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Lst>
  <p:handoutMasterIdLst>
    <p:handoutMasterId r:id="rId77"/>
  </p:handoutMasterIdLst>
  <p:sldIdLst>
    <p:sldId id="256" r:id="rId5"/>
    <p:sldId id="427" r:id="rId6"/>
    <p:sldId id="428" r:id="rId7"/>
    <p:sldId id="449" r:id="rId8"/>
    <p:sldId id="452" r:id="rId9"/>
    <p:sldId id="451" r:id="rId10"/>
    <p:sldId id="453" r:id="rId11"/>
    <p:sldId id="454" r:id="rId12"/>
    <p:sldId id="455" r:id="rId13"/>
    <p:sldId id="456" r:id="rId14"/>
    <p:sldId id="457" r:id="rId15"/>
    <p:sldId id="458" r:id="rId16"/>
    <p:sldId id="459" r:id="rId17"/>
    <p:sldId id="460" r:id="rId18"/>
    <p:sldId id="461" r:id="rId19"/>
    <p:sldId id="462" r:id="rId20"/>
    <p:sldId id="463" r:id="rId21"/>
    <p:sldId id="464" r:id="rId22"/>
    <p:sldId id="465" r:id="rId23"/>
    <p:sldId id="466" r:id="rId24"/>
    <p:sldId id="467" r:id="rId25"/>
    <p:sldId id="468" r:id="rId26"/>
    <p:sldId id="469" r:id="rId27"/>
    <p:sldId id="470" r:id="rId28"/>
    <p:sldId id="471" r:id="rId29"/>
    <p:sldId id="472" r:id="rId30"/>
    <p:sldId id="473" r:id="rId31"/>
    <p:sldId id="474" r:id="rId32"/>
    <p:sldId id="475" r:id="rId33"/>
    <p:sldId id="476" r:id="rId34"/>
    <p:sldId id="479" r:id="rId35"/>
    <p:sldId id="477" r:id="rId36"/>
    <p:sldId id="480" r:id="rId37"/>
    <p:sldId id="481" r:id="rId38"/>
    <p:sldId id="482" r:id="rId39"/>
    <p:sldId id="483" r:id="rId40"/>
    <p:sldId id="485" r:id="rId41"/>
    <p:sldId id="486" r:id="rId42"/>
    <p:sldId id="487" r:id="rId43"/>
    <p:sldId id="488" r:id="rId44"/>
    <p:sldId id="489" r:id="rId45"/>
    <p:sldId id="490" r:id="rId46"/>
    <p:sldId id="492" r:id="rId47"/>
    <p:sldId id="494" r:id="rId48"/>
    <p:sldId id="495" r:id="rId49"/>
    <p:sldId id="496" r:id="rId50"/>
    <p:sldId id="498" r:id="rId51"/>
    <p:sldId id="499" r:id="rId52"/>
    <p:sldId id="500" r:id="rId53"/>
    <p:sldId id="501" r:id="rId54"/>
    <p:sldId id="503" r:id="rId55"/>
    <p:sldId id="504" r:id="rId56"/>
    <p:sldId id="505" r:id="rId57"/>
    <p:sldId id="506" r:id="rId58"/>
    <p:sldId id="507" r:id="rId59"/>
    <p:sldId id="508" r:id="rId60"/>
    <p:sldId id="509" r:id="rId61"/>
    <p:sldId id="510" r:id="rId62"/>
    <p:sldId id="512" r:id="rId63"/>
    <p:sldId id="513" r:id="rId64"/>
    <p:sldId id="514" r:id="rId65"/>
    <p:sldId id="515" r:id="rId66"/>
    <p:sldId id="519" r:id="rId67"/>
    <p:sldId id="520" r:id="rId68"/>
    <p:sldId id="521" r:id="rId69"/>
    <p:sldId id="522" r:id="rId70"/>
    <p:sldId id="523" r:id="rId71"/>
    <p:sldId id="524" r:id="rId72"/>
    <p:sldId id="525" r:id="rId73"/>
    <p:sldId id="526" r:id="rId74"/>
    <p:sldId id="527" r:id="rId75"/>
    <p:sldId id="528" r:id="rId76"/>
  </p:sldIdLst>
  <p:sldSz cx="9144000" cy="6858000" type="screen4x3"/>
  <p:notesSz cx="6858000" cy="9180513"/>
  <p:defaultTextStyle>
    <a:defPPr>
      <a:defRPr lang="en-US"/>
    </a:defPPr>
    <a:lvl1pPr algn="l" rtl="0" fontAlgn="base">
      <a:spcBef>
        <a:spcPct val="0"/>
      </a:spcBef>
      <a:spcAft>
        <a:spcPct val="0"/>
      </a:spcAft>
      <a:defRPr sz="2800" kern="1200">
        <a:solidFill>
          <a:schemeClr val="tx1"/>
        </a:solidFill>
        <a:latin typeface="Arial" pitchFamily="34" charset="0"/>
        <a:ea typeface="+mn-ea"/>
        <a:cs typeface="+mn-cs"/>
      </a:defRPr>
    </a:lvl1pPr>
    <a:lvl2pPr marL="457200" algn="l" rtl="0" fontAlgn="base">
      <a:spcBef>
        <a:spcPct val="0"/>
      </a:spcBef>
      <a:spcAft>
        <a:spcPct val="0"/>
      </a:spcAft>
      <a:defRPr sz="2800" kern="1200">
        <a:solidFill>
          <a:schemeClr val="tx1"/>
        </a:solidFill>
        <a:latin typeface="Arial" pitchFamily="34" charset="0"/>
        <a:ea typeface="+mn-ea"/>
        <a:cs typeface="+mn-cs"/>
      </a:defRPr>
    </a:lvl2pPr>
    <a:lvl3pPr marL="914400" algn="l" rtl="0" fontAlgn="base">
      <a:spcBef>
        <a:spcPct val="0"/>
      </a:spcBef>
      <a:spcAft>
        <a:spcPct val="0"/>
      </a:spcAft>
      <a:defRPr sz="2800" kern="1200">
        <a:solidFill>
          <a:schemeClr val="tx1"/>
        </a:solidFill>
        <a:latin typeface="Arial" pitchFamily="34" charset="0"/>
        <a:ea typeface="+mn-ea"/>
        <a:cs typeface="+mn-cs"/>
      </a:defRPr>
    </a:lvl3pPr>
    <a:lvl4pPr marL="1371600" algn="l" rtl="0" fontAlgn="base">
      <a:spcBef>
        <a:spcPct val="0"/>
      </a:spcBef>
      <a:spcAft>
        <a:spcPct val="0"/>
      </a:spcAft>
      <a:defRPr sz="2800" kern="1200">
        <a:solidFill>
          <a:schemeClr val="tx1"/>
        </a:solidFill>
        <a:latin typeface="Arial" pitchFamily="34" charset="0"/>
        <a:ea typeface="+mn-ea"/>
        <a:cs typeface="+mn-cs"/>
      </a:defRPr>
    </a:lvl4pPr>
    <a:lvl5pPr marL="1828800" algn="l" rtl="0" fontAlgn="base">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FF00"/>
    <a:srgbClr val="C0C0C0"/>
    <a:srgbClr val="3333FF"/>
    <a:srgbClr val="777777"/>
    <a:srgbClr val="5F5F5F"/>
    <a:srgbClr val="FF33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autoAdjust="0"/>
    <p:restoredTop sz="97786" autoAdjust="0"/>
  </p:normalViewPr>
  <p:slideViewPr>
    <p:cSldViewPr snapToGrid="0">
      <p:cViewPr>
        <p:scale>
          <a:sx n="50" d="100"/>
          <a:sy n="50" d="100"/>
        </p:scale>
        <p:origin x="1956" y="5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34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6178"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6179" name="Rectangle 3"/>
          <p:cNvSpPr>
            <a:spLocks noGrp="1" noChangeArrowheads="1"/>
          </p:cNvSpPr>
          <p:nvPr>
            <p:ph type="dt" sz="quarter"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06180" name="Rectangle 4"/>
          <p:cNvSpPr>
            <a:spLocks noGrp="1" noChangeArrowheads="1"/>
          </p:cNvSpPr>
          <p:nvPr>
            <p:ph type="ftr" sz="quarter" idx="2"/>
          </p:nvPr>
        </p:nvSpPr>
        <p:spPr bwMode="auto">
          <a:xfrm>
            <a:off x="0"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6181" name="Rectangle 5"/>
          <p:cNvSpPr>
            <a:spLocks noGrp="1" noChangeArrowheads="1"/>
          </p:cNvSpPr>
          <p:nvPr>
            <p:ph type="sldNum" sz="quarter" idx="3"/>
          </p:nvPr>
        </p:nvSpPr>
        <p:spPr bwMode="auto">
          <a:xfrm>
            <a:off x="3884613"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2FDF818-8D70-4BA7-A3B2-D8063C962605}" type="slidenum">
              <a:rPr lang="en-US"/>
              <a:pPr>
                <a:defRPr/>
              </a:pPr>
              <a:t>‹#›</a:t>
            </a:fld>
            <a:endParaRPr lang="en-US"/>
          </a:p>
        </p:txBody>
      </p:sp>
    </p:spTree>
    <p:extLst>
      <p:ext uri="{BB962C8B-B14F-4D97-AF65-F5344CB8AC3E}">
        <p14:creationId xmlns:p14="http://schemas.microsoft.com/office/powerpoint/2010/main" val="29295639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D02615-5E15-4E24-9B84-7A6F5B4148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6A0788-9E69-473F-8145-3590A139B02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A46002-0FE1-4C03-850C-F9A990DF451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FDE3C6-20D3-45B6-A253-9711AFC3D1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480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DB4B12-37B1-42E9-9172-A5D5A4F79C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2985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04228F-938C-4725-BE5B-36179FA8BE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5329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0286D5-BDB1-47B1-943A-88F0ECC610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2792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ABC1B81-726C-4497-833B-3E6600DF82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4783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F89E41-8ABF-4F30-BEB7-FB7D3C706A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849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2773C18-E9C2-4622-8ECD-39C3B7BF76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7812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0EF905-5377-4936-BA9E-FFF646B1C6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02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1EE498-F023-4CD0-B67A-AB429E453A6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C20767-1D1F-4759-8717-45352371F5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7450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6DA13A-9B4E-4507-994E-AC033BD6FE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3601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F9CFD7-0723-41C4-A365-6F7DFEFC5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6570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E10B0CE-700E-476E-89DA-F67336E2DF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8626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20707D-FE8F-46B5-9CBE-069999E800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0802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F1C5AC-F074-430F-9EE7-2BB7994CDF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3834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36B96C-C82A-439F-A3B5-145636949C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5045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23ED00-21D2-4E91-BDC6-DDAFD538E7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3356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34971B-1162-4DD9-8825-CFCD8366EF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0229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7EF1EC0-BB3F-4AC4-ADE8-B4EFBCCE2F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6037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340048-48DC-4F19-A1E2-8BD4F22DF38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2DAEC75-BE19-4DD9-939D-4BC722921E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8316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23971B-3449-4DCE-9679-2985C4EEBE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8423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5904BC-69A7-481A-9C68-A51A62BFB3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0539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D1E524-16FE-4F58-916E-D9CB48A526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5694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CC48A8-EBD6-4FA2-87A0-90F9FE79F1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5601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F53B55-DBD6-4037-8591-AED9745BAC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2188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D02615-5E15-4E24-9B84-7A6F5B4148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22919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1EE498-F023-4CD0-B67A-AB429E453A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40861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340048-48DC-4F19-A1E2-8BD4F22DF3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2037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B7E0E3-3C82-4BD7-90AC-1282CEED01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511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B7E0E3-3C82-4BD7-90AC-1282CEED0194}"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17D786-1A65-42E3-B2D8-BCC94ED195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9555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6410D3F-38D6-4811-A350-6DD87A8EFD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5201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7A046E0-BCAA-42DE-91AC-D21DE69FCF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19635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F0A93F-BB67-4BF9-8BEB-826EC906BA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8415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7F5529-4F7C-4E21-AA65-064581FED1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9077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6A0788-9E69-473F-8145-3590A139B0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78265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A46002-0FE1-4C03-850C-F9A990DF45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818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17D786-1A65-42E3-B2D8-BCC94ED195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410D3F-38D6-4811-A350-6DD87A8EFD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A046E0-BCAA-42DE-91AC-D21DE69FCFD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F0A93F-BB67-4BF9-8BEB-826EC906BA5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7F5529-4F7C-4E21-AA65-064581FED1A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2C3D83D-E520-416F-BF25-CEDA352536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8C21F09E-4F60-4B59-9D48-5C3D6234CE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568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BCE0E98-4C29-433D-9EC8-FDFB05679A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2045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2C3D83D-E520-416F-BF25-CEDA352536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218332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7.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1.jpeg"/><Relationship Id="rId4" Type="http://schemas.openxmlformats.org/officeDocument/2006/relationships/image" Target="../media/image3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5.wmf"/></Relationships>
</file>

<file path=ppt/slides/_rels/slide29.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0.wmf"/><Relationship Id="rId5" Type="http://schemas.openxmlformats.org/officeDocument/2006/relationships/oleObject" Target="../embeddings/oleObject8.bin"/><Relationship Id="rId4" Type="http://schemas.openxmlformats.org/officeDocument/2006/relationships/image" Target="../media/image39.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2.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0.wmf"/><Relationship Id="rId5" Type="http://schemas.openxmlformats.org/officeDocument/2006/relationships/oleObject" Target="../embeddings/oleObject11.bin"/><Relationship Id="rId4" Type="http://schemas.openxmlformats.org/officeDocument/2006/relationships/image" Target="../media/image39.wmf"/></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png"/><Relationship Id="rId11" Type="http://schemas.openxmlformats.org/officeDocument/2006/relationships/oleObject" Target="../embeddings/oleObject2.bin"/><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4.wmf"/><Relationship Id="rId5" Type="http://schemas.openxmlformats.org/officeDocument/2006/relationships/oleObject" Target="../embeddings/oleObject13.bin"/><Relationship Id="rId4" Type="http://schemas.openxmlformats.org/officeDocument/2006/relationships/image" Target="../media/image43.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37.xml"/><Relationship Id="rId4" Type="http://schemas.openxmlformats.org/officeDocument/2006/relationships/image" Target="../media/image47.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8.wmf"/><Relationship Id="rId5" Type="http://schemas.openxmlformats.org/officeDocument/2006/relationships/oleObject" Target="../embeddings/oleObject14.bin"/><Relationship Id="rId4" Type="http://schemas.openxmlformats.org/officeDocument/2006/relationships/image" Target="../media/image50.wmf"/></Relationships>
</file>

<file path=ppt/slides/_rels/slide64.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wmf"/><Relationship Id="rId4" Type="http://schemas.openxmlformats.org/officeDocument/2006/relationships/image" Target="../media/image54.wmf"/></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slideLayout" Target="../slideLayouts/slideLayout2.xml"/><Relationship Id="rId4" Type="http://schemas.openxmlformats.org/officeDocument/2006/relationships/image" Target="../media/image68.wmf"/></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wmf"/><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0.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2139950" y="217488"/>
            <a:ext cx="4572000" cy="936625"/>
          </a:xfrm>
        </p:spPr>
        <p:txBody>
          <a:bodyPr/>
          <a:lstStyle/>
          <a:p>
            <a:pPr eaLnBrk="1" hangingPunct="1"/>
            <a:r>
              <a:rPr lang="en-US" b="1" dirty="0" smtClean="0">
                <a:solidFill>
                  <a:srgbClr val="FF0000"/>
                </a:solidFill>
              </a:rPr>
              <a:t>Newton’s Laws</a:t>
            </a:r>
          </a:p>
        </p:txBody>
      </p:sp>
      <p:sp>
        <p:nvSpPr>
          <p:cNvPr id="14339" name="Rectangle 61"/>
          <p:cNvSpPr>
            <a:spLocks noChangeArrowheads="1"/>
          </p:cNvSpPr>
          <p:nvPr/>
        </p:nvSpPr>
        <p:spPr bwMode="auto">
          <a:xfrm>
            <a:off x="382588" y="4201647"/>
            <a:ext cx="7858241" cy="523220"/>
          </a:xfrm>
          <a:prstGeom prst="rect">
            <a:avLst/>
          </a:prstGeom>
          <a:noFill/>
          <a:ln w="9525">
            <a:noFill/>
            <a:miter lim="800000"/>
            <a:headEnd/>
            <a:tailEnd/>
          </a:ln>
        </p:spPr>
        <p:txBody>
          <a:bodyPr wrap="none" anchor="ctr">
            <a:spAutoFit/>
          </a:bodyPr>
          <a:lstStyle/>
          <a:p>
            <a:r>
              <a:rPr lang="en-US" u="sng" dirty="0">
                <a:solidFill>
                  <a:srgbClr val="FF0000"/>
                </a:solidFill>
              </a:rPr>
              <a:t>kinematics</a:t>
            </a:r>
            <a:r>
              <a:rPr lang="en-US" dirty="0">
                <a:solidFill>
                  <a:srgbClr val="FF0000"/>
                </a:solidFill>
              </a:rPr>
              <a:t>: </a:t>
            </a:r>
            <a:r>
              <a:rPr lang="en-US" dirty="0" smtClean="0">
                <a:solidFill>
                  <a:srgbClr val="FF0000"/>
                </a:solidFill>
              </a:rPr>
              <a:t>the describing of HOW things move</a:t>
            </a:r>
            <a:endParaRPr lang="en-US" dirty="0">
              <a:solidFill>
                <a:srgbClr val="FF0000"/>
              </a:solidFill>
            </a:endParaRPr>
          </a:p>
        </p:txBody>
      </p:sp>
      <p:sp>
        <p:nvSpPr>
          <p:cNvPr id="14340" name="Rectangle 62"/>
          <p:cNvSpPr>
            <a:spLocks noChangeArrowheads="1"/>
          </p:cNvSpPr>
          <p:nvPr/>
        </p:nvSpPr>
        <p:spPr bwMode="auto">
          <a:xfrm>
            <a:off x="558424" y="5498146"/>
            <a:ext cx="1903085" cy="523220"/>
          </a:xfrm>
          <a:prstGeom prst="rect">
            <a:avLst/>
          </a:prstGeom>
          <a:noFill/>
          <a:ln w="9525">
            <a:noFill/>
            <a:miter lim="800000"/>
            <a:headEnd/>
            <a:tailEnd/>
          </a:ln>
        </p:spPr>
        <p:txBody>
          <a:bodyPr wrap="none" anchor="ctr">
            <a:spAutoFit/>
          </a:bodyPr>
          <a:lstStyle/>
          <a:p>
            <a:r>
              <a:rPr lang="en-US" u="sng" dirty="0" smtClean="0">
                <a:solidFill>
                  <a:srgbClr val="FF0000"/>
                </a:solidFill>
              </a:rPr>
              <a:t>dynamics</a:t>
            </a:r>
            <a:r>
              <a:rPr lang="en-US" dirty="0">
                <a:solidFill>
                  <a:srgbClr val="FF0000"/>
                </a:solidFill>
              </a:rPr>
              <a:t>: </a:t>
            </a:r>
          </a:p>
        </p:txBody>
      </p:sp>
      <p:sp>
        <p:nvSpPr>
          <p:cNvPr id="2111" name="Rectangle 63"/>
          <p:cNvSpPr>
            <a:spLocks noChangeArrowheads="1"/>
          </p:cNvSpPr>
          <p:nvPr/>
        </p:nvSpPr>
        <p:spPr bwMode="auto">
          <a:xfrm>
            <a:off x="2281440" y="5512433"/>
            <a:ext cx="2401619" cy="523220"/>
          </a:xfrm>
          <a:prstGeom prst="rect">
            <a:avLst/>
          </a:prstGeom>
          <a:noFill/>
          <a:ln w="9525">
            <a:noFill/>
            <a:miter lim="800000"/>
            <a:headEnd/>
            <a:tailEnd/>
          </a:ln>
        </p:spPr>
        <p:txBody>
          <a:bodyPr wrap="none" anchor="ctr">
            <a:spAutoFit/>
          </a:bodyPr>
          <a:lstStyle/>
          <a:p>
            <a:r>
              <a:rPr lang="en-US" dirty="0">
                <a:solidFill>
                  <a:srgbClr val="FF0000"/>
                </a:solidFill>
              </a:rPr>
              <a:t>the study </a:t>
            </a:r>
            <a:r>
              <a:rPr lang="en-US" dirty="0" smtClean="0">
                <a:solidFill>
                  <a:srgbClr val="FF0000"/>
                </a:solidFill>
              </a:rPr>
              <a:t>of…</a:t>
            </a:r>
            <a:endParaRPr lang="en-US" dirty="0">
              <a:solidFill>
                <a:srgbClr val="FF0000"/>
              </a:solidFill>
            </a:endParaRPr>
          </a:p>
        </p:txBody>
      </p:sp>
      <p:sp>
        <p:nvSpPr>
          <p:cNvPr id="17" name="Rectangle 63"/>
          <p:cNvSpPr>
            <a:spLocks noChangeArrowheads="1"/>
          </p:cNvSpPr>
          <p:nvPr/>
        </p:nvSpPr>
        <p:spPr bwMode="auto">
          <a:xfrm>
            <a:off x="1196763" y="6094251"/>
            <a:ext cx="6072432" cy="523220"/>
          </a:xfrm>
          <a:prstGeom prst="rect">
            <a:avLst/>
          </a:prstGeom>
          <a:noFill/>
          <a:ln w="9525">
            <a:noFill/>
            <a:miter lim="800000"/>
            <a:headEnd/>
            <a:tailEnd/>
          </a:ln>
        </p:spPr>
        <p:txBody>
          <a:bodyPr wrap="none" anchor="ctr">
            <a:spAutoFit/>
          </a:bodyPr>
          <a:lstStyle/>
          <a:p>
            <a:r>
              <a:rPr lang="en-US" dirty="0"/>
              <a:t>(i.e., the effects of </a:t>
            </a:r>
            <a:r>
              <a:rPr lang="en-US" b="1" dirty="0"/>
              <a:t>forces</a:t>
            </a:r>
            <a:r>
              <a:rPr lang="en-US" dirty="0"/>
              <a:t> on objects)</a:t>
            </a:r>
          </a:p>
        </p:txBody>
      </p:sp>
      <p:pic>
        <p:nvPicPr>
          <p:cNvPr id="14343"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57738" y="1300163"/>
            <a:ext cx="3902075" cy="2600325"/>
          </a:xfrm>
          <a:prstGeom prst="rect">
            <a:avLst/>
          </a:prstGeom>
          <a:noFill/>
          <a:ln w="9525" algn="ctr">
            <a:noFill/>
            <a:miter lim="800000"/>
            <a:headEnd/>
            <a:tailEnd/>
          </a:ln>
        </p:spPr>
      </p:pic>
      <p:pic>
        <p:nvPicPr>
          <p:cNvPr id="14344" name="Picture 2"/>
          <p:cNvPicPr>
            <a:picLocks noChangeAspect="1" noChangeArrowheads="1"/>
          </p:cNvPicPr>
          <p:nvPr/>
        </p:nvPicPr>
        <p:blipFill>
          <a:blip r:embed="rId3" cstate="print"/>
          <a:srcRect/>
          <a:stretch>
            <a:fillRect/>
          </a:stretch>
        </p:blipFill>
        <p:spPr bwMode="auto">
          <a:xfrm>
            <a:off x="463550" y="1301750"/>
            <a:ext cx="3811588" cy="2541588"/>
          </a:xfrm>
          <a:prstGeom prst="rect">
            <a:avLst/>
          </a:prstGeom>
          <a:noFill/>
          <a:ln w="9525" algn="ctr">
            <a:noFill/>
            <a:miter lim="800000"/>
            <a:headEnd/>
            <a:tailEnd/>
          </a:ln>
        </p:spPr>
      </p:pic>
      <p:sp>
        <p:nvSpPr>
          <p:cNvPr id="9" name="Rectangle 63"/>
          <p:cNvSpPr>
            <a:spLocks noChangeArrowheads="1"/>
          </p:cNvSpPr>
          <p:nvPr/>
        </p:nvSpPr>
        <p:spPr bwMode="auto">
          <a:xfrm>
            <a:off x="1142171" y="4743123"/>
            <a:ext cx="7737439" cy="523220"/>
          </a:xfrm>
          <a:prstGeom prst="rect">
            <a:avLst/>
          </a:prstGeom>
          <a:noFill/>
          <a:ln w="9525">
            <a:noFill/>
            <a:miter lim="800000"/>
            <a:headEnd/>
            <a:tailEnd/>
          </a:ln>
        </p:spPr>
        <p:txBody>
          <a:bodyPr wrap="none" anchor="ctr">
            <a:spAutoFit/>
          </a:bodyPr>
          <a:lstStyle/>
          <a:p>
            <a:r>
              <a:rPr lang="en-US" dirty="0"/>
              <a:t>(i.e., </a:t>
            </a:r>
            <a:r>
              <a:rPr lang="en-US" dirty="0" smtClean="0"/>
              <a:t>how far, how fast, accelerating or not, etc.)</a:t>
            </a:r>
            <a:endParaRPr lang="en-US" dirty="0"/>
          </a:p>
        </p:txBody>
      </p:sp>
      <p:sp>
        <p:nvSpPr>
          <p:cNvPr id="10" name="Rectangle 63"/>
          <p:cNvSpPr>
            <a:spLocks noChangeArrowheads="1"/>
          </p:cNvSpPr>
          <p:nvPr/>
        </p:nvSpPr>
        <p:spPr bwMode="auto">
          <a:xfrm>
            <a:off x="4451433" y="5512433"/>
            <a:ext cx="3153364" cy="523220"/>
          </a:xfrm>
          <a:prstGeom prst="rect">
            <a:avLst/>
          </a:prstGeom>
          <a:noFill/>
          <a:ln w="9525">
            <a:noFill/>
            <a:miter lim="800000"/>
            <a:headEnd/>
            <a:tailEnd/>
          </a:ln>
        </p:spPr>
        <p:txBody>
          <a:bodyPr wrap="none" anchor="ctr">
            <a:spAutoFit/>
          </a:bodyPr>
          <a:lstStyle/>
          <a:p>
            <a:r>
              <a:rPr lang="en-US" dirty="0" smtClean="0"/>
              <a:t>WHY </a:t>
            </a:r>
            <a:r>
              <a:rPr lang="en-US" dirty="0"/>
              <a:t>things move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a:spLocks noChangeArrowheads="1"/>
          </p:cNvSpPr>
          <p:nvPr/>
        </p:nvSpPr>
        <p:spPr bwMode="auto">
          <a:xfrm>
            <a:off x="1882775" y="5149850"/>
            <a:ext cx="1943100" cy="808038"/>
          </a:xfrm>
          <a:prstGeom prst="rect">
            <a:avLst/>
          </a:prstGeom>
          <a:solidFill>
            <a:srgbClr val="FFFF00"/>
          </a:solidFill>
          <a:ln w="9525">
            <a:solidFill>
              <a:schemeClr val="tx1"/>
            </a:solidFill>
            <a:miter lim="800000"/>
            <a:headEnd/>
            <a:tailEnd/>
          </a:ln>
        </p:spPr>
        <p:txBody>
          <a:bodyPr anchor="ctr">
            <a:spAutoFit/>
          </a:bodyPr>
          <a:lstStyle/>
          <a:p>
            <a:endParaRPr lang="en-US">
              <a:solidFill>
                <a:srgbClr val="000000"/>
              </a:solidFill>
            </a:endParaRPr>
          </a:p>
        </p:txBody>
      </p:sp>
      <p:sp>
        <p:nvSpPr>
          <p:cNvPr id="246835" name="Rectangle 51"/>
          <p:cNvSpPr>
            <a:spLocks noChangeArrowheads="1"/>
          </p:cNvSpPr>
          <p:nvPr/>
        </p:nvSpPr>
        <p:spPr bwMode="auto">
          <a:xfrm>
            <a:off x="1981200" y="5257800"/>
            <a:ext cx="1752600" cy="609600"/>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grpSp>
        <p:nvGrpSpPr>
          <p:cNvPr id="18436" name="Group 16"/>
          <p:cNvGrpSpPr>
            <a:grpSpLocks/>
          </p:cNvGrpSpPr>
          <p:nvPr/>
        </p:nvGrpSpPr>
        <p:grpSpPr bwMode="auto">
          <a:xfrm>
            <a:off x="1543050" y="1828800"/>
            <a:ext cx="6457950" cy="2364833"/>
            <a:chOff x="4032" y="1717"/>
            <a:chExt cx="4592" cy="1682"/>
          </a:xfrm>
        </p:grpSpPr>
        <p:sp>
          <p:nvSpPr>
            <p:cNvPr id="18449" name="Rectangle 24"/>
            <p:cNvSpPr>
              <a:spLocks noChangeArrowheads="1"/>
            </p:cNvSpPr>
            <p:nvPr/>
          </p:nvSpPr>
          <p:spPr bwMode="auto">
            <a:xfrm>
              <a:off x="4286" y="1717"/>
              <a:ext cx="1018" cy="735"/>
            </a:xfrm>
            <a:prstGeom prst="rect">
              <a:avLst/>
            </a:prstGeom>
            <a:noFill/>
            <a:ln w="25400">
              <a:solidFill>
                <a:srgbClr val="FF0000"/>
              </a:solidFill>
              <a:miter lim="800000"/>
              <a:headEnd/>
              <a:tailEnd/>
            </a:ln>
          </p:spPr>
          <p:txBody>
            <a:bodyPr/>
            <a:lstStyle/>
            <a:p>
              <a:endParaRPr lang="en-US">
                <a:solidFill>
                  <a:srgbClr val="FF0000"/>
                </a:solidFill>
              </a:endParaRPr>
            </a:p>
          </p:txBody>
        </p:sp>
        <p:sp>
          <p:nvSpPr>
            <p:cNvPr id="18450" name="Text Box 23"/>
            <p:cNvSpPr txBox="1">
              <a:spLocks noChangeArrowheads="1"/>
            </p:cNvSpPr>
            <p:nvPr/>
          </p:nvSpPr>
          <p:spPr bwMode="auto">
            <a:xfrm>
              <a:off x="4286" y="1839"/>
              <a:ext cx="980" cy="490"/>
            </a:xfrm>
            <a:prstGeom prst="rect">
              <a:avLst/>
            </a:prstGeom>
            <a:noFill/>
            <a:ln w="25400">
              <a:noFill/>
              <a:miter lim="800000"/>
              <a:headEnd/>
              <a:tailEnd/>
            </a:ln>
          </p:spPr>
          <p:txBody>
            <a:bodyPr/>
            <a:lstStyle/>
            <a:p>
              <a:pPr algn="ctr"/>
              <a:r>
                <a:rPr lang="en-US">
                  <a:solidFill>
                    <a:srgbClr val="FF0000"/>
                  </a:solidFill>
                  <a:cs typeface="Times New Roman" pitchFamily="18" charset="0"/>
                </a:rPr>
                <a:t>m</a:t>
              </a:r>
              <a:endParaRPr lang="en-US">
                <a:solidFill>
                  <a:srgbClr val="FF0000"/>
                </a:solidFill>
              </a:endParaRPr>
            </a:p>
          </p:txBody>
        </p:sp>
        <p:sp>
          <p:nvSpPr>
            <p:cNvPr id="18451" name="Line 22"/>
            <p:cNvSpPr>
              <a:spLocks noChangeShapeType="1"/>
            </p:cNvSpPr>
            <p:nvPr/>
          </p:nvSpPr>
          <p:spPr bwMode="auto">
            <a:xfrm>
              <a:off x="4032" y="2452"/>
              <a:ext cx="1654" cy="0"/>
            </a:xfrm>
            <a:prstGeom prst="line">
              <a:avLst/>
            </a:prstGeom>
            <a:noFill/>
            <a:ln w="25400">
              <a:solidFill>
                <a:srgbClr val="FF0000"/>
              </a:solidFill>
              <a:round/>
              <a:headEnd/>
              <a:tailEnd/>
            </a:ln>
          </p:spPr>
          <p:txBody>
            <a:bodyPr/>
            <a:lstStyle/>
            <a:p>
              <a:endParaRPr lang="en-US">
                <a:solidFill>
                  <a:srgbClr val="000000"/>
                </a:solidFill>
              </a:endParaRPr>
            </a:p>
          </p:txBody>
        </p:sp>
        <p:sp>
          <p:nvSpPr>
            <p:cNvPr id="18452" name="Text Box 21"/>
            <p:cNvSpPr txBox="1">
              <a:spLocks noChangeArrowheads="1"/>
            </p:cNvSpPr>
            <p:nvPr/>
          </p:nvSpPr>
          <p:spPr bwMode="auto">
            <a:xfrm>
              <a:off x="6716" y="2084"/>
              <a:ext cx="980" cy="490"/>
            </a:xfrm>
            <a:prstGeom prst="rect">
              <a:avLst/>
            </a:prstGeom>
            <a:noFill/>
            <a:ln w="25400">
              <a:noFill/>
              <a:miter lim="800000"/>
              <a:headEnd/>
              <a:tailEnd/>
            </a:ln>
          </p:spPr>
          <p:txBody>
            <a:bodyPr/>
            <a:lstStyle/>
            <a:p>
              <a:pPr algn="ctr"/>
              <a:r>
                <a:rPr lang="en-US">
                  <a:solidFill>
                    <a:srgbClr val="FF0000"/>
                  </a:solidFill>
                  <a:cs typeface="Times New Roman" pitchFamily="18" charset="0"/>
                </a:rPr>
                <a:t>m</a:t>
              </a:r>
              <a:endParaRPr lang="en-US">
                <a:solidFill>
                  <a:srgbClr val="FF0000"/>
                </a:solidFill>
              </a:endParaRPr>
            </a:p>
          </p:txBody>
        </p:sp>
        <p:grpSp>
          <p:nvGrpSpPr>
            <p:cNvPr id="18453" name="Group 18"/>
            <p:cNvGrpSpPr>
              <a:grpSpLocks/>
            </p:cNvGrpSpPr>
            <p:nvPr/>
          </p:nvGrpSpPr>
          <p:grpSpPr bwMode="auto">
            <a:xfrm rot="1716049">
              <a:off x="6080" y="1962"/>
              <a:ext cx="2544" cy="735"/>
              <a:chOff x="2922" y="1980"/>
              <a:chExt cx="3740" cy="1080"/>
            </a:xfrm>
          </p:grpSpPr>
          <p:sp>
            <p:nvSpPr>
              <p:cNvPr id="18455" name="Rectangle 20"/>
              <p:cNvSpPr>
                <a:spLocks noChangeArrowheads="1"/>
              </p:cNvSpPr>
              <p:nvPr/>
            </p:nvSpPr>
            <p:spPr bwMode="auto">
              <a:xfrm>
                <a:off x="3857" y="1980"/>
                <a:ext cx="1496" cy="1080"/>
              </a:xfrm>
              <a:prstGeom prst="rect">
                <a:avLst/>
              </a:prstGeom>
              <a:noFill/>
              <a:ln w="25400">
                <a:solidFill>
                  <a:srgbClr val="FF0000"/>
                </a:solidFill>
                <a:miter lim="800000"/>
                <a:headEnd/>
                <a:tailEnd/>
              </a:ln>
            </p:spPr>
            <p:txBody>
              <a:bodyPr/>
              <a:lstStyle/>
              <a:p>
                <a:endParaRPr lang="en-US">
                  <a:solidFill>
                    <a:srgbClr val="FF0000"/>
                  </a:solidFill>
                </a:endParaRPr>
              </a:p>
            </p:txBody>
          </p:sp>
          <p:sp>
            <p:nvSpPr>
              <p:cNvPr id="18456" name="Line 19"/>
              <p:cNvSpPr>
                <a:spLocks noChangeShapeType="1"/>
              </p:cNvSpPr>
              <p:nvPr/>
            </p:nvSpPr>
            <p:spPr bwMode="auto">
              <a:xfrm>
                <a:off x="2922" y="3060"/>
                <a:ext cx="3740" cy="0"/>
              </a:xfrm>
              <a:prstGeom prst="line">
                <a:avLst/>
              </a:prstGeom>
              <a:noFill/>
              <a:ln w="25400">
                <a:solidFill>
                  <a:srgbClr val="FF0000"/>
                </a:solidFill>
                <a:round/>
                <a:headEnd/>
                <a:tailEnd/>
              </a:ln>
            </p:spPr>
            <p:txBody>
              <a:bodyPr/>
              <a:lstStyle/>
              <a:p>
                <a:endParaRPr lang="en-US">
                  <a:solidFill>
                    <a:srgbClr val="000000"/>
                  </a:solidFill>
                </a:endParaRPr>
              </a:p>
            </p:txBody>
          </p:sp>
        </p:grpSp>
        <p:sp>
          <p:nvSpPr>
            <p:cNvPr id="18454" name="Text Box 17"/>
            <p:cNvSpPr txBox="1">
              <a:spLocks noChangeArrowheads="1"/>
            </p:cNvSpPr>
            <p:nvPr/>
          </p:nvSpPr>
          <p:spPr bwMode="auto">
            <a:xfrm>
              <a:off x="7225" y="2909"/>
              <a:ext cx="979" cy="490"/>
            </a:xfrm>
            <a:prstGeom prst="rect">
              <a:avLst/>
            </a:prstGeom>
            <a:noFill/>
            <a:ln w="25400">
              <a:noFill/>
              <a:miter lim="800000"/>
              <a:headEnd/>
              <a:tailEnd/>
            </a:ln>
          </p:spPr>
          <p:txBody>
            <a:bodyPr/>
            <a:lstStyle/>
            <a:p>
              <a:pPr algn="ctr"/>
              <a:r>
                <a:rPr lang="en-US" dirty="0" smtClean="0">
                  <a:solidFill>
                    <a:srgbClr val="FF0000"/>
                  </a:solidFill>
                  <a:latin typeface="Symbol" pitchFamily="18" charset="2"/>
                  <a:cs typeface="Times New Roman" pitchFamily="18" charset="0"/>
                </a:rPr>
                <a:t>q</a:t>
              </a:r>
              <a:endParaRPr lang="en-US" dirty="0">
                <a:solidFill>
                  <a:srgbClr val="FF0000"/>
                </a:solidFill>
              </a:endParaRPr>
            </a:p>
          </p:txBody>
        </p:sp>
      </p:grpSp>
      <p:grpSp>
        <p:nvGrpSpPr>
          <p:cNvPr id="18437" name="Group 50"/>
          <p:cNvGrpSpPr>
            <a:grpSpLocks/>
          </p:cNvGrpSpPr>
          <p:nvPr/>
        </p:nvGrpSpPr>
        <p:grpSpPr bwMode="auto">
          <a:xfrm>
            <a:off x="1333500" y="333375"/>
            <a:ext cx="6057900" cy="1114425"/>
            <a:chOff x="240" y="480"/>
            <a:chExt cx="3816" cy="702"/>
          </a:xfrm>
        </p:grpSpPr>
        <p:sp>
          <p:nvSpPr>
            <p:cNvPr id="18447" name="Freeform 15"/>
            <p:cNvSpPr>
              <a:spLocks/>
            </p:cNvSpPr>
            <p:nvPr/>
          </p:nvSpPr>
          <p:spPr bwMode="auto">
            <a:xfrm>
              <a:off x="2832" y="816"/>
              <a:ext cx="1" cy="366"/>
            </a:xfrm>
            <a:custGeom>
              <a:avLst/>
              <a:gdLst>
                <a:gd name="T0" fmla="*/ 0 w 1"/>
                <a:gd name="T1" fmla="*/ 0 h 366"/>
                <a:gd name="T2" fmla="*/ 0 w 1"/>
                <a:gd name="T3" fmla="*/ 366 h 366"/>
                <a:gd name="T4" fmla="*/ 0 60000 65536"/>
                <a:gd name="T5" fmla="*/ 0 60000 65536"/>
                <a:gd name="T6" fmla="*/ 0 w 1"/>
                <a:gd name="T7" fmla="*/ 0 h 366"/>
                <a:gd name="T8" fmla="*/ 1 w 1"/>
                <a:gd name="T9" fmla="*/ 366 h 366"/>
              </a:gdLst>
              <a:ahLst/>
              <a:cxnLst>
                <a:cxn ang="T4">
                  <a:pos x="T0" y="T1"/>
                </a:cxn>
                <a:cxn ang="T5">
                  <a:pos x="T2" y="T3"/>
                </a:cxn>
              </a:cxnLst>
              <a:rect l="T6" t="T7" r="T8" b="T9"/>
              <a:pathLst>
                <a:path w="1" h="366">
                  <a:moveTo>
                    <a:pt x="0" y="0"/>
                  </a:moveTo>
                  <a:lnTo>
                    <a:pt x="0" y="366"/>
                  </a:lnTo>
                </a:path>
              </a:pathLst>
            </a:custGeom>
            <a:solidFill>
              <a:srgbClr val="FFFFFF"/>
            </a:solidFill>
            <a:ln w="22225">
              <a:solidFill>
                <a:srgbClr val="FF3300"/>
              </a:solidFill>
              <a:round/>
              <a:headEnd/>
              <a:tailEnd type="triangle" w="lg" len="lg"/>
            </a:ln>
          </p:spPr>
          <p:txBody>
            <a:bodyPr/>
            <a:lstStyle/>
            <a:p>
              <a:endParaRPr lang="en-US">
                <a:solidFill>
                  <a:srgbClr val="000000"/>
                </a:solidFill>
              </a:endParaRPr>
            </a:p>
          </p:txBody>
        </p:sp>
        <p:sp>
          <p:nvSpPr>
            <p:cNvPr id="18448" name="Rectangle 29"/>
            <p:cNvSpPr>
              <a:spLocks noChangeArrowheads="1"/>
            </p:cNvSpPr>
            <p:nvPr/>
          </p:nvSpPr>
          <p:spPr bwMode="auto">
            <a:xfrm>
              <a:off x="240" y="480"/>
              <a:ext cx="3816" cy="596"/>
            </a:xfrm>
            <a:prstGeom prst="rect">
              <a:avLst/>
            </a:prstGeom>
            <a:noFill/>
            <a:ln w="9525">
              <a:noFill/>
              <a:miter lim="800000"/>
              <a:headEnd/>
              <a:tailEnd/>
            </a:ln>
          </p:spPr>
          <p:txBody>
            <a:bodyPr wrap="none" anchor="ctr">
              <a:spAutoFit/>
            </a:bodyPr>
            <a:lstStyle/>
            <a:p>
              <a:r>
                <a:rPr lang="en-US" u="sng">
                  <a:solidFill>
                    <a:srgbClr val="FF0000"/>
                  </a:solidFill>
                  <a:ea typeface="Times New Roman" pitchFamily="18" charset="0"/>
                  <a:cs typeface="Arial" pitchFamily="34" charset="0"/>
                </a:rPr>
                <a:t>weight</a:t>
              </a:r>
              <a:r>
                <a:rPr lang="en-US">
                  <a:solidFill>
                    <a:srgbClr val="FF0000"/>
                  </a:solidFill>
                  <a:ea typeface="Times New Roman" pitchFamily="18" charset="0"/>
                  <a:cs typeface="Arial" pitchFamily="34" charset="0"/>
                </a:rPr>
                <a:t> (F</a:t>
              </a:r>
              <a:r>
                <a:rPr lang="en-US" baseline="-30000">
                  <a:solidFill>
                    <a:srgbClr val="FF0000"/>
                  </a:solidFill>
                  <a:ea typeface="Times New Roman" pitchFamily="18" charset="0"/>
                  <a:cs typeface="Arial" pitchFamily="34" charset="0"/>
                </a:rPr>
                <a:t>w</a:t>
              </a:r>
              <a:r>
                <a:rPr lang="en-US">
                  <a:solidFill>
                    <a:srgbClr val="FF0000"/>
                  </a:solidFill>
                  <a:ea typeface="Times New Roman" pitchFamily="18" charset="0"/>
                  <a:cs typeface="Arial" pitchFamily="34" charset="0"/>
                </a:rPr>
                <a:t>): gravity’s effect on object;</a:t>
              </a:r>
            </a:p>
            <a:p>
              <a:r>
                <a:rPr lang="en-US">
                  <a:solidFill>
                    <a:srgbClr val="FF0000"/>
                  </a:solidFill>
                  <a:ea typeface="Times New Roman" pitchFamily="18" charset="0"/>
                  <a:cs typeface="Arial" pitchFamily="34" charset="0"/>
                </a:rPr>
                <a:t>		  always acts</a:t>
              </a:r>
            </a:p>
          </p:txBody>
        </p:sp>
      </p:grpSp>
      <p:grpSp>
        <p:nvGrpSpPr>
          <p:cNvPr id="5" name="Group 53"/>
          <p:cNvGrpSpPr>
            <a:grpSpLocks/>
          </p:cNvGrpSpPr>
          <p:nvPr/>
        </p:nvGrpSpPr>
        <p:grpSpPr bwMode="auto">
          <a:xfrm>
            <a:off x="5181600" y="3235325"/>
            <a:ext cx="744538" cy="838200"/>
            <a:chOff x="3264" y="2038"/>
            <a:chExt cx="469" cy="528"/>
          </a:xfrm>
        </p:grpSpPr>
        <p:sp>
          <p:nvSpPr>
            <p:cNvPr id="18445" name="Text Box 42"/>
            <p:cNvSpPr txBox="1">
              <a:spLocks noChangeArrowheads="1"/>
            </p:cNvSpPr>
            <p:nvPr/>
          </p:nvSpPr>
          <p:spPr bwMode="auto">
            <a:xfrm>
              <a:off x="3264" y="2086"/>
              <a:ext cx="469" cy="432"/>
            </a:xfrm>
            <a:prstGeom prst="rect">
              <a:avLst/>
            </a:prstGeom>
            <a:noFill/>
            <a:ln w="9525">
              <a:noFill/>
              <a:miter lim="800000"/>
              <a:headEnd/>
              <a:tailEnd/>
            </a:ln>
          </p:spPr>
          <p:txBody>
            <a:bodyPr/>
            <a:lstStyle/>
            <a:p>
              <a:pPr algn="ctr"/>
              <a:r>
                <a:rPr lang="en-US">
                  <a:solidFill>
                    <a:srgbClr val="000000"/>
                  </a:solidFill>
                </a:rPr>
                <a:t>F</a:t>
              </a:r>
              <a:r>
                <a:rPr lang="en-US" baseline="-25000">
                  <a:solidFill>
                    <a:srgbClr val="000000"/>
                  </a:solidFill>
                </a:rPr>
                <a:t>w</a:t>
              </a:r>
              <a:endParaRPr lang="en-US">
                <a:solidFill>
                  <a:srgbClr val="000000"/>
                </a:solidFill>
              </a:endParaRPr>
            </a:p>
          </p:txBody>
        </p:sp>
        <p:sp>
          <p:nvSpPr>
            <p:cNvPr id="18446" name="Line 44"/>
            <p:cNvSpPr>
              <a:spLocks noChangeShapeType="1"/>
            </p:cNvSpPr>
            <p:nvPr/>
          </p:nvSpPr>
          <p:spPr bwMode="auto">
            <a:xfrm>
              <a:off x="3696" y="2038"/>
              <a:ext cx="0" cy="528"/>
            </a:xfrm>
            <a:prstGeom prst="line">
              <a:avLst/>
            </a:prstGeom>
            <a:noFill/>
            <a:ln w="28575">
              <a:solidFill>
                <a:schemeClr val="tx1"/>
              </a:solidFill>
              <a:round/>
              <a:headEnd/>
              <a:tailEnd type="triangle" w="lg" len="lg"/>
            </a:ln>
          </p:spPr>
          <p:txBody>
            <a:bodyPr/>
            <a:lstStyle/>
            <a:p>
              <a:endParaRPr lang="en-US">
                <a:solidFill>
                  <a:srgbClr val="000000"/>
                </a:solidFill>
              </a:endParaRPr>
            </a:p>
          </p:txBody>
        </p:sp>
      </p:grpSp>
      <p:grpSp>
        <p:nvGrpSpPr>
          <p:cNvPr id="6" name="Group 52"/>
          <p:cNvGrpSpPr>
            <a:grpSpLocks/>
          </p:cNvGrpSpPr>
          <p:nvPr/>
        </p:nvGrpSpPr>
        <p:grpSpPr bwMode="auto">
          <a:xfrm>
            <a:off x="2590800" y="3006725"/>
            <a:ext cx="744538" cy="838200"/>
            <a:chOff x="1632" y="1894"/>
            <a:chExt cx="469" cy="528"/>
          </a:xfrm>
        </p:grpSpPr>
        <p:sp>
          <p:nvSpPr>
            <p:cNvPr id="18443" name="Text Box 45"/>
            <p:cNvSpPr txBox="1">
              <a:spLocks noChangeArrowheads="1"/>
            </p:cNvSpPr>
            <p:nvPr/>
          </p:nvSpPr>
          <p:spPr bwMode="auto">
            <a:xfrm>
              <a:off x="1632" y="1942"/>
              <a:ext cx="469" cy="432"/>
            </a:xfrm>
            <a:prstGeom prst="rect">
              <a:avLst/>
            </a:prstGeom>
            <a:noFill/>
            <a:ln w="9525">
              <a:noFill/>
              <a:miter lim="800000"/>
              <a:headEnd/>
              <a:tailEnd/>
            </a:ln>
          </p:spPr>
          <p:txBody>
            <a:bodyPr/>
            <a:lstStyle/>
            <a:p>
              <a:pPr algn="ctr"/>
              <a:r>
                <a:rPr lang="en-US">
                  <a:solidFill>
                    <a:srgbClr val="000000"/>
                  </a:solidFill>
                </a:rPr>
                <a:t>F</a:t>
              </a:r>
              <a:r>
                <a:rPr lang="en-US" baseline="-25000">
                  <a:solidFill>
                    <a:srgbClr val="000000"/>
                  </a:solidFill>
                </a:rPr>
                <a:t>w</a:t>
              </a:r>
              <a:endParaRPr lang="en-US">
                <a:solidFill>
                  <a:srgbClr val="000000"/>
                </a:solidFill>
              </a:endParaRPr>
            </a:p>
          </p:txBody>
        </p:sp>
        <p:sp>
          <p:nvSpPr>
            <p:cNvPr id="18444" name="Line 46"/>
            <p:cNvSpPr>
              <a:spLocks noChangeShapeType="1"/>
            </p:cNvSpPr>
            <p:nvPr/>
          </p:nvSpPr>
          <p:spPr bwMode="auto">
            <a:xfrm>
              <a:off x="1632" y="1894"/>
              <a:ext cx="0" cy="528"/>
            </a:xfrm>
            <a:prstGeom prst="line">
              <a:avLst/>
            </a:prstGeom>
            <a:noFill/>
            <a:ln w="28575">
              <a:solidFill>
                <a:schemeClr val="tx1"/>
              </a:solidFill>
              <a:round/>
              <a:headEnd/>
              <a:tailEnd type="triangle" w="lg" len="lg"/>
            </a:ln>
          </p:spPr>
          <p:txBody>
            <a:bodyPr/>
            <a:lstStyle/>
            <a:p>
              <a:endParaRPr lang="en-US">
                <a:solidFill>
                  <a:srgbClr val="000000"/>
                </a:solidFill>
              </a:endParaRPr>
            </a:p>
          </p:txBody>
        </p:sp>
      </p:grpSp>
      <p:sp>
        <p:nvSpPr>
          <p:cNvPr id="246831" name="Rectangle 47"/>
          <p:cNvSpPr>
            <a:spLocks noChangeArrowheads="1"/>
          </p:cNvSpPr>
          <p:nvPr/>
        </p:nvSpPr>
        <p:spPr bwMode="auto">
          <a:xfrm>
            <a:off x="5410200" y="4646613"/>
            <a:ext cx="2605088" cy="1373187"/>
          </a:xfrm>
          <a:prstGeom prst="rect">
            <a:avLst/>
          </a:prstGeom>
          <a:noFill/>
          <a:ln w="9525">
            <a:noFill/>
            <a:miter lim="800000"/>
            <a:headEnd/>
            <a:tailEnd/>
          </a:ln>
        </p:spPr>
        <p:txBody>
          <a:bodyPr wrap="none" anchor="ctr">
            <a:spAutoFit/>
          </a:bodyPr>
          <a:lstStyle/>
          <a:p>
            <a:pPr algn="ctr"/>
            <a:r>
              <a:rPr lang="en-US">
                <a:solidFill>
                  <a:srgbClr val="000000"/>
                </a:solidFill>
              </a:rPr>
              <a:t>F</a:t>
            </a:r>
            <a:r>
              <a:rPr lang="en-US" baseline="-25000">
                <a:solidFill>
                  <a:srgbClr val="000000"/>
                </a:solidFill>
              </a:rPr>
              <a:t>w</a:t>
            </a:r>
            <a:r>
              <a:rPr lang="en-US">
                <a:solidFill>
                  <a:srgbClr val="000000"/>
                </a:solidFill>
              </a:rPr>
              <a:t> = weight (N)</a:t>
            </a:r>
          </a:p>
          <a:p>
            <a:pPr algn="ctr"/>
            <a:r>
              <a:rPr lang="en-US">
                <a:solidFill>
                  <a:srgbClr val="000000"/>
                </a:solidFill>
              </a:rPr>
              <a:t>m = mass (kg)</a:t>
            </a:r>
          </a:p>
          <a:p>
            <a:pPr algn="ctr"/>
            <a:r>
              <a:rPr lang="en-US">
                <a:solidFill>
                  <a:srgbClr val="000000"/>
                </a:solidFill>
              </a:rPr>
              <a:t>g = 9.81 m/s</a:t>
            </a:r>
            <a:r>
              <a:rPr lang="en-US" baseline="30000">
                <a:solidFill>
                  <a:srgbClr val="000000"/>
                </a:solidFill>
              </a:rPr>
              <a:t>2</a:t>
            </a:r>
          </a:p>
        </p:txBody>
      </p:sp>
      <p:sp>
        <p:nvSpPr>
          <p:cNvPr id="246832" name="Rectangle 48"/>
          <p:cNvSpPr>
            <a:spLocks noChangeArrowheads="1"/>
          </p:cNvSpPr>
          <p:nvPr/>
        </p:nvSpPr>
        <p:spPr bwMode="auto">
          <a:xfrm>
            <a:off x="2043113" y="5257800"/>
            <a:ext cx="1574800" cy="519113"/>
          </a:xfrm>
          <a:prstGeom prst="rect">
            <a:avLst/>
          </a:prstGeom>
          <a:noFill/>
          <a:ln w="9525">
            <a:noFill/>
            <a:miter lim="800000"/>
            <a:headEnd/>
            <a:tailEnd/>
          </a:ln>
        </p:spPr>
        <p:txBody>
          <a:bodyPr wrap="none" anchor="ctr">
            <a:spAutoFit/>
          </a:bodyPr>
          <a:lstStyle/>
          <a:p>
            <a:pPr algn="ctr"/>
            <a:r>
              <a:rPr lang="en-US">
                <a:solidFill>
                  <a:srgbClr val="000000"/>
                </a:solidFill>
              </a:rPr>
              <a:t>F</a:t>
            </a:r>
            <a:r>
              <a:rPr lang="en-US" baseline="-25000">
                <a:solidFill>
                  <a:srgbClr val="000000"/>
                </a:solidFill>
              </a:rPr>
              <a:t>w</a:t>
            </a:r>
            <a:r>
              <a:rPr lang="en-US">
                <a:solidFill>
                  <a:srgbClr val="000000"/>
                </a:solidFill>
              </a:rPr>
              <a:t> = m g</a:t>
            </a:r>
          </a:p>
        </p:txBody>
      </p:sp>
      <p:sp>
        <p:nvSpPr>
          <p:cNvPr id="246833" name="Rectangle 49"/>
          <p:cNvSpPr>
            <a:spLocks noChangeArrowheads="1"/>
          </p:cNvSpPr>
          <p:nvPr/>
        </p:nvSpPr>
        <p:spPr bwMode="auto">
          <a:xfrm>
            <a:off x="900113" y="4454856"/>
            <a:ext cx="4191000" cy="519113"/>
          </a:xfrm>
          <a:prstGeom prst="rect">
            <a:avLst/>
          </a:prstGeom>
          <a:noFill/>
          <a:ln w="9525">
            <a:noFill/>
            <a:miter lim="800000"/>
            <a:headEnd/>
            <a:tailEnd/>
          </a:ln>
        </p:spPr>
        <p:txBody>
          <a:bodyPr anchor="ctr">
            <a:spAutoFit/>
          </a:bodyPr>
          <a:lstStyle/>
          <a:p>
            <a:pPr algn="ctr"/>
            <a:r>
              <a:rPr lang="en-US" dirty="0">
                <a:solidFill>
                  <a:srgbClr val="FF0000"/>
                </a:solidFill>
              </a:rPr>
              <a:t>Equation for </a:t>
            </a:r>
            <a:r>
              <a:rPr lang="en-US" dirty="0" smtClean="0">
                <a:solidFill>
                  <a:srgbClr val="FF0000"/>
                </a:solidFill>
              </a:rPr>
              <a:t>weight:</a:t>
            </a:r>
            <a:endParaRPr lang="en-US" dirty="0">
              <a:solidFill>
                <a:srgbClr val="FF0000"/>
              </a:solidFill>
            </a:endParaRPr>
          </a:p>
        </p:txBody>
      </p:sp>
      <p:cxnSp>
        <p:nvCxnSpPr>
          <p:cNvPr id="25" name="Straight Connector 24"/>
          <p:cNvCxnSpPr/>
          <p:nvPr/>
        </p:nvCxnSpPr>
        <p:spPr>
          <a:xfrm flipH="1">
            <a:off x="6290442" y="4020207"/>
            <a:ext cx="1277006"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114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down)">
                                      <p:cBhvr>
                                        <p:cTn id="14" dur="580">
                                          <p:stCondLst>
                                            <p:cond delay="0"/>
                                          </p:stCondLst>
                                        </p:cTn>
                                        <p:tgtEl>
                                          <p:spTgt spid="25"/>
                                        </p:tgtEl>
                                      </p:cBhvr>
                                    </p:animEffect>
                                    <p:anim calcmode="lin" valueType="num">
                                      <p:cBhvr>
                                        <p:cTn id="1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0" dur="26">
                                          <p:stCondLst>
                                            <p:cond delay="650"/>
                                          </p:stCondLst>
                                        </p:cTn>
                                        <p:tgtEl>
                                          <p:spTgt spid="25"/>
                                        </p:tgtEl>
                                      </p:cBhvr>
                                      <p:to x="100000" y="60000"/>
                                    </p:animScale>
                                    <p:animScale>
                                      <p:cBhvr>
                                        <p:cTn id="21" dur="166" decel="50000">
                                          <p:stCondLst>
                                            <p:cond delay="676"/>
                                          </p:stCondLst>
                                        </p:cTn>
                                        <p:tgtEl>
                                          <p:spTgt spid="25"/>
                                        </p:tgtEl>
                                      </p:cBhvr>
                                      <p:to x="100000" y="100000"/>
                                    </p:animScale>
                                    <p:animScale>
                                      <p:cBhvr>
                                        <p:cTn id="22" dur="26">
                                          <p:stCondLst>
                                            <p:cond delay="1312"/>
                                          </p:stCondLst>
                                        </p:cTn>
                                        <p:tgtEl>
                                          <p:spTgt spid="25"/>
                                        </p:tgtEl>
                                      </p:cBhvr>
                                      <p:to x="100000" y="80000"/>
                                    </p:animScale>
                                    <p:animScale>
                                      <p:cBhvr>
                                        <p:cTn id="23" dur="166" decel="50000">
                                          <p:stCondLst>
                                            <p:cond delay="1338"/>
                                          </p:stCondLst>
                                        </p:cTn>
                                        <p:tgtEl>
                                          <p:spTgt spid="25"/>
                                        </p:tgtEl>
                                      </p:cBhvr>
                                      <p:to x="100000" y="100000"/>
                                    </p:animScale>
                                    <p:animScale>
                                      <p:cBhvr>
                                        <p:cTn id="24" dur="26">
                                          <p:stCondLst>
                                            <p:cond delay="1642"/>
                                          </p:stCondLst>
                                        </p:cTn>
                                        <p:tgtEl>
                                          <p:spTgt spid="25"/>
                                        </p:tgtEl>
                                      </p:cBhvr>
                                      <p:to x="100000" y="90000"/>
                                    </p:animScale>
                                    <p:animScale>
                                      <p:cBhvr>
                                        <p:cTn id="25" dur="166" decel="50000">
                                          <p:stCondLst>
                                            <p:cond delay="1668"/>
                                          </p:stCondLst>
                                        </p:cTn>
                                        <p:tgtEl>
                                          <p:spTgt spid="25"/>
                                        </p:tgtEl>
                                      </p:cBhvr>
                                      <p:to x="100000" y="100000"/>
                                    </p:animScale>
                                    <p:animScale>
                                      <p:cBhvr>
                                        <p:cTn id="26" dur="26">
                                          <p:stCondLst>
                                            <p:cond delay="1808"/>
                                          </p:stCondLst>
                                        </p:cTn>
                                        <p:tgtEl>
                                          <p:spTgt spid="25"/>
                                        </p:tgtEl>
                                      </p:cBhvr>
                                      <p:to x="100000" y="95000"/>
                                    </p:animScale>
                                    <p:animScale>
                                      <p:cBhvr>
                                        <p:cTn id="27" dur="166" decel="50000">
                                          <p:stCondLst>
                                            <p:cond delay="1834"/>
                                          </p:stCondLst>
                                        </p:cTn>
                                        <p:tgtEl>
                                          <p:spTgt spid="2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246833"/>
                                        </p:tgtEl>
                                        <p:attrNameLst>
                                          <p:attrName>style.visibility</p:attrName>
                                        </p:attrNameLst>
                                      </p:cBhvr>
                                      <p:to>
                                        <p:strVal val="visible"/>
                                      </p:to>
                                    </p:set>
                                    <p:anim from="(-#ppt_w/2)" to="(#ppt_x)" calcmode="lin" valueType="num">
                                      <p:cBhvr>
                                        <p:cTn id="39" dur="600" fill="hold">
                                          <p:stCondLst>
                                            <p:cond delay="0"/>
                                          </p:stCondLst>
                                        </p:cTn>
                                        <p:tgtEl>
                                          <p:spTgt spid="246833"/>
                                        </p:tgtEl>
                                        <p:attrNameLst>
                                          <p:attrName>ppt_x</p:attrName>
                                        </p:attrNameLst>
                                      </p:cBhvr>
                                    </p:anim>
                                    <p:anim from="0" to="-1.0" calcmode="lin" valueType="num">
                                      <p:cBhvr>
                                        <p:cTn id="40" dur="200" decel="50000" autoRev="1" fill="hold">
                                          <p:stCondLst>
                                            <p:cond delay="600"/>
                                          </p:stCondLst>
                                        </p:cTn>
                                        <p:tgtEl>
                                          <p:spTgt spid="246833"/>
                                        </p:tgtEl>
                                        <p:attrNameLst>
                                          <p:attrName>xshear</p:attrName>
                                        </p:attrNameLst>
                                      </p:cBhvr>
                                    </p:anim>
                                    <p:animScale>
                                      <p:cBhvr>
                                        <p:cTn id="41" dur="200" decel="100000" autoRev="1" fill="hold">
                                          <p:stCondLst>
                                            <p:cond delay="600"/>
                                          </p:stCondLst>
                                        </p:cTn>
                                        <p:tgtEl>
                                          <p:spTgt spid="246833"/>
                                        </p:tgtEl>
                                      </p:cBhvr>
                                      <p:from x="100000" y="100000"/>
                                      <p:to x="80000" y="100000"/>
                                    </p:animScale>
                                    <p:anim by="(#ppt_h/3+#ppt_w*0.1)" calcmode="lin" valueType="num">
                                      <p:cBhvr additive="sum">
                                        <p:cTn id="42" dur="200" decel="100000" autoRev="1" fill="hold">
                                          <p:stCondLst>
                                            <p:cond delay="600"/>
                                          </p:stCondLst>
                                        </p:cTn>
                                        <p:tgtEl>
                                          <p:spTgt spid="246833"/>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246832"/>
                                        </p:tgtEl>
                                        <p:attrNameLst>
                                          <p:attrName>style.visibility</p:attrName>
                                        </p:attrNameLst>
                                      </p:cBhvr>
                                      <p:to>
                                        <p:strVal val="visible"/>
                                      </p:to>
                                    </p:set>
                                    <p:animEffect transition="in" filter="fade">
                                      <p:cBhvr>
                                        <p:cTn id="47" dur="2000"/>
                                        <p:tgtEl>
                                          <p:spTgt spid="246832"/>
                                        </p:tgtEl>
                                      </p:cBhvr>
                                    </p:animEffect>
                                    <p:anim calcmode="lin" valueType="num">
                                      <p:cBhvr>
                                        <p:cTn id="48" dur="2000" fill="hold"/>
                                        <p:tgtEl>
                                          <p:spTgt spid="246832"/>
                                        </p:tgtEl>
                                        <p:attrNameLst>
                                          <p:attrName>style.rotation</p:attrName>
                                        </p:attrNameLst>
                                      </p:cBhvr>
                                      <p:tavLst>
                                        <p:tav tm="0">
                                          <p:val>
                                            <p:fltVal val="720"/>
                                          </p:val>
                                        </p:tav>
                                        <p:tav tm="100000">
                                          <p:val>
                                            <p:fltVal val="0"/>
                                          </p:val>
                                        </p:tav>
                                      </p:tavLst>
                                    </p:anim>
                                    <p:anim calcmode="lin" valueType="num">
                                      <p:cBhvr>
                                        <p:cTn id="49" dur="2000" fill="hold"/>
                                        <p:tgtEl>
                                          <p:spTgt spid="246832"/>
                                        </p:tgtEl>
                                        <p:attrNameLst>
                                          <p:attrName>ppt_h</p:attrName>
                                        </p:attrNameLst>
                                      </p:cBhvr>
                                      <p:tavLst>
                                        <p:tav tm="0">
                                          <p:val>
                                            <p:fltVal val="0"/>
                                          </p:val>
                                        </p:tav>
                                        <p:tav tm="100000">
                                          <p:val>
                                            <p:strVal val="#ppt_h"/>
                                          </p:val>
                                        </p:tav>
                                      </p:tavLst>
                                    </p:anim>
                                    <p:anim calcmode="lin" valueType="num">
                                      <p:cBhvr>
                                        <p:cTn id="50" dur="2000" fill="hold"/>
                                        <p:tgtEl>
                                          <p:spTgt spid="246832"/>
                                        </p:tgtEl>
                                        <p:attrNameLst>
                                          <p:attrName>ppt_w</p:attrName>
                                        </p:attrNameLst>
                                      </p:cBhvr>
                                      <p:tavLst>
                                        <p:tav tm="0">
                                          <p:val>
                                            <p:fltVal val="0"/>
                                          </p:val>
                                        </p:tav>
                                        <p:tav tm="100000">
                                          <p:val>
                                            <p:strVal val="#ppt_w"/>
                                          </p:val>
                                        </p:tav>
                                      </p:tavLst>
                                    </p:anim>
                                  </p:childTnLst>
                                </p:cTn>
                              </p:par>
                            </p:childTnLst>
                          </p:cTn>
                        </p:par>
                        <p:par>
                          <p:cTn id="51" fill="hold">
                            <p:stCondLst>
                              <p:cond delay="2000"/>
                            </p:stCondLst>
                            <p:childTnLst>
                              <p:par>
                                <p:cTn id="52" presetID="9" presetClass="entr" presetSubtype="0" fill="hold" grpId="0" nodeType="afterEffect">
                                  <p:stCondLst>
                                    <p:cond delay="0"/>
                                  </p:stCondLst>
                                  <p:childTnLst>
                                    <p:set>
                                      <p:cBhvr>
                                        <p:cTn id="53" dur="1" fill="hold">
                                          <p:stCondLst>
                                            <p:cond delay="0"/>
                                          </p:stCondLst>
                                        </p:cTn>
                                        <p:tgtEl>
                                          <p:spTgt spid="246835"/>
                                        </p:tgtEl>
                                        <p:attrNameLst>
                                          <p:attrName>style.visibility</p:attrName>
                                        </p:attrNameLst>
                                      </p:cBhvr>
                                      <p:to>
                                        <p:strVal val="visible"/>
                                      </p:to>
                                    </p:set>
                                    <p:animEffect transition="in" filter="dissolve">
                                      <p:cBhvr>
                                        <p:cTn id="54" dur="500"/>
                                        <p:tgtEl>
                                          <p:spTgt spid="246835"/>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dissolv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246831"/>
                                        </p:tgtEl>
                                        <p:attrNameLst>
                                          <p:attrName>style.visibility</p:attrName>
                                        </p:attrNameLst>
                                      </p:cBhvr>
                                      <p:to>
                                        <p:strVal val="visible"/>
                                      </p:to>
                                    </p:set>
                                    <p:anim calcmode="discrete" valueType="clr">
                                      <p:cBhvr override="childStyle">
                                        <p:cTn id="62" dur="80"/>
                                        <p:tgtEl>
                                          <p:spTgt spid="246831"/>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246831"/>
                                        </p:tgtEl>
                                        <p:attrNameLst>
                                          <p:attrName>fillcolor</p:attrName>
                                        </p:attrNameLst>
                                      </p:cBhvr>
                                      <p:tavLst>
                                        <p:tav tm="0">
                                          <p:val>
                                            <p:clrVal>
                                              <a:schemeClr val="accent2"/>
                                            </p:clrVal>
                                          </p:val>
                                        </p:tav>
                                        <p:tav tm="50000">
                                          <p:val>
                                            <p:clrVal>
                                              <a:schemeClr val="hlink"/>
                                            </p:clrVal>
                                          </p:val>
                                        </p:tav>
                                      </p:tavLst>
                                    </p:anim>
                                    <p:set>
                                      <p:cBhvr>
                                        <p:cTn id="64" dur="80"/>
                                        <p:tgtEl>
                                          <p:spTgt spid="2468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6835" grpId="0" animBg="1"/>
      <p:bldP spid="246831" grpId="0"/>
      <p:bldP spid="246832" grpId="0"/>
      <p:bldP spid="2468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4"/>
          <p:cNvSpPr txBox="1">
            <a:spLocks noChangeArrowheads="1"/>
          </p:cNvSpPr>
          <p:nvPr/>
        </p:nvSpPr>
        <p:spPr bwMode="auto">
          <a:xfrm>
            <a:off x="6199188" y="2473325"/>
            <a:ext cx="1498600" cy="747713"/>
          </a:xfrm>
          <a:prstGeom prst="rect">
            <a:avLst/>
          </a:prstGeom>
          <a:noFill/>
          <a:ln w="9525">
            <a:noFill/>
            <a:miter lim="800000"/>
            <a:headEnd/>
            <a:tailEnd/>
          </a:ln>
        </p:spPr>
        <p:txBody>
          <a:bodyPr/>
          <a:lstStyle/>
          <a:p>
            <a:pPr algn="ctr"/>
            <a:r>
              <a:rPr lang="en-US">
                <a:solidFill>
                  <a:srgbClr val="FF0000"/>
                </a:solidFill>
                <a:cs typeface="Times New Roman" pitchFamily="18" charset="0"/>
              </a:rPr>
              <a:t>m</a:t>
            </a:r>
            <a:endParaRPr lang="en-US">
              <a:solidFill>
                <a:srgbClr val="FF0000"/>
              </a:solidFill>
            </a:endParaRPr>
          </a:p>
        </p:txBody>
      </p:sp>
      <p:grpSp>
        <p:nvGrpSpPr>
          <p:cNvPr id="19459" name="Group 31"/>
          <p:cNvGrpSpPr>
            <a:grpSpLocks/>
          </p:cNvGrpSpPr>
          <p:nvPr/>
        </p:nvGrpSpPr>
        <p:grpSpPr bwMode="auto">
          <a:xfrm rot="1716049">
            <a:off x="5226050" y="2286000"/>
            <a:ext cx="3892550" cy="1122363"/>
            <a:chOff x="2922" y="1980"/>
            <a:chExt cx="3740" cy="1080"/>
          </a:xfrm>
        </p:grpSpPr>
        <p:sp>
          <p:nvSpPr>
            <p:cNvPr id="19488" name="Rectangle 33"/>
            <p:cNvSpPr>
              <a:spLocks noChangeArrowheads="1"/>
            </p:cNvSpPr>
            <p:nvPr/>
          </p:nvSpPr>
          <p:spPr bwMode="auto">
            <a:xfrm>
              <a:off x="3857" y="1980"/>
              <a:ext cx="1496" cy="1080"/>
            </a:xfrm>
            <a:prstGeom prst="rect">
              <a:avLst/>
            </a:prstGeom>
            <a:noFill/>
            <a:ln w="22225">
              <a:solidFill>
                <a:srgbClr val="FF0000"/>
              </a:solidFill>
              <a:miter lim="800000"/>
              <a:headEnd/>
              <a:tailEnd/>
            </a:ln>
          </p:spPr>
          <p:txBody>
            <a:bodyPr/>
            <a:lstStyle/>
            <a:p>
              <a:endParaRPr lang="en-US">
                <a:solidFill>
                  <a:srgbClr val="FF0000"/>
                </a:solidFill>
              </a:endParaRPr>
            </a:p>
          </p:txBody>
        </p:sp>
        <p:sp>
          <p:nvSpPr>
            <p:cNvPr id="19489" name="Line 32"/>
            <p:cNvSpPr>
              <a:spLocks noChangeShapeType="1"/>
            </p:cNvSpPr>
            <p:nvPr/>
          </p:nvSpPr>
          <p:spPr bwMode="auto">
            <a:xfrm>
              <a:off x="2922" y="3060"/>
              <a:ext cx="3740" cy="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19460" name="Line 30"/>
          <p:cNvSpPr>
            <a:spLocks noChangeShapeType="1"/>
          </p:cNvSpPr>
          <p:nvPr/>
        </p:nvSpPr>
        <p:spPr bwMode="auto">
          <a:xfrm>
            <a:off x="6783388" y="3408363"/>
            <a:ext cx="0" cy="2058987"/>
          </a:xfrm>
          <a:prstGeom prst="line">
            <a:avLst/>
          </a:prstGeom>
          <a:noFill/>
          <a:ln w="15875">
            <a:solidFill>
              <a:srgbClr val="FF0000"/>
            </a:solidFill>
            <a:prstDash val="lgDash"/>
            <a:round/>
            <a:headEnd/>
            <a:tailEnd type="triangle" w="lg" len="lg"/>
          </a:ln>
        </p:spPr>
        <p:txBody>
          <a:bodyPr/>
          <a:lstStyle/>
          <a:p>
            <a:endParaRPr lang="en-US">
              <a:solidFill>
                <a:srgbClr val="000000"/>
              </a:solidFill>
            </a:endParaRPr>
          </a:p>
        </p:txBody>
      </p:sp>
      <p:sp>
        <p:nvSpPr>
          <p:cNvPr id="19461" name="Text Box 29"/>
          <p:cNvSpPr txBox="1">
            <a:spLocks noChangeArrowheads="1"/>
          </p:cNvSpPr>
          <p:nvPr/>
        </p:nvSpPr>
        <p:spPr bwMode="auto">
          <a:xfrm>
            <a:off x="6392863" y="4157663"/>
            <a:ext cx="1168400" cy="749300"/>
          </a:xfrm>
          <a:prstGeom prst="rect">
            <a:avLst/>
          </a:prstGeom>
          <a:noFill/>
          <a:ln w="9525">
            <a:noFill/>
            <a:miter lim="800000"/>
            <a:headEnd/>
            <a:tailEnd/>
          </a:ln>
        </p:spPr>
        <p:txBody>
          <a:bodyPr/>
          <a:lstStyle/>
          <a:p>
            <a:pPr algn="ctr"/>
            <a:r>
              <a:rPr lang="en-US" sz="2000">
                <a:solidFill>
                  <a:srgbClr val="FF0000"/>
                </a:solidFill>
                <a:cs typeface="Times New Roman" pitchFamily="18" charset="0"/>
              </a:rPr>
              <a:t>  F</a:t>
            </a:r>
            <a:r>
              <a:rPr lang="en-US" sz="2000" baseline="-30000">
                <a:solidFill>
                  <a:srgbClr val="FF0000"/>
                </a:solidFill>
                <a:cs typeface="Times New Roman" pitchFamily="18" charset="0"/>
              </a:rPr>
              <a:t>w</a:t>
            </a:r>
            <a:endParaRPr lang="en-US" sz="2000">
              <a:solidFill>
                <a:srgbClr val="FF0000"/>
              </a:solidFill>
            </a:endParaRPr>
          </a:p>
        </p:txBody>
      </p:sp>
      <p:sp>
        <p:nvSpPr>
          <p:cNvPr id="19462" name="Text Box 28"/>
          <p:cNvSpPr txBox="1">
            <a:spLocks noChangeArrowheads="1"/>
          </p:cNvSpPr>
          <p:nvPr/>
        </p:nvSpPr>
        <p:spPr bwMode="auto">
          <a:xfrm>
            <a:off x="7019228" y="3777146"/>
            <a:ext cx="1498600" cy="749300"/>
          </a:xfrm>
          <a:prstGeom prst="rect">
            <a:avLst/>
          </a:prstGeom>
          <a:noFill/>
          <a:ln w="9525">
            <a:noFill/>
            <a:miter lim="800000"/>
            <a:headEnd/>
            <a:tailEnd/>
          </a:ln>
        </p:spPr>
        <p:txBody>
          <a:bodyPr/>
          <a:lstStyle/>
          <a:p>
            <a:pPr algn="ctr"/>
            <a:r>
              <a:rPr lang="en-US" dirty="0" smtClean="0">
                <a:solidFill>
                  <a:srgbClr val="FF0000"/>
                </a:solidFill>
                <a:latin typeface="Symbol" pitchFamily="18" charset="2"/>
                <a:cs typeface="Times New Roman" pitchFamily="18" charset="0"/>
              </a:rPr>
              <a:t>q</a:t>
            </a:r>
            <a:endParaRPr lang="en-US" dirty="0">
              <a:solidFill>
                <a:srgbClr val="FF0000"/>
              </a:solidFill>
            </a:endParaRPr>
          </a:p>
        </p:txBody>
      </p:sp>
      <p:sp>
        <p:nvSpPr>
          <p:cNvPr id="19463" name="Freeform 27"/>
          <p:cNvSpPr>
            <a:spLocks/>
          </p:cNvSpPr>
          <p:nvPr/>
        </p:nvSpPr>
        <p:spPr bwMode="auto">
          <a:xfrm>
            <a:off x="5843588" y="3408363"/>
            <a:ext cx="939800" cy="1563687"/>
          </a:xfrm>
          <a:custGeom>
            <a:avLst/>
            <a:gdLst>
              <a:gd name="T0" fmla="*/ 2147483647 w 902"/>
              <a:gd name="T1" fmla="*/ 0 h 1503"/>
              <a:gd name="T2" fmla="*/ 0 w 902"/>
              <a:gd name="T3" fmla="*/ 2147483647 h 1503"/>
              <a:gd name="T4" fmla="*/ 0 60000 65536"/>
              <a:gd name="T5" fmla="*/ 0 60000 65536"/>
              <a:gd name="T6" fmla="*/ 0 w 902"/>
              <a:gd name="T7" fmla="*/ 0 h 1503"/>
              <a:gd name="T8" fmla="*/ 902 w 902"/>
              <a:gd name="T9" fmla="*/ 1503 h 1503"/>
            </a:gdLst>
            <a:ahLst/>
            <a:cxnLst>
              <a:cxn ang="T4">
                <a:pos x="T0" y="T1"/>
              </a:cxn>
              <a:cxn ang="T5">
                <a:pos x="T2" y="T3"/>
              </a:cxn>
            </a:cxnLst>
            <a:rect l="T6" t="T7" r="T8" b="T9"/>
            <a:pathLst>
              <a:path w="902" h="1503">
                <a:moveTo>
                  <a:pt x="902" y="0"/>
                </a:moveTo>
                <a:lnTo>
                  <a:pt x="0" y="1503"/>
                </a:lnTo>
              </a:path>
            </a:pathLst>
          </a:custGeom>
          <a:noFill/>
          <a:ln w="31750">
            <a:solidFill>
              <a:srgbClr val="FF0000"/>
            </a:solidFill>
            <a:round/>
            <a:headEnd/>
            <a:tailEnd type="triangle" w="lg" len="lg"/>
          </a:ln>
        </p:spPr>
        <p:txBody>
          <a:bodyPr/>
          <a:lstStyle/>
          <a:p>
            <a:endParaRPr lang="en-US">
              <a:solidFill>
                <a:srgbClr val="000000"/>
              </a:solidFill>
            </a:endParaRPr>
          </a:p>
        </p:txBody>
      </p:sp>
      <p:sp>
        <p:nvSpPr>
          <p:cNvPr id="19464" name="Freeform 26"/>
          <p:cNvSpPr>
            <a:spLocks/>
          </p:cNvSpPr>
          <p:nvPr/>
        </p:nvSpPr>
        <p:spPr bwMode="auto">
          <a:xfrm>
            <a:off x="5864225" y="4972050"/>
            <a:ext cx="919163" cy="495300"/>
          </a:xfrm>
          <a:custGeom>
            <a:avLst/>
            <a:gdLst>
              <a:gd name="T0" fmla="*/ 0 w 883"/>
              <a:gd name="T1" fmla="*/ 0 h 477"/>
              <a:gd name="T2" fmla="*/ 2147483647 w 883"/>
              <a:gd name="T3" fmla="*/ 2147483647 h 477"/>
              <a:gd name="T4" fmla="*/ 0 60000 65536"/>
              <a:gd name="T5" fmla="*/ 0 60000 65536"/>
              <a:gd name="T6" fmla="*/ 0 w 883"/>
              <a:gd name="T7" fmla="*/ 0 h 477"/>
              <a:gd name="T8" fmla="*/ 883 w 883"/>
              <a:gd name="T9" fmla="*/ 477 h 477"/>
            </a:gdLst>
            <a:ahLst/>
            <a:cxnLst>
              <a:cxn ang="T4">
                <a:pos x="T0" y="T1"/>
              </a:cxn>
              <a:cxn ang="T5">
                <a:pos x="T2" y="T3"/>
              </a:cxn>
            </a:cxnLst>
            <a:rect l="T6" t="T7" r="T8" b="T9"/>
            <a:pathLst>
              <a:path w="883" h="477">
                <a:moveTo>
                  <a:pt x="0" y="0"/>
                </a:moveTo>
                <a:lnTo>
                  <a:pt x="883" y="477"/>
                </a:lnTo>
              </a:path>
            </a:pathLst>
          </a:custGeom>
          <a:noFill/>
          <a:ln w="31750">
            <a:solidFill>
              <a:srgbClr val="FF0000"/>
            </a:solidFill>
            <a:round/>
            <a:headEnd/>
            <a:tailEnd type="triangle" w="lg" len="lg"/>
          </a:ln>
        </p:spPr>
        <p:txBody>
          <a:bodyPr/>
          <a:lstStyle/>
          <a:p>
            <a:endParaRPr lang="en-US">
              <a:solidFill>
                <a:srgbClr val="000000"/>
              </a:solidFill>
            </a:endParaRPr>
          </a:p>
        </p:txBody>
      </p:sp>
      <p:sp>
        <p:nvSpPr>
          <p:cNvPr id="19465" name="Text Box 25"/>
          <p:cNvSpPr txBox="1">
            <a:spLocks noChangeArrowheads="1"/>
          </p:cNvSpPr>
          <p:nvPr/>
        </p:nvSpPr>
        <p:spPr bwMode="auto">
          <a:xfrm>
            <a:off x="5419725" y="5092700"/>
            <a:ext cx="1168400" cy="749300"/>
          </a:xfrm>
          <a:prstGeom prst="rect">
            <a:avLst/>
          </a:prstGeom>
          <a:noFill/>
          <a:ln w="9525">
            <a:noFill/>
            <a:miter lim="800000"/>
            <a:headEnd/>
            <a:tailEnd/>
          </a:ln>
        </p:spPr>
        <p:txBody>
          <a:bodyPr/>
          <a:lstStyle/>
          <a:p>
            <a:pPr algn="ctr"/>
            <a:r>
              <a:rPr lang="en-US" sz="2000">
                <a:solidFill>
                  <a:srgbClr val="FF0000"/>
                </a:solidFill>
                <a:cs typeface="Times New Roman" pitchFamily="18" charset="0"/>
              </a:rPr>
              <a:t>  F</a:t>
            </a:r>
            <a:r>
              <a:rPr lang="en-US" sz="2000" baseline="-30000">
                <a:solidFill>
                  <a:srgbClr val="FF0000"/>
                </a:solidFill>
                <a:cs typeface="Times New Roman" pitchFamily="18" charset="0"/>
              </a:rPr>
              <a:t>w //</a:t>
            </a:r>
            <a:endParaRPr lang="en-US" sz="2000">
              <a:solidFill>
                <a:srgbClr val="FF0000"/>
              </a:solidFill>
            </a:endParaRPr>
          </a:p>
        </p:txBody>
      </p:sp>
      <p:sp>
        <p:nvSpPr>
          <p:cNvPr id="19466" name="Text Box 24"/>
          <p:cNvSpPr txBox="1">
            <a:spLocks noChangeArrowheads="1"/>
          </p:cNvSpPr>
          <p:nvPr/>
        </p:nvSpPr>
        <p:spPr bwMode="auto">
          <a:xfrm>
            <a:off x="5874048" y="3821476"/>
            <a:ext cx="1498600" cy="749300"/>
          </a:xfrm>
          <a:prstGeom prst="rect">
            <a:avLst/>
          </a:prstGeom>
          <a:noFill/>
          <a:ln w="9525">
            <a:noFill/>
            <a:miter lim="800000"/>
            <a:headEnd/>
            <a:tailEnd/>
          </a:ln>
        </p:spPr>
        <p:txBody>
          <a:bodyPr/>
          <a:lstStyle/>
          <a:p>
            <a:pPr algn="ctr"/>
            <a:r>
              <a:rPr lang="en-US" dirty="0" smtClean="0">
                <a:solidFill>
                  <a:srgbClr val="FF0000"/>
                </a:solidFill>
                <a:latin typeface="Symbol" pitchFamily="18" charset="2"/>
                <a:cs typeface="Times New Roman" pitchFamily="18" charset="0"/>
              </a:rPr>
              <a:t>q</a:t>
            </a:r>
            <a:endParaRPr lang="en-US" dirty="0">
              <a:solidFill>
                <a:srgbClr val="FF0000"/>
              </a:solidFill>
            </a:endParaRPr>
          </a:p>
        </p:txBody>
      </p:sp>
      <p:grpSp>
        <p:nvGrpSpPr>
          <p:cNvPr id="19467" name="Group 19"/>
          <p:cNvGrpSpPr>
            <a:grpSpLocks/>
          </p:cNvGrpSpPr>
          <p:nvPr/>
        </p:nvGrpSpPr>
        <p:grpSpPr bwMode="auto">
          <a:xfrm>
            <a:off x="4953000" y="3783013"/>
            <a:ext cx="1168400" cy="749300"/>
            <a:chOff x="6510" y="5328"/>
            <a:chExt cx="1122" cy="720"/>
          </a:xfrm>
        </p:grpSpPr>
        <p:sp>
          <p:nvSpPr>
            <p:cNvPr id="19484" name="Text Box 23"/>
            <p:cNvSpPr txBox="1">
              <a:spLocks noChangeArrowheads="1"/>
            </p:cNvSpPr>
            <p:nvPr/>
          </p:nvSpPr>
          <p:spPr bwMode="auto">
            <a:xfrm>
              <a:off x="6510" y="5328"/>
              <a:ext cx="1122" cy="720"/>
            </a:xfrm>
            <a:prstGeom prst="rect">
              <a:avLst/>
            </a:prstGeom>
            <a:noFill/>
            <a:ln w="9525">
              <a:noFill/>
              <a:miter lim="800000"/>
              <a:headEnd/>
              <a:tailEnd/>
            </a:ln>
          </p:spPr>
          <p:txBody>
            <a:bodyPr/>
            <a:lstStyle/>
            <a:p>
              <a:pPr algn="ctr"/>
              <a:r>
                <a:rPr lang="en-US" sz="2000">
                  <a:solidFill>
                    <a:srgbClr val="FF0000"/>
                  </a:solidFill>
                  <a:cs typeface="Times New Roman" pitchFamily="18" charset="0"/>
                </a:rPr>
                <a:t>  F</a:t>
              </a:r>
              <a:r>
                <a:rPr lang="en-US" sz="2000" baseline="-30000">
                  <a:solidFill>
                    <a:srgbClr val="FF0000"/>
                  </a:solidFill>
                  <a:cs typeface="Times New Roman" pitchFamily="18" charset="0"/>
                </a:rPr>
                <a:t>w</a:t>
              </a:r>
              <a:endParaRPr lang="en-US" sz="2000">
                <a:solidFill>
                  <a:srgbClr val="FF0000"/>
                </a:solidFill>
              </a:endParaRPr>
            </a:p>
          </p:txBody>
        </p:sp>
        <p:grpSp>
          <p:nvGrpSpPr>
            <p:cNvPr id="19485" name="Group 20"/>
            <p:cNvGrpSpPr>
              <a:grpSpLocks/>
            </p:cNvGrpSpPr>
            <p:nvPr/>
          </p:nvGrpSpPr>
          <p:grpSpPr bwMode="auto">
            <a:xfrm>
              <a:off x="7272" y="5508"/>
              <a:ext cx="156" cy="175"/>
              <a:chOff x="7435" y="5604"/>
              <a:chExt cx="156" cy="175"/>
            </a:xfrm>
          </p:grpSpPr>
          <p:sp>
            <p:nvSpPr>
              <p:cNvPr id="19486" name="Freeform 22"/>
              <p:cNvSpPr>
                <a:spLocks/>
              </p:cNvSpPr>
              <p:nvPr/>
            </p:nvSpPr>
            <p:spPr bwMode="auto">
              <a:xfrm>
                <a:off x="7519" y="5604"/>
                <a:ext cx="1" cy="174"/>
              </a:xfrm>
              <a:custGeom>
                <a:avLst/>
                <a:gdLst>
                  <a:gd name="T0" fmla="*/ 0 w 1"/>
                  <a:gd name="T1" fmla="*/ 0 h 174"/>
                  <a:gd name="T2" fmla="*/ 0 w 1"/>
                  <a:gd name="T3" fmla="*/ 174 h 174"/>
                  <a:gd name="T4" fmla="*/ 0 60000 65536"/>
                  <a:gd name="T5" fmla="*/ 0 60000 65536"/>
                  <a:gd name="T6" fmla="*/ 0 w 1"/>
                  <a:gd name="T7" fmla="*/ 0 h 174"/>
                  <a:gd name="T8" fmla="*/ 1 w 1"/>
                  <a:gd name="T9" fmla="*/ 174 h 174"/>
                </a:gdLst>
                <a:ahLst/>
                <a:cxnLst>
                  <a:cxn ang="T4">
                    <a:pos x="T0" y="T1"/>
                  </a:cxn>
                  <a:cxn ang="T5">
                    <a:pos x="T2" y="T3"/>
                  </a:cxn>
                </a:cxnLst>
                <a:rect l="T6" t="T7" r="T8" b="T9"/>
                <a:pathLst>
                  <a:path w="1" h="174">
                    <a:moveTo>
                      <a:pt x="0" y="0"/>
                    </a:moveTo>
                    <a:lnTo>
                      <a:pt x="0" y="174"/>
                    </a:lnTo>
                  </a:path>
                </a:pathLst>
              </a:custGeom>
              <a:noFill/>
              <a:ln w="9525">
                <a:solidFill>
                  <a:srgbClr val="FF3300"/>
                </a:solidFill>
                <a:round/>
                <a:headEnd/>
                <a:tailEnd/>
              </a:ln>
            </p:spPr>
            <p:txBody>
              <a:bodyPr/>
              <a:lstStyle/>
              <a:p>
                <a:endParaRPr lang="en-US">
                  <a:solidFill>
                    <a:srgbClr val="000000"/>
                  </a:solidFill>
                </a:endParaRPr>
              </a:p>
            </p:txBody>
          </p:sp>
          <p:sp>
            <p:nvSpPr>
              <p:cNvPr id="19487" name="Freeform 21"/>
              <p:cNvSpPr>
                <a:spLocks/>
              </p:cNvSpPr>
              <p:nvPr/>
            </p:nvSpPr>
            <p:spPr bwMode="auto">
              <a:xfrm>
                <a:off x="7435" y="5778"/>
                <a:ext cx="156" cy="1"/>
              </a:xfrm>
              <a:custGeom>
                <a:avLst/>
                <a:gdLst>
                  <a:gd name="T0" fmla="*/ 0 w 156"/>
                  <a:gd name="T1" fmla="*/ 0 h 1"/>
                  <a:gd name="T2" fmla="*/ 156 w 156"/>
                  <a:gd name="T3" fmla="*/ 0 h 1"/>
                  <a:gd name="T4" fmla="*/ 0 60000 65536"/>
                  <a:gd name="T5" fmla="*/ 0 60000 65536"/>
                  <a:gd name="T6" fmla="*/ 0 w 156"/>
                  <a:gd name="T7" fmla="*/ 0 h 1"/>
                  <a:gd name="T8" fmla="*/ 156 w 156"/>
                  <a:gd name="T9" fmla="*/ 1 h 1"/>
                </a:gdLst>
                <a:ahLst/>
                <a:cxnLst>
                  <a:cxn ang="T4">
                    <a:pos x="T0" y="T1"/>
                  </a:cxn>
                  <a:cxn ang="T5">
                    <a:pos x="T2" y="T3"/>
                  </a:cxn>
                </a:cxnLst>
                <a:rect l="T6" t="T7" r="T8" b="T9"/>
                <a:pathLst>
                  <a:path w="156" h="1">
                    <a:moveTo>
                      <a:pt x="0" y="0"/>
                    </a:moveTo>
                    <a:lnTo>
                      <a:pt x="156" y="0"/>
                    </a:lnTo>
                  </a:path>
                </a:pathLst>
              </a:custGeom>
              <a:noFill/>
              <a:ln w="9525">
                <a:solidFill>
                  <a:srgbClr val="FF3300"/>
                </a:solidFill>
                <a:round/>
                <a:headEnd/>
                <a:tailEnd/>
              </a:ln>
            </p:spPr>
            <p:txBody>
              <a:bodyPr/>
              <a:lstStyle/>
              <a:p>
                <a:endParaRPr lang="en-US">
                  <a:solidFill>
                    <a:srgbClr val="000000"/>
                  </a:solidFill>
                </a:endParaRPr>
              </a:p>
            </p:txBody>
          </p:sp>
        </p:grpSp>
      </p:grpSp>
      <p:grpSp>
        <p:nvGrpSpPr>
          <p:cNvPr id="19468" name="Group 43"/>
          <p:cNvGrpSpPr>
            <a:grpSpLocks/>
          </p:cNvGrpSpPr>
          <p:nvPr/>
        </p:nvGrpSpPr>
        <p:grpSpPr bwMode="auto">
          <a:xfrm>
            <a:off x="1143000" y="304800"/>
            <a:ext cx="7150100" cy="1373188"/>
            <a:chOff x="288" y="528"/>
            <a:chExt cx="4504" cy="865"/>
          </a:xfrm>
        </p:grpSpPr>
        <p:grpSp>
          <p:nvGrpSpPr>
            <p:cNvPr id="19480" name="Group 15"/>
            <p:cNvGrpSpPr>
              <a:grpSpLocks/>
            </p:cNvGrpSpPr>
            <p:nvPr/>
          </p:nvGrpSpPr>
          <p:grpSpPr bwMode="auto">
            <a:xfrm>
              <a:off x="2520" y="864"/>
              <a:ext cx="216" cy="216"/>
              <a:chOff x="2160" y="7992"/>
              <a:chExt cx="360" cy="360"/>
            </a:xfrm>
          </p:grpSpPr>
          <p:sp>
            <p:nvSpPr>
              <p:cNvPr id="19482" name="Line 17"/>
              <p:cNvSpPr>
                <a:spLocks noChangeShapeType="1"/>
              </p:cNvSpPr>
              <p:nvPr/>
            </p:nvSpPr>
            <p:spPr bwMode="auto">
              <a:xfrm>
                <a:off x="2340" y="7992"/>
                <a:ext cx="0" cy="360"/>
              </a:xfrm>
              <a:prstGeom prst="line">
                <a:avLst/>
              </a:prstGeom>
              <a:noFill/>
              <a:ln w="22225">
                <a:solidFill>
                  <a:srgbClr val="FF3300"/>
                </a:solidFill>
                <a:round/>
                <a:headEnd/>
                <a:tailEnd/>
              </a:ln>
            </p:spPr>
            <p:txBody>
              <a:bodyPr/>
              <a:lstStyle/>
              <a:p>
                <a:endParaRPr lang="en-US">
                  <a:solidFill>
                    <a:srgbClr val="000000"/>
                  </a:solidFill>
                </a:endParaRPr>
              </a:p>
            </p:txBody>
          </p:sp>
          <p:sp>
            <p:nvSpPr>
              <p:cNvPr id="19483" name="Line 16"/>
              <p:cNvSpPr>
                <a:spLocks noChangeShapeType="1"/>
              </p:cNvSpPr>
              <p:nvPr/>
            </p:nvSpPr>
            <p:spPr bwMode="auto">
              <a:xfrm>
                <a:off x="2160" y="8352"/>
                <a:ext cx="360" cy="0"/>
              </a:xfrm>
              <a:prstGeom prst="line">
                <a:avLst/>
              </a:prstGeom>
              <a:noFill/>
              <a:ln w="22225">
                <a:solidFill>
                  <a:srgbClr val="FF3300"/>
                </a:solidFill>
                <a:round/>
                <a:headEnd/>
                <a:tailEnd/>
              </a:ln>
            </p:spPr>
            <p:txBody>
              <a:bodyPr/>
              <a:lstStyle/>
              <a:p>
                <a:endParaRPr lang="en-US">
                  <a:solidFill>
                    <a:srgbClr val="000000"/>
                  </a:solidFill>
                </a:endParaRPr>
              </a:p>
            </p:txBody>
          </p:sp>
        </p:grpSp>
        <p:sp>
          <p:nvSpPr>
            <p:cNvPr id="19481" name="Rectangle 42"/>
            <p:cNvSpPr>
              <a:spLocks noChangeArrowheads="1"/>
            </p:cNvSpPr>
            <p:nvPr/>
          </p:nvSpPr>
          <p:spPr bwMode="auto">
            <a:xfrm>
              <a:off x="288" y="528"/>
              <a:ext cx="4504" cy="865"/>
            </a:xfrm>
            <a:prstGeom prst="rect">
              <a:avLst/>
            </a:prstGeom>
            <a:noFill/>
            <a:ln w="9525">
              <a:noFill/>
              <a:miter lim="800000"/>
              <a:headEnd/>
              <a:tailEnd/>
            </a:ln>
          </p:spPr>
          <p:txBody>
            <a:bodyPr wrap="none" anchor="ctr">
              <a:spAutoFit/>
            </a:bodyPr>
            <a:lstStyle/>
            <a:p>
              <a:r>
                <a:rPr lang="en-US">
                  <a:solidFill>
                    <a:srgbClr val="FF0000"/>
                  </a:solidFill>
                  <a:ea typeface="Times New Roman" pitchFamily="18" charset="0"/>
                  <a:cs typeface="Arial" pitchFamily="34" charset="0"/>
                </a:rPr>
                <a:t>On “incline” problems, it is convenient to</a:t>
              </a:r>
            </a:p>
            <a:p>
              <a:pPr eaLnBrk="0" hangingPunct="0"/>
              <a:r>
                <a:rPr lang="en-US">
                  <a:solidFill>
                    <a:srgbClr val="FF0000"/>
                  </a:solidFill>
                  <a:ea typeface="Times New Roman" pitchFamily="18" charset="0"/>
                  <a:cs typeface="Arial" pitchFamily="34" charset="0"/>
                </a:rPr>
                <a:t>resolve all forces into      and // components.</a:t>
              </a:r>
            </a:p>
            <a:p>
              <a:pPr eaLnBrk="0" hangingPunct="0"/>
              <a:r>
                <a:rPr lang="en-US">
                  <a:solidFill>
                    <a:srgbClr val="FF0000"/>
                  </a:solidFill>
                  <a:ea typeface="Times New Roman" pitchFamily="18" charset="0"/>
                  <a:cs typeface="Arial" pitchFamily="34" charset="0"/>
                </a:rPr>
                <a:t>For weight F</a:t>
              </a:r>
              <a:r>
                <a:rPr lang="en-US" baseline="-30000">
                  <a:solidFill>
                    <a:srgbClr val="FF0000"/>
                  </a:solidFill>
                  <a:ea typeface="Times New Roman" pitchFamily="18" charset="0"/>
                  <a:cs typeface="Arial" pitchFamily="34" charset="0"/>
                </a:rPr>
                <a:t>w</a:t>
              </a:r>
              <a:r>
                <a:rPr lang="en-US">
                  <a:solidFill>
                    <a:srgbClr val="FF0000"/>
                  </a:solidFill>
                  <a:ea typeface="Times New Roman" pitchFamily="18" charset="0"/>
                  <a:cs typeface="Arial" pitchFamily="34" charset="0"/>
                </a:rPr>
                <a:t>… </a:t>
              </a:r>
            </a:p>
          </p:txBody>
        </p:sp>
      </p:grpSp>
      <p:sp>
        <p:nvSpPr>
          <p:cNvPr id="247854" name="Rectangle 46"/>
          <p:cNvSpPr>
            <a:spLocks noChangeArrowheads="1"/>
          </p:cNvSpPr>
          <p:nvPr/>
        </p:nvSpPr>
        <p:spPr bwMode="auto">
          <a:xfrm>
            <a:off x="536575" y="3443288"/>
            <a:ext cx="776288" cy="519112"/>
          </a:xfrm>
          <a:prstGeom prst="rect">
            <a:avLst/>
          </a:prstGeom>
          <a:noFill/>
          <a:ln w="9525">
            <a:noFill/>
            <a:miter lim="800000"/>
            <a:headEnd/>
            <a:tailEnd/>
          </a:ln>
        </p:spPr>
        <p:txBody>
          <a:bodyPr wrap="none" anchor="ctr">
            <a:spAutoFit/>
          </a:bodyPr>
          <a:lstStyle/>
          <a:p>
            <a:r>
              <a:rPr lang="en-US">
                <a:solidFill>
                  <a:srgbClr val="000000"/>
                </a:solidFill>
                <a:ea typeface="Times New Roman" pitchFamily="18" charset="0"/>
                <a:cs typeface="Arial" pitchFamily="34" charset="0"/>
              </a:rPr>
              <a:t>F</a:t>
            </a:r>
            <a:r>
              <a:rPr lang="en-US" baseline="-30000">
                <a:solidFill>
                  <a:srgbClr val="000000"/>
                </a:solidFill>
                <a:ea typeface="Times New Roman" pitchFamily="18" charset="0"/>
                <a:cs typeface="Arial" pitchFamily="34" charset="0"/>
              </a:rPr>
              <a:t>w //</a:t>
            </a:r>
            <a:endParaRPr lang="en-US">
              <a:solidFill>
                <a:srgbClr val="000000"/>
              </a:solidFill>
              <a:ea typeface="Times New Roman" pitchFamily="18" charset="0"/>
              <a:cs typeface="Arial" pitchFamily="34" charset="0"/>
            </a:endParaRPr>
          </a:p>
        </p:txBody>
      </p:sp>
      <p:sp>
        <p:nvSpPr>
          <p:cNvPr id="247855" name="Rectangle 47"/>
          <p:cNvSpPr>
            <a:spLocks noChangeArrowheads="1"/>
          </p:cNvSpPr>
          <p:nvPr/>
        </p:nvSpPr>
        <p:spPr bwMode="auto">
          <a:xfrm>
            <a:off x="1222375" y="3426947"/>
            <a:ext cx="1733167" cy="523220"/>
          </a:xfrm>
          <a:prstGeom prst="rect">
            <a:avLst/>
          </a:prstGeom>
          <a:noFill/>
          <a:ln w="9525">
            <a:noFill/>
            <a:miter lim="800000"/>
            <a:headEnd/>
            <a:tailEnd/>
          </a:ln>
        </p:spPr>
        <p:txBody>
          <a:bodyPr wrap="none" anchor="ctr">
            <a:spAutoFit/>
          </a:bodyPr>
          <a:lstStyle/>
          <a:p>
            <a:r>
              <a:rPr lang="en-US" dirty="0">
                <a:solidFill>
                  <a:srgbClr val="000000"/>
                </a:solidFill>
                <a:ea typeface="Times New Roman" pitchFamily="18" charset="0"/>
                <a:cs typeface="Arial" pitchFamily="34" charset="0"/>
              </a:rPr>
              <a:t>= </a:t>
            </a:r>
            <a:r>
              <a:rPr lang="en-US" dirty="0" err="1">
                <a:solidFill>
                  <a:srgbClr val="000000"/>
                </a:solidFill>
                <a:ea typeface="Times New Roman" pitchFamily="18" charset="0"/>
                <a:cs typeface="Arial" pitchFamily="34" charset="0"/>
              </a:rPr>
              <a:t>F</a:t>
            </a:r>
            <a:r>
              <a:rPr lang="en-US" baseline="-30000" dirty="0" err="1">
                <a:solidFill>
                  <a:srgbClr val="000000"/>
                </a:solidFill>
                <a:ea typeface="Times New Roman" pitchFamily="18" charset="0"/>
                <a:cs typeface="Arial" pitchFamily="34" charset="0"/>
              </a:rPr>
              <a:t>w</a:t>
            </a:r>
            <a:r>
              <a:rPr lang="en-US" dirty="0">
                <a:solidFill>
                  <a:srgbClr val="000000"/>
                </a:solidFill>
                <a:ea typeface="Times New Roman" pitchFamily="18" charset="0"/>
                <a:cs typeface="Arial" pitchFamily="34" charset="0"/>
              </a:rPr>
              <a:t> sin </a:t>
            </a:r>
            <a:r>
              <a:rPr lang="en-US" dirty="0" smtClean="0">
                <a:solidFill>
                  <a:srgbClr val="000000"/>
                </a:solidFill>
                <a:latin typeface="Symbol" pitchFamily="18" charset="2"/>
                <a:ea typeface="Times New Roman" pitchFamily="18" charset="0"/>
                <a:cs typeface="Arial" pitchFamily="34" charset="0"/>
              </a:rPr>
              <a:t>q</a:t>
            </a:r>
            <a:endParaRPr lang="en-US" dirty="0">
              <a:solidFill>
                <a:srgbClr val="000000"/>
              </a:solidFill>
              <a:ea typeface="Times New Roman" pitchFamily="18" charset="0"/>
              <a:cs typeface="Arial" pitchFamily="34" charset="0"/>
            </a:endParaRPr>
          </a:p>
        </p:txBody>
      </p:sp>
      <p:sp>
        <p:nvSpPr>
          <p:cNvPr id="247856" name="Rectangle 48"/>
          <p:cNvSpPr>
            <a:spLocks noChangeArrowheads="1"/>
          </p:cNvSpPr>
          <p:nvPr/>
        </p:nvSpPr>
        <p:spPr bwMode="auto">
          <a:xfrm>
            <a:off x="2974975" y="3426947"/>
            <a:ext cx="1818126" cy="523220"/>
          </a:xfrm>
          <a:prstGeom prst="rect">
            <a:avLst/>
          </a:prstGeom>
          <a:noFill/>
          <a:ln w="9525">
            <a:noFill/>
            <a:miter lim="800000"/>
            <a:headEnd/>
            <a:tailEnd/>
          </a:ln>
        </p:spPr>
        <p:txBody>
          <a:bodyPr wrap="none" anchor="ctr">
            <a:spAutoFit/>
          </a:bodyPr>
          <a:lstStyle/>
          <a:p>
            <a:r>
              <a:rPr lang="en-US" dirty="0">
                <a:solidFill>
                  <a:srgbClr val="000000"/>
                </a:solidFill>
                <a:latin typeface="Symbol" pitchFamily="18" charset="2"/>
                <a:ea typeface="Times New Roman" pitchFamily="18" charset="0"/>
                <a:cs typeface="Arial" pitchFamily="34" charset="0"/>
              </a:rPr>
              <a:t>= </a:t>
            </a:r>
            <a:r>
              <a:rPr lang="en-US" dirty="0" smtClean="0">
                <a:solidFill>
                  <a:srgbClr val="000000"/>
                </a:solidFill>
                <a:ea typeface="Times New Roman" pitchFamily="18" charset="0"/>
                <a:cs typeface="Arial" pitchFamily="34" charset="0"/>
              </a:rPr>
              <a:t>mg </a:t>
            </a:r>
            <a:r>
              <a:rPr lang="en-US" dirty="0">
                <a:solidFill>
                  <a:srgbClr val="000000"/>
                </a:solidFill>
                <a:ea typeface="Times New Roman" pitchFamily="18" charset="0"/>
                <a:cs typeface="Arial" pitchFamily="34" charset="0"/>
              </a:rPr>
              <a:t>sin </a:t>
            </a:r>
            <a:r>
              <a:rPr lang="en-US" dirty="0" smtClean="0">
                <a:solidFill>
                  <a:srgbClr val="000000"/>
                </a:solidFill>
                <a:latin typeface="Symbol" pitchFamily="18" charset="2"/>
                <a:ea typeface="Times New Roman" pitchFamily="18" charset="0"/>
                <a:cs typeface="Arial" pitchFamily="34" charset="0"/>
              </a:rPr>
              <a:t>q</a:t>
            </a:r>
            <a:endParaRPr lang="en-US" dirty="0">
              <a:solidFill>
                <a:srgbClr val="000000"/>
              </a:solidFill>
              <a:ea typeface="Times New Roman" pitchFamily="18" charset="0"/>
              <a:cs typeface="Arial" pitchFamily="34" charset="0"/>
            </a:endParaRPr>
          </a:p>
        </p:txBody>
      </p:sp>
      <p:sp>
        <p:nvSpPr>
          <p:cNvPr id="247858" name="Rectangle 50"/>
          <p:cNvSpPr>
            <a:spLocks noChangeArrowheads="1"/>
          </p:cNvSpPr>
          <p:nvPr/>
        </p:nvSpPr>
        <p:spPr bwMode="auto">
          <a:xfrm>
            <a:off x="1109663" y="4341347"/>
            <a:ext cx="1832553" cy="523220"/>
          </a:xfrm>
          <a:prstGeom prst="rect">
            <a:avLst/>
          </a:prstGeom>
          <a:noFill/>
          <a:ln w="9525">
            <a:noFill/>
            <a:miter lim="800000"/>
            <a:headEnd/>
            <a:tailEnd/>
          </a:ln>
        </p:spPr>
        <p:txBody>
          <a:bodyPr wrap="none" anchor="ctr">
            <a:spAutoFit/>
          </a:bodyPr>
          <a:lstStyle/>
          <a:p>
            <a:r>
              <a:rPr lang="en-US" dirty="0">
                <a:solidFill>
                  <a:srgbClr val="000000"/>
                </a:solidFill>
                <a:ea typeface="Times New Roman" pitchFamily="18" charset="0"/>
                <a:cs typeface="Arial" pitchFamily="34" charset="0"/>
              </a:rPr>
              <a:t>= </a:t>
            </a:r>
            <a:r>
              <a:rPr lang="en-US" dirty="0" err="1">
                <a:solidFill>
                  <a:srgbClr val="000000"/>
                </a:solidFill>
                <a:ea typeface="Times New Roman" pitchFamily="18" charset="0"/>
                <a:cs typeface="Arial" pitchFamily="34" charset="0"/>
              </a:rPr>
              <a:t>F</a:t>
            </a:r>
            <a:r>
              <a:rPr lang="en-US" baseline="-30000" dirty="0" err="1">
                <a:solidFill>
                  <a:srgbClr val="000000"/>
                </a:solidFill>
                <a:ea typeface="Times New Roman" pitchFamily="18" charset="0"/>
                <a:cs typeface="Arial" pitchFamily="34" charset="0"/>
              </a:rPr>
              <a:t>w</a:t>
            </a:r>
            <a:r>
              <a:rPr lang="en-US" dirty="0">
                <a:solidFill>
                  <a:srgbClr val="000000"/>
                </a:solidFill>
                <a:ea typeface="Times New Roman" pitchFamily="18" charset="0"/>
                <a:cs typeface="Arial" pitchFamily="34" charset="0"/>
              </a:rPr>
              <a:t> cos </a:t>
            </a:r>
            <a:r>
              <a:rPr lang="en-US" dirty="0" smtClean="0">
                <a:solidFill>
                  <a:srgbClr val="000000"/>
                </a:solidFill>
                <a:latin typeface="Symbol" pitchFamily="18" charset="2"/>
                <a:ea typeface="Times New Roman" pitchFamily="18" charset="0"/>
                <a:cs typeface="Arial" pitchFamily="34" charset="0"/>
              </a:rPr>
              <a:t>q</a:t>
            </a:r>
            <a:endParaRPr lang="en-US" dirty="0">
              <a:solidFill>
                <a:srgbClr val="000000"/>
              </a:solidFill>
              <a:ea typeface="Times New Roman" pitchFamily="18" charset="0"/>
              <a:cs typeface="Arial" pitchFamily="34" charset="0"/>
            </a:endParaRPr>
          </a:p>
        </p:txBody>
      </p:sp>
      <p:sp>
        <p:nvSpPr>
          <p:cNvPr id="247859" name="Rectangle 51"/>
          <p:cNvSpPr>
            <a:spLocks noChangeArrowheads="1"/>
          </p:cNvSpPr>
          <p:nvPr/>
        </p:nvSpPr>
        <p:spPr bwMode="auto">
          <a:xfrm>
            <a:off x="2995613" y="4341347"/>
            <a:ext cx="1917513" cy="523220"/>
          </a:xfrm>
          <a:prstGeom prst="rect">
            <a:avLst/>
          </a:prstGeom>
          <a:noFill/>
          <a:ln w="9525">
            <a:noFill/>
            <a:miter lim="800000"/>
            <a:headEnd/>
            <a:tailEnd/>
          </a:ln>
        </p:spPr>
        <p:txBody>
          <a:bodyPr wrap="none" anchor="ctr">
            <a:spAutoFit/>
          </a:bodyPr>
          <a:lstStyle/>
          <a:p>
            <a:r>
              <a:rPr lang="en-US" dirty="0">
                <a:solidFill>
                  <a:srgbClr val="000000"/>
                </a:solidFill>
                <a:latin typeface="Symbol" pitchFamily="18" charset="2"/>
                <a:ea typeface="Times New Roman" pitchFamily="18" charset="0"/>
                <a:cs typeface="Arial" pitchFamily="34" charset="0"/>
              </a:rPr>
              <a:t>= </a:t>
            </a:r>
            <a:r>
              <a:rPr lang="en-US" dirty="0" smtClean="0">
                <a:solidFill>
                  <a:srgbClr val="000000"/>
                </a:solidFill>
                <a:ea typeface="Times New Roman" pitchFamily="18" charset="0"/>
                <a:cs typeface="Arial" pitchFamily="34" charset="0"/>
              </a:rPr>
              <a:t>mg </a:t>
            </a:r>
            <a:r>
              <a:rPr lang="en-US" dirty="0">
                <a:solidFill>
                  <a:srgbClr val="000000"/>
                </a:solidFill>
                <a:ea typeface="Times New Roman" pitchFamily="18" charset="0"/>
                <a:cs typeface="Arial" pitchFamily="34" charset="0"/>
              </a:rPr>
              <a:t>cos </a:t>
            </a:r>
            <a:r>
              <a:rPr lang="en-US" dirty="0" smtClean="0">
                <a:solidFill>
                  <a:srgbClr val="000000"/>
                </a:solidFill>
                <a:latin typeface="Symbol" pitchFamily="18" charset="2"/>
                <a:ea typeface="Times New Roman" pitchFamily="18" charset="0"/>
                <a:cs typeface="Arial" pitchFamily="34" charset="0"/>
              </a:rPr>
              <a:t>q</a:t>
            </a:r>
            <a:endParaRPr lang="en-US" dirty="0">
              <a:solidFill>
                <a:srgbClr val="000000"/>
              </a:solidFill>
              <a:ea typeface="Times New Roman" pitchFamily="18" charset="0"/>
              <a:cs typeface="Arial" pitchFamily="34" charset="0"/>
            </a:endParaRPr>
          </a:p>
        </p:txBody>
      </p:sp>
      <p:sp>
        <p:nvSpPr>
          <p:cNvPr id="19474" name="Rectangle 55"/>
          <p:cNvSpPr>
            <a:spLocks noChangeArrowheads="1"/>
          </p:cNvSpPr>
          <p:nvPr/>
        </p:nvSpPr>
        <p:spPr bwMode="auto">
          <a:xfrm>
            <a:off x="0" y="3246438"/>
            <a:ext cx="9144000" cy="0"/>
          </a:xfrm>
          <a:prstGeom prst="rect">
            <a:avLst/>
          </a:prstGeom>
          <a:noFill/>
          <a:ln w="9525">
            <a:noFill/>
            <a:miter lim="800000"/>
            <a:headEnd/>
            <a:tailEnd/>
          </a:ln>
        </p:spPr>
        <p:txBody>
          <a:bodyPr wrap="none" anchor="ctr">
            <a:spAutoFit/>
          </a:bodyPr>
          <a:lstStyle/>
          <a:p>
            <a:endParaRPr lang="en-US">
              <a:solidFill>
                <a:srgbClr val="000000"/>
              </a:solidFill>
            </a:endParaRPr>
          </a:p>
        </p:txBody>
      </p:sp>
      <p:grpSp>
        <p:nvGrpSpPr>
          <p:cNvPr id="7" name="Group 58"/>
          <p:cNvGrpSpPr>
            <a:grpSpLocks/>
          </p:cNvGrpSpPr>
          <p:nvPr/>
        </p:nvGrpSpPr>
        <p:grpSpPr bwMode="auto">
          <a:xfrm>
            <a:off x="423863" y="4357688"/>
            <a:ext cx="685800" cy="519112"/>
            <a:chOff x="1440" y="3753"/>
            <a:chExt cx="432" cy="327"/>
          </a:xfrm>
        </p:grpSpPr>
        <p:sp>
          <p:nvSpPr>
            <p:cNvPr id="19476" name="Rectangle 49"/>
            <p:cNvSpPr>
              <a:spLocks noChangeArrowheads="1"/>
            </p:cNvSpPr>
            <p:nvPr/>
          </p:nvSpPr>
          <p:spPr bwMode="auto">
            <a:xfrm>
              <a:off x="1440" y="3753"/>
              <a:ext cx="405" cy="327"/>
            </a:xfrm>
            <a:prstGeom prst="rect">
              <a:avLst/>
            </a:prstGeom>
            <a:noFill/>
            <a:ln w="9525">
              <a:noFill/>
              <a:miter lim="800000"/>
              <a:headEnd/>
              <a:tailEnd/>
            </a:ln>
          </p:spPr>
          <p:txBody>
            <a:bodyPr wrap="none" anchor="ctr">
              <a:spAutoFit/>
            </a:bodyPr>
            <a:lstStyle/>
            <a:p>
              <a:r>
                <a:rPr lang="en-US">
                  <a:solidFill>
                    <a:srgbClr val="000000"/>
                  </a:solidFill>
                  <a:ea typeface="Times New Roman" pitchFamily="18" charset="0"/>
                  <a:cs typeface="Arial" pitchFamily="34" charset="0"/>
                </a:rPr>
                <a:t>F</a:t>
              </a:r>
              <a:r>
                <a:rPr lang="en-US" baseline="-30000">
                  <a:solidFill>
                    <a:srgbClr val="000000"/>
                  </a:solidFill>
                  <a:ea typeface="Times New Roman" pitchFamily="18" charset="0"/>
                  <a:cs typeface="Arial" pitchFamily="34" charset="0"/>
                </a:rPr>
                <a:t>w </a:t>
              </a:r>
              <a:endParaRPr lang="en-US">
                <a:solidFill>
                  <a:srgbClr val="000000"/>
                </a:solidFill>
                <a:ea typeface="Times New Roman" pitchFamily="18" charset="0"/>
                <a:cs typeface="Arial" pitchFamily="34" charset="0"/>
              </a:endParaRPr>
            </a:p>
          </p:txBody>
        </p:sp>
        <p:grpSp>
          <p:nvGrpSpPr>
            <p:cNvPr id="19477" name="Group 57"/>
            <p:cNvGrpSpPr>
              <a:grpSpLocks/>
            </p:cNvGrpSpPr>
            <p:nvPr/>
          </p:nvGrpSpPr>
          <p:grpSpPr bwMode="auto">
            <a:xfrm>
              <a:off x="1760" y="3984"/>
              <a:ext cx="112" cy="96"/>
              <a:chOff x="608" y="3600"/>
              <a:chExt cx="112" cy="96"/>
            </a:xfrm>
          </p:grpSpPr>
          <p:sp>
            <p:nvSpPr>
              <p:cNvPr id="19478" name="Freeform 54"/>
              <p:cNvSpPr>
                <a:spLocks/>
              </p:cNvSpPr>
              <p:nvPr/>
            </p:nvSpPr>
            <p:spPr bwMode="auto">
              <a:xfrm>
                <a:off x="661" y="3600"/>
                <a:ext cx="1" cy="90"/>
              </a:xfrm>
              <a:custGeom>
                <a:avLst/>
                <a:gdLst>
                  <a:gd name="T0" fmla="*/ 0 w 1"/>
                  <a:gd name="T1" fmla="*/ 0 h 165"/>
                  <a:gd name="T2" fmla="*/ 0 w 1"/>
                  <a:gd name="T3" fmla="*/ 1 h 165"/>
                  <a:gd name="T4" fmla="*/ 0 60000 65536"/>
                  <a:gd name="T5" fmla="*/ 0 60000 65536"/>
                  <a:gd name="T6" fmla="*/ 0 w 1"/>
                  <a:gd name="T7" fmla="*/ 0 h 165"/>
                  <a:gd name="T8" fmla="*/ 1 w 1"/>
                  <a:gd name="T9" fmla="*/ 165 h 165"/>
                </a:gdLst>
                <a:ahLst/>
                <a:cxnLst>
                  <a:cxn ang="T4">
                    <a:pos x="T0" y="T1"/>
                  </a:cxn>
                  <a:cxn ang="T5">
                    <a:pos x="T2" y="T3"/>
                  </a:cxn>
                </a:cxnLst>
                <a:rect l="T6" t="T7" r="T8" b="T9"/>
                <a:pathLst>
                  <a:path w="1" h="165">
                    <a:moveTo>
                      <a:pt x="0" y="0"/>
                    </a:moveTo>
                    <a:lnTo>
                      <a:pt x="0" y="165"/>
                    </a:lnTo>
                  </a:path>
                </a:pathLst>
              </a:custGeom>
              <a:noFill/>
              <a:ln w="12700">
                <a:solidFill>
                  <a:srgbClr val="000000"/>
                </a:solidFill>
                <a:round/>
                <a:headEnd/>
                <a:tailEnd/>
              </a:ln>
            </p:spPr>
            <p:txBody>
              <a:bodyPr/>
              <a:lstStyle/>
              <a:p>
                <a:endParaRPr lang="en-US">
                  <a:solidFill>
                    <a:srgbClr val="000000"/>
                  </a:solidFill>
                </a:endParaRPr>
              </a:p>
            </p:txBody>
          </p:sp>
          <p:sp>
            <p:nvSpPr>
              <p:cNvPr id="19479" name="Freeform 53"/>
              <p:cNvSpPr>
                <a:spLocks/>
              </p:cNvSpPr>
              <p:nvPr/>
            </p:nvSpPr>
            <p:spPr bwMode="auto">
              <a:xfrm>
                <a:off x="608" y="3695"/>
                <a:ext cx="112" cy="1"/>
              </a:xfrm>
              <a:custGeom>
                <a:avLst/>
                <a:gdLst>
                  <a:gd name="T0" fmla="*/ 0 w 112"/>
                  <a:gd name="T1" fmla="*/ 1 h 1"/>
                  <a:gd name="T2" fmla="*/ 112 w 112"/>
                  <a:gd name="T3" fmla="*/ 0 h 1"/>
                  <a:gd name="T4" fmla="*/ 0 60000 65536"/>
                  <a:gd name="T5" fmla="*/ 0 60000 65536"/>
                  <a:gd name="T6" fmla="*/ 0 w 112"/>
                  <a:gd name="T7" fmla="*/ 0 h 1"/>
                  <a:gd name="T8" fmla="*/ 112 w 112"/>
                  <a:gd name="T9" fmla="*/ 1 h 1"/>
                </a:gdLst>
                <a:ahLst/>
                <a:cxnLst>
                  <a:cxn ang="T4">
                    <a:pos x="T0" y="T1"/>
                  </a:cxn>
                  <a:cxn ang="T5">
                    <a:pos x="T2" y="T3"/>
                  </a:cxn>
                </a:cxnLst>
                <a:rect l="T6" t="T7" r="T8" b="T9"/>
                <a:pathLst>
                  <a:path w="112" h="1">
                    <a:moveTo>
                      <a:pt x="0" y="1"/>
                    </a:moveTo>
                    <a:lnTo>
                      <a:pt x="112" y="0"/>
                    </a:lnTo>
                  </a:path>
                </a:pathLst>
              </a:custGeom>
              <a:noFill/>
              <a:ln w="12700">
                <a:solidFill>
                  <a:srgbClr val="000000"/>
                </a:solidFill>
                <a:round/>
                <a:headEnd/>
                <a:tailEnd/>
              </a:ln>
            </p:spPr>
            <p:txBody>
              <a:bodyPr/>
              <a:lstStyle/>
              <a:p>
                <a:endParaRPr lang="en-US">
                  <a:solidFill>
                    <a:srgbClr val="000000"/>
                  </a:solidFill>
                </a:endParaRPr>
              </a:p>
            </p:txBody>
          </p:sp>
        </p:grpSp>
      </p:grpSp>
      <p:cxnSp>
        <p:nvCxnSpPr>
          <p:cNvPr id="3" name="Straight Connector 2"/>
          <p:cNvCxnSpPr/>
          <p:nvPr/>
        </p:nvCxnSpPr>
        <p:spPr>
          <a:xfrm flipH="1">
            <a:off x="7330966" y="4288221"/>
            <a:ext cx="1277006"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 name="Rectangle 48"/>
          <p:cNvSpPr>
            <a:spLocks noChangeArrowheads="1"/>
          </p:cNvSpPr>
          <p:nvPr/>
        </p:nvSpPr>
        <p:spPr bwMode="auto">
          <a:xfrm rot="1609092">
            <a:off x="6269138" y="5569645"/>
            <a:ext cx="1531188" cy="523220"/>
          </a:xfrm>
          <a:prstGeom prst="rect">
            <a:avLst/>
          </a:prstGeom>
          <a:noFill/>
          <a:ln w="9525">
            <a:noFill/>
            <a:miter lim="800000"/>
            <a:headEnd/>
            <a:tailEnd/>
          </a:ln>
        </p:spPr>
        <p:txBody>
          <a:bodyPr wrap="none" anchor="ctr">
            <a:spAutoFit/>
          </a:bodyPr>
          <a:lstStyle/>
          <a:p>
            <a:r>
              <a:rPr lang="en-US" dirty="0" smtClean="0">
                <a:solidFill>
                  <a:srgbClr val="000000"/>
                </a:solidFill>
                <a:ea typeface="Times New Roman" pitchFamily="18" charset="0"/>
                <a:cs typeface="Arial" pitchFamily="34" charset="0"/>
              </a:rPr>
              <a:t>mg </a:t>
            </a:r>
            <a:r>
              <a:rPr lang="en-US" dirty="0">
                <a:solidFill>
                  <a:srgbClr val="000000"/>
                </a:solidFill>
                <a:ea typeface="Times New Roman" pitchFamily="18" charset="0"/>
                <a:cs typeface="Arial" pitchFamily="34" charset="0"/>
              </a:rPr>
              <a:t>sin </a:t>
            </a:r>
            <a:r>
              <a:rPr lang="en-US" dirty="0" smtClean="0">
                <a:solidFill>
                  <a:srgbClr val="000000"/>
                </a:solidFill>
                <a:latin typeface="Symbol" pitchFamily="18" charset="2"/>
                <a:ea typeface="Times New Roman" pitchFamily="18" charset="0"/>
                <a:cs typeface="Arial" pitchFamily="34" charset="0"/>
              </a:rPr>
              <a:t>q</a:t>
            </a:r>
            <a:endParaRPr lang="en-US" dirty="0">
              <a:solidFill>
                <a:srgbClr val="000000"/>
              </a:solidFill>
              <a:ea typeface="Times New Roman" pitchFamily="18" charset="0"/>
              <a:cs typeface="Arial" pitchFamily="34" charset="0"/>
            </a:endParaRPr>
          </a:p>
        </p:txBody>
      </p:sp>
      <p:sp>
        <p:nvSpPr>
          <p:cNvPr id="36" name="Rectangle 48"/>
          <p:cNvSpPr>
            <a:spLocks noChangeArrowheads="1"/>
          </p:cNvSpPr>
          <p:nvPr/>
        </p:nvSpPr>
        <p:spPr bwMode="auto">
          <a:xfrm rot="18000000">
            <a:off x="5264101" y="3754491"/>
            <a:ext cx="1630575" cy="523220"/>
          </a:xfrm>
          <a:prstGeom prst="rect">
            <a:avLst/>
          </a:prstGeom>
          <a:noFill/>
          <a:ln w="9525">
            <a:noFill/>
            <a:miter lim="800000"/>
            <a:headEnd/>
            <a:tailEnd/>
          </a:ln>
        </p:spPr>
        <p:txBody>
          <a:bodyPr wrap="none" anchor="ctr">
            <a:spAutoFit/>
          </a:bodyPr>
          <a:lstStyle/>
          <a:p>
            <a:r>
              <a:rPr lang="en-US" dirty="0" smtClean="0">
                <a:solidFill>
                  <a:srgbClr val="000000"/>
                </a:solidFill>
                <a:ea typeface="Times New Roman" pitchFamily="18" charset="0"/>
                <a:cs typeface="Arial" pitchFamily="34" charset="0"/>
              </a:rPr>
              <a:t>mg cos </a:t>
            </a:r>
            <a:r>
              <a:rPr lang="en-US" dirty="0" smtClean="0">
                <a:solidFill>
                  <a:srgbClr val="000000"/>
                </a:solidFill>
                <a:latin typeface="Symbol" pitchFamily="18" charset="2"/>
                <a:ea typeface="Times New Roman" pitchFamily="18" charset="0"/>
                <a:cs typeface="Arial" pitchFamily="34" charset="0"/>
              </a:rPr>
              <a:t>q</a:t>
            </a:r>
            <a:endParaRPr lang="en-US" dirty="0">
              <a:solidFill>
                <a:srgbClr val="000000"/>
              </a:solidFill>
              <a:ea typeface="Times New Roman" pitchFamily="18" charset="0"/>
              <a:cs typeface="Arial" pitchFamily="34" charset="0"/>
            </a:endParaRPr>
          </a:p>
        </p:txBody>
      </p:sp>
    </p:spTree>
    <p:extLst>
      <p:ext uri="{BB962C8B-B14F-4D97-AF65-F5344CB8AC3E}">
        <p14:creationId xmlns:p14="http://schemas.microsoft.com/office/powerpoint/2010/main" val="547655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7854"/>
                                        </p:tgtEl>
                                        <p:attrNameLst>
                                          <p:attrName>style.visibility</p:attrName>
                                        </p:attrNameLst>
                                      </p:cBhvr>
                                      <p:to>
                                        <p:strVal val="visible"/>
                                      </p:to>
                                    </p:set>
                                    <p:anim calcmode="lin" valueType="num">
                                      <p:cBhvr additive="base">
                                        <p:cTn id="25" dur="500" fill="hold"/>
                                        <p:tgtEl>
                                          <p:spTgt spid="247854"/>
                                        </p:tgtEl>
                                        <p:attrNameLst>
                                          <p:attrName>ppt_x</p:attrName>
                                        </p:attrNameLst>
                                      </p:cBhvr>
                                      <p:tavLst>
                                        <p:tav tm="0">
                                          <p:val>
                                            <p:strVal val="0-#ppt_w/2"/>
                                          </p:val>
                                        </p:tav>
                                        <p:tav tm="100000">
                                          <p:val>
                                            <p:strVal val="#ppt_x"/>
                                          </p:val>
                                        </p:tav>
                                      </p:tavLst>
                                    </p:anim>
                                    <p:anim calcmode="lin" valueType="num">
                                      <p:cBhvr additive="base">
                                        <p:cTn id="26" dur="500" fill="hold"/>
                                        <p:tgtEl>
                                          <p:spTgt spid="24785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247855"/>
                                        </p:tgtEl>
                                        <p:attrNameLst>
                                          <p:attrName>style.visibility</p:attrName>
                                        </p:attrNameLst>
                                      </p:cBhvr>
                                      <p:to>
                                        <p:strVal val="visible"/>
                                      </p:to>
                                    </p:set>
                                    <p:anim calcmode="lin" valueType="num">
                                      <p:cBhvr>
                                        <p:cTn id="31" dur="1000" fill="hold"/>
                                        <p:tgtEl>
                                          <p:spTgt spid="247855"/>
                                        </p:tgtEl>
                                        <p:attrNameLst>
                                          <p:attrName>ppt_x</p:attrName>
                                        </p:attrNameLst>
                                      </p:cBhvr>
                                      <p:tavLst>
                                        <p:tav tm="0">
                                          <p:val>
                                            <p:strVal val="#ppt_x-.2"/>
                                          </p:val>
                                        </p:tav>
                                        <p:tav tm="100000">
                                          <p:val>
                                            <p:strVal val="#ppt_x"/>
                                          </p:val>
                                        </p:tav>
                                      </p:tavLst>
                                    </p:anim>
                                    <p:anim calcmode="lin" valueType="num">
                                      <p:cBhvr>
                                        <p:cTn id="32" dur="1000" fill="hold"/>
                                        <p:tgtEl>
                                          <p:spTgt spid="247855"/>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47855"/>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247856"/>
                                        </p:tgtEl>
                                        <p:attrNameLst>
                                          <p:attrName>style.visibility</p:attrName>
                                        </p:attrNameLst>
                                      </p:cBhvr>
                                      <p:to>
                                        <p:strVal val="visible"/>
                                      </p:to>
                                    </p:set>
                                    <p:anim calcmode="lin" valueType="num">
                                      <p:cBhvr>
                                        <p:cTn id="38" dur="1000" fill="hold"/>
                                        <p:tgtEl>
                                          <p:spTgt spid="247856"/>
                                        </p:tgtEl>
                                        <p:attrNameLst>
                                          <p:attrName>ppt_x</p:attrName>
                                        </p:attrNameLst>
                                      </p:cBhvr>
                                      <p:tavLst>
                                        <p:tav tm="0">
                                          <p:val>
                                            <p:strVal val="#ppt_x-.2"/>
                                          </p:val>
                                        </p:tav>
                                        <p:tav tm="100000">
                                          <p:val>
                                            <p:strVal val="#ppt_x"/>
                                          </p:val>
                                        </p:tav>
                                      </p:tavLst>
                                    </p:anim>
                                    <p:anim calcmode="lin" valueType="num">
                                      <p:cBhvr>
                                        <p:cTn id="39" dur="1000" fill="hold"/>
                                        <p:tgtEl>
                                          <p:spTgt spid="247856"/>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4785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0-#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247858"/>
                                        </p:tgtEl>
                                        <p:attrNameLst>
                                          <p:attrName>style.visibility</p:attrName>
                                        </p:attrNameLst>
                                      </p:cBhvr>
                                      <p:to>
                                        <p:strVal val="visible"/>
                                      </p:to>
                                    </p:set>
                                    <p:anim calcmode="lin" valueType="num">
                                      <p:cBhvr>
                                        <p:cTn id="51" dur="1000" fill="hold"/>
                                        <p:tgtEl>
                                          <p:spTgt spid="247858"/>
                                        </p:tgtEl>
                                        <p:attrNameLst>
                                          <p:attrName>ppt_x</p:attrName>
                                        </p:attrNameLst>
                                      </p:cBhvr>
                                      <p:tavLst>
                                        <p:tav tm="0">
                                          <p:val>
                                            <p:strVal val="#ppt_x-.2"/>
                                          </p:val>
                                        </p:tav>
                                        <p:tav tm="100000">
                                          <p:val>
                                            <p:strVal val="#ppt_x"/>
                                          </p:val>
                                        </p:tav>
                                      </p:tavLst>
                                    </p:anim>
                                    <p:anim calcmode="lin" valueType="num">
                                      <p:cBhvr>
                                        <p:cTn id="52" dur="1000" fill="hold"/>
                                        <p:tgtEl>
                                          <p:spTgt spid="247858"/>
                                        </p:tgtEl>
                                        <p:attrNameLst>
                                          <p:attrName>ppt_y</p:attrName>
                                        </p:attrNameLst>
                                      </p:cBhvr>
                                      <p:tavLst>
                                        <p:tav tm="0">
                                          <p:val>
                                            <p:strVal val="#ppt_y"/>
                                          </p:val>
                                        </p:tav>
                                        <p:tav tm="100000">
                                          <p:val>
                                            <p:strVal val="#ppt_y"/>
                                          </p:val>
                                        </p:tav>
                                      </p:tavLst>
                                    </p:anim>
                                    <p:animEffect transition="in" filter="wipe(right)" prLst="gradientSize: 0.1">
                                      <p:cBhvr>
                                        <p:cTn id="53" dur="1000"/>
                                        <p:tgtEl>
                                          <p:spTgt spid="247858"/>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247859"/>
                                        </p:tgtEl>
                                        <p:attrNameLst>
                                          <p:attrName>style.visibility</p:attrName>
                                        </p:attrNameLst>
                                      </p:cBhvr>
                                      <p:to>
                                        <p:strVal val="visible"/>
                                      </p:to>
                                    </p:set>
                                    <p:anim calcmode="lin" valueType="num">
                                      <p:cBhvr>
                                        <p:cTn id="58" dur="1000" fill="hold"/>
                                        <p:tgtEl>
                                          <p:spTgt spid="247859"/>
                                        </p:tgtEl>
                                        <p:attrNameLst>
                                          <p:attrName>ppt_x</p:attrName>
                                        </p:attrNameLst>
                                      </p:cBhvr>
                                      <p:tavLst>
                                        <p:tav tm="0">
                                          <p:val>
                                            <p:strVal val="#ppt_x-.2"/>
                                          </p:val>
                                        </p:tav>
                                        <p:tav tm="100000">
                                          <p:val>
                                            <p:strVal val="#ppt_x"/>
                                          </p:val>
                                        </p:tav>
                                      </p:tavLst>
                                    </p:anim>
                                    <p:anim calcmode="lin" valueType="num">
                                      <p:cBhvr>
                                        <p:cTn id="59" dur="1000" fill="hold"/>
                                        <p:tgtEl>
                                          <p:spTgt spid="247859"/>
                                        </p:tgtEl>
                                        <p:attrNameLst>
                                          <p:attrName>ppt_y</p:attrName>
                                        </p:attrNameLst>
                                      </p:cBhvr>
                                      <p:tavLst>
                                        <p:tav tm="0">
                                          <p:val>
                                            <p:strVal val="#ppt_y"/>
                                          </p:val>
                                        </p:tav>
                                        <p:tav tm="100000">
                                          <p:val>
                                            <p:strVal val="#ppt_y"/>
                                          </p:val>
                                        </p:tav>
                                      </p:tavLst>
                                    </p:anim>
                                    <p:animEffect transition="in" filter="wipe(right)" prLst="gradientSize: 0.1">
                                      <p:cBhvr>
                                        <p:cTn id="60" dur="1000"/>
                                        <p:tgtEl>
                                          <p:spTgt spid="247859"/>
                                        </p:tgtEl>
                                      </p:cBhvr>
                                    </p:animEffect>
                                  </p:childTnLst>
                                </p:cTn>
                              </p:par>
                            </p:childTnLst>
                          </p:cTn>
                        </p:par>
                      </p:childTnLst>
                    </p:cTn>
                  </p:par>
                  <p:par>
                    <p:cTn id="61" fill="hold">
                      <p:stCondLst>
                        <p:cond delay="indefinite"/>
                      </p:stCondLst>
                      <p:childTnLst>
                        <p:par>
                          <p:cTn id="62" fill="hold">
                            <p:stCondLst>
                              <p:cond delay="0"/>
                            </p:stCondLst>
                            <p:childTnLst>
                              <p:par>
                                <p:cTn id="63" presetID="29"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1000" fill="hold"/>
                                        <p:tgtEl>
                                          <p:spTgt spid="35"/>
                                        </p:tgtEl>
                                        <p:attrNameLst>
                                          <p:attrName>ppt_x</p:attrName>
                                        </p:attrNameLst>
                                      </p:cBhvr>
                                      <p:tavLst>
                                        <p:tav tm="0">
                                          <p:val>
                                            <p:strVal val="#ppt_x-.2"/>
                                          </p:val>
                                        </p:tav>
                                        <p:tav tm="100000">
                                          <p:val>
                                            <p:strVal val="#ppt_x"/>
                                          </p:val>
                                        </p:tav>
                                      </p:tavLst>
                                    </p:anim>
                                    <p:anim calcmode="lin" valueType="num">
                                      <p:cBhvr>
                                        <p:cTn id="66"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67" dur="1000"/>
                                        <p:tgtEl>
                                          <p:spTgt spid="35"/>
                                        </p:tgtEl>
                                      </p:cBhvr>
                                    </p:animEffect>
                                  </p:childTnLst>
                                </p:cTn>
                              </p:par>
                              <p:par>
                                <p:cTn id="68" presetID="29" presetClass="entr" presetSubtype="0"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1000" fill="hold"/>
                                        <p:tgtEl>
                                          <p:spTgt spid="36"/>
                                        </p:tgtEl>
                                        <p:attrNameLst>
                                          <p:attrName>ppt_x</p:attrName>
                                        </p:attrNameLst>
                                      </p:cBhvr>
                                      <p:tavLst>
                                        <p:tav tm="0">
                                          <p:val>
                                            <p:strVal val="#ppt_x-.2"/>
                                          </p:val>
                                        </p:tav>
                                        <p:tav tm="100000">
                                          <p:val>
                                            <p:strVal val="#ppt_x"/>
                                          </p:val>
                                        </p:tav>
                                      </p:tavLst>
                                    </p:anim>
                                    <p:anim calcmode="lin" valueType="num">
                                      <p:cBhvr>
                                        <p:cTn id="71"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72"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54" grpId="0"/>
      <p:bldP spid="247855" grpId="0"/>
      <p:bldP spid="247856" grpId="0"/>
      <p:bldP spid="247858" grpId="0"/>
      <p:bldP spid="247859"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0"/>
          <p:cNvGrpSpPr>
            <a:grpSpLocks/>
          </p:cNvGrpSpPr>
          <p:nvPr/>
        </p:nvGrpSpPr>
        <p:grpSpPr bwMode="auto">
          <a:xfrm>
            <a:off x="457200" y="273050"/>
            <a:ext cx="8382000" cy="946150"/>
            <a:chOff x="240" y="172"/>
            <a:chExt cx="5280" cy="596"/>
          </a:xfrm>
        </p:grpSpPr>
        <p:sp>
          <p:nvSpPr>
            <p:cNvPr id="20524" name="Rectangle 15"/>
            <p:cNvSpPr>
              <a:spLocks noChangeArrowheads="1"/>
            </p:cNvSpPr>
            <p:nvPr/>
          </p:nvSpPr>
          <p:spPr bwMode="auto">
            <a:xfrm>
              <a:off x="240" y="172"/>
              <a:ext cx="5280" cy="596"/>
            </a:xfrm>
            <a:prstGeom prst="rect">
              <a:avLst/>
            </a:prstGeom>
            <a:noFill/>
            <a:ln w="9525">
              <a:noFill/>
              <a:miter lim="800000"/>
              <a:headEnd/>
              <a:tailEnd/>
            </a:ln>
          </p:spPr>
          <p:txBody>
            <a:bodyPr anchor="ctr">
              <a:spAutoFit/>
            </a:bodyPr>
            <a:lstStyle/>
            <a:p>
              <a:r>
                <a:rPr lang="en-US" u="sng">
                  <a:solidFill>
                    <a:srgbClr val="FF0000"/>
                  </a:solidFill>
                </a:rPr>
                <a:t>normal force</a:t>
              </a:r>
              <a:r>
                <a:rPr lang="en-US">
                  <a:solidFill>
                    <a:srgbClr val="FF0000"/>
                  </a:solidFill>
                </a:rPr>
                <a:t> (F</a:t>
              </a:r>
              <a:r>
                <a:rPr lang="en-US" baseline="-25000">
                  <a:solidFill>
                    <a:srgbClr val="FF0000"/>
                  </a:solidFill>
                </a:rPr>
                <a:t>n</a:t>
              </a:r>
              <a:r>
                <a:rPr lang="en-US">
                  <a:solidFill>
                    <a:srgbClr val="FF0000"/>
                  </a:solidFill>
                </a:rPr>
                <a:t>): the force a surface exerts on</a:t>
              </a:r>
            </a:p>
            <a:p>
              <a:r>
                <a:rPr lang="en-US">
                  <a:solidFill>
                    <a:srgbClr val="FF0000"/>
                  </a:solidFill>
                </a:rPr>
                <a:t>			 object normal (i.e.,    ) to surface </a:t>
              </a:r>
            </a:p>
          </p:txBody>
        </p:sp>
        <p:grpSp>
          <p:nvGrpSpPr>
            <p:cNvPr id="20525" name="Group 19"/>
            <p:cNvGrpSpPr>
              <a:grpSpLocks/>
            </p:cNvGrpSpPr>
            <p:nvPr/>
          </p:nvGrpSpPr>
          <p:grpSpPr bwMode="auto">
            <a:xfrm>
              <a:off x="3984" y="480"/>
              <a:ext cx="178" cy="226"/>
              <a:chOff x="2622" y="1344"/>
              <a:chExt cx="178" cy="226"/>
            </a:xfrm>
          </p:grpSpPr>
          <p:sp>
            <p:nvSpPr>
              <p:cNvPr id="20526" name="Freeform 17"/>
              <p:cNvSpPr>
                <a:spLocks/>
              </p:cNvSpPr>
              <p:nvPr/>
            </p:nvSpPr>
            <p:spPr bwMode="auto">
              <a:xfrm>
                <a:off x="2711" y="1344"/>
                <a:ext cx="1" cy="225"/>
              </a:xfrm>
              <a:custGeom>
                <a:avLst/>
                <a:gdLst>
                  <a:gd name="T0" fmla="*/ 0 w 1"/>
                  <a:gd name="T1" fmla="*/ 0 h 346"/>
                  <a:gd name="T2" fmla="*/ 0 w 1"/>
                  <a:gd name="T3" fmla="*/ 1 h 346"/>
                  <a:gd name="T4" fmla="*/ 0 60000 65536"/>
                  <a:gd name="T5" fmla="*/ 0 60000 65536"/>
                  <a:gd name="T6" fmla="*/ 0 w 1"/>
                  <a:gd name="T7" fmla="*/ 0 h 346"/>
                  <a:gd name="T8" fmla="*/ 1 w 1"/>
                  <a:gd name="T9" fmla="*/ 346 h 346"/>
                </a:gdLst>
                <a:ahLst/>
                <a:cxnLst>
                  <a:cxn ang="T4">
                    <a:pos x="T0" y="T1"/>
                  </a:cxn>
                  <a:cxn ang="T5">
                    <a:pos x="T2" y="T3"/>
                  </a:cxn>
                </a:cxnLst>
                <a:rect l="T6" t="T7" r="T8" b="T9"/>
                <a:pathLst>
                  <a:path w="1" h="346">
                    <a:moveTo>
                      <a:pt x="0" y="0"/>
                    </a:moveTo>
                    <a:lnTo>
                      <a:pt x="0" y="346"/>
                    </a:lnTo>
                  </a:path>
                </a:pathLst>
              </a:custGeom>
              <a:noFill/>
              <a:ln w="22225">
                <a:solidFill>
                  <a:srgbClr val="FF3300"/>
                </a:solidFill>
                <a:round/>
                <a:headEnd type="none" w="med" len="med"/>
                <a:tailEnd type="none" w="med" len="med"/>
              </a:ln>
            </p:spPr>
            <p:txBody>
              <a:bodyPr/>
              <a:lstStyle/>
              <a:p>
                <a:endParaRPr lang="en-US">
                  <a:solidFill>
                    <a:srgbClr val="000000"/>
                  </a:solidFill>
                </a:endParaRPr>
              </a:p>
            </p:txBody>
          </p:sp>
          <p:sp>
            <p:nvSpPr>
              <p:cNvPr id="20527" name="Freeform 18"/>
              <p:cNvSpPr>
                <a:spLocks/>
              </p:cNvSpPr>
              <p:nvPr/>
            </p:nvSpPr>
            <p:spPr bwMode="auto">
              <a:xfrm>
                <a:off x="2622" y="1569"/>
                <a:ext cx="178" cy="1"/>
              </a:xfrm>
              <a:custGeom>
                <a:avLst/>
                <a:gdLst>
                  <a:gd name="T0" fmla="*/ 0 w 178"/>
                  <a:gd name="T1" fmla="*/ 1 h 1"/>
                  <a:gd name="T2" fmla="*/ 178 w 178"/>
                  <a:gd name="T3" fmla="*/ 0 h 1"/>
                  <a:gd name="T4" fmla="*/ 0 60000 65536"/>
                  <a:gd name="T5" fmla="*/ 0 60000 65536"/>
                  <a:gd name="T6" fmla="*/ 0 w 178"/>
                  <a:gd name="T7" fmla="*/ 0 h 1"/>
                  <a:gd name="T8" fmla="*/ 178 w 178"/>
                  <a:gd name="T9" fmla="*/ 1 h 1"/>
                </a:gdLst>
                <a:ahLst/>
                <a:cxnLst>
                  <a:cxn ang="T4">
                    <a:pos x="T0" y="T1"/>
                  </a:cxn>
                  <a:cxn ang="T5">
                    <a:pos x="T2" y="T3"/>
                  </a:cxn>
                </a:cxnLst>
                <a:rect l="T6" t="T7" r="T8" b="T9"/>
                <a:pathLst>
                  <a:path w="178" h="1">
                    <a:moveTo>
                      <a:pt x="0" y="1"/>
                    </a:moveTo>
                    <a:lnTo>
                      <a:pt x="178" y="0"/>
                    </a:lnTo>
                  </a:path>
                </a:pathLst>
              </a:custGeom>
              <a:noFill/>
              <a:ln w="22225">
                <a:solidFill>
                  <a:srgbClr val="FF3300"/>
                </a:solidFill>
                <a:round/>
                <a:headEnd type="none" w="med" len="med"/>
                <a:tailEnd type="none" w="med" len="med"/>
              </a:ln>
            </p:spPr>
            <p:txBody>
              <a:bodyPr/>
              <a:lstStyle/>
              <a:p>
                <a:endParaRPr lang="en-US">
                  <a:solidFill>
                    <a:srgbClr val="000000"/>
                  </a:solidFill>
                </a:endParaRPr>
              </a:p>
            </p:txBody>
          </p:sp>
        </p:grpSp>
      </p:grpSp>
      <p:grpSp>
        <p:nvGrpSpPr>
          <p:cNvPr id="4" name="Group 44"/>
          <p:cNvGrpSpPr>
            <a:grpSpLocks/>
          </p:cNvGrpSpPr>
          <p:nvPr/>
        </p:nvGrpSpPr>
        <p:grpSpPr bwMode="auto">
          <a:xfrm>
            <a:off x="1166813" y="3021013"/>
            <a:ext cx="992187" cy="844550"/>
            <a:chOff x="705" y="3247"/>
            <a:chExt cx="625" cy="532"/>
          </a:xfrm>
        </p:grpSpPr>
        <p:sp>
          <p:nvSpPr>
            <p:cNvPr id="20522" name="Line 26"/>
            <p:cNvSpPr>
              <a:spLocks noChangeShapeType="1"/>
            </p:cNvSpPr>
            <p:nvPr/>
          </p:nvSpPr>
          <p:spPr bwMode="auto">
            <a:xfrm>
              <a:off x="913" y="3247"/>
              <a:ext cx="0" cy="478"/>
            </a:xfrm>
            <a:prstGeom prst="line">
              <a:avLst/>
            </a:prstGeom>
            <a:noFill/>
            <a:ln w="22225">
              <a:solidFill>
                <a:srgbClr val="000000"/>
              </a:solidFill>
              <a:round/>
              <a:headEnd type="triangle" w="lg" len="lg"/>
              <a:tailEnd/>
            </a:ln>
          </p:spPr>
          <p:txBody>
            <a:bodyPr/>
            <a:lstStyle/>
            <a:p>
              <a:endParaRPr lang="en-US">
                <a:solidFill>
                  <a:srgbClr val="000000"/>
                </a:solidFill>
              </a:endParaRPr>
            </a:p>
          </p:txBody>
        </p:sp>
        <p:sp>
          <p:nvSpPr>
            <p:cNvPr id="20523" name="Text Box 27"/>
            <p:cNvSpPr txBox="1">
              <a:spLocks noChangeArrowheads="1"/>
            </p:cNvSpPr>
            <p:nvPr/>
          </p:nvSpPr>
          <p:spPr bwMode="auto">
            <a:xfrm>
              <a:off x="705" y="3378"/>
              <a:ext cx="625" cy="401"/>
            </a:xfrm>
            <a:prstGeom prst="rect">
              <a:avLst/>
            </a:prstGeom>
            <a:noFill/>
            <a:ln w="9525">
              <a:noFill/>
              <a:miter lim="800000"/>
              <a:headEnd/>
              <a:tailEnd/>
            </a:ln>
          </p:spPr>
          <p:txBody>
            <a:bodyPr/>
            <a:lstStyle/>
            <a:p>
              <a:pPr algn="ctr"/>
              <a:r>
                <a:rPr lang="en-US" dirty="0">
                  <a:solidFill>
                    <a:srgbClr val="000000"/>
                  </a:solidFill>
                </a:rPr>
                <a:t>  </a:t>
              </a:r>
              <a:r>
                <a:rPr lang="en-US" dirty="0" err="1">
                  <a:solidFill>
                    <a:srgbClr val="000000"/>
                  </a:solidFill>
                </a:rPr>
                <a:t>F</a:t>
              </a:r>
              <a:r>
                <a:rPr lang="en-US" baseline="-25000" dirty="0" err="1">
                  <a:solidFill>
                    <a:srgbClr val="000000"/>
                  </a:solidFill>
                </a:rPr>
                <a:t>n</a:t>
              </a:r>
              <a:endParaRPr lang="en-US" dirty="0">
                <a:solidFill>
                  <a:srgbClr val="000000"/>
                </a:solidFill>
              </a:endParaRPr>
            </a:p>
          </p:txBody>
        </p:sp>
      </p:grpSp>
      <p:grpSp>
        <p:nvGrpSpPr>
          <p:cNvPr id="5" name="Group 45"/>
          <p:cNvGrpSpPr>
            <a:grpSpLocks/>
          </p:cNvGrpSpPr>
          <p:nvPr/>
        </p:nvGrpSpPr>
        <p:grpSpPr bwMode="auto">
          <a:xfrm>
            <a:off x="4144963" y="3021013"/>
            <a:ext cx="992187" cy="1322387"/>
            <a:chOff x="2581" y="3247"/>
            <a:chExt cx="625" cy="833"/>
          </a:xfrm>
        </p:grpSpPr>
        <p:sp>
          <p:nvSpPr>
            <p:cNvPr id="20520" name="Line 34"/>
            <p:cNvSpPr>
              <a:spLocks noChangeShapeType="1"/>
            </p:cNvSpPr>
            <p:nvPr/>
          </p:nvSpPr>
          <p:spPr bwMode="auto">
            <a:xfrm>
              <a:off x="2789" y="3247"/>
              <a:ext cx="0" cy="833"/>
            </a:xfrm>
            <a:prstGeom prst="line">
              <a:avLst/>
            </a:prstGeom>
            <a:noFill/>
            <a:ln w="22225">
              <a:solidFill>
                <a:srgbClr val="000000"/>
              </a:solidFill>
              <a:round/>
              <a:headEnd type="triangle" w="lg" len="lg"/>
              <a:tailEnd/>
            </a:ln>
          </p:spPr>
          <p:txBody>
            <a:bodyPr/>
            <a:lstStyle/>
            <a:p>
              <a:endParaRPr lang="en-US">
                <a:solidFill>
                  <a:srgbClr val="000000"/>
                </a:solidFill>
              </a:endParaRPr>
            </a:p>
          </p:txBody>
        </p:sp>
        <p:sp>
          <p:nvSpPr>
            <p:cNvPr id="20521" name="Text Box 35"/>
            <p:cNvSpPr txBox="1">
              <a:spLocks noChangeArrowheads="1"/>
            </p:cNvSpPr>
            <p:nvPr/>
          </p:nvSpPr>
          <p:spPr bwMode="auto">
            <a:xfrm>
              <a:off x="2581" y="3478"/>
              <a:ext cx="625" cy="401"/>
            </a:xfrm>
            <a:prstGeom prst="rect">
              <a:avLst/>
            </a:prstGeom>
            <a:noFill/>
            <a:ln w="9525">
              <a:noFill/>
              <a:miter lim="800000"/>
              <a:headEnd/>
              <a:tailEnd/>
            </a:ln>
          </p:spPr>
          <p:txBody>
            <a:bodyPr/>
            <a:lstStyle/>
            <a:p>
              <a:pPr algn="ctr"/>
              <a:r>
                <a:rPr lang="en-US">
                  <a:solidFill>
                    <a:srgbClr val="000000"/>
                  </a:solidFill>
                </a:rPr>
                <a:t>  F</a:t>
              </a:r>
              <a:r>
                <a:rPr lang="en-US" baseline="-25000">
                  <a:solidFill>
                    <a:srgbClr val="000000"/>
                  </a:solidFill>
                </a:rPr>
                <a:t>n</a:t>
              </a:r>
              <a:endParaRPr lang="en-US">
                <a:solidFill>
                  <a:srgbClr val="000000"/>
                </a:solidFill>
              </a:endParaRPr>
            </a:p>
          </p:txBody>
        </p:sp>
      </p:grpSp>
      <p:sp>
        <p:nvSpPr>
          <p:cNvPr id="20485" name="Rectangle 23"/>
          <p:cNvSpPr>
            <a:spLocks noChangeArrowheads="1"/>
          </p:cNvSpPr>
          <p:nvPr/>
        </p:nvSpPr>
        <p:spPr bwMode="auto">
          <a:xfrm>
            <a:off x="835025" y="1933575"/>
            <a:ext cx="1323975" cy="955675"/>
          </a:xfrm>
          <a:prstGeom prst="rect">
            <a:avLst/>
          </a:prstGeom>
          <a:noFill/>
          <a:ln w="22225">
            <a:solidFill>
              <a:srgbClr val="FF0000"/>
            </a:solidFill>
            <a:miter lim="800000"/>
            <a:headEnd/>
            <a:tailEnd/>
          </a:ln>
        </p:spPr>
        <p:txBody>
          <a:bodyPr/>
          <a:lstStyle/>
          <a:p>
            <a:endParaRPr lang="en-US">
              <a:solidFill>
                <a:srgbClr val="FF0000"/>
              </a:solidFill>
            </a:endParaRPr>
          </a:p>
        </p:txBody>
      </p:sp>
      <p:sp>
        <p:nvSpPr>
          <p:cNvPr id="20486" name="Text Box 24"/>
          <p:cNvSpPr txBox="1">
            <a:spLocks noChangeArrowheads="1"/>
          </p:cNvSpPr>
          <p:nvPr/>
        </p:nvSpPr>
        <p:spPr bwMode="auto">
          <a:xfrm>
            <a:off x="835025" y="2092325"/>
            <a:ext cx="1274763" cy="636588"/>
          </a:xfrm>
          <a:prstGeom prst="rect">
            <a:avLst/>
          </a:prstGeom>
          <a:noFill/>
          <a:ln w="9525">
            <a:noFill/>
            <a:miter lim="800000"/>
            <a:headEnd/>
            <a:tailEnd/>
          </a:ln>
        </p:spPr>
        <p:txBody>
          <a:bodyPr/>
          <a:lstStyle/>
          <a:p>
            <a:pPr algn="ctr"/>
            <a:r>
              <a:rPr lang="en-US">
                <a:solidFill>
                  <a:srgbClr val="FF0000"/>
                </a:solidFill>
              </a:rPr>
              <a:t>m</a:t>
            </a:r>
          </a:p>
        </p:txBody>
      </p:sp>
      <p:sp>
        <p:nvSpPr>
          <p:cNvPr id="20487" name="Line 25"/>
          <p:cNvSpPr>
            <a:spLocks noChangeShapeType="1"/>
          </p:cNvSpPr>
          <p:nvPr/>
        </p:nvSpPr>
        <p:spPr bwMode="auto">
          <a:xfrm>
            <a:off x="504825" y="2889250"/>
            <a:ext cx="2151063"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488" name="Text Box 29"/>
          <p:cNvSpPr txBox="1">
            <a:spLocks noChangeArrowheads="1"/>
          </p:cNvSpPr>
          <p:nvPr/>
        </p:nvSpPr>
        <p:spPr bwMode="auto">
          <a:xfrm>
            <a:off x="4144963" y="1344613"/>
            <a:ext cx="992187" cy="636587"/>
          </a:xfrm>
          <a:prstGeom prst="rect">
            <a:avLst/>
          </a:prstGeom>
          <a:noFill/>
          <a:ln w="9525">
            <a:noFill/>
            <a:miter lim="800000"/>
            <a:headEnd/>
            <a:tailEnd/>
          </a:ln>
        </p:spPr>
        <p:txBody>
          <a:bodyPr/>
          <a:lstStyle/>
          <a:p>
            <a:pPr algn="ctr"/>
            <a:r>
              <a:rPr lang="en-US">
                <a:solidFill>
                  <a:srgbClr val="FF0000"/>
                </a:solidFill>
              </a:rPr>
              <a:t>   F</a:t>
            </a:r>
            <a:r>
              <a:rPr lang="en-US" baseline="-25000">
                <a:solidFill>
                  <a:srgbClr val="FF0000"/>
                </a:solidFill>
              </a:rPr>
              <a:t>a</a:t>
            </a:r>
            <a:endParaRPr lang="en-US">
              <a:solidFill>
                <a:srgbClr val="FF0000"/>
              </a:solidFill>
            </a:endParaRPr>
          </a:p>
        </p:txBody>
      </p:sp>
      <p:sp>
        <p:nvSpPr>
          <p:cNvPr id="20489" name="Freeform 30"/>
          <p:cNvSpPr>
            <a:spLocks/>
          </p:cNvSpPr>
          <p:nvPr/>
        </p:nvSpPr>
        <p:spPr bwMode="auto">
          <a:xfrm>
            <a:off x="4471988" y="1344613"/>
            <a:ext cx="3175" cy="557212"/>
          </a:xfrm>
          <a:custGeom>
            <a:avLst/>
            <a:gdLst>
              <a:gd name="T0" fmla="*/ 2147483647 w 4"/>
              <a:gd name="T1" fmla="*/ 0 h 629"/>
              <a:gd name="T2" fmla="*/ 0 w 4"/>
              <a:gd name="T3" fmla="*/ 2147483647 h 629"/>
              <a:gd name="T4" fmla="*/ 0 60000 65536"/>
              <a:gd name="T5" fmla="*/ 0 60000 65536"/>
              <a:gd name="T6" fmla="*/ 0 w 4"/>
              <a:gd name="T7" fmla="*/ 0 h 629"/>
              <a:gd name="T8" fmla="*/ 4 w 4"/>
              <a:gd name="T9" fmla="*/ 629 h 629"/>
            </a:gdLst>
            <a:ahLst/>
            <a:cxnLst>
              <a:cxn ang="T4">
                <a:pos x="T0" y="T1"/>
              </a:cxn>
              <a:cxn ang="T5">
                <a:pos x="T2" y="T3"/>
              </a:cxn>
            </a:cxnLst>
            <a:rect l="T6" t="T7" r="T8" b="T9"/>
            <a:pathLst>
              <a:path w="4" h="629">
                <a:moveTo>
                  <a:pt x="4" y="0"/>
                </a:moveTo>
                <a:lnTo>
                  <a:pt x="0" y="629"/>
                </a:lnTo>
              </a:path>
            </a:pathLst>
          </a:custGeom>
          <a:noFill/>
          <a:ln w="31750">
            <a:solidFill>
              <a:srgbClr val="FF0000"/>
            </a:solidFill>
            <a:round/>
            <a:headEnd type="none" w="med" len="med"/>
            <a:tailEnd type="triangle" w="lg" len="lg"/>
          </a:ln>
        </p:spPr>
        <p:txBody>
          <a:bodyPr/>
          <a:lstStyle/>
          <a:p>
            <a:endParaRPr lang="en-US">
              <a:solidFill>
                <a:srgbClr val="000000"/>
              </a:solidFill>
            </a:endParaRPr>
          </a:p>
        </p:txBody>
      </p:sp>
      <p:sp>
        <p:nvSpPr>
          <p:cNvPr id="20490" name="Rectangle 31"/>
          <p:cNvSpPr>
            <a:spLocks noChangeArrowheads="1"/>
          </p:cNvSpPr>
          <p:nvPr/>
        </p:nvSpPr>
        <p:spPr bwMode="auto">
          <a:xfrm>
            <a:off x="3813175" y="1933575"/>
            <a:ext cx="1323975" cy="955675"/>
          </a:xfrm>
          <a:prstGeom prst="rect">
            <a:avLst/>
          </a:prstGeom>
          <a:noFill/>
          <a:ln w="22225">
            <a:solidFill>
              <a:srgbClr val="FF0000"/>
            </a:solidFill>
            <a:miter lim="800000"/>
            <a:headEnd/>
            <a:tailEnd/>
          </a:ln>
        </p:spPr>
        <p:txBody>
          <a:bodyPr/>
          <a:lstStyle/>
          <a:p>
            <a:endParaRPr lang="en-US">
              <a:solidFill>
                <a:srgbClr val="FF0000"/>
              </a:solidFill>
            </a:endParaRPr>
          </a:p>
        </p:txBody>
      </p:sp>
      <p:sp>
        <p:nvSpPr>
          <p:cNvPr id="20491" name="Text Box 32"/>
          <p:cNvSpPr txBox="1">
            <a:spLocks noChangeArrowheads="1"/>
          </p:cNvSpPr>
          <p:nvPr/>
        </p:nvSpPr>
        <p:spPr bwMode="auto">
          <a:xfrm>
            <a:off x="3813175" y="2092325"/>
            <a:ext cx="1273175" cy="636588"/>
          </a:xfrm>
          <a:prstGeom prst="rect">
            <a:avLst/>
          </a:prstGeom>
          <a:noFill/>
          <a:ln w="9525">
            <a:noFill/>
            <a:miter lim="800000"/>
            <a:headEnd/>
            <a:tailEnd/>
          </a:ln>
        </p:spPr>
        <p:txBody>
          <a:bodyPr/>
          <a:lstStyle/>
          <a:p>
            <a:pPr algn="ctr"/>
            <a:r>
              <a:rPr lang="en-US">
                <a:solidFill>
                  <a:srgbClr val="FF0000"/>
                </a:solidFill>
              </a:rPr>
              <a:t>m</a:t>
            </a:r>
          </a:p>
        </p:txBody>
      </p:sp>
      <p:sp>
        <p:nvSpPr>
          <p:cNvPr id="20492" name="Line 33"/>
          <p:cNvSpPr>
            <a:spLocks noChangeShapeType="1"/>
          </p:cNvSpPr>
          <p:nvPr/>
        </p:nvSpPr>
        <p:spPr bwMode="auto">
          <a:xfrm>
            <a:off x="3482975" y="2889250"/>
            <a:ext cx="2149475"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493" name="Text Box 36"/>
          <p:cNvSpPr txBox="1">
            <a:spLocks noChangeArrowheads="1"/>
          </p:cNvSpPr>
          <p:nvPr/>
        </p:nvSpPr>
        <p:spPr bwMode="auto">
          <a:xfrm>
            <a:off x="7121525" y="1344613"/>
            <a:ext cx="992188" cy="638175"/>
          </a:xfrm>
          <a:prstGeom prst="rect">
            <a:avLst/>
          </a:prstGeom>
          <a:noFill/>
          <a:ln w="9525">
            <a:noFill/>
            <a:miter lim="800000"/>
            <a:headEnd/>
            <a:tailEnd/>
          </a:ln>
        </p:spPr>
        <p:txBody>
          <a:bodyPr/>
          <a:lstStyle/>
          <a:p>
            <a:pPr algn="ctr"/>
            <a:r>
              <a:rPr lang="en-US">
                <a:solidFill>
                  <a:srgbClr val="FF0000"/>
                </a:solidFill>
              </a:rPr>
              <a:t>   F</a:t>
            </a:r>
            <a:r>
              <a:rPr lang="en-US" baseline="-25000">
                <a:solidFill>
                  <a:srgbClr val="FF0000"/>
                </a:solidFill>
              </a:rPr>
              <a:t>a</a:t>
            </a:r>
            <a:endParaRPr lang="en-US">
              <a:solidFill>
                <a:srgbClr val="FF0000"/>
              </a:solidFill>
            </a:endParaRPr>
          </a:p>
        </p:txBody>
      </p:sp>
      <p:sp>
        <p:nvSpPr>
          <p:cNvPr id="20494" name="Freeform 37"/>
          <p:cNvSpPr>
            <a:spLocks/>
          </p:cNvSpPr>
          <p:nvPr/>
        </p:nvSpPr>
        <p:spPr bwMode="auto">
          <a:xfrm>
            <a:off x="7448550" y="1587500"/>
            <a:ext cx="1588" cy="314325"/>
          </a:xfrm>
          <a:custGeom>
            <a:avLst/>
            <a:gdLst>
              <a:gd name="T0" fmla="*/ 0 w 1"/>
              <a:gd name="T1" fmla="*/ 0 h 355"/>
              <a:gd name="T2" fmla="*/ 0 w 1"/>
              <a:gd name="T3" fmla="*/ 2147483647 h 355"/>
              <a:gd name="T4" fmla="*/ 0 60000 65536"/>
              <a:gd name="T5" fmla="*/ 0 60000 65536"/>
              <a:gd name="T6" fmla="*/ 0 w 1"/>
              <a:gd name="T7" fmla="*/ 0 h 355"/>
              <a:gd name="T8" fmla="*/ 1 w 1"/>
              <a:gd name="T9" fmla="*/ 355 h 355"/>
            </a:gdLst>
            <a:ahLst/>
            <a:cxnLst>
              <a:cxn ang="T4">
                <a:pos x="T0" y="T1"/>
              </a:cxn>
              <a:cxn ang="T5">
                <a:pos x="T2" y="T3"/>
              </a:cxn>
            </a:cxnLst>
            <a:rect l="T6" t="T7" r="T8" b="T9"/>
            <a:pathLst>
              <a:path w="1" h="355">
                <a:moveTo>
                  <a:pt x="0" y="0"/>
                </a:moveTo>
                <a:lnTo>
                  <a:pt x="0" y="355"/>
                </a:lnTo>
              </a:path>
            </a:pathLst>
          </a:custGeom>
          <a:noFill/>
          <a:ln w="31750">
            <a:solidFill>
              <a:srgbClr val="FF0000"/>
            </a:solidFill>
            <a:round/>
            <a:headEnd type="triangle" w="lg" len="lg"/>
            <a:tailEnd type="none" w="med" len="med"/>
          </a:ln>
        </p:spPr>
        <p:txBody>
          <a:bodyPr/>
          <a:lstStyle/>
          <a:p>
            <a:endParaRPr lang="en-US">
              <a:solidFill>
                <a:srgbClr val="000000"/>
              </a:solidFill>
            </a:endParaRPr>
          </a:p>
        </p:txBody>
      </p:sp>
      <p:sp>
        <p:nvSpPr>
          <p:cNvPr id="20495" name="Rectangle 38"/>
          <p:cNvSpPr>
            <a:spLocks noChangeArrowheads="1"/>
          </p:cNvSpPr>
          <p:nvPr/>
        </p:nvSpPr>
        <p:spPr bwMode="auto">
          <a:xfrm>
            <a:off x="6791325" y="1933575"/>
            <a:ext cx="1322388" cy="955675"/>
          </a:xfrm>
          <a:prstGeom prst="rect">
            <a:avLst/>
          </a:prstGeom>
          <a:noFill/>
          <a:ln w="22225">
            <a:solidFill>
              <a:srgbClr val="FF0000"/>
            </a:solidFill>
            <a:miter lim="800000"/>
            <a:headEnd/>
            <a:tailEnd/>
          </a:ln>
        </p:spPr>
        <p:txBody>
          <a:bodyPr/>
          <a:lstStyle/>
          <a:p>
            <a:endParaRPr lang="en-US">
              <a:solidFill>
                <a:srgbClr val="FF0000"/>
              </a:solidFill>
            </a:endParaRPr>
          </a:p>
        </p:txBody>
      </p:sp>
      <p:sp>
        <p:nvSpPr>
          <p:cNvPr id="20496" name="Text Box 39"/>
          <p:cNvSpPr txBox="1">
            <a:spLocks noChangeArrowheads="1"/>
          </p:cNvSpPr>
          <p:nvPr/>
        </p:nvSpPr>
        <p:spPr bwMode="auto">
          <a:xfrm>
            <a:off x="6791325" y="2092325"/>
            <a:ext cx="1273175" cy="636588"/>
          </a:xfrm>
          <a:prstGeom prst="rect">
            <a:avLst/>
          </a:prstGeom>
          <a:noFill/>
          <a:ln w="9525">
            <a:noFill/>
            <a:miter lim="800000"/>
            <a:headEnd/>
            <a:tailEnd/>
          </a:ln>
        </p:spPr>
        <p:txBody>
          <a:bodyPr/>
          <a:lstStyle/>
          <a:p>
            <a:pPr algn="ctr"/>
            <a:r>
              <a:rPr lang="en-US">
                <a:solidFill>
                  <a:srgbClr val="FF0000"/>
                </a:solidFill>
              </a:rPr>
              <a:t>m</a:t>
            </a:r>
          </a:p>
        </p:txBody>
      </p:sp>
      <p:sp>
        <p:nvSpPr>
          <p:cNvPr id="20497" name="Line 40"/>
          <p:cNvSpPr>
            <a:spLocks noChangeShapeType="1"/>
          </p:cNvSpPr>
          <p:nvPr/>
        </p:nvSpPr>
        <p:spPr bwMode="auto">
          <a:xfrm>
            <a:off x="6459538" y="2889250"/>
            <a:ext cx="2151062" cy="0"/>
          </a:xfrm>
          <a:prstGeom prst="line">
            <a:avLst/>
          </a:prstGeom>
          <a:noFill/>
          <a:ln w="22225">
            <a:solidFill>
              <a:srgbClr val="FF0000"/>
            </a:solidFill>
            <a:round/>
            <a:headEnd/>
            <a:tailEnd/>
          </a:ln>
        </p:spPr>
        <p:txBody>
          <a:bodyPr/>
          <a:lstStyle/>
          <a:p>
            <a:endParaRPr lang="en-US">
              <a:solidFill>
                <a:srgbClr val="000000"/>
              </a:solidFill>
            </a:endParaRPr>
          </a:p>
        </p:txBody>
      </p:sp>
      <p:grpSp>
        <p:nvGrpSpPr>
          <p:cNvPr id="6" name="Group 46"/>
          <p:cNvGrpSpPr>
            <a:grpSpLocks/>
          </p:cNvGrpSpPr>
          <p:nvPr/>
        </p:nvGrpSpPr>
        <p:grpSpPr bwMode="auto">
          <a:xfrm>
            <a:off x="7286625" y="2944813"/>
            <a:ext cx="993775" cy="636587"/>
            <a:chOff x="4560" y="3177"/>
            <a:chExt cx="626" cy="401"/>
          </a:xfrm>
        </p:grpSpPr>
        <p:sp>
          <p:nvSpPr>
            <p:cNvPr id="20519" name="Text Box 42"/>
            <p:cNvSpPr txBox="1">
              <a:spLocks noChangeArrowheads="1"/>
            </p:cNvSpPr>
            <p:nvPr/>
          </p:nvSpPr>
          <p:spPr bwMode="auto">
            <a:xfrm>
              <a:off x="4560" y="3177"/>
              <a:ext cx="626" cy="401"/>
            </a:xfrm>
            <a:prstGeom prst="rect">
              <a:avLst/>
            </a:prstGeom>
            <a:noFill/>
            <a:ln w="9525">
              <a:noFill/>
              <a:miter lim="800000"/>
              <a:headEnd/>
              <a:tailEnd/>
            </a:ln>
          </p:spPr>
          <p:txBody>
            <a:bodyPr/>
            <a:lstStyle/>
            <a:p>
              <a:pPr algn="ctr"/>
              <a:r>
                <a:rPr lang="en-US" dirty="0">
                  <a:solidFill>
                    <a:srgbClr val="000000"/>
                  </a:solidFill>
                </a:rPr>
                <a:t> </a:t>
              </a:r>
              <a:r>
                <a:rPr lang="en-US" dirty="0" err="1">
                  <a:solidFill>
                    <a:srgbClr val="000000"/>
                  </a:solidFill>
                </a:rPr>
                <a:t>F</a:t>
              </a:r>
              <a:r>
                <a:rPr lang="en-US" baseline="-25000" dirty="0" err="1">
                  <a:solidFill>
                    <a:srgbClr val="000000"/>
                  </a:solidFill>
                </a:rPr>
                <a:t>n</a:t>
              </a:r>
              <a:endParaRPr lang="en-US" dirty="0">
                <a:solidFill>
                  <a:srgbClr val="000000"/>
                </a:solidFill>
              </a:endParaRPr>
            </a:p>
          </p:txBody>
        </p:sp>
        <p:sp>
          <p:nvSpPr>
            <p:cNvPr id="20518" name="Line 41"/>
            <p:cNvSpPr>
              <a:spLocks noChangeShapeType="1"/>
            </p:cNvSpPr>
            <p:nvPr/>
          </p:nvSpPr>
          <p:spPr bwMode="auto">
            <a:xfrm>
              <a:off x="4665" y="3247"/>
              <a:ext cx="0" cy="256"/>
            </a:xfrm>
            <a:prstGeom prst="line">
              <a:avLst/>
            </a:prstGeom>
            <a:noFill/>
            <a:ln w="22225">
              <a:solidFill>
                <a:srgbClr val="000000"/>
              </a:solidFill>
              <a:round/>
              <a:headEnd type="triangle" w="lg" len="lg"/>
              <a:tailEnd/>
            </a:ln>
          </p:spPr>
          <p:txBody>
            <a:bodyPr/>
            <a:lstStyle/>
            <a:p>
              <a:endParaRPr lang="en-US">
                <a:solidFill>
                  <a:srgbClr val="000000"/>
                </a:solidFill>
              </a:endParaRPr>
            </a:p>
          </p:txBody>
        </p:sp>
      </p:grpSp>
      <p:sp>
        <p:nvSpPr>
          <p:cNvPr id="248879" name="Rectangle 47"/>
          <p:cNvSpPr>
            <a:spLocks noChangeArrowheads="1"/>
          </p:cNvSpPr>
          <p:nvPr/>
        </p:nvSpPr>
        <p:spPr bwMode="auto">
          <a:xfrm>
            <a:off x="1163638" y="4419600"/>
            <a:ext cx="4202112" cy="1800225"/>
          </a:xfrm>
          <a:prstGeom prst="rect">
            <a:avLst/>
          </a:prstGeom>
          <a:noFill/>
          <a:ln w="9525">
            <a:noFill/>
            <a:miter lim="800000"/>
            <a:headEnd/>
            <a:tailEnd/>
          </a:ln>
        </p:spPr>
        <p:txBody>
          <a:bodyPr wrap="none" anchor="ctr">
            <a:spAutoFit/>
          </a:bodyPr>
          <a:lstStyle/>
          <a:p>
            <a:r>
              <a:rPr lang="en-US" dirty="0" err="1">
                <a:solidFill>
                  <a:srgbClr val="FF0000"/>
                </a:solidFill>
              </a:rPr>
              <a:t>F</a:t>
            </a:r>
            <a:r>
              <a:rPr lang="en-US" baseline="-25000" dirty="0" err="1">
                <a:solidFill>
                  <a:srgbClr val="FF0000"/>
                </a:solidFill>
              </a:rPr>
              <a:t>n</a:t>
            </a:r>
            <a:r>
              <a:rPr lang="en-US" dirty="0">
                <a:solidFill>
                  <a:srgbClr val="FF0000"/>
                </a:solidFill>
              </a:rPr>
              <a:t> changes with surface</a:t>
            </a:r>
          </a:p>
          <a:p>
            <a:r>
              <a:rPr lang="en-US" dirty="0">
                <a:solidFill>
                  <a:srgbClr val="FF0000"/>
                </a:solidFill>
              </a:rPr>
              <a:t>angle and </a:t>
            </a:r>
            <a:r>
              <a:rPr lang="en-US" baseline="30000" dirty="0">
                <a:solidFill>
                  <a:srgbClr val="FF0000"/>
                </a:solidFill>
              </a:rPr>
              <a:t>w</a:t>
            </a:r>
            <a:r>
              <a:rPr lang="en-US" dirty="0">
                <a:solidFill>
                  <a:srgbClr val="FF0000"/>
                </a:solidFill>
              </a:rPr>
              <a:t>/applied force</a:t>
            </a:r>
          </a:p>
          <a:p>
            <a:r>
              <a:rPr lang="en-US" dirty="0">
                <a:solidFill>
                  <a:srgbClr val="FF0000"/>
                </a:solidFill>
              </a:rPr>
              <a:t>(dir. &amp; mag.), but remains</a:t>
            </a:r>
          </a:p>
          <a:p>
            <a:r>
              <a:rPr lang="en-US" dirty="0">
                <a:solidFill>
                  <a:srgbClr val="FF0000"/>
                </a:solidFill>
              </a:rPr>
              <a:t>at right angles to surface.</a:t>
            </a:r>
          </a:p>
        </p:txBody>
      </p:sp>
      <p:grpSp>
        <p:nvGrpSpPr>
          <p:cNvPr id="7" name="Group 66"/>
          <p:cNvGrpSpPr>
            <a:grpSpLocks/>
          </p:cNvGrpSpPr>
          <p:nvPr/>
        </p:nvGrpSpPr>
        <p:grpSpPr bwMode="auto">
          <a:xfrm>
            <a:off x="5879472" y="3802907"/>
            <a:ext cx="3167062" cy="1590676"/>
            <a:chOff x="3669" y="2448"/>
            <a:chExt cx="1995" cy="1002"/>
          </a:xfrm>
        </p:grpSpPr>
        <p:sp>
          <p:nvSpPr>
            <p:cNvPr id="20513" name="Text Box 49"/>
            <p:cNvSpPr txBox="1">
              <a:spLocks noChangeArrowheads="1"/>
            </p:cNvSpPr>
            <p:nvPr/>
          </p:nvSpPr>
          <p:spPr bwMode="auto">
            <a:xfrm>
              <a:off x="4168" y="2544"/>
              <a:ext cx="768" cy="384"/>
            </a:xfrm>
            <a:prstGeom prst="rect">
              <a:avLst/>
            </a:prstGeom>
            <a:noFill/>
            <a:ln w="9525">
              <a:noFill/>
              <a:miter lim="800000"/>
              <a:headEnd/>
              <a:tailEnd/>
            </a:ln>
          </p:spPr>
          <p:txBody>
            <a:bodyPr/>
            <a:lstStyle/>
            <a:p>
              <a:pPr algn="ctr"/>
              <a:r>
                <a:rPr lang="en-US" sz="2400">
                  <a:solidFill>
                    <a:srgbClr val="FF0000"/>
                  </a:solidFill>
                </a:rPr>
                <a:t>m</a:t>
              </a:r>
            </a:p>
          </p:txBody>
        </p:sp>
        <p:grpSp>
          <p:nvGrpSpPr>
            <p:cNvPr id="20514" name="Group 50"/>
            <p:cNvGrpSpPr>
              <a:grpSpLocks/>
            </p:cNvGrpSpPr>
            <p:nvPr/>
          </p:nvGrpSpPr>
          <p:grpSpPr bwMode="auto">
            <a:xfrm rot="1716049">
              <a:off x="3669" y="2448"/>
              <a:ext cx="1995" cy="576"/>
              <a:chOff x="2922" y="1980"/>
              <a:chExt cx="3740" cy="1080"/>
            </a:xfrm>
          </p:grpSpPr>
          <p:sp>
            <p:nvSpPr>
              <p:cNvPr id="20516" name="Rectangle 51"/>
              <p:cNvSpPr>
                <a:spLocks noChangeArrowheads="1"/>
              </p:cNvSpPr>
              <p:nvPr/>
            </p:nvSpPr>
            <p:spPr bwMode="auto">
              <a:xfrm>
                <a:off x="3857" y="1980"/>
                <a:ext cx="1496" cy="1080"/>
              </a:xfrm>
              <a:prstGeom prst="rect">
                <a:avLst/>
              </a:prstGeom>
              <a:noFill/>
              <a:ln w="22225">
                <a:solidFill>
                  <a:srgbClr val="FF0000"/>
                </a:solidFill>
                <a:miter lim="800000"/>
                <a:headEnd/>
                <a:tailEnd/>
              </a:ln>
            </p:spPr>
            <p:txBody>
              <a:bodyPr/>
              <a:lstStyle/>
              <a:p>
                <a:endParaRPr lang="en-US">
                  <a:solidFill>
                    <a:srgbClr val="FF0000"/>
                  </a:solidFill>
                </a:endParaRPr>
              </a:p>
            </p:txBody>
          </p:sp>
          <p:sp>
            <p:nvSpPr>
              <p:cNvPr id="20517" name="Line 52"/>
              <p:cNvSpPr>
                <a:spLocks noChangeShapeType="1"/>
              </p:cNvSpPr>
              <p:nvPr/>
            </p:nvSpPr>
            <p:spPr bwMode="auto">
              <a:xfrm>
                <a:off x="2922" y="3060"/>
                <a:ext cx="3740" cy="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20515" name="Text Box 53"/>
            <p:cNvSpPr txBox="1">
              <a:spLocks noChangeArrowheads="1"/>
            </p:cNvSpPr>
            <p:nvPr/>
          </p:nvSpPr>
          <p:spPr bwMode="auto">
            <a:xfrm>
              <a:off x="4573" y="3210"/>
              <a:ext cx="768" cy="240"/>
            </a:xfrm>
            <a:prstGeom prst="rect">
              <a:avLst/>
            </a:prstGeom>
            <a:noFill/>
            <a:ln w="9525">
              <a:noFill/>
              <a:miter lim="800000"/>
              <a:headEnd/>
              <a:tailEnd/>
            </a:ln>
          </p:spPr>
          <p:txBody>
            <a:bodyPr/>
            <a:lstStyle/>
            <a:p>
              <a:pPr algn="ctr"/>
              <a:r>
                <a:rPr lang="en-US" sz="2400" dirty="0" smtClean="0">
                  <a:solidFill>
                    <a:srgbClr val="FF0000"/>
                  </a:solidFill>
                  <a:latin typeface="Symbol" pitchFamily="18" charset="2"/>
                </a:rPr>
                <a:t>q</a:t>
              </a:r>
              <a:endParaRPr lang="en-US" sz="2400" dirty="0">
                <a:solidFill>
                  <a:srgbClr val="FF0000"/>
                </a:solidFill>
              </a:endParaRPr>
            </a:p>
          </p:txBody>
        </p:sp>
      </p:grpSp>
      <p:grpSp>
        <p:nvGrpSpPr>
          <p:cNvPr id="9" name="Group 64"/>
          <p:cNvGrpSpPr>
            <a:grpSpLocks/>
          </p:cNvGrpSpPr>
          <p:nvPr/>
        </p:nvGrpSpPr>
        <p:grpSpPr bwMode="auto">
          <a:xfrm>
            <a:off x="5817563" y="5990514"/>
            <a:ext cx="1506538" cy="527053"/>
            <a:chOff x="3630" y="3826"/>
            <a:chExt cx="949" cy="332"/>
          </a:xfrm>
        </p:grpSpPr>
        <p:sp>
          <p:nvSpPr>
            <p:cNvPr id="20511" name="Freeform 55"/>
            <p:cNvSpPr>
              <a:spLocks/>
            </p:cNvSpPr>
            <p:nvPr/>
          </p:nvSpPr>
          <p:spPr bwMode="auto">
            <a:xfrm>
              <a:off x="3996" y="3826"/>
              <a:ext cx="471" cy="254"/>
            </a:xfrm>
            <a:custGeom>
              <a:avLst/>
              <a:gdLst>
                <a:gd name="T0" fmla="*/ 0 w 883"/>
                <a:gd name="T1" fmla="*/ 0 h 477"/>
                <a:gd name="T2" fmla="*/ 1 w 883"/>
                <a:gd name="T3" fmla="*/ 1 h 477"/>
                <a:gd name="T4" fmla="*/ 0 60000 65536"/>
                <a:gd name="T5" fmla="*/ 0 60000 65536"/>
                <a:gd name="T6" fmla="*/ 0 w 883"/>
                <a:gd name="T7" fmla="*/ 0 h 477"/>
                <a:gd name="T8" fmla="*/ 883 w 883"/>
                <a:gd name="T9" fmla="*/ 477 h 477"/>
              </a:gdLst>
              <a:ahLst/>
              <a:cxnLst>
                <a:cxn ang="T4">
                  <a:pos x="T0" y="T1"/>
                </a:cxn>
                <a:cxn ang="T5">
                  <a:pos x="T2" y="T3"/>
                </a:cxn>
              </a:cxnLst>
              <a:rect l="T6" t="T7" r="T8" b="T9"/>
              <a:pathLst>
                <a:path w="883" h="477">
                  <a:moveTo>
                    <a:pt x="0" y="0"/>
                  </a:moveTo>
                  <a:lnTo>
                    <a:pt x="883" y="477"/>
                  </a:lnTo>
                </a:path>
              </a:pathLst>
            </a:custGeom>
            <a:noFill/>
            <a:ln w="31750">
              <a:solidFill>
                <a:srgbClr val="000000"/>
              </a:solidFill>
              <a:round/>
              <a:headEnd type="none" w="med" len="med"/>
              <a:tailEnd type="triangle" w="lg" len="lg"/>
            </a:ln>
          </p:spPr>
          <p:txBody>
            <a:bodyPr/>
            <a:lstStyle/>
            <a:p>
              <a:endParaRPr lang="en-US">
                <a:solidFill>
                  <a:srgbClr val="000000"/>
                </a:solidFill>
              </a:endParaRPr>
            </a:p>
          </p:txBody>
        </p:sp>
        <p:sp>
          <p:nvSpPr>
            <p:cNvPr id="20512" name="Text Box 56"/>
            <p:cNvSpPr txBox="1">
              <a:spLocks noChangeArrowheads="1"/>
            </p:cNvSpPr>
            <p:nvPr/>
          </p:nvSpPr>
          <p:spPr bwMode="auto">
            <a:xfrm rot="1718615">
              <a:off x="3630" y="3867"/>
              <a:ext cx="949" cy="291"/>
            </a:xfrm>
            <a:prstGeom prst="rect">
              <a:avLst/>
            </a:prstGeom>
            <a:noFill/>
            <a:ln w="9525">
              <a:noFill/>
              <a:miter lim="800000"/>
              <a:headEnd/>
              <a:tailEnd/>
            </a:ln>
          </p:spPr>
          <p:txBody>
            <a:bodyPr wrap="none">
              <a:spAutoFit/>
            </a:bodyPr>
            <a:lstStyle/>
            <a:p>
              <a:pPr algn="ctr"/>
              <a:r>
                <a:rPr lang="en-US" sz="2400" dirty="0">
                  <a:solidFill>
                    <a:srgbClr val="000000"/>
                  </a:solidFill>
                </a:rPr>
                <a:t>  </a:t>
              </a:r>
              <a:r>
                <a:rPr lang="en-US" sz="2400" dirty="0" smtClean="0">
                  <a:solidFill>
                    <a:srgbClr val="000000"/>
                  </a:solidFill>
                </a:rPr>
                <a:t>mg sin </a:t>
              </a:r>
              <a:r>
                <a:rPr lang="en-US" sz="2400" dirty="0" smtClean="0">
                  <a:solidFill>
                    <a:srgbClr val="000000"/>
                  </a:solidFill>
                  <a:latin typeface="Symbol" panose="05050102010706020507" pitchFamily="18" charset="2"/>
                </a:rPr>
                <a:t>q</a:t>
              </a:r>
              <a:endParaRPr lang="en-US" sz="2400" dirty="0">
                <a:solidFill>
                  <a:srgbClr val="000000"/>
                </a:solidFill>
                <a:latin typeface="Symbol" panose="05050102010706020507" pitchFamily="18" charset="2"/>
              </a:endParaRPr>
            </a:p>
          </p:txBody>
        </p:sp>
      </p:grpSp>
      <p:grpSp>
        <p:nvGrpSpPr>
          <p:cNvPr id="10" name="Group 63"/>
          <p:cNvGrpSpPr>
            <a:grpSpLocks/>
          </p:cNvGrpSpPr>
          <p:nvPr/>
        </p:nvGrpSpPr>
        <p:grpSpPr bwMode="auto">
          <a:xfrm>
            <a:off x="6382710" y="4642695"/>
            <a:ext cx="763588" cy="1592263"/>
            <a:chOff x="3986" y="2977"/>
            <a:chExt cx="481" cy="1003"/>
          </a:xfrm>
        </p:grpSpPr>
        <p:sp>
          <p:nvSpPr>
            <p:cNvPr id="20506" name="Freeform 54"/>
            <p:cNvSpPr>
              <a:spLocks/>
            </p:cNvSpPr>
            <p:nvPr/>
          </p:nvSpPr>
          <p:spPr bwMode="auto">
            <a:xfrm>
              <a:off x="3986" y="3024"/>
              <a:ext cx="481" cy="802"/>
            </a:xfrm>
            <a:custGeom>
              <a:avLst/>
              <a:gdLst>
                <a:gd name="T0" fmla="*/ 1 w 902"/>
                <a:gd name="T1" fmla="*/ 0 h 1503"/>
                <a:gd name="T2" fmla="*/ 0 w 902"/>
                <a:gd name="T3" fmla="*/ 1 h 1503"/>
                <a:gd name="T4" fmla="*/ 0 60000 65536"/>
                <a:gd name="T5" fmla="*/ 0 60000 65536"/>
                <a:gd name="T6" fmla="*/ 0 w 902"/>
                <a:gd name="T7" fmla="*/ 0 h 1503"/>
                <a:gd name="T8" fmla="*/ 902 w 902"/>
                <a:gd name="T9" fmla="*/ 1503 h 1503"/>
              </a:gdLst>
              <a:ahLst/>
              <a:cxnLst>
                <a:cxn ang="T4">
                  <a:pos x="T0" y="T1"/>
                </a:cxn>
                <a:cxn ang="T5">
                  <a:pos x="T2" y="T3"/>
                </a:cxn>
              </a:cxnLst>
              <a:rect l="T6" t="T7" r="T8" b="T9"/>
              <a:pathLst>
                <a:path w="902" h="1503">
                  <a:moveTo>
                    <a:pt x="902" y="0"/>
                  </a:moveTo>
                  <a:lnTo>
                    <a:pt x="0" y="1503"/>
                  </a:lnTo>
                </a:path>
              </a:pathLst>
            </a:custGeom>
            <a:noFill/>
            <a:ln w="31750">
              <a:solidFill>
                <a:srgbClr val="000000"/>
              </a:solidFill>
              <a:round/>
              <a:headEnd type="none" w="med" len="med"/>
              <a:tailEnd type="triangle" w="lg" len="lg"/>
            </a:ln>
          </p:spPr>
          <p:txBody>
            <a:bodyPr/>
            <a:lstStyle/>
            <a:p>
              <a:endParaRPr lang="en-US">
                <a:solidFill>
                  <a:srgbClr val="000000"/>
                </a:solidFill>
              </a:endParaRPr>
            </a:p>
          </p:txBody>
        </p:sp>
        <p:sp>
          <p:nvSpPr>
            <p:cNvPr id="20508" name="Text Box 58"/>
            <p:cNvSpPr txBox="1">
              <a:spLocks noChangeArrowheads="1"/>
            </p:cNvSpPr>
            <p:nvPr/>
          </p:nvSpPr>
          <p:spPr bwMode="auto">
            <a:xfrm rot="18110617">
              <a:off x="3810" y="3333"/>
              <a:ext cx="1003" cy="291"/>
            </a:xfrm>
            <a:prstGeom prst="rect">
              <a:avLst/>
            </a:prstGeom>
            <a:noFill/>
            <a:ln w="9525">
              <a:noFill/>
              <a:miter lim="800000"/>
              <a:headEnd/>
              <a:tailEnd/>
            </a:ln>
          </p:spPr>
          <p:txBody>
            <a:bodyPr wrap="none">
              <a:spAutoFit/>
            </a:bodyPr>
            <a:lstStyle/>
            <a:p>
              <a:pPr algn="ctr"/>
              <a:r>
                <a:rPr lang="en-US" sz="2400" dirty="0">
                  <a:solidFill>
                    <a:srgbClr val="000000"/>
                  </a:solidFill>
                </a:rPr>
                <a:t>  </a:t>
              </a:r>
              <a:r>
                <a:rPr lang="en-US" sz="2400" dirty="0" smtClean="0">
                  <a:solidFill>
                    <a:srgbClr val="000000"/>
                  </a:solidFill>
                </a:rPr>
                <a:t>mg cos </a:t>
              </a:r>
              <a:r>
                <a:rPr lang="en-US" sz="2400" dirty="0" smtClean="0">
                  <a:solidFill>
                    <a:srgbClr val="000000"/>
                  </a:solidFill>
                  <a:latin typeface="Symbol" panose="05050102010706020507" pitchFamily="18" charset="2"/>
                </a:rPr>
                <a:t>q</a:t>
              </a:r>
              <a:endParaRPr lang="en-US" sz="2400" dirty="0">
                <a:solidFill>
                  <a:srgbClr val="000000"/>
                </a:solidFill>
                <a:latin typeface="Symbol" panose="05050102010706020507" pitchFamily="18" charset="2"/>
              </a:endParaRPr>
            </a:p>
          </p:txBody>
        </p:sp>
      </p:grpSp>
      <p:grpSp>
        <p:nvGrpSpPr>
          <p:cNvPr id="12" name="Group 65"/>
          <p:cNvGrpSpPr>
            <a:grpSpLocks/>
          </p:cNvGrpSpPr>
          <p:nvPr/>
        </p:nvGrpSpPr>
        <p:grpSpPr bwMode="auto">
          <a:xfrm>
            <a:off x="5563559" y="4564905"/>
            <a:ext cx="1238250" cy="1273175"/>
            <a:chOff x="3470" y="2928"/>
            <a:chExt cx="780" cy="802"/>
          </a:xfrm>
        </p:grpSpPr>
        <p:sp>
          <p:nvSpPr>
            <p:cNvPr id="20504" name="Freeform 61"/>
            <p:cNvSpPr>
              <a:spLocks/>
            </p:cNvSpPr>
            <p:nvPr/>
          </p:nvSpPr>
          <p:spPr bwMode="auto">
            <a:xfrm>
              <a:off x="3769" y="2928"/>
              <a:ext cx="481" cy="802"/>
            </a:xfrm>
            <a:custGeom>
              <a:avLst/>
              <a:gdLst>
                <a:gd name="T0" fmla="*/ 1 w 902"/>
                <a:gd name="T1" fmla="*/ 0 h 1503"/>
                <a:gd name="T2" fmla="*/ 0 w 902"/>
                <a:gd name="T3" fmla="*/ 1 h 1503"/>
                <a:gd name="T4" fmla="*/ 0 60000 65536"/>
                <a:gd name="T5" fmla="*/ 0 60000 65536"/>
                <a:gd name="T6" fmla="*/ 0 w 902"/>
                <a:gd name="T7" fmla="*/ 0 h 1503"/>
                <a:gd name="T8" fmla="*/ 902 w 902"/>
                <a:gd name="T9" fmla="*/ 1503 h 1503"/>
              </a:gdLst>
              <a:ahLst/>
              <a:cxnLst>
                <a:cxn ang="T4">
                  <a:pos x="T0" y="T1"/>
                </a:cxn>
                <a:cxn ang="T5">
                  <a:pos x="T2" y="T3"/>
                </a:cxn>
              </a:cxnLst>
              <a:rect l="T6" t="T7" r="T8" b="T9"/>
              <a:pathLst>
                <a:path w="902" h="1503">
                  <a:moveTo>
                    <a:pt x="902" y="0"/>
                  </a:moveTo>
                  <a:lnTo>
                    <a:pt x="0" y="1503"/>
                  </a:lnTo>
                </a:path>
              </a:pathLst>
            </a:custGeom>
            <a:noFill/>
            <a:ln w="31750">
              <a:solidFill>
                <a:srgbClr val="000000"/>
              </a:solidFill>
              <a:round/>
              <a:headEnd type="triangle" w="lg" len="lg"/>
              <a:tailEnd type="none" w="lg" len="lg"/>
            </a:ln>
          </p:spPr>
          <p:txBody>
            <a:bodyPr/>
            <a:lstStyle/>
            <a:p>
              <a:endParaRPr lang="en-US">
                <a:solidFill>
                  <a:srgbClr val="000000"/>
                </a:solidFill>
              </a:endParaRPr>
            </a:p>
          </p:txBody>
        </p:sp>
        <p:sp>
          <p:nvSpPr>
            <p:cNvPr id="20505" name="Text Box 62"/>
            <p:cNvSpPr txBox="1">
              <a:spLocks noChangeArrowheads="1"/>
            </p:cNvSpPr>
            <p:nvPr/>
          </p:nvSpPr>
          <p:spPr bwMode="auto">
            <a:xfrm>
              <a:off x="3470" y="3120"/>
              <a:ext cx="598" cy="384"/>
            </a:xfrm>
            <a:prstGeom prst="rect">
              <a:avLst/>
            </a:prstGeom>
            <a:noFill/>
            <a:ln w="9525">
              <a:noFill/>
              <a:miter lim="800000"/>
              <a:headEnd/>
              <a:tailEnd/>
            </a:ln>
          </p:spPr>
          <p:txBody>
            <a:bodyPr/>
            <a:lstStyle/>
            <a:p>
              <a:pPr algn="ctr"/>
              <a:r>
                <a:rPr lang="en-US" sz="2400" dirty="0" err="1" smtClean="0">
                  <a:solidFill>
                    <a:srgbClr val="000000"/>
                  </a:solidFill>
                </a:rPr>
                <a:t>F</a:t>
              </a:r>
              <a:r>
                <a:rPr lang="en-US" sz="2400" baseline="-25000" dirty="0" err="1" smtClean="0">
                  <a:solidFill>
                    <a:srgbClr val="000000"/>
                  </a:solidFill>
                </a:rPr>
                <a:t>n</a:t>
              </a:r>
              <a:endParaRPr lang="en-US" sz="2400" dirty="0">
                <a:solidFill>
                  <a:srgbClr val="000000"/>
                </a:solidFill>
              </a:endParaRPr>
            </a:p>
          </p:txBody>
        </p:sp>
      </p:grpSp>
      <p:cxnSp>
        <p:nvCxnSpPr>
          <p:cNvPr id="48" name="Straight Connector 47"/>
          <p:cNvCxnSpPr/>
          <p:nvPr/>
        </p:nvCxnSpPr>
        <p:spPr>
          <a:xfrm flipH="1">
            <a:off x="7782665" y="5437264"/>
            <a:ext cx="898634"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540591" y="2059051"/>
            <a:ext cx="402506" cy="739032"/>
            <a:chOff x="498597" y="3026613"/>
            <a:chExt cx="402506" cy="739032"/>
          </a:xfrm>
        </p:grpSpPr>
        <p:sp>
          <p:nvSpPr>
            <p:cNvPr id="51" name="Line 34"/>
            <p:cNvSpPr>
              <a:spLocks noChangeShapeType="1"/>
            </p:cNvSpPr>
            <p:nvPr/>
          </p:nvSpPr>
          <p:spPr bwMode="auto">
            <a:xfrm flipV="1">
              <a:off x="901103" y="3026613"/>
              <a:ext cx="0" cy="739032"/>
            </a:xfrm>
            <a:prstGeom prst="line">
              <a:avLst/>
            </a:prstGeom>
            <a:noFill/>
            <a:ln w="22225">
              <a:solidFill>
                <a:srgbClr val="000000"/>
              </a:solidFill>
              <a:round/>
              <a:headEnd type="triangle" w="lg" len="lg"/>
              <a:tailEnd/>
            </a:ln>
          </p:spPr>
          <p:txBody>
            <a:bodyPr/>
            <a:lstStyle/>
            <a:p>
              <a:endParaRPr lang="en-US">
                <a:solidFill>
                  <a:srgbClr val="000000"/>
                </a:solidFill>
              </a:endParaRPr>
            </a:p>
          </p:txBody>
        </p:sp>
        <p:sp>
          <p:nvSpPr>
            <p:cNvPr id="2" name="Rectangle 1"/>
            <p:cNvSpPr/>
            <p:nvPr/>
          </p:nvSpPr>
          <p:spPr>
            <a:xfrm>
              <a:off x="498597" y="3061063"/>
              <a:ext cx="385041" cy="523220"/>
            </a:xfrm>
            <a:prstGeom prst="rect">
              <a:avLst/>
            </a:prstGeom>
          </p:spPr>
          <p:txBody>
            <a:bodyPr wrap="none">
              <a:spAutoFit/>
            </a:bodyPr>
            <a:lstStyle/>
            <a:p>
              <a:pPr algn="ctr"/>
              <a:r>
                <a:rPr lang="en-US" dirty="0" smtClean="0">
                  <a:solidFill>
                    <a:srgbClr val="000000"/>
                  </a:solidFill>
                </a:rPr>
                <a:t>g</a:t>
              </a:r>
              <a:endParaRPr lang="en-US" dirty="0">
                <a:solidFill>
                  <a:srgbClr val="000000"/>
                </a:solidFill>
              </a:endParaRPr>
            </a:p>
          </p:txBody>
        </p:sp>
      </p:grpSp>
      <p:grpSp>
        <p:nvGrpSpPr>
          <p:cNvPr id="56" name="Group 55"/>
          <p:cNvGrpSpPr/>
          <p:nvPr/>
        </p:nvGrpSpPr>
        <p:grpSpPr>
          <a:xfrm>
            <a:off x="4496443" y="2059051"/>
            <a:ext cx="402506" cy="739032"/>
            <a:chOff x="498597" y="3026613"/>
            <a:chExt cx="402506" cy="739032"/>
          </a:xfrm>
        </p:grpSpPr>
        <p:sp>
          <p:nvSpPr>
            <p:cNvPr id="57" name="Line 34"/>
            <p:cNvSpPr>
              <a:spLocks noChangeShapeType="1"/>
            </p:cNvSpPr>
            <p:nvPr/>
          </p:nvSpPr>
          <p:spPr bwMode="auto">
            <a:xfrm flipV="1">
              <a:off x="901103" y="3026613"/>
              <a:ext cx="0" cy="739032"/>
            </a:xfrm>
            <a:prstGeom prst="line">
              <a:avLst/>
            </a:prstGeom>
            <a:noFill/>
            <a:ln w="22225">
              <a:solidFill>
                <a:srgbClr val="000000"/>
              </a:solidFill>
              <a:round/>
              <a:headEnd type="triangle" w="lg" len="lg"/>
              <a:tailEnd/>
            </a:ln>
          </p:spPr>
          <p:txBody>
            <a:bodyPr/>
            <a:lstStyle/>
            <a:p>
              <a:endParaRPr lang="en-US">
                <a:solidFill>
                  <a:srgbClr val="000000"/>
                </a:solidFill>
              </a:endParaRPr>
            </a:p>
          </p:txBody>
        </p:sp>
        <p:sp>
          <p:nvSpPr>
            <p:cNvPr id="58" name="Rectangle 57"/>
            <p:cNvSpPr/>
            <p:nvPr/>
          </p:nvSpPr>
          <p:spPr>
            <a:xfrm>
              <a:off x="498597" y="3061063"/>
              <a:ext cx="385041" cy="523220"/>
            </a:xfrm>
            <a:prstGeom prst="rect">
              <a:avLst/>
            </a:prstGeom>
          </p:spPr>
          <p:txBody>
            <a:bodyPr wrap="none">
              <a:spAutoFit/>
            </a:bodyPr>
            <a:lstStyle/>
            <a:p>
              <a:pPr algn="ctr"/>
              <a:r>
                <a:rPr lang="en-US" dirty="0" smtClean="0">
                  <a:solidFill>
                    <a:srgbClr val="000000"/>
                  </a:solidFill>
                </a:rPr>
                <a:t>g</a:t>
              </a:r>
              <a:endParaRPr lang="en-US" dirty="0">
                <a:solidFill>
                  <a:srgbClr val="000000"/>
                </a:solidFill>
              </a:endParaRPr>
            </a:p>
          </p:txBody>
        </p:sp>
      </p:grpSp>
      <p:grpSp>
        <p:nvGrpSpPr>
          <p:cNvPr id="59" name="Group 58"/>
          <p:cNvGrpSpPr/>
          <p:nvPr/>
        </p:nvGrpSpPr>
        <p:grpSpPr>
          <a:xfrm>
            <a:off x="7484191" y="2059051"/>
            <a:ext cx="402506" cy="739032"/>
            <a:chOff x="498597" y="3026613"/>
            <a:chExt cx="402506" cy="739032"/>
          </a:xfrm>
        </p:grpSpPr>
        <p:sp>
          <p:nvSpPr>
            <p:cNvPr id="60" name="Line 34"/>
            <p:cNvSpPr>
              <a:spLocks noChangeShapeType="1"/>
            </p:cNvSpPr>
            <p:nvPr/>
          </p:nvSpPr>
          <p:spPr bwMode="auto">
            <a:xfrm flipV="1">
              <a:off x="901103" y="3026613"/>
              <a:ext cx="0" cy="739032"/>
            </a:xfrm>
            <a:prstGeom prst="line">
              <a:avLst/>
            </a:prstGeom>
            <a:noFill/>
            <a:ln w="22225">
              <a:solidFill>
                <a:srgbClr val="000000"/>
              </a:solidFill>
              <a:round/>
              <a:headEnd type="triangle" w="lg" len="lg"/>
              <a:tailEnd/>
            </a:ln>
          </p:spPr>
          <p:txBody>
            <a:bodyPr/>
            <a:lstStyle/>
            <a:p>
              <a:endParaRPr lang="en-US">
                <a:solidFill>
                  <a:srgbClr val="000000"/>
                </a:solidFill>
              </a:endParaRPr>
            </a:p>
          </p:txBody>
        </p:sp>
        <p:sp>
          <p:nvSpPr>
            <p:cNvPr id="61" name="Rectangle 60"/>
            <p:cNvSpPr/>
            <p:nvPr/>
          </p:nvSpPr>
          <p:spPr>
            <a:xfrm>
              <a:off x="498597" y="3061063"/>
              <a:ext cx="385041" cy="523220"/>
            </a:xfrm>
            <a:prstGeom prst="rect">
              <a:avLst/>
            </a:prstGeom>
          </p:spPr>
          <p:txBody>
            <a:bodyPr wrap="none">
              <a:spAutoFit/>
            </a:bodyPr>
            <a:lstStyle/>
            <a:p>
              <a:pPr algn="ctr"/>
              <a:r>
                <a:rPr lang="en-US" dirty="0" smtClean="0">
                  <a:solidFill>
                    <a:srgbClr val="000000"/>
                  </a:solidFill>
                </a:rPr>
                <a:t>g</a:t>
              </a:r>
              <a:endParaRPr lang="en-US" dirty="0">
                <a:solidFill>
                  <a:srgbClr val="000000"/>
                </a:solidFill>
              </a:endParaRPr>
            </a:p>
          </p:txBody>
        </p:sp>
      </p:grpSp>
    </p:spTree>
    <p:extLst>
      <p:ext uri="{BB962C8B-B14F-4D97-AF65-F5344CB8AC3E}">
        <p14:creationId xmlns:p14="http://schemas.microsoft.com/office/powerpoint/2010/main" val="8080640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circle(in)">
                                      <p:cBhvr>
                                        <p:cTn id="22" dur="20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circle(in)">
                                      <p:cBhvr>
                                        <p:cTn id="32" dur="20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248879"/>
                                        </p:tgtEl>
                                        <p:attrNameLst>
                                          <p:attrName>style.visibility</p:attrName>
                                        </p:attrNameLst>
                                      </p:cBhvr>
                                      <p:to>
                                        <p:strVal val="visible"/>
                                      </p:to>
                                    </p:set>
                                    <p:anim calcmode="discrete" valueType="clr">
                                      <p:cBhvr override="childStyle">
                                        <p:cTn id="37" dur="80"/>
                                        <p:tgtEl>
                                          <p:spTgt spid="248879"/>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48879"/>
                                        </p:tgtEl>
                                        <p:attrNameLst>
                                          <p:attrName>fillcolor</p:attrName>
                                        </p:attrNameLst>
                                      </p:cBhvr>
                                      <p:tavLst>
                                        <p:tav tm="0">
                                          <p:val>
                                            <p:clrVal>
                                              <a:schemeClr val="accent2"/>
                                            </p:clrVal>
                                          </p:val>
                                        </p:tav>
                                        <p:tav tm="50000">
                                          <p:val>
                                            <p:clrVal>
                                              <a:schemeClr val="hlink"/>
                                            </p:clrVal>
                                          </p:val>
                                        </p:tav>
                                      </p:tavLst>
                                    </p:anim>
                                    <p:set>
                                      <p:cBhvr>
                                        <p:cTn id="39" dur="80"/>
                                        <p:tgtEl>
                                          <p:spTgt spid="248879"/>
                                        </p:tgtEl>
                                        <p:attrNameLst>
                                          <p:attrName>fill.type</p:attrName>
                                        </p:attrNameLst>
                                      </p:cBhvr>
                                      <p:to>
                                        <p:strVal val="solid"/>
                                      </p:to>
                                    </p:set>
                                  </p:childTnLst>
                                </p:cTn>
                              </p:par>
                              <p:par>
                                <p:cTn id="40" presetID="49" presetClass="entr" presetSubtype="0" decel="10000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 calcmode="lin" valueType="num">
                                      <p:cBhvr>
                                        <p:cTn id="44" dur="500" fill="hold"/>
                                        <p:tgtEl>
                                          <p:spTgt spid="7"/>
                                        </p:tgtEl>
                                        <p:attrNameLst>
                                          <p:attrName>style.rotation</p:attrName>
                                        </p:attrNameLst>
                                      </p:cBhvr>
                                      <p:tavLst>
                                        <p:tav tm="0">
                                          <p:val>
                                            <p:fltVal val="360"/>
                                          </p:val>
                                        </p:tav>
                                        <p:tav tm="100000">
                                          <p:val>
                                            <p:fltVal val="0"/>
                                          </p:val>
                                        </p:tav>
                                      </p:tavLst>
                                    </p:anim>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wipe(down)">
                                      <p:cBhvr>
                                        <p:cTn id="50" dur="580">
                                          <p:stCondLst>
                                            <p:cond delay="0"/>
                                          </p:stCondLst>
                                        </p:cTn>
                                        <p:tgtEl>
                                          <p:spTgt spid="48"/>
                                        </p:tgtEl>
                                      </p:cBhvr>
                                    </p:animEffect>
                                    <p:anim calcmode="lin" valueType="num">
                                      <p:cBhvr>
                                        <p:cTn id="51"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56" dur="26">
                                          <p:stCondLst>
                                            <p:cond delay="650"/>
                                          </p:stCondLst>
                                        </p:cTn>
                                        <p:tgtEl>
                                          <p:spTgt spid="48"/>
                                        </p:tgtEl>
                                      </p:cBhvr>
                                      <p:to x="100000" y="60000"/>
                                    </p:animScale>
                                    <p:animScale>
                                      <p:cBhvr>
                                        <p:cTn id="57" dur="166" decel="50000">
                                          <p:stCondLst>
                                            <p:cond delay="676"/>
                                          </p:stCondLst>
                                        </p:cTn>
                                        <p:tgtEl>
                                          <p:spTgt spid="48"/>
                                        </p:tgtEl>
                                      </p:cBhvr>
                                      <p:to x="100000" y="100000"/>
                                    </p:animScale>
                                    <p:animScale>
                                      <p:cBhvr>
                                        <p:cTn id="58" dur="26">
                                          <p:stCondLst>
                                            <p:cond delay="1312"/>
                                          </p:stCondLst>
                                        </p:cTn>
                                        <p:tgtEl>
                                          <p:spTgt spid="48"/>
                                        </p:tgtEl>
                                      </p:cBhvr>
                                      <p:to x="100000" y="80000"/>
                                    </p:animScale>
                                    <p:animScale>
                                      <p:cBhvr>
                                        <p:cTn id="59" dur="166" decel="50000">
                                          <p:stCondLst>
                                            <p:cond delay="1338"/>
                                          </p:stCondLst>
                                        </p:cTn>
                                        <p:tgtEl>
                                          <p:spTgt spid="48"/>
                                        </p:tgtEl>
                                      </p:cBhvr>
                                      <p:to x="100000" y="100000"/>
                                    </p:animScale>
                                    <p:animScale>
                                      <p:cBhvr>
                                        <p:cTn id="60" dur="26">
                                          <p:stCondLst>
                                            <p:cond delay="1642"/>
                                          </p:stCondLst>
                                        </p:cTn>
                                        <p:tgtEl>
                                          <p:spTgt spid="48"/>
                                        </p:tgtEl>
                                      </p:cBhvr>
                                      <p:to x="100000" y="90000"/>
                                    </p:animScale>
                                    <p:animScale>
                                      <p:cBhvr>
                                        <p:cTn id="61" dur="166" decel="50000">
                                          <p:stCondLst>
                                            <p:cond delay="1668"/>
                                          </p:stCondLst>
                                        </p:cTn>
                                        <p:tgtEl>
                                          <p:spTgt spid="48"/>
                                        </p:tgtEl>
                                      </p:cBhvr>
                                      <p:to x="100000" y="100000"/>
                                    </p:animScale>
                                    <p:animScale>
                                      <p:cBhvr>
                                        <p:cTn id="62" dur="26">
                                          <p:stCondLst>
                                            <p:cond delay="1808"/>
                                          </p:stCondLst>
                                        </p:cTn>
                                        <p:tgtEl>
                                          <p:spTgt spid="48"/>
                                        </p:tgtEl>
                                      </p:cBhvr>
                                      <p:to x="100000" y="95000"/>
                                    </p:animScale>
                                    <p:animScale>
                                      <p:cBhvr>
                                        <p:cTn id="63" dur="166" decel="50000">
                                          <p:stCondLst>
                                            <p:cond delay="1834"/>
                                          </p:stCondLst>
                                        </p:cTn>
                                        <p:tgtEl>
                                          <p:spTgt spid="48"/>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up)">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left)">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down)">
                                      <p:cBhvr>
                                        <p:cTn id="7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7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372310" y="1053367"/>
            <a:ext cx="8444941" cy="4333494"/>
          </a:xfrm>
          <a:prstGeom prst="rect">
            <a:avLst/>
          </a:prstGeom>
          <a:noFill/>
          <a:ln w="9525">
            <a:noFill/>
            <a:miter lim="800000"/>
            <a:headEnd/>
            <a:tailEnd/>
          </a:ln>
        </p:spPr>
        <p:txBody>
          <a:bodyPr wrap="none">
            <a:spAutoFit/>
          </a:bodyPr>
          <a:lstStyle/>
          <a:p>
            <a:pPr marL="342900" indent="-342900">
              <a:spcBef>
                <a:spcPct val="20000"/>
              </a:spcBef>
            </a:pPr>
            <a:r>
              <a:rPr lang="en-US" sz="2600" u="sng" dirty="0" smtClean="0">
                <a:solidFill>
                  <a:srgbClr val="000000"/>
                </a:solidFill>
              </a:rPr>
              <a:t>Weight</a:t>
            </a:r>
            <a:r>
              <a:rPr lang="en-US" sz="2600" dirty="0" smtClean="0">
                <a:solidFill>
                  <a:srgbClr val="000000"/>
                </a:solidFill>
              </a:rPr>
              <a:t> is the gravitational pull on an object. It always </a:t>
            </a:r>
          </a:p>
          <a:p>
            <a:pPr marL="342900" indent="-342900">
              <a:spcBef>
                <a:spcPct val="20000"/>
              </a:spcBef>
            </a:pPr>
            <a:r>
              <a:rPr lang="en-US" sz="2600" dirty="0" smtClean="0">
                <a:solidFill>
                  <a:srgbClr val="000000"/>
                </a:solidFill>
              </a:rPr>
              <a:t>acts straight downward, but can be resolved into </a:t>
            </a:r>
          </a:p>
          <a:p>
            <a:pPr marL="342900" indent="-342900">
              <a:spcBef>
                <a:spcPct val="20000"/>
              </a:spcBef>
            </a:pPr>
            <a:r>
              <a:rPr lang="en-US" sz="2600" dirty="0" smtClean="0">
                <a:solidFill>
                  <a:srgbClr val="000000"/>
                </a:solidFill>
              </a:rPr>
              <a:t>components for ease of use in solving certain problems.</a:t>
            </a:r>
          </a:p>
          <a:p>
            <a:pPr marL="342900" indent="-342900">
              <a:spcBef>
                <a:spcPct val="20000"/>
              </a:spcBef>
            </a:pPr>
            <a:endParaRPr lang="en-US" sz="2600" dirty="0" smtClean="0">
              <a:solidFill>
                <a:srgbClr val="000000"/>
              </a:solidFill>
            </a:endParaRPr>
          </a:p>
          <a:p>
            <a:pPr marL="342900" indent="-342900">
              <a:spcBef>
                <a:spcPct val="20000"/>
              </a:spcBef>
            </a:pPr>
            <a:endParaRPr lang="en-US" sz="2600" dirty="0">
              <a:solidFill>
                <a:srgbClr val="000000"/>
              </a:solidFill>
            </a:endParaRPr>
          </a:p>
          <a:p>
            <a:pPr marL="342900" indent="-342900">
              <a:spcBef>
                <a:spcPct val="20000"/>
              </a:spcBef>
            </a:pPr>
            <a:endParaRPr lang="en-US" sz="2600" dirty="0" smtClean="0">
              <a:solidFill>
                <a:srgbClr val="000000"/>
              </a:solidFill>
            </a:endParaRPr>
          </a:p>
          <a:p>
            <a:pPr marL="342900" indent="-342900">
              <a:spcBef>
                <a:spcPct val="20000"/>
              </a:spcBef>
            </a:pPr>
            <a:r>
              <a:rPr lang="en-US" sz="2600" dirty="0" smtClean="0">
                <a:solidFill>
                  <a:srgbClr val="000000"/>
                </a:solidFill>
              </a:rPr>
              <a:t>The </a:t>
            </a:r>
            <a:r>
              <a:rPr lang="en-US" sz="2600" u="sng" dirty="0" smtClean="0">
                <a:solidFill>
                  <a:srgbClr val="000000"/>
                </a:solidFill>
              </a:rPr>
              <a:t>normal force</a:t>
            </a:r>
            <a:r>
              <a:rPr lang="en-US" sz="2600" dirty="0" smtClean="0">
                <a:solidFill>
                  <a:srgbClr val="000000"/>
                </a:solidFill>
              </a:rPr>
              <a:t> is one force a surface exerts on an </a:t>
            </a:r>
          </a:p>
          <a:p>
            <a:pPr marL="342900" indent="-342900">
              <a:spcBef>
                <a:spcPct val="20000"/>
              </a:spcBef>
            </a:pPr>
            <a:r>
              <a:rPr lang="en-US" sz="2600" dirty="0" smtClean="0">
                <a:solidFill>
                  <a:srgbClr val="000000"/>
                </a:solidFill>
              </a:rPr>
              <a:t>object. It is always perpendicular to a surface, no</a:t>
            </a:r>
          </a:p>
          <a:p>
            <a:pPr marL="342900" indent="-342900">
              <a:spcBef>
                <a:spcPct val="20000"/>
              </a:spcBef>
            </a:pPr>
            <a:r>
              <a:rPr lang="en-US" sz="2600" dirty="0" smtClean="0">
                <a:solidFill>
                  <a:srgbClr val="000000"/>
                </a:solidFill>
              </a:rPr>
              <a:t>matter the orientation of the surface.</a:t>
            </a:r>
          </a:p>
        </p:txBody>
      </p:sp>
      <p:sp>
        <p:nvSpPr>
          <p:cNvPr id="7" name="Rectangle 6"/>
          <p:cNvSpPr>
            <a:spLocks noChangeArrowheads="1"/>
          </p:cNvSpPr>
          <p:nvPr/>
        </p:nvSpPr>
        <p:spPr bwMode="auto">
          <a:xfrm>
            <a:off x="3745301" y="205013"/>
            <a:ext cx="1763624" cy="523220"/>
          </a:xfrm>
          <a:prstGeom prst="rect">
            <a:avLst/>
          </a:prstGeom>
          <a:noFill/>
          <a:ln w="9525">
            <a:noFill/>
            <a:miter lim="800000"/>
            <a:headEnd/>
            <a:tailEnd/>
          </a:ln>
        </p:spPr>
        <p:txBody>
          <a:bodyPr wrap="none">
            <a:spAutoFit/>
          </a:bodyPr>
          <a:lstStyle/>
          <a:p>
            <a:pPr marL="342900" indent="-342900" algn="ctr">
              <a:spcBef>
                <a:spcPct val="20000"/>
              </a:spcBef>
            </a:pPr>
            <a:r>
              <a:rPr lang="en-US" b="1" u="sng" dirty="0" smtClean="0">
                <a:solidFill>
                  <a:srgbClr val="C00000"/>
                </a:solidFill>
              </a:rPr>
              <a:t>Forces, 2</a:t>
            </a:r>
          </a:p>
        </p:txBody>
      </p:sp>
      <p:sp>
        <p:nvSpPr>
          <p:cNvPr id="6" name="Rectangle 6"/>
          <p:cNvSpPr>
            <a:spLocks noChangeArrowheads="1"/>
          </p:cNvSpPr>
          <p:nvPr/>
        </p:nvSpPr>
        <p:spPr bwMode="auto">
          <a:xfrm>
            <a:off x="5094884" y="5839928"/>
            <a:ext cx="4046812" cy="1040285"/>
          </a:xfrm>
          <a:prstGeom prst="rect">
            <a:avLst/>
          </a:prstGeom>
          <a:noFill/>
          <a:ln w="9525">
            <a:noFill/>
            <a:miter lim="800000"/>
            <a:headEnd/>
            <a:tailEnd/>
          </a:ln>
        </p:spPr>
        <p:txBody>
          <a:bodyPr wrap="none">
            <a:spAutoFit/>
          </a:bodyPr>
          <a:lstStyle/>
          <a:p>
            <a:pPr marL="342900" indent="-342900" algn="r">
              <a:spcBef>
                <a:spcPct val="20000"/>
              </a:spcBef>
            </a:pPr>
            <a:r>
              <a:rPr lang="en-US" b="1" dirty="0" smtClean="0">
                <a:solidFill>
                  <a:srgbClr val="C00000"/>
                </a:solidFill>
                <a:latin typeface="Arial Narrow" panose="020B0606020202030204" pitchFamily="34" charset="0"/>
              </a:rPr>
              <a:t>John Bergmann</a:t>
            </a:r>
          </a:p>
          <a:p>
            <a:pPr marL="342900" indent="-342900" algn="r">
              <a:spcBef>
                <a:spcPct val="20000"/>
              </a:spcBef>
            </a:pPr>
            <a:r>
              <a:rPr lang="en-US" b="1" dirty="0" err="1" smtClean="0">
                <a:solidFill>
                  <a:srgbClr val="C00000"/>
                </a:solidFill>
                <a:latin typeface="Arial Narrow" panose="020B0606020202030204" pitchFamily="34" charset="0"/>
              </a:rPr>
              <a:t>www.teachnlearnchem.com</a:t>
            </a:r>
            <a:endParaRPr lang="en-US" b="1" dirty="0">
              <a:solidFill>
                <a:srgbClr val="C00000"/>
              </a:solidFill>
              <a:latin typeface="Arial Narrow" panose="020B0606020202030204" pitchFamily="34" charset="0"/>
            </a:endParaRPr>
          </a:p>
        </p:txBody>
      </p:sp>
      <p:sp>
        <p:nvSpPr>
          <p:cNvPr id="5" name="Rectangle 2"/>
          <p:cNvSpPr>
            <a:spLocks noChangeArrowheads="1"/>
          </p:cNvSpPr>
          <p:nvPr/>
        </p:nvSpPr>
        <p:spPr bwMode="auto">
          <a:xfrm>
            <a:off x="3629688" y="2706900"/>
            <a:ext cx="1943100" cy="808038"/>
          </a:xfrm>
          <a:prstGeom prst="rect">
            <a:avLst/>
          </a:prstGeom>
          <a:solidFill>
            <a:srgbClr val="FFFF00"/>
          </a:solidFill>
          <a:ln w="9525">
            <a:solidFill>
              <a:schemeClr val="tx1"/>
            </a:solidFill>
            <a:miter lim="800000"/>
            <a:headEnd/>
            <a:tailEnd/>
          </a:ln>
        </p:spPr>
        <p:txBody>
          <a:bodyPr anchor="ctr">
            <a:spAutoFit/>
          </a:bodyPr>
          <a:lstStyle/>
          <a:p>
            <a:endParaRPr lang="en-US">
              <a:solidFill>
                <a:srgbClr val="000000"/>
              </a:solidFill>
            </a:endParaRPr>
          </a:p>
        </p:txBody>
      </p:sp>
      <p:sp>
        <p:nvSpPr>
          <p:cNvPr id="9" name="Rectangle 48"/>
          <p:cNvSpPr>
            <a:spLocks noChangeArrowheads="1"/>
          </p:cNvSpPr>
          <p:nvPr/>
        </p:nvSpPr>
        <p:spPr bwMode="auto">
          <a:xfrm>
            <a:off x="3817322" y="2842146"/>
            <a:ext cx="1574800" cy="519113"/>
          </a:xfrm>
          <a:prstGeom prst="rect">
            <a:avLst/>
          </a:prstGeom>
          <a:noFill/>
          <a:ln w="9525">
            <a:noFill/>
            <a:miter lim="800000"/>
            <a:headEnd/>
            <a:tailEnd/>
          </a:ln>
        </p:spPr>
        <p:txBody>
          <a:bodyPr wrap="none" anchor="ctr">
            <a:spAutoFit/>
          </a:bodyPr>
          <a:lstStyle/>
          <a:p>
            <a:pPr algn="ctr"/>
            <a:r>
              <a:rPr lang="en-US">
                <a:solidFill>
                  <a:srgbClr val="000000"/>
                </a:solidFill>
              </a:rPr>
              <a:t>F</a:t>
            </a:r>
            <a:r>
              <a:rPr lang="en-US" baseline="-25000">
                <a:solidFill>
                  <a:srgbClr val="000000"/>
                </a:solidFill>
              </a:rPr>
              <a:t>w</a:t>
            </a:r>
            <a:r>
              <a:rPr lang="en-US">
                <a:solidFill>
                  <a:srgbClr val="000000"/>
                </a:solidFill>
              </a:rPr>
              <a:t> = m g</a:t>
            </a:r>
          </a:p>
        </p:txBody>
      </p:sp>
    </p:spTree>
    <p:extLst>
      <p:ext uri="{BB962C8B-B14F-4D97-AF65-F5344CB8AC3E}">
        <p14:creationId xmlns:p14="http://schemas.microsoft.com/office/powerpoint/2010/main" val="1597162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a:spLocks noChangeArrowheads="1"/>
          </p:cNvSpPr>
          <p:nvPr/>
        </p:nvSpPr>
        <p:spPr bwMode="auto">
          <a:xfrm>
            <a:off x="1520825" y="598488"/>
            <a:ext cx="2254250" cy="769937"/>
          </a:xfrm>
          <a:prstGeom prst="rect">
            <a:avLst/>
          </a:prstGeom>
          <a:noFill/>
          <a:ln w="9525">
            <a:noFill/>
            <a:miter lim="800000"/>
            <a:headEnd/>
            <a:tailEnd/>
          </a:ln>
        </p:spPr>
        <p:txBody>
          <a:bodyPr wrap="none" anchor="ctr">
            <a:spAutoFit/>
          </a:bodyPr>
          <a:lstStyle/>
          <a:p>
            <a:r>
              <a:rPr lang="en-US" sz="4400" b="1" dirty="0">
                <a:solidFill>
                  <a:srgbClr val="FF0000"/>
                </a:solidFill>
              </a:rPr>
              <a:t>Friction</a:t>
            </a:r>
            <a:endParaRPr lang="en-US" sz="4400" dirty="0">
              <a:solidFill>
                <a:srgbClr val="FF0000"/>
              </a:solidFill>
            </a:endParaRPr>
          </a:p>
        </p:txBody>
      </p:sp>
      <p:sp>
        <p:nvSpPr>
          <p:cNvPr id="21507" name="Rectangle 16"/>
          <p:cNvSpPr>
            <a:spLocks noChangeArrowheads="1"/>
          </p:cNvSpPr>
          <p:nvPr/>
        </p:nvSpPr>
        <p:spPr bwMode="auto">
          <a:xfrm>
            <a:off x="317500" y="1981200"/>
            <a:ext cx="520700" cy="519113"/>
          </a:xfrm>
          <a:prstGeom prst="rect">
            <a:avLst/>
          </a:prstGeom>
          <a:noFill/>
          <a:ln w="9525">
            <a:noFill/>
            <a:miter lim="800000"/>
            <a:headEnd/>
            <a:tailEnd/>
          </a:ln>
        </p:spPr>
        <p:txBody>
          <a:bodyPr wrap="none" anchor="ctr">
            <a:spAutoFit/>
          </a:bodyPr>
          <a:lstStyle/>
          <a:p>
            <a:r>
              <a:rPr lang="en-US">
                <a:solidFill>
                  <a:srgbClr val="FF0000"/>
                </a:solidFill>
              </a:rPr>
              <a:t>-- </a:t>
            </a:r>
          </a:p>
        </p:txBody>
      </p:sp>
      <p:sp>
        <p:nvSpPr>
          <p:cNvPr id="21508" name="Rectangle 17"/>
          <p:cNvSpPr>
            <a:spLocks noChangeArrowheads="1"/>
          </p:cNvSpPr>
          <p:nvPr/>
        </p:nvSpPr>
        <p:spPr bwMode="auto">
          <a:xfrm>
            <a:off x="304800" y="2590800"/>
            <a:ext cx="7518400" cy="519113"/>
          </a:xfrm>
          <a:prstGeom prst="rect">
            <a:avLst/>
          </a:prstGeom>
          <a:noFill/>
          <a:ln w="9525">
            <a:noFill/>
            <a:miter lim="800000"/>
            <a:headEnd/>
            <a:tailEnd/>
          </a:ln>
        </p:spPr>
        <p:txBody>
          <a:bodyPr wrap="none" anchor="ctr">
            <a:spAutoFit/>
          </a:bodyPr>
          <a:lstStyle/>
          <a:p>
            <a:r>
              <a:rPr lang="en-US">
                <a:solidFill>
                  <a:srgbClr val="FF0000"/>
                </a:solidFill>
              </a:rPr>
              <a:t>-- depends on:	1. nature of contact surfaces </a:t>
            </a:r>
          </a:p>
        </p:txBody>
      </p:sp>
      <p:sp>
        <p:nvSpPr>
          <p:cNvPr id="21509" name="Rectangle 18"/>
          <p:cNvSpPr>
            <a:spLocks noChangeArrowheads="1"/>
          </p:cNvSpPr>
          <p:nvPr/>
        </p:nvSpPr>
        <p:spPr bwMode="auto">
          <a:xfrm>
            <a:off x="3070225" y="3579346"/>
            <a:ext cx="3183885" cy="954107"/>
          </a:xfrm>
          <a:prstGeom prst="rect">
            <a:avLst/>
          </a:prstGeom>
          <a:noFill/>
          <a:ln w="9525">
            <a:noFill/>
            <a:miter lim="800000"/>
            <a:headEnd/>
            <a:tailEnd/>
          </a:ln>
        </p:spPr>
        <p:txBody>
          <a:bodyPr wrap="none" anchor="t" anchorCtr="0">
            <a:spAutoFit/>
          </a:bodyPr>
          <a:lstStyle/>
          <a:p>
            <a:r>
              <a:rPr lang="en-US" dirty="0">
                <a:solidFill>
                  <a:srgbClr val="FF0000"/>
                </a:solidFill>
              </a:rPr>
              <a:t>2. the normal </a:t>
            </a:r>
            <a:r>
              <a:rPr lang="en-US" dirty="0" smtClean="0">
                <a:solidFill>
                  <a:srgbClr val="FF0000"/>
                </a:solidFill>
              </a:rPr>
              <a:t>force</a:t>
            </a:r>
          </a:p>
          <a:p>
            <a:r>
              <a:rPr lang="en-US" dirty="0">
                <a:solidFill>
                  <a:srgbClr val="FF0000"/>
                </a:solidFill>
              </a:rPr>
              <a:t>	</a:t>
            </a:r>
            <a:r>
              <a:rPr lang="en-US" dirty="0" smtClean="0">
                <a:solidFill>
                  <a:srgbClr val="FF0000"/>
                </a:solidFill>
              </a:rPr>
              <a:t>i.e., </a:t>
            </a:r>
            <a:r>
              <a:rPr lang="en-US" dirty="0">
                <a:solidFill>
                  <a:srgbClr val="FF0000"/>
                </a:solidFill>
              </a:rPr>
              <a:t>	 </a:t>
            </a:r>
          </a:p>
        </p:txBody>
      </p:sp>
      <p:sp>
        <p:nvSpPr>
          <p:cNvPr id="249875" name="Rectangle 19"/>
          <p:cNvSpPr>
            <a:spLocks noChangeArrowheads="1"/>
          </p:cNvSpPr>
          <p:nvPr/>
        </p:nvSpPr>
        <p:spPr bwMode="auto">
          <a:xfrm>
            <a:off x="693738" y="1981200"/>
            <a:ext cx="8297862" cy="519113"/>
          </a:xfrm>
          <a:prstGeom prst="rect">
            <a:avLst/>
          </a:prstGeom>
          <a:noFill/>
          <a:ln w="9525">
            <a:noFill/>
            <a:miter lim="800000"/>
            <a:headEnd/>
            <a:tailEnd/>
          </a:ln>
        </p:spPr>
        <p:txBody>
          <a:bodyPr wrap="none" anchor="ctr">
            <a:spAutoFit/>
          </a:bodyPr>
          <a:lstStyle/>
          <a:p>
            <a:r>
              <a:rPr lang="en-US">
                <a:solidFill>
                  <a:srgbClr val="000000"/>
                </a:solidFill>
              </a:rPr>
              <a:t>the force a surface exerts on an object // to surface </a:t>
            </a:r>
          </a:p>
        </p:txBody>
      </p:sp>
      <p:sp>
        <p:nvSpPr>
          <p:cNvPr id="249876" name="Rectangle 20"/>
          <p:cNvSpPr>
            <a:spLocks noChangeArrowheads="1"/>
          </p:cNvSpPr>
          <p:nvPr/>
        </p:nvSpPr>
        <p:spPr bwMode="auto">
          <a:xfrm>
            <a:off x="3429000" y="3048000"/>
            <a:ext cx="5095875" cy="519113"/>
          </a:xfrm>
          <a:prstGeom prst="rect">
            <a:avLst/>
          </a:prstGeom>
          <a:noFill/>
          <a:ln w="9525">
            <a:noFill/>
            <a:miter lim="800000"/>
            <a:headEnd/>
            <a:tailEnd/>
          </a:ln>
        </p:spPr>
        <p:txBody>
          <a:bodyPr wrap="none" anchor="ctr">
            <a:spAutoFit/>
          </a:bodyPr>
          <a:lstStyle/>
          <a:p>
            <a:r>
              <a:rPr lang="en-US">
                <a:solidFill>
                  <a:srgbClr val="000000"/>
                </a:solidFill>
              </a:rPr>
              <a:t>roughness, material, geometry </a:t>
            </a:r>
          </a:p>
        </p:txBody>
      </p:sp>
      <p:sp>
        <p:nvSpPr>
          <p:cNvPr id="249879" name="Rectangle 23"/>
          <p:cNvSpPr>
            <a:spLocks noChangeArrowheads="1"/>
          </p:cNvSpPr>
          <p:nvPr/>
        </p:nvSpPr>
        <p:spPr bwMode="auto">
          <a:xfrm>
            <a:off x="4674352" y="4038600"/>
            <a:ext cx="3629025" cy="946150"/>
          </a:xfrm>
          <a:prstGeom prst="rect">
            <a:avLst/>
          </a:prstGeom>
          <a:noFill/>
          <a:ln w="9525">
            <a:noFill/>
            <a:miter lim="800000"/>
            <a:headEnd/>
            <a:tailEnd/>
          </a:ln>
        </p:spPr>
        <p:txBody>
          <a:bodyPr wrap="none" anchor="ctr">
            <a:spAutoFit/>
          </a:bodyPr>
          <a:lstStyle/>
          <a:p>
            <a:r>
              <a:rPr lang="en-US" dirty="0">
                <a:solidFill>
                  <a:srgbClr val="000000"/>
                </a:solidFill>
              </a:rPr>
              <a:t>the one pressing</a:t>
            </a:r>
          </a:p>
          <a:p>
            <a:r>
              <a:rPr lang="en-US" dirty="0">
                <a:solidFill>
                  <a:srgbClr val="000000"/>
                </a:solidFill>
              </a:rPr>
              <a:t>the surfaces together </a:t>
            </a:r>
          </a:p>
        </p:txBody>
      </p:sp>
      <p:sp>
        <p:nvSpPr>
          <p:cNvPr id="249893" name="AutoShape 37"/>
          <p:cNvSpPr>
            <a:spLocks noChangeArrowheads="1"/>
          </p:cNvSpPr>
          <p:nvPr/>
        </p:nvSpPr>
        <p:spPr bwMode="auto">
          <a:xfrm flipH="1">
            <a:off x="1371600" y="5105400"/>
            <a:ext cx="685800" cy="304800"/>
          </a:xfrm>
          <a:prstGeom prst="rightArrow">
            <a:avLst>
              <a:gd name="adj1" fmla="val 50000"/>
              <a:gd name="adj2" fmla="val 56250"/>
            </a:avLst>
          </a:prstGeom>
          <a:solidFill>
            <a:srgbClr val="000000"/>
          </a:solidFill>
          <a:ln w="9525">
            <a:solidFill>
              <a:schemeClr val="tx1"/>
            </a:solidFill>
            <a:miter lim="800000"/>
            <a:headEnd/>
            <a:tailEnd/>
          </a:ln>
        </p:spPr>
        <p:txBody>
          <a:bodyPr wrap="none" anchor="ctr"/>
          <a:lstStyle/>
          <a:p>
            <a:endParaRPr lang="en-US">
              <a:solidFill>
                <a:srgbClr val="000000"/>
              </a:solidFill>
            </a:endParaRPr>
          </a:p>
        </p:txBody>
      </p:sp>
      <p:grpSp>
        <p:nvGrpSpPr>
          <p:cNvPr id="2" name="Group 41"/>
          <p:cNvGrpSpPr>
            <a:grpSpLocks/>
          </p:cNvGrpSpPr>
          <p:nvPr/>
        </p:nvGrpSpPr>
        <p:grpSpPr bwMode="auto">
          <a:xfrm>
            <a:off x="1524000" y="4953000"/>
            <a:ext cx="7162800" cy="990600"/>
            <a:chOff x="960" y="3120"/>
            <a:chExt cx="4512" cy="624"/>
          </a:xfrm>
        </p:grpSpPr>
        <p:grpSp>
          <p:nvGrpSpPr>
            <p:cNvPr id="21523" name="Group 35"/>
            <p:cNvGrpSpPr>
              <a:grpSpLocks/>
            </p:cNvGrpSpPr>
            <p:nvPr/>
          </p:nvGrpSpPr>
          <p:grpSpPr bwMode="auto">
            <a:xfrm>
              <a:off x="960" y="3456"/>
              <a:ext cx="4512" cy="288"/>
              <a:chOff x="240" y="3408"/>
              <a:chExt cx="4512" cy="288"/>
            </a:xfrm>
          </p:grpSpPr>
          <p:sp>
            <p:nvSpPr>
              <p:cNvPr id="21525" name="Freeform 31"/>
              <p:cNvSpPr>
                <a:spLocks/>
              </p:cNvSpPr>
              <p:nvPr/>
            </p:nvSpPr>
            <p:spPr bwMode="auto">
              <a:xfrm>
                <a:off x="240" y="3408"/>
                <a:ext cx="2256" cy="192"/>
              </a:xfrm>
              <a:custGeom>
                <a:avLst/>
                <a:gdLst>
                  <a:gd name="T0" fmla="*/ 0 w 2256"/>
                  <a:gd name="T1" fmla="*/ 48 h 192"/>
                  <a:gd name="T2" fmla="*/ 144 w 2256"/>
                  <a:gd name="T3" fmla="*/ 144 h 192"/>
                  <a:gd name="T4" fmla="*/ 240 w 2256"/>
                  <a:gd name="T5" fmla="*/ 0 h 192"/>
                  <a:gd name="T6" fmla="*/ 384 w 2256"/>
                  <a:gd name="T7" fmla="*/ 144 h 192"/>
                  <a:gd name="T8" fmla="*/ 576 w 2256"/>
                  <a:gd name="T9" fmla="*/ 0 h 192"/>
                  <a:gd name="T10" fmla="*/ 624 w 2256"/>
                  <a:gd name="T11" fmla="*/ 144 h 192"/>
                  <a:gd name="T12" fmla="*/ 816 w 2256"/>
                  <a:gd name="T13" fmla="*/ 0 h 192"/>
                  <a:gd name="T14" fmla="*/ 864 w 2256"/>
                  <a:gd name="T15" fmla="*/ 144 h 192"/>
                  <a:gd name="T16" fmla="*/ 1008 w 2256"/>
                  <a:gd name="T17" fmla="*/ 0 h 192"/>
                  <a:gd name="T18" fmla="*/ 1104 w 2256"/>
                  <a:gd name="T19" fmla="*/ 96 h 192"/>
                  <a:gd name="T20" fmla="*/ 1248 w 2256"/>
                  <a:gd name="T21" fmla="*/ 0 h 192"/>
                  <a:gd name="T22" fmla="*/ 1296 w 2256"/>
                  <a:gd name="T23" fmla="*/ 144 h 192"/>
                  <a:gd name="T24" fmla="*/ 1440 w 2256"/>
                  <a:gd name="T25" fmla="*/ 48 h 192"/>
                  <a:gd name="T26" fmla="*/ 1536 w 2256"/>
                  <a:gd name="T27" fmla="*/ 192 h 192"/>
                  <a:gd name="T28" fmla="*/ 1632 w 2256"/>
                  <a:gd name="T29" fmla="*/ 96 h 192"/>
                  <a:gd name="T30" fmla="*/ 1728 w 2256"/>
                  <a:gd name="T31" fmla="*/ 144 h 192"/>
                  <a:gd name="T32" fmla="*/ 1776 w 2256"/>
                  <a:gd name="T33" fmla="*/ 48 h 192"/>
                  <a:gd name="T34" fmla="*/ 1872 w 2256"/>
                  <a:gd name="T35" fmla="*/ 144 h 192"/>
                  <a:gd name="T36" fmla="*/ 1968 w 2256"/>
                  <a:gd name="T37" fmla="*/ 48 h 192"/>
                  <a:gd name="T38" fmla="*/ 2112 w 2256"/>
                  <a:gd name="T39" fmla="*/ 144 h 192"/>
                  <a:gd name="T40" fmla="*/ 2160 w 2256"/>
                  <a:gd name="T41" fmla="*/ 96 h 192"/>
                  <a:gd name="T42" fmla="*/ 2256 w 2256"/>
                  <a:gd name="T43" fmla="*/ 144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56"/>
                  <a:gd name="T67" fmla="*/ 0 h 192"/>
                  <a:gd name="T68" fmla="*/ 2256 w 2256"/>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56" h="192">
                    <a:moveTo>
                      <a:pt x="0" y="48"/>
                    </a:moveTo>
                    <a:lnTo>
                      <a:pt x="144" y="144"/>
                    </a:lnTo>
                    <a:lnTo>
                      <a:pt x="240" y="0"/>
                    </a:lnTo>
                    <a:lnTo>
                      <a:pt x="384" y="144"/>
                    </a:lnTo>
                    <a:lnTo>
                      <a:pt x="576" y="0"/>
                    </a:lnTo>
                    <a:lnTo>
                      <a:pt x="624" y="144"/>
                    </a:lnTo>
                    <a:lnTo>
                      <a:pt x="816" y="0"/>
                    </a:lnTo>
                    <a:lnTo>
                      <a:pt x="864" y="144"/>
                    </a:lnTo>
                    <a:lnTo>
                      <a:pt x="1008" y="0"/>
                    </a:lnTo>
                    <a:lnTo>
                      <a:pt x="1104" y="96"/>
                    </a:lnTo>
                    <a:lnTo>
                      <a:pt x="1248" y="0"/>
                    </a:lnTo>
                    <a:lnTo>
                      <a:pt x="1296" y="144"/>
                    </a:lnTo>
                    <a:lnTo>
                      <a:pt x="1440" y="48"/>
                    </a:lnTo>
                    <a:lnTo>
                      <a:pt x="1536" y="192"/>
                    </a:lnTo>
                    <a:lnTo>
                      <a:pt x="1632" y="96"/>
                    </a:lnTo>
                    <a:lnTo>
                      <a:pt x="1728" y="144"/>
                    </a:lnTo>
                    <a:lnTo>
                      <a:pt x="1776" y="48"/>
                    </a:lnTo>
                    <a:lnTo>
                      <a:pt x="1872" y="144"/>
                    </a:lnTo>
                    <a:lnTo>
                      <a:pt x="1968" y="48"/>
                    </a:lnTo>
                    <a:lnTo>
                      <a:pt x="2112" y="144"/>
                    </a:lnTo>
                    <a:lnTo>
                      <a:pt x="2160" y="96"/>
                    </a:lnTo>
                    <a:lnTo>
                      <a:pt x="2256" y="144"/>
                    </a:lnTo>
                  </a:path>
                </a:pathLst>
              </a:custGeom>
              <a:noFill/>
              <a:ln w="9525">
                <a:solidFill>
                  <a:schemeClr val="tx1"/>
                </a:solidFill>
                <a:round/>
                <a:headEnd/>
                <a:tailEnd/>
              </a:ln>
            </p:spPr>
            <p:txBody>
              <a:bodyPr/>
              <a:lstStyle/>
              <a:p>
                <a:endParaRPr lang="en-US">
                  <a:solidFill>
                    <a:srgbClr val="000000"/>
                  </a:solidFill>
                </a:endParaRPr>
              </a:p>
            </p:txBody>
          </p:sp>
          <p:sp>
            <p:nvSpPr>
              <p:cNvPr id="21526" name="Freeform 33"/>
              <p:cNvSpPr>
                <a:spLocks/>
              </p:cNvSpPr>
              <p:nvPr/>
            </p:nvSpPr>
            <p:spPr bwMode="auto">
              <a:xfrm>
                <a:off x="2496" y="3504"/>
                <a:ext cx="2256" cy="192"/>
              </a:xfrm>
              <a:custGeom>
                <a:avLst/>
                <a:gdLst>
                  <a:gd name="T0" fmla="*/ 0 w 2256"/>
                  <a:gd name="T1" fmla="*/ 48 h 192"/>
                  <a:gd name="T2" fmla="*/ 144 w 2256"/>
                  <a:gd name="T3" fmla="*/ 144 h 192"/>
                  <a:gd name="T4" fmla="*/ 240 w 2256"/>
                  <a:gd name="T5" fmla="*/ 0 h 192"/>
                  <a:gd name="T6" fmla="*/ 384 w 2256"/>
                  <a:gd name="T7" fmla="*/ 144 h 192"/>
                  <a:gd name="T8" fmla="*/ 576 w 2256"/>
                  <a:gd name="T9" fmla="*/ 0 h 192"/>
                  <a:gd name="T10" fmla="*/ 624 w 2256"/>
                  <a:gd name="T11" fmla="*/ 144 h 192"/>
                  <a:gd name="T12" fmla="*/ 816 w 2256"/>
                  <a:gd name="T13" fmla="*/ 0 h 192"/>
                  <a:gd name="T14" fmla="*/ 864 w 2256"/>
                  <a:gd name="T15" fmla="*/ 144 h 192"/>
                  <a:gd name="T16" fmla="*/ 1008 w 2256"/>
                  <a:gd name="T17" fmla="*/ 0 h 192"/>
                  <a:gd name="T18" fmla="*/ 1104 w 2256"/>
                  <a:gd name="T19" fmla="*/ 96 h 192"/>
                  <a:gd name="T20" fmla="*/ 1248 w 2256"/>
                  <a:gd name="T21" fmla="*/ 0 h 192"/>
                  <a:gd name="T22" fmla="*/ 1296 w 2256"/>
                  <a:gd name="T23" fmla="*/ 144 h 192"/>
                  <a:gd name="T24" fmla="*/ 1440 w 2256"/>
                  <a:gd name="T25" fmla="*/ 48 h 192"/>
                  <a:gd name="T26" fmla="*/ 1536 w 2256"/>
                  <a:gd name="T27" fmla="*/ 192 h 192"/>
                  <a:gd name="T28" fmla="*/ 1632 w 2256"/>
                  <a:gd name="T29" fmla="*/ 96 h 192"/>
                  <a:gd name="T30" fmla="*/ 1728 w 2256"/>
                  <a:gd name="T31" fmla="*/ 144 h 192"/>
                  <a:gd name="T32" fmla="*/ 1776 w 2256"/>
                  <a:gd name="T33" fmla="*/ 48 h 192"/>
                  <a:gd name="T34" fmla="*/ 1872 w 2256"/>
                  <a:gd name="T35" fmla="*/ 144 h 192"/>
                  <a:gd name="T36" fmla="*/ 1968 w 2256"/>
                  <a:gd name="T37" fmla="*/ 48 h 192"/>
                  <a:gd name="T38" fmla="*/ 2112 w 2256"/>
                  <a:gd name="T39" fmla="*/ 144 h 192"/>
                  <a:gd name="T40" fmla="*/ 2160 w 2256"/>
                  <a:gd name="T41" fmla="*/ 96 h 192"/>
                  <a:gd name="T42" fmla="*/ 2256 w 2256"/>
                  <a:gd name="T43" fmla="*/ 144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56"/>
                  <a:gd name="T67" fmla="*/ 0 h 192"/>
                  <a:gd name="T68" fmla="*/ 2256 w 2256"/>
                  <a:gd name="T69" fmla="*/ 192 h 1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56" h="192">
                    <a:moveTo>
                      <a:pt x="0" y="48"/>
                    </a:moveTo>
                    <a:lnTo>
                      <a:pt x="144" y="144"/>
                    </a:lnTo>
                    <a:lnTo>
                      <a:pt x="240" y="0"/>
                    </a:lnTo>
                    <a:lnTo>
                      <a:pt x="384" y="144"/>
                    </a:lnTo>
                    <a:lnTo>
                      <a:pt x="576" y="0"/>
                    </a:lnTo>
                    <a:lnTo>
                      <a:pt x="624" y="144"/>
                    </a:lnTo>
                    <a:lnTo>
                      <a:pt x="816" y="0"/>
                    </a:lnTo>
                    <a:lnTo>
                      <a:pt x="864" y="144"/>
                    </a:lnTo>
                    <a:lnTo>
                      <a:pt x="1008" y="0"/>
                    </a:lnTo>
                    <a:lnTo>
                      <a:pt x="1104" y="96"/>
                    </a:lnTo>
                    <a:lnTo>
                      <a:pt x="1248" y="0"/>
                    </a:lnTo>
                    <a:lnTo>
                      <a:pt x="1296" y="144"/>
                    </a:lnTo>
                    <a:lnTo>
                      <a:pt x="1440" y="48"/>
                    </a:lnTo>
                    <a:lnTo>
                      <a:pt x="1536" y="192"/>
                    </a:lnTo>
                    <a:lnTo>
                      <a:pt x="1632" y="96"/>
                    </a:lnTo>
                    <a:lnTo>
                      <a:pt x="1728" y="144"/>
                    </a:lnTo>
                    <a:lnTo>
                      <a:pt x="1776" y="48"/>
                    </a:lnTo>
                    <a:lnTo>
                      <a:pt x="1872" y="144"/>
                    </a:lnTo>
                    <a:lnTo>
                      <a:pt x="1968" y="48"/>
                    </a:lnTo>
                    <a:lnTo>
                      <a:pt x="2112" y="144"/>
                    </a:lnTo>
                    <a:lnTo>
                      <a:pt x="2160" y="96"/>
                    </a:lnTo>
                    <a:lnTo>
                      <a:pt x="2256" y="144"/>
                    </a:lnTo>
                  </a:path>
                </a:pathLst>
              </a:custGeom>
              <a:noFill/>
              <a:ln w="9525">
                <a:solidFill>
                  <a:schemeClr val="tx1"/>
                </a:solidFill>
                <a:round/>
                <a:headEnd/>
                <a:tailEnd/>
              </a:ln>
            </p:spPr>
            <p:txBody>
              <a:bodyPr/>
              <a:lstStyle/>
              <a:p>
                <a:endParaRPr lang="en-US">
                  <a:solidFill>
                    <a:srgbClr val="000000"/>
                  </a:solidFill>
                </a:endParaRPr>
              </a:p>
            </p:txBody>
          </p:sp>
        </p:grpSp>
        <p:sp>
          <p:nvSpPr>
            <p:cNvPr id="21524" name="Rectangle 38"/>
            <p:cNvSpPr>
              <a:spLocks noChangeArrowheads="1"/>
            </p:cNvSpPr>
            <p:nvPr/>
          </p:nvSpPr>
          <p:spPr bwMode="auto">
            <a:xfrm>
              <a:off x="1344" y="3120"/>
              <a:ext cx="2544" cy="384"/>
            </a:xfrm>
            <a:prstGeom prst="rect">
              <a:avLst/>
            </a:prstGeom>
            <a:noFill/>
            <a:ln w="9525">
              <a:noFill/>
              <a:miter lim="800000"/>
              <a:headEnd/>
              <a:tailEnd/>
            </a:ln>
          </p:spPr>
          <p:txBody>
            <a:bodyPr anchor="ctr"/>
            <a:lstStyle/>
            <a:p>
              <a:r>
                <a:rPr lang="en-US">
                  <a:solidFill>
                    <a:srgbClr val="000000"/>
                  </a:solidFill>
                </a:rPr>
                <a:t>Surface B (e.g., a book)</a:t>
              </a:r>
            </a:p>
          </p:txBody>
        </p:sp>
      </p:grpSp>
      <p:grpSp>
        <p:nvGrpSpPr>
          <p:cNvPr id="4" name="Group 40"/>
          <p:cNvGrpSpPr>
            <a:grpSpLocks/>
          </p:cNvGrpSpPr>
          <p:nvPr/>
        </p:nvGrpSpPr>
        <p:grpSpPr bwMode="auto">
          <a:xfrm>
            <a:off x="381000" y="5791200"/>
            <a:ext cx="7620000" cy="838200"/>
            <a:chOff x="240" y="3648"/>
            <a:chExt cx="4800" cy="528"/>
          </a:xfrm>
        </p:grpSpPr>
        <p:grpSp>
          <p:nvGrpSpPr>
            <p:cNvPr id="21519" name="Group 34"/>
            <p:cNvGrpSpPr>
              <a:grpSpLocks/>
            </p:cNvGrpSpPr>
            <p:nvPr/>
          </p:nvGrpSpPr>
          <p:grpSpPr bwMode="auto">
            <a:xfrm>
              <a:off x="240" y="3648"/>
              <a:ext cx="4800" cy="240"/>
              <a:chOff x="192" y="3696"/>
              <a:chExt cx="4800" cy="240"/>
            </a:xfrm>
          </p:grpSpPr>
          <p:sp>
            <p:nvSpPr>
              <p:cNvPr id="21521" name="Freeform 29"/>
              <p:cNvSpPr>
                <a:spLocks/>
              </p:cNvSpPr>
              <p:nvPr/>
            </p:nvSpPr>
            <p:spPr bwMode="auto">
              <a:xfrm>
                <a:off x="192" y="3744"/>
                <a:ext cx="2400" cy="192"/>
              </a:xfrm>
              <a:custGeom>
                <a:avLst/>
                <a:gdLst>
                  <a:gd name="T0" fmla="*/ 0 w 2400"/>
                  <a:gd name="T1" fmla="*/ 144 h 192"/>
                  <a:gd name="T2" fmla="*/ 144 w 2400"/>
                  <a:gd name="T3" fmla="*/ 48 h 192"/>
                  <a:gd name="T4" fmla="*/ 240 w 2400"/>
                  <a:gd name="T5" fmla="*/ 96 h 192"/>
                  <a:gd name="T6" fmla="*/ 336 w 2400"/>
                  <a:gd name="T7" fmla="*/ 48 h 192"/>
                  <a:gd name="T8" fmla="*/ 432 w 2400"/>
                  <a:gd name="T9" fmla="*/ 144 h 192"/>
                  <a:gd name="T10" fmla="*/ 528 w 2400"/>
                  <a:gd name="T11" fmla="*/ 0 h 192"/>
                  <a:gd name="T12" fmla="*/ 576 w 2400"/>
                  <a:gd name="T13" fmla="*/ 96 h 192"/>
                  <a:gd name="T14" fmla="*/ 768 w 2400"/>
                  <a:gd name="T15" fmla="*/ 48 h 192"/>
                  <a:gd name="T16" fmla="*/ 912 w 2400"/>
                  <a:gd name="T17" fmla="*/ 96 h 192"/>
                  <a:gd name="T18" fmla="*/ 1104 w 2400"/>
                  <a:gd name="T19" fmla="*/ 192 h 192"/>
                  <a:gd name="T20" fmla="*/ 1200 w 2400"/>
                  <a:gd name="T21" fmla="*/ 96 h 192"/>
                  <a:gd name="T22" fmla="*/ 1440 w 2400"/>
                  <a:gd name="T23" fmla="*/ 48 h 192"/>
                  <a:gd name="T24" fmla="*/ 1536 w 2400"/>
                  <a:gd name="T25" fmla="*/ 96 h 192"/>
                  <a:gd name="T26" fmla="*/ 1632 w 2400"/>
                  <a:gd name="T27" fmla="*/ 192 h 192"/>
                  <a:gd name="T28" fmla="*/ 1728 w 2400"/>
                  <a:gd name="T29" fmla="*/ 48 h 192"/>
                  <a:gd name="T30" fmla="*/ 1872 w 2400"/>
                  <a:gd name="T31" fmla="*/ 192 h 192"/>
                  <a:gd name="T32" fmla="*/ 2064 w 2400"/>
                  <a:gd name="T33" fmla="*/ 96 h 192"/>
                  <a:gd name="T34" fmla="*/ 2208 w 2400"/>
                  <a:gd name="T35" fmla="*/ 144 h 192"/>
                  <a:gd name="T36" fmla="*/ 2400 w 2400"/>
                  <a:gd name="T37" fmla="*/ 96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00"/>
                  <a:gd name="T58" fmla="*/ 0 h 192"/>
                  <a:gd name="T59" fmla="*/ 2400 w 2400"/>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00" h="192">
                    <a:moveTo>
                      <a:pt x="0" y="144"/>
                    </a:moveTo>
                    <a:lnTo>
                      <a:pt x="144" y="48"/>
                    </a:lnTo>
                    <a:lnTo>
                      <a:pt x="240" y="96"/>
                    </a:lnTo>
                    <a:lnTo>
                      <a:pt x="336" y="48"/>
                    </a:lnTo>
                    <a:lnTo>
                      <a:pt x="432" y="144"/>
                    </a:lnTo>
                    <a:lnTo>
                      <a:pt x="528" y="0"/>
                    </a:lnTo>
                    <a:lnTo>
                      <a:pt x="576" y="96"/>
                    </a:lnTo>
                    <a:lnTo>
                      <a:pt x="768" y="48"/>
                    </a:lnTo>
                    <a:lnTo>
                      <a:pt x="912" y="96"/>
                    </a:lnTo>
                    <a:lnTo>
                      <a:pt x="1104" y="192"/>
                    </a:lnTo>
                    <a:lnTo>
                      <a:pt x="1200" y="96"/>
                    </a:lnTo>
                    <a:lnTo>
                      <a:pt x="1440" y="48"/>
                    </a:lnTo>
                    <a:lnTo>
                      <a:pt x="1536" y="96"/>
                    </a:lnTo>
                    <a:lnTo>
                      <a:pt x="1632" y="192"/>
                    </a:lnTo>
                    <a:lnTo>
                      <a:pt x="1728" y="48"/>
                    </a:lnTo>
                    <a:lnTo>
                      <a:pt x="1872" y="192"/>
                    </a:lnTo>
                    <a:lnTo>
                      <a:pt x="2064" y="96"/>
                    </a:lnTo>
                    <a:lnTo>
                      <a:pt x="2208" y="144"/>
                    </a:lnTo>
                    <a:lnTo>
                      <a:pt x="2400" y="96"/>
                    </a:lnTo>
                  </a:path>
                </a:pathLst>
              </a:custGeom>
              <a:noFill/>
              <a:ln w="9525">
                <a:solidFill>
                  <a:schemeClr val="tx1"/>
                </a:solidFill>
                <a:round/>
                <a:headEnd/>
                <a:tailEnd/>
              </a:ln>
            </p:spPr>
            <p:txBody>
              <a:bodyPr/>
              <a:lstStyle/>
              <a:p>
                <a:endParaRPr lang="en-US">
                  <a:solidFill>
                    <a:srgbClr val="000000"/>
                  </a:solidFill>
                </a:endParaRPr>
              </a:p>
            </p:txBody>
          </p:sp>
          <p:sp>
            <p:nvSpPr>
              <p:cNvPr id="21522" name="Freeform 32"/>
              <p:cNvSpPr>
                <a:spLocks/>
              </p:cNvSpPr>
              <p:nvPr/>
            </p:nvSpPr>
            <p:spPr bwMode="auto">
              <a:xfrm>
                <a:off x="2592" y="3696"/>
                <a:ext cx="2400" cy="192"/>
              </a:xfrm>
              <a:custGeom>
                <a:avLst/>
                <a:gdLst>
                  <a:gd name="T0" fmla="*/ 0 w 2400"/>
                  <a:gd name="T1" fmla="*/ 144 h 192"/>
                  <a:gd name="T2" fmla="*/ 144 w 2400"/>
                  <a:gd name="T3" fmla="*/ 48 h 192"/>
                  <a:gd name="T4" fmla="*/ 240 w 2400"/>
                  <a:gd name="T5" fmla="*/ 96 h 192"/>
                  <a:gd name="T6" fmla="*/ 336 w 2400"/>
                  <a:gd name="T7" fmla="*/ 48 h 192"/>
                  <a:gd name="T8" fmla="*/ 432 w 2400"/>
                  <a:gd name="T9" fmla="*/ 144 h 192"/>
                  <a:gd name="T10" fmla="*/ 528 w 2400"/>
                  <a:gd name="T11" fmla="*/ 0 h 192"/>
                  <a:gd name="T12" fmla="*/ 576 w 2400"/>
                  <a:gd name="T13" fmla="*/ 96 h 192"/>
                  <a:gd name="T14" fmla="*/ 768 w 2400"/>
                  <a:gd name="T15" fmla="*/ 48 h 192"/>
                  <a:gd name="T16" fmla="*/ 912 w 2400"/>
                  <a:gd name="T17" fmla="*/ 96 h 192"/>
                  <a:gd name="T18" fmla="*/ 1104 w 2400"/>
                  <a:gd name="T19" fmla="*/ 192 h 192"/>
                  <a:gd name="T20" fmla="*/ 1200 w 2400"/>
                  <a:gd name="T21" fmla="*/ 96 h 192"/>
                  <a:gd name="T22" fmla="*/ 1440 w 2400"/>
                  <a:gd name="T23" fmla="*/ 48 h 192"/>
                  <a:gd name="T24" fmla="*/ 1536 w 2400"/>
                  <a:gd name="T25" fmla="*/ 96 h 192"/>
                  <a:gd name="T26" fmla="*/ 1632 w 2400"/>
                  <a:gd name="T27" fmla="*/ 192 h 192"/>
                  <a:gd name="T28" fmla="*/ 1728 w 2400"/>
                  <a:gd name="T29" fmla="*/ 48 h 192"/>
                  <a:gd name="T30" fmla="*/ 1872 w 2400"/>
                  <a:gd name="T31" fmla="*/ 192 h 192"/>
                  <a:gd name="T32" fmla="*/ 2064 w 2400"/>
                  <a:gd name="T33" fmla="*/ 96 h 192"/>
                  <a:gd name="T34" fmla="*/ 2208 w 2400"/>
                  <a:gd name="T35" fmla="*/ 144 h 192"/>
                  <a:gd name="T36" fmla="*/ 2400 w 2400"/>
                  <a:gd name="T37" fmla="*/ 96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00"/>
                  <a:gd name="T58" fmla="*/ 0 h 192"/>
                  <a:gd name="T59" fmla="*/ 2400 w 2400"/>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00" h="192">
                    <a:moveTo>
                      <a:pt x="0" y="144"/>
                    </a:moveTo>
                    <a:lnTo>
                      <a:pt x="144" y="48"/>
                    </a:lnTo>
                    <a:lnTo>
                      <a:pt x="240" y="96"/>
                    </a:lnTo>
                    <a:lnTo>
                      <a:pt x="336" y="48"/>
                    </a:lnTo>
                    <a:lnTo>
                      <a:pt x="432" y="144"/>
                    </a:lnTo>
                    <a:lnTo>
                      <a:pt x="528" y="0"/>
                    </a:lnTo>
                    <a:lnTo>
                      <a:pt x="576" y="96"/>
                    </a:lnTo>
                    <a:lnTo>
                      <a:pt x="768" y="48"/>
                    </a:lnTo>
                    <a:lnTo>
                      <a:pt x="912" y="96"/>
                    </a:lnTo>
                    <a:lnTo>
                      <a:pt x="1104" y="192"/>
                    </a:lnTo>
                    <a:lnTo>
                      <a:pt x="1200" y="96"/>
                    </a:lnTo>
                    <a:lnTo>
                      <a:pt x="1440" y="48"/>
                    </a:lnTo>
                    <a:lnTo>
                      <a:pt x="1536" y="96"/>
                    </a:lnTo>
                    <a:lnTo>
                      <a:pt x="1632" y="192"/>
                    </a:lnTo>
                    <a:lnTo>
                      <a:pt x="1728" y="48"/>
                    </a:lnTo>
                    <a:lnTo>
                      <a:pt x="1872" y="192"/>
                    </a:lnTo>
                    <a:lnTo>
                      <a:pt x="2064" y="96"/>
                    </a:lnTo>
                    <a:lnTo>
                      <a:pt x="2208" y="144"/>
                    </a:lnTo>
                    <a:lnTo>
                      <a:pt x="2400" y="96"/>
                    </a:lnTo>
                  </a:path>
                </a:pathLst>
              </a:custGeom>
              <a:noFill/>
              <a:ln w="9525">
                <a:solidFill>
                  <a:schemeClr val="tx1"/>
                </a:solidFill>
                <a:round/>
                <a:headEnd/>
                <a:tailEnd/>
              </a:ln>
            </p:spPr>
            <p:txBody>
              <a:bodyPr/>
              <a:lstStyle/>
              <a:p>
                <a:endParaRPr lang="en-US">
                  <a:solidFill>
                    <a:srgbClr val="000000"/>
                  </a:solidFill>
                </a:endParaRPr>
              </a:p>
            </p:txBody>
          </p:sp>
        </p:grpSp>
        <p:sp>
          <p:nvSpPr>
            <p:cNvPr id="21520" name="Rectangle 39"/>
            <p:cNvSpPr>
              <a:spLocks noChangeArrowheads="1"/>
            </p:cNvSpPr>
            <p:nvPr/>
          </p:nvSpPr>
          <p:spPr bwMode="auto">
            <a:xfrm>
              <a:off x="2448" y="3792"/>
              <a:ext cx="2592" cy="384"/>
            </a:xfrm>
            <a:prstGeom prst="rect">
              <a:avLst/>
            </a:prstGeom>
            <a:noFill/>
            <a:ln w="9525">
              <a:noFill/>
              <a:miter lim="800000"/>
              <a:headEnd/>
              <a:tailEnd/>
            </a:ln>
          </p:spPr>
          <p:txBody>
            <a:bodyPr anchor="ctr"/>
            <a:lstStyle/>
            <a:p>
              <a:r>
                <a:rPr lang="en-US">
                  <a:solidFill>
                    <a:srgbClr val="000000"/>
                  </a:solidFill>
                </a:rPr>
                <a:t>Surface A (e.g., a table)</a:t>
              </a:r>
            </a:p>
          </p:txBody>
        </p:sp>
      </p:grpSp>
      <p:pic>
        <p:nvPicPr>
          <p:cNvPr id="21517" name="Picture 9" descr="http://www.nationalspeedskatingmuseum.org/images/skaters/jansen-sk.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10213" y="142875"/>
            <a:ext cx="1614487" cy="1801813"/>
          </a:xfrm>
          <a:prstGeom prst="rect">
            <a:avLst/>
          </a:prstGeom>
          <a:noFill/>
          <a:ln w="9525">
            <a:noFill/>
            <a:miter lim="800000"/>
            <a:headEnd/>
            <a:tailEnd/>
          </a:ln>
        </p:spPr>
      </p:pic>
      <p:pic>
        <p:nvPicPr>
          <p:cNvPr id="21518" name="Picture 11" descr="http://www.remodelingguy.net/wp-content/uploads/2009/03/dsc0194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96150" y="144463"/>
            <a:ext cx="1693863" cy="1814512"/>
          </a:xfrm>
          <a:prstGeom prst="rect">
            <a:avLst/>
          </a:prstGeom>
          <a:noFill/>
          <a:ln w="9525">
            <a:noFill/>
            <a:miter lim="800000"/>
            <a:headEnd/>
            <a:tailEnd/>
          </a:ln>
        </p:spPr>
      </p:pic>
    </p:spTree>
    <p:extLst>
      <p:ext uri="{BB962C8B-B14F-4D97-AF65-F5344CB8AC3E}">
        <p14:creationId xmlns:p14="http://schemas.microsoft.com/office/powerpoint/2010/main" val="8150762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9875"/>
                                        </p:tgtEl>
                                        <p:attrNameLst>
                                          <p:attrName>style.visibility</p:attrName>
                                        </p:attrNameLst>
                                      </p:cBhvr>
                                      <p:to>
                                        <p:strVal val="visible"/>
                                      </p:to>
                                    </p:set>
                                    <p:anim calcmode="discrete" valueType="clr">
                                      <p:cBhvr override="childStyle">
                                        <p:cTn id="7" dur="80"/>
                                        <p:tgtEl>
                                          <p:spTgt spid="2498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9875"/>
                                        </p:tgtEl>
                                        <p:attrNameLst>
                                          <p:attrName>fillcolor</p:attrName>
                                        </p:attrNameLst>
                                      </p:cBhvr>
                                      <p:tavLst>
                                        <p:tav tm="0">
                                          <p:val>
                                            <p:clrVal>
                                              <a:schemeClr val="accent2"/>
                                            </p:clrVal>
                                          </p:val>
                                        </p:tav>
                                        <p:tav tm="50000">
                                          <p:val>
                                            <p:clrVal>
                                              <a:schemeClr val="hlink"/>
                                            </p:clrVal>
                                          </p:val>
                                        </p:tav>
                                      </p:tavLst>
                                    </p:anim>
                                    <p:set>
                                      <p:cBhvr>
                                        <p:cTn id="9" dur="80"/>
                                        <p:tgtEl>
                                          <p:spTgt spid="24987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49876"/>
                                        </p:tgtEl>
                                        <p:attrNameLst>
                                          <p:attrName>style.visibility</p:attrName>
                                        </p:attrNameLst>
                                      </p:cBhvr>
                                      <p:to>
                                        <p:strVal val="visible"/>
                                      </p:to>
                                    </p:set>
                                    <p:animEffect transition="in" filter="dissolve">
                                      <p:cBhvr>
                                        <p:cTn id="14" dur="500"/>
                                        <p:tgtEl>
                                          <p:spTgt spid="249876"/>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249879"/>
                                        </p:tgtEl>
                                        <p:attrNameLst>
                                          <p:attrName>style.visibility</p:attrName>
                                        </p:attrNameLst>
                                      </p:cBhvr>
                                      <p:to>
                                        <p:strVal val="visible"/>
                                      </p:to>
                                    </p:set>
                                    <p:anim calcmode="lin" valueType="num">
                                      <p:cBhvr>
                                        <p:cTn id="19" dur="500" fill="hold"/>
                                        <p:tgtEl>
                                          <p:spTgt spid="249879"/>
                                        </p:tgtEl>
                                        <p:attrNameLst>
                                          <p:attrName>ppt_w</p:attrName>
                                        </p:attrNameLst>
                                      </p:cBhvr>
                                      <p:tavLst>
                                        <p:tav tm="0">
                                          <p:val>
                                            <p:fltVal val="0"/>
                                          </p:val>
                                        </p:tav>
                                        <p:tav tm="100000">
                                          <p:val>
                                            <p:strVal val="#ppt_w"/>
                                          </p:val>
                                        </p:tav>
                                      </p:tavLst>
                                    </p:anim>
                                    <p:anim calcmode="lin" valueType="num">
                                      <p:cBhvr>
                                        <p:cTn id="20" dur="500" fill="hold"/>
                                        <p:tgtEl>
                                          <p:spTgt spid="249879"/>
                                        </p:tgtEl>
                                        <p:attrNameLst>
                                          <p:attrName>ppt_h</p:attrName>
                                        </p:attrNameLst>
                                      </p:cBhvr>
                                      <p:tavLst>
                                        <p:tav tm="0">
                                          <p:val>
                                            <p:fltVal val="0"/>
                                          </p:val>
                                        </p:tav>
                                        <p:tav tm="100000">
                                          <p:val>
                                            <p:strVal val="#ppt_h"/>
                                          </p:val>
                                        </p:tav>
                                      </p:tavLst>
                                    </p:anim>
                                    <p:anim calcmode="lin" valueType="num">
                                      <p:cBhvr>
                                        <p:cTn id="21" dur="500" fill="hold"/>
                                        <p:tgtEl>
                                          <p:spTgt spid="249879"/>
                                        </p:tgtEl>
                                        <p:attrNameLst>
                                          <p:attrName>style.rotation</p:attrName>
                                        </p:attrNameLst>
                                      </p:cBhvr>
                                      <p:tavLst>
                                        <p:tav tm="0">
                                          <p:val>
                                            <p:fltVal val="360"/>
                                          </p:val>
                                        </p:tav>
                                        <p:tav tm="100000">
                                          <p:val>
                                            <p:fltVal val="0"/>
                                          </p:val>
                                        </p:tav>
                                      </p:tavLst>
                                    </p:anim>
                                    <p:animEffect transition="in" filter="fade">
                                      <p:cBhvr>
                                        <p:cTn id="22" dur="500"/>
                                        <p:tgtEl>
                                          <p:spTgt spid="249879"/>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0" fill="hold"/>
                                        <p:tgtEl>
                                          <p:spTgt spid="4"/>
                                        </p:tgtEl>
                                        <p:attrNameLst>
                                          <p:attrName>ppt_x</p:attrName>
                                        </p:attrNameLst>
                                      </p:cBhvr>
                                      <p:tavLst>
                                        <p:tav tm="0">
                                          <p:val>
                                            <p:strVal val="#ppt_x"/>
                                          </p:val>
                                        </p:tav>
                                        <p:tav tm="100000">
                                          <p:val>
                                            <p:strVal val="#ppt_x"/>
                                          </p:val>
                                        </p:tav>
                                      </p:tavLst>
                                    </p:anim>
                                    <p:anim calcmode="lin" valueType="num">
                                      <p:cBhvr additive="base">
                                        <p:cTn id="2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2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249893"/>
                                        </p:tgtEl>
                                        <p:attrNameLst>
                                          <p:attrName>style.visibility</p:attrName>
                                        </p:attrNameLst>
                                      </p:cBhvr>
                                      <p:to>
                                        <p:strVal val="visible"/>
                                      </p:to>
                                    </p:set>
                                    <p:animEffect transition="in" filter="wipe(right)">
                                      <p:cBhvr>
                                        <p:cTn id="38" dur="500"/>
                                        <p:tgtEl>
                                          <p:spTgt spid="249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75" grpId="0"/>
      <p:bldP spid="249876" grpId="0"/>
      <p:bldP spid="249879" grpId="0"/>
      <p:bldP spid="24989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2"/>
          <p:cNvSpPr>
            <a:spLocks noChangeArrowheads="1"/>
          </p:cNvSpPr>
          <p:nvPr/>
        </p:nvSpPr>
        <p:spPr bwMode="auto">
          <a:xfrm>
            <a:off x="1292225" y="5091820"/>
            <a:ext cx="2309813" cy="862012"/>
          </a:xfrm>
          <a:prstGeom prst="rect">
            <a:avLst/>
          </a:prstGeom>
          <a:solidFill>
            <a:srgbClr val="FFFF00"/>
          </a:solidFill>
          <a:ln w="9525">
            <a:solidFill>
              <a:schemeClr val="tx1"/>
            </a:solidFill>
            <a:miter lim="800000"/>
            <a:headEnd/>
            <a:tailEnd/>
          </a:ln>
        </p:spPr>
        <p:txBody>
          <a:bodyPr anchor="ctr">
            <a:spAutoFit/>
          </a:bodyPr>
          <a:lstStyle/>
          <a:p>
            <a:endParaRPr lang="en-US">
              <a:solidFill>
                <a:srgbClr val="000000"/>
              </a:solidFill>
            </a:endParaRPr>
          </a:p>
        </p:txBody>
      </p:sp>
      <p:sp>
        <p:nvSpPr>
          <p:cNvPr id="250934" name="Rectangle 54"/>
          <p:cNvSpPr>
            <a:spLocks noChangeArrowheads="1"/>
          </p:cNvSpPr>
          <p:nvPr/>
        </p:nvSpPr>
        <p:spPr bwMode="auto">
          <a:xfrm>
            <a:off x="1371600" y="5191832"/>
            <a:ext cx="2133600" cy="685800"/>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2054" name="Rectangle 22"/>
          <p:cNvSpPr>
            <a:spLocks noChangeArrowheads="1"/>
          </p:cNvSpPr>
          <p:nvPr/>
        </p:nvSpPr>
        <p:spPr bwMode="auto">
          <a:xfrm>
            <a:off x="1909763" y="150347"/>
            <a:ext cx="2680542" cy="523220"/>
          </a:xfrm>
          <a:prstGeom prst="rect">
            <a:avLst/>
          </a:prstGeom>
          <a:noFill/>
          <a:ln w="9525">
            <a:noFill/>
            <a:miter lim="800000"/>
            <a:headEnd/>
            <a:tailEnd/>
          </a:ln>
        </p:spPr>
        <p:txBody>
          <a:bodyPr wrap="none" anchor="ctr">
            <a:spAutoFit/>
          </a:bodyPr>
          <a:lstStyle/>
          <a:p>
            <a:r>
              <a:rPr lang="en-US" b="1" i="1" dirty="0">
                <a:solidFill>
                  <a:srgbClr val="FF0000"/>
                </a:solidFill>
              </a:rPr>
              <a:t>Static </a:t>
            </a:r>
            <a:r>
              <a:rPr lang="en-US" b="1" i="1" dirty="0" smtClean="0">
                <a:solidFill>
                  <a:srgbClr val="FF0000"/>
                </a:solidFill>
              </a:rPr>
              <a:t>Friction</a:t>
            </a:r>
            <a:r>
              <a:rPr lang="en-US" dirty="0" smtClean="0">
                <a:solidFill>
                  <a:srgbClr val="000000"/>
                </a:solidFill>
              </a:rPr>
              <a:t> </a:t>
            </a:r>
            <a:endParaRPr lang="en-US" dirty="0">
              <a:solidFill>
                <a:srgbClr val="000000"/>
              </a:solidFill>
            </a:endParaRPr>
          </a:p>
        </p:txBody>
      </p:sp>
      <p:sp>
        <p:nvSpPr>
          <p:cNvPr id="2055" name="Rectangle 23"/>
          <p:cNvSpPr>
            <a:spLocks noChangeArrowheads="1"/>
          </p:cNvSpPr>
          <p:nvPr/>
        </p:nvSpPr>
        <p:spPr bwMode="auto">
          <a:xfrm>
            <a:off x="457200" y="762000"/>
            <a:ext cx="5311775" cy="946150"/>
          </a:xfrm>
          <a:prstGeom prst="rect">
            <a:avLst/>
          </a:prstGeom>
          <a:noFill/>
          <a:ln w="9525">
            <a:noFill/>
            <a:miter lim="800000"/>
            <a:headEnd/>
            <a:tailEnd/>
          </a:ln>
        </p:spPr>
        <p:txBody>
          <a:bodyPr wrap="none" anchor="ctr">
            <a:spAutoFit/>
          </a:bodyPr>
          <a:lstStyle/>
          <a:p>
            <a:r>
              <a:rPr lang="en-US">
                <a:solidFill>
                  <a:srgbClr val="FF0000"/>
                </a:solidFill>
              </a:rPr>
              <a:t>-- when objects are NOT moving</a:t>
            </a:r>
          </a:p>
          <a:p>
            <a:r>
              <a:rPr lang="en-US">
                <a:solidFill>
                  <a:srgbClr val="FF0000"/>
                </a:solidFill>
              </a:rPr>
              <a:t>    relative to each other </a:t>
            </a:r>
          </a:p>
        </p:txBody>
      </p:sp>
      <p:grpSp>
        <p:nvGrpSpPr>
          <p:cNvPr id="2056" name="Group 24"/>
          <p:cNvGrpSpPr>
            <a:grpSpLocks/>
          </p:cNvGrpSpPr>
          <p:nvPr/>
        </p:nvGrpSpPr>
        <p:grpSpPr bwMode="auto">
          <a:xfrm flipH="1">
            <a:off x="5727700" y="304800"/>
            <a:ext cx="3035300" cy="1641475"/>
            <a:chOff x="6192" y="6768"/>
            <a:chExt cx="2664" cy="1440"/>
          </a:xfrm>
        </p:grpSpPr>
        <p:pic>
          <p:nvPicPr>
            <p:cNvPr id="2083" name="Picture 25" descr="j0364134[1]"/>
            <p:cNvPicPr>
              <a:picLocks noChangeAspect="1" noChangeArrowheads="1"/>
            </p:cNvPicPr>
            <p:nvPr/>
          </p:nvPicPr>
          <p:blipFill>
            <a:blip r:embed="rId3" cstate="screen">
              <a:grayscl/>
              <a:extLst>
                <a:ext uri="{28A0092B-C50C-407E-A947-70E740481C1C}">
                  <a14:useLocalDpi xmlns:a14="http://schemas.microsoft.com/office/drawing/2010/main"/>
                </a:ext>
              </a:extLst>
            </a:blip>
            <a:srcRect/>
            <a:stretch>
              <a:fillRect/>
            </a:stretch>
          </p:blipFill>
          <p:spPr bwMode="auto">
            <a:xfrm>
              <a:off x="6192" y="6768"/>
              <a:ext cx="1402" cy="1440"/>
            </a:xfrm>
            <a:prstGeom prst="rect">
              <a:avLst/>
            </a:prstGeom>
            <a:noFill/>
            <a:ln w="9525">
              <a:noFill/>
              <a:miter lim="800000"/>
              <a:headEnd/>
              <a:tailEnd/>
            </a:ln>
          </p:spPr>
        </p:pic>
        <p:sp>
          <p:nvSpPr>
            <p:cNvPr id="2084" name="Freeform 26"/>
            <p:cNvSpPr>
              <a:spLocks/>
            </p:cNvSpPr>
            <p:nvPr/>
          </p:nvSpPr>
          <p:spPr bwMode="auto">
            <a:xfrm>
              <a:off x="7452" y="7207"/>
              <a:ext cx="599" cy="266"/>
            </a:xfrm>
            <a:custGeom>
              <a:avLst/>
              <a:gdLst>
                <a:gd name="T0" fmla="*/ 552 w 599"/>
                <a:gd name="T1" fmla="*/ 208 h 266"/>
                <a:gd name="T2" fmla="*/ 533 w 599"/>
                <a:gd name="T3" fmla="*/ 170 h 266"/>
                <a:gd name="T4" fmla="*/ 491 w 599"/>
                <a:gd name="T5" fmla="*/ 148 h 266"/>
                <a:gd name="T6" fmla="*/ 432 w 599"/>
                <a:gd name="T7" fmla="*/ 144 h 266"/>
                <a:gd name="T8" fmla="*/ 357 w 599"/>
                <a:gd name="T9" fmla="*/ 149 h 266"/>
                <a:gd name="T10" fmla="*/ 272 w 599"/>
                <a:gd name="T11" fmla="*/ 165 h 266"/>
                <a:gd name="T12" fmla="*/ 180 w 599"/>
                <a:gd name="T13" fmla="*/ 185 h 266"/>
                <a:gd name="T14" fmla="*/ 85 w 599"/>
                <a:gd name="T15" fmla="*/ 207 h 266"/>
                <a:gd name="T16" fmla="*/ 20 w 599"/>
                <a:gd name="T17" fmla="*/ 217 h 266"/>
                <a:gd name="T18" fmla="*/ 7 w 599"/>
                <a:gd name="T19" fmla="*/ 191 h 266"/>
                <a:gd name="T20" fmla="*/ 8 w 599"/>
                <a:gd name="T21" fmla="*/ 147 h 266"/>
                <a:gd name="T22" fmla="*/ 14 w 599"/>
                <a:gd name="T23" fmla="*/ 99 h 266"/>
                <a:gd name="T24" fmla="*/ 10 w 599"/>
                <a:gd name="T25" fmla="*/ 56 h 266"/>
                <a:gd name="T26" fmla="*/ 0 w 599"/>
                <a:gd name="T27" fmla="*/ 11 h 266"/>
                <a:gd name="T28" fmla="*/ 23 w 599"/>
                <a:gd name="T29" fmla="*/ 1 h 266"/>
                <a:gd name="T30" fmla="*/ 39 w 599"/>
                <a:gd name="T31" fmla="*/ 16 h 266"/>
                <a:gd name="T32" fmla="*/ 50 w 599"/>
                <a:gd name="T33" fmla="*/ 40 h 266"/>
                <a:gd name="T34" fmla="*/ 57 w 599"/>
                <a:gd name="T35" fmla="*/ 67 h 266"/>
                <a:gd name="T36" fmla="*/ 59 w 599"/>
                <a:gd name="T37" fmla="*/ 96 h 266"/>
                <a:gd name="T38" fmla="*/ 59 w 599"/>
                <a:gd name="T39" fmla="*/ 136 h 266"/>
                <a:gd name="T40" fmla="*/ 67 w 599"/>
                <a:gd name="T41" fmla="*/ 157 h 266"/>
                <a:gd name="T42" fmla="*/ 106 w 599"/>
                <a:gd name="T43" fmla="*/ 148 h 266"/>
                <a:gd name="T44" fmla="*/ 161 w 599"/>
                <a:gd name="T45" fmla="*/ 135 h 266"/>
                <a:gd name="T46" fmla="*/ 226 w 599"/>
                <a:gd name="T47" fmla="*/ 121 h 266"/>
                <a:gd name="T48" fmla="*/ 295 w 599"/>
                <a:gd name="T49" fmla="*/ 108 h 266"/>
                <a:gd name="T50" fmla="*/ 364 w 599"/>
                <a:gd name="T51" fmla="*/ 98 h 266"/>
                <a:gd name="T52" fmla="*/ 429 w 599"/>
                <a:gd name="T53" fmla="*/ 93 h 266"/>
                <a:gd name="T54" fmla="*/ 484 w 599"/>
                <a:gd name="T55" fmla="*/ 93 h 266"/>
                <a:gd name="T56" fmla="*/ 526 w 599"/>
                <a:gd name="T57" fmla="*/ 105 h 266"/>
                <a:gd name="T58" fmla="*/ 562 w 599"/>
                <a:gd name="T59" fmla="*/ 126 h 266"/>
                <a:gd name="T60" fmla="*/ 588 w 599"/>
                <a:gd name="T61" fmla="*/ 161 h 266"/>
                <a:gd name="T62" fmla="*/ 599 w 599"/>
                <a:gd name="T63" fmla="*/ 211 h 266"/>
                <a:gd name="T64" fmla="*/ 595 w 599"/>
                <a:gd name="T65" fmla="*/ 253 h 266"/>
                <a:gd name="T66" fmla="*/ 580 w 599"/>
                <a:gd name="T67" fmla="*/ 264 h 266"/>
                <a:gd name="T68" fmla="*/ 563 w 599"/>
                <a:gd name="T69" fmla="*/ 263 h 266"/>
                <a:gd name="T70" fmla="*/ 552 w 599"/>
                <a:gd name="T71" fmla="*/ 247 h 2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9"/>
                <a:gd name="T109" fmla="*/ 0 h 266"/>
                <a:gd name="T110" fmla="*/ 599 w 599"/>
                <a:gd name="T111" fmla="*/ 266 h 2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9" h="266">
                  <a:moveTo>
                    <a:pt x="552" y="236"/>
                  </a:moveTo>
                  <a:lnTo>
                    <a:pt x="552" y="208"/>
                  </a:lnTo>
                  <a:lnTo>
                    <a:pt x="546" y="185"/>
                  </a:lnTo>
                  <a:lnTo>
                    <a:pt x="533" y="170"/>
                  </a:lnTo>
                  <a:lnTo>
                    <a:pt x="514" y="157"/>
                  </a:lnTo>
                  <a:lnTo>
                    <a:pt x="491" y="148"/>
                  </a:lnTo>
                  <a:lnTo>
                    <a:pt x="464" y="144"/>
                  </a:lnTo>
                  <a:lnTo>
                    <a:pt x="432" y="144"/>
                  </a:lnTo>
                  <a:lnTo>
                    <a:pt x="396" y="145"/>
                  </a:lnTo>
                  <a:lnTo>
                    <a:pt x="357" y="149"/>
                  </a:lnTo>
                  <a:lnTo>
                    <a:pt x="317" y="157"/>
                  </a:lnTo>
                  <a:lnTo>
                    <a:pt x="272" y="165"/>
                  </a:lnTo>
                  <a:lnTo>
                    <a:pt x="227" y="175"/>
                  </a:lnTo>
                  <a:lnTo>
                    <a:pt x="180" y="185"/>
                  </a:lnTo>
                  <a:lnTo>
                    <a:pt x="132" y="195"/>
                  </a:lnTo>
                  <a:lnTo>
                    <a:pt x="85" y="207"/>
                  </a:lnTo>
                  <a:lnTo>
                    <a:pt x="37" y="217"/>
                  </a:lnTo>
                  <a:lnTo>
                    <a:pt x="20" y="217"/>
                  </a:lnTo>
                  <a:lnTo>
                    <a:pt x="11" y="207"/>
                  </a:lnTo>
                  <a:lnTo>
                    <a:pt x="7" y="191"/>
                  </a:lnTo>
                  <a:lnTo>
                    <a:pt x="5" y="170"/>
                  </a:lnTo>
                  <a:lnTo>
                    <a:pt x="8" y="147"/>
                  </a:lnTo>
                  <a:lnTo>
                    <a:pt x="11" y="122"/>
                  </a:lnTo>
                  <a:lnTo>
                    <a:pt x="14" y="99"/>
                  </a:lnTo>
                  <a:lnTo>
                    <a:pt x="16" y="79"/>
                  </a:lnTo>
                  <a:lnTo>
                    <a:pt x="10" y="56"/>
                  </a:lnTo>
                  <a:lnTo>
                    <a:pt x="1" y="31"/>
                  </a:lnTo>
                  <a:lnTo>
                    <a:pt x="0" y="11"/>
                  </a:lnTo>
                  <a:lnTo>
                    <a:pt x="16" y="0"/>
                  </a:lnTo>
                  <a:lnTo>
                    <a:pt x="23" y="1"/>
                  </a:lnTo>
                  <a:lnTo>
                    <a:pt x="31" y="7"/>
                  </a:lnTo>
                  <a:lnTo>
                    <a:pt x="39" y="16"/>
                  </a:lnTo>
                  <a:lnTo>
                    <a:pt x="44" y="27"/>
                  </a:lnTo>
                  <a:lnTo>
                    <a:pt x="50" y="40"/>
                  </a:lnTo>
                  <a:lnTo>
                    <a:pt x="54" y="53"/>
                  </a:lnTo>
                  <a:lnTo>
                    <a:pt x="57" y="67"/>
                  </a:lnTo>
                  <a:lnTo>
                    <a:pt x="59" y="79"/>
                  </a:lnTo>
                  <a:lnTo>
                    <a:pt x="59" y="96"/>
                  </a:lnTo>
                  <a:lnTo>
                    <a:pt x="60" y="115"/>
                  </a:lnTo>
                  <a:lnTo>
                    <a:pt x="59" y="136"/>
                  </a:lnTo>
                  <a:lnTo>
                    <a:pt x="56" y="159"/>
                  </a:lnTo>
                  <a:lnTo>
                    <a:pt x="67" y="157"/>
                  </a:lnTo>
                  <a:lnTo>
                    <a:pt x="85" y="152"/>
                  </a:lnTo>
                  <a:lnTo>
                    <a:pt x="106" y="148"/>
                  </a:lnTo>
                  <a:lnTo>
                    <a:pt x="132" y="141"/>
                  </a:lnTo>
                  <a:lnTo>
                    <a:pt x="161" y="135"/>
                  </a:lnTo>
                  <a:lnTo>
                    <a:pt x="193" y="128"/>
                  </a:lnTo>
                  <a:lnTo>
                    <a:pt x="226" y="121"/>
                  </a:lnTo>
                  <a:lnTo>
                    <a:pt x="259" y="115"/>
                  </a:lnTo>
                  <a:lnTo>
                    <a:pt x="295" y="108"/>
                  </a:lnTo>
                  <a:lnTo>
                    <a:pt x="330" y="103"/>
                  </a:lnTo>
                  <a:lnTo>
                    <a:pt x="364" y="98"/>
                  </a:lnTo>
                  <a:lnTo>
                    <a:pt x="397" y="95"/>
                  </a:lnTo>
                  <a:lnTo>
                    <a:pt x="429" y="93"/>
                  </a:lnTo>
                  <a:lnTo>
                    <a:pt x="458" y="92"/>
                  </a:lnTo>
                  <a:lnTo>
                    <a:pt x="484" y="93"/>
                  </a:lnTo>
                  <a:lnTo>
                    <a:pt x="505" y="98"/>
                  </a:lnTo>
                  <a:lnTo>
                    <a:pt x="526" y="105"/>
                  </a:lnTo>
                  <a:lnTo>
                    <a:pt x="544" y="113"/>
                  </a:lnTo>
                  <a:lnTo>
                    <a:pt x="562" y="126"/>
                  </a:lnTo>
                  <a:lnTo>
                    <a:pt x="576" y="142"/>
                  </a:lnTo>
                  <a:lnTo>
                    <a:pt x="588" y="161"/>
                  </a:lnTo>
                  <a:lnTo>
                    <a:pt x="595" y="184"/>
                  </a:lnTo>
                  <a:lnTo>
                    <a:pt x="599" y="211"/>
                  </a:lnTo>
                  <a:lnTo>
                    <a:pt x="598" y="241"/>
                  </a:lnTo>
                  <a:lnTo>
                    <a:pt x="595" y="253"/>
                  </a:lnTo>
                  <a:lnTo>
                    <a:pt x="588" y="260"/>
                  </a:lnTo>
                  <a:lnTo>
                    <a:pt x="580" y="264"/>
                  </a:lnTo>
                  <a:lnTo>
                    <a:pt x="572" y="266"/>
                  </a:lnTo>
                  <a:lnTo>
                    <a:pt x="563" y="263"/>
                  </a:lnTo>
                  <a:lnTo>
                    <a:pt x="556" y="257"/>
                  </a:lnTo>
                  <a:lnTo>
                    <a:pt x="552" y="247"/>
                  </a:lnTo>
                  <a:lnTo>
                    <a:pt x="552" y="236"/>
                  </a:lnTo>
                  <a:close/>
                </a:path>
              </a:pathLst>
            </a:custGeom>
            <a:solidFill>
              <a:srgbClr val="000000"/>
            </a:solidFill>
            <a:ln w="9525">
              <a:noFill/>
              <a:round/>
              <a:headEnd/>
              <a:tailEnd/>
            </a:ln>
          </p:spPr>
          <p:txBody>
            <a:bodyPr/>
            <a:lstStyle/>
            <a:p>
              <a:endParaRPr lang="en-US">
                <a:solidFill>
                  <a:srgbClr val="000000"/>
                </a:solidFill>
              </a:endParaRPr>
            </a:p>
          </p:txBody>
        </p:sp>
        <p:sp>
          <p:nvSpPr>
            <p:cNvPr id="2085" name="Freeform 27"/>
            <p:cNvSpPr>
              <a:spLocks/>
            </p:cNvSpPr>
            <p:nvPr/>
          </p:nvSpPr>
          <p:spPr bwMode="auto">
            <a:xfrm>
              <a:off x="7979" y="7128"/>
              <a:ext cx="245" cy="272"/>
            </a:xfrm>
            <a:custGeom>
              <a:avLst/>
              <a:gdLst>
                <a:gd name="T0" fmla="*/ 193 w 245"/>
                <a:gd name="T1" fmla="*/ 23 h 272"/>
                <a:gd name="T2" fmla="*/ 212 w 245"/>
                <a:gd name="T3" fmla="*/ 40 h 272"/>
                <a:gd name="T4" fmla="*/ 226 w 245"/>
                <a:gd name="T5" fmla="*/ 62 h 272"/>
                <a:gd name="T6" fmla="*/ 238 w 245"/>
                <a:gd name="T7" fmla="*/ 85 h 272"/>
                <a:gd name="T8" fmla="*/ 243 w 245"/>
                <a:gd name="T9" fmla="*/ 110 h 272"/>
                <a:gd name="T10" fmla="*/ 245 w 245"/>
                <a:gd name="T11" fmla="*/ 136 h 272"/>
                <a:gd name="T12" fmla="*/ 243 w 245"/>
                <a:gd name="T13" fmla="*/ 164 h 272"/>
                <a:gd name="T14" fmla="*/ 236 w 245"/>
                <a:gd name="T15" fmla="*/ 190 h 272"/>
                <a:gd name="T16" fmla="*/ 225 w 245"/>
                <a:gd name="T17" fmla="*/ 214 h 272"/>
                <a:gd name="T18" fmla="*/ 212 w 245"/>
                <a:gd name="T19" fmla="*/ 231 h 272"/>
                <a:gd name="T20" fmla="*/ 196 w 245"/>
                <a:gd name="T21" fmla="*/ 244 h 272"/>
                <a:gd name="T22" fmla="*/ 177 w 245"/>
                <a:gd name="T23" fmla="*/ 253 h 272"/>
                <a:gd name="T24" fmla="*/ 157 w 245"/>
                <a:gd name="T25" fmla="*/ 259 h 272"/>
                <a:gd name="T26" fmla="*/ 134 w 245"/>
                <a:gd name="T27" fmla="*/ 261 h 272"/>
                <a:gd name="T28" fmla="*/ 112 w 245"/>
                <a:gd name="T29" fmla="*/ 260 h 272"/>
                <a:gd name="T30" fmla="*/ 89 w 245"/>
                <a:gd name="T31" fmla="*/ 257 h 272"/>
                <a:gd name="T32" fmla="*/ 68 w 245"/>
                <a:gd name="T33" fmla="*/ 250 h 272"/>
                <a:gd name="T34" fmla="*/ 63 w 245"/>
                <a:gd name="T35" fmla="*/ 261 h 272"/>
                <a:gd name="T36" fmla="*/ 58 w 245"/>
                <a:gd name="T37" fmla="*/ 269 h 272"/>
                <a:gd name="T38" fmla="*/ 49 w 245"/>
                <a:gd name="T39" fmla="*/ 272 h 272"/>
                <a:gd name="T40" fmla="*/ 42 w 245"/>
                <a:gd name="T41" fmla="*/ 272 h 272"/>
                <a:gd name="T42" fmla="*/ 35 w 245"/>
                <a:gd name="T43" fmla="*/ 267 h 272"/>
                <a:gd name="T44" fmla="*/ 30 w 245"/>
                <a:gd name="T45" fmla="*/ 259 h 272"/>
                <a:gd name="T46" fmla="*/ 29 w 245"/>
                <a:gd name="T47" fmla="*/ 246 h 272"/>
                <a:gd name="T48" fmla="*/ 30 w 245"/>
                <a:gd name="T49" fmla="*/ 230 h 272"/>
                <a:gd name="T50" fmla="*/ 13 w 245"/>
                <a:gd name="T51" fmla="*/ 213 h 272"/>
                <a:gd name="T52" fmla="*/ 3 w 245"/>
                <a:gd name="T53" fmla="*/ 195 h 272"/>
                <a:gd name="T54" fmla="*/ 0 w 245"/>
                <a:gd name="T55" fmla="*/ 175 h 272"/>
                <a:gd name="T56" fmla="*/ 1 w 245"/>
                <a:gd name="T57" fmla="*/ 155 h 272"/>
                <a:gd name="T58" fmla="*/ 6 w 245"/>
                <a:gd name="T59" fmla="*/ 133 h 272"/>
                <a:gd name="T60" fmla="*/ 16 w 245"/>
                <a:gd name="T61" fmla="*/ 110 h 272"/>
                <a:gd name="T62" fmla="*/ 27 w 245"/>
                <a:gd name="T63" fmla="*/ 87 h 272"/>
                <a:gd name="T64" fmla="*/ 40 w 245"/>
                <a:gd name="T65" fmla="*/ 64 h 272"/>
                <a:gd name="T66" fmla="*/ 55 w 245"/>
                <a:gd name="T67" fmla="*/ 43 h 272"/>
                <a:gd name="T68" fmla="*/ 72 w 245"/>
                <a:gd name="T69" fmla="*/ 26 h 272"/>
                <a:gd name="T70" fmla="*/ 91 w 245"/>
                <a:gd name="T71" fmla="*/ 13 h 272"/>
                <a:gd name="T72" fmla="*/ 110 w 245"/>
                <a:gd name="T73" fmla="*/ 4 h 272"/>
                <a:gd name="T74" fmla="*/ 130 w 245"/>
                <a:gd name="T75" fmla="*/ 0 h 272"/>
                <a:gd name="T76" fmla="*/ 151 w 245"/>
                <a:gd name="T77" fmla="*/ 3 h 272"/>
                <a:gd name="T78" fmla="*/ 173 w 245"/>
                <a:gd name="T79" fmla="*/ 10 h 272"/>
                <a:gd name="T80" fmla="*/ 193 w 245"/>
                <a:gd name="T81" fmla="*/ 23 h 2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5"/>
                <a:gd name="T124" fmla="*/ 0 h 272"/>
                <a:gd name="T125" fmla="*/ 245 w 245"/>
                <a:gd name="T126" fmla="*/ 272 h 2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5" h="272">
                  <a:moveTo>
                    <a:pt x="193" y="23"/>
                  </a:moveTo>
                  <a:lnTo>
                    <a:pt x="212" y="40"/>
                  </a:lnTo>
                  <a:lnTo>
                    <a:pt x="226" y="62"/>
                  </a:lnTo>
                  <a:lnTo>
                    <a:pt x="238" y="85"/>
                  </a:lnTo>
                  <a:lnTo>
                    <a:pt x="243" y="110"/>
                  </a:lnTo>
                  <a:lnTo>
                    <a:pt x="245" y="136"/>
                  </a:lnTo>
                  <a:lnTo>
                    <a:pt x="243" y="164"/>
                  </a:lnTo>
                  <a:lnTo>
                    <a:pt x="236" y="190"/>
                  </a:lnTo>
                  <a:lnTo>
                    <a:pt x="225" y="214"/>
                  </a:lnTo>
                  <a:lnTo>
                    <a:pt x="212" y="231"/>
                  </a:lnTo>
                  <a:lnTo>
                    <a:pt x="196" y="244"/>
                  </a:lnTo>
                  <a:lnTo>
                    <a:pt x="177" y="253"/>
                  </a:lnTo>
                  <a:lnTo>
                    <a:pt x="157" y="259"/>
                  </a:lnTo>
                  <a:lnTo>
                    <a:pt x="134" y="261"/>
                  </a:lnTo>
                  <a:lnTo>
                    <a:pt x="112" y="260"/>
                  </a:lnTo>
                  <a:lnTo>
                    <a:pt x="89" y="257"/>
                  </a:lnTo>
                  <a:lnTo>
                    <a:pt x="68" y="250"/>
                  </a:lnTo>
                  <a:lnTo>
                    <a:pt x="63" y="261"/>
                  </a:lnTo>
                  <a:lnTo>
                    <a:pt x="58" y="269"/>
                  </a:lnTo>
                  <a:lnTo>
                    <a:pt x="49" y="272"/>
                  </a:lnTo>
                  <a:lnTo>
                    <a:pt x="42" y="272"/>
                  </a:lnTo>
                  <a:lnTo>
                    <a:pt x="35" y="267"/>
                  </a:lnTo>
                  <a:lnTo>
                    <a:pt x="30" y="259"/>
                  </a:lnTo>
                  <a:lnTo>
                    <a:pt x="29" y="246"/>
                  </a:lnTo>
                  <a:lnTo>
                    <a:pt x="30" y="230"/>
                  </a:lnTo>
                  <a:lnTo>
                    <a:pt x="13" y="213"/>
                  </a:lnTo>
                  <a:lnTo>
                    <a:pt x="3" y="195"/>
                  </a:lnTo>
                  <a:lnTo>
                    <a:pt x="0" y="175"/>
                  </a:lnTo>
                  <a:lnTo>
                    <a:pt x="1" y="155"/>
                  </a:lnTo>
                  <a:lnTo>
                    <a:pt x="6" y="133"/>
                  </a:lnTo>
                  <a:lnTo>
                    <a:pt x="16" y="110"/>
                  </a:lnTo>
                  <a:lnTo>
                    <a:pt x="27" y="87"/>
                  </a:lnTo>
                  <a:lnTo>
                    <a:pt x="40" y="64"/>
                  </a:lnTo>
                  <a:lnTo>
                    <a:pt x="55" y="43"/>
                  </a:lnTo>
                  <a:lnTo>
                    <a:pt x="72" y="26"/>
                  </a:lnTo>
                  <a:lnTo>
                    <a:pt x="91" y="13"/>
                  </a:lnTo>
                  <a:lnTo>
                    <a:pt x="110" y="4"/>
                  </a:lnTo>
                  <a:lnTo>
                    <a:pt x="130" y="0"/>
                  </a:lnTo>
                  <a:lnTo>
                    <a:pt x="151" y="3"/>
                  </a:lnTo>
                  <a:lnTo>
                    <a:pt x="173" y="10"/>
                  </a:lnTo>
                  <a:lnTo>
                    <a:pt x="193" y="23"/>
                  </a:lnTo>
                  <a:close/>
                </a:path>
              </a:pathLst>
            </a:custGeom>
            <a:solidFill>
              <a:srgbClr val="000000"/>
            </a:solidFill>
            <a:ln w="9525">
              <a:noFill/>
              <a:round/>
              <a:headEnd/>
              <a:tailEnd/>
            </a:ln>
          </p:spPr>
          <p:txBody>
            <a:bodyPr/>
            <a:lstStyle/>
            <a:p>
              <a:endParaRPr lang="en-US">
                <a:solidFill>
                  <a:srgbClr val="000000"/>
                </a:solidFill>
              </a:endParaRPr>
            </a:p>
          </p:txBody>
        </p:sp>
        <p:sp>
          <p:nvSpPr>
            <p:cNvPr id="2086" name="Freeform 28"/>
            <p:cNvSpPr>
              <a:spLocks/>
            </p:cNvSpPr>
            <p:nvPr/>
          </p:nvSpPr>
          <p:spPr bwMode="auto">
            <a:xfrm>
              <a:off x="7504" y="7241"/>
              <a:ext cx="1352" cy="958"/>
            </a:xfrm>
            <a:custGeom>
              <a:avLst/>
              <a:gdLst>
                <a:gd name="T0" fmla="*/ 574 w 1352"/>
                <a:gd name="T1" fmla="*/ 610 h 958"/>
                <a:gd name="T2" fmla="*/ 497 w 1352"/>
                <a:gd name="T3" fmla="*/ 609 h 958"/>
                <a:gd name="T4" fmla="*/ 420 w 1352"/>
                <a:gd name="T5" fmla="*/ 602 h 958"/>
                <a:gd name="T6" fmla="*/ 341 w 1352"/>
                <a:gd name="T7" fmla="*/ 581 h 958"/>
                <a:gd name="T8" fmla="*/ 305 w 1352"/>
                <a:gd name="T9" fmla="*/ 535 h 958"/>
                <a:gd name="T10" fmla="*/ 376 w 1352"/>
                <a:gd name="T11" fmla="*/ 495 h 958"/>
                <a:gd name="T12" fmla="*/ 462 w 1352"/>
                <a:gd name="T13" fmla="*/ 462 h 958"/>
                <a:gd name="T14" fmla="*/ 561 w 1352"/>
                <a:gd name="T15" fmla="*/ 438 h 958"/>
                <a:gd name="T16" fmla="*/ 672 w 1352"/>
                <a:gd name="T17" fmla="*/ 420 h 958"/>
                <a:gd name="T18" fmla="*/ 649 w 1352"/>
                <a:gd name="T19" fmla="*/ 366 h 958"/>
                <a:gd name="T20" fmla="*/ 593 w 1352"/>
                <a:gd name="T21" fmla="*/ 304 h 958"/>
                <a:gd name="T22" fmla="*/ 530 w 1352"/>
                <a:gd name="T23" fmla="*/ 251 h 958"/>
                <a:gd name="T24" fmla="*/ 445 w 1352"/>
                <a:gd name="T25" fmla="*/ 232 h 958"/>
                <a:gd name="T26" fmla="*/ 322 w 1352"/>
                <a:gd name="T27" fmla="*/ 245 h 958"/>
                <a:gd name="T28" fmla="*/ 164 w 1352"/>
                <a:gd name="T29" fmla="*/ 265 h 958"/>
                <a:gd name="T30" fmla="*/ 53 w 1352"/>
                <a:gd name="T31" fmla="*/ 276 h 958"/>
                <a:gd name="T32" fmla="*/ 2 w 1352"/>
                <a:gd name="T33" fmla="*/ 262 h 958"/>
                <a:gd name="T34" fmla="*/ 30 w 1352"/>
                <a:gd name="T35" fmla="*/ 121 h 958"/>
                <a:gd name="T36" fmla="*/ 14 w 1352"/>
                <a:gd name="T37" fmla="*/ 25 h 958"/>
                <a:gd name="T38" fmla="*/ 38 w 1352"/>
                <a:gd name="T39" fmla="*/ 0 h 958"/>
                <a:gd name="T40" fmla="*/ 76 w 1352"/>
                <a:gd name="T41" fmla="*/ 105 h 958"/>
                <a:gd name="T42" fmla="*/ 443 w 1352"/>
                <a:gd name="T43" fmla="*/ 177 h 958"/>
                <a:gd name="T44" fmla="*/ 547 w 1352"/>
                <a:gd name="T45" fmla="*/ 202 h 958"/>
                <a:gd name="T46" fmla="*/ 632 w 1352"/>
                <a:gd name="T47" fmla="*/ 272 h 958"/>
                <a:gd name="T48" fmla="*/ 713 w 1352"/>
                <a:gd name="T49" fmla="*/ 357 h 958"/>
                <a:gd name="T50" fmla="*/ 799 w 1352"/>
                <a:gd name="T51" fmla="*/ 419 h 958"/>
                <a:gd name="T52" fmla="*/ 865 w 1352"/>
                <a:gd name="T53" fmla="*/ 469 h 958"/>
                <a:gd name="T54" fmla="*/ 917 w 1352"/>
                <a:gd name="T55" fmla="*/ 543 h 958"/>
                <a:gd name="T56" fmla="*/ 972 w 1352"/>
                <a:gd name="T57" fmla="*/ 613 h 958"/>
                <a:gd name="T58" fmla="*/ 1050 w 1352"/>
                <a:gd name="T59" fmla="*/ 650 h 958"/>
                <a:gd name="T60" fmla="*/ 1129 w 1352"/>
                <a:gd name="T61" fmla="*/ 671 h 958"/>
                <a:gd name="T62" fmla="*/ 1191 w 1352"/>
                <a:gd name="T63" fmla="*/ 699 h 958"/>
                <a:gd name="T64" fmla="*/ 1252 w 1352"/>
                <a:gd name="T65" fmla="*/ 738 h 958"/>
                <a:gd name="T66" fmla="*/ 1311 w 1352"/>
                <a:gd name="T67" fmla="*/ 774 h 958"/>
                <a:gd name="T68" fmla="*/ 1334 w 1352"/>
                <a:gd name="T69" fmla="*/ 850 h 958"/>
                <a:gd name="T70" fmla="*/ 1341 w 1352"/>
                <a:gd name="T71" fmla="*/ 954 h 958"/>
                <a:gd name="T72" fmla="*/ 1220 w 1352"/>
                <a:gd name="T73" fmla="*/ 945 h 958"/>
                <a:gd name="T74" fmla="*/ 1298 w 1352"/>
                <a:gd name="T75" fmla="*/ 904 h 958"/>
                <a:gd name="T76" fmla="*/ 1226 w 1352"/>
                <a:gd name="T77" fmla="*/ 784 h 958"/>
                <a:gd name="T78" fmla="*/ 1169 w 1352"/>
                <a:gd name="T79" fmla="*/ 748 h 958"/>
                <a:gd name="T80" fmla="*/ 1113 w 1352"/>
                <a:gd name="T81" fmla="*/ 721 h 958"/>
                <a:gd name="T82" fmla="*/ 1040 w 1352"/>
                <a:gd name="T83" fmla="*/ 704 h 958"/>
                <a:gd name="T84" fmla="*/ 971 w 1352"/>
                <a:gd name="T85" fmla="*/ 679 h 958"/>
                <a:gd name="T86" fmla="*/ 904 w 1352"/>
                <a:gd name="T87" fmla="*/ 612 h 958"/>
                <a:gd name="T88" fmla="*/ 852 w 1352"/>
                <a:gd name="T89" fmla="*/ 535 h 958"/>
                <a:gd name="T90" fmla="*/ 801 w 1352"/>
                <a:gd name="T91" fmla="*/ 479 h 958"/>
                <a:gd name="T92" fmla="*/ 714 w 1352"/>
                <a:gd name="T93" fmla="*/ 471 h 958"/>
                <a:gd name="T94" fmla="*/ 610 w 1352"/>
                <a:gd name="T95" fmla="*/ 484 h 958"/>
                <a:gd name="T96" fmla="*/ 517 w 1352"/>
                <a:gd name="T97" fmla="*/ 502 h 958"/>
                <a:gd name="T98" fmla="*/ 435 w 1352"/>
                <a:gd name="T99" fmla="*/ 528 h 958"/>
                <a:gd name="T100" fmla="*/ 438 w 1352"/>
                <a:gd name="T101" fmla="*/ 550 h 958"/>
                <a:gd name="T102" fmla="*/ 530 w 1352"/>
                <a:gd name="T103" fmla="*/ 555 h 958"/>
                <a:gd name="T104" fmla="*/ 625 w 1352"/>
                <a:gd name="T105" fmla="*/ 557 h 958"/>
                <a:gd name="T106" fmla="*/ 708 w 1352"/>
                <a:gd name="T107" fmla="*/ 570 h 958"/>
                <a:gd name="T108" fmla="*/ 756 w 1352"/>
                <a:gd name="T109" fmla="*/ 610 h 958"/>
                <a:gd name="T110" fmla="*/ 658 w 1352"/>
                <a:gd name="T111" fmla="*/ 660 h 958"/>
                <a:gd name="T112" fmla="*/ 570 w 1352"/>
                <a:gd name="T113" fmla="*/ 704 h 958"/>
                <a:gd name="T114" fmla="*/ 540 w 1352"/>
                <a:gd name="T115" fmla="*/ 734 h 958"/>
                <a:gd name="T116" fmla="*/ 512 w 1352"/>
                <a:gd name="T117" fmla="*/ 715 h 958"/>
                <a:gd name="T118" fmla="*/ 530 w 1352"/>
                <a:gd name="T119" fmla="*/ 672 h 958"/>
                <a:gd name="T120" fmla="*/ 592 w 1352"/>
                <a:gd name="T121" fmla="*/ 630 h 9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2"/>
                <a:gd name="T184" fmla="*/ 0 h 958"/>
                <a:gd name="T185" fmla="*/ 1352 w 1352"/>
                <a:gd name="T186" fmla="*/ 958 h 9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2" h="958">
                  <a:moveTo>
                    <a:pt x="635" y="612"/>
                  </a:moveTo>
                  <a:lnTo>
                    <a:pt x="615" y="612"/>
                  </a:lnTo>
                  <a:lnTo>
                    <a:pt x="595" y="610"/>
                  </a:lnTo>
                  <a:lnTo>
                    <a:pt x="574" y="610"/>
                  </a:lnTo>
                  <a:lnTo>
                    <a:pt x="554" y="610"/>
                  </a:lnTo>
                  <a:lnTo>
                    <a:pt x="536" y="610"/>
                  </a:lnTo>
                  <a:lnTo>
                    <a:pt x="515" y="610"/>
                  </a:lnTo>
                  <a:lnTo>
                    <a:pt x="497" y="609"/>
                  </a:lnTo>
                  <a:lnTo>
                    <a:pt x="478" y="609"/>
                  </a:lnTo>
                  <a:lnTo>
                    <a:pt x="459" y="607"/>
                  </a:lnTo>
                  <a:lnTo>
                    <a:pt x="440" y="604"/>
                  </a:lnTo>
                  <a:lnTo>
                    <a:pt x="420" y="602"/>
                  </a:lnTo>
                  <a:lnTo>
                    <a:pt x="402" y="599"/>
                  </a:lnTo>
                  <a:lnTo>
                    <a:pt x="381" y="593"/>
                  </a:lnTo>
                  <a:lnTo>
                    <a:pt x="361" y="589"/>
                  </a:lnTo>
                  <a:lnTo>
                    <a:pt x="341" y="581"/>
                  </a:lnTo>
                  <a:lnTo>
                    <a:pt x="321" y="573"/>
                  </a:lnTo>
                  <a:lnTo>
                    <a:pt x="306" y="563"/>
                  </a:lnTo>
                  <a:lnTo>
                    <a:pt x="302" y="550"/>
                  </a:lnTo>
                  <a:lnTo>
                    <a:pt x="305" y="535"/>
                  </a:lnTo>
                  <a:lnTo>
                    <a:pt x="318" y="524"/>
                  </a:lnTo>
                  <a:lnTo>
                    <a:pt x="337" y="514"/>
                  </a:lnTo>
                  <a:lnTo>
                    <a:pt x="355" y="504"/>
                  </a:lnTo>
                  <a:lnTo>
                    <a:pt x="376" y="495"/>
                  </a:lnTo>
                  <a:lnTo>
                    <a:pt x="396" y="485"/>
                  </a:lnTo>
                  <a:lnTo>
                    <a:pt x="417" y="478"/>
                  </a:lnTo>
                  <a:lnTo>
                    <a:pt x="440" y="469"/>
                  </a:lnTo>
                  <a:lnTo>
                    <a:pt x="462" y="462"/>
                  </a:lnTo>
                  <a:lnTo>
                    <a:pt x="487" y="455"/>
                  </a:lnTo>
                  <a:lnTo>
                    <a:pt x="511" y="449"/>
                  </a:lnTo>
                  <a:lnTo>
                    <a:pt x="536" y="443"/>
                  </a:lnTo>
                  <a:lnTo>
                    <a:pt x="561" y="438"/>
                  </a:lnTo>
                  <a:lnTo>
                    <a:pt x="587" y="432"/>
                  </a:lnTo>
                  <a:lnTo>
                    <a:pt x="615" y="427"/>
                  </a:lnTo>
                  <a:lnTo>
                    <a:pt x="644" y="423"/>
                  </a:lnTo>
                  <a:lnTo>
                    <a:pt x="672" y="420"/>
                  </a:lnTo>
                  <a:lnTo>
                    <a:pt x="701" y="417"/>
                  </a:lnTo>
                  <a:lnTo>
                    <a:pt x="684" y="400"/>
                  </a:lnTo>
                  <a:lnTo>
                    <a:pt x="667" y="383"/>
                  </a:lnTo>
                  <a:lnTo>
                    <a:pt x="649" y="366"/>
                  </a:lnTo>
                  <a:lnTo>
                    <a:pt x="633" y="347"/>
                  </a:lnTo>
                  <a:lnTo>
                    <a:pt x="618" y="331"/>
                  </a:lnTo>
                  <a:lnTo>
                    <a:pt x="605" y="317"/>
                  </a:lnTo>
                  <a:lnTo>
                    <a:pt x="593" y="304"/>
                  </a:lnTo>
                  <a:lnTo>
                    <a:pt x="583" y="294"/>
                  </a:lnTo>
                  <a:lnTo>
                    <a:pt x="566" y="278"/>
                  </a:lnTo>
                  <a:lnTo>
                    <a:pt x="548" y="264"/>
                  </a:lnTo>
                  <a:lnTo>
                    <a:pt x="530" y="251"/>
                  </a:lnTo>
                  <a:lnTo>
                    <a:pt x="511" y="242"/>
                  </a:lnTo>
                  <a:lnTo>
                    <a:pt x="491" y="235"/>
                  </a:lnTo>
                  <a:lnTo>
                    <a:pt x="469" y="232"/>
                  </a:lnTo>
                  <a:lnTo>
                    <a:pt x="445" y="232"/>
                  </a:lnTo>
                  <a:lnTo>
                    <a:pt x="419" y="236"/>
                  </a:lnTo>
                  <a:lnTo>
                    <a:pt x="416" y="236"/>
                  </a:lnTo>
                  <a:lnTo>
                    <a:pt x="368" y="241"/>
                  </a:lnTo>
                  <a:lnTo>
                    <a:pt x="322" y="245"/>
                  </a:lnTo>
                  <a:lnTo>
                    <a:pt x="278" y="249"/>
                  </a:lnTo>
                  <a:lnTo>
                    <a:pt x="237" y="255"/>
                  </a:lnTo>
                  <a:lnTo>
                    <a:pt x="198" y="261"/>
                  </a:lnTo>
                  <a:lnTo>
                    <a:pt x="164" y="265"/>
                  </a:lnTo>
                  <a:lnTo>
                    <a:pt x="131" y="269"/>
                  </a:lnTo>
                  <a:lnTo>
                    <a:pt x="102" y="272"/>
                  </a:lnTo>
                  <a:lnTo>
                    <a:pt x="76" y="275"/>
                  </a:lnTo>
                  <a:lnTo>
                    <a:pt x="53" y="276"/>
                  </a:lnTo>
                  <a:lnTo>
                    <a:pt x="34" y="276"/>
                  </a:lnTo>
                  <a:lnTo>
                    <a:pt x="20" y="274"/>
                  </a:lnTo>
                  <a:lnTo>
                    <a:pt x="10" y="269"/>
                  </a:lnTo>
                  <a:lnTo>
                    <a:pt x="2" y="262"/>
                  </a:lnTo>
                  <a:lnTo>
                    <a:pt x="0" y="253"/>
                  </a:lnTo>
                  <a:lnTo>
                    <a:pt x="2" y="241"/>
                  </a:lnTo>
                  <a:lnTo>
                    <a:pt x="20" y="177"/>
                  </a:lnTo>
                  <a:lnTo>
                    <a:pt x="30" y="121"/>
                  </a:lnTo>
                  <a:lnTo>
                    <a:pt x="30" y="78"/>
                  </a:lnTo>
                  <a:lnTo>
                    <a:pt x="18" y="45"/>
                  </a:lnTo>
                  <a:lnTo>
                    <a:pt x="14" y="35"/>
                  </a:lnTo>
                  <a:lnTo>
                    <a:pt x="14" y="25"/>
                  </a:lnTo>
                  <a:lnTo>
                    <a:pt x="17" y="15"/>
                  </a:lnTo>
                  <a:lnTo>
                    <a:pt x="23" y="8"/>
                  </a:lnTo>
                  <a:lnTo>
                    <a:pt x="30" y="2"/>
                  </a:lnTo>
                  <a:lnTo>
                    <a:pt x="38" y="0"/>
                  </a:lnTo>
                  <a:lnTo>
                    <a:pt x="47" y="3"/>
                  </a:lnTo>
                  <a:lnTo>
                    <a:pt x="54" y="12"/>
                  </a:lnTo>
                  <a:lnTo>
                    <a:pt x="72" y="54"/>
                  </a:lnTo>
                  <a:lnTo>
                    <a:pt x="76" y="105"/>
                  </a:lnTo>
                  <a:lnTo>
                    <a:pt x="70" y="161"/>
                  </a:lnTo>
                  <a:lnTo>
                    <a:pt x="57" y="220"/>
                  </a:lnTo>
                  <a:lnTo>
                    <a:pt x="412" y="182"/>
                  </a:lnTo>
                  <a:lnTo>
                    <a:pt x="443" y="177"/>
                  </a:lnTo>
                  <a:lnTo>
                    <a:pt x="472" y="177"/>
                  </a:lnTo>
                  <a:lnTo>
                    <a:pt x="498" y="182"/>
                  </a:lnTo>
                  <a:lnTo>
                    <a:pt x="524" y="190"/>
                  </a:lnTo>
                  <a:lnTo>
                    <a:pt x="547" y="202"/>
                  </a:lnTo>
                  <a:lnTo>
                    <a:pt x="570" y="216"/>
                  </a:lnTo>
                  <a:lnTo>
                    <a:pt x="592" y="233"/>
                  </a:lnTo>
                  <a:lnTo>
                    <a:pt x="612" y="252"/>
                  </a:lnTo>
                  <a:lnTo>
                    <a:pt x="632" y="272"/>
                  </a:lnTo>
                  <a:lnTo>
                    <a:pt x="652" y="292"/>
                  </a:lnTo>
                  <a:lnTo>
                    <a:pt x="672" y="314"/>
                  </a:lnTo>
                  <a:lnTo>
                    <a:pt x="691" y="335"/>
                  </a:lnTo>
                  <a:lnTo>
                    <a:pt x="713" y="357"/>
                  </a:lnTo>
                  <a:lnTo>
                    <a:pt x="733" y="377"/>
                  </a:lnTo>
                  <a:lnTo>
                    <a:pt x="756" y="396"/>
                  </a:lnTo>
                  <a:lnTo>
                    <a:pt x="779" y="413"/>
                  </a:lnTo>
                  <a:lnTo>
                    <a:pt x="799" y="419"/>
                  </a:lnTo>
                  <a:lnTo>
                    <a:pt x="818" y="427"/>
                  </a:lnTo>
                  <a:lnTo>
                    <a:pt x="835" y="439"/>
                  </a:lnTo>
                  <a:lnTo>
                    <a:pt x="851" y="453"/>
                  </a:lnTo>
                  <a:lnTo>
                    <a:pt x="865" y="469"/>
                  </a:lnTo>
                  <a:lnTo>
                    <a:pt x="878" y="486"/>
                  </a:lnTo>
                  <a:lnTo>
                    <a:pt x="891" y="504"/>
                  </a:lnTo>
                  <a:lnTo>
                    <a:pt x="904" y="524"/>
                  </a:lnTo>
                  <a:lnTo>
                    <a:pt x="917" y="543"/>
                  </a:lnTo>
                  <a:lnTo>
                    <a:pt x="930" y="561"/>
                  </a:lnTo>
                  <a:lnTo>
                    <a:pt x="943" y="580"/>
                  </a:lnTo>
                  <a:lnTo>
                    <a:pt x="958" y="597"/>
                  </a:lnTo>
                  <a:lnTo>
                    <a:pt x="972" y="613"/>
                  </a:lnTo>
                  <a:lnTo>
                    <a:pt x="988" y="627"/>
                  </a:lnTo>
                  <a:lnTo>
                    <a:pt x="1007" y="639"/>
                  </a:lnTo>
                  <a:lnTo>
                    <a:pt x="1025" y="648"/>
                  </a:lnTo>
                  <a:lnTo>
                    <a:pt x="1050" y="650"/>
                  </a:lnTo>
                  <a:lnTo>
                    <a:pt x="1071" y="655"/>
                  </a:lnTo>
                  <a:lnTo>
                    <a:pt x="1093" y="659"/>
                  </a:lnTo>
                  <a:lnTo>
                    <a:pt x="1112" y="665"/>
                  </a:lnTo>
                  <a:lnTo>
                    <a:pt x="1129" y="671"/>
                  </a:lnTo>
                  <a:lnTo>
                    <a:pt x="1145" y="676"/>
                  </a:lnTo>
                  <a:lnTo>
                    <a:pt x="1161" y="683"/>
                  </a:lnTo>
                  <a:lnTo>
                    <a:pt x="1175" y="692"/>
                  </a:lnTo>
                  <a:lnTo>
                    <a:pt x="1191" y="699"/>
                  </a:lnTo>
                  <a:lnTo>
                    <a:pt x="1205" y="709"/>
                  </a:lnTo>
                  <a:lnTo>
                    <a:pt x="1220" y="718"/>
                  </a:lnTo>
                  <a:lnTo>
                    <a:pt x="1236" y="728"/>
                  </a:lnTo>
                  <a:lnTo>
                    <a:pt x="1252" y="738"/>
                  </a:lnTo>
                  <a:lnTo>
                    <a:pt x="1269" y="748"/>
                  </a:lnTo>
                  <a:lnTo>
                    <a:pt x="1288" y="760"/>
                  </a:lnTo>
                  <a:lnTo>
                    <a:pt x="1308" y="771"/>
                  </a:lnTo>
                  <a:lnTo>
                    <a:pt x="1311" y="774"/>
                  </a:lnTo>
                  <a:lnTo>
                    <a:pt x="1314" y="780"/>
                  </a:lnTo>
                  <a:lnTo>
                    <a:pt x="1318" y="786"/>
                  </a:lnTo>
                  <a:lnTo>
                    <a:pt x="1319" y="790"/>
                  </a:lnTo>
                  <a:lnTo>
                    <a:pt x="1334" y="850"/>
                  </a:lnTo>
                  <a:lnTo>
                    <a:pt x="1345" y="895"/>
                  </a:lnTo>
                  <a:lnTo>
                    <a:pt x="1352" y="925"/>
                  </a:lnTo>
                  <a:lnTo>
                    <a:pt x="1351" y="944"/>
                  </a:lnTo>
                  <a:lnTo>
                    <a:pt x="1341" y="954"/>
                  </a:lnTo>
                  <a:lnTo>
                    <a:pt x="1319" y="958"/>
                  </a:lnTo>
                  <a:lnTo>
                    <a:pt x="1286" y="957"/>
                  </a:lnTo>
                  <a:lnTo>
                    <a:pt x="1237" y="954"/>
                  </a:lnTo>
                  <a:lnTo>
                    <a:pt x="1220" y="945"/>
                  </a:lnTo>
                  <a:lnTo>
                    <a:pt x="1216" y="927"/>
                  </a:lnTo>
                  <a:lnTo>
                    <a:pt x="1221" y="908"/>
                  </a:lnTo>
                  <a:lnTo>
                    <a:pt x="1240" y="901"/>
                  </a:lnTo>
                  <a:lnTo>
                    <a:pt x="1298" y="904"/>
                  </a:lnTo>
                  <a:lnTo>
                    <a:pt x="1278" y="816"/>
                  </a:lnTo>
                  <a:lnTo>
                    <a:pt x="1259" y="804"/>
                  </a:lnTo>
                  <a:lnTo>
                    <a:pt x="1241" y="794"/>
                  </a:lnTo>
                  <a:lnTo>
                    <a:pt x="1226" y="784"/>
                  </a:lnTo>
                  <a:lnTo>
                    <a:pt x="1211" y="774"/>
                  </a:lnTo>
                  <a:lnTo>
                    <a:pt x="1197" y="765"/>
                  </a:lnTo>
                  <a:lnTo>
                    <a:pt x="1184" y="757"/>
                  </a:lnTo>
                  <a:lnTo>
                    <a:pt x="1169" y="748"/>
                  </a:lnTo>
                  <a:lnTo>
                    <a:pt x="1156" y="741"/>
                  </a:lnTo>
                  <a:lnTo>
                    <a:pt x="1142" y="734"/>
                  </a:lnTo>
                  <a:lnTo>
                    <a:pt x="1128" y="727"/>
                  </a:lnTo>
                  <a:lnTo>
                    <a:pt x="1113" y="721"/>
                  </a:lnTo>
                  <a:lnTo>
                    <a:pt x="1096" y="717"/>
                  </a:lnTo>
                  <a:lnTo>
                    <a:pt x="1079" y="711"/>
                  </a:lnTo>
                  <a:lnTo>
                    <a:pt x="1061" y="706"/>
                  </a:lnTo>
                  <a:lnTo>
                    <a:pt x="1040" y="704"/>
                  </a:lnTo>
                  <a:lnTo>
                    <a:pt x="1018" y="701"/>
                  </a:lnTo>
                  <a:lnTo>
                    <a:pt x="1014" y="701"/>
                  </a:lnTo>
                  <a:lnTo>
                    <a:pt x="991" y="691"/>
                  </a:lnTo>
                  <a:lnTo>
                    <a:pt x="971" y="679"/>
                  </a:lnTo>
                  <a:lnTo>
                    <a:pt x="952" y="665"/>
                  </a:lnTo>
                  <a:lnTo>
                    <a:pt x="935" y="648"/>
                  </a:lnTo>
                  <a:lnTo>
                    <a:pt x="920" y="630"/>
                  </a:lnTo>
                  <a:lnTo>
                    <a:pt x="904" y="612"/>
                  </a:lnTo>
                  <a:lnTo>
                    <a:pt x="891" y="591"/>
                  </a:lnTo>
                  <a:lnTo>
                    <a:pt x="878" y="573"/>
                  </a:lnTo>
                  <a:lnTo>
                    <a:pt x="865" y="554"/>
                  </a:lnTo>
                  <a:lnTo>
                    <a:pt x="852" y="535"/>
                  </a:lnTo>
                  <a:lnTo>
                    <a:pt x="841" y="518"/>
                  </a:lnTo>
                  <a:lnTo>
                    <a:pt x="828" y="502"/>
                  </a:lnTo>
                  <a:lnTo>
                    <a:pt x="815" y="489"/>
                  </a:lnTo>
                  <a:lnTo>
                    <a:pt x="801" y="479"/>
                  </a:lnTo>
                  <a:lnTo>
                    <a:pt x="786" y="471"/>
                  </a:lnTo>
                  <a:lnTo>
                    <a:pt x="770" y="466"/>
                  </a:lnTo>
                  <a:lnTo>
                    <a:pt x="742" y="468"/>
                  </a:lnTo>
                  <a:lnTo>
                    <a:pt x="714" y="471"/>
                  </a:lnTo>
                  <a:lnTo>
                    <a:pt x="687" y="474"/>
                  </a:lnTo>
                  <a:lnTo>
                    <a:pt x="661" y="476"/>
                  </a:lnTo>
                  <a:lnTo>
                    <a:pt x="635" y="479"/>
                  </a:lnTo>
                  <a:lnTo>
                    <a:pt x="610" y="484"/>
                  </a:lnTo>
                  <a:lnTo>
                    <a:pt x="586" y="488"/>
                  </a:lnTo>
                  <a:lnTo>
                    <a:pt x="563" y="492"/>
                  </a:lnTo>
                  <a:lnTo>
                    <a:pt x="540" y="497"/>
                  </a:lnTo>
                  <a:lnTo>
                    <a:pt x="517" y="502"/>
                  </a:lnTo>
                  <a:lnTo>
                    <a:pt x="495" y="508"/>
                  </a:lnTo>
                  <a:lnTo>
                    <a:pt x="475" y="514"/>
                  </a:lnTo>
                  <a:lnTo>
                    <a:pt x="455" y="521"/>
                  </a:lnTo>
                  <a:lnTo>
                    <a:pt x="435" y="528"/>
                  </a:lnTo>
                  <a:lnTo>
                    <a:pt x="416" y="535"/>
                  </a:lnTo>
                  <a:lnTo>
                    <a:pt x="397" y="543"/>
                  </a:lnTo>
                  <a:lnTo>
                    <a:pt x="416" y="547"/>
                  </a:lnTo>
                  <a:lnTo>
                    <a:pt x="438" y="550"/>
                  </a:lnTo>
                  <a:lnTo>
                    <a:pt x="459" y="553"/>
                  </a:lnTo>
                  <a:lnTo>
                    <a:pt x="482" y="554"/>
                  </a:lnTo>
                  <a:lnTo>
                    <a:pt x="507" y="554"/>
                  </a:lnTo>
                  <a:lnTo>
                    <a:pt x="530" y="555"/>
                  </a:lnTo>
                  <a:lnTo>
                    <a:pt x="554" y="555"/>
                  </a:lnTo>
                  <a:lnTo>
                    <a:pt x="579" y="555"/>
                  </a:lnTo>
                  <a:lnTo>
                    <a:pt x="602" y="557"/>
                  </a:lnTo>
                  <a:lnTo>
                    <a:pt x="625" y="557"/>
                  </a:lnTo>
                  <a:lnTo>
                    <a:pt x="648" y="558"/>
                  </a:lnTo>
                  <a:lnTo>
                    <a:pt x="670" y="561"/>
                  </a:lnTo>
                  <a:lnTo>
                    <a:pt x="690" y="564"/>
                  </a:lnTo>
                  <a:lnTo>
                    <a:pt x="708" y="570"/>
                  </a:lnTo>
                  <a:lnTo>
                    <a:pt x="726" y="576"/>
                  </a:lnTo>
                  <a:lnTo>
                    <a:pt x="740" y="583"/>
                  </a:lnTo>
                  <a:lnTo>
                    <a:pt x="753" y="596"/>
                  </a:lnTo>
                  <a:lnTo>
                    <a:pt x="756" y="610"/>
                  </a:lnTo>
                  <a:lnTo>
                    <a:pt x="750" y="623"/>
                  </a:lnTo>
                  <a:lnTo>
                    <a:pt x="736" y="633"/>
                  </a:lnTo>
                  <a:lnTo>
                    <a:pt x="694" y="648"/>
                  </a:lnTo>
                  <a:lnTo>
                    <a:pt x="658" y="660"/>
                  </a:lnTo>
                  <a:lnTo>
                    <a:pt x="628" y="672"/>
                  </a:lnTo>
                  <a:lnTo>
                    <a:pt x="603" y="683"/>
                  </a:lnTo>
                  <a:lnTo>
                    <a:pt x="585" y="695"/>
                  </a:lnTo>
                  <a:lnTo>
                    <a:pt x="570" y="704"/>
                  </a:lnTo>
                  <a:lnTo>
                    <a:pt x="560" y="712"/>
                  </a:lnTo>
                  <a:lnTo>
                    <a:pt x="556" y="719"/>
                  </a:lnTo>
                  <a:lnTo>
                    <a:pt x="548" y="728"/>
                  </a:lnTo>
                  <a:lnTo>
                    <a:pt x="540" y="734"/>
                  </a:lnTo>
                  <a:lnTo>
                    <a:pt x="531" y="734"/>
                  </a:lnTo>
                  <a:lnTo>
                    <a:pt x="524" y="730"/>
                  </a:lnTo>
                  <a:lnTo>
                    <a:pt x="517" y="724"/>
                  </a:lnTo>
                  <a:lnTo>
                    <a:pt x="512" y="715"/>
                  </a:lnTo>
                  <a:lnTo>
                    <a:pt x="511" y="705"/>
                  </a:lnTo>
                  <a:lnTo>
                    <a:pt x="514" y="694"/>
                  </a:lnTo>
                  <a:lnTo>
                    <a:pt x="521" y="682"/>
                  </a:lnTo>
                  <a:lnTo>
                    <a:pt x="530" y="672"/>
                  </a:lnTo>
                  <a:lnTo>
                    <a:pt x="541" y="660"/>
                  </a:lnTo>
                  <a:lnTo>
                    <a:pt x="556" y="650"/>
                  </a:lnTo>
                  <a:lnTo>
                    <a:pt x="573" y="640"/>
                  </a:lnTo>
                  <a:lnTo>
                    <a:pt x="592" y="630"/>
                  </a:lnTo>
                  <a:lnTo>
                    <a:pt x="612" y="620"/>
                  </a:lnTo>
                  <a:lnTo>
                    <a:pt x="635" y="612"/>
                  </a:lnTo>
                  <a:close/>
                </a:path>
              </a:pathLst>
            </a:custGeom>
            <a:solidFill>
              <a:schemeClr val="tx2"/>
            </a:solidFill>
            <a:ln w="9525">
              <a:noFill/>
              <a:round/>
              <a:headEnd/>
              <a:tailEnd/>
            </a:ln>
          </p:spPr>
          <p:txBody>
            <a:bodyPr/>
            <a:lstStyle/>
            <a:p>
              <a:endParaRPr lang="en-US">
                <a:solidFill>
                  <a:srgbClr val="000000"/>
                </a:solidFill>
              </a:endParaRPr>
            </a:p>
          </p:txBody>
        </p:sp>
      </p:grpSp>
      <p:grpSp>
        <p:nvGrpSpPr>
          <p:cNvPr id="2057" name="Group 55"/>
          <p:cNvGrpSpPr>
            <a:grpSpLocks/>
          </p:cNvGrpSpPr>
          <p:nvPr/>
        </p:nvGrpSpPr>
        <p:grpSpPr bwMode="auto">
          <a:xfrm>
            <a:off x="2608263" y="1828800"/>
            <a:ext cx="4357687" cy="879475"/>
            <a:chOff x="1460" y="1392"/>
            <a:chExt cx="2745" cy="554"/>
          </a:xfrm>
        </p:grpSpPr>
        <p:sp>
          <p:nvSpPr>
            <p:cNvPr id="2078" name="Rectangle 30"/>
            <p:cNvSpPr>
              <a:spLocks noChangeArrowheads="1"/>
            </p:cNvSpPr>
            <p:nvPr/>
          </p:nvSpPr>
          <p:spPr bwMode="auto">
            <a:xfrm>
              <a:off x="2541" y="1392"/>
              <a:ext cx="666" cy="554"/>
            </a:xfrm>
            <a:prstGeom prst="rect">
              <a:avLst/>
            </a:prstGeom>
            <a:noFill/>
            <a:ln w="22225">
              <a:solidFill>
                <a:srgbClr val="FF0000"/>
              </a:solidFill>
              <a:miter lim="800000"/>
              <a:headEnd/>
              <a:tailEnd/>
            </a:ln>
          </p:spPr>
          <p:txBody>
            <a:bodyPr/>
            <a:lstStyle/>
            <a:p>
              <a:endParaRPr lang="en-US">
                <a:solidFill>
                  <a:srgbClr val="FF0000"/>
                </a:solidFill>
              </a:endParaRPr>
            </a:p>
          </p:txBody>
        </p:sp>
        <p:sp>
          <p:nvSpPr>
            <p:cNvPr id="2079" name="Line 31"/>
            <p:cNvSpPr>
              <a:spLocks noChangeShapeType="1"/>
            </p:cNvSpPr>
            <p:nvPr/>
          </p:nvSpPr>
          <p:spPr bwMode="auto">
            <a:xfrm>
              <a:off x="1876" y="1946"/>
              <a:ext cx="1913"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2080" name="Text Box 32"/>
            <p:cNvSpPr txBox="1">
              <a:spLocks noChangeArrowheads="1"/>
            </p:cNvSpPr>
            <p:nvPr/>
          </p:nvSpPr>
          <p:spPr bwMode="auto">
            <a:xfrm>
              <a:off x="2541" y="1550"/>
              <a:ext cx="641" cy="317"/>
            </a:xfrm>
            <a:prstGeom prst="rect">
              <a:avLst/>
            </a:prstGeom>
            <a:noFill/>
            <a:ln w="9525">
              <a:noFill/>
              <a:miter lim="800000"/>
              <a:headEnd/>
              <a:tailEnd/>
            </a:ln>
          </p:spPr>
          <p:txBody>
            <a:bodyPr/>
            <a:lstStyle/>
            <a:p>
              <a:pPr algn="ctr"/>
              <a:r>
                <a:rPr lang="en-US" sz="2400">
                  <a:solidFill>
                    <a:srgbClr val="FF0000"/>
                  </a:solidFill>
                </a:rPr>
                <a:t>m</a:t>
              </a:r>
            </a:p>
          </p:txBody>
        </p:sp>
        <p:sp>
          <p:nvSpPr>
            <p:cNvPr id="2081" name="Text Box 34"/>
            <p:cNvSpPr txBox="1">
              <a:spLocks noChangeArrowheads="1"/>
            </p:cNvSpPr>
            <p:nvPr/>
          </p:nvSpPr>
          <p:spPr bwMode="auto">
            <a:xfrm>
              <a:off x="1460" y="1550"/>
              <a:ext cx="915" cy="317"/>
            </a:xfrm>
            <a:prstGeom prst="rect">
              <a:avLst/>
            </a:prstGeom>
            <a:noFill/>
            <a:ln w="9525">
              <a:noFill/>
              <a:miter lim="800000"/>
              <a:headEnd/>
              <a:tailEnd/>
            </a:ln>
          </p:spPr>
          <p:txBody>
            <a:bodyPr/>
            <a:lstStyle/>
            <a:p>
              <a:pPr algn="ctr"/>
              <a:r>
                <a:rPr lang="en-US" sz="2400">
                  <a:solidFill>
                    <a:srgbClr val="FF0000"/>
                  </a:solidFill>
                </a:rPr>
                <a:t>F</a:t>
              </a:r>
              <a:r>
                <a:rPr lang="en-US" sz="2400" baseline="-25000">
                  <a:solidFill>
                    <a:srgbClr val="FF0000"/>
                  </a:solidFill>
                </a:rPr>
                <a:t>a</a:t>
              </a:r>
              <a:r>
                <a:rPr lang="en-US" sz="2400">
                  <a:solidFill>
                    <a:srgbClr val="FF0000"/>
                  </a:solidFill>
                </a:rPr>
                <a:t> = 0 N</a:t>
              </a:r>
            </a:p>
          </p:txBody>
        </p:sp>
        <p:sp>
          <p:nvSpPr>
            <p:cNvPr id="2082" name="Text Box 35"/>
            <p:cNvSpPr txBox="1">
              <a:spLocks noChangeArrowheads="1"/>
            </p:cNvSpPr>
            <p:nvPr/>
          </p:nvSpPr>
          <p:spPr bwMode="auto">
            <a:xfrm>
              <a:off x="3290" y="1550"/>
              <a:ext cx="915" cy="317"/>
            </a:xfrm>
            <a:prstGeom prst="rect">
              <a:avLst/>
            </a:prstGeom>
            <a:noFill/>
            <a:ln w="9525">
              <a:noFill/>
              <a:miter lim="800000"/>
              <a:headEnd/>
              <a:tailEnd/>
            </a:ln>
          </p:spPr>
          <p:txBody>
            <a:bodyPr/>
            <a:lstStyle/>
            <a:p>
              <a:pPr algn="ctr"/>
              <a:r>
                <a:rPr lang="en-US" sz="2400">
                  <a:solidFill>
                    <a:srgbClr val="FF0000"/>
                  </a:solidFill>
                </a:rPr>
                <a:t>F</a:t>
              </a:r>
              <a:r>
                <a:rPr lang="en-US" sz="2400" baseline="-25000">
                  <a:solidFill>
                    <a:srgbClr val="FF0000"/>
                  </a:solidFill>
                </a:rPr>
                <a:t>s</a:t>
              </a:r>
              <a:r>
                <a:rPr lang="en-US" sz="2400">
                  <a:solidFill>
                    <a:srgbClr val="FF0000"/>
                  </a:solidFill>
                </a:rPr>
                <a:t> = 0 N</a:t>
              </a:r>
            </a:p>
          </p:txBody>
        </p:sp>
      </p:grpSp>
      <p:grpSp>
        <p:nvGrpSpPr>
          <p:cNvPr id="4" name="Group 56"/>
          <p:cNvGrpSpPr>
            <a:grpSpLocks/>
          </p:cNvGrpSpPr>
          <p:nvPr/>
        </p:nvGrpSpPr>
        <p:grpSpPr bwMode="auto">
          <a:xfrm>
            <a:off x="3043238" y="2822620"/>
            <a:ext cx="1281112" cy="503238"/>
            <a:chOff x="1734" y="2104"/>
            <a:chExt cx="807" cy="317"/>
          </a:xfrm>
        </p:grpSpPr>
        <p:sp>
          <p:nvSpPr>
            <p:cNvPr id="2076" name="Text Box 33"/>
            <p:cNvSpPr txBox="1">
              <a:spLocks noChangeArrowheads="1"/>
            </p:cNvSpPr>
            <p:nvPr/>
          </p:nvSpPr>
          <p:spPr bwMode="auto">
            <a:xfrm>
              <a:off x="1734" y="2104"/>
              <a:ext cx="641" cy="317"/>
            </a:xfrm>
            <a:prstGeom prst="rect">
              <a:avLst/>
            </a:prstGeom>
            <a:noFill/>
            <a:ln w="9525">
              <a:noFill/>
              <a:miter lim="800000"/>
              <a:headEnd/>
              <a:tailEnd/>
            </a:ln>
          </p:spPr>
          <p:txBody>
            <a:bodyPr/>
            <a:lstStyle/>
            <a:p>
              <a:pPr algn="ctr"/>
              <a:r>
                <a:rPr lang="en-US" sz="2400">
                  <a:solidFill>
                    <a:srgbClr val="FF0000"/>
                  </a:solidFill>
                </a:rPr>
                <a:t>F</a:t>
              </a:r>
              <a:r>
                <a:rPr lang="en-US" sz="2400" baseline="-25000">
                  <a:solidFill>
                    <a:srgbClr val="FF0000"/>
                  </a:solidFill>
                </a:rPr>
                <a:t>a</a:t>
              </a:r>
              <a:endParaRPr lang="en-US" sz="2400">
                <a:solidFill>
                  <a:srgbClr val="FF0000"/>
                </a:solidFill>
              </a:endParaRPr>
            </a:p>
          </p:txBody>
        </p:sp>
        <p:sp>
          <p:nvSpPr>
            <p:cNvPr id="2077" name="Line 36"/>
            <p:cNvSpPr>
              <a:spLocks noChangeShapeType="1"/>
            </p:cNvSpPr>
            <p:nvPr/>
          </p:nvSpPr>
          <p:spPr bwMode="auto">
            <a:xfrm>
              <a:off x="2208" y="2262"/>
              <a:ext cx="333" cy="0"/>
            </a:xfrm>
            <a:prstGeom prst="line">
              <a:avLst/>
            </a:prstGeom>
            <a:noFill/>
            <a:ln w="22225">
              <a:solidFill>
                <a:srgbClr val="FF0000"/>
              </a:solidFill>
              <a:round/>
              <a:headEnd/>
              <a:tailEnd type="triangle" w="lg" len="lg"/>
            </a:ln>
          </p:spPr>
          <p:txBody>
            <a:bodyPr/>
            <a:lstStyle/>
            <a:p>
              <a:endParaRPr lang="en-US">
                <a:solidFill>
                  <a:srgbClr val="000000"/>
                </a:solidFill>
              </a:endParaRPr>
            </a:p>
          </p:txBody>
        </p:sp>
      </p:grpSp>
      <p:grpSp>
        <p:nvGrpSpPr>
          <p:cNvPr id="5" name="Group 57"/>
          <p:cNvGrpSpPr>
            <a:grpSpLocks/>
          </p:cNvGrpSpPr>
          <p:nvPr/>
        </p:nvGrpSpPr>
        <p:grpSpPr bwMode="auto">
          <a:xfrm>
            <a:off x="2647950" y="3314790"/>
            <a:ext cx="1676400" cy="501650"/>
            <a:chOff x="1485" y="2500"/>
            <a:chExt cx="1056" cy="316"/>
          </a:xfrm>
        </p:grpSpPr>
        <p:sp>
          <p:nvSpPr>
            <p:cNvPr id="2074" name="Line 38"/>
            <p:cNvSpPr>
              <a:spLocks noChangeShapeType="1"/>
            </p:cNvSpPr>
            <p:nvPr/>
          </p:nvSpPr>
          <p:spPr bwMode="auto">
            <a:xfrm>
              <a:off x="1959" y="2658"/>
              <a:ext cx="582" cy="0"/>
            </a:xfrm>
            <a:prstGeom prst="line">
              <a:avLst/>
            </a:prstGeom>
            <a:noFill/>
            <a:ln w="22225">
              <a:solidFill>
                <a:srgbClr val="FF0000"/>
              </a:solidFill>
              <a:round/>
              <a:headEnd/>
              <a:tailEnd type="triangle" w="lg" len="lg"/>
            </a:ln>
          </p:spPr>
          <p:txBody>
            <a:bodyPr/>
            <a:lstStyle/>
            <a:p>
              <a:endParaRPr lang="en-US">
                <a:solidFill>
                  <a:srgbClr val="000000"/>
                </a:solidFill>
              </a:endParaRPr>
            </a:p>
          </p:txBody>
        </p:sp>
        <p:sp>
          <p:nvSpPr>
            <p:cNvPr id="2075" name="Text Box 42"/>
            <p:cNvSpPr txBox="1">
              <a:spLocks noChangeArrowheads="1"/>
            </p:cNvSpPr>
            <p:nvPr/>
          </p:nvSpPr>
          <p:spPr bwMode="auto">
            <a:xfrm>
              <a:off x="1485" y="2500"/>
              <a:ext cx="640" cy="316"/>
            </a:xfrm>
            <a:prstGeom prst="rect">
              <a:avLst/>
            </a:prstGeom>
            <a:noFill/>
            <a:ln w="9525">
              <a:noFill/>
              <a:miter lim="800000"/>
              <a:headEnd/>
              <a:tailEnd/>
            </a:ln>
          </p:spPr>
          <p:txBody>
            <a:bodyPr/>
            <a:lstStyle/>
            <a:p>
              <a:pPr algn="ctr"/>
              <a:r>
                <a:rPr lang="en-US" sz="2400">
                  <a:solidFill>
                    <a:srgbClr val="FF0000"/>
                  </a:solidFill>
                </a:rPr>
                <a:t>F</a:t>
              </a:r>
              <a:r>
                <a:rPr lang="en-US" sz="2400" baseline="-25000">
                  <a:solidFill>
                    <a:srgbClr val="FF0000"/>
                  </a:solidFill>
                </a:rPr>
                <a:t>a</a:t>
              </a:r>
              <a:endParaRPr lang="en-US" sz="2400">
                <a:solidFill>
                  <a:srgbClr val="FF0000"/>
                </a:solidFill>
              </a:endParaRPr>
            </a:p>
          </p:txBody>
        </p:sp>
      </p:grpSp>
      <p:grpSp>
        <p:nvGrpSpPr>
          <p:cNvPr id="6" name="Group 58"/>
          <p:cNvGrpSpPr>
            <a:grpSpLocks/>
          </p:cNvGrpSpPr>
          <p:nvPr/>
        </p:nvGrpSpPr>
        <p:grpSpPr bwMode="auto">
          <a:xfrm>
            <a:off x="2119313" y="3805373"/>
            <a:ext cx="2205037" cy="503237"/>
            <a:chOff x="1152" y="2895"/>
            <a:chExt cx="1389" cy="317"/>
          </a:xfrm>
        </p:grpSpPr>
        <p:sp>
          <p:nvSpPr>
            <p:cNvPr id="2072" name="Line 40"/>
            <p:cNvSpPr>
              <a:spLocks noChangeShapeType="1"/>
            </p:cNvSpPr>
            <p:nvPr/>
          </p:nvSpPr>
          <p:spPr bwMode="auto">
            <a:xfrm>
              <a:off x="1626" y="3054"/>
              <a:ext cx="915" cy="0"/>
            </a:xfrm>
            <a:prstGeom prst="line">
              <a:avLst/>
            </a:prstGeom>
            <a:noFill/>
            <a:ln w="22225">
              <a:solidFill>
                <a:srgbClr val="FF0000"/>
              </a:solidFill>
              <a:round/>
              <a:headEnd/>
              <a:tailEnd type="triangle" w="lg" len="lg"/>
            </a:ln>
          </p:spPr>
          <p:txBody>
            <a:bodyPr/>
            <a:lstStyle/>
            <a:p>
              <a:endParaRPr lang="en-US">
                <a:solidFill>
                  <a:srgbClr val="000000"/>
                </a:solidFill>
              </a:endParaRPr>
            </a:p>
          </p:txBody>
        </p:sp>
        <p:sp>
          <p:nvSpPr>
            <p:cNvPr id="2073" name="Text Box 43"/>
            <p:cNvSpPr txBox="1">
              <a:spLocks noChangeArrowheads="1"/>
            </p:cNvSpPr>
            <p:nvPr/>
          </p:nvSpPr>
          <p:spPr bwMode="auto">
            <a:xfrm>
              <a:off x="1152" y="2895"/>
              <a:ext cx="641" cy="317"/>
            </a:xfrm>
            <a:prstGeom prst="rect">
              <a:avLst/>
            </a:prstGeom>
            <a:noFill/>
            <a:ln w="9525">
              <a:noFill/>
              <a:miter lim="800000"/>
              <a:headEnd/>
              <a:tailEnd/>
            </a:ln>
          </p:spPr>
          <p:txBody>
            <a:bodyPr/>
            <a:lstStyle/>
            <a:p>
              <a:pPr algn="ctr"/>
              <a:r>
                <a:rPr lang="en-US" sz="2400">
                  <a:solidFill>
                    <a:srgbClr val="FF0000"/>
                  </a:solidFill>
                </a:rPr>
                <a:t>F</a:t>
              </a:r>
              <a:r>
                <a:rPr lang="en-US" sz="2400" baseline="-25000">
                  <a:solidFill>
                    <a:srgbClr val="FF0000"/>
                  </a:solidFill>
                </a:rPr>
                <a:t>a</a:t>
              </a:r>
              <a:endParaRPr lang="en-US" sz="2400">
                <a:solidFill>
                  <a:srgbClr val="FF0000"/>
                </a:solidFill>
              </a:endParaRPr>
            </a:p>
          </p:txBody>
        </p:sp>
      </p:grpSp>
      <p:grpSp>
        <p:nvGrpSpPr>
          <p:cNvPr id="7" name="Group 59"/>
          <p:cNvGrpSpPr>
            <a:grpSpLocks/>
          </p:cNvGrpSpPr>
          <p:nvPr/>
        </p:nvGrpSpPr>
        <p:grpSpPr bwMode="auto">
          <a:xfrm>
            <a:off x="5395913" y="2828970"/>
            <a:ext cx="1281112" cy="503238"/>
            <a:chOff x="3216" y="2108"/>
            <a:chExt cx="807" cy="317"/>
          </a:xfrm>
        </p:grpSpPr>
        <p:sp>
          <p:nvSpPr>
            <p:cNvPr id="2070" name="Line 37"/>
            <p:cNvSpPr>
              <a:spLocks noChangeShapeType="1"/>
            </p:cNvSpPr>
            <p:nvPr/>
          </p:nvSpPr>
          <p:spPr bwMode="auto">
            <a:xfrm>
              <a:off x="3216" y="2266"/>
              <a:ext cx="332" cy="0"/>
            </a:xfrm>
            <a:prstGeom prst="line">
              <a:avLst/>
            </a:prstGeom>
            <a:noFill/>
            <a:ln w="22225">
              <a:solidFill>
                <a:srgbClr val="000000"/>
              </a:solidFill>
              <a:round/>
              <a:headEnd type="triangle" w="lg" len="lg"/>
              <a:tailEnd/>
            </a:ln>
          </p:spPr>
          <p:txBody>
            <a:bodyPr/>
            <a:lstStyle/>
            <a:p>
              <a:endParaRPr lang="en-US">
                <a:solidFill>
                  <a:srgbClr val="000000"/>
                </a:solidFill>
              </a:endParaRPr>
            </a:p>
          </p:txBody>
        </p:sp>
        <p:sp>
          <p:nvSpPr>
            <p:cNvPr id="2071" name="Text Box 44"/>
            <p:cNvSpPr txBox="1">
              <a:spLocks noChangeArrowheads="1"/>
            </p:cNvSpPr>
            <p:nvPr/>
          </p:nvSpPr>
          <p:spPr bwMode="auto">
            <a:xfrm>
              <a:off x="3382" y="2108"/>
              <a:ext cx="641" cy="317"/>
            </a:xfrm>
            <a:prstGeom prst="rect">
              <a:avLst/>
            </a:prstGeom>
            <a:noFill/>
            <a:ln w="9525">
              <a:noFill/>
              <a:miter lim="800000"/>
              <a:headEnd/>
              <a:tailEnd/>
            </a:ln>
          </p:spPr>
          <p:txBody>
            <a:bodyPr/>
            <a:lstStyle/>
            <a:p>
              <a:pPr algn="ctr"/>
              <a:r>
                <a:rPr lang="en-US" sz="2400">
                  <a:solidFill>
                    <a:srgbClr val="000000"/>
                  </a:solidFill>
                </a:rPr>
                <a:t>F</a:t>
              </a:r>
              <a:r>
                <a:rPr lang="en-US" sz="2400" baseline="-25000">
                  <a:solidFill>
                    <a:srgbClr val="000000"/>
                  </a:solidFill>
                </a:rPr>
                <a:t>s</a:t>
              </a:r>
              <a:endParaRPr lang="en-US" sz="2400">
                <a:solidFill>
                  <a:srgbClr val="000000"/>
                </a:solidFill>
              </a:endParaRPr>
            </a:p>
          </p:txBody>
        </p:sp>
      </p:grpSp>
      <p:grpSp>
        <p:nvGrpSpPr>
          <p:cNvPr id="8" name="Group 60"/>
          <p:cNvGrpSpPr>
            <a:grpSpLocks/>
          </p:cNvGrpSpPr>
          <p:nvPr/>
        </p:nvGrpSpPr>
        <p:grpSpPr bwMode="auto">
          <a:xfrm>
            <a:off x="5395913" y="3321140"/>
            <a:ext cx="1676400" cy="501650"/>
            <a:chOff x="3216" y="2504"/>
            <a:chExt cx="1056" cy="316"/>
          </a:xfrm>
        </p:grpSpPr>
        <p:sp>
          <p:nvSpPr>
            <p:cNvPr id="2068" name="Line 39"/>
            <p:cNvSpPr>
              <a:spLocks noChangeShapeType="1"/>
            </p:cNvSpPr>
            <p:nvPr/>
          </p:nvSpPr>
          <p:spPr bwMode="auto">
            <a:xfrm>
              <a:off x="3216" y="2662"/>
              <a:ext cx="582" cy="0"/>
            </a:xfrm>
            <a:prstGeom prst="line">
              <a:avLst/>
            </a:prstGeom>
            <a:noFill/>
            <a:ln w="22225">
              <a:solidFill>
                <a:srgbClr val="000000"/>
              </a:solidFill>
              <a:round/>
              <a:headEnd type="triangle" w="lg" len="lg"/>
              <a:tailEnd/>
            </a:ln>
          </p:spPr>
          <p:txBody>
            <a:bodyPr/>
            <a:lstStyle/>
            <a:p>
              <a:endParaRPr lang="en-US">
                <a:solidFill>
                  <a:srgbClr val="000000"/>
                </a:solidFill>
              </a:endParaRPr>
            </a:p>
          </p:txBody>
        </p:sp>
        <p:sp>
          <p:nvSpPr>
            <p:cNvPr id="2069" name="Text Box 45"/>
            <p:cNvSpPr txBox="1">
              <a:spLocks noChangeArrowheads="1"/>
            </p:cNvSpPr>
            <p:nvPr/>
          </p:nvSpPr>
          <p:spPr bwMode="auto">
            <a:xfrm>
              <a:off x="3632" y="2504"/>
              <a:ext cx="640" cy="316"/>
            </a:xfrm>
            <a:prstGeom prst="rect">
              <a:avLst/>
            </a:prstGeom>
            <a:noFill/>
            <a:ln w="9525">
              <a:noFill/>
              <a:miter lim="800000"/>
              <a:headEnd/>
              <a:tailEnd/>
            </a:ln>
          </p:spPr>
          <p:txBody>
            <a:bodyPr/>
            <a:lstStyle/>
            <a:p>
              <a:pPr algn="ctr"/>
              <a:r>
                <a:rPr lang="en-US" sz="2400">
                  <a:solidFill>
                    <a:srgbClr val="000000"/>
                  </a:solidFill>
                </a:rPr>
                <a:t>F</a:t>
              </a:r>
              <a:r>
                <a:rPr lang="en-US" sz="2400" baseline="-25000">
                  <a:solidFill>
                    <a:srgbClr val="000000"/>
                  </a:solidFill>
                </a:rPr>
                <a:t>s</a:t>
              </a:r>
              <a:endParaRPr lang="en-US" sz="2400">
                <a:solidFill>
                  <a:srgbClr val="000000"/>
                </a:solidFill>
              </a:endParaRPr>
            </a:p>
          </p:txBody>
        </p:sp>
      </p:grpSp>
      <p:grpSp>
        <p:nvGrpSpPr>
          <p:cNvPr id="9" name="Group 61"/>
          <p:cNvGrpSpPr>
            <a:grpSpLocks/>
          </p:cNvGrpSpPr>
          <p:nvPr/>
        </p:nvGrpSpPr>
        <p:grpSpPr bwMode="auto">
          <a:xfrm>
            <a:off x="5395913" y="3811723"/>
            <a:ext cx="2376487" cy="503237"/>
            <a:chOff x="3216" y="2899"/>
            <a:chExt cx="1497" cy="317"/>
          </a:xfrm>
        </p:grpSpPr>
        <p:sp>
          <p:nvSpPr>
            <p:cNvPr id="2066" name="Line 41"/>
            <p:cNvSpPr>
              <a:spLocks noChangeShapeType="1"/>
            </p:cNvSpPr>
            <p:nvPr/>
          </p:nvSpPr>
          <p:spPr bwMode="auto">
            <a:xfrm>
              <a:off x="3216" y="3058"/>
              <a:ext cx="915" cy="0"/>
            </a:xfrm>
            <a:prstGeom prst="line">
              <a:avLst/>
            </a:prstGeom>
            <a:noFill/>
            <a:ln w="22225">
              <a:solidFill>
                <a:srgbClr val="000000"/>
              </a:solidFill>
              <a:round/>
              <a:headEnd type="triangle" w="lg" len="lg"/>
              <a:tailEnd/>
            </a:ln>
          </p:spPr>
          <p:txBody>
            <a:bodyPr/>
            <a:lstStyle/>
            <a:p>
              <a:endParaRPr lang="en-US">
                <a:solidFill>
                  <a:srgbClr val="000000"/>
                </a:solidFill>
              </a:endParaRPr>
            </a:p>
          </p:txBody>
        </p:sp>
        <p:sp>
          <p:nvSpPr>
            <p:cNvPr id="2067" name="Text Box 46"/>
            <p:cNvSpPr txBox="1">
              <a:spLocks noChangeArrowheads="1"/>
            </p:cNvSpPr>
            <p:nvPr/>
          </p:nvSpPr>
          <p:spPr bwMode="auto">
            <a:xfrm>
              <a:off x="4072" y="2899"/>
              <a:ext cx="641" cy="317"/>
            </a:xfrm>
            <a:prstGeom prst="rect">
              <a:avLst/>
            </a:prstGeom>
            <a:noFill/>
            <a:ln w="9525">
              <a:noFill/>
              <a:miter lim="800000"/>
              <a:headEnd/>
              <a:tailEnd/>
            </a:ln>
          </p:spPr>
          <p:txBody>
            <a:bodyPr/>
            <a:lstStyle/>
            <a:p>
              <a:pPr algn="ctr"/>
              <a:r>
                <a:rPr lang="en-US" sz="2400">
                  <a:solidFill>
                    <a:srgbClr val="000000"/>
                  </a:solidFill>
                </a:rPr>
                <a:t>F</a:t>
              </a:r>
              <a:r>
                <a:rPr lang="en-US" sz="2400" baseline="-25000">
                  <a:solidFill>
                    <a:srgbClr val="000000"/>
                  </a:solidFill>
                </a:rPr>
                <a:t>s,max</a:t>
              </a:r>
              <a:endParaRPr lang="en-US" sz="2400">
                <a:solidFill>
                  <a:srgbClr val="000000"/>
                </a:solidFill>
              </a:endParaRPr>
            </a:p>
          </p:txBody>
        </p:sp>
      </p:grpSp>
      <p:graphicFrame>
        <p:nvGraphicFramePr>
          <p:cNvPr id="250927" name="Object 47"/>
          <p:cNvGraphicFramePr>
            <a:graphicFrameLocks noChangeAspect="1"/>
          </p:cNvGraphicFramePr>
          <p:nvPr>
            <p:extLst/>
          </p:nvPr>
        </p:nvGraphicFramePr>
        <p:xfrm>
          <a:off x="677863" y="4459588"/>
          <a:ext cx="7856537" cy="461962"/>
        </p:xfrm>
        <a:graphic>
          <a:graphicData uri="http://schemas.openxmlformats.org/presentationml/2006/ole">
            <mc:AlternateContent xmlns:mc="http://schemas.openxmlformats.org/markup-compatibility/2006">
              <mc:Choice xmlns:v="urn:schemas-microsoft-com:vml" Requires="v">
                <p:oleObj spid="_x0000_s3112" name="Equation" r:id="rId4" imgW="7860960" imgH="457200" progId="Equation.3">
                  <p:embed/>
                </p:oleObj>
              </mc:Choice>
              <mc:Fallback>
                <p:oleObj name="Equation" r:id="rId4" imgW="786096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63" y="4459588"/>
                        <a:ext cx="7856537"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0929" name="Object 49"/>
          <p:cNvGraphicFramePr>
            <a:graphicFrameLocks noChangeAspect="1"/>
          </p:cNvGraphicFramePr>
          <p:nvPr>
            <p:extLst/>
          </p:nvPr>
        </p:nvGraphicFramePr>
        <p:xfrm>
          <a:off x="1524000" y="5344232"/>
          <a:ext cx="1828800" cy="461963"/>
        </p:xfrm>
        <a:graphic>
          <a:graphicData uri="http://schemas.openxmlformats.org/presentationml/2006/ole">
            <mc:AlternateContent xmlns:mc="http://schemas.openxmlformats.org/markup-compatibility/2006">
              <mc:Choice xmlns:v="urn:schemas-microsoft-com:vml" Requires="v">
                <p:oleObj spid="_x0000_s3113" name="Equation" r:id="rId6" imgW="1828800" imgH="457200" progId="Equation.3">
                  <p:embed/>
                </p:oleObj>
              </mc:Choice>
              <mc:Fallback>
                <p:oleObj name="Equation" r:id="rId6" imgW="18288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5344232"/>
                        <a:ext cx="1828800"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0933" name="Rectangle 53"/>
          <p:cNvSpPr>
            <a:spLocks noChangeArrowheads="1"/>
          </p:cNvSpPr>
          <p:nvPr/>
        </p:nvSpPr>
        <p:spPr bwMode="auto">
          <a:xfrm>
            <a:off x="4114800" y="5282320"/>
            <a:ext cx="4256088" cy="519112"/>
          </a:xfrm>
          <a:prstGeom prst="rect">
            <a:avLst/>
          </a:prstGeom>
          <a:noFill/>
          <a:ln w="9525">
            <a:noFill/>
            <a:miter lim="800000"/>
            <a:headEnd/>
            <a:tailEnd/>
          </a:ln>
        </p:spPr>
        <p:txBody>
          <a:bodyPr wrap="none" anchor="ctr">
            <a:spAutoFit/>
          </a:bodyPr>
          <a:lstStyle/>
          <a:p>
            <a:r>
              <a:rPr lang="en-US">
                <a:solidFill>
                  <a:srgbClr val="000000"/>
                </a:solidFill>
                <a:latin typeface="Symbol" pitchFamily="18" charset="2"/>
                <a:ea typeface="Times New Roman" pitchFamily="18" charset="0"/>
                <a:cs typeface="Arial" pitchFamily="34" charset="0"/>
              </a:rPr>
              <a:t>m</a:t>
            </a:r>
            <a:r>
              <a:rPr lang="en-US" baseline="-30000">
                <a:solidFill>
                  <a:srgbClr val="000000"/>
                </a:solidFill>
                <a:ea typeface="Times New Roman" pitchFamily="18" charset="0"/>
                <a:cs typeface="Arial" pitchFamily="34" charset="0"/>
              </a:rPr>
              <a:t>s</a:t>
            </a:r>
            <a:r>
              <a:rPr lang="en-US">
                <a:solidFill>
                  <a:srgbClr val="000000"/>
                </a:solidFill>
                <a:ea typeface="Times New Roman" pitchFamily="18" charset="0"/>
                <a:cs typeface="Arial" pitchFamily="34" charset="0"/>
              </a:rPr>
              <a:t> = coeff. of static friction</a:t>
            </a:r>
          </a:p>
        </p:txBody>
      </p:sp>
      <p:sp>
        <p:nvSpPr>
          <p:cNvPr id="250942" name="Rectangle 62"/>
          <p:cNvSpPr>
            <a:spLocks noChangeArrowheads="1"/>
          </p:cNvSpPr>
          <p:nvPr/>
        </p:nvSpPr>
        <p:spPr bwMode="auto">
          <a:xfrm>
            <a:off x="1330325" y="6104433"/>
            <a:ext cx="6746875" cy="519112"/>
          </a:xfrm>
          <a:prstGeom prst="rect">
            <a:avLst/>
          </a:prstGeom>
          <a:noFill/>
          <a:ln w="9525">
            <a:noFill/>
            <a:miter lim="800000"/>
            <a:headEnd/>
            <a:tailEnd/>
          </a:ln>
        </p:spPr>
        <p:txBody>
          <a:bodyPr wrap="none" anchor="ctr">
            <a:spAutoFit/>
          </a:bodyPr>
          <a:lstStyle/>
          <a:p>
            <a:r>
              <a:rPr lang="en-US" dirty="0">
                <a:solidFill>
                  <a:srgbClr val="FF0000"/>
                </a:solidFill>
              </a:rPr>
              <a:t>F</a:t>
            </a:r>
            <a:r>
              <a:rPr lang="en-US" baseline="-25000" dirty="0">
                <a:solidFill>
                  <a:srgbClr val="FF0000"/>
                </a:solidFill>
              </a:rPr>
              <a:t>s</a:t>
            </a:r>
            <a:r>
              <a:rPr lang="en-US" dirty="0">
                <a:solidFill>
                  <a:srgbClr val="FF0000"/>
                </a:solidFill>
              </a:rPr>
              <a:t> can take any value from zero to </a:t>
            </a:r>
            <a:r>
              <a:rPr lang="en-US" dirty="0" err="1">
                <a:solidFill>
                  <a:srgbClr val="FF0000"/>
                </a:solidFill>
              </a:rPr>
              <a:t>F</a:t>
            </a:r>
            <a:r>
              <a:rPr lang="en-US" baseline="-25000" dirty="0" err="1">
                <a:solidFill>
                  <a:srgbClr val="FF0000"/>
                </a:solidFill>
              </a:rPr>
              <a:t>s,max</a:t>
            </a:r>
            <a:r>
              <a:rPr lang="en-US" dirty="0">
                <a:solidFill>
                  <a:srgbClr val="FF0000"/>
                </a:solidFill>
              </a:rPr>
              <a:t>. </a:t>
            </a:r>
          </a:p>
        </p:txBody>
      </p:sp>
      <p:sp>
        <p:nvSpPr>
          <p:cNvPr id="39" name="Rectangle 22"/>
          <p:cNvSpPr>
            <a:spLocks noChangeArrowheads="1"/>
          </p:cNvSpPr>
          <p:nvPr/>
        </p:nvSpPr>
        <p:spPr bwMode="auto">
          <a:xfrm>
            <a:off x="4373528" y="150347"/>
            <a:ext cx="877163" cy="523220"/>
          </a:xfrm>
          <a:prstGeom prst="rect">
            <a:avLst/>
          </a:prstGeom>
          <a:noFill/>
          <a:ln w="9525">
            <a:noFill/>
            <a:miter lim="800000"/>
            <a:headEnd/>
            <a:tailEnd/>
          </a:ln>
        </p:spPr>
        <p:txBody>
          <a:bodyPr wrap="none" anchor="ctr">
            <a:spAutoFit/>
          </a:bodyPr>
          <a:lstStyle/>
          <a:p>
            <a:r>
              <a:rPr lang="en-US" b="1" dirty="0" smtClean="0">
                <a:solidFill>
                  <a:srgbClr val="000000"/>
                </a:solidFill>
              </a:rPr>
              <a:t>(</a:t>
            </a:r>
            <a:r>
              <a:rPr lang="en-US" b="1" dirty="0">
                <a:solidFill>
                  <a:srgbClr val="000000"/>
                </a:solidFill>
              </a:rPr>
              <a:t>F</a:t>
            </a:r>
            <a:r>
              <a:rPr lang="en-US" b="1" baseline="-25000" dirty="0">
                <a:solidFill>
                  <a:srgbClr val="000000"/>
                </a:solidFill>
              </a:rPr>
              <a:t>s</a:t>
            </a:r>
            <a:r>
              <a:rPr lang="en-US" b="1" dirty="0">
                <a:solidFill>
                  <a:srgbClr val="000000"/>
                </a:solidFill>
              </a:rPr>
              <a:t>)</a:t>
            </a:r>
            <a:r>
              <a:rPr lang="en-US" dirty="0">
                <a:solidFill>
                  <a:srgbClr val="000000"/>
                </a:solidFill>
              </a:rPr>
              <a:t> </a:t>
            </a:r>
          </a:p>
        </p:txBody>
      </p:sp>
    </p:spTree>
    <p:extLst>
      <p:ext uri="{BB962C8B-B14F-4D97-AF65-F5344CB8AC3E}">
        <p14:creationId xmlns:p14="http://schemas.microsoft.com/office/powerpoint/2010/main" val="14881732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250927"/>
                                        </p:tgtEl>
                                        <p:attrNameLst>
                                          <p:attrName>style.visibility</p:attrName>
                                        </p:attrNameLst>
                                      </p:cBhvr>
                                      <p:to>
                                        <p:strVal val="visible"/>
                                      </p:to>
                                    </p:set>
                                    <p:animEffect transition="in" filter="fade">
                                      <p:cBhvr>
                                        <p:cTn id="44" dur="1000"/>
                                        <p:tgtEl>
                                          <p:spTgt spid="250927"/>
                                        </p:tgtEl>
                                      </p:cBhvr>
                                    </p:animEffect>
                                    <p:anim calcmode="lin" valueType="num">
                                      <p:cBhvr>
                                        <p:cTn id="45" dur="1000" fill="hold"/>
                                        <p:tgtEl>
                                          <p:spTgt spid="250927"/>
                                        </p:tgtEl>
                                        <p:attrNameLst>
                                          <p:attrName>ppt_x</p:attrName>
                                        </p:attrNameLst>
                                      </p:cBhvr>
                                      <p:tavLst>
                                        <p:tav tm="0">
                                          <p:val>
                                            <p:strVal val="#ppt_x"/>
                                          </p:val>
                                        </p:tav>
                                        <p:tav tm="100000">
                                          <p:val>
                                            <p:strVal val="#ppt_x"/>
                                          </p:val>
                                        </p:tav>
                                      </p:tavLst>
                                    </p:anim>
                                    <p:anim calcmode="lin" valueType="num">
                                      <p:cBhvr>
                                        <p:cTn id="46" dur="1000" fill="hold"/>
                                        <p:tgtEl>
                                          <p:spTgt spid="25092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5" presetClass="entr" presetSubtype="0" fill="hold" nodeType="clickEffect">
                                  <p:stCondLst>
                                    <p:cond delay="0"/>
                                  </p:stCondLst>
                                  <p:childTnLst>
                                    <p:set>
                                      <p:cBhvr>
                                        <p:cTn id="50" dur="1" fill="hold">
                                          <p:stCondLst>
                                            <p:cond delay="0"/>
                                          </p:stCondLst>
                                        </p:cTn>
                                        <p:tgtEl>
                                          <p:spTgt spid="250929"/>
                                        </p:tgtEl>
                                        <p:attrNameLst>
                                          <p:attrName>style.visibility</p:attrName>
                                        </p:attrNameLst>
                                      </p:cBhvr>
                                      <p:to>
                                        <p:strVal val="visible"/>
                                      </p:to>
                                    </p:set>
                                    <p:animEffect transition="in" filter="fade">
                                      <p:cBhvr>
                                        <p:cTn id="51" dur="2000"/>
                                        <p:tgtEl>
                                          <p:spTgt spid="250929"/>
                                        </p:tgtEl>
                                      </p:cBhvr>
                                    </p:animEffect>
                                    <p:anim calcmode="lin" valueType="num">
                                      <p:cBhvr>
                                        <p:cTn id="52" dur="2000" fill="hold"/>
                                        <p:tgtEl>
                                          <p:spTgt spid="250929"/>
                                        </p:tgtEl>
                                        <p:attrNameLst>
                                          <p:attrName>style.rotation</p:attrName>
                                        </p:attrNameLst>
                                      </p:cBhvr>
                                      <p:tavLst>
                                        <p:tav tm="0">
                                          <p:val>
                                            <p:fltVal val="720"/>
                                          </p:val>
                                        </p:tav>
                                        <p:tav tm="100000">
                                          <p:val>
                                            <p:fltVal val="0"/>
                                          </p:val>
                                        </p:tav>
                                      </p:tavLst>
                                    </p:anim>
                                    <p:anim calcmode="lin" valueType="num">
                                      <p:cBhvr>
                                        <p:cTn id="53" dur="2000" fill="hold"/>
                                        <p:tgtEl>
                                          <p:spTgt spid="250929"/>
                                        </p:tgtEl>
                                        <p:attrNameLst>
                                          <p:attrName>ppt_h</p:attrName>
                                        </p:attrNameLst>
                                      </p:cBhvr>
                                      <p:tavLst>
                                        <p:tav tm="0">
                                          <p:val>
                                            <p:fltVal val="0"/>
                                          </p:val>
                                        </p:tav>
                                        <p:tav tm="100000">
                                          <p:val>
                                            <p:strVal val="#ppt_h"/>
                                          </p:val>
                                        </p:tav>
                                      </p:tavLst>
                                    </p:anim>
                                    <p:anim calcmode="lin" valueType="num">
                                      <p:cBhvr>
                                        <p:cTn id="54" dur="2000" fill="hold"/>
                                        <p:tgtEl>
                                          <p:spTgt spid="250929"/>
                                        </p:tgtEl>
                                        <p:attrNameLst>
                                          <p:attrName>ppt_w</p:attrName>
                                        </p:attrNameLst>
                                      </p:cBhvr>
                                      <p:tavLst>
                                        <p:tav tm="0">
                                          <p:val>
                                            <p:fltVal val="0"/>
                                          </p:val>
                                        </p:tav>
                                        <p:tav tm="100000">
                                          <p:val>
                                            <p:strVal val="#ppt_w"/>
                                          </p:val>
                                        </p:tav>
                                      </p:tavLst>
                                    </p:anim>
                                  </p:childTnLst>
                                </p:cTn>
                              </p:par>
                            </p:childTnLst>
                          </p:cTn>
                        </p:par>
                        <p:par>
                          <p:cTn id="55" fill="hold">
                            <p:stCondLst>
                              <p:cond delay="2000"/>
                            </p:stCondLst>
                            <p:childTnLst>
                              <p:par>
                                <p:cTn id="56" presetID="9" presetClass="entr" presetSubtype="0" fill="hold" grpId="0" nodeType="afterEffect">
                                  <p:stCondLst>
                                    <p:cond delay="0"/>
                                  </p:stCondLst>
                                  <p:childTnLst>
                                    <p:set>
                                      <p:cBhvr>
                                        <p:cTn id="57" dur="1" fill="hold">
                                          <p:stCondLst>
                                            <p:cond delay="0"/>
                                          </p:stCondLst>
                                        </p:cTn>
                                        <p:tgtEl>
                                          <p:spTgt spid="250934"/>
                                        </p:tgtEl>
                                        <p:attrNameLst>
                                          <p:attrName>style.visibility</p:attrName>
                                        </p:attrNameLst>
                                      </p:cBhvr>
                                      <p:to>
                                        <p:strVal val="visible"/>
                                      </p:to>
                                    </p:set>
                                    <p:animEffect transition="in" filter="dissolve">
                                      <p:cBhvr>
                                        <p:cTn id="58" dur="500"/>
                                        <p:tgtEl>
                                          <p:spTgt spid="250934"/>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dissolve">
                                      <p:cBhvr>
                                        <p:cTn id="61" dur="500"/>
                                        <p:tgtEl>
                                          <p:spTgt spid="38"/>
                                        </p:tgtEl>
                                      </p:cBhvr>
                                    </p:animEffect>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250933"/>
                                        </p:tgtEl>
                                        <p:attrNameLst>
                                          <p:attrName>style.visibility</p:attrName>
                                        </p:attrNameLst>
                                      </p:cBhvr>
                                      <p:to>
                                        <p:strVal val="visible"/>
                                      </p:to>
                                    </p:set>
                                    <p:anim calcmode="lin" valueType="num">
                                      <p:cBhvr>
                                        <p:cTn id="66" dur="1000" fill="hold"/>
                                        <p:tgtEl>
                                          <p:spTgt spid="250933"/>
                                        </p:tgtEl>
                                        <p:attrNameLst>
                                          <p:attrName>ppt_x</p:attrName>
                                        </p:attrNameLst>
                                      </p:cBhvr>
                                      <p:tavLst>
                                        <p:tav tm="0">
                                          <p:val>
                                            <p:strVal val="#ppt_x-.2"/>
                                          </p:val>
                                        </p:tav>
                                        <p:tav tm="100000">
                                          <p:val>
                                            <p:strVal val="#ppt_x"/>
                                          </p:val>
                                        </p:tav>
                                      </p:tavLst>
                                    </p:anim>
                                    <p:anim calcmode="lin" valueType="num">
                                      <p:cBhvr>
                                        <p:cTn id="67" dur="1000" fill="hold"/>
                                        <p:tgtEl>
                                          <p:spTgt spid="250933"/>
                                        </p:tgtEl>
                                        <p:attrNameLst>
                                          <p:attrName>ppt_y</p:attrName>
                                        </p:attrNameLst>
                                      </p:cBhvr>
                                      <p:tavLst>
                                        <p:tav tm="0">
                                          <p:val>
                                            <p:strVal val="#ppt_y"/>
                                          </p:val>
                                        </p:tav>
                                        <p:tav tm="100000">
                                          <p:val>
                                            <p:strVal val="#ppt_y"/>
                                          </p:val>
                                        </p:tav>
                                      </p:tavLst>
                                    </p:anim>
                                    <p:animEffect transition="in" filter="wipe(right)" prLst="gradientSize: 0.1">
                                      <p:cBhvr>
                                        <p:cTn id="68" dur="1000"/>
                                        <p:tgtEl>
                                          <p:spTgt spid="250933"/>
                                        </p:tgtEl>
                                      </p:cBhvr>
                                    </p:animEffect>
                                  </p:childTnLst>
                                </p:cTn>
                              </p:par>
                            </p:childTnLst>
                          </p:cTn>
                        </p:par>
                      </p:childTnLst>
                    </p:cTn>
                  </p:par>
                  <p:par>
                    <p:cTn id="69" fill="hold">
                      <p:stCondLst>
                        <p:cond delay="indefinite"/>
                      </p:stCondLst>
                      <p:childTnLst>
                        <p:par>
                          <p:cTn id="70" fill="hold">
                            <p:stCondLst>
                              <p:cond delay="0"/>
                            </p:stCondLst>
                            <p:childTnLst>
                              <p:par>
                                <p:cTn id="71" presetID="45" presetClass="entr" presetSubtype="0" fill="hold" grpId="0" nodeType="clickEffect">
                                  <p:stCondLst>
                                    <p:cond delay="0"/>
                                  </p:stCondLst>
                                  <p:childTnLst>
                                    <p:set>
                                      <p:cBhvr>
                                        <p:cTn id="72" dur="1" fill="hold">
                                          <p:stCondLst>
                                            <p:cond delay="0"/>
                                          </p:stCondLst>
                                        </p:cTn>
                                        <p:tgtEl>
                                          <p:spTgt spid="250942"/>
                                        </p:tgtEl>
                                        <p:attrNameLst>
                                          <p:attrName>style.visibility</p:attrName>
                                        </p:attrNameLst>
                                      </p:cBhvr>
                                      <p:to>
                                        <p:strVal val="visible"/>
                                      </p:to>
                                    </p:set>
                                    <p:animEffect transition="in" filter="fade">
                                      <p:cBhvr>
                                        <p:cTn id="73" dur="2000"/>
                                        <p:tgtEl>
                                          <p:spTgt spid="250942"/>
                                        </p:tgtEl>
                                      </p:cBhvr>
                                    </p:animEffect>
                                    <p:anim calcmode="lin" valueType="num">
                                      <p:cBhvr>
                                        <p:cTn id="74" dur="2000" fill="hold"/>
                                        <p:tgtEl>
                                          <p:spTgt spid="250942"/>
                                        </p:tgtEl>
                                        <p:attrNameLst>
                                          <p:attrName>ppt_w</p:attrName>
                                        </p:attrNameLst>
                                      </p:cBhvr>
                                      <p:tavLst>
                                        <p:tav tm="0" fmla="#ppt_w*sin(2.5*pi*$)">
                                          <p:val>
                                            <p:fltVal val="0"/>
                                          </p:val>
                                        </p:tav>
                                        <p:tav tm="100000">
                                          <p:val>
                                            <p:fltVal val="1"/>
                                          </p:val>
                                        </p:tav>
                                      </p:tavLst>
                                    </p:anim>
                                    <p:anim calcmode="lin" valueType="num">
                                      <p:cBhvr>
                                        <p:cTn id="75" dur="2000" fill="hold"/>
                                        <p:tgtEl>
                                          <p:spTgt spid="2509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0934" grpId="0" animBg="1"/>
      <p:bldP spid="250933" grpId="0"/>
      <p:bldP spid="250942"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171575" y="4540250"/>
            <a:ext cx="1870075" cy="873125"/>
          </a:xfrm>
          <a:prstGeom prst="rect">
            <a:avLst/>
          </a:prstGeom>
          <a:solidFill>
            <a:srgbClr val="FFFF00"/>
          </a:solidFill>
          <a:ln w="9525">
            <a:solidFill>
              <a:schemeClr val="tx1"/>
            </a:solidFill>
            <a:miter lim="800000"/>
            <a:headEnd/>
            <a:tailEnd/>
          </a:ln>
        </p:spPr>
        <p:txBody>
          <a:bodyPr anchor="ctr">
            <a:spAutoFit/>
          </a:bodyPr>
          <a:lstStyle/>
          <a:p>
            <a:endParaRPr lang="en-US">
              <a:solidFill>
                <a:srgbClr val="000000"/>
              </a:solidFill>
            </a:endParaRPr>
          </a:p>
        </p:txBody>
      </p:sp>
      <p:sp>
        <p:nvSpPr>
          <p:cNvPr id="251926" name="Rectangle 22"/>
          <p:cNvSpPr>
            <a:spLocks noChangeArrowheads="1"/>
          </p:cNvSpPr>
          <p:nvPr/>
        </p:nvSpPr>
        <p:spPr bwMode="auto">
          <a:xfrm>
            <a:off x="1266825" y="4633913"/>
            <a:ext cx="1676400" cy="685800"/>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3077" name="Rectangle 15"/>
          <p:cNvSpPr>
            <a:spLocks noChangeArrowheads="1"/>
          </p:cNvSpPr>
          <p:nvPr/>
        </p:nvSpPr>
        <p:spPr bwMode="auto">
          <a:xfrm>
            <a:off x="647700" y="285750"/>
            <a:ext cx="3962400" cy="519113"/>
          </a:xfrm>
          <a:prstGeom prst="rect">
            <a:avLst/>
          </a:prstGeom>
          <a:noFill/>
          <a:ln w="9525">
            <a:noFill/>
            <a:miter lim="800000"/>
            <a:headEnd/>
            <a:tailEnd/>
          </a:ln>
        </p:spPr>
        <p:txBody>
          <a:bodyPr anchor="ctr">
            <a:spAutoFit/>
          </a:bodyPr>
          <a:lstStyle/>
          <a:p>
            <a:r>
              <a:rPr lang="en-US" b="1" i="1" dirty="0">
                <a:solidFill>
                  <a:srgbClr val="FF0000"/>
                </a:solidFill>
              </a:rPr>
              <a:t>Kinetic </a:t>
            </a:r>
            <a:r>
              <a:rPr lang="en-US" b="1" i="1" dirty="0" smtClean="0">
                <a:solidFill>
                  <a:srgbClr val="FF0000"/>
                </a:solidFill>
              </a:rPr>
              <a:t>Friction</a:t>
            </a:r>
            <a:endParaRPr lang="en-US" b="1" dirty="0">
              <a:solidFill>
                <a:srgbClr val="000000"/>
              </a:solidFill>
            </a:endParaRPr>
          </a:p>
        </p:txBody>
      </p:sp>
      <p:sp>
        <p:nvSpPr>
          <p:cNvPr id="3078" name="Rectangle 16"/>
          <p:cNvSpPr>
            <a:spLocks noChangeArrowheads="1"/>
          </p:cNvSpPr>
          <p:nvPr/>
        </p:nvSpPr>
        <p:spPr bwMode="auto">
          <a:xfrm>
            <a:off x="331788" y="1037759"/>
            <a:ext cx="425116" cy="523220"/>
          </a:xfrm>
          <a:prstGeom prst="rect">
            <a:avLst/>
          </a:prstGeom>
          <a:noFill/>
          <a:ln w="9525">
            <a:noFill/>
            <a:miter lim="800000"/>
            <a:headEnd/>
            <a:tailEnd/>
          </a:ln>
        </p:spPr>
        <p:txBody>
          <a:bodyPr wrap="none" anchor="ctr">
            <a:spAutoFit/>
          </a:bodyPr>
          <a:lstStyle/>
          <a:p>
            <a:r>
              <a:rPr lang="en-US" dirty="0" smtClean="0">
                <a:solidFill>
                  <a:srgbClr val="FF0000"/>
                </a:solidFill>
              </a:rPr>
              <a:t>--</a:t>
            </a:r>
            <a:endParaRPr lang="en-US" dirty="0">
              <a:solidFill>
                <a:srgbClr val="FF0000"/>
              </a:solidFill>
            </a:endParaRPr>
          </a:p>
        </p:txBody>
      </p:sp>
      <p:sp>
        <p:nvSpPr>
          <p:cNvPr id="3079" name="Rectangle 17"/>
          <p:cNvSpPr>
            <a:spLocks noChangeArrowheads="1"/>
          </p:cNvSpPr>
          <p:nvPr/>
        </p:nvSpPr>
        <p:spPr bwMode="auto">
          <a:xfrm>
            <a:off x="331788" y="1693863"/>
            <a:ext cx="5105400" cy="946150"/>
          </a:xfrm>
          <a:prstGeom prst="rect">
            <a:avLst/>
          </a:prstGeom>
          <a:noFill/>
          <a:ln w="9525">
            <a:noFill/>
            <a:miter lim="800000"/>
            <a:headEnd/>
            <a:tailEnd/>
          </a:ln>
        </p:spPr>
        <p:txBody>
          <a:bodyPr anchor="ctr">
            <a:spAutoFit/>
          </a:bodyPr>
          <a:lstStyle/>
          <a:p>
            <a:r>
              <a:rPr lang="en-US">
                <a:solidFill>
                  <a:srgbClr val="FF0000"/>
                </a:solidFill>
              </a:rPr>
              <a:t>-- has only one value for a</a:t>
            </a:r>
          </a:p>
          <a:p>
            <a:r>
              <a:rPr lang="en-US">
                <a:solidFill>
                  <a:srgbClr val="FF0000"/>
                </a:solidFill>
              </a:rPr>
              <a:t>   given set of conditions </a:t>
            </a:r>
          </a:p>
        </p:txBody>
      </p:sp>
      <p:graphicFrame>
        <p:nvGraphicFramePr>
          <p:cNvPr id="251923" name="Object 19"/>
          <p:cNvGraphicFramePr>
            <a:graphicFrameLocks noChangeAspect="1"/>
          </p:cNvGraphicFramePr>
          <p:nvPr/>
        </p:nvGraphicFramePr>
        <p:xfrm>
          <a:off x="1419225" y="4786313"/>
          <a:ext cx="1384300" cy="419100"/>
        </p:xfrm>
        <a:graphic>
          <a:graphicData uri="http://schemas.openxmlformats.org/presentationml/2006/ole">
            <mc:AlternateContent xmlns:mc="http://schemas.openxmlformats.org/markup-compatibility/2006">
              <mc:Choice xmlns:v="urn:schemas-microsoft-com:vml" Requires="v">
                <p:oleObj spid="_x0000_s4117" name="Equation" r:id="rId3" imgW="1384200" imgH="419040" progId="Equation.3">
                  <p:embed/>
                </p:oleObj>
              </mc:Choice>
              <mc:Fallback>
                <p:oleObj name="Equation" r:id="rId3" imgW="138420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225" y="4786313"/>
                        <a:ext cx="1384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1925" name="Rectangle 21"/>
          <p:cNvSpPr>
            <a:spLocks noChangeArrowheads="1"/>
          </p:cNvSpPr>
          <p:nvPr/>
        </p:nvSpPr>
        <p:spPr bwMode="auto">
          <a:xfrm>
            <a:off x="3590925" y="4710113"/>
            <a:ext cx="4533900" cy="519112"/>
          </a:xfrm>
          <a:prstGeom prst="rect">
            <a:avLst/>
          </a:prstGeom>
          <a:noFill/>
          <a:ln w="9525">
            <a:noFill/>
            <a:miter lim="800000"/>
            <a:headEnd/>
            <a:tailEnd/>
          </a:ln>
        </p:spPr>
        <p:txBody>
          <a:bodyPr wrap="none" anchor="ctr">
            <a:spAutoFit/>
          </a:bodyPr>
          <a:lstStyle/>
          <a:p>
            <a:r>
              <a:rPr lang="en-US">
                <a:solidFill>
                  <a:srgbClr val="000000"/>
                </a:solidFill>
                <a:latin typeface="Symbol" pitchFamily="18" charset="2"/>
              </a:rPr>
              <a:t>m</a:t>
            </a:r>
            <a:r>
              <a:rPr lang="en-US" baseline="-25000">
                <a:solidFill>
                  <a:srgbClr val="000000"/>
                </a:solidFill>
              </a:rPr>
              <a:t>k</a:t>
            </a:r>
            <a:r>
              <a:rPr lang="en-US">
                <a:solidFill>
                  <a:srgbClr val="000000"/>
                </a:solidFill>
              </a:rPr>
              <a:t> = coeff. of kinetic friction </a:t>
            </a:r>
          </a:p>
        </p:txBody>
      </p:sp>
      <p:sp>
        <p:nvSpPr>
          <p:cNvPr id="251927" name="Rectangle 23"/>
          <p:cNvSpPr>
            <a:spLocks noChangeArrowheads="1"/>
          </p:cNvSpPr>
          <p:nvPr/>
        </p:nvSpPr>
        <p:spPr bwMode="auto">
          <a:xfrm>
            <a:off x="1984375" y="5529263"/>
            <a:ext cx="4967288" cy="954087"/>
          </a:xfrm>
          <a:prstGeom prst="rect">
            <a:avLst/>
          </a:prstGeom>
          <a:noFill/>
          <a:ln w="9525">
            <a:noFill/>
            <a:miter lim="800000"/>
            <a:headEnd/>
            <a:tailEnd/>
          </a:ln>
        </p:spPr>
        <p:txBody>
          <a:bodyPr anchor="ctr">
            <a:spAutoFit/>
          </a:bodyPr>
          <a:lstStyle/>
          <a:p>
            <a:r>
              <a:rPr lang="en-US">
                <a:solidFill>
                  <a:srgbClr val="000000"/>
                </a:solidFill>
              </a:rPr>
              <a:t>For a given set of conditions,</a:t>
            </a:r>
          </a:p>
          <a:p>
            <a:r>
              <a:rPr lang="en-US">
                <a:solidFill>
                  <a:srgbClr val="000000"/>
                </a:solidFill>
              </a:rPr>
              <a:t>F</a:t>
            </a:r>
            <a:r>
              <a:rPr lang="en-US" baseline="-25000">
                <a:solidFill>
                  <a:srgbClr val="000000"/>
                </a:solidFill>
              </a:rPr>
              <a:t>k</a:t>
            </a:r>
            <a:r>
              <a:rPr lang="en-US">
                <a:solidFill>
                  <a:srgbClr val="000000"/>
                </a:solidFill>
              </a:rPr>
              <a:t> is always </a:t>
            </a:r>
            <a:r>
              <a:rPr lang="en-US" b="1" i="1">
                <a:solidFill>
                  <a:srgbClr val="000000"/>
                </a:solidFill>
              </a:rPr>
              <a:t>less than</a:t>
            </a:r>
            <a:r>
              <a:rPr lang="en-US">
                <a:solidFill>
                  <a:srgbClr val="000000"/>
                </a:solidFill>
              </a:rPr>
              <a:t> F</a:t>
            </a:r>
            <a:r>
              <a:rPr lang="en-US" baseline="-25000">
                <a:solidFill>
                  <a:srgbClr val="000000"/>
                </a:solidFill>
              </a:rPr>
              <a:t>s,max</a:t>
            </a:r>
            <a:r>
              <a:rPr lang="en-US">
                <a:solidFill>
                  <a:srgbClr val="000000"/>
                </a:solidFill>
              </a:rPr>
              <a:t>.</a:t>
            </a:r>
          </a:p>
        </p:txBody>
      </p:sp>
      <p:sp>
        <p:nvSpPr>
          <p:cNvPr id="10" name="Rectangle 21"/>
          <p:cNvSpPr>
            <a:spLocks noChangeArrowheads="1"/>
          </p:cNvSpPr>
          <p:nvPr/>
        </p:nvSpPr>
        <p:spPr bwMode="auto">
          <a:xfrm>
            <a:off x="469900" y="2986088"/>
            <a:ext cx="8366125" cy="1384300"/>
          </a:xfrm>
          <a:prstGeom prst="rect">
            <a:avLst/>
          </a:prstGeom>
          <a:noFill/>
          <a:ln w="9525">
            <a:noFill/>
            <a:miter lim="800000"/>
            <a:headEnd/>
            <a:tailEnd/>
          </a:ln>
        </p:spPr>
        <p:txBody>
          <a:bodyPr wrap="none" anchor="ctr">
            <a:spAutoFit/>
          </a:bodyPr>
          <a:lstStyle/>
          <a:p>
            <a:r>
              <a:rPr lang="en-US">
                <a:solidFill>
                  <a:srgbClr val="000000"/>
                </a:solidFill>
              </a:rPr>
              <a:t>It doesn’t matter if you have “speeding-up sliding,”</a:t>
            </a:r>
          </a:p>
          <a:p>
            <a:r>
              <a:rPr lang="en-US">
                <a:solidFill>
                  <a:srgbClr val="000000"/>
                </a:solidFill>
              </a:rPr>
              <a:t>“slowing-down sliding,” or “constant-speed sliding:”</a:t>
            </a:r>
          </a:p>
          <a:p>
            <a:r>
              <a:rPr lang="en-US">
                <a:solidFill>
                  <a:srgbClr val="000000"/>
                </a:solidFill>
              </a:rPr>
              <a:t>F</a:t>
            </a:r>
            <a:r>
              <a:rPr lang="en-US" baseline="-25000">
                <a:solidFill>
                  <a:srgbClr val="000000"/>
                </a:solidFill>
              </a:rPr>
              <a:t>k</a:t>
            </a:r>
            <a:r>
              <a:rPr lang="en-US">
                <a:solidFill>
                  <a:srgbClr val="000000"/>
                </a:solidFill>
              </a:rPr>
              <a:t> is F</a:t>
            </a:r>
            <a:r>
              <a:rPr lang="en-US" baseline="-25000">
                <a:solidFill>
                  <a:srgbClr val="000000"/>
                </a:solidFill>
              </a:rPr>
              <a:t>k</a:t>
            </a:r>
            <a:r>
              <a:rPr lang="en-US">
                <a:solidFill>
                  <a:srgbClr val="000000"/>
                </a:solidFill>
              </a:rPr>
              <a:t> is F</a:t>
            </a:r>
            <a:r>
              <a:rPr lang="en-US" baseline="-25000">
                <a:solidFill>
                  <a:srgbClr val="000000"/>
                </a:solidFill>
              </a:rPr>
              <a:t>k</a:t>
            </a:r>
            <a:r>
              <a:rPr lang="en-US">
                <a:solidFill>
                  <a:srgbClr val="000000"/>
                </a:solidFill>
              </a:rPr>
              <a:t> for a given set of conditions.</a:t>
            </a:r>
          </a:p>
        </p:txBody>
      </p:sp>
      <p:pic>
        <p:nvPicPr>
          <p:cNvPr id="3083" name="Picture 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79975" y="169863"/>
            <a:ext cx="4084638" cy="2724150"/>
          </a:xfrm>
          <a:prstGeom prst="rect">
            <a:avLst/>
          </a:prstGeom>
          <a:noFill/>
          <a:ln w="9525" algn="ctr">
            <a:noFill/>
            <a:miter lim="800000"/>
            <a:headEnd/>
            <a:tailEnd/>
          </a:ln>
        </p:spPr>
      </p:pic>
      <p:sp>
        <p:nvSpPr>
          <p:cNvPr id="13" name="Rectangle 16"/>
          <p:cNvSpPr>
            <a:spLocks noChangeArrowheads="1"/>
          </p:cNvSpPr>
          <p:nvPr/>
        </p:nvSpPr>
        <p:spPr bwMode="auto">
          <a:xfrm>
            <a:off x="727573" y="1037759"/>
            <a:ext cx="2704587" cy="523220"/>
          </a:xfrm>
          <a:prstGeom prst="rect">
            <a:avLst/>
          </a:prstGeom>
          <a:noFill/>
          <a:ln w="9525">
            <a:noFill/>
            <a:miter lim="800000"/>
            <a:headEnd/>
            <a:tailEnd/>
          </a:ln>
        </p:spPr>
        <p:txBody>
          <a:bodyPr wrap="none" anchor="ctr">
            <a:spAutoFit/>
          </a:bodyPr>
          <a:lstStyle/>
          <a:p>
            <a:r>
              <a:rPr lang="en-US" dirty="0" smtClean="0">
                <a:solidFill>
                  <a:srgbClr val="000000"/>
                </a:solidFill>
              </a:rPr>
              <a:t>“</a:t>
            </a:r>
            <a:r>
              <a:rPr lang="en-US" dirty="0">
                <a:solidFill>
                  <a:srgbClr val="000000"/>
                </a:solidFill>
              </a:rPr>
              <a:t>sliding” friction</a:t>
            </a:r>
            <a:r>
              <a:rPr lang="en-US" dirty="0">
                <a:solidFill>
                  <a:srgbClr val="FF0000"/>
                </a:solidFill>
              </a:rPr>
              <a:t> </a:t>
            </a:r>
          </a:p>
        </p:txBody>
      </p:sp>
      <p:sp>
        <p:nvSpPr>
          <p:cNvPr id="14" name="Rectangle 15"/>
          <p:cNvSpPr>
            <a:spLocks noChangeArrowheads="1"/>
          </p:cNvSpPr>
          <p:nvPr/>
        </p:nvSpPr>
        <p:spPr bwMode="auto">
          <a:xfrm>
            <a:off x="3377251" y="283697"/>
            <a:ext cx="777777" cy="523220"/>
          </a:xfrm>
          <a:prstGeom prst="rect">
            <a:avLst/>
          </a:prstGeom>
          <a:noFill/>
          <a:ln w="9525">
            <a:noFill/>
            <a:miter lim="800000"/>
            <a:headEnd/>
            <a:tailEnd/>
          </a:ln>
        </p:spPr>
        <p:txBody>
          <a:bodyPr wrap="none" anchor="ctr">
            <a:spAutoFit/>
          </a:bodyPr>
          <a:lstStyle/>
          <a:p>
            <a:r>
              <a:rPr lang="en-US" b="1" dirty="0" smtClean="0">
                <a:solidFill>
                  <a:srgbClr val="000000"/>
                </a:solidFill>
              </a:rPr>
              <a:t>(</a:t>
            </a:r>
            <a:r>
              <a:rPr lang="en-US" b="1" dirty="0" err="1">
                <a:solidFill>
                  <a:srgbClr val="000000"/>
                </a:solidFill>
              </a:rPr>
              <a:t>F</a:t>
            </a:r>
            <a:r>
              <a:rPr lang="en-US" b="1" baseline="-25000" dirty="0" err="1">
                <a:solidFill>
                  <a:srgbClr val="000000"/>
                </a:solidFill>
              </a:rPr>
              <a:t>k</a:t>
            </a:r>
            <a:r>
              <a:rPr lang="en-US" b="1" dirty="0">
                <a:solidFill>
                  <a:srgbClr val="000000"/>
                </a:solidFill>
              </a:rPr>
              <a:t>)</a:t>
            </a:r>
          </a:p>
        </p:txBody>
      </p:sp>
    </p:spTree>
    <p:extLst>
      <p:ext uri="{BB962C8B-B14F-4D97-AF65-F5344CB8AC3E}">
        <p14:creationId xmlns:p14="http://schemas.microsoft.com/office/powerpoint/2010/main" val="5250733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ppt_x</p:attrName>
                                        </p:attrNameLst>
                                      </p:cBhvr>
                                      <p:tavLst>
                                        <p:tav tm="0">
                                          <p:val>
                                            <p:strVal val="#ppt_x-.2"/>
                                          </p:val>
                                        </p:tav>
                                        <p:tav tm="100000">
                                          <p:val>
                                            <p:strVal val="#ppt_x"/>
                                          </p:val>
                                        </p:tav>
                                      </p:tavLst>
                                    </p:anim>
                                    <p:anim calcmode="lin" valueType="num">
                                      <p:cBhvr>
                                        <p:cTn id="2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nodeType="clickEffect">
                                  <p:stCondLst>
                                    <p:cond delay="0"/>
                                  </p:stCondLst>
                                  <p:childTnLst>
                                    <p:set>
                                      <p:cBhvr>
                                        <p:cTn id="25" dur="1" fill="hold">
                                          <p:stCondLst>
                                            <p:cond delay="0"/>
                                          </p:stCondLst>
                                        </p:cTn>
                                        <p:tgtEl>
                                          <p:spTgt spid="251923"/>
                                        </p:tgtEl>
                                        <p:attrNameLst>
                                          <p:attrName>style.visibility</p:attrName>
                                        </p:attrNameLst>
                                      </p:cBhvr>
                                      <p:to>
                                        <p:strVal val="visible"/>
                                      </p:to>
                                    </p:set>
                                    <p:animEffect transition="in" filter="fade">
                                      <p:cBhvr>
                                        <p:cTn id="26" dur="2000"/>
                                        <p:tgtEl>
                                          <p:spTgt spid="251923"/>
                                        </p:tgtEl>
                                      </p:cBhvr>
                                    </p:animEffect>
                                    <p:anim calcmode="lin" valueType="num">
                                      <p:cBhvr>
                                        <p:cTn id="27" dur="2000" fill="hold"/>
                                        <p:tgtEl>
                                          <p:spTgt spid="251923"/>
                                        </p:tgtEl>
                                        <p:attrNameLst>
                                          <p:attrName>style.rotation</p:attrName>
                                        </p:attrNameLst>
                                      </p:cBhvr>
                                      <p:tavLst>
                                        <p:tav tm="0">
                                          <p:val>
                                            <p:fltVal val="720"/>
                                          </p:val>
                                        </p:tav>
                                        <p:tav tm="100000">
                                          <p:val>
                                            <p:fltVal val="0"/>
                                          </p:val>
                                        </p:tav>
                                      </p:tavLst>
                                    </p:anim>
                                    <p:anim calcmode="lin" valueType="num">
                                      <p:cBhvr>
                                        <p:cTn id="28" dur="2000" fill="hold"/>
                                        <p:tgtEl>
                                          <p:spTgt spid="251923"/>
                                        </p:tgtEl>
                                        <p:attrNameLst>
                                          <p:attrName>ppt_h</p:attrName>
                                        </p:attrNameLst>
                                      </p:cBhvr>
                                      <p:tavLst>
                                        <p:tav tm="0">
                                          <p:val>
                                            <p:fltVal val="0"/>
                                          </p:val>
                                        </p:tav>
                                        <p:tav tm="100000">
                                          <p:val>
                                            <p:strVal val="#ppt_h"/>
                                          </p:val>
                                        </p:tav>
                                      </p:tavLst>
                                    </p:anim>
                                    <p:anim calcmode="lin" valueType="num">
                                      <p:cBhvr>
                                        <p:cTn id="29" dur="2000" fill="hold"/>
                                        <p:tgtEl>
                                          <p:spTgt spid="251923"/>
                                        </p:tgtEl>
                                        <p:attrNameLst>
                                          <p:attrName>ppt_w</p:attrName>
                                        </p:attrNameLst>
                                      </p:cBhvr>
                                      <p:tavLst>
                                        <p:tav tm="0">
                                          <p:val>
                                            <p:fltVal val="0"/>
                                          </p:val>
                                        </p:tav>
                                        <p:tav tm="100000">
                                          <p:val>
                                            <p:strVal val="#ppt_w"/>
                                          </p:val>
                                        </p:tav>
                                      </p:tavLst>
                                    </p:anim>
                                  </p:childTnLst>
                                </p:cTn>
                              </p:par>
                            </p:childTnLst>
                          </p:cTn>
                        </p:par>
                        <p:par>
                          <p:cTn id="30" fill="hold">
                            <p:stCondLst>
                              <p:cond delay="2000"/>
                            </p:stCondLst>
                            <p:childTnLst>
                              <p:par>
                                <p:cTn id="31" presetID="9" presetClass="entr" presetSubtype="0" fill="hold" grpId="0" nodeType="afterEffect">
                                  <p:stCondLst>
                                    <p:cond delay="0"/>
                                  </p:stCondLst>
                                  <p:childTnLst>
                                    <p:set>
                                      <p:cBhvr>
                                        <p:cTn id="32" dur="1" fill="hold">
                                          <p:stCondLst>
                                            <p:cond delay="0"/>
                                          </p:stCondLst>
                                        </p:cTn>
                                        <p:tgtEl>
                                          <p:spTgt spid="251926"/>
                                        </p:tgtEl>
                                        <p:attrNameLst>
                                          <p:attrName>style.visibility</p:attrName>
                                        </p:attrNameLst>
                                      </p:cBhvr>
                                      <p:to>
                                        <p:strVal val="visible"/>
                                      </p:to>
                                    </p:set>
                                    <p:animEffect transition="in" filter="dissolve">
                                      <p:cBhvr>
                                        <p:cTn id="33" dur="500"/>
                                        <p:tgtEl>
                                          <p:spTgt spid="25192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251925"/>
                                        </p:tgtEl>
                                        <p:attrNameLst>
                                          <p:attrName>style.visibility</p:attrName>
                                        </p:attrNameLst>
                                      </p:cBhvr>
                                      <p:to>
                                        <p:strVal val="visible"/>
                                      </p:to>
                                    </p:set>
                                    <p:anim calcmode="lin" valueType="num">
                                      <p:cBhvr>
                                        <p:cTn id="41" dur="1000" fill="hold"/>
                                        <p:tgtEl>
                                          <p:spTgt spid="251925"/>
                                        </p:tgtEl>
                                        <p:attrNameLst>
                                          <p:attrName>ppt_x</p:attrName>
                                        </p:attrNameLst>
                                      </p:cBhvr>
                                      <p:tavLst>
                                        <p:tav tm="0">
                                          <p:val>
                                            <p:strVal val="#ppt_x-.2"/>
                                          </p:val>
                                        </p:tav>
                                        <p:tav tm="100000">
                                          <p:val>
                                            <p:strVal val="#ppt_x"/>
                                          </p:val>
                                        </p:tav>
                                      </p:tavLst>
                                    </p:anim>
                                    <p:anim calcmode="lin" valueType="num">
                                      <p:cBhvr>
                                        <p:cTn id="42" dur="1000" fill="hold"/>
                                        <p:tgtEl>
                                          <p:spTgt spid="251925"/>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51925"/>
                                        </p:tgtEl>
                                      </p:cBhvr>
                                    </p:animEffec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251927"/>
                                        </p:tgtEl>
                                        <p:attrNameLst>
                                          <p:attrName>style.visibility</p:attrName>
                                        </p:attrNameLst>
                                      </p:cBhvr>
                                      <p:to>
                                        <p:strVal val="visible"/>
                                      </p:to>
                                    </p:set>
                                    <p:anim calcmode="discrete" valueType="clr">
                                      <p:cBhvr override="childStyle">
                                        <p:cTn id="48" dur="80"/>
                                        <p:tgtEl>
                                          <p:spTgt spid="251927"/>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251927"/>
                                        </p:tgtEl>
                                        <p:attrNameLst>
                                          <p:attrName>fillcolor</p:attrName>
                                        </p:attrNameLst>
                                      </p:cBhvr>
                                      <p:tavLst>
                                        <p:tav tm="0">
                                          <p:val>
                                            <p:clrVal>
                                              <a:schemeClr val="accent2"/>
                                            </p:clrVal>
                                          </p:val>
                                        </p:tav>
                                        <p:tav tm="50000">
                                          <p:val>
                                            <p:clrVal>
                                              <a:schemeClr val="hlink"/>
                                            </p:clrVal>
                                          </p:val>
                                        </p:tav>
                                      </p:tavLst>
                                    </p:anim>
                                    <p:set>
                                      <p:cBhvr>
                                        <p:cTn id="50" dur="80"/>
                                        <p:tgtEl>
                                          <p:spTgt spid="2519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1926" grpId="0" animBg="1"/>
      <p:bldP spid="251925" grpId="0"/>
      <p:bldP spid="251927" grpId="0"/>
      <p:bldP spid="10"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40294" y="970621"/>
            <a:ext cx="8889357" cy="5693866"/>
          </a:xfrm>
          <a:prstGeom prst="rect">
            <a:avLst/>
          </a:prstGeom>
          <a:noFill/>
          <a:ln w="9525">
            <a:noFill/>
            <a:miter lim="800000"/>
            <a:headEnd/>
            <a:tailEnd/>
          </a:ln>
        </p:spPr>
        <p:txBody>
          <a:bodyPr wrap="none">
            <a:spAutoFit/>
          </a:bodyPr>
          <a:lstStyle/>
          <a:p>
            <a:pPr marL="342900" indent="-342900">
              <a:spcBef>
                <a:spcPct val="20000"/>
              </a:spcBef>
            </a:pPr>
            <a:r>
              <a:rPr lang="en-US" dirty="0" smtClean="0">
                <a:solidFill>
                  <a:srgbClr val="000000"/>
                </a:solidFill>
              </a:rPr>
              <a:t>1. While a </a:t>
            </a:r>
            <a:r>
              <a:rPr lang="en-US" b="1" i="1" dirty="0" smtClean="0">
                <a:solidFill>
                  <a:srgbClr val="000000"/>
                </a:solidFill>
              </a:rPr>
              <a:t>normal</a:t>
            </a:r>
            <a:r>
              <a:rPr lang="en-US" dirty="0" smtClean="0">
                <a:solidFill>
                  <a:srgbClr val="000000"/>
                </a:solidFill>
              </a:rPr>
              <a:t> </a:t>
            </a:r>
            <a:r>
              <a:rPr lang="en-US" b="1" i="1" dirty="0" smtClean="0">
                <a:solidFill>
                  <a:srgbClr val="000000"/>
                </a:solidFill>
              </a:rPr>
              <a:t>force</a:t>
            </a:r>
            <a:r>
              <a:rPr lang="en-US" dirty="0" smtClean="0">
                <a:solidFill>
                  <a:srgbClr val="000000"/>
                </a:solidFill>
              </a:rPr>
              <a:t> is the force exerted by a </a:t>
            </a:r>
          </a:p>
          <a:p>
            <a:pPr marL="342900" indent="-342900">
              <a:spcBef>
                <a:spcPct val="20000"/>
              </a:spcBef>
            </a:pPr>
            <a:r>
              <a:rPr lang="en-US" dirty="0">
                <a:solidFill>
                  <a:srgbClr val="000000"/>
                </a:solidFill>
              </a:rPr>
              <a:t>	</a:t>
            </a:r>
            <a:r>
              <a:rPr lang="en-US" dirty="0" smtClean="0">
                <a:solidFill>
                  <a:srgbClr val="000000"/>
                </a:solidFill>
              </a:rPr>
              <a:t>surface on an object </a:t>
            </a:r>
            <a:r>
              <a:rPr lang="en-US" b="1" i="1" dirty="0" smtClean="0">
                <a:solidFill>
                  <a:srgbClr val="000000"/>
                </a:solidFill>
              </a:rPr>
              <a:t>perpendicular</a:t>
            </a:r>
            <a:r>
              <a:rPr lang="en-US" dirty="0" smtClean="0">
                <a:solidFill>
                  <a:srgbClr val="000000"/>
                </a:solidFill>
              </a:rPr>
              <a:t> to the surface, </a:t>
            </a:r>
          </a:p>
          <a:p>
            <a:pPr marL="342900" indent="-342900">
              <a:spcBef>
                <a:spcPct val="20000"/>
              </a:spcBef>
            </a:pPr>
            <a:r>
              <a:rPr lang="en-US" dirty="0">
                <a:solidFill>
                  <a:srgbClr val="000000"/>
                </a:solidFill>
              </a:rPr>
              <a:t>	</a:t>
            </a:r>
            <a:r>
              <a:rPr lang="en-US" u="sng" dirty="0" smtClean="0">
                <a:solidFill>
                  <a:srgbClr val="000000"/>
                </a:solidFill>
              </a:rPr>
              <a:t>friction</a:t>
            </a:r>
            <a:r>
              <a:rPr lang="en-US" dirty="0" smtClean="0">
                <a:solidFill>
                  <a:srgbClr val="000000"/>
                </a:solidFill>
              </a:rPr>
              <a:t> acts on the object PARALLEL to the surface. </a:t>
            </a:r>
          </a:p>
          <a:p>
            <a:pPr marL="342900" indent="-342900">
              <a:spcBef>
                <a:spcPct val="20000"/>
              </a:spcBef>
            </a:pPr>
            <a:r>
              <a:rPr lang="en-US" dirty="0">
                <a:solidFill>
                  <a:srgbClr val="000000"/>
                </a:solidFill>
              </a:rPr>
              <a:t>	</a:t>
            </a:r>
            <a:r>
              <a:rPr lang="en-US" dirty="0" smtClean="0">
                <a:solidFill>
                  <a:srgbClr val="000000"/>
                </a:solidFill>
              </a:rPr>
              <a:t>No matter the orientation of the surface, normal and </a:t>
            </a:r>
          </a:p>
          <a:p>
            <a:pPr marL="342900" indent="-342900">
              <a:spcBef>
                <a:spcPct val="20000"/>
              </a:spcBef>
            </a:pPr>
            <a:r>
              <a:rPr lang="en-US" dirty="0">
                <a:solidFill>
                  <a:srgbClr val="000000"/>
                </a:solidFill>
              </a:rPr>
              <a:t>	</a:t>
            </a:r>
            <a:r>
              <a:rPr lang="en-US" dirty="0" smtClean="0">
                <a:solidFill>
                  <a:srgbClr val="000000"/>
                </a:solidFill>
              </a:rPr>
              <a:t>friction forces are at right angles to each other.</a:t>
            </a:r>
          </a:p>
          <a:p>
            <a:pPr marL="342900" indent="-342900">
              <a:spcBef>
                <a:spcPct val="20000"/>
              </a:spcBef>
            </a:pPr>
            <a:r>
              <a:rPr lang="en-US" dirty="0" smtClean="0">
                <a:solidFill>
                  <a:srgbClr val="000000"/>
                </a:solidFill>
              </a:rPr>
              <a:t>2. With </a:t>
            </a:r>
            <a:r>
              <a:rPr lang="en-US" u="sng" dirty="0" smtClean="0">
                <a:solidFill>
                  <a:srgbClr val="000000"/>
                </a:solidFill>
              </a:rPr>
              <a:t>static friction</a:t>
            </a:r>
            <a:r>
              <a:rPr lang="en-US" dirty="0" smtClean="0">
                <a:solidFill>
                  <a:srgbClr val="000000"/>
                </a:solidFill>
              </a:rPr>
              <a:t>, there is no relative motion </a:t>
            </a:r>
            <a:r>
              <a:rPr lang="en-US" dirty="0" err="1" smtClean="0">
                <a:solidFill>
                  <a:srgbClr val="000000"/>
                </a:solidFill>
              </a:rPr>
              <a:t>btwn</a:t>
            </a:r>
            <a:endParaRPr lang="en-US" dirty="0" smtClean="0">
              <a:solidFill>
                <a:srgbClr val="000000"/>
              </a:solidFill>
            </a:endParaRPr>
          </a:p>
          <a:p>
            <a:pPr marL="342900" indent="-342900">
              <a:spcBef>
                <a:spcPct val="20000"/>
              </a:spcBef>
            </a:pPr>
            <a:r>
              <a:rPr lang="en-US" dirty="0">
                <a:solidFill>
                  <a:srgbClr val="000000"/>
                </a:solidFill>
              </a:rPr>
              <a:t>	</a:t>
            </a:r>
            <a:r>
              <a:rPr lang="en-US" dirty="0" smtClean="0">
                <a:solidFill>
                  <a:srgbClr val="000000"/>
                </a:solidFill>
              </a:rPr>
              <a:t>surface and object, despite sideways forces acting.</a:t>
            </a:r>
          </a:p>
          <a:p>
            <a:pPr marL="342900" indent="-342900">
              <a:spcBef>
                <a:spcPct val="20000"/>
              </a:spcBef>
            </a:pPr>
            <a:r>
              <a:rPr lang="en-US" dirty="0" smtClean="0">
                <a:solidFill>
                  <a:srgbClr val="000000"/>
                </a:solidFill>
              </a:rPr>
              <a:t>3. </a:t>
            </a:r>
            <a:r>
              <a:rPr lang="en-US" u="sng" dirty="0" smtClean="0">
                <a:solidFill>
                  <a:srgbClr val="000000"/>
                </a:solidFill>
              </a:rPr>
              <a:t>Kinetic friction</a:t>
            </a:r>
            <a:r>
              <a:rPr lang="en-US" dirty="0" smtClean="0">
                <a:solidFill>
                  <a:srgbClr val="000000"/>
                </a:solidFill>
              </a:rPr>
              <a:t> is sliding friction. </a:t>
            </a:r>
            <a:endParaRPr lang="en-US" dirty="0">
              <a:solidFill>
                <a:srgbClr val="000000"/>
              </a:solidFill>
            </a:endParaRPr>
          </a:p>
          <a:p>
            <a:pPr marL="342900" indent="-342900">
              <a:spcBef>
                <a:spcPct val="20000"/>
              </a:spcBef>
            </a:pPr>
            <a:r>
              <a:rPr lang="en-US" dirty="0" smtClean="0">
                <a:solidFill>
                  <a:srgbClr val="000000"/>
                </a:solidFill>
              </a:rPr>
              <a:t>4. A </a:t>
            </a:r>
            <a:r>
              <a:rPr lang="en-US" u="sng" dirty="0" smtClean="0">
                <a:solidFill>
                  <a:srgbClr val="000000"/>
                </a:solidFill>
              </a:rPr>
              <a:t>coefficient of friction</a:t>
            </a:r>
            <a:r>
              <a:rPr lang="en-US" dirty="0" smtClean="0">
                <a:solidFill>
                  <a:srgbClr val="000000"/>
                </a:solidFill>
              </a:rPr>
              <a:t> is a number that accounts for </a:t>
            </a:r>
          </a:p>
          <a:p>
            <a:pPr marL="342900" indent="-342900">
              <a:spcBef>
                <a:spcPct val="20000"/>
              </a:spcBef>
            </a:pPr>
            <a:r>
              <a:rPr lang="en-US" dirty="0">
                <a:solidFill>
                  <a:srgbClr val="000000"/>
                </a:solidFill>
              </a:rPr>
              <a:t>	</a:t>
            </a:r>
            <a:r>
              <a:rPr lang="en-US" dirty="0" smtClean="0">
                <a:solidFill>
                  <a:srgbClr val="000000"/>
                </a:solidFill>
              </a:rPr>
              <a:t>the nature of the two contact surfaces. Bigger </a:t>
            </a:r>
            <a:r>
              <a:rPr lang="en-US" dirty="0" err="1" smtClean="0">
                <a:solidFill>
                  <a:srgbClr val="000000"/>
                </a:solidFill>
              </a:rPr>
              <a:t>coeffs</a:t>
            </a:r>
            <a:endParaRPr lang="en-US" dirty="0" smtClean="0">
              <a:solidFill>
                <a:srgbClr val="000000"/>
              </a:solidFill>
            </a:endParaRPr>
          </a:p>
          <a:p>
            <a:pPr marL="342900" indent="-342900">
              <a:spcBef>
                <a:spcPct val="20000"/>
              </a:spcBef>
            </a:pPr>
            <a:r>
              <a:rPr lang="en-US" dirty="0">
                <a:solidFill>
                  <a:srgbClr val="000000"/>
                </a:solidFill>
              </a:rPr>
              <a:t>	</a:t>
            </a:r>
            <a:r>
              <a:rPr lang="en-US" dirty="0" smtClean="0">
                <a:solidFill>
                  <a:srgbClr val="000000"/>
                </a:solidFill>
              </a:rPr>
              <a:t>of friction mean “stickier” surfaces. </a:t>
            </a:r>
          </a:p>
        </p:txBody>
      </p:sp>
      <p:sp>
        <p:nvSpPr>
          <p:cNvPr id="7" name="Rectangle 6"/>
          <p:cNvSpPr>
            <a:spLocks noChangeArrowheads="1"/>
          </p:cNvSpPr>
          <p:nvPr/>
        </p:nvSpPr>
        <p:spPr bwMode="auto">
          <a:xfrm>
            <a:off x="992785" y="199325"/>
            <a:ext cx="7268657" cy="707886"/>
          </a:xfrm>
          <a:prstGeom prst="rect">
            <a:avLst/>
          </a:prstGeom>
          <a:noFill/>
          <a:ln w="9525">
            <a:noFill/>
            <a:miter lim="800000"/>
            <a:headEnd/>
            <a:tailEnd/>
          </a:ln>
        </p:spPr>
        <p:txBody>
          <a:bodyPr wrap="none">
            <a:spAutoFit/>
          </a:bodyPr>
          <a:lstStyle/>
          <a:p>
            <a:pPr marL="342900" indent="-342900" algn="ctr">
              <a:spcBef>
                <a:spcPct val="20000"/>
              </a:spcBef>
            </a:pPr>
            <a:r>
              <a:rPr lang="en-US" sz="4000" b="1" dirty="0" smtClean="0">
                <a:solidFill>
                  <a:srgbClr val="C00000"/>
                </a:solidFill>
              </a:rPr>
              <a:t>FINAL THOUGHTS: </a:t>
            </a:r>
            <a:r>
              <a:rPr lang="en-US" sz="4000" b="1" u="sng" dirty="0" smtClean="0">
                <a:solidFill>
                  <a:srgbClr val="C00000"/>
                </a:solidFill>
              </a:rPr>
              <a:t>Forces, 3</a:t>
            </a:r>
          </a:p>
        </p:txBody>
      </p:sp>
    </p:spTree>
    <p:extLst>
      <p:ext uri="{BB962C8B-B14F-4D97-AF65-F5344CB8AC3E}">
        <p14:creationId xmlns:p14="http://schemas.microsoft.com/office/powerpoint/2010/main" val="1225836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5"/>
          <p:cNvSpPr>
            <a:spLocks noChangeArrowheads="1"/>
          </p:cNvSpPr>
          <p:nvPr/>
        </p:nvSpPr>
        <p:spPr bwMode="auto">
          <a:xfrm>
            <a:off x="838200" y="320334"/>
            <a:ext cx="4302125" cy="519113"/>
          </a:xfrm>
          <a:prstGeom prst="rect">
            <a:avLst/>
          </a:prstGeom>
          <a:noFill/>
          <a:ln w="9525">
            <a:noFill/>
            <a:miter lim="800000"/>
            <a:headEnd/>
            <a:tailEnd/>
          </a:ln>
        </p:spPr>
        <p:txBody>
          <a:bodyPr wrap="none" anchor="ctr">
            <a:spAutoFit/>
          </a:bodyPr>
          <a:lstStyle/>
          <a:p>
            <a:r>
              <a:rPr lang="en-US" u="sng">
                <a:solidFill>
                  <a:srgbClr val="FF0000"/>
                </a:solidFill>
              </a:rPr>
              <a:t>free body diagram</a:t>
            </a:r>
            <a:r>
              <a:rPr lang="en-US">
                <a:solidFill>
                  <a:srgbClr val="FF0000"/>
                </a:solidFill>
              </a:rPr>
              <a:t> (FBD): </a:t>
            </a:r>
          </a:p>
        </p:txBody>
      </p:sp>
      <p:sp>
        <p:nvSpPr>
          <p:cNvPr id="252944" name="Rectangle 16"/>
          <p:cNvSpPr>
            <a:spLocks noChangeArrowheads="1"/>
          </p:cNvSpPr>
          <p:nvPr/>
        </p:nvSpPr>
        <p:spPr bwMode="auto">
          <a:xfrm>
            <a:off x="873125" y="2002008"/>
            <a:ext cx="7696200" cy="946150"/>
          </a:xfrm>
          <a:prstGeom prst="rect">
            <a:avLst/>
          </a:prstGeom>
          <a:noFill/>
          <a:ln w="9525">
            <a:noFill/>
            <a:miter lim="800000"/>
            <a:headEnd/>
            <a:tailEnd/>
          </a:ln>
        </p:spPr>
        <p:txBody>
          <a:bodyPr anchor="ctr">
            <a:spAutoFit/>
          </a:bodyPr>
          <a:lstStyle/>
          <a:p>
            <a:r>
              <a:rPr lang="en-US">
                <a:solidFill>
                  <a:srgbClr val="FF0000"/>
                </a:solidFill>
              </a:rPr>
              <a:t>-- For now, we will assume that all forces act at</a:t>
            </a:r>
          </a:p>
          <a:p>
            <a:r>
              <a:rPr lang="en-US">
                <a:solidFill>
                  <a:srgbClr val="FF0000"/>
                </a:solidFill>
              </a:rPr>
              <a:t>   		the body’s center of mass. </a:t>
            </a:r>
          </a:p>
        </p:txBody>
      </p:sp>
      <p:sp>
        <p:nvSpPr>
          <p:cNvPr id="252945" name="Rectangle 17"/>
          <p:cNvSpPr>
            <a:spLocks noChangeArrowheads="1"/>
          </p:cNvSpPr>
          <p:nvPr/>
        </p:nvSpPr>
        <p:spPr bwMode="auto">
          <a:xfrm>
            <a:off x="5114925" y="315572"/>
            <a:ext cx="3563938" cy="955675"/>
          </a:xfrm>
          <a:prstGeom prst="rect">
            <a:avLst/>
          </a:prstGeom>
          <a:noFill/>
          <a:ln w="9525">
            <a:noFill/>
            <a:miter lim="800000"/>
            <a:headEnd/>
            <a:tailEnd/>
          </a:ln>
        </p:spPr>
        <p:txBody>
          <a:bodyPr wrap="none" anchor="ctr">
            <a:spAutoFit/>
          </a:bodyPr>
          <a:lstStyle/>
          <a:p>
            <a:r>
              <a:rPr lang="en-US" dirty="0">
                <a:solidFill>
                  <a:srgbClr val="000000"/>
                </a:solidFill>
              </a:rPr>
              <a:t>shows object and the</a:t>
            </a:r>
          </a:p>
          <a:p>
            <a:r>
              <a:rPr lang="en-US" dirty="0">
                <a:solidFill>
                  <a:srgbClr val="000000"/>
                </a:solidFill>
              </a:rPr>
              <a:t>forces acting on it </a:t>
            </a:r>
          </a:p>
        </p:txBody>
      </p:sp>
      <p:grpSp>
        <p:nvGrpSpPr>
          <p:cNvPr id="2" name="Group 19"/>
          <p:cNvGrpSpPr>
            <a:grpSpLocks/>
          </p:cNvGrpSpPr>
          <p:nvPr/>
        </p:nvGrpSpPr>
        <p:grpSpPr bwMode="auto">
          <a:xfrm>
            <a:off x="3427413" y="3481558"/>
            <a:ext cx="1982787" cy="1422400"/>
            <a:chOff x="2069" y="5112"/>
            <a:chExt cx="2431" cy="1745"/>
          </a:xfrm>
        </p:grpSpPr>
        <p:sp>
          <p:nvSpPr>
            <p:cNvPr id="22545" name="Text Box 20"/>
            <p:cNvSpPr txBox="1">
              <a:spLocks noChangeArrowheads="1"/>
            </p:cNvSpPr>
            <p:nvPr/>
          </p:nvSpPr>
          <p:spPr bwMode="auto">
            <a:xfrm>
              <a:off x="2817" y="5112"/>
              <a:ext cx="1122" cy="720"/>
            </a:xfrm>
            <a:prstGeom prst="rect">
              <a:avLst/>
            </a:prstGeom>
            <a:noFill/>
            <a:ln w="22225">
              <a:noFill/>
              <a:miter lim="800000"/>
              <a:headEnd/>
              <a:tailEnd/>
            </a:ln>
          </p:spPr>
          <p:txBody>
            <a:bodyPr/>
            <a:lstStyle/>
            <a:p>
              <a:pPr algn="ctr"/>
              <a:r>
                <a:rPr lang="en-US" sz="2400">
                  <a:solidFill>
                    <a:srgbClr val="FF0000"/>
                  </a:solidFill>
                </a:rPr>
                <a:t>   F</a:t>
              </a:r>
              <a:r>
                <a:rPr lang="en-US" sz="2400" baseline="-25000">
                  <a:solidFill>
                    <a:srgbClr val="FF0000"/>
                  </a:solidFill>
                </a:rPr>
                <a:t>a</a:t>
              </a:r>
              <a:endParaRPr lang="en-US" sz="2400">
                <a:solidFill>
                  <a:srgbClr val="FF0000"/>
                </a:solidFill>
              </a:endParaRPr>
            </a:p>
          </p:txBody>
        </p:sp>
        <p:sp>
          <p:nvSpPr>
            <p:cNvPr id="22546" name="Freeform 21"/>
            <p:cNvSpPr>
              <a:spLocks/>
            </p:cNvSpPr>
            <p:nvPr/>
          </p:nvSpPr>
          <p:spPr bwMode="auto">
            <a:xfrm>
              <a:off x="3187" y="5112"/>
              <a:ext cx="4" cy="629"/>
            </a:xfrm>
            <a:custGeom>
              <a:avLst/>
              <a:gdLst>
                <a:gd name="T0" fmla="*/ 4 w 4"/>
                <a:gd name="T1" fmla="*/ 0 h 629"/>
                <a:gd name="T2" fmla="*/ 0 w 4"/>
                <a:gd name="T3" fmla="*/ 629 h 629"/>
                <a:gd name="T4" fmla="*/ 0 60000 65536"/>
                <a:gd name="T5" fmla="*/ 0 60000 65536"/>
                <a:gd name="T6" fmla="*/ 0 w 4"/>
                <a:gd name="T7" fmla="*/ 0 h 629"/>
                <a:gd name="T8" fmla="*/ 4 w 4"/>
                <a:gd name="T9" fmla="*/ 629 h 629"/>
              </a:gdLst>
              <a:ahLst/>
              <a:cxnLst>
                <a:cxn ang="T4">
                  <a:pos x="T0" y="T1"/>
                </a:cxn>
                <a:cxn ang="T5">
                  <a:pos x="T2" y="T3"/>
                </a:cxn>
              </a:cxnLst>
              <a:rect l="T6" t="T7" r="T8" b="T9"/>
              <a:pathLst>
                <a:path w="4" h="629">
                  <a:moveTo>
                    <a:pt x="4" y="0"/>
                  </a:moveTo>
                  <a:lnTo>
                    <a:pt x="0" y="629"/>
                  </a:lnTo>
                </a:path>
              </a:pathLst>
            </a:custGeom>
            <a:noFill/>
            <a:ln w="22225">
              <a:solidFill>
                <a:srgbClr val="FF0000"/>
              </a:solidFill>
              <a:round/>
              <a:headEnd type="none" w="med" len="med"/>
              <a:tailEnd type="triangle" w="lg" len="lg"/>
            </a:ln>
          </p:spPr>
          <p:txBody>
            <a:bodyPr/>
            <a:lstStyle/>
            <a:p>
              <a:endParaRPr lang="en-US">
                <a:solidFill>
                  <a:srgbClr val="000000"/>
                </a:solidFill>
              </a:endParaRPr>
            </a:p>
          </p:txBody>
        </p:sp>
        <p:sp>
          <p:nvSpPr>
            <p:cNvPr id="22547" name="Rectangle 22"/>
            <p:cNvSpPr>
              <a:spLocks noChangeArrowheads="1"/>
            </p:cNvSpPr>
            <p:nvPr/>
          </p:nvSpPr>
          <p:spPr bwMode="auto">
            <a:xfrm>
              <a:off x="2443" y="5777"/>
              <a:ext cx="1496" cy="1080"/>
            </a:xfrm>
            <a:prstGeom prst="rect">
              <a:avLst/>
            </a:prstGeom>
            <a:noFill/>
            <a:ln w="22225">
              <a:solidFill>
                <a:srgbClr val="FF0000"/>
              </a:solidFill>
              <a:miter lim="800000"/>
              <a:headEnd/>
              <a:tailEnd/>
            </a:ln>
          </p:spPr>
          <p:txBody>
            <a:bodyPr/>
            <a:lstStyle/>
            <a:p>
              <a:endParaRPr lang="en-US">
                <a:solidFill>
                  <a:srgbClr val="FF0000"/>
                </a:solidFill>
              </a:endParaRPr>
            </a:p>
          </p:txBody>
        </p:sp>
        <p:sp>
          <p:nvSpPr>
            <p:cNvPr id="22548" name="Text Box 23"/>
            <p:cNvSpPr txBox="1">
              <a:spLocks noChangeArrowheads="1"/>
            </p:cNvSpPr>
            <p:nvPr/>
          </p:nvSpPr>
          <p:spPr bwMode="auto">
            <a:xfrm>
              <a:off x="2443" y="5957"/>
              <a:ext cx="1440" cy="720"/>
            </a:xfrm>
            <a:prstGeom prst="rect">
              <a:avLst/>
            </a:prstGeom>
            <a:noFill/>
            <a:ln w="22225">
              <a:noFill/>
              <a:miter lim="800000"/>
              <a:headEnd/>
              <a:tailEnd/>
            </a:ln>
          </p:spPr>
          <p:txBody>
            <a:bodyPr/>
            <a:lstStyle/>
            <a:p>
              <a:pPr algn="ctr"/>
              <a:r>
                <a:rPr lang="en-US" sz="2400">
                  <a:solidFill>
                    <a:srgbClr val="FF0000"/>
                  </a:solidFill>
                </a:rPr>
                <a:t>m</a:t>
              </a:r>
            </a:p>
          </p:txBody>
        </p:sp>
        <p:sp>
          <p:nvSpPr>
            <p:cNvPr id="22549" name="Line 24"/>
            <p:cNvSpPr>
              <a:spLocks noChangeShapeType="1"/>
            </p:cNvSpPr>
            <p:nvPr/>
          </p:nvSpPr>
          <p:spPr bwMode="auto">
            <a:xfrm>
              <a:off x="2069" y="6857"/>
              <a:ext cx="2431" cy="0"/>
            </a:xfrm>
            <a:prstGeom prst="line">
              <a:avLst/>
            </a:prstGeom>
            <a:noFill/>
            <a:ln w="22225">
              <a:solidFill>
                <a:srgbClr val="FF0000"/>
              </a:solidFill>
              <a:round/>
              <a:headEnd/>
              <a:tailEnd/>
            </a:ln>
          </p:spPr>
          <p:txBody>
            <a:bodyPr/>
            <a:lstStyle/>
            <a:p>
              <a:endParaRPr lang="en-US">
                <a:solidFill>
                  <a:srgbClr val="000000"/>
                </a:solidFill>
              </a:endParaRPr>
            </a:p>
          </p:txBody>
        </p:sp>
      </p:grpSp>
      <p:grpSp>
        <p:nvGrpSpPr>
          <p:cNvPr id="3" name="Group 35"/>
          <p:cNvGrpSpPr>
            <a:grpSpLocks/>
          </p:cNvGrpSpPr>
          <p:nvPr/>
        </p:nvGrpSpPr>
        <p:grpSpPr bwMode="auto">
          <a:xfrm>
            <a:off x="7391400" y="4929358"/>
            <a:ext cx="914400" cy="1219200"/>
            <a:chOff x="4224" y="2544"/>
            <a:chExt cx="576" cy="768"/>
          </a:xfrm>
        </p:grpSpPr>
        <p:sp>
          <p:nvSpPr>
            <p:cNvPr id="22543" name="Line 26"/>
            <p:cNvSpPr>
              <a:spLocks noChangeShapeType="1"/>
            </p:cNvSpPr>
            <p:nvPr/>
          </p:nvSpPr>
          <p:spPr bwMode="auto">
            <a:xfrm>
              <a:off x="4338" y="2544"/>
              <a:ext cx="0" cy="768"/>
            </a:xfrm>
            <a:prstGeom prst="line">
              <a:avLst/>
            </a:prstGeom>
            <a:noFill/>
            <a:ln w="22225">
              <a:solidFill>
                <a:srgbClr val="000000"/>
              </a:solidFill>
              <a:round/>
              <a:headEnd type="triangle" w="lg" len="lg"/>
              <a:tailEnd type="none" w="lg" len="lg"/>
            </a:ln>
          </p:spPr>
          <p:txBody>
            <a:bodyPr/>
            <a:lstStyle/>
            <a:p>
              <a:endParaRPr lang="en-US">
                <a:solidFill>
                  <a:srgbClr val="000000"/>
                </a:solidFill>
              </a:endParaRPr>
            </a:p>
          </p:txBody>
        </p:sp>
        <p:sp>
          <p:nvSpPr>
            <p:cNvPr id="22544" name="Text Box 27"/>
            <p:cNvSpPr txBox="1">
              <a:spLocks noChangeArrowheads="1"/>
            </p:cNvSpPr>
            <p:nvPr/>
          </p:nvSpPr>
          <p:spPr bwMode="auto">
            <a:xfrm>
              <a:off x="4224" y="2822"/>
              <a:ext cx="576" cy="369"/>
            </a:xfrm>
            <a:prstGeom prst="rect">
              <a:avLst/>
            </a:prstGeom>
            <a:noFill/>
            <a:ln w="9525">
              <a:noFill/>
              <a:miter lim="800000"/>
              <a:headEnd/>
              <a:tailEnd/>
            </a:ln>
          </p:spPr>
          <p:txBody>
            <a:bodyPr/>
            <a:lstStyle/>
            <a:p>
              <a:pPr algn="ctr"/>
              <a:r>
                <a:rPr lang="en-US" sz="2400">
                  <a:solidFill>
                    <a:srgbClr val="000000"/>
                  </a:solidFill>
                </a:rPr>
                <a:t>F</a:t>
              </a:r>
              <a:r>
                <a:rPr lang="en-US" sz="2400" baseline="-25000">
                  <a:solidFill>
                    <a:srgbClr val="000000"/>
                  </a:solidFill>
                </a:rPr>
                <a:t>n</a:t>
              </a:r>
              <a:endParaRPr lang="en-US" sz="2400">
                <a:solidFill>
                  <a:srgbClr val="000000"/>
                </a:solidFill>
              </a:endParaRPr>
            </a:p>
          </p:txBody>
        </p:sp>
      </p:grpSp>
      <p:grpSp>
        <p:nvGrpSpPr>
          <p:cNvPr id="4" name="Group 33"/>
          <p:cNvGrpSpPr>
            <a:grpSpLocks/>
          </p:cNvGrpSpPr>
          <p:nvPr/>
        </p:nvGrpSpPr>
        <p:grpSpPr bwMode="auto">
          <a:xfrm>
            <a:off x="7007225" y="3462508"/>
            <a:ext cx="915988" cy="587375"/>
            <a:chOff x="3982" y="1620"/>
            <a:chExt cx="577" cy="370"/>
          </a:xfrm>
        </p:grpSpPr>
        <p:sp>
          <p:nvSpPr>
            <p:cNvPr id="22541" name="Text Box 28"/>
            <p:cNvSpPr txBox="1">
              <a:spLocks noChangeArrowheads="1"/>
            </p:cNvSpPr>
            <p:nvPr/>
          </p:nvSpPr>
          <p:spPr bwMode="auto">
            <a:xfrm>
              <a:off x="3982" y="1620"/>
              <a:ext cx="577" cy="370"/>
            </a:xfrm>
            <a:prstGeom prst="rect">
              <a:avLst/>
            </a:prstGeom>
            <a:noFill/>
            <a:ln w="9525">
              <a:noFill/>
              <a:miter lim="800000"/>
              <a:headEnd/>
              <a:tailEnd/>
            </a:ln>
          </p:spPr>
          <p:txBody>
            <a:bodyPr/>
            <a:lstStyle/>
            <a:p>
              <a:pPr algn="ctr"/>
              <a:r>
                <a:rPr lang="en-US" sz="2400">
                  <a:solidFill>
                    <a:srgbClr val="000000"/>
                  </a:solidFill>
                </a:rPr>
                <a:t>   F</a:t>
              </a:r>
              <a:r>
                <a:rPr lang="en-US" sz="2400" baseline="-25000">
                  <a:solidFill>
                    <a:srgbClr val="000000"/>
                  </a:solidFill>
                </a:rPr>
                <a:t>a</a:t>
              </a:r>
              <a:endParaRPr lang="en-US" sz="2400">
                <a:solidFill>
                  <a:srgbClr val="000000"/>
                </a:solidFill>
              </a:endParaRPr>
            </a:p>
          </p:txBody>
        </p:sp>
        <p:sp>
          <p:nvSpPr>
            <p:cNvPr id="22542" name="Freeform 29"/>
            <p:cNvSpPr>
              <a:spLocks/>
            </p:cNvSpPr>
            <p:nvPr/>
          </p:nvSpPr>
          <p:spPr bwMode="auto">
            <a:xfrm>
              <a:off x="4172" y="1620"/>
              <a:ext cx="2" cy="323"/>
            </a:xfrm>
            <a:custGeom>
              <a:avLst/>
              <a:gdLst>
                <a:gd name="T0" fmla="*/ 1 w 4"/>
                <a:gd name="T1" fmla="*/ 0 h 629"/>
                <a:gd name="T2" fmla="*/ 0 w 4"/>
                <a:gd name="T3" fmla="*/ 1 h 629"/>
                <a:gd name="T4" fmla="*/ 0 60000 65536"/>
                <a:gd name="T5" fmla="*/ 0 60000 65536"/>
                <a:gd name="T6" fmla="*/ 0 w 4"/>
                <a:gd name="T7" fmla="*/ 0 h 629"/>
                <a:gd name="T8" fmla="*/ 4 w 4"/>
                <a:gd name="T9" fmla="*/ 629 h 629"/>
              </a:gdLst>
              <a:ahLst/>
              <a:cxnLst>
                <a:cxn ang="T4">
                  <a:pos x="T0" y="T1"/>
                </a:cxn>
                <a:cxn ang="T5">
                  <a:pos x="T2" y="T3"/>
                </a:cxn>
              </a:cxnLst>
              <a:rect l="T6" t="T7" r="T8" b="T9"/>
              <a:pathLst>
                <a:path w="4" h="629">
                  <a:moveTo>
                    <a:pt x="4" y="0"/>
                  </a:moveTo>
                  <a:lnTo>
                    <a:pt x="0" y="629"/>
                  </a:lnTo>
                </a:path>
              </a:pathLst>
            </a:custGeom>
            <a:noFill/>
            <a:ln w="22225">
              <a:solidFill>
                <a:srgbClr val="000000"/>
              </a:solidFill>
              <a:round/>
              <a:headEnd type="none" w="med" len="med"/>
              <a:tailEnd type="triangle" w="lg" len="lg"/>
            </a:ln>
          </p:spPr>
          <p:txBody>
            <a:bodyPr/>
            <a:lstStyle/>
            <a:p>
              <a:endParaRPr lang="en-US">
                <a:solidFill>
                  <a:srgbClr val="000000"/>
                </a:solidFill>
              </a:endParaRPr>
            </a:p>
          </p:txBody>
        </p:sp>
      </p:grpSp>
      <p:sp>
        <p:nvSpPr>
          <p:cNvPr id="252958" name="Rectangle 30"/>
          <p:cNvSpPr>
            <a:spLocks noChangeArrowheads="1"/>
          </p:cNvSpPr>
          <p:nvPr/>
        </p:nvSpPr>
        <p:spPr bwMode="auto">
          <a:xfrm>
            <a:off x="6702425" y="4003846"/>
            <a:ext cx="1220788" cy="881062"/>
          </a:xfrm>
          <a:prstGeom prst="rect">
            <a:avLst/>
          </a:prstGeom>
          <a:noFill/>
          <a:ln w="22225">
            <a:solidFill>
              <a:srgbClr val="000000"/>
            </a:solidFill>
            <a:miter lim="800000"/>
            <a:headEnd/>
            <a:tailEnd/>
          </a:ln>
        </p:spPr>
        <p:txBody>
          <a:bodyPr/>
          <a:lstStyle/>
          <a:p>
            <a:endParaRPr lang="en-US">
              <a:solidFill>
                <a:srgbClr val="000000"/>
              </a:solidFill>
            </a:endParaRPr>
          </a:p>
        </p:txBody>
      </p:sp>
      <p:grpSp>
        <p:nvGrpSpPr>
          <p:cNvPr id="5" name="Group 21"/>
          <p:cNvGrpSpPr>
            <a:grpSpLocks/>
          </p:cNvGrpSpPr>
          <p:nvPr/>
        </p:nvGrpSpPr>
        <p:grpSpPr bwMode="auto">
          <a:xfrm>
            <a:off x="6103938" y="4929358"/>
            <a:ext cx="914400" cy="630238"/>
            <a:chOff x="6103938" y="4724400"/>
            <a:chExt cx="914400" cy="630917"/>
          </a:xfrm>
        </p:grpSpPr>
        <p:sp>
          <p:nvSpPr>
            <p:cNvPr id="22539" name="Line 31"/>
            <p:cNvSpPr>
              <a:spLocks noChangeShapeType="1"/>
            </p:cNvSpPr>
            <p:nvPr/>
          </p:nvSpPr>
          <p:spPr bwMode="auto">
            <a:xfrm>
              <a:off x="7018338" y="4767942"/>
              <a:ext cx="0" cy="587375"/>
            </a:xfrm>
            <a:prstGeom prst="line">
              <a:avLst/>
            </a:prstGeom>
            <a:noFill/>
            <a:ln w="22225">
              <a:solidFill>
                <a:srgbClr val="000000"/>
              </a:solidFill>
              <a:round/>
              <a:headEnd/>
              <a:tailEnd type="triangle" w="lg" len="lg"/>
            </a:ln>
          </p:spPr>
          <p:txBody>
            <a:bodyPr/>
            <a:lstStyle/>
            <a:p>
              <a:endParaRPr lang="en-US">
                <a:solidFill>
                  <a:srgbClr val="000000"/>
                </a:solidFill>
              </a:endParaRPr>
            </a:p>
          </p:txBody>
        </p:sp>
        <p:sp>
          <p:nvSpPr>
            <p:cNvPr id="22540" name="Text Box 32"/>
            <p:cNvSpPr txBox="1">
              <a:spLocks noChangeArrowheads="1"/>
            </p:cNvSpPr>
            <p:nvPr/>
          </p:nvSpPr>
          <p:spPr bwMode="auto">
            <a:xfrm>
              <a:off x="6103938" y="4724400"/>
              <a:ext cx="914400" cy="587375"/>
            </a:xfrm>
            <a:prstGeom prst="rect">
              <a:avLst/>
            </a:prstGeom>
            <a:noFill/>
            <a:ln w="9525">
              <a:noFill/>
              <a:miter lim="800000"/>
              <a:headEnd/>
              <a:tailEnd/>
            </a:ln>
          </p:spPr>
          <p:txBody>
            <a:bodyPr/>
            <a:lstStyle/>
            <a:p>
              <a:pPr algn="ctr"/>
              <a:r>
                <a:rPr lang="en-US" sz="2400" dirty="0">
                  <a:solidFill>
                    <a:srgbClr val="000000"/>
                  </a:solidFill>
                </a:rPr>
                <a:t>  </a:t>
              </a:r>
              <a:r>
                <a:rPr lang="en-US" sz="2400" dirty="0" smtClean="0">
                  <a:solidFill>
                    <a:srgbClr val="000000"/>
                  </a:solidFill>
                </a:rPr>
                <a:t>mg</a:t>
              </a:r>
              <a:endParaRPr lang="en-US" sz="2400" dirty="0">
                <a:solidFill>
                  <a:srgbClr val="000000"/>
                </a:solidFill>
              </a:endParaRPr>
            </a:p>
          </p:txBody>
        </p:sp>
      </p:grpSp>
      <p:pic>
        <p:nvPicPr>
          <p:cNvPr id="22" name="Picture 3" descr="http://www.horsecity.com/images/wallpaper/cowboy_102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9238" y="3100558"/>
            <a:ext cx="3028950" cy="2698750"/>
          </a:xfrm>
          <a:prstGeom prst="rect">
            <a:avLst/>
          </a:prstGeom>
          <a:noFill/>
          <a:ln w="9525">
            <a:noFill/>
            <a:miter lim="800000"/>
            <a:headEnd/>
            <a:tailEnd/>
          </a:ln>
        </p:spPr>
      </p:pic>
      <p:sp>
        <p:nvSpPr>
          <p:cNvPr id="23" name="Rectangle 17"/>
          <p:cNvSpPr>
            <a:spLocks noChangeArrowheads="1"/>
          </p:cNvSpPr>
          <p:nvPr/>
        </p:nvSpPr>
        <p:spPr bwMode="auto">
          <a:xfrm>
            <a:off x="1473097" y="1351602"/>
            <a:ext cx="5984000" cy="523220"/>
          </a:xfrm>
          <a:prstGeom prst="rect">
            <a:avLst/>
          </a:prstGeom>
          <a:noFill/>
          <a:ln w="9525">
            <a:noFill/>
            <a:miter lim="800000"/>
            <a:headEnd/>
            <a:tailEnd/>
          </a:ln>
        </p:spPr>
        <p:txBody>
          <a:bodyPr wrap="square" anchor="ctr">
            <a:spAutoFit/>
          </a:bodyPr>
          <a:lstStyle/>
          <a:p>
            <a:r>
              <a:rPr lang="en-US" dirty="0" smtClean="0">
                <a:solidFill>
                  <a:srgbClr val="000000"/>
                </a:solidFill>
              </a:rPr>
              <a:t>We do </a:t>
            </a:r>
            <a:r>
              <a:rPr lang="en-US" u="sng" dirty="0" smtClean="0">
                <a:solidFill>
                  <a:srgbClr val="000000"/>
                </a:solidFill>
              </a:rPr>
              <a:t>NOT</a:t>
            </a:r>
            <a:r>
              <a:rPr lang="en-US" dirty="0" smtClean="0">
                <a:solidFill>
                  <a:srgbClr val="000000"/>
                </a:solidFill>
              </a:rPr>
              <a:t> show surfaces in </a:t>
            </a:r>
            <a:r>
              <a:rPr lang="en-US" dirty="0" err="1" smtClean="0">
                <a:solidFill>
                  <a:srgbClr val="000000"/>
                </a:solidFill>
              </a:rPr>
              <a:t>FBDs</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34911077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2945"/>
                                        </p:tgtEl>
                                        <p:attrNameLst>
                                          <p:attrName>style.visibility</p:attrName>
                                        </p:attrNameLst>
                                      </p:cBhvr>
                                      <p:to>
                                        <p:strVal val="visible"/>
                                      </p:to>
                                    </p:set>
                                    <p:anim calcmode="discrete" valueType="clr">
                                      <p:cBhvr override="childStyle">
                                        <p:cTn id="7" dur="80"/>
                                        <p:tgtEl>
                                          <p:spTgt spid="25294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2945"/>
                                        </p:tgtEl>
                                        <p:attrNameLst>
                                          <p:attrName>fillcolor</p:attrName>
                                        </p:attrNameLst>
                                      </p:cBhvr>
                                      <p:tavLst>
                                        <p:tav tm="0">
                                          <p:val>
                                            <p:clrVal>
                                              <a:schemeClr val="accent2"/>
                                            </p:clrVal>
                                          </p:val>
                                        </p:tav>
                                        <p:tav tm="50000">
                                          <p:val>
                                            <p:clrVal>
                                              <a:schemeClr val="hlink"/>
                                            </p:clrVal>
                                          </p:val>
                                        </p:tav>
                                      </p:tavLst>
                                    </p:anim>
                                    <p:set>
                                      <p:cBhvr>
                                        <p:cTn id="9" dur="80"/>
                                        <p:tgtEl>
                                          <p:spTgt spid="25294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3"/>
                                        </p:tgtEl>
                                        <p:attrNameLst>
                                          <p:attrName>style.visibility</p:attrName>
                                        </p:attrNameLst>
                                      </p:cBhvr>
                                      <p:to>
                                        <p:strVal val="visible"/>
                                      </p:to>
                                    </p:set>
                                    <p:anim calcmode="discrete" valueType="clr">
                                      <p:cBhvr override="childStyle">
                                        <p:cTn id="14"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3"/>
                                        </p:tgtEl>
                                        <p:attrNameLst>
                                          <p:attrName>fillcolor</p:attrName>
                                        </p:attrNameLst>
                                      </p:cBhvr>
                                      <p:tavLst>
                                        <p:tav tm="0">
                                          <p:val>
                                            <p:clrVal>
                                              <a:schemeClr val="accent2"/>
                                            </p:clrVal>
                                          </p:val>
                                        </p:tav>
                                        <p:tav tm="50000">
                                          <p:val>
                                            <p:clrVal>
                                              <a:schemeClr val="hlink"/>
                                            </p:clrVal>
                                          </p:val>
                                        </p:tav>
                                      </p:tavLst>
                                    </p:anim>
                                    <p:set>
                                      <p:cBhvr>
                                        <p:cTn id="16" dur="80"/>
                                        <p:tgtEl>
                                          <p:spTgt spid="2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52944"/>
                                        </p:tgtEl>
                                        <p:attrNameLst>
                                          <p:attrName>style.visibility</p:attrName>
                                        </p:attrNameLst>
                                      </p:cBhvr>
                                      <p:to>
                                        <p:strVal val="visible"/>
                                      </p:to>
                                    </p:set>
                                    <p:animEffect transition="in" filter="dissolve">
                                      <p:cBhvr>
                                        <p:cTn id="21" dur="500"/>
                                        <p:tgtEl>
                                          <p:spTgt spid="25294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252958"/>
                                        </p:tgtEl>
                                        <p:attrNameLst>
                                          <p:attrName>style.visibility</p:attrName>
                                        </p:attrNameLst>
                                      </p:cBhvr>
                                      <p:to>
                                        <p:strVal val="visible"/>
                                      </p:to>
                                    </p:set>
                                    <p:anim calcmode="lin" valueType="num">
                                      <p:cBhvr>
                                        <p:cTn id="31" dur="1000" fill="hold"/>
                                        <p:tgtEl>
                                          <p:spTgt spid="252958"/>
                                        </p:tgtEl>
                                        <p:attrNameLst>
                                          <p:attrName>ppt_x</p:attrName>
                                        </p:attrNameLst>
                                      </p:cBhvr>
                                      <p:tavLst>
                                        <p:tav tm="0">
                                          <p:val>
                                            <p:strVal val="#ppt_x-.2"/>
                                          </p:val>
                                        </p:tav>
                                        <p:tav tm="100000">
                                          <p:val>
                                            <p:strVal val="#ppt_x"/>
                                          </p:val>
                                        </p:tav>
                                      </p:tavLst>
                                    </p:anim>
                                    <p:anim calcmode="lin" valueType="num">
                                      <p:cBhvr>
                                        <p:cTn id="32" dur="1000" fill="hold"/>
                                        <p:tgtEl>
                                          <p:spTgt spid="252958"/>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52958"/>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2000" fill="hold"/>
                                        <p:tgtEl>
                                          <p:spTgt spid="3"/>
                                        </p:tgtEl>
                                        <p:attrNameLst>
                                          <p:attrName>ppt_x</p:attrName>
                                        </p:attrNameLst>
                                      </p:cBhvr>
                                      <p:tavLst>
                                        <p:tav tm="0">
                                          <p:val>
                                            <p:strVal val="#ppt_x"/>
                                          </p:val>
                                        </p:tav>
                                        <p:tav tm="100000">
                                          <p:val>
                                            <p:strVal val="#ppt_x"/>
                                          </p:val>
                                        </p:tav>
                                      </p:tavLst>
                                    </p:anim>
                                    <p:anim calcmode="lin" valueType="num">
                                      <p:cBhvr additive="base">
                                        <p:cTn id="53"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44" grpId="0"/>
      <p:bldP spid="252945" grpId="0"/>
      <p:bldP spid="252958"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33"/>
          <p:cNvGrpSpPr>
            <a:grpSpLocks/>
          </p:cNvGrpSpPr>
          <p:nvPr/>
        </p:nvGrpSpPr>
        <p:grpSpPr bwMode="auto">
          <a:xfrm>
            <a:off x="914400" y="3844926"/>
            <a:ext cx="2330450" cy="1411287"/>
            <a:chOff x="960" y="1150"/>
            <a:chExt cx="1468" cy="889"/>
          </a:xfrm>
        </p:grpSpPr>
        <p:sp>
          <p:nvSpPr>
            <p:cNvPr id="23849" name="Text Box 17"/>
            <p:cNvSpPr txBox="1">
              <a:spLocks noChangeArrowheads="1"/>
            </p:cNvSpPr>
            <p:nvPr/>
          </p:nvSpPr>
          <p:spPr bwMode="auto">
            <a:xfrm>
              <a:off x="1874" y="1488"/>
              <a:ext cx="554" cy="355"/>
            </a:xfrm>
            <a:prstGeom prst="rect">
              <a:avLst/>
            </a:prstGeom>
            <a:noFill/>
            <a:ln w="9525">
              <a:noFill/>
              <a:miter lim="800000"/>
              <a:headEnd/>
              <a:tailEnd/>
            </a:ln>
          </p:spPr>
          <p:txBody>
            <a:bodyPr/>
            <a:lstStyle/>
            <a:p>
              <a:pPr algn="ctr"/>
              <a:r>
                <a:rPr lang="en-US" sz="2400">
                  <a:solidFill>
                    <a:srgbClr val="FF0000"/>
                  </a:solidFill>
                </a:rPr>
                <a:t>F</a:t>
              </a:r>
              <a:r>
                <a:rPr lang="en-US" sz="2400" baseline="-25000">
                  <a:solidFill>
                    <a:srgbClr val="FF0000"/>
                  </a:solidFill>
                </a:rPr>
                <a:t>a</a:t>
              </a:r>
              <a:endParaRPr lang="en-US" sz="2400">
                <a:solidFill>
                  <a:srgbClr val="FF0000"/>
                </a:solidFill>
              </a:endParaRPr>
            </a:p>
          </p:txBody>
        </p:sp>
        <p:sp>
          <p:nvSpPr>
            <p:cNvPr id="23850" name="Rectangle 18"/>
            <p:cNvSpPr>
              <a:spLocks noChangeArrowheads="1"/>
            </p:cNvSpPr>
            <p:nvPr/>
          </p:nvSpPr>
          <p:spPr bwMode="auto">
            <a:xfrm>
              <a:off x="1145" y="1506"/>
              <a:ext cx="739" cy="533"/>
            </a:xfrm>
            <a:prstGeom prst="rect">
              <a:avLst/>
            </a:prstGeom>
            <a:noFill/>
            <a:ln w="22225">
              <a:solidFill>
                <a:srgbClr val="FF0000"/>
              </a:solidFill>
              <a:miter lim="800000"/>
              <a:headEnd/>
              <a:tailEnd/>
            </a:ln>
          </p:spPr>
          <p:txBody>
            <a:bodyPr/>
            <a:lstStyle/>
            <a:p>
              <a:endParaRPr lang="en-US">
                <a:solidFill>
                  <a:srgbClr val="FF0000"/>
                </a:solidFill>
              </a:endParaRPr>
            </a:p>
          </p:txBody>
        </p:sp>
        <p:sp>
          <p:nvSpPr>
            <p:cNvPr id="23851" name="Text Box 19"/>
            <p:cNvSpPr txBox="1">
              <a:spLocks noChangeArrowheads="1"/>
            </p:cNvSpPr>
            <p:nvPr/>
          </p:nvSpPr>
          <p:spPr bwMode="auto">
            <a:xfrm>
              <a:off x="1145" y="1595"/>
              <a:ext cx="711" cy="355"/>
            </a:xfrm>
            <a:prstGeom prst="rect">
              <a:avLst/>
            </a:prstGeom>
            <a:noFill/>
            <a:ln w="9525">
              <a:noFill/>
              <a:miter lim="800000"/>
              <a:headEnd/>
              <a:tailEnd/>
            </a:ln>
          </p:spPr>
          <p:txBody>
            <a:bodyPr/>
            <a:lstStyle/>
            <a:p>
              <a:pPr algn="ctr"/>
              <a:r>
                <a:rPr lang="en-US" sz="2400">
                  <a:solidFill>
                    <a:srgbClr val="FF0000"/>
                  </a:solidFill>
                </a:rPr>
                <a:t>m</a:t>
              </a:r>
            </a:p>
          </p:txBody>
        </p:sp>
        <p:sp>
          <p:nvSpPr>
            <p:cNvPr id="23852" name="Line 20"/>
            <p:cNvSpPr>
              <a:spLocks noChangeShapeType="1"/>
            </p:cNvSpPr>
            <p:nvPr/>
          </p:nvSpPr>
          <p:spPr bwMode="auto">
            <a:xfrm>
              <a:off x="960" y="2039"/>
              <a:ext cx="1201"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23853" name="Line 21"/>
            <p:cNvSpPr>
              <a:spLocks noChangeShapeType="1"/>
            </p:cNvSpPr>
            <p:nvPr/>
          </p:nvSpPr>
          <p:spPr bwMode="auto">
            <a:xfrm>
              <a:off x="1894" y="1772"/>
              <a:ext cx="534" cy="0"/>
            </a:xfrm>
            <a:prstGeom prst="line">
              <a:avLst/>
            </a:prstGeom>
            <a:noFill/>
            <a:ln w="15875">
              <a:solidFill>
                <a:srgbClr val="FF0000"/>
              </a:solidFill>
              <a:round/>
              <a:headEnd/>
              <a:tailEnd type="triangle" w="lg" len="lg"/>
            </a:ln>
          </p:spPr>
          <p:txBody>
            <a:bodyPr/>
            <a:lstStyle/>
            <a:p>
              <a:endParaRPr lang="en-US">
                <a:solidFill>
                  <a:srgbClr val="000000"/>
                </a:solidFill>
              </a:endParaRPr>
            </a:p>
          </p:txBody>
        </p:sp>
        <p:sp>
          <p:nvSpPr>
            <p:cNvPr id="23854" name="Text Box 22"/>
            <p:cNvSpPr txBox="1">
              <a:spLocks noChangeArrowheads="1"/>
            </p:cNvSpPr>
            <p:nvPr/>
          </p:nvSpPr>
          <p:spPr bwMode="auto">
            <a:xfrm>
              <a:off x="1094" y="1150"/>
              <a:ext cx="889" cy="356"/>
            </a:xfrm>
            <a:prstGeom prst="rect">
              <a:avLst/>
            </a:prstGeom>
            <a:noFill/>
            <a:ln w="9525">
              <a:noFill/>
              <a:miter lim="800000"/>
              <a:headEnd/>
              <a:tailEnd/>
            </a:ln>
          </p:spPr>
          <p:txBody>
            <a:bodyPr/>
            <a:lstStyle/>
            <a:p>
              <a:pPr algn="ctr"/>
              <a:r>
                <a:rPr lang="en-US" sz="2400">
                  <a:solidFill>
                    <a:srgbClr val="FF0000"/>
                  </a:solidFill>
                </a:rPr>
                <a:t>v = 0</a:t>
              </a:r>
            </a:p>
          </p:txBody>
        </p:sp>
      </p:grpSp>
      <p:sp>
        <p:nvSpPr>
          <p:cNvPr id="253976" name="Rectangle 24"/>
          <p:cNvSpPr>
            <a:spLocks noChangeArrowheads="1"/>
          </p:cNvSpPr>
          <p:nvPr/>
        </p:nvSpPr>
        <p:spPr bwMode="auto">
          <a:xfrm>
            <a:off x="3989388" y="4410076"/>
            <a:ext cx="1173162" cy="846137"/>
          </a:xfrm>
          <a:prstGeom prst="rect">
            <a:avLst/>
          </a:prstGeom>
          <a:noFill/>
          <a:ln w="22225">
            <a:solidFill>
              <a:srgbClr val="000000"/>
            </a:solidFill>
            <a:miter lim="800000"/>
            <a:headEnd/>
            <a:tailEnd/>
          </a:ln>
        </p:spPr>
        <p:txBody>
          <a:bodyPr/>
          <a:lstStyle/>
          <a:p>
            <a:endParaRPr lang="en-US">
              <a:solidFill>
                <a:srgbClr val="000000"/>
              </a:solidFill>
            </a:endParaRPr>
          </a:p>
        </p:txBody>
      </p:sp>
      <p:grpSp>
        <p:nvGrpSpPr>
          <p:cNvPr id="3" name="Group 37"/>
          <p:cNvGrpSpPr>
            <a:grpSpLocks/>
          </p:cNvGrpSpPr>
          <p:nvPr/>
        </p:nvGrpSpPr>
        <p:grpSpPr bwMode="auto">
          <a:xfrm>
            <a:off x="5146675" y="4381501"/>
            <a:ext cx="879475" cy="563562"/>
            <a:chOff x="4098" y="1488"/>
            <a:chExt cx="554" cy="355"/>
          </a:xfrm>
        </p:grpSpPr>
        <p:sp>
          <p:nvSpPr>
            <p:cNvPr id="23847" name="Text Box 23"/>
            <p:cNvSpPr txBox="1">
              <a:spLocks noChangeArrowheads="1"/>
            </p:cNvSpPr>
            <p:nvPr/>
          </p:nvSpPr>
          <p:spPr bwMode="auto">
            <a:xfrm>
              <a:off x="4098" y="1488"/>
              <a:ext cx="554" cy="355"/>
            </a:xfrm>
            <a:prstGeom prst="rect">
              <a:avLst/>
            </a:prstGeom>
            <a:noFill/>
            <a:ln w="9525">
              <a:noFill/>
              <a:miter lim="800000"/>
              <a:headEnd/>
              <a:tailEnd/>
            </a:ln>
          </p:spPr>
          <p:txBody>
            <a:bodyPr/>
            <a:lstStyle/>
            <a:p>
              <a:pPr algn="ctr"/>
              <a:r>
                <a:rPr lang="en-US" sz="2400">
                  <a:solidFill>
                    <a:srgbClr val="000000"/>
                  </a:solidFill>
                </a:rPr>
                <a:t>F</a:t>
              </a:r>
              <a:r>
                <a:rPr lang="en-US" sz="2400" baseline="-25000">
                  <a:solidFill>
                    <a:srgbClr val="000000"/>
                  </a:solidFill>
                </a:rPr>
                <a:t>a</a:t>
              </a:r>
              <a:endParaRPr lang="en-US" sz="2400">
                <a:solidFill>
                  <a:srgbClr val="000000"/>
                </a:solidFill>
              </a:endParaRPr>
            </a:p>
          </p:txBody>
        </p:sp>
        <p:sp>
          <p:nvSpPr>
            <p:cNvPr id="23848" name="Line 25"/>
            <p:cNvSpPr>
              <a:spLocks noChangeShapeType="1"/>
            </p:cNvSpPr>
            <p:nvPr/>
          </p:nvSpPr>
          <p:spPr bwMode="auto">
            <a:xfrm>
              <a:off x="4119" y="1772"/>
              <a:ext cx="533" cy="0"/>
            </a:xfrm>
            <a:prstGeom prst="line">
              <a:avLst/>
            </a:prstGeom>
            <a:noFill/>
            <a:ln w="9525">
              <a:solidFill>
                <a:srgbClr val="000000"/>
              </a:solidFill>
              <a:round/>
              <a:headEnd/>
              <a:tailEnd type="triangle" w="lg" len="lg"/>
            </a:ln>
          </p:spPr>
          <p:txBody>
            <a:bodyPr/>
            <a:lstStyle/>
            <a:p>
              <a:endParaRPr lang="en-US">
                <a:solidFill>
                  <a:srgbClr val="000000"/>
                </a:solidFill>
              </a:endParaRPr>
            </a:p>
          </p:txBody>
        </p:sp>
      </p:grpSp>
      <p:grpSp>
        <p:nvGrpSpPr>
          <p:cNvPr id="4" name="Group 34"/>
          <p:cNvGrpSpPr>
            <a:grpSpLocks/>
          </p:cNvGrpSpPr>
          <p:nvPr/>
        </p:nvGrpSpPr>
        <p:grpSpPr bwMode="auto">
          <a:xfrm>
            <a:off x="3733800" y="5256213"/>
            <a:ext cx="881063" cy="1270000"/>
            <a:chOff x="3208" y="2039"/>
            <a:chExt cx="555" cy="800"/>
          </a:xfrm>
        </p:grpSpPr>
        <p:sp>
          <p:nvSpPr>
            <p:cNvPr id="23845" name="Line 27"/>
            <p:cNvSpPr>
              <a:spLocks noChangeShapeType="1"/>
            </p:cNvSpPr>
            <p:nvPr/>
          </p:nvSpPr>
          <p:spPr bwMode="auto">
            <a:xfrm>
              <a:off x="3585" y="2039"/>
              <a:ext cx="0" cy="445"/>
            </a:xfrm>
            <a:prstGeom prst="line">
              <a:avLst/>
            </a:prstGeom>
            <a:noFill/>
            <a:ln w="9525">
              <a:solidFill>
                <a:srgbClr val="000000"/>
              </a:solidFill>
              <a:round/>
              <a:headEnd type="triangle" w="lg" len="lg"/>
              <a:tailEnd/>
            </a:ln>
          </p:spPr>
          <p:txBody>
            <a:bodyPr/>
            <a:lstStyle/>
            <a:p>
              <a:endParaRPr lang="en-US">
                <a:solidFill>
                  <a:srgbClr val="000000"/>
                </a:solidFill>
              </a:endParaRPr>
            </a:p>
          </p:txBody>
        </p:sp>
        <p:sp>
          <p:nvSpPr>
            <p:cNvPr id="23846" name="Text Box 29"/>
            <p:cNvSpPr txBox="1">
              <a:spLocks noChangeArrowheads="1"/>
            </p:cNvSpPr>
            <p:nvPr/>
          </p:nvSpPr>
          <p:spPr bwMode="auto">
            <a:xfrm>
              <a:off x="3208" y="2484"/>
              <a:ext cx="555" cy="355"/>
            </a:xfrm>
            <a:prstGeom prst="rect">
              <a:avLst/>
            </a:prstGeom>
            <a:noFill/>
            <a:ln w="9525">
              <a:noFill/>
              <a:miter lim="800000"/>
              <a:headEnd/>
              <a:tailEnd/>
            </a:ln>
          </p:spPr>
          <p:txBody>
            <a:bodyPr/>
            <a:lstStyle/>
            <a:p>
              <a:pPr algn="ctr"/>
              <a:r>
                <a:rPr lang="en-US" sz="2400">
                  <a:solidFill>
                    <a:srgbClr val="000000"/>
                  </a:solidFill>
                </a:rPr>
                <a:t>F</a:t>
              </a:r>
              <a:r>
                <a:rPr lang="en-US" sz="2400" baseline="-25000">
                  <a:solidFill>
                    <a:srgbClr val="000000"/>
                  </a:solidFill>
                </a:rPr>
                <a:t>n</a:t>
              </a:r>
              <a:endParaRPr lang="en-US" sz="2400">
                <a:solidFill>
                  <a:srgbClr val="000000"/>
                </a:solidFill>
              </a:endParaRPr>
            </a:p>
          </p:txBody>
        </p:sp>
      </p:grpSp>
      <p:grpSp>
        <p:nvGrpSpPr>
          <p:cNvPr id="5" name="Group 35"/>
          <p:cNvGrpSpPr>
            <a:grpSpLocks/>
          </p:cNvGrpSpPr>
          <p:nvPr/>
        </p:nvGrpSpPr>
        <p:grpSpPr bwMode="auto">
          <a:xfrm>
            <a:off x="4440238" y="5256213"/>
            <a:ext cx="881062" cy="1270000"/>
            <a:chOff x="3653" y="2039"/>
            <a:chExt cx="555" cy="800"/>
          </a:xfrm>
        </p:grpSpPr>
        <p:sp>
          <p:nvSpPr>
            <p:cNvPr id="23843" name="Line 26"/>
            <p:cNvSpPr>
              <a:spLocks noChangeShapeType="1"/>
            </p:cNvSpPr>
            <p:nvPr/>
          </p:nvSpPr>
          <p:spPr bwMode="auto">
            <a:xfrm>
              <a:off x="3941" y="2039"/>
              <a:ext cx="0" cy="445"/>
            </a:xfrm>
            <a:prstGeom prst="line">
              <a:avLst/>
            </a:prstGeom>
            <a:noFill/>
            <a:ln w="9525">
              <a:solidFill>
                <a:srgbClr val="000000"/>
              </a:solidFill>
              <a:round/>
              <a:headEnd/>
              <a:tailEnd type="triangle" w="lg" len="lg"/>
            </a:ln>
          </p:spPr>
          <p:txBody>
            <a:bodyPr/>
            <a:lstStyle/>
            <a:p>
              <a:endParaRPr lang="en-US">
                <a:solidFill>
                  <a:srgbClr val="000000"/>
                </a:solidFill>
              </a:endParaRPr>
            </a:p>
          </p:txBody>
        </p:sp>
        <p:sp>
          <p:nvSpPr>
            <p:cNvPr id="23844" name="Text Box 30"/>
            <p:cNvSpPr txBox="1">
              <a:spLocks noChangeArrowheads="1"/>
            </p:cNvSpPr>
            <p:nvPr/>
          </p:nvSpPr>
          <p:spPr bwMode="auto">
            <a:xfrm>
              <a:off x="3653" y="2484"/>
              <a:ext cx="555" cy="355"/>
            </a:xfrm>
            <a:prstGeom prst="rect">
              <a:avLst/>
            </a:prstGeom>
            <a:noFill/>
            <a:ln w="9525">
              <a:noFill/>
              <a:miter lim="800000"/>
              <a:headEnd/>
              <a:tailEnd/>
            </a:ln>
          </p:spPr>
          <p:txBody>
            <a:bodyPr/>
            <a:lstStyle/>
            <a:p>
              <a:pPr algn="ctr"/>
              <a:r>
                <a:rPr lang="en-US" sz="2400" dirty="0" smtClean="0">
                  <a:solidFill>
                    <a:srgbClr val="000000"/>
                  </a:solidFill>
                </a:rPr>
                <a:t>mg</a:t>
              </a:r>
              <a:endParaRPr lang="en-US" sz="2400" dirty="0">
                <a:solidFill>
                  <a:srgbClr val="000000"/>
                </a:solidFill>
              </a:endParaRPr>
            </a:p>
          </p:txBody>
        </p:sp>
      </p:grpSp>
      <p:grpSp>
        <p:nvGrpSpPr>
          <p:cNvPr id="6" name="Group 36"/>
          <p:cNvGrpSpPr>
            <a:grpSpLocks/>
          </p:cNvGrpSpPr>
          <p:nvPr/>
        </p:nvGrpSpPr>
        <p:grpSpPr bwMode="auto">
          <a:xfrm>
            <a:off x="5038725" y="5114926"/>
            <a:ext cx="1527175" cy="565150"/>
            <a:chOff x="4030" y="1950"/>
            <a:chExt cx="962" cy="356"/>
          </a:xfrm>
        </p:grpSpPr>
        <p:sp>
          <p:nvSpPr>
            <p:cNvPr id="23841" name="Text Box 28"/>
            <p:cNvSpPr txBox="1">
              <a:spLocks noChangeArrowheads="1"/>
            </p:cNvSpPr>
            <p:nvPr/>
          </p:nvSpPr>
          <p:spPr bwMode="auto">
            <a:xfrm>
              <a:off x="4437" y="1950"/>
              <a:ext cx="555" cy="356"/>
            </a:xfrm>
            <a:prstGeom prst="rect">
              <a:avLst/>
            </a:prstGeom>
            <a:noFill/>
            <a:ln w="9525">
              <a:noFill/>
              <a:miter lim="800000"/>
              <a:headEnd/>
              <a:tailEnd/>
            </a:ln>
          </p:spPr>
          <p:txBody>
            <a:bodyPr/>
            <a:lstStyle/>
            <a:p>
              <a:pPr algn="ctr"/>
              <a:r>
                <a:rPr lang="en-US" sz="2400">
                  <a:solidFill>
                    <a:srgbClr val="000000"/>
                  </a:solidFill>
                </a:rPr>
                <a:t>F</a:t>
              </a:r>
              <a:r>
                <a:rPr lang="en-US" sz="2400" baseline="-25000">
                  <a:solidFill>
                    <a:srgbClr val="000000"/>
                  </a:solidFill>
                </a:rPr>
                <a:t>s</a:t>
              </a:r>
              <a:endParaRPr lang="en-US" sz="2400">
                <a:solidFill>
                  <a:srgbClr val="000000"/>
                </a:solidFill>
              </a:endParaRPr>
            </a:p>
          </p:txBody>
        </p:sp>
        <p:sp>
          <p:nvSpPr>
            <p:cNvPr id="23842" name="Line 32"/>
            <p:cNvSpPr>
              <a:spLocks noChangeShapeType="1"/>
            </p:cNvSpPr>
            <p:nvPr/>
          </p:nvSpPr>
          <p:spPr bwMode="auto">
            <a:xfrm>
              <a:off x="4030" y="2128"/>
              <a:ext cx="533" cy="0"/>
            </a:xfrm>
            <a:prstGeom prst="line">
              <a:avLst/>
            </a:prstGeom>
            <a:noFill/>
            <a:ln w="9525">
              <a:solidFill>
                <a:srgbClr val="000000"/>
              </a:solidFill>
              <a:round/>
              <a:headEnd type="triangle" w="lg" len="lg"/>
              <a:tailEnd/>
            </a:ln>
          </p:spPr>
          <p:txBody>
            <a:bodyPr/>
            <a:lstStyle/>
            <a:p>
              <a:endParaRPr lang="en-US">
                <a:solidFill>
                  <a:srgbClr val="000000"/>
                </a:solidFill>
              </a:endParaRPr>
            </a:p>
          </p:txBody>
        </p:sp>
      </p:grpSp>
      <p:sp>
        <p:nvSpPr>
          <p:cNvPr id="253997" name="Rectangle 45"/>
          <p:cNvSpPr>
            <a:spLocks noChangeArrowheads="1"/>
          </p:cNvSpPr>
          <p:nvPr/>
        </p:nvSpPr>
        <p:spPr bwMode="auto">
          <a:xfrm>
            <a:off x="3998913" y="1452563"/>
            <a:ext cx="1171575" cy="846138"/>
          </a:xfrm>
          <a:prstGeom prst="rect">
            <a:avLst/>
          </a:prstGeom>
          <a:noFill/>
          <a:ln w="22225">
            <a:solidFill>
              <a:srgbClr val="000000"/>
            </a:solidFill>
            <a:miter lim="800000"/>
            <a:headEnd/>
            <a:tailEnd/>
          </a:ln>
        </p:spPr>
        <p:txBody>
          <a:bodyPr/>
          <a:lstStyle/>
          <a:p>
            <a:endParaRPr lang="en-US">
              <a:solidFill>
                <a:srgbClr val="000000"/>
              </a:solidFill>
            </a:endParaRPr>
          </a:p>
        </p:txBody>
      </p:sp>
      <p:grpSp>
        <p:nvGrpSpPr>
          <p:cNvPr id="7" name="Group 57"/>
          <p:cNvGrpSpPr>
            <a:grpSpLocks/>
          </p:cNvGrpSpPr>
          <p:nvPr/>
        </p:nvGrpSpPr>
        <p:grpSpPr bwMode="auto">
          <a:xfrm>
            <a:off x="3810000" y="2298701"/>
            <a:ext cx="879475" cy="704850"/>
            <a:chOff x="3245" y="3281"/>
            <a:chExt cx="554" cy="444"/>
          </a:xfrm>
        </p:grpSpPr>
        <p:sp>
          <p:nvSpPr>
            <p:cNvPr id="23839" name="Freeform 48"/>
            <p:cNvSpPr>
              <a:spLocks/>
            </p:cNvSpPr>
            <p:nvPr/>
          </p:nvSpPr>
          <p:spPr bwMode="auto">
            <a:xfrm>
              <a:off x="3580" y="3281"/>
              <a:ext cx="3" cy="154"/>
            </a:xfrm>
            <a:custGeom>
              <a:avLst/>
              <a:gdLst>
                <a:gd name="T0" fmla="*/ 0 w 6"/>
                <a:gd name="T1" fmla="*/ 0 h 313"/>
                <a:gd name="T2" fmla="*/ 1 w 6"/>
                <a:gd name="T3" fmla="*/ 0 h 313"/>
                <a:gd name="T4" fmla="*/ 0 60000 65536"/>
                <a:gd name="T5" fmla="*/ 0 60000 65536"/>
                <a:gd name="T6" fmla="*/ 0 w 6"/>
                <a:gd name="T7" fmla="*/ 0 h 313"/>
                <a:gd name="T8" fmla="*/ 6 w 6"/>
                <a:gd name="T9" fmla="*/ 313 h 313"/>
              </a:gdLst>
              <a:ahLst/>
              <a:cxnLst>
                <a:cxn ang="T4">
                  <a:pos x="T0" y="T1"/>
                </a:cxn>
                <a:cxn ang="T5">
                  <a:pos x="T2" y="T3"/>
                </a:cxn>
              </a:cxnLst>
              <a:rect l="T6" t="T7" r="T8" b="T9"/>
              <a:pathLst>
                <a:path w="6" h="313">
                  <a:moveTo>
                    <a:pt x="0" y="0"/>
                  </a:moveTo>
                  <a:lnTo>
                    <a:pt x="6" y="313"/>
                  </a:lnTo>
                </a:path>
              </a:pathLst>
            </a:custGeom>
            <a:noFill/>
            <a:ln w="9525">
              <a:solidFill>
                <a:srgbClr val="000000"/>
              </a:solidFill>
              <a:round/>
              <a:headEnd type="triangle" w="lg" len="lg"/>
              <a:tailEnd type="none" w="lg" len="lg"/>
            </a:ln>
          </p:spPr>
          <p:txBody>
            <a:bodyPr/>
            <a:lstStyle/>
            <a:p>
              <a:endParaRPr lang="en-US">
                <a:solidFill>
                  <a:srgbClr val="000000"/>
                </a:solidFill>
              </a:endParaRPr>
            </a:p>
          </p:txBody>
        </p:sp>
        <p:sp>
          <p:nvSpPr>
            <p:cNvPr id="23840" name="Text Box 50"/>
            <p:cNvSpPr txBox="1">
              <a:spLocks noChangeArrowheads="1"/>
            </p:cNvSpPr>
            <p:nvPr/>
          </p:nvSpPr>
          <p:spPr bwMode="auto">
            <a:xfrm>
              <a:off x="3245" y="3370"/>
              <a:ext cx="554" cy="355"/>
            </a:xfrm>
            <a:prstGeom prst="rect">
              <a:avLst/>
            </a:prstGeom>
            <a:noFill/>
            <a:ln w="9525">
              <a:noFill/>
              <a:miter lim="800000"/>
              <a:headEnd/>
              <a:tailEnd/>
            </a:ln>
          </p:spPr>
          <p:txBody>
            <a:bodyPr/>
            <a:lstStyle/>
            <a:p>
              <a:pPr algn="ctr"/>
              <a:r>
                <a:rPr lang="en-US" sz="2400">
                  <a:solidFill>
                    <a:srgbClr val="000000"/>
                  </a:solidFill>
                </a:rPr>
                <a:t>F</a:t>
              </a:r>
              <a:r>
                <a:rPr lang="en-US" sz="2400" baseline="-25000">
                  <a:solidFill>
                    <a:srgbClr val="000000"/>
                  </a:solidFill>
                </a:rPr>
                <a:t>n</a:t>
              </a:r>
              <a:endParaRPr lang="en-US" sz="2400">
                <a:solidFill>
                  <a:srgbClr val="000000"/>
                </a:solidFill>
              </a:endParaRPr>
            </a:p>
          </p:txBody>
        </p:sp>
      </p:grpSp>
      <p:grpSp>
        <p:nvGrpSpPr>
          <p:cNvPr id="8" name="Group 58"/>
          <p:cNvGrpSpPr>
            <a:grpSpLocks/>
          </p:cNvGrpSpPr>
          <p:nvPr/>
        </p:nvGrpSpPr>
        <p:grpSpPr bwMode="auto">
          <a:xfrm>
            <a:off x="4449763" y="2298701"/>
            <a:ext cx="877887" cy="1268412"/>
            <a:chOff x="3648" y="3281"/>
            <a:chExt cx="553" cy="799"/>
          </a:xfrm>
        </p:grpSpPr>
        <p:sp>
          <p:nvSpPr>
            <p:cNvPr id="23837" name="Line 47"/>
            <p:cNvSpPr>
              <a:spLocks noChangeShapeType="1"/>
            </p:cNvSpPr>
            <p:nvPr/>
          </p:nvSpPr>
          <p:spPr bwMode="auto">
            <a:xfrm>
              <a:off x="3935" y="3281"/>
              <a:ext cx="0" cy="444"/>
            </a:xfrm>
            <a:prstGeom prst="line">
              <a:avLst/>
            </a:prstGeom>
            <a:noFill/>
            <a:ln w="9525">
              <a:solidFill>
                <a:srgbClr val="000000"/>
              </a:solidFill>
              <a:round/>
              <a:headEnd type="none" w="lg" len="lg"/>
              <a:tailEnd type="triangle" w="lg" len="lg"/>
            </a:ln>
          </p:spPr>
          <p:txBody>
            <a:bodyPr/>
            <a:lstStyle/>
            <a:p>
              <a:endParaRPr lang="en-US">
                <a:solidFill>
                  <a:srgbClr val="000000"/>
                </a:solidFill>
              </a:endParaRPr>
            </a:p>
          </p:txBody>
        </p:sp>
        <p:sp>
          <p:nvSpPr>
            <p:cNvPr id="23838" name="Text Box 51"/>
            <p:cNvSpPr txBox="1">
              <a:spLocks noChangeArrowheads="1"/>
            </p:cNvSpPr>
            <p:nvPr/>
          </p:nvSpPr>
          <p:spPr bwMode="auto">
            <a:xfrm>
              <a:off x="3648" y="3725"/>
              <a:ext cx="553" cy="355"/>
            </a:xfrm>
            <a:prstGeom prst="rect">
              <a:avLst/>
            </a:prstGeom>
            <a:noFill/>
            <a:ln w="9525">
              <a:noFill/>
              <a:miter lim="800000"/>
              <a:headEnd/>
              <a:tailEnd/>
            </a:ln>
          </p:spPr>
          <p:txBody>
            <a:bodyPr/>
            <a:lstStyle/>
            <a:p>
              <a:pPr algn="ctr"/>
              <a:r>
                <a:rPr lang="en-US" sz="2400" dirty="0" smtClean="0">
                  <a:solidFill>
                    <a:srgbClr val="000000"/>
                  </a:solidFill>
                </a:rPr>
                <a:t>mg</a:t>
              </a:r>
              <a:endParaRPr lang="en-US" sz="2400" dirty="0">
                <a:solidFill>
                  <a:srgbClr val="000000"/>
                </a:solidFill>
              </a:endParaRPr>
            </a:p>
          </p:txBody>
        </p:sp>
      </p:grpSp>
      <p:grpSp>
        <p:nvGrpSpPr>
          <p:cNvPr id="9" name="Group 60"/>
          <p:cNvGrpSpPr>
            <a:grpSpLocks/>
          </p:cNvGrpSpPr>
          <p:nvPr/>
        </p:nvGrpSpPr>
        <p:grpSpPr bwMode="auto">
          <a:xfrm>
            <a:off x="5829302" y="1319213"/>
            <a:ext cx="877888" cy="696913"/>
            <a:chOff x="4517" y="2664"/>
            <a:chExt cx="553" cy="439"/>
          </a:xfrm>
        </p:grpSpPr>
        <p:sp>
          <p:nvSpPr>
            <p:cNvPr id="23835" name="Text Box 44"/>
            <p:cNvSpPr txBox="1">
              <a:spLocks noChangeArrowheads="1"/>
            </p:cNvSpPr>
            <p:nvPr/>
          </p:nvSpPr>
          <p:spPr bwMode="auto">
            <a:xfrm>
              <a:off x="4517" y="2748"/>
              <a:ext cx="553" cy="355"/>
            </a:xfrm>
            <a:prstGeom prst="rect">
              <a:avLst/>
            </a:prstGeom>
            <a:noFill/>
            <a:ln w="9525">
              <a:noFill/>
              <a:miter lim="800000"/>
              <a:headEnd/>
              <a:tailEnd/>
            </a:ln>
          </p:spPr>
          <p:txBody>
            <a:bodyPr/>
            <a:lstStyle/>
            <a:p>
              <a:pPr algn="ctr"/>
              <a:r>
                <a:rPr lang="en-US" sz="2400" dirty="0">
                  <a:solidFill>
                    <a:srgbClr val="000000"/>
                  </a:solidFill>
                </a:rPr>
                <a:t> </a:t>
              </a:r>
              <a:r>
                <a:rPr lang="en-US" sz="2400" dirty="0" err="1" smtClean="0">
                  <a:solidFill>
                    <a:srgbClr val="000000"/>
                  </a:solidFill>
                </a:rPr>
                <a:t>F</a:t>
              </a:r>
              <a:r>
                <a:rPr lang="en-US" sz="2400" baseline="-25000" dirty="0" err="1" smtClean="0">
                  <a:solidFill>
                    <a:srgbClr val="000000"/>
                  </a:solidFill>
                </a:rPr>
                <a:t>av</a:t>
              </a:r>
              <a:endParaRPr lang="en-US" sz="2400" dirty="0">
                <a:solidFill>
                  <a:srgbClr val="000000"/>
                </a:solidFill>
              </a:endParaRPr>
            </a:p>
          </p:txBody>
        </p:sp>
        <p:sp>
          <p:nvSpPr>
            <p:cNvPr id="23836" name="Freeform 52"/>
            <p:cNvSpPr>
              <a:spLocks/>
            </p:cNvSpPr>
            <p:nvPr/>
          </p:nvSpPr>
          <p:spPr bwMode="auto">
            <a:xfrm>
              <a:off x="4639" y="2664"/>
              <a:ext cx="0" cy="358"/>
            </a:xfrm>
            <a:custGeom>
              <a:avLst/>
              <a:gdLst>
                <a:gd name="T0" fmla="*/ 0 w 1"/>
                <a:gd name="T1" fmla="*/ 0 h 726"/>
                <a:gd name="T2" fmla="*/ 0 w 1"/>
                <a:gd name="T3" fmla="*/ 0 h 726"/>
                <a:gd name="T4" fmla="*/ 0 60000 65536"/>
                <a:gd name="T5" fmla="*/ 0 60000 65536"/>
                <a:gd name="T6" fmla="*/ 0 w 1"/>
                <a:gd name="T7" fmla="*/ 0 h 726"/>
                <a:gd name="T8" fmla="*/ 0 w 1"/>
                <a:gd name="T9" fmla="*/ 726 h 726"/>
              </a:gdLst>
              <a:ahLst/>
              <a:cxnLst>
                <a:cxn ang="T4">
                  <a:pos x="T0" y="T1"/>
                </a:cxn>
                <a:cxn ang="T5">
                  <a:pos x="T2" y="T3"/>
                </a:cxn>
              </a:cxnLst>
              <a:rect l="T6" t="T7" r="T8" b="T9"/>
              <a:pathLst>
                <a:path w="1" h="726">
                  <a:moveTo>
                    <a:pt x="0" y="726"/>
                  </a:moveTo>
                  <a:lnTo>
                    <a:pt x="0" y="0"/>
                  </a:lnTo>
                </a:path>
              </a:pathLst>
            </a:custGeom>
            <a:noFill/>
            <a:ln w="9525">
              <a:solidFill>
                <a:srgbClr val="000000"/>
              </a:solidFill>
              <a:round/>
              <a:headEnd type="none" w="med" len="med"/>
              <a:tailEnd type="triangle" w="lg" len="lg"/>
            </a:ln>
          </p:spPr>
          <p:txBody>
            <a:bodyPr/>
            <a:lstStyle/>
            <a:p>
              <a:endParaRPr lang="en-US">
                <a:solidFill>
                  <a:srgbClr val="000000"/>
                </a:solidFill>
              </a:endParaRPr>
            </a:p>
          </p:txBody>
        </p:sp>
      </p:grpSp>
      <p:grpSp>
        <p:nvGrpSpPr>
          <p:cNvPr id="10" name="Group 302"/>
          <p:cNvGrpSpPr>
            <a:grpSpLocks/>
          </p:cNvGrpSpPr>
          <p:nvPr/>
        </p:nvGrpSpPr>
        <p:grpSpPr bwMode="auto">
          <a:xfrm>
            <a:off x="5080000" y="1833563"/>
            <a:ext cx="952500" cy="563563"/>
            <a:chOff x="5080000" y="4590371"/>
            <a:chExt cx="952500" cy="563562"/>
          </a:xfrm>
        </p:grpSpPr>
        <p:sp>
          <p:nvSpPr>
            <p:cNvPr id="23833" name="Line 46"/>
            <p:cNvSpPr>
              <a:spLocks noChangeShapeType="1"/>
            </p:cNvSpPr>
            <p:nvPr/>
          </p:nvSpPr>
          <p:spPr bwMode="auto">
            <a:xfrm>
              <a:off x="5187950" y="4633913"/>
              <a:ext cx="844550" cy="0"/>
            </a:xfrm>
            <a:prstGeom prst="line">
              <a:avLst/>
            </a:prstGeom>
            <a:noFill/>
            <a:ln w="9525">
              <a:solidFill>
                <a:srgbClr val="000000"/>
              </a:solidFill>
              <a:round/>
              <a:headEnd/>
              <a:tailEnd type="triangle" w="lg" len="lg"/>
            </a:ln>
          </p:spPr>
          <p:txBody>
            <a:bodyPr/>
            <a:lstStyle/>
            <a:p>
              <a:endParaRPr lang="en-US">
                <a:solidFill>
                  <a:srgbClr val="000000"/>
                </a:solidFill>
              </a:endParaRPr>
            </a:p>
          </p:txBody>
        </p:sp>
        <p:sp>
          <p:nvSpPr>
            <p:cNvPr id="23834" name="Text Box 53"/>
            <p:cNvSpPr txBox="1">
              <a:spLocks noChangeArrowheads="1"/>
            </p:cNvSpPr>
            <p:nvPr/>
          </p:nvSpPr>
          <p:spPr bwMode="auto">
            <a:xfrm>
              <a:off x="5080000" y="4590371"/>
              <a:ext cx="877888" cy="563562"/>
            </a:xfrm>
            <a:prstGeom prst="rect">
              <a:avLst/>
            </a:prstGeom>
            <a:noFill/>
            <a:ln w="9525">
              <a:noFill/>
              <a:miter lim="800000"/>
              <a:headEnd/>
              <a:tailEnd/>
            </a:ln>
          </p:spPr>
          <p:txBody>
            <a:bodyPr/>
            <a:lstStyle/>
            <a:p>
              <a:pPr algn="ctr"/>
              <a:r>
                <a:rPr lang="en-US" sz="2400" dirty="0">
                  <a:solidFill>
                    <a:srgbClr val="000000"/>
                  </a:solidFill>
                </a:rPr>
                <a:t> </a:t>
              </a:r>
              <a:r>
                <a:rPr lang="en-US" sz="2400" dirty="0" err="1" smtClean="0">
                  <a:solidFill>
                    <a:srgbClr val="000000"/>
                  </a:solidFill>
                </a:rPr>
                <a:t>F</a:t>
              </a:r>
              <a:r>
                <a:rPr lang="en-US" sz="2400" baseline="-25000" dirty="0" err="1" smtClean="0">
                  <a:solidFill>
                    <a:srgbClr val="000000"/>
                  </a:solidFill>
                </a:rPr>
                <a:t>ah</a:t>
              </a:r>
              <a:endParaRPr lang="en-US" sz="2400" dirty="0">
                <a:solidFill>
                  <a:srgbClr val="000000"/>
                </a:solidFill>
              </a:endParaRPr>
            </a:p>
          </p:txBody>
        </p:sp>
      </p:grpSp>
      <p:grpSp>
        <p:nvGrpSpPr>
          <p:cNvPr id="11" name="Group 59"/>
          <p:cNvGrpSpPr>
            <a:grpSpLocks/>
          </p:cNvGrpSpPr>
          <p:nvPr/>
        </p:nvGrpSpPr>
        <p:grpSpPr bwMode="auto">
          <a:xfrm>
            <a:off x="5080004" y="2157413"/>
            <a:ext cx="2073276" cy="563563"/>
            <a:chOff x="4045" y="3192"/>
            <a:chExt cx="1306" cy="355"/>
          </a:xfrm>
        </p:grpSpPr>
        <p:sp>
          <p:nvSpPr>
            <p:cNvPr id="23831" name="Text Box 49"/>
            <p:cNvSpPr txBox="1">
              <a:spLocks noChangeArrowheads="1"/>
            </p:cNvSpPr>
            <p:nvPr/>
          </p:nvSpPr>
          <p:spPr bwMode="auto">
            <a:xfrm>
              <a:off x="4365" y="3192"/>
              <a:ext cx="986" cy="355"/>
            </a:xfrm>
            <a:prstGeom prst="rect">
              <a:avLst/>
            </a:prstGeom>
            <a:noFill/>
            <a:ln w="9525">
              <a:noFill/>
              <a:miter lim="800000"/>
              <a:headEnd/>
              <a:tailEnd/>
            </a:ln>
          </p:spPr>
          <p:txBody>
            <a:bodyPr/>
            <a:lstStyle/>
            <a:p>
              <a:pPr algn="ctr"/>
              <a:r>
                <a:rPr lang="en-US" sz="2400" dirty="0" err="1" smtClean="0">
                  <a:solidFill>
                    <a:srgbClr val="000000"/>
                  </a:solidFill>
                  <a:latin typeface="Symbol" pitchFamily="18" charset="2"/>
                </a:rPr>
                <a:t>m</a:t>
              </a:r>
              <a:r>
                <a:rPr lang="en-US" sz="2400" baseline="-25000" dirty="0" err="1" smtClean="0">
                  <a:solidFill>
                    <a:srgbClr val="000000"/>
                  </a:solidFill>
                </a:rPr>
                <a:t>k</a:t>
              </a:r>
              <a:r>
                <a:rPr lang="en-US" sz="2400" dirty="0" smtClean="0">
                  <a:solidFill>
                    <a:srgbClr val="000000"/>
                  </a:solidFill>
                </a:rPr>
                <a:t> </a:t>
              </a:r>
              <a:r>
                <a:rPr lang="en-US" sz="2400" dirty="0" err="1" smtClean="0">
                  <a:solidFill>
                    <a:srgbClr val="000000"/>
                  </a:solidFill>
                </a:rPr>
                <a:t>F</a:t>
              </a:r>
              <a:r>
                <a:rPr lang="en-US" sz="2400" baseline="-25000" dirty="0" err="1" smtClean="0">
                  <a:solidFill>
                    <a:srgbClr val="000000"/>
                  </a:solidFill>
                </a:rPr>
                <a:t>n</a:t>
              </a:r>
              <a:endParaRPr lang="en-US" sz="2400" baseline="-25000" dirty="0">
                <a:solidFill>
                  <a:srgbClr val="000000"/>
                </a:solidFill>
              </a:endParaRPr>
            </a:p>
          </p:txBody>
        </p:sp>
        <p:sp>
          <p:nvSpPr>
            <p:cNvPr id="23832" name="Line 55"/>
            <p:cNvSpPr>
              <a:spLocks noChangeShapeType="1"/>
            </p:cNvSpPr>
            <p:nvPr/>
          </p:nvSpPr>
          <p:spPr bwMode="auto">
            <a:xfrm>
              <a:off x="4045" y="3370"/>
              <a:ext cx="532" cy="0"/>
            </a:xfrm>
            <a:prstGeom prst="line">
              <a:avLst/>
            </a:prstGeom>
            <a:noFill/>
            <a:ln w="9525">
              <a:solidFill>
                <a:srgbClr val="000000"/>
              </a:solidFill>
              <a:round/>
              <a:headEnd type="triangle" w="lg" len="lg"/>
              <a:tailEnd/>
            </a:ln>
          </p:spPr>
          <p:txBody>
            <a:bodyPr/>
            <a:lstStyle/>
            <a:p>
              <a:endParaRPr lang="en-US">
                <a:solidFill>
                  <a:srgbClr val="000000"/>
                </a:solidFill>
              </a:endParaRPr>
            </a:p>
          </p:txBody>
        </p:sp>
      </p:grpSp>
      <p:grpSp>
        <p:nvGrpSpPr>
          <p:cNvPr id="12" name="Group 414"/>
          <p:cNvGrpSpPr>
            <a:grpSpLocks/>
          </p:cNvGrpSpPr>
          <p:nvPr/>
        </p:nvGrpSpPr>
        <p:grpSpPr bwMode="auto">
          <a:xfrm>
            <a:off x="914400" y="595313"/>
            <a:ext cx="2955925" cy="1719263"/>
            <a:chOff x="576" y="2112"/>
            <a:chExt cx="1862" cy="1083"/>
          </a:xfrm>
        </p:grpSpPr>
        <p:sp>
          <p:nvSpPr>
            <p:cNvPr id="23824" name="Text Box 39"/>
            <p:cNvSpPr txBox="1">
              <a:spLocks noChangeArrowheads="1"/>
            </p:cNvSpPr>
            <p:nvPr/>
          </p:nvSpPr>
          <p:spPr bwMode="auto">
            <a:xfrm>
              <a:off x="1885" y="2386"/>
              <a:ext cx="553" cy="355"/>
            </a:xfrm>
            <a:prstGeom prst="rect">
              <a:avLst/>
            </a:prstGeom>
            <a:noFill/>
            <a:ln w="9525">
              <a:noFill/>
              <a:miter lim="800000"/>
              <a:headEnd/>
              <a:tailEnd/>
            </a:ln>
          </p:spPr>
          <p:txBody>
            <a:bodyPr/>
            <a:lstStyle/>
            <a:p>
              <a:pPr algn="ctr"/>
              <a:r>
                <a:rPr lang="en-US" sz="2400">
                  <a:solidFill>
                    <a:srgbClr val="FF0000"/>
                  </a:solidFill>
                </a:rPr>
                <a:t> F</a:t>
              </a:r>
              <a:r>
                <a:rPr lang="en-US" sz="2400" baseline="-25000">
                  <a:solidFill>
                    <a:srgbClr val="FF0000"/>
                  </a:solidFill>
                </a:rPr>
                <a:t>a</a:t>
              </a:r>
              <a:endParaRPr lang="en-US" sz="2400">
                <a:solidFill>
                  <a:srgbClr val="FF0000"/>
                </a:solidFill>
              </a:endParaRPr>
            </a:p>
          </p:txBody>
        </p:sp>
        <p:sp>
          <p:nvSpPr>
            <p:cNvPr id="23825" name="Rectangle 40"/>
            <p:cNvSpPr>
              <a:spLocks noChangeArrowheads="1"/>
            </p:cNvSpPr>
            <p:nvPr/>
          </p:nvSpPr>
          <p:spPr bwMode="auto">
            <a:xfrm>
              <a:off x="760" y="2652"/>
              <a:ext cx="738" cy="533"/>
            </a:xfrm>
            <a:prstGeom prst="rect">
              <a:avLst/>
            </a:prstGeom>
            <a:noFill/>
            <a:ln w="22225">
              <a:solidFill>
                <a:srgbClr val="FF0000"/>
              </a:solidFill>
              <a:miter lim="800000"/>
              <a:headEnd/>
              <a:tailEnd/>
            </a:ln>
          </p:spPr>
          <p:txBody>
            <a:bodyPr/>
            <a:lstStyle/>
            <a:p>
              <a:endParaRPr lang="en-US">
                <a:solidFill>
                  <a:srgbClr val="FF0000"/>
                </a:solidFill>
              </a:endParaRPr>
            </a:p>
          </p:txBody>
        </p:sp>
        <p:sp>
          <p:nvSpPr>
            <p:cNvPr id="23826" name="Text Box 41"/>
            <p:cNvSpPr txBox="1">
              <a:spLocks noChangeArrowheads="1"/>
            </p:cNvSpPr>
            <p:nvPr/>
          </p:nvSpPr>
          <p:spPr bwMode="auto">
            <a:xfrm>
              <a:off x="760" y="2741"/>
              <a:ext cx="711" cy="355"/>
            </a:xfrm>
            <a:prstGeom prst="rect">
              <a:avLst/>
            </a:prstGeom>
            <a:noFill/>
            <a:ln w="9525">
              <a:noFill/>
              <a:miter lim="800000"/>
              <a:headEnd/>
              <a:tailEnd/>
            </a:ln>
          </p:spPr>
          <p:txBody>
            <a:bodyPr/>
            <a:lstStyle/>
            <a:p>
              <a:pPr algn="ctr"/>
              <a:r>
                <a:rPr lang="en-US" sz="2400">
                  <a:solidFill>
                    <a:srgbClr val="FF0000"/>
                  </a:solidFill>
                </a:rPr>
                <a:t>m</a:t>
              </a:r>
            </a:p>
          </p:txBody>
        </p:sp>
        <p:sp>
          <p:nvSpPr>
            <p:cNvPr id="23827" name="Line 42"/>
            <p:cNvSpPr>
              <a:spLocks noChangeShapeType="1"/>
            </p:cNvSpPr>
            <p:nvPr/>
          </p:nvSpPr>
          <p:spPr bwMode="auto">
            <a:xfrm>
              <a:off x="576" y="3195"/>
              <a:ext cx="1199"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23828" name="Line 43"/>
            <p:cNvSpPr>
              <a:spLocks noChangeShapeType="1"/>
            </p:cNvSpPr>
            <p:nvPr/>
          </p:nvSpPr>
          <p:spPr bwMode="auto">
            <a:xfrm flipV="1">
              <a:off x="1509" y="2564"/>
              <a:ext cx="553" cy="355"/>
            </a:xfrm>
            <a:prstGeom prst="line">
              <a:avLst/>
            </a:prstGeom>
            <a:noFill/>
            <a:ln w="15875">
              <a:solidFill>
                <a:srgbClr val="FF0000"/>
              </a:solidFill>
              <a:round/>
              <a:headEnd/>
              <a:tailEnd type="triangle" w="lg" len="lg"/>
            </a:ln>
          </p:spPr>
          <p:txBody>
            <a:bodyPr/>
            <a:lstStyle/>
            <a:p>
              <a:endParaRPr lang="en-US">
                <a:solidFill>
                  <a:srgbClr val="000000"/>
                </a:solidFill>
              </a:endParaRPr>
            </a:p>
          </p:txBody>
        </p:sp>
        <p:sp>
          <p:nvSpPr>
            <p:cNvPr id="23829" name="Line 54"/>
            <p:cNvSpPr>
              <a:spLocks noChangeShapeType="1"/>
            </p:cNvSpPr>
            <p:nvPr/>
          </p:nvSpPr>
          <p:spPr bwMode="auto">
            <a:xfrm>
              <a:off x="989" y="2448"/>
              <a:ext cx="355" cy="0"/>
            </a:xfrm>
            <a:prstGeom prst="line">
              <a:avLst/>
            </a:prstGeom>
            <a:noFill/>
            <a:ln w="15875">
              <a:solidFill>
                <a:srgbClr val="FF3300"/>
              </a:solidFill>
              <a:round/>
              <a:headEnd/>
              <a:tailEnd type="triangle" w="lg" len="lg"/>
            </a:ln>
          </p:spPr>
          <p:txBody>
            <a:bodyPr/>
            <a:lstStyle/>
            <a:p>
              <a:endParaRPr lang="en-US">
                <a:solidFill>
                  <a:srgbClr val="000000"/>
                </a:solidFill>
              </a:endParaRPr>
            </a:p>
          </p:txBody>
        </p:sp>
        <p:sp>
          <p:nvSpPr>
            <p:cNvPr id="23830" name="Text Box 56"/>
            <p:cNvSpPr txBox="1">
              <a:spLocks noChangeArrowheads="1"/>
            </p:cNvSpPr>
            <p:nvPr/>
          </p:nvSpPr>
          <p:spPr bwMode="auto">
            <a:xfrm>
              <a:off x="694" y="2112"/>
              <a:ext cx="890" cy="356"/>
            </a:xfrm>
            <a:prstGeom prst="rect">
              <a:avLst/>
            </a:prstGeom>
            <a:noFill/>
            <a:ln w="9525">
              <a:noFill/>
              <a:miter lim="800000"/>
              <a:headEnd/>
              <a:tailEnd/>
            </a:ln>
          </p:spPr>
          <p:txBody>
            <a:bodyPr/>
            <a:lstStyle/>
            <a:p>
              <a:pPr algn="ctr"/>
              <a:r>
                <a:rPr lang="en-US" sz="2400">
                  <a:solidFill>
                    <a:srgbClr val="FF0000"/>
                  </a:solidFill>
                </a:rPr>
                <a:t>v &gt; 0</a:t>
              </a:r>
            </a:p>
          </p:txBody>
        </p:sp>
      </p:grpSp>
      <p:grpSp>
        <p:nvGrpSpPr>
          <p:cNvPr id="13" name="Group 87"/>
          <p:cNvGrpSpPr>
            <a:grpSpLocks/>
          </p:cNvGrpSpPr>
          <p:nvPr/>
        </p:nvGrpSpPr>
        <p:grpSpPr bwMode="auto">
          <a:xfrm>
            <a:off x="6705600" y="4100513"/>
            <a:ext cx="1816100" cy="1206500"/>
            <a:chOff x="1776" y="3320"/>
            <a:chExt cx="1144" cy="760"/>
          </a:xfrm>
        </p:grpSpPr>
        <p:pic>
          <p:nvPicPr>
            <p:cNvPr id="23814" name="Picture 63" descr="j0426042[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1776" y="3320"/>
              <a:ext cx="590" cy="760"/>
            </a:xfrm>
            <a:prstGeom prst="rect">
              <a:avLst/>
            </a:prstGeom>
            <a:noFill/>
            <a:ln w="9525">
              <a:noFill/>
              <a:miter lim="800000"/>
              <a:headEnd/>
              <a:tailEnd/>
            </a:ln>
          </p:spPr>
        </p:pic>
        <p:sp>
          <p:nvSpPr>
            <p:cNvPr id="23815" name="AutoShape 64"/>
            <p:cNvSpPr>
              <a:spLocks noChangeAspect="1" noChangeArrowheads="1" noTextEdit="1"/>
            </p:cNvSpPr>
            <p:nvPr/>
          </p:nvSpPr>
          <p:spPr bwMode="auto">
            <a:xfrm>
              <a:off x="1968" y="3360"/>
              <a:ext cx="952" cy="714"/>
            </a:xfrm>
            <a:prstGeom prst="rect">
              <a:avLst/>
            </a:prstGeom>
            <a:noFill/>
            <a:ln w="9525">
              <a:noFill/>
              <a:miter lim="800000"/>
              <a:headEnd/>
              <a:tailEnd/>
            </a:ln>
          </p:spPr>
          <p:txBody>
            <a:bodyPr/>
            <a:lstStyle/>
            <a:p>
              <a:endParaRPr lang="en-US">
                <a:solidFill>
                  <a:srgbClr val="000000"/>
                </a:solidFill>
              </a:endParaRPr>
            </a:p>
          </p:txBody>
        </p:sp>
        <p:grpSp>
          <p:nvGrpSpPr>
            <p:cNvPr id="23816" name="Group 85"/>
            <p:cNvGrpSpPr>
              <a:grpSpLocks/>
            </p:cNvGrpSpPr>
            <p:nvPr/>
          </p:nvGrpSpPr>
          <p:grpSpPr bwMode="auto">
            <a:xfrm>
              <a:off x="2479" y="3360"/>
              <a:ext cx="440" cy="713"/>
              <a:chOff x="2479" y="3360"/>
              <a:chExt cx="440" cy="713"/>
            </a:xfrm>
          </p:grpSpPr>
          <p:sp>
            <p:nvSpPr>
              <p:cNvPr id="23818" name="Freeform 79"/>
              <p:cNvSpPr>
                <a:spLocks/>
              </p:cNvSpPr>
              <p:nvPr/>
            </p:nvSpPr>
            <p:spPr bwMode="auto">
              <a:xfrm>
                <a:off x="2723" y="3513"/>
                <a:ext cx="140" cy="256"/>
              </a:xfrm>
              <a:custGeom>
                <a:avLst/>
                <a:gdLst>
                  <a:gd name="T0" fmla="*/ 1 w 280"/>
                  <a:gd name="T1" fmla="*/ 1 h 511"/>
                  <a:gd name="T2" fmla="*/ 1 w 280"/>
                  <a:gd name="T3" fmla="*/ 1 h 511"/>
                  <a:gd name="T4" fmla="*/ 1 w 280"/>
                  <a:gd name="T5" fmla="*/ 1 h 511"/>
                  <a:gd name="T6" fmla="*/ 1 w 280"/>
                  <a:gd name="T7" fmla="*/ 1 h 511"/>
                  <a:gd name="T8" fmla="*/ 1 w 280"/>
                  <a:gd name="T9" fmla="*/ 0 h 511"/>
                  <a:gd name="T10" fmla="*/ 1 w 280"/>
                  <a:gd name="T11" fmla="*/ 1 h 511"/>
                  <a:gd name="T12" fmla="*/ 1 w 280"/>
                  <a:gd name="T13" fmla="*/ 1 h 511"/>
                  <a:gd name="T14" fmla="*/ 1 w 280"/>
                  <a:gd name="T15" fmla="*/ 1 h 511"/>
                  <a:gd name="T16" fmla="*/ 1 w 280"/>
                  <a:gd name="T17" fmla="*/ 1 h 511"/>
                  <a:gd name="T18" fmla="*/ 1 w 280"/>
                  <a:gd name="T19" fmla="*/ 1 h 511"/>
                  <a:gd name="T20" fmla="*/ 1 w 280"/>
                  <a:gd name="T21" fmla="*/ 1 h 511"/>
                  <a:gd name="T22" fmla="*/ 1 w 280"/>
                  <a:gd name="T23" fmla="*/ 1 h 511"/>
                  <a:gd name="T24" fmla="*/ 1 w 280"/>
                  <a:gd name="T25" fmla="*/ 1 h 511"/>
                  <a:gd name="T26" fmla="*/ 1 w 280"/>
                  <a:gd name="T27" fmla="*/ 1 h 511"/>
                  <a:gd name="T28" fmla="*/ 1 w 280"/>
                  <a:gd name="T29" fmla="*/ 1 h 511"/>
                  <a:gd name="T30" fmla="*/ 0 w 280"/>
                  <a:gd name="T31" fmla="*/ 1 h 511"/>
                  <a:gd name="T32" fmla="*/ 1 w 280"/>
                  <a:gd name="T33" fmla="*/ 1 h 511"/>
                  <a:gd name="T34" fmla="*/ 1 w 280"/>
                  <a:gd name="T35" fmla="*/ 1 h 511"/>
                  <a:gd name="T36" fmla="*/ 1 w 280"/>
                  <a:gd name="T37" fmla="*/ 1 h 511"/>
                  <a:gd name="T38" fmla="*/ 1 w 280"/>
                  <a:gd name="T39" fmla="*/ 1 h 511"/>
                  <a:gd name="T40" fmla="*/ 1 w 280"/>
                  <a:gd name="T41" fmla="*/ 1 h 511"/>
                  <a:gd name="T42" fmla="*/ 1 w 280"/>
                  <a:gd name="T43" fmla="*/ 1 h 511"/>
                  <a:gd name="T44" fmla="*/ 1 w 280"/>
                  <a:gd name="T45" fmla="*/ 1 h 511"/>
                  <a:gd name="T46" fmla="*/ 1 w 280"/>
                  <a:gd name="T47" fmla="*/ 1 h 511"/>
                  <a:gd name="T48" fmla="*/ 1 w 280"/>
                  <a:gd name="T49" fmla="*/ 1 h 511"/>
                  <a:gd name="T50" fmla="*/ 1 w 280"/>
                  <a:gd name="T51" fmla="*/ 1 h 511"/>
                  <a:gd name="T52" fmla="*/ 1 w 280"/>
                  <a:gd name="T53" fmla="*/ 1 h 511"/>
                  <a:gd name="T54" fmla="*/ 1 w 280"/>
                  <a:gd name="T55" fmla="*/ 1 h 511"/>
                  <a:gd name="T56" fmla="*/ 1 w 280"/>
                  <a:gd name="T57" fmla="*/ 1 h 511"/>
                  <a:gd name="T58" fmla="*/ 1 w 280"/>
                  <a:gd name="T59" fmla="*/ 1 h 511"/>
                  <a:gd name="T60" fmla="*/ 1 w 280"/>
                  <a:gd name="T61" fmla="*/ 1 h 511"/>
                  <a:gd name="T62" fmla="*/ 1 w 280"/>
                  <a:gd name="T63" fmla="*/ 1 h 5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0"/>
                  <a:gd name="T97" fmla="*/ 0 h 511"/>
                  <a:gd name="T98" fmla="*/ 280 w 280"/>
                  <a:gd name="T99" fmla="*/ 511 h 5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0" h="511">
                    <a:moveTo>
                      <a:pt x="245" y="79"/>
                    </a:moveTo>
                    <a:lnTo>
                      <a:pt x="223" y="43"/>
                    </a:lnTo>
                    <a:lnTo>
                      <a:pt x="190" y="16"/>
                    </a:lnTo>
                    <a:lnTo>
                      <a:pt x="163" y="2"/>
                    </a:lnTo>
                    <a:lnTo>
                      <a:pt x="127" y="0"/>
                    </a:lnTo>
                    <a:lnTo>
                      <a:pt x="93" y="10"/>
                    </a:lnTo>
                    <a:lnTo>
                      <a:pt x="73" y="27"/>
                    </a:lnTo>
                    <a:lnTo>
                      <a:pt x="61" y="51"/>
                    </a:lnTo>
                    <a:lnTo>
                      <a:pt x="54" y="87"/>
                    </a:lnTo>
                    <a:lnTo>
                      <a:pt x="62" y="126"/>
                    </a:lnTo>
                    <a:lnTo>
                      <a:pt x="68" y="177"/>
                    </a:lnTo>
                    <a:lnTo>
                      <a:pt x="62" y="226"/>
                    </a:lnTo>
                    <a:lnTo>
                      <a:pt x="48" y="269"/>
                    </a:lnTo>
                    <a:lnTo>
                      <a:pt x="24" y="316"/>
                    </a:lnTo>
                    <a:lnTo>
                      <a:pt x="7" y="351"/>
                    </a:lnTo>
                    <a:lnTo>
                      <a:pt x="0" y="389"/>
                    </a:lnTo>
                    <a:lnTo>
                      <a:pt x="7" y="426"/>
                    </a:lnTo>
                    <a:lnTo>
                      <a:pt x="20" y="453"/>
                    </a:lnTo>
                    <a:lnTo>
                      <a:pt x="41" y="478"/>
                    </a:lnTo>
                    <a:lnTo>
                      <a:pt x="64" y="497"/>
                    </a:lnTo>
                    <a:lnTo>
                      <a:pt x="107" y="509"/>
                    </a:lnTo>
                    <a:lnTo>
                      <a:pt x="149" y="511"/>
                    </a:lnTo>
                    <a:lnTo>
                      <a:pt x="188" y="491"/>
                    </a:lnTo>
                    <a:lnTo>
                      <a:pt x="215" y="466"/>
                    </a:lnTo>
                    <a:lnTo>
                      <a:pt x="232" y="429"/>
                    </a:lnTo>
                    <a:lnTo>
                      <a:pt x="259" y="376"/>
                    </a:lnTo>
                    <a:lnTo>
                      <a:pt x="271" y="323"/>
                    </a:lnTo>
                    <a:lnTo>
                      <a:pt x="279" y="256"/>
                    </a:lnTo>
                    <a:lnTo>
                      <a:pt x="280" y="194"/>
                    </a:lnTo>
                    <a:lnTo>
                      <a:pt x="275" y="144"/>
                    </a:lnTo>
                    <a:lnTo>
                      <a:pt x="261" y="100"/>
                    </a:lnTo>
                    <a:lnTo>
                      <a:pt x="245" y="79"/>
                    </a:lnTo>
                    <a:close/>
                  </a:path>
                </a:pathLst>
              </a:custGeom>
              <a:solidFill>
                <a:srgbClr val="000000"/>
              </a:solidFill>
              <a:ln w="9525">
                <a:noFill/>
                <a:round/>
                <a:headEnd/>
                <a:tailEnd/>
              </a:ln>
            </p:spPr>
            <p:txBody>
              <a:bodyPr/>
              <a:lstStyle/>
              <a:p>
                <a:endParaRPr lang="en-US">
                  <a:solidFill>
                    <a:srgbClr val="000000"/>
                  </a:solidFill>
                </a:endParaRPr>
              </a:p>
            </p:txBody>
          </p:sp>
          <p:sp>
            <p:nvSpPr>
              <p:cNvPr id="23819" name="Freeform 80"/>
              <p:cNvSpPr>
                <a:spLocks/>
              </p:cNvSpPr>
              <p:nvPr/>
            </p:nvSpPr>
            <p:spPr bwMode="auto">
              <a:xfrm>
                <a:off x="2552" y="3520"/>
                <a:ext cx="253" cy="205"/>
              </a:xfrm>
              <a:custGeom>
                <a:avLst/>
                <a:gdLst>
                  <a:gd name="T0" fmla="*/ 1 w 506"/>
                  <a:gd name="T1" fmla="*/ 1 h 410"/>
                  <a:gd name="T2" fmla="*/ 1 w 506"/>
                  <a:gd name="T3" fmla="*/ 1 h 410"/>
                  <a:gd name="T4" fmla="*/ 1 w 506"/>
                  <a:gd name="T5" fmla="*/ 1 h 410"/>
                  <a:gd name="T6" fmla="*/ 1 w 506"/>
                  <a:gd name="T7" fmla="*/ 1 h 410"/>
                  <a:gd name="T8" fmla="*/ 1 w 506"/>
                  <a:gd name="T9" fmla="*/ 1 h 410"/>
                  <a:gd name="T10" fmla="*/ 1 w 506"/>
                  <a:gd name="T11" fmla="*/ 1 h 410"/>
                  <a:gd name="T12" fmla="*/ 1 w 506"/>
                  <a:gd name="T13" fmla="*/ 1 h 410"/>
                  <a:gd name="T14" fmla="*/ 1 w 506"/>
                  <a:gd name="T15" fmla="*/ 1 h 410"/>
                  <a:gd name="T16" fmla="*/ 1 w 506"/>
                  <a:gd name="T17" fmla="*/ 1 h 410"/>
                  <a:gd name="T18" fmla="*/ 1 w 506"/>
                  <a:gd name="T19" fmla="*/ 1 h 410"/>
                  <a:gd name="T20" fmla="*/ 1 w 506"/>
                  <a:gd name="T21" fmla="*/ 1 h 410"/>
                  <a:gd name="T22" fmla="*/ 1 w 506"/>
                  <a:gd name="T23" fmla="*/ 1 h 410"/>
                  <a:gd name="T24" fmla="*/ 1 w 506"/>
                  <a:gd name="T25" fmla="*/ 1 h 410"/>
                  <a:gd name="T26" fmla="*/ 1 w 506"/>
                  <a:gd name="T27" fmla="*/ 1 h 410"/>
                  <a:gd name="T28" fmla="*/ 1 w 506"/>
                  <a:gd name="T29" fmla="*/ 1 h 410"/>
                  <a:gd name="T30" fmla="*/ 1 w 506"/>
                  <a:gd name="T31" fmla="*/ 1 h 410"/>
                  <a:gd name="T32" fmla="*/ 1 w 506"/>
                  <a:gd name="T33" fmla="*/ 1 h 410"/>
                  <a:gd name="T34" fmla="*/ 1 w 506"/>
                  <a:gd name="T35" fmla="*/ 1 h 410"/>
                  <a:gd name="T36" fmla="*/ 1 w 506"/>
                  <a:gd name="T37" fmla="*/ 1 h 410"/>
                  <a:gd name="T38" fmla="*/ 1 w 506"/>
                  <a:gd name="T39" fmla="*/ 1 h 410"/>
                  <a:gd name="T40" fmla="*/ 1 w 506"/>
                  <a:gd name="T41" fmla="*/ 1 h 410"/>
                  <a:gd name="T42" fmla="*/ 1 w 506"/>
                  <a:gd name="T43" fmla="*/ 1 h 410"/>
                  <a:gd name="T44" fmla="*/ 1 w 506"/>
                  <a:gd name="T45" fmla="*/ 1 h 410"/>
                  <a:gd name="T46" fmla="*/ 1 w 506"/>
                  <a:gd name="T47" fmla="*/ 1 h 410"/>
                  <a:gd name="T48" fmla="*/ 1 w 506"/>
                  <a:gd name="T49" fmla="*/ 1 h 410"/>
                  <a:gd name="T50" fmla="*/ 1 w 506"/>
                  <a:gd name="T51" fmla="*/ 1 h 410"/>
                  <a:gd name="T52" fmla="*/ 1 w 506"/>
                  <a:gd name="T53" fmla="*/ 1 h 410"/>
                  <a:gd name="T54" fmla="*/ 1 w 506"/>
                  <a:gd name="T55" fmla="*/ 1 h 410"/>
                  <a:gd name="T56" fmla="*/ 1 w 506"/>
                  <a:gd name="T57" fmla="*/ 1 h 410"/>
                  <a:gd name="T58" fmla="*/ 1 w 506"/>
                  <a:gd name="T59" fmla="*/ 1 h 410"/>
                  <a:gd name="T60" fmla="*/ 1 w 506"/>
                  <a:gd name="T61" fmla="*/ 1 h 410"/>
                  <a:gd name="T62" fmla="*/ 1 w 506"/>
                  <a:gd name="T63" fmla="*/ 1 h 410"/>
                  <a:gd name="T64" fmla="*/ 1 w 506"/>
                  <a:gd name="T65" fmla="*/ 1 h 410"/>
                  <a:gd name="T66" fmla="*/ 1 w 506"/>
                  <a:gd name="T67" fmla="*/ 1 h 410"/>
                  <a:gd name="T68" fmla="*/ 1 w 506"/>
                  <a:gd name="T69" fmla="*/ 1 h 410"/>
                  <a:gd name="T70" fmla="*/ 1 w 506"/>
                  <a:gd name="T71" fmla="*/ 1 h 410"/>
                  <a:gd name="T72" fmla="*/ 1 w 506"/>
                  <a:gd name="T73" fmla="*/ 1 h 410"/>
                  <a:gd name="T74" fmla="*/ 1 w 506"/>
                  <a:gd name="T75" fmla="*/ 1 h 410"/>
                  <a:gd name="T76" fmla="*/ 1 w 506"/>
                  <a:gd name="T77" fmla="*/ 1 h 410"/>
                  <a:gd name="T78" fmla="*/ 1 w 506"/>
                  <a:gd name="T79" fmla="*/ 1 h 410"/>
                  <a:gd name="T80" fmla="*/ 1 w 506"/>
                  <a:gd name="T81" fmla="*/ 0 h 4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6"/>
                  <a:gd name="T124" fmla="*/ 0 h 410"/>
                  <a:gd name="T125" fmla="*/ 506 w 506"/>
                  <a:gd name="T126" fmla="*/ 410 h 41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6" h="410">
                    <a:moveTo>
                      <a:pt x="473" y="0"/>
                    </a:moveTo>
                    <a:lnTo>
                      <a:pt x="440" y="2"/>
                    </a:lnTo>
                    <a:lnTo>
                      <a:pt x="416" y="19"/>
                    </a:lnTo>
                    <a:lnTo>
                      <a:pt x="376" y="57"/>
                    </a:lnTo>
                    <a:lnTo>
                      <a:pt x="323" y="123"/>
                    </a:lnTo>
                    <a:lnTo>
                      <a:pt x="260" y="184"/>
                    </a:lnTo>
                    <a:lnTo>
                      <a:pt x="181" y="236"/>
                    </a:lnTo>
                    <a:lnTo>
                      <a:pt x="127" y="267"/>
                    </a:lnTo>
                    <a:lnTo>
                      <a:pt x="91" y="285"/>
                    </a:lnTo>
                    <a:lnTo>
                      <a:pt x="86" y="284"/>
                    </a:lnTo>
                    <a:lnTo>
                      <a:pt x="79" y="284"/>
                    </a:lnTo>
                    <a:lnTo>
                      <a:pt x="74" y="284"/>
                    </a:lnTo>
                    <a:lnTo>
                      <a:pt x="67" y="282"/>
                    </a:lnTo>
                    <a:lnTo>
                      <a:pt x="61" y="280"/>
                    </a:lnTo>
                    <a:lnTo>
                      <a:pt x="54" y="281"/>
                    </a:lnTo>
                    <a:lnTo>
                      <a:pt x="49" y="281"/>
                    </a:lnTo>
                    <a:lnTo>
                      <a:pt x="38" y="284"/>
                    </a:lnTo>
                    <a:lnTo>
                      <a:pt x="31" y="288"/>
                    </a:lnTo>
                    <a:lnTo>
                      <a:pt x="23" y="292"/>
                    </a:lnTo>
                    <a:lnTo>
                      <a:pt x="18" y="296"/>
                    </a:lnTo>
                    <a:lnTo>
                      <a:pt x="12" y="304"/>
                    </a:lnTo>
                    <a:lnTo>
                      <a:pt x="10" y="310"/>
                    </a:lnTo>
                    <a:lnTo>
                      <a:pt x="4" y="315"/>
                    </a:lnTo>
                    <a:lnTo>
                      <a:pt x="2" y="320"/>
                    </a:lnTo>
                    <a:lnTo>
                      <a:pt x="0" y="327"/>
                    </a:lnTo>
                    <a:lnTo>
                      <a:pt x="1" y="333"/>
                    </a:lnTo>
                    <a:lnTo>
                      <a:pt x="4" y="341"/>
                    </a:lnTo>
                    <a:lnTo>
                      <a:pt x="8" y="346"/>
                    </a:lnTo>
                    <a:lnTo>
                      <a:pt x="14" y="349"/>
                    </a:lnTo>
                    <a:lnTo>
                      <a:pt x="20" y="350"/>
                    </a:lnTo>
                    <a:lnTo>
                      <a:pt x="29" y="350"/>
                    </a:lnTo>
                    <a:lnTo>
                      <a:pt x="37" y="345"/>
                    </a:lnTo>
                    <a:lnTo>
                      <a:pt x="39" y="341"/>
                    </a:lnTo>
                    <a:lnTo>
                      <a:pt x="42" y="334"/>
                    </a:lnTo>
                    <a:lnTo>
                      <a:pt x="43" y="329"/>
                    </a:lnTo>
                    <a:lnTo>
                      <a:pt x="46" y="323"/>
                    </a:lnTo>
                    <a:lnTo>
                      <a:pt x="50" y="318"/>
                    </a:lnTo>
                    <a:lnTo>
                      <a:pt x="58" y="315"/>
                    </a:lnTo>
                    <a:lnTo>
                      <a:pt x="63" y="318"/>
                    </a:lnTo>
                    <a:lnTo>
                      <a:pt x="71" y="319"/>
                    </a:lnTo>
                    <a:lnTo>
                      <a:pt x="78" y="327"/>
                    </a:lnTo>
                    <a:lnTo>
                      <a:pt x="75" y="334"/>
                    </a:lnTo>
                    <a:lnTo>
                      <a:pt x="78" y="341"/>
                    </a:lnTo>
                    <a:lnTo>
                      <a:pt x="77" y="346"/>
                    </a:lnTo>
                    <a:lnTo>
                      <a:pt x="71" y="352"/>
                    </a:lnTo>
                    <a:lnTo>
                      <a:pt x="66" y="357"/>
                    </a:lnTo>
                    <a:lnTo>
                      <a:pt x="57" y="357"/>
                    </a:lnTo>
                    <a:lnTo>
                      <a:pt x="45" y="360"/>
                    </a:lnTo>
                    <a:lnTo>
                      <a:pt x="38" y="361"/>
                    </a:lnTo>
                    <a:lnTo>
                      <a:pt x="29" y="363"/>
                    </a:lnTo>
                    <a:lnTo>
                      <a:pt x="23" y="363"/>
                    </a:lnTo>
                    <a:lnTo>
                      <a:pt x="16" y="364"/>
                    </a:lnTo>
                    <a:lnTo>
                      <a:pt x="10" y="369"/>
                    </a:lnTo>
                    <a:lnTo>
                      <a:pt x="8" y="375"/>
                    </a:lnTo>
                    <a:lnTo>
                      <a:pt x="9" y="382"/>
                    </a:lnTo>
                    <a:lnTo>
                      <a:pt x="9" y="390"/>
                    </a:lnTo>
                    <a:lnTo>
                      <a:pt x="12" y="395"/>
                    </a:lnTo>
                    <a:lnTo>
                      <a:pt x="17" y="399"/>
                    </a:lnTo>
                    <a:lnTo>
                      <a:pt x="26" y="404"/>
                    </a:lnTo>
                    <a:lnTo>
                      <a:pt x="34" y="408"/>
                    </a:lnTo>
                    <a:lnTo>
                      <a:pt x="42" y="410"/>
                    </a:lnTo>
                    <a:lnTo>
                      <a:pt x="49" y="410"/>
                    </a:lnTo>
                    <a:lnTo>
                      <a:pt x="55" y="408"/>
                    </a:lnTo>
                    <a:lnTo>
                      <a:pt x="65" y="408"/>
                    </a:lnTo>
                    <a:lnTo>
                      <a:pt x="71" y="405"/>
                    </a:lnTo>
                    <a:lnTo>
                      <a:pt x="79" y="401"/>
                    </a:lnTo>
                    <a:lnTo>
                      <a:pt x="85" y="399"/>
                    </a:lnTo>
                    <a:lnTo>
                      <a:pt x="92" y="398"/>
                    </a:lnTo>
                    <a:lnTo>
                      <a:pt x="112" y="372"/>
                    </a:lnTo>
                    <a:lnTo>
                      <a:pt x="131" y="319"/>
                    </a:lnTo>
                    <a:lnTo>
                      <a:pt x="156" y="292"/>
                    </a:lnTo>
                    <a:lnTo>
                      <a:pt x="221" y="252"/>
                    </a:lnTo>
                    <a:lnTo>
                      <a:pt x="273" y="230"/>
                    </a:lnTo>
                    <a:lnTo>
                      <a:pt x="315" y="196"/>
                    </a:lnTo>
                    <a:lnTo>
                      <a:pt x="359" y="151"/>
                    </a:lnTo>
                    <a:lnTo>
                      <a:pt x="400" y="120"/>
                    </a:lnTo>
                    <a:lnTo>
                      <a:pt x="443" y="101"/>
                    </a:lnTo>
                    <a:lnTo>
                      <a:pt x="481" y="89"/>
                    </a:lnTo>
                    <a:lnTo>
                      <a:pt x="500" y="68"/>
                    </a:lnTo>
                    <a:lnTo>
                      <a:pt x="506" y="37"/>
                    </a:lnTo>
                    <a:lnTo>
                      <a:pt x="492" y="15"/>
                    </a:lnTo>
                    <a:lnTo>
                      <a:pt x="473" y="0"/>
                    </a:lnTo>
                    <a:close/>
                  </a:path>
                </a:pathLst>
              </a:custGeom>
              <a:solidFill>
                <a:srgbClr val="000000"/>
              </a:solidFill>
              <a:ln w="9525">
                <a:noFill/>
                <a:round/>
                <a:headEnd/>
                <a:tailEnd/>
              </a:ln>
            </p:spPr>
            <p:txBody>
              <a:bodyPr/>
              <a:lstStyle/>
              <a:p>
                <a:endParaRPr lang="en-US">
                  <a:solidFill>
                    <a:srgbClr val="000000"/>
                  </a:solidFill>
                </a:endParaRPr>
              </a:p>
            </p:txBody>
          </p:sp>
          <p:sp>
            <p:nvSpPr>
              <p:cNvPr id="23820" name="Freeform 81"/>
              <p:cNvSpPr>
                <a:spLocks/>
              </p:cNvSpPr>
              <p:nvPr/>
            </p:nvSpPr>
            <p:spPr bwMode="auto">
              <a:xfrm>
                <a:off x="2751" y="3360"/>
                <a:ext cx="168" cy="157"/>
              </a:xfrm>
              <a:custGeom>
                <a:avLst/>
                <a:gdLst>
                  <a:gd name="T0" fmla="*/ 0 w 337"/>
                  <a:gd name="T1" fmla="*/ 1 h 313"/>
                  <a:gd name="T2" fmla="*/ 0 w 337"/>
                  <a:gd name="T3" fmla="*/ 1 h 313"/>
                  <a:gd name="T4" fmla="*/ 0 w 337"/>
                  <a:gd name="T5" fmla="*/ 0 h 313"/>
                  <a:gd name="T6" fmla="*/ 0 w 337"/>
                  <a:gd name="T7" fmla="*/ 1 h 313"/>
                  <a:gd name="T8" fmla="*/ 0 w 337"/>
                  <a:gd name="T9" fmla="*/ 1 h 313"/>
                  <a:gd name="T10" fmla="*/ 0 w 337"/>
                  <a:gd name="T11" fmla="*/ 1 h 313"/>
                  <a:gd name="T12" fmla="*/ 0 w 337"/>
                  <a:gd name="T13" fmla="*/ 1 h 313"/>
                  <a:gd name="T14" fmla="*/ 0 w 337"/>
                  <a:gd name="T15" fmla="*/ 1 h 313"/>
                  <a:gd name="T16" fmla="*/ 0 w 337"/>
                  <a:gd name="T17" fmla="*/ 1 h 313"/>
                  <a:gd name="T18" fmla="*/ 0 w 337"/>
                  <a:gd name="T19" fmla="*/ 1 h 313"/>
                  <a:gd name="T20" fmla="*/ 0 w 337"/>
                  <a:gd name="T21" fmla="*/ 1 h 313"/>
                  <a:gd name="T22" fmla="*/ 0 w 337"/>
                  <a:gd name="T23" fmla="*/ 1 h 313"/>
                  <a:gd name="T24" fmla="*/ 0 w 337"/>
                  <a:gd name="T25" fmla="*/ 1 h 313"/>
                  <a:gd name="T26" fmla="*/ 0 w 337"/>
                  <a:gd name="T27" fmla="*/ 1 h 313"/>
                  <a:gd name="T28" fmla="*/ 0 w 337"/>
                  <a:gd name="T29" fmla="*/ 1 h 313"/>
                  <a:gd name="T30" fmla="*/ 0 w 337"/>
                  <a:gd name="T31" fmla="*/ 1 h 313"/>
                  <a:gd name="T32" fmla="*/ 0 w 337"/>
                  <a:gd name="T33" fmla="*/ 1 h 313"/>
                  <a:gd name="T34" fmla="*/ 0 w 337"/>
                  <a:gd name="T35" fmla="*/ 1 h 313"/>
                  <a:gd name="T36" fmla="*/ 0 w 337"/>
                  <a:gd name="T37" fmla="*/ 1 h 313"/>
                  <a:gd name="T38" fmla="*/ 0 w 337"/>
                  <a:gd name="T39" fmla="*/ 1 h 313"/>
                  <a:gd name="T40" fmla="*/ 0 w 337"/>
                  <a:gd name="T41" fmla="*/ 1 h 313"/>
                  <a:gd name="T42" fmla="*/ 0 w 337"/>
                  <a:gd name="T43" fmla="*/ 1 h 313"/>
                  <a:gd name="T44" fmla="*/ 0 w 337"/>
                  <a:gd name="T45" fmla="*/ 1 h 313"/>
                  <a:gd name="T46" fmla="*/ 0 w 337"/>
                  <a:gd name="T47" fmla="*/ 1 h 313"/>
                  <a:gd name="T48" fmla="*/ 0 w 337"/>
                  <a:gd name="T49" fmla="*/ 1 h 313"/>
                  <a:gd name="T50" fmla="*/ 0 w 337"/>
                  <a:gd name="T51" fmla="*/ 1 h 313"/>
                  <a:gd name="T52" fmla="*/ 0 w 337"/>
                  <a:gd name="T53" fmla="*/ 1 h 313"/>
                  <a:gd name="T54" fmla="*/ 0 w 337"/>
                  <a:gd name="T55" fmla="*/ 1 h 313"/>
                  <a:gd name="T56" fmla="*/ 0 w 337"/>
                  <a:gd name="T57" fmla="*/ 1 h 313"/>
                  <a:gd name="T58" fmla="*/ 0 w 337"/>
                  <a:gd name="T59" fmla="*/ 1 h 313"/>
                  <a:gd name="T60" fmla="*/ 0 w 337"/>
                  <a:gd name="T61" fmla="*/ 1 h 313"/>
                  <a:gd name="T62" fmla="*/ 0 w 337"/>
                  <a:gd name="T63" fmla="*/ 1 h 313"/>
                  <a:gd name="T64" fmla="*/ 0 w 337"/>
                  <a:gd name="T65" fmla="*/ 1 h 313"/>
                  <a:gd name="T66" fmla="*/ 0 w 337"/>
                  <a:gd name="T67" fmla="*/ 1 h 3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7"/>
                  <a:gd name="T103" fmla="*/ 0 h 313"/>
                  <a:gd name="T104" fmla="*/ 337 w 337"/>
                  <a:gd name="T105" fmla="*/ 313 h 3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7" h="313">
                    <a:moveTo>
                      <a:pt x="156" y="23"/>
                    </a:moveTo>
                    <a:lnTo>
                      <a:pt x="192" y="8"/>
                    </a:lnTo>
                    <a:lnTo>
                      <a:pt x="227" y="0"/>
                    </a:lnTo>
                    <a:lnTo>
                      <a:pt x="261" y="7"/>
                    </a:lnTo>
                    <a:lnTo>
                      <a:pt x="290" y="23"/>
                    </a:lnTo>
                    <a:lnTo>
                      <a:pt x="311" y="50"/>
                    </a:lnTo>
                    <a:lnTo>
                      <a:pt x="329" y="79"/>
                    </a:lnTo>
                    <a:lnTo>
                      <a:pt x="337" y="119"/>
                    </a:lnTo>
                    <a:lnTo>
                      <a:pt x="330" y="158"/>
                    </a:lnTo>
                    <a:lnTo>
                      <a:pt x="311" y="202"/>
                    </a:lnTo>
                    <a:lnTo>
                      <a:pt x="285" y="243"/>
                    </a:lnTo>
                    <a:lnTo>
                      <a:pt x="256" y="274"/>
                    </a:lnTo>
                    <a:lnTo>
                      <a:pt x="217" y="300"/>
                    </a:lnTo>
                    <a:lnTo>
                      <a:pt x="181" y="313"/>
                    </a:lnTo>
                    <a:lnTo>
                      <a:pt x="148" y="311"/>
                    </a:lnTo>
                    <a:lnTo>
                      <a:pt x="119" y="300"/>
                    </a:lnTo>
                    <a:lnTo>
                      <a:pt x="93" y="282"/>
                    </a:lnTo>
                    <a:lnTo>
                      <a:pt x="71" y="251"/>
                    </a:lnTo>
                    <a:lnTo>
                      <a:pt x="58" y="219"/>
                    </a:lnTo>
                    <a:lnTo>
                      <a:pt x="53" y="191"/>
                    </a:lnTo>
                    <a:lnTo>
                      <a:pt x="59" y="151"/>
                    </a:lnTo>
                    <a:lnTo>
                      <a:pt x="74" y="117"/>
                    </a:lnTo>
                    <a:lnTo>
                      <a:pt x="87" y="94"/>
                    </a:lnTo>
                    <a:lnTo>
                      <a:pt x="45" y="78"/>
                    </a:lnTo>
                    <a:lnTo>
                      <a:pt x="6" y="48"/>
                    </a:lnTo>
                    <a:lnTo>
                      <a:pt x="0" y="33"/>
                    </a:lnTo>
                    <a:lnTo>
                      <a:pt x="6" y="19"/>
                    </a:lnTo>
                    <a:lnTo>
                      <a:pt x="18" y="12"/>
                    </a:lnTo>
                    <a:lnTo>
                      <a:pt x="39" y="18"/>
                    </a:lnTo>
                    <a:lnTo>
                      <a:pt x="65" y="42"/>
                    </a:lnTo>
                    <a:lnTo>
                      <a:pt x="97" y="61"/>
                    </a:lnTo>
                    <a:lnTo>
                      <a:pt x="110" y="63"/>
                    </a:lnTo>
                    <a:lnTo>
                      <a:pt x="139" y="38"/>
                    </a:lnTo>
                    <a:lnTo>
                      <a:pt x="156" y="23"/>
                    </a:lnTo>
                    <a:close/>
                  </a:path>
                </a:pathLst>
              </a:custGeom>
              <a:solidFill>
                <a:srgbClr val="000000"/>
              </a:solidFill>
              <a:ln w="9525">
                <a:noFill/>
                <a:round/>
                <a:headEnd/>
                <a:tailEnd/>
              </a:ln>
            </p:spPr>
            <p:txBody>
              <a:bodyPr/>
              <a:lstStyle/>
              <a:p>
                <a:endParaRPr lang="en-US">
                  <a:solidFill>
                    <a:srgbClr val="000000"/>
                  </a:solidFill>
                </a:endParaRPr>
              </a:p>
            </p:txBody>
          </p:sp>
          <p:sp>
            <p:nvSpPr>
              <p:cNvPr id="23821" name="Freeform 82"/>
              <p:cNvSpPr>
                <a:spLocks/>
              </p:cNvSpPr>
              <p:nvPr/>
            </p:nvSpPr>
            <p:spPr bwMode="auto">
              <a:xfrm>
                <a:off x="2586" y="3726"/>
                <a:ext cx="233" cy="347"/>
              </a:xfrm>
              <a:custGeom>
                <a:avLst/>
                <a:gdLst>
                  <a:gd name="T0" fmla="*/ 0 w 467"/>
                  <a:gd name="T1" fmla="*/ 0 h 695"/>
                  <a:gd name="T2" fmla="*/ 0 w 467"/>
                  <a:gd name="T3" fmla="*/ 0 h 695"/>
                  <a:gd name="T4" fmla="*/ 0 w 467"/>
                  <a:gd name="T5" fmla="*/ 0 h 695"/>
                  <a:gd name="T6" fmla="*/ 0 w 467"/>
                  <a:gd name="T7" fmla="*/ 0 h 695"/>
                  <a:gd name="T8" fmla="*/ 0 w 467"/>
                  <a:gd name="T9" fmla="*/ 0 h 695"/>
                  <a:gd name="T10" fmla="*/ 0 w 467"/>
                  <a:gd name="T11" fmla="*/ 0 h 695"/>
                  <a:gd name="T12" fmla="*/ 0 w 467"/>
                  <a:gd name="T13" fmla="*/ 0 h 695"/>
                  <a:gd name="T14" fmla="*/ 0 w 467"/>
                  <a:gd name="T15" fmla="*/ 0 h 695"/>
                  <a:gd name="T16" fmla="*/ 0 w 467"/>
                  <a:gd name="T17" fmla="*/ 0 h 695"/>
                  <a:gd name="T18" fmla="*/ 0 w 467"/>
                  <a:gd name="T19" fmla="*/ 0 h 695"/>
                  <a:gd name="T20" fmla="*/ 0 w 467"/>
                  <a:gd name="T21" fmla="*/ 0 h 695"/>
                  <a:gd name="T22" fmla="*/ 0 w 467"/>
                  <a:gd name="T23" fmla="*/ 0 h 695"/>
                  <a:gd name="T24" fmla="*/ 0 w 467"/>
                  <a:gd name="T25" fmla="*/ 0 h 695"/>
                  <a:gd name="T26" fmla="*/ 0 w 467"/>
                  <a:gd name="T27" fmla="*/ 0 h 695"/>
                  <a:gd name="T28" fmla="*/ 0 w 467"/>
                  <a:gd name="T29" fmla="*/ 0 h 695"/>
                  <a:gd name="T30" fmla="*/ 0 w 467"/>
                  <a:gd name="T31" fmla="*/ 0 h 695"/>
                  <a:gd name="T32" fmla="*/ 0 w 467"/>
                  <a:gd name="T33" fmla="*/ 0 h 695"/>
                  <a:gd name="T34" fmla="*/ 0 w 467"/>
                  <a:gd name="T35" fmla="*/ 0 h 695"/>
                  <a:gd name="T36" fmla="*/ 0 w 467"/>
                  <a:gd name="T37" fmla="*/ 0 h 695"/>
                  <a:gd name="T38" fmla="*/ 0 w 467"/>
                  <a:gd name="T39" fmla="*/ 0 h 695"/>
                  <a:gd name="T40" fmla="*/ 0 w 467"/>
                  <a:gd name="T41" fmla="*/ 0 h 695"/>
                  <a:gd name="T42" fmla="*/ 0 w 467"/>
                  <a:gd name="T43" fmla="*/ 0 h 695"/>
                  <a:gd name="T44" fmla="*/ 0 w 467"/>
                  <a:gd name="T45" fmla="*/ 0 h 695"/>
                  <a:gd name="T46" fmla="*/ 0 w 467"/>
                  <a:gd name="T47" fmla="*/ 0 h 695"/>
                  <a:gd name="T48" fmla="*/ 0 w 467"/>
                  <a:gd name="T49" fmla="*/ 0 h 695"/>
                  <a:gd name="T50" fmla="*/ 0 w 467"/>
                  <a:gd name="T51" fmla="*/ 0 h 695"/>
                  <a:gd name="T52" fmla="*/ 0 w 467"/>
                  <a:gd name="T53" fmla="*/ 0 h 695"/>
                  <a:gd name="T54" fmla="*/ 0 w 467"/>
                  <a:gd name="T55" fmla="*/ 0 h 695"/>
                  <a:gd name="T56" fmla="*/ 0 w 467"/>
                  <a:gd name="T57" fmla="*/ 0 h 695"/>
                  <a:gd name="T58" fmla="*/ 0 w 467"/>
                  <a:gd name="T59" fmla="*/ 0 h 695"/>
                  <a:gd name="T60" fmla="*/ 0 w 467"/>
                  <a:gd name="T61" fmla="*/ 0 h 695"/>
                  <a:gd name="T62" fmla="*/ 0 w 467"/>
                  <a:gd name="T63" fmla="*/ 0 h 695"/>
                  <a:gd name="T64" fmla="*/ 0 w 467"/>
                  <a:gd name="T65" fmla="*/ 0 h 695"/>
                  <a:gd name="T66" fmla="*/ 0 w 467"/>
                  <a:gd name="T67" fmla="*/ 0 h 695"/>
                  <a:gd name="T68" fmla="*/ 0 w 467"/>
                  <a:gd name="T69" fmla="*/ 0 h 695"/>
                  <a:gd name="T70" fmla="*/ 0 w 467"/>
                  <a:gd name="T71" fmla="*/ 0 h 6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7"/>
                  <a:gd name="T109" fmla="*/ 0 h 695"/>
                  <a:gd name="T110" fmla="*/ 467 w 467"/>
                  <a:gd name="T111" fmla="*/ 695 h 6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7" h="695">
                    <a:moveTo>
                      <a:pt x="467" y="68"/>
                    </a:moveTo>
                    <a:lnTo>
                      <a:pt x="461" y="28"/>
                    </a:lnTo>
                    <a:lnTo>
                      <a:pt x="434" y="11"/>
                    </a:lnTo>
                    <a:lnTo>
                      <a:pt x="402" y="0"/>
                    </a:lnTo>
                    <a:lnTo>
                      <a:pt x="373" y="11"/>
                    </a:lnTo>
                    <a:lnTo>
                      <a:pt x="359" y="32"/>
                    </a:lnTo>
                    <a:lnTo>
                      <a:pt x="339" y="79"/>
                    </a:lnTo>
                    <a:lnTo>
                      <a:pt x="309" y="150"/>
                    </a:lnTo>
                    <a:lnTo>
                      <a:pt x="267" y="216"/>
                    </a:lnTo>
                    <a:lnTo>
                      <a:pt x="223" y="283"/>
                    </a:lnTo>
                    <a:lnTo>
                      <a:pt x="215" y="320"/>
                    </a:lnTo>
                    <a:lnTo>
                      <a:pt x="199" y="460"/>
                    </a:lnTo>
                    <a:lnTo>
                      <a:pt x="177" y="568"/>
                    </a:lnTo>
                    <a:lnTo>
                      <a:pt x="156" y="595"/>
                    </a:lnTo>
                    <a:lnTo>
                      <a:pt x="124" y="594"/>
                    </a:lnTo>
                    <a:lnTo>
                      <a:pt x="100" y="598"/>
                    </a:lnTo>
                    <a:lnTo>
                      <a:pt x="60" y="609"/>
                    </a:lnTo>
                    <a:lnTo>
                      <a:pt x="19" y="637"/>
                    </a:lnTo>
                    <a:lnTo>
                      <a:pt x="0" y="676"/>
                    </a:lnTo>
                    <a:lnTo>
                      <a:pt x="22" y="695"/>
                    </a:lnTo>
                    <a:lnTo>
                      <a:pt x="81" y="680"/>
                    </a:lnTo>
                    <a:lnTo>
                      <a:pt x="153" y="661"/>
                    </a:lnTo>
                    <a:lnTo>
                      <a:pt x="202" y="659"/>
                    </a:lnTo>
                    <a:lnTo>
                      <a:pt x="228" y="670"/>
                    </a:lnTo>
                    <a:lnTo>
                      <a:pt x="246" y="656"/>
                    </a:lnTo>
                    <a:lnTo>
                      <a:pt x="248" y="631"/>
                    </a:lnTo>
                    <a:lnTo>
                      <a:pt x="244" y="599"/>
                    </a:lnTo>
                    <a:lnTo>
                      <a:pt x="231" y="553"/>
                    </a:lnTo>
                    <a:lnTo>
                      <a:pt x="239" y="494"/>
                    </a:lnTo>
                    <a:lnTo>
                      <a:pt x="271" y="421"/>
                    </a:lnTo>
                    <a:lnTo>
                      <a:pt x="280" y="328"/>
                    </a:lnTo>
                    <a:lnTo>
                      <a:pt x="331" y="274"/>
                    </a:lnTo>
                    <a:lnTo>
                      <a:pt x="382" y="220"/>
                    </a:lnTo>
                    <a:lnTo>
                      <a:pt x="426" y="158"/>
                    </a:lnTo>
                    <a:lnTo>
                      <a:pt x="451" y="114"/>
                    </a:lnTo>
                    <a:lnTo>
                      <a:pt x="467" y="68"/>
                    </a:lnTo>
                    <a:close/>
                  </a:path>
                </a:pathLst>
              </a:custGeom>
              <a:solidFill>
                <a:srgbClr val="000000"/>
              </a:solidFill>
              <a:ln w="9525">
                <a:noFill/>
                <a:round/>
                <a:headEnd/>
                <a:tailEnd/>
              </a:ln>
            </p:spPr>
            <p:txBody>
              <a:bodyPr/>
              <a:lstStyle/>
              <a:p>
                <a:endParaRPr lang="en-US">
                  <a:solidFill>
                    <a:srgbClr val="000000"/>
                  </a:solidFill>
                </a:endParaRPr>
              </a:p>
            </p:txBody>
          </p:sp>
          <p:sp>
            <p:nvSpPr>
              <p:cNvPr id="23822" name="Freeform 83"/>
              <p:cNvSpPr>
                <a:spLocks/>
              </p:cNvSpPr>
              <p:nvPr/>
            </p:nvSpPr>
            <p:spPr bwMode="auto">
              <a:xfrm>
                <a:off x="2544" y="3615"/>
                <a:ext cx="296" cy="109"/>
              </a:xfrm>
              <a:custGeom>
                <a:avLst/>
                <a:gdLst>
                  <a:gd name="T0" fmla="*/ 0 w 593"/>
                  <a:gd name="T1" fmla="*/ 0 h 218"/>
                  <a:gd name="T2" fmla="*/ 0 w 593"/>
                  <a:gd name="T3" fmla="*/ 1 h 218"/>
                  <a:gd name="T4" fmla="*/ 0 w 593"/>
                  <a:gd name="T5" fmla="*/ 1 h 218"/>
                  <a:gd name="T6" fmla="*/ 0 w 593"/>
                  <a:gd name="T7" fmla="*/ 1 h 218"/>
                  <a:gd name="T8" fmla="*/ 0 w 593"/>
                  <a:gd name="T9" fmla="*/ 1 h 218"/>
                  <a:gd name="T10" fmla="*/ 0 w 593"/>
                  <a:gd name="T11" fmla="*/ 1 h 218"/>
                  <a:gd name="T12" fmla="*/ 0 w 593"/>
                  <a:gd name="T13" fmla="*/ 1 h 218"/>
                  <a:gd name="T14" fmla="*/ 0 w 593"/>
                  <a:gd name="T15" fmla="*/ 1 h 218"/>
                  <a:gd name="T16" fmla="*/ 0 w 593"/>
                  <a:gd name="T17" fmla="*/ 1 h 218"/>
                  <a:gd name="T18" fmla="*/ 0 w 593"/>
                  <a:gd name="T19" fmla="*/ 1 h 218"/>
                  <a:gd name="T20" fmla="*/ 0 w 593"/>
                  <a:gd name="T21" fmla="*/ 1 h 218"/>
                  <a:gd name="T22" fmla="*/ 0 w 593"/>
                  <a:gd name="T23" fmla="*/ 1 h 218"/>
                  <a:gd name="T24" fmla="*/ 0 w 593"/>
                  <a:gd name="T25" fmla="*/ 1 h 218"/>
                  <a:gd name="T26" fmla="*/ 0 w 593"/>
                  <a:gd name="T27" fmla="*/ 1 h 218"/>
                  <a:gd name="T28" fmla="*/ 0 w 593"/>
                  <a:gd name="T29" fmla="*/ 1 h 218"/>
                  <a:gd name="T30" fmla="*/ 0 w 593"/>
                  <a:gd name="T31" fmla="*/ 1 h 218"/>
                  <a:gd name="T32" fmla="*/ 0 w 593"/>
                  <a:gd name="T33" fmla="*/ 1 h 218"/>
                  <a:gd name="T34" fmla="*/ 0 w 593"/>
                  <a:gd name="T35" fmla="*/ 1 h 218"/>
                  <a:gd name="T36" fmla="*/ 0 w 593"/>
                  <a:gd name="T37" fmla="*/ 1 h 218"/>
                  <a:gd name="T38" fmla="*/ 0 w 593"/>
                  <a:gd name="T39" fmla="*/ 1 h 218"/>
                  <a:gd name="T40" fmla="*/ 0 w 593"/>
                  <a:gd name="T41" fmla="*/ 1 h 218"/>
                  <a:gd name="T42" fmla="*/ 0 w 593"/>
                  <a:gd name="T43" fmla="*/ 1 h 218"/>
                  <a:gd name="T44" fmla="*/ 0 w 593"/>
                  <a:gd name="T45" fmla="*/ 1 h 218"/>
                  <a:gd name="T46" fmla="*/ 0 w 593"/>
                  <a:gd name="T47" fmla="*/ 1 h 218"/>
                  <a:gd name="T48" fmla="*/ 0 w 593"/>
                  <a:gd name="T49" fmla="*/ 1 h 218"/>
                  <a:gd name="T50" fmla="*/ 0 w 593"/>
                  <a:gd name="T51" fmla="*/ 1 h 218"/>
                  <a:gd name="T52" fmla="*/ 0 w 593"/>
                  <a:gd name="T53" fmla="*/ 1 h 218"/>
                  <a:gd name="T54" fmla="*/ 0 w 593"/>
                  <a:gd name="T55" fmla="*/ 1 h 218"/>
                  <a:gd name="T56" fmla="*/ 0 w 593"/>
                  <a:gd name="T57" fmla="*/ 1 h 218"/>
                  <a:gd name="T58" fmla="*/ 0 w 593"/>
                  <a:gd name="T59" fmla="*/ 1 h 218"/>
                  <a:gd name="T60" fmla="*/ 0 w 593"/>
                  <a:gd name="T61" fmla="*/ 1 h 218"/>
                  <a:gd name="T62" fmla="*/ 0 w 593"/>
                  <a:gd name="T63" fmla="*/ 1 h 218"/>
                  <a:gd name="T64" fmla="*/ 0 w 593"/>
                  <a:gd name="T65" fmla="*/ 1 h 218"/>
                  <a:gd name="T66" fmla="*/ 0 w 593"/>
                  <a:gd name="T67" fmla="*/ 1 h 218"/>
                  <a:gd name="T68" fmla="*/ 0 w 593"/>
                  <a:gd name="T69" fmla="*/ 1 h 218"/>
                  <a:gd name="T70" fmla="*/ 0 w 593"/>
                  <a:gd name="T71" fmla="*/ 1 h 218"/>
                  <a:gd name="T72" fmla="*/ 0 w 593"/>
                  <a:gd name="T73" fmla="*/ 1 h 218"/>
                  <a:gd name="T74" fmla="*/ 0 w 593"/>
                  <a:gd name="T75" fmla="*/ 1 h 218"/>
                  <a:gd name="T76" fmla="*/ 0 w 593"/>
                  <a:gd name="T77" fmla="*/ 1 h 218"/>
                  <a:gd name="T78" fmla="*/ 0 w 593"/>
                  <a:gd name="T79" fmla="*/ 1 h 218"/>
                  <a:gd name="T80" fmla="*/ 0 w 593"/>
                  <a:gd name="T81" fmla="*/ 1 h 2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3"/>
                  <a:gd name="T124" fmla="*/ 0 h 218"/>
                  <a:gd name="T125" fmla="*/ 593 w 593"/>
                  <a:gd name="T126" fmla="*/ 218 h 2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3" h="218">
                    <a:moveTo>
                      <a:pt x="577" y="11"/>
                    </a:moveTo>
                    <a:lnTo>
                      <a:pt x="546" y="0"/>
                    </a:lnTo>
                    <a:lnTo>
                      <a:pt x="518" y="5"/>
                    </a:lnTo>
                    <a:lnTo>
                      <a:pt x="467" y="25"/>
                    </a:lnTo>
                    <a:lnTo>
                      <a:pt x="391" y="63"/>
                    </a:lnTo>
                    <a:lnTo>
                      <a:pt x="310" y="93"/>
                    </a:lnTo>
                    <a:lnTo>
                      <a:pt x="217" y="106"/>
                    </a:lnTo>
                    <a:lnTo>
                      <a:pt x="156" y="112"/>
                    </a:lnTo>
                    <a:lnTo>
                      <a:pt x="116" y="114"/>
                    </a:lnTo>
                    <a:lnTo>
                      <a:pt x="112" y="110"/>
                    </a:lnTo>
                    <a:lnTo>
                      <a:pt x="106" y="108"/>
                    </a:lnTo>
                    <a:lnTo>
                      <a:pt x="101" y="105"/>
                    </a:lnTo>
                    <a:lnTo>
                      <a:pt x="95" y="101"/>
                    </a:lnTo>
                    <a:lnTo>
                      <a:pt x="90" y="97"/>
                    </a:lnTo>
                    <a:lnTo>
                      <a:pt x="85" y="94"/>
                    </a:lnTo>
                    <a:lnTo>
                      <a:pt x="78" y="93"/>
                    </a:lnTo>
                    <a:lnTo>
                      <a:pt x="69" y="90"/>
                    </a:lnTo>
                    <a:lnTo>
                      <a:pt x="61" y="90"/>
                    </a:lnTo>
                    <a:lnTo>
                      <a:pt x="51" y="90"/>
                    </a:lnTo>
                    <a:lnTo>
                      <a:pt x="45" y="93"/>
                    </a:lnTo>
                    <a:lnTo>
                      <a:pt x="37" y="97"/>
                    </a:lnTo>
                    <a:lnTo>
                      <a:pt x="33" y="102"/>
                    </a:lnTo>
                    <a:lnTo>
                      <a:pt x="25" y="104"/>
                    </a:lnTo>
                    <a:lnTo>
                      <a:pt x="21" y="108"/>
                    </a:lnTo>
                    <a:lnTo>
                      <a:pt x="17" y="114"/>
                    </a:lnTo>
                    <a:lnTo>
                      <a:pt x="16" y="120"/>
                    </a:lnTo>
                    <a:lnTo>
                      <a:pt x="13" y="128"/>
                    </a:lnTo>
                    <a:lnTo>
                      <a:pt x="16" y="135"/>
                    </a:lnTo>
                    <a:lnTo>
                      <a:pt x="21" y="140"/>
                    </a:lnTo>
                    <a:lnTo>
                      <a:pt x="25" y="143"/>
                    </a:lnTo>
                    <a:lnTo>
                      <a:pt x="33" y="147"/>
                    </a:lnTo>
                    <a:lnTo>
                      <a:pt x="42" y="146"/>
                    </a:lnTo>
                    <a:lnTo>
                      <a:pt x="47" y="143"/>
                    </a:lnTo>
                    <a:lnTo>
                      <a:pt x="51" y="138"/>
                    </a:lnTo>
                    <a:lnTo>
                      <a:pt x="55" y="134"/>
                    </a:lnTo>
                    <a:lnTo>
                      <a:pt x="61" y="129"/>
                    </a:lnTo>
                    <a:lnTo>
                      <a:pt x="66" y="125"/>
                    </a:lnTo>
                    <a:lnTo>
                      <a:pt x="74" y="127"/>
                    </a:lnTo>
                    <a:lnTo>
                      <a:pt x="78" y="131"/>
                    </a:lnTo>
                    <a:lnTo>
                      <a:pt x="85" y="136"/>
                    </a:lnTo>
                    <a:lnTo>
                      <a:pt x="87" y="147"/>
                    </a:lnTo>
                    <a:lnTo>
                      <a:pt x="82" y="151"/>
                    </a:lnTo>
                    <a:lnTo>
                      <a:pt x="82" y="159"/>
                    </a:lnTo>
                    <a:lnTo>
                      <a:pt x="78" y="163"/>
                    </a:lnTo>
                    <a:lnTo>
                      <a:pt x="71" y="166"/>
                    </a:lnTo>
                    <a:lnTo>
                      <a:pt x="65" y="168"/>
                    </a:lnTo>
                    <a:lnTo>
                      <a:pt x="57" y="165"/>
                    </a:lnTo>
                    <a:lnTo>
                      <a:pt x="43" y="163"/>
                    </a:lnTo>
                    <a:lnTo>
                      <a:pt x="37" y="162"/>
                    </a:lnTo>
                    <a:lnTo>
                      <a:pt x="29" y="158"/>
                    </a:lnTo>
                    <a:lnTo>
                      <a:pt x="24" y="155"/>
                    </a:lnTo>
                    <a:lnTo>
                      <a:pt x="16" y="155"/>
                    </a:lnTo>
                    <a:lnTo>
                      <a:pt x="8" y="157"/>
                    </a:lnTo>
                    <a:lnTo>
                      <a:pt x="5" y="162"/>
                    </a:lnTo>
                    <a:lnTo>
                      <a:pt x="2" y="168"/>
                    </a:lnTo>
                    <a:lnTo>
                      <a:pt x="0" y="176"/>
                    </a:lnTo>
                    <a:lnTo>
                      <a:pt x="0" y="181"/>
                    </a:lnTo>
                    <a:lnTo>
                      <a:pt x="2" y="188"/>
                    </a:lnTo>
                    <a:lnTo>
                      <a:pt x="10" y="195"/>
                    </a:lnTo>
                    <a:lnTo>
                      <a:pt x="16" y="202"/>
                    </a:lnTo>
                    <a:lnTo>
                      <a:pt x="22" y="207"/>
                    </a:lnTo>
                    <a:lnTo>
                      <a:pt x="29" y="210"/>
                    </a:lnTo>
                    <a:lnTo>
                      <a:pt x="34" y="211"/>
                    </a:lnTo>
                    <a:lnTo>
                      <a:pt x="43" y="215"/>
                    </a:lnTo>
                    <a:lnTo>
                      <a:pt x="50" y="215"/>
                    </a:lnTo>
                    <a:lnTo>
                      <a:pt x="59" y="215"/>
                    </a:lnTo>
                    <a:lnTo>
                      <a:pt x="65" y="217"/>
                    </a:lnTo>
                    <a:lnTo>
                      <a:pt x="73" y="218"/>
                    </a:lnTo>
                    <a:lnTo>
                      <a:pt x="101" y="203"/>
                    </a:lnTo>
                    <a:lnTo>
                      <a:pt x="139" y="162"/>
                    </a:lnTo>
                    <a:lnTo>
                      <a:pt x="174" y="147"/>
                    </a:lnTo>
                    <a:lnTo>
                      <a:pt x="248" y="138"/>
                    </a:lnTo>
                    <a:lnTo>
                      <a:pt x="304" y="139"/>
                    </a:lnTo>
                    <a:lnTo>
                      <a:pt x="355" y="125"/>
                    </a:lnTo>
                    <a:lnTo>
                      <a:pt x="414" y="104"/>
                    </a:lnTo>
                    <a:lnTo>
                      <a:pt x="463" y="93"/>
                    </a:lnTo>
                    <a:lnTo>
                      <a:pt x="509" y="91"/>
                    </a:lnTo>
                    <a:lnTo>
                      <a:pt x="549" y="97"/>
                    </a:lnTo>
                    <a:lnTo>
                      <a:pt x="574" y="84"/>
                    </a:lnTo>
                    <a:lnTo>
                      <a:pt x="593" y="59"/>
                    </a:lnTo>
                    <a:lnTo>
                      <a:pt x="589" y="33"/>
                    </a:lnTo>
                    <a:lnTo>
                      <a:pt x="577" y="11"/>
                    </a:lnTo>
                    <a:close/>
                  </a:path>
                </a:pathLst>
              </a:custGeom>
              <a:solidFill>
                <a:srgbClr val="000000"/>
              </a:solidFill>
              <a:ln w="9525">
                <a:noFill/>
                <a:round/>
                <a:headEnd/>
                <a:tailEnd/>
              </a:ln>
            </p:spPr>
            <p:txBody>
              <a:bodyPr/>
              <a:lstStyle/>
              <a:p>
                <a:endParaRPr lang="en-US">
                  <a:solidFill>
                    <a:srgbClr val="000000"/>
                  </a:solidFill>
                </a:endParaRPr>
              </a:p>
            </p:txBody>
          </p:sp>
          <p:sp>
            <p:nvSpPr>
              <p:cNvPr id="23823" name="Freeform 84"/>
              <p:cNvSpPr>
                <a:spLocks/>
              </p:cNvSpPr>
              <p:nvPr/>
            </p:nvSpPr>
            <p:spPr bwMode="auto">
              <a:xfrm>
                <a:off x="2479" y="3692"/>
                <a:ext cx="312" cy="295"/>
              </a:xfrm>
              <a:custGeom>
                <a:avLst/>
                <a:gdLst>
                  <a:gd name="T0" fmla="*/ 1 w 623"/>
                  <a:gd name="T1" fmla="*/ 1 h 589"/>
                  <a:gd name="T2" fmla="*/ 1 w 623"/>
                  <a:gd name="T3" fmla="*/ 1 h 589"/>
                  <a:gd name="T4" fmla="*/ 1 w 623"/>
                  <a:gd name="T5" fmla="*/ 1 h 589"/>
                  <a:gd name="T6" fmla="*/ 1 w 623"/>
                  <a:gd name="T7" fmla="*/ 0 h 589"/>
                  <a:gd name="T8" fmla="*/ 1 w 623"/>
                  <a:gd name="T9" fmla="*/ 1 h 589"/>
                  <a:gd name="T10" fmla="*/ 1 w 623"/>
                  <a:gd name="T11" fmla="*/ 1 h 589"/>
                  <a:gd name="T12" fmla="*/ 1 w 623"/>
                  <a:gd name="T13" fmla="*/ 1 h 589"/>
                  <a:gd name="T14" fmla="*/ 1 w 623"/>
                  <a:gd name="T15" fmla="*/ 1 h 589"/>
                  <a:gd name="T16" fmla="*/ 1 w 623"/>
                  <a:gd name="T17" fmla="*/ 1 h 589"/>
                  <a:gd name="T18" fmla="*/ 1 w 623"/>
                  <a:gd name="T19" fmla="*/ 1 h 589"/>
                  <a:gd name="T20" fmla="*/ 1 w 623"/>
                  <a:gd name="T21" fmla="*/ 1 h 589"/>
                  <a:gd name="T22" fmla="*/ 1 w 623"/>
                  <a:gd name="T23" fmla="*/ 1 h 589"/>
                  <a:gd name="T24" fmla="*/ 1 w 623"/>
                  <a:gd name="T25" fmla="*/ 1 h 589"/>
                  <a:gd name="T26" fmla="*/ 1 w 623"/>
                  <a:gd name="T27" fmla="*/ 1 h 589"/>
                  <a:gd name="T28" fmla="*/ 1 w 623"/>
                  <a:gd name="T29" fmla="*/ 1 h 589"/>
                  <a:gd name="T30" fmla="*/ 1 w 623"/>
                  <a:gd name="T31" fmla="*/ 1 h 589"/>
                  <a:gd name="T32" fmla="*/ 1 w 623"/>
                  <a:gd name="T33" fmla="*/ 1 h 589"/>
                  <a:gd name="T34" fmla="*/ 1 w 623"/>
                  <a:gd name="T35" fmla="*/ 1 h 589"/>
                  <a:gd name="T36" fmla="*/ 0 w 623"/>
                  <a:gd name="T37" fmla="*/ 1 h 589"/>
                  <a:gd name="T38" fmla="*/ 1 w 623"/>
                  <a:gd name="T39" fmla="*/ 1 h 589"/>
                  <a:gd name="T40" fmla="*/ 1 w 623"/>
                  <a:gd name="T41" fmla="*/ 1 h 589"/>
                  <a:gd name="T42" fmla="*/ 1 w 623"/>
                  <a:gd name="T43" fmla="*/ 1 h 589"/>
                  <a:gd name="T44" fmla="*/ 1 w 623"/>
                  <a:gd name="T45" fmla="*/ 1 h 589"/>
                  <a:gd name="T46" fmla="*/ 1 w 623"/>
                  <a:gd name="T47" fmla="*/ 1 h 589"/>
                  <a:gd name="T48" fmla="*/ 1 w 623"/>
                  <a:gd name="T49" fmla="*/ 1 h 589"/>
                  <a:gd name="T50" fmla="*/ 1 w 623"/>
                  <a:gd name="T51" fmla="*/ 1 h 589"/>
                  <a:gd name="T52" fmla="*/ 1 w 623"/>
                  <a:gd name="T53" fmla="*/ 1 h 589"/>
                  <a:gd name="T54" fmla="*/ 1 w 623"/>
                  <a:gd name="T55" fmla="*/ 1 h 589"/>
                  <a:gd name="T56" fmla="*/ 1 w 623"/>
                  <a:gd name="T57" fmla="*/ 1 h 589"/>
                  <a:gd name="T58" fmla="*/ 1 w 623"/>
                  <a:gd name="T59" fmla="*/ 1 h 589"/>
                  <a:gd name="T60" fmla="*/ 1 w 623"/>
                  <a:gd name="T61" fmla="*/ 1 h 589"/>
                  <a:gd name="T62" fmla="*/ 1 w 623"/>
                  <a:gd name="T63" fmla="*/ 1 h 589"/>
                  <a:gd name="T64" fmla="*/ 1 w 623"/>
                  <a:gd name="T65" fmla="*/ 1 h 589"/>
                  <a:gd name="T66" fmla="*/ 1 w 623"/>
                  <a:gd name="T67" fmla="*/ 1 h 589"/>
                  <a:gd name="T68" fmla="*/ 1 w 623"/>
                  <a:gd name="T69" fmla="*/ 1 h 589"/>
                  <a:gd name="T70" fmla="*/ 1 w 623"/>
                  <a:gd name="T71" fmla="*/ 1 h 5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3"/>
                  <a:gd name="T109" fmla="*/ 0 h 589"/>
                  <a:gd name="T110" fmla="*/ 623 w 623"/>
                  <a:gd name="T111" fmla="*/ 589 h 5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3" h="589">
                    <a:moveTo>
                      <a:pt x="619" y="83"/>
                    </a:moveTo>
                    <a:lnTo>
                      <a:pt x="623" y="45"/>
                    </a:lnTo>
                    <a:lnTo>
                      <a:pt x="605" y="19"/>
                    </a:lnTo>
                    <a:lnTo>
                      <a:pt x="577" y="0"/>
                    </a:lnTo>
                    <a:lnTo>
                      <a:pt x="545" y="1"/>
                    </a:lnTo>
                    <a:lnTo>
                      <a:pt x="526" y="18"/>
                    </a:lnTo>
                    <a:lnTo>
                      <a:pt x="493" y="56"/>
                    </a:lnTo>
                    <a:lnTo>
                      <a:pt x="444" y="116"/>
                    </a:lnTo>
                    <a:lnTo>
                      <a:pt x="386" y="166"/>
                    </a:lnTo>
                    <a:lnTo>
                      <a:pt x="325" y="217"/>
                    </a:lnTo>
                    <a:lnTo>
                      <a:pt x="306" y="251"/>
                    </a:lnTo>
                    <a:lnTo>
                      <a:pt x="252" y="380"/>
                    </a:lnTo>
                    <a:lnTo>
                      <a:pt x="199" y="475"/>
                    </a:lnTo>
                    <a:lnTo>
                      <a:pt x="171" y="495"/>
                    </a:lnTo>
                    <a:lnTo>
                      <a:pt x="140" y="484"/>
                    </a:lnTo>
                    <a:lnTo>
                      <a:pt x="118" y="480"/>
                    </a:lnTo>
                    <a:lnTo>
                      <a:pt x="77" y="480"/>
                    </a:lnTo>
                    <a:lnTo>
                      <a:pt x="29" y="493"/>
                    </a:lnTo>
                    <a:lnTo>
                      <a:pt x="0" y="525"/>
                    </a:lnTo>
                    <a:lnTo>
                      <a:pt x="14" y="550"/>
                    </a:lnTo>
                    <a:lnTo>
                      <a:pt x="75" y="553"/>
                    </a:lnTo>
                    <a:lnTo>
                      <a:pt x="150" y="557"/>
                    </a:lnTo>
                    <a:lnTo>
                      <a:pt x="197" y="571"/>
                    </a:lnTo>
                    <a:lnTo>
                      <a:pt x="219" y="589"/>
                    </a:lnTo>
                    <a:lnTo>
                      <a:pt x="240" y="580"/>
                    </a:lnTo>
                    <a:lnTo>
                      <a:pt x="250" y="557"/>
                    </a:lnTo>
                    <a:lnTo>
                      <a:pt x="253" y="526"/>
                    </a:lnTo>
                    <a:lnTo>
                      <a:pt x="254" y="478"/>
                    </a:lnTo>
                    <a:lnTo>
                      <a:pt x="280" y="424"/>
                    </a:lnTo>
                    <a:lnTo>
                      <a:pt x="330" y="362"/>
                    </a:lnTo>
                    <a:lnTo>
                      <a:pt x="366" y="278"/>
                    </a:lnTo>
                    <a:lnTo>
                      <a:pt x="431" y="240"/>
                    </a:lnTo>
                    <a:lnTo>
                      <a:pt x="493" y="204"/>
                    </a:lnTo>
                    <a:lnTo>
                      <a:pt x="554" y="158"/>
                    </a:lnTo>
                    <a:lnTo>
                      <a:pt x="591" y="124"/>
                    </a:lnTo>
                    <a:lnTo>
                      <a:pt x="619" y="83"/>
                    </a:lnTo>
                    <a:close/>
                  </a:path>
                </a:pathLst>
              </a:custGeom>
              <a:solidFill>
                <a:srgbClr val="000000"/>
              </a:solidFill>
              <a:ln w="9525">
                <a:noFill/>
                <a:round/>
                <a:headEnd/>
                <a:tailEnd/>
              </a:ln>
            </p:spPr>
            <p:txBody>
              <a:bodyPr/>
              <a:lstStyle/>
              <a:p>
                <a:endParaRPr lang="en-US">
                  <a:solidFill>
                    <a:srgbClr val="000000"/>
                  </a:solidFill>
                </a:endParaRPr>
              </a:p>
            </p:txBody>
          </p:sp>
        </p:grpSp>
        <p:sp>
          <p:nvSpPr>
            <p:cNvPr id="23817" name="Line 86"/>
            <p:cNvSpPr>
              <a:spLocks noChangeShapeType="1"/>
            </p:cNvSpPr>
            <p:nvPr/>
          </p:nvSpPr>
          <p:spPr bwMode="auto">
            <a:xfrm flipH="1">
              <a:off x="2064" y="3696"/>
              <a:ext cx="528" cy="0"/>
            </a:xfrm>
            <a:prstGeom prst="line">
              <a:avLst/>
            </a:prstGeom>
            <a:noFill/>
            <a:ln w="9525">
              <a:solidFill>
                <a:schemeClr val="tx1"/>
              </a:solidFill>
              <a:round/>
              <a:headEnd/>
              <a:tailEnd/>
            </a:ln>
          </p:spPr>
          <p:txBody>
            <a:bodyPr/>
            <a:lstStyle/>
            <a:p>
              <a:endParaRPr lang="en-US">
                <a:solidFill>
                  <a:srgbClr val="000000"/>
                </a:solidFill>
              </a:endParaRPr>
            </a:p>
          </p:txBody>
        </p:sp>
      </p:grpSp>
      <p:grpSp>
        <p:nvGrpSpPr>
          <p:cNvPr id="15" name="Group 413"/>
          <p:cNvGrpSpPr>
            <a:grpSpLocks/>
          </p:cNvGrpSpPr>
          <p:nvPr/>
        </p:nvGrpSpPr>
        <p:grpSpPr bwMode="auto">
          <a:xfrm>
            <a:off x="6824350" y="823913"/>
            <a:ext cx="2041525" cy="1566863"/>
            <a:chOff x="4234" y="2294"/>
            <a:chExt cx="1286" cy="987"/>
          </a:xfrm>
        </p:grpSpPr>
        <p:sp>
          <p:nvSpPr>
            <p:cNvPr id="23569" name="Freeform 99"/>
            <p:cNvSpPr>
              <a:spLocks/>
            </p:cNvSpPr>
            <p:nvPr/>
          </p:nvSpPr>
          <p:spPr bwMode="auto">
            <a:xfrm>
              <a:off x="4486" y="3105"/>
              <a:ext cx="34" cy="35"/>
            </a:xfrm>
            <a:custGeom>
              <a:avLst/>
              <a:gdLst>
                <a:gd name="T0" fmla="*/ 1 w 67"/>
                <a:gd name="T1" fmla="*/ 0 h 71"/>
                <a:gd name="T2" fmla="*/ 1 w 67"/>
                <a:gd name="T3" fmla="*/ 0 h 71"/>
                <a:gd name="T4" fmla="*/ 1 w 67"/>
                <a:gd name="T5" fmla="*/ 0 h 71"/>
                <a:gd name="T6" fmla="*/ 1 w 67"/>
                <a:gd name="T7" fmla="*/ 0 h 71"/>
                <a:gd name="T8" fmla="*/ 1 w 67"/>
                <a:gd name="T9" fmla="*/ 0 h 71"/>
                <a:gd name="T10" fmla="*/ 1 w 67"/>
                <a:gd name="T11" fmla="*/ 0 h 71"/>
                <a:gd name="T12" fmla="*/ 1 w 67"/>
                <a:gd name="T13" fmla="*/ 0 h 71"/>
                <a:gd name="T14" fmla="*/ 1 w 67"/>
                <a:gd name="T15" fmla="*/ 0 h 71"/>
                <a:gd name="T16" fmla="*/ 0 w 67"/>
                <a:gd name="T17" fmla="*/ 0 h 71"/>
                <a:gd name="T18" fmla="*/ 1 w 67"/>
                <a:gd name="T19" fmla="*/ 0 h 71"/>
                <a:gd name="T20" fmla="*/ 1 w 67"/>
                <a:gd name="T21" fmla="*/ 0 h 71"/>
                <a:gd name="T22" fmla="*/ 1 w 67"/>
                <a:gd name="T23" fmla="*/ 0 h 71"/>
                <a:gd name="T24" fmla="*/ 1 w 67"/>
                <a:gd name="T25" fmla="*/ 0 h 71"/>
                <a:gd name="T26" fmla="*/ 1 w 67"/>
                <a:gd name="T27" fmla="*/ 0 h 71"/>
                <a:gd name="T28" fmla="*/ 1 w 67"/>
                <a:gd name="T29" fmla="*/ 0 h 71"/>
                <a:gd name="T30" fmla="*/ 1 w 67"/>
                <a:gd name="T31" fmla="*/ 0 h 71"/>
                <a:gd name="T32" fmla="*/ 1 w 67"/>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71"/>
                <a:gd name="T53" fmla="*/ 67 w 67"/>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71">
                  <a:moveTo>
                    <a:pt x="67" y="36"/>
                  </a:moveTo>
                  <a:lnTo>
                    <a:pt x="64" y="49"/>
                  </a:lnTo>
                  <a:lnTo>
                    <a:pt x="58" y="60"/>
                  </a:lnTo>
                  <a:lnTo>
                    <a:pt x="46" y="68"/>
                  </a:lnTo>
                  <a:lnTo>
                    <a:pt x="33" y="71"/>
                  </a:lnTo>
                  <a:lnTo>
                    <a:pt x="21" y="68"/>
                  </a:lnTo>
                  <a:lnTo>
                    <a:pt x="10" y="60"/>
                  </a:lnTo>
                  <a:lnTo>
                    <a:pt x="2" y="49"/>
                  </a:lnTo>
                  <a:lnTo>
                    <a:pt x="0" y="36"/>
                  </a:lnTo>
                  <a:lnTo>
                    <a:pt x="2" y="22"/>
                  </a:lnTo>
                  <a:lnTo>
                    <a:pt x="10" y="11"/>
                  </a:lnTo>
                  <a:lnTo>
                    <a:pt x="21" y="3"/>
                  </a:lnTo>
                  <a:lnTo>
                    <a:pt x="33" y="0"/>
                  </a:lnTo>
                  <a:lnTo>
                    <a:pt x="46" y="3"/>
                  </a:lnTo>
                  <a:lnTo>
                    <a:pt x="58" y="11"/>
                  </a:lnTo>
                  <a:lnTo>
                    <a:pt x="64" y="22"/>
                  </a:lnTo>
                  <a:lnTo>
                    <a:pt x="67" y="36"/>
                  </a:lnTo>
                  <a:close/>
                </a:path>
              </a:pathLst>
            </a:custGeom>
            <a:solidFill>
              <a:srgbClr val="FFFFFF"/>
            </a:solidFill>
            <a:ln w="9525">
              <a:noFill/>
              <a:round/>
              <a:headEnd/>
              <a:tailEnd/>
            </a:ln>
          </p:spPr>
          <p:txBody>
            <a:bodyPr/>
            <a:lstStyle/>
            <a:p>
              <a:endParaRPr lang="en-US">
                <a:solidFill>
                  <a:srgbClr val="000000"/>
                </a:solidFill>
              </a:endParaRPr>
            </a:p>
          </p:txBody>
        </p:sp>
        <p:sp>
          <p:nvSpPr>
            <p:cNvPr id="23570" name="Freeform 100"/>
            <p:cNvSpPr>
              <a:spLocks/>
            </p:cNvSpPr>
            <p:nvPr/>
          </p:nvSpPr>
          <p:spPr bwMode="auto">
            <a:xfrm>
              <a:off x="4293" y="3127"/>
              <a:ext cx="25" cy="84"/>
            </a:xfrm>
            <a:custGeom>
              <a:avLst/>
              <a:gdLst>
                <a:gd name="T0" fmla="*/ 1 w 49"/>
                <a:gd name="T1" fmla="*/ 0 h 168"/>
                <a:gd name="T2" fmla="*/ 0 w 49"/>
                <a:gd name="T3" fmla="*/ 1 h 168"/>
                <a:gd name="T4" fmla="*/ 1 w 49"/>
                <a:gd name="T5" fmla="*/ 1 h 168"/>
                <a:gd name="T6" fmla="*/ 1 w 49"/>
                <a:gd name="T7" fmla="*/ 1 h 168"/>
                <a:gd name="T8" fmla="*/ 1 w 49"/>
                <a:gd name="T9" fmla="*/ 0 h 168"/>
                <a:gd name="T10" fmla="*/ 0 60000 65536"/>
                <a:gd name="T11" fmla="*/ 0 60000 65536"/>
                <a:gd name="T12" fmla="*/ 0 60000 65536"/>
                <a:gd name="T13" fmla="*/ 0 60000 65536"/>
                <a:gd name="T14" fmla="*/ 0 60000 65536"/>
                <a:gd name="T15" fmla="*/ 0 w 49"/>
                <a:gd name="T16" fmla="*/ 0 h 168"/>
                <a:gd name="T17" fmla="*/ 49 w 49"/>
                <a:gd name="T18" fmla="*/ 168 h 168"/>
              </a:gdLst>
              <a:ahLst/>
              <a:cxnLst>
                <a:cxn ang="T10">
                  <a:pos x="T0" y="T1"/>
                </a:cxn>
                <a:cxn ang="T11">
                  <a:pos x="T2" y="T3"/>
                </a:cxn>
                <a:cxn ang="T12">
                  <a:pos x="T4" y="T5"/>
                </a:cxn>
                <a:cxn ang="T13">
                  <a:pos x="T6" y="T7"/>
                </a:cxn>
                <a:cxn ang="T14">
                  <a:pos x="T8" y="T9"/>
                </a:cxn>
              </a:cxnLst>
              <a:rect l="T15" t="T16" r="T17" b="T18"/>
              <a:pathLst>
                <a:path w="49" h="168">
                  <a:moveTo>
                    <a:pt x="19" y="0"/>
                  </a:moveTo>
                  <a:lnTo>
                    <a:pt x="0" y="168"/>
                  </a:lnTo>
                  <a:lnTo>
                    <a:pt x="40" y="158"/>
                  </a:lnTo>
                  <a:lnTo>
                    <a:pt x="49" y="11"/>
                  </a:lnTo>
                  <a:lnTo>
                    <a:pt x="19" y="0"/>
                  </a:lnTo>
                  <a:close/>
                </a:path>
              </a:pathLst>
            </a:custGeom>
            <a:solidFill>
              <a:srgbClr val="BF0000"/>
            </a:solidFill>
            <a:ln w="9525">
              <a:noFill/>
              <a:round/>
              <a:headEnd/>
              <a:tailEnd/>
            </a:ln>
          </p:spPr>
          <p:txBody>
            <a:bodyPr/>
            <a:lstStyle/>
            <a:p>
              <a:endParaRPr lang="en-US">
                <a:solidFill>
                  <a:srgbClr val="000000"/>
                </a:solidFill>
              </a:endParaRPr>
            </a:p>
          </p:txBody>
        </p:sp>
        <p:sp>
          <p:nvSpPr>
            <p:cNvPr id="23571" name="Freeform 101"/>
            <p:cNvSpPr>
              <a:spLocks/>
            </p:cNvSpPr>
            <p:nvPr/>
          </p:nvSpPr>
          <p:spPr bwMode="auto">
            <a:xfrm>
              <a:off x="4469" y="3121"/>
              <a:ext cx="19" cy="94"/>
            </a:xfrm>
            <a:custGeom>
              <a:avLst/>
              <a:gdLst>
                <a:gd name="T0" fmla="*/ 1 w 38"/>
                <a:gd name="T1" fmla="*/ 0 h 186"/>
                <a:gd name="T2" fmla="*/ 0 w 38"/>
                <a:gd name="T3" fmla="*/ 1 h 186"/>
                <a:gd name="T4" fmla="*/ 1 w 38"/>
                <a:gd name="T5" fmla="*/ 1 h 186"/>
                <a:gd name="T6" fmla="*/ 1 w 38"/>
                <a:gd name="T7" fmla="*/ 1 h 186"/>
                <a:gd name="T8" fmla="*/ 1 w 38"/>
                <a:gd name="T9" fmla="*/ 0 h 186"/>
                <a:gd name="T10" fmla="*/ 0 60000 65536"/>
                <a:gd name="T11" fmla="*/ 0 60000 65536"/>
                <a:gd name="T12" fmla="*/ 0 60000 65536"/>
                <a:gd name="T13" fmla="*/ 0 60000 65536"/>
                <a:gd name="T14" fmla="*/ 0 60000 65536"/>
                <a:gd name="T15" fmla="*/ 0 w 38"/>
                <a:gd name="T16" fmla="*/ 0 h 186"/>
                <a:gd name="T17" fmla="*/ 38 w 38"/>
                <a:gd name="T18" fmla="*/ 186 h 186"/>
              </a:gdLst>
              <a:ahLst/>
              <a:cxnLst>
                <a:cxn ang="T10">
                  <a:pos x="T0" y="T1"/>
                </a:cxn>
                <a:cxn ang="T11">
                  <a:pos x="T2" y="T3"/>
                </a:cxn>
                <a:cxn ang="T12">
                  <a:pos x="T4" y="T5"/>
                </a:cxn>
                <a:cxn ang="T13">
                  <a:pos x="T6" y="T7"/>
                </a:cxn>
                <a:cxn ang="T14">
                  <a:pos x="T8" y="T9"/>
                </a:cxn>
              </a:cxnLst>
              <a:rect l="T15" t="T16" r="T17" b="T18"/>
              <a:pathLst>
                <a:path w="38" h="186">
                  <a:moveTo>
                    <a:pt x="6" y="0"/>
                  </a:moveTo>
                  <a:lnTo>
                    <a:pt x="0" y="186"/>
                  </a:lnTo>
                  <a:lnTo>
                    <a:pt x="38" y="178"/>
                  </a:lnTo>
                  <a:lnTo>
                    <a:pt x="35" y="10"/>
                  </a:lnTo>
                  <a:lnTo>
                    <a:pt x="6" y="0"/>
                  </a:lnTo>
                  <a:close/>
                </a:path>
              </a:pathLst>
            </a:custGeom>
            <a:solidFill>
              <a:srgbClr val="BF0000"/>
            </a:solidFill>
            <a:ln w="9525">
              <a:noFill/>
              <a:round/>
              <a:headEnd/>
              <a:tailEnd/>
            </a:ln>
          </p:spPr>
          <p:txBody>
            <a:bodyPr/>
            <a:lstStyle/>
            <a:p>
              <a:endParaRPr lang="en-US">
                <a:solidFill>
                  <a:srgbClr val="000000"/>
                </a:solidFill>
              </a:endParaRPr>
            </a:p>
          </p:txBody>
        </p:sp>
        <p:sp>
          <p:nvSpPr>
            <p:cNvPr id="23572" name="Freeform 102"/>
            <p:cNvSpPr>
              <a:spLocks/>
            </p:cNvSpPr>
            <p:nvPr/>
          </p:nvSpPr>
          <p:spPr bwMode="auto">
            <a:xfrm>
              <a:off x="4639" y="3117"/>
              <a:ext cx="25" cy="94"/>
            </a:xfrm>
            <a:custGeom>
              <a:avLst/>
              <a:gdLst>
                <a:gd name="T0" fmla="*/ 1 w 50"/>
                <a:gd name="T1" fmla="*/ 0 h 187"/>
                <a:gd name="T2" fmla="*/ 0 w 50"/>
                <a:gd name="T3" fmla="*/ 1 h 187"/>
                <a:gd name="T4" fmla="*/ 1 w 50"/>
                <a:gd name="T5" fmla="*/ 1 h 187"/>
                <a:gd name="T6" fmla="*/ 1 w 50"/>
                <a:gd name="T7" fmla="*/ 1 h 187"/>
                <a:gd name="T8" fmla="*/ 1 w 50"/>
                <a:gd name="T9" fmla="*/ 0 h 187"/>
                <a:gd name="T10" fmla="*/ 0 60000 65536"/>
                <a:gd name="T11" fmla="*/ 0 60000 65536"/>
                <a:gd name="T12" fmla="*/ 0 60000 65536"/>
                <a:gd name="T13" fmla="*/ 0 60000 65536"/>
                <a:gd name="T14" fmla="*/ 0 60000 65536"/>
                <a:gd name="T15" fmla="*/ 0 w 50"/>
                <a:gd name="T16" fmla="*/ 0 h 187"/>
                <a:gd name="T17" fmla="*/ 50 w 50"/>
                <a:gd name="T18" fmla="*/ 187 h 187"/>
              </a:gdLst>
              <a:ahLst/>
              <a:cxnLst>
                <a:cxn ang="T10">
                  <a:pos x="T0" y="T1"/>
                </a:cxn>
                <a:cxn ang="T11">
                  <a:pos x="T2" y="T3"/>
                </a:cxn>
                <a:cxn ang="T12">
                  <a:pos x="T4" y="T5"/>
                </a:cxn>
                <a:cxn ang="T13">
                  <a:pos x="T6" y="T7"/>
                </a:cxn>
                <a:cxn ang="T14">
                  <a:pos x="T8" y="T9"/>
                </a:cxn>
              </a:cxnLst>
              <a:rect l="T15" t="T16" r="T17" b="T18"/>
              <a:pathLst>
                <a:path w="50" h="187">
                  <a:moveTo>
                    <a:pt x="20" y="0"/>
                  </a:moveTo>
                  <a:lnTo>
                    <a:pt x="0" y="187"/>
                  </a:lnTo>
                  <a:lnTo>
                    <a:pt x="44" y="179"/>
                  </a:lnTo>
                  <a:lnTo>
                    <a:pt x="50" y="9"/>
                  </a:lnTo>
                  <a:lnTo>
                    <a:pt x="20" y="0"/>
                  </a:lnTo>
                  <a:close/>
                </a:path>
              </a:pathLst>
            </a:custGeom>
            <a:solidFill>
              <a:srgbClr val="BF0000"/>
            </a:solidFill>
            <a:ln w="9525">
              <a:noFill/>
              <a:round/>
              <a:headEnd/>
              <a:tailEnd/>
            </a:ln>
          </p:spPr>
          <p:txBody>
            <a:bodyPr/>
            <a:lstStyle/>
            <a:p>
              <a:endParaRPr lang="en-US">
                <a:solidFill>
                  <a:srgbClr val="000000"/>
                </a:solidFill>
              </a:endParaRPr>
            </a:p>
          </p:txBody>
        </p:sp>
        <p:sp>
          <p:nvSpPr>
            <p:cNvPr id="23573" name="Freeform 103"/>
            <p:cNvSpPr>
              <a:spLocks/>
            </p:cNvSpPr>
            <p:nvPr/>
          </p:nvSpPr>
          <p:spPr bwMode="auto">
            <a:xfrm>
              <a:off x="4234" y="3054"/>
              <a:ext cx="594" cy="163"/>
            </a:xfrm>
            <a:custGeom>
              <a:avLst/>
              <a:gdLst>
                <a:gd name="T0" fmla="*/ 0 w 1189"/>
                <a:gd name="T1" fmla="*/ 1 h 326"/>
                <a:gd name="T2" fmla="*/ 0 w 1189"/>
                <a:gd name="T3" fmla="*/ 1 h 326"/>
                <a:gd name="T4" fmla="*/ 0 w 1189"/>
                <a:gd name="T5" fmla="*/ 1 h 326"/>
                <a:gd name="T6" fmla="*/ 0 w 1189"/>
                <a:gd name="T7" fmla="*/ 1 h 326"/>
                <a:gd name="T8" fmla="*/ 0 w 1189"/>
                <a:gd name="T9" fmla="*/ 1 h 326"/>
                <a:gd name="T10" fmla="*/ 0 w 1189"/>
                <a:gd name="T11" fmla="*/ 1 h 326"/>
                <a:gd name="T12" fmla="*/ 0 w 1189"/>
                <a:gd name="T13" fmla="*/ 1 h 326"/>
                <a:gd name="T14" fmla="*/ 0 w 1189"/>
                <a:gd name="T15" fmla="*/ 1 h 326"/>
                <a:gd name="T16" fmla="*/ 0 w 1189"/>
                <a:gd name="T17" fmla="*/ 1 h 326"/>
                <a:gd name="T18" fmla="*/ 0 w 1189"/>
                <a:gd name="T19" fmla="*/ 1 h 326"/>
                <a:gd name="T20" fmla="*/ 0 w 1189"/>
                <a:gd name="T21" fmla="*/ 1 h 326"/>
                <a:gd name="T22" fmla="*/ 0 w 1189"/>
                <a:gd name="T23" fmla="*/ 1 h 326"/>
                <a:gd name="T24" fmla="*/ 0 w 1189"/>
                <a:gd name="T25" fmla="*/ 1 h 326"/>
                <a:gd name="T26" fmla="*/ 0 w 1189"/>
                <a:gd name="T27" fmla="*/ 1 h 326"/>
                <a:gd name="T28" fmla="*/ 0 w 1189"/>
                <a:gd name="T29" fmla="*/ 1 h 326"/>
                <a:gd name="T30" fmla="*/ 0 w 1189"/>
                <a:gd name="T31" fmla="*/ 1 h 326"/>
                <a:gd name="T32" fmla="*/ 0 w 1189"/>
                <a:gd name="T33" fmla="*/ 1 h 326"/>
                <a:gd name="T34" fmla="*/ 0 w 1189"/>
                <a:gd name="T35" fmla="*/ 1 h 326"/>
                <a:gd name="T36" fmla="*/ 0 w 1189"/>
                <a:gd name="T37" fmla="*/ 1 h 326"/>
                <a:gd name="T38" fmla="*/ 0 w 1189"/>
                <a:gd name="T39" fmla="*/ 1 h 326"/>
                <a:gd name="T40" fmla="*/ 0 w 1189"/>
                <a:gd name="T41" fmla="*/ 1 h 326"/>
                <a:gd name="T42" fmla="*/ 0 w 1189"/>
                <a:gd name="T43" fmla="*/ 1 h 326"/>
                <a:gd name="T44" fmla="*/ 0 w 1189"/>
                <a:gd name="T45" fmla="*/ 1 h 326"/>
                <a:gd name="T46" fmla="*/ 0 w 1189"/>
                <a:gd name="T47" fmla="*/ 1 h 326"/>
                <a:gd name="T48" fmla="*/ 0 w 1189"/>
                <a:gd name="T49" fmla="*/ 1 h 326"/>
                <a:gd name="T50" fmla="*/ 0 w 1189"/>
                <a:gd name="T51" fmla="*/ 1 h 326"/>
                <a:gd name="T52" fmla="*/ 0 w 1189"/>
                <a:gd name="T53" fmla="*/ 0 h 326"/>
                <a:gd name="T54" fmla="*/ 0 w 1189"/>
                <a:gd name="T55" fmla="*/ 1 h 326"/>
                <a:gd name="T56" fmla="*/ 0 w 1189"/>
                <a:gd name="T57" fmla="*/ 1 h 326"/>
                <a:gd name="T58" fmla="*/ 0 w 1189"/>
                <a:gd name="T59" fmla="*/ 1 h 326"/>
                <a:gd name="T60" fmla="*/ 0 w 1189"/>
                <a:gd name="T61" fmla="*/ 1 h 326"/>
                <a:gd name="T62" fmla="*/ 0 w 1189"/>
                <a:gd name="T63" fmla="*/ 1 h 326"/>
                <a:gd name="T64" fmla="*/ 0 w 1189"/>
                <a:gd name="T65" fmla="*/ 1 h 326"/>
                <a:gd name="T66" fmla="*/ 0 w 1189"/>
                <a:gd name="T67" fmla="*/ 1 h 326"/>
                <a:gd name="T68" fmla="*/ 0 w 1189"/>
                <a:gd name="T69" fmla="*/ 1 h 326"/>
                <a:gd name="T70" fmla="*/ 0 w 1189"/>
                <a:gd name="T71" fmla="*/ 1 h 326"/>
                <a:gd name="T72" fmla="*/ 0 w 1189"/>
                <a:gd name="T73" fmla="*/ 1 h 326"/>
                <a:gd name="T74" fmla="*/ 0 w 1189"/>
                <a:gd name="T75" fmla="*/ 1 h 326"/>
                <a:gd name="T76" fmla="*/ 0 w 1189"/>
                <a:gd name="T77" fmla="*/ 1 h 326"/>
                <a:gd name="T78" fmla="*/ 0 w 1189"/>
                <a:gd name="T79" fmla="*/ 1 h 326"/>
                <a:gd name="T80" fmla="*/ 0 w 1189"/>
                <a:gd name="T81" fmla="*/ 1 h 326"/>
                <a:gd name="T82" fmla="*/ 0 w 1189"/>
                <a:gd name="T83" fmla="*/ 1 h 326"/>
                <a:gd name="T84" fmla="*/ 0 w 1189"/>
                <a:gd name="T85" fmla="*/ 1 h 326"/>
                <a:gd name="T86" fmla="*/ 0 w 1189"/>
                <a:gd name="T87" fmla="*/ 1 h 326"/>
                <a:gd name="T88" fmla="*/ 0 w 1189"/>
                <a:gd name="T89" fmla="*/ 1 h 326"/>
                <a:gd name="T90" fmla="*/ 0 w 1189"/>
                <a:gd name="T91" fmla="*/ 1 h 326"/>
                <a:gd name="T92" fmla="*/ 0 w 1189"/>
                <a:gd name="T93" fmla="*/ 1 h 326"/>
                <a:gd name="T94" fmla="*/ 0 w 1189"/>
                <a:gd name="T95" fmla="*/ 1 h 326"/>
                <a:gd name="T96" fmla="*/ 0 w 1189"/>
                <a:gd name="T97" fmla="*/ 1 h 3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9"/>
                <a:gd name="T148" fmla="*/ 0 h 326"/>
                <a:gd name="T149" fmla="*/ 1189 w 1189"/>
                <a:gd name="T150" fmla="*/ 326 h 3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9" h="326">
                  <a:moveTo>
                    <a:pt x="9" y="266"/>
                  </a:moveTo>
                  <a:lnTo>
                    <a:pt x="12" y="266"/>
                  </a:lnTo>
                  <a:lnTo>
                    <a:pt x="20" y="267"/>
                  </a:lnTo>
                  <a:lnTo>
                    <a:pt x="31" y="267"/>
                  </a:lnTo>
                  <a:lnTo>
                    <a:pt x="47" y="270"/>
                  </a:lnTo>
                  <a:lnTo>
                    <a:pt x="68" y="271"/>
                  </a:lnTo>
                  <a:lnTo>
                    <a:pt x="92" y="272"/>
                  </a:lnTo>
                  <a:lnTo>
                    <a:pt x="119" y="274"/>
                  </a:lnTo>
                  <a:lnTo>
                    <a:pt x="150" y="276"/>
                  </a:lnTo>
                  <a:lnTo>
                    <a:pt x="183" y="279"/>
                  </a:lnTo>
                  <a:lnTo>
                    <a:pt x="218" y="281"/>
                  </a:lnTo>
                  <a:lnTo>
                    <a:pt x="256" y="283"/>
                  </a:lnTo>
                  <a:lnTo>
                    <a:pt x="296" y="286"/>
                  </a:lnTo>
                  <a:lnTo>
                    <a:pt x="338" y="288"/>
                  </a:lnTo>
                  <a:lnTo>
                    <a:pt x="380" y="290"/>
                  </a:lnTo>
                  <a:lnTo>
                    <a:pt x="423" y="293"/>
                  </a:lnTo>
                  <a:lnTo>
                    <a:pt x="468" y="295"/>
                  </a:lnTo>
                  <a:lnTo>
                    <a:pt x="512" y="297"/>
                  </a:lnTo>
                  <a:lnTo>
                    <a:pt x="557" y="298"/>
                  </a:lnTo>
                  <a:lnTo>
                    <a:pt x="602" y="301"/>
                  </a:lnTo>
                  <a:lnTo>
                    <a:pt x="645" y="302"/>
                  </a:lnTo>
                  <a:lnTo>
                    <a:pt x="688" y="302"/>
                  </a:lnTo>
                  <a:lnTo>
                    <a:pt x="731" y="303"/>
                  </a:lnTo>
                  <a:lnTo>
                    <a:pt x="771" y="303"/>
                  </a:lnTo>
                  <a:lnTo>
                    <a:pt x="809" y="303"/>
                  </a:lnTo>
                  <a:lnTo>
                    <a:pt x="846" y="303"/>
                  </a:lnTo>
                  <a:lnTo>
                    <a:pt x="880" y="302"/>
                  </a:lnTo>
                  <a:lnTo>
                    <a:pt x="913" y="299"/>
                  </a:lnTo>
                  <a:lnTo>
                    <a:pt x="941" y="297"/>
                  </a:lnTo>
                  <a:lnTo>
                    <a:pt x="967" y="295"/>
                  </a:lnTo>
                  <a:lnTo>
                    <a:pt x="989" y="291"/>
                  </a:lnTo>
                  <a:lnTo>
                    <a:pt x="1007" y="287"/>
                  </a:lnTo>
                  <a:lnTo>
                    <a:pt x="1021" y="282"/>
                  </a:lnTo>
                  <a:lnTo>
                    <a:pt x="1038" y="274"/>
                  </a:lnTo>
                  <a:lnTo>
                    <a:pt x="1056" y="265"/>
                  </a:lnTo>
                  <a:lnTo>
                    <a:pt x="1073" y="256"/>
                  </a:lnTo>
                  <a:lnTo>
                    <a:pt x="1090" y="244"/>
                  </a:lnTo>
                  <a:lnTo>
                    <a:pt x="1106" y="233"/>
                  </a:lnTo>
                  <a:lnTo>
                    <a:pt x="1121" y="220"/>
                  </a:lnTo>
                  <a:lnTo>
                    <a:pt x="1134" y="205"/>
                  </a:lnTo>
                  <a:lnTo>
                    <a:pt x="1144" y="190"/>
                  </a:lnTo>
                  <a:lnTo>
                    <a:pt x="1152" y="174"/>
                  </a:lnTo>
                  <a:lnTo>
                    <a:pt x="1157" y="157"/>
                  </a:lnTo>
                  <a:lnTo>
                    <a:pt x="1158" y="138"/>
                  </a:lnTo>
                  <a:lnTo>
                    <a:pt x="1155" y="119"/>
                  </a:lnTo>
                  <a:lnTo>
                    <a:pt x="1148" y="98"/>
                  </a:lnTo>
                  <a:lnTo>
                    <a:pt x="1134" y="75"/>
                  </a:lnTo>
                  <a:lnTo>
                    <a:pt x="1115" y="52"/>
                  </a:lnTo>
                  <a:lnTo>
                    <a:pt x="1091" y="28"/>
                  </a:lnTo>
                  <a:lnTo>
                    <a:pt x="1089" y="25"/>
                  </a:lnTo>
                  <a:lnTo>
                    <a:pt x="1087" y="21"/>
                  </a:lnTo>
                  <a:lnTo>
                    <a:pt x="1085" y="14"/>
                  </a:lnTo>
                  <a:lnTo>
                    <a:pt x="1091" y="5"/>
                  </a:lnTo>
                  <a:lnTo>
                    <a:pt x="1100" y="0"/>
                  </a:lnTo>
                  <a:lnTo>
                    <a:pt x="1109" y="0"/>
                  </a:lnTo>
                  <a:lnTo>
                    <a:pt x="1115" y="3"/>
                  </a:lnTo>
                  <a:lnTo>
                    <a:pt x="1118" y="6"/>
                  </a:lnTo>
                  <a:lnTo>
                    <a:pt x="1123" y="12"/>
                  </a:lnTo>
                  <a:lnTo>
                    <a:pt x="1138" y="28"/>
                  </a:lnTo>
                  <a:lnTo>
                    <a:pt x="1157" y="53"/>
                  </a:lnTo>
                  <a:lnTo>
                    <a:pt x="1175" y="84"/>
                  </a:lnTo>
                  <a:lnTo>
                    <a:pt x="1188" y="120"/>
                  </a:lnTo>
                  <a:lnTo>
                    <a:pt x="1189" y="159"/>
                  </a:lnTo>
                  <a:lnTo>
                    <a:pt x="1176" y="198"/>
                  </a:lnTo>
                  <a:lnTo>
                    <a:pt x="1144" y="237"/>
                  </a:lnTo>
                  <a:lnTo>
                    <a:pt x="1129" y="250"/>
                  </a:lnTo>
                  <a:lnTo>
                    <a:pt x="1115" y="260"/>
                  </a:lnTo>
                  <a:lnTo>
                    <a:pt x="1102" y="271"/>
                  </a:lnTo>
                  <a:lnTo>
                    <a:pt x="1088" y="280"/>
                  </a:lnTo>
                  <a:lnTo>
                    <a:pt x="1074" y="288"/>
                  </a:lnTo>
                  <a:lnTo>
                    <a:pt x="1060" y="295"/>
                  </a:lnTo>
                  <a:lnTo>
                    <a:pt x="1045" y="301"/>
                  </a:lnTo>
                  <a:lnTo>
                    <a:pt x="1030" y="306"/>
                  </a:lnTo>
                  <a:lnTo>
                    <a:pt x="1014" y="311"/>
                  </a:lnTo>
                  <a:lnTo>
                    <a:pt x="997" y="314"/>
                  </a:lnTo>
                  <a:lnTo>
                    <a:pt x="979" y="318"/>
                  </a:lnTo>
                  <a:lnTo>
                    <a:pt x="960" y="320"/>
                  </a:lnTo>
                  <a:lnTo>
                    <a:pt x="939" y="323"/>
                  </a:lnTo>
                  <a:lnTo>
                    <a:pt x="916" y="324"/>
                  </a:lnTo>
                  <a:lnTo>
                    <a:pt x="891" y="325"/>
                  </a:lnTo>
                  <a:lnTo>
                    <a:pt x="864" y="326"/>
                  </a:lnTo>
                  <a:lnTo>
                    <a:pt x="835" y="326"/>
                  </a:lnTo>
                  <a:lnTo>
                    <a:pt x="803" y="326"/>
                  </a:lnTo>
                  <a:lnTo>
                    <a:pt x="770" y="326"/>
                  </a:lnTo>
                  <a:lnTo>
                    <a:pt x="733" y="326"/>
                  </a:lnTo>
                  <a:lnTo>
                    <a:pt x="693" y="325"/>
                  </a:lnTo>
                  <a:lnTo>
                    <a:pt x="649" y="325"/>
                  </a:lnTo>
                  <a:lnTo>
                    <a:pt x="603" y="324"/>
                  </a:lnTo>
                  <a:lnTo>
                    <a:pt x="552" y="324"/>
                  </a:lnTo>
                  <a:lnTo>
                    <a:pt x="498" y="323"/>
                  </a:lnTo>
                  <a:lnTo>
                    <a:pt x="440" y="323"/>
                  </a:lnTo>
                  <a:lnTo>
                    <a:pt x="378" y="321"/>
                  </a:lnTo>
                  <a:lnTo>
                    <a:pt x="312" y="321"/>
                  </a:lnTo>
                  <a:lnTo>
                    <a:pt x="241" y="323"/>
                  </a:lnTo>
                  <a:lnTo>
                    <a:pt x="166" y="323"/>
                  </a:lnTo>
                  <a:lnTo>
                    <a:pt x="85" y="324"/>
                  </a:lnTo>
                  <a:lnTo>
                    <a:pt x="0" y="325"/>
                  </a:lnTo>
                  <a:lnTo>
                    <a:pt x="9" y="266"/>
                  </a:lnTo>
                  <a:close/>
                </a:path>
              </a:pathLst>
            </a:custGeom>
            <a:solidFill>
              <a:srgbClr val="BF0000"/>
            </a:solidFill>
            <a:ln w="9525">
              <a:noFill/>
              <a:round/>
              <a:headEnd/>
              <a:tailEnd/>
            </a:ln>
          </p:spPr>
          <p:txBody>
            <a:bodyPr/>
            <a:lstStyle/>
            <a:p>
              <a:endParaRPr lang="en-US">
                <a:solidFill>
                  <a:srgbClr val="000000"/>
                </a:solidFill>
              </a:endParaRPr>
            </a:p>
          </p:txBody>
        </p:sp>
        <p:sp>
          <p:nvSpPr>
            <p:cNvPr id="23574" name="Freeform 104"/>
            <p:cNvSpPr>
              <a:spLocks/>
            </p:cNvSpPr>
            <p:nvPr/>
          </p:nvSpPr>
          <p:spPr bwMode="auto">
            <a:xfrm>
              <a:off x="4295" y="2913"/>
              <a:ext cx="28" cy="32"/>
            </a:xfrm>
            <a:custGeom>
              <a:avLst/>
              <a:gdLst>
                <a:gd name="T0" fmla="*/ 0 w 58"/>
                <a:gd name="T1" fmla="*/ 1 h 63"/>
                <a:gd name="T2" fmla="*/ 0 w 58"/>
                <a:gd name="T3" fmla="*/ 1 h 63"/>
                <a:gd name="T4" fmla="*/ 0 w 58"/>
                <a:gd name="T5" fmla="*/ 0 h 63"/>
                <a:gd name="T6" fmla="*/ 0 w 58"/>
                <a:gd name="T7" fmla="*/ 1 h 63"/>
                <a:gd name="T8" fmla="*/ 0 w 58"/>
                <a:gd name="T9" fmla="*/ 1 h 63"/>
                <a:gd name="T10" fmla="*/ 0 60000 65536"/>
                <a:gd name="T11" fmla="*/ 0 60000 65536"/>
                <a:gd name="T12" fmla="*/ 0 60000 65536"/>
                <a:gd name="T13" fmla="*/ 0 60000 65536"/>
                <a:gd name="T14" fmla="*/ 0 60000 65536"/>
                <a:gd name="T15" fmla="*/ 0 w 58"/>
                <a:gd name="T16" fmla="*/ 0 h 63"/>
                <a:gd name="T17" fmla="*/ 58 w 58"/>
                <a:gd name="T18" fmla="*/ 63 h 63"/>
              </a:gdLst>
              <a:ahLst/>
              <a:cxnLst>
                <a:cxn ang="T10">
                  <a:pos x="T0" y="T1"/>
                </a:cxn>
                <a:cxn ang="T11">
                  <a:pos x="T2" y="T3"/>
                </a:cxn>
                <a:cxn ang="T12">
                  <a:pos x="T4" y="T5"/>
                </a:cxn>
                <a:cxn ang="T13">
                  <a:pos x="T6" y="T7"/>
                </a:cxn>
                <a:cxn ang="T14">
                  <a:pos x="T8" y="T9"/>
                </a:cxn>
              </a:cxnLst>
              <a:rect l="T15" t="T16" r="T17" b="T18"/>
              <a:pathLst>
                <a:path w="58" h="63">
                  <a:moveTo>
                    <a:pt x="10" y="63"/>
                  </a:moveTo>
                  <a:lnTo>
                    <a:pt x="58" y="49"/>
                  </a:lnTo>
                  <a:lnTo>
                    <a:pt x="35" y="0"/>
                  </a:lnTo>
                  <a:lnTo>
                    <a:pt x="0" y="14"/>
                  </a:lnTo>
                  <a:lnTo>
                    <a:pt x="10" y="63"/>
                  </a:lnTo>
                  <a:close/>
                </a:path>
              </a:pathLst>
            </a:custGeom>
            <a:solidFill>
              <a:srgbClr val="FFBFA5"/>
            </a:solidFill>
            <a:ln w="9525">
              <a:noFill/>
              <a:round/>
              <a:headEnd/>
              <a:tailEnd/>
            </a:ln>
          </p:spPr>
          <p:txBody>
            <a:bodyPr/>
            <a:lstStyle/>
            <a:p>
              <a:endParaRPr lang="en-US">
                <a:solidFill>
                  <a:srgbClr val="000000"/>
                </a:solidFill>
              </a:endParaRPr>
            </a:p>
          </p:txBody>
        </p:sp>
        <p:sp>
          <p:nvSpPr>
            <p:cNvPr id="23575" name="Freeform 105"/>
            <p:cNvSpPr>
              <a:spLocks/>
            </p:cNvSpPr>
            <p:nvPr/>
          </p:nvSpPr>
          <p:spPr bwMode="auto">
            <a:xfrm>
              <a:off x="4243" y="2831"/>
              <a:ext cx="105" cy="101"/>
            </a:xfrm>
            <a:custGeom>
              <a:avLst/>
              <a:gdLst>
                <a:gd name="T0" fmla="*/ 1 w 209"/>
                <a:gd name="T1" fmla="*/ 0 h 204"/>
                <a:gd name="T2" fmla="*/ 1 w 209"/>
                <a:gd name="T3" fmla="*/ 0 h 204"/>
                <a:gd name="T4" fmla="*/ 1 w 209"/>
                <a:gd name="T5" fmla="*/ 0 h 204"/>
                <a:gd name="T6" fmla="*/ 1 w 209"/>
                <a:gd name="T7" fmla="*/ 0 h 204"/>
                <a:gd name="T8" fmla="*/ 1 w 209"/>
                <a:gd name="T9" fmla="*/ 0 h 204"/>
                <a:gd name="T10" fmla="*/ 1 w 209"/>
                <a:gd name="T11" fmla="*/ 0 h 204"/>
                <a:gd name="T12" fmla="*/ 1 w 209"/>
                <a:gd name="T13" fmla="*/ 0 h 204"/>
                <a:gd name="T14" fmla="*/ 1 w 209"/>
                <a:gd name="T15" fmla="*/ 0 h 204"/>
                <a:gd name="T16" fmla="*/ 1 w 209"/>
                <a:gd name="T17" fmla="*/ 0 h 204"/>
                <a:gd name="T18" fmla="*/ 1 w 209"/>
                <a:gd name="T19" fmla="*/ 0 h 204"/>
                <a:gd name="T20" fmla="*/ 1 w 209"/>
                <a:gd name="T21" fmla="*/ 0 h 204"/>
                <a:gd name="T22" fmla="*/ 1 w 209"/>
                <a:gd name="T23" fmla="*/ 0 h 204"/>
                <a:gd name="T24" fmla="*/ 1 w 209"/>
                <a:gd name="T25" fmla="*/ 0 h 204"/>
                <a:gd name="T26" fmla="*/ 1 w 209"/>
                <a:gd name="T27" fmla="*/ 0 h 204"/>
                <a:gd name="T28" fmla="*/ 1 w 209"/>
                <a:gd name="T29" fmla="*/ 0 h 204"/>
                <a:gd name="T30" fmla="*/ 1 w 209"/>
                <a:gd name="T31" fmla="*/ 0 h 204"/>
                <a:gd name="T32" fmla="*/ 1 w 209"/>
                <a:gd name="T33" fmla="*/ 0 h 204"/>
                <a:gd name="T34" fmla="*/ 1 w 209"/>
                <a:gd name="T35" fmla="*/ 0 h 204"/>
                <a:gd name="T36" fmla="*/ 1 w 209"/>
                <a:gd name="T37" fmla="*/ 0 h 204"/>
                <a:gd name="T38" fmla="*/ 1 w 209"/>
                <a:gd name="T39" fmla="*/ 0 h 204"/>
                <a:gd name="T40" fmla="*/ 1 w 209"/>
                <a:gd name="T41" fmla="*/ 0 h 204"/>
                <a:gd name="T42" fmla="*/ 1 w 209"/>
                <a:gd name="T43" fmla="*/ 0 h 204"/>
                <a:gd name="T44" fmla="*/ 1 w 209"/>
                <a:gd name="T45" fmla="*/ 0 h 204"/>
                <a:gd name="T46" fmla="*/ 1 w 209"/>
                <a:gd name="T47" fmla="*/ 0 h 204"/>
                <a:gd name="T48" fmla="*/ 1 w 209"/>
                <a:gd name="T49" fmla="*/ 0 h 204"/>
                <a:gd name="T50" fmla="*/ 1 w 209"/>
                <a:gd name="T51" fmla="*/ 0 h 204"/>
                <a:gd name="T52" fmla="*/ 1 w 209"/>
                <a:gd name="T53" fmla="*/ 0 h 204"/>
                <a:gd name="T54" fmla="*/ 1 w 209"/>
                <a:gd name="T55" fmla="*/ 0 h 204"/>
                <a:gd name="T56" fmla="*/ 1 w 209"/>
                <a:gd name="T57" fmla="*/ 0 h 204"/>
                <a:gd name="T58" fmla="*/ 1 w 209"/>
                <a:gd name="T59" fmla="*/ 0 h 204"/>
                <a:gd name="T60" fmla="*/ 1 w 209"/>
                <a:gd name="T61" fmla="*/ 0 h 204"/>
                <a:gd name="T62" fmla="*/ 1 w 209"/>
                <a:gd name="T63" fmla="*/ 0 h 204"/>
                <a:gd name="T64" fmla="*/ 1 w 209"/>
                <a:gd name="T65" fmla="*/ 0 h 204"/>
                <a:gd name="T66" fmla="*/ 1 w 209"/>
                <a:gd name="T67" fmla="*/ 0 h 204"/>
                <a:gd name="T68" fmla="*/ 1 w 209"/>
                <a:gd name="T69" fmla="*/ 0 h 204"/>
                <a:gd name="T70" fmla="*/ 1 w 209"/>
                <a:gd name="T71" fmla="*/ 0 h 204"/>
                <a:gd name="T72" fmla="*/ 1 w 209"/>
                <a:gd name="T73" fmla="*/ 0 h 204"/>
                <a:gd name="T74" fmla="*/ 1 w 209"/>
                <a:gd name="T75" fmla="*/ 0 h 204"/>
                <a:gd name="T76" fmla="*/ 1 w 209"/>
                <a:gd name="T77" fmla="*/ 0 h 204"/>
                <a:gd name="T78" fmla="*/ 1 w 209"/>
                <a:gd name="T79" fmla="*/ 0 h 204"/>
                <a:gd name="T80" fmla="*/ 1 w 209"/>
                <a:gd name="T81" fmla="*/ 0 h 204"/>
                <a:gd name="T82" fmla="*/ 1 w 209"/>
                <a:gd name="T83" fmla="*/ 0 h 204"/>
                <a:gd name="T84" fmla="*/ 1 w 209"/>
                <a:gd name="T85" fmla="*/ 0 h 204"/>
                <a:gd name="T86" fmla="*/ 1 w 209"/>
                <a:gd name="T87" fmla="*/ 0 h 204"/>
                <a:gd name="T88" fmla="*/ 1 w 209"/>
                <a:gd name="T89" fmla="*/ 0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9"/>
                <a:gd name="T136" fmla="*/ 0 h 204"/>
                <a:gd name="T137" fmla="*/ 209 w 209"/>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9" h="204">
                  <a:moveTo>
                    <a:pt x="119" y="5"/>
                  </a:moveTo>
                  <a:lnTo>
                    <a:pt x="132" y="10"/>
                  </a:lnTo>
                  <a:lnTo>
                    <a:pt x="142" y="17"/>
                  </a:lnTo>
                  <a:lnTo>
                    <a:pt x="152" y="24"/>
                  </a:lnTo>
                  <a:lnTo>
                    <a:pt x="159" y="32"/>
                  </a:lnTo>
                  <a:lnTo>
                    <a:pt x="163" y="39"/>
                  </a:lnTo>
                  <a:lnTo>
                    <a:pt x="167" y="44"/>
                  </a:lnTo>
                  <a:lnTo>
                    <a:pt x="168" y="48"/>
                  </a:lnTo>
                  <a:lnTo>
                    <a:pt x="169" y="50"/>
                  </a:lnTo>
                  <a:lnTo>
                    <a:pt x="170" y="52"/>
                  </a:lnTo>
                  <a:lnTo>
                    <a:pt x="172" y="57"/>
                  </a:lnTo>
                  <a:lnTo>
                    <a:pt x="176" y="61"/>
                  </a:lnTo>
                  <a:lnTo>
                    <a:pt x="181" y="67"/>
                  </a:lnTo>
                  <a:lnTo>
                    <a:pt x="185" y="72"/>
                  </a:lnTo>
                  <a:lnTo>
                    <a:pt x="191" y="72"/>
                  </a:lnTo>
                  <a:lnTo>
                    <a:pt x="195" y="70"/>
                  </a:lnTo>
                  <a:lnTo>
                    <a:pt x="199" y="70"/>
                  </a:lnTo>
                  <a:lnTo>
                    <a:pt x="202" y="74"/>
                  </a:lnTo>
                  <a:lnTo>
                    <a:pt x="202" y="80"/>
                  </a:lnTo>
                  <a:lnTo>
                    <a:pt x="202" y="85"/>
                  </a:lnTo>
                  <a:lnTo>
                    <a:pt x="201" y="88"/>
                  </a:lnTo>
                  <a:lnTo>
                    <a:pt x="202" y="89"/>
                  </a:lnTo>
                  <a:lnTo>
                    <a:pt x="204" y="91"/>
                  </a:lnTo>
                  <a:lnTo>
                    <a:pt x="206" y="96"/>
                  </a:lnTo>
                  <a:lnTo>
                    <a:pt x="209" y="101"/>
                  </a:lnTo>
                  <a:lnTo>
                    <a:pt x="206" y="106"/>
                  </a:lnTo>
                  <a:lnTo>
                    <a:pt x="201" y="112"/>
                  </a:lnTo>
                  <a:lnTo>
                    <a:pt x="193" y="116"/>
                  </a:lnTo>
                  <a:lnTo>
                    <a:pt x="178" y="120"/>
                  </a:lnTo>
                  <a:lnTo>
                    <a:pt x="181" y="122"/>
                  </a:lnTo>
                  <a:lnTo>
                    <a:pt x="186" y="126"/>
                  </a:lnTo>
                  <a:lnTo>
                    <a:pt x="197" y="129"/>
                  </a:lnTo>
                  <a:lnTo>
                    <a:pt x="209" y="126"/>
                  </a:lnTo>
                  <a:lnTo>
                    <a:pt x="208" y="133"/>
                  </a:lnTo>
                  <a:lnTo>
                    <a:pt x="205" y="142"/>
                  </a:lnTo>
                  <a:lnTo>
                    <a:pt x="201" y="150"/>
                  </a:lnTo>
                  <a:lnTo>
                    <a:pt x="195" y="158"/>
                  </a:lnTo>
                  <a:lnTo>
                    <a:pt x="189" y="166"/>
                  </a:lnTo>
                  <a:lnTo>
                    <a:pt x="182" y="175"/>
                  </a:lnTo>
                  <a:lnTo>
                    <a:pt x="175" y="182"/>
                  </a:lnTo>
                  <a:lnTo>
                    <a:pt x="168" y="189"/>
                  </a:lnTo>
                  <a:lnTo>
                    <a:pt x="160" y="195"/>
                  </a:lnTo>
                  <a:lnTo>
                    <a:pt x="152" y="199"/>
                  </a:lnTo>
                  <a:lnTo>
                    <a:pt x="142" y="203"/>
                  </a:lnTo>
                  <a:lnTo>
                    <a:pt x="132" y="204"/>
                  </a:lnTo>
                  <a:lnTo>
                    <a:pt x="124" y="204"/>
                  </a:lnTo>
                  <a:lnTo>
                    <a:pt x="116" y="204"/>
                  </a:lnTo>
                  <a:lnTo>
                    <a:pt x="108" y="204"/>
                  </a:lnTo>
                  <a:lnTo>
                    <a:pt x="101" y="202"/>
                  </a:lnTo>
                  <a:lnTo>
                    <a:pt x="93" y="201"/>
                  </a:lnTo>
                  <a:lnTo>
                    <a:pt x="85" y="197"/>
                  </a:lnTo>
                  <a:lnTo>
                    <a:pt x="77" y="194"/>
                  </a:lnTo>
                  <a:lnTo>
                    <a:pt x="70" y="190"/>
                  </a:lnTo>
                  <a:lnTo>
                    <a:pt x="69" y="190"/>
                  </a:lnTo>
                  <a:lnTo>
                    <a:pt x="69" y="189"/>
                  </a:lnTo>
                  <a:lnTo>
                    <a:pt x="68" y="189"/>
                  </a:lnTo>
                  <a:lnTo>
                    <a:pt x="65" y="188"/>
                  </a:lnTo>
                  <a:lnTo>
                    <a:pt x="58" y="184"/>
                  </a:lnTo>
                  <a:lnTo>
                    <a:pt x="49" y="179"/>
                  </a:lnTo>
                  <a:lnTo>
                    <a:pt x="38" y="171"/>
                  </a:lnTo>
                  <a:lnTo>
                    <a:pt x="26" y="161"/>
                  </a:lnTo>
                  <a:lnTo>
                    <a:pt x="15" y="150"/>
                  </a:lnTo>
                  <a:lnTo>
                    <a:pt x="7" y="137"/>
                  </a:lnTo>
                  <a:lnTo>
                    <a:pt x="1" y="122"/>
                  </a:lnTo>
                  <a:lnTo>
                    <a:pt x="0" y="100"/>
                  </a:lnTo>
                  <a:lnTo>
                    <a:pt x="3" y="77"/>
                  </a:lnTo>
                  <a:lnTo>
                    <a:pt x="12" y="54"/>
                  </a:lnTo>
                  <a:lnTo>
                    <a:pt x="26" y="32"/>
                  </a:lnTo>
                  <a:lnTo>
                    <a:pt x="45" y="15"/>
                  </a:lnTo>
                  <a:lnTo>
                    <a:pt x="66" y="4"/>
                  </a:lnTo>
                  <a:lnTo>
                    <a:pt x="92" y="0"/>
                  </a:lnTo>
                  <a:lnTo>
                    <a:pt x="119" y="5"/>
                  </a:lnTo>
                  <a:close/>
                </a:path>
              </a:pathLst>
            </a:custGeom>
            <a:solidFill>
              <a:srgbClr val="FFBFA5"/>
            </a:solidFill>
            <a:ln w="9525">
              <a:noFill/>
              <a:round/>
              <a:headEnd/>
              <a:tailEnd/>
            </a:ln>
          </p:spPr>
          <p:txBody>
            <a:bodyPr/>
            <a:lstStyle/>
            <a:p>
              <a:endParaRPr lang="en-US">
                <a:solidFill>
                  <a:srgbClr val="000000"/>
                </a:solidFill>
              </a:endParaRPr>
            </a:p>
          </p:txBody>
        </p:sp>
        <p:sp>
          <p:nvSpPr>
            <p:cNvPr id="23576" name="Freeform 106"/>
            <p:cNvSpPr>
              <a:spLocks/>
            </p:cNvSpPr>
            <p:nvPr/>
          </p:nvSpPr>
          <p:spPr bwMode="auto">
            <a:xfrm>
              <a:off x="4291" y="2881"/>
              <a:ext cx="38" cy="38"/>
            </a:xfrm>
            <a:custGeom>
              <a:avLst/>
              <a:gdLst>
                <a:gd name="T0" fmla="*/ 1 w 76"/>
                <a:gd name="T1" fmla="*/ 1 h 76"/>
                <a:gd name="T2" fmla="*/ 1 w 76"/>
                <a:gd name="T3" fmla="*/ 1 h 76"/>
                <a:gd name="T4" fmla="*/ 1 w 76"/>
                <a:gd name="T5" fmla="*/ 1 h 76"/>
                <a:gd name="T6" fmla="*/ 1 w 76"/>
                <a:gd name="T7" fmla="*/ 1 h 76"/>
                <a:gd name="T8" fmla="*/ 1 w 76"/>
                <a:gd name="T9" fmla="*/ 1 h 76"/>
                <a:gd name="T10" fmla="*/ 1 w 76"/>
                <a:gd name="T11" fmla="*/ 1 h 76"/>
                <a:gd name="T12" fmla="*/ 1 w 76"/>
                <a:gd name="T13" fmla="*/ 1 h 76"/>
                <a:gd name="T14" fmla="*/ 1 w 76"/>
                <a:gd name="T15" fmla="*/ 1 h 76"/>
                <a:gd name="T16" fmla="*/ 1 w 76"/>
                <a:gd name="T17" fmla="*/ 1 h 76"/>
                <a:gd name="T18" fmla="*/ 1 w 76"/>
                <a:gd name="T19" fmla="*/ 1 h 76"/>
                <a:gd name="T20" fmla="*/ 1 w 76"/>
                <a:gd name="T21" fmla="*/ 1 h 76"/>
                <a:gd name="T22" fmla="*/ 1 w 76"/>
                <a:gd name="T23" fmla="*/ 1 h 76"/>
                <a:gd name="T24" fmla="*/ 1 w 76"/>
                <a:gd name="T25" fmla="*/ 1 h 76"/>
                <a:gd name="T26" fmla="*/ 1 w 76"/>
                <a:gd name="T27" fmla="*/ 1 h 76"/>
                <a:gd name="T28" fmla="*/ 1 w 76"/>
                <a:gd name="T29" fmla="*/ 1 h 76"/>
                <a:gd name="T30" fmla="*/ 1 w 76"/>
                <a:gd name="T31" fmla="*/ 1 h 76"/>
                <a:gd name="T32" fmla="*/ 1 w 76"/>
                <a:gd name="T33" fmla="*/ 1 h 76"/>
                <a:gd name="T34" fmla="*/ 1 w 76"/>
                <a:gd name="T35" fmla="*/ 1 h 76"/>
                <a:gd name="T36" fmla="*/ 1 w 76"/>
                <a:gd name="T37" fmla="*/ 0 h 76"/>
                <a:gd name="T38" fmla="*/ 1 w 76"/>
                <a:gd name="T39" fmla="*/ 0 h 76"/>
                <a:gd name="T40" fmla="*/ 1 w 76"/>
                <a:gd name="T41" fmla="*/ 1 h 76"/>
                <a:gd name="T42" fmla="*/ 1 w 76"/>
                <a:gd name="T43" fmla="*/ 1 h 76"/>
                <a:gd name="T44" fmla="*/ 1 w 76"/>
                <a:gd name="T45" fmla="*/ 1 h 76"/>
                <a:gd name="T46" fmla="*/ 0 w 76"/>
                <a:gd name="T47" fmla="*/ 1 h 76"/>
                <a:gd name="T48" fmla="*/ 1 w 76"/>
                <a:gd name="T49" fmla="*/ 1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76"/>
                <a:gd name="T77" fmla="*/ 76 w 76"/>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76">
                  <a:moveTo>
                    <a:pt x="2" y="49"/>
                  </a:moveTo>
                  <a:lnTo>
                    <a:pt x="5" y="56"/>
                  </a:lnTo>
                  <a:lnTo>
                    <a:pt x="8" y="63"/>
                  </a:lnTo>
                  <a:lnTo>
                    <a:pt x="14" y="68"/>
                  </a:lnTo>
                  <a:lnTo>
                    <a:pt x="20" y="72"/>
                  </a:lnTo>
                  <a:lnTo>
                    <a:pt x="27" y="75"/>
                  </a:lnTo>
                  <a:lnTo>
                    <a:pt x="34" y="76"/>
                  </a:lnTo>
                  <a:lnTo>
                    <a:pt x="42" y="76"/>
                  </a:lnTo>
                  <a:lnTo>
                    <a:pt x="49" y="75"/>
                  </a:lnTo>
                  <a:lnTo>
                    <a:pt x="63" y="68"/>
                  </a:lnTo>
                  <a:lnTo>
                    <a:pt x="72" y="57"/>
                  </a:lnTo>
                  <a:lnTo>
                    <a:pt x="76" y="43"/>
                  </a:lnTo>
                  <a:lnTo>
                    <a:pt x="75" y="28"/>
                  </a:lnTo>
                  <a:lnTo>
                    <a:pt x="73" y="21"/>
                  </a:lnTo>
                  <a:lnTo>
                    <a:pt x="68" y="14"/>
                  </a:lnTo>
                  <a:lnTo>
                    <a:pt x="64" y="9"/>
                  </a:lnTo>
                  <a:lnTo>
                    <a:pt x="57" y="5"/>
                  </a:lnTo>
                  <a:lnTo>
                    <a:pt x="51" y="2"/>
                  </a:lnTo>
                  <a:lnTo>
                    <a:pt x="43" y="0"/>
                  </a:lnTo>
                  <a:lnTo>
                    <a:pt x="36" y="0"/>
                  </a:lnTo>
                  <a:lnTo>
                    <a:pt x="28" y="2"/>
                  </a:lnTo>
                  <a:lnTo>
                    <a:pt x="14" y="9"/>
                  </a:lnTo>
                  <a:lnTo>
                    <a:pt x="5" y="20"/>
                  </a:lnTo>
                  <a:lnTo>
                    <a:pt x="0" y="34"/>
                  </a:lnTo>
                  <a:lnTo>
                    <a:pt x="2" y="49"/>
                  </a:lnTo>
                  <a:close/>
                </a:path>
              </a:pathLst>
            </a:custGeom>
            <a:solidFill>
              <a:srgbClr val="FFBFA5"/>
            </a:solidFill>
            <a:ln w="9525">
              <a:noFill/>
              <a:round/>
              <a:headEnd/>
              <a:tailEnd/>
            </a:ln>
          </p:spPr>
          <p:txBody>
            <a:bodyPr/>
            <a:lstStyle/>
            <a:p>
              <a:endParaRPr lang="en-US">
                <a:solidFill>
                  <a:srgbClr val="000000"/>
                </a:solidFill>
              </a:endParaRPr>
            </a:p>
          </p:txBody>
        </p:sp>
        <p:sp>
          <p:nvSpPr>
            <p:cNvPr id="23577" name="Freeform 107"/>
            <p:cNvSpPr>
              <a:spLocks/>
            </p:cNvSpPr>
            <p:nvPr/>
          </p:nvSpPr>
          <p:spPr bwMode="auto">
            <a:xfrm>
              <a:off x="4292" y="2881"/>
              <a:ext cx="37" cy="38"/>
            </a:xfrm>
            <a:custGeom>
              <a:avLst/>
              <a:gdLst>
                <a:gd name="T0" fmla="*/ 1 w 74"/>
                <a:gd name="T1" fmla="*/ 1 h 76"/>
                <a:gd name="T2" fmla="*/ 1 w 74"/>
                <a:gd name="T3" fmla="*/ 1 h 76"/>
                <a:gd name="T4" fmla="*/ 1 w 74"/>
                <a:gd name="T5" fmla="*/ 1 h 76"/>
                <a:gd name="T6" fmla="*/ 1 w 74"/>
                <a:gd name="T7" fmla="*/ 1 h 76"/>
                <a:gd name="T8" fmla="*/ 1 w 74"/>
                <a:gd name="T9" fmla="*/ 1 h 76"/>
                <a:gd name="T10" fmla="*/ 1 w 74"/>
                <a:gd name="T11" fmla="*/ 1 h 76"/>
                <a:gd name="T12" fmla="*/ 1 w 74"/>
                <a:gd name="T13" fmla="*/ 0 h 76"/>
                <a:gd name="T14" fmla="*/ 1 w 74"/>
                <a:gd name="T15" fmla="*/ 0 h 76"/>
                <a:gd name="T16" fmla="*/ 1 w 74"/>
                <a:gd name="T17" fmla="*/ 1 h 76"/>
                <a:gd name="T18" fmla="*/ 1 w 74"/>
                <a:gd name="T19" fmla="*/ 1 h 76"/>
                <a:gd name="T20" fmla="*/ 1 w 74"/>
                <a:gd name="T21" fmla="*/ 1 h 76"/>
                <a:gd name="T22" fmla="*/ 0 w 74"/>
                <a:gd name="T23" fmla="*/ 1 h 76"/>
                <a:gd name="T24" fmla="*/ 1 w 74"/>
                <a:gd name="T25" fmla="*/ 1 h 76"/>
                <a:gd name="T26" fmla="*/ 1 w 74"/>
                <a:gd name="T27" fmla="*/ 1 h 76"/>
                <a:gd name="T28" fmla="*/ 1 w 74"/>
                <a:gd name="T29" fmla="*/ 1 h 76"/>
                <a:gd name="T30" fmla="*/ 1 w 74"/>
                <a:gd name="T31" fmla="*/ 1 h 76"/>
                <a:gd name="T32" fmla="*/ 1 w 74"/>
                <a:gd name="T33" fmla="*/ 1 h 76"/>
                <a:gd name="T34" fmla="*/ 1 w 74"/>
                <a:gd name="T35" fmla="*/ 1 h 76"/>
                <a:gd name="T36" fmla="*/ 1 w 74"/>
                <a:gd name="T37" fmla="*/ 1 h 76"/>
                <a:gd name="T38" fmla="*/ 1 w 74"/>
                <a:gd name="T39" fmla="*/ 1 h 76"/>
                <a:gd name="T40" fmla="*/ 1 w 74"/>
                <a:gd name="T41" fmla="*/ 1 h 76"/>
                <a:gd name="T42" fmla="*/ 1 w 74"/>
                <a:gd name="T43" fmla="*/ 1 h 76"/>
                <a:gd name="T44" fmla="*/ 1 w 74"/>
                <a:gd name="T45" fmla="*/ 1 h 76"/>
                <a:gd name="T46" fmla="*/ 1 w 74"/>
                <a:gd name="T47" fmla="*/ 1 h 76"/>
                <a:gd name="T48" fmla="*/ 1 w 74"/>
                <a:gd name="T49" fmla="*/ 1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76"/>
                <a:gd name="T77" fmla="*/ 74 w 74"/>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76">
                  <a:moveTo>
                    <a:pt x="73" y="28"/>
                  </a:moveTo>
                  <a:lnTo>
                    <a:pt x="71" y="21"/>
                  </a:lnTo>
                  <a:lnTo>
                    <a:pt x="66" y="15"/>
                  </a:lnTo>
                  <a:lnTo>
                    <a:pt x="62" y="10"/>
                  </a:lnTo>
                  <a:lnTo>
                    <a:pt x="55" y="5"/>
                  </a:lnTo>
                  <a:lnTo>
                    <a:pt x="49" y="3"/>
                  </a:lnTo>
                  <a:lnTo>
                    <a:pt x="41" y="0"/>
                  </a:lnTo>
                  <a:lnTo>
                    <a:pt x="34" y="0"/>
                  </a:lnTo>
                  <a:lnTo>
                    <a:pt x="26" y="2"/>
                  </a:lnTo>
                  <a:lnTo>
                    <a:pt x="13" y="9"/>
                  </a:lnTo>
                  <a:lnTo>
                    <a:pt x="4" y="20"/>
                  </a:lnTo>
                  <a:lnTo>
                    <a:pt x="0" y="34"/>
                  </a:lnTo>
                  <a:lnTo>
                    <a:pt x="1" y="49"/>
                  </a:lnTo>
                  <a:lnTo>
                    <a:pt x="3" y="56"/>
                  </a:lnTo>
                  <a:lnTo>
                    <a:pt x="8" y="62"/>
                  </a:lnTo>
                  <a:lnTo>
                    <a:pt x="12" y="67"/>
                  </a:lnTo>
                  <a:lnTo>
                    <a:pt x="19" y="71"/>
                  </a:lnTo>
                  <a:lnTo>
                    <a:pt x="25" y="74"/>
                  </a:lnTo>
                  <a:lnTo>
                    <a:pt x="32" y="75"/>
                  </a:lnTo>
                  <a:lnTo>
                    <a:pt x="40" y="76"/>
                  </a:lnTo>
                  <a:lnTo>
                    <a:pt x="47" y="75"/>
                  </a:lnTo>
                  <a:lnTo>
                    <a:pt x="61" y="68"/>
                  </a:lnTo>
                  <a:lnTo>
                    <a:pt x="70" y="57"/>
                  </a:lnTo>
                  <a:lnTo>
                    <a:pt x="74" y="43"/>
                  </a:lnTo>
                  <a:lnTo>
                    <a:pt x="73" y="28"/>
                  </a:lnTo>
                  <a:close/>
                </a:path>
              </a:pathLst>
            </a:custGeom>
            <a:solidFill>
              <a:srgbClr val="FFBFA5"/>
            </a:solidFill>
            <a:ln w="9525">
              <a:noFill/>
              <a:round/>
              <a:headEnd/>
              <a:tailEnd/>
            </a:ln>
          </p:spPr>
          <p:txBody>
            <a:bodyPr/>
            <a:lstStyle/>
            <a:p>
              <a:endParaRPr lang="en-US">
                <a:solidFill>
                  <a:srgbClr val="000000"/>
                </a:solidFill>
              </a:endParaRPr>
            </a:p>
          </p:txBody>
        </p:sp>
        <p:sp>
          <p:nvSpPr>
            <p:cNvPr id="23578" name="Freeform 108"/>
            <p:cNvSpPr>
              <a:spLocks/>
            </p:cNvSpPr>
            <p:nvPr/>
          </p:nvSpPr>
          <p:spPr bwMode="auto">
            <a:xfrm>
              <a:off x="4292" y="2882"/>
              <a:ext cx="37" cy="37"/>
            </a:xfrm>
            <a:custGeom>
              <a:avLst/>
              <a:gdLst>
                <a:gd name="T0" fmla="*/ 1 w 73"/>
                <a:gd name="T1" fmla="*/ 1 h 73"/>
                <a:gd name="T2" fmla="*/ 1 w 73"/>
                <a:gd name="T3" fmla="*/ 1 h 73"/>
                <a:gd name="T4" fmla="*/ 1 w 73"/>
                <a:gd name="T5" fmla="*/ 1 h 73"/>
                <a:gd name="T6" fmla="*/ 1 w 73"/>
                <a:gd name="T7" fmla="*/ 1 h 73"/>
                <a:gd name="T8" fmla="*/ 1 w 73"/>
                <a:gd name="T9" fmla="*/ 1 h 73"/>
                <a:gd name="T10" fmla="*/ 1 w 73"/>
                <a:gd name="T11" fmla="*/ 1 h 73"/>
                <a:gd name="T12" fmla="*/ 1 w 73"/>
                <a:gd name="T13" fmla="*/ 0 h 73"/>
                <a:gd name="T14" fmla="*/ 1 w 73"/>
                <a:gd name="T15" fmla="*/ 0 h 73"/>
                <a:gd name="T16" fmla="*/ 1 w 73"/>
                <a:gd name="T17" fmla="*/ 1 h 73"/>
                <a:gd name="T18" fmla="*/ 1 w 73"/>
                <a:gd name="T19" fmla="*/ 1 h 73"/>
                <a:gd name="T20" fmla="*/ 1 w 73"/>
                <a:gd name="T21" fmla="*/ 1 h 73"/>
                <a:gd name="T22" fmla="*/ 0 w 73"/>
                <a:gd name="T23" fmla="*/ 1 h 73"/>
                <a:gd name="T24" fmla="*/ 1 w 73"/>
                <a:gd name="T25" fmla="*/ 1 h 73"/>
                <a:gd name="T26" fmla="*/ 1 w 73"/>
                <a:gd name="T27" fmla="*/ 1 h 73"/>
                <a:gd name="T28" fmla="*/ 1 w 73"/>
                <a:gd name="T29" fmla="*/ 1 h 73"/>
                <a:gd name="T30" fmla="*/ 1 w 73"/>
                <a:gd name="T31" fmla="*/ 1 h 73"/>
                <a:gd name="T32" fmla="*/ 1 w 73"/>
                <a:gd name="T33" fmla="*/ 1 h 73"/>
                <a:gd name="T34" fmla="*/ 1 w 73"/>
                <a:gd name="T35" fmla="*/ 1 h 73"/>
                <a:gd name="T36" fmla="*/ 1 w 73"/>
                <a:gd name="T37" fmla="*/ 1 h 73"/>
                <a:gd name="T38" fmla="*/ 1 w 73"/>
                <a:gd name="T39" fmla="*/ 1 h 73"/>
                <a:gd name="T40" fmla="*/ 1 w 73"/>
                <a:gd name="T41" fmla="*/ 1 h 73"/>
                <a:gd name="T42" fmla="*/ 1 w 73"/>
                <a:gd name="T43" fmla="*/ 1 h 73"/>
                <a:gd name="T44" fmla="*/ 1 w 73"/>
                <a:gd name="T45" fmla="*/ 1 h 73"/>
                <a:gd name="T46" fmla="*/ 1 w 73"/>
                <a:gd name="T47" fmla="*/ 1 h 73"/>
                <a:gd name="T48" fmla="*/ 1 w 73"/>
                <a:gd name="T49" fmla="*/ 1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73"/>
                <a:gd name="T77" fmla="*/ 73 w 73"/>
                <a:gd name="T78" fmla="*/ 73 h 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73">
                  <a:moveTo>
                    <a:pt x="72" y="26"/>
                  </a:moveTo>
                  <a:lnTo>
                    <a:pt x="70" y="19"/>
                  </a:lnTo>
                  <a:lnTo>
                    <a:pt x="65" y="13"/>
                  </a:lnTo>
                  <a:lnTo>
                    <a:pt x="61" y="8"/>
                  </a:lnTo>
                  <a:lnTo>
                    <a:pt x="55" y="4"/>
                  </a:lnTo>
                  <a:lnTo>
                    <a:pt x="48" y="1"/>
                  </a:lnTo>
                  <a:lnTo>
                    <a:pt x="41" y="0"/>
                  </a:lnTo>
                  <a:lnTo>
                    <a:pt x="34" y="0"/>
                  </a:lnTo>
                  <a:lnTo>
                    <a:pt x="26" y="1"/>
                  </a:lnTo>
                  <a:lnTo>
                    <a:pt x="13" y="8"/>
                  </a:lnTo>
                  <a:lnTo>
                    <a:pt x="4" y="18"/>
                  </a:lnTo>
                  <a:lnTo>
                    <a:pt x="0" y="32"/>
                  </a:lnTo>
                  <a:lnTo>
                    <a:pt x="1" y="47"/>
                  </a:lnTo>
                  <a:lnTo>
                    <a:pt x="3" y="54"/>
                  </a:lnTo>
                  <a:lnTo>
                    <a:pt x="8" y="60"/>
                  </a:lnTo>
                  <a:lnTo>
                    <a:pt x="12" y="65"/>
                  </a:lnTo>
                  <a:lnTo>
                    <a:pt x="19" y="69"/>
                  </a:lnTo>
                  <a:lnTo>
                    <a:pt x="25" y="72"/>
                  </a:lnTo>
                  <a:lnTo>
                    <a:pt x="32" y="73"/>
                  </a:lnTo>
                  <a:lnTo>
                    <a:pt x="40" y="73"/>
                  </a:lnTo>
                  <a:lnTo>
                    <a:pt x="47" y="72"/>
                  </a:lnTo>
                  <a:lnTo>
                    <a:pt x="59" y="65"/>
                  </a:lnTo>
                  <a:lnTo>
                    <a:pt x="69" y="54"/>
                  </a:lnTo>
                  <a:lnTo>
                    <a:pt x="73" y="41"/>
                  </a:lnTo>
                  <a:lnTo>
                    <a:pt x="72" y="26"/>
                  </a:lnTo>
                  <a:close/>
                </a:path>
              </a:pathLst>
            </a:custGeom>
            <a:solidFill>
              <a:srgbClr val="FFBCA5"/>
            </a:solidFill>
            <a:ln w="9525">
              <a:noFill/>
              <a:round/>
              <a:headEnd/>
              <a:tailEnd/>
            </a:ln>
          </p:spPr>
          <p:txBody>
            <a:bodyPr/>
            <a:lstStyle/>
            <a:p>
              <a:endParaRPr lang="en-US">
                <a:solidFill>
                  <a:srgbClr val="000000"/>
                </a:solidFill>
              </a:endParaRPr>
            </a:p>
          </p:txBody>
        </p:sp>
        <p:sp>
          <p:nvSpPr>
            <p:cNvPr id="23579" name="Freeform 109"/>
            <p:cNvSpPr>
              <a:spLocks/>
            </p:cNvSpPr>
            <p:nvPr/>
          </p:nvSpPr>
          <p:spPr bwMode="auto">
            <a:xfrm>
              <a:off x="4292" y="2882"/>
              <a:ext cx="37" cy="37"/>
            </a:xfrm>
            <a:custGeom>
              <a:avLst/>
              <a:gdLst>
                <a:gd name="T0" fmla="*/ 1 w 73"/>
                <a:gd name="T1" fmla="*/ 1 h 73"/>
                <a:gd name="T2" fmla="*/ 1 w 73"/>
                <a:gd name="T3" fmla="*/ 1 h 73"/>
                <a:gd name="T4" fmla="*/ 1 w 73"/>
                <a:gd name="T5" fmla="*/ 1 h 73"/>
                <a:gd name="T6" fmla="*/ 1 w 73"/>
                <a:gd name="T7" fmla="*/ 1 h 73"/>
                <a:gd name="T8" fmla="*/ 1 w 73"/>
                <a:gd name="T9" fmla="*/ 1 h 73"/>
                <a:gd name="T10" fmla="*/ 1 w 73"/>
                <a:gd name="T11" fmla="*/ 1 h 73"/>
                <a:gd name="T12" fmla="*/ 1 w 73"/>
                <a:gd name="T13" fmla="*/ 0 h 73"/>
                <a:gd name="T14" fmla="*/ 1 w 73"/>
                <a:gd name="T15" fmla="*/ 0 h 73"/>
                <a:gd name="T16" fmla="*/ 1 w 73"/>
                <a:gd name="T17" fmla="*/ 1 h 73"/>
                <a:gd name="T18" fmla="*/ 1 w 73"/>
                <a:gd name="T19" fmla="*/ 1 h 73"/>
                <a:gd name="T20" fmla="*/ 1 w 73"/>
                <a:gd name="T21" fmla="*/ 1 h 73"/>
                <a:gd name="T22" fmla="*/ 0 w 73"/>
                <a:gd name="T23" fmla="*/ 1 h 73"/>
                <a:gd name="T24" fmla="*/ 1 w 73"/>
                <a:gd name="T25" fmla="*/ 1 h 73"/>
                <a:gd name="T26" fmla="*/ 1 w 73"/>
                <a:gd name="T27" fmla="*/ 1 h 73"/>
                <a:gd name="T28" fmla="*/ 1 w 73"/>
                <a:gd name="T29" fmla="*/ 1 h 73"/>
                <a:gd name="T30" fmla="*/ 1 w 73"/>
                <a:gd name="T31" fmla="*/ 1 h 73"/>
                <a:gd name="T32" fmla="*/ 1 w 73"/>
                <a:gd name="T33" fmla="*/ 1 h 73"/>
                <a:gd name="T34" fmla="*/ 1 w 73"/>
                <a:gd name="T35" fmla="*/ 1 h 73"/>
                <a:gd name="T36" fmla="*/ 1 w 73"/>
                <a:gd name="T37" fmla="*/ 1 h 73"/>
                <a:gd name="T38" fmla="*/ 1 w 73"/>
                <a:gd name="T39" fmla="*/ 1 h 73"/>
                <a:gd name="T40" fmla="*/ 1 w 73"/>
                <a:gd name="T41" fmla="*/ 1 h 73"/>
                <a:gd name="T42" fmla="*/ 1 w 73"/>
                <a:gd name="T43" fmla="*/ 1 h 73"/>
                <a:gd name="T44" fmla="*/ 1 w 73"/>
                <a:gd name="T45" fmla="*/ 1 h 73"/>
                <a:gd name="T46" fmla="*/ 1 w 73"/>
                <a:gd name="T47" fmla="*/ 1 h 73"/>
                <a:gd name="T48" fmla="*/ 1 w 73"/>
                <a:gd name="T49" fmla="*/ 1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73"/>
                <a:gd name="T77" fmla="*/ 73 w 73"/>
                <a:gd name="T78" fmla="*/ 73 h 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73">
                  <a:moveTo>
                    <a:pt x="72" y="26"/>
                  </a:moveTo>
                  <a:lnTo>
                    <a:pt x="70" y="19"/>
                  </a:lnTo>
                  <a:lnTo>
                    <a:pt x="65" y="13"/>
                  </a:lnTo>
                  <a:lnTo>
                    <a:pt x="61" y="8"/>
                  </a:lnTo>
                  <a:lnTo>
                    <a:pt x="55" y="4"/>
                  </a:lnTo>
                  <a:lnTo>
                    <a:pt x="48" y="1"/>
                  </a:lnTo>
                  <a:lnTo>
                    <a:pt x="41" y="0"/>
                  </a:lnTo>
                  <a:lnTo>
                    <a:pt x="33" y="0"/>
                  </a:lnTo>
                  <a:lnTo>
                    <a:pt x="26" y="1"/>
                  </a:lnTo>
                  <a:lnTo>
                    <a:pt x="13" y="8"/>
                  </a:lnTo>
                  <a:lnTo>
                    <a:pt x="4" y="18"/>
                  </a:lnTo>
                  <a:lnTo>
                    <a:pt x="0" y="32"/>
                  </a:lnTo>
                  <a:lnTo>
                    <a:pt x="1" y="47"/>
                  </a:lnTo>
                  <a:lnTo>
                    <a:pt x="3" y="54"/>
                  </a:lnTo>
                  <a:lnTo>
                    <a:pt x="8" y="60"/>
                  </a:lnTo>
                  <a:lnTo>
                    <a:pt x="12" y="65"/>
                  </a:lnTo>
                  <a:lnTo>
                    <a:pt x="19" y="69"/>
                  </a:lnTo>
                  <a:lnTo>
                    <a:pt x="25" y="72"/>
                  </a:lnTo>
                  <a:lnTo>
                    <a:pt x="32" y="73"/>
                  </a:lnTo>
                  <a:lnTo>
                    <a:pt x="40" y="73"/>
                  </a:lnTo>
                  <a:lnTo>
                    <a:pt x="47" y="72"/>
                  </a:lnTo>
                  <a:lnTo>
                    <a:pt x="59" y="65"/>
                  </a:lnTo>
                  <a:lnTo>
                    <a:pt x="69" y="54"/>
                  </a:lnTo>
                  <a:lnTo>
                    <a:pt x="73" y="41"/>
                  </a:lnTo>
                  <a:lnTo>
                    <a:pt x="72" y="26"/>
                  </a:lnTo>
                  <a:close/>
                </a:path>
              </a:pathLst>
            </a:custGeom>
            <a:solidFill>
              <a:srgbClr val="FFBCA8"/>
            </a:solidFill>
            <a:ln w="9525">
              <a:noFill/>
              <a:round/>
              <a:headEnd/>
              <a:tailEnd/>
            </a:ln>
          </p:spPr>
          <p:txBody>
            <a:bodyPr/>
            <a:lstStyle/>
            <a:p>
              <a:endParaRPr lang="en-US">
                <a:solidFill>
                  <a:srgbClr val="000000"/>
                </a:solidFill>
              </a:endParaRPr>
            </a:p>
          </p:txBody>
        </p:sp>
        <p:sp>
          <p:nvSpPr>
            <p:cNvPr id="23580" name="Freeform 110"/>
            <p:cNvSpPr>
              <a:spLocks/>
            </p:cNvSpPr>
            <p:nvPr/>
          </p:nvSpPr>
          <p:spPr bwMode="auto">
            <a:xfrm>
              <a:off x="4292" y="2882"/>
              <a:ext cx="37" cy="36"/>
            </a:xfrm>
            <a:custGeom>
              <a:avLst/>
              <a:gdLst>
                <a:gd name="T0" fmla="*/ 1 w 72"/>
                <a:gd name="T1" fmla="*/ 1 h 72"/>
                <a:gd name="T2" fmla="*/ 1 w 72"/>
                <a:gd name="T3" fmla="*/ 1 h 72"/>
                <a:gd name="T4" fmla="*/ 1 w 72"/>
                <a:gd name="T5" fmla="*/ 1 h 72"/>
                <a:gd name="T6" fmla="*/ 1 w 72"/>
                <a:gd name="T7" fmla="*/ 1 h 72"/>
                <a:gd name="T8" fmla="*/ 1 w 72"/>
                <a:gd name="T9" fmla="*/ 1 h 72"/>
                <a:gd name="T10" fmla="*/ 1 w 72"/>
                <a:gd name="T11" fmla="*/ 1 h 72"/>
                <a:gd name="T12" fmla="*/ 1 w 72"/>
                <a:gd name="T13" fmla="*/ 0 h 72"/>
                <a:gd name="T14" fmla="*/ 1 w 72"/>
                <a:gd name="T15" fmla="*/ 0 h 72"/>
                <a:gd name="T16" fmla="*/ 1 w 72"/>
                <a:gd name="T17" fmla="*/ 1 h 72"/>
                <a:gd name="T18" fmla="*/ 1 w 72"/>
                <a:gd name="T19" fmla="*/ 1 h 72"/>
                <a:gd name="T20" fmla="*/ 1 w 72"/>
                <a:gd name="T21" fmla="*/ 1 h 72"/>
                <a:gd name="T22" fmla="*/ 0 w 72"/>
                <a:gd name="T23" fmla="*/ 1 h 72"/>
                <a:gd name="T24" fmla="*/ 1 w 72"/>
                <a:gd name="T25" fmla="*/ 1 h 72"/>
                <a:gd name="T26" fmla="*/ 1 w 72"/>
                <a:gd name="T27" fmla="*/ 1 h 72"/>
                <a:gd name="T28" fmla="*/ 1 w 72"/>
                <a:gd name="T29" fmla="*/ 1 h 72"/>
                <a:gd name="T30" fmla="*/ 1 w 72"/>
                <a:gd name="T31" fmla="*/ 1 h 72"/>
                <a:gd name="T32" fmla="*/ 1 w 72"/>
                <a:gd name="T33" fmla="*/ 1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1 w 72"/>
                <a:gd name="T49" fmla="*/ 1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
                <a:gd name="T76" fmla="*/ 0 h 72"/>
                <a:gd name="T77" fmla="*/ 72 w 72"/>
                <a:gd name="T78" fmla="*/ 72 h 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 h="72">
                  <a:moveTo>
                    <a:pt x="71" y="26"/>
                  </a:moveTo>
                  <a:lnTo>
                    <a:pt x="69" y="19"/>
                  </a:lnTo>
                  <a:lnTo>
                    <a:pt x="64" y="13"/>
                  </a:lnTo>
                  <a:lnTo>
                    <a:pt x="60" y="9"/>
                  </a:lnTo>
                  <a:lnTo>
                    <a:pt x="54" y="4"/>
                  </a:lnTo>
                  <a:lnTo>
                    <a:pt x="47" y="2"/>
                  </a:lnTo>
                  <a:lnTo>
                    <a:pt x="40" y="0"/>
                  </a:lnTo>
                  <a:lnTo>
                    <a:pt x="33" y="0"/>
                  </a:lnTo>
                  <a:lnTo>
                    <a:pt x="26" y="1"/>
                  </a:lnTo>
                  <a:lnTo>
                    <a:pt x="14" y="8"/>
                  </a:lnTo>
                  <a:lnTo>
                    <a:pt x="4" y="18"/>
                  </a:lnTo>
                  <a:lnTo>
                    <a:pt x="0" y="32"/>
                  </a:lnTo>
                  <a:lnTo>
                    <a:pt x="1" y="47"/>
                  </a:lnTo>
                  <a:lnTo>
                    <a:pt x="3" y="54"/>
                  </a:lnTo>
                  <a:lnTo>
                    <a:pt x="8" y="60"/>
                  </a:lnTo>
                  <a:lnTo>
                    <a:pt x="12" y="64"/>
                  </a:lnTo>
                  <a:lnTo>
                    <a:pt x="18" y="68"/>
                  </a:lnTo>
                  <a:lnTo>
                    <a:pt x="25" y="71"/>
                  </a:lnTo>
                  <a:lnTo>
                    <a:pt x="31" y="72"/>
                  </a:lnTo>
                  <a:lnTo>
                    <a:pt x="39" y="72"/>
                  </a:lnTo>
                  <a:lnTo>
                    <a:pt x="46" y="71"/>
                  </a:lnTo>
                  <a:lnTo>
                    <a:pt x="58" y="65"/>
                  </a:lnTo>
                  <a:lnTo>
                    <a:pt x="68" y="54"/>
                  </a:lnTo>
                  <a:lnTo>
                    <a:pt x="72" y="41"/>
                  </a:lnTo>
                  <a:lnTo>
                    <a:pt x="71" y="26"/>
                  </a:lnTo>
                  <a:close/>
                </a:path>
              </a:pathLst>
            </a:custGeom>
            <a:solidFill>
              <a:srgbClr val="FFBAA8"/>
            </a:solidFill>
            <a:ln w="9525">
              <a:noFill/>
              <a:round/>
              <a:headEnd/>
              <a:tailEnd/>
            </a:ln>
          </p:spPr>
          <p:txBody>
            <a:bodyPr/>
            <a:lstStyle/>
            <a:p>
              <a:endParaRPr lang="en-US">
                <a:solidFill>
                  <a:srgbClr val="000000"/>
                </a:solidFill>
              </a:endParaRPr>
            </a:p>
          </p:txBody>
        </p:sp>
        <p:sp>
          <p:nvSpPr>
            <p:cNvPr id="23581" name="Freeform 111"/>
            <p:cNvSpPr>
              <a:spLocks/>
            </p:cNvSpPr>
            <p:nvPr/>
          </p:nvSpPr>
          <p:spPr bwMode="auto">
            <a:xfrm>
              <a:off x="4292" y="2882"/>
              <a:ext cx="36" cy="36"/>
            </a:xfrm>
            <a:custGeom>
              <a:avLst/>
              <a:gdLst>
                <a:gd name="T0" fmla="*/ 1 w 71"/>
                <a:gd name="T1" fmla="*/ 1 h 71"/>
                <a:gd name="T2" fmla="*/ 1 w 71"/>
                <a:gd name="T3" fmla="*/ 1 h 71"/>
                <a:gd name="T4" fmla="*/ 1 w 71"/>
                <a:gd name="T5" fmla="*/ 1 h 71"/>
                <a:gd name="T6" fmla="*/ 1 w 71"/>
                <a:gd name="T7" fmla="*/ 1 h 71"/>
                <a:gd name="T8" fmla="*/ 1 w 71"/>
                <a:gd name="T9" fmla="*/ 1 h 71"/>
                <a:gd name="T10" fmla="*/ 1 w 71"/>
                <a:gd name="T11" fmla="*/ 1 h 71"/>
                <a:gd name="T12" fmla="*/ 1 w 71"/>
                <a:gd name="T13" fmla="*/ 0 h 71"/>
                <a:gd name="T14" fmla="*/ 1 w 71"/>
                <a:gd name="T15" fmla="*/ 0 h 71"/>
                <a:gd name="T16" fmla="*/ 1 w 71"/>
                <a:gd name="T17" fmla="*/ 1 h 71"/>
                <a:gd name="T18" fmla="*/ 1 w 71"/>
                <a:gd name="T19" fmla="*/ 1 h 71"/>
                <a:gd name="T20" fmla="*/ 1 w 71"/>
                <a:gd name="T21" fmla="*/ 1 h 71"/>
                <a:gd name="T22" fmla="*/ 0 w 71"/>
                <a:gd name="T23" fmla="*/ 1 h 71"/>
                <a:gd name="T24" fmla="*/ 1 w 71"/>
                <a:gd name="T25" fmla="*/ 1 h 71"/>
                <a:gd name="T26" fmla="*/ 1 w 71"/>
                <a:gd name="T27" fmla="*/ 1 h 71"/>
                <a:gd name="T28" fmla="*/ 1 w 71"/>
                <a:gd name="T29" fmla="*/ 1 h 71"/>
                <a:gd name="T30" fmla="*/ 1 w 71"/>
                <a:gd name="T31" fmla="*/ 1 h 71"/>
                <a:gd name="T32" fmla="*/ 1 w 71"/>
                <a:gd name="T33" fmla="*/ 1 h 71"/>
                <a:gd name="T34" fmla="*/ 1 w 71"/>
                <a:gd name="T35" fmla="*/ 1 h 71"/>
                <a:gd name="T36" fmla="*/ 1 w 71"/>
                <a:gd name="T37" fmla="*/ 1 h 71"/>
                <a:gd name="T38" fmla="*/ 1 w 71"/>
                <a:gd name="T39" fmla="*/ 1 h 71"/>
                <a:gd name="T40" fmla="*/ 1 w 71"/>
                <a:gd name="T41" fmla="*/ 1 h 71"/>
                <a:gd name="T42" fmla="*/ 1 w 71"/>
                <a:gd name="T43" fmla="*/ 1 h 71"/>
                <a:gd name="T44" fmla="*/ 1 w 71"/>
                <a:gd name="T45" fmla="*/ 1 h 71"/>
                <a:gd name="T46" fmla="*/ 1 w 71"/>
                <a:gd name="T47" fmla="*/ 1 h 71"/>
                <a:gd name="T48" fmla="*/ 1 w 71"/>
                <a:gd name="T49" fmla="*/ 1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71"/>
                <a:gd name="T77" fmla="*/ 71 w 71"/>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71">
                  <a:moveTo>
                    <a:pt x="70" y="25"/>
                  </a:moveTo>
                  <a:lnTo>
                    <a:pt x="68" y="18"/>
                  </a:lnTo>
                  <a:lnTo>
                    <a:pt x="64" y="12"/>
                  </a:lnTo>
                  <a:lnTo>
                    <a:pt x="58" y="8"/>
                  </a:lnTo>
                  <a:lnTo>
                    <a:pt x="54" y="4"/>
                  </a:lnTo>
                  <a:lnTo>
                    <a:pt x="47" y="1"/>
                  </a:lnTo>
                  <a:lnTo>
                    <a:pt x="40" y="0"/>
                  </a:lnTo>
                  <a:lnTo>
                    <a:pt x="33" y="0"/>
                  </a:lnTo>
                  <a:lnTo>
                    <a:pt x="26" y="1"/>
                  </a:lnTo>
                  <a:lnTo>
                    <a:pt x="14" y="8"/>
                  </a:lnTo>
                  <a:lnTo>
                    <a:pt x="4" y="18"/>
                  </a:lnTo>
                  <a:lnTo>
                    <a:pt x="0" y="31"/>
                  </a:lnTo>
                  <a:lnTo>
                    <a:pt x="1" y="45"/>
                  </a:lnTo>
                  <a:lnTo>
                    <a:pt x="3" y="52"/>
                  </a:lnTo>
                  <a:lnTo>
                    <a:pt x="8" y="57"/>
                  </a:lnTo>
                  <a:lnTo>
                    <a:pt x="12" y="63"/>
                  </a:lnTo>
                  <a:lnTo>
                    <a:pt x="18" y="67"/>
                  </a:lnTo>
                  <a:lnTo>
                    <a:pt x="25" y="70"/>
                  </a:lnTo>
                  <a:lnTo>
                    <a:pt x="31" y="71"/>
                  </a:lnTo>
                  <a:lnTo>
                    <a:pt x="39" y="71"/>
                  </a:lnTo>
                  <a:lnTo>
                    <a:pt x="46" y="70"/>
                  </a:lnTo>
                  <a:lnTo>
                    <a:pt x="58" y="63"/>
                  </a:lnTo>
                  <a:lnTo>
                    <a:pt x="67" y="53"/>
                  </a:lnTo>
                  <a:lnTo>
                    <a:pt x="71" y="40"/>
                  </a:lnTo>
                  <a:lnTo>
                    <a:pt x="70" y="25"/>
                  </a:lnTo>
                  <a:close/>
                </a:path>
              </a:pathLst>
            </a:custGeom>
            <a:solidFill>
              <a:srgbClr val="FFBAAA"/>
            </a:solidFill>
            <a:ln w="9525">
              <a:noFill/>
              <a:round/>
              <a:headEnd/>
              <a:tailEnd/>
            </a:ln>
          </p:spPr>
          <p:txBody>
            <a:bodyPr/>
            <a:lstStyle/>
            <a:p>
              <a:endParaRPr lang="en-US">
                <a:solidFill>
                  <a:srgbClr val="000000"/>
                </a:solidFill>
              </a:endParaRPr>
            </a:p>
          </p:txBody>
        </p:sp>
        <p:sp>
          <p:nvSpPr>
            <p:cNvPr id="23582" name="Freeform 112"/>
            <p:cNvSpPr>
              <a:spLocks/>
            </p:cNvSpPr>
            <p:nvPr/>
          </p:nvSpPr>
          <p:spPr bwMode="auto">
            <a:xfrm>
              <a:off x="4293" y="2882"/>
              <a:ext cx="35" cy="36"/>
            </a:xfrm>
            <a:custGeom>
              <a:avLst/>
              <a:gdLst>
                <a:gd name="T0" fmla="*/ 1 w 70"/>
                <a:gd name="T1" fmla="*/ 1 h 71"/>
                <a:gd name="T2" fmla="*/ 1 w 70"/>
                <a:gd name="T3" fmla="*/ 1 h 71"/>
                <a:gd name="T4" fmla="*/ 1 w 70"/>
                <a:gd name="T5" fmla="*/ 1 h 71"/>
                <a:gd name="T6" fmla="*/ 1 w 70"/>
                <a:gd name="T7" fmla="*/ 1 h 71"/>
                <a:gd name="T8" fmla="*/ 1 w 70"/>
                <a:gd name="T9" fmla="*/ 1 h 71"/>
                <a:gd name="T10" fmla="*/ 1 w 70"/>
                <a:gd name="T11" fmla="*/ 1 h 71"/>
                <a:gd name="T12" fmla="*/ 1 w 70"/>
                <a:gd name="T13" fmla="*/ 0 h 71"/>
                <a:gd name="T14" fmla="*/ 1 w 70"/>
                <a:gd name="T15" fmla="*/ 0 h 71"/>
                <a:gd name="T16" fmla="*/ 1 w 70"/>
                <a:gd name="T17" fmla="*/ 1 h 71"/>
                <a:gd name="T18" fmla="*/ 1 w 70"/>
                <a:gd name="T19" fmla="*/ 1 h 71"/>
                <a:gd name="T20" fmla="*/ 1 w 70"/>
                <a:gd name="T21" fmla="*/ 1 h 71"/>
                <a:gd name="T22" fmla="*/ 0 w 70"/>
                <a:gd name="T23" fmla="*/ 1 h 71"/>
                <a:gd name="T24" fmla="*/ 1 w 70"/>
                <a:gd name="T25" fmla="*/ 1 h 71"/>
                <a:gd name="T26" fmla="*/ 1 w 70"/>
                <a:gd name="T27" fmla="*/ 1 h 71"/>
                <a:gd name="T28" fmla="*/ 1 w 70"/>
                <a:gd name="T29" fmla="*/ 1 h 71"/>
                <a:gd name="T30" fmla="*/ 1 w 70"/>
                <a:gd name="T31" fmla="*/ 1 h 71"/>
                <a:gd name="T32" fmla="*/ 1 w 70"/>
                <a:gd name="T33" fmla="*/ 1 h 71"/>
                <a:gd name="T34" fmla="*/ 1 w 70"/>
                <a:gd name="T35" fmla="*/ 1 h 71"/>
                <a:gd name="T36" fmla="*/ 1 w 70"/>
                <a:gd name="T37" fmla="*/ 1 h 71"/>
                <a:gd name="T38" fmla="*/ 1 w 70"/>
                <a:gd name="T39" fmla="*/ 1 h 71"/>
                <a:gd name="T40" fmla="*/ 1 w 70"/>
                <a:gd name="T41" fmla="*/ 1 h 71"/>
                <a:gd name="T42" fmla="*/ 1 w 70"/>
                <a:gd name="T43" fmla="*/ 1 h 71"/>
                <a:gd name="T44" fmla="*/ 1 w 70"/>
                <a:gd name="T45" fmla="*/ 1 h 71"/>
                <a:gd name="T46" fmla="*/ 1 w 70"/>
                <a:gd name="T47" fmla="*/ 1 h 71"/>
                <a:gd name="T48" fmla="*/ 1 w 70"/>
                <a:gd name="T49" fmla="*/ 1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71"/>
                <a:gd name="T77" fmla="*/ 70 w 70"/>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71">
                  <a:moveTo>
                    <a:pt x="69" y="26"/>
                  </a:moveTo>
                  <a:lnTo>
                    <a:pt x="67" y="19"/>
                  </a:lnTo>
                  <a:lnTo>
                    <a:pt x="62" y="14"/>
                  </a:lnTo>
                  <a:lnTo>
                    <a:pt x="57" y="9"/>
                  </a:lnTo>
                  <a:lnTo>
                    <a:pt x="52" y="4"/>
                  </a:lnTo>
                  <a:lnTo>
                    <a:pt x="46" y="2"/>
                  </a:lnTo>
                  <a:lnTo>
                    <a:pt x="39" y="0"/>
                  </a:lnTo>
                  <a:lnTo>
                    <a:pt x="32" y="0"/>
                  </a:lnTo>
                  <a:lnTo>
                    <a:pt x="25" y="1"/>
                  </a:lnTo>
                  <a:lnTo>
                    <a:pt x="13" y="8"/>
                  </a:lnTo>
                  <a:lnTo>
                    <a:pt x="4" y="18"/>
                  </a:lnTo>
                  <a:lnTo>
                    <a:pt x="0" y="31"/>
                  </a:lnTo>
                  <a:lnTo>
                    <a:pt x="1" y="45"/>
                  </a:lnTo>
                  <a:lnTo>
                    <a:pt x="3" y="52"/>
                  </a:lnTo>
                  <a:lnTo>
                    <a:pt x="7" y="57"/>
                  </a:lnTo>
                  <a:lnTo>
                    <a:pt x="11" y="62"/>
                  </a:lnTo>
                  <a:lnTo>
                    <a:pt x="17" y="67"/>
                  </a:lnTo>
                  <a:lnTo>
                    <a:pt x="24" y="69"/>
                  </a:lnTo>
                  <a:lnTo>
                    <a:pt x="30" y="71"/>
                  </a:lnTo>
                  <a:lnTo>
                    <a:pt x="38" y="71"/>
                  </a:lnTo>
                  <a:lnTo>
                    <a:pt x="45" y="70"/>
                  </a:lnTo>
                  <a:lnTo>
                    <a:pt x="57" y="63"/>
                  </a:lnTo>
                  <a:lnTo>
                    <a:pt x="66" y="53"/>
                  </a:lnTo>
                  <a:lnTo>
                    <a:pt x="70" y="40"/>
                  </a:lnTo>
                  <a:lnTo>
                    <a:pt x="69" y="26"/>
                  </a:lnTo>
                  <a:close/>
                </a:path>
              </a:pathLst>
            </a:custGeom>
            <a:solidFill>
              <a:srgbClr val="FFBAAA"/>
            </a:solidFill>
            <a:ln w="9525">
              <a:noFill/>
              <a:round/>
              <a:headEnd/>
              <a:tailEnd/>
            </a:ln>
          </p:spPr>
          <p:txBody>
            <a:bodyPr/>
            <a:lstStyle/>
            <a:p>
              <a:endParaRPr lang="en-US">
                <a:solidFill>
                  <a:srgbClr val="000000"/>
                </a:solidFill>
              </a:endParaRPr>
            </a:p>
          </p:txBody>
        </p:sp>
        <p:sp>
          <p:nvSpPr>
            <p:cNvPr id="23583" name="Freeform 113"/>
            <p:cNvSpPr>
              <a:spLocks/>
            </p:cNvSpPr>
            <p:nvPr/>
          </p:nvSpPr>
          <p:spPr bwMode="auto">
            <a:xfrm>
              <a:off x="4293" y="2883"/>
              <a:ext cx="35" cy="35"/>
            </a:xfrm>
            <a:custGeom>
              <a:avLst/>
              <a:gdLst>
                <a:gd name="T0" fmla="*/ 1 w 70"/>
                <a:gd name="T1" fmla="*/ 1 h 69"/>
                <a:gd name="T2" fmla="*/ 1 w 70"/>
                <a:gd name="T3" fmla="*/ 1 h 69"/>
                <a:gd name="T4" fmla="*/ 1 w 70"/>
                <a:gd name="T5" fmla="*/ 1 h 69"/>
                <a:gd name="T6" fmla="*/ 1 w 70"/>
                <a:gd name="T7" fmla="*/ 1 h 69"/>
                <a:gd name="T8" fmla="*/ 1 w 70"/>
                <a:gd name="T9" fmla="*/ 1 h 69"/>
                <a:gd name="T10" fmla="*/ 1 w 70"/>
                <a:gd name="T11" fmla="*/ 1 h 69"/>
                <a:gd name="T12" fmla="*/ 1 w 70"/>
                <a:gd name="T13" fmla="*/ 0 h 69"/>
                <a:gd name="T14" fmla="*/ 1 w 70"/>
                <a:gd name="T15" fmla="*/ 0 h 69"/>
                <a:gd name="T16" fmla="*/ 1 w 70"/>
                <a:gd name="T17" fmla="*/ 1 h 69"/>
                <a:gd name="T18" fmla="*/ 1 w 70"/>
                <a:gd name="T19" fmla="*/ 1 h 69"/>
                <a:gd name="T20" fmla="*/ 1 w 70"/>
                <a:gd name="T21" fmla="*/ 1 h 69"/>
                <a:gd name="T22" fmla="*/ 0 w 70"/>
                <a:gd name="T23" fmla="*/ 1 h 69"/>
                <a:gd name="T24" fmla="*/ 1 w 70"/>
                <a:gd name="T25" fmla="*/ 1 h 69"/>
                <a:gd name="T26" fmla="*/ 1 w 70"/>
                <a:gd name="T27" fmla="*/ 1 h 69"/>
                <a:gd name="T28" fmla="*/ 1 w 70"/>
                <a:gd name="T29" fmla="*/ 1 h 69"/>
                <a:gd name="T30" fmla="*/ 1 w 70"/>
                <a:gd name="T31" fmla="*/ 1 h 69"/>
                <a:gd name="T32" fmla="*/ 1 w 70"/>
                <a:gd name="T33" fmla="*/ 1 h 69"/>
                <a:gd name="T34" fmla="*/ 1 w 70"/>
                <a:gd name="T35" fmla="*/ 1 h 69"/>
                <a:gd name="T36" fmla="*/ 1 w 70"/>
                <a:gd name="T37" fmla="*/ 1 h 69"/>
                <a:gd name="T38" fmla="*/ 1 w 70"/>
                <a:gd name="T39" fmla="*/ 1 h 69"/>
                <a:gd name="T40" fmla="*/ 1 w 70"/>
                <a:gd name="T41" fmla="*/ 1 h 69"/>
                <a:gd name="T42" fmla="*/ 1 w 70"/>
                <a:gd name="T43" fmla="*/ 1 h 69"/>
                <a:gd name="T44" fmla="*/ 1 w 70"/>
                <a:gd name="T45" fmla="*/ 1 h 69"/>
                <a:gd name="T46" fmla="*/ 1 w 70"/>
                <a:gd name="T47" fmla="*/ 1 h 69"/>
                <a:gd name="T48" fmla="*/ 1 w 70"/>
                <a:gd name="T49" fmla="*/ 1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69"/>
                <a:gd name="T77" fmla="*/ 70 w 70"/>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69">
                  <a:moveTo>
                    <a:pt x="69" y="25"/>
                  </a:moveTo>
                  <a:lnTo>
                    <a:pt x="67" y="18"/>
                  </a:lnTo>
                  <a:lnTo>
                    <a:pt x="62" y="13"/>
                  </a:lnTo>
                  <a:lnTo>
                    <a:pt x="57" y="8"/>
                  </a:lnTo>
                  <a:lnTo>
                    <a:pt x="52" y="3"/>
                  </a:lnTo>
                  <a:lnTo>
                    <a:pt x="46" y="1"/>
                  </a:lnTo>
                  <a:lnTo>
                    <a:pt x="39" y="0"/>
                  </a:lnTo>
                  <a:lnTo>
                    <a:pt x="32" y="0"/>
                  </a:lnTo>
                  <a:lnTo>
                    <a:pt x="25" y="1"/>
                  </a:lnTo>
                  <a:lnTo>
                    <a:pt x="13" y="7"/>
                  </a:lnTo>
                  <a:lnTo>
                    <a:pt x="4" y="17"/>
                  </a:lnTo>
                  <a:lnTo>
                    <a:pt x="0" y="30"/>
                  </a:lnTo>
                  <a:lnTo>
                    <a:pt x="1" y="44"/>
                  </a:lnTo>
                  <a:lnTo>
                    <a:pt x="3" y="51"/>
                  </a:lnTo>
                  <a:lnTo>
                    <a:pt x="8" y="56"/>
                  </a:lnTo>
                  <a:lnTo>
                    <a:pt x="13" y="61"/>
                  </a:lnTo>
                  <a:lnTo>
                    <a:pt x="18" y="64"/>
                  </a:lnTo>
                  <a:lnTo>
                    <a:pt x="24" y="68"/>
                  </a:lnTo>
                  <a:lnTo>
                    <a:pt x="31" y="69"/>
                  </a:lnTo>
                  <a:lnTo>
                    <a:pt x="38" y="69"/>
                  </a:lnTo>
                  <a:lnTo>
                    <a:pt x="45" y="68"/>
                  </a:lnTo>
                  <a:lnTo>
                    <a:pt x="57" y="62"/>
                  </a:lnTo>
                  <a:lnTo>
                    <a:pt x="66" y="52"/>
                  </a:lnTo>
                  <a:lnTo>
                    <a:pt x="70" y="39"/>
                  </a:lnTo>
                  <a:lnTo>
                    <a:pt x="69" y="25"/>
                  </a:lnTo>
                  <a:close/>
                </a:path>
              </a:pathLst>
            </a:custGeom>
            <a:solidFill>
              <a:srgbClr val="FFB7AA"/>
            </a:solidFill>
            <a:ln w="9525">
              <a:noFill/>
              <a:round/>
              <a:headEnd/>
              <a:tailEnd/>
            </a:ln>
          </p:spPr>
          <p:txBody>
            <a:bodyPr/>
            <a:lstStyle/>
            <a:p>
              <a:endParaRPr lang="en-US">
                <a:solidFill>
                  <a:srgbClr val="000000"/>
                </a:solidFill>
              </a:endParaRPr>
            </a:p>
          </p:txBody>
        </p:sp>
        <p:sp>
          <p:nvSpPr>
            <p:cNvPr id="23584" name="Freeform 114"/>
            <p:cNvSpPr>
              <a:spLocks/>
            </p:cNvSpPr>
            <p:nvPr/>
          </p:nvSpPr>
          <p:spPr bwMode="auto">
            <a:xfrm>
              <a:off x="4293" y="2883"/>
              <a:ext cx="34" cy="35"/>
            </a:xfrm>
            <a:custGeom>
              <a:avLst/>
              <a:gdLst>
                <a:gd name="T0" fmla="*/ 0 w 69"/>
                <a:gd name="T1" fmla="*/ 1 h 69"/>
                <a:gd name="T2" fmla="*/ 0 w 69"/>
                <a:gd name="T3" fmla="*/ 1 h 69"/>
                <a:gd name="T4" fmla="*/ 0 w 69"/>
                <a:gd name="T5" fmla="*/ 1 h 69"/>
                <a:gd name="T6" fmla="*/ 0 w 69"/>
                <a:gd name="T7" fmla="*/ 1 h 69"/>
                <a:gd name="T8" fmla="*/ 0 w 69"/>
                <a:gd name="T9" fmla="*/ 1 h 69"/>
                <a:gd name="T10" fmla="*/ 0 w 69"/>
                <a:gd name="T11" fmla="*/ 1 h 69"/>
                <a:gd name="T12" fmla="*/ 0 w 69"/>
                <a:gd name="T13" fmla="*/ 0 h 69"/>
                <a:gd name="T14" fmla="*/ 0 w 69"/>
                <a:gd name="T15" fmla="*/ 0 h 69"/>
                <a:gd name="T16" fmla="*/ 0 w 69"/>
                <a:gd name="T17" fmla="*/ 1 h 69"/>
                <a:gd name="T18" fmla="*/ 0 w 69"/>
                <a:gd name="T19" fmla="*/ 1 h 69"/>
                <a:gd name="T20" fmla="*/ 0 w 69"/>
                <a:gd name="T21" fmla="*/ 1 h 69"/>
                <a:gd name="T22" fmla="*/ 0 w 69"/>
                <a:gd name="T23" fmla="*/ 1 h 69"/>
                <a:gd name="T24" fmla="*/ 0 w 69"/>
                <a:gd name="T25" fmla="*/ 1 h 69"/>
                <a:gd name="T26" fmla="*/ 0 w 69"/>
                <a:gd name="T27" fmla="*/ 1 h 69"/>
                <a:gd name="T28" fmla="*/ 0 w 69"/>
                <a:gd name="T29" fmla="*/ 1 h 69"/>
                <a:gd name="T30" fmla="*/ 0 w 69"/>
                <a:gd name="T31" fmla="*/ 1 h 69"/>
                <a:gd name="T32" fmla="*/ 0 w 69"/>
                <a:gd name="T33" fmla="*/ 1 h 69"/>
                <a:gd name="T34" fmla="*/ 0 w 69"/>
                <a:gd name="T35" fmla="*/ 1 h 69"/>
                <a:gd name="T36" fmla="*/ 0 w 69"/>
                <a:gd name="T37" fmla="*/ 1 h 69"/>
                <a:gd name="T38" fmla="*/ 0 w 69"/>
                <a:gd name="T39" fmla="*/ 1 h 69"/>
                <a:gd name="T40" fmla="*/ 0 w 69"/>
                <a:gd name="T41" fmla="*/ 1 h 69"/>
                <a:gd name="T42" fmla="*/ 0 w 69"/>
                <a:gd name="T43" fmla="*/ 1 h 69"/>
                <a:gd name="T44" fmla="*/ 0 w 69"/>
                <a:gd name="T45" fmla="*/ 1 h 69"/>
                <a:gd name="T46" fmla="*/ 0 w 69"/>
                <a:gd name="T47" fmla="*/ 1 h 69"/>
                <a:gd name="T48" fmla="*/ 0 w 69"/>
                <a:gd name="T49" fmla="*/ 1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69"/>
                <a:gd name="T77" fmla="*/ 69 w 69"/>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69">
                  <a:moveTo>
                    <a:pt x="68" y="25"/>
                  </a:moveTo>
                  <a:lnTo>
                    <a:pt x="66" y="18"/>
                  </a:lnTo>
                  <a:lnTo>
                    <a:pt x="62" y="13"/>
                  </a:lnTo>
                  <a:lnTo>
                    <a:pt x="57" y="8"/>
                  </a:lnTo>
                  <a:lnTo>
                    <a:pt x="52" y="5"/>
                  </a:lnTo>
                  <a:lnTo>
                    <a:pt x="46" y="1"/>
                  </a:lnTo>
                  <a:lnTo>
                    <a:pt x="39" y="0"/>
                  </a:lnTo>
                  <a:lnTo>
                    <a:pt x="32" y="0"/>
                  </a:lnTo>
                  <a:lnTo>
                    <a:pt x="25" y="1"/>
                  </a:lnTo>
                  <a:lnTo>
                    <a:pt x="13" y="8"/>
                  </a:lnTo>
                  <a:lnTo>
                    <a:pt x="4" y="17"/>
                  </a:lnTo>
                  <a:lnTo>
                    <a:pt x="0" y="30"/>
                  </a:lnTo>
                  <a:lnTo>
                    <a:pt x="1" y="44"/>
                  </a:lnTo>
                  <a:lnTo>
                    <a:pt x="3" y="51"/>
                  </a:lnTo>
                  <a:lnTo>
                    <a:pt x="8" y="56"/>
                  </a:lnTo>
                  <a:lnTo>
                    <a:pt x="13" y="61"/>
                  </a:lnTo>
                  <a:lnTo>
                    <a:pt x="18" y="64"/>
                  </a:lnTo>
                  <a:lnTo>
                    <a:pt x="24" y="67"/>
                  </a:lnTo>
                  <a:lnTo>
                    <a:pt x="31" y="69"/>
                  </a:lnTo>
                  <a:lnTo>
                    <a:pt x="37" y="69"/>
                  </a:lnTo>
                  <a:lnTo>
                    <a:pt x="44" y="68"/>
                  </a:lnTo>
                  <a:lnTo>
                    <a:pt x="56" y="61"/>
                  </a:lnTo>
                  <a:lnTo>
                    <a:pt x="64" y="52"/>
                  </a:lnTo>
                  <a:lnTo>
                    <a:pt x="69" y="39"/>
                  </a:lnTo>
                  <a:lnTo>
                    <a:pt x="68" y="25"/>
                  </a:lnTo>
                  <a:close/>
                </a:path>
              </a:pathLst>
            </a:custGeom>
            <a:solidFill>
              <a:srgbClr val="FFB7AA"/>
            </a:solidFill>
            <a:ln w="9525">
              <a:noFill/>
              <a:round/>
              <a:headEnd/>
              <a:tailEnd/>
            </a:ln>
          </p:spPr>
          <p:txBody>
            <a:bodyPr/>
            <a:lstStyle/>
            <a:p>
              <a:endParaRPr lang="en-US">
                <a:solidFill>
                  <a:srgbClr val="000000"/>
                </a:solidFill>
              </a:endParaRPr>
            </a:p>
          </p:txBody>
        </p:sp>
        <p:sp>
          <p:nvSpPr>
            <p:cNvPr id="23585" name="Freeform 115"/>
            <p:cNvSpPr>
              <a:spLocks/>
            </p:cNvSpPr>
            <p:nvPr/>
          </p:nvSpPr>
          <p:spPr bwMode="auto">
            <a:xfrm>
              <a:off x="4294" y="2883"/>
              <a:ext cx="33" cy="34"/>
            </a:xfrm>
            <a:custGeom>
              <a:avLst/>
              <a:gdLst>
                <a:gd name="T0" fmla="*/ 0 w 68"/>
                <a:gd name="T1" fmla="*/ 1 h 68"/>
                <a:gd name="T2" fmla="*/ 0 w 68"/>
                <a:gd name="T3" fmla="*/ 1 h 68"/>
                <a:gd name="T4" fmla="*/ 0 w 68"/>
                <a:gd name="T5" fmla="*/ 1 h 68"/>
                <a:gd name="T6" fmla="*/ 0 w 68"/>
                <a:gd name="T7" fmla="*/ 1 h 68"/>
                <a:gd name="T8" fmla="*/ 0 w 68"/>
                <a:gd name="T9" fmla="*/ 1 h 68"/>
                <a:gd name="T10" fmla="*/ 0 w 68"/>
                <a:gd name="T11" fmla="*/ 1 h 68"/>
                <a:gd name="T12" fmla="*/ 0 w 68"/>
                <a:gd name="T13" fmla="*/ 0 h 68"/>
                <a:gd name="T14" fmla="*/ 0 w 68"/>
                <a:gd name="T15" fmla="*/ 0 h 68"/>
                <a:gd name="T16" fmla="*/ 0 w 68"/>
                <a:gd name="T17" fmla="*/ 1 h 68"/>
                <a:gd name="T18" fmla="*/ 0 w 68"/>
                <a:gd name="T19" fmla="*/ 1 h 68"/>
                <a:gd name="T20" fmla="*/ 0 w 68"/>
                <a:gd name="T21" fmla="*/ 1 h 68"/>
                <a:gd name="T22" fmla="*/ 0 w 68"/>
                <a:gd name="T23" fmla="*/ 1 h 68"/>
                <a:gd name="T24" fmla="*/ 0 w 68"/>
                <a:gd name="T25" fmla="*/ 1 h 68"/>
                <a:gd name="T26" fmla="*/ 0 w 68"/>
                <a:gd name="T27" fmla="*/ 1 h 68"/>
                <a:gd name="T28" fmla="*/ 0 w 68"/>
                <a:gd name="T29" fmla="*/ 1 h 68"/>
                <a:gd name="T30" fmla="*/ 0 w 68"/>
                <a:gd name="T31" fmla="*/ 1 h 68"/>
                <a:gd name="T32" fmla="*/ 0 w 68"/>
                <a:gd name="T33" fmla="*/ 1 h 68"/>
                <a:gd name="T34" fmla="*/ 0 w 68"/>
                <a:gd name="T35" fmla="*/ 1 h 68"/>
                <a:gd name="T36" fmla="*/ 0 w 68"/>
                <a:gd name="T37" fmla="*/ 1 h 68"/>
                <a:gd name="T38" fmla="*/ 0 w 68"/>
                <a:gd name="T39" fmla="*/ 1 h 68"/>
                <a:gd name="T40" fmla="*/ 0 w 68"/>
                <a:gd name="T41" fmla="*/ 1 h 68"/>
                <a:gd name="T42" fmla="*/ 0 w 68"/>
                <a:gd name="T43" fmla="*/ 1 h 68"/>
                <a:gd name="T44" fmla="*/ 0 w 68"/>
                <a:gd name="T45" fmla="*/ 1 h 68"/>
                <a:gd name="T46" fmla="*/ 0 w 68"/>
                <a:gd name="T47" fmla="*/ 1 h 68"/>
                <a:gd name="T48" fmla="*/ 0 w 68"/>
                <a:gd name="T49" fmla="*/ 1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68"/>
                <a:gd name="T77" fmla="*/ 68 w 68"/>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68">
                  <a:moveTo>
                    <a:pt x="67" y="25"/>
                  </a:moveTo>
                  <a:lnTo>
                    <a:pt x="65" y="18"/>
                  </a:lnTo>
                  <a:lnTo>
                    <a:pt x="60" y="13"/>
                  </a:lnTo>
                  <a:lnTo>
                    <a:pt x="55" y="8"/>
                  </a:lnTo>
                  <a:lnTo>
                    <a:pt x="51" y="5"/>
                  </a:lnTo>
                  <a:lnTo>
                    <a:pt x="44" y="2"/>
                  </a:lnTo>
                  <a:lnTo>
                    <a:pt x="38" y="0"/>
                  </a:lnTo>
                  <a:lnTo>
                    <a:pt x="31" y="0"/>
                  </a:lnTo>
                  <a:lnTo>
                    <a:pt x="24" y="1"/>
                  </a:lnTo>
                  <a:lnTo>
                    <a:pt x="13" y="8"/>
                  </a:lnTo>
                  <a:lnTo>
                    <a:pt x="5" y="17"/>
                  </a:lnTo>
                  <a:lnTo>
                    <a:pt x="0" y="30"/>
                  </a:lnTo>
                  <a:lnTo>
                    <a:pt x="1" y="44"/>
                  </a:lnTo>
                  <a:lnTo>
                    <a:pt x="3" y="51"/>
                  </a:lnTo>
                  <a:lnTo>
                    <a:pt x="7" y="56"/>
                  </a:lnTo>
                  <a:lnTo>
                    <a:pt x="12" y="61"/>
                  </a:lnTo>
                  <a:lnTo>
                    <a:pt x="17" y="64"/>
                  </a:lnTo>
                  <a:lnTo>
                    <a:pt x="23" y="67"/>
                  </a:lnTo>
                  <a:lnTo>
                    <a:pt x="30" y="68"/>
                  </a:lnTo>
                  <a:lnTo>
                    <a:pt x="36" y="68"/>
                  </a:lnTo>
                  <a:lnTo>
                    <a:pt x="43" y="67"/>
                  </a:lnTo>
                  <a:lnTo>
                    <a:pt x="55" y="61"/>
                  </a:lnTo>
                  <a:lnTo>
                    <a:pt x="63" y="51"/>
                  </a:lnTo>
                  <a:lnTo>
                    <a:pt x="68" y="39"/>
                  </a:lnTo>
                  <a:lnTo>
                    <a:pt x="67" y="25"/>
                  </a:lnTo>
                  <a:close/>
                </a:path>
              </a:pathLst>
            </a:custGeom>
            <a:solidFill>
              <a:srgbClr val="FFB5AD"/>
            </a:solidFill>
            <a:ln w="9525">
              <a:noFill/>
              <a:round/>
              <a:headEnd/>
              <a:tailEnd/>
            </a:ln>
          </p:spPr>
          <p:txBody>
            <a:bodyPr/>
            <a:lstStyle/>
            <a:p>
              <a:endParaRPr lang="en-US">
                <a:solidFill>
                  <a:srgbClr val="000000"/>
                </a:solidFill>
              </a:endParaRPr>
            </a:p>
          </p:txBody>
        </p:sp>
        <p:sp>
          <p:nvSpPr>
            <p:cNvPr id="23586" name="Freeform 116"/>
            <p:cNvSpPr>
              <a:spLocks/>
            </p:cNvSpPr>
            <p:nvPr/>
          </p:nvSpPr>
          <p:spPr bwMode="auto">
            <a:xfrm>
              <a:off x="4294" y="2884"/>
              <a:ext cx="33" cy="33"/>
            </a:xfrm>
            <a:custGeom>
              <a:avLst/>
              <a:gdLst>
                <a:gd name="T0" fmla="*/ 0 w 67"/>
                <a:gd name="T1" fmla="*/ 0 h 67"/>
                <a:gd name="T2" fmla="*/ 0 w 67"/>
                <a:gd name="T3" fmla="*/ 0 h 67"/>
                <a:gd name="T4" fmla="*/ 0 w 67"/>
                <a:gd name="T5" fmla="*/ 0 h 67"/>
                <a:gd name="T6" fmla="*/ 0 w 67"/>
                <a:gd name="T7" fmla="*/ 0 h 67"/>
                <a:gd name="T8" fmla="*/ 0 w 67"/>
                <a:gd name="T9" fmla="*/ 0 h 67"/>
                <a:gd name="T10" fmla="*/ 0 w 67"/>
                <a:gd name="T11" fmla="*/ 0 h 67"/>
                <a:gd name="T12" fmla="*/ 0 w 67"/>
                <a:gd name="T13" fmla="*/ 0 h 67"/>
                <a:gd name="T14" fmla="*/ 0 w 67"/>
                <a:gd name="T15" fmla="*/ 0 h 67"/>
                <a:gd name="T16" fmla="*/ 0 w 67"/>
                <a:gd name="T17" fmla="*/ 0 h 67"/>
                <a:gd name="T18" fmla="*/ 0 w 67"/>
                <a:gd name="T19" fmla="*/ 0 h 67"/>
                <a:gd name="T20" fmla="*/ 0 w 67"/>
                <a:gd name="T21" fmla="*/ 0 h 67"/>
                <a:gd name="T22" fmla="*/ 0 w 67"/>
                <a:gd name="T23" fmla="*/ 0 h 67"/>
                <a:gd name="T24" fmla="*/ 0 w 67"/>
                <a:gd name="T25" fmla="*/ 0 h 67"/>
                <a:gd name="T26" fmla="*/ 0 w 67"/>
                <a:gd name="T27" fmla="*/ 0 h 67"/>
                <a:gd name="T28" fmla="*/ 0 w 67"/>
                <a:gd name="T29" fmla="*/ 0 h 67"/>
                <a:gd name="T30" fmla="*/ 0 w 67"/>
                <a:gd name="T31" fmla="*/ 0 h 67"/>
                <a:gd name="T32" fmla="*/ 0 w 67"/>
                <a:gd name="T33" fmla="*/ 0 h 67"/>
                <a:gd name="T34" fmla="*/ 0 w 67"/>
                <a:gd name="T35" fmla="*/ 0 h 67"/>
                <a:gd name="T36" fmla="*/ 0 w 67"/>
                <a:gd name="T37" fmla="*/ 0 h 67"/>
                <a:gd name="T38" fmla="*/ 0 w 67"/>
                <a:gd name="T39" fmla="*/ 0 h 67"/>
                <a:gd name="T40" fmla="*/ 0 w 67"/>
                <a:gd name="T41" fmla="*/ 0 h 67"/>
                <a:gd name="T42" fmla="*/ 0 w 67"/>
                <a:gd name="T43" fmla="*/ 0 h 67"/>
                <a:gd name="T44" fmla="*/ 0 w 67"/>
                <a:gd name="T45" fmla="*/ 0 h 67"/>
                <a:gd name="T46" fmla="*/ 0 w 67"/>
                <a:gd name="T47" fmla="*/ 0 h 67"/>
                <a:gd name="T48" fmla="*/ 0 w 67"/>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67"/>
                <a:gd name="T77" fmla="*/ 67 w 67"/>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67">
                  <a:moveTo>
                    <a:pt x="66" y="24"/>
                  </a:moveTo>
                  <a:lnTo>
                    <a:pt x="63" y="17"/>
                  </a:lnTo>
                  <a:lnTo>
                    <a:pt x="60" y="12"/>
                  </a:lnTo>
                  <a:lnTo>
                    <a:pt x="55" y="7"/>
                  </a:lnTo>
                  <a:lnTo>
                    <a:pt x="51" y="4"/>
                  </a:lnTo>
                  <a:lnTo>
                    <a:pt x="44" y="1"/>
                  </a:lnTo>
                  <a:lnTo>
                    <a:pt x="38" y="0"/>
                  </a:lnTo>
                  <a:lnTo>
                    <a:pt x="31" y="0"/>
                  </a:lnTo>
                  <a:lnTo>
                    <a:pt x="24" y="1"/>
                  </a:lnTo>
                  <a:lnTo>
                    <a:pt x="13" y="7"/>
                  </a:lnTo>
                  <a:lnTo>
                    <a:pt x="5" y="16"/>
                  </a:lnTo>
                  <a:lnTo>
                    <a:pt x="0" y="29"/>
                  </a:lnTo>
                  <a:lnTo>
                    <a:pt x="1" y="43"/>
                  </a:lnTo>
                  <a:lnTo>
                    <a:pt x="3" y="48"/>
                  </a:lnTo>
                  <a:lnTo>
                    <a:pt x="8" y="54"/>
                  </a:lnTo>
                  <a:lnTo>
                    <a:pt x="13" y="59"/>
                  </a:lnTo>
                  <a:lnTo>
                    <a:pt x="17" y="62"/>
                  </a:lnTo>
                  <a:lnTo>
                    <a:pt x="23" y="65"/>
                  </a:lnTo>
                  <a:lnTo>
                    <a:pt x="30" y="67"/>
                  </a:lnTo>
                  <a:lnTo>
                    <a:pt x="36" y="67"/>
                  </a:lnTo>
                  <a:lnTo>
                    <a:pt x="43" y="66"/>
                  </a:lnTo>
                  <a:lnTo>
                    <a:pt x="55" y="60"/>
                  </a:lnTo>
                  <a:lnTo>
                    <a:pt x="63" y="50"/>
                  </a:lnTo>
                  <a:lnTo>
                    <a:pt x="67" y="37"/>
                  </a:lnTo>
                  <a:lnTo>
                    <a:pt x="66" y="24"/>
                  </a:lnTo>
                  <a:close/>
                </a:path>
              </a:pathLst>
            </a:custGeom>
            <a:solidFill>
              <a:srgbClr val="FFB5AD"/>
            </a:solidFill>
            <a:ln w="9525">
              <a:noFill/>
              <a:round/>
              <a:headEnd/>
              <a:tailEnd/>
            </a:ln>
          </p:spPr>
          <p:txBody>
            <a:bodyPr/>
            <a:lstStyle/>
            <a:p>
              <a:endParaRPr lang="en-US">
                <a:solidFill>
                  <a:srgbClr val="000000"/>
                </a:solidFill>
              </a:endParaRPr>
            </a:p>
          </p:txBody>
        </p:sp>
        <p:sp>
          <p:nvSpPr>
            <p:cNvPr id="23587" name="Freeform 117"/>
            <p:cNvSpPr>
              <a:spLocks/>
            </p:cNvSpPr>
            <p:nvPr/>
          </p:nvSpPr>
          <p:spPr bwMode="auto">
            <a:xfrm>
              <a:off x="4294" y="2884"/>
              <a:ext cx="33" cy="33"/>
            </a:xfrm>
            <a:custGeom>
              <a:avLst/>
              <a:gdLst>
                <a:gd name="T0" fmla="*/ 1 w 66"/>
                <a:gd name="T1" fmla="*/ 0 h 67"/>
                <a:gd name="T2" fmla="*/ 1 w 66"/>
                <a:gd name="T3" fmla="*/ 0 h 67"/>
                <a:gd name="T4" fmla="*/ 1 w 66"/>
                <a:gd name="T5" fmla="*/ 0 h 67"/>
                <a:gd name="T6" fmla="*/ 1 w 66"/>
                <a:gd name="T7" fmla="*/ 0 h 67"/>
                <a:gd name="T8" fmla="*/ 1 w 66"/>
                <a:gd name="T9" fmla="*/ 0 h 67"/>
                <a:gd name="T10" fmla="*/ 1 w 66"/>
                <a:gd name="T11" fmla="*/ 0 h 67"/>
                <a:gd name="T12" fmla="*/ 1 w 66"/>
                <a:gd name="T13" fmla="*/ 0 h 67"/>
                <a:gd name="T14" fmla="*/ 1 w 66"/>
                <a:gd name="T15" fmla="*/ 0 h 67"/>
                <a:gd name="T16" fmla="*/ 1 w 66"/>
                <a:gd name="T17" fmla="*/ 0 h 67"/>
                <a:gd name="T18" fmla="*/ 1 w 66"/>
                <a:gd name="T19" fmla="*/ 0 h 67"/>
                <a:gd name="T20" fmla="*/ 1 w 66"/>
                <a:gd name="T21" fmla="*/ 0 h 67"/>
                <a:gd name="T22" fmla="*/ 0 w 66"/>
                <a:gd name="T23" fmla="*/ 0 h 67"/>
                <a:gd name="T24" fmla="*/ 1 w 66"/>
                <a:gd name="T25" fmla="*/ 0 h 67"/>
                <a:gd name="T26" fmla="*/ 1 w 66"/>
                <a:gd name="T27" fmla="*/ 0 h 67"/>
                <a:gd name="T28" fmla="*/ 1 w 66"/>
                <a:gd name="T29" fmla="*/ 0 h 67"/>
                <a:gd name="T30" fmla="*/ 1 w 66"/>
                <a:gd name="T31" fmla="*/ 0 h 67"/>
                <a:gd name="T32" fmla="*/ 1 w 66"/>
                <a:gd name="T33" fmla="*/ 0 h 67"/>
                <a:gd name="T34" fmla="*/ 1 w 66"/>
                <a:gd name="T35" fmla="*/ 0 h 67"/>
                <a:gd name="T36" fmla="*/ 1 w 66"/>
                <a:gd name="T37" fmla="*/ 0 h 67"/>
                <a:gd name="T38" fmla="*/ 1 w 66"/>
                <a:gd name="T39" fmla="*/ 0 h 67"/>
                <a:gd name="T40" fmla="*/ 1 w 66"/>
                <a:gd name="T41" fmla="*/ 0 h 67"/>
                <a:gd name="T42" fmla="*/ 1 w 66"/>
                <a:gd name="T43" fmla="*/ 0 h 67"/>
                <a:gd name="T44" fmla="*/ 1 w 66"/>
                <a:gd name="T45" fmla="*/ 0 h 67"/>
                <a:gd name="T46" fmla="*/ 1 w 66"/>
                <a:gd name="T47" fmla="*/ 0 h 67"/>
                <a:gd name="T48" fmla="*/ 1 w 66"/>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67"/>
                <a:gd name="T77" fmla="*/ 66 w 66"/>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67">
                  <a:moveTo>
                    <a:pt x="65" y="24"/>
                  </a:moveTo>
                  <a:lnTo>
                    <a:pt x="62" y="19"/>
                  </a:lnTo>
                  <a:lnTo>
                    <a:pt x="59" y="13"/>
                  </a:lnTo>
                  <a:lnTo>
                    <a:pt x="54" y="8"/>
                  </a:lnTo>
                  <a:lnTo>
                    <a:pt x="50" y="5"/>
                  </a:lnTo>
                  <a:lnTo>
                    <a:pt x="44" y="2"/>
                  </a:lnTo>
                  <a:lnTo>
                    <a:pt x="37" y="0"/>
                  </a:lnTo>
                  <a:lnTo>
                    <a:pt x="31" y="0"/>
                  </a:lnTo>
                  <a:lnTo>
                    <a:pt x="24" y="1"/>
                  </a:lnTo>
                  <a:lnTo>
                    <a:pt x="12" y="7"/>
                  </a:lnTo>
                  <a:lnTo>
                    <a:pt x="4" y="16"/>
                  </a:lnTo>
                  <a:lnTo>
                    <a:pt x="0" y="29"/>
                  </a:lnTo>
                  <a:lnTo>
                    <a:pt x="1" y="43"/>
                  </a:lnTo>
                  <a:lnTo>
                    <a:pt x="4" y="48"/>
                  </a:lnTo>
                  <a:lnTo>
                    <a:pt x="7" y="54"/>
                  </a:lnTo>
                  <a:lnTo>
                    <a:pt x="12" y="59"/>
                  </a:lnTo>
                  <a:lnTo>
                    <a:pt x="16" y="62"/>
                  </a:lnTo>
                  <a:lnTo>
                    <a:pt x="22" y="65"/>
                  </a:lnTo>
                  <a:lnTo>
                    <a:pt x="29" y="67"/>
                  </a:lnTo>
                  <a:lnTo>
                    <a:pt x="35" y="67"/>
                  </a:lnTo>
                  <a:lnTo>
                    <a:pt x="42" y="66"/>
                  </a:lnTo>
                  <a:lnTo>
                    <a:pt x="53" y="59"/>
                  </a:lnTo>
                  <a:lnTo>
                    <a:pt x="62" y="50"/>
                  </a:lnTo>
                  <a:lnTo>
                    <a:pt x="66" y="37"/>
                  </a:lnTo>
                  <a:lnTo>
                    <a:pt x="65" y="24"/>
                  </a:lnTo>
                  <a:close/>
                </a:path>
              </a:pathLst>
            </a:custGeom>
            <a:solidFill>
              <a:srgbClr val="FFB5AD"/>
            </a:solidFill>
            <a:ln w="9525">
              <a:noFill/>
              <a:round/>
              <a:headEnd/>
              <a:tailEnd/>
            </a:ln>
          </p:spPr>
          <p:txBody>
            <a:bodyPr/>
            <a:lstStyle/>
            <a:p>
              <a:endParaRPr lang="en-US">
                <a:solidFill>
                  <a:srgbClr val="000000"/>
                </a:solidFill>
              </a:endParaRPr>
            </a:p>
          </p:txBody>
        </p:sp>
        <p:sp>
          <p:nvSpPr>
            <p:cNvPr id="23588" name="Freeform 118"/>
            <p:cNvSpPr>
              <a:spLocks/>
            </p:cNvSpPr>
            <p:nvPr/>
          </p:nvSpPr>
          <p:spPr bwMode="auto">
            <a:xfrm>
              <a:off x="4294" y="2884"/>
              <a:ext cx="33" cy="32"/>
            </a:xfrm>
            <a:custGeom>
              <a:avLst/>
              <a:gdLst>
                <a:gd name="T0" fmla="*/ 1 w 66"/>
                <a:gd name="T1" fmla="*/ 0 h 65"/>
                <a:gd name="T2" fmla="*/ 1 w 66"/>
                <a:gd name="T3" fmla="*/ 0 h 65"/>
                <a:gd name="T4" fmla="*/ 1 w 66"/>
                <a:gd name="T5" fmla="*/ 0 h 65"/>
                <a:gd name="T6" fmla="*/ 1 w 66"/>
                <a:gd name="T7" fmla="*/ 0 h 65"/>
                <a:gd name="T8" fmla="*/ 1 w 66"/>
                <a:gd name="T9" fmla="*/ 0 h 65"/>
                <a:gd name="T10" fmla="*/ 1 w 66"/>
                <a:gd name="T11" fmla="*/ 0 h 65"/>
                <a:gd name="T12" fmla="*/ 1 w 66"/>
                <a:gd name="T13" fmla="*/ 0 h 65"/>
                <a:gd name="T14" fmla="*/ 1 w 66"/>
                <a:gd name="T15" fmla="*/ 0 h 65"/>
                <a:gd name="T16" fmla="*/ 1 w 66"/>
                <a:gd name="T17" fmla="*/ 0 h 65"/>
                <a:gd name="T18" fmla="*/ 1 w 66"/>
                <a:gd name="T19" fmla="*/ 0 h 65"/>
                <a:gd name="T20" fmla="*/ 1 w 66"/>
                <a:gd name="T21" fmla="*/ 0 h 65"/>
                <a:gd name="T22" fmla="*/ 0 w 66"/>
                <a:gd name="T23" fmla="*/ 0 h 65"/>
                <a:gd name="T24" fmla="*/ 1 w 66"/>
                <a:gd name="T25" fmla="*/ 0 h 65"/>
                <a:gd name="T26" fmla="*/ 1 w 66"/>
                <a:gd name="T27" fmla="*/ 0 h 65"/>
                <a:gd name="T28" fmla="*/ 1 w 66"/>
                <a:gd name="T29" fmla="*/ 0 h 65"/>
                <a:gd name="T30" fmla="*/ 1 w 66"/>
                <a:gd name="T31" fmla="*/ 0 h 65"/>
                <a:gd name="T32" fmla="*/ 1 w 66"/>
                <a:gd name="T33" fmla="*/ 0 h 65"/>
                <a:gd name="T34" fmla="*/ 1 w 66"/>
                <a:gd name="T35" fmla="*/ 0 h 65"/>
                <a:gd name="T36" fmla="*/ 1 w 66"/>
                <a:gd name="T37" fmla="*/ 0 h 65"/>
                <a:gd name="T38" fmla="*/ 1 w 66"/>
                <a:gd name="T39" fmla="*/ 0 h 65"/>
                <a:gd name="T40" fmla="*/ 1 w 66"/>
                <a:gd name="T41" fmla="*/ 0 h 65"/>
                <a:gd name="T42" fmla="*/ 1 w 66"/>
                <a:gd name="T43" fmla="*/ 0 h 65"/>
                <a:gd name="T44" fmla="*/ 1 w 66"/>
                <a:gd name="T45" fmla="*/ 0 h 65"/>
                <a:gd name="T46" fmla="*/ 1 w 66"/>
                <a:gd name="T47" fmla="*/ 0 h 65"/>
                <a:gd name="T48" fmla="*/ 1 w 66"/>
                <a:gd name="T49" fmla="*/ 0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65"/>
                <a:gd name="T77" fmla="*/ 66 w 66"/>
                <a:gd name="T78" fmla="*/ 65 h 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65">
                  <a:moveTo>
                    <a:pt x="65" y="23"/>
                  </a:moveTo>
                  <a:lnTo>
                    <a:pt x="62" y="18"/>
                  </a:lnTo>
                  <a:lnTo>
                    <a:pt x="59" y="12"/>
                  </a:lnTo>
                  <a:lnTo>
                    <a:pt x="54" y="7"/>
                  </a:lnTo>
                  <a:lnTo>
                    <a:pt x="49" y="4"/>
                  </a:lnTo>
                  <a:lnTo>
                    <a:pt x="43" y="1"/>
                  </a:lnTo>
                  <a:lnTo>
                    <a:pt x="37" y="0"/>
                  </a:lnTo>
                  <a:lnTo>
                    <a:pt x="31" y="0"/>
                  </a:lnTo>
                  <a:lnTo>
                    <a:pt x="24" y="1"/>
                  </a:lnTo>
                  <a:lnTo>
                    <a:pt x="13" y="7"/>
                  </a:lnTo>
                  <a:lnTo>
                    <a:pt x="5" y="16"/>
                  </a:lnTo>
                  <a:lnTo>
                    <a:pt x="0" y="29"/>
                  </a:lnTo>
                  <a:lnTo>
                    <a:pt x="1" y="42"/>
                  </a:lnTo>
                  <a:lnTo>
                    <a:pt x="4" y="47"/>
                  </a:lnTo>
                  <a:lnTo>
                    <a:pt x="7" y="53"/>
                  </a:lnTo>
                  <a:lnTo>
                    <a:pt x="12" y="58"/>
                  </a:lnTo>
                  <a:lnTo>
                    <a:pt x="16" y="61"/>
                  </a:lnTo>
                  <a:lnTo>
                    <a:pt x="22" y="64"/>
                  </a:lnTo>
                  <a:lnTo>
                    <a:pt x="29" y="65"/>
                  </a:lnTo>
                  <a:lnTo>
                    <a:pt x="35" y="65"/>
                  </a:lnTo>
                  <a:lnTo>
                    <a:pt x="42" y="64"/>
                  </a:lnTo>
                  <a:lnTo>
                    <a:pt x="53" y="58"/>
                  </a:lnTo>
                  <a:lnTo>
                    <a:pt x="61" y="49"/>
                  </a:lnTo>
                  <a:lnTo>
                    <a:pt x="66" y="36"/>
                  </a:lnTo>
                  <a:lnTo>
                    <a:pt x="65" y="23"/>
                  </a:lnTo>
                  <a:close/>
                </a:path>
              </a:pathLst>
            </a:custGeom>
            <a:solidFill>
              <a:srgbClr val="FFB2AF"/>
            </a:solidFill>
            <a:ln w="9525">
              <a:noFill/>
              <a:round/>
              <a:headEnd/>
              <a:tailEnd/>
            </a:ln>
          </p:spPr>
          <p:txBody>
            <a:bodyPr/>
            <a:lstStyle/>
            <a:p>
              <a:endParaRPr lang="en-US">
                <a:solidFill>
                  <a:srgbClr val="000000"/>
                </a:solidFill>
              </a:endParaRPr>
            </a:p>
          </p:txBody>
        </p:sp>
        <p:sp>
          <p:nvSpPr>
            <p:cNvPr id="23589" name="Freeform 119"/>
            <p:cNvSpPr>
              <a:spLocks/>
            </p:cNvSpPr>
            <p:nvPr/>
          </p:nvSpPr>
          <p:spPr bwMode="auto">
            <a:xfrm>
              <a:off x="4294" y="2884"/>
              <a:ext cx="32" cy="32"/>
            </a:xfrm>
            <a:custGeom>
              <a:avLst/>
              <a:gdLst>
                <a:gd name="T0" fmla="*/ 0 w 65"/>
                <a:gd name="T1" fmla="*/ 0 h 65"/>
                <a:gd name="T2" fmla="*/ 0 w 65"/>
                <a:gd name="T3" fmla="*/ 0 h 65"/>
                <a:gd name="T4" fmla="*/ 0 w 65"/>
                <a:gd name="T5" fmla="*/ 0 h 65"/>
                <a:gd name="T6" fmla="*/ 0 w 65"/>
                <a:gd name="T7" fmla="*/ 0 h 65"/>
                <a:gd name="T8" fmla="*/ 0 w 65"/>
                <a:gd name="T9" fmla="*/ 0 h 65"/>
                <a:gd name="T10" fmla="*/ 0 w 65"/>
                <a:gd name="T11" fmla="*/ 0 h 65"/>
                <a:gd name="T12" fmla="*/ 0 w 65"/>
                <a:gd name="T13" fmla="*/ 0 h 65"/>
                <a:gd name="T14" fmla="*/ 0 w 65"/>
                <a:gd name="T15" fmla="*/ 0 h 65"/>
                <a:gd name="T16" fmla="*/ 0 w 65"/>
                <a:gd name="T17" fmla="*/ 0 h 65"/>
                <a:gd name="T18" fmla="*/ 0 w 65"/>
                <a:gd name="T19" fmla="*/ 0 h 65"/>
                <a:gd name="T20" fmla="*/ 0 w 65"/>
                <a:gd name="T21" fmla="*/ 0 h 65"/>
                <a:gd name="T22" fmla="*/ 0 w 65"/>
                <a:gd name="T23" fmla="*/ 0 h 65"/>
                <a:gd name="T24" fmla="*/ 0 w 65"/>
                <a:gd name="T25" fmla="*/ 0 h 65"/>
                <a:gd name="T26" fmla="*/ 0 w 65"/>
                <a:gd name="T27" fmla="*/ 0 h 65"/>
                <a:gd name="T28" fmla="*/ 0 w 65"/>
                <a:gd name="T29" fmla="*/ 0 h 65"/>
                <a:gd name="T30" fmla="*/ 0 w 65"/>
                <a:gd name="T31" fmla="*/ 0 h 65"/>
                <a:gd name="T32" fmla="*/ 0 w 65"/>
                <a:gd name="T33" fmla="*/ 0 h 65"/>
                <a:gd name="T34" fmla="*/ 0 w 65"/>
                <a:gd name="T35" fmla="*/ 0 h 65"/>
                <a:gd name="T36" fmla="*/ 0 w 65"/>
                <a:gd name="T37" fmla="*/ 0 h 65"/>
                <a:gd name="T38" fmla="*/ 0 w 65"/>
                <a:gd name="T39" fmla="*/ 0 h 65"/>
                <a:gd name="T40" fmla="*/ 0 w 65"/>
                <a:gd name="T41" fmla="*/ 0 h 65"/>
                <a:gd name="T42" fmla="*/ 0 w 65"/>
                <a:gd name="T43" fmla="*/ 0 h 65"/>
                <a:gd name="T44" fmla="*/ 0 w 65"/>
                <a:gd name="T45" fmla="*/ 0 h 65"/>
                <a:gd name="T46" fmla="*/ 0 w 65"/>
                <a:gd name="T47" fmla="*/ 0 h 65"/>
                <a:gd name="T48" fmla="*/ 0 w 65"/>
                <a:gd name="T49" fmla="*/ 0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65"/>
                <a:gd name="T77" fmla="*/ 65 w 65"/>
                <a:gd name="T78" fmla="*/ 65 h 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65">
                  <a:moveTo>
                    <a:pt x="64" y="23"/>
                  </a:moveTo>
                  <a:lnTo>
                    <a:pt x="61" y="18"/>
                  </a:lnTo>
                  <a:lnTo>
                    <a:pt x="58" y="12"/>
                  </a:lnTo>
                  <a:lnTo>
                    <a:pt x="53" y="7"/>
                  </a:lnTo>
                  <a:lnTo>
                    <a:pt x="49" y="4"/>
                  </a:lnTo>
                  <a:lnTo>
                    <a:pt x="43" y="1"/>
                  </a:lnTo>
                  <a:lnTo>
                    <a:pt x="37" y="0"/>
                  </a:lnTo>
                  <a:lnTo>
                    <a:pt x="31" y="0"/>
                  </a:lnTo>
                  <a:lnTo>
                    <a:pt x="24" y="1"/>
                  </a:lnTo>
                  <a:lnTo>
                    <a:pt x="13" y="7"/>
                  </a:lnTo>
                  <a:lnTo>
                    <a:pt x="5" y="16"/>
                  </a:lnTo>
                  <a:lnTo>
                    <a:pt x="0" y="29"/>
                  </a:lnTo>
                  <a:lnTo>
                    <a:pt x="1" y="42"/>
                  </a:lnTo>
                  <a:lnTo>
                    <a:pt x="4" y="47"/>
                  </a:lnTo>
                  <a:lnTo>
                    <a:pt x="7" y="52"/>
                  </a:lnTo>
                  <a:lnTo>
                    <a:pt x="12" y="57"/>
                  </a:lnTo>
                  <a:lnTo>
                    <a:pt x="17" y="60"/>
                  </a:lnTo>
                  <a:lnTo>
                    <a:pt x="23" y="62"/>
                  </a:lnTo>
                  <a:lnTo>
                    <a:pt x="29" y="65"/>
                  </a:lnTo>
                  <a:lnTo>
                    <a:pt x="35" y="65"/>
                  </a:lnTo>
                  <a:lnTo>
                    <a:pt x="42" y="64"/>
                  </a:lnTo>
                  <a:lnTo>
                    <a:pt x="53" y="58"/>
                  </a:lnTo>
                  <a:lnTo>
                    <a:pt x="61" y="49"/>
                  </a:lnTo>
                  <a:lnTo>
                    <a:pt x="65" y="36"/>
                  </a:lnTo>
                  <a:lnTo>
                    <a:pt x="64" y="23"/>
                  </a:lnTo>
                  <a:close/>
                </a:path>
              </a:pathLst>
            </a:custGeom>
            <a:solidFill>
              <a:srgbClr val="FFB2AF"/>
            </a:solidFill>
            <a:ln w="9525">
              <a:noFill/>
              <a:round/>
              <a:headEnd/>
              <a:tailEnd/>
            </a:ln>
          </p:spPr>
          <p:txBody>
            <a:bodyPr/>
            <a:lstStyle/>
            <a:p>
              <a:endParaRPr lang="en-US">
                <a:solidFill>
                  <a:srgbClr val="000000"/>
                </a:solidFill>
              </a:endParaRPr>
            </a:p>
          </p:txBody>
        </p:sp>
        <p:sp>
          <p:nvSpPr>
            <p:cNvPr id="23590" name="Freeform 120"/>
            <p:cNvSpPr>
              <a:spLocks/>
            </p:cNvSpPr>
            <p:nvPr/>
          </p:nvSpPr>
          <p:spPr bwMode="auto">
            <a:xfrm>
              <a:off x="4295" y="2884"/>
              <a:ext cx="31" cy="32"/>
            </a:xfrm>
            <a:custGeom>
              <a:avLst/>
              <a:gdLst>
                <a:gd name="T0" fmla="*/ 0 w 64"/>
                <a:gd name="T1" fmla="*/ 1 h 64"/>
                <a:gd name="T2" fmla="*/ 0 w 64"/>
                <a:gd name="T3" fmla="*/ 1 h 64"/>
                <a:gd name="T4" fmla="*/ 0 w 64"/>
                <a:gd name="T5" fmla="*/ 1 h 64"/>
                <a:gd name="T6" fmla="*/ 0 w 64"/>
                <a:gd name="T7" fmla="*/ 1 h 64"/>
                <a:gd name="T8" fmla="*/ 0 w 64"/>
                <a:gd name="T9" fmla="*/ 1 h 64"/>
                <a:gd name="T10" fmla="*/ 0 w 64"/>
                <a:gd name="T11" fmla="*/ 1 h 64"/>
                <a:gd name="T12" fmla="*/ 0 w 64"/>
                <a:gd name="T13" fmla="*/ 0 h 64"/>
                <a:gd name="T14" fmla="*/ 0 w 64"/>
                <a:gd name="T15" fmla="*/ 0 h 64"/>
                <a:gd name="T16" fmla="*/ 0 w 64"/>
                <a:gd name="T17" fmla="*/ 1 h 64"/>
                <a:gd name="T18" fmla="*/ 0 w 64"/>
                <a:gd name="T19" fmla="*/ 1 h 64"/>
                <a:gd name="T20" fmla="*/ 0 w 64"/>
                <a:gd name="T21" fmla="*/ 1 h 64"/>
                <a:gd name="T22" fmla="*/ 0 w 64"/>
                <a:gd name="T23" fmla="*/ 1 h 64"/>
                <a:gd name="T24" fmla="*/ 0 w 64"/>
                <a:gd name="T25" fmla="*/ 1 h 64"/>
                <a:gd name="T26" fmla="*/ 0 w 64"/>
                <a:gd name="T27" fmla="*/ 1 h 64"/>
                <a:gd name="T28" fmla="*/ 0 w 64"/>
                <a:gd name="T29" fmla="*/ 1 h 64"/>
                <a:gd name="T30" fmla="*/ 0 w 64"/>
                <a:gd name="T31" fmla="*/ 1 h 64"/>
                <a:gd name="T32" fmla="*/ 0 w 64"/>
                <a:gd name="T33" fmla="*/ 1 h 64"/>
                <a:gd name="T34" fmla="*/ 0 w 64"/>
                <a:gd name="T35" fmla="*/ 1 h 64"/>
                <a:gd name="T36" fmla="*/ 0 w 64"/>
                <a:gd name="T37" fmla="*/ 1 h 64"/>
                <a:gd name="T38" fmla="*/ 0 w 64"/>
                <a:gd name="T39" fmla="*/ 1 h 64"/>
                <a:gd name="T40" fmla="*/ 0 w 64"/>
                <a:gd name="T41" fmla="*/ 1 h 64"/>
                <a:gd name="T42" fmla="*/ 0 w 64"/>
                <a:gd name="T43" fmla="*/ 1 h 64"/>
                <a:gd name="T44" fmla="*/ 0 w 64"/>
                <a:gd name="T45" fmla="*/ 1 h 64"/>
                <a:gd name="T46" fmla="*/ 0 w 64"/>
                <a:gd name="T47" fmla="*/ 1 h 64"/>
                <a:gd name="T48" fmla="*/ 0 w 64"/>
                <a:gd name="T49" fmla="*/ 1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64"/>
                <a:gd name="T77" fmla="*/ 64 w 64"/>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64">
                  <a:moveTo>
                    <a:pt x="63" y="23"/>
                  </a:moveTo>
                  <a:lnTo>
                    <a:pt x="60" y="18"/>
                  </a:lnTo>
                  <a:lnTo>
                    <a:pt x="57" y="13"/>
                  </a:lnTo>
                  <a:lnTo>
                    <a:pt x="52" y="8"/>
                  </a:lnTo>
                  <a:lnTo>
                    <a:pt x="48" y="5"/>
                  </a:lnTo>
                  <a:lnTo>
                    <a:pt x="42" y="3"/>
                  </a:lnTo>
                  <a:lnTo>
                    <a:pt x="36" y="0"/>
                  </a:lnTo>
                  <a:lnTo>
                    <a:pt x="30" y="0"/>
                  </a:lnTo>
                  <a:lnTo>
                    <a:pt x="23" y="1"/>
                  </a:lnTo>
                  <a:lnTo>
                    <a:pt x="12" y="7"/>
                  </a:lnTo>
                  <a:lnTo>
                    <a:pt x="4" y="16"/>
                  </a:lnTo>
                  <a:lnTo>
                    <a:pt x="0" y="28"/>
                  </a:lnTo>
                  <a:lnTo>
                    <a:pt x="1" y="41"/>
                  </a:lnTo>
                  <a:lnTo>
                    <a:pt x="4" y="46"/>
                  </a:lnTo>
                  <a:lnTo>
                    <a:pt x="7" y="52"/>
                  </a:lnTo>
                  <a:lnTo>
                    <a:pt x="12" y="57"/>
                  </a:lnTo>
                  <a:lnTo>
                    <a:pt x="16" y="60"/>
                  </a:lnTo>
                  <a:lnTo>
                    <a:pt x="22" y="62"/>
                  </a:lnTo>
                  <a:lnTo>
                    <a:pt x="28" y="64"/>
                  </a:lnTo>
                  <a:lnTo>
                    <a:pt x="34" y="64"/>
                  </a:lnTo>
                  <a:lnTo>
                    <a:pt x="41" y="62"/>
                  </a:lnTo>
                  <a:lnTo>
                    <a:pt x="52" y="57"/>
                  </a:lnTo>
                  <a:lnTo>
                    <a:pt x="60" y="47"/>
                  </a:lnTo>
                  <a:lnTo>
                    <a:pt x="64" y="36"/>
                  </a:lnTo>
                  <a:lnTo>
                    <a:pt x="63" y="23"/>
                  </a:lnTo>
                  <a:close/>
                </a:path>
              </a:pathLst>
            </a:custGeom>
            <a:solidFill>
              <a:srgbClr val="FFB2AF"/>
            </a:solidFill>
            <a:ln w="9525">
              <a:noFill/>
              <a:round/>
              <a:headEnd/>
              <a:tailEnd/>
            </a:ln>
          </p:spPr>
          <p:txBody>
            <a:bodyPr/>
            <a:lstStyle/>
            <a:p>
              <a:endParaRPr lang="en-US">
                <a:solidFill>
                  <a:srgbClr val="000000"/>
                </a:solidFill>
              </a:endParaRPr>
            </a:p>
          </p:txBody>
        </p:sp>
        <p:sp>
          <p:nvSpPr>
            <p:cNvPr id="23591" name="Freeform 121"/>
            <p:cNvSpPr>
              <a:spLocks/>
            </p:cNvSpPr>
            <p:nvPr/>
          </p:nvSpPr>
          <p:spPr bwMode="auto">
            <a:xfrm>
              <a:off x="4295" y="2885"/>
              <a:ext cx="31" cy="31"/>
            </a:xfrm>
            <a:custGeom>
              <a:avLst/>
              <a:gdLst>
                <a:gd name="T0" fmla="*/ 0 w 64"/>
                <a:gd name="T1" fmla="*/ 0 h 63"/>
                <a:gd name="T2" fmla="*/ 0 w 64"/>
                <a:gd name="T3" fmla="*/ 0 h 63"/>
                <a:gd name="T4" fmla="*/ 0 w 64"/>
                <a:gd name="T5" fmla="*/ 0 h 63"/>
                <a:gd name="T6" fmla="*/ 0 w 64"/>
                <a:gd name="T7" fmla="*/ 0 h 63"/>
                <a:gd name="T8" fmla="*/ 0 w 64"/>
                <a:gd name="T9" fmla="*/ 0 h 63"/>
                <a:gd name="T10" fmla="*/ 0 w 64"/>
                <a:gd name="T11" fmla="*/ 0 h 63"/>
                <a:gd name="T12" fmla="*/ 0 w 64"/>
                <a:gd name="T13" fmla="*/ 0 h 63"/>
                <a:gd name="T14" fmla="*/ 0 w 64"/>
                <a:gd name="T15" fmla="*/ 0 h 63"/>
                <a:gd name="T16" fmla="*/ 0 w 64"/>
                <a:gd name="T17" fmla="*/ 0 h 63"/>
                <a:gd name="T18" fmla="*/ 0 w 64"/>
                <a:gd name="T19" fmla="*/ 0 h 63"/>
                <a:gd name="T20" fmla="*/ 0 w 64"/>
                <a:gd name="T21" fmla="*/ 0 h 63"/>
                <a:gd name="T22" fmla="*/ 0 w 64"/>
                <a:gd name="T23" fmla="*/ 0 h 63"/>
                <a:gd name="T24" fmla="*/ 0 w 64"/>
                <a:gd name="T25" fmla="*/ 0 h 63"/>
                <a:gd name="T26" fmla="*/ 0 w 64"/>
                <a:gd name="T27" fmla="*/ 0 h 63"/>
                <a:gd name="T28" fmla="*/ 0 w 64"/>
                <a:gd name="T29" fmla="*/ 0 h 63"/>
                <a:gd name="T30" fmla="*/ 0 w 64"/>
                <a:gd name="T31" fmla="*/ 0 h 63"/>
                <a:gd name="T32" fmla="*/ 0 w 64"/>
                <a:gd name="T33" fmla="*/ 0 h 63"/>
                <a:gd name="T34" fmla="*/ 0 w 64"/>
                <a:gd name="T35" fmla="*/ 0 h 63"/>
                <a:gd name="T36" fmla="*/ 0 w 64"/>
                <a:gd name="T37" fmla="*/ 0 h 63"/>
                <a:gd name="T38" fmla="*/ 0 w 64"/>
                <a:gd name="T39" fmla="*/ 0 h 63"/>
                <a:gd name="T40" fmla="*/ 0 w 64"/>
                <a:gd name="T41" fmla="*/ 0 h 63"/>
                <a:gd name="T42" fmla="*/ 0 w 64"/>
                <a:gd name="T43" fmla="*/ 0 h 63"/>
                <a:gd name="T44" fmla="*/ 0 w 64"/>
                <a:gd name="T45" fmla="*/ 0 h 63"/>
                <a:gd name="T46" fmla="*/ 0 w 64"/>
                <a:gd name="T47" fmla="*/ 0 h 63"/>
                <a:gd name="T48" fmla="*/ 0 w 64"/>
                <a:gd name="T49" fmla="*/ 0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63"/>
                <a:gd name="T77" fmla="*/ 64 w 64"/>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63">
                  <a:moveTo>
                    <a:pt x="63" y="22"/>
                  </a:moveTo>
                  <a:lnTo>
                    <a:pt x="60" y="17"/>
                  </a:lnTo>
                  <a:lnTo>
                    <a:pt x="57" y="12"/>
                  </a:lnTo>
                  <a:lnTo>
                    <a:pt x="52" y="7"/>
                  </a:lnTo>
                  <a:lnTo>
                    <a:pt x="48" y="4"/>
                  </a:lnTo>
                  <a:lnTo>
                    <a:pt x="42" y="2"/>
                  </a:lnTo>
                  <a:lnTo>
                    <a:pt x="36" y="0"/>
                  </a:lnTo>
                  <a:lnTo>
                    <a:pt x="30" y="0"/>
                  </a:lnTo>
                  <a:lnTo>
                    <a:pt x="23" y="2"/>
                  </a:lnTo>
                  <a:lnTo>
                    <a:pt x="13" y="7"/>
                  </a:lnTo>
                  <a:lnTo>
                    <a:pt x="5" y="17"/>
                  </a:lnTo>
                  <a:lnTo>
                    <a:pt x="0" y="27"/>
                  </a:lnTo>
                  <a:lnTo>
                    <a:pt x="1" y="40"/>
                  </a:lnTo>
                  <a:lnTo>
                    <a:pt x="4" y="45"/>
                  </a:lnTo>
                  <a:lnTo>
                    <a:pt x="7" y="51"/>
                  </a:lnTo>
                  <a:lnTo>
                    <a:pt x="12" y="56"/>
                  </a:lnTo>
                  <a:lnTo>
                    <a:pt x="16" y="59"/>
                  </a:lnTo>
                  <a:lnTo>
                    <a:pt x="22" y="61"/>
                  </a:lnTo>
                  <a:lnTo>
                    <a:pt x="28" y="63"/>
                  </a:lnTo>
                  <a:lnTo>
                    <a:pt x="34" y="63"/>
                  </a:lnTo>
                  <a:lnTo>
                    <a:pt x="41" y="61"/>
                  </a:lnTo>
                  <a:lnTo>
                    <a:pt x="51" y="56"/>
                  </a:lnTo>
                  <a:lnTo>
                    <a:pt x="59" y="46"/>
                  </a:lnTo>
                  <a:lnTo>
                    <a:pt x="64" y="35"/>
                  </a:lnTo>
                  <a:lnTo>
                    <a:pt x="63" y="22"/>
                  </a:lnTo>
                  <a:close/>
                </a:path>
              </a:pathLst>
            </a:custGeom>
            <a:solidFill>
              <a:srgbClr val="FFAFAF"/>
            </a:solidFill>
            <a:ln w="9525">
              <a:noFill/>
              <a:round/>
              <a:headEnd/>
              <a:tailEnd/>
            </a:ln>
          </p:spPr>
          <p:txBody>
            <a:bodyPr/>
            <a:lstStyle/>
            <a:p>
              <a:endParaRPr lang="en-US">
                <a:solidFill>
                  <a:srgbClr val="000000"/>
                </a:solidFill>
              </a:endParaRPr>
            </a:p>
          </p:txBody>
        </p:sp>
        <p:sp>
          <p:nvSpPr>
            <p:cNvPr id="23592" name="Freeform 122"/>
            <p:cNvSpPr>
              <a:spLocks/>
            </p:cNvSpPr>
            <p:nvPr/>
          </p:nvSpPr>
          <p:spPr bwMode="auto">
            <a:xfrm>
              <a:off x="4295" y="2885"/>
              <a:ext cx="31" cy="31"/>
            </a:xfrm>
            <a:custGeom>
              <a:avLst/>
              <a:gdLst>
                <a:gd name="T0" fmla="*/ 1 w 62"/>
                <a:gd name="T1" fmla="*/ 0 h 63"/>
                <a:gd name="T2" fmla="*/ 1 w 62"/>
                <a:gd name="T3" fmla="*/ 0 h 63"/>
                <a:gd name="T4" fmla="*/ 1 w 62"/>
                <a:gd name="T5" fmla="*/ 0 h 63"/>
                <a:gd name="T6" fmla="*/ 1 w 62"/>
                <a:gd name="T7" fmla="*/ 0 h 63"/>
                <a:gd name="T8" fmla="*/ 1 w 62"/>
                <a:gd name="T9" fmla="*/ 0 h 63"/>
                <a:gd name="T10" fmla="*/ 1 w 62"/>
                <a:gd name="T11" fmla="*/ 0 h 63"/>
                <a:gd name="T12" fmla="*/ 1 w 62"/>
                <a:gd name="T13" fmla="*/ 0 h 63"/>
                <a:gd name="T14" fmla="*/ 1 w 62"/>
                <a:gd name="T15" fmla="*/ 0 h 63"/>
                <a:gd name="T16" fmla="*/ 1 w 62"/>
                <a:gd name="T17" fmla="*/ 0 h 63"/>
                <a:gd name="T18" fmla="*/ 1 w 62"/>
                <a:gd name="T19" fmla="*/ 0 h 63"/>
                <a:gd name="T20" fmla="*/ 1 w 62"/>
                <a:gd name="T21" fmla="*/ 0 h 63"/>
                <a:gd name="T22" fmla="*/ 0 w 62"/>
                <a:gd name="T23" fmla="*/ 0 h 63"/>
                <a:gd name="T24" fmla="*/ 1 w 62"/>
                <a:gd name="T25" fmla="*/ 0 h 63"/>
                <a:gd name="T26" fmla="*/ 1 w 62"/>
                <a:gd name="T27" fmla="*/ 0 h 63"/>
                <a:gd name="T28" fmla="*/ 1 w 62"/>
                <a:gd name="T29" fmla="*/ 0 h 63"/>
                <a:gd name="T30" fmla="*/ 1 w 62"/>
                <a:gd name="T31" fmla="*/ 0 h 63"/>
                <a:gd name="T32" fmla="*/ 1 w 62"/>
                <a:gd name="T33" fmla="*/ 0 h 63"/>
                <a:gd name="T34" fmla="*/ 1 w 62"/>
                <a:gd name="T35" fmla="*/ 0 h 63"/>
                <a:gd name="T36" fmla="*/ 1 w 62"/>
                <a:gd name="T37" fmla="*/ 0 h 63"/>
                <a:gd name="T38" fmla="*/ 1 w 62"/>
                <a:gd name="T39" fmla="*/ 0 h 63"/>
                <a:gd name="T40" fmla="*/ 1 w 62"/>
                <a:gd name="T41" fmla="*/ 0 h 63"/>
                <a:gd name="T42" fmla="*/ 1 w 62"/>
                <a:gd name="T43" fmla="*/ 0 h 63"/>
                <a:gd name="T44" fmla="*/ 1 w 62"/>
                <a:gd name="T45" fmla="*/ 0 h 63"/>
                <a:gd name="T46" fmla="*/ 1 w 62"/>
                <a:gd name="T47" fmla="*/ 0 h 63"/>
                <a:gd name="T48" fmla="*/ 1 w 62"/>
                <a:gd name="T49" fmla="*/ 0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63"/>
                <a:gd name="T77" fmla="*/ 62 w 62"/>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63">
                  <a:moveTo>
                    <a:pt x="60" y="23"/>
                  </a:moveTo>
                  <a:lnTo>
                    <a:pt x="58" y="18"/>
                  </a:lnTo>
                  <a:lnTo>
                    <a:pt x="55" y="12"/>
                  </a:lnTo>
                  <a:lnTo>
                    <a:pt x="50" y="7"/>
                  </a:lnTo>
                  <a:lnTo>
                    <a:pt x="45" y="4"/>
                  </a:lnTo>
                  <a:lnTo>
                    <a:pt x="41" y="2"/>
                  </a:lnTo>
                  <a:lnTo>
                    <a:pt x="35" y="0"/>
                  </a:lnTo>
                  <a:lnTo>
                    <a:pt x="28" y="0"/>
                  </a:lnTo>
                  <a:lnTo>
                    <a:pt x="22" y="2"/>
                  </a:lnTo>
                  <a:lnTo>
                    <a:pt x="12" y="7"/>
                  </a:lnTo>
                  <a:lnTo>
                    <a:pt x="4" y="17"/>
                  </a:lnTo>
                  <a:lnTo>
                    <a:pt x="0" y="27"/>
                  </a:lnTo>
                  <a:lnTo>
                    <a:pt x="2" y="40"/>
                  </a:lnTo>
                  <a:lnTo>
                    <a:pt x="4" y="45"/>
                  </a:lnTo>
                  <a:lnTo>
                    <a:pt x="7" y="50"/>
                  </a:lnTo>
                  <a:lnTo>
                    <a:pt x="12" y="55"/>
                  </a:lnTo>
                  <a:lnTo>
                    <a:pt x="17" y="58"/>
                  </a:lnTo>
                  <a:lnTo>
                    <a:pt x="21" y="60"/>
                  </a:lnTo>
                  <a:lnTo>
                    <a:pt x="28" y="63"/>
                  </a:lnTo>
                  <a:lnTo>
                    <a:pt x="34" y="63"/>
                  </a:lnTo>
                  <a:lnTo>
                    <a:pt x="40" y="61"/>
                  </a:lnTo>
                  <a:lnTo>
                    <a:pt x="50" y="56"/>
                  </a:lnTo>
                  <a:lnTo>
                    <a:pt x="58" y="46"/>
                  </a:lnTo>
                  <a:lnTo>
                    <a:pt x="62" y="35"/>
                  </a:lnTo>
                  <a:lnTo>
                    <a:pt x="60" y="23"/>
                  </a:lnTo>
                  <a:close/>
                </a:path>
              </a:pathLst>
            </a:custGeom>
            <a:solidFill>
              <a:srgbClr val="FFAFB2"/>
            </a:solidFill>
            <a:ln w="9525">
              <a:noFill/>
              <a:round/>
              <a:headEnd/>
              <a:tailEnd/>
            </a:ln>
          </p:spPr>
          <p:txBody>
            <a:bodyPr/>
            <a:lstStyle/>
            <a:p>
              <a:endParaRPr lang="en-US">
                <a:solidFill>
                  <a:srgbClr val="000000"/>
                </a:solidFill>
              </a:endParaRPr>
            </a:p>
          </p:txBody>
        </p:sp>
        <p:sp>
          <p:nvSpPr>
            <p:cNvPr id="23593" name="Freeform 123"/>
            <p:cNvSpPr>
              <a:spLocks/>
            </p:cNvSpPr>
            <p:nvPr/>
          </p:nvSpPr>
          <p:spPr bwMode="auto">
            <a:xfrm>
              <a:off x="4295" y="2885"/>
              <a:ext cx="31" cy="30"/>
            </a:xfrm>
            <a:custGeom>
              <a:avLst/>
              <a:gdLst>
                <a:gd name="T0" fmla="*/ 1 w 62"/>
                <a:gd name="T1" fmla="*/ 0 h 61"/>
                <a:gd name="T2" fmla="*/ 1 w 62"/>
                <a:gd name="T3" fmla="*/ 0 h 61"/>
                <a:gd name="T4" fmla="*/ 1 w 62"/>
                <a:gd name="T5" fmla="*/ 0 h 61"/>
                <a:gd name="T6" fmla="*/ 1 w 62"/>
                <a:gd name="T7" fmla="*/ 0 h 61"/>
                <a:gd name="T8" fmla="*/ 1 w 62"/>
                <a:gd name="T9" fmla="*/ 0 h 61"/>
                <a:gd name="T10" fmla="*/ 1 w 62"/>
                <a:gd name="T11" fmla="*/ 0 h 61"/>
                <a:gd name="T12" fmla="*/ 1 w 62"/>
                <a:gd name="T13" fmla="*/ 0 h 61"/>
                <a:gd name="T14" fmla="*/ 1 w 62"/>
                <a:gd name="T15" fmla="*/ 0 h 61"/>
                <a:gd name="T16" fmla="*/ 1 w 62"/>
                <a:gd name="T17" fmla="*/ 0 h 61"/>
                <a:gd name="T18" fmla="*/ 1 w 62"/>
                <a:gd name="T19" fmla="*/ 0 h 61"/>
                <a:gd name="T20" fmla="*/ 1 w 62"/>
                <a:gd name="T21" fmla="*/ 0 h 61"/>
                <a:gd name="T22" fmla="*/ 0 w 62"/>
                <a:gd name="T23" fmla="*/ 0 h 61"/>
                <a:gd name="T24" fmla="*/ 1 w 62"/>
                <a:gd name="T25" fmla="*/ 0 h 61"/>
                <a:gd name="T26" fmla="*/ 1 w 62"/>
                <a:gd name="T27" fmla="*/ 0 h 61"/>
                <a:gd name="T28" fmla="*/ 1 w 62"/>
                <a:gd name="T29" fmla="*/ 0 h 61"/>
                <a:gd name="T30" fmla="*/ 1 w 62"/>
                <a:gd name="T31" fmla="*/ 0 h 61"/>
                <a:gd name="T32" fmla="*/ 1 w 62"/>
                <a:gd name="T33" fmla="*/ 0 h 61"/>
                <a:gd name="T34" fmla="*/ 1 w 62"/>
                <a:gd name="T35" fmla="*/ 0 h 61"/>
                <a:gd name="T36" fmla="*/ 1 w 62"/>
                <a:gd name="T37" fmla="*/ 0 h 61"/>
                <a:gd name="T38" fmla="*/ 1 w 62"/>
                <a:gd name="T39" fmla="*/ 0 h 61"/>
                <a:gd name="T40" fmla="*/ 1 w 62"/>
                <a:gd name="T41" fmla="*/ 0 h 61"/>
                <a:gd name="T42" fmla="*/ 1 w 62"/>
                <a:gd name="T43" fmla="*/ 0 h 61"/>
                <a:gd name="T44" fmla="*/ 1 w 62"/>
                <a:gd name="T45" fmla="*/ 0 h 61"/>
                <a:gd name="T46" fmla="*/ 1 w 62"/>
                <a:gd name="T47" fmla="*/ 0 h 61"/>
                <a:gd name="T48" fmla="*/ 1 w 62"/>
                <a:gd name="T49" fmla="*/ 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61"/>
                <a:gd name="T77" fmla="*/ 62 w 62"/>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61">
                  <a:moveTo>
                    <a:pt x="60" y="23"/>
                  </a:moveTo>
                  <a:lnTo>
                    <a:pt x="58" y="18"/>
                  </a:lnTo>
                  <a:lnTo>
                    <a:pt x="55" y="13"/>
                  </a:lnTo>
                  <a:lnTo>
                    <a:pt x="50" y="8"/>
                  </a:lnTo>
                  <a:lnTo>
                    <a:pt x="45" y="5"/>
                  </a:lnTo>
                  <a:lnTo>
                    <a:pt x="41" y="3"/>
                  </a:lnTo>
                  <a:lnTo>
                    <a:pt x="35" y="0"/>
                  </a:lnTo>
                  <a:lnTo>
                    <a:pt x="28" y="0"/>
                  </a:lnTo>
                  <a:lnTo>
                    <a:pt x="22" y="2"/>
                  </a:lnTo>
                  <a:lnTo>
                    <a:pt x="12" y="7"/>
                  </a:lnTo>
                  <a:lnTo>
                    <a:pt x="4" y="17"/>
                  </a:lnTo>
                  <a:lnTo>
                    <a:pt x="0" y="27"/>
                  </a:lnTo>
                  <a:lnTo>
                    <a:pt x="2" y="40"/>
                  </a:lnTo>
                  <a:lnTo>
                    <a:pt x="4" y="45"/>
                  </a:lnTo>
                  <a:lnTo>
                    <a:pt x="7" y="50"/>
                  </a:lnTo>
                  <a:lnTo>
                    <a:pt x="12" y="55"/>
                  </a:lnTo>
                  <a:lnTo>
                    <a:pt x="17" y="58"/>
                  </a:lnTo>
                  <a:lnTo>
                    <a:pt x="21" y="60"/>
                  </a:lnTo>
                  <a:lnTo>
                    <a:pt x="28" y="61"/>
                  </a:lnTo>
                  <a:lnTo>
                    <a:pt x="34" y="61"/>
                  </a:lnTo>
                  <a:lnTo>
                    <a:pt x="40" y="60"/>
                  </a:lnTo>
                  <a:lnTo>
                    <a:pt x="50" y="55"/>
                  </a:lnTo>
                  <a:lnTo>
                    <a:pt x="58" y="46"/>
                  </a:lnTo>
                  <a:lnTo>
                    <a:pt x="62" y="35"/>
                  </a:lnTo>
                  <a:lnTo>
                    <a:pt x="60" y="23"/>
                  </a:lnTo>
                  <a:close/>
                </a:path>
              </a:pathLst>
            </a:custGeom>
            <a:solidFill>
              <a:srgbClr val="FFAFB2"/>
            </a:solidFill>
            <a:ln w="9525">
              <a:noFill/>
              <a:round/>
              <a:headEnd/>
              <a:tailEnd/>
            </a:ln>
          </p:spPr>
          <p:txBody>
            <a:bodyPr/>
            <a:lstStyle/>
            <a:p>
              <a:endParaRPr lang="en-US">
                <a:solidFill>
                  <a:srgbClr val="000000"/>
                </a:solidFill>
              </a:endParaRPr>
            </a:p>
          </p:txBody>
        </p:sp>
        <p:sp>
          <p:nvSpPr>
            <p:cNvPr id="23594" name="Freeform 124"/>
            <p:cNvSpPr>
              <a:spLocks/>
            </p:cNvSpPr>
            <p:nvPr/>
          </p:nvSpPr>
          <p:spPr bwMode="auto">
            <a:xfrm>
              <a:off x="4296" y="2885"/>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0 h 59"/>
                <a:gd name="T14" fmla="*/ 1 w 58"/>
                <a:gd name="T15" fmla="*/ 0 h 59"/>
                <a:gd name="T16" fmla="*/ 1 w 58"/>
                <a:gd name="T17" fmla="*/ 1 h 59"/>
                <a:gd name="T18" fmla="*/ 1 w 58"/>
                <a:gd name="T19" fmla="*/ 1 h 59"/>
                <a:gd name="T20" fmla="*/ 1 w 58"/>
                <a:gd name="T21" fmla="*/ 1 h 59"/>
                <a:gd name="T22" fmla="*/ 0 w 58"/>
                <a:gd name="T23" fmla="*/ 1 h 59"/>
                <a:gd name="T24" fmla="*/ 0 w 58"/>
                <a:gd name="T25" fmla="*/ 1 h 59"/>
                <a:gd name="T26" fmla="*/ 1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59"/>
                <a:gd name="T77" fmla="*/ 58 w 58"/>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59">
                  <a:moveTo>
                    <a:pt x="58" y="21"/>
                  </a:moveTo>
                  <a:lnTo>
                    <a:pt x="56" y="16"/>
                  </a:lnTo>
                  <a:lnTo>
                    <a:pt x="53" y="11"/>
                  </a:lnTo>
                  <a:lnTo>
                    <a:pt x="48" y="6"/>
                  </a:lnTo>
                  <a:lnTo>
                    <a:pt x="43" y="3"/>
                  </a:lnTo>
                  <a:lnTo>
                    <a:pt x="39" y="1"/>
                  </a:lnTo>
                  <a:lnTo>
                    <a:pt x="33" y="0"/>
                  </a:lnTo>
                  <a:lnTo>
                    <a:pt x="26" y="0"/>
                  </a:lnTo>
                  <a:lnTo>
                    <a:pt x="20" y="1"/>
                  </a:lnTo>
                  <a:lnTo>
                    <a:pt x="10" y="6"/>
                  </a:lnTo>
                  <a:lnTo>
                    <a:pt x="3" y="15"/>
                  </a:lnTo>
                  <a:lnTo>
                    <a:pt x="0" y="26"/>
                  </a:lnTo>
                  <a:lnTo>
                    <a:pt x="0" y="38"/>
                  </a:lnTo>
                  <a:lnTo>
                    <a:pt x="2" y="43"/>
                  </a:lnTo>
                  <a:lnTo>
                    <a:pt x="5" y="48"/>
                  </a:lnTo>
                  <a:lnTo>
                    <a:pt x="10" y="53"/>
                  </a:lnTo>
                  <a:lnTo>
                    <a:pt x="15" y="56"/>
                  </a:lnTo>
                  <a:lnTo>
                    <a:pt x="19" y="58"/>
                  </a:lnTo>
                  <a:lnTo>
                    <a:pt x="26" y="59"/>
                  </a:lnTo>
                  <a:lnTo>
                    <a:pt x="32" y="59"/>
                  </a:lnTo>
                  <a:lnTo>
                    <a:pt x="38" y="58"/>
                  </a:lnTo>
                  <a:lnTo>
                    <a:pt x="48" y="53"/>
                  </a:lnTo>
                  <a:lnTo>
                    <a:pt x="55" y="44"/>
                  </a:lnTo>
                  <a:lnTo>
                    <a:pt x="58" y="33"/>
                  </a:lnTo>
                  <a:lnTo>
                    <a:pt x="58" y="21"/>
                  </a:lnTo>
                  <a:close/>
                </a:path>
              </a:pathLst>
            </a:custGeom>
            <a:solidFill>
              <a:srgbClr val="FFADB2"/>
            </a:solidFill>
            <a:ln w="9525">
              <a:noFill/>
              <a:round/>
              <a:headEnd/>
              <a:tailEnd/>
            </a:ln>
          </p:spPr>
          <p:txBody>
            <a:bodyPr/>
            <a:lstStyle/>
            <a:p>
              <a:endParaRPr lang="en-US">
                <a:solidFill>
                  <a:srgbClr val="000000"/>
                </a:solidFill>
              </a:endParaRPr>
            </a:p>
          </p:txBody>
        </p:sp>
        <p:sp>
          <p:nvSpPr>
            <p:cNvPr id="23595" name="Freeform 125"/>
            <p:cNvSpPr>
              <a:spLocks/>
            </p:cNvSpPr>
            <p:nvPr/>
          </p:nvSpPr>
          <p:spPr bwMode="auto">
            <a:xfrm>
              <a:off x="4296" y="2885"/>
              <a:ext cx="29"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0 h 58"/>
                <a:gd name="T14" fmla="*/ 1 w 58"/>
                <a:gd name="T15" fmla="*/ 0 h 58"/>
                <a:gd name="T16" fmla="*/ 1 w 58"/>
                <a:gd name="T17" fmla="*/ 1 h 58"/>
                <a:gd name="T18" fmla="*/ 1 w 58"/>
                <a:gd name="T19" fmla="*/ 1 h 58"/>
                <a:gd name="T20" fmla="*/ 1 w 58"/>
                <a:gd name="T21" fmla="*/ 1 h 58"/>
                <a:gd name="T22" fmla="*/ 0 w 58"/>
                <a:gd name="T23" fmla="*/ 1 h 58"/>
                <a:gd name="T24" fmla="*/ 1 w 58"/>
                <a:gd name="T25" fmla="*/ 1 h 58"/>
                <a:gd name="T26" fmla="*/ 1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58"/>
                <a:gd name="T77" fmla="*/ 58 w 58"/>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58">
                  <a:moveTo>
                    <a:pt x="57" y="21"/>
                  </a:moveTo>
                  <a:lnTo>
                    <a:pt x="55" y="16"/>
                  </a:lnTo>
                  <a:lnTo>
                    <a:pt x="51" y="11"/>
                  </a:lnTo>
                  <a:lnTo>
                    <a:pt x="48" y="6"/>
                  </a:lnTo>
                  <a:lnTo>
                    <a:pt x="43" y="3"/>
                  </a:lnTo>
                  <a:lnTo>
                    <a:pt x="38" y="1"/>
                  </a:lnTo>
                  <a:lnTo>
                    <a:pt x="33" y="0"/>
                  </a:lnTo>
                  <a:lnTo>
                    <a:pt x="27" y="0"/>
                  </a:lnTo>
                  <a:lnTo>
                    <a:pt x="22" y="1"/>
                  </a:lnTo>
                  <a:lnTo>
                    <a:pt x="11" y="6"/>
                  </a:lnTo>
                  <a:lnTo>
                    <a:pt x="3" y="15"/>
                  </a:lnTo>
                  <a:lnTo>
                    <a:pt x="0" y="26"/>
                  </a:lnTo>
                  <a:lnTo>
                    <a:pt x="1" y="38"/>
                  </a:lnTo>
                  <a:lnTo>
                    <a:pt x="3" y="43"/>
                  </a:lnTo>
                  <a:lnTo>
                    <a:pt x="7" y="48"/>
                  </a:lnTo>
                  <a:lnTo>
                    <a:pt x="10" y="51"/>
                  </a:lnTo>
                  <a:lnTo>
                    <a:pt x="15" y="55"/>
                  </a:lnTo>
                  <a:lnTo>
                    <a:pt x="20" y="57"/>
                  </a:lnTo>
                  <a:lnTo>
                    <a:pt x="26" y="58"/>
                  </a:lnTo>
                  <a:lnTo>
                    <a:pt x="32" y="58"/>
                  </a:lnTo>
                  <a:lnTo>
                    <a:pt x="38" y="57"/>
                  </a:lnTo>
                  <a:lnTo>
                    <a:pt x="48" y="53"/>
                  </a:lnTo>
                  <a:lnTo>
                    <a:pt x="55" y="43"/>
                  </a:lnTo>
                  <a:lnTo>
                    <a:pt x="58" y="33"/>
                  </a:lnTo>
                  <a:lnTo>
                    <a:pt x="57" y="21"/>
                  </a:lnTo>
                  <a:close/>
                </a:path>
              </a:pathLst>
            </a:custGeom>
            <a:solidFill>
              <a:srgbClr val="FFADB5"/>
            </a:solidFill>
            <a:ln w="9525">
              <a:noFill/>
              <a:round/>
              <a:headEnd/>
              <a:tailEnd/>
            </a:ln>
          </p:spPr>
          <p:txBody>
            <a:bodyPr/>
            <a:lstStyle/>
            <a:p>
              <a:endParaRPr lang="en-US">
                <a:solidFill>
                  <a:srgbClr val="000000"/>
                </a:solidFill>
              </a:endParaRPr>
            </a:p>
          </p:txBody>
        </p:sp>
        <p:sp>
          <p:nvSpPr>
            <p:cNvPr id="23596" name="Freeform 126"/>
            <p:cNvSpPr>
              <a:spLocks/>
            </p:cNvSpPr>
            <p:nvPr/>
          </p:nvSpPr>
          <p:spPr bwMode="auto">
            <a:xfrm>
              <a:off x="4296" y="2886"/>
              <a:ext cx="29" cy="29"/>
            </a:xfrm>
            <a:custGeom>
              <a:avLst/>
              <a:gdLst>
                <a:gd name="T0" fmla="*/ 1 w 58"/>
                <a:gd name="T1" fmla="*/ 1 h 57"/>
                <a:gd name="T2" fmla="*/ 1 w 58"/>
                <a:gd name="T3" fmla="*/ 1 h 57"/>
                <a:gd name="T4" fmla="*/ 1 w 58"/>
                <a:gd name="T5" fmla="*/ 1 h 57"/>
                <a:gd name="T6" fmla="*/ 1 w 58"/>
                <a:gd name="T7" fmla="*/ 1 h 57"/>
                <a:gd name="T8" fmla="*/ 1 w 58"/>
                <a:gd name="T9" fmla="*/ 1 h 57"/>
                <a:gd name="T10" fmla="*/ 1 w 58"/>
                <a:gd name="T11" fmla="*/ 1 h 57"/>
                <a:gd name="T12" fmla="*/ 1 w 58"/>
                <a:gd name="T13" fmla="*/ 0 h 57"/>
                <a:gd name="T14" fmla="*/ 1 w 58"/>
                <a:gd name="T15" fmla="*/ 0 h 57"/>
                <a:gd name="T16" fmla="*/ 1 w 58"/>
                <a:gd name="T17" fmla="*/ 1 h 57"/>
                <a:gd name="T18" fmla="*/ 1 w 58"/>
                <a:gd name="T19" fmla="*/ 1 h 57"/>
                <a:gd name="T20" fmla="*/ 1 w 58"/>
                <a:gd name="T21" fmla="*/ 1 h 57"/>
                <a:gd name="T22" fmla="*/ 0 w 58"/>
                <a:gd name="T23" fmla="*/ 1 h 57"/>
                <a:gd name="T24" fmla="*/ 1 w 58"/>
                <a:gd name="T25" fmla="*/ 1 h 57"/>
                <a:gd name="T26" fmla="*/ 1 w 58"/>
                <a:gd name="T27" fmla="*/ 1 h 57"/>
                <a:gd name="T28" fmla="*/ 1 w 58"/>
                <a:gd name="T29" fmla="*/ 1 h 57"/>
                <a:gd name="T30" fmla="*/ 1 w 58"/>
                <a:gd name="T31" fmla="*/ 1 h 57"/>
                <a:gd name="T32" fmla="*/ 1 w 58"/>
                <a:gd name="T33" fmla="*/ 1 h 57"/>
                <a:gd name="T34" fmla="*/ 1 w 58"/>
                <a:gd name="T35" fmla="*/ 1 h 57"/>
                <a:gd name="T36" fmla="*/ 1 w 58"/>
                <a:gd name="T37" fmla="*/ 1 h 57"/>
                <a:gd name="T38" fmla="*/ 1 w 58"/>
                <a:gd name="T39" fmla="*/ 1 h 57"/>
                <a:gd name="T40" fmla="*/ 1 w 58"/>
                <a:gd name="T41" fmla="*/ 1 h 57"/>
                <a:gd name="T42" fmla="*/ 1 w 58"/>
                <a:gd name="T43" fmla="*/ 1 h 57"/>
                <a:gd name="T44" fmla="*/ 1 w 58"/>
                <a:gd name="T45" fmla="*/ 1 h 57"/>
                <a:gd name="T46" fmla="*/ 1 w 58"/>
                <a:gd name="T47" fmla="*/ 1 h 57"/>
                <a:gd name="T48" fmla="*/ 1 w 58"/>
                <a:gd name="T49" fmla="*/ 1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57"/>
                <a:gd name="T77" fmla="*/ 58 w 58"/>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57">
                  <a:moveTo>
                    <a:pt x="57" y="20"/>
                  </a:moveTo>
                  <a:lnTo>
                    <a:pt x="55" y="15"/>
                  </a:lnTo>
                  <a:lnTo>
                    <a:pt x="51" y="10"/>
                  </a:lnTo>
                  <a:lnTo>
                    <a:pt x="48" y="7"/>
                  </a:lnTo>
                  <a:lnTo>
                    <a:pt x="43" y="3"/>
                  </a:lnTo>
                  <a:lnTo>
                    <a:pt x="38" y="1"/>
                  </a:lnTo>
                  <a:lnTo>
                    <a:pt x="33" y="0"/>
                  </a:lnTo>
                  <a:lnTo>
                    <a:pt x="27" y="0"/>
                  </a:lnTo>
                  <a:lnTo>
                    <a:pt x="22" y="1"/>
                  </a:lnTo>
                  <a:lnTo>
                    <a:pt x="11" y="5"/>
                  </a:lnTo>
                  <a:lnTo>
                    <a:pt x="3" y="14"/>
                  </a:lnTo>
                  <a:lnTo>
                    <a:pt x="0" y="25"/>
                  </a:lnTo>
                  <a:lnTo>
                    <a:pt x="1" y="37"/>
                  </a:lnTo>
                  <a:lnTo>
                    <a:pt x="3" y="42"/>
                  </a:lnTo>
                  <a:lnTo>
                    <a:pt x="7" y="47"/>
                  </a:lnTo>
                  <a:lnTo>
                    <a:pt x="10" y="50"/>
                  </a:lnTo>
                  <a:lnTo>
                    <a:pt x="15" y="54"/>
                  </a:lnTo>
                  <a:lnTo>
                    <a:pt x="20" y="56"/>
                  </a:lnTo>
                  <a:lnTo>
                    <a:pt x="25" y="57"/>
                  </a:lnTo>
                  <a:lnTo>
                    <a:pt x="31" y="57"/>
                  </a:lnTo>
                  <a:lnTo>
                    <a:pt x="36" y="56"/>
                  </a:lnTo>
                  <a:lnTo>
                    <a:pt x="47" y="50"/>
                  </a:lnTo>
                  <a:lnTo>
                    <a:pt x="55" y="42"/>
                  </a:lnTo>
                  <a:lnTo>
                    <a:pt x="58" y="32"/>
                  </a:lnTo>
                  <a:lnTo>
                    <a:pt x="57" y="20"/>
                  </a:lnTo>
                  <a:close/>
                </a:path>
              </a:pathLst>
            </a:custGeom>
            <a:solidFill>
              <a:srgbClr val="FFAAB5"/>
            </a:solidFill>
            <a:ln w="9525">
              <a:noFill/>
              <a:round/>
              <a:headEnd/>
              <a:tailEnd/>
            </a:ln>
          </p:spPr>
          <p:txBody>
            <a:bodyPr/>
            <a:lstStyle/>
            <a:p>
              <a:endParaRPr lang="en-US">
                <a:solidFill>
                  <a:srgbClr val="000000"/>
                </a:solidFill>
              </a:endParaRPr>
            </a:p>
          </p:txBody>
        </p:sp>
        <p:sp>
          <p:nvSpPr>
            <p:cNvPr id="23597" name="Freeform 127"/>
            <p:cNvSpPr>
              <a:spLocks/>
            </p:cNvSpPr>
            <p:nvPr/>
          </p:nvSpPr>
          <p:spPr bwMode="auto">
            <a:xfrm>
              <a:off x="4296" y="2886"/>
              <a:ext cx="29" cy="29"/>
            </a:xfrm>
            <a:custGeom>
              <a:avLst/>
              <a:gdLst>
                <a:gd name="T0" fmla="*/ 1 w 56"/>
                <a:gd name="T1" fmla="*/ 1 h 57"/>
                <a:gd name="T2" fmla="*/ 1 w 56"/>
                <a:gd name="T3" fmla="*/ 1 h 57"/>
                <a:gd name="T4" fmla="*/ 1 w 56"/>
                <a:gd name="T5" fmla="*/ 1 h 57"/>
                <a:gd name="T6" fmla="*/ 1 w 56"/>
                <a:gd name="T7" fmla="*/ 1 h 57"/>
                <a:gd name="T8" fmla="*/ 1 w 56"/>
                <a:gd name="T9" fmla="*/ 1 h 57"/>
                <a:gd name="T10" fmla="*/ 1 w 56"/>
                <a:gd name="T11" fmla="*/ 1 h 57"/>
                <a:gd name="T12" fmla="*/ 1 w 56"/>
                <a:gd name="T13" fmla="*/ 0 h 57"/>
                <a:gd name="T14" fmla="*/ 1 w 56"/>
                <a:gd name="T15" fmla="*/ 0 h 57"/>
                <a:gd name="T16" fmla="*/ 1 w 56"/>
                <a:gd name="T17" fmla="*/ 1 h 57"/>
                <a:gd name="T18" fmla="*/ 1 w 56"/>
                <a:gd name="T19" fmla="*/ 1 h 57"/>
                <a:gd name="T20" fmla="*/ 1 w 56"/>
                <a:gd name="T21" fmla="*/ 1 h 57"/>
                <a:gd name="T22" fmla="*/ 0 w 56"/>
                <a:gd name="T23" fmla="*/ 1 h 57"/>
                <a:gd name="T24" fmla="*/ 1 w 56"/>
                <a:gd name="T25" fmla="*/ 1 h 57"/>
                <a:gd name="T26" fmla="*/ 1 w 56"/>
                <a:gd name="T27" fmla="*/ 1 h 57"/>
                <a:gd name="T28" fmla="*/ 1 w 56"/>
                <a:gd name="T29" fmla="*/ 1 h 57"/>
                <a:gd name="T30" fmla="*/ 1 w 56"/>
                <a:gd name="T31" fmla="*/ 1 h 57"/>
                <a:gd name="T32" fmla="*/ 1 w 56"/>
                <a:gd name="T33" fmla="*/ 1 h 57"/>
                <a:gd name="T34" fmla="*/ 1 w 56"/>
                <a:gd name="T35" fmla="*/ 1 h 57"/>
                <a:gd name="T36" fmla="*/ 1 w 56"/>
                <a:gd name="T37" fmla="*/ 1 h 57"/>
                <a:gd name="T38" fmla="*/ 1 w 56"/>
                <a:gd name="T39" fmla="*/ 1 h 57"/>
                <a:gd name="T40" fmla="*/ 1 w 56"/>
                <a:gd name="T41" fmla="*/ 1 h 57"/>
                <a:gd name="T42" fmla="*/ 1 w 56"/>
                <a:gd name="T43" fmla="*/ 1 h 57"/>
                <a:gd name="T44" fmla="*/ 1 w 56"/>
                <a:gd name="T45" fmla="*/ 1 h 57"/>
                <a:gd name="T46" fmla="*/ 1 w 56"/>
                <a:gd name="T47" fmla="*/ 1 h 57"/>
                <a:gd name="T48" fmla="*/ 1 w 56"/>
                <a:gd name="T49" fmla="*/ 1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57"/>
                <a:gd name="T77" fmla="*/ 56 w 56"/>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57">
                  <a:moveTo>
                    <a:pt x="55" y="20"/>
                  </a:moveTo>
                  <a:lnTo>
                    <a:pt x="53" y="15"/>
                  </a:lnTo>
                  <a:lnTo>
                    <a:pt x="50" y="10"/>
                  </a:lnTo>
                  <a:lnTo>
                    <a:pt x="47" y="7"/>
                  </a:lnTo>
                  <a:lnTo>
                    <a:pt x="42" y="3"/>
                  </a:lnTo>
                  <a:lnTo>
                    <a:pt x="37" y="1"/>
                  </a:lnTo>
                  <a:lnTo>
                    <a:pt x="32" y="0"/>
                  </a:lnTo>
                  <a:lnTo>
                    <a:pt x="26" y="0"/>
                  </a:lnTo>
                  <a:lnTo>
                    <a:pt x="21" y="1"/>
                  </a:lnTo>
                  <a:lnTo>
                    <a:pt x="10" y="7"/>
                  </a:lnTo>
                  <a:lnTo>
                    <a:pt x="3" y="15"/>
                  </a:lnTo>
                  <a:lnTo>
                    <a:pt x="0" y="25"/>
                  </a:lnTo>
                  <a:lnTo>
                    <a:pt x="1" y="37"/>
                  </a:lnTo>
                  <a:lnTo>
                    <a:pt x="3" y="42"/>
                  </a:lnTo>
                  <a:lnTo>
                    <a:pt x="6" y="47"/>
                  </a:lnTo>
                  <a:lnTo>
                    <a:pt x="9" y="50"/>
                  </a:lnTo>
                  <a:lnTo>
                    <a:pt x="14" y="53"/>
                  </a:lnTo>
                  <a:lnTo>
                    <a:pt x="19" y="55"/>
                  </a:lnTo>
                  <a:lnTo>
                    <a:pt x="24" y="56"/>
                  </a:lnTo>
                  <a:lnTo>
                    <a:pt x="30" y="57"/>
                  </a:lnTo>
                  <a:lnTo>
                    <a:pt x="35" y="56"/>
                  </a:lnTo>
                  <a:lnTo>
                    <a:pt x="46" y="50"/>
                  </a:lnTo>
                  <a:lnTo>
                    <a:pt x="53" y="42"/>
                  </a:lnTo>
                  <a:lnTo>
                    <a:pt x="56" y="32"/>
                  </a:lnTo>
                  <a:lnTo>
                    <a:pt x="55" y="20"/>
                  </a:lnTo>
                  <a:close/>
                </a:path>
              </a:pathLst>
            </a:custGeom>
            <a:solidFill>
              <a:srgbClr val="FFAAB5"/>
            </a:solidFill>
            <a:ln w="9525">
              <a:noFill/>
              <a:round/>
              <a:headEnd/>
              <a:tailEnd/>
            </a:ln>
          </p:spPr>
          <p:txBody>
            <a:bodyPr/>
            <a:lstStyle/>
            <a:p>
              <a:endParaRPr lang="en-US">
                <a:solidFill>
                  <a:srgbClr val="000000"/>
                </a:solidFill>
              </a:endParaRPr>
            </a:p>
          </p:txBody>
        </p:sp>
        <p:sp>
          <p:nvSpPr>
            <p:cNvPr id="23598" name="Freeform 128"/>
            <p:cNvSpPr>
              <a:spLocks/>
            </p:cNvSpPr>
            <p:nvPr/>
          </p:nvSpPr>
          <p:spPr bwMode="auto">
            <a:xfrm>
              <a:off x="4296" y="2886"/>
              <a:ext cx="29" cy="28"/>
            </a:xfrm>
            <a:custGeom>
              <a:avLst/>
              <a:gdLst>
                <a:gd name="T0" fmla="*/ 1 w 56"/>
                <a:gd name="T1" fmla="*/ 1 h 56"/>
                <a:gd name="T2" fmla="*/ 1 w 56"/>
                <a:gd name="T3" fmla="*/ 1 h 56"/>
                <a:gd name="T4" fmla="*/ 1 w 56"/>
                <a:gd name="T5" fmla="*/ 1 h 56"/>
                <a:gd name="T6" fmla="*/ 1 w 56"/>
                <a:gd name="T7" fmla="*/ 1 h 56"/>
                <a:gd name="T8" fmla="*/ 1 w 56"/>
                <a:gd name="T9" fmla="*/ 1 h 56"/>
                <a:gd name="T10" fmla="*/ 1 w 56"/>
                <a:gd name="T11" fmla="*/ 1 h 56"/>
                <a:gd name="T12" fmla="*/ 1 w 56"/>
                <a:gd name="T13" fmla="*/ 1 h 56"/>
                <a:gd name="T14" fmla="*/ 1 w 56"/>
                <a:gd name="T15" fmla="*/ 0 h 56"/>
                <a:gd name="T16" fmla="*/ 1 w 56"/>
                <a:gd name="T17" fmla="*/ 1 h 56"/>
                <a:gd name="T18" fmla="*/ 1 w 56"/>
                <a:gd name="T19" fmla="*/ 1 h 56"/>
                <a:gd name="T20" fmla="*/ 1 w 56"/>
                <a:gd name="T21" fmla="*/ 1 h 56"/>
                <a:gd name="T22" fmla="*/ 0 w 56"/>
                <a:gd name="T23" fmla="*/ 1 h 56"/>
                <a:gd name="T24" fmla="*/ 1 w 56"/>
                <a:gd name="T25" fmla="*/ 1 h 56"/>
                <a:gd name="T26" fmla="*/ 1 w 56"/>
                <a:gd name="T27" fmla="*/ 1 h 56"/>
                <a:gd name="T28" fmla="*/ 1 w 56"/>
                <a:gd name="T29" fmla="*/ 1 h 56"/>
                <a:gd name="T30" fmla="*/ 1 w 56"/>
                <a:gd name="T31" fmla="*/ 1 h 56"/>
                <a:gd name="T32" fmla="*/ 1 w 56"/>
                <a:gd name="T33" fmla="*/ 1 h 56"/>
                <a:gd name="T34" fmla="*/ 1 w 56"/>
                <a:gd name="T35" fmla="*/ 1 h 56"/>
                <a:gd name="T36" fmla="*/ 1 w 56"/>
                <a:gd name="T37" fmla="*/ 1 h 56"/>
                <a:gd name="T38" fmla="*/ 1 w 56"/>
                <a:gd name="T39" fmla="*/ 1 h 56"/>
                <a:gd name="T40" fmla="*/ 1 w 56"/>
                <a:gd name="T41" fmla="*/ 1 h 56"/>
                <a:gd name="T42" fmla="*/ 1 w 56"/>
                <a:gd name="T43" fmla="*/ 1 h 56"/>
                <a:gd name="T44" fmla="*/ 1 w 56"/>
                <a:gd name="T45" fmla="*/ 1 h 56"/>
                <a:gd name="T46" fmla="*/ 1 w 56"/>
                <a:gd name="T47" fmla="*/ 1 h 56"/>
                <a:gd name="T48" fmla="*/ 1 w 56"/>
                <a:gd name="T49" fmla="*/ 1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56"/>
                <a:gd name="T77" fmla="*/ 56 w 56"/>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56">
                  <a:moveTo>
                    <a:pt x="55" y="20"/>
                  </a:moveTo>
                  <a:lnTo>
                    <a:pt x="53" y="15"/>
                  </a:lnTo>
                  <a:lnTo>
                    <a:pt x="49" y="10"/>
                  </a:lnTo>
                  <a:lnTo>
                    <a:pt x="46" y="7"/>
                  </a:lnTo>
                  <a:lnTo>
                    <a:pt x="41" y="3"/>
                  </a:lnTo>
                  <a:lnTo>
                    <a:pt x="37" y="2"/>
                  </a:lnTo>
                  <a:lnTo>
                    <a:pt x="32" y="1"/>
                  </a:lnTo>
                  <a:lnTo>
                    <a:pt x="26" y="0"/>
                  </a:lnTo>
                  <a:lnTo>
                    <a:pt x="21" y="1"/>
                  </a:lnTo>
                  <a:lnTo>
                    <a:pt x="10" y="7"/>
                  </a:lnTo>
                  <a:lnTo>
                    <a:pt x="3" y="15"/>
                  </a:lnTo>
                  <a:lnTo>
                    <a:pt x="0" y="24"/>
                  </a:lnTo>
                  <a:lnTo>
                    <a:pt x="1" y="35"/>
                  </a:lnTo>
                  <a:lnTo>
                    <a:pt x="3" y="41"/>
                  </a:lnTo>
                  <a:lnTo>
                    <a:pt x="7" y="46"/>
                  </a:lnTo>
                  <a:lnTo>
                    <a:pt x="10" y="49"/>
                  </a:lnTo>
                  <a:lnTo>
                    <a:pt x="15" y="53"/>
                  </a:lnTo>
                  <a:lnTo>
                    <a:pt x="19" y="55"/>
                  </a:lnTo>
                  <a:lnTo>
                    <a:pt x="24" y="56"/>
                  </a:lnTo>
                  <a:lnTo>
                    <a:pt x="30" y="56"/>
                  </a:lnTo>
                  <a:lnTo>
                    <a:pt x="35" y="55"/>
                  </a:lnTo>
                  <a:lnTo>
                    <a:pt x="46" y="50"/>
                  </a:lnTo>
                  <a:lnTo>
                    <a:pt x="53" y="42"/>
                  </a:lnTo>
                  <a:lnTo>
                    <a:pt x="56" y="32"/>
                  </a:lnTo>
                  <a:lnTo>
                    <a:pt x="55" y="20"/>
                  </a:lnTo>
                  <a:close/>
                </a:path>
              </a:pathLst>
            </a:custGeom>
            <a:solidFill>
              <a:srgbClr val="FFAAB7"/>
            </a:solidFill>
            <a:ln w="9525">
              <a:noFill/>
              <a:round/>
              <a:headEnd/>
              <a:tailEnd/>
            </a:ln>
          </p:spPr>
          <p:txBody>
            <a:bodyPr/>
            <a:lstStyle/>
            <a:p>
              <a:endParaRPr lang="en-US">
                <a:solidFill>
                  <a:srgbClr val="000000"/>
                </a:solidFill>
              </a:endParaRPr>
            </a:p>
          </p:txBody>
        </p:sp>
        <p:sp>
          <p:nvSpPr>
            <p:cNvPr id="23599" name="Freeform 129"/>
            <p:cNvSpPr>
              <a:spLocks/>
            </p:cNvSpPr>
            <p:nvPr/>
          </p:nvSpPr>
          <p:spPr bwMode="auto">
            <a:xfrm>
              <a:off x="4297" y="2886"/>
              <a:ext cx="27" cy="28"/>
            </a:xfrm>
            <a:custGeom>
              <a:avLst/>
              <a:gdLst>
                <a:gd name="T0" fmla="*/ 1 w 54"/>
                <a:gd name="T1" fmla="*/ 1 h 55"/>
                <a:gd name="T2" fmla="*/ 1 w 54"/>
                <a:gd name="T3" fmla="*/ 1 h 55"/>
                <a:gd name="T4" fmla="*/ 1 w 54"/>
                <a:gd name="T5" fmla="*/ 1 h 55"/>
                <a:gd name="T6" fmla="*/ 1 w 54"/>
                <a:gd name="T7" fmla="*/ 1 h 55"/>
                <a:gd name="T8" fmla="*/ 1 w 54"/>
                <a:gd name="T9" fmla="*/ 1 h 55"/>
                <a:gd name="T10" fmla="*/ 1 w 54"/>
                <a:gd name="T11" fmla="*/ 1 h 55"/>
                <a:gd name="T12" fmla="*/ 1 w 54"/>
                <a:gd name="T13" fmla="*/ 0 h 55"/>
                <a:gd name="T14" fmla="*/ 1 w 54"/>
                <a:gd name="T15" fmla="*/ 0 h 55"/>
                <a:gd name="T16" fmla="*/ 1 w 54"/>
                <a:gd name="T17" fmla="*/ 1 h 55"/>
                <a:gd name="T18" fmla="*/ 1 w 54"/>
                <a:gd name="T19" fmla="*/ 1 h 55"/>
                <a:gd name="T20" fmla="*/ 1 w 54"/>
                <a:gd name="T21" fmla="*/ 1 h 55"/>
                <a:gd name="T22" fmla="*/ 0 w 54"/>
                <a:gd name="T23" fmla="*/ 1 h 55"/>
                <a:gd name="T24" fmla="*/ 0 w 54"/>
                <a:gd name="T25" fmla="*/ 1 h 55"/>
                <a:gd name="T26" fmla="*/ 1 w 54"/>
                <a:gd name="T27" fmla="*/ 1 h 55"/>
                <a:gd name="T28" fmla="*/ 1 w 54"/>
                <a:gd name="T29" fmla="*/ 1 h 55"/>
                <a:gd name="T30" fmla="*/ 1 w 54"/>
                <a:gd name="T31" fmla="*/ 1 h 55"/>
                <a:gd name="T32" fmla="*/ 1 w 54"/>
                <a:gd name="T33" fmla="*/ 1 h 55"/>
                <a:gd name="T34" fmla="*/ 1 w 54"/>
                <a:gd name="T35" fmla="*/ 1 h 55"/>
                <a:gd name="T36" fmla="*/ 1 w 54"/>
                <a:gd name="T37" fmla="*/ 1 h 55"/>
                <a:gd name="T38" fmla="*/ 1 w 54"/>
                <a:gd name="T39" fmla="*/ 1 h 55"/>
                <a:gd name="T40" fmla="*/ 1 w 54"/>
                <a:gd name="T41" fmla="*/ 1 h 55"/>
                <a:gd name="T42" fmla="*/ 1 w 54"/>
                <a:gd name="T43" fmla="*/ 1 h 55"/>
                <a:gd name="T44" fmla="*/ 1 w 54"/>
                <a:gd name="T45" fmla="*/ 1 h 55"/>
                <a:gd name="T46" fmla="*/ 1 w 54"/>
                <a:gd name="T47" fmla="*/ 1 h 55"/>
                <a:gd name="T48" fmla="*/ 1 w 54"/>
                <a:gd name="T49" fmla="*/ 1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55"/>
                <a:gd name="T77" fmla="*/ 54 w 54"/>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55">
                  <a:moveTo>
                    <a:pt x="54" y="19"/>
                  </a:moveTo>
                  <a:lnTo>
                    <a:pt x="52" y="14"/>
                  </a:lnTo>
                  <a:lnTo>
                    <a:pt x="48" y="9"/>
                  </a:lnTo>
                  <a:lnTo>
                    <a:pt x="45" y="6"/>
                  </a:lnTo>
                  <a:lnTo>
                    <a:pt x="40" y="3"/>
                  </a:lnTo>
                  <a:lnTo>
                    <a:pt x="36" y="1"/>
                  </a:lnTo>
                  <a:lnTo>
                    <a:pt x="31" y="0"/>
                  </a:lnTo>
                  <a:lnTo>
                    <a:pt x="25" y="0"/>
                  </a:lnTo>
                  <a:lnTo>
                    <a:pt x="20" y="1"/>
                  </a:lnTo>
                  <a:lnTo>
                    <a:pt x="9" y="6"/>
                  </a:lnTo>
                  <a:lnTo>
                    <a:pt x="3" y="14"/>
                  </a:lnTo>
                  <a:lnTo>
                    <a:pt x="0" y="24"/>
                  </a:lnTo>
                  <a:lnTo>
                    <a:pt x="0" y="34"/>
                  </a:lnTo>
                  <a:lnTo>
                    <a:pt x="2" y="40"/>
                  </a:lnTo>
                  <a:lnTo>
                    <a:pt x="6" y="45"/>
                  </a:lnTo>
                  <a:lnTo>
                    <a:pt x="9" y="48"/>
                  </a:lnTo>
                  <a:lnTo>
                    <a:pt x="14" y="52"/>
                  </a:lnTo>
                  <a:lnTo>
                    <a:pt x="18" y="54"/>
                  </a:lnTo>
                  <a:lnTo>
                    <a:pt x="23" y="55"/>
                  </a:lnTo>
                  <a:lnTo>
                    <a:pt x="29" y="55"/>
                  </a:lnTo>
                  <a:lnTo>
                    <a:pt x="34" y="54"/>
                  </a:lnTo>
                  <a:lnTo>
                    <a:pt x="45" y="48"/>
                  </a:lnTo>
                  <a:lnTo>
                    <a:pt x="52" y="40"/>
                  </a:lnTo>
                  <a:lnTo>
                    <a:pt x="54" y="31"/>
                  </a:lnTo>
                  <a:lnTo>
                    <a:pt x="54" y="19"/>
                  </a:lnTo>
                  <a:close/>
                </a:path>
              </a:pathLst>
            </a:custGeom>
            <a:solidFill>
              <a:srgbClr val="FFA8B7"/>
            </a:solidFill>
            <a:ln w="9525">
              <a:noFill/>
              <a:round/>
              <a:headEnd/>
              <a:tailEnd/>
            </a:ln>
          </p:spPr>
          <p:txBody>
            <a:bodyPr/>
            <a:lstStyle/>
            <a:p>
              <a:endParaRPr lang="en-US">
                <a:solidFill>
                  <a:srgbClr val="000000"/>
                </a:solidFill>
              </a:endParaRPr>
            </a:p>
          </p:txBody>
        </p:sp>
        <p:sp>
          <p:nvSpPr>
            <p:cNvPr id="23600" name="Freeform 130"/>
            <p:cNvSpPr>
              <a:spLocks/>
            </p:cNvSpPr>
            <p:nvPr/>
          </p:nvSpPr>
          <p:spPr bwMode="auto">
            <a:xfrm>
              <a:off x="4297" y="2886"/>
              <a:ext cx="27" cy="27"/>
            </a:xfrm>
            <a:custGeom>
              <a:avLst/>
              <a:gdLst>
                <a:gd name="T0" fmla="*/ 1 w 54"/>
                <a:gd name="T1" fmla="*/ 1 h 54"/>
                <a:gd name="T2" fmla="*/ 1 w 54"/>
                <a:gd name="T3" fmla="*/ 1 h 54"/>
                <a:gd name="T4" fmla="*/ 1 w 54"/>
                <a:gd name="T5" fmla="*/ 1 h 54"/>
                <a:gd name="T6" fmla="*/ 1 w 54"/>
                <a:gd name="T7" fmla="*/ 0 h 54"/>
                <a:gd name="T8" fmla="*/ 1 w 54"/>
                <a:gd name="T9" fmla="*/ 1 h 54"/>
                <a:gd name="T10" fmla="*/ 1 w 54"/>
                <a:gd name="T11" fmla="*/ 1 h 54"/>
                <a:gd name="T12" fmla="*/ 1 w 54"/>
                <a:gd name="T13" fmla="*/ 1 h 54"/>
                <a:gd name="T14" fmla="*/ 0 w 54"/>
                <a:gd name="T15" fmla="*/ 1 h 54"/>
                <a:gd name="T16" fmla="*/ 1 w 54"/>
                <a:gd name="T17" fmla="*/ 1 h 54"/>
                <a:gd name="T18" fmla="*/ 1 w 54"/>
                <a:gd name="T19" fmla="*/ 1 h 54"/>
                <a:gd name="T20" fmla="*/ 1 w 54"/>
                <a:gd name="T21" fmla="*/ 1 h 54"/>
                <a:gd name="T22" fmla="*/ 1 w 54"/>
                <a:gd name="T23" fmla="*/ 1 h 54"/>
                <a:gd name="T24" fmla="*/ 1 w 54"/>
                <a:gd name="T25" fmla="*/ 1 h 54"/>
                <a:gd name="T26" fmla="*/ 1 w 54"/>
                <a:gd name="T27" fmla="*/ 1 h 54"/>
                <a:gd name="T28" fmla="*/ 1 w 54"/>
                <a:gd name="T29" fmla="*/ 1 h 54"/>
                <a:gd name="T30" fmla="*/ 1 w 54"/>
                <a:gd name="T31" fmla="*/ 1 h 54"/>
                <a:gd name="T32" fmla="*/ 1 w 54"/>
                <a:gd name="T33" fmla="*/ 1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53" y="19"/>
                  </a:moveTo>
                  <a:lnTo>
                    <a:pt x="48" y="10"/>
                  </a:lnTo>
                  <a:lnTo>
                    <a:pt x="40" y="3"/>
                  </a:lnTo>
                  <a:lnTo>
                    <a:pt x="31" y="0"/>
                  </a:lnTo>
                  <a:lnTo>
                    <a:pt x="20" y="1"/>
                  </a:lnTo>
                  <a:lnTo>
                    <a:pt x="10" y="7"/>
                  </a:lnTo>
                  <a:lnTo>
                    <a:pt x="3" y="14"/>
                  </a:lnTo>
                  <a:lnTo>
                    <a:pt x="0" y="24"/>
                  </a:lnTo>
                  <a:lnTo>
                    <a:pt x="1" y="34"/>
                  </a:lnTo>
                  <a:lnTo>
                    <a:pt x="6" y="45"/>
                  </a:lnTo>
                  <a:lnTo>
                    <a:pt x="14" y="51"/>
                  </a:lnTo>
                  <a:lnTo>
                    <a:pt x="24" y="54"/>
                  </a:lnTo>
                  <a:lnTo>
                    <a:pt x="34" y="54"/>
                  </a:lnTo>
                  <a:lnTo>
                    <a:pt x="45" y="48"/>
                  </a:lnTo>
                  <a:lnTo>
                    <a:pt x="51" y="40"/>
                  </a:lnTo>
                  <a:lnTo>
                    <a:pt x="54" y="31"/>
                  </a:lnTo>
                  <a:lnTo>
                    <a:pt x="53" y="19"/>
                  </a:lnTo>
                  <a:close/>
                </a:path>
              </a:pathLst>
            </a:custGeom>
            <a:solidFill>
              <a:srgbClr val="FFA8B7"/>
            </a:solidFill>
            <a:ln w="9525">
              <a:noFill/>
              <a:round/>
              <a:headEnd/>
              <a:tailEnd/>
            </a:ln>
          </p:spPr>
          <p:txBody>
            <a:bodyPr/>
            <a:lstStyle/>
            <a:p>
              <a:endParaRPr lang="en-US">
                <a:solidFill>
                  <a:srgbClr val="000000"/>
                </a:solidFill>
              </a:endParaRPr>
            </a:p>
          </p:txBody>
        </p:sp>
        <p:sp>
          <p:nvSpPr>
            <p:cNvPr id="23601" name="Freeform 131"/>
            <p:cNvSpPr>
              <a:spLocks/>
            </p:cNvSpPr>
            <p:nvPr/>
          </p:nvSpPr>
          <p:spPr bwMode="auto">
            <a:xfrm>
              <a:off x="4298" y="2887"/>
              <a:ext cx="26" cy="26"/>
            </a:xfrm>
            <a:custGeom>
              <a:avLst/>
              <a:gdLst>
                <a:gd name="T0" fmla="*/ 0 w 53"/>
                <a:gd name="T1" fmla="*/ 0 h 53"/>
                <a:gd name="T2" fmla="*/ 0 w 53"/>
                <a:gd name="T3" fmla="*/ 0 h 53"/>
                <a:gd name="T4" fmla="*/ 0 w 53"/>
                <a:gd name="T5" fmla="*/ 0 h 53"/>
                <a:gd name="T6" fmla="*/ 0 w 53"/>
                <a:gd name="T7" fmla="*/ 0 h 53"/>
                <a:gd name="T8" fmla="*/ 0 w 53"/>
                <a:gd name="T9" fmla="*/ 0 h 53"/>
                <a:gd name="T10" fmla="*/ 0 w 53"/>
                <a:gd name="T11" fmla="*/ 0 h 53"/>
                <a:gd name="T12" fmla="*/ 0 w 53"/>
                <a:gd name="T13" fmla="*/ 0 h 53"/>
                <a:gd name="T14" fmla="*/ 0 w 53"/>
                <a:gd name="T15" fmla="*/ 0 h 53"/>
                <a:gd name="T16" fmla="*/ 0 w 53"/>
                <a:gd name="T17" fmla="*/ 0 h 53"/>
                <a:gd name="T18" fmla="*/ 0 w 53"/>
                <a:gd name="T19" fmla="*/ 0 h 53"/>
                <a:gd name="T20" fmla="*/ 0 w 53"/>
                <a:gd name="T21" fmla="*/ 0 h 53"/>
                <a:gd name="T22" fmla="*/ 0 w 53"/>
                <a:gd name="T23" fmla="*/ 0 h 53"/>
                <a:gd name="T24" fmla="*/ 0 w 53"/>
                <a:gd name="T25" fmla="*/ 0 h 53"/>
                <a:gd name="T26" fmla="*/ 0 w 53"/>
                <a:gd name="T27" fmla="*/ 0 h 53"/>
                <a:gd name="T28" fmla="*/ 0 w 53"/>
                <a:gd name="T29" fmla="*/ 0 h 53"/>
                <a:gd name="T30" fmla="*/ 0 w 53"/>
                <a:gd name="T31" fmla="*/ 0 h 53"/>
                <a:gd name="T32" fmla="*/ 0 w 53"/>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53"/>
                <a:gd name="T53" fmla="*/ 53 w 53"/>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53">
                  <a:moveTo>
                    <a:pt x="52" y="18"/>
                  </a:moveTo>
                  <a:lnTo>
                    <a:pt x="47" y="9"/>
                  </a:lnTo>
                  <a:lnTo>
                    <a:pt x="39" y="2"/>
                  </a:lnTo>
                  <a:lnTo>
                    <a:pt x="30" y="0"/>
                  </a:lnTo>
                  <a:lnTo>
                    <a:pt x="19" y="0"/>
                  </a:lnTo>
                  <a:lnTo>
                    <a:pt x="9" y="6"/>
                  </a:lnTo>
                  <a:lnTo>
                    <a:pt x="2" y="13"/>
                  </a:lnTo>
                  <a:lnTo>
                    <a:pt x="0" y="23"/>
                  </a:lnTo>
                  <a:lnTo>
                    <a:pt x="0" y="33"/>
                  </a:lnTo>
                  <a:lnTo>
                    <a:pt x="6" y="43"/>
                  </a:lnTo>
                  <a:lnTo>
                    <a:pt x="14" y="50"/>
                  </a:lnTo>
                  <a:lnTo>
                    <a:pt x="23" y="53"/>
                  </a:lnTo>
                  <a:lnTo>
                    <a:pt x="33" y="52"/>
                  </a:lnTo>
                  <a:lnTo>
                    <a:pt x="43" y="47"/>
                  </a:lnTo>
                  <a:lnTo>
                    <a:pt x="50" y="39"/>
                  </a:lnTo>
                  <a:lnTo>
                    <a:pt x="53" y="30"/>
                  </a:lnTo>
                  <a:lnTo>
                    <a:pt x="52" y="18"/>
                  </a:lnTo>
                  <a:close/>
                </a:path>
              </a:pathLst>
            </a:custGeom>
            <a:solidFill>
              <a:srgbClr val="FFA5BA"/>
            </a:solidFill>
            <a:ln w="9525">
              <a:noFill/>
              <a:round/>
              <a:headEnd/>
              <a:tailEnd/>
            </a:ln>
          </p:spPr>
          <p:txBody>
            <a:bodyPr/>
            <a:lstStyle/>
            <a:p>
              <a:endParaRPr lang="en-US">
                <a:solidFill>
                  <a:srgbClr val="000000"/>
                </a:solidFill>
              </a:endParaRPr>
            </a:p>
          </p:txBody>
        </p:sp>
        <p:sp>
          <p:nvSpPr>
            <p:cNvPr id="23602" name="Freeform 132"/>
            <p:cNvSpPr>
              <a:spLocks/>
            </p:cNvSpPr>
            <p:nvPr/>
          </p:nvSpPr>
          <p:spPr bwMode="auto">
            <a:xfrm>
              <a:off x="4298" y="2887"/>
              <a:ext cx="25" cy="26"/>
            </a:xfrm>
            <a:custGeom>
              <a:avLst/>
              <a:gdLst>
                <a:gd name="T0" fmla="*/ 0 w 52"/>
                <a:gd name="T1" fmla="*/ 1 h 52"/>
                <a:gd name="T2" fmla="*/ 0 w 52"/>
                <a:gd name="T3" fmla="*/ 1 h 52"/>
                <a:gd name="T4" fmla="*/ 0 w 52"/>
                <a:gd name="T5" fmla="*/ 1 h 52"/>
                <a:gd name="T6" fmla="*/ 0 w 52"/>
                <a:gd name="T7" fmla="*/ 0 h 52"/>
                <a:gd name="T8" fmla="*/ 0 w 52"/>
                <a:gd name="T9" fmla="*/ 1 h 52"/>
                <a:gd name="T10" fmla="*/ 0 w 52"/>
                <a:gd name="T11" fmla="*/ 1 h 52"/>
                <a:gd name="T12" fmla="*/ 0 w 52"/>
                <a:gd name="T13" fmla="*/ 1 h 52"/>
                <a:gd name="T14" fmla="*/ 0 w 52"/>
                <a:gd name="T15" fmla="*/ 1 h 52"/>
                <a:gd name="T16" fmla="*/ 0 w 52"/>
                <a:gd name="T17" fmla="*/ 1 h 52"/>
                <a:gd name="T18" fmla="*/ 0 w 52"/>
                <a:gd name="T19" fmla="*/ 1 h 52"/>
                <a:gd name="T20" fmla="*/ 0 w 52"/>
                <a:gd name="T21" fmla="*/ 1 h 52"/>
                <a:gd name="T22" fmla="*/ 0 w 52"/>
                <a:gd name="T23" fmla="*/ 1 h 52"/>
                <a:gd name="T24" fmla="*/ 0 w 52"/>
                <a:gd name="T25" fmla="*/ 1 h 52"/>
                <a:gd name="T26" fmla="*/ 0 w 52"/>
                <a:gd name="T27" fmla="*/ 1 h 52"/>
                <a:gd name="T28" fmla="*/ 0 w 52"/>
                <a:gd name="T29" fmla="*/ 1 h 52"/>
                <a:gd name="T30" fmla="*/ 0 w 52"/>
                <a:gd name="T31" fmla="*/ 1 h 52"/>
                <a:gd name="T32" fmla="*/ 0 w 52"/>
                <a:gd name="T33" fmla="*/ 1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52" y="20"/>
                  </a:moveTo>
                  <a:lnTo>
                    <a:pt x="47" y="9"/>
                  </a:lnTo>
                  <a:lnTo>
                    <a:pt x="39" y="3"/>
                  </a:lnTo>
                  <a:lnTo>
                    <a:pt x="29" y="0"/>
                  </a:lnTo>
                  <a:lnTo>
                    <a:pt x="19" y="1"/>
                  </a:lnTo>
                  <a:lnTo>
                    <a:pt x="9" y="6"/>
                  </a:lnTo>
                  <a:lnTo>
                    <a:pt x="4" y="14"/>
                  </a:lnTo>
                  <a:lnTo>
                    <a:pt x="0" y="23"/>
                  </a:lnTo>
                  <a:lnTo>
                    <a:pt x="1" y="33"/>
                  </a:lnTo>
                  <a:lnTo>
                    <a:pt x="6" y="43"/>
                  </a:lnTo>
                  <a:lnTo>
                    <a:pt x="14" y="50"/>
                  </a:lnTo>
                  <a:lnTo>
                    <a:pt x="23" y="52"/>
                  </a:lnTo>
                  <a:lnTo>
                    <a:pt x="33" y="52"/>
                  </a:lnTo>
                  <a:lnTo>
                    <a:pt x="43" y="47"/>
                  </a:lnTo>
                  <a:lnTo>
                    <a:pt x="50" y="39"/>
                  </a:lnTo>
                  <a:lnTo>
                    <a:pt x="52" y="30"/>
                  </a:lnTo>
                  <a:lnTo>
                    <a:pt x="52" y="20"/>
                  </a:lnTo>
                  <a:close/>
                </a:path>
              </a:pathLst>
            </a:custGeom>
            <a:solidFill>
              <a:srgbClr val="FFA5BA"/>
            </a:solidFill>
            <a:ln w="9525">
              <a:noFill/>
              <a:round/>
              <a:headEnd/>
              <a:tailEnd/>
            </a:ln>
          </p:spPr>
          <p:txBody>
            <a:bodyPr/>
            <a:lstStyle/>
            <a:p>
              <a:endParaRPr lang="en-US">
                <a:solidFill>
                  <a:srgbClr val="000000"/>
                </a:solidFill>
              </a:endParaRPr>
            </a:p>
          </p:txBody>
        </p:sp>
        <p:sp>
          <p:nvSpPr>
            <p:cNvPr id="23603" name="Freeform 133"/>
            <p:cNvSpPr>
              <a:spLocks/>
            </p:cNvSpPr>
            <p:nvPr/>
          </p:nvSpPr>
          <p:spPr bwMode="auto">
            <a:xfrm>
              <a:off x="4298" y="2888"/>
              <a:ext cx="25" cy="25"/>
            </a:xfrm>
            <a:custGeom>
              <a:avLst/>
              <a:gdLst>
                <a:gd name="T0" fmla="*/ 0 w 51"/>
                <a:gd name="T1" fmla="*/ 0 h 51"/>
                <a:gd name="T2" fmla="*/ 0 w 51"/>
                <a:gd name="T3" fmla="*/ 0 h 51"/>
                <a:gd name="T4" fmla="*/ 0 w 51"/>
                <a:gd name="T5" fmla="*/ 0 h 51"/>
                <a:gd name="T6" fmla="*/ 0 w 51"/>
                <a:gd name="T7" fmla="*/ 0 h 51"/>
                <a:gd name="T8" fmla="*/ 0 w 51"/>
                <a:gd name="T9" fmla="*/ 0 h 51"/>
                <a:gd name="T10" fmla="*/ 0 w 51"/>
                <a:gd name="T11" fmla="*/ 0 h 51"/>
                <a:gd name="T12" fmla="*/ 0 w 51"/>
                <a:gd name="T13" fmla="*/ 0 h 51"/>
                <a:gd name="T14" fmla="*/ 0 w 51"/>
                <a:gd name="T15" fmla="*/ 0 h 51"/>
                <a:gd name="T16" fmla="*/ 0 w 51"/>
                <a:gd name="T17" fmla="*/ 0 h 51"/>
                <a:gd name="T18" fmla="*/ 0 w 51"/>
                <a:gd name="T19" fmla="*/ 0 h 51"/>
                <a:gd name="T20" fmla="*/ 0 w 51"/>
                <a:gd name="T21" fmla="*/ 0 h 51"/>
                <a:gd name="T22" fmla="*/ 0 w 51"/>
                <a:gd name="T23" fmla="*/ 0 h 51"/>
                <a:gd name="T24" fmla="*/ 0 w 51"/>
                <a:gd name="T25" fmla="*/ 0 h 51"/>
                <a:gd name="T26" fmla="*/ 0 w 51"/>
                <a:gd name="T27" fmla="*/ 0 h 51"/>
                <a:gd name="T28" fmla="*/ 0 w 51"/>
                <a:gd name="T29" fmla="*/ 0 h 51"/>
                <a:gd name="T30" fmla="*/ 0 w 51"/>
                <a:gd name="T31" fmla="*/ 0 h 51"/>
                <a:gd name="T32" fmla="*/ 0 w 51"/>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51"/>
                <a:gd name="T53" fmla="*/ 51 w 51"/>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51">
                  <a:moveTo>
                    <a:pt x="50" y="19"/>
                  </a:moveTo>
                  <a:lnTo>
                    <a:pt x="45" y="9"/>
                  </a:lnTo>
                  <a:lnTo>
                    <a:pt x="38" y="2"/>
                  </a:lnTo>
                  <a:lnTo>
                    <a:pt x="29" y="0"/>
                  </a:lnTo>
                  <a:lnTo>
                    <a:pt x="19" y="0"/>
                  </a:lnTo>
                  <a:lnTo>
                    <a:pt x="9" y="5"/>
                  </a:lnTo>
                  <a:lnTo>
                    <a:pt x="3" y="13"/>
                  </a:lnTo>
                  <a:lnTo>
                    <a:pt x="0" y="22"/>
                  </a:lnTo>
                  <a:lnTo>
                    <a:pt x="0" y="32"/>
                  </a:lnTo>
                  <a:lnTo>
                    <a:pt x="5" y="42"/>
                  </a:lnTo>
                  <a:lnTo>
                    <a:pt x="13" y="47"/>
                  </a:lnTo>
                  <a:lnTo>
                    <a:pt x="22" y="51"/>
                  </a:lnTo>
                  <a:lnTo>
                    <a:pt x="32" y="50"/>
                  </a:lnTo>
                  <a:lnTo>
                    <a:pt x="42" y="45"/>
                  </a:lnTo>
                  <a:lnTo>
                    <a:pt x="49" y="38"/>
                  </a:lnTo>
                  <a:lnTo>
                    <a:pt x="51" y="29"/>
                  </a:lnTo>
                  <a:lnTo>
                    <a:pt x="50" y="19"/>
                  </a:lnTo>
                  <a:close/>
                </a:path>
              </a:pathLst>
            </a:custGeom>
            <a:solidFill>
              <a:srgbClr val="FFA5BA"/>
            </a:solidFill>
            <a:ln w="9525">
              <a:noFill/>
              <a:round/>
              <a:headEnd/>
              <a:tailEnd/>
            </a:ln>
          </p:spPr>
          <p:txBody>
            <a:bodyPr/>
            <a:lstStyle/>
            <a:p>
              <a:endParaRPr lang="en-US">
                <a:solidFill>
                  <a:srgbClr val="000000"/>
                </a:solidFill>
              </a:endParaRPr>
            </a:p>
          </p:txBody>
        </p:sp>
        <p:sp>
          <p:nvSpPr>
            <p:cNvPr id="23604" name="Freeform 134"/>
            <p:cNvSpPr>
              <a:spLocks/>
            </p:cNvSpPr>
            <p:nvPr/>
          </p:nvSpPr>
          <p:spPr bwMode="auto">
            <a:xfrm>
              <a:off x="4298" y="2888"/>
              <a:ext cx="25" cy="24"/>
            </a:xfrm>
            <a:custGeom>
              <a:avLst/>
              <a:gdLst>
                <a:gd name="T0" fmla="*/ 1 w 50"/>
                <a:gd name="T1" fmla="*/ 0 h 50"/>
                <a:gd name="T2" fmla="*/ 1 w 50"/>
                <a:gd name="T3" fmla="*/ 0 h 50"/>
                <a:gd name="T4" fmla="*/ 1 w 50"/>
                <a:gd name="T5" fmla="*/ 0 h 50"/>
                <a:gd name="T6" fmla="*/ 1 w 50"/>
                <a:gd name="T7" fmla="*/ 0 h 50"/>
                <a:gd name="T8" fmla="*/ 1 w 50"/>
                <a:gd name="T9" fmla="*/ 0 h 50"/>
                <a:gd name="T10" fmla="*/ 1 w 50"/>
                <a:gd name="T11" fmla="*/ 0 h 50"/>
                <a:gd name="T12" fmla="*/ 1 w 50"/>
                <a:gd name="T13" fmla="*/ 0 h 50"/>
                <a:gd name="T14" fmla="*/ 0 w 50"/>
                <a:gd name="T15" fmla="*/ 0 h 50"/>
                <a:gd name="T16" fmla="*/ 1 w 50"/>
                <a:gd name="T17" fmla="*/ 0 h 50"/>
                <a:gd name="T18" fmla="*/ 1 w 50"/>
                <a:gd name="T19" fmla="*/ 0 h 50"/>
                <a:gd name="T20" fmla="*/ 1 w 50"/>
                <a:gd name="T21" fmla="*/ 0 h 50"/>
                <a:gd name="T22" fmla="*/ 1 w 50"/>
                <a:gd name="T23" fmla="*/ 0 h 50"/>
                <a:gd name="T24" fmla="*/ 1 w 50"/>
                <a:gd name="T25" fmla="*/ 0 h 50"/>
                <a:gd name="T26" fmla="*/ 1 w 50"/>
                <a:gd name="T27" fmla="*/ 0 h 50"/>
                <a:gd name="T28" fmla="*/ 1 w 50"/>
                <a:gd name="T29" fmla="*/ 0 h 50"/>
                <a:gd name="T30" fmla="*/ 1 w 50"/>
                <a:gd name="T31" fmla="*/ 0 h 50"/>
                <a:gd name="T32" fmla="*/ 1 w 50"/>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50" y="19"/>
                  </a:moveTo>
                  <a:lnTo>
                    <a:pt x="45" y="9"/>
                  </a:lnTo>
                  <a:lnTo>
                    <a:pt x="38" y="2"/>
                  </a:lnTo>
                  <a:lnTo>
                    <a:pt x="28" y="0"/>
                  </a:lnTo>
                  <a:lnTo>
                    <a:pt x="19" y="1"/>
                  </a:lnTo>
                  <a:lnTo>
                    <a:pt x="9" y="6"/>
                  </a:lnTo>
                  <a:lnTo>
                    <a:pt x="4" y="13"/>
                  </a:lnTo>
                  <a:lnTo>
                    <a:pt x="0" y="22"/>
                  </a:lnTo>
                  <a:lnTo>
                    <a:pt x="1" y="32"/>
                  </a:lnTo>
                  <a:lnTo>
                    <a:pt x="6" y="40"/>
                  </a:lnTo>
                  <a:lnTo>
                    <a:pt x="13" y="47"/>
                  </a:lnTo>
                  <a:lnTo>
                    <a:pt x="22" y="50"/>
                  </a:lnTo>
                  <a:lnTo>
                    <a:pt x="32" y="50"/>
                  </a:lnTo>
                  <a:lnTo>
                    <a:pt x="41" y="45"/>
                  </a:lnTo>
                  <a:lnTo>
                    <a:pt x="47" y="37"/>
                  </a:lnTo>
                  <a:lnTo>
                    <a:pt x="50" y="28"/>
                  </a:lnTo>
                  <a:lnTo>
                    <a:pt x="50" y="19"/>
                  </a:lnTo>
                  <a:close/>
                </a:path>
              </a:pathLst>
            </a:custGeom>
            <a:solidFill>
              <a:srgbClr val="FFA3BA"/>
            </a:solidFill>
            <a:ln w="9525">
              <a:noFill/>
              <a:round/>
              <a:headEnd/>
              <a:tailEnd/>
            </a:ln>
          </p:spPr>
          <p:txBody>
            <a:bodyPr/>
            <a:lstStyle/>
            <a:p>
              <a:endParaRPr lang="en-US">
                <a:solidFill>
                  <a:srgbClr val="000000"/>
                </a:solidFill>
              </a:endParaRPr>
            </a:p>
          </p:txBody>
        </p:sp>
        <p:sp>
          <p:nvSpPr>
            <p:cNvPr id="23605" name="Freeform 135"/>
            <p:cNvSpPr>
              <a:spLocks/>
            </p:cNvSpPr>
            <p:nvPr/>
          </p:nvSpPr>
          <p:spPr bwMode="auto">
            <a:xfrm>
              <a:off x="4298" y="2888"/>
              <a:ext cx="25" cy="24"/>
            </a:xfrm>
            <a:custGeom>
              <a:avLst/>
              <a:gdLst>
                <a:gd name="T0" fmla="*/ 1 w 50"/>
                <a:gd name="T1" fmla="*/ 0 h 50"/>
                <a:gd name="T2" fmla="*/ 1 w 50"/>
                <a:gd name="T3" fmla="*/ 0 h 50"/>
                <a:gd name="T4" fmla="*/ 1 w 50"/>
                <a:gd name="T5" fmla="*/ 0 h 50"/>
                <a:gd name="T6" fmla="*/ 1 w 50"/>
                <a:gd name="T7" fmla="*/ 0 h 50"/>
                <a:gd name="T8" fmla="*/ 1 w 50"/>
                <a:gd name="T9" fmla="*/ 0 h 50"/>
                <a:gd name="T10" fmla="*/ 1 w 50"/>
                <a:gd name="T11" fmla="*/ 0 h 50"/>
                <a:gd name="T12" fmla="*/ 1 w 50"/>
                <a:gd name="T13" fmla="*/ 0 h 50"/>
                <a:gd name="T14" fmla="*/ 0 w 50"/>
                <a:gd name="T15" fmla="*/ 0 h 50"/>
                <a:gd name="T16" fmla="*/ 1 w 50"/>
                <a:gd name="T17" fmla="*/ 0 h 50"/>
                <a:gd name="T18" fmla="*/ 1 w 50"/>
                <a:gd name="T19" fmla="*/ 0 h 50"/>
                <a:gd name="T20" fmla="*/ 1 w 50"/>
                <a:gd name="T21" fmla="*/ 0 h 50"/>
                <a:gd name="T22" fmla="*/ 1 w 50"/>
                <a:gd name="T23" fmla="*/ 0 h 50"/>
                <a:gd name="T24" fmla="*/ 1 w 50"/>
                <a:gd name="T25" fmla="*/ 0 h 50"/>
                <a:gd name="T26" fmla="*/ 1 w 50"/>
                <a:gd name="T27" fmla="*/ 0 h 50"/>
                <a:gd name="T28" fmla="*/ 1 w 50"/>
                <a:gd name="T29" fmla="*/ 0 h 50"/>
                <a:gd name="T30" fmla="*/ 1 w 50"/>
                <a:gd name="T31" fmla="*/ 0 h 50"/>
                <a:gd name="T32" fmla="*/ 1 w 50"/>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50" y="19"/>
                  </a:moveTo>
                  <a:lnTo>
                    <a:pt x="45" y="9"/>
                  </a:lnTo>
                  <a:lnTo>
                    <a:pt x="37" y="4"/>
                  </a:lnTo>
                  <a:lnTo>
                    <a:pt x="28" y="0"/>
                  </a:lnTo>
                  <a:lnTo>
                    <a:pt x="19" y="1"/>
                  </a:lnTo>
                  <a:lnTo>
                    <a:pt x="9" y="6"/>
                  </a:lnTo>
                  <a:lnTo>
                    <a:pt x="4" y="13"/>
                  </a:lnTo>
                  <a:lnTo>
                    <a:pt x="0" y="22"/>
                  </a:lnTo>
                  <a:lnTo>
                    <a:pt x="1" y="32"/>
                  </a:lnTo>
                  <a:lnTo>
                    <a:pt x="6" y="40"/>
                  </a:lnTo>
                  <a:lnTo>
                    <a:pt x="13" y="47"/>
                  </a:lnTo>
                  <a:lnTo>
                    <a:pt x="22" y="50"/>
                  </a:lnTo>
                  <a:lnTo>
                    <a:pt x="32" y="50"/>
                  </a:lnTo>
                  <a:lnTo>
                    <a:pt x="41" y="45"/>
                  </a:lnTo>
                  <a:lnTo>
                    <a:pt x="47" y="37"/>
                  </a:lnTo>
                  <a:lnTo>
                    <a:pt x="50" y="28"/>
                  </a:lnTo>
                  <a:lnTo>
                    <a:pt x="50" y="19"/>
                  </a:lnTo>
                  <a:close/>
                </a:path>
              </a:pathLst>
            </a:custGeom>
            <a:solidFill>
              <a:srgbClr val="FFA3BC"/>
            </a:solidFill>
            <a:ln w="9525">
              <a:noFill/>
              <a:round/>
              <a:headEnd/>
              <a:tailEnd/>
            </a:ln>
          </p:spPr>
          <p:txBody>
            <a:bodyPr/>
            <a:lstStyle/>
            <a:p>
              <a:endParaRPr lang="en-US">
                <a:solidFill>
                  <a:srgbClr val="000000"/>
                </a:solidFill>
              </a:endParaRPr>
            </a:p>
          </p:txBody>
        </p:sp>
        <p:sp>
          <p:nvSpPr>
            <p:cNvPr id="23606" name="Freeform 136"/>
            <p:cNvSpPr>
              <a:spLocks/>
            </p:cNvSpPr>
            <p:nvPr/>
          </p:nvSpPr>
          <p:spPr bwMode="auto">
            <a:xfrm>
              <a:off x="4299" y="2888"/>
              <a:ext cx="24" cy="24"/>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w 49"/>
                <a:gd name="T13" fmla="*/ 0 h 49"/>
                <a:gd name="T14" fmla="*/ 0 w 49"/>
                <a:gd name="T15" fmla="*/ 0 h 49"/>
                <a:gd name="T16" fmla="*/ 0 w 49"/>
                <a:gd name="T17" fmla="*/ 0 h 49"/>
                <a:gd name="T18" fmla="*/ 0 w 49"/>
                <a:gd name="T19" fmla="*/ 0 h 49"/>
                <a:gd name="T20" fmla="*/ 0 w 49"/>
                <a:gd name="T21" fmla="*/ 0 h 49"/>
                <a:gd name="T22" fmla="*/ 0 w 49"/>
                <a:gd name="T23" fmla="*/ 0 h 49"/>
                <a:gd name="T24" fmla="*/ 0 w 49"/>
                <a:gd name="T25" fmla="*/ 0 h 49"/>
                <a:gd name="T26" fmla="*/ 0 w 49"/>
                <a:gd name="T27" fmla="*/ 0 h 49"/>
                <a:gd name="T28" fmla="*/ 0 w 49"/>
                <a:gd name="T29" fmla="*/ 0 h 49"/>
                <a:gd name="T30" fmla="*/ 0 w 49"/>
                <a:gd name="T31" fmla="*/ 0 h 49"/>
                <a:gd name="T32" fmla="*/ 0 w 49"/>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48" y="18"/>
                  </a:moveTo>
                  <a:lnTo>
                    <a:pt x="43" y="10"/>
                  </a:lnTo>
                  <a:lnTo>
                    <a:pt x="36" y="3"/>
                  </a:lnTo>
                  <a:lnTo>
                    <a:pt x="27" y="0"/>
                  </a:lnTo>
                  <a:lnTo>
                    <a:pt x="18" y="0"/>
                  </a:lnTo>
                  <a:lnTo>
                    <a:pt x="10" y="5"/>
                  </a:lnTo>
                  <a:lnTo>
                    <a:pt x="3" y="12"/>
                  </a:lnTo>
                  <a:lnTo>
                    <a:pt x="0" y="21"/>
                  </a:lnTo>
                  <a:lnTo>
                    <a:pt x="0" y="31"/>
                  </a:lnTo>
                  <a:lnTo>
                    <a:pt x="5" y="39"/>
                  </a:lnTo>
                  <a:lnTo>
                    <a:pt x="13" y="45"/>
                  </a:lnTo>
                  <a:lnTo>
                    <a:pt x="21" y="49"/>
                  </a:lnTo>
                  <a:lnTo>
                    <a:pt x="31" y="48"/>
                  </a:lnTo>
                  <a:lnTo>
                    <a:pt x="40" y="43"/>
                  </a:lnTo>
                  <a:lnTo>
                    <a:pt x="45" y="36"/>
                  </a:lnTo>
                  <a:lnTo>
                    <a:pt x="49" y="27"/>
                  </a:lnTo>
                  <a:lnTo>
                    <a:pt x="48" y="18"/>
                  </a:lnTo>
                  <a:close/>
                </a:path>
              </a:pathLst>
            </a:custGeom>
            <a:solidFill>
              <a:srgbClr val="FFA3BC"/>
            </a:solidFill>
            <a:ln w="9525">
              <a:noFill/>
              <a:round/>
              <a:headEnd/>
              <a:tailEnd/>
            </a:ln>
          </p:spPr>
          <p:txBody>
            <a:bodyPr/>
            <a:lstStyle/>
            <a:p>
              <a:endParaRPr lang="en-US">
                <a:solidFill>
                  <a:srgbClr val="000000"/>
                </a:solidFill>
              </a:endParaRPr>
            </a:p>
          </p:txBody>
        </p:sp>
        <p:sp>
          <p:nvSpPr>
            <p:cNvPr id="23607" name="Freeform 137"/>
            <p:cNvSpPr>
              <a:spLocks/>
            </p:cNvSpPr>
            <p:nvPr/>
          </p:nvSpPr>
          <p:spPr bwMode="auto">
            <a:xfrm>
              <a:off x="4299" y="2888"/>
              <a:ext cx="24" cy="24"/>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w 49"/>
                <a:gd name="T13" fmla="*/ 0 h 49"/>
                <a:gd name="T14" fmla="*/ 0 w 49"/>
                <a:gd name="T15" fmla="*/ 0 h 49"/>
                <a:gd name="T16" fmla="*/ 0 w 49"/>
                <a:gd name="T17" fmla="*/ 0 h 49"/>
                <a:gd name="T18" fmla="*/ 0 w 49"/>
                <a:gd name="T19" fmla="*/ 0 h 49"/>
                <a:gd name="T20" fmla="*/ 0 w 49"/>
                <a:gd name="T21" fmla="*/ 0 h 49"/>
                <a:gd name="T22" fmla="*/ 0 w 49"/>
                <a:gd name="T23" fmla="*/ 0 h 49"/>
                <a:gd name="T24" fmla="*/ 0 w 49"/>
                <a:gd name="T25" fmla="*/ 0 h 49"/>
                <a:gd name="T26" fmla="*/ 0 w 49"/>
                <a:gd name="T27" fmla="*/ 0 h 49"/>
                <a:gd name="T28" fmla="*/ 0 w 49"/>
                <a:gd name="T29" fmla="*/ 0 h 49"/>
                <a:gd name="T30" fmla="*/ 0 w 49"/>
                <a:gd name="T31" fmla="*/ 0 h 49"/>
                <a:gd name="T32" fmla="*/ 0 w 49"/>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48" y="18"/>
                  </a:moveTo>
                  <a:lnTo>
                    <a:pt x="43" y="10"/>
                  </a:lnTo>
                  <a:lnTo>
                    <a:pt x="36" y="4"/>
                  </a:lnTo>
                  <a:lnTo>
                    <a:pt x="27" y="0"/>
                  </a:lnTo>
                  <a:lnTo>
                    <a:pt x="18" y="1"/>
                  </a:lnTo>
                  <a:lnTo>
                    <a:pt x="10" y="6"/>
                  </a:lnTo>
                  <a:lnTo>
                    <a:pt x="4" y="12"/>
                  </a:lnTo>
                  <a:lnTo>
                    <a:pt x="0" y="21"/>
                  </a:lnTo>
                  <a:lnTo>
                    <a:pt x="2" y="30"/>
                  </a:lnTo>
                  <a:lnTo>
                    <a:pt x="6" y="39"/>
                  </a:lnTo>
                  <a:lnTo>
                    <a:pt x="13" y="45"/>
                  </a:lnTo>
                  <a:lnTo>
                    <a:pt x="21" y="49"/>
                  </a:lnTo>
                  <a:lnTo>
                    <a:pt x="30" y="48"/>
                  </a:lnTo>
                  <a:lnTo>
                    <a:pt x="40" y="43"/>
                  </a:lnTo>
                  <a:lnTo>
                    <a:pt x="45" y="36"/>
                  </a:lnTo>
                  <a:lnTo>
                    <a:pt x="49" y="27"/>
                  </a:lnTo>
                  <a:lnTo>
                    <a:pt x="48" y="18"/>
                  </a:lnTo>
                  <a:close/>
                </a:path>
              </a:pathLst>
            </a:custGeom>
            <a:solidFill>
              <a:srgbClr val="FFA0BC"/>
            </a:solidFill>
            <a:ln w="9525">
              <a:noFill/>
              <a:round/>
              <a:headEnd/>
              <a:tailEnd/>
            </a:ln>
          </p:spPr>
          <p:txBody>
            <a:bodyPr/>
            <a:lstStyle/>
            <a:p>
              <a:endParaRPr lang="en-US">
                <a:solidFill>
                  <a:srgbClr val="000000"/>
                </a:solidFill>
              </a:endParaRPr>
            </a:p>
          </p:txBody>
        </p:sp>
        <p:sp>
          <p:nvSpPr>
            <p:cNvPr id="23608" name="Freeform 138"/>
            <p:cNvSpPr>
              <a:spLocks/>
            </p:cNvSpPr>
            <p:nvPr/>
          </p:nvSpPr>
          <p:spPr bwMode="auto">
            <a:xfrm>
              <a:off x="4299" y="2888"/>
              <a:ext cx="23" cy="24"/>
            </a:xfrm>
            <a:custGeom>
              <a:avLst/>
              <a:gdLst>
                <a:gd name="T0" fmla="*/ 0 w 48"/>
                <a:gd name="T1" fmla="*/ 1 h 48"/>
                <a:gd name="T2" fmla="*/ 0 w 48"/>
                <a:gd name="T3" fmla="*/ 1 h 48"/>
                <a:gd name="T4" fmla="*/ 0 w 48"/>
                <a:gd name="T5" fmla="*/ 1 h 48"/>
                <a:gd name="T6" fmla="*/ 0 w 48"/>
                <a:gd name="T7" fmla="*/ 0 h 48"/>
                <a:gd name="T8" fmla="*/ 0 w 48"/>
                <a:gd name="T9" fmla="*/ 1 h 48"/>
                <a:gd name="T10" fmla="*/ 0 w 48"/>
                <a:gd name="T11" fmla="*/ 1 h 48"/>
                <a:gd name="T12" fmla="*/ 0 w 48"/>
                <a:gd name="T13" fmla="*/ 1 h 48"/>
                <a:gd name="T14" fmla="*/ 0 w 48"/>
                <a:gd name="T15" fmla="*/ 1 h 48"/>
                <a:gd name="T16" fmla="*/ 0 w 48"/>
                <a:gd name="T17" fmla="*/ 1 h 48"/>
                <a:gd name="T18" fmla="*/ 0 w 48"/>
                <a:gd name="T19" fmla="*/ 1 h 48"/>
                <a:gd name="T20" fmla="*/ 0 w 48"/>
                <a:gd name="T21" fmla="*/ 1 h 48"/>
                <a:gd name="T22" fmla="*/ 0 w 48"/>
                <a:gd name="T23" fmla="*/ 1 h 48"/>
                <a:gd name="T24" fmla="*/ 0 w 48"/>
                <a:gd name="T25" fmla="*/ 1 h 48"/>
                <a:gd name="T26" fmla="*/ 0 w 48"/>
                <a:gd name="T27" fmla="*/ 1 h 48"/>
                <a:gd name="T28" fmla="*/ 0 w 48"/>
                <a:gd name="T29" fmla="*/ 1 h 48"/>
                <a:gd name="T30" fmla="*/ 0 w 48"/>
                <a:gd name="T31" fmla="*/ 1 h 48"/>
                <a:gd name="T32" fmla="*/ 0 w 48"/>
                <a:gd name="T33" fmla="*/ 1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46" y="18"/>
                  </a:moveTo>
                  <a:lnTo>
                    <a:pt x="42" y="10"/>
                  </a:lnTo>
                  <a:lnTo>
                    <a:pt x="36" y="4"/>
                  </a:lnTo>
                  <a:lnTo>
                    <a:pt x="27" y="0"/>
                  </a:lnTo>
                  <a:lnTo>
                    <a:pt x="18" y="1"/>
                  </a:lnTo>
                  <a:lnTo>
                    <a:pt x="10" y="6"/>
                  </a:lnTo>
                  <a:lnTo>
                    <a:pt x="4" y="12"/>
                  </a:lnTo>
                  <a:lnTo>
                    <a:pt x="0" y="21"/>
                  </a:lnTo>
                  <a:lnTo>
                    <a:pt x="2" y="30"/>
                  </a:lnTo>
                  <a:lnTo>
                    <a:pt x="6" y="38"/>
                  </a:lnTo>
                  <a:lnTo>
                    <a:pt x="13" y="44"/>
                  </a:lnTo>
                  <a:lnTo>
                    <a:pt x="21" y="48"/>
                  </a:lnTo>
                  <a:lnTo>
                    <a:pt x="30" y="46"/>
                  </a:lnTo>
                  <a:lnTo>
                    <a:pt x="38" y="42"/>
                  </a:lnTo>
                  <a:lnTo>
                    <a:pt x="45" y="35"/>
                  </a:lnTo>
                  <a:lnTo>
                    <a:pt x="48" y="27"/>
                  </a:lnTo>
                  <a:lnTo>
                    <a:pt x="46" y="18"/>
                  </a:lnTo>
                  <a:close/>
                </a:path>
              </a:pathLst>
            </a:custGeom>
            <a:solidFill>
              <a:srgbClr val="FFA0BF"/>
            </a:solidFill>
            <a:ln w="9525">
              <a:noFill/>
              <a:round/>
              <a:headEnd/>
              <a:tailEnd/>
            </a:ln>
          </p:spPr>
          <p:txBody>
            <a:bodyPr/>
            <a:lstStyle/>
            <a:p>
              <a:endParaRPr lang="en-US">
                <a:solidFill>
                  <a:srgbClr val="000000"/>
                </a:solidFill>
              </a:endParaRPr>
            </a:p>
          </p:txBody>
        </p:sp>
        <p:sp>
          <p:nvSpPr>
            <p:cNvPr id="23609" name="Freeform 139"/>
            <p:cNvSpPr>
              <a:spLocks/>
            </p:cNvSpPr>
            <p:nvPr/>
          </p:nvSpPr>
          <p:spPr bwMode="auto">
            <a:xfrm>
              <a:off x="4299" y="2889"/>
              <a:ext cx="23" cy="23"/>
            </a:xfrm>
            <a:custGeom>
              <a:avLst/>
              <a:gdLst>
                <a:gd name="T0" fmla="*/ 1 w 46"/>
                <a:gd name="T1" fmla="*/ 0 h 47"/>
                <a:gd name="T2" fmla="*/ 1 w 46"/>
                <a:gd name="T3" fmla="*/ 0 h 47"/>
                <a:gd name="T4" fmla="*/ 1 w 46"/>
                <a:gd name="T5" fmla="*/ 0 h 47"/>
                <a:gd name="T6" fmla="*/ 1 w 46"/>
                <a:gd name="T7" fmla="*/ 0 h 47"/>
                <a:gd name="T8" fmla="*/ 1 w 46"/>
                <a:gd name="T9" fmla="*/ 0 h 47"/>
                <a:gd name="T10" fmla="*/ 1 w 46"/>
                <a:gd name="T11" fmla="*/ 0 h 47"/>
                <a:gd name="T12" fmla="*/ 1 w 46"/>
                <a:gd name="T13" fmla="*/ 0 h 47"/>
                <a:gd name="T14" fmla="*/ 0 w 46"/>
                <a:gd name="T15" fmla="*/ 0 h 47"/>
                <a:gd name="T16" fmla="*/ 1 w 46"/>
                <a:gd name="T17" fmla="*/ 0 h 47"/>
                <a:gd name="T18" fmla="*/ 1 w 46"/>
                <a:gd name="T19" fmla="*/ 0 h 47"/>
                <a:gd name="T20" fmla="*/ 1 w 46"/>
                <a:gd name="T21" fmla="*/ 0 h 47"/>
                <a:gd name="T22" fmla="*/ 1 w 46"/>
                <a:gd name="T23" fmla="*/ 0 h 47"/>
                <a:gd name="T24" fmla="*/ 1 w 46"/>
                <a:gd name="T25" fmla="*/ 0 h 47"/>
                <a:gd name="T26" fmla="*/ 1 w 46"/>
                <a:gd name="T27" fmla="*/ 0 h 47"/>
                <a:gd name="T28" fmla="*/ 1 w 46"/>
                <a:gd name="T29" fmla="*/ 0 h 47"/>
                <a:gd name="T30" fmla="*/ 1 w 46"/>
                <a:gd name="T31" fmla="*/ 0 h 47"/>
                <a:gd name="T32" fmla="*/ 1 w 46"/>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7"/>
                <a:gd name="T53" fmla="*/ 46 w 46"/>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7">
                  <a:moveTo>
                    <a:pt x="44" y="17"/>
                  </a:moveTo>
                  <a:lnTo>
                    <a:pt x="40" y="9"/>
                  </a:lnTo>
                  <a:lnTo>
                    <a:pt x="34" y="3"/>
                  </a:lnTo>
                  <a:lnTo>
                    <a:pt x="25" y="0"/>
                  </a:lnTo>
                  <a:lnTo>
                    <a:pt x="16" y="0"/>
                  </a:lnTo>
                  <a:lnTo>
                    <a:pt x="8" y="5"/>
                  </a:lnTo>
                  <a:lnTo>
                    <a:pt x="3" y="12"/>
                  </a:lnTo>
                  <a:lnTo>
                    <a:pt x="0" y="20"/>
                  </a:lnTo>
                  <a:lnTo>
                    <a:pt x="1" y="29"/>
                  </a:lnTo>
                  <a:lnTo>
                    <a:pt x="5" y="37"/>
                  </a:lnTo>
                  <a:lnTo>
                    <a:pt x="11" y="43"/>
                  </a:lnTo>
                  <a:lnTo>
                    <a:pt x="19" y="47"/>
                  </a:lnTo>
                  <a:lnTo>
                    <a:pt x="28" y="45"/>
                  </a:lnTo>
                  <a:lnTo>
                    <a:pt x="36" y="41"/>
                  </a:lnTo>
                  <a:lnTo>
                    <a:pt x="42" y="34"/>
                  </a:lnTo>
                  <a:lnTo>
                    <a:pt x="46" y="26"/>
                  </a:lnTo>
                  <a:lnTo>
                    <a:pt x="44" y="17"/>
                  </a:lnTo>
                  <a:close/>
                </a:path>
              </a:pathLst>
            </a:custGeom>
            <a:solidFill>
              <a:srgbClr val="FF9EBF"/>
            </a:solidFill>
            <a:ln w="9525">
              <a:noFill/>
              <a:round/>
              <a:headEnd/>
              <a:tailEnd/>
            </a:ln>
          </p:spPr>
          <p:txBody>
            <a:bodyPr/>
            <a:lstStyle/>
            <a:p>
              <a:endParaRPr lang="en-US">
                <a:solidFill>
                  <a:srgbClr val="000000"/>
                </a:solidFill>
              </a:endParaRPr>
            </a:p>
          </p:txBody>
        </p:sp>
        <p:sp>
          <p:nvSpPr>
            <p:cNvPr id="23610" name="Freeform 140"/>
            <p:cNvSpPr>
              <a:spLocks/>
            </p:cNvSpPr>
            <p:nvPr/>
          </p:nvSpPr>
          <p:spPr bwMode="auto">
            <a:xfrm>
              <a:off x="4299" y="2889"/>
              <a:ext cx="23" cy="23"/>
            </a:xfrm>
            <a:custGeom>
              <a:avLst/>
              <a:gdLst>
                <a:gd name="T0" fmla="*/ 1 w 46"/>
                <a:gd name="T1" fmla="*/ 0 h 47"/>
                <a:gd name="T2" fmla="*/ 1 w 46"/>
                <a:gd name="T3" fmla="*/ 0 h 47"/>
                <a:gd name="T4" fmla="*/ 1 w 46"/>
                <a:gd name="T5" fmla="*/ 0 h 47"/>
                <a:gd name="T6" fmla="*/ 1 w 46"/>
                <a:gd name="T7" fmla="*/ 0 h 47"/>
                <a:gd name="T8" fmla="*/ 1 w 46"/>
                <a:gd name="T9" fmla="*/ 0 h 47"/>
                <a:gd name="T10" fmla="*/ 1 w 46"/>
                <a:gd name="T11" fmla="*/ 0 h 47"/>
                <a:gd name="T12" fmla="*/ 1 w 46"/>
                <a:gd name="T13" fmla="*/ 0 h 47"/>
                <a:gd name="T14" fmla="*/ 0 w 46"/>
                <a:gd name="T15" fmla="*/ 0 h 47"/>
                <a:gd name="T16" fmla="*/ 1 w 46"/>
                <a:gd name="T17" fmla="*/ 0 h 47"/>
                <a:gd name="T18" fmla="*/ 1 w 46"/>
                <a:gd name="T19" fmla="*/ 0 h 47"/>
                <a:gd name="T20" fmla="*/ 1 w 46"/>
                <a:gd name="T21" fmla="*/ 0 h 47"/>
                <a:gd name="T22" fmla="*/ 1 w 46"/>
                <a:gd name="T23" fmla="*/ 0 h 47"/>
                <a:gd name="T24" fmla="*/ 1 w 46"/>
                <a:gd name="T25" fmla="*/ 0 h 47"/>
                <a:gd name="T26" fmla="*/ 1 w 46"/>
                <a:gd name="T27" fmla="*/ 0 h 47"/>
                <a:gd name="T28" fmla="*/ 1 w 46"/>
                <a:gd name="T29" fmla="*/ 0 h 47"/>
                <a:gd name="T30" fmla="*/ 1 w 46"/>
                <a:gd name="T31" fmla="*/ 0 h 47"/>
                <a:gd name="T32" fmla="*/ 1 w 46"/>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7"/>
                <a:gd name="T53" fmla="*/ 46 w 46"/>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7">
                  <a:moveTo>
                    <a:pt x="44" y="17"/>
                  </a:moveTo>
                  <a:lnTo>
                    <a:pt x="40" y="9"/>
                  </a:lnTo>
                  <a:lnTo>
                    <a:pt x="34" y="4"/>
                  </a:lnTo>
                  <a:lnTo>
                    <a:pt x="25" y="0"/>
                  </a:lnTo>
                  <a:lnTo>
                    <a:pt x="16" y="2"/>
                  </a:lnTo>
                  <a:lnTo>
                    <a:pt x="8" y="6"/>
                  </a:lnTo>
                  <a:lnTo>
                    <a:pt x="3" y="12"/>
                  </a:lnTo>
                  <a:lnTo>
                    <a:pt x="0" y="20"/>
                  </a:lnTo>
                  <a:lnTo>
                    <a:pt x="1" y="29"/>
                  </a:lnTo>
                  <a:lnTo>
                    <a:pt x="5" y="37"/>
                  </a:lnTo>
                  <a:lnTo>
                    <a:pt x="11" y="43"/>
                  </a:lnTo>
                  <a:lnTo>
                    <a:pt x="19" y="47"/>
                  </a:lnTo>
                  <a:lnTo>
                    <a:pt x="28" y="45"/>
                  </a:lnTo>
                  <a:lnTo>
                    <a:pt x="36" y="41"/>
                  </a:lnTo>
                  <a:lnTo>
                    <a:pt x="42" y="34"/>
                  </a:lnTo>
                  <a:lnTo>
                    <a:pt x="46" y="26"/>
                  </a:lnTo>
                  <a:lnTo>
                    <a:pt x="44" y="17"/>
                  </a:lnTo>
                  <a:close/>
                </a:path>
              </a:pathLst>
            </a:custGeom>
            <a:solidFill>
              <a:srgbClr val="FF9EBF"/>
            </a:solidFill>
            <a:ln w="9525">
              <a:noFill/>
              <a:round/>
              <a:headEnd/>
              <a:tailEnd/>
            </a:ln>
          </p:spPr>
          <p:txBody>
            <a:bodyPr/>
            <a:lstStyle/>
            <a:p>
              <a:endParaRPr lang="en-US">
                <a:solidFill>
                  <a:srgbClr val="000000"/>
                </a:solidFill>
              </a:endParaRPr>
            </a:p>
          </p:txBody>
        </p:sp>
        <p:sp>
          <p:nvSpPr>
            <p:cNvPr id="23611" name="Freeform 141"/>
            <p:cNvSpPr>
              <a:spLocks/>
            </p:cNvSpPr>
            <p:nvPr/>
          </p:nvSpPr>
          <p:spPr bwMode="auto">
            <a:xfrm>
              <a:off x="4299" y="2889"/>
              <a:ext cx="23" cy="22"/>
            </a:xfrm>
            <a:custGeom>
              <a:avLst/>
              <a:gdLst>
                <a:gd name="T0" fmla="*/ 1 w 44"/>
                <a:gd name="T1" fmla="*/ 0 h 45"/>
                <a:gd name="T2" fmla="*/ 1 w 44"/>
                <a:gd name="T3" fmla="*/ 0 h 45"/>
                <a:gd name="T4" fmla="*/ 1 w 44"/>
                <a:gd name="T5" fmla="*/ 0 h 45"/>
                <a:gd name="T6" fmla="*/ 1 w 44"/>
                <a:gd name="T7" fmla="*/ 0 h 45"/>
                <a:gd name="T8" fmla="*/ 1 w 44"/>
                <a:gd name="T9" fmla="*/ 0 h 45"/>
                <a:gd name="T10" fmla="*/ 1 w 44"/>
                <a:gd name="T11" fmla="*/ 0 h 45"/>
                <a:gd name="T12" fmla="*/ 1 w 44"/>
                <a:gd name="T13" fmla="*/ 0 h 45"/>
                <a:gd name="T14" fmla="*/ 0 w 44"/>
                <a:gd name="T15" fmla="*/ 0 h 45"/>
                <a:gd name="T16" fmla="*/ 1 w 44"/>
                <a:gd name="T17" fmla="*/ 0 h 45"/>
                <a:gd name="T18" fmla="*/ 1 w 44"/>
                <a:gd name="T19" fmla="*/ 0 h 45"/>
                <a:gd name="T20" fmla="*/ 1 w 44"/>
                <a:gd name="T21" fmla="*/ 0 h 45"/>
                <a:gd name="T22" fmla="*/ 1 w 44"/>
                <a:gd name="T23" fmla="*/ 0 h 45"/>
                <a:gd name="T24" fmla="*/ 1 w 44"/>
                <a:gd name="T25" fmla="*/ 0 h 45"/>
                <a:gd name="T26" fmla="*/ 1 w 44"/>
                <a:gd name="T27" fmla="*/ 0 h 45"/>
                <a:gd name="T28" fmla="*/ 1 w 44"/>
                <a:gd name="T29" fmla="*/ 0 h 45"/>
                <a:gd name="T30" fmla="*/ 1 w 44"/>
                <a:gd name="T31" fmla="*/ 0 h 45"/>
                <a:gd name="T32" fmla="*/ 1 w 44"/>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5"/>
                <a:gd name="T53" fmla="*/ 44 w 4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5">
                  <a:moveTo>
                    <a:pt x="43" y="17"/>
                  </a:moveTo>
                  <a:lnTo>
                    <a:pt x="40" y="9"/>
                  </a:lnTo>
                  <a:lnTo>
                    <a:pt x="33" y="4"/>
                  </a:lnTo>
                  <a:lnTo>
                    <a:pt x="25" y="0"/>
                  </a:lnTo>
                  <a:lnTo>
                    <a:pt x="17" y="2"/>
                  </a:lnTo>
                  <a:lnTo>
                    <a:pt x="9" y="6"/>
                  </a:lnTo>
                  <a:lnTo>
                    <a:pt x="3" y="12"/>
                  </a:lnTo>
                  <a:lnTo>
                    <a:pt x="0" y="20"/>
                  </a:lnTo>
                  <a:lnTo>
                    <a:pt x="1" y="29"/>
                  </a:lnTo>
                  <a:lnTo>
                    <a:pt x="5" y="37"/>
                  </a:lnTo>
                  <a:lnTo>
                    <a:pt x="11" y="42"/>
                  </a:lnTo>
                  <a:lnTo>
                    <a:pt x="19" y="45"/>
                  </a:lnTo>
                  <a:lnTo>
                    <a:pt x="28" y="44"/>
                  </a:lnTo>
                  <a:lnTo>
                    <a:pt x="36" y="41"/>
                  </a:lnTo>
                  <a:lnTo>
                    <a:pt x="41" y="34"/>
                  </a:lnTo>
                  <a:lnTo>
                    <a:pt x="44" y="26"/>
                  </a:lnTo>
                  <a:lnTo>
                    <a:pt x="43" y="17"/>
                  </a:lnTo>
                  <a:close/>
                </a:path>
              </a:pathLst>
            </a:custGeom>
            <a:solidFill>
              <a:srgbClr val="FF9EBF"/>
            </a:solidFill>
            <a:ln w="9525">
              <a:noFill/>
              <a:round/>
              <a:headEnd/>
              <a:tailEnd/>
            </a:ln>
          </p:spPr>
          <p:txBody>
            <a:bodyPr/>
            <a:lstStyle/>
            <a:p>
              <a:endParaRPr lang="en-US">
                <a:solidFill>
                  <a:srgbClr val="000000"/>
                </a:solidFill>
              </a:endParaRPr>
            </a:p>
          </p:txBody>
        </p:sp>
        <p:sp>
          <p:nvSpPr>
            <p:cNvPr id="23612" name="Freeform 142"/>
            <p:cNvSpPr>
              <a:spLocks/>
            </p:cNvSpPr>
            <p:nvPr/>
          </p:nvSpPr>
          <p:spPr bwMode="auto">
            <a:xfrm>
              <a:off x="4300" y="2889"/>
              <a:ext cx="22" cy="22"/>
            </a:xfrm>
            <a:custGeom>
              <a:avLst/>
              <a:gdLst>
                <a:gd name="T0" fmla="*/ 1 w 43"/>
                <a:gd name="T1" fmla="*/ 1 h 43"/>
                <a:gd name="T2" fmla="*/ 1 w 43"/>
                <a:gd name="T3" fmla="*/ 1 h 43"/>
                <a:gd name="T4" fmla="*/ 1 w 43"/>
                <a:gd name="T5" fmla="*/ 1 h 43"/>
                <a:gd name="T6" fmla="*/ 1 w 43"/>
                <a:gd name="T7" fmla="*/ 0 h 43"/>
                <a:gd name="T8" fmla="*/ 1 w 43"/>
                <a:gd name="T9" fmla="*/ 1 h 43"/>
                <a:gd name="T10" fmla="*/ 1 w 43"/>
                <a:gd name="T11" fmla="*/ 1 h 43"/>
                <a:gd name="T12" fmla="*/ 1 w 43"/>
                <a:gd name="T13" fmla="*/ 1 h 43"/>
                <a:gd name="T14" fmla="*/ 0 w 43"/>
                <a:gd name="T15" fmla="*/ 1 h 43"/>
                <a:gd name="T16" fmla="*/ 1 w 43"/>
                <a:gd name="T17" fmla="*/ 1 h 43"/>
                <a:gd name="T18" fmla="*/ 1 w 43"/>
                <a:gd name="T19" fmla="*/ 1 h 43"/>
                <a:gd name="T20" fmla="*/ 1 w 43"/>
                <a:gd name="T21" fmla="*/ 1 h 43"/>
                <a:gd name="T22" fmla="*/ 1 w 43"/>
                <a:gd name="T23" fmla="*/ 1 h 43"/>
                <a:gd name="T24" fmla="*/ 1 w 43"/>
                <a:gd name="T25" fmla="*/ 1 h 43"/>
                <a:gd name="T26" fmla="*/ 1 w 43"/>
                <a:gd name="T27" fmla="*/ 1 h 43"/>
                <a:gd name="T28" fmla="*/ 1 w 43"/>
                <a:gd name="T29" fmla="*/ 1 h 43"/>
                <a:gd name="T30" fmla="*/ 1 w 43"/>
                <a:gd name="T31" fmla="*/ 1 h 43"/>
                <a:gd name="T32" fmla="*/ 1 w 43"/>
                <a:gd name="T33" fmla="*/ 1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3"/>
                <a:gd name="T53" fmla="*/ 43 w 4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3">
                  <a:moveTo>
                    <a:pt x="42" y="16"/>
                  </a:moveTo>
                  <a:lnTo>
                    <a:pt x="39" y="8"/>
                  </a:lnTo>
                  <a:lnTo>
                    <a:pt x="32" y="3"/>
                  </a:lnTo>
                  <a:lnTo>
                    <a:pt x="24" y="0"/>
                  </a:lnTo>
                  <a:lnTo>
                    <a:pt x="16" y="1"/>
                  </a:lnTo>
                  <a:lnTo>
                    <a:pt x="8" y="4"/>
                  </a:lnTo>
                  <a:lnTo>
                    <a:pt x="3" y="10"/>
                  </a:lnTo>
                  <a:lnTo>
                    <a:pt x="0" y="18"/>
                  </a:lnTo>
                  <a:lnTo>
                    <a:pt x="1" y="27"/>
                  </a:lnTo>
                  <a:lnTo>
                    <a:pt x="4" y="35"/>
                  </a:lnTo>
                  <a:lnTo>
                    <a:pt x="11" y="40"/>
                  </a:lnTo>
                  <a:lnTo>
                    <a:pt x="19" y="43"/>
                  </a:lnTo>
                  <a:lnTo>
                    <a:pt x="27" y="42"/>
                  </a:lnTo>
                  <a:lnTo>
                    <a:pt x="35" y="39"/>
                  </a:lnTo>
                  <a:lnTo>
                    <a:pt x="40" y="32"/>
                  </a:lnTo>
                  <a:lnTo>
                    <a:pt x="43" y="24"/>
                  </a:lnTo>
                  <a:lnTo>
                    <a:pt x="42" y="16"/>
                  </a:lnTo>
                  <a:close/>
                </a:path>
              </a:pathLst>
            </a:custGeom>
            <a:solidFill>
              <a:srgbClr val="FF9BC1"/>
            </a:solidFill>
            <a:ln w="9525">
              <a:noFill/>
              <a:round/>
              <a:headEnd/>
              <a:tailEnd/>
            </a:ln>
          </p:spPr>
          <p:txBody>
            <a:bodyPr/>
            <a:lstStyle/>
            <a:p>
              <a:endParaRPr lang="en-US">
                <a:solidFill>
                  <a:srgbClr val="000000"/>
                </a:solidFill>
              </a:endParaRPr>
            </a:p>
          </p:txBody>
        </p:sp>
        <p:sp>
          <p:nvSpPr>
            <p:cNvPr id="23613" name="Freeform 143"/>
            <p:cNvSpPr>
              <a:spLocks/>
            </p:cNvSpPr>
            <p:nvPr/>
          </p:nvSpPr>
          <p:spPr bwMode="auto">
            <a:xfrm>
              <a:off x="4300" y="2889"/>
              <a:ext cx="21" cy="22"/>
            </a:xfrm>
            <a:custGeom>
              <a:avLst/>
              <a:gdLst>
                <a:gd name="T0" fmla="*/ 1 w 42"/>
                <a:gd name="T1" fmla="*/ 1 h 42"/>
                <a:gd name="T2" fmla="*/ 1 w 42"/>
                <a:gd name="T3" fmla="*/ 1 h 42"/>
                <a:gd name="T4" fmla="*/ 1 w 42"/>
                <a:gd name="T5" fmla="*/ 1 h 42"/>
                <a:gd name="T6" fmla="*/ 1 w 42"/>
                <a:gd name="T7" fmla="*/ 0 h 42"/>
                <a:gd name="T8" fmla="*/ 1 w 42"/>
                <a:gd name="T9" fmla="*/ 1 h 42"/>
                <a:gd name="T10" fmla="*/ 1 w 42"/>
                <a:gd name="T11" fmla="*/ 1 h 42"/>
                <a:gd name="T12" fmla="*/ 1 w 42"/>
                <a:gd name="T13" fmla="*/ 1 h 42"/>
                <a:gd name="T14" fmla="*/ 0 w 42"/>
                <a:gd name="T15" fmla="*/ 1 h 42"/>
                <a:gd name="T16" fmla="*/ 1 w 42"/>
                <a:gd name="T17" fmla="*/ 1 h 42"/>
                <a:gd name="T18" fmla="*/ 1 w 42"/>
                <a:gd name="T19" fmla="*/ 1 h 42"/>
                <a:gd name="T20" fmla="*/ 1 w 42"/>
                <a:gd name="T21" fmla="*/ 1 h 42"/>
                <a:gd name="T22" fmla="*/ 1 w 42"/>
                <a:gd name="T23" fmla="*/ 1 h 42"/>
                <a:gd name="T24" fmla="*/ 1 w 42"/>
                <a:gd name="T25" fmla="*/ 1 h 42"/>
                <a:gd name="T26" fmla="*/ 1 w 42"/>
                <a:gd name="T27" fmla="*/ 1 h 42"/>
                <a:gd name="T28" fmla="*/ 1 w 42"/>
                <a:gd name="T29" fmla="*/ 1 h 42"/>
                <a:gd name="T30" fmla="*/ 1 w 42"/>
                <a:gd name="T31" fmla="*/ 1 h 42"/>
                <a:gd name="T32" fmla="*/ 1 w 42"/>
                <a:gd name="T33" fmla="*/ 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42" y="16"/>
                  </a:moveTo>
                  <a:lnTo>
                    <a:pt x="39" y="8"/>
                  </a:lnTo>
                  <a:lnTo>
                    <a:pt x="32" y="3"/>
                  </a:lnTo>
                  <a:lnTo>
                    <a:pt x="24" y="0"/>
                  </a:lnTo>
                  <a:lnTo>
                    <a:pt x="16" y="1"/>
                  </a:lnTo>
                  <a:lnTo>
                    <a:pt x="8" y="4"/>
                  </a:lnTo>
                  <a:lnTo>
                    <a:pt x="3" y="11"/>
                  </a:lnTo>
                  <a:lnTo>
                    <a:pt x="0" y="19"/>
                  </a:lnTo>
                  <a:lnTo>
                    <a:pt x="1" y="27"/>
                  </a:lnTo>
                  <a:lnTo>
                    <a:pt x="4" y="35"/>
                  </a:lnTo>
                  <a:lnTo>
                    <a:pt x="11" y="40"/>
                  </a:lnTo>
                  <a:lnTo>
                    <a:pt x="19" y="42"/>
                  </a:lnTo>
                  <a:lnTo>
                    <a:pt x="27" y="41"/>
                  </a:lnTo>
                  <a:lnTo>
                    <a:pt x="35" y="38"/>
                  </a:lnTo>
                  <a:lnTo>
                    <a:pt x="40" y="32"/>
                  </a:lnTo>
                  <a:lnTo>
                    <a:pt x="42" y="24"/>
                  </a:lnTo>
                  <a:lnTo>
                    <a:pt x="42" y="16"/>
                  </a:lnTo>
                  <a:close/>
                </a:path>
              </a:pathLst>
            </a:custGeom>
            <a:solidFill>
              <a:srgbClr val="FF9BC1"/>
            </a:solidFill>
            <a:ln w="9525">
              <a:noFill/>
              <a:round/>
              <a:headEnd/>
              <a:tailEnd/>
            </a:ln>
          </p:spPr>
          <p:txBody>
            <a:bodyPr/>
            <a:lstStyle/>
            <a:p>
              <a:endParaRPr lang="en-US">
                <a:solidFill>
                  <a:srgbClr val="000000"/>
                </a:solidFill>
              </a:endParaRPr>
            </a:p>
          </p:txBody>
        </p:sp>
        <p:sp>
          <p:nvSpPr>
            <p:cNvPr id="23614" name="Freeform 144"/>
            <p:cNvSpPr>
              <a:spLocks/>
            </p:cNvSpPr>
            <p:nvPr/>
          </p:nvSpPr>
          <p:spPr bwMode="auto">
            <a:xfrm>
              <a:off x="4300" y="2890"/>
              <a:ext cx="21" cy="21"/>
            </a:xfrm>
            <a:custGeom>
              <a:avLst/>
              <a:gdLst>
                <a:gd name="T0" fmla="*/ 1 w 41"/>
                <a:gd name="T1" fmla="*/ 1 h 41"/>
                <a:gd name="T2" fmla="*/ 1 w 41"/>
                <a:gd name="T3" fmla="*/ 1 h 41"/>
                <a:gd name="T4" fmla="*/ 1 w 41"/>
                <a:gd name="T5" fmla="*/ 1 h 41"/>
                <a:gd name="T6" fmla="*/ 1 w 41"/>
                <a:gd name="T7" fmla="*/ 0 h 41"/>
                <a:gd name="T8" fmla="*/ 1 w 41"/>
                <a:gd name="T9" fmla="*/ 0 h 41"/>
                <a:gd name="T10" fmla="*/ 1 w 41"/>
                <a:gd name="T11" fmla="*/ 1 h 41"/>
                <a:gd name="T12" fmla="*/ 1 w 41"/>
                <a:gd name="T13" fmla="*/ 1 h 41"/>
                <a:gd name="T14" fmla="*/ 0 w 41"/>
                <a:gd name="T15" fmla="*/ 1 h 41"/>
                <a:gd name="T16" fmla="*/ 1 w 41"/>
                <a:gd name="T17" fmla="*/ 1 h 41"/>
                <a:gd name="T18" fmla="*/ 1 w 41"/>
                <a:gd name="T19" fmla="*/ 1 h 41"/>
                <a:gd name="T20" fmla="*/ 1 w 41"/>
                <a:gd name="T21" fmla="*/ 1 h 41"/>
                <a:gd name="T22" fmla="*/ 1 w 41"/>
                <a:gd name="T23" fmla="*/ 1 h 41"/>
                <a:gd name="T24" fmla="*/ 1 w 41"/>
                <a:gd name="T25" fmla="*/ 1 h 41"/>
                <a:gd name="T26" fmla="*/ 1 w 41"/>
                <a:gd name="T27" fmla="*/ 1 h 41"/>
                <a:gd name="T28" fmla="*/ 1 w 41"/>
                <a:gd name="T29" fmla="*/ 1 h 41"/>
                <a:gd name="T30" fmla="*/ 1 w 41"/>
                <a:gd name="T31" fmla="*/ 1 h 41"/>
                <a:gd name="T32" fmla="*/ 1 w 41"/>
                <a:gd name="T33" fmla="*/ 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1"/>
                <a:gd name="T53" fmla="*/ 41 w 41"/>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1">
                  <a:moveTo>
                    <a:pt x="40" y="15"/>
                  </a:moveTo>
                  <a:lnTo>
                    <a:pt x="37" y="7"/>
                  </a:lnTo>
                  <a:lnTo>
                    <a:pt x="31" y="2"/>
                  </a:lnTo>
                  <a:lnTo>
                    <a:pt x="23" y="0"/>
                  </a:lnTo>
                  <a:lnTo>
                    <a:pt x="15" y="0"/>
                  </a:lnTo>
                  <a:lnTo>
                    <a:pt x="7" y="3"/>
                  </a:lnTo>
                  <a:lnTo>
                    <a:pt x="2" y="10"/>
                  </a:lnTo>
                  <a:lnTo>
                    <a:pt x="0" y="18"/>
                  </a:lnTo>
                  <a:lnTo>
                    <a:pt x="1" y="26"/>
                  </a:lnTo>
                  <a:lnTo>
                    <a:pt x="4" y="33"/>
                  </a:lnTo>
                  <a:lnTo>
                    <a:pt x="10" y="38"/>
                  </a:lnTo>
                  <a:lnTo>
                    <a:pt x="18" y="41"/>
                  </a:lnTo>
                  <a:lnTo>
                    <a:pt x="26" y="40"/>
                  </a:lnTo>
                  <a:lnTo>
                    <a:pt x="33" y="37"/>
                  </a:lnTo>
                  <a:lnTo>
                    <a:pt x="39" y="30"/>
                  </a:lnTo>
                  <a:lnTo>
                    <a:pt x="41" y="23"/>
                  </a:lnTo>
                  <a:lnTo>
                    <a:pt x="40" y="15"/>
                  </a:lnTo>
                  <a:close/>
                </a:path>
              </a:pathLst>
            </a:custGeom>
            <a:solidFill>
              <a:srgbClr val="FF99C1"/>
            </a:solidFill>
            <a:ln w="9525">
              <a:noFill/>
              <a:round/>
              <a:headEnd/>
              <a:tailEnd/>
            </a:ln>
          </p:spPr>
          <p:txBody>
            <a:bodyPr/>
            <a:lstStyle/>
            <a:p>
              <a:endParaRPr lang="en-US">
                <a:solidFill>
                  <a:srgbClr val="000000"/>
                </a:solidFill>
              </a:endParaRPr>
            </a:p>
          </p:txBody>
        </p:sp>
        <p:sp>
          <p:nvSpPr>
            <p:cNvPr id="23615" name="Freeform 145"/>
            <p:cNvSpPr>
              <a:spLocks/>
            </p:cNvSpPr>
            <p:nvPr/>
          </p:nvSpPr>
          <p:spPr bwMode="auto">
            <a:xfrm>
              <a:off x="4300" y="2890"/>
              <a:ext cx="21" cy="20"/>
            </a:xfrm>
            <a:custGeom>
              <a:avLst/>
              <a:gdLst>
                <a:gd name="T0" fmla="*/ 1 w 41"/>
                <a:gd name="T1" fmla="*/ 1 h 40"/>
                <a:gd name="T2" fmla="*/ 1 w 41"/>
                <a:gd name="T3" fmla="*/ 1 h 40"/>
                <a:gd name="T4" fmla="*/ 1 w 41"/>
                <a:gd name="T5" fmla="*/ 1 h 40"/>
                <a:gd name="T6" fmla="*/ 1 w 41"/>
                <a:gd name="T7" fmla="*/ 0 h 40"/>
                <a:gd name="T8" fmla="*/ 1 w 41"/>
                <a:gd name="T9" fmla="*/ 1 h 40"/>
                <a:gd name="T10" fmla="*/ 1 w 41"/>
                <a:gd name="T11" fmla="*/ 1 h 40"/>
                <a:gd name="T12" fmla="*/ 1 w 41"/>
                <a:gd name="T13" fmla="*/ 1 h 40"/>
                <a:gd name="T14" fmla="*/ 0 w 41"/>
                <a:gd name="T15" fmla="*/ 1 h 40"/>
                <a:gd name="T16" fmla="*/ 1 w 41"/>
                <a:gd name="T17" fmla="*/ 1 h 40"/>
                <a:gd name="T18" fmla="*/ 1 w 41"/>
                <a:gd name="T19" fmla="*/ 1 h 40"/>
                <a:gd name="T20" fmla="*/ 1 w 41"/>
                <a:gd name="T21" fmla="*/ 1 h 40"/>
                <a:gd name="T22" fmla="*/ 1 w 41"/>
                <a:gd name="T23" fmla="*/ 1 h 40"/>
                <a:gd name="T24" fmla="*/ 1 w 41"/>
                <a:gd name="T25" fmla="*/ 1 h 40"/>
                <a:gd name="T26" fmla="*/ 1 w 41"/>
                <a:gd name="T27" fmla="*/ 1 h 40"/>
                <a:gd name="T28" fmla="*/ 1 w 41"/>
                <a:gd name="T29" fmla="*/ 1 h 40"/>
                <a:gd name="T30" fmla="*/ 1 w 41"/>
                <a:gd name="T31" fmla="*/ 1 h 40"/>
                <a:gd name="T32" fmla="*/ 1 w 41"/>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0"/>
                <a:gd name="T53" fmla="*/ 41 w 41"/>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0">
                  <a:moveTo>
                    <a:pt x="40" y="15"/>
                  </a:moveTo>
                  <a:lnTo>
                    <a:pt x="37" y="8"/>
                  </a:lnTo>
                  <a:lnTo>
                    <a:pt x="31" y="2"/>
                  </a:lnTo>
                  <a:lnTo>
                    <a:pt x="23" y="0"/>
                  </a:lnTo>
                  <a:lnTo>
                    <a:pt x="15" y="1"/>
                  </a:lnTo>
                  <a:lnTo>
                    <a:pt x="8" y="4"/>
                  </a:lnTo>
                  <a:lnTo>
                    <a:pt x="3" y="10"/>
                  </a:lnTo>
                  <a:lnTo>
                    <a:pt x="0" y="18"/>
                  </a:lnTo>
                  <a:lnTo>
                    <a:pt x="1" y="26"/>
                  </a:lnTo>
                  <a:lnTo>
                    <a:pt x="4" y="33"/>
                  </a:lnTo>
                  <a:lnTo>
                    <a:pt x="10" y="38"/>
                  </a:lnTo>
                  <a:lnTo>
                    <a:pt x="18" y="40"/>
                  </a:lnTo>
                  <a:lnTo>
                    <a:pt x="26" y="40"/>
                  </a:lnTo>
                  <a:lnTo>
                    <a:pt x="33" y="37"/>
                  </a:lnTo>
                  <a:lnTo>
                    <a:pt x="39" y="30"/>
                  </a:lnTo>
                  <a:lnTo>
                    <a:pt x="41" y="23"/>
                  </a:lnTo>
                  <a:lnTo>
                    <a:pt x="40" y="15"/>
                  </a:lnTo>
                  <a:close/>
                </a:path>
              </a:pathLst>
            </a:custGeom>
            <a:solidFill>
              <a:srgbClr val="FF99C1"/>
            </a:solidFill>
            <a:ln w="9525">
              <a:noFill/>
              <a:round/>
              <a:headEnd/>
              <a:tailEnd/>
            </a:ln>
          </p:spPr>
          <p:txBody>
            <a:bodyPr/>
            <a:lstStyle/>
            <a:p>
              <a:endParaRPr lang="en-US">
                <a:solidFill>
                  <a:srgbClr val="000000"/>
                </a:solidFill>
              </a:endParaRPr>
            </a:p>
          </p:txBody>
        </p:sp>
        <p:sp>
          <p:nvSpPr>
            <p:cNvPr id="23616" name="Freeform 146"/>
            <p:cNvSpPr>
              <a:spLocks/>
            </p:cNvSpPr>
            <p:nvPr/>
          </p:nvSpPr>
          <p:spPr bwMode="auto">
            <a:xfrm>
              <a:off x="4301" y="2890"/>
              <a:ext cx="20" cy="20"/>
            </a:xfrm>
            <a:custGeom>
              <a:avLst/>
              <a:gdLst>
                <a:gd name="T0" fmla="*/ 0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1 h 39"/>
                <a:gd name="T18" fmla="*/ 1 w 39"/>
                <a:gd name="T19" fmla="*/ 1 h 39"/>
                <a:gd name="T20" fmla="*/ 1 w 39"/>
                <a:gd name="T21" fmla="*/ 1 h 39"/>
                <a:gd name="T22" fmla="*/ 1 w 39"/>
                <a:gd name="T23" fmla="*/ 0 h 39"/>
                <a:gd name="T24" fmla="*/ 1 w 39"/>
                <a:gd name="T25" fmla="*/ 0 h 39"/>
                <a:gd name="T26" fmla="*/ 1 w 39"/>
                <a:gd name="T27" fmla="*/ 1 h 39"/>
                <a:gd name="T28" fmla="*/ 1 w 39"/>
                <a:gd name="T29" fmla="*/ 1 h 39"/>
                <a:gd name="T30" fmla="*/ 0 w 39"/>
                <a:gd name="T31" fmla="*/ 1 h 39"/>
                <a:gd name="T32" fmla="*/ 0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0" y="24"/>
                  </a:moveTo>
                  <a:lnTo>
                    <a:pt x="3" y="32"/>
                  </a:lnTo>
                  <a:lnTo>
                    <a:pt x="9" y="37"/>
                  </a:lnTo>
                  <a:lnTo>
                    <a:pt x="17" y="39"/>
                  </a:lnTo>
                  <a:lnTo>
                    <a:pt x="25" y="38"/>
                  </a:lnTo>
                  <a:lnTo>
                    <a:pt x="32" y="34"/>
                  </a:lnTo>
                  <a:lnTo>
                    <a:pt x="37" y="29"/>
                  </a:lnTo>
                  <a:lnTo>
                    <a:pt x="39" y="22"/>
                  </a:lnTo>
                  <a:lnTo>
                    <a:pt x="39" y="14"/>
                  </a:lnTo>
                  <a:lnTo>
                    <a:pt x="36" y="7"/>
                  </a:lnTo>
                  <a:lnTo>
                    <a:pt x="29" y="2"/>
                  </a:lnTo>
                  <a:lnTo>
                    <a:pt x="22" y="0"/>
                  </a:lnTo>
                  <a:lnTo>
                    <a:pt x="14" y="0"/>
                  </a:lnTo>
                  <a:lnTo>
                    <a:pt x="7" y="3"/>
                  </a:lnTo>
                  <a:lnTo>
                    <a:pt x="2" y="9"/>
                  </a:lnTo>
                  <a:lnTo>
                    <a:pt x="0" y="16"/>
                  </a:lnTo>
                  <a:lnTo>
                    <a:pt x="0" y="24"/>
                  </a:lnTo>
                  <a:close/>
                </a:path>
              </a:pathLst>
            </a:custGeom>
            <a:solidFill>
              <a:srgbClr val="FF99C4"/>
            </a:solidFill>
            <a:ln w="9525">
              <a:noFill/>
              <a:round/>
              <a:headEnd/>
              <a:tailEnd/>
            </a:ln>
          </p:spPr>
          <p:txBody>
            <a:bodyPr/>
            <a:lstStyle/>
            <a:p>
              <a:endParaRPr lang="en-US">
                <a:solidFill>
                  <a:srgbClr val="000000"/>
                </a:solidFill>
              </a:endParaRPr>
            </a:p>
          </p:txBody>
        </p:sp>
        <p:sp>
          <p:nvSpPr>
            <p:cNvPr id="23617" name="Freeform 147"/>
            <p:cNvSpPr>
              <a:spLocks/>
            </p:cNvSpPr>
            <p:nvPr/>
          </p:nvSpPr>
          <p:spPr bwMode="auto">
            <a:xfrm>
              <a:off x="4239" y="2830"/>
              <a:ext cx="67" cy="98"/>
            </a:xfrm>
            <a:custGeom>
              <a:avLst/>
              <a:gdLst>
                <a:gd name="T0" fmla="*/ 1 w 134"/>
                <a:gd name="T1" fmla="*/ 1 h 196"/>
                <a:gd name="T2" fmla="*/ 1 w 134"/>
                <a:gd name="T3" fmla="*/ 1 h 196"/>
                <a:gd name="T4" fmla="*/ 1 w 134"/>
                <a:gd name="T5" fmla="*/ 1 h 196"/>
                <a:gd name="T6" fmla="*/ 1 w 134"/>
                <a:gd name="T7" fmla="*/ 1 h 196"/>
                <a:gd name="T8" fmla="*/ 1 w 134"/>
                <a:gd name="T9" fmla="*/ 1 h 196"/>
                <a:gd name="T10" fmla="*/ 1 w 134"/>
                <a:gd name="T11" fmla="*/ 1 h 196"/>
                <a:gd name="T12" fmla="*/ 1 w 134"/>
                <a:gd name="T13" fmla="*/ 1 h 196"/>
                <a:gd name="T14" fmla="*/ 1 w 134"/>
                <a:gd name="T15" fmla="*/ 0 h 196"/>
                <a:gd name="T16" fmla="*/ 1 w 134"/>
                <a:gd name="T17" fmla="*/ 1 h 196"/>
                <a:gd name="T18" fmla="*/ 1 w 134"/>
                <a:gd name="T19" fmla="*/ 1 h 196"/>
                <a:gd name="T20" fmla="*/ 1 w 134"/>
                <a:gd name="T21" fmla="*/ 1 h 196"/>
                <a:gd name="T22" fmla="*/ 1 w 134"/>
                <a:gd name="T23" fmla="*/ 1 h 196"/>
                <a:gd name="T24" fmla="*/ 1 w 134"/>
                <a:gd name="T25" fmla="*/ 1 h 196"/>
                <a:gd name="T26" fmla="*/ 1 w 134"/>
                <a:gd name="T27" fmla="*/ 1 h 196"/>
                <a:gd name="T28" fmla="*/ 1 w 134"/>
                <a:gd name="T29" fmla="*/ 1 h 196"/>
                <a:gd name="T30" fmla="*/ 1 w 134"/>
                <a:gd name="T31" fmla="*/ 1 h 196"/>
                <a:gd name="T32" fmla="*/ 1 w 134"/>
                <a:gd name="T33" fmla="*/ 1 h 196"/>
                <a:gd name="T34" fmla="*/ 1 w 134"/>
                <a:gd name="T35" fmla="*/ 1 h 196"/>
                <a:gd name="T36" fmla="*/ 1 w 134"/>
                <a:gd name="T37" fmla="*/ 1 h 196"/>
                <a:gd name="T38" fmla="*/ 1 w 134"/>
                <a:gd name="T39" fmla="*/ 1 h 196"/>
                <a:gd name="T40" fmla="*/ 1 w 134"/>
                <a:gd name="T41" fmla="*/ 1 h 196"/>
                <a:gd name="T42" fmla="*/ 1 w 134"/>
                <a:gd name="T43" fmla="*/ 1 h 196"/>
                <a:gd name="T44" fmla="*/ 1 w 134"/>
                <a:gd name="T45" fmla="*/ 1 h 196"/>
                <a:gd name="T46" fmla="*/ 1 w 134"/>
                <a:gd name="T47" fmla="*/ 1 h 196"/>
                <a:gd name="T48" fmla="*/ 1 w 134"/>
                <a:gd name="T49" fmla="*/ 1 h 196"/>
                <a:gd name="T50" fmla="*/ 1 w 134"/>
                <a:gd name="T51" fmla="*/ 1 h 196"/>
                <a:gd name="T52" fmla="*/ 1 w 134"/>
                <a:gd name="T53" fmla="*/ 1 h 196"/>
                <a:gd name="T54" fmla="*/ 1 w 134"/>
                <a:gd name="T55" fmla="*/ 1 h 196"/>
                <a:gd name="T56" fmla="*/ 1 w 134"/>
                <a:gd name="T57" fmla="*/ 1 h 196"/>
                <a:gd name="T58" fmla="*/ 1 w 134"/>
                <a:gd name="T59" fmla="*/ 1 h 196"/>
                <a:gd name="T60" fmla="*/ 1 w 134"/>
                <a:gd name="T61" fmla="*/ 1 h 196"/>
                <a:gd name="T62" fmla="*/ 1 w 134"/>
                <a:gd name="T63" fmla="*/ 1 h 196"/>
                <a:gd name="T64" fmla="*/ 1 w 134"/>
                <a:gd name="T65" fmla="*/ 1 h 196"/>
                <a:gd name="T66" fmla="*/ 1 w 134"/>
                <a:gd name="T67" fmla="*/ 1 h 196"/>
                <a:gd name="T68" fmla="*/ 1 w 134"/>
                <a:gd name="T69" fmla="*/ 1 h 196"/>
                <a:gd name="T70" fmla="*/ 1 w 134"/>
                <a:gd name="T71" fmla="*/ 1 h 196"/>
                <a:gd name="T72" fmla="*/ 1 w 134"/>
                <a:gd name="T73" fmla="*/ 1 h 196"/>
                <a:gd name="T74" fmla="*/ 1 w 134"/>
                <a:gd name="T75" fmla="*/ 1 h 196"/>
                <a:gd name="T76" fmla="*/ 1 w 134"/>
                <a:gd name="T77" fmla="*/ 1 h 196"/>
                <a:gd name="T78" fmla="*/ 1 w 134"/>
                <a:gd name="T79" fmla="*/ 1 h 196"/>
                <a:gd name="T80" fmla="*/ 1 w 134"/>
                <a:gd name="T81" fmla="*/ 1 h 196"/>
                <a:gd name="T82" fmla="*/ 1 w 134"/>
                <a:gd name="T83" fmla="*/ 1 h 196"/>
                <a:gd name="T84" fmla="*/ 1 w 134"/>
                <a:gd name="T85" fmla="*/ 1 h 196"/>
                <a:gd name="T86" fmla="*/ 1 w 134"/>
                <a:gd name="T87" fmla="*/ 1 h 196"/>
                <a:gd name="T88" fmla="*/ 1 w 134"/>
                <a:gd name="T89" fmla="*/ 1 h 196"/>
                <a:gd name="T90" fmla="*/ 1 w 134"/>
                <a:gd name="T91" fmla="*/ 1 h 196"/>
                <a:gd name="T92" fmla="*/ 0 w 134"/>
                <a:gd name="T93" fmla="*/ 1 h 196"/>
                <a:gd name="T94" fmla="*/ 0 w 134"/>
                <a:gd name="T95" fmla="*/ 1 h 196"/>
                <a:gd name="T96" fmla="*/ 1 w 134"/>
                <a:gd name="T97" fmla="*/ 1 h 1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4"/>
                <a:gd name="T148" fmla="*/ 0 h 196"/>
                <a:gd name="T149" fmla="*/ 134 w 134"/>
                <a:gd name="T150" fmla="*/ 196 h 1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4" h="196">
                  <a:moveTo>
                    <a:pt x="4" y="70"/>
                  </a:moveTo>
                  <a:lnTo>
                    <a:pt x="10" y="59"/>
                  </a:lnTo>
                  <a:lnTo>
                    <a:pt x="18" y="45"/>
                  </a:lnTo>
                  <a:lnTo>
                    <a:pt x="34" y="23"/>
                  </a:lnTo>
                  <a:lnTo>
                    <a:pt x="42" y="18"/>
                  </a:lnTo>
                  <a:lnTo>
                    <a:pt x="56" y="7"/>
                  </a:lnTo>
                  <a:lnTo>
                    <a:pt x="68" y="5"/>
                  </a:lnTo>
                  <a:lnTo>
                    <a:pt x="74" y="0"/>
                  </a:lnTo>
                  <a:lnTo>
                    <a:pt x="81" y="1"/>
                  </a:lnTo>
                  <a:lnTo>
                    <a:pt x="89" y="3"/>
                  </a:lnTo>
                  <a:lnTo>
                    <a:pt x="96" y="5"/>
                  </a:lnTo>
                  <a:lnTo>
                    <a:pt x="104" y="7"/>
                  </a:lnTo>
                  <a:lnTo>
                    <a:pt x="111" y="8"/>
                  </a:lnTo>
                  <a:lnTo>
                    <a:pt x="119" y="10"/>
                  </a:lnTo>
                  <a:lnTo>
                    <a:pt x="126" y="11"/>
                  </a:lnTo>
                  <a:lnTo>
                    <a:pt x="134" y="14"/>
                  </a:lnTo>
                  <a:lnTo>
                    <a:pt x="112" y="20"/>
                  </a:lnTo>
                  <a:lnTo>
                    <a:pt x="131" y="33"/>
                  </a:lnTo>
                  <a:lnTo>
                    <a:pt x="102" y="41"/>
                  </a:lnTo>
                  <a:lnTo>
                    <a:pt x="111" y="53"/>
                  </a:lnTo>
                  <a:lnTo>
                    <a:pt x="101" y="68"/>
                  </a:lnTo>
                  <a:lnTo>
                    <a:pt x="119" y="83"/>
                  </a:lnTo>
                  <a:lnTo>
                    <a:pt x="124" y="102"/>
                  </a:lnTo>
                  <a:lnTo>
                    <a:pt x="92" y="113"/>
                  </a:lnTo>
                  <a:lnTo>
                    <a:pt x="91" y="112"/>
                  </a:lnTo>
                  <a:lnTo>
                    <a:pt x="87" y="109"/>
                  </a:lnTo>
                  <a:lnTo>
                    <a:pt x="83" y="109"/>
                  </a:lnTo>
                  <a:lnTo>
                    <a:pt x="77" y="113"/>
                  </a:lnTo>
                  <a:lnTo>
                    <a:pt x="71" y="124"/>
                  </a:lnTo>
                  <a:lnTo>
                    <a:pt x="74" y="134"/>
                  </a:lnTo>
                  <a:lnTo>
                    <a:pt x="80" y="138"/>
                  </a:lnTo>
                  <a:lnTo>
                    <a:pt x="84" y="140"/>
                  </a:lnTo>
                  <a:lnTo>
                    <a:pt x="87" y="173"/>
                  </a:lnTo>
                  <a:lnTo>
                    <a:pt x="83" y="196"/>
                  </a:lnTo>
                  <a:lnTo>
                    <a:pt x="80" y="196"/>
                  </a:lnTo>
                  <a:lnTo>
                    <a:pt x="76" y="195"/>
                  </a:lnTo>
                  <a:lnTo>
                    <a:pt x="68" y="192"/>
                  </a:lnTo>
                  <a:lnTo>
                    <a:pt x="57" y="189"/>
                  </a:lnTo>
                  <a:lnTo>
                    <a:pt x="46" y="182"/>
                  </a:lnTo>
                  <a:lnTo>
                    <a:pt x="34" y="173"/>
                  </a:lnTo>
                  <a:lnTo>
                    <a:pt x="23" y="160"/>
                  </a:lnTo>
                  <a:lnTo>
                    <a:pt x="11" y="143"/>
                  </a:lnTo>
                  <a:lnTo>
                    <a:pt x="6" y="132"/>
                  </a:lnTo>
                  <a:lnTo>
                    <a:pt x="4" y="120"/>
                  </a:lnTo>
                  <a:lnTo>
                    <a:pt x="2" y="108"/>
                  </a:lnTo>
                  <a:lnTo>
                    <a:pt x="1" y="104"/>
                  </a:lnTo>
                  <a:lnTo>
                    <a:pt x="0" y="91"/>
                  </a:lnTo>
                  <a:lnTo>
                    <a:pt x="0" y="84"/>
                  </a:lnTo>
                  <a:lnTo>
                    <a:pt x="4" y="70"/>
                  </a:lnTo>
                  <a:close/>
                </a:path>
              </a:pathLst>
            </a:custGeom>
            <a:solidFill>
              <a:srgbClr val="000000"/>
            </a:solidFill>
            <a:ln w="9525">
              <a:noFill/>
              <a:round/>
              <a:headEnd/>
              <a:tailEnd/>
            </a:ln>
          </p:spPr>
          <p:txBody>
            <a:bodyPr/>
            <a:lstStyle/>
            <a:p>
              <a:endParaRPr lang="en-US">
                <a:solidFill>
                  <a:srgbClr val="000000"/>
                </a:solidFill>
              </a:endParaRPr>
            </a:p>
          </p:txBody>
        </p:sp>
        <p:sp>
          <p:nvSpPr>
            <p:cNvPr id="23618" name="Freeform 148"/>
            <p:cNvSpPr>
              <a:spLocks/>
            </p:cNvSpPr>
            <p:nvPr/>
          </p:nvSpPr>
          <p:spPr bwMode="auto">
            <a:xfrm>
              <a:off x="4318" y="2864"/>
              <a:ext cx="9" cy="11"/>
            </a:xfrm>
            <a:custGeom>
              <a:avLst/>
              <a:gdLst>
                <a:gd name="T0" fmla="*/ 1 w 18"/>
                <a:gd name="T1" fmla="*/ 0 h 23"/>
                <a:gd name="T2" fmla="*/ 1 w 18"/>
                <a:gd name="T3" fmla="*/ 0 h 23"/>
                <a:gd name="T4" fmla="*/ 1 w 18"/>
                <a:gd name="T5" fmla="*/ 0 h 23"/>
                <a:gd name="T6" fmla="*/ 1 w 18"/>
                <a:gd name="T7" fmla="*/ 0 h 23"/>
                <a:gd name="T8" fmla="*/ 1 w 18"/>
                <a:gd name="T9" fmla="*/ 0 h 23"/>
                <a:gd name="T10" fmla="*/ 1 w 18"/>
                <a:gd name="T11" fmla="*/ 0 h 23"/>
                <a:gd name="T12" fmla="*/ 1 w 18"/>
                <a:gd name="T13" fmla="*/ 0 h 23"/>
                <a:gd name="T14" fmla="*/ 1 w 18"/>
                <a:gd name="T15" fmla="*/ 0 h 23"/>
                <a:gd name="T16" fmla="*/ 1 w 18"/>
                <a:gd name="T17" fmla="*/ 0 h 23"/>
                <a:gd name="T18" fmla="*/ 1 w 18"/>
                <a:gd name="T19" fmla="*/ 0 h 23"/>
                <a:gd name="T20" fmla="*/ 1 w 18"/>
                <a:gd name="T21" fmla="*/ 0 h 23"/>
                <a:gd name="T22" fmla="*/ 1 w 18"/>
                <a:gd name="T23" fmla="*/ 0 h 23"/>
                <a:gd name="T24" fmla="*/ 1 w 18"/>
                <a:gd name="T25" fmla="*/ 0 h 23"/>
                <a:gd name="T26" fmla="*/ 0 w 18"/>
                <a:gd name="T27" fmla="*/ 0 h 23"/>
                <a:gd name="T28" fmla="*/ 0 w 18"/>
                <a:gd name="T29" fmla="*/ 0 h 23"/>
                <a:gd name="T30" fmla="*/ 1 w 18"/>
                <a:gd name="T31" fmla="*/ 0 h 23"/>
                <a:gd name="T32" fmla="*/ 1 w 18"/>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3"/>
                <a:gd name="T53" fmla="*/ 18 w 18"/>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3">
                  <a:moveTo>
                    <a:pt x="3" y="1"/>
                  </a:moveTo>
                  <a:lnTo>
                    <a:pt x="6" y="0"/>
                  </a:lnTo>
                  <a:lnTo>
                    <a:pt x="10" y="1"/>
                  </a:lnTo>
                  <a:lnTo>
                    <a:pt x="13" y="5"/>
                  </a:lnTo>
                  <a:lnTo>
                    <a:pt x="16" y="8"/>
                  </a:lnTo>
                  <a:lnTo>
                    <a:pt x="18" y="13"/>
                  </a:lnTo>
                  <a:lnTo>
                    <a:pt x="18" y="16"/>
                  </a:lnTo>
                  <a:lnTo>
                    <a:pt x="17" y="20"/>
                  </a:lnTo>
                  <a:lnTo>
                    <a:pt x="15" y="22"/>
                  </a:lnTo>
                  <a:lnTo>
                    <a:pt x="11" y="23"/>
                  </a:lnTo>
                  <a:lnTo>
                    <a:pt x="9" y="22"/>
                  </a:lnTo>
                  <a:lnTo>
                    <a:pt x="5" y="18"/>
                  </a:lnTo>
                  <a:lnTo>
                    <a:pt x="2" y="15"/>
                  </a:lnTo>
                  <a:lnTo>
                    <a:pt x="0" y="10"/>
                  </a:lnTo>
                  <a:lnTo>
                    <a:pt x="0" y="7"/>
                  </a:lnTo>
                  <a:lnTo>
                    <a:pt x="1" y="3"/>
                  </a:lnTo>
                  <a:lnTo>
                    <a:pt x="3" y="1"/>
                  </a:lnTo>
                  <a:close/>
                </a:path>
              </a:pathLst>
            </a:custGeom>
            <a:solidFill>
              <a:srgbClr val="000000"/>
            </a:solidFill>
            <a:ln w="9525">
              <a:noFill/>
              <a:round/>
              <a:headEnd/>
              <a:tailEnd/>
            </a:ln>
          </p:spPr>
          <p:txBody>
            <a:bodyPr/>
            <a:lstStyle/>
            <a:p>
              <a:endParaRPr lang="en-US">
                <a:solidFill>
                  <a:srgbClr val="000000"/>
                </a:solidFill>
              </a:endParaRPr>
            </a:p>
          </p:txBody>
        </p:sp>
        <p:sp>
          <p:nvSpPr>
            <p:cNvPr id="23619" name="Freeform 149"/>
            <p:cNvSpPr>
              <a:spLocks/>
            </p:cNvSpPr>
            <p:nvPr/>
          </p:nvSpPr>
          <p:spPr bwMode="auto">
            <a:xfrm>
              <a:off x="4322" y="2866"/>
              <a:ext cx="3" cy="3"/>
            </a:xfrm>
            <a:custGeom>
              <a:avLst/>
              <a:gdLst>
                <a:gd name="T0" fmla="*/ 0 w 6"/>
                <a:gd name="T1" fmla="*/ 1 h 5"/>
                <a:gd name="T2" fmla="*/ 0 w 6"/>
                <a:gd name="T3" fmla="*/ 1 h 5"/>
                <a:gd name="T4" fmla="*/ 0 w 6"/>
                <a:gd name="T5" fmla="*/ 1 h 5"/>
                <a:gd name="T6" fmla="*/ 0 w 6"/>
                <a:gd name="T7" fmla="*/ 1 h 5"/>
                <a:gd name="T8" fmla="*/ 1 w 6"/>
                <a:gd name="T9" fmla="*/ 1 h 5"/>
                <a:gd name="T10" fmla="*/ 1 w 6"/>
                <a:gd name="T11" fmla="*/ 1 h 5"/>
                <a:gd name="T12" fmla="*/ 1 w 6"/>
                <a:gd name="T13" fmla="*/ 1 h 5"/>
                <a:gd name="T14" fmla="*/ 1 w 6"/>
                <a:gd name="T15" fmla="*/ 1 h 5"/>
                <a:gd name="T16" fmla="*/ 1 w 6"/>
                <a:gd name="T17" fmla="*/ 1 h 5"/>
                <a:gd name="T18" fmla="*/ 1 w 6"/>
                <a:gd name="T19" fmla="*/ 1 h 5"/>
                <a:gd name="T20" fmla="*/ 1 w 6"/>
                <a:gd name="T21" fmla="*/ 1 h 5"/>
                <a:gd name="T22" fmla="*/ 1 w 6"/>
                <a:gd name="T23" fmla="*/ 1 h 5"/>
                <a:gd name="T24" fmla="*/ 1 w 6"/>
                <a:gd name="T25" fmla="*/ 0 h 5"/>
                <a:gd name="T26" fmla="*/ 1 w 6"/>
                <a:gd name="T27" fmla="*/ 0 h 5"/>
                <a:gd name="T28" fmla="*/ 1 w 6"/>
                <a:gd name="T29" fmla="*/ 0 h 5"/>
                <a:gd name="T30" fmla="*/ 1 w 6"/>
                <a:gd name="T31" fmla="*/ 0 h 5"/>
                <a:gd name="T32" fmla="*/ 0 w 6"/>
                <a:gd name="T33" fmla="*/ 1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0" y="1"/>
                  </a:moveTo>
                  <a:lnTo>
                    <a:pt x="0" y="2"/>
                  </a:lnTo>
                  <a:lnTo>
                    <a:pt x="0" y="3"/>
                  </a:lnTo>
                  <a:lnTo>
                    <a:pt x="2" y="4"/>
                  </a:lnTo>
                  <a:lnTo>
                    <a:pt x="3" y="5"/>
                  </a:lnTo>
                  <a:lnTo>
                    <a:pt x="4" y="5"/>
                  </a:lnTo>
                  <a:lnTo>
                    <a:pt x="4" y="4"/>
                  </a:lnTo>
                  <a:lnTo>
                    <a:pt x="5" y="3"/>
                  </a:lnTo>
                  <a:lnTo>
                    <a:pt x="6" y="2"/>
                  </a:lnTo>
                  <a:lnTo>
                    <a:pt x="6" y="1"/>
                  </a:lnTo>
                  <a:lnTo>
                    <a:pt x="5" y="1"/>
                  </a:lnTo>
                  <a:lnTo>
                    <a:pt x="4" y="0"/>
                  </a:lnTo>
                  <a:lnTo>
                    <a:pt x="3" y="0"/>
                  </a:lnTo>
                  <a:lnTo>
                    <a:pt x="2" y="0"/>
                  </a:lnTo>
                  <a:lnTo>
                    <a:pt x="0" y="1"/>
                  </a:lnTo>
                  <a:close/>
                </a:path>
              </a:pathLst>
            </a:custGeom>
            <a:solidFill>
              <a:srgbClr val="FFFFFF"/>
            </a:solidFill>
            <a:ln w="9525">
              <a:noFill/>
              <a:round/>
              <a:headEnd/>
              <a:tailEnd/>
            </a:ln>
          </p:spPr>
          <p:txBody>
            <a:bodyPr/>
            <a:lstStyle/>
            <a:p>
              <a:endParaRPr lang="en-US">
                <a:solidFill>
                  <a:srgbClr val="000000"/>
                </a:solidFill>
              </a:endParaRPr>
            </a:p>
          </p:txBody>
        </p:sp>
        <p:sp>
          <p:nvSpPr>
            <p:cNvPr id="23620" name="Freeform 150"/>
            <p:cNvSpPr>
              <a:spLocks/>
            </p:cNvSpPr>
            <p:nvPr/>
          </p:nvSpPr>
          <p:spPr bwMode="auto">
            <a:xfrm>
              <a:off x="4236" y="2821"/>
              <a:ext cx="89" cy="80"/>
            </a:xfrm>
            <a:custGeom>
              <a:avLst/>
              <a:gdLst>
                <a:gd name="T0" fmla="*/ 1 w 177"/>
                <a:gd name="T1" fmla="*/ 1 h 159"/>
                <a:gd name="T2" fmla="*/ 1 w 177"/>
                <a:gd name="T3" fmla="*/ 1 h 159"/>
                <a:gd name="T4" fmla="*/ 1 w 177"/>
                <a:gd name="T5" fmla="*/ 1 h 159"/>
                <a:gd name="T6" fmla="*/ 1 w 177"/>
                <a:gd name="T7" fmla="*/ 1 h 159"/>
                <a:gd name="T8" fmla="*/ 1 w 177"/>
                <a:gd name="T9" fmla="*/ 1 h 159"/>
                <a:gd name="T10" fmla="*/ 1 w 177"/>
                <a:gd name="T11" fmla="*/ 1 h 159"/>
                <a:gd name="T12" fmla="*/ 1 w 177"/>
                <a:gd name="T13" fmla="*/ 1 h 159"/>
                <a:gd name="T14" fmla="*/ 1 w 177"/>
                <a:gd name="T15" fmla="*/ 1 h 159"/>
                <a:gd name="T16" fmla="*/ 1 w 177"/>
                <a:gd name="T17" fmla="*/ 1 h 159"/>
                <a:gd name="T18" fmla="*/ 1 w 177"/>
                <a:gd name="T19" fmla="*/ 1 h 159"/>
                <a:gd name="T20" fmla="*/ 1 w 177"/>
                <a:gd name="T21" fmla="*/ 1 h 159"/>
                <a:gd name="T22" fmla="*/ 1 w 177"/>
                <a:gd name="T23" fmla="*/ 0 h 159"/>
                <a:gd name="T24" fmla="*/ 1 w 177"/>
                <a:gd name="T25" fmla="*/ 1 h 159"/>
                <a:gd name="T26" fmla="*/ 1 w 177"/>
                <a:gd name="T27" fmla="*/ 1 h 159"/>
                <a:gd name="T28" fmla="*/ 1 w 177"/>
                <a:gd name="T29" fmla="*/ 1 h 159"/>
                <a:gd name="T30" fmla="*/ 1 w 177"/>
                <a:gd name="T31" fmla="*/ 1 h 159"/>
                <a:gd name="T32" fmla="*/ 1 w 177"/>
                <a:gd name="T33" fmla="*/ 1 h 159"/>
                <a:gd name="T34" fmla="*/ 1 w 177"/>
                <a:gd name="T35" fmla="*/ 1 h 159"/>
                <a:gd name="T36" fmla="*/ 1 w 177"/>
                <a:gd name="T37" fmla="*/ 1 h 159"/>
                <a:gd name="T38" fmla="*/ 1 w 177"/>
                <a:gd name="T39" fmla="*/ 1 h 159"/>
                <a:gd name="T40" fmla="*/ 0 w 177"/>
                <a:gd name="T41" fmla="*/ 1 h 159"/>
                <a:gd name="T42" fmla="*/ 0 w 177"/>
                <a:gd name="T43" fmla="*/ 1 h 159"/>
                <a:gd name="T44" fmla="*/ 1 w 177"/>
                <a:gd name="T45" fmla="*/ 1 h 159"/>
                <a:gd name="T46" fmla="*/ 1 w 177"/>
                <a:gd name="T47" fmla="*/ 1 h 159"/>
                <a:gd name="T48" fmla="*/ 1 w 177"/>
                <a:gd name="T49" fmla="*/ 1 h 159"/>
                <a:gd name="T50" fmla="*/ 1 w 177"/>
                <a:gd name="T51" fmla="*/ 1 h 159"/>
                <a:gd name="T52" fmla="*/ 1 w 177"/>
                <a:gd name="T53" fmla="*/ 1 h 159"/>
                <a:gd name="T54" fmla="*/ 1 w 177"/>
                <a:gd name="T55" fmla="*/ 1 h 159"/>
                <a:gd name="T56" fmla="*/ 1 w 177"/>
                <a:gd name="T57" fmla="*/ 1 h 159"/>
                <a:gd name="T58" fmla="*/ 1 w 177"/>
                <a:gd name="T59" fmla="*/ 1 h 159"/>
                <a:gd name="T60" fmla="*/ 1 w 177"/>
                <a:gd name="T61" fmla="*/ 1 h 159"/>
                <a:gd name="T62" fmla="*/ 1 w 177"/>
                <a:gd name="T63" fmla="*/ 1 h 159"/>
                <a:gd name="T64" fmla="*/ 1 w 177"/>
                <a:gd name="T65" fmla="*/ 1 h 159"/>
                <a:gd name="T66" fmla="*/ 1 w 177"/>
                <a:gd name="T67" fmla="*/ 1 h 159"/>
                <a:gd name="T68" fmla="*/ 1 w 177"/>
                <a:gd name="T69" fmla="*/ 1 h 159"/>
                <a:gd name="T70" fmla="*/ 1 w 177"/>
                <a:gd name="T71" fmla="*/ 1 h 159"/>
                <a:gd name="T72" fmla="*/ 1 w 177"/>
                <a:gd name="T73" fmla="*/ 1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7"/>
                <a:gd name="T112" fmla="*/ 0 h 159"/>
                <a:gd name="T113" fmla="*/ 177 w 177"/>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7" h="159">
                  <a:moveTo>
                    <a:pt x="170" y="70"/>
                  </a:moveTo>
                  <a:lnTo>
                    <a:pt x="174" y="64"/>
                  </a:lnTo>
                  <a:lnTo>
                    <a:pt x="176" y="60"/>
                  </a:lnTo>
                  <a:lnTo>
                    <a:pt x="177" y="57"/>
                  </a:lnTo>
                  <a:lnTo>
                    <a:pt x="177" y="56"/>
                  </a:lnTo>
                  <a:lnTo>
                    <a:pt x="176" y="53"/>
                  </a:lnTo>
                  <a:lnTo>
                    <a:pt x="174" y="45"/>
                  </a:lnTo>
                  <a:lnTo>
                    <a:pt x="169" y="34"/>
                  </a:lnTo>
                  <a:lnTo>
                    <a:pt x="160" y="22"/>
                  </a:lnTo>
                  <a:lnTo>
                    <a:pt x="147" y="11"/>
                  </a:lnTo>
                  <a:lnTo>
                    <a:pt x="129" y="3"/>
                  </a:lnTo>
                  <a:lnTo>
                    <a:pt x="105" y="0"/>
                  </a:lnTo>
                  <a:lnTo>
                    <a:pt x="74" y="4"/>
                  </a:lnTo>
                  <a:lnTo>
                    <a:pt x="57" y="9"/>
                  </a:lnTo>
                  <a:lnTo>
                    <a:pt x="44" y="17"/>
                  </a:lnTo>
                  <a:lnTo>
                    <a:pt x="31" y="26"/>
                  </a:lnTo>
                  <a:lnTo>
                    <a:pt x="21" y="37"/>
                  </a:lnTo>
                  <a:lnTo>
                    <a:pt x="12" y="49"/>
                  </a:lnTo>
                  <a:lnTo>
                    <a:pt x="7" y="62"/>
                  </a:lnTo>
                  <a:lnTo>
                    <a:pt x="2" y="76"/>
                  </a:lnTo>
                  <a:lnTo>
                    <a:pt x="0" y="91"/>
                  </a:lnTo>
                  <a:lnTo>
                    <a:pt x="0" y="108"/>
                  </a:lnTo>
                  <a:lnTo>
                    <a:pt x="2" y="125"/>
                  </a:lnTo>
                  <a:lnTo>
                    <a:pt x="8" y="143"/>
                  </a:lnTo>
                  <a:lnTo>
                    <a:pt x="17" y="159"/>
                  </a:lnTo>
                  <a:lnTo>
                    <a:pt x="26" y="152"/>
                  </a:lnTo>
                  <a:lnTo>
                    <a:pt x="36" y="144"/>
                  </a:lnTo>
                  <a:lnTo>
                    <a:pt x="44" y="139"/>
                  </a:lnTo>
                  <a:lnTo>
                    <a:pt x="49" y="137"/>
                  </a:lnTo>
                  <a:lnTo>
                    <a:pt x="67" y="128"/>
                  </a:lnTo>
                  <a:lnTo>
                    <a:pt x="83" y="119"/>
                  </a:lnTo>
                  <a:lnTo>
                    <a:pt x="99" y="113"/>
                  </a:lnTo>
                  <a:lnTo>
                    <a:pt x="114" y="105"/>
                  </a:lnTo>
                  <a:lnTo>
                    <a:pt x="129" y="96"/>
                  </a:lnTo>
                  <a:lnTo>
                    <a:pt x="143" y="88"/>
                  </a:lnTo>
                  <a:lnTo>
                    <a:pt x="156" y="80"/>
                  </a:lnTo>
                  <a:lnTo>
                    <a:pt x="170" y="70"/>
                  </a:lnTo>
                  <a:close/>
                </a:path>
              </a:pathLst>
            </a:custGeom>
            <a:solidFill>
              <a:srgbClr val="7F7F7F"/>
            </a:solidFill>
            <a:ln w="9525">
              <a:noFill/>
              <a:round/>
              <a:headEnd/>
              <a:tailEnd/>
            </a:ln>
          </p:spPr>
          <p:txBody>
            <a:bodyPr/>
            <a:lstStyle/>
            <a:p>
              <a:endParaRPr lang="en-US">
                <a:solidFill>
                  <a:srgbClr val="000000"/>
                </a:solidFill>
              </a:endParaRPr>
            </a:p>
          </p:txBody>
        </p:sp>
        <p:sp>
          <p:nvSpPr>
            <p:cNvPr id="23621" name="Freeform 151"/>
            <p:cNvSpPr>
              <a:spLocks/>
            </p:cNvSpPr>
            <p:nvPr/>
          </p:nvSpPr>
          <p:spPr bwMode="auto">
            <a:xfrm>
              <a:off x="4303" y="2837"/>
              <a:ext cx="16" cy="28"/>
            </a:xfrm>
            <a:custGeom>
              <a:avLst/>
              <a:gdLst>
                <a:gd name="T0" fmla="*/ 1 w 32"/>
                <a:gd name="T1" fmla="*/ 0 h 54"/>
                <a:gd name="T2" fmla="*/ 1 w 32"/>
                <a:gd name="T3" fmla="*/ 1 h 54"/>
                <a:gd name="T4" fmla="*/ 1 w 32"/>
                <a:gd name="T5" fmla="*/ 1 h 54"/>
                <a:gd name="T6" fmla="*/ 0 w 32"/>
                <a:gd name="T7" fmla="*/ 1 h 54"/>
                <a:gd name="T8" fmla="*/ 1 w 32"/>
                <a:gd name="T9" fmla="*/ 1 h 54"/>
                <a:gd name="T10" fmla="*/ 1 w 32"/>
                <a:gd name="T11" fmla="*/ 1 h 54"/>
                <a:gd name="T12" fmla="*/ 1 w 32"/>
                <a:gd name="T13" fmla="*/ 1 h 54"/>
                <a:gd name="T14" fmla="*/ 1 w 3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4"/>
                <a:gd name="T26" fmla="*/ 32 w 3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4">
                  <a:moveTo>
                    <a:pt x="17" y="0"/>
                  </a:moveTo>
                  <a:lnTo>
                    <a:pt x="32" y="48"/>
                  </a:lnTo>
                  <a:lnTo>
                    <a:pt x="23" y="54"/>
                  </a:lnTo>
                  <a:lnTo>
                    <a:pt x="0" y="3"/>
                  </a:lnTo>
                  <a:lnTo>
                    <a:pt x="4" y="2"/>
                  </a:lnTo>
                  <a:lnTo>
                    <a:pt x="9" y="1"/>
                  </a:lnTo>
                  <a:lnTo>
                    <a:pt x="13" y="1"/>
                  </a:lnTo>
                  <a:lnTo>
                    <a:pt x="17" y="0"/>
                  </a:lnTo>
                  <a:close/>
                </a:path>
              </a:pathLst>
            </a:custGeom>
            <a:solidFill>
              <a:srgbClr val="7F7F7F"/>
            </a:solidFill>
            <a:ln w="9525">
              <a:noFill/>
              <a:round/>
              <a:headEnd/>
              <a:tailEnd/>
            </a:ln>
          </p:spPr>
          <p:txBody>
            <a:bodyPr/>
            <a:lstStyle/>
            <a:p>
              <a:endParaRPr lang="en-US">
                <a:solidFill>
                  <a:srgbClr val="000000"/>
                </a:solidFill>
              </a:endParaRPr>
            </a:p>
          </p:txBody>
        </p:sp>
        <p:sp>
          <p:nvSpPr>
            <p:cNvPr id="23622" name="Freeform 152"/>
            <p:cNvSpPr>
              <a:spLocks/>
            </p:cNvSpPr>
            <p:nvPr/>
          </p:nvSpPr>
          <p:spPr bwMode="auto">
            <a:xfrm>
              <a:off x="4320" y="2836"/>
              <a:ext cx="10" cy="24"/>
            </a:xfrm>
            <a:custGeom>
              <a:avLst/>
              <a:gdLst>
                <a:gd name="T0" fmla="*/ 1 w 20"/>
                <a:gd name="T1" fmla="*/ 0 h 47"/>
                <a:gd name="T2" fmla="*/ 1 w 20"/>
                <a:gd name="T3" fmla="*/ 1 h 47"/>
                <a:gd name="T4" fmla="*/ 1 w 20"/>
                <a:gd name="T5" fmla="*/ 1 h 47"/>
                <a:gd name="T6" fmla="*/ 0 w 20"/>
                <a:gd name="T7" fmla="*/ 0 h 47"/>
                <a:gd name="T8" fmla="*/ 1 w 20"/>
                <a:gd name="T9" fmla="*/ 0 h 47"/>
                <a:gd name="T10" fmla="*/ 1 w 20"/>
                <a:gd name="T11" fmla="*/ 0 h 47"/>
                <a:gd name="T12" fmla="*/ 1 w 20"/>
                <a:gd name="T13" fmla="*/ 0 h 47"/>
                <a:gd name="T14" fmla="*/ 1 w 20"/>
                <a:gd name="T15" fmla="*/ 0 h 47"/>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47"/>
                <a:gd name="T26" fmla="*/ 20 w 20"/>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47">
                  <a:moveTo>
                    <a:pt x="7" y="0"/>
                  </a:moveTo>
                  <a:lnTo>
                    <a:pt x="20" y="39"/>
                  </a:lnTo>
                  <a:lnTo>
                    <a:pt x="6" y="47"/>
                  </a:lnTo>
                  <a:lnTo>
                    <a:pt x="0" y="0"/>
                  </a:lnTo>
                  <a:lnTo>
                    <a:pt x="3" y="0"/>
                  </a:lnTo>
                  <a:lnTo>
                    <a:pt x="6" y="0"/>
                  </a:lnTo>
                  <a:lnTo>
                    <a:pt x="7" y="0"/>
                  </a:lnTo>
                  <a:close/>
                </a:path>
              </a:pathLst>
            </a:custGeom>
            <a:solidFill>
              <a:srgbClr val="7F7F7F"/>
            </a:solidFill>
            <a:ln w="9525">
              <a:noFill/>
              <a:round/>
              <a:headEnd/>
              <a:tailEnd/>
            </a:ln>
          </p:spPr>
          <p:txBody>
            <a:bodyPr/>
            <a:lstStyle/>
            <a:p>
              <a:endParaRPr lang="en-US">
                <a:solidFill>
                  <a:srgbClr val="000000"/>
                </a:solidFill>
              </a:endParaRPr>
            </a:p>
          </p:txBody>
        </p:sp>
        <p:sp>
          <p:nvSpPr>
            <p:cNvPr id="23623" name="Freeform 153"/>
            <p:cNvSpPr>
              <a:spLocks/>
            </p:cNvSpPr>
            <p:nvPr/>
          </p:nvSpPr>
          <p:spPr bwMode="auto">
            <a:xfrm>
              <a:off x="4312" y="2836"/>
              <a:ext cx="11" cy="26"/>
            </a:xfrm>
            <a:custGeom>
              <a:avLst/>
              <a:gdLst>
                <a:gd name="T0" fmla="*/ 1 w 22"/>
                <a:gd name="T1" fmla="*/ 0 h 50"/>
                <a:gd name="T2" fmla="*/ 1 w 22"/>
                <a:gd name="T3" fmla="*/ 1 h 50"/>
                <a:gd name="T4" fmla="*/ 1 w 22"/>
                <a:gd name="T5" fmla="*/ 1 h 50"/>
                <a:gd name="T6" fmla="*/ 0 w 22"/>
                <a:gd name="T7" fmla="*/ 1 h 50"/>
                <a:gd name="T8" fmla="*/ 1 w 22"/>
                <a:gd name="T9" fmla="*/ 1 h 50"/>
                <a:gd name="T10" fmla="*/ 1 w 22"/>
                <a:gd name="T11" fmla="*/ 1 h 50"/>
                <a:gd name="T12" fmla="*/ 1 w 22"/>
                <a:gd name="T13" fmla="*/ 1 h 50"/>
                <a:gd name="T14" fmla="*/ 1 w 22"/>
                <a:gd name="T15" fmla="*/ 0 h 50"/>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50"/>
                <a:gd name="T26" fmla="*/ 22 w 22"/>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50">
                  <a:moveTo>
                    <a:pt x="16" y="0"/>
                  </a:moveTo>
                  <a:lnTo>
                    <a:pt x="22" y="47"/>
                  </a:lnTo>
                  <a:lnTo>
                    <a:pt x="15" y="50"/>
                  </a:lnTo>
                  <a:lnTo>
                    <a:pt x="0" y="2"/>
                  </a:lnTo>
                  <a:lnTo>
                    <a:pt x="4" y="1"/>
                  </a:lnTo>
                  <a:lnTo>
                    <a:pt x="9" y="1"/>
                  </a:lnTo>
                  <a:lnTo>
                    <a:pt x="13" y="1"/>
                  </a:lnTo>
                  <a:lnTo>
                    <a:pt x="16" y="0"/>
                  </a:lnTo>
                  <a:close/>
                </a:path>
              </a:pathLst>
            </a:custGeom>
            <a:solidFill>
              <a:srgbClr val="3F3F3F"/>
            </a:solidFill>
            <a:ln w="9525">
              <a:noFill/>
              <a:round/>
              <a:headEnd/>
              <a:tailEnd/>
            </a:ln>
          </p:spPr>
          <p:txBody>
            <a:bodyPr/>
            <a:lstStyle/>
            <a:p>
              <a:endParaRPr lang="en-US">
                <a:solidFill>
                  <a:srgbClr val="000000"/>
                </a:solidFill>
              </a:endParaRPr>
            </a:p>
          </p:txBody>
        </p:sp>
        <p:sp>
          <p:nvSpPr>
            <p:cNvPr id="23624" name="Freeform 154"/>
            <p:cNvSpPr>
              <a:spLocks/>
            </p:cNvSpPr>
            <p:nvPr/>
          </p:nvSpPr>
          <p:spPr bwMode="auto">
            <a:xfrm>
              <a:off x="4294" y="2839"/>
              <a:ext cx="21" cy="28"/>
            </a:xfrm>
            <a:custGeom>
              <a:avLst/>
              <a:gdLst>
                <a:gd name="T0" fmla="*/ 1 w 42"/>
                <a:gd name="T1" fmla="*/ 0 h 56"/>
                <a:gd name="T2" fmla="*/ 1 w 42"/>
                <a:gd name="T3" fmla="*/ 1 h 56"/>
                <a:gd name="T4" fmla="*/ 1 w 42"/>
                <a:gd name="T5" fmla="*/ 1 h 56"/>
                <a:gd name="T6" fmla="*/ 0 w 42"/>
                <a:gd name="T7" fmla="*/ 1 h 56"/>
                <a:gd name="T8" fmla="*/ 1 w 42"/>
                <a:gd name="T9" fmla="*/ 1 h 56"/>
                <a:gd name="T10" fmla="*/ 1 w 42"/>
                <a:gd name="T11" fmla="*/ 1 h 56"/>
                <a:gd name="T12" fmla="*/ 1 w 42"/>
                <a:gd name="T13" fmla="*/ 1 h 56"/>
                <a:gd name="T14" fmla="*/ 1 w 42"/>
                <a:gd name="T15" fmla="*/ 0 h 56"/>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6"/>
                <a:gd name="T26" fmla="*/ 42 w 42"/>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6">
                  <a:moveTo>
                    <a:pt x="19" y="0"/>
                  </a:moveTo>
                  <a:lnTo>
                    <a:pt x="42" y="51"/>
                  </a:lnTo>
                  <a:lnTo>
                    <a:pt x="35" y="56"/>
                  </a:lnTo>
                  <a:lnTo>
                    <a:pt x="0" y="6"/>
                  </a:lnTo>
                  <a:lnTo>
                    <a:pt x="5" y="5"/>
                  </a:lnTo>
                  <a:lnTo>
                    <a:pt x="9" y="3"/>
                  </a:lnTo>
                  <a:lnTo>
                    <a:pt x="14" y="2"/>
                  </a:lnTo>
                  <a:lnTo>
                    <a:pt x="19" y="0"/>
                  </a:lnTo>
                  <a:close/>
                </a:path>
              </a:pathLst>
            </a:custGeom>
            <a:solidFill>
              <a:srgbClr val="3F3F3F"/>
            </a:solidFill>
            <a:ln w="9525">
              <a:noFill/>
              <a:round/>
              <a:headEnd/>
              <a:tailEnd/>
            </a:ln>
          </p:spPr>
          <p:txBody>
            <a:bodyPr/>
            <a:lstStyle/>
            <a:p>
              <a:endParaRPr lang="en-US">
                <a:solidFill>
                  <a:srgbClr val="000000"/>
                </a:solidFill>
              </a:endParaRPr>
            </a:p>
          </p:txBody>
        </p:sp>
        <p:sp>
          <p:nvSpPr>
            <p:cNvPr id="23625" name="Freeform 155"/>
            <p:cNvSpPr>
              <a:spLocks/>
            </p:cNvSpPr>
            <p:nvPr/>
          </p:nvSpPr>
          <p:spPr bwMode="auto">
            <a:xfrm>
              <a:off x="4271" y="2851"/>
              <a:ext cx="21" cy="30"/>
            </a:xfrm>
            <a:custGeom>
              <a:avLst/>
              <a:gdLst>
                <a:gd name="T0" fmla="*/ 0 w 43"/>
                <a:gd name="T1" fmla="*/ 0 h 61"/>
                <a:gd name="T2" fmla="*/ 0 w 43"/>
                <a:gd name="T3" fmla="*/ 0 h 61"/>
                <a:gd name="T4" fmla="*/ 0 w 43"/>
                <a:gd name="T5" fmla="*/ 0 h 61"/>
                <a:gd name="T6" fmla="*/ 0 w 43"/>
                <a:gd name="T7" fmla="*/ 0 h 61"/>
                <a:gd name="T8" fmla="*/ 0 w 43"/>
                <a:gd name="T9" fmla="*/ 0 h 61"/>
                <a:gd name="T10" fmla="*/ 0 w 43"/>
                <a:gd name="T11" fmla="*/ 0 h 61"/>
                <a:gd name="T12" fmla="*/ 0 w 43"/>
                <a:gd name="T13" fmla="*/ 0 h 61"/>
                <a:gd name="T14" fmla="*/ 0 w 43"/>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61"/>
                <a:gd name="T26" fmla="*/ 43 w 43"/>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61">
                  <a:moveTo>
                    <a:pt x="8" y="0"/>
                  </a:moveTo>
                  <a:lnTo>
                    <a:pt x="43" y="58"/>
                  </a:lnTo>
                  <a:lnTo>
                    <a:pt x="38" y="61"/>
                  </a:lnTo>
                  <a:lnTo>
                    <a:pt x="0" y="5"/>
                  </a:lnTo>
                  <a:lnTo>
                    <a:pt x="2" y="4"/>
                  </a:lnTo>
                  <a:lnTo>
                    <a:pt x="5" y="3"/>
                  </a:lnTo>
                  <a:lnTo>
                    <a:pt x="6" y="2"/>
                  </a:lnTo>
                  <a:lnTo>
                    <a:pt x="8" y="0"/>
                  </a:lnTo>
                  <a:close/>
                </a:path>
              </a:pathLst>
            </a:custGeom>
            <a:solidFill>
              <a:srgbClr val="7F7F7F"/>
            </a:solidFill>
            <a:ln w="9525">
              <a:noFill/>
              <a:round/>
              <a:headEnd/>
              <a:tailEnd/>
            </a:ln>
          </p:spPr>
          <p:txBody>
            <a:bodyPr/>
            <a:lstStyle/>
            <a:p>
              <a:endParaRPr lang="en-US">
                <a:solidFill>
                  <a:srgbClr val="000000"/>
                </a:solidFill>
              </a:endParaRPr>
            </a:p>
          </p:txBody>
        </p:sp>
        <p:sp>
          <p:nvSpPr>
            <p:cNvPr id="23626" name="Freeform 156"/>
            <p:cNvSpPr>
              <a:spLocks/>
            </p:cNvSpPr>
            <p:nvPr/>
          </p:nvSpPr>
          <p:spPr bwMode="auto">
            <a:xfrm>
              <a:off x="4243" y="2875"/>
              <a:ext cx="20" cy="26"/>
            </a:xfrm>
            <a:custGeom>
              <a:avLst/>
              <a:gdLst>
                <a:gd name="T0" fmla="*/ 1 w 39"/>
                <a:gd name="T1" fmla="*/ 0 h 53"/>
                <a:gd name="T2" fmla="*/ 1 w 39"/>
                <a:gd name="T3" fmla="*/ 0 h 53"/>
                <a:gd name="T4" fmla="*/ 1 w 39"/>
                <a:gd name="T5" fmla="*/ 0 h 53"/>
                <a:gd name="T6" fmla="*/ 0 w 39"/>
                <a:gd name="T7" fmla="*/ 0 h 53"/>
                <a:gd name="T8" fmla="*/ 1 w 39"/>
                <a:gd name="T9" fmla="*/ 0 h 53"/>
                <a:gd name="T10" fmla="*/ 1 w 39"/>
                <a:gd name="T11" fmla="*/ 0 h 53"/>
                <a:gd name="T12" fmla="*/ 1 w 39"/>
                <a:gd name="T13" fmla="*/ 0 h 53"/>
                <a:gd name="T14" fmla="*/ 1 w 39"/>
                <a:gd name="T15" fmla="*/ 0 h 53"/>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53"/>
                <a:gd name="T26" fmla="*/ 39 w 39"/>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53">
                  <a:moveTo>
                    <a:pt x="7" y="0"/>
                  </a:moveTo>
                  <a:lnTo>
                    <a:pt x="39" y="47"/>
                  </a:lnTo>
                  <a:lnTo>
                    <a:pt x="30" y="53"/>
                  </a:lnTo>
                  <a:lnTo>
                    <a:pt x="0" y="9"/>
                  </a:lnTo>
                  <a:lnTo>
                    <a:pt x="2" y="7"/>
                  </a:lnTo>
                  <a:lnTo>
                    <a:pt x="3" y="4"/>
                  </a:lnTo>
                  <a:lnTo>
                    <a:pt x="6" y="2"/>
                  </a:lnTo>
                  <a:lnTo>
                    <a:pt x="7" y="0"/>
                  </a:lnTo>
                  <a:close/>
                </a:path>
              </a:pathLst>
            </a:custGeom>
            <a:solidFill>
              <a:srgbClr val="7F7F7F"/>
            </a:solidFill>
            <a:ln w="9525">
              <a:noFill/>
              <a:round/>
              <a:headEnd/>
              <a:tailEnd/>
            </a:ln>
          </p:spPr>
          <p:txBody>
            <a:bodyPr/>
            <a:lstStyle/>
            <a:p>
              <a:endParaRPr lang="en-US">
                <a:solidFill>
                  <a:srgbClr val="000000"/>
                </a:solidFill>
              </a:endParaRPr>
            </a:p>
          </p:txBody>
        </p:sp>
        <p:sp>
          <p:nvSpPr>
            <p:cNvPr id="23627" name="Freeform 157"/>
            <p:cNvSpPr>
              <a:spLocks/>
            </p:cNvSpPr>
            <p:nvPr/>
          </p:nvSpPr>
          <p:spPr bwMode="auto">
            <a:xfrm>
              <a:off x="4247" y="2870"/>
              <a:ext cx="22" cy="29"/>
            </a:xfrm>
            <a:custGeom>
              <a:avLst/>
              <a:gdLst>
                <a:gd name="T0" fmla="*/ 0 w 45"/>
                <a:gd name="T1" fmla="*/ 0 h 56"/>
                <a:gd name="T2" fmla="*/ 0 w 45"/>
                <a:gd name="T3" fmla="*/ 1 h 56"/>
                <a:gd name="T4" fmla="*/ 0 w 45"/>
                <a:gd name="T5" fmla="*/ 1 h 56"/>
                <a:gd name="T6" fmla="*/ 0 w 45"/>
                <a:gd name="T7" fmla="*/ 1 h 56"/>
                <a:gd name="T8" fmla="*/ 0 w 45"/>
                <a:gd name="T9" fmla="*/ 1 h 56"/>
                <a:gd name="T10" fmla="*/ 0 w 45"/>
                <a:gd name="T11" fmla="*/ 1 h 56"/>
                <a:gd name="T12" fmla="*/ 0 w 45"/>
                <a:gd name="T13" fmla="*/ 1 h 56"/>
                <a:gd name="T14" fmla="*/ 0 w 45"/>
                <a:gd name="T15" fmla="*/ 0 h 56"/>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56"/>
                <a:gd name="T26" fmla="*/ 45 w 45"/>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56">
                  <a:moveTo>
                    <a:pt x="9" y="0"/>
                  </a:moveTo>
                  <a:lnTo>
                    <a:pt x="45" y="48"/>
                  </a:lnTo>
                  <a:lnTo>
                    <a:pt x="32" y="56"/>
                  </a:lnTo>
                  <a:lnTo>
                    <a:pt x="0" y="9"/>
                  </a:lnTo>
                  <a:lnTo>
                    <a:pt x="2" y="7"/>
                  </a:lnTo>
                  <a:lnTo>
                    <a:pt x="4" y="4"/>
                  </a:lnTo>
                  <a:lnTo>
                    <a:pt x="7" y="2"/>
                  </a:lnTo>
                  <a:lnTo>
                    <a:pt x="9" y="0"/>
                  </a:lnTo>
                  <a:close/>
                </a:path>
              </a:pathLst>
            </a:custGeom>
            <a:solidFill>
              <a:srgbClr val="3F3F3F"/>
            </a:solidFill>
            <a:ln w="9525">
              <a:noFill/>
              <a:round/>
              <a:headEnd/>
              <a:tailEnd/>
            </a:ln>
          </p:spPr>
          <p:txBody>
            <a:bodyPr/>
            <a:lstStyle/>
            <a:p>
              <a:endParaRPr lang="en-US">
                <a:solidFill>
                  <a:srgbClr val="000000"/>
                </a:solidFill>
              </a:endParaRPr>
            </a:p>
          </p:txBody>
        </p:sp>
        <p:sp>
          <p:nvSpPr>
            <p:cNvPr id="23628" name="Freeform 158"/>
            <p:cNvSpPr>
              <a:spLocks/>
            </p:cNvSpPr>
            <p:nvPr/>
          </p:nvSpPr>
          <p:spPr bwMode="auto">
            <a:xfrm>
              <a:off x="4238" y="2880"/>
              <a:ext cx="20" cy="24"/>
            </a:xfrm>
            <a:custGeom>
              <a:avLst/>
              <a:gdLst>
                <a:gd name="T0" fmla="*/ 0 w 41"/>
                <a:gd name="T1" fmla="*/ 0 h 48"/>
                <a:gd name="T2" fmla="*/ 0 w 41"/>
                <a:gd name="T3" fmla="*/ 1 h 48"/>
                <a:gd name="T4" fmla="*/ 0 w 41"/>
                <a:gd name="T5" fmla="*/ 1 h 48"/>
                <a:gd name="T6" fmla="*/ 0 w 41"/>
                <a:gd name="T7" fmla="*/ 1 h 48"/>
                <a:gd name="T8" fmla="*/ 0 w 41"/>
                <a:gd name="T9" fmla="*/ 1 h 48"/>
                <a:gd name="T10" fmla="*/ 0 w 41"/>
                <a:gd name="T11" fmla="*/ 1 h 48"/>
                <a:gd name="T12" fmla="*/ 0 w 41"/>
                <a:gd name="T13" fmla="*/ 1 h 48"/>
                <a:gd name="T14" fmla="*/ 0 w 41"/>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48"/>
                <a:gd name="T26" fmla="*/ 41 w 41"/>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48">
                  <a:moveTo>
                    <a:pt x="11" y="0"/>
                  </a:moveTo>
                  <a:lnTo>
                    <a:pt x="41" y="44"/>
                  </a:lnTo>
                  <a:lnTo>
                    <a:pt x="35" y="48"/>
                  </a:lnTo>
                  <a:lnTo>
                    <a:pt x="0" y="18"/>
                  </a:lnTo>
                  <a:lnTo>
                    <a:pt x="3" y="14"/>
                  </a:lnTo>
                  <a:lnTo>
                    <a:pt x="6" y="9"/>
                  </a:lnTo>
                  <a:lnTo>
                    <a:pt x="8" y="5"/>
                  </a:lnTo>
                  <a:lnTo>
                    <a:pt x="11" y="0"/>
                  </a:lnTo>
                  <a:close/>
                </a:path>
              </a:pathLst>
            </a:custGeom>
            <a:solidFill>
              <a:srgbClr val="3F3F3F"/>
            </a:solidFill>
            <a:ln w="9525">
              <a:noFill/>
              <a:round/>
              <a:headEnd/>
              <a:tailEnd/>
            </a:ln>
          </p:spPr>
          <p:txBody>
            <a:bodyPr/>
            <a:lstStyle/>
            <a:p>
              <a:endParaRPr lang="en-US">
                <a:solidFill>
                  <a:srgbClr val="000000"/>
                </a:solidFill>
              </a:endParaRPr>
            </a:p>
          </p:txBody>
        </p:sp>
        <p:sp>
          <p:nvSpPr>
            <p:cNvPr id="23629" name="Freeform 159"/>
            <p:cNvSpPr>
              <a:spLocks/>
            </p:cNvSpPr>
            <p:nvPr/>
          </p:nvSpPr>
          <p:spPr bwMode="auto">
            <a:xfrm>
              <a:off x="4234" y="2893"/>
              <a:ext cx="18" cy="18"/>
            </a:xfrm>
            <a:custGeom>
              <a:avLst/>
              <a:gdLst>
                <a:gd name="T0" fmla="*/ 1 w 36"/>
                <a:gd name="T1" fmla="*/ 1 h 35"/>
                <a:gd name="T2" fmla="*/ 1 w 36"/>
                <a:gd name="T3" fmla="*/ 1 h 35"/>
                <a:gd name="T4" fmla="*/ 0 w 36"/>
                <a:gd name="T5" fmla="*/ 1 h 35"/>
                <a:gd name="T6" fmla="*/ 1 w 36"/>
                <a:gd name="T7" fmla="*/ 1 h 35"/>
                <a:gd name="T8" fmla="*/ 1 w 36"/>
                <a:gd name="T9" fmla="*/ 1 h 35"/>
                <a:gd name="T10" fmla="*/ 1 w 36"/>
                <a:gd name="T11" fmla="*/ 1 h 35"/>
                <a:gd name="T12" fmla="*/ 1 w 36"/>
                <a:gd name="T13" fmla="*/ 0 h 35"/>
                <a:gd name="T14" fmla="*/ 1 w 36"/>
                <a:gd name="T15" fmla="*/ 1 h 35"/>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35"/>
                <a:gd name="T26" fmla="*/ 36 w 36"/>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35">
                  <a:moveTo>
                    <a:pt x="36" y="26"/>
                  </a:moveTo>
                  <a:lnTo>
                    <a:pt x="26" y="35"/>
                  </a:lnTo>
                  <a:lnTo>
                    <a:pt x="0" y="5"/>
                  </a:lnTo>
                  <a:lnTo>
                    <a:pt x="2" y="3"/>
                  </a:lnTo>
                  <a:lnTo>
                    <a:pt x="3" y="2"/>
                  </a:lnTo>
                  <a:lnTo>
                    <a:pt x="3" y="1"/>
                  </a:lnTo>
                  <a:lnTo>
                    <a:pt x="3" y="0"/>
                  </a:lnTo>
                  <a:lnTo>
                    <a:pt x="36" y="26"/>
                  </a:lnTo>
                  <a:close/>
                </a:path>
              </a:pathLst>
            </a:custGeom>
            <a:solidFill>
              <a:srgbClr val="3F3F3F"/>
            </a:solidFill>
            <a:ln w="9525">
              <a:noFill/>
              <a:round/>
              <a:headEnd/>
              <a:tailEnd/>
            </a:ln>
          </p:spPr>
          <p:txBody>
            <a:bodyPr/>
            <a:lstStyle/>
            <a:p>
              <a:endParaRPr lang="en-US">
                <a:solidFill>
                  <a:srgbClr val="000000"/>
                </a:solidFill>
              </a:endParaRPr>
            </a:p>
          </p:txBody>
        </p:sp>
        <p:sp>
          <p:nvSpPr>
            <p:cNvPr id="23630" name="Freeform 160"/>
            <p:cNvSpPr>
              <a:spLocks/>
            </p:cNvSpPr>
            <p:nvPr/>
          </p:nvSpPr>
          <p:spPr bwMode="auto">
            <a:xfrm>
              <a:off x="4251" y="2865"/>
              <a:ext cx="20" cy="29"/>
            </a:xfrm>
            <a:custGeom>
              <a:avLst/>
              <a:gdLst>
                <a:gd name="T0" fmla="*/ 1 w 39"/>
                <a:gd name="T1" fmla="*/ 0 h 59"/>
                <a:gd name="T2" fmla="*/ 1 w 39"/>
                <a:gd name="T3" fmla="*/ 0 h 59"/>
                <a:gd name="T4" fmla="*/ 1 w 39"/>
                <a:gd name="T5" fmla="*/ 0 h 59"/>
                <a:gd name="T6" fmla="*/ 0 w 39"/>
                <a:gd name="T7" fmla="*/ 0 h 59"/>
                <a:gd name="T8" fmla="*/ 1 w 39"/>
                <a:gd name="T9" fmla="*/ 0 h 59"/>
                <a:gd name="T10" fmla="*/ 1 w 39"/>
                <a:gd name="T11" fmla="*/ 0 h 59"/>
                <a:gd name="T12" fmla="*/ 1 w 39"/>
                <a:gd name="T13" fmla="*/ 0 h 59"/>
                <a:gd name="T14" fmla="*/ 1 w 39"/>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59"/>
                <a:gd name="T26" fmla="*/ 39 w 39"/>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59">
                  <a:moveTo>
                    <a:pt x="9" y="0"/>
                  </a:moveTo>
                  <a:lnTo>
                    <a:pt x="39" y="57"/>
                  </a:lnTo>
                  <a:lnTo>
                    <a:pt x="36" y="59"/>
                  </a:lnTo>
                  <a:lnTo>
                    <a:pt x="0" y="11"/>
                  </a:lnTo>
                  <a:lnTo>
                    <a:pt x="2" y="8"/>
                  </a:lnTo>
                  <a:lnTo>
                    <a:pt x="5" y="5"/>
                  </a:lnTo>
                  <a:lnTo>
                    <a:pt x="7" y="3"/>
                  </a:lnTo>
                  <a:lnTo>
                    <a:pt x="9" y="0"/>
                  </a:lnTo>
                  <a:close/>
                </a:path>
              </a:pathLst>
            </a:custGeom>
            <a:solidFill>
              <a:srgbClr val="7F7F7F"/>
            </a:solidFill>
            <a:ln w="9525">
              <a:noFill/>
              <a:round/>
              <a:headEnd/>
              <a:tailEnd/>
            </a:ln>
          </p:spPr>
          <p:txBody>
            <a:bodyPr/>
            <a:lstStyle/>
            <a:p>
              <a:endParaRPr lang="en-US">
                <a:solidFill>
                  <a:srgbClr val="000000"/>
                </a:solidFill>
              </a:endParaRPr>
            </a:p>
          </p:txBody>
        </p:sp>
        <p:sp>
          <p:nvSpPr>
            <p:cNvPr id="23631" name="Freeform 161"/>
            <p:cNvSpPr>
              <a:spLocks/>
            </p:cNvSpPr>
            <p:nvPr/>
          </p:nvSpPr>
          <p:spPr bwMode="auto">
            <a:xfrm>
              <a:off x="4235" y="2889"/>
              <a:ext cx="20" cy="17"/>
            </a:xfrm>
            <a:custGeom>
              <a:avLst/>
              <a:gdLst>
                <a:gd name="T0" fmla="*/ 1 w 40"/>
                <a:gd name="T1" fmla="*/ 0 h 35"/>
                <a:gd name="T2" fmla="*/ 1 w 40"/>
                <a:gd name="T3" fmla="*/ 0 h 35"/>
                <a:gd name="T4" fmla="*/ 1 w 40"/>
                <a:gd name="T5" fmla="*/ 0 h 35"/>
                <a:gd name="T6" fmla="*/ 0 w 40"/>
                <a:gd name="T7" fmla="*/ 0 h 35"/>
                <a:gd name="T8" fmla="*/ 1 w 40"/>
                <a:gd name="T9" fmla="*/ 0 h 35"/>
                <a:gd name="T10" fmla="*/ 1 w 40"/>
                <a:gd name="T11" fmla="*/ 0 h 35"/>
                <a:gd name="T12" fmla="*/ 1 w 40"/>
                <a:gd name="T13" fmla="*/ 0 h 35"/>
                <a:gd name="T14" fmla="*/ 1 w 40"/>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35"/>
                <a:gd name="T26" fmla="*/ 40 w 40"/>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35">
                  <a:moveTo>
                    <a:pt x="5" y="0"/>
                  </a:moveTo>
                  <a:lnTo>
                    <a:pt x="40" y="30"/>
                  </a:lnTo>
                  <a:lnTo>
                    <a:pt x="33" y="35"/>
                  </a:lnTo>
                  <a:lnTo>
                    <a:pt x="0" y="9"/>
                  </a:lnTo>
                  <a:lnTo>
                    <a:pt x="1" y="6"/>
                  </a:lnTo>
                  <a:lnTo>
                    <a:pt x="3" y="5"/>
                  </a:lnTo>
                  <a:lnTo>
                    <a:pt x="4" y="3"/>
                  </a:lnTo>
                  <a:lnTo>
                    <a:pt x="5" y="0"/>
                  </a:lnTo>
                  <a:close/>
                </a:path>
              </a:pathLst>
            </a:custGeom>
            <a:solidFill>
              <a:srgbClr val="7F7F7F"/>
            </a:solidFill>
            <a:ln w="9525">
              <a:noFill/>
              <a:round/>
              <a:headEnd/>
              <a:tailEnd/>
            </a:ln>
          </p:spPr>
          <p:txBody>
            <a:bodyPr/>
            <a:lstStyle/>
            <a:p>
              <a:endParaRPr lang="en-US">
                <a:solidFill>
                  <a:srgbClr val="000000"/>
                </a:solidFill>
              </a:endParaRPr>
            </a:p>
          </p:txBody>
        </p:sp>
        <p:sp>
          <p:nvSpPr>
            <p:cNvPr id="23632" name="Freeform 162"/>
            <p:cNvSpPr>
              <a:spLocks/>
            </p:cNvSpPr>
            <p:nvPr/>
          </p:nvSpPr>
          <p:spPr bwMode="auto">
            <a:xfrm>
              <a:off x="4280" y="2845"/>
              <a:ext cx="22" cy="33"/>
            </a:xfrm>
            <a:custGeom>
              <a:avLst/>
              <a:gdLst>
                <a:gd name="T0" fmla="*/ 1 w 44"/>
                <a:gd name="T1" fmla="*/ 0 h 66"/>
                <a:gd name="T2" fmla="*/ 1 w 44"/>
                <a:gd name="T3" fmla="*/ 1 h 66"/>
                <a:gd name="T4" fmla="*/ 1 w 44"/>
                <a:gd name="T5" fmla="*/ 1 h 66"/>
                <a:gd name="T6" fmla="*/ 0 w 44"/>
                <a:gd name="T7" fmla="*/ 1 h 66"/>
                <a:gd name="T8" fmla="*/ 1 w 44"/>
                <a:gd name="T9" fmla="*/ 1 h 66"/>
                <a:gd name="T10" fmla="*/ 1 w 44"/>
                <a:gd name="T11" fmla="*/ 1 h 66"/>
                <a:gd name="T12" fmla="*/ 1 w 44"/>
                <a:gd name="T13" fmla="*/ 1 h 66"/>
                <a:gd name="T14" fmla="*/ 1 w 44"/>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66"/>
                <a:gd name="T26" fmla="*/ 44 w 44"/>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66">
                  <a:moveTo>
                    <a:pt x="14" y="0"/>
                  </a:moveTo>
                  <a:lnTo>
                    <a:pt x="44" y="56"/>
                  </a:lnTo>
                  <a:lnTo>
                    <a:pt x="31" y="66"/>
                  </a:lnTo>
                  <a:lnTo>
                    <a:pt x="0" y="6"/>
                  </a:lnTo>
                  <a:lnTo>
                    <a:pt x="4" y="5"/>
                  </a:lnTo>
                  <a:lnTo>
                    <a:pt x="7" y="2"/>
                  </a:lnTo>
                  <a:lnTo>
                    <a:pt x="11" y="1"/>
                  </a:lnTo>
                  <a:lnTo>
                    <a:pt x="14" y="0"/>
                  </a:lnTo>
                  <a:close/>
                </a:path>
              </a:pathLst>
            </a:custGeom>
            <a:solidFill>
              <a:srgbClr val="7F7F7F"/>
            </a:solidFill>
            <a:ln w="9525">
              <a:noFill/>
              <a:round/>
              <a:headEnd/>
              <a:tailEnd/>
            </a:ln>
          </p:spPr>
          <p:txBody>
            <a:bodyPr/>
            <a:lstStyle/>
            <a:p>
              <a:endParaRPr lang="en-US">
                <a:solidFill>
                  <a:srgbClr val="000000"/>
                </a:solidFill>
              </a:endParaRPr>
            </a:p>
          </p:txBody>
        </p:sp>
        <p:sp>
          <p:nvSpPr>
            <p:cNvPr id="23633" name="Freeform 163"/>
            <p:cNvSpPr>
              <a:spLocks/>
            </p:cNvSpPr>
            <p:nvPr/>
          </p:nvSpPr>
          <p:spPr bwMode="auto">
            <a:xfrm>
              <a:off x="4287" y="2842"/>
              <a:ext cx="24" cy="29"/>
            </a:xfrm>
            <a:custGeom>
              <a:avLst/>
              <a:gdLst>
                <a:gd name="T0" fmla="*/ 0 w 50"/>
                <a:gd name="T1" fmla="*/ 0 h 58"/>
                <a:gd name="T2" fmla="*/ 0 w 50"/>
                <a:gd name="T3" fmla="*/ 1 h 58"/>
                <a:gd name="T4" fmla="*/ 0 w 50"/>
                <a:gd name="T5" fmla="*/ 1 h 58"/>
                <a:gd name="T6" fmla="*/ 0 w 50"/>
                <a:gd name="T7" fmla="*/ 1 h 58"/>
                <a:gd name="T8" fmla="*/ 0 w 50"/>
                <a:gd name="T9" fmla="*/ 1 h 58"/>
                <a:gd name="T10" fmla="*/ 0 w 50"/>
                <a:gd name="T11" fmla="*/ 1 h 58"/>
                <a:gd name="T12" fmla="*/ 0 w 50"/>
                <a:gd name="T13" fmla="*/ 1 h 58"/>
                <a:gd name="T14" fmla="*/ 0 w 50"/>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58"/>
                <a:gd name="T26" fmla="*/ 50 w 50"/>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58">
                  <a:moveTo>
                    <a:pt x="15" y="0"/>
                  </a:moveTo>
                  <a:lnTo>
                    <a:pt x="50" y="50"/>
                  </a:lnTo>
                  <a:lnTo>
                    <a:pt x="38" y="58"/>
                  </a:lnTo>
                  <a:lnTo>
                    <a:pt x="0" y="6"/>
                  </a:lnTo>
                  <a:lnTo>
                    <a:pt x="4" y="5"/>
                  </a:lnTo>
                  <a:lnTo>
                    <a:pt x="7" y="2"/>
                  </a:lnTo>
                  <a:lnTo>
                    <a:pt x="11" y="1"/>
                  </a:lnTo>
                  <a:lnTo>
                    <a:pt x="15" y="0"/>
                  </a:lnTo>
                  <a:close/>
                </a:path>
              </a:pathLst>
            </a:custGeom>
            <a:solidFill>
              <a:srgbClr val="7F7F7F"/>
            </a:solidFill>
            <a:ln w="9525">
              <a:noFill/>
              <a:round/>
              <a:headEnd/>
              <a:tailEnd/>
            </a:ln>
          </p:spPr>
          <p:txBody>
            <a:bodyPr/>
            <a:lstStyle/>
            <a:p>
              <a:endParaRPr lang="en-US">
                <a:solidFill>
                  <a:srgbClr val="000000"/>
                </a:solidFill>
              </a:endParaRPr>
            </a:p>
          </p:txBody>
        </p:sp>
        <p:sp>
          <p:nvSpPr>
            <p:cNvPr id="23634" name="Freeform 164"/>
            <p:cNvSpPr>
              <a:spLocks/>
            </p:cNvSpPr>
            <p:nvPr/>
          </p:nvSpPr>
          <p:spPr bwMode="auto">
            <a:xfrm>
              <a:off x="4287" y="2845"/>
              <a:ext cx="19" cy="28"/>
            </a:xfrm>
            <a:custGeom>
              <a:avLst/>
              <a:gdLst>
                <a:gd name="T0" fmla="*/ 0 w 38"/>
                <a:gd name="T1" fmla="*/ 0 h 56"/>
                <a:gd name="T2" fmla="*/ 1 w 38"/>
                <a:gd name="T3" fmla="*/ 1 h 56"/>
                <a:gd name="T4" fmla="*/ 1 w 38"/>
                <a:gd name="T5" fmla="*/ 1 h 56"/>
                <a:gd name="T6" fmla="*/ 0 w 38"/>
                <a:gd name="T7" fmla="*/ 0 h 56"/>
                <a:gd name="T8" fmla="*/ 0 w 38"/>
                <a:gd name="T9" fmla="*/ 0 h 56"/>
                <a:gd name="T10" fmla="*/ 0 w 38"/>
                <a:gd name="T11" fmla="*/ 0 h 56"/>
                <a:gd name="T12" fmla="*/ 0 w 38"/>
                <a:gd name="T13" fmla="*/ 0 h 56"/>
                <a:gd name="T14" fmla="*/ 0 w 38"/>
                <a:gd name="T15" fmla="*/ 0 h 56"/>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56"/>
                <a:gd name="T26" fmla="*/ 38 w 38"/>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56">
                  <a:moveTo>
                    <a:pt x="0" y="0"/>
                  </a:moveTo>
                  <a:lnTo>
                    <a:pt x="38" y="52"/>
                  </a:lnTo>
                  <a:lnTo>
                    <a:pt x="30" y="56"/>
                  </a:lnTo>
                  <a:lnTo>
                    <a:pt x="0" y="0"/>
                  </a:lnTo>
                  <a:close/>
                </a:path>
              </a:pathLst>
            </a:custGeom>
            <a:solidFill>
              <a:srgbClr val="3F3F3F"/>
            </a:solidFill>
            <a:ln w="9525">
              <a:noFill/>
              <a:round/>
              <a:headEnd/>
              <a:tailEnd/>
            </a:ln>
          </p:spPr>
          <p:txBody>
            <a:bodyPr/>
            <a:lstStyle/>
            <a:p>
              <a:endParaRPr lang="en-US">
                <a:solidFill>
                  <a:srgbClr val="000000"/>
                </a:solidFill>
              </a:endParaRPr>
            </a:p>
          </p:txBody>
        </p:sp>
        <p:sp>
          <p:nvSpPr>
            <p:cNvPr id="23635" name="Freeform 165"/>
            <p:cNvSpPr>
              <a:spLocks/>
            </p:cNvSpPr>
            <p:nvPr/>
          </p:nvSpPr>
          <p:spPr bwMode="auto">
            <a:xfrm>
              <a:off x="4275" y="2848"/>
              <a:ext cx="20" cy="32"/>
            </a:xfrm>
            <a:custGeom>
              <a:avLst/>
              <a:gdLst>
                <a:gd name="T0" fmla="*/ 1 w 40"/>
                <a:gd name="T1" fmla="*/ 0 h 63"/>
                <a:gd name="T2" fmla="*/ 1 w 40"/>
                <a:gd name="T3" fmla="*/ 1 h 63"/>
                <a:gd name="T4" fmla="*/ 1 w 40"/>
                <a:gd name="T5" fmla="*/ 1 h 63"/>
                <a:gd name="T6" fmla="*/ 0 w 40"/>
                <a:gd name="T7" fmla="*/ 1 h 63"/>
                <a:gd name="T8" fmla="*/ 1 w 40"/>
                <a:gd name="T9" fmla="*/ 1 h 63"/>
                <a:gd name="T10" fmla="*/ 1 w 40"/>
                <a:gd name="T11" fmla="*/ 1 h 63"/>
                <a:gd name="T12" fmla="*/ 1 w 40"/>
                <a:gd name="T13" fmla="*/ 1 h 63"/>
                <a:gd name="T14" fmla="*/ 1 w 40"/>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63"/>
                <a:gd name="T26" fmla="*/ 40 w 40"/>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63">
                  <a:moveTo>
                    <a:pt x="9" y="0"/>
                  </a:moveTo>
                  <a:lnTo>
                    <a:pt x="40" y="60"/>
                  </a:lnTo>
                  <a:lnTo>
                    <a:pt x="35" y="63"/>
                  </a:lnTo>
                  <a:lnTo>
                    <a:pt x="0" y="5"/>
                  </a:lnTo>
                  <a:lnTo>
                    <a:pt x="2" y="4"/>
                  </a:lnTo>
                  <a:lnTo>
                    <a:pt x="5" y="2"/>
                  </a:lnTo>
                  <a:lnTo>
                    <a:pt x="7" y="1"/>
                  </a:lnTo>
                  <a:lnTo>
                    <a:pt x="9" y="0"/>
                  </a:lnTo>
                  <a:close/>
                </a:path>
              </a:pathLst>
            </a:custGeom>
            <a:solidFill>
              <a:srgbClr val="3F3F3F"/>
            </a:solidFill>
            <a:ln w="9525">
              <a:noFill/>
              <a:round/>
              <a:headEnd/>
              <a:tailEnd/>
            </a:ln>
          </p:spPr>
          <p:txBody>
            <a:bodyPr/>
            <a:lstStyle/>
            <a:p>
              <a:endParaRPr lang="en-US">
                <a:solidFill>
                  <a:srgbClr val="000000"/>
                </a:solidFill>
              </a:endParaRPr>
            </a:p>
          </p:txBody>
        </p:sp>
        <p:sp>
          <p:nvSpPr>
            <p:cNvPr id="23636" name="Freeform 166"/>
            <p:cNvSpPr>
              <a:spLocks/>
            </p:cNvSpPr>
            <p:nvPr/>
          </p:nvSpPr>
          <p:spPr bwMode="auto">
            <a:xfrm>
              <a:off x="4268" y="2853"/>
              <a:ext cx="22" cy="33"/>
            </a:xfrm>
            <a:custGeom>
              <a:avLst/>
              <a:gdLst>
                <a:gd name="T0" fmla="*/ 1 w 44"/>
                <a:gd name="T1" fmla="*/ 0 h 66"/>
                <a:gd name="T2" fmla="*/ 1 w 44"/>
                <a:gd name="T3" fmla="*/ 1 h 66"/>
                <a:gd name="T4" fmla="*/ 1 w 44"/>
                <a:gd name="T5" fmla="*/ 1 h 66"/>
                <a:gd name="T6" fmla="*/ 0 w 44"/>
                <a:gd name="T7" fmla="*/ 1 h 66"/>
                <a:gd name="T8" fmla="*/ 1 w 44"/>
                <a:gd name="T9" fmla="*/ 1 h 66"/>
                <a:gd name="T10" fmla="*/ 1 w 44"/>
                <a:gd name="T11" fmla="*/ 1 h 66"/>
                <a:gd name="T12" fmla="*/ 1 w 44"/>
                <a:gd name="T13" fmla="*/ 1 h 66"/>
                <a:gd name="T14" fmla="*/ 1 w 44"/>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66"/>
                <a:gd name="T26" fmla="*/ 44 w 44"/>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66">
                  <a:moveTo>
                    <a:pt x="6" y="0"/>
                  </a:moveTo>
                  <a:lnTo>
                    <a:pt x="44" y="56"/>
                  </a:lnTo>
                  <a:lnTo>
                    <a:pt x="29" y="66"/>
                  </a:lnTo>
                  <a:lnTo>
                    <a:pt x="0" y="3"/>
                  </a:lnTo>
                  <a:lnTo>
                    <a:pt x="1" y="2"/>
                  </a:lnTo>
                  <a:lnTo>
                    <a:pt x="4" y="1"/>
                  </a:lnTo>
                  <a:lnTo>
                    <a:pt x="5" y="1"/>
                  </a:lnTo>
                  <a:lnTo>
                    <a:pt x="6" y="0"/>
                  </a:lnTo>
                  <a:close/>
                </a:path>
              </a:pathLst>
            </a:custGeom>
            <a:solidFill>
              <a:srgbClr val="3F3F3F"/>
            </a:solidFill>
            <a:ln w="9525">
              <a:noFill/>
              <a:round/>
              <a:headEnd/>
              <a:tailEnd/>
            </a:ln>
          </p:spPr>
          <p:txBody>
            <a:bodyPr/>
            <a:lstStyle/>
            <a:p>
              <a:endParaRPr lang="en-US">
                <a:solidFill>
                  <a:srgbClr val="000000"/>
                </a:solidFill>
              </a:endParaRPr>
            </a:p>
          </p:txBody>
        </p:sp>
        <p:sp>
          <p:nvSpPr>
            <p:cNvPr id="23637" name="Freeform 167"/>
            <p:cNvSpPr>
              <a:spLocks/>
            </p:cNvSpPr>
            <p:nvPr/>
          </p:nvSpPr>
          <p:spPr bwMode="auto">
            <a:xfrm>
              <a:off x="4256" y="2863"/>
              <a:ext cx="23" cy="30"/>
            </a:xfrm>
            <a:custGeom>
              <a:avLst/>
              <a:gdLst>
                <a:gd name="T0" fmla="*/ 1 w 46"/>
                <a:gd name="T1" fmla="*/ 0 h 61"/>
                <a:gd name="T2" fmla="*/ 1 w 46"/>
                <a:gd name="T3" fmla="*/ 0 h 61"/>
                <a:gd name="T4" fmla="*/ 1 w 46"/>
                <a:gd name="T5" fmla="*/ 0 h 61"/>
                <a:gd name="T6" fmla="*/ 0 w 46"/>
                <a:gd name="T7" fmla="*/ 0 h 61"/>
                <a:gd name="T8" fmla="*/ 1 w 46"/>
                <a:gd name="T9" fmla="*/ 0 h 61"/>
                <a:gd name="T10" fmla="*/ 1 w 46"/>
                <a:gd name="T11" fmla="*/ 0 h 61"/>
                <a:gd name="T12" fmla="*/ 1 w 46"/>
                <a:gd name="T13" fmla="*/ 0 h 61"/>
                <a:gd name="T14" fmla="*/ 1 w 46"/>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61"/>
                <a:gd name="T26" fmla="*/ 46 w 46"/>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61">
                  <a:moveTo>
                    <a:pt x="5" y="0"/>
                  </a:moveTo>
                  <a:lnTo>
                    <a:pt x="46" y="50"/>
                  </a:lnTo>
                  <a:lnTo>
                    <a:pt x="30" y="61"/>
                  </a:lnTo>
                  <a:lnTo>
                    <a:pt x="0" y="4"/>
                  </a:lnTo>
                  <a:lnTo>
                    <a:pt x="1" y="3"/>
                  </a:lnTo>
                  <a:lnTo>
                    <a:pt x="2" y="2"/>
                  </a:lnTo>
                  <a:lnTo>
                    <a:pt x="4" y="1"/>
                  </a:lnTo>
                  <a:lnTo>
                    <a:pt x="5" y="0"/>
                  </a:lnTo>
                  <a:close/>
                </a:path>
              </a:pathLst>
            </a:custGeom>
            <a:solidFill>
              <a:srgbClr val="3F3F3F"/>
            </a:solidFill>
            <a:ln w="9525">
              <a:noFill/>
              <a:round/>
              <a:headEnd/>
              <a:tailEnd/>
            </a:ln>
          </p:spPr>
          <p:txBody>
            <a:bodyPr/>
            <a:lstStyle/>
            <a:p>
              <a:endParaRPr lang="en-US">
                <a:solidFill>
                  <a:srgbClr val="000000"/>
                </a:solidFill>
              </a:endParaRPr>
            </a:p>
          </p:txBody>
        </p:sp>
        <p:sp>
          <p:nvSpPr>
            <p:cNvPr id="23638" name="Freeform 168"/>
            <p:cNvSpPr>
              <a:spLocks/>
            </p:cNvSpPr>
            <p:nvPr/>
          </p:nvSpPr>
          <p:spPr bwMode="auto">
            <a:xfrm>
              <a:off x="4258" y="2855"/>
              <a:ext cx="25" cy="33"/>
            </a:xfrm>
            <a:custGeom>
              <a:avLst/>
              <a:gdLst>
                <a:gd name="T0" fmla="*/ 1 w 48"/>
                <a:gd name="T1" fmla="*/ 0 h 67"/>
                <a:gd name="T2" fmla="*/ 1 w 48"/>
                <a:gd name="T3" fmla="*/ 0 h 67"/>
                <a:gd name="T4" fmla="*/ 1 w 48"/>
                <a:gd name="T5" fmla="*/ 0 h 67"/>
                <a:gd name="T6" fmla="*/ 0 w 48"/>
                <a:gd name="T7" fmla="*/ 0 h 67"/>
                <a:gd name="T8" fmla="*/ 1 w 48"/>
                <a:gd name="T9" fmla="*/ 0 h 67"/>
                <a:gd name="T10" fmla="*/ 1 w 48"/>
                <a:gd name="T11" fmla="*/ 0 h 67"/>
                <a:gd name="T12" fmla="*/ 1 w 48"/>
                <a:gd name="T13" fmla="*/ 0 h 67"/>
                <a:gd name="T14" fmla="*/ 1 w 48"/>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67"/>
                <a:gd name="T26" fmla="*/ 48 w 48"/>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67">
                  <a:moveTo>
                    <a:pt x="19" y="0"/>
                  </a:moveTo>
                  <a:lnTo>
                    <a:pt x="48" y="63"/>
                  </a:lnTo>
                  <a:lnTo>
                    <a:pt x="41" y="67"/>
                  </a:lnTo>
                  <a:lnTo>
                    <a:pt x="0" y="17"/>
                  </a:lnTo>
                  <a:lnTo>
                    <a:pt x="4" y="12"/>
                  </a:lnTo>
                  <a:lnTo>
                    <a:pt x="10" y="9"/>
                  </a:lnTo>
                  <a:lnTo>
                    <a:pt x="15" y="4"/>
                  </a:lnTo>
                  <a:lnTo>
                    <a:pt x="19" y="0"/>
                  </a:lnTo>
                  <a:close/>
                </a:path>
              </a:pathLst>
            </a:custGeom>
            <a:solidFill>
              <a:srgbClr val="7F7F7F"/>
            </a:solidFill>
            <a:ln w="9525">
              <a:noFill/>
              <a:round/>
              <a:headEnd/>
              <a:tailEnd/>
            </a:ln>
          </p:spPr>
          <p:txBody>
            <a:bodyPr/>
            <a:lstStyle/>
            <a:p>
              <a:endParaRPr lang="en-US">
                <a:solidFill>
                  <a:srgbClr val="000000"/>
                </a:solidFill>
              </a:endParaRPr>
            </a:p>
          </p:txBody>
        </p:sp>
        <p:sp>
          <p:nvSpPr>
            <p:cNvPr id="23639" name="Freeform 169"/>
            <p:cNvSpPr>
              <a:spLocks/>
            </p:cNvSpPr>
            <p:nvPr/>
          </p:nvSpPr>
          <p:spPr bwMode="auto">
            <a:xfrm>
              <a:off x="4269" y="2880"/>
              <a:ext cx="19" cy="20"/>
            </a:xfrm>
            <a:custGeom>
              <a:avLst/>
              <a:gdLst>
                <a:gd name="T0" fmla="*/ 0 w 39"/>
                <a:gd name="T1" fmla="*/ 1 h 39"/>
                <a:gd name="T2" fmla="*/ 0 w 39"/>
                <a:gd name="T3" fmla="*/ 1 h 39"/>
                <a:gd name="T4" fmla="*/ 0 w 39"/>
                <a:gd name="T5" fmla="*/ 1 h 39"/>
                <a:gd name="T6" fmla="*/ 0 w 39"/>
                <a:gd name="T7" fmla="*/ 0 h 39"/>
                <a:gd name="T8" fmla="*/ 0 w 39"/>
                <a:gd name="T9" fmla="*/ 1 h 39"/>
                <a:gd name="T10" fmla="*/ 0 w 39"/>
                <a:gd name="T11" fmla="*/ 1 h 39"/>
                <a:gd name="T12" fmla="*/ 0 w 39"/>
                <a:gd name="T13" fmla="*/ 1 h 39"/>
                <a:gd name="T14" fmla="*/ 0 w 39"/>
                <a:gd name="T15" fmla="*/ 1 h 39"/>
                <a:gd name="T16" fmla="*/ 0 w 39"/>
                <a:gd name="T17" fmla="*/ 1 h 39"/>
                <a:gd name="T18" fmla="*/ 0 w 39"/>
                <a:gd name="T19" fmla="*/ 1 h 39"/>
                <a:gd name="T20" fmla="*/ 0 w 39"/>
                <a:gd name="T21" fmla="*/ 1 h 39"/>
                <a:gd name="T22" fmla="*/ 0 w 39"/>
                <a:gd name="T23" fmla="*/ 1 h 39"/>
                <a:gd name="T24" fmla="*/ 0 w 39"/>
                <a:gd name="T25" fmla="*/ 1 h 39"/>
                <a:gd name="T26" fmla="*/ 0 w 39"/>
                <a:gd name="T27" fmla="*/ 1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39"/>
                <a:gd name="T44" fmla="*/ 39 w 39"/>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39">
                  <a:moveTo>
                    <a:pt x="35" y="15"/>
                  </a:moveTo>
                  <a:lnTo>
                    <a:pt x="32" y="11"/>
                  </a:lnTo>
                  <a:lnTo>
                    <a:pt x="24" y="2"/>
                  </a:lnTo>
                  <a:lnTo>
                    <a:pt x="13" y="0"/>
                  </a:lnTo>
                  <a:lnTo>
                    <a:pt x="2" y="12"/>
                  </a:lnTo>
                  <a:lnTo>
                    <a:pt x="0" y="15"/>
                  </a:lnTo>
                  <a:lnTo>
                    <a:pt x="0" y="20"/>
                  </a:lnTo>
                  <a:lnTo>
                    <a:pt x="2" y="24"/>
                  </a:lnTo>
                  <a:lnTo>
                    <a:pt x="5" y="29"/>
                  </a:lnTo>
                  <a:lnTo>
                    <a:pt x="14" y="36"/>
                  </a:lnTo>
                  <a:lnTo>
                    <a:pt x="25" y="39"/>
                  </a:lnTo>
                  <a:lnTo>
                    <a:pt x="33" y="38"/>
                  </a:lnTo>
                  <a:lnTo>
                    <a:pt x="39" y="31"/>
                  </a:lnTo>
                  <a:lnTo>
                    <a:pt x="35" y="15"/>
                  </a:lnTo>
                  <a:close/>
                </a:path>
              </a:pathLst>
            </a:custGeom>
            <a:solidFill>
              <a:srgbClr val="FFA893"/>
            </a:solidFill>
            <a:ln w="9525">
              <a:noFill/>
              <a:round/>
              <a:headEnd/>
              <a:tailEnd/>
            </a:ln>
          </p:spPr>
          <p:txBody>
            <a:bodyPr/>
            <a:lstStyle/>
            <a:p>
              <a:endParaRPr lang="en-US">
                <a:solidFill>
                  <a:srgbClr val="000000"/>
                </a:solidFill>
              </a:endParaRPr>
            </a:p>
          </p:txBody>
        </p:sp>
        <p:sp>
          <p:nvSpPr>
            <p:cNvPr id="23640" name="Freeform 170"/>
            <p:cNvSpPr>
              <a:spLocks/>
            </p:cNvSpPr>
            <p:nvPr/>
          </p:nvSpPr>
          <p:spPr bwMode="auto">
            <a:xfrm>
              <a:off x="4272" y="2884"/>
              <a:ext cx="17" cy="16"/>
            </a:xfrm>
            <a:custGeom>
              <a:avLst/>
              <a:gdLst>
                <a:gd name="T0" fmla="*/ 0 w 35"/>
                <a:gd name="T1" fmla="*/ 1 h 31"/>
                <a:gd name="T2" fmla="*/ 0 w 35"/>
                <a:gd name="T3" fmla="*/ 1 h 31"/>
                <a:gd name="T4" fmla="*/ 0 w 35"/>
                <a:gd name="T5" fmla="*/ 1 h 31"/>
                <a:gd name="T6" fmla="*/ 0 w 35"/>
                <a:gd name="T7" fmla="*/ 0 h 31"/>
                <a:gd name="T8" fmla="*/ 0 w 35"/>
                <a:gd name="T9" fmla="*/ 1 h 31"/>
                <a:gd name="T10" fmla="*/ 0 w 35"/>
                <a:gd name="T11" fmla="*/ 1 h 31"/>
                <a:gd name="T12" fmla="*/ 0 w 35"/>
                <a:gd name="T13" fmla="*/ 1 h 31"/>
                <a:gd name="T14" fmla="*/ 0 w 35"/>
                <a:gd name="T15" fmla="*/ 1 h 31"/>
                <a:gd name="T16" fmla="*/ 0 w 35"/>
                <a:gd name="T17" fmla="*/ 1 h 31"/>
                <a:gd name="T18" fmla="*/ 0 w 35"/>
                <a:gd name="T19" fmla="*/ 1 h 31"/>
                <a:gd name="T20" fmla="*/ 0 w 35"/>
                <a:gd name="T21" fmla="*/ 1 h 31"/>
                <a:gd name="T22" fmla="*/ 0 w 35"/>
                <a:gd name="T23" fmla="*/ 1 h 31"/>
                <a:gd name="T24" fmla="*/ 0 w 35"/>
                <a:gd name="T25" fmla="*/ 1 h 31"/>
                <a:gd name="T26" fmla="*/ 0 w 35"/>
                <a:gd name="T27" fmla="*/ 1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31"/>
                <a:gd name="T44" fmla="*/ 35 w 35"/>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31">
                  <a:moveTo>
                    <a:pt x="35" y="16"/>
                  </a:moveTo>
                  <a:lnTo>
                    <a:pt x="31" y="12"/>
                  </a:lnTo>
                  <a:lnTo>
                    <a:pt x="23" y="5"/>
                  </a:lnTo>
                  <a:lnTo>
                    <a:pt x="13" y="0"/>
                  </a:lnTo>
                  <a:lnTo>
                    <a:pt x="1" y="7"/>
                  </a:lnTo>
                  <a:lnTo>
                    <a:pt x="0" y="11"/>
                  </a:lnTo>
                  <a:lnTo>
                    <a:pt x="0" y="14"/>
                  </a:lnTo>
                  <a:lnTo>
                    <a:pt x="3" y="19"/>
                  </a:lnTo>
                  <a:lnTo>
                    <a:pt x="6" y="22"/>
                  </a:lnTo>
                  <a:lnTo>
                    <a:pt x="12" y="26"/>
                  </a:lnTo>
                  <a:lnTo>
                    <a:pt x="19" y="29"/>
                  </a:lnTo>
                  <a:lnTo>
                    <a:pt x="27" y="31"/>
                  </a:lnTo>
                  <a:lnTo>
                    <a:pt x="33" y="30"/>
                  </a:lnTo>
                  <a:lnTo>
                    <a:pt x="35" y="16"/>
                  </a:lnTo>
                  <a:close/>
                </a:path>
              </a:pathLst>
            </a:custGeom>
            <a:solidFill>
              <a:srgbClr val="FFBFA5"/>
            </a:solidFill>
            <a:ln w="9525">
              <a:noFill/>
              <a:round/>
              <a:headEnd/>
              <a:tailEnd/>
            </a:ln>
          </p:spPr>
          <p:txBody>
            <a:bodyPr/>
            <a:lstStyle/>
            <a:p>
              <a:endParaRPr lang="en-US">
                <a:solidFill>
                  <a:srgbClr val="000000"/>
                </a:solidFill>
              </a:endParaRPr>
            </a:p>
          </p:txBody>
        </p:sp>
        <p:sp>
          <p:nvSpPr>
            <p:cNvPr id="23641" name="Freeform 171"/>
            <p:cNvSpPr>
              <a:spLocks/>
            </p:cNvSpPr>
            <p:nvPr/>
          </p:nvSpPr>
          <p:spPr bwMode="auto">
            <a:xfrm>
              <a:off x="4273" y="2886"/>
              <a:ext cx="11" cy="10"/>
            </a:xfrm>
            <a:custGeom>
              <a:avLst/>
              <a:gdLst>
                <a:gd name="T0" fmla="*/ 1 w 22"/>
                <a:gd name="T1" fmla="*/ 1 h 19"/>
                <a:gd name="T2" fmla="*/ 1 w 22"/>
                <a:gd name="T3" fmla="*/ 1 h 19"/>
                <a:gd name="T4" fmla="*/ 1 w 22"/>
                <a:gd name="T5" fmla="*/ 0 h 19"/>
                <a:gd name="T6" fmla="*/ 1 w 22"/>
                <a:gd name="T7" fmla="*/ 0 h 19"/>
                <a:gd name="T8" fmla="*/ 1 w 22"/>
                <a:gd name="T9" fmla="*/ 1 h 19"/>
                <a:gd name="T10" fmla="*/ 1 w 22"/>
                <a:gd name="T11" fmla="*/ 1 h 19"/>
                <a:gd name="T12" fmla="*/ 1 w 22"/>
                <a:gd name="T13" fmla="*/ 1 h 19"/>
                <a:gd name="T14" fmla="*/ 1 w 22"/>
                <a:gd name="T15" fmla="*/ 1 h 19"/>
                <a:gd name="T16" fmla="*/ 1 w 22"/>
                <a:gd name="T17" fmla="*/ 1 h 19"/>
                <a:gd name="T18" fmla="*/ 1 w 22"/>
                <a:gd name="T19" fmla="*/ 1 h 19"/>
                <a:gd name="T20" fmla="*/ 1 w 22"/>
                <a:gd name="T21" fmla="*/ 1 h 19"/>
                <a:gd name="T22" fmla="*/ 1 w 22"/>
                <a:gd name="T23" fmla="*/ 1 h 19"/>
                <a:gd name="T24" fmla="*/ 1 w 22"/>
                <a:gd name="T25" fmla="*/ 1 h 19"/>
                <a:gd name="T26" fmla="*/ 1 w 22"/>
                <a:gd name="T27" fmla="*/ 1 h 19"/>
                <a:gd name="T28" fmla="*/ 1 w 22"/>
                <a:gd name="T29" fmla="*/ 1 h 19"/>
                <a:gd name="T30" fmla="*/ 1 w 22"/>
                <a:gd name="T31" fmla="*/ 1 h 19"/>
                <a:gd name="T32" fmla="*/ 1 w 22"/>
                <a:gd name="T33" fmla="*/ 1 h 19"/>
                <a:gd name="T34" fmla="*/ 1 w 22"/>
                <a:gd name="T35" fmla="*/ 1 h 19"/>
                <a:gd name="T36" fmla="*/ 1 w 22"/>
                <a:gd name="T37" fmla="*/ 1 h 19"/>
                <a:gd name="T38" fmla="*/ 1 w 22"/>
                <a:gd name="T39" fmla="*/ 1 h 19"/>
                <a:gd name="T40" fmla="*/ 1 w 22"/>
                <a:gd name="T41" fmla="*/ 1 h 19"/>
                <a:gd name="T42" fmla="*/ 1 w 22"/>
                <a:gd name="T43" fmla="*/ 1 h 19"/>
                <a:gd name="T44" fmla="*/ 1 w 22"/>
                <a:gd name="T45" fmla="*/ 1 h 19"/>
                <a:gd name="T46" fmla="*/ 1 w 22"/>
                <a:gd name="T47" fmla="*/ 1 h 19"/>
                <a:gd name="T48" fmla="*/ 1 w 22"/>
                <a:gd name="T49" fmla="*/ 1 h 19"/>
                <a:gd name="T50" fmla="*/ 1 w 22"/>
                <a:gd name="T51" fmla="*/ 1 h 19"/>
                <a:gd name="T52" fmla="*/ 1 w 22"/>
                <a:gd name="T53" fmla="*/ 1 h 19"/>
                <a:gd name="T54" fmla="*/ 1 w 22"/>
                <a:gd name="T55" fmla="*/ 1 h 19"/>
                <a:gd name="T56" fmla="*/ 0 w 22"/>
                <a:gd name="T57" fmla="*/ 1 h 19"/>
                <a:gd name="T58" fmla="*/ 0 w 22"/>
                <a:gd name="T59" fmla="*/ 1 h 19"/>
                <a:gd name="T60" fmla="*/ 0 w 22"/>
                <a:gd name="T61" fmla="*/ 1 h 19"/>
                <a:gd name="T62" fmla="*/ 0 w 22"/>
                <a:gd name="T63" fmla="*/ 1 h 19"/>
                <a:gd name="T64" fmla="*/ 1 w 22"/>
                <a:gd name="T65" fmla="*/ 1 h 19"/>
                <a:gd name="T66" fmla="*/ 1 w 22"/>
                <a:gd name="T67" fmla="*/ 1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
                <a:gd name="T103" fmla="*/ 0 h 19"/>
                <a:gd name="T104" fmla="*/ 22 w 22"/>
                <a:gd name="T105" fmla="*/ 19 h 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 h="19">
                  <a:moveTo>
                    <a:pt x="1" y="5"/>
                  </a:moveTo>
                  <a:lnTo>
                    <a:pt x="3" y="2"/>
                  </a:lnTo>
                  <a:lnTo>
                    <a:pt x="7" y="0"/>
                  </a:lnTo>
                  <a:lnTo>
                    <a:pt x="9" y="0"/>
                  </a:lnTo>
                  <a:lnTo>
                    <a:pt x="11" y="1"/>
                  </a:lnTo>
                  <a:lnTo>
                    <a:pt x="15" y="2"/>
                  </a:lnTo>
                  <a:lnTo>
                    <a:pt x="18" y="5"/>
                  </a:lnTo>
                  <a:lnTo>
                    <a:pt x="20" y="11"/>
                  </a:lnTo>
                  <a:lnTo>
                    <a:pt x="22" y="17"/>
                  </a:lnTo>
                  <a:lnTo>
                    <a:pt x="22" y="18"/>
                  </a:lnTo>
                  <a:lnTo>
                    <a:pt x="22" y="19"/>
                  </a:lnTo>
                  <a:lnTo>
                    <a:pt x="20" y="19"/>
                  </a:lnTo>
                  <a:lnTo>
                    <a:pt x="19" y="14"/>
                  </a:lnTo>
                  <a:lnTo>
                    <a:pt x="17" y="10"/>
                  </a:lnTo>
                  <a:lnTo>
                    <a:pt x="15" y="7"/>
                  </a:lnTo>
                  <a:lnTo>
                    <a:pt x="11" y="4"/>
                  </a:lnTo>
                  <a:lnTo>
                    <a:pt x="9" y="3"/>
                  </a:lnTo>
                  <a:lnTo>
                    <a:pt x="7" y="3"/>
                  </a:lnTo>
                  <a:lnTo>
                    <a:pt x="3" y="4"/>
                  </a:lnTo>
                  <a:lnTo>
                    <a:pt x="1" y="8"/>
                  </a:lnTo>
                  <a:lnTo>
                    <a:pt x="1" y="9"/>
                  </a:lnTo>
                  <a:lnTo>
                    <a:pt x="0" y="8"/>
                  </a:lnTo>
                  <a:lnTo>
                    <a:pt x="0" y="7"/>
                  </a:lnTo>
                  <a:lnTo>
                    <a:pt x="1" y="5"/>
                  </a:lnTo>
                  <a:close/>
                </a:path>
              </a:pathLst>
            </a:custGeom>
            <a:solidFill>
              <a:srgbClr val="FFA893"/>
            </a:solidFill>
            <a:ln w="9525">
              <a:noFill/>
              <a:round/>
              <a:headEnd/>
              <a:tailEnd/>
            </a:ln>
          </p:spPr>
          <p:txBody>
            <a:bodyPr/>
            <a:lstStyle/>
            <a:p>
              <a:endParaRPr lang="en-US">
                <a:solidFill>
                  <a:srgbClr val="000000"/>
                </a:solidFill>
              </a:endParaRPr>
            </a:p>
          </p:txBody>
        </p:sp>
        <p:sp>
          <p:nvSpPr>
            <p:cNvPr id="23642" name="Freeform 172"/>
            <p:cNvSpPr>
              <a:spLocks/>
            </p:cNvSpPr>
            <p:nvPr/>
          </p:nvSpPr>
          <p:spPr bwMode="auto">
            <a:xfrm>
              <a:off x="4280" y="2891"/>
              <a:ext cx="3" cy="5"/>
            </a:xfrm>
            <a:custGeom>
              <a:avLst/>
              <a:gdLst>
                <a:gd name="T0" fmla="*/ 0 w 7"/>
                <a:gd name="T1" fmla="*/ 1 h 9"/>
                <a:gd name="T2" fmla="*/ 0 w 7"/>
                <a:gd name="T3" fmla="*/ 1 h 9"/>
                <a:gd name="T4" fmla="*/ 0 w 7"/>
                <a:gd name="T5" fmla="*/ 1 h 9"/>
                <a:gd name="T6" fmla="*/ 0 w 7"/>
                <a:gd name="T7" fmla="*/ 1 h 9"/>
                <a:gd name="T8" fmla="*/ 0 w 7"/>
                <a:gd name="T9" fmla="*/ 1 h 9"/>
                <a:gd name="T10" fmla="*/ 0 w 7"/>
                <a:gd name="T11" fmla="*/ 1 h 9"/>
                <a:gd name="T12" fmla="*/ 0 w 7"/>
                <a:gd name="T13" fmla="*/ 1 h 9"/>
                <a:gd name="T14" fmla="*/ 0 w 7"/>
                <a:gd name="T15" fmla="*/ 1 h 9"/>
                <a:gd name="T16" fmla="*/ 0 w 7"/>
                <a:gd name="T17" fmla="*/ 1 h 9"/>
                <a:gd name="T18" fmla="*/ 0 w 7"/>
                <a:gd name="T19" fmla="*/ 1 h 9"/>
                <a:gd name="T20" fmla="*/ 0 w 7"/>
                <a:gd name="T21" fmla="*/ 1 h 9"/>
                <a:gd name="T22" fmla="*/ 0 w 7"/>
                <a:gd name="T23" fmla="*/ 1 h 9"/>
                <a:gd name="T24" fmla="*/ 0 w 7"/>
                <a:gd name="T25" fmla="*/ 1 h 9"/>
                <a:gd name="T26" fmla="*/ 0 w 7"/>
                <a:gd name="T27" fmla="*/ 1 h 9"/>
                <a:gd name="T28" fmla="*/ 0 w 7"/>
                <a:gd name="T29" fmla="*/ 1 h 9"/>
                <a:gd name="T30" fmla="*/ 0 w 7"/>
                <a:gd name="T31" fmla="*/ 0 h 9"/>
                <a:gd name="T32" fmla="*/ 0 w 7"/>
                <a:gd name="T33" fmla="*/ 0 h 9"/>
                <a:gd name="T34" fmla="*/ 0 w 7"/>
                <a:gd name="T35" fmla="*/ 0 h 9"/>
                <a:gd name="T36" fmla="*/ 0 w 7"/>
                <a:gd name="T37" fmla="*/ 1 h 9"/>
                <a:gd name="T38" fmla="*/ 0 w 7"/>
                <a:gd name="T39" fmla="*/ 1 h 9"/>
                <a:gd name="T40" fmla="*/ 0 w 7"/>
                <a:gd name="T41" fmla="*/ 1 h 9"/>
                <a:gd name="T42" fmla="*/ 0 w 7"/>
                <a:gd name="T43" fmla="*/ 1 h 9"/>
                <a:gd name="T44" fmla="*/ 0 w 7"/>
                <a:gd name="T45" fmla="*/ 1 h 9"/>
                <a:gd name="T46" fmla="*/ 0 w 7"/>
                <a:gd name="T47" fmla="*/ 1 h 9"/>
                <a:gd name="T48" fmla="*/ 0 w 7"/>
                <a:gd name="T49" fmla="*/ 1 h 9"/>
                <a:gd name="T50" fmla="*/ 0 w 7"/>
                <a:gd name="T51" fmla="*/ 1 h 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
                <a:gd name="T79" fmla="*/ 0 h 9"/>
                <a:gd name="T80" fmla="*/ 7 w 7"/>
                <a:gd name="T81" fmla="*/ 9 h 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 h="9">
                  <a:moveTo>
                    <a:pt x="6" y="4"/>
                  </a:moveTo>
                  <a:lnTo>
                    <a:pt x="5" y="4"/>
                  </a:lnTo>
                  <a:lnTo>
                    <a:pt x="4" y="4"/>
                  </a:lnTo>
                  <a:lnTo>
                    <a:pt x="3" y="6"/>
                  </a:lnTo>
                  <a:lnTo>
                    <a:pt x="2" y="8"/>
                  </a:lnTo>
                  <a:lnTo>
                    <a:pt x="2" y="9"/>
                  </a:lnTo>
                  <a:lnTo>
                    <a:pt x="0" y="9"/>
                  </a:lnTo>
                  <a:lnTo>
                    <a:pt x="0" y="8"/>
                  </a:lnTo>
                  <a:lnTo>
                    <a:pt x="0" y="7"/>
                  </a:lnTo>
                  <a:lnTo>
                    <a:pt x="0" y="6"/>
                  </a:lnTo>
                  <a:lnTo>
                    <a:pt x="3" y="4"/>
                  </a:lnTo>
                  <a:lnTo>
                    <a:pt x="4" y="1"/>
                  </a:lnTo>
                  <a:lnTo>
                    <a:pt x="6" y="0"/>
                  </a:lnTo>
                  <a:lnTo>
                    <a:pt x="7" y="0"/>
                  </a:lnTo>
                  <a:lnTo>
                    <a:pt x="7" y="1"/>
                  </a:lnTo>
                  <a:lnTo>
                    <a:pt x="7" y="2"/>
                  </a:lnTo>
                  <a:lnTo>
                    <a:pt x="7" y="4"/>
                  </a:lnTo>
                  <a:lnTo>
                    <a:pt x="6" y="4"/>
                  </a:lnTo>
                  <a:close/>
                </a:path>
              </a:pathLst>
            </a:custGeom>
            <a:solidFill>
              <a:srgbClr val="FFA893"/>
            </a:solidFill>
            <a:ln w="9525">
              <a:noFill/>
              <a:round/>
              <a:headEnd/>
              <a:tailEnd/>
            </a:ln>
          </p:spPr>
          <p:txBody>
            <a:bodyPr/>
            <a:lstStyle/>
            <a:p>
              <a:endParaRPr lang="en-US">
                <a:solidFill>
                  <a:srgbClr val="000000"/>
                </a:solidFill>
              </a:endParaRPr>
            </a:p>
          </p:txBody>
        </p:sp>
        <p:sp>
          <p:nvSpPr>
            <p:cNvPr id="23643" name="Freeform 173"/>
            <p:cNvSpPr>
              <a:spLocks/>
            </p:cNvSpPr>
            <p:nvPr/>
          </p:nvSpPr>
          <p:spPr bwMode="auto">
            <a:xfrm>
              <a:off x="4450" y="3064"/>
              <a:ext cx="28" cy="32"/>
            </a:xfrm>
            <a:custGeom>
              <a:avLst/>
              <a:gdLst>
                <a:gd name="T0" fmla="*/ 0 w 58"/>
                <a:gd name="T1" fmla="*/ 1 h 64"/>
                <a:gd name="T2" fmla="*/ 0 w 58"/>
                <a:gd name="T3" fmla="*/ 1 h 64"/>
                <a:gd name="T4" fmla="*/ 0 w 58"/>
                <a:gd name="T5" fmla="*/ 1 h 64"/>
                <a:gd name="T6" fmla="*/ 0 w 58"/>
                <a:gd name="T7" fmla="*/ 1 h 64"/>
                <a:gd name="T8" fmla="*/ 0 w 58"/>
                <a:gd name="T9" fmla="*/ 1 h 64"/>
                <a:gd name="T10" fmla="*/ 0 w 58"/>
                <a:gd name="T11" fmla="*/ 1 h 64"/>
                <a:gd name="T12" fmla="*/ 0 w 58"/>
                <a:gd name="T13" fmla="*/ 1 h 64"/>
                <a:gd name="T14" fmla="*/ 0 w 58"/>
                <a:gd name="T15" fmla="*/ 1 h 64"/>
                <a:gd name="T16" fmla="*/ 0 w 58"/>
                <a:gd name="T17" fmla="*/ 1 h 64"/>
                <a:gd name="T18" fmla="*/ 0 w 58"/>
                <a:gd name="T19" fmla="*/ 1 h 64"/>
                <a:gd name="T20" fmla="*/ 0 w 58"/>
                <a:gd name="T21" fmla="*/ 1 h 64"/>
                <a:gd name="T22" fmla="*/ 0 w 58"/>
                <a:gd name="T23" fmla="*/ 1 h 64"/>
                <a:gd name="T24" fmla="*/ 0 w 58"/>
                <a:gd name="T25" fmla="*/ 1 h 64"/>
                <a:gd name="T26" fmla="*/ 0 w 58"/>
                <a:gd name="T27" fmla="*/ 1 h 64"/>
                <a:gd name="T28" fmla="*/ 0 w 58"/>
                <a:gd name="T29" fmla="*/ 1 h 64"/>
                <a:gd name="T30" fmla="*/ 0 w 58"/>
                <a:gd name="T31" fmla="*/ 1 h 64"/>
                <a:gd name="T32" fmla="*/ 0 w 58"/>
                <a:gd name="T33" fmla="*/ 1 h 64"/>
                <a:gd name="T34" fmla="*/ 0 w 58"/>
                <a:gd name="T35" fmla="*/ 1 h 64"/>
                <a:gd name="T36" fmla="*/ 0 w 58"/>
                <a:gd name="T37" fmla="*/ 1 h 64"/>
                <a:gd name="T38" fmla="*/ 0 w 58"/>
                <a:gd name="T39" fmla="*/ 1 h 64"/>
                <a:gd name="T40" fmla="*/ 0 w 58"/>
                <a:gd name="T41" fmla="*/ 1 h 64"/>
                <a:gd name="T42" fmla="*/ 0 w 58"/>
                <a:gd name="T43" fmla="*/ 1 h 64"/>
                <a:gd name="T44" fmla="*/ 0 w 58"/>
                <a:gd name="T45" fmla="*/ 1 h 64"/>
                <a:gd name="T46" fmla="*/ 0 w 58"/>
                <a:gd name="T47" fmla="*/ 1 h 64"/>
                <a:gd name="T48" fmla="*/ 0 w 58"/>
                <a:gd name="T49" fmla="*/ 1 h 64"/>
                <a:gd name="T50" fmla="*/ 0 w 58"/>
                <a:gd name="T51" fmla="*/ 0 h 64"/>
                <a:gd name="T52" fmla="*/ 0 w 58"/>
                <a:gd name="T53" fmla="*/ 0 h 64"/>
                <a:gd name="T54" fmla="*/ 0 w 58"/>
                <a:gd name="T55" fmla="*/ 0 h 64"/>
                <a:gd name="T56" fmla="*/ 0 w 58"/>
                <a:gd name="T57" fmla="*/ 0 h 64"/>
                <a:gd name="T58" fmla="*/ 0 w 58"/>
                <a:gd name="T59" fmla="*/ 1 h 64"/>
                <a:gd name="T60" fmla="*/ 0 w 58"/>
                <a:gd name="T61" fmla="*/ 1 h 64"/>
                <a:gd name="T62" fmla="*/ 0 w 58"/>
                <a:gd name="T63" fmla="*/ 1 h 64"/>
                <a:gd name="T64" fmla="*/ 0 w 58"/>
                <a:gd name="T65" fmla="*/ 1 h 64"/>
                <a:gd name="T66" fmla="*/ 0 w 58"/>
                <a:gd name="T67" fmla="*/ 1 h 64"/>
                <a:gd name="T68" fmla="*/ 0 w 58"/>
                <a:gd name="T69" fmla="*/ 1 h 64"/>
                <a:gd name="T70" fmla="*/ 0 w 58"/>
                <a:gd name="T71" fmla="*/ 1 h 64"/>
                <a:gd name="T72" fmla="*/ 0 w 58"/>
                <a:gd name="T73" fmla="*/ 1 h 64"/>
                <a:gd name="T74" fmla="*/ 0 w 58"/>
                <a:gd name="T75" fmla="*/ 1 h 64"/>
                <a:gd name="T76" fmla="*/ 0 w 58"/>
                <a:gd name="T77" fmla="*/ 1 h 64"/>
                <a:gd name="T78" fmla="*/ 0 w 58"/>
                <a:gd name="T79" fmla="*/ 1 h 64"/>
                <a:gd name="T80" fmla="*/ 0 w 58"/>
                <a:gd name="T81" fmla="*/ 1 h 64"/>
                <a:gd name="T82" fmla="*/ 0 w 58"/>
                <a:gd name="T83" fmla="*/ 1 h 64"/>
                <a:gd name="T84" fmla="*/ 0 w 58"/>
                <a:gd name="T85" fmla="*/ 1 h 64"/>
                <a:gd name="T86" fmla="*/ 0 w 58"/>
                <a:gd name="T87" fmla="*/ 1 h 64"/>
                <a:gd name="T88" fmla="*/ 0 w 58"/>
                <a:gd name="T89" fmla="*/ 1 h 64"/>
                <a:gd name="T90" fmla="*/ 0 w 58"/>
                <a:gd name="T91" fmla="*/ 1 h 64"/>
                <a:gd name="T92" fmla="*/ 0 w 58"/>
                <a:gd name="T93" fmla="*/ 1 h 64"/>
                <a:gd name="T94" fmla="*/ 0 w 58"/>
                <a:gd name="T95" fmla="*/ 1 h 64"/>
                <a:gd name="T96" fmla="*/ 0 w 58"/>
                <a:gd name="T97" fmla="*/ 1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
                <a:gd name="T148" fmla="*/ 0 h 64"/>
                <a:gd name="T149" fmla="*/ 58 w 58"/>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 h="64">
                  <a:moveTo>
                    <a:pt x="7" y="53"/>
                  </a:moveTo>
                  <a:lnTo>
                    <a:pt x="6" y="51"/>
                  </a:lnTo>
                  <a:lnTo>
                    <a:pt x="6" y="50"/>
                  </a:lnTo>
                  <a:lnTo>
                    <a:pt x="6" y="49"/>
                  </a:lnTo>
                  <a:lnTo>
                    <a:pt x="6" y="48"/>
                  </a:lnTo>
                  <a:lnTo>
                    <a:pt x="5" y="47"/>
                  </a:lnTo>
                  <a:lnTo>
                    <a:pt x="4" y="46"/>
                  </a:lnTo>
                  <a:lnTo>
                    <a:pt x="3" y="46"/>
                  </a:lnTo>
                  <a:lnTo>
                    <a:pt x="3" y="45"/>
                  </a:lnTo>
                  <a:lnTo>
                    <a:pt x="1" y="43"/>
                  </a:lnTo>
                  <a:lnTo>
                    <a:pt x="1" y="41"/>
                  </a:lnTo>
                  <a:lnTo>
                    <a:pt x="1" y="40"/>
                  </a:lnTo>
                  <a:lnTo>
                    <a:pt x="1" y="39"/>
                  </a:lnTo>
                  <a:lnTo>
                    <a:pt x="0" y="36"/>
                  </a:lnTo>
                  <a:lnTo>
                    <a:pt x="0" y="33"/>
                  </a:lnTo>
                  <a:lnTo>
                    <a:pt x="0" y="30"/>
                  </a:lnTo>
                  <a:lnTo>
                    <a:pt x="1" y="27"/>
                  </a:lnTo>
                  <a:lnTo>
                    <a:pt x="11" y="17"/>
                  </a:lnTo>
                  <a:lnTo>
                    <a:pt x="19" y="9"/>
                  </a:lnTo>
                  <a:lnTo>
                    <a:pt x="28" y="4"/>
                  </a:lnTo>
                  <a:lnTo>
                    <a:pt x="35" y="1"/>
                  </a:lnTo>
                  <a:lnTo>
                    <a:pt x="41" y="0"/>
                  </a:lnTo>
                  <a:lnTo>
                    <a:pt x="45" y="0"/>
                  </a:lnTo>
                  <a:lnTo>
                    <a:pt x="49" y="0"/>
                  </a:lnTo>
                  <a:lnTo>
                    <a:pt x="50" y="0"/>
                  </a:lnTo>
                  <a:lnTo>
                    <a:pt x="52" y="4"/>
                  </a:lnTo>
                  <a:lnTo>
                    <a:pt x="56" y="15"/>
                  </a:lnTo>
                  <a:lnTo>
                    <a:pt x="58" y="31"/>
                  </a:lnTo>
                  <a:lnTo>
                    <a:pt x="57" y="47"/>
                  </a:lnTo>
                  <a:lnTo>
                    <a:pt x="54" y="57"/>
                  </a:lnTo>
                  <a:lnTo>
                    <a:pt x="51" y="62"/>
                  </a:lnTo>
                  <a:lnTo>
                    <a:pt x="45" y="63"/>
                  </a:lnTo>
                  <a:lnTo>
                    <a:pt x="34" y="62"/>
                  </a:lnTo>
                  <a:lnTo>
                    <a:pt x="32" y="62"/>
                  </a:lnTo>
                  <a:lnTo>
                    <a:pt x="29" y="63"/>
                  </a:lnTo>
                  <a:lnTo>
                    <a:pt x="24" y="64"/>
                  </a:lnTo>
                  <a:lnTo>
                    <a:pt x="22" y="64"/>
                  </a:lnTo>
                  <a:lnTo>
                    <a:pt x="20" y="63"/>
                  </a:lnTo>
                  <a:lnTo>
                    <a:pt x="18" y="61"/>
                  </a:lnTo>
                  <a:lnTo>
                    <a:pt x="15" y="58"/>
                  </a:lnTo>
                  <a:lnTo>
                    <a:pt x="13" y="56"/>
                  </a:lnTo>
                  <a:lnTo>
                    <a:pt x="11" y="55"/>
                  </a:lnTo>
                  <a:lnTo>
                    <a:pt x="8" y="54"/>
                  </a:lnTo>
                  <a:lnTo>
                    <a:pt x="7" y="54"/>
                  </a:lnTo>
                  <a:lnTo>
                    <a:pt x="7" y="53"/>
                  </a:lnTo>
                  <a:close/>
                </a:path>
              </a:pathLst>
            </a:custGeom>
            <a:solidFill>
              <a:srgbClr val="843891"/>
            </a:solidFill>
            <a:ln w="9525">
              <a:noFill/>
              <a:round/>
              <a:headEnd/>
              <a:tailEnd/>
            </a:ln>
          </p:spPr>
          <p:txBody>
            <a:bodyPr/>
            <a:lstStyle/>
            <a:p>
              <a:endParaRPr lang="en-US">
                <a:solidFill>
                  <a:srgbClr val="000000"/>
                </a:solidFill>
              </a:endParaRPr>
            </a:p>
          </p:txBody>
        </p:sp>
        <p:sp>
          <p:nvSpPr>
            <p:cNvPr id="23644" name="Freeform 174"/>
            <p:cNvSpPr>
              <a:spLocks/>
            </p:cNvSpPr>
            <p:nvPr/>
          </p:nvSpPr>
          <p:spPr bwMode="auto">
            <a:xfrm>
              <a:off x="4459" y="3056"/>
              <a:ext cx="24" cy="20"/>
            </a:xfrm>
            <a:custGeom>
              <a:avLst/>
              <a:gdLst>
                <a:gd name="T0" fmla="*/ 1 w 47"/>
                <a:gd name="T1" fmla="*/ 1 h 39"/>
                <a:gd name="T2" fmla="*/ 1 w 47"/>
                <a:gd name="T3" fmla="*/ 1 h 39"/>
                <a:gd name="T4" fmla="*/ 1 w 47"/>
                <a:gd name="T5" fmla="*/ 1 h 39"/>
                <a:gd name="T6" fmla="*/ 1 w 47"/>
                <a:gd name="T7" fmla="*/ 1 h 39"/>
                <a:gd name="T8" fmla="*/ 1 w 47"/>
                <a:gd name="T9" fmla="*/ 1 h 39"/>
                <a:gd name="T10" fmla="*/ 1 w 47"/>
                <a:gd name="T11" fmla="*/ 1 h 39"/>
                <a:gd name="T12" fmla="*/ 1 w 47"/>
                <a:gd name="T13" fmla="*/ 1 h 39"/>
                <a:gd name="T14" fmla="*/ 1 w 47"/>
                <a:gd name="T15" fmla="*/ 1 h 39"/>
                <a:gd name="T16" fmla="*/ 0 w 47"/>
                <a:gd name="T17" fmla="*/ 1 h 39"/>
                <a:gd name="T18" fmla="*/ 1 w 47"/>
                <a:gd name="T19" fmla="*/ 0 h 39"/>
                <a:gd name="T20" fmla="*/ 1 w 47"/>
                <a:gd name="T21" fmla="*/ 1 h 39"/>
                <a:gd name="T22" fmla="*/ 1 w 47"/>
                <a:gd name="T23" fmla="*/ 1 h 39"/>
                <a:gd name="T24" fmla="*/ 1 w 47"/>
                <a:gd name="T25" fmla="*/ 1 h 39"/>
                <a:gd name="T26" fmla="*/ 1 w 47"/>
                <a:gd name="T27" fmla="*/ 1 h 39"/>
                <a:gd name="T28" fmla="*/ 1 w 47"/>
                <a:gd name="T29" fmla="*/ 1 h 39"/>
                <a:gd name="T30" fmla="*/ 1 w 47"/>
                <a:gd name="T31" fmla="*/ 1 h 39"/>
                <a:gd name="T32" fmla="*/ 1 w 47"/>
                <a:gd name="T33" fmla="*/ 1 h 39"/>
                <a:gd name="T34" fmla="*/ 1 w 47"/>
                <a:gd name="T35" fmla="*/ 1 h 39"/>
                <a:gd name="T36" fmla="*/ 1 w 47"/>
                <a:gd name="T37" fmla="*/ 1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
                <a:gd name="T58" fmla="*/ 0 h 39"/>
                <a:gd name="T59" fmla="*/ 47 w 47"/>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 h="39">
                  <a:moveTo>
                    <a:pt x="42" y="39"/>
                  </a:moveTo>
                  <a:lnTo>
                    <a:pt x="41" y="39"/>
                  </a:lnTo>
                  <a:lnTo>
                    <a:pt x="39" y="39"/>
                  </a:lnTo>
                  <a:lnTo>
                    <a:pt x="34" y="39"/>
                  </a:lnTo>
                  <a:lnTo>
                    <a:pt x="29" y="38"/>
                  </a:lnTo>
                  <a:lnTo>
                    <a:pt x="23" y="35"/>
                  </a:lnTo>
                  <a:lnTo>
                    <a:pt x="15" y="32"/>
                  </a:lnTo>
                  <a:lnTo>
                    <a:pt x="8" y="27"/>
                  </a:lnTo>
                  <a:lnTo>
                    <a:pt x="0" y="20"/>
                  </a:lnTo>
                  <a:lnTo>
                    <a:pt x="6" y="0"/>
                  </a:lnTo>
                  <a:lnTo>
                    <a:pt x="7" y="1"/>
                  </a:lnTo>
                  <a:lnTo>
                    <a:pt x="8" y="2"/>
                  </a:lnTo>
                  <a:lnTo>
                    <a:pt x="11" y="4"/>
                  </a:lnTo>
                  <a:lnTo>
                    <a:pt x="16" y="7"/>
                  </a:lnTo>
                  <a:lnTo>
                    <a:pt x="23" y="9"/>
                  </a:lnTo>
                  <a:lnTo>
                    <a:pt x="30" y="12"/>
                  </a:lnTo>
                  <a:lnTo>
                    <a:pt x="38" y="13"/>
                  </a:lnTo>
                  <a:lnTo>
                    <a:pt x="47" y="15"/>
                  </a:lnTo>
                  <a:lnTo>
                    <a:pt x="42" y="39"/>
                  </a:lnTo>
                  <a:close/>
                </a:path>
              </a:pathLst>
            </a:custGeom>
            <a:solidFill>
              <a:srgbClr val="843891"/>
            </a:solidFill>
            <a:ln w="9525">
              <a:noFill/>
              <a:round/>
              <a:headEnd/>
              <a:tailEnd/>
            </a:ln>
          </p:spPr>
          <p:txBody>
            <a:bodyPr/>
            <a:lstStyle/>
            <a:p>
              <a:endParaRPr lang="en-US">
                <a:solidFill>
                  <a:srgbClr val="000000"/>
                </a:solidFill>
              </a:endParaRPr>
            </a:p>
          </p:txBody>
        </p:sp>
        <p:sp>
          <p:nvSpPr>
            <p:cNvPr id="23645" name="Freeform 175"/>
            <p:cNvSpPr>
              <a:spLocks/>
            </p:cNvSpPr>
            <p:nvPr/>
          </p:nvSpPr>
          <p:spPr bwMode="auto">
            <a:xfrm>
              <a:off x="4460" y="2958"/>
              <a:ext cx="54" cy="112"/>
            </a:xfrm>
            <a:custGeom>
              <a:avLst/>
              <a:gdLst>
                <a:gd name="T0" fmla="*/ 1 w 108"/>
                <a:gd name="T1" fmla="*/ 1 h 223"/>
                <a:gd name="T2" fmla="*/ 1 w 108"/>
                <a:gd name="T3" fmla="*/ 1 h 223"/>
                <a:gd name="T4" fmla="*/ 1 w 108"/>
                <a:gd name="T5" fmla="*/ 0 h 223"/>
                <a:gd name="T6" fmla="*/ 1 w 108"/>
                <a:gd name="T7" fmla="*/ 0 h 223"/>
                <a:gd name="T8" fmla="*/ 1 w 108"/>
                <a:gd name="T9" fmla="*/ 1 h 223"/>
                <a:gd name="T10" fmla="*/ 1 w 108"/>
                <a:gd name="T11" fmla="*/ 1 h 223"/>
                <a:gd name="T12" fmla="*/ 1 w 108"/>
                <a:gd name="T13" fmla="*/ 1 h 223"/>
                <a:gd name="T14" fmla="*/ 1 w 108"/>
                <a:gd name="T15" fmla="*/ 1 h 223"/>
                <a:gd name="T16" fmla="*/ 1 w 108"/>
                <a:gd name="T17" fmla="*/ 1 h 223"/>
                <a:gd name="T18" fmla="*/ 0 w 108"/>
                <a:gd name="T19" fmla="*/ 1 h 223"/>
                <a:gd name="T20" fmla="*/ 1 w 108"/>
                <a:gd name="T21" fmla="*/ 1 h 223"/>
                <a:gd name="T22" fmla="*/ 1 w 108"/>
                <a:gd name="T23" fmla="*/ 1 h 223"/>
                <a:gd name="T24" fmla="*/ 1 w 108"/>
                <a:gd name="T25" fmla="*/ 1 h 223"/>
                <a:gd name="T26" fmla="*/ 1 w 108"/>
                <a:gd name="T27" fmla="*/ 1 h 223"/>
                <a:gd name="T28" fmla="*/ 1 w 108"/>
                <a:gd name="T29" fmla="*/ 1 h 223"/>
                <a:gd name="T30" fmla="*/ 1 w 108"/>
                <a:gd name="T31" fmla="*/ 1 h 223"/>
                <a:gd name="T32" fmla="*/ 1 w 108"/>
                <a:gd name="T33" fmla="*/ 1 h 223"/>
                <a:gd name="T34" fmla="*/ 1 w 108"/>
                <a:gd name="T35" fmla="*/ 1 h 223"/>
                <a:gd name="T36" fmla="*/ 1 w 108"/>
                <a:gd name="T37" fmla="*/ 1 h 223"/>
                <a:gd name="T38" fmla="*/ 1 w 108"/>
                <a:gd name="T39" fmla="*/ 1 h 223"/>
                <a:gd name="T40" fmla="*/ 1 w 108"/>
                <a:gd name="T41" fmla="*/ 1 h 223"/>
                <a:gd name="T42" fmla="*/ 1 w 108"/>
                <a:gd name="T43" fmla="*/ 1 h 223"/>
                <a:gd name="T44" fmla="*/ 1 w 108"/>
                <a:gd name="T45" fmla="*/ 1 h 223"/>
                <a:gd name="T46" fmla="*/ 1 w 108"/>
                <a:gd name="T47" fmla="*/ 1 h 223"/>
                <a:gd name="T48" fmla="*/ 1 w 108"/>
                <a:gd name="T49" fmla="*/ 1 h 223"/>
                <a:gd name="T50" fmla="*/ 1 w 108"/>
                <a:gd name="T51" fmla="*/ 1 h 2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8"/>
                <a:gd name="T79" fmla="*/ 0 h 223"/>
                <a:gd name="T80" fmla="*/ 108 w 108"/>
                <a:gd name="T81" fmla="*/ 223 h 2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8" h="223">
                  <a:moveTo>
                    <a:pt x="108" y="10"/>
                  </a:moveTo>
                  <a:lnTo>
                    <a:pt x="94" y="3"/>
                  </a:lnTo>
                  <a:lnTo>
                    <a:pt x="84" y="0"/>
                  </a:lnTo>
                  <a:lnTo>
                    <a:pt x="75" y="0"/>
                  </a:lnTo>
                  <a:lnTo>
                    <a:pt x="68" y="1"/>
                  </a:lnTo>
                  <a:lnTo>
                    <a:pt x="62" y="3"/>
                  </a:lnTo>
                  <a:lnTo>
                    <a:pt x="59" y="7"/>
                  </a:lnTo>
                  <a:lnTo>
                    <a:pt x="58" y="9"/>
                  </a:lnTo>
                  <a:lnTo>
                    <a:pt x="56" y="10"/>
                  </a:lnTo>
                  <a:lnTo>
                    <a:pt x="0" y="198"/>
                  </a:lnTo>
                  <a:lnTo>
                    <a:pt x="2" y="200"/>
                  </a:lnTo>
                  <a:lnTo>
                    <a:pt x="7" y="205"/>
                  </a:lnTo>
                  <a:lnTo>
                    <a:pt x="14" y="212"/>
                  </a:lnTo>
                  <a:lnTo>
                    <a:pt x="23" y="218"/>
                  </a:lnTo>
                  <a:lnTo>
                    <a:pt x="32" y="222"/>
                  </a:lnTo>
                  <a:lnTo>
                    <a:pt x="41" y="223"/>
                  </a:lnTo>
                  <a:lnTo>
                    <a:pt x="48" y="219"/>
                  </a:lnTo>
                  <a:lnTo>
                    <a:pt x="54" y="208"/>
                  </a:lnTo>
                  <a:lnTo>
                    <a:pt x="56" y="200"/>
                  </a:lnTo>
                  <a:lnTo>
                    <a:pt x="63" y="178"/>
                  </a:lnTo>
                  <a:lnTo>
                    <a:pt x="74" y="147"/>
                  </a:lnTo>
                  <a:lnTo>
                    <a:pt x="85" y="110"/>
                  </a:lnTo>
                  <a:lnTo>
                    <a:pt x="96" y="75"/>
                  </a:lnTo>
                  <a:lnTo>
                    <a:pt x="104" y="44"/>
                  </a:lnTo>
                  <a:lnTo>
                    <a:pt x="108" y="21"/>
                  </a:lnTo>
                  <a:lnTo>
                    <a:pt x="108" y="10"/>
                  </a:lnTo>
                  <a:close/>
                </a:path>
              </a:pathLst>
            </a:custGeom>
            <a:solidFill>
              <a:srgbClr val="843891"/>
            </a:solidFill>
            <a:ln w="9525">
              <a:noFill/>
              <a:round/>
              <a:headEnd/>
              <a:tailEnd/>
            </a:ln>
          </p:spPr>
          <p:txBody>
            <a:bodyPr/>
            <a:lstStyle/>
            <a:p>
              <a:endParaRPr lang="en-US">
                <a:solidFill>
                  <a:srgbClr val="000000"/>
                </a:solidFill>
              </a:endParaRPr>
            </a:p>
          </p:txBody>
        </p:sp>
        <p:sp>
          <p:nvSpPr>
            <p:cNvPr id="23646" name="Freeform 176"/>
            <p:cNvSpPr>
              <a:spLocks/>
            </p:cNvSpPr>
            <p:nvPr/>
          </p:nvSpPr>
          <p:spPr bwMode="auto">
            <a:xfrm>
              <a:off x="4428" y="3070"/>
              <a:ext cx="29" cy="31"/>
            </a:xfrm>
            <a:custGeom>
              <a:avLst/>
              <a:gdLst>
                <a:gd name="T0" fmla="*/ 1 w 57"/>
                <a:gd name="T1" fmla="*/ 0 h 63"/>
                <a:gd name="T2" fmla="*/ 1 w 57"/>
                <a:gd name="T3" fmla="*/ 0 h 63"/>
                <a:gd name="T4" fmla="*/ 1 w 57"/>
                <a:gd name="T5" fmla="*/ 0 h 63"/>
                <a:gd name="T6" fmla="*/ 1 w 57"/>
                <a:gd name="T7" fmla="*/ 0 h 63"/>
                <a:gd name="T8" fmla="*/ 1 w 57"/>
                <a:gd name="T9" fmla="*/ 0 h 63"/>
                <a:gd name="T10" fmla="*/ 1 w 57"/>
                <a:gd name="T11" fmla="*/ 0 h 63"/>
                <a:gd name="T12" fmla="*/ 1 w 57"/>
                <a:gd name="T13" fmla="*/ 0 h 63"/>
                <a:gd name="T14" fmla="*/ 1 w 57"/>
                <a:gd name="T15" fmla="*/ 0 h 63"/>
                <a:gd name="T16" fmla="*/ 1 w 57"/>
                <a:gd name="T17" fmla="*/ 0 h 63"/>
                <a:gd name="T18" fmla="*/ 1 w 57"/>
                <a:gd name="T19" fmla="*/ 0 h 63"/>
                <a:gd name="T20" fmla="*/ 1 w 57"/>
                <a:gd name="T21" fmla="*/ 0 h 63"/>
                <a:gd name="T22" fmla="*/ 1 w 57"/>
                <a:gd name="T23" fmla="*/ 0 h 63"/>
                <a:gd name="T24" fmla="*/ 1 w 57"/>
                <a:gd name="T25" fmla="*/ 0 h 63"/>
                <a:gd name="T26" fmla="*/ 1 w 57"/>
                <a:gd name="T27" fmla="*/ 0 h 63"/>
                <a:gd name="T28" fmla="*/ 1 w 57"/>
                <a:gd name="T29" fmla="*/ 0 h 63"/>
                <a:gd name="T30" fmla="*/ 1 w 57"/>
                <a:gd name="T31" fmla="*/ 0 h 63"/>
                <a:gd name="T32" fmla="*/ 1 w 57"/>
                <a:gd name="T33" fmla="*/ 0 h 63"/>
                <a:gd name="T34" fmla="*/ 0 w 57"/>
                <a:gd name="T35" fmla="*/ 0 h 63"/>
                <a:gd name="T36" fmla="*/ 0 w 57"/>
                <a:gd name="T37" fmla="*/ 0 h 63"/>
                <a:gd name="T38" fmla="*/ 0 w 57"/>
                <a:gd name="T39" fmla="*/ 0 h 63"/>
                <a:gd name="T40" fmla="*/ 1 w 57"/>
                <a:gd name="T41" fmla="*/ 0 h 63"/>
                <a:gd name="T42" fmla="*/ 1 w 57"/>
                <a:gd name="T43" fmla="*/ 0 h 63"/>
                <a:gd name="T44" fmla="*/ 1 w 57"/>
                <a:gd name="T45" fmla="*/ 0 h 63"/>
                <a:gd name="T46" fmla="*/ 1 w 57"/>
                <a:gd name="T47" fmla="*/ 0 h 63"/>
                <a:gd name="T48" fmla="*/ 1 w 57"/>
                <a:gd name="T49" fmla="*/ 0 h 63"/>
                <a:gd name="T50" fmla="*/ 1 w 57"/>
                <a:gd name="T51" fmla="*/ 0 h 63"/>
                <a:gd name="T52" fmla="*/ 1 w 57"/>
                <a:gd name="T53" fmla="*/ 0 h 63"/>
                <a:gd name="T54" fmla="*/ 1 w 57"/>
                <a:gd name="T55" fmla="*/ 0 h 63"/>
                <a:gd name="T56" fmla="*/ 1 w 57"/>
                <a:gd name="T57" fmla="*/ 0 h 63"/>
                <a:gd name="T58" fmla="*/ 1 w 57"/>
                <a:gd name="T59" fmla="*/ 0 h 63"/>
                <a:gd name="T60" fmla="*/ 1 w 57"/>
                <a:gd name="T61" fmla="*/ 0 h 63"/>
                <a:gd name="T62" fmla="*/ 1 w 57"/>
                <a:gd name="T63" fmla="*/ 0 h 63"/>
                <a:gd name="T64" fmla="*/ 1 w 57"/>
                <a:gd name="T65" fmla="*/ 0 h 63"/>
                <a:gd name="T66" fmla="*/ 1 w 57"/>
                <a:gd name="T67" fmla="*/ 0 h 63"/>
                <a:gd name="T68" fmla="*/ 1 w 57"/>
                <a:gd name="T69" fmla="*/ 0 h 63"/>
                <a:gd name="T70" fmla="*/ 1 w 57"/>
                <a:gd name="T71" fmla="*/ 0 h 63"/>
                <a:gd name="T72" fmla="*/ 1 w 57"/>
                <a:gd name="T73" fmla="*/ 0 h 63"/>
                <a:gd name="T74" fmla="*/ 1 w 57"/>
                <a:gd name="T75" fmla="*/ 0 h 63"/>
                <a:gd name="T76" fmla="*/ 1 w 57"/>
                <a:gd name="T77" fmla="*/ 0 h 63"/>
                <a:gd name="T78" fmla="*/ 1 w 57"/>
                <a:gd name="T79" fmla="*/ 0 h 63"/>
                <a:gd name="T80" fmla="*/ 1 w 57"/>
                <a:gd name="T81" fmla="*/ 0 h 63"/>
                <a:gd name="T82" fmla="*/ 1 w 57"/>
                <a:gd name="T83" fmla="*/ 0 h 63"/>
                <a:gd name="T84" fmla="*/ 1 w 57"/>
                <a:gd name="T85" fmla="*/ 0 h 63"/>
                <a:gd name="T86" fmla="*/ 1 w 57"/>
                <a:gd name="T87" fmla="*/ 0 h 63"/>
                <a:gd name="T88" fmla="*/ 1 w 57"/>
                <a:gd name="T89" fmla="*/ 0 h 63"/>
                <a:gd name="T90" fmla="*/ 1 w 57"/>
                <a:gd name="T91" fmla="*/ 0 h 63"/>
                <a:gd name="T92" fmla="*/ 1 w 57"/>
                <a:gd name="T93" fmla="*/ 0 h 63"/>
                <a:gd name="T94" fmla="*/ 1 w 57"/>
                <a:gd name="T95" fmla="*/ 0 h 63"/>
                <a:gd name="T96" fmla="*/ 1 w 57"/>
                <a:gd name="T97" fmla="*/ 0 h 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63"/>
                <a:gd name="T149" fmla="*/ 57 w 57"/>
                <a:gd name="T150" fmla="*/ 63 h 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63">
                  <a:moveTo>
                    <a:pt x="7" y="52"/>
                  </a:moveTo>
                  <a:lnTo>
                    <a:pt x="5" y="51"/>
                  </a:lnTo>
                  <a:lnTo>
                    <a:pt x="5" y="50"/>
                  </a:lnTo>
                  <a:lnTo>
                    <a:pt x="5" y="48"/>
                  </a:lnTo>
                  <a:lnTo>
                    <a:pt x="4" y="47"/>
                  </a:lnTo>
                  <a:lnTo>
                    <a:pt x="3" y="46"/>
                  </a:lnTo>
                  <a:lnTo>
                    <a:pt x="2" y="45"/>
                  </a:lnTo>
                  <a:lnTo>
                    <a:pt x="1" y="44"/>
                  </a:lnTo>
                  <a:lnTo>
                    <a:pt x="1" y="43"/>
                  </a:lnTo>
                  <a:lnTo>
                    <a:pt x="1" y="42"/>
                  </a:lnTo>
                  <a:lnTo>
                    <a:pt x="1" y="40"/>
                  </a:lnTo>
                  <a:lnTo>
                    <a:pt x="1" y="39"/>
                  </a:lnTo>
                  <a:lnTo>
                    <a:pt x="0" y="36"/>
                  </a:lnTo>
                  <a:lnTo>
                    <a:pt x="0" y="32"/>
                  </a:lnTo>
                  <a:lnTo>
                    <a:pt x="0" y="30"/>
                  </a:lnTo>
                  <a:lnTo>
                    <a:pt x="1" y="28"/>
                  </a:lnTo>
                  <a:lnTo>
                    <a:pt x="10" y="16"/>
                  </a:lnTo>
                  <a:lnTo>
                    <a:pt x="18" y="9"/>
                  </a:lnTo>
                  <a:lnTo>
                    <a:pt x="27" y="4"/>
                  </a:lnTo>
                  <a:lnTo>
                    <a:pt x="34" y="1"/>
                  </a:lnTo>
                  <a:lnTo>
                    <a:pt x="40" y="0"/>
                  </a:lnTo>
                  <a:lnTo>
                    <a:pt x="45" y="0"/>
                  </a:lnTo>
                  <a:lnTo>
                    <a:pt x="48" y="0"/>
                  </a:lnTo>
                  <a:lnTo>
                    <a:pt x="49" y="0"/>
                  </a:lnTo>
                  <a:lnTo>
                    <a:pt x="51" y="5"/>
                  </a:lnTo>
                  <a:lnTo>
                    <a:pt x="55" y="15"/>
                  </a:lnTo>
                  <a:lnTo>
                    <a:pt x="57" y="30"/>
                  </a:lnTo>
                  <a:lnTo>
                    <a:pt x="56" y="46"/>
                  </a:lnTo>
                  <a:lnTo>
                    <a:pt x="54" y="57"/>
                  </a:lnTo>
                  <a:lnTo>
                    <a:pt x="50" y="62"/>
                  </a:lnTo>
                  <a:lnTo>
                    <a:pt x="45" y="63"/>
                  </a:lnTo>
                  <a:lnTo>
                    <a:pt x="33" y="62"/>
                  </a:lnTo>
                  <a:lnTo>
                    <a:pt x="32" y="62"/>
                  </a:lnTo>
                  <a:lnTo>
                    <a:pt x="27" y="63"/>
                  </a:lnTo>
                  <a:lnTo>
                    <a:pt x="24" y="63"/>
                  </a:lnTo>
                  <a:lnTo>
                    <a:pt x="21" y="63"/>
                  </a:lnTo>
                  <a:lnTo>
                    <a:pt x="19" y="62"/>
                  </a:lnTo>
                  <a:lnTo>
                    <a:pt x="17" y="61"/>
                  </a:lnTo>
                  <a:lnTo>
                    <a:pt x="13" y="59"/>
                  </a:lnTo>
                  <a:lnTo>
                    <a:pt x="11" y="57"/>
                  </a:lnTo>
                  <a:lnTo>
                    <a:pt x="10" y="55"/>
                  </a:lnTo>
                  <a:lnTo>
                    <a:pt x="8" y="54"/>
                  </a:lnTo>
                  <a:lnTo>
                    <a:pt x="7" y="53"/>
                  </a:lnTo>
                  <a:lnTo>
                    <a:pt x="7" y="52"/>
                  </a:lnTo>
                  <a:close/>
                </a:path>
              </a:pathLst>
            </a:custGeom>
            <a:solidFill>
              <a:srgbClr val="843891"/>
            </a:solidFill>
            <a:ln w="9525">
              <a:noFill/>
              <a:round/>
              <a:headEnd/>
              <a:tailEnd/>
            </a:ln>
          </p:spPr>
          <p:txBody>
            <a:bodyPr/>
            <a:lstStyle/>
            <a:p>
              <a:endParaRPr lang="en-US">
                <a:solidFill>
                  <a:srgbClr val="000000"/>
                </a:solidFill>
              </a:endParaRPr>
            </a:p>
          </p:txBody>
        </p:sp>
        <p:sp>
          <p:nvSpPr>
            <p:cNvPr id="23647" name="Freeform 177"/>
            <p:cNvSpPr>
              <a:spLocks/>
            </p:cNvSpPr>
            <p:nvPr/>
          </p:nvSpPr>
          <p:spPr bwMode="auto">
            <a:xfrm>
              <a:off x="4649" y="3031"/>
              <a:ext cx="73" cy="67"/>
            </a:xfrm>
            <a:custGeom>
              <a:avLst/>
              <a:gdLst>
                <a:gd name="T0" fmla="*/ 1 w 146"/>
                <a:gd name="T1" fmla="*/ 1 h 134"/>
                <a:gd name="T2" fmla="*/ 1 w 146"/>
                <a:gd name="T3" fmla="*/ 1 h 134"/>
                <a:gd name="T4" fmla="*/ 1 w 146"/>
                <a:gd name="T5" fmla="*/ 0 h 134"/>
                <a:gd name="T6" fmla="*/ 1 w 146"/>
                <a:gd name="T7" fmla="*/ 1 h 134"/>
                <a:gd name="T8" fmla="*/ 1 w 146"/>
                <a:gd name="T9" fmla="*/ 1 h 134"/>
                <a:gd name="T10" fmla="*/ 1 w 146"/>
                <a:gd name="T11" fmla="*/ 1 h 134"/>
                <a:gd name="T12" fmla="*/ 1 w 146"/>
                <a:gd name="T13" fmla="*/ 1 h 134"/>
                <a:gd name="T14" fmla="*/ 1 w 146"/>
                <a:gd name="T15" fmla="*/ 1 h 134"/>
                <a:gd name="T16" fmla="*/ 1 w 146"/>
                <a:gd name="T17" fmla="*/ 1 h 134"/>
                <a:gd name="T18" fmla="*/ 1 w 146"/>
                <a:gd name="T19" fmla="*/ 1 h 134"/>
                <a:gd name="T20" fmla="*/ 1 w 146"/>
                <a:gd name="T21" fmla="*/ 1 h 134"/>
                <a:gd name="T22" fmla="*/ 1 w 146"/>
                <a:gd name="T23" fmla="*/ 0 h 134"/>
                <a:gd name="T24" fmla="*/ 1 w 146"/>
                <a:gd name="T25" fmla="*/ 0 h 134"/>
                <a:gd name="T26" fmla="*/ 1 w 146"/>
                <a:gd name="T27" fmla="*/ 1 h 134"/>
                <a:gd name="T28" fmla="*/ 1 w 146"/>
                <a:gd name="T29" fmla="*/ 1 h 134"/>
                <a:gd name="T30" fmla="*/ 1 w 146"/>
                <a:gd name="T31" fmla="*/ 1 h 134"/>
                <a:gd name="T32" fmla="*/ 1 w 146"/>
                <a:gd name="T33" fmla="*/ 1 h 134"/>
                <a:gd name="T34" fmla="*/ 1 w 146"/>
                <a:gd name="T35" fmla="*/ 1 h 134"/>
                <a:gd name="T36" fmla="*/ 1 w 146"/>
                <a:gd name="T37" fmla="*/ 1 h 134"/>
                <a:gd name="T38" fmla="*/ 1 w 146"/>
                <a:gd name="T39" fmla="*/ 1 h 134"/>
                <a:gd name="T40" fmla="*/ 1 w 146"/>
                <a:gd name="T41" fmla="*/ 1 h 134"/>
                <a:gd name="T42" fmla="*/ 1 w 146"/>
                <a:gd name="T43" fmla="*/ 1 h 134"/>
                <a:gd name="T44" fmla="*/ 1 w 146"/>
                <a:gd name="T45" fmla="*/ 1 h 134"/>
                <a:gd name="T46" fmla="*/ 1 w 146"/>
                <a:gd name="T47" fmla="*/ 1 h 134"/>
                <a:gd name="T48" fmla="*/ 1 w 146"/>
                <a:gd name="T49" fmla="*/ 1 h 134"/>
                <a:gd name="T50" fmla="*/ 0 w 146"/>
                <a:gd name="T51" fmla="*/ 1 h 134"/>
                <a:gd name="T52" fmla="*/ 1 w 146"/>
                <a:gd name="T53" fmla="*/ 1 h 134"/>
                <a:gd name="T54" fmla="*/ 1 w 146"/>
                <a:gd name="T55" fmla="*/ 1 h 134"/>
                <a:gd name="T56" fmla="*/ 1 w 146"/>
                <a:gd name="T57" fmla="*/ 1 h 134"/>
                <a:gd name="T58" fmla="*/ 1 w 146"/>
                <a:gd name="T59" fmla="*/ 1 h 134"/>
                <a:gd name="T60" fmla="*/ 1 w 146"/>
                <a:gd name="T61" fmla="*/ 1 h 134"/>
                <a:gd name="T62" fmla="*/ 1 w 146"/>
                <a:gd name="T63" fmla="*/ 1 h 134"/>
                <a:gd name="T64" fmla="*/ 1 w 146"/>
                <a:gd name="T65" fmla="*/ 1 h 134"/>
                <a:gd name="T66" fmla="*/ 1 w 146"/>
                <a:gd name="T67" fmla="*/ 1 h 134"/>
                <a:gd name="T68" fmla="*/ 1 w 146"/>
                <a:gd name="T69" fmla="*/ 1 h 134"/>
                <a:gd name="T70" fmla="*/ 1 w 146"/>
                <a:gd name="T71" fmla="*/ 1 h 134"/>
                <a:gd name="T72" fmla="*/ 1 w 146"/>
                <a:gd name="T73" fmla="*/ 1 h 134"/>
                <a:gd name="T74" fmla="*/ 1 w 146"/>
                <a:gd name="T75" fmla="*/ 1 h 134"/>
                <a:gd name="T76" fmla="*/ 1 w 146"/>
                <a:gd name="T77" fmla="*/ 1 h 134"/>
                <a:gd name="T78" fmla="*/ 1 w 146"/>
                <a:gd name="T79" fmla="*/ 1 h 134"/>
                <a:gd name="T80" fmla="*/ 1 w 146"/>
                <a:gd name="T81" fmla="*/ 1 h 134"/>
                <a:gd name="T82" fmla="*/ 1 w 146"/>
                <a:gd name="T83" fmla="*/ 1 h 134"/>
                <a:gd name="T84" fmla="*/ 1 w 146"/>
                <a:gd name="T85" fmla="*/ 1 h 134"/>
                <a:gd name="T86" fmla="*/ 1 w 146"/>
                <a:gd name="T87" fmla="*/ 1 h 134"/>
                <a:gd name="T88" fmla="*/ 1 w 146"/>
                <a:gd name="T89" fmla="*/ 1 h 134"/>
                <a:gd name="T90" fmla="*/ 1 w 146"/>
                <a:gd name="T91" fmla="*/ 1 h 134"/>
                <a:gd name="T92" fmla="*/ 1 w 146"/>
                <a:gd name="T93" fmla="*/ 1 h 134"/>
                <a:gd name="T94" fmla="*/ 1 w 146"/>
                <a:gd name="T95" fmla="*/ 1 h 134"/>
                <a:gd name="T96" fmla="*/ 1 w 146"/>
                <a:gd name="T97" fmla="*/ 1 h 134"/>
                <a:gd name="T98" fmla="*/ 1 w 146"/>
                <a:gd name="T99" fmla="*/ 1 h 134"/>
                <a:gd name="T100" fmla="*/ 1 w 146"/>
                <a:gd name="T101" fmla="*/ 1 h 134"/>
                <a:gd name="T102" fmla="*/ 1 w 146"/>
                <a:gd name="T103" fmla="*/ 1 h 134"/>
                <a:gd name="T104" fmla="*/ 1 w 146"/>
                <a:gd name="T105" fmla="*/ 1 h 134"/>
                <a:gd name="T106" fmla="*/ 1 w 146"/>
                <a:gd name="T107" fmla="*/ 1 h 134"/>
                <a:gd name="T108" fmla="*/ 1 w 146"/>
                <a:gd name="T109" fmla="*/ 1 h 1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6"/>
                <a:gd name="T166" fmla="*/ 0 h 134"/>
                <a:gd name="T167" fmla="*/ 146 w 146"/>
                <a:gd name="T168" fmla="*/ 134 h 1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6" h="134">
                  <a:moveTo>
                    <a:pt x="146" y="3"/>
                  </a:moveTo>
                  <a:lnTo>
                    <a:pt x="142" y="1"/>
                  </a:lnTo>
                  <a:lnTo>
                    <a:pt x="138" y="0"/>
                  </a:lnTo>
                  <a:lnTo>
                    <a:pt x="136" y="1"/>
                  </a:lnTo>
                  <a:lnTo>
                    <a:pt x="135" y="1"/>
                  </a:lnTo>
                  <a:lnTo>
                    <a:pt x="133" y="1"/>
                  </a:lnTo>
                  <a:lnTo>
                    <a:pt x="130" y="1"/>
                  </a:lnTo>
                  <a:lnTo>
                    <a:pt x="125" y="0"/>
                  </a:lnTo>
                  <a:lnTo>
                    <a:pt x="121" y="0"/>
                  </a:lnTo>
                  <a:lnTo>
                    <a:pt x="117" y="1"/>
                  </a:lnTo>
                  <a:lnTo>
                    <a:pt x="110" y="6"/>
                  </a:lnTo>
                  <a:lnTo>
                    <a:pt x="100" y="15"/>
                  </a:lnTo>
                  <a:lnTo>
                    <a:pt x="91" y="24"/>
                  </a:lnTo>
                  <a:lnTo>
                    <a:pt x="86" y="29"/>
                  </a:lnTo>
                  <a:lnTo>
                    <a:pt x="69" y="39"/>
                  </a:lnTo>
                  <a:lnTo>
                    <a:pt x="69" y="37"/>
                  </a:lnTo>
                  <a:lnTo>
                    <a:pt x="68" y="35"/>
                  </a:lnTo>
                  <a:lnTo>
                    <a:pt x="68" y="33"/>
                  </a:lnTo>
                  <a:lnTo>
                    <a:pt x="67" y="31"/>
                  </a:lnTo>
                  <a:lnTo>
                    <a:pt x="15" y="29"/>
                  </a:lnTo>
                  <a:lnTo>
                    <a:pt x="7" y="102"/>
                  </a:lnTo>
                  <a:lnTo>
                    <a:pt x="0" y="117"/>
                  </a:lnTo>
                  <a:lnTo>
                    <a:pt x="2" y="117"/>
                  </a:lnTo>
                  <a:lnTo>
                    <a:pt x="8" y="119"/>
                  </a:lnTo>
                  <a:lnTo>
                    <a:pt x="17" y="120"/>
                  </a:lnTo>
                  <a:lnTo>
                    <a:pt x="28" y="121"/>
                  </a:lnTo>
                  <a:lnTo>
                    <a:pt x="40" y="123"/>
                  </a:lnTo>
                  <a:lnTo>
                    <a:pt x="53" y="124"/>
                  </a:lnTo>
                  <a:lnTo>
                    <a:pt x="66" y="127"/>
                  </a:lnTo>
                  <a:lnTo>
                    <a:pt x="76" y="129"/>
                  </a:lnTo>
                  <a:lnTo>
                    <a:pt x="76" y="128"/>
                  </a:lnTo>
                  <a:lnTo>
                    <a:pt x="76" y="127"/>
                  </a:lnTo>
                  <a:lnTo>
                    <a:pt x="77" y="125"/>
                  </a:lnTo>
                  <a:lnTo>
                    <a:pt x="79" y="127"/>
                  </a:lnTo>
                  <a:lnTo>
                    <a:pt x="83" y="127"/>
                  </a:lnTo>
                  <a:lnTo>
                    <a:pt x="85" y="128"/>
                  </a:lnTo>
                  <a:lnTo>
                    <a:pt x="86" y="129"/>
                  </a:lnTo>
                  <a:lnTo>
                    <a:pt x="93" y="130"/>
                  </a:lnTo>
                  <a:lnTo>
                    <a:pt x="102" y="131"/>
                  </a:lnTo>
                  <a:lnTo>
                    <a:pt x="110" y="132"/>
                  </a:lnTo>
                  <a:lnTo>
                    <a:pt x="117" y="134"/>
                  </a:lnTo>
                  <a:lnTo>
                    <a:pt x="121" y="134"/>
                  </a:lnTo>
                  <a:lnTo>
                    <a:pt x="123" y="134"/>
                  </a:lnTo>
                  <a:lnTo>
                    <a:pt x="124" y="134"/>
                  </a:lnTo>
                  <a:lnTo>
                    <a:pt x="130" y="101"/>
                  </a:lnTo>
                  <a:lnTo>
                    <a:pt x="133" y="86"/>
                  </a:lnTo>
                  <a:lnTo>
                    <a:pt x="140" y="54"/>
                  </a:lnTo>
                  <a:lnTo>
                    <a:pt x="146" y="21"/>
                  </a:lnTo>
                  <a:lnTo>
                    <a:pt x="146" y="3"/>
                  </a:lnTo>
                  <a:close/>
                </a:path>
              </a:pathLst>
            </a:custGeom>
            <a:solidFill>
              <a:srgbClr val="000000"/>
            </a:solidFill>
            <a:ln w="9525">
              <a:noFill/>
              <a:round/>
              <a:headEnd/>
              <a:tailEnd/>
            </a:ln>
          </p:spPr>
          <p:txBody>
            <a:bodyPr/>
            <a:lstStyle/>
            <a:p>
              <a:endParaRPr lang="en-US">
                <a:solidFill>
                  <a:srgbClr val="000000"/>
                </a:solidFill>
              </a:endParaRPr>
            </a:p>
          </p:txBody>
        </p:sp>
        <p:sp>
          <p:nvSpPr>
            <p:cNvPr id="23648" name="Freeform 178"/>
            <p:cNvSpPr>
              <a:spLocks/>
            </p:cNvSpPr>
            <p:nvPr/>
          </p:nvSpPr>
          <p:spPr bwMode="auto">
            <a:xfrm>
              <a:off x="4624" y="3011"/>
              <a:ext cx="64" cy="72"/>
            </a:xfrm>
            <a:custGeom>
              <a:avLst/>
              <a:gdLst>
                <a:gd name="T0" fmla="*/ 1 w 128"/>
                <a:gd name="T1" fmla="*/ 1 h 143"/>
                <a:gd name="T2" fmla="*/ 1 w 128"/>
                <a:gd name="T3" fmla="*/ 0 h 143"/>
                <a:gd name="T4" fmla="*/ 1 w 128"/>
                <a:gd name="T5" fmla="*/ 1 h 143"/>
                <a:gd name="T6" fmla="*/ 1 w 128"/>
                <a:gd name="T7" fmla="*/ 1 h 143"/>
                <a:gd name="T8" fmla="*/ 1 w 128"/>
                <a:gd name="T9" fmla="*/ 1 h 143"/>
                <a:gd name="T10" fmla="*/ 1 w 128"/>
                <a:gd name="T11" fmla="*/ 1 h 143"/>
                <a:gd name="T12" fmla="*/ 1 w 128"/>
                <a:gd name="T13" fmla="*/ 1 h 143"/>
                <a:gd name="T14" fmla="*/ 1 w 128"/>
                <a:gd name="T15" fmla="*/ 1 h 143"/>
                <a:gd name="T16" fmla="*/ 1 w 128"/>
                <a:gd name="T17" fmla="*/ 1 h 143"/>
                <a:gd name="T18" fmla="*/ 1 w 128"/>
                <a:gd name="T19" fmla="*/ 1 h 143"/>
                <a:gd name="T20" fmla="*/ 1 w 128"/>
                <a:gd name="T21" fmla="*/ 1 h 143"/>
                <a:gd name="T22" fmla="*/ 1 w 128"/>
                <a:gd name="T23" fmla="*/ 1 h 143"/>
                <a:gd name="T24" fmla="*/ 1 w 128"/>
                <a:gd name="T25" fmla="*/ 1 h 143"/>
                <a:gd name="T26" fmla="*/ 1 w 128"/>
                <a:gd name="T27" fmla="*/ 1 h 143"/>
                <a:gd name="T28" fmla="*/ 1 w 128"/>
                <a:gd name="T29" fmla="*/ 1 h 143"/>
                <a:gd name="T30" fmla="*/ 1 w 128"/>
                <a:gd name="T31" fmla="*/ 1 h 143"/>
                <a:gd name="T32" fmla="*/ 1 w 128"/>
                <a:gd name="T33" fmla="*/ 1 h 143"/>
                <a:gd name="T34" fmla="*/ 1 w 128"/>
                <a:gd name="T35" fmla="*/ 1 h 143"/>
                <a:gd name="T36" fmla="*/ 1 w 128"/>
                <a:gd name="T37" fmla="*/ 1 h 143"/>
                <a:gd name="T38" fmla="*/ 1 w 128"/>
                <a:gd name="T39" fmla="*/ 1 h 143"/>
                <a:gd name="T40" fmla="*/ 1 w 128"/>
                <a:gd name="T41" fmla="*/ 1 h 143"/>
                <a:gd name="T42" fmla="*/ 1 w 128"/>
                <a:gd name="T43" fmla="*/ 1 h 143"/>
                <a:gd name="T44" fmla="*/ 1 w 128"/>
                <a:gd name="T45" fmla="*/ 1 h 143"/>
                <a:gd name="T46" fmla="*/ 0 w 128"/>
                <a:gd name="T47" fmla="*/ 1 h 143"/>
                <a:gd name="T48" fmla="*/ 1 w 128"/>
                <a:gd name="T49" fmla="*/ 1 h 143"/>
                <a:gd name="T50" fmla="*/ 1 w 128"/>
                <a:gd name="T51" fmla="*/ 1 h 143"/>
                <a:gd name="T52" fmla="*/ 1 w 128"/>
                <a:gd name="T53" fmla="*/ 1 h 143"/>
                <a:gd name="T54" fmla="*/ 1 w 128"/>
                <a:gd name="T55" fmla="*/ 1 h 143"/>
                <a:gd name="T56" fmla="*/ 1 w 128"/>
                <a:gd name="T57" fmla="*/ 1 h 143"/>
                <a:gd name="T58" fmla="*/ 1 w 128"/>
                <a:gd name="T59" fmla="*/ 1 h 143"/>
                <a:gd name="T60" fmla="*/ 1 w 128"/>
                <a:gd name="T61" fmla="*/ 1 h 143"/>
                <a:gd name="T62" fmla="*/ 1 w 128"/>
                <a:gd name="T63" fmla="*/ 1 h 143"/>
                <a:gd name="T64" fmla="*/ 1 w 128"/>
                <a:gd name="T65" fmla="*/ 1 h 143"/>
                <a:gd name="T66" fmla="*/ 1 w 128"/>
                <a:gd name="T67" fmla="*/ 1 h 143"/>
                <a:gd name="T68" fmla="*/ 1 w 128"/>
                <a:gd name="T69" fmla="*/ 1 h 143"/>
                <a:gd name="T70" fmla="*/ 1 w 128"/>
                <a:gd name="T71" fmla="*/ 1 h 143"/>
                <a:gd name="T72" fmla="*/ 1 w 128"/>
                <a:gd name="T73" fmla="*/ 1 h 143"/>
                <a:gd name="T74" fmla="*/ 1 w 128"/>
                <a:gd name="T75" fmla="*/ 1 h 143"/>
                <a:gd name="T76" fmla="*/ 1 w 128"/>
                <a:gd name="T77" fmla="*/ 1 h 143"/>
                <a:gd name="T78" fmla="*/ 1 w 128"/>
                <a:gd name="T79" fmla="*/ 1 h 143"/>
                <a:gd name="T80" fmla="*/ 1 w 128"/>
                <a:gd name="T81" fmla="*/ 1 h 143"/>
                <a:gd name="T82" fmla="*/ 1 w 128"/>
                <a:gd name="T83" fmla="*/ 1 h 143"/>
                <a:gd name="T84" fmla="*/ 1 w 128"/>
                <a:gd name="T85" fmla="*/ 1 h 143"/>
                <a:gd name="T86" fmla="*/ 1 w 128"/>
                <a:gd name="T87" fmla="*/ 1 h 143"/>
                <a:gd name="T88" fmla="*/ 1 w 128"/>
                <a:gd name="T89" fmla="*/ 1 h 143"/>
                <a:gd name="T90" fmla="*/ 1 w 128"/>
                <a:gd name="T91" fmla="*/ 1 h 143"/>
                <a:gd name="T92" fmla="*/ 1 w 128"/>
                <a:gd name="T93" fmla="*/ 1 h 143"/>
                <a:gd name="T94" fmla="*/ 1 w 128"/>
                <a:gd name="T95" fmla="*/ 1 h 143"/>
                <a:gd name="T96" fmla="*/ 1 w 128"/>
                <a:gd name="T97" fmla="*/ 1 h 143"/>
                <a:gd name="T98" fmla="*/ 1 w 128"/>
                <a:gd name="T99" fmla="*/ 1 h 143"/>
                <a:gd name="T100" fmla="*/ 1 w 128"/>
                <a:gd name="T101" fmla="*/ 1 h 143"/>
                <a:gd name="T102" fmla="*/ 1 w 128"/>
                <a:gd name="T103" fmla="*/ 1 h 143"/>
                <a:gd name="T104" fmla="*/ 1 w 128"/>
                <a:gd name="T105" fmla="*/ 1 h 143"/>
                <a:gd name="T106" fmla="*/ 1 w 128"/>
                <a:gd name="T107" fmla="*/ 1 h 143"/>
                <a:gd name="T108" fmla="*/ 1 w 128"/>
                <a:gd name="T109" fmla="*/ 1 h 1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43"/>
                <a:gd name="T167" fmla="*/ 128 w 128"/>
                <a:gd name="T168" fmla="*/ 143 h 1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43">
                  <a:moveTo>
                    <a:pt x="124" y="1"/>
                  </a:moveTo>
                  <a:lnTo>
                    <a:pt x="119" y="0"/>
                  </a:lnTo>
                  <a:lnTo>
                    <a:pt x="116" y="1"/>
                  </a:lnTo>
                  <a:lnTo>
                    <a:pt x="113" y="2"/>
                  </a:lnTo>
                  <a:lnTo>
                    <a:pt x="112" y="2"/>
                  </a:lnTo>
                  <a:lnTo>
                    <a:pt x="110" y="2"/>
                  </a:lnTo>
                  <a:lnTo>
                    <a:pt x="106" y="2"/>
                  </a:lnTo>
                  <a:lnTo>
                    <a:pt x="103" y="2"/>
                  </a:lnTo>
                  <a:lnTo>
                    <a:pt x="98" y="3"/>
                  </a:lnTo>
                  <a:lnTo>
                    <a:pt x="95" y="4"/>
                  </a:lnTo>
                  <a:lnTo>
                    <a:pt x="89" y="11"/>
                  </a:lnTo>
                  <a:lnTo>
                    <a:pt x="81" y="23"/>
                  </a:lnTo>
                  <a:lnTo>
                    <a:pt x="73" y="34"/>
                  </a:lnTo>
                  <a:lnTo>
                    <a:pt x="69" y="39"/>
                  </a:lnTo>
                  <a:lnTo>
                    <a:pt x="54" y="52"/>
                  </a:lnTo>
                  <a:lnTo>
                    <a:pt x="53" y="49"/>
                  </a:lnTo>
                  <a:lnTo>
                    <a:pt x="53" y="48"/>
                  </a:lnTo>
                  <a:lnTo>
                    <a:pt x="52" y="46"/>
                  </a:lnTo>
                  <a:lnTo>
                    <a:pt x="51" y="45"/>
                  </a:lnTo>
                  <a:lnTo>
                    <a:pt x="0" y="53"/>
                  </a:lnTo>
                  <a:lnTo>
                    <a:pt x="6" y="126"/>
                  </a:lnTo>
                  <a:lnTo>
                    <a:pt x="3" y="143"/>
                  </a:lnTo>
                  <a:lnTo>
                    <a:pt x="5" y="143"/>
                  </a:lnTo>
                  <a:lnTo>
                    <a:pt x="11" y="141"/>
                  </a:lnTo>
                  <a:lnTo>
                    <a:pt x="20" y="141"/>
                  </a:lnTo>
                  <a:lnTo>
                    <a:pt x="31" y="140"/>
                  </a:lnTo>
                  <a:lnTo>
                    <a:pt x="43" y="140"/>
                  </a:lnTo>
                  <a:lnTo>
                    <a:pt x="56" y="139"/>
                  </a:lnTo>
                  <a:lnTo>
                    <a:pt x="68" y="139"/>
                  </a:lnTo>
                  <a:lnTo>
                    <a:pt x="80" y="139"/>
                  </a:lnTo>
                  <a:lnTo>
                    <a:pt x="80" y="138"/>
                  </a:lnTo>
                  <a:lnTo>
                    <a:pt x="80" y="137"/>
                  </a:lnTo>
                  <a:lnTo>
                    <a:pt x="80" y="136"/>
                  </a:lnTo>
                  <a:lnTo>
                    <a:pt x="80" y="135"/>
                  </a:lnTo>
                  <a:lnTo>
                    <a:pt x="82" y="136"/>
                  </a:lnTo>
                  <a:lnTo>
                    <a:pt x="86" y="136"/>
                  </a:lnTo>
                  <a:lnTo>
                    <a:pt x="88" y="136"/>
                  </a:lnTo>
                  <a:lnTo>
                    <a:pt x="90" y="136"/>
                  </a:lnTo>
                  <a:lnTo>
                    <a:pt x="97" y="136"/>
                  </a:lnTo>
                  <a:lnTo>
                    <a:pt x="106" y="136"/>
                  </a:lnTo>
                  <a:lnTo>
                    <a:pt x="114" y="136"/>
                  </a:lnTo>
                  <a:lnTo>
                    <a:pt x="121" y="135"/>
                  </a:lnTo>
                  <a:lnTo>
                    <a:pt x="125" y="133"/>
                  </a:lnTo>
                  <a:lnTo>
                    <a:pt x="127" y="133"/>
                  </a:lnTo>
                  <a:lnTo>
                    <a:pt x="128" y="133"/>
                  </a:lnTo>
                  <a:lnTo>
                    <a:pt x="127" y="101"/>
                  </a:lnTo>
                  <a:lnTo>
                    <a:pt x="127" y="86"/>
                  </a:lnTo>
                  <a:lnTo>
                    <a:pt x="128" y="53"/>
                  </a:lnTo>
                  <a:lnTo>
                    <a:pt x="127" y="18"/>
                  </a:lnTo>
                  <a:lnTo>
                    <a:pt x="124" y="1"/>
                  </a:lnTo>
                  <a:close/>
                </a:path>
              </a:pathLst>
            </a:custGeom>
            <a:solidFill>
              <a:srgbClr val="000000"/>
            </a:solidFill>
            <a:ln w="9525">
              <a:noFill/>
              <a:round/>
              <a:headEnd/>
              <a:tailEnd/>
            </a:ln>
          </p:spPr>
          <p:txBody>
            <a:bodyPr/>
            <a:lstStyle/>
            <a:p>
              <a:endParaRPr lang="en-US">
                <a:solidFill>
                  <a:srgbClr val="000000"/>
                </a:solidFill>
              </a:endParaRPr>
            </a:p>
          </p:txBody>
        </p:sp>
        <p:sp>
          <p:nvSpPr>
            <p:cNvPr id="23649" name="Freeform 179"/>
            <p:cNvSpPr>
              <a:spLocks/>
            </p:cNvSpPr>
            <p:nvPr/>
          </p:nvSpPr>
          <p:spPr bwMode="auto">
            <a:xfrm>
              <a:off x="4438" y="3062"/>
              <a:ext cx="24" cy="20"/>
            </a:xfrm>
            <a:custGeom>
              <a:avLst/>
              <a:gdLst>
                <a:gd name="T0" fmla="*/ 0 w 49"/>
                <a:gd name="T1" fmla="*/ 1 h 39"/>
                <a:gd name="T2" fmla="*/ 0 w 49"/>
                <a:gd name="T3" fmla="*/ 1 h 39"/>
                <a:gd name="T4" fmla="*/ 0 w 49"/>
                <a:gd name="T5" fmla="*/ 1 h 39"/>
                <a:gd name="T6" fmla="*/ 0 w 49"/>
                <a:gd name="T7" fmla="*/ 1 h 39"/>
                <a:gd name="T8" fmla="*/ 0 w 49"/>
                <a:gd name="T9" fmla="*/ 1 h 39"/>
                <a:gd name="T10" fmla="*/ 0 w 49"/>
                <a:gd name="T11" fmla="*/ 1 h 39"/>
                <a:gd name="T12" fmla="*/ 0 w 49"/>
                <a:gd name="T13" fmla="*/ 1 h 39"/>
                <a:gd name="T14" fmla="*/ 0 w 49"/>
                <a:gd name="T15" fmla="*/ 1 h 39"/>
                <a:gd name="T16" fmla="*/ 0 w 49"/>
                <a:gd name="T17" fmla="*/ 1 h 39"/>
                <a:gd name="T18" fmla="*/ 0 w 49"/>
                <a:gd name="T19" fmla="*/ 0 h 39"/>
                <a:gd name="T20" fmla="*/ 0 w 49"/>
                <a:gd name="T21" fmla="*/ 1 h 39"/>
                <a:gd name="T22" fmla="*/ 0 w 49"/>
                <a:gd name="T23" fmla="*/ 1 h 39"/>
                <a:gd name="T24" fmla="*/ 0 w 49"/>
                <a:gd name="T25" fmla="*/ 1 h 39"/>
                <a:gd name="T26" fmla="*/ 0 w 49"/>
                <a:gd name="T27" fmla="*/ 1 h 39"/>
                <a:gd name="T28" fmla="*/ 0 w 49"/>
                <a:gd name="T29" fmla="*/ 1 h 39"/>
                <a:gd name="T30" fmla="*/ 0 w 49"/>
                <a:gd name="T31" fmla="*/ 1 h 39"/>
                <a:gd name="T32" fmla="*/ 0 w 49"/>
                <a:gd name="T33" fmla="*/ 1 h 39"/>
                <a:gd name="T34" fmla="*/ 0 w 49"/>
                <a:gd name="T35" fmla="*/ 1 h 39"/>
                <a:gd name="T36" fmla="*/ 0 w 49"/>
                <a:gd name="T37" fmla="*/ 1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39"/>
                <a:gd name="T59" fmla="*/ 49 w 49"/>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39">
                  <a:moveTo>
                    <a:pt x="43" y="39"/>
                  </a:moveTo>
                  <a:lnTo>
                    <a:pt x="42" y="39"/>
                  </a:lnTo>
                  <a:lnTo>
                    <a:pt x="39" y="39"/>
                  </a:lnTo>
                  <a:lnTo>
                    <a:pt x="35" y="39"/>
                  </a:lnTo>
                  <a:lnTo>
                    <a:pt x="29" y="38"/>
                  </a:lnTo>
                  <a:lnTo>
                    <a:pt x="23" y="36"/>
                  </a:lnTo>
                  <a:lnTo>
                    <a:pt x="15" y="32"/>
                  </a:lnTo>
                  <a:lnTo>
                    <a:pt x="8" y="28"/>
                  </a:lnTo>
                  <a:lnTo>
                    <a:pt x="0" y="21"/>
                  </a:lnTo>
                  <a:lnTo>
                    <a:pt x="6" y="0"/>
                  </a:lnTo>
                  <a:lnTo>
                    <a:pt x="7" y="1"/>
                  </a:lnTo>
                  <a:lnTo>
                    <a:pt x="9" y="2"/>
                  </a:lnTo>
                  <a:lnTo>
                    <a:pt x="13" y="5"/>
                  </a:lnTo>
                  <a:lnTo>
                    <a:pt x="17" y="7"/>
                  </a:lnTo>
                  <a:lnTo>
                    <a:pt x="23" y="9"/>
                  </a:lnTo>
                  <a:lnTo>
                    <a:pt x="31" y="13"/>
                  </a:lnTo>
                  <a:lnTo>
                    <a:pt x="39" y="14"/>
                  </a:lnTo>
                  <a:lnTo>
                    <a:pt x="49" y="15"/>
                  </a:lnTo>
                  <a:lnTo>
                    <a:pt x="43" y="39"/>
                  </a:lnTo>
                  <a:close/>
                </a:path>
              </a:pathLst>
            </a:custGeom>
            <a:solidFill>
              <a:srgbClr val="843891"/>
            </a:solidFill>
            <a:ln w="9525">
              <a:noFill/>
              <a:round/>
              <a:headEnd/>
              <a:tailEnd/>
            </a:ln>
          </p:spPr>
          <p:txBody>
            <a:bodyPr/>
            <a:lstStyle/>
            <a:p>
              <a:endParaRPr lang="en-US">
                <a:solidFill>
                  <a:srgbClr val="000000"/>
                </a:solidFill>
              </a:endParaRPr>
            </a:p>
          </p:txBody>
        </p:sp>
        <p:sp>
          <p:nvSpPr>
            <p:cNvPr id="23650" name="Freeform 180"/>
            <p:cNvSpPr>
              <a:spLocks/>
            </p:cNvSpPr>
            <p:nvPr/>
          </p:nvSpPr>
          <p:spPr bwMode="auto">
            <a:xfrm>
              <a:off x="4507" y="3023"/>
              <a:ext cx="163" cy="81"/>
            </a:xfrm>
            <a:custGeom>
              <a:avLst/>
              <a:gdLst>
                <a:gd name="T0" fmla="*/ 0 w 327"/>
                <a:gd name="T1" fmla="*/ 1 h 162"/>
                <a:gd name="T2" fmla="*/ 0 w 327"/>
                <a:gd name="T3" fmla="*/ 1 h 162"/>
                <a:gd name="T4" fmla="*/ 0 w 327"/>
                <a:gd name="T5" fmla="*/ 1 h 162"/>
                <a:gd name="T6" fmla="*/ 0 w 327"/>
                <a:gd name="T7" fmla="*/ 0 h 162"/>
                <a:gd name="T8" fmla="*/ 0 w 327"/>
                <a:gd name="T9" fmla="*/ 1 h 162"/>
                <a:gd name="T10" fmla="*/ 0 w 327"/>
                <a:gd name="T11" fmla="*/ 1 h 162"/>
                <a:gd name="T12" fmla="*/ 0 w 327"/>
                <a:gd name="T13" fmla="*/ 1 h 162"/>
                <a:gd name="T14" fmla="*/ 0 w 327"/>
                <a:gd name="T15" fmla="*/ 1 h 162"/>
                <a:gd name="T16" fmla="*/ 0 w 327"/>
                <a:gd name="T17" fmla="*/ 1 h 162"/>
                <a:gd name="T18" fmla="*/ 0 w 327"/>
                <a:gd name="T19" fmla="*/ 1 h 162"/>
                <a:gd name="T20" fmla="*/ 0 w 327"/>
                <a:gd name="T21" fmla="*/ 1 h 162"/>
                <a:gd name="T22" fmla="*/ 0 w 327"/>
                <a:gd name="T23" fmla="*/ 1 h 162"/>
                <a:gd name="T24" fmla="*/ 0 w 327"/>
                <a:gd name="T25" fmla="*/ 1 h 162"/>
                <a:gd name="T26" fmla="*/ 0 w 327"/>
                <a:gd name="T27" fmla="*/ 1 h 162"/>
                <a:gd name="T28" fmla="*/ 0 w 327"/>
                <a:gd name="T29" fmla="*/ 1 h 162"/>
                <a:gd name="T30" fmla="*/ 0 w 327"/>
                <a:gd name="T31" fmla="*/ 1 h 162"/>
                <a:gd name="T32" fmla="*/ 0 w 327"/>
                <a:gd name="T33" fmla="*/ 1 h 162"/>
                <a:gd name="T34" fmla="*/ 0 w 327"/>
                <a:gd name="T35" fmla="*/ 1 h 162"/>
                <a:gd name="T36" fmla="*/ 0 w 327"/>
                <a:gd name="T37" fmla="*/ 1 h 162"/>
                <a:gd name="T38" fmla="*/ 0 w 327"/>
                <a:gd name="T39" fmla="*/ 1 h 162"/>
                <a:gd name="T40" fmla="*/ 0 w 327"/>
                <a:gd name="T41" fmla="*/ 1 h 162"/>
                <a:gd name="T42" fmla="*/ 0 w 327"/>
                <a:gd name="T43" fmla="*/ 1 h 1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7"/>
                <a:gd name="T67" fmla="*/ 0 h 162"/>
                <a:gd name="T68" fmla="*/ 327 w 327"/>
                <a:gd name="T69" fmla="*/ 162 h 1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7" h="162">
                  <a:moveTo>
                    <a:pt x="263" y="156"/>
                  </a:moveTo>
                  <a:lnTo>
                    <a:pt x="0" y="144"/>
                  </a:lnTo>
                  <a:lnTo>
                    <a:pt x="88" y="3"/>
                  </a:lnTo>
                  <a:lnTo>
                    <a:pt x="218" y="0"/>
                  </a:lnTo>
                  <a:lnTo>
                    <a:pt x="270" y="15"/>
                  </a:lnTo>
                  <a:lnTo>
                    <a:pt x="276" y="7"/>
                  </a:lnTo>
                  <a:lnTo>
                    <a:pt x="281" y="4"/>
                  </a:lnTo>
                  <a:lnTo>
                    <a:pt x="286" y="8"/>
                  </a:lnTo>
                  <a:lnTo>
                    <a:pt x="292" y="16"/>
                  </a:lnTo>
                  <a:lnTo>
                    <a:pt x="300" y="25"/>
                  </a:lnTo>
                  <a:lnTo>
                    <a:pt x="307" y="23"/>
                  </a:lnTo>
                  <a:lnTo>
                    <a:pt x="313" y="23"/>
                  </a:lnTo>
                  <a:lnTo>
                    <a:pt x="319" y="37"/>
                  </a:lnTo>
                  <a:lnTo>
                    <a:pt x="325" y="68"/>
                  </a:lnTo>
                  <a:lnTo>
                    <a:pt x="327" y="102"/>
                  </a:lnTo>
                  <a:lnTo>
                    <a:pt x="325" y="132"/>
                  </a:lnTo>
                  <a:lnTo>
                    <a:pt x="318" y="146"/>
                  </a:lnTo>
                  <a:lnTo>
                    <a:pt x="310" y="151"/>
                  </a:lnTo>
                  <a:lnTo>
                    <a:pt x="304" y="158"/>
                  </a:lnTo>
                  <a:lnTo>
                    <a:pt x="296" y="162"/>
                  </a:lnTo>
                  <a:lnTo>
                    <a:pt x="286" y="158"/>
                  </a:lnTo>
                  <a:lnTo>
                    <a:pt x="263" y="156"/>
                  </a:lnTo>
                  <a:close/>
                </a:path>
              </a:pathLst>
            </a:custGeom>
            <a:solidFill>
              <a:srgbClr val="6BB5FF"/>
            </a:solidFill>
            <a:ln w="9525">
              <a:noFill/>
              <a:round/>
              <a:headEnd/>
              <a:tailEnd/>
            </a:ln>
          </p:spPr>
          <p:txBody>
            <a:bodyPr/>
            <a:lstStyle/>
            <a:p>
              <a:endParaRPr lang="en-US">
                <a:solidFill>
                  <a:srgbClr val="000000"/>
                </a:solidFill>
              </a:endParaRPr>
            </a:p>
          </p:txBody>
        </p:sp>
        <p:sp>
          <p:nvSpPr>
            <p:cNvPr id="23651" name="Freeform 181"/>
            <p:cNvSpPr>
              <a:spLocks/>
            </p:cNvSpPr>
            <p:nvPr/>
          </p:nvSpPr>
          <p:spPr bwMode="auto">
            <a:xfrm>
              <a:off x="4467" y="2935"/>
              <a:ext cx="125" cy="163"/>
            </a:xfrm>
            <a:custGeom>
              <a:avLst/>
              <a:gdLst>
                <a:gd name="T0" fmla="*/ 1 w 249"/>
                <a:gd name="T1" fmla="*/ 1 h 326"/>
                <a:gd name="T2" fmla="*/ 1 w 249"/>
                <a:gd name="T3" fmla="*/ 1 h 326"/>
                <a:gd name="T4" fmla="*/ 1 w 249"/>
                <a:gd name="T5" fmla="*/ 1 h 326"/>
                <a:gd name="T6" fmla="*/ 1 w 249"/>
                <a:gd name="T7" fmla="*/ 0 h 326"/>
                <a:gd name="T8" fmla="*/ 1 w 249"/>
                <a:gd name="T9" fmla="*/ 0 h 326"/>
                <a:gd name="T10" fmla="*/ 1 w 249"/>
                <a:gd name="T11" fmla="*/ 1 h 326"/>
                <a:gd name="T12" fmla="*/ 1 w 249"/>
                <a:gd name="T13" fmla="*/ 1 h 326"/>
                <a:gd name="T14" fmla="*/ 1 w 249"/>
                <a:gd name="T15" fmla="*/ 1 h 326"/>
                <a:gd name="T16" fmla="*/ 1 w 249"/>
                <a:gd name="T17" fmla="*/ 1 h 326"/>
                <a:gd name="T18" fmla="*/ 1 w 249"/>
                <a:gd name="T19" fmla="*/ 1 h 326"/>
                <a:gd name="T20" fmla="*/ 1 w 249"/>
                <a:gd name="T21" fmla="*/ 1 h 326"/>
                <a:gd name="T22" fmla="*/ 1 w 249"/>
                <a:gd name="T23" fmla="*/ 1 h 326"/>
                <a:gd name="T24" fmla="*/ 1 w 249"/>
                <a:gd name="T25" fmla="*/ 1 h 326"/>
                <a:gd name="T26" fmla="*/ 1 w 249"/>
                <a:gd name="T27" fmla="*/ 1 h 326"/>
                <a:gd name="T28" fmla="*/ 1 w 249"/>
                <a:gd name="T29" fmla="*/ 1 h 326"/>
                <a:gd name="T30" fmla="*/ 1 w 249"/>
                <a:gd name="T31" fmla="*/ 1 h 326"/>
                <a:gd name="T32" fmla="*/ 1 w 249"/>
                <a:gd name="T33" fmla="*/ 1 h 326"/>
                <a:gd name="T34" fmla="*/ 1 w 249"/>
                <a:gd name="T35" fmla="*/ 1 h 326"/>
                <a:gd name="T36" fmla="*/ 1 w 249"/>
                <a:gd name="T37" fmla="*/ 1 h 326"/>
                <a:gd name="T38" fmla="*/ 1 w 249"/>
                <a:gd name="T39" fmla="*/ 1 h 326"/>
                <a:gd name="T40" fmla="*/ 1 w 249"/>
                <a:gd name="T41" fmla="*/ 1 h 326"/>
                <a:gd name="T42" fmla="*/ 1 w 249"/>
                <a:gd name="T43" fmla="*/ 1 h 326"/>
                <a:gd name="T44" fmla="*/ 1 w 249"/>
                <a:gd name="T45" fmla="*/ 1 h 326"/>
                <a:gd name="T46" fmla="*/ 1 w 249"/>
                <a:gd name="T47" fmla="*/ 1 h 326"/>
                <a:gd name="T48" fmla="*/ 1 w 249"/>
                <a:gd name="T49" fmla="*/ 1 h 326"/>
                <a:gd name="T50" fmla="*/ 1 w 249"/>
                <a:gd name="T51" fmla="*/ 1 h 326"/>
                <a:gd name="T52" fmla="*/ 1 w 249"/>
                <a:gd name="T53" fmla="*/ 1 h 326"/>
                <a:gd name="T54" fmla="*/ 1 w 249"/>
                <a:gd name="T55" fmla="*/ 1 h 326"/>
                <a:gd name="T56" fmla="*/ 1 w 249"/>
                <a:gd name="T57" fmla="*/ 1 h 326"/>
                <a:gd name="T58" fmla="*/ 1 w 249"/>
                <a:gd name="T59" fmla="*/ 1 h 326"/>
                <a:gd name="T60" fmla="*/ 1 w 249"/>
                <a:gd name="T61" fmla="*/ 1 h 326"/>
                <a:gd name="T62" fmla="*/ 0 w 249"/>
                <a:gd name="T63" fmla="*/ 1 h 326"/>
                <a:gd name="T64" fmla="*/ 0 w 249"/>
                <a:gd name="T65" fmla="*/ 1 h 326"/>
                <a:gd name="T66" fmla="*/ 1 w 249"/>
                <a:gd name="T67" fmla="*/ 1 h 326"/>
                <a:gd name="T68" fmla="*/ 1 w 249"/>
                <a:gd name="T69" fmla="*/ 1 h 326"/>
                <a:gd name="T70" fmla="*/ 1 w 249"/>
                <a:gd name="T71" fmla="*/ 1 h 3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9"/>
                <a:gd name="T109" fmla="*/ 0 h 326"/>
                <a:gd name="T110" fmla="*/ 249 w 249"/>
                <a:gd name="T111" fmla="*/ 326 h 3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9" h="326">
                  <a:moveTo>
                    <a:pt x="18" y="8"/>
                  </a:moveTo>
                  <a:lnTo>
                    <a:pt x="25" y="3"/>
                  </a:lnTo>
                  <a:lnTo>
                    <a:pt x="32" y="1"/>
                  </a:lnTo>
                  <a:lnTo>
                    <a:pt x="38" y="0"/>
                  </a:lnTo>
                  <a:lnTo>
                    <a:pt x="45" y="0"/>
                  </a:lnTo>
                  <a:lnTo>
                    <a:pt x="55" y="2"/>
                  </a:lnTo>
                  <a:lnTo>
                    <a:pt x="63" y="6"/>
                  </a:lnTo>
                  <a:lnTo>
                    <a:pt x="69" y="9"/>
                  </a:lnTo>
                  <a:lnTo>
                    <a:pt x="71" y="10"/>
                  </a:lnTo>
                  <a:lnTo>
                    <a:pt x="78" y="14"/>
                  </a:lnTo>
                  <a:lnTo>
                    <a:pt x="97" y="24"/>
                  </a:lnTo>
                  <a:lnTo>
                    <a:pt x="123" y="39"/>
                  </a:lnTo>
                  <a:lnTo>
                    <a:pt x="153" y="61"/>
                  </a:lnTo>
                  <a:lnTo>
                    <a:pt x="185" y="88"/>
                  </a:lnTo>
                  <a:lnTo>
                    <a:pt x="214" y="121"/>
                  </a:lnTo>
                  <a:lnTo>
                    <a:pt x="236" y="158"/>
                  </a:lnTo>
                  <a:lnTo>
                    <a:pt x="249" y="198"/>
                  </a:lnTo>
                  <a:lnTo>
                    <a:pt x="249" y="214"/>
                  </a:lnTo>
                  <a:lnTo>
                    <a:pt x="245" y="236"/>
                  </a:lnTo>
                  <a:lnTo>
                    <a:pt x="237" y="260"/>
                  </a:lnTo>
                  <a:lnTo>
                    <a:pt x="222" y="283"/>
                  </a:lnTo>
                  <a:lnTo>
                    <a:pt x="199" y="304"/>
                  </a:lnTo>
                  <a:lnTo>
                    <a:pt x="168" y="319"/>
                  </a:lnTo>
                  <a:lnTo>
                    <a:pt x="128" y="326"/>
                  </a:lnTo>
                  <a:lnTo>
                    <a:pt x="76" y="321"/>
                  </a:lnTo>
                  <a:lnTo>
                    <a:pt x="60" y="290"/>
                  </a:lnTo>
                  <a:lnTo>
                    <a:pt x="77" y="245"/>
                  </a:lnTo>
                  <a:lnTo>
                    <a:pt x="8" y="106"/>
                  </a:lnTo>
                  <a:lnTo>
                    <a:pt x="7" y="102"/>
                  </a:lnTo>
                  <a:lnTo>
                    <a:pt x="5" y="95"/>
                  </a:lnTo>
                  <a:lnTo>
                    <a:pt x="2" y="83"/>
                  </a:lnTo>
                  <a:lnTo>
                    <a:pt x="0" y="69"/>
                  </a:lnTo>
                  <a:lnTo>
                    <a:pt x="0" y="53"/>
                  </a:lnTo>
                  <a:lnTo>
                    <a:pt x="2" y="37"/>
                  </a:lnTo>
                  <a:lnTo>
                    <a:pt x="8" y="20"/>
                  </a:lnTo>
                  <a:lnTo>
                    <a:pt x="18" y="8"/>
                  </a:lnTo>
                  <a:close/>
                </a:path>
              </a:pathLst>
            </a:custGeom>
            <a:solidFill>
              <a:srgbClr val="C963AD"/>
            </a:solidFill>
            <a:ln w="9525">
              <a:noFill/>
              <a:round/>
              <a:headEnd/>
              <a:tailEnd/>
            </a:ln>
          </p:spPr>
          <p:txBody>
            <a:bodyPr/>
            <a:lstStyle/>
            <a:p>
              <a:endParaRPr lang="en-US">
                <a:solidFill>
                  <a:srgbClr val="000000"/>
                </a:solidFill>
              </a:endParaRPr>
            </a:p>
          </p:txBody>
        </p:sp>
        <p:sp>
          <p:nvSpPr>
            <p:cNvPr id="23652" name="Freeform 182"/>
            <p:cNvSpPr>
              <a:spLocks/>
            </p:cNvSpPr>
            <p:nvPr/>
          </p:nvSpPr>
          <p:spPr bwMode="auto">
            <a:xfrm>
              <a:off x="4439" y="2953"/>
              <a:ext cx="55" cy="122"/>
            </a:xfrm>
            <a:custGeom>
              <a:avLst/>
              <a:gdLst>
                <a:gd name="T0" fmla="*/ 0 w 111"/>
                <a:gd name="T1" fmla="*/ 0 h 246"/>
                <a:gd name="T2" fmla="*/ 0 w 111"/>
                <a:gd name="T3" fmla="*/ 0 h 246"/>
                <a:gd name="T4" fmla="*/ 0 w 111"/>
                <a:gd name="T5" fmla="*/ 0 h 246"/>
                <a:gd name="T6" fmla="*/ 0 w 111"/>
                <a:gd name="T7" fmla="*/ 0 h 246"/>
                <a:gd name="T8" fmla="*/ 0 w 111"/>
                <a:gd name="T9" fmla="*/ 0 h 246"/>
                <a:gd name="T10" fmla="*/ 0 w 111"/>
                <a:gd name="T11" fmla="*/ 0 h 246"/>
                <a:gd name="T12" fmla="*/ 0 w 111"/>
                <a:gd name="T13" fmla="*/ 0 h 246"/>
                <a:gd name="T14" fmla="*/ 0 w 111"/>
                <a:gd name="T15" fmla="*/ 0 h 246"/>
                <a:gd name="T16" fmla="*/ 0 w 111"/>
                <a:gd name="T17" fmla="*/ 0 h 246"/>
                <a:gd name="T18" fmla="*/ 0 w 111"/>
                <a:gd name="T19" fmla="*/ 0 h 246"/>
                <a:gd name="T20" fmla="*/ 0 w 111"/>
                <a:gd name="T21" fmla="*/ 0 h 246"/>
                <a:gd name="T22" fmla="*/ 0 w 111"/>
                <a:gd name="T23" fmla="*/ 0 h 246"/>
                <a:gd name="T24" fmla="*/ 0 w 111"/>
                <a:gd name="T25" fmla="*/ 0 h 246"/>
                <a:gd name="T26" fmla="*/ 0 w 111"/>
                <a:gd name="T27" fmla="*/ 0 h 246"/>
                <a:gd name="T28" fmla="*/ 0 w 111"/>
                <a:gd name="T29" fmla="*/ 0 h 246"/>
                <a:gd name="T30" fmla="*/ 0 w 111"/>
                <a:gd name="T31" fmla="*/ 0 h 246"/>
                <a:gd name="T32" fmla="*/ 0 w 111"/>
                <a:gd name="T33" fmla="*/ 0 h 246"/>
                <a:gd name="T34" fmla="*/ 0 w 111"/>
                <a:gd name="T35" fmla="*/ 0 h 246"/>
                <a:gd name="T36" fmla="*/ 0 w 111"/>
                <a:gd name="T37" fmla="*/ 0 h 246"/>
                <a:gd name="T38" fmla="*/ 0 w 111"/>
                <a:gd name="T39" fmla="*/ 0 h 246"/>
                <a:gd name="T40" fmla="*/ 0 w 111"/>
                <a:gd name="T41" fmla="*/ 0 h 246"/>
                <a:gd name="T42" fmla="*/ 0 w 111"/>
                <a:gd name="T43" fmla="*/ 0 h 246"/>
                <a:gd name="T44" fmla="*/ 0 w 111"/>
                <a:gd name="T45" fmla="*/ 0 h 246"/>
                <a:gd name="T46" fmla="*/ 0 w 111"/>
                <a:gd name="T47" fmla="*/ 0 h 246"/>
                <a:gd name="T48" fmla="*/ 0 w 111"/>
                <a:gd name="T49" fmla="*/ 0 h 246"/>
                <a:gd name="T50" fmla="*/ 0 w 111"/>
                <a:gd name="T51" fmla="*/ 0 h 2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246"/>
                <a:gd name="T80" fmla="*/ 111 w 111"/>
                <a:gd name="T81" fmla="*/ 246 h 2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246">
                  <a:moveTo>
                    <a:pt x="111" y="34"/>
                  </a:moveTo>
                  <a:lnTo>
                    <a:pt x="97" y="26"/>
                  </a:lnTo>
                  <a:lnTo>
                    <a:pt x="87" y="19"/>
                  </a:lnTo>
                  <a:lnTo>
                    <a:pt x="79" y="13"/>
                  </a:lnTo>
                  <a:lnTo>
                    <a:pt x="72" y="8"/>
                  </a:lnTo>
                  <a:lnTo>
                    <a:pt x="67" y="5"/>
                  </a:lnTo>
                  <a:lnTo>
                    <a:pt x="65" y="3"/>
                  </a:lnTo>
                  <a:lnTo>
                    <a:pt x="63" y="0"/>
                  </a:lnTo>
                  <a:lnTo>
                    <a:pt x="0" y="220"/>
                  </a:lnTo>
                  <a:lnTo>
                    <a:pt x="3" y="223"/>
                  </a:lnTo>
                  <a:lnTo>
                    <a:pt x="7" y="227"/>
                  </a:lnTo>
                  <a:lnTo>
                    <a:pt x="15" y="234"/>
                  </a:lnTo>
                  <a:lnTo>
                    <a:pt x="23" y="240"/>
                  </a:lnTo>
                  <a:lnTo>
                    <a:pt x="33" y="244"/>
                  </a:lnTo>
                  <a:lnTo>
                    <a:pt x="42" y="246"/>
                  </a:lnTo>
                  <a:lnTo>
                    <a:pt x="50" y="242"/>
                  </a:lnTo>
                  <a:lnTo>
                    <a:pt x="56" y="232"/>
                  </a:lnTo>
                  <a:lnTo>
                    <a:pt x="58" y="224"/>
                  </a:lnTo>
                  <a:lnTo>
                    <a:pt x="65" y="202"/>
                  </a:lnTo>
                  <a:lnTo>
                    <a:pt x="75" y="171"/>
                  </a:lnTo>
                  <a:lnTo>
                    <a:pt x="87" y="135"/>
                  </a:lnTo>
                  <a:lnTo>
                    <a:pt x="97" y="99"/>
                  </a:lnTo>
                  <a:lnTo>
                    <a:pt x="105" y="67"/>
                  </a:lnTo>
                  <a:lnTo>
                    <a:pt x="111" y="44"/>
                  </a:lnTo>
                  <a:lnTo>
                    <a:pt x="111" y="34"/>
                  </a:lnTo>
                  <a:close/>
                </a:path>
              </a:pathLst>
            </a:custGeom>
            <a:solidFill>
              <a:srgbClr val="C963AD"/>
            </a:solidFill>
            <a:ln w="9525">
              <a:noFill/>
              <a:round/>
              <a:headEnd/>
              <a:tailEnd/>
            </a:ln>
          </p:spPr>
          <p:txBody>
            <a:bodyPr/>
            <a:lstStyle/>
            <a:p>
              <a:endParaRPr lang="en-US">
                <a:solidFill>
                  <a:srgbClr val="000000"/>
                </a:solidFill>
              </a:endParaRPr>
            </a:p>
          </p:txBody>
        </p:sp>
        <p:sp>
          <p:nvSpPr>
            <p:cNvPr id="23653" name="Freeform 183"/>
            <p:cNvSpPr>
              <a:spLocks/>
            </p:cNvSpPr>
            <p:nvPr/>
          </p:nvSpPr>
          <p:spPr bwMode="auto">
            <a:xfrm>
              <a:off x="4448" y="2883"/>
              <a:ext cx="71" cy="77"/>
            </a:xfrm>
            <a:custGeom>
              <a:avLst/>
              <a:gdLst>
                <a:gd name="T0" fmla="*/ 0 w 143"/>
                <a:gd name="T1" fmla="*/ 0 h 153"/>
                <a:gd name="T2" fmla="*/ 0 w 143"/>
                <a:gd name="T3" fmla="*/ 0 h 153"/>
                <a:gd name="T4" fmla="*/ 0 w 143"/>
                <a:gd name="T5" fmla="*/ 1 h 153"/>
                <a:gd name="T6" fmla="*/ 0 w 143"/>
                <a:gd name="T7" fmla="*/ 1 h 153"/>
                <a:gd name="T8" fmla="*/ 0 w 143"/>
                <a:gd name="T9" fmla="*/ 1 h 153"/>
                <a:gd name="T10" fmla="*/ 0 w 143"/>
                <a:gd name="T11" fmla="*/ 1 h 153"/>
                <a:gd name="T12" fmla="*/ 0 w 143"/>
                <a:gd name="T13" fmla="*/ 1 h 153"/>
                <a:gd name="T14" fmla="*/ 0 w 143"/>
                <a:gd name="T15" fmla="*/ 1 h 153"/>
                <a:gd name="T16" fmla="*/ 0 w 143"/>
                <a:gd name="T17" fmla="*/ 1 h 153"/>
                <a:gd name="T18" fmla="*/ 0 w 143"/>
                <a:gd name="T19" fmla="*/ 1 h 153"/>
                <a:gd name="T20" fmla="*/ 0 w 143"/>
                <a:gd name="T21" fmla="*/ 1 h 153"/>
                <a:gd name="T22" fmla="*/ 0 w 143"/>
                <a:gd name="T23" fmla="*/ 1 h 153"/>
                <a:gd name="T24" fmla="*/ 0 w 143"/>
                <a:gd name="T25" fmla="*/ 1 h 153"/>
                <a:gd name="T26" fmla="*/ 0 w 143"/>
                <a:gd name="T27" fmla="*/ 1 h 153"/>
                <a:gd name="T28" fmla="*/ 0 w 143"/>
                <a:gd name="T29" fmla="*/ 1 h 153"/>
                <a:gd name="T30" fmla="*/ 0 w 143"/>
                <a:gd name="T31" fmla="*/ 1 h 153"/>
                <a:gd name="T32" fmla="*/ 0 w 143"/>
                <a:gd name="T33" fmla="*/ 1 h 153"/>
                <a:gd name="T34" fmla="*/ 0 w 143"/>
                <a:gd name="T35" fmla="*/ 1 h 153"/>
                <a:gd name="T36" fmla="*/ 0 w 143"/>
                <a:gd name="T37" fmla="*/ 1 h 153"/>
                <a:gd name="T38" fmla="*/ 0 w 143"/>
                <a:gd name="T39" fmla="*/ 1 h 153"/>
                <a:gd name="T40" fmla="*/ 0 w 143"/>
                <a:gd name="T41" fmla="*/ 1 h 153"/>
                <a:gd name="T42" fmla="*/ 0 w 143"/>
                <a:gd name="T43" fmla="*/ 1 h 153"/>
                <a:gd name="T44" fmla="*/ 0 w 143"/>
                <a:gd name="T45" fmla="*/ 1 h 153"/>
                <a:gd name="T46" fmla="*/ 0 w 143"/>
                <a:gd name="T47" fmla="*/ 1 h 153"/>
                <a:gd name="T48" fmla="*/ 0 w 143"/>
                <a:gd name="T49" fmla="*/ 1 h 153"/>
                <a:gd name="T50" fmla="*/ 0 w 143"/>
                <a:gd name="T51" fmla="*/ 1 h 153"/>
                <a:gd name="T52" fmla="*/ 0 w 143"/>
                <a:gd name="T53" fmla="*/ 1 h 153"/>
                <a:gd name="T54" fmla="*/ 0 w 143"/>
                <a:gd name="T55" fmla="*/ 1 h 153"/>
                <a:gd name="T56" fmla="*/ 0 w 143"/>
                <a:gd name="T57" fmla="*/ 1 h 153"/>
                <a:gd name="T58" fmla="*/ 0 w 143"/>
                <a:gd name="T59" fmla="*/ 1 h 153"/>
                <a:gd name="T60" fmla="*/ 0 w 143"/>
                <a:gd name="T61" fmla="*/ 1 h 153"/>
                <a:gd name="T62" fmla="*/ 0 w 143"/>
                <a:gd name="T63" fmla="*/ 1 h 153"/>
                <a:gd name="T64" fmla="*/ 0 w 143"/>
                <a:gd name="T65" fmla="*/ 1 h 153"/>
                <a:gd name="T66" fmla="*/ 0 w 143"/>
                <a:gd name="T67" fmla="*/ 1 h 153"/>
                <a:gd name="T68" fmla="*/ 0 w 143"/>
                <a:gd name="T69" fmla="*/ 1 h 153"/>
                <a:gd name="T70" fmla="*/ 0 w 143"/>
                <a:gd name="T71" fmla="*/ 1 h 153"/>
                <a:gd name="T72" fmla="*/ 0 w 143"/>
                <a:gd name="T73" fmla="*/ 1 h 153"/>
                <a:gd name="T74" fmla="*/ 0 w 143"/>
                <a:gd name="T75" fmla="*/ 1 h 153"/>
                <a:gd name="T76" fmla="*/ 0 w 143"/>
                <a:gd name="T77" fmla="*/ 1 h 153"/>
                <a:gd name="T78" fmla="*/ 0 w 143"/>
                <a:gd name="T79" fmla="*/ 1 h 153"/>
                <a:gd name="T80" fmla="*/ 0 w 143"/>
                <a:gd name="T81" fmla="*/ 1 h 153"/>
                <a:gd name="T82" fmla="*/ 0 w 143"/>
                <a:gd name="T83" fmla="*/ 1 h 153"/>
                <a:gd name="T84" fmla="*/ 0 w 143"/>
                <a:gd name="T85" fmla="*/ 1 h 153"/>
                <a:gd name="T86" fmla="*/ 0 w 143"/>
                <a:gd name="T87" fmla="*/ 1 h 153"/>
                <a:gd name="T88" fmla="*/ 0 w 143"/>
                <a:gd name="T89" fmla="*/ 1 h 153"/>
                <a:gd name="T90" fmla="*/ 0 w 143"/>
                <a:gd name="T91" fmla="*/ 1 h 153"/>
                <a:gd name="T92" fmla="*/ 0 w 143"/>
                <a:gd name="T93" fmla="*/ 1 h 153"/>
                <a:gd name="T94" fmla="*/ 0 w 143"/>
                <a:gd name="T95" fmla="*/ 1 h 153"/>
                <a:gd name="T96" fmla="*/ 0 w 143"/>
                <a:gd name="T97" fmla="*/ 0 h 1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3"/>
                <a:gd name="T148" fmla="*/ 0 h 153"/>
                <a:gd name="T149" fmla="*/ 143 w 143"/>
                <a:gd name="T150" fmla="*/ 153 h 1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3" h="153">
                  <a:moveTo>
                    <a:pt x="107" y="0"/>
                  </a:moveTo>
                  <a:lnTo>
                    <a:pt x="108" y="0"/>
                  </a:lnTo>
                  <a:lnTo>
                    <a:pt x="112" y="5"/>
                  </a:lnTo>
                  <a:lnTo>
                    <a:pt x="115" y="16"/>
                  </a:lnTo>
                  <a:lnTo>
                    <a:pt x="117" y="40"/>
                  </a:lnTo>
                  <a:lnTo>
                    <a:pt x="121" y="46"/>
                  </a:lnTo>
                  <a:lnTo>
                    <a:pt x="129" y="47"/>
                  </a:lnTo>
                  <a:lnTo>
                    <a:pt x="137" y="47"/>
                  </a:lnTo>
                  <a:lnTo>
                    <a:pt x="141" y="48"/>
                  </a:lnTo>
                  <a:lnTo>
                    <a:pt x="143" y="54"/>
                  </a:lnTo>
                  <a:lnTo>
                    <a:pt x="141" y="60"/>
                  </a:lnTo>
                  <a:lnTo>
                    <a:pt x="138" y="64"/>
                  </a:lnTo>
                  <a:lnTo>
                    <a:pt x="137" y="67"/>
                  </a:lnTo>
                  <a:lnTo>
                    <a:pt x="137" y="69"/>
                  </a:lnTo>
                  <a:lnTo>
                    <a:pt x="137" y="76"/>
                  </a:lnTo>
                  <a:lnTo>
                    <a:pt x="137" y="85"/>
                  </a:lnTo>
                  <a:lnTo>
                    <a:pt x="136" y="97"/>
                  </a:lnTo>
                  <a:lnTo>
                    <a:pt x="131" y="98"/>
                  </a:lnTo>
                  <a:lnTo>
                    <a:pt x="125" y="101"/>
                  </a:lnTo>
                  <a:lnTo>
                    <a:pt x="123" y="106"/>
                  </a:lnTo>
                  <a:lnTo>
                    <a:pt x="125" y="113"/>
                  </a:lnTo>
                  <a:lnTo>
                    <a:pt x="125" y="115"/>
                  </a:lnTo>
                  <a:lnTo>
                    <a:pt x="124" y="119"/>
                  </a:lnTo>
                  <a:lnTo>
                    <a:pt x="122" y="123"/>
                  </a:lnTo>
                  <a:lnTo>
                    <a:pt x="117" y="128"/>
                  </a:lnTo>
                  <a:lnTo>
                    <a:pt x="113" y="134"/>
                  </a:lnTo>
                  <a:lnTo>
                    <a:pt x="106" y="138"/>
                  </a:lnTo>
                  <a:lnTo>
                    <a:pt x="99" y="143"/>
                  </a:lnTo>
                  <a:lnTo>
                    <a:pt x="91" y="146"/>
                  </a:lnTo>
                  <a:lnTo>
                    <a:pt x="79" y="150"/>
                  </a:lnTo>
                  <a:lnTo>
                    <a:pt x="68" y="152"/>
                  </a:lnTo>
                  <a:lnTo>
                    <a:pt x="56" y="153"/>
                  </a:lnTo>
                  <a:lnTo>
                    <a:pt x="45" y="153"/>
                  </a:lnTo>
                  <a:lnTo>
                    <a:pt x="33" y="152"/>
                  </a:lnTo>
                  <a:lnTo>
                    <a:pt x="22" y="150"/>
                  </a:lnTo>
                  <a:lnTo>
                    <a:pt x="10" y="146"/>
                  </a:lnTo>
                  <a:lnTo>
                    <a:pt x="0" y="142"/>
                  </a:lnTo>
                  <a:lnTo>
                    <a:pt x="2" y="121"/>
                  </a:lnTo>
                  <a:lnTo>
                    <a:pt x="3" y="100"/>
                  </a:lnTo>
                  <a:lnTo>
                    <a:pt x="3" y="78"/>
                  </a:lnTo>
                  <a:lnTo>
                    <a:pt x="2" y="55"/>
                  </a:lnTo>
                  <a:lnTo>
                    <a:pt x="21" y="44"/>
                  </a:lnTo>
                  <a:lnTo>
                    <a:pt x="39" y="34"/>
                  </a:lnTo>
                  <a:lnTo>
                    <a:pt x="57" y="24"/>
                  </a:lnTo>
                  <a:lnTo>
                    <a:pt x="74" y="16"/>
                  </a:lnTo>
                  <a:lnTo>
                    <a:pt x="87" y="9"/>
                  </a:lnTo>
                  <a:lnTo>
                    <a:pt x="98" y="5"/>
                  </a:lnTo>
                  <a:lnTo>
                    <a:pt x="105" y="1"/>
                  </a:lnTo>
                  <a:lnTo>
                    <a:pt x="107" y="0"/>
                  </a:lnTo>
                  <a:close/>
                </a:path>
              </a:pathLst>
            </a:custGeom>
            <a:solidFill>
              <a:srgbClr val="FFBFA5"/>
            </a:solidFill>
            <a:ln w="9525">
              <a:noFill/>
              <a:round/>
              <a:headEnd/>
              <a:tailEnd/>
            </a:ln>
          </p:spPr>
          <p:txBody>
            <a:bodyPr/>
            <a:lstStyle/>
            <a:p>
              <a:endParaRPr lang="en-US">
                <a:solidFill>
                  <a:srgbClr val="000000"/>
                </a:solidFill>
              </a:endParaRPr>
            </a:p>
          </p:txBody>
        </p:sp>
        <p:sp>
          <p:nvSpPr>
            <p:cNvPr id="23654" name="Freeform 184"/>
            <p:cNvSpPr>
              <a:spLocks/>
            </p:cNvSpPr>
            <p:nvPr/>
          </p:nvSpPr>
          <p:spPr bwMode="auto">
            <a:xfrm>
              <a:off x="4423" y="2911"/>
              <a:ext cx="32" cy="43"/>
            </a:xfrm>
            <a:custGeom>
              <a:avLst/>
              <a:gdLst>
                <a:gd name="T0" fmla="*/ 0 w 65"/>
                <a:gd name="T1" fmla="*/ 0 h 87"/>
                <a:gd name="T2" fmla="*/ 0 w 65"/>
                <a:gd name="T3" fmla="*/ 0 h 87"/>
                <a:gd name="T4" fmla="*/ 0 w 65"/>
                <a:gd name="T5" fmla="*/ 0 h 87"/>
                <a:gd name="T6" fmla="*/ 0 w 65"/>
                <a:gd name="T7" fmla="*/ 0 h 87"/>
                <a:gd name="T8" fmla="*/ 0 w 65"/>
                <a:gd name="T9" fmla="*/ 0 h 87"/>
                <a:gd name="T10" fmla="*/ 0 w 65"/>
                <a:gd name="T11" fmla="*/ 0 h 87"/>
                <a:gd name="T12" fmla="*/ 0 w 65"/>
                <a:gd name="T13" fmla="*/ 0 h 87"/>
                <a:gd name="T14" fmla="*/ 0 w 65"/>
                <a:gd name="T15" fmla="*/ 0 h 87"/>
                <a:gd name="T16" fmla="*/ 0 w 65"/>
                <a:gd name="T17" fmla="*/ 0 h 87"/>
                <a:gd name="T18" fmla="*/ 0 w 65"/>
                <a:gd name="T19" fmla="*/ 0 h 87"/>
                <a:gd name="T20" fmla="*/ 0 w 65"/>
                <a:gd name="T21" fmla="*/ 0 h 87"/>
                <a:gd name="T22" fmla="*/ 0 w 65"/>
                <a:gd name="T23" fmla="*/ 0 h 87"/>
                <a:gd name="T24" fmla="*/ 0 w 65"/>
                <a:gd name="T25" fmla="*/ 0 h 87"/>
                <a:gd name="T26" fmla="*/ 0 w 65"/>
                <a:gd name="T27" fmla="*/ 0 h 87"/>
                <a:gd name="T28" fmla="*/ 0 w 65"/>
                <a:gd name="T29" fmla="*/ 0 h 87"/>
                <a:gd name="T30" fmla="*/ 0 w 65"/>
                <a:gd name="T31" fmla="*/ 0 h 87"/>
                <a:gd name="T32" fmla="*/ 0 w 65"/>
                <a:gd name="T33" fmla="*/ 0 h 87"/>
                <a:gd name="T34" fmla="*/ 0 w 65"/>
                <a:gd name="T35" fmla="*/ 0 h 87"/>
                <a:gd name="T36" fmla="*/ 0 w 65"/>
                <a:gd name="T37" fmla="*/ 0 h 87"/>
                <a:gd name="T38" fmla="*/ 0 w 65"/>
                <a:gd name="T39" fmla="*/ 0 h 87"/>
                <a:gd name="T40" fmla="*/ 0 w 65"/>
                <a:gd name="T41" fmla="*/ 0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87"/>
                <a:gd name="T65" fmla="*/ 65 w 65"/>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87">
                  <a:moveTo>
                    <a:pt x="0" y="39"/>
                  </a:moveTo>
                  <a:lnTo>
                    <a:pt x="6" y="35"/>
                  </a:lnTo>
                  <a:lnTo>
                    <a:pt x="12" y="30"/>
                  </a:lnTo>
                  <a:lnTo>
                    <a:pt x="17" y="24"/>
                  </a:lnTo>
                  <a:lnTo>
                    <a:pt x="24" y="20"/>
                  </a:lnTo>
                  <a:lnTo>
                    <a:pt x="31" y="15"/>
                  </a:lnTo>
                  <a:lnTo>
                    <a:pt x="38" y="9"/>
                  </a:lnTo>
                  <a:lnTo>
                    <a:pt x="46" y="5"/>
                  </a:lnTo>
                  <a:lnTo>
                    <a:pt x="53" y="0"/>
                  </a:lnTo>
                  <a:lnTo>
                    <a:pt x="60" y="20"/>
                  </a:lnTo>
                  <a:lnTo>
                    <a:pt x="65" y="43"/>
                  </a:lnTo>
                  <a:lnTo>
                    <a:pt x="62" y="67"/>
                  </a:lnTo>
                  <a:lnTo>
                    <a:pt x="51" y="87"/>
                  </a:lnTo>
                  <a:lnTo>
                    <a:pt x="43" y="82"/>
                  </a:lnTo>
                  <a:lnTo>
                    <a:pt x="36" y="77"/>
                  </a:lnTo>
                  <a:lnTo>
                    <a:pt x="29" y="73"/>
                  </a:lnTo>
                  <a:lnTo>
                    <a:pt x="22" y="67"/>
                  </a:lnTo>
                  <a:lnTo>
                    <a:pt x="16" y="61"/>
                  </a:lnTo>
                  <a:lnTo>
                    <a:pt x="10" y="54"/>
                  </a:lnTo>
                  <a:lnTo>
                    <a:pt x="5" y="47"/>
                  </a:lnTo>
                  <a:lnTo>
                    <a:pt x="0" y="39"/>
                  </a:lnTo>
                  <a:close/>
                </a:path>
              </a:pathLst>
            </a:custGeom>
            <a:solidFill>
              <a:srgbClr val="C17F51"/>
            </a:solidFill>
            <a:ln w="9525">
              <a:noFill/>
              <a:round/>
              <a:headEnd/>
              <a:tailEnd/>
            </a:ln>
          </p:spPr>
          <p:txBody>
            <a:bodyPr/>
            <a:lstStyle/>
            <a:p>
              <a:endParaRPr lang="en-US">
                <a:solidFill>
                  <a:srgbClr val="000000"/>
                </a:solidFill>
              </a:endParaRPr>
            </a:p>
          </p:txBody>
        </p:sp>
        <p:sp>
          <p:nvSpPr>
            <p:cNvPr id="23655" name="Freeform 185"/>
            <p:cNvSpPr>
              <a:spLocks/>
            </p:cNvSpPr>
            <p:nvPr/>
          </p:nvSpPr>
          <p:spPr bwMode="auto">
            <a:xfrm>
              <a:off x="4463" y="2914"/>
              <a:ext cx="41" cy="41"/>
            </a:xfrm>
            <a:custGeom>
              <a:avLst/>
              <a:gdLst>
                <a:gd name="T0" fmla="*/ 1 w 82"/>
                <a:gd name="T1" fmla="*/ 1 h 82"/>
                <a:gd name="T2" fmla="*/ 0 w 82"/>
                <a:gd name="T3" fmla="*/ 1 h 82"/>
                <a:gd name="T4" fmla="*/ 0 w 82"/>
                <a:gd name="T5" fmla="*/ 1 h 82"/>
                <a:gd name="T6" fmla="*/ 1 w 82"/>
                <a:gd name="T7" fmla="*/ 1 h 82"/>
                <a:gd name="T8" fmla="*/ 1 w 82"/>
                <a:gd name="T9" fmla="*/ 1 h 82"/>
                <a:gd name="T10" fmla="*/ 1 w 82"/>
                <a:gd name="T11" fmla="*/ 1 h 82"/>
                <a:gd name="T12" fmla="*/ 1 w 82"/>
                <a:gd name="T13" fmla="*/ 1 h 82"/>
                <a:gd name="T14" fmla="*/ 1 w 82"/>
                <a:gd name="T15" fmla="*/ 1 h 82"/>
                <a:gd name="T16" fmla="*/ 1 w 82"/>
                <a:gd name="T17" fmla="*/ 1 h 82"/>
                <a:gd name="T18" fmla="*/ 1 w 82"/>
                <a:gd name="T19" fmla="*/ 1 h 82"/>
                <a:gd name="T20" fmla="*/ 1 w 82"/>
                <a:gd name="T21" fmla="*/ 1 h 82"/>
                <a:gd name="T22" fmla="*/ 1 w 82"/>
                <a:gd name="T23" fmla="*/ 1 h 82"/>
                <a:gd name="T24" fmla="*/ 1 w 82"/>
                <a:gd name="T25" fmla="*/ 1 h 82"/>
                <a:gd name="T26" fmla="*/ 1 w 82"/>
                <a:gd name="T27" fmla="*/ 1 h 82"/>
                <a:gd name="T28" fmla="*/ 1 w 82"/>
                <a:gd name="T29" fmla="*/ 1 h 82"/>
                <a:gd name="T30" fmla="*/ 1 w 82"/>
                <a:gd name="T31" fmla="*/ 1 h 82"/>
                <a:gd name="T32" fmla="*/ 1 w 82"/>
                <a:gd name="T33" fmla="*/ 1 h 82"/>
                <a:gd name="T34" fmla="*/ 1 w 82"/>
                <a:gd name="T35" fmla="*/ 1 h 82"/>
                <a:gd name="T36" fmla="*/ 1 w 82"/>
                <a:gd name="T37" fmla="*/ 1 h 82"/>
                <a:gd name="T38" fmla="*/ 1 w 82"/>
                <a:gd name="T39" fmla="*/ 1 h 82"/>
                <a:gd name="T40" fmla="*/ 1 w 82"/>
                <a:gd name="T41" fmla="*/ 1 h 82"/>
                <a:gd name="T42" fmla="*/ 1 w 82"/>
                <a:gd name="T43" fmla="*/ 1 h 82"/>
                <a:gd name="T44" fmla="*/ 1 w 82"/>
                <a:gd name="T45" fmla="*/ 1 h 82"/>
                <a:gd name="T46" fmla="*/ 1 w 82"/>
                <a:gd name="T47" fmla="*/ 1 h 82"/>
                <a:gd name="T48" fmla="*/ 1 w 82"/>
                <a:gd name="T49" fmla="*/ 1 h 82"/>
                <a:gd name="T50" fmla="*/ 1 w 82"/>
                <a:gd name="T51" fmla="*/ 0 h 82"/>
                <a:gd name="T52" fmla="*/ 1 w 82"/>
                <a:gd name="T53" fmla="*/ 0 h 82"/>
                <a:gd name="T54" fmla="*/ 1 w 82"/>
                <a:gd name="T55" fmla="*/ 1 h 82"/>
                <a:gd name="T56" fmla="*/ 1 w 82"/>
                <a:gd name="T57" fmla="*/ 1 h 82"/>
                <a:gd name="T58" fmla="*/ 1 w 82"/>
                <a:gd name="T59" fmla="*/ 1 h 82"/>
                <a:gd name="T60" fmla="*/ 1 w 82"/>
                <a:gd name="T61" fmla="*/ 1 h 82"/>
                <a:gd name="T62" fmla="*/ 1 w 82"/>
                <a:gd name="T63" fmla="*/ 1 h 82"/>
                <a:gd name="T64" fmla="*/ 1 w 82"/>
                <a:gd name="T65" fmla="*/ 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1" y="31"/>
                  </a:moveTo>
                  <a:lnTo>
                    <a:pt x="0" y="39"/>
                  </a:lnTo>
                  <a:lnTo>
                    <a:pt x="0" y="47"/>
                  </a:lnTo>
                  <a:lnTo>
                    <a:pt x="2" y="55"/>
                  </a:lnTo>
                  <a:lnTo>
                    <a:pt x="6" y="62"/>
                  </a:lnTo>
                  <a:lnTo>
                    <a:pt x="10" y="68"/>
                  </a:lnTo>
                  <a:lnTo>
                    <a:pt x="16" y="74"/>
                  </a:lnTo>
                  <a:lnTo>
                    <a:pt x="23" y="77"/>
                  </a:lnTo>
                  <a:lnTo>
                    <a:pt x="31" y="81"/>
                  </a:lnTo>
                  <a:lnTo>
                    <a:pt x="39" y="82"/>
                  </a:lnTo>
                  <a:lnTo>
                    <a:pt x="47" y="82"/>
                  </a:lnTo>
                  <a:lnTo>
                    <a:pt x="55" y="80"/>
                  </a:lnTo>
                  <a:lnTo>
                    <a:pt x="62" y="76"/>
                  </a:lnTo>
                  <a:lnTo>
                    <a:pt x="68" y="72"/>
                  </a:lnTo>
                  <a:lnTo>
                    <a:pt x="74" y="66"/>
                  </a:lnTo>
                  <a:lnTo>
                    <a:pt x="77" y="59"/>
                  </a:lnTo>
                  <a:lnTo>
                    <a:pt x="81" y="51"/>
                  </a:lnTo>
                  <a:lnTo>
                    <a:pt x="82" y="43"/>
                  </a:lnTo>
                  <a:lnTo>
                    <a:pt x="82" y="35"/>
                  </a:lnTo>
                  <a:lnTo>
                    <a:pt x="79" y="27"/>
                  </a:lnTo>
                  <a:lnTo>
                    <a:pt x="77" y="20"/>
                  </a:lnTo>
                  <a:lnTo>
                    <a:pt x="72" y="14"/>
                  </a:lnTo>
                  <a:lnTo>
                    <a:pt x="67" y="8"/>
                  </a:lnTo>
                  <a:lnTo>
                    <a:pt x="60" y="5"/>
                  </a:lnTo>
                  <a:lnTo>
                    <a:pt x="52" y="1"/>
                  </a:lnTo>
                  <a:lnTo>
                    <a:pt x="44" y="0"/>
                  </a:lnTo>
                  <a:lnTo>
                    <a:pt x="36" y="0"/>
                  </a:lnTo>
                  <a:lnTo>
                    <a:pt x="28" y="2"/>
                  </a:lnTo>
                  <a:lnTo>
                    <a:pt x="21" y="6"/>
                  </a:lnTo>
                  <a:lnTo>
                    <a:pt x="14" y="10"/>
                  </a:lnTo>
                  <a:lnTo>
                    <a:pt x="8" y="16"/>
                  </a:lnTo>
                  <a:lnTo>
                    <a:pt x="4" y="23"/>
                  </a:lnTo>
                  <a:lnTo>
                    <a:pt x="1" y="31"/>
                  </a:lnTo>
                  <a:close/>
                </a:path>
              </a:pathLst>
            </a:custGeom>
            <a:solidFill>
              <a:srgbClr val="FFBFA5"/>
            </a:solidFill>
            <a:ln w="9525">
              <a:noFill/>
              <a:round/>
              <a:headEnd/>
              <a:tailEnd/>
            </a:ln>
          </p:spPr>
          <p:txBody>
            <a:bodyPr/>
            <a:lstStyle/>
            <a:p>
              <a:endParaRPr lang="en-US">
                <a:solidFill>
                  <a:srgbClr val="000000"/>
                </a:solidFill>
              </a:endParaRPr>
            </a:p>
          </p:txBody>
        </p:sp>
        <p:sp>
          <p:nvSpPr>
            <p:cNvPr id="23656" name="Freeform 186"/>
            <p:cNvSpPr>
              <a:spLocks/>
            </p:cNvSpPr>
            <p:nvPr/>
          </p:nvSpPr>
          <p:spPr bwMode="auto">
            <a:xfrm>
              <a:off x="4464" y="2914"/>
              <a:ext cx="40" cy="40"/>
            </a:xfrm>
            <a:custGeom>
              <a:avLst/>
              <a:gdLst>
                <a:gd name="T0" fmla="*/ 0 w 81"/>
                <a:gd name="T1" fmla="*/ 0 h 81"/>
                <a:gd name="T2" fmla="*/ 0 w 81"/>
                <a:gd name="T3" fmla="*/ 0 h 81"/>
                <a:gd name="T4" fmla="*/ 0 w 81"/>
                <a:gd name="T5" fmla="*/ 0 h 81"/>
                <a:gd name="T6" fmla="*/ 0 w 81"/>
                <a:gd name="T7" fmla="*/ 0 h 81"/>
                <a:gd name="T8" fmla="*/ 0 w 81"/>
                <a:gd name="T9" fmla="*/ 0 h 81"/>
                <a:gd name="T10" fmla="*/ 0 w 81"/>
                <a:gd name="T11" fmla="*/ 0 h 81"/>
                <a:gd name="T12" fmla="*/ 0 w 81"/>
                <a:gd name="T13" fmla="*/ 0 h 81"/>
                <a:gd name="T14" fmla="*/ 0 w 81"/>
                <a:gd name="T15" fmla="*/ 0 h 81"/>
                <a:gd name="T16" fmla="*/ 0 w 81"/>
                <a:gd name="T17" fmla="*/ 0 h 81"/>
                <a:gd name="T18" fmla="*/ 0 w 81"/>
                <a:gd name="T19" fmla="*/ 0 h 81"/>
                <a:gd name="T20" fmla="*/ 0 w 81"/>
                <a:gd name="T21" fmla="*/ 0 h 81"/>
                <a:gd name="T22" fmla="*/ 0 w 81"/>
                <a:gd name="T23" fmla="*/ 0 h 81"/>
                <a:gd name="T24" fmla="*/ 0 w 81"/>
                <a:gd name="T25" fmla="*/ 0 h 81"/>
                <a:gd name="T26" fmla="*/ 0 w 81"/>
                <a:gd name="T27" fmla="*/ 0 h 81"/>
                <a:gd name="T28" fmla="*/ 0 w 81"/>
                <a:gd name="T29" fmla="*/ 0 h 81"/>
                <a:gd name="T30" fmla="*/ 0 w 81"/>
                <a:gd name="T31" fmla="*/ 0 h 81"/>
                <a:gd name="T32" fmla="*/ 0 w 81"/>
                <a:gd name="T33" fmla="*/ 0 h 81"/>
                <a:gd name="T34" fmla="*/ 0 w 81"/>
                <a:gd name="T35" fmla="*/ 0 h 81"/>
                <a:gd name="T36" fmla="*/ 0 w 81"/>
                <a:gd name="T37" fmla="*/ 0 h 81"/>
                <a:gd name="T38" fmla="*/ 0 w 81"/>
                <a:gd name="T39" fmla="*/ 0 h 81"/>
                <a:gd name="T40" fmla="*/ 0 w 81"/>
                <a:gd name="T41" fmla="*/ 0 h 81"/>
                <a:gd name="T42" fmla="*/ 0 w 81"/>
                <a:gd name="T43" fmla="*/ 0 h 81"/>
                <a:gd name="T44" fmla="*/ 0 w 81"/>
                <a:gd name="T45" fmla="*/ 0 h 81"/>
                <a:gd name="T46" fmla="*/ 0 w 81"/>
                <a:gd name="T47" fmla="*/ 0 h 81"/>
                <a:gd name="T48" fmla="*/ 0 w 81"/>
                <a:gd name="T49" fmla="*/ 0 h 81"/>
                <a:gd name="T50" fmla="*/ 0 w 81"/>
                <a:gd name="T51" fmla="*/ 0 h 81"/>
                <a:gd name="T52" fmla="*/ 0 w 81"/>
                <a:gd name="T53" fmla="*/ 0 h 81"/>
                <a:gd name="T54" fmla="*/ 0 w 81"/>
                <a:gd name="T55" fmla="*/ 0 h 81"/>
                <a:gd name="T56" fmla="*/ 0 w 81"/>
                <a:gd name="T57" fmla="*/ 0 h 81"/>
                <a:gd name="T58" fmla="*/ 0 w 81"/>
                <a:gd name="T59" fmla="*/ 0 h 81"/>
                <a:gd name="T60" fmla="*/ 0 w 81"/>
                <a:gd name="T61" fmla="*/ 0 h 81"/>
                <a:gd name="T62" fmla="*/ 0 w 81"/>
                <a:gd name="T63" fmla="*/ 0 h 81"/>
                <a:gd name="T64" fmla="*/ 0 w 81"/>
                <a:gd name="T65" fmla="*/ 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1"/>
                <a:gd name="T101" fmla="*/ 81 w 81"/>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1">
                  <a:moveTo>
                    <a:pt x="80" y="51"/>
                  </a:moveTo>
                  <a:lnTo>
                    <a:pt x="81" y="43"/>
                  </a:lnTo>
                  <a:lnTo>
                    <a:pt x="81" y="35"/>
                  </a:lnTo>
                  <a:lnTo>
                    <a:pt x="78" y="27"/>
                  </a:lnTo>
                  <a:lnTo>
                    <a:pt x="75" y="20"/>
                  </a:lnTo>
                  <a:lnTo>
                    <a:pt x="70" y="14"/>
                  </a:lnTo>
                  <a:lnTo>
                    <a:pt x="65" y="8"/>
                  </a:lnTo>
                  <a:lnTo>
                    <a:pt x="58" y="5"/>
                  </a:lnTo>
                  <a:lnTo>
                    <a:pt x="51" y="1"/>
                  </a:lnTo>
                  <a:lnTo>
                    <a:pt x="43" y="0"/>
                  </a:lnTo>
                  <a:lnTo>
                    <a:pt x="35" y="1"/>
                  </a:lnTo>
                  <a:lnTo>
                    <a:pt x="27" y="2"/>
                  </a:lnTo>
                  <a:lnTo>
                    <a:pt x="20" y="6"/>
                  </a:lnTo>
                  <a:lnTo>
                    <a:pt x="14" y="10"/>
                  </a:lnTo>
                  <a:lnTo>
                    <a:pt x="8" y="16"/>
                  </a:lnTo>
                  <a:lnTo>
                    <a:pt x="5" y="23"/>
                  </a:lnTo>
                  <a:lnTo>
                    <a:pt x="1" y="31"/>
                  </a:lnTo>
                  <a:lnTo>
                    <a:pt x="0" y="39"/>
                  </a:lnTo>
                  <a:lnTo>
                    <a:pt x="0" y="47"/>
                  </a:lnTo>
                  <a:lnTo>
                    <a:pt x="2" y="54"/>
                  </a:lnTo>
                  <a:lnTo>
                    <a:pt x="6" y="61"/>
                  </a:lnTo>
                  <a:lnTo>
                    <a:pt x="9" y="68"/>
                  </a:lnTo>
                  <a:lnTo>
                    <a:pt x="15" y="73"/>
                  </a:lnTo>
                  <a:lnTo>
                    <a:pt x="22" y="77"/>
                  </a:lnTo>
                  <a:lnTo>
                    <a:pt x="30" y="80"/>
                  </a:lnTo>
                  <a:lnTo>
                    <a:pt x="38" y="81"/>
                  </a:lnTo>
                  <a:lnTo>
                    <a:pt x="46" y="81"/>
                  </a:lnTo>
                  <a:lnTo>
                    <a:pt x="54" y="78"/>
                  </a:lnTo>
                  <a:lnTo>
                    <a:pt x="61" y="75"/>
                  </a:lnTo>
                  <a:lnTo>
                    <a:pt x="67" y="72"/>
                  </a:lnTo>
                  <a:lnTo>
                    <a:pt x="73" y="66"/>
                  </a:lnTo>
                  <a:lnTo>
                    <a:pt x="76" y="59"/>
                  </a:lnTo>
                  <a:lnTo>
                    <a:pt x="80" y="51"/>
                  </a:lnTo>
                  <a:close/>
                </a:path>
              </a:pathLst>
            </a:custGeom>
            <a:solidFill>
              <a:srgbClr val="FFBFA5"/>
            </a:solidFill>
            <a:ln w="9525">
              <a:noFill/>
              <a:round/>
              <a:headEnd/>
              <a:tailEnd/>
            </a:ln>
          </p:spPr>
          <p:txBody>
            <a:bodyPr/>
            <a:lstStyle/>
            <a:p>
              <a:endParaRPr lang="en-US">
                <a:solidFill>
                  <a:srgbClr val="000000"/>
                </a:solidFill>
              </a:endParaRPr>
            </a:p>
          </p:txBody>
        </p:sp>
        <p:sp>
          <p:nvSpPr>
            <p:cNvPr id="23657" name="Freeform 187"/>
            <p:cNvSpPr>
              <a:spLocks/>
            </p:cNvSpPr>
            <p:nvPr/>
          </p:nvSpPr>
          <p:spPr bwMode="auto">
            <a:xfrm>
              <a:off x="4464" y="2915"/>
              <a:ext cx="40" cy="39"/>
            </a:xfrm>
            <a:custGeom>
              <a:avLst/>
              <a:gdLst>
                <a:gd name="T0" fmla="*/ 1 w 80"/>
                <a:gd name="T1" fmla="*/ 0 h 80"/>
                <a:gd name="T2" fmla="*/ 1 w 80"/>
                <a:gd name="T3" fmla="*/ 0 h 80"/>
                <a:gd name="T4" fmla="*/ 1 w 80"/>
                <a:gd name="T5" fmla="*/ 0 h 80"/>
                <a:gd name="T6" fmla="*/ 1 w 80"/>
                <a:gd name="T7" fmla="*/ 0 h 80"/>
                <a:gd name="T8" fmla="*/ 1 w 80"/>
                <a:gd name="T9" fmla="*/ 0 h 80"/>
                <a:gd name="T10" fmla="*/ 1 w 80"/>
                <a:gd name="T11" fmla="*/ 0 h 80"/>
                <a:gd name="T12" fmla="*/ 1 w 80"/>
                <a:gd name="T13" fmla="*/ 0 h 80"/>
                <a:gd name="T14" fmla="*/ 1 w 80"/>
                <a:gd name="T15" fmla="*/ 0 h 80"/>
                <a:gd name="T16" fmla="*/ 1 w 80"/>
                <a:gd name="T17" fmla="*/ 0 h 80"/>
                <a:gd name="T18" fmla="*/ 1 w 80"/>
                <a:gd name="T19" fmla="*/ 0 h 80"/>
                <a:gd name="T20" fmla="*/ 1 w 80"/>
                <a:gd name="T21" fmla="*/ 0 h 80"/>
                <a:gd name="T22" fmla="*/ 1 w 80"/>
                <a:gd name="T23" fmla="*/ 0 h 80"/>
                <a:gd name="T24" fmla="*/ 1 w 80"/>
                <a:gd name="T25" fmla="*/ 0 h 80"/>
                <a:gd name="T26" fmla="*/ 0 w 80"/>
                <a:gd name="T27" fmla="*/ 0 h 80"/>
                <a:gd name="T28" fmla="*/ 0 w 80"/>
                <a:gd name="T29" fmla="*/ 0 h 80"/>
                <a:gd name="T30" fmla="*/ 1 w 80"/>
                <a:gd name="T31" fmla="*/ 0 h 80"/>
                <a:gd name="T32" fmla="*/ 1 w 80"/>
                <a:gd name="T33" fmla="*/ 0 h 80"/>
                <a:gd name="T34" fmla="*/ 1 w 80"/>
                <a:gd name="T35" fmla="*/ 0 h 80"/>
                <a:gd name="T36" fmla="*/ 1 w 80"/>
                <a:gd name="T37" fmla="*/ 0 h 80"/>
                <a:gd name="T38" fmla="*/ 1 w 80"/>
                <a:gd name="T39" fmla="*/ 0 h 80"/>
                <a:gd name="T40" fmla="*/ 1 w 80"/>
                <a:gd name="T41" fmla="*/ 0 h 80"/>
                <a:gd name="T42" fmla="*/ 1 w 80"/>
                <a:gd name="T43" fmla="*/ 0 h 80"/>
                <a:gd name="T44" fmla="*/ 1 w 80"/>
                <a:gd name="T45" fmla="*/ 0 h 80"/>
                <a:gd name="T46" fmla="*/ 1 w 80"/>
                <a:gd name="T47" fmla="*/ 0 h 80"/>
                <a:gd name="T48" fmla="*/ 1 w 80"/>
                <a:gd name="T49" fmla="*/ 0 h 80"/>
                <a:gd name="T50" fmla="*/ 1 w 80"/>
                <a:gd name="T51" fmla="*/ 0 h 80"/>
                <a:gd name="T52" fmla="*/ 1 w 80"/>
                <a:gd name="T53" fmla="*/ 0 h 80"/>
                <a:gd name="T54" fmla="*/ 1 w 80"/>
                <a:gd name="T55" fmla="*/ 0 h 80"/>
                <a:gd name="T56" fmla="*/ 1 w 80"/>
                <a:gd name="T57" fmla="*/ 0 h 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0"/>
                <a:gd name="T88" fmla="*/ 0 h 80"/>
                <a:gd name="T89" fmla="*/ 80 w 80"/>
                <a:gd name="T90" fmla="*/ 80 h 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0" h="80">
                  <a:moveTo>
                    <a:pt x="80" y="50"/>
                  </a:moveTo>
                  <a:lnTo>
                    <a:pt x="80" y="35"/>
                  </a:lnTo>
                  <a:lnTo>
                    <a:pt x="75" y="20"/>
                  </a:lnTo>
                  <a:lnTo>
                    <a:pt x="65" y="8"/>
                  </a:lnTo>
                  <a:lnTo>
                    <a:pt x="51" y="1"/>
                  </a:lnTo>
                  <a:lnTo>
                    <a:pt x="43" y="0"/>
                  </a:lnTo>
                  <a:lnTo>
                    <a:pt x="35" y="0"/>
                  </a:lnTo>
                  <a:lnTo>
                    <a:pt x="27" y="3"/>
                  </a:lnTo>
                  <a:lnTo>
                    <a:pt x="20" y="5"/>
                  </a:lnTo>
                  <a:lnTo>
                    <a:pt x="14" y="9"/>
                  </a:lnTo>
                  <a:lnTo>
                    <a:pt x="8" y="15"/>
                  </a:lnTo>
                  <a:lnTo>
                    <a:pt x="5" y="22"/>
                  </a:lnTo>
                  <a:lnTo>
                    <a:pt x="1" y="30"/>
                  </a:lnTo>
                  <a:lnTo>
                    <a:pt x="0" y="38"/>
                  </a:lnTo>
                  <a:lnTo>
                    <a:pt x="0" y="45"/>
                  </a:lnTo>
                  <a:lnTo>
                    <a:pt x="2" y="53"/>
                  </a:lnTo>
                  <a:lnTo>
                    <a:pt x="6" y="60"/>
                  </a:lnTo>
                  <a:lnTo>
                    <a:pt x="10" y="66"/>
                  </a:lnTo>
                  <a:lnTo>
                    <a:pt x="16" y="72"/>
                  </a:lnTo>
                  <a:lnTo>
                    <a:pt x="23" y="75"/>
                  </a:lnTo>
                  <a:lnTo>
                    <a:pt x="30" y="79"/>
                  </a:lnTo>
                  <a:lnTo>
                    <a:pt x="38" y="80"/>
                  </a:lnTo>
                  <a:lnTo>
                    <a:pt x="46" y="80"/>
                  </a:lnTo>
                  <a:lnTo>
                    <a:pt x="54" y="77"/>
                  </a:lnTo>
                  <a:lnTo>
                    <a:pt x="61" y="74"/>
                  </a:lnTo>
                  <a:lnTo>
                    <a:pt x="67" y="71"/>
                  </a:lnTo>
                  <a:lnTo>
                    <a:pt x="73" y="65"/>
                  </a:lnTo>
                  <a:lnTo>
                    <a:pt x="76" y="58"/>
                  </a:lnTo>
                  <a:lnTo>
                    <a:pt x="80" y="50"/>
                  </a:lnTo>
                  <a:close/>
                </a:path>
              </a:pathLst>
            </a:custGeom>
            <a:solidFill>
              <a:srgbClr val="FFBCA5"/>
            </a:solidFill>
            <a:ln w="9525">
              <a:noFill/>
              <a:round/>
              <a:headEnd/>
              <a:tailEnd/>
            </a:ln>
          </p:spPr>
          <p:txBody>
            <a:bodyPr/>
            <a:lstStyle/>
            <a:p>
              <a:endParaRPr lang="en-US">
                <a:solidFill>
                  <a:srgbClr val="000000"/>
                </a:solidFill>
              </a:endParaRPr>
            </a:p>
          </p:txBody>
        </p:sp>
        <p:sp>
          <p:nvSpPr>
            <p:cNvPr id="23658" name="Freeform 188"/>
            <p:cNvSpPr>
              <a:spLocks/>
            </p:cNvSpPr>
            <p:nvPr/>
          </p:nvSpPr>
          <p:spPr bwMode="auto">
            <a:xfrm>
              <a:off x="4465" y="2915"/>
              <a:ext cx="39" cy="39"/>
            </a:xfrm>
            <a:custGeom>
              <a:avLst/>
              <a:gdLst>
                <a:gd name="T0" fmla="*/ 0 w 79"/>
                <a:gd name="T1" fmla="*/ 0 h 80"/>
                <a:gd name="T2" fmla="*/ 0 w 79"/>
                <a:gd name="T3" fmla="*/ 0 h 80"/>
                <a:gd name="T4" fmla="*/ 0 w 79"/>
                <a:gd name="T5" fmla="*/ 0 h 80"/>
                <a:gd name="T6" fmla="*/ 0 w 79"/>
                <a:gd name="T7" fmla="*/ 0 h 80"/>
                <a:gd name="T8" fmla="*/ 0 w 79"/>
                <a:gd name="T9" fmla="*/ 0 h 80"/>
                <a:gd name="T10" fmla="*/ 0 w 79"/>
                <a:gd name="T11" fmla="*/ 0 h 80"/>
                <a:gd name="T12" fmla="*/ 0 w 79"/>
                <a:gd name="T13" fmla="*/ 0 h 80"/>
                <a:gd name="T14" fmla="*/ 0 w 79"/>
                <a:gd name="T15" fmla="*/ 0 h 80"/>
                <a:gd name="T16" fmla="*/ 0 w 79"/>
                <a:gd name="T17" fmla="*/ 0 h 80"/>
                <a:gd name="T18" fmla="*/ 0 w 79"/>
                <a:gd name="T19" fmla="*/ 0 h 80"/>
                <a:gd name="T20" fmla="*/ 0 w 79"/>
                <a:gd name="T21" fmla="*/ 0 h 80"/>
                <a:gd name="T22" fmla="*/ 0 w 79"/>
                <a:gd name="T23" fmla="*/ 0 h 80"/>
                <a:gd name="T24" fmla="*/ 0 w 79"/>
                <a:gd name="T25" fmla="*/ 0 h 80"/>
                <a:gd name="T26" fmla="*/ 0 w 79"/>
                <a:gd name="T27" fmla="*/ 0 h 80"/>
                <a:gd name="T28" fmla="*/ 0 w 79"/>
                <a:gd name="T29" fmla="*/ 0 h 80"/>
                <a:gd name="T30" fmla="*/ 0 w 79"/>
                <a:gd name="T31" fmla="*/ 0 h 80"/>
                <a:gd name="T32" fmla="*/ 0 w 79"/>
                <a:gd name="T33" fmla="*/ 0 h 80"/>
                <a:gd name="T34" fmla="*/ 0 w 79"/>
                <a:gd name="T35" fmla="*/ 0 h 80"/>
                <a:gd name="T36" fmla="*/ 0 w 79"/>
                <a:gd name="T37" fmla="*/ 0 h 80"/>
                <a:gd name="T38" fmla="*/ 0 w 79"/>
                <a:gd name="T39" fmla="*/ 0 h 80"/>
                <a:gd name="T40" fmla="*/ 0 w 79"/>
                <a:gd name="T41" fmla="*/ 0 h 80"/>
                <a:gd name="T42" fmla="*/ 0 w 79"/>
                <a:gd name="T43" fmla="*/ 0 h 80"/>
                <a:gd name="T44" fmla="*/ 0 w 79"/>
                <a:gd name="T45" fmla="*/ 0 h 80"/>
                <a:gd name="T46" fmla="*/ 0 w 79"/>
                <a:gd name="T47" fmla="*/ 0 h 80"/>
                <a:gd name="T48" fmla="*/ 0 w 79"/>
                <a:gd name="T49" fmla="*/ 0 h 80"/>
                <a:gd name="T50" fmla="*/ 0 w 79"/>
                <a:gd name="T51" fmla="*/ 0 h 80"/>
                <a:gd name="T52" fmla="*/ 0 w 79"/>
                <a:gd name="T53" fmla="*/ 0 h 80"/>
                <a:gd name="T54" fmla="*/ 0 w 79"/>
                <a:gd name="T55" fmla="*/ 0 h 80"/>
                <a:gd name="T56" fmla="*/ 0 w 79"/>
                <a:gd name="T57" fmla="*/ 0 h 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9"/>
                <a:gd name="T88" fmla="*/ 0 h 80"/>
                <a:gd name="T89" fmla="*/ 79 w 79"/>
                <a:gd name="T90" fmla="*/ 80 h 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9" h="80">
                  <a:moveTo>
                    <a:pt x="77" y="50"/>
                  </a:moveTo>
                  <a:lnTo>
                    <a:pt x="79" y="42"/>
                  </a:lnTo>
                  <a:lnTo>
                    <a:pt x="79" y="35"/>
                  </a:lnTo>
                  <a:lnTo>
                    <a:pt x="76" y="27"/>
                  </a:lnTo>
                  <a:lnTo>
                    <a:pt x="74" y="20"/>
                  </a:lnTo>
                  <a:lnTo>
                    <a:pt x="69" y="14"/>
                  </a:lnTo>
                  <a:lnTo>
                    <a:pt x="64" y="8"/>
                  </a:lnTo>
                  <a:lnTo>
                    <a:pt x="57" y="5"/>
                  </a:lnTo>
                  <a:lnTo>
                    <a:pt x="49" y="1"/>
                  </a:lnTo>
                  <a:lnTo>
                    <a:pt x="41" y="0"/>
                  </a:lnTo>
                  <a:lnTo>
                    <a:pt x="34" y="0"/>
                  </a:lnTo>
                  <a:lnTo>
                    <a:pt x="26" y="3"/>
                  </a:lnTo>
                  <a:lnTo>
                    <a:pt x="19" y="6"/>
                  </a:lnTo>
                  <a:lnTo>
                    <a:pt x="13" y="11"/>
                  </a:lnTo>
                  <a:lnTo>
                    <a:pt x="8" y="16"/>
                  </a:lnTo>
                  <a:lnTo>
                    <a:pt x="4" y="23"/>
                  </a:lnTo>
                  <a:lnTo>
                    <a:pt x="1" y="30"/>
                  </a:lnTo>
                  <a:lnTo>
                    <a:pt x="0" y="45"/>
                  </a:lnTo>
                  <a:lnTo>
                    <a:pt x="5" y="60"/>
                  </a:lnTo>
                  <a:lnTo>
                    <a:pt x="15" y="72"/>
                  </a:lnTo>
                  <a:lnTo>
                    <a:pt x="29" y="79"/>
                  </a:lnTo>
                  <a:lnTo>
                    <a:pt x="37" y="80"/>
                  </a:lnTo>
                  <a:lnTo>
                    <a:pt x="45" y="79"/>
                  </a:lnTo>
                  <a:lnTo>
                    <a:pt x="52" y="77"/>
                  </a:lnTo>
                  <a:lnTo>
                    <a:pt x="59" y="74"/>
                  </a:lnTo>
                  <a:lnTo>
                    <a:pt x="66" y="69"/>
                  </a:lnTo>
                  <a:lnTo>
                    <a:pt x="70" y="64"/>
                  </a:lnTo>
                  <a:lnTo>
                    <a:pt x="75" y="57"/>
                  </a:lnTo>
                  <a:lnTo>
                    <a:pt x="77" y="50"/>
                  </a:lnTo>
                  <a:close/>
                </a:path>
              </a:pathLst>
            </a:custGeom>
            <a:solidFill>
              <a:srgbClr val="FFBCA8"/>
            </a:solidFill>
            <a:ln w="9525">
              <a:noFill/>
              <a:round/>
              <a:headEnd/>
              <a:tailEnd/>
            </a:ln>
          </p:spPr>
          <p:txBody>
            <a:bodyPr/>
            <a:lstStyle/>
            <a:p>
              <a:endParaRPr lang="en-US">
                <a:solidFill>
                  <a:srgbClr val="000000"/>
                </a:solidFill>
              </a:endParaRPr>
            </a:p>
          </p:txBody>
        </p:sp>
        <p:sp>
          <p:nvSpPr>
            <p:cNvPr id="23659" name="Freeform 189"/>
            <p:cNvSpPr>
              <a:spLocks/>
            </p:cNvSpPr>
            <p:nvPr/>
          </p:nvSpPr>
          <p:spPr bwMode="auto">
            <a:xfrm>
              <a:off x="4465" y="2915"/>
              <a:ext cx="38" cy="39"/>
            </a:xfrm>
            <a:custGeom>
              <a:avLst/>
              <a:gdLst>
                <a:gd name="T0" fmla="*/ 0 w 77"/>
                <a:gd name="T1" fmla="*/ 1 h 78"/>
                <a:gd name="T2" fmla="*/ 0 w 77"/>
                <a:gd name="T3" fmla="*/ 1 h 78"/>
                <a:gd name="T4" fmla="*/ 0 w 77"/>
                <a:gd name="T5" fmla="*/ 1 h 78"/>
                <a:gd name="T6" fmla="*/ 0 w 77"/>
                <a:gd name="T7" fmla="*/ 1 h 78"/>
                <a:gd name="T8" fmla="*/ 0 w 77"/>
                <a:gd name="T9" fmla="*/ 1 h 78"/>
                <a:gd name="T10" fmla="*/ 0 w 77"/>
                <a:gd name="T11" fmla="*/ 0 h 78"/>
                <a:gd name="T12" fmla="*/ 0 w 77"/>
                <a:gd name="T13" fmla="*/ 0 h 78"/>
                <a:gd name="T14" fmla="*/ 0 w 77"/>
                <a:gd name="T15" fmla="*/ 1 h 78"/>
                <a:gd name="T16" fmla="*/ 0 w 77"/>
                <a:gd name="T17" fmla="*/ 1 h 78"/>
                <a:gd name="T18" fmla="*/ 0 w 77"/>
                <a:gd name="T19" fmla="*/ 1 h 78"/>
                <a:gd name="T20" fmla="*/ 0 w 77"/>
                <a:gd name="T21" fmla="*/ 1 h 78"/>
                <a:gd name="T22" fmla="*/ 0 w 77"/>
                <a:gd name="T23" fmla="*/ 1 h 78"/>
                <a:gd name="T24" fmla="*/ 0 w 77"/>
                <a:gd name="T25" fmla="*/ 1 h 78"/>
                <a:gd name="T26" fmla="*/ 0 w 77"/>
                <a:gd name="T27" fmla="*/ 1 h 78"/>
                <a:gd name="T28" fmla="*/ 0 w 77"/>
                <a:gd name="T29" fmla="*/ 1 h 78"/>
                <a:gd name="T30" fmla="*/ 0 w 77"/>
                <a:gd name="T31" fmla="*/ 1 h 78"/>
                <a:gd name="T32" fmla="*/ 0 w 77"/>
                <a:gd name="T33" fmla="*/ 1 h 78"/>
                <a:gd name="T34" fmla="*/ 0 w 77"/>
                <a:gd name="T35" fmla="*/ 1 h 78"/>
                <a:gd name="T36" fmla="*/ 0 w 77"/>
                <a:gd name="T37" fmla="*/ 1 h 78"/>
                <a:gd name="T38" fmla="*/ 0 w 77"/>
                <a:gd name="T39" fmla="*/ 1 h 78"/>
                <a:gd name="T40" fmla="*/ 0 w 77"/>
                <a:gd name="T41" fmla="*/ 1 h 78"/>
                <a:gd name="T42" fmla="*/ 0 w 77"/>
                <a:gd name="T43" fmla="*/ 1 h 78"/>
                <a:gd name="T44" fmla="*/ 0 w 77"/>
                <a:gd name="T45" fmla="*/ 1 h 78"/>
                <a:gd name="T46" fmla="*/ 0 w 77"/>
                <a:gd name="T47" fmla="*/ 1 h 78"/>
                <a:gd name="T48" fmla="*/ 0 w 77"/>
                <a:gd name="T49" fmla="*/ 1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78"/>
                <a:gd name="T77" fmla="*/ 77 w 77"/>
                <a:gd name="T78" fmla="*/ 78 h 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78">
                  <a:moveTo>
                    <a:pt x="77" y="49"/>
                  </a:moveTo>
                  <a:lnTo>
                    <a:pt x="77" y="34"/>
                  </a:lnTo>
                  <a:lnTo>
                    <a:pt x="73" y="19"/>
                  </a:lnTo>
                  <a:lnTo>
                    <a:pt x="62" y="8"/>
                  </a:lnTo>
                  <a:lnTo>
                    <a:pt x="49" y="2"/>
                  </a:lnTo>
                  <a:lnTo>
                    <a:pt x="41" y="0"/>
                  </a:lnTo>
                  <a:lnTo>
                    <a:pt x="34" y="0"/>
                  </a:lnTo>
                  <a:lnTo>
                    <a:pt x="26" y="3"/>
                  </a:lnTo>
                  <a:lnTo>
                    <a:pt x="20" y="5"/>
                  </a:lnTo>
                  <a:lnTo>
                    <a:pt x="13" y="10"/>
                  </a:lnTo>
                  <a:lnTo>
                    <a:pt x="8" y="15"/>
                  </a:lnTo>
                  <a:lnTo>
                    <a:pt x="4" y="22"/>
                  </a:lnTo>
                  <a:lnTo>
                    <a:pt x="1" y="29"/>
                  </a:lnTo>
                  <a:lnTo>
                    <a:pt x="0" y="44"/>
                  </a:lnTo>
                  <a:lnTo>
                    <a:pt x="5" y="59"/>
                  </a:lnTo>
                  <a:lnTo>
                    <a:pt x="15" y="70"/>
                  </a:lnTo>
                  <a:lnTo>
                    <a:pt x="29" y="76"/>
                  </a:lnTo>
                  <a:lnTo>
                    <a:pt x="37" y="78"/>
                  </a:lnTo>
                  <a:lnTo>
                    <a:pt x="45" y="78"/>
                  </a:lnTo>
                  <a:lnTo>
                    <a:pt x="52" y="75"/>
                  </a:lnTo>
                  <a:lnTo>
                    <a:pt x="59" y="73"/>
                  </a:lnTo>
                  <a:lnTo>
                    <a:pt x="66" y="68"/>
                  </a:lnTo>
                  <a:lnTo>
                    <a:pt x="70" y="63"/>
                  </a:lnTo>
                  <a:lnTo>
                    <a:pt x="75" y="56"/>
                  </a:lnTo>
                  <a:lnTo>
                    <a:pt x="77" y="49"/>
                  </a:lnTo>
                  <a:close/>
                </a:path>
              </a:pathLst>
            </a:custGeom>
            <a:solidFill>
              <a:srgbClr val="FFBAA8"/>
            </a:solidFill>
            <a:ln w="9525">
              <a:noFill/>
              <a:round/>
              <a:headEnd/>
              <a:tailEnd/>
            </a:ln>
          </p:spPr>
          <p:txBody>
            <a:bodyPr/>
            <a:lstStyle/>
            <a:p>
              <a:endParaRPr lang="en-US">
                <a:solidFill>
                  <a:srgbClr val="000000"/>
                </a:solidFill>
              </a:endParaRPr>
            </a:p>
          </p:txBody>
        </p:sp>
        <p:sp>
          <p:nvSpPr>
            <p:cNvPr id="23660" name="Freeform 190"/>
            <p:cNvSpPr>
              <a:spLocks/>
            </p:cNvSpPr>
            <p:nvPr/>
          </p:nvSpPr>
          <p:spPr bwMode="auto">
            <a:xfrm>
              <a:off x="4465" y="2915"/>
              <a:ext cx="38" cy="39"/>
            </a:xfrm>
            <a:custGeom>
              <a:avLst/>
              <a:gdLst>
                <a:gd name="T0" fmla="*/ 1 w 76"/>
                <a:gd name="T1" fmla="*/ 1 h 78"/>
                <a:gd name="T2" fmla="*/ 1 w 76"/>
                <a:gd name="T3" fmla="*/ 1 h 78"/>
                <a:gd name="T4" fmla="*/ 1 w 76"/>
                <a:gd name="T5" fmla="*/ 1 h 78"/>
                <a:gd name="T6" fmla="*/ 1 w 76"/>
                <a:gd name="T7" fmla="*/ 1 h 78"/>
                <a:gd name="T8" fmla="*/ 1 w 76"/>
                <a:gd name="T9" fmla="*/ 1 h 78"/>
                <a:gd name="T10" fmla="*/ 1 w 76"/>
                <a:gd name="T11" fmla="*/ 0 h 78"/>
                <a:gd name="T12" fmla="*/ 1 w 76"/>
                <a:gd name="T13" fmla="*/ 0 h 78"/>
                <a:gd name="T14" fmla="*/ 1 w 76"/>
                <a:gd name="T15" fmla="*/ 1 h 78"/>
                <a:gd name="T16" fmla="*/ 1 w 76"/>
                <a:gd name="T17" fmla="*/ 1 h 78"/>
                <a:gd name="T18" fmla="*/ 1 w 76"/>
                <a:gd name="T19" fmla="*/ 1 h 78"/>
                <a:gd name="T20" fmla="*/ 1 w 76"/>
                <a:gd name="T21" fmla="*/ 1 h 78"/>
                <a:gd name="T22" fmla="*/ 1 w 76"/>
                <a:gd name="T23" fmla="*/ 1 h 78"/>
                <a:gd name="T24" fmla="*/ 1 w 76"/>
                <a:gd name="T25" fmla="*/ 1 h 78"/>
                <a:gd name="T26" fmla="*/ 0 w 76"/>
                <a:gd name="T27" fmla="*/ 1 h 78"/>
                <a:gd name="T28" fmla="*/ 1 w 76"/>
                <a:gd name="T29" fmla="*/ 1 h 78"/>
                <a:gd name="T30" fmla="*/ 1 w 76"/>
                <a:gd name="T31" fmla="*/ 1 h 78"/>
                <a:gd name="T32" fmla="*/ 1 w 76"/>
                <a:gd name="T33" fmla="*/ 1 h 78"/>
                <a:gd name="T34" fmla="*/ 1 w 76"/>
                <a:gd name="T35" fmla="*/ 1 h 78"/>
                <a:gd name="T36" fmla="*/ 1 w 76"/>
                <a:gd name="T37" fmla="*/ 1 h 78"/>
                <a:gd name="T38" fmla="*/ 1 w 76"/>
                <a:gd name="T39" fmla="*/ 1 h 78"/>
                <a:gd name="T40" fmla="*/ 1 w 76"/>
                <a:gd name="T41" fmla="*/ 1 h 78"/>
                <a:gd name="T42" fmla="*/ 1 w 76"/>
                <a:gd name="T43" fmla="*/ 1 h 78"/>
                <a:gd name="T44" fmla="*/ 1 w 76"/>
                <a:gd name="T45" fmla="*/ 1 h 78"/>
                <a:gd name="T46" fmla="*/ 1 w 76"/>
                <a:gd name="T47" fmla="*/ 1 h 78"/>
                <a:gd name="T48" fmla="*/ 1 w 76"/>
                <a:gd name="T49" fmla="*/ 1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78"/>
                <a:gd name="T77" fmla="*/ 76 w 76"/>
                <a:gd name="T78" fmla="*/ 78 h 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78">
                  <a:moveTo>
                    <a:pt x="75" y="49"/>
                  </a:moveTo>
                  <a:lnTo>
                    <a:pt x="76" y="34"/>
                  </a:lnTo>
                  <a:lnTo>
                    <a:pt x="72" y="20"/>
                  </a:lnTo>
                  <a:lnTo>
                    <a:pt x="61" y="8"/>
                  </a:lnTo>
                  <a:lnTo>
                    <a:pt x="48" y="2"/>
                  </a:lnTo>
                  <a:lnTo>
                    <a:pt x="40" y="0"/>
                  </a:lnTo>
                  <a:lnTo>
                    <a:pt x="33" y="0"/>
                  </a:lnTo>
                  <a:lnTo>
                    <a:pt x="25" y="3"/>
                  </a:lnTo>
                  <a:lnTo>
                    <a:pt x="19" y="5"/>
                  </a:lnTo>
                  <a:lnTo>
                    <a:pt x="13" y="10"/>
                  </a:lnTo>
                  <a:lnTo>
                    <a:pt x="7" y="15"/>
                  </a:lnTo>
                  <a:lnTo>
                    <a:pt x="4" y="22"/>
                  </a:lnTo>
                  <a:lnTo>
                    <a:pt x="1" y="29"/>
                  </a:lnTo>
                  <a:lnTo>
                    <a:pt x="0" y="44"/>
                  </a:lnTo>
                  <a:lnTo>
                    <a:pt x="5" y="58"/>
                  </a:lnTo>
                  <a:lnTo>
                    <a:pt x="15" y="70"/>
                  </a:lnTo>
                  <a:lnTo>
                    <a:pt x="29" y="76"/>
                  </a:lnTo>
                  <a:lnTo>
                    <a:pt x="36" y="78"/>
                  </a:lnTo>
                  <a:lnTo>
                    <a:pt x="44" y="76"/>
                  </a:lnTo>
                  <a:lnTo>
                    <a:pt x="51" y="75"/>
                  </a:lnTo>
                  <a:lnTo>
                    <a:pt x="58" y="72"/>
                  </a:lnTo>
                  <a:lnTo>
                    <a:pt x="64" y="68"/>
                  </a:lnTo>
                  <a:lnTo>
                    <a:pt x="68" y="63"/>
                  </a:lnTo>
                  <a:lnTo>
                    <a:pt x="73" y="56"/>
                  </a:lnTo>
                  <a:lnTo>
                    <a:pt x="75" y="49"/>
                  </a:lnTo>
                  <a:close/>
                </a:path>
              </a:pathLst>
            </a:custGeom>
            <a:solidFill>
              <a:srgbClr val="FFBAAA"/>
            </a:solidFill>
            <a:ln w="9525">
              <a:noFill/>
              <a:round/>
              <a:headEnd/>
              <a:tailEnd/>
            </a:ln>
          </p:spPr>
          <p:txBody>
            <a:bodyPr/>
            <a:lstStyle/>
            <a:p>
              <a:endParaRPr lang="en-US">
                <a:solidFill>
                  <a:srgbClr val="000000"/>
                </a:solidFill>
              </a:endParaRPr>
            </a:p>
          </p:txBody>
        </p:sp>
        <p:sp>
          <p:nvSpPr>
            <p:cNvPr id="23661" name="Freeform 191"/>
            <p:cNvSpPr>
              <a:spLocks/>
            </p:cNvSpPr>
            <p:nvPr/>
          </p:nvSpPr>
          <p:spPr bwMode="auto">
            <a:xfrm>
              <a:off x="4465" y="2915"/>
              <a:ext cx="38" cy="38"/>
            </a:xfrm>
            <a:custGeom>
              <a:avLst/>
              <a:gdLst>
                <a:gd name="T0" fmla="*/ 1 w 76"/>
                <a:gd name="T1" fmla="*/ 1 h 76"/>
                <a:gd name="T2" fmla="*/ 1 w 76"/>
                <a:gd name="T3" fmla="*/ 1 h 76"/>
                <a:gd name="T4" fmla="*/ 1 w 76"/>
                <a:gd name="T5" fmla="*/ 1 h 76"/>
                <a:gd name="T6" fmla="*/ 1 w 76"/>
                <a:gd name="T7" fmla="*/ 1 h 76"/>
                <a:gd name="T8" fmla="*/ 1 w 76"/>
                <a:gd name="T9" fmla="*/ 1 h 76"/>
                <a:gd name="T10" fmla="*/ 1 w 76"/>
                <a:gd name="T11" fmla="*/ 0 h 76"/>
                <a:gd name="T12" fmla="*/ 1 w 76"/>
                <a:gd name="T13" fmla="*/ 1 h 76"/>
                <a:gd name="T14" fmla="*/ 1 w 76"/>
                <a:gd name="T15" fmla="*/ 1 h 76"/>
                <a:gd name="T16" fmla="*/ 1 w 76"/>
                <a:gd name="T17" fmla="*/ 1 h 76"/>
                <a:gd name="T18" fmla="*/ 1 w 76"/>
                <a:gd name="T19" fmla="*/ 1 h 76"/>
                <a:gd name="T20" fmla="*/ 1 w 76"/>
                <a:gd name="T21" fmla="*/ 1 h 76"/>
                <a:gd name="T22" fmla="*/ 1 w 76"/>
                <a:gd name="T23" fmla="*/ 1 h 76"/>
                <a:gd name="T24" fmla="*/ 1 w 76"/>
                <a:gd name="T25" fmla="*/ 1 h 76"/>
                <a:gd name="T26" fmla="*/ 0 w 76"/>
                <a:gd name="T27" fmla="*/ 1 h 76"/>
                <a:gd name="T28" fmla="*/ 1 w 76"/>
                <a:gd name="T29" fmla="*/ 1 h 76"/>
                <a:gd name="T30" fmla="*/ 1 w 76"/>
                <a:gd name="T31" fmla="*/ 1 h 76"/>
                <a:gd name="T32" fmla="*/ 1 w 76"/>
                <a:gd name="T33" fmla="*/ 1 h 76"/>
                <a:gd name="T34" fmla="*/ 1 w 76"/>
                <a:gd name="T35" fmla="*/ 1 h 76"/>
                <a:gd name="T36" fmla="*/ 1 w 76"/>
                <a:gd name="T37" fmla="*/ 1 h 76"/>
                <a:gd name="T38" fmla="*/ 1 w 76"/>
                <a:gd name="T39" fmla="*/ 1 h 76"/>
                <a:gd name="T40" fmla="*/ 1 w 76"/>
                <a:gd name="T41" fmla="*/ 1 h 76"/>
                <a:gd name="T42" fmla="*/ 1 w 76"/>
                <a:gd name="T43" fmla="*/ 1 h 76"/>
                <a:gd name="T44" fmla="*/ 1 w 76"/>
                <a:gd name="T45" fmla="*/ 1 h 76"/>
                <a:gd name="T46" fmla="*/ 1 w 76"/>
                <a:gd name="T47" fmla="*/ 1 h 76"/>
                <a:gd name="T48" fmla="*/ 1 w 76"/>
                <a:gd name="T49" fmla="*/ 1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76"/>
                <a:gd name="T77" fmla="*/ 76 w 76"/>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76">
                  <a:moveTo>
                    <a:pt x="75" y="49"/>
                  </a:moveTo>
                  <a:lnTo>
                    <a:pt x="76" y="34"/>
                  </a:lnTo>
                  <a:lnTo>
                    <a:pt x="72" y="20"/>
                  </a:lnTo>
                  <a:lnTo>
                    <a:pt x="61" y="8"/>
                  </a:lnTo>
                  <a:lnTo>
                    <a:pt x="48" y="2"/>
                  </a:lnTo>
                  <a:lnTo>
                    <a:pt x="41" y="0"/>
                  </a:lnTo>
                  <a:lnTo>
                    <a:pt x="33" y="2"/>
                  </a:lnTo>
                  <a:lnTo>
                    <a:pt x="26" y="3"/>
                  </a:lnTo>
                  <a:lnTo>
                    <a:pt x="20" y="6"/>
                  </a:lnTo>
                  <a:lnTo>
                    <a:pt x="13" y="11"/>
                  </a:lnTo>
                  <a:lnTo>
                    <a:pt x="8" y="17"/>
                  </a:lnTo>
                  <a:lnTo>
                    <a:pt x="4" y="22"/>
                  </a:lnTo>
                  <a:lnTo>
                    <a:pt x="1" y="29"/>
                  </a:lnTo>
                  <a:lnTo>
                    <a:pt x="0" y="44"/>
                  </a:lnTo>
                  <a:lnTo>
                    <a:pt x="5" y="58"/>
                  </a:lnTo>
                  <a:lnTo>
                    <a:pt x="15" y="70"/>
                  </a:lnTo>
                  <a:lnTo>
                    <a:pt x="29" y="75"/>
                  </a:lnTo>
                  <a:lnTo>
                    <a:pt x="36" y="76"/>
                  </a:lnTo>
                  <a:lnTo>
                    <a:pt x="44" y="76"/>
                  </a:lnTo>
                  <a:lnTo>
                    <a:pt x="51" y="74"/>
                  </a:lnTo>
                  <a:lnTo>
                    <a:pt x="58" y="72"/>
                  </a:lnTo>
                  <a:lnTo>
                    <a:pt x="64" y="67"/>
                  </a:lnTo>
                  <a:lnTo>
                    <a:pt x="68" y="61"/>
                  </a:lnTo>
                  <a:lnTo>
                    <a:pt x="73" y="56"/>
                  </a:lnTo>
                  <a:lnTo>
                    <a:pt x="75" y="49"/>
                  </a:lnTo>
                  <a:close/>
                </a:path>
              </a:pathLst>
            </a:custGeom>
            <a:solidFill>
              <a:srgbClr val="FFBAAA"/>
            </a:solidFill>
            <a:ln w="9525">
              <a:noFill/>
              <a:round/>
              <a:headEnd/>
              <a:tailEnd/>
            </a:ln>
          </p:spPr>
          <p:txBody>
            <a:bodyPr/>
            <a:lstStyle/>
            <a:p>
              <a:endParaRPr lang="en-US">
                <a:solidFill>
                  <a:srgbClr val="000000"/>
                </a:solidFill>
              </a:endParaRPr>
            </a:p>
          </p:txBody>
        </p:sp>
        <p:sp>
          <p:nvSpPr>
            <p:cNvPr id="23662" name="Freeform 192"/>
            <p:cNvSpPr>
              <a:spLocks/>
            </p:cNvSpPr>
            <p:nvPr/>
          </p:nvSpPr>
          <p:spPr bwMode="auto">
            <a:xfrm>
              <a:off x="4466" y="2916"/>
              <a:ext cx="37" cy="37"/>
            </a:xfrm>
            <a:custGeom>
              <a:avLst/>
              <a:gdLst>
                <a:gd name="T0" fmla="*/ 1 w 74"/>
                <a:gd name="T1" fmla="*/ 1 h 74"/>
                <a:gd name="T2" fmla="*/ 1 w 74"/>
                <a:gd name="T3" fmla="*/ 1 h 74"/>
                <a:gd name="T4" fmla="*/ 1 w 74"/>
                <a:gd name="T5" fmla="*/ 1 h 74"/>
                <a:gd name="T6" fmla="*/ 1 w 74"/>
                <a:gd name="T7" fmla="*/ 1 h 74"/>
                <a:gd name="T8" fmla="*/ 1 w 74"/>
                <a:gd name="T9" fmla="*/ 1 h 74"/>
                <a:gd name="T10" fmla="*/ 1 w 74"/>
                <a:gd name="T11" fmla="*/ 0 h 74"/>
                <a:gd name="T12" fmla="*/ 1 w 74"/>
                <a:gd name="T13" fmla="*/ 0 h 74"/>
                <a:gd name="T14" fmla="*/ 1 w 74"/>
                <a:gd name="T15" fmla="*/ 1 h 74"/>
                <a:gd name="T16" fmla="*/ 1 w 74"/>
                <a:gd name="T17" fmla="*/ 1 h 74"/>
                <a:gd name="T18" fmla="*/ 1 w 74"/>
                <a:gd name="T19" fmla="*/ 1 h 74"/>
                <a:gd name="T20" fmla="*/ 1 w 74"/>
                <a:gd name="T21" fmla="*/ 1 h 74"/>
                <a:gd name="T22" fmla="*/ 1 w 74"/>
                <a:gd name="T23" fmla="*/ 1 h 74"/>
                <a:gd name="T24" fmla="*/ 0 w 74"/>
                <a:gd name="T25" fmla="*/ 1 h 74"/>
                <a:gd name="T26" fmla="*/ 0 w 74"/>
                <a:gd name="T27" fmla="*/ 1 h 74"/>
                <a:gd name="T28" fmla="*/ 1 w 74"/>
                <a:gd name="T29" fmla="*/ 1 h 74"/>
                <a:gd name="T30" fmla="*/ 1 w 74"/>
                <a:gd name="T31" fmla="*/ 1 h 74"/>
                <a:gd name="T32" fmla="*/ 1 w 74"/>
                <a:gd name="T33" fmla="*/ 1 h 74"/>
                <a:gd name="T34" fmla="*/ 1 w 74"/>
                <a:gd name="T35" fmla="*/ 1 h 74"/>
                <a:gd name="T36" fmla="*/ 1 w 74"/>
                <a:gd name="T37" fmla="*/ 1 h 74"/>
                <a:gd name="T38" fmla="*/ 1 w 74"/>
                <a:gd name="T39" fmla="*/ 1 h 74"/>
                <a:gd name="T40" fmla="*/ 1 w 74"/>
                <a:gd name="T41" fmla="*/ 1 h 74"/>
                <a:gd name="T42" fmla="*/ 1 w 74"/>
                <a:gd name="T43" fmla="*/ 1 h 74"/>
                <a:gd name="T44" fmla="*/ 1 w 74"/>
                <a:gd name="T45" fmla="*/ 1 h 74"/>
                <a:gd name="T46" fmla="*/ 1 w 74"/>
                <a:gd name="T47" fmla="*/ 1 h 74"/>
                <a:gd name="T48" fmla="*/ 1 w 74"/>
                <a:gd name="T49" fmla="*/ 1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74"/>
                <a:gd name="T77" fmla="*/ 74 w 74"/>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74">
                  <a:moveTo>
                    <a:pt x="74" y="47"/>
                  </a:moveTo>
                  <a:lnTo>
                    <a:pt x="74" y="32"/>
                  </a:lnTo>
                  <a:lnTo>
                    <a:pt x="70" y="18"/>
                  </a:lnTo>
                  <a:lnTo>
                    <a:pt x="60" y="6"/>
                  </a:lnTo>
                  <a:lnTo>
                    <a:pt x="47" y="1"/>
                  </a:lnTo>
                  <a:lnTo>
                    <a:pt x="40" y="0"/>
                  </a:lnTo>
                  <a:lnTo>
                    <a:pt x="32" y="0"/>
                  </a:lnTo>
                  <a:lnTo>
                    <a:pt x="25" y="2"/>
                  </a:lnTo>
                  <a:lnTo>
                    <a:pt x="19" y="4"/>
                  </a:lnTo>
                  <a:lnTo>
                    <a:pt x="12" y="9"/>
                  </a:lnTo>
                  <a:lnTo>
                    <a:pt x="7" y="15"/>
                  </a:lnTo>
                  <a:lnTo>
                    <a:pt x="3" y="20"/>
                  </a:lnTo>
                  <a:lnTo>
                    <a:pt x="0" y="27"/>
                  </a:lnTo>
                  <a:lnTo>
                    <a:pt x="0" y="42"/>
                  </a:lnTo>
                  <a:lnTo>
                    <a:pt x="5" y="56"/>
                  </a:lnTo>
                  <a:lnTo>
                    <a:pt x="14" y="68"/>
                  </a:lnTo>
                  <a:lnTo>
                    <a:pt x="28" y="73"/>
                  </a:lnTo>
                  <a:lnTo>
                    <a:pt x="35" y="74"/>
                  </a:lnTo>
                  <a:lnTo>
                    <a:pt x="43" y="74"/>
                  </a:lnTo>
                  <a:lnTo>
                    <a:pt x="50" y="72"/>
                  </a:lnTo>
                  <a:lnTo>
                    <a:pt x="57" y="70"/>
                  </a:lnTo>
                  <a:lnTo>
                    <a:pt x="63" y="65"/>
                  </a:lnTo>
                  <a:lnTo>
                    <a:pt x="67" y="59"/>
                  </a:lnTo>
                  <a:lnTo>
                    <a:pt x="72" y="54"/>
                  </a:lnTo>
                  <a:lnTo>
                    <a:pt x="74" y="47"/>
                  </a:lnTo>
                  <a:close/>
                </a:path>
              </a:pathLst>
            </a:custGeom>
            <a:solidFill>
              <a:srgbClr val="FFB7AA"/>
            </a:solidFill>
            <a:ln w="9525">
              <a:noFill/>
              <a:round/>
              <a:headEnd/>
              <a:tailEnd/>
            </a:ln>
          </p:spPr>
          <p:txBody>
            <a:bodyPr/>
            <a:lstStyle/>
            <a:p>
              <a:endParaRPr lang="en-US">
                <a:solidFill>
                  <a:srgbClr val="000000"/>
                </a:solidFill>
              </a:endParaRPr>
            </a:p>
          </p:txBody>
        </p:sp>
        <p:sp>
          <p:nvSpPr>
            <p:cNvPr id="23663" name="Freeform 193"/>
            <p:cNvSpPr>
              <a:spLocks/>
            </p:cNvSpPr>
            <p:nvPr/>
          </p:nvSpPr>
          <p:spPr bwMode="auto">
            <a:xfrm>
              <a:off x="4466" y="2916"/>
              <a:ext cx="37" cy="37"/>
            </a:xfrm>
            <a:custGeom>
              <a:avLst/>
              <a:gdLst>
                <a:gd name="T0" fmla="*/ 1 w 74"/>
                <a:gd name="T1" fmla="*/ 1 h 74"/>
                <a:gd name="T2" fmla="*/ 1 w 74"/>
                <a:gd name="T3" fmla="*/ 1 h 74"/>
                <a:gd name="T4" fmla="*/ 1 w 74"/>
                <a:gd name="T5" fmla="*/ 1 h 74"/>
                <a:gd name="T6" fmla="*/ 1 w 74"/>
                <a:gd name="T7" fmla="*/ 1 h 74"/>
                <a:gd name="T8" fmla="*/ 1 w 74"/>
                <a:gd name="T9" fmla="*/ 1 h 74"/>
                <a:gd name="T10" fmla="*/ 1 w 74"/>
                <a:gd name="T11" fmla="*/ 0 h 74"/>
                <a:gd name="T12" fmla="*/ 1 w 74"/>
                <a:gd name="T13" fmla="*/ 1 h 74"/>
                <a:gd name="T14" fmla="*/ 1 w 74"/>
                <a:gd name="T15" fmla="*/ 1 h 74"/>
                <a:gd name="T16" fmla="*/ 1 w 74"/>
                <a:gd name="T17" fmla="*/ 1 h 74"/>
                <a:gd name="T18" fmla="*/ 1 w 74"/>
                <a:gd name="T19" fmla="*/ 1 h 74"/>
                <a:gd name="T20" fmla="*/ 1 w 74"/>
                <a:gd name="T21" fmla="*/ 1 h 74"/>
                <a:gd name="T22" fmla="*/ 1 w 74"/>
                <a:gd name="T23" fmla="*/ 1 h 74"/>
                <a:gd name="T24" fmla="*/ 1 w 74"/>
                <a:gd name="T25" fmla="*/ 1 h 74"/>
                <a:gd name="T26" fmla="*/ 0 w 74"/>
                <a:gd name="T27" fmla="*/ 1 h 74"/>
                <a:gd name="T28" fmla="*/ 1 w 74"/>
                <a:gd name="T29" fmla="*/ 1 h 74"/>
                <a:gd name="T30" fmla="*/ 1 w 74"/>
                <a:gd name="T31" fmla="*/ 1 h 74"/>
                <a:gd name="T32" fmla="*/ 1 w 74"/>
                <a:gd name="T33" fmla="*/ 1 h 74"/>
                <a:gd name="T34" fmla="*/ 1 w 74"/>
                <a:gd name="T35" fmla="*/ 1 h 74"/>
                <a:gd name="T36" fmla="*/ 1 w 74"/>
                <a:gd name="T37" fmla="*/ 1 h 74"/>
                <a:gd name="T38" fmla="*/ 1 w 74"/>
                <a:gd name="T39" fmla="*/ 1 h 74"/>
                <a:gd name="T40" fmla="*/ 1 w 74"/>
                <a:gd name="T41" fmla="*/ 1 h 74"/>
                <a:gd name="T42" fmla="*/ 1 w 74"/>
                <a:gd name="T43" fmla="*/ 1 h 74"/>
                <a:gd name="T44" fmla="*/ 1 w 74"/>
                <a:gd name="T45" fmla="*/ 1 h 74"/>
                <a:gd name="T46" fmla="*/ 1 w 74"/>
                <a:gd name="T47" fmla="*/ 1 h 74"/>
                <a:gd name="T48" fmla="*/ 1 w 74"/>
                <a:gd name="T49" fmla="*/ 1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74"/>
                <a:gd name="T77" fmla="*/ 74 w 74"/>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74">
                  <a:moveTo>
                    <a:pt x="73" y="47"/>
                  </a:moveTo>
                  <a:lnTo>
                    <a:pt x="74" y="32"/>
                  </a:lnTo>
                  <a:lnTo>
                    <a:pt x="70" y="18"/>
                  </a:lnTo>
                  <a:lnTo>
                    <a:pt x="59" y="8"/>
                  </a:lnTo>
                  <a:lnTo>
                    <a:pt x="47" y="1"/>
                  </a:lnTo>
                  <a:lnTo>
                    <a:pt x="40" y="0"/>
                  </a:lnTo>
                  <a:lnTo>
                    <a:pt x="32" y="1"/>
                  </a:lnTo>
                  <a:lnTo>
                    <a:pt x="25" y="2"/>
                  </a:lnTo>
                  <a:lnTo>
                    <a:pt x="19" y="5"/>
                  </a:lnTo>
                  <a:lnTo>
                    <a:pt x="13" y="9"/>
                  </a:lnTo>
                  <a:lnTo>
                    <a:pt x="7" y="15"/>
                  </a:lnTo>
                  <a:lnTo>
                    <a:pt x="4" y="20"/>
                  </a:lnTo>
                  <a:lnTo>
                    <a:pt x="2" y="27"/>
                  </a:lnTo>
                  <a:lnTo>
                    <a:pt x="0" y="42"/>
                  </a:lnTo>
                  <a:lnTo>
                    <a:pt x="5" y="56"/>
                  </a:lnTo>
                  <a:lnTo>
                    <a:pt x="15" y="66"/>
                  </a:lnTo>
                  <a:lnTo>
                    <a:pt x="28" y="73"/>
                  </a:lnTo>
                  <a:lnTo>
                    <a:pt x="35" y="74"/>
                  </a:lnTo>
                  <a:lnTo>
                    <a:pt x="43" y="73"/>
                  </a:lnTo>
                  <a:lnTo>
                    <a:pt x="50" y="72"/>
                  </a:lnTo>
                  <a:lnTo>
                    <a:pt x="56" y="69"/>
                  </a:lnTo>
                  <a:lnTo>
                    <a:pt x="62" y="65"/>
                  </a:lnTo>
                  <a:lnTo>
                    <a:pt x="67" y="59"/>
                  </a:lnTo>
                  <a:lnTo>
                    <a:pt x="71" y="54"/>
                  </a:lnTo>
                  <a:lnTo>
                    <a:pt x="73" y="47"/>
                  </a:lnTo>
                  <a:close/>
                </a:path>
              </a:pathLst>
            </a:custGeom>
            <a:solidFill>
              <a:srgbClr val="FFB7AA"/>
            </a:solidFill>
            <a:ln w="9525">
              <a:noFill/>
              <a:round/>
              <a:headEnd/>
              <a:tailEnd/>
            </a:ln>
          </p:spPr>
          <p:txBody>
            <a:bodyPr/>
            <a:lstStyle/>
            <a:p>
              <a:endParaRPr lang="en-US">
                <a:solidFill>
                  <a:srgbClr val="000000"/>
                </a:solidFill>
              </a:endParaRPr>
            </a:p>
          </p:txBody>
        </p:sp>
        <p:sp>
          <p:nvSpPr>
            <p:cNvPr id="23664" name="Freeform 194"/>
            <p:cNvSpPr>
              <a:spLocks/>
            </p:cNvSpPr>
            <p:nvPr/>
          </p:nvSpPr>
          <p:spPr bwMode="auto">
            <a:xfrm>
              <a:off x="4466" y="2916"/>
              <a:ext cx="36" cy="37"/>
            </a:xfrm>
            <a:custGeom>
              <a:avLst/>
              <a:gdLst>
                <a:gd name="T0" fmla="*/ 1 w 71"/>
                <a:gd name="T1" fmla="*/ 1 h 72"/>
                <a:gd name="T2" fmla="*/ 1 w 71"/>
                <a:gd name="T3" fmla="*/ 1 h 72"/>
                <a:gd name="T4" fmla="*/ 1 w 71"/>
                <a:gd name="T5" fmla="*/ 1 h 72"/>
                <a:gd name="T6" fmla="*/ 1 w 71"/>
                <a:gd name="T7" fmla="*/ 1 h 72"/>
                <a:gd name="T8" fmla="*/ 1 w 71"/>
                <a:gd name="T9" fmla="*/ 1 h 72"/>
                <a:gd name="T10" fmla="*/ 1 w 71"/>
                <a:gd name="T11" fmla="*/ 0 h 72"/>
                <a:gd name="T12" fmla="*/ 1 w 71"/>
                <a:gd name="T13" fmla="*/ 0 h 72"/>
                <a:gd name="T14" fmla="*/ 1 w 71"/>
                <a:gd name="T15" fmla="*/ 1 h 72"/>
                <a:gd name="T16" fmla="*/ 1 w 71"/>
                <a:gd name="T17" fmla="*/ 1 h 72"/>
                <a:gd name="T18" fmla="*/ 1 w 71"/>
                <a:gd name="T19" fmla="*/ 1 h 72"/>
                <a:gd name="T20" fmla="*/ 1 w 71"/>
                <a:gd name="T21" fmla="*/ 1 h 72"/>
                <a:gd name="T22" fmla="*/ 1 w 71"/>
                <a:gd name="T23" fmla="*/ 1 h 72"/>
                <a:gd name="T24" fmla="*/ 0 w 71"/>
                <a:gd name="T25" fmla="*/ 1 h 72"/>
                <a:gd name="T26" fmla="*/ 0 w 71"/>
                <a:gd name="T27" fmla="*/ 1 h 72"/>
                <a:gd name="T28" fmla="*/ 1 w 71"/>
                <a:gd name="T29" fmla="*/ 1 h 72"/>
                <a:gd name="T30" fmla="*/ 1 w 71"/>
                <a:gd name="T31" fmla="*/ 1 h 72"/>
                <a:gd name="T32" fmla="*/ 1 w 71"/>
                <a:gd name="T33" fmla="*/ 1 h 72"/>
                <a:gd name="T34" fmla="*/ 1 w 71"/>
                <a:gd name="T35" fmla="*/ 1 h 72"/>
                <a:gd name="T36" fmla="*/ 1 w 71"/>
                <a:gd name="T37" fmla="*/ 1 h 72"/>
                <a:gd name="T38" fmla="*/ 1 w 71"/>
                <a:gd name="T39" fmla="*/ 1 h 72"/>
                <a:gd name="T40" fmla="*/ 1 w 71"/>
                <a:gd name="T41" fmla="*/ 1 h 72"/>
                <a:gd name="T42" fmla="*/ 1 w 71"/>
                <a:gd name="T43" fmla="*/ 1 h 72"/>
                <a:gd name="T44" fmla="*/ 1 w 71"/>
                <a:gd name="T45" fmla="*/ 1 h 72"/>
                <a:gd name="T46" fmla="*/ 1 w 71"/>
                <a:gd name="T47" fmla="*/ 1 h 72"/>
                <a:gd name="T48" fmla="*/ 1 w 71"/>
                <a:gd name="T49" fmla="*/ 1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72"/>
                <a:gd name="T77" fmla="*/ 71 w 71"/>
                <a:gd name="T78" fmla="*/ 72 h 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72">
                  <a:moveTo>
                    <a:pt x="71" y="45"/>
                  </a:moveTo>
                  <a:lnTo>
                    <a:pt x="71" y="30"/>
                  </a:lnTo>
                  <a:lnTo>
                    <a:pt x="66" y="17"/>
                  </a:lnTo>
                  <a:lnTo>
                    <a:pt x="57" y="7"/>
                  </a:lnTo>
                  <a:lnTo>
                    <a:pt x="45" y="1"/>
                  </a:lnTo>
                  <a:lnTo>
                    <a:pt x="38" y="0"/>
                  </a:lnTo>
                  <a:lnTo>
                    <a:pt x="30" y="0"/>
                  </a:lnTo>
                  <a:lnTo>
                    <a:pt x="24" y="2"/>
                  </a:lnTo>
                  <a:lnTo>
                    <a:pt x="17" y="4"/>
                  </a:lnTo>
                  <a:lnTo>
                    <a:pt x="11" y="9"/>
                  </a:lnTo>
                  <a:lnTo>
                    <a:pt x="7" y="15"/>
                  </a:lnTo>
                  <a:lnTo>
                    <a:pt x="2" y="20"/>
                  </a:lnTo>
                  <a:lnTo>
                    <a:pt x="0" y="27"/>
                  </a:lnTo>
                  <a:lnTo>
                    <a:pt x="0" y="42"/>
                  </a:lnTo>
                  <a:lnTo>
                    <a:pt x="4" y="55"/>
                  </a:lnTo>
                  <a:lnTo>
                    <a:pt x="13" y="65"/>
                  </a:lnTo>
                  <a:lnTo>
                    <a:pt x="26" y="71"/>
                  </a:lnTo>
                  <a:lnTo>
                    <a:pt x="33" y="72"/>
                  </a:lnTo>
                  <a:lnTo>
                    <a:pt x="41" y="72"/>
                  </a:lnTo>
                  <a:lnTo>
                    <a:pt x="47" y="70"/>
                  </a:lnTo>
                  <a:lnTo>
                    <a:pt x="54" y="68"/>
                  </a:lnTo>
                  <a:lnTo>
                    <a:pt x="60" y="63"/>
                  </a:lnTo>
                  <a:lnTo>
                    <a:pt x="64" y="57"/>
                  </a:lnTo>
                  <a:lnTo>
                    <a:pt x="69" y="52"/>
                  </a:lnTo>
                  <a:lnTo>
                    <a:pt x="71" y="45"/>
                  </a:lnTo>
                  <a:close/>
                </a:path>
              </a:pathLst>
            </a:custGeom>
            <a:solidFill>
              <a:srgbClr val="FFB5AD"/>
            </a:solidFill>
            <a:ln w="9525">
              <a:noFill/>
              <a:round/>
              <a:headEnd/>
              <a:tailEnd/>
            </a:ln>
          </p:spPr>
          <p:txBody>
            <a:bodyPr/>
            <a:lstStyle/>
            <a:p>
              <a:endParaRPr lang="en-US">
                <a:solidFill>
                  <a:srgbClr val="000000"/>
                </a:solidFill>
              </a:endParaRPr>
            </a:p>
          </p:txBody>
        </p:sp>
        <p:sp>
          <p:nvSpPr>
            <p:cNvPr id="23665" name="Freeform 195"/>
            <p:cNvSpPr>
              <a:spLocks/>
            </p:cNvSpPr>
            <p:nvPr/>
          </p:nvSpPr>
          <p:spPr bwMode="auto">
            <a:xfrm>
              <a:off x="4466" y="2916"/>
              <a:ext cx="36" cy="37"/>
            </a:xfrm>
            <a:custGeom>
              <a:avLst/>
              <a:gdLst>
                <a:gd name="T0" fmla="*/ 1 w 71"/>
                <a:gd name="T1" fmla="*/ 1 h 72"/>
                <a:gd name="T2" fmla="*/ 1 w 71"/>
                <a:gd name="T3" fmla="*/ 1 h 72"/>
                <a:gd name="T4" fmla="*/ 1 w 71"/>
                <a:gd name="T5" fmla="*/ 1 h 72"/>
                <a:gd name="T6" fmla="*/ 1 w 71"/>
                <a:gd name="T7" fmla="*/ 1 h 72"/>
                <a:gd name="T8" fmla="*/ 1 w 71"/>
                <a:gd name="T9" fmla="*/ 1 h 72"/>
                <a:gd name="T10" fmla="*/ 1 w 71"/>
                <a:gd name="T11" fmla="*/ 0 h 72"/>
                <a:gd name="T12" fmla="*/ 1 w 71"/>
                <a:gd name="T13" fmla="*/ 1 h 72"/>
                <a:gd name="T14" fmla="*/ 1 w 71"/>
                <a:gd name="T15" fmla="*/ 1 h 72"/>
                <a:gd name="T16" fmla="*/ 1 w 71"/>
                <a:gd name="T17" fmla="*/ 1 h 72"/>
                <a:gd name="T18" fmla="*/ 1 w 71"/>
                <a:gd name="T19" fmla="*/ 1 h 72"/>
                <a:gd name="T20" fmla="*/ 1 w 71"/>
                <a:gd name="T21" fmla="*/ 1 h 72"/>
                <a:gd name="T22" fmla="*/ 1 w 71"/>
                <a:gd name="T23" fmla="*/ 1 h 72"/>
                <a:gd name="T24" fmla="*/ 1 w 71"/>
                <a:gd name="T25" fmla="*/ 1 h 72"/>
                <a:gd name="T26" fmla="*/ 0 w 71"/>
                <a:gd name="T27" fmla="*/ 1 h 72"/>
                <a:gd name="T28" fmla="*/ 1 w 71"/>
                <a:gd name="T29" fmla="*/ 1 h 72"/>
                <a:gd name="T30" fmla="*/ 1 w 71"/>
                <a:gd name="T31" fmla="*/ 1 h 72"/>
                <a:gd name="T32" fmla="*/ 1 w 71"/>
                <a:gd name="T33" fmla="*/ 1 h 72"/>
                <a:gd name="T34" fmla="*/ 1 w 71"/>
                <a:gd name="T35" fmla="*/ 1 h 72"/>
                <a:gd name="T36" fmla="*/ 1 w 71"/>
                <a:gd name="T37" fmla="*/ 1 h 72"/>
                <a:gd name="T38" fmla="*/ 1 w 71"/>
                <a:gd name="T39" fmla="*/ 1 h 72"/>
                <a:gd name="T40" fmla="*/ 1 w 71"/>
                <a:gd name="T41" fmla="*/ 1 h 72"/>
                <a:gd name="T42" fmla="*/ 1 w 71"/>
                <a:gd name="T43" fmla="*/ 1 h 72"/>
                <a:gd name="T44" fmla="*/ 1 w 71"/>
                <a:gd name="T45" fmla="*/ 1 h 72"/>
                <a:gd name="T46" fmla="*/ 1 w 71"/>
                <a:gd name="T47" fmla="*/ 1 h 72"/>
                <a:gd name="T48" fmla="*/ 1 w 71"/>
                <a:gd name="T49" fmla="*/ 1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72"/>
                <a:gd name="T77" fmla="*/ 71 w 71"/>
                <a:gd name="T78" fmla="*/ 72 h 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72">
                  <a:moveTo>
                    <a:pt x="70" y="45"/>
                  </a:moveTo>
                  <a:lnTo>
                    <a:pt x="71" y="31"/>
                  </a:lnTo>
                  <a:lnTo>
                    <a:pt x="66" y="18"/>
                  </a:lnTo>
                  <a:lnTo>
                    <a:pt x="57" y="8"/>
                  </a:lnTo>
                  <a:lnTo>
                    <a:pt x="45" y="1"/>
                  </a:lnTo>
                  <a:lnTo>
                    <a:pt x="38" y="0"/>
                  </a:lnTo>
                  <a:lnTo>
                    <a:pt x="30" y="1"/>
                  </a:lnTo>
                  <a:lnTo>
                    <a:pt x="24" y="2"/>
                  </a:lnTo>
                  <a:lnTo>
                    <a:pt x="17" y="5"/>
                  </a:lnTo>
                  <a:lnTo>
                    <a:pt x="11" y="9"/>
                  </a:lnTo>
                  <a:lnTo>
                    <a:pt x="7" y="15"/>
                  </a:lnTo>
                  <a:lnTo>
                    <a:pt x="3" y="20"/>
                  </a:lnTo>
                  <a:lnTo>
                    <a:pt x="1" y="27"/>
                  </a:lnTo>
                  <a:lnTo>
                    <a:pt x="0" y="41"/>
                  </a:lnTo>
                  <a:lnTo>
                    <a:pt x="4" y="54"/>
                  </a:lnTo>
                  <a:lnTo>
                    <a:pt x="13" y="64"/>
                  </a:lnTo>
                  <a:lnTo>
                    <a:pt x="26" y="71"/>
                  </a:lnTo>
                  <a:lnTo>
                    <a:pt x="33" y="72"/>
                  </a:lnTo>
                  <a:lnTo>
                    <a:pt x="41" y="71"/>
                  </a:lnTo>
                  <a:lnTo>
                    <a:pt x="47" y="70"/>
                  </a:lnTo>
                  <a:lnTo>
                    <a:pt x="54" y="67"/>
                  </a:lnTo>
                  <a:lnTo>
                    <a:pt x="60" y="63"/>
                  </a:lnTo>
                  <a:lnTo>
                    <a:pt x="64" y="57"/>
                  </a:lnTo>
                  <a:lnTo>
                    <a:pt x="68" y="52"/>
                  </a:lnTo>
                  <a:lnTo>
                    <a:pt x="70" y="45"/>
                  </a:lnTo>
                  <a:close/>
                </a:path>
              </a:pathLst>
            </a:custGeom>
            <a:solidFill>
              <a:srgbClr val="FFB5AD"/>
            </a:solidFill>
            <a:ln w="9525">
              <a:noFill/>
              <a:round/>
              <a:headEnd/>
              <a:tailEnd/>
            </a:ln>
          </p:spPr>
          <p:txBody>
            <a:bodyPr/>
            <a:lstStyle/>
            <a:p>
              <a:endParaRPr lang="en-US">
                <a:solidFill>
                  <a:srgbClr val="000000"/>
                </a:solidFill>
              </a:endParaRPr>
            </a:p>
          </p:txBody>
        </p:sp>
        <p:sp>
          <p:nvSpPr>
            <p:cNvPr id="23666" name="Freeform 196"/>
            <p:cNvSpPr>
              <a:spLocks/>
            </p:cNvSpPr>
            <p:nvPr/>
          </p:nvSpPr>
          <p:spPr bwMode="auto">
            <a:xfrm>
              <a:off x="4467" y="2917"/>
              <a:ext cx="35" cy="35"/>
            </a:xfrm>
            <a:custGeom>
              <a:avLst/>
              <a:gdLst>
                <a:gd name="T0" fmla="*/ 1 w 70"/>
                <a:gd name="T1" fmla="*/ 1 h 70"/>
                <a:gd name="T2" fmla="*/ 1 w 70"/>
                <a:gd name="T3" fmla="*/ 1 h 70"/>
                <a:gd name="T4" fmla="*/ 1 w 70"/>
                <a:gd name="T5" fmla="*/ 1 h 70"/>
                <a:gd name="T6" fmla="*/ 1 w 70"/>
                <a:gd name="T7" fmla="*/ 1 h 70"/>
                <a:gd name="T8" fmla="*/ 1 w 70"/>
                <a:gd name="T9" fmla="*/ 1 h 70"/>
                <a:gd name="T10" fmla="*/ 1 w 70"/>
                <a:gd name="T11" fmla="*/ 0 h 70"/>
                <a:gd name="T12" fmla="*/ 1 w 70"/>
                <a:gd name="T13" fmla="*/ 0 h 70"/>
                <a:gd name="T14" fmla="*/ 1 w 70"/>
                <a:gd name="T15" fmla="*/ 1 h 70"/>
                <a:gd name="T16" fmla="*/ 1 w 70"/>
                <a:gd name="T17" fmla="*/ 1 h 70"/>
                <a:gd name="T18" fmla="*/ 1 w 70"/>
                <a:gd name="T19" fmla="*/ 1 h 70"/>
                <a:gd name="T20" fmla="*/ 1 w 70"/>
                <a:gd name="T21" fmla="*/ 1 h 70"/>
                <a:gd name="T22" fmla="*/ 1 w 70"/>
                <a:gd name="T23" fmla="*/ 1 h 70"/>
                <a:gd name="T24" fmla="*/ 0 w 70"/>
                <a:gd name="T25" fmla="*/ 1 h 70"/>
                <a:gd name="T26" fmla="*/ 0 w 70"/>
                <a:gd name="T27" fmla="*/ 1 h 70"/>
                <a:gd name="T28" fmla="*/ 1 w 70"/>
                <a:gd name="T29" fmla="*/ 1 h 70"/>
                <a:gd name="T30" fmla="*/ 1 w 70"/>
                <a:gd name="T31" fmla="*/ 1 h 70"/>
                <a:gd name="T32" fmla="*/ 1 w 70"/>
                <a:gd name="T33" fmla="*/ 1 h 70"/>
                <a:gd name="T34" fmla="*/ 1 w 70"/>
                <a:gd name="T35" fmla="*/ 1 h 70"/>
                <a:gd name="T36" fmla="*/ 1 w 70"/>
                <a:gd name="T37" fmla="*/ 1 h 70"/>
                <a:gd name="T38" fmla="*/ 1 w 70"/>
                <a:gd name="T39" fmla="*/ 1 h 70"/>
                <a:gd name="T40" fmla="*/ 1 w 70"/>
                <a:gd name="T41" fmla="*/ 1 h 70"/>
                <a:gd name="T42" fmla="*/ 1 w 70"/>
                <a:gd name="T43" fmla="*/ 1 h 70"/>
                <a:gd name="T44" fmla="*/ 1 w 70"/>
                <a:gd name="T45" fmla="*/ 1 h 70"/>
                <a:gd name="T46" fmla="*/ 1 w 70"/>
                <a:gd name="T47" fmla="*/ 1 h 70"/>
                <a:gd name="T48" fmla="*/ 1 w 70"/>
                <a:gd name="T49" fmla="*/ 1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70"/>
                <a:gd name="T77" fmla="*/ 70 w 70"/>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70">
                  <a:moveTo>
                    <a:pt x="69" y="44"/>
                  </a:moveTo>
                  <a:lnTo>
                    <a:pt x="70" y="30"/>
                  </a:lnTo>
                  <a:lnTo>
                    <a:pt x="65" y="17"/>
                  </a:lnTo>
                  <a:lnTo>
                    <a:pt x="56" y="7"/>
                  </a:lnTo>
                  <a:lnTo>
                    <a:pt x="44" y="1"/>
                  </a:lnTo>
                  <a:lnTo>
                    <a:pt x="37" y="0"/>
                  </a:lnTo>
                  <a:lnTo>
                    <a:pt x="29" y="0"/>
                  </a:lnTo>
                  <a:lnTo>
                    <a:pt x="23" y="1"/>
                  </a:lnTo>
                  <a:lnTo>
                    <a:pt x="16" y="4"/>
                  </a:lnTo>
                  <a:lnTo>
                    <a:pt x="10" y="8"/>
                  </a:lnTo>
                  <a:lnTo>
                    <a:pt x="6" y="14"/>
                  </a:lnTo>
                  <a:lnTo>
                    <a:pt x="2" y="19"/>
                  </a:lnTo>
                  <a:lnTo>
                    <a:pt x="0" y="26"/>
                  </a:lnTo>
                  <a:lnTo>
                    <a:pt x="0" y="40"/>
                  </a:lnTo>
                  <a:lnTo>
                    <a:pt x="4" y="53"/>
                  </a:lnTo>
                  <a:lnTo>
                    <a:pt x="12" y="63"/>
                  </a:lnTo>
                  <a:lnTo>
                    <a:pt x="25" y="69"/>
                  </a:lnTo>
                  <a:lnTo>
                    <a:pt x="32" y="70"/>
                  </a:lnTo>
                  <a:lnTo>
                    <a:pt x="40" y="70"/>
                  </a:lnTo>
                  <a:lnTo>
                    <a:pt x="46" y="69"/>
                  </a:lnTo>
                  <a:lnTo>
                    <a:pt x="53" y="66"/>
                  </a:lnTo>
                  <a:lnTo>
                    <a:pt x="59" y="62"/>
                  </a:lnTo>
                  <a:lnTo>
                    <a:pt x="63" y="56"/>
                  </a:lnTo>
                  <a:lnTo>
                    <a:pt x="67" y="51"/>
                  </a:lnTo>
                  <a:lnTo>
                    <a:pt x="69" y="44"/>
                  </a:lnTo>
                  <a:close/>
                </a:path>
              </a:pathLst>
            </a:custGeom>
            <a:solidFill>
              <a:srgbClr val="FFB5AD"/>
            </a:solidFill>
            <a:ln w="9525">
              <a:noFill/>
              <a:round/>
              <a:headEnd/>
              <a:tailEnd/>
            </a:ln>
          </p:spPr>
          <p:txBody>
            <a:bodyPr/>
            <a:lstStyle/>
            <a:p>
              <a:endParaRPr lang="en-US">
                <a:solidFill>
                  <a:srgbClr val="000000"/>
                </a:solidFill>
              </a:endParaRPr>
            </a:p>
          </p:txBody>
        </p:sp>
        <p:sp>
          <p:nvSpPr>
            <p:cNvPr id="23667" name="Freeform 197"/>
            <p:cNvSpPr>
              <a:spLocks/>
            </p:cNvSpPr>
            <p:nvPr/>
          </p:nvSpPr>
          <p:spPr bwMode="auto">
            <a:xfrm>
              <a:off x="4467" y="2917"/>
              <a:ext cx="35" cy="35"/>
            </a:xfrm>
            <a:custGeom>
              <a:avLst/>
              <a:gdLst>
                <a:gd name="T0" fmla="*/ 1 w 70"/>
                <a:gd name="T1" fmla="*/ 1 h 70"/>
                <a:gd name="T2" fmla="*/ 1 w 70"/>
                <a:gd name="T3" fmla="*/ 1 h 70"/>
                <a:gd name="T4" fmla="*/ 1 w 70"/>
                <a:gd name="T5" fmla="*/ 1 h 70"/>
                <a:gd name="T6" fmla="*/ 1 w 70"/>
                <a:gd name="T7" fmla="*/ 1 h 70"/>
                <a:gd name="T8" fmla="*/ 1 w 70"/>
                <a:gd name="T9" fmla="*/ 1 h 70"/>
                <a:gd name="T10" fmla="*/ 1 w 70"/>
                <a:gd name="T11" fmla="*/ 0 h 70"/>
                <a:gd name="T12" fmla="*/ 1 w 70"/>
                <a:gd name="T13" fmla="*/ 0 h 70"/>
                <a:gd name="T14" fmla="*/ 1 w 70"/>
                <a:gd name="T15" fmla="*/ 1 h 70"/>
                <a:gd name="T16" fmla="*/ 1 w 70"/>
                <a:gd name="T17" fmla="*/ 1 h 70"/>
                <a:gd name="T18" fmla="*/ 1 w 70"/>
                <a:gd name="T19" fmla="*/ 1 h 70"/>
                <a:gd name="T20" fmla="*/ 1 w 70"/>
                <a:gd name="T21" fmla="*/ 1 h 70"/>
                <a:gd name="T22" fmla="*/ 1 w 70"/>
                <a:gd name="T23" fmla="*/ 1 h 70"/>
                <a:gd name="T24" fmla="*/ 1 w 70"/>
                <a:gd name="T25" fmla="*/ 1 h 70"/>
                <a:gd name="T26" fmla="*/ 0 w 70"/>
                <a:gd name="T27" fmla="*/ 1 h 70"/>
                <a:gd name="T28" fmla="*/ 1 w 70"/>
                <a:gd name="T29" fmla="*/ 1 h 70"/>
                <a:gd name="T30" fmla="*/ 1 w 70"/>
                <a:gd name="T31" fmla="*/ 1 h 70"/>
                <a:gd name="T32" fmla="*/ 1 w 70"/>
                <a:gd name="T33" fmla="*/ 1 h 70"/>
                <a:gd name="T34" fmla="*/ 1 w 70"/>
                <a:gd name="T35" fmla="*/ 1 h 70"/>
                <a:gd name="T36" fmla="*/ 1 w 70"/>
                <a:gd name="T37" fmla="*/ 1 h 70"/>
                <a:gd name="T38" fmla="*/ 1 w 70"/>
                <a:gd name="T39" fmla="*/ 1 h 70"/>
                <a:gd name="T40" fmla="*/ 1 w 70"/>
                <a:gd name="T41" fmla="*/ 1 h 70"/>
                <a:gd name="T42" fmla="*/ 1 w 70"/>
                <a:gd name="T43" fmla="*/ 1 h 70"/>
                <a:gd name="T44" fmla="*/ 1 w 70"/>
                <a:gd name="T45" fmla="*/ 1 h 70"/>
                <a:gd name="T46" fmla="*/ 1 w 70"/>
                <a:gd name="T47" fmla="*/ 1 h 70"/>
                <a:gd name="T48" fmla="*/ 1 w 70"/>
                <a:gd name="T49" fmla="*/ 1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70"/>
                <a:gd name="T77" fmla="*/ 70 w 70"/>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70">
                  <a:moveTo>
                    <a:pt x="69" y="44"/>
                  </a:moveTo>
                  <a:lnTo>
                    <a:pt x="70" y="30"/>
                  </a:lnTo>
                  <a:lnTo>
                    <a:pt x="65" y="17"/>
                  </a:lnTo>
                  <a:lnTo>
                    <a:pt x="56" y="7"/>
                  </a:lnTo>
                  <a:lnTo>
                    <a:pt x="44" y="1"/>
                  </a:lnTo>
                  <a:lnTo>
                    <a:pt x="37" y="0"/>
                  </a:lnTo>
                  <a:lnTo>
                    <a:pt x="30" y="0"/>
                  </a:lnTo>
                  <a:lnTo>
                    <a:pt x="23" y="2"/>
                  </a:lnTo>
                  <a:lnTo>
                    <a:pt x="17" y="4"/>
                  </a:lnTo>
                  <a:lnTo>
                    <a:pt x="11" y="9"/>
                  </a:lnTo>
                  <a:lnTo>
                    <a:pt x="7" y="14"/>
                  </a:lnTo>
                  <a:lnTo>
                    <a:pt x="3" y="19"/>
                  </a:lnTo>
                  <a:lnTo>
                    <a:pt x="1" y="26"/>
                  </a:lnTo>
                  <a:lnTo>
                    <a:pt x="0" y="40"/>
                  </a:lnTo>
                  <a:lnTo>
                    <a:pt x="4" y="53"/>
                  </a:lnTo>
                  <a:lnTo>
                    <a:pt x="12" y="63"/>
                  </a:lnTo>
                  <a:lnTo>
                    <a:pt x="25" y="69"/>
                  </a:lnTo>
                  <a:lnTo>
                    <a:pt x="32" y="70"/>
                  </a:lnTo>
                  <a:lnTo>
                    <a:pt x="39" y="69"/>
                  </a:lnTo>
                  <a:lnTo>
                    <a:pt x="46" y="68"/>
                  </a:lnTo>
                  <a:lnTo>
                    <a:pt x="53" y="64"/>
                  </a:lnTo>
                  <a:lnTo>
                    <a:pt x="57" y="61"/>
                  </a:lnTo>
                  <a:lnTo>
                    <a:pt x="62" y="56"/>
                  </a:lnTo>
                  <a:lnTo>
                    <a:pt x="67" y="51"/>
                  </a:lnTo>
                  <a:lnTo>
                    <a:pt x="69" y="44"/>
                  </a:lnTo>
                  <a:close/>
                </a:path>
              </a:pathLst>
            </a:custGeom>
            <a:solidFill>
              <a:srgbClr val="FFB2AF"/>
            </a:solidFill>
            <a:ln w="9525">
              <a:noFill/>
              <a:round/>
              <a:headEnd/>
              <a:tailEnd/>
            </a:ln>
          </p:spPr>
          <p:txBody>
            <a:bodyPr/>
            <a:lstStyle/>
            <a:p>
              <a:endParaRPr lang="en-US">
                <a:solidFill>
                  <a:srgbClr val="000000"/>
                </a:solidFill>
              </a:endParaRPr>
            </a:p>
          </p:txBody>
        </p:sp>
        <p:sp>
          <p:nvSpPr>
            <p:cNvPr id="23668" name="Freeform 198"/>
            <p:cNvSpPr>
              <a:spLocks/>
            </p:cNvSpPr>
            <p:nvPr/>
          </p:nvSpPr>
          <p:spPr bwMode="auto">
            <a:xfrm>
              <a:off x="4467" y="2917"/>
              <a:ext cx="34" cy="35"/>
            </a:xfrm>
            <a:custGeom>
              <a:avLst/>
              <a:gdLst>
                <a:gd name="T0" fmla="*/ 1 w 68"/>
                <a:gd name="T1" fmla="*/ 1 h 70"/>
                <a:gd name="T2" fmla="*/ 1 w 68"/>
                <a:gd name="T3" fmla="*/ 1 h 70"/>
                <a:gd name="T4" fmla="*/ 1 w 68"/>
                <a:gd name="T5" fmla="*/ 1 h 70"/>
                <a:gd name="T6" fmla="*/ 1 w 68"/>
                <a:gd name="T7" fmla="*/ 1 h 70"/>
                <a:gd name="T8" fmla="*/ 1 w 68"/>
                <a:gd name="T9" fmla="*/ 1 h 70"/>
                <a:gd name="T10" fmla="*/ 1 w 68"/>
                <a:gd name="T11" fmla="*/ 0 h 70"/>
                <a:gd name="T12" fmla="*/ 1 w 68"/>
                <a:gd name="T13" fmla="*/ 0 h 70"/>
                <a:gd name="T14" fmla="*/ 1 w 68"/>
                <a:gd name="T15" fmla="*/ 1 h 70"/>
                <a:gd name="T16" fmla="*/ 1 w 68"/>
                <a:gd name="T17" fmla="*/ 1 h 70"/>
                <a:gd name="T18" fmla="*/ 1 w 68"/>
                <a:gd name="T19" fmla="*/ 1 h 70"/>
                <a:gd name="T20" fmla="*/ 1 w 68"/>
                <a:gd name="T21" fmla="*/ 1 h 70"/>
                <a:gd name="T22" fmla="*/ 1 w 68"/>
                <a:gd name="T23" fmla="*/ 1 h 70"/>
                <a:gd name="T24" fmla="*/ 0 w 68"/>
                <a:gd name="T25" fmla="*/ 1 h 70"/>
                <a:gd name="T26" fmla="*/ 0 w 68"/>
                <a:gd name="T27" fmla="*/ 1 h 70"/>
                <a:gd name="T28" fmla="*/ 1 w 68"/>
                <a:gd name="T29" fmla="*/ 1 h 70"/>
                <a:gd name="T30" fmla="*/ 1 w 68"/>
                <a:gd name="T31" fmla="*/ 1 h 70"/>
                <a:gd name="T32" fmla="*/ 1 w 68"/>
                <a:gd name="T33" fmla="*/ 1 h 70"/>
                <a:gd name="T34" fmla="*/ 1 w 68"/>
                <a:gd name="T35" fmla="*/ 1 h 70"/>
                <a:gd name="T36" fmla="*/ 1 w 68"/>
                <a:gd name="T37" fmla="*/ 1 h 70"/>
                <a:gd name="T38" fmla="*/ 1 w 68"/>
                <a:gd name="T39" fmla="*/ 1 h 70"/>
                <a:gd name="T40" fmla="*/ 1 w 68"/>
                <a:gd name="T41" fmla="*/ 1 h 70"/>
                <a:gd name="T42" fmla="*/ 1 w 68"/>
                <a:gd name="T43" fmla="*/ 1 h 70"/>
                <a:gd name="T44" fmla="*/ 1 w 68"/>
                <a:gd name="T45" fmla="*/ 1 h 70"/>
                <a:gd name="T46" fmla="*/ 1 w 68"/>
                <a:gd name="T47" fmla="*/ 1 h 70"/>
                <a:gd name="T48" fmla="*/ 1 w 68"/>
                <a:gd name="T49" fmla="*/ 1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70"/>
                <a:gd name="T77" fmla="*/ 68 w 68"/>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70">
                  <a:moveTo>
                    <a:pt x="67" y="44"/>
                  </a:moveTo>
                  <a:lnTo>
                    <a:pt x="68" y="30"/>
                  </a:lnTo>
                  <a:lnTo>
                    <a:pt x="63" y="17"/>
                  </a:lnTo>
                  <a:lnTo>
                    <a:pt x="55" y="8"/>
                  </a:lnTo>
                  <a:lnTo>
                    <a:pt x="43" y="1"/>
                  </a:lnTo>
                  <a:lnTo>
                    <a:pt x="36" y="0"/>
                  </a:lnTo>
                  <a:lnTo>
                    <a:pt x="29" y="0"/>
                  </a:lnTo>
                  <a:lnTo>
                    <a:pt x="22" y="2"/>
                  </a:lnTo>
                  <a:lnTo>
                    <a:pt x="16" y="4"/>
                  </a:lnTo>
                  <a:lnTo>
                    <a:pt x="10" y="9"/>
                  </a:lnTo>
                  <a:lnTo>
                    <a:pt x="6" y="14"/>
                  </a:lnTo>
                  <a:lnTo>
                    <a:pt x="2" y="19"/>
                  </a:lnTo>
                  <a:lnTo>
                    <a:pt x="0" y="26"/>
                  </a:lnTo>
                  <a:lnTo>
                    <a:pt x="0" y="40"/>
                  </a:lnTo>
                  <a:lnTo>
                    <a:pt x="5" y="53"/>
                  </a:lnTo>
                  <a:lnTo>
                    <a:pt x="13" y="62"/>
                  </a:lnTo>
                  <a:lnTo>
                    <a:pt x="25" y="69"/>
                  </a:lnTo>
                  <a:lnTo>
                    <a:pt x="32" y="70"/>
                  </a:lnTo>
                  <a:lnTo>
                    <a:pt x="39" y="69"/>
                  </a:lnTo>
                  <a:lnTo>
                    <a:pt x="45" y="68"/>
                  </a:lnTo>
                  <a:lnTo>
                    <a:pt x="52" y="64"/>
                  </a:lnTo>
                  <a:lnTo>
                    <a:pt x="56" y="61"/>
                  </a:lnTo>
                  <a:lnTo>
                    <a:pt x="61" y="56"/>
                  </a:lnTo>
                  <a:lnTo>
                    <a:pt x="64" y="51"/>
                  </a:lnTo>
                  <a:lnTo>
                    <a:pt x="67" y="44"/>
                  </a:lnTo>
                  <a:close/>
                </a:path>
              </a:pathLst>
            </a:custGeom>
            <a:solidFill>
              <a:srgbClr val="FFB2AF"/>
            </a:solidFill>
            <a:ln w="9525">
              <a:noFill/>
              <a:round/>
              <a:headEnd/>
              <a:tailEnd/>
            </a:ln>
          </p:spPr>
          <p:txBody>
            <a:bodyPr/>
            <a:lstStyle/>
            <a:p>
              <a:endParaRPr lang="en-US">
                <a:solidFill>
                  <a:srgbClr val="000000"/>
                </a:solidFill>
              </a:endParaRPr>
            </a:p>
          </p:txBody>
        </p:sp>
        <p:sp>
          <p:nvSpPr>
            <p:cNvPr id="23669" name="Freeform 199"/>
            <p:cNvSpPr>
              <a:spLocks/>
            </p:cNvSpPr>
            <p:nvPr/>
          </p:nvSpPr>
          <p:spPr bwMode="auto">
            <a:xfrm>
              <a:off x="4467" y="2918"/>
              <a:ext cx="34" cy="33"/>
            </a:xfrm>
            <a:custGeom>
              <a:avLst/>
              <a:gdLst>
                <a:gd name="T0" fmla="*/ 1 w 68"/>
                <a:gd name="T1" fmla="*/ 0 h 68"/>
                <a:gd name="T2" fmla="*/ 1 w 68"/>
                <a:gd name="T3" fmla="*/ 0 h 68"/>
                <a:gd name="T4" fmla="*/ 1 w 68"/>
                <a:gd name="T5" fmla="*/ 0 h 68"/>
                <a:gd name="T6" fmla="*/ 1 w 68"/>
                <a:gd name="T7" fmla="*/ 0 h 68"/>
                <a:gd name="T8" fmla="*/ 1 w 68"/>
                <a:gd name="T9" fmla="*/ 0 h 68"/>
                <a:gd name="T10" fmla="*/ 1 w 68"/>
                <a:gd name="T11" fmla="*/ 0 h 68"/>
                <a:gd name="T12" fmla="*/ 1 w 68"/>
                <a:gd name="T13" fmla="*/ 0 h 68"/>
                <a:gd name="T14" fmla="*/ 1 w 68"/>
                <a:gd name="T15" fmla="*/ 0 h 68"/>
                <a:gd name="T16" fmla="*/ 1 w 68"/>
                <a:gd name="T17" fmla="*/ 0 h 68"/>
                <a:gd name="T18" fmla="*/ 1 w 68"/>
                <a:gd name="T19" fmla="*/ 0 h 68"/>
                <a:gd name="T20" fmla="*/ 1 w 68"/>
                <a:gd name="T21" fmla="*/ 0 h 68"/>
                <a:gd name="T22" fmla="*/ 1 w 68"/>
                <a:gd name="T23" fmla="*/ 0 h 68"/>
                <a:gd name="T24" fmla="*/ 1 w 68"/>
                <a:gd name="T25" fmla="*/ 0 h 68"/>
                <a:gd name="T26" fmla="*/ 0 w 68"/>
                <a:gd name="T27" fmla="*/ 0 h 68"/>
                <a:gd name="T28" fmla="*/ 1 w 68"/>
                <a:gd name="T29" fmla="*/ 0 h 68"/>
                <a:gd name="T30" fmla="*/ 1 w 68"/>
                <a:gd name="T31" fmla="*/ 0 h 68"/>
                <a:gd name="T32" fmla="*/ 1 w 68"/>
                <a:gd name="T33" fmla="*/ 0 h 68"/>
                <a:gd name="T34" fmla="*/ 1 w 68"/>
                <a:gd name="T35" fmla="*/ 0 h 68"/>
                <a:gd name="T36" fmla="*/ 1 w 68"/>
                <a:gd name="T37" fmla="*/ 0 h 68"/>
                <a:gd name="T38" fmla="*/ 1 w 68"/>
                <a:gd name="T39" fmla="*/ 0 h 68"/>
                <a:gd name="T40" fmla="*/ 1 w 68"/>
                <a:gd name="T41" fmla="*/ 0 h 68"/>
                <a:gd name="T42" fmla="*/ 1 w 68"/>
                <a:gd name="T43" fmla="*/ 0 h 68"/>
                <a:gd name="T44" fmla="*/ 1 w 68"/>
                <a:gd name="T45" fmla="*/ 0 h 68"/>
                <a:gd name="T46" fmla="*/ 1 w 68"/>
                <a:gd name="T47" fmla="*/ 0 h 68"/>
                <a:gd name="T48" fmla="*/ 1 w 68"/>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68"/>
                <a:gd name="T77" fmla="*/ 68 w 68"/>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68">
                  <a:moveTo>
                    <a:pt x="67" y="43"/>
                  </a:moveTo>
                  <a:lnTo>
                    <a:pt x="68" y="29"/>
                  </a:lnTo>
                  <a:lnTo>
                    <a:pt x="63" y="16"/>
                  </a:lnTo>
                  <a:lnTo>
                    <a:pt x="54" y="7"/>
                  </a:lnTo>
                  <a:lnTo>
                    <a:pt x="43" y="1"/>
                  </a:lnTo>
                  <a:lnTo>
                    <a:pt x="36" y="0"/>
                  </a:lnTo>
                  <a:lnTo>
                    <a:pt x="29" y="0"/>
                  </a:lnTo>
                  <a:lnTo>
                    <a:pt x="23" y="2"/>
                  </a:lnTo>
                  <a:lnTo>
                    <a:pt x="17" y="5"/>
                  </a:lnTo>
                  <a:lnTo>
                    <a:pt x="11" y="8"/>
                  </a:lnTo>
                  <a:lnTo>
                    <a:pt x="7" y="13"/>
                  </a:lnTo>
                  <a:lnTo>
                    <a:pt x="3" y="18"/>
                  </a:lnTo>
                  <a:lnTo>
                    <a:pt x="1" y="25"/>
                  </a:lnTo>
                  <a:lnTo>
                    <a:pt x="0" y="39"/>
                  </a:lnTo>
                  <a:lnTo>
                    <a:pt x="5" y="51"/>
                  </a:lnTo>
                  <a:lnTo>
                    <a:pt x="13" y="61"/>
                  </a:lnTo>
                  <a:lnTo>
                    <a:pt x="25" y="67"/>
                  </a:lnTo>
                  <a:lnTo>
                    <a:pt x="32" y="68"/>
                  </a:lnTo>
                  <a:lnTo>
                    <a:pt x="39" y="68"/>
                  </a:lnTo>
                  <a:lnTo>
                    <a:pt x="45" y="66"/>
                  </a:lnTo>
                  <a:lnTo>
                    <a:pt x="52" y="63"/>
                  </a:lnTo>
                  <a:lnTo>
                    <a:pt x="56" y="60"/>
                  </a:lnTo>
                  <a:lnTo>
                    <a:pt x="61" y="55"/>
                  </a:lnTo>
                  <a:lnTo>
                    <a:pt x="64" y="50"/>
                  </a:lnTo>
                  <a:lnTo>
                    <a:pt x="67" y="43"/>
                  </a:lnTo>
                  <a:close/>
                </a:path>
              </a:pathLst>
            </a:custGeom>
            <a:solidFill>
              <a:srgbClr val="FFB2AF"/>
            </a:solidFill>
            <a:ln w="9525">
              <a:noFill/>
              <a:round/>
              <a:headEnd/>
              <a:tailEnd/>
            </a:ln>
          </p:spPr>
          <p:txBody>
            <a:bodyPr/>
            <a:lstStyle/>
            <a:p>
              <a:endParaRPr lang="en-US">
                <a:solidFill>
                  <a:srgbClr val="000000"/>
                </a:solidFill>
              </a:endParaRPr>
            </a:p>
          </p:txBody>
        </p:sp>
        <p:sp>
          <p:nvSpPr>
            <p:cNvPr id="23670" name="Freeform 200"/>
            <p:cNvSpPr>
              <a:spLocks/>
            </p:cNvSpPr>
            <p:nvPr/>
          </p:nvSpPr>
          <p:spPr bwMode="auto">
            <a:xfrm>
              <a:off x="4467" y="2918"/>
              <a:ext cx="34" cy="33"/>
            </a:xfrm>
            <a:custGeom>
              <a:avLst/>
              <a:gdLst>
                <a:gd name="T0" fmla="*/ 1 w 67"/>
                <a:gd name="T1" fmla="*/ 0 h 68"/>
                <a:gd name="T2" fmla="*/ 1 w 67"/>
                <a:gd name="T3" fmla="*/ 0 h 68"/>
                <a:gd name="T4" fmla="*/ 1 w 67"/>
                <a:gd name="T5" fmla="*/ 0 h 68"/>
                <a:gd name="T6" fmla="*/ 1 w 67"/>
                <a:gd name="T7" fmla="*/ 0 h 68"/>
                <a:gd name="T8" fmla="*/ 1 w 67"/>
                <a:gd name="T9" fmla="*/ 0 h 68"/>
                <a:gd name="T10" fmla="*/ 1 w 67"/>
                <a:gd name="T11" fmla="*/ 0 h 68"/>
                <a:gd name="T12" fmla="*/ 1 w 67"/>
                <a:gd name="T13" fmla="*/ 0 h 68"/>
                <a:gd name="T14" fmla="*/ 1 w 67"/>
                <a:gd name="T15" fmla="*/ 0 h 68"/>
                <a:gd name="T16" fmla="*/ 1 w 67"/>
                <a:gd name="T17" fmla="*/ 0 h 68"/>
                <a:gd name="T18" fmla="*/ 1 w 67"/>
                <a:gd name="T19" fmla="*/ 0 h 68"/>
                <a:gd name="T20" fmla="*/ 1 w 67"/>
                <a:gd name="T21" fmla="*/ 0 h 68"/>
                <a:gd name="T22" fmla="*/ 1 w 67"/>
                <a:gd name="T23" fmla="*/ 0 h 68"/>
                <a:gd name="T24" fmla="*/ 1 w 67"/>
                <a:gd name="T25" fmla="*/ 0 h 68"/>
                <a:gd name="T26" fmla="*/ 0 w 67"/>
                <a:gd name="T27" fmla="*/ 0 h 68"/>
                <a:gd name="T28" fmla="*/ 1 w 67"/>
                <a:gd name="T29" fmla="*/ 0 h 68"/>
                <a:gd name="T30" fmla="*/ 1 w 67"/>
                <a:gd name="T31" fmla="*/ 0 h 68"/>
                <a:gd name="T32" fmla="*/ 1 w 67"/>
                <a:gd name="T33" fmla="*/ 0 h 68"/>
                <a:gd name="T34" fmla="*/ 1 w 67"/>
                <a:gd name="T35" fmla="*/ 0 h 68"/>
                <a:gd name="T36" fmla="*/ 1 w 67"/>
                <a:gd name="T37" fmla="*/ 0 h 68"/>
                <a:gd name="T38" fmla="*/ 1 w 67"/>
                <a:gd name="T39" fmla="*/ 0 h 68"/>
                <a:gd name="T40" fmla="*/ 1 w 67"/>
                <a:gd name="T41" fmla="*/ 0 h 68"/>
                <a:gd name="T42" fmla="*/ 1 w 67"/>
                <a:gd name="T43" fmla="*/ 0 h 68"/>
                <a:gd name="T44" fmla="*/ 1 w 67"/>
                <a:gd name="T45" fmla="*/ 0 h 68"/>
                <a:gd name="T46" fmla="*/ 1 w 67"/>
                <a:gd name="T47" fmla="*/ 0 h 68"/>
                <a:gd name="T48" fmla="*/ 1 w 6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68"/>
                <a:gd name="T77" fmla="*/ 67 w 67"/>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68">
                  <a:moveTo>
                    <a:pt x="66" y="43"/>
                  </a:moveTo>
                  <a:lnTo>
                    <a:pt x="67" y="29"/>
                  </a:lnTo>
                  <a:lnTo>
                    <a:pt x="62" y="16"/>
                  </a:lnTo>
                  <a:lnTo>
                    <a:pt x="54" y="7"/>
                  </a:lnTo>
                  <a:lnTo>
                    <a:pt x="41" y="1"/>
                  </a:lnTo>
                  <a:lnTo>
                    <a:pt x="35" y="0"/>
                  </a:lnTo>
                  <a:lnTo>
                    <a:pt x="29" y="0"/>
                  </a:lnTo>
                  <a:lnTo>
                    <a:pt x="22" y="2"/>
                  </a:lnTo>
                  <a:lnTo>
                    <a:pt x="16" y="5"/>
                  </a:lnTo>
                  <a:lnTo>
                    <a:pt x="11" y="9"/>
                  </a:lnTo>
                  <a:lnTo>
                    <a:pt x="7" y="14"/>
                  </a:lnTo>
                  <a:lnTo>
                    <a:pt x="3" y="20"/>
                  </a:lnTo>
                  <a:lnTo>
                    <a:pt x="1" y="25"/>
                  </a:lnTo>
                  <a:lnTo>
                    <a:pt x="0" y="39"/>
                  </a:lnTo>
                  <a:lnTo>
                    <a:pt x="5" y="51"/>
                  </a:lnTo>
                  <a:lnTo>
                    <a:pt x="13" y="61"/>
                  </a:lnTo>
                  <a:lnTo>
                    <a:pt x="25" y="67"/>
                  </a:lnTo>
                  <a:lnTo>
                    <a:pt x="32" y="68"/>
                  </a:lnTo>
                  <a:lnTo>
                    <a:pt x="38" y="68"/>
                  </a:lnTo>
                  <a:lnTo>
                    <a:pt x="45" y="66"/>
                  </a:lnTo>
                  <a:lnTo>
                    <a:pt x="51" y="63"/>
                  </a:lnTo>
                  <a:lnTo>
                    <a:pt x="55" y="59"/>
                  </a:lnTo>
                  <a:lnTo>
                    <a:pt x="60" y="54"/>
                  </a:lnTo>
                  <a:lnTo>
                    <a:pt x="63" y="48"/>
                  </a:lnTo>
                  <a:lnTo>
                    <a:pt x="66" y="43"/>
                  </a:lnTo>
                  <a:close/>
                </a:path>
              </a:pathLst>
            </a:custGeom>
            <a:solidFill>
              <a:srgbClr val="FFAFAF"/>
            </a:solidFill>
            <a:ln w="9525">
              <a:noFill/>
              <a:round/>
              <a:headEnd/>
              <a:tailEnd/>
            </a:ln>
          </p:spPr>
          <p:txBody>
            <a:bodyPr/>
            <a:lstStyle/>
            <a:p>
              <a:endParaRPr lang="en-US">
                <a:solidFill>
                  <a:srgbClr val="000000"/>
                </a:solidFill>
              </a:endParaRPr>
            </a:p>
          </p:txBody>
        </p:sp>
        <p:sp>
          <p:nvSpPr>
            <p:cNvPr id="23671" name="Freeform 201"/>
            <p:cNvSpPr>
              <a:spLocks/>
            </p:cNvSpPr>
            <p:nvPr/>
          </p:nvSpPr>
          <p:spPr bwMode="auto">
            <a:xfrm>
              <a:off x="4467" y="2918"/>
              <a:ext cx="34" cy="33"/>
            </a:xfrm>
            <a:custGeom>
              <a:avLst/>
              <a:gdLst>
                <a:gd name="T0" fmla="*/ 1 w 67"/>
                <a:gd name="T1" fmla="*/ 1 h 66"/>
                <a:gd name="T2" fmla="*/ 1 w 67"/>
                <a:gd name="T3" fmla="*/ 1 h 66"/>
                <a:gd name="T4" fmla="*/ 1 w 67"/>
                <a:gd name="T5" fmla="*/ 1 h 66"/>
                <a:gd name="T6" fmla="*/ 1 w 67"/>
                <a:gd name="T7" fmla="*/ 1 h 66"/>
                <a:gd name="T8" fmla="*/ 1 w 67"/>
                <a:gd name="T9" fmla="*/ 1 h 66"/>
                <a:gd name="T10" fmla="*/ 1 w 67"/>
                <a:gd name="T11" fmla="*/ 0 h 66"/>
                <a:gd name="T12" fmla="*/ 1 w 67"/>
                <a:gd name="T13" fmla="*/ 0 h 66"/>
                <a:gd name="T14" fmla="*/ 1 w 67"/>
                <a:gd name="T15" fmla="*/ 1 h 66"/>
                <a:gd name="T16" fmla="*/ 1 w 67"/>
                <a:gd name="T17" fmla="*/ 1 h 66"/>
                <a:gd name="T18" fmla="*/ 1 w 67"/>
                <a:gd name="T19" fmla="*/ 1 h 66"/>
                <a:gd name="T20" fmla="*/ 1 w 67"/>
                <a:gd name="T21" fmla="*/ 1 h 66"/>
                <a:gd name="T22" fmla="*/ 1 w 67"/>
                <a:gd name="T23" fmla="*/ 1 h 66"/>
                <a:gd name="T24" fmla="*/ 1 w 67"/>
                <a:gd name="T25" fmla="*/ 1 h 66"/>
                <a:gd name="T26" fmla="*/ 0 w 67"/>
                <a:gd name="T27" fmla="*/ 1 h 66"/>
                <a:gd name="T28" fmla="*/ 1 w 67"/>
                <a:gd name="T29" fmla="*/ 1 h 66"/>
                <a:gd name="T30" fmla="*/ 1 w 67"/>
                <a:gd name="T31" fmla="*/ 1 h 66"/>
                <a:gd name="T32" fmla="*/ 1 w 67"/>
                <a:gd name="T33" fmla="*/ 1 h 66"/>
                <a:gd name="T34" fmla="*/ 1 w 67"/>
                <a:gd name="T35" fmla="*/ 1 h 66"/>
                <a:gd name="T36" fmla="*/ 1 w 67"/>
                <a:gd name="T37" fmla="*/ 1 h 66"/>
                <a:gd name="T38" fmla="*/ 1 w 67"/>
                <a:gd name="T39" fmla="*/ 1 h 66"/>
                <a:gd name="T40" fmla="*/ 1 w 67"/>
                <a:gd name="T41" fmla="*/ 1 h 66"/>
                <a:gd name="T42" fmla="*/ 1 w 67"/>
                <a:gd name="T43" fmla="*/ 1 h 66"/>
                <a:gd name="T44" fmla="*/ 1 w 67"/>
                <a:gd name="T45" fmla="*/ 1 h 66"/>
                <a:gd name="T46" fmla="*/ 1 w 67"/>
                <a:gd name="T47" fmla="*/ 1 h 66"/>
                <a:gd name="T48" fmla="*/ 1 w 67"/>
                <a:gd name="T49" fmla="*/ 1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66"/>
                <a:gd name="T77" fmla="*/ 67 w 67"/>
                <a:gd name="T78" fmla="*/ 66 h 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66">
                  <a:moveTo>
                    <a:pt x="66" y="42"/>
                  </a:moveTo>
                  <a:lnTo>
                    <a:pt x="67" y="28"/>
                  </a:lnTo>
                  <a:lnTo>
                    <a:pt x="62" y="16"/>
                  </a:lnTo>
                  <a:lnTo>
                    <a:pt x="54" y="7"/>
                  </a:lnTo>
                  <a:lnTo>
                    <a:pt x="41" y="1"/>
                  </a:lnTo>
                  <a:lnTo>
                    <a:pt x="35" y="0"/>
                  </a:lnTo>
                  <a:lnTo>
                    <a:pt x="29" y="0"/>
                  </a:lnTo>
                  <a:lnTo>
                    <a:pt x="22" y="2"/>
                  </a:lnTo>
                  <a:lnTo>
                    <a:pt x="16" y="5"/>
                  </a:lnTo>
                  <a:lnTo>
                    <a:pt x="11" y="8"/>
                  </a:lnTo>
                  <a:lnTo>
                    <a:pt x="7" y="13"/>
                  </a:lnTo>
                  <a:lnTo>
                    <a:pt x="3" y="19"/>
                  </a:lnTo>
                  <a:lnTo>
                    <a:pt x="1" y="24"/>
                  </a:lnTo>
                  <a:lnTo>
                    <a:pt x="0" y="38"/>
                  </a:lnTo>
                  <a:lnTo>
                    <a:pt x="5" y="50"/>
                  </a:lnTo>
                  <a:lnTo>
                    <a:pt x="14" y="59"/>
                  </a:lnTo>
                  <a:lnTo>
                    <a:pt x="25" y="65"/>
                  </a:lnTo>
                  <a:lnTo>
                    <a:pt x="32" y="66"/>
                  </a:lnTo>
                  <a:lnTo>
                    <a:pt x="38" y="66"/>
                  </a:lnTo>
                  <a:lnTo>
                    <a:pt x="45" y="64"/>
                  </a:lnTo>
                  <a:lnTo>
                    <a:pt x="51" y="61"/>
                  </a:lnTo>
                  <a:lnTo>
                    <a:pt x="55" y="58"/>
                  </a:lnTo>
                  <a:lnTo>
                    <a:pt x="60" y="53"/>
                  </a:lnTo>
                  <a:lnTo>
                    <a:pt x="63" y="47"/>
                  </a:lnTo>
                  <a:lnTo>
                    <a:pt x="66" y="42"/>
                  </a:lnTo>
                  <a:close/>
                </a:path>
              </a:pathLst>
            </a:custGeom>
            <a:solidFill>
              <a:srgbClr val="FFAFB2"/>
            </a:solidFill>
            <a:ln w="9525">
              <a:noFill/>
              <a:round/>
              <a:headEnd/>
              <a:tailEnd/>
            </a:ln>
          </p:spPr>
          <p:txBody>
            <a:bodyPr/>
            <a:lstStyle/>
            <a:p>
              <a:endParaRPr lang="en-US">
                <a:solidFill>
                  <a:srgbClr val="000000"/>
                </a:solidFill>
              </a:endParaRPr>
            </a:p>
          </p:txBody>
        </p:sp>
        <p:sp>
          <p:nvSpPr>
            <p:cNvPr id="23672" name="Freeform 202"/>
            <p:cNvSpPr>
              <a:spLocks/>
            </p:cNvSpPr>
            <p:nvPr/>
          </p:nvSpPr>
          <p:spPr bwMode="auto">
            <a:xfrm>
              <a:off x="4468" y="2918"/>
              <a:ext cx="33" cy="33"/>
            </a:xfrm>
            <a:custGeom>
              <a:avLst/>
              <a:gdLst>
                <a:gd name="T0" fmla="*/ 1 w 66"/>
                <a:gd name="T1" fmla="*/ 1 h 66"/>
                <a:gd name="T2" fmla="*/ 1 w 66"/>
                <a:gd name="T3" fmla="*/ 1 h 66"/>
                <a:gd name="T4" fmla="*/ 1 w 66"/>
                <a:gd name="T5" fmla="*/ 1 h 66"/>
                <a:gd name="T6" fmla="*/ 1 w 66"/>
                <a:gd name="T7" fmla="*/ 1 h 66"/>
                <a:gd name="T8" fmla="*/ 1 w 66"/>
                <a:gd name="T9" fmla="*/ 1 h 66"/>
                <a:gd name="T10" fmla="*/ 1 w 66"/>
                <a:gd name="T11" fmla="*/ 0 h 66"/>
                <a:gd name="T12" fmla="*/ 1 w 66"/>
                <a:gd name="T13" fmla="*/ 0 h 66"/>
                <a:gd name="T14" fmla="*/ 1 w 66"/>
                <a:gd name="T15" fmla="*/ 1 h 66"/>
                <a:gd name="T16" fmla="*/ 1 w 66"/>
                <a:gd name="T17" fmla="*/ 1 h 66"/>
                <a:gd name="T18" fmla="*/ 1 w 66"/>
                <a:gd name="T19" fmla="*/ 1 h 66"/>
                <a:gd name="T20" fmla="*/ 1 w 66"/>
                <a:gd name="T21" fmla="*/ 1 h 66"/>
                <a:gd name="T22" fmla="*/ 1 w 66"/>
                <a:gd name="T23" fmla="*/ 1 h 66"/>
                <a:gd name="T24" fmla="*/ 1 w 66"/>
                <a:gd name="T25" fmla="*/ 1 h 66"/>
                <a:gd name="T26" fmla="*/ 0 w 66"/>
                <a:gd name="T27" fmla="*/ 1 h 66"/>
                <a:gd name="T28" fmla="*/ 1 w 66"/>
                <a:gd name="T29" fmla="*/ 1 h 66"/>
                <a:gd name="T30" fmla="*/ 1 w 66"/>
                <a:gd name="T31" fmla="*/ 1 h 66"/>
                <a:gd name="T32" fmla="*/ 1 w 66"/>
                <a:gd name="T33" fmla="*/ 1 h 66"/>
                <a:gd name="T34" fmla="*/ 1 w 66"/>
                <a:gd name="T35" fmla="*/ 1 h 66"/>
                <a:gd name="T36" fmla="*/ 1 w 66"/>
                <a:gd name="T37" fmla="*/ 1 h 66"/>
                <a:gd name="T38" fmla="*/ 1 w 66"/>
                <a:gd name="T39" fmla="*/ 1 h 66"/>
                <a:gd name="T40" fmla="*/ 1 w 66"/>
                <a:gd name="T41" fmla="*/ 1 h 66"/>
                <a:gd name="T42" fmla="*/ 1 w 66"/>
                <a:gd name="T43" fmla="*/ 1 h 66"/>
                <a:gd name="T44" fmla="*/ 1 w 66"/>
                <a:gd name="T45" fmla="*/ 1 h 66"/>
                <a:gd name="T46" fmla="*/ 1 w 66"/>
                <a:gd name="T47" fmla="*/ 1 h 66"/>
                <a:gd name="T48" fmla="*/ 1 w 66"/>
                <a:gd name="T49" fmla="*/ 1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66"/>
                <a:gd name="T77" fmla="*/ 66 w 66"/>
                <a:gd name="T78" fmla="*/ 66 h 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66">
                  <a:moveTo>
                    <a:pt x="65" y="42"/>
                  </a:moveTo>
                  <a:lnTo>
                    <a:pt x="66" y="28"/>
                  </a:lnTo>
                  <a:lnTo>
                    <a:pt x="61" y="16"/>
                  </a:lnTo>
                  <a:lnTo>
                    <a:pt x="52" y="7"/>
                  </a:lnTo>
                  <a:lnTo>
                    <a:pt x="40" y="1"/>
                  </a:lnTo>
                  <a:lnTo>
                    <a:pt x="34" y="0"/>
                  </a:lnTo>
                  <a:lnTo>
                    <a:pt x="28" y="0"/>
                  </a:lnTo>
                  <a:lnTo>
                    <a:pt x="22" y="2"/>
                  </a:lnTo>
                  <a:lnTo>
                    <a:pt x="16" y="5"/>
                  </a:lnTo>
                  <a:lnTo>
                    <a:pt x="12" y="8"/>
                  </a:lnTo>
                  <a:lnTo>
                    <a:pt x="7" y="13"/>
                  </a:lnTo>
                  <a:lnTo>
                    <a:pt x="4" y="19"/>
                  </a:lnTo>
                  <a:lnTo>
                    <a:pt x="1" y="24"/>
                  </a:lnTo>
                  <a:lnTo>
                    <a:pt x="0" y="38"/>
                  </a:lnTo>
                  <a:lnTo>
                    <a:pt x="5" y="50"/>
                  </a:lnTo>
                  <a:lnTo>
                    <a:pt x="13" y="59"/>
                  </a:lnTo>
                  <a:lnTo>
                    <a:pt x="24" y="65"/>
                  </a:lnTo>
                  <a:lnTo>
                    <a:pt x="31" y="66"/>
                  </a:lnTo>
                  <a:lnTo>
                    <a:pt x="37" y="66"/>
                  </a:lnTo>
                  <a:lnTo>
                    <a:pt x="44" y="64"/>
                  </a:lnTo>
                  <a:lnTo>
                    <a:pt x="50" y="61"/>
                  </a:lnTo>
                  <a:lnTo>
                    <a:pt x="54" y="58"/>
                  </a:lnTo>
                  <a:lnTo>
                    <a:pt x="59" y="53"/>
                  </a:lnTo>
                  <a:lnTo>
                    <a:pt x="62" y="47"/>
                  </a:lnTo>
                  <a:lnTo>
                    <a:pt x="65" y="42"/>
                  </a:lnTo>
                  <a:close/>
                </a:path>
              </a:pathLst>
            </a:custGeom>
            <a:solidFill>
              <a:srgbClr val="FFAFB2"/>
            </a:solidFill>
            <a:ln w="9525">
              <a:noFill/>
              <a:round/>
              <a:headEnd/>
              <a:tailEnd/>
            </a:ln>
          </p:spPr>
          <p:txBody>
            <a:bodyPr/>
            <a:lstStyle/>
            <a:p>
              <a:endParaRPr lang="en-US">
                <a:solidFill>
                  <a:srgbClr val="000000"/>
                </a:solidFill>
              </a:endParaRPr>
            </a:p>
          </p:txBody>
        </p:sp>
        <p:sp>
          <p:nvSpPr>
            <p:cNvPr id="23673" name="Freeform 203"/>
            <p:cNvSpPr>
              <a:spLocks/>
            </p:cNvSpPr>
            <p:nvPr/>
          </p:nvSpPr>
          <p:spPr bwMode="auto">
            <a:xfrm>
              <a:off x="4468" y="2919"/>
              <a:ext cx="32" cy="32"/>
            </a:xfrm>
            <a:custGeom>
              <a:avLst/>
              <a:gdLst>
                <a:gd name="T0" fmla="*/ 0 w 65"/>
                <a:gd name="T1" fmla="*/ 0 h 65"/>
                <a:gd name="T2" fmla="*/ 0 w 65"/>
                <a:gd name="T3" fmla="*/ 0 h 65"/>
                <a:gd name="T4" fmla="*/ 0 w 65"/>
                <a:gd name="T5" fmla="*/ 0 h 65"/>
                <a:gd name="T6" fmla="*/ 0 w 65"/>
                <a:gd name="T7" fmla="*/ 0 h 65"/>
                <a:gd name="T8" fmla="*/ 0 w 65"/>
                <a:gd name="T9" fmla="*/ 0 h 65"/>
                <a:gd name="T10" fmla="*/ 0 w 65"/>
                <a:gd name="T11" fmla="*/ 0 h 65"/>
                <a:gd name="T12" fmla="*/ 0 w 65"/>
                <a:gd name="T13" fmla="*/ 0 h 65"/>
                <a:gd name="T14" fmla="*/ 0 w 65"/>
                <a:gd name="T15" fmla="*/ 0 h 65"/>
                <a:gd name="T16" fmla="*/ 0 w 65"/>
                <a:gd name="T17" fmla="*/ 0 h 65"/>
                <a:gd name="T18" fmla="*/ 0 w 65"/>
                <a:gd name="T19" fmla="*/ 0 h 65"/>
                <a:gd name="T20" fmla="*/ 0 w 65"/>
                <a:gd name="T21" fmla="*/ 0 h 65"/>
                <a:gd name="T22" fmla="*/ 0 w 65"/>
                <a:gd name="T23" fmla="*/ 0 h 65"/>
                <a:gd name="T24" fmla="*/ 0 w 65"/>
                <a:gd name="T25" fmla="*/ 0 h 65"/>
                <a:gd name="T26" fmla="*/ 0 w 65"/>
                <a:gd name="T27" fmla="*/ 0 h 65"/>
                <a:gd name="T28" fmla="*/ 0 w 65"/>
                <a:gd name="T29" fmla="*/ 0 h 65"/>
                <a:gd name="T30" fmla="*/ 0 w 65"/>
                <a:gd name="T31" fmla="*/ 0 h 65"/>
                <a:gd name="T32" fmla="*/ 0 w 65"/>
                <a:gd name="T33" fmla="*/ 0 h 65"/>
                <a:gd name="T34" fmla="*/ 0 w 65"/>
                <a:gd name="T35" fmla="*/ 0 h 65"/>
                <a:gd name="T36" fmla="*/ 0 w 65"/>
                <a:gd name="T37" fmla="*/ 0 h 65"/>
                <a:gd name="T38" fmla="*/ 0 w 65"/>
                <a:gd name="T39" fmla="*/ 0 h 65"/>
                <a:gd name="T40" fmla="*/ 0 w 65"/>
                <a:gd name="T41" fmla="*/ 0 h 65"/>
                <a:gd name="T42" fmla="*/ 0 w 65"/>
                <a:gd name="T43" fmla="*/ 0 h 65"/>
                <a:gd name="T44" fmla="*/ 0 w 65"/>
                <a:gd name="T45" fmla="*/ 0 h 65"/>
                <a:gd name="T46" fmla="*/ 0 w 65"/>
                <a:gd name="T47" fmla="*/ 0 h 65"/>
                <a:gd name="T48" fmla="*/ 0 w 65"/>
                <a:gd name="T49" fmla="*/ 0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65"/>
                <a:gd name="T77" fmla="*/ 65 w 65"/>
                <a:gd name="T78" fmla="*/ 65 h 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65">
                  <a:moveTo>
                    <a:pt x="63" y="41"/>
                  </a:moveTo>
                  <a:lnTo>
                    <a:pt x="65" y="28"/>
                  </a:lnTo>
                  <a:lnTo>
                    <a:pt x="60" y="15"/>
                  </a:lnTo>
                  <a:lnTo>
                    <a:pt x="52" y="6"/>
                  </a:lnTo>
                  <a:lnTo>
                    <a:pt x="40" y="1"/>
                  </a:lnTo>
                  <a:lnTo>
                    <a:pt x="34" y="0"/>
                  </a:lnTo>
                  <a:lnTo>
                    <a:pt x="28" y="0"/>
                  </a:lnTo>
                  <a:lnTo>
                    <a:pt x="22" y="3"/>
                  </a:lnTo>
                  <a:lnTo>
                    <a:pt x="16" y="5"/>
                  </a:lnTo>
                  <a:lnTo>
                    <a:pt x="12" y="8"/>
                  </a:lnTo>
                  <a:lnTo>
                    <a:pt x="7" y="13"/>
                  </a:lnTo>
                  <a:lnTo>
                    <a:pt x="4" y="19"/>
                  </a:lnTo>
                  <a:lnTo>
                    <a:pt x="1" y="25"/>
                  </a:lnTo>
                  <a:lnTo>
                    <a:pt x="0" y="37"/>
                  </a:lnTo>
                  <a:lnTo>
                    <a:pt x="5" y="49"/>
                  </a:lnTo>
                  <a:lnTo>
                    <a:pt x="13" y="58"/>
                  </a:lnTo>
                  <a:lnTo>
                    <a:pt x="24" y="64"/>
                  </a:lnTo>
                  <a:lnTo>
                    <a:pt x="31" y="65"/>
                  </a:lnTo>
                  <a:lnTo>
                    <a:pt x="37" y="64"/>
                  </a:lnTo>
                  <a:lnTo>
                    <a:pt x="43" y="63"/>
                  </a:lnTo>
                  <a:lnTo>
                    <a:pt x="48" y="59"/>
                  </a:lnTo>
                  <a:lnTo>
                    <a:pt x="53" y="56"/>
                  </a:lnTo>
                  <a:lnTo>
                    <a:pt x="58" y="51"/>
                  </a:lnTo>
                  <a:lnTo>
                    <a:pt x="61" y="46"/>
                  </a:lnTo>
                  <a:lnTo>
                    <a:pt x="63" y="41"/>
                  </a:lnTo>
                  <a:close/>
                </a:path>
              </a:pathLst>
            </a:custGeom>
            <a:solidFill>
              <a:srgbClr val="FFADB2"/>
            </a:solidFill>
            <a:ln w="9525">
              <a:noFill/>
              <a:round/>
              <a:headEnd/>
              <a:tailEnd/>
            </a:ln>
          </p:spPr>
          <p:txBody>
            <a:bodyPr/>
            <a:lstStyle/>
            <a:p>
              <a:endParaRPr lang="en-US">
                <a:solidFill>
                  <a:srgbClr val="000000"/>
                </a:solidFill>
              </a:endParaRPr>
            </a:p>
          </p:txBody>
        </p:sp>
        <p:sp>
          <p:nvSpPr>
            <p:cNvPr id="23674" name="Freeform 204"/>
            <p:cNvSpPr>
              <a:spLocks/>
            </p:cNvSpPr>
            <p:nvPr/>
          </p:nvSpPr>
          <p:spPr bwMode="auto">
            <a:xfrm>
              <a:off x="4469" y="2919"/>
              <a:ext cx="31" cy="31"/>
            </a:xfrm>
            <a:custGeom>
              <a:avLst/>
              <a:gdLst>
                <a:gd name="T0" fmla="*/ 0 w 64"/>
                <a:gd name="T1" fmla="*/ 0 h 64"/>
                <a:gd name="T2" fmla="*/ 0 w 64"/>
                <a:gd name="T3" fmla="*/ 0 h 64"/>
                <a:gd name="T4" fmla="*/ 0 w 64"/>
                <a:gd name="T5" fmla="*/ 0 h 64"/>
                <a:gd name="T6" fmla="*/ 0 w 64"/>
                <a:gd name="T7" fmla="*/ 0 h 64"/>
                <a:gd name="T8" fmla="*/ 0 w 64"/>
                <a:gd name="T9" fmla="*/ 0 h 64"/>
                <a:gd name="T10" fmla="*/ 0 w 64"/>
                <a:gd name="T11" fmla="*/ 0 h 64"/>
                <a:gd name="T12" fmla="*/ 0 w 64"/>
                <a:gd name="T13" fmla="*/ 0 h 64"/>
                <a:gd name="T14" fmla="*/ 0 w 64"/>
                <a:gd name="T15" fmla="*/ 0 h 64"/>
                <a:gd name="T16" fmla="*/ 0 w 64"/>
                <a:gd name="T17" fmla="*/ 0 h 64"/>
                <a:gd name="T18" fmla="*/ 0 w 64"/>
                <a:gd name="T19" fmla="*/ 0 h 64"/>
                <a:gd name="T20" fmla="*/ 0 w 64"/>
                <a:gd name="T21" fmla="*/ 0 h 64"/>
                <a:gd name="T22" fmla="*/ 0 w 64"/>
                <a:gd name="T23" fmla="*/ 0 h 64"/>
                <a:gd name="T24" fmla="*/ 0 w 64"/>
                <a:gd name="T25" fmla="*/ 0 h 64"/>
                <a:gd name="T26" fmla="*/ 0 w 64"/>
                <a:gd name="T27" fmla="*/ 0 h 64"/>
                <a:gd name="T28" fmla="*/ 0 w 64"/>
                <a:gd name="T29" fmla="*/ 0 h 64"/>
                <a:gd name="T30" fmla="*/ 0 w 64"/>
                <a:gd name="T31" fmla="*/ 0 h 64"/>
                <a:gd name="T32" fmla="*/ 0 w 64"/>
                <a:gd name="T33" fmla="*/ 0 h 64"/>
                <a:gd name="T34" fmla="*/ 0 w 64"/>
                <a:gd name="T35" fmla="*/ 0 h 64"/>
                <a:gd name="T36" fmla="*/ 0 w 64"/>
                <a:gd name="T37" fmla="*/ 0 h 64"/>
                <a:gd name="T38" fmla="*/ 0 w 64"/>
                <a:gd name="T39" fmla="*/ 0 h 64"/>
                <a:gd name="T40" fmla="*/ 0 w 64"/>
                <a:gd name="T41" fmla="*/ 0 h 64"/>
                <a:gd name="T42" fmla="*/ 0 w 64"/>
                <a:gd name="T43" fmla="*/ 0 h 64"/>
                <a:gd name="T44" fmla="*/ 0 w 64"/>
                <a:gd name="T45" fmla="*/ 0 h 64"/>
                <a:gd name="T46" fmla="*/ 0 w 64"/>
                <a:gd name="T47" fmla="*/ 0 h 64"/>
                <a:gd name="T48" fmla="*/ 0 w 64"/>
                <a:gd name="T49" fmla="*/ 0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64"/>
                <a:gd name="T77" fmla="*/ 64 w 64"/>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64">
                  <a:moveTo>
                    <a:pt x="62" y="40"/>
                  </a:moveTo>
                  <a:lnTo>
                    <a:pt x="64" y="27"/>
                  </a:lnTo>
                  <a:lnTo>
                    <a:pt x="59" y="16"/>
                  </a:lnTo>
                  <a:lnTo>
                    <a:pt x="51" y="7"/>
                  </a:lnTo>
                  <a:lnTo>
                    <a:pt x="39" y="1"/>
                  </a:lnTo>
                  <a:lnTo>
                    <a:pt x="33" y="0"/>
                  </a:lnTo>
                  <a:lnTo>
                    <a:pt x="27" y="0"/>
                  </a:lnTo>
                  <a:lnTo>
                    <a:pt x="21" y="3"/>
                  </a:lnTo>
                  <a:lnTo>
                    <a:pt x="15" y="5"/>
                  </a:lnTo>
                  <a:lnTo>
                    <a:pt x="11" y="8"/>
                  </a:lnTo>
                  <a:lnTo>
                    <a:pt x="6" y="13"/>
                  </a:lnTo>
                  <a:lnTo>
                    <a:pt x="4" y="19"/>
                  </a:lnTo>
                  <a:lnTo>
                    <a:pt x="1" y="25"/>
                  </a:lnTo>
                  <a:lnTo>
                    <a:pt x="0" y="36"/>
                  </a:lnTo>
                  <a:lnTo>
                    <a:pt x="5" y="48"/>
                  </a:lnTo>
                  <a:lnTo>
                    <a:pt x="13" y="57"/>
                  </a:lnTo>
                  <a:lnTo>
                    <a:pt x="23" y="63"/>
                  </a:lnTo>
                  <a:lnTo>
                    <a:pt x="30" y="64"/>
                  </a:lnTo>
                  <a:lnTo>
                    <a:pt x="36" y="64"/>
                  </a:lnTo>
                  <a:lnTo>
                    <a:pt x="42" y="61"/>
                  </a:lnTo>
                  <a:lnTo>
                    <a:pt x="47" y="59"/>
                  </a:lnTo>
                  <a:lnTo>
                    <a:pt x="52" y="56"/>
                  </a:lnTo>
                  <a:lnTo>
                    <a:pt x="57" y="51"/>
                  </a:lnTo>
                  <a:lnTo>
                    <a:pt x="60" y="45"/>
                  </a:lnTo>
                  <a:lnTo>
                    <a:pt x="62" y="40"/>
                  </a:lnTo>
                  <a:close/>
                </a:path>
              </a:pathLst>
            </a:custGeom>
            <a:solidFill>
              <a:srgbClr val="FFADB5"/>
            </a:solidFill>
            <a:ln w="9525">
              <a:noFill/>
              <a:round/>
              <a:headEnd/>
              <a:tailEnd/>
            </a:ln>
          </p:spPr>
          <p:txBody>
            <a:bodyPr/>
            <a:lstStyle/>
            <a:p>
              <a:endParaRPr lang="en-US">
                <a:solidFill>
                  <a:srgbClr val="000000"/>
                </a:solidFill>
              </a:endParaRPr>
            </a:p>
          </p:txBody>
        </p:sp>
        <p:sp>
          <p:nvSpPr>
            <p:cNvPr id="23675" name="Freeform 205"/>
            <p:cNvSpPr>
              <a:spLocks/>
            </p:cNvSpPr>
            <p:nvPr/>
          </p:nvSpPr>
          <p:spPr bwMode="auto">
            <a:xfrm>
              <a:off x="4469" y="2919"/>
              <a:ext cx="31" cy="31"/>
            </a:xfrm>
            <a:custGeom>
              <a:avLst/>
              <a:gdLst>
                <a:gd name="T0" fmla="*/ 1 w 62"/>
                <a:gd name="T1" fmla="*/ 0 h 64"/>
                <a:gd name="T2" fmla="*/ 1 w 62"/>
                <a:gd name="T3" fmla="*/ 0 h 64"/>
                <a:gd name="T4" fmla="*/ 1 w 62"/>
                <a:gd name="T5" fmla="*/ 0 h 64"/>
                <a:gd name="T6" fmla="*/ 1 w 62"/>
                <a:gd name="T7" fmla="*/ 0 h 64"/>
                <a:gd name="T8" fmla="*/ 1 w 62"/>
                <a:gd name="T9" fmla="*/ 0 h 64"/>
                <a:gd name="T10" fmla="*/ 1 w 62"/>
                <a:gd name="T11" fmla="*/ 0 h 64"/>
                <a:gd name="T12" fmla="*/ 1 w 62"/>
                <a:gd name="T13" fmla="*/ 0 h 64"/>
                <a:gd name="T14" fmla="*/ 1 w 62"/>
                <a:gd name="T15" fmla="*/ 0 h 64"/>
                <a:gd name="T16" fmla="*/ 1 w 62"/>
                <a:gd name="T17" fmla="*/ 0 h 64"/>
                <a:gd name="T18" fmla="*/ 1 w 62"/>
                <a:gd name="T19" fmla="*/ 0 h 64"/>
                <a:gd name="T20" fmla="*/ 1 w 62"/>
                <a:gd name="T21" fmla="*/ 0 h 64"/>
                <a:gd name="T22" fmla="*/ 1 w 62"/>
                <a:gd name="T23" fmla="*/ 0 h 64"/>
                <a:gd name="T24" fmla="*/ 1 w 62"/>
                <a:gd name="T25" fmla="*/ 0 h 64"/>
                <a:gd name="T26" fmla="*/ 0 w 62"/>
                <a:gd name="T27" fmla="*/ 0 h 64"/>
                <a:gd name="T28" fmla="*/ 1 w 62"/>
                <a:gd name="T29" fmla="*/ 0 h 64"/>
                <a:gd name="T30" fmla="*/ 1 w 62"/>
                <a:gd name="T31" fmla="*/ 0 h 64"/>
                <a:gd name="T32" fmla="*/ 1 w 62"/>
                <a:gd name="T33" fmla="*/ 0 h 64"/>
                <a:gd name="T34" fmla="*/ 1 w 62"/>
                <a:gd name="T35" fmla="*/ 0 h 64"/>
                <a:gd name="T36" fmla="*/ 1 w 62"/>
                <a:gd name="T37" fmla="*/ 0 h 64"/>
                <a:gd name="T38" fmla="*/ 1 w 62"/>
                <a:gd name="T39" fmla="*/ 0 h 64"/>
                <a:gd name="T40" fmla="*/ 1 w 62"/>
                <a:gd name="T41" fmla="*/ 0 h 64"/>
                <a:gd name="T42" fmla="*/ 1 w 62"/>
                <a:gd name="T43" fmla="*/ 0 h 64"/>
                <a:gd name="T44" fmla="*/ 1 w 62"/>
                <a:gd name="T45" fmla="*/ 0 h 64"/>
                <a:gd name="T46" fmla="*/ 1 w 62"/>
                <a:gd name="T47" fmla="*/ 0 h 64"/>
                <a:gd name="T48" fmla="*/ 1 w 62"/>
                <a:gd name="T49" fmla="*/ 0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64"/>
                <a:gd name="T77" fmla="*/ 62 w 62"/>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64">
                  <a:moveTo>
                    <a:pt x="61" y="40"/>
                  </a:moveTo>
                  <a:lnTo>
                    <a:pt x="62" y="27"/>
                  </a:lnTo>
                  <a:lnTo>
                    <a:pt x="59" y="16"/>
                  </a:lnTo>
                  <a:lnTo>
                    <a:pt x="51" y="7"/>
                  </a:lnTo>
                  <a:lnTo>
                    <a:pt x="39" y="1"/>
                  </a:lnTo>
                  <a:lnTo>
                    <a:pt x="34" y="0"/>
                  </a:lnTo>
                  <a:lnTo>
                    <a:pt x="28" y="1"/>
                  </a:lnTo>
                  <a:lnTo>
                    <a:pt x="21" y="3"/>
                  </a:lnTo>
                  <a:lnTo>
                    <a:pt x="16" y="5"/>
                  </a:lnTo>
                  <a:lnTo>
                    <a:pt x="12" y="8"/>
                  </a:lnTo>
                  <a:lnTo>
                    <a:pt x="7" y="13"/>
                  </a:lnTo>
                  <a:lnTo>
                    <a:pt x="4" y="19"/>
                  </a:lnTo>
                  <a:lnTo>
                    <a:pt x="1" y="25"/>
                  </a:lnTo>
                  <a:lnTo>
                    <a:pt x="0" y="36"/>
                  </a:lnTo>
                  <a:lnTo>
                    <a:pt x="5" y="48"/>
                  </a:lnTo>
                  <a:lnTo>
                    <a:pt x="13" y="57"/>
                  </a:lnTo>
                  <a:lnTo>
                    <a:pt x="24" y="63"/>
                  </a:lnTo>
                  <a:lnTo>
                    <a:pt x="30" y="64"/>
                  </a:lnTo>
                  <a:lnTo>
                    <a:pt x="36" y="63"/>
                  </a:lnTo>
                  <a:lnTo>
                    <a:pt x="42" y="61"/>
                  </a:lnTo>
                  <a:lnTo>
                    <a:pt x="47" y="59"/>
                  </a:lnTo>
                  <a:lnTo>
                    <a:pt x="52" y="56"/>
                  </a:lnTo>
                  <a:lnTo>
                    <a:pt x="57" y="51"/>
                  </a:lnTo>
                  <a:lnTo>
                    <a:pt x="59" y="45"/>
                  </a:lnTo>
                  <a:lnTo>
                    <a:pt x="61" y="40"/>
                  </a:lnTo>
                  <a:close/>
                </a:path>
              </a:pathLst>
            </a:custGeom>
            <a:solidFill>
              <a:srgbClr val="FFAAB5"/>
            </a:solidFill>
            <a:ln w="9525">
              <a:noFill/>
              <a:round/>
              <a:headEnd/>
              <a:tailEnd/>
            </a:ln>
          </p:spPr>
          <p:txBody>
            <a:bodyPr/>
            <a:lstStyle/>
            <a:p>
              <a:endParaRPr lang="en-US">
                <a:solidFill>
                  <a:srgbClr val="000000"/>
                </a:solidFill>
              </a:endParaRPr>
            </a:p>
          </p:txBody>
        </p:sp>
        <p:sp>
          <p:nvSpPr>
            <p:cNvPr id="23676" name="Freeform 206"/>
            <p:cNvSpPr>
              <a:spLocks/>
            </p:cNvSpPr>
            <p:nvPr/>
          </p:nvSpPr>
          <p:spPr bwMode="auto">
            <a:xfrm>
              <a:off x="4469" y="2919"/>
              <a:ext cx="31" cy="31"/>
            </a:xfrm>
            <a:custGeom>
              <a:avLst/>
              <a:gdLst>
                <a:gd name="T0" fmla="*/ 1 w 61"/>
                <a:gd name="T1" fmla="*/ 1 h 62"/>
                <a:gd name="T2" fmla="*/ 1 w 61"/>
                <a:gd name="T3" fmla="*/ 1 h 62"/>
                <a:gd name="T4" fmla="*/ 1 w 61"/>
                <a:gd name="T5" fmla="*/ 1 h 62"/>
                <a:gd name="T6" fmla="*/ 1 w 61"/>
                <a:gd name="T7" fmla="*/ 1 h 62"/>
                <a:gd name="T8" fmla="*/ 1 w 61"/>
                <a:gd name="T9" fmla="*/ 1 h 62"/>
                <a:gd name="T10" fmla="*/ 1 w 61"/>
                <a:gd name="T11" fmla="*/ 0 h 62"/>
                <a:gd name="T12" fmla="*/ 1 w 61"/>
                <a:gd name="T13" fmla="*/ 0 h 62"/>
                <a:gd name="T14" fmla="*/ 1 w 61"/>
                <a:gd name="T15" fmla="*/ 1 h 62"/>
                <a:gd name="T16" fmla="*/ 1 w 61"/>
                <a:gd name="T17" fmla="*/ 1 h 62"/>
                <a:gd name="T18" fmla="*/ 1 w 61"/>
                <a:gd name="T19" fmla="*/ 1 h 62"/>
                <a:gd name="T20" fmla="*/ 1 w 61"/>
                <a:gd name="T21" fmla="*/ 1 h 62"/>
                <a:gd name="T22" fmla="*/ 1 w 61"/>
                <a:gd name="T23" fmla="*/ 1 h 62"/>
                <a:gd name="T24" fmla="*/ 1 w 61"/>
                <a:gd name="T25" fmla="*/ 1 h 62"/>
                <a:gd name="T26" fmla="*/ 0 w 61"/>
                <a:gd name="T27" fmla="*/ 1 h 62"/>
                <a:gd name="T28" fmla="*/ 1 w 61"/>
                <a:gd name="T29" fmla="*/ 1 h 62"/>
                <a:gd name="T30" fmla="*/ 1 w 61"/>
                <a:gd name="T31" fmla="*/ 1 h 62"/>
                <a:gd name="T32" fmla="*/ 1 w 61"/>
                <a:gd name="T33" fmla="*/ 1 h 62"/>
                <a:gd name="T34" fmla="*/ 1 w 61"/>
                <a:gd name="T35" fmla="*/ 1 h 62"/>
                <a:gd name="T36" fmla="*/ 1 w 61"/>
                <a:gd name="T37" fmla="*/ 1 h 62"/>
                <a:gd name="T38" fmla="*/ 1 w 61"/>
                <a:gd name="T39" fmla="*/ 1 h 62"/>
                <a:gd name="T40" fmla="*/ 1 w 61"/>
                <a:gd name="T41" fmla="*/ 1 h 62"/>
                <a:gd name="T42" fmla="*/ 1 w 61"/>
                <a:gd name="T43" fmla="*/ 1 h 62"/>
                <a:gd name="T44" fmla="*/ 1 w 61"/>
                <a:gd name="T45" fmla="*/ 1 h 62"/>
                <a:gd name="T46" fmla="*/ 1 w 61"/>
                <a:gd name="T47" fmla="*/ 1 h 62"/>
                <a:gd name="T48" fmla="*/ 1 w 61"/>
                <a:gd name="T49" fmla="*/ 1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2"/>
                <a:gd name="T77" fmla="*/ 61 w 61"/>
                <a:gd name="T78" fmla="*/ 62 h 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2">
                  <a:moveTo>
                    <a:pt x="60" y="39"/>
                  </a:moveTo>
                  <a:lnTo>
                    <a:pt x="61" y="27"/>
                  </a:lnTo>
                  <a:lnTo>
                    <a:pt x="57" y="15"/>
                  </a:lnTo>
                  <a:lnTo>
                    <a:pt x="49" y="6"/>
                  </a:lnTo>
                  <a:lnTo>
                    <a:pt x="38" y="2"/>
                  </a:lnTo>
                  <a:lnTo>
                    <a:pt x="33" y="0"/>
                  </a:lnTo>
                  <a:lnTo>
                    <a:pt x="27" y="0"/>
                  </a:lnTo>
                  <a:lnTo>
                    <a:pt x="21" y="3"/>
                  </a:lnTo>
                  <a:lnTo>
                    <a:pt x="15" y="5"/>
                  </a:lnTo>
                  <a:lnTo>
                    <a:pt x="11" y="9"/>
                  </a:lnTo>
                  <a:lnTo>
                    <a:pt x="6" y="13"/>
                  </a:lnTo>
                  <a:lnTo>
                    <a:pt x="4" y="18"/>
                  </a:lnTo>
                  <a:lnTo>
                    <a:pt x="2" y="24"/>
                  </a:lnTo>
                  <a:lnTo>
                    <a:pt x="0" y="35"/>
                  </a:lnTo>
                  <a:lnTo>
                    <a:pt x="4" y="47"/>
                  </a:lnTo>
                  <a:lnTo>
                    <a:pt x="12" y="56"/>
                  </a:lnTo>
                  <a:lnTo>
                    <a:pt x="23" y="60"/>
                  </a:lnTo>
                  <a:lnTo>
                    <a:pt x="29" y="62"/>
                  </a:lnTo>
                  <a:lnTo>
                    <a:pt x="35" y="62"/>
                  </a:lnTo>
                  <a:lnTo>
                    <a:pt x="41" y="59"/>
                  </a:lnTo>
                  <a:lnTo>
                    <a:pt x="46" y="57"/>
                  </a:lnTo>
                  <a:lnTo>
                    <a:pt x="51" y="53"/>
                  </a:lnTo>
                  <a:lnTo>
                    <a:pt x="55" y="49"/>
                  </a:lnTo>
                  <a:lnTo>
                    <a:pt x="58" y="44"/>
                  </a:lnTo>
                  <a:lnTo>
                    <a:pt x="60" y="39"/>
                  </a:lnTo>
                  <a:close/>
                </a:path>
              </a:pathLst>
            </a:custGeom>
            <a:solidFill>
              <a:srgbClr val="FFAAB5"/>
            </a:solidFill>
            <a:ln w="9525">
              <a:noFill/>
              <a:round/>
              <a:headEnd/>
              <a:tailEnd/>
            </a:ln>
          </p:spPr>
          <p:txBody>
            <a:bodyPr/>
            <a:lstStyle/>
            <a:p>
              <a:endParaRPr lang="en-US">
                <a:solidFill>
                  <a:srgbClr val="000000"/>
                </a:solidFill>
              </a:endParaRPr>
            </a:p>
          </p:txBody>
        </p:sp>
        <p:sp>
          <p:nvSpPr>
            <p:cNvPr id="23677" name="Freeform 207"/>
            <p:cNvSpPr>
              <a:spLocks/>
            </p:cNvSpPr>
            <p:nvPr/>
          </p:nvSpPr>
          <p:spPr bwMode="auto">
            <a:xfrm>
              <a:off x="4469" y="2919"/>
              <a:ext cx="30" cy="31"/>
            </a:xfrm>
            <a:custGeom>
              <a:avLst/>
              <a:gdLst>
                <a:gd name="T0" fmla="*/ 1 w 60"/>
                <a:gd name="T1" fmla="*/ 1 h 62"/>
                <a:gd name="T2" fmla="*/ 1 w 60"/>
                <a:gd name="T3" fmla="*/ 1 h 62"/>
                <a:gd name="T4" fmla="*/ 1 w 60"/>
                <a:gd name="T5" fmla="*/ 1 h 62"/>
                <a:gd name="T6" fmla="*/ 1 w 60"/>
                <a:gd name="T7" fmla="*/ 1 h 62"/>
                <a:gd name="T8" fmla="*/ 1 w 60"/>
                <a:gd name="T9" fmla="*/ 1 h 62"/>
                <a:gd name="T10" fmla="*/ 1 w 60"/>
                <a:gd name="T11" fmla="*/ 0 h 62"/>
                <a:gd name="T12" fmla="*/ 1 w 60"/>
                <a:gd name="T13" fmla="*/ 1 h 62"/>
                <a:gd name="T14" fmla="*/ 1 w 60"/>
                <a:gd name="T15" fmla="*/ 1 h 62"/>
                <a:gd name="T16" fmla="*/ 1 w 60"/>
                <a:gd name="T17" fmla="*/ 1 h 62"/>
                <a:gd name="T18" fmla="*/ 1 w 60"/>
                <a:gd name="T19" fmla="*/ 1 h 62"/>
                <a:gd name="T20" fmla="*/ 1 w 60"/>
                <a:gd name="T21" fmla="*/ 1 h 62"/>
                <a:gd name="T22" fmla="*/ 1 w 60"/>
                <a:gd name="T23" fmla="*/ 1 h 62"/>
                <a:gd name="T24" fmla="*/ 1 w 60"/>
                <a:gd name="T25" fmla="*/ 1 h 62"/>
                <a:gd name="T26" fmla="*/ 0 w 60"/>
                <a:gd name="T27" fmla="*/ 1 h 62"/>
                <a:gd name="T28" fmla="*/ 1 w 60"/>
                <a:gd name="T29" fmla="*/ 1 h 62"/>
                <a:gd name="T30" fmla="*/ 1 w 60"/>
                <a:gd name="T31" fmla="*/ 1 h 62"/>
                <a:gd name="T32" fmla="*/ 1 w 60"/>
                <a:gd name="T33" fmla="*/ 1 h 62"/>
                <a:gd name="T34" fmla="*/ 1 w 60"/>
                <a:gd name="T35" fmla="*/ 1 h 62"/>
                <a:gd name="T36" fmla="*/ 1 w 60"/>
                <a:gd name="T37" fmla="*/ 1 h 62"/>
                <a:gd name="T38" fmla="*/ 1 w 60"/>
                <a:gd name="T39" fmla="*/ 1 h 62"/>
                <a:gd name="T40" fmla="*/ 1 w 60"/>
                <a:gd name="T41" fmla="*/ 1 h 62"/>
                <a:gd name="T42" fmla="*/ 1 w 60"/>
                <a:gd name="T43" fmla="*/ 1 h 62"/>
                <a:gd name="T44" fmla="*/ 1 w 60"/>
                <a:gd name="T45" fmla="*/ 1 h 62"/>
                <a:gd name="T46" fmla="*/ 1 w 60"/>
                <a:gd name="T47" fmla="*/ 1 h 62"/>
                <a:gd name="T48" fmla="*/ 1 w 60"/>
                <a:gd name="T49" fmla="*/ 1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2"/>
                <a:gd name="T77" fmla="*/ 60 w 60"/>
                <a:gd name="T78" fmla="*/ 62 h 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2">
                  <a:moveTo>
                    <a:pt x="60" y="39"/>
                  </a:moveTo>
                  <a:lnTo>
                    <a:pt x="60" y="27"/>
                  </a:lnTo>
                  <a:lnTo>
                    <a:pt x="57" y="15"/>
                  </a:lnTo>
                  <a:lnTo>
                    <a:pt x="49" y="7"/>
                  </a:lnTo>
                  <a:lnTo>
                    <a:pt x="38" y="2"/>
                  </a:lnTo>
                  <a:lnTo>
                    <a:pt x="33" y="0"/>
                  </a:lnTo>
                  <a:lnTo>
                    <a:pt x="27" y="2"/>
                  </a:lnTo>
                  <a:lnTo>
                    <a:pt x="21" y="3"/>
                  </a:lnTo>
                  <a:lnTo>
                    <a:pt x="15" y="5"/>
                  </a:lnTo>
                  <a:lnTo>
                    <a:pt x="11" y="9"/>
                  </a:lnTo>
                  <a:lnTo>
                    <a:pt x="7" y="13"/>
                  </a:lnTo>
                  <a:lnTo>
                    <a:pt x="4" y="18"/>
                  </a:lnTo>
                  <a:lnTo>
                    <a:pt x="2" y="24"/>
                  </a:lnTo>
                  <a:lnTo>
                    <a:pt x="0" y="35"/>
                  </a:lnTo>
                  <a:lnTo>
                    <a:pt x="5" y="47"/>
                  </a:lnTo>
                  <a:lnTo>
                    <a:pt x="13" y="55"/>
                  </a:lnTo>
                  <a:lnTo>
                    <a:pt x="23" y="60"/>
                  </a:lnTo>
                  <a:lnTo>
                    <a:pt x="29" y="62"/>
                  </a:lnTo>
                  <a:lnTo>
                    <a:pt x="35" y="62"/>
                  </a:lnTo>
                  <a:lnTo>
                    <a:pt x="41" y="59"/>
                  </a:lnTo>
                  <a:lnTo>
                    <a:pt x="46" y="57"/>
                  </a:lnTo>
                  <a:lnTo>
                    <a:pt x="51" y="53"/>
                  </a:lnTo>
                  <a:lnTo>
                    <a:pt x="55" y="49"/>
                  </a:lnTo>
                  <a:lnTo>
                    <a:pt x="58" y="44"/>
                  </a:lnTo>
                  <a:lnTo>
                    <a:pt x="60" y="39"/>
                  </a:lnTo>
                  <a:close/>
                </a:path>
              </a:pathLst>
            </a:custGeom>
            <a:solidFill>
              <a:srgbClr val="FFAAB7"/>
            </a:solidFill>
            <a:ln w="9525">
              <a:noFill/>
              <a:round/>
              <a:headEnd/>
              <a:tailEnd/>
            </a:ln>
          </p:spPr>
          <p:txBody>
            <a:bodyPr/>
            <a:lstStyle/>
            <a:p>
              <a:endParaRPr lang="en-US">
                <a:solidFill>
                  <a:srgbClr val="000000"/>
                </a:solidFill>
              </a:endParaRPr>
            </a:p>
          </p:txBody>
        </p:sp>
        <p:sp>
          <p:nvSpPr>
            <p:cNvPr id="23678" name="Freeform 208"/>
            <p:cNvSpPr>
              <a:spLocks/>
            </p:cNvSpPr>
            <p:nvPr/>
          </p:nvSpPr>
          <p:spPr bwMode="auto">
            <a:xfrm>
              <a:off x="4470" y="2920"/>
              <a:ext cx="29" cy="30"/>
            </a:xfrm>
            <a:custGeom>
              <a:avLst/>
              <a:gdLst>
                <a:gd name="T0" fmla="*/ 1 w 58"/>
                <a:gd name="T1" fmla="*/ 1 h 60"/>
                <a:gd name="T2" fmla="*/ 1 w 58"/>
                <a:gd name="T3" fmla="*/ 1 h 60"/>
                <a:gd name="T4" fmla="*/ 1 w 58"/>
                <a:gd name="T5" fmla="*/ 1 h 60"/>
                <a:gd name="T6" fmla="*/ 1 w 58"/>
                <a:gd name="T7" fmla="*/ 1 h 60"/>
                <a:gd name="T8" fmla="*/ 1 w 58"/>
                <a:gd name="T9" fmla="*/ 1 h 60"/>
                <a:gd name="T10" fmla="*/ 1 w 58"/>
                <a:gd name="T11" fmla="*/ 0 h 60"/>
                <a:gd name="T12" fmla="*/ 1 w 58"/>
                <a:gd name="T13" fmla="*/ 0 h 60"/>
                <a:gd name="T14" fmla="*/ 1 w 58"/>
                <a:gd name="T15" fmla="*/ 1 h 60"/>
                <a:gd name="T16" fmla="*/ 1 w 58"/>
                <a:gd name="T17" fmla="*/ 1 h 60"/>
                <a:gd name="T18" fmla="*/ 1 w 58"/>
                <a:gd name="T19" fmla="*/ 1 h 60"/>
                <a:gd name="T20" fmla="*/ 1 w 58"/>
                <a:gd name="T21" fmla="*/ 1 h 60"/>
                <a:gd name="T22" fmla="*/ 1 w 58"/>
                <a:gd name="T23" fmla="*/ 1 h 60"/>
                <a:gd name="T24" fmla="*/ 0 w 58"/>
                <a:gd name="T25" fmla="*/ 1 h 60"/>
                <a:gd name="T26" fmla="*/ 0 w 58"/>
                <a:gd name="T27" fmla="*/ 1 h 60"/>
                <a:gd name="T28" fmla="*/ 1 w 58"/>
                <a:gd name="T29" fmla="*/ 1 h 60"/>
                <a:gd name="T30" fmla="*/ 1 w 58"/>
                <a:gd name="T31" fmla="*/ 1 h 60"/>
                <a:gd name="T32" fmla="*/ 1 w 58"/>
                <a:gd name="T33" fmla="*/ 1 h 60"/>
                <a:gd name="T34" fmla="*/ 1 w 58"/>
                <a:gd name="T35" fmla="*/ 1 h 60"/>
                <a:gd name="T36" fmla="*/ 1 w 58"/>
                <a:gd name="T37" fmla="*/ 1 h 60"/>
                <a:gd name="T38" fmla="*/ 1 w 58"/>
                <a:gd name="T39" fmla="*/ 1 h 60"/>
                <a:gd name="T40" fmla="*/ 1 w 58"/>
                <a:gd name="T41" fmla="*/ 1 h 60"/>
                <a:gd name="T42" fmla="*/ 1 w 58"/>
                <a:gd name="T43" fmla="*/ 1 h 60"/>
                <a:gd name="T44" fmla="*/ 1 w 58"/>
                <a:gd name="T45" fmla="*/ 1 h 60"/>
                <a:gd name="T46" fmla="*/ 1 w 58"/>
                <a:gd name="T47" fmla="*/ 1 h 60"/>
                <a:gd name="T48" fmla="*/ 1 w 58"/>
                <a:gd name="T49" fmla="*/ 1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60"/>
                <a:gd name="T77" fmla="*/ 58 w 58"/>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60">
                  <a:moveTo>
                    <a:pt x="57" y="37"/>
                  </a:moveTo>
                  <a:lnTo>
                    <a:pt x="58" y="25"/>
                  </a:lnTo>
                  <a:lnTo>
                    <a:pt x="55" y="13"/>
                  </a:lnTo>
                  <a:lnTo>
                    <a:pt x="47" y="5"/>
                  </a:lnTo>
                  <a:lnTo>
                    <a:pt x="36" y="1"/>
                  </a:lnTo>
                  <a:lnTo>
                    <a:pt x="31" y="0"/>
                  </a:lnTo>
                  <a:lnTo>
                    <a:pt x="25" y="0"/>
                  </a:lnTo>
                  <a:lnTo>
                    <a:pt x="19" y="1"/>
                  </a:lnTo>
                  <a:lnTo>
                    <a:pt x="13" y="3"/>
                  </a:lnTo>
                  <a:lnTo>
                    <a:pt x="9" y="7"/>
                  </a:lnTo>
                  <a:lnTo>
                    <a:pt x="5" y="11"/>
                  </a:lnTo>
                  <a:lnTo>
                    <a:pt x="2" y="16"/>
                  </a:lnTo>
                  <a:lnTo>
                    <a:pt x="0" y="22"/>
                  </a:lnTo>
                  <a:lnTo>
                    <a:pt x="0" y="33"/>
                  </a:lnTo>
                  <a:lnTo>
                    <a:pt x="3" y="45"/>
                  </a:lnTo>
                  <a:lnTo>
                    <a:pt x="11" y="53"/>
                  </a:lnTo>
                  <a:lnTo>
                    <a:pt x="21" y="58"/>
                  </a:lnTo>
                  <a:lnTo>
                    <a:pt x="27" y="60"/>
                  </a:lnTo>
                  <a:lnTo>
                    <a:pt x="33" y="58"/>
                  </a:lnTo>
                  <a:lnTo>
                    <a:pt x="39" y="57"/>
                  </a:lnTo>
                  <a:lnTo>
                    <a:pt x="44" y="55"/>
                  </a:lnTo>
                  <a:lnTo>
                    <a:pt x="49" y="51"/>
                  </a:lnTo>
                  <a:lnTo>
                    <a:pt x="53" y="47"/>
                  </a:lnTo>
                  <a:lnTo>
                    <a:pt x="55" y="42"/>
                  </a:lnTo>
                  <a:lnTo>
                    <a:pt x="57" y="37"/>
                  </a:lnTo>
                  <a:close/>
                </a:path>
              </a:pathLst>
            </a:custGeom>
            <a:solidFill>
              <a:srgbClr val="FFA8B7"/>
            </a:solidFill>
            <a:ln w="9525">
              <a:noFill/>
              <a:round/>
              <a:headEnd/>
              <a:tailEnd/>
            </a:ln>
          </p:spPr>
          <p:txBody>
            <a:bodyPr/>
            <a:lstStyle/>
            <a:p>
              <a:endParaRPr lang="en-US">
                <a:solidFill>
                  <a:srgbClr val="000000"/>
                </a:solidFill>
              </a:endParaRPr>
            </a:p>
          </p:txBody>
        </p:sp>
        <p:sp>
          <p:nvSpPr>
            <p:cNvPr id="23679" name="Freeform 209"/>
            <p:cNvSpPr>
              <a:spLocks/>
            </p:cNvSpPr>
            <p:nvPr/>
          </p:nvSpPr>
          <p:spPr bwMode="auto">
            <a:xfrm>
              <a:off x="4470" y="2920"/>
              <a:ext cx="29" cy="29"/>
            </a:xfrm>
            <a:custGeom>
              <a:avLst/>
              <a:gdLst>
                <a:gd name="T0" fmla="*/ 1 w 57"/>
                <a:gd name="T1" fmla="*/ 1 h 58"/>
                <a:gd name="T2" fmla="*/ 1 w 57"/>
                <a:gd name="T3" fmla="*/ 1 h 58"/>
                <a:gd name="T4" fmla="*/ 1 w 57"/>
                <a:gd name="T5" fmla="*/ 1 h 58"/>
                <a:gd name="T6" fmla="*/ 1 w 57"/>
                <a:gd name="T7" fmla="*/ 1 h 58"/>
                <a:gd name="T8" fmla="*/ 1 w 57"/>
                <a:gd name="T9" fmla="*/ 1 h 58"/>
                <a:gd name="T10" fmla="*/ 1 w 57"/>
                <a:gd name="T11" fmla="*/ 0 h 58"/>
                <a:gd name="T12" fmla="*/ 1 w 57"/>
                <a:gd name="T13" fmla="*/ 1 h 58"/>
                <a:gd name="T14" fmla="*/ 1 w 57"/>
                <a:gd name="T15" fmla="*/ 1 h 58"/>
                <a:gd name="T16" fmla="*/ 1 w 57"/>
                <a:gd name="T17" fmla="*/ 1 h 58"/>
                <a:gd name="T18" fmla="*/ 1 w 57"/>
                <a:gd name="T19" fmla="*/ 1 h 58"/>
                <a:gd name="T20" fmla="*/ 1 w 57"/>
                <a:gd name="T21" fmla="*/ 1 h 58"/>
                <a:gd name="T22" fmla="*/ 1 w 57"/>
                <a:gd name="T23" fmla="*/ 1 h 58"/>
                <a:gd name="T24" fmla="*/ 1 w 57"/>
                <a:gd name="T25" fmla="*/ 1 h 58"/>
                <a:gd name="T26" fmla="*/ 0 w 57"/>
                <a:gd name="T27" fmla="*/ 1 h 58"/>
                <a:gd name="T28" fmla="*/ 1 w 57"/>
                <a:gd name="T29" fmla="*/ 1 h 58"/>
                <a:gd name="T30" fmla="*/ 1 w 57"/>
                <a:gd name="T31" fmla="*/ 1 h 58"/>
                <a:gd name="T32" fmla="*/ 1 w 57"/>
                <a:gd name="T33" fmla="*/ 1 h 58"/>
                <a:gd name="T34" fmla="*/ 1 w 57"/>
                <a:gd name="T35" fmla="*/ 1 h 58"/>
                <a:gd name="T36" fmla="*/ 1 w 57"/>
                <a:gd name="T37" fmla="*/ 1 h 58"/>
                <a:gd name="T38" fmla="*/ 1 w 57"/>
                <a:gd name="T39" fmla="*/ 1 h 58"/>
                <a:gd name="T40" fmla="*/ 1 w 57"/>
                <a:gd name="T41" fmla="*/ 1 h 58"/>
                <a:gd name="T42" fmla="*/ 1 w 57"/>
                <a:gd name="T43" fmla="*/ 1 h 58"/>
                <a:gd name="T44" fmla="*/ 1 w 57"/>
                <a:gd name="T45" fmla="*/ 1 h 58"/>
                <a:gd name="T46" fmla="*/ 1 w 57"/>
                <a:gd name="T47" fmla="*/ 1 h 58"/>
                <a:gd name="T48" fmla="*/ 1 w 57"/>
                <a:gd name="T49" fmla="*/ 1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
                <a:gd name="T76" fmla="*/ 0 h 58"/>
                <a:gd name="T77" fmla="*/ 57 w 57"/>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 h="58">
                  <a:moveTo>
                    <a:pt x="57" y="37"/>
                  </a:moveTo>
                  <a:lnTo>
                    <a:pt x="57" y="25"/>
                  </a:lnTo>
                  <a:lnTo>
                    <a:pt x="54" y="15"/>
                  </a:lnTo>
                  <a:lnTo>
                    <a:pt x="47" y="7"/>
                  </a:lnTo>
                  <a:lnTo>
                    <a:pt x="36" y="1"/>
                  </a:lnTo>
                  <a:lnTo>
                    <a:pt x="31" y="0"/>
                  </a:lnTo>
                  <a:lnTo>
                    <a:pt x="25" y="1"/>
                  </a:lnTo>
                  <a:lnTo>
                    <a:pt x="19" y="2"/>
                  </a:lnTo>
                  <a:lnTo>
                    <a:pt x="13" y="4"/>
                  </a:lnTo>
                  <a:lnTo>
                    <a:pt x="9" y="8"/>
                  </a:lnTo>
                  <a:lnTo>
                    <a:pt x="5" y="11"/>
                  </a:lnTo>
                  <a:lnTo>
                    <a:pt x="3" y="16"/>
                  </a:lnTo>
                  <a:lnTo>
                    <a:pt x="1" y="22"/>
                  </a:lnTo>
                  <a:lnTo>
                    <a:pt x="0" y="33"/>
                  </a:lnTo>
                  <a:lnTo>
                    <a:pt x="4" y="45"/>
                  </a:lnTo>
                  <a:lnTo>
                    <a:pt x="11" y="53"/>
                  </a:lnTo>
                  <a:lnTo>
                    <a:pt x="21" y="57"/>
                  </a:lnTo>
                  <a:lnTo>
                    <a:pt x="27" y="58"/>
                  </a:lnTo>
                  <a:lnTo>
                    <a:pt x="33" y="58"/>
                  </a:lnTo>
                  <a:lnTo>
                    <a:pt x="39" y="56"/>
                  </a:lnTo>
                  <a:lnTo>
                    <a:pt x="43" y="54"/>
                  </a:lnTo>
                  <a:lnTo>
                    <a:pt x="48" y="50"/>
                  </a:lnTo>
                  <a:lnTo>
                    <a:pt x="51" y="47"/>
                  </a:lnTo>
                  <a:lnTo>
                    <a:pt x="55" y="42"/>
                  </a:lnTo>
                  <a:lnTo>
                    <a:pt x="57" y="37"/>
                  </a:lnTo>
                  <a:close/>
                </a:path>
              </a:pathLst>
            </a:custGeom>
            <a:solidFill>
              <a:srgbClr val="FFA8B7"/>
            </a:solidFill>
            <a:ln w="9525">
              <a:noFill/>
              <a:round/>
              <a:headEnd/>
              <a:tailEnd/>
            </a:ln>
          </p:spPr>
          <p:txBody>
            <a:bodyPr/>
            <a:lstStyle/>
            <a:p>
              <a:endParaRPr lang="en-US">
                <a:solidFill>
                  <a:srgbClr val="000000"/>
                </a:solidFill>
              </a:endParaRPr>
            </a:p>
          </p:txBody>
        </p:sp>
        <p:sp>
          <p:nvSpPr>
            <p:cNvPr id="23680" name="Freeform 210"/>
            <p:cNvSpPr>
              <a:spLocks/>
            </p:cNvSpPr>
            <p:nvPr/>
          </p:nvSpPr>
          <p:spPr bwMode="auto">
            <a:xfrm>
              <a:off x="4470" y="2920"/>
              <a:ext cx="29" cy="29"/>
            </a:xfrm>
            <a:custGeom>
              <a:avLst/>
              <a:gdLst>
                <a:gd name="T0" fmla="*/ 1 w 56"/>
                <a:gd name="T1" fmla="*/ 1 h 58"/>
                <a:gd name="T2" fmla="*/ 1 w 56"/>
                <a:gd name="T3" fmla="*/ 1 h 58"/>
                <a:gd name="T4" fmla="*/ 1 w 56"/>
                <a:gd name="T5" fmla="*/ 1 h 58"/>
                <a:gd name="T6" fmla="*/ 1 w 56"/>
                <a:gd name="T7" fmla="*/ 1 h 58"/>
                <a:gd name="T8" fmla="*/ 1 w 56"/>
                <a:gd name="T9" fmla="*/ 1 h 58"/>
                <a:gd name="T10" fmla="*/ 1 w 56"/>
                <a:gd name="T11" fmla="*/ 0 h 58"/>
                <a:gd name="T12" fmla="*/ 1 w 56"/>
                <a:gd name="T13" fmla="*/ 1 h 58"/>
                <a:gd name="T14" fmla="*/ 1 w 56"/>
                <a:gd name="T15" fmla="*/ 1 h 58"/>
                <a:gd name="T16" fmla="*/ 1 w 56"/>
                <a:gd name="T17" fmla="*/ 1 h 58"/>
                <a:gd name="T18" fmla="*/ 1 w 56"/>
                <a:gd name="T19" fmla="*/ 1 h 58"/>
                <a:gd name="T20" fmla="*/ 1 w 56"/>
                <a:gd name="T21" fmla="*/ 1 h 58"/>
                <a:gd name="T22" fmla="*/ 1 w 56"/>
                <a:gd name="T23" fmla="*/ 1 h 58"/>
                <a:gd name="T24" fmla="*/ 0 w 56"/>
                <a:gd name="T25" fmla="*/ 1 h 58"/>
                <a:gd name="T26" fmla="*/ 0 w 56"/>
                <a:gd name="T27" fmla="*/ 1 h 58"/>
                <a:gd name="T28" fmla="*/ 1 w 56"/>
                <a:gd name="T29" fmla="*/ 1 h 58"/>
                <a:gd name="T30" fmla="*/ 1 w 56"/>
                <a:gd name="T31" fmla="*/ 1 h 58"/>
                <a:gd name="T32" fmla="*/ 1 w 56"/>
                <a:gd name="T33" fmla="*/ 1 h 58"/>
                <a:gd name="T34" fmla="*/ 1 w 56"/>
                <a:gd name="T35" fmla="*/ 1 h 58"/>
                <a:gd name="T36" fmla="*/ 1 w 56"/>
                <a:gd name="T37" fmla="*/ 1 h 58"/>
                <a:gd name="T38" fmla="*/ 1 w 56"/>
                <a:gd name="T39" fmla="*/ 1 h 58"/>
                <a:gd name="T40" fmla="*/ 1 w 56"/>
                <a:gd name="T41" fmla="*/ 1 h 58"/>
                <a:gd name="T42" fmla="*/ 1 w 56"/>
                <a:gd name="T43" fmla="*/ 1 h 58"/>
                <a:gd name="T44" fmla="*/ 1 w 56"/>
                <a:gd name="T45" fmla="*/ 1 h 58"/>
                <a:gd name="T46" fmla="*/ 1 w 56"/>
                <a:gd name="T47" fmla="*/ 1 h 58"/>
                <a:gd name="T48" fmla="*/ 1 w 56"/>
                <a:gd name="T49" fmla="*/ 1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58"/>
                <a:gd name="T77" fmla="*/ 56 w 56"/>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58">
                  <a:moveTo>
                    <a:pt x="56" y="37"/>
                  </a:moveTo>
                  <a:lnTo>
                    <a:pt x="56" y="25"/>
                  </a:lnTo>
                  <a:lnTo>
                    <a:pt x="53" y="15"/>
                  </a:lnTo>
                  <a:lnTo>
                    <a:pt x="46" y="7"/>
                  </a:lnTo>
                  <a:lnTo>
                    <a:pt x="35" y="1"/>
                  </a:lnTo>
                  <a:lnTo>
                    <a:pt x="30" y="0"/>
                  </a:lnTo>
                  <a:lnTo>
                    <a:pt x="24" y="1"/>
                  </a:lnTo>
                  <a:lnTo>
                    <a:pt x="18" y="2"/>
                  </a:lnTo>
                  <a:lnTo>
                    <a:pt x="14" y="4"/>
                  </a:lnTo>
                  <a:lnTo>
                    <a:pt x="9" y="8"/>
                  </a:lnTo>
                  <a:lnTo>
                    <a:pt x="5" y="11"/>
                  </a:lnTo>
                  <a:lnTo>
                    <a:pt x="2" y="16"/>
                  </a:lnTo>
                  <a:lnTo>
                    <a:pt x="0" y="22"/>
                  </a:lnTo>
                  <a:lnTo>
                    <a:pt x="0" y="33"/>
                  </a:lnTo>
                  <a:lnTo>
                    <a:pt x="3" y="43"/>
                  </a:lnTo>
                  <a:lnTo>
                    <a:pt x="10" y="51"/>
                  </a:lnTo>
                  <a:lnTo>
                    <a:pt x="20" y="57"/>
                  </a:lnTo>
                  <a:lnTo>
                    <a:pt x="26" y="58"/>
                  </a:lnTo>
                  <a:lnTo>
                    <a:pt x="32" y="57"/>
                  </a:lnTo>
                  <a:lnTo>
                    <a:pt x="38" y="56"/>
                  </a:lnTo>
                  <a:lnTo>
                    <a:pt x="42" y="54"/>
                  </a:lnTo>
                  <a:lnTo>
                    <a:pt x="47" y="50"/>
                  </a:lnTo>
                  <a:lnTo>
                    <a:pt x="50" y="47"/>
                  </a:lnTo>
                  <a:lnTo>
                    <a:pt x="54" y="42"/>
                  </a:lnTo>
                  <a:lnTo>
                    <a:pt x="56" y="37"/>
                  </a:lnTo>
                  <a:close/>
                </a:path>
              </a:pathLst>
            </a:custGeom>
            <a:solidFill>
              <a:srgbClr val="FFA5BA"/>
            </a:solidFill>
            <a:ln w="9525">
              <a:noFill/>
              <a:round/>
              <a:headEnd/>
              <a:tailEnd/>
            </a:ln>
          </p:spPr>
          <p:txBody>
            <a:bodyPr/>
            <a:lstStyle/>
            <a:p>
              <a:endParaRPr lang="en-US">
                <a:solidFill>
                  <a:srgbClr val="000000"/>
                </a:solidFill>
              </a:endParaRPr>
            </a:p>
          </p:txBody>
        </p:sp>
        <p:sp>
          <p:nvSpPr>
            <p:cNvPr id="23681" name="Freeform 211"/>
            <p:cNvSpPr>
              <a:spLocks/>
            </p:cNvSpPr>
            <p:nvPr/>
          </p:nvSpPr>
          <p:spPr bwMode="auto">
            <a:xfrm>
              <a:off x="4470" y="2920"/>
              <a:ext cx="29" cy="29"/>
            </a:xfrm>
            <a:custGeom>
              <a:avLst/>
              <a:gdLst>
                <a:gd name="T0" fmla="*/ 1 w 56"/>
                <a:gd name="T1" fmla="*/ 1 h 56"/>
                <a:gd name="T2" fmla="*/ 1 w 56"/>
                <a:gd name="T3" fmla="*/ 1 h 56"/>
                <a:gd name="T4" fmla="*/ 1 w 56"/>
                <a:gd name="T5" fmla="*/ 1 h 56"/>
                <a:gd name="T6" fmla="*/ 1 w 56"/>
                <a:gd name="T7" fmla="*/ 1 h 56"/>
                <a:gd name="T8" fmla="*/ 1 w 56"/>
                <a:gd name="T9" fmla="*/ 1 h 56"/>
                <a:gd name="T10" fmla="*/ 1 w 56"/>
                <a:gd name="T11" fmla="*/ 0 h 56"/>
                <a:gd name="T12" fmla="*/ 1 w 56"/>
                <a:gd name="T13" fmla="*/ 1 h 56"/>
                <a:gd name="T14" fmla="*/ 1 w 56"/>
                <a:gd name="T15" fmla="*/ 1 h 56"/>
                <a:gd name="T16" fmla="*/ 1 w 56"/>
                <a:gd name="T17" fmla="*/ 1 h 56"/>
                <a:gd name="T18" fmla="*/ 1 w 56"/>
                <a:gd name="T19" fmla="*/ 1 h 56"/>
                <a:gd name="T20" fmla="*/ 1 w 56"/>
                <a:gd name="T21" fmla="*/ 1 h 56"/>
                <a:gd name="T22" fmla="*/ 1 w 56"/>
                <a:gd name="T23" fmla="*/ 1 h 56"/>
                <a:gd name="T24" fmla="*/ 1 w 56"/>
                <a:gd name="T25" fmla="*/ 1 h 56"/>
                <a:gd name="T26" fmla="*/ 0 w 56"/>
                <a:gd name="T27" fmla="*/ 1 h 56"/>
                <a:gd name="T28" fmla="*/ 1 w 56"/>
                <a:gd name="T29" fmla="*/ 1 h 56"/>
                <a:gd name="T30" fmla="*/ 1 w 56"/>
                <a:gd name="T31" fmla="*/ 1 h 56"/>
                <a:gd name="T32" fmla="*/ 1 w 56"/>
                <a:gd name="T33" fmla="*/ 1 h 56"/>
                <a:gd name="T34" fmla="*/ 1 w 56"/>
                <a:gd name="T35" fmla="*/ 1 h 56"/>
                <a:gd name="T36" fmla="*/ 1 w 56"/>
                <a:gd name="T37" fmla="*/ 1 h 56"/>
                <a:gd name="T38" fmla="*/ 1 w 56"/>
                <a:gd name="T39" fmla="*/ 1 h 56"/>
                <a:gd name="T40" fmla="*/ 1 w 56"/>
                <a:gd name="T41" fmla="*/ 1 h 56"/>
                <a:gd name="T42" fmla="*/ 1 w 56"/>
                <a:gd name="T43" fmla="*/ 1 h 56"/>
                <a:gd name="T44" fmla="*/ 1 w 56"/>
                <a:gd name="T45" fmla="*/ 1 h 56"/>
                <a:gd name="T46" fmla="*/ 1 w 56"/>
                <a:gd name="T47" fmla="*/ 1 h 56"/>
                <a:gd name="T48" fmla="*/ 1 w 56"/>
                <a:gd name="T49" fmla="*/ 1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56"/>
                <a:gd name="T77" fmla="*/ 56 w 56"/>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56">
                  <a:moveTo>
                    <a:pt x="55" y="36"/>
                  </a:moveTo>
                  <a:lnTo>
                    <a:pt x="56" y="24"/>
                  </a:lnTo>
                  <a:lnTo>
                    <a:pt x="53" y="14"/>
                  </a:lnTo>
                  <a:lnTo>
                    <a:pt x="46" y="6"/>
                  </a:lnTo>
                  <a:lnTo>
                    <a:pt x="35" y="1"/>
                  </a:lnTo>
                  <a:lnTo>
                    <a:pt x="30" y="0"/>
                  </a:lnTo>
                  <a:lnTo>
                    <a:pt x="24" y="1"/>
                  </a:lnTo>
                  <a:lnTo>
                    <a:pt x="18" y="2"/>
                  </a:lnTo>
                  <a:lnTo>
                    <a:pt x="14" y="3"/>
                  </a:lnTo>
                  <a:lnTo>
                    <a:pt x="9" y="7"/>
                  </a:lnTo>
                  <a:lnTo>
                    <a:pt x="5" y="10"/>
                  </a:lnTo>
                  <a:lnTo>
                    <a:pt x="3" y="15"/>
                  </a:lnTo>
                  <a:lnTo>
                    <a:pt x="1" y="21"/>
                  </a:lnTo>
                  <a:lnTo>
                    <a:pt x="0" y="32"/>
                  </a:lnTo>
                  <a:lnTo>
                    <a:pt x="3" y="42"/>
                  </a:lnTo>
                  <a:lnTo>
                    <a:pt x="10" y="50"/>
                  </a:lnTo>
                  <a:lnTo>
                    <a:pt x="20" y="55"/>
                  </a:lnTo>
                  <a:lnTo>
                    <a:pt x="26" y="56"/>
                  </a:lnTo>
                  <a:lnTo>
                    <a:pt x="32" y="56"/>
                  </a:lnTo>
                  <a:lnTo>
                    <a:pt x="37" y="55"/>
                  </a:lnTo>
                  <a:lnTo>
                    <a:pt x="42" y="53"/>
                  </a:lnTo>
                  <a:lnTo>
                    <a:pt x="47" y="49"/>
                  </a:lnTo>
                  <a:lnTo>
                    <a:pt x="50" y="46"/>
                  </a:lnTo>
                  <a:lnTo>
                    <a:pt x="53" y="41"/>
                  </a:lnTo>
                  <a:lnTo>
                    <a:pt x="55" y="36"/>
                  </a:lnTo>
                  <a:close/>
                </a:path>
              </a:pathLst>
            </a:custGeom>
            <a:solidFill>
              <a:srgbClr val="FFA5BA"/>
            </a:solidFill>
            <a:ln w="9525">
              <a:noFill/>
              <a:round/>
              <a:headEnd/>
              <a:tailEnd/>
            </a:ln>
          </p:spPr>
          <p:txBody>
            <a:bodyPr/>
            <a:lstStyle/>
            <a:p>
              <a:endParaRPr lang="en-US">
                <a:solidFill>
                  <a:srgbClr val="000000"/>
                </a:solidFill>
              </a:endParaRPr>
            </a:p>
          </p:txBody>
        </p:sp>
        <p:sp>
          <p:nvSpPr>
            <p:cNvPr id="23682" name="Freeform 212"/>
            <p:cNvSpPr>
              <a:spLocks/>
            </p:cNvSpPr>
            <p:nvPr/>
          </p:nvSpPr>
          <p:spPr bwMode="auto">
            <a:xfrm>
              <a:off x="4471" y="2921"/>
              <a:ext cx="27" cy="28"/>
            </a:xfrm>
            <a:custGeom>
              <a:avLst/>
              <a:gdLst>
                <a:gd name="T0" fmla="*/ 1 w 54"/>
                <a:gd name="T1" fmla="*/ 1 h 55"/>
                <a:gd name="T2" fmla="*/ 1 w 54"/>
                <a:gd name="T3" fmla="*/ 1 h 55"/>
                <a:gd name="T4" fmla="*/ 1 w 54"/>
                <a:gd name="T5" fmla="*/ 1 h 55"/>
                <a:gd name="T6" fmla="*/ 1 w 54"/>
                <a:gd name="T7" fmla="*/ 1 h 55"/>
                <a:gd name="T8" fmla="*/ 1 w 54"/>
                <a:gd name="T9" fmla="*/ 0 h 55"/>
                <a:gd name="T10" fmla="*/ 1 w 54"/>
                <a:gd name="T11" fmla="*/ 0 h 55"/>
                <a:gd name="T12" fmla="*/ 1 w 54"/>
                <a:gd name="T13" fmla="*/ 1 h 55"/>
                <a:gd name="T14" fmla="*/ 1 w 54"/>
                <a:gd name="T15" fmla="*/ 1 h 55"/>
                <a:gd name="T16" fmla="*/ 0 w 54"/>
                <a:gd name="T17" fmla="*/ 1 h 55"/>
                <a:gd name="T18" fmla="*/ 0 w 54"/>
                <a:gd name="T19" fmla="*/ 1 h 55"/>
                <a:gd name="T20" fmla="*/ 1 w 54"/>
                <a:gd name="T21" fmla="*/ 1 h 55"/>
                <a:gd name="T22" fmla="*/ 1 w 54"/>
                <a:gd name="T23" fmla="*/ 1 h 55"/>
                <a:gd name="T24" fmla="*/ 1 w 54"/>
                <a:gd name="T25" fmla="*/ 1 h 55"/>
                <a:gd name="T26" fmla="*/ 1 w 54"/>
                <a:gd name="T27" fmla="*/ 1 h 55"/>
                <a:gd name="T28" fmla="*/ 1 w 54"/>
                <a:gd name="T29" fmla="*/ 1 h 55"/>
                <a:gd name="T30" fmla="*/ 1 w 54"/>
                <a:gd name="T31" fmla="*/ 1 h 55"/>
                <a:gd name="T32" fmla="*/ 1 w 54"/>
                <a:gd name="T33" fmla="*/ 1 h 55"/>
                <a:gd name="T34" fmla="*/ 1 w 54"/>
                <a:gd name="T35" fmla="*/ 1 h 55"/>
                <a:gd name="T36" fmla="*/ 1 w 54"/>
                <a:gd name="T37" fmla="*/ 1 h 55"/>
                <a:gd name="T38" fmla="*/ 1 w 54"/>
                <a:gd name="T39" fmla="*/ 1 h 55"/>
                <a:gd name="T40" fmla="*/ 1 w 54"/>
                <a:gd name="T41" fmla="*/ 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55"/>
                <a:gd name="T65" fmla="*/ 54 w 54"/>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55">
                  <a:moveTo>
                    <a:pt x="54" y="35"/>
                  </a:moveTo>
                  <a:lnTo>
                    <a:pt x="54" y="23"/>
                  </a:lnTo>
                  <a:lnTo>
                    <a:pt x="51" y="14"/>
                  </a:lnTo>
                  <a:lnTo>
                    <a:pt x="44" y="6"/>
                  </a:lnTo>
                  <a:lnTo>
                    <a:pt x="33" y="0"/>
                  </a:lnTo>
                  <a:lnTo>
                    <a:pt x="23" y="0"/>
                  </a:lnTo>
                  <a:lnTo>
                    <a:pt x="13" y="3"/>
                  </a:lnTo>
                  <a:lnTo>
                    <a:pt x="4" y="10"/>
                  </a:lnTo>
                  <a:lnTo>
                    <a:pt x="0" y="21"/>
                  </a:lnTo>
                  <a:lnTo>
                    <a:pt x="0" y="31"/>
                  </a:lnTo>
                  <a:lnTo>
                    <a:pt x="3" y="41"/>
                  </a:lnTo>
                  <a:lnTo>
                    <a:pt x="10" y="49"/>
                  </a:lnTo>
                  <a:lnTo>
                    <a:pt x="19" y="54"/>
                  </a:lnTo>
                  <a:lnTo>
                    <a:pt x="25" y="55"/>
                  </a:lnTo>
                  <a:lnTo>
                    <a:pt x="31" y="54"/>
                  </a:lnTo>
                  <a:lnTo>
                    <a:pt x="36" y="53"/>
                  </a:lnTo>
                  <a:lnTo>
                    <a:pt x="40" y="51"/>
                  </a:lnTo>
                  <a:lnTo>
                    <a:pt x="45" y="47"/>
                  </a:lnTo>
                  <a:lnTo>
                    <a:pt x="48" y="44"/>
                  </a:lnTo>
                  <a:lnTo>
                    <a:pt x="52" y="39"/>
                  </a:lnTo>
                  <a:lnTo>
                    <a:pt x="54" y="35"/>
                  </a:lnTo>
                  <a:close/>
                </a:path>
              </a:pathLst>
            </a:custGeom>
            <a:solidFill>
              <a:srgbClr val="FFA5BA"/>
            </a:solidFill>
            <a:ln w="9525">
              <a:noFill/>
              <a:round/>
              <a:headEnd/>
              <a:tailEnd/>
            </a:ln>
          </p:spPr>
          <p:txBody>
            <a:bodyPr/>
            <a:lstStyle/>
            <a:p>
              <a:endParaRPr lang="en-US">
                <a:solidFill>
                  <a:srgbClr val="000000"/>
                </a:solidFill>
              </a:endParaRPr>
            </a:p>
          </p:txBody>
        </p:sp>
        <p:sp>
          <p:nvSpPr>
            <p:cNvPr id="23683" name="Freeform 213"/>
            <p:cNvSpPr>
              <a:spLocks/>
            </p:cNvSpPr>
            <p:nvPr/>
          </p:nvSpPr>
          <p:spPr bwMode="auto">
            <a:xfrm>
              <a:off x="4471" y="2921"/>
              <a:ext cx="27" cy="27"/>
            </a:xfrm>
            <a:custGeom>
              <a:avLst/>
              <a:gdLst>
                <a:gd name="T0" fmla="*/ 1 w 54"/>
                <a:gd name="T1" fmla="*/ 1 h 54"/>
                <a:gd name="T2" fmla="*/ 1 w 54"/>
                <a:gd name="T3" fmla="*/ 1 h 54"/>
                <a:gd name="T4" fmla="*/ 1 w 54"/>
                <a:gd name="T5" fmla="*/ 1 h 54"/>
                <a:gd name="T6" fmla="*/ 1 w 54"/>
                <a:gd name="T7" fmla="*/ 1 h 54"/>
                <a:gd name="T8" fmla="*/ 1 w 54"/>
                <a:gd name="T9" fmla="*/ 1 h 54"/>
                <a:gd name="T10" fmla="*/ 1 w 54"/>
                <a:gd name="T11" fmla="*/ 0 h 54"/>
                <a:gd name="T12" fmla="*/ 1 w 54"/>
                <a:gd name="T13" fmla="*/ 1 h 54"/>
                <a:gd name="T14" fmla="*/ 1 w 54"/>
                <a:gd name="T15" fmla="*/ 1 h 54"/>
                <a:gd name="T16" fmla="*/ 1 w 54"/>
                <a:gd name="T17" fmla="*/ 1 h 54"/>
                <a:gd name="T18" fmla="*/ 0 w 54"/>
                <a:gd name="T19" fmla="*/ 1 h 54"/>
                <a:gd name="T20" fmla="*/ 1 w 54"/>
                <a:gd name="T21" fmla="*/ 1 h 54"/>
                <a:gd name="T22" fmla="*/ 1 w 54"/>
                <a:gd name="T23" fmla="*/ 1 h 54"/>
                <a:gd name="T24" fmla="*/ 1 w 54"/>
                <a:gd name="T25" fmla="*/ 1 h 54"/>
                <a:gd name="T26" fmla="*/ 1 w 54"/>
                <a:gd name="T27" fmla="*/ 1 h 54"/>
                <a:gd name="T28" fmla="*/ 1 w 54"/>
                <a:gd name="T29" fmla="*/ 1 h 54"/>
                <a:gd name="T30" fmla="*/ 1 w 54"/>
                <a:gd name="T31" fmla="*/ 1 h 54"/>
                <a:gd name="T32" fmla="*/ 1 w 54"/>
                <a:gd name="T33" fmla="*/ 1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53" y="35"/>
                  </a:moveTo>
                  <a:lnTo>
                    <a:pt x="54" y="23"/>
                  </a:lnTo>
                  <a:lnTo>
                    <a:pt x="51" y="14"/>
                  </a:lnTo>
                  <a:lnTo>
                    <a:pt x="44" y="6"/>
                  </a:lnTo>
                  <a:lnTo>
                    <a:pt x="33" y="1"/>
                  </a:lnTo>
                  <a:lnTo>
                    <a:pt x="23" y="0"/>
                  </a:lnTo>
                  <a:lnTo>
                    <a:pt x="14" y="3"/>
                  </a:lnTo>
                  <a:lnTo>
                    <a:pt x="6" y="10"/>
                  </a:lnTo>
                  <a:lnTo>
                    <a:pt x="1" y="21"/>
                  </a:lnTo>
                  <a:lnTo>
                    <a:pt x="0" y="31"/>
                  </a:lnTo>
                  <a:lnTo>
                    <a:pt x="3" y="40"/>
                  </a:lnTo>
                  <a:lnTo>
                    <a:pt x="10" y="48"/>
                  </a:lnTo>
                  <a:lnTo>
                    <a:pt x="21" y="53"/>
                  </a:lnTo>
                  <a:lnTo>
                    <a:pt x="31" y="54"/>
                  </a:lnTo>
                  <a:lnTo>
                    <a:pt x="40" y="51"/>
                  </a:lnTo>
                  <a:lnTo>
                    <a:pt x="48" y="44"/>
                  </a:lnTo>
                  <a:lnTo>
                    <a:pt x="53" y="35"/>
                  </a:lnTo>
                  <a:close/>
                </a:path>
              </a:pathLst>
            </a:custGeom>
            <a:solidFill>
              <a:srgbClr val="FFA3BA"/>
            </a:solidFill>
            <a:ln w="9525">
              <a:noFill/>
              <a:round/>
              <a:headEnd/>
              <a:tailEnd/>
            </a:ln>
          </p:spPr>
          <p:txBody>
            <a:bodyPr/>
            <a:lstStyle/>
            <a:p>
              <a:endParaRPr lang="en-US">
                <a:solidFill>
                  <a:srgbClr val="000000"/>
                </a:solidFill>
              </a:endParaRPr>
            </a:p>
          </p:txBody>
        </p:sp>
        <p:sp>
          <p:nvSpPr>
            <p:cNvPr id="23684" name="Freeform 214"/>
            <p:cNvSpPr>
              <a:spLocks/>
            </p:cNvSpPr>
            <p:nvPr/>
          </p:nvSpPr>
          <p:spPr bwMode="auto">
            <a:xfrm>
              <a:off x="4472" y="2922"/>
              <a:ext cx="25" cy="25"/>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52" y="32"/>
                  </a:moveTo>
                  <a:lnTo>
                    <a:pt x="52" y="22"/>
                  </a:lnTo>
                  <a:lnTo>
                    <a:pt x="50" y="13"/>
                  </a:lnTo>
                  <a:lnTo>
                    <a:pt x="43" y="5"/>
                  </a:lnTo>
                  <a:lnTo>
                    <a:pt x="32" y="0"/>
                  </a:lnTo>
                  <a:lnTo>
                    <a:pt x="22" y="0"/>
                  </a:lnTo>
                  <a:lnTo>
                    <a:pt x="13" y="2"/>
                  </a:lnTo>
                  <a:lnTo>
                    <a:pt x="5" y="9"/>
                  </a:lnTo>
                  <a:lnTo>
                    <a:pt x="0" y="20"/>
                  </a:lnTo>
                  <a:lnTo>
                    <a:pt x="0" y="30"/>
                  </a:lnTo>
                  <a:lnTo>
                    <a:pt x="3" y="39"/>
                  </a:lnTo>
                  <a:lnTo>
                    <a:pt x="9" y="47"/>
                  </a:lnTo>
                  <a:lnTo>
                    <a:pt x="20" y="52"/>
                  </a:lnTo>
                  <a:lnTo>
                    <a:pt x="30" y="52"/>
                  </a:lnTo>
                  <a:lnTo>
                    <a:pt x="39" y="48"/>
                  </a:lnTo>
                  <a:lnTo>
                    <a:pt x="47" y="43"/>
                  </a:lnTo>
                  <a:lnTo>
                    <a:pt x="52" y="32"/>
                  </a:lnTo>
                  <a:close/>
                </a:path>
              </a:pathLst>
            </a:custGeom>
            <a:solidFill>
              <a:srgbClr val="FFA3BC"/>
            </a:solidFill>
            <a:ln w="9525">
              <a:noFill/>
              <a:round/>
              <a:headEnd/>
              <a:tailEnd/>
            </a:ln>
          </p:spPr>
          <p:txBody>
            <a:bodyPr/>
            <a:lstStyle/>
            <a:p>
              <a:endParaRPr lang="en-US">
                <a:solidFill>
                  <a:srgbClr val="000000"/>
                </a:solidFill>
              </a:endParaRPr>
            </a:p>
          </p:txBody>
        </p:sp>
        <p:sp>
          <p:nvSpPr>
            <p:cNvPr id="23685" name="Freeform 215"/>
            <p:cNvSpPr>
              <a:spLocks/>
            </p:cNvSpPr>
            <p:nvPr/>
          </p:nvSpPr>
          <p:spPr bwMode="auto">
            <a:xfrm>
              <a:off x="4472" y="2922"/>
              <a:ext cx="25" cy="25"/>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52" y="32"/>
                  </a:moveTo>
                  <a:lnTo>
                    <a:pt x="52" y="22"/>
                  </a:lnTo>
                  <a:lnTo>
                    <a:pt x="48" y="13"/>
                  </a:lnTo>
                  <a:lnTo>
                    <a:pt x="41" y="6"/>
                  </a:lnTo>
                  <a:lnTo>
                    <a:pt x="32" y="1"/>
                  </a:lnTo>
                  <a:lnTo>
                    <a:pt x="22" y="0"/>
                  </a:lnTo>
                  <a:lnTo>
                    <a:pt x="13" y="4"/>
                  </a:lnTo>
                  <a:lnTo>
                    <a:pt x="5" y="10"/>
                  </a:lnTo>
                  <a:lnTo>
                    <a:pt x="0" y="20"/>
                  </a:lnTo>
                  <a:lnTo>
                    <a:pt x="0" y="30"/>
                  </a:lnTo>
                  <a:lnTo>
                    <a:pt x="3" y="39"/>
                  </a:lnTo>
                  <a:lnTo>
                    <a:pt x="10" y="47"/>
                  </a:lnTo>
                  <a:lnTo>
                    <a:pt x="20" y="52"/>
                  </a:lnTo>
                  <a:lnTo>
                    <a:pt x="30" y="52"/>
                  </a:lnTo>
                  <a:lnTo>
                    <a:pt x="39" y="48"/>
                  </a:lnTo>
                  <a:lnTo>
                    <a:pt x="47" y="42"/>
                  </a:lnTo>
                  <a:lnTo>
                    <a:pt x="52" y="32"/>
                  </a:lnTo>
                  <a:close/>
                </a:path>
              </a:pathLst>
            </a:custGeom>
            <a:solidFill>
              <a:srgbClr val="FFA3BC"/>
            </a:solidFill>
            <a:ln w="9525">
              <a:noFill/>
              <a:round/>
              <a:headEnd/>
              <a:tailEnd/>
            </a:ln>
          </p:spPr>
          <p:txBody>
            <a:bodyPr/>
            <a:lstStyle/>
            <a:p>
              <a:endParaRPr lang="en-US">
                <a:solidFill>
                  <a:srgbClr val="000000"/>
                </a:solidFill>
              </a:endParaRPr>
            </a:p>
          </p:txBody>
        </p:sp>
        <p:sp>
          <p:nvSpPr>
            <p:cNvPr id="23686" name="Freeform 216"/>
            <p:cNvSpPr>
              <a:spLocks/>
            </p:cNvSpPr>
            <p:nvPr/>
          </p:nvSpPr>
          <p:spPr bwMode="auto">
            <a:xfrm>
              <a:off x="4472" y="2922"/>
              <a:ext cx="25" cy="25"/>
            </a:xfrm>
            <a:custGeom>
              <a:avLst/>
              <a:gdLst>
                <a:gd name="T0" fmla="*/ 1 w 50"/>
                <a:gd name="T1" fmla="*/ 1 h 50"/>
                <a:gd name="T2" fmla="*/ 1 w 50"/>
                <a:gd name="T3" fmla="*/ 1 h 50"/>
                <a:gd name="T4" fmla="*/ 1 w 50"/>
                <a:gd name="T5" fmla="*/ 1 h 50"/>
                <a:gd name="T6" fmla="*/ 1 w 50"/>
                <a:gd name="T7" fmla="*/ 1 h 50"/>
                <a:gd name="T8" fmla="*/ 1 w 50"/>
                <a:gd name="T9" fmla="*/ 0 h 50"/>
                <a:gd name="T10" fmla="*/ 1 w 50"/>
                <a:gd name="T11" fmla="*/ 0 h 50"/>
                <a:gd name="T12" fmla="*/ 1 w 50"/>
                <a:gd name="T13" fmla="*/ 1 h 50"/>
                <a:gd name="T14" fmla="*/ 1 w 50"/>
                <a:gd name="T15" fmla="*/ 1 h 50"/>
                <a:gd name="T16" fmla="*/ 0 w 50"/>
                <a:gd name="T17" fmla="*/ 1 h 50"/>
                <a:gd name="T18" fmla="*/ 0 w 50"/>
                <a:gd name="T19" fmla="*/ 1 h 50"/>
                <a:gd name="T20" fmla="*/ 1 w 50"/>
                <a:gd name="T21" fmla="*/ 1 h 50"/>
                <a:gd name="T22" fmla="*/ 1 w 50"/>
                <a:gd name="T23" fmla="*/ 1 h 50"/>
                <a:gd name="T24" fmla="*/ 1 w 50"/>
                <a:gd name="T25" fmla="*/ 1 h 50"/>
                <a:gd name="T26" fmla="*/ 1 w 50"/>
                <a:gd name="T27" fmla="*/ 1 h 50"/>
                <a:gd name="T28" fmla="*/ 1 w 50"/>
                <a:gd name="T29" fmla="*/ 1 h 50"/>
                <a:gd name="T30" fmla="*/ 1 w 50"/>
                <a:gd name="T31" fmla="*/ 1 h 50"/>
                <a:gd name="T32" fmla="*/ 1 w 50"/>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50" y="31"/>
                  </a:moveTo>
                  <a:lnTo>
                    <a:pt x="50" y="21"/>
                  </a:lnTo>
                  <a:lnTo>
                    <a:pt x="47" y="12"/>
                  </a:lnTo>
                  <a:lnTo>
                    <a:pt x="40" y="5"/>
                  </a:lnTo>
                  <a:lnTo>
                    <a:pt x="31" y="0"/>
                  </a:lnTo>
                  <a:lnTo>
                    <a:pt x="21" y="0"/>
                  </a:lnTo>
                  <a:lnTo>
                    <a:pt x="12" y="3"/>
                  </a:lnTo>
                  <a:lnTo>
                    <a:pt x="5" y="9"/>
                  </a:lnTo>
                  <a:lnTo>
                    <a:pt x="0" y="19"/>
                  </a:lnTo>
                  <a:lnTo>
                    <a:pt x="0" y="29"/>
                  </a:lnTo>
                  <a:lnTo>
                    <a:pt x="2" y="38"/>
                  </a:lnTo>
                  <a:lnTo>
                    <a:pt x="9" y="45"/>
                  </a:lnTo>
                  <a:lnTo>
                    <a:pt x="19" y="50"/>
                  </a:lnTo>
                  <a:lnTo>
                    <a:pt x="29" y="50"/>
                  </a:lnTo>
                  <a:lnTo>
                    <a:pt x="38" y="47"/>
                  </a:lnTo>
                  <a:lnTo>
                    <a:pt x="45" y="41"/>
                  </a:lnTo>
                  <a:lnTo>
                    <a:pt x="50" y="31"/>
                  </a:lnTo>
                  <a:close/>
                </a:path>
              </a:pathLst>
            </a:custGeom>
            <a:solidFill>
              <a:srgbClr val="FFA0BC"/>
            </a:solidFill>
            <a:ln w="9525">
              <a:noFill/>
              <a:round/>
              <a:headEnd/>
              <a:tailEnd/>
            </a:ln>
          </p:spPr>
          <p:txBody>
            <a:bodyPr/>
            <a:lstStyle/>
            <a:p>
              <a:endParaRPr lang="en-US">
                <a:solidFill>
                  <a:srgbClr val="000000"/>
                </a:solidFill>
              </a:endParaRPr>
            </a:p>
          </p:txBody>
        </p:sp>
        <p:sp>
          <p:nvSpPr>
            <p:cNvPr id="23687" name="Freeform 217"/>
            <p:cNvSpPr>
              <a:spLocks/>
            </p:cNvSpPr>
            <p:nvPr/>
          </p:nvSpPr>
          <p:spPr bwMode="auto">
            <a:xfrm>
              <a:off x="4472" y="2922"/>
              <a:ext cx="25" cy="25"/>
            </a:xfrm>
            <a:custGeom>
              <a:avLst/>
              <a:gdLst>
                <a:gd name="T0" fmla="*/ 1 w 50"/>
                <a:gd name="T1" fmla="*/ 1 h 50"/>
                <a:gd name="T2" fmla="*/ 1 w 50"/>
                <a:gd name="T3" fmla="*/ 1 h 50"/>
                <a:gd name="T4" fmla="*/ 1 w 50"/>
                <a:gd name="T5" fmla="*/ 1 h 50"/>
                <a:gd name="T6" fmla="*/ 1 w 50"/>
                <a:gd name="T7" fmla="*/ 1 h 50"/>
                <a:gd name="T8" fmla="*/ 1 w 50"/>
                <a:gd name="T9" fmla="*/ 0 h 50"/>
                <a:gd name="T10" fmla="*/ 1 w 50"/>
                <a:gd name="T11" fmla="*/ 0 h 50"/>
                <a:gd name="T12" fmla="*/ 1 w 50"/>
                <a:gd name="T13" fmla="*/ 1 h 50"/>
                <a:gd name="T14" fmla="*/ 1 w 50"/>
                <a:gd name="T15" fmla="*/ 1 h 50"/>
                <a:gd name="T16" fmla="*/ 0 w 50"/>
                <a:gd name="T17" fmla="*/ 1 h 50"/>
                <a:gd name="T18" fmla="*/ 0 w 50"/>
                <a:gd name="T19" fmla="*/ 1 h 50"/>
                <a:gd name="T20" fmla="*/ 1 w 50"/>
                <a:gd name="T21" fmla="*/ 1 h 50"/>
                <a:gd name="T22" fmla="*/ 1 w 50"/>
                <a:gd name="T23" fmla="*/ 1 h 50"/>
                <a:gd name="T24" fmla="*/ 1 w 50"/>
                <a:gd name="T25" fmla="*/ 1 h 50"/>
                <a:gd name="T26" fmla="*/ 1 w 50"/>
                <a:gd name="T27" fmla="*/ 1 h 50"/>
                <a:gd name="T28" fmla="*/ 1 w 50"/>
                <a:gd name="T29" fmla="*/ 1 h 50"/>
                <a:gd name="T30" fmla="*/ 1 w 50"/>
                <a:gd name="T31" fmla="*/ 1 h 50"/>
                <a:gd name="T32" fmla="*/ 1 w 50"/>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0"/>
                <a:gd name="T53" fmla="*/ 50 w 5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0">
                  <a:moveTo>
                    <a:pt x="50" y="31"/>
                  </a:moveTo>
                  <a:lnTo>
                    <a:pt x="50" y="21"/>
                  </a:lnTo>
                  <a:lnTo>
                    <a:pt x="47" y="12"/>
                  </a:lnTo>
                  <a:lnTo>
                    <a:pt x="40" y="5"/>
                  </a:lnTo>
                  <a:lnTo>
                    <a:pt x="31" y="0"/>
                  </a:lnTo>
                  <a:lnTo>
                    <a:pt x="21" y="0"/>
                  </a:lnTo>
                  <a:lnTo>
                    <a:pt x="12" y="3"/>
                  </a:lnTo>
                  <a:lnTo>
                    <a:pt x="5" y="9"/>
                  </a:lnTo>
                  <a:lnTo>
                    <a:pt x="0" y="19"/>
                  </a:lnTo>
                  <a:lnTo>
                    <a:pt x="0" y="29"/>
                  </a:lnTo>
                  <a:lnTo>
                    <a:pt x="2" y="38"/>
                  </a:lnTo>
                  <a:lnTo>
                    <a:pt x="9" y="45"/>
                  </a:lnTo>
                  <a:lnTo>
                    <a:pt x="19" y="50"/>
                  </a:lnTo>
                  <a:lnTo>
                    <a:pt x="29" y="50"/>
                  </a:lnTo>
                  <a:lnTo>
                    <a:pt x="38" y="47"/>
                  </a:lnTo>
                  <a:lnTo>
                    <a:pt x="45" y="41"/>
                  </a:lnTo>
                  <a:lnTo>
                    <a:pt x="50" y="31"/>
                  </a:lnTo>
                  <a:close/>
                </a:path>
              </a:pathLst>
            </a:custGeom>
            <a:solidFill>
              <a:srgbClr val="FFA0BF"/>
            </a:solidFill>
            <a:ln w="9525">
              <a:noFill/>
              <a:round/>
              <a:headEnd/>
              <a:tailEnd/>
            </a:ln>
          </p:spPr>
          <p:txBody>
            <a:bodyPr/>
            <a:lstStyle/>
            <a:p>
              <a:endParaRPr lang="en-US">
                <a:solidFill>
                  <a:srgbClr val="000000"/>
                </a:solidFill>
              </a:endParaRPr>
            </a:p>
          </p:txBody>
        </p:sp>
        <p:sp>
          <p:nvSpPr>
            <p:cNvPr id="23688" name="Freeform 218"/>
            <p:cNvSpPr>
              <a:spLocks/>
            </p:cNvSpPr>
            <p:nvPr/>
          </p:nvSpPr>
          <p:spPr bwMode="auto">
            <a:xfrm>
              <a:off x="4473" y="2923"/>
              <a:ext cx="23" cy="23"/>
            </a:xfrm>
            <a:custGeom>
              <a:avLst/>
              <a:gdLst>
                <a:gd name="T0" fmla="*/ 0 w 48"/>
                <a:gd name="T1" fmla="*/ 0 h 48"/>
                <a:gd name="T2" fmla="*/ 0 w 48"/>
                <a:gd name="T3" fmla="*/ 0 h 48"/>
                <a:gd name="T4" fmla="*/ 0 w 48"/>
                <a:gd name="T5" fmla="*/ 0 h 48"/>
                <a:gd name="T6" fmla="*/ 0 w 48"/>
                <a:gd name="T7" fmla="*/ 0 h 48"/>
                <a:gd name="T8" fmla="*/ 0 w 48"/>
                <a:gd name="T9" fmla="*/ 0 h 48"/>
                <a:gd name="T10" fmla="*/ 0 w 48"/>
                <a:gd name="T11" fmla="*/ 0 h 48"/>
                <a:gd name="T12" fmla="*/ 0 w 48"/>
                <a:gd name="T13" fmla="*/ 0 h 48"/>
                <a:gd name="T14" fmla="*/ 0 w 48"/>
                <a:gd name="T15" fmla="*/ 0 h 48"/>
                <a:gd name="T16" fmla="*/ 0 w 48"/>
                <a:gd name="T17" fmla="*/ 0 h 48"/>
                <a:gd name="T18" fmla="*/ 0 w 48"/>
                <a:gd name="T19" fmla="*/ 0 h 48"/>
                <a:gd name="T20" fmla="*/ 0 w 48"/>
                <a:gd name="T21" fmla="*/ 0 h 48"/>
                <a:gd name="T22" fmla="*/ 0 w 48"/>
                <a:gd name="T23" fmla="*/ 0 h 48"/>
                <a:gd name="T24" fmla="*/ 0 w 48"/>
                <a:gd name="T25" fmla="*/ 0 h 48"/>
                <a:gd name="T26" fmla="*/ 0 w 48"/>
                <a:gd name="T27" fmla="*/ 0 h 48"/>
                <a:gd name="T28" fmla="*/ 0 w 48"/>
                <a:gd name="T29" fmla="*/ 0 h 48"/>
                <a:gd name="T30" fmla="*/ 0 w 48"/>
                <a:gd name="T31" fmla="*/ 0 h 48"/>
                <a:gd name="T32" fmla="*/ 0 w 48"/>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48" y="30"/>
                  </a:moveTo>
                  <a:lnTo>
                    <a:pt x="48" y="21"/>
                  </a:lnTo>
                  <a:lnTo>
                    <a:pt x="45" y="12"/>
                  </a:lnTo>
                  <a:lnTo>
                    <a:pt x="38" y="5"/>
                  </a:lnTo>
                  <a:lnTo>
                    <a:pt x="30" y="0"/>
                  </a:lnTo>
                  <a:lnTo>
                    <a:pt x="20" y="0"/>
                  </a:lnTo>
                  <a:lnTo>
                    <a:pt x="12" y="3"/>
                  </a:lnTo>
                  <a:lnTo>
                    <a:pt x="5" y="10"/>
                  </a:lnTo>
                  <a:lnTo>
                    <a:pt x="0" y="18"/>
                  </a:lnTo>
                  <a:lnTo>
                    <a:pt x="0" y="28"/>
                  </a:lnTo>
                  <a:lnTo>
                    <a:pt x="3" y="36"/>
                  </a:lnTo>
                  <a:lnTo>
                    <a:pt x="10" y="43"/>
                  </a:lnTo>
                  <a:lnTo>
                    <a:pt x="18" y="48"/>
                  </a:lnTo>
                  <a:lnTo>
                    <a:pt x="28" y="48"/>
                  </a:lnTo>
                  <a:lnTo>
                    <a:pt x="36" y="45"/>
                  </a:lnTo>
                  <a:lnTo>
                    <a:pt x="43" y="38"/>
                  </a:lnTo>
                  <a:lnTo>
                    <a:pt x="48" y="30"/>
                  </a:lnTo>
                  <a:close/>
                </a:path>
              </a:pathLst>
            </a:custGeom>
            <a:solidFill>
              <a:srgbClr val="FF9EBF"/>
            </a:solidFill>
            <a:ln w="9525">
              <a:noFill/>
              <a:round/>
              <a:headEnd/>
              <a:tailEnd/>
            </a:ln>
          </p:spPr>
          <p:txBody>
            <a:bodyPr/>
            <a:lstStyle/>
            <a:p>
              <a:endParaRPr lang="en-US">
                <a:solidFill>
                  <a:srgbClr val="000000"/>
                </a:solidFill>
              </a:endParaRPr>
            </a:p>
          </p:txBody>
        </p:sp>
        <p:sp>
          <p:nvSpPr>
            <p:cNvPr id="23689" name="Freeform 219"/>
            <p:cNvSpPr>
              <a:spLocks/>
            </p:cNvSpPr>
            <p:nvPr/>
          </p:nvSpPr>
          <p:spPr bwMode="auto">
            <a:xfrm>
              <a:off x="4473" y="2923"/>
              <a:ext cx="23" cy="23"/>
            </a:xfrm>
            <a:custGeom>
              <a:avLst/>
              <a:gdLst>
                <a:gd name="T0" fmla="*/ 0 w 48"/>
                <a:gd name="T1" fmla="*/ 0 h 48"/>
                <a:gd name="T2" fmla="*/ 0 w 48"/>
                <a:gd name="T3" fmla="*/ 0 h 48"/>
                <a:gd name="T4" fmla="*/ 0 w 48"/>
                <a:gd name="T5" fmla="*/ 0 h 48"/>
                <a:gd name="T6" fmla="*/ 0 w 48"/>
                <a:gd name="T7" fmla="*/ 0 h 48"/>
                <a:gd name="T8" fmla="*/ 0 w 48"/>
                <a:gd name="T9" fmla="*/ 0 h 48"/>
                <a:gd name="T10" fmla="*/ 0 w 48"/>
                <a:gd name="T11" fmla="*/ 0 h 48"/>
                <a:gd name="T12" fmla="*/ 0 w 48"/>
                <a:gd name="T13" fmla="*/ 0 h 48"/>
                <a:gd name="T14" fmla="*/ 0 w 48"/>
                <a:gd name="T15" fmla="*/ 0 h 48"/>
                <a:gd name="T16" fmla="*/ 0 w 48"/>
                <a:gd name="T17" fmla="*/ 0 h 48"/>
                <a:gd name="T18" fmla="*/ 0 w 48"/>
                <a:gd name="T19" fmla="*/ 0 h 48"/>
                <a:gd name="T20" fmla="*/ 0 w 48"/>
                <a:gd name="T21" fmla="*/ 0 h 48"/>
                <a:gd name="T22" fmla="*/ 0 w 48"/>
                <a:gd name="T23" fmla="*/ 0 h 48"/>
                <a:gd name="T24" fmla="*/ 0 w 48"/>
                <a:gd name="T25" fmla="*/ 0 h 48"/>
                <a:gd name="T26" fmla="*/ 0 w 48"/>
                <a:gd name="T27" fmla="*/ 0 h 48"/>
                <a:gd name="T28" fmla="*/ 0 w 48"/>
                <a:gd name="T29" fmla="*/ 0 h 48"/>
                <a:gd name="T30" fmla="*/ 0 w 48"/>
                <a:gd name="T31" fmla="*/ 0 h 48"/>
                <a:gd name="T32" fmla="*/ 0 w 48"/>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48" y="30"/>
                  </a:moveTo>
                  <a:lnTo>
                    <a:pt x="48" y="21"/>
                  </a:lnTo>
                  <a:lnTo>
                    <a:pt x="45" y="12"/>
                  </a:lnTo>
                  <a:lnTo>
                    <a:pt x="38" y="5"/>
                  </a:lnTo>
                  <a:lnTo>
                    <a:pt x="30" y="0"/>
                  </a:lnTo>
                  <a:lnTo>
                    <a:pt x="21" y="0"/>
                  </a:lnTo>
                  <a:lnTo>
                    <a:pt x="12" y="3"/>
                  </a:lnTo>
                  <a:lnTo>
                    <a:pt x="5" y="10"/>
                  </a:lnTo>
                  <a:lnTo>
                    <a:pt x="0" y="18"/>
                  </a:lnTo>
                  <a:lnTo>
                    <a:pt x="0" y="28"/>
                  </a:lnTo>
                  <a:lnTo>
                    <a:pt x="3" y="36"/>
                  </a:lnTo>
                  <a:lnTo>
                    <a:pt x="10" y="43"/>
                  </a:lnTo>
                  <a:lnTo>
                    <a:pt x="18" y="48"/>
                  </a:lnTo>
                  <a:lnTo>
                    <a:pt x="28" y="48"/>
                  </a:lnTo>
                  <a:lnTo>
                    <a:pt x="36" y="45"/>
                  </a:lnTo>
                  <a:lnTo>
                    <a:pt x="43" y="38"/>
                  </a:lnTo>
                  <a:lnTo>
                    <a:pt x="48" y="30"/>
                  </a:lnTo>
                  <a:close/>
                </a:path>
              </a:pathLst>
            </a:custGeom>
            <a:solidFill>
              <a:srgbClr val="FF9EBF"/>
            </a:solidFill>
            <a:ln w="9525">
              <a:noFill/>
              <a:round/>
              <a:headEnd/>
              <a:tailEnd/>
            </a:ln>
          </p:spPr>
          <p:txBody>
            <a:bodyPr/>
            <a:lstStyle/>
            <a:p>
              <a:endParaRPr lang="en-US">
                <a:solidFill>
                  <a:srgbClr val="000000"/>
                </a:solidFill>
              </a:endParaRPr>
            </a:p>
          </p:txBody>
        </p:sp>
        <p:sp>
          <p:nvSpPr>
            <p:cNvPr id="23690" name="Freeform 220"/>
            <p:cNvSpPr>
              <a:spLocks/>
            </p:cNvSpPr>
            <p:nvPr/>
          </p:nvSpPr>
          <p:spPr bwMode="auto">
            <a:xfrm>
              <a:off x="4473" y="2923"/>
              <a:ext cx="23" cy="23"/>
            </a:xfrm>
            <a:custGeom>
              <a:avLst/>
              <a:gdLst>
                <a:gd name="T0" fmla="*/ 0 w 48"/>
                <a:gd name="T1" fmla="*/ 0 h 48"/>
                <a:gd name="T2" fmla="*/ 0 w 48"/>
                <a:gd name="T3" fmla="*/ 0 h 48"/>
                <a:gd name="T4" fmla="*/ 0 w 48"/>
                <a:gd name="T5" fmla="*/ 0 h 48"/>
                <a:gd name="T6" fmla="*/ 0 w 48"/>
                <a:gd name="T7" fmla="*/ 0 h 48"/>
                <a:gd name="T8" fmla="*/ 0 w 48"/>
                <a:gd name="T9" fmla="*/ 0 h 48"/>
                <a:gd name="T10" fmla="*/ 0 w 48"/>
                <a:gd name="T11" fmla="*/ 0 h 48"/>
                <a:gd name="T12" fmla="*/ 0 w 48"/>
                <a:gd name="T13" fmla="*/ 0 h 48"/>
                <a:gd name="T14" fmla="*/ 0 w 48"/>
                <a:gd name="T15" fmla="*/ 0 h 48"/>
                <a:gd name="T16" fmla="*/ 0 w 48"/>
                <a:gd name="T17" fmla="*/ 0 h 48"/>
                <a:gd name="T18" fmla="*/ 0 w 48"/>
                <a:gd name="T19" fmla="*/ 0 h 48"/>
                <a:gd name="T20" fmla="*/ 0 w 48"/>
                <a:gd name="T21" fmla="*/ 0 h 48"/>
                <a:gd name="T22" fmla="*/ 0 w 48"/>
                <a:gd name="T23" fmla="*/ 0 h 48"/>
                <a:gd name="T24" fmla="*/ 0 w 48"/>
                <a:gd name="T25" fmla="*/ 0 h 48"/>
                <a:gd name="T26" fmla="*/ 0 w 48"/>
                <a:gd name="T27" fmla="*/ 0 h 48"/>
                <a:gd name="T28" fmla="*/ 0 w 48"/>
                <a:gd name="T29" fmla="*/ 0 h 48"/>
                <a:gd name="T30" fmla="*/ 0 w 48"/>
                <a:gd name="T31" fmla="*/ 0 h 48"/>
                <a:gd name="T32" fmla="*/ 0 w 48"/>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48" y="30"/>
                  </a:moveTo>
                  <a:lnTo>
                    <a:pt x="48" y="21"/>
                  </a:lnTo>
                  <a:lnTo>
                    <a:pt x="44" y="12"/>
                  </a:lnTo>
                  <a:lnTo>
                    <a:pt x="38" y="6"/>
                  </a:lnTo>
                  <a:lnTo>
                    <a:pt x="30" y="2"/>
                  </a:lnTo>
                  <a:lnTo>
                    <a:pt x="21" y="0"/>
                  </a:lnTo>
                  <a:lnTo>
                    <a:pt x="13" y="4"/>
                  </a:lnTo>
                  <a:lnTo>
                    <a:pt x="6" y="10"/>
                  </a:lnTo>
                  <a:lnTo>
                    <a:pt x="1" y="18"/>
                  </a:lnTo>
                  <a:lnTo>
                    <a:pt x="0" y="28"/>
                  </a:lnTo>
                  <a:lnTo>
                    <a:pt x="4" y="36"/>
                  </a:lnTo>
                  <a:lnTo>
                    <a:pt x="10" y="43"/>
                  </a:lnTo>
                  <a:lnTo>
                    <a:pt x="18" y="48"/>
                  </a:lnTo>
                  <a:lnTo>
                    <a:pt x="28" y="48"/>
                  </a:lnTo>
                  <a:lnTo>
                    <a:pt x="36" y="44"/>
                  </a:lnTo>
                  <a:lnTo>
                    <a:pt x="43" y="38"/>
                  </a:lnTo>
                  <a:lnTo>
                    <a:pt x="48" y="30"/>
                  </a:lnTo>
                  <a:close/>
                </a:path>
              </a:pathLst>
            </a:custGeom>
            <a:solidFill>
              <a:srgbClr val="FF9EBF"/>
            </a:solidFill>
            <a:ln w="9525">
              <a:noFill/>
              <a:round/>
              <a:headEnd/>
              <a:tailEnd/>
            </a:ln>
          </p:spPr>
          <p:txBody>
            <a:bodyPr/>
            <a:lstStyle/>
            <a:p>
              <a:endParaRPr lang="en-US">
                <a:solidFill>
                  <a:srgbClr val="000000"/>
                </a:solidFill>
              </a:endParaRPr>
            </a:p>
          </p:txBody>
        </p:sp>
        <p:sp>
          <p:nvSpPr>
            <p:cNvPr id="23691" name="Freeform 221"/>
            <p:cNvSpPr>
              <a:spLocks/>
            </p:cNvSpPr>
            <p:nvPr/>
          </p:nvSpPr>
          <p:spPr bwMode="auto">
            <a:xfrm>
              <a:off x="4473" y="2923"/>
              <a:ext cx="23" cy="23"/>
            </a:xfrm>
            <a:custGeom>
              <a:avLst/>
              <a:gdLst>
                <a:gd name="T0" fmla="*/ 0 w 47"/>
                <a:gd name="T1" fmla="*/ 1 h 44"/>
                <a:gd name="T2" fmla="*/ 0 w 47"/>
                <a:gd name="T3" fmla="*/ 1 h 44"/>
                <a:gd name="T4" fmla="*/ 0 w 47"/>
                <a:gd name="T5" fmla="*/ 1 h 44"/>
                <a:gd name="T6" fmla="*/ 0 w 47"/>
                <a:gd name="T7" fmla="*/ 1 h 44"/>
                <a:gd name="T8" fmla="*/ 0 w 47"/>
                <a:gd name="T9" fmla="*/ 0 h 44"/>
                <a:gd name="T10" fmla="*/ 0 w 47"/>
                <a:gd name="T11" fmla="*/ 0 h 44"/>
                <a:gd name="T12" fmla="*/ 0 w 47"/>
                <a:gd name="T13" fmla="*/ 1 h 44"/>
                <a:gd name="T14" fmla="*/ 0 w 47"/>
                <a:gd name="T15" fmla="*/ 1 h 44"/>
                <a:gd name="T16" fmla="*/ 0 w 47"/>
                <a:gd name="T17" fmla="*/ 1 h 44"/>
                <a:gd name="T18" fmla="*/ 0 w 47"/>
                <a:gd name="T19" fmla="*/ 1 h 44"/>
                <a:gd name="T20" fmla="*/ 0 w 47"/>
                <a:gd name="T21" fmla="*/ 1 h 44"/>
                <a:gd name="T22" fmla="*/ 0 w 47"/>
                <a:gd name="T23" fmla="*/ 1 h 44"/>
                <a:gd name="T24" fmla="*/ 0 w 47"/>
                <a:gd name="T25" fmla="*/ 1 h 44"/>
                <a:gd name="T26" fmla="*/ 0 w 47"/>
                <a:gd name="T27" fmla="*/ 1 h 44"/>
                <a:gd name="T28" fmla="*/ 0 w 47"/>
                <a:gd name="T29" fmla="*/ 1 h 44"/>
                <a:gd name="T30" fmla="*/ 0 w 47"/>
                <a:gd name="T31" fmla="*/ 1 h 44"/>
                <a:gd name="T32" fmla="*/ 0 w 47"/>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44"/>
                <a:gd name="T53" fmla="*/ 47 w 47"/>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44">
                  <a:moveTo>
                    <a:pt x="45" y="28"/>
                  </a:moveTo>
                  <a:lnTo>
                    <a:pt x="47" y="19"/>
                  </a:lnTo>
                  <a:lnTo>
                    <a:pt x="43" y="10"/>
                  </a:lnTo>
                  <a:lnTo>
                    <a:pt x="37" y="4"/>
                  </a:lnTo>
                  <a:lnTo>
                    <a:pt x="29" y="0"/>
                  </a:lnTo>
                  <a:lnTo>
                    <a:pt x="20" y="0"/>
                  </a:lnTo>
                  <a:lnTo>
                    <a:pt x="12" y="2"/>
                  </a:lnTo>
                  <a:lnTo>
                    <a:pt x="5" y="9"/>
                  </a:lnTo>
                  <a:lnTo>
                    <a:pt x="0" y="17"/>
                  </a:lnTo>
                  <a:lnTo>
                    <a:pt x="0" y="26"/>
                  </a:lnTo>
                  <a:lnTo>
                    <a:pt x="3" y="34"/>
                  </a:lnTo>
                  <a:lnTo>
                    <a:pt x="10" y="40"/>
                  </a:lnTo>
                  <a:lnTo>
                    <a:pt x="18" y="44"/>
                  </a:lnTo>
                  <a:lnTo>
                    <a:pt x="27" y="44"/>
                  </a:lnTo>
                  <a:lnTo>
                    <a:pt x="35" y="42"/>
                  </a:lnTo>
                  <a:lnTo>
                    <a:pt x="41" y="36"/>
                  </a:lnTo>
                  <a:lnTo>
                    <a:pt x="45" y="28"/>
                  </a:lnTo>
                  <a:close/>
                </a:path>
              </a:pathLst>
            </a:custGeom>
            <a:solidFill>
              <a:srgbClr val="FF9BC1"/>
            </a:solidFill>
            <a:ln w="9525">
              <a:noFill/>
              <a:round/>
              <a:headEnd/>
              <a:tailEnd/>
            </a:ln>
          </p:spPr>
          <p:txBody>
            <a:bodyPr/>
            <a:lstStyle/>
            <a:p>
              <a:endParaRPr lang="en-US">
                <a:solidFill>
                  <a:srgbClr val="000000"/>
                </a:solidFill>
              </a:endParaRPr>
            </a:p>
          </p:txBody>
        </p:sp>
        <p:sp>
          <p:nvSpPr>
            <p:cNvPr id="23692" name="Freeform 222"/>
            <p:cNvSpPr>
              <a:spLocks/>
            </p:cNvSpPr>
            <p:nvPr/>
          </p:nvSpPr>
          <p:spPr bwMode="auto">
            <a:xfrm>
              <a:off x="4473" y="2923"/>
              <a:ext cx="23" cy="23"/>
            </a:xfrm>
            <a:custGeom>
              <a:avLst/>
              <a:gdLst>
                <a:gd name="T0" fmla="*/ 1 w 45"/>
                <a:gd name="T1" fmla="*/ 1 h 44"/>
                <a:gd name="T2" fmla="*/ 1 w 45"/>
                <a:gd name="T3" fmla="*/ 1 h 44"/>
                <a:gd name="T4" fmla="*/ 1 w 45"/>
                <a:gd name="T5" fmla="*/ 1 h 44"/>
                <a:gd name="T6" fmla="*/ 1 w 45"/>
                <a:gd name="T7" fmla="*/ 1 h 44"/>
                <a:gd name="T8" fmla="*/ 1 w 45"/>
                <a:gd name="T9" fmla="*/ 1 h 44"/>
                <a:gd name="T10" fmla="*/ 1 w 45"/>
                <a:gd name="T11" fmla="*/ 0 h 44"/>
                <a:gd name="T12" fmla="*/ 1 w 45"/>
                <a:gd name="T13" fmla="*/ 1 h 44"/>
                <a:gd name="T14" fmla="*/ 1 w 45"/>
                <a:gd name="T15" fmla="*/ 1 h 44"/>
                <a:gd name="T16" fmla="*/ 1 w 45"/>
                <a:gd name="T17" fmla="*/ 1 h 44"/>
                <a:gd name="T18" fmla="*/ 0 w 45"/>
                <a:gd name="T19" fmla="*/ 1 h 44"/>
                <a:gd name="T20" fmla="*/ 1 w 45"/>
                <a:gd name="T21" fmla="*/ 1 h 44"/>
                <a:gd name="T22" fmla="*/ 1 w 45"/>
                <a:gd name="T23" fmla="*/ 1 h 44"/>
                <a:gd name="T24" fmla="*/ 1 w 45"/>
                <a:gd name="T25" fmla="*/ 1 h 44"/>
                <a:gd name="T26" fmla="*/ 1 w 45"/>
                <a:gd name="T27" fmla="*/ 1 h 44"/>
                <a:gd name="T28" fmla="*/ 1 w 45"/>
                <a:gd name="T29" fmla="*/ 1 h 44"/>
                <a:gd name="T30" fmla="*/ 1 w 45"/>
                <a:gd name="T31" fmla="*/ 1 h 44"/>
                <a:gd name="T32" fmla="*/ 1 w 45"/>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4"/>
                <a:gd name="T53" fmla="*/ 45 w 45"/>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4">
                  <a:moveTo>
                    <a:pt x="45" y="28"/>
                  </a:moveTo>
                  <a:lnTo>
                    <a:pt x="45" y="19"/>
                  </a:lnTo>
                  <a:lnTo>
                    <a:pt x="43" y="11"/>
                  </a:lnTo>
                  <a:lnTo>
                    <a:pt x="37" y="4"/>
                  </a:lnTo>
                  <a:lnTo>
                    <a:pt x="29" y="1"/>
                  </a:lnTo>
                  <a:lnTo>
                    <a:pt x="20" y="0"/>
                  </a:lnTo>
                  <a:lnTo>
                    <a:pt x="12" y="3"/>
                  </a:lnTo>
                  <a:lnTo>
                    <a:pt x="5" y="9"/>
                  </a:lnTo>
                  <a:lnTo>
                    <a:pt x="2" y="17"/>
                  </a:lnTo>
                  <a:lnTo>
                    <a:pt x="0" y="26"/>
                  </a:lnTo>
                  <a:lnTo>
                    <a:pt x="4" y="34"/>
                  </a:lnTo>
                  <a:lnTo>
                    <a:pt x="10" y="40"/>
                  </a:lnTo>
                  <a:lnTo>
                    <a:pt x="18" y="44"/>
                  </a:lnTo>
                  <a:lnTo>
                    <a:pt x="27" y="44"/>
                  </a:lnTo>
                  <a:lnTo>
                    <a:pt x="35" y="42"/>
                  </a:lnTo>
                  <a:lnTo>
                    <a:pt x="41" y="36"/>
                  </a:lnTo>
                  <a:lnTo>
                    <a:pt x="45" y="28"/>
                  </a:lnTo>
                  <a:close/>
                </a:path>
              </a:pathLst>
            </a:custGeom>
            <a:solidFill>
              <a:srgbClr val="FF9BC1"/>
            </a:solidFill>
            <a:ln w="9525">
              <a:noFill/>
              <a:round/>
              <a:headEnd/>
              <a:tailEnd/>
            </a:ln>
          </p:spPr>
          <p:txBody>
            <a:bodyPr/>
            <a:lstStyle/>
            <a:p>
              <a:endParaRPr lang="en-US">
                <a:solidFill>
                  <a:srgbClr val="000000"/>
                </a:solidFill>
              </a:endParaRPr>
            </a:p>
          </p:txBody>
        </p:sp>
        <p:sp>
          <p:nvSpPr>
            <p:cNvPr id="23693" name="Freeform 223"/>
            <p:cNvSpPr>
              <a:spLocks/>
            </p:cNvSpPr>
            <p:nvPr/>
          </p:nvSpPr>
          <p:spPr bwMode="auto">
            <a:xfrm>
              <a:off x="4474" y="2923"/>
              <a:ext cx="22" cy="23"/>
            </a:xfrm>
            <a:custGeom>
              <a:avLst/>
              <a:gdLst>
                <a:gd name="T0" fmla="*/ 1 w 43"/>
                <a:gd name="T1" fmla="*/ 1 h 44"/>
                <a:gd name="T2" fmla="*/ 1 w 43"/>
                <a:gd name="T3" fmla="*/ 1 h 44"/>
                <a:gd name="T4" fmla="*/ 1 w 43"/>
                <a:gd name="T5" fmla="*/ 1 h 44"/>
                <a:gd name="T6" fmla="*/ 1 w 43"/>
                <a:gd name="T7" fmla="*/ 1 h 44"/>
                <a:gd name="T8" fmla="*/ 1 w 43"/>
                <a:gd name="T9" fmla="*/ 1 h 44"/>
                <a:gd name="T10" fmla="*/ 1 w 43"/>
                <a:gd name="T11" fmla="*/ 0 h 44"/>
                <a:gd name="T12" fmla="*/ 1 w 43"/>
                <a:gd name="T13" fmla="*/ 1 h 44"/>
                <a:gd name="T14" fmla="*/ 1 w 43"/>
                <a:gd name="T15" fmla="*/ 1 h 44"/>
                <a:gd name="T16" fmla="*/ 0 w 43"/>
                <a:gd name="T17" fmla="*/ 1 h 44"/>
                <a:gd name="T18" fmla="*/ 0 w 43"/>
                <a:gd name="T19" fmla="*/ 1 h 44"/>
                <a:gd name="T20" fmla="*/ 1 w 43"/>
                <a:gd name="T21" fmla="*/ 1 h 44"/>
                <a:gd name="T22" fmla="*/ 1 w 43"/>
                <a:gd name="T23" fmla="*/ 1 h 44"/>
                <a:gd name="T24" fmla="*/ 1 w 43"/>
                <a:gd name="T25" fmla="*/ 1 h 44"/>
                <a:gd name="T26" fmla="*/ 1 w 43"/>
                <a:gd name="T27" fmla="*/ 1 h 44"/>
                <a:gd name="T28" fmla="*/ 1 w 43"/>
                <a:gd name="T29" fmla="*/ 1 h 44"/>
                <a:gd name="T30" fmla="*/ 1 w 43"/>
                <a:gd name="T31" fmla="*/ 1 h 44"/>
                <a:gd name="T32" fmla="*/ 1 w 43"/>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4"/>
                <a:gd name="T53" fmla="*/ 43 w 43"/>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4">
                  <a:moveTo>
                    <a:pt x="42" y="28"/>
                  </a:moveTo>
                  <a:lnTo>
                    <a:pt x="43" y="19"/>
                  </a:lnTo>
                  <a:lnTo>
                    <a:pt x="40" y="11"/>
                  </a:lnTo>
                  <a:lnTo>
                    <a:pt x="35" y="4"/>
                  </a:lnTo>
                  <a:lnTo>
                    <a:pt x="27" y="1"/>
                  </a:lnTo>
                  <a:lnTo>
                    <a:pt x="18" y="0"/>
                  </a:lnTo>
                  <a:lnTo>
                    <a:pt x="10" y="3"/>
                  </a:lnTo>
                  <a:lnTo>
                    <a:pt x="3" y="9"/>
                  </a:lnTo>
                  <a:lnTo>
                    <a:pt x="0" y="17"/>
                  </a:lnTo>
                  <a:lnTo>
                    <a:pt x="0" y="26"/>
                  </a:lnTo>
                  <a:lnTo>
                    <a:pt x="2" y="33"/>
                  </a:lnTo>
                  <a:lnTo>
                    <a:pt x="8" y="40"/>
                  </a:lnTo>
                  <a:lnTo>
                    <a:pt x="16" y="43"/>
                  </a:lnTo>
                  <a:lnTo>
                    <a:pt x="25" y="44"/>
                  </a:lnTo>
                  <a:lnTo>
                    <a:pt x="33" y="41"/>
                  </a:lnTo>
                  <a:lnTo>
                    <a:pt x="39" y="36"/>
                  </a:lnTo>
                  <a:lnTo>
                    <a:pt x="42" y="28"/>
                  </a:lnTo>
                  <a:close/>
                </a:path>
              </a:pathLst>
            </a:custGeom>
            <a:solidFill>
              <a:srgbClr val="FF99C1"/>
            </a:solidFill>
            <a:ln w="9525">
              <a:noFill/>
              <a:round/>
              <a:headEnd/>
              <a:tailEnd/>
            </a:ln>
          </p:spPr>
          <p:txBody>
            <a:bodyPr/>
            <a:lstStyle/>
            <a:p>
              <a:endParaRPr lang="en-US">
                <a:solidFill>
                  <a:srgbClr val="000000"/>
                </a:solidFill>
              </a:endParaRPr>
            </a:p>
          </p:txBody>
        </p:sp>
        <p:sp>
          <p:nvSpPr>
            <p:cNvPr id="23694" name="Freeform 224"/>
            <p:cNvSpPr>
              <a:spLocks/>
            </p:cNvSpPr>
            <p:nvPr/>
          </p:nvSpPr>
          <p:spPr bwMode="auto">
            <a:xfrm>
              <a:off x="4474" y="2924"/>
              <a:ext cx="22" cy="22"/>
            </a:xfrm>
            <a:custGeom>
              <a:avLst/>
              <a:gdLst>
                <a:gd name="T0" fmla="*/ 1 w 43"/>
                <a:gd name="T1" fmla="*/ 1 h 43"/>
                <a:gd name="T2" fmla="*/ 1 w 43"/>
                <a:gd name="T3" fmla="*/ 1 h 43"/>
                <a:gd name="T4" fmla="*/ 1 w 43"/>
                <a:gd name="T5" fmla="*/ 1 h 43"/>
                <a:gd name="T6" fmla="*/ 1 w 43"/>
                <a:gd name="T7" fmla="*/ 1 h 43"/>
                <a:gd name="T8" fmla="*/ 1 w 43"/>
                <a:gd name="T9" fmla="*/ 0 h 43"/>
                <a:gd name="T10" fmla="*/ 1 w 43"/>
                <a:gd name="T11" fmla="*/ 0 h 43"/>
                <a:gd name="T12" fmla="*/ 1 w 43"/>
                <a:gd name="T13" fmla="*/ 1 h 43"/>
                <a:gd name="T14" fmla="*/ 1 w 43"/>
                <a:gd name="T15" fmla="*/ 1 h 43"/>
                <a:gd name="T16" fmla="*/ 0 w 43"/>
                <a:gd name="T17" fmla="*/ 1 h 43"/>
                <a:gd name="T18" fmla="*/ 0 w 43"/>
                <a:gd name="T19" fmla="*/ 1 h 43"/>
                <a:gd name="T20" fmla="*/ 1 w 43"/>
                <a:gd name="T21" fmla="*/ 1 h 43"/>
                <a:gd name="T22" fmla="*/ 1 w 43"/>
                <a:gd name="T23" fmla="*/ 1 h 43"/>
                <a:gd name="T24" fmla="*/ 1 w 43"/>
                <a:gd name="T25" fmla="*/ 1 h 43"/>
                <a:gd name="T26" fmla="*/ 1 w 43"/>
                <a:gd name="T27" fmla="*/ 1 h 43"/>
                <a:gd name="T28" fmla="*/ 1 w 43"/>
                <a:gd name="T29" fmla="*/ 1 h 43"/>
                <a:gd name="T30" fmla="*/ 1 w 43"/>
                <a:gd name="T31" fmla="*/ 1 h 43"/>
                <a:gd name="T32" fmla="*/ 1 w 43"/>
                <a:gd name="T33" fmla="*/ 1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3"/>
                <a:gd name="T53" fmla="*/ 43 w 4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3">
                  <a:moveTo>
                    <a:pt x="42" y="26"/>
                  </a:moveTo>
                  <a:lnTo>
                    <a:pt x="43" y="18"/>
                  </a:lnTo>
                  <a:lnTo>
                    <a:pt x="40" y="10"/>
                  </a:lnTo>
                  <a:lnTo>
                    <a:pt x="34" y="3"/>
                  </a:lnTo>
                  <a:lnTo>
                    <a:pt x="26" y="0"/>
                  </a:lnTo>
                  <a:lnTo>
                    <a:pt x="18" y="0"/>
                  </a:lnTo>
                  <a:lnTo>
                    <a:pt x="10" y="2"/>
                  </a:lnTo>
                  <a:lnTo>
                    <a:pt x="3" y="8"/>
                  </a:lnTo>
                  <a:lnTo>
                    <a:pt x="0" y="16"/>
                  </a:lnTo>
                  <a:lnTo>
                    <a:pt x="0" y="24"/>
                  </a:lnTo>
                  <a:lnTo>
                    <a:pt x="3" y="32"/>
                  </a:lnTo>
                  <a:lnTo>
                    <a:pt x="8" y="39"/>
                  </a:lnTo>
                  <a:lnTo>
                    <a:pt x="16" y="42"/>
                  </a:lnTo>
                  <a:lnTo>
                    <a:pt x="24" y="43"/>
                  </a:lnTo>
                  <a:lnTo>
                    <a:pt x="32" y="40"/>
                  </a:lnTo>
                  <a:lnTo>
                    <a:pt x="39" y="34"/>
                  </a:lnTo>
                  <a:lnTo>
                    <a:pt x="42" y="26"/>
                  </a:lnTo>
                  <a:close/>
                </a:path>
              </a:pathLst>
            </a:custGeom>
            <a:solidFill>
              <a:srgbClr val="FF99C1"/>
            </a:solidFill>
            <a:ln w="9525">
              <a:noFill/>
              <a:round/>
              <a:headEnd/>
              <a:tailEnd/>
            </a:ln>
          </p:spPr>
          <p:txBody>
            <a:bodyPr/>
            <a:lstStyle/>
            <a:p>
              <a:endParaRPr lang="en-US">
                <a:solidFill>
                  <a:srgbClr val="000000"/>
                </a:solidFill>
              </a:endParaRPr>
            </a:p>
          </p:txBody>
        </p:sp>
        <p:sp>
          <p:nvSpPr>
            <p:cNvPr id="23695" name="Freeform 225"/>
            <p:cNvSpPr>
              <a:spLocks/>
            </p:cNvSpPr>
            <p:nvPr/>
          </p:nvSpPr>
          <p:spPr bwMode="auto">
            <a:xfrm>
              <a:off x="4474" y="2924"/>
              <a:ext cx="21" cy="21"/>
            </a:xfrm>
            <a:custGeom>
              <a:avLst/>
              <a:gdLst>
                <a:gd name="T0" fmla="*/ 1 w 42"/>
                <a:gd name="T1" fmla="*/ 1 h 42"/>
                <a:gd name="T2" fmla="*/ 0 w 42"/>
                <a:gd name="T3" fmla="*/ 1 h 42"/>
                <a:gd name="T4" fmla="*/ 1 w 42"/>
                <a:gd name="T5" fmla="*/ 1 h 42"/>
                <a:gd name="T6" fmla="*/ 1 w 42"/>
                <a:gd name="T7" fmla="*/ 1 h 42"/>
                <a:gd name="T8" fmla="*/ 1 w 42"/>
                <a:gd name="T9" fmla="*/ 1 h 42"/>
                <a:gd name="T10" fmla="*/ 1 w 42"/>
                <a:gd name="T11" fmla="*/ 1 h 42"/>
                <a:gd name="T12" fmla="*/ 1 w 42"/>
                <a:gd name="T13" fmla="*/ 1 h 42"/>
                <a:gd name="T14" fmla="*/ 1 w 42"/>
                <a:gd name="T15" fmla="*/ 1 h 42"/>
                <a:gd name="T16" fmla="*/ 1 w 42"/>
                <a:gd name="T17" fmla="*/ 1 h 42"/>
                <a:gd name="T18" fmla="*/ 1 w 42"/>
                <a:gd name="T19" fmla="*/ 1 h 42"/>
                <a:gd name="T20" fmla="*/ 1 w 42"/>
                <a:gd name="T21" fmla="*/ 1 h 42"/>
                <a:gd name="T22" fmla="*/ 1 w 42"/>
                <a:gd name="T23" fmla="*/ 1 h 42"/>
                <a:gd name="T24" fmla="*/ 1 w 42"/>
                <a:gd name="T25" fmla="*/ 1 h 42"/>
                <a:gd name="T26" fmla="*/ 1 w 42"/>
                <a:gd name="T27" fmla="*/ 0 h 42"/>
                <a:gd name="T28" fmla="*/ 1 w 42"/>
                <a:gd name="T29" fmla="*/ 1 h 42"/>
                <a:gd name="T30" fmla="*/ 1 w 42"/>
                <a:gd name="T31" fmla="*/ 1 h 42"/>
                <a:gd name="T32" fmla="*/ 1 w 42"/>
                <a:gd name="T33" fmla="*/ 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1" y="16"/>
                  </a:moveTo>
                  <a:lnTo>
                    <a:pt x="0" y="24"/>
                  </a:lnTo>
                  <a:lnTo>
                    <a:pt x="3" y="32"/>
                  </a:lnTo>
                  <a:lnTo>
                    <a:pt x="8" y="39"/>
                  </a:lnTo>
                  <a:lnTo>
                    <a:pt x="16" y="42"/>
                  </a:lnTo>
                  <a:lnTo>
                    <a:pt x="24" y="42"/>
                  </a:lnTo>
                  <a:lnTo>
                    <a:pt x="32" y="39"/>
                  </a:lnTo>
                  <a:lnTo>
                    <a:pt x="39" y="34"/>
                  </a:lnTo>
                  <a:lnTo>
                    <a:pt x="42" y="26"/>
                  </a:lnTo>
                  <a:lnTo>
                    <a:pt x="42" y="18"/>
                  </a:lnTo>
                  <a:lnTo>
                    <a:pt x="40" y="10"/>
                  </a:lnTo>
                  <a:lnTo>
                    <a:pt x="34" y="4"/>
                  </a:lnTo>
                  <a:lnTo>
                    <a:pt x="26" y="1"/>
                  </a:lnTo>
                  <a:lnTo>
                    <a:pt x="18" y="0"/>
                  </a:lnTo>
                  <a:lnTo>
                    <a:pt x="10" y="3"/>
                  </a:lnTo>
                  <a:lnTo>
                    <a:pt x="4" y="8"/>
                  </a:lnTo>
                  <a:lnTo>
                    <a:pt x="1" y="16"/>
                  </a:lnTo>
                  <a:close/>
                </a:path>
              </a:pathLst>
            </a:custGeom>
            <a:solidFill>
              <a:srgbClr val="FF99C4"/>
            </a:solidFill>
            <a:ln w="9525">
              <a:noFill/>
              <a:round/>
              <a:headEnd/>
              <a:tailEnd/>
            </a:ln>
          </p:spPr>
          <p:txBody>
            <a:bodyPr/>
            <a:lstStyle/>
            <a:p>
              <a:endParaRPr lang="en-US">
                <a:solidFill>
                  <a:srgbClr val="000000"/>
                </a:solidFill>
              </a:endParaRPr>
            </a:p>
          </p:txBody>
        </p:sp>
        <p:sp>
          <p:nvSpPr>
            <p:cNvPr id="23696" name="Freeform 226"/>
            <p:cNvSpPr>
              <a:spLocks/>
            </p:cNvSpPr>
            <p:nvPr/>
          </p:nvSpPr>
          <p:spPr bwMode="auto">
            <a:xfrm>
              <a:off x="4490" y="2903"/>
              <a:ext cx="9" cy="12"/>
            </a:xfrm>
            <a:custGeom>
              <a:avLst/>
              <a:gdLst>
                <a:gd name="T0" fmla="*/ 1 w 17"/>
                <a:gd name="T1" fmla="*/ 1 h 23"/>
                <a:gd name="T2" fmla="*/ 1 w 17"/>
                <a:gd name="T3" fmla="*/ 0 h 23"/>
                <a:gd name="T4" fmla="*/ 1 w 17"/>
                <a:gd name="T5" fmla="*/ 1 h 23"/>
                <a:gd name="T6" fmla="*/ 1 w 17"/>
                <a:gd name="T7" fmla="*/ 1 h 23"/>
                <a:gd name="T8" fmla="*/ 1 w 17"/>
                <a:gd name="T9" fmla="*/ 1 h 23"/>
                <a:gd name="T10" fmla="*/ 1 w 17"/>
                <a:gd name="T11" fmla="*/ 1 h 23"/>
                <a:gd name="T12" fmla="*/ 1 w 17"/>
                <a:gd name="T13" fmla="*/ 1 h 23"/>
                <a:gd name="T14" fmla="*/ 1 w 17"/>
                <a:gd name="T15" fmla="*/ 1 h 23"/>
                <a:gd name="T16" fmla="*/ 1 w 17"/>
                <a:gd name="T17" fmla="*/ 1 h 23"/>
                <a:gd name="T18" fmla="*/ 1 w 17"/>
                <a:gd name="T19" fmla="*/ 1 h 23"/>
                <a:gd name="T20" fmla="*/ 1 w 17"/>
                <a:gd name="T21" fmla="*/ 1 h 23"/>
                <a:gd name="T22" fmla="*/ 1 w 17"/>
                <a:gd name="T23" fmla="*/ 1 h 23"/>
                <a:gd name="T24" fmla="*/ 1 w 17"/>
                <a:gd name="T25" fmla="*/ 1 h 23"/>
                <a:gd name="T26" fmla="*/ 0 w 17"/>
                <a:gd name="T27" fmla="*/ 1 h 23"/>
                <a:gd name="T28" fmla="*/ 0 w 17"/>
                <a:gd name="T29" fmla="*/ 1 h 23"/>
                <a:gd name="T30" fmla="*/ 1 w 17"/>
                <a:gd name="T31" fmla="*/ 1 h 23"/>
                <a:gd name="T32" fmla="*/ 1 w 17"/>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3"/>
                <a:gd name="T53" fmla="*/ 17 w 1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3">
                  <a:moveTo>
                    <a:pt x="3" y="1"/>
                  </a:moveTo>
                  <a:lnTo>
                    <a:pt x="7" y="0"/>
                  </a:lnTo>
                  <a:lnTo>
                    <a:pt x="10" y="1"/>
                  </a:lnTo>
                  <a:lnTo>
                    <a:pt x="13" y="5"/>
                  </a:lnTo>
                  <a:lnTo>
                    <a:pt x="16" y="8"/>
                  </a:lnTo>
                  <a:lnTo>
                    <a:pt x="17" y="13"/>
                  </a:lnTo>
                  <a:lnTo>
                    <a:pt x="17" y="16"/>
                  </a:lnTo>
                  <a:lnTo>
                    <a:pt x="16" y="20"/>
                  </a:lnTo>
                  <a:lnTo>
                    <a:pt x="14" y="22"/>
                  </a:lnTo>
                  <a:lnTo>
                    <a:pt x="10" y="23"/>
                  </a:lnTo>
                  <a:lnTo>
                    <a:pt x="8" y="22"/>
                  </a:lnTo>
                  <a:lnTo>
                    <a:pt x="4" y="20"/>
                  </a:lnTo>
                  <a:lnTo>
                    <a:pt x="1" y="15"/>
                  </a:lnTo>
                  <a:lnTo>
                    <a:pt x="0" y="11"/>
                  </a:lnTo>
                  <a:lnTo>
                    <a:pt x="0" y="7"/>
                  </a:lnTo>
                  <a:lnTo>
                    <a:pt x="1" y="4"/>
                  </a:lnTo>
                  <a:lnTo>
                    <a:pt x="3" y="1"/>
                  </a:lnTo>
                  <a:close/>
                </a:path>
              </a:pathLst>
            </a:custGeom>
            <a:solidFill>
              <a:srgbClr val="000000"/>
            </a:solidFill>
            <a:ln w="9525">
              <a:noFill/>
              <a:round/>
              <a:headEnd/>
              <a:tailEnd/>
            </a:ln>
          </p:spPr>
          <p:txBody>
            <a:bodyPr/>
            <a:lstStyle/>
            <a:p>
              <a:endParaRPr lang="en-US">
                <a:solidFill>
                  <a:srgbClr val="000000"/>
                </a:solidFill>
              </a:endParaRPr>
            </a:p>
          </p:txBody>
        </p:sp>
        <p:sp>
          <p:nvSpPr>
            <p:cNvPr id="23697" name="Freeform 227"/>
            <p:cNvSpPr>
              <a:spLocks/>
            </p:cNvSpPr>
            <p:nvPr/>
          </p:nvSpPr>
          <p:spPr bwMode="auto">
            <a:xfrm>
              <a:off x="4493" y="2905"/>
              <a:ext cx="3" cy="3"/>
            </a:xfrm>
            <a:custGeom>
              <a:avLst/>
              <a:gdLst>
                <a:gd name="T0" fmla="*/ 0 w 5"/>
                <a:gd name="T1" fmla="*/ 1 h 6"/>
                <a:gd name="T2" fmla="*/ 0 w 5"/>
                <a:gd name="T3" fmla="*/ 1 h 6"/>
                <a:gd name="T4" fmla="*/ 0 w 5"/>
                <a:gd name="T5" fmla="*/ 1 h 6"/>
                <a:gd name="T6" fmla="*/ 0 w 5"/>
                <a:gd name="T7" fmla="*/ 1 h 6"/>
                <a:gd name="T8" fmla="*/ 1 w 5"/>
                <a:gd name="T9" fmla="*/ 1 h 6"/>
                <a:gd name="T10" fmla="*/ 1 w 5"/>
                <a:gd name="T11" fmla="*/ 1 h 6"/>
                <a:gd name="T12" fmla="*/ 1 w 5"/>
                <a:gd name="T13" fmla="*/ 1 h 6"/>
                <a:gd name="T14" fmla="*/ 1 w 5"/>
                <a:gd name="T15" fmla="*/ 1 h 6"/>
                <a:gd name="T16" fmla="*/ 1 w 5"/>
                <a:gd name="T17" fmla="*/ 1 h 6"/>
                <a:gd name="T18" fmla="*/ 1 w 5"/>
                <a:gd name="T19" fmla="*/ 1 h 6"/>
                <a:gd name="T20" fmla="*/ 1 w 5"/>
                <a:gd name="T21" fmla="*/ 1 h 6"/>
                <a:gd name="T22" fmla="*/ 1 w 5"/>
                <a:gd name="T23" fmla="*/ 1 h 6"/>
                <a:gd name="T24" fmla="*/ 1 w 5"/>
                <a:gd name="T25" fmla="*/ 0 h 6"/>
                <a:gd name="T26" fmla="*/ 1 w 5"/>
                <a:gd name="T27" fmla="*/ 0 h 6"/>
                <a:gd name="T28" fmla="*/ 1 w 5"/>
                <a:gd name="T29" fmla="*/ 0 h 6"/>
                <a:gd name="T30" fmla="*/ 1 w 5"/>
                <a:gd name="T31" fmla="*/ 0 h 6"/>
                <a:gd name="T32" fmla="*/ 0 w 5"/>
                <a:gd name="T33" fmla="*/ 1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6"/>
                <a:gd name="T53" fmla="*/ 5 w 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6">
                  <a:moveTo>
                    <a:pt x="0" y="1"/>
                  </a:moveTo>
                  <a:lnTo>
                    <a:pt x="0" y="2"/>
                  </a:lnTo>
                  <a:lnTo>
                    <a:pt x="0" y="3"/>
                  </a:lnTo>
                  <a:lnTo>
                    <a:pt x="0" y="4"/>
                  </a:lnTo>
                  <a:lnTo>
                    <a:pt x="1" y="4"/>
                  </a:lnTo>
                  <a:lnTo>
                    <a:pt x="2" y="6"/>
                  </a:lnTo>
                  <a:lnTo>
                    <a:pt x="3" y="6"/>
                  </a:lnTo>
                  <a:lnTo>
                    <a:pt x="4" y="4"/>
                  </a:lnTo>
                  <a:lnTo>
                    <a:pt x="5" y="3"/>
                  </a:lnTo>
                  <a:lnTo>
                    <a:pt x="5" y="2"/>
                  </a:lnTo>
                  <a:lnTo>
                    <a:pt x="5" y="1"/>
                  </a:lnTo>
                  <a:lnTo>
                    <a:pt x="4" y="0"/>
                  </a:lnTo>
                  <a:lnTo>
                    <a:pt x="3" y="0"/>
                  </a:lnTo>
                  <a:lnTo>
                    <a:pt x="2" y="0"/>
                  </a:lnTo>
                  <a:lnTo>
                    <a:pt x="1" y="0"/>
                  </a:lnTo>
                  <a:lnTo>
                    <a:pt x="0" y="1"/>
                  </a:lnTo>
                  <a:close/>
                </a:path>
              </a:pathLst>
            </a:custGeom>
            <a:solidFill>
              <a:srgbClr val="FFFFFF"/>
            </a:solidFill>
            <a:ln w="9525">
              <a:noFill/>
              <a:round/>
              <a:headEnd/>
              <a:tailEnd/>
            </a:ln>
          </p:spPr>
          <p:txBody>
            <a:bodyPr/>
            <a:lstStyle/>
            <a:p>
              <a:endParaRPr lang="en-US">
                <a:solidFill>
                  <a:srgbClr val="000000"/>
                </a:solidFill>
              </a:endParaRPr>
            </a:p>
          </p:txBody>
        </p:sp>
        <p:sp>
          <p:nvSpPr>
            <p:cNvPr id="23698" name="Freeform 228"/>
            <p:cNvSpPr>
              <a:spLocks/>
            </p:cNvSpPr>
            <p:nvPr/>
          </p:nvSpPr>
          <p:spPr bwMode="auto">
            <a:xfrm>
              <a:off x="4412" y="2848"/>
              <a:ext cx="89" cy="80"/>
            </a:xfrm>
            <a:custGeom>
              <a:avLst/>
              <a:gdLst>
                <a:gd name="T0" fmla="*/ 0 w 179"/>
                <a:gd name="T1" fmla="*/ 1 h 159"/>
                <a:gd name="T2" fmla="*/ 0 w 179"/>
                <a:gd name="T3" fmla="*/ 1 h 159"/>
                <a:gd name="T4" fmla="*/ 0 w 179"/>
                <a:gd name="T5" fmla="*/ 1 h 159"/>
                <a:gd name="T6" fmla="*/ 0 w 179"/>
                <a:gd name="T7" fmla="*/ 1 h 159"/>
                <a:gd name="T8" fmla="*/ 0 w 179"/>
                <a:gd name="T9" fmla="*/ 1 h 159"/>
                <a:gd name="T10" fmla="*/ 0 w 179"/>
                <a:gd name="T11" fmla="*/ 1 h 159"/>
                <a:gd name="T12" fmla="*/ 0 w 179"/>
                <a:gd name="T13" fmla="*/ 1 h 159"/>
                <a:gd name="T14" fmla="*/ 0 w 179"/>
                <a:gd name="T15" fmla="*/ 1 h 159"/>
                <a:gd name="T16" fmla="*/ 0 w 179"/>
                <a:gd name="T17" fmla="*/ 1 h 159"/>
                <a:gd name="T18" fmla="*/ 0 w 179"/>
                <a:gd name="T19" fmla="*/ 1 h 159"/>
                <a:gd name="T20" fmla="*/ 0 w 179"/>
                <a:gd name="T21" fmla="*/ 1 h 159"/>
                <a:gd name="T22" fmla="*/ 0 w 179"/>
                <a:gd name="T23" fmla="*/ 0 h 159"/>
                <a:gd name="T24" fmla="*/ 0 w 179"/>
                <a:gd name="T25" fmla="*/ 1 h 159"/>
                <a:gd name="T26" fmla="*/ 0 w 179"/>
                <a:gd name="T27" fmla="*/ 1 h 159"/>
                <a:gd name="T28" fmla="*/ 0 w 179"/>
                <a:gd name="T29" fmla="*/ 1 h 159"/>
                <a:gd name="T30" fmla="*/ 0 w 179"/>
                <a:gd name="T31" fmla="*/ 1 h 159"/>
                <a:gd name="T32" fmla="*/ 0 w 179"/>
                <a:gd name="T33" fmla="*/ 1 h 159"/>
                <a:gd name="T34" fmla="*/ 0 w 179"/>
                <a:gd name="T35" fmla="*/ 1 h 159"/>
                <a:gd name="T36" fmla="*/ 0 w 179"/>
                <a:gd name="T37" fmla="*/ 1 h 159"/>
                <a:gd name="T38" fmla="*/ 0 w 179"/>
                <a:gd name="T39" fmla="*/ 1 h 159"/>
                <a:gd name="T40" fmla="*/ 0 w 179"/>
                <a:gd name="T41" fmla="*/ 1 h 159"/>
                <a:gd name="T42" fmla="*/ 0 w 179"/>
                <a:gd name="T43" fmla="*/ 1 h 159"/>
                <a:gd name="T44" fmla="*/ 0 w 179"/>
                <a:gd name="T45" fmla="*/ 1 h 159"/>
                <a:gd name="T46" fmla="*/ 0 w 179"/>
                <a:gd name="T47" fmla="*/ 1 h 159"/>
                <a:gd name="T48" fmla="*/ 0 w 179"/>
                <a:gd name="T49" fmla="*/ 1 h 159"/>
                <a:gd name="T50" fmla="*/ 0 w 179"/>
                <a:gd name="T51" fmla="*/ 1 h 159"/>
                <a:gd name="T52" fmla="*/ 0 w 179"/>
                <a:gd name="T53" fmla="*/ 1 h 159"/>
                <a:gd name="T54" fmla="*/ 0 w 179"/>
                <a:gd name="T55" fmla="*/ 1 h 159"/>
                <a:gd name="T56" fmla="*/ 0 w 179"/>
                <a:gd name="T57" fmla="*/ 1 h 159"/>
                <a:gd name="T58" fmla="*/ 0 w 179"/>
                <a:gd name="T59" fmla="*/ 1 h 159"/>
                <a:gd name="T60" fmla="*/ 0 w 179"/>
                <a:gd name="T61" fmla="*/ 1 h 159"/>
                <a:gd name="T62" fmla="*/ 0 w 179"/>
                <a:gd name="T63" fmla="*/ 1 h 159"/>
                <a:gd name="T64" fmla="*/ 0 w 179"/>
                <a:gd name="T65" fmla="*/ 1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9"/>
                <a:gd name="T100" fmla="*/ 0 h 159"/>
                <a:gd name="T101" fmla="*/ 179 w 179"/>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9" h="159">
                  <a:moveTo>
                    <a:pt x="172" y="71"/>
                  </a:moveTo>
                  <a:lnTo>
                    <a:pt x="175" y="65"/>
                  </a:lnTo>
                  <a:lnTo>
                    <a:pt x="178" y="60"/>
                  </a:lnTo>
                  <a:lnTo>
                    <a:pt x="179" y="57"/>
                  </a:lnTo>
                  <a:lnTo>
                    <a:pt x="179" y="56"/>
                  </a:lnTo>
                  <a:lnTo>
                    <a:pt x="178" y="53"/>
                  </a:lnTo>
                  <a:lnTo>
                    <a:pt x="175" y="45"/>
                  </a:lnTo>
                  <a:lnTo>
                    <a:pt x="171" y="34"/>
                  </a:lnTo>
                  <a:lnTo>
                    <a:pt x="161" y="22"/>
                  </a:lnTo>
                  <a:lnTo>
                    <a:pt x="149" y="11"/>
                  </a:lnTo>
                  <a:lnTo>
                    <a:pt x="130" y="3"/>
                  </a:lnTo>
                  <a:lnTo>
                    <a:pt x="106" y="0"/>
                  </a:lnTo>
                  <a:lnTo>
                    <a:pt x="75" y="4"/>
                  </a:lnTo>
                  <a:lnTo>
                    <a:pt x="50" y="14"/>
                  </a:lnTo>
                  <a:lnTo>
                    <a:pt x="30" y="29"/>
                  </a:lnTo>
                  <a:lnTo>
                    <a:pt x="15" y="47"/>
                  </a:lnTo>
                  <a:lnTo>
                    <a:pt x="5" y="69"/>
                  </a:lnTo>
                  <a:lnTo>
                    <a:pt x="0" y="92"/>
                  </a:lnTo>
                  <a:lnTo>
                    <a:pt x="1" y="115"/>
                  </a:lnTo>
                  <a:lnTo>
                    <a:pt x="7" y="138"/>
                  </a:lnTo>
                  <a:lnTo>
                    <a:pt x="17" y="159"/>
                  </a:lnTo>
                  <a:lnTo>
                    <a:pt x="27" y="152"/>
                  </a:lnTo>
                  <a:lnTo>
                    <a:pt x="36" y="144"/>
                  </a:lnTo>
                  <a:lnTo>
                    <a:pt x="44" y="139"/>
                  </a:lnTo>
                  <a:lnTo>
                    <a:pt x="50" y="137"/>
                  </a:lnTo>
                  <a:lnTo>
                    <a:pt x="67" y="129"/>
                  </a:lnTo>
                  <a:lnTo>
                    <a:pt x="83" y="121"/>
                  </a:lnTo>
                  <a:lnTo>
                    <a:pt x="99" y="113"/>
                  </a:lnTo>
                  <a:lnTo>
                    <a:pt x="114" y="106"/>
                  </a:lnTo>
                  <a:lnTo>
                    <a:pt x="129" y="98"/>
                  </a:lnTo>
                  <a:lnTo>
                    <a:pt x="144" y="90"/>
                  </a:lnTo>
                  <a:lnTo>
                    <a:pt x="158" y="80"/>
                  </a:lnTo>
                  <a:lnTo>
                    <a:pt x="172" y="71"/>
                  </a:lnTo>
                  <a:close/>
                </a:path>
              </a:pathLst>
            </a:custGeom>
            <a:solidFill>
              <a:srgbClr val="843891"/>
            </a:solidFill>
            <a:ln w="9525">
              <a:noFill/>
              <a:round/>
              <a:headEnd/>
              <a:tailEnd/>
            </a:ln>
          </p:spPr>
          <p:txBody>
            <a:bodyPr/>
            <a:lstStyle/>
            <a:p>
              <a:endParaRPr lang="en-US">
                <a:solidFill>
                  <a:srgbClr val="000000"/>
                </a:solidFill>
              </a:endParaRPr>
            </a:p>
          </p:txBody>
        </p:sp>
        <p:sp>
          <p:nvSpPr>
            <p:cNvPr id="23699" name="Freeform 229"/>
            <p:cNvSpPr>
              <a:spLocks/>
            </p:cNvSpPr>
            <p:nvPr/>
          </p:nvSpPr>
          <p:spPr bwMode="auto">
            <a:xfrm>
              <a:off x="4484" y="2871"/>
              <a:ext cx="16" cy="27"/>
            </a:xfrm>
            <a:custGeom>
              <a:avLst/>
              <a:gdLst>
                <a:gd name="T0" fmla="*/ 0 w 33"/>
                <a:gd name="T1" fmla="*/ 0 h 54"/>
                <a:gd name="T2" fmla="*/ 0 w 33"/>
                <a:gd name="T3" fmla="*/ 1 h 54"/>
                <a:gd name="T4" fmla="*/ 0 w 33"/>
                <a:gd name="T5" fmla="*/ 1 h 54"/>
                <a:gd name="T6" fmla="*/ 0 w 33"/>
                <a:gd name="T7" fmla="*/ 1 h 54"/>
                <a:gd name="T8" fmla="*/ 0 w 33"/>
                <a:gd name="T9" fmla="*/ 1 h 54"/>
                <a:gd name="T10" fmla="*/ 0 w 33"/>
                <a:gd name="T11" fmla="*/ 1 h 54"/>
                <a:gd name="T12" fmla="*/ 0 w 33"/>
                <a:gd name="T13" fmla="*/ 1 h 54"/>
                <a:gd name="T14" fmla="*/ 0 w 33"/>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54"/>
                <a:gd name="T26" fmla="*/ 33 w 33"/>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54">
                  <a:moveTo>
                    <a:pt x="18" y="0"/>
                  </a:moveTo>
                  <a:lnTo>
                    <a:pt x="33" y="48"/>
                  </a:lnTo>
                  <a:lnTo>
                    <a:pt x="23" y="54"/>
                  </a:lnTo>
                  <a:lnTo>
                    <a:pt x="0" y="3"/>
                  </a:lnTo>
                  <a:lnTo>
                    <a:pt x="5" y="2"/>
                  </a:lnTo>
                  <a:lnTo>
                    <a:pt x="10" y="1"/>
                  </a:lnTo>
                  <a:lnTo>
                    <a:pt x="14" y="1"/>
                  </a:lnTo>
                  <a:lnTo>
                    <a:pt x="18" y="0"/>
                  </a:lnTo>
                  <a:close/>
                </a:path>
              </a:pathLst>
            </a:custGeom>
            <a:solidFill>
              <a:srgbClr val="C963AD"/>
            </a:solidFill>
            <a:ln w="9525">
              <a:noFill/>
              <a:round/>
              <a:headEnd/>
              <a:tailEnd/>
            </a:ln>
          </p:spPr>
          <p:txBody>
            <a:bodyPr/>
            <a:lstStyle/>
            <a:p>
              <a:endParaRPr lang="en-US">
                <a:solidFill>
                  <a:srgbClr val="000000"/>
                </a:solidFill>
              </a:endParaRPr>
            </a:p>
          </p:txBody>
        </p:sp>
        <p:sp>
          <p:nvSpPr>
            <p:cNvPr id="23700" name="Freeform 230"/>
            <p:cNvSpPr>
              <a:spLocks/>
            </p:cNvSpPr>
            <p:nvPr/>
          </p:nvSpPr>
          <p:spPr bwMode="auto">
            <a:xfrm>
              <a:off x="4501" y="2870"/>
              <a:ext cx="10" cy="23"/>
            </a:xfrm>
            <a:custGeom>
              <a:avLst/>
              <a:gdLst>
                <a:gd name="T0" fmla="*/ 1 w 19"/>
                <a:gd name="T1" fmla="*/ 0 h 48"/>
                <a:gd name="T2" fmla="*/ 1 w 19"/>
                <a:gd name="T3" fmla="*/ 0 h 48"/>
                <a:gd name="T4" fmla="*/ 1 w 19"/>
                <a:gd name="T5" fmla="*/ 0 h 48"/>
                <a:gd name="T6" fmla="*/ 0 w 19"/>
                <a:gd name="T7" fmla="*/ 0 h 48"/>
                <a:gd name="T8" fmla="*/ 1 w 19"/>
                <a:gd name="T9" fmla="*/ 0 h 48"/>
                <a:gd name="T10" fmla="*/ 1 w 19"/>
                <a:gd name="T11" fmla="*/ 0 h 48"/>
                <a:gd name="T12" fmla="*/ 1 w 19"/>
                <a:gd name="T13" fmla="*/ 0 h 48"/>
                <a:gd name="T14" fmla="*/ 1 w 19"/>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48"/>
                <a:gd name="T26" fmla="*/ 19 w 1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48">
                  <a:moveTo>
                    <a:pt x="7" y="0"/>
                  </a:moveTo>
                  <a:lnTo>
                    <a:pt x="19" y="40"/>
                  </a:lnTo>
                  <a:lnTo>
                    <a:pt x="6" y="48"/>
                  </a:lnTo>
                  <a:lnTo>
                    <a:pt x="0" y="2"/>
                  </a:lnTo>
                  <a:lnTo>
                    <a:pt x="3" y="0"/>
                  </a:lnTo>
                  <a:lnTo>
                    <a:pt x="6" y="0"/>
                  </a:lnTo>
                  <a:lnTo>
                    <a:pt x="7" y="0"/>
                  </a:lnTo>
                  <a:close/>
                </a:path>
              </a:pathLst>
            </a:custGeom>
            <a:solidFill>
              <a:srgbClr val="C963AD"/>
            </a:solidFill>
            <a:ln w="9525">
              <a:noFill/>
              <a:round/>
              <a:headEnd/>
              <a:tailEnd/>
            </a:ln>
          </p:spPr>
          <p:txBody>
            <a:bodyPr/>
            <a:lstStyle/>
            <a:p>
              <a:endParaRPr lang="en-US">
                <a:solidFill>
                  <a:srgbClr val="000000"/>
                </a:solidFill>
              </a:endParaRPr>
            </a:p>
          </p:txBody>
        </p:sp>
        <p:sp>
          <p:nvSpPr>
            <p:cNvPr id="23701" name="Freeform 231"/>
            <p:cNvSpPr>
              <a:spLocks/>
            </p:cNvSpPr>
            <p:nvPr/>
          </p:nvSpPr>
          <p:spPr bwMode="auto">
            <a:xfrm>
              <a:off x="4493" y="2870"/>
              <a:ext cx="11" cy="25"/>
            </a:xfrm>
            <a:custGeom>
              <a:avLst/>
              <a:gdLst>
                <a:gd name="T0" fmla="*/ 1 w 22"/>
                <a:gd name="T1" fmla="*/ 0 h 49"/>
                <a:gd name="T2" fmla="*/ 1 w 22"/>
                <a:gd name="T3" fmla="*/ 1 h 49"/>
                <a:gd name="T4" fmla="*/ 1 w 22"/>
                <a:gd name="T5" fmla="*/ 1 h 49"/>
                <a:gd name="T6" fmla="*/ 0 w 22"/>
                <a:gd name="T7" fmla="*/ 1 h 49"/>
                <a:gd name="T8" fmla="*/ 1 w 22"/>
                <a:gd name="T9" fmla="*/ 0 h 49"/>
                <a:gd name="T10" fmla="*/ 1 w 22"/>
                <a:gd name="T11" fmla="*/ 0 h 49"/>
                <a:gd name="T12" fmla="*/ 1 w 22"/>
                <a:gd name="T13" fmla="*/ 0 h 49"/>
                <a:gd name="T14" fmla="*/ 1 w 22"/>
                <a:gd name="T15" fmla="*/ 0 h 49"/>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49"/>
                <a:gd name="T26" fmla="*/ 22 w 22"/>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49">
                  <a:moveTo>
                    <a:pt x="16" y="0"/>
                  </a:moveTo>
                  <a:lnTo>
                    <a:pt x="22" y="46"/>
                  </a:lnTo>
                  <a:lnTo>
                    <a:pt x="15" y="49"/>
                  </a:lnTo>
                  <a:lnTo>
                    <a:pt x="0" y="1"/>
                  </a:lnTo>
                  <a:lnTo>
                    <a:pt x="4" y="0"/>
                  </a:lnTo>
                  <a:lnTo>
                    <a:pt x="9" y="0"/>
                  </a:lnTo>
                  <a:lnTo>
                    <a:pt x="12" y="0"/>
                  </a:lnTo>
                  <a:lnTo>
                    <a:pt x="16" y="0"/>
                  </a:lnTo>
                  <a:close/>
                </a:path>
              </a:pathLst>
            </a:custGeom>
            <a:solidFill>
              <a:srgbClr val="843891"/>
            </a:solidFill>
            <a:ln w="9525">
              <a:noFill/>
              <a:round/>
              <a:headEnd/>
              <a:tailEnd/>
            </a:ln>
          </p:spPr>
          <p:txBody>
            <a:bodyPr/>
            <a:lstStyle/>
            <a:p>
              <a:endParaRPr lang="en-US">
                <a:solidFill>
                  <a:srgbClr val="000000"/>
                </a:solidFill>
              </a:endParaRPr>
            </a:p>
          </p:txBody>
        </p:sp>
        <p:sp>
          <p:nvSpPr>
            <p:cNvPr id="23702" name="Freeform 232"/>
            <p:cNvSpPr>
              <a:spLocks/>
            </p:cNvSpPr>
            <p:nvPr/>
          </p:nvSpPr>
          <p:spPr bwMode="auto">
            <a:xfrm>
              <a:off x="4474" y="2873"/>
              <a:ext cx="22" cy="28"/>
            </a:xfrm>
            <a:custGeom>
              <a:avLst/>
              <a:gdLst>
                <a:gd name="T0" fmla="*/ 1 w 42"/>
                <a:gd name="T1" fmla="*/ 0 h 57"/>
                <a:gd name="T2" fmla="*/ 1 w 42"/>
                <a:gd name="T3" fmla="*/ 0 h 57"/>
                <a:gd name="T4" fmla="*/ 1 w 42"/>
                <a:gd name="T5" fmla="*/ 0 h 57"/>
                <a:gd name="T6" fmla="*/ 0 w 42"/>
                <a:gd name="T7" fmla="*/ 0 h 57"/>
                <a:gd name="T8" fmla="*/ 1 w 42"/>
                <a:gd name="T9" fmla="*/ 0 h 57"/>
                <a:gd name="T10" fmla="*/ 1 w 42"/>
                <a:gd name="T11" fmla="*/ 0 h 57"/>
                <a:gd name="T12" fmla="*/ 1 w 42"/>
                <a:gd name="T13" fmla="*/ 0 h 57"/>
                <a:gd name="T14" fmla="*/ 1 w 42"/>
                <a:gd name="T15" fmla="*/ 0 h 57"/>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7"/>
                <a:gd name="T26" fmla="*/ 42 w 4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7">
                  <a:moveTo>
                    <a:pt x="19" y="0"/>
                  </a:moveTo>
                  <a:lnTo>
                    <a:pt x="42" y="51"/>
                  </a:lnTo>
                  <a:lnTo>
                    <a:pt x="35" y="57"/>
                  </a:lnTo>
                  <a:lnTo>
                    <a:pt x="0" y="6"/>
                  </a:lnTo>
                  <a:lnTo>
                    <a:pt x="4" y="5"/>
                  </a:lnTo>
                  <a:lnTo>
                    <a:pt x="10" y="3"/>
                  </a:lnTo>
                  <a:lnTo>
                    <a:pt x="15" y="1"/>
                  </a:lnTo>
                  <a:lnTo>
                    <a:pt x="19" y="0"/>
                  </a:lnTo>
                  <a:close/>
                </a:path>
              </a:pathLst>
            </a:custGeom>
            <a:solidFill>
              <a:srgbClr val="843891"/>
            </a:solidFill>
            <a:ln w="9525">
              <a:noFill/>
              <a:round/>
              <a:headEnd/>
              <a:tailEnd/>
            </a:ln>
          </p:spPr>
          <p:txBody>
            <a:bodyPr/>
            <a:lstStyle/>
            <a:p>
              <a:endParaRPr lang="en-US">
                <a:solidFill>
                  <a:srgbClr val="000000"/>
                </a:solidFill>
              </a:endParaRPr>
            </a:p>
          </p:txBody>
        </p:sp>
        <p:sp>
          <p:nvSpPr>
            <p:cNvPr id="23703" name="Freeform 233"/>
            <p:cNvSpPr>
              <a:spLocks/>
            </p:cNvSpPr>
            <p:nvPr/>
          </p:nvSpPr>
          <p:spPr bwMode="auto">
            <a:xfrm>
              <a:off x="4452" y="2884"/>
              <a:ext cx="21" cy="31"/>
            </a:xfrm>
            <a:custGeom>
              <a:avLst/>
              <a:gdLst>
                <a:gd name="T0" fmla="*/ 1 w 41"/>
                <a:gd name="T1" fmla="*/ 0 h 61"/>
                <a:gd name="T2" fmla="*/ 1 w 41"/>
                <a:gd name="T3" fmla="*/ 1 h 61"/>
                <a:gd name="T4" fmla="*/ 1 w 41"/>
                <a:gd name="T5" fmla="*/ 1 h 61"/>
                <a:gd name="T6" fmla="*/ 0 w 41"/>
                <a:gd name="T7" fmla="*/ 1 h 61"/>
                <a:gd name="T8" fmla="*/ 1 w 41"/>
                <a:gd name="T9" fmla="*/ 1 h 61"/>
                <a:gd name="T10" fmla="*/ 1 w 41"/>
                <a:gd name="T11" fmla="*/ 1 h 61"/>
                <a:gd name="T12" fmla="*/ 1 w 41"/>
                <a:gd name="T13" fmla="*/ 1 h 61"/>
                <a:gd name="T14" fmla="*/ 1 w 41"/>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61"/>
                <a:gd name="T26" fmla="*/ 41 w 41"/>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61">
                  <a:moveTo>
                    <a:pt x="8" y="0"/>
                  </a:moveTo>
                  <a:lnTo>
                    <a:pt x="41" y="58"/>
                  </a:lnTo>
                  <a:lnTo>
                    <a:pt x="38" y="61"/>
                  </a:lnTo>
                  <a:lnTo>
                    <a:pt x="0" y="5"/>
                  </a:lnTo>
                  <a:lnTo>
                    <a:pt x="2" y="4"/>
                  </a:lnTo>
                  <a:lnTo>
                    <a:pt x="4" y="3"/>
                  </a:lnTo>
                  <a:lnTo>
                    <a:pt x="6" y="1"/>
                  </a:lnTo>
                  <a:lnTo>
                    <a:pt x="8" y="0"/>
                  </a:lnTo>
                  <a:close/>
                </a:path>
              </a:pathLst>
            </a:custGeom>
            <a:solidFill>
              <a:srgbClr val="C963AD"/>
            </a:solidFill>
            <a:ln w="9525">
              <a:noFill/>
              <a:round/>
              <a:headEnd/>
              <a:tailEnd/>
            </a:ln>
          </p:spPr>
          <p:txBody>
            <a:bodyPr/>
            <a:lstStyle/>
            <a:p>
              <a:endParaRPr lang="en-US">
                <a:solidFill>
                  <a:srgbClr val="000000"/>
                </a:solidFill>
              </a:endParaRPr>
            </a:p>
          </p:txBody>
        </p:sp>
        <p:sp>
          <p:nvSpPr>
            <p:cNvPr id="23704" name="Freeform 234"/>
            <p:cNvSpPr>
              <a:spLocks/>
            </p:cNvSpPr>
            <p:nvPr/>
          </p:nvSpPr>
          <p:spPr bwMode="auto">
            <a:xfrm>
              <a:off x="4424" y="2909"/>
              <a:ext cx="20" cy="26"/>
            </a:xfrm>
            <a:custGeom>
              <a:avLst/>
              <a:gdLst>
                <a:gd name="T0" fmla="*/ 1 w 39"/>
                <a:gd name="T1" fmla="*/ 0 h 52"/>
                <a:gd name="T2" fmla="*/ 1 w 39"/>
                <a:gd name="T3" fmla="*/ 1 h 52"/>
                <a:gd name="T4" fmla="*/ 1 w 39"/>
                <a:gd name="T5" fmla="*/ 1 h 52"/>
                <a:gd name="T6" fmla="*/ 0 w 39"/>
                <a:gd name="T7" fmla="*/ 1 h 52"/>
                <a:gd name="T8" fmla="*/ 1 w 39"/>
                <a:gd name="T9" fmla="*/ 1 h 52"/>
                <a:gd name="T10" fmla="*/ 1 w 39"/>
                <a:gd name="T11" fmla="*/ 1 h 52"/>
                <a:gd name="T12" fmla="*/ 1 w 39"/>
                <a:gd name="T13" fmla="*/ 1 h 52"/>
                <a:gd name="T14" fmla="*/ 1 w 39"/>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52"/>
                <a:gd name="T26" fmla="*/ 39 w 39"/>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52">
                  <a:moveTo>
                    <a:pt x="6" y="0"/>
                  </a:moveTo>
                  <a:lnTo>
                    <a:pt x="39" y="46"/>
                  </a:lnTo>
                  <a:lnTo>
                    <a:pt x="29" y="52"/>
                  </a:lnTo>
                  <a:lnTo>
                    <a:pt x="0" y="9"/>
                  </a:lnTo>
                  <a:lnTo>
                    <a:pt x="2" y="7"/>
                  </a:lnTo>
                  <a:lnTo>
                    <a:pt x="3" y="4"/>
                  </a:lnTo>
                  <a:lnTo>
                    <a:pt x="5" y="2"/>
                  </a:lnTo>
                  <a:lnTo>
                    <a:pt x="6" y="0"/>
                  </a:lnTo>
                  <a:close/>
                </a:path>
              </a:pathLst>
            </a:custGeom>
            <a:solidFill>
              <a:srgbClr val="C963AD"/>
            </a:solidFill>
            <a:ln w="9525">
              <a:noFill/>
              <a:round/>
              <a:headEnd/>
              <a:tailEnd/>
            </a:ln>
          </p:spPr>
          <p:txBody>
            <a:bodyPr/>
            <a:lstStyle/>
            <a:p>
              <a:endParaRPr lang="en-US">
                <a:solidFill>
                  <a:srgbClr val="000000"/>
                </a:solidFill>
              </a:endParaRPr>
            </a:p>
          </p:txBody>
        </p:sp>
        <p:sp>
          <p:nvSpPr>
            <p:cNvPr id="23705" name="Freeform 235"/>
            <p:cNvSpPr>
              <a:spLocks/>
            </p:cNvSpPr>
            <p:nvPr/>
          </p:nvSpPr>
          <p:spPr bwMode="auto">
            <a:xfrm>
              <a:off x="4428" y="2904"/>
              <a:ext cx="22" cy="28"/>
            </a:xfrm>
            <a:custGeom>
              <a:avLst/>
              <a:gdLst>
                <a:gd name="T0" fmla="*/ 0 w 45"/>
                <a:gd name="T1" fmla="*/ 0 h 57"/>
                <a:gd name="T2" fmla="*/ 0 w 45"/>
                <a:gd name="T3" fmla="*/ 0 h 57"/>
                <a:gd name="T4" fmla="*/ 0 w 45"/>
                <a:gd name="T5" fmla="*/ 0 h 57"/>
                <a:gd name="T6" fmla="*/ 0 w 45"/>
                <a:gd name="T7" fmla="*/ 0 h 57"/>
                <a:gd name="T8" fmla="*/ 0 w 45"/>
                <a:gd name="T9" fmla="*/ 0 h 57"/>
                <a:gd name="T10" fmla="*/ 0 w 45"/>
                <a:gd name="T11" fmla="*/ 0 h 57"/>
                <a:gd name="T12" fmla="*/ 0 w 45"/>
                <a:gd name="T13" fmla="*/ 0 h 57"/>
                <a:gd name="T14" fmla="*/ 0 w 45"/>
                <a:gd name="T15" fmla="*/ 0 h 57"/>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57"/>
                <a:gd name="T26" fmla="*/ 45 w 45"/>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57">
                  <a:moveTo>
                    <a:pt x="9" y="0"/>
                  </a:moveTo>
                  <a:lnTo>
                    <a:pt x="45" y="49"/>
                  </a:lnTo>
                  <a:lnTo>
                    <a:pt x="33" y="57"/>
                  </a:lnTo>
                  <a:lnTo>
                    <a:pt x="0" y="11"/>
                  </a:lnTo>
                  <a:lnTo>
                    <a:pt x="3" y="7"/>
                  </a:lnTo>
                  <a:lnTo>
                    <a:pt x="5" y="5"/>
                  </a:lnTo>
                  <a:lnTo>
                    <a:pt x="6" y="3"/>
                  </a:lnTo>
                  <a:lnTo>
                    <a:pt x="9" y="0"/>
                  </a:lnTo>
                  <a:close/>
                </a:path>
              </a:pathLst>
            </a:custGeom>
            <a:solidFill>
              <a:srgbClr val="843891"/>
            </a:solidFill>
            <a:ln w="9525">
              <a:noFill/>
              <a:round/>
              <a:headEnd/>
              <a:tailEnd/>
            </a:ln>
          </p:spPr>
          <p:txBody>
            <a:bodyPr/>
            <a:lstStyle/>
            <a:p>
              <a:endParaRPr lang="en-US">
                <a:solidFill>
                  <a:srgbClr val="000000"/>
                </a:solidFill>
              </a:endParaRPr>
            </a:p>
          </p:txBody>
        </p:sp>
        <p:sp>
          <p:nvSpPr>
            <p:cNvPr id="23706" name="Freeform 236"/>
            <p:cNvSpPr>
              <a:spLocks/>
            </p:cNvSpPr>
            <p:nvPr/>
          </p:nvSpPr>
          <p:spPr bwMode="auto">
            <a:xfrm>
              <a:off x="4419" y="2913"/>
              <a:ext cx="20" cy="24"/>
            </a:xfrm>
            <a:custGeom>
              <a:avLst/>
              <a:gdLst>
                <a:gd name="T0" fmla="*/ 0 w 41"/>
                <a:gd name="T1" fmla="*/ 0 h 47"/>
                <a:gd name="T2" fmla="*/ 0 w 41"/>
                <a:gd name="T3" fmla="*/ 1 h 47"/>
                <a:gd name="T4" fmla="*/ 0 w 41"/>
                <a:gd name="T5" fmla="*/ 1 h 47"/>
                <a:gd name="T6" fmla="*/ 0 w 41"/>
                <a:gd name="T7" fmla="*/ 1 h 47"/>
                <a:gd name="T8" fmla="*/ 0 w 41"/>
                <a:gd name="T9" fmla="*/ 1 h 47"/>
                <a:gd name="T10" fmla="*/ 0 w 41"/>
                <a:gd name="T11" fmla="*/ 1 h 47"/>
                <a:gd name="T12" fmla="*/ 0 w 41"/>
                <a:gd name="T13" fmla="*/ 1 h 47"/>
                <a:gd name="T14" fmla="*/ 0 w 41"/>
                <a:gd name="T15" fmla="*/ 0 h 4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47"/>
                <a:gd name="T26" fmla="*/ 41 w 41"/>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47">
                  <a:moveTo>
                    <a:pt x="12" y="0"/>
                  </a:moveTo>
                  <a:lnTo>
                    <a:pt x="41" y="43"/>
                  </a:lnTo>
                  <a:lnTo>
                    <a:pt x="35" y="47"/>
                  </a:lnTo>
                  <a:lnTo>
                    <a:pt x="0" y="17"/>
                  </a:lnTo>
                  <a:lnTo>
                    <a:pt x="3" y="13"/>
                  </a:lnTo>
                  <a:lnTo>
                    <a:pt x="6" y="8"/>
                  </a:lnTo>
                  <a:lnTo>
                    <a:pt x="9" y="3"/>
                  </a:lnTo>
                  <a:lnTo>
                    <a:pt x="12" y="0"/>
                  </a:lnTo>
                  <a:close/>
                </a:path>
              </a:pathLst>
            </a:custGeom>
            <a:solidFill>
              <a:srgbClr val="843891"/>
            </a:solidFill>
            <a:ln w="9525">
              <a:noFill/>
              <a:round/>
              <a:headEnd/>
              <a:tailEnd/>
            </a:ln>
          </p:spPr>
          <p:txBody>
            <a:bodyPr/>
            <a:lstStyle/>
            <a:p>
              <a:endParaRPr lang="en-US">
                <a:solidFill>
                  <a:srgbClr val="000000"/>
                </a:solidFill>
              </a:endParaRPr>
            </a:p>
          </p:txBody>
        </p:sp>
        <p:sp>
          <p:nvSpPr>
            <p:cNvPr id="23707" name="Freeform 237"/>
            <p:cNvSpPr>
              <a:spLocks/>
            </p:cNvSpPr>
            <p:nvPr/>
          </p:nvSpPr>
          <p:spPr bwMode="auto">
            <a:xfrm>
              <a:off x="4415" y="2927"/>
              <a:ext cx="18" cy="17"/>
            </a:xfrm>
            <a:custGeom>
              <a:avLst/>
              <a:gdLst>
                <a:gd name="T0" fmla="*/ 1 w 36"/>
                <a:gd name="T1" fmla="*/ 0 h 35"/>
                <a:gd name="T2" fmla="*/ 1 w 36"/>
                <a:gd name="T3" fmla="*/ 0 h 35"/>
                <a:gd name="T4" fmla="*/ 0 w 36"/>
                <a:gd name="T5" fmla="*/ 0 h 35"/>
                <a:gd name="T6" fmla="*/ 1 w 36"/>
                <a:gd name="T7" fmla="*/ 0 h 35"/>
                <a:gd name="T8" fmla="*/ 1 w 36"/>
                <a:gd name="T9" fmla="*/ 0 h 35"/>
                <a:gd name="T10" fmla="*/ 1 w 36"/>
                <a:gd name="T11" fmla="*/ 0 h 35"/>
                <a:gd name="T12" fmla="*/ 1 w 36"/>
                <a:gd name="T13" fmla="*/ 0 h 35"/>
                <a:gd name="T14" fmla="*/ 1 w 36"/>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35"/>
                <a:gd name="T26" fmla="*/ 36 w 36"/>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35">
                  <a:moveTo>
                    <a:pt x="36" y="26"/>
                  </a:moveTo>
                  <a:lnTo>
                    <a:pt x="24" y="35"/>
                  </a:lnTo>
                  <a:lnTo>
                    <a:pt x="0" y="6"/>
                  </a:lnTo>
                  <a:lnTo>
                    <a:pt x="1" y="4"/>
                  </a:lnTo>
                  <a:lnTo>
                    <a:pt x="2" y="2"/>
                  </a:lnTo>
                  <a:lnTo>
                    <a:pt x="2" y="0"/>
                  </a:lnTo>
                  <a:lnTo>
                    <a:pt x="36" y="26"/>
                  </a:lnTo>
                  <a:close/>
                </a:path>
              </a:pathLst>
            </a:custGeom>
            <a:solidFill>
              <a:srgbClr val="843891"/>
            </a:solidFill>
            <a:ln w="9525">
              <a:noFill/>
              <a:round/>
              <a:headEnd/>
              <a:tailEnd/>
            </a:ln>
          </p:spPr>
          <p:txBody>
            <a:bodyPr/>
            <a:lstStyle/>
            <a:p>
              <a:endParaRPr lang="en-US">
                <a:solidFill>
                  <a:srgbClr val="000000"/>
                </a:solidFill>
              </a:endParaRPr>
            </a:p>
          </p:txBody>
        </p:sp>
        <p:sp>
          <p:nvSpPr>
            <p:cNvPr id="23708" name="Freeform 238"/>
            <p:cNvSpPr>
              <a:spLocks/>
            </p:cNvSpPr>
            <p:nvPr/>
          </p:nvSpPr>
          <p:spPr bwMode="auto">
            <a:xfrm>
              <a:off x="4432" y="2899"/>
              <a:ext cx="20" cy="29"/>
            </a:xfrm>
            <a:custGeom>
              <a:avLst/>
              <a:gdLst>
                <a:gd name="T0" fmla="*/ 1 w 40"/>
                <a:gd name="T1" fmla="*/ 0 h 59"/>
                <a:gd name="T2" fmla="*/ 1 w 40"/>
                <a:gd name="T3" fmla="*/ 0 h 59"/>
                <a:gd name="T4" fmla="*/ 1 w 40"/>
                <a:gd name="T5" fmla="*/ 0 h 59"/>
                <a:gd name="T6" fmla="*/ 0 w 40"/>
                <a:gd name="T7" fmla="*/ 0 h 59"/>
                <a:gd name="T8" fmla="*/ 1 w 40"/>
                <a:gd name="T9" fmla="*/ 0 h 59"/>
                <a:gd name="T10" fmla="*/ 1 w 40"/>
                <a:gd name="T11" fmla="*/ 0 h 59"/>
                <a:gd name="T12" fmla="*/ 1 w 40"/>
                <a:gd name="T13" fmla="*/ 0 h 59"/>
                <a:gd name="T14" fmla="*/ 1 w 40"/>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59"/>
                <a:gd name="T26" fmla="*/ 40 w 4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59">
                  <a:moveTo>
                    <a:pt x="10" y="0"/>
                  </a:moveTo>
                  <a:lnTo>
                    <a:pt x="40" y="56"/>
                  </a:lnTo>
                  <a:lnTo>
                    <a:pt x="36" y="59"/>
                  </a:lnTo>
                  <a:lnTo>
                    <a:pt x="0" y="10"/>
                  </a:lnTo>
                  <a:lnTo>
                    <a:pt x="2" y="8"/>
                  </a:lnTo>
                  <a:lnTo>
                    <a:pt x="5" y="5"/>
                  </a:lnTo>
                  <a:lnTo>
                    <a:pt x="8" y="2"/>
                  </a:lnTo>
                  <a:lnTo>
                    <a:pt x="10" y="0"/>
                  </a:lnTo>
                  <a:close/>
                </a:path>
              </a:pathLst>
            </a:custGeom>
            <a:solidFill>
              <a:srgbClr val="C963AD"/>
            </a:solidFill>
            <a:ln w="9525">
              <a:noFill/>
              <a:round/>
              <a:headEnd/>
              <a:tailEnd/>
            </a:ln>
          </p:spPr>
          <p:txBody>
            <a:bodyPr/>
            <a:lstStyle/>
            <a:p>
              <a:endParaRPr lang="en-US">
                <a:solidFill>
                  <a:srgbClr val="000000"/>
                </a:solidFill>
              </a:endParaRPr>
            </a:p>
          </p:txBody>
        </p:sp>
        <p:sp>
          <p:nvSpPr>
            <p:cNvPr id="23709" name="Freeform 239"/>
            <p:cNvSpPr>
              <a:spLocks/>
            </p:cNvSpPr>
            <p:nvPr/>
          </p:nvSpPr>
          <p:spPr bwMode="auto">
            <a:xfrm>
              <a:off x="4416" y="2922"/>
              <a:ext cx="20" cy="17"/>
            </a:xfrm>
            <a:custGeom>
              <a:avLst/>
              <a:gdLst>
                <a:gd name="T0" fmla="*/ 1 w 40"/>
                <a:gd name="T1" fmla="*/ 0 h 35"/>
                <a:gd name="T2" fmla="*/ 1 w 40"/>
                <a:gd name="T3" fmla="*/ 0 h 35"/>
                <a:gd name="T4" fmla="*/ 1 w 40"/>
                <a:gd name="T5" fmla="*/ 0 h 35"/>
                <a:gd name="T6" fmla="*/ 0 w 40"/>
                <a:gd name="T7" fmla="*/ 0 h 35"/>
                <a:gd name="T8" fmla="*/ 1 w 40"/>
                <a:gd name="T9" fmla="*/ 0 h 35"/>
                <a:gd name="T10" fmla="*/ 1 w 40"/>
                <a:gd name="T11" fmla="*/ 0 h 35"/>
                <a:gd name="T12" fmla="*/ 1 w 40"/>
                <a:gd name="T13" fmla="*/ 0 h 35"/>
                <a:gd name="T14" fmla="*/ 1 w 40"/>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35"/>
                <a:gd name="T26" fmla="*/ 40 w 40"/>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35">
                  <a:moveTo>
                    <a:pt x="5" y="0"/>
                  </a:moveTo>
                  <a:lnTo>
                    <a:pt x="40" y="30"/>
                  </a:lnTo>
                  <a:lnTo>
                    <a:pt x="34" y="35"/>
                  </a:lnTo>
                  <a:lnTo>
                    <a:pt x="0" y="9"/>
                  </a:lnTo>
                  <a:lnTo>
                    <a:pt x="2" y="7"/>
                  </a:lnTo>
                  <a:lnTo>
                    <a:pt x="3" y="5"/>
                  </a:lnTo>
                  <a:lnTo>
                    <a:pt x="4" y="3"/>
                  </a:lnTo>
                  <a:lnTo>
                    <a:pt x="5" y="0"/>
                  </a:lnTo>
                  <a:close/>
                </a:path>
              </a:pathLst>
            </a:custGeom>
            <a:solidFill>
              <a:srgbClr val="C963AD"/>
            </a:solidFill>
            <a:ln w="9525">
              <a:noFill/>
              <a:round/>
              <a:headEnd/>
              <a:tailEnd/>
            </a:ln>
          </p:spPr>
          <p:txBody>
            <a:bodyPr/>
            <a:lstStyle/>
            <a:p>
              <a:endParaRPr lang="en-US">
                <a:solidFill>
                  <a:srgbClr val="000000"/>
                </a:solidFill>
              </a:endParaRPr>
            </a:p>
          </p:txBody>
        </p:sp>
        <p:sp>
          <p:nvSpPr>
            <p:cNvPr id="23710" name="Freeform 240"/>
            <p:cNvSpPr>
              <a:spLocks/>
            </p:cNvSpPr>
            <p:nvPr/>
          </p:nvSpPr>
          <p:spPr bwMode="auto">
            <a:xfrm>
              <a:off x="4461" y="2878"/>
              <a:ext cx="21" cy="33"/>
            </a:xfrm>
            <a:custGeom>
              <a:avLst/>
              <a:gdLst>
                <a:gd name="T0" fmla="*/ 0 w 44"/>
                <a:gd name="T1" fmla="*/ 0 h 65"/>
                <a:gd name="T2" fmla="*/ 0 w 44"/>
                <a:gd name="T3" fmla="*/ 1 h 65"/>
                <a:gd name="T4" fmla="*/ 0 w 44"/>
                <a:gd name="T5" fmla="*/ 1 h 65"/>
                <a:gd name="T6" fmla="*/ 0 w 44"/>
                <a:gd name="T7" fmla="*/ 1 h 65"/>
                <a:gd name="T8" fmla="*/ 0 w 44"/>
                <a:gd name="T9" fmla="*/ 1 h 65"/>
                <a:gd name="T10" fmla="*/ 0 w 44"/>
                <a:gd name="T11" fmla="*/ 1 h 65"/>
                <a:gd name="T12" fmla="*/ 0 w 44"/>
                <a:gd name="T13" fmla="*/ 1 h 65"/>
                <a:gd name="T14" fmla="*/ 0 w 44"/>
                <a:gd name="T15" fmla="*/ 0 h 65"/>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65"/>
                <a:gd name="T26" fmla="*/ 44 w 4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65">
                  <a:moveTo>
                    <a:pt x="14" y="0"/>
                  </a:moveTo>
                  <a:lnTo>
                    <a:pt x="44" y="56"/>
                  </a:lnTo>
                  <a:lnTo>
                    <a:pt x="31" y="65"/>
                  </a:lnTo>
                  <a:lnTo>
                    <a:pt x="0" y="5"/>
                  </a:lnTo>
                  <a:lnTo>
                    <a:pt x="4" y="4"/>
                  </a:lnTo>
                  <a:lnTo>
                    <a:pt x="7" y="2"/>
                  </a:lnTo>
                  <a:lnTo>
                    <a:pt x="10" y="1"/>
                  </a:lnTo>
                  <a:lnTo>
                    <a:pt x="14" y="0"/>
                  </a:lnTo>
                  <a:close/>
                </a:path>
              </a:pathLst>
            </a:custGeom>
            <a:solidFill>
              <a:srgbClr val="C963AD"/>
            </a:solidFill>
            <a:ln w="9525">
              <a:noFill/>
              <a:round/>
              <a:headEnd/>
              <a:tailEnd/>
            </a:ln>
          </p:spPr>
          <p:txBody>
            <a:bodyPr/>
            <a:lstStyle/>
            <a:p>
              <a:endParaRPr lang="en-US">
                <a:solidFill>
                  <a:srgbClr val="000000"/>
                </a:solidFill>
              </a:endParaRPr>
            </a:p>
          </p:txBody>
        </p:sp>
        <p:sp>
          <p:nvSpPr>
            <p:cNvPr id="23711" name="Freeform 241"/>
            <p:cNvSpPr>
              <a:spLocks/>
            </p:cNvSpPr>
            <p:nvPr/>
          </p:nvSpPr>
          <p:spPr bwMode="auto">
            <a:xfrm>
              <a:off x="4467" y="2875"/>
              <a:ext cx="25" cy="29"/>
            </a:xfrm>
            <a:custGeom>
              <a:avLst/>
              <a:gdLst>
                <a:gd name="T0" fmla="*/ 1 w 49"/>
                <a:gd name="T1" fmla="*/ 0 h 58"/>
                <a:gd name="T2" fmla="*/ 1 w 49"/>
                <a:gd name="T3" fmla="*/ 1 h 58"/>
                <a:gd name="T4" fmla="*/ 1 w 49"/>
                <a:gd name="T5" fmla="*/ 1 h 58"/>
                <a:gd name="T6" fmla="*/ 0 w 49"/>
                <a:gd name="T7" fmla="*/ 1 h 58"/>
                <a:gd name="T8" fmla="*/ 1 w 49"/>
                <a:gd name="T9" fmla="*/ 1 h 58"/>
                <a:gd name="T10" fmla="*/ 1 w 49"/>
                <a:gd name="T11" fmla="*/ 1 h 58"/>
                <a:gd name="T12" fmla="*/ 1 w 49"/>
                <a:gd name="T13" fmla="*/ 1 h 58"/>
                <a:gd name="T14" fmla="*/ 1 w 49"/>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58"/>
                <a:gd name="T26" fmla="*/ 49 w 49"/>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58">
                  <a:moveTo>
                    <a:pt x="14" y="0"/>
                  </a:moveTo>
                  <a:lnTo>
                    <a:pt x="49" y="51"/>
                  </a:lnTo>
                  <a:lnTo>
                    <a:pt x="38" y="58"/>
                  </a:lnTo>
                  <a:lnTo>
                    <a:pt x="0" y="6"/>
                  </a:lnTo>
                  <a:lnTo>
                    <a:pt x="3" y="5"/>
                  </a:lnTo>
                  <a:lnTo>
                    <a:pt x="7" y="2"/>
                  </a:lnTo>
                  <a:lnTo>
                    <a:pt x="10" y="1"/>
                  </a:lnTo>
                  <a:lnTo>
                    <a:pt x="14" y="0"/>
                  </a:lnTo>
                  <a:close/>
                </a:path>
              </a:pathLst>
            </a:custGeom>
            <a:solidFill>
              <a:srgbClr val="C963AD"/>
            </a:solidFill>
            <a:ln w="9525">
              <a:noFill/>
              <a:round/>
              <a:headEnd/>
              <a:tailEnd/>
            </a:ln>
          </p:spPr>
          <p:txBody>
            <a:bodyPr/>
            <a:lstStyle/>
            <a:p>
              <a:endParaRPr lang="en-US">
                <a:solidFill>
                  <a:srgbClr val="000000"/>
                </a:solidFill>
              </a:endParaRPr>
            </a:p>
          </p:txBody>
        </p:sp>
        <p:sp>
          <p:nvSpPr>
            <p:cNvPr id="23712" name="Freeform 242"/>
            <p:cNvSpPr>
              <a:spLocks/>
            </p:cNvSpPr>
            <p:nvPr/>
          </p:nvSpPr>
          <p:spPr bwMode="auto">
            <a:xfrm>
              <a:off x="4467" y="2878"/>
              <a:ext cx="19" cy="29"/>
            </a:xfrm>
            <a:custGeom>
              <a:avLst/>
              <a:gdLst>
                <a:gd name="T0" fmla="*/ 0 w 38"/>
                <a:gd name="T1" fmla="*/ 0 h 56"/>
                <a:gd name="T2" fmla="*/ 1 w 38"/>
                <a:gd name="T3" fmla="*/ 1 h 56"/>
                <a:gd name="T4" fmla="*/ 1 w 38"/>
                <a:gd name="T5" fmla="*/ 1 h 56"/>
                <a:gd name="T6" fmla="*/ 0 w 38"/>
                <a:gd name="T7" fmla="*/ 0 h 56"/>
                <a:gd name="T8" fmla="*/ 0 w 38"/>
                <a:gd name="T9" fmla="*/ 0 h 56"/>
                <a:gd name="T10" fmla="*/ 0 w 38"/>
                <a:gd name="T11" fmla="*/ 0 h 56"/>
                <a:gd name="T12" fmla="*/ 0 w 38"/>
                <a:gd name="T13" fmla="*/ 0 h 56"/>
                <a:gd name="T14" fmla="*/ 0 w 38"/>
                <a:gd name="T15" fmla="*/ 0 h 56"/>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56"/>
                <a:gd name="T26" fmla="*/ 38 w 38"/>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56">
                  <a:moveTo>
                    <a:pt x="0" y="0"/>
                  </a:moveTo>
                  <a:lnTo>
                    <a:pt x="38" y="52"/>
                  </a:lnTo>
                  <a:lnTo>
                    <a:pt x="30" y="56"/>
                  </a:lnTo>
                  <a:lnTo>
                    <a:pt x="0" y="0"/>
                  </a:lnTo>
                  <a:close/>
                </a:path>
              </a:pathLst>
            </a:custGeom>
            <a:solidFill>
              <a:srgbClr val="843891"/>
            </a:solidFill>
            <a:ln w="9525">
              <a:noFill/>
              <a:round/>
              <a:headEnd/>
              <a:tailEnd/>
            </a:ln>
          </p:spPr>
          <p:txBody>
            <a:bodyPr/>
            <a:lstStyle/>
            <a:p>
              <a:endParaRPr lang="en-US">
                <a:solidFill>
                  <a:srgbClr val="000000"/>
                </a:solidFill>
              </a:endParaRPr>
            </a:p>
          </p:txBody>
        </p:sp>
        <p:sp>
          <p:nvSpPr>
            <p:cNvPr id="23713" name="Freeform 243"/>
            <p:cNvSpPr>
              <a:spLocks/>
            </p:cNvSpPr>
            <p:nvPr/>
          </p:nvSpPr>
          <p:spPr bwMode="auto">
            <a:xfrm>
              <a:off x="4456" y="2881"/>
              <a:ext cx="20" cy="32"/>
            </a:xfrm>
            <a:custGeom>
              <a:avLst/>
              <a:gdLst>
                <a:gd name="T0" fmla="*/ 1 w 40"/>
                <a:gd name="T1" fmla="*/ 0 h 64"/>
                <a:gd name="T2" fmla="*/ 1 w 40"/>
                <a:gd name="T3" fmla="*/ 1 h 64"/>
                <a:gd name="T4" fmla="*/ 1 w 40"/>
                <a:gd name="T5" fmla="*/ 1 h 64"/>
                <a:gd name="T6" fmla="*/ 0 w 40"/>
                <a:gd name="T7" fmla="*/ 1 h 64"/>
                <a:gd name="T8" fmla="*/ 1 w 40"/>
                <a:gd name="T9" fmla="*/ 1 h 64"/>
                <a:gd name="T10" fmla="*/ 1 w 40"/>
                <a:gd name="T11" fmla="*/ 1 h 64"/>
                <a:gd name="T12" fmla="*/ 1 w 40"/>
                <a:gd name="T13" fmla="*/ 1 h 64"/>
                <a:gd name="T14" fmla="*/ 1 w 40"/>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64"/>
                <a:gd name="T26" fmla="*/ 40 w 40"/>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64">
                  <a:moveTo>
                    <a:pt x="9" y="0"/>
                  </a:moveTo>
                  <a:lnTo>
                    <a:pt x="40" y="60"/>
                  </a:lnTo>
                  <a:lnTo>
                    <a:pt x="33" y="64"/>
                  </a:lnTo>
                  <a:lnTo>
                    <a:pt x="0" y="6"/>
                  </a:lnTo>
                  <a:lnTo>
                    <a:pt x="2" y="5"/>
                  </a:lnTo>
                  <a:lnTo>
                    <a:pt x="5" y="3"/>
                  </a:lnTo>
                  <a:lnTo>
                    <a:pt x="7" y="2"/>
                  </a:lnTo>
                  <a:lnTo>
                    <a:pt x="9" y="0"/>
                  </a:lnTo>
                  <a:close/>
                </a:path>
              </a:pathLst>
            </a:custGeom>
            <a:solidFill>
              <a:srgbClr val="843891"/>
            </a:solidFill>
            <a:ln w="9525">
              <a:noFill/>
              <a:round/>
              <a:headEnd/>
              <a:tailEnd/>
            </a:ln>
          </p:spPr>
          <p:txBody>
            <a:bodyPr/>
            <a:lstStyle/>
            <a:p>
              <a:endParaRPr lang="en-US">
                <a:solidFill>
                  <a:srgbClr val="000000"/>
                </a:solidFill>
              </a:endParaRPr>
            </a:p>
          </p:txBody>
        </p:sp>
        <p:sp>
          <p:nvSpPr>
            <p:cNvPr id="23714" name="Freeform 244"/>
            <p:cNvSpPr>
              <a:spLocks/>
            </p:cNvSpPr>
            <p:nvPr/>
          </p:nvSpPr>
          <p:spPr bwMode="auto">
            <a:xfrm>
              <a:off x="4449" y="2886"/>
              <a:ext cx="22" cy="33"/>
            </a:xfrm>
            <a:custGeom>
              <a:avLst/>
              <a:gdLst>
                <a:gd name="T0" fmla="*/ 1 w 44"/>
                <a:gd name="T1" fmla="*/ 0 h 65"/>
                <a:gd name="T2" fmla="*/ 1 w 44"/>
                <a:gd name="T3" fmla="*/ 1 h 65"/>
                <a:gd name="T4" fmla="*/ 1 w 44"/>
                <a:gd name="T5" fmla="*/ 1 h 65"/>
                <a:gd name="T6" fmla="*/ 0 w 44"/>
                <a:gd name="T7" fmla="*/ 1 h 65"/>
                <a:gd name="T8" fmla="*/ 1 w 44"/>
                <a:gd name="T9" fmla="*/ 1 h 65"/>
                <a:gd name="T10" fmla="*/ 1 w 44"/>
                <a:gd name="T11" fmla="*/ 1 h 65"/>
                <a:gd name="T12" fmla="*/ 1 w 44"/>
                <a:gd name="T13" fmla="*/ 1 h 65"/>
                <a:gd name="T14" fmla="*/ 1 w 44"/>
                <a:gd name="T15" fmla="*/ 0 h 65"/>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65"/>
                <a:gd name="T26" fmla="*/ 44 w 4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65">
                  <a:moveTo>
                    <a:pt x="6" y="0"/>
                  </a:moveTo>
                  <a:lnTo>
                    <a:pt x="44" y="56"/>
                  </a:lnTo>
                  <a:lnTo>
                    <a:pt x="29" y="65"/>
                  </a:lnTo>
                  <a:lnTo>
                    <a:pt x="0" y="4"/>
                  </a:lnTo>
                  <a:lnTo>
                    <a:pt x="1" y="3"/>
                  </a:lnTo>
                  <a:lnTo>
                    <a:pt x="4" y="2"/>
                  </a:lnTo>
                  <a:lnTo>
                    <a:pt x="5" y="1"/>
                  </a:lnTo>
                  <a:lnTo>
                    <a:pt x="6" y="0"/>
                  </a:lnTo>
                  <a:close/>
                </a:path>
              </a:pathLst>
            </a:custGeom>
            <a:solidFill>
              <a:srgbClr val="843891"/>
            </a:solidFill>
            <a:ln w="9525">
              <a:noFill/>
              <a:round/>
              <a:headEnd/>
              <a:tailEnd/>
            </a:ln>
          </p:spPr>
          <p:txBody>
            <a:bodyPr/>
            <a:lstStyle/>
            <a:p>
              <a:endParaRPr lang="en-US">
                <a:solidFill>
                  <a:srgbClr val="000000"/>
                </a:solidFill>
              </a:endParaRPr>
            </a:p>
          </p:txBody>
        </p:sp>
        <p:sp>
          <p:nvSpPr>
            <p:cNvPr id="23715" name="Freeform 245"/>
            <p:cNvSpPr>
              <a:spLocks/>
            </p:cNvSpPr>
            <p:nvPr/>
          </p:nvSpPr>
          <p:spPr bwMode="auto">
            <a:xfrm>
              <a:off x="4437" y="2896"/>
              <a:ext cx="23" cy="31"/>
            </a:xfrm>
            <a:custGeom>
              <a:avLst/>
              <a:gdLst>
                <a:gd name="T0" fmla="*/ 1 w 46"/>
                <a:gd name="T1" fmla="*/ 0 h 61"/>
                <a:gd name="T2" fmla="*/ 1 w 46"/>
                <a:gd name="T3" fmla="*/ 1 h 61"/>
                <a:gd name="T4" fmla="*/ 1 w 46"/>
                <a:gd name="T5" fmla="*/ 1 h 61"/>
                <a:gd name="T6" fmla="*/ 0 w 46"/>
                <a:gd name="T7" fmla="*/ 1 h 61"/>
                <a:gd name="T8" fmla="*/ 1 w 46"/>
                <a:gd name="T9" fmla="*/ 1 h 61"/>
                <a:gd name="T10" fmla="*/ 1 w 46"/>
                <a:gd name="T11" fmla="*/ 1 h 61"/>
                <a:gd name="T12" fmla="*/ 1 w 46"/>
                <a:gd name="T13" fmla="*/ 1 h 61"/>
                <a:gd name="T14" fmla="*/ 1 w 46"/>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61"/>
                <a:gd name="T26" fmla="*/ 46 w 46"/>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61">
                  <a:moveTo>
                    <a:pt x="4" y="0"/>
                  </a:moveTo>
                  <a:lnTo>
                    <a:pt x="46" y="51"/>
                  </a:lnTo>
                  <a:lnTo>
                    <a:pt x="30" y="61"/>
                  </a:lnTo>
                  <a:lnTo>
                    <a:pt x="0" y="5"/>
                  </a:lnTo>
                  <a:lnTo>
                    <a:pt x="1" y="4"/>
                  </a:lnTo>
                  <a:lnTo>
                    <a:pt x="2" y="3"/>
                  </a:lnTo>
                  <a:lnTo>
                    <a:pt x="3" y="2"/>
                  </a:lnTo>
                  <a:lnTo>
                    <a:pt x="4" y="0"/>
                  </a:lnTo>
                  <a:close/>
                </a:path>
              </a:pathLst>
            </a:custGeom>
            <a:solidFill>
              <a:srgbClr val="843891"/>
            </a:solidFill>
            <a:ln w="9525">
              <a:noFill/>
              <a:round/>
              <a:headEnd/>
              <a:tailEnd/>
            </a:ln>
          </p:spPr>
          <p:txBody>
            <a:bodyPr/>
            <a:lstStyle/>
            <a:p>
              <a:endParaRPr lang="en-US">
                <a:solidFill>
                  <a:srgbClr val="000000"/>
                </a:solidFill>
              </a:endParaRPr>
            </a:p>
          </p:txBody>
        </p:sp>
        <p:sp>
          <p:nvSpPr>
            <p:cNvPr id="23716" name="Freeform 246"/>
            <p:cNvSpPr>
              <a:spLocks/>
            </p:cNvSpPr>
            <p:nvPr/>
          </p:nvSpPr>
          <p:spPr bwMode="auto">
            <a:xfrm>
              <a:off x="4439" y="2889"/>
              <a:ext cx="24" cy="33"/>
            </a:xfrm>
            <a:custGeom>
              <a:avLst/>
              <a:gdLst>
                <a:gd name="T0" fmla="*/ 0 w 49"/>
                <a:gd name="T1" fmla="*/ 0 h 66"/>
                <a:gd name="T2" fmla="*/ 0 w 49"/>
                <a:gd name="T3" fmla="*/ 1 h 66"/>
                <a:gd name="T4" fmla="*/ 0 w 49"/>
                <a:gd name="T5" fmla="*/ 1 h 66"/>
                <a:gd name="T6" fmla="*/ 0 w 49"/>
                <a:gd name="T7" fmla="*/ 1 h 66"/>
                <a:gd name="T8" fmla="*/ 0 w 49"/>
                <a:gd name="T9" fmla="*/ 1 h 66"/>
                <a:gd name="T10" fmla="*/ 0 w 49"/>
                <a:gd name="T11" fmla="*/ 1 h 66"/>
                <a:gd name="T12" fmla="*/ 0 w 49"/>
                <a:gd name="T13" fmla="*/ 1 h 66"/>
                <a:gd name="T14" fmla="*/ 0 w 49"/>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66"/>
                <a:gd name="T26" fmla="*/ 49 w 49"/>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66">
                  <a:moveTo>
                    <a:pt x="20" y="0"/>
                  </a:moveTo>
                  <a:lnTo>
                    <a:pt x="49" y="61"/>
                  </a:lnTo>
                  <a:lnTo>
                    <a:pt x="42" y="66"/>
                  </a:lnTo>
                  <a:lnTo>
                    <a:pt x="0" y="15"/>
                  </a:lnTo>
                  <a:lnTo>
                    <a:pt x="5" y="11"/>
                  </a:lnTo>
                  <a:lnTo>
                    <a:pt x="10" y="7"/>
                  </a:lnTo>
                  <a:lnTo>
                    <a:pt x="15" y="4"/>
                  </a:lnTo>
                  <a:lnTo>
                    <a:pt x="20" y="0"/>
                  </a:lnTo>
                  <a:close/>
                </a:path>
              </a:pathLst>
            </a:custGeom>
            <a:solidFill>
              <a:srgbClr val="C963AD"/>
            </a:solidFill>
            <a:ln w="9525">
              <a:noFill/>
              <a:round/>
              <a:headEnd/>
              <a:tailEnd/>
            </a:ln>
          </p:spPr>
          <p:txBody>
            <a:bodyPr/>
            <a:lstStyle/>
            <a:p>
              <a:endParaRPr lang="en-US">
                <a:solidFill>
                  <a:srgbClr val="000000"/>
                </a:solidFill>
              </a:endParaRPr>
            </a:p>
          </p:txBody>
        </p:sp>
        <p:sp>
          <p:nvSpPr>
            <p:cNvPr id="23717" name="Freeform 247"/>
            <p:cNvSpPr>
              <a:spLocks/>
            </p:cNvSpPr>
            <p:nvPr/>
          </p:nvSpPr>
          <p:spPr bwMode="auto">
            <a:xfrm>
              <a:off x="4401" y="2837"/>
              <a:ext cx="34" cy="34"/>
            </a:xfrm>
            <a:custGeom>
              <a:avLst/>
              <a:gdLst>
                <a:gd name="T0" fmla="*/ 0 w 69"/>
                <a:gd name="T1" fmla="*/ 0 h 69"/>
                <a:gd name="T2" fmla="*/ 0 w 69"/>
                <a:gd name="T3" fmla="*/ 0 h 69"/>
                <a:gd name="T4" fmla="*/ 0 w 69"/>
                <a:gd name="T5" fmla="*/ 0 h 69"/>
                <a:gd name="T6" fmla="*/ 0 w 69"/>
                <a:gd name="T7" fmla="*/ 0 h 69"/>
                <a:gd name="T8" fmla="*/ 0 w 69"/>
                <a:gd name="T9" fmla="*/ 0 h 69"/>
                <a:gd name="T10" fmla="*/ 0 w 69"/>
                <a:gd name="T11" fmla="*/ 0 h 69"/>
                <a:gd name="T12" fmla="*/ 0 w 69"/>
                <a:gd name="T13" fmla="*/ 0 h 69"/>
                <a:gd name="T14" fmla="*/ 0 w 69"/>
                <a:gd name="T15" fmla="*/ 0 h 69"/>
                <a:gd name="T16" fmla="*/ 0 w 69"/>
                <a:gd name="T17" fmla="*/ 0 h 69"/>
                <a:gd name="T18" fmla="*/ 0 w 69"/>
                <a:gd name="T19" fmla="*/ 0 h 69"/>
                <a:gd name="T20" fmla="*/ 0 w 69"/>
                <a:gd name="T21" fmla="*/ 0 h 69"/>
                <a:gd name="T22" fmla="*/ 0 w 69"/>
                <a:gd name="T23" fmla="*/ 0 h 69"/>
                <a:gd name="T24" fmla="*/ 0 w 69"/>
                <a:gd name="T25" fmla="*/ 0 h 69"/>
                <a:gd name="T26" fmla="*/ 0 w 69"/>
                <a:gd name="T27" fmla="*/ 0 h 69"/>
                <a:gd name="T28" fmla="*/ 0 w 69"/>
                <a:gd name="T29" fmla="*/ 0 h 69"/>
                <a:gd name="T30" fmla="*/ 0 w 69"/>
                <a:gd name="T31" fmla="*/ 0 h 69"/>
                <a:gd name="T32" fmla="*/ 0 w 69"/>
                <a:gd name="T33" fmla="*/ 0 h 69"/>
                <a:gd name="T34" fmla="*/ 0 w 69"/>
                <a:gd name="T35" fmla="*/ 0 h 69"/>
                <a:gd name="T36" fmla="*/ 0 w 69"/>
                <a:gd name="T37" fmla="*/ 0 h 69"/>
                <a:gd name="T38" fmla="*/ 0 w 69"/>
                <a:gd name="T39" fmla="*/ 0 h 69"/>
                <a:gd name="T40" fmla="*/ 0 w 69"/>
                <a:gd name="T41" fmla="*/ 0 h 69"/>
                <a:gd name="T42" fmla="*/ 0 w 69"/>
                <a:gd name="T43" fmla="*/ 0 h 69"/>
                <a:gd name="T44" fmla="*/ 0 w 69"/>
                <a:gd name="T45" fmla="*/ 0 h 69"/>
                <a:gd name="T46" fmla="*/ 0 w 69"/>
                <a:gd name="T47" fmla="*/ 0 h 69"/>
                <a:gd name="T48" fmla="*/ 0 w 69"/>
                <a:gd name="T49" fmla="*/ 0 h 69"/>
                <a:gd name="T50" fmla="*/ 0 w 69"/>
                <a:gd name="T51" fmla="*/ 0 h 69"/>
                <a:gd name="T52" fmla="*/ 0 w 69"/>
                <a:gd name="T53" fmla="*/ 0 h 69"/>
                <a:gd name="T54" fmla="*/ 0 w 69"/>
                <a:gd name="T55" fmla="*/ 0 h 69"/>
                <a:gd name="T56" fmla="*/ 0 w 69"/>
                <a:gd name="T57" fmla="*/ 0 h 69"/>
                <a:gd name="T58" fmla="*/ 0 w 69"/>
                <a:gd name="T59" fmla="*/ 0 h 69"/>
                <a:gd name="T60" fmla="*/ 0 w 69"/>
                <a:gd name="T61" fmla="*/ 0 h 69"/>
                <a:gd name="T62" fmla="*/ 0 w 69"/>
                <a:gd name="T63" fmla="*/ 0 h 69"/>
                <a:gd name="T64" fmla="*/ 0 w 69"/>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9"/>
                <a:gd name="T101" fmla="*/ 69 w 69"/>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9">
                  <a:moveTo>
                    <a:pt x="69" y="34"/>
                  </a:moveTo>
                  <a:lnTo>
                    <a:pt x="68" y="41"/>
                  </a:lnTo>
                  <a:lnTo>
                    <a:pt x="67" y="48"/>
                  </a:lnTo>
                  <a:lnTo>
                    <a:pt x="64" y="54"/>
                  </a:lnTo>
                  <a:lnTo>
                    <a:pt x="59" y="59"/>
                  </a:lnTo>
                  <a:lnTo>
                    <a:pt x="54" y="63"/>
                  </a:lnTo>
                  <a:lnTo>
                    <a:pt x="49" y="67"/>
                  </a:lnTo>
                  <a:lnTo>
                    <a:pt x="42" y="68"/>
                  </a:lnTo>
                  <a:lnTo>
                    <a:pt x="35" y="69"/>
                  </a:lnTo>
                  <a:lnTo>
                    <a:pt x="28" y="68"/>
                  </a:lnTo>
                  <a:lnTo>
                    <a:pt x="21" y="67"/>
                  </a:lnTo>
                  <a:lnTo>
                    <a:pt x="15" y="63"/>
                  </a:lnTo>
                  <a:lnTo>
                    <a:pt x="11" y="59"/>
                  </a:lnTo>
                  <a:lnTo>
                    <a:pt x="6" y="54"/>
                  </a:lnTo>
                  <a:lnTo>
                    <a:pt x="3" y="48"/>
                  </a:lnTo>
                  <a:lnTo>
                    <a:pt x="1" y="41"/>
                  </a:lnTo>
                  <a:lnTo>
                    <a:pt x="0" y="34"/>
                  </a:lnTo>
                  <a:lnTo>
                    <a:pt x="1" y="27"/>
                  </a:lnTo>
                  <a:lnTo>
                    <a:pt x="3" y="21"/>
                  </a:lnTo>
                  <a:lnTo>
                    <a:pt x="6" y="15"/>
                  </a:lnTo>
                  <a:lnTo>
                    <a:pt x="11" y="10"/>
                  </a:lnTo>
                  <a:lnTo>
                    <a:pt x="15" y="6"/>
                  </a:lnTo>
                  <a:lnTo>
                    <a:pt x="21" y="2"/>
                  </a:lnTo>
                  <a:lnTo>
                    <a:pt x="28" y="1"/>
                  </a:lnTo>
                  <a:lnTo>
                    <a:pt x="35" y="0"/>
                  </a:lnTo>
                  <a:lnTo>
                    <a:pt x="42" y="1"/>
                  </a:lnTo>
                  <a:lnTo>
                    <a:pt x="49" y="2"/>
                  </a:lnTo>
                  <a:lnTo>
                    <a:pt x="54" y="6"/>
                  </a:lnTo>
                  <a:lnTo>
                    <a:pt x="59" y="10"/>
                  </a:lnTo>
                  <a:lnTo>
                    <a:pt x="64" y="15"/>
                  </a:lnTo>
                  <a:lnTo>
                    <a:pt x="67" y="21"/>
                  </a:lnTo>
                  <a:lnTo>
                    <a:pt x="68" y="27"/>
                  </a:lnTo>
                  <a:lnTo>
                    <a:pt x="69" y="34"/>
                  </a:lnTo>
                  <a:close/>
                </a:path>
              </a:pathLst>
            </a:custGeom>
            <a:solidFill>
              <a:srgbClr val="C963AD"/>
            </a:solidFill>
            <a:ln w="9525">
              <a:noFill/>
              <a:round/>
              <a:headEnd/>
              <a:tailEnd/>
            </a:ln>
          </p:spPr>
          <p:txBody>
            <a:bodyPr/>
            <a:lstStyle/>
            <a:p>
              <a:endParaRPr lang="en-US">
                <a:solidFill>
                  <a:srgbClr val="000000"/>
                </a:solidFill>
              </a:endParaRPr>
            </a:p>
          </p:txBody>
        </p:sp>
        <p:sp>
          <p:nvSpPr>
            <p:cNvPr id="23718" name="Freeform 248"/>
            <p:cNvSpPr>
              <a:spLocks/>
            </p:cNvSpPr>
            <p:nvPr/>
          </p:nvSpPr>
          <p:spPr bwMode="auto">
            <a:xfrm>
              <a:off x="4410" y="2927"/>
              <a:ext cx="124" cy="118"/>
            </a:xfrm>
            <a:custGeom>
              <a:avLst/>
              <a:gdLst>
                <a:gd name="T0" fmla="*/ 1 w 246"/>
                <a:gd name="T1" fmla="*/ 0 h 237"/>
                <a:gd name="T2" fmla="*/ 1 w 246"/>
                <a:gd name="T3" fmla="*/ 0 h 237"/>
                <a:gd name="T4" fmla="*/ 1 w 246"/>
                <a:gd name="T5" fmla="*/ 0 h 237"/>
                <a:gd name="T6" fmla="*/ 1 w 246"/>
                <a:gd name="T7" fmla="*/ 0 h 237"/>
                <a:gd name="T8" fmla="*/ 1 w 246"/>
                <a:gd name="T9" fmla="*/ 0 h 237"/>
                <a:gd name="T10" fmla="*/ 1 w 246"/>
                <a:gd name="T11" fmla="*/ 0 h 237"/>
                <a:gd name="T12" fmla="*/ 1 w 246"/>
                <a:gd name="T13" fmla="*/ 0 h 237"/>
                <a:gd name="T14" fmla="*/ 1 w 246"/>
                <a:gd name="T15" fmla="*/ 0 h 237"/>
                <a:gd name="T16" fmla="*/ 1 w 246"/>
                <a:gd name="T17" fmla="*/ 0 h 237"/>
                <a:gd name="T18" fmla="*/ 1 w 246"/>
                <a:gd name="T19" fmla="*/ 0 h 237"/>
                <a:gd name="T20" fmla="*/ 1 w 246"/>
                <a:gd name="T21" fmla="*/ 0 h 237"/>
                <a:gd name="T22" fmla="*/ 1 w 246"/>
                <a:gd name="T23" fmla="*/ 0 h 237"/>
                <a:gd name="T24" fmla="*/ 1 w 246"/>
                <a:gd name="T25" fmla="*/ 0 h 237"/>
                <a:gd name="T26" fmla="*/ 1 w 246"/>
                <a:gd name="T27" fmla="*/ 0 h 237"/>
                <a:gd name="T28" fmla="*/ 1 w 246"/>
                <a:gd name="T29" fmla="*/ 0 h 237"/>
                <a:gd name="T30" fmla="*/ 1 w 246"/>
                <a:gd name="T31" fmla="*/ 0 h 237"/>
                <a:gd name="T32" fmla="*/ 1 w 246"/>
                <a:gd name="T33" fmla="*/ 0 h 237"/>
                <a:gd name="T34" fmla="*/ 1 w 246"/>
                <a:gd name="T35" fmla="*/ 0 h 237"/>
                <a:gd name="T36" fmla="*/ 1 w 246"/>
                <a:gd name="T37" fmla="*/ 0 h 237"/>
                <a:gd name="T38" fmla="*/ 1 w 246"/>
                <a:gd name="T39" fmla="*/ 0 h 237"/>
                <a:gd name="T40" fmla="*/ 1 w 246"/>
                <a:gd name="T41" fmla="*/ 0 h 237"/>
                <a:gd name="T42" fmla="*/ 1 w 246"/>
                <a:gd name="T43" fmla="*/ 0 h 237"/>
                <a:gd name="T44" fmla="*/ 1 w 246"/>
                <a:gd name="T45" fmla="*/ 0 h 237"/>
                <a:gd name="T46" fmla="*/ 1 w 246"/>
                <a:gd name="T47" fmla="*/ 0 h 237"/>
                <a:gd name="T48" fmla="*/ 1 w 246"/>
                <a:gd name="T49" fmla="*/ 0 h 237"/>
                <a:gd name="T50" fmla="*/ 1 w 246"/>
                <a:gd name="T51" fmla="*/ 0 h 237"/>
                <a:gd name="T52" fmla="*/ 1 w 246"/>
                <a:gd name="T53" fmla="*/ 0 h 237"/>
                <a:gd name="T54" fmla="*/ 1 w 246"/>
                <a:gd name="T55" fmla="*/ 0 h 237"/>
                <a:gd name="T56" fmla="*/ 1 w 246"/>
                <a:gd name="T57" fmla="*/ 0 h 237"/>
                <a:gd name="T58" fmla="*/ 1 w 246"/>
                <a:gd name="T59" fmla="*/ 0 h 237"/>
                <a:gd name="T60" fmla="*/ 1 w 246"/>
                <a:gd name="T61" fmla="*/ 0 h 237"/>
                <a:gd name="T62" fmla="*/ 1 w 246"/>
                <a:gd name="T63" fmla="*/ 0 h 237"/>
                <a:gd name="T64" fmla="*/ 1 w 246"/>
                <a:gd name="T65" fmla="*/ 0 h 237"/>
                <a:gd name="T66" fmla="*/ 1 w 246"/>
                <a:gd name="T67" fmla="*/ 0 h 237"/>
                <a:gd name="T68" fmla="*/ 1 w 246"/>
                <a:gd name="T69" fmla="*/ 0 h 237"/>
                <a:gd name="T70" fmla="*/ 1 w 246"/>
                <a:gd name="T71" fmla="*/ 0 h 237"/>
                <a:gd name="T72" fmla="*/ 1 w 246"/>
                <a:gd name="T73" fmla="*/ 0 h 237"/>
                <a:gd name="T74" fmla="*/ 1 w 246"/>
                <a:gd name="T75" fmla="*/ 0 h 237"/>
                <a:gd name="T76" fmla="*/ 1 w 246"/>
                <a:gd name="T77" fmla="*/ 0 h 237"/>
                <a:gd name="T78" fmla="*/ 1 w 246"/>
                <a:gd name="T79" fmla="*/ 0 h 237"/>
                <a:gd name="T80" fmla="*/ 1 w 246"/>
                <a:gd name="T81" fmla="*/ 0 h 237"/>
                <a:gd name="T82" fmla="*/ 1 w 246"/>
                <a:gd name="T83" fmla="*/ 0 h 237"/>
                <a:gd name="T84" fmla="*/ 1 w 246"/>
                <a:gd name="T85" fmla="*/ 0 h 237"/>
                <a:gd name="T86" fmla="*/ 1 w 246"/>
                <a:gd name="T87" fmla="*/ 0 h 2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6"/>
                <a:gd name="T133" fmla="*/ 0 h 237"/>
                <a:gd name="T134" fmla="*/ 246 w 246"/>
                <a:gd name="T135" fmla="*/ 237 h 2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6" h="237">
                  <a:moveTo>
                    <a:pt x="246" y="62"/>
                  </a:moveTo>
                  <a:lnTo>
                    <a:pt x="245" y="59"/>
                  </a:lnTo>
                  <a:lnTo>
                    <a:pt x="243" y="53"/>
                  </a:lnTo>
                  <a:lnTo>
                    <a:pt x="240" y="44"/>
                  </a:lnTo>
                  <a:lnTo>
                    <a:pt x="235" y="34"/>
                  </a:lnTo>
                  <a:lnTo>
                    <a:pt x="229" y="24"/>
                  </a:lnTo>
                  <a:lnTo>
                    <a:pt x="223" y="14"/>
                  </a:lnTo>
                  <a:lnTo>
                    <a:pt x="218" y="6"/>
                  </a:lnTo>
                  <a:lnTo>
                    <a:pt x="212" y="3"/>
                  </a:lnTo>
                  <a:lnTo>
                    <a:pt x="190" y="0"/>
                  </a:lnTo>
                  <a:lnTo>
                    <a:pt x="168" y="4"/>
                  </a:lnTo>
                  <a:lnTo>
                    <a:pt x="146" y="13"/>
                  </a:lnTo>
                  <a:lnTo>
                    <a:pt x="128" y="25"/>
                  </a:lnTo>
                  <a:lnTo>
                    <a:pt x="112" y="37"/>
                  </a:lnTo>
                  <a:lnTo>
                    <a:pt x="99" y="48"/>
                  </a:lnTo>
                  <a:lnTo>
                    <a:pt x="91" y="56"/>
                  </a:lnTo>
                  <a:lnTo>
                    <a:pt x="87" y="59"/>
                  </a:lnTo>
                  <a:lnTo>
                    <a:pt x="87" y="70"/>
                  </a:lnTo>
                  <a:lnTo>
                    <a:pt x="83" y="76"/>
                  </a:lnTo>
                  <a:lnTo>
                    <a:pt x="78" y="83"/>
                  </a:lnTo>
                  <a:lnTo>
                    <a:pt x="74" y="90"/>
                  </a:lnTo>
                  <a:lnTo>
                    <a:pt x="69" y="97"/>
                  </a:lnTo>
                  <a:lnTo>
                    <a:pt x="64" y="105"/>
                  </a:lnTo>
                  <a:lnTo>
                    <a:pt x="61" y="112"/>
                  </a:lnTo>
                  <a:lnTo>
                    <a:pt x="56" y="119"/>
                  </a:lnTo>
                  <a:lnTo>
                    <a:pt x="53" y="126"/>
                  </a:lnTo>
                  <a:lnTo>
                    <a:pt x="52" y="127"/>
                  </a:lnTo>
                  <a:lnTo>
                    <a:pt x="52" y="129"/>
                  </a:lnTo>
                  <a:lnTo>
                    <a:pt x="51" y="131"/>
                  </a:lnTo>
                  <a:lnTo>
                    <a:pt x="49" y="133"/>
                  </a:lnTo>
                  <a:lnTo>
                    <a:pt x="47" y="138"/>
                  </a:lnTo>
                  <a:lnTo>
                    <a:pt x="45" y="141"/>
                  </a:lnTo>
                  <a:lnTo>
                    <a:pt x="43" y="144"/>
                  </a:lnTo>
                  <a:lnTo>
                    <a:pt x="40" y="149"/>
                  </a:lnTo>
                  <a:lnTo>
                    <a:pt x="38" y="153"/>
                  </a:lnTo>
                  <a:lnTo>
                    <a:pt x="37" y="156"/>
                  </a:lnTo>
                  <a:lnTo>
                    <a:pt x="34" y="161"/>
                  </a:lnTo>
                  <a:lnTo>
                    <a:pt x="32" y="164"/>
                  </a:lnTo>
                  <a:lnTo>
                    <a:pt x="31" y="167"/>
                  </a:lnTo>
                  <a:lnTo>
                    <a:pt x="29" y="171"/>
                  </a:lnTo>
                  <a:lnTo>
                    <a:pt x="28" y="174"/>
                  </a:lnTo>
                  <a:lnTo>
                    <a:pt x="26" y="177"/>
                  </a:lnTo>
                  <a:lnTo>
                    <a:pt x="23" y="182"/>
                  </a:lnTo>
                  <a:lnTo>
                    <a:pt x="21" y="188"/>
                  </a:lnTo>
                  <a:lnTo>
                    <a:pt x="19" y="192"/>
                  </a:lnTo>
                  <a:lnTo>
                    <a:pt x="18" y="194"/>
                  </a:lnTo>
                  <a:lnTo>
                    <a:pt x="2" y="217"/>
                  </a:lnTo>
                  <a:lnTo>
                    <a:pt x="1" y="219"/>
                  </a:lnTo>
                  <a:lnTo>
                    <a:pt x="0" y="223"/>
                  </a:lnTo>
                  <a:lnTo>
                    <a:pt x="0" y="225"/>
                  </a:lnTo>
                  <a:lnTo>
                    <a:pt x="1" y="227"/>
                  </a:lnTo>
                  <a:lnTo>
                    <a:pt x="2" y="229"/>
                  </a:lnTo>
                  <a:lnTo>
                    <a:pt x="3" y="227"/>
                  </a:lnTo>
                  <a:lnTo>
                    <a:pt x="6" y="227"/>
                  </a:lnTo>
                  <a:lnTo>
                    <a:pt x="7" y="225"/>
                  </a:lnTo>
                  <a:lnTo>
                    <a:pt x="26" y="196"/>
                  </a:lnTo>
                  <a:lnTo>
                    <a:pt x="31" y="196"/>
                  </a:lnTo>
                  <a:lnTo>
                    <a:pt x="22" y="222"/>
                  </a:lnTo>
                  <a:lnTo>
                    <a:pt x="21" y="225"/>
                  </a:lnTo>
                  <a:lnTo>
                    <a:pt x="21" y="229"/>
                  </a:lnTo>
                  <a:lnTo>
                    <a:pt x="22" y="231"/>
                  </a:lnTo>
                  <a:lnTo>
                    <a:pt x="23" y="232"/>
                  </a:lnTo>
                  <a:lnTo>
                    <a:pt x="24" y="233"/>
                  </a:lnTo>
                  <a:lnTo>
                    <a:pt x="25" y="233"/>
                  </a:lnTo>
                  <a:lnTo>
                    <a:pt x="26" y="231"/>
                  </a:lnTo>
                  <a:lnTo>
                    <a:pt x="28" y="229"/>
                  </a:lnTo>
                  <a:lnTo>
                    <a:pt x="39" y="196"/>
                  </a:lnTo>
                  <a:lnTo>
                    <a:pt x="44" y="196"/>
                  </a:lnTo>
                  <a:lnTo>
                    <a:pt x="34" y="223"/>
                  </a:lnTo>
                  <a:lnTo>
                    <a:pt x="33" y="225"/>
                  </a:lnTo>
                  <a:lnTo>
                    <a:pt x="33" y="229"/>
                  </a:lnTo>
                  <a:lnTo>
                    <a:pt x="33" y="231"/>
                  </a:lnTo>
                  <a:lnTo>
                    <a:pt x="34" y="233"/>
                  </a:lnTo>
                  <a:lnTo>
                    <a:pt x="36" y="234"/>
                  </a:lnTo>
                  <a:lnTo>
                    <a:pt x="38" y="233"/>
                  </a:lnTo>
                  <a:lnTo>
                    <a:pt x="39" y="232"/>
                  </a:lnTo>
                  <a:lnTo>
                    <a:pt x="40" y="230"/>
                  </a:lnTo>
                  <a:lnTo>
                    <a:pt x="52" y="196"/>
                  </a:lnTo>
                  <a:lnTo>
                    <a:pt x="57" y="196"/>
                  </a:lnTo>
                  <a:lnTo>
                    <a:pt x="53" y="225"/>
                  </a:lnTo>
                  <a:lnTo>
                    <a:pt x="53" y="229"/>
                  </a:lnTo>
                  <a:lnTo>
                    <a:pt x="53" y="232"/>
                  </a:lnTo>
                  <a:lnTo>
                    <a:pt x="54" y="234"/>
                  </a:lnTo>
                  <a:lnTo>
                    <a:pt x="55" y="235"/>
                  </a:lnTo>
                  <a:lnTo>
                    <a:pt x="56" y="237"/>
                  </a:lnTo>
                  <a:lnTo>
                    <a:pt x="57" y="235"/>
                  </a:lnTo>
                  <a:lnTo>
                    <a:pt x="59" y="234"/>
                  </a:lnTo>
                  <a:lnTo>
                    <a:pt x="60" y="231"/>
                  </a:lnTo>
                  <a:lnTo>
                    <a:pt x="66" y="196"/>
                  </a:lnTo>
                  <a:lnTo>
                    <a:pt x="72" y="196"/>
                  </a:lnTo>
                  <a:lnTo>
                    <a:pt x="70" y="224"/>
                  </a:lnTo>
                  <a:lnTo>
                    <a:pt x="70" y="227"/>
                  </a:lnTo>
                  <a:lnTo>
                    <a:pt x="70" y="231"/>
                  </a:lnTo>
                  <a:lnTo>
                    <a:pt x="71" y="233"/>
                  </a:lnTo>
                  <a:lnTo>
                    <a:pt x="72" y="234"/>
                  </a:lnTo>
                  <a:lnTo>
                    <a:pt x="74" y="234"/>
                  </a:lnTo>
                  <a:lnTo>
                    <a:pt x="76" y="234"/>
                  </a:lnTo>
                  <a:lnTo>
                    <a:pt x="77" y="232"/>
                  </a:lnTo>
                  <a:lnTo>
                    <a:pt x="77" y="230"/>
                  </a:lnTo>
                  <a:lnTo>
                    <a:pt x="81" y="196"/>
                  </a:lnTo>
                  <a:lnTo>
                    <a:pt x="82" y="194"/>
                  </a:lnTo>
                  <a:lnTo>
                    <a:pt x="82" y="192"/>
                  </a:lnTo>
                  <a:lnTo>
                    <a:pt x="83" y="191"/>
                  </a:lnTo>
                  <a:lnTo>
                    <a:pt x="83" y="188"/>
                  </a:lnTo>
                  <a:lnTo>
                    <a:pt x="85" y="182"/>
                  </a:lnTo>
                  <a:lnTo>
                    <a:pt x="89" y="176"/>
                  </a:lnTo>
                  <a:lnTo>
                    <a:pt x="91" y="169"/>
                  </a:lnTo>
                  <a:lnTo>
                    <a:pt x="94" y="161"/>
                  </a:lnTo>
                  <a:lnTo>
                    <a:pt x="96" y="158"/>
                  </a:lnTo>
                  <a:lnTo>
                    <a:pt x="97" y="157"/>
                  </a:lnTo>
                  <a:lnTo>
                    <a:pt x="97" y="155"/>
                  </a:lnTo>
                  <a:lnTo>
                    <a:pt x="98" y="154"/>
                  </a:lnTo>
                  <a:lnTo>
                    <a:pt x="100" y="149"/>
                  </a:lnTo>
                  <a:lnTo>
                    <a:pt x="101" y="144"/>
                  </a:lnTo>
                  <a:lnTo>
                    <a:pt x="104" y="141"/>
                  </a:lnTo>
                  <a:lnTo>
                    <a:pt x="106" y="136"/>
                  </a:lnTo>
                  <a:lnTo>
                    <a:pt x="107" y="134"/>
                  </a:lnTo>
                  <a:lnTo>
                    <a:pt x="108" y="131"/>
                  </a:lnTo>
                  <a:lnTo>
                    <a:pt x="109" y="128"/>
                  </a:lnTo>
                  <a:lnTo>
                    <a:pt x="110" y="126"/>
                  </a:lnTo>
                  <a:lnTo>
                    <a:pt x="114" y="120"/>
                  </a:lnTo>
                  <a:lnTo>
                    <a:pt x="117" y="113"/>
                  </a:lnTo>
                  <a:lnTo>
                    <a:pt x="120" y="108"/>
                  </a:lnTo>
                  <a:lnTo>
                    <a:pt x="123" y="102"/>
                  </a:lnTo>
                  <a:lnTo>
                    <a:pt x="246" y="62"/>
                  </a:lnTo>
                  <a:close/>
                </a:path>
              </a:pathLst>
            </a:custGeom>
            <a:solidFill>
              <a:srgbClr val="FFFFFF"/>
            </a:solidFill>
            <a:ln w="9525">
              <a:noFill/>
              <a:round/>
              <a:headEnd/>
              <a:tailEnd/>
            </a:ln>
          </p:spPr>
          <p:txBody>
            <a:bodyPr/>
            <a:lstStyle/>
            <a:p>
              <a:endParaRPr lang="en-US">
                <a:solidFill>
                  <a:srgbClr val="000000"/>
                </a:solidFill>
              </a:endParaRPr>
            </a:p>
          </p:txBody>
        </p:sp>
        <p:sp>
          <p:nvSpPr>
            <p:cNvPr id="23719" name="Freeform 249"/>
            <p:cNvSpPr>
              <a:spLocks/>
            </p:cNvSpPr>
            <p:nvPr/>
          </p:nvSpPr>
          <p:spPr bwMode="auto">
            <a:xfrm>
              <a:off x="4425" y="3036"/>
              <a:ext cx="76" cy="66"/>
            </a:xfrm>
            <a:custGeom>
              <a:avLst/>
              <a:gdLst>
                <a:gd name="T0" fmla="*/ 0 w 153"/>
                <a:gd name="T1" fmla="*/ 0 h 134"/>
                <a:gd name="T2" fmla="*/ 0 w 153"/>
                <a:gd name="T3" fmla="*/ 0 h 134"/>
                <a:gd name="T4" fmla="*/ 0 w 153"/>
                <a:gd name="T5" fmla="*/ 0 h 134"/>
                <a:gd name="T6" fmla="*/ 0 w 153"/>
                <a:gd name="T7" fmla="*/ 0 h 134"/>
                <a:gd name="T8" fmla="*/ 0 w 153"/>
                <a:gd name="T9" fmla="*/ 0 h 134"/>
                <a:gd name="T10" fmla="*/ 0 w 153"/>
                <a:gd name="T11" fmla="*/ 0 h 134"/>
                <a:gd name="T12" fmla="*/ 0 w 153"/>
                <a:gd name="T13" fmla="*/ 0 h 134"/>
                <a:gd name="T14" fmla="*/ 0 w 153"/>
                <a:gd name="T15" fmla="*/ 0 h 134"/>
                <a:gd name="T16" fmla="*/ 0 w 153"/>
                <a:gd name="T17" fmla="*/ 0 h 134"/>
                <a:gd name="T18" fmla="*/ 0 w 153"/>
                <a:gd name="T19" fmla="*/ 0 h 134"/>
                <a:gd name="T20" fmla="*/ 0 w 153"/>
                <a:gd name="T21" fmla="*/ 0 h 134"/>
                <a:gd name="T22" fmla="*/ 0 w 153"/>
                <a:gd name="T23" fmla="*/ 0 h 134"/>
                <a:gd name="T24" fmla="*/ 0 w 153"/>
                <a:gd name="T25" fmla="*/ 0 h 134"/>
                <a:gd name="T26" fmla="*/ 0 w 153"/>
                <a:gd name="T27" fmla="*/ 0 h 134"/>
                <a:gd name="T28" fmla="*/ 0 w 153"/>
                <a:gd name="T29" fmla="*/ 0 h 134"/>
                <a:gd name="T30" fmla="*/ 0 w 153"/>
                <a:gd name="T31" fmla="*/ 0 h 134"/>
                <a:gd name="T32" fmla="*/ 0 w 153"/>
                <a:gd name="T33" fmla="*/ 0 h 134"/>
                <a:gd name="T34" fmla="*/ 0 w 153"/>
                <a:gd name="T35" fmla="*/ 0 h 134"/>
                <a:gd name="T36" fmla="*/ 0 w 153"/>
                <a:gd name="T37" fmla="*/ 0 h 134"/>
                <a:gd name="T38" fmla="*/ 0 w 153"/>
                <a:gd name="T39" fmla="*/ 0 h 134"/>
                <a:gd name="T40" fmla="*/ 0 w 153"/>
                <a:gd name="T41" fmla="*/ 0 h 134"/>
                <a:gd name="T42" fmla="*/ 0 w 153"/>
                <a:gd name="T43" fmla="*/ 0 h 134"/>
                <a:gd name="T44" fmla="*/ 0 w 153"/>
                <a:gd name="T45" fmla="*/ 0 h 134"/>
                <a:gd name="T46" fmla="*/ 0 w 153"/>
                <a:gd name="T47" fmla="*/ 0 h 134"/>
                <a:gd name="T48" fmla="*/ 0 w 153"/>
                <a:gd name="T49" fmla="*/ 0 h 134"/>
                <a:gd name="T50" fmla="*/ 0 w 153"/>
                <a:gd name="T51" fmla="*/ 0 h 134"/>
                <a:gd name="T52" fmla="*/ 0 w 153"/>
                <a:gd name="T53" fmla="*/ 0 h 134"/>
                <a:gd name="T54" fmla="*/ 0 w 153"/>
                <a:gd name="T55" fmla="*/ 0 h 134"/>
                <a:gd name="T56" fmla="*/ 0 w 153"/>
                <a:gd name="T57" fmla="*/ 0 h 134"/>
                <a:gd name="T58" fmla="*/ 0 w 153"/>
                <a:gd name="T59" fmla="*/ 0 h 134"/>
                <a:gd name="T60" fmla="*/ 0 w 153"/>
                <a:gd name="T61" fmla="*/ 0 h 134"/>
                <a:gd name="T62" fmla="*/ 0 w 153"/>
                <a:gd name="T63" fmla="*/ 0 h 134"/>
                <a:gd name="T64" fmla="*/ 0 w 153"/>
                <a:gd name="T65" fmla="*/ 0 h 134"/>
                <a:gd name="T66" fmla="*/ 0 w 153"/>
                <a:gd name="T67" fmla="*/ 0 h 1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3"/>
                <a:gd name="T103" fmla="*/ 0 h 134"/>
                <a:gd name="T104" fmla="*/ 153 w 153"/>
                <a:gd name="T105" fmla="*/ 134 h 1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3" h="134">
                  <a:moveTo>
                    <a:pt x="19" y="19"/>
                  </a:moveTo>
                  <a:lnTo>
                    <a:pt x="92" y="27"/>
                  </a:lnTo>
                  <a:lnTo>
                    <a:pt x="95" y="23"/>
                  </a:lnTo>
                  <a:lnTo>
                    <a:pt x="103" y="16"/>
                  </a:lnTo>
                  <a:lnTo>
                    <a:pt x="114" y="8"/>
                  </a:lnTo>
                  <a:lnTo>
                    <a:pt x="125" y="0"/>
                  </a:lnTo>
                  <a:lnTo>
                    <a:pt x="143" y="1"/>
                  </a:lnTo>
                  <a:lnTo>
                    <a:pt x="144" y="1"/>
                  </a:lnTo>
                  <a:lnTo>
                    <a:pt x="146" y="1"/>
                  </a:lnTo>
                  <a:lnTo>
                    <a:pt x="149" y="1"/>
                  </a:lnTo>
                  <a:lnTo>
                    <a:pt x="153" y="4"/>
                  </a:lnTo>
                  <a:lnTo>
                    <a:pt x="153" y="21"/>
                  </a:lnTo>
                  <a:lnTo>
                    <a:pt x="145" y="54"/>
                  </a:lnTo>
                  <a:lnTo>
                    <a:pt x="136" y="87"/>
                  </a:lnTo>
                  <a:lnTo>
                    <a:pt x="131" y="102"/>
                  </a:lnTo>
                  <a:lnTo>
                    <a:pt x="124" y="134"/>
                  </a:lnTo>
                  <a:lnTo>
                    <a:pt x="123" y="134"/>
                  </a:lnTo>
                  <a:lnTo>
                    <a:pt x="120" y="134"/>
                  </a:lnTo>
                  <a:lnTo>
                    <a:pt x="115" y="133"/>
                  </a:lnTo>
                  <a:lnTo>
                    <a:pt x="109" y="131"/>
                  </a:lnTo>
                  <a:lnTo>
                    <a:pt x="102" y="131"/>
                  </a:lnTo>
                  <a:lnTo>
                    <a:pt x="96" y="130"/>
                  </a:lnTo>
                  <a:lnTo>
                    <a:pt x="91" y="128"/>
                  </a:lnTo>
                  <a:lnTo>
                    <a:pt x="86" y="127"/>
                  </a:lnTo>
                  <a:lnTo>
                    <a:pt x="76" y="123"/>
                  </a:lnTo>
                  <a:lnTo>
                    <a:pt x="63" y="120"/>
                  </a:lnTo>
                  <a:lnTo>
                    <a:pt x="49" y="116"/>
                  </a:lnTo>
                  <a:lnTo>
                    <a:pt x="34" y="113"/>
                  </a:lnTo>
                  <a:lnTo>
                    <a:pt x="22" y="111"/>
                  </a:lnTo>
                  <a:lnTo>
                    <a:pt x="10" y="110"/>
                  </a:lnTo>
                  <a:lnTo>
                    <a:pt x="2" y="107"/>
                  </a:lnTo>
                  <a:lnTo>
                    <a:pt x="0" y="107"/>
                  </a:lnTo>
                  <a:lnTo>
                    <a:pt x="7" y="92"/>
                  </a:lnTo>
                  <a:lnTo>
                    <a:pt x="19" y="19"/>
                  </a:lnTo>
                  <a:close/>
                </a:path>
              </a:pathLst>
            </a:custGeom>
            <a:solidFill>
              <a:srgbClr val="000000"/>
            </a:solidFill>
            <a:ln w="9525">
              <a:noFill/>
              <a:round/>
              <a:headEnd/>
              <a:tailEnd/>
            </a:ln>
          </p:spPr>
          <p:txBody>
            <a:bodyPr/>
            <a:lstStyle/>
            <a:p>
              <a:endParaRPr lang="en-US">
                <a:solidFill>
                  <a:srgbClr val="000000"/>
                </a:solidFill>
              </a:endParaRPr>
            </a:p>
          </p:txBody>
        </p:sp>
        <p:sp>
          <p:nvSpPr>
            <p:cNvPr id="23720" name="Freeform 250"/>
            <p:cNvSpPr>
              <a:spLocks/>
            </p:cNvSpPr>
            <p:nvPr/>
          </p:nvSpPr>
          <p:spPr bwMode="auto">
            <a:xfrm>
              <a:off x="4293" y="3015"/>
              <a:ext cx="137" cy="87"/>
            </a:xfrm>
            <a:custGeom>
              <a:avLst/>
              <a:gdLst>
                <a:gd name="T0" fmla="*/ 1 w 274"/>
                <a:gd name="T1" fmla="*/ 1 h 174"/>
                <a:gd name="T2" fmla="*/ 1 w 274"/>
                <a:gd name="T3" fmla="*/ 1 h 174"/>
                <a:gd name="T4" fmla="*/ 1 w 274"/>
                <a:gd name="T5" fmla="*/ 1 h 174"/>
                <a:gd name="T6" fmla="*/ 0 w 274"/>
                <a:gd name="T7" fmla="*/ 1 h 174"/>
                <a:gd name="T8" fmla="*/ 1 w 274"/>
                <a:gd name="T9" fmla="*/ 1 h 174"/>
                <a:gd name="T10" fmla="*/ 1 w 274"/>
                <a:gd name="T11" fmla="*/ 1 h 174"/>
                <a:gd name="T12" fmla="*/ 1 w 274"/>
                <a:gd name="T13" fmla="*/ 1 h 174"/>
                <a:gd name="T14" fmla="*/ 1 w 274"/>
                <a:gd name="T15" fmla="*/ 0 h 174"/>
                <a:gd name="T16" fmla="*/ 1 w 274"/>
                <a:gd name="T17" fmla="*/ 1 h 174"/>
                <a:gd name="T18" fmla="*/ 1 w 274"/>
                <a:gd name="T19" fmla="*/ 1 h 174"/>
                <a:gd name="T20" fmla="*/ 1 w 274"/>
                <a:gd name="T21" fmla="*/ 1 h 174"/>
                <a:gd name="T22" fmla="*/ 1 w 274"/>
                <a:gd name="T23" fmla="*/ 1 h 174"/>
                <a:gd name="T24" fmla="*/ 1 w 274"/>
                <a:gd name="T25" fmla="*/ 1 h 174"/>
                <a:gd name="T26" fmla="*/ 1 w 274"/>
                <a:gd name="T27" fmla="*/ 1 h 174"/>
                <a:gd name="T28" fmla="*/ 1 w 274"/>
                <a:gd name="T29" fmla="*/ 1 h 174"/>
                <a:gd name="T30" fmla="*/ 1 w 274"/>
                <a:gd name="T31" fmla="*/ 1 h 174"/>
                <a:gd name="T32" fmla="*/ 1 w 274"/>
                <a:gd name="T33" fmla="*/ 1 h 174"/>
                <a:gd name="T34" fmla="*/ 1 w 274"/>
                <a:gd name="T35" fmla="*/ 1 h 174"/>
                <a:gd name="T36" fmla="*/ 1 w 274"/>
                <a:gd name="T37" fmla="*/ 1 h 174"/>
                <a:gd name="T38" fmla="*/ 1 w 274"/>
                <a:gd name="T39" fmla="*/ 1 h 174"/>
                <a:gd name="T40" fmla="*/ 1 w 274"/>
                <a:gd name="T41" fmla="*/ 1 h 174"/>
                <a:gd name="T42" fmla="*/ 1 w 274"/>
                <a:gd name="T43" fmla="*/ 1 h 174"/>
                <a:gd name="T44" fmla="*/ 1 w 274"/>
                <a:gd name="T45" fmla="*/ 1 h 174"/>
                <a:gd name="T46" fmla="*/ 1 w 274"/>
                <a:gd name="T47" fmla="*/ 1 h 174"/>
                <a:gd name="T48" fmla="*/ 1 w 274"/>
                <a:gd name="T49" fmla="*/ 1 h 174"/>
                <a:gd name="T50" fmla="*/ 1 w 274"/>
                <a:gd name="T51" fmla="*/ 1 h 174"/>
                <a:gd name="T52" fmla="*/ 1 w 274"/>
                <a:gd name="T53" fmla="*/ 1 h 174"/>
                <a:gd name="T54" fmla="*/ 1 w 274"/>
                <a:gd name="T55" fmla="*/ 1 h 174"/>
                <a:gd name="T56" fmla="*/ 1 w 274"/>
                <a:gd name="T57" fmla="*/ 1 h 174"/>
                <a:gd name="T58" fmla="*/ 1 w 274"/>
                <a:gd name="T59" fmla="*/ 1 h 174"/>
                <a:gd name="T60" fmla="*/ 1 w 274"/>
                <a:gd name="T61" fmla="*/ 1 h 1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4"/>
                <a:gd name="T94" fmla="*/ 0 h 174"/>
                <a:gd name="T95" fmla="*/ 274 w 274"/>
                <a:gd name="T96" fmla="*/ 174 h 1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4" h="174">
                  <a:moveTo>
                    <a:pt x="229" y="171"/>
                  </a:moveTo>
                  <a:lnTo>
                    <a:pt x="167" y="150"/>
                  </a:lnTo>
                  <a:lnTo>
                    <a:pt x="122" y="174"/>
                  </a:lnTo>
                  <a:lnTo>
                    <a:pt x="0" y="174"/>
                  </a:lnTo>
                  <a:lnTo>
                    <a:pt x="109" y="22"/>
                  </a:lnTo>
                  <a:lnTo>
                    <a:pt x="181" y="3"/>
                  </a:lnTo>
                  <a:lnTo>
                    <a:pt x="188" y="1"/>
                  </a:lnTo>
                  <a:lnTo>
                    <a:pt x="193" y="0"/>
                  </a:lnTo>
                  <a:lnTo>
                    <a:pt x="199" y="1"/>
                  </a:lnTo>
                  <a:lnTo>
                    <a:pt x="205" y="2"/>
                  </a:lnTo>
                  <a:lnTo>
                    <a:pt x="210" y="4"/>
                  </a:lnTo>
                  <a:lnTo>
                    <a:pt x="214" y="7"/>
                  </a:lnTo>
                  <a:lnTo>
                    <a:pt x="216" y="9"/>
                  </a:lnTo>
                  <a:lnTo>
                    <a:pt x="219" y="11"/>
                  </a:lnTo>
                  <a:lnTo>
                    <a:pt x="225" y="18"/>
                  </a:lnTo>
                  <a:lnTo>
                    <a:pt x="230" y="23"/>
                  </a:lnTo>
                  <a:lnTo>
                    <a:pt x="236" y="25"/>
                  </a:lnTo>
                  <a:lnTo>
                    <a:pt x="242" y="26"/>
                  </a:lnTo>
                  <a:lnTo>
                    <a:pt x="248" y="29"/>
                  </a:lnTo>
                  <a:lnTo>
                    <a:pt x="252" y="33"/>
                  </a:lnTo>
                  <a:lnTo>
                    <a:pt x="258" y="39"/>
                  </a:lnTo>
                  <a:lnTo>
                    <a:pt x="263" y="49"/>
                  </a:lnTo>
                  <a:lnTo>
                    <a:pt x="271" y="75"/>
                  </a:lnTo>
                  <a:lnTo>
                    <a:pt x="274" y="100"/>
                  </a:lnTo>
                  <a:lnTo>
                    <a:pt x="272" y="121"/>
                  </a:lnTo>
                  <a:lnTo>
                    <a:pt x="264" y="130"/>
                  </a:lnTo>
                  <a:lnTo>
                    <a:pt x="258" y="137"/>
                  </a:lnTo>
                  <a:lnTo>
                    <a:pt x="258" y="148"/>
                  </a:lnTo>
                  <a:lnTo>
                    <a:pt x="256" y="155"/>
                  </a:lnTo>
                  <a:lnTo>
                    <a:pt x="246" y="153"/>
                  </a:lnTo>
                  <a:lnTo>
                    <a:pt x="229" y="171"/>
                  </a:lnTo>
                  <a:close/>
                </a:path>
              </a:pathLst>
            </a:custGeom>
            <a:solidFill>
              <a:srgbClr val="000000"/>
            </a:solidFill>
            <a:ln w="9525">
              <a:noFill/>
              <a:round/>
              <a:headEnd/>
              <a:tailEnd/>
            </a:ln>
          </p:spPr>
          <p:txBody>
            <a:bodyPr/>
            <a:lstStyle/>
            <a:p>
              <a:endParaRPr lang="en-US">
                <a:solidFill>
                  <a:srgbClr val="000000"/>
                </a:solidFill>
              </a:endParaRPr>
            </a:p>
          </p:txBody>
        </p:sp>
        <p:sp>
          <p:nvSpPr>
            <p:cNvPr id="23721" name="Freeform 251"/>
            <p:cNvSpPr>
              <a:spLocks/>
            </p:cNvSpPr>
            <p:nvPr/>
          </p:nvSpPr>
          <p:spPr bwMode="auto">
            <a:xfrm>
              <a:off x="4250" y="2928"/>
              <a:ext cx="107" cy="177"/>
            </a:xfrm>
            <a:custGeom>
              <a:avLst/>
              <a:gdLst>
                <a:gd name="T0" fmla="*/ 0 w 215"/>
                <a:gd name="T1" fmla="*/ 1 h 354"/>
                <a:gd name="T2" fmla="*/ 0 w 215"/>
                <a:gd name="T3" fmla="*/ 1 h 354"/>
                <a:gd name="T4" fmla="*/ 0 w 215"/>
                <a:gd name="T5" fmla="*/ 1 h 354"/>
                <a:gd name="T6" fmla="*/ 0 w 215"/>
                <a:gd name="T7" fmla="*/ 1 h 354"/>
                <a:gd name="T8" fmla="*/ 0 w 215"/>
                <a:gd name="T9" fmla="*/ 1 h 354"/>
                <a:gd name="T10" fmla="*/ 0 w 215"/>
                <a:gd name="T11" fmla="*/ 1 h 354"/>
                <a:gd name="T12" fmla="*/ 0 w 215"/>
                <a:gd name="T13" fmla="*/ 1 h 354"/>
                <a:gd name="T14" fmla="*/ 0 w 215"/>
                <a:gd name="T15" fmla="*/ 1 h 354"/>
                <a:gd name="T16" fmla="*/ 0 w 215"/>
                <a:gd name="T17" fmla="*/ 1 h 354"/>
                <a:gd name="T18" fmla="*/ 0 w 215"/>
                <a:gd name="T19" fmla="*/ 1 h 354"/>
                <a:gd name="T20" fmla="*/ 0 w 215"/>
                <a:gd name="T21" fmla="*/ 1 h 354"/>
                <a:gd name="T22" fmla="*/ 0 w 215"/>
                <a:gd name="T23" fmla="*/ 1 h 354"/>
                <a:gd name="T24" fmla="*/ 0 w 215"/>
                <a:gd name="T25" fmla="*/ 1 h 354"/>
                <a:gd name="T26" fmla="*/ 0 w 215"/>
                <a:gd name="T27" fmla="*/ 1 h 354"/>
                <a:gd name="T28" fmla="*/ 0 w 215"/>
                <a:gd name="T29" fmla="*/ 1 h 354"/>
                <a:gd name="T30" fmla="*/ 0 w 215"/>
                <a:gd name="T31" fmla="*/ 1 h 354"/>
                <a:gd name="T32" fmla="*/ 0 w 215"/>
                <a:gd name="T33" fmla="*/ 1 h 354"/>
                <a:gd name="T34" fmla="*/ 0 w 215"/>
                <a:gd name="T35" fmla="*/ 1 h 354"/>
                <a:gd name="T36" fmla="*/ 0 w 215"/>
                <a:gd name="T37" fmla="*/ 1 h 354"/>
                <a:gd name="T38" fmla="*/ 0 w 215"/>
                <a:gd name="T39" fmla="*/ 1 h 354"/>
                <a:gd name="T40" fmla="*/ 0 w 215"/>
                <a:gd name="T41" fmla="*/ 1 h 354"/>
                <a:gd name="T42" fmla="*/ 0 w 215"/>
                <a:gd name="T43" fmla="*/ 1 h 354"/>
                <a:gd name="T44" fmla="*/ 0 w 215"/>
                <a:gd name="T45" fmla="*/ 1 h 354"/>
                <a:gd name="T46" fmla="*/ 0 w 215"/>
                <a:gd name="T47" fmla="*/ 1 h 354"/>
                <a:gd name="T48" fmla="*/ 0 w 215"/>
                <a:gd name="T49" fmla="*/ 1 h 354"/>
                <a:gd name="T50" fmla="*/ 0 w 215"/>
                <a:gd name="T51" fmla="*/ 1 h 354"/>
                <a:gd name="T52" fmla="*/ 0 w 215"/>
                <a:gd name="T53" fmla="*/ 1 h 354"/>
                <a:gd name="T54" fmla="*/ 0 w 215"/>
                <a:gd name="T55" fmla="*/ 1 h 354"/>
                <a:gd name="T56" fmla="*/ 0 w 215"/>
                <a:gd name="T57" fmla="*/ 1 h 354"/>
                <a:gd name="T58" fmla="*/ 0 w 215"/>
                <a:gd name="T59" fmla="*/ 1 h 354"/>
                <a:gd name="T60" fmla="*/ 0 w 215"/>
                <a:gd name="T61" fmla="*/ 1 h 354"/>
                <a:gd name="T62" fmla="*/ 0 w 215"/>
                <a:gd name="T63" fmla="*/ 1 h 354"/>
                <a:gd name="T64" fmla="*/ 0 w 215"/>
                <a:gd name="T65" fmla="*/ 1 h 354"/>
                <a:gd name="T66" fmla="*/ 0 w 215"/>
                <a:gd name="T67" fmla="*/ 1 h 354"/>
                <a:gd name="T68" fmla="*/ 0 w 215"/>
                <a:gd name="T69" fmla="*/ 0 h 354"/>
                <a:gd name="T70" fmla="*/ 0 w 215"/>
                <a:gd name="T71" fmla="*/ 1 h 354"/>
                <a:gd name="T72" fmla="*/ 0 w 215"/>
                <a:gd name="T73" fmla="*/ 1 h 354"/>
                <a:gd name="T74" fmla="*/ 0 w 215"/>
                <a:gd name="T75" fmla="*/ 1 h 354"/>
                <a:gd name="T76" fmla="*/ 0 w 215"/>
                <a:gd name="T77" fmla="*/ 1 h 354"/>
                <a:gd name="T78" fmla="*/ 0 w 215"/>
                <a:gd name="T79" fmla="*/ 1 h 354"/>
                <a:gd name="T80" fmla="*/ 0 w 215"/>
                <a:gd name="T81" fmla="*/ 1 h 3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5"/>
                <a:gd name="T124" fmla="*/ 0 h 354"/>
                <a:gd name="T125" fmla="*/ 215 w 215"/>
                <a:gd name="T126" fmla="*/ 354 h 3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5" h="354">
                  <a:moveTo>
                    <a:pt x="62" y="46"/>
                  </a:moveTo>
                  <a:lnTo>
                    <a:pt x="60" y="48"/>
                  </a:lnTo>
                  <a:lnTo>
                    <a:pt x="56" y="55"/>
                  </a:lnTo>
                  <a:lnTo>
                    <a:pt x="49" y="66"/>
                  </a:lnTo>
                  <a:lnTo>
                    <a:pt x="42" y="79"/>
                  </a:lnTo>
                  <a:lnTo>
                    <a:pt x="33" y="98"/>
                  </a:lnTo>
                  <a:lnTo>
                    <a:pt x="25" y="119"/>
                  </a:lnTo>
                  <a:lnTo>
                    <a:pt x="15" y="143"/>
                  </a:lnTo>
                  <a:lnTo>
                    <a:pt x="9" y="169"/>
                  </a:lnTo>
                  <a:lnTo>
                    <a:pt x="2" y="210"/>
                  </a:lnTo>
                  <a:lnTo>
                    <a:pt x="0" y="254"/>
                  </a:lnTo>
                  <a:lnTo>
                    <a:pt x="6" y="302"/>
                  </a:lnTo>
                  <a:lnTo>
                    <a:pt x="20" y="350"/>
                  </a:lnTo>
                  <a:lnTo>
                    <a:pt x="24" y="352"/>
                  </a:lnTo>
                  <a:lnTo>
                    <a:pt x="30" y="352"/>
                  </a:lnTo>
                  <a:lnTo>
                    <a:pt x="42" y="354"/>
                  </a:lnTo>
                  <a:lnTo>
                    <a:pt x="57" y="352"/>
                  </a:lnTo>
                  <a:lnTo>
                    <a:pt x="75" y="352"/>
                  </a:lnTo>
                  <a:lnTo>
                    <a:pt x="95" y="351"/>
                  </a:lnTo>
                  <a:lnTo>
                    <a:pt x="117" y="350"/>
                  </a:lnTo>
                  <a:lnTo>
                    <a:pt x="141" y="349"/>
                  </a:lnTo>
                  <a:lnTo>
                    <a:pt x="154" y="336"/>
                  </a:lnTo>
                  <a:lnTo>
                    <a:pt x="165" y="319"/>
                  </a:lnTo>
                  <a:lnTo>
                    <a:pt x="174" y="297"/>
                  </a:lnTo>
                  <a:lnTo>
                    <a:pt x="182" y="273"/>
                  </a:lnTo>
                  <a:lnTo>
                    <a:pt x="189" y="249"/>
                  </a:lnTo>
                  <a:lnTo>
                    <a:pt x="197" y="226"/>
                  </a:lnTo>
                  <a:lnTo>
                    <a:pt x="206" y="205"/>
                  </a:lnTo>
                  <a:lnTo>
                    <a:pt x="215" y="190"/>
                  </a:lnTo>
                  <a:lnTo>
                    <a:pt x="207" y="135"/>
                  </a:lnTo>
                  <a:lnTo>
                    <a:pt x="197" y="90"/>
                  </a:lnTo>
                  <a:lnTo>
                    <a:pt x="189" y="54"/>
                  </a:lnTo>
                  <a:lnTo>
                    <a:pt x="181" y="23"/>
                  </a:lnTo>
                  <a:lnTo>
                    <a:pt x="172" y="6"/>
                  </a:lnTo>
                  <a:lnTo>
                    <a:pt x="156" y="0"/>
                  </a:lnTo>
                  <a:lnTo>
                    <a:pt x="136" y="3"/>
                  </a:lnTo>
                  <a:lnTo>
                    <a:pt x="116" y="11"/>
                  </a:lnTo>
                  <a:lnTo>
                    <a:pt x="95" y="22"/>
                  </a:lnTo>
                  <a:lnTo>
                    <a:pt x="78" y="33"/>
                  </a:lnTo>
                  <a:lnTo>
                    <a:pt x="66" y="43"/>
                  </a:lnTo>
                  <a:lnTo>
                    <a:pt x="62" y="46"/>
                  </a:lnTo>
                  <a:close/>
                </a:path>
              </a:pathLst>
            </a:custGeom>
            <a:solidFill>
              <a:srgbClr val="540A00"/>
            </a:solidFill>
            <a:ln w="9525">
              <a:noFill/>
              <a:round/>
              <a:headEnd/>
              <a:tailEnd/>
            </a:ln>
          </p:spPr>
          <p:txBody>
            <a:bodyPr/>
            <a:lstStyle/>
            <a:p>
              <a:endParaRPr lang="en-US">
                <a:solidFill>
                  <a:srgbClr val="000000"/>
                </a:solidFill>
              </a:endParaRPr>
            </a:p>
          </p:txBody>
        </p:sp>
        <p:sp>
          <p:nvSpPr>
            <p:cNvPr id="23722" name="Freeform 252"/>
            <p:cNvSpPr>
              <a:spLocks/>
            </p:cNvSpPr>
            <p:nvPr/>
          </p:nvSpPr>
          <p:spPr bwMode="auto">
            <a:xfrm>
              <a:off x="4258" y="3087"/>
              <a:ext cx="485" cy="45"/>
            </a:xfrm>
            <a:custGeom>
              <a:avLst/>
              <a:gdLst>
                <a:gd name="T0" fmla="*/ 0 w 969"/>
                <a:gd name="T1" fmla="*/ 1 h 90"/>
                <a:gd name="T2" fmla="*/ 1 w 969"/>
                <a:gd name="T3" fmla="*/ 0 h 90"/>
                <a:gd name="T4" fmla="*/ 1 w 969"/>
                <a:gd name="T5" fmla="*/ 1 h 90"/>
                <a:gd name="T6" fmla="*/ 0 w 969"/>
                <a:gd name="T7" fmla="*/ 1 h 90"/>
                <a:gd name="T8" fmla="*/ 0 w 969"/>
                <a:gd name="T9" fmla="*/ 1 h 90"/>
                <a:gd name="T10" fmla="*/ 0 60000 65536"/>
                <a:gd name="T11" fmla="*/ 0 60000 65536"/>
                <a:gd name="T12" fmla="*/ 0 60000 65536"/>
                <a:gd name="T13" fmla="*/ 0 60000 65536"/>
                <a:gd name="T14" fmla="*/ 0 60000 65536"/>
                <a:gd name="T15" fmla="*/ 0 w 969"/>
                <a:gd name="T16" fmla="*/ 0 h 90"/>
                <a:gd name="T17" fmla="*/ 969 w 969"/>
                <a:gd name="T18" fmla="*/ 90 h 90"/>
              </a:gdLst>
              <a:ahLst/>
              <a:cxnLst>
                <a:cxn ang="T10">
                  <a:pos x="T0" y="T1"/>
                </a:cxn>
                <a:cxn ang="T11">
                  <a:pos x="T2" y="T3"/>
                </a:cxn>
                <a:cxn ang="T12">
                  <a:pos x="T4" y="T5"/>
                </a:cxn>
                <a:cxn ang="T13">
                  <a:pos x="T6" y="T7"/>
                </a:cxn>
                <a:cxn ang="T14">
                  <a:pos x="T8" y="T9"/>
                </a:cxn>
              </a:cxnLst>
              <a:rect l="T15" t="T16" r="T17" b="T18"/>
              <a:pathLst>
                <a:path w="969" h="90">
                  <a:moveTo>
                    <a:pt x="0" y="30"/>
                  </a:moveTo>
                  <a:lnTo>
                    <a:pt x="969" y="0"/>
                  </a:lnTo>
                  <a:lnTo>
                    <a:pt x="949" y="90"/>
                  </a:lnTo>
                  <a:lnTo>
                    <a:pt x="0" y="90"/>
                  </a:lnTo>
                  <a:lnTo>
                    <a:pt x="0" y="30"/>
                  </a:lnTo>
                  <a:close/>
                </a:path>
              </a:pathLst>
            </a:custGeom>
            <a:solidFill>
              <a:srgbClr val="BF0000"/>
            </a:solidFill>
            <a:ln w="9525">
              <a:noFill/>
              <a:round/>
              <a:headEnd/>
              <a:tailEnd/>
            </a:ln>
          </p:spPr>
          <p:txBody>
            <a:bodyPr/>
            <a:lstStyle/>
            <a:p>
              <a:endParaRPr lang="en-US">
                <a:solidFill>
                  <a:srgbClr val="000000"/>
                </a:solidFill>
              </a:endParaRPr>
            </a:p>
          </p:txBody>
        </p:sp>
        <p:sp>
          <p:nvSpPr>
            <p:cNvPr id="23723" name="Freeform 253"/>
            <p:cNvSpPr>
              <a:spLocks/>
            </p:cNvSpPr>
            <p:nvPr/>
          </p:nvSpPr>
          <p:spPr bwMode="auto">
            <a:xfrm>
              <a:off x="5128" y="2725"/>
              <a:ext cx="80" cy="83"/>
            </a:xfrm>
            <a:custGeom>
              <a:avLst/>
              <a:gdLst>
                <a:gd name="T0" fmla="*/ 1 w 160"/>
                <a:gd name="T1" fmla="*/ 1 h 165"/>
                <a:gd name="T2" fmla="*/ 1 w 160"/>
                <a:gd name="T3" fmla="*/ 1 h 165"/>
                <a:gd name="T4" fmla="*/ 1 w 160"/>
                <a:gd name="T5" fmla="*/ 1 h 165"/>
                <a:gd name="T6" fmla="*/ 1 w 160"/>
                <a:gd name="T7" fmla="*/ 1 h 165"/>
                <a:gd name="T8" fmla="*/ 1 w 160"/>
                <a:gd name="T9" fmla="*/ 1 h 165"/>
                <a:gd name="T10" fmla="*/ 1 w 160"/>
                <a:gd name="T11" fmla="*/ 1 h 165"/>
                <a:gd name="T12" fmla="*/ 1 w 160"/>
                <a:gd name="T13" fmla="*/ 1 h 165"/>
                <a:gd name="T14" fmla="*/ 1 w 160"/>
                <a:gd name="T15" fmla="*/ 1 h 165"/>
                <a:gd name="T16" fmla="*/ 1 w 160"/>
                <a:gd name="T17" fmla="*/ 1 h 165"/>
                <a:gd name="T18" fmla="*/ 1 w 160"/>
                <a:gd name="T19" fmla="*/ 1 h 165"/>
                <a:gd name="T20" fmla="*/ 1 w 160"/>
                <a:gd name="T21" fmla="*/ 1 h 165"/>
                <a:gd name="T22" fmla="*/ 1 w 160"/>
                <a:gd name="T23" fmla="*/ 1 h 165"/>
                <a:gd name="T24" fmla="*/ 1 w 160"/>
                <a:gd name="T25" fmla="*/ 1 h 165"/>
                <a:gd name="T26" fmla="*/ 1 w 160"/>
                <a:gd name="T27" fmla="*/ 1 h 165"/>
                <a:gd name="T28" fmla="*/ 1 w 160"/>
                <a:gd name="T29" fmla="*/ 0 h 165"/>
                <a:gd name="T30" fmla="*/ 1 w 160"/>
                <a:gd name="T31" fmla="*/ 1 h 165"/>
                <a:gd name="T32" fmla="*/ 1 w 160"/>
                <a:gd name="T33" fmla="*/ 1 h 165"/>
                <a:gd name="T34" fmla="*/ 1 w 160"/>
                <a:gd name="T35" fmla="*/ 1 h 165"/>
                <a:gd name="T36" fmla="*/ 1 w 160"/>
                <a:gd name="T37" fmla="*/ 1 h 165"/>
                <a:gd name="T38" fmla="*/ 1 w 160"/>
                <a:gd name="T39" fmla="*/ 1 h 165"/>
                <a:gd name="T40" fmla="*/ 1 w 160"/>
                <a:gd name="T41" fmla="*/ 1 h 165"/>
                <a:gd name="T42" fmla="*/ 1 w 160"/>
                <a:gd name="T43" fmla="*/ 1 h 165"/>
                <a:gd name="T44" fmla="*/ 1 w 160"/>
                <a:gd name="T45" fmla="*/ 1 h 165"/>
                <a:gd name="T46" fmla="*/ 1 w 160"/>
                <a:gd name="T47" fmla="*/ 1 h 165"/>
                <a:gd name="T48" fmla="*/ 1 w 160"/>
                <a:gd name="T49" fmla="*/ 1 h 165"/>
                <a:gd name="T50" fmla="*/ 1 w 160"/>
                <a:gd name="T51" fmla="*/ 1 h 165"/>
                <a:gd name="T52" fmla="*/ 1 w 160"/>
                <a:gd name="T53" fmla="*/ 1 h 165"/>
                <a:gd name="T54" fmla="*/ 1 w 160"/>
                <a:gd name="T55" fmla="*/ 1 h 165"/>
                <a:gd name="T56" fmla="*/ 1 w 160"/>
                <a:gd name="T57" fmla="*/ 1 h 165"/>
                <a:gd name="T58" fmla="*/ 0 w 160"/>
                <a:gd name="T59" fmla="*/ 1 h 165"/>
                <a:gd name="T60" fmla="*/ 1 w 160"/>
                <a:gd name="T61" fmla="*/ 1 h 1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0"/>
                <a:gd name="T94" fmla="*/ 0 h 165"/>
                <a:gd name="T95" fmla="*/ 160 w 160"/>
                <a:gd name="T96" fmla="*/ 165 h 1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0" h="165">
                  <a:moveTo>
                    <a:pt x="53" y="165"/>
                  </a:moveTo>
                  <a:lnTo>
                    <a:pt x="119" y="127"/>
                  </a:lnTo>
                  <a:lnTo>
                    <a:pt x="126" y="112"/>
                  </a:lnTo>
                  <a:lnTo>
                    <a:pt x="133" y="94"/>
                  </a:lnTo>
                  <a:lnTo>
                    <a:pt x="137" y="78"/>
                  </a:lnTo>
                  <a:lnTo>
                    <a:pt x="139" y="64"/>
                  </a:lnTo>
                  <a:lnTo>
                    <a:pt x="160" y="53"/>
                  </a:lnTo>
                  <a:lnTo>
                    <a:pt x="152" y="46"/>
                  </a:lnTo>
                  <a:lnTo>
                    <a:pt x="145" y="41"/>
                  </a:lnTo>
                  <a:lnTo>
                    <a:pt x="137" y="34"/>
                  </a:lnTo>
                  <a:lnTo>
                    <a:pt x="129" y="28"/>
                  </a:lnTo>
                  <a:lnTo>
                    <a:pt x="122" y="21"/>
                  </a:lnTo>
                  <a:lnTo>
                    <a:pt x="115" y="14"/>
                  </a:lnTo>
                  <a:lnTo>
                    <a:pt x="108" y="7"/>
                  </a:lnTo>
                  <a:lnTo>
                    <a:pt x="101" y="0"/>
                  </a:lnTo>
                  <a:lnTo>
                    <a:pt x="73" y="35"/>
                  </a:lnTo>
                  <a:lnTo>
                    <a:pt x="61" y="41"/>
                  </a:lnTo>
                  <a:lnTo>
                    <a:pt x="52" y="49"/>
                  </a:lnTo>
                  <a:lnTo>
                    <a:pt x="47" y="59"/>
                  </a:lnTo>
                  <a:lnTo>
                    <a:pt x="47" y="72"/>
                  </a:lnTo>
                  <a:lnTo>
                    <a:pt x="47" y="92"/>
                  </a:lnTo>
                  <a:lnTo>
                    <a:pt x="42" y="101"/>
                  </a:lnTo>
                  <a:lnTo>
                    <a:pt x="32" y="102"/>
                  </a:lnTo>
                  <a:lnTo>
                    <a:pt x="29" y="101"/>
                  </a:lnTo>
                  <a:lnTo>
                    <a:pt x="31" y="86"/>
                  </a:lnTo>
                  <a:lnTo>
                    <a:pt x="28" y="78"/>
                  </a:lnTo>
                  <a:lnTo>
                    <a:pt x="24" y="74"/>
                  </a:lnTo>
                  <a:lnTo>
                    <a:pt x="22" y="74"/>
                  </a:lnTo>
                  <a:lnTo>
                    <a:pt x="13" y="75"/>
                  </a:lnTo>
                  <a:lnTo>
                    <a:pt x="0" y="125"/>
                  </a:lnTo>
                  <a:lnTo>
                    <a:pt x="53" y="165"/>
                  </a:lnTo>
                  <a:close/>
                </a:path>
              </a:pathLst>
            </a:custGeom>
            <a:solidFill>
              <a:srgbClr val="0F0000"/>
            </a:solidFill>
            <a:ln w="9525">
              <a:noFill/>
              <a:round/>
              <a:headEnd/>
              <a:tailEnd/>
            </a:ln>
          </p:spPr>
          <p:txBody>
            <a:bodyPr/>
            <a:lstStyle/>
            <a:p>
              <a:endParaRPr lang="en-US">
                <a:solidFill>
                  <a:srgbClr val="000000"/>
                </a:solidFill>
              </a:endParaRPr>
            </a:p>
          </p:txBody>
        </p:sp>
        <p:sp>
          <p:nvSpPr>
            <p:cNvPr id="23724" name="Freeform 254"/>
            <p:cNvSpPr>
              <a:spLocks/>
            </p:cNvSpPr>
            <p:nvPr/>
          </p:nvSpPr>
          <p:spPr bwMode="auto">
            <a:xfrm>
              <a:off x="5168" y="2600"/>
              <a:ext cx="149" cy="157"/>
            </a:xfrm>
            <a:custGeom>
              <a:avLst/>
              <a:gdLst>
                <a:gd name="T0" fmla="*/ 1 w 297"/>
                <a:gd name="T1" fmla="*/ 0 h 315"/>
                <a:gd name="T2" fmla="*/ 1 w 297"/>
                <a:gd name="T3" fmla="*/ 0 h 315"/>
                <a:gd name="T4" fmla="*/ 1 w 297"/>
                <a:gd name="T5" fmla="*/ 0 h 315"/>
                <a:gd name="T6" fmla="*/ 1 w 297"/>
                <a:gd name="T7" fmla="*/ 0 h 315"/>
                <a:gd name="T8" fmla="*/ 0 w 297"/>
                <a:gd name="T9" fmla="*/ 0 h 315"/>
                <a:gd name="T10" fmla="*/ 1 w 297"/>
                <a:gd name="T11" fmla="*/ 0 h 315"/>
                <a:gd name="T12" fmla="*/ 1 w 297"/>
                <a:gd name="T13" fmla="*/ 0 h 315"/>
                <a:gd name="T14" fmla="*/ 1 w 297"/>
                <a:gd name="T15" fmla="*/ 0 h 315"/>
                <a:gd name="T16" fmla="*/ 1 w 297"/>
                <a:gd name="T17" fmla="*/ 0 h 315"/>
                <a:gd name="T18" fmla="*/ 1 w 297"/>
                <a:gd name="T19" fmla="*/ 0 h 315"/>
                <a:gd name="T20" fmla="*/ 1 w 297"/>
                <a:gd name="T21" fmla="*/ 0 h 315"/>
                <a:gd name="T22" fmla="*/ 1 w 297"/>
                <a:gd name="T23" fmla="*/ 0 h 315"/>
                <a:gd name="T24" fmla="*/ 1 w 297"/>
                <a:gd name="T25" fmla="*/ 0 h 3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7"/>
                <a:gd name="T40" fmla="*/ 0 h 315"/>
                <a:gd name="T41" fmla="*/ 297 w 297"/>
                <a:gd name="T42" fmla="*/ 315 h 3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7" h="315">
                  <a:moveTo>
                    <a:pt x="85" y="315"/>
                  </a:moveTo>
                  <a:lnTo>
                    <a:pt x="297" y="93"/>
                  </a:lnTo>
                  <a:lnTo>
                    <a:pt x="221" y="0"/>
                  </a:lnTo>
                  <a:lnTo>
                    <a:pt x="37" y="202"/>
                  </a:lnTo>
                  <a:lnTo>
                    <a:pt x="0" y="242"/>
                  </a:lnTo>
                  <a:lnTo>
                    <a:pt x="9" y="248"/>
                  </a:lnTo>
                  <a:lnTo>
                    <a:pt x="19" y="257"/>
                  </a:lnTo>
                  <a:lnTo>
                    <a:pt x="31" y="268"/>
                  </a:lnTo>
                  <a:lnTo>
                    <a:pt x="43" y="278"/>
                  </a:lnTo>
                  <a:lnTo>
                    <a:pt x="54" y="289"/>
                  </a:lnTo>
                  <a:lnTo>
                    <a:pt x="64" y="300"/>
                  </a:lnTo>
                  <a:lnTo>
                    <a:pt x="76" y="308"/>
                  </a:lnTo>
                  <a:lnTo>
                    <a:pt x="85" y="315"/>
                  </a:lnTo>
                  <a:close/>
                </a:path>
              </a:pathLst>
            </a:custGeom>
            <a:solidFill>
              <a:srgbClr val="3F3F3F"/>
            </a:solidFill>
            <a:ln w="9525">
              <a:noFill/>
              <a:round/>
              <a:headEnd/>
              <a:tailEnd/>
            </a:ln>
          </p:spPr>
          <p:txBody>
            <a:bodyPr/>
            <a:lstStyle/>
            <a:p>
              <a:endParaRPr lang="en-US">
                <a:solidFill>
                  <a:srgbClr val="000000"/>
                </a:solidFill>
              </a:endParaRPr>
            </a:p>
          </p:txBody>
        </p:sp>
        <p:sp>
          <p:nvSpPr>
            <p:cNvPr id="23725" name="Freeform 255"/>
            <p:cNvSpPr>
              <a:spLocks/>
            </p:cNvSpPr>
            <p:nvPr/>
          </p:nvSpPr>
          <p:spPr bwMode="auto">
            <a:xfrm>
              <a:off x="5341" y="2371"/>
              <a:ext cx="110" cy="111"/>
            </a:xfrm>
            <a:custGeom>
              <a:avLst/>
              <a:gdLst>
                <a:gd name="T0" fmla="*/ 0 w 222"/>
                <a:gd name="T1" fmla="*/ 1 h 222"/>
                <a:gd name="T2" fmla="*/ 0 w 222"/>
                <a:gd name="T3" fmla="*/ 1 h 222"/>
                <a:gd name="T4" fmla="*/ 0 w 222"/>
                <a:gd name="T5" fmla="*/ 1 h 222"/>
                <a:gd name="T6" fmla="*/ 0 w 222"/>
                <a:gd name="T7" fmla="*/ 0 h 222"/>
                <a:gd name="T8" fmla="*/ 0 w 222"/>
                <a:gd name="T9" fmla="*/ 1 h 222"/>
                <a:gd name="T10" fmla="*/ 0 60000 65536"/>
                <a:gd name="T11" fmla="*/ 0 60000 65536"/>
                <a:gd name="T12" fmla="*/ 0 60000 65536"/>
                <a:gd name="T13" fmla="*/ 0 60000 65536"/>
                <a:gd name="T14" fmla="*/ 0 60000 65536"/>
                <a:gd name="T15" fmla="*/ 0 w 222"/>
                <a:gd name="T16" fmla="*/ 0 h 222"/>
                <a:gd name="T17" fmla="*/ 222 w 222"/>
                <a:gd name="T18" fmla="*/ 222 h 222"/>
              </a:gdLst>
              <a:ahLst/>
              <a:cxnLst>
                <a:cxn ang="T10">
                  <a:pos x="T0" y="T1"/>
                </a:cxn>
                <a:cxn ang="T11">
                  <a:pos x="T2" y="T3"/>
                </a:cxn>
                <a:cxn ang="T12">
                  <a:pos x="T4" y="T5"/>
                </a:cxn>
                <a:cxn ang="T13">
                  <a:pos x="T6" y="T7"/>
                </a:cxn>
                <a:cxn ang="T14">
                  <a:pos x="T8" y="T9"/>
                </a:cxn>
              </a:cxnLst>
              <a:rect l="T15" t="T16" r="T17" b="T18"/>
              <a:pathLst>
                <a:path w="222" h="222">
                  <a:moveTo>
                    <a:pt x="222" y="63"/>
                  </a:moveTo>
                  <a:lnTo>
                    <a:pt x="160" y="222"/>
                  </a:lnTo>
                  <a:lnTo>
                    <a:pt x="0" y="192"/>
                  </a:lnTo>
                  <a:lnTo>
                    <a:pt x="94" y="0"/>
                  </a:lnTo>
                  <a:lnTo>
                    <a:pt x="222" y="63"/>
                  </a:lnTo>
                  <a:close/>
                </a:path>
              </a:pathLst>
            </a:custGeom>
            <a:solidFill>
              <a:srgbClr val="FFA893"/>
            </a:solidFill>
            <a:ln w="9525">
              <a:noFill/>
              <a:round/>
              <a:headEnd/>
              <a:tailEnd/>
            </a:ln>
          </p:spPr>
          <p:txBody>
            <a:bodyPr/>
            <a:lstStyle/>
            <a:p>
              <a:endParaRPr lang="en-US">
                <a:solidFill>
                  <a:srgbClr val="000000"/>
                </a:solidFill>
              </a:endParaRPr>
            </a:p>
          </p:txBody>
        </p:sp>
        <p:sp>
          <p:nvSpPr>
            <p:cNvPr id="23726" name="Freeform 256"/>
            <p:cNvSpPr>
              <a:spLocks noEditPoints="1"/>
            </p:cNvSpPr>
            <p:nvPr/>
          </p:nvSpPr>
          <p:spPr bwMode="auto">
            <a:xfrm>
              <a:off x="5176" y="3191"/>
              <a:ext cx="147" cy="69"/>
            </a:xfrm>
            <a:custGeom>
              <a:avLst/>
              <a:gdLst>
                <a:gd name="T0" fmla="*/ 1 w 294"/>
                <a:gd name="T1" fmla="*/ 1 h 138"/>
                <a:gd name="T2" fmla="*/ 1 w 294"/>
                <a:gd name="T3" fmla="*/ 1 h 138"/>
                <a:gd name="T4" fmla="*/ 1 w 294"/>
                <a:gd name="T5" fmla="*/ 1 h 138"/>
                <a:gd name="T6" fmla="*/ 1 w 294"/>
                <a:gd name="T7" fmla="*/ 1 h 138"/>
                <a:gd name="T8" fmla="*/ 1 w 294"/>
                <a:gd name="T9" fmla="*/ 1 h 138"/>
                <a:gd name="T10" fmla="*/ 1 w 294"/>
                <a:gd name="T11" fmla="*/ 1 h 138"/>
                <a:gd name="T12" fmla="*/ 1 w 294"/>
                <a:gd name="T13" fmla="*/ 1 h 138"/>
                <a:gd name="T14" fmla="*/ 1 w 294"/>
                <a:gd name="T15" fmla="*/ 1 h 138"/>
                <a:gd name="T16" fmla="*/ 1 w 294"/>
                <a:gd name="T17" fmla="*/ 1 h 138"/>
                <a:gd name="T18" fmla="*/ 1 w 294"/>
                <a:gd name="T19" fmla="*/ 1 h 138"/>
                <a:gd name="T20" fmla="*/ 1 w 294"/>
                <a:gd name="T21" fmla="*/ 1 h 138"/>
                <a:gd name="T22" fmla="*/ 1 w 294"/>
                <a:gd name="T23" fmla="*/ 1 h 138"/>
                <a:gd name="T24" fmla="*/ 1 w 294"/>
                <a:gd name="T25" fmla="*/ 1 h 138"/>
                <a:gd name="T26" fmla="*/ 1 w 294"/>
                <a:gd name="T27" fmla="*/ 1 h 138"/>
                <a:gd name="T28" fmla="*/ 1 w 294"/>
                <a:gd name="T29" fmla="*/ 1 h 138"/>
                <a:gd name="T30" fmla="*/ 1 w 294"/>
                <a:gd name="T31" fmla="*/ 1 h 138"/>
                <a:gd name="T32" fmla="*/ 1 w 294"/>
                <a:gd name="T33" fmla="*/ 1 h 138"/>
                <a:gd name="T34" fmla="*/ 1 w 294"/>
                <a:gd name="T35" fmla="*/ 1 h 138"/>
                <a:gd name="T36" fmla="*/ 1 w 294"/>
                <a:gd name="T37" fmla="*/ 1 h 138"/>
                <a:gd name="T38" fmla="*/ 1 w 294"/>
                <a:gd name="T39" fmla="*/ 1 h 138"/>
                <a:gd name="T40" fmla="*/ 1 w 294"/>
                <a:gd name="T41" fmla="*/ 1 h 138"/>
                <a:gd name="T42" fmla="*/ 1 w 294"/>
                <a:gd name="T43" fmla="*/ 1 h 138"/>
                <a:gd name="T44" fmla="*/ 1 w 294"/>
                <a:gd name="T45" fmla="*/ 1 h 138"/>
                <a:gd name="T46" fmla="*/ 1 w 294"/>
                <a:gd name="T47" fmla="*/ 1 h 138"/>
                <a:gd name="T48" fmla="*/ 1 w 294"/>
                <a:gd name="T49" fmla="*/ 1 h 138"/>
                <a:gd name="T50" fmla="*/ 1 w 294"/>
                <a:gd name="T51" fmla="*/ 1 h 138"/>
                <a:gd name="T52" fmla="*/ 1 w 294"/>
                <a:gd name="T53" fmla="*/ 1 h 138"/>
                <a:gd name="T54" fmla="*/ 1 w 294"/>
                <a:gd name="T55" fmla="*/ 1 h 138"/>
                <a:gd name="T56" fmla="*/ 1 w 294"/>
                <a:gd name="T57" fmla="*/ 1 h 138"/>
                <a:gd name="T58" fmla="*/ 1 w 294"/>
                <a:gd name="T59" fmla="*/ 1 h 138"/>
                <a:gd name="T60" fmla="*/ 1 w 294"/>
                <a:gd name="T61" fmla="*/ 1 h 138"/>
                <a:gd name="T62" fmla="*/ 1 w 294"/>
                <a:gd name="T63" fmla="*/ 1 h 138"/>
                <a:gd name="T64" fmla="*/ 1 w 294"/>
                <a:gd name="T65" fmla="*/ 1 h 138"/>
                <a:gd name="T66" fmla="*/ 1 w 294"/>
                <a:gd name="T67" fmla="*/ 1 h 138"/>
                <a:gd name="T68" fmla="*/ 1 w 294"/>
                <a:gd name="T69" fmla="*/ 1 h 138"/>
                <a:gd name="T70" fmla="*/ 0 w 294"/>
                <a:gd name="T71" fmla="*/ 1 h 138"/>
                <a:gd name="T72" fmla="*/ 1 w 294"/>
                <a:gd name="T73" fmla="*/ 1 h 138"/>
                <a:gd name="T74" fmla="*/ 1 w 294"/>
                <a:gd name="T75" fmla="*/ 1 h 138"/>
                <a:gd name="T76" fmla="*/ 1 w 294"/>
                <a:gd name="T77" fmla="*/ 1 h 138"/>
                <a:gd name="T78" fmla="*/ 1 w 294"/>
                <a:gd name="T79" fmla="*/ 1 h 138"/>
                <a:gd name="T80" fmla="*/ 1 w 294"/>
                <a:gd name="T81" fmla="*/ 1 h 138"/>
                <a:gd name="T82" fmla="*/ 1 w 294"/>
                <a:gd name="T83" fmla="*/ 1 h 138"/>
                <a:gd name="T84" fmla="*/ 1 w 294"/>
                <a:gd name="T85" fmla="*/ 1 h 138"/>
                <a:gd name="T86" fmla="*/ 1 w 294"/>
                <a:gd name="T87" fmla="*/ 1 h 138"/>
                <a:gd name="T88" fmla="*/ 1 w 294"/>
                <a:gd name="T89" fmla="*/ 1 h 138"/>
                <a:gd name="T90" fmla="*/ 1 w 294"/>
                <a:gd name="T91" fmla="*/ 1 h 138"/>
                <a:gd name="T92" fmla="*/ 1 w 294"/>
                <a:gd name="T93" fmla="*/ 1 h 138"/>
                <a:gd name="T94" fmla="*/ 1 w 294"/>
                <a:gd name="T95" fmla="*/ 1 h 138"/>
                <a:gd name="T96" fmla="*/ 1 w 294"/>
                <a:gd name="T97" fmla="*/ 1 h 138"/>
                <a:gd name="T98" fmla="*/ 1 w 294"/>
                <a:gd name="T99" fmla="*/ 1 h 138"/>
                <a:gd name="T100" fmla="*/ 1 w 294"/>
                <a:gd name="T101" fmla="*/ 1 h 138"/>
                <a:gd name="T102" fmla="*/ 1 w 294"/>
                <a:gd name="T103" fmla="*/ 1 h 138"/>
                <a:gd name="T104" fmla="*/ 1 w 294"/>
                <a:gd name="T105" fmla="*/ 1 h 138"/>
                <a:gd name="T106" fmla="*/ 1 w 294"/>
                <a:gd name="T107" fmla="*/ 1 h 1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4"/>
                <a:gd name="T163" fmla="*/ 0 h 138"/>
                <a:gd name="T164" fmla="*/ 294 w 294"/>
                <a:gd name="T165" fmla="*/ 138 h 1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4" h="138">
                  <a:moveTo>
                    <a:pt x="289" y="110"/>
                  </a:moveTo>
                  <a:lnTo>
                    <a:pt x="289" y="98"/>
                  </a:lnTo>
                  <a:lnTo>
                    <a:pt x="288" y="88"/>
                  </a:lnTo>
                  <a:lnTo>
                    <a:pt x="286" y="78"/>
                  </a:lnTo>
                  <a:lnTo>
                    <a:pt x="281" y="75"/>
                  </a:lnTo>
                  <a:lnTo>
                    <a:pt x="278" y="74"/>
                  </a:lnTo>
                  <a:lnTo>
                    <a:pt x="273" y="74"/>
                  </a:lnTo>
                  <a:lnTo>
                    <a:pt x="267" y="74"/>
                  </a:lnTo>
                  <a:lnTo>
                    <a:pt x="263" y="73"/>
                  </a:lnTo>
                  <a:lnTo>
                    <a:pt x="257" y="73"/>
                  </a:lnTo>
                  <a:lnTo>
                    <a:pt x="252" y="73"/>
                  </a:lnTo>
                  <a:lnTo>
                    <a:pt x="249" y="73"/>
                  </a:lnTo>
                  <a:lnTo>
                    <a:pt x="245" y="72"/>
                  </a:lnTo>
                  <a:lnTo>
                    <a:pt x="237" y="69"/>
                  </a:lnTo>
                  <a:lnTo>
                    <a:pt x="230" y="68"/>
                  </a:lnTo>
                  <a:lnTo>
                    <a:pt x="225" y="66"/>
                  </a:lnTo>
                  <a:lnTo>
                    <a:pt x="219" y="64"/>
                  </a:lnTo>
                  <a:lnTo>
                    <a:pt x="219" y="62"/>
                  </a:lnTo>
                  <a:lnTo>
                    <a:pt x="219" y="61"/>
                  </a:lnTo>
                  <a:lnTo>
                    <a:pt x="218" y="60"/>
                  </a:lnTo>
                  <a:lnTo>
                    <a:pt x="216" y="60"/>
                  </a:lnTo>
                  <a:lnTo>
                    <a:pt x="215" y="60"/>
                  </a:lnTo>
                  <a:lnTo>
                    <a:pt x="214" y="60"/>
                  </a:lnTo>
                  <a:lnTo>
                    <a:pt x="213" y="60"/>
                  </a:lnTo>
                  <a:lnTo>
                    <a:pt x="212" y="61"/>
                  </a:lnTo>
                  <a:lnTo>
                    <a:pt x="210" y="60"/>
                  </a:lnTo>
                  <a:lnTo>
                    <a:pt x="207" y="58"/>
                  </a:lnTo>
                  <a:lnTo>
                    <a:pt x="205" y="57"/>
                  </a:lnTo>
                  <a:lnTo>
                    <a:pt x="203" y="55"/>
                  </a:lnTo>
                  <a:lnTo>
                    <a:pt x="203" y="54"/>
                  </a:lnTo>
                  <a:lnTo>
                    <a:pt x="203" y="53"/>
                  </a:lnTo>
                  <a:lnTo>
                    <a:pt x="201" y="52"/>
                  </a:lnTo>
                  <a:lnTo>
                    <a:pt x="200" y="51"/>
                  </a:lnTo>
                  <a:lnTo>
                    <a:pt x="199" y="51"/>
                  </a:lnTo>
                  <a:lnTo>
                    <a:pt x="198" y="51"/>
                  </a:lnTo>
                  <a:lnTo>
                    <a:pt x="197" y="49"/>
                  </a:lnTo>
                  <a:lnTo>
                    <a:pt x="195" y="47"/>
                  </a:lnTo>
                  <a:lnTo>
                    <a:pt x="193" y="45"/>
                  </a:lnTo>
                  <a:lnTo>
                    <a:pt x="192" y="44"/>
                  </a:lnTo>
                  <a:lnTo>
                    <a:pt x="193" y="44"/>
                  </a:lnTo>
                  <a:lnTo>
                    <a:pt x="193" y="43"/>
                  </a:lnTo>
                  <a:lnTo>
                    <a:pt x="195" y="43"/>
                  </a:lnTo>
                  <a:lnTo>
                    <a:pt x="195" y="42"/>
                  </a:lnTo>
                  <a:lnTo>
                    <a:pt x="195" y="40"/>
                  </a:lnTo>
                  <a:lnTo>
                    <a:pt x="195" y="39"/>
                  </a:lnTo>
                  <a:lnTo>
                    <a:pt x="193" y="38"/>
                  </a:lnTo>
                  <a:lnTo>
                    <a:pt x="192" y="38"/>
                  </a:lnTo>
                  <a:lnTo>
                    <a:pt x="191" y="38"/>
                  </a:lnTo>
                  <a:lnTo>
                    <a:pt x="190" y="38"/>
                  </a:lnTo>
                  <a:lnTo>
                    <a:pt x="190" y="24"/>
                  </a:lnTo>
                  <a:lnTo>
                    <a:pt x="196" y="13"/>
                  </a:lnTo>
                  <a:lnTo>
                    <a:pt x="201" y="6"/>
                  </a:lnTo>
                  <a:lnTo>
                    <a:pt x="204" y="2"/>
                  </a:lnTo>
                  <a:lnTo>
                    <a:pt x="33" y="4"/>
                  </a:lnTo>
                  <a:lnTo>
                    <a:pt x="3" y="0"/>
                  </a:lnTo>
                  <a:lnTo>
                    <a:pt x="3" y="104"/>
                  </a:lnTo>
                  <a:lnTo>
                    <a:pt x="2" y="105"/>
                  </a:lnTo>
                  <a:lnTo>
                    <a:pt x="1" y="105"/>
                  </a:lnTo>
                  <a:lnTo>
                    <a:pt x="0" y="105"/>
                  </a:lnTo>
                  <a:lnTo>
                    <a:pt x="0" y="135"/>
                  </a:lnTo>
                  <a:lnTo>
                    <a:pt x="54" y="137"/>
                  </a:lnTo>
                  <a:lnTo>
                    <a:pt x="90" y="131"/>
                  </a:lnTo>
                  <a:lnTo>
                    <a:pt x="92" y="131"/>
                  </a:lnTo>
                  <a:lnTo>
                    <a:pt x="100" y="131"/>
                  </a:lnTo>
                  <a:lnTo>
                    <a:pt x="109" y="133"/>
                  </a:lnTo>
                  <a:lnTo>
                    <a:pt x="122" y="133"/>
                  </a:lnTo>
                  <a:lnTo>
                    <a:pt x="135" y="134"/>
                  </a:lnTo>
                  <a:lnTo>
                    <a:pt x="146" y="134"/>
                  </a:lnTo>
                  <a:lnTo>
                    <a:pt x="154" y="135"/>
                  </a:lnTo>
                  <a:lnTo>
                    <a:pt x="160" y="135"/>
                  </a:lnTo>
                  <a:lnTo>
                    <a:pt x="180" y="137"/>
                  </a:lnTo>
                  <a:lnTo>
                    <a:pt x="199" y="138"/>
                  </a:lnTo>
                  <a:lnTo>
                    <a:pt x="218" y="138"/>
                  </a:lnTo>
                  <a:lnTo>
                    <a:pt x="236" y="136"/>
                  </a:lnTo>
                  <a:lnTo>
                    <a:pt x="253" y="134"/>
                  </a:lnTo>
                  <a:lnTo>
                    <a:pt x="268" y="130"/>
                  </a:lnTo>
                  <a:lnTo>
                    <a:pt x="281" y="127"/>
                  </a:lnTo>
                  <a:lnTo>
                    <a:pt x="291" y="123"/>
                  </a:lnTo>
                  <a:lnTo>
                    <a:pt x="292" y="122"/>
                  </a:lnTo>
                  <a:lnTo>
                    <a:pt x="292" y="119"/>
                  </a:lnTo>
                  <a:lnTo>
                    <a:pt x="294" y="114"/>
                  </a:lnTo>
                  <a:lnTo>
                    <a:pt x="294" y="108"/>
                  </a:lnTo>
                  <a:lnTo>
                    <a:pt x="292" y="108"/>
                  </a:lnTo>
                  <a:lnTo>
                    <a:pt x="291" y="108"/>
                  </a:lnTo>
                  <a:lnTo>
                    <a:pt x="290" y="108"/>
                  </a:lnTo>
                  <a:lnTo>
                    <a:pt x="289" y="110"/>
                  </a:lnTo>
                  <a:close/>
                  <a:moveTo>
                    <a:pt x="115" y="120"/>
                  </a:moveTo>
                  <a:lnTo>
                    <a:pt x="115" y="120"/>
                  </a:lnTo>
                  <a:close/>
                </a:path>
              </a:pathLst>
            </a:custGeom>
            <a:solidFill>
              <a:srgbClr val="444400"/>
            </a:solidFill>
            <a:ln w="9525">
              <a:noFill/>
              <a:round/>
              <a:headEnd/>
              <a:tailEnd/>
            </a:ln>
          </p:spPr>
          <p:txBody>
            <a:bodyPr/>
            <a:lstStyle/>
            <a:p>
              <a:endParaRPr lang="en-US">
                <a:solidFill>
                  <a:srgbClr val="000000"/>
                </a:solidFill>
              </a:endParaRPr>
            </a:p>
          </p:txBody>
        </p:sp>
        <p:sp>
          <p:nvSpPr>
            <p:cNvPr id="23727" name="Freeform 257"/>
            <p:cNvSpPr>
              <a:spLocks/>
            </p:cNvSpPr>
            <p:nvPr/>
          </p:nvSpPr>
          <p:spPr bwMode="auto">
            <a:xfrm>
              <a:off x="5193" y="3192"/>
              <a:ext cx="106" cy="51"/>
            </a:xfrm>
            <a:custGeom>
              <a:avLst/>
              <a:gdLst>
                <a:gd name="T0" fmla="*/ 1 w 212"/>
                <a:gd name="T1" fmla="*/ 1 h 102"/>
                <a:gd name="T2" fmla="*/ 1 w 212"/>
                <a:gd name="T3" fmla="*/ 1 h 102"/>
                <a:gd name="T4" fmla="*/ 1 w 212"/>
                <a:gd name="T5" fmla="*/ 1 h 102"/>
                <a:gd name="T6" fmla="*/ 1 w 212"/>
                <a:gd name="T7" fmla="*/ 1 h 102"/>
                <a:gd name="T8" fmla="*/ 1 w 212"/>
                <a:gd name="T9" fmla="*/ 1 h 102"/>
                <a:gd name="T10" fmla="*/ 1 w 212"/>
                <a:gd name="T11" fmla="*/ 1 h 102"/>
                <a:gd name="T12" fmla="*/ 1 w 212"/>
                <a:gd name="T13" fmla="*/ 1 h 102"/>
                <a:gd name="T14" fmla="*/ 1 w 212"/>
                <a:gd name="T15" fmla="*/ 1 h 102"/>
                <a:gd name="T16" fmla="*/ 1 w 212"/>
                <a:gd name="T17" fmla="*/ 1 h 102"/>
                <a:gd name="T18" fmla="*/ 1 w 212"/>
                <a:gd name="T19" fmla="*/ 1 h 102"/>
                <a:gd name="T20" fmla="*/ 1 w 212"/>
                <a:gd name="T21" fmla="*/ 1 h 102"/>
                <a:gd name="T22" fmla="*/ 1 w 212"/>
                <a:gd name="T23" fmla="*/ 1 h 102"/>
                <a:gd name="T24" fmla="*/ 1 w 212"/>
                <a:gd name="T25" fmla="*/ 1 h 102"/>
                <a:gd name="T26" fmla="*/ 1 w 212"/>
                <a:gd name="T27" fmla="*/ 1 h 102"/>
                <a:gd name="T28" fmla="*/ 1 w 212"/>
                <a:gd name="T29" fmla="*/ 1 h 102"/>
                <a:gd name="T30" fmla="*/ 1 w 212"/>
                <a:gd name="T31" fmla="*/ 1 h 102"/>
                <a:gd name="T32" fmla="*/ 1 w 212"/>
                <a:gd name="T33" fmla="*/ 1 h 102"/>
                <a:gd name="T34" fmla="*/ 1 w 212"/>
                <a:gd name="T35" fmla="*/ 1 h 102"/>
                <a:gd name="T36" fmla="*/ 1 w 212"/>
                <a:gd name="T37" fmla="*/ 1 h 102"/>
                <a:gd name="T38" fmla="*/ 1 w 212"/>
                <a:gd name="T39" fmla="*/ 1 h 102"/>
                <a:gd name="T40" fmla="*/ 1 w 212"/>
                <a:gd name="T41" fmla="*/ 0 h 102"/>
                <a:gd name="T42" fmla="*/ 0 w 212"/>
                <a:gd name="T43" fmla="*/ 1 h 102"/>
                <a:gd name="T44" fmla="*/ 0 w 212"/>
                <a:gd name="T45" fmla="*/ 1 h 102"/>
                <a:gd name="T46" fmla="*/ 1 w 212"/>
                <a:gd name="T47" fmla="*/ 1 h 102"/>
                <a:gd name="T48" fmla="*/ 1 w 212"/>
                <a:gd name="T49" fmla="*/ 1 h 102"/>
                <a:gd name="T50" fmla="*/ 1 w 212"/>
                <a:gd name="T51" fmla="*/ 1 h 102"/>
                <a:gd name="T52" fmla="*/ 1 w 212"/>
                <a:gd name="T53" fmla="*/ 1 h 102"/>
                <a:gd name="T54" fmla="*/ 1 w 212"/>
                <a:gd name="T55" fmla="*/ 1 h 102"/>
                <a:gd name="T56" fmla="*/ 1 w 212"/>
                <a:gd name="T57" fmla="*/ 1 h 102"/>
                <a:gd name="T58" fmla="*/ 1 w 212"/>
                <a:gd name="T59" fmla="*/ 1 h 102"/>
                <a:gd name="T60" fmla="*/ 1 w 212"/>
                <a:gd name="T61" fmla="*/ 1 h 1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2"/>
                <a:gd name="T94" fmla="*/ 0 h 102"/>
                <a:gd name="T95" fmla="*/ 212 w 212"/>
                <a:gd name="T96" fmla="*/ 102 h 10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2" h="102">
                  <a:moveTo>
                    <a:pt x="60" y="56"/>
                  </a:moveTo>
                  <a:lnTo>
                    <a:pt x="66" y="64"/>
                  </a:lnTo>
                  <a:lnTo>
                    <a:pt x="77" y="72"/>
                  </a:lnTo>
                  <a:lnTo>
                    <a:pt x="94" y="80"/>
                  </a:lnTo>
                  <a:lnTo>
                    <a:pt x="113" y="88"/>
                  </a:lnTo>
                  <a:lnTo>
                    <a:pt x="135" y="95"/>
                  </a:lnTo>
                  <a:lnTo>
                    <a:pt x="158" y="100"/>
                  </a:lnTo>
                  <a:lnTo>
                    <a:pt x="182" y="102"/>
                  </a:lnTo>
                  <a:lnTo>
                    <a:pt x="204" y="101"/>
                  </a:lnTo>
                  <a:lnTo>
                    <a:pt x="203" y="97"/>
                  </a:lnTo>
                  <a:lnTo>
                    <a:pt x="202" y="89"/>
                  </a:lnTo>
                  <a:lnTo>
                    <a:pt x="204" y="79"/>
                  </a:lnTo>
                  <a:lnTo>
                    <a:pt x="212" y="70"/>
                  </a:lnTo>
                  <a:lnTo>
                    <a:pt x="183" y="62"/>
                  </a:lnTo>
                  <a:lnTo>
                    <a:pt x="166" y="50"/>
                  </a:lnTo>
                  <a:lnTo>
                    <a:pt x="158" y="40"/>
                  </a:lnTo>
                  <a:lnTo>
                    <a:pt x="157" y="28"/>
                  </a:lnTo>
                  <a:lnTo>
                    <a:pt x="159" y="18"/>
                  </a:lnTo>
                  <a:lnTo>
                    <a:pt x="164" y="9"/>
                  </a:lnTo>
                  <a:lnTo>
                    <a:pt x="168" y="3"/>
                  </a:lnTo>
                  <a:lnTo>
                    <a:pt x="171" y="0"/>
                  </a:lnTo>
                  <a:lnTo>
                    <a:pt x="0" y="2"/>
                  </a:lnTo>
                  <a:lnTo>
                    <a:pt x="0" y="41"/>
                  </a:lnTo>
                  <a:lnTo>
                    <a:pt x="3" y="41"/>
                  </a:lnTo>
                  <a:lnTo>
                    <a:pt x="8" y="40"/>
                  </a:lnTo>
                  <a:lnTo>
                    <a:pt x="18" y="40"/>
                  </a:lnTo>
                  <a:lnTo>
                    <a:pt x="27" y="41"/>
                  </a:lnTo>
                  <a:lnTo>
                    <a:pt x="37" y="42"/>
                  </a:lnTo>
                  <a:lnTo>
                    <a:pt x="47" y="44"/>
                  </a:lnTo>
                  <a:lnTo>
                    <a:pt x="56" y="49"/>
                  </a:lnTo>
                  <a:lnTo>
                    <a:pt x="60" y="56"/>
                  </a:lnTo>
                  <a:close/>
                </a:path>
              </a:pathLst>
            </a:custGeom>
            <a:solidFill>
              <a:srgbClr val="000000"/>
            </a:solidFill>
            <a:ln w="9525">
              <a:noFill/>
              <a:round/>
              <a:headEnd/>
              <a:tailEnd/>
            </a:ln>
          </p:spPr>
          <p:txBody>
            <a:bodyPr/>
            <a:lstStyle/>
            <a:p>
              <a:endParaRPr lang="en-US">
                <a:solidFill>
                  <a:srgbClr val="000000"/>
                </a:solidFill>
              </a:endParaRPr>
            </a:p>
          </p:txBody>
        </p:sp>
        <p:sp>
          <p:nvSpPr>
            <p:cNvPr id="23728" name="Freeform 258"/>
            <p:cNvSpPr>
              <a:spLocks/>
            </p:cNvSpPr>
            <p:nvPr/>
          </p:nvSpPr>
          <p:spPr bwMode="auto">
            <a:xfrm>
              <a:off x="5261" y="3210"/>
              <a:ext cx="12" cy="7"/>
            </a:xfrm>
            <a:custGeom>
              <a:avLst/>
              <a:gdLst>
                <a:gd name="T0" fmla="*/ 0 w 25"/>
                <a:gd name="T1" fmla="*/ 1 h 14"/>
                <a:gd name="T2" fmla="*/ 0 w 25"/>
                <a:gd name="T3" fmla="*/ 1 h 14"/>
                <a:gd name="T4" fmla="*/ 0 w 25"/>
                <a:gd name="T5" fmla="*/ 1 h 14"/>
                <a:gd name="T6" fmla="*/ 0 w 25"/>
                <a:gd name="T7" fmla="*/ 1 h 14"/>
                <a:gd name="T8" fmla="*/ 0 w 25"/>
                <a:gd name="T9" fmla="*/ 1 h 14"/>
                <a:gd name="T10" fmla="*/ 0 w 25"/>
                <a:gd name="T11" fmla="*/ 1 h 14"/>
                <a:gd name="T12" fmla="*/ 0 w 25"/>
                <a:gd name="T13" fmla="*/ 1 h 14"/>
                <a:gd name="T14" fmla="*/ 0 w 25"/>
                <a:gd name="T15" fmla="*/ 1 h 14"/>
                <a:gd name="T16" fmla="*/ 0 w 25"/>
                <a:gd name="T17" fmla="*/ 1 h 14"/>
                <a:gd name="T18" fmla="*/ 0 w 25"/>
                <a:gd name="T19" fmla="*/ 1 h 14"/>
                <a:gd name="T20" fmla="*/ 0 w 25"/>
                <a:gd name="T21" fmla="*/ 1 h 14"/>
                <a:gd name="T22" fmla="*/ 0 w 25"/>
                <a:gd name="T23" fmla="*/ 1 h 14"/>
                <a:gd name="T24" fmla="*/ 0 w 25"/>
                <a:gd name="T25" fmla="*/ 1 h 14"/>
                <a:gd name="T26" fmla="*/ 0 w 25"/>
                <a:gd name="T27" fmla="*/ 1 h 14"/>
                <a:gd name="T28" fmla="*/ 0 w 25"/>
                <a:gd name="T29" fmla="*/ 1 h 14"/>
                <a:gd name="T30" fmla="*/ 0 w 25"/>
                <a:gd name="T31" fmla="*/ 1 h 14"/>
                <a:gd name="T32" fmla="*/ 0 w 25"/>
                <a:gd name="T33" fmla="*/ 1 h 14"/>
                <a:gd name="T34" fmla="*/ 0 w 25"/>
                <a:gd name="T35" fmla="*/ 1 h 14"/>
                <a:gd name="T36" fmla="*/ 0 w 25"/>
                <a:gd name="T37" fmla="*/ 1 h 14"/>
                <a:gd name="T38" fmla="*/ 0 w 25"/>
                <a:gd name="T39" fmla="*/ 0 h 14"/>
                <a:gd name="T40" fmla="*/ 0 w 25"/>
                <a:gd name="T41" fmla="*/ 0 h 14"/>
                <a:gd name="T42" fmla="*/ 0 w 25"/>
                <a:gd name="T43" fmla="*/ 0 h 14"/>
                <a:gd name="T44" fmla="*/ 0 w 25"/>
                <a:gd name="T45" fmla="*/ 1 h 14"/>
                <a:gd name="T46" fmla="*/ 0 w 25"/>
                <a:gd name="T47" fmla="*/ 1 h 14"/>
                <a:gd name="T48" fmla="*/ 0 w 25"/>
                <a:gd name="T49" fmla="*/ 1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14"/>
                <a:gd name="T77" fmla="*/ 25 w 25"/>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14">
                  <a:moveTo>
                    <a:pt x="2" y="8"/>
                  </a:moveTo>
                  <a:lnTo>
                    <a:pt x="0" y="9"/>
                  </a:lnTo>
                  <a:lnTo>
                    <a:pt x="0" y="11"/>
                  </a:lnTo>
                  <a:lnTo>
                    <a:pt x="0" y="12"/>
                  </a:lnTo>
                  <a:lnTo>
                    <a:pt x="0" y="13"/>
                  </a:lnTo>
                  <a:lnTo>
                    <a:pt x="2" y="14"/>
                  </a:lnTo>
                  <a:lnTo>
                    <a:pt x="3" y="14"/>
                  </a:lnTo>
                  <a:lnTo>
                    <a:pt x="4" y="14"/>
                  </a:lnTo>
                  <a:lnTo>
                    <a:pt x="5" y="14"/>
                  </a:lnTo>
                  <a:lnTo>
                    <a:pt x="10" y="11"/>
                  </a:lnTo>
                  <a:lnTo>
                    <a:pt x="15" y="8"/>
                  </a:lnTo>
                  <a:lnTo>
                    <a:pt x="19" y="7"/>
                  </a:lnTo>
                  <a:lnTo>
                    <a:pt x="21" y="7"/>
                  </a:lnTo>
                  <a:lnTo>
                    <a:pt x="22" y="7"/>
                  </a:lnTo>
                  <a:lnTo>
                    <a:pt x="23" y="6"/>
                  </a:lnTo>
                  <a:lnTo>
                    <a:pt x="25" y="5"/>
                  </a:lnTo>
                  <a:lnTo>
                    <a:pt x="25" y="4"/>
                  </a:lnTo>
                  <a:lnTo>
                    <a:pt x="25" y="2"/>
                  </a:lnTo>
                  <a:lnTo>
                    <a:pt x="25" y="1"/>
                  </a:lnTo>
                  <a:lnTo>
                    <a:pt x="23" y="0"/>
                  </a:lnTo>
                  <a:lnTo>
                    <a:pt x="22" y="0"/>
                  </a:lnTo>
                  <a:lnTo>
                    <a:pt x="18" y="0"/>
                  </a:lnTo>
                  <a:lnTo>
                    <a:pt x="12" y="2"/>
                  </a:lnTo>
                  <a:lnTo>
                    <a:pt x="6" y="5"/>
                  </a:lnTo>
                  <a:lnTo>
                    <a:pt x="2" y="8"/>
                  </a:lnTo>
                  <a:close/>
                </a:path>
              </a:pathLst>
            </a:custGeom>
            <a:solidFill>
              <a:srgbClr val="595916"/>
            </a:solidFill>
            <a:ln w="9525">
              <a:noFill/>
              <a:round/>
              <a:headEnd/>
              <a:tailEnd/>
            </a:ln>
          </p:spPr>
          <p:txBody>
            <a:bodyPr/>
            <a:lstStyle/>
            <a:p>
              <a:endParaRPr lang="en-US">
                <a:solidFill>
                  <a:srgbClr val="000000"/>
                </a:solidFill>
              </a:endParaRPr>
            </a:p>
          </p:txBody>
        </p:sp>
        <p:sp>
          <p:nvSpPr>
            <p:cNvPr id="23729" name="Freeform 259"/>
            <p:cNvSpPr>
              <a:spLocks/>
            </p:cNvSpPr>
            <p:nvPr/>
          </p:nvSpPr>
          <p:spPr bwMode="auto">
            <a:xfrm>
              <a:off x="5269" y="3216"/>
              <a:ext cx="8" cy="7"/>
            </a:xfrm>
            <a:custGeom>
              <a:avLst/>
              <a:gdLst>
                <a:gd name="T0" fmla="*/ 0 w 18"/>
                <a:gd name="T1" fmla="*/ 0 h 14"/>
                <a:gd name="T2" fmla="*/ 0 w 18"/>
                <a:gd name="T3" fmla="*/ 1 h 14"/>
                <a:gd name="T4" fmla="*/ 0 w 18"/>
                <a:gd name="T5" fmla="*/ 1 h 14"/>
                <a:gd name="T6" fmla="*/ 0 w 18"/>
                <a:gd name="T7" fmla="*/ 1 h 14"/>
                <a:gd name="T8" fmla="*/ 0 w 18"/>
                <a:gd name="T9" fmla="*/ 1 h 14"/>
                <a:gd name="T10" fmla="*/ 0 w 18"/>
                <a:gd name="T11" fmla="*/ 1 h 14"/>
                <a:gd name="T12" fmla="*/ 0 w 18"/>
                <a:gd name="T13" fmla="*/ 1 h 14"/>
                <a:gd name="T14" fmla="*/ 0 w 18"/>
                <a:gd name="T15" fmla="*/ 1 h 14"/>
                <a:gd name="T16" fmla="*/ 0 w 18"/>
                <a:gd name="T17" fmla="*/ 1 h 14"/>
                <a:gd name="T18" fmla="*/ 0 w 18"/>
                <a:gd name="T19" fmla="*/ 1 h 14"/>
                <a:gd name="T20" fmla="*/ 0 w 18"/>
                <a:gd name="T21" fmla="*/ 1 h 14"/>
                <a:gd name="T22" fmla="*/ 0 w 18"/>
                <a:gd name="T23" fmla="*/ 1 h 14"/>
                <a:gd name="T24" fmla="*/ 0 w 18"/>
                <a:gd name="T25" fmla="*/ 1 h 14"/>
                <a:gd name="T26" fmla="*/ 0 w 18"/>
                <a:gd name="T27" fmla="*/ 1 h 14"/>
                <a:gd name="T28" fmla="*/ 0 w 18"/>
                <a:gd name="T29" fmla="*/ 1 h 14"/>
                <a:gd name="T30" fmla="*/ 0 w 18"/>
                <a:gd name="T31" fmla="*/ 1 h 14"/>
                <a:gd name="T32" fmla="*/ 0 w 18"/>
                <a:gd name="T33" fmla="*/ 1 h 14"/>
                <a:gd name="T34" fmla="*/ 0 w 18"/>
                <a:gd name="T35" fmla="*/ 1 h 14"/>
                <a:gd name="T36" fmla="*/ 0 w 18"/>
                <a:gd name="T37" fmla="*/ 1 h 14"/>
                <a:gd name="T38" fmla="*/ 0 w 18"/>
                <a:gd name="T39" fmla="*/ 1 h 14"/>
                <a:gd name="T40" fmla="*/ 0 w 18"/>
                <a:gd name="T41" fmla="*/ 1 h 14"/>
                <a:gd name="T42" fmla="*/ 0 w 18"/>
                <a:gd name="T43" fmla="*/ 1 h 14"/>
                <a:gd name="T44" fmla="*/ 0 w 18"/>
                <a:gd name="T45" fmla="*/ 0 h 14"/>
                <a:gd name="T46" fmla="*/ 0 w 18"/>
                <a:gd name="T47" fmla="*/ 0 h 14"/>
                <a:gd name="T48" fmla="*/ 0 w 18"/>
                <a:gd name="T49" fmla="*/ 0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14"/>
                <a:gd name="T77" fmla="*/ 18 w 18"/>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14">
                  <a:moveTo>
                    <a:pt x="13" y="0"/>
                  </a:moveTo>
                  <a:lnTo>
                    <a:pt x="6" y="3"/>
                  </a:lnTo>
                  <a:lnTo>
                    <a:pt x="3" y="6"/>
                  </a:lnTo>
                  <a:lnTo>
                    <a:pt x="0" y="8"/>
                  </a:lnTo>
                  <a:lnTo>
                    <a:pt x="0" y="9"/>
                  </a:lnTo>
                  <a:lnTo>
                    <a:pt x="0" y="10"/>
                  </a:lnTo>
                  <a:lnTo>
                    <a:pt x="0" y="11"/>
                  </a:lnTo>
                  <a:lnTo>
                    <a:pt x="0" y="13"/>
                  </a:lnTo>
                  <a:lnTo>
                    <a:pt x="1" y="14"/>
                  </a:lnTo>
                  <a:lnTo>
                    <a:pt x="3" y="14"/>
                  </a:lnTo>
                  <a:lnTo>
                    <a:pt x="5" y="14"/>
                  </a:lnTo>
                  <a:lnTo>
                    <a:pt x="6" y="13"/>
                  </a:lnTo>
                  <a:lnTo>
                    <a:pt x="6" y="11"/>
                  </a:lnTo>
                  <a:lnTo>
                    <a:pt x="6" y="10"/>
                  </a:lnTo>
                  <a:lnTo>
                    <a:pt x="8" y="9"/>
                  </a:lnTo>
                  <a:lnTo>
                    <a:pt x="11" y="8"/>
                  </a:lnTo>
                  <a:lnTo>
                    <a:pt x="15" y="6"/>
                  </a:lnTo>
                  <a:lnTo>
                    <a:pt x="16" y="6"/>
                  </a:lnTo>
                  <a:lnTo>
                    <a:pt x="18" y="4"/>
                  </a:lnTo>
                  <a:lnTo>
                    <a:pt x="18" y="3"/>
                  </a:lnTo>
                  <a:lnTo>
                    <a:pt x="18" y="2"/>
                  </a:lnTo>
                  <a:lnTo>
                    <a:pt x="16" y="1"/>
                  </a:lnTo>
                  <a:lnTo>
                    <a:pt x="15" y="0"/>
                  </a:lnTo>
                  <a:lnTo>
                    <a:pt x="14" y="0"/>
                  </a:lnTo>
                  <a:lnTo>
                    <a:pt x="13" y="0"/>
                  </a:lnTo>
                  <a:close/>
                </a:path>
              </a:pathLst>
            </a:custGeom>
            <a:solidFill>
              <a:srgbClr val="595916"/>
            </a:solidFill>
            <a:ln w="9525">
              <a:noFill/>
              <a:round/>
              <a:headEnd/>
              <a:tailEnd/>
            </a:ln>
          </p:spPr>
          <p:txBody>
            <a:bodyPr/>
            <a:lstStyle/>
            <a:p>
              <a:endParaRPr lang="en-US">
                <a:solidFill>
                  <a:srgbClr val="000000"/>
                </a:solidFill>
              </a:endParaRPr>
            </a:p>
          </p:txBody>
        </p:sp>
        <p:sp>
          <p:nvSpPr>
            <p:cNvPr id="23730" name="Freeform 260"/>
            <p:cNvSpPr>
              <a:spLocks/>
            </p:cNvSpPr>
            <p:nvPr/>
          </p:nvSpPr>
          <p:spPr bwMode="auto">
            <a:xfrm>
              <a:off x="5277" y="3221"/>
              <a:ext cx="8" cy="7"/>
            </a:xfrm>
            <a:custGeom>
              <a:avLst/>
              <a:gdLst>
                <a:gd name="T0" fmla="*/ 0 w 18"/>
                <a:gd name="T1" fmla="*/ 0 h 14"/>
                <a:gd name="T2" fmla="*/ 0 w 18"/>
                <a:gd name="T3" fmla="*/ 1 h 14"/>
                <a:gd name="T4" fmla="*/ 0 w 18"/>
                <a:gd name="T5" fmla="*/ 1 h 14"/>
                <a:gd name="T6" fmla="*/ 0 w 18"/>
                <a:gd name="T7" fmla="*/ 1 h 14"/>
                <a:gd name="T8" fmla="*/ 0 w 18"/>
                <a:gd name="T9" fmla="*/ 1 h 14"/>
                <a:gd name="T10" fmla="*/ 0 w 18"/>
                <a:gd name="T11" fmla="*/ 1 h 14"/>
                <a:gd name="T12" fmla="*/ 0 w 18"/>
                <a:gd name="T13" fmla="*/ 1 h 14"/>
                <a:gd name="T14" fmla="*/ 0 w 18"/>
                <a:gd name="T15" fmla="*/ 1 h 14"/>
                <a:gd name="T16" fmla="*/ 0 w 18"/>
                <a:gd name="T17" fmla="*/ 1 h 14"/>
                <a:gd name="T18" fmla="*/ 0 w 18"/>
                <a:gd name="T19" fmla="*/ 1 h 14"/>
                <a:gd name="T20" fmla="*/ 0 w 18"/>
                <a:gd name="T21" fmla="*/ 1 h 14"/>
                <a:gd name="T22" fmla="*/ 0 w 18"/>
                <a:gd name="T23" fmla="*/ 1 h 14"/>
                <a:gd name="T24" fmla="*/ 0 w 18"/>
                <a:gd name="T25" fmla="*/ 1 h 14"/>
                <a:gd name="T26" fmla="*/ 0 w 18"/>
                <a:gd name="T27" fmla="*/ 1 h 14"/>
                <a:gd name="T28" fmla="*/ 0 w 18"/>
                <a:gd name="T29" fmla="*/ 1 h 14"/>
                <a:gd name="T30" fmla="*/ 0 w 18"/>
                <a:gd name="T31" fmla="*/ 1 h 14"/>
                <a:gd name="T32" fmla="*/ 0 w 18"/>
                <a:gd name="T33" fmla="*/ 1 h 14"/>
                <a:gd name="T34" fmla="*/ 0 w 18"/>
                <a:gd name="T35" fmla="*/ 1 h 14"/>
                <a:gd name="T36" fmla="*/ 0 w 18"/>
                <a:gd name="T37" fmla="*/ 1 h 14"/>
                <a:gd name="T38" fmla="*/ 0 w 18"/>
                <a:gd name="T39" fmla="*/ 1 h 14"/>
                <a:gd name="T40" fmla="*/ 0 w 18"/>
                <a:gd name="T41" fmla="*/ 1 h 14"/>
                <a:gd name="T42" fmla="*/ 0 w 18"/>
                <a:gd name="T43" fmla="*/ 0 h 14"/>
                <a:gd name="T44" fmla="*/ 0 w 18"/>
                <a:gd name="T45" fmla="*/ 0 h 14"/>
                <a:gd name="T46" fmla="*/ 0 w 18"/>
                <a:gd name="T47" fmla="*/ 0 h 14"/>
                <a:gd name="T48" fmla="*/ 0 w 18"/>
                <a:gd name="T49" fmla="*/ 0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14"/>
                <a:gd name="T77" fmla="*/ 18 w 18"/>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14">
                  <a:moveTo>
                    <a:pt x="13" y="0"/>
                  </a:moveTo>
                  <a:lnTo>
                    <a:pt x="6" y="2"/>
                  </a:lnTo>
                  <a:lnTo>
                    <a:pt x="3" y="6"/>
                  </a:lnTo>
                  <a:lnTo>
                    <a:pt x="0" y="8"/>
                  </a:lnTo>
                  <a:lnTo>
                    <a:pt x="0" y="9"/>
                  </a:lnTo>
                  <a:lnTo>
                    <a:pt x="0" y="10"/>
                  </a:lnTo>
                  <a:lnTo>
                    <a:pt x="0" y="12"/>
                  </a:lnTo>
                  <a:lnTo>
                    <a:pt x="0" y="13"/>
                  </a:lnTo>
                  <a:lnTo>
                    <a:pt x="2" y="14"/>
                  </a:lnTo>
                  <a:lnTo>
                    <a:pt x="3" y="14"/>
                  </a:lnTo>
                  <a:lnTo>
                    <a:pt x="5" y="14"/>
                  </a:lnTo>
                  <a:lnTo>
                    <a:pt x="6" y="13"/>
                  </a:lnTo>
                  <a:lnTo>
                    <a:pt x="6" y="12"/>
                  </a:lnTo>
                  <a:lnTo>
                    <a:pt x="6" y="10"/>
                  </a:lnTo>
                  <a:lnTo>
                    <a:pt x="9" y="9"/>
                  </a:lnTo>
                  <a:lnTo>
                    <a:pt x="11" y="8"/>
                  </a:lnTo>
                  <a:lnTo>
                    <a:pt x="15" y="6"/>
                  </a:lnTo>
                  <a:lnTo>
                    <a:pt x="17" y="6"/>
                  </a:lnTo>
                  <a:lnTo>
                    <a:pt x="18" y="5"/>
                  </a:lnTo>
                  <a:lnTo>
                    <a:pt x="18" y="2"/>
                  </a:lnTo>
                  <a:lnTo>
                    <a:pt x="18" y="1"/>
                  </a:lnTo>
                  <a:lnTo>
                    <a:pt x="17" y="0"/>
                  </a:lnTo>
                  <a:lnTo>
                    <a:pt x="15" y="0"/>
                  </a:lnTo>
                  <a:lnTo>
                    <a:pt x="14" y="0"/>
                  </a:lnTo>
                  <a:lnTo>
                    <a:pt x="13" y="0"/>
                  </a:lnTo>
                  <a:close/>
                </a:path>
              </a:pathLst>
            </a:custGeom>
            <a:solidFill>
              <a:srgbClr val="595916"/>
            </a:solidFill>
            <a:ln w="9525">
              <a:noFill/>
              <a:round/>
              <a:headEnd/>
              <a:tailEnd/>
            </a:ln>
          </p:spPr>
          <p:txBody>
            <a:bodyPr/>
            <a:lstStyle/>
            <a:p>
              <a:endParaRPr lang="en-US">
                <a:solidFill>
                  <a:srgbClr val="000000"/>
                </a:solidFill>
              </a:endParaRPr>
            </a:p>
          </p:txBody>
        </p:sp>
        <p:sp>
          <p:nvSpPr>
            <p:cNvPr id="23731" name="Freeform 261"/>
            <p:cNvSpPr>
              <a:spLocks/>
            </p:cNvSpPr>
            <p:nvPr/>
          </p:nvSpPr>
          <p:spPr bwMode="auto">
            <a:xfrm>
              <a:off x="5178" y="3191"/>
              <a:ext cx="143" cy="63"/>
            </a:xfrm>
            <a:custGeom>
              <a:avLst/>
              <a:gdLst>
                <a:gd name="T0" fmla="*/ 1 w 286"/>
                <a:gd name="T1" fmla="*/ 0 h 127"/>
                <a:gd name="T2" fmla="*/ 1 w 286"/>
                <a:gd name="T3" fmla="*/ 0 h 127"/>
                <a:gd name="T4" fmla="*/ 1 w 286"/>
                <a:gd name="T5" fmla="*/ 0 h 127"/>
                <a:gd name="T6" fmla="*/ 1 w 286"/>
                <a:gd name="T7" fmla="*/ 0 h 127"/>
                <a:gd name="T8" fmla="*/ 1 w 286"/>
                <a:gd name="T9" fmla="*/ 0 h 127"/>
                <a:gd name="T10" fmla="*/ 1 w 286"/>
                <a:gd name="T11" fmla="*/ 0 h 127"/>
                <a:gd name="T12" fmla="*/ 1 w 286"/>
                <a:gd name="T13" fmla="*/ 0 h 127"/>
                <a:gd name="T14" fmla="*/ 1 w 286"/>
                <a:gd name="T15" fmla="*/ 0 h 127"/>
                <a:gd name="T16" fmla="*/ 1 w 286"/>
                <a:gd name="T17" fmla="*/ 0 h 127"/>
                <a:gd name="T18" fmla="*/ 1 w 286"/>
                <a:gd name="T19" fmla="*/ 0 h 127"/>
                <a:gd name="T20" fmla="*/ 1 w 286"/>
                <a:gd name="T21" fmla="*/ 0 h 127"/>
                <a:gd name="T22" fmla="*/ 1 w 286"/>
                <a:gd name="T23" fmla="*/ 0 h 127"/>
                <a:gd name="T24" fmla="*/ 1 w 286"/>
                <a:gd name="T25" fmla="*/ 0 h 127"/>
                <a:gd name="T26" fmla="*/ 1 w 286"/>
                <a:gd name="T27" fmla="*/ 0 h 127"/>
                <a:gd name="T28" fmla="*/ 1 w 286"/>
                <a:gd name="T29" fmla="*/ 0 h 127"/>
                <a:gd name="T30" fmla="*/ 1 w 286"/>
                <a:gd name="T31" fmla="*/ 0 h 127"/>
                <a:gd name="T32" fmla="*/ 1 w 286"/>
                <a:gd name="T33" fmla="*/ 0 h 127"/>
                <a:gd name="T34" fmla="*/ 1 w 286"/>
                <a:gd name="T35" fmla="*/ 0 h 127"/>
                <a:gd name="T36" fmla="*/ 1 w 286"/>
                <a:gd name="T37" fmla="*/ 0 h 127"/>
                <a:gd name="T38" fmla="*/ 1 w 286"/>
                <a:gd name="T39" fmla="*/ 0 h 127"/>
                <a:gd name="T40" fmla="*/ 1 w 286"/>
                <a:gd name="T41" fmla="*/ 0 h 127"/>
                <a:gd name="T42" fmla="*/ 1 w 286"/>
                <a:gd name="T43" fmla="*/ 0 h 127"/>
                <a:gd name="T44" fmla="*/ 1 w 286"/>
                <a:gd name="T45" fmla="*/ 0 h 127"/>
                <a:gd name="T46" fmla="*/ 1 w 286"/>
                <a:gd name="T47" fmla="*/ 0 h 127"/>
                <a:gd name="T48" fmla="*/ 1 w 286"/>
                <a:gd name="T49" fmla="*/ 0 h 127"/>
                <a:gd name="T50" fmla="*/ 1 w 286"/>
                <a:gd name="T51" fmla="*/ 0 h 127"/>
                <a:gd name="T52" fmla="*/ 1 w 286"/>
                <a:gd name="T53" fmla="*/ 0 h 127"/>
                <a:gd name="T54" fmla="*/ 1 w 286"/>
                <a:gd name="T55" fmla="*/ 0 h 127"/>
                <a:gd name="T56" fmla="*/ 1 w 286"/>
                <a:gd name="T57" fmla="*/ 0 h 127"/>
                <a:gd name="T58" fmla="*/ 1 w 286"/>
                <a:gd name="T59" fmla="*/ 0 h 127"/>
                <a:gd name="T60" fmla="*/ 1 w 286"/>
                <a:gd name="T61" fmla="*/ 0 h 127"/>
                <a:gd name="T62" fmla="*/ 1 w 286"/>
                <a:gd name="T63" fmla="*/ 0 h 127"/>
                <a:gd name="T64" fmla="*/ 1 w 286"/>
                <a:gd name="T65" fmla="*/ 0 h 127"/>
                <a:gd name="T66" fmla="*/ 1 w 286"/>
                <a:gd name="T67" fmla="*/ 0 h 127"/>
                <a:gd name="T68" fmla="*/ 1 w 286"/>
                <a:gd name="T69" fmla="*/ 0 h 127"/>
                <a:gd name="T70" fmla="*/ 1 w 286"/>
                <a:gd name="T71" fmla="*/ 0 h 127"/>
                <a:gd name="T72" fmla="*/ 1 w 286"/>
                <a:gd name="T73" fmla="*/ 0 h 127"/>
                <a:gd name="T74" fmla="*/ 1 w 286"/>
                <a:gd name="T75" fmla="*/ 0 h 127"/>
                <a:gd name="T76" fmla="*/ 1 w 286"/>
                <a:gd name="T77" fmla="*/ 0 h 127"/>
                <a:gd name="T78" fmla="*/ 1 w 286"/>
                <a:gd name="T79" fmla="*/ 0 h 127"/>
                <a:gd name="T80" fmla="*/ 1 w 286"/>
                <a:gd name="T81" fmla="*/ 0 h 127"/>
                <a:gd name="T82" fmla="*/ 1 w 286"/>
                <a:gd name="T83" fmla="*/ 0 h 127"/>
                <a:gd name="T84" fmla="*/ 1 w 286"/>
                <a:gd name="T85" fmla="*/ 0 h 127"/>
                <a:gd name="T86" fmla="*/ 1 w 286"/>
                <a:gd name="T87" fmla="*/ 0 h 127"/>
                <a:gd name="T88" fmla="*/ 1 w 286"/>
                <a:gd name="T89" fmla="*/ 0 h 127"/>
                <a:gd name="T90" fmla="*/ 1 w 286"/>
                <a:gd name="T91" fmla="*/ 0 h 127"/>
                <a:gd name="T92" fmla="*/ 1 w 286"/>
                <a:gd name="T93" fmla="*/ 0 h 127"/>
                <a:gd name="T94" fmla="*/ 1 w 286"/>
                <a:gd name="T95" fmla="*/ 0 h 127"/>
                <a:gd name="T96" fmla="*/ 1 w 286"/>
                <a:gd name="T97" fmla="*/ 0 h 127"/>
                <a:gd name="T98" fmla="*/ 1 w 286"/>
                <a:gd name="T99" fmla="*/ 0 h 127"/>
                <a:gd name="T100" fmla="*/ 0 w 286"/>
                <a:gd name="T101" fmla="*/ 0 h 127"/>
                <a:gd name="T102" fmla="*/ 0 w 286"/>
                <a:gd name="T103" fmla="*/ 0 h 127"/>
                <a:gd name="T104" fmla="*/ 1 w 286"/>
                <a:gd name="T105" fmla="*/ 0 h 127"/>
                <a:gd name="T106" fmla="*/ 1 w 286"/>
                <a:gd name="T107" fmla="*/ 0 h 127"/>
                <a:gd name="T108" fmla="*/ 1 w 286"/>
                <a:gd name="T109" fmla="*/ 0 h 127"/>
                <a:gd name="T110" fmla="*/ 1 w 286"/>
                <a:gd name="T111" fmla="*/ 0 h 127"/>
                <a:gd name="T112" fmla="*/ 1 w 286"/>
                <a:gd name="T113" fmla="*/ 0 h 127"/>
                <a:gd name="T114" fmla="*/ 1 w 286"/>
                <a:gd name="T115" fmla="*/ 0 h 127"/>
                <a:gd name="T116" fmla="*/ 1 w 286"/>
                <a:gd name="T117" fmla="*/ 0 h 127"/>
                <a:gd name="T118" fmla="*/ 1 w 286"/>
                <a:gd name="T119" fmla="*/ 0 h 1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6"/>
                <a:gd name="T181" fmla="*/ 0 h 127"/>
                <a:gd name="T182" fmla="*/ 286 w 286"/>
                <a:gd name="T183" fmla="*/ 127 h 1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6" h="127">
                  <a:moveTo>
                    <a:pt x="81" y="110"/>
                  </a:moveTo>
                  <a:lnTo>
                    <a:pt x="84" y="111"/>
                  </a:lnTo>
                  <a:lnTo>
                    <a:pt x="89" y="113"/>
                  </a:lnTo>
                  <a:lnTo>
                    <a:pt x="96" y="115"/>
                  </a:lnTo>
                  <a:lnTo>
                    <a:pt x="104" y="118"/>
                  </a:lnTo>
                  <a:lnTo>
                    <a:pt x="113" y="120"/>
                  </a:lnTo>
                  <a:lnTo>
                    <a:pt x="124" y="122"/>
                  </a:lnTo>
                  <a:lnTo>
                    <a:pt x="136" y="123"/>
                  </a:lnTo>
                  <a:lnTo>
                    <a:pt x="149" y="125"/>
                  </a:lnTo>
                  <a:lnTo>
                    <a:pt x="163" y="126"/>
                  </a:lnTo>
                  <a:lnTo>
                    <a:pt x="179" y="127"/>
                  </a:lnTo>
                  <a:lnTo>
                    <a:pt x="195" y="127"/>
                  </a:lnTo>
                  <a:lnTo>
                    <a:pt x="211" y="125"/>
                  </a:lnTo>
                  <a:lnTo>
                    <a:pt x="230" y="123"/>
                  </a:lnTo>
                  <a:lnTo>
                    <a:pt x="248" y="120"/>
                  </a:lnTo>
                  <a:lnTo>
                    <a:pt x="266" y="115"/>
                  </a:lnTo>
                  <a:lnTo>
                    <a:pt x="286" y="110"/>
                  </a:lnTo>
                  <a:lnTo>
                    <a:pt x="286" y="98"/>
                  </a:lnTo>
                  <a:lnTo>
                    <a:pt x="285" y="88"/>
                  </a:lnTo>
                  <a:lnTo>
                    <a:pt x="283" y="78"/>
                  </a:lnTo>
                  <a:lnTo>
                    <a:pt x="278" y="75"/>
                  </a:lnTo>
                  <a:lnTo>
                    <a:pt x="275" y="74"/>
                  </a:lnTo>
                  <a:lnTo>
                    <a:pt x="270" y="74"/>
                  </a:lnTo>
                  <a:lnTo>
                    <a:pt x="264" y="74"/>
                  </a:lnTo>
                  <a:lnTo>
                    <a:pt x="260" y="73"/>
                  </a:lnTo>
                  <a:lnTo>
                    <a:pt x="254" y="73"/>
                  </a:lnTo>
                  <a:lnTo>
                    <a:pt x="249" y="73"/>
                  </a:lnTo>
                  <a:lnTo>
                    <a:pt x="246" y="73"/>
                  </a:lnTo>
                  <a:lnTo>
                    <a:pt x="242" y="72"/>
                  </a:lnTo>
                  <a:lnTo>
                    <a:pt x="234" y="81"/>
                  </a:lnTo>
                  <a:lnTo>
                    <a:pt x="232" y="91"/>
                  </a:lnTo>
                  <a:lnTo>
                    <a:pt x="233" y="99"/>
                  </a:lnTo>
                  <a:lnTo>
                    <a:pt x="234" y="103"/>
                  </a:lnTo>
                  <a:lnTo>
                    <a:pt x="212" y="104"/>
                  </a:lnTo>
                  <a:lnTo>
                    <a:pt x="188" y="102"/>
                  </a:lnTo>
                  <a:lnTo>
                    <a:pt x="165" y="97"/>
                  </a:lnTo>
                  <a:lnTo>
                    <a:pt x="143" y="90"/>
                  </a:lnTo>
                  <a:lnTo>
                    <a:pt x="124" y="82"/>
                  </a:lnTo>
                  <a:lnTo>
                    <a:pt x="107" y="74"/>
                  </a:lnTo>
                  <a:lnTo>
                    <a:pt x="96" y="66"/>
                  </a:lnTo>
                  <a:lnTo>
                    <a:pt x="90" y="58"/>
                  </a:lnTo>
                  <a:lnTo>
                    <a:pt x="86" y="51"/>
                  </a:lnTo>
                  <a:lnTo>
                    <a:pt x="77" y="46"/>
                  </a:lnTo>
                  <a:lnTo>
                    <a:pt x="67" y="44"/>
                  </a:lnTo>
                  <a:lnTo>
                    <a:pt x="57" y="43"/>
                  </a:lnTo>
                  <a:lnTo>
                    <a:pt x="48" y="42"/>
                  </a:lnTo>
                  <a:lnTo>
                    <a:pt x="38" y="42"/>
                  </a:lnTo>
                  <a:lnTo>
                    <a:pt x="33" y="43"/>
                  </a:lnTo>
                  <a:lnTo>
                    <a:pt x="30" y="43"/>
                  </a:lnTo>
                  <a:lnTo>
                    <a:pt x="30" y="4"/>
                  </a:lnTo>
                  <a:lnTo>
                    <a:pt x="0" y="0"/>
                  </a:lnTo>
                  <a:lnTo>
                    <a:pt x="0" y="106"/>
                  </a:lnTo>
                  <a:lnTo>
                    <a:pt x="11" y="106"/>
                  </a:lnTo>
                  <a:lnTo>
                    <a:pt x="22" y="105"/>
                  </a:lnTo>
                  <a:lnTo>
                    <a:pt x="34" y="105"/>
                  </a:lnTo>
                  <a:lnTo>
                    <a:pt x="46" y="105"/>
                  </a:lnTo>
                  <a:lnTo>
                    <a:pt x="58" y="106"/>
                  </a:lnTo>
                  <a:lnTo>
                    <a:pt x="68" y="106"/>
                  </a:lnTo>
                  <a:lnTo>
                    <a:pt x="76" y="107"/>
                  </a:lnTo>
                  <a:lnTo>
                    <a:pt x="81" y="110"/>
                  </a:lnTo>
                  <a:close/>
                </a:path>
              </a:pathLst>
            </a:custGeom>
            <a:solidFill>
              <a:srgbClr val="280000"/>
            </a:solidFill>
            <a:ln w="9525">
              <a:noFill/>
              <a:round/>
              <a:headEnd/>
              <a:tailEnd/>
            </a:ln>
          </p:spPr>
          <p:txBody>
            <a:bodyPr/>
            <a:lstStyle/>
            <a:p>
              <a:endParaRPr lang="en-US">
                <a:solidFill>
                  <a:srgbClr val="000000"/>
                </a:solidFill>
              </a:endParaRPr>
            </a:p>
          </p:txBody>
        </p:sp>
        <p:sp>
          <p:nvSpPr>
            <p:cNvPr id="23732" name="Freeform 262"/>
            <p:cNvSpPr>
              <a:spLocks/>
            </p:cNvSpPr>
            <p:nvPr/>
          </p:nvSpPr>
          <p:spPr bwMode="auto">
            <a:xfrm>
              <a:off x="5176" y="3243"/>
              <a:ext cx="147" cy="17"/>
            </a:xfrm>
            <a:custGeom>
              <a:avLst/>
              <a:gdLst>
                <a:gd name="T0" fmla="*/ 1 w 294"/>
                <a:gd name="T1" fmla="*/ 1 h 34"/>
                <a:gd name="T2" fmla="*/ 1 w 294"/>
                <a:gd name="T3" fmla="*/ 1 h 34"/>
                <a:gd name="T4" fmla="*/ 1 w 294"/>
                <a:gd name="T5" fmla="*/ 1 h 34"/>
                <a:gd name="T6" fmla="*/ 1 w 294"/>
                <a:gd name="T7" fmla="*/ 0 h 34"/>
                <a:gd name="T8" fmla="*/ 1 w 294"/>
                <a:gd name="T9" fmla="*/ 0 h 34"/>
                <a:gd name="T10" fmla="*/ 1 w 294"/>
                <a:gd name="T11" fmla="*/ 0 h 34"/>
                <a:gd name="T12" fmla="*/ 1 w 294"/>
                <a:gd name="T13" fmla="*/ 0 h 34"/>
                <a:gd name="T14" fmla="*/ 1 w 294"/>
                <a:gd name="T15" fmla="*/ 1 h 34"/>
                <a:gd name="T16" fmla="*/ 0 w 294"/>
                <a:gd name="T17" fmla="*/ 1 h 34"/>
                <a:gd name="T18" fmla="*/ 0 w 294"/>
                <a:gd name="T19" fmla="*/ 1 h 34"/>
                <a:gd name="T20" fmla="*/ 1 w 294"/>
                <a:gd name="T21" fmla="*/ 1 h 34"/>
                <a:gd name="T22" fmla="*/ 1 w 294"/>
                <a:gd name="T23" fmla="*/ 1 h 34"/>
                <a:gd name="T24" fmla="*/ 1 w 294"/>
                <a:gd name="T25" fmla="*/ 1 h 34"/>
                <a:gd name="T26" fmla="*/ 1 w 294"/>
                <a:gd name="T27" fmla="*/ 1 h 34"/>
                <a:gd name="T28" fmla="*/ 1 w 294"/>
                <a:gd name="T29" fmla="*/ 1 h 34"/>
                <a:gd name="T30" fmla="*/ 1 w 294"/>
                <a:gd name="T31" fmla="*/ 1 h 34"/>
                <a:gd name="T32" fmla="*/ 1 w 294"/>
                <a:gd name="T33" fmla="*/ 1 h 34"/>
                <a:gd name="T34" fmla="*/ 1 w 294"/>
                <a:gd name="T35" fmla="*/ 1 h 34"/>
                <a:gd name="T36" fmla="*/ 1 w 294"/>
                <a:gd name="T37" fmla="*/ 1 h 34"/>
                <a:gd name="T38" fmla="*/ 1 w 294"/>
                <a:gd name="T39" fmla="*/ 1 h 34"/>
                <a:gd name="T40" fmla="*/ 1 w 294"/>
                <a:gd name="T41" fmla="*/ 1 h 34"/>
                <a:gd name="T42" fmla="*/ 1 w 294"/>
                <a:gd name="T43" fmla="*/ 1 h 34"/>
                <a:gd name="T44" fmla="*/ 1 w 294"/>
                <a:gd name="T45" fmla="*/ 1 h 34"/>
                <a:gd name="T46" fmla="*/ 1 w 294"/>
                <a:gd name="T47" fmla="*/ 1 h 34"/>
                <a:gd name="T48" fmla="*/ 1 w 294"/>
                <a:gd name="T49" fmla="*/ 1 h 34"/>
                <a:gd name="T50" fmla="*/ 1 w 294"/>
                <a:gd name="T51" fmla="*/ 1 h 34"/>
                <a:gd name="T52" fmla="*/ 1 w 294"/>
                <a:gd name="T53" fmla="*/ 1 h 34"/>
                <a:gd name="T54" fmla="*/ 1 w 294"/>
                <a:gd name="T55" fmla="*/ 1 h 34"/>
                <a:gd name="T56" fmla="*/ 1 w 294"/>
                <a:gd name="T57" fmla="*/ 1 h 34"/>
                <a:gd name="T58" fmla="*/ 1 w 294"/>
                <a:gd name="T59" fmla="*/ 1 h 34"/>
                <a:gd name="T60" fmla="*/ 1 w 294"/>
                <a:gd name="T61" fmla="*/ 1 h 34"/>
                <a:gd name="T62" fmla="*/ 1 w 294"/>
                <a:gd name="T63" fmla="*/ 1 h 34"/>
                <a:gd name="T64" fmla="*/ 1 w 294"/>
                <a:gd name="T65" fmla="*/ 1 h 34"/>
                <a:gd name="T66" fmla="*/ 1 w 294"/>
                <a:gd name="T67" fmla="*/ 1 h 34"/>
                <a:gd name="T68" fmla="*/ 1 w 294"/>
                <a:gd name="T69" fmla="*/ 1 h 34"/>
                <a:gd name="T70" fmla="*/ 1 w 294"/>
                <a:gd name="T71" fmla="*/ 1 h 34"/>
                <a:gd name="T72" fmla="*/ 1 w 294"/>
                <a:gd name="T73" fmla="*/ 1 h 34"/>
                <a:gd name="T74" fmla="*/ 1 w 294"/>
                <a:gd name="T75" fmla="*/ 1 h 34"/>
                <a:gd name="T76" fmla="*/ 1 w 294"/>
                <a:gd name="T77" fmla="*/ 1 h 34"/>
                <a:gd name="T78" fmla="*/ 1 w 294"/>
                <a:gd name="T79" fmla="*/ 1 h 34"/>
                <a:gd name="T80" fmla="*/ 1 w 294"/>
                <a:gd name="T81" fmla="*/ 1 h 34"/>
                <a:gd name="T82" fmla="*/ 1 w 294"/>
                <a:gd name="T83" fmla="*/ 1 h 34"/>
                <a:gd name="T84" fmla="*/ 1 w 294"/>
                <a:gd name="T85" fmla="*/ 1 h 34"/>
                <a:gd name="T86" fmla="*/ 1 w 294"/>
                <a:gd name="T87" fmla="*/ 1 h 34"/>
                <a:gd name="T88" fmla="*/ 1 w 294"/>
                <a:gd name="T89" fmla="*/ 1 h 34"/>
                <a:gd name="T90" fmla="*/ 1 w 294"/>
                <a:gd name="T91" fmla="*/ 1 h 34"/>
                <a:gd name="T92" fmla="*/ 1 w 294"/>
                <a:gd name="T93" fmla="*/ 1 h 34"/>
                <a:gd name="T94" fmla="*/ 1 w 294"/>
                <a:gd name="T95" fmla="*/ 1 h 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4"/>
                <a:gd name="T145" fmla="*/ 0 h 34"/>
                <a:gd name="T146" fmla="*/ 294 w 294"/>
                <a:gd name="T147" fmla="*/ 34 h 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4" h="34">
                  <a:moveTo>
                    <a:pt x="83" y="4"/>
                  </a:moveTo>
                  <a:lnTo>
                    <a:pt x="77" y="2"/>
                  </a:lnTo>
                  <a:lnTo>
                    <a:pt x="69" y="1"/>
                  </a:lnTo>
                  <a:lnTo>
                    <a:pt x="59" y="0"/>
                  </a:lnTo>
                  <a:lnTo>
                    <a:pt x="47" y="0"/>
                  </a:lnTo>
                  <a:lnTo>
                    <a:pt x="34" y="0"/>
                  </a:lnTo>
                  <a:lnTo>
                    <a:pt x="22" y="0"/>
                  </a:lnTo>
                  <a:lnTo>
                    <a:pt x="10" y="1"/>
                  </a:lnTo>
                  <a:lnTo>
                    <a:pt x="0" y="1"/>
                  </a:lnTo>
                  <a:lnTo>
                    <a:pt x="0" y="31"/>
                  </a:lnTo>
                  <a:lnTo>
                    <a:pt x="54" y="33"/>
                  </a:lnTo>
                  <a:lnTo>
                    <a:pt x="90" y="27"/>
                  </a:lnTo>
                  <a:lnTo>
                    <a:pt x="92" y="27"/>
                  </a:lnTo>
                  <a:lnTo>
                    <a:pt x="100" y="27"/>
                  </a:lnTo>
                  <a:lnTo>
                    <a:pt x="109" y="29"/>
                  </a:lnTo>
                  <a:lnTo>
                    <a:pt x="122" y="29"/>
                  </a:lnTo>
                  <a:lnTo>
                    <a:pt x="135" y="30"/>
                  </a:lnTo>
                  <a:lnTo>
                    <a:pt x="146" y="30"/>
                  </a:lnTo>
                  <a:lnTo>
                    <a:pt x="154" y="31"/>
                  </a:lnTo>
                  <a:lnTo>
                    <a:pt x="160" y="31"/>
                  </a:lnTo>
                  <a:lnTo>
                    <a:pt x="180" y="33"/>
                  </a:lnTo>
                  <a:lnTo>
                    <a:pt x="199" y="34"/>
                  </a:lnTo>
                  <a:lnTo>
                    <a:pt x="218" y="34"/>
                  </a:lnTo>
                  <a:lnTo>
                    <a:pt x="236" y="32"/>
                  </a:lnTo>
                  <a:lnTo>
                    <a:pt x="253" y="30"/>
                  </a:lnTo>
                  <a:lnTo>
                    <a:pt x="268" y="26"/>
                  </a:lnTo>
                  <a:lnTo>
                    <a:pt x="281" y="23"/>
                  </a:lnTo>
                  <a:lnTo>
                    <a:pt x="291" y="19"/>
                  </a:lnTo>
                  <a:lnTo>
                    <a:pt x="292" y="18"/>
                  </a:lnTo>
                  <a:lnTo>
                    <a:pt x="292" y="15"/>
                  </a:lnTo>
                  <a:lnTo>
                    <a:pt x="294" y="10"/>
                  </a:lnTo>
                  <a:lnTo>
                    <a:pt x="294" y="4"/>
                  </a:lnTo>
                  <a:lnTo>
                    <a:pt x="274" y="11"/>
                  </a:lnTo>
                  <a:lnTo>
                    <a:pt x="254" y="16"/>
                  </a:lnTo>
                  <a:lnTo>
                    <a:pt x="235" y="19"/>
                  </a:lnTo>
                  <a:lnTo>
                    <a:pt x="216" y="22"/>
                  </a:lnTo>
                  <a:lnTo>
                    <a:pt x="199" y="23"/>
                  </a:lnTo>
                  <a:lnTo>
                    <a:pt x="183" y="23"/>
                  </a:lnTo>
                  <a:lnTo>
                    <a:pt x="167" y="23"/>
                  </a:lnTo>
                  <a:lnTo>
                    <a:pt x="152" y="22"/>
                  </a:lnTo>
                  <a:lnTo>
                    <a:pt x="139" y="21"/>
                  </a:lnTo>
                  <a:lnTo>
                    <a:pt x="127" y="18"/>
                  </a:lnTo>
                  <a:lnTo>
                    <a:pt x="115" y="16"/>
                  </a:lnTo>
                  <a:lnTo>
                    <a:pt x="106" y="14"/>
                  </a:lnTo>
                  <a:lnTo>
                    <a:pt x="98" y="10"/>
                  </a:lnTo>
                  <a:lnTo>
                    <a:pt x="91" y="8"/>
                  </a:lnTo>
                  <a:lnTo>
                    <a:pt x="86" y="7"/>
                  </a:lnTo>
                  <a:lnTo>
                    <a:pt x="83" y="4"/>
                  </a:lnTo>
                  <a:close/>
                </a:path>
              </a:pathLst>
            </a:custGeom>
            <a:solidFill>
              <a:srgbClr val="444400"/>
            </a:solidFill>
            <a:ln w="9525">
              <a:noFill/>
              <a:round/>
              <a:headEnd/>
              <a:tailEnd/>
            </a:ln>
          </p:spPr>
          <p:txBody>
            <a:bodyPr/>
            <a:lstStyle/>
            <a:p>
              <a:endParaRPr lang="en-US">
                <a:solidFill>
                  <a:srgbClr val="000000"/>
                </a:solidFill>
              </a:endParaRPr>
            </a:p>
          </p:txBody>
        </p:sp>
        <p:sp>
          <p:nvSpPr>
            <p:cNvPr id="23733" name="Freeform 263"/>
            <p:cNvSpPr>
              <a:spLocks/>
            </p:cNvSpPr>
            <p:nvPr/>
          </p:nvSpPr>
          <p:spPr bwMode="auto">
            <a:xfrm>
              <a:off x="5182" y="2780"/>
              <a:ext cx="177" cy="423"/>
            </a:xfrm>
            <a:custGeom>
              <a:avLst/>
              <a:gdLst>
                <a:gd name="T0" fmla="*/ 1 w 354"/>
                <a:gd name="T1" fmla="*/ 1 h 844"/>
                <a:gd name="T2" fmla="*/ 1 w 354"/>
                <a:gd name="T3" fmla="*/ 1 h 844"/>
                <a:gd name="T4" fmla="*/ 0 w 354"/>
                <a:gd name="T5" fmla="*/ 1 h 844"/>
                <a:gd name="T6" fmla="*/ 1 w 354"/>
                <a:gd name="T7" fmla="*/ 1 h 844"/>
                <a:gd name="T8" fmla="*/ 1 w 354"/>
                <a:gd name="T9" fmla="*/ 1 h 844"/>
                <a:gd name="T10" fmla="*/ 1 w 354"/>
                <a:gd name="T11" fmla="*/ 0 h 844"/>
                <a:gd name="T12" fmla="*/ 1 w 354"/>
                <a:gd name="T13" fmla="*/ 1 h 844"/>
                <a:gd name="T14" fmla="*/ 0 60000 65536"/>
                <a:gd name="T15" fmla="*/ 0 60000 65536"/>
                <a:gd name="T16" fmla="*/ 0 60000 65536"/>
                <a:gd name="T17" fmla="*/ 0 60000 65536"/>
                <a:gd name="T18" fmla="*/ 0 60000 65536"/>
                <a:gd name="T19" fmla="*/ 0 60000 65536"/>
                <a:gd name="T20" fmla="*/ 0 60000 65536"/>
                <a:gd name="T21" fmla="*/ 0 w 354"/>
                <a:gd name="T22" fmla="*/ 0 h 844"/>
                <a:gd name="T23" fmla="*/ 354 w 354"/>
                <a:gd name="T24" fmla="*/ 844 h 8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4" h="844">
                  <a:moveTo>
                    <a:pt x="151" y="29"/>
                  </a:moveTo>
                  <a:lnTo>
                    <a:pt x="136" y="427"/>
                  </a:lnTo>
                  <a:lnTo>
                    <a:pt x="0" y="825"/>
                  </a:lnTo>
                  <a:lnTo>
                    <a:pt x="202" y="844"/>
                  </a:lnTo>
                  <a:lnTo>
                    <a:pt x="322" y="439"/>
                  </a:lnTo>
                  <a:lnTo>
                    <a:pt x="354" y="0"/>
                  </a:lnTo>
                  <a:lnTo>
                    <a:pt x="151" y="29"/>
                  </a:lnTo>
                  <a:close/>
                </a:path>
              </a:pathLst>
            </a:custGeom>
            <a:solidFill>
              <a:srgbClr val="000068"/>
            </a:solidFill>
            <a:ln w="9525">
              <a:noFill/>
              <a:round/>
              <a:headEnd/>
              <a:tailEnd/>
            </a:ln>
          </p:spPr>
          <p:txBody>
            <a:bodyPr/>
            <a:lstStyle/>
            <a:p>
              <a:endParaRPr lang="en-US">
                <a:solidFill>
                  <a:srgbClr val="000000"/>
                </a:solidFill>
              </a:endParaRPr>
            </a:p>
          </p:txBody>
        </p:sp>
        <p:sp>
          <p:nvSpPr>
            <p:cNvPr id="23734" name="Freeform 264"/>
            <p:cNvSpPr>
              <a:spLocks/>
            </p:cNvSpPr>
            <p:nvPr/>
          </p:nvSpPr>
          <p:spPr bwMode="auto">
            <a:xfrm>
              <a:off x="5174" y="3184"/>
              <a:ext cx="112" cy="31"/>
            </a:xfrm>
            <a:custGeom>
              <a:avLst/>
              <a:gdLst>
                <a:gd name="T0" fmla="*/ 0 w 225"/>
                <a:gd name="T1" fmla="*/ 0 h 63"/>
                <a:gd name="T2" fmla="*/ 0 w 225"/>
                <a:gd name="T3" fmla="*/ 0 h 63"/>
                <a:gd name="T4" fmla="*/ 0 w 225"/>
                <a:gd name="T5" fmla="*/ 0 h 63"/>
                <a:gd name="T6" fmla="*/ 0 w 225"/>
                <a:gd name="T7" fmla="*/ 0 h 63"/>
                <a:gd name="T8" fmla="*/ 0 w 225"/>
                <a:gd name="T9" fmla="*/ 0 h 63"/>
                <a:gd name="T10" fmla="*/ 0 60000 65536"/>
                <a:gd name="T11" fmla="*/ 0 60000 65536"/>
                <a:gd name="T12" fmla="*/ 0 60000 65536"/>
                <a:gd name="T13" fmla="*/ 0 60000 65536"/>
                <a:gd name="T14" fmla="*/ 0 60000 65536"/>
                <a:gd name="T15" fmla="*/ 0 w 225"/>
                <a:gd name="T16" fmla="*/ 0 h 63"/>
                <a:gd name="T17" fmla="*/ 225 w 225"/>
                <a:gd name="T18" fmla="*/ 63 h 63"/>
              </a:gdLst>
              <a:ahLst/>
              <a:cxnLst>
                <a:cxn ang="T10">
                  <a:pos x="T0" y="T1"/>
                </a:cxn>
                <a:cxn ang="T11">
                  <a:pos x="T2" y="T3"/>
                </a:cxn>
                <a:cxn ang="T12">
                  <a:pos x="T4" y="T5"/>
                </a:cxn>
                <a:cxn ang="T13">
                  <a:pos x="T6" y="T7"/>
                </a:cxn>
                <a:cxn ang="T14">
                  <a:pos x="T8" y="T9"/>
                </a:cxn>
              </a:cxnLst>
              <a:rect l="T15" t="T16" r="T17" b="T18"/>
              <a:pathLst>
                <a:path w="225" h="63">
                  <a:moveTo>
                    <a:pt x="13" y="0"/>
                  </a:moveTo>
                  <a:lnTo>
                    <a:pt x="225" y="28"/>
                  </a:lnTo>
                  <a:lnTo>
                    <a:pt x="224" y="63"/>
                  </a:lnTo>
                  <a:lnTo>
                    <a:pt x="0" y="50"/>
                  </a:lnTo>
                  <a:lnTo>
                    <a:pt x="13" y="0"/>
                  </a:lnTo>
                  <a:close/>
                </a:path>
              </a:pathLst>
            </a:custGeom>
            <a:solidFill>
              <a:srgbClr val="1C66AF"/>
            </a:solidFill>
            <a:ln w="9525">
              <a:noFill/>
              <a:round/>
              <a:headEnd/>
              <a:tailEnd/>
            </a:ln>
          </p:spPr>
          <p:txBody>
            <a:bodyPr/>
            <a:lstStyle/>
            <a:p>
              <a:endParaRPr lang="en-US">
                <a:solidFill>
                  <a:srgbClr val="000000"/>
                </a:solidFill>
              </a:endParaRPr>
            </a:p>
          </p:txBody>
        </p:sp>
        <p:sp>
          <p:nvSpPr>
            <p:cNvPr id="23735" name="Freeform 265"/>
            <p:cNvSpPr>
              <a:spLocks noEditPoints="1"/>
            </p:cNvSpPr>
            <p:nvPr/>
          </p:nvSpPr>
          <p:spPr bwMode="auto">
            <a:xfrm>
              <a:off x="5374" y="3213"/>
              <a:ext cx="146" cy="68"/>
            </a:xfrm>
            <a:custGeom>
              <a:avLst/>
              <a:gdLst>
                <a:gd name="T0" fmla="*/ 0 w 294"/>
                <a:gd name="T1" fmla="*/ 0 h 137"/>
                <a:gd name="T2" fmla="*/ 0 w 294"/>
                <a:gd name="T3" fmla="*/ 0 h 137"/>
                <a:gd name="T4" fmla="*/ 0 w 294"/>
                <a:gd name="T5" fmla="*/ 0 h 137"/>
                <a:gd name="T6" fmla="*/ 0 w 294"/>
                <a:gd name="T7" fmla="*/ 0 h 137"/>
                <a:gd name="T8" fmla="*/ 0 w 294"/>
                <a:gd name="T9" fmla="*/ 0 h 137"/>
                <a:gd name="T10" fmla="*/ 0 w 294"/>
                <a:gd name="T11" fmla="*/ 0 h 137"/>
                <a:gd name="T12" fmla="*/ 0 w 294"/>
                <a:gd name="T13" fmla="*/ 0 h 137"/>
                <a:gd name="T14" fmla="*/ 0 w 294"/>
                <a:gd name="T15" fmla="*/ 0 h 137"/>
                <a:gd name="T16" fmla="*/ 0 w 294"/>
                <a:gd name="T17" fmla="*/ 0 h 137"/>
                <a:gd name="T18" fmla="*/ 0 w 294"/>
                <a:gd name="T19" fmla="*/ 0 h 137"/>
                <a:gd name="T20" fmla="*/ 0 w 294"/>
                <a:gd name="T21" fmla="*/ 0 h 137"/>
                <a:gd name="T22" fmla="*/ 0 w 294"/>
                <a:gd name="T23" fmla="*/ 0 h 137"/>
                <a:gd name="T24" fmla="*/ 0 w 294"/>
                <a:gd name="T25" fmla="*/ 0 h 137"/>
                <a:gd name="T26" fmla="*/ 0 w 294"/>
                <a:gd name="T27" fmla="*/ 0 h 137"/>
                <a:gd name="T28" fmla="*/ 0 w 294"/>
                <a:gd name="T29" fmla="*/ 0 h 137"/>
                <a:gd name="T30" fmla="*/ 0 w 294"/>
                <a:gd name="T31" fmla="*/ 0 h 137"/>
                <a:gd name="T32" fmla="*/ 0 w 294"/>
                <a:gd name="T33" fmla="*/ 0 h 137"/>
                <a:gd name="T34" fmla="*/ 0 w 294"/>
                <a:gd name="T35" fmla="*/ 0 h 137"/>
                <a:gd name="T36" fmla="*/ 0 w 294"/>
                <a:gd name="T37" fmla="*/ 0 h 137"/>
                <a:gd name="T38" fmla="*/ 0 w 294"/>
                <a:gd name="T39" fmla="*/ 0 h 137"/>
                <a:gd name="T40" fmla="*/ 0 w 294"/>
                <a:gd name="T41" fmla="*/ 0 h 137"/>
                <a:gd name="T42" fmla="*/ 0 w 294"/>
                <a:gd name="T43" fmla="*/ 0 h 137"/>
                <a:gd name="T44" fmla="*/ 0 w 294"/>
                <a:gd name="T45" fmla="*/ 0 h 137"/>
                <a:gd name="T46" fmla="*/ 0 w 294"/>
                <a:gd name="T47" fmla="*/ 0 h 137"/>
                <a:gd name="T48" fmla="*/ 0 w 294"/>
                <a:gd name="T49" fmla="*/ 0 h 137"/>
                <a:gd name="T50" fmla="*/ 0 w 294"/>
                <a:gd name="T51" fmla="*/ 0 h 137"/>
                <a:gd name="T52" fmla="*/ 0 w 294"/>
                <a:gd name="T53" fmla="*/ 0 h 137"/>
                <a:gd name="T54" fmla="*/ 0 w 294"/>
                <a:gd name="T55" fmla="*/ 0 h 137"/>
                <a:gd name="T56" fmla="*/ 0 w 294"/>
                <a:gd name="T57" fmla="*/ 0 h 137"/>
                <a:gd name="T58" fmla="*/ 0 w 294"/>
                <a:gd name="T59" fmla="*/ 0 h 137"/>
                <a:gd name="T60" fmla="*/ 0 w 294"/>
                <a:gd name="T61" fmla="*/ 0 h 137"/>
                <a:gd name="T62" fmla="*/ 0 w 294"/>
                <a:gd name="T63" fmla="*/ 0 h 137"/>
                <a:gd name="T64" fmla="*/ 0 w 294"/>
                <a:gd name="T65" fmla="*/ 0 h 137"/>
                <a:gd name="T66" fmla="*/ 0 w 294"/>
                <a:gd name="T67" fmla="*/ 0 h 137"/>
                <a:gd name="T68" fmla="*/ 0 w 294"/>
                <a:gd name="T69" fmla="*/ 0 h 137"/>
                <a:gd name="T70" fmla="*/ 0 w 294"/>
                <a:gd name="T71" fmla="*/ 0 h 137"/>
                <a:gd name="T72" fmla="*/ 0 w 294"/>
                <a:gd name="T73" fmla="*/ 0 h 137"/>
                <a:gd name="T74" fmla="*/ 0 w 294"/>
                <a:gd name="T75" fmla="*/ 0 h 137"/>
                <a:gd name="T76" fmla="*/ 0 w 294"/>
                <a:gd name="T77" fmla="*/ 0 h 137"/>
                <a:gd name="T78" fmla="*/ 0 w 294"/>
                <a:gd name="T79" fmla="*/ 0 h 137"/>
                <a:gd name="T80" fmla="*/ 0 w 294"/>
                <a:gd name="T81" fmla="*/ 0 h 137"/>
                <a:gd name="T82" fmla="*/ 0 w 294"/>
                <a:gd name="T83" fmla="*/ 0 h 137"/>
                <a:gd name="T84" fmla="*/ 0 w 294"/>
                <a:gd name="T85" fmla="*/ 0 h 137"/>
                <a:gd name="T86" fmla="*/ 0 w 294"/>
                <a:gd name="T87" fmla="*/ 0 h 137"/>
                <a:gd name="T88" fmla="*/ 0 w 294"/>
                <a:gd name="T89" fmla="*/ 0 h 137"/>
                <a:gd name="T90" fmla="*/ 0 w 294"/>
                <a:gd name="T91" fmla="*/ 0 h 137"/>
                <a:gd name="T92" fmla="*/ 0 w 294"/>
                <a:gd name="T93" fmla="*/ 0 h 137"/>
                <a:gd name="T94" fmla="*/ 0 w 294"/>
                <a:gd name="T95" fmla="*/ 0 h 137"/>
                <a:gd name="T96" fmla="*/ 0 w 294"/>
                <a:gd name="T97" fmla="*/ 0 h 137"/>
                <a:gd name="T98" fmla="*/ 0 w 294"/>
                <a:gd name="T99" fmla="*/ 0 h 137"/>
                <a:gd name="T100" fmla="*/ 0 w 294"/>
                <a:gd name="T101" fmla="*/ 0 h 137"/>
                <a:gd name="T102" fmla="*/ 0 w 294"/>
                <a:gd name="T103" fmla="*/ 0 h 137"/>
                <a:gd name="T104" fmla="*/ 0 w 294"/>
                <a:gd name="T105" fmla="*/ 0 h 137"/>
                <a:gd name="T106" fmla="*/ 0 w 294"/>
                <a:gd name="T107" fmla="*/ 0 h 1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4"/>
                <a:gd name="T163" fmla="*/ 0 h 137"/>
                <a:gd name="T164" fmla="*/ 294 w 294"/>
                <a:gd name="T165" fmla="*/ 137 h 1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4" h="137">
                  <a:moveTo>
                    <a:pt x="289" y="106"/>
                  </a:moveTo>
                  <a:lnTo>
                    <a:pt x="289" y="96"/>
                  </a:lnTo>
                  <a:lnTo>
                    <a:pt x="288" y="84"/>
                  </a:lnTo>
                  <a:lnTo>
                    <a:pt x="286" y="76"/>
                  </a:lnTo>
                  <a:lnTo>
                    <a:pt x="281" y="71"/>
                  </a:lnTo>
                  <a:lnTo>
                    <a:pt x="278" y="71"/>
                  </a:lnTo>
                  <a:lnTo>
                    <a:pt x="272" y="70"/>
                  </a:lnTo>
                  <a:lnTo>
                    <a:pt x="267" y="70"/>
                  </a:lnTo>
                  <a:lnTo>
                    <a:pt x="262" y="70"/>
                  </a:lnTo>
                  <a:lnTo>
                    <a:pt x="257" y="70"/>
                  </a:lnTo>
                  <a:lnTo>
                    <a:pt x="251" y="70"/>
                  </a:lnTo>
                  <a:lnTo>
                    <a:pt x="248" y="69"/>
                  </a:lnTo>
                  <a:lnTo>
                    <a:pt x="244" y="69"/>
                  </a:lnTo>
                  <a:lnTo>
                    <a:pt x="236" y="67"/>
                  </a:lnTo>
                  <a:lnTo>
                    <a:pt x="229" y="66"/>
                  </a:lnTo>
                  <a:lnTo>
                    <a:pt x="224" y="63"/>
                  </a:lnTo>
                  <a:lnTo>
                    <a:pt x="218" y="62"/>
                  </a:lnTo>
                  <a:lnTo>
                    <a:pt x="218" y="61"/>
                  </a:lnTo>
                  <a:lnTo>
                    <a:pt x="218" y="60"/>
                  </a:lnTo>
                  <a:lnTo>
                    <a:pt x="218" y="59"/>
                  </a:lnTo>
                  <a:lnTo>
                    <a:pt x="217" y="58"/>
                  </a:lnTo>
                  <a:lnTo>
                    <a:pt x="215" y="58"/>
                  </a:lnTo>
                  <a:lnTo>
                    <a:pt x="214" y="58"/>
                  </a:lnTo>
                  <a:lnTo>
                    <a:pt x="213" y="58"/>
                  </a:lnTo>
                  <a:lnTo>
                    <a:pt x="212" y="59"/>
                  </a:lnTo>
                  <a:lnTo>
                    <a:pt x="211" y="59"/>
                  </a:lnTo>
                  <a:lnTo>
                    <a:pt x="209" y="58"/>
                  </a:lnTo>
                  <a:lnTo>
                    <a:pt x="206" y="55"/>
                  </a:lnTo>
                  <a:lnTo>
                    <a:pt x="204" y="54"/>
                  </a:lnTo>
                  <a:lnTo>
                    <a:pt x="202" y="53"/>
                  </a:lnTo>
                  <a:lnTo>
                    <a:pt x="202" y="52"/>
                  </a:lnTo>
                  <a:lnTo>
                    <a:pt x="202" y="51"/>
                  </a:lnTo>
                  <a:lnTo>
                    <a:pt x="202" y="49"/>
                  </a:lnTo>
                  <a:lnTo>
                    <a:pt x="200" y="49"/>
                  </a:lnTo>
                  <a:lnTo>
                    <a:pt x="198" y="48"/>
                  </a:lnTo>
                  <a:lnTo>
                    <a:pt x="197" y="48"/>
                  </a:lnTo>
                  <a:lnTo>
                    <a:pt x="197" y="49"/>
                  </a:lnTo>
                  <a:lnTo>
                    <a:pt x="196" y="47"/>
                  </a:lnTo>
                  <a:lnTo>
                    <a:pt x="195" y="46"/>
                  </a:lnTo>
                  <a:lnTo>
                    <a:pt x="192" y="44"/>
                  </a:lnTo>
                  <a:lnTo>
                    <a:pt x="191" y="43"/>
                  </a:lnTo>
                  <a:lnTo>
                    <a:pt x="192" y="41"/>
                  </a:lnTo>
                  <a:lnTo>
                    <a:pt x="194" y="41"/>
                  </a:lnTo>
                  <a:lnTo>
                    <a:pt x="194" y="40"/>
                  </a:lnTo>
                  <a:lnTo>
                    <a:pt x="194" y="39"/>
                  </a:lnTo>
                  <a:lnTo>
                    <a:pt x="194" y="38"/>
                  </a:lnTo>
                  <a:lnTo>
                    <a:pt x="192" y="37"/>
                  </a:lnTo>
                  <a:lnTo>
                    <a:pt x="191" y="37"/>
                  </a:lnTo>
                  <a:lnTo>
                    <a:pt x="190" y="37"/>
                  </a:lnTo>
                  <a:lnTo>
                    <a:pt x="189" y="37"/>
                  </a:lnTo>
                  <a:lnTo>
                    <a:pt x="189" y="23"/>
                  </a:lnTo>
                  <a:lnTo>
                    <a:pt x="194" y="11"/>
                  </a:lnTo>
                  <a:lnTo>
                    <a:pt x="199" y="3"/>
                  </a:lnTo>
                  <a:lnTo>
                    <a:pt x="202" y="0"/>
                  </a:lnTo>
                  <a:lnTo>
                    <a:pt x="32" y="5"/>
                  </a:lnTo>
                  <a:lnTo>
                    <a:pt x="2" y="1"/>
                  </a:lnTo>
                  <a:lnTo>
                    <a:pt x="3" y="105"/>
                  </a:lnTo>
                  <a:lnTo>
                    <a:pt x="2" y="105"/>
                  </a:lnTo>
                  <a:lnTo>
                    <a:pt x="1" y="105"/>
                  </a:lnTo>
                  <a:lnTo>
                    <a:pt x="0" y="105"/>
                  </a:lnTo>
                  <a:lnTo>
                    <a:pt x="1" y="136"/>
                  </a:lnTo>
                  <a:lnTo>
                    <a:pt x="54" y="137"/>
                  </a:lnTo>
                  <a:lnTo>
                    <a:pt x="91" y="131"/>
                  </a:lnTo>
                  <a:lnTo>
                    <a:pt x="93" y="131"/>
                  </a:lnTo>
                  <a:lnTo>
                    <a:pt x="101" y="131"/>
                  </a:lnTo>
                  <a:lnTo>
                    <a:pt x="111" y="131"/>
                  </a:lnTo>
                  <a:lnTo>
                    <a:pt x="123" y="132"/>
                  </a:lnTo>
                  <a:lnTo>
                    <a:pt x="135" y="132"/>
                  </a:lnTo>
                  <a:lnTo>
                    <a:pt x="146" y="132"/>
                  </a:lnTo>
                  <a:lnTo>
                    <a:pt x="156" y="134"/>
                  </a:lnTo>
                  <a:lnTo>
                    <a:pt x="160" y="134"/>
                  </a:lnTo>
                  <a:lnTo>
                    <a:pt x="180" y="136"/>
                  </a:lnTo>
                  <a:lnTo>
                    <a:pt x="199" y="137"/>
                  </a:lnTo>
                  <a:lnTo>
                    <a:pt x="218" y="136"/>
                  </a:lnTo>
                  <a:lnTo>
                    <a:pt x="236" y="134"/>
                  </a:lnTo>
                  <a:lnTo>
                    <a:pt x="253" y="130"/>
                  </a:lnTo>
                  <a:lnTo>
                    <a:pt x="268" y="127"/>
                  </a:lnTo>
                  <a:lnTo>
                    <a:pt x="281" y="123"/>
                  </a:lnTo>
                  <a:lnTo>
                    <a:pt x="291" y="120"/>
                  </a:lnTo>
                  <a:lnTo>
                    <a:pt x="293" y="119"/>
                  </a:lnTo>
                  <a:lnTo>
                    <a:pt x="293" y="115"/>
                  </a:lnTo>
                  <a:lnTo>
                    <a:pt x="294" y="110"/>
                  </a:lnTo>
                  <a:lnTo>
                    <a:pt x="294" y="105"/>
                  </a:lnTo>
                  <a:lnTo>
                    <a:pt x="293" y="105"/>
                  </a:lnTo>
                  <a:lnTo>
                    <a:pt x="291" y="105"/>
                  </a:lnTo>
                  <a:lnTo>
                    <a:pt x="290" y="106"/>
                  </a:lnTo>
                  <a:lnTo>
                    <a:pt x="289" y="106"/>
                  </a:lnTo>
                  <a:close/>
                  <a:moveTo>
                    <a:pt x="115" y="119"/>
                  </a:moveTo>
                  <a:lnTo>
                    <a:pt x="115" y="119"/>
                  </a:lnTo>
                  <a:close/>
                </a:path>
              </a:pathLst>
            </a:custGeom>
            <a:solidFill>
              <a:srgbClr val="5B5B00"/>
            </a:solidFill>
            <a:ln w="9525">
              <a:noFill/>
              <a:round/>
              <a:headEnd/>
              <a:tailEnd/>
            </a:ln>
          </p:spPr>
          <p:txBody>
            <a:bodyPr/>
            <a:lstStyle/>
            <a:p>
              <a:endParaRPr lang="en-US">
                <a:solidFill>
                  <a:srgbClr val="000000"/>
                </a:solidFill>
              </a:endParaRPr>
            </a:p>
          </p:txBody>
        </p:sp>
        <p:sp>
          <p:nvSpPr>
            <p:cNvPr id="23736" name="Freeform 266"/>
            <p:cNvSpPr>
              <a:spLocks/>
            </p:cNvSpPr>
            <p:nvPr/>
          </p:nvSpPr>
          <p:spPr bwMode="auto">
            <a:xfrm>
              <a:off x="5390" y="3213"/>
              <a:ext cx="106" cy="51"/>
            </a:xfrm>
            <a:custGeom>
              <a:avLst/>
              <a:gdLst>
                <a:gd name="T0" fmla="*/ 1 w 212"/>
                <a:gd name="T1" fmla="*/ 1 h 101"/>
                <a:gd name="T2" fmla="*/ 1 w 212"/>
                <a:gd name="T3" fmla="*/ 1 h 101"/>
                <a:gd name="T4" fmla="*/ 1 w 212"/>
                <a:gd name="T5" fmla="*/ 1 h 101"/>
                <a:gd name="T6" fmla="*/ 1 w 212"/>
                <a:gd name="T7" fmla="*/ 1 h 101"/>
                <a:gd name="T8" fmla="*/ 1 w 212"/>
                <a:gd name="T9" fmla="*/ 1 h 101"/>
                <a:gd name="T10" fmla="*/ 1 w 212"/>
                <a:gd name="T11" fmla="*/ 1 h 101"/>
                <a:gd name="T12" fmla="*/ 1 w 212"/>
                <a:gd name="T13" fmla="*/ 1 h 101"/>
                <a:gd name="T14" fmla="*/ 1 w 212"/>
                <a:gd name="T15" fmla="*/ 1 h 101"/>
                <a:gd name="T16" fmla="*/ 1 w 212"/>
                <a:gd name="T17" fmla="*/ 1 h 101"/>
                <a:gd name="T18" fmla="*/ 1 w 212"/>
                <a:gd name="T19" fmla="*/ 1 h 101"/>
                <a:gd name="T20" fmla="*/ 1 w 212"/>
                <a:gd name="T21" fmla="*/ 1 h 101"/>
                <a:gd name="T22" fmla="*/ 1 w 212"/>
                <a:gd name="T23" fmla="*/ 1 h 101"/>
                <a:gd name="T24" fmla="*/ 1 w 212"/>
                <a:gd name="T25" fmla="*/ 1 h 101"/>
                <a:gd name="T26" fmla="*/ 1 w 212"/>
                <a:gd name="T27" fmla="*/ 1 h 101"/>
                <a:gd name="T28" fmla="*/ 1 w 212"/>
                <a:gd name="T29" fmla="*/ 1 h 101"/>
                <a:gd name="T30" fmla="*/ 1 w 212"/>
                <a:gd name="T31" fmla="*/ 1 h 101"/>
                <a:gd name="T32" fmla="*/ 1 w 212"/>
                <a:gd name="T33" fmla="*/ 1 h 101"/>
                <a:gd name="T34" fmla="*/ 1 w 212"/>
                <a:gd name="T35" fmla="*/ 1 h 101"/>
                <a:gd name="T36" fmla="*/ 1 w 212"/>
                <a:gd name="T37" fmla="*/ 1 h 101"/>
                <a:gd name="T38" fmla="*/ 1 w 212"/>
                <a:gd name="T39" fmla="*/ 1 h 101"/>
                <a:gd name="T40" fmla="*/ 1 w 212"/>
                <a:gd name="T41" fmla="*/ 0 h 101"/>
                <a:gd name="T42" fmla="*/ 0 w 212"/>
                <a:gd name="T43" fmla="*/ 1 h 101"/>
                <a:gd name="T44" fmla="*/ 0 w 212"/>
                <a:gd name="T45" fmla="*/ 1 h 101"/>
                <a:gd name="T46" fmla="*/ 1 w 212"/>
                <a:gd name="T47" fmla="*/ 1 h 101"/>
                <a:gd name="T48" fmla="*/ 1 w 212"/>
                <a:gd name="T49" fmla="*/ 1 h 101"/>
                <a:gd name="T50" fmla="*/ 1 w 212"/>
                <a:gd name="T51" fmla="*/ 1 h 101"/>
                <a:gd name="T52" fmla="*/ 1 w 212"/>
                <a:gd name="T53" fmla="*/ 1 h 101"/>
                <a:gd name="T54" fmla="*/ 1 w 212"/>
                <a:gd name="T55" fmla="*/ 1 h 101"/>
                <a:gd name="T56" fmla="*/ 1 w 212"/>
                <a:gd name="T57" fmla="*/ 1 h 101"/>
                <a:gd name="T58" fmla="*/ 1 w 212"/>
                <a:gd name="T59" fmla="*/ 1 h 101"/>
                <a:gd name="T60" fmla="*/ 1 w 212"/>
                <a:gd name="T61" fmla="*/ 1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2"/>
                <a:gd name="T94" fmla="*/ 0 h 101"/>
                <a:gd name="T95" fmla="*/ 212 w 21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2" h="101">
                  <a:moveTo>
                    <a:pt x="60" y="56"/>
                  </a:moveTo>
                  <a:lnTo>
                    <a:pt x="66" y="64"/>
                  </a:lnTo>
                  <a:lnTo>
                    <a:pt x="79" y="72"/>
                  </a:lnTo>
                  <a:lnTo>
                    <a:pt x="95" y="82"/>
                  </a:lnTo>
                  <a:lnTo>
                    <a:pt x="114" y="89"/>
                  </a:lnTo>
                  <a:lnTo>
                    <a:pt x="136" y="94"/>
                  </a:lnTo>
                  <a:lnTo>
                    <a:pt x="159" y="99"/>
                  </a:lnTo>
                  <a:lnTo>
                    <a:pt x="183" y="101"/>
                  </a:lnTo>
                  <a:lnTo>
                    <a:pt x="205" y="100"/>
                  </a:lnTo>
                  <a:lnTo>
                    <a:pt x="204" y="97"/>
                  </a:lnTo>
                  <a:lnTo>
                    <a:pt x="203" y="89"/>
                  </a:lnTo>
                  <a:lnTo>
                    <a:pt x="205" y="78"/>
                  </a:lnTo>
                  <a:lnTo>
                    <a:pt x="212" y="69"/>
                  </a:lnTo>
                  <a:lnTo>
                    <a:pt x="183" y="61"/>
                  </a:lnTo>
                  <a:lnTo>
                    <a:pt x="166" y="51"/>
                  </a:lnTo>
                  <a:lnTo>
                    <a:pt x="158" y="39"/>
                  </a:lnTo>
                  <a:lnTo>
                    <a:pt x="156" y="28"/>
                  </a:lnTo>
                  <a:lnTo>
                    <a:pt x="158" y="17"/>
                  </a:lnTo>
                  <a:lnTo>
                    <a:pt x="163" y="8"/>
                  </a:lnTo>
                  <a:lnTo>
                    <a:pt x="167" y="2"/>
                  </a:lnTo>
                  <a:lnTo>
                    <a:pt x="170" y="0"/>
                  </a:lnTo>
                  <a:lnTo>
                    <a:pt x="0" y="5"/>
                  </a:lnTo>
                  <a:lnTo>
                    <a:pt x="0" y="43"/>
                  </a:lnTo>
                  <a:lnTo>
                    <a:pt x="3" y="43"/>
                  </a:lnTo>
                  <a:lnTo>
                    <a:pt x="8" y="41"/>
                  </a:lnTo>
                  <a:lnTo>
                    <a:pt x="18" y="41"/>
                  </a:lnTo>
                  <a:lnTo>
                    <a:pt x="27" y="43"/>
                  </a:lnTo>
                  <a:lnTo>
                    <a:pt x="37" y="44"/>
                  </a:lnTo>
                  <a:lnTo>
                    <a:pt x="48" y="46"/>
                  </a:lnTo>
                  <a:lnTo>
                    <a:pt x="56" y="51"/>
                  </a:lnTo>
                  <a:lnTo>
                    <a:pt x="60" y="56"/>
                  </a:lnTo>
                  <a:close/>
                </a:path>
              </a:pathLst>
            </a:custGeom>
            <a:solidFill>
              <a:srgbClr val="140000"/>
            </a:solidFill>
            <a:ln w="9525">
              <a:noFill/>
              <a:round/>
              <a:headEnd/>
              <a:tailEnd/>
            </a:ln>
          </p:spPr>
          <p:txBody>
            <a:bodyPr/>
            <a:lstStyle/>
            <a:p>
              <a:endParaRPr lang="en-US">
                <a:solidFill>
                  <a:srgbClr val="000000"/>
                </a:solidFill>
              </a:endParaRPr>
            </a:p>
          </p:txBody>
        </p:sp>
        <p:sp>
          <p:nvSpPr>
            <p:cNvPr id="23737" name="Freeform 267"/>
            <p:cNvSpPr>
              <a:spLocks/>
            </p:cNvSpPr>
            <p:nvPr/>
          </p:nvSpPr>
          <p:spPr bwMode="auto">
            <a:xfrm>
              <a:off x="5458" y="3231"/>
              <a:ext cx="12" cy="7"/>
            </a:xfrm>
            <a:custGeom>
              <a:avLst/>
              <a:gdLst>
                <a:gd name="T0" fmla="*/ 0 w 25"/>
                <a:gd name="T1" fmla="*/ 1 h 14"/>
                <a:gd name="T2" fmla="*/ 0 w 25"/>
                <a:gd name="T3" fmla="*/ 1 h 14"/>
                <a:gd name="T4" fmla="*/ 0 w 25"/>
                <a:gd name="T5" fmla="*/ 1 h 14"/>
                <a:gd name="T6" fmla="*/ 0 w 25"/>
                <a:gd name="T7" fmla="*/ 1 h 14"/>
                <a:gd name="T8" fmla="*/ 0 w 25"/>
                <a:gd name="T9" fmla="*/ 1 h 14"/>
                <a:gd name="T10" fmla="*/ 0 w 25"/>
                <a:gd name="T11" fmla="*/ 1 h 14"/>
                <a:gd name="T12" fmla="*/ 0 w 25"/>
                <a:gd name="T13" fmla="*/ 1 h 14"/>
                <a:gd name="T14" fmla="*/ 0 w 25"/>
                <a:gd name="T15" fmla="*/ 1 h 14"/>
                <a:gd name="T16" fmla="*/ 0 w 25"/>
                <a:gd name="T17" fmla="*/ 1 h 14"/>
                <a:gd name="T18" fmla="*/ 0 w 25"/>
                <a:gd name="T19" fmla="*/ 1 h 14"/>
                <a:gd name="T20" fmla="*/ 0 w 25"/>
                <a:gd name="T21" fmla="*/ 1 h 14"/>
                <a:gd name="T22" fmla="*/ 0 w 25"/>
                <a:gd name="T23" fmla="*/ 1 h 14"/>
                <a:gd name="T24" fmla="*/ 0 w 25"/>
                <a:gd name="T25" fmla="*/ 1 h 14"/>
                <a:gd name="T26" fmla="*/ 0 w 25"/>
                <a:gd name="T27" fmla="*/ 1 h 14"/>
                <a:gd name="T28" fmla="*/ 0 w 25"/>
                <a:gd name="T29" fmla="*/ 1 h 14"/>
                <a:gd name="T30" fmla="*/ 0 w 25"/>
                <a:gd name="T31" fmla="*/ 1 h 14"/>
                <a:gd name="T32" fmla="*/ 0 w 25"/>
                <a:gd name="T33" fmla="*/ 1 h 14"/>
                <a:gd name="T34" fmla="*/ 0 w 25"/>
                <a:gd name="T35" fmla="*/ 1 h 14"/>
                <a:gd name="T36" fmla="*/ 0 w 25"/>
                <a:gd name="T37" fmla="*/ 1 h 14"/>
                <a:gd name="T38" fmla="*/ 0 w 25"/>
                <a:gd name="T39" fmla="*/ 0 h 14"/>
                <a:gd name="T40" fmla="*/ 0 w 25"/>
                <a:gd name="T41" fmla="*/ 0 h 14"/>
                <a:gd name="T42" fmla="*/ 0 w 25"/>
                <a:gd name="T43" fmla="*/ 0 h 14"/>
                <a:gd name="T44" fmla="*/ 0 w 25"/>
                <a:gd name="T45" fmla="*/ 1 h 14"/>
                <a:gd name="T46" fmla="*/ 0 w 25"/>
                <a:gd name="T47" fmla="*/ 1 h 14"/>
                <a:gd name="T48" fmla="*/ 0 w 25"/>
                <a:gd name="T49" fmla="*/ 1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14"/>
                <a:gd name="T77" fmla="*/ 25 w 25"/>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14">
                  <a:moveTo>
                    <a:pt x="2" y="8"/>
                  </a:moveTo>
                  <a:lnTo>
                    <a:pt x="0" y="8"/>
                  </a:lnTo>
                  <a:lnTo>
                    <a:pt x="0" y="9"/>
                  </a:lnTo>
                  <a:lnTo>
                    <a:pt x="0" y="10"/>
                  </a:lnTo>
                  <a:lnTo>
                    <a:pt x="0" y="11"/>
                  </a:lnTo>
                  <a:lnTo>
                    <a:pt x="2" y="12"/>
                  </a:lnTo>
                  <a:lnTo>
                    <a:pt x="3" y="14"/>
                  </a:lnTo>
                  <a:lnTo>
                    <a:pt x="4" y="14"/>
                  </a:lnTo>
                  <a:lnTo>
                    <a:pt x="5" y="12"/>
                  </a:lnTo>
                  <a:lnTo>
                    <a:pt x="11" y="10"/>
                  </a:lnTo>
                  <a:lnTo>
                    <a:pt x="15" y="8"/>
                  </a:lnTo>
                  <a:lnTo>
                    <a:pt x="19" y="7"/>
                  </a:lnTo>
                  <a:lnTo>
                    <a:pt x="21" y="6"/>
                  </a:lnTo>
                  <a:lnTo>
                    <a:pt x="22" y="6"/>
                  </a:lnTo>
                  <a:lnTo>
                    <a:pt x="23" y="4"/>
                  </a:lnTo>
                  <a:lnTo>
                    <a:pt x="25" y="4"/>
                  </a:lnTo>
                  <a:lnTo>
                    <a:pt x="25" y="3"/>
                  </a:lnTo>
                  <a:lnTo>
                    <a:pt x="25" y="2"/>
                  </a:lnTo>
                  <a:lnTo>
                    <a:pt x="25" y="1"/>
                  </a:lnTo>
                  <a:lnTo>
                    <a:pt x="23" y="0"/>
                  </a:lnTo>
                  <a:lnTo>
                    <a:pt x="22" y="0"/>
                  </a:lnTo>
                  <a:lnTo>
                    <a:pt x="18" y="0"/>
                  </a:lnTo>
                  <a:lnTo>
                    <a:pt x="12" y="2"/>
                  </a:lnTo>
                  <a:lnTo>
                    <a:pt x="6" y="4"/>
                  </a:lnTo>
                  <a:lnTo>
                    <a:pt x="2" y="8"/>
                  </a:lnTo>
                  <a:close/>
                </a:path>
              </a:pathLst>
            </a:custGeom>
            <a:solidFill>
              <a:srgbClr val="70702D"/>
            </a:solidFill>
            <a:ln w="9525">
              <a:noFill/>
              <a:round/>
              <a:headEnd/>
              <a:tailEnd/>
            </a:ln>
          </p:spPr>
          <p:txBody>
            <a:bodyPr/>
            <a:lstStyle/>
            <a:p>
              <a:endParaRPr lang="en-US">
                <a:solidFill>
                  <a:srgbClr val="000000"/>
                </a:solidFill>
              </a:endParaRPr>
            </a:p>
          </p:txBody>
        </p:sp>
        <p:sp>
          <p:nvSpPr>
            <p:cNvPr id="23738" name="Freeform 268"/>
            <p:cNvSpPr>
              <a:spLocks/>
            </p:cNvSpPr>
            <p:nvPr/>
          </p:nvSpPr>
          <p:spPr bwMode="auto">
            <a:xfrm>
              <a:off x="5466" y="3237"/>
              <a:ext cx="8" cy="8"/>
            </a:xfrm>
            <a:custGeom>
              <a:avLst/>
              <a:gdLst>
                <a:gd name="T0" fmla="*/ 0 w 18"/>
                <a:gd name="T1" fmla="*/ 0 h 15"/>
                <a:gd name="T2" fmla="*/ 0 w 18"/>
                <a:gd name="T3" fmla="*/ 1 h 15"/>
                <a:gd name="T4" fmla="*/ 0 w 18"/>
                <a:gd name="T5" fmla="*/ 1 h 15"/>
                <a:gd name="T6" fmla="*/ 0 w 18"/>
                <a:gd name="T7" fmla="*/ 1 h 15"/>
                <a:gd name="T8" fmla="*/ 0 w 18"/>
                <a:gd name="T9" fmla="*/ 1 h 15"/>
                <a:gd name="T10" fmla="*/ 0 w 18"/>
                <a:gd name="T11" fmla="*/ 1 h 15"/>
                <a:gd name="T12" fmla="*/ 0 w 18"/>
                <a:gd name="T13" fmla="*/ 1 h 15"/>
                <a:gd name="T14" fmla="*/ 0 w 18"/>
                <a:gd name="T15" fmla="*/ 1 h 15"/>
                <a:gd name="T16" fmla="*/ 0 w 18"/>
                <a:gd name="T17" fmla="*/ 1 h 15"/>
                <a:gd name="T18" fmla="*/ 0 w 18"/>
                <a:gd name="T19" fmla="*/ 1 h 15"/>
                <a:gd name="T20" fmla="*/ 0 w 18"/>
                <a:gd name="T21" fmla="*/ 1 h 15"/>
                <a:gd name="T22" fmla="*/ 0 w 18"/>
                <a:gd name="T23" fmla="*/ 1 h 15"/>
                <a:gd name="T24" fmla="*/ 0 w 18"/>
                <a:gd name="T25" fmla="*/ 1 h 15"/>
                <a:gd name="T26" fmla="*/ 0 w 18"/>
                <a:gd name="T27" fmla="*/ 1 h 15"/>
                <a:gd name="T28" fmla="*/ 0 w 18"/>
                <a:gd name="T29" fmla="*/ 1 h 15"/>
                <a:gd name="T30" fmla="*/ 0 w 18"/>
                <a:gd name="T31" fmla="*/ 1 h 15"/>
                <a:gd name="T32" fmla="*/ 0 w 18"/>
                <a:gd name="T33" fmla="*/ 1 h 15"/>
                <a:gd name="T34" fmla="*/ 0 w 18"/>
                <a:gd name="T35" fmla="*/ 1 h 15"/>
                <a:gd name="T36" fmla="*/ 0 w 18"/>
                <a:gd name="T37" fmla="*/ 1 h 15"/>
                <a:gd name="T38" fmla="*/ 0 w 18"/>
                <a:gd name="T39" fmla="*/ 1 h 15"/>
                <a:gd name="T40" fmla="*/ 0 w 18"/>
                <a:gd name="T41" fmla="*/ 1 h 15"/>
                <a:gd name="T42" fmla="*/ 0 w 18"/>
                <a:gd name="T43" fmla="*/ 1 h 15"/>
                <a:gd name="T44" fmla="*/ 0 w 18"/>
                <a:gd name="T45" fmla="*/ 1 h 15"/>
                <a:gd name="T46" fmla="*/ 0 w 18"/>
                <a:gd name="T47" fmla="*/ 0 h 15"/>
                <a:gd name="T48" fmla="*/ 0 w 18"/>
                <a:gd name="T49" fmla="*/ 0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15"/>
                <a:gd name="T77" fmla="*/ 18 w 18"/>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15">
                  <a:moveTo>
                    <a:pt x="13" y="0"/>
                  </a:moveTo>
                  <a:lnTo>
                    <a:pt x="7" y="4"/>
                  </a:lnTo>
                  <a:lnTo>
                    <a:pt x="4" y="6"/>
                  </a:lnTo>
                  <a:lnTo>
                    <a:pt x="1" y="10"/>
                  </a:lnTo>
                  <a:lnTo>
                    <a:pt x="0" y="11"/>
                  </a:lnTo>
                  <a:lnTo>
                    <a:pt x="0" y="12"/>
                  </a:lnTo>
                  <a:lnTo>
                    <a:pt x="0" y="13"/>
                  </a:lnTo>
                  <a:lnTo>
                    <a:pt x="1" y="14"/>
                  </a:lnTo>
                  <a:lnTo>
                    <a:pt x="3" y="15"/>
                  </a:lnTo>
                  <a:lnTo>
                    <a:pt x="4" y="15"/>
                  </a:lnTo>
                  <a:lnTo>
                    <a:pt x="5" y="14"/>
                  </a:lnTo>
                  <a:lnTo>
                    <a:pt x="6" y="14"/>
                  </a:lnTo>
                  <a:lnTo>
                    <a:pt x="7" y="13"/>
                  </a:lnTo>
                  <a:lnTo>
                    <a:pt x="7" y="12"/>
                  </a:lnTo>
                  <a:lnTo>
                    <a:pt x="8" y="11"/>
                  </a:lnTo>
                  <a:lnTo>
                    <a:pt x="11" y="10"/>
                  </a:lnTo>
                  <a:lnTo>
                    <a:pt x="15" y="7"/>
                  </a:lnTo>
                  <a:lnTo>
                    <a:pt x="16" y="6"/>
                  </a:lnTo>
                  <a:lnTo>
                    <a:pt x="18" y="5"/>
                  </a:lnTo>
                  <a:lnTo>
                    <a:pt x="18" y="4"/>
                  </a:lnTo>
                  <a:lnTo>
                    <a:pt x="18" y="3"/>
                  </a:lnTo>
                  <a:lnTo>
                    <a:pt x="18" y="1"/>
                  </a:lnTo>
                  <a:lnTo>
                    <a:pt x="16" y="1"/>
                  </a:lnTo>
                  <a:lnTo>
                    <a:pt x="14" y="0"/>
                  </a:lnTo>
                  <a:lnTo>
                    <a:pt x="13" y="0"/>
                  </a:lnTo>
                  <a:close/>
                </a:path>
              </a:pathLst>
            </a:custGeom>
            <a:solidFill>
              <a:srgbClr val="70702D"/>
            </a:solidFill>
            <a:ln w="9525">
              <a:noFill/>
              <a:round/>
              <a:headEnd/>
              <a:tailEnd/>
            </a:ln>
          </p:spPr>
          <p:txBody>
            <a:bodyPr/>
            <a:lstStyle/>
            <a:p>
              <a:endParaRPr lang="en-US">
                <a:solidFill>
                  <a:srgbClr val="000000"/>
                </a:solidFill>
              </a:endParaRPr>
            </a:p>
          </p:txBody>
        </p:sp>
        <p:sp>
          <p:nvSpPr>
            <p:cNvPr id="23739" name="Freeform 269"/>
            <p:cNvSpPr>
              <a:spLocks/>
            </p:cNvSpPr>
            <p:nvPr/>
          </p:nvSpPr>
          <p:spPr bwMode="auto">
            <a:xfrm>
              <a:off x="5474" y="3242"/>
              <a:ext cx="8" cy="7"/>
            </a:xfrm>
            <a:custGeom>
              <a:avLst/>
              <a:gdLst>
                <a:gd name="T0" fmla="*/ 0 w 18"/>
                <a:gd name="T1" fmla="*/ 0 h 13"/>
                <a:gd name="T2" fmla="*/ 0 w 18"/>
                <a:gd name="T3" fmla="*/ 1 h 13"/>
                <a:gd name="T4" fmla="*/ 0 w 18"/>
                <a:gd name="T5" fmla="*/ 1 h 13"/>
                <a:gd name="T6" fmla="*/ 0 w 18"/>
                <a:gd name="T7" fmla="*/ 1 h 13"/>
                <a:gd name="T8" fmla="*/ 0 w 18"/>
                <a:gd name="T9" fmla="*/ 1 h 13"/>
                <a:gd name="T10" fmla="*/ 0 w 18"/>
                <a:gd name="T11" fmla="*/ 1 h 13"/>
                <a:gd name="T12" fmla="*/ 0 w 18"/>
                <a:gd name="T13" fmla="*/ 1 h 13"/>
                <a:gd name="T14" fmla="*/ 0 w 18"/>
                <a:gd name="T15" fmla="*/ 1 h 13"/>
                <a:gd name="T16" fmla="*/ 0 w 18"/>
                <a:gd name="T17" fmla="*/ 1 h 13"/>
                <a:gd name="T18" fmla="*/ 0 w 18"/>
                <a:gd name="T19" fmla="*/ 1 h 13"/>
                <a:gd name="T20" fmla="*/ 0 w 18"/>
                <a:gd name="T21" fmla="*/ 1 h 13"/>
                <a:gd name="T22" fmla="*/ 0 w 18"/>
                <a:gd name="T23" fmla="*/ 1 h 13"/>
                <a:gd name="T24" fmla="*/ 0 w 18"/>
                <a:gd name="T25" fmla="*/ 1 h 13"/>
                <a:gd name="T26" fmla="*/ 0 w 18"/>
                <a:gd name="T27" fmla="*/ 1 h 13"/>
                <a:gd name="T28" fmla="*/ 0 w 18"/>
                <a:gd name="T29" fmla="*/ 1 h 13"/>
                <a:gd name="T30" fmla="*/ 0 w 18"/>
                <a:gd name="T31" fmla="*/ 1 h 13"/>
                <a:gd name="T32" fmla="*/ 0 w 18"/>
                <a:gd name="T33" fmla="*/ 1 h 13"/>
                <a:gd name="T34" fmla="*/ 0 w 18"/>
                <a:gd name="T35" fmla="*/ 1 h 13"/>
                <a:gd name="T36" fmla="*/ 0 w 18"/>
                <a:gd name="T37" fmla="*/ 1 h 13"/>
                <a:gd name="T38" fmla="*/ 0 w 18"/>
                <a:gd name="T39" fmla="*/ 1 h 13"/>
                <a:gd name="T40" fmla="*/ 0 w 18"/>
                <a:gd name="T41" fmla="*/ 1 h 13"/>
                <a:gd name="T42" fmla="*/ 0 w 18"/>
                <a:gd name="T43" fmla="*/ 1 h 13"/>
                <a:gd name="T44" fmla="*/ 0 w 18"/>
                <a:gd name="T45" fmla="*/ 0 h 13"/>
                <a:gd name="T46" fmla="*/ 0 w 18"/>
                <a:gd name="T47" fmla="*/ 0 h 13"/>
                <a:gd name="T48" fmla="*/ 0 w 18"/>
                <a:gd name="T49" fmla="*/ 0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13"/>
                <a:gd name="T77" fmla="*/ 18 w 18"/>
                <a:gd name="T78" fmla="*/ 13 h 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13">
                  <a:moveTo>
                    <a:pt x="14" y="0"/>
                  </a:moveTo>
                  <a:lnTo>
                    <a:pt x="7" y="3"/>
                  </a:lnTo>
                  <a:lnTo>
                    <a:pt x="4" y="5"/>
                  </a:lnTo>
                  <a:lnTo>
                    <a:pt x="2" y="9"/>
                  </a:lnTo>
                  <a:lnTo>
                    <a:pt x="0" y="10"/>
                  </a:lnTo>
                  <a:lnTo>
                    <a:pt x="0" y="11"/>
                  </a:lnTo>
                  <a:lnTo>
                    <a:pt x="0" y="12"/>
                  </a:lnTo>
                  <a:lnTo>
                    <a:pt x="2" y="13"/>
                  </a:lnTo>
                  <a:lnTo>
                    <a:pt x="3" y="13"/>
                  </a:lnTo>
                  <a:lnTo>
                    <a:pt x="4" y="13"/>
                  </a:lnTo>
                  <a:lnTo>
                    <a:pt x="5" y="13"/>
                  </a:lnTo>
                  <a:lnTo>
                    <a:pt x="6" y="12"/>
                  </a:lnTo>
                  <a:lnTo>
                    <a:pt x="7" y="11"/>
                  </a:lnTo>
                  <a:lnTo>
                    <a:pt x="7" y="10"/>
                  </a:lnTo>
                  <a:lnTo>
                    <a:pt x="9" y="9"/>
                  </a:lnTo>
                  <a:lnTo>
                    <a:pt x="11" y="8"/>
                  </a:lnTo>
                  <a:lnTo>
                    <a:pt x="15" y="5"/>
                  </a:lnTo>
                  <a:lnTo>
                    <a:pt x="17" y="5"/>
                  </a:lnTo>
                  <a:lnTo>
                    <a:pt x="18" y="4"/>
                  </a:lnTo>
                  <a:lnTo>
                    <a:pt x="18" y="3"/>
                  </a:lnTo>
                  <a:lnTo>
                    <a:pt x="18" y="2"/>
                  </a:lnTo>
                  <a:lnTo>
                    <a:pt x="18" y="1"/>
                  </a:lnTo>
                  <a:lnTo>
                    <a:pt x="17" y="0"/>
                  </a:lnTo>
                  <a:lnTo>
                    <a:pt x="15" y="0"/>
                  </a:lnTo>
                  <a:lnTo>
                    <a:pt x="14" y="0"/>
                  </a:lnTo>
                  <a:close/>
                </a:path>
              </a:pathLst>
            </a:custGeom>
            <a:solidFill>
              <a:srgbClr val="70702D"/>
            </a:solidFill>
            <a:ln w="9525">
              <a:noFill/>
              <a:round/>
              <a:headEnd/>
              <a:tailEnd/>
            </a:ln>
          </p:spPr>
          <p:txBody>
            <a:bodyPr/>
            <a:lstStyle/>
            <a:p>
              <a:endParaRPr lang="en-US">
                <a:solidFill>
                  <a:srgbClr val="000000"/>
                </a:solidFill>
              </a:endParaRPr>
            </a:p>
          </p:txBody>
        </p:sp>
        <p:sp>
          <p:nvSpPr>
            <p:cNvPr id="23740" name="Freeform 270"/>
            <p:cNvSpPr>
              <a:spLocks/>
            </p:cNvSpPr>
            <p:nvPr/>
          </p:nvSpPr>
          <p:spPr bwMode="auto">
            <a:xfrm>
              <a:off x="5375" y="3214"/>
              <a:ext cx="143" cy="61"/>
            </a:xfrm>
            <a:custGeom>
              <a:avLst/>
              <a:gdLst>
                <a:gd name="T0" fmla="*/ 0 w 287"/>
                <a:gd name="T1" fmla="*/ 0 h 123"/>
                <a:gd name="T2" fmla="*/ 0 w 287"/>
                <a:gd name="T3" fmla="*/ 0 h 123"/>
                <a:gd name="T4" fmla="*/ 0 w 287"/>
                <a:gd name="T5" fmla="*/ 0 h 123"/>
                <a:gd name="T6" fmla="*/ 0 w 287"/>
                <a:gd name="T7" fmla="*/ 0 h 123"/>
                <a:gd name="T8" fmla="*/ 0 w 287"/>
                <a:gd name="T9" fmla="*/ 0 h 123"/>
                <a:gd name="T10" fmla="*/ 0 w 287"/>
                <a:gd name="T11" fmla="*/ 0 h 123"/>
                <a:gd name="T12" fmla="*/ 0 w 287"/>
                <a:gd name="T13" fmla="*/ 0 h 123"/>
                <a:gd name="T14" fmla="*/ 0 w 287"/>
                <a:gd name="T15" fmla="*/ 0 h 123"/>
                <a:gd name="T16" fmla="*/ 0 w 287"/>
                <a:gd name="T17" fmla="*/ 0 h 123"/>
                <a:gd name="T18" fmla="*/ 0 w 287"/>
                <a:gd name="T19" fmla="*/ 0 h 123"/>
                <a:gd name="T20" fmla="*/ 0 w 287"/>
                <a:gd name="T21" fmla="*/ 0 h 123"/>
                <a:gd name="T22" fmla="*/ 0 w 287"/>
                <a:gd name="T23" fmla="*/ 0 h 123"/>
                <a:gd name="T24" fmla="*/ 0 w 287"/>
                <a:gd name="T25" fmla="*/ 0 h 123"/>
                <a:gd name="T26" fmla="*/ 0 w 287"/>
                <a:gd name="T27" fmla="*/ 0 h 123"/>
                <a:gd name="T28" fmla="*/ 0 w 287"/>
                <a:gd name="T29" fmla="*/ 0 h 123"/>
                <a:gd name="T30" fmla="*/ 0 w 287"/>
                <a:gd name="T31" fmla="*/ 0 h 123"/>
                <a:gd name="T32" fmla="*/ 0 w 287"/>
                <a:gd name="T33" fmla="*/ 0 h 123"/>
                <a:gd name="T34" fmla="*/ 0 w 287"/>
                <a:gd name="T35" fmla="*/ 0 h 123"/>
                <a:gd name="T36" fmla="*/ 0 w 287"/>
                <a:gd name="T37" fmla="*/ 0 h 123"/>
                <a:gd name="T38" fmla="*/ 0 w 287"/>
                <a:gd name="T39" fmla="*/ 0 h 123"/>
                <a:gd name="T40" fmla="*/ 0 w 287"/>
                <a:gd name="T41" fmla="*/ 0 h 123"/>
                <a:gd name="T42" fmla="*/ 0 w 287"/>
                <a:gd name="T43" fmla="*/ 0 h 123"/>
                <a:gd name="T44" fmla="*/ 0 w 287"/>
                <a:gd name="T45" fmla="*/ 0 h 123"/>
                <a:gd name="T46" fmla="*/ 0 w 287"/>
                <a:gd name="T47" fmla="*/ 0 h 123"/>
                <a:gd name="T48" fmla="*/ 0 w 287"/>
                <a:gd name="T49" fmla="*/ 0 h 123"/>
                <a:gd name="T50" fmla="*/ 0 w 287"/>
                <a:gd name="T51" fmla="*/ 0 h 123"/>
                <a:gd name="T52" fmla="*/ 0 w 287"/>
                <a:gd name="T53" fmla="*/ 0 h 123"/>
                <a:gd name="T54" fmla="*/ 0 w 287"/>
                <a:gd name="T55" fmla="*/ 0 h 123"/>
                <a:gd name="T56" fmla="*/ 0 w 287"/>
                <a:gd name="T57" fmla="*/ 0 h 123"/>
                <a:gd name="T58" fmla="*/ 0 w 287"/>
                <a:gd name="T59" fmla="*/ 0 h 123"/>
                <a:gd name="T60" fmla="*/ 0 w 287"/>
                <a:gd name="T61" fmla="*/ 0 h 123"/>
                <a:gd name="T62" fmla="*/ 0 w 287"/>
                <a:gd name="T63" fmla="*/ 0 h 123"/>
                <a:gd name="T64" fmla="*/ 0 w 287"/>
                <a:gd name="T65" fmla="*/ 0 h 123"/>
                <a:gd name="T66" fmla="*/ 0 w 287"/>
                <a:gd name="T67" fmla="*/ 0 h 123"/>
                <a:gd name="T68" fmla="*/ 0 w 287"/>
                <a:gd name="T69" fmla="*/ 0 h 123"/>
                <a:gd name="T70" fmla="*/ 0 w 287"/>
                <a:gd name="T71" fmla="*/ 0 h 123"/>
                <a:gd name="T72" fmla="*/ 0 w 287"/>
                <a:gd name="T73" fmla="*/ 0 h 123"/>
                <a:gd name="T74" fmla="*/ 0 w 287"/>
                <a:gd name="T75" fmla="*/ 0 h 123"/>
                <a:gd name="T76" fmla="*/ 0 w 287"/>
                <a:gd name="T77" fmla="*/ 0 h 123"/>
                <a:gd name="T78" fmla="*/ 0 w 287"/>
                <a:gd name="T79" fmla="*/ 0 h 123"/>
                <a:gd name="T80" fmla="*/ 0 w 287"/>
                <a:gd name="T81" fmla="*/ 0 h 123"/>
                <a:gd name="T82" fmla="*/ 0 w 287"/>
                <a:gd name="T83" fmla="*/ 0 h 123"/>
                <a:gd name="T84" fmla="*/ 0 w 287"/>
                <a:gd name="T85" fmla="*/ 0 h 123"/>
                <a:gd name="T86" fmla="*/ 0 w 287"/>
                <a:gd name="T87" fmla="*/ 0 h 123"/>
                <a:gd name="T88" fmla="*/ 0 w 287"/>
                <a:gd name="T89" fmla="*/ 0 h 123"/>
                <a:gd name="T90" fmla="*/ 0 w 287"/>
                <a:gd name="T91" fmla="*/ 0 h 123"/>
                <a:gd name="T92" fmla="*/ 0 w 287"/>
                <a:gd name="T93" fmla="*/ 0 h 123"/>
                <a:gd name="T94" fmla="*/ 0 w 287"/>
                <a:gd name="T95" fmla="*/ 0 h 123"/>
                <a:gd name="T96" fmla="*/ 0 w 287"/>
                <a:gd name="T97" fmla="*/ 0 h 123"/>
                <a:gd name="T98" fmla="*/ 0 w 287"/>
                <a:gd name="T99" fmla="*/ 0 h 123"/>
                <a:gd name="T100" fmla="*/ 0 w 287"/>
                <a:gd name="T101" fmla="*/ 0 h 123"/>
                <a:gd name="T102" fmla="*/ 0 w 287"/>
                <a:gd name="T103" fmla="*/ 0 h 123"/>
                <a:gd name="T104" fmla="*/ 0 w 287"/>
                <a:gd name="T105" fmla="*/ 0 h 123"/>
                <a:gd name="T106" fmla="*/ 0 w 287"/>
                <a:gd name="T107" fmla="*/ 0 h 123"/>
                <a:gd name="T108" fmla="*/ 0 w 287"/>
                <a:gd name="T109" fmla="*/ 0 h 123"/>
                <a:gd name="T110" fmla="*/ 0 w 287"/>
                <a:gd name="T111" fmla="*/ 0 h 123"/>
                <a:gd name="T112" fmla="*/ 0 w 287"/>
                <a:gd name="T113" fmla="*/ 0 h 123"/>
                <a:gd name="T114" fmla="*/ 0 w 287"/>
                <a:gd name="T115" fmla="*/ 0 h 123"/>
                <a:gd name="T116" fmla="*/ 0 w 287"/>
                <a:gd name="T117" fmla="*/ 0 h 123"/>
                <a:gd name="T118" fmla="*/ 0 w 287"/>
                <a:gd name="T119" fmla="*/ 0 h 1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7"/>
                <a:gd name="T181" fmla="*/ 0 h 123"/>
                <a:gd name="T182" fmla="*/ 287 w 287"/>
                <a:gd name="T183" fmla="*/ 123 h 1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7" h="123">
                  <a:moveTo>
                    <a:pt x="82" y="108"/>
                  </a:moveTo>
                  <a:lnTo>
                    <a:pt x="86" y="109"/>
                  </a:lnTo>
                  <a:lnTo>
                    <a:pt x="90" y="112"/>
                  </a:lnTo>
                  <a:lnTo>
                    <a:pt x="97" y="114"/>
                  </a:lnTo>
                  <a:lnTo>
                    <a:pt x="105" y="115"/>
                  </a:lnTo>
                  <a:lnTo>
                    <a:pt x="114" y="118"/>
                  </a:lnTo>
                  <a:lnTo>
                    <a:pt x="125" y="120"/>
                  </a:lnTo>
                  <a:lnTo>
                    <a:pt x="137" y="121"/>
                  </a:lnTo>
                  <a:lnTo>
                    <a:pt x="150" y="122"/>
                  </a:lnTo>
                  <a:lnTo>
                    <a:pt x="164" y="123"/>
                  </a:lnTo>
                  <a:lnTo>
                    <a:pt x="180" y="123"/>
                  </a:lnTo>
                  <a:lnTo>
                    <a:pt x="196" y="123"/>
                  </a:lnTo>
                  <a:lnTo>
                    <a:pt x="212" y="121"/>
                  </a:lnTo>
                  <a:lnTo>
                    <a:pt x="231" y="119"/>
                  </a:lnTo>
                  <a:lnTo>
                    <a:pt x="249" y="115"/>
                  </a:lnTo>
                  <a:lnTo>
                    <a:pt x="268" y="111"/>
                  </a:lnTo>
                  <a:lnTo>
                    <a:pt x="287" y="105"/>
                  </a:lnTo>
                  <a:lnTo>
                    <a:pt x="287" y="95"/>
                  </a:lnTo>
                  <a:lnTo>
                    <a:pt x="286" y="83"/>
                  </a:lnTo>
                  <a:lnTo>
                    <a:pt x="284" y="75"/>
                  </a:lnTo>
                  <a:lnTo>
                    <a:pt x="279" y="70"/>
                  </a:lnTo>
                  <a:lnTo>
                    <a:pt x="276" y="70"/>
                  </a:lnTo>
                  <a:lnTo>
                    <a:pt x="270" y="69"/>
                  </a:lnTo>
                  <a:lnTo>
                    <a:pt x="265" y="69"/>
                  </a:lnTo>
                  <a:lnTo>
                    <a:pt x="260" y="69"/>
                  </a:lnTo>
                  <a:lnTo>
                    <a:pt x="255" y="69"/>
                  </a:lnTo>
                  <a:lnTo>
                    <a:pt x="249" y="69"/>
                  </a:lnTo>
                  <a:lnTo>
                    <a:pt x="246" y="68"/>
                  </a:lnTo>
                  <a:lnTo>
                    <a:pt x="242" y="68"/>
                  </a:lnTo>
                  <a:lnTo>
                    <a:pt x="235" y="77"/>
                  </a:lnTo>
                  <a:lnTo>
                    <a:pt x="233" y="88"/>
                  </a:lnTo>
                  <a:lnTo>
                    <a:pt x="234" y="96"/>
                  </a:lnTo>
                  <a:lnTo>
                    <a:pt x="235" y="99"/>
                  </a:lnTo>
                  <a:lnTo>
                    <a:pt x="213" y="100"/>
                  </a:lnTo>
                  <a:lnTo>
                    <a:pt x="189" y="98"/>
                  </a:lnTo>
                  <a:lnTo>
                    <a:pt x="166" y="93"/>
                  </a:lnTo>
                  <a:lnTo>
                    <a:pt x="144" y="88"/>
                  </a:lnTo>
                  <a:lnTo>
                    <a:pt x="125" y="81"/>
                  </a:lnTo>
                  <a:lnTo>
                    <a:pt x="109" y="71"/>
                  </a:lnTo>
                  <a:lnTo>
                    <a:pt x="96" y="63"/>
                  </a:lnTo>
                  <a:lnTo>
                    <a:pt x="90" y="55"/>
                  </a:lnTo>
                  <a:lnTo>
                    <a:pt x="86" y="50"/>
                  </a:lnTo>
                  <a:lnTo>
                    <a:pt x="78" y="45"/>
                  </a:lnTo>
                  <a:lnTo>
                    <a:pt x="67" y="43"/>
                  </a:lnTo>
                  <a:lnTo>
                    <a:pt x="57" y="42"/>
                  </a:lnTo>
                  <a:lnTo>
                    <a:pt x="48" y="40"/>
                  </a:lnTo>
                  <a:lnTo>
                    <a:pt x="38" y="40"/>
                  </a:lnTo>
                  <a:lnTo>
                    <a:pt x="33" y="42"/>
                  </a:lnTo>
                  <a:lnTo>
                    <a:pt x="30" y="42"/>
                  </a:lnTo>
                  <a:lnTo>
                    <a:pt x="30" y="4"/>
                  </a:lnTo>
                  <a:lnTo>
                    <a:pt x="0" y="0"/>
                  </a:lnTo>
                  <a:lnTo>
                    <a:pt x="1" y="106"/>
                  </a:lnTo>
                  <a:lnTo>
                    <a:pt x="12" y="106"/>
                  </a:lnTo>
                  <a:lnTo>
                    <a:pt x="23" y="105"/>
                  </a:lnTo>
                  <a:lnTo>
                    <a:pt x="35" y="105"/>
                  </a:lnTo>
                  <a:lnTo>
                    <a:pt x="48" y="105"/>
                  </a:lnTo>
                  <a:lnTo>
                    <a:pt x="59" y="105"/>
                  </a:lnTo>
                  <a:lnTo>
                    <a:pt x="69" y="105"/>
                  </a:lnTo>
                  <a:lnTo>
                    <a:pt x="78" y="106"/>
                  </a:lnTo>
                  <a:lnTo>
                    <a:pt x="82" y="108"/>
                  </a:lnTo>
                  <a:close/>
                </a:path>
              </a:pathLst>
            </a:custGeom>
            <a:solidFill>
              <a:srgbClr val="3F0000"/>
            </a:solidFill>
            <a:ln w="9525">
              <a:noFill/>
              <a:round/>
              <a:headEnd/>
              <a:tailEnd/>
            </a:ln>
          </p:spPr>
          <p:txBody>
            <a:bodyPr/>
            <a:lstStyle/>
            <a:p>
              <a:endParaRPr lang="en-US">
                <a:solidFill>
                  <a:srgbClr val="000000"/>
                </a:solidFill>
              </a:endParaRPr>
            </a:p>
          </p:txBody>
        </p:sp>
        <p:sp>
          <p:nvSpPr>
            <p:cNvPr id="23741" name="Freeform 271"/>
            <p:cNvSpPr>
              <a:spLocks/>
            </p:cNvSpPr>
            <p:nvPr/>
          </p:nvSpPr>
          <p:spPr bwMode="auto">
            <a:xfrm>
              <a:off x="5374" y="3265"/>
              <a:ext cx="146" cy="16"/>
            </a:xfrm>
            <a:custGeom>
              <a:avLst/>
              <a:gdLst>
                <a:gd name="T0" fmla="*/ 0 w 294"/>
                <a:gd name="T1" fmla="*/ 0 h 33"/>
                <a:gd name="T2" fmla="*/ 0 w 294"/>
                <a:gd name="T3" fmla="*/ 0 h 33"/>
                <a:gd name="T4" fmla="*/ 0 w 294"/>
                <a:gd name="T5" fmla="*/ 0 h 33"/>
                <a:gd name="T6" fmla="*/ 0 w 294"/>
                <a:gd name="T7" fmla="*/ 0 h 33"/>
                <a:gd name="T8" fmla="*/ 0 w 294"/>
                <a:gd name="T9" fmla="*/ 0 h 33"/>
                <a:gd name="T10" fmla="*/ 0 w 294"/>
                <a:gd name="T11" fmla="*/ 0 h 33"/>
                <a:gd name="T12" fmla="*/ 0 w 294"/>
                <a:gd name="T13" fmla="*/ 0 h 33"/>
                <a:gd name="T14" fmla="*/ 0 w 294"/>
                <a:gd name="T15" fmla="*/ 0 h 33"/>
                <a:gd name="T16" fmla="*/ 0 w 294"/>
                <a:gd name="T17" fmla="*/ 0 h 33"/>
                <a:gd name="T18" fmla="*/ 0 w 294"/>
                <a:gd name="T19" fmla="*/ 0 h 33"/>
                <a:gd name="T20" fmla="*/ 0 w 294"/>
                <a:gd name="T21" fmla="*/ 0 h 33"/>
                <a:gd name="T22" fmla="*/ 0 w 294"/>
                <a:gd name="T23" fmla="*/ 0 h 33"/>
                <a:gd name="T24" fmla="*/ 0 w 294"/>
                <a:gd name="T25" fmla="*/ 0 h 33"/>
                <a:gd name="T26" fmla="*/ 0 w 294"/>
                <a:gd name="T27" fmla="*/ 0 h 33"/>
                <a:gd name="T28" fmla="*/ 0 w 294"/>
                <a:gd name="T29" fmla="*/ 0 h 33"/>
                <a:gd name="T30" fmla="*/ 0 w 294"/>
                <a:gd name="T31" fmla="*/ 0 h 33"/>
                <a:gd name="T32" fmla="*/ 0 w 294"/>
                <a:gd name="T33" fmla="*/ 0 h 33"/>
                <a:gd name="T34" fmla="*/ 0 w 294"/>
                <a:gd name="T35" fmla="*/ 0 h 33"/>
                <a:gd name="T36" fmla="*/ 0 w 294"/>
                <a:gd name="T37" fmla="*/ 0 h 33"/>
                <a:gd name="T38" fmla="*/ 0 w 294"/>
                <a:gd name="T39" fmla="*/ 0 h 33"/>
                <a:gd name="T40" fmla="*/ 0 w 294"/>
                <a:gd name="T41" fmla="*/ 0 h 33"/>
                <a:gd name="T42" fmla="*/ 0 w 294"/>
                <a:gd name="T43" fmla="*/ 0 h 33"/>
                <a:gd name="T44" fmla="*/ 0 w 294"/>
                <a:gd name="T45" fmla="*/ 0 h 33"/>
                <a:gd name="T46" fmla="*/ 0 w 294"/>
                <a:gd name="T47" fmla="*/ 0 h 33"/>
                <a:gd name="T48" fmla="*/ 0 w 294"/>
                <a:gd name="T49" fmla="*/ 0 h 33"/>
                <a:gd name="T50" fmla="*/ 0 w 294"/>
                <a:gd name="T51" fmla="*/ 0 h 33"/>
                <a:gd name="T52" fmla="*/ 0 w 294"/>
                <a:gd name="T53" fmla="*/ 0 h 33"/>
                <a:gd name="T54" fmla="*/ 0 w 294"/>
                <a:gd name="T55" fmla="*/ 0 h 33"/>
                <a:gd name="T56" fmla="*/ 0 w 294"/>
                <a:gd name="T57" fmla="*/ 0 h 33"/>
                <a:gd name="T58" fmla="*/ 0 w 294"/>
                <a:gd name="T59" fmla="*/ 0 h 33"/>
                <a:gd name="T60" fmla="*/ 0 w 294"/>
                <a:gd name="T61" fmla="*/ 0 h 33"/>
                <a:gd name="T62" fmla="*/ 0 w 294"/>
                <a:gd name="T63" fmla="*/ 0 h 33"/>
                <a:gd name="T64" fmla="*/ 0 w 294"/>
                <a:gd name="T65" fmla="*/ 0 h 33"/>
                <a:gd name="T66" fmla="*/ 0 w 294"/>
                <a:gd name="T67" fmla="*/ 0 h 33"/>
                <a:gd name="T68" fmla="*/ 0 w 294"/>
                <a:gd name="T69" fmla="*/ 0 h 33"/>
                <a:gd name="T70" fmla="*/ 0 w 294"/>
                <a:gd name="T71" fmla="*/ 0 h 33"/>
                <a:gd name="T72" fmla="*/ 0 w 294"/>
                <a:gd name="T73" fmla="*/ 0 h 33"/>
                <a:gd name="T74" fmla="*/ 0 w 294"/>
                <a:gd name="T75" fmla="*/ 0 h 33"/>
                <a:gd name="T76" fmla="*/ 0 w 294"/>
                <a:gd name="T77" fmla="*/ 0 h 33"/>
                <a:gd name="T78" fmla="*/ 0 w 294"/>
                <a:gd name="T79" fmla="*/ 0 h 33"/>
                <a:gd name="T80" fmla="*/ 0 w 294"/>
                <a:gd name="T81" fmla="*/ 0 h 33"/>
                <a:gd name="T82" fmla="*/ 0 w 294"/>
                <a:gd name="T83" fmla="*/ 0 h 33"/>
                <a:gd name="T84" fmla="*/ 0 w 294"/>
                <a:gd name="T85" fmla="*/ 0 h 33"/>
                <a:gd name="T86" fmla="*/ 0 w 294"/>
                <a:gd name="T87" fmla="*/ 0 h 33"/>
                <a:gd name="T88" fmla="*/ 0 w 294"/>
                <a:gd name="T89" fmla="*/ 0 h 33"/>
                <a:gd name="T90" fmla="*/ 0 w 294"/>
                <a:gd name="T91" fmla="*/ 0 h 33"/>
                <a:gd name="T92" fmla="*/ 0 w 294"/>
                <a:gd name="T93" fmla="*/ 0 h 33"/>
                <a:gd name="T94" fmla="*/ 0 w 294"/>
                <a:gd name="T95" fmla="*/ 0 h 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4"/>
                <a:gd name="T145" fmla="*/ 0 h 33"/>
                <a:gd name="T146" fmla="*/ 294 w 294"/>
                <a:gd name="T147" fmla="*/ 33 h 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4" h="33">
                  <a:moveTo>
                    <a:pt x="83" y="4"/>
                  </a:moveTo>
                  <a:lnTo>
                    <a:pt x="77" y="2"/>
                  </a:lnTo>
                  <a:lnTo>
                    <a:pt x="69" y="1"/>
                  </a:lnTo>
                  <a:lnTo>
                    <a:pt x="59" y="0"/>
                  </a:lnTo>
                  <a:lnTo>
                    <a:pt x="47" y="0"/>
                  </a:lnTo>
                  <a:lnTo>
                    <a:pt x="35" y="0"/>
                  </a:lnTo>
                  <a:lnTo>
                    <a:pt x="22" y="0"/>
                  </a:lnTo>
                  <a:lnTo>
                    <a:pt x="10" y="1"/>
                  </a:lnTo>
                  <a:lnTo>
                    <a:pt x="0" y="1"/>
                  </a:lnTo>
                  <a:lnTo>
                    <a:pt x="1" y="32"/>
                  </a:lnTo>
                  <a:lnTo>
                    <a:pt x="54" y="33"/>
                  </a:lnTo>
                  <a:lnTo>
                    <a:pt x="91" y="27"/>
                  </a:lnTo>
                  <a:lnTo>
                    <a:pt x="93" y="27"/>
                  </a:lnTo>
                  <a:lnTo>
                    <a:pt x="101" y="27"/>
                  </a:lnTo>
                  <a:lnTo>
                    <a:pt x="111" y="27"/>
                  </a:lnTo>
                  <a:lnTo>
                    <a:pt x="123" y="28"/>
                  </a:lnTo>
                  <a:lnTo>
                    <a:pt x="135" y="28"/>
                  </a:lnTo>
                  <a:lnTo>
                    <a:pt x="146" y="28"/>
                  </a:lnTo>
                  <a:lnTo>
                    <a:pt x="156" y="30"/>
                  </a:lnTo>
                  <a:lnTo>
                    <a:pt x="160" y="30"/>
                  </a:lnTo>
                  <a:lnTo>
                    <a:pt x="180" y="32"/>
                  </a:lnTo>
                  <a:lnTo>
                    <a:pt x="199" y="33"/>
                  </a:lnTo>
                  <a:lnTo>
                    <a:pt x="218" y="32"/>
                  </a:lnTo>
                  <a:lnTo>
                    <a:pt x="236" y="30"/>
                  </a:lnTo>
                  <a:lnTo>
                    <a:pt x="253" y="26"/>
                  </a:lnTo>
                  <a:lnTo>
                    <a:pt x="268" y="23"/>
                  </a:lnTo>
                  <a:lnTo>
                    <a:pt x="281" y="19"/>
                  </a:lnTo>
                  <a:lnTo>
                    <a:pt x="291" y="16"/>
                  </a:lnTo>
                  <a:lnTo>
                    <a:pt x="293" y="15"/>
                  </a:lnTo>
                  <a:lnTo>
                    <a:pt x="293" y="11"/>
                  </a:lnTo>
                  <a:lnTo>
                    <a:pt x="294" y="6"/>
                  </a:lnTo>
                  <a:lnTo>
                    <a:pt x="294" y="1"/>
                  </a:lnTo>
                  <a:lnTo>
                    <a:pt x="274" y="8"/>
                  </a:lnTo>
                  <a:lnTo>
                    <a:pt x="255" y="12"/>
                  </a:lnTo>
                  <a:lnTo>
                    <a:pt x="235" y="17"/>
                  </a:lnTo>
                  <a:lnTo>
                    <a:pt x="217" y="19"/>
                  </a:lnTo>
                  <a:lnTo>
                    <a:pt x="199" y="20"/>
                  </a:lnTo>
                  <a:lnTo>
                    <a:pt x="183" y="21"/>
                  </a:lnTo>
                  <a:lnTo>
                    <a:pt x="167" y="21"/>
                  </a:lnTo>
                  <a:lnTo>
                    <a:pt x="152" y="20"/>
                  </a:lnTo>
                  <a:lnTo>
                    <a:pt x="139" y="19"/>
                  </a:lnTo>
                  <a:lnTo>
                    <a:pt x="127" y="17"/>
                  </a:lnTo>
                  <a:lnTo>
                    <a:pt x="115" y="15"/>
                  </a:lnTo>
                  <a:lnTo>
                    <a:pt x="106" y="12"/>
                  </a:lnTo>
                  <a:lnTo>
                    <a:pt x="98" y="10"/>
                  </a:lnTo>
                  <a:lnTo>
                    <a:pt x="91" y="8"/>
                  </a:lnTo>
                  <a:lnTo>
                    <a:pt x="86" y="5"/>
                  </a:lnTo>
                  <a:lnTo>
                    <a:pt x="83" y="4"/>
                  </a:lnTo>
                  <a:close/>
                </a:path>
              </a:pathLst>
            </a:custGeom>
            <a:solidFill>
              <a:srgbClr val="5B5B00"/>
            </a:solidFill>
            <a:ln w="9525">
              <a:noFill/>
              <a:round/>
              <a:headEnd/>
              <a:tailEnd/>
            </a:ln>
          </p:spPr>
          <p:txBody>
            <a:bodyPr/>
            <a:lstStyle/>
            <a:p>
              <a:endParaRPr lang="en-US">
                <a:solidFill>
                  <a:srgbClr val="000000"/>
                </a:solidFill>
              </a:endParaRPr>
            </a:p>
          </p:txBody>
        </p:sp>
        <p:sp>
          <p:nvSpPr>
            <p:cNvPr id="23742" name="Freeform 272"/>
            <p:cNvSpPr>
              <a:spLocks/>
            </p:cNvSpPr>
            <p:nvPr/>
          </p:nvSpPr>
          <p:spPr bwMode="auto">
            <a:xfrm>
              <a:off x="5257" y="2777"/>
              <a:ext cx="222" cy="473"/>
            </a:xfrm>
            <a:custGeom>
              <a:avLst/>
              <a:gdLst>
                <a:gd name="T0" fmla="*/ 0 w 445"/>
                <a:gd name="T1" fmla="*/ 1 h 946"/>
                <a:gd name="T2" fmla="*/ 0 w 445"/>
                <a:gd name="T3" fmla="*/ 1 h 946"/>
                <a:gd name="T4" fmla="*/ 0 w 445"/>
                <a:gd name="T5" fmla="*/ 1 h 946"/>
                <a:gd name="T6" fmla="*/ 0 w 445"/>
                <a:gd name="T7" fmla="*/ 1 h 946"/>
                <a:gd name="T8" fmla="*/ 0 w 445"/>
                <a:gd name="T9" fmla="*/ 1 h 946"/>
                <a:gd name="T10" fmla="*/ 0 w 445"/>
                <a:gd name="T11" fmla="*/ 0 h 946"/>
                <a:gd name="T12" fmla="*/ 0 w 445"/>
                <a:gd name="T13" fmla="*/ 1 h 946"/>
                <a:gd name="T14" fmla="*/ 0 60000 65536"/>
                <a:gd name="T15" fmla="*/ 0 60000 65536"/>
                <a:gd name="T16" fmla="*/ 0 60000 65536"/>
                <a:gd name="T17" fmla="*/ 0 60000 65536"/>
                <a:gd name="T18" fmla="*/ 0 60000 65536"/>
                <a:gd name="T19" fmla="*/ 0 60000 65536"/>
                <a:gd name="T20" fmla="*/ 0 60000 65536"/>
                <a:gd name="T21" fmla="*/ 0 w 445"/>
                <a:gd name="T22" fmla="*/ 0 h 946"/>
                <a:gd name="T23" fmla="*/ 445 w 445"/>
                <a:gd name="T24" fmla="*/ 946 h 9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5" h="946">
                  <a:moveTo>
                    <a:pt x="0" y="36"/>
                  </a:moveTo>
                  <a:lnTo>
                    <a:pt x="251" y="511"/>
                  </a:lnTo>
                  <a:lnTo>
                    <a:pt x="230" y="946"/>
                  </a:lnTo>
                  <a:lnTo>
                    <a:pt x="445" y="893"/>
                  </a:lnTo>
                  <a:lnTo>
                    <a:pt x="433" y="483"/>
                  </a:lnTo>
                  <a:lnTo>
                    <a:pt x="211" y="0"/>
                  </a:lnTo>
                  <a:lnTo>
                    <a:pt x="0" y="36"/>
                  </a:lnTo>
                  <a:close/>
                </a:path>
              </a:pathLst>
            </a:custGeom>
            <a:solidFill>
              <a:srgbClr val="001E8E"/>
            </a:solidFill>
            <a:ln w="9525">
              <a:noFill/>
              <a:round/>
              <a:headEnd/>
              <a:tailEnd/>
            </a:ln>
          </p:spPr>
          <p:txBody>
            <a:bodyPr/>
            <a:lstStyle/>
            <a:p>
              <a:endParaRPr lang="en-US">
                <a:solidFill>
                  <a:srgbClr val="000000"/>
                </a:solidFill>
              </a:endParaRPr>
            </a:p>
          </p:txBody>
        </p:sp>
        <p:sp>
          <p:nvSpPr>
            <p:cNvPr id="23743" name="Freeform 273"/>
            <p:cNvSpPr>
              <a:spLocks/>
            </p:cNvSpPr>
            <p:nvPr/>
          </p:nvSpPr>
          <p:spPr bwMode="auto">
            <a:xfrm>
              <a:off x="5369" y="3219"/>
              <a:ext cx="113" cy="31"/>
            </a:xfrm>
            <a:custGeom>
              <a:avLst/>
              <a:gdLst>
                <a:gd name="T0" fmla="*/ 0 w 227"/>
                <a:gd name="T1" fmla="*/ 0 h 63"/>
                <a:gd name="T2" fmla="*/ 0 w 227"/>
                <a:gd name="T3" fmla="*/ 0 h 63"/>
                <a:gd name="T4" fmla="*/ 0 w 227"/>
                <a:gd name="T5" fmla="*/ 0 h 63"/>
                <a:gd name="T6" fmla="*/ 0 w 227"/>
                <a:gd name="T7" fmla="*/ 0 h 63"/>
                <a:gd name="T8" fmla="*/ 0 w 227"/>
                <a:gd name="T9" fmla="*/ 0 h 63"/>
                <a:gd name="T10" fmla="*/ 0 60000 65536"/>
                <a:gd name="T11" fmla="*/ 0 60000 65536"/>
                <a:gd name="T12" fmla="*/ 0 60000 65536"/>
                <a:gd name="T13" fmla="*/ 0 60000 65536"/>
                <a:gd name="T14" fmla="*/ 0 60000 65536"/>
                <a:gd name="T15" fmla="*/ 0 w 227"/>
                <a:gd name="T16" fmla="*/ 0 h 63"/>
                <a:gd name="T17" fmla="*/ 227 w 227"/>
                <a:gd name="T18" fmla="*/ 63 h 63"/>
              </a:gdLst>
              <a:ahLst/>
              <a:cxnLst>
                <a:cxn ang="T10">
                  <a:pos x="T0" y="T1"/>
                </a:cxn>
                <a:cxn ang="T11">
                  <a:pos x="T2" y="T3"/>
                </a:cxn>
                <a:cxn ang="T12">
                  <a:pos x="T4" y="T5"/>
                </a:cxn>
                <a:cxn ang="T13">
                  <a:pos x="T6" y="T7"/>
                </a:cxn>
                <a:cxn ang="T14">
                  <a:pos x="T8" y="T9"/>
                </a:cxn>
              </a:cxnLst>
              <a:rect l="T15" t="T16" r="T17" b="T18"/>
              <a:pathLst>
                <a:path w="227" h="63">
                  <a:moveTo>
                    <a:pt x="0" y="14"/>
                  </a:moveTo>
                  <a:lnTo>
                    <a:pt x="227" y="0"/>
                  </a:lnTo>
                  <a:lnTo>
                    <a:pt x="227" y="36"/>
                  </a:lnTo>
                  <a:lnTo>
                    <a:pt x="4" y="63"/>
                  </a:lnTo>
                  <a:lnTo>
                    <a:pt x="0" y="14"/>
                  </a:lnTo>
                  <a:close/>
                </a:path>
              </a:pathLst>
            </a:custGeom>
            <a:solidFill>
              <a:srgbClr val="6D9ECC"/>
            </a:solidFill>
            <a:ln w="9525">
              <a:noFill/>
              <a:round/>
              <a:headEnd/>
              <a:tailEnd/>
            </a:ln>
          </p:spPr>
          <p:txBody>
            <a:bodyPr/>
            <a:lstStyle/>
            <a:p>
              <a:endParaRPr lang="en-US">
                <a:solidFill>
                  <a:srgbClr val="000000"/>
                </a:solidFill>
              </a:endParaRPr>
            </a:p>
          </p:txBody>
        </p:sp>
        <p:sp>
          <p:nvSpPr>
            <p:cNvPr id="23744" name="Freeform 274"/>
            <p:cNvSpPr>
              <a:spLocks/>
            </p:cNvSpPr>
            <p:nvPr/>
          </p:nvSpPr>
          <p:spPr bwMode="auto">
            <a:xfrm>
              <a:off x="5242" y="2767"/>
              <a:ext cx="168" cy="61"/>
            </a:xfrm>
            <a:custGeom>
              <a:avLst/>
              <a:gdLst>
                <a:gd name="T0" fmla="*/ 1 w 336"/>
                <a:gd name="T1" fmla="*/ 1 h 122"/>
                <a:gd name="T2" fmla="*/ 0 w 336"/>
                <a:gd name="T3" fmla="*/ 1 h 122"/>
                <a:gd name="T4" fmla="*/ 1 w 336"/>
                <a:gd name="T5" fmla="*/ 1 h 122"/>
                <a:gd name="T6" fmla="*/ 1 w 336"/>
                <a:gd name="T7" fmla="*/ 1 h 122"/>
                <a:gd name="T8" fmla="*/ 1 w 336"/>
                <a:gd name="T9" fmla="*/ 1 h 122"/>
                <a:gd name="T10" fmla="*/ 1 w 336"/>
                <a:gd name="T11" fmla="*/ 0 h 122"/>
                <a:gd name="T12" fmla="*/ 1 w 336"/>
                <a:gd name="T13" fmla="*/ 0 h 122"/>
                <a:gd name="T14" fmla="*/ 1 w 336"/>
                <a:gd name="T15" fmla="*/ 1 h 122"/>
                <a:gd name="T16" fmla="*/ 1 w 336"/>
                <a:gd name="T17" fmla="*/ 1 h 122"/>
                <a:gd name="T18" fmla="*/ 1 w 336"/>
                <a:gd name="T19" fmla="*/ 1 h 122"/>
                <a:gd name="T20" fmla="*/ 1 w 336"/>
                <a:gd name="T21" fmla="*/ 1 h 122"/>
                <a:gd name="T22" fmla="*/ 1 w 336"/>
                <a:gd name="T23" fmla="*/ 1 h 122"/>
                <a:gd name="T24" fmla="*/ 1 w 336"/>
                <a:gd name="T25" fmla="*/ 1 h 122"/>
                <a:gd name="T26" fmla="*/ 1 w 336"/>
                <a:gd name="T27" fmla="*/ 1 h 122"/>
                <a:gd name="T28" fmla="*/ 1 w 336"/>
                <a:gd name="T29" fmla="*/ 1 h 122"/>
                <a:gd name="T30" fmla="*/ 1 w 336"/>
                <a:gd name="T31" fmla="*/ 1 h 122"/>
                <a:gd name="T32" fmla="*/ 1 w 336"/>
                <a:gd name="T33" fmla="*/ 1 h 122"/>
                <a:gd name="T34" fmla="*/ 1 w 336"/>
                <a:gd name="T35" fmla="*/ 1 h 122"/>
                <a:gd name="T36" fmla="*/ 1 w 336"/>
                <a:gd name="T37" fmla="*/ 1 h 122"/>
                <a:gd name="T38" fmla="*/ 1 w 336"/>
                <a:gd name="T39" fmla="*/ 1 h 122"/>
                <a:gd name="T40" fmla="*/ 1 w 336"/>
                <a:gd name="T41" fmla="*/ 1 h 122"/>
                <a:gd name="T42" fmla="*/ 1 w 336"/>
                <a:gd name="T43" fmla="*/ 1 h 122"/>
                <a:gd name="T44" fmla="*/ 1 w 336"/>
                <a:gd name="T45" fmla="*/ 1 h 122"/>
                <a:gd name="T46" fmla="*/ 1 w 336"/>
                <a:gd name="T47" fmla="*/ 1 h 122"/>
                <a:gd name="T48" fmla="*/ 1 w 336"/>
                <a:gd name="T49" fmla="*/ 1 h 122"/>
                <a:gd name="T50" fmla="*/ 1 w 336"/>
                <a:gd name="T51" fmla="*/ 1 h 122"/>
                <a:gd name="T52" fmla="*/ 1 w 336"/>
                <a:gd name="T53" fmla="*/ 1 h 122"/>
                <a:gd name="T54" fmla="*/ 1 w 336"/>
                <a:gd name="T55" fmla="*/ 1 h 122"/>
                <a:gd name="T56" fmla="*/ 1 w 336"/>
                <a:gd name="T57" fmla="*/ 1 h 122"/>
                <a:gd name="T58" fmla="*/ 1 w 336"/>
                <a:gd name="T59" fmla="*/ 1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6"/>
                <a:gd name="T91" fmla="*/ 0 h 122"/>
                <a:gd name="T92" fmla="*/ 336 w 336"/>
                <a:gd name="T93" fmla="*/ 122 h 1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6" h="122">
                  <a:moveTo>
                    <a:pt x="301" y="122"/>
                  </a:moveTo>
                  <a:lnTo>
                    <a:pt x="0" y="53"/>
                  </a:lnTo>
                  <a:lnTo>
                    <a:pt x="4" y="39"/>
                  </a:lnTo>
                  <a:lnTo>
                    <a:pt x="6" y="27"/>
                  </a:lnTo>
                  <a:lnTo>
                    <a:pt x="10" y="13"/>
                  </a:lnTo>
                  <a:lnTo>
                    <a:pt x="12" y="0"/>
                  </a:lnTo>
                  <a:lnTo>
                    <a:pt x="35" y="0"/>
                  </a:lnTo>
                  <a:lnTo>
                    <a:pt x="57" y="1"/>
                  </a:lnTo>
                  <a:lnTo>
                    <a:pt x="78" y="1"/>
                  </a:lnTo>
                  <a:lnTo>
                    <a:pt x="98" y="1"/>
                  </a:lnTo>
                  <a:lnTo>
                    <a:pt x="118" y="3"/>
                  </a:lnTo>
                  <a:lnTo>
                    <a:pt x="136" y="3"/>
                  </a:lnTo>
                  <a:lnTo>
                    <a:pt x="155" y="4"/>
                  </a:lnTo>
                  <a:lnTo>
                    <a:pt x="173" y="5"/>
                  </a:lnTo>
                  <a:lnTo>
                    <a:pt x="192" y="6"/>
                  </a:lnTo>
                  <a:lnTo>
                    <a:pt x="210" y="8"/>
                  </a:lnTo>
                  <a:lnTo>
                    <a:pt x="230" y="11"/>
                  </a:lnTo>
                  <a:lnTo>
                    <a:pt x="249" y="13"/>
                  </a:lnTo>
                  <a:lnTo>
                    <a:pt x="269" y="16"/>
                  </a:lnTo>
                  <a:lnTo>
                    <a:pt x="291" y="20"/>
                  </a:lnTo>
                  <a:lnTo>
                    <a:pt x="313" y="24"/>
                  </a:lnTo>
                  <a:lnTo>
                    <a:pt x="336" y="30"/>
                  </a:lnTo>
                  <a:lnTo>
                    <a:pt x="330" y="47"/>
                  </a:lnTo>
                  <a:lnTo>
                    <a:pt x="325" y="60"/>
                  </a:lnTo>
                  <a:lnTo>
                    <a:pt x="322" y="71"/>
                  </a:lnTo>
                  <a:lnTo>
                    <a:pt x="318" y="77"/>
                  </a:lnTo>
                  <a:lnTo>
                    <a:pt x="315" y="85"/>
                  </a:lnTo>
                  <a:lnTo>
                    <a:pt x="311" y="94"/>
                  </a:lnTo>
                  <a:lnTo>
                    <a:pt x="307" y="106"/>
                  </a:lnTo>
                  <a:lnTo>
                    <a:pt x="301" y="122"/>
                  </a:lnTo>
                  <a:close/>
                </a:path>
              </a:pathLst>
            </a:custGeom>
            <a:solidFill>
              <a:srgbClr val="936644"/>
            </a:solidFill>
            <a:ln w="9525">
              <a:noFill/>
              <a:round/>
              <a:headEnd/>
              <a:tailEnd/>
            </a:ln>
          </p:spPr>
          <p:txBody>
            <a:bodyPr/>
            <a:lstStyle/>
            <a:p>
              <a:endParaRPr lang="en-US">
                <a:solidFill>
                  <a:srgbClr val="000000"/>
                </a:solidFill>
              </a:endParaRPr>
            </a:p>
          </p:txBody>
        </p:sp>
        <p:sp>
          <p:nvSpPr>
            <p:cNvPr id="23745" name="Freeform 275"/>
            <p:cNvSpPr>
              <a:spLocks/>
            </p:cNvSpPr>
            <p:nvPr/>
          </p:nvSpPr>
          <p:spPr bwMode="auto">
            <a:xfrm>
              <a:off x="5239" y="2473"/>
              <a:ext cx="208" cy="338"/>
            </a:xfrm>
            <a:custGeom>
              <a:avLst/>
              <a:gdLst>
                <a:gd name="T0" fmla="*/ 1 w 414"/>
                <a:gd name="T1" fmla="*/ 0 h 675"/>
                <a:gd name="T2" fmla="*/ 1 w 414"/>
                <a:gd name="T3" fmla="*/ 1 h 675"/>
                <a:gd name="T4" fmla="*/ 1 w 414"/>
                <a:gd name="T5" fmla="*/ 1 h 675"/>
                <a:gd name="T6" fmla="*/ 1 w 414"/>
                <a:gd name="T7" fmla="*/ 1 h 675"/>
                <a:gd name="T8" fmla="*/ 1 w 414"/>
                <a:gd name="T9" fmla="*/ 1 h 675"/>
                <a:gd name="T10" fmla="*/ 1 w 414"/>
                <a:gd name="T11" fmla="*/ 1 h 675"/>
                <a:gd name="T12" fmla="*/ 1 w 414"/>
                <a:gd name="T13" fmla="*/ 1 h 675"/>
                <a:gd name="T14" fmla="*/ 1 w 414"/>
                <a:gd name="T15" fmla="*/ 1 h 675"/>
                <a:gd name="T16" fmla="*/ 1 w 414"/>
                <a:gd name="T17" fmla="*/ 1 h 675"/>
                <a:gd name="T18" fmla="*/ 1 w 414"/>
                <a:gd name="T19" fmla="*/ 1 h 675"/>
                <a:gd name="T20" fmla="*/ 1 w 414"/>
                <a:gd name="T21" fmla="*/ 1 h 675"/>
                <a:gd name="T22" fmla="*/ 1 w 414"/>
                <a:gd name="T23" fmla="*/ 1 h 675"/>
                <a:gd name="T24" fmla="*/ 1 w 414"/>
                <a:gd name="T25" fmla="*/ 1 h 675"/>
                <a:gd name="T26" fmla="*/ 1 w 414"/>
                <a:gd name="T27" fmla="*/ 1 h 675"/>
                <a:gd name="T28" fmla="*/ 1 w 414"/>
                <a:gd name="T29" fmla="*/ 1 h 675"/>
                <a:gd name="T30" fmla="*/ 1 w 414"/>
                <a:gd name="T31" fmla="*/ 1 h 675"/>
                <a:gd name="T32" fmla="*/ 1 w 414"/>
                <a:gd name="T33" fmla="*/ 1 h 675"/>
                <a:gd name="T34" fmla="*/ 1 w 414"/>
                <a:gd name="T35" fmla="*/ 1 h 675"/>
                <a:gd name="T36" fmla="*/ 1 w 414"/>
                <a:gd name="T37" fmla="*/ 1 h 675"/>
                <a:gd name="T38" fmla="*/ 1 w 414"/>
                <a:gd name="T39" fmla="*/ 1 h 675"/>
                <a:gd name="T40" fmla="*/ 1 w 414"/>
                <a:gd name="T41" fmla="*/ 1 h 675"/>
                <a:gd name="T42" fmla="*/ 1 w 414"/>
                <a:gd name="T43" fmla="*/ 1 h 675"/>
                <a:gd name="T44" fmla="*/ 1 w 414"/>
                <a:gd name="T45" fmla="*/ 1 h 675"/>
                <a:gd name="T46" fmla="*/ 1 w 414"/>
                <a:gd name="T47" fmla="*/ 1 h 675"/>
                <a:gd name="T48" fmla="*/ 1 w 414"/>
                <a:gd name="T49" fmla="*/ 1 h 675"/>
                <a:gd name="T50" fmla="*/ 0 w 414"/>
                <a:gd name="T51" fmla="*/ 1 h 675"/>
                <a:gd name="T52" fmla="*/ 1 w 414"/>
                <a:gd name="T53" fmla="*/ 1 h 675"/>
                <a:gd name="T54" fmla="*/ 1 w 414"/>
                <a:gd name="T55" fmla="*/ 1 h 675"/>
                <a:gd name="T56" fmla="*/ 1 w 414"/>
                <a:gd name="T57" fmla="*/ 1 h 675"/>
                <a:gd name="T58" fmla="*/ 1 w 414"/>
                <a:gd name="T59" fmla="*/ 1 h 675"/>
                <a:gd name="T60" fmla="*/ 1 w 414"/>
                <a:gd name="T61" fmla="*/ 1 h 675"/>
                <a:gd name="T62" fmla="*/ 1 w 414"/>
                <a:gd name="T63" fmla="*/ 1 h 675"/>
                <a:gd name="T64" fmla="*/ 1 w 414"/>
                <a:gd name="T65" fmla="*/ 1 h 675"/>
                <a:gd name="T66" fmla="*/ 1 w 414"/>
                <a:gd name="T67" fmla="*/ 1 h 675"/>
                <a:gd name="T68" fmla="*/ 1 w 414"/>
                <a:gd name="T69" fmla="*/ 0 h 6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4"/>
                <a:gd name="T106" fmla="*/ 0 h 675"/>
                <a:gd name="T107" fmla="*/ 414 w 414"/>
                <a:gd name="T108" fmla="*/ 675 h 6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4" h="675">
                  <a:moveTo>
                    <a:pt x="358" y="0"/>
                  </a:moveTo>
                  <a:lnTo>
                    <a:pt x="414" y="55"/>
                  </a:lnTo>
                  <a:lnTo>
                    <a:pt x="412" y="71"/>
                  </a:lnTo>
                  <a:lnTo>
                    <a:pt x="405" y="115"/>
                  </a:lnTo>
                  <a:lnTo>
                    <a:pt x="396" y="182"/>
                  </a:lnTo>
                  <a:lnTo>
                    <a:pt x="384" y="266"/>
                  </a:lnTo>
                  <a:lnTo>
                    <a:pt x="373" y="363"/>
                  </a:lnTo>
                  <a:lnTo>
                    <a:pt x="361" y="466"/>
                  </a:lnTo>
                  <a:lnTo>
                    <a:pt x="352" y="572"/>
                  </a:lnTo>
                  <a:lnTo>
                    <a:pt x="346" y="675"/>
                  </a:lnTo>
                  <a:lnTo>
                    <a:pt x="323" y="670"/>
                  </a:lnTo>
                  <a:lnTo>
                    <a:pt x="300" y="665"/>
                  </a:lnTo>
                  <a:lnTo>
                    <a:pt x="278" y="659"/>
                  </a:lnTo>
                  <a:lnTo>
                    <a:pt x="256" y="653"/>
                  </a:lnTo>
                  <a:lnTo>
                    <a:pt x="235" y="647"/>
                  </a:lnTo>
                  <a:lnTo>
                    <a:pt x="214" y="640"/>
                  </a:lnTo>
                  <a:lnTo>
                    <a:pt x="193" y="635"/>
                  </a:lnTo>
                  <a:lnTo>
                    <a:pt x="174" y="630"/>
                  </a:lnTo>
                  <a:lnTo>
                    <a:pt x="153" y="624"/>
                  </a:lnTo>
                  <a:lnTo>
                    <a:pt x="132" y="620"/>
                  </a:lnTo>
                  <a:lnTo>
                    <a:pt x="111" y="615"/>
                  </a:lnTo>
                  <a:lnTo>
                    <a:pt x="89" y="610"/>
                  </a:lnTo>
                  <a:lnTo>
                    <a:pt x="68" y="608"/>
                  </a:lnTo>
                  <a:lnTo>
                    <a:pt x="46" y="605"/>
                  </a:lnTo>
                  <a:lnTo>
                    <a:pt x="23" y="604"/>
                  </a:lnTo>
                  <a:lnTo>
                    <a:pt x="0" y="602"/>
                  </a:lnTo>
                  <a:lnTo>
                    <a:pt x="30" y="424"/>
                  </a:lnTo>
                  <a:lnTo>
                    <a:pt x="61" y="289"/>
                  </a:lnTo>
                  <a:lnTo>
                    <a:pt x="89" y="193"/>
                  </a:lnTo>
                  <a:lnTo>
                    <a:pt x="117" y="129"/>
                  </a:lnTo>
                  <a:lnTo>
                    <a:pt x="141" y="90"/>
                  </a:lnTo>
                  <a:lnTo>
                    <a:pt x="160" y="70"/>
                  </a:lnTo>
                  <a:lnTo>
                    <a:pt x="171" y="63"/>
                  </a:lnTo>
                  <a:lnTo>
                    <a:pt x="176" y="62"/>
                  </a:lnTo>
                  <a:lnTo>
                    <a:pt x="358" y="0"/>
                  </a:lnTo>
                  <a:close/>
                </a:path>
              </a:pathLst>
            </a:custGeom>
            <a:solidFill>
              <a:srgbClr val="3F3F3F"/>
            </a:solidFill>
            <a:ln w="9525">
              <a:noFill/>
              <a:round/>
              <a:headEnd/>
              <a:tailEnd/>
            </a:ln>
          </p:spPr>
          <p:txBody>
            <a:bodyPr/>
            <a:lstStyle/>
            <a:p>
              <a:endParaRPr lang="en-US">
                <a:solidFill>
                  <a:srgbClr val="000000"/>
                </a:solidFill>
              </a:endParaRPr>
            </a:p>
          </p:txBody>
        </p:sp>
        <p:sp>
          <p:nvSpPr>
            <p:cNvPr id="23746" name="Freeform 276"/>
            <p:cNvSpPr>
              <a:spLocks/>
            </p:cNvSpPr>
            <p:nvPr/>
          </p:nvSpPr>
          <p:spPr bwMode="auto">
            <a:xfrm>
              <a:off x="5324" y="2412"/>
              <a:ext cx="127" cy="100"/>
            </a:xfrm>
            <a:custGeom>
              <a:avLst/>
              <a:gdLst>
                <a:gd name="T0" fmla="*/ 1 w 253"/>
                <a:gd name="T1" fmla="*/ 1 h 198"/>
                <a:gd name="T2" fmla="*/ 1 w 253"/>
                <a:gd name="T3" fmla="*/ 1 h 198"/>
                <a:gd name="T4" fmla="*/ 1 w 253"/>
                <a:gd name="T5" fmla="*/ 1 h 198"/>
                <a:gd name="T6" fmla="*/ 1 w 253"/>
                <a:gd name="T7" fmla="*/ 0 h 198"/>
                <a:gd name="T8" fmla="*/ 1 w 253"/>
                <a:gd name="T9" fmla="*/ 1 h 198"/>
                <a:gd name="T10" fmla="*/ 1 w 253"/>
                <a:gd name="T11" fmla="*/ 1 h 198"/>
                <a:gd name="T12" fmla="*/ 1 w 253"/>
                <a:gd name="T13" fmla="*/ 1 h 198"/>
                <a:gd name="T14" fmla="*/ 1 w 253"/>
                <a:gd name="T15" fmla="*/ 1 h 198"/>
                <a:gd name="T16" fmla="*/ 1 w 253"/>
                <a:gd name="T17" fmla="*/ 1 h 198"/>
                <a:gd name="T18" fmla="*/ 1 w 253"/>
                <a:gd name="T19" fmla="*/ 1 h 198"/>
                <a:gd name="T20" fmla="*/ 1 w 253"/>
                <a:gd name="T21" fmla="*/ 1 h 198"/>
                <a:gd name="T22" fmla="*/ 1 w 253"/>
                <a:gd name="T23" fmla="*/ 1 h 198"/>
                <a:gd name="T24" fmla="*/ 1 w 253"/>
                <a:gd name="T25" fmla="*/ 1 h 198"/>
                <a:gd name="T26" fmla="*/ 1 w 253"/>
                <a:gd name="T27" fmla="*/ 1 h 198"/>
                <a:gd name="T28" fmla="*/ 1 w 253"/>
                <a:gd name="T29" fmla="*/ 1 h 198"/>
                <a:gd name="T30" fmla="*/ 1 w 253"/>
                <a:gd name="T31" fmla="*/ 1 h 198"/>
                <a:gd name="T32" fmla="*/ 1 w 253"/>
                <a:gd name="T33" fmla="*/ 1 h 198"/>
                <a:gd name="T34" fmla="*/ 1 w 253"/>
                <a:gd name="T35" fmla="*/ 1 h 198"/>
                <a:gd name="T36" fmla="*/ 1 w 253"/>
                <a:gd name="T37" fmla="*/ 1 h 198"/>
                <a:gd name="T38" fmla="*/ 1 w 253"/>
                <a:gd name="T39" fmla="*/ 1 h 198"/>
                <a:gd name="T40" fmla="*/ 1 w 253"/>
                <a:gd name="T41" fmla="*/ 1 h 198"/>
                <a:gd name="T42" fmla="*/ 1 w 253"/>
                <a:gd name="T43" fmla="*/ 1 h 198"/>
                <a:gd name="T44" fmla="*/ 1 w 253"/>
                <a:gd name="T45" fmla="*/ 1 h 198"/>
                <a:gd name="T46" fmla="*/ 1 w 253"/>
                <a:gd name="T47" fmla="*/ 1 h 198"/>
                <a:gd name="T48" fmla="*/ 1 w 253"/>
                <a:gd name="T49" fmla="*/ 1 h 198"/>
                <a:gd name="T50" fmla="*/ 1 w 253"/>
                <a:gd name="T51" fmla="*/ 1 h 198"/>
                <a:gd name="T52" fmla="*/ 1 w 253"/>
                <a:gd name="T53" fmla="*/ 1 h 198"/>
                <a:gd name="T54" fmla="*/ 1 w 253"/>
                <a:gd name="T55" fmla="*/ 1 h 198"/>
                <a:gd name="T56" fmla="*/ 1 w 253"/>
                <a:gd name="T57" fmla="*/ 1 h 198"/>
                <a:gd name="T58" fmla="*/ 1 w 253"/>
                <a:gd name="T59" fmla="*/ 1 h 198"/>
                <a:gd name="T60" fmla="*/ 1 w 253"/>
                <a:gd name="T61" fmla="*/ 1 h 198"/>
                <a:gd name="T62" fmla="*/ 1 w 253"/>
                <a:gd name="T63" fmla="*/ 1 h 198"/>
                <a:gd name="T64" fmla="*/ 1 w 253"/>
                <a:gd name="T65" fmla="*/ 1 h 198"/>
                <a:gd name="T66" fmla="*/ 1 w 253"/>
                <a:gd name="T67" fmla="*/ 1 h 198"/>
                <a:gd name="T68" fmla="*/ 1 w 253"/>
                <a:gd name="T69" fmla="*/ 1 h 198"/>
                <a:gd name="T70" fmla="*/ 1 w 253"/>
                <a:gd name="T71" fmla="*/ 1 h 198"/>
                <a:gd name="T72" fmla="*/ 1 w 253"/>
                <a:gd name="T73" fmla="*/ 1 h 198"/>
                <a:gd name="T74" fmla="*/ 1 w 253"/>
                <a:gd name="T75" fmla="*/ 1 h 198"/>
                <a:gd name="T76" fmla="*/ 1 w 253"/>
                <a:gd name="T77" fmla="*/ 1 h 198"/>
                <a:gd name="T78" fmla="*/ 1 w 253"/>
                <a:gd name="T79" fmla="*/ 1 h 198"/>
                <a:gd name="T80" fmla="*/ 1 w 253"/>
                <a:gd name="T81" fmla="*/ 1 h 198"/>
                <a:gd name="T82" fmla="*/ 1 w 253"/>
                <a:gd name="T83" fmla="*/ 1 h 198"/>
                <a:gd name="T84" fmla="*/ 1 w 253"/>
                <a:gd name="T85" fmla="*/ 1 h 198"/>
                <a:gd name="T86" fmla="*/ 1 w 253"/>
                <a:gd name="T87" fmla="*/ 1 h 198"/>
                <a:gd name="T88" fmla="*/ 1 w 253"/>
                <a:gd name="T89" fmla="*/ 1 h 198"/>
                <a:gd name="T90" fmla="*/ 1 w 253"/>
                <a:gd name="T91" fmla="*/ 1 h 198"/>
                <a:gd name="T92" fmla="*/ 1 w 253"/>
                <a:gd name="T93" fmla="*/ 1 h 198"/>
                <a:gd name="T94" fmla="*/ 1 w 253"/>
                <a:gd name="T95" fmla="*/ 1 h 198"/>
                <a:gd name="T96" fmla="*/ 1 w 253"/>
                <a:gd name="T97" fmla="*/ 1 h 198"/>
                <a:gd name="T98" fmla="*/ 1 w 253"/>
                <a:gd name="T99" fmla="*/ 1 h 198"/>
                <a:gd name="T100" fmla="*/ 1 w 253"/>
                <a:gd name="T101" fmla="*/ 1 h 198"/>
                <a:gd name="T102" fmla="*/ 1 w 253"/>
                <a:gd name="T103" fmla="*/ 1 h 198"/>
                <a:gd name="T104" fmla="*/ 1 w 253"/>
                <a:gd name="T105" fmla="*/ 1 h 198"/>
                <a:gd name="T106" fmla="*/ 1 w 253"/>
                <a:gd name="T107" fmla="*/ 1 h 198"/>
                <a:gd name="T108" fmla="*/ 1 w 253"/>
                <a:gd name="T109" fmla="*/ 1 h 1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3"/>
                <a:gd name="T166" fmla="*/ 0 h 198"/>
                <a:gd name="T167" fmla="*/ 253 w 253"/>
                <a:gd name="T168" fmla="*/ 198 h 1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3" h="198">
                  <a:moveTo>
                    <a:pt x="47" y="39"/>
                  </a:moveTo>
                  <a:lnTo>
                    <a:pt x="53" y="25"/>
                  </a:lnTo>
                  <a:lnTo>
                    <a:pt x="59" y="15"/>
                  </a:lnTo>
                  <a:lnTo>
                    <a:pt x="61" y="8"/>
                  </a:lnTo>
                  <a:lnTo>
                    <a:pt x="62" y="6"/>
                  </a:lnTo>
                  <a:lnTo>
                    <a:pt x="66" y="3"/>
                  </a:lnTo>
                  <a:lnTo>
                    <a:pt x="71" y="1"/>
                  </a:lnTo>
                  <a:lnTo>
                    <a:pt x="77" y="0"/>
                  </a:lnTo>
                  <a:lnTo>
                    <a:pt x="79" y="0"/>
                  </a:lnTo>
                  <a:lnTo>
                    <a:pt x="81" y="3"/>
                  </a:lnTo>
                  <a:lnTo>
                    <a:pt x="82" y="6"/>
                  </a:lnTo>
                  <a:lnTo>
                    <a:pt x="83" y="9"/>
                  </a:lnTo>
                  <a:lnTo>
                    <a:pt x="85" y="11"/>
                  </a:lnTo>
                  <a:lnTo>
                    <a:pt x="89" y="14"/>
                  </a:lnTo>
                  <a:lnTo>
                    <a:pt x="93" y="16"/>
                  </a:lnTo>
                  <a:lnTo>
                    <a:pt x="97" y="19"/>
                  </a:lnTo>
                  <a:lnTo>
                    <a:pt x="101" y="22"/>
                  </a:lnTo>
                  <a:lnTo>
                    <a:pt x="105" y="24"/>
                  </a:lnTo>
                  <a:lnTo>
                    <a:pt x="109" y="26"/>
                  </a:lnTo>
                  <a:lnTo>
                    <a:pt x="114" y="29"/>
                  </a:lnTo>
                  <a:lnTo>
                    <a:pt x="117" y="31"/>
                  </a:lnTo>
                  <a:lnTo>
                    <a:pt x="122" y="33"/>
                  </a:lnTo>
                  <a:lnTo>
                    <a:pt x="127" y="36"/>
                  </a:lnTo>
                  <a:lnTo>
                    <a:pt x="131" y="37"/>
                  </a:lnTo>
                  <a:lnTo>
                    <a:pt x="136" y="39"/>
                  </a:lnTo>
                  <a:lnTo>
                    <a:pt x="143" y="43"/>
                  </a:lnTo>
                  <a:lnTo>
                    <a:pt x="151" y="45"/>
                  </a:lnTo>
                  <a:lnTo>
                    <a:pt x="158" y="47"/>
                  </a:lnTo>
                  <a:lnTo>
                    <a:pt x="165" y="49"/>
                  </a:lnTo>
                  <a:lnTo>
                    <a:pt x="167" y="51"/>
                  </a:lnTo>
                  <a:lnTo>
                    <a:pt x="170" y="51"/>
                  </a:lnTo>
                  <a:lnTo>
                    <a:pt x="173" y="51"/>
                  </a:lnTo>
                  <a:lnTo>
                    <a:pt x="175" y="52"/>
                  </a:lnTo>
                  <a:lnTo>
                    <a:pt x="180" y="53"/>
                  </a:lnTo>
                  <a:lnTo>
                    <a:pt x="184" y="53"/>
                  </a:lnTo>
                  <a:lnTo>
                    <a:pt x="189" y="54"/>
                  </a:lnTo>
                  <a:lnTo>
                    <a:pt x="192" y="55"/>
                  </a:lnTo>
                  <a:lnTo>
                    <a:pt x="198" y="56"/>
                  </a:lnTo>
                  <a:lnTo>
                    <a:pt x="203" y="56"/>
                  </a:lnTo>
                  <a:lnTo>
                    <a:pt x="207" y="56"/>
                  </a:lnTo>
                  <a:lnTo>
                    <a:pt x="212" y="56"/>
                  </a:lnTo>
                  <a:lnTo>
                    <a:pt x="219" y="56"/>
                  </a:lnTo>
                  <a:lnTo>
                    <a:pt x="227" y="56"/>
                  </a:lnTo>
                  <a:lnTo>
                    <a:pt x="234" y="56"/>
                  </a:lnTo>
                  <a:lnTo>
                    <a:pt x="238" y="56"/>
                  </a:lnTo>
                  <a:lnTo>
                    <a:pt x="241" y="56"/>
                  </a:lnTo>
                  <a:lnTo>
                    <a:pt x="242" y="56"/>
                  </a:lnTo>
                  <a:lnTo>
                    <a:pt x="243" y="56"/>
                  </a:lnTo>
                  <a:lnTo>
                    <a:pt x="242" y="64"/>
                  </a:lnTo>
                  <a:lnTo>
                    <a:pt x="234" y="83"/>
                  </a:lnTo>
                  <a:lnTo>
                    <a:pt x="227" y="107"/>
                  </a:lnTo>
                  <a:lnTo>
                    <a:pt x="229" y="138"/>
                  </a:lnTo>
                  <a:lnTo>
                    <a:pt x="253" y="168"/>
                  </a:lnTo>
                  <a:lnTo>
                    <a:pt x="250" y="175"/>
                  </a:lnTo>
                  <a:lnTo>
                    <a:pt x="244" y="181"/>
                  </a:lnTo>
                  <a:lnTo>
                    <a:pt x="238" y="185"/>
                  </a:lnTo>
                  <a:lnTo>
                    <a:pt x="232" y="190"/>
                  </a:lnTo>
                  <a:lnTo>
                    <a:pt x="226" y="193"/>
                  </a:lnTo>
                  <a:lnTo>
                    <a:pt x="220" y="196"/>
                  </a:lnTo>
                  <a:lnTo>
                    <a:pt x="215" y="198"/>
                  </a:lnTo>
                  <a:lnTo>
                    <a:pt x="213" y="198"/>
                  </a:lnTo>
                  <a:lnTo>
                    <a:pt x="207" y="197"/>
                  </a:lnTo>
                  <a:lnTo>
                    <a:pt x="202" y="197"/>
                  </a:lnTo>
                  <a:lnTo>
                    <a:pt x="196" y="196"/>
                  </a:lnTo>
                  <a:lnTo>
                    <a:pt x="190" y="196"/>
                  </a:lnTo>
                  <a:lnTo>
                    <a:pt x="188" y="195"/>
                  </a:lnTo>
                  <a:lnTo>
                    <a:pt x="184" y="195"/>
                  </a:lnTo>
                  <a:lnTo>
                    <a:pt x="181" y="195"/>
                  </a:lnTo>
                  <a:lnTo>
                    <a:pt x="179" y="193"/>
                  </a:lnTo>
                  <a:lnTo>
                    <a:pt x="173" y="192"/>
                  </a:lnTo>
                  <a:lnTo>
                    <a:pt x="167" y="191"/>
                  </a:lnTo>
                  <a:lnTo>
                    <a:pt x="161" y="191"/>
                  </a:lnTo>
                  <a:lnTo>
                    <a:pt x="157" y="190"/>
                  </a:lnTo>
                  <a:lnTo>
                    <a:pt x="151" y="189"/>
                  </a:lnTo>
                  <a:lnTo>
                    <a:pt x="145" y="188"/>
                  </a:lnTo>
                  <a:lnTo>
                    <a:pt x="140" y="188"/>
                  </a:lnTo>
                  <a:lnTo>
                    <a:pt x="135" y="186"/>
                  </a:lnTo>
                  <a:lnTo>
                    <a:pt x="128" y="184"/>
                  </a:lnTo>
                  <a:lnTo>
                    <a:pt x="121" y="183"/>
                  </a:lnTo>
                  <a:lnTo>
                    <a:pt x="113" y="181"/>
                  </a:lnTo>
                  <a:lnTo>
                    <a:pt x="106" y="178"/>
                  </a:lnTo>
                  <a:lnTo>
                    <a:pt x="100" y="176"/>
                  </a:lnTo>
                  <a:lnTo>
                    <a:pt x="94" y="175"/>
                  </a:lnTo>
                  <a:lnTo>
                    <a:pt x="89" y="173"/>
                  </a:lnTo>
                  <a:lnTo>
                    <a:pt x="83" y="172"/>
                  </a:lnTo>
                  <a:lnTo>
                    <a:pt x="75" y="168"/>
                  </a:lnTo>
                  <a:lnTo>
                    <a:pt x="67" y="165"/>
                  </a:lnTo>
                  <a:lnTo>
                    <a:pt x="59" y="162"/>
                  </a:lnTo>
                  <a:lnTo>
                    <a:pt x="52" y="159"/>
                  </a:lnTo>
                  <a:lnTo>
                    <a:pt x="45" y="155"/>
                  </a:lnTo>
                  <a:lnTo>
                    <a:pt x="39" y="152"/>
                  </a:lnTo>
                  <a:lnTo>
                    <a:pt x="33" y="148"/>
                  </a:lnTo>
                  <a:lnTo>
                    <a:pt x="28" y="146"/>
                  </a:lnTo>
                  <a:lnTo>
                    <a:pt x="20" y="140"/>
                  </a:lnTo>
                  <a:lnTo>
                    <a:pt x="13" y="135"/>
                  </a:lnTo>
                  <a:lnTo>
                    <a:pt x="7" y="130"/>
                  </a:lnTo>
                  <a:lnTo>
                    <a:pt x="2" y="127"/>
                  </a:lnTo>
                  <a:lnTo>
                    <a:pt x="0" y="117"/>
                  </a:lnTo>
                  <a:lnTo>
                    <a:pt x="1" y="102"/>
                  </a:lnTo>
                  <a:lnTo>
                    <a:pt x="2" y="90"/>
                  </a:lnTo>
                  <a:lnTo>
                    <a:pt x="3" y="84"/>
                  </a:lnTo>
                  <a:lnTo>
                    <a:pt x="5" y="83"/>
                  </a:lnTo>
                  <a:lnTo>
                    <a:pt x="9" y="79"/>
                  </a:lnTo>
                  <a:lnTo>
                    <a:pt x="15" y="75"/>
                  </a:lnTo>
                  <a:lnTo>
                    <a:pt x="22" y="69"/>
                  </a:lnTo>
                  <a:lnTo>
                    <a:pt x="29" y="62"/>
                  </a:lnTo>
                  <a:lnTo>
                    <a:pt x="36" y="55"/>
                  </a:lnTo>
                  <a:lnTo>
                    <a:pt x="43" y="47"/>
                  </a:lnTo>
                  <a:lnTo>
                    <a:pt x="47" y="39"/>
                  </a:lnTo>
                  <a:close/>
                </a:path>
              </a:pathLst>
            </a:custGeom>
            <a:solidFill>
              <a:srgbClr val="9E0000"/>
            </a:solidFill>
            <a:ln w="9525">
              <a:noFill/>
              <a:round/>
              <a:headEnd/>
              <a:tailEnd/>
            </a:ln>
          </p:spPr>
          <p:txBody>
            <a:bodyPr/>
            <a:lstStyle/>
            <a:p>
              <a:endParaRPr lang="en-US">
                <a:solidFill>
                  <a:srgbClr val="000000"/>
                </a:solidFill>
              </a:endParaRPr>
            </a:p>
          </p:txBody>
        </p:sp>
        <p:sp>
          <p:nvSpPr>
            <p:cNvPr id="23747" name="Freeform 277"/>
            <p:cNvSpPr>
              <a:spLocks/>
            </p:cNvSpPr>
            <p:nvPr/>
          </p:nvSpPr>
          <p:spPr bwMode="auto">
            <a:xfrm>
              <a:off x="5213" y="2475"/>
              <a:ext cx="190" cy="152"/>
            </a:xfrm>
            <a:custGeom>
              <a:avLst/>
              <a:gdLst>
                <a:gd name="T0" fmla="*/ 1 w 380"/>
                <a:gd name="T1" fmla="*/ 0 h 305"/>
                <a:gd name="T2" fmla="*/ 1 w 380"/>
                <a:gd name="T3" fmla="*/ 0 h 305"/>
                <a:gd name="T4" fmla="*/ 1 w 380"/>
                <a:gd name="T5" fmla="*/ 0 h 305"/>
                <a:gd name="T6" fmla="*/ 1 w 380"/>
                <a:gd name="T7" fmla="*/ 0 h 305"/>
                <a:gd name="T8" fmla="*/ 1 w 380"/>
                <a:gd name="T9" fmla="*/ 0 h 305"/>
                <a:gd name="T10" fmla="*/ 1 w 380"/>
                <a:gd name="T11" fmla="*/ 0 h 305"/>
                <a:gd name="T12" fmla="*/ 1 w 380"/>
                <a:gd name="T13" fmla="*/ 0 h 305"/>
                <a:gd name="T14" fmla="*/ 1 w 380"/>
                <a:gd name="T15" fmla="*/ 0 h 305"/>
                <a:gd name="T16" fmla="*/ 1 w 380"/>
                <a:gd name="T17" fmla="*/ 0 h 305"/>
                <a:gd name="T18" fmla="*/ 1 w 380"/>
                <a:gd name="T19" fmla="*/ 0 h 305"/>
                <a:gd name="T20" fmla="*/ 1 w 380"/>
                <a:gd name="T21" fmla="*/ 0 h 305"/>
                <a:gd name="T22" fmla="*/ 1 w 380"/>
                <a:gd name="T23" fmla="*/ 0 h 305"/>
                <a:gd name="T24" fmla="*/ 1 w 380"/>
                <a:gd name="T25" fmla="*/ 0 h 305"/>
                <a:gd name="T26" fmla="*/ 1 w 380"/>
                <a:gd name="T27" fmla="*/ 0 h 305"/>
                <a:gd name="T28" fmla="*/ 1 w 380"/>
                <a:gd name="T29" fmla="*/ 0 h 305"/>
                <a:gd name="T30" fmla="*/ 1 w 380"/>
                <a:gd name="T31" fmla="*/ 0 h 305"/>
                <a:gd name="T32" fmla="*/ 1 w 380"/>
                <a:gd name="T33" fmla="*/ 0 h 305"/>
                <a:gd name="T34" fmla="*/ 1 w 380"/>
                <a:gd name="T35" fmla="*/ 0 h 305"/>
                <a:gd name="T36" fmla="*/ 1 w 380"/>
                <a:gd name="T37" fmla="*/ 0 h 305"/>
                <a:gd name="T38" fmla="*/ 1 w 380"/>
                <a:gd name="T39" fmla="*/ 0 h 305"/>
                <a:gd name="T40" fmla="*/ 1 w 380"/>
                <a:gd name="T41" fmla="*/ 0 h 305"/>
                <a:gd name="T42" fmla="*/ 1 w 380"/>
                <a:gd name="T43" fmla="*/ 0 h 305"/>
                <a:gd name="T44" fmla="*/ 1 w 380"/>
                <a:gd name="T45" fmla="*/ 0 h 305"/>
                <a:gd name="T46" fmla="*/ 1 w 380"/>
                <a:gd name="T47" fmla="*/ 0 h 305"/>
                <a:gd name="T48" fmla="*/ 1 w 380"/>
                <a:gd name="T49" fmla="*/ 0 h 305"/>
                <a:gd name="T50" fmla="*/ 1 w 380"/>
                <a:gd name="T51" fmla="*/ 0 h 305"/>
                <a:gd name="T52" fmla="*/ 0 w 380"/>
                <a:gd name="T53" fmla="*/ 0 h 305"/>
                <a:gd name="T54" fmla="*/ 0 w 380"/>
                <a:gd name="T55" fmla="*/ 0 h 305"/>
                <a:gd name="T56" fmla="*/ 1 w 380"/>
                <a:gd name="T57" fmla="*/ 0 h 305"/>
                <a:gd name="T58" fmla="*/ 1 w 380"/>
                <a:gd name="T59" fmla="*/ 0 h 305"/>
                <a:gd name="T60" fmla="*/ 1 w 380"/>
                <a:gd name="T61" fmla="*/ 0 h 305"/>
                <a:gd name="T62" fmla="*/ 1 w 380"/>
                <a:gd name="T63" fmla="*/ 0 h 305"/>
                <a:gd name="T64" fmla="*/ 1 w 380"/>
                <a:gd name="T65" fmla="*/ 0 h 305"/>
                <a:gd name="T66" fmla="*/ 1 w 380"/>
                <a:gd name="T67" fmla="*/ 0 h 305"/>
                <a:gd name="T68" fmla="*/ 1 w 380"/>
                <a:gd name="T69" fmla="*/ 0 h 3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0"/>
                <a:gd name="T106" fmla="*/ 0 h 305"/>
                <a:gd name="T107" fmla="*/ 380 w 380"/>
                <a:gd name="T108" fmla="*/ 305 h 3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0" h="305">
                  <a:moveTo>
                    <a:pt x="86" y="305"/>
                  </a:moveTo>
                  <a:lnTo>
                    <a:pt x="336" y="215"/>
                  </a:lnTo>
                  <a:lnTo>
                    <a:pt x="338" y="210"/>
                  </a:lnTo>
                  <a:lnTo>
                    <a:pt x="347" y="197"/>
                  </a:lnTo>
                  <a:lnTo>
                    <a:pt x="356" y="179"/>
                  </a:lnTo>
                  <a:lnTo>
                    <a:pt x="365" y="156"/>
                  </a:lnTo>
                  <a:lnTo>
                    <a:pt x="374" y="129"/>
                  </a:lnTo>
                  <a:lnTo>
                    <a:pt x="380" y="103"/>
                  </a:lnTo>
                  <a:lnTo>
                    <a:pt x="380" y="78"/>
                  </a:lnTo>
                  <a:lnTo>
                    <a:pt x="373" y="56"/>
                  </a:lnTo>
                  <a:lnTo>
                    <a:pt x="359" y="34"/>
                  </a:lnTo>
                  <a:lnTo>
                    <a:pt x="343" y="19"/>
                  </a:lnTo>
                  <a:lnTo>
                    <a:pt x="326" y="9"/>
                  </a:lnTo>
                  <a:lnTo>
                    <a:pt x="308" y="3"/>
                  </a:lnTo>
                  <a:lnTo>
                    <a:pt x="289" y="0"/>
                  </a:lnTo>
                  <a:lnTo>
                    <a:pt x="270" y="2"/>
                  </a:lnTo>
                  <a:lnTo>
                    <a:pt x="251" y="6"/>
                  </a:lnTo>
                  <a:lnTo>
                    <a:pt x="232" y="13"/>
                  </a:lnTo>
                  <a:lnTo>
                    <a:pt x="215" y="21"/>
                  </a:lnTo>
                  <a:lnTo>
                    <a:pt x="198" y="29"/>
                  </a:lnTo>
                  <a:lnTo>
                    <a:pt x="183" y="38"/>
                  </a:lnTo>
                  <a:lnTo>
                    <a:pt x="170" y="48"/>
                  </a:lnTo>
                  <a:lnTo>
                    <a:pt x="159" y="56"/>
                  </a:lnTo>
                  <a:lnTo>
                    <a:pt x="151" y="63"/>
                  </a:lnTo>
                  <a:lnTo>
                    <a:pt x="146" y="67"/>
                  </a:lnTo>
                  <a:lnTo>
                    <a:pt x="144" y="68"/>
                  </a:lnTo>
                  <a:lnTo>
                    <a:pt x="0" y="217"/>
                  </a:lnTo>
                  <a:lnTo>
                    <a:pt x="0" y="230"/>
                  </a:lnTo>
                  <a:lnTo>
                    <a:pt x="3" y="242"/>
                  </a:lnTo>
                  <a:lnTo>
                    <a:pt x="10" y="254"/>
                  </a:lnTo>
                  <a:lnTo>
                    <a:pt x="19" y="264"/>
                  </a:lnTo>
                  <a:lnTo>
                    <a:pt x="32" y="275"/>
                  </a:lnTo>
                  <a:lnTo>
                    <a:pt x="47" y="284"/>
                  </a:lnTo>
                  <a:lnTo>
                    <a:pt x="65" y="294"/>
                  </a:lnTo>
                  <a:lnTo>
                    <a:pt x="86" y="305"/>
                  </a:lnTo>
                  <a:close/>
                </a:path>
              </a:pathLst>
            </a:custGeom>
            <a:solidFill>
              <a:srgbClr val="4C4C4C"/>
            </a:solidFill>
            <a:ln w="9525">
              <a:noFill/>
              <a:round/>
              <a:headEnd/>
              <a:tailEnd/>
            </a:ln>
          </p:spPr>
          <p:txBody>
            <a:bodyPr/>
            <a:lstStyle/>
            <a:p>
              <a:endParaRPr lang="en-US">
                <a:solidFill>
                  <a:srgbClr val="000000"/>
                </a:solidFill>
              </a:endParaRPr>
            </a:p>
          </p:txBody>
        </p:sp>
        <p:sp>
          <p:nvSpPr>
            <p:cNvPr id="23748" name="Freeform 278"/>
            <p:cNvSpPr>
              <a:spLocks/>
            </p:cNvSpPr>
            <p:nvPr/>
          </p:nvSpPr>
          <p:spPr bwMode="auto">
            <a:xfrm>
              <a:off x="5098" y="2723"/>
              <a:ext cx="72" cy="85"/>
            </a:xfrm>
            <a:custGeom>
              <a:avLst/>
              <a:gdLst>
                <a:gd name="T0" fmla="*/ 0 w 145"/>
                <a:gd name="T1" fmla="*/ 1 h 169"/>
                <a:gd name="T2" fmla="*/ 0 w 145"/>
                <a:gd name="T3" fmla="*/ 1 h 169"/>
                <a:gd name="T4" fmla="*/ 0 w 145"/>
                <a:gd name="T5" fmla="*/ 1 h 169"/>
                <a:gd name="T6" fmla="*/ 0 w 145"/>
                <a:gd name="T7" fmla="*/ 1 h 169"/>
                <a:gd name="T8" fmla="*/ 0 w 145"/>
                <a:gd name="T9" fmla="*/ 1 h 169"/>
                <a:gd name="T10" fmla="*/ 0 w 145"/>
                <a:gd name="T11" fmla="*/ 1 h 169"/>
                <a:gd name="T12" fmla="*/ 0 w 145"/>
                <a:gd name="T13" fmla="*/ 1 h 169"/>
                <a:gd name="T14" fmla="*/ 0 w 145"/>
                <a:gd name="T15" fmla="*/ 1 h 169"/>
                <a:gd name="T16" fmla="*/ 0 w 145"/>
                <a:gd name="T17" fmla="*/ 1 h 169"/>
                <a:gd name="T18" fmla="*/ 0 w 145"/>
                <a:gd name="T19" fmla="*/ 1 h 169"/>
                <a:gd name="T20" fmla="*/ 0 w 145"/>
                <a:gd name="T21" fmla="*/ 1 h 169"/>
                <a:gd name="T22" fmla="*/ 0 w 145"/>
                <a:gd name="T23" fmla="*/ 1 h 169"/>
                <a:gd name="T24" fmla="*/ 0 w 145"/>
                <a:gd name="T25" fmla="*/ 1 h 169"/>
                <a:gd name="T26" fmla="*/ 0 w 145"/>
                <a:gd name="T27" fmla="*/ 1 h 169"/>
                <a:gd name="T28" fmla="*/ 0 w 145"/>
                <a:gd name="T29" fmla="*/ 0 h 169"/>
                <a:gd name="T30" fmla="*/ 0 w 145"/>
                <a:gd name="T31" fmla="*/ 1 h 169"/>
                <a:gd name="T32" fmla="*/ 0 w 145"/>
                <a:gd name="T33" fmla="*/ 1 h 169"/>
                <a:gd name="T34" fmla="*/ 0 w 145"/>
                <a:gd name="T35" fmla="*/ 1 h 169"/>
                <a:gd name="T36" fmla="*/ 0 w 145"/>
                <a:gd name="T37" fmla="*/ 1 h 169"/>
                <a:gd name="T38" fmla="*/ 0 w 145"/>
                <a:gd name="T39" fmla="*/ 1 h 169"/>
                <a:gd name="T40" fmla="*/ 0 w 145"/>
                <a:gd name="T41" fmla="*/ 1 h 169"/>
                <a:gd name="T42" fmla="*/ 0 w 145"/>
                <a:gd name="T43" fmla="*/ 1 h 169"/>
                <a:gd name="T44" fmla="*/ 0 w 145"/>
                <a:gd name="T45" fmla="*/ 1 h 169"/>
                <a:gd name="T46" fmla="*/ 0 w 145"/>
                <a:gd name="T47" fmla="*/ 1 h 169"/>
                <a:gd name="T48" fmla="*/ 0 w 145"/>
                <a:gd name="T49" fmla="*/ 1 h 169"/>
                <a:gd name="T50" fmla="*/ 0 w 145"/>
                <a:gd name="T51" fmla="*/ 1 h 169"/>
                <a:gd name="T52" fmla="*/ 0 w 145"/>
                <a:gd name="T53" fmla="*/ 1 h 169"/>
                <a:gd name="T54" fmla="*/ 0 w 145"/>
                <a:gd name="T55" fmla="*/ 1 h 169"/>
                <a:gd name="T56" fmla="*/ 0 w 145"/>
                <a:gd name="T57" fmla="*/ 1 h 169"/>
                <a:gd name="T58" fmla="*/ 0 w 145"/>
                <a:gd name="T59" fmla="*/ 1 h 169"/>
                <a:gd name="T60" fmla="*/ 0 w 145"/>
                <a:gd name="T61" fmla="*/ 1 h 1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5"/>
                <a:gd name="T94" fmla="*/ 0 h 169"/>
                <a:gd name="T95" fmla="*/ 145 w 145"/>
                <a:gd name="T96" fmla="*/ 169 h 1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5" h="169">
                  <a:moveTo>
                    <a:pt x="60" y="169"/>
                  </a:moveTo>
                  <a:lnTo>
                    <a:pt x="118" y="122"/>
                  </a:lnTo>
                  <a:lnTo>
                    <a:pt x="122" y="106"/>
                  </a:lnTo>
                  <a:lnTo>
                    <a:pt x="126" y="87"/>
                  </a:lnTo>
                  <a:lnTo>
                    <a:pt x="127" y="70"/>
                  </a:lnTo>
                  <a:lnTo>
                    <a:pt x="127" y="56"/>
                  </a:lnTo>
                  <a:lnTo>
                    <a:pt x="145" y="43"/>
                  </a:lnTo>
                  <a:lnTo>
                    <a:pt x="137" y="38"/>
                  </a:lnTo>
                  <a:lnTo>
                    <a:pt x="128" y="33"/>
                  </a:lnTo>
                  <a:lnTo>
                    <a:pt x="120" y="27"/>
                  </a:lnTo>
                  <a:lnTo>
                    <a:pt x="111" y="22"/>
                  </a:lnTo>
                  <a:lnTo>
                    <a:pt x="103" y="17"/>
                  </a:lnTo>
                  <a:lnTo>
                    <a:pt x="93" y="11"/>
                  </a:lnTo>
                  <a:lnTo>
                    <a:pt x="85" y="5"/>
                  </a:lnTo>
                  <a:lnTo>
                    <a:pt x="77" y="0"/>
                  </a:lnTo>
                  <a:lnTo>
                    <a:pt x="55" y="39"/>
                  </a:lnTo>
                  <a:lnTo>
                    <a:pt x="46" y="47"/>
                  </a:lnTo>
                  <a:lnTo>
                    <a:pt x="38" y="55"/>
                  </a:lnTo>
                  <a:lnTo>
                    <a:pt x="35" y="65"/>
                  </a:lnTo>
                  <a:lnTo>
                    <a:pt x="37" y="78"/>
                  </a:lnTo>
                  <a:lnTo>
                    <a:pt x="42" y="99"/>
                  </a:lnTo>
                  <a:lnTo>
                    <a:pt x="36" y="107"/>
                  </a:lnTo>
                  <a:lnTo>
                    <a:pt x="29" y="109"/>
                  </a:lnTo>
                  <a:lnTo>
                    <a:pt x="24" y="109"/>
                  </a:lnTo>
                  <a:lnTo>
                    <a:pt x="23" y="94"/>
                  </a:lnTo>
                  <a:lnTo>
                    <a:pt x="20" y="87"/>
                  </a:lnTo>
                  <a:lnTo>
                    <a:pt x="15" y="85"/>
                  </a:lnTo>
                  <a:lnTo>
                    <a:pt x="13" y="85"/>
                  </a:lnTo>
                  <a:lnTo>
                    <a:pt x="4" y="87"/>
                  </a:lnTo>
                  <a:lnTo>
                    <a:pt x="0" y="138"/>
                  </a:lnTo>
                  <a:lnTo>
                    <a:pt x="60" y="169"/>
                  </a:lnTo>
                  <a:close/>
                </a:path>
              </a:pathLst>
            </a:custGeom>
            <a:solidFill>
              <a:srgbClr val="0F0000"/>
            </a:solidFill>
            <a:ln w="9525">
              <a:noFill/>
              <a:round/>
              <a:headEnd/>
              <a:tailEnd/>
            </a:ln>
          </p:spPr>
          <p:txBody>
            <a:bodyPr/>
            <a:lstStyle/>
            <a:p>
              <a:endParaRPr lang="en-US">
                <a:solidFill>
                  <a:srgbClr val="000000"/>
                </a:solidFill>
              </a:endParaRPr>
            </a:p>
          </p:txBody>
        </p:sp>
        <p:sp>
          <p:nvSpPr>
            <p:cNvPr id="23749" name="Freeform 279"/>
            <p:cNvSpPr>
              <a:spLocks/>
            </p:cNvSpPr>
            <p:nvPr/>
          </p:nvSpPr>
          <p:spPr bwMode="auto">
            <a:xfrm>
              <a:off x="5126" y="2584"/>
              <a:ext cx="133" cy="165"/>
            </a:xfrm>
            <a:custGeom>
              <a:avLst/>
              <a:gdLst>
                <a:gd name="T0" fmla="*/ 1 w 266"/>
                <a:gd name="T1" fmla="*/ 0 h 331"/>
                <a:gd name="T2" fmla="*/ 1 w 266"/>
                <a:gd name="T3" fmla="*/ 0 h 331"/>
                <a:gd name="T4" fmla="*/ 1 w 266"/>
                <a:gd name="T5" fmla="*/ 0 h 331"/>
                <a:gd name="T6" fmla="*/ 1 w 266"/>
                <a:gd name="T7" fmla="*/ 0 h 331"/>
                <a:gd name="T8" fmla="*/ 0 w 266"/>
                <a:gd name="T9" fmla="*/ 0 h 331"/>
                <a:gd name="T10" fmla="*/ 1 w 266"/>
                <a:gd name="T11" fmla="*/ 0 h 331"/>
                <a:gd name="T12" fmla="*/ 1 w 266"/>
                <a:gd name="T13" fmla="*/ 0 h 331"/>
                <a:gd name="T14" fmla="*/ 1 w 266"/>
                <a:gd name="T15" fmla="*/ 0 h 331"/>
                <a:gd name="T16" fmla="*/ 1 w 266"/>
                <a:gd name="T17" fmla="*/ 0 h 331"/>
                <a:gd name="T18" fmla="*/ 1 w 266"/>
                <a:gd name="T19" fmla="*/ 0 h 331"/>
                <a:gd name="T20" fmla="*/ 1 w 266"/>
                <a:gd name="T21" fmla="*/ 0 h 331"/>
                <a:gd name="T22" fmla="*/ 1 w 266"/>
                <a:gd name="T23" fmla="*/ 0 h 331"/>
                <a:gd name="T24" fmla="*/ 1 w 266"/>
                <a:gd name="T25" fmla="*/ 0 h 3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6"/>
                <a:gd name="T40" fmla="*/ 0 h 331"/>
                <a:gd name="T41" fmla="*/ 266 w 266"/>
                <a:gd name="T42" fmla="*/ 331 h 3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6" h="331">
                  <a:moveTo>
                    <a:pt x="95" y="331"/>
                  </a:moveTo>
                  <a:lnTo>
                    <a:pt x="266" y="78"/>
                  </a:lnTo>
                  <a:lnTo>
                    <a:pt x="174" y="0"/>
                  </a:lnTo>
                  <a:lnTo>
                    <a:pt x="29" y="227"/>
                  </a:lnTo>
                  <a:lnTo>
                    <a:pt x="0" y="273"/>
                  </a:lnTo>
                  <a:lnTo>
                    <a:pt x="10" y="278"/>
                  </a:lnTo>
                  <a:lnTo>
                    <a:pt x="22" y="283"/>
                  </a:lnTo>
                  <a:lnTo>
                    <a:pt x="34" y="293"/>
                  </a:lnTo>
                  <a:lnTo>
                    <a:pt x="47" y="301"/>
                  </a:lnTo>
                  <a:lnTo>
                    <a:pt x="61" y="310"/>
                  </a:lnTo>
                  <a:lnTo>
                    <a:pt x="74" y="318"/>
                  </a:lnTo>
                  <a:lnTo>
                    <a:pt x="85" y="326"/>
                  </a:lnTo>
                  <a:lnTo>
                    <a:pt x="95" y="331"/>
                  </a:lnTo>
                  <a:close/>
                </a:path>
              </a:pathLst>
            </a:custGeom>
            <a:solidFill>
              <a:srgbClr val="4C4C4C"/>
            </a:solidFill>
            <a:ln w="9525">
              <a:noFill/>
              <a:round/>
              <a:headEnd/>
              <a:tailEnd/>
            </a:ln>
          </p:spPr>
          <p:txBody>
            <a:bodyPr/>
            <a:lstStyle/>
            <a:p>
              <a:endParaRPr lang="en-US">
                <a:solidFill>
                  <a:srgbClr val="000000"/>
                </a:solidFill>
              </a:endParaRPr>
            </a:p>
          </p:txBody>
        </p:sp>
        <p:sp>
          <p:nvSpPr>
            <p:cNvPr id="23750" name="Freeform 280"/>
            <p:cNvSpPr>
              <a:spLocks/>
            </p:cNvSpPr>
            <p:nvPr/>
          </p:nvSpPr>
          <p:spPr bwMode="auto">
            <a:xfrm>
              <a:off x="5379" y="2317"/>
              <a:ext cx="114" cy="139"/>
            </a:xfrm>
            <a:custGeom>
              <a:avLst/>
              <a:gdLst>
                <a:gd name="T0" fmla="*/ 1 w 226"/>
                <a:gd name="T1" fmla="*/ 1 h 277"/>
                <a:gd name="T2" fmla="*/ 1 w 226"/>
                <a:gd name="T3" fmla="*/ 1 h 277"/>
                <a:gd name="T4" fmla="*/ 1 w 226"/>
                <a:gd name="T5" fmla="*/ 1 h 277"/>
                <a:gd name="T6" fmla="*/ 1 w 226"/>
                <a:gd name="T7" fmla="*/ 1 h 277"/>
                <a:gd name="T8" fmla="*/ 1 w 226"/>
                <a:gd name="T9" fmla="*/ 1 h 277"/>
                <a:gd name="T10" fmla="*/ 1 w 226"/>
                <a:gd name="T11" fmla="*/ 1 h 277"/>
                <a:gd name="T12" fmla="*/ 1 w 226"/>
                <a:gd name="T13" fmla="*/ 1 h 277"/>
                <a:gd name="T14" fmla="*/ 1 w 226"/>
                <a:gd name="T15" fmla="*/ 1 h 277"/>
                <a:gd name="T16" fmla="*/ 1 w 226"/>
                <a:gd name="T17" fmla="*/ 1 h 277"/>
                <a:gd name="T18" fmla="*/ 1 w 226"/>
                <a:gd name="T19" fmla="*/ 1 h 277"/>
                <a:gd name="T20" fmla="*/ 1 w 226"/>
                <a:gd name="T21" fmla="*/ 1 h 277"/>
                <a:gd name="T22" fmla="*/ 1 w 226"/>
                <a:gd name="T23" fmla="*/ 1 h 277"/>
                <a:gd name="T24" fmla="*/ 1 w 226"/>
                <a:gd name="T25" fmla="*/ 1 h 277"/>
                <a:gd name="T26" fmla="*/ 1 w 226"/>
                <a:gd name="T27" fmla="*/ 1 h 277"/>
                <a:gd name="T28" fmla="*/ 1 w 226"/>
                <a:gd name="T29" fmla="*/ 1 h 277"/>
                <a:gd name="T30" fmla="*/ 1 w 226"/>
                <a:gd name="T31" fmla="*/ 1 h 277"/>
                <a:gd name="T32" fmla="*/ 1 w 226"/>
                <a:gd name="T33" fmla="*/ 1 h 277"/>
                <a:gd name="T34" fmla="*/ 1 w 226"/>
                <a:gd name="T35" fmla="*/ 1 h 277"/>
                <a:gd name="T36" fmla="*/ 1 w 226"/>
                <a:gd name="T37" fmla="*/ 1 h 277"/>
                <a:gd name="T38" fmla="*/ 1 w 226"/>
                <a:gd name="T39" fmla="*/ 0 h 277"/>
                <a:gd name="T40" fmla="*/ 1 w 226"/>
                <a:gd name="T41" fmla="*/ 0 h 277"/>
                <a:gd name="T42" fmla="*/ 1 w 226"/>
                <a:gd name="T43" fmla="*/ 1 h 277"/>
                <a:gd name="T44" fmla="*/ 1 w 226"/>
                <a:gd name="T45" fmla="*/ 1 h 277"/>
                <a:gd name="T46" fmla="*/ 1 w 226"/>
                <a:gd name="T47" fmla="*/ 1 h 277"/>
                <a:gd name="T48" fmla="*/ 1 w 226"/>
                <a:gd name="T49" fmla="*/ 1 h 277"/>
                <a:gd name="T50" fmla="*/ 1 w 226"/>
                <a:gd name="T51" fmla="*/ 1 h 277"/>
                <a:gd name="T52" fmla="*/ 1 w 226"/>
                <a:gd name="T53" fmla="*/ 1 h 277"/>
                <a:gd name="T54" fmla="*/ 1 w 226"/>
                <a:gd name="T55" fmla="*/ 1 h 277"/>
                <a:gd name="T56" fmla="*/ 0 w 226"/>
                <a:gd name="T57" fmla="*/ 1 h 277"/>
                <a:gd name="T58" fmla="*/ 1 w 226"/>
                <a:gd name="T59" fmla="*/ 1 h 277"/>
                <a:gd name="T60" fmla="*/ 1 w 226"/>
                <a:gd name="T61" fmla="*/ 1 h 277"/>
                <a:gd name="T62" fmla="*/ 1 w 226"/>
                <a:gd name="T63" fmla="*/ 1 h 277"/>
                <a:gd name="T64" fmla="*/ 1 w 226"/>
                <a:gd name="T65" fmla="*/ 1 h 277"/>
                <a:gd name="T66" fmla="*/ 1 w 226"/>
                <a:gd name="T67" fmla="*/ 1 h 277"/>
                <a:gd name="T68" fmla="*/ 1 w 226"/>
                <a:gd name="T69" fmla="*/ 1 h 277"/>
                <a:gd name="T70" fmla="*/ 1 w 226"/>
                <a:gd name="T71" fmla="*/ 1 h 277"/>
                <a:gd name="T72" fmla="*/ 1 w 226"/>
                <a:gd name="T73" fmla="*/ 1 h 277"/>
                <a:gd name="T74" fmla="*/ 1 w 226"/>
                <a:gd name="T75" fmla="*/ 1 h 277"/>
                <a:gd name="T76" fmla="*/ 1 w 226"/>
                <a:gd name="T77" fmla="*/ 1 h 277"/>
                <a:gd name="T78" fmla="*/ 1 w 226"/>
                <a:gd name="T79" fmla="*/ 1 h 277"/>
                <a:gd name="T80" fmla="*/ 1 w 226"/>
                <a:gd name="T81" fmla="*/ 1 h 277"/>
                <a:gd name="T82" fmla="*/ 1 w 226"/>
                <a:gd name="T83" fmla="*/ 1 h 277"/>
                <a:gd name="T84" fmla="*/ 1 w 226"/>
                <a:gd name="T85" fmla="*/ 1 h 277"/>
                <a:gd name="T86" fmla="*/ 1 w 226"/>
                <a:gd name="T87" fmla="*/ 1 h 277"/>
                <a:gd name="T88" fmla="*/ 1 w 226"/>
                <a:gd name="T89" fmla="*/ 1 h 277"/>
                <a:gd name="T90" fmla="*/ 1 w 226"/>
                <a:gd name="T91" fmla="*/ 1 h 277"/>
                <a:gd name="T92" fmla="*/ 1 w 226"/>
                <a:gd name="T93" fmla="*/ 1 h 277"/>
                <a:gd name="T94" fmla="*/ 1 w 226"/>
                <a:gd name="T95" fmla="*/ 1 h 277"/>
                <a:gd name="T96" fmla="*/ 1 w 226"/>
                <a:gd name="T97" fmla="*/ 1 h 277"/>
                <a:gd name="T98" fmla="*/ 1 w 226"/>
                <a:gd name="T99" fmla="*/ 1 h 277"/>
                <a:gd name="T100" fmla="*/ 1 w 226"/>
                <a:gd name="T101" fmla="*/ 1 h 277"/>
                <a:gd name="T102" fmla="*/ 1 w 226"/>
                <a:gd name="T103" fmla="*/ 1 h 277"/>
                <a:gd name="T104" fmla="*/ 1 w 226"/>
                <a:gd name="T105" fmla="*/ 1 h 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6"/>
                <a:gd name="T160" fmla="*/ 0 h 277"/>
                <a:gd name="T161" fmla="*/ 226 w 226"/>
                <a:gd name="T162" fmla="*/ 277 h 2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6" h="277">
                  <a:moveTo>
                    <a:pt x="205" y="190"/>
                  </a:moveTo>
                  <a:lnTo>
                    <a:pt x="207" y="187"/>
                  </a:lnTo>
                  <a:lnTo>
                    <a:pt x="210" y="182"/>
                  </a:lnTo>
                  <a:lnTo>
                    <a:pt x="213" y="169"/>
                  </a:lnTo>
                  <a:lnTo>
                    <a:pt x="215" y="144"/>
                  </a:lnTo>
                  <a:lnTo>
                    <a:pt x="213" y="119"/>
                  </a:lnTo>
                  <a:lnTo>
                    <a:pt x="217" y="103"/>
                  </a:lnTo>
                  <a:lnTo>
                    <a:pt x="223" y="95"/>
                  </a:lnTo>
                  <a:lnTo>
                    <a:pt x="226" y="92"/>
                  </a:lnTo>
                  <a:lnTo>
                    <a:pt x="226" y="87"/>
                  </a:lnTo>
                  <a:lnTo>
                    <a:pt x="226" y="77"/>
                  </a:lnTo>
                  <a:lnTo>
                    <a:pt x="224" y="64"/>
                  </a:lnTo>
                  <a:lnTo>
                    <a:pt x="218" y="49"/>
                  </a:lnTo>
                  <a:lnTo>
                    <a:pt x="210" y="41"/>
                  </a:lnTo>
                  <a:lnTo>
                    <a:pt x="200" y="32"/>
                  </a:lnTo>
                  <a:lnTo>
                    <a:pt x="187" y="24"/>
                  </a:lnTo>
                  <a:lnTo>
                    <a:pt x="173" y="16"/>
                  </a:lnTo>
                  <a:lnTo>
                    <a:pt x="157" y="9"/>
                  </a:lnTo>
                  <a:lnTo>
                    <a:pt x="139" y="3"/>
                  </a:lnTo>
                  <a:lnTo>
                    <a:pt x="121" y="0"/>
                  </a:lnTo>
                  <a:lnTo>
                    <a:pt x="100" y="0"/>
                  </a:lnTo>
                  <a:lnTo>
                    <a:pt x="85" y="1"/>
                  </a:lnTo>
                  <a:lnTo>
                    <a:pt x="70" y="4"/>
                  </a:lnTo>
                  <a:lnTo>
                    <a:pt x="55" y="10"/>
                  </a:lnTo>
                  <a:lnTo>
                    <a:pt x="40" y="19"/>
                  </a:lnTo>
                  <a:lnTo>
                    <a:pt x="27" y="31"/>
                  </a:lnTo>
                  <a:lnTo>
                    <a:pt x="16" y="46"/>
                  </a:lnTo>
                  <a:lnTo>
                    <a:pt x="6" y="66"/>
                  </a:lnTo>
                  <a:lnTo>
                    <a:pt x="0" y="91"/>
                  </a:lnTo>
                  <a:lnTo>
                    <a:pt x="5" y="121"/>
                  </a:lnTo>
                  <a:lnTo>
                    <a:pt x="10" y="144"/>
                  </a:lnTo>
                  <a:lnTo>
                    <a:pt x="16" y="161"/>
                  </a:lnTo>
                  <a:lnTo>
                    <a:pt x="20" y="176"/>
                  </a:lnTo>
                  <a:lnTo>
                    <a:pt x="26" y="189"/>
                  </a:lnTo>
                  <a:lnTo>
                    <a:pt x="31" y="201"/>
                  </a:lnTo>
                  <a:lnTo>
                    <a:pt x="36" y="215"/>
                  </a:lnTo>
                  <a:lnTo>
                    <a:pt x="42" y="232"/>
                  </a:lnTo>
                  <a:lnTo>
                    <a:pt x="49" y="240"/>
                  </a:lnTo>
                  <a:lnTo>
                    <a:pt x="63" y="248"/>
                  </a:lnTo>
                  <a:lnTo>
                    <a:pt x="84" y="257"/>
                  </a:lnTo>
                  <a:lnTo>
                    <a:pt x="106" y="265"/>
                  </a:lnTo>
                  <a:lnTo>
                    <a:pt x="129" y="270"/>
                  </a:lnTo>
                  <a:lnTo>
                    <a:pt x="148" y="275"/>
                  </a:lnTo>
                  <a:lnTo>
                    <a:pt x="163" y="277"/>
                  </a:lnTo>
                  <a:lnTo>
                    <a:pt x="170" y="276"/>
                  </a:lnTo>
                  <a:lnTo>
                    <a:pt x="173" y="270"/>
                  </a:lnTo>
                  <a:lnTo>
                    <a:pt x="175" y="262"/>
                  </a:lnTo>
                  <a:lnTo>
                    <a:pt x="176" y="254"/>
                  </a:lnTo>
                  <a:lnTo>
                    <a:pt x="177" y="245"/>
                  </a:lnTo>
                  <a:lnTo>
                    <a:pt x="179" y="234"/>
                  </a:lnTo>
                  <a:lnTo>
                    <a:pt x="184" y="221"/>
                  </a:lnTo>
                  <a:lnTo>
                    <a:pt x="192" y="206"/>
                  </a:lnTo>
                  <a:lnTo>
                    <a:pt x="205" y="190"/>
                  </a:lnTo>
                  <a:close/>
                </a:path>
              </a:pathLst>
            </a:custGeom>
            <a:solidFill>
              <a:srgbClr val="FFBFA5"/>
            </a:solidFill>
            <a:ln w="9525">
              <a:noFill/>
              <a:round/>
              <a:headEnd/>
              <a:tailEnd/>
            </a:ln>
          </p:spPr>
          <p:txBody>
            <a:bodyPr/>
            <a:lstStyle/>
            <a:p>
              <a:endParaRPr lang="en-US">
                <a:solidFill>
                  <a:srgbClr val="000000"/>
                </a:solidFill>
              </a:endParaRPr>
            </a:p>
          </p:txBody>
        </p:sp>
        <p:sp>
          <p:nvSpPr>
            <p:cNvPr id="23751" name="Freeform 281"/>
            <p:cNvSpPr>
              <a:spLocks/>
            </p:cNvSpPr>
            <p:nvPr/>
          </p:nvSpPr>
          <p:spPr bwMode="auto">
            <a:xfrm>
              <a:off x="5380" y="2315"/>
              <a:ext cx="106" cy="80"/>
            </a:xfrm>
            <a:custGeom>
              <a:avLst/>
              <a:gdLst>
                <a:gd name="T0" fmla="*/ 1 w 212"/>
                <a:gd name="T1" fmla="*/ 1 h 160"/>
                <a:gd name="T2" fmla="*/ 1 w 212"/>
                <a:gd name="T3" fmla="*/ 1 h 160"/>
                <a:gd name="T4" fmla="*/ 1 w 212"/>
                <a:gd name="T5" fmla="*/ 1 h 160"/>
                <a:gd name="T6" fmla="*/ 1 w 212"/>
                <a:gd name="T7" fmla="*/ 1 h 160"/>
                <a:gd name="T8" fmla="*/ 1 w 212"/>
                <a:gd name="T9" fmla="*/ 1 h 160"/>
                <a:gd name="T10" fmla="*/ 1 w 212"/>
                <a:gd name="T11" fmla="*/ 1 h 160"/>
                <a:gd name="T12" fmla="*/ 1 w 212"/>
                <a:gd name="T13" fmla="*/ 1 h 160"/>
                <a:gd name="T14" fmla="*/ 1 w 212"/>
                <a:gd name="T15" fmla="*/ 1 h 160"/>
                <a:gd name="T16" fmla="*/ 1 w 212"/>
                <a:gd name="T17" fmla="*/ 1 h 160"/>
                <a:gd name="T18" fmla="*/ 1 w 212"/>
                <a:gd name="T19" fmla="*/ 1 h 160"/>
                <a:gd name="T20" fmla="*/ 1 w 212"/>
                <a:gd name="T21" fmla="*/ 1 h 160"/>
                <a:gd name="T22" fmla="*/ 1 w 212"/>
                <a:gd name="T23" fmla="*/ 1 h 160"/>
                <a:gd name="T24" fmla="*/ 1 w 212"/>
                <a:gd name="T25" fmla="*/ 1 h 160"/>
                <a:gd name="T26" fmla="*/ 1 w 212"/>
                <a:gd name="T27" fmla="*/ 1 h 160"/>
                <a:gd name="T28" fmla="*/ 1 w 212"/>
                <a:gd name="T29" fmla="*/ 1 h 160"/>
                <a:gd name="T30" fmla="*/ 1 w 212"/>
                <a:gd name="T31" fmla="*/ 1 h 160"/>
                <a:gd name="T32" fmla="*/ 1 w 212"/>
                <a:gd name="T33" fmla="*/ 1 h 160"/>
                <a:gd name="T34" fmla="*/ 1 w 212"/>
                <a:gd name="T35" fmla="*/ 1 h 160"/>
                <a:gd name="T36" fmla="*/ 1 w 212"/>
                <a:gd name="T37" fmla="*/ 1 h 160"/>
                <a:gd name="T38" fmla="*/ 1 w 212"/>
                <a:gd name="T39" fmla="*/ 1 h 160"/>
                <a:gd name="T40" fmla="*/ 1 w 212"/>
                <a:gd name="T41" fmla="*/ 1 h 160"/>
                <a:gd name="T42" fmla="*/ 1 w 212"/>
                <a:gd name="T43" fmla="*/ 1 h 160"/>
                <a:gd name="T44" fmla="*/ 1 w 212"/>
                <a:gd name="T45" fmla="*/ 1 h 160"/>
                <a:gd name="T46" fmla="*/ 1 w 212"/>
                <a:gd name="T47" fmla="*/ 1 h 160"/>
                <a:gd name="T48" fmla="*/ 1 w 212"/>
                <a:gd name="T49" fmla="*/ 1 h 160"/>
                <a:gd name="T50" fmla="*/ 1 w 212"/>
                <a:gd name="T51" fmla="*/ 1 h 160"/>
                <a:gd name="T52" fmla="*/ 1 w 212"/>
                <a:gd name="T53" fmla="*/ 0 h 160"/>
                <a:gd name="T54" fmla="*/ 1 w 212"/>
                <a:gd name="T55" fmla="*/ 0 h 160"/>
                <a:gd name="T56" fmla="*/ 1 w 212"/>
                <a:gd name="T57" fmla="*/ 1 h 160"/>
                <a:gd name="T58" fmla="*/ 1 w 212"/>
                <a:gd name="T59" fmla="*/ 1 h 160"/>
                <a:gd name="T60" fmla="*/ 1 w 212"/>
                <a:gd name="T61" fmla="*/ 1 h 160"/>
                <a:gd name="T62" fmla="*/ 1 w 212"/>
                <a:gd name="T63" fmla="*/ 1 h 160"/>
                <a:gd name="T64" fmla="*/ 1 w 212"/>
                <a:gd name="T65" fmla="*/ 1 h 160"/>
                <a:gd name="T66" fmla="*/ 1 w 212"/>
                <a:gd name="T67" fmla="*/ 1 h 160"/>
                <a:gd name="T68" fmla="*/ 1 w 212"/>
                <a:gd name="T69" fmla="*/ 1 h 160"/>
                <a:gd name="T70" fmla="*/ 1 w 212"/>
                <a:gd name="T71" fmla="*/ 1 h 160"/>
                <a:gd name="T72" fmla="*/ 1 w 212"/>
                <a:gd name="T73" fmla="*/ 1 h 160"/>
                <a:gd name="T74" fmla="*/ 1 w 212"/>
                <a:gd name="T75" fmla="*/ 1 h 160"/>
                <a:gd name="T76" fmla="*/ 0 w 212"/>
                <a:gd name="T77" fmla="*/ 1 h 160"/>
                <a:gd name="T78" fmla="*/ 1 w 212"/>
                <a:gd name="T79" fmla="*/ 1 h 160"/>
                <a:gd name="T80" fmla="*/ 1 w 212"/>
                <a:gd name="T81" fmla="*/ 1 h 160"/>
                <a:gd name="T82" fmla="*/ 1 w 212"/>
                <a:gd name="T83" fmla="*/ 1 h 160"/>
                <a:gd name="T84" fmla="*/ 1 w 212"/>
                <a:gd name="T85" fmla="*/ 1 h 160"/>
                <a:gd name="T86" fmla="*/ 1 w 212"/>
                <a:gd name="T87" fmla="*/ 1 h 160"/>
                <a:gd name="T88" fmla="*/ 1 w 212"/>
                <a:gd name="T89" fmla="*/ 1 h 160"/>
                <a:gd name="T90" fmla="*/ 1 w 212"/>
                <a:gd name="T91" fmla="*/ 1 h 160"/>
                <a:gd name="T92" fmla="*/ 1 w 212"/>
                <a:gd name="T93" fmla="*/ 1 h 160"/>
                <a:gd name="T94" fmla="*/ 1 w 212"/>
                <a:gd name="T95" fmla="*/ 1 h 1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2"/>
                <a:gd name="T145" fmla="*/ 0 h 160"/>
                <a:gd name="T146" fmla="*/ 212 w 212"/>
                <a:gd name="T147" fmla="*/ 160 h 1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2" h="160">
                  <a:moveTo>
                    <a:pt x="30" y="157"/>
                  </a:moveTo>
                  <a:lnTo>
                    <a:pt x="49" y="160"/>
                  </a:lnTo>
                  <a:lnTo>
                    <a:pt x="42" y="109"/>
                  </a:lnTo>
                  <a:lnTo>
                    <a:pt x="46" y="89"/>
                  </a:lnTo>
                  <a:lnTo>
                    <a:pt x="55" y="73"/>
                  </a:lnTo>
                  <a:lnTo>
                    <a:pt x="68" y="61"/>
                  </a:lnTo>
                  <a:lnTo>
                    <a:pt x="83" y="53"/>
                  </a:lnTo>
                  <a:lnTo>
                    <a:pt x="96" y="47"/>
                  </a:lnTo>
                  <a:lnTo>
                    <a:pt x="109" y="45"/>
                  </a:lnTo>
                  <a:lnTo>
                    <a:pt x="118" y="43"/>
                  </a:lnTo>
                  <a:lnTo>
                    <a:pt x="122" y="43"/>
                  </a:lnTo>
                  <a:lnTo>
                    <a:pt x="199" y="72"/>
                  </a:lnTo>
                  <a:lnTo>
                    <a:pt x="198" y="69"/>
                  </a:lnTo>
                  <a:lnTo>
                    <a:pt x="199" y="66"/>
                  </a:lnTo>
                  <a:lnTo>
                    <a:pt x="202" y="61"/>
                  </a:lnTo>
                  <a:lnTo>
                    <a:pt x="212" y="59"/>
                  </a:lnTo>
                  <a:lnTo>
                    <a:pt x="212" y="58"/>
                  </a:lnTo>
                  <a:lnTo>
                    <a:pt x="212" y="56"/>
                  </a:lnTo>
                  <a:lnTo>
                    <a:pt x="212" y="54"/>
                  </a:lnTo>
                  <a:lnTo>
                    <a:pt x="211" y="53"/>
                  </a:lnTo>
                  <a:lnTo>
                    <a:pt x="205" y="41"/>
                  </a:lnTo>
                  <a:lnTo>
                    <a:pt x="193" y="30"/>
                  </a:lnTo>
                  <a:lnTo>
                    <a:pt x="177" y="21"/>
                  </a:lnTo>
                  <a:lnTo>
                    <a:pt x="159" y="13"/>
                  </a:lnTo>
                  <a:lnTo>
                    <a:pt x="139" y="7"/>
                  </a:lnTo>
                  <a:lnTo>
                    <a:pt x="118" y="3"/>
                  </a:lnTo>
                  <a:lnTo>
                    <a:pt x="100" y="0"/>
                  </a:lnTo>
                  <a:lnTo>
                    <a:pt x="83" y="0"/>
                  </a:lnTo>
                  <a:lnTo>
                    <a:pt x="68" y="1"/>
                  </a:lnTo>
                  <a:lnTo>
                    <a:pt x="54" y="4"/>
                  </a:lnTo>
                  <a:lnTo>
                    <a:pt x="43" y="7"/>
                  </a:lnTo>
                  <a:lnTo>
                    <a:pt x="34" y="11"/>
                  </a:lnTo>
                  <a:lnTo>
                    <a:pt x="26" y="14"/>
                  </a:lnTo>
                  <a:lnTo>
                    <a:pt x="22" y="18"/>
                  </a:lnTo>
                  <a:lnTo>
                    <a:pt x="18" y="20"/>
                  </a:lnTo>
                  <a:lnTo>
                    <a:pt x="17" y="21"/>
                  </a:lnTo>
                  <a:lnTo>
                    <a:pt x="7" y="44"/>
                  </a:lnTo>
                  <a:lnTo>
                    <a:pt x="1" y="62"/>
                  </a:lnTo>
                  <a:lnTo>
                    <a:pt x="0" y="80"/>
                  </a:lnTo>
                  <a:lnTo>
                    <a:pt x="1" y="98"/>
                  </a:lnTo>
                  <a:lnTo>
                    <a:pt x="15" y="103"/>
                  </a:lnTo>
                  <a:lnTo>
                    <a:pt x="24" y="110"/>
                  </a:lnTo>
                  <a:lnTo>
                    <a:pt x="30" y="120"/>
                  </a:lnTo>
                  <a:lnTo>
                    <a:pt x="32" y="130"/>
                  </a:lnTo>
                  <a:lnTo>
                    <a:pt x="32" y="140"/>
                  </a:lnTo>
                  <a:lnTo>
                    <a:pt x="32" y="149"/>
                  </a:lnTo>
                  <a:lnTo>
                    <a:pt x="31" y="155"/>
                  </a:lnTo>
                  <a:lnTo>
                    <a:pt x="30" y="157"/>
                  </a:lnTo>
                  <a:close/>
                </a:path>
              </a:pathLst>
            </a:custGeom>
            <a:solidFill>
              <a:srgbClr val="2B0000"/>
            </a:solidFill>
            <a:ln w="9525">
              <a:noFill/>
              <a:round/>
              <a:headEnd/>
              <a:tailEnd/>
            </a:ln>
          </p:spPr>
          <p:txBody>
            <a:bodyPr/>
            <a:lstStyle/>
            <a:p>
              <a:endParaRPr lang="en-US">
                <a:solidFill>
                  <a:srgbClr val="000000"/>
                </a:solidFill>
              </a:endParaRPr>
            </a:p>
          </p:txBody>
        </p:sp>
        <p:sp>
          <p:nvSpPr>
            <p:cNvPr id="23752" name="Freeform 282"/>
            <p:cNvSpPr>
              <a:spLocks/>
            </p:cNvSpPr>
            <p:nvPr/>
          </p:nvSpPr>
          <p:spPr bwMode="auto">
            <a:xfrm>
              <a:off x="5418" y="2363"/>
              <a:ext cx="38" cy="24"/>
            </a:xfrm>
            <a:custGeom>
              <a:avLst/>
              <a:gdLst>
                <a:gd name="T0" fmla="*/ 0 w 77"/>
                <a:gd name="T1" fmla="*/ 1 h 46"/>
                <a:gd name="T2" fmla="*/ 0 w 77"/>
                <a:gd name="T3" fmla="*/ 1 h 46"/>
                <a:gd name="T4" fmla="*/ 0 w 77"/>
                <a:gd name="T5" fmla="*/ 1 h 46"/>
                <a:gd name="T6" fmla="*/ 0 w 77"/>
                <a:gd name="T7" fmla="*/ 1 h 46"/>
                <a:gd name="T8" fmla="*/ 0 w 77"/>
                <a:gd name="T9" fmla="*/ 1 h 46"/>
                <a:gd name="T10" fmla="*/ 0 w 77"/>
                <a:gd name="T11" fmla="*/ 1 h 46"/>
                <a:gd name="T12" fmla="*/ 0 w 77"/>
                <a:gd name="T13" fmla="*/ 1 h 46"/>
                <a:gd name="T14" fmla="*/ 0 w 77"/>
                <a:gd name="T15" fmla="*/ 1 h 46"/>
                <a:gd name="T16" fmla="*/ 0 w 77"/>
                <a:gd name="T17" fmla="*/ 1 h 46"/>
                <a:gd name="T18" fmla="*/ 0 w 77"/>
                <a:gd name="T19" fmla="*/ 1 h 46"/>
                <a:gd name="T20" fmla="*/ 0 w 77"/>
                <a:gd name="T21" fmla="*/ 0 h 46"/>
                <a:gd name="T22" fmla="*/ 0 w 77"/>
                <a:gd name="T23" fmla="*/ 0 h 46"/>
                <a:gd name="T24" fmla="*/ 0 w 77"/>
                <a:gd name="T25" fmla="*/ 0 h 46"/>
                <a:gd name="T26" fmla="*/ 0 w 77"/>
                <a:gd name="T27" fmla="*/ 1 h 46"/>
                <a:gd name="T28" fmla="*/ 0 w 77"/>
                <a:gd name="T29" fmla="*/ 1 h 46"/>
                <a:gd name="T30" fmla="*/ 0 w 77"/>
                <a:gd name="T31" fmla="*/ 1 h 46"/>
                <a:gd name="T32" fmla="*/ 0 w 77"/>
                <a:gd name="T33" fmla="*/ 1 h 46"/>
                <a:gd name="T34" fmla="*/ 0 w 77"/>
                <a:gd name="T35" fmla="*/ 1 h 46"/>
                <a:gd name="T36" fmla="*/ 0 w 77"/>
                <a:gd name="T37" fmla="*/ 1 h 46"/>
                <a:gd name="T38" fmla="*/ 0 w 77"/>
                <a:gd name="T39" fmla="*/ 1 h 46"/>
                <a:gd name="T40" fmla="*/ 0 w 77"/>
                <a:gd name="T41" fmla="*/ 1 h 46"/>
                <a:gd name="T42" fmla="*/ 0 w 77"/>
                <a:gd name="T43" fmla="*/ 1 h 46"/>
                <a:gd name="T44" fmla="*/ 0 w 77"/>
                <a:gd name="T45" fmla="*/ 1 h 46"/>
                <a:gd name="T46" fmla="*/ 0 w 77"/>
                <a:gd name="T47" fmla="*/ 1 h 46"/>
                <a:gd name="T48" fmla="*/ 0 w 77"/>
                <a:gd name="T49" fmla="*/ 1 h 46"/>
                <a:gd name="T50" fmla="*/ 0 w 77"/>
                <a:gd name="T51" fmla="*/ 1 h 46"/>
                <a:gd name="T52" fmla="*/ 0 w 77"/>
                <a:gd name="T53" fmla="*/ 1 h 46"/>
                <a:gd name="T54" fmla="*/ 0 w 77"/>
                <a:gd name="T55" fmla="*/ 1 h 46"/>
                <a:gd name="T56" fmla="*/ 0 w 77"/>
                <a:gd name="T57" fmla="*/ 1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7"/>
                <a:gd name="T88" fmla="*/ 0 h 46"/>
                <a:gd name="T89" fmla="*/ 77 w 77"/>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7" h="46">
                  <a:moveTo>
                    <a:pt x="45" y="46"/>
                  </a:moveTo>
                  <a:lnTo>
                    <a:pt x="58" y="46"/>
                  </a:lnTo>
                  <a:lnTo>
                    <a:pt x="68" y="44"/>
                  </a:lnTo>
                  <a:lnTo>
                    <a:pt x="71" y="41"/>
                  </a:lnTo>
                  <a:lnTo>
                    <a:pt x="72" y="40"/>
                  </a:lnTo>
                  <a:lnTo>
                    <a:pt x="73" y="36"/>
                  </a:lnTo>
                  <a:lnTo>
                    <a:pt x="76" y="25"/>
                  </a:lnTo>
                  <a:lnTo>
                    <a:pt x="77" y="14"/>
                  </a:lnTo>
                  <a:lnTo>
                    <a:pt x="76" y="8"/>
                  </a:lnTo>
                  <a:lnTo>
                    <a:pt x="64" y="3"/>
                  </a:lnTo>
                  <a:lnTo>
                    <a:pt x="53" y="0"/>
                  </a:lnTo>
                  <a:lnTo>
                    <a:pt x="40" y="0"/>
                  </a:lnTo>
                  <a:lnTo>
                    <a:pt x="30" y="0"/>
                  </a:lnTo>
                  <a:lnTo>
                    <a:pt x="19" y="2"/>
                  </a:lnTo>
                  <a:lnTo>
                    <a:pt x="11" y="5"/>
                  </a:lnTo>
                  <a:lnTo>
                    <a:pt x="4" y="7"/>
                  </a:lnTo>
                  <a:lnTo>
                    <a:pt x="1" y="10"/>
                  </a:lnTo>
                  <a:lnTo>
                    <a:pt x="0" y="17"/>
                  </a:lnTo>
                  <a:lnTo>
                    <a:pt x="3" y="25"/>
                  </a:lnTo>
                  <a:lnTo>
                    <a:pt x="8" y="32"/>
                  </a:lnTo>
                  <a:lnTo>
                    <a:pt x="10" y="35"/>
                  </a:lnTo>
                  <a:lnTo>
                    <a:pt x="12" y="36"/>
                  </a:lnTo>
                  <a:lnTo>
                    <a:pt x="15" y="38"/>
                  </a:lnTo>
                  <a:lnTo>
                    <a:pt x="18" y="39"/>
                  </a:lnTo>
                  <a:lnTo>
                    <a:pt x="23" y="41"/>
                  </a:lnTo>
                  <a:lnTo>
                    <a:pt x="29" y="44"/>
                  </a:lnTo>
                  <a:lnTo>
                    <a:pt x="37" y="45"/>
                  </a:lnTo>
                  <a:lnTo>
                    <a:pt x="45" y="46"/>
                  </a:lnTo>
                  <a:close/>
                </a:path>
              </a:pathLst>
            </a:custGeom>
            <a:solidFill>
              <a:srgbClr val="FFA893"/>
            </a:solidFill>
            <a:ln w="9525">
              <a:noFill/>
              <a:round/>
              <a:headEnd/>
              <a:tailEnd/>
            </a:ln>
          </p:spPr>
          <p:txBody>
            <a:bodyPr/>
            <a:lstStyle/>
            <a:p>
              <a:endParaRPr lang="en-US">
                <a:solidFill>
                  <a:srgbClr val="000000"/>
                </a:solidFill>
              </a:endParaRPr>
            </a:p>
          </p:txBody>
        </p:sp>
        <p:sp>
          <p:nvSpPr>
            <p:cNvPr id="23753" name="Freeform 283"/>
            <p:cNvSpPr>
              <a:spLocks/>
            </p:cNvSpPr>
            <p:nvPr/>
          </p:nvSpPr>
          <p:spPr bwMode="auto">
            <a:xfrm>
              <a:off x="5469" y="2364"/>
              <a:ext cx="22" cy="24"/>
            </a:xfrm>
            <a:custGeom>
              <a:avLst/>
              <a:gdLst>
                <a:gd name="T0" fmla="*/ 0 w 45"/>
                <a:gd name="T1" fmla="*/ 1 h 47"/>
                <a:gd name="T2" fmla="*/ 0 w 45"/>
                <a:gd name="T3" fmla="*/ 1 h 47"/>
                <a:gd name="T4" fmla="*/ 0 w 45"/>
                <a:gd name="T5" fmla="*/ 1 h 47"/>
                <a:gd name="T6" fmla="*/ 0 w 45"/>
                <a:gd name="T7" fmla="*/ 1 h 47"/>
                <a:gd name="T8" fmla="*/ 0 w 45"/>
                <a:gd name="T9" fmla="*/ 1 h 47"/>
                <a:gd name="T10" fmla="*/ 0 w 45"/>
                <a:gd name="T11" fmla="*/ 1 h 47"/>
                <a:gd name="T12" fmla="*/ 0 w 45"/>
                <a:gd name="T13" fmla="*/ 1 h 47"/>
                <a:gd name="T14" fmla="*/ 0 w 45"/>
                <a:gd name="T15" fmla="*/ 1 h 47"/>
                <a:gd name="T16" fmla="*/ 0 w 45"/>
                <a:gd name="T17" fmla="*/ 1 h 47"/>
                <a:gd name="T18" fmla="*/ 0 w 45"/>
                <a:gd name="T19" fmla="*/ 1 h 47"/>
                <a:gd name="T20" fmla="*/ 0 w 45"/>
                <a:gd name="T21" fmla="*/ 0 h 47"/>
                <a:gd name="T22" fmla="*/ 0 w 45"/>
                <a:gd name="T23" fmla="*/ 0 h 47"/>
                <a:gd name="T24" fmla="*/ 0 w 45"/>
                <a:gd name="T25" fmla="*/ 1 h 47"/>
                <a:gd name="T26" fmla="*/ 0 w 45"/>
                <a:gd name="T27" fmla="*/ 1 h 47"/>
                <a:gd name="T28" fmla="*/ 0 w 45"/>
                <a:gd name="T29" fmla="*/ 1 h 47"/>
                <a:gd name="T30" fmla="*/ 0 w 45"/>
                <a:gd name="T31" fmla="*/ 1 h 47"/>
                <a:gd name="T32" fmla="*/ 0 w 45"/>
                <a:gd name="T33" fmla="*/ 1 h 47"/>
                <a:gd name="T34" fmla="*/ 0 w 45"/>
                <a:gd name="T35" fmla="*/ 1 h 47"/>
                <a:gd name="T36" fmla="*/ 0 w 45"/>
                <a:gd name="T37" fmla="*/ 1 h 47"/>
                <a:gd name="T38" fmla="*/ 0 w 45"/>
                <a:gd name="T39" fmla="*/ 1 h 47"/>
                <a:gd name="T40" fmla="*/ 0 w 45"/>
                <a:gd name="T41" fmla="*/ 1 h 47"/>
                <a:gd name="T42" fmla="*/ 0 w 45"/>
                <a:gd name="T43" fmla="*/ 1 h 47"/>
                <a:gd name="T44" fmla="*/ 0 w 45"/>
                <a:gd name="T45" fmla="*/ 1 h 47"/>
                <a:gd name="T46" fmla="*/ 0 w 45"/>
                <a:gd name="T47" fmla="*/ 1 h 47"/>
                <a:gd name="T48" fmla="*/ 0 w 45"/>
                <a:gd name="T49" fmla="*/ 1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47"/>
                <a:gd name="T77" fmla="*/ 45 w 45"/>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47">
                  <a:moveTo>
                    <a:pt x="24" y="46"/>
                  </a:moveTo>
                  <a:lnTo>
                    <a:pt x="29" y="47"/>
                  </a:lnTo>
                  <a:lnTo>
                    <a:pt x="32" y="46"/>
                  </a:lnTo>
                  <a:lnTo>
                    <a:pt x="35" y="45"/>
                  </a:lnTo>
                  <a:lnTo>
                    <a:pt x="36" y="44"/>
                  </a:lnTo>
                  <a:lnTo>
                    <a:pt x="38" y="35"/>
                  </a:lnTo>
                  <a:lnTo>
                    <a:pt x="42" y="22"/>
                  </a:lnTo>
                  <a:lnTo>
                    <a:pt x="44" y="12"/>
                  </a:lnTo>
                  <a:lnTo>
                    <a:pt x="45" y="7"/>
                  </a:lnTo>
                  <a:lnTo>
                    <a:pt x="42" y="2"/>
                  </a:lnTo>
                  <a:lnTo>
                    <a:pt x="36" y="0"/>
                  </a:lnTo>
                  <a:lnTo>
                    <a:pt x="29" y="0"/>
                  </a:lnTo>
                  <a:lnTo>
                    <a:pt x="22" y="1"/>
                  </a:lnTo>
                  <a:lnTo>
                    <a:pt x="15" y="4"/>
                  </a:lnTo>
                  <a:lnTo>
                    <a:pt x="8" y="6"/>
                  </a:lnTo>
                  <a:lnTo>
                    <a:pt x="4" y="9"/>
                  </a:lnTo>
                  <a:lnTo>
                    <a:pt x="1" y="13"/>
                  </a:lnTo>
                  <a:lnTo>
                    <a:pt x="0" y="20"/>
                  </a:lnTo>
                  <a:lnTo>
                    <a:pt x="0" y="29"/>
                  </a:lnTo>
                  <a:lnTo>
                    <a:pt x="1" y="36"/>
                  </a:lnTo>
                  <a:lnTo>
                    <a:pt x="1" y="39"/>
                  </a:lnTo>
                  <a:lnTo>
                    <a:pt x="2" y="40"/>
                  </a:lnTo>
                  <a:lnTo>
                    <a:pt x="8" y="42"/>
                  </a:lnTo>
                  <a:lnTo>
                    <a:pt x="15" y="44"/>
                  </a:lnTo>
                  <a:lnTo>
                    <a:pt x="24" y="46"/>
                  </a:lnTo>
                  <a:close/>
                </a:path>
              </a:pathLst>
            </a:custGeom>
            <a:solidFill>
              <a:srgbClr val="FFA893"/>
            </a:solidFill>
            <a:ln w="9525">
              <a:noFill/>
              <a:round/>
              <a:headEnd/>
              <a:tailEnd/>
            </a:ln>
          </p:spPr>
          <p:txBody>
            <a:bodyPr/>
            <a:lstStyle/>
            <a:p>
              <a:endParaRPr lang="en-US">
                <a:solidFill>
                  <a:srgbClr val="000000"/>
                </a:solidFill>
              </a:endParaRPr>
            </a:p>
          </p:txBody>
        </p:sp>
        <p:sp>
          <p:nvSpPr>
            <p:cNvPr id="23754" name="Freeform 284"/>
            <p:cNvSpPr>
              <a:spLocks/>
            </p:cNvSpPr>
            <p:nvPr/>
          </p:nvSpPr>
          <p:spPr bwMode="auto">
            <a:xfrm>
              <a:off x="5449" y="2444"/>
              <a:ext cx="7" cy="2"/>
            </a:xfrm>
            <a:custGeom>
              <a:avLst/>
              <a:gdLst>
                <a:gd name="T0" fmla="*/ 1 w 14"/>
                <a:gd name="T1" fmla="*/ 0 h 6"/>
                <a:gd name="T2" fmla="*/ 1 w 14"/>
                <a:gd name="T3" fmla="*/ 0 h 6"/>
                <a:gd name="T4" fmla="*/ 1 w 14"/>
                <a:gd name="T5" fmla="*/ 0 h 6"/>
                <a:gd name="T6" fmla="*/ 1 w 14"/>
                <a:gd name="T7" fmla="*/ 0 h 6"/>
                <a:gd name="T8" fmla="*/ 1 w 14"/>
                <a:gd name="T9" fmla="*/ 0 h 6"/>
                <a:gd name="T10" fmla="*/ 1 w 14"/>
                <a:gd name="T11" fmla="*/ 0 h 6"/>
                <a:gd name="T12" fmla="*/ 1 w 14"/>
                <a:gd name="T13" fmla="*/ 0 h 6"/>
                <a:gd name="T14" fmla="*/ 1 w 14"/>
                <a:gd name="T15" fmla="*/ 0 h 6"/>
                <a:gd name="T16" fmla="*/ 0 w 14"/>
                <a:gd name="T17" fmla="*/ 0 h 6"/>
                <a:gd name="T18" fmla="*/ 0 w 14"/>
                <a:gd name="T19" fmla="*/ 0 h 6"/>
                <a:gd name="T20" fmla="*/ 1 w 14"/>
                <a:gd name="T21" fmla="*/ 0 h 6"/>
                <a:gd name="T22" fmla="*/ 1 w 14"/>
                <a:gd name="T23" fmla="*/ 0 h 6"/>
                <a:gd name="T24" fmla="*/ 1 w 14"/>
                <a:gd name="T25" fmla="*/ 0 h 6"/>
                <a:gd name="T26" fmla="*/ 1 w 14"/>
                <a:gd name="T27" fmla="*/ 0 h 6"/>
                <a:gd name="T28" fmla="*/ 1 w 14"/>
                <a:gd name="T29" fmla="*/ 0 h 6"/>
                <a:gd name="T30" fmla="*/ 1 w 14"/>
                <a:gd name="T31" fmla="*/ 0 h 6"/>
                <a:gd name="T32" fmla="*/ 1 w 1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6"/>
                <a:gd name="T53" fmla="*/ 14 w 1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6">
                  <a:moveTo>
                    <a:pt x="14" y="1"/>
                  </a:moveTo>
                  <a:lnTo>
                    <a:pt x="14" y="2"/>
                  </a:lnTo>
                  <a:lnTo>
                    <a:pt x="13" y="4"/>
                  </a:lnTo>
                  <a:lnTo>
                    <a:pt x="10" y="5"/>
                  </a:lnTo>
                  <a:lnTo>
                    <a:pt x="8" y="5"/>
                  </a:lnTo>
                  <a:lnTo>
                    <a:pt x="5" y="6"/>
                  </a:lnTo>
                  <a:lnTo>
                    <a:pt x="2" y="6"/>
                  </a:lnTo>
                  <a:lnTo>
                    <a:pt x="1" y="6"/>
                  </a:lnTo>
                  <a:lnTo>
                    <a:pt x="0" y="5"/>
                  </a:lnTo>
                  <a:lnTo>
                    <a:pt x="0" y="4"/>
                  </a:lnTo>
                  <a:lnTo>
                    <a:pt x="1" y="2"/>
                  </a:lnTo>
                  <a:lnTo>
                    <a:pt x="3" y="1"/>
                  </a:lnTo>
                  <a:lnTo>
                    <a:pt x="6" y="0"/>
                  </a:lnTo>
                  <a:lnTo>
                    <a:pt x="9" y="0"/>
                  </a:lnTo>
                  <a:lnTo>
                    <a:pt x="11" y="0"/>
                  </a:lnTo>
                  <a:lnTo>
                    <a:pt x="13" y="0"/>
                  </a:lnTo>
                  <a:lnTo>
                    <a:pt x="14" y="1"/>
                  </a:lnTo>
                  <a:close/>
                </a:path>
              </a:pathLst>
            </a:custGeom>
            <a:solidFill>
              <a:srgbClr val="FFA893"/>
            </a:solidFill>
            <a:ln w="9525">
              <a:noFill/>
              <a:round/>
              <a:headEnd/>
              <a:tailEnd/>
            </a:ln>
          </p:spPr>
          <p:txBody>
            <a:bodyPr/>
            <a:lstStyle/>
            <a:p>
              <a:endParaRPr lang="en-US">
                <a:solidFill>
                  <a:srgbClr val="000000"/>
                </a:solidFill>
              </a:endParaRPr>
            </a:p>
          </p:txBody>
        </p:sp>
        <p:sp>
          <p:nvSpPr>
            <p:cNvPr id="23755" name="Freeform 285"/>
            <p:cNvSpPr>
              <a:spLocks/>
            </p:cNvSpPr>
            <p:nvPr/>
          </p:nvSpPr>
          <p:spPr bwMode="auto">
            <a:xfrm>
              <a:off x="5473" y="2379"/>
              <a:ext cx="16" cy="8"/>
            </a:xfrm>
            <a:custGeom>
              <a:avLst/>
              <a:gdLst>
                <a:gd name="T0" fmla="*/ 0 w 32"/>
                <a:gd name="T1" fmla="*/ 1 h 15"/>
                <a:gd name="T2" fmla="*/ 1 w 32"/>
                <a:gd name="T3" fmla="*/ 1 h 15"/>
                <a:gd name="T4" fmla="*/ 1 w 32"/>
                <a:gd name="T5" fmla="*/ 1 h 15"/>
                <a:gd name="T6" fmla="*/ 1 w 32"/>
                <a:gd name="T7" fmla="*/ 1 h 15"/>
                <a:gd name="T8" fmla="*/ 1 w 32"/>
                <a:gd name="T9" fmla="*/ 1 h 15"/>
                <a:gd name="T10" fmla="*/ 1 w 32"/>
                <a:gd name="T11" fmla="*/ 1 h 15"/>
                <a:gd name="T12" fmla="*/ 1 w 32"/>
                <a:gd name="T13" fmla="*/ 1 h 15"/>
                <a:gd name="T14" fmla="*/ 1 w 32"/>
                <a:gd name="T15" fmla="*/ 1 h 15"/>
                <a:gd name="T16" fmla="*/ 1 w 32"/>
                <a:gd name="T17" fmla="*/ 1 h 15"/>
                <a:gd name="T18" fmla="*/ 1 w 32"/>
                <a:gd name="T19" fmla="*/ 1 h 15"/>
                <a:gd name="T20" fmla="*/ 1 w 32"/>
                <a:gd name="T21" fmla="*/ 1 h 15"/>
                <a:gd name="T22" fmla="*/ 1 w 32"/>
                <a:gd name="T23" fmla="*/ 1 h 15"/>
                <a:gd name="T24" fmla="*/ 1 w 32"/>
                <a:gd name="T25" fmla="*/ 1 h 15"/>
                <a:gd name="T26" fmla="*/ 1 w 32"/>
                <a:gd name="T27" fmla="*/ 0 h 15"/>
                <a:gd name="T28" fmla="*/ 1 w 32"/>
                <a:gd name="T29" fmla="*/ 0 h 15"/>
                <a:gd name="T30" fmla="*/ 1 w 32"/>
                <a:gd name="T31" fmla="*/ 1 h 15"/>
                <a:gd name="T32" fmla="*/ 0 w 32"/>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5"/>
                <a:gd name="T53" fmla="*/ 32 w 3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5">
                  <a:moveTo>
                    <a:pt x="0" y="6"/>
                  </a:moveTo>
                  <a:lnTo>
                    <a:pt x="4" y="10"/>
                  </a:lnTo>
                  <a:lnTo>
                    <a:pt x="9" y="13"/>
                  </a:lnTo>
                  <a:lnTo>
                    <a:pt x="14" y="15"/>
                  </a:lnTo>
                  <a:lnTo>
                    <a:pt x="19" y="15"/>
                  </a:lnTo>
                  <a:lnTo>
                    <a:pt x="27" y="15"/>
                  </a:lnTo>
                  <a:lnTo>
                    <a:pt x="31" y="13"/>
                  </a:lnTo>
                  <a:lnTo>
                    <a:pt x="32" y="9"/>
                  </a:lnTo>
                  <a:lnTo>
                    <a:pt x="32" y="8"/>
                  </a:lnTo>
                  <a:lnTo>
                    <a:pt x="32" y="7"/>
                  </a:lnTo>
                  <a:lnTo>
                    <a:pt x="32" y="6"/>
                  </a:lnTo>
                  <a:lnTo>
                    <a:pt x="32" y="4"/>
                  </a:lnTo>
                  <a:lnTo>
                    <a:pt x="31" y="2"/>
                  </a:lnTo>
                  <a:lnTo>
                    <a:pt x="23" y="0"/>
                  </a:lnTo>
                  <a:lnTo>
                    <a:pt x="13" y="0"/>
                  </a:lnTo>
                  <a:lnTo>
                    <a:pt x="4" y="4"/>
                  </a:lnTo>
                  <a:lnTo>
                    <a:pt x="0" y="6"/>
                  </a:lnTo>
                  <a:close/>
                </a:path>
              </a:pathLst>
            </a:custGeom>
            <a:solidFill>
              <a:srgbClr val="FFFFFF"/>
            </a:solidFill>
            <a:ln w="9525">
              <a:noFill/>
              <a:round/>
              <a:headEnd/>
              <a:tailEnd/>
            </a:ln>
          </p:spPr>
          <p:txBody>
            <a:bodyPr/>
            <a:lstStyle/>
            <a:p>
              <a:endParaRPr lang="en-US">
                <a:solidFill>
                  <a:srgbClr val="000000"/>
                </a:solidFill>
              </a:endParaRPr>
            </a:p>
          </p:txBody>
        </p:sp>
        <p:sp>
          <p:nvSpPr>
            <p:cNvPr id="23756" name="Freeform 286"/>
            <p:cNvSpPr>
              <a:spLocks/>
            </p:cNvSpPr>
            <p:nvPr/>
          </p:nvSpPr>
          <p:spPr bwMode="auto">
            <a:xfrm>
              <a:off x="5427" y="2377"/>
              <a:ext cx="27" cy="10"/>
            </a:xfrm>
            <a:custGeom>
              <a:avLst/>
              <a:gdLst>
                <a:gd name="T0" fmla="*/ 0 w 55"/>
                <a:gd name="T1" fmla="*/ 0 h 18"/>
                <a:gd name="T2" fmla="*/ 0 w 55"/>
                <a:gd name="T3" fmla="*/ 1 h 18"/>
                <a:gd name="T4" fmla="*/ 0 w 55"/>
                <a:gd name="T5" fmla="*/ 1 h 18"/>
                <a:gd name="T6" fmla="*/ 0 w 55"/>
                <a:gd name="T7" fmla="*/ 1 h 18"/>
                <a:gd name="T8" fmla="*/ 0 w 55"/>
                <a:gd name="T9" fmla="*/ 1 h 18"/>
                <a:gd name="T10" fmla="*/ 0 w 55"/>
                <a:gd name="T11" fmla="*/ 1 h 18"/>
                <a:gd name="T12" fmla="*/ 0 w 55"/>
                <a:gd name="T13" fmla="*/ 1 h 18"/>
                <a:gd name="T14" fmla="*/ 0 w 55"/>
                <a:gd name="T15" fmla="*/ 1 h 18"/>
                <a:gd name="T16" fmla="*/ 0 w 55"/>
                <a:gd name="T17" fmla="*/ 1 h 18"/>
                <a:gd name="T18" fmla="*/ 0 w 55"/>
                <a:gd name="T19" fmla="*/ 1 h 18"/>
                <a:gd name="T20" fmla="*/ 0 w 55"/>
                <a:gd name="T21" fmla="*/ 1 h 18"/>
                <a:gd name="T22" fmla="*/ 0 w 55"/>
                <a:gd name="T23" fmla="*/ 1 h 18"/>
                <a:gd name="T24" fmla="*/ 0 w 55"/>
                <a:gd name="T25" fmla="*/ 1 h 18"/>
                <a:gd name="T26" fmla="*/ 0 w 55"/>
                <a:gd name="T27" fmla="*/ 1 h 18"/>
                <a:gd name="T28" fmla="*/ 0 w 55"/>
                <a:gd name="T29" fmla="*/ 1 h 18"/>
                <a:gd name="T30" fmla="*/ 0 w 55"/>
                <a:gd name="T31" fmla="*/ 1 h 18"/>
                <a:gd name="T32" fmla="*/ 0 w 55"/>
                <a:gd name="T33" fmla="*/ 1 h 18"/>
                <a:gd name="T34" fmla="*/ 0 w 55"/>
                <a:gd name="T35" fmla="*/ 1 h 18"/>
                <a:gd name="T36" fmla="*/ 0 w 55"/>
                <a:gd name="T37" fmla="*/ 1 h 18"/>
                <a:gd name="T38" fmla="*/ 0 w 55"/>
                <a:gd name="T39" fmla="*/ 1 h 18"/>
                <a:gd name="T40" fmla="*/ 0 w 55"/>
                <a:gd name="T41" fmla="*/ 1 h 18"/>
                <a:gd name="T42" fmla="*/ 0 w 55"/>
                <a:gd name="T43" fmla="*/ 1 h 18"/>
                <a:gd name="T44" fmla="*/ 0 w 55"/>
                <a:gd name="T45" fmla="*/ 1 h 18"/>
                <a:gd name="T46" fmla="*/ 0 w 55"/>
                <a:gd name="T47" fmla="*/ 1 h 18"/>
                <a:gd name="T48" fmla="*/ 0 w 55"/>
                <a:gd name="T49" fmla="*/ 0 h 18"/>
                <a:gd name="T50" fmla="*/ 0 w 55"/>
                <a:gd name="T51" fmla="*/ 0 h 18"/>
                <a:gd name="T52" fmla="*/ 0 w 55"/>
                <a:gd name="T53" fmla="*/ 0 h 18"/>
                <a:gd name="T54" fmla="*/ 0 w 55"/>
                <a:gd name="T55" fmla="*/ 0 h 18"/>
                <a:gd name="T56" fmla="*/ 0 w 55"/>
                <a:gd name="T57" fmla="*/ 0 h 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5"/>
                <a:gd name="T88" fmla="*/ 0 h 18"/>
                <a:gd name="T89" fmla="*/ 55 w 55"/>
                <a:gd name="T90" fmla="*/ 18 h 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5" h="18">
                  <a:moveTo>
                    <a:pt x="15" y="0"/>
                  </a:moveTo>
                  <a:lnTo>
                    <a:pt x="13" y="1"/>
                  </a:lnTo>
                  <a:lnTo>
                    <a:pt x="8" y="3"/>
                  </a:lnTo>
                  <a:lnTo>
                    <a:pt x="2" y="5"/>
                  </a:lnTo>
                  <a:lnTo>
                    <a:pt x="0" y="8"/>
                  </a:lnTo>
                  <a:lnTo>
                    <a:pt x="3" y="11"/>
                  </a:lnTo>
                  <a:lnTo>
                    <a:pt x="6" y="12"/>
                  </a:lnTo>
                  <a:lnTo>
                    <a:pt x="8" y="15"/>
                  </a:lnTo>
                  <a:lnTo>
                    <a:pt x="9" y="15"/>
                  </a:lnTo>
                  <a:lnTo>
                    <a:pt x="12" y="15"/>
                  </a:lnTo>
                  <a:lnTo>
                    <a:pt x="16" y="16"/>
                  </a:lnTo>
                  <a:lnTo>
                    <a:pt x="22" y="17"/>
                  </a:lnTo>
                  <a:lnTo>
                    <a:pt x="28" y="18"/>
                  </a:lnTo>
                  <a:lnTo>
                    <a:pt x="43" y="18"/>
                  </a:lnTo>
                  <a:lnTo>
                    <a:pt x="52" y="15"/>
                  </a:lnTo>
                  <a:lnTo>
                    <a:pt x="54" y="11"/>
                  </a:lnTo>
                  <a:lnTo>
                    <a:pt x="55" y="10"/>
                  </a:lnTo>
                  <a:lnTo>
                    <a:pt x="55" y="9"/>
                  </a:lnTo>
                  <a:lnTo>
                    <a:pt x="55" y="8"/>
                  </a:lnTo>
                  <a:lnTo>
                    <a:pt x="55" y="5"/>
                  </a:lnTo>
                  <a:lnTo>
                    <a:pt x="54" y="4"/>
                  </a:lnTo>
                  <a:lnTo>
                    <a:pt x="51" y="3"/>
                  </a:lnTo>
                  <a:lnTo>
                    <a:pt x="45" y="2"/>
                  </a:lnTo>
                  <a:lnTo>
                    <a:pt x="38" y="1"/>
                  </a:lnTo>
                  <a:lnTo>
                    <a:pt x="31" y="0"/>
                  </a:lnTo>
                  <a:lnTo>
                    <a:pt x="25" y="0"/>
                  </a:lnTo>
                  <a:lnTo>
                    <a:pt x="20" y="0"/>
                  </a:lnTo>
                  <a:lnTo>
                    <a:pt x="16" y="0"/>
                  </a:lnTo>
                  <a:lnTo>
                    <a:pt x="15" y="0"/>
                  </a:lnTo>
                  <a:close/>
                </a:path>
              </a:pathLst>
            </a:custGeom>
            <a:solidFill>
              <a:srgbClr val="FFFFFF"/>
            </a:solidFill>
            <a:ln w="9525">
              <a:noFill/>
              <a:round/>
              <a:headEnd/>
              <a:tailEnd/>
            </a:ln>
          </p:spPr>
          <p:txBody>
            <a:bodyPr/>
            <a:lstStyle/>
            <a:p>
              <a:endParaRPr lang="en-US">
                <a:solidFill>
                  <a:srgbClr val="000000"/>
                </a:solidFill>
              </a:endParaRPr>
            </a:p>
          </p:txBody>
        </p:sp>
        <p:sp>
          <p:nvSpPr>
            <p:cNvPr id="23757" name="Freeform 287"/>
            <p:cNvSpPr>
              <a:spLocks/>
            </p:cNvSpPr>
            <p:nvPr/>
          </p:nvSpPr>
          <p:spPr bwMode="auto">
            <a:xfrm>
              <a:off x="5435" y="2414"/>
              <a:ext cx="39" cy="25"/>
            </a:xfrm>
            <a:custGeom>
              <a:avLst/>
              <a:gdLst>
                <a:gd name="T0" fmla="*/ 0 w 77"/>
                <a:gd name="T1" fmla="*/ 0 h 50"/>
                <a:gd name="T2" fmla="*/ 1 w 77"/>
                <a:gd name="T3" fmla="*/ 1 h 50"/>
                <a:gd name="T4" fmla="*/ 1 w 77"/>
                <a:gd name="T5" fmla="*/ 1 h 50"/>
                <a:gd name="T6" fmla="*/ 1 w 77"/>
                <a:gd name="T7" fmla="*/ 1 h 50"/>
                <a:gd name="T8" fmla="*/ 1 w 77"/>
                <a:gd name="T9" fmla="*/ 1 h 50"/>
                <a:gd name="T10" fmla="*/ 1 w 77"/>
                <a:gd name="T11" fmla="*/ 1 h 50"/>
                <a:gd name="T12" fmla="*/ 1 w 77"/>
                <a:gd name="T13" fmla="*/ 1 h 50"/>
                <a:gd name="T14" fmla="*/ 1 w 77"/>
                <a:gd name="T15" fmla="*/ 1 h 50"/>
                <a:gd name="T16" fmla="*/ 1 w 77"/>
                <a:gd name="T17" fmla="*/ 1 h 50"/>
                <a:gd name="T18" fmla="*/ 1 w 77"/>
                <a:gd name="T19" fmla="*/ 1 h 50"/>
                <a:gd name="T20" fmla="*/ 1 w 77"/>
                <a:gd name="T21" fmla="*/ 1 h 50"/>
                <a:gd name="T22" fmla="*/ 1 w 77"/>
                <a:gd name="T23" fmla="*/ 1 h 50"/>
                <a:gd name="T24" fmla="*/ 1 w 77"/>
                <a:gd name="T25" fmla="*/ 1 h 50"/>
                <a:gd name="T26" fmla="*/ 1 w 77"/>
                <a:gd name="T27" fmla="*/ 1 h 50"/>
                <a:gd name="T28" fmla="*/ 1 w 77"/>
                <a:gd name="T29" fmla="*/ 1 h 50"/>
                <a:gd name="T30" fmla="*/ 1 w 77"/>
                <a:gd name="T31" fmla="*/ 1 h 50"/>
                <a:gd name="T32" fmla="*/ 0 w 7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0"/>
                <a:gd name="T53" fmla="*/ 77 w 77"/>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0">
                  <a:moveTo>
                    <a:pt x="0" y="0"/>
                  </a:moveTo>
                  <a:lnTo>
                    <a:pt x="3" y="2"/>
                  </a:lnTo>
                  <a:lnTo>
                    <a:pt x="7" y="3"/>
                  </a:lnTo>
                  <a:lnTo>
                    <a:pt x="15" y="5"/>
                  </a:lnTo>
                  <a:lnTo>
                    <a:pt x="26" y="7"/>
                  </a:lnTo>
                  <a:lnTo>
                    <a:pt x="38" y="10"/>
                  </a:lnTo>
                  <a:lnTo>
                    <a:pt x="51" y="12"/>
                  </a:lnTo>
                  <a:lnTo>
                    <a:pt x="65" y="13"/>
                  </a:lnTo>
                  <a:lnTo>
                    <a:pt x="77" y="14"/>
                  </a:lnTo>
                  <a:lnTo>
                    <a:pt x="76" y="18"/>
                  </a:lnTo>
                  <a:lnTo>
                    <a:pt x="72" y="27"/>
                  </a:lnTo>
                  <a:lnTo>
                    <a:pt x="65" y="37"/>
                  </a:lnTo>
                  <a:lnTo>
                    <a:pt x="57" y="45"/>
                  </a:lnTo>
                  <a:lnTo>
                    <a:pt x="45" y="50"/>
                  </a:lnTo>
                  <a:lnTo>
                    <a:pt x="31" y="45"/>
                  </a:lnTo>
                  <a:lnTo>
                    <a:pt x="16" y="30"/>
                  </a:lnTo>
                  <a:lnTo>
                    <a:pt x="0" y="0"/>
                  </a:lnTo>
                  <a:close/>
                </a:path>
              </a:pathLst>
            </a:custGeom>
            <a:solidFill>
              <a:srgbClr val="FFA893"/>
            </a:solidFill>
            <a:ln w="9525">
              <a:noFill/>
              <a:round/>
              <a:headEnd/>
              <a:tailEnd/>
            </a:ln>
          </p:spPr>
          <p:txBody>
            <a:bodyPr/>
            <a:lstStyle/>
            <a:p>
              <a:endParaRPr lang="en-US">
                <a:solidFill>
                  <a:srgbClr val="000000"/>
                </a:solidFill>
              </a:endParaRPr>
            </a:p>
          </p:txBody>
        </p:sp>
        <p:sp>
          <p:nvSpPr>
            <p:cNvPr id="23758" name="Freeform 288"/>
            <p:cNvSpPr>
              <a:spLocks/>
            </p:cNvSpPr>
            <p:nvPr/>
          </p:nvSpPr>
          <p:spPr bwMode="auto">
            <a:xfrm>
              <a:off x="5438" y="2418"/>
              <a:ext cx="34" cy="18"/>
            </a:xfrm>
            <a:custGeom>
              <a:avLst/>
              <a:gdLst>
                <a:gd name="T0" fmla="*/ 0 w 68"/>
                <a:gd name="T1" fmla="*/ 0 h 37"/>
                <a:gd name="T2" fmla="*/ 1 w 68"/>
                <a:gd name="T3" fmla="*/ 0 h 37"/>
                <a:gd name="T4" fmla="*/ 1 w 68"/>
                <a:gd name="T5" fmla="*/ 0 h 37"/>
                <a:gd name="T6" fmla="*/ 1 w 68"/>
                <a:gd name="T7" fmla="*/ 0 h 37"/>
                <a:gd name="T8" fmla="*/ 1 w 68"/>
                <a:gd name="T9" fmla="*/ 0 h 37"/>
                <a:gd name="T10" fmla="*/ 1 w 68"/>
                <a:gd name="T11" fmla="*/ 0 h 37"/>
                <a:gd name="T12" fmla="*/ 1 w 68"/>
                <a:gd name="T13" fmla="*/ 0 h 37"/>
                <a:gd name="T14" fmla="*/ 1 w 68"/>
                <a:gd name="T15" fmla="*/ 0 h 37"/>
                <a:gd name="T16" fmla="*/ 1 w 68"/>
                <a:gd name="T17" fmla="*/ 0 h 37"/>
                <a:gd name="T18" fmla="*/ 1 w 68"/>
                <a:gd name="T19" fmla="*/ 0 h 37"/>
                <a:gd name="T20" fmla="*/ 1 w 68"/>
                <a:gd name="T21" fmla="*/ 0 h 37"/>
                <a:gd name="T22" fmla="*/ 1 w 68"/>
                <a:gd name="T23" fmla="*/ 0 h 37"/>
                <a:gd name="T24" fmla="*/ 1 w 68"/>
                <a:gd name="T25" fmla="*/ 0 h 37"/>
                <a:gd name="T26" fmla="*/ 1 w 68"/>
                <a:gd name="T27" fmla="*/ 0 h 37"/>
                <a:gd name="T28" fmla="*/ 1 w 68"/>
                <a:gd name="T29" fmla="*/ 0 h 37"/>
                <a:gd name="T30" fmla="*/ 1 w 68"/>
                <a:gd name="T31" fmla="*/ 0 h 37"/>
                <a:gd name="T32" fmla="*/ 0 w 68"/>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37"/>
                <a:gd name="T53" fmla="*/ 68 w 68"/>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37">
                  <a:moveTo>
                    <a:pt x="0" y="0"/>
                  </a:moveTo>
                  <a:lnTo>
                    <a:pt x="1" y="1"/>
                  </a:lnTo>
                  <a:lnTo>
                    <a:pt x="7" y="3"/>
                  </a:lnTo>
                  <a:lnTo>
                    <a:pt x="14" y="6"/>
                  </a:lnTo>
                  <a:lnTo>
                    <a:pt x="23" y="8"/>
                  </a:lnTo>
                  <a:lnTo>
                    <a:pt x="33" y="11"/>
                  </a:lnTo>
                  <a:lnTo>
                    <a:pt x="45" y="13"/>
                  </a:lnTo>
                  <a:lnTo>
                    <a:pt x="56" y="13"/>
                  </a:lnTo>
                  <a:lnTo>
                    <a:pt x="68" y="12"/>
                  </a:lnTo>
                  <a:lnTo>
                    <a:pt x="67" y="14"/>
                  </a:lnTo>
                  <a:lnTo>
                    <a:pt x="62" y="21"/>
                  </a:lnTo>
                  <a:lnTo>
                    <a:pt x="56" y="28"/>
                  </a:lnTo>
                  <a:lnTo>
                    <a:pt x="48" y="34"/>
                  </a:lnTo>
                  <a:lnTo>
                    <a:pt x="38" y="37"/>
                  </a:lnTo>
                  <a:lnTo>
                    <a:pt x="27" y="34"/>
                  </a:lnTo>
                  <a:lnTo>
                    <a:pt x="14" y="22"/>
                  </a:lnTo>
                  <a:lnTo>
                    <a:pt x="0" y="0"/>
                  </a:lnTo>
                  <a:close/>
                </a:path>
              </a:pathLst>
            </a:custGeom>
            <a:solidFill>
              <a:srgbClr val="FFFFFF"/>
            </a:solidFill>
            <a:ln w="9525">
              <a:noFill/>
              <a:round/>
              <a:headEnd/>
              <a:tailEnd/>
            </a:ln>
          </p:spPr>
          <p:txBody>
            <a:bodyPr/>
            <a:lstStyle/>
            <a:p>
              <a:endParaRPr lang="en-US">
                <a:solidFill>
                  <a:srgbClr val="000000"/>
                </a:solidFill>
              </a:endParaRPr>
            </a:p>
          </p:txBody>
        </p:sp>
        <p:sp>
          <p:nvSpPr>
            <p:cNvPr id="23759" name="Freeform 289"/>
            <p:cNvSpPr>
              <a:spLocks/>
            </p:cNvSpPr>
            <p:nvPr/>
          </p:nvSpPr>
          <p:spPr bwMode="auto">
            <a:xfrm>
              <a:off x="5461" y="2314"/>
              <a:ext cx="38" cy="31"/>
            </a:xfrm>
            <a:custGeom>
              <a:avLst/>
              <a:gdLst>
                <a:gd name="T0" fmla="*/ 1 w 75"/>
                <a:gd name="T1" fmla="*/ 0 h 62"/>
                <a:gd name="T2" fmla="*/ 1 w 75"/>
                <a:gd name="T3" fmla="*/ 0 h 62"/>
                <a:gd name="T4" fmla="*/ 1 w 75"/>
                <a:gd name="T5" fmla="*/ 0 h 62"/>
                <a:gd name="T6" fmla="*/ 1 w 75"/>
                <a:gd name="T7" fmla="*/ 1 h 62"/>
                <a:gd name="T8" fmla="*/ 1 w 75"/>
                <a:gd name="T9" fmla="*/ 1 h 62"/>
                <a:gd name="T10" fmla="*/ 1 w 75"/>
                <a:gd name="T11" fmla="*/ 1 h 62"/>
                <a:gd name="T12" fmla="*/ 1 w 75"/>
                <a:gd name="T13" fmla="*/ 1 h 62"/>
                <a:gd name="T14" fmla="*/ 1 w 75"/>
                <a:gd name="T15" fmla="*/ 1 h 62"/>
                <a:gd name="T16" fmla="*/ 1 w 75"/>
                <a:gd name="T17" fmla="*/ 1 h 62"/>
                <a:gd name="T18" fmla="*/ 1 w 75"/>
                <a:gd name="T19" fmla="*/ 1 h 62"/>
                <a:gd name="T20" fmla="*/ 1 w 75"/>
                <a:gd name="T21" fmla="*/ 1 h 62"/>
                <a:gd name="T22" fmla="*/ 1 w 75"/>
                <a:gd name="T23" fmla="*/ 1 h 62"/>
                <a:gd name="T24" fmla="*/ 1 w 75"/>
                <a:gd name="T25" fmla="*/ 1 h 62"/>
                <a:gd name="T26" fmla="*/ 1 w 75"/>
                <a:gd name="T27" fmla="*/ 1 h 62"/>
                <a:gd name="T28" fmla="*/ 1 w 75"/>
                <a:gd name="T29" fmla="*/ 1 h 62"/>
                <a:gd name="T30" fmla="*/ 1 w 75"/>
                <a:gd name="T31" fmla="*/ 1 h 62"/>
                <a:gd name="T32" fmla="*/ 1 w 75"/>
                <a:gd name="T33" fmla="*/ 1 h 62"/>
                <a:gd name="T34" fmla="*/ 1 w 75"/>
                <a:gd name="T35" fmla="*/ 1 h 62"/>
                <a:gd name="T36" fmla="*/ 1 w 75"/>
                <a:gd name="T37" fmla="*/ 1 h 62"/>
                <a:gd name="T38" fmla="*/ 1 w 75"/>
                <a:gd name="T39" fmla="*/ 1 h 62"/>
                <a:gd name="T40" fmla="*/ 1 w 75"/>
                <a:gd name="T41" fmla="*/ 1 h 62"/>
                <a:gd name="T42" fmla="*/ 0 w 75"/>
                <a:gd name="T43" fmla="*/ 1 h 62"/>
                <a:gd name="T44" fmla="*/ 0 w 75"/>
                <a:gd name="T45" fmla="*/ 1 h 62"/>
                <a:gd name="T46" fmla="*/ 1 w 75"/>
                <a:gd name="T47" fmla="*/ 1 h 62"/>
                <a:gd name="T48" fmla="*/ 1 w 75"/>
                <a:gd name="T49" fmla="*/ 0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62"/>
                <a:gd name="T77" fmla="*/ 75 w 75"/>
                <a:gd name="T78" fmla="*/ 62 h 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62">
                  <a:moveTo>
                    <a:pt x="1" y="0"/>
                  </a:moveTo>
                  <a:lnTo>
                    <a:pt x="2" y="0"/>
                  </a:lnTo>
                  <a:lnTo>
                    <a:pt x="4" y="0"/>
                  </a:lnTo>
                  <a:lnTo>
                    <a:pt x="7" y="1"/>
                  </a:lnTo>
                  <a:lnTo>
                    <a:pt x="13" y="2"/>
                  </a:lnTo>
                  <a:lnTo>
                    <a:pt x="20" y="3"/>
                  </a:lnTo>
                  <a:lnTo>
                    <a:pt x="29" y="5"/>
                  </a:lnTo>
                  <a:lnTo>
                    <a:pt x="42" y="7"/>
                  </a:lnTo>
                  <a:lnTo>
                    <a:pt x="55" y="9"/>
                  </a:lnTo>
                  <a:lnTo>
                    <a:pt x="47" y="17"/>
                  </a:lnTo>
                  <a:lnTo>
                    <a:pt x="73" y="38"/>
                  </a:lnTo>
                  <a:lnTo>
                    <a:pt x="55" y="38"/>
                  </a:lnTo>
                  <a:lnTo>
                    <a:pt x="75" y="60"/>
                  </a:lnTo>
                  <a:lnTo>
                    <a:pt x="73" y="61"/>
                  </a:lnTo>
                  <a:lnTo>
                    <a:pt x="67" y="62"/>
                  </a:lnTo>
                  <a:lnTo>
                    <a:pt x="58" y="62"/>
                  </a:lnTo>
                  <a:lnTo>
                    <a:pt x="45" y="59"/>
                  </a:lnTo>
                  <a:lnTo>
                    <a:pt x="27" y="49"/>
                  </a:lnTo>
                  <a:lnTo>
                    <a:pt x="14" y="40"/>
                  </a:lnTo>
                  <a:lnTo>
                    <a:pt x="6" y="30"/>
                  </a:lnTo>
                  <a:lnTo>
                    <a:pt x="1" y="21"/>
                  </a:lnTo>
                  <a:lnTo>
                    <a:pt x="0" y="13"/>
                  </a:lnTo>
                  <a:lnTo>
                    <a:pt x="0" y="6"/>
                  </a:lnTo>
                  <a:lnTo>
                    <a:pt x="1" y="1"/>
                  </a:lnTo>
                  <a:lnTo>
                    <a:pt x="1" y="0"/>
                  </a:lnTo>
                  <a:close/>
                </a:path>
              </a:pathLst>
            </a:custGeom>
            <a:solidFill>
              <a:srgbClr val="2B0000"/>
            </a:solidFill>
            <a:ln w="9525">
              <a:noFill/>
              <a:round/>
              <a:headEnd/>
              <a:tailEnd/>
            </a:ln>
          </p:spPr>
          <p:txBody>
            <a:bodyPr/>
            <a:lstStyle/>
            <a:p>
              <a:endParaRPr lang="en-US">
                <a:solidFill>
                  <a:srgbClr val="000000"/>
                </a:solidFill>
              </a:endParaRPr>
            </a:p>
          </p:txBody>
        </p:sp>
        <p:sp>
          <p:nvSpPr>
            <p:cNvPr id="23760" name="Freeform 290"/>
            <p:cNvSpPr>
              <a:spLocks/>
            </p:cNvSpPr>
            <p:nvPr/>
          </p:nvSpPr>
          <p:spPr bwMode="auto">
            <a:xfrm>
              <a:off x="5412" y="2407"/>
              <a:ext cx="65" cy="57"/>
            </a:xfrm>
            <a:custGeom>
              <a:avLst/>
              <a:gdLst>
                <a:gd name="T0" fmla="*/ 1 w 130"/>
                <a:gd name="T1" fmla="*/ 1 h 112"/>
                <a:gd name="T2" fmla="*/ 1 w 130"/>
                <a:gd name="T3" fmla="*/ 1 h 112"/>
                <a:gd name="T4" fmla="*/ 1 w 130"/>
                <a:gd name="T5" fmla="*/ 1 h 112"/>
                <a:gd name="T6" fmla="*/ 1 w 130"/>
                <a:gd name="T7" fmla="*/ 1 h 112"/>
                <a:gd name="T8" fmla="*/ 1 w 130"/>
                <a:gd name="T9" fmla="*/ 1 h 112"/>
                <a:gd name="T10" fmla="*/ 1 w 130"/>
                <a:gd name="T11" fmla="*/ 1 h 112"/>
                <a:gd name="T12" fmla="*/ 1 w 130"/>
                <a:gd name="T13" fmla="*/ 1 h 112"/>
                <a:gd name="T14" fmla="*/ 1 w 130"/>
                <a:gd name="T15" fmla="*/ 1 h 112"/>
                <a:gd name="T16" fmla="*/ 1 w 130"/>
                <a:gd name="T17" fmla="*/ 1 h 112"/>
                <a:gd name="T18" fmla="*/ 1 w 130"/>
                <a:gd name="T19" fmla="*/ 1 h 112"/>
                <a:gd name="T20" fmla="*/ 1 w 130"/>
                <a:gd name="T21" fmla="*/ 1 h 112"/>
                <a:gd name="T22" fmla="*/ 1 w 130"/>
                <a:gd name="T23" fmla="*/ 1 h 112"/>
                <a:gd name="T24" fmla="*/ 1 w 130"/>
                <a:gd name="T25" fmla="*/ 1 h 112"/>
                <a:gd name="T26" fmla="*/ 1 w 130"/>
                <a:gd name="T27" fmla="*/ 1 h 112"/>
                <a:gd name="T28" fmla="*/ 1 w 130"/>
                <a:gd name="T29" fmla="*/ 1 h 112"/>
                <a:gd name="T30" fmla="*/ 1 w 130"/>
                <a:gd name="T31" fmla="*/ 1 h 112"/>
                <a:gd name="T32" fmla="*/ 1 w 130"/>
                <a:gd name="T33" fmla="*/ 1 h 112"/>
                <a:gd name="T34" fmla="*/ 1 w 130"/>
                <a:gd name="T35" fmla="*/ 1 h 112"/>
                <a:gd name="T36" fmla="*/ 1 w 130"/>
                <a:gd name="T37" fmla="*/ 1 h 112"/>
                <a:gd name="T38" fmla="*/ 1 w 130"/>
                <a:gd name="T39" fmla="*/ 1 h 112"/>
                <a:gd name="T40" fmla="*/ 1 w 130"/>
                <a:gd name="T41" fmla="*/ 1 h 112"/>
                <a:gd name="T42" fmla="*/ 1 w 130"/>
                <a:gd name="T43" fmla="*/ 1 h 112"/>
                <a:gd name="T44" fmla="*/ 1 w 130"/>
                <a:gd name="T45" fmla="*/ 1 h 112"/>
                <a:gd name="T46" fmla="*/ 1 w 130"/>
                <a:gd name="T47" fmla="*/ 1 h 112"/>
                <a:gd name="T48" fmla="*/ 1 w 130"/>
                <a:gd name="T49" fmla="*/ 1 h 112"/>
                <a:gd name="T50" fmla="*/ 1 w 130"/>
                <a:gd name="T51" fmla="*/ 1 h 112"/>
                <a:gd name="T52" fmla="*/ 1 w 130"/>
                <a:gd name="T53" fmla="*/ 1 h 112"/>
                <a:gd name="T54" fmla="*/ 1 w 130"/>
                <a:gd name="T55" fmla="*/ 1 h 112"/>
                <a:gd name="T56" fmla="*/ 1 w 130"/>
                <a:gd name="T57" fmla="*/ 1 h 112"/>
                <a:gd name="T58" fmla="*/ 1 w 130"/>
                <a:gd name="T59" fmla="*/ 1 h 112"/>
                <a:gd name="T60" fmla="*/ 1 w 130"/>
                <a:gd name="T61" fmla="*/ 1 h 112"/>
                <a:gd name="T62" fmla="*/ 1 w 130"/>
                <a:gd name="T63" fmla="*/ 1 h 112"/>
                <a:gd name="T64" fmla="*/ 1 w 130"/>
                <a:gd name="T65" fmla="*/ 1 h 112"/>
                <a:gd name="T66" fmla="*/ 1 w 130"/>
                <a:gd name="T67" fmla="*/ 1 h 112"/>
                <a:gd name="T68" fmla="*/ 1 w 130"/>
                <a:gd name="T69" fmla="*/ 1 h 112"/>
                <a:gd name="T70" fmla="*/ 1 w 130"/>
                <a:gd name="T71" fmla="*/ 1 h 112"/>
                <a:gd name="T72" fmla="*/ 1 w 130"/>
                <a:gd name="T73" fmla="*/ 1 h 112"/>
                <a:gd name="T74" fmla="*/ 1 w 130"/>
                <a:gd name="T75" fmla="*/ 1 h 112"/>
                <a:gd name="T76" fmla="*/ 1 w 130"/>
                <a:gd name="T77" fmla="*/ 1 h 112"/>
                <a:gd name="T78" fmla="*/ 1 w 130"/>
                <a:gd name="T79" fmla="*/ 1 h 112"/>
                <a:gd name="T80" fmla="*/ 1 w 130"/>
                <a:gd name="T81" fmla="*/ 1 h 112"/>
                <a:gd name="T82" fmla="*/ 0 w 130"/>
                <a:gd name="T83" fmla="*/ 1 h 112"/>
                <a:gd name="T84" fmla="*/ 1 w 130"/>
                <a:gd name="T85" fmla="*/ 0 h 112"/>
                <a:gd name="T86" fmla="*/ 1 w 130"/>
                <a:gd name="T87" fmla="*/ 1 h 112"/>
                <a:gd name="T88" fmla="*/ 1 w 130"/>
                <a:gd name="T89" fmla="*/ 1 h 112"/>
                <a:gd name="T90" fmla="*/ 1 w 130"/>
                <a:gd name="T91" fmla="*/ 1 h 112"/>
                <a:gd name="T92" fmla="*/ 1 w 130"/>
                <a:gd name="T93" fmla="*/ 1 h 112"/>
                <a:gd name="T94" fmla="*/ 1 w 130"/>
                <a:gd name="T95" fmla="*/ 1 h 112"/>
                <a:gd name="T96" fmla="*/ 1 w 130"/>
                <a:gd name="T97" fmla="*/ 1 h 112"/>
                <a:gd name="T98" fmla="*/ 1 w 130"/>
                <a:gd name="T99" fmla="*/ 1 h 112"/>
                <a:gd name="T100" fmla="*/ 1 w 130"/>
                <a:gd name="T101" fmla="*/ 1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0"/>
                <a:gd name="T154" fmla="*/ 0 h 112"/>
                <a:gd name="T155" fmla="*/ 130 w 130"/>
                <a:gd name="T156" fmla="*/ 112 h 1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0" h="112">
                  <a:moveTo>
                    <a:pt x="82" y="13"/>
                  </a:moveTo>
                  <a:lnTo>
                    <a:pt x="90" y="15"/>
                  </a:lnTo>
                  <a:lnTo>
                    <a:pt x="98" y="16"/>
                  </a:lnTo>
                  <a:lnTo>
                    <a:pt x="106" y="18"/>
                  </a:lnTo>
                  <a:lnTo>
                    <a:pt x="113" y="19"/>
                  </a:lnTo>
                  <a:lnTo>
                    <a:pt x="119" y="19"/>
                  </a:lnTo>
                  <a:lnTo>
                    <a:pt x="123" y="19"/>
                  </a:lnTo>
                  <a:lnTo>
                    <a:pt x="127" y="20"/>
                  </a:lnTo>
                  <a:lnTo>
                    <a:pt x="130" y="20"/>
                  </a:lnTo>
                  <a:lnTo>
                    <a:pt x="130" y="21"/>
                  </a:lnTo>
                  <a:lnTo>
                    <a:pt x="128" y="25"/>
                  </a:lnTo>
                  <a:lnTo>
                    <a:pt x="125" y="28"/>
                  </a:lnTo>
                  <a:lnTo>
                    <a:pt x="119" y="29"/>
                  </a:lnTo>
                  <a:lnTo>
                    <a:pt x="114" y="29"/>
                  </a:lnTo>
                  <a:lnTo>
                    <a:pt x="111" y="27"/>
                  </a:lnTo>
                  <a:lnTo>
                    <a:pt x="108" y="26"/>
                  </a:lnTo>
                  <a:lnTo>
                    <a:pt x="107" y="26"/>
                  </a:lnTo>
                  <a:lnTo>
                    <a:pt x="105" y="27"/>
                  </a:lnTo>
                  <a:lnTo>
                    <a:pt x="103" y="28"/>
                  </a:lnTo>
                  <a:lnTo>
                    <a:pt x="98" y="29"/>
                  </a:lnTo>
                  <a:lnTo>
                    <a:pt x="91" y="29"/>
                  </a:lnTo>
                  <a:lnTo>
                    <a:pt x="83" y="28"/>
                  </a:lnTo>
                  <a:lnTo>
                    <a:pt x="72" y="25"/>
                  </a:lnTo>
                  <a:lnTo>
                    <a:pt x="58" y="20"/>
                  </a:lnTo>
                  <a:lnTo>
                    <a:pt x="49" y="21"/>
                  </a:lnTo>
                  <a:lnTo>
                    <a:pt x="45" y="32"/>
                  </a:lnTo>
                  <a:lnTo>
                    <a:pt x="44" y="42"/>
                  </a:lnTo>
                  <a:lnTo>
                    <a:pt x="45" y="48"/>
                  </a:lnTo>
                  <a:lnTo>
                    <a:pt x="66" y="73"/>
                  </a:lnTo>
                  <a:lnTo>
                    <a:pt x="83" y="71"/>
                  </a:lnTo>
                  <a:lnTo>
                    <a:pt x="94" y="78"/>
                  </a:lnTo>
                  <a:lnTo>
                    <a:pt x="103" y="72"/>
                  </a:lnTo>
                  <a:lnTo>
                    <a:pt x="113" y="59"/>
                  </a:lnTo>
                  <a:lnTo>
                    <a:pt x="112" y="92"/>
                  </a:lnTo>
                  <a:lnTo>
                    <a:pt x="91" y="112"/>
                  </a:lnTo>
                  <a:lnTo>
                    <a:pt x="51" y="107"/>
                  </a:lnTo>
                  <a:lnTo>
                    <a:pt x="41" y="103"/>
                  </a:lnTo>
                  <a:lnTo>
                    <a:pt x="31" y="99"/>
                  </a:lnTo>
                  <a:lnTo>
                    <a:pt x="23" y="94"/>
                  </a:lnTo>
                  <a:lnTo>
                    <a:pt x="21" y="93"/>
                  </a:lnTo>
                  <a:lnTo>
                    <a:pt x="0" y="73"/>
                  </a:lnTo>
                  <a:lnTo>
                    <a:pt x="11" y="0"/>
                  </a:lnTo>
                  <a:lnTo>
                    <a:pt x="12" y="1"/>
                  </a:lnTo>
                  <a:lnTo>
                    <a:pt x="15" y="2"/>
                  </a:lnTo>
                  <a:lnTo>
                    <a:pt x="20" y="4"/>
                  </a:lnTo>
                  <a:lnTo>
                    <a:pt x="28" y="8"/>
                  </a:lnTo>
                  <a:lnTo>
                    <a:pt x="37" y="10"/>
                  </a:lnTo>
                  <a:lnTo>
                    <a:pt x="50" y="12"/>
                  </a:lnTo>
                  <a:lnTo>
                    <a:pt x="65" y="13"/>
                  </a:lnTo>
                  <a:lnTo>
                    <a:pt x="82" y="13"/>
                  </a:lnTo>
                  <a:close/>
                </a:path>
              </a:pathLst>
            </a:custGeom>
            <a:solidFill>
              <a:srgbClr val="2B0000"/>
            </a:solidFill>
            <a:ln w="9525">
              <a:noFill/>
              <a:round/>
              <a:headEnd/>
              <a:tailEnd/>
            </a:ln>
          </p:spPr>
          <p:txBody>
            <a:bodyPr/>
            <a:lstStyle/>
            <a:p>
              <a:endParaRPr lang="en-US">
                <a:solidFill>
                  <a:srgbClr val="000000"/>
                </a:solidFill>
              </a:endParaRPr>
            </a:p>
          </p:txBody>
        </p:sp>
        <p:sp>
          <p:nvSpPr>
            <p:cNvPr id="23761" name="Freeform 291"/>
            <p:cNvSpPr>
              <a:spLocks/>
            </p:cNvSpPr>
            <p:nvPr/>
          </p:nvSpPr>
          <p:spPr bwMode="auto">
            <a:xfrm>
              <a:off x="5372" y="2310"/>
              <a:ext cx="122" cy="85"/>
            </a:xfrm>
            <a:custGeom>
              <a:avLst/>
              <a:gdLst>
                <a:gd name="T0" fmla="*/ 0 w 245"/>
                <a:gd name="T1" fmla="*/ 1 h 169"/>
                <a:gd name="T2" fmla="*/ 0 w 245"/>
                <a:gd name="T3" fmla="*/ 1 h 169"/>
                <a:gd name="T4" fmla="*/ 0 w 245"/>
                <a:gd name="T5" fmla="*/ 1 h 169"/>
                <a:gd name="T6" fmla="*/ 0 w 245"/>
                <a:gd name="T7" fmla="*/ 1 h 169"/>
                <a:gd name="T8" fmla="*/ 0 w 245"/>
                <a:gd name="T9" fmla="*/ 1 h 169"/>
                <a:gd name="T10" fmla="*/ 0 w 245"/>
                <a:gd name="T11" fmla="*/ 1 h 169"/>
                <a:gd name="T12" fmla="*/ 0 w 245"/>
                <a:gd name="T13" fmla="*/ 1 h 169"/>
                <a:gd name="T14" fmla="*/ 0 w 245"/>
                <a:gd name="T15" fmla="*/ 1 h 169"/>
                <a:gd name="T16" fmla="*/ 0 w 245"/>
                <a:gd name="T17" fmla="*/ 1 h 169"/>
                <a:gd name="T18" fmla="*/ 0 w 245"/>
                <a:gd name="T19" fmla="*/ 1 h 169"/>
                <a:gd name="T20" fmla="*/ 0 w 245"/>
                <a:gd name="T21" fmla="*/ 1 h 169"/>
                <a:gd name="T22" fmla="*/ 0 w 245"/>
                <a:gd name="T23" fmla="*/ 1 h 169"/>
                <a:gd name="T24" fmla="*/ 0 w 245"/>
                <a:gd name="T25" fmla="*/ 1 h 169"/>
                <a:gd name="T26" fmla="*/ 0 w 245"/>
                <a:gd name="T27" fmla="*/ 1 h 169"/>
                <a:gd name="T28" fmla="*/ 0 w 245"/>
                <a:gd name="T29" fmla="*/ 1 h 169"/>
                <a:gd name="T30" fmla="*/ 0 w 245"/>
                <a:gd name="T31" fmla="*/ 1 h 169"/>
                <a:gd name="T32" fmla="*/ 0 w 245"/>
                <a:gd name="T33" fmla="*/ 1 h 169"/>
                <a:gd name="T34" fmla="*/ 0 w 245"/>
                <a:gd name="T35" fmla="*/ 1 h 169"/>
                <a:gd name="T36" fmla="*/ 0 w 245"/>
                <a:gd name="T37" fmla="*/ 1 h 169"/>
                <a:gd name="T38" fmla="*/ 0 w 245"/>
                <a:gd name="T39" fmla="*/ 1 h 169"/>
                <a:gd name="T40" fmla="*/ 0 w 245"/>
                <a:gd name="T41" fmla="*/ 1 h 169"/>
                <a:gd name="T42" fmla="*/ 0 w 245"/>
                <a:gd name="T43" fmla="*/ 1 h 169"/>
                <a:gd name="T44" fmla="*/ 0 w 245"/>
                <a:gd name="T45" fmla="*/ 1 h 169"/>
                <a:gd name="T46" fmla="*/ 0 w 245"/>
                <a:gd name="T47" fmla="*/ 1 h 169"/>
                <a:gd name="T48" fmla="*/ 0 w 245"/>
                <a:gd name="T49" fmla="*/ 0 h 169"/>
                <a:gd name="T50" fmla="*/ 0 w 245"/>
                <a:gd name="T51" fmla="*/ 0 h 169"/>
                <a:gd name="T52" fmla="*/ 0 w 245"/>
                <a:gd name="T53" fmla="*/ 1 h 169"/>
                <a:gd name="T54" fmla="*/ 0 w 245"/>
                <a:gd name="T55" fmla="*/ 1 h 169"/>
                <a:gd name="T56" fmla="*/ 0 w 245"/>
                <a:gd name="T57" fmla="*/ 1 h 169"/>
                <a:gd name="T58" fmla="*/ 0 w 245"/>
                <a:gd name="T59" fmla="*/ 1 h 169"/>
                <a:gd name="T60" fmla="*/ 0 w 245"/>
                <a:gd name="T61" fmla="*/ 1 h 169"/>
                <a:gd name="T62" fmla="*/ 0 w 245"/>
                <a:gd name="T63" fmla="*/ 1 h 169"/>
                <a:gd name="T64" fmla="*/ 0 w 245"/>
                <a:gd name="T65" fmla="*/ 1 h 169"/>
                <a:gd name="T66" fmla="*/ 0 w 245"/>
                <a:gd name="T67" fmla="*/ 1 h 169"/>
                <a:gd name="T68" fmla="*/ 0 w 245"/>
                <a:gd name="T69" fmla="*/ 1 h 169"/>
                <a:gd name="T70" fmla="*/ 0 w 245"/>
                <a:gd name="T71" fmla="*/ 1 h 169"/>
                <a:gd name="T72" fmla="*/ 0 w 245"/>
                <a:gd name="T73" fmla="*/ 1 h 169"/>
                <a:gd name="T74" fmla="*/ 0 w 245"/>
                <a:gd name="T75" fmla="*/ 1 h 169"/>
                <a:gd name="T76" fmla="*/ 0 w 245"/>
                <a:gd name="T77" fmla="*/ 1 h 169"/>
                <a:gd name="T78" fmla="*/ 0 w 245"/>
                <a:gd name="T79" fmla="*/ 1 h 169"/>
                <a:gd name="T80" fmla="*/ 0 w 245"/>
                <a:gd name="T81" fmla="*/ 1 h 1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5"/>
                <a:gd name="T124" fmla="*/ 0 h 169"/>
                <a:gd name="T125" fmla="*/ 245 w 245"/>
                <a:gd name="T126" fmla="*/ 169 h 1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5" h="169">
                  <a:moveTo>
                    <a:pt x="46" y="165"/>
                  </a:moveTo>
                  <a:lnTo>
                    <a:pt x="66" y="169"/>
                  </a:lnTo>
                  <a:lnTo>
                    <a:pt x="99" y="72"/>
                  </a:lnTo>
                  <a:lnTo>
                    <a:pt x="160" y="61"/>
                  </a:lnTo>
                  <a:lnTo>
                    <a:pt x="148" y="86"/>
                  </a:lnTo>
                  <a:lnTo>
                    <a:pt x="161" y="76"/>
                  </a:lnTo>
                  <a:lnTo>
                    <a:pt x="174" y="69"/>
                  </a:lnTo>
                  <a:lnTo>
                    <a:pt x="186" y="64"/>
                  </a:lnTo>
                  <a:lnTo>
                    <a:pt x="200" y="63"/>
                  </a:lnTo>
                  <a:lnTo>
                    <a:pt x="213" y="63"/>
                  </a:lnTo>
                  <a:lnTo>
                    <a:pt x="225" y="64"/>
                  </a:lnTo>
                  <a:lnTo>
                    <a:pt x="236" y="67"/>
                  </a:lnTo>
                  <a:lnTo>
                    <a:pt x="245" y="69"/>
                  </a:lnTo>
                  <a:lnTo>
                    <a:pt x="239" y="60"/>
                  </a:lnTo>
                  <a:lnTo>
                    <a:pt x="233" y="49"/>
                  </a:lnTo>
                  <a:lnTo>
                    <a:pt x="227" y="39"/>
                  </a:lnTo>
                  <a:lnTo>
                    <a:pt x="220" y="28"/>
                  </a:lnTo>
                  <a:lnTo>
                    <a:pt x="213" y="21"/>
                  </a:lnTo>
                  <a:lnTo>
                    <a:pt x="203" y="15"/>
                  </a:lnTo>
                  <a:lnTo>
                    <a:pt x="192" y="10"/>
                  </a:lnTo>
                  <a:lnTo>
                    <a:pt x="178" y="7"/>
                  </a:lnTo>
                  <a:lnTo>
                    <a:pt x="162" y="4"/>
                  </a:lnTo>
                  <a:lnTo>
                    <a:pt x="146" y="2"/>
                  </a:lnTo>
                  <a:lnTo>
                    <a:pt x="130" y="1"/>
                  </a:lnTo>
                  <a:lnTo>
                    <a:pt x="112" y="0"/>
                  </a:lnTo>
                  <a:lnTo>
                    <a:pt x="80" y="0"/>
                  </a:lnTo>
                  <a:lnTo>
                    <a:pt x="54" y="2"/>
                  </a:lnTo>
                  <a:lnTo>
                    <a:pt x="33" y="7"/>
                  </a:lnTo>
                  <a:lnTo>
                    <a:pt x="18" y="15"/>
                  </a:lnTo>
                  <a:lnTo>
                    <a:pt x="8" y="29"/>
                  </a:lnTo>
                  <a:lnTo>
                    <a:pt x="2" y="47"/>
                  </a:lnTo>
                  <a:lnTo>
                    <a:pt x="0" y="72"/>
                  </a:lnTo>
                  <a:lnTo>
                    <a:pt x="0" y="105"/>
                  </a:lnTo>
                  <a:lnTo>
                    <a:pt x="24" y="113"/>
                  </a:lnTo>
                  <a:lnTo>
                    <a:pt x="39" y="123"/>
                  </a:lnTo>
                  <a:lnTo>
                    <a:pt x="48" y="132"/>
                  </a:lnTo>
                  <a:lnTo>
                    <a:pt x="51" y="143"/>
                  </a:lnTo>
                  <a:lnTo>
                    <a:pt x="51" y="151"/>
                  </a:lnTo>
                  <a:lnTo>
                    <a:pt x="49" y="158"/>
                  </a:lnTo>
                  <a:lnTo>
                    <a:pt x="47" y="163"/>
                  </a:lnTo>
                  <a:lnTo>
                    <a:pt x="46" y="165"/>
                  </a:lnTo>
                  <a:close/>
                </a:path>
              </a:pathLst>
            </a:custGeom>
            <a:solidFill>
              <a:srgbClr val="2B0000"/>
            </a:solidFill>
            <a:ln w="9525">
              <a:noFill/>
              <a:round/>
              <a:headEnd/>
              <a:tailEnd/>
            </a:ln>
          </p:spPr>
          <p:txBody>
            <a:bodyPr/>
            <a:lstStyle/>
            <a:p>
              <a:endParaRPr lang="en-US">
                <a:solidFill>
                  <a:srgbClr val="000000"/>
                </a:solidFill>
              </a:endParaRPr>
            </a:p>
          </p:txBody>
        </p:sp>
        <p:sp>
          <p:nvSpPr>
            <p:cNvPr id="23762" name="Freeform 292"/>
            <p:cNvSpPr>
              <a:spLocks/>
            </p:cNvSpPr>
            <p:nvPr/>
          </p:nvSpPr>
          <p:spPr bwMode="auto">
            <a:xfrm>
              <a:off x="5390" y="2377"/>
              <a:ext cx="38" cy="79"/>
            </a:xfrm>
            <a:custGeom>
              <a:avLst/>
              <a:gdLst>
                <a:gd name="T0" fmla="*/ 1 w 76"/>
                <a:gd name="T1" fmla="*/ 1 h 158"/>
                <a:gd name="T2" fmla="*/ 1 w 76"/>
                <a:gd name="T3" fmla="*/ 1 h 158"/>
                <a:gd name="T4" fmla="*/ 1 w 76"/>
                <a:gd name="T5" fmla="*/ 0 h 158"/>
                <a:gd name="T6" fmla="*/ 1 w 76"/>
                <a:gd name="T7" fmla="*/ 1 h 158"/>
                <a:gd name="T8" fmla="*/ 0 w 76"/>
                <a:gd name="T9" fmla="*/ 1 h 158"/>
                <a:gd name="T10" fmla="*/ 1 w 76"/>
                <a:gd name="T11" fmla="*/ 1 h 158"/>
                <a:gd name="T12" fmla="*/ 1 w 76"/>
                <a:gd name="T13" fmla="*/ 1 h 158"/>
                <a:gd name="T14" fmla="*/ 1 w 76"/>
                <a:gd name="T15" fmla="*/ 1 h 158"/>
                <a:gd name="T16" fmla="*/ 1 w 76"/>
                <a:gd name="T17" fmla="*/ 1 h 158"/>
                <a:gd name="T18" fmla="*/ 1 w 76"/>
                <a:gd name="T19" fmla="*/ 1 h 158"/>
                <a:gd name="T20" fmla="*/ 1 w 76"/>
                <a:gd name="T21" fmla="*/ 1 h 158"/>
                <a:gd name="T22" fmla="*/ 1 w 76"/>
                <a:gd name="T23" fmla="*/ 1 h 158"/>
                <a:gd name="T24" fmla="*/ 1 w 76"/>
                <a:gd name="T25" fmla="*/ 1 h 158"/>
                <a:gd name="T26" fmla="*/ 1 w 76"/>
                <a:gd name="T27" fmla="*/ 1 h 158"/>
                <a:gd name="T28" fmla="*/ 1 w 76"/>
                <a:gd name="T29" fmla="*/ 1 h 158"/>
                <a:gd name="T30" fmla="*/ 1 w 76"/>
                <a:gd name="T31" fmla="*/ 1 h 158"/>
                <a:gd name="T32" fmla="*/ 1 w 76"/>
                <a:gd name="T33" fmla="*/ 1 h 158"/>
                <a:gd name="T34" fmla="*/ 1 w 76"/>
                <a:gd name="T35" fmla="*/ 1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
                <a:gd name="T55" fmla="*/ 0 h 158"/>
                <a:gd name="T56" fmla="*/ 76 w 76"/>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 h="158">
                  <a:moveTo>
                    <a:pt x="64" y="67"/>
                  </a:moveTo>
                  <a:lnTo>
                    <a:pt x="57" y="45"/>
                  </a:lnTo>
                  <a:lnTo>
                    <a:pt x="27" y="0"/>
                  </a:lnTo>
                  <a:lnTo>
                    <a:pt x="11" y="32"/>
                  </a:lnTo>
                  <a:lnTo>
                    <a:pt x="0" y="88"/>
                  </a:lnTo>
                  <a:lnTo>
                    <a:pt x="11" y="121"/>
                  </a:lnTo>
                  <a:lnTo>
                    <a:pt x="13" y="123"/>
                  </a:lnTo>
                  <a:lnTo>
                    <a:pt x="19" y="127"/>
                  </a:lnTo>
                  <a:lnTo>
                    <a:pt x="27" y="132"/>
                  </a:lnTo>
                  <a:lnTo>
                    <a:pt x="37" y="139"/>
                  </a:lnTo>
                  <a:lnTo>
                    <a:pt x="48" y="146"/>
                  </a:lnTo>
                  <a:lnTo>
                    <a:pt x="58" y="151"/>
                  </a:lnTo>
                  <a:lnTo>
                    <a:pt x="67" y="156"/>
                  </a:lnTo>
                  <a:lnTo>
                    <a:pt x="73" y="158"/>
                  </a:lnTo>
                  <a:lnTo>
                    <a:pt x="76" y="146"/>
                  </a:lnTo>
                  <a:lnTo>
                    <a:pt x="73" y="115"/>
                  </a:lnTo>
                  <a:lnTo>
                    <a:pt x="67" y="82"/>
                  </a:lnTo>
                  <a:lnTo>
                    <a:pt x="64" y="67"/>
                  </a:lnTo>
                  <a:close/>
                </a:path>
              </a:pathLst>
            </a:custGeom>
            <a:solidFill>
              <a:srgbClr val="2B0000"/>
            </a:solidFill>
            <a:ln w="9525">
              <a:noFill/>
              <a:round/>
              <a:headEnd/>
              <a:tailEnd/>
            </a:ln>
          </p:spPr>
          <p:txBody>
            <a:bodyPr/>
            <a:lstStyle/>
            <a:p>
              <a:endParaRPr lang="en-US">
                <a:solidFill>
                  <a:srgbClr val="000000"/>
                </a:solidFill>
              </a:endParaRPr>
            </a:p>
          </p:txBody>
        </p:sp>
        <p:sp>
          <p:nvSpPr>
            <p:cNvPr id="23763" name="Freeform 294"/>
            <p:cNvSpPr>
              <a:spLocks/>
            </p:cNvSpPr>
            <p:nvPr/>
          </p:nvSpPr>
          <p:spPr bwMode="auto">
            <a:xfrm>
              <a:off x="5453" y="2366"/>
              <a:ext cx="26" cy="53"/>
            </a:xfrm>
            <a:custGeom>
              <a:avLst/>
              <a:gdLst>
                <a:gd name="T0" fmla="*/ 0 w 53"/>
                <a:gd name="T1" fmla="*/ 1 h 106"/>
                <a:gd name="T2" fmla="*/ 0 w 53"/>
                <a:gd name="T3" fmla="*/ 1 h 106"/>
                <a:gd name="T4" fmla="*/ 0 w 53"/>
                <a:gd name="T5" fmla="*/ 1 h 106"/>
                <a:gd name="T6" fmla="*/ 0 w 53"/>
                <a:gd name="T7" fmla="*/ 1 h 106"/>
                <a:gd name="T8" fmla="*/ 0 w 53"/>
                <a:gd name="T9" fmla="*/ 1 h 106"/>
                <a:gd name="T10" fmla="*/ 0 w 53"/>
                <a:gd name="T11" fmla="*/ 1 h 106"/>
                <a:gd name="T12" fmla="*/ 0 w 53"/>
                <a:gd name="T13" fmla="*/ 1 h 106"/>
                <a:gd name="T14" fmla="*/ 0 w 53"/>
                <a:gd name="T15" fmla="*/ 1 h 106"/>
                <a:gd name="T16" fmla="*/ 0 w 53"/>
                <a:gd name="T17" fmla="*/ 1 h 106"/>
                <a:gd name="T18" fmla="*/ 0 w 53"/>
                <a:gd name="T19" fmla="*/ 1 h 106"/>
                <a:gd name="T20" fmla="*/ 0 w 53"/>
                <a:gd name="T21" fmla="*/ 1 h 106"/>
                <a:gd name="T22" fmla="*/ 0 w 53"/>
                <a:gd name="T23" fmla="*/ 1 h 106"/>
                <a:gd name="T24" fmla="*/ 0 w 53"/>
                <a:gd name="T25" fmla="*/ 0 h 106"/>
                <a:gd name="T26" fmla="*/ 0 w 53"/>
                <a:gd name="T27" fmla="*/ 1 h 106"/>
                <a:gd name="T28" fmla="*/ 0 w 53"/>
                <a:gd name="T29" fmla="*/ 1 h 106"/>
                <a:gd name="T30" fmla="*/ 0 w 53"/>
                <a:gd name="T31" fmla="*/ 1 h 106"/>
                <a:gd name="T32" fmla="*/ 0 w 53"/>
                <a:gd name="T33" fmla="*/ 1 h 106"/>
                <a:gd name="T34" fmla="*/ 0 w 53"/>
                <a:gd name="T35" fmla="*/ 1 h 106"/>
                <a:gd name="T36" fmla="*/ 0 w 53"/>
                <a:gd name="T37" fmla="*/ 1 h 106"/>
                <a:gd name="T38" fmla="*/ 0 w 53"/>
                <a:gd name="T39" fmla="*/ 1 h 106"/>
                <a:gd name="T40" fmla="*/ 0 w 53"/>
                <a:gd name="T41" fmla="*/ 1 h 106"/>
                <a:gd name="T42" fmla="*/ 0 w 53"/>
                <a:gd name="T43" fmla="*/ 1 h 106"/>
                <a:gd name="T44" fmla="*/ 0 w 53"/>
                <a:gd name="T45" fmla="*/ 1 h 106"/>
                <a:gd name="T46" fmla="*/ 0 w 53"/>
                <a:gd name="T47" fmla="*/ 1 h 106"/>
                <a:gd name="T48" fmla="*/ 0 w 53"/>
                <a:gd name="T49" fmla="*/ 1 h 106"/>
                <a:gd name="T50" fmla="*/ 0 w 53"/>
                <a:gd name="T51" fmla="*/ 1 h 106"/>
                <a:gd name="T52" fmla="*/ 0 w 53"/>
                <a:gd name="T53" fmla="*/ 1 h 106"/>
                <a:gd name="T54" fmla="*/ 0 w 53"/>
                <a:gd name="T55" fmla="*/ 1 h 106"/>
                <a:gd name="T56" fmla="*/ 0 w 53"/>
                <a:gd name="T57" fmla="*/ 1 h 106"/>
                <a:gd name="T58" fmla="*/ 0 w 53"/>
                <a:gd name="T59" fmla="*/ 1 h 106"/>
                <a:gd name="T60" fmla="*/ 0 w 53"/>
                <a:gd name="T61" fmla="*/ 1 h 106"/>
                <a:gd name="T62" fmla="*/ 0 w 53"/>
                <a:gd name="T63" fmla="*/ 1 h 106"/>
                <a:gd name="T64" fmla="*/ 0 w 53"/>
                <a:gd name="T65" fmla="*/ 1 h 106"/>
                <a:gd name="T66" fmla="*/ 0 w 53"/>
                <a:gd name="T67" fmla="*/ 1 h 106"/>
                <a:gd name="T68" fmla="*/ 0 w 53"/>
                <a:gd name="T69" fmla="*/ 1 h 106"/>
                <a:gd name="T70" fmla="*/ 0 w 53"/>
                <a:gd name="T71" fmla="*/ 1 h 106"/>
                <a:gd name="T72" fmla="*/ 0 w 53"/>
                <a:gd name="T73" fmla="*/ 1 h 106"/>
                <a:gd name="T74" fmla="*/ 0 w 53"/>
                <a:gd name="T75" fmla="*/ 1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
                <a:gd name="T115" fmla="*/ 0 h 106"/>
                <a:gd name="T116" fmla="*/ 53 w 53"/>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 h="106">
                  <a:moveTo>
                    <a:pt x="39" y="106"/>
                  </a:moveTo>
                  <a:lnTo>
                    <a:pt x="43" y="104"/>
                  </a:lnTo>
                  <a:lnTo>
                    <a:pt x="46" y="103"/>
                  </a:lnTo>
                  <a:lnTo>
                    <a:pt x="50" y="100"/>
                  </a:lnTo>
                  <a:lnTo>
                    <a:pt x="53" y="98"/>
                  </a:lnTo>
                  <a:lnTo>
                    <a:pt x="50" y="89"/>
                  </a:lnTo>
                  <a:lnTo>
                    <a:pt x="43" y="70"/>
                  </a:lnTo>
                  <a:lnTo>
                    <a:pt x="36" y="43"/>
                  </a:lnTo>
                  <a:lnTo>
                    <a:pt x="35" y="13"/>
                  </a:lnTo>
                  <a:lnTo>
                    <a:pt x="37" y="9"/>
                  </a:lnTo>
                  <a:lnTo>
                    <a:pt x="41" y="4"/>
                  </a:lnTo>
                  <a:lnTo>
                    <a:pt x="45" y="1"/>
                  </a:lnTo>
                  <a:lnTo>
                    <a:pt x="47" y="0"/>
                  </a:lnTo>
                  <a:lnTo>
                    <a:pt x="44" y="1"/>
                  </a:lnTo>
                  <a:lnTo>
                    <a:pt x="38" y="3"/>
                  </a:lnTo>
                  <a:lnTo>
                    <a:pt x="31" y="8"/>
                  </a:lnTo>
                  <a:lnTo>
                    <a:pt x="28" y="13"/>
                  </a:lnTo>
                  <a:lnTo>
                    <a:pt x="32" y="43"/>
                  </a:lnTo>
                  <a:lnTo>
                    <a:pt x="38" y="69"/>
                  </a:lnTo>
                  <a:lnTo>
                    <a:pt x="41" y="87"/>
                  </a:lnTo>
                  <a:lnTo>
                    <a:pt x="44" y="94"/>
                  </a:lnTo>
                  <a:lnTo>
                    <a:pt x="43" y="95"/>
                  </a:lnTo>
                  <a:lnTo>
                    <a:pt x="41" y="96"/>
                  </a:lnTo>
                  <a:lnTo>
                    <a:pt x="38" y="99"/>
                  </a:lnTo>
                  <a:lnTo>
                    <a:pt x="36" y="100"/>
                  </a:lnTo>
                  <a:lnTo>
                    <a:pt x="26" y="99"/>
                  </a:lnTo>
                  <a:lnTo>
                    <a:pt x="17" y="95"/>
                  </a:lnTo>
                  <a:lnTo>
                    <a:pt x="9" y="92"/>
                  </a:lnTo>
                  <a:lnTo>
                    <a:pt x="6" y="89"/>
                  </a:lnTo>
                  <a:lnTo>
                    <a:pt x="0" y="92"/>
                  </a:lnTo>
                  <a:lnTo>
                    <a:pt x="1" y="93"/>
                  </a:lnTo>
                  <a:lnTo>
                    <a:pt x="3" y="94"/>
                  </a:lnTo>
                  <a:lnTo>
                    <a:pt x="8" y="96"/>
                  </a:lnTo>
                  <a:lnTo>
                    <a:pt x="14" y="99"/>
                  </a:lnTo>
                  <a:lnTo>
                    <a:pt x="21" y="101"/>
                  </a:lnTo>
                  <a:lnTo>
                    <a:pt x="26" y="103"/>
                  </a:lnTo>
                  <a:lnTo>
                    <a:pt x="33" y="104"/>
                  </a:lnTo>
                  <a:lnTo>
                    <a:pt x="39" y="106"/>
                  </a:lnTo>
                  <a:close/>
                </a:path>
              </a:pathLst>
            </a:custGeom>
            <a:solidFill>
              <a:srgbClr val="FFA893"/>
            </a:solidFill>
            <a:ln w="9525">
              <a:noFill/>
              <a:round/>
              <a:headEnd/>
              <a:tailEnd/>
            </a:ln>
          </p:spPr>
          <p:txBody>
            <a:bodyPr/>
            <a:lstStyle/>
            <a:p>
              <a:endParaRPr lang="en-US">
                <a:solidFill>
                  <a:srgbClr val="000000"/>
                </a:solidFill>
              </a:endParaRPr>
            </a:p>
          </p:txBody>
        </p:sp>
        <p:sp>
          <p:nvSpPr>
            <p:cNvPr id="23764" name="Freeform 295"/>
            <p:cNvSpPr>
              <a:spLocks/>
            </p:cNvSpPr>
            <p:nvPr/>
          </p:nvSpPr>
          <p:spPr bwMode="auto">
            <a:xfrm>
              <a:off x="5467" y="2361"/>
              <a:ext cx="26" cy="10"/>
            </a:xfrm>
            <a:custGeom>
              <a:avLst/>
              <a:gdLst>
                <a:gd name="T0" fmla="*/ 1 w 51"/>
                <a:gd name="T1" fmla="*/ 1 h 20"/>
                <a:gd name="T2" fmla="*/ 1 w 51"/>
                <a:gd name="T3" fmla="*/ 0 h 20"/>
                <a:gd name="T4" fmla="*/ 1 w 51"/>
                <a:gd name="T5" fmla="*/ 0 h 20"/>
                <a:gd name="T6" fmla="*/ 1 w 51"/>
                <a:gd name="T7" fmla="*/ 0 h 20"/>
                <a:gd name="T8" fmla="*/ 1 w 51"/>
                <a:gd name="T9" fmla="*/ 1 h 20"/>
                <a:gd name="T10" fmla="*/ 1 w 51"/>
                <a:gd name="T11" fmla="*/ 1 h 20"/>
                <a:gd name="T12" fmla="*/ 1 w 51"/>
                <a:gd name="T13" fmla="*/ 1 h 20"/>
                <a:gd name="T14" fmla="*/ 1 w 51"/>
                <a:gd name="T15" fmla="*/ 1 h 20"/>
                <a:gd name="T16" fmla="*/ 1 w 51"/>
                <a:gd name="T17" fmla="*/ 1 h 20"/>
                <a:gd name="T18" fmla="*/ 1 w 51"/>
                <a:gd name="T19" fmla="*/ 1 h 20"/>
                <a:gd name="T20" fmla="*/ 1 w 51"/>
                <a:gd name="T21" fmla="*/ 1 h 20"/>
                <a:gd name="T22" fmla="*/ 0 w 51"/>
                <a:gd name="T23" fmla="*/ 1 h 20"/>
                <a:gd name="T24" fmla="*/ 0 w 51"/>
                <a:gd name="T25" fmla="*/ 1 h 20"/>
                <a:gd name="T26" fmla="*/ 1 w 51"/>
                <a:gd name="T27" fmla="*/ 1 h 20"/>
                <a:gd name="T28" fmla="*/ 1 w 51"/>
                <a:gd name="T29" fmla="*/ 1 h 20"/>
                <a:gd name="T30" fmla="*/ 1 w 51"/>
                <a:gd name="T31" fmla="*/ 1 h 20"/>
                <a:gd name="T32" fmla="*/ 1 w 51"/>
                <a:gd name="T33" fmla="*/ 1 h 20"/>
                <a:gd name="T34" fmla="*/ 1 w 51"/>
                <a:gd name="T35" fmla="*/ 1 h 20"/>
                <a:gd name="T36" fmla="*/ 1 w 51"/>
                <a:gd name="T37" fmla="*/ 1 h 20"/>
                <a:gd name="T38" fmla="*/ 1 w 51"/>
                <a:gd name="T39" fmla="*/ 1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
                <a:gd name="T61" fmla="*/ 0 h 20"/>
                <a:gd name="T62" fmla="*/ 51 w 51"/>
                <a:gd name="T63" fmla="*/ 20 h 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 h="20">
                  <a:moveTo>
                    <a:pt x="51" y="4"/>
                  </a:moveTo>
                  <a:lnTo>
                    <a:pt x="41" y="0"/>
                  </a:lnTo>
                  <a:lnTo>
                    <a:pt x="40" y="0"/>
                  </a:lnTo>
                  <a:lnTo>
                    <a:pt x="35" y="0"/>
                  </a:lnTo>
                  <a:lnTo>
                    <a:pt x="31" y="2"/>
                  </a:lnTo>
                  <a:lnTo>
                    <a:pt x="24" y="3"/>
                  </a:lnTo>
                  <a:lnTo>
                    <a:pt x="17" y="4"/>
                  </a:lnTo>
                  <a:lnTo>
                    <a:pt x="11" y="5"/>
                  </a:lnTo>
                  <a:lnTo>
                    <a:pt x="7" y="6"/>
                  </a:lnTo>
                  <a:lnTo>
                    <a:pt x="3" y="8"/>
                  </a:lnTo>
                  <a:lnTo>
                    <a:pt x="2" y="11"/>
                  </a:lnTo>
                  <a:lnTo>
                    <a:pt x="0" y="14"/>
                  </a:lnTo>
                  <a:lnTo>
                    <a:pt x="0" y="18"/>
                  </a:lnTo>
                  <a:lnTo>
                    <a:pt x="3" y="20"/>
                  </a:lnTo>
                  <a:lnTo>
                    <a:pt x="35" y="12"/>
                  </a:lnTo>
                  <a:lnTo>
                    <a:pt x="37" y="12"/>
                  </a:lnTo>
                  <a:lnTo>
                    <a:pt x="40" y="12"/>
                  </a:lnTo>
                  <a:lnTo>
                    <a:pt x="45" y="12"/>
                  </a:lnTo>
                  <a:lnTo>
                    <a:pt x="49" y="13"/>
                  </a:lnTo>
                  <a:lnTo>
                    <a:pt x="51" y="4"/>
                  </a:lnTo>
                  <a:close/>
                </a:path>
              </a:pathLst>
            </a:custGeom>
            <a:solidFill>
              <a:srgbClr val="2B0000"/>
            </a:solidFill>
            <a:ln w="9525">
              <a:noFill/>
              <a:round/>
              <a:headEnd/>
              <a:tailEnd/>
            </a:ln>
          </p:spPr>
          <p:txBody>
            <a:bodyPr/>
            <a:lstStyle/>
            <a:p>
              <a:endParaRPr lang="en-US">
                <a:solidFill>
                  <a:srgbClr val="000000"/>
                </a:solidFill>
              </a:endParaRPr>
            </a:p>
          </p:txBody>
        </p:sp>
        <p:sp>
          <p:nvSpPr>
            <p:cNvPr id="23765" name="Freeform 296"/>
            <p:cNvSpPr>
              <a:spLocks/>
            </p:cNvSpPr>
            <p:nvPr/>
          </p:nvSpPr>
          <p:spPr bwMode="auto">
            <a:xfrm>
              <a:off x="5419" y="2360"/>
              <a:ext cx="39" cy="10"/>
            </a:xfrm>
            <a:custGeom>
              <a:avLst/>
              <a:gdLst>
                <a:gd name="T0" fmla="*/ 1 w 78"/>
                <a:gd name="T1" fmla="*/ 0 h 21"/>
                <a:gd name="T2" fmla="*/ 1 w 78"/>
                <a:gd name="T3" fmla="*/ 0 h 21"/>
                <a:gd name="T4" fmla="*/ 1 w 78"/>
                <a:gd name="T5" fmla="*/ 0 h 21"/>
                <a:gd name="T6" fmla="*/ 1 w 78"/>
                <a:gd name="T7" fmla="*/ 0 h 21"/>
                <a:gd name="T8" fmla="*/ 1 w 78"/>
                <a:gd name="T9" fmla="*/ 0 h 21"/>
                <a:gd name="T10" fmla="*/ 1 w 78"/>
                <a:gd name="T11" fmla="*/ 0 h 21"/>
                <a:gd name="T12" fmla="*/ 1 w 78"/>
                <a:gd name="T13" fmla="*/ 0 h 21"/>
                <a:gd name="T14" fmla="*/ 1 w 78"/>
                <a:gd name="T15" fmla="*/ 0 h 21"/>
                <a:gd name="T16" fmla="*/ 0 w 78"/>
                <a:gd name="T17" fmla="*/ 0 h 21"/>
                <a:gd name="T18" fmla="*/ 0 w 78"/>
                <a:gd name="T19" fmla="*/ 0 h 21"/>
                <a:gd name="T20" fmla="*/ 1 w 78"/>
                <a:gd name="T21" fmla="*/ 0 h 21"/>
                <a:gd name="T22" fmla="*/ 1 w 78"/>
                <a:gd name="T23" fmla="*/ 0 h 21"/>
                <a:gd name="T24" fmla="*/ 1 w 78"/>
                <a:gd name="T25" fmla="*/ 0 h 21"/>
                <a:gd name="T26" fmla="*/ 1 w 78"/>
                <a:gd name="T27" fmla="*/ 0 h 21"/>
                <a:gd name="T28" fmla="*/ 1 w 78"/>
                <a:gd name="T29" fmla="*/ 0 h 21"/>
                <a:gd name="T30" fmla="*/ 1 w 78"/>
                <a:gd name="T31" fmla="*/ 0 h 21"/>
                <a:gd name="T32" fmla="*/ 1 w 78"/>
                <a:gd name="T33" fmla="*/ 0 h 21"/>
                <a:gd name="T34" fmla="*/ 1 w 78"/>
                <a:gd name="T35" fmla="*/ 0 h 21"/>
                <a:gd name="T36" fmla="*/ 1 w 78"/>
                <a:gd name="T37" fmla="*/ 0 h 21"/>
                <a:gd name="T38" fmla="*/ 1 w 78"/>
                <a:gd name="T39" fmla="*/ 0 h 21"/>
                <a:gd name="T40" fmla="*/ 1 w 78"/>
                <a:gd name="T41" fmla="*/ 0 h 21"/>
                <a:gd name="T42" fmla="*/ 1 w 78"/>
                <a:gd name="T43" fmla="*/ 0 h 21"/>
                <a:gd name="T44" fmla="*/ 1 w 78"/>
                <a:gd name="T45" fmla="*/ 0 h 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21"/>
                <a:gd name="T71" fmla="*/ 78 w 78"/>
                <a:gd name="T72" fmla="*/ 21 h 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21">
                  <a:moveTo>
                    <a:pt x="71" y="5"/>
                  </a:moveTo>
                  <a:lnTo>
                    <a:pt x="31" y="0"/>
                  </a:lnTo>
                  <a:lnTo>
                    <a:pt x="29" y="0"/>
                  </a:lnTo>
                  <a:lnTo>
                    <a:pt x="22" y="2"/>
                  </a:lnTo>
                  <a:lnTo>
                    <a:pt x="14" y="4"/>
                  </a:lnTo>
                  <a:lnTo>
                    <a:pt x="6" y="5"/>
                  </a:lnTo>
                  <a:lnTo>
                    <a:pt x="5" y="6"/>
                  </a:lnTo>
                  <a:lnTo>
                    <a:pt x="1" y="7"/>
                  </a:lnTo>
                  <a:lnTo>
                    <a:pt x="0" y="10"/>
                  </a:lnTo>
                  <a:lnTo>
                    <a:pt x="0" y="14"/>
                  </a:lnTo>
                  <a:lnTo>
                    <a:pt x="31" y="9"/>
                  </a:lnTo>
                  <a:lnTo>
                    <a:pt x="32" y="9"/>
                  </a:lnTo>
                  <a:lnTo>
                    <a:pt x="36" y="10"/>
                  </a:lnTo>
                  <a:lnTo>
                    <a:pt x="40" y="12"/>
                  </a:lnTo>
                  <a:lnTo>
                    <a:pt x="46" y="14"/>
                  </a:lnTo>
                  <a:lnTo>
                    <a:pt x="53" y="16"/>
                  </a:lnTo>
                  <a:lnTo>
                    <a:pt x="60" y="17"/>
                  </a:lnTo>
                  <a:lnTo>
                    <a:pt x="67" y="20"/>
                  </a:lnTo>
                  <a:lnTo>
                    <a:pt x="74" y="21"/>
                  </a:lnTo>
                  <a:lnTo>
                    <a:pt x="75" y="19"/>
                  </a:lnTo>
                  <a:lnTo>
                    <a:pt x="78" y="14"/>
                  </a:lnTo>
                  <a:lnTo>
                    <a:pt x="77" y="9"/>
                  </a:lnTo>
                  <a:lnTo>
                    <a:pt x="71" y="5"/>
                  </a:lnTo>
                  <a:close/>
                </a:path>
              </a:pathLst>
            </a:custGeom>
            <a:solidFill>
              <a:srgbClr val="2B0000"/>
            </a:solidFill>
            <a:ln w="9525">
              <a:noFill/>
              <a:round/>
              <a:headEnd/>
              <a:tailEnd/>
            </a:ln>
          </p:spPr>
          <p:txBody>
            <a:bodyPr/>
            <a:lstStyle/>
            <a:p>
              <a:endParaRPr lang="en-US">
                <a:solidFill>
                  <a:srgbClr val="000000"/>
                </a:solidFill>
              </a:endParaRPr>
            </a:p>
          </p:txBody>
        </p:sp>
        <p:sp>
          <p:nvSpPr>
            <p:cNvPr id="23766" name="Freeform 297"/>
            <p:cNvSpPr>
              <a:spLocks/>
            </p:cNvSpPr>
            <p:nvPr/>
          </p:nvSpPr>
          <p:spPr bwMode="auto">
            <a:xfrm>
              <a:off x="5360" y="2326"/>
              <a:ext cx="27" cy="90"/>
            </a:xfrm>
            <a:custGeom>
              <a:avLst/>
              <a:gdLst>
                <a:gd name="T0" fmla="*/ 0 w 56"/>
                <a:gd name="T1" fmla="*/ 0 h 181"/>
                <a:gd name="T2" fmla="*/ 0 w 56"/>
                <a:gd name="T3" fmla="*/ 0 h 181"/>
                <a:gd name="T4" fmla="*/ 0 w 56"/>
                <a:gd name="T5" fmla="*/ 0 h 181"/>
                <a:gd name="T6" fmla="*/ 0 w 56"/>
                <a:gd name="T7" fmla="*/ 0 h 181"/>
                <a:gd name="T8" fmla="*/ 0 w 56"/>
                <a:gd name="T9" fmla="*/ 0 h 181"/>
                <a:gd name="T10" fmla="*/ 0 w 56"/>
                <a:gd name="T11" fmla="*/ 0 h 181"/>
                <a:gd name="T12" fmla="*/ 0 w 56"/>
                <a:gd name="T13" fmla="*/ 0 h 181"/>
                <a:gd name="T14" fmla="*/ 0 w 56"/>
                <a:gd name="T15" fmla="*/ 0 h 181"/>
                <a:gd name="T16" fmla="*/ 0 w 56"/>
                <a:gd name="T17" fmla="*/ 0 h 181"/>
                <a:gd name="T18" fmla="*/ 0 w 56"/>
                <a:gd name="T19" fmla="*/ 0 h 181"/>
                <a:gd name="T20" fmla="*/ 0 w 56"/>
                <a:gd name="T21" fmla="*/ 0 h 181"/>
                <a:gd name="T22" fmla="*/ 0 w 56"/>
                <a:gd name="T23" fmla="*/ 0 h 181"/>
                <a:gd name="T24" fmla="*/ 0 w 56"/>
                <a:gd name="T25" fmla="*/ 0 h 181"/>
                <a:gd name="T26" fmla="*/ 0 w 56"/>
                <a:gd name="T27" fmla="*/ 0 h 181"/>
                <a:gd name="T28" fmla="*/ 0 w 56"/>
                <a:gd name="T29" fmla="*/ 0 h 181"/>
                <a:gd name="T30" fmla="*/ 0 w 56"/>
                <a:gd name="T31" fmla="*/ 0 h 181"/>
                <a:gd name="T32" fmla="*/ 0 w 56"/>
                <a:gd name="T33" fmla="*/ 0 h 181"/>
                <a:gd name="T34" fmla="*/ 0 w 56"/>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181"/>
                <a:gd name="T56" fmla="*/ 56 w 56"/>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181">
                  <a:moveTo>
                    <a:pt x="30" y="0"/>
                  </a:moveTo>
                  <a:lnTo>
                    <a:pt x="0" y="62"/>
                  </a:lnTo>
                  <a:lnTo>
                    <a:pt x="4" y="136"/>
                  </a:lnTo>
                  <a:lnTo>
                    <a:pt x="8" y="169"/>
                  </a:lnTo>
                  <a:lnTo>
                    <a:pt x="12" y="180"/>
                  </a:lnTo>
                  <a:lnTo>
                    <a:pt x="21" y="164"/>
                  </a:lnTo>
                  <a:lnTo>
                    <a:pt x="28" y="181"/>
                  </a:lnTo>
                  <a:lnTo>
                    <a:pt x="37" y="146"/>
                  </a:lnTo>
                  <a:lnTo>
                    <a:pt x="43" y="146"/>
                  </a:lnTo>
                  <a:lnTo>
                    <a:pt x="51" y="125"/>
                  </a:lnTo>
                  <a:lnTo>
                    <a:pt x="52" y="119"/>
                  </a:lnTo>
                  <a:lnTo>
                    <a:pt x="53" y="104"/>
                  </a:lnTo>
                  <a:lnTo>
                    <a:pt x="55" y="84"/>
                  </a:lnTo>
                  <a:lnTo>
                    <a:pt x="56" y="60"/>
                  </a:lnTo>
                  <a:lnTo>
                    <a:pt x="55" y="37"/>
                  </a:lnTo>
                  <a:lnTo>
                    <a:pt x="50" y="17"/>
                  </a:lnTo>
                  <a:lnTo>
                    <a:pt x="43" y="4"/>
                  </a:lnTo>
                  <a:lnTo>
                    <a:pt x="30" y="0"/>
                  </a:lnTo>
                  <a:close/>
                </a:path>
              </a:pathLst>
            </a:custGeom>
            <a:solidFill>
              <a:srgbClr val="300000"/>
            </a:solidFill>
            <a:ln w="9525">
              <a:noFill/>
              <a:round/>
              <a:headEnd/>
              <a:tailEnd/>
            </a:ln>
          </p:spPr>
          <p:txBody>
            <a:bodyPr/>
            <a:lstStyle/>
            <a:p>
              <a:endParaRPr lang="en-US">
                <a:solidFill>
                  <a:srgbClr val="000000"/>
                </a:solidFill>
              </a:endParaRPr>
            </a:p>
          </p:txBody>
        </p:sp>
        <p:sp>
          <p:nvSpPr>
            <p:cNvPr id="23767" name="Freeform 298"/>
            <p:cNvSpPr>
              <a:spLocks/>
            </p:cNvSpPr>
            <p:nvPr/>
          </p:nvSpPr>
          <p:spPr bwMode="auto">
            <a:xfrm>
              <a:off x="5374" y="2363"/>
              <a:ext cx="21" cy="28"/>
            </a:xfrm>
            <a:custGeom>
              <a:avLst/>
              <a:gdLst>
                <a:gd name="T0" fmla="*/ 1 w 42"/>
                <a:gd name="T1" fmla="*/ 1 h 56"/>
                <a:gd name="T2" fmla="*/ 1 w 42"/>
                <a:gd name="T3" fmla="*/ 1 h 56"/>
                <a:gd name="T4" fmla="*/ 1 w 42"/>
                <a:gd name="T5" fmla="*/ 1 h 56"/>
                <a:gd name="T6" fmla="*/ 1 w 42"/>
                <a:gd name="T7" fmla="*/ 1 h 56"/>
                <a:gd name="T8" fmla="*/ 1 w 42"/>
                <a:gd name="T9" fmla="*/ 1 h 56"/>
                <a:gd name="T10" fmla="*/ 1 w 42"/>
                <a:gd name="T11" fmla="*/ 1 h 56"/>
                <a:gd name="T12" fmla="*/ 1 w 42"/>
                <a:gd name="T13" fmla="*/ 0 h 56"/>
                <a:gd name="T14" fmla="*/ 1 w 42"/>
                <a:gd name="T15" fmla="*/ 1 h 56"/>
                <a:gd name="T16" fmla="*/ 1 w 42"/>
                <a:gd name="T17" fmla="*/ 1 h 56"/>
                <a:gd name="T18" fmla="*/ 0 w 42"/>
                <a:gd name="T19" fmla="*/ 1 h 56"/>
                <a:gd name="T20" fmla="*/ 0 w 42"/>
                <a:gd name="T21" fmla="*/ 1 h 56"/>
                <a:gd name="T22" fmla="*/ 1 w 42"/>
                <a:gd name="T23" fmla="*/ 1 h 56"/>
                <a:gd name="T24" fmla="*/ 1 w 42"/>
                <a:gd name="T25" fmla="*/ 1 h 56"/>
                <a:gd name="T26" fmla="*/ 1 w 42"/>
                <a:gd name="T27" fmla="*/ 1 h 56"/>
                <a:gd name="T28" fmla="*/ 1 w 42"/>
                <a:gd name="T29" fmla="*/ 1 h 56"/>
                <a:gd name="T30" fmla="*/ 1 w 42"/>
                <a:gd name="T31" fmla="*/ 1 h 56"/>
                <a:gd name="T32" fmla="*/ 1 w 42"/>
                <a:gd name="T33" fmla="*/ 1 h 56"/>
                <a:gd name="T34" fmla="*/ 1 w 4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6"/>
                <a:gd name="T56" fmla="*/ 42 w 4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6">
                  <a:moveTo>
                    <a:pt x="42" y="33"/>
                  </a:moveTo>
                  <a:lnTo>
                    <a:pt x="40" y="31"/>
                  </a:lnTo>
                  <a:lnTo>
                    <a:pt x="38" y="25"/>
                  </a:lnTo>
                  <a:lnTo>
                    <a:pt x="35" y="18"/>
                  </a:lnTo>
                  <a:lnTo>
                    <a:pt x="30" y="10"/>
                  </a:lnTo>
                  <a:lnTo>
                    <a:pt x="24" y="4"/>
                  </a:lnTo>
                  <a:lnTo>
                    <a:pt x="17" y="0"/>
                  </a:lnTo>
                  <a:lnTo>
                    <a:pt x="11" y="1"/>
                  </a:lnTo>
                  <a:lnTo>
                    <a:pt x="2" y="7"/>
                  </a:lnTo>
                  <a:lnTo>
                    <a:pt x="0" y="10"/>
                  </a:lnTo>
                  <a:lnTo>
                    <a:pt x="0" y="17"/>
                  </a:lnTo>
                  <a:lnTo>
                    <a:pt x="2" y="25"/>
                  </a:lnTo>
                  <a:lnTo>
                    <a:pt x="8" y="36"/>
                  </a:lnTo>
                  <a:lnTo>
                    <a:pt x="17" y="47"/>
                  </a:lnTo>
                  <a:lnTo>
                    <a:pt x="26" y="55"/>
                  </a:lnTo>
                  <a:lnTo>
                    <a:pt x="32" y="56"/>
                  </a:lnTo>
                  <a:lnTo>
                    <a:pt x="38" y="49"/>
                  </a:lnTo>
                  <a:lnTo>
                    <a:pt x="42" y="33"/>
                  </a:lnTo>
                  <a:close/>
                </a:path>
              </a:pathLst>
            </a:custGeom>
            <a:solidFill>
              <a:srgbClr val="FFA893"/>
            </a:solidFill>
            <a:ln w="9525">
              <a:noFill/>
              <a:round/>
              <a:headEnd/>
              <a:tailEnd/>
            </a:ln>
          </p:spPr>
          <p:txBody>
            <a:bodyPr/>
            <a:lstStyle/>
            <a:p>
              <a:endParaRPr lang="en-US">
                <a:solidFill>
                  <a:srgbClr val="000000"/>
                </a:solidFill>
              </a:endParaRPr>
            </a:p>
          </p:txBody>
        </p:sp>
        <p:sp>
          <p:nvSpPr>
            <p:cNvPr id="23768" name="Freeform 299"/>
            <p:cNvSpPr>
              <a:spLocks/>
            </p:cNvSpPr>
            <p:nvPr/>
          </p:nvSpPr>
          <p:spPr bwMode="auto">
            <a:xfrm>
              <a:off x="5377" y="2367"/>
              <a:ext cx="17" cy="24"/>
            </a:xfrm>
            <a:custGeom>
              <a:avLst/>
              <a:gdLst>
                <a:gd name="T0" fmla="*/ 1 w 34"/>
                <a:gd name="T1" fmla="*/ 1 h 48"/>
                <a:gd name="T2" fmla="*/ 1 w 34"/>
                <a:gd name="T3" fmla="*/ 1 h 48"/>
                <a:gd name="T4" fmla="*/ 1 w 34"/>
                <a:gd name="T5" fmla="*/ 1 h 48"/>
                <a:gd name="T6" fmla="*/ 1 w 34"/>
                <a:gd name="T7" fmla="*/ 0 h 48"/>
                <a:gd name="T8" fmla="*/ 1 w 34"/>
                <a:gd name="T9" fmla="*/ 1 h 48"/>
                <a:gd name="T10" fmla="*/ 0 w 34"/>
                <a:gd name="T11" fmla="*/ 1 h 48"/>
                <a:gd name="T12" fmla="*/ 1 w 34"/>
                <a:gd name="T13" fmla="*/ 1 h 48"/>
                <a:gd name="T14" fmla="*/ 1 w 34"/>
                <a:gd name="T15" fmla="*/ 1 h 48"/>
                <a:gd name="T16" fmla="*/ 1 w 34"/>
                <a:gd name="T17" fmla="*/ 1 h 48"/>
                <a:gd name="T18" fmla="*/ 1 w 34"/>
                <a:gd name="T19" fmla="*/ 1 h 48"/>
                <a:gd name="T20" fmla="*/ 1 w 34"/>
                <a:gd name="T21" fmla="*/ 1 h 48"/>
                <a:gd name="T22" fmla="*/ 1 w 34"/>
                <a:gd name="T23" fmla="*/ 1 h 48"/>
                <a:gd name="T24" fmla="*/ 1 w 34"/>
                <a:gd name="T25" fmla="*/ 1 h 48"/>
                <a:gd name="T26" fmla="*/ 1 w 34"/>
                <a:gd name="T27" fmla="*/ 1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48"/>
                <a:gd name="T44" fmla="*/ 34 w 34"/>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48">
                  <a:moveTo>
                    <a:pt x="33" y="28"/>
                  </a:moveTo>
                  <a:lnTo>
                    <a:pt x="31" y="21"/>
                  </a:lnTo>
                  <a:lnTo>
                    <a:pt x="26" y="8"/>
                  </a:lnTo>
                  <a:lnTo>
                    <a:pt x="16" y="0"/>
                  </a:lnTo>
                  <a:lnTo>
                    <a:pt x="1" y="6"/>
                  </a:lnTo>
                  <a:lnTo>
                    <a:pt x="0" y="9"/>
                  </a:lnTo>
                  <a:lnTo>
                    <a:pt x="1" y="15"/>
                  </a:lnTo>
                  <a:lnTo>
                    <a:pt x="5" y="22"/>
                  </a:lnTo>
                  <a:lnTo>
                    <a:pt x="8" y="29"/>
                  </a:lnTo>
                  <a:lnTo>
                    <a:pt x="13" y="36"/>
                  </a:lnTo>
                  <a:lnTo>
                    <a:pt x="20" y="44"/>
                  </a:lnTo>
                  <a:lnTo>
                    <a:pt x="28" y="48"/>
                  </a:lnTo>
                  <a:lnTo>
                    <a:pt x="34" y="45"/>
                  </a:lnTo>
                  <a:lnTo>
                    <a:pt x="33" y="28"/>
                  </a:lnTo>
                  <a:close/>
                </a:path>
              </a:pathLst>
            </a:custGeom>
            <a:solidFill>
              <a:srgbClr val="FFBFA5"/>
            </a:solidFill>
            <a:ln w="9525">
              <a:noFill/>
              <a:round/>
              <a:headEnd/>
              <a:tailEnd/>
            </a:ln>
          </p:spPr>
          <p:txBody>
            <a:bodyPr/>
            <a:lstStyle/>
            <a:p>
              <a:endParaRPr lang="en-US">
                <a:solidFill>
                  <a:srgbClr val="000000"/>
                </a:solidFill>
              </a:endParaRPr>
            </a:p>
          </p:txBody>
        </p:sp>
        <p:sp>
          <p:nvSpPr>
            <p:cNvPr id="23769" name="Freeform 300"/>
            <p:cNvSpPr>
              <a:spLocks/>
            </p:cNvSpPr>
            <p:nvPr/>
          </p:nvSpPr>
          <p:spPr bwMode="auto">
            <a:xfrm>
              <a:off x="5380" y="2369"/>
              <a:ext cx="11" cy="18"/>
            </a:xfrm>
            <a:custGeom>
              <a:avLst/>
              <a:gdLst>
                <a:gd name="T0" fmla="*/ 0 w 23"/>
                <a:gd name="T1" fmla="*/ 1 h 34"/>
                <a:gd name="T2" fmla="*/ 0 w 23"/>
                <a:gd name="T3" fmla="*/ 0 h 34"/>
                <a:gd name="T4" fmla="*/ 0 w 23"/>
                <a:gd name="T5" fmla="*/ 0 h 34"/>
                <a:gd name="T6" fmla="*/ 0 w 23"/>
                <a:gd name="T7" fmla="*/ 1 h 34"/>
                <a:gd name="T8" fmla="*/ 0 w 23"/>
                <a:gd name="T9" fmla="*/ 1 h 34"/>
                <a:gd name="T10" fmla="*/ 0 w 23"/>
                <a:gd name="T11" fmla="*/ 1 h 34"/>
                <a:gd name="T12" fmla="*/ 0 w 23"/>
                <a:gd name="T13" fmla="*/ 1 h 34"/>
                <a:gd name="T14" fmla="*/ 0 w 23"/>
                <a:gd name="T15" fmla="*/ 1 h 34"/>
                <a:gd name="T16" fmla="*/ 0 w 23"/>
                <a:gd name="T17" fmla="*/ 1 h 34"/>
                <a:gd name="T18" fmla="*/ 0 w 23"/>
                <a:gd name="T19" fmla="*/ 1 h 34"/>
                <a:gd name="T20" fmla="*/ 0 w 23"/>
                <a:gd name="T21" fmla="*/ 1 h 34"/>
                <a:gd name="T22" fmla="*/ 0 w 23"/>
                <a:gd name="T23" fmla="*/ 1 h 34"/>
                <a:gd name="T24" fmla="*/ 0 w 23"/>
                <a:gd name="T25" fmla="*/ 1 h 34"/>
                <a:gd name="T26" fmla="*/ 0 w 23"/>
                <a:gd name="T27" fmla="*/ 1 h 34"/>
                <a:gd name="T28" fmla="*/ 0 w 23"/>
                <a:gd name="T29" fmla="*/ 1 h 34"/>
                <a:gd name="T30" fmla="*/ 0 w 23"/>
                <a:gd name="T31" fmla="*/ 1 h 34"/>
                <a:gd name="T32" fmla="*/ 0 w 23"/>
                <a:gd name="T33" fmla="*/ 1 h 34"/>
                <a:gd name="T34" fmla="*/ 0 w 23"/>
                <a:gd name="T35" fmla="*/ 1 h 34"/>
                <a:gd name="T36" fmla="*/ 0 w 23"/>
                <a:gd name="T37" fmla="*/ 1 h 34"/>
                <a:gd name="T38" fmla="*/ 0 w 23"/>
                <a:gd name="T39" fmla="*/ 1 h 34"/>
                <a:gd name="T40" fmla="*/ 0 w 23"/>
                <a:gd name="T41" fmla="*/ 1 h 34"/>
                <a:gd name="T42" fmla="*/ 0 w 23"/>
                <a:gd name="T43" fmla="*/ 1 h 34"/>
                <a:gd name="T44" fmla="*/ 0 w 23"/>
                <a:gd name="T45" fmla="*/ 1 h 34"/>
                <a:gd name="T46" fmla="*/ 0 w 23"/>
                <a:gd name="T47" fmla="*/ 1 h 34"/>
                <a:gd name="T48" fmla="*/ 0 w 23"/>
                <a:gd name="T49" fmla="*/ 1 h 34"/>
                <a:gd name="T50" fmla="*/ 0 w 23"/>
                <a:gd name="T51" fmla="*/ 1 h 34"/>
                <a:gd name="T52" fmla="*/ 0 w 23"/>
                <a:gd name="T53" fmla="*/ 1 h 34"/>
                <a:gd name="T54" fmla="*/ 0 w 23"/>
                <a:gd name="T55" fmla="*/ 1 h 34"/>
                <a:gd name="T56" fmla="*/ 0 w 23"/>
                <a:gd name="T57" fmla="*/ 1 h 34"/>
                <a:gd name="T58" fmla="*/ 0 w 23"/>
                <a:gd name="T59" fmla="*/ 1 h 34"/>
                <a:gd name="T60" fmla="*/ 0 w 23"/>
                <a:gd name="T61" fmla="*/ 1 h 34"/>
                <a:gd name="T62" fmla="*/ 0 w 23"/>
                <a:gd name="T63" fmla="*/ 1 h 34"/>
                <a:gd name="T64" fmla="*/ 0 w 23"/>
                <a:gd name="T65" fmla="*/ 1 h 34"/>
                <a:gd name="T66" fmla="*/ 0 w 23"/>
                <a:gd name="T67" fmla="*/ 1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
                <a:gd name="T103" fmla="*/ 0 h 34"/>
                <a:gd name="T104" fmla="*/ 23 w 23"/>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 h="34">
                  <a:moveTo>
                    <a:pt x="1" y="3"/>
                  </a:moveTo>
                  <a:lnTo>
                    <a:pt x="5" y="0"/>
                  </a:lnTo>
                  <a:lnTo>
                    <a:pt x="9" y="0"/>
                  </a:lnTo>
                  <a:lnTo>
                    <a:pt x="12" y="1"/>
                  </a:lnTo>
                  <a:lnTo>
                    <a:pt x="15" y="3"/>
                  </a:lnTo>
                  <a:lnTo>
                    <a:pt x="18" y="9"/>
                  </a:lnTo>
                  <a:lnTo>
                    <a:pt x="22" y="16"/>
                  </a:lnTo>
                  <a:lnTo>
                    <a:pt x="23" y="23"/>
                  </a:lnTo>
                  <a:lnTo>
                    <a:pt x="23" y="32"/>
                  </a:lnTo>
                  <a:lnTo>
                    <a:pt x="23" y="33"/>
                  </a:lnTo>
                  <a:lnTo>
                    <a:pt x="22" y="34"/>
                  </a:lnTo>
                  <a:lnTo>
                    <a:pt x="20" y="34"/>
                  </a:lnTo>
                  <a:lnTo>
                    <a:pt x="20" y="33"/>
                  </a:lnTo>
                  <a:lnTo>
                    <a:pt x="20" y="25"/>
                  </a:lnTo>
                  <a:lnTo>
                    <a:pt x="19" y="18"/>
                  </a:lnTo>
                  <a:lnTo>
                    <a:pt x="17" y="12"/>
                  </a:lnTo>
                  <a:lnTo>
                    <a:pt x="15" y="8"/>
                  </a:lnTo>
                  <a:lnTo>
                    <a:pt x="12" y="5"/>
                  </a:lnTo>
                  <a:lnTo>
                    <a:pt x="9" y="3"/>
                  </a:lnTo>
                  <a:lnTo>
                    <a:pt x="5" y="4"/>
                  </a:lnTo>
                  <a:lnTo>
                    <a:pt x="1" y="6"/>
                  </a:lnTo>
                  <a:lnTo>
                    <a:pt x="0" y="6"/>
                  </a:lnTo>
                  <a:lnTo>
                    <a:pt x="0" y="5"/>
                  </a:lnTo>
                  <a:lnTo>
                    <a:pt x="0" y="4"/>
                  </a:lnTo>
                  <a:lnTo>
                    <a:pt x="0" y="3"/>
                  </a:lnTo>
                  <a:lnTo>
                    <a:pt x="1" y="3"/>
                  </a:lnTo>
                  <a:close/>
                </a:path>
              </a:pathLst>
            </a:custGeom>
            <a:solidFill>
              <a:srgbClr val="FFA893"/>
            </a:solidFill>
            <a:ln w="9525">
              <a:noFill/>
              <a:round/>
              <a:headEnd/>
              <a:tailEnd/>
            </a:ln>
          </p:spPr>
          <p:txBody>
            <a:bodyPr/>
            <a:lstStyle/>
            <a:p>
              <a:endParaRPr lang="en-US">
                <a:solidFill>
                  <a:srgbClr val="000000"/>
                </a:solidFill>
              </a:endParaRPr>
            </a:p>
          </p:txBody>
        </p:sp>
        <p:sp>
          <p:nvSpPr>
            <p:cNvPr id="23770" name="Freeform 301"/>
            <p:cNvSpPr>
              <a:spLocks/>
            </p:cNvSpPr>
            <p:nvPr/>
          </p:nvSpPr>
          <p:spPr bwMode="auto">
            <a:xfrm>
              <a:off x="5386" y="2380"/>
              <a:ext cx="5" cy="4"/>
            </a:xfrm>
            <a:custGeom>
              <a:avLst/>
              <a:gdLst>
                <a:gd name="T0" fmla="*/ 0 w 11"/>
                <a:gd name="T1" fmla="*/ 1 h 8"/>
                <a:gd name="T2" fmla="*/ 0 w 11"/>
                <a:gd name="T3" fmla="*/ 1 h 8"/>
                <a:gd name="T4" fmla="*/ 0 w 11"/>
                <a:gd name="T5" fmla="*/ 1 h 8"/>
                <a:gd name="T6" fmla="*/ 0 w 11"/>
                <a:gd name="T7" fmla="*/ 1 h 8"/>
                <a:gd name="T8" fmla="*/ 0 w 11"/>
                <a:gd name="T9" fmla="*/ 1 h 8"/>
                <a:gd name="T10" fmla="*/ 0 w 11"/>
                <a:gd name="T11" fmla="*/ 1 h 8"/>
                <a:gd name="T12" fmla="*/ 0 w 11"/>
                <a:gd name="T13" fmla="*/ 1 h 8"/>
                <a:gd name="T14" fmla="*/ 0 w 11"/>
                <a:gd name="T15" fmla="*/ 1 h 8"/>
                <a:gd name="T16" fmla="*/ 0 w 11"/>
                <a:gd name="T17" fmla="*/ 1 h 8"/>
                <a:gd name="T18" fmla="*/ 0 w 11"/>
                <a:gd name="T19" fmla="*/ 1 h 8"/>
                <a:gd name="T20" fmla="*/ 0 w 11"/>
                <a:gd name="T21" fmla="*/ 1 h 8"/>
                <a:gd name="T22" fmla="*/ 0 w 11"/>
                <a:gd name="T23" fmla="*/ 1 h 8"/>
                <a:gd name="T24" fmla="*/ 0 w 11"/>
                <a:gd name="T25" fmla="*/ 1 h 8"/>
                <a:gd name="T26" fmla="*/ 0 w 11"/>
                <a:gd name="T27" fmla="*/ 1 h 8"/>
                <a:gd name="T28" fmla="*/ 0 w 11"/>
                <a:gd name="T29" fmla="*/ 0 h 8"/>
                <a:gd name="T30" fmla="*/ 0 w 11"/>
                <a:gd name="T31" fmla="*/ 0 h 8"/>
                <a:gd name="T32" fmla="*/ 0 w 11"/>
                <a:gd name="T33" fmla="*/ 1 h 8"/>
                <a:gd name="T34" fmla="*/ 0 w 11"/>
                <a:gd name="T35" fmla="*/ 1 h 8"/>
                <a:gd name="T36" fmla="*/ 0 w 11"/>
                <a:gd name="T37" fmla="*/ 1 h 8"/>
                <a:gd name="T38" fmla="*/ 0 w 11"/>
                <a:gd name="T39" fmla="*/ 1 h 8"/>
                <a:gd name="T40" fmla="*/ 0 w 11"/>
                <a:gd name="T41" fmla="*/ 1 h 8"/>
                <a:gd name="T42" fmla="*/ 0 w 11"/>
                <a:gd name="T43" fmla="*/ 1 h 8"/>
                <a:gd name="T44" fmla="*/ 0 w 11"/>
                <a:gd name="T45" fmla="*/ 1 h 8"/>
                <a:gd name="T46" fmla="*/ 0 w 11"/>
                <a:gd name="T47" fmla="*/ 1 h 8"/>
                <a:gd name="T48" fmla="*/ 0 w 11"/>
                <a:gd name="T49" fmla="*/ 1 h 8"/>
                <a:gd name="T50" fmla="*/ 0 w 11"/>
                <a:gd name="T51" fmla="*/ 1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
                <a:gd name="T79" fmla="*/ 0 h 8"/>
                <a:gd name="T80" fmla="*/ 11 w 11"/>
                <a:gd name="T81" fmla="*/ 8 h 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 h="8">
                  <a:moveTo>
                    <a:pt x="8" y="5"/>
                  </a:moveTo>
                  <a:lnTo>
                    <a:pt x="7" y="4"/>
                  </a:lnTo>
                  <a:lnTo>
                    <a:pt x="6" y="4"/>
                  </a:lnTo>
                  <a:lnTo>
                    <a:pt x="4" y="5"/>
                  </a:lnTo>
                  <a:lnTo>
                    <a:pt x="3" y="7"/>
                  </a:lnTo>
                  <a:lnTo>
                    <a:pt x="1" y="8"/>
                  </a:lnTo>
                  <a:lnTo>
                    <a:pt x="0" y="7"/>
                  </a:lnTo>
                  <a:lnTo>
                    <a:pt x="0" y="6"/>
                  </a:lnTo>
                  <a:lnTo>
                    <a:pt x="0" y="5"/>
                  </a:lnTo>
                  <a:lnTo>
                    <a:pt x="1" y="4"/>
                  </a:lnTo>
                  <a:lnTo>
                    <a:pt x="4" y="1"/>
                  </a:lnTo>
                  <a:lnTo>
                    <a:pt x="6" y="0"/>
                  </a:lnTo>
                  <a:lnTo>
                    <a:pt x="8" y="0"/>
                  </a:lnTo>
                  <a:lnTo>
                    <a:pt x="11" y="1"/>
                  </a:lnTo>
                  <a:lnTo>
                    <a:pt x="11" y="3"/>
                  </a:lnTo>
                  <a:lnTo>
                    <a:pt x="11" y="4"/>
                  </a:lnTo>
                  <a:lnTo>
                    <a:pt x="11" y="5"/>
                  </a:lnTo>
                  <a:lnTo>
                    <a:pt x="9" y="5"/>
                  </a:lnTo>
                  <a:lnTo>
                    <a:pt x="8" y="5"/>
                  </a:lnTo>
                  <a:close/>
                </a:path>
              </a:pathLst>
            </a:custGeom>
            <a:solidFill>
              <a:srgbClr val="FFA893"/>
            </a:solidFill>
            <a:ln w="9525">
              <a:noFill/>
              <a:round/>
              <a:headEnd/>
              <a:tailEnd/>
            </a:ln>
          </p:spPr>
          <p:txBody>
            <a:bodyPr/>
            <a:lstStyle/>
            <a:p>
              <a:endParaRPr lang="en-US">
                <a:solidFill>
                  <a:srgbClr val="000000"/>
                </a:solidFill>
              </a:endParaRPr>
            </a:p>
          </p:txBody>
        </p:sp>
        <p:sp>
          <p:nvSpPr>
            <p:cNvPr id="23771" name="Freeform 302"/>
            <p:cNvSpPr>
              <a:spLocks/>
            </p:cNvSpPr>
            <p:nvPr/>
          </p:nvSpPr>
          <p:spPr bwMode="auto">
            <a:xfrm>
              <a:off x="5447" y="2378"/>
              <a:ext cx="8" cy="7"/>
            </a:xfrm>
            <a:custGeom>
              <a:avLst/>
              <a:gdLst>
                <a:gd name="T0" fmla="*/ 0 w 17"/>
                <a:gd name="T1" fmla="*/ 0 h 15"/>
                <a:gd name="T2" fmla="*/ 0 w 17"/>
                <a:gd name="T3" fmla="*/ 0 h 15"/>
                <a:gd name="T4" fmla="*/ 0 w 17"/>
                <a:gd name="T5" fmla="*/ 0 h 15"/>
                <a:gd name="T6" fmla="*/ 0 w 17"/>
                <a:gd name="T7" fmla="*/ 0 h 15"/>
                <a:gd name="T8" fmla="*/ 0 w 17"/>
                <a:gd name="T9" fmla="*/ 0 h 15"/>
                <a:gd name="T10" fmla="*/ 0 w 17"/>
                <a:gd name="T11" fmla="*/ 0 h 15"/>
                <a:gd name="T12" fmla="*/ 0 w 17"/>
                <a:gd name="T13" fmla="*/ 0 h 15"/>
                <a:gd name="T14" fmla="*/ 0 w 17"/>
                <a:gd name="T15" fmla="*/ 0 h 15"/>
                <a:gd name="T16" fmla="*/ 0 w 17"/>
                <a:gd name="T17" fmla="*/ 0 h 15"/>
                <a:gd name="T18" fmla="*/ 0 w 17"/>
                <a:gd name="T19" fmla="*/ 0 h 15"/>
                <a:gd name="T20" fmla="*/ 0 w 17"/>
                <a:gd name="T21" fmla="*/ 0 h 15"/>
                <a:gd name="T22" fmla="*/ 0 w 17"/>
                <a:gd name="T23" fmla="*/ 0 h 15"/>
                <a:gd name="T24" fmla="*/ 0 w 17"/>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5"/>
                <a:gd name="T41" fmla="*/ 17 w 17"/>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5">
                  <a:moveTo>
                    <a:pt x="0" y="2"/>
                  </a:moveTo>
                  <a:lnTo>
                    <a:pt x="2" y="1"/>
                  </a:lnTo>
                  <a:lnTo>
                    <a:pt x="5" y="0"/>
                  </a:lnTo>
                  <a:lnTo>
                    <a:pt x="10" y="0"/>
                  </a:lnTo>
                  <a:lnTo>
                    <a:pt x="15" y="1"/>
                  </a:lnTo>
                  <a:lnTo>
                    <a:pt x="17" y="3"/>
                  </a:lnTo>
                  <a:lnTo>
                    <a:pt x="15" y="8"/>
                  </a:lnTo>
                  <a:lnTo>
                    <a:pt x="12" y="12"/>
                  </a:lnTo>
                  <a:lnTo>
                    <a:pt x="6" y="15"/>
                  </a:lnTo>
                  <a:lnTo>
                    <a:pt x="3" y="12"/>
                  </a:lnTo>
                  <a:lnTo>
                    <a:pt x="0" y="8"/>
                  </a:lnTo>
                  <a:lnTo>
                    <a:pt x="0" y="4"/>
                  </a:lnTo>
                  <a:lnTo>
                    <a:pt x="0" y="2"/>
                  </a:lnTo>
                  <a:close/>
                </a:path>
              </a:pathLst>
            </a:custGeom>
            <a:solidFill>
              <a:srgbClr val="300000"/>
            </a:solidFill>
            <a:ln w="9525">
              <a:noFill/>
              <a:round/>
              <a:headEnd/>
              <a:tailEnd/>
            </a:ln>
          </p:spPr>
          <p:txBody>
            <a:bodyPr/>
            <a:lstStyle/>
            <a:p>
              <a:endParaRPr lang="en-US">
                <a:solidFill>
                  <a:srgbClr val="000000"/>
                </a:solidFill>
              </a:endParaRPr>
            </a:p>
          </p:txBody>
        </p:sp>
        <p:sp>
          <p:nvSpPr>
            <p:cNvPr id="23772" name="Freeform 303"/>
            <p:cNvSpPr>
              <a:spLocks/>
            </p:cNvSpPr>
            <p:nvPr/>
          </p:nvSpPr>
          <p:spPr bwMode="auto">
            <a:xfrm>
              <a:off x="5484" y="2379"/>
              <a:ext cx="4" cy="8"/>
            </a:xfrm>
            <a:custGeom>
              <a:avLst/>
              <a:gdLst>
                <a:gd name="T0" fmla="*/ 0 w 9"/>
                <a:gd name="T1" fmla="*/ 1 h 15"/>
                <a:gd name="T2" fmla="*/ 0 w 9"/>
                <a:gd name="T3" fmla="*/ 1 h 15"/>
                <a:gd name="T4" fmla="*/ 0 w 9"/>
                <a:gd name="T5" fmla="*/ 0 h 15"/>
                <a:gd name="T6" fmla="*/ 0 w 9"/>
                <a:gd name="T7" fmla="*/ 0 h 15"/>
                <a:gd name="T8" fmla="*/ 0 w 9"/>
                <a:gd name="T9" fmla="*/ 1 h 15"/>
                <a:gd name="T10" fmla="*/ 0 w 9"/>
                <a:gd name="T11" fmla="*/ 1 h 15"/>
                <a:gd name="T12" fmla="*/ 0 w 9"/>
                <a:gd name="T13" fmla="*/ 1 h 15"/>
                <a:gd name="T14" fmla="*/ 0 w 9"/>
                <a:gd name="T15" fmla="*/ 1 h 15"/>
                <a:gd name="T16" fmla="*/ 0 w 9"/>
                <a:gd name="T17" fmla="*/ 1 h 15"/>
                <a:gd name="T18" fmla="*/ 0 w 9"/>
                <a:gd name="T19" fmla="*/ 1 h 15"/>
                <a:gd name="T20" fmla="*/ 0 w 9"/>
                <a:gd name="T21" fmla="*/ 1 h 15"/>
                <a:gd name="T22" fmla="*/ 0 w 9"/>
                <a:gd name="T23" fmla="*/ 1 h 15"/>
                <a:gd name="T24" fmla="*/ 0 w 9"/>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5"/>
                <a:gd name="T41" fmla="*/ 9 w 9"/>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5">
                  <a:moveTo>
                    <a:pt x="1" y="1"/>
                  </a:moveTo>
                  <a:lnTo>
                    <a:pt x="1" y="1"/>
                  </a:lnTo>
                  <a:lnTo>
                    <a:pt x="4" y="0"/>
                  </a:lnTo>
                  <a:lnTo>
                    <a:pt x="5" y="0"/>
                  </a:lnTo>
                  <a:lnTo>
                    <a:pt x="8" y="1"/>
                  </a:lnTo>
                  <a:lnTo>
                    <a:pt x="9" y="5"/>
                  </a:lnTo>
                  <a:lnTo>
                    <a:pt x="9" y="9"/>
                  </a:lnTo>
                  <a:lnTo>
                    <a:pt x="7" y="13"/>
                  </a:lnTo>
                  <a:lnTo>
                    <a:pt x="2" y="15"/>
                  </a:lnTo>
                  <a:lnTo>
                    <a:pt x="0" y="13"/>
                  </a:lnTo>
                  <a:lnTo>
                    <a:pt x="0" y="8"/>
                  </a:lnTo>
                  <a:lnTo>
                    <a:pt x="1" y="4"/>
                  </a:lnTo>
                  <a:lnTo>
                    <a:pt x="1" y="1"/>
                  </a:lnTo>
                  <a:close/>
                </a:path>
              </a:pathLst>
            </a:custGeom>
            <a:solidFill>
              <a:srgbClr val="300000"/>
            </a:solidFill>
            <a:ln w="9525">
              <a:noFill/>
              <a:round/>
              <a:headEnd/>
              <a:tailEnd/>
            </a:ln>
          </p:spPr>
          <p:txBody>
            <a:bodyPr/>
            <a:lstStyle/>
            <a:p>
              <a:endParaRPr lang="en-US">
                <a:solidFill>
                  <a:srgbClr val="000000"/>
                </a:solidFill>
              </a:endParaRPr>
            </a:p>
          </p:txBody>
        </p:sp>
        <p:sp>
          <p:nvSpPr>
            <p:cNvPr id="23773" name="Freeform 304"/>
            <p:cNvSpPr>
              <a:spLocks/>
            </p:cNvSpPr>
            <p:nvPr/>
          </p:nvSpPr>
          <p:spPr bwMode="auto">
            <a:xfrm>
              <a:off x="5427" y="2376"/>
              <a:ext cx="29" cy="5"/>
            </a:xfrm>
            <a:custGeom>
              <a:avLst/>
              <a:gdLst>
                <a:gd name="T0" fmla="*/ 0 w 60"/>
                <a:gd name="T1" fmla="*/ 0 h 12"/>
                <a:gd name="T2" fmla="*/ 0 w 60"/>
                <a:gd name="T3" fmla="*/ 0 h 12"/>
                <a:gd name="T4" fmla="*/ 0 w 60"/>
                <a:gd name="T5" fmla="*/ 0 h 12"/>
                <a:gd name="T6" fmla="*/ 0 w 60"/>
                <a:gd name="T7" fmla="*/ 0 h 12"/>
                <a:gd name="T8" fmla="*/ 0 w 60"/>
                <a:gd name="T9" fmla="*/ 0 h 12"/>
                <a:gd name="T10" fmla="*/ 0 w 60"/>
                <a:gd name="T11" fmla="*/ 0 h 12"/>
                <a:gd name="T12" fmla="*/ 0 w 60"/>
                <a:gd name="T13" fmla="*/ 0 h 12"/>
                <a:gd name="T14" fmla="*/ 0 w 60"/>
                <a:gd name="T15" fmla="*/ 0 h 12"/>
                <a:gd name="T16" fmla="*/ 0 w 60"/>
                <a:gd name="T17" fmla="*/ 0 h 12"/>
                <a:gd name="T18" fmla="*/ 0 w 60"/>
                <a:gd name="T19" fmla="*/ 0 h 12"/>
                <a:gd name="T20" fmla="*/ 0 w 60"/>
                <a:gd name="T21" fmla="*/ 0 h 12"/>
                <a:gd name="T22" fmla="*/ 0 w 60"/>
                <a:gd name="T23" fmla="*/ 0 h 12"/>
                <a:gd name="T24" fmla="*/ 0 w 60"/>
                <a:gd name="T25" fmla="*/ 0 h 12"/>
                <a:gd name="T26" fmla="*/ 0 w 60"/>
                <a:gd name="T27" fmla="*/ 0 h 12"/>
                <a:gd name="T28" fmla="*/ 0 w 60"/>
                <a:gd name="T29" fmla="*/ 0 h 12"/>
                <a:gd name="T30" fmla="*/ 0 w 60"/>
                <a:gd name="T31" fmla="*/ 0 h 12"/>
                <a:gd name="T32" fmla="*/ 0 w 60"/>
                <a:gd name="T33" fmla="*/ 0 h 12"/>
                <a:gd name="T34" fmla="*/ 0 w 60"/>
                <a:gd name="T35" fmla="*/ 0 h 12"/>
                <a:gd name="T36" fmla="*/ 0 w 60"/>
                <a:gd name="T37" fmla="*/ 0 h 12"/>
                <a:gd name="T38" fmla="*/ 0 w 60"/>
                <a:gd name="T39" fmla="*/ 0 h 12"/>
                <a:gd name="T40" fmla="*/ 0 w 60"/>
                <a:gd name="T41" fmla="*/ 0 h 12"/>
                <a:gd name="T42" fmla="*/ 0 w 60"/>
                <a:gd name="T43" fmla="*/ 0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12"/>
                <a:gd name="T68" fmla="*/ 60 w 60"/>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12">
                  <a:moveTo>
                    <a:pt x="17" y="6"/>
                  </a:moveTo>
                  <a:lnTo>
                    <a:pt x="14" y="7"/>
                  </a:lnTo>
                  <a:lnTo>
                    <a:pt x="8" y="9"/>
                  </a:lnTo>
                  <a:lnTo>
                    <a:pt x="2" y="12"/>
                  </a:lnTo>
                  <a:lnTo>
                    <a:pt x="0" y="12"/>
                  </a:lnTo>
                  <a:lnTo>
                    <a:pt x="3" y="8"/>
                  </a:lnTo>
                  <a:lnTo>
                    <a:pt x="8" y="5"/>
                  </a:lnTo>
                  <a:lnTo>
                    <a:pt x="13" y="1"/>
                  </a:lnTo>
                  <a:lnTo>
                    <a:pt x="15" y="0"/>
                  </a:lnTo>
                  <a:lnTo>
                    <a:pt x="16" y="0"/>
                  </a:lnTo>
                  <a:lnTo>
                    <a:pt x="20" y="0"/>
                  </a:lnTo>
                  <a:lnTo>
                    <a:pt x="25" y="0"/>
                  </a:lnTo>
                  <a:lnTo>
                    <a:pt x="32" y="0"/>
                  </a:lnTo>
                  <a:lnTo>
                    <a:pt x="39" y="0"/>
                  </a:lnTo>
                  <a:lnTo>
                    <a:pt x="46" y="0"/>
                  </a:lnTo>
                  <a:lnTo>
                    <a:pt x="53" y="1"/>
                  </a:lnTo>
                  <a:lnTo>
                    <a:pt x="59" y="2"/>
                  </a:lnTo>
                  <a:lnTo>
                    <a:pt x="60" y="4"/>
                  </a:lnTo>
                  <a:lnTo>
                    <a:pt x="59" y="5"/>
                  </a:lnTo>
                  <a:lnTo>
                    <a:pt x="56" y="7"/>
                  </a:lnTo>
                  <a:lnTo>
                    <a:pt x="54" y="7"/>
                  </a:lnTo>
                  <a:lnTo>
                    <a:pt x="17" y="6"/>
                  </a:lnTo>
                  <a:close/>
                </a:path>
              </a:pathLst>
            </a:custGeom>
            <a:solidFill>
              <a:srgbClr val="000000"/>
            </a:solidFill>
            <a:ln w="9525">
              <a:noFill/>
              <a:round/>
              <a:headEnd/>
              <a:tailEnd/>
            </a:ln>
          </p:spPr>
          <p:txBody>
            <a:bodyPr/>
            <a:lstStyle/>
            <a:p>
              <a:endParaRPr lang="en-US">
                <a:solidFill>
                  <a:srgbClr val="000000"/>
                </a:solidFill>
              </a:endParaRPr>
            </a:p>
          </p:txBody>
        </p:sp>
        <p:sp>
          <p:nvSpPr>
            <p:cNvPr id="23774" name="Freeform 305"/>
            <p:cNvSpPr>
              <a:spLocks/>
            </p:cNvSpPr>
            <p:nvPr/>
          </p:nvSpPr>
          <p:spPr bwMode="auto">
            <a:xfrm>
              <a:off x="5473" y="2377"/>
              <a:ext cx="17" cy="5"/>
            </a:xfrm>
            <a:custGeom>
              <a:avLst/>
              <a:gdLst>
                <a:gd name="T0" fmla="*/ 0 w 35"/>
                <a:gd name="T1" fmla="*/ 0 h 11"/>
                <a:gd name="T2" fmla="*/ 0 w 35"/>
                <a:gd name="T3" fmla="*/ 0 h 11"/>
                <a:gd name="T4" fmla="*/ 0 w 35"/>
                <a:gd name="T5" fmla="*/ 0 h 11"/>
                <a:gd name="T6" fmla="*/ 0 w 35"/>
                <a:gd name="T7" fmla="*/ 0 h 11"/>
                <a:gd name="T8" fmla="*/ 0 w 35"/>
                <a:gd name="T9" fmla="*/ 0 h 11"/>
                <a:gd name="T10" fmla="*/ 0 w 35"/>
                <a:gd name="T11" fmla="*/ 0 h 11"/>
                <a:gd name="T12" fmla="*/ 0 w 35"/>
                <a:gd name="T13" fmla="*/ 0 h 11"/>
                <a:gd name="T14" fmla="*/ 0 w 35"/>
                <a:gd name="T15" fmla="*/ 0 h 11"/>
                <a:gd name="T16" fmla="*/ 0 w 35"/>
                <a:gd name="T17" fmla="*/ 0 h 11"/>
                <a:gd name="T18" fmla="*/ 0 w 35"/>
                <a:gd name="T19" fmla="*/ 0 h 11"/>
                <a:gd name="T20" fmla="*/ 0 w 35"/>
                <a:gd name="T21" fmla="*/ 0 h 11"/>
                <a:gd name="T22" fmla="*/ 0 w 35"/>
                <a:gd name="T23" fmla="*/ 0 h 11"/>
                <a:gd name="T24" fmla="*/ 0 w 35"/>
                <a:gd name="T25" fmla="*/ 0 h 11"/>
                <a:gd name="T26" fmla="*/ 0 w 35"/>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11"/>
                <a:gd name="T44" fmla="*/ 35 w 35"/>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11">
                  <a:moveTo>
                    <a:pt x="0" y="11"/>
                  </a:moveTo>
                  <a:lnTo>
                    <a:pt x="9" y="3"/>
                  </a:lnTo>
                  <a:lnTo>
                    <a:pt x="12" y="3"/>
                  </a:lnTo>
                  <a:lnTo>
                    <a:pt x="19" y="2"/>
                  </a:lnTo>
                  <a:lnTo>
                    <a:pt x="26" y="0"/>
                  </a:lnTo>
                  <a:lnTo>
                    <a:pt x="34" y="2"/>
                  </a:lnTo>
                  <a:lnTo>
                    <a:pt x="35" y="2"/>
                  </a:lnTo>
                  <a:lnTo>
                    <a:pt x="34" y="4"/>
                  </a:lnTo>
                  <a:lnTo>
                    <a:pt x="32" y="5"/>
                  </a:lnTo>
                  <a:lnTo>
                    <a:pt x="31" y="7"/>
                  </a:lnTo>
                  <a:lnTo>
                    <a:pt x="29" y="7"/>
                  </a:lnTo>
                  <a:lnTo>
                    <a:pt x="21" y="7"/>
                  </a:lnTo>
                  <a:lnTo>
                    <a:pt x="12" y="7"/>
                  </a:lnTo>
                  <a:lnTo>
                    <a:pt x="0" y="11"/>
                  </a:lnTo>
                  <a:close/>
                </a:path>
              </a:pathLst>
            </a:custGeom>
            <a:solidFill>
              <a:srgbClr val="000000"/>
            </a:solidFill>
            <a:ln w="9525">
              <a:noFill/>
              <a:round/>
              <a:headEnd/>
              <a:tailEnd/>
            </a:ln>
          </p:spPr>
          <p:txBody>
            <a:bodyPr/>
            <a:lstStyle/>
            <a:p>
              <a:endParaRPr lang="en-US">
                <a:solidFill>
                  <a:srgbClr val="000000"/>
                </a:solidFill>
              </a:endParaRPr>
            </a:p>
          </p:txBody>
        </p:sp>
        <p:sp>
          <p:nvSpPr>
            <p:cNvPr id="23775" name="Freeform 306"/>
            <p:cNvSpPr>
              <a:spLocks/>
            </p:cNvSpPr>
            <p:nvPr/>
          </p:nvSpPr>
          <p:spPr bwMode="auto">
            <a:xfrm>
              <a:off x="5378" y="2294"/>
              <a:ext cx="112" cy="70"/>
            </a:xfrm>
            <a:custGeom>
              <a:avLst/>
              <a:gdLst>
                <a:gd name="T0" fmla="*/ 0 w 225"/>
                <a:gd name="T1" fmla="*/ 1 h 140"/>
                <a:gd name="T2" fmla="*/ 0 w 225"/>
                <a:gd name="T3" fmla="*/ 1 h 140"/>
                <a:gd name="T4" fmla="*/ 0 w 225"/>
                <a:gd name="T5" fmla="*/ 1 h 140"/>
                <a:gd name="T6" fmla="*/ 0 w 225"/>
                <a:gd name="T7" fmla="*/ 1 h 140"/>
                <a:gd name="T8" fmla="*/ 0 w 225"/>
                <a:gd name="T9" fmla="*/ 1 h 140"/>
                <a:gd name="T10" fmla="*/ 0 w 225"/>
                <a:gd name="T11" fmla="*/ 1 h 140"/>
                <a:gd name="T12" fmla="*/ 0 w 225"/>
                <a:gd name="T13" fmla="*/ 1 h 140"/>
                <a:gd name="T14" fmla="*/ 0 w 225"/>
                <a:gd name="T15" fmla="*/ 1 h 140"/>
                <a:gd name="T16" fmla="*/ 0 w 225"/>
                <a:gd name="T17" fmla="*/ 1 h 140"/>
                <a:gd name="T18" fmla="*/ 0 w 225"/>
                <a:gd name="T19" fmla="*/ 0 h 140"/>
                <a:gd name="T20" fmla="*/ 0 w 225"/>
                <a:gd name="T21" fmla="*/ 1 h 140"/>
                <a:gd name="T22" fmla="*/ 0 w 225"/>
                <a:gd name="T23" fmla="*/ 1 h 140"/>
                <a:gd name="T24" fmla="*/ 0 w 225"/>
                <a:gd name="T25" fmla="*/ 1 h 140"/>
                <a:gd name="T26" fmla="*/ 0 w 225"/>
                <a:gd name="T27" fmla="*/ 1 h 140"/>
                <a:gd name="T28" fmla="*/ 0 w 225"/>
                <a:gd name="T29" fmla="*/ 1 h 140"/>
                <a:gd name="T30" fmla="*/ 0 w 225"/>
                <a:gd name="T31" fmla="*/ 1 h 140"/>
                <a:gd name="T32" fmla="*/ 0 w 225"/>
                <a:gd name="T33" fmla="*/ 1 h 140"/>
                <a:gd name="T34" fmla="*/ 0 w 225"/>
                <a:gd name="T35" fmla="*/ 1 h 140"/>
                <a:gd name="T36" fmla="*/ 0 w 225"/>
                <a:gd name="T37" fmla="*/ 1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5"/>
                <a:gd name="T58" fmla="*/ 0 h 140"/>
                <a:gd name="T59" fmla="*/ 225 w 225"/>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5" h="140">
                  <a:moveTo>
                    <a:pt x="124" y="140"/>
                  </a:moveTo>
                  <a:lnTo>
                    <a:pt x="6" y="132"/>
                  </a:lnTo>
                  <a:lnTo>
                    <a:pt x="0" y="100"/>
                  </a:lnTo>
                  <a:lnTo>
                    <a:pt x="0" y="72"/>
                  </a:lnTo>
                  <a:lnTo>
                    <a:pt x="4" y="49"/>
                  </a:lnTo>
                  <a:lnTo>
                    <a:pt x="13" y="31"/>
                  </a:lnTo>
                  <a:lnTo>
                    <a:pt x="28" y="17"/>
                  </a:lnTo>
                  <a:lnTo>
                    <a:pt x="47" y="8"/>
                  </a:lnTo>
                  <a:lnTo>
                    <a:pt x="75" y="2"/>
                  </a:lnTo>
                  <a:lnTo>
                    <a:pt x="109" y="0"/>
                  </a:lnTo>
                  <a:lnTo>
                    <a:pt x="148" y="3"/>
                  </a:lnTo>
                  <a:lnTo>
                    <a:pt x="178" y="12"/>
                  </a:lnTo>
                  <a:lnTo>
                    <a:pt x="198" y="27"/>
                  </a:lnTo>
                  <a:lnTo>
                    <a:pt x="211" y="45"/>
                  </a:lnTo>
                  <a:lnTo>
                    <a:pt x="219" y="64"/>
                  </a:lnTo>
                  <a:lnTo>
                    <a:pt x="223" y="85"/>
                  </a:lnTo>
                  <a:lnTo>
                    <a:pt x="224" y="103"/>
                  </a:lnTo>
                  <a:lnTo>
                    <a:pt x="225" y="121"/>
                  </a:lnTo>
                  <a:lnTo>
                    <a:pt x="124" y="140"/>
                  </a:lnTo>
                  <a:close/>
                </a:path>
              </a:pathLst>
            </a:custGeom>
            <a:solidFill>
              <a:srgbClr val="0F0000"/>
            </a:solidFill>
            <a:ln w="9525">
              <a:noFill/>
              <a:round/>
              <a:headEnd/>
              <a:tailEnd/>
            </a:ln>
          </p:spPr>
          <p:txBody>
            <a:bodyPr/>
            <a:lstStyle/>
            <a:p>
              <a:endParaRPr lang="en-US">
                <a:solidFill>
                  <a:srgbClr val="000000"/>
                </a:solidFill>
              </a:endParaRPr>
            </a:p>
          </p:txBody>
        </p:sp>
        <p:sp>
          <p:nvSpPr>
            <p:cNvPr id="23776" name="Freeform 307"/>
            <p:cNvSpPr>
              <a:spLocks/>
            </p:cNvSpPr>
            <p:nvPr/>
          </p:nvSpPr>
          <p:spPr bwMode="auto">
            <a:xfrm>
              <a:off x="5344" y="2303"/>
              <a:ext cx="81" cy="78"/>
            </a:xfrm>
            <a:custGeom>
              <a:avLst/>
              <a:gdLst>
                <a:gd name="T0" fmla="*/ 0 w 164"/>
                <a:gd name="T1" fmla="*/ 0 h 157"/>
                <a:gd name="T2" fmla="*/ 0 w 164"/>
                <a:gd name="T3" fmla="*/ 0 h 157"/>
                <a:gd name="T4" fmla="*/ 0 w 164"/>
                <a:gd name="T5" fmla="*/ 0 h 157"/>
                <a:gd name="T6" fmla="*/ 0 w 164"/>
                <a:gd name="T7" fmla="*/ 0 h 157"/>
                <a:gd name="T8" fmla="*/ 0 w 164"/>
                <a:gd name="T9" fmla="*/ 0 h 157"/>
                <a:gd name="T10" fmla="*/ 0 w 164"/>
                <a:gd name="T11" fmla="*/ 0 h 157"/>
                <a:gd name="T12" fmla="*/ 0 w 164"/>
                <a:gd name="T13" fmla="*/ 0 h 157"/>
                <a:gd name="T14" fmla="*/ 0 w 164"/>
                <a:gd name="T15" fmla="*/ 0 h 157"/>
                <a:gd name="T16" fmla="*/ 0 w 164"/>
                <a:gd name="T17" fmla="*/ 0 h 157"/>
                <a:gd name="T18" fmla="*/ 0 w 164"/>
                <a:gd name="T19" fmla="*/ 0 h 157"/>
                <a:gd name="T20" fmla="*/ 0 w 164"/>
                <a:gd name="T21" fmla="*/ 0 h 157"/>
                <a:gd name="T22" fmla="*/ 0 w 164"/>
                <a:gd name="T23" fmla="*/ 0 h 157"/>
                <a:gd name="T24" fmla="*/ 0 w 164"/>
                <a:gd name="T25" fmla="*/ 0 h 157"/>
                <a:gd name="T26" fmla="*/ 0 w 164"/>
                <a:gd name="T27" fmla="*/ 0 h 157"/>
                <a:gd name="T28" fmla="*/ 0 w 164"/>
                <a:gd name="T29" fmla="*/ 0 h 157"/>
                <a:gd name="T30" fmla="*/ 0 w 164"/>
                <a:gd name="T31" fmla="*/ 0 h 157"/>
                <a:gd name="T32" fmla="*/ 0 w 164"/>
                <a:gd name="T33" fmla="*/ 0 h 157"/>
                <a:gd name="T34" fmla="*/ 0 w 164"/>
                <a:gd name="T35" fmla="*/ 0 h 157"/>
                <a:gd name="T36" fmla="*/ 0 w 164"/>
                <a:gd name="T37" fmla="*/ 0 h 157"/>
                <a:gd name="T38" fmla="*/ 0 w 164"/>
                <a:gd name="T39" fmla="*/ 0 h 157"/>
                <a:gd name="T40" fmla="*/ 0 w 164"/>
                <a:gd name="T41" fmla="*/ 0 h 157"/>
                <a:gd name="T42" fmla="*/ 0 w 164"/>
                <a:gd name="T43" fmla="*/ 0 h 157"/>
                <a:gd name="T44" fmla="*/ 0 w 164"/>
                <a:gd name="T45" fmla="*/ 0 h 157"/>
                <a:gd name="T46" fmla="*/ 0 w 164"/>
                <a:gd name="T47" fmla="*/ 0 h 157"/>
                <a:gd name="T48" fmla="*/ 0 w 164"/>
                <a:gd name="T49" fmla="*/ 0 h 157"/>
                <a:gd name="T50" fmla="*/ 0 w 164"/>
                <a:gd name="T51" fmla="*/ 0 h 157"/>
                <a:gd name="T52" fmla="*/ 0 w 164"/>
                <a:gd name="T53" fmla="*/ 0 h 157"/>
                <a:gd name="T54" fmla="*/ 0 w 164"/>
                <a:gd name="T55" fmla="*/ 0 h 157"/>
                <a:gd name="T56" fmla="*/ 0 w 164"/>
                <a:gd name="T57" fmla="*/ 0 h 157"/>
                <a:gd name="T58" fmla="*/ 0 w 164"/>
                <a:gd name="T59" fmla="*/ 0 h 157"/>
                <a:gd name="T60" fmla="*/ 0 w 164"/>
                <a:gd name="T61" fmla="*/ 0 h 157"/>
                <a:gd name="T62" fmla="*/ 0 w 164"/>
                <a:gd name="T63" fmla="*/ 0 h 157"/>
                <a:gd name="T64" fmla="*/ 0 w 164"/>
                <a:gd name="T65" fmla="*/ 0 h 157"/>
                <a:gd name="T66" fmla="*/ 0 w 164"/>
                <a:gd name="T67" fmla="*/ 0 h 157"/>
                <a:gd name="T68" fmla="*/ 0 w 164"/>
                <a:gd name="T69" fmla="*/ 0 h 157"/>
                <a:gd name="T70" fmla="*/ 0 w 164"/>
                <a:gd name="T71" fmla="*/ 0 h 157"/>
                <a:gd name="T72" fmla="*/ 0 w 164"/>
                <a:gd name="T73" fmla="*/ 0 h 157"/>
                <a:gd name="T74" fmla="*/ 0 w 164"/>
                <a:gd name="T75" fmla="*/ 0 h 157"/>
                <a:gd name="T76" fmla="*/ 0 w 164"/>
                <a:gd name="T77" fmla="*/ 0 h 157"/>
                <a:gd name="T78" fmla="*/ 0 w 164"/>
                <a:gd name="T79" fmla="*/ 0 h 157"/>
                <a:gd name="T80" fmla="*/ 0 w 164"/>
                <a:gd name="T81" fmla="*/ 0 h 157"/>
                <a:gd name="T82" fmla="*/ 0 w 164"/>
                <a:gd name="T83" fmla="*/ 0 h 157"/>
                <a:gd name="T84" fmla="*/ 0 w 164"/>
                <a:gd name="T85" fmla="*/ 0 h 1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4"/>
                <a:gd name="T130" fmla="*/ 0 h 157"/>
                <a:gd name="T131" fmla="*/ 164 w 164"/>
                <a:gd name="T132" fmla="*/ 157 h 1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4" h="157">
                  <a:moveTo>
                    <a:pt x="2" y="130"/>
                  </a:moveTo>
                  <a:lnTo>
                    <a:pt x="16" y="124"/>
                  </a:lnTo>
                  <a:lnTo>
                    <a:pt x="2" y="115"/>
                  </a:lnTo>
                  <a:lnTo>
                    <a:pt x="10" y="111"/>
                  </a:lnTo>
                  <a:lnTo>
                    <a:pt x="0" y="100"/>
                  </a:lnTo>
                  <a:lnTo>
                    <a:pt x="12" y="88"/>
                  </a:lnTo>
                  <a:lnTo>
                    <a:pt x="4" y="76"/>
                  </a:lnTo>
                  <a:lnTo>
                    <a:pt x="17" y="71"/>
                  </a:lnTo>
                  <a:lnTo>
                    <a:pt x="9" y="56"/>
                  </a:lnTo>
                  <a:lnTo>
                    <a:pt x="25" y="47"/>
                  </a:lnTo>
                  <a:lnTo>
                    <a:pt x="25" y="40"/>
                  </a:lnTo>
                  <a:lnTo>
                    <a:pt x="22" y="27"/>
                  </a:lnTo>
                  <a:lnTo>
                    <a:pt x="39" y="25"/>
                  </a:lnTo>
                  <a:lnTo>
                    <a:pt x="46" y="13"/>
                  </a:lnTo>
                  <a:lnTo>
                    <a:pt x="61" y="12"/>
                  </a:lnTo>
                  <a:lnTo>
                    <a:pt x="65" y="0"/>
                  </a:lnTo>
                  <a:lnTo>
                    <a:pt x="77" y="5"/>
                  </a:lnTo>
                  <a:lnTo>
                    <a:pt x="90" y="6"/>
                  </a:lnTo>
                  <a:lnTo>
                    <a:pt x="101" y="23"/>
                  </a:lnTo>
                  <a:lnTo>
                    <a:pt x="119" y="22"/>
                  </a:lnTo>
                  <a:lnTo>
                    <a:pt x="120" y="38"/>
                  </a:lnTo>
                  <a:lnTo>
                    <a:pt x="131" y="40"/>
                  </a:lnTo>
                  <a:lnTo>
                    <a:pt x="125" y="56"/>
                  </a:lnTo>
                  <a:lnTo>
                    <a:pt x="142" y="62"/>
                  </a:lnTo>
                  <a:lnTo>
                    <a:pt x="125" y="73"/>
                  </a:lnTo>
                  <a:lnTo>
                    <a:pt x="153" y="88"/>
                  </a:lnTo>
                  <a:lnTo>
                    <a:pt x="142" y="99"/>
                  </a:lnTo>
                  <a:lnTo>
                    <a:pt x="156" y="100"/>
                  </a:lnTo>
                  <a:lnTo>
                    <a:pt x="154" y="112"/>
                  </a:lnTo>
                  <a:lnTo>
                    <a:pt x="164" y="122"/>
                  </a:lnTo>
                  <a:lnTo>
                    <a:pt x="152" y="126"/>
                  </a:lnTo>
                  <a:lnTo>
                    <a:pt x="152" y="131"/>
                  </a:lnTo>
                  <a:lnTo>
                    <a:pt x="136" y="143"/>
                  </a:lnTo>
                  <a:lnTo>
                    <a:pt x="126" y="135"/>
                  </a:lnTo>
                  <a:lnTo>
                    <a:pt x="122" y="143"/>
                  </a:lnTo>
                  <a:lnTo>
                    <a:pt x="103" y="138"/>
                  </a:lnTo>
                  <a:lnTo>
                    <a:pt x="97" y="150"/>
                  </a:lnTo>
                  <a:lnTo>
                    <a:pt x="77" y="145"/>
                  </a:lnTo>
                  <a:lnTo>
                    <a:pt x="54" y="157"/>
                  </a:lnTo>
                  <a:lnTo>
                    <a:pt x="44" y="150"/>
                  </a:lnTo>
                  <a:lnTo>
                    <a:pt x="20" y="154"/>
                  </a:lnTo>
                  <a:lnTo>
                    <a:pt x="21" y="144"/>
                  </a:lnTo>
                  <a:lnTo>
                    <a:pt x="2" y="130"/>
                  </a:lnTo>
                  <a:close/>
                </a:path>
              </a:pathLst>
            </a:custGeom>
            <a:solidFill>
              <a:srgbClr val="936644"/>
            </a:solidFill>
            <a:ln w="9525">
              <a:noFill/>
              <a:round/>
              <a:headEnd/>
              <a:tailEnd/>
            </a:ln>
          </p:spPr>
          <p:txBody>
            <a:bodyPr/>
            <a:lstStyle/>
            <a:p>
              <a:endParaRPr lang="en-US">
                <a:solidFill>
                  <a:srgbClr val="000000"/>
                </a:solidFill>
              </a:endParaRPr>
            </a:p>
          </p:txBody>
        </p:sp>
        <p:sp>
          <p:nvSpPr>
            <p:cNvPr id="23777" name="Freeform 308"/>
            <p:cNvSpPr>
              <a:spLocks/>
            </p:cNvSpPr>
            <p:nvPr/>
          </p:nvSpPr>
          <p:spPr bwMode="auto">
            <a:xfrm>
              <a:off x="5440" y="2301"/>
              <a:ext cx="76" cy="76"/>
            </a:xfrm>
            <a:custGeom>
              <a:avLst/>
              <a:gdLst>
                <a:gd name="T0" fmla="*/ 0 w 151"/>
                <a:gd name="T1" fmla="*/ 0 h 154"/>
                <a:gd name="T2" fmla="*/ 1 w 151"/>
                <a:gd name="T3" fmla="*/ 0 h 154"/>
                <a:gd name="T4" fmla="*/ 1 w 151"/>
                <a:gd name="T5" fmla="*/ 0 h 154"/>
                <a:gd name="T6" fmla="*/ 1 w 151"/>
                <a:gd name="T7" fmla="*/ 0 h 154"/>
                <a:gd name="T8" fmla="*/ 1 w 151"/>
                <a:gd name="T9" fmla="*/ 0 h 154"/>
                <a:gd name="T10" fmla="*/ 1 w 151"/>
                <a:gd name="T11" fmla="*/ 0 h 154"/>
                <a:gd name="T12" fmla="*/ 1 w 151"/>
                <a:gd name="T13" fmla="*/ 0 h 154"/>
                <a:gd name="T14" fmla="*/ 1 w 151"/>
                <a:gd name="T15" fmla="*/ 0 h 154"/>
                <a:gd name="T16" fmla="*/ 1 w 151"/>
                <a:gd name="T17" fmla="*/ 0 h 154"/>
                <a:gd name="T18" fmla="*/ 1 w 151"/>
                <a:gd name="T19" fmla="*/ 0 h 154"/>
                <a:gd name="T20" fmla="*/ 1 w 151"/>
                <a:gd name="T21" fmla="*/ 0 h 154"/>
                <a:gd name="T22" fmla="*/ 1 w 151"/>
                <a:gd name="T23" fmla="*/ 0 h 154"/>
                <a:gd name="T24" fmla="*/ 1 w 151"/>
                <a:gd name="T25" fmla="*/ 0 h 154"/>
                <a:gd name="T26" fmla="*/ 1 w 151"/>
                <a:gd name="T27" fmla="*/ 0 h 154"/>
                <a:gd name="T28" fmla="*/ 1 w 151"/>
                <a:gd name="T29" fmla="*/ 0 h 154"/>
                <a:gd name="T30" fmla="*/ 1 w 151"/>
                <a:gd name="T31" fmla="*/ 0 h 154"/>
                <a:gd name="T32" fmla="*/ 1 w 151"/>
                <a:gd name="T33" fmla="*/ 0 h 154"/>
                <a:gd name="T34" fmla="*/ 1 w 151"/>
                <a:gd name="T35" fmla="*/ 0 h 154"/>
                <a:gd name="T36" fmla="*/ 1 w 151"/>
                <a:gd name="T37" fmla="*/ 0 h 154"/>
                <a:gd name="T38" fmla="*/ 1 w 151"/>
                <a:gd name="T39" fmla="*/ 0 h 154"/>
                <a:gd name="T40" fmla="*/ 1 w 151"/>
                <a:gd name="T41" fmla="*/ 0 h 154"/>
                <a:gd name="T42" fmla="*/ 1 w 151"/>
                <a:gd name="T43" fmla="*/ 0 h 154"/>
                <a:gd name="T44" fmla="*/ 1 w 151"/>
                <a:gd name="T45" fmla="*/ 0 h 154"/>
                <a:gd name="T46" fmla="*/ 1 w 151"/>
                <a:gd name="T47" fmla="*/ 0 h 154"/>
                <a:gd name="T48" fmla="*/ 1 w 151"/>
                <a:gd name="T49" fmla="*/ 0 h 154"/>
                <a:gd name="T50" fmla="*/ 1 w 151"/>
                <a:gd name="T51" fmla="*/ 0 h 154"/>
                <a:gd name="T52" fmla="*/ 1 w 151"/>
                <a:gd name="T53" fmla="*/ 0 h 154"/>
                <a:gd name="T54" fmla="*/ 1 w 151"/>
                <a:gd name="T55" fmla="*/ 0 h 154"/>
                <a:gd name="T56" fmla="*/ 1 w 151"/>
                <a:gd name="T57" fmla="*/ 0 h 154"/>
                <a:gd name="T58" fmla="*/ 1 w 151"/>
                <a:gd name="T59" fmla="*/ 0 h 154"/>
                <a:gd name="T60" fmla="*/ 1 w 151"/>
                <a:gd name="T61" fmla="*/ 0 h 154"/>
                <a:gd name="T62" fmla="*/ 1 w 151"/>
                <a:gd name="T63" fmla="*/ 0 h 154"/>
                <a:gd name="T64" fmla="*/ 1 w 151"/>
                <a:gd name="T65" fmla="*/ 0 h 154"/>
                <a:gd name="T66" fmla="*/ 1 w 151"/>
                <a:gd name="T67" fmla="*/ 0 h 154"/>
                <a:gd name="T68" fmla="*/ 1 w 151"/>
                <a:gd name="T69" fmla="*/ 0 h 154"/>
                <a:gd name="T70" fmla="*/ 1 w 151"/>
                <a:gd name="T71" fmla="*/ 0 h 154"/>
                <a:gd name="T72" fmla="*/ 1 w 151"/>
                <a:gd name="T73" fmla="*/ 0 h 154"/>
                <a:gd name="T74" fmla="*/ 1 w 151"/>
                <a:gd name="T75" fmla="*/ 0 h 154"/>
                <a:gd name="T76" fmla="*/ 1 w 151"/>
                <a:gd name="T77" fmla="*/ 0 h 154"/>
                <a:gd name="T78" fmla="*/ 1 w 151"/>
                <a:gd name="T79" fmla="*/ 0 h 154"/>
                <a:gd name="T80" fmla="*/ 1 w 151"/>
                <a:gd name="T81" fmla="*/ 0 h 154"/>
                <a:gd name="T82" fmla="*/ 1 w 151"/>
                <a:gd name="T83" fmla="*/ 0 h 154"/>
                <a:gd name="T84" fmla="*/ 0 w 151"/>
                <a:gd name="T85" fmla="*/ 0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
                <a:gd name="T130" fmla="*/ 0 h 154"/>
                <a:gd name="T131" fmla="*/ 151 w 151"/>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 h="154">
                  <a:moveTo>
                    <a:pt x="0" y="125"/>
                  </a:moveTo>
                  <a:lnTo>
                    <a:pt x="11" y="113"/>
                  </a:lnTo>
                  <a:lnTo>
                    <a:pt x="8" y="99"/>
                  </a:lnTo>
                  <a:lnTo>
                    <a:pt x="20" y="97"/>
                  </a:lnTo>
                  <a:lnTo>
                    <a:pt x="8" y="86"/>
                  </a:lnTo>
                  <a:lnTo>
                    <a:pt x="32" y="70"/>
                  </a:lnTo>
                  <a:lnTo>
                    <a:pt x="16" y="59"/>
                  </a:lnTo>
                  <a:lnTo>
                    <a:pt x="31" y="52"/>
                  </a:lnTo>
                  <a:lnTo>
                    <a:pt x="23" y="36"/>
                  </a:lnTo>
                  <a:lnTo>
                    <a:pt x="33" y="33"/>
                  </a:lnTo>
                  <a:lnTo>
                    <a:pt x="32" y="17"/>
                  </a:lnTo>
                  <a:lnTo>
                    <a:pt x="48" y="17"/>
                  </a:lnTo>
                  <a:lnTo>
                    <a:pt x="55" y="0"/>
                  </a:lnTo>
                  <a:lnTo>
                    <a:pt x="72" y="12"/>
                  </a:lnTo>
                  <a:lnTo>
                    <a:pt x="79" y="11"/>
                  </a:lnTo>
                  <a:lnTo>
                    <a:pt x="91" y="2"/>
                  </a:lnTo>
                  <a:lnTo>
                    <a:pt x="94" y="17"/>
                  </a:lnTo>
                  <a:lnTo>
                    <a:pt x="117" y="17"/>
                  </a:lnTo>
                  <a:lnTo>
                    <a:pt x="109" y="29"/>
                  </a:lnTo>
                  <a:lnTo>
                    <a:pt x="129" y="40"/>
                  </a:lnTo>
                  <a:lnTo>
                    <a:pt x="123" y="45"/>
                  </a:lnTo>
                  <a:lnTo>
                    <a:pt x="139" y="53"/>
                  </a:lnTo>
                  <a:lnTo>
                    <a:pt x="129" y="63"/>
                  </a:lnTo>
                  <a:lnTo>
                    <a:pt x="141" y="75"/>
                  </a:lnTo>
                  <a:lnTo>
                    <a:pt x="136" y="80"/>
                  </a:lnTo>
                  <a:lnTo>
                    <a:pt x="151" y="102"/>
                  </a:lnTo>
                  <a:lnTo>
                    <a:pt x="139" y="103"/>
                  </a:lnTo>
                  <a:lnTo>
                    <a:pt x="151" y="117"/>
                  </a:lnTo>
                  <a:lnTo>
                    <a:pt x="133" y="120"/>
                  </a:lnTo>
                  <a:lnTo>
                    <a:pt x="151" y="134"/>
                  </a:lnTo>
                  <a:lnTo>
                    <a:pt x="134" y="139"/>
                  </a:lnTo>
                  <a:lnTo>
                    <a:pt x="131" y="149"/>
                  </a:lnTo>
                  <a:lnTo>
                    <a:pt x="114" y="146"/>
                  </a:lnTo>
                  <a:lnTo>
                    <a:pt x="106" y="154"/>
                  </a:lnTo>
                  <a:lnTo>
                    <a:pt x="84" y="143"/>
                  </a:lnTo>
                  <a:lnTo>
                    <a:pt x="66" y="148"/>
                  </a:lnTo>
                  <a:lnTo>
                    <a:pt x="56" y="141"/>
                  </a:lnTo>
                  <a:lnTo>
                    <a:pt x="43" y="142"/>
                  </a:lnTo>
                  <a:lnTo>
                    <a:pt x="39" y="134"/>
                  </a:lnTo>
                  <a:lnTo>
                    <a:pt x="31" y="142"/>
                  </a:lnTo>
                  <a:lnTo>
                    <a:pt x="15" y="132"/>
                  </a:lnTo>
                  <a:lnTo>
                    <a:pt x="13" y="126"/>
                  </a:lnTo>
                  <a:lnTo>
                    <a:pt x="0" y="125"/>
                  </a:lnTo>
                  <a:close/>
                </a:path>
              </a:pathLst>
            </a:custGeom>
            <a:solidFill>
              <a:srgbClr val="936644"/>
            </a:solidFill>
            <a:ln w="9525">
              <a:noFill/>
              <a:round/>
              <a:headEnd/>
              <a:tailEnd/>
            </a:ln>
          </p:spPr>
          <p:txBody>
            <a:bodyPr/>
            <a:lstStyle/>
            <a:p>
              <a:endParaRPr lang="en-US">
                <a:solidFill>
                  <a:srgbClr val="000000"/>
                </a:solidFill>
              </a:endParaRPr>
            </a:p>
          </p:txBody>
        </p:sp>
        <p:sp>
          <p:nvSpPr>
            <p:cNvPr id="23778" name="Freeform 309"/>
            <p:cNvSpPr>
              <a:spLocks/>
            </p:cNvSpPr>
            <p:nvPr/>
          </p:nvSpPr>
          <p:spPr bwMode="auto">
            <a:xfrm>
              <a:off x="5410" y="2355"/>
              <a:ext cx="53" cy="16"/>
            </a:xfrm>
            <a:custGeom>
              <a:avLst/>
              <a:gdLst>
                <a:gd name="T0" fmla="*/ 0 w 107"/>
                <a:gd name="T1" fmla="*/ 1 h 31"/>
                <a:gd name="T2" fmla="*/ 0 w 107"/>
                <a:gd name="T3" fmla="*/ 1 h 31"/>
                <a:gd name="T4" fmla="*/ 0 w 107"/>
                <a:gd name="T5" fmla="*/ 1 h 31"/>
                <a:gd name="T6" fmla="*/ 0 w 107"/>
                <a:gd name="T7" fmla="*/ 1 h 31"/>
                <a:gd name="T8" fmla="*/ 0 w 107"/>
                <a:gd name="T9" fmla="*/ 1 h 31"/>
                <a:gd name="T10" fmla="*/ 0 w 107"/>
                <a:gd name="T11" fmla="*/ 1 h 31"/>
                <a:gd name="T12" fmla="*/ 0 w 107"/>
                <a:gd name="T13" fmla="*/ 1 h 31"/>
                <a:gd name="T14" fmla="*/ 0 w 107"/>
                <a:gd name="T15" fmla="*/ 1 h 31"/>
                <a:gd name="T16" fmla="*/ 0 w 107"/>
                <a:gd name="T17" fmla="*/ 1 h 31"/>
                <a:gd name="T18" fmla="*/ 0 w 107"/>
                <a:gd name="T19" fmla="*/ 0 h 31"/>
                <a:gd name="T20" fmla="*/ 0 w 107"/>
                <a:gd name="T21" fmla="*/ 1 h 31"/>
                <a:gd name="T22" fmla="*/ 0 w 107"/>
                <a:gd name="T23" fmla="*/ 1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
                <a:gd name="T37" fmla="*/ 0 h 31"/>
                <a:gd name="T38" fmla="*/ 107 w 107"/>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 h="31">
                  <a:moveTo>
                    <a:pt x="0" y="23"/>
                  </a:moveTo>
                  <a:lnTo>
                    <a:pt x="28" y="30"/>
                  </a:lnTo>
                  <a:lnTo>
                    <a:pt x="48" y="22"/>
                  </a:lnTo>
                  <a:lnTo>
                    <a:pt x="60" y="29"/>
                  </a:lnTo>
                  <a:lnTo>
                    <a:pt x="72" y="26"/>
                  </a:lnTo>
                  <a:lnTo>
                    <a:pt x="96" y="31"/>
                  </a:lnTo>
                  <a:lnTo>
                    <a:pt x="107" y="17"/>
                  </a:lnTo>
                  <a:lnTo>
                    <a:pt x="77" y="4"/>
                  </a:lnTo>
                  <a:lnTo>
                    <a:pt x="60" y="7"/>
                  </a:lnTo>
                  <a:lnTo>
                    <a:pt x="42" y="0"/>
                  </a:lnTo>
                  <a:lnTo>
                    <a:pt x="18" y="7"/>
                  </a:lnTo>
                  <a:lnTo>
                    <a:pt x="0" y="23"/>
                  </a:lnTo>
                  <a:close/>
                </a:path>
              </a:pathLst>
            </a:custGeom>
            <a:solidFill>
              <a:srgbClr val="936644"/>
            </a:solidFill>
            <a:ln w="9525">
              <a:noFill/>
              <a:round/>
              <a:headEnd/>
              <a:tailEnd/>
            </a:ln>
          </p:spPr>
          <p:txBody>
            <a:bodyPr/>
            <a:lstStyle/>
            <a:p>
              <a:endParaRPr lang="en-US">
                <a:solidFill>
                  <a:srgbClr val="000000"/>
                </a:solidFill>
              </a:endParaRPr>
            </a:p>
          </p:txBody>
        </p:sp>
        <p:sp>
          <p:nvSpPr>
            <p:cNvPr id="23779" name="Freeform 310"/>
            <p:cNvSpPr>
              <a:spLocks/>
            </p:cNvSpPr>
            <p:nvPr/>
          </p:nvSpPr>
          <p:spPr bwMode="auto">
            <a:xfrm>
              <a:off x="5241" y="2457"/>
              <a:ext cx="173" cy="165"/>
            </a:xfrm>
            <a:custGeom>
              <a:avLst/>
              <a:gdLst>
                <a:gd name="T0" fmla="*/ 0 w 347"/>
                <a:gd name="T1" fmla="*/ 1 h 329"/>
                <a:gd name="T2" fmla="*/ 0 w 347"/>
                <a:gd name="T3" fmla="*/ 1 h 329"/>
                <a:gd name="T4" fmla="*/ 0 w 347"/>
                <a:gd name="T5" fmla="*/ 0 h 329"/>
                <a:gd name="T6" fmla="*/ 0 w 347"/>
                <a:gd name="T7" fmla="*/ 1 h 329"/>
                <a:gd name="T8" fmla="*/ 0 w 347"/>
                <a:gd name="T9" fmla="*/ 1 h 329"/>
                <a:gd name="T10" fmla="*/ 0 w 347"/>
                <a:gd name="T11" fmla="*/ 1 h 329"/>
                <a:gd name="T12" fmla="*/ 0 w 347"/>
                <a:gd name="T13" fmla="*/ 1 h 329"/>
                <a:gd name="T14" fmla="*/ 0 w 347"/>
                <a:gd name="T15" fmla="*/ 1 h 329"/>
                <a:gd name="T16" fmla="*/ 0 w 347"/>
                <a:gd name="T17" fmla="*/ 1 h 329"/>
                <a:gd name="T18" fmla="*/ 0 w 347"/>
                <a:gd name="T19" fmla="*/ 1 h 329"/>
                <a:gd name="T20" fmla="*/ 0 w 347"/>
                <a:gd name="T21" fmla="*/ 1 h 329"/>
                <a:gd name="T22" fmla="*/ 0 w 347"/>
                <a:gd name="T23" fmla="*/ 1 h 329"/>
                <a:gd name="T24" fmla="*/ 0 w 347"/>
                <a:gd name="T25" fmla="*/ 1 h 329"/>
                <a:gd name="T26" fmla="*/ 0 w 347"/>
                <a:gd name="T27" fmla="*/ 1 h 329"/>
                <a:gd name="T28" fmla="*/ 0 w 347"/>
                <a:gd name="T29" fmla="*/ 1 h 329"/>
                <a:gd name="T30" fmla="*/ 0 w 347"/>
                <a:gd name="T31" fmla="*/ 1 h 329"/>
                <a:gd name="T32" fmla="*/ 0 w 347"/>
                <a:gd name="T33" fmla="*/ 1 h 329"/>
                <a:gd name="T34" fmla="*/ 0 w 347"/>
                <a:gd name="T35" fmla="*/ 1 h 329"/>
                <a:gd name="T36" fmla="*/ 0 w 347"/>
                <a:gd name="T37" fmla="*/ 1 h 329"/>
                <a:gd name="T38" fmla="*/ 0 w 347"/>
                <a:gd name="T39" fmla="*/ 1 h 329"/>
                <a:gd name="T40" fmla="*/ 0 w 347"/>
                <a:gd name="T41" fmla="*/ 1 h 329"/>
                <a:gd name="T42" fmla="*/ 0 w 347"/>
                <a:gd name="T43" fmla="*/ 1 h 329"/>
                <a:gd name="T44" fmla="*/ 0 w 347"/>
                <a:gd name="T45" fmla="*/ 1 h 329"/>
                <a:gd name="T46" fmla="*/ 0 w 347"/>
                <a:gd name="T47" fmla="*/ 1 h 329"/>
                <a:gd name="T48" fmla="*/ 0 w 347"/>
                <a:gd name="T49" fmla="*/ 1 h 329"/>
                <a:gd name="T50" fmla="*/ 0 w 347"/>
                <a:gd name="T51" fmla="*/ 1 h 329"/>
                <a:gd name="T52" fmla="*/ 0 w 347"/>
                <a:gd name="T53" fmla="*/ 1 h 329"/>
                <a:gd name="T54" fmla="*/ 0 w 347"/>
                <a:gd name="T55" fmla="*/ 1 h 329"/>
                <a:gd name="T56" fmla="*/ 0 w 347"/>
                <a:gd name="T57" fmla="*/ 1 h 329"/>
                <a:gd name="T58" fmla="*/ 0 w 347"/>
                <a:gd name="T59" fmla="*/ 1 h 329"/>
                <a:gd name="T60" fmla="*/ 0 w 347"/>
                <a:gd name="T61" fmla="*/ 1 h 329"/>
                <a:gd name="T62" fmla="*/ 0 w 347"/>
                <a:gd name="T63" fmla="*/ 1 h 329"/>
                <a:gd name="T64" fmla="*/ 0 w 347"/>
                <a:gd name="T65" fmla="*/ 1 h 329"/>
                <a:gd name="T66" fmla="*/ 0 w 347"/>
                <a:gd name="T67" fmla="*/ 1 h 329"/>
                <a:gd name="T68" fmla="*/ 0 w 347"/>
                <a:gd name="T69" fmla="*/ 1 h 329"/>
                <a:gd name="T70" fmla="*/ 0 w 347"/>
                <a:gd name="T71" fmla="*/ 1 h 329"/>
                <a:gd name="T72" fmla="*/ 0 w 347"/>
                <a:gd name="T73" fmla="*/ 1 h 329"/>
                <a:gd name="T74" fmla="*/ 0 w 347"/>
                <a:gd name="T75" fmla="*/ 1 h 329"/>
                <a:gd name="T76" fmla="*/ 0 w 347"/>
                <a:gd name="T77" fmla="*/ 1 h 329"/>
                <a:gd name="T78" fmla="*/ 0 w 347"/>
                <a:gd name="T79" fmla="*/ 1 h 329"/>
                <a:gd name="T80" fmla="*/ 0 w 347"/>
                <a:gd name="T81" fmla="*/ 1 h 329"/>
                <a:gd name="T82" fmla="*/ 0 w 347"/>
                <a:gd name="T83" fmla="*/ 1 h 329"/>
                <a:gd name="T84" fmla="*/ 0 w 347"/>
                <a:gd name="T85" fmla="*/ 1 h 329"/>
                <a:gd name="T86" fmla="*/ 0 w 347"/>
                <a:gd name="T87" fmla="*/ 1 h 329"/>
                <a:gd name="T88" fmla="*/ 0 w 347"/>
                <a:gd name="T89" fmla="*/ 1 h 329"/>
                <a:gd name="T90" fmla="*/ 0 w 347"/>
                <a:gd name="T91" fmla="*/ 1 h 329"/>
                <a:gd name="T92" fmla="*/ 0 w 347"/>
                <a:gd name="T93" fmla="*/ 1 h 329"/>
                <a:gd name="T94" fmla="*/ 0 w 347"/>
                <a:gd name="T95" fmla="*/ 1 h 329"/>
                <a:gd name="T96" fmla="*/ 0 w 347"/>
                <a:gd name="T97" fmla="*/ 1 h 3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7"/>
                <a:gd name="T148" fmla="*/ 0 h 329"/>
                <a:gd name="T149" fmla="*/ 347 w 347"/>
                <a:gd name="T150" fmla="*/ 329 h 3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7" h="329">
                  <a:moveTo>
                    <a:pt x="305" y="59"/>
                  </a:moveTo>
                  <a:lnTo>
                    <a:pt x="304" y="54"/>
                  </a:lnTo>
                  <a:lnTo>
                    <a:pt x="296" y="46"/>
                  </a:lnTo>
                  <a:lnTo>
                    <a:pt x="286" y="36"/>
                  </a:lnTo>
                  <a:lnTo>
                    <a:pt x="273" y="26"/>
                  </a:lnTo>
                  <a:lnTo>
                    <a:pt x="259" y="16"/>
                  </a:lnTo>
                  <a:lnTo>
                    <a:pt x="248" y="8"/>
                  </a:lnTo>
                  <a:lnTo>
                    <a:pt x="240" y="2"/>
                  </a:lnTo>
                  <a:lnTo>
                    <a:pt x="236" y="0"/>
                  </a:lnTo>
                  <a:lnTo>
                    <a:pt x="232" y="2"/>
                  </a:lnTo>
                  <a:lnTo>
                    <a:pt x="227" y="4"/>
                  </a:lnTo>
                  <a:lnTo>
                    <a:pt x="222" y="8"/>
                  </a:lnTo>
                  <a:lnTo>
                    <a:pt x="218" y="10"/>
                  </a:lnTo>
                  <a:lnTo>
                    <a:pt x="213" y="13"/>
                  </a:lnTo>
                  <a:lnTo>
                    <a:pt x="205" y="20"/>
                  </a:lnTo>
                  <a:lnTo>
                    <a:pt x="195" y="30"/>
                  </a:lnTo>
                  <a:lnTo>
                    <a:pt x="184" y="40"/>
                  </a:lnTo>
                  <a:lnTo>
                    <a:pt x="174" y="50"/>
                  </a:lnTo>
                  <a:lnTo>
                    <a:pt x="165" y="59"/>
                  </a:lnTo>
                  <a:lnTo>
                    <a:pt x="157" y="68"/>
                  </a:lnTo>
                  <a:lnTo>
                    <a:pt x="152" y="72"/>
                  </a:lnTo>
                  <a:lnTo>
                    <a:pt x="148" y="77"/>
                  </a:lnTo>
                  <a:lnTo>
                    <a:pt x="142" y="84"/>
                  </a:lnTo>
                  <a:lnTo>
                    <a:pt x="134" y="92"/>
                  </a:lnTo>
                  <a:lnTo>
                    <a:pt x="127" y="101"/>
                  </a:lnTo>
                  <a:lnTo>
                    <a:pt x="119" y="110"/>
                  </a:lnTo>
                  <a:lnTo>
                    <a:pt x="112" y="119"/>
                  </a:lnTo>
                  <a:lnTo>
                    <a:pt x="106" y="126"/>
                  </a:lnTo>
                  <a:lnTo>
                    <a:pt x="103" y="132"/>
                  </a:lnTo>
                  <a:lnTo>
                    <a:pt x="97" y="140"/>
                  </a:lnTo>
                  <a:lnTo>
                    <a:pt x="92" y="148"/>
                  </a:lnTo>
                  <a:lnTo>
                    <a:pt x="88" y="156"/>
                  </a:lnTo>
                  <a:lnTo>
                    <a:pt x="84" y="164"/>
                  </a:lnTo>
                  <a:lnTo>
                    <a:pt x="78" y="172"/>
                  </a:lnTo>
                  <a:lnTo>
                    <a:pt x="68" y="185"/>
                  </a:lnTo>
                  <a:lnTo>
                    <a:pt x="54" y="199"/>
                  </a:lnTo>
                  <a:lnTo>
                    <a:pt x="39" y="213"/>
                  </a:lnTo>
                  <a:lnTo>
                    <a:pt x="25" y="226"/>
                  </a:lnTo>
                  <a:lnTo>
                    <a:pt x="13" y="238"/>
                  </a:lnTo>
                  <a:lnTo>
                    <a:pt x="3" y="245"/>
                  </a:lnTo>
                  <a:lnTo>
                    <a:pt x="0" y="248"/>
                  </a:lnTo>
                  <a:lnTo>
                    <a:pt x="8" y="252"/>
                  </a:lnTo>
                  <a:lnTo>
                    <a:pt x="32" y="230"/>
                  </a:lnTo>
                  <a:lnTo>
                    <a:pt x="35" y="230"/>
                  </a:lnTo>
                  <a:lnTo>
                    <a:pt x="37" y="231"/>
                  </a:lnTo>
                  <a:lnTo>
                    <a:pt x="39" y="231"/>
                  </a:lnTo>
                  <a:lnTo>
                    <a:pt x="42" y="232"/>
                  </a:lnTo>
                  <a:lnTo>
                    <a:pt x="30" y="262"/>
                  </a:lnTo>
                  <a:lnTo>
                    <a:pt x="36" y="265"/>
                  </a:lnTo>
                  <a:lnTo>
                    <a:pt x="47" y="233"/>
                  </a:lnTo>
                  <a:lnTo>
                    <a:pt x="51" y="233"/>
                  </a:lnTo>
                  <a:lnTo>
                    <a:pt x="56" y="236"/>
                  </a:lnTo>
                  <a:lnTo>
                    <a:pt x="62" y="237"/>
                  </a:lnTo>
                  <a:lnTo>
                    <a:pt x="66" y="238"/>
                  </a:lnTo>
                  <a:lnTo>
                    <a:pt x="56" y="274"/>
                  </a:lnTo>
                  <a:lnTo>
                    <a:pt x="62" y="275"/>
                  </a:lnTo>
                  <a:lnTo>
                    <a:pt x="70" y="239"/>
                  </a:lnTo>
                  <a:lnTo>
                    <a:pt x="75" y="240"/>
                  </a:lnTo>
                  <a:lnTo>
                    <a:pt x="81" y="241"/>
                  </a:lnTo>
                  <a:lnTo>
                    <a:pt x="86" y="244"/>
                  </a:lnTo>
                  <a:lnTo>
                    <a:pt x="90" y="245"/>
                  </a:lnTo>
                  <a:lnTo>
                    <a:pt x="80" y="281"/>
                  </a:lnTo>
                  <a:lnTo>
                    <a:pt x="85" y="283"/>
                  </a:lnTo>
                  <a:lnTo>
                    <a:pt x="96" y="247"/>
                  </a:lnTo>
                  <a:lnTo>
                    <a:pt x="98" y="248"/>
                  </a:lnTo>
                  <a:lnTo>
                    <a:pt x="104" y="250"/>
                  </a:lnTo>
                  <a:lnTo>
                    <a:pt x="108" y="252"/>
                  </a:lnTo>
                  <a:lnTo>
                    <a:pt x="111" y="253"/>
                  </a:lnTo>
                  <a:lnTo>
                    <a:pt x="100" y="286"/>
                  </a:lnTo>
                  <a:lnTo>
                    <a:pt x="106" y="286"/>
                  </a:lnTo>
                  <a:lnTo>
                    <a:pt x="116" y="256"/>
                  </a:lnTo>
                  <a:lnTo>
                    <a:pt x="119" y="258"/>
                  </a:lnTo>
                  <a:lnTo>
                    <a:pt x="123" y="260"/>
                  </a:lnTo>
                  <a:lnTo>
                    <a:pt x="128" y="263"/>
                  </a:lnTo>
                  <a:lnTo>
                    <a:pt x="131" y="265"/>
                  </a:lnTo>
                  <a:lnTo>
                    <a:pt x="118" y="296"/>
                  </a:lnTo>
                  <a:lnTo>
                    <a:pt x="122" y="297"/>
                  </a:lnTo>
                  <a:lnTo>
                    <a:pt x="136" y="268"/>
                  </a:lnTo>
                  <a:lnTo>
                    <a:pt x="139" y="270"/>
                  </a:lnTo>
                  <a:lnTo>
                    <a:pt x="144" y="273"/>
                  </a:lnTo>
                  <a:lnTo>
                    <a:pt x="149" y="276"/>
                  </a:lnTo>
                  <a:lnTo>
                    <a:pt x="151" y="278"/>
                  </a:lnTo>
                  <a:lnTo>
                    <a:pt x="136" y="307"/>
                  </a:lnTo>
                  <a:lnTo>
                    <a:pt x="141" y="313"/>
                  </a:lnTo>
                  <a:lnTo>
                    <a:pt x="157" y="282"/>
                  </a:lnTo>
                  <a:lnTo>
                    <a:pt x="160" y="284"/>
                  </a:lnTo>
                  <a:lnTo>
                    <a:pt x="167" y="290"/>
                  </a:lnTo>
                  <a:lnTo>
                    <a:pt x="173" y="294"/>
                  </a:lnTo>
                  <a:lnTo>
                    <a:pt x="176" y="297"/>
                  </a:lnTo>
                  <a:lnTo>
                    <a:pt x="175" y="301"/>
                  </a:lnTo>
                  <a:lnTo>
                    <a:pt x="171" y="311"/>
                  </a:lnTo>
                  <a:lnTo>
                    <a:pt x="164" y="320"/>
                  </a:lnTo>
                  <a:lnTo>
                    <a:pt x="161" y="323"/>
                  </a:lnTo>
                  <a:lnTo>
                    <a:pt x="169" y="329"/>
                  </a:lnTo>
                  <a:lnTo>
                    <a:pt x="187" y="299"/>
                  </a:lnTo>
                  <a:lnTo>
                    <a:pt x="188" y="298"/>
                  </a:lnTo>
                  <a:lnTo>
                    <a:pt x="188" y="297"/>
                  </a:lnTo>
                  <a:lnTo>
                    <a:pt x="189" y="296"/>
                  </a:lnTo>
                  <a:lnTo>
                    <a:pt x="189" y="294"/>
                  </a:lnTo>
                  <a:lnTo>
                    <a:pt x="189" y="292"/>
                  </a:lnTo>
                  <a:lnTo>
                    <a:pt x="190" y="291"/>
                  </a:lnTo>
                  <a:lnTo>
                    <a:pt x="190" y="289"/>
                  </a:lnTo>
                  <a:lnTo>
                    <a:pt x="190" y="288"/>
                  </a:lnTo>
                  <a:lnTo>
                    <a:pt x="191" y="283"/>
                  </a:lnTo>
                  <a:lnTo>
                    <a:pt x="194" y="278"/>
                  </a:lnTo>
                  <a:lnTo>
                    <a:pt x="195" y="275"/>
                  </a:lnTo>
                  <a:lnTo>
                    <a:pt x="196" y="270"/>
                  </a:lnTo>
                  <a:lnTo>
                    <a:pt x="198" y="263"/>
                  </a:lnTo>
                  <a:lnTo>
                    <a:pt x="200" y="258"/>
                  </a:lnTo>
                  <a:lnTo>
                    <a:pt x="203" y="252"/>
                  </a:lnTo>
                  <a:lnTo>
                    <a:pt x="205" y="246"/>
                  </a:lnTo>
                  <a:lnTo>
                    <a:pt x="211" y="235"/>
                  </a:lnTo>
                  <a:lnTo>
                    <a:pt x="218" y="223"/>
                  </a:lnTo>
                  <a:lnTo>
                    <a:pt x="225" y="213"/>
                  </a:lnTo>
                  <a:lnTo>
                    <a:pt x="232" y="202"/>
                  </a:lnTo>
                  <a:lnTo>
                    <a:pt x="239" y="194"/>
                  </a:lnTo>
                  <a:lnTo>
                    <a:pt x="245" y="185"/>
                  </a:lnTo>
                  <a:lnTo>
                    <a:pt x="252" y="177"/>
                  </a:lnTo>
                  <a:lnTo>
                    <a:pt x="260" y="170"/>
                  </a:lnTo>
                  <a:lnTo>
                    <a:pt x="263" y="168"/>
                  </a:lnTo>
                  <a:lnTo>
                    <a:pt x="265" y="165"/>
                  </a:lnTo>
                  <a:lnTo>
                    <a:pt x="268" y="163"/>
                  </a:lnTo>
                  <a:lnTo>
                    <a:pt x="271" y="161"/>
                  </a:lnTo>
                  <a:lnTo>
                    <a:pt x="275" y="156"/>
                  </a:lnTo>
                  <a:lnTo>
                    <a:pt x="280" y="153"/>
                  </a:lnTo>
                  <a:lnTo>
                    <a:pt x="285" y="148"/>
                  </a:lnTo>
                  <a:lnTo>
                    <a:pt x="289" y="145"/>
                  </a:lnTo>
                  <a:lnTo>
                    <a:pt x="295" y="140"/>
                  </a:lnTo>
                  <a:lnTo>
                    <a:pt x="301" y="137"/>
                  </a:lnTo>
                  <a:lnTo>
                    <a:pt x="306" y="133"/>
                  </a:lnTo>
                  <a:lnTo>
                    <a:pt x="312" y="130"/>
                  </a:lnTo>
                  <a:lnTo>
                    <a:pt x="317" y="127"/>
                  </a:lnTo>
                  <a:lnTo>
                    <a:pt x="321" y="124"/>
                  </a:lnTo>
                  <a:lnTo>
                    <a:pt x="326" y="121"/>
                  </a:lnTo>
                  <a:lnTo>
                    <a:pt x="332" y="116"/>
                  </a:lnTo>
                  <a:lnTo>
                    <a:pt x="338" y="111"/>
                  </a:lnTo>
                  <a:lnTo>
                    <a:pt x="342" y="108"/>
                  </a:lnTo>
                  <a:lnTo>
                    <a:pt x="345" y="104"/>
                  </a:lnTo>
                  <a:lnTo>
                    <a:pt x="347" y="102"/>
                  </a:lnTo>
                  <a:lnTo>
                    <a:pt x="347" y="100"/>
                  </a:lnTo>
                  <a:lnTo>
                    <a:pt x="342" y="95"/>
                  </a:lnTo>
                  <a:lnTo>
                    <a:pt x="335" y="88"/>
                  </a:lnTo>
                  <a:lnTo>
                    <a:pt x="328" y="80"/>
                  </a:lnTo>
                  <a:lnTo>
                    <a:pt x="319" y="73"/>
                  </a:lnTo>
                  <a:lnTo>
                    <a:pt x="312" y="66"/>
                  </a:lnTo>
                  <a:lnTo>
                    <a:pt x="308" y="62"/>
                  </a:lnTo>
                  <a:lnTo>
                    <a:pt x="305" y="59"/>
                  </a:lnTo>
                  <a:close/>
                </a:path>
              </a:pathLst>
            </a:custGeom>
            <a:solidFill>
              <a:srgbClr val="9E0000"/>
            </a:solidFill>
            <a:ln w="9525">
              <a:noFill/>
              <a:round/>
              <a:headEnd/>
              <a:tailEnd/>
            </a:ln>
          </p:spPr>
          <p:txBody>
            <a:bodyPr/>
            <a:lstStyle/>
            <a:p>
              <a:endParaRPr lang="en-US">
                <a:solidFill>
                  <a:srgbClr val="000000"/>
                </a:solidFill>
              </a:endParaRPr>
            </a:p>
          </p:txBody>
        </p:sp>
        <p:sp>
          <p:nvSpPr>
            <p:cNvPr id="23780" name="Freeform 311"/>
            <p:cNvSpPr>
              <a:spLocks/>
            </p:cNvSpPr>
            <p:nvPr/>
          </p:nvSpPr>
          <p:spPr bwMode="auto">
            <a:xfrm>
              <a:off x="5195" y="2426"/>
              <a:ext cx="189" cy="132"/>
            </a:xfrm>
            <a:custGeom>
              <a:avLst/>
              <a:gdLst>
                <a:gd name="T0" fmla="*/ 0 w 379"/>
                <a:gd name="T1" fmla="*/ 1 h 262"/>
                <a:gd name="T2" fmla="*/ 0 w 379"/>
                <a:gd name="T3" fmla="*/ 1 h 262"/>
                <a:gd name="T4" fmla="*/ 0 w 379"/>
                <a:gd name="T5" fmla="*/ 0 h 262"/>
                <a:gd name="T6" fmla="*/ 0 w 379"/>
                <a:gd name="T7" fmla="*/ 1 h 262"/>
                <a:gd name="T8" fmla="*/ 0 w 379"/>
                <a:gd name="T9" fmla="*/ 1 h 262"/>
                <a:gd name="T10" fmla="*/ 0 w 379"/>
                <a:gd name="T11" fmla="*/ 1 h 262"/>
                <a:gd name="T12" fmla="*/ 0 w 379"/>
                <a:gd name="T13" fmla="*/ 1 h 262"/>
                <a:gd name="T14" fmla="*/ 0 w 379"/>
                <a:gd name="T15" fmla="*/ 1 h 262"/>
                <a:gd name="T16" fmla="*/ 0 w 379"/>
                <a:gd name="T17" fmla="*/ 1 h 262"/>
                <a:gd name="T18" fmla="*/ 0 w 379"/>
                <a:gd name="T19" fmla="*/ 1 h 262"/>
                <a:gd name="T20" fmla="*/ 0 w 379"/>
                <a:gd name="T21" fmla="*/ 1 h 262"/>
                <a:gd name="T22" fmla="*/ 0 w 379"/>
                <a:gd name="T23" fmla="*/ 1 h 262"/>
                <a:gd name="T24" fmla="*/ 0 w 379"/>
                <a:gd name="T25" fmla="*/ 1 h 262"/>
                <a:gd name="T26" fmla="*/ 0 w 379"/>
                <a:gd name="T27" fmla="*/ 1 h 262"/>
                <a:gd name="T28" fmla="*/ 0 w 379"/>
                <a:gd name="T29" fmla="*/ 1 h 262"/>
                <a:gd name="T30" fmla="*/ 0 w 379"/>
                <a:gd name="T31" fmla="*/ 1 h 262"/>
                <a:gd name="T32" fmla="*/ 0 w 379"/>
                <a:gd name="T33" fmla="*/ 1 h 262"/>
                <a:gd name="T34" fmla="*/ 0 w 379"/>
                <a:gd name="T35" fmla="*/ 1 h 262"/>
                <a:gd name="T36" fmla="*/ 0 w 379"/>
                <a:gd name="T37" fmla="*/ 1 h 262"/>
                <a:gd name="T38" fmla="*/ 0 w 379"/>
                <a:gd name="T39" fmla="*/ 1 h 262"/>
                <a:gd name="T40" fmla="*/ 0 w 379"/>
                <a:gd name="T41" fmla="*/ 1 h 262"/>
                <a:gd name="T42" fmla="*/ 0 w 379"/>
                <a:gd name="T43" fmla="*/ 1 h 262"/>
                <a:gd name="T44" fmla="*/ 0 w 379"/>
                <a:gd name="T45" fmla="*/ 1 h 262"/>
                <a:gd name="T46" fmla="*/ 0 w 379"/>
                <a:gd name="T47" fmla="*/ 1 h 262"/>
                <a:gd name="T48" fmla="*/ 0 w 379"/>
                <a:gd name="T49" fmla="*/ 1 h 262"/>
                <a:gd name="T50" fmla="*/ 0 w 379"/>
                <a:gd name="T51" fmla="*/ 1 h 262"/>
                <a:gd name="T52" fmla="*/ 0 w 379"/>
                <a:gd name="T53" fmla="*/ 1 h 262"/>
                <a:gd name="T54" fmla="*/ 0 w 379"/>
                <a:gd name="T55" fmla="*/ 1 h 262"/>
                <a:gd name="T56" fmla="*/ 0 w 379"/>
                <a:gd name="T57" fmla="*/ 1 h 262"/>
                <a:gd name="T58" fmla="*/ 0 w 379"/>
                <a:gd name="T59" fmla="*/ 1 h 262"/>
                <a:gd name="T60" fmla="*/ 0 w 379"/>
                <a:gd name="T61" fmla="*/ 1 h 262"/>
                <a:gd name="T62" fmla="*/ 0 w 379"/>
                <a:gd name="T63" fmla="*/ 1 h 262"/>
                <a:gd name="T64" fmla="*/ 0 w 379"/>
                <a:gd name="T65" fmla="*/ 1 h 262"/>
                <a:gd name="T66" fmla="*/ 0 w 379"/>
                <a:gd name="T67" fmla="*/ 1 h 262"/>
                <a:gd name="T68" fmla="*/ 0 w 379"/>
                <a:gd name="T69" fmla="*/ 1 h 262"/>
                <a:gd name="T70" fmla="*/ 0 w 379"/>
                <a:gd name="T71" fmla="*/ 1 h 262"/>
                <a:gd name="T72" fmla="*/ 0 w 379"/>
                <a:gd name="T73" fmla="*/ 1 h 262"/>
                <a:gd name="T74" fmla="*/ 0 w 379"/>
                <a:gd name="T75" fmla="*/ 1 h 262"/>
                <a:gd name="T76" fmla="*/ 0 w 379"/>
                <a:gd name="T77" fmla="*/ 1 h 262"/>
                <a:gd name="T78" fmla="*/ 0 w 379"/>
                <a:gd name="T79" fmla="*/ 1 h 262"/>
                <a:gd name="T80" fmla="*/ 0 w 379"/>
                <a:gd name="T81" fmla="*/ 1 h 262"/>
                <a:gd name="T82" fmla="*/ 0 w 379"/>
                <a:gd name="T83" fmla="*/ 1 h 262"/>
                <a:gd name="T84" fmla="*/ 0 w 379"/>
                <a:gd name="T85" fmla="*/ 1 h 262"/>
                <a:gd name="T86" fmla="*/ 0 w 379"/>
                <a:gd name="T87" fmla="*/ 1 h 262"/>
                <a:gd name="T88" fmla="*/ 0 w 379"/>
                <a:gd name="T89" fmla="*/ 1 h 262"/>
                <a:gd name="T90" fmla="*/ 0 w 379"/>
                <a:gd name="T91" fmla="*/ 1 h 262"/>
                <a:gd name="T92" fmla="*/ 0 w 379"/>
                <a:gd name="T93" fmla="*/ 1 h 262"/>
                <a:gd name="T94" fmla="*/ 0 w 379"/>
                <a:gd name="T95" fmla="*/ 1 h 262"/>
                <a:gd name="T96" fmla="*/ 0 w 379"/>
                <a:gd name="T97" fmla="*/ 1 h 262"/>
                <a:gd name="T98" fmla="*/ 0 w 379"/>
                <a:gd name="T99" fmla="*/ 1 h 2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9"/>
                <a:gd name="T151" fmla="*/ 0 h 262"/>
                <a:gd name="T152" fmla="*/ 379 w 379"/>
                <a:gd name="T153" fmla="*/ 262 h 2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9" h="262">
                  <a:moveTo>
                    <a:pt x="365" y="84"/>
                  </a:moveTo>
                  <a:lnTo>
                    <a:pt x="366" y="78"/>
                  </a:lnTo>
                  <a:lnTo>
                    <a:pt x="364" y="67"/>
                  </a:lnTo>
                  <a:lnTo>
                    <a:pt x="358" y="54"/>
                  </a:lnTo>
                  <a:lnTo>
                    <a:pt x="352" y="39"/>
                  </a:lnTo>
                  <a:lnTo>
                    <a:pt x="345" y="25"/>
                  </a:lnTo>
                  <a:lnTo>
                    <a:pt x="339" y="12"/>
                  </a:lnTo>
                  <a:lnTo>
                    <a:pt x="334" y="3"/>
                  </a:lnTo>
                  <a:lnTo>
                    <a:pt x="333" y="0"/>
                  </a:lnTo>
                  <a:lnTo>
                    <a:pt x="328" y="1"/>
                  </a:lnTo>
                  <a:lnTo>
                    <a:pt x="322" y="1"/>
                  </a:lnTo>
                  <a:lnTo>
                    <a:pt x="317" y="2"/>
                  </a:lnTo>
                  <a:lnTo>
                    <a:pt x="312" y="2"/>
                  </a:lnTo>
                  <a:lnTo>
                    <a:pt x="305" y="3"/>
                  </a:lnTo>
                  <a:lnTo>
                    <a:pt x="295" y="5"/>
                  </a:lnTo>
                  <a:lnTo>
                    <a:pt x="282" y="10"/>
                  </a:lnTo>
                  <a:lnTo>
                    <a:pt x="267" y="13"/>
                  </a:lnTo>
                  <a:lnTo>
                    <a:pt x="253" y="18"/>
                  </a:lnTo>
                  <a:lnTo>
                    <a:pt x="240" y="21"/>
                  </a:lnTo>
                  <a:lnTo>
                    <a:pt x="229" y="25"/>
                  </a:lnTo>
                  <a:lnTo>
                    <a:pt x="222" y="27"/>
                  </a:lnTo>
                  <a:lnTo>
                    <a:pt x="216" y="29"/>
                  </a:lnTo>
                  <a:lnTo>
                    <a:pt x="207" y="33"/>
                  </a:lnTo>
                  <a:lnTo>
                    <a:pt x="197" y="38"/>
                  </a:lnTo>
                  <a:lnTo>
                    <a:pt x="185" y="42"/>
                  </a:lnTo>
                  <a:lnTo>
                    <a:pt x="174" y="47"/>
                  </a:lnTo>
                  <a:lnTo>
                    <a:pt x="163" y="51"/>
                  </a:lnTo>
                  <a:lnTo>
                    <a:pt x="154" y="56"/>
                  </a:lnTo>
                  <a:lnTo>
                    <a:pt x="148" y="58"/>
                  </a:lnTo>
                  <a:lnTo>
                    <a:pt x="139" y="63"/>
                  </a:lnTo>
                  <a:lnTo>
                    <a:pt x="131" y="69"/>
                  </a:lnTo>
                  <a:lnTo>
                    <a:pt x="123" y="73"/>
                  </a:lnTo>
                  <a:lnTo>
                    <a:pt x="116" y="79"/>
                  </a:lnTo>
                  <a:lnTo>
                    <a:pt x="107" y="84"/>
                  </a:lnTo>
                  <a:lnTo>
                    <a:pt x="92" y="89"/>
                  </a:lnTo>
                  <a:lnTo>
                    <a:pt x="72" y="96"/>
                  </a:lnTo>
                  <a:lnTo>
                    <a:pt x="53" y="102"/>
                  </a:lnTo>
                  <a:lnTo>
                    <a:pt x="33" y="108"/>
                  </a:lnTo>
                  <a:lnTo>
                    <a:pt x="16" y="112"/>
                  </a:lnTo>
                  <a:lnTo>
                    <a:pt x="4" y="116"/>
                  </a:lnTo>
                  <a:lnTo>
                    <a:pt x="0" y="117"/>
                  </a:lnTo>
                  <a:lnTo>
                    <a:pt x="6" y="123"/>
                  </a:lnTo>
                  <a:lnTo>
                    <a:pt x="38" y="115"/>
                  </a:lnTo>
                  <a:lnTo>
                    <a:pt x="39" y="116"/>
                  </a:lnTo>
                  <a:lnTo>
                    <a:pt x="41" y="117"/>
                  </a:lnTo>
                  <a:lnTo>
                    <a:pt x="42" y="119"/>
                  </a:lnTo>
                  <a:lnTo>
                    <a:pt x="45" y="120"/>
                  </a:lnTo>
                  <a:lnTo>
                    <a:pt x="18" y="141"/>
                  </a:lnTo>
                  <a:lnTo>
                    <a:pt x="23" y="147"/>
                  </a:lnTo>
                  <a:lnTo>
                    <a:pt x="48" y="124"/>
                  </a:lnTo>
                  <a:lnTo>
                    <a:pt x="52" y="126"/>
                  </a:lnTo>
                  <a:lnTo>
                    <a:pt x="55" y="130"/>
                  </a:lnTo>
                  <a:lnTo>
                    <a:pt x="60" y="133"/>
                  </a:lnTo>
                  <a:lnTo>
                    <a:pt x="62" y="135"/>
                  </a:lnTo>
                  <a:lnTo>
                    <a:pt x="37" y="163"/>
                  </a:lnTo>
                  <a:lnTo>
                    <a:pt x="41" y="167"/>
                  </a:lnTo>
                  <a:lnTo>
                    <a:pt x="67" y="139"/>
                  </a:lnTo>
                  <a:lnTo>
                    <a:pt x="70" y="142"/>
                  </a:lnTo>
                  <a:lnTo>
                    <a:pt x="74" y="146"/>
                  </a:lnTo>
                  <a:lnTo>
                    <a:pt x="78" y="150"/>
                  </a:lnTo>
                  <a:lnTo>
                    <a:pt x="81" y="153"/>
                  </a:lnTo>
                  <a:lnTo>
                    <a:pt x="54" y="180"/>
                  </a:lnTo>
                  <a:lnTo>
                    <a:pt x="57" y="184"/>
                  </a:lnTo>
                  <a:lnTo>
                    <a:pt x="84" y="156"/>
                  </a:lnTo>
                  <a:lnTo>
                    <a:pt x="86" y="158"/>
                  </a:lnTo>
                  <a:lnTo>
                    <a:pt x="90" y="163"/>
                  </a:lnTo>
                  <a:lnTo>
                    <a:pt x="92" y="167"/>
                  </a:lnTo>
                  <a:lnTo>
                    <a:pt x="94" y="169"/>
                  </a:lnTo>
                  <a:lnTo>
                    <a:pt x="69" y="194"/>
                  </a:lnTo>
                  <a:lnTo>
                    <a:pt x="74" y="196"/>
                  </a:lnTo>
                  <a:lnTo>
                    <a:pt x="98" y="175"/>
                  </a:lnTo>
                  <a:lnTo>
                    <a:pt x="100" y="177"/>
                  </a:lnTo>
                  <a:lnTo>
                    <a:pt x="102" y="182"/>
                  </a:lnTo>
                  <a:lnTo>
                    <a:pt x="105" y="186"/>
                  </a:lnTo>
                  <a:lnTo>
                    <a:pt x="107" y="188"/>
                  </a:lnTo>
                  <a:lnTo>
                    <a:pt x="79" y="210"/>
                  </a:lnTo>
                  <a:lnTo>
                    <a:pt x="83" y="213"/>
                  </a:lnTo>
                  <a:lnTo>
                    <a:pt x="109" y="194"/>
                  </a:lnTo>
                  <a:lnTo>
                    <a:pt x="112" y="196"/>
                  </a:lnTo>
                  <a:lnTo>
                    <a:pt x="114" y="201"/>
                  </a:lnTo>
                  <a:lnTo>
                    <a:pt x="116" y="207"/>
                  </a:lnTo>
                  <a:lnTo>
                    <a:pt x="117" y="209"/>
                  </a:lnTo>
                  <a:lnTo>
                    <a:pt x="90" y="228"/>
                  </a:lnTo>
                  <a:lnTo>
                    <a:pt x="91" y="236"/>
                  </a:lnTo>
                  <a:lnTo>
                    <a:pt x="121" y="215"/>
                  </a:lnTo>
                  <a:lnTo>
                    <a:pt x="122" y="218"/>
                  </a:lnTo>
                  <a:lnTo>
                    <a:pt x="127" y="226"/>
                  </a:lnTo>
                  <a:lnTo>
                    <a:pt x="130" y="233"/>
                  </a:lnTo>
                  <a:lnTo>
                    <a:pt x="131" y="237"/>
                  </a:lnTo>
                  <a:lnTo>
                    <a:pt x="128" y="240"/>
                  </a:lnTo>
                  <a:lnTo>
                    <a:pt x="117" y="246"/>
                  </a:lnTo>
                  <a:lnTo>
                    <a:pt x="108" y="251"/>
                  </a:lnTo>
                  <a:lnTo>
                    <a:pt x="104" y="253"/>
                  </a:lnTo>
                  <a:lnTo>
                    <a:pt x="108" y="262"/>
                  </a:lnTo>
                  <a:lnTo>
                    <a:pt x="139" y="243"/>
                  </a:lnTo>
                  <a:lnTo>
                    <a:pt x="140" y="241"/>
                  </a:lnTo>
                  <a:lnTo>
                    <a:pt x="142" y="240"/>
                  </a:lnTo>
                  <a:lnTo>
                    <a:pt x="143" y="240"/>
                  </a:lnTo>
                  <a:lnTo>
                    <a:pt x="143" y="239"/>
                  </a:lnTo>
                  <a:lnTo>
                    <a:pt x="144" y="238"/>
                  </a:lnTo>
                  <a:lnTo>
                    <a:pt x="146" y="237"/>
                  </a:lnTo>
                  <a:lnTo>
                    <a:pt x="147" y="236"/>
                  </a:lnTo>
                  <a:lnTo>
                    <a:pt x="148" y="235"/>
                  </a:lnTo>
                  <a:lnTo>
                    <a:pt x="151" y="231"/>
                  </a:lnTo>
                  <a:lnTo>
                    <a:pt x="154" y="228"/>
                  </a:lnTo>
                  <a:lnTo>
                    <a:pt x="158" y="224"/>
                  </a:lnTo>
                  <a:lnTo>
                    <a:pt x="161" y="221"/>
                  </a:lnTo>
                  <a:lnTo>
                    <a:pt x="167" y="216"/>
                  </a:lnTo>
                  <a:lnTo>
                    <a:pt x="172" y="213"/>
                  </a:lnTo>
                  <a:lnTo>
                    <a:pt x="177" y="208"/>
                  </a:lnTo>
                  <a:lnTo>
                    <a:pt x="182" y="205"/>
                  </a:lnTo>
                  <a:lnTo>
                    <a:pt x="188" y="201"/>
                  </a:lnTo>
                  <a:lnTo>
                    <a:pt x="193" y="196"/>
                  </a:lnTo>
                  <a:lnTo>
                    <a:pt x="199" y="193"/>
                  </a:lnTo>
                  <a:lnTo>
                    <a:pt x="205" y="190"/>
                  </a:lnTo>
                  <a:lnTo>
                    <a:pt x="211" y="186"/>
                  </a:lnTo>
                  <a:lnTo>
                    <a:pt x="216" y="183"/>
                  </a:lnTo>
                  <a:lnTo>
                    <a:pt x="222" y="180"/>
                  </a:lnTo>
                  <a:lnTo>
                    <a:pt x="228" y="177"/>
                  </a:lnTo>
                  <a:lnTo>
                    <a:pt x="233" y="175"/>
                  </a:lnTo>
                  <a:lnTo>
                    <a:pt x="237" y="172"/>
                  </a:lnTo>
                  <a:lnTo>
                    <a:pt x="243" y="170"/>
                  </a:lnTo>
                  <a:lnTo>
                    <a:pt x="248" y="169"/>
                  </a:lnTo>
                  <a:lnTo>
                    <a:pt x="253" y="167"/>
                  </a:lnTo>
                  <a:lnTo>
                    <a:pt x="258" y="164"/>
                  </a:lnTo>
                  <a:lnTo>
                    <a:pt x="264" y="163"/>
                  </a:lnTo>
                  <a:lnTo>
                    <a:pt x="268" y="161"/>
                  </a:lnTo>
                  <a:lnTo>
                    <a:pt x="272" y="160"/>
                  </a:lnTo>
                  <a:lnTo>
                    <a:pt x="275" y="158"/>
                  </a:lnTo>
                  <a:lnTo>
                    <a:pt x="279" y="158"/>
                  </a:lnTo>
                  <a:lnTo>
                    <a:pt x="282" y="157"/>
                  </a:lnTo>
                  <a:lnTo>
                    <a:pt x="288" y="156"/>
                  </a:lnTo>
                  <a:lnTo>
                    <a:pt x="295" y="154"/>
                  </a:lnTo>
                  <a:lnTo>
                    <a:pt x="302" y="153"/>
                  </a:lnTo>
                  <a:lnTo>
                    <a:pt x="307" y="152"/>
                  </a:lnTo>
                  <a:lnTo>
                    <a:pt x="314" y="150"/>
                  </a:lnTo>
                  <a:lnTo>
                    <a:pt x="321" y="150"/>
                  </a:lnTo>
                  <a:lnTo>
                    <a:pt x="328" y="149"/>
                  </a:lnTo>
                  <a:lnTo>
                    <a:pt x="335" y="149"/>
                  </a:lnTo>
                  <a:lnTo>
                    <a:pt x="340" y="149"/>
                  </a:lnTo>
                  <a:lnTo>
                    <a:pt x="345" y="148"/>
                  </a:lnTo>
                  <a:lnTo>
                    <a:pt x="352" y="147"/>
                  </a:lnTo>
                  <a:lnTo>
                    <a:pt x="359" y="145"/>
                  </a:lnTo>
                  <a:lnTo>
                    <a:pt x="366" y="144"/>
                  </a:lnTo>
                  <a:lnTo>
                    <a:pt x="372" y="141"/>
                  </a:lnTo>
                  <a:lnTo>
                    <a:pt x="377" y="140"/>
                  </a:lnTo>
                  <a:lnTo>
                    <a:pt x="379" y="139"/>
                  </a:lnTo>
                  <a:lnTo>
                    <a:pt x="379" y="131"/>
                  </a:lnTo>
                  <a:lnTo>
                    <a:pt x="374" y="112"/>
                  </a:lnTo>
                  <a:lnTo>
                    <a:pt x="367" y="93"/>
                  </a:lnTo>
                  <a:lnTo>
                    <a:pt x="365" y="84"/>
                  </a:lnTo>
                  <a:close/>
                </a:path>
              </a:pathLst>
            </a:custGeom>
            <a:solidFill>
              <a:srgbClr val="9E0000"/>
            </a:solidFill>
            <a:ln w="9525">
              <a:noFill/>
              <a:round/>
              <a:headEnd/>
              <a:tailEnd/>
            </a:ln>
          </p:spPr>
          <p:txBody>
            <a:bodyPr/>
            <a:lstStyle/>
            <a:p>
              <a:endParaRPr lang="en-US">
                <a:solidFill>
                  <a:srgbClr val="000000"/>
                </a:solidFill>
              </a:endParaRPr>
            </a:p>
          </p:txBody>
        </p:sp>
        <p:sp>
          <p:nvSpPr>
            <p:cNvPr id="23781" name="Freeform 314"/>
            <p:cNvSpPr>
              <a:spLocks/>
            </p:cNvSpPr>
            <p:nvPr/>
          </p:nvSpPr>
          <p:spPr bwMode="auto">
            <a:xfrm>
              <a:off x="4883" y="2837"/>
              <a:ext cx="14" cy="14"/>
            </a:xfrm>
            <a:custGeom>
              <a:avLst/>
              <a:gdLst>
                <a:gd name="T0" fmla="*/ 1 w 27"/>
                <a:gd name="T1" fmla="*/ 1 h 27"/>
                <a:gd name="T2" fmla="*/ 1 w 27"/>
                <a:gd name="T3" fmla="*/ 0 h 27"/>
                <a:gd name="T4" fmla="*/ 1 w 27"/>
                <a:gd name="T5" fmla="*/ 0 h 27"/>
                <a:gd name="T6" fmla="*/ 1 w 27"/>
                <a:gd name="T7" fmla="*/ 1 h 27"/>
                <a:gd name="T8" fmla="*/ 1 w 27"/>
                <a:gd name="T9" fmla="*/ 1 h 27"/>
                <a:gd name="T10" fmla="*/ 1 w 27"/>
                <a:gd name="T11" fmla="*/ 1 h 27"/>
                <a:gd name="T12" fmla="*/ 1 w 27"/>
                <a:gd name="T13" fmla="*/ 1 h 27"/>
                <a:gd name="T14" fmla="*/ 1 w 27"/>
                <a:gd name="T15" fmla="*/ 1 h 27"/>
                <a:gd name="T16" fmla="*/ 1 w 27"/>
                <a:gd name="T17" fmla="*/ 1 h 27"/>
                <a:gd name="T18" fmla="*/ 1 w 27"/>
                <a:gd name="T19" fmla="*/ 1 h 27"/>
                <a:gd name="T20" fmla="*/ 1 w 27"/>
                <a:gd name="T21" fmla="*/ 1 h 27"/>
                <a:gd name="T22" fmla="*/ 1 w 27"/>
                <a:gd name="T23" fmla="*/ 1 h 27"/>
                <a:gd name="T24" fmla="*/ 1 w 27"/>
                <a:gd name="T25" fmla="*/ 1 h 27"/>
                <a:gd name="T26" fmla="*/ 0 w 27"/>
                <a:gd name="T27" fmla="*/ 1 h 27"/>
                <a:gd name="T28" fmla="*/ 0 w 27"/>
                <a:gd name="T29" fmla="*/ 1 h 27"/>
                <a:gd name="T30" fmla="*/ 1 w 27"/>
                <a:gd name="T31" fmla="*/ 1 h 27"/>
                <a:gd name="T32" fmla="*/ 1 w 27"/>
                <a:gd name="T33" fmla="*/ 1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7" y="1"/>
                  </a:moveTo>
                  <a:lnTo>
                    <a:pt x="12" y="0"/>
                  </a:lnTo>
                  <a:lnTo>
                    <a:pt x="17" y="0"/>
                  </a:lnTo>
                  <a:lnTo>
                    <a:pt x="23" y="2"/>
                  </a:lnTo>
                  <a:lnTo>
                    <a:pt x="26" y="7"/>
                  </a:lnTo>
                  <a:lnTo>
                    <a:pt x="27" y="12"/>
                  </a:lnTo>
                  <a:lnTo>
                    <a:pt x="27" y="17"/>
                  </a:lnTo>
                  <a:lnTo>
                    <a:pt x="25" y="22"/>
                  </a:lnTo>
                  <a:lnTo>
                    <a:pt x="20" y="26"/>
                  </a:lnTo>
                  <a:lnTo>
                    <a:pt x="15" y="27"/>
                  </a:lnTo>
                  <a:lnTo>
                    <a:pt x="10" y="27"/>
                  </a:lnTo>
                  <a:lnTo>
                    <a:pt x="5" y="25"/>
                  </a:lnTo>
                  <a:lnTo>
                    <a:pt x="1" y="21"/>
                  </a:lnTo>
                  <a:lnTo>
                    <a:pt x="0" y="15"/>
                  </a:lnTo>
                  <a:lnTo>
                    <a:pt x="0" y="10"/>
                  </a:lnTo>
                  <a:lnTo>
                    <a:pt x="2" y="4"/>
                  </a:lnTo>
                  <a:lnTo>
                    <a:pt x="7" y="1"/>
                  </a:lnTo>
                  <a:close/>
                </a:path>
              </a:pathLst>
            </a:custGeom>
            <a:solidFill>
              <a:srgbClr val="FFFFFF"/>
            </a:solidFill>
            <a:ln w="9525">
              <a:noFill/>
              <a:round/>
              <a:headEnd/>
              <a:tailEnd/>
            </a:ln>
          </p:spPr>
          <p:txBody>
            <a:bodyPr/>
            <a:lstStyle/>
            <a:p>
              <a:endParaRPr lang="en-US">
                <a:solidFill>
                  <a:srgbClr val="000000"/>
                </a:solidFill>
              </a:endParaRPr>
            </a:p>
          </p:txBody>
        </p:sp>
        <p:sp>
          <p:nvSpPr>
            <p:cNvPr id="23782" name="Freeform 318"/>
            <p:cNvSpPr>
              <a:spLocks/>
            </p:cNvSpPr>
            <p:nvPr/>
          </p:nvSpPr>
          <p:spPr bwMode="auto">
            <a:xfrm>
              <a:off x="4658" y="2839"/>
              <a:ext cx="13" cy="14"/>
            </a:xfrm>
            <a:custGeom>
              <a:avLst/>
              <a:gdLst>
                <a:gd name="T0" fmla="*/ 0 w 27"/>
                <a:gd name="T1" fmla="*/ 1 h 28"/>
                <a:gd name="T2" fmla="*/ 0 w 27"/>
                <a:gd name="T3" fmla="*/ 1 h 28"/>
                <a:gd name="T4" fmla="*/ 0 w 27"/>
                <a:gd name="T5" fmla="*/ 1 h 28"/>
                <a:gd name="T6" fmla="*/ 0 w 27"/>
                <a:gd name="T7" fmla="*/ 1 h 28"/>
                <a:gd name="T8" fmla="*/ 0 w 27"/>
                <a:gd name="T9" fmla="*/ 1 h 28"/>
                <a:gd name="T10" fmla="*/ 0 w 27"/>
                <a:gd name="T11" fmla="*/ 1 h 28"/>
                <a:gd name="T12" fmla="*/ 0 w 27"/>
                <a:gd name="T13" fmla="*/ 1 h 28"/>
                <a:gd name="T14" fmla="*/ 0 w 27"/>
                <a:gd name="T15" fmla="*/ 1 h 28"/>
                <a:gd name="T16" fmla="*/ 0 w 27"/>
                <a:gd name="T17" fmla="*/ 1 h 28"/>
                <a:gd name="T18" fmla="*/ 0 w 27"/>
                <a:gd name="T19" fmla="*/ 0 h 28"/>
                <a:gd name="T20" fmla="*/ 0 w 27"/>
                <a:gd name="T21" fmla="*/ 0 h 28"/>
                <a:gd name="T22" fmla="*/ 0 w 27"/>
                <a:gd name="T23" fmla="*/ 1 h 28"/>
                <a:gd name="T24" fmla="*/ 0 w 27"/>
                <a:gd name="T25" fmla="*/ 1 h 28"/>
                <a:gd name="T26" fmla="*/ 0 w 27"/>
                <a:gd name="T27" fmla="*/ 1 h 28"/>
                <a:gd name="T28" fmla="*/ 0 w 27"/>
                <a:gd name="T29" fmla="*/ 1 h 28"/>
                <a:gd name="T30" fmla="*/ 0 w 27"/>
                <a:gd name="T31" fmla="*/ 1 h 28"/>
                <a:gd name="T32" fmla="*/ 0 w 27"/>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21" y="26"/>
                  </a:moveTo>
                  <a:lnTo>
                    <a:pt x="15" y="28"/>
                  </a:lnTo>
                  <a:lnTo>
                    <a:pt x="11" y="28"/>
                  </a:lnTo>
                  <a:lnTo>
                    <a:pt x="6" y="26"/>
                  </a:lnTo>
                  <a:lnTo>
                    <a:pt x="1" y="22"/>
                  </a:lnTo>
                  <a:lnTo>
                    <a:pt x="0" y="17"/>
                  </a:lnTo>
                  <a:lnTo>
                    <a:pt x="0" y="12"/>
                  </a:lnTo>
                  <a:lnTo>
                    <a:pt x="1" y="6"/>
                  </a:lnTo>
                  <a:lnTo>
                    <a:pt x="6" y="3"/>
                  </a:lnTo>
                  <a:lnTo>
                    <a:pt x="12" y="0"/>
                  </a:lnTo>
                  <a:lnTo>
                    <a:pt x="16" y="0"/>
                  </a:lnTo>
                  <a:lnTo>
                    <a:pt x="22" y="3"/>
                  </a:lnTo>
                  <a:lnTo>
                    <a:pt x="25" y="7"/>
                  </a:lnTo>
                  <a:lnTo>
                    <a:pt x="27" y="12"/>
                  </a:lnTo>
                  <a:lnTo>
                    <a:pt x="27" y="18"/>
                  </a:lnTo>
                  <a:lnTo>
                    <a:pt x="25" y="22"/>
                  </a:lnTo>
                  <a:lnTo>
                    <a:pt x="21" y="26"/>
                  </a:lnTo>
                  <a:close/>
                </a:path>
              </a:pathLst>
            </a:custGeom>
            <a:solidFill>
              <a:srgbClr val="FFFFFF"/>
            </a:solidFill>
            <a:ln w="9525">
              <a:noFill/>
              <a:round/>
              <a:headEnd/>
              <a:tailEnd/>
            </a:ln>
          </p:spPr>
          <p:txBody>
            <a:bodyPr/>
            <a:lstStyle/>
            <a:p>
              <a:endParaRPr lang="en-US">
                <a:solidFill>
                  <a:srgbClr val="000000"/>
                </a:solidFill>
              </a:endParaRPr>
            </a:p>
          </p:txBody>
        </p:sp>
        <p:sp>
          <p:nvSpPr>
            <p:cNvPr id="23783" name="Freeform 329"/>
            <p:cNvSpPr>
              <a:spLocks/>
            </p:cNvSpPr>
            <p:nvPr/>
          </p:nvSpPr>
          <p:spPr bwMode="auto">
            <a:xfrm>
              <a:off x="4371" y="2934"/>
              <a:ext cx="10" cy="10"/>
            </a:xfrm>
            <a:custGeom>
              <a:avLst/>
              <a:gdLst>
                <a:gd name="T0" fmla="*/ 1 w 19"/>
                <a:gd name="T1" fmla="*/ 1 h 20"/>
                <a:gd name="T2" fmla="*/ 1 w 19"/>
                <a:gd name="T3" fmla="*/ 1 h 20"/>
                <a:gd name="T4" fmla="*/ 1 w 19"/>
                <a:gd name="T5" fmla="*/ 1 h 20"/>
                <a:gd name="T6" fmla="*/ 1 w 19"/>
                <a:gd name="T7" fmla="*/ 1 h 20"/>
                <a:gd name="T8" fmla="*/ 1 w 19"/>
                <a:gd name="T9" fmla="*/ 1 h 20"/>
                <a:gd name="T10" fmla="*/ 0 w 19"/>
                <a:gd name="T11" fmla="*/ 1 h 20"/>
                <a:gd name="T12" fmla="*/ 0 w 19"/>
                <a:gd name="T13" fmla="*/ 1 h 20"/>
                <a:gd name="T14" fmla="*/ 1 w 19"/>
                <a:gd name="T15" fmla="*/ 1 h 20"/>
                <a:gd name="T16" fmla="*/ 1 w 19"/>
                <a:gd name="T17" fmla="*/ 1 h 20"/>
                <a:gd name="T18" fmla="*/ 1 w 19"/>
                <a:gd name="T19" fmla="*/ 0 h 20"/>
                <a:gd name="T20" fmla="*/ 1 w 19"/>
                <a:gd name="T21" fmla="*/ 0 h 20"/>
                <a:gd name="T22" fmla="*/ 1 w 19"/>
                <a:gd name="T23" fmla="*/ 1 h 20"/>
                <a:gd name="T24" fmla="*/ 1 w 19"/>
                <a:gd name="T25" fmla="*/ 1 h 20"/>
                <a:gd name="T26" fmla="*/ 1 w 19"/>
                <a:gd name="T27" fmla="*/ 1 h 20"/>
                <a:gd name="T28" fmla="*/ 1 w 19"/>
                <a:gd name="T29" fmla="*/ 1 h 20"/>
                <a:gd name="T30" fmla="*/ 1 w 19"/>
                <a:gd name="T31" fmla="*/ 1 h 20"/>
                <a:gd name="T32" fmla="*/ 1 w 19"/>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5" y="19"/>
                  </a:moveTo>
                  <a:lnTo>
                    <a:pt x="11" y="20"/>
                  </a:lnTo>
                  <a:lnTo>
                    <a:pt x="8" y="20"/>
                  </a:lnTo>
                  <a:lnTo>
                    <a:pt x="4" y="18"/>
                  </a:lnTo>
                  <a:lnTo>
                    <a:pt x="2" y="15"/>
                  </a:lnTo>
                  <a:lnTo>
                    <a:pt x="0" y="12"/>
                  </a:lnTo>
                  <a:lnTo>
                    <a:pt x="0" y="7"/>
                  </a:lnTo>
                  <a:lnTo>
                    <a:pt x="2" y="4"/>
                  </a:lnTo>
                  <a:lnTo>
                    <a:pt x="4" y="2"/>
                  </a:lnTo>
                  <a:lnTo>
                    <a:pt x="8" y="0"/>
                  </a:lnTo>
                  <a:lnTo>
                    <a:pt x="12" y="0"/>
                  </a:lnTo>
                  <a:lnTo>
                    <a:pt x="16" y="2"/>
                  </a:lnTo>
                  <a:lnTo>
                    <a:pt x="18" y="5"/>
                  </a:lnTo>
                  <a:lnTo>
                    <a:pt x="19" y="9"/>
                  </a:lnTo>
                  <a:lnTo>
                    <a:pt x="19" y="12"/>
                  </a:lnTo>
                  <a:lnTo>
                    <a:pt x="18" y="15"/>
                  </a:lnTo>
                  <a:lnTo>
                    <a:pt x="15" y="19"/>
                  </a:lnTo>
                  <a:close/>
                </a:path>
              </a:pathLst>
            </a:custGeom>
            <a:solidFill>
              <a:srgbClr val="FFFFFF"/>
            </a:solidFill>
            <a:ln w="9525">
              <a:noFill/>
              <a:round/>
              <a:headEnd/>
              <a:tailEnd/>
            </a:ln>
          </p:spPr>
          <p:txBody>
            <a:bodyPr/>
            <a:lstStyle/>
            <a:p>
              <a:endParaRPr lang="en-US">
                <a:solidFill>
                  <a:srgbClr val="000000"/>
                </a:solidFill>
              </a:endParaRPr>
            </a:p>
          </p:txBody>
        </p:sp>
        <p:sp>
          <p:nvSpPr>
            <p:cNvPr id="23784" name="Freeform 350"/>
            <p:cNvSpPr>
              <a:spLocks/>
            </p:cNvSpPr>
            <p:nvPr/>
          </p:nvSpPr>
          <p:spPr bwMode="auto">
            <a:xfrm>
              <a:off x="5116" y="2661"/>
              <a:ext cx="13" cy="14"/>
            </a:xfrm>
            <a:custGeom>
              <a:avLst/>
              <a:gdLst>
                <a:gd name="T0" fmla="*/ 0 w 27"/>
                <a:gd name="T1" fmla="*/ 1 h 28"/>
                <a:gd name="T2" fmla="*/ 0 w 27"/>
                <a:gd name="T3" fmla="*/ 0 h 28"/>
                <a:gd name="T4" fmla="*/ 0 w 27"/>
                <a:gd name="T5" fmla="*/ 0 h 28"/>
                <a:gd name="T6" fmla="*/ 0 w 27"/>
                <a:gd name="T7" fmla="*/ 1 h 28"/>
                <a:gd name="T8" fmla="*/ 0 w 27"/>
                <a:gd name="T9" fmla="*/ 1 h 28"/>
                <a:gd name="T10" fmla="*/ 0 w 27"/>
                <a:gd name="T11" fmla="*/ 1 h 28"/>
                <a:gd name="T12" fmla="*/ 0 w 27"/>
                <a:gd name="T13" fmla="*/ 1 h 28"/>
                <a:gd name="T14" fmla="*/ 0 w 27"/>
                <a:gd name="T15" fmla="*/ 1 h 28"/>
                <a:gd name="T16" fmla="*/ 0 w 27"/>
                <a:gd name="T17" fmla="*/ 1 h 28"/>
                <a:gd name="T18" fmla="*/ 0 w 27"/>
                <a:gd name="T19" fmla="*/ 1 h 28"/>
                <a:gd name="T20" fmla="*/ 0 w 27"/>
                <a:gd name="T21" fmla="*/ 1 h 28"/>
                <a:gd name="T22" fmla="*/ 0 w 27"/>
                <a:gd name="T23" fmla="*/ 1 h 28"/>
                <a:gd name="T24" fmla="*/ 0 w 27"/>
                <a:gd name="T25" fmla="*/ 1 h 28"/>
                <a:gd name="T26" fmla="*/ 0 w 27"/>
                <a:gd name="T27" fmla="*/ 1 h 28"/>
                <a:gd name="T28" fmla="*/ 0 w 27"/>
                <a:gd name="T29" fmla="*/ 1 h 28"/>
                <a:gd name="T30" fmla="*/ 0 w 27"/>
                <a:gd name="T31" fmla="*/ 1 h 28"/>
                <a:gd name="T32" fmla="*/ 0 w 27"/>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7" y="2"/>
                  </a:moveTo>
                  <a:lnTo>
                    <a:pt x="13" y="0"/>
                  </a:lnTo>
                  <a:lnTo>
                    <a:pt x="17" y="0"/>
                  </a:lnTo>
                  <a:lnTo>
                    <a:pt x="22" y="3"/>
                  </a:lnTo>
                  <a:lnTo>
                    <a:pt x="25" y="7"/>
                  </a:lnTo>
                  <a:lnTo>
                    <a:pt x="27" y="13"/>
                  </a:lnTo>
                  <a:lnTo>
                    <a:pt x="27" y="18"/>
                  </a:lnTo>
                  <a:lnTo>
                    <a:pt x="24" y="22"/>
                  </a:lnTo>
                  <a:lnTo>
                    <a:pt x="20" y="26"/>
                  </a:lnTo>
                  <a:lnTo>
                    <a:pt x="15" y="28"/>
                  </a:lnTo>
                  <a:lnTo>
                    <a:pt x="9" y="27"/>
                  </a:lnTo>
                  <a:lnTo>
                    <a:pt x="5" y="25"/>
                  </a:lnTo>
                  <a:lnTo>
                    <a:pt x="1" y="21"/>
                  </a:lnTo>
                  <a:lnTo>
                    <a:pt x="0" y="15"/>
                  </a:lnTo>
                  <a:lnTo>
                    <a:pt x="0" y="10"/>
                  </a:lnTo>
                  <a:lnTo>
                    <a:pt x="2" y="5"/>
                  </a:lnTo>
                  <a:lnTo>
                    <a:pt x="7" y="2"/>
                  </a:lnTo>
                  <a:close/>
                </a:path>
              </a:pathLst>
            </a:custGeom>
            <a:solidFill>
              <a:srgbClr val="FFFFFF"/>
            </a:solidFill>
            <a:ln w="9525">
              <a:noFill/>
              <a:round/>
              <a:headEnd/>
              <a:tailEnd/>
            </a:ln>
          </p:spPr>
          <p:txBody>
            <a:bodyPr/>
            <a:lstStyle/>
            <a:p>
              <a:endParaRPr lang="en-US">
                <a:solidFill>
                  <a:srgbClr val="000000"/>
                </a:solidFill>
              </a:endParaRPr>
            </a:p>
          </p:txBody>
        </p:sp>
        <p:sp>
          <p:nvSpPr>
            <p:cNvPr id="23785" name="Freeform 352"/>
            <p:cNvSpPr>
              <a:spLocks/>
            </p:cNvSpPr>
            <p:nvPr/>
          </p:nvSpPr>
          <p:spPr bwMode="auto">
            <a:xfrm>
              <a:off x="4283" y="3004"/>
              <a:ext cx="13" cy="14"/>
            </a:xfrm>
            <a:custGeom>
              <a:avLst/>
              <a:gdLst>
                <a:gd name="T0" fmla="*/ 0 w 28"/>
                <a:gd name="T1" fmla="*/ 1 h 28"/>
                <a:gd name="T2" fmla="*/ 0 w 28"/>
                <a:gd name="T3" fmla="*/ 0 h 28"/>
                <a:gd name="T4" fmla="*/ 0 w 28"/>
                <a:gd name="T5" fmla="*/ 0 h 28"/>
                <a:gd name="T6" fmla="*/ 0 w 28"/>
                <a:gd name="T7" fmla="*/ 1 h 28"/>
                <a:gd name="T8" fmla="*/ 0 w 28"/>
                <a:gd name="T9" fmla="*/ 1 h 28"/>
                <a:gd name="T10" fmla="*/ 0 w 28"/>
                <a:gd name="T11" fmla="*/ 1 h 28"/>
                <a:gd name="T12" fmla="*/ 0 w 28"/>
                <a:gd name="T13" fmla="*/ 1 h 28"/>
                <a:gd name="T14" fmla="*/ 0 w 28"/>
                <a:gd name="T15" fmla="*/ 1 h 28"/>
                <a:gd name="T16" fmla="*/ 0 w 28"/>
                <a:gd name="T17" fmla="*/ 1 h 28"/>
                <a:gd name="T18" fmla="*/ 0 w 28"/>
                <a:gd name="T19" fmla="*/ 1 h 28"/>
                <a:gd name="T20" fmla="*/ 0 w 28"/>
                <a:gd name="T21" fmla="*/ 1 h 28"/>
                <a:gd name="T22" fmla="*/ 0 w 28"/>
                <a:gd name="T23" fmla="*/ 1 h 28"/>
                <a:gd name="T24" fmla="*/ 0 w 28"/>
                <a:gd name="T25" fmla="*/ 1 h 28"/>
                <a:gd name="T26" fmla="*/ 0 w 28"/>
                <a:gd name="T27" fmla="*/ 1 h 28"/>
                <a:gd name="T28" fmla="*/ 0 w 28"/>
                <a:gd name="T29" fmla="*/ 1 h 28"/>
                <a:gd name="T30" fmla="*/ 0 w 28"/>
                <a:gd name="T31" fmla="*/ 1 h 28"/>
                <a:gd name="T32" fmla="*/ 0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7" y="1"/>
                  </a:moveTo>
                  <a:lnTo>
                    <a:pt x="13" y="0"/>
                  </a:lnTo>
                  <a:lnTo>
                    <a:pt x="17" y="0"/>
                  </a:lnTo>
                  <a:lnTo>
                    <a:pt x="22" y="2"/>
                  </a:lnTo>
                  <a:lnTo>
                    <a:pt x="25" y="7"/>
                  </a:lnTo>
                  <a:lnTo>
                    <a:pt x="28" y="13"/>
                  </a:lnTo>
                  <a:lnTo>
                    <a:pt x="27" y="17"/>
                  </a:lnTo>
                  <a:lnTo>
                    <a:pt x="24" y="22"/>
                  </a:lnTo>
                  <a:lnTo>
                    <a:pt x="21" y="26"/>
                  </a:lnTo>
                  <a:lnTo>
                    <a:pt x="15" y="28"/>
                  </a:lnTo>
                  <a:lnTo>
                    <a:pt x="9" y="28"/>
                  </a:lnTo>
                  <a:lnTo>
                    <a:pt x="5" y="25"/>
                  </a:lnTo>
                  <a:lnTo>
                    <a:pt x="1" y="21"/>
                  </a:lnTo>
                  <a:lnTo>
                    <a:pt x="0" y="15"/>
                  </a:lnTo>
                  <a:lnTo>
                    <a:pt x="0" y="10"/>
                  </a:lnTo>
                  <a:lnTo>
                    <a:pt x="2" y="5"/>
                  </a:lnTo>
                  <a:lnTo>
                    <a:pt x="7" y="1"/>
                  </a:lnTo>
                  <a:close/>
                </a:path>
              </a:pathLst>
            </a:custGeom>
            <a:solidFill>
              <a:srgbClr val="FFFFFF"/>
            </a:solidFill>
            <a:ln w="9525">
              <a:noFill/>
              <a:round/>
              <a:headEnd/>
              <a:tailEnd/>
            </a:ln>
          </p:spPr>
          <p:txBody>
            <a:bodyPr/>
            <a:lstStyle/>
            <a:p>
              <a:endParaRPr lang="en-US">
                <a:solidFill>
                  <a:srgbClr val="000000"/>
                </a:solidFill>
              </a:endParaRPr>
            </a:p>
          </p:txBody>
        </p:sp>
        <p:sp>
          <p:nvSpPr>
            <p:cNvPr id="23786" name="Freeform 354"/>
            <p:cNvSpPr>
              <a:spLocks/>
            </p:cNvSpPr>
            <p:nvPr/>
          </p:nvSpPr>
          <p:spPr bwMode="auto">
            <a:xfrm>
              <a:off x="4386" y="2810"/>
              <a:ext cx="10" cy="10"/>
            </a:xfrm>
            <a:custGeom>
              <a:avLst/>
              <a:gdLst>
                <a:gd name="T0" fmla="*/ 0 w 21"/>
                <a:gd name="T1" fmla="*/ 1 h 19"/>
                <a:gd name="T2" fmla="*/ 0 w 21"/>
                <a:gd name="T3" fmla="*/ 1 h 19"/>
                <a:gd name="T4" fmla="*/ 0 w 21"/>
                <a:gd name="T5" fmla="*/ 1 h 19"/>
                <a:gd name="T6" fmla="*/ 0 w 21"/>
                <a:gd name="T7" fmla="*/ 1 h 19"/>
                <a:gd name="T8" fmla="*/ 0 w 21"/>
                <a:gd name="T9" fmla="*/ 1 h 19"/>
                <a:gd name="T10" fmla="*/ 0 w 21"/>
                <a:gd name="T11" fmla="*/ 1 h 19"/>
                <a:gd name="T12" fmla="*/ 0 w 21"/>
                <a:gd name="T13" fmla="*/ 1 h 19"/>
                <a:gd name="T14" fmla="*/ 0 w 21"/>
                <a:gd name="T15" fmla="*/ 1 h 19"/>
                <a:gd name="T16" fmla="*/ 0 w 21"/>
                <a:gd name="T17" fmla="*/ 1 h 19"/>
                <a:gd name="T18" fmla="*/ 0 w 21"/>
                <a:gd name="T19" fmla="*/ 0 h 19"/>
                <a:gd name="T20" fmla="*/ 0 w 21"/>
                <a:gd name="T21" fmla="*/ 0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9"/>
                <a:gd name="T53" fmla="*/ 21 w 21"/>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9">
                  <a:moveTo>
                    <a:pt x="16" y="18"/>
                  </a:moveTo>
                  <a:lnTo>
                    <a:pt x="13" y="19"/>
                  </a:lnTo>
                  <a:lnTo>
                    <a:pt x="8" y="19"/>
                  </a:lnTo>
                  <a:lnTo>
                    <a:pt x="5" y="18"/>
                  </a:lnTo>
                  <a:lnTo>
                    <a:pt x="3" y="15"/>
                  </a:lnTo>
                  <a:lnTo>
                    <a:pt x="0" y="11"/>
                  </a:lnTo>
                  <a:lnTo>
                    <a:pt x="0" y="8"/>
                  </a:lnTo>
                  <a:lnTo>
                    <a:pt x="3" y="4"/>
                  </a:lnTo>
                  <a:lnTo>
                    <a:pt x="5" y="1"/>
                  </a:lnTo>
                  <a:lnTo>
                    <a:pt x="8" y="0"/>
                  </a:lnTo>
                  <a:lnTo>
                    <a:pt x="13" y="0"/>
                  </a:lnTo>
                  <a:lnTo>
                    <a:pt x="16" y="2"/>
                  </a:lnTo>
                  <a:lnTo>
                    <a:pt x="19" y="4"/>
                  </a:lnTo>
                  <a:lnTo>
                    <a:pt x="21" y="8"/>
                  </a:lnTo>
                  <a:lnTo>
                    <a:pt x="21" y="12"/>
                  </a:lnTo>
                  <a:lnTo>
                    <a:pt x="19" y="16"/>
                  </a:lnTo>
                  <a:lnTo>
                    <a:pt x="16" y="18"/>
                  </a:lnTo>
                  <a:close/>
                </a:path>
              </a:pathLst>
            </a:custGeom>
            <a:solidFill>
              <a:srgbClr val="FFFFFF"/>
            </a:solidFill>
            <a:ln w="9525">
              <a:noFill/>
              <a:round/>
              <a:headEnd/>
              <a:tailEnd/>
            </a:ln>
          </p:spPr>
          <p:txBody>
            <a:bodyPr/>
            <a:lstStyle/>
            <a:p>
              <a:endParaRPr lang="en-US">
                <a:solidFill>
                  <a:srgbClr val="000000"/>
                </a:solidFill>
              </a:endParaRPr>
            </a:p>
          </p:txBody>
        </p:sp>
        <p:sp>
          <p:nvSpPr>
            <p:cNvPr id="23787" name="Freeform 361"/>
            <p:cNvSpPr>
              <a:spLocks/>
            </p:cNvSpPr>
            <p:nvPr/>
          </p:nvSpPr>
          <p:spPr bwMode="auto">
            <a:xfrm>
              <a:off x="5184" y="2527"/>
              <a:ext cx="13" cy="13"/>
            </a:xfrm>
            <a:custGeom>
              <a:avLst/>
              <a:gdLst>
                <a:gd name="T0" fmla="*/ 1 w 26"/>
                <a:gd name="T1" fmla="*/ 0 h 27"/>
                <a:gd name="T2" fmla="*/ 1 w 26"/>
                <a:gd name="T3" fmla="*/ 0 h 27"/>
                <a:gd name="T4" fmla="*/ 1 w 26"/>
                <a:gd name="T5" fmla="*/ 0 h 27"/>
                <a:gd name="T6" fmla="*/ 1 w 26"/>
                <a:gd name="T7" fmla="*/ 0 h 27"/>
                <a:gd name="T8" fmla="*/ 1 w 26"/>
                <a:gd name="T9" fmla="*/ 0 h 27"/>
                <a:gd name="T10" fmla="*/ 1 w 26"/>
                <a:gd name="T11" fmla="*/ 0 h 27"/>
                <a:gd name="T12" fmla="*/ 1 w 26"/>
                <a:gd name="T13" fmla="*/ 0 h 27"/>
                <a:gd name="T14" fmla="*/ 1 w 26"/>
                <a:gd name="T15" fmla="*/ 0 h 27"/>
                <a:gd name="T16" fmla="*/ 1 w 26"/>
                <a:gd name="T17" fmla="*/ 0 h 27"/>
                <a:gd name="T18" fmla="*/ 1 w 26"/>
                <a:gd name="T19" fmla="*/ 0 h 27"/>
                <a:gd name="T20" fmla="*/ 1 w 26"/>
                <a:gd name="T21" fmla="*/ 0 h 27"/>
                <a:gd name="T22" fmla="*/ 1 w 26"/>
                <a:gd name="T23" fmla="*/ 0 h 27"/>
                <a:gd name="T24" fmla="*/ 1 w 26"/>
                <a:gd name="T25" fmla="*/ 0 h 27"/>
                <a:gd name="T26" fmla="*/ 0 w 26"/>
                <a:gd name="T27" fmla="*/ 0 h 27"/>
                <a:gd name="T28" fmla="*/ 0 w 26"/>
                <a:gd name="T29" fmla="*/ 0 h 27"/>
                <a:gd name="T30" fmla="*/ 1 w 26"/>
                <a:gd name="T31" fmla="*/ 0 h 27"/>
                <a:gd name="T32" fmla="*/ 1 w 26"/>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7"/>
                <a:gd name="T53" fmla="*/ 26 w 26"/>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7">
                  <a:moveTo>
                    <a:pt x="7" y="1"/>
                  </a:moveTo>
                  <a:lnTo>
                    <a:pt x="13" y="0"/>
                  </a:lnTo>
                  <a:lnTo>
                    <a:pt x="17" y="0"/>
                  </a:lnTo>
                  <a:lnTo>
                    <a:pt x="22" y="2"/>
                  </a:lnTo>
                  <a:lnTo>
                    <a:pt x="25" y="7"/>
                  </a:lnTo>
                  <a:lnTo>
                    <a:pt x="26" y="12"/>
                  </a:lnTo>
                  <a:lnTo>
                    <a:pt x="26" y="17"/>
                  </a:lnTo>
                  <a:lnTo>
                    <a:pt x="24" y="22"/>
                  </a:lnTo>
                  <a:lnTo>
                    <a:pt x="20" y="25"/>
                  </a:lnTo>
                  <a:lnTo>
                    <a:pt x="15" y="27"/>
                  </a:lnTo>
                  <a:lnTo>
                    <a:pt x="9" y="27"/>
                  </a:lnTo>
                  <a:lnTo>
                    <a:pt x="5" y="24"/>
                  </a:lnTo>
                  <a:lnTo>
                    <a:pt x="1" y="20"/>
                  </a:lnTo>
                  <a:lnTo>
                    <a:pt x="0" y="14"/>
                  </a:lnTo>
                  <a:lnTo>
                    <a:pt x="0" y="9"/>
                  </a:lnTo>
                  <a:lnTo>
                    <a:pt x="2" y="5"/>
                  </a:lnTo>
                  <a:lnTo>
                    <a:pt x="7" y="1"/>
                  </a:lnTo>
                  <a:close/>
                </a:path>
              </a:pathLst>
            </a:custGeom>
            <a:solidFill>
              <a:srgbClr val="FFFFFF"/>
            </a:solidFill>
            <a:ln w="9525">
              <a:noFill/>
              <a:round/>
              <a:headEnd/>
              <a:tailEnd/>
            </a:ln>
          </p:spPr>
          <p:txBody>
            <a:bodyPr/>
            <a:lstStyle/>
            <a:p>
              <a:endParaRPr lang="en-US">
                <a:solidFill>
                  <a:srgbClr val="000000"/>
                </a:solidFill>
              </a:endParaRPr>
            </a:p>
          </p:txBody>
        </p:sp>
        <p:sp>
          <p:nvSpPr>
            <p:cNvPr id="23788" name="Freeform 362"/>
            <p:cNvSpPr>
              <a:spLocks/>
            </p:cNvSpPr>
            <p:nvPr/>
          </p:nvSpPr>
          <p:spPr bwMode="auto">
            <a:xfrm>
              <a:off x="5206" y="2377"/>
              <a:ext cx="10" cy="10"/>
            </a:xfrm>
            <a:custGeom>
              <a:avLst/>
              <a:gdLst>
                <a:gd name="T0" fmla="*/ 1 w 19"/>
                <a:gd name="T1" fmla="*/ 1 h 19"/>
                <a:gd name="T2" fmla="*/ 1 w 19"/>
                <a:gd name="T3" fmla="*/ 0 h 19"/>
                <a:gd name="T4" fmla="*/ 1 w 19"/>
                <a:gd name="T5" fmla="*/ 0 h 19"/>
                <a:gd name="T6" fmla="*/ 1 w 19"/>
                <a:gd name="T7" fmla="*/ 1 h 19"/>
                <a:gd name="T8" fmla="*/ 1 w 19"/>
                <a:gd name="T9" fmla="*/ 1 h 19"/>
                <a:gd name="T10" fmla="*/ 1 w 19"/>
                <a:gd name="T11" fmla="*/ 1 h 19"/>
                <a:gd name="T12" fmla="*/ 1 w 19"/>
                <a:gd name="T13" fmla="*/ 1 h 19"/>
                <a:gd name="T14" fmla="*/ 1 w 19"/>
                <a:gd name="T15" fmla="*/ 1 h 19"/>
                <a:gd name="T16" fmla="*/ 1 w 19"/>
                <a:gd name="T17" fmla="*/ 1 h 19"/>
                <a:gd name="T18" fmla="*/ 1 w 19"/>
                <a:gd name="T19" fmla="*/ 1 h 19"/>
                <a:gd name="T20" fmla="*/ 1 w 19"/>
                <a:gd name="T21" fmla="*/ 1 h 19"/>
                <a:gd name="T22" fmla="*/ 1 w 19"/>
                <a:gd name="T23" fmla="*/ 1 h 19"/>
                <a:gd name="T24" fmla="*/ 1 w 19"/>
                <a:gd name="T25" fmla="*/ 1 h 19"/>
                <a:gd name="T26" fmla="*/ 0 w 19"/>
                <a:gd name="T27" fmla="*/ 1 h 19"/>
                <a:gd name="T28" fmla="*/ 0 w 19"/>
                <a:gd name="T29" fmla="*/ 1 h 19"/>
                <a:gd name="T30" fmla="*/ 1 w 19"/>
                <a:gd name="T31" fmla="*/ 1 h 19"/>
                <a:gd name="T32" fmla="*/ 1 w 19"/>
                <a:gd name="T33" fmla="*/ 1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6" y="1"/>
                  </a:moveTo>
                  <a:lnTo>
                    <a:pt x="9" y="0"/>
                  </a:lnTo>
                  <a:lnTo>
                    <a:pt x="13" y="0"/>
                  </a:lnTo>
                  <a:lnTo>
                    <a:pt x="16" y="1"/>
                  </a:lnTo>
                  <a:lnTo>
                    <a:pt x="18" y="4"/>
                  </a:lnTo>
                  <a:lnTo>
                    <a:pt x="19" y="8"/>
                  </a:lnTo>
                  <a:lnTo>
                    <a:pt x="19" y="11"/>
                  </a:lnTo>
                  <a:lnTo>
                    <a:pt x="18" y="15"/>
                  </a:lnTo>
                  <a:lnTo>
                    <a:pt x="15" y="18"/>
                  </a:lnTo>
                  <a:lnTo>
                    <a:pt x="11" y="19"/>
                  </a:lnTo>
                  <a:lnTo>
                    <a:pt x="7" y="18"/>
                  </a:lnTo>
                  <a:lnTo>
                    <a:pt x="3" y="17"/>
                  </a:lnTo>
                  <a:lnTo>
                    <a:pt x="1" y="13"/>
                  </a:lnTo>
                  <a:lnTo>
                    <a:pt x="0" y="10"/>
                  </a:lnTo>
                  <a:lnTo>
                    <a:pt x="0" y="7"/>
                  </a:lnTo>
                  <a:lnTo>
                    <a:pt x="2" y="3"/>
                  </a:lnTo>
                  <a:lnTo>
                    <a:pt x="6" y="1"/>
                  </a:lnTo>
                  <a:close/>
                </a:path>
              </a:pathLst>
            </a:custGeom>
            <a:solidFill>
              <a:srgbClr val="FFFFFF"/>
            </a:solidFill>
            <a:ln w="9525">
              <a:noFill/>
              <a:round/>
              <a:headEnd/>
              <a:tailEnd/>
            </a:ln>
          </p:spPr>
          <p:txBody>
            <a:bodyPr/>
            <a:lstStyle/>
            <a:p>
              <a:endParaRPr lang="en-US">
                <a:solidFill>
                  <a:srgbClr val="000000"/>
                </a:solidFill>
              </a:endParaRPr>
            </a:p>
          </p:txBody>
        </p:sp>
        <p:sp>
          <p:nvSpPr>
            <p:cNvPr id="23789" name="Freeform 363"/>
            <p:cNvSpPr>
              <a:spLocks/>
            </p:cNvSpPr>
            <p:nvPr/>
          </p:nvSpPr>
          <p:spPr bwMode="auto">
            <a:xfrm>
              <a:off x="5198" y="2456"/>
              <a:ext cx="14" cy="13"/>
            </a:xfrm>
            <a:custGeom>
              <a:avLst/>
              <a:gdLst>
                <a:gd name="T0" fmla="*/ 1 w 27"/>
                <a:gd name="T1" fmla="*/ 0 h 27"/>
                <a:gd name="T2" fmla="*/ 1 w 27"/>
                <a:gd name="T3" fmla="*/ 0 h 27"/>
                <a:gd name="T4" fmla="*/ 1 w 27"/>
                <a:gd name="T5" fmla="*/ 0 h 27"/>
                <a:gd name="T6" fmla="*/ 1 w 27"/>
                <a:gd name="T7" fmla="*/ 0 h 27"/>
                <a:gd name="T8" fmla="*/ 1 w 27"/>
                <a:gd name="T9" fmla="*/ 0 h 27"/>
                <a:gd name="T10" fmla="*/ 0 w 27"/>
                <a:gd name="T11" fmla="*/ 0 h 27"/>
                <a:gd name="T12" fmla="*/ 0 w 27"/>
                <a:gd name="T13" fmla="*/ 0 h 27"/>
                <a:gd name="T14" fmla="*/ 1 w 27"/>
                <a:gd name="T15" fmla="*/ 0 h 27"/>
                <a:gd name="T16" fmla="*/ 1 w 27"/>
                <a:gd name="T17" fmla="*/ 0 h 27"/>
                <a:gd name="T18" fmla="*/ 1 w 27"/>
                <a:gd name="T19" fmla="*/ 0 h 27"/>
                <a:gd name="T20" fmla="*/ 1 w 27"/>
                <a:gd name="T21" fmla="*/ 0 h 27"/>
                <a:gd name="T22" fmla="*/ 1 w 27"/>
                <a:gd name="T23" fmla="*/ 0 h 27"/>
                <a:gd name="T24" fmla="*/ 1 w 27"/>
                <a:gd name="T25" fmla="*/ 0 h 27"/>
                <a:gd name="T26" fmla="*/ 1 w 27"/>
                <a:gd name="T27" fmla="*/ 0 h 27"/>
                <a:gd name="T28" fmla="*/ 1 w 27"/>
                <a:gd name="T29" fmla="*/ 0 h 27"/>
                <a:gd name="T30" fmla="*/ 1 w 27"/>
                <a:gd name="T31" fmla="*/ 0 h 27"/>
                <a:gd name="T32" fmla="*/ 1 w 27"/>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20" y="26"/>
                  </a:moveTo>
                  <a:lnTo>
                    <a:pt x="16" y="27"/>
                  </a:lnTo>
                  <a:lnTo>
                    <a:pt x="10" y="27"/>
                  </a:lnTo>
                  <a:lnTo>
                    <a:pt x="5" y="24"/>
                  </a:lnTo>
                  <a:lnTo>
                    <a:pt x="2" y="21"/>
                  </a:lnTo>
                  <a:lnTo>
                    <a:pt x="0" y="15"/>
                  </a:lnTo>
                  <a:lnTo>
                    <a:pt x="0" y="11"/>
                  </a:lnTo>
                  <a:lnTo>
                    <a:pt x="2" y="5"/>
                  </a:lnTo>
                  <a:lnTo>
                    <a:pt x="7" y="1"/>
                  </a:lnTo>
                  <a:lnTo>
                    <a:pt x="11" y="0"/>
                  </a:lnTo>
                  <a:lnTo>
                    <a:pt x="17" y="0"/>
                  </a:lnTo>
                  <a:lnTo>
                    <a:pt x="22" y="1"/>
                  </a:lnTo>
                  <a:lnTo>
                    <a:pt x="25" y="6"/>
                  </a:lnTo>
                  <a:lnTo>
                    <a:pt x="27" y="12"/>
                  </a:lnTo>
                  <a:lnTo>
                    <a:pt x="27" y="16"/>
                  </a:lnTo>
                  <a:lnTo>
                    <a:pt x="25" y="21"/>
                  </a:lnTo>
                  <a:lnTo>
                    <a:pt x="20" y="26"/>
                  </a:lnTo>
                  <a:close/>
                </a:path>
              </a:pathLst>
            </a:custGeom>
            <a:solidFill>
              <a:srgbClr val="FFFFFF"/>
            </a:solidFill>
            <a:ln w="9525">
              <a:noFill/>
              <a:round/>
              <a:headEnd/>
              <a:tailEnd/>
            </a:ln>
          </p:spPr>
          <p:txBody>
            <a:bodyPr/>
            <a:lstStyle/>
            <a:p>
              <a:endParaRPr lang="en-US">
                <a:solidFill>
                  <a:srgbClr val="000000"/>
                </a:solidFill>
              </a:endParaRPr>
            </a:p>
          </p:txBody>
        </p:sp>
        <p:sp>
          <p:nvSpPr>
            <p:cNvPr id="23790" name="Freeform 364"/>
            <p:cNvSpPr>
              <a:spLocks/>
            </p:cNvSpPr>
            <p:nvPr/>
          </p:nvSpPr>
          <p:spPr bwMode="auto">
            <a:xfrm>
              <a:off x="5218" y="2441"/>
              <a:ext cx="10" cy="10"/>
            </a:xfrm>
            <a:custGeom>
              <a:avLst/>
              <a:gdLst>
                <a:gd name="T0" fmla="*/ 1 w 20"/>
                <a:gd name="T1" fmla="*/ 0 h 21"/>
                <a:gd name="T2" fmla="*/ 1 w 20"/>
                <a:gd name="T3" fmla="*/ 0 h 21"/>
                <a:gd name="T4" fmla="*/ 1 w 20"/>
                <a:gd name="T5" fmla="*/ 0 h 21"/>
                <a:gd name="T6" fmla="*/ 1 w 20"/>
                <a:gd name="T7" fmla="*/ 0 h 21"/>
                <a:gd name="T8" fmla="*/ 1 w 20"/>
                <a:gd name="T9" fmla="*/ 0 h 21"/>
                <a:gd name="T10" fmla="*/ 0 w 20"/>
                <a:gd name="T11" fmla="*/ 0 h 21"/>
                <a:gd name="T12" fmla="*/ 0 w 20"/>
                <a:gd name="T13" fmla="*/ 0 h 21"/>
                <a:gd name="T14" fmla="*/ 1 w 20"/>
                <a:gd name="T15" fmla="*/ 0 h 21"/>
                <a:gd name="T16" fmla="*/ 1 w 20"/>
                <a:gd name="T17" fmla="*/ 0 h 21"/>
                <a:gd name="T18" fmla="*/ 1 w 20"/>
                <a:gd name="T19" fmla="*/ 0 h 21"/>
                <a:gd name="T20" fmla="*/ 1 w 20"/>
                <a:gd name="T21" fmla="*/ 0 h 21"/>
                <a:gd name="T22" fmla="*/ 1 w 20"/>
                <a:gd name="T23" fmla="*/ 0 h 21"/>
                <a:gd name="T24" fmla="*/ 1 w 20"/>
                <a:gd name="T25" fmla="*/ 0 h 21"/>
                <a:gd name="T26" fmla="*/ 1 w 20"/>
                <a:gd name="T27" fmla="*/ 0 h 21"/>
                <a:gd name="T28" fmla="*/ 1 w 20"/>
                <a:gd name="T29" fmla="*/ 0 h 21"/>
                <a:gd name="T30" fmla="*/ 1 w 20"/>
                <a:gd name="T31" fmla="*/ 0 h 21"/>
                <a:gd name="T32" fmla="*/ 1 w 20"/>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1"/>
                <a:gd name="T53" fmla="*/ 20 w 20"/>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1">
                  <a:moveTo>
                    <a:pt x="15" y="19"/>
                  </a:moveTo>
                  <a:lnTo>
                    <a:pt x="11" y="21"/>
                  </a:lnTo>
                  <a:lnTo>
                    <a:pt x="8" y="21"/>
                  </a:lnTo>
                  <a:lnTo>
                    <a:pt x="5" y="19"/>
                  </a:lnTo>
                  <a:lnTo>
                    <a:pt x="1" y="16"/>
                  </a:lnTo>
                  <a:lnTo>
                    <a:pt x="0" y="12"/>
                  </a:lnTo>
                  <a:lnTo>
                    <a:pt x="0" y="8"/>
                  </a:lnTo>
                  <a:lnTo>
                    <a:pt x="2" y="5"/>
                  </a:lnTo>
                  <a:lnTo>
                    <a:pt x="5" y="3"/>
                  </a:lnTo>
                  <a:lnTo>
                    <a:pt x="8" y="0"/>
                  </a:lnTo>
                  <a:lnTo>
                    <a:pt x="11" y="0"/>
                  </a:lnTo>
                  <a:lnTo>
                    <a:pt x="15" y="3"/>
                  </a:lnTo>
                  <a:lnTo>
                    <a:pt x="18" y="5"/>
                  </a:lnTo>
                  <a:lnTo>
                    <a:pt x="20" y="8"/>
                  </a:lnTo>
                  <a:lnTo>
                    <a:pt x="20" y="13"/>
                  </a:lnTo>
                  <a:lnTo>
                    <a:pt x="17" y="16"/>
                  </a:lnTo>
                  <a:lnTo>
                    <a:pt x="15" y="19"/>
                  </a:lnTo>
                  <a:close/>
                </a:path>
              </a:pathLst>
            </a:custGeom>
            <a:solidFill>
              <a:srgbClr val="FFFFFF"/>
            </a:solidFill>
            <a:ln w="9525">
              <a:noFill/>
              <a:round/>
              <a:headEnd/>
              <a:tailEnd/>
            </a:ln>
          </p:spPr>
          <p:txBody>
            <a:bodyPr/>
            <a:lstStyle/>
            <a:p>
              <a:endParaRPr lang="en-US">
                <a:solidFill>
                  <a:srgbClr val="000000"/>
                </a:solidFill>
              </a:endParaRPr>
            </a:p>
          </p:txBody>
        </p:sp>
        <p:sp>
          <p:nvSpPr>
            <p:cNvPr id="23791" name="Freeform 366"/>
            <p:cNvSpPr>
              <a:spLocks/>
            </p:cNvSpPr>
            <p:nvPr/>
          </p:nvSpPr>
          <p:spPr bwMode="auto">
            <a:xfrm>
              <a:off x="5104" y="2535"/>
              <a:ext cx="14" cy="13"/>
            </a:xfrm>
            <a:custGeom>
              <a:avLst/>
              <a:gdLst>
                <a:gd name="T0" fmla="*/ 1 w 26"/>
                <a:gd name="T1" fmla="*/ 0 h 27"/>
                <a:gd name="T2" fmla="*/ 1 w 26"/>
                <a:gd name="T3" fmla="*/ 0 h 27"/>
                <a:gd name="T4" fmla="*/ 1 w 26"/>
                <a:gd name="T5" fmla="*/ 0 h 27"/>
                <a:gd name="T6" fmla="*/ 1 w 26"/>
                <a:gd name="T7" fmla="*/ 0 h 27"/>
                <a:gd name="T8" fmla="*/ 1 w 26"/>
                <a:gd name="T9" fmla="*/ 0 h 27"/>
                <a:gd name="T10" fmla="*/ 1 w 26"/>
                <a:gd name="T11" fmla="*/ 0 h 27"/>
                <a:gd name="T12" fmla="*/ 1 w 26"/>
                <a:gd name="T13" fmla="*/ 0 h 27"/>
                <a:gd name="T14" fmla="*/ 1 w 26"/>
                <a:gd name="T15" fmla="*/ 0 h 27"/>
                <a:gd name="T16" fmla="*/ 1 w 26"/>
                <a:gd name="T17" fmla="*/ 0 h 27"/>
                <a:gd name="T18" fmla="*/ 1 w 26"/>
                <a:gd name="T19" fmla="*/ 0 h 27"/>
                <a:gd name="T20" fmla="*/ 1 w 26"/>
                <a:gd name="T21" fmla="*/ 0 h 27"/>
                <a:gd name="T22" fmla="*/ 1 w 26"/>
                <a:gd name="T23" fmla="*/ 0 h 27"/>
                <a:gd name="T24" fmla="*/ 1 w 26"/>
                <a:gd name="T25" fmla="*/ 0 h 27"/>
                <a:gd name="T26" fmla="*/ 0 w 26"/>
                <a:gd name="T27" fmla="*/ 0 h 27"/>
                <a:gd name="T28" fmla="*/ 0 w 26"/>
                <a:gd name="T29" fmla="*/ 0 h 27"/>
                <a:gd name="T30" fmla="*/ 1 w 26"/>
                <a:gd name="T31" fmla="*/ 0 h 27"/>
                <a:gd name="T32" fmla="*/ 1 w 26"/>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7"/>
                <a:gd name="T53" fmla="*/ 26 w 26"/>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7">
                  <a:moveTo>
                    <a:pt x="7" y="1"/>
                  </a:moveTo>
                  <a:lnTo>
                    <a:pt x="13" y="0"/>
                  </a:lnTo>
                  <a:lnTo>
                    <a:pt x="17" y="0"/>
                  </a:lnTo>
                  <a:lnTo>
                    <a:pt x="22" y="3"/>
                  </a:lnTo>
                  <a:lnTo>
                    <a:pt x="25" y="7"/>
                  </a:lnTo>
                  <a:lnTo>
                    <a:pt x="26" y="12"/>
                  </a:lnTo>
                  <a:lnTo>
                    <a:pt x="26" y="18"/>
                  </a:lnTo>
                  <a:lnTo>
                    <a:pt x="24" y="22"/>
                  </a:lnTo>
                  <a:lnTo>
                    <a:pt x="20" y="26"/>
                  </a:lnTo>
                  <a:lnTo>
                    <a:pt x="14" y="27"/>
                  </a:lnTo>
                  <a:lnTo>
                    <a:pt x="9" y="27"/>
                  </a:lnTo>
                  <a:lnTo>
                    <a:pt x="5" y="24"/>
                  </a:lnTo>
                  <a:lnTo>
                    <a:pt x="1" y="20"/>
                  </a:lnTo>
                  <a:lnTo>
                    <a:pt x="0" y="14"/>
                  </a:lnTo>
                  <a:lnTo>
                    <a:pt x="0" y="9"/>
                  </a:lnTo>
                  <a:lnTo>
                    <a:pt x="2" y="5"/>
                  </a:lnTo>
                  <a:lnTo>
                    <a:pt x="7" y="1"/>
                  </a:lnTo>
                  <a:close/>
                </a:path>
              </a:pathLst>
            </a:custGeom>
            <a:solidFill>
              <a:srgbClr val="FFFFFF"/>
            </a:solidFill>
            <a:ln w="9525">
              <a:noFill/>
              <a:round/>
              <a:headEnd/>
              <a:tailEnd/>
            </a:ln>
          </p:spPr>
          <p:txBody>
            <a:bodyPr/>
            <a:lstStyle/>
            <a:p>
              <a:endParaRPr lang="en-US">
                <a:solidFill>
                  <a:srgbClr val="000000"/>
                </a:solidFill>
              </a:endParaRPr>
            </a:p>
          </p:txBody>
        </p:sp>
        <p:sp>
          <p:nvSpPr>
            <p:cNvPr id="23792" name="Freeform 367"/>
            <p:cNvSpPr>
              <a:spLocks/>
            </p:cNvSpPr>
            <p:nvPr/>
          </p:nvSpPr>
          <p:spPr bwMode="auto">
            <a:xfrm>
              <a:off x="5149" y="2389"/>
              <a:ext cx="13" cy="14"/>
            </a:xfrm>
            <a:custGeom>
              <a:avLst/>
              <a:gdLst>
                <a:gd name="T0" fmla="*/ 1 w 26"/>
                <a:gd name="T1" fmla="*/ 1 h 27"/>
                <a:gd name="T2" fmla="*/ 1 w 26"/>
                <a:gd name="T3" fmla="*/ 1 h 27"/>
                <a:gd name="T4" fmla="*/ 1 w 26"/>
                <a:gd name="T5" fmla="*/ 1 h 27"/>
                <a:gd name="T6" fmla="*/ 1 w 26"/>
                <a:gd name="T7" fmla="*/ 1 h 27"/>
                <a:gd name="T8" fmla="*/ 1 w 26"/>
                <a:gd name="T9" fmla="*/ 1 h 27"/>
                <a:gd name="T10" fmla="*/ 0 w 26"/>
                <a:gd name="T11" fmla="*/ 1 h 27"/>
                <a:gd name="T12" fmla="*/ 0 w 26"/>
                <a:gd name="T13" fmla="*/ 1 h 27"/>
                <a:gd name="T14" fmla="*/ 1 w 26"/>
                <a:gd name="T15" fmla="*/ 1 h 27"/>
                <a:gd name="T16" fmla="*/ 1 w 26"/>
                <a:gd name="T17" fmla="*/ 1 h 27"/>
                <a:gd name="T18" fmla="*/ 1 w 26"/>
                <a:gd name="T19" fmla="*/ 0 h 27"/>
                <a:gd name="T20" fmla="*/ 1 w 26"/>
                <a:gd name="T21" fmla="*/ 0 h 27"/>
                <a:gd name="T22" fmla="*/ 1 w 26"/>
                <a:gd name="T23" fmla="*/ 1 h 27"/>
                <a:gd name="T24" fmla="*/ 1 w 26"/>
                <a:gd name="T25" fmla="*/ 1 h 27"/>
                <a:gd name="T26" fmla="*/ 1 w 26"/>
                <a:gd name="T27" fmla="*/ 1 h 27"/>
                <a:gd name="T28" fmla="*/ 1 w 26"/>
                <a:gd name="T29" fmla="*/ 1 h 27"/>
                <a:gd name="T30" fmla="*/ 1 w 26"/>
                <a:gd name="T31" fmla="*/ 1 h 27"/>
                <a:gd name="T32" fmla="*/ 1 w 26"/>
                <a:gd name="T33" fmla="*/ 1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7"/>
                <a:gd name="T53" fmla="*/ 26 w 26"/>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7">
                  <a:moveTo>
                    <a:pt x="20" y="25"/>
                  </a:moveTo>
                  <a:lnTo>
                    <a:pt x="15" y="27"/>
                  </a:lnTo>
                  <a:lnTo>
                    <a:pt x="10" y="27"/>
                  </a:lnTo>
                  <a:lnTo>
                    <a:pt x="5" y="25"/>
                  </a:lnTo>
                  <a:lnTo>
                    <a:pt x="1" y="21"/>
                  </a:lnTo>
                  <a:lnTo>
                    <a:pt x="0" y="16"/>
                  </a:lnTo>
                  <a:lnTo>
                    <a:pt x="0" y="10"/>
                  </a:lnTo>
                  <a:lnTo>
                    <a:pt x="1" y="6"/>
                  </a:lnTo>
                  <a:lnTo>
                    <a:pt x="5" y="2"/>
                  </a:lnTo>
                  <a:lnTo>
                    <a:pt x="11" y="0"/>
                  </a:lnTo>
                  <a:lnTo>
                    <a:pt x="16" y="0"/>
                  </a:lnTo>
                  <a:lnTo>
                    <a:pt x="22" y="2"/>
                  </a:lnTo>
                  <a:lnTo>
                    <a:pt x="25" y="6"/>
                  </a:lnTo>
                  <a:lnTo>
                    <a:pt x="26" y="11"/>
                  </a:lnTo>
                  <a:lnTo>
                    <a:pt x="26" y="16"/>
                  </a:lnTo>
                  <a:lnTo>
                    <a:pt x="25" y="21"/>
                  </a:lnTo>
                  <a:lnTo>
                    <a:pt x="20" y="25"/>
                  </a:lnTo>
                  <a:close/>
                </a:path>
              </a:pathLst>
            </a:custGeom>
            <a:solidFill>
              <a:srgbClr val="FFFFFF"/>
            </a:solidFill>
            <a:ln w="9525">
              <a:noFill/>
              <a:round/>
              <a:headEnd/>
              <a:tailEnd/>
            </a:ln>
          </p:spPr>
          <p:txBody>
            <a:bodyPr/>
            <a:lstStyle/>
            <a:p>
              <a:endParaRPr lang="en-US">
                <a:solidFill>
                  <a:srgbClr val="000000"/>
                </a:solidFill>
              </a:endParaRPr>
            </a:p>
          </p:txBody>
        </p:sp>
        <p:sp>
          <p:nvSpPr>
            <p:cNvPr id="23793" name="Freeform 368"/>
            <p:cNvSpPr>
              <a:spLocks/>
            </p:cNvSpPr>
            <p:nvPr/>
          </p:nvSpPr>
          <p:spPr bwMode="auto">
            <a:xfrm>
              <a:off x="5169" y="2375"/>
              <a:ext cx="10" cy="10"/>
            </a:xfrm>
            <a:custGeom>
              <a:avLst/>
              <a:gdLst>
                <a:gd name="T0" fmla="*/ 1 w 20"/>
                <a:gd name="T1" fmla="*/ 1 h 20"/>
                <a:gd name="T2" fmla="*/ 1 w 20"/>
                <a:gd name="T3" fmla="*/ 1 h 20"/>
                <a:gd name="T4" fmla="*/ 1 w 20"/>
                <a:gd name="T5" fmla="*/ 1 h 20"/>
                <a:gd name="T6" fmla="*/ 1 w 20"/>
                <a:gd name="T7" fmla="*/ 1 h 20"/>
                <a:gd name="T8" fmla="*/ 1 w 20"/>
                <a:gd name="T9" fmla="*/ 1 h 20"/>
                <a:gd name="T10" fmla="*/ 0 w 20"/>
                <a:gd name="T11" fmla="*/ 1 h 20"/>
                <a:gd name="T12" fmla="*/ 0 w 20"/>
                <a:gd name="T13" fmla="*/ 1 h 20"/>
                <a:gd name="T14" fmla="*/ 1 w 20"/>
                <a:gd name="T15" fmla="*/ 1 h 20"/>
                <a:gd name="T16" fmla="*/ 1 w 20"/>
                <a:gd name="T17" fmla="*/ 1 h 20"/>
                <a:gd name="T18" fmla="*/ 1 w 20"/>
                <a:gd name="T19" fmla="*/ 0 h 20"/>
                <a:gd name="T20" fmla="*/ 1 w 20"/>
                <a:gd name="T21" fmla="*/ 0 h 20"/>
                <a:gd name="T22" fmla="*/ 1 w 20"/>
                <a:gd name="T23" fmla="*/ 1 h 20"/>
                <a:gd name="T24" fmla="*/ 1 w 20"/>
                <a:gd name="T25" fmla="*/ 1 h 20"/>
                <a:gd name="T26" fmla="*/ 1 w 20"/>
                <a:gd name="T27" fmla="*/ 1 h 20"/>
                <a:gd name="T28" fmla="*/ 1 w 20"/>
                <a:gd name="T29" fmla="*/ 1 h 20"/>
                <a:gd name="T30" fmla="*/ 1 w 20"/>
                <a:gd name="T31" fmla="*/ 1 h 20"/>
                <a:gd name="T32" fmla="*/ 1 w 20"/>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0"/>
                <a:gd name="T53" fmla="*/ 20 w 2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0">
                  <a:moveTo>
                    <a:pt x="15" y="18"/>
                  </a:moveTo>
                  <a:lnTo>
                    <a:pt x="12" y="20"/>
                  </a:lnTo>
                  <a:lnTo>
                    <a:pt x="7" y="20"/>
                  </a:lnTo>
                  <a:lnTo>
                    <a:pt x="3" y="17"/>
                  </a:lnTo>
                  <a:lnTo>
                    <a:pt x="1" y="15"/>
                  </a:lnTo>
                  <a:lnTo>
                    <a:pt x="0" y="12"/>
                  </a:lnTo>
                  <a:lnTo>
                    <a:pt x="0" y="8"/>
                  </a:lnTo>
                  <a:lnTo>
                    <a:pt x="1" y="5"/>
                  </a:lnTo>
                  <a:lnTo>
                    <a:pt x="5" y="1"/>
                  </a:lnTo>
                  <a:lnTo>
                    <a:pt x="8" y="0"/>
                  </a:lnTo>
                  <a:lnTo>
                    <a:pt x="12" y="0"/>
                  </a:lnTo>
                  <a:lnTo>
                    <a:pt x="15" y="1"/>
                  </a:lnTo>
                  <a:lnTo>
                    <a:pt x="17" y="5"/>
                  </a:lnTo>
                  <a:lnTo>
                    <a:pt x="20" y="8"/>
                  </a:lnTo>
                  <a:lnTo>
                    <a:pt x="20" y="12"/>
                  </a:lnTo>
                  <a:lnTo>
                    <a:pt x="17" y="15"/>
                  </a:lnTo>
                  <a:lnTo>
                    <a:pt x="15" y="18"/>
                  </a:lnTo>
                  <a:close/>
                </a:path>
              </a:pathLst>
            </a:custGeom>
            <a:solidFill>
              <a:srgbClr val="FFFFFF"/>
            </a:solidFill>
            <a:ln w="9525">
              <a:noFill/>
              <a:round/>
              <a:headEnd/>
              <a:tailEnd/>
            </a:ln>
          </p:spPr>
          <p:txBody>
            <a:bodyPr/>
            <a:lstStyle/>
            <a:p>
              <a:endParaRPr lang="en-US">
                <a:solidFill>
                  <a:srgbClr val="000000"/>
                </a:solidFill>
              </a:endParaRPr>
            </a:p>
          </p:txBody>
        </p:sp>
        <p:sp>
          <p:nvSpPr>
            <p:cNvPr id="23794" name="Freeform 370"/>
            <p:cNvSpPr>
              <a:spLocks/>
            </p:cNvSpPr>
            <p:nvPr/>
          </p:nvSpPr>
          <p:spPr bwMode="auto">
            <a:xfrm>
              <a:off x="4826" y="2870"/>
              <a:ext cx="10" cy="10"/>
            </a:xfrm>
            <a:custGeom>
              <a:avLst/>
              <a:gdLst>
                <a:gd name="T0" fmla="*/ 1 w 19"/>
                <a:gd name="T1" fmla="*/ 1 h 19"/>
                <a:gd name="T2" fmla="*/ 1 w 19"/>
                <a:gd name="T3" fmla="*/ 1 h 19"/>
                <a:gd name="T4" fmla="*/ 1 w 19"/>
                <a:gd name="T5" fmla="*/ 1 h 19"/>
                <a:gd name="T6" fmla="*/ 1 w 19"/>
                <a:gd name="T7" fmla="*/ 1 h 19"/>
                <a:gd name="T8" fmla="*/ 1 w 19"/>
                <a:gd name="T9" fmla="*/ 1 h 19"/>
                <a:gd name="T10" fmla="*/ 0 w 19"/>
                <a:gd name="T11" fmla="*/ 1 h 19"/>
                <a:gd name="T12" fmla="*/ 0 w 19"/>
                <a:gd name="T13" fmla="*/ 1 h 19"/>
                <a:gd name="T14" fmla="*/ 1 w 19"/>
                <a:gd name="T15" fmla="*/ 1 h 19"/>
                <a:gd name="T16" fmla="*/ 1 w 19"/>
                <a:gd name="T17" fmla="*/ 1 h 19"/>
                <a:gd name="T18" fmla="*/ 1 w 19"/>
                <a:gd name="T19" fmla="*/ 0 h 19"/>
                <a:gd name="T20" fmla="*/ 1 w 19"/>
                <a:gd name="T21" fmla="*/ 0 h 19"/>
                <a:gd name="T22" fmla="*/ 1 w 19"/>
                <a:gd name="T23" fmla="*/ 1 h 19"/>
                <a:gd name="T24" fmla="*/ 1 w 19"/>
                <a:gd name="T25" fmla="*/ 1 h 19"/>
                <a:gd name="T26" fmla="*/ 1 w 19"/>
                <a:gd name="T27" fmla="*/ 1 h 19"/>
                <a:gd name="T28" fmla="*/ 1 w 19"/>
                <a:gd name="T29" fmla="*/ 1 h 19"/>
                <a:gd name="T30" fmla="*/ 1 w 19"/>
                <a:gd name="T31" fmla="*/ 1 h 19"/>
                <a:gd name="T32" fmla="*/ 1 w 19"/>
                <a:gd name="T33" fmla="*/ 1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5" y="18"/>
                  </a:moveTo>
                  <a:lnTo>
                    <a:pt x="11" y="19"/>
                  </a:lnTo>
                  <a:lnTo>
                    <a:pt x="8" y="19"/>
                  </a:lnTo>
                  <a:lnTo>
                    <a:pt x="4" y="17"/>
                  </a:lnTo>
                  <a:lnTo>
                    <a:pt x="1" y="15"/>
                  </a:lnTo>
                  <a:lnTo>
                    <a:pt x="0" y="11"/>
                  </a:lnTo>
                  <a:lnTo>
                    <a:pt x="0" y="8"/>
                  </a:lnTo>
                  <a:lnTo>
                    <a:pt x="2" y="4"/>
                  </a:lnTo>
                  <a:lnTo>
                    <a:pt x="4" y="1"/>
                  </a:lnTo>
                  <a:lnTo>
                    <a:pt x="8" y="0"/>
                  </a:lnTo>
                  <a:lnTo>
                    <a:pt x="11" y="0"/>
                  </a:lnTo>
                  <a:lnTo>
                    <a:pt x="15" y="2"/>
                  </a:lnTo>
                  <a:lnTo>
                    <a:pt x="18" y="4"/>
                  </a:lnTo>
                  <a:lnTo>
                    <a:pt x="19" y="8"/>
                  </a:lnTo>
                  <a:lnTo>
                    <a:pt x="19" y="11"/>
                  </a:lnTo>
                  <a:lnTo>
                    <a:pt x="17" y="15"/>
                  </a:lnTo>
                  <a:lnTo>
                    <a:pt x="15" y="18"/>
                  </a:lnTo>
                  <a:close/>
                </a:path>
              </a:pathLst>
            </a:custGeom>
            <a:solidFill>
              <a:srgbClr val="FFFFFF"/>
            </a:solidFill>
            <a:ln w="9525">
              <a:noFill/>
              <a:round/>
              <a:headEnd/>
              <a:tailEnd/>
            </a:ln>
          </p:spPr>
          <p:txBody>
            <a:bodyPr/>
            <a:lstStyle/>
            <a:p>
              <a:endParaRPr lang="en-US">
                <a:solidFill>
                  <a:srgbClr val="000000"/>
                </a:solidFill>
              </a:endParaRPr>
            </a:p>
          </p:txBody>
        </p:sp>
        <p:sp>
          <p:nvSpPr>
            <p:cNvPr id="23795" name="Freeform 373"/>
            <p:cNvSpPr>
              <a:spLocks/>
            </p:cNvSpPr>
            <p:nvPr/>
          </p:nvSpPr>
          <p:spPr bwMode="auto">
            <a:xfrm>
              <a:off x="4751" y="2825"/>
              <a:ext cx="15" cy="14"/>
            </a:xfrm>
            <a:custGeom>
              <a:avLst/>
              <a:gdLst>
                <a:gd name="T0" fmla="*/ 0 w 29"/>
                <a:gd name="T1" fmla="*/ 1 h 27"/>
                <a:gd name="T2" fmla="*/ 1 w 29"/>
                <a:gd name="T3" fmla="*/ 1 h 27"/>
                <a:gd name="T4" fmla="*/ 1 w 29"/>
                <a:gd name="T5" fmla="*/ 1 h 27"/>
                <a:gd name="T6" fmla="*/ 1 w 29"/>
                <a:gd name="T7" fmla="*/ 1 h 27"/>
                <a:gd name="T8" fmla="*/ 1 w 29"/>
                <a:gd name="T9" fmla="*/ 0 h 27"/>
                <a:gd name="T10" fmla="*/ 1 w 29"/>
                <a:gd name="T11" fmla="*/ 1 h 27"/>
                <a:gd name="T12" fmla="*/ 1 w 29"/>
                <a:gd name="T13" fmla="*/ 1 h 27"/>
                <a:gd name="T14" fmla="*/ 1 w 29"/>
                <a:gd name="T15" fmla="*/ 1 h 27"/>
                <a:gd name="T16" fmla="*/ 1 w 29"/>
                <a:gd name="T17" fmla="*/ 1 h 27"/>
                <a:gd name="T18" fmla="*/ 1 w 29"/>
                <a:gd name="T19" fmla="*/ 1 h 27"/>
                <a:gd name="T20" fmla="*/ 1 w 29"/>
                <a:gd name="T21" fmla="*/ 1 h 27"/>
                <a:gd name="T22" fmla="*/ 1 w 29"/>
                <a:gd name="T23" fmla="*/ 1 h 27"/>
                <a:gd name="T24" fmla="*/ 1 w 29"/>
                <a:gd name="T25" fmla="*/ 1 h 27"/>
                <a:gd name="T26" fmla="*/ 1 w 29"/>
                <a:gd name="T27" fmla="*/ 1 h 27"/>
                <a:gd name="T28" fmla="*/ 1 w 29"/>
                <a:gd name="T29" fmla="*/ 1 h 27"/>
                <a:gd name="T30" fmla="*/ 1 w 29"/>
                <a:gd name="T31" fmla="*/ 1 h 27"/>
                <a:gd name="T32" fmla="*/ 0 w 29"/>
                <a:gd name="T33" fmla="*/ 1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7"/>
                <a:gd name="T53" fmla="*/ 29 w 29"/>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7">
                  <a:moveTo>
                    <a:pt x="0" y="15"/>
                  </a:moveTo>
                  <a:lnTo>
                    <a:pt x="1" y="9"/>
                  </a:lnTo>
                  <a:lnTo>
                    <a:pt x="3" y="4"/>
                  </a:lnTo>
                  <a:lnTo>
                    <a:pt x="8" y="1"/>
                  </a:lnTo>
                  <a:lnTo>
                    <a:pt x="14" y="0"/>
                  </a:lnTo>
                  <a:lnTo>
                    <a:pt x="18" y="1"/>
                  </a:lnTo>
                  <a:lnTo>
                    <a:pt x="23" y="3"/>
                  </a:lnTo>
                  <a:lnTo>
                    <a:pt x="26" y="8"/>
                  </a:lnTo>
                  <a:lnTo>
                    <a:pt x="29" y="12"/>
                  </a:lnTo>
                  <a:lnTo>
                    <a:pt x="28" y="18"/>
                  </a:lnTo>
                  <a:lnTo>
                    <a:pt x="25" y="23"/>
                  </a:lnTo>
                  <a:lnTo>
                    <a:pt x="21" y="26"/>
                  </a:lnTo>
                  <a:lnTo>
                    <a:pt x="15" y="27"/>
                  </a:lnTo>
                  <a:lnTo>
                    <a:pt x="10" y="27"/>
                  </a:lnTo>
                  <a:lnTo>
                    <a:pt x="6" y="24"/>
                  </a:lnTo>
                  <a:lnTo>
                    <a:pt x="2" y="19"/>
                  </a:lnTo>
                  <a:lnTo>
                    <a:pt x="0" y="15"/>
                  </a:lnTo>
                  <a:close/>
                </a:path>
              </a:pathLst>
            </a:custGeom>
            <a:solidFill>
              <a:srgbClr val="FFFFFF"/>
            </a:solidFill>
            <a:ln w="9525">
              <a:noFill/>
              <a:round/>
              <a:headEnd/>
              <a:tailEnd/>
            </a:ln>
          </p:spPr>
          <p:txBody>
            <a:bodyPr/>
            <a:lstStyle/>
            <a:p>
              <a:endParaRPr lang="en-US">
                <a:solidFill>
                  <a:srgbClr val="000000"/>
                </a:solidFill>
              </a:endParaRPr>
            </a:p>
          </p:txBody>
        </p:sp>
        <p:sp>
          <p:nvSpPr>
            <p:cNvPr id="23796" name="Freeform 379"/>
            <p:cNvSpPr>
              <a:spLocks/>
            </p:cNvSpPr>
            <p:nvPr/>
          </p:nvSpPr>
          <p:spPr bwMode="auto">
            <a:xfrm>
              <a:off x="4730" y="2894"/>
              <a:ext cx="13" cy="14"/>
            </a:xfrm>
            <a:custGeom>
              <a:avLst/>
              <a:gdLst>
                <a:gd name="T0" fmla="*/ 0 w 28"/>
                <a:gd name="T1" fmla="*/ 1 h 26"/>
                <a:gd name="T2" fmla="*/ 0 w 28"/>
                <a:gd name="T3" fmla="*/ 0 h 26"/>
                <a:gd name="T4" fmla="*/ 0 w 28"/>
                <a:gd name="T5" fmla="*/ 0 h 26"/>
                <a:gd name="T6" fmla="*/ 0 w 28"/>
                <a:gd name="T7" fmla="*/ 1 h 26"/>
                <a:gd name="T8" fmla="*/ 0 w 28"/>
                <a:gd name="T9" fmla="*/ 1 h 26"/>
                <a:gd name="T10" fmla="*/ 0 w 28"/>
                <a:gd name="T11" fmla="*/ 1 h 26"/>
                <a:gd name="T12" fmla="*/ 0 w 28"/>
                <a:gd name="T13" fmla="*/ 1 h 26"/>
                <a:gd name="T14" fmla="*/ 0 w 28"/>
                <a:gd name="T15" fmla="*/ 1 h 26"/>
                <a:gd name="T16" fmla="*/ 0 w 28"/>
                <a:gd name="T17" fmla="*/ 1 h 26"/>
                <a:gd name="T18" fmla="*/ 0 w 28"/>
                <a:gd name="T19" fmla="*/ 1 h 26"/>
                <a:gd name="T20" fmla="*/ 0 w 28"/>
                <a:gd name="T21" fmla="*/ 1 h 26"/>
                <a:gd name="T22" fmla="*/ 0 w 28"/>
                <a:gd name="T23" fmla="*/ 1 h 26"/>
                <a:gd name="T24" fmla="*/ 0 w 28"/>
                <a:gd name="T25" fmla="*/ 1 h 26"/>
                <a:gd name="T26" fmla="*/ 0 w 28"/>
                <a:gd name="T27" fmla="*/ 1 h 26"/>
                <a:gd name="T28" fmla="*/ 0 w 28"/>
                <a:gd name="T29" fmla="*/ 1 h 26"/>
                <a:gd name="T30" fmla="*/ 0 w 28"/>
                <a:gd name="T31" fmla="*/ 1 h 26"/>
                <a:gd name="T32" fmla="*/ 0 w 28"/>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7" y="1"/>
                  </a:moveTo>
                  <a:lnTo>
                    <a:pt x="13" y="0"/>
                  </a:lnTo>
                  <a:lnTo>
                    <a:pt x="19" y="0"/>
                  </a:lnTo>
                  <a:lnTo>
                    <a:pt x="23" y="2"/>
                  </a:lnTo>
                  <a:lnTo>
                    <a:pt x="27" y="7"/>
                  </a:lnTo>
                  <a:lnTo>
                    <a:pt x="28" y="13"/>
                  </a:lnTo>
                  <a:lnTo>
                    <a:pt x="28" y="17"/>
                  </a:lnTo>
                  <a:lnTo>
                    <a:pt x="25" y="22"/>
                  </a:lnTo>
                  <a:lnTo>
                    <a:pt x="21" y="25"/>
                  </a:lnTo>
                  <a:lnTo>
                    <a:pt x="15" y="26"/>
                  </a:lnTo>
                  <a:lnTo>
                    <a:pt x="11" y="26"/>
                  </a:lnTo>
                  <a:lnTo>
                    <a:pt x="6" y="24"/>
                  </a:lnTo>
                  <a:lnTo>
                    <a:pt x="2" y="20"/>
                  </a:lnTo>
                  <a:lnTo>
                    <a:pt x="0" y="15"/>
                  </a:lnTo>
                  <a:lnTo>
                    <a:pt x="1" y="9"/>
                  </a:lnTo>
                  <a:lnTo>
                    <a:pt x="4" y="5"/>
                  </a:lnTo>
                  <a:lnTo>
                    <a:pt x="7" y="1"/>
                  </a:lnTo>
                  <a:close/>
                </a:path>
              </a:pathLst>
            </a:custGeom>
            <a:solidFill>
              <a:srgbClr val="FFFFFF"/>
            </a:solidFill>
            <a:ln w="9525">
              <a:noFill/>
              <a:round/>
              <a:headEnd/>
              <a:tailEnd/>
            </a:ln>
          </p:spPr>
          <p:txBody>
            <a:bodyPr/>
            <a:lstStyle/>
            <a:p>
              <a:endParaRPr lang="en-US">
                <a:solidFill>
                  <a:srgbClr val="000000"/>
                </a:solidFill>
              </a:endParaRPr>
            </a:p>
          </p:txBody>
        </p:sp>
        <p:sp>
          <p:nvSpPr>
            <p:cNvPr id="23797" name="Freeform 381"/>
            <p:cNvSpPr>
              <a:spLocks/>
            </p:cNvSpPr>
            <p:nvPr/>
          </p:nvSpPr>
          <p:spPr bwMode="auto">
            <a:xfrm>
              <a:off x="4730" y="2961"/>
              <a:ext cx="13" cy="14"/>
            </a:xfrm>
            <a:custGeom>
              <a:avLst/>
              <a:gdLst>
                <a:gd name="T0" fmla="*/ 0 w 27"/>
                <a:gd name="T1" fmla="*/ 1 h 28"/>
                <a:gd name="T2" fmla="*/ 0 w 27"/>
                <a:gd name="T3" fmla="*/ 1 h 28"/>
                <a:gd name="T4" fmla="*/ 0 w 27"/>
                <a:gd name="T5" fmla="*/ 1 h 28"/>
                <a:gd name="T6" fmla="*/ 0 w 27"/>
                <a:gd name="T7" fmla="*/ 1 h 28"/>
                <a:gd name="T8" fmla="*/ 0 w 27"/>
                <a:gd name="T9" fmla="*/ 1 h 28"/>
                <a:gd name="T10" fmla="*/ 0 w 27"/>
                <a:gd name="T11" fmla="*/ 1 h 28"/>
                <a:gd name="T12" fmla="*/ 0 w 27"/>
                <a:gd name="T13" fmla="*/ 1 h 28"/>
                <a:gd name="T14" fmla="*/ 0 w 27"/>
                <a:gd name="T15" fmla="*/ 1 h 28"/>
                <a:gd name="T16" fmla="*/ 0 w 27"/>
                <a:gd name="T17" fmla="*/ 1 h 28"/>
                <a:gd name="T18" fmla="*/ 0 w 27"/>
                <a:gd name="T19" fmla="*/ 0 h 28"/>
                <a:gd name="T20" fmla="*/ 0 w 27"/>
                <a:gd name="T21" fmla="*/ 0 h 28"/>
                <a:gd name="T22" fmla="*/ 0 w 27"/>
                <a:gd name="T23" fmla="*/ 1 h 28"/>
                <a:gd name="T24" fmla="*/ 0 w 27"/>
                <a:gd name="T25" fmla="*/ 1 h 28"/>
                <a:gd name="T26" fmla="*/ 0 w 27"/>
                <a:gd name="T27" fmla="*/ 1 h 28"/>
                <a:gd name="T28" fmla="*/ 0 w 27"/>
                <a:gd name="T29" fmla="*/ 1 h 28"/>
                <a:gd name="T30" fmla="*/ 0 w 27"/>
                <a:gd name="T31" fmla="*/ 1 h 28"/>
                <a:gd name="T32" fmla="*/ 0 w 27"/>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21" y="26"/>
                  </a:moveTo>
                  <a:lnTo>
                    <a:pt x="15" y="28"/>
                  </a:lnTo>
                  <a:lnTo>
                    <a:pt x="11" y="28"/>
                  </a:lnTo>
                  <a:lnTo>
                    <a:pt x="6" y="26"/>
                  </a:lnTo>
                  <a:lnTo>
                    <a:pt x="1" y="21"/>
                  </a:lnTo>
                  <a:lnTo>
                    <a:pt x="0" y="17"/>
                  </a:lnTo>
                  <a:lnTo>
                    <a:pt x="0" y="11"/>
                  </a:lnTo>
                  <a:lnTo>
                    <a:pt x="1" y="6"/>
                  </a:lnTo>
                  <a:lnTo>
                    <a:pt x="6" y="3"/>
                  </a:lnTo>
                  <a:lnTo>
                    <a:pt x="12" y="0"/>
                  </a:lnTo>
                  <a:lnTo>
                    <a:pt x="16" y="0"/>
                  </a:lnTo>
                  <a:lnTo>
                    <a:pt x="22" y="3"/>
                  </a:lnTo>
                  <a:lnTo>
                    <a:pt x="26" y="6"/>
                  </a:lnTo>
                  <a:lnTo>
                    <a:pt x="27" y="12"/>
                  </a:lnTo>
                  <a:lnTo>
                    <a:pt x="27" y="17"/>
                  </a:lnTo>
                  <a:lnTo>
                    <a:pt x="26" y="21"/>
                  </a:lnTo>
                  <a:lnTo>
                    <a:pt x="21" y="26"/>
                  </a:lnTo>
                  <a:close/>
                </a:path>
              </a:pathLst>
            </a:custGeom>
            <a:solidFill>
              <a:srgbClr val="FFFFFF"/>
            </a:solidFill>
            <a:ln w="9525">
              <a:noFill/>
              <a:round/>
              <a:headEnd/>
              <a:tailEnd/>
            </a:ln>
          </p:spPr>
          <p:txBody>
            <a:bodyPr/>
            <a:lstStyle/>
            <a:p>
              <a:endParaRPr lang="en-US">
                <a:solidFill>
                  <a:srgbClr val="000000"/>
                </a:solidFill>
              </a:endParaRPr>
            </a:p>
          </p:txBody>
        </p:sp>
        <p:sp>
          <p:nvSpPr>
            <p:cNvPr id="23798" name="Freeform 382"/>
            <p:cNvSpPr>
              <a:spLocks/>
            </p:cNvSpPr>
            <p:nvPr/>
          </p:nvSpPr>
          <p:spPr bwMode="auto">
            <a:xfrm>
              <a:off x="4894" y="2970"/>
              <a:ext cx="10" cy="10"/>
            </a:xfrm>
            <a:custGeom>
              <a:avLst/>
              <a:gdLst>
                <a:gd name="T0" fmla="*/ 1 w 19"/>
                <a:gd name="T1" fmla="*/ 1 h 19"/>
                <a:gd name="T2" fmla="*/ 1 w 19"/>
                <a:gd name="T3" fmla="*/ 1 h 19"/>
                <a:gd name="T4" fmla="*/ 1 w 19"/>
                <a:gd name="T5" fmla="*/ 1 h 19"/>
                <a:gd name="T6" fmla="*/ 1 w 19"/>
                <a:gd name="T7" fmla="*/ 1 h 19"/>
                <a:gd name="T8" fmla="*/ 1 w 19"/>
                <a:gd name="T9" fmla="*/ 1 h 19"/>
                <a:gd name="T10" fmla="*/ 0 w 19"/>
                <a:gd name="T11" fmla="*/ 1 h 19"/>
                <a:gd name="T12" fmla="*/ 0 w 19"/>
                <a:gd name="T13" fmla="*/ 1 h 19"/>
                <a:gd name="T14" fmla="*/ 1 w 19"/>
                <a:gd name="T15" fmla="*/ 1 h 19"/>
                <a:gd name="T16" fmla="*/ 1 w 19"/>
                <a:gd name="T17" fmla="*/ 1 h 19"/>
                <a:gd name="T18" fmla="*/ 1 w 19"/>
                <a:gd name="T19" fmla="*/ 0 h 19"/>
                <a:gd name="T20" fmla="*/ 1 w 19"/>
                <a:gd name="T21" fmla="*/ 0 h 19"/>
                <a:gd name="T22" fmla="*/ 1 w 19"/>
                <a:gd name="T23" fmla="*/ 1 h 19"/>
                <a:gd name="T24" fmla="*/ 1 w 19"/>
                <a:gd name="T25" fmla="*/ 1 h 19"/>
                <a:gd name="T26" fmla="*/ 1 w 19"/>
                <a:gd name="T27" fmla="*/ 1 h 19"/>
                <a:gd name="T28" fmla="*/ 1 w 19"/>
                <a:gd name="T29" fmla="*/ 1 h 19"/>
                <a:gd name="T30" fmla="*/ 1 w 19"/>
                <a:gd name="T31" fmla="*/ 1 h 19"/>
                <a:gd name="T32" fmla="*/ 1 w 19"/>
                <a:gd name="T33" fmla="*/ 1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5" y="18"/>
                  </a:moveTo>
                  <a:lnTo>
                    <a:pt x="11" y="19"/>
                  </a:lnTo>
                  <a:lnTo>
                    <a:pt x="7" y="19"/>
                  </a:lnTo>
                  <a:lnTo>
                    <a:pt x="3" y="17"/>
                  </a:lnTo>
                  <a:lnTo>
                    <a:pt x="1" y="15"/>
                  </a:lnTo>
                  <a:lnTo>
                    <a:pt x="0" y="11"/>
                  </a:lnTo>
                  <a:lnTo>
                    <a:pt x="0" y="8"/>
                  </a:lnTo>
                  <a:lnTo>
                    <a:pt x="1" y="4"/>
                  </a:lnTo>
                  <a:lnTo>
                    <a:pt x="4" y="1"/>
                  </a:lnTo>
                  <a:lnTo>
                    <a:pt x="8" y="0"/>
                  </a:lnTo>
                  <a:lnTo>
                    <a:pt x="11" y="0"/>
                  </a:lnTo>
                  <a:lnTo>
                    <a:pt x="15" y="1"/>
                  </a:lnTo>
                  <a:lnTo>
                    <a:pt x="17" y="4"/>
                  </a:lnTo>
                  <a:lnTo>
                    <a:pt x="19" y="8"/>
                  </a:lnTo>
                  <a:lnTo>
                    <a:pt x="19" y="11"/>
                  </a:lnTo>
                  <a:lnTo>
                    <a:pt x="17" y="15"/>
                  </a:lnTo>
                  <a:lnTo>
                    <a:pt x="15" y="18"/>
                  </a:lnTo>
                  <a:close/>
                </a:path>
              </a:pathLst>
            </a:custGeom>
            <a:solidFill>
              <a:srgbClr val="FFFFFF"/>
            </a:solidFill>
            <a:ln w="9525">
              <a:noFill/>
              <a:round/>
              <a:headEnd/>
              <a:tailEnd/>
            </a:ln>
          </p:spPr>
          <p:txBody>
            <a:bodyPr/>
            <a:lstStyle/>
            <a:p>
              <a:endParaRPr lang="en-US">
                <a:solidFill>
                  <a:srgbClr val="000000"/>
                </a:solidFill>
              </a:endParaRPr>
            </a:p>
          </p:txBody>
        </p:sp>
        <p:sp>
          <p:nvSpPr>
            <p:cNvPr id="23799" name="Freeform 384"/>
            <p:cNvSpPr>
              <a:spLocks/>
            </p:cNvSpPr>
            <p:nvPr/>
          </p:nvSpPr>
          <p:spPr bwMode="auto">
            <a:xfrm>
              <a:off x="5088" y="2945"/>
              <a:ext cx="14" cy="13"/>
            </a:xfrm>
            <a:custGeom>
              <a:avLst/>
              <a:gdLst>
                <a:gd name="T0" fmla="*/ 1 w 27"/>
                <a:gd name="T1" fmla="*/ 0 h 28"/>
                <a:gd name="T2" fmla="*/ 1 w 27"/>
                <a:gd name="T3" fmla="*/ 0 h 28"/>
                <a:gd name="T4" fmla="*/ 1 w 27"/>
                <a:gd name="T5" fmla="*/ 0 h 28"/>
                <a:gd name="T6" fmla="*/ 1 w 27"/>
                <a:gd name="T7" fmla="*/ 0 h 28"/>
                <a:gd name="T8" fmla="*/ 1 w 27"/>
                <a:gd name="T9" fmla="*/ 0 h 28"/>
                <a:gd name="T10" fmla="*/ 1 w 27"/>
                <a:gd name="T11" fmla="*/ 0 h 28"/>
                <a:gd name="T12" fmla="*/ 1 w 27"/>
                <a:gd name="T13" fmla="*/ 0 h 28"/>
                <a:gd name="T14" fmla="*/ 1 w 27"/>
                <a:gd name="T15" fmla="*/ 0 h 28"/>
                <a:gd name="T16" fmla="*/ 1 w 27"/>
                <a:gd name="T17" fmla="*/ 0 h 28"/>
                <a:gd name="T18" fmla="*/ 1 w 27"/>
                <a:gd name="T19" fmla="*/ 0 h 28"/>
                <a:gd name="T20" fmla="*/ 1 w 27"/>
                <a:gd name="T21" fmla="*/ 0 h 28"/>
                <a:gd name="T22" fmla="*/ 1 w 27"/>
                <a:gd name="T23" fmla="*/ 0 h 28"/>
                <a:gd name="T24" fmla="*/ 1 w 27"/>
                <a:gd name="T25" fmla="*/ 0 h 28"/>
                <a:gd name="T26" fmla="*/ 0 w 27"/>
                <a:gd name="T27" fmla="*/ 0 h 28"/>
                <a:gd name="T28" fmla="*/ 1 w 27"/>
                <a:gd name="T29" fmla="*/ 0 h 28"/>
                <a:gd name="T30" fmla="*/ 1 w 27"/>
                <a:gd name="T31" fmla="*/ 0 h 28"/>
                <a:gd name="T32" fmla="*/ 1 w 2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8" y="1"/>
                  </a:moveTo>
                  <a:lnTo>
                    <a:pt x="12" y="0"/>
                  </a:lnTo>
                  <a:lnTo>
                    <a:pt x="18" y="0"/>
                  </a:lnTo>
                  <a:lnTo>
                    <a:pt x="23" y="2"/>
                  </a:lnTo>
                  <a:lnTo>
                    <a:pt x="26" y="7"/>
                  </a:lnTo>
                  <a:lnTo>
                    <a:pt x="27" y="13"/>
                  </a:lnTo>
                  <a:lnTo>
                    <a:pt x="27" y="17"/>
                  </a:lnTo>
                  <a:lnTo>
                    <a:pt x="25" y="22"/>
                  </a:lnTo>
                  <a:lnTo>
                    <a:pt x="20" y="27"/>
                  </a:lnTo>
                  <a:lnTo>
                    <a:pt x="15" y="28"/>
                  </a:lnTo>
                  <a:lnTo>
                    <a:pt x="10" y="28"/>
                  </a:lnTo>
                  <a:lnTo>
                    <a:pt x="5" y="26"/>
                  </a:lnTo>
                  <a:lnTo>
                    <a:pt x="2" y="21"/>
                  </a:lnTo>
                  <a:lnTo>
                    <a:pt x="0" y="15"/>
                  </a:lnTo>
                  <a:lnTo>
                    <a:pt x="1" y="11"/>
                  </a:lnTo>
                  <a:lnTo>
                    <a:pt x="3" y="5"/>
                  </a:lnTo>
                  <a:lnTo>
                    <a:pt x="8" y="1"/>
                  </a:lnTo>
                  <a:close/>
                </a:path>
              </a:pathLst>
            </a:custGeom>
            <a:solidFill>
              <a:srgbClr val="FFFFFF"/>
            </a:solidFill>
            <a:ln w="9525">
              <a:noFill/>
              <a:round/>
              <a:headEnd/>
              <a:tailEnd/>
            </a:ln>
          </p:spPr>
          <p:txBody>
            <a:bodyPr/>
            <a:lstStyle/>
            <a:p>
              <a:endParaRPr lang="en-US">
                <a:solidFill>
                  <a:srgbClr val="000000"/>
                </a:solidFill>
              </a:endParaRPr>
            </a:p>
          </p:txBody>
        </p:sp>
        <p:sp>
          <p:nvSpPr>
            <p:cNvPr id="23800" name="Freeform 390"/>
            <p:cNvSpPr>
              <a:spLocks/>
            </p:cNvSpPr>
            <p:nvPr/>
          </p:nvSpPr>
          <p:spPr bwMode="auto">
            <a:xfrm>
              <a:off x="4596" y="2905"/>
              <a:ext cx="14" cy="14"/>
            </a:xfrm>
            <a:custGeom>
              <a:avLst/>
              <a:gdLst>
                <a:gd name="T0" fmla="*/ 1 w 28"/>
                <a:gd name="T1" fmla="*/ 1 h 27"/>
                <a:gd name="T2" fmla="*/ 1 w 28"/>
                <a:gd name="T3" fmla="*/ 1 h 27"/>
                <a:gd name="T4" fmla="*/ 1 w 28"/>
                <a:gd name="T5" fmla="*/ 1 h 27"/>
                <a:gd name="T6" fmla="*/ 1 w 28"/>
                <a:gd name="T7" fmla="*/ 1 h 27"/>
                <a:gd name="T8" fmla="*/ 1 w 28"/>
                <a:gd name="T9" fmla="*/ 1 h 27"/>
                <a:gd name="T10" fmla="*/ 0 w 28"/>
                <a:gd name="T11" fmla="*/ 1 h 27"/>
                <a:gd name="T12" fmla="*/ 0 w 28"/>
                <a:gd name="T13" fmla="*/ 1 h 27"/>
                <a:gd name="T14" fmla="*/ 1 w 28"/>
                <a:gd name="T15" fmla="*/ 1 h 27"/>
                <a:gd name="T16" fmla="*/ 1 w 28"/>
                <a:gd name="T17" fmla="*/ 1 h 27"/>
                <a:gd name="T18" fmla="*/ 1 w 28"/>
                <a:gd name="T19" fmla="*/ 0 h 27"/>
                <a:gd name="T20" fmla="*/ 1 w 28"/>
                <a:gd name="T21" fmla="*/ 0 h 27"/>
                <a:gd name="T22" fmla="*/ 1 w 28"/>
                <a:gd name="T23" fmla="*/ 1 h 27"/>
                <a:gd name="T24" fmla="*/ 1 w 28"/>
                <a:gd name="T25" fmla="*/ 1 h 27"/>
                <a:gd name="T26" fmla="*/ 1 w 28"/>
                <a:gd name="T27" fmla="*/ 1 h 27"/>
                <a:gd name="T28" fmla="*/ 1 w 28"/>
                <a:gd name="T29" fmla="*/ 1 h 27"/>
                <a:gd name="T30" fmla="*/ 1 w 28"/>
                <a:gd name="T31" fmla="*/ 1 h 27"/>
                <a:gd name="T32" fmla="*/ 1 w 28"/>
                <a:gd name="T33" fmla="*/ 1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7"/>
                <a:gd name="T53" fmla="*/ 28 w 2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7">
                  <a:moveTo>
                    <a:pt x="21" y="25"/>
                  </a:moveTo>
                  <a:lnTo>
                    <a:pt x="16" y="27"/>
                  </a:lnTo>
                  <a:lnTo>
                    <a:pt x="10" y="27"/>
                  </a:lnTo>
                  <a:lnTo>
                    <a:pt x="6" y="25"/>
                  </a:lnTo>
                  <a:lnTo>
                    <a:pt x="2" y="21"/>
                  </a:lnTo>
                  <a:lnTo>
                    <a:pt x="0" y="16"/>
                  </a:lnTo>
                  <a:lnTo>
                    <a:pt x="0" y="10"/>
                  </a:lnTo>
                  <a:lnTo>
                    <a:pt x="2" y="6"/>
                  </a:lnTo>
                  <a:lnTo>
                    <a:pt x="7" y="2"/>
                  </a:lnTo>
                  <a:lnTo>
                    <a:pt x="11" y="0"/>
                  </a:lnTo>
                  <a:lnTo>
                    <a:pt x="17" y="0"/>
                  </a:lnTo>
                  <a:lnTo>
                    <a:pt x="22" y="2"/>
                  </a:lnTo>
                  <a:lnTo>
                    <a:pt x="25" y="6"/>
                  </a:lnTo>
                  <a:lnTo>
                    <a:pt x="28" y="11"/>
                  </a:lnTo>
                  <a:lnTo>
                    <a:pt x="28" y="16"/>
                  </a:lnTo>
                  <a:lnTo>
                    <a:pt x="25" y="21"/>
                  </a:lnTo>
                  <a:lnTo>
                    <a:pt x="21" y="25"/>
                  </a:lnTo>
                  <a:close/>
                </a:path>
              </a:pathLst>
            </a:custGeom>
            <a:solidFill>
              <a:srgbClr val="FFFFFF"/>
            </a:solidFill>
            <a:ln w="9525">
              <a:noFill/>
              <a:round/>
              <a:headEnd/>
              <a:tailEnd/>
            </a:ln>
          </p:spPr>
          <p:txBody>
            <a:bodyPr/>
            <a:lstStyle/>
            <a:p>
              <a:endParaRPr lang="en-US">
                <a:solidFill>
                  <a:srgbClr val="000000"/>
                </a:solidFill>
              </a:endParaRPr>
            </a:p>
          </p:txBody>
        </p:sp>
        <p:sp>
          <p:nvSpPr>
            <p:cNvPr id="23801" name="Freeform 392"/>
            <p:cNvSpPr>
              <a:spLocks/>
            </p:cNvSpPr>
            <p:nvPr/>
          </p:nvSpPr>
          <p:spPr bwMode="auto">
            <a:xfrm>
              <a:off x="4613" y="2942"/>
              <a:ext cx="9" cy="10"/>
            </a:xfrm>
            <a:custGeom>
              <a:avLst/>
              <a:gdLst>
                <a:gd name="T0" fmla="*/ 0 w 20"/>
                <a:gd name="T1" fmla="*/ 1 h 19"/>
                <a:gd name="T2" fmla="*/ 0 w 20"/>
                <a:gd name="T3" fmla="*/ 1 h 19"/>
                <a:gd name="T4" fmla="*/ 0 w 20"/>
                <a:gd name="T5" fmla="*/ 1 h 19"/>
                <a:gd name="T6" fmla="*/ 0 w 20"/>
                <a:gd name="T7" fmla="*/ 1 h 19"/>
                <a:gd name="T8" fmla="*/ 0 w 20"/>
                <a:gd name="T9" fmla="*/ 1 h 19"/>
                <a:gd name="T10" fmla="*/ 0 w 20"/>
                <a:gd name="T11" fmla="*/ 1 h 19"/>
                <a:gd name="T12" fmla="*/ 0 w 20"/>
                <a:gd name="T13" fmla="*/ 1 h 19"/>
                <a:gd name="T14" fmla="*/ 0 w 20"/>
                <a:gd name="T15" fmla="*/ 1 h 19"/>
                <a:gd name="T16" fmla="*/ 0 w 20"/>
                <a:gd name="T17" fmla="*/ 1 h 19"/>
                <a:gd name="T18" fmla="*/ 0 w 20"/>
                <a:gd name="T19" fmla="*/ 0 h 19"/>
                <a:gd name="T20" fmla="*/ 0 w 20"/>
                <a:gd name="T21" fmla="*/ 0 h 19"/>
                <a:gd name="T22" fmla="*/ 0 w 20"/>
                <a:gd name="T23" fmla="*/ 1 h 19"/>
                <a:gd name="T24" fmla="*/ 0 w 20"/>
                <a:gd name="T25" fmla="*/ 1 h 19"/>
                <a:gd name="T26" fmla="*/ 0 w 20"/>
                <a:gd name="T27" fmla="*/ 1 h 19"/>
                <a:gd name="T28" fmla="*/ 0 w 20"/>
                <a:gd name="T29" fmla="*/ 1 h 19"/>
                <a:gd name="T30" fmla="*/ 0 w 20"/>
                <a:gd name="T31" fmla="*/ 1 h 19"/>
                <a:gd name="T32" fmla="*/ 0 w 20"/>
                <a:gd name="T33" fmla="*/ 1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9"/>
                <a:gd name="T53" fmla="*/ 20 w 20"/>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9">
                  <a:moveTo>
                    <a:pt x="15" y="18"/>
                  </a:moveTo>
                  <a:lnTo>
                    <a:pt x="12" y="19"/>
                  </a:lnTo>
                  <a:lnTo>
                    <a:pt x="8" y="19"/>
                  </a:lnTo>
                  <a:lnTo>
                    <a:pt x="5" y="17"/>
                  </a:lnTo>
                  <a:lnTo>
                    <a:pt x="3" y="15"/>
                  </a:lnTo>
                  <a:lnTo>
                    <a:pt x="0" y="11"/>
                  </a:lnTo>
                  <a:lnTo>
                    <a:pt x="0" y="8"/>
                  </a:lnTo>
                  <a:lnTo>
                    <a:pt x="3" y="4"/>
                  </a:lnTo>
                  <a:lnTo>
                    <a:pt x="5" y="1"/>
                  </a:lnTo>
                  <a:lnTo>
                    <a:pt x="8" y="0"/>
                  </a:lnTo>
                  <a:lnTo>
                    <a:pt x="13" y="0"/>
                  </a:lnTo>
                  <a:lnTo>
                    <a:pt x="16" y="2"/>
                  </a:lnTo>
                  <a:lnTo>
                    <a:pt x="19" y="4"/>
                  </a:lnTo>
                  <a:lnTo>
                    <a:pt x="20" y="8"/>
                  </a:lnTo>
                  <a:lnTo>
                    <a:pt x="20" y="11"/>
                  </a:lnTo>
                  <a:lnTo>
                    <a:pt x="19" y="15"/>
                  </a:lnTo>
                  <a:lnTo>
                    <a:pt x="15" y="18"/>
                  </a:lnTo>
                  <a:close/>
                </a:path>
              </a:pathLst>
            </a:custGeom>
            <a:solidFill>
              <a:srgbClr val="FFFFFF"/>
            </a:solidFill>
            <a:ln w="9525">
              <a:noFill/>
              <a:round/>
              <a:headEnd/>
              <a:tailEnd/>
            </a:ln>
          </p:spPr>
          <p:txBody>
            <a:bodyPr/>
            <a:lstStyle/>
            <a:p>
              <a:endParaRPr lang="en-US">
                <a:solidFill>
                  <a:srgbClr val="000000"/>
                </a:solidFill>
              </a:endParaRPr>
            </a:p>
          </p:txBody>
        </p:sp>
        <p:sp>
          <p:nvSpPr>
            <p:cNvPr id="23802" name="Freeform 394"/>
            <p:cNvSpPr>
              <a:spLocks/>
            </p:cNvSpPr>
            <p:nvPr/>
          </p:nvSpPr>
          <p:spPr bwMode="auto">
            <a:xfrm>
              <a:off x="5169" y="2604"/>
              <a:ext cx="14" cy="14"/>
            </a:xfrm>
            <a:custGeom>
              <a:avLst/>
              <a:gdLst>
                <a:gd name="T0" fmla="*/ 1 w 28"/>
                <a:gd name="T1" fmla="*/ 1 h 28"/>
                <a:gd name="T2" fmla="*/ 1 w 28"/>
                <a:gd name="T3" fmla="*/ 0 h 28"/>
                <a:gd name="T4" fmla="*/ 1 w 28"/>
                <a:gd name="T5" fmla="*/ 1 h 28"/>
                <a:gd name="T6" fmla="*/ 1 w 28"/>
                <a:gd name="T7" fmla="*/ 1 h 28"/>
                <a:gd name="T8" fmla="*/ 1 w 28"/>
                <a:gd name="T9" fmla="*/ 1 h 28"/>
                <a:gd name="T10" fmla="*/ 1 w 28"/>
                <a:gd name="T11" fmla="*/ 1 h 28"/>
                <a:gd name="T12" fmla="*/ 1 w 28"/>
                <a:gd name="T13" fmla="*/ 1 h 28"/>
                <a:gd name="T14" fmla="*/ 1 w 28"/>
                <a:gd name="T15" fmla="*/ 1 h 28"/>
                <a:gd name="T16" fmla="*/ 1 w 28"/>
                <a:gd name="T17" fmla="*/ 1 h 28"/>
                <a:gd name="T18" fmla="*/ 1 w 28"/>
                <a:gd name="T19" fmla="*/ 1 h 28"/>
                <a:gd name="T20" fmla="*/ 1 w 28"/>
                <a:gd name="T21" fmla="*/ 1 h 28"/>
                <a:gd name="T22" fmla="*/ 1 w 28"/>
                <a:gd name="T23" fmla="*/ 1 h 28"/>
                <a:gd name="T24" fmla="*/ 1 w 28"/>
                <a:gd name="T25" fmla="*/ 1 h 28"/>
                <a:gd name="T26" fmla="*/ 0 w 28"/>
                <a:gd name="T27" fmla="*/ 1 h 28"/>
                <a:gd name="T28" fmla="*/ 0 w 28"/>
                <a:gd name="T29" fmla="*/ 1 h 28"/>
                <a:gd name="T30" fmla="*/ 1 w 28"/>
                <a:gd name="T31" fmla="*/ 1 h 28"/>
                <a:gd name="T32" fmla="*/ 1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7" y="3"/>
                  </a:moveTo>
                  <a:lnTo>
                    <a:pt x="13" y="0"/>
                  </a:lnTo>
                  <a:lnTo>
                    <a:pt x="17" y="2"/>
                  </a:lnTo>
                  <a:lnTo>
                    <a:pt x="23" y="4"/>
                  </a:lnTo>
                  <a:lnTo>
                    <a:pt x="27" y="7"/>
                  </a:lnTo>
                  <a:lnTo>
                    <a:pt x="28" y="13"/>
                  </a:lnTo>
                  <a:lnTo>
                    <a:pt x="28" y="19"/>
                  </a:lnTo>
                  <a:lnTo>
                    <a:pt x="25" y="23"/>
                  </a:lnTo>
                  <a:lnTo>
                    <a:pt x="21" y="27"/>
                  </a:lnTo>
                  <a:lnTo>
                    <a:pt x="15" y="28"/>
                  </a:lnTo>
                  <a:lnTo>
                    <a:pt x="10" y="28"/>
                  </a:lnTo>
                  <a:lnTo>
                    <a:pt x="6" y="26"/>
                  </a:lnTo>
                  <a:lnTo>
                    <a:pt x="1" y="21"/>
                  </a:lnTo>
                  <a:lnTo>
                    <a:pt x="0" y="15"/>
                  </a:lnTo>
                  <a:lnTo>
                    <a:pt x="0" y="11"/>
                  </a:lnTo>
                  <a:lnTo>
                    <a:pt x="2" y="6"/>
                  </a:lnTo>
                  <a:lnTo>
                    <a:pt x="7" y="3"/>
                  </a:lnTo>
                  <a:close/>
                </a:path>
              </a:pathLst>
            </a:custGeom>
            <a:solidFill>
              <a:srgbClr val="FFFFFF"/>
            </a:solidFill>
            <a:ln w="9525">
              <a:noFill/>
              <a:round/>
              <a:headEnd/>
              <a:tailEnd/>
            </a:ln>
          </p:spPr>
          <p:txBody>
            <a:bodyPr/>
            <a:lstStyle/>
            <a:p>
              <a:endParaRPr lang="en-US">
                <a:solidFill>
                  <a:srgbClr val="000000"/>
                </a:solidFill>
              </a:endParaRPr>
            </a:p>
          </p:txBody>
        </p:sp>
        <p:sp>
          <p:nvSpPr>
            <p:cNvPr id="23803" name="Freeform 400"/>
            <p:cNvSpPr>
              <a:spLocks/>
            </p:cNvSpPr>
            <p:nvPr/>
          </p:nvSpPr>
          <p:spPr bwMode="auto">
            <a:xfrm>
              <a:off x="4569" y="2946"/>
              <a:ext cx="10" cy="10"/>
            </a:xfrm>
            <a:custGeom>
              <a:avLst/>
              <a:gdLst>
                <a:gd name="T0" fmla="*/ 1 w 20"/>
                <a:gd name="T1" fmla="*/ 1 h 20"/>
                <a:gd name="T2" fmla="*/ 1 w 20"/>
                <a:gd name="T3" fmla="*/ 1 h 20"/>
                <a:gd name="T4" fmla="*/ 1 w 20"/>
                <a:gd name="T5" fmla="*/ 1 h 20"/>
                <a:gd name="T6" fmla="*/ 1 w 20"/>
                <a:gd name="T7" fmla="*/ 1 h 20"/>
                <a:gd name="T8" fmla="*/ 1 w 20"/>
                <a:gd name="T9" fmla="*/ 1 h 20"/>
                <a:gd name="T10" fmla="*/ 0 w 20"/>
                <a:gd name="T11" fmla="*/ 1 h 20"/>
                <a:gd name="T12" fmla="*/ 0 w 20"/>
                <a:gd name="T13" fmla="*/ 1 h 20"/>
                <a:gd name="T14" fmla="*/ 1 w 20"/>
                <a:gd name="T15" fmla="*/ 1 h 20"/>
                <a:gd name="T16" fmla="*/ 1 w 20"/>
                <a:gd name="T17" fmla="*/ 1 h 20"/>
                <a:gd name="T18" fmla="*/ 1 w 20"/>
                <a:gd name="T19" fmla="*/ 0 h 20"/>
                <a:gd name="T20" fmla="*/ 1 w 20"/>
                <a:gd name="T21" fmla="*/ 0 h 20"/>
                <a:gd name="T22" fmla="*/ 1 w 20"/>
                <a:gd name="T23" fmla="*/ 1 h 20"/>
                <a:gd name="T24" fmla="*/ 1 w 20"/>
                <a:gd name="T25" fmla="*/ 1 h 20"/>
                <a:gd name="T26" fmla="*/ 1 w 20"/>
                <a:gd name="T27" fmla="*/ 1 h 20"/>
                <a:gd name="T28" fmla="*/ 1 w 20"/>
                <a:gd name="T29" fmla="*/ 1 h 20"/>
                <a:gd name="T30" fmla="*/ 1 w 20"/>
                <a:gd name="T31" fmla="*/ 1 h 20"/>
                <a:gd name="T32" fmla="*/ 1 w 20"/>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0"/>
                <a:gd name="T53" fmla="*/ 20 w 2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0">
                  <a:moveTo>
                    <a:pt x="16" y="19"/>
                  </a:moveTo>
                  <a:lnTo>
                    <a:pt x="12" y="20"/>
                  </a:lnTo>
                  <a:lnTo>
                    <a:pt x="8" y="20"/>
                  </a:lnTo>
                  <a:lnTo>
                    <a:pt x="4" y="19"/>
                  </a:lnTo>
                  <a:lnTo>
                    <a:pt x="2" y="15"/>
                  </a:lnTo>
                  <a:lnTo>
                    <a:pt x="0" y="12"/>
                  </a:lnTo>
                  <a:lnTo>
                    <a:pt x="0" y="9"/>
                  </a:lnTo>
                  <a:lnTo>
                    <a:pt x="2" y="5"/>
                  </a:lnTo>
                  <a:lnTo>
                    <a:pt x="4" y="2"/>
                  </a:lnTo>
                  <a:lnTo>
                    <a:pt x="8" y="0"/>
                  </a:lnTo>
                  <a:lnTo>
                    <a:pt x="12" y="0"/>
                  </a:lnTo>
                  <a:lnTo>
                    <a:pt x="16" y="3"/>
                  </a:lnTo>
                  <a:lnTo>
                    <a:pt x="18" y="5"/>
                  </a:lnTo>
                  <a:lnTo>
                    <a:pt x="20" y="9"/>
                  </a:lnTo>
                  <a:lnTo>
                    <a:pt x="20" y="12"/>
                  </a:lnTo>
                  <a:lnTo>
                    <a:pt x="18" y="15"/>
                  </a:lnTo>
                  <a:lnTo>
                    <a:pt x="16" y="19"/>
                  </a:lnTo>
                  <a:close/>
                </a:path>
              </a:pathLst>
            </a:custGeom>
            <a:solidFill>
              <a:srgbClr val="FFFFFF"/>
            </a:solidFill>
            <a:ln w="9525">
              <a:noFill/>
              <a:round/>
              <a:headEnd/>
              <a:tailEnd/>
            </a:ln>
          </p:spPr>
          <p:txBody>
            <a:bodyPr/>
            <a:lstStyle/>
            <a:p>
              <a:endParaRPr lang="en-US">
                <a:solidFill>
                  <a:srgbClr val="000000"/>
                </a:solidFill>
              </a:endParaRPr>
            </a:p>
          </p:txBody>
        </p:sp>
        <p:sp>
          <p:nvSpPr>
            <p:cNvPr id="23804" name="Freeform 402"/>
            <p:cNvSpPr>
              <a:spLocks/>
            </p:cNvSpPr>
            <p:nvPr/>
          </p:nvSpPr>
          <p:spPr bwMode="auto">
            <a:xfrm>
              <a:off x="4262" y="3070"/>
              <a:ext cx="40" cy="46"/>
            </a:xfrm>
            <a:custGeom>
              <a:avLst/>
              <a:gdLst>
                <a:gd name="T0" fmla="*/ 1 w 78"/>
                <a:gd name="T1" fmla="*/ 1 h 92"/>
                <a:gd name="T2" fmla="*/ 1 w 78"/>
                <a:gd name="T3" fmla="*/ 1 h 92"/>
                <a:gd name="T4" fmla="*/ 1 w 78"/>
                <a:gd name="T5" fmla="*/ 1 h 92"/>
                <a:gd name="T6" fmla="*/ 1 w 78"/>
                <a:gd name="T7" fmla="*/ 1 h 92"/>
                <a:gd name="T8" fmla="*/ 1 w 78"/>
                <a:gd name="T9" fmla="*/ 1 h 92"/>
                <a:gd name="T10" fmla="*/ 1 w 78"/>
                <a:gd name="T11" fmla="*/ 1 h 92"/>
                <a:gd name="T12" fmla="*/ 1 w 78"/>
                <a:gd name="T13" fmla="*/ 1 h 92"/>
                <a:gd name="T14" fmla="*/ 1 w 78"/>
                <a:gd name="T15" fmla="*/ 1 h 92"/>
                <a:gd name="T16" fmla="*/ 1 w 78"/>
                <a:gd name="T17" fmla="*/ 1 h 92"/>
                <a:gd name="T18" fmla="*/ 0 w 78"/>
                <a:gd name="T19" fmla="*/ 1 h 92"/>
                <a:gd name="T20" fmla="*/ 1 w 78"/>
                <a:gd name="T21" fmla="*/ 1 h 92"/>
                <a:gd name="T22" fmla="*/ 1 w 78"/>
                <a:gd name="T23" fmla="*/ 1 h 92"/>
                <a:gd name="T24" fmla="*/ 1 w 78"/>
                <a:gd name="T25" fmla="*/ 1 h 92"/>
                <a:gd name="T26" fmla="*/ 1 w 78"/>
                <a:gd name="T27" fmla="*/ 1 h 92"/>
                <a:gd name="T28" fmla="*/ 1 w 78"/>
                <a:gd name="T29" fmla="*/ 1 h 92"/>
                <a:gd name="T30" fmla="*/ 1 w 78"/>
                <a:gd name="T31" fmla="*/ 1 h 92"/>
                <a:gd name="T32" fmla="*/ 1 w 78"/>
                <a:gd name="T33" fmla="*/ 1 h 92"/>
                <a:gd name="T34" fmla="*/ 1 w 78"/>
                <a:gd name="T35" fmla="*/ 1 h 92"/>
                <a:gd name="T36" fmla="*/ 1 w 78"/>
                <a:gd name="T37" fmla="*/ 1 h 92"/>
                <a:gd name="T38" fmla="*/ 1 w 78"/>
                <a:gd name="T39" fmla="*/ 0 h 92"/>
                <a:gd name="T40" fmla="*/ 1 w 78"/>
                <a:gd name="T41" fmla="*/ 0 h 92"/>
                <a:gd name="T42" fmla="*/ 1 w 78"/>
                <a:gd name="T43" fmla="*/ 1 h 92"/>
                <a:gd name="T44" fmla="*/ 1 w 78"/>
                <a:gd name="T45" fmla="*/ 1 h 92"/>
                <a:gd name="T46" fmla="*/ 1 w 78"/>
                <a:gd name="T47" fmla="*/ 1 h 92"/>
                <a:gd name="T48" fmla="*/ 1 w 78"/>
                <a:gd name="T49" fmla="*/ 1 h 92"/>
                <a:gd name="T50" fmla="*/ 1 w 78"/>
                <a:gd name="T51" fmla="*/ 1 h 92"/>
                <a:gd name="T52" fmla="*/ 1 w 78"/>
                <a:gd name="T53" fmla="*/ 1 h 92"/>
                <a:gd name="T54" fmla="*/ 1 w 78"/>
                <a:gd name="T55" fmla="*/ 1 h 92"/>
                <a:gd name="T56" fmla="*/ 1 w 78"/>
                <a:gd name="T57" fmla="*/ 1 h 92"/>
                <a:gd name="T58" fmla="*/ 1 w 78"/>
                <a:gd name="T59" fmla="*/ 1 h 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8"/>
                <a:gd name="T91" fmla="*/ 0 h 92"/>
                <a:gd name="T92" fmla="*/ 78 w 78"/>
                <a:gd name="T93" fmla="*/ 92 h 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8" h="92">
                  <a:moveTo>
                    <a:pt x="41" y="89"/>
                  </a:moveTo>
                  <a:lnTo>
                    <a:pt x="36" y="91"/>
                  </a:lnTo>
                  <a:lnTo>
                    <a:pt x="30" y="92"/>
                  </a:lnTo>
                  <a:lnTo>
                    <a:pt x="24" y="92"/>
                  </a:lnTo>
                  <a:lnTo>
                    <a:pt x="18" y="90"/>
                  </a:lnTo>
                  <a:lnTo>
                    <a:pt x="12" y="87"/>
                  </a:lnTo>
                  <a:lnTo>
                    <a:pt x="8" y="83"/>
                  </a:lnTo>
                  <a:lnTo>
                    <a:pt x="3" y="78"/>
                  </a:lnTo>
                  <a:lnTo>
                    <a:pt x="1" y="74"/>
                  </a:lnTo>
                  <a:lnTo>
                    <a:pt x="0" y="67"/>
                  </a:lnTo>
                  <a:lnTo>
                    <a:pt x="1" y="61"/>
                  </a:lnTo>
                  <a:lnTo>
                    <a:pt x="4" y="57"/>
                  </a:lnTo>
                  <a:lnTo>
                    <a:pt x="9" y="53"/>
                  </a:lnTo>
                  <a:lnTo>
                    <a:pt x="14" y="48"/>
                  </a:lnTo>
                  <a:lnTo>
                    <a:pt x="16" y="43"/>
                  </a:lnTo>
                  <a:lnTo>
                    <a:pt x="16" y="36"/>
                  </a:lnTo>
                  <a:lnTo>
                    <a:pt x="15" y="30"/>
                  </a:lnTo>
                  <a:lnTo>
                    <a:pt x="16" y="19"/>
                  </a:lnTo>
                  <a:lnTo>
                    <a:pt x="23" y="7"/>
                  </a:lnTo>
                  <a:lnTo>
                    <a:pt x="31" y="0"/>
                  </a:lnTo>
                  <a:lnTo>
                    <a:pt x="40" y="0"/>
                  </a:lnTo>
                  <a:lnTo>
                    <a:pt x="78" y="25"/>
                  </a:lnTo>
                  <a:lnTo>
                    <a:pt x="78" y="28"/>
                  </a:lnTo>
                  <a:lnTo>
                    <a:pt x="77" y="32"/>
                  </a:lnTo>
                  <a:lnTo>
                    <a:pt x="75" y="40"/>
                  </a:lnTo>
                  <a:lnTo>
                    <a:pt x="71" y="50"/>
                  </a:lnTo>
                  <a:lnTo>
                    <a:pt x="67" y="60"/>
                  </a:lnTo>
                  <a:lnTo>
                    <a:pt x="60" y="70"/>
                  </a:lnTo>
                  <a:lnTo>
                    <a:pt x="52" y="81"/>
                  </a:lnTo>
                  <a:lnTo>
                    <a:pt x="41" y="89"/>
                  </a:lnTo>
                  <a:close/>
                </a:path>
              </a:pathLst>
            </a:custGeom>
            <a:solidFill>
              <a:srgbClr val="6BB5FF"/>
            </a:solidFill>
            <a:ln w="9525">
              <a:noFill/>
              <a:round/>
              <a:headEnd/>
              <a:tailEnd/>
            </a:ln>
          </p:spPr>
          <p:txBody>
            <a:bodyPr/>
            <a:lstStyle/>
            <a:p>
              <a:endParaRPr lang="en-US">
                <a:solidFill>
                  <a:srgbClr val="000000"/>
                </a:solidFill>
              </a:endParaRPr>
            </a:p>
          </p:txBody>
        </p:sp>
        <p:sp>
          <p:nvSpPr>
            <p:cNvPr id="23805" name="Freeform 403"/>
            <p:cNvSpPr>
              <a:spLocks/>
            </p:cNvSpPr>
            <p:nvPr/>
          </p:nvSpPr>
          <p:spPr bwMode="auto">
            <a:xfrm>
              <a:off x="4295" y="3086"/>
              <a:ext cx="8" cy="19"/>
            </a:xfrm>
            <a:custGeom>
              <a:avLst/>
              <a:gdLst>
                <a:gd name="T0" fmla="*/ 0 w 16"/>
                <a:gd name="T1" fmla="*/ 1 h 38"/>
                <a:gd name="T2" fmla="*/ 1 w 16"/>
                <a:gd name="T3" fmla="*/ 1 h 38"/>
                <a:gd name="T4" fmla="*/ 1 w 16"/>
                <a:gd name="T5" fmla="*/ 1 h 38"/>
                <a:gd name="T6" fmla="*/ 1 w 16"/>
                <a:gd name="T7" fmla="*/ 1 h 38"/>
                <a:gd name="T8" fmla="*/ 1 w 16"/>
                <a:gd name="T9" fmla="*/ 1 h 38"/>
                <a:gd name="T10" fmla="*/ 1 w 16"/>
                <a:gd name="T11" fmla="*/ 1 h 38"/>
                <a:gd name="T12" fmla="*/ 1 w 16"/>
                <a:gd name="T13" fmla="*/ 1 h 38"/>
                <a:gd name="T14" fmla="*/ 1 w 16"/>
                <a:gd name="T15" fmla="*/ 1 h 38"/>
                <a:gd name="T16" fmla="*/ 1 w 16"/>
                <a:gd name="T17" fmla="*/ 0 h 38"/>
                <a:gd name="T18" fmla="*/ 0 w 16"/>
                <a:gd name="T19" fmla="*/ 1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38"/>
                <a:gd name="T32" fmla="*/ 16 w 16"/>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38">
                  <a:moveTo>
                    <a:pt x="0" y="20"/>
                  </a:moveTo>
                  <a:lnTo>
                    <a:pt x="1" y="23"/>
                  </a:lnTo>
                  <a:lnTo>
                    <a:pt x="4" y="31"/>
                  </a:lnTo>
                  <a:lnTo>
                    <a:pt x="8" y="38"/>
                  </a:lnTo>
                  <a:lnTo>
                    <a:pt x="13" y="37"/>
                  </a:lnTo>
                  <a:lnTo>
                    <a:pt x="16" y="29"/>
                  </a:lnTo>
                  <a:lnTo>
                    <a:pt x="16" y="19"/>
                  </a:lnTo>
                  <a:lnTo>
                    <a:pt x="13" y="8"/>
                  </a:lnTo>
                  <a:lnTo>
                    <a:pt x="7" y="0"/>
                  </a:lnTo>
                  <a:lnTo>
                    <a:pt x="0" y="20"/>
                  </a:lnTo>
                  <a:close/>
                </a:path>
              </a:pathLst>
            </a:custGeom>
            <a:solidFill>
              <a:srgbClr val="6BB5FF"/>
            </a:solidFill>
            <a:ln w="9525">
              <a:noFill/>
              <a:round/>
              <a:headEnd/>
              <a:tailEnd/>
            </a:ln>
          </p:spPr>
          <p:txBody>
            <a:bodyPr/>
            <a:lstStyle/>
            <a:p>
              <a:endParaRPr lang="en-US">
                <a:solidFill>
                  <a:srgbClr val="000000"/>
                </a:solidFill>
              </a:endParaRPr>
            </a:p>
          </p:txBody>
        </p:sp>
        <p:sp>
          <p:nvSpPr>
            <p:cNvPr id="23806" name="Freeform 404"/>
            <p:cNvSpPr>
              <a:spLocks/>
            </p:cNvSpPr>
            <p:nvPr/>
          </p:nvSpPr>
          <p:spPr bwMode="auto">
            <a:xfrm>
              <a:off x="4265" y="2960"/>
              <a:ext cx="38" cy="132"/>
            </a:xfrm>
            <a:custGeom>
              <a:avLst/>
              <a:gdLst>
                <a:gd name="T0" fmla="*/ 0 w 78"/>
                <a:gd name="T1" fmla="*/ 0 h 265"/>
                <a:gd name="T2" fmla="*/ 0 w 78"/>
                <a:gd name="T3" fmla="*/ 0 h 265"/>
                <a:gd name="T4" fmla="*/ 0 w 78"/>
                <a:gd name="T5" fmla="*/ 0 h 265"/>
                <a:gd name="T6" fmla="*/ 0 w 78"/>
                <a:gd name="T7" fmla="*/ 0 h 265"/>
                <a:gd name="T8" fmla="*/ 0 w 78"/>
                <a:gd name="T9" fmla="*/ 0 h 265"/>
                <a:gd name="T10" fmla="*/ 0 w 78"/>
                <a:gd name="T11" fmla="*/ 0 h 265"/>
                <a:gd name="T12" fmla="*/ 0 w 78"/>
                <a:gd name="T13" fmla="*/ 0 h 265"/>
                <a:gd name="T14" fmla="*/ 0 w 78"/>
                <a:gd name="T15" fmla="*/ 0 h 265"/>
                <a:gd name="T16" fmla="*/ 0 w 78"/>
                <a:gd name="T17" fmla="*/ 0 h 265"/>
                <a:gd name="T18" fmla="*/ 0 w 78"/>
                <a:gd name="T19" fmla="*/ 0 h 265"/>
                <a:gd name="T20" fmla="*/ 0 w 78"/>
                <a:gd name="T21" fmla="*/ 0 h 265"/>
                <a:gd name="T22" fmla="*/ 0 w 78"/>
                <a:gd name="T23" fmla="*/ 0 h 265"/>
                <a:gd name="T24" fmla="*/ 0 w 78"/>
                <a:gd name="T25" fmla="*/ 0 h 265"/>
                <a:gd name="T26" fmla="*/ 0 w 78"/>
                <a:gd name="T27" fmla="*/ 0 h 265"/>
                <a:gd name="T28" fmla="*/ 0 w 78"/>
                <a:gd name="T29" fmla="*/ 0 h 265"/>
                <a:gd name="T30" fmla="*/ 0 w 78"/>
                <a:gd name="T31" fmla="*/ 0 h 265"/>
                <a:gd name="T32" fmla="*/ 0 w 78"/>
                <a:gd name="T33" fmla="*/ 0 h 265"/>
                <a:gd name="T34" fmla="*/ 0 w 78"/>
                <a:gd name="T35" fmla="*/ 0 h 265"/>
                <a:gd name="T36" fmla="*/ 0 w 78"/>
                <a:gd name="T37" fmla="*/ 0 h 265"/>
                <a:gd name="T38" fmla="*/ 0 w 78"/>
                <a:gd name="T39" fmla="*/ 0 h 265"/>
                <a:gd name="T40" fmla="*/ 0 w 78"/>
                <a:gd name="T41" fmla="*/ 0 h 265"/>
                <a:gd name="T42" fmla="*/ 0 w 78"/>
                <a:gd name="T43" fmla="*/ 0 h 265"/>
                <a:gd name="T44" fmla="*/ 0 w 78"/>
                <a:gd name="T45" fmla="*/ 0 h 265"/>
                <a:gd name="T46" fmla="*/ 0 w 78"/>
                <a:gd name="T47" fmla="*/ 0 h 265"/>
                <a:gd name="T48" fmla="*/ 0 w 78"/>
                <a:gd name="T49" fmla="*/ 0 h 265"/>
                <a:gd name="T50" fmla="*/ 0 w 78"/>
                <a:gd name="T51" fmla="*/ 0 h 265"/>
                <a:gd name="T52" fmla="*/ 0 w 78"/>
                <a:gd name="T53" fmla="*/ 0 h 265"/>
                <a:gd name="T54" fmla="*/ 0 w 78"/>
                <a:gd name="T55" fmla="*/ 0 h 265"/>
                <a:gd name="T56" fmla="*/ 0 w 78"/>
                <a:gd name="T57" fmla="*/ 0 h 265"/>
                <a:gd name="T58" fmla="*/ 0 w 78"/>
                <a:gd name="T59" fmla="*/ 0 h 265"/>
                <a:gd name="T60" fmla="*/ 0 w 78"/>
                <a:gd name="T61" fmla="*/ 0 h 265"/>
                <a:gd name="T62" fmla="*/ 0 w 78"/>
                <a:gd name="T63" fmla="*/ 0 h 265"/>
                <a:gd name="T64" fmla="*/ 0 w 78"/>
                <a:gd name="T65" fmla="*/ 0 h 265"/>
                <a:gd name="T66" fmla="*/ 0 w 78"/>
                <a:gd name="T67" fmla="*/ 0 h 265"/>
                <a:gd name="T68" fmla="*/ 0 w 78"/>
                <a:gd name="T69" fmla="*/ 0 h 265"/>
                <a:gd name="T70" fmla="*/ 0 w 78"/>
                <a:gd name="T71" fmla="*/ 0 h 265"/>
                <a:gd name="T72" fmla="*/ 0 w 78"/>
                <a:gd name="T73" fmla="*/ 0 h 265"/>
                <a:gd name="T74" fmla="*/ 0 w 78"/>
                <a:gd name="T75" fmla="*/ 0 h 265"/>
                <a:gd name="T76" fmla="*/ 0 w 78"/>
                <a:gd name="T77" fmla="*/ 0 h 265"/>
                <a:gd name="T78" fmla="*/ 0 w 78"/>
                <a:gd name="T79" fmla="*/ 0 h 265"/>
                <a:gd name="T80" fmla="*/ 0 w 78"/>
                <a:gd name="T81" fmla="*/ 0 h 265"/>
                <a:gd name="T82" fmla="*/ 0 w 78"/>
                <a:gd name="T83" fmla="*/ 0 h 265"/>
                <a:gd name="T84" fmla="*/ 0 w 78"/>
                <a:gd name="T85" fmla="*/ 0 h 2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265"/>
                <a:gd name="T131" fmla="*/ 78 w 78"/>
                <a:gd name="T132" fmla="*/ 265 h 2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265">
                  <a:moveTo>
                    <a:pt x="68" y="1"/>
                  </a:moveTo>
                  <a:lnTo>
                    <a:pt x="43" y="0"/>
                  </a:lnTo>
                  <a:lnTo>
                    <a:pt x="25" y="7"/>
                  </a:lnTo>
                  <a:lnTo>
                    <a:pt x="12" y="21"/>
                  </a:lnTo>
                  <a:lnTo>
                    <a:pt x="5" y="38"/>
                  </a:lnTo>
                  <a:lnTo>
                    <a:pt x="2" y="55"/>
                  </a:lnTo>
                  <a:lnTo>
                    <a:pt x="0" y="72"/>
                  </a:lnTo>
                  <a:lnTo>
                    <a:pt x="2" y="83"/>
                  </a:lnTo>
                  <a:lnTo>
                    <a:pt x="2" y="88"/>
                  </a:lnTo>
                  <a:lnTo>
                    <a:pt x="6" y="179"/>
                  </a:lnTo>
                  <a:lnTo>
                    <a:pt x="7" y="217"/>
                  </a:lnTo>
                  <a:lnTo>
                    <a:pt x="8" y="226"/>
                  </a:lnTo>
                  <a:lnTo>
                    <a:pt x="6" y="242"/>
                  </a:lnTo>
                  <a:lnTo>
                    <a:pt x="5" y="257"/>
                  </a:lnTo>
                  <a:lnTo>
                    <a:pt x="7" y="258"/>
                  </a:lnTo>
                  <a:lnTo>
                    <a:pt x="13" y="259"/>
                  </a:lnTo>
                  <a:lnTo>
                    <a:pt x="22" y="262"/>
                  </a:lnTo>
                  <a:lnTo>
                    <a:pt x="34" y="264"/>
                  </a:lnTo>
                  <a:lnTo>
                    <a:pt x="45" y="265"/>
                  </a:lnTo>
                  <a:lnTo>
                    <a:pt x="58" y="265"/>
                  </a:lnTo>
                  <a:lnTo>
                    <a:pt x="68" y="264"/>
                  </a:lnTo>
                  <a:lnTo>
                    <a:pt x="78" y="259"/>
                  </a:lnTo>
                  <a:lnTo>
                    <a:pt x="78" y="258"/>
                  </a:lnTo>
                  <a:lnTo>
                    <a:pt x="78" y="255"/>
                  </a:lnTo>
                  <a:lnTo>
                    <a:pt x="78" y="249"/>
                  </a:lnTo>
                  <a:lnTo>
                    <a:pt x="78" y="243"/>
                  </a:lnTo>
                  <a:lnTo>
                    <a:pt x="78" y="240"/>
                  </a:lnTo>
                  <a:lnTo>
                    <a:pt x="78" y="237"/>
                  </a:lnTo>
                  <a:lnTo>
                    <a:pt x="78" y="234"/>
                  </a:lnTo>
                  <a:lnTo>
                    <a:pt x="78" y="232"/>
                  </a:lnTo>
                  <a:lnTo>
                    <a:pt x="78" y="228"/>
                  </a:lnTo>
                  <a:lnTo>
                    <a:pt x="78" y="224"/>
                  </a:lnTo>
                  <a:lnTo>
                    <a:pt x="78" y="218"/>
                  </a:lnTo>
                  <a:lnTo>
                    <a:pt x="76" y="213"/>
                  </a:lnTo>
                  <a:lnTo>
                    <a:pt x="76" y="210"/>
                  </a:lnTo>
                  <a:lnTo>
                    <a:pt x="76" y="205"/>
                  </a:lnTo>
                  <a:lnTo>
                    <a:pt x="76" y="201"/>
                  </a:lnTo>
                  <a:lnTo>
                    <a:pt x="76" y="196"/>
                  </a:lnTo>
                  <a:lnTo>
                    <a:pt x="76" y="161"/>
                  </a:lnTo>
                  <a:lnTo>
                    <a:pt x="75" y="122"/>
                  </a:lnTo>
                  <a:lnTo>
                    <a:pt x="74" y="90"/>
                  </a:lnTo>
                  <a:lnTo>
                    <a:pt x="74" y="76"/>
                  </a:lnTo>
                  <a:lnTo>
                    <a:pt x="68" y="1"/>
                  </a:lnTo>
                  <a:close/>
                </a:path>
              </a:pathLst>
            </a:custGeom>
            <a:solidFill>
              <a:srgbClr val="2B0000"/>
            </a:solidFill>
            <a:ln w="9525">
              <a:noFill/>
              <a:round/>
              <a:headEnd/>
              <a:tailEnd/>
            </a:ln>
          </p:spPr>
          <p:txBody>
            <a:bodyPr/>
            <a:lstStyle/>
            <a:p>
              <a:endParaRPr lang="en-US">
                <a:solidFill>
                  <a:srgbClr val="000000"/>
                </a:solidFill>
              </a:endParaRPr>
            </a:p>
          </p:txBody>
        </p:sp>
        <p:sp>
          <p:nvSpPr>
            <p:cNvPr id="23807" name="Freeform 405"/>
            <p:cNvSpPr>
              <a:spLocks/>
            </p:cNvSpPr>
            <p:nvPr/>
          </p:nvSpPr>
          <p:spPr bwMode="auto">
            <a:xfrm>
              <a:off x="4266" y="2918"/>
              <a:ext cx="76" cy="53"/>
            </a:xfrm>
            <a:custGeom>
              <a:avLst/>
              <a:gdLst>
                <a:gd name="T0" fmla="*/ 1 w 152"/>
                <a:gd name="T1" fmla="*/ 1 h 106"/>
                <a:gd name="T2" fmla="*/ 1 w 152"/>
                <a:gd name="T3" fmla="*/ 1 h 106"/>
                <a:gd name="T4" fmla="*/ 1 w 152"/>
                <a:gd name="T5" fmla="*/ 1 h 106"/>
                <a:gd name="T6" fmla="*/ 1 w 152"/>
                <a:gd name="T7" fmla="*/ 1 h 106"/>
                <a:gd name="T8" fmla="*/ 1 w 152"/>
                <a:gd name="T9" fmla="*/ 0 h 106"/>
                <a:gd name="T10" fmla="*/ 1 w 152"/>
                <a:gd name="T11" fmla="*/ 1 h 106"/>
                <a:gd name="T12" fmla="*/ 1 w 152"/>
                <a:gd name="T13" fmla="*/ 1 h 106"/>
                <a:gd name="T14" fmla="*/ 1 w 152"/>
                <a:gd name="T15" fmla="*/ 1 h 106"/>
                <a:gd name="T16" fmla="*/ 1 w 152"/>
                <a:gd name="T17" fmla="*/ 1 h 106"/>
                <a:gd name="T18" fmla="*/ 1 w 152"/>
                <a:gd name="T19" fmla="*/ 1 h 106"/>
                <a:gd name="T20" fmla="*/ 0 w 152"/>
                <a:gd name="T21" fmla="*/ 1 h 106"/>
                <a:gd name="T22" fmla="*/ 1 w 152"/>
                <a:gd name="T23" fmla="*/ 1 h 106"/>
                <a:gd name="T24" fmla="*/ 1 w 152"/>
                <a:gd name="T25" fmla="*/ 1 h 106"/>
                <a:gd name="T26" fmla="*/ 1 w 152"/>
                <a:gd name="T27" fmla="*/ 1 h 106"/>
                <a:gd name="T28" fmla="*/ 1 w 152"/>
                <a:gd name="T29" fmla="*/ 1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2"/>
                <a:gd name="T46" fmla="*/ 0 h 106"/>
                <a:gd name="T47" fmla="*/ 152 w 152"/>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2" h="106">
                  <a:moveTo>
                    <a:pt x="152" y="45"/>
                  </a:moveTo>
                  <a:lnTo>
                    <a:pt x="137" y="2"/>
                  </a:lnTo>
                  <a:lnTo>
                    <a:pt x="132" y="2"/>
                  </a:lnTo>
                  <a:lnTo>
                    <a:pt x="120" y="1"/>
                  </a:lnTo>
                  <a:lnTo>
                    <a:pt x="102" y="0"/>
                  </a:lnTo>
                  <a:lnTo>
                    <a:pt x="81" y="1"/>
                  </a:lnTo>
                  <a:lnTo>
                    <a:pt x="57" y="5"/>
                  </a:lnTo>
                  <a:lnTo>
                    <a:pt x="36" y="12"/>
                  </a:lnTo>
                  <a:lnTo>
                    <a:pt x="16" y="23"/>
                  </a:lnTo>
                  <a:lnTo>
                    <a:pt x="1" y="41"/>
                  </a:lnTo>
                  <a:lnTo>
                    <a:pt x="0" y="55"/>
                  </a:lnTo>
                  <a:lnTo>
                    <a:pt x="4" y="77"/>
                  </a:lnTo>
                  <a:lnTo>
                    <a:pt x="10" y="97"/>
                  </a:lnTo>
                  <a:lnTo>
                    <a:pt x="14" y="106"/>
                  </a:lnTo>
                  <a:lnTo>
                    <a:pt x="152" y="45"/>
                  </a:lnTo>
                  <a:close/>
                </a:path>
              </a:pathLst>
            </a:custGeom>
            <a:solidFill>
              <a:srgbClr val="BF0000"/>
            </a:solidFill>
            <a:ln w="9525">
              <a:noFill/>
              <a:round/>
              <a:headEnd/>
              <a:tailEnd/>
            </a:ln>
          </p:spPr>
          <p:txBody>
            <a:bodyPr/>
            <a:lstStyle/>
            <a:p>
              <a:endParaRPr lang="en-US">
                <a:solidFill>
                  <a:srgbClr val="000000"/>
                </a:solidFill>
              </a:endParaRPr>
            </a:p>
          </p:txBody>
        </p:sp>
        <p:sp>
          <p:nvSpPr>
            <p:cNvPr id="23808" name="Freeform 406"/>
            <p:cNvSpPr>
              <a:spLocks/>
            </p:cNvSpPr>
            <p:nvPr/>
          </p:nvSpPr>
          <p:spPr bwMode="auto">
            <a:xfrm>
              <a:off x="4242" y="2930"/>
              <a:ext cx="39" cy="119"/>
            </a:xfrm>
            <a:custGeom>
              <a:avLst/>
              <a:gdLst>
                <a:gd name="T0" fmla="*/ 0 w 79"/>
                <a:gd name="T1" fmla="*/ 0 h 239"/>
                <a:gd name="T2" fmla="*/ 0 w 79"/>
                <a:gd name="T3" fmla="*/ 0 h 239"/>
                <a:gd name="T4" fmla="*/ 0 w 79"/>
                <a:gd name="T5" fmla="*/ 0 h 239"/>
                <a:gd name="T6" fmla="*/ 0 w 79"/>
                <a:gd name="T7" fmla="*/ 0 h 239"/>
                <a:gd name="T8" fmla="*/ 0 w 79"/>
                <a:gd name="T9" fmla="*/ 0 h 239"/>
                <a:gd name="T10" fmla="*/ 0 w 79"/>
                <a:gd name="T11" fmla="*/ 0 h 239"/>
                <a:gd name="T12" fmla="*/ 0 w 79"/>
                <a:gd name="T13" fmla="*/ 0 h 239"/>
                <a:gd name="T14" fmla="*/ 0 w 79"/>
                <a:gd name="T15" fmla="*/ 0 h 239"/>
                <a:gd name="T16" fmla="*/ 0 w 79"/>
                <a:gd name="T17" fmla="*/ 0 h 239"/>
                <a:gd name="T18" fmla="*/ 0 w 79"/>
                <a:gd name="T19" fmla="*/ 0 h 239"/>
                <a:gd name="T20" fmla="*/ 0 w 79"/>
                <a:gd name="T21" fmla="*/ 0 h 239"/>
                <a:gd name="T22" fmla="*/ 0 w 79"/>
                <a:gd name="T23" fmla="*/ 0 h 239"/>
                <a:gd name="T24" fmla="*/ 0 w 79"/>
                <a:gd name="T25" fmla="*/ 0 h 239"/>
                <a:gd name="T26" fmla="*/ 0 w 79"/>
                <a:gd name="T27" fmla="*/ 0 h 239"/>
                <a:gd name="T28" fmla="*/ 0 w 79"/>
                <a:gd name="T29" fmla="*/ 0 h 239"/>
                <a:gd name="T30" fmla="*/ 0 w 79"/>
                <a:gd name="T31" fmla="*/ 0 h 239"/>
                <a:gd name="T32" fmla="*/ 0 w 79"/>
                <a:gd name="T33" fmla="*/ 0 h 239"/>
                <a:gd name="T34" fmla="*/ 0 w 79"/>
                <a:gd name="T35" fmla="*/ 0 h 239"/>
                <a:gd name="T36" fmla="*/ 0 w 79"/>
                <a:gd name="T37" fmla="*/ 0 h 239"/>
                <a:gd name="T38" fmla="*/ 0 w 79"/>
                <a:gd name="T39" fmla="*/ 0 h 239"/>
                <a:gd name="T40" fmla="*/ 0 w 79"/>
                <a:gd name="T41" fmla="*/ 0 h 239"/>
                <a:gd name="T42" fmla="*/ 0 w 79"/>
                <a:gd name="T43" fmla="*/ 0 h 239"/>
                <a:gd name="T44" fmla="*/ 0 w 79"/>
                <a:gd name="T45" fmla="*/ 0 h 239"/>
                <a:gd name="T46" fmla="*/ 0 w 79"/>
                <a:gd name="T47" fmla="*/ 0 h 239"/>
                <a:gd name="T48" fmla="*/ 0 w 79"/>
                <a:gd name="T49" fmla="*/ 0 h 239"/>
                <a:gd name="T50" fmla="*/ 0 w 79"/>
                <a:gd name="T51" fmla="*/ 0 h 239"/>
                <a:gd name="T52" fmla="*/ 0 w 79"/>
                <a:gd name="T53" fmla="*/ 0 h 239"/>
                <a:gd name="T54" fmla="*/ 0 w 79"/>
                <a:gd name="T55" fmla="*/ 0 h 239"/>
                <a:gd name="T56" fmla="*/ 0 w 79"/>
                <a:gd name="T57" fmla="*/ 0 h 239"/>
                <a:gd name="T58" fmla="*/ 0 w 79"/>
                <a:gd name="T59" fmla="*/ 0 h 239"/>
                <a:gd name="T60" fmla="*/ 0 w 79"/>
                <a:gd name="T61" fmla="*/ 0 h 239"/>
                <a:gd name="T62" fmla="*/ 0 w 79"/>
                <a:gd name="T63" fmla="*/ 0 h 239"/>
                <a:gd name="T64" fmla="*/ 0 w 79"/>
                <a:gd name="T65" fmla="*/ 0 h 239"/>
                <a:gd name="T66" fmla="*/ 0 w 79"/>
                <a:gd name="T67" fmla="*/ 0 h 239"/>
                <a:gd name="T68" fmla="*/ 0 w 79"/>
                <a:gd name="T69" fmla="*/ 0 h 239"/>
                <a:gd name="T70" fmla="*/ 0 w 79"/>
                <a:gd name="T71" fmla="*/ 0 h 239"/>
                <a:gd name="T72" fmla="*/ 0 w 79"/>
                <a:gd name="T73" fmla="*/ 0 h 239"/>
                <a:gd name="T74" fmla="*/ 0 w 79"/>
                <a:gd name="T75" fmla="*/ 0 h 239"/>
                <a:gd name="T76" fmla="*/ 0 w 79"/>
                <a:gd name="T77" fmla="*/ 0 h 239"/>
                <a:gd name="T78" fmla="*/ 0 w 79"/>
                <a:gd name="T79" fmla="*/ 0 h 239"/>
                <a:gd name="T80" fmla="*/ 0 w 79"/>
                <a:gd name="T81" fmla="*/ 0 h 239"/>
                <a:gd name="T82" fmla="*/ 0 w 79"/>
                <a:gd name="T83" fmla="*/ 0 h 239"/>
                <a:gd name="T84" fmla="*/ 0 w 79"/>
                <a:gd name="T85" fmla="*/ 0 h 239"/>
                <a:gd name="T86" fmla="*/ 0 w 79"/>
                <a:gd name="T87" fmla="*/ 0 h 239"/>
                <a:gd name="T88" fmla="*/ 0 w 79"/>
                <a:gd name="T89" fmla="*/ 0 h 239"/>
                <a:gd name="T90" fmla="*/ 0 w 79"/>
                <a:gd name="T91" fmla="*/ 0 h 239"/>
                <a:gd name="T92" fmla="*/ 0 w 79"/>
                <a:gd name="T93" fmla="*/ 0 h 239"/>
                <a:gd name="T94" fmla="*/ 0 w 79"/>
                <a:gd name="T95" fmla="*/ 0 h 239"/>
                <a:gd name="T96" fmla="*/ 0 w 79"/>
                <a:gd name="T97" fmla="*/ 0 h 239"/>
                <a:gd name="T98" fmla="*/ 0 w 79"/>
                <a:gd name="T99" fmla="*/ 0 h 239"/>
                <a:gd name="T100" fmla="*/ 0 w 79"/>
                <a:gd name="T101" fmla="*/ 0 h 239"/>
                <a:gd name="T102" fmla="*/ 0 w 79"/>
                <a:gd name="T103" fmla="*/ 0 h 239"/>
                <a:gd name="T104" fmla="*/ 0 w 79"/>
                <a:gd name="T105" fmla="*/ 0 h 2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
                <a:gd name="T160" fmla="*/ 0 h 239"/>
                <a:gd name="T161" fmla="*/ 79 w 79"/>
                <a:gd name="T162" fmla="*/ 239 h 2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 h="239">
                  <a:moveTo>
                    <a:pt x="49" y="26"/>
                  </a:moveTo>
                  <a:lnTo>
                    <a:pt x="40" y="41"/>
                  </a:lnTo>
                  <a:lnTo>
                    <a:pt x="30" y="59"/>
                  </a:lnTo>
                  <a:lnTo>
                    <a:pt x="23" y="80"/>
                  </a:lnTo>
                  <a:lnTo>
                    <a:pt x="18" y="102"/>
                  </a:lnTo>
                  <a:lnTo>
                    <a:pt x="13" y="126"/>
                  </a:lnTo>
                  <a:lnTo>
                    <a:pt x="8" y="150"/>
                  </a:lnTo>
                  <a:lnTo>
                    <a:pt x="6" y="173"/>
                  </a:lnTo>
                  <a:lnTo>
                    <a:pt x="4" y="196"/>
                  </a:lnTo>
                  <a:lnTo>
                    <a:pt x="3" y="197"/>
                  </a:lnTo>
                  <a:lnTo>
                    <a:pt x="3" y="199"/>
                  </a:lnTo>
                  <a:lnTo>
                    <a:pt x="3" y="201"/>
                  </a:lnTo>
                  <a:lnTo>
                    <a:pt x="3" y="203"/>
                  </a:lnTo>
                  <a:lnTo>
                    <a:pt x="1" y="208"/>
                  </a:lnTo>
                  <a:lnTo>
                    <a:pt x="1" y="212"/>
                  </a:lnTo>
                  <a:lnTo>
                    <a:pt x="1" y="217"/>
                  </a:lnTo>
                  <a:lnTo>
                    <a:pt x="1" y="221"/>
                  </a:lnTo>
                  <a:lnTo>
                    <a:pt x="0" y="226"/>
                  </a:lnTo>
                  <a:lnTo>
                    <a:pt x="0" y="229"/>
                  </a:lnTo>
                  <a:lnTo>
                    <a:pt x="0" y="234"/>
                  </a:lnTo>
                  <a:lnTo>
                    <a:pt x="0" y="239"/>
                  </a:lnTo>
                  <a:lnTo>
                    <a:pt x="7" y="235"/>
                  </a:lnTo>
                  <a:lnTo>
                    <a:pt x="14" y="232"/>
                  </a:lnTo>
                  <a:lnTo>
                    <a:pt x="21" y="228"/>
                  </a:lnTo>
                  <a:lnTo>
                    <a:pt x="28" y="225"/>
                  </a:lnTo>
                  <a:lnTo>
                    <a:pt x="35" y="221"/>
                  </a:lnTo>
                  <a:lnTo>
                    <a:pt x="42" y="218"/>
                  </a:lnTo>
                  <a:lnTo>
                    <a:pt x="49" y="214"/>
                  </a:lnTo>
                  <a:lnTo>
                    <a:pt x="56" y="211"/>
                  </a:lnTo>
                  <a:lnTo>
                    <a:pt x="56" y="209"/>
                  </a:lnTo>
                  <a:lnTo>
                    <a:pt x="56" y="206"/>
                  </a:lnTo>
                  <a:lnTo>
                    <a:pt x="56" y="205"/>
                  </a:lnTo>
                  <a:lnTo>
                    <a:pt x="56" y="203"/>
                  </a:lnTo>
                  <a:lnTo>
                    <a:pt x="56" y="198"/>
                  </a:lnTo>
                  <a:lnTo>
                    <a:pt x="56" y="194"/>
                  </a:lnTo>
                  <a:lnTo>
                    <a:pt x="56" y="189"/>
                  </a:lnTo>
                  <a:lnTo>
                    <a:pt x="56" y="185"/>
                  </a:lnTo>
                  <a:lnTo>
                    <a:pt x="56" y="181"/>
                  </a:lnTo>
                  <a:lnTo>
                    <a:pt x="57" y="178"/>
                  </a:lnTo>
                  <a:lnTo>
                    <a:pt x="57" y="175"/>
                  </a:lnTo>
                  <a:lnTo>
                    <a:pt x="57" y="172"/>
                  </a:lnTo>
                  <a:lnTo>
                    <a:pt x="60" y="122"/>
                  </a:lnTo>
                  <a:lnTo>
                    <a:pt x="65" y="77"/>
                  </a:lnTo>
                  <a:lnTo>
                    <a:pt x="69" y="44"/>
                  </a:lnTo>
                  <a:lnTo>
                    <a:pt x="71" y="31"/>
                  </a:lnTo>
                  <a:lnTo>
                    <a:pt x="72" y="29"/>
                  </a:lnTo>
                  <a:lnTo>
                    <a:pt x="74" y="22"/>
                  </a:lnTo>
                  <a:lnTo>
                    <a:pt x="76" y="13"/>
                  </a:lnTo>
                  <a:lnTo>
                    <a:pt x="79" y="5"/>
                  </a:lnTo>
                  <a:lnTo>
                    <a:pt x="78" y="0"/>
                  </a:lnTo>
                  <a:lnTo>
                    <a:pt x="73" y="0"/>
                  </a:lnTo>
                  <a:lnTo>
                    <a:pt x="64" y="8"/>
                  </a:lnTo>
                  <a:lnTo>
                    <a:pt x="49" y="26"/>
                  </a:lnTo>
                  <a:close/>
                </a:path>
              </a:pathLst>
            </a:custGeom>
            <a:solidFill>
              <a:srgbClr val="BF0000"/>
            </a:solidFill>
            <a:ln w="9525">
              <a:noFill/>
              <a:round/>
              <a:headEnd/>
              <a:tailEnd/>
            </a:ln>
          </p:spPr>
          <p:txBody>
            <a:bodyPr/>
            <a:lstStyle/>
            <a:p>
              <a:endParaRPr lang="en-US">
                <a:solidFill>
                  <a:srgbClr val="000000"/>
                </a:solidFill>
              </a:endParaRPr>
            </a:p>
          </p:txBody>
        </p:sp>
        <p:sp>
          <p:nvSpPr>
            <p:cNvPr id="23809" name="Freeform 407"/>
            <p:cNvSpPr>
              <a:spLocks/>
            </p:cNvSpPr>
            <p:nvPr/>
          </p:nvSpPr>
          <p:spPr bwMode="auto">
            <a:xfrm>
              <a:off x="4239" y="3035"/>
              <a:ext cx="37" cy="50"/>
            </a:xfrm>
            <a:custGeom>
              <a:avLst/>
              <a:gdLst>
                <a:gd name="T0" fmla="*/ 1 w 73"/>
                <a:gd name="T1" fmla="*/ 1 h 99"/>
                <a:gd name="T2" fmla="*/ 1 w 73"/>
                <a:gd name="T3" fmla="*/ 1 h 99"/>
                <a:gd name="T4" fmla="*/ 1 w 73"/>
                <a:gd name="T5" fmla="*/ 1 h 99"/>
                <a:gd name="T6" fmla="*/ 1 w 73"/>
                <a:gd name="T7" fmla="*/ 1 h 99"/>
                <a:gd name="T8" fmla="*/ 1 w 73"/>
                <a:gd name="T9" fmla="*/ 1 h 99"/>
                <a:gd name="T10" fmla="*/ 1 w 73"/>
                <a:gd name="T11" fmla="*/ 1 h 99"/>
                <a:gd name="T12" fmla="*/ 1 w 73"/>
                <a:gd name="T13" fmla="*/ 1 h 99"/>
                <a:gd name="T14" fmla="*/ 1 w 73"/>
                <a:gd name="T15" fmla="*/ 1 h 99"/>
                <a:gd name="T16" fmla="*/ 1 w 73"/>
                <a:gd name="T17" fmla="*/ 1 h 99"/>
                <a:gd name="T18" fmla="*/ 1 w 73"/>
                <a:gd name="T19" fmla="*/ 1 h 99"/>
                <a:gd name="T20" fmla="*/ 1 w 73"/>
                <a:gd name="T21" fmla="*/ 1 h 99"/>
                <a:gd name="T22" fmla="*/ 1 w 73"/>
                <a:gd name="T23" fmla="*/ 1 h 99"/>
                <a:gd name="T24" fmla="*/ 1 w 73"/>
                <a:gd name="T25" fmla="*/ 1 h 99"/>
                <a:gd name="T26" fmla="*/ 0 w 73"/>
                <a:gd name="T27" fmla="*/ 1 h 99"/>
                <a:gd name="T28" fmla="*/ 0 w 73"/>
                <a:gd name="T29" fmla="*/ 1 h 99"/>
                <a:gd name="T30" fmla="*/ 1 w 73"/>
                <a:gd name="T31" fmla="*/ 1 h 99"/>
                <a:gd name="T32" fmla="*/ 1 w 73"/>
                <a:gd name="T33" fmla="*/ 1 h 99"/>
                <a:gd name="T34" fmla="*/ 1 w 73"/>
                <a:gd name="T35" fmla="*/ 1 h 99"/>
                <a:gd name="T36" fmla="*/ 1 w 73"/>
                <a:gd name="T37" fmla="*/ 1 h 99"/>
                <a:gd name="T38" fmla="*/ 1 w 73"/>
                <a:gd name="T39" fmla="*/ 1 h 99"/>
                <a:gd name="T40" fmla="*/ 1 w 73"/>
                <a:gd name="T41" fmla="*/ 1 h 99"/>
                <a:gd name="T42" fmla="*/ 1 w 73"/>
                <a:gd name="T43" fmla="*/ 1 h 99"/>
                <a:gd name="T44" fmla="*/ 1 w 73"/>
                <a:gd name="T45" fmla="*/ 1 h 99"/>
                <a:gd name="T46" fmla="*/ 1 w 73"/>
                <a:gd name="T47" fmla="*/ 1 h 99"/>
                <a:gd name="T48" fmla="*/ 1 w 73"/>
                <a:gd name="T49" fmla="*/ 1 h 99"/>
                <a:gd name="T50" fmla="*/ 1 w 73"/>
                <a:gd name="T51" fmla="*/ 1 h 99"/>
                <a:gd name="T52" fmla="*/ 1 w 73"/>
                <a:gd name="T53" fmla="*/ 1 h 99"/>
                <a:gd name="T54" fmla="*/ 1 w 73"/>
                <a:gd name="T55" fmla="*/ 1 h 99"/>
                <a:gd name="T56" fmla="*/ 1 w 73"/>
                <a:gd name="T57" fmla="*/ 1 h 99"/>
                <a:gd name="T58" fmla="*/ 1 w 73"/>
                <a:gd name="T59" fmla="*/ 1 h 99"/>
                <a:gd name="T60" fmla="*/ 1 w 73"/>
                <a:gd name="T61" fmla="*/ 1 h 99"/>
                <a:gd name="T62" fmla="*/ 1 w 73"/>
                <a:gd name="T63" fmla="*/ 1 h 99"/>
                <a:gd name="T64" fmla="*/ 1 w 73"/>
                <a:gd name="T65" fmla="*/ 1 h 99"/>
                <a:gd name="T66" fmla="*/ 1 w 73"/>
                <a:gd name="T67" fmla="*/ 1 h 99"/>
                <a:gd name="T68" fmla="*/ 1 w 73"/>
                <a:gd name="T69" fmla="*/ 1 h 99"/>
                <a:gd name="T70" fmla="*/ 1 w 73"/>
                <a:gd name="T71" fmla="*/ 1 h 99"/>
                <a:gd name="T72" fmla="*/ 1 w 73"/>
                <a:gd name="T73" fmla="*/ 1 h 99"/>
                <a:gd name="T74" fmla="*/ 1 w 73"/>
                <a:gd name="T75" fmla="*/ 1 h 99"/>
                <a:gd name="T76" fmla="*/ 1 w 73"/>
                <a:gd name="T77" fmla="*/ 1 h 99"/>
                <a:gd name="T78" fmla="*/ 1 w 73"/>
                <a:gd name="T79" fmla="*/ 1 h 99"/>
                <a:gd name="T80" fmla="*/ 1 w 73"/>
                <a:gd name="T81" fmla="*/ 1 h 99"/>
                <a:gd name="T82" fmla="*/ 1 w 73"/>
                <a:gd name="T83" fmla="*/ 1 h 99"/>
                <a:gd name="T84" fmla="*/ 1 w 73"/>
                <a:gd name="T85" fmla="*/ 1 h 99"/>
                <a:gd name="T86" fmla="*/ 1 w 73"/>
                <a:gd name="T87" fmla="*/ 1 h 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99"/>
                <a:gd name="T134" fmla="*/ 73 w 73"/>
                <a:gd name="T135" fmla="*/ 99 h 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99">
                  <a:moveTo>
                    <a:pt x="72" y="70"/>
                  </a:moveTo>
                  <a:lnTo>
                    <a:pt x="63" y="38"/>
                  </a:lnTo>
                  <a:lnTo>
                    <a:pt x="62" y="36"/>
                  </a:lnTo>
                  <a:lnTo>
                    <a:pt x="62" y="33"/>
                  </a:lnTo>
                  <a:lnTo>
                    <a:pt x="62" y="31"/>
                  </a:lnTo>
                  <a:lnTo>
                    <a:pt x="62" y="29"/>
                  </a:lnTo>
                  <a:lnTo>
                    <a:pt x="61" y="22"/>
                  </a:lnTo>
                  <a:lnTo>
                    <a:pt x="61" y="15"/>
                  </a:lnTo>
                  <a:lnTo>
                    <a:pt x="61" y="8"/>
                  </a:lnTo>
                  <a:lnTo>
                    <a:pt x="61" y="0"/>
                  </a:lnTo>
                  <a:lnTo>
                    <a:pt x="54" y="3"/>
                  </a:lnTo>
                  <a:lnTo>
                    <a:pt x="47" y="7"/>
                  </a:lnTo>
                  <a:lnTo>
                    <a:pt x="40" y="10"/>
                  </a:lnTo>
                  <a:lnTo>
                    <a:pt x="33" y="14"/>
                  </a:lnTo>
                  <a:lnTo>
                    <a:pt x="26" y="17"/>
                  </a:lnTo>
                  <a:lnTo>
                    <a:pt x="19" y="21"/>
                  </a:lnTo>
                  <a:lnTo>
                    <a:pt x="12" y="24"/>
                  </a:lnTo>
                  <a:lnTo>
                    <a:pt x="5" y="28"/>
                  </a:lnTo>
                  <a:lnTo>
                    <a:pt x="5" y="32"/>
                  </a:lnTo>
                  <a:lnTo>
                    <a:pt x="5" y="36"/>
                  </a:lnTo>
                  <a:lnTo>
                    <a:pt x="5" y="39"/>
                  </a:lnTo>
                  <a:lnTo>
                    <a:pt x="4" y="43"/>
                  </a:lnTo>
                  <a:lnTo>
                    <a:pt x="4" y="50"/>
                  </a:lnTo>
                  <a:lnTo>
                    <a:pt x="4" y="54"/>
                  </a:lnTo>
                  <a:lnTo>
                    <a:pt x="4" y="59"/>
                  </a:lnTo>
                  <a:lnTo>
                    <a:pt x="4" y="61"/>
                  </a:lnTo>
                  <a:lnTo>
                    <a:pt x="0" y="88"/>
                  </a:lnTo>
                  <a:lnTo>
                    <a:pt x="0" y="91"/>
                  </a:lnTo>
                  <a:lnTo>
                    <a:pt x="0" y="94"/>
                  </a:lnTo>
                  <a:lnTo>
                    <a:pt x="1" y="97"/>
                  </a:lnTo>
                  <a:lnTo>
                    <a:pt x="2" y="98"/>
                  </a:lnTo>
                  <a:lnTo>
                    <a:pt x="3" y="99"/>
                  </a:lnTo>
                  <a:lnTo>
                    <a:pt x="4" y="98"/>
                  </a:lnTo>
                  <a:lnTo>
                    <a:pt x="5" y="97"/>
                  </a:lnTo>
                  <a:lnTo>
                    <a:pt x="6" y="93"/>
                  </a:lnTo>
                  <a:lnTo>
                    <a:pt x="12" y="60"/>
                  </a:lnTo>
                  <a:lnTo>
                    <a:pt x="17" y="58"/>
                  </a:lnTo>
                  <a:lnTo>
                    <a:pt x="19" y="85"/>
                  </a:lnTo>
                  <a:lnTo>
                    <a:pt x="19" y="88"/>
                  </a:lnTo>
                  <a:lnTo>
                    <a:pt x="20" y="91"/>
                  </a:lnTo>
                  <a:lnTo>
                    <a:pt x="23" y="93"/>
                  </a:lnTo>
                  <a:lnTo>
                    <a:pt x="24" y="94"/>
                  </a:lnTo>
                  <a:lnTo>
                    <a:pt x="25" y="94"/>
                  </a:lnTo>
                  <a:lnTo>
                    <a:pt x="26" y="93"/>
                  </a:lnTo>
                  <a:lnTo>
                    <a:pt x="27" y="92"/>
                  </a:lnTo>
                  <a:lnTo>
                    <a:pt x="27" y="89"/>
                  </a:lnTo>
                  <a:lnTo>
                    <a:pt x="25" y="54"/>
                  </a:lnTo>
                  <a:lnTo>
                    <a:pt x="28" y="53"/>
                  </a:lnTo>
                  <a:lnTo>
                    <a:pt x="31" y="81"/>
                  </a:lnTo>
                  <a:lnTo>
                    <a:pt x="32" y="84"/>
                  </a:lnTo>
                  <a:lnTo>
                    <a:pt x="33" y="86"/>
                  </a:lnTo>
                  <a:lnTo>
                    <a:pt x="34" y="89"/>
                  </a:lnTo>
                  <a:lnTo>
                    <a:pt x="35" y="90"/>
                  </a:lnTo>
                  <a:lnTo>
                    <a:pt x="36" y="90"/>
                  </a:lnTo>
                  <a:lnTo>
                    <a:pt x="39" y="89"/>
                  </a:lnTo>
                  <a:lnTo>
                    <a:pt x="39" y="88"/>
                  </a:lnTo>
                  <a:lnTo>
                    <a:pt x="39" y="84"/>
                  </a:lnTo>
                  <a:lnTo>
                    <a:pt x="36" y="50"/>
                  </a:lnTo>
                  <a:lnTo>
                    <a:pt x="41" y="47"/>
                  </a:lnTo>
                  <a:lnTo>
                    <a:pt x="49" y="76"/>
                  </a:lnTo>
                  <a:lnTo>
                    <a:pt x="50" y="78"/>
                  </a:lnTo>
                  <a:lnTo>
                    <a:pt x="51" y="82"/>
                  </a:lnTo>
                  <a:lnTo>
                    <a:pt x="53" y="83"/>
                  </a:lnTo>
                  <a:lnTo>
                    <a:pt x="55" y="84"/>
                  </a:lnTo>
                  <a:lnTo>
                    <a:pt x="56" y="84"/>
                  </a:lnTo>
                  <a:lnTo>
                    <a:pt x="57" y="83"/>
                  </a:lnTo>
                  <a:lnTo>
                    <a:pt x="57" y="81"/>
                  </a:lnTo>
                  <a:lnTo>
                    <a:pt x="57" y="78"/>
                  </a:lnTo>
                  <a:lnTo>
                    <a:pt x="49" y="44"/>
                  </a:lnTo>
                  <a:lnTo>
                    <a:pt x="55" y="41"/>
                  </a:lnTo>
                  <a:lnTo>
                    <a:pt x="64" y="68"/>
                  </a:lnTo>
                  <a:lnTo>
                    <a:pt x="65" y="70"/>
                  </a:lnTo>
                  <a:lnTo>
                    <a:pt x="66" y="74"/>
                  </a:lnTo>
                  <a:lnTo>
                    <a:pt x="69" y="75"/>
                  </a:lnTo>
                  <a:lnTo>
                    <a:pt x="71" y="76"/>
                  </a:lnTo>
                  <a:lnTo>
                    <a:pt x="72" y="76"/>
                  </a:lnTo>
                  <a:lnTo>
                    <a:pt x="73" y="75"/>
                  </a:lnTo>
                  <a:lnTo>
                    <a:pt x="73" y="73"/>
                  </a:lnTo>
                  <a:lnTo>
                    <a:pt x="72" y="70"/>
                  </a:lnTo>
                  <a:close/>
                </a:path>
              </a:pathLst>
            </a:custGeom>
            <a:solidFill>
              <a:srgbClr val="BF0000"/>
            </a:solidFill>
            <a:ln w="9525">
              <a:noFill/>
              <a:round/>
              <a:headEnd/>
              <a:tailEnd/>
            </a:ln>
          </p:spPr>
          <p:txBody>
            <a:bodyPr/>
            <a:lstStyle/>
            <a:p>
              <a:endParaRPr lang="en-US">
                <a:solidFill>
                  <a:srgbClr val="000000"/>
                </a:solidFill>
              </a:endParaRPr>
            </a:p>
          </p:txBody>
        </p:sp>
        <p:sp>
          <p:nvSpPr>
            <p:cNvPr id="23810" name="Freeform 408"/>
            <p:cNvSpPr>
              <a:spLocks/>
            </p:cNvSpPr>
            <p:nvPr/>
          </p:nvSpPr>
          <p:spPr bwMode="auto">
            <a:xfrm>
              <a:off x="4241" y="3035"/>
              <a:ext cx="28" cy="17"/>
            </a:xfrm>
            <a:custGeom>
              <a:avLst/>
              <a:gdLst>
                <a:gd name="T0" fmla="*/ 1 w 55"/>
                <a:gd name="T1" fmla="*/ 0 h 35"/>
                <a:gd name="T2" fmla="*/ 1 w 55"/>
                <a:gd name="T3" fmla="*/ 0 h 35"/>
                <a:gd name="T4" fmla="*/ 1 w 55"/>
                <a:gd name="T5" fmla="*/ 0 h 35"/>
                <a:gd name="T6" fmla="*/ 1 w 55"/>
                <a:gd name="T7" fmla="*/ 0 h 35"/>
                <a:gd name="T8" fmla="*/ 1 w 55"/>
                <a:gd name="T9" fmla="*/ 0 h 35"/>
                <a:gd name="T10" fmla="*/ 1 w 55"/>
                <a:gd name="T11" fmla="*/ 0 h 35"/>
                <a:gd name="T12" fmla="*/ 1 w 55"/>
                <a:gd name="T13" fmla="*/ 0 h 35"/>
                <a:gd name="T14" fmla="*/ 1 w 55"/>
                <a:gd name="T15" fmla="*/ 0 h 35"/>
                <a:gd name="T16" fmla="*/ 1 w 55"/>
                <a:gd name="T17" fmla="*/ 0 h 35"/>
                <a:gd name="T18" fmla="*/ 1 w 55"/>
                <a:gd name="T19" fmla="*/ 0 h 35"/>
                <a:gd name="T20" fmla="*/ 1 w 55"/>
                <a:gd name="T21" fmla="*/ 0 h 35"/>
                <a:gd name="T22" fmla="*/ 1 w 55"/>
                <a:gd name="T23" fmla="*/ 0 h 35"/>
                <a:gd name="T24" fmla="*/ 0 w 55"/>
                <a:gd name="T25" fmla="*/ 0 h 35"/>
                <a:gd name="T26" fmla="*/ 0 w 55"/>
                <a:gd name="T27" fmla="*/ 0 h 35"/>
                <a:gd name="T28" fmla="*/ 1 w 55"/>
                <a:gd name="T29" fmla="*/ 0 h 35"/>
                <a:gd name="T30" fmla="*/ 1 w 55"/>
                <a:gd name="T31" fmla="*/ 0 h 35"/>
                <a:gd name="T32" fmla="*/ 1 w 55"/>
                <a:gd name="T33" fmla="*/ 0 h 35"/>
                <a:gd name="T34" fmla="*/ 1 w 55"/>
                <a:gd name="T35" fmla="*/ 0 h 35"/>
                <a:gd name="T36" fmla="*/ 1 w 55"/>
                <a:gd name="T37" fmla="*/ 0 h 35"/>
                <a:gd name="T38" fmla="*/ 1 w 55"/>
                <a:gd name="T39" fmla="*/ 0 h 35"/>
                <a:gd name="T40" fmla="*/ 1 w 55"/>
                <a:gd name="T41" fmla="*/ 0 h 35"/>
                <a:gd name="T42" fmla="*/ 1 w 55"/>
                <a:gd name="T43" fmla="*/ 0 h 35"/>
                <a:gd name="T44" fmla="*/ 1 w 55"/>
                <a:gd name="T45" fmla="*/ 0 h 35"/>
                <a:gd name="T46" fmla="*/ 1 w 55"/>
                <a:gd name="T47" fmla="*/ 0 h 35"/>
                <a:gd name="T48" fmla="*/ 1 w 55"/>
                <a:gd name="T49" fmla="*/ 0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35"/>
                <a:gd name="T77" fmla="*/ 55 w 55"/>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35">
                  <a:moveTo>
                    <a:pt x="55" y="0"/>
                  </a:moveTo>
                  <a:lnTo>
                    <a:pt x="55" y="1"/>
                  </a:lnTo>
                  <a:lnTo>
                    <a:pt x="55" y="3"/>
                  </a:lnTo>
                  <a:lnTo>
                    <a:pt x="55" y="5"/>
                  </a:lnTo>
                  <a:lnTo>
                    <a:pt x="55" y="7"/>
                  </a:lnTo>
                  <a:lnTo>
                    <a:pt x="49" y="10"/>
                  </a:lnTo>
                  <a:lnTo>
                    <a:pt x="42" y="14"/>
                  </a:lnTo>
                  <a:lnTo>
                    <a:pt x="35" y="17"/>
                  </a:lnTo>
                  <a:lnTo>
                    <a:pt x="28" y="21"/>
                  </a:lnTo>
                  <a:lnTo>
                    <a:pt x="21" y="24"/>
                  </a:lnTo>
                  <a:lnTo>
                    <a:pt x="14" y="28"/>
                  </a:lnTo>
                  <a:lnTo>
                    <a:pt x="7" y="31"/>
                  </a:lnTo>
                  <a:lnTo>
                    <a:pt x="0" y="35"/>
                  </a:lnTo>
                  <a:lnTo>
                    <a:pt x="0" y="31"/>
                  </a:lnTo>
                  <a:lnTo>
                    <a:pt x="1" y="27"/>
                  </a:lnTo>
                  <a:lnTo>
                    <a:pt x="1" y="23"/>
                  </a:lnTo>
                  <a:lnTo>
                    <a:pt x="1" y="18"/>
                  </a:lnTo>
                  <a:lnTo>
                    <a:pt x="8" y="16"/>
                  </a:lnTo>
                  <a:lnTo>
                    <a:pt x="15" y="14"/>
                  </a:lnTo>
                  <a:lnTo>
                    <a:pt x="22" y="12"/>
                  </a:lnTo>
                  <a:lnTo>
                    <a:pt x="29" y="9"/>
                  </a:lnTo>
                  <a:lnTo>
                    <a:pt x="36" y="7"/>
                  </a:lnTo>
                  <a:lnTo>
                    <a:pt x="43" y="5"/>
                  </a:lnTo>
                  <a:lnTo>
                    <a:pt x="49" y="2"/>
                  </a:lnTo>
                  <a:lnTo>
                    <a:pt x="55" y="0"/>
                  </a:lnTo>
                  <a:close/>
                </a:path>
              </a:pathLst>
            </a:custGeom>
            <a:solidFill>
              <a:srgbClr val="FFFFFF"/>
            </a:solidFill>
            <a:ln w="9525">
              <a:noFill/>
              <a:round/>
              <a:headEnd/>
              <a:tailEnd/>
            </a:ln>
          </p:spPr>
          <p:txBody>
            <a:bodyPr/>
            <a:lstStyle/>
            <a:p>
              <a:endParaRPr lang="en-US">
                <a:solidFill>
                  <a:srgbClr val="000000"/>
                </a:solidFill>
              </a:endParaRPr>
            </a:p>
          </p:txBody>
        </p:sp>
        <p:sp>
          <p:nvSpPr>
            <p:cNvPr id="23811" name="Freeform 409"/>
            <p:cNvSpPr>
              <a:spLocks/>
            </p:cNvSpPr>
            <p:nvPr/>
          </p:nvSpPr>
          <p:spPr bwMode="auto">
            <a:xfrm>
              <a:off x="4242" y="3019"/>
              <a:ext cx="27" cy="16"/>
            </a:xfrm>
            <a:custGeom>
              <a:avLst/>
              <a:gdLst>
                <a:gd name="T0" fmla="*/ 0 w 55"/>
                <a:gd name="T1" fmla="*/ 1 h 31"/>
                <a:gd name="T2" fmla="*/ 0 w 55"/>
                <a:gd name="T3" fmla="*/ 1 h 31"/>
                <a:gd name="T4" fmla="*/ 0 w 55"/>
                <a:gd name="T5" fmla="*/ 1 h 31"/>
                <a:gd name="T6" fmla="*/ 0 w 55"/>
                <a:gd name="T7" fmla="*/ 1 h 31"/>
                <a:gd name="T8" fmla="*/ 0 w 55"/>
                <a:gd name="T9" fmla="*/ 1 h 31"/>
                <a:gd name="T10" fmla="*/ 0 w 55"/>
                <a:gd name="T11" fmla="*/ 1 h 31"/>
                <a:gd name="T12" fmla="*/ 0 w 55"/>
                <a:gd name="T13" fmla="*/ 1 h 31"/>
                <a:gd name="T14" fmla="*/ 0 w 55"/>
                <a:gd name="T15" fmla="*/ 1 h 31"/>
                <a:gd name="T16" fmla="*/ 0 w 55"/>
                <a:gd name="T17" fmla="*/ 1 h 31"/>
                <a:gd name="T18" fmla="*/ 0 w 55"/>
                <a:gd name="T19" fmla="*/ 1 h 31"/>
                <a:gd name="T20" fmla="*/ 0 w 55"/>
                <a:gd name="T21" fmla="*/ 1 h 31"/>
                <a:gd name="T22" fmla="*/ 0 w 55"/>
                <a:gd name="T23" fmla="*/ 1 h 31"/>
                <a:gd name="T24" fmla="*/ 0 w 55"/>
                <a:gd name="T25" fmla="*/ 1 h 31"/>
                <a:gd name="T26" fmla="*/ 0 w 55"/>
                <a:gd name="T27" fmla="*/ 1 h 31"/>
                <a:gd name="T28" fmla="*/ 0 w 55"/>
                <a:gd name="T29" fmla="*/ 1 h 31"/>
                <a:gd name="T30" fmla="*/ 0 w 55"/>
                <a:gd name="T31" fmla="*/ 1 h 31"/>
                <a:gd name="T32" fmla="*/ 0 w 55"/>
                <a:gd name="T33" fmla="*/ 1 h 31"/>
                <a:gd name="T34" fmla="*/ 0 w 55"/>
                <a:gd name="T35" fmla="*/ 1 h 31"/>
                <a:gd name="T36" fmla="*/ 0 w 55"/>
                <a:gd name="T37" fmla="*/ 1 h 31"/>
                <a:gd name="T38" fmla="*/ 0 w 55"/>
                <a:gd name="T39" fmla="*/ 1 h 31"/>
                <a:gd name="T40" fmla="*/ 0 w 55"/>
                <a:gd name="T41" fmla="*/ 0 h 31"/>
                <a:gd name="T42" fmla="*/ 0 w 55"/>
                <a:gd name="T43" fmla="*/ 1 h 31"/>
                <a:gd name="T44" fmla="*/ 0 w 55"/>
                <a:gd name="T45" fmla="*/ 1 h 31"/>
                <a:gd name="T46" fmla="*/ 0 w 55"/>
                <a:gd name="T47" fmla="*/ 1 h 31"/>
                <a:gd name="T48" fmla="*/ 0 w 55"/>
                <a:gd name="T49" fmla="*/ 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31"/>
                <a:gd name="T77" fmla="*/ 55 w 55"/>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31">
                  <a:moveTo>
                    <a:pt x="55" y="11"/>
                  </a:moveTo>
                  <a:lnTo>
                    <a:pt x="48" y="14"/>
                  </a:lnTo>
                  <a:lnTo>
                    <a:pt x="41" y="16"/>
                  </a:lnTo>
                  <a:lnTo>
                    <a:pt x="34" y="18"/>
                  </a:lnTo>
                  <a:lnTo>
                    <a:pt x="28" y="21"/>
                  </a:lnTo>
                  <a:lnTo>
                    <a:pt x="21" y="23"/>
                  </a:lnTo>
                  <a:lnTo>
                    <a:pt x="14" y="26"/>
                  </a:lnTo>
                  <a:lnTo>
                    <a:pt x="7" y="29"/>
                  </a:lnTo>
                  <a:lnTo>
                    <a:pt x="0" y="31"/>
                  </a:lnTo>
                  <a:lnTo>
                    <a:pt x="0" y="29"/>
                  </a:lnTo>
                  <a:lnTo>
                    <a:pt x="2" y="28"/>
                  </a:lnTo>
                  <a:lnTo>
                    <a:pt x="2" y="25"/>
                  </a:lnTo>
                  <a:lnTo>
                    <a:pt x="2" y="24"/>
                  </a:lnTo>
                  <a:lnTo>
                    <a:pt x="9" y="21"/>
                  </a:lnTo>
                  <a:lnTo>
                    <a:pt x="14" y="18"/>
                  </a:lnTo>
                  <a:lnTo>
                    <a:pt x="21" y="15"/>
                  </a:lnTo>
                  <a:lnTo>
                    <a:pt x="28" y="11"/>
                  </a:lnTo>
                  <a:lnTo>
                    <a:pt x="35" y="8"/>
                  </a:lnTo>
                  <a:lnTo>
                    <a:pt x="42" y="6"/>
                  </a:lnTo>
                  <a:lnTo>
                    <a:pt x="48" y="2"/>
                  </a:lnTo>
                  <a:lnTo>
                    <a:pt x="55" y="0"/>
                  </a:lnTo>
                  <a:lnTo>
                    <a:pt x="55" y="2"/>
                  </a:lnTo>
                  <a:lnTo>
                    <a:pt x="55" y="6"/>
                  </a:lnTo>
                  <a:lnTo>
                    <a:pt x="55" y="9"/>
                  </a:lnTo>
                  <a:lnTo>
                    <a:pt x="55" y="11"/>
                  </a:lnTo>
                  <a:close/>
                </a:path>
              </a:pathLst>
            </a:custGeom>
            <a:solidFill>
              <a:srgbClr val="FFFFFF"/>
            </a:solidFill>
            <a:ln w="9525">
              <a:noFill/>
              <a:round/>
              <a:headEnd/>
              <a:tailEnd/>
            </a:ln>
          </p:spPr>
          <p:txBody>
            <a:bodyPr/>
            <a:lstStyle/>
            <a:p>
              <a:endParaRPr lang="en-US">
                <a:solidFill>
                  <a:srgbClr val="000000"/>
                </a:solidFill>
              </a:endParaRPr>
            </a:p>
          </p:txBody>
        </p:sp>
        <p:sp>
          <p:nvSpPr>
            <p:cNvPr id="23812" name="Freeform 410"/>
            <p:cNvSpPr>
              <a:spLocks/>
            </p:cNvSpPr>
            <p:nvPr/>
          </p:nvSpPr>
          <p:spPr bwMode="auto">
            <a:xfrm>
              <a:off x="4409" y="3034"/>
              <a:ext cx="35" cy="70"/>
            </a:xfrm>
            <a:custGeom>
              <a:avLst/>
              <a:gdLst>
                <a:gd name="T0" fmla="*/ 1 w 69"/>
                <a:gd name="T1" fmla="*/ 1 h 139"/>
                <a:gd name="T2" fmla="*/ 1 w 69"/>
                <a:gd name="T3" fmla="*/ 1 h 139"/>
                <a:gd name="T4" fmla="*/ 1 w 69"/>
                <a:gd name="T5" fmla="*/ 1 h 139"/>
                <a:gd name="T6" fmla="*/ 1 w 69"/>
                <a:gd name="T7" fmla="*/ 1 h 139"/>
                <a:gd name="T8" fmla="*/ 1 w 69"/>
                <a:gd name="T9" fmla="*/ 1 h 139"/>
                <a:gd name="T10" fmla="*/ 1 w 69"/>
                <a:gd name="T11" fmla="*/ 1 h 139"/>
                <a:gd name="T12" fmla="*/ 1 w 69"/>
                <a:gd name="T13" fmla="*/ 1 h 139"/>
                <a:gd name="T14" fmla="*/ 1 w 69"/>
                <a:gd name="T15" fmla="*/ 1 h 139"/>
                <a:gd name="T16" fmla="*/ 1 w 69"/>
                <a:gd name="T17" fmla="*/ 1 h 139"/>
                <a:gd name="T18" fmla="*/ 1 w 69"/>
                <a:gd name="T19" fmla="*/ 1 h 139"/>
                <a:gd name="T20" fmla="*/ 1 w 69"/>
                <a:gd name="T21" fmla="*/ 1 h 139"/>
                <a:gd name="T22" fmla="*/ 1 w 69"/>
                <a:gd name="T23" fmla="*/ 1 h 139"/>
                <a:gd name="T24" fmla="*/ 1 w 69"/>
                <a:gd name="T25" fmla="*/ 1 h 139"/>
                <a:gd name="T26" fmla="*/ 1 w 69"/>
                <a:gd name="T27" fmla="*/ 1 h 139"/>
                <a:gd name="T28" fmla="*/ 1 w 69"/>
                <a:gd name="T29" fmla="*/ 1 h 139"/>
                <a:gd name="T30" fmla="*/ 1 w 69"/>
                <a:gd name="T31" fmla="*/ 1 h 139"/>
                <a:gd name="T32" fmla="*/ 1 w 69"/>
                <a:gd name="T33" fmla="*/ 1 h 139"/>
                <a:gd name="T34" fmla="*/ 1 w 69"/>
                <a:gd name="T35" fmla="*/ 1 h 139"/>
                <a:gd name="T36" fmla="*/ 1 w 69"/>
                <a:gd name="T37" fmla="*/ 1 h 139"/>
                <a:gd name="T38" fmla="*/ 1 w 69"/>
                <a:gd name="T39" fmla="*/ 1 h 139"/>
                <a:gd name="T40" fmla="*/ 1 w 69"/>
                <a:gd name="T41" fmla="*/ 1 h 139"/>
                <a:gd name="T42" fmla="*/ 1 w 69"/>
                <a:gd name="T43" fmla="*/ 1 h 139"/>
                <a:gd name="T44" fmla="*/ 1 w 69"/>
                <a:gd name="T45" fmla="*/ 1 h 139"/>
                <a:gd name="T46" fmla="*/ 1 w 69"/>
                <a:gd name="T47" fmla="*/ 1 h 139"/>
                <a:gd name="T48" fmla="*/ 1 w 69"/>
                <a:gd name="T49" fmla="*/ 1 h 139"/>
                <a:gd name="T50" fmla="*/ 1 w 69"/>
                <a:gd name="T51" fmla="*/ 1 h 139"/>
                <a:gd name="T52" fmla="*/ 1 w 69"/>
                <a:gd name="T53" fmla="*/ 1 h 139"/>
                <a:gd name="T54" fmla="*/ 1 w 69"/>
                <a:gd name="T55" fmla="*/ 1 h 139"/>
                <a:gd name="T56" fmla="*/ 1 w 69"/>
                <a:gd name="T57" fmla="*/ 1 h 139"/>
                <a:gd name="T58" fmla="*/ 1 w 69"/>
                <a:gd name="T59" fmla="*/ 1 h 139"/>
                <a:gd name="T60" fmla="*/ 1 w 69"/>
                <a:gd name="T61" fmla="*/ 1 h 139"/>
                <a:gd name="T62" fmla="*/ 1 w 69"/>
                <a:gd name="T63" fmla="*/ 1 h 139"/>
                <a:gd name="T64" fmla="*/ 1 w 69"/>
                <a:gd name="T65" fmla="*/ 1 h 139"/>
                <a:gd name="T66" fmla="*/ 1 w 69"/>
                <a:gd name="T67" fmla="*/ 1 h 139"/>
                <a:gd name="T68" fmla="*/ 1 w 69"/>
                <a:gd name="T69" fmla="*/ 1 h 139"/>
                <a:gd name="T70" fmla="*/ 1 w 69"/>
                <a:gd name="T71" fmla="*/ 1 h 139"/>
                <a:gd name="T72" fmla="*/ 1 w 69"/>
                <a:gd name="T73" fmla="*/ 0 h 139"/>
                <a:gd name="T74" fmla="*/ 1 w 69"/>
                <a:gd name="T75" fmla="*/ 1 h 139"/>
                <a:gd name="T76" fmla="*/ 1 w 69"/>
                <a:gd name="T77" fmla="*/ 1 h 139"/>
                <a:gd name="T78" fmla="*/ 1 w 69"/>
                <a:gd name="T79" fmla="*/ 1 h 139"/>
                <a:gd name="T80" fmla="*/ 1 w 69"/>
                <a:gd name="T81" fmla="*/ 1 h 139"/>
                <a:gd name="T82" fmla="*/ 1 w 69"/>
                <a:gd name="T83" fmla="*/ 1 h 139"/>
                <a:gd name="T84" fmla="*/ 1 w 69"/>
                <a:gd name="T85" fmla="*/ 1 h 139"/>
                <a:gd name="T86" fmla="*/ 1 w 69"/>
                <a:gd name="T87" fmla="*/ 1 h 139"/>
                <a:gd name="T88" fmla="*/ 1 w 69"/>
                <a:gd name="T89" fmla="*/ 1 h 139"/>
                <a:gd name="T90" fmla="*/ 1 w 69"/>
                <a:gd name="T91" fmla="*/ 1 h 139"/>
                <a:gd name="T92" fmla="*/ 1 w 69"/>
                <a:gd name="T93" fmla="*/ 1 h 139"/>
                <a:gd name="T94" fmla="*/ 1 w 69"/>
                <a:gd name="T95" fmla="*/ 1 h 139"/>
                <a:gd name="T96" fmla="*/ 1 w 69"/>
                <a:gd name="T97" fmla="*/ 1 h 139"/>
                <a:gd name="T98" fmla="*/ 1 w 69"/>
                <a:gd name="T99" fmla="*/ 1 h 139"/>
                <a:gd name="T100" fmla="*/ 1 w 69"/>
                <a:gd name="T101" fmla="*/ 1 h 139"/>
                <a:gd name="T102" fmla="*/ 1 w 69"/>
                <a:gd name="T103" fmla="*/ 1 h 139"/>
                <a:gd name="T104" fmla="*/ 1 w 69"/>
                <a:gd name="T105" fmla="*/ 1 h 139"/>
                <a:gd name="T106" fmla="*/ 1 w 69"/>
                <a:gd name="T107" fmla="*/ 1 h 139"/>
                <a:gd name="T108" fmla="*/ 0 w 69"/>
                <a:gd name="T109" fmla="*/ 1 h 139"/>
                <a:gd name="T110" fmla="*/ 1 w 69"/>
                <a:gd name="T111" fmla="*/ 1 h 139"/>
                <a:gd name="T112" fmla="*/ 1 w 69"/>
                <a:gd name="T113" fmla="*/ 1 h 139"/>
                <a:gd name="T114" fmla="*/ 1 w 69"/>
                <a:gd name="T115" fmla="*/ 1 h 139"/>
                <a:gd name="T116" fmla="*/ 1 w 69"/>
                <a:gd name="T117" fmla="*/ 1 h 139"/>
                <a:gd name="T118" fmla="*/ 1 w 69"/>
                <a:gd name="T119" fmla="*/ 1 h 139"/>
                <a:gd name="T120" fmla="*/ 1 w 69"/>
                <a:gd name="T121" fmla="*/ 1 h 139"/>
                <a:gd name="T122" fmla="*/ 1 w 69"/>
                <a:gd name="T123" fmla="*/ 1 h 1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9"/>
                <a:gd name="T187" fmla="*/ 0 h 139"/>
                <a:gd name="T188" fmla="*/ 69 w 69"/>
                <a:gd name="T189" fmla="*/ 139 h 1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9" h="139">
                  <a:moveTo>
                    <a:pt x="7" y="132"/>
                  </a:moveTo>
                  <a:lnTo>
                    <a:pt x="15" y="133"/>
                  </a:lnTo>
                  <a:lnTo>
                    <a:pt x="17" y="138"/>
                  </a:lnTo>
                  <a:lnTo>
                    <a:pt x="25" y="134"/>
                  </a:lnTo>
                  <a:lnTo>
                    <a:pt x="34" y="139"/>
                  </a:lnTo>
                  <a:lnTo>
                    <a:pt x="33" y="133"/>
                  </a:lnTo>
                  <a:lnTo>
                    <a:pt x="34" y="134"/>
                  </a:lnTo>
                  <a:lnTo>
                    <a:pt x="35" y="134"/>
                  </a:lnTo>
                  <a:lnTo>
                    <a:pt x="36" y="134"/>
                  </a:lnTo>
                  <a:lnTo>
                    <a:pt x="38" y="136"/>
                  </a:lnTo>
                  <a:lnTo>
                    <a:pt x="39" y="136"/>
                  </a:lnTo>
                  <a:lnTo>
                    <a:pt x="42" y="118"/>
                  </a:lnTo>
                  <a:lnTo>
                    <a:pt x="45" y="117"/>
                  </a:lnTo>
                  <a:lnTo>
                    <a:pt x="48" y="108"/>
                  </a:lnTo>
                  <a:lnTo>
                    <a:pt x="54" y="107"/>
                  </a:lnTo>
                  <a:lnTo>
                    <a:pt x="55" y="95"/>
                  </a:lnTo>
                  <a:lnTo>
                    <a:pt x="59" y="90"/>
                  </a:lnTo>
                  <a:lnTo>
                    <a:pt x="57" y="80"/>
                  </a:lnTo>
                  <a:lnTo>
                    <a:pt x="62" y="78"/>
                  </a:lnTo>
                  <a:lnTo>
                    <a:pt x="61" y="63"/>
                  </a:lnTo>
                  <a:lnTo>
                    <a:pt x="63" y="62"/>
                  </a:lnTo>
                  <a:lnTo>
                    <a:pt x="69" y="58"/>
                  </a:lnTo>
                  <a:lnTo>
                    <a:pt x="64" y="50"/>
                  </a:lnTo>
                  <a:lnTo>
                    <a:pt x="66" y="43"/>
                  </a:lnTo>
                  <a:lnTo>
                    <a:pt x="63" y="38"/>
                  </a:lnTo>
                  <a:lnTo>
                    <a:pt x="68" y="30"/>
                  </a:lnTo>
                  <a:lnTo>
                    <a:pt x="61" y="25"/>
                  </a:lnTo>
                  <a:lnTo>
                    <a:pt x="61" y="24"/>
                  </a:lnTo>
                  <a:lnTo>
                    <a:pt x="62" y="20"/>
                  </a:lnTo>
                  <a:lnTo>
                    <a:pt x="63" y="18"/>
                  </a:lnTo>
                  <a:lnTo>
                    <a:pt x="63" y="17"/>
                  </a:lnTo>
                  <a:lnTo>
                    <a:pt x="59" y="14"/>
                  </a:lnTo>
                  <a:lnTo>
                    <a:pt x="56" y="8"/>
                  </a:lnTo>
                  <a:lnTo>
                    <a:pt x="50" y="9"/>
                  </a:lnTo>
                  <a:lnTo>
                    <a:pt x="46" y="3"/>
                  </a:lnTo>
                  <a:lnTo>
                    <a:pt x="42" y="4"/>
                  </a:lnTo>
                  <a:lnTo>
                    <a:pt x="40" y="0"/>
                  </a:lnTo>
                  <a:lnTo>
                    <a:pt x="36" y="4"/>
                  </a:lnTo>
                  <a:lnTo>
                    <a:pt x="30" y="3"/>
                  </a:lnTo>
                  <a:lnTo>
                    <a:pt x="32" y="12"/>
                  </a:lnTo>
                  <a:lnTo>
                    <a:pt x="23" y="17"/>
                  </a:lnTo>
                  <a:lnTo>
                    <a:pt x="26" y="29"/>
                  </a:lnTo>
                  <a:lnTo>
                    <a:pt x="18" y="37"/>
                  </a:lnTo>
                  <a:lnTo>
                    <a:pt x="24" y="41"/>
                  </a:lnTo>
                  <a:lnTo>
                    <a:pt x="17" y="47"/>
                  </a:lnTo>
                  <a:lnTo>
                    <a:pt x="21" y="56"/>
                  </a:lnTo>
                  <a:lnTo>
                    <a:pt x="15" y="64"/>
                  </a:lnTo>
                  <a:lnTo>
                    <a:pt x="18" y="75"/>
                  </a:lnTo>
                  <a:lnTo>
                    <a:pt x="9" y="75"/>
                  </a:lnTo>
                  <a:lnTo>
                    <a:pt x="11" y="88"/>
                  </a:lnTo>
                  <a:lnTo>
                    <a:pt x="3" y="96"/>
                  </a:lnTo>
                  <a:lnTo>
                    <a:pt x="7" y="102"/>
                  </a:lnTo>
                  <a:lnTo>
                    <a:pt x="4" y="106"/>
                  </a:lnTo>
                  <a:lnTo>
                    <a:pt x="7" y="114"/>
                  </a:lnTo>
                  <a:lnTo>
                    <a:pt x="0" y="115"/>
                  </a:lnTo>
                  <a:lnTo>
                    <a:pt x="3" y="119"/>
                  </a:lnTo>
                  <a:lnTo>
                    <a:pt x="3" y="126"/>
                  </a:lnTo>
                  <a:lnTo>
                    <a:pt x="4" y="128"/>
                  </a:lnTo>
                  <a:lnTo>
                    <a:pt x="7" y="128"/>
                  </a:lnTo>
                  <a:lnTo>
                    <a:pt x="8" y="129"/>
                  </a:lnTo>
                  <a:lnTo>
                    <a:pt x="9" y="130"/>
                  </a:lnTo>
                  <a:lnTo>
                    <a:pt x="7" y="132"/>
                  </a:lnTo>
                  <a:close/>
                </a:path>
              </a:pathLst>
            </a:custGeom>
            <a:solidFill>
              <a:srgbClr val="999954"/>
            </a:solidFill>
            <a:ln w="9525">
              <a:noFill/>
              <a:round/>
              <a:headEnd/>
              <a:tailEnd/>
            </a:ln>
          </p:spPr>
          <p:txBody>
            <a:bodyPr/>
            <a:lstStyle/>
            <a:p>
              <a:endParaRPr lang="en-US">
                <a:solidFill>
                  <a:srgbClr val="000000"/>
                </a:solidFill>
              </a:endParaRPr>
            </a:p>
          </p:txBody>
        </p:sp>
        <p:sp>
          <p:nvSpPr>
            <p:cNvPr id="23813" name="Freeform 412"/>
            <p:cNvSpPr>
              <a:spLocks/>
            </p:cNvSpPr>
            <p:nvPr/>
          </p:nvSpPr>
          <p:spPr bwMode="auto">
            <a:xfrm>
              <a:off x="4734" y="2784"/>
              <a:ext cx="402" cy="303"/>
            </a:xfrm>
            <a:custGeom>
              <a:avLst/>
              <a:gdLst>
                <a:gd name="T0" fmla="*/ 402 w 402"/>
                <a:gd name="T1" fmla="*/ 0 h 303"/>
                <a:gd name="T2" fmla="*/ 0 w 402"/>
                <a:gd name="T3" fmla="*/ 303 h 303"/>
                <a:gd name="T4" fmla="*/ 0 60000 65536"/>
                <a:gd name="T5" fmla="*/ 0 60000 65536"/>
                <a:gd name="T6" fmla="*/ 0 w 402"/>
                <a:gd name="T7" fmla="*/ 0 h 303"/>
                <a:gd name="T8" fmla="*/ 402 w 402"/>
                <a:gd name="T9" fmla="*/ 303 h 303"/>
              </a:gdLst>
              <a:ahLst/>
              <a:cxnLst>
                <a:cxn ang="T4">
                  <a:pos x="T0" y="T1"/>
                </a:cxn>
                <a:cxn ang="T5">
                  <a:pos x="T2" y="T3"/>
                </a:cxn>
              </a:cxnLst>
              <a:rect l="T6" t="T7" r="T8" b="T9"/>
              <a:pathLst>
                <a:path w="402" h="303">
                  <a:moveTo>
                    <a:pt x="402" y="0"/>
                  </a:moveTo>
                  <a:lnTo>
                    <a:pt x="0" y="303"/>
                  </a:lnTo>
                </a:path>
              </a:pathLst>
            </a:custGeom>
            <a:noFill/>
            <a:ln w="15875">
              <a:solidFill>
                <a:schemeClr val="tx1"/>
              </a:solidFill>
              <a:round/>
              <a:headEnd type="none" w="med" len="med"/>
              <a:tailEnd type="none" w="med" len="med"/>
            </a:ln>
          </p:spPr>
          <p:txBody>
            <a:bodyPr/>
            <a:lstStyle/>
            <a:p>
              <a:endParaRPr lang="en-US">
                <a:solidFill>
                  <a:srgbClr val="000000"/>
                </a:solidFill>
              </a:endParaRPr>
            </a:p>
          </p:txBody>
        </p:sp>
      </p:grpSp>
    </p:spTree>
    <p:extLst>
      <p:ext uri="{BB962C8B-B14F-4D97-AF65-F5344CB8AC3E}">
        <p14:creationId xmlns:p14="http://schemas.microsoft.com/office/powerpoint/2010/main" val="27629181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53997"/>
                                        </p:tgtEl>
                                        <p:attrNameLst>
                                          <p:attrName>style.visibility</p:attrName>
                                        </p:attrNameLst>
                                      </p:cBhvr>
                                      <p:to>
                                        <p:strVal val="visible"/>
                                      </p:to>
                                    </p:set>
                                    <p:anim calcmode="lin" valueType="num">
                                      <p:cBhvr>
                                        <p:cTn id="7" dur="1000" fill="hold"/>
                                        <p:tgtEl>
                                          <p:spTgt spid="253997"/>
                                        </p:tgtEl>
                                        <p:attrNameLst>
                                          <p:attrName>ppt_x</p:attrName>
                                        </p:attrNameLst>
                                      </p:cBhvr>
                                      <p:tavLst>
                                        <p:tav tm="0">
                                          <p:val>
                                            <p:strVal val="#ppt_x-.2"/>
                                          </p:val>
                                        </p:tav>
                                        <p:tav tm="100000">
                                          <p:val>
                                            <p:strVal val="#ppt_x"/>
                                          </p:val>
                                        </p:tav>
                                      </p:tavLst>
                                    </p:anim>
                                    <p:anim calcmode="lin" valueType="num">
                                      <p:cBhvr>
                                        <p:cTn id="8" dur="1000" fill="hold"/>
                                        <p:tgtEl>
                                          <p:spTgt spid="25399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399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ppt_x</p:attrName>
                                        </p:attrNameLst>
                                      </p:cBhvr>
                                      <p:tavLst>
                                        <p:tav tm="0">
                                          <p:val>
                                            <p:strVal val="#ppt_x-.2"/>
                                          </p:val>
                                        </p:tav>
                                        <p:tav tm="100000">
                                          <p:val>
                                            <p:strVal val="#ppt_x"/>
                                          </p:val>
                                        </p:tav>
                                      </p:tavLst>
                                    </p:anim>
                                    <p:anim calcmode="lin" valueType="num">
                                      <p:cBhvr>
                                        <p:cTn id="22"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2000" fill="hold"/>
                                        <p:tgtEl>
                                          <p:spTgt spid="7"/>
                                        </p:tgtEl>
                                        <p:attrNameLst>
                                          <p:attrName>ppt_x</p:attrName>
                                        </p:attrNameLst>
                                      </p:cBhvr>
                                      <p:tavLst>
                                        <p:tav tm="0">
                                          <p:val>
                                            <p:strVal val="#ppt_x"/>
                                          </p:val>
                                        </p:tav>
                                        <p:tav tm="100000">
                                          <p:val>
                                            <p:strVal val="#ppt_x"/>
                                          </p:val>
                                        </p:tav>
                                      </p:tavLst>
                                    </p:anim>
                                    <p:anim calcmode="lin" valueType="num">
                                      <p:cBhvr additive="base">
                                        <p:cTn id="36"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1+#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7" presetClass="entr" presetSubtype="8"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0" fill="hold"/>
                                        <p:tgtEl>
                                          <p:spTgt spid="15"/>
                                        </p:tgtEl>
                                        <p:attrNameLst>
                                          <p:attrName>ppt_x</p:attrName>
                                        </p:attrNameLst>
                                      </p:cBhvr>
                                      <p:tavLst>
                                        <p:tav tm="0">
                                          <p:val>
                                            <p:strVal val="0-#ppt_w/2"/>
                                          </p:val>
                                        </p:tav>
                                        <p:tav tm="100000">
                                          <p:val>
                                            <p:strVal val="#ppt_x"/>
                                          </p:val>
                                        </p:tav>
                                      </p:tavLst>
                                    </p:anim>
                                    <p:anim calcmode="lin" valueType="num">
                                      <p:cBhvr additive="base">
                                        <p:cTn id="48" dur="5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3554"/>
                                        </p:tgtEl>
                                        <p:attrNameLst>
                                          <p:attrName>style.visibility</p:attrName>
                                        </p:attrNameLst>
                                      </p:cBhvr>
                                      <p:to>
                                        <p:strVal val="visible"/>
                                      </p:to>
                                    </p:set>
                                    <p:anim calcmode="lin" valueType="num">
                                      <p:cBhvr additive="base">
                                        <p:cTn id="53" dur="500" fill="hold"/>
                                        <p:tgtEl>
                                          <p:spTgt spid="23554"/>
                                        </p:tgtEl>
                                        <p:attrNameLst>
                                          <p:attrName>ppt_x</p:attrName>
                                        </p:attrNameLst>
                                      </p:cBhvr>
                                      <p:tavLst>
                                        <p:tav tm="0">
                                          <p:val>
                                            <p:strVal val="#ppt_x"/>
                                          </p:val>
                                        </p:tav>
                                        <p:tav tm="100000">
                                          <p:val>
                                            <p:strVal val="#ppt_x"/>
                                          </p:val>
                                        </p:tav>
                                      </p:tavLst>
                                    </p:anim>
                                    <p:anim calcmode="lin" valueType="num">
                                      <p:cBhvr additive="base">
                                        <p:cTn id="54"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253976"/>
                                        </p:tgtEl>
                                        <p:attrNameLst>
                                          <p:attrName>style.visibility</p:attrName>
                                        </p:attrNameLst>
                                      </p:cBhvr>
                                      <p:to>
                                        <p:strVal val="visible"/>
                                      </p:to>
                                    </p:set>
                                    <p:anim calcmode="lin" valueType="num">
                                      <p:cBhvr>
                                        <p:cTn id="59" dur="1000" fill="hold"/>
                                        <p:tgtEl>
                                          <p:spTgt spid="253976"/>
                                        </p:tgtEl>
                                        <p:attrNameLst>
                                          <p:attrName>ppt_x</p:attrName>
                                        </p:attrNameLst>
                                      </p:cBhvr>
                                      <p:tavLst>
                                        <p:tav tm="0">
                                          <p:val>
                                            <p:strVal val="#ppt_x-.2"/>
                                          </p:val>
                                        </p:tav>
                                        <p:tav tm="100000">
                                          <p:val>
                                            <p:strVal val="#ppt_x"/>
                                          </p:val>
                                        </p:tav>
                                      </p:tavLst>
                                    </p:anim>
                                    <p:anim calcmode="lin" valueType="num">
                                      <p:cBhvr>
                                        <p:cTn id="60" dur="1000" fill="hold"/>
                                        <p:tgtEl>
                                          <p:spTgt spid="253976"/>
                                        </p:tgtEl>
                                        <p:attrNameLst>
                                          <p:attrName>ppt_y</p:attrName>
                                        </p:attrNameLst>
                                      </p:cBhvr>
                                      <p:tavLst>
                                        <p:tav tm="0">
                                          <p:val>
                                            <p:strVal val="#ppt_y"/>
                                          </p:val>
                                        </p:tav>
                                        <p:tav tm="100000">
                                          <p:val>
                                            <p:strVal val="#ppt_y"/>
                                          </p:val>
                                        </p:tav>
                                      </p:tavLst>
                                    </p:anim>
                                    <p:animEffect transition="in" filter="wipe(right)" prLst="gradientSize: 0.1">
                                      <p:cBhvr>
                                        <p:cTn id="61" dur="1000"/>
                                        <p:tgtEl>
                                          <p:spTgt spid="253976"/>
                                        </p:tgtEl>
                                      </p:cBhvr>
                                    </p:animEffect>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1000"/>
                                        <p:tgtEl>
                                          <p:spTgt spid="5"/>
                                        </p:tgtEl>
                                      </p:cBhvr>
                                    </p:animEffect>
                                    <p:anim calcmode="lin" valueType="num">
                                      <p:cBhvr>
                                        <p:cTn id="67" dur="1000" fill="hold"/>
                                        <p:tgtEl>
                                          <p:spTgt spid="5"/>
                                        </p:tgtEl>
                                        <p:attrNameLst>
                                          <p:attrName>ppt_x</p:attrName>
                                        </p:attrNameLst>
                                      </p:cBhvr>
                                      <p:tavLst>
                                        <p:tav tm="0">
                                          <p:val>
                                            <p:strVal val="#ppt_x"/>
                                          </p:val>
                                        </p:tav>
                                        <p:tav tm="100000">
                                          <p:val>
                                            <p:strVal val="#ppt_x"/>
                                          </p:val>
                                        </p:tav>
                                      </p:tavLst>
                                    </p:anim>
                                    <p:anim calcmode="lin" valueType="num">
                                      <p:cBhvr>
                                        <p:cTn id="6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9" presetClass="entr" presetSubtype="0"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p:cTn id="73" dur="1000" fill="hold"/>
                                        <p:tgtEl>
                                          <p:spTgt spid="3"/>
                                        </p:tgtEl>
                                        <p:attrNameLst>
                                          <p:attrName>ppt_x</p:attrName>
                                        </p:attrNameLst>
                                      </p:cBhvr>
                                      <p:tavLst>
                                        <p:tav tm="0">
                                          <p:val>
                                            <p:strVal val="#ppt_x-.2"/>
                                          </p:val>
                                        </p:tav>
                                        <p:tav tm="100000">
                                          <p:val>
                                            <p:strVal val="#ppt_x"/>
                                          </p:val>
                                        </p:tav>
                                      </p:tavLst>
                                    </p:anim>
                                    <p:anim calcmode="lin" valueType="num">
                                      <p:cBhvr>
                                        <p:cTn id="7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75" dur="1000"/>
                                        <p:tgtEl>
                                          <p:spTgt spid="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2000"/>
                                        <p:tgtEl>
                                          <p:spTgt spid="4"/>
                                        </p:tgtEl>
                                      </p:cBhvr>
                                    </p:animEffect>
                                  </p:childTnLst>
                                </p:cTn>
                              </p:par>
                              <p:par>
                                <p:cTn id="81" presetID="10" presetClass="entr" presetSubtype="0" fill="hold" nodeType="with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fade">
                                      <p:cBhvr>
                                        <p:cTn id="83" dur="2000"/>
                                        <p:tgtEl>
                                          <p:spTgt spid="6"/>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nodeType="click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p:cTn id="88" dur="500" fill="hold"/>
                                        <p:tgtEl>
                                          <p:spTgt spid="13"/>
                                        </p:tgtEl>
                                        <p:attrNameLst>
                                          <p:attrName>ppt_w</p:attrName>
                                        </p:attrNameLst>
                                      </p:cBhvr>
                                      <p:tavLst>
                                        <p:tav tm="0">
                                          <p:val>
                                            <p:fltVal val="0"/>
                                          </p:val>
                                        </p:tav>
                                        <p:tav tm="100000">
                                          <p:val>
                                            <p:strVal val="#ppt_w"/>
                                          </p:val>
                                        </p:tav>
                                      </p:tavLst>
                                    </p:anim>
                                    <p:anim calcmode="lin" valueType="num">
                                      <p:cBhvr>
                                        <p:cTn id="89" dur="500" fill="hold"/>
                                        <p:tgtEl>
                                          <p:spTgt spid="13"/>
                                        </p:tgtEl>
                                        <p:attrNameLst>
                                          <p:attrName>ppt_h</p:attrName>
                                        </p:attrNameLst>
                                      </p:cBhvr>
                                      <p:tavLst>
                                        <p:tav tm="0">
                                          <p:val>
                                            <p:fltVal val="0"/>
                                          </p:val>
                                        </p:tav>
                                        <p:tav tm="100000">
                                          <p:val>
                                            <p:strVal val="#ppt_h"/>
                                          </p:val>
                                        </p:tav>
                                      </p:tavLst>
                                    </p:anim>
                                    <p:animEffect transition="in" filter="fade">
                                      <p:cBhvr>
                                        <p:cTn id="9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76" grpId="0" animBg="1"/>
      <p:bldP spid="25399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5"/>
          <p:cNvSpPr>
            <a:spLocks noChangeArrowheads="1"/>
          </p:cNvSpPr>
          <p:nvPr/>
        </p:nvSpPr>
        <p:spPr bwMode="auto">
          <a:xfrm>
            <a:off x="431044" y="394648"/>
            <a:ext cx="5070475" cy="519113"/>
          </a:xfrm>
          <a:prstGeom prst="rect">
            <a:avLst/>
          </a:prstGeom>
          <a:noFill/>
          <a:ln w="9525">
            <a:noFill/>
            <a:miter lim="800000"/>
            <a:headEnd/>
            <a:tailEnd/>
          </a:ln>
        </p:spPr>
        <p:txBody>
          <a:bodyPr wrap="none" anchor="ctr">
            <a:spAutoFit/>
          </a:bodyPr>
          <a:lstStyle/>
          <a:p>
            <a:r>
              <a:rPr lang="en-US" b="1" dirty="0">
                <a:solidFill>
                  <a:srgbClr val="FF0000"/>
                </a:solidFill>
              </a:rPr>
              <a:t>The Beginnings of Dynamics</a:t>
            </a:r>
            <a:endParaRPr lang="en-US" dirty="0">
              <a:solidFill>
                <a:srgbClr val="FF0000"/>
              </a:solidFill>
            </a:endParaRPr>
          </a:p>
        </p:txBody>
      </p:sp>
      <p:sp>
        <p:nvSpPr>
          <p:cNvPr id="15363" name="Rectangle 16"/>
          <p:cNvSpPr>
            <a:spLocks noChangeArrowheads="1"/>
          </p:cNvSpPr>
          <p:nvPr/>
        </p:nvSpPr>
        <p:spPr bwMode="auto">
          <a:xfrm>
            <a:off x="566828" y="1254456"/>
            <a:ext cx="4418012" cy="519113"/>
          </a:xfrm>
          <a:prstGeom prst="rect">
            <a:avLst/>
          </a:prstGeom>
          <a:noFill/>
          <a:ln w="9525">
            <a:noFill/>
            <a:miter lim="800000"/>
            <a:headEnd/>
            <a:tailEnd/>
          </a:ln>
        </p:spPr>
        <p:txBody>
          <a:bodyPr wrap="none" anchor="ctr">
            <a:spAutoFit/>
          </a:bodyPr>
          <a:lstStyle/>
          <a:p>
            <a:r>
              <a:rPr lang="en-US" u="sng" dirty="0">
                <a:solidFill>
                  <a:srgbClr val="FF0000"/>
                </a:solidFill>
              </a:rPr>
              <a:t>Aristotle</a:t>
            </a:r>
            <a:r>
              <a:rPr lang="en-US" dirty="0">
                <a:solidFill>
                  <a:srgbClr val="FF0000"/>
                </a:solidFill>
              </a:rPr>
              <a:t> (384–322 </a:t>
            </a:r>
            <a:r>
              <a:rPr lang="en-US" dirty="0" err="1">
                <a:solidFill>
                  <a:srgbClr val="FF0000"/>
                </a:solidFill>
              </a:rPr>
              <a:t>B.C.E</a:t>
            </a:r>
            <a:r>
              <a:rPr lang="en-US" dirty="0">
                <a:solidFill>
                  <a:srgbClr val="FF0000"/>
                </a:solidFill>
              </a:rPr>
              <a:t>.) </a:t>
            </a:r>
          </a:p>
        </p:txBody>
      </p:sp>
      <p:grpSp>
        <p:nvGrpSpPr>
          <p:cNvPr id="15364" name="Group 18"/>
          <p:cNvGrpSpPr>
            <a:grpSpLocks/>
          </p:cNvGrpSpPr>
          <p:nvPr/>
        </p:nvGrpSpPr>
        <p:grpSpPr bwMode="auto">
          <a:xfrm>
            <a:off x="5715000" y="345743"/>
            <a:ext cx="2908300" cy="4051300"/>
            <a:chOff x="5982" y="2127"/>
            <a:chExt cx="1479" cy="2061"/>
          </a:xfrm>
        </p:grpSpPr>
        <p:sp>
          <p:nvSpPr>
            <p:cNvPr id="15405" name="Freeform 19"/>
            <p:cNvSpPr>
              <a:spLocks/>
            </p:cNvSpPr>
            <p:nvPr/>
          </p:nvSpPr>
          <p:spPr bwMode="auto">
            <a:xfrm>
              <a:off x="5982" y="2626"/>
              <a:ext cx="269" cy="514"/>
            </a:xfrm>
            <a:custGeom>
              <a:avLst/>
              <a:gdLst>
                <a:gd name="T0" fmla="*/ 0 w 269"/>
                <a:gd name="T1" fmla="*/ 62 h 514"/>
                <a:gd name="T2" fmla="*/ 0 w 269"/>
                <a:gd name="T3" fmla="*/ 79 h 514"/>
                <a:gd name="T4" fmla="*/ 5 w 269"/>
                <a:gd name="T5" fmla="*/ 117 h 514"/>
                <a:gd name="T6" fmla="*/ 16 w 269"/>
                <a:gd name="T7" fmla="*/ 160 h 514"/>
                <a:gd name="T8" fmla="*/ 33 w 269"/>
                <a:gd name="T9" fmla="*/ 190 h 514"/>
                <a:gd name="T10" fmla="*/ 47 w 269"/>
                <a:gd name="T11" fmla="*/ 209 h 514"/>
                <a:gd name="T12" fmla="*/ 52 w 269"/>
                <a:gd name="T13" fmla="*/ 233 h 514"/>
                <a:gd name="T14" fmla="*/ 55 w 269"/>
                <a:gd name="T15" fmla="*/ 250 h 514"/>
                <a:gd name="T16" fmla="*/ 58 w 269"/>
                <a:gd name="T17" fmla="*/ 257 h 514"/>
                <a:gd name="T18" fmla="*/ 129 w 269"/>
                <a:gd name="T19" fmla="*/ 362 h 514"/>
                <a:gd name="T20" fmla="*/ 189 w 269"/>
                <a:gd name="T21" fmla="*/ 514 h 514"/>
                <a:gd name="T22" fmla="*/ 269 w 269"/>
                <a:gd name="T23" fmla="*/ 423 h 514"/>
                <a:gd name="T24" fmla="*/ 266 w 269"/>
                <a:gd name="T25" fmla="*/ 181 h 514"/>
                <a:gd name="T26" fmla="*/ 71 w 269"/>
                <a:gd name="T27" fmla="*/ 0 h 514"/>
                <a:gd name="T28" fmla="*/ 0 w 269"/>
                <a:gd name="T29" fmla="*/ 62 h 514"/>
                <a:gd name="T30" fmla="*/ 0 w 269"/>
                <a:gd name="T31" fmla="*/ 62 h 5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
                <a:gd name="T49" fmla="*/ 0 h 514"/>
                <a:gd name="T50" fmla="*/ 269 w 269"/>
                <a:gd name="T51" fmla="*/ 514 h 5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 h="514">
                  <a:moveTo>
                    <a:pt x="0" y="62"/>
                  </a:moveTo>
                  <a:lnTo>
                    <a:pt x="0" y="79"/>
                  </a:lnTo>
                  <a:lnTo>
                    <a:pt x="5" y="117"/>
                  </a:lnTo>
                  <a:lnTo>
                    <a:pt x="16" y="160"/>
                  </a:lnTo>
                  <a:lnTo>
                    <a:pt x="33" y="190"/>
                  </a:lnTo>
                  <a:lnTo>
                    <a:pt x="47" y="209"/>
                  </a:lnTo>
                  <a:lnTo>
                    <a:pt x="52" y="233"/>
                  </a:lnTo>
                  <a:lnTo>
                    <a:pt x="55" y="250"/>
                  </a:lnTo>
                  <a:lnTo>
                    <a:pt x="58" y="257"/>
                  </a:lnTo>
                  <a:lnTo>
                    <a:pt x="129" y="362"/>
                  </a:lnTo>
                  <a:lnTo>
                    <a:pt x="189" y="514"/>
                  </a:lnTo>
                  <a:lnTo>
                    <a:pt x="269" y="423"/>
                  </a:lnTo>
                  <a:lnTo>
                    <a:pt x="266" y="181"/>
                  </a:lnTo>
                  <a:lnTo>
                    <a:pt x="71" y="0"/>
                  </a:lnTo>
                  <a:lnTo>
                    <a:pt x="0" y="62"/>
                  </a:lnTo>
                  <a:close/>
                </a:path>
              </a:pathLst>
            </a:custGeom>
            <a:solidFill>
              <a:srgbClr val="665445"/>
            </a:solidFill>
            <a:ln w="9525">
              <a:noFill/>
              <a:round/>
              <a:headEnd/>
              <a:tailEnd/>
            </a:ln>
          </p:spPr>
          <p:txBody>
            <a:bodyPr/>
            <a:lstStyle/>
            <a:p>
              <a:endParaRPr lang="en-US"/>
            </a:p>
          </p:txBody>
        </p:sp>
        <p:sp>
          <p:nvSpPr>
            <p:cNvPr id="15406" name="Freeform 20"/>
            <p:cNvSpPr>
              <a:spLocks/>
            </p:cNvSpPr>
            <p:nvPr/>
          </p:nvSpPr>
          <p:spPr bwMode="auto">
            <a:xfrm>
              <a:off x="6116" y="3582"/>
              <a:ext cx="1180" cy="606"/>
            </a:xfrm>
            <a:custGeom>
              <a:avLst/>
              <a:gdLst>
                <a:gd name="T0" fmla="*/ 0 w 1180"/>
                <a:gd name="T1" fmla="*/ 109 h 606"/>
                <a:gd name="T2" fmla="*/ 0 w 1180"/>
                <a:gd name="T3" fmla="*/ 149 h 606"/>
                <a:gd name="T4" fmla="*/ 17 w 1180"/>
                <a:gd name="T5" fmla="*/ 247 h 606"/>
                <a:gd name="T6" fmla="*/ 58 w 1180"/>
                <a:gd name="T7" fmla="*/ 366 h 606"/>
                <a:gd name="T8" fmla="*/ 146 w 1180"/>
                <a:gd name="T9" fmla="*/ 477 h 606"/>
                <a:gd name="T10" fmla="*/ 275 w 1180"/>
                <a:gd name="T11" fmla="*/ 546 h 606"/>
                <a:gd name="T12" fmla="*/ 407 w 1180"/>
                <a:gd name="T13" fmla="*/ 579 h 606"/>
                <a:gd name="T14" fmla="*/ 509 w 1180"/>
                <a:gd name="T15" fmla="*/ 591 h 606"/>
                <a:gd name="T16" fmla="*/ 553 w 1180"/>
                <a:gd name="T17" fmla="*/ 591 h 606"/>
                <a:gd name="T18" fmla="*/ 559 w 1180"/>
                <a:gd name="T19" fmla="*/ 589 h 606"/>
                <a:gd name="T20" fmla="*/ 575 w 1180"/>
                <a:gd name="T21" fmla="*/ 587 h 606"/>
                <a:gd name="T22" fmla="*/ 592 w 1180"/>
                <a:gd name="T23" fmla="*/ 587 h 606"/>
                <a:gd name="T24" fmla="*/ 614 w 1180"/>
                <a:gd name="T25" fmla="*/ 598 h 606"/>
                <a:gd name="T26" fmla="*/ 644 w 1180"/>
                <a:gd name="T27" fmla="*/ 606 h 606"/>
                <a:gd name="T28" fmla="*/ 696 w 1180"/>
                <a:gd name="T29" fmla="*/ 603 h 606"/>
                <a:gd name="T30" fmla="*/ 745 w 1180"/>
                <a:gd name="T31" fmla="*/ 598 h 606"/>
                <a:gd name="T32" fmla="*/ 770 w 1180"/>
                <a:gd name="T33" fmla="*/ 594 h 606"/>
                <a:gd name="T34" fmla="*/ 869 w 1180"/>
                <a:gd name="T35" fmla="*/ 601 h 606"/>
                <a:gd name="T36" fmla="*/ 886 w 1180"/>
                <a:gd name="T37" fmla="*/ 589 h 606"/>
                <a:gd name="T38" fmla="*/ 924 w 1180"/>
                <a:gd name="T39" fmla="*/ 568 h 606"/>
                <a:gd name="T40" fmla="*/ 968 w 1180"/>
                <a:gd name="T41" fmla="*/ 546 h 606"/>
                <a:gd name="T42" fmla="*/ 1007 w 1180"/>
                <a:gd name="T43" fmla="*/ 539 h 606"/>
                <a:gd name="T44" fmla="*/ 1048 w 1180"/>
                <a:gd name="T45" fmla="*/ 518 h 606"/>
                <a:gd name="T46" fmla="*/ 1103 w 1180"/>
                <a:gd name="T47" fmla="*/ 465 h 606"/>
                <a:gd name="T48" fmla="*/ 1152 w 1180"/>
                <a:gd name="T49" fmla="*/ 404 h 606"/>
                <a:gd name="T50" fmla="*/ 1180 w 1180"/>
                <a:gd name="T51" fmla="*/ 356 h 606"/>
                <a:gd name="T52" fmla="*/ 1089 w 1180"/>
                <a:gd name="T53" fmla="*/ 280 h 606"/>
                <a:gd name="T54" fmla="*/ 886 w 1180"/>
                <a:gd name="T55" fmla="*/ 166 h 606"/>
                <a:gd name="T56" fmla="*/ 680 w 1180"/>
                <a:gd name="T57" fmla="*/ 59 h 606"/>
                <a:gd name="T58" fmla="*/ 589 w 1180"/>
                <a:gd name="T59" fmla="*/ 14 h 606"/>
                <a:gd name="T60" fmla="*/ 61 w 1180"/>
                <a:gd name="T61" fmla="*/ 0 h 606"/>
                <a:gd name="T62" fmla="*/ 0 w 1180"/>
                <a:gd name="T63" fmla="*/ 109 h 606"/>
                <a:gd name="T64" fmla="*/ 0 w 1180"/>
                <a:gd name="T65" fmla="*/ 109 h 6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0"/>
                <a:gd name="T100" fmla="*/ 0 h 606"/>
                <a:gd name="T101" fmla="*/ 1180 w 1180"/>
                <a:gd name="T102" fmla="*/ 606 h 6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0" h="606">
                  <a:moveTo>
                    <a:pt x="0" y="109"/>
                  </a:moveTo>
                  <a:lnTo>
                    <a:pt x="0" y="149"/>
                  </a:lnTo>
                  <a:lnTo>
                    <a:pt x="17" y="247"/>
                  </a:lnTo>
                  <a:lnTo>
                    <a:pt x="58" y="366"/>
                  </a:lnTo>
                  <a:lnTo>
                    <a:pt x="146" y="477"/>
                  </a:lnTo>
                  <a:lnTo>
                    <a:pt x="275" y="546"/>
                  </a:lnTo>
                  <a:lnTo>
                    <a:pt x="407" y="579"/>
                  </a:lnTo>
                  <a:lnTo>
                    <a:pt x="509" y="591"/>
                  </a:lnTo>
                  <a:lnTo>
                    <a:pt x="553" y="591"/>
                  </a:lnTo>
                  <a:lnTo>
                    <a:pt x="559" y="589"/>
                  </a:lnTo>
                  <a:lnTo>
                    <a:pt x="575" y="587"/>
                  </a:lnTo>
                  <a:lnTo>
                    <a:pt x="592" y="587"/>
                  </a:lnTo>
                  <a:lnTo>
                    <a:pt x="614" y="598"/>
                  </a:lnTo>
                  <a:lnTo>
                    <a:pt x="644" y="606"/>
                  </a:lnTo>
                  <a:lnTo>
                    <a:pt x="696" y="603"/>
                  </a:lnTo>
                  <a:lnTo>
                    <a:pt x="745" y="598"/>
                  </a:lnTo>
                  <a:lnTo>
                    <a:pt x="770" y="594"/>
                  </a:lnTo>
                  <a:lnTo>
                    <a:pt x="869" y="601"/>
                  </a:lnTo>
                  <a:lnTo>
                    <a:pt x="886" y="589"/>
                  </a:lnTo>
                  <a:lnTo>
                    <a:pt x="924" y="568"/>
                  </a:lnTo>
                  <a:lnTo>
                    <a:pt x="968" y="546"/>
                  </a:lnTo>
                  <a:lnTo>
                    <a:pt x="1007" y="539"/>
                  </a:lnTo>
                  <a:lnTo>
                    <a:pt x="1048" y="518"/>
                  </a:lnTo>
                  <a:lnTo>
                    <a:pt x="1103" y="465"/>
                  </a:lnTo>
                  <a:lnTo>
                    <a:pt x="1152" y="404"/>
                  </a:lnTo>
                  <a:lnTo>
                    <a:pt x="1180" y="356"/>
                  </a:lnTo>
                  <a:lnTo>
                    <a:pt x="1089" y="280"/>
                  </a:lnTo>
                  <a:lnTo>
                    <a:pt x="886" y="166"/>
                  </a:lnTo>
                  <a:lnTo>
                    <a:pt x="680" y="59"/>
                  </a:lnTo>
                  <a:lnTo>
                    <a:pt x="589" y="14"/>
                  </a:lnTo>
                  <a:lnTo>
                    <a:pt x="61" y="0"/>
                  </a:lnTo>
                  <a:lnTo>
                    <a:pt x="0" y="109"/>
                  </a:lnTo>
                  <a:close/>
                </a:path>
              </a:pathLst>
            </a:custGeom>
            <a:solidFill>
              <a:srgbClr val="544230"/>
            </a:solidFill>
            <a:ln w="9525">
              <a:noFill/>
              <a:round/>
              <a:headEnd/>
              <a:tailEnd/>
            </a:ln>
          </p:spPr>
          <p:txBody>
            <a:bodyPr/>
            <a:lstStyle/>
            <a:p>
              <a:endParaRPr lang="en-US"/>
            </a:p>
          </p:txBody>
        </p:sp>
        <p:sp>
          <p:nvSpPr>
            <p:cNvPr id="15407" name="Freeform 21"/>
            <p:cNvSpPr>
              <a:spLocks/>
            </p:cNvSpPr>
            <p:nvPr/>
          </p:nvSpPr>
          <p:spPr bwMode="auto">
            <a:xfrm>
              <a:off x="6163" y="3784"/>
              <a:ext cx="902" cy="392"/>
            </a:xfrm>
            <a:custGeom>
              <a:avLst/>
              <a:gdLst>
                <a:gd name="T0" fmla="*/ 33 w 902"/>
                <a:gd name="T1" fmla="*/ 0 h 392"/>
                <a:gd name="T2" fmla="*/ 0 w 902"/>
                <a:gd name="T3" fmla="*/ 59 h 392"/>
                <a:gd name="T4" fmla="*/ 0 w 902"/>
                <a:gd name="T5" fmla="*/ 76 h 392"/>
                <a:gd name="T6" fmla="*/ 6 w 902"/>
                <a:gd name="T7" fmla="*/ 116 h 392"/>
                <a:gd name="T8" fmla="*/ 19 w 902"/>
                <a:gd name="T9" fmla="*/ 159 h 392"/>
                <a:gd name="T10" fmla="*/ 47 w 902"/>
                <a:gd name="T11" fmla="*/ 187 h 392"/>
                <a:gd name="T12" fmla="*/ 80 w 902"/>
                <a:gd name="T13" fmla="*/ 209 h 392"/>
                <a:gd name="T14" fmla="*/ 110 w 902"/>
                <a:gd name="T15" fmla="*/ 242 h 392"/>
                <a:gd name="T16" fmla="*/ 129 w 902"/>
                <a:gd name="T17" fmla="*/ 271 h 392"/>
                <a:gd name="T18" fmla="*/ 138 w 902"/>
                <a:gd name="T19" fmla="*/ 285 h 392"/>
                <a:gd name="T20" fmla="*/ 173 w 902"/>
                <a:gd name="T21" fmla="*/ 299 h 392"/>
                <a:gd name="T22" fmla="*/ 256 w 902"/>
                <a:gd name="T23" fmla="*/ 330 h 392"/>
                <a:gd name="T24" fmla="*/ 349 w 902"/>
                <a:gd name="T25" fmla="*/ 361 h 392"/>
                <a:gd name="T26" fmla="*/ 418 w 902"/>
                <a:gd name="T27" fmla="*/ 375 h 392"/>
                <a:gd name="T28" fmla="*/ 465 w 902"/>
                <a:gd name="T29" fmla="*/ 373 h 392"/>
                <a:gd name="T30" fmla="*/ 520 w 902"/>
                <a:gd name="T31" fmla="*/ 375 h 392"/>
                <a:gd name="T32" fmla="*/ 567 w 902"/>
                <a:gd name="T33" fmla="*/ 380 h 392"/>
                <a:gd name="T34" fmla="*/ 591 w 902"/>
                <a:gd name="T35" fmla="*/ 389 h 392"/>
                <a:gd name="T36" fmla="*/ 622 w 902"/>
                <a:gd name="T37" fmla="*/ 392 h 392"/>
                <a:gd name="T38" fmla="*/ 687 w 902"/>
                <a:gd name="T39" fmla="*/ 392 h 392"/>
                <a:gd name="T40" fmla="*/ 751 w 902"/>
                <a:gd name="T41" fmla="*/ 387 h 392"/>
                <a:gd name="T42" fmla="*/ 781 w 902"/>
                <a:gd name="T43" fmla="*/ 385 h 392"/>
                <a:gd name="T44" fmla="*/ 902 w 902"/>
                <a:gd name="T45" fmla="*/ 335 h 392"/>
                <a:gd name="T46" fmla="*/ 33 w 902"/>
                <a:gd name="T47" fmla="*/ 0 h 392"/>
                <a:gd name="T48" fmla="*/ 33 w 902"/>
                <a:gd name="T49" fmla="*/ 0 h 3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2"/>
                <a:gd name="T76" fmla="*/ 0 h 392"/>
                <a:gd name="T77" fmla="*/ 902 w 902"/>
                <a:gd name="T78" fmla="*/ 392 h 3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2" h="392">
                  <a:moveTo>
                    <a:pt x="33" y="0"/>
                  </a:moveTo>
                  <a:lnTo>
                    <a:pt x="0" y="59"/>
                  </a:lnTo>
                  <a:lnTo>
                    <a:pt x="0" y="76"/>
                  </a:lnTo>
                  <a:lnTo>
                    <a:pt x="6" y="116"/>
                  </a:lnTo>
                  <a:lnTo>
                    <a:pt x="19" y="159"/>
                  </a:lnTo>
                  <a:lnTo>
                    <a:pt x="47" y="187"/>
                  </a:lnTo>
                  <a:lnTo>
                    <a:pt x="80" y="209"/>
                  </a:lnTo>
                  <a:lnTo>
                    <a:pt x="110" y="242"/>
                  </a:lnTo>
                  <a:lnTo>
                    <a:pt x="129" y="271"/>
                  </a:lnTo>
                  <a:lnTo>
                    <a:pt x="138" y="285"/>
                  </a:lnTo>
                  <a:lnTo>
                    <a:pt x="173" y="299"/>
                  </a:lnTo>
                  <a:lnTo>
                    <a:pt x="256" y="330"/>
                  </a:lnTo>
                  <a:lnTo>
                    <a:pt x="349" y="361"/>
                  </a:lnTo>
                  <a:lnTo>
                    <a:pt x="418" y="375"/>
                  </a:lnTo>
                  <a:lnTo>
                    <a:pt x="465" y="373"/>
                  </a:lnTo>
                  <a:lnTo>
                    <a:pt x="520" y="375"/>
                  </a:lnTo>
                  <a:lnTo>
                    <a:pt x="567" y="380"/>
                  </a:lnTo>
                  <a:lnTo>
                    <a:pt x="591" y="389"/>
                  </a:lnTo>
                  <a:lnTo>
                    <a:pt x="622" y="392"/>
                  </a:lnTo>
                  <a:lnTo>
                    <a:pt x="687" y="392"/>
                  </a:lnTo>
                  <a:lnTo>
                    <a:pt x="751" y="387"/>
                  </a:lnTo>
                  <a:lnTo>
                    <a:pt x="781" y="385"/>
                  </a:lnTo>
                  <a:lnTo>
                    <a:pt x="902" y="335"/>
                  </a:lnTo>
                  <a:lnTo>
                    <a:pt x="33" y="0"/>
                  </a:lnTo>
                  <a:close/>
                </a:path>
              </a:pathLst>
            </a:custGeom>
            <a:solidFill>
              <a:srgbClr val="665445"/>
            </a:solidFill>
            <a:ln w="9525">
              <a:noFill/>
              <a:round/>
              <a:headEnd/>
              <a:tailEnd/>
            </a:ln>
          </p:spPr>
          <p:txBody>
            <a:bodyPr/>
            <a:lstStyle/>
            <a:p>
              <a:endParaRPr lang="en-US"/>
            </a:p>
          </p:txBody>
        </p:sp>
        <p:sp>
          <p:nvSpPr>
            <p:cNvPr id="15408" name="Freeform 22"/>
            <p:cNvSpPr>
              <a:spLocks/>
            </p:cNvSpPr>
            <p:nvPr/>
          </p:nvSpPr>
          <p:spPr bwMode="auto">
            <a:xfrm>
              <a:off x="6174" y="3784"/>
              <a:ext cx="729" cy="385"/>
            </a:xfrm>
            <a:custGeom>
              <a:avLst/>
              <a:gdLst>
                <a:gd name="T0" fmla="*/ 22 w 729"/>
                <a:gd name="T1" fmla="*/ 0 h 385"/>
                <a:gd name="T2" fmla="*/ 0 w 729"/>
                <a:gd name="T3" fmla="*/ 83 h 385"/>
                <a:gd name="T4" fmla="*/ 22 w 729"/>
                <a:gd name="T5" fmla="*/ 159 h 385"/>
                <a:gd name="T6" fmla="*/ 33 w 729"/>
                <a:gd name="T7" fmla="*/ 161 h 385"/>
                <a:gd name="T8" fmla="*/ 61 w 729"/>
                <a:gd name="T9" fmla="*/ 171 h 385"/>
                <a:gd name="T10" fmla="*/ 88 w 729"/>
                <a:gd name="T11" fmla="*/ 190 h 385"/>
                <a:gd name="T12" fmla="*/ 107 w 729"/>
                <a:gd name="T13" fmla="*/ 223 h 385"/>
                <a:gd name="T14" fmla="*/ 143 w 729"/>
                <a:gd name="T15" fmla="*/ 263 h 385"/>
                <a:gd name="T16" fmla="*/ 223 w 729"/>
                <a:gd name="T17" fmla="*/ 306 h 385"/>
                <a:gd name="T18" fmla="*/ 300 w 729"/>
                <a:gd name="T19" fmla="*/ 339 h 385"/>
                <a:gd name="T20" fmla="*/ 336 w 729"/>
                <a:gd name="T21" fmla="*/ 354 h 385"/>
                <a:gd name="T22" fmla="*/ 630 w 729"/>
                <a:gd name="T23" fmla="*/ 385 h 385"/>
                <a:gd name="T24" fmla="*/ 729 w 729"/>
                <a:gd name="T25" fmla="*/ 351 h 385"/>
                <a:gd name="T26" fmla="*/ 22 w 729"/>
                <a:gd name="T27" fmla="*/ 0 h 385"/>
                <a:gd name="T28" fmla="*/ 22 w 729"/>
                <a:gd name="T29" fmla="*/ 0 h 3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9"/>
                <a:gd name="T46" fmla="*/ 0 h 385"/>
                <a:gd name="T47" fmla="*/ 729 w 729"/>
                <a:gd name="T48" fmla="*/ 385 h 3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9" h="385">
                  <a:moveTo>
                    <a:pt x="22" y="0"/>
                  </a:moveTo>
                  <a:lnTo>
                    <a:pt x="0" y="83"/>
                  </a:lnTo>
                  <a:lnTo>
                    <a:pt x="22" y="159"/>
                  </a:lnTo>
                  <a:lnTo>
                    <a:pt x="33" y="161"/>
                  </a:lnTo>
                  <a:lnTo>
                    <a:pt x="61" y="171"/>
                  </a:lnTo>
                  <a:lnTo>
                    <a:pt x="88" y="190"/>
                  </a:lnTo>
                  <a:lnTo>
                    <a:pt x="107" y="223"/>
                  </a:lnTo>
                  <a:lnTo>
                    <a:pt x="143" y="263"/>
                  </a:lnTo>
                  <a:lnTo>
                    <a:pt x="223" y="306"/>
                  </a:lnTo>
                  <a:lnTo>
                    <a:pt x="300" y="339"/>
                  </a:lnTo>
                  <a:lnTo>
                    <a:pt x="336" y="354"/>
                  </a:lnTo>
                  <a:lnTo>
                    <a:pt x="630" y="385"/>
                  </a:lnTo>
                  <a:lnTo>
                    <a:pt x="729" y="351"/>
                  </a:lnTo>
                  <a:lnTo>
                    <a:pt x="22" y="0"/>
                  </a:lnTo>
                  <a:close/>
                </a:path>
              </a:pathLst>
            </a:custGeom>
            <a:solidFill>
              <a:srgbClr val="756959"/>
            </a:solidFill>
            <a:ln w="9525">
              <a:noFill/>
              <a:round/>
              <a:headEnd/>
              <a:tailEnd/>
            </a:ln>
          </p:spPr>
          <p:txBody>
            <a:bodyPr/>
            <a:lstStyle/>
            <a:p>
              <a:endParaRPr lang="en-US"/>
            </a:p>
          </p:txBody>
        </p:sp>
        <p:sp>
          <p:nvSpPr>
            <p:cNvPr id="15409" name="Freeform 23"/>
            <p:cNvSpPr>
              <a:spLocks/>
            </p:cNvSpPr>
            <p:nvPr/>
          </p:nvSpPr>
          <p:spPr bwMode="auto">
            <a:xfrm>
              <a:off x="6196" y="3810"/>
              <a:ext cx="1031" cy="340"/>
            </a:xfrm>
            <a:custGeom>
              <a:avLst/>
              <a:gdLst>
                <a:gd name="T0" fmla="*/ 11 w 1031"/>
                <a:gd name="T1" fmla="*/ 0 h 340"/>
                <a:gd name="T2" fmla="*/ 0 w 1031"/>
                <a:gd name="T3" fmla="*/ 90 h 340"/>
                <a:gd name="T4" fmla="*/ 22 w 1031"/>
                <a:gd name="T5" fmla="*/ 92 h 340"/>
                <a:gd name="T6" fmla="*/ 63 w 1031"/>
                <a:gd name="T7" fmla="*/ 107 h 340"/>
                <a:gd name="T8" fmla="*/ 110 w 1031"/>
                <a:gd name="T9" fmla="*/ 135 h 340"/>
                <a:gd name="T10" fmla="*/ 138 w 1031"/>
                <a:gd name="T11" fmla="*/ 185 h 340"/>
                <a:gd name="T12" fmla="*/ 198 w 1031"/>
                <a:gd name="T13" fmla="*/ 245 h 340"/>
                <a:gd name="T14" fmla="*/ 344 w 1031"/>
                <a:gd name="T15" fmla="*/ 299 h 340"/>
                <a:gd name="T16" fmla="*/ 539 w 1031"/>
                <a:gd name="T17" fmla="*/ 335 h 340"/>
                <a:gd name="T18" fmla="*/ 748 w 1031"/>
                <a:gd name="T19" fmla="*/ 340 h 340"/>
                <a:gd name="T20" fmla="*/ 907 w 1031"/>
                <a:gd name="T21" fmla="*/ 299 h 340"/>
                <a:gd name="T22" fmla="*/ 993 w 1031"/>
                <a:gd name="T23" fmla="*/ 240 h 340"/>
                <a:gd name="T24" fmla="*/ 1023 w 1031"/>
                <a:gd name="T25" fmla="*/ 183 h 340"/>
                <a:gd name="T26" fmla="*/ 1031 w 1031"/>
                <a:gd name="T27" fmla="*/ 159 h 340"/>
                <a:gd name="T28" fmla="*/ 888 w 1031"/>
                <a:gd name="T29" fmla="*/ 57 h 340"/>
                <a:gd name="T30" fmla="*/ 11 w 1031"/>
                <a:gd name="T31" fmla="*/ 0 h 340"/>
                <a:gd name="T32" fmla="*/ 11 w 1031"/>
                <a:gd name="T33" fmla="*/ 0 h 3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1"/>
                <a:gd name="T52" fmla="*/ 0 h 340"/>
                <a:gd name="T53" fmla="*/ 1031 w 1031"/>
                <a:gd name="T54" fmla="*/ 340 h 3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1" h="340">
                  <a:moveTo>
                    <a:pt x="11" y="0"/>
                  </a:moveTo>
                  <a:lnTo>
                    <a:pt x="0" y="90"/>
                  </a:lnTo>
                  <a:lnTo>
                    <a:pt x="22" y="92"/>
                  </a:lnTo>
                  <a:lnTo>
                    <a:pt x="63" y="107"/>
                  </a:lnTo>
                  <a:lnTo>
                    <a:pt x="110" y="135"/>
                  </a:lnTo>
                  <a:lnTo>
                    <a:pt x="138" y="185"/>
                  </a:lnTo>
                  <a:lnTo>
                    <a:pt x="198" y="245"/>
                  </a:lnTo>
                  <a:lnTo>
                    <a:pt x="344" y="299"/>
                  </a:lnTo>
                  <a:lnTo>
                    <a:pt x="539" y="335"/>
                  </a:lnTo>
                  <a:lnTo>
                    <a:pt x="748" y="340"/>
                  </a:lnTo>
                  <a:lnTo>
                    <a:pt x="907" y="299"/>
                  </a:lnTo>
                  <a:lnTo>
                    <a:pt x="993" y="240"/>
                  </a:lnTo>
                  <a:lnTo>
                    <a:pt x="1023" y="183"/>
                  </a:lnTo>
                  <a:lnTo>
                    <a:pt x="1031" y="159"/>
                  </a:lnTo>
                  <a:lnTo>
                    <a:pt x="888" y="57"/>
                  </a:lnTo>
                  <a:lnTo>
                    <a:pt x="11" y="0"/>
                  </a:lnTo>
                  <a:close/>
                </a:path>
              </a:pathLst>
            </a:custGeom>
            <a:solidFill>
              <a:srgbClr val="877A6E"/>
            </a:solidFill>
            <a:ln w="9525">
              <a:noFill/>
              <a:round/>
              <a:headEnd/>
              <a:tailEnd/>
            </a:ln>
          </p:spPr>
          <p:txBody>
            <a:bodyPr/>
            <a:lstStyle/>
            <a:p>
              <a:endParaRPr lang="en-US"/>
            </a:p>
          </p:txBody>
        </p:sp>
        <p:sp>
          <p:nvSpPr>
            <p:cNvPr id="15410" name="Freeform 24"/>
            <p:cNvSpPr>
              <a:spLocks/>
            </p:cNvSpPr>
            <p:nvPr/>
          </p:nvSpPr>
          <p:spPr bwMode="auto">
            <a:xfrm>
              <a:off x="6845" y="3544"/>
              <a:ext cx="470" cy="446"/>
            </a:xfrm>
            <a:custGeom>
              <a:avLst/>
              <a:gdLst>
                <a:gd name="T0" fmla="*/ 0 w 470"/>
                <a:gd name="T1" fmla="*/ 389 h 446"/>
                <a:gd name="T2" fmla="*/ 107 w 470"/>
                <a:gd name="T3" fmla="*/ 430 h 446"/>
                <a:gd name="T4" fmla="*/ 401 w 470"/>
                <a:gd name="T5" fmla="*/ 446 h 446"/>
                <a:gd name="T6" fmla="*/ 470 w 470"/>
                <a:gd name="T7" fmla="*/ 309 h 446"/>
                <a:gd name="T8" fmla="*/ 465 w 470"/>
                <a:gd name="T9" fmla="*/ 61 h 446"/>
                <a:gd name="T10" fmla="*/ 242 w 470"/>
                <a:gd name="T11" fmla="*/ 0 h 446"/>
                <a:gd name="T12" fmla="*/ 0 w 470"/>
                <a:gd name="T13" fmla="*/ 389 h 446"/>
                <a:gd name="T14" fmla="*/ 0 w 470"/>
                <a:gd name="T15" fmla="*/ 389 h 446"/>
                <a:gd name="T16" fmla="*/ 0 60000 65536"/>
                <a:gd name="T17" fmla="*/ 0 60000 65536"/>
                <a:gd name="T18" fmla="*/ 0 60000 65536"/>
                <a:gd name="T19" fmla="*/ 0 60000 65536"/>
                <a:gd name="T20" fmla="*/ 0 60000 65536"/>
                <a:gd name="T21" fmla="*/ 0 60000 65536"/>
                <a:gd name="T22" fmla="*/ 0 60000 65536"/>
                <a:gd name="T23" fmla="*/ 0 60000 65536"/>
                <a:gd name="T24" fmla="*/ 0 w 470"/>
                <a:gd name="T25" fmla="*/ 0 h 446"/>
                <a:gd name="T26" fmla="*/ 470 w 470"/>
                <a:gd name="T27" fmla="*/ 446 h 4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0" h="446">
                  <a:moveTo>
                    <a:pt x="0" y="389"/>
                  </a:moveTo>
                  <a:lnTo>
                    <a:pt x="107" y="430"/>
                  </a:lnTo>
                  <a:lnTo>
                    <a:pt x="401" y="446"/>
                  </a:lnTo>
                  <a:lnTo>
                    <a:pt x="470" y="309"/>
                  </a:lnTo>
                  <a:lnTo>
                    <a:pt x="465" y="61"/>
                  </a:lnTo>
                  <a:lnTo>
                    <a:pt x="242" y="0"/>
                  </a:lnTo>
                  <a:lnTo>
                    <a:pt x="0" y="389"/>
                  </a:lnTo>
                  <a:close/>
                </a:path>
              </a:pathLst>
            </a:custGeom>
            <a:solidFill>
              <a:srgbClr val="877A6E"/>
            </a:solidFill>
            <a:ln w="9525">
              <a:noFill/>
              <a:round/>
              <a:headEnd/>
              <a:tailEnd/>
            </a:ln>
          </p:spPr>
          <p:txBody>
            <a:bodyPr/>
            <a:lstStyle/>
            <a:p>
              <a:endParaRPr lang="en-US"/>
            </a:p>
          </p:txBody>
        </p:sp>
        <p:sp>
          <p:nvSpPr>
            <p:cNvPr id="15411" name="Freeform 25"/>
            <p:cNvSpPr>
              <a:spLocks/>
            </p:cNvSpPr>
            <p:nvPr/>
          </p:nvSpPr>
          <p:spPr bwMode="auto">
            <a:xfrm>
              <a:off x="6160" y="3477"/>
              <a:ext cx="1169" cy="499"/>
            </a:xfrm>
            <a:custGeom>
              <a:avLst/>
              <a:gdLst>
                <a:gd name="T0" fmla="*/ 14 w 1169"/>
                <a:gd name="T1" fmla="*/ 252 h 499"/>
                <a:gd name="T2" fmla="*/ 20 w 1169"/>
                <a:gd name="T3" fmla="*/ 319 h 499"/>
                <a:gd name="T4" fmla="*/ 61 w 1169"/>
                <a:gd name="T5" fmla="*/ 354 h 499"/>
                <a:gd name="T6" fmla="*/ 64 w 1169"/>
                <a:gd name="T7" fmla="*/ 390 h 499"/>
                <a:gd name="T8" fmla="*/ 91 w 1169"/>
                <a:gd name="T9" fmla="*/ 376 h 499"/>
                <a:gd name="T10" fmla="*/ 97 w 1169"/>
                <a:gd name="T11" fmla="*/ 364 h 499"/>
                <a:gd name="T12" fmla="*/ 157 w 1169"/>
                <a:gd name="T13" fmla="*/ 383 h 499"/>
                <a:gd name="T14" fmla="*/ 190 w 1169"/>
                <a:gd name="T15" fmla="*/ 444 h 499"/>
                <a:gd name="T16" fmla="*/ 251 w 1169"/>
                <a:gd name="T17" fmla="*/ 459 h 499"/>
                <a:gd name="T18" fmla="*/ 270 w 1169"/>
                <a:gd name="T19" fmla="*/ 421 h 499"/>
                <a:gd name="T20" fmla="*/ 344 w 1169"/>
                <a:gd name="T21" fmla="*/ 442 h 499"/>
                <a:gd name="T22" fmla="*/ 347 w 1169"/>
                <a:gd name="T23" fmla="*/ 459 h 499"/>
                <a:gd name="T24" fmla="*/ 366 w 1169"/>
                <a:gd name="T25" fmla="*/ 471 h 499"/>
                <a:gd name="T26" fmla="*/ 418 w 1169"/>
                <a:gd name="T27" fmla="*/ 482 h 499"/>
                <a:gd name="T28" fmla="*/ 440 w 1169"/>
                <a:gd name="T29" fmla="*/ 475 h 499"/>
                <a:gd name="T30" fmla="*/ 528 w 1169"/>
                <a:gd name="T31" fmla="*/ 487 h 499"/>
                <a:gd name="T32" fmla="*/ 633 w 1169"/>
                <a:gd name="T33" fmla="*/ 499 h 499"/>
                <a:gd name="T34" fmla="*/ 765 w 1169"/>
                <a:gd name="T35" fmla="*/ 404 h 499"/>
                <a:gd name="T36" fmla="*/ 809 w 1169"/>
                <a:gd name="T37" fmla="*/ 371 h 499"/>
                <a:gd name="T38" fmla="*/ 817 w 1169"/>
                <a:gd name="T39" fmla="*/ 326 h 499"/>
                <a:gd name="T40" fmla="*/ 883 w 1169"/>
                <a:gd name="T41" fmla="*/ 278 h 499"/>
                <a:gd name="T42" fmla="*/ 919 w 1169"/>
                <a:gd name="T43" fmla="*/ 202 h 499"/>
                <a:gd name="T44" fmla="*/ 952 w 1169"/>
                <a:gd name="T45" fmla="*/ 174 h 499"/>
                <a:gd name="T46" fmla="*/ 943 w 1169"/>
                <a:gd name="T47" fmla="*/ 152 h 499"/>
                <a:gd name="T48" fmla="*/ 1020 w 1169"/>
                <a:gd name="T49" fmla="*/ 147 h 499"/>
                <a:gd name="T50" fmla="*/ 1056 w 1169"/>
                <a:gd name="T51" fmla="*/ 195 h 499"/>
                <a:gd name="T52" fmla="*/ 1100 w 1169"/>
                <a:gd name="T53" fmla="*/ 214 h 499"/>
                <a:gd name="T54" fmla="*/ 1100 w 1169"/>
                <a:gd name="T55" fmla="*/ 276 h 499"/>
                <a:gd name="T56" fmla="*/ 996 w 1169"/>
                <a:gd name="T57" fmla="*/ 357 h 499"/>
                <a:gd name="T58" fmla="*/ 1001 w 1169"/>
                <a:gd name="T59" fmla="*/ 385 h 499"/>
                <a:gd name="T60" fmla="*/ 985 w 1169"/>
                <a:gd name="T61" fmla="*/ 425 h 499"/>
                <a:gd name="T62" fmla="*/ 927 w 1169"/>
                <a:gd name="T63" fmla="*/ 433 h 499"/>
                <a:gd name="T64" fmla="*/ 971 w 1169"/>
                <a:gd name="T65" fmla="*/ 416 h 499"/>
                <a:gd name="T66" fmla="*/ 905 w 1169"/>
                <a:gd name="T67" fmla="*/ 416 h 499"/>
                <a:gd name="T68" fmla="*/ 836 w 1169"/>
                <a:gd name="T69" fmla="*/ 440 h 499"/>
                <a:gd name="T70" fmla="*/ 844 w 1169"/>
                <a:gd name="T71" fmla="*/ 475 h 499"/>
                <a:gd name="T72" fmla="*/ 982 w 1169"/>
                <a:gd name="T73" fmla="*/ 440 h 499"/>
                <a:gd name="T74" fmla="*/ 1023 w 1169"/>
                <a:gd name="T75" fmla="*/ 423 h 499"/>
                <a:gd name="T76" fmla="*/ 1070 w 1169"/>
                <a:gd name="T77" fmla="*/ 402 h 499"/>
                <a:gd name="T78" fmla="*/ 1056 w 1169"/>
                <a:gd name="T79" fmla="*/ 437 h 499"/>
                <a:gd name="T80" fmla="*/ 1084 w 1169"/>
                <a:gd name="T81" fmla="*/ 437 h 499"/>
                <a:gd name="T82" fmla="*/ 1067 w 1169"/>
                <a:gd name="T83" fmla="*/ 478 h 499"/>
                <a:gd name="T84" fmla="*/ 1169 w 1169"/>
                <a:gd name="T85" fmla="*/ 257 h 499"/>
                <a:gd name="T86" fmla="*/ 0 w 1169"/>
                <a:gd name="T87" fmla="*/ 223 h 4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69"/>
                <a:gd name="T133" fmla="*/ 0 h 499"/>
                <a:gd name="T134" fmla="*/ 1169 w 1169"/>
                <a:gd name="T135" fmla="*/ 499 h 4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69" h="499">
                  <a:moveTo>
                    <a:pt x="0" y="223"/>
                  </a:moveTo>
                  <a:lnTo>
                    <a:pt x="6" y="231"/>
                  </a:lnTo>
                  <a:lnTo>
                    <a:pt x="14" y="252"/>
                  </a:lnTo>
                  <a:lnTo>
                    <a:pt x="20" y="276"/>
                  </a:lnTo>
                  <a:lnTo>
                    <a:pt x="20" y="300"/>
                  </a:lnTo>
                  <a:lnTo>
                    <a:pt x="20" y="319"/>
                  </a:lnTo>
                  <a:lnTo>
                    <a:pt x="33" y="335"/>
                  </a:lnTo>
                  <a:lnTo>
                    <a:pt x="50" y="349"/>
                  </a:lnTo>
                  <a:lnTo>
                    <a:pt x="61" y="354"/>
                  </a:lnTo>
                  <a:lnTo>
                    <a:pt x="58" y="359"/>
                  </a:lnTo>
                  <a:lnTo>
                    <a:pt x="61" y="376"/>
                  </a:lnTo>
                  <a:lnTo>
                    <a:pt x="64" y="390"/>
                  </a:lnTo>
                  <a:lnTo>
                    <a:pt x="72" y="397"/>
                  </a:lnTo>
                  <a:lnTo>
                    <a:pt x="83" y="387"/>
                  </a:lnTo>
                  <a:lnTo>
                    <a:pt x="91" y="376"/>
                  </a:lnTo>
                  <a:lnTo>
                    <a:pt x="91" y="364"/>
                  </a:lnTo>
                  <a:lnTo>
                    <a:pt x="91" y="359"/>
                  </a:lnTo>
                  <a:lnTo>
                    <a:pt x="97" y="364"/>
                  </a:lnTo>
                  <a:lnTo>
                    <a:pt x="108" y="373"/>
                  </a:lnTo>
                  <a:lnTo>
                    <a:pt x="130" y="383"/>
                  </a:lnTo>
                  <a:lnTo>
                    <a:pt x="157" y="383"/>
                  </a:lnTo>
                  <a:lnTo>
                    <a:pt x="157" y="414"/>
                  </a:lnTo>
                  <a:lnTo>
                    <a:pt x="165" y="423"/>
                  </a:lnTo>
                  <a:lnTo>
                    <a:pt x="190" y="444"/>
                  </a:lnTo>
                  <a:lnTo>
                    <a:pt x="218" y="463"/>
                  </a:lnTo>
                  <a:lnTo>
                    <a:pt x="242" y="471"/>
                  </a:lnTo>
                  <a:lnTo>
                    <a:pt x="251" y="459"/>
                  </a:lnTo>
                  <a:lnTo>
                    <a:pt x="251" y="444"/>
                  </a:lnTo>
                  <a:lnTo>
                    <a:pt x="253" y="430"/>
                  </a:lnTo>
                  <a:lnTo>
                    <a:pt x="270" y="421"/>
                  </a:lnTo>
                  <a:lnTo>
                    <a:pt x="295" y="423"/>
                  </a:lnTo>
                  <a:lnTo>
                    <a:pt x="325" y="433"/>
                  </a:lnTo>
                  <a:lnTo>
                    <a:pt x="344" y="442"/>
                  </a:lnTo>
                  <a:lnTo>
                    <a:pt x="352" y="449"/>
                  </a:lnTo>
                  <a:lnTo>
                    <a:pt x="350" y="452"/>
                  </a:lnTo>
                  <a:lnTo>
                    <a:pt x="347" y="459"/>
                  </a:lnTo>
                  <a:lnTo>
                    <a:pt x="347" y="466"/>
                  </a:lnTo>
                  <a:lnTo>
                    <a:pt x="352" y="468"/>
                  </a:lnTo>
                  <a:lnTo>
                    <a:pt x="366" y="471"/>
                  </a:lnTo>
                  <a:lnTo>
                    <a:pt x="388" y="475"/>
                  </a:lnTo>
                  <a:lnTo>
                    <a:pt x="407" y="480"/>
                  </a:lnTo>
                  <a:lnTo>
                    <a:pt x="418" y="482"/>
                  </a:lnTo>
                  <a:lnTo>
                    <a:pt x="421" y="480"/>
                  </a:lnTo>
                  <a:lnTo>
                    <a:pt x="427" y="478"/>
                  </a:lnTo>
                  <a:lnTo>
                    <a:pt x="440" y="475"/>
                  </a:lnTo>
                  <a:lnTo>
                    <a:pt x="454" y="485"/>
                  </a:lnTo>
                  <a:lnTo>
                    <a:pt x="484" y="490"/>
                  </a:lnTo>
                  <a:lnTo>
                    <a:pt x="528" y="487"/>
                  </a:lnTo>
                  <a:lnTo>
                    <a:pt x="572" y="482"/>
                  </a:lnTo>
                  <a:lnTo>
                    <a:pt x="592" y="482"/>
                  </a:lnTo>
                  <a:lnTo>
                    <a:pt x="633" y="499"/>
                  </a:lnTo>
                  <a:lnTo>
                    <a:pt x="751" y="454"/>
                  </a:lnTo>
                  <a:lnTo>
                    <a:pt x="754" y="437"/>
                  </a:lnTo>
                  <a:lnTo>
                    <a:pt x="765" y="404"/>
                  </a:lnTo>
                  <a:lnTo>
                    <a:pt x="776" y="376"/>
                  </a:lnTo>
                  <a:lnTo>
                    <a:pt x="795" y="373"/>
                  </a:lnTo>
                  <a:lnTo>
                    <a:pt x="809" y="371"/>
                  </a:lnTo>
                  <a:lnTo>
                    <a:pt x="814" y="354"/>
                  </a:lnTo>
                  <a:lnTo>
                    <a:pt x="814" y="335"/>
                  </a:lnTo>
                  <a:lnTo>
                    <a:pt x="817" y="326"/>
                  </a:lnTo>
                  <a:lnTo>
                    <a:pt x="855" y="319"/>
                  </a:lnTo>
                  <a:lnTo>
                    <a:pt x="861" y="304"/>
                  </a:lnTo>
                  <a:lnTo>
                    <a:pt x="883" y="278"/>
                  </a:lnTo>
                  <a:lnTo>
                    <a:pt x="902" y="245"/>
                  </a:lnTo>
                  <a:lnTo>
                    <a:pt x="916" y="221"/>
                  </a:lnTo>
                  <a:lnTo>
                    <a:pt x="919" y="202"/>
                  </a:lnTo>
                  <a:lnTo>
                    <a:pt x="932" y="190"/>
                  </a:lnTo>
                  <a:lnTo>
                    <a:pt x="943" y="178"/>
                  </a:lnTo>
                  <a:lnTo>
                    <a:pt x="952" y="174"/>
                  </a:lnTo>
                  <a:lnTo>
                    <a:pt x="943" y="169"/>
                  </a:lnTo>
                  <a:lnTo>
                    <a:pt x="941" y="159"/>
                  </a:lnTo>
                  <a:lnTo>
                    <a:pt x="943" y="152"/>
                  </a:lnTo>
                  <a:lnTo>
                    <a:pt x="971" y="157"/>
                  </a:lnTo>
                  <a:lnTo>
                    <a:pt x="1001" y="155"/>
                  </a:lnTo>
                  <a:lnTo>
                    <a:pt x="1020" y="147"/>
                  </a:lnTo>
                  <a:lnTo>
                    <a:pt x="1029" y="136"/>
                  </a:lnTo>
                  <a:lnTo>
                    <a:pt x="1031" y="131"/>
                  </a:lnTo>
                  <a:lnTo>
                    <a:pt x="1056" y="195"/>
                  </a:lnTo>
                  <a:lnTo>
                    <a:pt x="1064" y="195"/>
                  </a:lnTo>
                  <a:lnTo>
                    <a:pt x="1084" y="202"/>
                  </a:lnTo>
                  <a:lnTo>
                    <a:pt x="1100" y="214"/>
                  </a:lnTo>
                  <a:lnTo>
                    <a:pt x="1108" y="235"/>
                  </a:lnTo>
                  <a:lnTo>
                    <a:pt x="1103" y="257"/>
                  </a:lnTo>
                  <a:lnTo>
                    <a:pt x="1100" y="276"/>
                  </a:lnTo>
                  <a:lnTo>
                    <a:pt x="1097" y="288"/>
                  </a:lnTo>
                  <a:lnTo>
                    <a:pt x="1097" y="292"/>
                  </a:lnTo>
                  <a:lnTo>
                    <a:pt x="996" y="357"/>
                  </a:lnTo>
                  <a:lnTo>
                    <a:pt x="998" y="361"/>
                  </a:lnTo>
                  <a:lnTo>
                    <a:pt x="1001" y="373"/>
                  </a:lnTo>
                  <a:lnTo>
                    <a:pt x="1001" y="385"/>
                  </a:lnTo>
                  <a:lnTo>
                    <a:pt x="996" y="397"/>
                  </a:lnTo>
                  <a:lnTo>
                    <a:pt x="987" y="406"/>
                  </a:lnTo>
                  <a:lnTo>
                    <a:pt x="985" y="425"/>
                  </a:lnTo>
                  <a:lnTo>
                    <a:pt x="974" y="437"/>
                  </a:lnTo>
                  <a:lnTo>
                    <a:pt x="949" y="440"/>
                  </a:lnTo>
                  <a:lnTo>
                    <a:pt x="927" y="433"/>
                  </a:lnTo>
                  <a:lnTo>
                    <a:pt x="938" y="423"/>
                  </a:lnTo>
                  <a:lnTo>
                    <a:pt x="957" y="418"/>
                  </a:lnTo>
                  <a:lnTo>
                    <a:pt x="971" y="416"/>
                  </a:lnTo>
                  <a:lnTo>
                    <a:pt x="963" y="387"/>
                  </a:lnTo>
                  <a:lnTo>
                    <a:pt x="919" y="418"/>
                  </a:lnTo>
                  <a:lnTo>
                    <a:pt x="905" y="416"/>
                  </a:lnTo>
                  <a:lnTo>
                    <a:pt x="880" y="416"/>
                  </a:lnTo>
                  <a:lnTo>
                    <a:pt x="853" y="421"/>
                  </a:lnTo>
                  <a:lnTo>
                    <a:pt x="836" y="440"/>
                  </a:lnTo>
                  <a:lnTo>
                    <a:pt x="828" y="461"/>
                  </a:lnTo>
                  <a:lnTo>
                    <a:pt x="828" y="473"/>
                  </a:lnTo>
                  <a:lnTo>
                    <a:pt x="844" y="475"/>
                  </a:lnTo>
                  <a:lnTo>
                    <a:pt x="897" y="475"/>
                  </a:lnTo>
                  <a:lnTo>
                    <a:pt x="949" y="463"/>
                  </a:lnTo>
                  <a:lnTo>
                    <a:pt x="982" y="440"/>
                  </a:lnTo>
                  <a:lnTo>
                    <a:pt x="1001" y="418"/>
                  </a:lnTo>
                  <a:lnTo>
                    <a:pt x="1007" y="409"/>
                  </a:lnTo>
                  <a:lnTo>
                    <a:pt x="1023" y="423"/>
                  </a:lnTo>
                  <a:lnTo>
                    <a:pt x="1051" y="395"/>
                  </a:lnTo>
                  <a:lnTo>
                    <a:pt x="1056" y="397"/>
                  </a:lnTo>
                  <a:lnTo>
                    <a:pt x="1070" y="402"/>
                  </a:lnTo>
                  <a:lnTo>
                    <a:pt x="1075" y="411"/>
                  </a:lnTo>
                  <a:lnTo>
                    <a:pt x="1067" y="425"/>
                  </a:lnTo>
                  <a:lnTo>
                    <a:pt x="1056" y="437"/>
                  </a:lnTo>
                  <a:lnTo>
                    <a:pt x="1064" y="440"/>
                  </a:lnTo>
                  <a:lnTo>
                    <a:pt x="1075" y="440"/>
                  </a:lnTo>
                  <a:lnTo>
                    <a:pt x="1084" y="437"/>
                  </a:lnTo>
                  <a:lnTo>
                    <a:pt x="1111" y="395"/>
                  </a:lnTo>
                  <a:lnTo>
                    <a:pt x="1114" y="418"/>
                  </a:lnTo>
                  <a:lnTo>
                    <a:pt x="1067" y="478"/>
                  </a:lnTo>
                  <a:lnTo>
                    <a:pt x="1081" y="487"/>
                  </a:lnTo>
                  <a:lnTo>
                    <a:pt x="1125" y="466"/>
                  </a:lnTo>
                  <a:lnTo>
                    <a:pt x="1169" y="257"/>
                  </a:lnTo>
                  <a:lnTo>
                    <a:pt x="1031" y="0"/>
                  </a:lnTo>
                  <a:lnTo>
                    <a:pt x="3" y="126"/>
                  </a:lnTo>
                  <a:lnTo>
                    <a:pt x="0" y="223"/>
                  </a:lnTo>
                  <a:close/>
                </a:path>
              </a:pathLst>
            </a:custGeom>
            <a:solidFill>
              <a:srgbClr val="756959"/>
            </a:solidFill>
            <a:ln w="9525">
              <a:noFill/>
              <a:round/>
              <a:headEnd/>
              <a:tailEnd/>
            </a:ln>
          </p:spPr>
          <p:txBody>
            <a:bodyPr/>
            <a:lstStyle/>
            <a:p>
              <a:endParaRPr lang="en-US"/>
            </a:p>
          </p:txBody>
        </p:sp>
        <p:sp>
          <p:nvSpPr>
            <p:cNvPr id="15412" name="Freeform 26"/>
            <p:cNvSpPr>
              <a:spLocks/>
            </p:cNvSpPr>
            <p:nvPr/>
          </p:nvSpPr>
          <p:spPr bwMode="auto">
            <a:xfrm>
              <a:off x="6116" y="3403"/>
              <a:ext cx="1218" cy="554"/>
            </a:xfrm>
            <a:custGeom>
              <a:avLst/>
              <a:gdLst>
                <a:gd name="T0" fmla="*/ 39 w 1218"/>
                <a:gd name="T1" fmla="*/ 400 h 554"/>
                <a:gd name="T2" fmla="*/ 55 w 1218"/>
                <a:gd name="T3" fmla="*/ 314 h 554"/>
                <a:gd name="T4" fmla="*/ 77 w 1218"/>
                <a:gd name="T5" fmla="*/ 340 h 554"/>
                <a:gd name="T6" fmla="*/ 83 w 1218"/>
                <a:gd name="T7" fmla="*/ 383 h 554"/>
                <a:gd name="T8" fmla="*/ 110 w 1218"/>
                <a:gd name="T9" fmla="*/ 402 h 554"/>
                <a:gd name="T10" fmla="*/ 130 w 1218"/>
                <a:gd name="T11" fmla="*/ 352 h 554"/>
                <a:gd name="T12" fmla="*/ 143 w 1218"/>
                <a:gd name="T13" fmla="*/ 338 h 554"/>
                <a:gd name="T14" fmla="*/ 154 w 1218"/>
                <a:gd name="T15" fmla="*/ 357 h 554"/>
                <a:gd name="T16" fmla="*/ 146 w 1218"/>
                <a:gd name="T17" fmla="*/ 393 h 554"/>
                <a:gd name="T18" fmla="*/ 179 w 1218"/>
                <a:gd name="T19" fmla="*/ 402 h 554"/>
                <a:gd name="T20" fmla="*/ 240 w 1218"/>
                <a:gd name="T21" fmla="*/ 447 h 554"/>
                <a:gd name="T22" fmla="*/ 262 w 1218"/>
                <a:gd name="T23" fmla="*/ 471 h 554"/>
                <a:gd name="T24" fmla="*/ 275 w 1218"/>
                <a:gd name="T25" fmla="*/ 440 h 554"/>
                <a:gd name="T26" fmla="*/ 297 w 1218"/>
                <a:gd name="T27" fmla="*/ 438 h 554"/>
                <a:gd name="T28" fmla="*/ 300 w 1218"/>
                <a:gd name="T29" fmla="*/ 461 h 554"/>
                <a:gd name="T30" fmla="*/ 377 w 1218"/>
                <a:gd name="T31" fmla="*/ 483 h 554"/>
                <a:gd name="T32" fmla="*/ 410 w 1218"/>
                <a:gd name="T33" fmla="*/ 523 h 554"/>
                <a:gd name="T34" fmla="*/ 427 w 1218"/>
                <a:gd name="T35" fmla="*/ 535 h 554"/>
                <a:gd name="T36" fmla="*/ 498 w 1218"/>
                <a:gd name="T37" fmla="*/ 540 h 554"/>
                <a:gd name="T38" fmla="*/ 622 w 1218"/>
                <a:gd name="T39" fmla="*/ 540 h 554"/>
                <a:gd name="T40" fmla="*/ 699 w 1218"/>
                <a:gd name="T41" fmla="*/ 552 h 554"/>
                <a:gd name="T42" fmla="*/ 770 w 1218"/>
                <a:gd name="T43" fmla="*/ 528 h 554"/>
                <a:gd name="T44" fmla="*/ 770 w 1218"/>
                <a:gd name="T45" fmla="*/ 483 h 554"/>
                <a:gd name="T46" fmla="*/ 778 w 1218"/>
                <a:gd name="T47" fmla="*/ 452 h 554"/>
                <a:gd name="T48" fmla="*/ 798 w 1218"/>
                <a:gd name="T49" fmla="*/ 428 h 554"/>
                <a:gd name="T50" fmla="*/ 836 w 1218"/>
                <a:gd name="T51" fmla="*/ 378 h 554"/>
                <a:gd name="T52" fmla="*/ 847 w 1218"/>
                <a:gd name="T53" fmla="*/ 331 h 554"/>
                <a:gd name="T54" fmla="*/ 905 w 1218"/>
                <a:gd name="T55" fmla="*/ 283 h 554"/>
                <a:gd name="T56" fmla="*/ 902 w 1218"/>
                <a:gd name="T57" fmla="*/ 331 h 554"/>
                <a:gd name="T58" fmla="*/ 954 w 1218"/>
                <a:gd name="T59" fmla="*/ 269 h 554"/>
                <a:gd name="T60" fmla="*/ 976 w 1218"/>
                <a:gd name="T61" fmla="*/ 219 h 554"/>
                <a:gd name="T62" fmla="*/ 1023 w 1218"/>
                <a:gd name="T63" fmla="*/ 193 h 554"/>
                <a:gd name="T64" fmla="*/ 1034 w 1218"/>
                <a:gd name="T65" fmla="*/ 212 h 554"/>
                <a:gd name="T66" fmla="*/ 1152 w 1218"/>
                <a:gd name="T67" fmla="*/ 255 h 554"/>
                <a:gd name="T68" fmla="*/ 1141 w 1218"/>
                <a:gd name="T69" fmla="*/ 274 h 554"/>
                <a:gd name="T70" fmla="*/ 1152 w 1218"/>
                <a:gd name="T71" fmla="*/ 326 h 554"/>
                <a:gd name="T72" fmla="*/ 1177 w 1218"/>
                <a:gd name="T73" fmla="*/ 376 h 554"/>
                <a:gd name="T74" fmla="*/ 1155 w 1218"/>
                <a:gd name="T75" fmla="*/ 409 h 554"/>
                <a:gd name="T76" fmla="*/ 1147 w 1218"/>
                <a:gd name="T77" fmla="*/ 461 h 554"/>
                <a:gd name="T78" fmla="*/ 1172 w 1218"/>
                <a:gd name="T79" fmla="*/ 428 h 554"/>
                <a:gd name="T80" fmla="*/ 1183 w 1218"/>
                <a:gd name="T81" fmla="*/ 431 h 554"/>
                <a:gd name="T82" fmla="*/ 1174 w 1218"/>
                <a:gd name="T83" fmla="*/ 490 h 554"/>
                <a:gd name="T84" fmla="*/ 1199 w 1218"/>
                <a:gd name="T85" fmla="*/ 450 h 554"/>
                <a:gd name="T86" fmla="*/ 1218 w 1218"/>
                <a:gd name="T87" fmla="*/ 162 h 554"/>
                <a:gd name="T88" fmla="*/ 0 w 1218"/>
                <a:gd name="T89" fmla="*/ 288 h 5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18"/>
                <a:gd name="T136" fmla="*/ 0 h 554"/>
                <a:gd name="T137" fmla="*/ 1218 w 1218"/>
                <a:gd name="T138" fmla="*/ 554 h 5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18" h="554">
                  <a:moveTo>
                    <a:pt x="0" y="288"/>
                  </a:moveTo>
                  <a:lnTo>
                    <a:pt x="0" y="440"/>
                  </a:lnTo>
                  <a:lnTo>
                    <a:pt x="39" y="400"/>
                  </a:lnTo>
                  <a:lnTo>
                    <a:pt x="39" y="383"/>
                  </a:lnTo>
                  <a:lnTo>
                    <a:pt x="47" y="347"/>
                  </a:lnTo>
                  <a:lnTo>
                    <a:pt x="55" y="314"/>
                  </a:lnTo>
                  <a:lnTo>
                    <a:pt x="66" y="300"/>
                  </a:lnTo>
                  <a:lnTo>
                    <a:pt x="72" y="312"/>
                  </a:lnTo>
                  <a:lnTo>
                    <a:pt x="77" y="340"/>
                  </a:lnTo>
                  <a:lnTo>
                    <a:pt x="80" y="369"/>
                  </a:lnTo>
                  <a:lnTo>
                    <a:pt x="80" y="381"/>
                  </a:lnTo>
                  <a:lnTo>
                    <a:pt x="83" y="383"/>
                  </a:lnTo>
                  <a:lnTo>
                    <a:pt x="88" y="393"/>
                  </a:lnTo>
                  <a:lnTo>
                    <a:pt x="97" y="400"/>
                  </a:lnTo>
                  <a:lnTo>
                    <a:pt x="110" y="402"/>
                  </a:lnTo>
                  <a:lnTo>
                    <a:pt x="121" y="393"/>
                  </a:lnTo>
                  <a:lnTo>
                    <a:pt x="127" y="371"/>
                  </a:lnTo>
                  <a:lnTo>
                    <a:pt x="130" y="352"/>
                  </a:lnTo>
                  <a:lnTo>
                    <a:pt x="132" y="345"/>
                  </a:lnTo>
                  <a:lnTo>
                    <a:pt x="135" y="340"/>
                  </a:lnTo>
                  <a:lnTo>
                    <a:pt x="143" y="338"/>
                  </a:lnTo>
                  <a:lnTo>
                    <a:pt x="149" y="338"/>
                  </a:lnTo>
                  <a:lnTo>
                    <a:pt x="157" y="347"/>
                  </a:lnTo>
                  <a:lnTo>
                    <a:pt x="154" y="357"/>
                  </a:lnTo>
                  <a:lnTo>
                    <a:pt x="143" y="364"/>
                  </a:lnTo>
                  <a:lnTo>
                    <a:pt x="138" y="374"/>
                  </a:lnTo>
                  <a:lnTo>
                    <a:pt x="146" y="393"/>
                  </a:lnTo>
                  <a:lnTo>
                    <a:pt x="160" y="404"/>
                  </a:lnTo>
                  <a:lnTo>
                    <a:pt x="171" y="407"/>
                  </a:lnTo>
                  <a:lnTo>
                    <a:pt x="179" y="402"/>
                  </a:lnTo>
                  <a:lnTo>
                    <a:pt x="182" y="400"/>
                  </a:lnTo>
                  <a:lnTo>
                    <a:pt x="204" y="450"/>
                  </a:lnTo>
                  <a:lnTo>
                    <a:pt x="240" y="447"/>
                  </a:lnTo>
                  <a:lnTo>
                    <a:pt x="242" y="452"/>
                  </a:lnTo>
                  <a:lnTo>
                    <a:pt x="253" y="461"/>
                  </a:lnTo>
                  <a:lnTo>
                    <a:pt x="262" y="471"/>
                  </a:lnTo>
                  <a:lnTo>
                    <a:pt x="270" y="471"/>
                  </a:lnTo>
                  <a:lnTo>
                    <a:pt x="275" y="457"/>
                  </a:lnTo>
                  <a:lnTo>
                    <a:pt x="275" y="440"/>
                  </a:lnTo>
                  <a:lnTo>
                    <a:pt x="278" y="426"/>
                  </a:lnTo>
                  <a:lnTo>
                    <a:pt x="286" y="428"/>
                  </a:lnTo>
                  <a:lnTo>
                    <a:pt x="297" y="438"/>
                  </a:lnTo>
                  <a:lnTo>
                    <a:pt x="300" y="447"/>
                  </a:lnTo>
                  <a:lnTo>
                    <a:pt x="300" y="457"/>
                  </a:lnTo>
                  <a:lnTo>
                    <a:pt x="300" y="461"/>
                  </a:lnTo>
                  <a:lnTo>
                    <a:pt x="314" y="464"/>
                  </a:lnTo>
                  <a:lnTo>
                    <a:pt x="344" y="473"/>
                  </a:lnTo>
                  <a:lnTo>
                    <a:pt x="377" y="483"/>
                  </a:lnTo>
                  <a:lnTo>
                    <a:pt x="396" y="497"/>
                  </a:lnTo>
                  <a:lnTo>
                    <a:pt x="405" y="509"/>
                  </a:lnTo>
                  <a:lnTo>
                    <a:pt x="410" y="523"/>
                  </a:lnTo>
                  <a:lnTo>
                    <a:pt x="416" y="535"/>
                  </a:lnTo>
                  <a:lnTo>
                    <a:pt x="416" y="540"/>
                  </a:lnTo>
                  <a:lnTo>
                    <a:pt x="427" y="535"/>
                  </a:lnTo>
                  <a:lnTo>
                    <a:pt x="449" y="530"/>
                  </a:lnTo>
                  <a:lnTo>
                    <a:pt x="476" y="530"/>
                  </a:lnTo>
                  <a:lnTo>
                    <a:pt x="498" y="540"/>
                  </a:lnTo>
                  <a:lnTo>
                    <a:pt x="528" y="547"/>
                  </a:lnTo>
                  <a:lnTo>
                    <a:pt x="578" y="545"/>
                  </a:lnTo>
                  <a:lnTo>
                    <a:pt x="622" y="540"/>
                  </a:lnTo>
                  <a:lnTo>
                    <a:pt x="641" y="537"/>
                  </a:lnTo>
                  <a:lnTo>
                    <a:pt x="688" y="554"/>
                  </a:lnTo>
                  <a:lnTo>
                    <a:pt x="699" y="552"/>
                  </a:lnTo>
                  <a:lnTo>
                    <a:pt x="721" y="547"/>
                  </a:lnTo>
                  <a:lnTo>
                    <a:pt x="751" y="540"/>
                  </a:lnTo>
                  <a:lnTo>
                    <a:pt x="770" y="528"/>
                  </a:lnTo>
                  <a:lnTo>
                    <a:pt x="778" y="509"/>
                  </a:lnTo>
                  <a:lnTo>
                    <a:pt x="776" y="495"/>
                  </a:lnTo>
                  <a:lnTo>
                    <a:pt x="770" y="483"/>
                  </a:lnTo>
                  <a:lnTo>
                    <a:pt x="770" y="478"/>
                  </a:lnTo>
                  <a:lnTo>
                    <a:pt x="784" y="457"/>
                  </a:lnTo>
                  <a:lnTo>
                    <a:pt x="778" y="452"/>
                  </a:lnTo>
                  <a:lnTo>
                    <a:pt x="770" y="442"/>
                  </a:lnTo>
                  <a:lnTo>
                    <a:pt x="773" y="433"/>
                  </a:lnTo>
                  <a:lnTo>
                    <a:pt x="798" y="428"/>
                  </a:lnTo>
                  <a:lnTo>
                    <a:pt x="828" y="416"/>
                  </a:lnTo>
                  <a:lnTo>
                    <a:pt x="839" y="397"/>
                  </a:lnTo>
                  <a:lnTo>
                    <a:pt x="836" y="378"/>
                  </a:lnTo>
                  <a:lnTo>
                    <a:pt x="833" y="369"/>
                  </a:lnTo>
                  <a:lnTo>
                    <a:pt x="836" y="357"/>
                  </a:lnTo>
                  <a:lnTo>
                    <a:pt x="847" y="331"/>
                  </a:lnTo>
                  <a:lnTo>
                    <a:pt x="864" y="300"/>
                  </a:lnTo>
                  <a:lnTo>
                    <a:pt x="891" y="283"/>
                  </a:lnTo>
                  <a:lnTo>
                    <a:pt x="905" y="283"/>
                  </a:lnTo>
                  <a:lnTo>
                    <a:pt x="905" y="297"/>
                  </a:lnTo>
                  <a:lnTo>
                    <a:pt x="899" y="316"/>
                  </a:lnTo>
                  <a:lnTo>
                    <a:pt x="902" y="331"/>
                  </a:lnTo>
                  <a:lnTo>
                    <a:pt x="913" y="326"/>
                  </a:lnTo>
                  <a:lnTo>
                    <a:pt x="938" y="300"/>
                  </a:lnTo>
                  <a:lnTo>
                    <a:pt x="954" y="269"/>
                  </a:lnTo>
                  <a:lnTo>
                    <a:pt x="960" y="250"/>
                  </a:lnTo>
                  <a:lnTo>
                    <a:pt x="963" y="236"/>
                  </a:lnTo>
                  <a:lnTo>
                    <a:pt x="976" y="219"/>
                  </a:lnTo>
                  <a:lnTo>
                    <a:pt x="996" y="200"/>
                  </a:lnTo>
                  <a:lnTo>
                    <a:pt x="1015" y="193"/>
                  </a:lnTo>
                  <a:lnTo>
                    <a:pt x="1023" y="193"/>
                  </a:lnTo>
                  <a:lnTo>
                    <a:pt x="1031" y="202"/>
                  </a:lnTo>
                  <a:lnTo>
                    <a:pt x="1034" y="207"/>
                  </a:lnTo>
                  <a:lnTo>
                    <a:pt x="1034" y="212"/>
                  </a:lnTo>
                  <a:lnTo>
                    <a:pt x="1075" y="183"/>
                  </a:lnTo>
                  <a:lnTo>
                    <a:pt x="1161" y="255"/>
                  </a:lnTo>
                  <a:lnTo>
                    <a:pt x="1152" y="255"/>
                  </a:lnTo>
                  <a:lnTo>
                    <a:pt x="1139" y="255"/>
                  </a:lnTo>
                  <a:lnTo>
                    <a:pt x="1130" y="259"/>
                  </a:lnTo>
                  <a:lnTo>
                    <a:pt x="1141" y="274"/>
                  </a:lnTo>
                  <a:lnTo>
                    <a:pt x="1155" y="295"/>
                  </a:lnTo>
                  <a:lnTo>
                    <a:pt x="1155" y="312"/>
                  </a:lnTo>
                  <a:lnTo>
                    <a:pt x="1152" y="326"/>
                  </a:lnTo>
                  <a:lnTo>
                    <a:pt x="1161" y="345"/>
                  </a:lnTo>
                  <a:lnTo>
                    <a:pt x="1172" y="362"/>
                  </a:lnTo>
                  <a:lnTo>
                    <a:pt x="1177" y="376"/>
                  </a:lnTo>
                  <a:lnTo>
                    <a:pt x="1174" y="385"/>
                  </a:lnTo>
                  <a:lnTo>
                    <a:pt x="1166" y="395"/>
                  </a:lnTo>
                  <a:lnTo>
                    <a:pt x="1155" y="409"/>
                  </a:lnTo>
                  <a:lnTo>
                    <a:pt x="1150" y="431"/>
                  </a:lnTo>
                  <a:lnTo>
                    <a:pt x="1147" y="452"/>
                  </a:lnTo>
                  <a:lnTo>
                    <a:pt x="1147" y="461"/>
                  </a:lnTo>
                  <a:lnTo>
                    <a:pt x="1172" y="445"/>
                  </a:lnTo>
                  <a:lnTo>
                    <a:pt x="1172" y="438"/>
                  </a:lnTo>
                  <a:lnTo>
                    <a:pt x="1172" y="428"/>
                  </a:lnTo>
                  <a:lnTo>
                    <a:pt x="1174" y="419"/>
                  </a:lnTo>
                  <a:lnTo>
                    <a:pt x="1183" y="416"/>
                  </a:lnTo>
                  <a:lnTo>
                    <a:pt x="1183" y="431"/>
                  </a:lnTo>
                  <a:lnTo>
                    <a:pt x="1180" y="457"/>
                  </a:lnTo>
                  <a:lnTo>
                    <a:pt x="1177" y="478"/>
                  </a:lnTo>
                  <a:lnTo>
                    <a:pt x="1174" y="490"/>
                  </a:lnTo>
                  <a:lnTo>
                    <a:pt x="1141" y="537"/>
                  </a:lnTo>
                  <a:lnTo>
                    <a:pt x="1169" y="540"/>
                  </a:lnTo>
                  <a:lnTo>
                    <a:pt x="1199" y="450"/>
                  </a:lnTo>
                  <a:lnTo>
                    <a:pt x="1196" y="431"/>
                  </a:lnTo>
                  <a:lnTo>
                    <a:pt x="1213" y="388"/>
                  </a:lnTo>
                  <a:lnTo>
                    <a:pt x="1218" y="162"/>
                  </a:lnTo>
                  <a:lnTo>
                    <a:pt x="1040" y="0"/>
                  </a:lnTo>
                  <a:lnTo>
                    <a:pt x="50" y="131"/>
                  </a:lnTo>
                  <a:lnTo>
                    <a:pt x="0" y="288"/>
                  </a:lnTo>
                  <a:close/>
                </a:path>
              </a:pathLst>
            </a:custGeom>
            <a:solidFill>
              <a:srgbClr val="665445"/>
            </a:solidFill>
            <a:ln w="9525">
              <a:noFill/>
              <a:round/>
              <a:headEnd/>
              <a:tailEnd/>
            </a:ln>
          </p:spPr>
          <p:txBody>
            <a:bodyPr/>
            <a:lstStyle/>
            <a:p>
              <a:endParaRPr lang="en-US"/>
            </a:p>
          </p:txBody>
        </p:sp>
        <p:sp>
          <p:nvSpPr>
            <p:cNvPr id="15413" name="Freeform 27"/>
            <p:cNvSpPr>
              <a:spLocks/>
            </p:cNvSpPr>
            <p:nvPr/>
          </p:nvSpPr>
          <p:spPr bwMode="auto">
            <a:xfrm>
              <a:off x="6111" y="2988"/>
              <a:ext cx="115" cy="385"/>
            </a:xfrm>
            <a:custGeom>
              <a:avLst/>
              <a:gdLst>
                <a:gd name="T0" fmla="*/ 0 w 115"/>
                <a:gd name="T1" fmla="*/ 0 h 385"/>
                <a:gd name="T2" fmla="*/ 5 w 115"/>
                <a:gd name="T3" fmla="*/ 40 h 385"/>
                <a:gd name="T4" fmla="*/ 19 w 115"/>
                <a:gd name="T5" fmla="*/ 78 h 385"/>
                <a:gd name="T6" fmla="*/ 8 w 115"/>
                <a:gd name="T7" fmla="*/ 149 h 385"/>
                <a:gd name="T8" fmla="*/ 11 w 115"/>
                <a:gd name="T9" fmla="*/ 149 h 385"/>
                <a:gd name="T10" fmla="*/ 14 w 115"/>
                <a:gd name="T11" fmla="*/ 156 h 385"/>
                <a:gd name="T12" fmla="*/ 16 w 115"/>
                <a:gd name="T13" fmla="*/ 166 h 385"/>
                <a:gd name="T14" fmla="*/ 14 w 115"/>
                <a:gd name="T15" fmla="*/ 180 h 385"/>
                <a:gd name="T16" fmla="*/ 11 w 115"/>
                <a:gd name="T17" fmla="*/ 202 h 385"/>
                <a:gd name="T18" fmla="*/ 19 w 115"/>
                <a:gd name="T19" fmla="*/ 228 h 385"/>
                <a:gd name="T20" fmla="*/ 25 w 115"/>
                <a:gd name="T21" fmla="*/ 251 h 385"/>
                <a:gd name="T22" fmla="*/ 30 w 115"/>
                <a:gd name="T23" fmla="*/ 261 h 385"/>
                <a:gd name="T24" fmla="*/ 36 w 115"/>
                <a:gd name="T25" fmla="*/ 323 h 385"/>
                <a:gd name="T26" fmla="*/ 60 w 115"/>
                <a:gd name="T27" fmla="*/ 385 h 385"/>
                <a:gd name="T28" fmla="*/ 115 w 115"/>
                <a:gd name="T29" fmla="*/ 377 h 385"/>
                <a:gd name="T30" fmla="*/ 27 w 115"/>
                <a:gd name="T31" fmla="*/ 28 h 385"/>
                <a:gd name="T32" fmla="*/ 0 w 115"/>
                <a:gd name="T33" fmla="*/ 0 h 385"/>
                <a:gd name="T34" fmla="*/ 0 w 115"/>
                <a:gd name="T35" fmla="*/ 0 h 3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385"/>
                <a:gd name="T56" fmla="*/ 115 w 115"/>
                <a:gd name="T57" fmla="*/ 385 h 3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385">
                  <a:moveTo>
                    <a:pt x="0" y="0"/>
                  </a:moveTo>
                  <a:lnTo>
                    <a:pt x="5" y="40"/>
                  </a:lnTo>
                  <a:lnTo>
                    <a:pt x="19" y="78"/>
                  </a:lnTo>
                  <a:lnTo>
                    <a:pt x="8" y="149"/>
                  </a:lnTo>
                  <a:lnTo>
                    <a:pt x="11" y="149"/>
                  </a:lnTo>
                  <a:lnTo>
                    <a:pt x="14" y="156"/>
                  </a:lnTo>
                  <a:lnTo>
                    <a:pt x="16" y="166"/>
                  </a:lnTo>
                  <a:lnTo>
                    <a:pt x="14" y="180"/>
                  </a:lnTo>
                  <a:lnTo>
                    <a:pt x="11" y="202"/>
                  </a:lnTo>
                  <a:lnTo>
                    <a:pt x="19" y="228"/>
                  </a:lnTo>
                  <a:lnTo>
                    <a:pt x="25" y="251"/>
                  </a:lnTo>
                  <a:lnTo>
                    <a:pt x="30" y="261"/>
                  </a:lnTo>
                  <a:lnTo>
                    <a:pt x="36" y="323"/>
                  </a:lnTo>
                  <a:lnTo>
                    <a:pt x="60" y="385"/>
                  </a:lnTo>
                  <a:lnTo>
                    <a:pt x="115" y="377"/>
                  </a:lnTo>
                  <a:lnTo>
                    <a:pt x="27" y="28"/>
                  </a:lnTo>
                  <a:lnTo>
                    <a:pt x="0" y="0"/>
                  </a:lnTo>
                  <a:close/>
                </a:path>
              </a:pathLst>
            </a:custGeom>
            <a:solidFill>
              <a:srgbClr val="756959"/>
            </a:solidFill>
            <a:ln w="9525">
              <a:noFill/>
              <a:round/>
              <a:headEnd/>
              <a:tailEnd/>
            </a:ln>
          </p:spPr>
          <p:txBody>
            <a:bodyPr/>
            <a:lstStyle/>
            <a:p>
              <a:endParaRPr lang="en-US"/>
            </a:p>
          </p:txBody>
        </p:sp>
        <p:sp>
          <p:nvSpPr>
            <p:cNvPr id="15414" name="Freeform 28"/>
            <p:cNvSpPr>
              <a:spLocks/>
            </p:cNvSpPr>
            <p:nvPr/>
          </p:nvSpPr>
          <p:spPr bwMode="auto">
            <a:xfrm>
              <a:off x="6111" y="2938"/>
              <a:ext cx="1138" cy="922"/>
            </a:xfrm>
            <a:custGeom>
              <a:avLst/>
              <a:gdLst>
                <a:gd name="T0" fmla="*/ 0 w 1138"/>
                <a:gd name="T1" fmla="*/ 50 h 922"/>
                <a:gd name="T2" fmla="*/ 25 w 1138"/>
                <a:gd name="T3" fmla="*/ 121 h 922"/>
                <a:gd name="T4" fmla="*/ 19 w 1138"/>
                <a:gd name="T5" fmla="*/ 190 h 922"/>
                <a:gd name="T6" fmla="*/ 27 w 1138"/>
                <a:gd name="T7" fmla="*/ 199 h 922"/>
                <a:gd name="T8" fmla="*/ 25 w 1138"/>
                <a:gd name="T9" fmla="*/ 211 h 922"/>
                <a:gd name="T10" fmla="*/ 22 w 1138"/>
                <a:gd name="T11" fmla="*/ 240 h 922"/>
                <a:gd name="T12" fmla="*/ 19 w 1138"/>
                <a:gd name="T13" fmla="*/ 268 h 922"/>
                <a:gd name="T14" fmla="*/ 27 w 1138"/>
                <a:gd name="T15" fmla="*/ 287 h 922"/>
                <a:gd name="T16" fmla="*/ 36 w 1138"/>
                <a:gd name="T17" fmla="*/ 297 h 922"/>
                <a:gd name="T18" fmla="*/ 41 w 1138"/>
                <a:gd name="T19" fmla="*/ 316 h 922"/>
                <a:gd name="T20" fmla="*/ 38 w 1138"/>
                <a:gd name="T21" fmla="*/ 330 h 922"/>
                <a:gd name="T22" fmla="*/ 38 w 1138"/>
                <a:gd name="T23" fmla="*/ 339 h 922"/>
                <a:gd name="T24" fmla="*/ 52 w 1138"/>
                <a:gd name="T25" fmla="*/ 349 h 922"/>
                <a:gd name="T26" fmla="*/ 47 w 1138"/>
                <a:gd name="T27" fmla="*/ 354 h 922"/>
                <a:gd name="T28" fmla="*/ 41 w 1138"/>
                <a:gd name="T29" fmla="*/ 366 h 922"/>
                <a:gd name="T30" fmla="*/ 38 w 1138"/>
                <a:gd name="T31" fmla="*/ 380 h 922"/>
                <a:gd name="T32" fmla="*/ 44 w 1138"/>
                <a:gd name="T33" fmla="*/ 389 h 922"/>
                <a:gd name="T34" fmla="*/ 55 w 1138"/>
                <a:gd name="T35" fmla="*/ 399 h 922"/>
                <a:gd name="T36" fmla="*/ 58 w 1138"/>
                <a:gd name="T37" fmla="*/ 418 h 922"/>
                <a:gd name="T38" fmla="*/ 60 w 1138"/>
                <a:gd name="T39" fmla="*/ 435 h 922"/>
                <a:gd name="T40" fmla="*/ 60 w 1138"/>
                <a:gd name="T41" fmla="*/ 444 h 922"/>
                <a:gd name="T42" fmla="*/ 104 w 1138"/>
                <a:gd name="T43" fmla="*/ 653 h 922"/>
                <a:gd name="T44" fmla="*/ 278 w 1138"/>
                <a:gd name="T45" fmla="*/ 713 h 922"/>
                <a:gd name="T46" fmla="*/ 517 w 1138"/>
                <a:gd name="T47" fmla="*/ 922 h 922"/>
                <a:gd name="T48" fmla="*/ 553 w 1138"/>
                <a:gd name="T49" fmla="*/ 912 h 922"/>
                <a:gd name="T50" fmla="*/ 630 w 1138"/>
                <a:gd name="T51" fmla="*/ 896 h 922"/>
                <a:gd name="T52" fmla="*/ 704 w 1138"/>
                <a:gd name="T53" fmla="*/ 874 h 922"/>
                <a:gd name="T54" fmla="*/ 739 w 1138"/>
                <a:gd name="T55" fmla="*/ 858 h 922"/>
                <a:gd name="T56" fmla="*/ 745 w 1138"/>
                <a:gd name="T57" fmla="*/ 843 h 922"/>
                <a:gd name="T58" fmla="*/ 759 w 1138"/>
                <a:gd name="T59" fmla="*/ 827 h 922"/>
                <a:gd name="T60" fmla="*/ 767 w 1138"/>
                <a:gd name="T61" fmla="*/ 815 h 922"/>
                <a:gd name="T62" fmla="*/ 775 w 1138"/>
                <a:gd name="T63" fmla="*/ 810 h 922"/>
                <a:gd name="T64" fmla="*/ 803 w 1138"/>
                <a:gd name="T65" fmla="*/ 805 h 922"/>
                <a:gd name="T66" fmla="*/ 844 w 1138"/>
                <a:gd name="T67" fmla="*/ 765 h 922"/>
                <a:gd name="T68" fmla="*/ 904 w 1138"/>
                <a:gd name="T69" fmla="*/ 717 h 922"/>
                <a:gd name="T70" fmla="*/ 948 w 1138"/>
                <a:gd name="T71" fmla="*/ 696 h 922"/>
                <a:gd name="T72" fmla="*/ 992 w 1138"/>
                <a:gd name="T73" fmla="*/ 641 h 922"/>
                <a:gd name="T74" fmla="*/ 1001 w 1138"/>
                <a:gd name="T75" fmla="*/ 618 h 922"/>
                <a:gd name="T76" fmla="*/ 1069 w 1138"/>
                <a:gd name="T77" fmla="*/ 539 h 922"/>
                <a:gd name="T78" fmla="*/ 1108 w 1138"/>
                <a:gd name="T79" fmla="*/ 518 h 922"/>
                <a:gd name="T80" fmla="*/ 1102 w 1138"/>
                <a:gd name="T81" fmla="*/ 499 h 922"/>
                <a:gd name="T82" fmla="*/ 1122 w 1138"/>
                <a:gd name="T83" fmla="*/ 480 h 922"/>
                <a:gd name="T84" fmla="*/ 1138 w 1138"/>
                <a:gd name="T85" fmla="*/ 382 h 922"/>
                <a:gd name="T86" fmla="*/ 154 w 1138"/>
                <a:gd name="T87" fmla="*/ 0 h 922"/>
                <a:gd name="T88" fmla="*/ 80 w 1138"/>
                <a:gd name="T89" fmla="*/ 71 h 922"/>
                <a:gd name="T90" fmla="*/ 47 w 1138"/>
                <a:gd name="T91" fmla="*/ 104 h 922"/>
                <a:gd name="T92" fmla="*/ 0 w 1138"/>
                <a:gd name="T93" fmla="*/ 50 h 922"/>
                <a:gd name="T94" fmla="*/ 0 w 1138"/>
                <a:gd name="T95" fmla="*/ 50 h 9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38"/>
                <a:gd name="T145" fmla="*/ 0 h 922"/>
                <a:gd name="T146" fmla="*/ 1138 w 1138"/>
                <a:gd name="T147" fmla="*/ 922 h 9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38" h="922">
                  <a:moveTo>
                    <a:pt x="0" y="50"/>
                  </a:moveTo>
                  <a:lnTo>
                    <a:pt x="25" y="121"/>
                  </a:lnTo>
                  <a:lnTo>
                    <a:pt x="19" y="190"/>
                  </a:lnTo>
                  <a:lnTo>
                    <a:pt x="27" y="199"/>
                  </a:lnTo>
                  <a:lnTo>
                    <a:pt x="25" y="211"/>
                  </a:lnTo>
                  <a:lnTo>
                    <a:pt x="22" y="240"/>
                  </a:lnTo>
                  <a:lnTo>
                    <a:pt x="19" y="268"/>
                  </a:lnTo>
                  <a:lnTo>
                    <a:pt x="27" y="287"/>
                  </a:lnTo>
                  <a:lnTo>
                    <a:pt x="36" y="297"/>
                  </a:lnTo>
                  <a:lnTo>
                    <a:pt x="41" y="316"/>
                  </a:lnTo>
                  <a:lnTo>
                    <a:pt x="38" y="330"/>
                  </a:lnTo>
                  <a:lnTo>
                    <a:pt x="38" y="339"/>
                  </a:lnTo>
                  <a:lnTo>
                    <a:pt x="52" y="349"/>
                  </a:lnTo>
                  <a:lnTo>
                    <a:pt x="47" y="354"/>
                  </a:lnTo>
                  <a:lnTo>
                    <a:pt x="41" y="366"/>
                  </a:lnTo>
                  <a:lnTo>
                    <a:pt x="38" y="380"/>
                  </a:lnTo>
                  <a:lnTo>
                    <a:pt x="44" y="389"/>
                  </a:lnTo>
                  <a:lnTo>
                    <a:pt x="55" y="399"/>
                  </a:lnTo>
                  <a:lnTo>
                    <a:pt x="58" y="418"/>
                  </a:lnTo>
                  <a:lnTo>
                    <a:pt x="60" y="435"/>
                  </a:lnTo>
                  <a:lnTo>
                    <a:pt x="60" y="444"/>
                  </a:lnTo>
                  <a:lnTo>
                    <a:pt x="104" y="653"/>
                  </a:lnTo>
                  <a:lnTo>
                    <a:pt x="278" y="713"/>
                  </a:lnTo>
                  <a:lnTo>
                    <a:pt x="517" y="922"/>
                  </a:lnTo>
                  <a:lnTo>
                    <a:pt x="553" y="912"/>
                  </a:lnTo>
                  <a:lnTo>
                    <a:pt x="630" y="896"/>
                  </a:lnTo>
                  <a:lnTo>
                    <a:pt x="704" y="874"/>
                  </a:lnTo>
                  <a:lnTo>
                    <a:pt x="739" y="858"/>
                  </a:lnTo>
                  <a:lnTo>
                    <a:pt x="745" y="843"/>
                  </a:lnTo>
                  <a:lnTo>
                    <a:pt x="759" y="827"/>
                  </a:lnTo>
                  <a:lnTo>
                    <a:pt x="767" y="815"/>
                  </a:lnTo>
                  <a:lnTo>
                    <a:pt x="775" y="810"/>
                  </a:lnTo>
                  <a:lnTo>
                    <a:pt x="803" y="805"/>
                  </a:lnTo>
                  <a:lnTo>
                    <a:pt x="844" y="765"/>
                  </a:lnTo>
                  <a:lnTo>
                    <a:pt x="904" y="717"/>
                  </a:lnTo>
                  <a:lnTo>
                    <a:pt x="948" y="696"/>
                  </a:lnTo>
                  <a:lnTo>
                    <a:pt x="992" y="641"/>
                  </a:lnTo>
                  <a:lnTo>
                    <a:pt x="1001" y="618"/>
                  </a:lnTo>
                  <a:lnTo>
                    <a:pt x="1069" y="539"/>
                  </a:lnTo>
                  <a:lnTo>
                    <a:pt x="1108" y="518"/>
                  </a:lnTo>
                  <a:lnTo>
                    <a:pt x="1102" y="499"/>
                  </a:lnTo>
                  <a:lnTo>
                    <a:pt x="1122" y="480"/>
                  </a:lnTo>
                  <a:lnTo>
                    <a:pt x="1138" y="382"/>
                  </a:lnTo>
                  <a:lnTo>
                    <a:pt x="154" y="0"/>
                  </a:lnTo>
                  <a:lnTo>
                    <a:pt x="80" y="71"/>
                  </a:lnTo>
                  <a:lnTo>
                    <a:pt x="47" y="104"/>
                  </a:lnTo>
                  <a:lnTo>
                    <a:pt x="0" y="50"/>
                  </a:lnTo>
                  <a:close/>
                </a:path>
              </a:pathLst>
            </a:custGeom>
            <a:solidFill>
              <a:srgbClr val="968C82"/>
            </a:solidFill>
            <a:ln w="9525">
              <a:noFill/>
              <a:round/>
              <a:headEnd/>
              <a:tailEnd/>
            </a:ln>
          </p:spPr>
          <p:txBody>
            <a:bodyPr/>
            <a:lstStyle/>
            <a:p>
              <a:endParaRPr lang="en-US"/>
            </a:p>
          </p:txBody>
        </p:sp>
        <p:sp>
          <p:nvSpPr>
            <p:cNvPr id="15415" name="Freeform 29"/>
            <p:cNvSpPr>
              <a:spLocks/>
            </p:cNvSpPr>
            <p:nvPr/>
          </p:nvSpPr>
          <p:spPr bwMode="auto">
            <a:xfrm>
              <a:off x="6160" y="3358"/>
              <a:ext cx="946" cy="459"/>
            </a:xfrm>
            <a:custGeom>
              <a:avLst/>
              <a:gdLst>
                <a:gd name="T0" fmla="*/ 47 w 946"/>
                <a:gd name="T1" fmla="*/ 34 h 459"/>
                <a:gd name="T2" fmla="*/ 83 w 946"/>
                <a:gd name="T3" fmla="*/ 102 h 459"/>
                <a:gd name="T4" fmla="*/ 116 w 946"/>
                <a:gd name="T5" fmla="*/ 74 h 459"/>
                <a:gd name="T6" fmla="*/ 135 w 946"/>
                <a:gd name="T7" fmla="*/ 55 h 459"/>
                <a:gd name="T8" fmla="*/ 163 w 946"/>
                <a:gd name="T9" fmla="*/ 72 h 459"/>
                <a:gd name="T10" fmla="*/ 179 w 946"/>
                <a:gd name="T11" fmla="*/ 102 h 459"/>
                <a:gd name="T12" fmla="*/ 185 w 946"/>
                <a:gd name="T13" fmla="*/ 148 h 459"/>
                <a:gd name="T14" fmla="*/ 124 w 946"/>
                <a:gd name="T15" fmla="*/ 110 h 459"/>
                <a:gd name="T16" fmla="*/ 88 w 946"/>
                <a:gd name="T17" fmla="*/ 112 h 459"/>
                <a:gd name="T18" fmla="*/ 91 w 946"/>
                <a:gd name="T19" fmla="*/ 162 h 459"/>
                <a:gd name="T20" fmla="*/ 116 w 946"/>
                <a:gd name="T21" fmla="*/ 181 h 459"/>
                <a:gd name="T22" fmla="*/ 141 w 946"/>
                <a:gd name="T23" fmla="*/ 181 h 459"/>
                <a:gd name="T24" fmla="*/ 212 w 946"/>
                <a:gd name="T25" fmla="*/ 209 h 459"/>
                <a:gd name="T26" fmla="*/ 220 w 946"/>
                <a:gd name="T27" fmla="*/ 224 h 459"/>
                <a:gd name="T28" fmla="*/ 248 w 946"/>
                <a:gd name="T29" fmla="*/ 202 h 459"/>
                <a:gd name="T30" fmla="*/ 264 w 946"/>
                <a:gd name="T31" fmla="*/ 171 h 459"/>
                <a:gd name="T32" fmla="*/ 273 w 946"/>
                <a:gd name="T33" fmla="*/ 183 h 459"/>
                <a:gd name="T34" fmla="*/ 270 w 946"/>
                <a:gd name="T35" fmla="*/ 255 h 459"/>
                <a:gd name="T36" fmla="*/ 297 w 946"/>
                <a:gd name="T37" fmla="*/ 266 h 459"/>
                <a:gd name="T38" fmla="*/ 300 w 946"/>
                <a:gd name="T39" fmla="*/ 295 h 459"/>
                <a:gd name="T40" fmla="*/ 333 w 946"/>
                <a:gd name="T41" fmla="*/ 309 h 459"/>
                <a:gd name="T42" fmla="*/ 347 w 946"/>
                <a:gd name="T43" fmla="*/ 312 h 459"/>
                <a:gd name="T44" fmla="*/ 380 w 946"/>
                <a:gd name="T45" fmla="*/ 326 h 459"/>
                <a:gd name="T46" fmla="*/ 388 w 946"/>
                <a:gd name="T47" fmla="*/ 309 h 459"/>
                <a:gd name="T48" fmla="*/ 385 w 946"/>
                <a:gd name="T49" fmla="*/ 276 h 459"/>
                <a:gd name="T50" fmla="*/ 402 w 946"/>
                <a:gd name="T51" fmla="*/ 278 h 459"/>
                <a:gd name="T52" fmla="*/ 424 w 946"/>
                <a:gd name="T53" fmla="*/ 314 h 459"/>
                <a:gd name="T54" fmla="*/ 424 w 946"/>
                <a:gd name="T55" fmla="*/ 328 h 459"/>
                <a:gd name="T56" fmla="*/ 427 w 946"/>
                <a:gd name="T57" fmla="*/ 352 h 459"/>
                <a:gd name="T58" fmla="*/ 495 w 946"/>
                <a:gd name="T59" fmla="*/ 361 h 459"/>
                <a:gd name="T60" fmla="*/ 526 w 946"/>
                <a:gd name="T61" fmla="*/ 366 h 459"/>
                <a:gd name="T62" fmla="*/ 539 w 946"/>
                <a:gd name="T63" fmla="*/ 392 h 459"/>
                <a:gd name="T64" fmla="*/ 603 w 946"/>
                <a:gd name="T65" fmla="*/ 407 h 459"/>
                <a:gd name="T66" fmla="*/ 625 w 946"/>
                <a:gd name="T67" fmla="*/ 376 h 459"/>
                <a:gd name="T68" fmla="*/ 658 w 946"/>
                <a:gd name="T69" fmla="*/ 352 h 459"/>
                <a:gd name="T70" fmla="*/ 685 w 946"/>
                <a:gd name="T71" fmla="*/ 352 h 459"/>
                <a:gd name="T72" fmla="*/ 693 w 946"/>
                <a:gd name="T73" fmla="*/ 369 h 459"/>
                <a:gd name="T74" fmla="*/ 712 w 946"/>
                <a:gd name="T75" fmla="*/ 361 h 459"/>
                <a:gd name="T76" fmla="*/ 765 w 946"/>
                <a:gd name="T77" fmla="*/ 321 h 459"/>
                <a:gd name="T78" fmla="*/ 811 w 946"/>
                <a:gd name="T79" fmla="*/ 300 h 459"/>
                <a:gd name="T80" fmla="*/ 759 w 946"/>
                <a:gd name="T81" fmla="*/ 276 h 459"/>
                <a:gd name="T82" fmla="*/ 795 w 946"/>
                <a:gd name="T83" fmla="*/ 259 h 459"/>
                <a:gd name="T84" fmla="*/ 792 w 946"/>
                <a:gd name="T85" fmla="*/ 219 h 459"/>
                <a:gd name="T86" fmla="*/ 811 w 946"/>
                <a:gd name="T87" fmla="*/ 238 h 459"/>
                <a:gd name="T88" fmla="*/ 866 w 946"/>
                <a:gd name="T89" fmla="*/ 226 h 459"/>
                <a:gd name="T90" fmla="*/ 946 w 946"/>
                <a:gd name="T91" fmla="*/ 209 h 459"/>
                <a:gd name="T92" fmla="*/ 894 w 946"/>
                <a:gd name="T93" fmla="*/ 288 h 459"/>
                <a:gd name="T94" fmla="*/ 770 w 946"/>
                <a:gd name="T95" fmla="*/ 383 h 459"/>
                <a:gd name="T96" fmla="*/ 693 w 946"/>
                <a:gd name="T97" fmla="*/ 421 h 459"/>
                <a:gd name="T98" fmla="*/ 611 w 946"/>
                <a:gd name="T99" fmla="*/ 459 h 459"/>
                <a:gd name="T100" fmla="*/ 432 w 946"/>
                <a:gd name="T101" fmla="*/ 416 h 459"/>
                <a:gd name="T102" fmla="*/ 267 w 946"/>
                <a:gd name="T103" fmla="*/ 376 h 459"/>
                <a:gd name="T104" fmla="*/ 22 w 946"/>
                <a:gd name="T105" fmla="*/ 0 h 4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46"/>
                <a:gd name="T160" fmla="*/ 0 h 459"/>
                <a:gd name="T161" fmla="*/ 946 w 946"/>
                <a:gd name="T162" fmla="*/ 459 h 4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46" h="459">
                  <a:moveTo>
                    <a:pt x="22" y="0"/>
                  </a:moveTo>
                  <a:lnTo>
                    <a:pt x="47" y="34"/>
                  </a:lnTo>
                  <a:lnTo>
                    <a:pt x="75" y="110"/>
                  </a:lnTo>
                  <a:lnTo>
                    <a:pt x="83" y="102"/>
                  </a:lnTo>
                  <a:lnTo>
                    <a:pt x="99" y="91"/>
                  </a:lnTo>
                  <a:lnTo>
                    <a:pt x="116" y="74"/>
                  </a:lnTo>
                  <a:lnTo>
                    <a:pt x="127" y="60"/>
                  </a:lnTo>
                  <a:lnTo>
                    <a:pt x="135" y="55"/>
                  </a:lnTo>
                  <a:lnTo>
                    <a:pt x="149" y="60"/>
                  </a:lnTo>
                  <a:lnTo>
                    <a:pt x="163" y="72"/>
                  </a:lnTo>
                  <a:lnTo>
                    <a:pt x="171" y="83"/>
                  </a:lnTo>
                  <a:lnTo>
                    <a:pt x="179" y="102"/>
                  </a:lnTo>
                  <a:lnTo>
                    <a:pt x="193" y="136"/>
                  </a:lnTo>
                  <a:lnTo>
                    <a:pt x="185" y="148"/>
                  </a:lnTo>
                  <a:lnTo>
                    <a:pt x="135" y="114"/>
                  </a:lnTo>
                  <a:lnTo>
                    <a:pt x="124" y="110"/>
                  </a:lnTo>
                  <a:lnTo>
                    <a:pt x="105" y="107"/>
                  </a:lnTo>
                  <a:lnTo>
                    <a:pt x="88" y="112"/>
                  </a:lnTo>
                  <a:lnTo>
                    <a:pt x="86" y="136"/>
                  </a:lnTo>
                  <a:lnTo>
                    <a:pt x="91" y="162"/>
                  </a:lnTo>
                  <a:lnTo>
                    <a:pt x="105" y="176"/>
                  </a:lnTo>
                  <a:lnTo>
                    <a:pt x="116" y="181"/>
                  </a:lnTo>
                  <a:lnTo>
                    <a:pt x="121" y="183"/>
                  </a:lnTo>
                  <a:lnTo>
                    <a:pt x="141" y="181"/>
                  </a:lnTo>
                  <a:lnTo>
                    <a:pt x="163" y="209"/>
                  </a:lnTo>
                  <a:lnTo>
                    <a:pt x="212" y="209"/>
                  </a:lnTo>
                  <a:lnTo>
                    <a:pt x="215" y="214"/>
                  </a:lnTo>
                  <a:lnTo>
                    <a:pt x="220" y="224"/>
                  </a:lnTo>
                  <a:lnTo>
                    <a:pt x="231" y="224"/>
                  </a:lnTo>
                  <a:lnTo>
                    <a:pt x="248" y="202"/>
                  </a:lnTo>
                  <a:lnTo>
                    <a:pt x="259" y="174"/>
                  </a:lnTo>
                  <a:lnTo>
                    <a:pt x="264" y="171"/>
                  </a:lnTo>
                  <a:lnTo>
                    <a:pt x="270" y="178"/>
                  </a:lnTo>
                  <a:lnTo>
                    <a:pt x="273" y="183"/>
                  </a:lnTo>
                  <a:lnTo>
                    <a:pt x="262" y="255"/>
                  </a:lnTo>
                  <a:lnTo>
                    <a:pt x="270" y="255"/>
                  </a:lnTo>
                  <a:lnTo>
                    <a:pt x="286" y="259"/>
                  </a:lnTo>
                  <a:lnTo>
                    <a:pt x="297" y="266"/>
                  </a:lnTo>
                  <a:lnTo>
                    <a:pt x="297" y="281"/>
                  </a:lnTo>
                  <a:lnTo>
                    <a:pt x="300" y="295"/>
                  </a:lnTo>
                  <a:lnTo>
                    <a:pt x="314" y="304"/>
                  </a:lnTo>
                  <a:lnTo>
                    <a:pt x="333" y="309"/>
                  </a:lnTo>
                  <a:lnTo>
                    <a:pt x="341" y="309"/>
                  </a:lnTo>
                  <a:lnTo>
                    <a:pt x="347" y="312"/>
                  </a:lnTo>
                  <a:lnTo>
                    <a:pt x="363" y="319"/>
                  </a:lnTo>
                  <a:lnTo>
                    <a:pt x="380" y="326"/>
                  </a:lnTo>
                  <a:lnTo>
                    <a:pt x="388" y="321"/>
                  </a:lnTo>
                  <a:lnTo>
                    <a:pt x="388" y="309"/>
                  </a:lnTo>
                  <a:lnTo>
                    <a:pt x="385" y="290"/>
                  </a:lnTo>
                  <a:lnTo>
                    <a:pt x="385" y="276"/>
                  </a:lnTo>
                  <a:lnTo>
                    <a:pt x="394" y="271"/>
                  </a:lnTo>
                  <a:lnTo>
                    <a:pt x="402" y="278"/>
                  </a:lnTo>
                  <a:lnTo>
                    <a:pt x="413" y="297"/>
                  </a:lnTo>
                  <a:lnTo>
                    <a:pt x="424" y="314"/>
                  </a:lnTo>
                  <a:lnTo>
                    <a:pt x="427" y="321"/>
                  </a:lnTo>
                  <a:lnTo>
                    <a:pt x="424" y="328"/>
                  </a:lnTo>
                  <a:lnTo>
                    <a:pt x="418" y="340"/>
                  </a:lnTo>
                  <a:lnTo>
                    <a:pt x="427" y="352"/>
                  </a:lnTo>
                  <a:lnTo>
                    <a:pt x="460" y="361"/>
                  </a:lnTo>
                  <a:lnTo>
                    <a:pt x="495" y="361"/>
                  </a:lnTo>
                  <a:lnTo>
                    <a:pt x="517" y="364"/>
                  </a:lnTo>
                  <a:lnTo>
                    <a:pt x="526" y="366"/>
                  </a:lnTo>
                  <a:lnTo>
                    <a:pt x="528" y="380"/>
                  </a:lnTo>
                  <a:lnTo>
                    <a:pt x="539" y="392"/>
                  </a:lnTo>
                  <a:lnTo>
                    <a:pt x="572" y="402"/>
                  </a:lnTo>
                  <a:lnTo>
                    <a:pt x="603" y="407"/>
                  </a:lnTo>
                  <a:lnTo>
                    <a:pt x="619" y="407"/>
                  </a:lnTo>
                  <a:lnTo>
                    <a:pt x="625" y="376"/>
                  </a:lnTo>
                  <a:lnTo>
                    <a:pt x="636" y="366"/>
                  </a:lnTo>
                  <a:lnTo>
                    <a:pt x="658" y="352"/>
                  </a:lnTo>
                  <a:lnTo>
                    <a:pt x="679" y="342"/>
                  </a:lnTo>
                  <a:lnTo>
                    <a:pt x="685" y="352"/>
                  </a:lnTo>
                  <a:lnTo>
                    <a:pt x="685" y="366"/>
                  </a:lnTo>
                  <a:lnTo>
                    <a:pt x="693" y="369"/>
                  </a:lnTo>
                  <a:lnTo>
                    <a:pt x="707" y="364"/>
                  </a:lnTo>
                  <a:lnTo>
                    <a:pt x="712" y="361"/>
                  </a:lnTo>
                  <a:lnTo>
                    <a:pt x="751" y="328"/>
                  </a:lnTo>
                  <a:lnTo>
                    <a:pt x="765" y="321"/>
                  </a:lnTo>
                  <a:lnTo>
                    <a:pt x="795" y="314"/>
                  </a:lnTo>
                  <a:lnTo>
                    <a:pt x="811" y="300"/>
                  </a:lnTo>
                  <a:lnTo>
                    <a:pt x="787" y="288"/>
                  </a:lnTo>
                  <a:lnTo>
                    <a:pt x="759" y="276"/>
                  </a:lnTo>
                  <a:lnTo>
                    <a:pt x="770" y="266"/>
                  </a:lnTo>
                  <a:lnTo>
                    <a:pt x="795" y="259"/>
                  </a:lnTo>
                  <a:lnTo>
                    <a:pt x="809" y="257"/>
                  </a:lnTo>
                  <a:lnTo>
                    <a:pt x="792" y="219"/>
                  </a:lnTo>
                  <a:lnTo>
                    <a:pt x="817" y="202"/>
                  </a:lnTo>
                  <a:lnTo>
                    <a:pt x="811" y="238"/>
                  </a:lnTo>
                  <a:lnTo>
                    <a:pt x="864" y="255"/>
                  </a:lnTo>
                  <a:lnTo>
                    <a:pt x="866" y="226"/>
                  </a:lnTo>
                  <a:lnTo>
                    <a:pt x="916" y="193"/>
                  </a:lnTo>
                  <a:lnTo>
                    <a:pt x="946" y="209"/>
                  </a:lnTo>
                  <a:lnTo>
                    <a:pt x="941" y="236"/>
                  </a:lnTo>
                  <a:lnTo>
                    <a:pt x="894" y="288"/>
                  </a:lnTo>
                  <a:lnTo>
                    <a:pt x="850" y="288"/>
                  </a:lnTo>
                  <a:lnTo>
                    <a:pt x="770" y="383"/>
                  </a:lnTo>
                  <a:lnTo>
                    <a:pt x="748" y="395"/>
                  </a:lnTo>
                  <a:lnTo>
                    <a:pt x="693" y="421"/>
                  </a:lnTo>
                  <a:lnTo>
                    <a:pt x="638" y="445"/>
                  </a:lnTo>
                  <a:lnTo>
                    <a:pt x="611" y="459"/>
                  </a:lnTo>
                  <a:lnTo>
                    <a:pt x="550" y="445"/>
                  </a:lnTo>
                  <a:lnTo>
                    <a:pt x="432" y="416"/>
                  </a:lnTo>
                  <a:lnTo>
                    <a:pt x="319" y="390"/>
                  </a:lnTo>
                  <a:lnTo>
                    <a:pt x="267" y="376"/>
                  </a:lnTo>
                  <a:lnTo>
                    <a:pt x="0" y="136"/>
                  </a:lnTo>
                  <a:lnTo>
                    <a:pt x="22" y="0"/>
                  </a:lnTo>
                  <a:close/>
                </a:path>
              </a:pathLst>
            </a:custGeom>
            <a:solidFill>
              <a:srgbClr val="756959"/>
            </a:solidFill>
            <a:ln w="9525">
              <a:noFill/>
              <a:round/>
              <a:headEnd/>
              <a:tailEnd/>
            </a:ln>
          </p:spPr>
          <p:txBody>
            <a:bodyPr/>
            <a:lstStyle/>
            <a:p>
              <a:endParaRPr lang="en-US"/>
            </a:p>
          </p:txBody>
        </p:sp>
        <p:sp>
          <p:nvSpPr>
            <p:cNvPr id="15416" name="Freeform 30"/>
            <p:cNvSpPr>
              <a:spLocks/>
            </p:cNvSpPr>
            <p:nvPr/>
          </p:nvSpPr>
          <p:spPr bwMode="auto">
            <a:xfrm>
              <a:off x="6149" y="3159"/>
              <a:ext cx="187" cy="299"/>
            </a:xfrm>
            <a:custGeom>
              <a:avLst/>
              <a:gdLst>
                <a:gd name="T0" fmla="*/ 22 w 187"/>
                <a:gd name="T1" fmla="*/ 14 h 299"/>
                <a:gd name="T2" fmla="*/ 9 w 187"/>
                <a:gd name="T3" fmla="*/ 9 h 299"/>
                <a:gd name="T4" fmla="*/ 3 w 187"/>
                <a:gd name="T5" fmla="*/ 16 h 299"/>
                <a:gd name="T6" fmla="*/ 0 w 187"/>
                <a:gd name="T7" fmla="*/ 59 h 299"/>
                <a:gd name="T8" fmla="*/ 17 w 187"/>
                <a:gd name="T9" fmla="*/ 85 h 299"/>
                <a:gd name="T10" fmla="*/ 25 w 187"/>
                <a:gd name="T11" fmla="*/ 116 h 299"/>
                <a:gd name="T12" fmla="*/ 20 w 187"/>
                <a:gd name="T13" fmla="*/ 152 h 299"/>
                <a:gd name="T14" fmla="*/ 77 w 187"/>
                <a:gd name="T15" fmla="*/ 252 h 299"/>
                <a:gd name="T16" fmla="*/ 86 w 187"/>
                <a:gd name="T17" fmla="*/ 290 h 299"/>
                <a:gd name="T18" fmla="*/ 105 w 187"/>
                <a:gd name="T19" fmla="*/ 290 h 299"/>
                <a:gd name="T20" fmla="*/ 119 w 187"/>
                <a:gd name="T21" fmla="*/ 252 h 299"/>
                <a:gd name="T22" fmla="*/ 124 w 187"/>
                <a:gd name="T23" fmla="*/ 242 h 299"/>
                <a:gd name="T24" fmla="*/ 138 w 187"/>
                <a:gd name="T25" fmla="*/ 237 h 299"/>
                <a:gd name="T26" fmla="*/ 152 w 187"/>
                <a:gd name="T27" fmla="*/ 223 h 299"/>
                <a:gd name="T28" fmla="*/ 179 w 187"/>
                <a:gd name="T29" fmla="*/ 214 h 299"/>
                <a:gd name="T30" fmla="*/ 176 w 187"/>
                <a:gd name="T31" fmla="*/ 178 h 299"/>
                <a:gd name="T32" fmla="*/ 141 w 187"/>
                <a:gd name="T33" fmla="*/ 140 h 299"/>
                <a:gd name="T34" fmla="*/ 130 w 187"/>
                <a:gd name="T35" fmla="*/ 130 h 299"/>
                <a:gd name="T36" fmla="*/ 119 w 187"/>
                <a:gd name="T37" fmla="*/ 107 h 299"/>
                <a:gd name="T38" fmla="*/ 121 w 187"/>
                <a:gd name="T39" fmla="*/ 73 h 299"/>
                <a:gd name="T40" fmla="*/ 124 w 187"/>
                <a:gd name="T41" fmla="*/ 50 h 299"/>
                <a:gd name="T42" fmla="*/ 143 w 187"/>
                <a:gd name="T43" fmla="*/ 57 h 299"/>
                <a:gd name="T44" fmla="*/ 77 w 187"/>
                <a:gd name="T45" fmla="*/ 0 h 299"/>
                <a:gd name="T46" fmla="*/ 86 w 187"/>
                <a:gd name="T47" fmla="*/ 104 h 299"/>
                <a:gd name="T48" fmla="*/ 88 w 187"/>
                <a:gd name="T49" fmla="*/ 147 h 299"/>
                <a:gd name="T50" fmla="*/ 108 w 187"/>
                <a:gd name="T51" fmla="*/ 192 h 299"/>
                <a:gd name="T52" fmla="*/ 119 w 187"/>
                <a:gd name="T53" fmla="*/ 218 h 299"/>
                <a:gd name="T54" fmla="*/ 102 w 187"/>
                <a:gd name="T55" fmla="*/ 228 h 299"/>
                <a:gd name="T56" fmla="*/ 69 w 187"/>
                <a:gd name="T57" fmla="*/ 164 h 299"/>
                <a:gd name="T58" fmla="*/ 44 w 187"/>
                <a:gd name="T59" fmla="*/ 118 h 299"/>
                <a:gd name="T60" fmla="*/ 53 w 187"/>
                <a:gd name="T61" fmla="*/ 85 h 299"/>
                <a:gd name="T62" fmla="*/ 42 w 187"/>
                <a:gd name="T63" fmla="*/ 47 h 299"/>
                <a:gd name="T64" fmla="*/ 36 w 187"/>
                <a:gd name="T65" fmla="*/ 35 h 299"/>
                <a:gd name="T66" fmla="*/ 47 w 187"/>
                <a:gd name="T67" fmla="*/ 31 h 299"/>
                <a:gd name="T68" fmla="*/ 33 w 187"/>
                <a:gd name="T69" fmla="*/ 16 h 2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7"/>
                <a:gd name="T106" fmla="*/ 0 h 299"/>
                <a:gd name="T107" fmla="*/ 187 w 187"/>
                <a:gd name="T108" fmla="*/ 299 h 2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7" h="299">
                  <a:moveTo>
                    <a:pt x="33" y="16"/>
                  </a:moveTo>
                  <a:lnTo>
                    <a:pt x="22" y="14"/>
                  </a:lnTo>
                  <a:lnTo>
                    <a:pt x="14" y="12"/>
                  </a:lnTo>
                  <a:lnTo>
                    <a:pt x="9" y="9"/>
                  </a:lnTo>
                  <a:lnTo>
                    <a:pt x="6" y="9"/>
                  </a:lnTo>
                  <a:lnTo>
                    <a:pt x="3" y="16"/>
                  </a:lnTo>
                  <a:lnTo>
                    <a:pt x="0" y="38"/>
                  </a:lnTo>
                  <a:lnTo>
                    <a:pt x="0" y="59"/>
                  </a:lnTo>
                  <a:lnTo>
                    <a:pt x="9" y="76"/>
                  </a:lnTo>
                  <a:lnTo>
                    <a:pt x="17" y="85"/>
                  </a:lnTo>
                  <a:lnTo>
                    <a:pt x="22" y="102"/>
                  </a:lnTo>
                  <a:lnTo>
                    <a:pt x="25" y="116"/>
                  </a:lnTo>
                  <a:lnTo>
                    <a:pt x="25" y="123"/>
                  </a:lnTo>
                  <a:lnTo>
                    <a:pt x="20" y="152"/>
                  </a:lnTo>
                  <a:lnTo>
                    <a:pt x="77" y="242"/>
                  </a:lnTo>
                  <a:lnTo>
                    <a:pt x="77" y="252"/>
                  </a:lnTo>
                  <a:lnTo>
                    <a:pt x="80" y="271"/>
                  </a:lnTo>
                  <a:lnTo>
                    <a:pt x="86" y="290"/>
                  </a:lnTo>
                  <a:lnTo>
                    <a:pt x="97" y="299"/>
                  </a:lnTo>
                  <a:lnTo>
                    <a:pt x="105" y="290"/>
                  </a:lnTo>
                  <a:lnTo>
                    <a:pt x="113" y="271"/>
                  </a:lnTo>
                  <a:lnTo>
                    <a:pt x="119" y="252"/>
                  </a:lnTo>
                  <a:lnTo>
                    <a:pt x="121" y="244"/>
                  </a:lnTo>
                  <a:lnTo>
                    <a:pt x="124" y="242"/>
                  </a:lnTo>
                  <a:lnTo>
                    <a:pt x="132" y="242"/>
                  </a:lnTo>
                  <a:lnTo>
                    <a:pt x="138" y="237"/>
                  </a:lnTo>
                  <a:lnTo>
                    <a:pt x="143" y="230"/>
                  </a:lnTo>
                  <a:lnTo>
                    <a:pt x="152" y="223"/>
                  </a:lnTo>
                  <a:lnTo>
                    <a:pt x="165" y="218"/>
                  </a:lnTo>
                  <a:lnTo>
                    <a:pt x="179" y="214"/>
                  </a:lnTo>
                  <a:lnTo>
                    <a:pt x="187" y="202"/>
                  </a:lnTo>
                  <a:lnTo>
                    <a:pt x="176" y="178"/>
                  </a:lnTo>
                  <a:lnTo>
                    <a:pt x="160" y="156"/>
                  </a:lnTo>
                  <a:lnTo>
                    <a:pt x="141" y="140"/>
                  </a:lnTo>
                  <a:lnTo>
                    <a:pt x="132" y="135"/>
                  </a:lnTo>
                  <a:lnTo>
                    <a:pt x="130" y="130"/>
                  </a:lnTo>
                  <a:lnTo>
                    <a:pt x="124" y="121"/>
                  </a:lnTo>
                  <a:lnTo>
                    <a:pt x="119" y="107"/>
                  </a:lnTo>
                  <a:lnTo>
                    <a:pt x="121" y="92"/>
                  </a:lnTo>
                  <a:lnTo>
                    <a:pt x="121" y="73"/>
                  </a:lnTo>
                  <a:lnTo>
                    <a:pt x="124" y="59"/>
                  </a:lnTo>
                  <a:lnTo>
                    <a:pt x="124" y="50"/>
                  </a:lnTo>
                  <a:lnTo>
                    <a:pt x="124" y="47"/>
                  </a:lnTo>
                  <a:lnTo>
                    <a:pt x="143" y="57"/>
                  </a:lnTo>
                  <a:lnTo>
                    <a:pt x="168" y="4"/>
                  </a:lnTo>
                  <a:lnTo>
                    <a:pt x="77" y="0"/>
                  </a:lnTo>
                  <a:lnTo>
                    <a:pt x="108" y="64"/>
                  </a:lnTo>
                  <a:lnTo>
                    <a:pt x="86" y="104"/>
                  </a:lnTo>
                  <a:lnTo>
                    <a:pt x="86" y="116"/>
                  </a:lnTo>
                  <a:lnTo>
                    <a:pt x="88" y="147"/>
                  </a:lnTo>
                  <a:lnTo>
                    <a:pt x="94" y="178"/>
                  </a:lnTo>
                  <a:lnTo>
                    <a:pt x="108" y="192"/>
                  </a:lnTo>
                  <a:lnTo>
                    <a:pt x="116" y="202"/>
                  </a:lnTo>
                  <a:lnTo>
                    <a:pt x="119" y="218"/>
                  </a:lnTo>
                  <a:lnTo>
                    <a:pt x="110" y="228"/>
                  </a:lnTo>
                  <a:lnTo>
                    <a:pt x="102" y="228"/>
                  </a:lnTo>
                  <a:lnTo>
                    <a:pt x="86" y="202"/>
                  </a:lnTo>
                  <a:lnTo>
                    <a:pt x="69" y="164"/>
                  </a:lnTo>
                  <a:lnTo>
                    <a:pt x="53" y="130"/>
                  </a:lnTo>
                  <a:lnTo>
                    <a:pt x="44" y="118"/>
                  </a:lnTo>
                  <a:lnTo>
                    <a:pt x="47" y="107"/>
                  </a:lnTo>
                  <a:lnTo>
                    <a:pt x="53" y="85"/>
                  </a:lnTo>
                  <a:lnTo>
                    <a:pt x="50" y="61"/>
                  </a:lnTo>
                  <a:lnTo>
                    <a:pt x="42" y="47"/>
                  </a:lnTo>
                  <a:lnTo>
                    <a:pt x="31" y="40"/>
                  </a:lnTo>
                  <a:lnTo>
                    <a:pt x="36" y="35"/>
                  </a:lnTo>
                  <a:lnTo>
                    <a:pt x="42" y="31"/>
                  </a:lnTo>
                  <a:lnTo>
                    <a:pt x="47" y="31"/>
                  </a:lnTo>
                  <a:lnTo>
                    <a:pt x="33" y="16"/>
                  </a:lnTo>
                  <a:close/>
                </a:path>
              </a:pathLst>
            </a:custGeom>
            <a:solidFill>
              <a:srgbClr val="A89E96"/>
            </a:solidFill>
            <a:ln w="9525">
              <a:noFill/>
              <a:round/>
              <a:headEnd/>
              <a:tailEnd/>
            </a:ln>
          </p:spPr>
          <p:txBody>
            <a:bodyPr/>
            <a:lstStyle/>
            <a:p>
              <a:endParaRPr lang="en-US"/>
            </a:p>
          </p:txBody>
        </p:sp>
        <p:sp>
          <p:nvSpPr>
            <p:cNvPr id="15417" name="Freeform 31"/>
            <p:cNvSpPr>
              <a:spLocks/>
            </p:cNvSpPr>
            <p:nvPr/>
          </p:nvSpPr>
          <p:spPr bwMode="auto">
            <a:xfrm>
              <a:off x="6941" y="2850"/>
              <a:ext cx="470" cy="751"/>
            </a:xfrm>
            <a:custGeom>
              <a:avLst/>
              <a:gdLst>
                <a:gd name="T0" fmla="*/ 470 w 470"/>
                <a:gd name="T1" fmla="*/ 57 h 751"/>
                <a:gd name="T2" fmla="*/ 457 w 470"/>
                <a:gd name="T3" fmla="*/ 78 h 751"/>
                <a:gd name="T4" fmla="*/ 443 w 470"/>
                <a:gd name="T5" fmla="*/ 109 h 751"/>
                <a:gd name="T6" fmla="*/ 421 w 470"/>
                <a:gd name="T7" fmla="*/ 138 h 751"/>
                <a:gd name="T8" fmla="*/ 402 w 470"/>
                <a:gd name="T9" fmla="*/ 157 h 751"/>
                <a:gd name="T10" fmla="*/ 374 w 470"/>
                <a:gd name="T11" fmla="*/ 214 h 751"/>
                <a:gd name="T12" fmla="*/ 322 w 470"/>
                <a:gd name="T13" fmla="*/ 287 h 751"/>
                <a:gd name="T14" fmla="*/ 314 w 470"/>
                <a:gd name="T15" fmla="*/ 297 h 751"/>
                <a:gd name="T16" fmla="*/ 314 w 470"/>
                <a:gd name="T17" fmla="*/ 313 h 751"/>
                <a:gd name="T18" fmla="*/ 316 w 470"/>
                <a:gd name="T19" fmla="*/ 337 h 751"/>
                <a:gd name="T20" fmla="*/ 316 w 470"/>
                <a:gd name="T21" fmla="*/ 351 h 751"/>
                <a:gd name="T22" fmla="*/ 341 w 470"/>
                <a:gd name="T23" fmla="*/ 406 h 751"/>
                <a:gd name="T24" fmla="*/ 297 w 470"/>
                <a:gd name="T25" fmla="*/ 542 h 751"/>
                <a:gd name="T26" fmla="*/ 267 w 470"/>
                <a:gd name="T27" fmla="*/ 577 h 751"/>
                <a:gd name="T28" fmla="*/ 248 w 470"/>
                <a:gd name="T29" fmla="*/ 565 h 751"/>
                <a:gd name="T30" fmla="*/ 220 w 470"/>
                <a:gd name="T31" fmla="*/ 563 h 751"/>
                <a:gd name="T32" fmla="*/ 237 w 470"/>
                <a:gd name="T33" fmla="*/ 582 h 751"/>
                <a:gd name="T34" fmla="*/ 256 w 470"/>
                <a:gd name="T35" fmla="*/ 596 h 751"/>
                <a:gd name="T36" fmla="*/ 220 w 470"/>
                <a:gd name="T37" fmla="*/ 634 h 751"/>
                <a:gd name="T38" fmla="*/ 193 w 470"/>
                <a:gd name="T39" fmla="*/ 672 h 751"/>
                <a:gd name="T40" fmla="*/ 154 w 470"/>
                <a:gd name="T41" fmla="*/ 691 h 751"/>
                <a:gd name="T42" fmla="*/ 85 w 470"/>
                <a:gd name="T43" fmla="*/ 720 h 751"/>
                <a:gd name="T44" fmla="*/ 55 w 470"/>
                <a:gd name="T45" fmla="*/ 746 h 751"/>
                <a:gd name="T46" fmla="*/ 47 w 470"/>
                <a:gd name="T47" fmla="*/ 751 h 751"/>
                <a:gd name="T48" fmla="*/ 50 w 470"/>
                <a:gd name="T49" fmla="*/ 741 h 751"/>
                <a:gd name="T50" fmla="*/ 44 w 470"/>
                <a:gd name="T51" fmla="*/ 732 h 751"/>
                <a:gd name="T52" fmla="*/ 58 w 470"/>
                <a:gd name="T53" fmla="*/ 708 h 751"/>
                <a:gd name="T54" fmla="*/ 80 w 470"/>
                <a:gd name="T55" fmla="*/ 684 h 751"/>
                <a:gd name="T56" fmla="*/ 6 w 470"/>
                <a:gd name="T57" fmla="*/ 530 h 751"/>
                <a:gd name="T58" fmla="*/ 36 w 470"/>
                <a:gd name="T59" fmla="*/ 420 h 751"/>
                <a:gd name="T60" fmla="*/ 61 w 470"/>
                <a:gd name="T61" fmla="*/ 354 h 751"/>
                <a:gd name="T62" fmla="*/ 118 w 470"/>
                <a:gd name="T63" fmla="*/ 216 h 751"/>
                <a:gd name="T64" fmla="*/ 239 w 470"/>
                <a:gd name="T65" fmla="*/ 0 h 751"/>
                <a:gd name="T66" fmla="*/ 459 w 470"/>
                <a:gd name="T67" fmla="*/ 40 h 7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0"/>
                <a:gd name="T103" fmla="*/ 0 h 751"/>
                <a:gd name="T104" fmla="*/ 470 w 470"/>
                <a:gd name="T105" fmla="*/ 751 h 7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0" h="751">
                  <a:moveTo>
                    <a:pt x="459" y="40"/>
                  </a:moveTo>
                  <a:lnTo>
                    <a:pt x="470" y="57"/>
                  </a:lnTo>
                  <a:lnTo>
                    <a:pt x="465" y="62"/>
                  </a:lnTo>
                  <a:lnTo>
                    <a:pt x="457" y="78"/>
                  </a:lnTo>
                  <a:lnTo>
                    <a:pt x="446" y="95"/>
                  </a:lnTo>
                  <a:lnTo>
                    <a:pt x="443" y="109"/>
                  </a:lnTo>
                  <a:lnTo>
                    <a:pt x="437" y="121"/>
                  </a:lnTo>
                  <a:lnTo>
                    <a:pt x="421" y="138"/>
                  </a:lnTo>
                  <a:lnTo>
                    <a:pt x="407" y="149"/>
                  </a:lnTo>
                  <a:lnTo>
                    <a:pt x="402" y="157"/>
                  </a:lnTo>
                  <a:lnTo>
                    <a:pt x="393" y="180"/>
                  </a:lnTo>
                  <a:lnTo>
                    <a:pt x="374" y="214"/>
                  </a:lnTo>
                  <a:lnTo>
                    <a:pt x="366" y="271"/>
                  </a:lnTo>
                  <a:lnTo>
                    <a:pt x="322" y="287"/>
                  </a:lnTo>
                  <a:lnTo>
                    <a:pt x="316" y="290"/>
                  </a:lnTo>
                  <a:lnTo>
                    <a:pt x="314" y="297"/>
                  </a:lnTo>
                  <a:lnTo>
                    <a:pt x="311" y="304"/>
                  </a:lnTo>
                  <a:lnTo>
                    <a:pt x="314" y="313"/>
                  </a:lnTo>
                  <a:lnTo>
                    <a:pt x="316" y="323"/>
                  </a:lnTo>
                  <a:lnTo>
                    <a:pt x="316" y="337"/>
                  </a:lnTo>
                  <a:lnTo>
                    <a:pt x="316" y="347"/>
                  </a:lnTo>
                  <a:lnTo>
                    <a:pt x="316" y="351"/>
                  </a:lnTo>
                  <a:lnTo>
                    <a:pt x="330" y="389"/>
                  </a:lnTo>
                  <a:lnTo>
                    <a:pt x="341" y="406"/>
                  </a:lnTo>
                  <a:lnTo>
                    <a:pt x="341" y="446"/>
                  </a:lnTo>
                  <a:lnTo>
                    <a:pt x="297" y="542"/>
                  </a:lnTo>
                  <a:lnTo>
                    <a:pt x="286" y="561"/>
                  </a:lnTo>
                  <a:lnTo>
                    <a:pt x="267" y="577"/>
                  </a:lnTo>
                  <a:lnTo>
                    <a:pt x="259" y="575"/>
                  </a:lnTo>
                  <a:lnTo>
                    <a:pt x="248" y="565"/>
                  </a:lnTo>
                  <a:lnTo>
                    <a:pt x="231" y="561"/>
                  </a:lnTo>
                  <a:lnTo>
                    <a:pt x="220" y="563"/>
                  </a:lnTo>
                  <a:lnTo>
                    <a:pt x="223" y="570"/>
                  </a:lnTo>
                  <a:lnTo>
                    <a:pt x="237" y="582"/>
                  </a:lnTo>
                  <a:lnTo>
                    <a:pt x="253" y="591"/>
                  </a:lnTo>
                  <a:lnTo>
                    <a:pt x="256" y="596"/>
                  </a:lnTo>
                  <a:lnTo>
                    <a:pt x="242" y="608"/>
                  </a:lnTo>
                  <a:lnTo>
                    <a:pt x="220" y="634"/>
                  </a:lnTo>
                  <a:lnTo>
                    <a:pt x="201" y="660"/>
                  </a:lnTo>
                  <a:lnTo>
                    <a:pt x="193" y="672"/>
                  </a:lnTo>
                  <a:lnTo>
                    <a:pt x="171" y="686"/>
                  </a:lnTo>
                  <a:lnTo>
                    <a:pt x="154" y="691"/>
                  </a:lnTo>
                  <a:lnTo>
                    <a:pt x="121" y="703"/>
                  </a:lnTo>
                  <a:lnTo>
                    <a:pt x="85" y="720"/>
                  </a:lnTo>
                  <a:lnTo>
                    <a:pt x="63" y="736"/>
                  </a:lnTo>
                  <a:lnTo>
                    <a:pt x="55" y="746"/>
                  </a:lnTo>
                  <a:lnTo>
                    <a:pt x="50" y="751"/>
                  </a:lnTo>
                  <a:lnTo>
                    <a:pt x="47" y="751"/>
                  </a:lnTo>
                  <a:lnTo>
                    <a:pt x="47" y="746"/>
                  </a:lnTo>
                  <a:lnTo>
                    <a:pt x="50" y="741"/>
                  </a:lnTo>
                  <a:lnTo>
                    <a:pt x="47" y="734"/>
                  </a:lnTo>
                  <a:lnTo>
                    <a:pt x="44" y="732"/>
                  </a:lnTo>
                  <a:lnTo>
                    <a:pt x="44" y="722"/>
                  </a:lnTo>
                  <a:lnTo>
                    <a:pt x="58" y="708"/>
                  </a:lnTo>
                  <a:lnTo>
                    <a:pt x="72" y="691"/>
                  </a:lnTo>
                  <a:lnTo>
                    <a:pt x="80" y="684"/>
                  </a:lnTo>
                  <a:lnTo>
                    <a:pt x="0" y="553"/>
                  </a:lnTo>
                  <a:lnTo>
                    <a:pt x="6" y="530"/>
                  </a:lnTo>
                  <a:lnTo>
                    <a:pt x="19" y="475"/>
                  </a:lnTo>
                  <a:lnTo>
                    <a:pt x="36" y="420"/>
                  </a:lnTo>
                  <a:lnTo>
                    <a:pt x="44" y="392"/>
                  </a:lnTo>
                  <a:lnTo>
                    <a:pt x="61" y="354"/>
                  </a:lnTo>
                  <a:lnTo>
                    <a:pt x="88" y="285"/>
                  </a:lnTo>
                  <a:lnTo>
                    <a:pt x="118" y="216"/>
                  </a:lnTo>
                  <a:lnTo>
                    <a:pt x="132" y="187"/>
                  </a:lnTo>
                  <a:lnTo>
                    <a:pt x="239" y="0"/>
                  </a:lnTo>
                  <a:lnTo>
                    <a:pt x="459" y="40"/>
                  </a:lnTo>
                  <a:close/>
                </a:path>
              </a:pathLst>
            </a:custGeom>
            <a:solidFill>
              <a:srgbClr val="A89E96"/>
            </a:solidFill>
            <a:ln w="9525">
              <a:noFill/>
              <a:round/>
              <a:headEnd/>
              <a:tailEnd/>
            </a:ln>
          </p:spPr>
          <p:txBody>
            <a:bodyPr/>
            <a:lstStyle/>
            <a:p>
              <a:endParaRPr lang="en-US"/>
            </a:p>
          </p:txBody>
        </p:sp>
        <p:sp>
          <p:nvSpPr>
            <p:cNvPr id="15418" name="Freeform 32"/>
            <p:cNvSpPr>
              <a:spLocks/>
            </p:cNvSpPr>
            <p:nvPr/>
          </p:nvSpPr>
          <p:spPr bwMode="auto">
            <a:xfrm>
              <a:off x="6974" y="2885"/>
              <a:ext cx="385" cy="430"/>
            </a:xfrm>
            <a:custGeom>
              <a:avLst/>
              <a:gdLst>
                <a:gd name="T0" fmla="*/ 14 w 385"/>
                <a:gd name="T1" fmla="*/ 388 h 430"/>
                <a:gd name="T2" fmla="*/ 33 w 385"/>
                <a:gd name="T3" fmla="*/ 385 h 430"/>
                <a:gd name="T4" fmla="*/ 36 w 385"/>
                <a:gd name="T5" fmla="*/ 400 h 430"/>
                <a:gd name="T6" fmla="*/ 50 w 385"/>
                <a:gd name="T7" fmla="*/ 426 h 430"/>
                <a:gd name="T8" fmla="*/ 55 w 385"/>
                <a:gd name="T9" fmla="*/ 423 h 430"/>
                <a:gd name="T10" fmla="*/ 80 w 385"/>
                <a:gd name="T11" fmla="*/ 402 h 430"/>
                <a:gd name="T12" fmla="*/ 88 w 385"/>
                <a:gd name="T13" fmla="*/ 404 h 430"/>
                <a:gd name="T14" fmla="*/ 91 w 385"/>
                <a:gd name="T15" fmla="*/ 421 h 430"/>
                <a:gd name="T16" fmla="*/ 110 w 385"/>
                <a:gd name="T17" fmla="*/ 392 h 430"/>
                <a:gd name="T18" fmla="*/ 124 w 385"/>
                <a:gd name="T19" fmla="*/ 395 h 430"/>
                <a:gd name="T20" fmla="*/ 149 w 385"/>
                <a:gd name="T21" fmla="*/ 397 h 430"/>
                <a:gd name="T22" fmla="*/ 165 w 385"/>
                <a:gd name="T23" fmla="*/ 376 h 430"/>
                <a:gd name="T24" fmla="*/ 173 w 385"/>
                <a:gd name="T25" fmla="*/ 362 h 430"/>
                <a:gd name="T26" fmla="*/ 223 w 385"/>
                <a:gd name="T27" fmla="*/ 297 h 430"/>
                <a:gd name="T28" fmla="*/ 250 w 385"/>
                <a:gd name="T29" fmla="*/ 283 h 430"/>
                <a:gd name="T30" fmla="*/ 275 w 385"/>
                <a:gd name="T31" fmla="*/ 252 h 430"/>
                <a:gd name="T32" fmla="*/ 278 w 385"/>
                <a:gd name="T33" fmla="*/ 209 h 430"/>
                <a:gd name="T34" fmla="*/ 283 w 385"/>
                <a:gd name="T35" fmla="*/ 179 h 430"/>
                <a:gd name="T36" fmla="*/ 294 w 385"/>
                <a:gd name="T37" fmla="*/ 167 h 430"/>
                <a:gd name="T38" fmla="*/ 311 w 385"/>
                <a:gd name="T39" fmla="*/ 164 h 430"/>
                <a:gd name="T40" fmla="*/ 300 w 385"/>
                <a:gd name="T41" fmla="*/ 202 h 430"/>
                <a:gd name="T42" fmla="*/ 300 w 385"/>
                <a:gd name="T43" fmla="*/ 243 h 430"/>
                <a:gd name="T44" fmla="*/ 319 w 385"/>
                <a:gd name="T45" fmla="*/ 233 h 430"/>
                <a:gd name="T46" fmla="*/ 333 w 385"/>
                <a:gd name="T47" fmla="*/ 214 h 430"/>
                <a:gd name="T48" fmla="*/ 336 w 385"/>
                <a:gd name="T49" fmla="*/ 193 h 430"/>
                <a:gd name="T50" fmla="*/ 341 w 385"/>
                <a:gd name="T51" fmla="*/ 169 h 430"/>
                <a:gd name="T52" fmla="*/ 355 w 385"/>
                <a:gd name="T53" fmla="*/ 143 h 430"/>
                <a:gd name="T54" fmla="*/ 358 w 385"/>
                <a:gd name="T55" fmla="*/ 122 h 430"/>
                <a:gd name="T56" fmla="*/ 349 w 385"/>
                <a:gd name="T57" fmla="*/ 124 h 430"/>
                <a:gd name="T58" fmla="*/ 347 w 385"/>
                <a:gd name="T59" fmla="*/ 136 h 430"/>
                <a:gd name="T60" fmla="*/ 325 w 385"/>
                <a:gd name="T61" fmla="*/ 152 h 430"/>
                <a:gd name="T62" fmla="*/ 327 w 385"/>
                <a:gd name="T63" fmla="*/ 126 h 430"/>
                <a:gd name="T64" fmla="*/ 349 w 385"/>
                <a:gd name="T65" fmla="*/ 98 h 430"/>
                <a:gd name="T66" fmla="*/ 380 w 385"/>
                <a:gd name="T67" fmla="*/ 48 h 430"/>
                <a:gd name="T68" fmla="*/ 382 w 385"/>
                <a:gd name="T69" fmla="*/ 34 h 430"/>
                <a:gd name="T70" fmla="*/ 369 w 385"/>
                <a:gd name="T71" fmla="*/ 41 h 430"/>
                <a:gd name="T72" fmla="*/ 330 w 385"/>
                <a:gd name="T73" fmla="*/ 79 h 430"/>
                <a:gd name="T74" fmla="*/ 259 w 385"/>
                <a:gd name="T75" fmla="*/ 126 h 430"/>
                <a:gd name="T76" fmla="*/ 256 w 385"/>
                <a:gd name="T77" fmla="*/ 145 h 430"/>
                <a:gd name="T78" fmla="*/ 250 w 385"/>
                <a:gd name="T79" fmla="*/ 131 h 430"/>
                <a:gd name="T80" fmla="*/ 245 w 385"/>
                <a:gd name="T81" fmla="*/ 86 h 430"/>
                <a:gd name="T82" fmla="*/ 253 w 385"/>
                <a:gd name="T83" fmla="*/ 74 h 430"/>
                <a:gd name="T84" fmla="*/ 275 w 385"/>
                <a:gd name="T85" fmla="*/ 55 h 430"/>
                <a:gd name="T86" fmla="*/ 250 w 385"/>
                <a:gd name="T87" fmla="*/ 31 h 430"/>
                <a:gd name="T88" fmla="*/ 245 w 385"/>
                <a:gd name="T89" fmla="*/ 12 h 430"/>
                <a:gd name="T90" fmla="*/ 217 w 385"/>
                <a:gd name="T91" fmla="*/ 0 h 430"/>
                <a:gd name="T92" fmla="*/ 110 w 385"/>
                <a:gd name="T93" fmla="*/ 278 h 430"/>
                <a:gd name="T94" fmla="*/ 160 w 385"/>
                <a:gd name="T95" fmla="*/ 257 h 430"/>
                <a:gd name="T96" fmla="*/ 94 w 385"/>
                <a:gd name="T97" fmla="*/ 385 h 430"/>
                <a:gd name="T98" fmla="*/ 0 w 385"/>
                <a:gd name="T99" fmla="*/ 362 h 430"/>
                <a:gd name="T100" fmla="*/ 11 w 385"/>
                <a:gd name="T101" fmla="*/ 392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5"/>
                <a:gd name="T154" fmla="*/ 0 h 430"/>
                <a:gd name="T155" fmla="*/ 385 w 385"/>
                <a:gd name="T156" fmla="*/ 430 h 4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5" h="430">
                  <a:moveTo>
                    <a:pt x="11" y="392"/>
                  </a:moveTo>
                  <a:lnTo>
                    <a:pt x="14" y="388"/>
                  </a:lnTo>
                  <a:lnTo>
                    <a:pt x="25" y="385"/>
                  </a:lnTo>
                  <a:lnTo>
                    <a:pt x="33" y="385"/>
                  </a:lnTo>
                  <a:lnTo>
                    <a:pt x="36" y="390"/>
                  </a:lnTo>
                  <a:lnTo>
                    <a:pt x="36" y="400"/>
                  </a:lnTo>
                  <a:lnTo>
                    <a:pt x="44" y="414"/>
                  </a:lnTo>
                  <a:lnTo>
                    <a:pt x="50" y="426"/>
                  </a:lnTo>
                  <a:lnTo>
                    <a:pt x="52" y="430"/>
                  </a:lnTo>
                  <a:lnTo>
                    <a:pt x="55" y="423"/>
                  </a:lnTo>
                  <a:lnTo>
                    <a:pt x="69" y="414"/>
                  </a:lnTo>
                  <a:lnTo>
                    <a:pt x="80" y="402"/>
                  </a:lnTo>
                  <a:lnTo>
                    <a:pt x="88" y="400"/>
                  </a:lnTo>
                  <a:lnTo>
                    <a:pt x="88" y="404"/>
                  </a:lnTo>
                  <a:lnTo>
                    <a:pt x="91" y="414"/>
                  </a:lnTo>
                  <a:lnTo>
                    <a:pt x="91" y="421"/>
                  </a:lnTo>
                  <a:lnTo>
                    <a:pt x="91" y="428"/>
                  </a:lnTo>
                  <a:lnTo>
                    <a:pt x="110" y="392"/>
                  </a:lnTo>
                  <a:lnTo>
                    <a:pt x="113" y="392"/>
                  </a:lnTo>
                  <a:lnTo>
                    <a:pt x="124" y="395"/>
                  </a:lnTo>
                  <a:lnTo>
                    <a:pt x="135" y="397"/>
                  </a:lnTo>
                  <a:lnTo>
                    <a:pt x="149" y="397"/>
                  </a:lnTo>
                  <a:lnTo>
                    <a:pt x="160" y="388"/>
                  </a:lnTo>
                  <a:lnTo>
                    <a:pt x="165" y="376"/>
                  </a:lnTo>
                  <a:lnTo>
                    <a:pt x="171" y="364"/>
                  </a:lnTo>
                  <a:lnTo>
                    <a:pt x="173" y="362"/>
                  </a:lnTo>
                  <a:lnTo>
                    <a:pt x="212" y="335"/>
                  </a:lnTo>
                  <a:lnTo>
                    <a:pt x="223" y="297"/>
                  </a:lnTo>
                  <a:lnTo>
                    <a:pt x="231" y="293"/>
                  </a:lnTo>
                  <a:lnTo>
                    <a:pt x="250" y="283"/>
                  </a:lnTo>
                  <a:lnTo>
                    <a:pt x="270" y="269"/>
                  </a:lnTo>
                  <a:lnTo>
                    <a:pt x="275" y="252"/>
                  </a:lnTo>
                  <a:lnTo>
                    <a:pt x="272" y="231"/>
                  </a:lnTo>
                  <a:lnTo>
                    <a:pt x="278" y="209"/>
                  </a:lnTo>
                  <a:lnTo>
                    <a:pt x="283" y="193"/>
                  </a:lnTo>
                  <a:lnTo>
                    <a:pt x="283" y="179"/>
                  </a:lnTo>
                  <a:lnTo>
                    <a:pt x="283" y="171"/>
                  </a:lnTo>
                  <a:lnTo>
                    <a:pt x="294" y="167"/>
                  </a:lnTo>
                  <a:lnTo>
                    <a:pt x="303" y="164"/>
                  </a:lnTo>
                  <a:lnTo>
                    <a:pt x="311" y="164"/>
                  </a:lnTo>
                  <a:lnTo>
                    <a:pt x="305" y="174"/>
                  </a:lnTo>
                  <a:lnTo>
                    <a:pt x="300" y="202"/>
                  </a:lnTo>
                  <a:lnTo>
                    <a:pt x="294" y="229"/>
                  </a:lnTo>
                  <a:lnTo>
                    <a:pt x="300" y="243"/>
                  </a:lnTo>
                  <a:lnTo>
                    <a:pt x="308" y="240"/>
                  </a:lnTo>
                  <a:lnTo>
                    <a:pt x="319" y="233"/>
                  </a:lnTo>
                  <a:lnTo>
                    <a:pt x="327" y="221"/>
                  </a:lnTo>
                  <a:lnTo>
                    <a:pt x="333" y="214"/>
                  </a:lnTo>
                  <a:lnTo>
                    <a:pt x="333" y="205"/>
                  </a:lnTo>
                  <a:lnTo>
                    <a:pt x="336" y="193"/>
                  </a:lnTo>
                  <a:lnTo>
                    <a:pt x="336" y="179"/>
                  </a:lnTo>
                  <a:lnTo>
                    <a:pt x="341" y="169"/>
                  </a:lnTo>
                  <a:lnTo>
                    <a:pt x="349" y="157"/>
                  </a:lnTo>
                  <a:lnTo>
                    <a:pt x="355" y="143"/>
                  </a:lnTo>
                  <a:lnTo>
                    <a:pt x="358" y="129"/>
                  </a:lnTo>
                  <a:lnTo>
                    <a:pt x="358" y="122"/>
                  </a:lnTo>
                  <a:lnTo>
                    <a:pt x="355" y="119"/>
                  </a:lnTo>
                  <a:lnTo>
                    <a:pt x="349" y="124"/>
                  </a:lnTo>
                  <a:lnTo>
                    <a:pt x="347" y="131"/>
                  </a:lnTo>
                  <a:lnTo>
                    <a:pt x="347" y="136"/>
                  </a:lnTo>
                  <a:lnTo>
                    <a:pt x="325" y="157"/>
                  </a:lnTo>
                  <a:lnTo>
                    <a:pt x="325" y="152"/>
                  </a:lnTo>
                  <a:lnTo>
                    <a:pt x="325" y="141"/>
                  </a:lnTo>
                  <a:lnTo>
                    <a:pt x="327" y="126"/>
                  </a:lnTo>
                  <a:lnTo>
                    <a:pt x="336" y="117"/>
                  </a:lnTo>
                  <a:lnTo>
                    <a:pt x="349" y="98"/>
                  </a:lnTo>
                  <a:lnTo>
                    <a:pt x="366" y="74"/>
                  </a:lnTo>
                  <a:lnTo>
                    <a:pt x="380" y="48"/>
                  </a:lnTo>
                  <a:lnTo>
                    <a:pt x="385" y="36"/>
                  </a:lnTo>
                  <a:lnTo>
                    <a:pt x="382" y="34"/>
                  </a:lnTo>
                  <a:lnTo>
                    <a:pt x="374" y="38"/>
                  </a:lnTo>
                  <a:lnTo>
                    <a:pt x="369" y="41"/>
                  </a:lnTo>
                  <a:lnTo>
                    <a:pt x="369" y="43"/>
                  </a:lnTo>
                  <a:lnTo>
                    <a:pt x="330" y="79"/>
                  </a:lnTo>
                  <a:lnTo>
                    <a:pt x="259" y="122"/>
                  </a:lnTo>
                  <a:lnTo>
                    <a:pt x="259" y="126"/>
                  </a:lnTo>
                  <a:lnTo>
                    <a:pt x="259" y="138"/>
                  </a:lnTo>
                  <a:lnTo>
                    <a:pt x="256" y="145"/>
                  </a:lnTo>
                  <a:lnTo>
                    <a:pt x="253" y="145"/>
                  </a:lnTo>
                  <a:lnTo>
                    <a:pt x="250" y="131"/>
                  </a:lnTo>
                  <a:lnTo>
                    <a:pt x="245" y="107"/>
                  </a:lnTo>
                  <a:lnTo>
                    <a:pt x="245" y="86"/>
                  </a:lnTo>
                  <a:lnTo>
                    <a:pt x="245" y="76"/>
                  </a:lnTo>
                  <a:lnTo>
                    <a:pt x="253" y="74"/>
                  </a:lnTo>
                  <a:lnTo>
                    <a:pt x="267" y="65"/>
                  </a:lnTo>
                  <a:lnTo>
                    <a:pt x="275" y="55"/>
                  </a:lnTo>
                  <a:lnTo>
                    <a:pt x="267" y="43"/>
                  </a:lnTo>
                  <a:lnTo>
                    <a:pt x="250" y="31"/>
                  </a:lnTo>
                  <a:lnTo>
                    <a:pt x="245" y="22"/>
                  </a:lnTo>
                  <a:lnTo>
                    <a:pt x="245" y="12"/>
                  </a:lnTo>
                  <a:lnTo>
                    <a:pt x="250" y="10"/>
                  </a:lnTo>
                  <a:lnTo>
                    <a:pt x="217" y="0"/>
                  </a:lnTo>
                  <a:lnTo>
                    <a:pt x="165" y="34"/>
                  </a:lnTo>
                  <a:lnTo>
                    <a:pt x="110" y="278"/>
                  </a:lnTo>
                  <a:lnTo>
                    <a:pt x="143" y="245"/>
                  </a:lnTo>
                  <a:lnTo>
                    <a:pt x="160" y="257"/>
                  </a:lnTo>
                  <a:lnTo>
                    <a:pt x="118" y="335"/>
                  </a:lnTo>
                  <a:lnTo>
                    <a:pt x="94" y="385"/>
                  </a:lnTo>
                  <a:lnTo>
                    <a:pt x="50" y="359"/>
                  </a:lnTo>
                  <a:lnTo>
                    <a:pt x="0" y="362"/>
                  </a:lnTo>
                  <a:lnTo>
                    <a:pt x="11" y="392"/>
                  </a:lnTo>
                  <a:close/>
                </a:path>
              </a:pathLst>
            </a:custGeom>
            <a:solidFill>
              <a:srgbClr val="BDB5AD"/>
            </a:solidFill>
            <a:ln w="9525">
              <a:noFill/>
              <a:round/>
              <a:headEnd/>
              <a:tailEnd/>
            </a:ln>
          </p:spPr>
          <p:txBody>
            <a:bodyPr/>
            <a:lstStyle/>
            <a:p>
              <a:endParaRPr lang="en-US"/>
            </a:p>
          </p:txBody>
        </p:sp>
        <p:sp>
          <p:nvSpPr>
            <p:cNvPr id="15419" name="Freeform 33"/>
            <p:cNvSpPr>
              <a:spLocks/>
            </p:cNvSpPr>
            <p:nvPr/>
          </p:nvSpPr>
          <p:spPr bwMode="auto">
            <a:xfrm>
              <a:off x="7150" y="3268"/>
              <a:ext cx="132" cy="145"/>
            </a:xfrm>
            <a:custGeom>
              <a:avLst/>
              <a:gdLst>
                <a:gd name="T0" fmla="*/ 47 w 132"/>
                <a:gd name="T1" fmla="*/ 31 h 145"/>
                <a:gd name="T2" fmla="*/ 30 w 132"/>
                <a:gd name="T3" fmla="*/ 31 h 145"/>
                <a:gd name="T4" fmla="*/ 22 w 132"/>
                <a:gd name="T5" fmla="*/ 36 h 145"/>
                <a:gd name="T6" fmla="*/ 11 w 132"/>
                <a:gd name="T7" fmla="*/ 55 h 145"/>
                <a:gd name="T8" fmla="*/ 0 w 132"/>
                <a:gd name="T9" fmla="*/ 76 h 145"/>
                <a:gd name="T10" fmla="*/ 0 w 132"/>
                <a:gd name="T11" fmla="*/ 100 h 145"/>
                <a:gd name="T12" fmla="*/ 6 w 132"/>
                <a:gd name="T13" fmla="*/ 109 h 145"/>
                <a:gd name="T14" fmla="*/ 11 w 132"/>
                <a:gd name="T15" fmla="*/ 109 h 145"/>
                <a:gd name="T16" fmla="*/ 19 w 132"/>
                <a:gd name="T17" fmla="*/ 105 h 145"/>
                <a:gd name="T18" fmla="*/ 22 w 132"/>
                <a:gd name="T19" fmla="*/ 102 h 145"/>
                <a:gd name="T20" fmla="*/ 22 w 132"/>
                <a:gd name="T21" fmla="*/ 69 h 145"/>
                <a:gd name="T22" fmla="*/ 44 w 132"/>
                <a:gd name="T23" fmla="*/ 52 h 145"/>
                <a:gd name="T24" fmla="*/ 99 w 132"/>
                <a:gd name="T25" fmla="*/ 52 h 145"/>
                <a:gd name="T26" fmla="*/ 77 w 132"/>
                <a:gd name="T27" fmla="*/ 100 h 145"/>
                <a:gd name="T28" fmla="*/ 77 w 132"/>
                <a:gd name="T29" fmla="*/ 145 h 145"/>
                <a:gd name="T30" fmla="*/ 96 w 132"/>
                <a:gd name="T31" fmla="*/ 109 h 145"/>
                <a:gd name="T32" fmla="*/ 102 w 132"/>
                <a:gd name="T33" fmla="*/ 97 h 145"/>
                <a:gd name="T34" fmla="*/ 113 w 132"/>
                <a:gd name="T35" fmla="*/ 74 h 145"/>
                <a:gd name="T36" fmla="*/ 124 w 132"/>
                <a:gd name="T37" fmla="*/ 47 h 145"/>
                <a:gd name="T38" fmla="*/ 132 w 132"/>
                <a:gd name="T39" fmla="*/ 28 h 145"/>
                <a:gd name="T40" fmla="*/ 116 w 132"/>
                <a:gd name="T41" fmla="*/ 38 h 145"/>
                <a:gd name="T42" fmla="*/ 116 w 132"/>
                <a:gd name="T43" fmla="*/ 33 h 145"/>
                <a:gd name="T44" fmla="*/ 116 w 132"/>
                <a:gd name="T45" fmla="*/ 19 h 145"/>
                <a:gd name="T46" fmla="*/ 113 w 132"/>
                <a:gd name="T47" fmla="*/ 5 h 145"/>
                <a:gd name="T48" fmla="*/ 107 w 132"/>
                <a:gd name="T49" fmla="*/ 0 h 145"/>
                <a:gd name="T50" fmla="*/ 102 w 132"/>
                <a:gd name="T51" fmla="*/ 2 h 145"/>
                <a:gd name="T52" fmla="*/ 99 w 132"/>
                <a:gd name="T53" fmla="*/ 14 h 145"/>
                <a:gd name="T54" fmla="*/ 96 w 132"/>
                <a:gd name="T55" fmla="*/ 26 h 145"/>
                <a:gd name="T56" fmla="*/ 88 w 132"/>
                <a:gd name="T57" fmla="*/ 33 h 145"/>
                <a:gd name="T58" fmla="*/ 74 w 132"/>
                <a:gd name="T59" fmla="*/ 36 h 145"/>
                <a:gd name="T60" fmla="*/ 63 w 132"/>
                <a:gd name="T61" fmla="*/ 38 h 145"/>
                <a:gd name="T62" fmla="*/ 55 w 132"/>
                <a:gd name="T63" fmla="*/ 43 h 145"/>
                <a:gd name="T64" fmla="*/ 52 w 132"/>
                <a:gd name="T65" fmla="*/ 45 h 145"/>
                <a:gd name="T66" fmla="*/ 47 w 132"/>
                <a:gd name="T67" fmla="*/ 31 h 145"/>
                <a:gd name="T68" fmla="*/ 47 w 132"/>
                <a:gd name="T69" fmla="*/ 31 h 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2"/>
                <a:gd name="T106" fmla="*/ 0 h 145"/>
                <a:gd name="T107" fmla="*/ 132 w 132"/>
                <a:gd name="T108" fmla="*/ 145 h 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2" h="145">
                  <a:moveTo>
                    <a:pt x="47" y="31"/>
                  </a:moveTo>
                  <a:lnTo>
                    <a:pt x="30" y="31"/>
                  </a:lnTo>
                  <a:lnTo>
                    <a:pt x="22" y="36"/>
                  </a:lnTo>
                  <a:lnTo>
                    <a:pt x="11" y="55"/>
                  </a:lnTo>
                  <a:lnTo>
                    <a:pt x="0" y="76"/>
                  </a:lnTo>
                  <a:lnTo>
                    <a:pt x="0" y="100"/>
                  </a:lnTo>
                  <a:lnTo>
                    <a:pt x="6" y="109"/>
                  </a:lnTo>
                  <a:lnTo>
                    <a:pt x="11" y="109"/>
                  </a:lnTo>
                  <a:lnTo>
                    <a:pt x="19" y="105"/>
                  </a:lnTo>
                  <a:lnTo>
                    <a:pt x="22" y="102"/>
                  </a:lnTo>
                  <a:lnTo>
                    <a:pt x="22" y="69"/>
                  </a:lnTo>
                  <a:lnTo>
                    <a:pt x="44" y="52"/>
                  </a:lnTo>
                  <a:lnTo>
                    <a:pt x="99" y="52"/>
                  </a:lnTo>
                  <a:lnTo>
                    <a:pt x="77" y="100"/>
                  </a:lnTo>
                  <a:lnTo>
                    <a:pt x="77" y="145"/>
                  </a:lnTo>
                  <a:lnTo>
                    <a:pt x="96" y="109"/>
                  </a:lnTo>
                  <a:lnTo>
                    <a:pt x="102" y="97"/>
                  </a:lnTo>
                  <a:lnTo>
                    <a:pt x="113" y="74"/>
                  </a:lnTo>
                  <a:lnTo>
                    <a:pt x="124" y="47"/>
                  </a:lnTo>
                  <a:lnTo>
                    <a:pt x="132" y="28"/>
                  </a:lnTo>
                  <a:lnTo>
                    <a:pt x="116" y="38"/>
                  </a:lnTo>
                  <a:lnTo>
                    <a:pt x="116" y="33"/>
                  </a:lnTo>
                  <a:lnTo>
                    <a:pt x="116" y="19"/>
                  </a:lnTo>
                  <a:lnTo>
                    <a:pt x="113" y="5"/>
                  </a:lnTo>
                  <a:lnTo>
                    <a:pt x="107" y="0"/>
                  </a:lnTo>
                  <a:lnTo>
                    <a:pt x="102" y="2"/>
                  </a:lnTo>
                  <a:lnTo>
                    <a:pt x="99" y="14"/>
                  </a:lnTo>
                  <a:lnTo>
                    <a:pt x="96" y="26"/>
                  </a:lnTo>
                  <a:lnTo>
                    <a:pt x="88" y="33"/>
                  </a:lnTo>
                  <a:lnTo>
                    <a:pt x="74" y="36"/>
                  </a:lnTo>
                  <a:lnTo>
                    <a:pt x="63" y="38"/>
                  </a:lnTo>
                  <a:lnTo>
                    <a:pt x="55" y="43"/>
                  </a:lnTo>
                  <a:lnTo>
                    <a:pt x="52" y="45"/>
                  </a:lnTo>
                  <a:lnTo>
                    <a:pt x="47" y="31"/>
                  </a:lnTo>
                  <a:close/>
                </a:path>
              </a:pathLst>
            </a:custGeom>
            <a:solidFill>
              <a:srgbClr val="968C82"/>
            </a:solidFill>
            <a:ln w="9525">
              <a:noFill/>
              <a:round/>
              <a:headEnd/>
              <a:tailEnd/>
            </a:ln>
          </p:spPr>
          <p:txBody>
            <a:bodyPr/>
            <a:lstStyle/>
            <a:p>
              <a:endParaRPr lang="en-US"/>
            </a:p>
          </p:txBody>
        </p:sp>
        <p:sp>
          <p:nvSpPr>
            <p:cNvPr id="15420" name="Freeform 34"/>
            <p:cNvSpPr>
              <a:spLocks/>
            </p:cNvSpPr>
            <p:nvPr/>
          </p:nvSpPr>
          <p:spPr bwMode="auto">
            <a:xfrm>
              <a:off x="6991" y="3335"/>
              <a:ext cx="38" cy="64"/>
            </a:xfrm>
            <a:custGeom>
              <a:avLst/>
              <a:gdLst>
                <a:gd name="T0" fmla="*/ 0 w 38"/>
                <a:gd name="T1" fmla="*/ 4 h 64"/>
                <a:gd name="T2" fmla="*/ 11 w 38"/>
                <a:gd name="T3" fmla="*/ 2 h 64"/>
                <a:gd name="T4" fmla="*/ 24 w 38"/>
                <a:gd name="T5" fmla="*/ 0 h 64"/>
                <a:gd name="T6" fmla="*/ 35 w 38"/>
                <a:gd name="T7" fmla="*/ 0 h 64"/>
                <a:gd name="T8" fmla="*/ 38 w 38"/>
                <a:gd name="T9" fmla="*/ 2 h 64"/>
                <a:gd name="T10" fmla="*/ 35 w 38"/>
                <a:gd name="T11" fmla="*/ 11 h 64"/>
                <a:gd name="T12" fmla="*/ 33 w 38"/>
                <a:gd name="T13" fmla="*/ 30 h 64"/>
                <a:gd name="T14" fmla="*/ 30 w 38"/>
                <a:gd name="T15" fmla="*/ 49 h 64"/>
                <a:gd name="T16" fmla="*/ 30 w 38"/>
                <a:gd name="T17" fmla="*/ 59 h 64"/>
                <a:gd name="T18" fmla="*/ 0 w 38"/>
                <a:gd name="T19" fmla="*/ 64 h 64"/>
                <a:gd name="T20" fmla="*/ 0 w 38"/>
                <a:gd name="T21" fmla="*/ 4 h 64"/>
                <a:gd name="T22" fmla="*/ 0 w 38"/>
                <a:gd name="T23" fmla="*/ 4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64"/>
                <a:gd name="T38" fmla="*/ 38 w 38"/>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64">
                  <a:moveTo>
                    <a:pt x="0" y="4"/>
                  </a:moveTo>
                  <a:lnTo>
                    <a:pt x="11" y="2"/>
                  </a:lnTo>
                  <a:lnTo>
                    <a:pt x="24" y="0"/>
                  </a:lnTo>
                  <a:lnTo>
                    <a:pt x="35" y="0"/>
                  </a:lnTo>
                  <a:lnTo>
                    <a:pt x="38" y="2"/>
                  </a:lnTo>
                  <a:lnTo>
                    <a:pt x="35" y="11"/>
                  </a:lnTo>
                  <a:lnTo>
                    <a:pt x="33" y="30"/>
                  </a:lnTo>
                  <a:lnTo>
                    <a:pt x="30" y="49"/>
                  </a:lnTo>
                  <a:lnTo>
                    <a:pt x="30" y="59"/>
                  </a:lnTo>
                  <a:lnTo>
                    <a:pt x="0" y="64"/>
                  </a:lnTo>
                  <a:lnTo>
                    <a:pt x="0" y="4"/>
                  </a:lnTo>
                  <a:close/>
                </a:path>
              </a:pathLst>
            </a:custGeom>
            <a:solidFill>
              <a:srgbClr val="968C82"/>
            </a:solidFill>
            <a:ln w="9525">
              <a:noFill/>
              <a:round/>
              <a:headEnd/>
              <a:tailEnd/>
            </a:ln>
          </p:spPr>
          <p:txBody>
            <a:bodyPr/>
            <a:lstStyle/>
            <a:p>
              <a:endParaRPr lang="en-US"/>
            </a:p>
          </p:txBody>
        </p:sp>
        <p:sp>
          <p:nvSpPr>
            <p:cNvPr id="15421" name="Freeform 35"/>
            <p:cNvSpPr>
              <a:spLocks/>
            </p:cNvSpPr>
            <p:nvPr/>
          </p:nvSpPr>
          <p:spPr bwMode="auto">
            <a:xfrm>
              <a:off x="7101" y="2897"/>
              <a:ext cx="137" cy="371"/>
            </a:xfrm>
            <a:custGeom>
              <a:avLst/>
              <a:gdLst>
                <a:gd name="T0" fmla="*/ 93 w 137"/>
                <a:gd name="T1" fmla="*/ 217 h 371"/>
                <a:gd name="T2" fmla="*/ 74 w 137"/>
                <a:gd name="T3" fmla="*/ 238 h 371"/>
                <a:gd name="T4" fmla="*/ 60 w 137"/>
                <a:gd name="T5" fmla="*/ 262 h 371"/>
                <a:gd name="T6" fmla="*/ 33 w 137"/>
                <a:gd name="T7" fmla="*/ 297 h 371"/>
                <a:gd name="T8" fmla="*/ 11 w 137"/>
                <a:gd name="T9" fmla="*/ 319 h 371"/>
                <a:gd name="T10" fmla="*/ 0 w 137"/>
                <a:gd name="T11" fmla="*/ 347 h 371"/>
                <a:gd name="T12" fmla="*/ 16 w 137"/>
                <a:gd name="T13" fmla="*/ 359 h 371"/>
                <a:gd name="T14" fmla="*/ 16 w 137"/>
                <a:gd name="T15" fmla="*/ 369 h 371"/>
                <a:gd name="T16" fmla="*/ 24 w 137"/>
                <a:gd name="T17" fmla="*/ 371 h 371"/>
                <a:gd name="T18" fmla="*/ 30 w 137"/>
                <a:gd name="T19" fmla="*/ 359 h 371"/>
                <a:gd name="T20" fmla="*/ 33 w 137"/>
                <a:gd name="T21" fmla="*/ 354 h 371"/>
                <a:gd name="T22" fmla="*/ 46 w 137"/>
                <a:gd name="T23" fmla="*/ 342 h 371"/>
                <a:gd name="T24" fmla="*/ 60 w 137"/>
                <a:gd name="T25" fmla="*/ 328 h 371"/>
                <a:gd name="T26" fmla="*/ 44 w 137"/>
                <a:gd name="T27" fmla="*/ 333 h 371"/>
                <a:gd name="T28" fmla="*/ 24 w 137"/>
                <a:gd name="T29" fmla="*/ 342 h 371"/>
                <a:gd name="T30" fmla="*/ 24 w 137"/>
                <a:gd name="T31" fmla="*/ 328 h 371"/>
                <a:gd name="T32" fmla="*/ 35 w 137"/>
                <a:gd name="T33" fmla="*/ 323 h 371"/>
                <a:gd name="T34" fmla="*/ 35 w 137"/>
                <a:gd name="T35" fmla="*/ 309 h 371"/>
                <a:gd name="T36" fmla="*/ 41 w 137"/>
                <a:gd name="T37" fmla="*/ 307 h 371"/>
                <a:gd name="T38" fmla="*/ 55 w 137"/>
                <a:gd name="T39" fmla="*/ 312 h 371"/>
                <a:gd name="T40" fmla="*/ 60 w 137"/>
                <a:gd name="T41" fmla="*/ 302 h 371"/>
                <a:gd name="T42" fmla="*/ 68 w 137"/>
                <a:gd name="T43" fmla="*/ 307 h 371"/>
                <a:gd name="T44" fmla="*/ 74 w 137"/>
                <a:gd name="T45" fmla="*/ 319 h 371"/>
                <a:gd name="T46" fmla="*/ 82 w 137"/>
                <a:gd name="T47" fmla="*/ 288 h 371"/>
                <a:gd name="T48" fmla="*/ 96 w 137"/>
                <a:gd name="T49" fmla="*/ 278 h 371"/>
                <a:gd name="T50" fmla="*/ 107 w 137"/>
                <a:gd name="T51" fmla="*/ 255 h 371"/>
                <a:gd name="T52" fmla="*/ 115 w 137"/>
                <a:gd name="T53" fmla="*/ 259 h 371"/>
                <a:gd name="T54" fmla="*/ 123 w 137"/>
                <a:gd name="T55" fmla="*/ 266 h 371"/>
                <a:gd name="T56" fmla="*/ 132 w 137"/>
                <a:gd name="T57" fmla="*/ 252 h 371"/>
                <a:gd name="T58" fmla="*/ 132 w 137"/>
                <a:gd name="T59" fmla="*/ 228 h 371"/>
                <a:gd name="T60" fmla="*/ 123 w 137"/>
                <a:gd name="T61" fmla="*/ 231 h 371"/>
                <a:gd name="T62" fmla="*/ 107 w 137"/>
                <a:gd name="T63" fmla="*/ 219 h 371"/>
                <a:gd name="T64" fmla="*/ 115 w 137"/>
                <a:gd name="T65" fmla="*/ 212 h 371"/>
                <a:gd name="T66" fmla="*/ 129 w 137"/>
                <a:gd name="T67" fmla="*/ 219 h 371"/>
                <a:gd name="T68" fmla="*/ 134 w 137"/>
                <a:gd name="T69" fmla="*/ 212 h 371"/>
                <a:gd name="T70" fmla="*/ 132 w 137"/>
                <a:gd name="T71" fmla="*/ 164 h 371"/>
                <a:gd name="T72" fmla="*/ 112 w 137"/>
                <a:gd name="T73" fmla="*/ 167 h 371"/>
                <a:gd name="T74" fmla="*/ 107 w 137"/>
                <a:gd name="T75" fmla="*/ 178 h 371"/>
                <a:gd name="T76" fmla="*/ 82 w 137"/>
                <a:gd name="T77" fmla="*/ 169 h 371"/>
                <a:gd name="T78" fmla="*/ 79 w 137"/>
                <a:gd name="T79" fmla="*/ 148 h 371"/>
                <a:gd name="T80" fmla="*/ 93 w 137"/>
                <a:gd name="T81" fmla="*/ 131 h 371"/>
                <a:gd name="T82" fmla="*/ 99 w 137"/>
                <a:gd name="T83" fmla="*/ 145 h 371"/>
                <a:gd name="T84" fmla="*/ 107 w 137"/>
                <a:gd name="T85" fmla="*/ 145 h 371"/>
                <a:gd name="T86" fmla="*/ 107 w 137"/>
                <a:gd name="T87" fmla="*/ 100 h 371"/>
                <a:gd name="T88" fmla="*/ 112 w 137"/>
                <a:gd name="T89" fmla="*/ 5 h 371"/>
                <a:gd name="T90" fmla="*/ 99 w 137"/>
                <a:gd name="T91" fmla="*/ 0 h 371"/>
                <a:gd name="T92" fmla="*/ 101 w 137"/>
                <a:gd name="T93" fmla="*/ 10 h 371"/>
                <a:gd name="T94" fmla="*/ 107 w 137"/>
                <a:gd name="T95" fmla="*/ 19 h 371"/>
                <a:gd name="T96" fmla="*/ 85 w 137"/>
                <a:gd name="T97" fmla="*/ 15 h 371"/>
                <a:gd name="T98" fmla="*/ 68 w 137"/>
                <a:gd name="T99" fmla="*/ 10 h 371"/>
                <a:gd name="T100" fmla="*/ 22 w 137"/>
                <a:gd name="T101" fmla="*/ 167 h 371"/>
                <a:gd name="T102" fmla="*/ 44 w 137"/>
                <a:gd name="T103" fmla="*/ 200 h 371"/>
                <a:gd name="T104" fmla="*/ 66 w 137"/>
                <a:gd name="T105" fmla="*/ 171 h 371"/>
                <a:gd name="T106" fmla="*/ 74 w 137"/>
                <a:gd name="T107" fmla="*/ 186 h 371"/>
                <a:gd name="T108" fmla="*/ 99 w 137"/>
                <a:gd name="T109" fmla="*/ 202 h 371"/>
                <a:gd name="T110" fmla="*/ 121 w 137"/>
                <a:gd name="T111" fmla="*/ 190 h 371"/>
                <a:gd name="T112" fmla="*/ 107 w 137"/>
                <a:gd name="T113" fmla="*/ 214 h 371"/>
                <a:gd name="T114" fmla="*/ 96 w 137"/>
                <a:gd name="T115" fmla="*/ 214 h 3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7"/>
                <a:gd name="T175" fmla="*/ 0 h 371"/>
                <a:gd name="T176" fmla="*/ 137 w 137"/>
                <a:gd name="T177" fmla="*/ 371 h 3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7" h="371">
                  <a:moveTo>
                    <a:pt x="96" y="214"/>
                  </a:moveTo>
                  <a:lnTo>
                    <a:pt x="93" y="217"/>
                  </a:lnTo>
                  <a:lnTo>
                    <a:pt x="85" y="226"/>
                  </a:lnTo>
                  <a:lnTo>
                    <a:pt x="74" y="238"/>
                  </a:lnTo>
                  <a:lnTo>
                    <a:pt x="71" y="247"/>
                  </a:lnTo>
                  <a:lnTo>
                    <a:pt x="60" y="262"/>
                  </a:lnTo>
                  <a:lnTo>
                    <a:pt x="49" y="278"/>
                  </a:lnTo>
                  <a:lnTo>
                    <a:pt x="33" y="297"/>
                  </a:lnTo>
                  <a:lnTo>
                    <a:pt x="22" y="309"/>
                  </a:lnTo>
                  <a:lnTo>
                    <a:pt x="11" y="319"/>
                  </a:lnTo>
                  <a:lnTo>
                    <a:pt x="2" y="335"/>
                  </a:lnTo>
                  <a:lnTo>
                    <a:pt x="0" y="347"/>
                  </a:lnTo>
                  <a:lnTo>
                    <a:pt x="0" y="352"/>
                  </a:lnTo>
                  <a:lnTo>
                    <a:pt x="16" y="359"/>
                  </a:lnTo>
                  <a:lnTo>
                    <a:pt x="16" y="361"/>
                  </a:lnTo>
                  <a:lnTo>
                    <a:pt x="16" y="369"/>
                  </a:lnTo>
                  <a:lnTo>
                    <a:pt x="19" y="371"/>
                  </a:lnTo>
                  <a:lnTo>
                    <a:pt x="24" y="371"/>
                  </a:lnTo>
                  <a:lnTo>
                    <a:pt x="27" y="366"/>
                  </a:lnTo>
                  <a:lnTo>
                    <a:pt x="30" y="359"/>
                  </a:lnTo>
                  <a:lnTo>
                    <a:pt x="30" y="354"/>
                  </a:lnTo>
                  <a:lnTo>
                    <a:pt x="33" y="354"/>
                  </a:lnTo>
                  <a:lnTo>
                    <a:pt x="35" y="350"/>
                  </a:lnTo>
                  <a:lnTo>
                    <a:pt x="46" y="342"/>
                  </a:lnTo>
                  <a:lnTo>
                    <a:pt x="55" y="335"/>
                  </a:lnTo>
                  <a:lnTo>
                    <a:pt x="60" y="328"/>
                  </a:lnTo>
                  <a:lnTo>
                    <a:pt x="52" y="326"/>
                  </a:lnTo>
                  <a:lnTo>
                    <a:pt x="44" y="333"/>
                  </a:lnTo>
                  <a:lnTo>
                    <a:pt x="33" y="340"/>
                  </a:lnTo>
                  <a:lnTo>
                    <a:pt x="24" y="342"/>
                  </a:lnTo>
                  <a:lnTo>
                    <a:pt x="19" y="335"/>
                  </a:lnTo>
                  <a:lnTo>
                    <a:pt x="24" y="328"/>
                  </a:lnTo>
                  <a:lnTo>
                    <a:pt x="33" y="323"/>
                  </a:lnTo>
                  <a:lnTo>
                    <a:pt x="35" y="323"/>
                  </a:lnTo>
                  <a:lnTo>
                    <a:pt x="35" y="319"/>
                  </a:lnTo>
                  <a:lnTo>
                    <a:pt x="35" y="309"/>
                  </a:lnTo>
                  <a:lnTo>
                    <a:pt x="35" y="304"/>
                  </a:lnTo>
                  <a:lnTo>
                    <a:pt x="41" y="307"/>
                  </a:lnTo>
                  <a:lnTo>
                    <a:pt x="49" y="312"/>
                  </a:lnTo>
                  <a:lnTo>
                    <a:pt x="55" y="312"/>
                  </a:lnTo>
                  <a:lnTo>
                    <a:pt x="57" y="307"/>
                  </a:lnTo>
                  <a:lnTo>
                    <a:pt x="60" y="302"/>
                  </a:lnTo>
                  <a:lnTo>
                    <a:pt x="60" y="300"/>
                  </a:lnTo>
                  <a:lnTo>
                    <a:pt x="68" y="307"/>
                  </a:lnTo>
                  <a:lnTo>
                    <a:pt x="71" y="314"/>
                  </a:lnTo>
                  <a:lnTo>
                    <a:pt x="74" y="319"/>
                  </a:lnTo>
                  <a:lnTo>
                    <a:pt x="82" y="319"/>
                  </a:lnTo>
                  <a:lnTo>
                    <a:pt x="82" y="288"/>
                  </a:lnTo>
                  <a:lnTo>
                    <a:pt x="96" y="285"/>
                  </a:lnTo>
                  <a:lnTo>
                    <a:pt x="96" y="278"/>
                  </a:lnTo>
                  <a:lnTo>
                    <a:pt x="101" y="264"/>
                  </a:lnTo>
                  <a:lnTo>
                    <a:pt x="107" y="255"/>
                  </a:lnTo>
                  <a:lnTo>
                    <a:pt x="112" y="255"/>
                  </a:lnTo>
                  <a:lnTo>
                    <a:pt x="115" y="259"/>
                  </a:lnTo>
                  <a:lnTo>
                    <a:pt x="118" y="264"/>
                  </a:lnTo>
                  <a:lnTo>
                    <a:pt x="123" y="266"/>
                  </a:lnTo>
                  <a:lnTo>
                    <a:pt x="129" y="262"/>
                  </a:lnTo>
                  <a:lnTo>
                    <a:pt x="132" y="252"/>
                  </a:lnTo>
                  <a:lnTo>
                    <a:pt x="132" y="240"/>
                  </a:lnTo>
                  <a:lnTo>
                    <a:pt x="132" y="228"/>
                  </a:lnTo>
                  <a:lnTo>
                    <a:pt x="132" y="224"/>
                  </a:lnTo>
                  <a:lnTo>
                    <a:pt x="123" y="231"/>
                  </a:lnTo>
                  <a:lnTo>
                    <a:pt x="107" y="221"/>
                  </a:lnTo>
                  <a:lnTo>
                    <a:pt x="107" y="219"/>
                  </a:lnTo>
                  <a:lnTo>
                    <a:pt x="112" y="214"/>
                  </a:lnTo>
                  <a:lnTo>
                    <a:pt x="115" y="212"/>
                  </a:lnTo>
                  <a:lnTo>
                    <a:pt x="126" y="214"/>
                  </a:lnTo>
                  <a:lnTo>
                    <a:pt x="129" y="219"/>
                  </a:lnTo>
                  <a:lnTo>
                    <a:pt x="132" y="217"/>
                  </a:lnTo>
                  <a:lnTo>
                    <a:pt x="134" y="212"/>
                  </a:lnTo>
                  <a:lnTo>
                    <a:pt x="137" y="212"/>
                  </a:lnTo>
                  <a:lnTo>
                    <a:pt x="132" y="164"/>
                  </a:lnTo>
                  <a:lnTo>
                    <a:pt x="112" y="164"/>
                  </a:lnTo>
                  <a:lnTo>
                    <a:pt x="112" y="167"/>
                  </a:lnTo>
                  <a:lnTo>
                    <a:pt x="112" y="176"/>
                  </a:lnTo>
                  <a:lnTo>
                    <a:pt x="107" y="178"/>
                  </a:lnTo>
                  <a:lnTo>
                    <a:pt x="96" y="178"/>
                  </a:lnTo>
                  <a:lnTo>
                    <a:pt x="82" y="169"/>
                  </a:lnTo>
                  <a:lnTo>
                    <a:pt x="79" y="159"/>
                  </a:lnTo>
                  <a:lnTo>
                    <a:pt x="79" y="148"/>
                  </a:lnTo>
                  <a:lnTo>
                    <a:pt x="88" y="136"/>
                  </a:lnTo>
                  <a:lnTo>
                    <a:pt x="93" y="131"/>
                  </a:lnTo>
                  <a:lnTo>
                    <a:pt x="96" y="136"/>
                  </a:lnTo>
                  <a:lnTo>
                    <a:pt x="99" y="145"/>
                  </a:lnTo>
                  <a:lnTo>
                    <a:pt x="99" y="150"/>
                  </a:lnTo>
                  <a:lnTo>
                    <a:pt x="107" y="145"/>
                  </a:lnTo>
                  <a:lnTo>
                    <a:pt x="118" y="102"/>
                  </a:lnTo>
                  <a:lnTo>
                    <a:pt x="107" y="100"/>
                  </a:lnTo>
                  <a:lnTo>
                    <a:pt x="115" y="10"/>
                  </a:lnTo>
                  <a:lnTo>
                    <a:pt x="112" y="5"/>
                  </a:lnTo>
                  <a:lnTo>
                    <a:pt x="107" y="3"/>
                  </a:lnTo>
                  <a:lnTo>
                    <a:pt x="99" y="0"/>
                  </a:lnTo>
                  <a:lnTo>
                    <a:pt x="99" y="3"/>
                  </a:lnTo>
                  <a:lnTo>
                    <a:pt x="101" y="10"/>
                  </a:lnTo>
                  <a:lnTo>
                    <a:pt x="107" y="17"/>
                  </a:lnTo>
                  <a:lnTo>
                    <a:pt x="107" y="19"/>
                  </a:lnTo>
                  <a:lnTo>
                    <a:pt x="99" y="19"/>
                  </a:lnTo>
                  <a:lnTo>
                    <a:pt x="85" y="15"/>
                  </a:lnTo>
                  <a:lnTo>
                    <a:pt x="74" y="10"/>
                  </a:lnTo>
                  <a:lnTo>
                    <a:pt x="68" y="10"/>
                  </a:lnTo>
                  <a:lnTo>
                    <a:pt x="66" y="10"/>
                  </a:lnTo>
                  <a:lnTo>
                    <a:pt x="22" y="167"/>
                  </a:lnTo>
                  <a:lnTo>
                    <a:pt x="38" y="209"/>
                  </a:lnTo>
                  <a:lnTo>
                    <a:pt x="44" y="200"/>
                  </a:lnTo>
                  <a:lnTo>
                    <a:pt x="55" y="183"/>
                  </a:lnTo>
                  <a:lnTo>
                    <a:pt x="66" y="171"/>
                  </a:lnTo>
                  <a:lnTo>
                    <a:pt x="71" y="174"/>
                  </a:lnTo>
                  <a:lnTo>
                    <a:pt x="74" y="186"/>
                  </a:lnTo>
                  <a:lnTo>
                    <a:pt x="88" y="195"/>
                  </a:lnTo>
                  <a:lnTo>
                    <a:pt x="99" y="202"/>
                  </a:lnTo>
                  <a:lnTo>
                    <a:pt x="107" y="205"/>
                  </a:lnTo>
                  <a:lnTo>
                    <a:pt x="121" y="190"/>
                  </a:lnTo>
                  <a:lnTo>
                    <a:pt x="126" y="200"/>
                  </a:lnTo>
                  <a:lnTo>
                    <a:pt x="107" y="214"/>
                  </a:lnTo>
                  <a:lnTo>
                    <a:pt x="96" y="214"/>
                  </a:lnTo>
                  <a:close/>
                </a:path>
              </a:pathLst>
            </a:custGeom>
            <a:solidFill>
              <a:srgbClr val="CCC7C2"/>
            </a:solidFill>
            <a:ln w="9525">
              <a:noFill/>
              <a:round/>
              <a:headEnd/>
              <a:tailEnd/>
            </a:ln>
          </p:spPr>
          <p:txBody>
            <a:bodyPr/>
            <a:lstStyle/>
            <a:p>
              <a:endParaRPr lang="en-US"/>
            </a:p>
          </p:txBody>
        </p:sp>
        <p:sp>
          <p:nvSpPr>
            <p:cNvPr id="15422" name="Freeform 36"/>
            <p:cNvSpPr>
              <a:spLocks/>
            </p:cNvSpPr>
            <p:nvPr/>
          </p:nvSpPr>
          <p:spPr bwMode="auto">
            <a:xfrm>
              <a:off x="6391" y="3256"/>
              <a:ext cx="858" cy="409"/>
            </a:xfrm>
            <a:custGeom>
              <a:avLst/>
              <a:gdLst>
                <a:gd name="T0" fmla="*/ 3 w 858"/>
                <a:gd name="T1" fmla="*/ 231 h 409"/>
                <a:gd name="T2" fmla="*/ 11 w 858"/>
                <a:gd name="T3" fmla="*/ 231 h 409"/>
                <a:gd name="T4" fmla="*/ 31 w 858"/>
                <a:gd name="T5" fmla="*/ 242 h 409"/>
                <a:gd name="T6" fmla="*/ 72 w 858"/>
                <a:gd name="T7" fmla="*/ 259 h 409"/>
                <a:gd name="T8" fmla="*/ 58 w 858"/>
                <a:gd name="T9" fmla="*/ 323 h 409"/>
                <a:gd name="T10" fmla="*/ 83 w 858"/>
                <a:gd name="T11" fmla="*/ 335 h 409"/>
                <a:gd name="T12" fmla="*/ 83 w 858"/>
                <a:gd name="T13" fmla="*/ 368 h 409"/>
                <a:gd name="T14" fmla="*/ 105 w 858"/>
                <a:gd name="T15" fmla="*/ 371 h 409"/>
                <a:gd name="T16" fmla="*/ 143 w 858"/>
                <a:gd name="T17" fmla="*/ 397 h 409"/>
                <a:gd name="T18" fmla="*/ 88 w 858"/>
                <a:gd name="T19" fmla="*/ 266 h 409"/>
                <a:gd name="T20" fmla="*/ 121 w 858"/>
                <a:gd name="T21" fmla="*/ 319 h 409"/>
                <a:gd name="T22" fmla="*/ 138 w 858"/>
                <a:gd name="T23" fmla="*/ 335 h 409"/>
                <a:gd name="T24" fmla="*/ 171 w 858"/>
                <a:gd name="T25" fmla="*/ 271 h 409"/>
                <a:gd name="T26" fmla="*/ 146 w 858"/>
                <a:gd name="T27" fmla="*/ 292 h 409"/>
                <a:gd name="T28" fmla="*/ 165 w 858"/>
                <a:gd name="T29" fmla="*/ 359 h 409"/>
                <a:gd name="T30" fmla="*/ 207 w 858"/>
                <a:gd name="T31" fmla="*/ 297 h 409"/>
                <a:gd name="T32" fmla="*/ 196 w 858"/>
                <a:gd name="T33" fmla="*/ 395 h 409"/>
                <a:gd name="T34" fmla="*/ 245 w 858"/>
                <a:gd name="T35" fmla="*/ 276 h 409"/>
                <a:gd name="T36" fmla="*/ 267 w 858"/>
                <a:gd name="T37" fmla="*/ 252 h 409"/>
                <a:gd name="T38" fmla="*/ 237 w 858"/>
                <a:gd name="T39" fmla="*/ 316 h 409"/>
                <a:gd name="T40" fmla="*/ 256 w 858"/>
                <a:gd name="T41" fmla="*/ 354 h 409"/>
                <a:gd name="T42" fmla="*/ 245 w 858"/>
                <a:gd name="T43" fmla="*/ 364 h 409"/>
                <a:gd name="T44" fmla="*/ 270 w 858"/>
                <a:gd name="T45" fmla="*/ 378 h 409"/>
                <a:gd name="T46" fmla="*/ 286 w 858"/>
                <a:gd name="T47" fmla="*/ 371 h 409"/>
                <a:gd name="T48" fmla="*/ 333 w 858"/>
                <a:gd name="T49" fmla="*/ 357 h 409"/>
                <a:gd name="T50" fmla="*/ 352 w 858"/>
                <a:gd name="T51" fmla="*/ 342 h 409"/>
                <a:gd name="T52" fmla="*/ 369 w 858"/>
                <a:gd name="T53" fmla="*/ 392 h 409"/>
                <a:gd name="T54" fmla="*/ 405 w 858"/>
                <a:gd name="T55" fmla="*/ 361 h 409"/>
                <a:gd name="T56" fmla="*/ 454 w 858"/>
                <a:gd name="T57" fmla="*/ 323 h 409"/>
                <a:gd name="T58" fmla="*/ 468 w 858"/>
                <a:gd name="T59" fmla="*/ 330 h 409"/>
                <a:gd name="T60" fmla="*/ 457 w 858"/>
                <a:gd name="T61" fmla="*/ 359 h 409"/>
                <a:gd name="T62" fmla="*/ 462 w 858"/>
                <a:gd name="T63" fmla="*/ 383 h 409"/>
                <a:gd name="T64" fmla="*/ 569 w 858"/>
                <a:gd name="T65" fmla="*/ 335 h 409"/>
                <a:gd name="T66" fmla="*/ 583 w 858"/>
                <a:gd name="T67" fmla="*/ 285 h 409"/>
                <a:gd name="T68" fmla="*/ 605 w 858"/>
                <a:gd name="T69" fmla="*/ 290 h 409"/>
                <a:gd name="T70" fmla="*/ 668 w 858"/>
                <a:gd name="T71" fmla="*/ 280 h 409"/>
                <a:gd name="T72" fmla="*/ 701 w 858"/>
                <a:gd name="T73" fmla="*/ 242 h 409"/>
                <a:gd name="T74" fmla="*/ 715 w 858"/>
                <a:gd name="T75" fmla="*/ 185 h 409"/>
                <a:gd name="T76" fmla="*/ 721 w 858"/>
                <a:gd name="T77" fmla="*/ 271 h 409"/>
                <a:gd name="T78" fmla="*/ 748 w 858"/>
                <a:gd name="T79" fmla="*/ 226 h 409"/>
                <a:gd name="T80" fmla="*/ 756 w 858"/>
                <a:gd name="T81" fmla="*/ 181 h 409"/>
                <a:gd name="T82" fmla="*/ 811 w 858"/>
                <a:gd name="T83" fmla="*/ 95 h 409"/>
                <a:gd name="T84" fmla="*/ 820 w 858"/>
                <a:gd name="T85" fmla="*/ 114 h 409"/>
                <a:gd name="T86" fmla="*/ 806 w 858"/>
                <a:gd name="T87" fmla="*/ 155 h 409"/>
                <a:gd name="T88" fmla="*/ 858 w 858"/>
                <a:gd name="T89" fmla="*/ 64 h 409"/>
                <a:gd name="T90" fmla="*/ 789 w 858"/>
                <a:gd name="T91" fmla="*/ 90 h 409"/>
                <a:gd name="T92" fmla="*/ 734 w 858"/>
                <a:gd name="T93" fmla="*/ 145 h 409"/>
                <a:gd name="T94" fmla="*/ 732 w 858"/>
                <a:gd name="T95" fmla="*/ 86 h 409"/>
                <a:gd name="T96" fmla="*/ 740 w 858"/>
                <a:gd name="T97" fmla="*/ 112 h 409"/>
                <a:gd name="T98" fmla="*/ 776 w 858"/>
                <a:gd name="T99" fmla="*/ 0 h 409"/>
                <a:gd name="T100" fmla="*/ 699 w 858"/>
                <a:gd name="T101" fmla="*/ 59 h 409"/>
                <a:gd name="T102" fmla="*/ 657 w 858"/>
                <a:gd name="T103" fmla="*/ 159 h 409"/>
                <a:gd name="T104" fmla="*/ 619 w 858"/>
                <a:gd name="T105" fmla="*/ 157 h 409"/>
                <a:gd name="T106" fmla="*/ 649 w 858"/>
                <a:gd name="T107" fmla="*/ 107 h 409"/>
                <a:gd name="T108" fmla="*/ 608 w 858"/>
                <a:gd name="T109" fmla="*/ 114 h 409"/>
                <a:gd name="T110" fmla="*/ 608 w 858"/>
                <a:gd name="T111" fmla="*/ 79 h 409"/>
                <a:gd name="T112" fmla="*/ 616 w 858"/>
                <a:gd name="T113" fmla="*/ 55 h 409"/>
                <a:gd name="T114" fmla="*/ 64 w 858"/>
                <a:gd name="T115" fmla="*/ 143 h 4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8"/>
                <a:gd name="T175" fmla="*/ 0 h 409"/>
                <a:gd name="T176" fmla="*/ 858 w 858"/>
                <a:gd name="T177" fmla="*/ 409 h 4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8" h="409">
                  <a:moveTo>
                    <a:pt x="64" y="143"/>
                  </a:moveTo>
                  <a:lnTo>
                    <a:pt x="31" y="226"/>
                  </a:lnTo>
                  <a:lnTo>
                    <a:pt x="28" y="223"/>
                  </a:lnTo>
                  <a:lnTo>
                    <a:pt x="22" y="223"/>
                  </a:lnTo>
                  <a:lnTo>
                    <a:pt x="14" y="221"/>
                  </a:lnTo>
                  <a:lnTo>
                    <a:pt x="9" y="223"/>
                  </a:lnTo>
                  <a:lnTo>
                    <a:pt x="3" y="231"/>
                  </a:lnTo>
                  <a:lnTo>
                    <a:pt x="0" y="245"/>
                  </a:lnTo>
                  <a:lnTo>
                    <a:pt x="0" y="259"/>
                  </a:lnTo>
                  <a:lnTo>
                    <a:pt x="6" y="266"/>
                  </a:lnTo>
                  <a:lnTo>
                    <a:pt x="9" y="259"/>
                  </a:lnTo>
                  <a:lnTo>
                    <a:pt x="11" y="247"/>
                  </a:lnTo>
                  <a:lnTo>
                    <a:pt x="11" y="235"/>
                  </a:lnTo>
                  <a:lnTo>
                    <a:pt x="11" y="231"/>
                  </a:lnTo>
                  <a:lnTo>
                    <a:pt x="17" y="238"/>
                  </a:lnTo>
                  <a:lnTo>
                    <a:pt x="17" y="240"/>
                  </a:lnTo>
                  <a:lnTo>
                    <a:pt x="17" y="247"/>
                  </a:lnTo>
                  <a:lnTo>
                    <a:pt x="20" y="254"/>
                  </a:lnTo>
                  <a:lnTo>
                    <a:pt x="28" y="257"/>
                  </a:lnTo>
                  <a:lnTo>
                    <a:pt x="31" y="250"/>
                  </a:lnTo>
                  <a:lnTo>
                    <a:pt x="31" y="242"/>
                  </a:lnTo>
                  <a:lnTo>
                    <a:pt x="31" y="238"/>
                  </a:lnTo>
                  <a:lnTo>
                    <a:pt x="31" y="235"/>
                  </a:lnTo>
                  <a:lnTo>
                    <a:pt x="47" y="231"/>
                  </a:lnTo>
                  <a:lnTo>
                    <a:pt x="50" y="233"/>
                  </a:lnTo>
                  <a:lnTo>
                    <a:pt x="58" y="240"/>
                  </a:lnTo>
                  <a:lnTo>
                    <a:pt x="66" y="250"/>
                  </a:lnTo>
                  <a:lnTo>
                    <a:pt x="72" y="259"/>
                  </a:lnTo>
                  <a:lnTo>
                    <a:pt x="72" y="266"/>
                  </a:lnTo>
                  <a:lnTo>
                    <a:pt x="75" y="271"/>
                  </a:lnTo>
                  <a:lnTo>
                    <a:pt x="69" y="273"/>
                  </a:lnTo>
                  <a:lnTo>
                    <a:pt x="61" y="269"/>
                  </a:lnTo>
                  <a:lnTo>
                    <a:pt x="53" y="271"/>
                  </a:lnTo>
                  <a:lnTo>
                    <a:pt x="55" y="297"/>
                  </a:lnTo>
                  <a:lnTo>
                    <a:pt x="58" y="323"/>
                  </a:lnTo>
                  <a:lnTo>
                    <a:pt x="64" y="338"/>
                  </a:lnTo>
                  <a:lnTo>
                    <a:pt x="66" y="342"/>
                  </a:lnTo>
                  <a:lnTo>
                    <a:pt x="75" y="349"/>
                  </a:lnTo>
                  <a:lnTo>
                    <a:pt x="80" y="354"/>
                  </a:lnTo>
                  <a:lnTo>
                    <a:pt x="83" y="352"/>
                  </a:lnTo>
                  <a:lnTo>
                    <a:pt x="80" y="340"/>
                  </a:lnTo>
                  <a:lnTo>
                    <a:pt x="83" y="335"/>
                  </a:lnTo>
                  <a:lnTo>
                    <a:pt x="88" y="335"/>
                  </a:lnTo>
                  <a:lnTo>
                    <a:pt x="97" y="345"/>
                  </a:lnTo>
                  <a:lnTo>
                    <a:pt x="97" y="352"/>
                  </a:lnTo>
                  <a:lnTo>
                    <a:pt x="91" y="357"/>
                  </a:lnTo>
                  <a:lnTo>
                    <a:pt x="83" y="361"/>
                  </a:lnTo>
                  <a:lnTo>
                    <a:pt x="80" y="364"/>
                  </a:lnTo>
                  <a:lnTo>
                    <a:pt x="83" y="368"/>
                  </a:lnTo>
                  <a:lnTo>
                    <a:pt x="88" y="380"/>
                  </a:lnTo>
                  <a:lnTo>
                    <a:pt x="94" y="387"/>
                  </a:lnTo>
                  <a:lnTo>
                    <a:pt x="102" y="390"/>
                  </a:lnTo>
                  <a:lnTo>
                    <a:pt x="102" y="385"/>
                  </a:lnTo>
                  <a:lnTo>
                    <a:pt x="102" y="378"/>
                  </a:lnTo>
                  <a:lnTo>
                    <a:pt x="102" y="371"/>
                  </a:lnTo>
                  <a:lnTo>
                    <a:pt x="105" y="371"/>
                  </a:lnTo>
                  <a:lnTo>
                    <a:pt x="113" y="380"/>
                  </a:lnTo>
                  <a:lnTo>
                    <a:pt x="121" y="390"/>
                  </a:lnTo>
                  <a:lnTo>
                    <a:pt x="127" y="402"/>
                  </a:lnTo>
                  <a:lnTo>
                    <a:pt x="135" y="409"/>
                  </a:lnTo>
                  <a:lnTo>
                    <a:pt x="138" y="404"/>
                  </a:lnTo>
                  <a:lnTo>
                    <a:pt x="143" y="402"/>
                  </a:lnTo>
                  <a:lnTo>
                    <a:pt x="143" y="397"/>
                  </a:lnTo>
                  <a:lnTo>
                    <a:pt x="146" y="397"/>
                  </a:lnTo>
                  <a:lnTo>
                    <a:pt x="113" y="352"/>
                  </a:lnTo>
                  <a:lnTo>
                    <a:pt x="113" y="319"/>
                  </a:lnTo>
                  <a:lnTo>
                    <a:pt x="88" y="290"/>
                  </a:lnTo>
                  <a:lnTo>
                    <a:pt x="86" y="285"/>
                  </a:lnTo>
                  <a:lnTo>
                    <a:pt x="88" y="276"/>
                  </a:lnTo>
                  <a:lnTo>
                    <a:pt x="88" y="266"/>
                  </a:lnTo>
                  <a:lnTo>
                    <a:pt x="97" y="259"/>
                  </a:lnTo>
                  <a:lnTo>
                    <a:pt x="102" y="264"/>
                  </a:lnTo>
                  <a:lnTo>
                    <a:pt x="105" y="271"/>
                  </a:lnTo>
                  <a:lnTo>
                    <a:pt x="105" y="280"/>
                  </a:lnTo>
                  <a:lnTo>
                    <a:pt x="105" y="285"/>
                  </a:lnTo>
                  <a:lnTo>
                    <a:pt x="121" y="314"/>
                  </a:lnTo>
                  <a:lnTo>
                    <a:pt x="121" y="319"/>
                  </a:lnTo>
                  <a:lnTo>
                    <a:pt x="124" y="330"/>
                  </a:lnTo>
                  <a:lnTo>
                    <a:pt x="127" y="345"/>
                  </a:lnTo>
                  <a:lnTo>
                    <a:pt x="135" y="349"/>
                  </a:lnTo>
                  <a:lnTo>
                    <a:pt x="141" y="347"/>
                  </a:lnTo>
                  <a:lnTo>
                    <a:pt x="141" y="342"/>
                  </a:lnTo>
                  <a:lnTo>
                    <a:pt x="138" y="335"/>
                  </a:lnTo>
                  <a:lnTo>
                    <a:pt x="138" y="328"/>
                  </a:lnTo>
                  <a:lnTo>
                    <a:pt x="141" y="316"/>
                  </a:lnTo>
                  <a:lnTo>
                    <a:pt x="141" y="300"/>
                  </a:lnTo>
                  <a:lnTo>
                    <a:pt x="135" y="290"/>
                  </a:lnTo>
                  <a:lnTo>
                    <a:pt x="138" y="283"/>
                  </a:lnTo>
                  <a:lnTo>
                    <a:pt x="154" y="276"/>
                  </a:lnTo>
                  <a:lnTo>
                    <a:pt x="171" y="271"/>
                  </a:lnTo>
                  <a:lnTo>
                    <a:pt x="182" y="269"/>
                  </a:lnTo>
                  <a:lnTo>
                    <a:pt x="179" y="273"/>
                  </a:lnTo>
                  <a:lnTo>
                    <a:pt x="174" y="283"/>
                  </a:lnTo>
                  <a:lnTo>
                    <a:pt x="165" y="290"/>
                  </a:lnTo>
                  <a:lnTo>
                    <a:pt x="157" y="292"/>
                  </a:lnTo>
                  <a:lnTo>
                    <a:pt x="149" y="290"/>
                  </a:lnTo>
                  <a:lnTo>
                    <a:pt x="146" y="292"/>
                  </a:lnTo>
                  <a:lnTo>
                    <a:pt x="146" y="295"/>
                  </a:lnTo>
                  <a:lnTo>
                    <a:pt x="152" y="302"/>
                  </a:lnTo>
                  <a:lnTo>
                    <a:pt x="154" y="314"/>
                  </a:lnTo>
                  <a:lnTo>
                    <a:pt x="154" y="328"/>
                  </a:lnTo>
                  <a:lnTo>
                    <a:pt x="152" y="340"/>
                  </a:lnTo>
                  <a:lnTo>
                    <a:pt x="152" y="347"/>
                  </a:lnTo>
                  <a:lnTo>
                    <a:pt x="165" y="359"/>
                  </a:lnTo>
                  <a:lnTo>
                    <a:pt x="163" y="321"/>
                  </a:lnTo>
                  <a:lnTo>
                    <a:pt x="174" y="300"/>
                  </a:lnTo>
                  <a:lnTo>
                    <a:pt x="179" y="295"/>
                  </a:lnTo>
                  <a:lnTo>
                    <a:pt x="193" y="288"/>
                  </a:lnTo>
                  <a:lnTo>
                    <a:pt x="207" y="285"/>
                  </a:lnTo>
                  <a:lnTo>
                    <a:pt x="212" y="290"/>
                  </a:lnTo>
                  <a:lnTo>
                    <a:pt x="207" y="297"/>
                  </a:lnTo>
                  <a:lnTo>
                    <a:pt x="207" y="302"/>
                  </a:lnTo>
                  <a:lnTo>
                    <a:pt x="207" y="307"/>
                  </a:lnTo>
                  <a:lnTo>
                    <a:pt x="185" y="340"/>
                  </a:lnTo>
                  <a:lnTo>
                    <a:pt x="185" y="349"/>
                  </a:lnTo>
                  <a:lnTo>
                    <a:pt x="190" y="371"/>
                  </a:lnTo>
                  <a:lnTo>
                    <a:pt x="196" y="395"/>
                  </a:lnTo>
                  <a:lnTo>
                    <a:pt x="212" y="409"/>
                  </a:lnTo>
                  <a:lnTo>
                    <a:pt x="218" y="399"/>
                  </a:lnTo>
                  <a:lnTo>
                    <a:pt x="212" y="385"/>
                  </a:lnTo>
                  <a:lnTo>
                    <a:pt x="198" y="368"/>
                  </a:lnTo>
                  <a:lnTo>
                    <a:pt x="193" y="364"/>
                  </a:lnTo>
                  <a:lnTo>
                    <a:pt x="226" y="300"/>
                  </a:lnTo>
                  <a:lnTo>
                    <a:pt x="245" y="276"/>
                  </a:lnTo>
                  <a:lnTo>
                    <a:pt x="248" y="276"/>
                  </a:lnTo>
                  <a:lnTo>
                    <a:pt x="259" y="273"/>
                  </a:lnTo>
                  <a:lnTo>
                    <a:pt x="267" y="269"/>
                  </a:lnTo>
                  <a:lnTo>
                    <a:pt x="264" y="266"/>
                  </a:lnTo>
                  <a:lnTo>
                    <a:pt x="259" y="259"/>
                  </a:lnTo>
                  <a:lnTo>
                    <a:pt x="262" y="254"/>
                  </a:lnTo>
                  <a:lnTo>
                    <a:pt x="267" y="252"/>
                  </a:lnTo>
                  <a:lnTo>
                    <a:pt x="270" y="252"/>
                  </a:lnTo>
                  <a:lnTo>
                    <a:pt x="284" y="271"/>
                  </a:lnTo>
                  <a:lnTo>
                    <a:pt x="275" y="273"/>
                  </a:lnTo>
                  <a:lnTo>
                    <a:pt x="264" y="280"/>
                  </a:lnTo>
                  <a:lnTo>
                    <a:pt x="248" y="292"/>
                  </a:lnTo>
                  <a:lnTo>
                    <a:pt x="237" y="307"/>
                  </a:lnTo>
                  <a:lnTo>
                    <a:pt x="237" y="316"/>
                  </a:lnTo>
                  <a:lnTo>
                    <a:pt x="245" y="316"/>
                  </a:lnTo>
                  <a:lnTo>
                    <a:pt x="253" y="314"/>
                  </a:lnTo>
                  <a:lnTo>
                    <a:pt x="256" y="311"/>
                  </a:lnTo>
                  <a:lnTo>
                    <a:pt x="264" y="357"/>
                  </a:lnTo>
                  <a:lnTo>
                    <a:pt x="262" y="357"/>
                  </a:lnTo>
                  <a:lnTo>
                    <a:pt x="259" y="357"/>
                  </a:lnTo>
                  <a:lnTo>
                    <a:pt x="256" y="354"/>
                  </a:lnTo>
                  <a:lnTo>
                    <a:pt x="253" y="349"/>
                  </a:lnTo>
                  <a:lnTo>
                    <a:pt x="248" y="345"/>
                  </a:lnTo>
                  <a:lnTo>
                    <a:pt x="242" y="345"/>
                  </a:lnTo>
                  <a:lnTo>
                    <a:pt x="237" y="347"/>
                  </a:lnTo>
                  <a:lnTo>
                    <a:pt x="237" y="349"/>
                  </a:lnTo>
                  <a:lnTo>
                    <a:pt x="240" y="352"/>
                  </a:lnTo>
                  <a:lnTo>
                    <a:pt x="245" y="364"/>
                  </a:lnTo>
                  <a:lnTo>
                    <a:pt x="251" y="373"/>
                  </a:lnTo>
                  <a:lnTo>
                    <a:pt x="253" y="387"/>
                  </a:lnTo>
                  <a:lnTo>
                    <a:pt x="253" y="395"/>
                  </a:lnTo>
                  <a:lnTo>
                    <a:pt x="259" y="399"/>
                  </a:lnTo>
                  <a:lnTo>
                    <a:pt x="267" y="402"/>
                  </a:lnTo>
                  <a:lnTo>
                    <a:pt x="270" y="404"/>
                  </a:lnTo>
                  <a:lnTo>
                    <a:pt x="270" y="378"/>
                  </a:lnTo>
                  <a:lnTo>
                    <a:pt x="289" y="335"/>
                  </a:lnTo>
                  <a:lnTo>
                    <a:pt x="292" y="335"/>
                  </a:lnTo>
                  <a:lnTo>
                    <a:pt x="297" y="338"/>
                  </a:lnTo>
                  <a:lnTo>
                    <a:pt x="303" y="345"/>
                  </a:lnTo>
                  <a:lnTo>
                    <a:pt x="297" y="352"/>
                  </a:lnTo>
                  <a:lnTo>
                    <a:pt x="289" y="361"/>
                  </a:lnTo>
                  <a:lnTo>
                    <a:pt x="286" y="371"/>
                  </a:lnTo>
                  <a:lnTo>
                    <a:pt x="286" y="378"/>
                  </a:lnTo>
                  <a:lnTo>
                    <a:pt x="292" y="378"/>
                  </a:lnTo>
                  <a:lnTo>
                    <a:pt x="306" y="368"/>
                  </a:lnTo>
                  <a:lnTo>
                    <a:pt x="317" y="364"/>
                  </a:lnTo>
                  <a:lnTo>
                    <a:pt x="328" y="357"/>
                  </a:lnTo>
                  <a:lnTo>
                    <a:pt x="333" y="354"/>
                  </a:lnTo>
                  <a:lnTo>
                    <a:pt x="333" y="357"/>
                  </a:lnTo>
                  <a:lnTo>
                    <a:pt x="333" y="366"/>
                  </a:lnTo>
                  <a:lnTo>
                    <a:pt x="339" y="371"/>
                  </a:lnTo>
                  <a:lnTo>
                    <a:pt x="344" y="373"/>
                  </a:lnTo>
                  <a:lnTo>
                    <a:pt x="347" y="366"/>
                  </a:lnTo>
                  <a:lnTo>
                    <a:pt x="347" y="357"/>
                  </a:lnTo>
                  <a:lnTo>
                    <a:pt x="347" y="347"/>
                  </a:lnTo>
                  <a:lnTo>
                    <a:pt x="352" y="342"/>
                  </a:lnTo>
                  <a:lnTo>
                    <a:pt x="361" y="340"/>
                  </a:lnTo>
                  <a:lnTo>
                    <a:pt x="369" y="345"/>
                  </a:lnTo>
                  <a:lnTo>
                    <a:pt x="377" y="352"/>
                  </a:lnTo>
                  <a:lnTo>
                    <a:pt x="377" y="364"/>
                  </a:lnTo>
                  <a:lnTo>
                    <a:pt x="372" y="376"/>
                  </a:lnTo>
                  <a:lnTo>
                    <a:pt x="369" y="385"/>
                  </a:lnTo>
                  <a:lnTo>
                    <a:pt x="369" y="392"/>
                  </a:lnTo>
                  <a:lnTo>
                    <a:pt x="372" y="395"/>
                  </a:lnTo>
                  <a:lnTo>
                    <a:pt x="377" y="387"/>
                  </a:lnTo>
                  <a:lnTo>
                    <a:pt x="380" y="378"/>
                  </a:lnTo>
                  <a:lnTo>
                    <a:pt x="383" y="368"/>
                  </a:lnTo>
                  <a:lnTo>
                    <a:pt x="385" y="364"/>
                  </a:lnTo>
                  <a:lnTo>
                    <a:pt x="388" y="364"/>
                  </a:lnTo>
                  <a:lnTo>
                    <a:pt x="405" y="361"/>
                  </a:lnTo>
                  <a:lnTo>
                    <a:pt x="416" y="357"/>
                  </a:lnTo>
                  <a:lnTo>
                    <a:pt x="424" y="352"/>
                  </a:lnTo>
                  <a:lnTo>
                    <a:pt x="427" y="345"/>
                  </a:lnTo>
                  <a:lnTo>
                    <a:pt x="438" y="338"/>
                  </a:lnTo>
                  <a:lnTo>
                    <a:pt x="448" y="330"/>
                  </a:lnTo>
                  <a:lnTo>
                    <a:pt x="454" y="328"/>
                  </a:lnTo>
                  <a:lnTo>
                    <a:pt x="454" y="323"/>
                  </a:lnTo>
                  <a:lnTo>
                    <a:pt x="454" y="316"/>
                  </a:lnTo>
                  <a:lnTo>
                    <a:pt x="462" y="309"/>
                  </a:lnTo>
                  <a:lnTo>
                    <a:pt x="479" y="309"/>
                  </a:lnTo>
                  <a:lnTo>
                    <a:pt x="487" y="316"/>
                  </a:lnTo>
                  <a:lnTo>
                    <a:pt x="484" y="321"/>
                  </a:lnTo>
                  <a:lnTo>
                    <a:pt x="473" y="326"/>
                  </a:lnTo>
                  <a:lnTo>
                    <a:pt x="468" y="330"/>
                  </a:lnTo>
                  <a:lnTo>
                    <a:pt x="429" y="361"/>
                  </a:lnTo>
                  <a:lnTo>
                    <a:pt x="427" y="364"/>
                  </a:lnTo>
                  <a:lnTo>
                    <a:pt x="424" y="373"/>
                  </a:lnTo>
                  <a:lnTo>
                    <a:pt x="421" y="383"/>
                  </a:lnTo>
                  <a:lnTo>
                    <a:pt x="429" y="383"/>
                  </a:lnTo>
                  <a:lnTo>
                    <a:pt x="443" y="371"/>
                  </a:lnTo>
                  <a:lnTo>
                    <a:pt x="457" y="359"/>
                  </a:lnTo>
                  <a:lnTo>
                    <a:pt x="465" y="347"/>
                  </a:lnTo>
                  <a:lnTo>
                    <a:pt x="479" y="347"/>
                  </a:lnTo>
                  <a:lnTo>
                    <a:pt x="481" y="352"/>
                  </a:lnTo>
                  <a:lnTo>
                    <a:pt x="473" y="364"/>
                  </a:lnTo>
                  <a:lnTo>
                    <a:pt x="459" y="373"/>
                  </a:lnTo>
                  <a:lnTo>
                    <a:pt x="454" y="383"/>
                  </a:lnTo>
                  <a:lnTo>
                    <a:pt x="462" y="383"/>
                  </a:lnTo>
                  <a:lnTo>
                    <a:pt x="479" y="378"/>
                  </a:lnTo>
                  <a:lnTo>
                    <a:pt x="495" y="371"/>
                  </a:lnTo>
                  <a:lnTo>
                    <a:pt x="503" y="368"/>
                  </a:lnTo>
                  <a:lnTo>
                    <a:pt x="512" y="364"/>
                  </a:lnTo>
                  <a:lnTo>
                    <a:pt x="536" y="354"/>
                  </a:lnTo>
                  <a:lnTo>
                    <a:pt x="558" y="345"/>
                  </a:lnTo>
                  <a:lnTo>
                    <a:pt x="569" y="335"/>
                  </a:lnTo>
                  <a:lnTo>
                    <a:pt x="558" y="330"/>
                  </a:lnTo>
                  <a:lnTo>
                    <a:pt x="545" y="338"/>
                  </a:lnTo>
                  <a:lnTo>
                    <a:pt x="534" y="347"/>
                  </a:lnTo>
                  <a:lnTo>
                    <a:pt x="531" y="352"/>
                  </a:lnTo>
                  <a:lnTo>
                    <a:pt x="517" y="347"/>
                  </a:lnTo>
                  <a:lnTo>
                    <a:pt x="586" y="290"/>
                  </a:lnTo>
                  <a:lnTo>
                    <a:pt x="583" y="285"/>
                  </a:lnTo>
                  <a:lnTo>
                    <a:pt x="583" y="273"/>
                  </a:lnTo>
                  <a:lnTo>
                    <a:pt x="586" y="259"/>
                  </a:lnTo>
                  <a:lnTo>
                    <a:pt x="594" y="252"/>
                  </a:lnTo>
                  <a:lnTo>
                    <a:pt x="602" y="254"/>
                  </a:lnTo>
                  <a:lnTo>
                    <a:pt x="605" y="269"/>
                  </a:lnTo>
                  <a:lnTo>
                    <a:pt x="605" y="283"/>
                  </a:lnTo>
                  <a:lnTo>
                    <a:pt x="605" y="290"/>
                  </a:lnTo>
                  <a:lnTo>
                    <a:pt x="600" y="295"/>
                  </a:lnTo>
                  <a:lnTo>
                    <a:pt x="594" y="307"/>
                  </a:lnTo>
                  <a:lnTo>
                    <a:pt x="594" y="319"/>
                  </a:lnTo>
                  <a:lnTo>
                    <a:pt x="611" y="321"/>
                  </a:lnTo>
                  <a:lnTo>
                    <a:pt x="635" y="309"/>
                  </a:lnTo>
                  <a:lnTo>
                    <a:pt x="655" y="295"/>
                  </a:lnTo>
                  <a:lnTo>
                    <a:pt x="668" y="280"/>
                  </a:lnTo>
                  <a:lnTo>
                    <a:pt x="674" y="273"/>
                  </a:lnTo>
                  <a:lnTo>
                    <a:pt x="674" y="266"/>
                  </a:lnTo>
                  <a:lnTo>
                    <a:pt x="677" y="252"/>
                  </a:lnTo>
                  <a:lnTo>
                    <a:pt x="682" y="235"/>
                  </a:lnTo>
                  <a:lnTo>
                    <a:pt x="690" y="231"/>
                  </a:lnTo>
                  <a:lnTo>
                    <a:pt x="696" y="235"/>
                  </a:lnTo>
                  <a:lnTo>
                    <a:pt x="701" y="242"/>
                  </a:lnTo>
                  <a:lnTo>
                    <a:pt x="707" y="245"/>
                  </a:lnTo>
                  <a:lnTo>
                    <a:pt x="712" y="242"/>
                  </a:lnTo>
                  <a:lnTo>
                    <a:pt x="712" y="233"/>
                  </a:lnTo>
                  <a:lnTo>
                    <a:pt x="712" y="221"/>
                  </a:lnTo>
                  <a:lnTo>
                    <a:pt x="710" y="212"/>
                  </a:lnTo>
                  <a:lnTo>
                    <a:pt x="710" y="209"/>
                  </a:lnTo>
                  <a:lnTo>
                    <a:pt x="715" y="185"/>
                  </a:lnTo>
                  <a:lnTo>
                    <a:pt x="740" y="209"/>
                  </a:lnTo>
                  <a:lnTo>
                    <a:pt x="740" y="212"/>
                  </a:lnTo>
                  <a:lnTo>
                    <a:pt x="734" y="223"/>
                  </a:lnTo>
                  <a:lnTo>
                    <a:pt x="732" y="238"/>
                  </a:lnTo>
                  <a:lnTo>
                    <a:pt x="726" y="252"/>
                  </a:lnTo>
                  <a:lnTo>
                    <a:pt x="721" y="261"/>
                  </a:lnTo>
                  <a:lnTo>
                    <a:pt x="721" y="271"/>
                  </a:lnTo>
                  <a:lnTo>
                    <a:pt x="721" y="273"/>
                  </a:lnTo>
                  <a:lnTo>
                    <a:pt x="726" y="273"/>
                  </a:lnTo>
                  <a:lnTo>
                    <a:pt x="734" y="266"/>
                  </a:lnTo>
                  <a:lnTo>
                    <a:pt x="743" y="259"/>
                  </a:lnTo>
                  <a:lnTo>
                    <a:pt x="745" y="252"/>
                  </a:lnTo>
                  <a:lnTo>
                    <a:pt x="748" y="252"/>
                  </a:lnTo>
                  <a:lnTo>
                    <a:pt x="748" y="226"/>
                  </a:lnTo>
                  <a:lnTo>
                    <a:pt x="751" y="221"/>
                  </a:lnTo>
                  <a:lnTo>
                    <a:pt x="754" y="212"/>
                  </a:lnTo>
                  <a:lnTo>
                    <a:pt x="751" y="200"/>
                  </a:lnTo>
                  <a:lnTo>
                    <a:pt x="743" y="188"/>
                  </a:lnTo>
                  <a:lnTo>
                    <a:pt x="734" y="178"/>
                  </a:lnTo>
                  <a:lnTo>
                    <a:pt x="743" y="178"/>
                  </a:lnTo>
                  <a:lnTo>
                    <a:pt x="756" y="181"/>
                  </a:lnTo>
                  <a:lnTo>
                    <a:pt x="765" y="185"/>
                  </a:lnTo>
                  <a:lnTo>
                    <a:pt x="765" y="147"/>
                  </a:lnTo>
                  <a:lnTo>
                    <a:pt x="795" y="138"/>
                  </a:lnTo>
                  <a:lnTo>
                    <a:pt x="798" y="131"/>
                  </a:lnTo>
                  <a:lnTo>
                    <a:pt x="803" y="121"/>
                  </a:lnTo>
                  <a:lnTo>
                    <a:pt x="809" y="107"/>
                  </a:lnTo>
                  <a:lnTo>
                    <a:pt x="811" y="95"/>
                  </a:lnTo>
                  <a:lnTo>
                    <a:pt x="814" y="83"/>
                  </a:lnTo>
                  <a:lnTo>
                    <a:pt x="820" y="81"/>
                  </a:lnTo>
                  <a:lnTo>
                    <a:pt x="825" y="81"/>
                  </a:lnTo>
                  <a:lnTo>
                    <a:pt x="828" y="81"/>
                  </a:lnTo>
                  <a:lnTo>
                    <a:pt x="825" y="93"/>
                  </a:lnTo>
                  <a:lnTo>
                    <a:pt x="822" y="100"/>
                  </a:lnTo>
                  <a:lnTo>
                    <a:pt x="820" y="114"/>
                  </a:lnTo>
                  <a:lnTo>
                    <a:pt x="814" y="133"/>
                  </a:lnTo>
                  <a:lnTo>
                    <a:pt x="806" y="145"/>
                  </a:lnTo>
                  <a:lnTo>
                    <a:pt x="800" y="152"/>
                  </a:lnTo>
                  <a:lnTo>
                    <a:pt x="800" y="155"/>
                  </a:lnTo>
                  <a:lnTo>
                    <a:pt x="803" y="155"/>
                  </a:lnTo>
                  <a:lnTo>
                    <a:pt x="806" y="155"/>
                  </a:lnTo>
                  <a:lnTo>
                    <a:pt x="820" y="152"/>
                  </a:lnTo>
                  <a:lnTo>
                    <a:pt x="833" y="140"/>
                  </a:lnTo>
                  <a:lnTo>
                    <a:pt x="842" y="121"/>
                  </a:lnTo>
                  <a:lnTo>
                    <a:pt x="844" y="95"/>
                  </a:lnTo>
                  <a:lnTo>
                    <a:pt x="853" y="79"/>
                  </a:lnTo>
                  <a:lnTo>
                    <a:pt x="855" y="67"/>
                  </a:lnTo>
                  <a:lnTo>
                    <a:pt x="858" y="64"/>
                  </a:lnTo>
                  <a:lnTo>
                    <a:pt x="814" y="74"/>
                  </a:lnTo>
                  <a:lnTo>
                    <a:pt x="811" y="57"/>
                  </a:lnTo>
                  <a:lnTo>
                    <a:pt x="806" y="52"/>
                  </a:lnTo>
                  <a:lnTo>
                    <a:pt x="798" y="50"/>
                  </a:lnTo>
                  <a:lnTo>
                    <a:pt x="789" y="52"/>
                  </a:lnTo>
                  <a:lnTo>
                    <a:pt x="789" y="69"/>
                  </a:lnTo>
                  <a:lnTo>
                    <a:pt x="789" y="90"/>
                  </a:lnTo>
                  <a:lnTo>
                    <a:pt x="789" y="112"/>
                  </a:lnTo>
                  <a:lnTo>
                    <a:pt x="781" y="126"/>
                  </a:lnTo>
                  <a:lnTo>
                    <a:pt x="767" y="128"/>
                  </a:lnTo>
                  <a:lnTo>
                    <a:pt x="751" y="128"/>
                  </a:lnTo>
                  <a:lnTo>
                    <a:pt x="745" y="136"/>
                  </a:lnTo>
                  <a:lnTo>
                    <a:pt x="740" y="143"/>
                  </a:lnTo>
                  <a:lnTo>
                    <a:pt x="734" y="145"/>
                  </a:lnTo>
                  <a:lnTo>
                    <a:pt x="723" y="143"/>
                  </a:lnTo>
                  <a:lnTo>
                    <a:pt x="718" y="143"/>
                  </a:lnTo>
                  <a:lnTo>
                    <a:pt x="718" y="138"/>
                  </a:lnTo>
                  <a:lnTo>
                    <a:pt x="723" y="124"/>
                  </a:lnTo>
                  <a:lnTo>
                    <a:pt x="729" y="109"/>
                  </a:lnTo>
                  <a:lnTo>
                    <a:pt x="732" y="95"/>
                  </a:lnTo>
                  <a:lnTo>
                    <a:pt x="732" y="86"/>
                  </a:lnTo>
                  <a:lnTo>
                    <a:pt x="734" y="81"/>
                  </a:lnTo>
                  <a:lnTo>
                    <a:pt x="740" y="81"/>
                  </a:lnTo>
                  <a:lnTo>
                    <a:pt x="743" y="83"/>
                  </a:lnTo>
                  <a:lnTo>
                    <a:pt x="740" y="90"/>
                  </a:lnTo>
                  <a:lnTo>
                    <a:pt x="740" y="100"/>
                  </a:lnTo>
                  <a:lnTo>
                    <a:pt x="740" y="107"/>
                  </a:lnTo>
                  <a:lnTo>
                    <a:pt x="740" y="112"/>
                  </a:lnTo>
                  <a:lnTo>
                    <a:pt x="745" y="109"/>
                  </a:lnTo>
                  <a:lnTo>
                    <a:pt x="765" y="52"/>
                  </a:lnTo>
                  <a:lnTo>
                    <a:pt x="770" y="43"/>
                  </a:lnTo>
                  <a:lnTo>
                    <a:pt x="784" y="26"/>
                  </a:lnTo>
                  <a:lnTo>
                    <a:pt x="795" y="10"/>
                  </a:lnTo>
                  <a:lnTo>
                    <a:pt x="792" y="0"/>
                  </a:lnTo>
                  <a:lnTo>
                    <a:pt x="776" y="0"/>
                  </a:lnTo>
                  <a:lnTo>
                    <a:pt x="762" y="7"/>
                  </a:lnTo>
                  <a:lnTo>
                    <a:pt x="751" y="12"/>
                  </a:lnTo>
                  <a:lnTo>
                    <a:pt x="748" y="17"/>
                  </a:lnTo>
                  <a:lnTo>
                    <a:pt x="726" y="24"/>
                  </a:lnTo>
                  <a:lnTo>
                    <a:pt x="721" y="31"/>
                  </a:lnTo>
                  <a:lnTo>
                    <a:pt x="712" y="45"/>
                  </a:lnTo>
                  <a:lnTo>
                    <a:pt x="699" y="59"/>
                  </a:lnTo>
                  <a:lnTo>
                    <a:pt x="688" y="71"/>
                  </a:lnTo>
                  <a:lnTo>
                    <a:pt x="679" y="81"/>
                  </a:lnTo>
                  <a:lnTo>
                    <a:pt x="682" y="102"/>
                  </a:lnTo>
                  <a:lnTo>
                    <a:pt x="682" y="121"/>
                  </a:lnTo>
                  <a:lnTo>
                    <a:pt x="685" y="128"/>
                  </a:lnTo>
                  <a:lnTo>
                    <a:pt x="677" y="138"/>
                  </a:lnTo>
                  <a:lnTo>
                    <a:pt x="657" y="159"/>
                  </a:lnTo>
                  <a:lnTo>
                    <a:pt x="633" y="176"/>
                  </a:lnTo>
                  <a:lnTo>
                    <a:pt x="608" y="185"/>
                  </a:lnTo>
                  <a:lnTo>
                    <a:pt x="591" y="178"/>
                  </a:lnTo>
                  <a:lnTo>
                    <a:pt x="594" y="171"/>
                  </a:lnTo>
                  <a:lnTo>
                    <a:pt x="602" y="166"/>
                  </a:lnTo>
                  <a:lnTo>
                    <a:pt x="611" y="166"/>
                  </a:lnTo>
                  <a:lnTo>
                    <a:pt x="619" y="157"/>
                  </a:lnTo>
                  <a:lnTo>
                    <a:pt x="638" y="136"/>
                  </a:lnTo>
                  <a:lnTo>
                    <a:pt x="655" y="112"/>
                  </a:lnTo>
                  <a:lnTo>
                    <a:pt x="655" y="90"/>
                  </a:lnTo>
                  <a:lnTo>
                    <a:pt x="646" y="83"/>
                  </a:lnTo>
                  <a:lnTo>
                    <a:pt x="646" y="90"/>
                  </a:lnTo>
                  <a:lnTo>
                    <a:pt x="646" y="102"/>
                  </a:lnTo>
                  <a:lnTo>
                    <a:pt x="649" y="107"/>
                  </a:lnTo>
                  <a:lnTo>
                    <a:pt x="627" y="124"/>
                  </a:lnTo>
                  <a:lnTo>
                    <a:pt x="624" y="126"/>
                  </a:lnTo>
                  <a:lnTo>
                    <a:pt x="619" y="131"/>
                  </a:lnTo>
                  <a:lnTo>
                    <a:pt x="613" y="136"/>
                  </a:lnTo>
                  <a:lnTo>
                    <a:pt x="611" y="138"/>
                  </a:lnTo>
                  <a:lnTo>
                    <a:pt x="605" y="128"/>
                  </a:lnTo>
                  <a:lnTo>
                    <a:pt x="608" y="114"/>
                  </a:lnTo>
                  <a:lnTo>
                    <a:pt x="611" y="100"/>
                  </a:lnTo>
                  <a:lnTo>
                    <a:pt x="613" y="95"/>
                  </a:lnTo>
                  <a:lnTo>
                    <a:pt x="616" y="90"/>
                  </a:lnTo>
                  <a:lnTo>
                    <a:pt x="622" y="81"/>
                  </a:lnTo>
                  <a:lnTo>
                    <a:pt x="624" y="74"/>
                  </a:lnTo>
                  <a:lnTo>
                    <a:pt x="619" y="74"/>
                  </a:lnTo>
                  <a:lnTo>
                    <a:pt x="608" y="79"/>
                  </a:lnTo>
                  <a:lnTo>
                    <a:pt x="597" y="67"/>
                  </a:lnTo>
                  <a:lnTo>
                    <a:pt x="600" y="67"/>
                  </a:lnTo>
                  <a:lnTo>
                    <a:pt x="611" y="67"/>
                  </a:lnTo>
                  <a:lnTo>
                    <a:pt x="619" y="64"/>
                  </a:lnTo>
                  <a:lnTo>
                    <a:pt x="624" y="62"/>
                  </a:lnTo>
                  <a:lnTo>
                    <a:pt x="622" y="57"/>
                  </a:lnTo>
                  <a:lnTo>
                    <a:pt x="616" y="55"/>
                  </a:lnTo>
                  <a:lnTo>
                    <a:pt x="611" y="55"/>
                  </a:lnTo>
                  <a:lnTo>
                    <a:pt x="608" y="55"/>
                  </a:lnTo>
                  <a:lnTo>
                    <a:pt x="605" y="31"/>
                  </a:lnTo>
                  <a:lnTo>
                    <a:pt x="534" y="24"/>
                  </a:lnTo>
                  <a:lnTo>
                    <a:pt x="105" y="62"/>
                  </a:lnTo>
                  <a:lnTo>
                    <a:pt x="64" y="143"/>
                  </a:lnTo>
                  <a:close/>
                </a:path>
              </a:pathLst>
            </a:custGeom>
            <a:solidFill>
              <a:srgbClr val="BDB5AD"/>
            </a:solidFill>
            <a:ln w="9525">
              <a:noFill/>
              <a:round/>
              <a:headEnd/>
              <a:tailEnd/>
            </a:ln>
          </p:spPr>
          <p:txBody>
            <a:bodyPr/>
            <a:lstStyle/>
            <a:p>
              <a:endParaRPr lang="en-US"/>
            </a:p>
          </p:txBody>
        </p:sp>
        <p:sp>
          <p:nvSpPr>
            <p:cNvPr id="15423" name="Freeform 37"/>
            <p:cNvSpPr>
              <a:spLocks/>
            </p:cNvSpPr>
            <p:nvPr/>
          </p:nvSpPr>
          <p:spPr bwMode="auto">
            <a:xfrm>
              <a:off x="6809" y="3332"/>
              <a:ext cx="187" cy="100"/>
            </a:xfrm>
            <a:custGeom>
              <a:avLst/>
              <a:gdLst>
                <a:gd name="T0" fmla="*/ 20 w 187"/>
                <a:gd name="T1" fmla="*/ 52 h 100"/>
                <a:gd name="T2" fmla="*/ 14 w 187"/>
                <a:gd name="T3" fmla="*/ 52 h 100"/>
                <a:gd name="T4" fmla="*/ 6 w 187"/>
                <a:gd name="T5" fmla="*/ 55 h 100"/>
                <a:gd name="T6" fmla="*/ 0 w 187"/>
                <a:gd name="T7" fmla="*/ 60 h 100"/>
                <a:gd name="T8" fmla="*/ 6 w 187"/>
                <a:gd name="T9" fmla="*/ 62 h 100"/>
                <a:gd name="T10" fmla="*/ 20 w 187"/>
                <a:gd name="T11" fmla="*/ 64 h 100"/>
                <a:gd name="T12" fmla="*/ 28 w 187"/>
                <a:gd name="T13" fmla="*/ 71 h 100"/>
                <a:gd name="T14" fmla="*/ 30 w 187"/>
                <a:gd name="T15" fmla="*/ 79 h 100"/>
                <a:gd name="T16" fmla="*/ 36 w 187"/>
                <a:gd name="T17" fmla="*/ 86 h 100"/>
                <a:gd name="T18" fmla="*/ 39 w 187"/>
                <a:gd name="T19" fmla="*/ 86 h 100"/>
                <a:gd name="T20" fmla="*/ 44 w 187"/>
                <a:gd name="T21" fmla="*/ 81 h 100"/>
                <a:gd name="T22" fmla="*/ 47 w 187"/>
                <a:gd name="T23" fmla="*/ 74 h 100"/>
                <a:gd name="T24" fmla="*/ 50 w 187"/>
                <a:gd name="T25" fmla="*/ 71 h 100"/>
                <a:gd name="T26" fmla="*/ 80 w 187"/>
                <a:gd name="T27" fmla="*/ 69 h 100"/>
                <a:gd name="T28" fmla="*/ 80 w 187"/>
                <a:gd name="T29" fmla="*/ 76 h 100"/>
                <a:gd name="T30" fmla="*/ 83 w 187"/>
                <a:gd name="T31" fmla="*/ 88 h 100"/>
                <a:gd name="T32" fmla="*/ 85 w 187"/>
                <a:gd name="T33" fmla="*/ 98 h 100"/>
                <a:gd name="T34" fmla="*/ 94 w 187"/>
                <a:gd name="T35" fmla="*/ 100 h 100"/>
                <a:gd name="T36" fmla="*/ 96 w 187"/>
                <a:gd name="T37" fmla="*/ 93 h 100"/>
                <a:gd name="T38" fmla="*/ 99 w 187"/>
                <a:gd name="T39" fmla="*/ 81 h 100"/>
                <a:gd name="T40" fmla="*/ 99 w 187"/>
                <a:gd name="T41" fmla="*/ 69 h 100"/>
                <a:gd name="T42" fmla="*/ 102 w 187"/>
                <a:gd name="T43" fmla="*/ 67 h 100"/>
                <a:gd name="T44" fmla="*/ 102 w 187"/>
                <a:gd name="T45" fmla="*/ 69 h 100"/>
                <a:gd name="T46" fmla="*/ 110 w 187"/>
                <a:gd name="T47" fmla="*/ 79 h 100"/>
                <a:gd name="T48" fmla="*/ 118 w 187"/>
                <a:gd name="T49" fmla="*/ 83 h 100"/>
                <a:gd name="T50" fmla="*/ 127 w 187"/>
                <a:gd name="T51" fmla="*/ 83 h 100"/>
                <a:gd name="T52" fmla="*/ 129 w 187"/>
                <a:gd name="T53" fmla="*/ 76 h 100"/>
                <a:gd name="T54" fmla="*/ 132 w 187"/>
                <a:gd name="T55" fmla="*/ 67 h 100"/>
                <a:gd name="T56" fmla="*/ 132 w 187"/>
                <a:gd name="T57" fmla="*/ 60 h 100"/>
                <a:gd name="T58" fmla="*/ 138 w 187"/>
                <a:gd name="T59" fmla="*/ 57 h 100"/>
                <a:gd name="T60" fmla="*/ 140 w 187"/>
                <a:gd name="T61" fmla="*/ 60 h 100"/>
                <a:gd name="T62" fmla="*/ 143 w 187"/>
                <a:gd name="T63" fmla="*/ 69 h 100"/>
                <a:gd name="T64" fmla="*/ 143 w 187"/>
                <a:gd name="T65" fmla="*/ 81 h 100"/>
                <a:gd name="T66" fmla="*/ 146 w 187"/>
                <a:gd name="T67" fmla="*/ 88 h 100"/>
                <a:gd name="T68" fmla="*/ 168 w 187"/>
                <a:gd name="T69" fmla="*/ 88 h 100"/>
                <a:gd name="T70" fmla="*/ 168 w 187"/>
                <a:gd name="T71" fmla="*/ 74 h 100"/>
                <a:gd name="T72" fmla="*/ 171 w 187"/>
                <a:gd name="T73" fmla="*/ 69 h 100"/>
                <a:gd name="T74" fmla="*/ 176 w 187"/>
                <a:gd name="T75" fmla="*/ 55 h 100"/>
                <a:gd name="T76" fmla="*/ 184 w 187"/>
                <a:gd name="T77" fmla="*/ 38 h 100"/>
                <a:gd name="T78" fmla="*/ 187 w 187"/>
                <a:gd name="T79" fmla="*/ 24 h 100"/>
                <a:gd name="T80" fmla="*/ 182 w 187"/>
                <a:gd name="T81" fmla="*/ 14 h 100"/>
                <a:gd name="T82" fmla="*/ 176 w 187"/>
                <a:gd name="T83" fmla="*/ 17 h 100"/>
                <a:gd name="T84" fmla="*/ 171 w 187"/>
                <a:gd name="T85" fmla="*/ 19 h 100"/>
                <a:gd name="T86" fmla="*/ 168 w 187"/>
                <a:gd name="T87" fmla="*/ 22 h 100"/>
                <a:gd name="T88" fmla="*/ 91 w 187"/>
                <a:gd name="T89" fmla="*/ 3 h 100"/>
                <a:gd name="T90" fmla="*/ 69 w 187"/>
                <a:gd name="T91" fmla="*/ 0 h 100"/>
                <a:gd name="T92" fmla="*/ 74 w 187"/>
                <a:gd name="T93" fmla="*/ 7 h 100"/>
                <a:gd name="T94" fmla="*/ 83 w 187"/>
                <a:gd name="T95" fmla="*/ 26 h 100"/>
                <a:gd name="T96" fmla="*/ 88 w 187"/>
                <a:gd name="T97" fmla="*/ 45 h 100"/>
                <a:gd name="T98" fmla="*/ 83 w 187"/>
                <a:gd name="T99" fmla="*/ 60 h 100"/>
                <a:gd name="T100" fmla="*/ 69 w 187"/>
                <a:gd name="T101" fmla="*/ 62 h 100"/>
                <a:gd name="T102" fmla="*/ 63 w 187"/>
                <a:gd name="T103" fmla="*/ 62 h 100"/>
                <a:gd name="T104" fmla="*/ 58 w 187"/>
                <a:gd name="T105" fmla="*/ 62 h 100"/>
                <a:gd name="T106" fmla="*/ 50 w 187"/>
                <a:gd name="T107" fmla="*/ 64 h 100"/>
                <a:gd name="T108" fmla="*/ 39 w 187"/>
                <a:gd name="T109" fmla="*/ 64 h 100"/>
                <a:gd name="T110" fmla="*/ 28 w 187"/>
                <a:gd name="T111" fmla="*/ 62 h 100"/>
                <a:gd name="T112" fmla="*/ 22 w 187"/>
                <a:gd name="T113" fmla="*/ 55 h 100"/>
                <a:gd name="T114" fmla="*/ 20 w 187"/>
                <a:gd name="T115" fmla="*/ 52 h 100"/>
                <a:gd name="T116" fmla="*/ 20 w 187"/>
                <a:gd name="T117" fmla="*/ 52 h 1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7"/>
                <a:gd name="T178" fmla="*/ 0 h 100"/>
                <a:gd name="T179" fmla="*/ 187 w 187"/>
                <a:gd name="T180" fmla="*/ 100 h 1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7" h="100">
                  <a:moveTo>
                    <a:pt x="20" y="52"/>
                  </a:moveTo>
                  <a:lnTo>
                    <a:pt x="14" y="52"/>
                  </a:lnTo>
                  <a:lnTo>
                    <a:pt x="6" y="55"/>
                  </a:lnTo>
                  <a:lnTo>
                    <a:pt x="0" y="60"/>
                  </a:lnTo>
                  <a:lnTo>
                    <a:pt x="6" y="62"/>
                  </a:lnTo>
                  <a:lnTo>
                    <a:pt x="20" y="64"/>
                  </a:lnTo>
                  <a:lnTo>
                    <a:pt x="28" y="71"/>
                  </a:lnTo>
                  <a:lnTo>
                    <a:pt x="30" y="79"/>
                  </a:lnTo>
                  <a:lnTo>
                    <a:pt x="36" y="86"/>
                  </a:lnTo>
                  <a:lnTo>
                    <a:pt x="39" y="86"/>
                  </a:lnTo>
                  <a:lnTo>
                    <a:pt x="44" y="81"/>
                  </a:lnTo>
                  <a:lnTo>
                    <a:pt x="47" y="74"/>
                  </a:lnTo>
                  <a:lnTo>
                    <a:pt x="50" y="71"/>
                  </a:lnTo>
                  <a:lnTo>
                    <a:pt x="80" y="69"/>
                  </a:lnTo>
                  <a:lnTo>
                    <a:pt x="80" y="76"/>
                  </a:lnTo>
                  <a:lnTo>
                    <a:pt x="83" y="88"/>
                  </a:lnTo>
                  <a:lnTo>
                    <a:pt x="85" y="98"/>
                  </a:lnTo>
                  <a:lnTo>
                    <a:pt x="94" y="100"/>
                  </a:lnTo>
                  <a:lnTo>
                    <a:pt x="96" y="93"/>
                  </a:lnTo>
                  <a:lnTo>
                    <a:pt x="99" y="81"/>
                  </a:lnTo>
                  <a:lnTo>
                    <a:pt x="99" y="69"/>
                  </a:lnTo>
                  <a:lnTo>
                    <a:pt x="102" y="67"/>
                  </a:lnTo>
                  <a:lnTo>
                    <a:pt x="102" y="69"/>
                  </a:lnTo>
                  <a:lnTo>
                    <a:pt x="110" y="79"/>
                  </a:lnTo>
                  <a:lnTo>
                    <a:pt x="118" y="83"/>
                  </a:lnTo>
                  <a:lnTo>
                    <a:pt x="127" y="83"/>
                  </a:lnTo>
                  <a:lnTo>
                    <a:pt x="129" y="76"/>
                  </a:lnTo>
                  <a:lnTo>
                    <a:pt x="132" y="67"/>
                  </a:lnTo>
                  <a:lnTo>
                    <a:pt x="132" y="60"/>
                  </a:lnTo>
                  <a:lnTo>
                    <a:pt x="138" y="57"/>
                  </a:lnTo>
                  <a:lnTo>
                    <a:pt x="140" y="60"/>
                  </a:lnTo>
                  <a:lnTo>
                    <a:pt x="143" y="69"/>
                  </a:lnTo>
                  <a:lnTo>
                    <a:pt x="143" y="81"/>
                  </a:lnTo>
                  <a:lnTo>
                    <a:pt x="146" y="88"/>
                  </a:lnTo>
                  <a:lnTo>
                    <a:pt x="168" y="88"/>
                  </a:lnTo>
                  <a:lnTo>
                    <a:pt x="168" y="74"/>
                  </a:lnTo>
                  <a:lnTo>
                    <a:pt x="171" y="69"/>
                  </a:lnTo>
                  <a:lnTo>
                    <a:pt x="176" y="55"/>
                  </a:lnTo>
                  <a:lnTo>
                    <a:pt x="184" y="38"/>
                  </a:lnTo>
                  <a:lnTo>
                    <a:pt x="187" y="24"/>
                  </a:lnTo>
                  <a:lnTo>
                    <a:pt x="182" y="14"/>
                  </a:lnTo>
                  <a:lnTo>
                    <a:pt x="176" y="17"/>
                  </a:lnTo>
                  <a:lnTo>
                    <a:pt x="171" y="19"/>
                  </a:lnTo>
                  <a:lnTo>
                    <a:pt x="168" y="22"/>
                  </a:lnTo>
                  <a:lnTo>
                    <a:pt x="91" y="3"/>
                  </a:lnTo>
                  <a:lnTo>
                    <a:pt x="69" y="0"/>
                  </a:lnTo>
                  <a:lnTo>
                    <a:pt x="74" y="7"/>
                  </a:lnTo>
                  <a:lnTo>
                    <a:pt x="83" y="26"/>
                  </a:lnTo>
                  <a:lnTo>
                    <a:pt x="88" y="45"/>
                  </a:lnTo>
                  <a:lnTo>
                    <a:pt x="83" y="60"/>
                  </a:lnTo>
                  <a:lnTo>
                    <a:pt x="69" y="62"/>
                  </a:lnTo>
                  <a:lnTo>
                    <a:pt x="63" y="62"/>
                  </a:lnTo>
                  <a:lnTo>
                    <a:pt x="58" y="62"/>
                  </a:lnTo>
                  <a:lnTo>
                    <a:pt x="50" y="64"/>
                  </a:lnTo>
                  <a:lnTo>
                    <a:pt x="39" y="64"/>
                  </a:lnTo>
                  <a:lnTo>
                    <a:pt x="28" y="62"/>
                  </a:lnTo>
                  <a:lnTo>
                    <a:pt x="22" y="55"/>
                  </a:lnTo>
                  <a:lnTo>
                    <a:pt x="20" y="52"/>
                  </a:lnTo>
                  <a:close/>
                </a:path>
              </a:pathLst>
            </a:custGeom>
            <a:solidFill>
              <a:srgbClr val="CCC7C2"/>
            </a:solidFill>
            <a:ln w="9525">
              <a:noFill/>
              <a:round/>
              <a:headEnd/>
              <a:tailEnd/>
            </a:ln>
          </p:spPr>
          <p:txBody>
            <a:bodyPr/>
            <a:lstStyle/>
            <a:p>
              <a:endParaRPr lang="en-US"/>
            </a:p>
          </p:txBody>
        </p:sp>
        <p:sp>
          <p:nvSpPr>
            <p:cNvPr id="15424" name="Freeform 38"/>
            <p:cNvSpPr>
              <a:spLocks/>
            </p:cNvSpPr>
            <p:nvPr/>
          </p:nvSpPr>
          <p:spPr bwMode="auto">
            <a:xfrm>
              <a:off x="6444" y="3344"/>
              <a:ext cx="104" cy="102"/>
            </a:xfrm>
            <a:custGeom>
              <a:avLst/>
              <a:gdLst>
                <a:gd name="T0" fmla="*/ 16 w 104"/>
                <a:gd name="T1" fmla="*/ 57 h 102"/>
                <a:gd name="T2" fmla="*/ 13 w 104"/>
                <a:gd name="T3" fmla="*/ 64 h 102"/>
                <a:gd name="T4" fmla="*/ 5 w 104"/>
                <a:gd name="T5" fmla="*/ 76 h 102"/>
                <a:gd name="T6" fmla="*/ 0 w 104"/>
                <a:gd name="T7" fmla="*/ 88 h 102"/>
                <a:gd name="T8" fmla="*/ 5 w 104"/>
                <a:gd name="T9" fmla="*/ 93 h 102"/>
                <a:gd name="T10" fmla="*/ 11 w 104"/>
                <a:gd name="T11" fmla="*/ 90 h 102"/>
                <a:gd name="T12" fmla="*/ 22 w 104"/>
                <a:gd name="T13" fmla="*/ 86 h 102"/>
                <a:gd name="T14" fmla="*/ 27 w 104"/>
                <a:gd name="T15" fmla="*/ 83 h 102"/>
                <a:gd name="T16" fmla="*/ 30 w 104"/>
                <a:gd name="T17" fmla="*/ 81 h 102"/>
                <a:gd name="T18" fmla="*/ 30 w 104"/>
                <a:gd name="T19" fmla="*/ 83 h 102"/>
                <a:gd name="T20" fmla="*/ 35 w 104"/>
                <a:gd name="T21" fmla="*/ 88 h 102"/>
                <a:gd name="T22" fmla="*/ 41 w 104"/>
                <a:gd name="T23" fmla="*/ 93 h 102"/>
                <a:gd name="T24" fmla="*/ 46 w 104"/>
                <a:gd name="T25" fmla="*/ 97 h 102"/>
                <a:gd name="T26" fmla="*/ 49 w 104"/>
                <a:gd name="T27" fmla="*/ 88 h 102"/>
                <a:gd name="T28" fmla="*/ 55 w 104"/>
                <a:gd name="T29" fmla="*/ 81 h 102"/>
                <a:gd name="T30" fmla="*/ 55 w 104"/>
                <a:gd name="T31" fmla="*/ 74 h 102"/>
                <a:gd name="T32" fmla="*/ 57 w 104"/>
                <a:gd name="T33" fmla="*/ 71 h 102"/>
                <a:gd name="T34" fmla="*/ 52 w 104"/>
                <a:gd name="T35" fmla="*/ 69 h 102"/>
                <a:gd name="T36" fmla="*/ 49 w 104"/>
                <a:gd name="T37" fmla="*/ 59 h 102"/>
                <a:gd name="T38" fmla="*/ 46 w 104"/>
                <a:gd name="T39" fmla="*/ 52 h 102"/>
                <a:gd name="T40" fmla="*/ 49 w 104"/>
                <a:gd name="T41" fmla="*/ 48 h 102"/>
                <a:gd name="T42" fmla="*/ 57 w 104"/>
                <a:gd name="T43" fmla="*/ 40 h 102"/>
                <a:gd name="T44" fmla="*/ 63 w 104"/>
                <a:gd name="T45" fmla="*/ 38 h 102"/>
                <a:gd name="T46" fmla="*/ 66 w 104"/>
                <a:gd name="T47" fmla="*/ 33 h 102"/>
                <a:gd name="T48" fmla="*/ 68 w 104"/>
                <a:gd name="T49" fmla="*/ 29 h 102"/>
                <a:gd name="T50" fmla="*/ 68 w 104"/>
                <a:gd name="T51" fmla="*/ 29 h 102"/>
                <a:gd name="T52" fmla="*/ 74 w 104"/>
                <a:gd name="T53" fmla="*/ 36 h 102"/>
                <a:gd name="T54" fmla="*/ 82 w 104"/>
                <a:gd name="T55" fmla="*/ 40 h 102"/>
                <a:gd name="T56" fmla="*/ 85 w 104"/>
                <a:gd name="T57" fmla="*/ 45 h 102"/>
                <a:gd name="T58" fmla="*/ 88 w 104"/>
                <a:gd name="T59" fmla="*/ 48 h 102"/>
                <a:gd name="T60" fmla="*/ 93 w 104"/>
                <a:gd name="T61" fmla="*/ 55 h 102"/>
                <a:gd name="T62" fmla="*/ 93 w 104"/>
                <a:gd name="T63" fmla="*/ 64 h 102"/>
                <a:gd name="T64" fmla="*/ 82 w 104"/>
                <a:gd name="T65" fmla="*/ 71 h 102"/>
                <a:gd name="T66" fmla="*/ 71 w 104"/>
                <a:gd name="T67" fmla="*/ 81 h 102"/>
                <a:gd name="T68" fmla="*/ 74 w 104"/>
                <a:gd name="T69" fmla="*/ 93 h 102"/>
                <a:gd name="T70" fmla="*/ 82 w 104"/>
                <a:gd name="T71" fmla="*/ 100 h 102"/>
                <a:gd name="T72" fmla="*/ 96 w 104"/>
                <a:gd name="T73" fmla="*/ 102 h 102"/>
                <a:gd name="T74" fmla="*/ 101 w 104"/>
                <a:gd name="T75" fmla="*/ 97 h 102"/>
                <a:gd name="T76" fmla="*/ 99 w 104"/>
                <a:gd name="T77" fmla="*/ 95 h 102"/>
                <a:gd name="T78" fmla="*/ 88 w 104"/>
                <a:gd name="T79" fmla="*/ 93 h 102"/>
                <a:gd name="T80" fmla="*/ 85 w 104"/>
                <a:gd name="T81" fmla="*/ 90 h 102"/>
                <a:gd name="T82" fmla="*/ 88 w 104"/>
                <a:gd name="T83" fmla="*/ 83 h 102"/>
                <a:gd name="T84" fmla="*/ 96 w 104"/>
                <a:gd name="T85" fmla="*/ 74 h 102"/>
                <a:gd name="T86" fmla="*/ 101 w 104"/>
                <a:gd name="T87" fmla="*/ 64 h 102"/>
                <a:gd name="T88" fmla="*/ 104 w 104"/>
                <a:gd name="T89" fmla="*/ 62 h 102"/>
                <a:gd name="T90" fmla="*/ 79 w 104"/>
                <a:gd name="T91" fmla="*/ 0 h 102"/>
                <a:gd name="T92" fmla="*/ 2 w 104"/>
                <a:gd name="T93" fmla="*/ 12 h 102"/>
                <a:gd name="T94" fmla="*/ 16 w 104"/>
                <a:gd name="T95" fmla="*/ 57 h 102"/>
                <a:gd name="T96" fmla="*/ 16 w 104"/>
                <a:gd name="T97" fmla="*/ 57 h 1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4"/>
                <a:gd name="T148" fmla="*/ 0 h 102"/>
                <a:gd name="T149" fmla="*/ 104 w 104"/>
                <a:gd name="T150" fmla="*/ 102 h 1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4" h="102">
                  <a:moveTo>
                    <a:pt x="16" y="57"/>
                  </a:moveTo>
                  <a:lnTo>
                    <a:pt x="13" y="64"/>
                  </a:lnTo>
                  <a:lnTo>
                    <a:pt x="5" y="76"/>
                  </a:lnTo>
                  <a:lnTo>
                    <a:pt x="0" y="88"/>
                  </a:lnTo>
                  <a:lnTo>
                    <a:pt x="5" y="93"/>
                  </a:lnTo>
                  <a:lnTo>
                    <a:pt x="11" y="90"/>
                  </a:lnTo>
                  <a:lnTo>
                    <a:pt x="22" y="86"/>
                  </a:lnTo>
                  <a:lnTo>
                    <a:pt x="27" y="83"/>
                  </a:lnTo>
                  <a:lnTo>
                    <a:pt x="30" y="81"/>
                  </a:lnTo>
                  <a:lnTo>
                    <a:pt x="30" y="83"/>
                  </a:lnTo>
                  <a:lnTo>
                    <a:pt x="35" y="88"/>
                  </a:lnTo>
                  <a:lnTo>
                    <a:pt x="41" y="93"/>
                  </a:lnTo>
                  <a:lnTo>
                    <a:pt x="46" y="97"/>
                  </a:lnTo>
                  <a:lnTo>
                    <a:pt x="49" y="88"/>
                  </a:lnTo>
                  <a:lnTo>
                    <a:pt x="55" y="81"/>
                  </a:lnTo>
                  <a:lnTo>
                    <a:pt x="55" y="74"/>
                  </a:lnTo>
                  <a:lnTo>
                    <a:pt x="57" y="71"/>
                  </a:lnTo>
                  <a:lnTo>
                    <a:pt x="52" y="69"/>
                  </a:lnTo>
                  <a:lnTo>
                    <a:pt x="49" y="59"/>
                  </a:lnTo>
                  <a:lnTo>
                    <a:pt x="46" y="52"/>
                  </a:lnTo>
                  <a:lnTo>
                    <a:pt x="49" y="48"/>
                  </a:lnTo>
                  <a:lnTo>
                    <a:pt x="57" y="40"/>
                  </a:lnTo>
                  <a:lnTo>
                    <a:pt x="63" y="38"/>
                  </a:lnTo>
                  <a:lnTo>
                    <a:pt x="66" y="33"/>
                  </a:lnTo>
                  <a:lnTo>
                    <a:pt x="68" y="29"/>
                  </a:lnTo>
                  <a:lnTo>
                    <a:pt x="74" y="36"/>
                  </a:lnTo>
                  <a:lnTo>
                    <a:pt x="82" y="40"/>
                  </a:lnTo>
                  <a:lnTo>
                    <a:pt x="85" y="45"/>
                  </a:lnTo>
                  <a:lnTo>
                    <a:pt x="88" y="48"/>
                  </a:lnTo>
                  <a:lnTo>
                    <a:pt x="93" y="55"/>
                  </a:lnTo>
                  <a:lnTo>
                    <a:pt x="93" y="64"/>
                  </a:lnTo>
                  <a:lnTo>
                    <a:pt x="82" y="71"/>
                  </a:lnTo>
                  <a:lnTo>
                    <a:pt x="71" y="81"/>
                  </a:lnTo>
                  <a:lnTo>
                    <a:pt x="74" y="93"/>
                  </a:lnTo>
                  <a:lnTo>
                    <a:pt x="82" y="100"/>
                  </a:lnTo>
                  <a:lnTo>
                    <a:pt x="96" y="102"/>
                  </a:lnTo>
                  <a:lnTo>
                    <a:pt x="101" y="97"/>
                  </a:lnTo>
                  <a:lnTo>
                    <a:pt x="99" y="95"/>
                  </a:lnTo>
                  <a:lnTo>
                    <a:pt x="88" y="93"/>
                  </a:lnTo>
                  <a:lnTo>
                    <a:pt x="85" y="90"/>
                  </a:lnTo>
                  <a:lnTo>
                    <a:pt x="88" y="83"/>
                  </a:lnTo>
                  <a:lnTo>
                    <a:pt x="96" y="74"/>
                  </a:lnTo>
                  <a:lnTo>
                    <a:pt x="101" y="64"/>
                  </a:lnTo>
                  <a:lnTo>
                    <a:pt x="104" y="62"/>
                  </a:lnTo>
                  <a:lnTo>
                    <a:pt x="79" y="0"/>
                  </a:lnTo>
                  <a:lnTo>
                    <a:pt x="2" y="12"/>
                  </a:lnTo>
                  <a:lnTo>
                    <a:pt x="16" y="57"/>
                  </a:lnTo>
                  <a:close/>
                </a:path>
              </a:pathLst>
            </a:custGeom>
            <a:solidFill>
              <a:srgbClr val="CCC7C2"/>
            </a:solidFill>
            <a:ln w="9525">
              <a:noFill/>
              <a:round/>
              <a:headEnd/>
              <a:tailEnd/>
            </a:ln>
          </p:spPr>
          <p:txBody>
            <a:bodyPr/>
            <a:lstStyle/>
            <a:p>
              <a:endParaRPr lang="en-US"/>
            </a:p>
          </p:txBody>
        </p:sp>
        <p:sp>
          <p:nvSpPr>
            <p:cNvPr id="15425" name="Freeform 39"/>
            <p:cNvSpPr>
              <a:spLocks/>
            </p:cNvSpPr>
            <p:nvPr/>
          </p:nvSpPr>
          <p:spPr bwMode="auto">
            <a:xfrm>
              <a:off x="6551" y="3306"/>
              <a:ext cx="327" cy="78"/>
            </a:xfrm>
            <a:custGeom>
              <a:avLst/>
              <a:gdLst>
                <a:gd name="T0" fmla="*/ 3 w 327"/>
                <a:gd name="T1" fmla="*/ 45 h 78"/>
                <a:gd name="T2" fmla="*/ 22 w 327"/>
                <a:gd name="T3" fmla="*/ 57 h 78"/>
                <a:gd name="T4" fmla="*/ 36 w 327"/>
                <a:gd name="T5" fmla="*/ 52 h 78"/>
                <a:gd name="T6" fmla="*/ 41 w 327"/>
                <a:gd name="T7" fmla="*/ 45 h 78"/>
                <a:gd name="T8" fmla="*/ 66 w 327"/>
                <a:gd name="T9" fmla="*/ 40 h 78"/>
                <a:gd name="T10" fmla="*/ 71 w 327"/>
                <a:gd name="T11" fmla="*/ 48 h 78"/>
                <a:gd name="T12" fmla="*/ 63 w 327"/>
                <a:gd name="T13" fmla="*/ 57 h 78"/>
                <a:gd name="T14" fmla="*/ 38 w 327"/>
                <a:gd name="T15" fmla="*/ 59 h 78"/>
                <a:gd name="T16" fmla="*/ 38 w 327"/>
                <a:gd name="T17" fmla="*/ 64 h 78"/>
                <a:gd name="T18" fmla="*/ 126 w 327"/>
                <a:gd name="T19" fmla="*/ 78 h 78"/>
                <a:gd name="T20" fmla="*/ 135 w 327"/>
                <a:gd name="T21" fmla="*/ 71 h 78"/>
                <a:gd name="T22" fmla="*/ 154 w 327"/>
                <a:gd name="T23" fmla="*/ 67 h 78"/>
                <a:gd name="T24" fmla="*/ 184 w 327"/>
                <a:gd name="T25" fmla="*/ 71 h 78"/>
                <a:gd name="T26" fmla="*/ 214 w 327"/>
                <a:gd name="T27" fmla="*/ 64 h 78"/>
                <a:gd name="T28" fmla="*/ 236 w 327"/>
                <a:gd name="T29" fmla="*/ 57 h 78"/>
                <a:gd name="T30" fmla="*/ 253 w 327"/>
                <a:gd name="T31" fmla="*/ 57 h 78"/>
                <a:gd name="T32" fmla="*/ 264 w 327"/>
                <a:gd name="T33" fmla="*/ 62 h 78"/>
                <a:gd name="T34" fmla="*/ 278 w 327"/>
                <a:gd name="T35" fmla="*/ 57 h 78"/>
                <a:gd name="T36" fmla="*/ 261 w 327"/>
                <a:gd name="T37" fmla="*/ 45 h 78"/>
                <a:gd name="T38" fmla="*/ 245 w 327"/>
                <a:gd name="T39" fmla="*/ 45 h 78"/>
                <a:gd name="T40" fmla="*/ 239 w 327"/>
                <a:gd name="T41" fmla="*/ 45 h 78"/>
                <a:gd name="T42" fmla="*/ 223 w 327"/>
                <a:gd name="T43" fmla="*/ 40 h 78"/>
                <a:gd name="T44" fmla="*/ 203 w 327"/>
                <a:gd name="T45" fmla="*/ 48 h 78"/>
                <a:gd name="T46" fmla="*/ 195 w 327"/>
                <a:gd name="T47" fmla="*/ 59 h 78"/>
                <a:gd name="T48" fmla="*/ 181 w 327"/>
                <a:gd name="T49" fmla="*/ 59 h 78"/>
                <a:gd name="T50" fmla="*/ 165 w 327"/>
                <a:gd name="T51" fmla="*/ 52 h 78"/>
                <a:gd name="T52" fmla="*/ 179 w 327"/>
                <a:gd name="T53" fmla="*/ 43 h 78"/>
                <a:gd name="T54" fmla="*/ 192 w 327"/>
                <a:gd name="T55" fmla="*/ 43 h 78"/>
                <a:gd name="T56" fmla="*/ 247 w 327"/>
                <a:gd name="T57" fmla="*/ 29 h 78"/>
                <a:gd name="T58" fmla="*/ 283 w 327"/>
                <a:gd name="T59" fmla="*/ 36 h 78"/>
                <a:gd name="T60" fmla="*/ 327 w 327"/>
                <a:gd name="T61" fmla="*/ 26 h 78"/>
                <a:gd name="T62" fmla="*/ 264 w 327"/>
                <a:gd name="T63" fmla="*/ 5 h 78"/>
                <a:gd name="T64" fmla="*/ 192 w 327"/>
                <a:gd name="T65" fmla="*/ 0 h 78"/>
                <a:gd name="T66" fmla="*/ 0 w 327"/>
                <a:gd name="T67" fmla="*/ 40 h 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7"/>
                <a:gd name="T103" fmla="*/ 0 h 78"/>
                <a:gd name="T104" fmla="*/ 327 w 327"/>
                <a:gd name="T105" fmla="*/ 78 h 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7" h="78">
                  <a:moveTo>
                    <a:pt x="0" y="40"/>
                  </a:moveTo>
                  <a:lnTo>
                    <a:pt x="3" y="45"/>
                  </a:lnTo>
                  <a:lnTo>
                    <a:pt x="14" y="52"/>
                  </a:lnTo>
                  <a:lnTo>
                    <a:pt x="22" y="57"/>
                  </a:lnTo>
                  <a:lnTo>
                    <a:pt x="30" y="57"/>
                  </a:lnTo>
                  <a:lnTo>
                    <a:pt x="36" y="52"/>
                  </a:lnTo>
                  <a:lnTo>
                    <a:pt x="38" y="48"/>
                  </a:lnTo>
                  <a:lnTo>
                    <a:pt x="41" y="45"/>
                  </a:lnTo>
                  <a:lnTo>
                    <a:pt x="55" y="43"/>
                  </a:lnTo>
                  <a:lnTo>
                    <a:pt x="66" y="40"/>
                  </a:lnTo>
                  <a:lnTo>
                    <a:pt x="71" y="43"/>
                  </a:lnTo>
                  <a:lnTo>
                    <a:pt x="71" y="48"/>
                  </a:lnTo>
                  <a:lnTo>
                    <a:pt x="71" y="55"/>
                  </a:lnTo>
                  <a:lnTo>
                    <a:pt x="63" y="57"/>
                  </a:lnTo>
                  <a:lnTo>
                    <a:pt x="52" y="59"/>
                  </a:lnTo>
                  <a:lnTo>
                    <a:pt x="38" y="59"/>
                  </a:lnTo>
                  <a:lnTo>
                    <a:pt x="36" y="62"/>
                  </a:lnTo>
                  <a:lnTo>
                    <a:pt x="38" y="64"/>
                  </a:lnTo>
                  <a:lnTo>
                    <a:pt x="41" y="67"/>
                  </a:lnTo>
                  <a:lnTo>
                    <a:pt x="126" y="78"/>
                  </a:lnTo>
                  <a:lnTo>
                    <a:pt x="129" y="76"/>
                  </a:lnTo>
                  <a:lnTo>
                    <a:pt x="135" y="71"/>
                  </a:lnTo>
                  <a:lnTo>
                    <a:pt x="146" y="64"/>
                  </a:lnTo>
                  <a:lnTo>
                    <a:pt x="154" y="67"/>
                  </a:lnTo>
                  <a:lnTo>
                    <a:pt x="165" y="71"/>
                  </a:lnTo>
                  <a:lnTo>
                    <a:pt x="184" y="71"/>
                  </a:lnTo>
                  <a:lnTo>
                    <a:pt x="203" y="69"/>
                  </a:lnTo>
                  <a:lnTo>
                    <a:pt x="214" y="64"/>
                  </a:lnTo>
                  <a:lnTo>
                    <a:pt x="223" y="59"/>
                  </a:lnTo>
                  <a:lnTo>
                    <a:pt x="236" y="57"/>
                  </a:lnTo>
                  <a:lnTo>
                    <a:pt x="247" y="57"/>
                  </a:lnTo>
                  <a:lnTo>
                    <a:pt x="253" y="57"/>
                  </a:lnTo>
                  <a:lnTo>
                    <a:pt x="258" y="59"/>
                  </a:lnTo>
                  <a:lnTo>
                    <a:pt x="264" y="62"/>
                  </a:lnTo>
                  <a:lnTo>
                    <a:pt x="272" y="62"/>
                  </a:lnTo>
                  <a:lnTo>
                    <a:pt x="278" y="57"/>
                  </a:lnTo>
                  <a:lnTo>
                    <a:pt x="272" y="45"/>
                  </a:lnTo>
                  <a:lnTo>
                    <a:pt x="261" y="45"/>
                  </a:lnTo>
                  <a:lnTo>
                    <a:pt x="250" y="45"/>
                  </a:lnTo>
                  <a:lnTo>
                    <a:pt x="245" y="45"/>
                  </a:lnTo>
                  <a:lnTo>
                    <a:pt x="242" y="45"/>
                  </a:lnTo>
                  <a:lnTo>
                    <a:pt x="239" y="45"/>
                  </a:lnTo>
                  <a:lnTo>
                    <a:pt x="231" y="45"/>
                  </a:lnTo>
                  <a:lnTo>
                    <a:pt x="223" y="40"/>
                  </a:lnTo>
                  <a:lnTo>
                    <a:pt x="212" y="40"/>
                  </a:lnTo>
                  <a:lnTo>
                    <a:pt x="203" y="48"/>
                  </a:lnTo>
                  <a:lnTo>
                    <a:pt x="195" y="55"/>
                  </a:lnTo>
                  <a:lnTo>
                    <a:pt x="195" y="59"/>
                  </a:lnTo>
                  <a:lnTo>
                    <a:pt x="190" y="59"/>
                  </a:lnTo>
                  <a:lnTo>
                    <a:pt x="181" y="59"/>
                  </a:lnTo>
                  <a:lnTo>
                    <a:pt x="170" y="57"/>
                  </a:lnTo>
                  <a:lnTo>
                    <a:pt x="165" y="52"/>
                  </a:lnTo>
                  <a:lnTo>
                    <a:pt x="168" y="45"/>
                  </a:lnTo>
                  <a:lnTo>
                    <a:pt x="179" y="43"/>
                  </a:lnTo>
                  <a:lnTo>
                    <a:pt x="187" y="43"/>
                  </a:lnTo>
                  <a:lnTo>
                    <a:pt x="192" y="43"/>
                  </a:lnTo>
                  <a:lnTo>
                    <a:pt x="206" y="31"/>
                  </a:lnTo>
                  <a:lnTo>
                    <a:pt x="247" y="29"/>
                  </a:lnTo>
                  <a:lnTo>
                    <a:pt x="258" y="31"/>
                  </a:lnTo>
                  <a:lnTo>
                    <a:pt x="283" y="36"/>
                  </a:lnTo>
                  <a:lnTo>
                    <a:pt x="308" y="36"/>
                  </a:lnTo>
                  <a:lnTo>
                    <a:pt x="327" y="26"/>
                  </a:lnTo>
                  <a:lnTo>
                    <a:pt x="310" y="12"/>
                  </a:lnTo>
                  <a:lnTo>
                    <a:pt x="264" y="5"/>
                  </a:lnTo>
                  <a:lnTo>
                    <a:pt x="217" y="0"/>
                  </a:lnTo>
                  <a:lnTo>
                    <a:pt x="192" y="0"/>
                  </a:lnTo>
                  <a:lnTo>
                    <a:pt x="16" y="29"/>
                  </a:lnTo>
                  <a:lnTo>
                    <a:pt x="0" y="40"/>
                  </a:lnTo>
                  <a:close/>
                </a:path>
              </a:pathLst>
            </a:custGeom>
            <a:solidFill>
              <a:srgbClr val="CCC7C2"/>
            </a:solidFill>
            <a:ln w="9525">
              <a:noFill/>
              <a:round/>
              <a:headEnd/>
              <a:tailEnd/>
            </a:ln>
          </p:spPr>
          <p:txBody>
            <a:bodyPr/>
            <a:lstStyle/>
            <a:p>
              <a:endParaRPr lang="en-US"/>
            </a:p>
          </p:txBody>
        </p:sp>
        <p:sp>
          <p:nvSpPr>
            <p:cNvPr id="15426" name="Freeform 40"/>
            <p:cNvSpPr>
              <a:spLocks/>
            </p:cNvSpPr>
            <p:nvPr/>
          </p:nvSpPr>
          <p:spPr bwMode="auto">
            <a:xfrm>
              <a:off x="7158" y="2572"/>
              <a:ext cx="289" cy="456"/>
            </a:xfrm>
            <a:custGeom>
              <a:avLst/>
              <a:gdLst>
                <a:gd name="T0" fmla="*/ 39 w 289"/>
                <a:gd name="T1" fmla="*/ 309 h 456"/>
                <a:gd name="T2" fmla="*/ 42 w 289"/>
                <a:gd name="T3" fmla="*/ 313 h 456"/>
                <a:gd name="T4" fmla="*/ 58 w 289"/>
                <a:gd name="T5" fmla="*/ 328 h 456"/>
                <a:gd name="T6" fmla="*/ 75 w 289"/>
                <a:gd name="T7" fmla="*/ 342 h 456"/>
                <a:gd name="T8" fmla="*/ 94 w 289"/>
                <a:gd name="T9" fmla="*/ 351 h 456"/>
                <a:gd name="T10" fmla="*/ 99 w 289"/>
                <a:gd name="T11" fmla="*/ 361 h 456"/>
                <a:gd name="T12" fmla="*/ 91 w 289"/>
                <a:gd name="T13" fmla="*/ 380 h 456"/>
                <a:gd name="T14" fmla="*/ 80 w 289"/>
                <a:gd name="T15" fmla="*/ 397 h 456"/>
                <a:gd name="T16" fmla="*/ 75 w 289"/>
                <a:gd name="T17" fmla="*/ 406 h 456"/>
                <a:gd name="T18" fmla="*/ 88 w 289"/>
                <a:gd name="T19" fmla="*/ 425 h 456"/>
                <a:gd name="T20" fmla="*/ 88 w 289"/>
                <a:gd name="T21" fmla="*/ 430 h 456"/>
                <a:gd name="T22" fmla="*/ 86 w 289"/>
                <a:gd name="T23" fmla="*/ 442 h 456"/>
                <a:gd name="T24" fmla="*/ 88 w 289"/>
                <a:gd name="T25" fmla="*/ 454 h 456"/>
                <a:gd name="T26" fmla="*/ 99 w 289"/>
                <a:gd name="T27" fmla="*/ 456 h 456"/>
                <a:gd name="T28" fmla="*/ 116 w 289"/>
                <a:gd name="T29" fmla="*/ 446 h 456"/>
                <a:gd name="T30" fmla="*/ 135 w 289"/>
                <a:gd name="T31" fmla="*/ 427 h 456"/>
                <a:gd name="T32" fmla="*/ 149 w 289"/>
                <a:gd name="T33" fmla="*/ 411 h 456"/>
                <a:gd name="T34" fmla="*/ 154 w 289"/>
                <a:gd name="T35" fmla="*/ 406 h 456"/>
                <a:gd name="T36" fmla="*/ 154 w 289"/>
                <a:gd name="T37" fmla="*/ 394 h 456"/>
                <a:gd name="T38" fmla="*/ 163 w 289"/>
                <a:gd name="T39" fmla="*/ 373 h 456"/>
                <a:gd name="T40" fmla="*/ 176 w 289"/>
                <a:gd name="T41" fmla="*/ 349 h 456"/>
                <a:gd name="T42" fmla="*/ 196 w 289"/>
                <a:gd name="T43" fmla="*/ 340 h 456"/>
                <a:gd name="T44" fmla="*/ 207 w 289"/>
                <a:gd name="T45" fmla="*/ 344 h 456"/>
                <a:gd name="T46" fmla="*/ 204 w 289"/>
                <a:gd name="T47" fmla="*/ 359 h 456"/>
                <a:gd name="T48" fmla="*/ 201 w 289"/>
                <a:gd name="T49" fmla="*/ 373 h 456"/>
                <a:gd name="T50" fmla="*/ 207 w 289"/>
                <a:gd name="T51" fmla="*/ 385 h 456"/>
                <a:gd name="T52" fmla="*/ 218 w 289"/>
                <a:gd name="T53" fmla="*/ 378 h 456"/>
                <a:gd name="T54" fmla="*/ 229 w 289"/>
                <a:gd name="T55" fmla="*/ 368 h 456"/>
                <a:gd name="T56" fmla="*/ 237 w 289"/>
                <a:gd name="T57" fmla="*/ 354 h 456"/>
                <a:gd name="T58" fmla="*/ 240 w 289"/>
                <a:gd name="T59" fmla="*/ 349 h 456"/>
                <a:gd name="T60" fmla="*/ 275 w 289"/>
                <a:gd name="T61" fmla="*/ 256 h 456"/>
                <a:gd name="T62" fmla="*/ 289 w 289"/>
                <a:gd name="T63" fmla="*/ 223 h 456"/>
                <a:gd name="T64" fmla="*/ 278 w 289"/>
                <a:gd name="T65" fmla="*/ 73 h 456"/>
                <a:gd name="T66" fmla="*/ 119 w 289"/>
                <a:gd name="T67" fmla="*/ 0 h 456"/>
                <a:gd name="T68" fmla="*/ 0 w 289"/>
                <a:gd name="T69" fmla="*/ 185 h 456"/>
                <a:gd name="T70" fmla="*/ 39 w 289"/>
                <a:gd name="T71" fmla="*/ 309 h 456"/>
                <a:gd name="T72" fmla="*/ 39 w 289"/>
                <a:gd name="T73" fmla="*/ 309 h 4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9"/>
                <a:gd name="T112" fmla="*/ 0 h 456"/>
                <a:gd name="T113" fmla="*/ 289 w 289"/>
                <a:gd name="T114" fmla="*/ 456 h 4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9" h="456">
                  <a:moveTo>
                    <a:pt x="39" y="309"/>
                  </a:moveTo>
                  <a:lnTo>
                    <a:pt x="42" y="313"/>
                  </a:lnTo>
                  <a:lnTo>
                    <a:pt x="58" y="328"/>
                  </a:lnTo>
                  <a:lnTo>
                    <a:pt x="75" y="342"/>
                  </a:lnTo>
                  <a:lnTo>
                    <a:pt x="94" y="351"/>
                  </a:lnTo>
                  <a:lnTo>
                    <a:pt x="99" y="361"/>
                  </a:lnTo>
                  <a:lnTo>
                    <a:pt x="91" y="380"/>
                  </a:lnTo>
                  <a:lnTo>
                    <a:pt x="80" y="397"/>
                  </a:lnTo>
                  <a:lnTo>
                    <a:pt x="75" y="406"/>
                  </a:lnTo>
                  <a:lnTo>
                    <a:pt x="88" y="425"/>
                  </a:lnTo>
                  <a:lnTo>
                    <a:pt x="88" y="430"/>
                  </a:lnTo>
                  <a:lnTo>
                    <a:pt x="86" y="442"/>
                  </a:lnTo>
                  <a:lnTo>
                    <a:pt x="88" y="454"/>
                  </a:lnTo>
                  <a:lnTo>
                    <a:pt x="99" y="456"/>
                  </a:lnTo>
                  <a:lnTo>
                    <a:pt x="116" y="446"/>
                  </a:lnTo>
                  <a:lnTo>
                    <a:pt x="135" y="427"/>
                  </a:lnTo>
                  <a:lnTo>
                    <a:pt x="149" y="411"/>
                  </a:lnTo>
                  <a:lnTo>
                    <a:pt x="154" y="406"/>
                  </a:lnTo>
                  <a:lnTo>
                    <a:pt x="154" y="394"/>
                  </a:lnTo>
                  <a:lnTo>
                    <a:pt x="163" y="373"/>
                  </a:lnTo>
                  <a:lnTo>
                    <a:pt x="176" y="349"/>
                  </a:lnTo>
                  <a:lnTo>
                    <a:pt x="196" y="340"/>
                  </a:lnTo>
                  <a:lnTo>
                    <a:pt x="207" y="344"/>
                  </a:lnTo>
                  <a:lnTo>
                    <a:pt x="204" y="359"/>
                  </a:lnTo>
                  <a:lnTo>
                    <a:pt x="201" y="373"/>
                  </a:lnTo>
                  <a:lnTo>
                    <a:pt x="207" y="385"/>
                  </a:lnTo>
                  <a:lnTo>
                    <a:pt x="218" y="378"/>
                  </a:lnTo>
                  <a:lnTo>
                    <a:pt x="229" y="368"/>
                  </a:lnTo>
                  <a:lnTo>
                    <a:pt x="237" y="354"/>
                  </a:lnTo>
                  <a:lnTo>
                    <a:pt x="240" y="349"/>
                  </a:lnTo>
                  <a:lnTo>
                    <a:pt x="275" y="256"/>
                  </a:lnTo>
                  <a:lnTo>
                    <a:pt x="289" y="223"/>
                  </a:lnTo>
                  <a:lnTo>
                    <a:pt x="278" y="73"/>
                  </a:lnTo>
                  <a:lnTo>
                    <a:pt x="119" y="0"/>
                  </a:lnTo>
                  <a:lnTo>
                    <a:pt x="0" y="185"/>
                  </a:lnTo>
                  <a:lnTo>
                    <a:pt x="39" y="309"/>
                  </a:lnTo>
                  <a:close/>
                </a:path>
              </a:pathLst>
            </a:custGeom>
            <a:solidFill>
              <a:srgbClr val="A89E96"/>
            </a:solidFill>
            <a:ln w="9525">
              <a:noFill/>
              <a:round/>
              <a:headEnd/>
              <a:tailEnd/>
            </a:ln>
          </p:spPr>
          <p:txBody>
            <a:bodyPr/>
            <a:lstStyle/>
            <a:p>
              <a:endParaRPr lang="en-US"/>
            </a:p>
          </p:txBody>
        </p:sp>
        <p:sp>
          <p:nvSpPr>
            <p:cNvPr id="15427" name="Freeform 41"/>
            <p:cNvSpPr>
              <a:spLocks/>
            </p:cNvSpPr>
            <p:nvPr/>
          </p:nvSpPr>
          <p:spPr bwMode="auto">
            <a:xfrm>
              <a:off x="7125" y="2365"/>
              <a:ext cx="336" cy="489"/>
            </a:xfrm>
            <a:custGeom>
              <a:avLst/>
              <a:gdLst>
                <a:gd name="T0" fmla="*/ 330 w 336"/>
                <a:gd name="T1" fmla="*/ 188 h 489"/>
                <a:gd name="T2" fmla="*/ 325 w 336"/>
                <a:gd name="T3" fmla="*/ 252 h 489"/>
                <a:gd name="T4" fmla="*/ 328 w 336"/>
                <a:gd name="T5" fmla="*/ 326 h 489"/>
                <a:gd name="T6" fmla="*/ 336 w 336"/>
                <a:gd name="T7" fmla="*/ 383 h 489"/>
                <a:gd name="T8" fmla="*/ 322 w 336"/>
                <a:gd name="T9" fmla="*/ 430 h 489"/>
                <a:gd name="T10" fmla="*/ 306 w 336"/>
                <a:gd name="T11" fmla="*/ 418 h 489"/>
                <a:gd name="T12" fmla="*/ 303 w 336"/>
                <a:gd name="T13" fmla="*/ 406 h 489"/>
                <a:gd name="T14" fmla="*/ 281 w 336"/>
                <a:gd name="T15" fmla="*/ 406 h 489"/>
                <a:gd name="T16" fmla="*/ 292 w 336"/>
                <a:gd name="T17" fmla="*/ 333 h 489"/>
                <a:gd name="T18" fmla="*/ 281 w 336"/>
                <a:gd name="T19" fmla="*/ 349 h 489"/>
                <a:gd name="T20" fmla="*/ 264 w 336"/>
                <a:gd name="T21" fmla="*/ 361 h 489"/>
                <a:gd name="T22" fmla="*/ 231 w 336"/>
                <a:gd name="T23" fmla="*/ 435 h 489"/>
                <a:gd name="T24" fmla="*/ 193 w 336"/>
                <a:gd name="T25" fmla="*/ 489 h 489"/>
                <a:gd name="T26" fmla="*/ 165 w 336"/>
                <a:gd name="T27" fmla="*/ 466 h 489"/>
                <a:gd name="T28" fmla="*/ 152 w 336"/>
                <a:gd name="T29" fmla="*/ 468 h 489"/>
                <a:gd name="T30" fmla="*/ 242 w 336"/>
                <a:gd name="T31" fmla="*/ 345 h 489"/>
                <a:gd name="T32" fmla="*/ 231 w 336"/>
                <a:gd name="T33" fmla="*/ 356 h 489"/>
                <a:gd name="T34" fmla="*/ 207 w 336"/>
                <a:gd name="T35" fmla="*/ 364 h 489"/>
                <a:gd name="T36" fmla="*/ 185 w 336"/>
                <a:gd name="T37" fmla="*/ 385 h 489"/>
                <a:gd name="T38" fmla="*/ 182 w 336"/>
                <a:gd name="T39" fmla="*/ 409 h 489"/>
                <a:gd name="T40" fmla="*/ 99 w 336"/>
                <a:gd name="T41" fmla="*/ 480 h 489"/>
                <a:gd name="T42" fmla="*/ 127 w 336"/>
                <a:gd name="T43" fmla="*/ 423 h 489"/>
                <a:gd name="T44" fmla="*/ 182 w 336"/>
                <a:gd name="T45" fmla="*/ 349 h 489"/>
                <a:gd name="T46" fmla="*/ 212 w 336"/>
                <a:gd name="T47" fmla="*/ 314 h 489"/>
                <a:gd name="T48" fmla="*/ 218 w 336"/>
                <a:gd name="T49" fmla="*/ 299 h 489"/>
                <a:gd name="T50" fmla="*/ 116 w 336"/>
                <a:gd name="T51" fmla="*/ 385 h 489"/>
                <a:gd name="T52" fmla="*/ 138 w 336"/>
                <a:gd name="T53" fmla="*/ 349 h 489"/>
                <a:gd name="T54" fmla="*/ 174 w 336"/>
                <a:gd name="T55" fmla="*/ 311 h 489"/>
                <a:gd name="T56" fmla="*/ 204 w 336"/>
                <a:gd name="T57" fmla="*/ 292 h 489"/>
                <a:gd name="T58" fmla="*/ 218 w 336"/>
                <a:gd name="T59" fmla="*/ 276 h 489"/>
                <a:gd name="T60" fmla="*/ 80 w 336"/>
                <a:gd name="T61" fmla="*/ 359 h 489"/>
                <a:gd name="T62" fmla="*/ 36 w 336"/>
                <a:gd name="T63" fmla="*/ 342 h 489"/>
                <a:gd name="T64" fmla="*/ 0 w 336"/>
                <a:gd name="T65" fmla="*/ 318 h 489"/>
                <a:gd name="T66" fmla="*/ 83 w 336"/>
                <a:gd name="T67" fmla="*/ 154 h 489"/>
                <a:gd name="T68" fmla="*/ 160 w 336"/>
                <a:gd name="T69" fmla="*/ 0 h 489"/>
                <a:gd name="T70" fmla="*/ 237 w 336"/>
                <a:gd name="T71" fmla="*/ 43 h 489"/>
                <a:gd name="T72" fmla="*/ 311 w 336"/>
                <a:gd name="T73" fmla="*/ 145 h 4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6"/>
                <a:gd name="T112" fmla="*/ 0 h 489"/>
                <a:gd name="T113" fmla="*/ 336 w 336"/>
                <a:gd name="T114" fmla="*/ 489 h 4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6" h="489">
                  <a:moveTo>
                    <a:pt x="311" y="145"/>
                  </a:moveTo>
                  <a:lnTo>
                    <a:pt x="330" y="188"/>
                  </a:lnTo>
                  <a:lnTo>
                    <a:pt x="328" y="207"/>
                  </a:lnTo>
                  <a:lnTo>
                    <a:pt x="325" y="252"/>
                  </a:lnTo>
                  <a:lnTo>
                    <a:pt x="322" y="297"/>
                  </a:lnTo>
                  <a:lnTo>
                    <a:pt x="328" y="326"/>
                  </a:lnTo>
                  <a:lnTo>
                    <a:pt x="333" y="347"/>
                  </a:lnTo>
                  <a:lnTo>
                    <a:pt x="336" y="383"/>
                  </a:lnTo>
                  <a:lnTo>
                    <a:pt x="333" y="413"/>
                  </a:lnTo>
                  <a:lnTo>
                    <a:pt x="322" y="430"/>
                  </a:lnTo>
                  <a:lnTo>
                    <a:pt x="311" y="425"/>
                  </a:lnTo>
                  <a:lnTo>
                    <a:pt x="306" y="418"/>
                  </a:lnTo>
                  <a:lnTo>
                    <a:pt x="303" y="409"/>
                  </a:lnTo>
                  <a:lnTo>
                    <a:pt x="303" y="406"/>
                  </a:lnTo>
                  <a:lnTo>
                    <a:pt x="289" y="418"/>
                  </a:lnTo>
                  <a:lnTo>
                    <a:pt x="281" y="406"/>
                  </a:lnTo>
                  <a:lnTo>
                    <a:pt x="303" y="333"/>
                  </a:lnTo>
                  <a:lnTo>
                    <a:pt x="292" y="333"/>
                  </a:lnTo>
                  <a:lnTo>
                    <a:pt x="289" y="337"/>
                  </a:lnTo>
                  <a:lnTo>
                    <a:pt x="281" y="349"/>
                  </a:lnTo>
                  <a:lnTo>
                    <a:pt x="273" y="359"/>
                  </a:lnTo>
                  <a:lnTo>
                    <a:pt x="264" y="361"/>
                  </a:lnTo>
                  <a:lnTo>
                    <a:pt x="251" y="383"/>
                  </a:lnTo>
                  <a:lnTo>
                    <a:pt x="231" y="435"/>
                  </a:lnTo>
                  <a:lnTo>
                    <a:pt x="207" y="480"/>
                  </a:lnTo>
                  <a:lnTo>
                    <a:pt x="193" y="489"/>
                  </a:lnTo>
                  <a:lnTo>
                    <a:pt x="176" y="473"/>
                  </a:lnTo>
                  <a:lnTo>
                    <a:pt x="165" y="466"/>
                  </a:lnTo>
                  <a:lnTo>
                    <a:pt x="157" y="466"/>
                  </a:lnTo>
                  <a:lnTo>
                    <a:pt x="152" y="468"/>
                  </a:lnTo>
                  <a:lnTo>
                    <a:pt x="218" y="404"/>
                  </a:lnTo>
                  <a:lnTo>
                    <a:pt x="242" y="345"/>
                  </a:lnTo>
                  <a:lnTo>
                    <a:pt x="237" y="347"/>
                  </a:lnTo>
                  <a:lnTo>
                    <a:pt x="231" y="356"/>
                  </a:lnTo>
                  <a:lnTo>
                    <a:pt x="218" y="361"/>
                  </a:lnTo>
                  <a:lnTo>
                    <a:pt x="207" y="364"/>
                  </a:lnTo>
                  <a:lnTo>
                    <a:pt x="193" y="368"/>
                  </a:lnTo>
                  <a:lnTo>
                    <a:pt x="185" y="385"/>
                  </a:lnTo>
                  <a:lnTo>
                    <a:pt x="182" y="402"/>
                  </a:lnTo>
                  <a:lnTo>
                    <a:pt x="182" y="409"/>
                  </a:lnTo>
                  <a:lnTo>
                    <a:pt x="113" y="489"/>
                  </a:lnTo>
                  <a:lnTo>
                    <a:pt x="99" y="480"/>
                  </a:lnTo>
                  <a:lnTo>
                    <a:pt x="105" y="463"/>
                  </a:lnTo>
                  <a:lnTo>
                    <a:pt x="127" y="423"/>
                  </a:lnTo>
                  <a:lnTo>
                    <a:pt x="152" y="380"/>
                  </a:lnTo>
                  <a:lnTo>
                    <a:pt x="182" y="349"/>
                  </a:lnTo>
                  <a:lnTo>
                    <a:pt x="201" y="328"/>
                  </a:lnTo>
                  <a:lnTo>
                    <a:pt x="212" y="314"/>
                  </a:lnTo>
                  <a:lnTo>
                    <a:pt x="215" y="302"/>
                  </a:lnTo>
                  <a:lnTo>
                    <a:pt x="218" y="299"/>
                  </a:lnTo>
                  <a:lnTo>
                    <a:pt x="127" y="385"/>
                  </a:lnTo>
                  <a:lnTo>
                    <a:pt x="116" y="385"/>
                  </a:lnTo>
                  <a:lnTo>
                    <a:pt x="121" y="373"/>
                  </a:lnTo>
                  <a:lnTo>
                    <a:pt x="138" y="349"/>
                  </a:lnTo>
                  <a:lnTo>
                    <a:pt x="154" y="323"/>
                  </a:lnTo>
                  <a:lnTo>
                    <a:pt x="174" y="311"/>
                  </a:lnTo>
                  <a:lnTo>
                    <a:pt x="190" y="304"/>
                  </a:lnTo>
                  <a:lnTo>
                    <a:pt x="204" y="292"/>
                  </a:lnTo>
                  <a:lnTo>
                    <a:pt x="215" y="280"/>
                  </a:lnTo>
                  <a:lnTo>
                    <a:pt x="218" y="276"/>
                  </a:lnTo>
                  <a:lnTo>
                    <a:pt x="187" y="266"/>
                  </a:lnTo>
                  <a:lnTo>
                    <a:pt x="80" y="359"/>
                  </a:lnTo>
                  <a:lnTo>
                    <a:pt x="66" y="354"/>
                  </a:lnTo>
                  <a:lnTo>
                    <a:pt x="36" y="342"/>
                  </a:lnTo>
                  <a:lnTo>
                    <a:pt x="9" y="330"/>
                  </a:lnTo>
                  <a:lnTo>
                    <a:pt x="0" y="318"/>
                  </a:lnTo>
                  <a:lnTo>
                    <a:pt x="28" y="264"/>
                  </a:lnTo>
                  <a:lnTo>
                    <a:pt x="83" y="154"/>
                  </a:lnTo>
                  <a:lnTo>
                    <a:pt x="132" y="47"/>
                  </a:lnTo>
                  <a:lnTo>
                    <a:pt x="160" y="0"/>
                  </a:lnTo>
                  <a:lnTo>
                    <a:pt x="215" y="19"/>
                  </a:lnTo>
                  <a:lnTo>
                    <a:pt x="237" y="43"/>
                  </a:lnTo>
                  <a:lnTo>
                    <a:pt x="311" y="145"/>
                  </a:lnTo>
                  <a:close/>
                </a:path>
              </a:pathLst>
            </a:custGeom>
            <a:solidFill>
              <a:srgbClr val="BDB5AD"/>
            </a:solidFill>
            <a:ln w="9525">
              <a:noFill/>
              <a:round/>
              <a:headEnd/>
              <a:tailEnd/>
            </a:ln>
          </p:spPr>
          <p:txBody>
            <a:bodyPr/>
            <a:lstStyle/>
            <a:p>
              <a:endParaRPr lang="en-US"/>
            </a:p>
          </p:txBody>
        </p:sp>
        <p:sp>
          <p:nvSpPr>
            <p:cNvPr id="15428" name="Freeform 42"/>
            <p:cNvSpPr>
              <a:spLocks/>
            </p:cNvSpPr>
            <p:nvPr/>
          </p:nvSpPr>
          <p:spPr bwMode="auto">
            <a:xfrm>
              <a:off x="7024" y="2310"/>
              <a:ext cx="412" cy="433"/>
            </a:xfrm>
            <a:custGeom>
              <a:avLst/>
              <a:gdLst>
                <a:gd name="T0" fmla="*/ 319 w 412"/>
                <a:gd name="T1" fmla="*/ 60 h 433"/>
                <a:gd name="T2" fmla="*/ 396 w 412"/>
                <a:gd name="T3" fmla="*/ 164 h 433"/>
                <a:gd name="T4" fmla="*/ 404 w 412"/>
                <a:gd name="T5" fmla="*/ 207 h 433"/>
                <a:gd name="T6" fmla="*/ 390 w 412"/>
                <a:gd name="T7" fmla="*/ 202 h 433"/>
                <a:gd name="T8" fmla="*/ 385 w 412"/>
                <a:gd name="T9" fmla="*/ 219 h 433"/>
                <a:gd name="T10" fmla="*/ 365 w 412"/>
                <a:gd name="T11" fmla="*/ 300 h 433"/>
                <a:gd name="T12" fmla="*/ 338 w 412"/>
                <a:gd name="T13" fmla="*/ 297 h 433"/>
                <a:gd name="T14" fmla="*/ 346 w 412"/>
                <a:gd name="T15" fmla="*/ 266 h 433"/>
                <a:gd name="T16" fmla="*/ 354 w 412"/>
                <a:gd name="T17" fmla="*/ 252 h 433"/>
                <a:gd name="T18" fmla="*/ 352 w 412"/>
                <a:gd name="T19" fmla="*/ 214 h 433"/>
                <a:gd name="T20" fmla="*/ 321 w 412"/>
                <a:gd name="T21" fmla="*/ 209 h 433"/>
                <a:gd name="T22" fmla="*/ 291 w 412"/>
                <a:gd name="T23" fmla="*/ 269 h 433"/>
                <a:gd name="T24" fmla="*/ 308 w 412"/>
                <a:gd name="T25" fmla="*/ 281 h 433"/>
                <a:gd name="T26" fmla="*/ 297 w 412"/>
                <a:gd name="T27" fmla="*/ 312 h 433"/>
                <a:gd name="T28" fmla="*/ 283 w 412"/>
                <a:gd name="T29" fmla="*/ 340 h 433"/>
                <a:gd name="T30" fmla="*/ 250 w 412"/>
                <a:gd name="T31" fmla="*/ 366 h 433"/>
                <a:gd name="T32" fmla="*/ 214 w 412"/>
                <a:gd name="T33" fmla="*/ 423 h 433"/>
                <a:gd name="T34" fmla="*/ 184 w 412"/>
                <a:gd name="T35" fmla="*/ 428 h 433"/>
                <a:gd name="T36" fmla="*/ 151 w 412"/>
                <a:gd name="T37" fmla="*/ 426 h 433"/>
                <a:gd name="T38" fmla="*/ 209 w 412"/>
                <a:gd name="T39" fmla="*/ 331 h 433"/>
                <a:gd name="T40" fmla="*/ 288 w 412"/>
                <a:gd name="T41" fmla="*/ 228 h 433"/>
                <a:gd name="T42" fmla="*/ 349 w 412"/>
                <a:gd name="T43" fmla="*/ 136 h 433"/>
                <a:gd name="T44" fmla="*/ 327 w 412"/>
                <a:gd name="T45" fmla="*/ 86 h 433"/>
                <a:gd name="T46" fmla="*/ 305 w 412"/>
                <a:gd name="T47" fmla="*/ 81 h 433"/>
                <a:gd name="T48" fmla="*/ 305 w 412"/>
                <a:gd name="T49" fmla="*/ 102 h 433"/>
                <a:gd name="T50" fmla="*/ 313 w 412"/>
                <a:gd name="T51" fmla="*/ 112 h 433"/>
                <a:gd name="T52" fmla="*/ 324 w 412"/>
                <a:gd name="T53" fmla="*/ 126 h 433"/>
                <a:gd name="T54" fmla="*/ 299 w 412"/>
                <a:gd name="T55" fmla="*/ 136 h 433"/>
                <a:gd name="T56" fmla="*/ 299 w 412"/>
                <a:gd name="T57" fmla="*/ 122 h 433"/>
                <a:gd name="T58" fmla="*/ 275 w 412"/>
                <a:gd name="T59" fmla="*/ 124 h 433"/>
                <a:gd name="T60" fmla="*/ 280 w 412"/>
                <a:gd name="T61" fmla="*/ 164 h 433"/>
                <a:gd name="T62" fmla="*/ 261 w 412"/>
                <a:gd name="T63" fmla="*/ 198 h 433"/>
                <a:gd name="T64" fmla="*/ 253 w 412"/>
                <a:gd name="T65" fmla="*/ 233 h 433"/>
                <a:gd name="T66" fmla="*/ 214 w 412"/>
                <a:gd name="T67" fmla="*/ 300 h 433"/>
                <a:gd name="T68" fmla="*/ 148 w 412"/>
                <a:gd name="T69" fmla="*/ 383 h 433"/>
                <a:gd name="T70" fmla="*/ 0 w 412"/>
                <a:gd name="T71" fmla="*/ 69 h 433"/>
                <a:gd name="T72" fmla="*/ 299 w 412"/>
                <a:gd name="T73" fmla="*/ 41 h 4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2"/>
                <a:gd name="T112" fmla="*/ 0 h 433"/>
                <a:gd name="T113" fmla="*/ 412 w 412"/>
                <a:gd name="T114" fmla="*/ 433 h 4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2" h="433">
                  <a:moveTo>
                    <a:pt x="299" y="41"/>
                  </a:moveTo>
                  <a:lnTo>
                    <a:pt x="319" y="60"/>
                  </a:lnTo>
                  <a:lnTo>
                    <a:pt x="357" y="110"/>
                  </a:lnTo>
                  <a:lnTo>
                    <a:pt x="396" y="164"/>
                  </a:lnTo>
                  <a:lnTo>
                    <a:pt x="412" y="200"/>
                  </a:lnTo>
                  <a:lnTo>
                    <a:pt x="404" y="207"/>
                  </a:lnTo>
                  <a:lnTo>
                    <a:pt x="396" y="207"/>
                  </a:lnTo>
                  <a:lnTo>
                    <a:pt x="390" y="202"/>
                  </a:lnTo>
                  <a:lnTo>
                    <a:pt x="387" y="200"/>
                  </a:lnTo>
                  <a:lnTo>
                    <a:pt x="385" y="219"/>
                  </a:lnTo>
                  <a:lnTo>
                    <a:pt x="379" y="262"/>
                  </a:lnTo>
                  <a:lnTo>
                    <a:pt x="365" y="300"/>
                  </a:lnTo>
                  <a:lnTo>
                    <a:pt x="349" y="312"/>
                  </a:lnTo>
                  <a:lnTo>
                    <a:pt x="338" y="297"/>
                  </a:lnTo>
                  <a:lnTo>
                    <a:pt x="341" y="281"/>
                  </a:lnTo>
                  <a:lnTo>
                    <a:pt x="346" y="266"/>
                  </a:lnTo>
                  <a:lnTo>
                    <a:pt x="354" y="262"/>
                  </a:lnTo>
                  <a:lnTo>
                    <a:pt x="354" y="252"/>
                  </a:lnTo>
                  <a:lnTo>
                    <a:pt x="354" y="236"/>
                  </a:lnTo>
                  <a:lnTo>
                    <a:pt x="352" y="214"/>
                  </a:lnTo>
                  <a:lnTo>
                    <a:pt x="338" y="202"/>
                  </a:lnTo>
                  <a:lnTo>
                    <a:pt x="321" y="209"/>
                  </a:lnTo>
                  <a:lnTo>
                    <a:pt x="305" y="238"/>
                  </a:lnTo>
                  <a:lnTo>
                    <a:pt x="291" y="269"/>
                  </a:lnTo>
                  <a:lnTo>
                    <a:pt x="288" y="283"/>
                  </a:lnTo>
                  <a:lnTo>
                    <a:pt x="308" y="281"/>
                  </a:lnTo>
                  <a:lnTo>
                    <a:pt x="299" y="307"/>
                  </a:lnTo>
                  <a:lnTo>
                    <a:pt x="297" y="312"/>
                  </a:lnTo>
                  <a:lnTo>
                    <a:pt x="291" y="326"/>
                  </a:lnTo>
                  <a:lnTo>
                    <a:pt x="283" y="340"/>
                  </a:lnTo>
                  <a:lnTo>
                    <a:pt x="269" y="352"/>
                  </a:lnTo>
                  <a:lnTo>
                    <a:pt x="250" y="366"/>
                  </a:lnTo>
                  <a:lnTo>
                    <a:pt x="231" y="397"/>
                  </a:lnTo>
                  <a:lnTo>
                    <a:pt x="214" y="423"/>
                  </a:lnTo>
                  <a:lnTo>
                    <a:pt x="200" y="433"/>
                  </a:lnTo>
                  <a:lnTo>
                    <a:pt x="184" y="428"/>
                  </a:lnTo>
                  <a:lnTo>
                    <a:pt x="167" y="426"/>
                  </a:lnTo>
                  <a:lnTo>
                    <a:pt x="151" y="426"/>
                  </a:lnTo>
                  <a:lnTo>
                    <a:pt x="148" y="426"/>
                  </a:lnTo>
                  <a:lnTo>
                    <a:pt x="209" y="331"/>
                  </a:lnTo>
                  <a:lnTo>
                    <a:pt x="269" y="278"/>
                  </a:lnTo>
                  <a:lnTo>
                    <a:pt x="288" y="228"/>
                  </a:lnTo>
                  <a:lnTo>
                    <a:pt x="354" y="148"/>
                  </a:lnTo>
                  <a:lnTo>
                    <a:pt x="349" y="136"/>
                  </a:lnTo>
                  <a:lnTo>
                    <a:pt x="338" y="112"/>
                  </a:lnTo>
                  <a:lnTo>
                    <a:pt x="327" y="86"/>
                  </a:lnTo>
                  <a:lnTo>
                    <a:pt x="316" y="74"/>
                  </a:lnTo>
                  <a:lnTo>
                    <a:pt x="305" y="81"/>
                  </a:lnTo>
                  <a:lnTo>
                    <a:pt x="305" y="93"/>
                  </a:lnTo>
                  <a:lnTo>
                    <a:pt x="305" y="102"/>
                  </a:lnTo>
                  <a:lnTo>
                    <a:pt x="308" y="107"/>
                  </a:lnTo>
                  <a:lnTo>
                    <a:pt x="313" y="112"/>
                  </a:lnTo>
                  <a:lnTo>
                    <a:pt x="321" y="119"/>
                  </a:lnTo>
                  <a:lnTo>
                    <a:pt x="324" y="126"/>
                  </a:lnTo>
                  <a:lnTo>
                    <a:pt x="313" y="136"/>
                  </a:lnTo>
                  <a:lnTo>
                    <a:pt x="299" y="136"/>
                  </a:lnTo>
                  <a:lnTo>
                    <a:pt x="299" y="129"/>
                  </a:lnTo>
                  <a:lnTo>
                    <a:pt x="299" y="122"/>
                  </a:lnTo>
                  <a:lnTo>
                    <a:pt x="288" y="117"/>
                  </a:lnTo>
                  <a:lnTo>
                    <a:pt x="275" y="124"/>
                  </a:lnTo>
                  <a:lnTo>
                    <a:pt x="277" y="141"/>
                  </a:lnTo>
                  <a:lnTo>
                    <a:pt x="280" y="164"/>
                  </a:lnTo>
                  <a:lnTo>
                    <a:pt x="275" y="183"/>
                  </a:lnTo>
                  <a:lnTo>
                    <a:pt x="261" y="198"/>
                  </a:lnTo>
                  <a:lnTo>
                    <a:pt x="255" y="217"/>
                  </a:lnTo>
                  <a:lnTo>
                    <a:pt x="253" y="233"/>
                  </a:lnTo>
                  <a:lnTo>
                    <a:pt x="253" y="240"/>
                  </a:lnTo>
                  <a:lnTo>
                    <a:pt x="214" y="300"/>
                  </a:lnTo>
                  <a:lnTo>
                    <a:pt x="176" y="333"/>
                  </a:lnTo>
                  <a:lnTo>
                    <a:pt x="148" y="383"/>
                  </a:lnTo>
                  <a:lnTo>
                    <a:pt x="107" y="397"/>
                  </a:lnTo>
                  <a:lnTo>
                    <a:pt x="0" y="69"/>
                  </a:lnTo>
                  <a:lnTo>
                    <a:pt x="159" y="0"/>
                  </a:lnTo>
                  <a:lnTo>
                    <a:pt x="299" y="41"/>
                  </a:lnTo>
                  <a:close/>
                </a:path>
              </a:pathLst>
            </a:custGeom>
            <a:solidFill>
              <a:srgbClr val="CCC7C2"/>
            </a:solidFill>
            <a:ln w="9525">
              <a:noFill/>
              <a:round/>
              <a:headEnd/>
              <a:tailEnd/>
            </a:ln>
          </p:spPr>
          <p:txBody>
            <a:bodyPr/>
            <a:lstStyle/>
            <a:p>
              <a:endParaRPr lang="en-US"/>
            </a:p>
          </p:txBody>
        </p:sp>
        <p:sp>
          <p:nvSpPr>
            <p:cNvPr id="15429" name="Freeform 43"/>
            <p:cNvSpPr>
              <a:spLocks/>
            </p:cNvSpPr>
            <p:nvPr/>
          </p:nvSpPr>
          <p:spPr bwMode="auto">
            <a:xfrm>
              <a:off x="5998" y="2303"/>
              <a:ext cx="355" cy="723"/>
            </a:xfrm>
            <a:custGeom>
              <a:avLst/>
              <a:gdLst>
                <a:gd name="T0" fmla="*/ 182 w 355"/>
                <a:gd name="T1" fmla="*/ 0 h 723"/>
                <a:gd name="T2" fmla="*/ 140 w 355"/>
                <a:gd name="T3" fmla="*/ 43 h 723"/>
                <a:gd name="T4" fmla="*/ 132 w 355"/>
                <a:gd name="T5" fmla="*/ 45 h 723"/>
                <a:gd name="T6" fmla="*/ 116 w 355"/>
                <a:gd name="T7" fmla="*/ 57 h 723"/>
                <a:gd name="T8" fmla="*/ 94 w 355"/>
                <a:gd name="T9" fmla="*/ 71 h 723"/>
                <a:gd name="T10" fmla="*/ 83 w 355"/>
                <a:gd name="T11" fmla="*/ 86 h 723"/>
                <a:gd name="T12" fmla="*/ 75 w 355"/>
                <a:gd name="T13" fmla="*/ 107 h 723"/>
                <a:gd name="T14" fmla="*/ 58 w 355"/>
                <a:gd name="T15" fmla="*/ 138 h 723"/>
                <a:gd name="T16" fmla="*/ 42 w 355"/>
                <a:gd name="T17" fmla="*/ 169 h 723"/>
                <a:gd name="T18" fmla="*/ 36 w 355"/>
                <a:gd name="T19" fmla="*/ 181 h 723"/>
                <a:gd name="T20" fmla="*/ 6 w 355"/>
                <a:gd name="T21" fmla="*/ 240 h 723"/>
                <a:gd name="T22" fmla="*/ 0 w 355"/>
                <a:gd name="T23" fmla="*/ 342 h 723"/>
                <a:gd name="T24" fmla="*/ 94 w 355"/>
                <a:gd name="T25" fmla="*/ 468 h 723"/>
                <a:gd name="T26" fmla="*/ 173 w 355"/>
                <a:gd name="T27" fmla="*/ 585 h 723"/>
                <a:gd name="T28" fmla="*/ 204 w 355"/>
                <a:gd name="T29" fmla="*/ 628 h 723"/>
                <a:gd name="T30" fmla="*/ 173 w 355"/>
                <a:gd name="T31" fmla="*/ 685 h 723"/>
                <a:gd name="T32" fmla="*/ 179 w 355"/>
                <a:gd name="T33" fmla="*/ 706 h 723"/>
                <a:gd name="T34" fmla="*/ 237 w 355"/>
                <a:gd name="T35" fmla="*/ 723 h 723"/>
                <a:gd name="T36" fmla="*/ 256 w 355"/>
                <a:gd name="T37" fmla="*/ 673 h 723"/>
                <a:gd name="T38" fmla="*/ 297 w 355"/>
                <a:gd name="T39" fmla="*/ 563 h 723"/>
                <a:gd name="T40" fmla="*/ 336 w 355"/>
                <a:gd name="T41" fmla="*/ 454 h 723"/>
                <a:gd name="T42" fmla="*/ 355 w 355"/>
                <a:gd name="T43" fmla="*/ 404 h 723"/>
                <a:gd name="T44" fmla="*/ 338 w 355"/>
                <a:gd name="T45" fmla="*/ 373 h 723"/>
                <a:gd name="T46" fmla="*/ 308 w 355"/>
                <a:gd name="T47" fmla="*/ 316 h 723"/>
                <a:gd name="T48" fmla="*/ 278 w 355"/>
                <a:gd name="T49" fmla="*/ 257 h 723"/>
                <a:gd name="T50" fmla="*/ 264 w 355"/>
                <a:gd name="T51" fmla="*/ 231 h 723"/>
                <a:gd name="T52" fmla="*/ 212 w 355"/>
                <a:gd name="T53" fmla="*/ 10 h 723"/>
                <a:gd name="T54" fmla="*/ 182 w 355"/>
                <a:gd name="T55" fmla="*/ 0 h 723"/>
                <a:gd name="T56" fmla="*/ 182 w 355"/>
                <a:gd name="T57" fmla="*/ 0 h 7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5"/>
                <a:gd name="T88" fmla="*/ 0 h 723"/>
                <a:gd name="T89" fmla="*/ 355 w 355"/>
                <a:gd name="T90" fmla="*/ 723 h 7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5" h="723">
                  <a:moveTo>
                    <a:pt x="182" y="0"/>
                  </a:moveTo>
                  <a:lnTo>
                    <a:pt x="140" y="43"/>
                  </a:lnTo>
                  <a:lnTo>
                    <a:pt x="132" y="45"/>
                  </a:lnTo>
                  <a:lnTo>
                    <a:pt x="116" y="57"/>
                  </a:lnTo>
                  <a:lnTo>
                    <a:pt x="94" y="71"/>
                  </a:lnTo>
                  <a:lnTo>
                    <a:pt x="83" y="86"/>
                  </a:lnTo>
                  <a:lnTo>
                    <a:pt x="75" y="107"/>
                  </a:lnTo>
                  <a:lnTo>
                    <a:pt x="58" y="138"/>
                  </a:lnTo>
                  <a:lnTo>
                    <a:pt x="42" y="169"/>
                  </a:lnTo>
                  <a:lnTo>
                    <a:pt x="36" y="181"/>
                  </a:lnTo>
                  <a:lnTo>
                    <a:pt x="6" y="240"/>
                  </a:lnTo>
                  <a:lnTo>
                    <a:pt x="0" y="342"/>
                  </a:lnTo>
                  <a:lnTo>
                    <a:pt x="94" y="468"/>
                  </a:lnTo>
                  <a:lnTo>
                    <a:pt x="173" y="585"/>
                  </a:lnTo>
                  <a:lnTo>
                    <a:pt x="204" y="628"/>
                  </a:lnTo>
                  <a:lnTo>
                    <a:pt x="173" y="685"/>
                  </a:lnTo>
                  <a:lnTo>
                    <a:pt x="179" y="706"/>
                  </a:lnTo>
                  <a:lnTo>
                    <a:pt x="237" y="723"/>
                  </a:lnTo>
                  <a:lnTo>
                    <a:pt x="256" y="673"/>
                  </a:lnTo>
                  <a:lnTo>
                    <a:pt x="297" y="563"/>
                  </a:lnTo>
                  <a:lnTo>
                    <a:pt x="336" y="454"/>
                  </a:lnTo>
                  <a:lnTo>
                    <a:pt x="355" y="404"/>
                  </a:lnTo>
                  <a:lnTo>
                    <a:pt x="338" y="373"/>
                  </a:lnTo>
                  <a:lnTo>
                    <a:pt x="308" y="316"/>
                  </a:lnTo>
                  <a:lnTo>
                    <a:pt x="278" y="257"/>
                  </a:lnTo>
                  <a:lnTo>
                    <a:pt x="264" y="231"/>
                  </a:lnTo>
                  <a:lnTo>
                    <a:pt x="212" y="10"/>
                  </a:lnTo>
                  <a:lnTo>
                    <a:pt x="182" y="0"/>
                  </a:lnTo>
                  <a:close/>
                </a:path>
              </a:pathLst>
            </a:custGeom>
            <a:solidFill>
              <a:srgbClr val="968C82"/>
            </a:solidFill>
            <a:ln w="9525">
              <a:noFill/>
              <a:round/>
              <a:headEnd/>
              <a:tailEnd/>
            </a:ln>
          </p:spPr>
          <p:txBody>
            <a:bodyPr/>
            <a:lstStyle/>
            <a:p>
              <a:endParaRPr lang="en-US"/>
            </a:p>
          </p:txBody>
        </p:sp>
        <p:sp>
          <p:nvSpPr>
            <p:cNvPr id="15430" name="Freeform 44"/>
            <p:cNvSpPr>
              <a:spLocks/>
            </p:cNvSpPr>
            <p:nvPr/>
          </p:nvSpPr>
          <p:spPr bwMode="auto">
            <a:xfrm>
              <a:off x="6020" y="2565"/>
              <a:ext cx="25" cy="57"/>
            </a:xfrm>
            <a:custGeom>
              <a:avLst/>
              <a:gdLst>
                <a:gd name="T0" fmla="*/ 3 w 25"/>
                <a:gd name="T1" fmla="*/ 0 h 57"/>
                <a:gd name="T2" fmla="*/ 25 w 25"/>
                <a:gd name="T3" fmla="*/ 4 h 57"/>
                <a:gd name="T4" fmla="*/ 25 w 25"/>
                <a:gd name="T5" fmla="*/ 57 h 57"/>
                <a:gd name="T6" fmla="*/ 0 w 25"/>
                <a:gd name="T7" fmla="*/ 23 h 57"/>
                <a:gd name="T8" fmla="*/ 3 w 25"/>
                <a:gd name="T9" fmla="*/ 0 h 57"/>
                <a:gd name="T10" fmla="*/ 3 w 25"/>
                <a:gd name="T11" fmla="*/ 0 h 57"/>
                <a:gd name="T12" fmla="*/ 0 60000 65536"/>
                <a:gd name="T13" fmla="*/ 0 60000 65536"/>
                <a:gd name="T14" fmla="*/ 0 60000 65536"/>
                <a:gd name="T15" fmla="*/ 0 60000 65536"/>
                <a:gd name="T16" fmla="*/ 0 60000 65536"/>
                <a:gd name="T17" fmla="*/ 0 60000 65536"/>
                <a:gd name="T18" fmla="*/ 0 w 25"/>
                <a:gd name="T19" fmla="*/ 0 h 57"/>
                <a:gd name="T20" fmla="*/ 25 w 2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25" h="57">
                  <a:moveTo>
                    <a:pt x="3" y="0"/>
                  </a:moveTo>
                  <a:lnTo>
                    <a:pt x="25" y="4"/>
                  </a:lnTo>
                  <a:lnTo>
                    <a:pt x="25" y="57"/>
                  </a:lnTo>
                  <a:lnTo>
                    <a:pt x="0" y="23"/>
                  </a:lnTo>
                  <a:lnTo>
                    <a:pt x="3" y="0"/>
                  </a:lnTo>
                  <a:close/>
                </a:path>
              </a:pathLst>
            </a:custGeom>
            <a:solidFill>
              <a:srgbClr val="BDB5AD"/>
            </a:solidFill>
            <a:ln w="9525">
              <a:noFill/>
              <a:round/>
              <a:headEnd/>
              <a:tailEnd/>
            </a:ln>
          </p:spPr>
          <p:txBody>
            <a:bodyPr/>
            <a:lstStyle/>
            <a:p>
              <a:endParaRPr lang="en-US"/>
            </a:p>
          </p:txBody>
        </p:sp>
        <p:sp>
          <p:nvSpPr>
            <p:cNvPr id="15431" name="Freeform 45"/>
            <p:cNvSpPr>
              <a:spLocks/>
            </p:cNvSpPr>
            <p:nvPr/>
          </p:nvSpPr>
          <p:spPr bwMode="auto">
            <a:xfrm>
              <a:off x="5998" y="2424"/>
              <a:ext cx="286" cy="514"/>
            </a:xfrm>
            <a:custGeom>
              <a:avLst/>
              <a:gdLst>
                <a:gd name="T0" fmla="*/ 80 w 286"/>
                <a:gd name="T1" fmla="*/ 122 h 514"/>
                <a:gd name="T2" fmla="*/ 64 w 286"/>
                <a:gd name="T3" fmla="*/ 145 h 514"/>
                <a:gd name="T4" fmla="*/ 42 w 286"/>
                <a:gd name="T5" fmla="*/ 148 h 514"/>
                <a:gd name="T6" fmla="*/ 66 w 286"/>
                <a:gd name="T7" fmla="*/ 162 h 514"/>
                <a:gd name="T8" fmla="*/ 118 w 286"/>
                <a:gd name="T9" fmla="*/ 217 h 514"/>
                <a:gd name="T10" fmla="*/ 143 w 286"/>
                <a:gd name="T11" fmla="*/ 276 h 514"/>
                <a:gd name="T12" fmla="*/ 143 w 286"/>
                <a:gd name="T13" fmla="*/ 321 h 514"/>
                <a:gd name="T14" fmla="*/ 162 w 286"/>
                <a:gd name="T15" fmla="*/ 381 h 514"/>
                <a:gd name="T16" fmla="*/ 190 w 286"/>
                <a:gd name="T17" fmla="*/ 440 h 514"/>
                <a:gd name="T18" fmla="*/ 154 w 286"/>
                <a:gd name="T19" fmla="*/ 409 h 514"/>
                <a:gd name="T20" fmla="*/ 127 w 286"/>
                <a:gd name="T21" fmla="*/ 345 h 514"/>
                <a:gd name="T22" fmla="*/ 80 w 286"/>
                <a:gd name="T23" fmla="*/ 314 h 514"/>
                <a:gd name="T24" fmla="*/ 58 w 286"/>
                <a:gd name="T25" fmla="*/ 226 h 514"/>
                <a:gd name="T26" fmla="*/ 64 w 286"/>
                <a:gd name="T27" fmla="*/ 179 h 514"/>
                <a:gd name="T28" fmla="*/ 55 w 286"/>
                <a:gd name="T29" fmla="*/ 202 h 514"/>
                <a:gd name="T30" fmla="*/ 28 w 286"/>
                <a:gd name="T31" fmla="*/ 179 h 514"/>
                <a:gd name="T32" fmla="*/ 20 w 286"/>
                <a:gd name="T33" fmla="*/ 103 h 514"/>
                <a:gd name="T34" fmla="*/ 0 w 286"/>
                <a:gd name="T35" fmla="*/ 250 h 514"/>
                <a:gd name="T36" fmla="*/ 94 w 286"/>
                <a:gd name="T37" fmla="*/ 378 h 514"/>
                <a:gd name="T38" fmla="*/ 187 w 286"/>
                <a:gd name="T39" fmla="*/ 492 h 514"/>
                <a:gd name="T40" fmla="*/ 209 w 286"/>
                <a:gd name="T41" fmla="*/ 461 h 514"/>
                <a:gd name="T42" fmla="*/ 231 w 286"/>
                <a:gd name="T43" fmla="*/ 430 h 514"/>
                <a:gd name="T44" fmla="*/ 212 w 286"/>
                <a:gd name="T45" fmla="*/ 411 h 514"/>
                <a:gd name="T46" fmla="*/ 217 w 286"/>
                <a:gd name="T47" fmla="*/ 428 h 514"/>
                <a:gd name="T48" fmla="*/ 195 w 286"/>
                <a:gd name="T49" fmla="*/ 411 h 514"/>
                <a:gd name="T50" fmla="*/ 176 w 286"/>
                <a:gd name="T51" fmla="*/ 376 h 514"/>
                <a:gd name="T52" fmla="*/ 151 w 286"/>
                <a:gd name="T53" fmla="*/ 312 h 514"/>
                <a:gd name="T54" fmla="*/ 173 w 286"/>
                <a:gd name="T55" fmla="*/ 328 h 514"/>
                <a:gd name="T56" fmla="*/ 198 w 286"/>
                <a:gd name="T57" fmla="*/ 366 h 514"/>
                <a:gd name="T58" fmla="*/ 184 w 286"/>
                <a:gd name="T59" fmla="*/ 328 h 514"/>
                <a:gd name="T60" fmla="*/ 204 w 286"/>
                <a:gd name="T61" fmla="*/ 288 h 514"/>
                <a:gd name="T62" fmla="*/ 228 w 286"/>
                <a:gd name="T63" fmla="*/ 312 h 514"/>
                <a:gd name="T64" fmla="*/ 237 w 286"/>
                <a:gd name="T65" fmla="*/ 286 h 514"/>
                <a:gd name="T66" fmla="*/ 259 w 286"/>
                <a:gd name="T67" fmla="*/ 264 h 514"/>
                <a:gd name="T68" fmla="*/ 264 w 286"/>
                <a:gd name="T69" fmla="*/ 300 h 514"/>
                <a:gd name="T70" fmla="*/ 283 w 286"/>
                <a:gd name="T71" fmla="*/ 278 h 514"/>
                <a:gd name="T72" fmla="*/ 264 w 286"/>
                <a:gd name="T73" fmla="*/ 207 h 514"/>
                <a:gd name="T74" fmla="*/ 234 w 286"/>
                <a:gd name="T75" fmla="*/ 186 h 514"/>
                <a:gd name="T76" fmla="*/ 237 w 286"/>
                <a:gd name="T77" fmla="*/ 233 h 514"/>
                <a:gd name="T78" fmla="*/ 206 w 286"/>
                <a:gd name="T79" fmla="*/ 228 h 514"/>
                <a:gd name="T80" fmla="*/ 195 w 286"/>
                <a:gd name="T81" fmla="*/ 243 h 514"/>
                <a:gd name="T82" fmla="*/ 157 w 286"/>
                <a:gd name="T83" fmla="*/ 245 h 514"/>
                <a:gd name="T84" fmla="*/ 143 w 286"/>
                <a:gd name="T85" fmla="*/ 202 h 514"/>
                <a:gd name="T86" fmla="*/ 107 w 286"/>
                <a:gd name="T87" fmla="*/ 155 h 514"/>
                <a:gd name="T88" fmla="*/ 91 w 286"/>
                <a:gd name="T89" fmla="*/ 88 h 514"/>
                <a:gd name="T90" fmla="*/ 96 w 286"/>
                <a:gd name="T91" fmla="*/ 0 h 514"/>
                <a:gd name="T92" fmla="*/ 83 w 286"/>
                <a:gd name="T93" fmla="*/ 24 h 514"/>
                <a:gd name="T94" fmla="*/ 64 w 286"/>
                <a:gd name="T95" fmla="*/ 81 h 514"/>
                <a:gd name="T96" fmla="*/ 47 w 286"/>
                <a:gd name="T97" fmla="*/ 53 h 5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6"/>
                <a:gd name="T148" fmla="*/ 0 h 514"/>
                <a:gd name="T149" fmla="*/ 286 w 286"/>
                <a:gd name="T150" fmla="*/ 514 h 5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6" h="514">
                  <a:moveTo>
                    <a:pt x="47" y="53"/>
                  </a:moveTo>
                  <a:lnTo>
                    <a:pt x="44" y="112"/>
                  </a:lnTo>
                  <a:lnTo>
                    <a:pt x="61" y="105"/>
                  </a:lnTo>
                  <a:lnTo>
                    <a:pt x="80" y="122"/>
                  </a:lnTo>
                  <a:lnTo>
                    <a:pt x="75" y="148"/>
                  </a:lnTo>
                  <a:lnTo>
                    <a:pt x="72" y="148"/>
                  </a:lnTo>
                  <a:lnTo>
                    <a:pt x="69" y="148"/>
                  </a:lnTo>
                  <a:lnTo>
                    <a:pt x="64" y="145"/>
                  </a:lnTo>
                  <a:lnTo>
                    <a:pt x="55" y="138"/>
                  </a:lnTo>
                  <a:lnTo>
                    <a:pt x="47" y="136"/>
                  </a:lnTo>
                  <a:lnTo>
                    <a:pt x="44" y="141"/>
                  </a:lnTo>
                  <a:lnTo>
                    <a:pt x="42" y="148"/>
                  </a:lnTo>
                  <a:lnTo>
                    <a:pt x="44" y="150"/>
                  </a:lnTo>
                  <a:lnTo>
                    <a:pt x="44" y="152"/>
                  </a:lnTo>
                  <a:lnTo>
                    <a:pt x="55" y="157"/>
                  </a:lnTo>
                  <a:lnTo>
                    <a:pt x="66" y="162"/>
                  </a:lnTo>
                  <a:lnTo>
                    <a:pt x="83" y="169"/>
                  </a:lnTo>
                  <a:lnTo>
                    <a:pt x="96" y="179"/>
                  </a:lnTo>
                  <a:lnTo>
                    <a:pt x="110" y="200"/>
                  </a:lnTo>
                  <a:lnTo>
                    <a:pt x="118" y="217"/>
                  </a:lnTo>
                  <a:lnTo>
                    <a:pt x="124" y="226"/>
                  </a:lnTo>
                  <a:lnTo>
                    <a:pt x="129" y="233"/>
                  </a:lnTo>
                  <a:lnTo>
                    <a:pt x="138" y="252"/>
                  </a:lnTo>
                  <a:lnTo>
                    <a:pt x="143" y="276"/>
                  </a:lnTo>
                  <a:lnTo>
                    <a:pt x="138" y="297"/>
                  </a:lnTo>
                  <a:lnTo>
                    <a:pt x="129" y="309"/>
                  </a:lnTo>
                  <a:lnTo>
                    <a:pt x="135" y="319"/>
                  </a:lnTo>
                  <a:lnTo>
                    <a:pt x="143" y="321"/>
                  </a:lnTo>
                  <a:lnTo>
                    <a:pt x="149" y="324"/>
                  </a:lnTo>
                  <a:lnTo>
                    <a:pt x="146" y="347"/>
                  </a:lnTo>
                  <a:lnTo>
                    <a:pt x="149" y="357"/>
                  </a:lnTo>
                  <a:lnTo>
                    <a:pt x="162" y="381"/>
                  </a:lnTo>
                  <a:lnTo>
                    <a:pt x="173" y="404"/>
                  </a:lnTo>
                  <a:lnTo>
                    <a:pt x="182" y="419"/>
                  </a:lnTo>
                  <a:lnTo>
                    <a:pt x="184" y="428"/>
                  </a:lnTo>
                  <a:lnTo>
                    <a:pt x="190" y="440"/>
                  </a:lnTo>
                  <a:lnTo>
                    <a:pt x="190" y="449"/>
                  </a:lnTo>
                  <a:lnTo>
                    <a:pt x="184" y="452"/>
                  </a:lnTo>
                  <a:lnTo>
                    <a:pt x="168" y="435"/>
                  </a:lnTo>
                  <a:lnTo>
                    <a:pt x="154" y="409"/>
                  </a:lnTo>
                  <a:lnTo>
                    <a:pt x="143" y="381"/>
                  </a:lnTo>
                  <a:lnTo>
                    <a:pt x="138" y="362"/>
                  </a:lnTo>
                  <a:lnTo>
                    <a:pt x="132" y="350"/>
                  </a:lnTo>
                  <a:lnTo>
                    <a:pt x="127" y="345"/>
                  </a:lnTo>
                  <a:lnTo>
                    <a:pt x="118" y="340"/>
                  </a:lnTo>
                  <a:lnTo>
                    <a:pt x="118" y="316"/>
                  </a:lnTo>
                  <a:lnTo>
                    <a:pt x="80" y="314"/>
                  </a:lnTo>
                  <a:lnTo>
                    <a:pt x="75" y="302"/>
                  </a:lnTo>
                  <a:lnTo>
                    <a:pt x="66" y="276"/>
                  </a:lnTo>
                  <a:lnTo>
                    <a:pt x="58" y="245"/>
                  </a:lnTo>
                  <a:lnTo>
                    <a:pt x="58" y="226"/>
                  </a:lnTo>
                  <a:lnTo>
                    <a:pt x="64" y="212"/>
                  </a:lnTo>
                  <a:lnTo>
                    <a:pt x="72" y="200"/>
                  </a:lnTo>
                  <a:lnTo>
                    <a:pt x="75" y="188"/>
                  </a:lnTo>
                  <a:lnTo>
                    <a:pt x="64" y="179"/>
                  </a:lnTo>
                  <a:lnTo>
                    <a:pt x="50" y="176"/>
                  </a:lnTo>
                  <a:lnTo>
                    <a:pt x="50" y="186"/>
                  </a:lnTo>
                  <a:lnTo>
                    <a:pt x="53" y="198"/>
                  </a:lnTo>
                  <a:lnTo>
                    <a:pt x="55" y="202"/>
                  </a:lnTo>
                  <a:lnTo>
                    <a:pt x="33" y="205"/>
                  </a:lnTo>
                  <a:lnTo>
                    <a:pt x="31" y="200"/>
                  </a:lnTo>
                  <a:lnTo>
                    <a:pt x="31" y="193"/>
                  </a:lnTo>
                  <a:lnTo>
                    <a:pt x="28" y="179"/>
                  </a:lnTo>
                  <a:lnTo>
                    <a:pt x="31" y="162"/>
                  </a:lnTo>
                  <a:lnTo>
                    <a:pt x="31" y="141"/>
                  </a:lnTo>
                  <a:lnTo>
                    <a:pt x="25" y="119"/>
                  </a:lnTo>
                  <a:lnTo>
                    <a:pt x="20" y="103"/>
                  </a:lnTo>
                  <a:lnTo>
                    <a:pt x="20" y="98"/>
                  </a:lnTo>
                  <a:lnTo>
                    <a:pt x="14" y="100"/>
                  </a:lnTo>
                  <a:lnTo>
                    <a:pt x="0" y="131"/>
                  </a:lnTo>
                  <a:lnTo>
                    <a:pt x="0" y="250"/>
                  </a:lnTo>
                  <a:lnTo>
                    <a:pt x="22" y="331"/>
                  </a:lnTo>
                  <a:lnTo>
                    <a:pt x="33" y="331"/>
                  </a:lnTo>
                  <a:lnTo>
                    <a:pt x="58" y="300"/>
                  </a:lnTo>
                  <a:lnTo>
                    <a:pt x="94" y="378"/>
                  </a:lnTo>
                  <a:lnTo>
                    <a:pt x="110" y="388"/>
                  </a:lnTo>
                  <a:lnTo>
                    <a:pt x="140" y="428"/>
                  </a:lnTo>
                  <a:lnTo>
                    <a:pt x="168" y="483"/>
                  </a:lnTo>
                  <a:lnTo>
                    <a:pt x="187" y="492"/>
                  </a:lnTo>
                  <a:lnTo>
                    <a:pt x="204" y="514"/>
                  </a:lnTo>
                  <a:lnTo>
                    <a:pt x="217" y="473"/>
                  </a:lnTo>
                  <a:lnTo>
                    <a:pt x="212" y="471"/>
                  </a:lnTo>
                  <a:lnTo>
                    <a:pt x="209" y="461"/>
                  </a:lnTo>
                  <a:lnTo>
                    <a:pt x="209" y="454"/>
                  </a:lnTo>
                  <a:lnTo>
                    <a:pt x="220" y="449"/>
                  </a:lnTo>
                  <a:lnTo>
                    <a:pt x="228" y="442"/>
                  </a:lnTo>
                  <a:lnTo>
                    <a:pt x="231" y="430"/>
                  </a:lnTo>
                  <a:lnTo>
                    <a:pt x="226" y="421"/>
                  </a:lnTo>
                  <a:lnTo>
                    <a:pt x="220" y="411"/>
                  </a:lnTo>
                  <a:lnTo>
                    <a:pt x="215" y="409"/>
                  </a:lnTo>
                  <a:lnTo>
                    <a:pt x="212" y="411"/>
                  </a:lnTo>
                  <a:lnTo>
                    <a:pt x="209" y="416"/>
                  </a:lnTo>
                  <a:lnTo>
                    <a:pt x="209" y="419"/>
                  </a:lnTo>
                  <a:lnTo>
                    <a:pt x="212" y="421"/>
                  </a:lnTo>
                  <a:lnTo>
                    <a:pt x="217" y="428"/>
                  </a:lnTo>
                  <a:lnTo>
                    <a:pt x="217" y="435"/>
                  </a:lnTo>
                  <a:lnTo>
                    <a:pt x="209" y="435"/>
                  </a:lnTo>
                  <a:lnTo>
                    <a:pt x="198" y="423"/>
                  </a:lnTo>
                  <a:lnTo>
                    <a:pt x="195" y="411"/>
                  </a:lnTo>
                  <a:lnTo>
                    <a:pt x="195" y="400"/>
                  </a:lnTo>
                  <a:lnTo>
                    <a:pt x="195" y="397"/>
                  </a:lnTo>
                  <a:lnTo>
                    <a:pt x="190" y="390"/>
                  </a:lnTo>
                  <a:lnTo>
                    <a:pt x="176" y="376"/>
                  </a:lnTo>
                  <a:lnTo>
                    <a:pt x="165" y="354"/>
                  </a:lnTo>
                  <a:lnTo>
                    <a:pt x="162" y="331"/>
                  </a:lnTo>
                  <a:lnTo>
                    <a:pt x="157" y="324"/>
                  </a:lnTo>
                  <a:lnTo>
                    <a:pt x="151" y="312"/>
                  </a:lnTo>
                  <a:lnTo>
                    <a:pt x="146" y="300"/>
                  </a:lnTo>
                  <a:lnTo>
                    <a:pt x="154" y="295"/>
                  </a:lnTo>
                  <a:lnTo>
                    <a:pt x="165" y="302"/>
                  </a:lnTo>
                  <a:lnTo>
                    <a:pt x="173" y="328"/>
                  </a:lnTo>
                  <a:lnTo>
                    <a:pt x="182" y="354"/>
                  </a:lnTo>
                  <a:lnTo>
                    <a:pt x="190" y="371"/>
                  </a:lnTo>
                  <a:lnTo>
                    <a:pt x="193" y="369"/>
                  </a:lnTo>
                  <a:lnTo>
                    <a:pt x="198" y="366"/>
                  </a:lnTo>
                  <a:lnTo>
                    <a:pt x="198" y="362"/>
                  </a:lnTo>
                  <a:lnTo>
                    <a:pt x="193" y="350"/>
                  </a:lnTo>
                  <a:lnTo>
                    <a:pt x="184" y="328"/>
                  </a:lnTo>
                  <a:lnTo>
                    <a:pt x="176" y="302"/>
                  </a:lnTo>
                  <a:lnTo>
                    <a:pt x="176" y="283"/>
                  </a:lnTo>
                  <a:lnTo>
                    <a:pt x="187" y="278"/>
                  </a:lnTo>
                  <a:lnTo>
                    <a:pt x="204" y="288"/>
                  </a:lnTo>
                  <a:lnTo>
                    <a:pt x="215" y="300"/>
                  </a:lnTo>
                  <a:lnTo>
                    <a:pt x="223" y="309"/>
                  </a:lnTo>
                  <a:lnTo>
                    <a:pt x="228" y="312"/>
                  </a:lnTo>
                  <a:lnTo>
                    <a:pt x="234" y="314"/>
                  </a:lnTo>
                  <a:lnTo>
                    <a:pt x="237" y="309"/>
                  </a:lnTo>
                  <a:lnTo>
                    <a:pt x="237" y="297"/>
                  </a:lnTo>
                  <a:lnTo>
                    <a:pt x="237" y="286"/>
                  </a:lnTo>
                  <a:lnTo>
                    <a:pt x="237" y="274"/>
                  </a:lnTo>
                  <a:lnTo>
                    <a:pt x="239" y="269"/>
                  </a:lnTo>
                  <a:lnTo>
                    <a:pt x="245" y="267"/>
                  </a:lnTo>
                  <a:lnTo>
                    <a:pt x="259" y="264"/>
                  </a:lnTo>
                  <a:lnTo>
                    <a:pt x="270" y="267"/>
                  </a:lnTo>
                  <a:lnTo>
                    <a:pt x="272" y="276"/>
                  </a:lnTo>
                  <a:lnTo>
                    <a:pt x="267" y="288"/>
                  </a:lnTo>
                  <a:lnTo>
                    <a:pt x="264" y="300"/>
                  </a:lnTo>
                  <a:lnTo>
                    <a:pt x="267" y="307"/>
                  </a:lnTo>
                  <a:lnTo>
                    <a:pt x="275" y="309"/>
                  </a:lnTo>
                  <a:lnTo>
                    <a:pt x="281" y="297"/>
                  </a:lnTo>
                  <a:lnTo>
                    <a:pt x="283" y="278"/>
                  </a:lnTo>
                  <a:lnTo>
                    <a:pt x="283" y="257"/>
                  </a:lnTo>
                  <a:lnTo>
                    <a:pt x="286" y="248"/>
                  </a:lnTo>
                  <a:lnTo>
                    <a:pt x="278" y="233"/>
                  </a:lnTo>
                  <a:lnTo>
                    <a:pt x="264" y="207"/>
                  </a:lnTo>
                  <a:lnTo>
                    <a:pt x="248" y="176"/>
                  </a:lnTo>
                  <a:lnTo>
                    <a:pt x="237" y="164"/>
                  </a:lnTo>
                  <a:lnTo>
                    <a:pt x="234" y="169"/>
                  </a:lnTo>
                  <a:lnTo>
                    <a:pt x="234" y="186"/>
                  </a:lnTo>
                  <a:lnTo>
                    <a:pt x="237" y="200"/>
                  </a:lnTo>
                  <a:lnTo>
                    <a:pt x="237" y="209"/>
                  </a:lnTo>
                  <a:lnTo>
                    <a:pt x="237" y="217"/>
                  </a:lnTo>
                  <a:lnTo>
                    <a:pt x="237" y="233"/>
                  </a:lnTo>
                  <a:lnTo>
                    <a:pt x="231" y="248"/>
                  </a:lnTo>
                  <a:lnTo>
                    <a:pt x="220" y="250"/>
                  </a:lnTo>
                  <a:lnTo>
                    <a:pt x="206" y="240"/>
                  </a:lnTo>
                  <a:lnTo>
                    <a:pt x="206" y="228"/>
                  </a:lnTo>
                  <a:lnTo>
                    <a:pt x="206" y="219"/>
                  </a:lnTo>
                  <a:lnTo>
                    <a:pt x="204" y="219"/>
                  </a:lnTo>
                  <a:lnTo>
                    <a:pt x="195" y="226"/>
                  </a:lnTo>
                  <a:lnTo>
                    <a:pt x="195" y="243"/>
                  </a:lnTo>
                  <a:lnTo>
                    <a:pt x="193" y="257"/>
                  </a:lnTo>
                  <a:lnTo>
                    <a:pt x="187" y="262"/>
                  </a:lnTo>
                  <a:lnTo>
                    <a:pt x="171" y="255"/>
                  </a:lnTo>
                  <a:lnTo>
                    <a:pt x="157" y="245"/>
                  </a:lnTo>
                  <a:lnTo>
                    <a:pt x="146" y="238"/>
                  </a:lnTo>
                  <a:lnTo>
                    <a:pt x="143" y="236"/>
                  </a:lnTo>
                  <a:lnTo>
                    <a:pt x="149" y="207"/>
                  </a:lnTo>
                  <a:lnTo>
                    <a:pt x="143" y="202"/>
                  </a:lnTo>
                  <a:lnTo>
                    <a:pt x="132" y="193"/>
                  </a:lnTo>
                  <a:lnTo>
                    <a:pt x="121" y="179"/>
                  </a:lnTo>
                  <a:lnTo>
                    <a:pt x="116" y="169"/>
                  </a:lnTo>
                  <a:lnTo>
                    <a:pt x="107" y="155"/>
                  </a:lnTo>
                  <a:lnTo>
                    <a:pt x="99" y="133"/>
                  </a:lnTo>
                  <a:lnTo>
                    <a:pt x="91" y="112"/>
                  </a:lnTo>
                  <a:lnTo>
                    <a:pt x="88" y="105"/>
                  </a:lnTo>
                  <a:lnTo>
                    <a:pt x="91" y="88"/>
                  </a:lnTo>
                  <a:lnTo>
                    <a:pt x="99" y="53"/>
                  </a:lnTo>
                  <a:lnTo>
                    <a:pt x="105" y="17"/>
                  </a:lnTo>
                  <a:lnTo>
                    <a:pt x="105" y="0"/>
                  </a:lnTo>
                  <a:lnTo>
                    <a:pt x="96" y="0"/>
                  </a:lnTo>
                  <a:lnTo>
                    <a:pt x="91" y="5"/>
                  </a:lnTo>
                  <a:lnTo>
                    <a:pt x="83" y="10"/>
                  </a:lnTo>
                  <a:lnTo>
                    <a:pt x="83" y="15"/>
                  </a:lnTo>
                  <a:lnTo>
                    <a:pt x="83" y="24"/>
                  </a:lnTo>
                  <a:lnTo>
                    <a:pt x="83" y="50"/>
                  </a:lnTo>
                  <a:lnTo>
                    <a:pt x="77" y="74"/>
                  </a:lnTo>
                  <a:lnTo>
                    <a:pt x="72" y="86"/>
                  </a:lnTo>
                  <a:lnTo>
                    <a:pt x="64" y="81"/>
                  </a:lnTo>
                  <a:lnTo>
                    <a:pt x="61" y="74"/>
                  </a:lnTo>
                  <a:lnTo>
                    <a:pt x="61" y="69"/>
                  </a:lnTo>
                  <a:lnTo>
                    <a:pt x="47" y="53"/>
                  </a:lnTo>
                  <a:close/>
                </a:path>
              </a:pathLst>
            </a:custGeom>
            <a:solidFill>
              <a:srgbClr val="877A6E"/>
            </a:solidFill>
            <a:ln w="9525">
              <a:noFill/>
              <a:round/>
              <a:headEnd/>
              <a:tailEnd/>
            </a:ln>
          </p:spPr>
          <p:txBody>
            <a:bodyPr/>
            <a:lstStyle/>
            <a:p>
              <a:endParaRPr lang="en-US"/>
            </a:p>
          </p:txBody>
        </p:sp>
        <p:sp>
          <p:nvSpPr>
            <p:cNvPr id="15432" name="Freeform 46"/>
            <p:cNvSpPr>
              <a:spLocks/>
            </p:cNvSpPr>
            <p:nvPr/>
          </p:nvSpPr>
          <p:spPr bwMode="auto">
            <a:xfrm>
              <a:off x="6089" y="2172"/>
              <a:ext cx="426" cy="526"/>
            </a:xfrm>
            <a:custGeom>
              <a:avLst/>
              <a:gdLst>
                <a:gd name="T0" fmla="*/ 377 w 426"/>
                <a:gd name="T1" fmla="*/ 3 h 526"/>
                <a:gd name="T2" fmla="*/ 302 w 426"/>
                <a:gd name="T3" fmla="*/ 17 h 526"/>
                <a:gd name="T4" fmla="*/ 245 w 426"/>
                <a:gd name="T5" fmla="*/ 24 h 526"/>
                <a:gd name="T6" fmla="*/ 159 w 426"/>
                <a:gd name="T7" fmla="*/ 55 h 526"/>
                <a:gd name="T8" fmla="*/ 135 w 426"/>
                <a:gd name="T9" fmla="*/ 67 h 526"/>
                <a:gd name="T10" fmla="*/ 104 w 426"/>
                <a:gd name="T11" fmla="*/ 93 h 526"/>
                <a:gd name="T12" fmla="*/ 85 w 426"/>
                <a:gd name="T13" fmla="*/ 129 h 526"/>
                <a:gd name="T14" fmla="*/ 74 w 426"/>
                <a:gd name="T15" fmla="*/ 160 h 526"/>
                <a:gd name="T16" fmla="*/ 58 w 426"/>
                <a:gd name="T17" fmla="*/ 174 h 526"/>
                <a:gd name="T18" fmla="*/ 8 w 426"/>
                <a:gd name="T19" fmla="*/ 229 h 526"/>
                <a:gd name="T20" fmla="*/ 8 w 426"/>
                <a:gd name="T21" fmla="*/ 250 h 526"/>
                <a:gd name="T22" fmla="*/ 19 w 426"/>
                <a:gd name="T23" fmla="*/ 243 h 526"/>
                <a:gd name="T24" fmla="*/ 22 w 426"/>
                <a:gd name="T25" fmla="*/ 240 h 526"/>
                <a:gd name="T26" fmla="*/ 25 w 426"/>
                <a:gd name="T27" fmla="*/ 229 h 526"/>
                <a:gd name="T28" fmla="*/ 36 w 426"/>
                <a:gd name="T29" fmla="*/ 219 h 526"/>
                <a:gd name="T30" fmla="*/ 49 w 426"/>
                <a:gd name="T31" fmla="*/ 205 h 526"/>
                <a:gd name="T32" fmla="*/ 60 w 426"/>
                <a:gd name="T33" fmla="*/ 205 h 526"/>
                <a:gd name="T34" fmla="*/ 60 w 426"/>
                <a:gd name="T35" fmla="*/ 221 h 526"/>
                <a:gd name="T36" fmla="*/ 47 w 426"/>
                <a:gd name="T37" fmla="*/ 226 h 526"/>
                <a:gd name="T38" fmla="*/ 38 w 426"/>
                <a:gd name="T39" fmla="*/ 231 h 526"/>
                <a:gd name="T40" fmla="*/ 36 w 426"/>
                <a:gd name="T41" fmla="*/ 248 h 526"/>
                <a:gd name="T42" fmla="*/ 30 w 426"/>
                <a:gd name="T43" fmla="*/ 257 h 526"/>
                <a:gd name="T44" fmla="*/ 22 w 426"/>
                <a:gd name="T45" fmla="*/ 257 h 526"/>
                <a:gd name="T46" fmla="*/ 22 w 426"/>
                <a:gd name="T47" fmla="*/ 276 h 526"/>
                <a:gd name="T48" fmla="*/ 14 w 426"/>
                <a:gd name="T49" fmla="*/ 305 h 526"/>
                <a:gd name="T50" fmla="*/ 11 w 426"/>
                <a:gd name="T51" fmla="*/ 324 h 526"/>
                <a:gd name="T52" fmla="*/ 14 w 426"/>
                <a:gd name="T53" fmla="*/ 340 h 526"/>
                <a:gd name="T54" fmla="*/ 3 w 426"/>
                <a:gd name="T55" fmla="*/ 350 h 526"/>
                <a:gd name="T56" fmla="*/ 11 w 426"/>
                <a:gd name="T57" fmla="*/ 364 h 526"/>
                <a:gd name="T58" fmla="*/ 27 w 426"/>
                <a:gd name="T59" fmla="*/ 390 h 526"/>
                <a:gd name="T60" fmla="*/ 27 w 426"/>
                <a:gd name="T61" fmla="*/ 416 h 526"/>
                <a:gd name="T62" fmla="*/ 49 w 426"/>
                <a:gd name="T63" fmla="*/ 445 h 526"/>
                <a:gd name="T64" fmla="*/ 52 w 426"/>
                <a:gd name="T65" fmla="*/ 459 h 526"/>
                <a:gd name="T66" fmla="*/ 66 w 426"/>
                <a:gd name="T67" fmla="*/ 452 h 526"/>
                <a:gd name="T68" fmla="*/ 80 w 426"/>
                <a:gd name="T69" fmla="*/ 440 h 526"/>
                <a:gd name="T70" fmla="*/ 80 w 426"/>
                <a:gd name="T71" fmla="*/ 431 h 526"/>
                <a:gd name="T72" fmla="*/ 71 w 426"/>
                <a:gd name="T73" fmla="*/ 404 h 526"/>
                <a:gd name="T74" fmla="*/ 55 w 426"/>
                <a:gd name="T75" fmla="*/ 407 h 526"/>
                <a:gd name="T76" fmla="*/ 49 w 426"/>
                <a:gd name="T77" fmla="*/ 407 h 526"/>
                <a:gd name="T78" fmla="*/ 58 w 426"/>
                <a:gd name="T79" fmla="*/ 390 h 526"/>
                <a:gd name="T80" fmla="*/ 82 w 426"/>
                <a:gd name="T81" fmla="*/ 359 h 526"/>
                <a:gd name="T82" fmla="*/ 96 w 426"/>
                <a:gd name="T83" fmla="*/ 362 h 526"/>
                <a:gd name="T84" fmla="*/ 118 w 426"/>
                <a:gd name="T85" fmla="*/ 454 h 526"/>
                <a:gd name="T86" fmla="*/ 124 w 426"/>
                <a:gd name="T87" fmla="*/ 485 h 526"/>
                <a:gd name="T88" fmla="*/ 129 w 426"/>
                <a:gd name="T89" fmla="*/ 497 h 526"/>
                <a:gd name="T90" fmla="*/ 137 w 426"/>
                <a:gd name="T91" fmla="*/ 495 h 526"/>
                <a:gd name="T92" fmla="*/ 132 w 426"/>
                <a:gd name="T93" fmla="*/ 457 h 526"/>
                <a:gd name="T94" fmla="*/ 154 w 426"/>
                <a:gd name="T95" fmla="*/ 404 h 526"/>
                <a:gd name="T96" fmla="*/ 157 w 426"/>
                <a:gd name="T97" fmla="*/ 423 h 526"/>
                <a:gd name="T98" fmla="*/ 173 w 426"/>
                <a:gd name="T99" fmla="*/ 452 h 526"/>
                <a:gd name="T100" fmla="*/ 198 w 426"/>
                <a:gd name="T101" fmla="*/ 492 h 526"/>
                <a:gd name="T102" fmla="*/ 209 w 426"/>
                <a:gd name="T103" fmla="*/ 526 h 526"/>
                <a:gd name="T104" fmla="*/ 426 w 426"/>
                <a:gd name="T105" fmla="*/ 5 h 526"/>
                <a:gd name="T106" fmla="*/ 393 w 426"/>
                <a:gd name="T107" fmla="*/ 0 h 5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26"/>
                <a:gd name="T163" fmla="*/ 0 h 526"/>
                <a:gd name="T164" fmla="*/ 426 w 426"/>
                <a:gd name="T165" fmla="*/ 526 h 5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26" h="526">
                  <a:moveTo>
                    <a:pt x="393" y="0"/>
                  </a:moveTo>
                  <a:lnTo>
                    <a:pt x="377" y="3"/>
                  </a:lnTo>
                  <a:lnTo>
                    <a:pt x="344" y="10"/>
                  </a:lnTo>
                  <a:lnTo>
                    <a:pt x="302" y="17"/>
                  </a:lnTo>
                  <a:lnTo>
                    <a:pt x="275" y="19"/>
                  </a:lnTo>
                  <a:lnTo>
                    <a:pt x="245" y="24"/>
                  </a:lnTo>
                  <a:lnTo>
                    <a:pt x="198" y="39"/>
                  </a:lnTo>
                  <a:lnTo>
                    <a:pt x="159" y="55"/>
                  </a:lnTo>
                  <a:lnTo>
                    <a:pt x="143" y="65"/>
                  </a:lnTo>
                  <a:lnTo>
                    <a:pt x="135" y="67"/>
                  </a:lnTo>
                  <a:lnTo>
                    <a:pt x="121" y="79"/>
                  </a:lnTo>
                  <a:lnTo>
                    <a:pt x="104" y="93"/>
                  </a:lnTo>
                  <a:lnTo>
                    <a:pt x="93" y="112"/>
                  </a:lnTo>
                  <a:lnTo>
                    <a:pt x="85" y="129"/>
                  </a:lnTo>
                  <a:lnTo>
                    <a:pt x="80" y="148"/>
                  </a:lnTo>
                  <a:lnTo>
                    <a:pt x="74" y="160"/>
                  </a:lnTo>
                  <a:lnTo>
                    <a:pt x="71" y="164"/>
                  </a:lnTo>
                  <a:lnTo>
                    <a:pt x="58" y="174"/>
                  </a:lnTo>
                  <a:lnTo>
                    <a:pt x="33" y="202"/>
                  </a:lnTo>
                  <a:lnTo>
                    <a:pt x="8" y="229"/>
                  </a:lnTo>
                  <a:lnTo>
                    <a:pt x="3" y="245"/>
                  </a:lnTo>
                  <a:lnTo>
                    <a:pt x="8" y="250"/>
                  </a:lnTo>
                  <a:lnTo>
                    <a:pt x="14" y="248"/>
                  </a:lnTo>
                  <a:lnTo>
                    <a:pt x="19" y="243"/>
                  </a:lnTo>
                  <a:lnTo>
                    <a:pt x="22" y="243"/>
                  </a:lnTo>
                  <a:lnTo>
                    <a:pt x="22" y="240"/>
                  </a:lnTo>
                  <a:lnTo>
                    <a:pt x="22" y="236"/>
                  </a:lnTo>
                  <a:lnTo>
                    <a:pt x="25" y="229"/>
                  </a:lnTo>
                  <a:lnTo>
                    <a:pt x="27" y="226"/>
                  </a:lnTo>
                  <a:lnTo>
                    <a:pt x="36" y="219"/>
                  </a:lnTo>
                  <a:lnTo>
                    <a:pt x="44" y="212"/>
                  </a:lnTo>
                  <a:lnTo>
                    <a:pt x="49" y="205"/>
                  </a:lnTo>
                  <a:lnTo>
                    <a:pt x="58" y="200"/>
                  </a:lnTo>
                  <a:lnTo>
                    <a:pt x="60" y="205"/>
                  </a:lnTo>
                  <a:lnTo>
                    <a:pt x="60" y="212"/>
                  </a:lnTo>
                  <a:lnTo>
                    <a:pt x="60" y="221"/>
                  </a:lnTo>
                  <a:lnTo>
                    <a:pt x="63" y="226"/>
                  </a:lnTo>
                  <a:lnTo>
                    <a:pt x="47" y="226"/>
                  </a:lnTo>
                  <a:lnTo>
                    <a:pt x="44" y="226"/>
                  </a:lnTo>
                  <a:lnTo>
                    <a:pt x="38" y="231"/>
                  </a:lnTo>
                  <a:lnTo>
                    <a:pt x="36" y="238"/>
                  </a:lnTo>
                  <a:lnTo>
                    <a:pt x="36" y="248"/>
                  </a:lnTo>
                  <a:lnTo>
                    <a:pt x="36" y="255"/>
                  </a:lnTo>
                  <a:lnTo>
                    <a:pt x="30" y="257"/>
                  </a:lnTo>
                  <a:lnTo>
                    <a:pt x="25" y="257"/>
                  </a:lnTo>
                  <a:lnTo>
                    <a:pt x="22" y="257"/>
                  </a:lnTo>
                  <a:lnTo>
                    <a:pt x="22" y="262"/>
                  </a:lnTo>
                  <a:lnTo>
                    <a:pt x="22" y="276"/>
                  </a:lnTo>
                  <a:lnTo>
                    <a:pt x="19" y="290"/>
                  </a:lnTo>
                  <a:lnTo>
                    <a:pt x="14" y="305"/>
                  </a:lnTo>
                  <a:lnTo>
                    <a:pt x="11" y="312"/>
                  </a:lnTo>
                  <a:lnTo>
                    <a:pt x="11" y="324"/>
                  </a:lnTo>
                  <a:lnTo>
                    <a:pt x="11" y="336"/>
                  </a:lnTo>
                  <a:lnTo>
                    <a:pt x="14" y="340"/>
                  </a:lnTo>
                  <a:lnTo>
                    <a:pt x="11" y="343"/>
                  </a:lnTo>
                  <a:lnTo>
                    <a:pt x="3" y="350"/>
                  </a:lnTo>
                  <a:lnTo>
                    <a:pt x="0" y="357"/>
                  </a:lnTo>
                  <a:lnTo>
                    <a:pt x="11" y="364"/>
                  </a:lnTo>
                  <a:lnTo>
                    <a:pt x="22" y="374"/>
                  </a:lnTo>
                  <a:lnTo>
                    <a:pt x="27" y="390"/>
                  </a:lnTo>
                  <a:lnTo>
                    <a:pt x="27" y="407"/>
                  </a:lnTo>
                  <a:lnTo>
                    <a:pt x="27" y="416"/>
                  </a:lnTo>
                  <a:lnTo>
                    <a:pt x="49" y="442"/>
                  </a:lnTo>
                  <a:lnTo>
                    <a:pt x="49" y="445"/>
                  </a:lnTo>
                  <a:lnTo>
                    <a:pt x="49" y="452"/>
                  </a:lnTo>
                  <a:lnTo>
                    <a:pt x="52" y="459"/>
                  </a:lnTo>
                  <a:lnTo>
                    <a:pt x="58" y="459"/>
                  </a:lnTo>
                  <a:lnTo>
                    <a:pt x="66" y="452"/>
                  </a:lnTo>
                  <a:lnTo>
                    <a:pt x="74" y="447"/>
                  </a:lnTo>
                  <a:lnTo>
                    <a:pt x="80" y="440"/>
                  </a:lnTo>
                  <a:lnTo>
                    <a:pt x="82" y="438"/>
                  </a:lnTo>
                  <a:lnTo>
                    <a:pt x="80" y="431"/>
                  </a:lnTo>
                  <a:lnTo>
                    <a:pt x="77" y="416"/>
                  </a:lnTo>
                  <a:lnTo>
                    <a:pt x="71" y="404"/>
                  </a:lnTo>
                  <a:lnTo>
                    <a:pt x="66" y="402"/>
                  </a:lnTo>
                  <a:lnTo>
                    <a:pt x="55" y="407"/>
                  </a:lnTo>
                  <a:lnTo>
                    <a:pt x="49" y="409"/>
                  </a:lnTo>
                  <a:lnTo>
                    <a:pt x="49" y="407"/>
                  </a:lnTo>
                  <a:lnTo>
                    <a:pt x="49" y="404"/>
                  </a:lnTo>
                  <a:lnTo>
                    <a:pt x="58" y="390"/>
                  </a:lnTo>
                  <a:lnTo>
                    <a:pt x="71" y="374"/>
                  </a:lnTo>
                  <a:lnTo>
                    <a:pt x="82" y="359"/>
                  </a:lnTo>
                  <a:lnTo>
                    <a:pt x="88" y="355"/>
                  </a:lnTo>
                  <a:lnTo>
                    <a:pt x="96" y="362"/>
                  </a:lnTo>
                  <a:lnTo>
                    <a:pt x="115" y="450"/>
                  </a:lnTo>
                  <a:lnTo>
                    <a:pt x="118" y="454"/>
                  </a:lnTo>
                  <a:lnTo>
                    <a:pt x="121" y="469"/>
                  </a:lnTo>
                  <a:lnTo>
                    <a:pt x="124" y="485"/>
                  </a:lnTo>
                  <a:lnTo>
                    <a:pt x="129" y="495"/>
                  </a:lnTo>
                  <a:lnTo>
                    <a:pt x="129" y="497"/>
                  </a:lnTo>
                  <a:lnTo>
                    <a:pt x="135" y="497"/>
                  </a:lnTo>
                  <a:lnTo>
                    <a:pt x="137" y="495"/>
                  </a:lnTo>
                  <a:lnTo>
                    <a:pt x="140" y="492"/>
                  </a:lnTo>
                  <a:lnTo>
                    <a:pt x="132" y="457"/>
                  </a:lnTo>
                  <a:lnTo>
                    <a:pt x="137" y="407"/>
                  </a:lnTo>
                  <a:lnTo>
                    <a:pt x="154" y="404"/>
                  </a:lnTo>
                  <a:lnTo>
                    <a:pt x="154" y="409"/>
                  </a:lnTo>
                  <a:lnTo>
                    <a:pt x="157" y="423"/>
                  </a:lnTo>
                  <a:lnTo>
                    <a:pt x="162" y="438"/>
                  </a:lnTo>
                  <a:lnTo>
                    <a:pt x="173" y="452"/>
                  </a:lnTo>
                  <a:lnTo>
                    <a:pt x="187" y="469"/>
                  </a:lnTo>
                  <a:lnTo>
                    <a:pt x="198" y="492"/>
                  </a:lnTo>
                  <a:lnTo>
                    <a:pt x="206" y="514"/>
                  </a:lnTo>
                  <a:lnTo>
                    <a:pt x="209" y="526"/>
                  </a:lnTo>
                  <a:lnTo>
                    <a:pt x="289" y="471"/>
                  </a:lnTo>
                  <a:lnTo>
                    <a:pt x="426" y="5"/>
                  </a:lnTo>
                  <a:lnTo>
                    <a:pt x="393" y="0"/>
                  </a:lnTo>
                  <a:close/>
                </a:path>
              </a:pathLst>
            </a:custGeom>
            <a:solidFill>
              <a:srgbClr val="BDB5AD"/>
            </a:solidFill>
            <a:ln w="9525">
              <a:noFill/>
              <a:round/>
              <a:headEnd/>
              <a:tailEnd/>
            </a:ln>
          </p:spPr>
          <p:txBody>
            <a:bodyPr/>
            <a:lstStyle/>
            <a:p>
              <a:endParaRPr lang="en-US"/>
            </a:p>
          </p:txBody>
        </p:sp>
        <p:sp>
          <p:nvSpPr>
            <p:cNvPr id="15433" name="Freeform 47"/>
            <p:cNvSpPr>
              <a:spLocks/>
            </p:cNvSpPr>
            <p:nvPr/>
          </p:nvSpPr>
          <p:spPr bwMode="auto">
            <a:xfrm>
              <a:off x="6281" y="2515"/>
              <a:ext cx="86" cy="252"/>
            </a:xfrm>
            <a:custGeom>
              <a:avLst/>
              <a:gdLst>
                <a:gd name="T0" fmla="*/ 25 w 86"/>
                <a:gd name="T1" fmla="*/ 0 h 252"/>
                <a:gd name="T2" fmla="*/ 14 w 86"/>
                <a:gd name="T3" fmla="*/ 0 h 252"/>
                <a:gd name="T4" fmla="*/ 11 w 86"/>
                <a:gd name="T5" fmla="*/ 7 h 252"/>
                <a:gd name="T6" fmla="*/ 9 w 86"/>
                <a:gd name="T7" fmla="*/ 21 h 252"/>
                <a:gd name="T8" fmla="*/ 9 w 86"/>
                <a:gd name="T9" fmla="*/ 38 h 252"/>
                <a:gd name="T10" fmla="*/ 17 w 86"/>
                <a:gd name="T11" fmla="*/ 50 h 252"/>
                <a:gd name="T12" fmla="*/ 22 w 86"/>
                <a:gd name="T13" fmla="*/ 57 h 252"/>
                <a:gd name="T14" fmla="*/ 28 w 86"/>
                <a:gd name="T15" fmla="*/ 64 h 252"/>
                <a:gd name="T16" fmla="*/ 28 w 86"/>
                <a:gd name="T17" fmla="*/ 73 h 252"/>
                <a:gd name="T18" fmla="*/ 22 w 86"/>
                <a:gd name="T19" fmla="*/ 80 h 252"/>
                <a:gd name="T20" fmla="*/ 20 w 86"/>
                <a:gd name="T21" fmla="*/ 90 h 252"/>
                <a:gd name="T22" fmla="*/ 25 w 86"/>
                <a:gd name="T23" fmla="*/ 97 h 252"/>
                <a:gd name="T24" fmla="*/ 36 w 86"/>
                <a:gd name="T25" fmla="*/ 104 h 252"/>
                <a:gd name="T26" fmla="*/ 42 w 86"/>
                <a:gd name="T27" fmla="*/ 109 h 252"/>
                <a:gd name="T28" fmla="*/ 28 w 86"/>
                <a:gd name="T29" fmla="*/ 135 h 252"/>
                <a:gd name="T30" fmla="*/ 28 w 86"/>
                <a:gd name="T31" fmla="*/ 137 h 252"/>
                <a:gd name="T32" fmla="*/ 25 w 86"/>
                <a:gd name="T33" fmla="*/ 149 h 252"/>
                <a:gd name="T34" fmla="*/ 20 w 86"/>
                <a:gd name="T35" fmla="*/ 157 h 252"/>
                <a:gd name="T36" fmla="*/ 14 w 86"/>
                <a:gd name="T37" fmla="*/ 161 h 252"/>
                <a:gd name="T38" fmla="*/ 6 w 86"/>
                <a:gd name="T39" fmla="*/ 171 h 252"/>
                <a:gd name="T40" fmla="*/ 3 w 86"/>
                <a:gd name="T41" fmla="*/ 192 h 252"/>
                <a:gd name="T42" fmla="*/ 0 w 86"/>
                <a:gd name="T43" fmla="*/ 216 h 252"/>
                <a:gd name="T44" fmla="*/ 0 w 86"/>
                <a:gd name="T45" fmla="*/ 225 h 252"/>
                <a:gd name="T46" fmla="*/ 9 w 86"/>
                <a:gd name="T47" fmla="*/ 252 h 252"/>
                <a:gd name="T48" fmla="*/ 80 w 86"/>
                <a:gd name="T49" fmla="*/ 237 h 252"/>
                <a:gd name="T50" fmla="*/ 80 w 86"/>
                <a:gd name="T51" fmla="*/ 216 h 252"/>
                <a:gd name="T52" fmla="*/ 80 w 86"/>
                <a:gd name="T53" fmla="*/ 166 h 252"/>
                <a:gd name="T54" fmla="*/ 83 w 86"/>
                <a:gd name="T55" fmla="*/ 111 h 252"/>
                <a:gd name="T56" fmla="*/ 86 w 86"/>
                <a:gd name="T57" fmla="*/ 88 h 252"/>
                <a:gd name="T58" fmla="*/ 75 w 86"/>
                <a:gd name="T59" fmla="*/ 71 h 252"/>
                <a:gd name="T60" fmla="*/ 55 w 86"/>
                <a:gd name="T61" fmla="*/ 40 h 252"/>
                <a:gd name="T62" fmla="*/ 36 w 86"/>
                <a:gd name="T63" fmla="*/ 12 h 252"/>
                <a:gd name="T64" fmla="*/ 25 w 86"/>
                <a:gd name="T65" fmla="*/ 0 h 252"/>
                <a:gd name="T66" fmla="*/ 25 w 86"/>
                <a:gd name="T67" fmla="*/ 0 h 2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252"/>
                <a:gd name="T104" fmla="*/ 86 w 86"/>
                <a:gd name="T105" fmla="*/ 252 h 2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252">
                  <a:moveTo>
                    <a:pt x="25" y="0"/>
                  </a:moveTo>
                  <a:lnTo>
                    <a:pt x="14" y="0"/>
                  </a:lnTo>
                  <a:lnTo>
                    <a:pt x="11" y="7"/>
                  </a:lnTo>
                  <a:lnTo>
                    <a:pt x="9" y="21"/>
                  </a:lnTo>
                  <a:lnTo>
                    <a:pt x="9" y="38"/>
                  </a:lnTo>
                  <a:lnTo>
                    <a:pt x="17" y="50"/>
                  </a:lnTo>
                  <a:lnTo>
                    <a:pt x="22" y="57"/>
                  </a:lnTo>
                  <a:lnTo>
                    <a:pt x="28" y="64"/>
                  </a:lnTo>
                  <a:lnTo>
                    <a:pt x="28" y="73"/>
                  </a:lnTo>
                  <a:lnTo>
                    <a:pt x="22" y="80"/>
                  </a:lnTo>
                  <a:lnTo>
                    <a:pt x="20" y="90"/>
                  </a:lnTo>
                  <a:lnTo>
                    <a:pt x="25" y="97"/>
                  </a:lnTo>
                  <a:lnTo>
                    <a:pt x="36" y="104"/>
                  </a:lnTo>
                  <a:lnTo>
                    <a:pt x="42" y="109"/>
                  </a:lnTo>
                  <a:lnTo>
                    <a:pt x="28" y="135"/>
                  </a:lnTo>
                  <a:lnTo>
                    <a:pt x="28" y="137"/>
                  </a:lnTo>
                  <a:lnTo>
                    <a:pt x="25" y="149"/>
                  </a:lnTo>
                  <a:lnTo>
                    <a:pt x="20" y="157"/>
                  </a:lnTo>
                  <a:lnTo>
                    <a:pt x="14" y="161"/>
                  </a:lnTo>
                  <a:lnTo>
                    <a:pt x="6" y="171"/>
                  </a:lnTo>
                  <a:lnTo>
                    <a:pt x="3" y="192"/>
                  </a:lnTo>
                  <a:lnTo>
                    <a:pt x="0" y="216"/>
                  </a:lnTo>
                  <a:lnTo>
                    <a:pt x="0" y="225"/>
                  </a:lnTo>
                  <a:lnTo>
                    <a:pt x="9" y="252"/>
                  </a:lnTo>
                  <a:lnTo>
                    <a:pt x="80" y="237"/>
                  </a:lnTo>
                  <a:lnTo>
                    <a:pt x="80" y="216"/>
                  </a:lnTo>
                  <a:lnTo>
                    <a:pt x="80" y="166"/>
                  </a:lnTo>
                  <a:lnTo>
                    <a:pt x="83" y="111"/>
                  </a:lnTo>
                  <a:lnTo>
                    <a:pt x="86" y="88"/>
                  </a:lnTo>
                  <a:lnTo>
                    <a:pt x="75" y="71"/>
                  </a:lnTo>
                  <a:lnTo>
                    <a:pt x="55" y="40"/>
                  </a:lnTo>
                  <a:lnTo>
                    <a:pt x="36" y="12"/>
                  </a:lnTo>
                  <a:lnTo>
                    <a:pt x="25" y="0"/>
                  </a:lnTo>
                  <a:close/>
                </a:path>
              </a:pathLst>
            </a:custGeom>
            <a:solidFill>
              <a:srgbClr val="A89E96"/>
            </a:solidFill>
            <a:ln w="9525">
              <a:noFill/>
              <a:round/>
              <a:headEnd/>
              <a:tailEnd/>
            </a:ln>
          </p:spPr>
          <p:txBody>
            <a:bodyPr/>
            <a:lstStyle/>
            <a:p>
              <a:endParaRPr lang="en-US"/>
            </a:p>
          </p:txBody>
        </p:sp>
        <p:sp>
          <p:nvSpPr>
            <p:cNvPr id="15434" name="Freeform 48"/>
            <p:cNvSpPr>
              <a:spLocks/>
            </p:cNvSpPr>
            <p:nvPr/>
          </p:nvSpPr>
          <p:spPr bwMode="auto">
            <a:xfrm>
              <a:off x="6218" y="2339"/>
              <a:ext cx="107" cy="233"/>
            </a:xfrm>
            <a:custGeom>
              <a:avLst/>
              <a:gdLst>
                <a:gd name="T0" fmla="*/ 96 w 107"/>
                <a:gd name="T1" fmla="*/ 0 h 233"/>
                <a:gd name="T2" fmla="*/ 96 w 107"/>
                <a:gd name="T3" fmla="*/ 0 h 233"/>
                <a:gd name="T4" fmla="*/ 105 w 107"/>
                <a:gd name="T5" fmla="*/ 0 h 233"/>
                <a:gd name="T6" fmla="*/ 107 w 107"/>
                <a:gd name="T7" fmla="*/ 5 h 233"/>
                <a:gd name="T8" fmla="*/ 107 w 107"/>
                <a:gd name="T9" fmla="*/ 9 h 233"/>
                <a:gd name="T10" fmla="*/ 99 w 107"/>
                <a:gd name="T11" fmla="*/ 21 h 233"/>
                <a:gd name="T12" fmla="*/ 88 w 107"/>
                <a:gd name="T13" fmla="*/ 38 h 233"/>
                <a:gd name="T14" fmla="*/ 83 w 107"/>
                <a:gd name="T15" fmla="*/ 52 h 233"/>
                <a:gd name="T16" fmla="*/ 80 w 107"/>
                <a:gd name="T17" fmla="*/ 59 h 233"/>
                <a:gd name="T18" fmla="*/ 99 w 107"/>
                <a:gd name="T19" fmla="*/ 43 h 233"/>
                <a:gd name="T20" fmla="*/ 102 w 107"/>
                <a:gd name="T21" fmla="*/ 54 h 233"/>
                <a:gd name="T22" fmla="*/ 94 w 107"/>
                <a:gd name="T23" fmla="*/ 73 h 233"/>
                <a:gd name="T24" fmla="*/ 69 w 107"/>
                <a:gd name="T25" fmla="*/ 97 h 233"/>
                <a:gd name="T26" fmla="*/ 66 w 107"/>
                <a:gd name="T27" fmla="*/ 102 h 233"/>
                <a:gd name="T28" fmla="*/ 58 w 107"/>
                <a:gd name="T29" fmla="*/ 116 h 233"/>
                <a:gd name="T30" fmla="*/ 50 w 107"/>
                <a:gd name="T31" fmla="*/ 128 h 233"/>
                <a:gd name="T32" fmla="*/ 41 w 107"/>
                <a:gd name="T33" fmla="*/ 138 h 233"/>
                <a:gd name="T34" fmla="*/ 30 w 107"/>
                <a:gd name="T35" fmla="*/ 145 h 233"/>
                <a:gd name="T36" fmla="*/ 28 w 107"/>
                <a:gd name="T37" fmla="*/ 159 h 233"/>
                <a:gd name="T38" fmla="*/ 28 w 107"/>
                <a:gd name="T39" fmla="*/ 173 h 233"/>
                <a:gd name="T40" fmla="*/ 33 w 107"/>
                <a:gd name="T41" fmla="*/ 178 h 233"/>
                <a:gd name="T42" fmla="*/ 39 w 107"/>
                <a:gd name="T43" fmla="*/ 171 h 233"/>
                <a:gd name="T44" fmla="*/ 47 w 107"/>
                <a:gd name="T45" fmla="*/ 159 h 233"/>
                <a:gd name="T46" fmla="*/ 52 w 107"/>
                <a:gd name="T47" fmla="*/ 145 h 233"/>
                <a:gd name="T48" fmla="*/ 55 w 107"/>
                <a:gd name="T49" fmla="*/ 140 h 233"/>
                <a:gd name="T50" fmla="*/ 61 w 107"/>
                <a:gd name="T51" fmla="*/ 138 h 233"/>
                <a:gd name="T52" fmla="*/ 74 w 107"/>
                <a:gd name="T53" fmla="*/ 133 h 233"/>
                <a:gd name="T54" fmla="*/ 88 w 107"/>
                <a:gd name="T55" fmla="*/ 126 h 233"/>
                <a:gd name="T56" fmla="*/ 99 w 107"/>
                <a:gd name="T57" fmla="*/ 128 h 233"/>
                <a:gd name="T58" fmla="*/ 91 w 107"/>
                <a:gd name="T59" fmla="*/ 140 h 233"/>
                <a:gd name="T60" fmla="*/ 83 w 107"/>
                <a:gd name="T61" fmla="*/ 157 h 233"/>
                <a:gd name="T62" fmla="*/ 69 w 107"/>
                <a:gd name="T63" fmla="*/ 171 h 233"/>
                <a:gd name="T64" fmla="*/ 66 w 107"/>
                <a:gd name="T65" fmla="*/ 178 h 233"/>
                <a:gd name="T66" fmla="*/ 66 w 107"/>
                <a:gd name="T67" fmla="*/ 183 h 233"/>
                <a:gd name="T68" fmla="*/ 66 w 107"/>
                <a:gd name="T69" fmla="*/ 192 h 233"/>
                <a:gd name="T70" fmla="*/ 58 w 107"/>
                <a:gd name="T71" fmla="*/ 202 h 233"/>
                <a:gd name="T72" fmla="*/ 44 w 107"/>
                <a:gd name="T73" fmla="*/ 202 h 233"/>
                <a:gd name="T74" fmla="*/ 39 w 107"/>
                <a:gd name="T75" fmla="*/ 199 h 233"/>
                <a:gd name="T76" fmla="*/ 36 w 107"/>
                <a:gd name="T77" fmla="*/ 195 h 233"/>
                <a:gd name="T78" fmla="*/ 33 w 107"/>
                <a:gd name="T79" fmla="*/ 190 h 233"/>
                <a:gd name="T80" fmla="*/ 33 w 107"/>
                <a:gd name="T81" fmla="*/ 190 h 233"/>
                <a:gd name="T82" fmla="*/ 30 w 107"/>
                <a:gd name="T83" fmla="*/ 190 h 233"/>
                <a:gd name="T84" fmla="*/ 25 w 107"/>
                <a:gd name="T85" fmla="*/ 192 h 233"/>
                <a:gd name="T86" fmla="*/ 17 w 107"/>
                <a:gd name="T87" fmla="*/ 202 h 233"/>
                <a:gd name="T88" fmla="*/ 17 w 107"/>
                <a:gd name="T89" fmla="*/ 216 h 233"/>
                <a:gd name="T90" fmla="*/ 17 w 107"/>
                <a:gd name="T91" fmla="*/ 226 h 233"/>
                <a:gd name="T92" fmla="*/ 11 w 107"/>
                <a:gd name="T93" fmla="*/ 230 h 233"/>
                <a:gd name="T94" fmla="*/ 6 w 107"/>
                <a:gd name="T95" fmla="*/ 233 h 233"/>
                <a:gd name="T96" fmla="*/ 3 w 107"/>
                <a:gd name="T97" fmla="*/ 233 h 233"/>
                <a:gd name="T98" fmla="*/ 3 w 107"/>
                <a:gd name="T99" fmla="*/ 223 h 233"/>
                <a:gd name="T100" fmla="*/ 0 w 107"/>
                <a:gd name="T101" fmla="*/ 204 h 233"/>
                <a:gd name="T102" fmla="*/ 3 w 107"/>
                <a:gd name="T103" fmla="*/ 180 h 233"/>
                <a:gd name="T104" fmla="*/ 8 w 107"/>
                <a:gd name="T105" fmla="*/ 164 h 233"/>
                <a:gd name="T106" fmla="*/ 14 w 107"/>
                <a:gd name="T107" fmla="*/ 145 h 233"/>
                <a:gd name="T108" fmla="*/ 25 w 107"/>
                <a:gd name="T109" fmla="*/ 123 h 233"/>
                <a:gd name="T110" fmla="*/ 33 w 107"/>
                <a:gd name="T111" fmla="*/ 104 h 233"/>
                <a:gd name="T112" fmla="*/ 39 w 107"/>
                <a:gd name="T113" fmla="*/ 97 h 233"/>
                <a:gd name="T114" fmla="*/ 52 w 107"/>
                <a:gd name="T115" fmla="*/ 76 h 233"/>
                <a:gd name="T116" fmla="*/ 52 w 107"/>
                <a:gd name="T117" fmla="*/ 66 h 233"/>
                <a:gd name="T118" fmla="*/ 96 w 107"/>
                <a:gd name="T119" fmla="*/ 0 h 233"/>
                <a:gd name="T120" fmla="*/ 96 w 107"/>
                <a:gd name="T121" fmla="*/ 0 h 2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7"/>
                <a:gd name="T184" fmla="*/ 0 h 233"/>
                <a:gd name="T185" fmla="*/ 107 w 107"/>
                <a:gd name="T186" fmla="*/ 233 h 2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7" h="233">
                  <a:moveTo>
                    <a:pt x="96" y="0"/>
                  </a:moveTo>
                  <a:lnTo>
                    <a:pt x="96" y="0"/>
                  </a:lnTo>
                  <a:lnTo>
                    <a:pt x="105" y="0"/>
                  </a:lnTo>
                  <a:lnTo>
                    <a:pt x="107" y="5"/>
                  </a:lnTo>
                  <a:lnTo>
                    <a:pt x="107" y="9"/>
                  </a:lnTo>
                  <a:lnTo>
                    <a:pt x="99" y="21"/>
                  </a:lnTo>
                  <a:lnTo>
                    <a:pt x="88" y="38"/>
                  </a:lnTo>
                  <a:lnTo>
                    <a:pt x="83" y="52"/>
                  </a:lnTo>
                  <a:lnTo>
                    <a:pt x="80" y="59"/>
                  </a:lnTo>
                  <a:lnTo>
                    <a:pt x="99" y="43"/>
                  </a:lnTo>
                  <a:lnTo>
                    <a:pt x="102" y="54"/>
                  </a:lnTo>
                  <a:lnTo>
                    <a:pt x="94" y="73"/>
                  </a:lnTo>
                  <a:lnTo>
                    <a:pt x="69" y="97"/>
                  </a:lnTo>
                  <a:lnTo>
                    <a:pt x="66" y="102"/>
                  </a:lnTo>
                  <a:lnTo>
                    <a:pt x="58" y="116"/>
                  </a:lnTo>
                  <a:lnTo>
                    <a:pt x="50" y="128"/>
                  </a:lnTo>
                  <a:lnTo>
                    <a:pt x="41" y="138"/>
                  </a:lnTo>
                  <a:lnTo>
                    <a:pt x="30" y="145"/>
                  </a:lnTo>
                  <a:lnTo>
                    <a:pt x="28" y="159"/>
                  </a:lnTo>
                  <a:lnTo>
                    <a:pt x="28" y="173"/>
                  </a:lnTo>
                  <a:lnTo>
                    <a:pt x="33" y="178"/>
                  </a:lnTo>
                  <a:lnTo>
                    <a:pt x="39" y="171"/>
                  </a:lnTo>
                  <a:lnTo>
                    <a:pt x="47" y="159"/>
                  </a:lnTo>
                  <a:lnTo>
                    <a:pt x="52" y="145"/>
                  </a:lnTo>
                  <a:lnTo>
                    <a:pt x="55" y="140"/>
                  </a:lnTo>
                  <a:lnTo>
                    <a:pt x="61" y="138"/>
                  </a:lnTo>
                  <a:lnTo>
                    <a:pt x="74" y="133"/>
                  </a:lnTo>
                  <a:lnTo>
                    <a:pt x="88" y="126"/>
                  </a:lnTo>
                  <a:lnTo>
                    <a:pt x="99" y="128"/>
                  </a:lnTo>
                  <a:lnTo>
                    <a:pt x="91" y="140"/>
                  </a:lnTo>
                  <a:lnTo>
                    <a:pt x="83" y="157"/>
                  </a:lnTo>
                  <a:lnTo>
                    <a:pt x="69" y="171"/>
                  </a:lnTo>
                  <a:lnTo>
                    <a:pt x="66" y="178"/>
                  </a:lnTo>
                  <a:lnTo>
                    <a:pt x="66" y="183"/>
                  </a:lnTo>
                  <a:lnTo>
                    <a:pt x="66" y="192"/>
                  </a:lnTo>
                  <a:lnTo>
                    <a:pt x="58" y="202"/>
                  </a:lnTo>
                  <a:lnTo>
                    <a:pt x="44" y="202"/>
                  </a:lnTo>
                  <a:lnTo>
                    <a:pt x="39" y="199"/>
                  </a:lnTo>
                  <a:lnTo>
                    <a:pt x="36" y="195"/>
                  </a:lnTo>
                  <a:lnTo>
                    <a:pt x="33" y="190"/>
                  </a:lnTo>
                  <a:lnTo>
                    <a:pt x="30" y="190"/>
                  </a:lnTo>
                  <a:lnTo>
                    <a:pt x="25" y="192"/>
                  </a:lnTo>
                  <a:lnTo>
                    <a:pt x="17" y="202"/>
                  </a:lnTo>
                  <a:lnTo>
                    <a:pt x="17" y="216"/>
                  </a:lnTo>
                  <a:lnTo>
                    <a:pt x="17" y="226"/>
                  </a:lnTo>
                  <a:lnTo>
                    <a:pt x="11" y="230"/>
                  </a:lnTo>
                  <a:lnTo>
                    <a:pt x="6" y="233"/>
                  </a:lnTo>
                  <a:lnTo>
                    <a:pt x="3" y="233"/>
                  </a:lnTo>
                  <a:lnTo>
                    <a:pt x="3" y="223"/>
                  </a:lnTo>
                  <a:lnTo>
                    <a:pt x="0" y="204"/>
                  </a:lnTo>
                  <a:lnTo>
                    <a:pt x="3" y="180"/>
                  </a:lnTo>
                  <a:lnTo>
                    <a:pt x="8" y="164"/>
                  </a:lnTo>
                  <a:lnTo>
                    <a:pt x="14" y="145"/>
                  </a:lnTo>
                  <a:lnTo>
                    <a:pt x="25" y="123"/>
                  </a:lnTo>
                  <a:lnTo>
                    <a:pt x="33" y="104"/>
                  </a:lnTo>
                  <a:lnTo>
                    <a:pt x="39" y="97"/>
                  </a:lnTo>
                  <a:lnTo>
                    <a:pt x="52" y="76"/>
                  </a:lnTo>
                  <a:lnTo>
                    <a:pt x="52" y="66"/>
                  </a:lnTo>
                  <a:lnTo>
                    <a:pt x="96" y="0"/>
                  </a:lnTo>
                  <a:close/>
                </a:path>
              </a:pathLst>
            </a:custGeom>
            <a:solidFill>
              <a:srgbClr val="A89E96"/>
            </a:solidFill>
            <a:ln w="9525">
              <a:noFill/>
              <a:round/>
              <a:headEnd/>
              <a:tailEnd/>
            </a:ln>
          </p:spPr>
          <p:txBody>
            <a:bodyPr/>
            <a:lstStyle/>
            <a:p>
              <a:endParaRPr lang="en-US"/>
            </a:p>
          </p:txBody>
        </p:sp>
        <p:sp>
          <p:nvSpPr>
            <p:cNvPr id="15435" name="Freeform 49"/>
            <p:cNvSpPr>
              <a:spLocks/>
            </p:cNvSpPr>
            <p:nvPr/>
          </p:nvSpPr>
          <p:spPr bwMode="auto">
            <a:xfrm>
              <a:off x="6210" y="2180"/>
              <a:ext cx="278" cy="190"/>
            </a:xfrm>
            <a:custGeom>
              <a:avLst/>
              <a:gdLst>
                <a:gd name="T0" fmla="*/ 93 w 278"/>
                <a:gd name="T1" fmla="*/ 66 h 190"/>
                <a:gd name="T2" fmla="*/ 71 w 278"/>
                <a:gd name="T3" fmla="*/ 64 h 190"/>
                <a:gd name="T4" fmla="*/ 58 w 278"/>
                <a:gd name="T5" fmla="*/ 73 h 190"/>
                <a:gd name="T6" fmla="*/ 30 w 278"/>
                <a:gd name="T7" fmla="*/ 80 h 190"/>
                <a:gd name="T8" fmla="*/ 3 w 278"/>
                <a:gd name="T9" fmla="*/ 85 h 190"/>
                <a:gd name="T10" fmla="*/ 0 w 278"/>
                <a:gd name="T11" fmla="*/ 97 h 190"/>
                <a:gd name="T12" fmla="*/ 41 w 278"/>
                <a:gd name="T13" fmla="*/ 104 h 190"/>
                <a:gd name="T14" fmla="*/ 33 w 278"/>
                <a:gd name="T15" fmla="*/ 123 h 190"/>
                <a:gd name="T16" fmla="*/ 36 w 278"/>
                <a:gd name="T17" fmla="*/ 149 h 190"/>
                <a:gd name="T18" fmla="*/ 22 w 278"/>
                <a:gd name="T19" fmla="*/ 171 h 190"/>
                <a:gd name="T20" fmla="*/ 11 w 278"/>
                <a:gd name="T21" fmla="*/ 190 h 190"/>
                <a:gd name="T22" fmla="*/ 22 w 278"/>
                <a:gd name="T23" fmla="*/ 185 h 190"/>
                <a:gd name="T24" fmla="*/ 33 w 278"/>
                <a:gd name="T25" fmla="*/ 175 h 190"/>
                <a:gd name="T26" fmla="*/ 38 w 278"/>
                <a:gd name="T27" fmla="*/ 183 h 190"/>
                <a:gd name="T28" fmla="*/ 52 w 278"/>
                <a:gd name="T29" fmla="*/ 183 h 190"/>
                <a:gd name="T30" fmla="*/ 49 w 278"/>
                <a:gd name="T31" fmla="*/ 168 h 190"/>
                <a:gd name="T32" fmla="*/ 52 w 278"/>
                <a:gd name="T33" fmla="*/ 152 h 190"/>
                <a:gd name="T34" fmla="*/ 66 w 278"/>
                <a:gd name="T35" fmla="*/ 142 h 190"/>
                <a:gd name="T36" fmla="*/ 77 w 278"/>
                <a:gd name="T37" fmla="*/ 147 h 190"/>
                <a:gd name="T38" fmla="*/ 91 w 278"/>
                <a:gd name="T39" fmla="*/ 149 h 190"/>
                <a:gd name="T40" fmla="*/ 102 w 278"/>
                <a:gd name="T41" fmla="*/ 145 h 190"/>
                <a:gd name="T42" fmla="*/ 113 w 278"/>
                <a:gd name="T43" fmla="*/ 154 h 190"/>
                <a:gd name="T44" fmla="*/ 129 w 278"/>
                <a:gd name="T45" fmla="*/ 156 h 190"/>
                <a:gd name="T46" fmla="*/ 121 w 278"/>
                <a:gd name="T47" fmla="*/ 147 h 190"/>
                <a:gd name="T48" fmla="*/ 115 w 278"/>
                <a:gd name="T49" fmla="*/ 137 h 190"/>
                <a:gd name="T50" fmla="*/ 132 w 278"/>
                <a:gd name="T51" fmla="*/ 114 h 190"/>
                <a:gd name="T52" fmla="*/ 143 w 278"/>
                <a:gd name="T53" fmla="*/ 97 h 190"/>
                <a:gd name="T54" fmla="*/ 165 w 278"/>
                <a:gd name="T55" fmla="*/ 92 h 190"/>
                <a:gd name="T56" fmla="*/ 168 w 278"/>
                <a:gd name="T57" fmla="*/ 83 h 190"/>
                <a:gd name="T58" fmla="*/ 184 w 278"/>
                <a:gd name="T59" fmla="*/ 90 h 190"/>
                <a:gd name="T60" fmla="*/ 195 w 278"/>
                <a:gd name="T61" fmla="*/ 88 h 190"/>
                <a:gd name="T62" fmla="*/ 195 w 278"/>
                <a:gd name="T63" fmla="*/ 83 h 190"/>
                <a:gd name="T64" fmla="*/ 195 w 278"/>
                <a:gd name="T65" fmla="*/ 71 h 190"/>
                <a:gd name="T66" fmla="*/ 212 w 278"/>
                <a:gd name="T67" fmla="*/ 71 h 190"/>
                <a:gd name="T68" fmla="*/ 220 w 278"/>
                <a:gd name="T69" fmla="*/ 59 h 190"/>
                <a:gd name="T70" fmla="*/ 201 w 278"/>
                <a:gd name="T71" fmla="*/ 54 h 190"/>
                <a:gd name="T72" fmla="*/ 154 w 278"/>
                <a:gd name="T73" fmla="*/ 52 h 190"/>
                <a:gd name="T74" fmla="*/ 165 w 278"/>
                <a:gd name="T75" fmla="*/ 40 h 190"/>
                <a:gd name="T76" fmla="*/ 267 w 278"/>
                <a:gd name="T77" fmla="*/ 0 h 190"/>
                <a:gd name="T78" fmla="*/ 242 w 278"/>
                <a:gd name="T79" fmla="*/ 9 h 190"/>
                <a:gd name="T80" fmla="*/ 209 w 278"/>
                <a:gd name="T81" fmla="*/ 19 h 190"/>
                <a:gd name="T82" fmla="*/ 184 w 278"/>
                <a:gd name="T83" fmla="*/ 21 h 190"/>
                <a:gd name="T84" fmla="*/ 168 w 278"/>
                <a:gd name="T85" fmla="*/ 23 h 190"/>
                <a:gd name="T86" fmla="*/ 99 w 278"/>
                <a:gd name="T87" fmla="*/ 66 h 1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8"/>
                <a:gd name="T133" fmla="*/ 0 h 190"/>
                <a:gd name="T134" fmla="*/ 278 w 278"/>
                <a:gd name="T135" fmla="*/ 190 h 1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8" h="190">
                  <a:moveTo>
                    <a:pt x="99" y="66"/>
                  </a:moveTo>
                  <a:lnTo>
                    <a:pt x="93" y="66"/>
                  </a:lnTo>
                  <a:lnTo>
                    <a:pt x="85" y="64"/>
                  </a:lnTo>
                  <a:lnTo>
                    <a:pt x="71" y="64"/>
                  </a:lnTo>
                  <a:lnTo>
                    <a:pt x="66" y="69"/>
                  </a:lnTo>
                  <a:lnTo>
                    <a:pt x="58" y="73"/>
                  </a:lnTo>
                  <a:lnTo>
                    <a:pt x="47" y="78"/>
                  </a:lnTo>
                  <a:lnTo>
                    <a:pt x="30" y="80"/>
                  </a:lnTo>
                  <a:lnTo>
                    <a:pt x="16" y="83"/>
                  </a:lnTo>
                  <a:lnTo>
                    <a:pt x="3" y="85"/>
                  </a:lnTo>
                  <a:lnTo>
                    <a:pt x="0" y="92"/>
                  </a:lnTo>
                  <a:lnTo>
                    <a:pt x="0" y="97"/>
                  </a:lnTo>
                  <a:lnTo>
                    <a:pt x="3" y="102"/>
                  </a:lnTo>
                  <a:lnTo>
                    <a:pt x="41" y="104"/>
                  </a:lnTo>
                  <a:lnTo>
                    <a:pt x="38" y="109"/>
                  </a:lnTo>
                  <a:lnTo>
                    <a:pt x="33" y="123"/>
                  </a:lnTo>
                  <a:lnTo>
                    <a:pt x="30" y="137"/>
                  </a:lnTo>
                  <a:lnTo>
                    <a:pt x="36" y="149"/>
                  </a:lnTo>
                  <a:lnTo>
                    <a:pt x="33" y="156"/>
                  </a:lnTo>
                  <a:lnTo>
                    <a:pt x="22" y="171"/>
                  </a:lnTo>
                  <a:lnTo>
                    <a:pt x="11" y="183"/>
                  </a:lnTo>
                  <a:lnTo>
                    <a:pt x="11" y="190"/>
                  </a:lnTo>
                  <a:lnTo>
                    <a:pt x="14" y="190"/>
                  </a:lnTo>
                  <a:lnTo>
                    <a:pt x="22" y="185"/>
                  </a:lnTo>
                  <a:lnTo>
                    <a:pt x="27" y="178"/>
                  </a:lnTo>
                  <a:lnTo>
                    <a:pt x="33" y="175"/>
                  </a:lnTo>
                  <a:lnTo>
                    <a:pt x="33" y="178"/>
                  </a:lnTo>
                  <a:lnTo>
                    <a:pt x="38" y="183"/>
                  </a:lnTo>
                  <a:lnTo>
                    <a:pt x="47" y="183"/>
                  </a:lnTo>
                  <a:lnTo>
                    <a:pt x="52" y="183"/>
                  </a:lnTo>
                  <a:lnTo>
                    <a:pt x="52" y="173"/>
                  </a:lnTo>
                  <a:lnTo>
                    <a:pt x="49" y="168"/>
                  </a:lnTo>
                  <a:lnTo>
                    <a:pt x="47" y="159"/>
                  </a:lnTo>
                  <a:lnTo>
                    <a:pt x="52" y="152"/>
                  </a:lnTo>
                  <a:lnTo>
                    <a:pt x="58" y="145"/>
                  </a:lnTo>
                  <a:lnTo>
                    <a:pt x="66" y="142"/>
                  </a:lnTo>
                  <a:lnTo>
                    <a:pt x="71" y="142"/>
                  </a:lnTo>
                  <a:lnTo>
                    <a:pt x="77" y="147"/>
                  </a:lnTo>
                  <a:lnTo>
                    <a:pt x="82" y="149"/>
                  </a:lnTo>
                  <a:lnTo>
                    <a:pt x="91" y="149"/>
                  </a:lnTo>
                  <a:lnTo>
                    <a:pt x="96" y="147"/>
                  </a:lnTo>
                  <a:lnTo>
                    <a:pt x="102" y="145"/>
                  </a:lnTo>
                  <a:lnTo>
                    <a:pt x="104" y="147"/>
                  </a:lnTo>
                  <a:lnTo>
                    <a:pt x="113" y="154"/>
                  </a:lnTo>
                  <a:lnTo>
                    <a:pt x="121" y="156"/>
                  </a:lnTo>
                  <a:lnTo>
                    <a:pt x="129" y="156"/>
                  </a:lnTo>
                  <a:lnTo>
                    <a:pt x="126" y="149"/>
                  </a:lnTo>
                  <a:lnTo>
                    <a:pt x="121" y="147"/>
                  </a:lnTo>
                  <a:lnTo>
                    <a:pt x="113" y="145"/>
                  </a:lnTo>
                  <a:lnTo>
                    <a:pt x="115" y="137"/>
                  </a:lnTo>
                  <a:lnTo>
                    <a:pt x="124" y="126"/>
                  </a:lnTo>
                  <a:lnTo>
                    <a:pt x="132" y="114"/>
                  </a:lnTo>
                  <a:lnTo>
                    <a:pt x="140" y="102"/>
                  </a:lnTo>
                  <a:lnTo>
                    <a:pt x="143" y="97"/>
                  </a:lnTo>
                  <a:lnTo>
                    <a:pt x="165" y="97"/>
                  </a:lnTo>
                  <a:lnTo>
                    <a:pt x="165" y="92"/>
                  </a:lnTo>
                  <a:lnTo>
                    <a:pt x="165" y="88"/>
                  </a:lnTo>
                  <a:lnTo>
                    <a:pt x="168" y="83"/>
                  </a:lnTo>
                  <a:lnTo>
                    <a:pt x="176" y="85"/>
                  </a:lnTo>
                  <a:lnTo>
                    <a:pt x="184" y="90"/>
                  </a:lnTo>
                  <a:lnTo>
                    <a:pt x="190" y="90"/>
                  </a:lnTo>
                  <a:lnTo>
                    <a:pt x="195" y="88"/>
                  </a:lnTo>
                  <a:lnTo>
                    <a:pt x="198" y="88"/>
                  </a:lnTo>
                  <a:lnTo>
                    <a:pt x="195" y="83"/>
                  </a:lnTo>
                  <a:lnTo>
                    <a:pt x="192" y="76"/>
                  </a:lnTo>
                  <a:lnTo>
                    <a:pt x="195" y="71"/>
                  </a:lnTo>
                  <a:lnTo>
                    <a:pt x="203" y="73"/>
                  </a:lnTo>
                  <a:lnTo>
                    <a:pt x="212" y="71"/>
                  </a:lnTo>
                  <a:lnTo>
                    <a:pt x="220" y="69"/>
                  </a:lnTo>
                  <a:lnTo>
                    <a:pt x="220" y="59"/>
                  </a:lnTo>
                  <a:lnTo>
                    <a:pt x="214" y="57"/>
                  </a:lnTo>
                  <a:lnTo>
                    <a:pt x="201" y="54"/>
                  </a:lnTo>
                  <a:lnTo>
                    <a:pt x="176" y="52"/>
                  </a:lnTo>
                  <a:lnTo>
                    <a:pt x="154" y="52"/>
                  </a:lnTo>
                  <a:lnTo>
                    <a:pt x="146" y="54"/>
                  </a:lnTo>
                  <a:lnTo>
                    <a:pt x="165" y="40"/>
                  </a:lnTo>
                  <a:lnTo>
                    <a:pt x="278" y="7"/>
                  </a:lnTo>
                  <a:lnTo>
                    <a:pt x="267" y="0"/>
                  </a:lnTo>
                  <a:lnTo>
                    <a:pt x="258" y="2"/>
                  </a:lnTo>
                  <a:lnTo>
                    <a:pt x="242" y="9"/>
                  </a:lnTo>
                  <a:lnTo>
                    <a:pt x="220" y="14"/>
                  </a:lnTo>
                  <a:lnTo>
                    <a:pt x="209" y="19"/>
                  </a:lnTo>
                  <a:lnTo>
                    <a:pt x="198" y="19"/>
                  </a:lnTo>
                  <a:lnTo>
                    <a:pt x="184" y="21"/>
                  </a:lnTo>
                  <a:lnTo>
                    <a:pt x="173" y="21"/>
                  </a:lnTo>
                  <a:lnTo>
                    <a:pt x="168" y="23"/>
                  </a:lnTo>
                  <a:lnTo>
                    <a:pt x="126" y="42"/>
                  </a:lnTo>
                  <a:lnTo>
                    <a:pt x="99" y="66"/>
                  </a:lnTo>
                  <a:close/>
                </a:path>
              </a:pathLst>
            </a:custGeom>
            <a:solidFill>
              <a:srgbClr val="A89E96"/>
            </a:solidFill>
            <a:ln w="9525">
              <a:noFill/>
              <a:round/>
              <a:headEnd/>
              <a:tailEnd/>
            </a:ln>
          </p:spPr>
          <p:txBody>
            <a:bodyPr/>
            <a:lstStyle/>
            <a:p>
              <a:endParaRPr lang="en-US"/>
            </a:p>
          </p:txBody>
        </p:sp>
        <p:sp>
          <p:nvSpPr>
            <p:cNvPr id="15436" name="Freeform 50"/>
            <p:cNvSpPr>
              <a:spLocks/>
            </p:cNvSpPr>
            <p:nvPr/>
          </p:nvSpPr>
          <p:spPr bwMode="auto">
            <a:xfrm>
              <a:off x="6325" y="2182"/>
              <a:ext cx="831" cy="547"/>
            </a:xfrm>
            <a:custGeom>
              <a:avLst/>
              <a:gdLst>
                <a:gd name="T0" fmla="*/ 765 w 831"/>
                <a:gd name="T1" fmla="*/ 226 h 547"/>
                <a:gd name="T2" fmla="*/ 800 w 831"/>
                <a:gd name="T3" fmla="*/ 366 h 547"/>
                <a:gd name="T4" fmla="*/ 831 w 831"/>
                <a:gd name="T5" fmla="*/ 468 h 547"/>
                <a:gd name="T6" fmla="*/ 748 w 831"/>
                <a:gd name="T7" fmla="*/ 547 h 547"/>
                <a:gd name="T8" fmla="*/ 94 w 831"/>
                <a:gd name="T9" fmla="*/ 499 h 547"/>
                <a:gd name="T10" fmla="*/ 0 w 831"/>
                <a:gd name="T11" fmla="*/ 349 h 547"/>
                <a:gd name="T12" fmla="*/ 14 w 831"/>
                <a:gd name="T13" fmla="*/ 273 h 547"/>
                <a:gd name="T14" fmla="*/ 256 w 831"/>
                <a:gd name="T15" fmla="*/ 33 h 547"/>
                <a:gd name="T16" fmla="*/ 550 w 831"/>
                <a:gd name="T17" fmla="*/ 0 h 547"/>
                <a:gd name="T18" fmla="*/ 765 w 831"/>
                <a:gd name="T19" fmla="*/ 226 h 547"/>
                <a:gd name="T20" fmla="*/ 765 w 831"/>
                <a:gd name="T21" fmla="*/ 226 h 5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1"/>
                <a:gd name="T34" fmla="*/ 0 h 547"/>
                <a:gd name="T35" fmla="*/ 831 w 831"/>
                <a:gd name="T36" fmla="*/ 547 h 5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1" h="547">
                  <a:moveTo>
                    <a:pt x="765" y="226"/>
                  </a:moveTo>
                  <a:lnTo>
                    <a:pt x="800" y="366"/>
                  </a:lnTo>
                  <a:lnTo>
                    <a:pt x="831" y="468"/>
                  </a:lnTo>
                  <a:lnTo>
                    <a:pt x="748" y="547"/>
                  </a:lnTo>
                  <a:lnTo>
                    <a:pt x="94" y="499"/>
                  </a:lnTo>
                  <a:lnTo>
                    <a:pt x="0" y="349"/>
                  </a:lnTo>
                  <a:lnTo>
                    <a:pt x="14" y="273"/>
                  </a:lnTo>
                  <a:lnTo>
                    <a:pt x="256" y="33"/>
                  </a:lnTo>
                  <a:lnTo>
                    <a:pt x="550" y="0"/>
                  </a:lnTo>
                  <a:lnTo>
                    <a:pt x="765" y="226"/>
                  </a:lnTo>
                  <a:close/>
                </a:path>
              </a:pathLst>
            </a:custGeom>
            <a:solidFill>
              <a:srgbClr val="CCC7C2"/>
            </a:solidFill>
            <a:ln w="9525">
              <a:noFill/>
              <a:round/>
              <a:headEnd/>
              <a:tailEnd/>
            </a:ln>
          </p:spPr>
          <p:txBody>
            <a:bodyPr/>
            <a:lstStyle/>
            <a:p>
              <a:endParaRPr lang="en-US"/>
            </a:p>
          </p:txBody>
        </p:sp>
        <p:sp>
          <p:nvSpPr>
            <p:cNvPr id="15437" name="Freeform 51"/>
            <p:cNvSpPr>
              <a:spLocks/>
            </p:cNvSpPr>
            <p:nvPr/>
          </p:nvSpPr>
          <p:spPr bwMode="auto">
            <a:xfrm>
              <a:off x="6774" y="2149"/>
              <a:ext cx="549" cy="444"/>
            </a:xfrm>
            <a:custGeom>
              <a:avLst/>
              <a:gdLst>
                <a:gd name="T0" fmla="*/ 79 w 549"/>
                <a:gd name="T1" fmla="*/ 111 h 444"/>
                <a:gd name="T2" fmla="*/ 96 w 549"/>
                <a:gd name="T3" fmla="*/ 159 h 444"/>
                <a:gd name="T4" fmla="*/ 126 w 549"/>
                <a:gd name="T5" fmla="*/ 202 h 444"/>
                <a:gd name="T6" fmla="*/ 129 w 549"/>
                <a:gd name="T7" fmla="*/ 180 h 444"/>
                <a:gd name="T8" fmla="*/ 120 w 549"/>
                <a:gd name="T9" fmla="*/ 145 h 444"/>
                <a:gd name="T10" fmla="*/ 140 w 549"/>
                <a:gd name="T11" fmla="*/ 161 h 444"/>
                <a:gd name="T12" fmla="*/ 159 w 549"/>
                <a:gd name="T13" fmla="*/ 259 h 444"/>
                <a:gd name="T14" fmla="*/ 90 w 549"/>
                <a:gd name="T15" fmla="*/ 347 h 444"/>
                <a:gd name="T16" fmla="*/ 74 w 549"/>
                <a:gd name="T17" fmla="*/ 397 h 444"/>
                <a:gd name="T18" fmla="*/ 107 w 549"/>
                <a:gd name="T19" fmla="*/ 425 h 444"/>
                <a:gd name="T20" fmla="*/ 101 w 549"/>
                <a:gd name="T21" fmla="*/ 375 h 444"/>
                <a:gd name="T22" fmla="*/ 112 w 549"/>
                <a:gd name="T23" fmla="*/ 363 h 444"/>
                <a:gd name="T24" fmla="*/ 156 w 549"/>
                <a:gd name="T25" fmla="*/ 332 h 444"/>
                <a:gd name="T26" fmla="*/ 153 w 549"/>
                <a:gd name="T27" fmla="*/ 318 h 444"/>
                <a:gd name="T28" fmla="*/ 192 w 549"/>
                <a:gd name="T29" fmla="*/ 247 h 444"/>
                <a:gd name="T30" fmla="*/ 197 w 549"/>
                <a:gd name="T31" fmla="*/ 209 h 444"/>
                <a:gd name="T32" fmla="*/ 197 w 549"/>
                <a:gd name="T33" fmla="*/ 261 h 444"/>
                <a:gd name="T34" fmla="*/ 219 w 549"/>
                <a:gd name="T35" fmla="*/ 249 h 444"/>
                <a:gd name="T36" fmla="*/ 214 w 549"/>
                <a:gd name="T37" fmla="*/ 275 h 444"/>
                <a:gd name="T38" fmla="*/ 230 w 549"/>
                <a:gd name="T39" fmla="*/ 278 h 444"/>
                <a:gd name="T40" fmla="*/ 162 w 549"/>
                <a:gd name="T41" fmla="*/ 385 h 444"/>
                <a:gd name="T42" fmla="*/ 186 w 549"/>
                <a:gd name="T43" fmla="*/ 380 h 444"/>
                <a:gd name="T44" fmla="*/ 258 w 549"/>
                <a:gd name="T45" fmla="*/ 294 h 444"/>
                <a:gd name="T46" fmla="*/ 250 w 549"/>
                <a:gd name="T47" fmla="*/ 337 h 444"/>
                <a:gd name="T48" fmla="*/ 247 w 549"/>
                <a:gd name="T49" fmla="*/ 361 h 444"/>
                <a:gd name="T50" fmla="*/ 230 w 549"/>
                <a:gd name="T51" fmla="*/ 382 h 444"/>
                <a:gd name="T52" fmla="*/ 252 w 549"/>
                <a:gd name="T53" fmla="*/ 394 h 444"/>
                <a:gd name="T54" fmla="*/ 255 w 549"/>
                <a:gd name="T55" fmla="*/ 373 h 444"/>
                <a:gd name="T56" fmla="*/ 266 w 549"/>
                <a:gd name="T57" fmla="*/ 340 h 444"/>
                <a:gd name="T58" fmla="*/ 321 w 549"/>
                <a:gd name="T59" fmla="*/ 311 h 444"/>
                <a:gd name="T60" fmla="*/ 302 w 549"/>
                <a:gd name="T61" fmla="*/ 361 h 444"/>
                <a:gd name="T62" fmla="*/ 280 w 549"/>
                <a:gd name="T63" fmla="*/ 413 h 444"/>
                <a:gd name="T64" fmla="*/ 299 w 549"/>
                <a:gd name="T65" fmla="*/ 437 h 444"/>
                <a:gd name="T66" fmla="*/ 294 w 549"/>
                <a:gd name="T67" fmla="*/ 404 h 444"/>
                <a:gd name="T68" fmla="*/ 346 w 549"/>
                <a:gd name="T69" fmla="*/ 302 h 444"/>
                <a:gd name="T70" fmla="*/ 382 w 549"/>
                <a:gd name="T71" fmla="*/ 244 h 444"/>
                <a:gd name="T72" fmla="*/ 437 w 549"/>
                <a:gd name="T73" fmla="*/ 221 h 444"/>
                <a:gd name="T74" fmla="*/ 428 w 549"/>
                <a:gd name="T75" fmla="*/ 247 h 444"/>
                <a:gd name="T76" fmla="*/ 437 w 549"/>
                <a:gd name="T77" fmla="*/ 235 h 444"/>
                <a:gd name="T78" fmla="*/ 398 w 549"/>
                <a:gd name="T79" fmla="*/ 256 h 444"/>
                <a:gd name="T80" fmla="*/ 376 w 549"/>
                <a:gd name="T81" fmla="*/ 302 h 444"/>
                <a:gd name="T82" fmla="*/ 362 w 549"/>
                <a:gd name="T83" fmla="*/ 392 h 444"/>
                <a:gd name="T84" fmla="*/ 390 w 549"/>
                <a:gd name="T85" fmla="*/ 366 h 444"/>
                <a:gd name="T86" fmla="*/ 442 w 549"/>
                <a:gd name="T87" fmla="*/ 259 h 444"/>
                <a:gd name="T88" fmla="*/ 472 w 549"/>
                <a:gd name="T89" fmla="*/ 261 h 444"/>
                <a:gd name="T90" fmla="*/ 428 w 549"/>
                <a:gd name="T91" fmla="*/ 292 h 444"/>
                <a:gd name="T92" fmla="*/ 461 w 549"/>
                <a:gd name="T93" fmla="*/ 283 h 444"/>
                <a:gd name="T94" fmla="*/ 516 w 549"/>
                <a:gd name="T95" fmla="*/ 240 h 444"/>
                <a:gd name="T96" fmla="*/ 544 w 549"/>
                <a:gd name="T97" fmla="*/ 242 h 444"/>
                <a:gd name="T98" fmla="*/ 538 w 549"/>
                <a:gd name="T99" fmla="*/ 187 h 444"/>
                <a:gd name="T100" fmla="*/ 283 w 549"/>
                <a:gd name="T101" fmla="*/ 19 h 444"/>
                <a:gd name="T102" fmla="*/ 167 w 549"/>
                <a:gd name="T103" fmla="*/ 2 h 444"/>
                <a:gd name="T104" fmla="*/ 35 w 549"/>
                <a:gd name="T105" fmla="*/ 57 h 4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9"/>
                <a:gd name="T160" fmla="*/ 0 h 444"/>
                <a:gd name="T161" fmla="*/ 549 w 549"/>
                <a:gd name="T162" fmla="*/ 444 h 4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9" h="444">
                  <a:moveTo>
                    <a:pt x="35" y="57"/>
                  </a:moveTo>
                  <a:lnTo>
                    <a:pt x="76" y="83"/>
                  </a:lnTo>
                  <a:lnTo>
                    <a:pt x="71" y="97"/>
                  </a:lnTo>
                  <a:lnTo>
                    <a:pt x="74" y="100"/>
                  </a:lnTo>
                  <a:lnTo>
                    <a:pt x="79" y="111"/>
                  </a:lnTo>
                  <a:lnTo>
                    <a:pt x="85" y="123"/>
                  </a:lnTo>
                  <a:lnTo>
                    <a:pt x="85" y="135"/>
                  </a:lnTo>
                  <a:lnTo>
                    <a:pt x="85" y="145"/>
                  </a:lnTo>
                  <a:lnTo>
                    <a:pt x="90" y="152"/>
                  </a:lnTo>
                  <a:lnTo>
                    <a:pt x="96" y="159"/>
                  </a:lnTo>
                  <a:lnTo>
                    <a:pt x="101" y="164"/>
                  </a:lnTo>
                  <a:lnTo>
                    <a:pt x="107" y="168"/>
                  </a:lnTo>
                  <a:lnTo>
                    <a:pt x="112" y="185"/>
                  </a:lnTo>
                  <a:lnTo>
                    <a:pt x="115" y="197"/>
                  </a:lnTo>
                  <a:lnTo>
                    <a:pt x="126" y="202"/>
                  </a:lnTo>
                  <a:lnTo>
                    <a:pt x="131" y="195"/>
                  </a:lnTo>
                  <a:lnTo>
                    <a:pt x="131" y="190"/>
                  </a:lnTo>
                  <a:lnTo>
                    <a:pt x="129" y="185"/>
                  </a:lnTo>
                  <a:lnTo>
                    <a:pt x="126" y="185"/>
                  </a:lnTo>
                  <a:lnTo>
                    <a:pt x="129" y="180"/>
                  </a:lnTo>
                  <a:lnTo>
                    <a:pt x="131" y="171"/>
                  </a:lnTo>
                  <a:lnTo>
                    <a:pt x="134" y="164"/>
                  </a:lnTo>
                  <a:lnTo>
                    <a:pt x="131" y="157"/>
                  </a:lnTo>
                  <a:lnTo>
                    <a:pt x="123" y="152"/>
                  </a:lnTo>
                  <a:lnTo>
                    <a:pt x="120" y="145"/>
                  </a:lnTo>
                  <a:lnTo>
                    <a:pt x="123" y="135"/>
                  </a:lnTo>
                  <a:lnTo>
                    <a:pt x="123" y="133"/>
                  </a:lnTo>
                  <a:lnTo>
                    <a:pt x="137" y="128"/>
                  </a:lnTo>
                  <a:lnTo>
                    <a:pt x="137" y="138"/>
                  </a:lnTo>
                  <a:lnTo>
                    <a:pt x="140" y="161"/>
                  </a:lnTo>
                  <a:lnTo>
                    <a:pt x="148" y="185"/>
                  </a:lnTo>
                  <a:lnTo>
                    <a:pt x="159" y="199"/>
                  </a:lnTo>
                  <a:lnTo>
                    <a:pt x="159" y="211"/>
                  </a:lnTo>
                  <a:lnTo>
                    <a:pt x="162" y="233"/>
                  </a:lnTo>
                  <a:lnTo>
                    <a:pt x="159" y="259"/>
                  </a:lnTo>
                  <a:lnTo>
                    <a:pt x="153" y="273"/>
                  </a:lnTo>
                  <a:lnTo>
                    <a:pt x="137" y="285"/>
                  </a:lnTo>
                  <a:lnTo>
                    <a:pt x="115" y="311"/>
                  </a:lnTo>
                  <a:lnTo>
                    <a:pt x="98" y="335"/>
                  </a:lnTo>
                  <a:lnTo>
                    <a:pt x="90" y="347"/>
                  </a:lnTo>
                  <a:lnTo>
                    <a:pt x="90" y="354"/>
                  </a:lnTo>
                  <a:lnTo>
                    <a:pt x="87" y="366"/>
                  </a:lnTo>
                  <a:lnTo>
                    <a:pt x="82" y="378"/>
                  </a:lnTo>
                  <a:lnTo>
                    <a:pt x="76" y="387"/>
                  </a:lnTo>
                  <a:lnTo>
                    <a:pt x="74" y="397"/>
                  </a:lnTo>
                  <a:lnTo>
                    <a:pt x="79" y="411"/>
                  </a:lnTo>
                  <a:lnTo>
                    <a:pt x="90" y="425"/>
                  </a:lnTo>
                  <a:lnTo>
                    <a:pt x="98" y="432"/>
                  </a:lnTo>
                  <a:lnTo>
                    <a:pt x="104" y="430"/>
                  </a:lnTo>
                  <a:lnTo>
                    <a:pt x="107" y="425"/>
                  </a:lnTo>
                  <a:lnTo>
                    <a:pt x="107" y="420"/>
                  </a:lnTo>
                  <a:lnTo>
                    <a:pt x="107" y="418"/>
                  </a:lnTo>
                  <a:lnTo>
                    <a:pt x="112" y="382"/>
                  </a:lnTo>
                  <a:lnTo>
                    <a:pt x="107" y="380"/>
                  </a:lnTo>
                  <a:lnTo>
                    <a:pt x="101" y="375"/>
                  </a:lnTo>
                  <a:lnTo>
                    <a:pt x="96" y="370"/>
                  </a:lnTo>
                  <a:lnTo>
                    <a:pt x="98" y="366"/>
                  </a:lnTo>
                  <a:lnTo>
                    <a:pt x="104" y="361"/>
                  </a:lnTo>
                  <a:lnTo>
                    <a:pt x="109" y="361"/>
                  </a:lnTo>
                  <a:lnTo>
                    <a:pt x="112" y="363"/>
                  </a:lnTo>
                  <a:lnTo>
                    <a:pt x="115" y="366"/>
                  </a:lnTo>
                  <a:lnTo>
                    <a:pt x="131" y="340"/>
                  </a:lnTo>
                  <a:lnTo>
                    <a:pt x="134" y="337"/>
                  </a:lnTo>
                  <a:lnTo>
                    <a:pt x="145" y="337"/>
                  </a:lnTo>
                  <a:lnTo>
                    <a:pt x="156" y="332"/>
                  </a:lnTo>
                  <a:lnTo>
                    <a:pt x="167" y="325"/>
                  </a:lnTo>
                  <a:lnTo>
                    <a:pt x="167" y="316"/>
                  </a:lnTo>
                  <a:lnTo>
                    <a:pt x="162" y="313"/>
                  </a:lnTo>
                  <a:lnTo>
                    <a:pt x="156" y="316"/>
                  </a:lnTo>
                  <a:lnTo>
                    <a:pt x="153" y="318"/>
                  </a:lnTo>
                  <a:lnTo>
                    <a:pt x="153" y="313"/>
                  </a:lnTo>
                  <a:lnTo>
                    <a:pt x="156" y="306"/>
                  </a:lnTo>
                  <a:lnTo>
                    <a:pt x="159" y="299"/>
                  </a:lnTo>
                  <a:lnTo>
                    <a:pt x="170" y="297"/>
                  </a:lnTo>
                  <a:lnTo>
                    <a:pt x="192" y="247"/>
                  </a:lnTo>
                  <a:lnTo>
                    <a:pt x="186" y="242"/>
                  </a:lnTo>
                  <a:lnTo>
                    <a:pt x="184" y="228"/>
                  </a:lnTo>
                  <a:lnTo>
                    <a:pt x="181" y="211"/>
                  </a:lnTo>
                  <a:lnTo>
                    <a:pt x="189" y="204"/>
                  </a:lnTo>
                  <a:lnTo>
                    <a:pt x="197" y="209"/>
                  </a:lnTo>
                  <a:lnTo>
                    <a:pt x="206" y="223"/>
                  </a:lnTo>
                  <a:lnTo>
                    <a:pt x="206" y="240"/>
                  </a:lnTo>
                  <a:lnTo>
                    <a:pt x="203" y="254"/>
                  </a:lnTo>
                  <a:lnTo>
                    <a:pt x="197" y="259"/>
                  </a:lnTo>
                  <a:lnTo>
                    <a:pt x="197" y="261"/>
                  </a:lnTo>
                  <a:lnTo>
                    <a:pt x="203" y="261"/>
                  </a:lnTo>
                  <a:lnTo>
                    <a:pt x="206" y="263"/>
                  </a:lnTo>
                  <a:lnTo>
                    <a:pt x="208" y="259"/>
                  </a:lnTo>
                  <a:lnTo>
                    <a:pt x="214" y="252"/>
                  </a:lnTo>
                  <a:lnTo>
                    <a:pt x="219" y="249"/>
                  </a:lnTo>
                  <a:lnTo>
                    <a:pt x="225" y="252"/>
                  </a:lnTo>
                  <a:lnTo>
                    <a:pt x="228" y="259"/>
                  </a:lnTo>
                  <a:lnTo>
                    <a:pt x="225" y="266"/>
                  </a:lnTo>
                  <a:lnTo>
                    <a:pt x="219" y="271"/>
                  </a:lnTo>
                  <a:lnTo>
                    <a:pt x="214" y="275"/>
                  </a:lnTo>
                  <a:lnTo>
                    <a:pt x="208" y="275"/>
                  </a:lnTo>
                  <a:lnTo>
                    <a:pt x="211" y="278"/>
                  </a:lnTo>
                  <a:lnTo>
                    <a:pt x="211" y="280"/>
                  </a:lnTo>
                  <a:lnTo>
                    <a:pt x="214" y="283"/>
                  </a:lnTo>
                  <a:lnTo>
                    <a:pt x="230" y="278"/>
                  </a:lnTo>
                  <a:lnTo>
                    <a:pt x="230" y="290"/>
                  </a:lnTo>
                  <a:lnTo>
                    <a:pt x="219" y="299"/>
                  </a:lnTo>
                  <a:lnTo>
                    <a:pt x="197" y="328"/>
                  </a:lnTo>
                  <a:lnTo>
                    <a:pt x="175" y="359"/>
                  </a:lnTo>
                  <a:lnTo>
                    <a:pt x="162" y="385"/>
                  </a:lnTo>
                  <a:lnTo>
                    <a:pt x="164" y="397"/>
                  </a:lnTo>
                  <a:lnTo>
                    <a:pt x="173" y="397"/>
                  </a:lnTo>
                  <a:lnTo>
                    <a:pt x="181" y="394"/>
                  </a:lnTo>
                  <a:lnTo>
                    <a:pt x="186" y="392"/>
                  </a:lnTo>
                  <a:lnTo>
                    <a:pt x="186" y="380"/>
                  </a:lnTo>
                  <a:lnTo>
                    <a:pt x="195" y="361"/>
                  </a:lnTo>
                  <a:lnTo>
                    <a:pt x="208" y="332"/>
                  </a:lnTo>
                  <a:lnTo>
                    <a:pt x="228" y="311"/>
                  </a:lnTo>
                  <a:lnTo>
                    <a:pt x="244" y="297"/>
                  </a:lnTo>
                  <a:lnTo>
                    <a:pt x="258" y="294"/>
                  </a:lnTo>
                  <a:lnTo>
                    <a:pt x="263" y="302"/>
                  </a:lnTo>
                  <a:lnTo>
                    <a:pt x="261" y="313"/>
                  </a:lnTo>
                  <a:lnTo>
                    <a:pt x="252" y="325"/>
                  </a:lnTo>
                  <a:lnTo>
                    <a:pt x="250" y="332"/>
                  </a:lnTo>
                  <a:lnTo>
                    <a:pt x="250" y="337"/>
                  </a:lnTo>
                  <a:lnTo>
                    <a:pt x="252" y="342"/>
                  </a:lnTo>
                  <a:lnTo>
                    <a:pt x="255" y="347"/>
                  </a:lnTo>
                  <a:lnTo>
                    <a:pt x="252" y="354"/>
                  </a:lnTo>
                  <a:lnTo>
                    <a:pt x="247" y="359"/>
                  </a:lnTo>
                  <a:lnTo>
                    <a:pt x="247" y="361"/>
                  </a:lnTo>
                  <a:lnTo>
                    <a:pt x="250" y="363"/>
                  </a:lnTo>
                  <a:lnTo>
                    <a:pt x="250" y="366"/>
                  </a:lnTo>
                  <a:lnTo>
                    <a:pt x="244" y="375"/>
                  </a:lnTo>
                  <a:lnTo>
                    <a:pt x="230" y="382"/>
                  </a:lnTo>
                  <a:lnTo>
                    <a:pt x="225" y="392"/>
                  </a:lnTo>
                  <a:lnTo>
                    <a:pt x="228" y="399"/>
                  </a:lnTo>
                  <a:lnTo>
                    <a:pt x="241" y="406"/>
                  </a:lnTo>
                  <a:lnTo>
                    <a:pt x="252" y="401"/>
                  </a:lnTo>
                  <a:lnTo>
                    <a:pt x="252" y="394"/>
                  </a:lnTo>
                  <a:lnTo>
                    <a:pt x="247" y="389"/>
                  </a:lnTo>
                  <a:lnTo>
                    <a:pt x="247" y="387"/>
                  </a:lnTo>
                  <a:lnTo>
                    <a:pt x="247" y="382"/>
                  </a:lnTo>
                  <a:lnTo>
                    <a:pt x="250" y="378"/>
                  </a:lnTo>
                  <a:lnTo>
                    <a:pt x="255" y="373"/>
                  </a:lnTo>
                  <a:lnTo>
                    <a:pt x="266" y="370"/>
                  </a:lnTo>
                  <a:lnTo>
                    <a:pt x="269" y="366"/>
                  </a:lnTo>
                  <a:lnTo>
                    <a:pt x="269" y="356"/>
                  </a:lnTo>
                  <a:lnTo>
                    <a:pt x="266" y="344"/>
                  </a:lnTo>
                  <a:lnTo>
                    <a:pt x="266" y="340"/>
                  </a:lnTo>
                  <a:lnTo>
                    <a:pt x="288" y="349"/>
                  </a:lnTo>
                  <a:lnTo>
                    <a:pt x="302" y="313"/>
                  </a:lnTo>
                  <a:lnTo>
                    <a:pt x="305" y="311"/>
                  </a:lnTo>
                  <a:lnTo>
                    <a:pt x="313" y="311"/>
                  </a:lnTo>
                  <a:lnTo>
                    <a:pt x="321" y="311"/>
                  </a:lnTo>
                  <a:lnTo>
                    <a:pt x="324" y="318"/>
                  </a:lnTo>
                  <a:lnTo>
                    <a:pt x="318" y="328"/>
                  </a:lnTo>
                  <a:lnTo>
                    <a:pt x="313" y="342"/>
                  </a:lnTo>
                  <a:lnTo>
                    <a:pt x="307" y="354"/>
                  </a:lnTo>
                  <a:lnTo>
                    <a:pt x="302" y="361"/>
                  </a:lnTo>
                  <a:lnTo>
                    <a:pt x="294" y="368"/>
                  </a:lnTo>
                  <a:lnTo>
                    <a:pt x="285" y="382"/>
                  </a:lnTo>
                  <a:lnTo>
                    <a:pt x="280" y="394"/>
                  </a:lnTo>
                  <a:lnTo>
                    <a:pt x="283" y="406"/>
                  </a:lnTo>
                  <a:lnTo>
                    <a:pt x="280" y="413"/>
                  </a:lnTo>
                  <a:lnTo>
                    <a:pt x="272" y="425"/>
                  </a:lnTo>
                  <a:lnTo>
                    <a:pt x="269" y="437"/>
                  </a:lnTo>
                  <a:lnTo>
                    <a:pt x="277" y="444"/>
                  </a:lnTo>
                  <a:lnTo>
                    <a:pt x="291" y="442"/>
                  </a:lnTo>
                  <a:lnTo>
                    <a:pt x="299" y="437"/>
                  </a:lnTo>
                  <a:lnTo>
                    <a:pt x="299" y="430"/>
                  </a:lnTo>
                  <a:lnTo>
                    <a:pt x="302" y="427"/>
                  </a:lnTo>
                  <a:lnTo>
                    <a:pt x="299" y="423"/>
                  </a:lnTo>
                  <a:lnTo>
                    <a:pt x="296" y="413"/>
                  </a:lnTo>
                  <a:lnTo>
                    <a:pt x="294" y="404"/>
                  </a:lnTo>
                  <a:lnTo>
                    <a:pt x="299" y="397"/>
                  </a:lnTo>
                  <a:lnTo>
                    <a:pt x="335" y="361"/>
                  </a:lnTo>
                  <a:lnTo>
                    <a:pt x="343" y="340"/>
                  </a:lnTo>
                  <a:lnTo>
                    <a:pt x="343" y="328"/>
                  </a:lnTo>
                  <a:lnTo>
                    <a:pt x="346" y="302"/>
                  </a:lnTo>
                  <a:lnTo>
                    <a:pt x="349" y="273"/>
                  </a:lnTo>
                  <a:lnTo>
                    <a:pt x="357" y="256"/>
                  </a:lnTo>
                  <a:lnTo>
                    <a:pt x="365" y="244"/>
                  </a:lnTo>
                  <a:lnTo>
                    <a:pt x="373" y="244"/>
                  </a:lnTo>
                  <a:lnTo>
                    <a:pt x="382" y="244"/>
                  </a:lnTo>
                  <a:lnTo>
                    <a:pt x="395" y="242"/>
                  </a:lnTo>
                  <a:lnTo>
                    <a:pt x="406" y="233"/>
                  </a:lnTo>
                  <a:lnTo>
                    <a:pt x="412" y="230"/>
                  </a:lnTo>
                  <a:lnTo>
                    <a:pt x="420" y="228"/>
                  </a:lnTo>
                  <a:lnTo>
                    <a:pt x="437" y="221"/>
                  </a:lnTo>
                  <a:lnTo>
                    <a:pt x="456" y="216"/>
                  </a:lnTo>
                  <a:lnTo>
                    <a:pt x="467" y="218"/>
                  </a:lnTo>
                  <a:lnTo>
                    <a:pt x="459" y="228"/>
                  </a:lnTo>
                  <a:lnTo>
                    <a:pt x="445" y="237"/>
                  </a:lnTo>
                  <a:lnTo>
                    <a:pt x="428" y="247"/>
                  </a:lnTo>
                  <a:lnTo>
                    <a:pt x="417" y="249"/>
                  </a:lnTo>
                  <a:lnTo>
                    <a:pt x="415" y="244"/>
                  </a:lnTo>
                  <a:lnTo>
                    <a:pt x="423" y="240"/>
                  </a:lnTo>
                  <a:lnTo>
                    <a:pt x="431" y="235"/>
                  </a:lnTo>
                  <a:lnTo>
                    <a:pt x="437" y="235"/>
                  </a:lnTo>
                  <a:lnTo>
                    <a:pt x="431" y="230"/>
                  </a:lnTo>
                  <a:lnTo>
                    <a:pt x="426" y="233"/>
                  </a:lnTo>
                  <a:lnTo>
                    <a:pt x="415" y="237"/>
                  </a:lnTo>
                  <a:lnTo>
                    <a:pt x="404" y="244"/>
                  </a:lnTo>
                  <a:lnTo>
                    <a:pt x="398" y="256"/>
                  </a:lnTo>
                  <a:lnTo>
                    <a:pt x="395" y="266"/>
                  </a:lnTo>
                  <a:lnTo>
                    <a:pt x="387" y="278"/>
                  </a:lnTo>
                  <a:lnTo>
                    <a:pt x="379" y="285"/>
                  </a:lnTo>
                  <a:lnTo>
                    <a:pt x="379" y="290"/>
                  </a:lnTo>
                  <a:lnTo>
                    <a:pt x="376" y="302"/>
                  </a:lnTo>
                  <a:lnTo>
                    <a:pt x="376" y="330"/>
                  </a:lnTo>
                  <a:lnTo>
                    <a:pt x="373" y="361"/>
                  </a:lnTo>
                  <a:lnTo>
                    <a:pt x="368" y="378"/>
                  </a:lnTo>
                  <a:lnTo>
                    <a:pt x="362" y="382"/>
                  </a:lnTo>
                  <a:lnTo>
                    <a:pt x="362" y="392"/>
                  </a:lnTo>
                  <a:lnTo>
                    <a:pt x="371" y="399"/>
                  </a:lnTo>
                  <a:lnTo>
                    <a:pt x="387" y="401"/>
                  </a:lnTo>
                  <a:lnTo>
                    <a:pt x="398" y="392"/>
                  </a:lnTo>
                  <a:lnTo>
                    <a:pt x="395" y="380"/>
                  </a:lnTo>
                  <a:lnTo>
                    <a:pt x="390" y="366"/>
                  </a:lnTo>
                  <a:lnTo>
                    <a:pt x="387" y="361"/>
                  </a:lnTo>
                  <a:lnTo>
                    <a:pt x="401" y="313"/>
                  </a:lnTo>
                  <a:lnTo>
                    <a:pt x="406" y="280"/>
                  </a:lnTo>
                  <a:lnTo>
                    <a:pt x="417" y="273"/>
                  </a:lnTo>
                  <a:lnTo>
                    <a:pt x="442" y="259"/>
                  </a:lnTo>
                  <a:lnTo>
                    <a:pt x="467" y="247"/>
                  </a:lnTo>
                  <a:lnTo>
                    <a:pt x="475" y="249"/>
                  </a:lnTo>
                  <a:lnTo>
                    <a:pt x="470" y="256"/>
                  </a:lnTo>
                  <a:lnTo>
                    <a:pt x="472" y="261"/>
                  </a:lnTo>
                  <a:lnTo>
                    <a:pt x="472" y="263"/>
                  </a:lnTo>
                  <a:lnTo>
                    <a:pt x="467" y="266"/>
                  </a:lnTo>
                  <a:lnTo>
                    <a:pt x="456" y="278"/>
                  </a:lnTo>
                  <a:lnTo>
                    <a:pt x="439" y="285"/>
                  </a:lnTo>
                  <a:lnTo>
                    <a:pt x="428" y="292"/>
                  </a:lnTo>
                  <a:lnTo>
                    <a:pt x="420" y="292"/>
                  </a:lnTo>
                  <a:lnTo>
                    <a:pt x="423" y="299"/>
                  </a:lnTo>
                  <a:lnTo>
                    <a:pt x="428" y="306"/>
                  </a:lnTo>
                  <a:lnTo>
                    <a:pt x="434" y="311"/>
                  </a:lnTo>
                  <a:lnTo>
                    <a:pt x="461" y="283"/>
                  </a:lnTo>
                  <a:lnTo>
                    <a:pt x="514" y="249"/>
                  </a:lnTo>
                  <a:lnTo>
                    <a:pt x="511" y="247"/>
                  </a:lnTo>
                  <a:lnTo>
                    <a:pt x="508" y="242"/>
                  </a:lnTo>
                  <a:lnTo>
                    <a:pt x="505" y="235"/>
                  </a:lnTo>
                  <a:lnTo>
                    <a:pt x="516" y="240"/>
                  </a:lnTo>
                  <a:lnTo>
                    <a:pt x="527" y="244"/>
                  </a:lnTo>
                  <a:lnTo>
                    <a:pt x="533" y="252"/>
                  </a:lnTo>
                  <a:lnTo>
                    <a:pt x="536" y="252"/>
                  </a:lnTo>
                  <a:lnTo>
                    <a:pt x="541" y="249"/>
                  </a:lnTo>
                  <a:lnTo>
                    <a:pt x="544" y="242"/>
                  </a:lnTo>
                  <a:lnTo>
                    <a:pt x="541" y="233"/>
                  </a:lnTo>
                  <a:lnTo>
                    <a:pt x="538" y="228"/>
                  </a:lnTo>
                  <a:lnTo>
                    <a:pt x="549" y="202"/>
                  </a:lnTo>
                  <a:lnTo>
                    <a:pt x="538" y="187"/>
                  </a:lnTo>
                  <a:lnTo>
                    <a:pt x="511" y="157"/>
                  </a:lnTo>
                  <a:lnTo>
                    <a:pt x="464" y="114"/>
                  </a:lnTo>
                  <a:lnTo>
                    <a:pt x="401" y="66"/>
                  </a:lnTo>
                  <a:lnTo>
                    <a:pt x="288" y="21"/>
                  </a:lnTo>
                  <a:lnTo>
                    <a:pt x="283" y="19"/>
                  </a:lnTo>
                  <a:lnTo>
                    <a:pt x="266" y="12"/>
                  </a:lnTo>
                  <a:lnTo>
                    <a:pt x="247" y="7"/>
                  </a:lnTo>
                  <a:lnTo>
                    <a:pt x="225" y="4"/>
                  </a:lnTo>
                  <a:lnTo>
                    <a:pt x="197" y="4"/>
                  </a:lnTo>
                  <a:lnTo>
                    <a:pt x="167" y="2"/>
                  </a:lnTo>
                  <a:lnTo>
                    <a:pt x="140" y="0"/>
                  </a:lnTo>
                  <a:lnTo>
                    <a:pt x="131" y="0"/>
                  </a:lnTo>
                  <a:lnTo>
                    <a:pt x="5" y="0"/>
                  </a:lnTo>
                  <a:lnTo>
                    <a:pt x="0" y="47"/>
                  </a:lnTo>
                  <a:lnTo>
                    <a:pt x="35" y="57"/>
                  </a:lnTo>
                  <a:close/>
                </a:path>
              </a:pathLst>
            </a:custGeom>
            <a:solidFill>
              <a:srgbClr val="BDB5AD"/>
            </a:solidFill>
            <a:ln w="9525">
              <a:noFill/>
              <a:round/>
              <a:headEnd/>
              <a:tailEnd/>
            </a:ln>
          </p:spPr>
          <p:txBody>
            <a:bodyPr/>
            <a:lstStyle/>
            <a:p>
              <a:endParaRPr lang="en-US"/>
            </a:p>
          </p:txBody>
        </p:sp>
        <p:sp>
          <p:nvSpPr>
            <p:cNvPr id="15438" name="Freeform 52"/>
            <p:cNvSpPr>
              <a:spLocks/>
            </p:cNvSpPr>
            <p:nvPr/>
          </p:nvSpPr>
          <p:spPr bwMode="auto">
            <a:xfrm>
              <a:off x="7098" y="2270"/>
              <a:ext cx="107" cy="142"/>
            </a:xfrm>
            <a:custGeom>
              <a:avLst/>
              <a:gdLst>
                <a:gd name="T0" fmla="*/ 3 w 107"/>
                <a:gd name="T1" fmla="*/ 57 h 142"/>
                <a:gd name="T2" fmla="*/ 0 w 107"/>
                <a:gd name="T3" fmla="*/ 59 h 142"/>
                <a:gd name="T4" fmla="*/ 0 w 107"/>
                <a:gd name="T5" fmla="*/ 69 h 142"/>
                <a:gd name="T6" fmla="*/ 0 w 107"/>
                <a:gd name="T7" fmla="*/ 76 h 142"/>
                <a:gd name="T8" fmla="*/ 3 w 107"/>
                <a:gd name="T9" fmla="*/ 81 h 142"/>
                <a:gd name="T10" fmla="*/ 11 w 107"/>
                <a:gd name="T11" fmla="*/ 78 h 142"/>
                <a:gd name="T12" fmla="*/ 19 w 107"/>
                <a:gd name="T13" fmla="*/ 81 h 142"/>
                <a:gd name="T14" fmla="*/ 19 w 107"/>
                <a:gd name="T15" fmla="*/ 81 h 142"/>
                <a:gd name="T16" fmla="*/ 14 w 107"/>
                <a:gd name="T17" fmla="*/ 88 h 142"/>
                <a:gd name="T18" fmla="*/ 3 w 107"/>
                <a:gd name="T19" fmla="*/ 100 h 142"/>
                <a:gd name="T20" fmla="*/ 3 w 107"/>
                <a:gd name="T21" fmla="*/ 116 h 142"/>
                <a:gd name="T22" fmla="*/ 5 w 107"/>
                <a:gd name="T23" fmla="*/ 133 h 142"/>
                <a:gd name="T24" fmla="*/ 8 w 107"/>
                <a:gd name="T25" fmla="*/ 142 h 142"/>
                <a:gd name="T26" fmla="*/ 14 w 107"/>
                <a:gd name="T27" fmla="*/ 140 h 142"/>
                <a:gd name="T28" fmla="*/ 22 w 107"/>
                <a:gd name="T29" fmla="*/ 138 h 142"/>
                <a:gd name="T30" fmla="*/ 27 w 107"/>
                <a:gd name="T31" fmla="*/ 128 h 142"/>
                <a:gd name="T32" fmla="*/ 25 w 107"/>
                <a:gd name="T33" fmla="*/ 121 h 142"/>
                <a:gd name="T34" fmla="*/ 16 w 107"/>
                <a:gd name="T35" fmla="*/ 109 h 142"/>
                <a:gd name="T36" fmla="*/ 19 w 107"/>
                <a:gd name="T37" fmla="*/ 100 h 142"/>
                <a:gd name="T38" fmla="*/ 25 w 107"/>
                <a:gd name="T39" fmla="*/ 95 h 142"/>
                <a:gd name="T40" fmla="*/ 27 w 107"/>
                <a:gd name="T41" fmla="*/ 93 h 142"/>
                <a:gd name="T42" fmla="*/ 27 w 107"/>
                <a:gd name="T43" fmla="*/ 95 h 142"/>
                <a:gd name="T44" fmla="*/ 33 w 107"/>
                <a:gd name="T45" fmla="*/ 104 h 142"/>
                <a:gd name="T46" fmla="*/ 36 w 107"/>
                <a:gd name="T47" fmla="*/ 109 h 142"/>
                <a:gd name="T48" fmla="*/ 44 w 107"/>
                <a:gd name="T49" fmla="*/ 112 h 142"/>
                <a:gd name="T50" fmla="*/ 55 w 107"/>
                <a:gd name="T51" fmla="*/ 107 h 142"/>
                <a:gd name="T52" fmla="*/ 63 w 107"/>
                <a:gd name="T53" fmla="*/ 104 h 142"/>
                <a:gd name="T54" fmla="*/ 71 w 107"/>
                <a:gd name="T55" fmla="*/ 102 h 142"/>
                <a:gd name="T56" fmla="*/ 74 w 107"/>
                <a:gd name="T57" fmla="*/ 102 h 142"/>
                <a:gd name="T58" fmla="*/ 74 w 107"/>
                <a:gd name="T59" fmla="*/ 83 h 142"/>
                <a:gd name="T60" fmla="*/ 80 w 107"/>
                <a:gd name="T61" fmla="*/ 78 h 142"/>
                <a:gd name="T62" fmla="*/ 91 w 107"/>
                <a:gd name="T63" fmla="*/ 71 h 142"/>
                <a:gd name="T64" fmla="*/ 102 w 107"/>
                <a:gd name="T65" fmla="*/ 62 h 142"/>
                <a:gd name="T66" fmla="*/ 107 w 107"/>
                <a:gd name="T67" fmla="*/ 57 h 142"/>
                <a:gd name="T68" fmla="*/ 96 w 107"/>
                <a:gd name="T69" fmla="*/ 57 h 142"/>
                <a:gd name="T70" fmla="*/ 80 w 107"/>
                <a:gd name="T71" fmla="*/ 66 h 142"/>
                <a:gd name="T72" fmla="*/ 63 w 107"/>
                <a:gd name="T73" fmla="*/ 78 h 142"/>
                <a:gd name="T74" fmla="*/ 58 w 107"/>
                <a:gd name="T75" fmla="*/ 83 h 142"/>
                <a:gd name="T76" fmla="*/ 55 w 107"/>
                <a:gd name="T77" fmla="*/ 88 h 142"/>
                <a:gd name="T78" fmla="*/ 52 w 107"/>
                <a:gd name="T79" fmla="*/ 93 h 142"/>
                <a:gd name="T80" fmla="*/ 47 w 107"/>
                <a:gd name="T81" fmla="*/ 95 h 142"/>
                <a:gd name="T82" fmla="*/ 41 w 107"/>
                <a:gd name="T83" fmla="*/ 93 h 142"/>
                <a:gd name="T84" fmla="*/ 36 w 107"/>
                <a:gd name="T85" fmla="*/ 76 h 142"/>
                <a:gd name="T86" fmla="*/ 36 w 107"/>
                <a:gd name="T87" fmla="*/ 62 h 142"/>
                <a:gd name="T88" fmla="*/ 38 w 107"/>
                <a:gd name="T89" fmla="*/ 50 h 142"/>
                <a:gd name="T90" fmla="*/ 49 w 107"/>
                <a:gd name="T91" fmla="*/ 45 h 142"/>
                <a:gd name="T92" fmla="*/ 55 w 107"/>
                <a:gd name="T93" fmla="*/ 40 h 142"/>
                <a:gd name="T94" fmla="*/ 58 w 107"/>
                <a:gd name="T95" fmla="*/ 33 h 142"/>
                <a:gd name="T96" fmla="*/ 55 w 107"/>
                <a:gd name="T97" fmla="*/ 21 h 142"/>
                <a:gd name="T98" fmla="*/ 55 w 107"/>
                <a:gd name="T99" fmla="*/ 9 h 142"/>
                <a:gd name="T100" fmla="*/ 49 w 107"/>
                <a:gd name="T101" fmla="*/ 0 h 142"/>
                <a:gd name="T102" fmla="*/ 47 w 107"/>
                <a:gd name="T103" fmla="*/ 0 h 142"/>
                <a:gd name="T104" fmla="*/ 44 w 107"/>
                <a:gd name="T105" fmla="*/ 5 h 142"/>
                <a:gd name="T106" fmla="*/ 44 w 107"/>
                <a:gd name="T107" fmla="*/ 7 h 142"/>
                <a:gd name="T108" fmla="*/ 44 w 107"/>
                <a:gd name="T109" fmla="*/ 12 h 142"/>
                <a:gd name="T110" fmla="*/ 47 w 107"/>
                <a:gd name="T111" fmla="*/ 24 h 142"/>
                <a:gd name="T112" fmla="*/ 44 w 107"/>
                <a:gd name="T113" fmla="*/ 36 h 142"/>
                <a:gd name="T114" fmla="*/ 38 w 107"/>
                <a:gd name="T115" fmla="*/ 45 h 142"/>
                <a:gd name="T116" fmla="*/ 25 w 107"/>
                <a:gd name="T117" fmla="*/ 45 h 142"/>
                <a:gd name="T118" fmla="*/ 19 w 107"/>
                <a:gd name="T119" fmla="*/ 47 h 142"/>
                <a:gd name="T120" fmla="*/ 14 w 107"/>
                <a:gd name="T121" fmla="*/ 45 h 142"/>
                <a:gd name="T122" fmla="*/ 3 w 107"/>
                <a:gd name="T123" fmla="*/ 57 h 142"/>
                <a:gd name="T124" fmla="*/ 3 w 107"/>
                <a:gd name="T125" fmla="*/ 57 h 1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7"/>
                <a:gd name="T190" fmla="*/ 0 h 142"/>
                <a:gd name="T191" fmla="*/ 107 w 107"/>
                <a:gd name="T192" fmla="*/ 142 h 1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7" h="142">
                  <a:moveTo>
                    <a:pt x="3" y="57"/>
                  </a:moveTo>
                  <a:lnTo>
                    <a:pt x="0" y="59"/>
                  </a:lnTo>
                  <a:lnTo>
                    <a:pt x="0" y="69"/>
                  </a:lnTo>
                  <a:lnTo>
                    <a:pt x="0" y="76"/>
                  </a:lnTo>
                  <a:lnTo>
                    <a:pt x="3" y="81"/>
                  </a:lnTo>
                  <a:lnTo>
                    <a:pt x="11" y="78"/>
                  </a:lnTo>
                  <a:lnTo>
                    <a:pt x="19" y="81"/>
                  </a:lnTo>
                  <a:lnTo>
                    <a:pt x="14" y="88"/>
                  </a:lnTo>
                  <a:lnTo>
                    <a:pt x="3" y="100"/>
                  </a:lnTo>
                  <a:lnTo>
                    <a:pt x="3" y="116"/>
                  </a:lnTo>
                  <a:lnTo>
                    <a:pt x="5" y="133"/>
                  </a:lnTo>
                  <a:lnTo>
                    <a:pt x="8" y="142"/>
                  </a:lnTo>
                  <a:lnTo>
                    <a:pt x="14" y="140"/>
                  </a:lnTo>
                  <a:lnTo>
                    <a:pt x="22" y="138"/>
                  </a:lnTo>
                  <a:lnTo>
                    <a:pt x="27" y="128"/>
                  </a:lnTo>
                  <a:lnTo>
                    <a:pt x="25" y="121"/>
                  </a:lnTo>
                  <a:lnTo>
                    <a:pt x="16" y="109"/>
                  </a:lnTo>
                  <a:lnTo>
                    <a:pt x="19" y="100"/>
                  </a:lnTo>
                  <a:lnTo>
                    <a:pt x="25" y="95"/>
                  </a:lnTo>
                  <a:lnTo>
                    <a:pt x="27" y="93"/>
                  </a:lnTo>
                  <a:lnTo>
                    <a:pt x="27" y="95"/>
                  </a:lnTo>
                  <a:lnTo>
                    <a:pt x="33" y="104"/>
                  </a:lnTo>
                  <a:lnTo>
                    <a:pt x="36" y="109"/>
                  </a:lnTo>
                  <a:lnTo>
                    <a:pt x="44" y="112"/>
                  </a:lnTo>
                  <a:lnTo>
                    <a:pt x="55" y="107"/>
                  </a:lnTo>
                  <a:lnTo>
                    <a:pt x="63" y="104"/>
                  </a:lnTo>
                  <a:lnTo>
                    <a:pt x="71" y="102"/>
                  </a:lnTo>
                  <a:lnTo>
                    <a:pt x="74" y="102"/>
                  </a:lnTo>
                  <a:lnTo>
                    <a:pt x="74" y="83"/>
                  </a:lnTo>
                  <a:lnTo>
                    <a:pt x="80" y="78"/>
                  </a:lnTo>
                  <a:lnTo>
                    <a:pt x="91" y="71"/>
                  </a:lnTo>
                  <a:lnTo>
                    <a:pt x="102" y="62"/>
                  </a:lnTo>
                  <a:lnTo>
                    <a:pt x="107" y="57"/>
                  </a:lnTo>
                  <a:lnTo>
                    <a:pt x="96" y="57"/>
                  </a:lnTo>
                  <a:lnTo>
                    <a:pt x="80" y="66"/>
                  </a:lnTo>
                  <a:lnTo>
                    <a:pt x="63" y="78"/>
                  </a:lnTo>
                  <a:lnTo>
                    <a:pt x="58" y="83"/>
                  </a:lnTo>
                  <a:lnTo>
                    <a:pt x="55" y="88"/>
                  </a:lnTo>
                  <a:lnTo>
                    <a:pt x="52" y="93"/>
                  </a:lnTo>
                  <a:lnTo>
                    <a:pt x="47" y="95"/>
                  </a:lnTo>
                  <a:lnTo>
                    <a:pt x="41" y="93"/>
                  </a:lnTo>
                  <a:lnTo>
                    <a:pt x="36" y="76"/>
                  </a:lnTo>
                  <a:lnTo>
                    <a:pt x="36" y="62"/>
                  </a:lnTo>
                  <a:lnTo>
                    <a:pt x="38" y="50"/>
                  </a:lnTo>
                  <a:lnTo>
                    <a:pt x="49" y="45"/>
                  </a:lnTo>
                  <a:lnTo>
                    <a:pt x="55" y="40"/>
                  </a:lnTo>
                  <a:lnTo>
                    <a:pt x="58" y="33"/>
                  </a:lnTo>
                  <a:lnTo>
                    <a:pt x="55" y="21"/>
                  </a:lnTo>
                  <a:lnTo>
                    <a:pt x="55" y="9"/>
                  </a:lnTo>
                  <a:lnTo>
                    <a:pt x="49" y="0"/>
                  </a:lnTo>
                  <a:lnTo>
                    <a:pt x="47" y="0"/>
                  </a:lnTo>
                  <a:lnTo>
                    <a:pt x="44" y="5"/>
                  </a:lnTo>
                  <a:lnTo>
                    <a:pt x="44" y="7"/>
                  </a:lnTo>
                  <a:lnTo>
                    <a:pt x="44" y="12"/>
                  </a:lnTo>
                  <a:lnTo>
                    <a:pt x="47" y="24"/>
                  </a:lnTo>
                  <a:lnTo>
                    <a:pt x="44" y="36"/>
                  </a:lnTo>
                  <a:lnTo>
                    <a:pt x="38" y="45"/>
                  </a:lnTo>
                  <a:lnTo>
                    <a:pt x="25" y="45"/>
                  </a:lnTo>
                  <a:lnTo>
                    <a:pt x="19" y="47"/>
                  </a:lnTo>
                  <a:lnTo>
                    <a:pt x="14" y="45"/>
                  </a:lnTo>
                  <a:lnTo>
                    <a:pt x="3" y="57"/>
                  </a:lnTo>
                  <a:close/>
                </a:path>
              </a:pathLst>
            </a:custGeom>
            <a:solidFill>
              <a:srgbClr val="CCC7C2"/>
            </a:solidFill>
            <a:ln w="9525">
              <a:noFill/>
              <a:round/>
              <a:headEnd/>
              <a:tailEnd/>
            </a:ln>
          </p:spPr>
          <p:txBody>
            <a:bodyPr/>
            <a:lstStyle/>
            <a:p>
              <a:endParaRPr lang="en-US"/>
            </a:p>
          </p:txBody>
        </p:sp>
        <p:sp>
          <p:nvSpPr>
            <p:cNvPr id="15439" name="Freeform 53"/>
            <p:cNvSpPr>
              <a:spLocks/>
            </p:cNvSpPr>
            <p:nvPr/>
          </p:nvSpPr>
          <p:spPr bwMode="auto">
            <a:xfrm>
              <a:off x="6763" y="2498"/>
              <a:ext cx="112" cy="121"/>
            </a:xfrm>
            <a:custGeom>
              <a:avLst/>
              <a:gdLst>
                <a:gd name="T0" fmla="*/ 35 w 112"/>
                <a:gd name="T1" fmla="*/ 0 h 121"/>
                <a:gd name="T2" fmla="*/ 27 w 112"/>
                <a:gd name="T3" fmla="*/ 0 h 121"/>
                <a:gd name="T4" fmla="*/ 13 w 112"/>
                <a:gd name="T5" fmla="*/ 5 h 121"/>
                <a:gd name="T6" fmla="*/ 0 w 112"/>
                <a:gd name="T7" fmla="*/ 10 h 121"/>
                <a:gd name="T8" fmla="*/ 2 w 112"/>
                <a:gd name="T9" fmla="*/ 17 h 121"/>
                <a:gd name="T10" fmla="*/ 13 w 112"/>
                <a:gd name="T11" fmla="*/ 26 h 121"/>
                <a:gd name="T12" fmla="*/ 19 w 112"/>
                <a:gd name="T13" fmla="*/ 33 h 121"/>
                <a:gd name="T14" fmla="*/ 19 w 112"/>
                <a:gd name="T15" fmla="*/ 40 h 121"/>
                <a:gd name="T16" fmla="*/ 16 w 112"/>
                <a:gd name="T17" fmla="*/ 48 h 121"/>
                <a:gd name="T18" fmla="*/ 11 w 112"/>
                <a:gd name="T19" fmla="*/ 55 h 121"/>
                <a:gd name="T20" fmla="*/ 13 w 112"/>
                <a:gd name="T21" fmla="*/ 62 h 121"/>
                <a:gd name="T22" fmla="*/ 16 w 112"/>
                <a:gd name="T23" fmla="*/ 69 h 121"/>
                <a:gd name="T24" fmla="*/ 19 w 112"/>
                <a:gd name="T25" fmla="*/ 71 h 121"/>
                <a:gd name="T26" fmla="*/ 30 w 112"/>
                <a:gd name="T27" fmla="*/ 93 h 121"/>
                <a:gd name="T28" fmla="*/ 52 w 112"/>
                <a:gd name="T29" fmla="*/ 109 h 121"/>
                <a:gd name="T30" fmla="*/ 60 w 112"/>
                <a:gd name="T31" fmla="*/ 112 h 121"/>
                <a:gd name="T32" fmla="*/ 82 w 112"/>
                <a:gd name="T33" fmla="*/ 116 h 121"/>
                <a:gd name="T34" fmla="*/ 101 w 112"/>
                <a:gd name="T35" fmla="*/ 121 h 121"/>
                <a:gd name="T36" fmla="*/ 112 w 112"/>
                <a:gd name="T37" fmla="*/ 116 h 121"/>
                <a:gd name="T38" fmla="*/ 107 w 112"/>
                <a:gd name="T39" fmla="*/ 107 h 121"/>
                <a:gd name="T40" fmla="*/ 87 w 112"/>
                <a:gd name="T41" fmla="*/ 97 h 121"/>
                <a:gd name="T42" fmla="*/ 63 w 112"/>
                <a:gd name="T43" fmla="*/ 88 h 121"/>
                <a:gd name="T44" fmla="*/ 46 w 112"/>
                <a:gd name="T45" fmla="*/ 78 h 121"/>
                <a:gd name="T46" fmla="*/ 35 w 112"/>
                <a:gd name="T47" fmla="*/ 67 h 121"/>
                <a:gd name="T48" fmla="*/ 33 w 112"/>
                <a:gd name="T49" fmla="*/ 57 h 121"/>
                <a:gd name="T50" fmla="*/ 30 w 112"/>
                <a:gd name="T51" fmla="*/ 45 h 121"/>
                <a:gd name="T52" fmla="*/ 33 w 112"/>
                <a:gd name="T53" fmla="*/ 40 h 121"/>
                <a:gd name="T54" fmla="*/ 33 w 112"/>
                <a:gd name="T55" fmla="*/ 33 h 121"/>
                <a:gd name="T56" fmla="*/ 30 w 112"/>
                <a:gd name="T57" fmla="*/ 29 h 121"/>
                <a:gd name="T58" fmla="*/ 27 w 112"/>
                <a:gd name="T59" fmla="*/ 26 h 121"/>
                <a:gd name="T60" fmla="*/ 27 w 112"/>
                <a:gd name="T61" fmla="*/ 26 h 121"/>
                <a:gd name="T62" fmla="*/ 38 w 112"/>
                <a:gd name="T63" fmla="*/ 10 h 121"/>
                <a:gd name="T64" fmla="*/ 35 w 112"/>
                <a:gd name="T65" fmla="*/ 0 h 121"/>
                <a:gd name="T66" fmla="*/ 35 w 112"/>
                <a:gd name="T67" fmla="*/ 0 h 1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
                <a:gd name="T103" fmla="*/ 0 h 121"/>
                <a:gd name="T104" fmla="*/ 112 w 112"/>
                <a:gd name="T105" fmla="*/ 121 h 1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 h="121">
                  <a:moveTo>
                    <a:pt x="35" y="0"/>
                  </a:moveTo>
                  <a:lnTo>
                    <a:pt x="27" y="0"/>
                  </a:lnTo>
                  <a:lnTo>
                    <a:pt x="13" y="5"/>
                  </a:lnTo>
                  <a:lnTo>
                    <a:pt x="0" y="10"/>
                  </a:lnTo>
                  <a:lnTo>
                    <a:pt x="2" y="17"/>
                  </a:lnTo>
                  <a:lnTo>
                    <a:pt x="13" y="26"/>
                  </a:lnTo>
                  <a:lnTo>
                    <a:pt x="19" y="33"/>
                  </a:lnTo>
                  <a:lnTo>
                    <a:pt x="19" y="40"/>
                  </a:lnTo>
                  <a:lnTo>
                    <a:pt x="16" y="48"/>
                  </a:lnTo>
                  <a:lnTo>
                    <a:pt x="11" y="55"/>
                  </a:lnTo>
                  <a:lnTo>
                    <a:pt x="13" y="62"/>
                  </a:lnTo>
                  <a:lnTo>
                    <a:pt x="16" y="69"/>
                  </a:lnTo>
                  <a:lnTo>
                    <a:pt x="19" y="71"/>
                  </a:lnTo>
                  <a:lnTo>
                    <a:pt x="30" y="93"/>
                  </a:lnTo>
                  <a:lnTo>
                    <a:pt x="52" y="109"/>
                  </a:lnTo>
                  <a:lnTo>
                    <a:pt x="60" y="112"/>
                  </a:lnTo>
                  <a:lnTo>
                    <a:pt x="82" y="116"/>
                  </a:lnTo>
                  <a:lnTo>
                    <a:pt x="101" y="121"/>
                  </a:lnTo>
                  <a:lnTo>
                    <a:pt x="112" y="116"/>
                  </a:lnTo>
                  <a:lnTo>
                    <a:pt x="107" y="107"/>
                  </a:lnTo>
                  <a:lnTo>
                    <a:pt x="87" y="97"/>
                  </a:lnTo>
                  <a:lnTo>
                    <a:pt x="63" y="88"/>
                  </a:lnTo>
                  <a:lnTo>
                    <a:pt x="46" y="78"/>
                  </a:lnTo>
                  <a:lnTo>
                    <a:pt x="35" y="67"/>
                  </a:lnTo>
                  <a:lnTo>
                    <a:pt x="33" y="57"/>
                  </a:lnTo>
                  <a:lnTo>
                    <a:pt x="30" y="45"/>
                  </a:lnTo>
                  <a:lnTo>
                    <a:pt x="33" y="40"/>
                  </a:lnTo>
                  <a:lnTo>
                    <a:pt x="33" y="33"/>
                  </a:lnTo>
                  <a:lnTo>
                    <a:pt x="30" y="29"/>
                  </a:lnTo>
                  <a:lnTo>
                    <a:pt x="27" y="26"/>
                  </a:lnTo>
                  <a:lnTo>
                    <a:pt x="38" y="10"/>
                  </a:lnTo>
                  <a:lnTo>
                    <a:pt x="35" y="0"/>
                  </a:lnTo>
                  <a:close/>
                </a:path>
              </a:pathLst>
            </a:custGeom>
            <a:solidFill>
              <a:srgbClr val="BDB5AD"/>
            </a:solidFill>
            <a:ln w="9525">
              <a:noFill/>
              <a:round/>
              <a:headEnd/>
              <a:tailEnd/>
            </a:ln>
          </p:spPr>
          <p:txBody>
            <a:bodyPr/>
            <a:lstStyle/>
            <a:p>
              <a:endParaRPr lang="en-US"/>
            </a:p>
          </p:txBody>
        </p:sp>
        <p:sp>
          <p:nvSpPr>
            <p:cNvPr id="15440" name="Freeform 54"/>
            <p:cNvSpPr>
              <a:spLocks/>
            </p:cNvSpPr>
            <p:nvPr/>
          </p:nvSpPr>
          <p:spPr bwMode="auto">
            <a:xfrm>
              <a:off x="6345" y="2127"/>
              <a:ext cx="571" cy="504"/>
            </a:xfrm>
            <a:custGeom>
              <a:avLst/>
              <a:gdLst>
                <a:gd name="T0" fmla="*/ 209 w 571"/>
                <a:gd name="T1" fmla="*/ 162 h 504"/>
                <a:gd name="T2" fmla="*/ 222 w 571"/>
                <a:gd name="T3" fmla="*/ 136 h 504"/>
                <a:gd name="T4" fmla="*/ 236 w 571"/>
                <a:gd name="T5" fmla="*/ 133 h 504"/>
                <a:gd name="T6" fmla="*/ 244 w 571"/>
                <a:gd name="T7" fmla="*/ 143 h 504"/>
                <a:gd name="T8" fmla="*/ 275 w 571"/>
                <a:gd name="T9" fmla="*/ 148 h 504"/>
                <a:gd name="T10" fmla="*/ 277 w 571"/>
                <a:gd name="T11" fmla="*/ 171 h 504"/>
                <a:gd name="T12" fmla="*/ 242 w 571"/>
                <a:gd name="T13" fmla="*/ 190 h 504"/>
                <a:gd name="T14" fmla="*/ 272 w 571"/>
                <a:gd name="T15" fmla="*/ 190 h 504"/>
                <a:gd name="T16" fmla="*/ 297 w 571"/>
                <a:gd name="T17" fmla="*/ 188 h 504"/>
                <a:gd name="T18" fmla="*/ 283 w 571"/>
                <a:gd name="T19" fmla="*/ 205 h 504"/>
                <a:gd name="T20" fmla="*/ 253 w 571"/>
                <a:gd name="T21" fmla="*/ 243 h 504"/>
                <a:gd name="T22" fmla="*/ 244 w 571"/>
                <a:gd name="T23" fmla="*/ 257 h 504"/>
                <a:gd name="T24" fmla="*/ 269 w 571"/>
                <a:gd name="T25" fmla="*/ 238 h 504"/>
                <a:gd name="T26" fmla="*/ 275 w 571"/>
                <a:gd name="T27" fmla="*/ 257 h 504"/>
                <a:gd name="T28" fmla="*/ 264 w 571"/>
                <a:gd name="T29" fmla="*/ 321 h 504"/>
                <a:gd name="T30" fmla="*/ 357 w 571"/>
                <a:gd name="T31" fmla="*/ 464 h 504"/>
                <a:gd name="T32" fmla="*/ 401 w 571"/>
                <a:gd name="T33" fmla="*/ 478 h 504"/>
                <a:gd name="T34" fmla="*/ 418 w 571"/>
                <a:gd name="T35" fmla="*/ 495 h 504"/>
                <a:gd name="T36" fmla="*/ 434 w 571"/>
                <a:gd name="T37" fmla="*/ 485 h 504"/>
                <a:gd name="T38" fmla="*/ 382 w 571"/>
                <a:gd name="T39" fmla="*/ 419 h 504"/>
                <a:gd name="T40" fmla="*/ 352 w 571"/>
                <a:gd name="T41" fmla="*/ 352 h 504"/>
                <a:gd name="T42" fmla="*/ 338 w 571"/>
                <a:gd name="T43" fmla="*/ 333 h 504"/>
                <a:gd name="T44" fmla="*/ 357 w 571"/>
                <a:gd name="T45" fmla="*/ 343 h 504"/>
                <a:gd name="T46" fmla="*/ 368 w 571"/>
                <a:gd name="T47" fmla="*/ 331 h 504"/>
                <a:gd name="T48" fmla="*/ 379 w 571"/>
                <a:gd name="T49" fmla="*/ 345 h 504"/>
                <a:gd name="T50" fmla="*/ 382 w 571"/>
                <a:gd name="T51" fmla="*/ 316 h 504"/>
                <a:gd name="T52" fmla="*/ 418 w 571"/>
                <a:gd name="T53" fmla="*/ 293 h 504"/>
                <a:gd name="T54" fmla="*/ 409 w 571"/>
                <a:gd name="T55" fmla="*/ 335 h 504"/>
                <a:gd name="T56" fmla="*/ 470 w 571"/>
                <a:gd name="T57" fmla="*/ 345 h 504"/>
                <a:gd name="T58" fmla="*/ 500 w 571"/>
                <a:gd name="T59" fmla="*/ 305 h 504"/>
                <a:gd name="T60" fmla="*/ 500 w 571"/>
                <a:gd name="T61" fmla="*/ 324 h 504"/>
                <a:gd name="T62" fmla="*/ 514 w 571"/>
                <a:gd name="T63" fmla="*/ 335 h 504"/>
                <a:gd name="T64" fmla="*/ 525 w 571"/>
                <a:gd name="T65" fmla="*/ 316 h 504"/>
                <a:gd name="T66" fmla="*/ 560 w 571"/>
                <a:gd name="T67" fmla="*/ 300 h 504"/>
                <a:gd name="T68" fmla="*/ 558 w 571"/>
                <a:gd name="T69" fmla="*/ 278 h 504"/>
                <a:gd name="T70" fmla="*/ 571 w 571"/>
                <a:gd name="T71" fmla="*/ 240 h 504"/>
                <a:gd name="T72" fmla="*/ 563 w 571"/>
                <a:gd name="T73" fmla="*/ 236 h 504"/>
                <a:gd name="T74" fmla="*/ 547 w 571"/>
                <a:gd name="T75" fmla="*/ 269 h 504"/>
                <a:gd name="T76" fmla="*/ 544 w 571"/>
                <a:gd name="T77" fmla="*/ 293 h 504"/>
                <a:gd name="T78" fmla="*/ 541 w 571"/>
                <a:gd name="T79" fmla="*/ 245 h 504"/>
                <a:gd name="T80" fmla="*/ 533 w 571"/>
                <a:gd name="T81" fmla="*/ 236 h 504"/>
                <a:gd name="T82" fmla="*/ 514 w 571"/>
                <a:gd name="T83" fmla="*/ 188 h 504"/>
                <a:gd name="T84" fmla="*/ 500 w 571"/>
                <a:gd name="T85" fmla="*/ 183 h 504"/>
                <a:gd name="T86" fmla="*/ 464 w 571"/>
                <a:gd name="T87" fmla="*/ 79 h 504"/>
                <a:gd name="T88" fmla="*/ 544 w 571"/>
                <a:gd name="T89" fmla="*/ 17 h 504"/>
                <a:gd name="T90" fmla="*/ 415 w 571"/>
                <a:gd name="T91" fmla="*/ 5 h 504"/>
                <a:gd name="T92" fmla="*/ 368 w 571"/>
                <a:gd name="T93" fmla="*/ 0 h 504"/>
                <a:gd name="T94" fmla="*/ 244 w 571"/>
                <a:gd name="T95" fmla="*/ 24 h 504"/>
                <a:gd name="T96" fmla="*/ 178 w 571"/>
                <a:gd name="T97" fmla="*/ 29 h 504"/>
                <a:gd name="T98" fmla="*/ 148 w 571"/>
                <a:gd name="T99" fmla="*/ 62 h 504"/>
                <a:gd name="T100" fmla="*/ 11 w 571"/>
                <a:gd name="T101" fmla="*/ 160 h 504"/>
                <a:gd name="T102" fmla="*/ 192 w 571"/>
                <a:gd name="T103" fmla="*/ 171 h 5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1"/>
                <a:gd name="T157" fmla="*/ 0 h 504"/>
                <a:gd name="T158" fmla="*/ 571 w 571"/>
                <a:gd name="T159" fmla="*/ 504 h 5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1" h="504">
                  <a:moveTo>
                    <a:pt x="192" y="171"/>
                  </a:moveTo>
                  <a:lnTo>
                    <a:pt x="198" y="162"/>
                  </a:lnTo>
                  <a:lnTo>
                    <a:pt x="200" y="162"/>
                  </a:lnTo>
                  <a:lnTo>
                    <a:pt x="209" y="162"/>
                  </a:lnTo>
                  <a:lnTo>
                    <a:pt x="217" y="162"/>
                  </a:lnTo>
                  <a:lnTo>
                    <a:pt x="222" y="160"/>
                  </a:lnTo>
                  <a:lnTo>
                    <a:pt x="220" y="148"/>
                  </a:lnTo>
                  <a:lnTo>
                    <a:pt x="222" y="136"/>
                  </a:lnTo>
                  <a:lnTo>
                    <a:pt x="225" y="124"/>
                  </a:lnTo>
                  <a:lnTo>
                    <a:pt x="233" y="122"/>
                  </a:lnTo>
                  <a:lnTo>
                    <a:pt x="236" y="126"/>
                  </a:lnTo>
                  <a:lnTo>
                    <a:pt x="236" y="133"/>
                  </a:lnTo>
                  <a:lnTo>
                    <a:pt x="233" y="138"/>
                  </a:lnTo>
                  <a:lnTo>
                    <a:pt x="231" y="141"/>
                  </a:lnTo>
                  <a:lnTo>
                    <a:pt x="236" y="141"/>
                  </a:lnTo>
                  <a:lnTo>
                    <a:pt x="244" y="143"/>
                  </a:lnTo>
                  <a:lnTo>
                    <a:pt x="255" y="145"/>
                  </a:lnTo>
                  <a:lnTo>
                    <a:pt x="261" y="150"/>
                  </a:lnTo>
                  <a:lnTo>
                    <a:pt x="266" y="150"/>
                  </a:lnTo>
                  <a:lnTo>
                    <a:pt x="275" y="148"/>
                  </a:lnTo>
                  <a:lnTo>
                    <a:pt x="280" y="148"/>
                  </a:lnTo>
                  <a:lnTo>
                    <a:pt x="286" y="157"/>
                  </a:lnTo>
                  <a:lnTo>
                    <a:pt x="283" y="167"/>
                  </a:lnTo>
                  <a:lnTo>
                    <a:pt x="277" y="171"/>
                  </a:lnTo>
                  <a:lnTo>
                    <a:pt x="269" y="174"/>
                  </a:lnTo>
                  <a:lnTo>
                    <a:pt x="258" y="179"/>
                  </a:lnTo>
                  <a:lnTo>
                    <a:pt x="244" y="183"/>
                  </a:lnTo>
                  <a:lnTo>
                    <a:pt x="242" y="190"/>
                  </a:lnTo>
                  <a:lnTo>
                    <a:pt x="244" y="198"/>
                  </a:lnTo>
                  <a:lnTo>
                    <a:pt x="253" y="202"/>
                  </a:lnTo>
                  <a:lnTo>
                    <a:pt x="261" y="198"/>
                  </a:lnTo>
                  <a:lnTo>
                    <a:pt x="272" y="190"/>
                  </a:lnTo>
                  <a:lnTo>
                    <a:pt x="280" y="183"/>
                  </a:lnTo>
                  <a:lnTo>
                    <a:pt x="283" y="179"/>
                  </a:lnTo>
                  <a:lnTo>
                    <a:pt x="288" y="179"/>
                  </a:lnTo>
                  <a:lnTo>
                    <a:pt x="297" y="188"/>
                  </a:lnTo>
                  <a:lnTo>
                    <a:pt x="294" y="195"/>
                  </a:lnTo>
                  <a:lnTo>
                    <a:pt x="291" y="200"/>
                  </a:lnTo>
                  <a:lnTo>
                    <a:pt x="283" y="202"/>
                  </a:lnTo>
                  <a:lnTo>
                    <a:pt x="283" y="205"/>
                  </a:lnTo>
                  <a:lnTo>
                    <a:pt x="280" y="209"/>
                  </a:lnTo>
                  <a:lnTo>
                    <a:pt x="275" y="224"/>
                  </a:lnTo>
                  <a:lnTo>
                    <a:pt x="264" y="238"/>
                  </a:lnTo>
                  <a:lnTo>
                    <a:pt x="253" y="243"/>
                  </a:lnTo>
                  <a:lnTo>
                    <a:pt x="242" y="245"/>
                  </a:lnTo>
                  <a:lnTo>
                    <a:pt x="242" y="250"/>
                  </a:lnTo>
                  <a:lnTo>
                    <a:pt x="242" y="255"/>
                  </a:lnTo>
                  <a:lnTo>
                    <a:pt x="244" y="257"/>
                  </a:lnTo>
                  <a:lnTo>
                    <a:pt x="264" y="252"/>
                  </a:lnTo>
                  <a:lnTo>
                    <a:pt x="264" y="250"/>
                  </a:lnTo>
                  <a:lnTo>
                    <a:pt x="266" y="243"/>
                  </a:lnTo>
                  <a:lnTo>
                    <a:pt x="269" y="238"/>
                  </a:lnTo>
                  <a:lnTo>
                    <a:pt x="275" y="238"/>
                  </a:lnTo>
                  <a:lnTo>
                    <a:pt x="275" y="240"/>
                  </a:lnTo>
                  <a:lnTo>
                    <a:pt x="277" y="250"/>
                  </a:lnTo>
                  <a:lnTo>
                    <a:pt x="275" y="257"/>
                  </a:lnTo>
                  <a:lnTo>
                    <a:pt x="275" y="259"/>
                  </a:lnTo>
                  <a:lnTo>
                    <a:pt x="269" y="266"/>
                  </a:lnTo>
                  <a:lnTo>
                    <a:pt x="264" y="290"/>
                  </a:lnTo>
                  <a:lnTo>
                    <a:pt x="264" y="321"/>
                  </a:lnTo>
                  <a:lnTo>
                    <a:pt x="275" y="366"/>
                  </a:lnTo>
                  <a:lnTo>
                    <a:pt x="302" y="407"/>
                  </a:lnTo>
                  <a:lnTo>
                    <a:pt x="332" y="442"/>
                  </a:lnTo>
                  <a:lnTo>
                    <a:pt x="357" y="464"/>
                  </a:lnTo>
                  <a:lnTo>
                    <a:pt x="368" y="473"/>
                  </a:lnTo>
                  <a:lnTo>
                    <a:pt x="374" y="473"/>
                  </a:lnTo>
                  <a:lnTo>
                    <a:pt x="387" y="476"/>
                  </a:lnTo>
                  <a:lnTo>
                    <a:pt x="401" y="478"/>
                  </a:lnTo>
                  <a:lnTo>
                    <a:pt x="415" y="480"/>
                  </a:lnTo>
                  <a:lnTo>
                    <a:pt x="426" y="483"/>
                  </a:lnTo>
                  <a:lnTo>
                    <a:pt x="420" y="492"/>
                  </a:lnTo>
                  <a:lnTo>
                    <a:pt x="418" y="495"/>
                  </a:lnTo>
                  <a:lnTo>
                    <a:pt x="418" y="499"/>
                  </a:lnTo>
                  <a:lnTo>
                    <a:pt x="423" y="502"/>
                  </a:lnTo>
                  <a:lnTo>
                    <a:pt x="426" y="504"/>
                  </a:lnTo>
                  <a:lnTo>
                    <a:pt x="434" y="485"/>
                  </a:lnTo>
                  <a:lnTo>
                    <a:pt x="418" y="468"/>
                  </a:lnTo>
                  <a:lnTo>
                    <a:pt x="412" y="461"/>
                  </a:lnTo>
                  <a:lnTo>
                    <a:pt x="398" y="442"/>
                  </a:lnTo>
                  <a:lnTo>
                    <a:pt x="382" y="419"/>
                  </a:lnTo>
                  <a:lnTo>
                    <a:pt x="374" y="400"/>
                  </a:lnTo>
                  <a:lnTo>
                    <a:pt x="365" y="383"/>
                  </a:lnTo>
                  <a:lnTo>
                    <a:pt x="357" y="366"/>
                  </a:lnTo>
                  <a:lnTo>
                    <a:pt x="352" y="352"/>
                  </a:lnTo>
                  <a:lnTo>
                    <a:pt x="352" y="347"/>
                  </a:lnTo>
                  <a:lnTo>
                    <a:pt x="349" y="345"/>
                  </a:lnTo>
                  <a:lnTo>
                    <a:pt x="343" y="338"/>
                  </a:lnTo>
                  <a:lnTo>
                    <a:pt x="338" y="333"/>
                  </a:lnTo>
                  <a:lnTo>
                    <a:pt x="341" y="328"/>
                  </a:lnTo>
                  <a:lnTo>
                    <a:pt x="343" y="328"/>
                  </a:lnTo>
                  <a:lnTo>
                    <a:pt x="352" y="335"/>
                  </a:lnTo>
                  <a:lnTo>
                    <a:pt x="357" y="343"/>
                  </a:lnTo>
                  <a:lnTo>
                    <a:pt x="363" y="347"/>
                  </a:lnTo>
                  <a:lnTo>
                    <a:pt x="368" y="343"/>
                  </a:lnTo>
                  <a:lnTo>
                    <a:pt x="368" y="338"/>
                  </a:lnTo>
                  <a:lnTo>
                    <a:pt x="368" y="331"/>
                  </a:lnTo>
                  <a:lnTo>
                    <a:pt x="374" y="331"/>
                  </a:lnTo>
                  <a:lnTo>
                    <a:pt x="379" y="333"/>
                  </a:lnTo>
                  <a:lnTo>
                    <a:pt x="379" y="340"/>
                  </a:lnTo>
                  <a:lnTo>
                    <a:pt x="379" y="345"/>
                  </a:lnTo>
                  <a:lnTo>
                    <a:pt x="379" y="347"/>
                  </a:lnTo>
                  <a:lnTo>
                    <a:pt x="390" y="335"/>
                  </a:lnTo>
                  <a:lnTo>
                    <a:pt x="379" y="324"/>
                  </a:lnTo>
                  <a:lnTo>
                    <a:pt x="382" y="316"/>
                  </a:lnTo>
                  <a:lnTo>
                    <a:pt x="393" y="302"/>
                  </a:lnTo>
                  <a:lnTo>
                    <a:pt x="404" y="290"/>
                  </a:lnTo>
                  <a:lnTo>
                    <a:pt x="415" y="288"/>
                  </a:lnTo>
                  <a:lnTo>
                    <a:pt x="418" y="293"/>
                  </a:lnTo>
                  <a:lnTo>
                    <a:pt x="415" y="302"/>
                  </a:lnTo>
                  <a:lnTo>
                    <a:pt x="412" y="309"/>
                  </a:lnTo>
                  <a:lnTo>
                    <a:pt x="409" y="314"/>
                  </a:lnTo>
                  <a:lnTo>
                    <a:pt x="409" y="335"/>
                  </a:lnTo>
                  <a:lnTo>
                    <a:pt x="426" y="357"/>
                  </a:lnTo>
                  <a:lnTo>
                    <a:pt x="451" y="362"/>
                  </a:lnTo>
                  <a:lnTo>
                    <a:pt x="453" y="357"/>
                  </a:lnTo>
                  <a:lnTo>
                    <a:pt x="470" y="345"/>
                  </a:lnTo>
                  <a:lnTo>
                    <a:pt x="484" y="331"/>
                  </a:lnTo>
                  <a:lnTo>
                    <a:pt x="492" y="316"/>
                  </a:lnTo>
                  <a:lnTo>
                    <a:pt x="494" y="307"/>
                  </a:lnTo>
                  <a:lnTo>
                    <a:pt x="500" y="305"/>
                  </a:lnTo>
                  <a:lnTo>
                    <a:pt x="503" y="307"/>
                  </a:lnTo>
                  <a:lnTo>
                    <a:pt x="505" y="312"/>
                  </a:lnTo>
                  <a:lnTo>
                    <a:pt x="503" y="314"/>
                  </a:lnTo>
                  <a:lnTo>
                    <a:pt x="500" y="324"/>
                  </a:lnTo>
                  <a:lnTo>
                    <a:pt x="494" y="335"/>
                  </a:lnTo>
                  <a:lnTo>
                    <a:pt x="500" y="345"/>
                  </a:lnTo>
                  <a:lnTo>
                    <a:pt x="505" y="340"/>
                  </a:lnTo>
                  <a:lnTo>
                    <a:pt x="514" y="335"/>
                  </a:lnTo>
                  <a:lnTo>
                    <a:pt x="516" y="326"/>
                  </a:lnTo>
                  <a:lnTo>
                    <a:pt x="519" y="324"/>
                  </a:lnTo>
                  <a:lnTo>
                    <a:pt x="519" y="321"/>
                  </a:lnTo>
                  <a:lnTo>
                    <a:pt x="525" y="316"/>
                  </a:lnTo>
                  <a:lnTo>
                    <a:pt x="530" y="314"/>
                  </a:lnTo>
                  <a:lnTo>
                    <a:pt x="541" y="314"/>
                  </a:lnTo>
                  <a:lnTo>
                    <a:pt x="549" y="309"/>
                  </a:lnTo>
                  <a:lnTo>
                    <a:pt x="560" y="300"/>
                  </a:lnTo>
                  <a:lnTo>
                    <a:pt x="563" y="288"/>
                  </a:lnTo>
                  <a:lnTo>
                    <a:pt x="566" y="285"/>
                  </a:lnTo>
                  <a:lnTo>
                    <a:pt x="563" y="283"/>
                  </a:lnTo>
                  <a:lnTo>
                    <a:pt x="558" y="278"/>
                  </a:lnTo>
                  <a:lnTo>
                    <a:pt x="558" y="271"/>
                  </a:lnTo>
                  <a:lnTo>
                    <a:pt x="566" y="266"/>
                  </a:lnTo>
                  <a:lnTo>
                    <a:pt x="571" y="255"/>
                  </a:lnTo>
                  <a:lnTo>
                    <a:pt x="571" y="240"/>
                  </a:lnTo>
                  <a:lnTo>
                    <a:pt x="569" y="231"/>
                  </a:lnTo>
                  <a:lnTo>
                    <a:pt x="566" y="226"/>
                  </a:lnTo>
                  <a:lnTo>
                    <a:pt x="560" y="233"/>
                  </a:lnTo>
                  <a:lnTo>
                    <a:pt x="563" y="236"/>
                  </a:lnTo>
                  <a:lnTo>
                    <a:pt x="560" y="245"/>
                  </a:lnTo>
                  <a:lnTo>
                    <a:pt x="552" y="250"/>
                  </a:lnTo>
                  <a:lnTo>
                    <a:pt x="549" y="259"/>
                  </a:lnTo>
                  <a:lnTo>
                    <a:pt x="547" y="269"/>
                  </a:lnTo>
                  <a:lnTo>
                    <a:pt x="549" y="278"/>
                  </a:lnTo>
                  <a:lnTo>
                    <a:pt x="549" y="285"/>
                  </a:lnTo>
                  <a:lnTo>
                    <a:pt x="547" y="290"/>
                  </a:lnTo>
                  <a:lnTo>
                    <a:pt x="544" y="293"/>
                  </a:lnTo>
                  <a:lnTo>
                    <a:pt x="533" y="290"/>
                  </a:lnTo>
                  <a:lnTo>
                    <a:pt x="527" y="276"/>
                  </a:lnTo>
                  <a:lnTo>
                    <a:pt x="533" y="259"/>
                  </a:lnTo>
                  <a:lnTo>
                    <a:pt x="541" y="245"/>
                  </a:lnTo>
                  <a:lnTo>
                    <a:pt x="544" y="238"/>
                  </a:lnTo>
                  <a:lnTo>
                    <a:pt x="541" y="238"/>
                  </a:lnTo>
                  <a:lnTo>
                    <a:pt x="538" y="238"/>
                  </a:lnTo>
                  <a:lnTo>
                    <a:pt x="533" y="236"/>
                  </a:lnTo>
                  <a:lnTo>
                    <a:pt x="533" y="226"/>
                  </a:lnTo>
                  <a:lnTo>
                    <a:pt x="530" y="209"/>
                  </a:lnTo>
                  <a:lnTo>
                    <a:pt x="525" y="198"/>
                  </a:lnTo>
                  <a:lnTo>
                    <a:pt x="514" y="188"/>
                  </a:lnTo>
                  <a:lnTo>
                    <a:pt x="508" y="188"/>
                  </a:lnTo>
                  <a:lnTo>
                    <a:pt x="505" y="190"/>
                  </a:lnTo>
                  <a:lnTo>
                    <a:pt x="503" y="188"/>
                  </a:lnTo>
                  <a:lnTo>
                    <a:pt x="500" y="183"/>
                  </a:lnTo>
                  <a:lnTo>
                    <a:pt x="503" y="157"/>
                  </a:lnTo>
                  <a:lnTo>
                    <a:pt x="451" y="88"/>
                  </a:lnTo>
                  <a:lnTo>
                    <a:pt x="464" y="79"/>
                  </a:lnTo>
                  <a:lnTo>
                    <a:pt x="459" y="36"/>
                  </a:lnTo>
                  <a:lnTo>
                    <a:pt x="549" y="45"/>
                  </a:lnTo>
                  <a:lnTo>
                    <a:pt x="560" y="22"/>
                  </a:lnTo>
                  <a:lnTo>
                    <a:pt x="544" y="17"/>
                  </a:lnTo>
                  <a:lnTo>
                    <a:pt x="511" y="10"/>
                  </a:lnTo>
                  <a:lnTo>
                    <a:pt x="470" y="0"/>
                  </a:lnTo>
                  <a:lnTo>
                    <a:pt x="437" y="0"/>
                  </a:lnTo>
                  <a:lnTo>
                    <a:pt x="415" y="5"/>
                  </a:lnTo>
                  <a:lnTo>
                    <a:pt x="398" y="3"/>
                  </a:lnTo>
                  <a:lnTo>
                    <a:pt x="390" y="0"/>
                  </a:lnTo>
                  <a:lnTo>
                    <a:pt x="387" y="0"/>
                  </a:lnTo>
                  <a:lnTo>
                    <a:pt x="368" y="0"/>
                  </a:lnTo>
                  <a:lnTo>
                    <a:pt x="330" y="5"/>
                  </a:lnTo>
                  <a:lnTo>
                    <a:pt x="283" y="12"/>
                  </a:lnTo>
                  <a:lnTo>
                    <a:pt x="258" y="19"/>
                  </a:lnTo>
                  <a:lnTo>
                    <a:pt x="244" y="24"/>
                  </a:lnTo>
                  <a:lnTo>
                    <a:pt x="233" y="26"/>
                  </a:lnTo>
                  <a:lnTo>
                    <a:pt x="220" y="29"/>
                  </a:lnTo>
                  <a:lnTo>
                    <a:pt x="203" y="29"/>
                  </a:lnTo>
                  <a:lnTo>
                    <a:pt x="178" y="29"/>
                  </a:lnTo>
                  <a:lnTo>
                    <a:pt x="159" y="36"/>
                  </a:lnTo>
                  <a:lnTo>
                    <a:pt x="143" y="41"/>
                  </a:lnTo>
                  <a:lnTo>
                    <a:pt x="137" y="45"/>
                  </a:lnTo>
                  <a:lnTo>
                    <a:pt x="148" y="62"/>
                  </a:lnTo>
                  <a:lnTo>
                    <a:pt x="63" y="88"/>
                  </a:lnTo>
                  <a:lnTo>
                    <a:pt x="93" y="114"/>
                  </a:lnTo>
                  <a:lnTo>
                    <a:pt x="57" y="155"/>
                  </a:lnTo>
                  <a:lnTo>
                    <a:pt x="11" y="160"/>
                  </a:lnTo>
                  <a:lnTo>
                    <a:pt x="0" y="224"/>
                  </a:lnTo>
                  <a:lnTo>
                    <a:pt x="33" y="247"/>
                  </a:lnTo>
                  <a:lnTo>
                    <a:pt x="165" y="207"/>
                  </a:lnTo>
                  <a:lnTo>
                    <a:pt x="192" y="171"/>
                  </a:lnTo>
                  <a:close/>
                </a:path>
              </a:pathLst>
            </a:custGeom>
            <a:solidFill>
              <a:srgbClr val="BDB5AD"/>
            </a:solidFill>
            <a:ln w="9525">
              <a:noFill/>
              <a:round/>
              <a:headEnd/>
              <a:tailEnd/>
            </a:ln>
          </p:spPr>
          <p:txBody>
            <a:bodyPr/>
            <a:lstStyle/>
            <a:p>
              <a:endParaRPr lang="en-US"/>
            </a:p>
          </p:txBody>
        </p:sp>
        <p:sp>
          <p:nvSpPr>
            <p:cNvPr id="15441" name="Freeform 55"/>
            <p:cNvSpPr>
              <a:spLocks/>
            </p:cNvSpPr>
            <p:nvPr/>
          </p:nvSpPr>
          <p:spPr bwMode="auto">
            <a:xfrm>
              <a:off x="6452" y="2263"/>
              <a:ext cx="82" cy="100"/>
            </a:xfrm>
            <a:custGeom>
              <a:avLst/>
              <a:gdLst>
                <a:gd name="T0" fmla="*/ 25 w 82"/>
                <a:gd name="T1" fmla="*/ 50 h 100"/>
                <a:gd name="T2" fmla="*/ 30 w 82"/>
                <a:gd name="T3" fmla="*/ 50 h 100"/>
                <a:gd name="T4" fmla="*/ 38 w 82"/>
                <a:gd name="T5" fmla="*/ 50 h 100"/>
                <a:gd name="T6" fmla="*/ 47 w 82"/>
                <a:gd name="T7" fmla="*/ 47 h 100"/>
                <a:gd name="T8" fmla="*/ 52 w 82"/>
                <a:gd name="T9" fmla="*/ 43 h 100"/>
                <a:gd name="T10" fmla="*/ 52 w 82"/>
                <a:gd name="T11" fmla="*/ 33 h 100"/>
                <a:gd name="T12" fmla="*/ 58 w 82"/>
                <a:gd name="T13" fmla="*/ 28 h 100"/>
                <a:gd name="T14" fmla="*/ 63 w 82"/>
                <a:gd name="T15" fmla="*/ 24 h 100"/>
                <a:gd name="T16" fmla="*/ 66 w 82"/>
                <a:gd name="T17" fmla="*/ 24 h 100"/>
                <a:gd name="T18" fmla="*/ 63 w 82"/>
                <a:gd name="T19" fmla="*/ 19 h 100"/>
                <a:gd name="T20" fmla="*/ 63 w 82"/>
                <a:gd name="T21" fmla="*/ 12 h 100"/>
                <a:gd name="T22" fmla="*/ 63 w 82"/>
                <a:gd name="T23" fmla="*/ 2 h 100"/>
                <a:gd name="T24" fmla="*/ 71 w 82"/>
                <a:gd name="T25" fmla="*/ 0 h 100"/>
                <a:gd name="T26" fmla="*/ 77 w 82"/>
                <a:gd name="T27" fmla="*/ 0 h 100"/>
                <a:gd name="T28" fmla="*/ 82 w 82"/>
                <a:gd name="T29" fmla="*/ 2 h 100"/>
                <a:gd name="T30" fmla="*/ 82 w 82"/>
                <a:gd name="T31" fmla="*/ 5 h 100"/>
                <a:gd name="T32" fmla="*/ 82 w 82"/>
                <a:gd name="T33" fmla="*/ 7 h 100"/>
                <a:gd name="T34" fmla="*/ 71 w 82"/>
                <a:gd name="T35" fmla="*/ 26 h 100"/>
                <a:gd name="T36" fmla="*/ 63 w 82"/>
                <a:gd name="T37" fmla="*/ 64 h 100"/>
                <a:gd name="T38" fmla="*/ 0 w 82"/>
                <a:gd name="T39" fmla="*/ 100 h 100"/>
                <a:gd name="T40" fmla="*/ 0 w 82"/>
                <a:gd name="T41" fmla="*/ 69 h 100"/>
                <a:gd name="T42" fmla="*/ 25 w 82"/>
                <a:gd name="T43" fmla="*/ 50 h 100"/>
                <a:gd name="T44" fmla="*/ 25 w 82"/>
                <a:gd name="T45" fmla="*/ 50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
                <a:gd name="T70" fmla="*/ 0 h 100"/>
                <a:gd name="T71" fmla="*/ 82 w 82"/>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 h="100">
                  <a:moveTo>
                    <a:pt x="25" y="50"/>
                  </a:moveTo>
                  <a:lnTo>
                    <a:pt x="30" y="50"/>
                  </a:lnTo>
                  <a:lnTo>
                    <a:pt x="38" y="50"/>
                  </a:lnTo>
                  <a:lnTo>
                    <a:pt x="47" y="47"/>
                  </a:lnTo>
                  <a:lnTo>
                    <a:pt x="52" y="43"/>
                  </a:lnTo>
                  <a:lnTo>
                    <a:pt x="52" y="33"/>
                  </a:lnTo>
                  <a:lnTo>
                    <a:pt x="58" y="28"/>
                  </a:lnTo>
                  <a:lnTo>
                    <a:pt x="63" y="24"/>
                  </a:lnTo>
                  <a:lnTo>
                    <a:pt x="66" y="24"/>
                  </a:lnTo>
                  <a:lnTo>
                    <a:pt x="63" y="19"/>
                  </a:lnTo>
                  <a:lnTo>
                    <a:pt x="63" y="12"/>
                  </a:lnTo>
                  <a:lnTo>
                    <a:pt x="63" y="2"/>
                  </a:lnTo>
                  <a:lnTo>
                    <a:pt x="71" y="0"/>
                  </a:lnTo>
                  <a:lnTo>
                    <a:pt x="77" y="0"/>
                  </a:lnTo>
                  <a:lnTo>
                    <a:pt x="82" y="2"/>
                  </a:lnTo>
                  <a:lnTo>
                    <a:pt x="82" y="5"/>
                  </a:lnTo>
                  <a:lnTo>
                    <a:pt x="82" y="7"/>
                  </a:lnTo>
                  <a:lnTo>
                    <a:pt x="71" y="26"/>
                  </a:lnTo>
                  <a:lnTo>
                    <a:pt x="63" y="64"/>
                  </a:lnTo>
                  <a:lnTo>
                    <a:pt x="0" y="100"/>
                  </a:lnTo>
                  <a:lnTo>
                    <a:pt x="0" y="69"/>
                  </a:lnTo>
                  <a:lnTo>
                    <a:pt x="25" y="50"/>
                  </a:lnTo>
                  <a:close/>
                </a:path>
              </a:pathLst>
            </a:custGeom>
            <a:solidFill>
              <a:srgbClr val="CCC7C2"/>
            </a:solidFill>
            <a:ln w="9525">
              <a:noFill/>
              <a:round/>
              <a:headEnd/>
              <a:tailEnd/>
            </a:ln>
          </p:spPr>
          <p:txBody>
            <a:bodyPr/>
            <a:lstStyle/>
            <a:p>
              <a:endParaRPr lang="en-US"/>
            </a:p>
          </p:txBody>
        </p:sp>
        <p:sp>
          <p:nvSpPr>
            <p:cNvPr id="15442" name="Freeform 56"/>
            <p:cNvSpPr>
              <a:spLocks/>
            </p:cNvSpPr>
            <p:nvPr/>
          </p:nvSpPr>
          <p:spPr bwMode="auto">
            <a:xfrm>
              <a:off x="6306" y="2263"/>
              <a:ext cx="129" cy="363"/>
            </a:xfrm>
            <a:custGeom>
              <a:avLst/>
              <a:gdLst>
                <a:gd name="T0" fmla="*/ 36 w 129"/>
                <a:gd name="T1" fmla="*/ 359 h 363"/>
                <a:gd name="T2" fmla="*/ 14 w 129"/>
                <a:gd name="T3" fmla="*/ 309 h 363"/>
                <a:gd name="T4" fmla="*/ 0 w 129"/>
                <a:gd name="T5" fmla="*/ 252 h 363"/>
                <a:gd name="T6" fmla="*/ 11 w 129"/>
                <a:gd name="T7" fmla="*/ 228 h 363"/>
                <a:gd name="T8" fmla="*/ 11 w 129"/>
                <a:gd name="T9" fmla="*/ 214 h 363"/>
                <a:gd name="T10" fmla="*/ 19 w 129"/>
                <a:gd name="T11" fmla="*/ 211 h 363"/>
                <a:gd name="T12" fmla="*/ 22 w 129"/>
                <a:gd name="T13" fmla="*/ 202 h 363"/>
                <a:gd name="T14" fmla="*/ 22 w 129"/>
                <a:gd name="T15" fmla="*/ 180 h 363"/>
                <a:gd name="T16" fmla="*/ 33 w 129"/>
                <a:gd name="T17" fmla="*/ 166 h 363"/>
                <a:gd name="T18" fmla="*/ 44 w 129"/>
                <a:gd name="T19" fmla="*/ 159 h 363"/>
                <a:gd name="T20" fmla="*/ 55 w 129"/>
                <a:gd name="T21" fmla="*/ 121 h 363"/>
                <a:gd name="T22" fmla="*/ 47 w 129"/>
                <a:gd name="T23" fmla="*/ 111 h 363"/>
                <a:gd name="T24" fmla="*/ 36 w 129"/>
                <a:gd name="T25" fmla="*/ 140 h 363"/>
                <a:gd name="T26" fmla="*/ 33 w 129"/>
                <a:gd name="T27" fmla="*/ 149 h 363"/>
                <a:gd name="T28" fmla="*/ 19 w 129"/>
                <a:gd name="T29" fmla="*/ 157 h 363"/>
                <a:gd name="T30" fmla="*/ 14 w 129"/>
                <a:gd name="T31" fmla="*/ 138 h 363"/>
                <a:gd name="T32" fmla="*/ 30 w 129"/>
                <a:gd name="T33" fmla="*/ 114 h 363"/>
                <a:gd name="T34" fmla="*/ 36 w 129"/>
                <a:gd name="T35" fmla="*/ 100 h 363"/>
                <a:gd name="T36" fmla="*/ 41 w 129"/>
                <a:gd name="T37" fmla="*/ 62 h 363"/>
                <a:gd name="T38" fmla="*/ 52 w 129"/>
                <a:gd name="T39" fmla="*/ 52 h 363"/>
                <a:gd name="T40" fmla="*/ 55 w 129"/>
                <a:gd name="T41" fmla="*/ 31 h 363"/>
                <a:gd name="T42" fmla="*/ 58 w 129"/>
                <a:gd name="T43" fmla="*/ 24 h 363"/>
                <a:gd name="T44" fmla="*/ 72 w 129"/>
                <a:gd name="T45" fmla="*/ 28 h 363"/>
                <a:gd name="T46" fmla="*/ 69 w 129"/>
                <a:gd name="T47" fmla="*/ 43 h 363"/>
                <a:gd name="T48" fmla="*/ 72 w 129"/>
                <a:gd name="T49" fmla="*/ 57 h 363"/>
                <a:gd name="T50" fmla="*/ 85 w 129"/>
                <a:gd name="T51" fmla="*/ 62 h 363"/>
                <a:gd name="T52" fmla="*/ 83 w 129"/>
                <a:gd name="T53" fmla="*/ 71 h 363"/>
                <a:gd name="T54" fmla="*/ 52 w 129"/>
                <a:gd name="T55" fmla="*/ 73 h 363"/>
                <a:gd name="T56" fmla="*/ 50 w 129"/>
                <a:gd name="T57" fmla="*/ 83 h 363"/>
                <a:gd name="T58" fmla="*/ 58 w 129"/>
                <a:gd name="T59" fmla="*/ 90 h 363"/>
                <a:gd name="T60" fmla="*/ 72 w 129"/>
                <a:gd name="T61" fmla="*/ 83 h 363"/>
                <a:gd name="T62" fmla="*/ 91 w 129"/>
                <a:gd name="T63" fmla="*/ 78 h 363"/>
                <a:gd name="T64" fmla="*/ 96 w 129"/>
                <a:gd name="T65" fmla="*/ 81 h 363"/>
                <a:gd name="T66" fmla="*/ 96 w 129"/>
                <a:gd name="T67" fmla="*/ 69 h 363"/>
                <a:gd name="T68" fmla="*/ 99 w 129"/>
                <a:gd name="T69" fmla="*/ 54 h 363"/>
                <a:gd name="T70" fmla="*/ 102 w 129"/>
                <a:gd name="T71" fmla="*/ 47 h 363"/>
                <a:gd name="T72" fmla="*/ 107 w 129"/>
                <a:gd name="T73" fmla="*/ 45 h 363"/>
                <a:gd name="T74" fmla="*/ 107 w 129"/>
                <a:gd name="T75" fmla="*/ 35 h 363"/>
                <a:gd name="T76" fmla="*/ 113 w 129"/>
                <a:gd name="T77" fmla="*/ 9 h 363"/>
                <a:gd name="T78" fmla="*/ 129 w 129"/>
                <a:gd name="T79" fmla="*/ 0 h 363"/>
                <a:gd name="T80" fmla="*/ 124 w 129"/>
                <a:gd name="T81" fmla="*/ 24 h 363"/>
                <a:gd name="T82" fmla="*/ 116 w 129"/>
                <a:gd name="T83" fmla="*/ 43 h 363"/>
                <a:gd name="T84" fmla="*/ 129 w 129"/>
                <a:gd name="T85" fmla="*/ 73 h 363"/>
                <a:gd name="T86" fmla="*/ 30 w 129"/>
                <a:gd name="T87" fmla="*/ 240 h 363"/>
                <a:gd name="T88" fmla="*/ 47 w 129"/>
                <a:gd name="T89" fmla="*/ 363 h 3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9"/>
                <a:gd name="T136" fmla="*/ 0 h 363"/>
                <a:gd name="T137" fmla="*/ 129 w 129"/>
                <a:gd name="T138" fmla="*/ 363 h 3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9" h="363">
                  <a:moveTo>
                    <a:pt x="47" y="363"/>
                  </a:moveTo>
                  <a:lnTo>
                    <a:pt x="36" y="359"/>
                  </a:lnTo>
                  <a:lnTo>
                    <a:pt x="30" y="342"/>
                  </a:lnTo>
                  <a:lnTo>
                    <a:pt x="14" y="309"/>
                  </a:lnTo>
                  <a:lnTo>
                    <a:pt x="0" y="273"/>
                  </a:lnTo>
                  <a:lnTo>
                    <a:pt x="0" y="252"/>
                  </a:lnTo>
                  <a:lnTo>
                    <a:pt x="6" y="240"/>
                  </a:lnTo>
                  <a:lnTo>
                    <a:pt x="11" y="228"/>
                  </a:lnTo>
                  <a:lnTo>
                    <a:pt x="11" y="218"/>
                  </a:lnTo>
                  <a:lnTo>
                    <a:pt x="11" y="214"/>
                  </a:lnTo>
                  <a:lnTo>
                    <a:pt x="14" y="214"/>
                  </a:lnTo>
                  <a:lnTo>
                    <a:pt x="19" y="211"/>
                  </a:lnTo>
                  <a:lnTo>
                    <a:pt x="22" y="207"/>
                  </a:lnTo>
                  <a:lnTo>
                    <a:pt x="22" y="202"/>
                  </a:lnTo>
                  <a:lnTo>
                    <a:pt x="17" y="192"/>
                  </a:lnTo>
                  <a:lnTo>
                    <a:pt x="22" y="180"/>
                  </a:lnTo>
                  <a:lnTo>
                    <a:pt x="28" y="169"/>
                  </a:lnTo>
                  <a:lnTo>
                    <a:pt x="33" y="166"/>
                  </a:lnTo>
                  <a:lnTo>
                    <a:pt x="41" y="166"/>
                  </a:lnTo>
                  <a:lnTo>
                    <a:pt x="44" y="159"/>
                  </a:lnTo>
                  <a:lnTo>
                    <a:pt x="52" y="140"/>
                  </a:lnTo>
                  <a:lnTo>
                    <a:pt x="55" y="121"/>
                  </a:lnTo>
                  <a:lnTo>
                    <a:pt x="55" y="109"/>
                  </a:lnTo>
                  <a:lnTo>
                    <a:pt x="47" y="111"/>
                  </a:lnTo>
                  <a:lnTo>
                    <a:pt x="41" y="123"/>
                  </a:lnTo>
                  <a:lnTo>
                    <a:pt x="36" y="140"/>
                  </a:lnTo>
                  <a:lnTo>
                    <a:pt x="36" y="149"/>
                  </a:lnTo>
                  <a:lnTo>
                    <a:pt x="33" y="149"/>
                  </a:lnTo>
                  <a:lnTo>
                    <a:pt x="28" y="154"/>
                  </a:lnTo>
                  <a:lnTo>
                    <a:pt x="19" y="157"/>
                  </a:lnTo>
                  <a:lnTo>
                    <a:pt x="14" y="152"/>
                  </a:lnTo>
                  <a:lnTo>
                    <a:pt x="14" y="138"/>
                  </a:lnTo>
                  <a:lnTo>
                    <a:pt x="19" y="123"/>
                  </a:lnTo>
                  <a:lnTo>
                    <a:pt x="30" y="114"/>
                  </a:lnTo>
                  <a:lnTo>
                    <a:pt x="36" y="109"/>
                  </a:lnTo>
                  <a:lnTo>
                    <a:pt x="36" y="100"/>
                  </a:lnTo>
                  <a:lnTo>
                    <a:pt x="39" y="81"/>
                  </a:lnTo>
                  <a:lnTo>
                    <a:pt x="41" y="62"/>
                  </a:lnTo>
                  <a:lnTo>
                    <a:pt x="47" y="54"/>
                  </a:lnTo>
                  <a:lnTo>
                    <a:pt x="52" y="52"/>
                  </a:lnTo>
                  <a:lnTo>
                    <a:pt x="55" y="40"/>
                  </a:lnTo>
                  <a:lnTo>
                    <a:pt x="55" y="31"/>
                  </a:lnTo>
                  <a:lnTo>
                    <a:pt x="55" y="26"/>
                  </a:lnTo>
                  <a:lnTo>
                    <a:pt x="58" y="24"/>
                  </a:lnTo>
                  <a:lnTo>
                    <a:pt x="69" y="26"/>
                  </a:lnTo>
                  <a:lnTo>
                    <a:pt x="72" y="28"/>
                  </a:lnTo>
                  <a:lnTo>
                    <a:pt x="72" y="35"/>
                  </a:lnTo>
                  <a:lnTo>
                    <a:pt x="69" y="43"/>
                  </a:lnTo>
                  <a:lnTo>
                    <a:pt x="69" y="52"/>
                  </a:lnTo>
                  <a:lnTo>
                    <a:pt x="72" y="57"/>
                  </a:lnTo>
                  <a:lnTo>
                    <a:pt x="80" y="62"/>
                  </a:lnTo>
                  <a:lnTo>
                    <a:pt x="85" y="62"/>
                  </a:lnTo>
                  <a:lnTo>
                    <a:pt x="85" y="66"/>
                  </a:lnTo>
                  <a:lnTo>
                    <a:pt x="83" y="71"/>
                  </a:lnTo>
                  <a:lnTo>
                    <a:pt x="83" y="73"/>
                  </a:lnTo>
                  <a:lnTo>
                    <a:pt x="52" y="73"/>
                  </a:lnTo>
                  <a:lnTo>
                    <a:pt x="50" y="76"/>
                  </a:lnTo>
                  <a:lnTo>
                    <a:pt x="50" y="83"/>
                  </a:lnTo>
                  <a:lnTo>
                    <a:pt x="52" y="88"/>
                  </a:lnTo>
                  <a:lnTo>
                    <a:pt x="58" y="90"/>
                  </a:lnTo>
                  <a:lnTo>
                    <a:pt x="63" y="88"/>
                  </a:lnTo>
                  <a:lnTo>
                    <a:pt x="72" y="83"/>
                  </a:lnTo>
                  <a:lnTo>
                    <a:pt x="80" y="76"/>
                  </a:lnTo>
                  <a:lnTo>
                    <a:pt x="91" y="78"/>
                  </a:lnTo>
                  <a:lnTo>
                    <a:pt x="94" y="81"/>
                  </a:lnTo>
                  <a:lnTo>
                    <a:pt x="96" y="81"/>
                  </a:lnTo>
                  <a:lnTo>
                    <a:pt x="96" y="76"/>
                  </a:lnTo>
                  <a:lnTo>
                    <a:pt x="96" y="69"/>
                  </a:lnTo>
                  <a:lnTo>
                    <a:pt x="96" y="62"/>
                  </a:lnTo>
                  <a:lnTo>
                    <a:pt x="99" y="54"/>
                  </a:lnTo>
                  <a:lnTo>
                    <a:pt x="102" y="50"/>
                  </a:lnTo>
                  <a:lnTo>
                    <a:pt x="102" y="47"/>
                  </a:lnTo>
                  <a:lnTo>
                    <a:pt x="105" y="47"/>
                  </a:lnTo>
                  <a:lnTo>
                    <a:pt x="107" y="45"/>
                  </a:lnTo>
                  <a:lnTo>
                    <a:pt x="110" y="40"/>
                  </a:lnTo>
                  <a:lnTo>
                    <a:pt x="107" y="35"/>
                  </a:lnTo>
                  <a:lnTo>
                    <a:pt x="107" y="21"/>
                  </a:lnTo>
                  <a:lnTo>
                    <a:pt x="113" y="9"/>
                  </a:lnTo>
                  <a:lnTo>
                    <a:pt x="121" y="2"/>
                  </a:lnTo>
                  <a:lnTo>
                    <a:pt x="129" y="0"/>
                  </a:lnTo>
                  <a:lnTo>
                    <a:pt x="129" y="7"/>
                  </a:lnTo>
                  <a:lnTo>
                    <a:pt x="124" y="24"/>
                  </a:lnTo>
                  <a:lnTo>
                    <a:pt x="118" y="38"/>
                  </a:lnTo>
                  <a:lnTo>
                    <a:pt x="116" y="43"/>
                  </a:lnTo>
                  <a:lnTo>
                    <a:pt x="121" y="57"/>
                  </a:lnTo>
                  <a:lnTo>
                    <a:pt x="129" y="73"/>
                  </a:lnTo>
                  <a:lnTo>
                    <a:pt x="55" y="180"/>
                  </a:lnTo>
                  <a:lnTo>
                    <a:pt x="30" y="240"/>
                  </a:lnTo>
                  <a:lnTo>
                    <a:pt x="61" y="361"/>
                  </a:lnTo>
                  <a:lnTo>
                    <a:pt x="47" y="363"/>
                  </a:lnTo>
                  <a:close/>
                </a:path>
              </a:pathLst>
            </a:custGeom>
            <a:solidFill>
              <a:srgbClr val="CCC7C2"/>
            </a:solidFill>
            <a:ln w="9525">
              <a:noFill/>
              <a:round/>
              <a:headEnd/>
              <a:tailEnd/>
            </a:ln>
          </p:spPr>
          <p:txBody>
            <a:bodyPr/>
            <a:lstStyle/>
            <a:p>
              <a:endParaRPr lang="en-US"/>
            </a:p>
          </p:txBody>
        </p:sp>
        <p:sp>
          <p:nvSpPr>
            <p:cNvPr id="15443" name="Freeform 57"/>
            <p:cNvSpPr>
              <a:spLocks/>
            </p:cNvSpPr>
            <p:nvPr/>
          </p:nvSpPr>
          <p:spPr bwMode="auto">
            <a:xfrm>
              <a:off x="6323" y="2289"/>
              <a:ext cx="217" cy="283"/>
            </a:xfrm>
            <a:custGeom>
              <a:avLst/>
              <a:gdLst>
                <a:gd name="T0" fmla="*/ 11 w 217"/>
                <a:gd name="T1" fmla="*/ 271 h 283"/>
                <a:gd name="T2" fmla="*/ 0 w 217"/>
                <a:gd name="T3" fmla="*/ 223 h 283"/>
                <a:gd name="T4" fmla="*/ 11 w 217"/>
                <a:gd name="T5" fmla="*/ 195 h 283"/>
                <a:gd name="T6" fmla="*/ 13 w 217"/>
                <a:gd name="T7" fmla="*/ 171 h 283"/>
                <a:gd name="T8" fmla="*/ 30 w 217"/>
                <a:gd name="T9" fmla="*/ 157 h 283"/>
                <a:gd name="T10" fmla="*/ 71 w 217"/>
                <a:gd name="T11" fmla="*/ 81 h 283"/>
                <a:gd name="T12" fmla="*/ 88 w 217"/>
                <a:gd name="T13" fmla="*/ 64 h 283"/>
                <a:gd name="T14" fmla="*/ 104 w 217"/>
                <a:gd name="T15" fmla="*/ 31 h 283"/>
                <a:gd name="T16" fmla="*/ 151 w 217"/>
                <a:gd name="T17" fmla="*/ 26 h 283"/>
                <a:gd name="T18" fmla="*/ 143 w 217"/>
                <a:gd name="T19" fmla="*/ 40 h 283"/>
                <a:gd name="T20" fmla="*/ 173 w 217"/>
                <a:gd name="T21" fmla="*/ 36 h 283"/>
                <a:gd name="T22" fmla="*/ 195 w 217"/>
                <a:gd name="T23" fmla="*/ 7 h 283"/>
                <a:gd name="T24" fmla="*/ 214 w 217"/>
                <a:gd name="T25" fmla="*/ 9 h 283"/>
                <a:gd name="T26" fmla="*/ 206 w 217"/>
                <a:gd name="T27" fmla="*/ 24 h 283"/>
                <a:gd name="T28" fmla="*/ 209 w 217"/>
                <a:gd name="T29" fmla="*/ 47 h 283"/>
                <a:gd name="T30" fmla="*/ 217 w 217"/>
                <a:gd name="T31" fmla="*/ 59 h 283"/>
                <a:gd name="T32" fmla="*/ 214 w 217"/>
                <a:gd name="T33" fmla="*/ 69 h 283"/>
                <a:gd name="T34" fmla="*/ 181 w 217"/>
                <a:gd name="T35" fmla="*/ 76 h 283"/>
                <a:gd name="T36" fmla="*/ 145 w 217"/>
                <a:gd name="T37" fmla="*/ 93 h 283"/>
                <a:gd name="T38" fmla="*/ 121 w 217"/>
                <a:gd name="T39" fmla="*/ 109 h 283"/>
                <a:gd name="T40" fmla="*/ 101 w 217"/>
                <a:gd name="T41" fmla="*/ 116 h 283"/>
                <a:gd name="T42" fmla="*/ 74 w 217"/>
                <a:gd name="T43" fmla="*/ 138 h 283"/>
                <a:gd name="T44" fmla="*/ 49 w 217"/>
                <a:gd name="T45" fmla="*/ 164 h 283"/>
                <a:gd name="T46" fmla="*/ 35 w 217"/>
                <a:gd name="T47" fmla="*/ 183 h 283"/>
                <a:gd name="T48" fmla="*/ 27 w 217"/>
                <a:gd name="T49" fmla="*/ 195 h 283"/>
                <a:gd name="T50" fmla="*/ 24 w 217"/>
                <a:gd name="T51" fmla="*/ 223 h 283"/>
                <a:gd name="T52" fmla="*/ 33 w 217"/>
                <a:gd name="T53" fmla="*/ 259 h 283"/>
                <a:gd name="T54" fmla="*/ 44 w 217"/>
                <a:gd name="T55" fmla="*/ 261 h 283"/>
                <a:gd name="T56" fmla="*/ 52 w 217"/>
                <a:gd name="T57" fmla="*/ 242 h 283"/>
                <a:gd name="T58" fmla="*/ 71 w 217"/>
                <a:gd name="T59" fmla="*/ 228 h 283"/>
                <a:gd name="T60" fmla="*/ 90 w 217"/>
                <a:gd name="T61" fmla="*/ 228 h 283"/>
                <a:gd name="T62" fmla="*/ 79 w 217"/>
                <a:gd name="T63" fmla="*/ 278 h 283"/>
                <a:gd name="T64" fmla="*/ 16 w 217"/>
                <a:gd name="T65" fmla="*/ 283 h 2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7"/>
                <a:gd name="T100" fmla="*/ 0 h 283"/>
                <a:gd name="T101" fmla="*/ 217 w 217"/>
                <a:gd name="T102" fmla="*/ 283 h 2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7" h="283">
                  <a:moveTo>
                    <a:pt x="16" y="283"/>
                  </a:moveTo>
                  <a:lnTo>
                    <a:pt x="11" y="271"/>
                  </a:lnTo>
                  <a:lnTo>
                    <a:pt x="5" y="249"/>
                  </a:lnTo>
                  <a:lnTo>
                    <a:pt x="0" y="223"/>
                  </a:lnTo>
                  <a:lnTo>
                    <a:pt x="5" y="207"/>
                  </a:lnTo>
                  <a:lnTo>
                    <a:pt x="11" y="195"/>
                  </a:lnTo>
                  <a:lnTo>
                    <a:pt x="13" y="183"/>
                  </a:lnTo>
                  <a:lnTo>
                    <a:pt x="13" y="171"/>
                  </a:lnTo>
                  <a:lnTo>
                    <a:pt x="16" y="166"/>
                  </a:lnTo>
                  <a:lnTo>
                    <a:pt x="30" y="157"/>
                  </a:lnTo>
                  <a:lnTo>
                    <a:pt x="68" y="109"/>
                  </a:lnTo>
                  <a:lnTo>
                    <a:pt x="71" y="81"/>
                  </a:lnTo>
                  <a:lnTo>
                    <a:pt x="74" y="76"/>
                  </a:lnTo>
                  <a:lnTo>
                    <a:pt x="88" y="64"/>
                  </a:lnTo>
                  <a:lnTo>
                    <a:pt x="99" y="47"/>
                  </a:lnTo>
                  <a:lnTo>
                    <a:pt x="104" y="31"/>
                  </a:lnTo>
                  <a:lnTo>
                    <a:pt x="154" y="24"/>
                  </a:lnTo>
                  <a:lnTo>
                    <a:pt x="151" y="26"/>
                  </a:lnTo>
                  <a:lnTo>
                    <a:pt x="145" y="33"/>
                  </a:lnTo>
                  <a:lnTo>
                    <a:pt x="143" y="40"/>
                  </a:lnTo>
                  <a:lnTo>
                    <a:pt x="156" y="43"/>
                  </a:lnTo>
                  <a:lnTo>
                    <a:pt x="173" y="36"/>
                  </a:lnTo>
                  <a:lnTo>
                    <a:pt x="187" y="21"/>
                  </a:lnTo>
                  <a:lnTo>
                    <a:pt x="195" y="7"/>
                  </a:lnTo>
                  <a:lnTo>
                    <a:pt x="200" y="0"/>
                  </a:lnTo>
                  <a:lnTo>
                    <a:pt x="214" y="9"/>
                  </a:lnTo>
                  <a:lnTo>
                    <a:pt x="209" y="14"/>
                  </a:lnTo>
                  <a:lnTo>
                    <a:pt x="206" y="24"/>
                  </a:lnTo>
                  <a:lnTo>
                    <a:pt x="203" y="38"/>
                  </a:lnTo>
                  <a:lnTo>
                    <a:pt x="209" y="47"/>
                  </a:lnTo>
                  <a:lnTo>
                    <a:pt x="217" y="55"/>
                  </a:lnTo>
                  <a:lnTo>
                    <a:pt x="217" y="59"/>
                  </a:lnTo>
                  <a:lnTo>
                    <a:pt x="214" y="66"/>
                  </a:lnTo>
                  <a:lnTo>
                    <a:pt x="214" y="69"/>
                  </a:lnTo>
                  <a:lnTo>
                    <a:pt x="203" y="71"/>
                  </a:lnTo>
                  <a:lnTo>
                    <a:pt x="181" y="76"/>
                  </a:lnTo>
                  <a:lnTo>
                    <a:pt x="156" y="81"/>
                  </a:lnTo>
                  <a:lnTo>
                    <a:pt x="145" y="93"/>
                  </a:lnTo>
                  <a:lnTo>
                    <a:pt x="134" y="102"/>
                  </a:lnTo>
                  <a:lnTo>
                    <a:pt x="121" y="109"/>
                  </a:lnTo>
                  <a:lnTo>
                    <a:pt x="107" y="114"/>
                  </a:lnTo>
                  <a:lnTo>
                    <a:pt x="101" y="116"/>
                  </a:lnTo>
                  <a:lnTo>
                    <a:pt x="90" y="121"/>
                  </a:lnTo>
                  <a:lnTo>
                    <a:pt x="74" y="138"/>
                  </a:lnTo>
                  <a:lnTo>
                    <a:pt x="55" y="152"/>
                  </a:lnTo>
                  <a:lnTo>
                    <a:pt x="49" y="164"/>
                  </a:lnTo>
                  <a:lnTo>
                    <a:pt x="44" y="171"/>
                  </a:lnTo>
                  <a:lnTo>
                    <a:pt x="35" y="183"/>
                  </a:lnTo>
                  <a:lnTo>
                    <a:pt x="30" y="190"/>
                  </a:lnTo>
                  <a:lnTo>
                    <a:pt x="27" y="195"/>
                  </a:lnTo>
                  <a:lnTo>
                    <a:pt x="24" y="204"/>
                  </a:lnTo>
                  <a:lnTo>
                    <a:pt x="24" y="223"/>
                  </a:lnTo>
                  <a:lnTo>
                    <a:pt x="27" y="247"/>
                  </a:lnTo>
                  <a:lnTo>
                    <a:pt x="33" y="259"/>
                  </a:lnTo>
                  <a:lnTo>
                    <a:pt x="38" y="264"/>
                  </a:lnTo>
                  <a:lnTo>
                    <a:pt x="44" y="261"/>
                  </a:lnTo>
                  <a:lnTo>
                    <a:pt x="49" y="254"/>
                  </a:lnTo>
                  <a:lnTo>
                    <a:pt x="52" y="242"/>
                  </a:lnTo>
                  <a:lnTo>
                    <a:pt x="55" y="233"/>
                  </a:lnTo>
                  <a:lnTo>
                    <a:pt x="71" y="228"/>
                  </a:lnTo>
                  <a:lnTo>
                    <a:pt x="82" y="228"/>
                  </a:lnTo>
                  <a:lnTo>
                    <a:pt x="90" y="228"/>
                  </a:lnTo>
                  <a:lnTo>
                    <a:pt x="93" y="245"/>
                  </a:lnTo>
                  <a:lnTo>
                    <a:pt x="79" y="278"/>
                  </a:lnTo>
                  <a:lnTo>
                    <a:pt x="16" y="283"/>
                  </a:lnTo>
                  <a:close/>
                </a:path>
              </a:pathLst>
            </a:custGeom>
            <a:solidFill>
              <a:srgbClr val="BDB5AD"/>
            </a:solidFill>
            <a:ln w="9525">
              <a:noFill/>
              <a:round/>
              <a:headEnd/>
              <a:tailEnd/>
            </a:ln>
          </p:spPr>
          <p:txBody>
            <a:bodyPr/>
            <a:lstStyle/>
            <a:p>
              <a:endParaRPr lang="en-US"/>
            </a:p>
          </p:txBody>
        </p:sp>
        <p:sp>
          <p:nvSpPr>
            <p:cNvPr id="15444" name="Freeform 58"/>
            <p:cNvSpPr>
              <a:spLocks/>
            </p:cNvSpPr>
            <p:nvPr/>
          </p:nvSpPr>
          <p:spPr bwMode="auto">
            <a:xfrm>
              <a:off x="6287" y="3106"/>
              <a:ext cx="352" cy="305"/>
            </a:xfrm>
            <a:custGeom>
              <a:avLst/>
              <a:gdLst>
                <a:gd name="T0" fmla="*/ 58 w 352"/>
                <a:gd name="T1" fmla="*/ 122 h 305"/>
                <a:gd name="T2" fmla="*/ 69 w 352"/>
                <a:gd name="T3" fmla="*/ 150 h 305"/>
                <a:gd name="T4" fmla="*/ 44 w 352"/>
                <a:gd name="T5" fmla="*/ 152 h 305"/>
                <a:gd name="T6" fmla="*/ 33 w 352"/>
                <a:gd name="T7" fmla="*/ 162 h 305"/>
                <a:gd name="T8" fmla="*/ 38 w 352"/>
                <a:gd name="T9" fmla="*/ 169 h 305"/>
                <a:gd name="T10" fmla="*/ 49 w 352"/>
                <a:gd name="T11" fmla="*/ 164 h 305"/>
                <a:gd name="T12" fmla="*/ 52 w 352"/>
                <a:gd name="T13" fmla="*/ 164 h 305"/>
                <a:gd name="T14" fmla="*/ 63 w 352"/>
                <a:gd name="T15" fmla="*/ 183 h 305"/>
                <a:gd name="T16" fmla="*/ 49 w 352"/>
                <a:gd name="T17" fmla="*/ 198 h 305"/>
                <a:gd name="T18" fmla="*/ 52 w 352"/>
                <a:gd name="T19" fmla="*/ 207 h 305"/>
                <a:gd name="T20" fmla="*/ 66 w 352"/>
                <a:gd name="T21" fmla="*/ 200 h 305"/>
                <a:gd name="T22" fmla="*/ 74 w 352"/>
                <a:gd name="T23" fmla="*/ 212 h 305"/>
                <a:gd name="T24" fmla="*/ 77 w 352"/>
                <a:gd name="T25" fmla="*/ 224 h 305"/>
                <a:gd name="T26" fmla="*/ 52 w 352"/>
                <a:gd name="T27" fmla="*/ 231 h 305"/>
                <a:gd name="T28" fmla="*/ 55 w 352"/>
                <a:gd name="T29" fmla="*/ 238 h 305"/>
                <a:gd name="T30" fmla="*/ 80 w 352"/>
                <a:gd name="T31" fmla="*/ 240 h 305"/>
                <a:gd name="T32" fmla="*/ 74 w 352"/>
                <a:gd name="T33" fmla="*/ 248 h 305"/>
                <a:gd name="T34" fmla="*/ 74 w 352"/>
                <a:gd name="T35" fmla="*/ 259 h 305"/>
                <a:gd name="T36" fmla="*/ 93 w 352"/>
                <a:gd name="T37" fmla="*/ 257 h 305"/>
                <a:gd name="T38" fmla="*/ 99 w 352"/>
                <a:gd name="T39" fmla="*/ 245 h 305"/>
                <a:gd name="T40" fmla="*/ 88 w 352"/>
                <a:gd name="T41" fmla="*/ 224 h 305"/>
                <a:gd name="T42" fmla="*/ 91 w 352"/>
                <a:gd name="T43" fmla="*/ 207 h 305"/>
                <a:gd name="T44" fmla="*/ 102 w 352"/>
                <a:gd name="T45" fmla="*/ 219 h 305"/>
                <a:gd name="T46" fmla="*/ 104 w 352"/>
                <a:gd name="T47" fmla="*/ 236 h 305"/>
                <a:gd name="T48" fmla="*/ 115 w 352"/>
                <a:gd name="T49" fmla="*/ 252 h 305"/>
                <a:gd name="T50" fmla="*/ 135 w 352"/>
                <a:gd name="T51" fmla="*/ 271 h 305"/>
                <a:gd name="T52" fmla="*/ 140 w 352"/>
                <a:gd name="T53" fmla="*/ 274 h 305"/>
                <a:gd name="T54" fmla="*/ 135 w 352"/>
                <a:gd name="T55" fmla="*/ 286 h 305"/>
                <a:gd name="T56" fmla="*/ 132 w 352"/>
                <a:gd name="T57" fmla="*/ 297 h 305"/>
                <a:gd name="T58" fmla="*/ 151 w 352"/>
                <a:gd name="T59" fmla="*/ 305 h 305"/>
                <a:gd name="T60" fmla="*/ 179 w 352"/>
                <a:gd name="T61" fmla="*/ 302 h 305"/>
                <a:gd name="T62" fmla="*/ 192 w 352"/>
                <a:gd name="T63" fmla="*/ 295 h 305"/>
                <a:gd name="T64" fmla="*/ 181 w 352"/>
                <a:gd name="T65" fmla="*/ 257 h 305"/>
                <a:gd name="T66" fmla="*/ 212 w 352"/>
                <a:gd name="T67" fmla="*/ 257 h 305"/>
                <a:gd name="T68" fmla="*/ 247 w 352"/>
                <a:gd name="T69" fmla="*/ 224 h 305"/>
                <a:gd name="T70" fmla="*/ 330 w 352"/>
                <a:gd name="T71" fmla="*/ 171 h 305"/>
                <a:gd name="T72" fmla="*/ 341 w 352"/>
                <a:gd name="T73" fmla="*/ 131 h 305"/>
                <a:gd name="T74" fmla="*/ 302 w 352"/>
                <a:gd name="T75" fmla="*/ 31 h 305"/>
                <a:gd name="T76" fmla="*/ 0 w 352"/>
                <a:gd name="T77" fmla="*/ 0 h 305"/>
                <a:gd name="T78" fmla="*/ 19 w 352"/>
                <a:gd name="T79" fmla="*/ 53 h 305"/>
                <a:gd name="T80" fmla="*/ 55 w 352"/>
                <a:gd name="T81" fmla="*/ 114 h 3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2"/>
                <a:gd name="T124" fmla="*/ 0 h 305"/>
                <a:gd name="T125" fmla="*/ 352 w 352"/>
                <a:gd name="T126" fmla="*/ 305 h 3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2" h="305">
                  <a:moveTo>
                    <a:pt x="55" y="114"/>
                  </a:moveTo>
                  <a:lnTo>
                    <a:pt x="58" y="122"/>
                  </a:lnTo>
                  <a:lnTo>
                    <a:pt x="66" y="138"/>
                  </a:lnTo>
                  <a:lnTo>
                    <a:pt x="69" y="150"/>
                  </a:lnTo>
                  <a:lnTo>
                    <a:pt x="60" y="157"/>
                  </a:lnTo>
                  <a:lnTo>
                    <a:pt x="44" y="152"/>
                  </a:lnTo>
                  <a:lnTo>
                    <a:pt x="36" y="157"/>
                  </a:lnTo>
                  <a:lnTo>
                    <a:pt x="33" y="162"/>
                  </a:lnTo>
                  <a:lnTo>
                    <a:pt x="36" y="169"/>
                  </a:lnTo>
                  <a:lnTo>
                    <a:pt x="38" y="169"/>
                  </a:lnTo>
                  <a:lnTo>
                    <a:pt x="44" y="167"/>
                  </a:lnTo>
                  <a:lnTo>
                    <a:pt x="49" y="164"/>
                  </a:lnTo>
                  <a:lnTo>
                    <a:pt x="52" y="162"/>
                  </a:lnTo>
                  <a:lnTo>
                    <a:pt x="52" y="164"/>
                  </a:lnTo>
                  <a:lnTo>
                    <a:pt x="58" y="176"/>
                  </a:lnTo>
                  <a:lnTo>
                    <a:pt x="63" y="183"/>
                  </a:lnTo>
                  <a:lnTo>
                    <a:pt x="58" y="193"/>
                  </a:lnTo>
                  <a:lnTo>
                    <a:pt x="49" y="198"/>
                  </a:lnTo>
                  <a:lnTo>
                    <a:pt x="49" y="205"/>
                  </a:lnTo>
                  <a:lnTo>
                    <a:pt x="52" y="207"/>
                  </a:lnTo>
                  <a:lnTo>
                    <a:pt x="58" y="207"/>
                  </a:lnTo>
                  <a:lnTo>
                    <a:pt x="66" y="200"/>
                  </a:lnTo>
                  <a:lnTo>
                    <a:pt x="71" y="205"/>
                  </a:lnTo>
                  <a:lnTo>
                    <a:pt x="74" y="212"/>
                  </a:lnTo>
                  <a:lnTo>
                    <a:pt x="80" y="217"/>
                  </a:lnTo>
                  <a:lnTo>
                    <a:pt x="77" y="224"/>
                  </a:lnTo>
                  <a:lnTo>
                    <a:pt x="66" y="229"/>
                  </a:lnTo>
                  <a:lnTo>
                    <a:pt x="52" y="231"/>
                  </a:lnTo>
                  <a:lnTo>
                    <a:pt x="52" y="236"/>
                  </a:lnTo>
                  <a:lnTo>
                    <a:pt x="55" y="238"/>
                  </a:lnTo>
                  <a:lnTo>
                    <a:pt x="58" y="240"/>
                  </a:lnTo>
                  <a:lnTo>
                    <a:pt x="80" y="240"/>
                  </a:lnTo>
                  <a:lnTo>
                    <a:pt x="77" y="243"/>
                  </a:lnTo>
                  <a:lnTo>
                    <a:pt x="74" y="248"/>
                  </a:lnTo>
                  <a:lnTo>
                    <a:pt x="71" y="255"/>
                  </a:lnTo>
                  <a:lnTo>
                    <a:pt x="74" y="259"/>
                  </a:lnTo>
                  <a:lnTo>
                    <a:pt x="82" y="259"/>
                  </a:lnTo>
                  <a:lnTo>
                    <a:pt x="93" y="257"/>
                  </a:lnTo>
                  <a:lnTo>
                    <a:pt x="99" y="252"/>
                  </a:lnTo>
                  <a:lnTo>
                    <a:pt x="99" y="245"/>
                  </a:lnTo>
                  <a:lnTo>
                    <a:pt x="93" y="233"/>
                  </a:lnTo>
                  <a:lnTo>
                    <a:pt x="88" y="224"/>
                  </a:lnTo>
                  <a:lnTo>
                    <a:pt x="85" y="212"/>
                  </a:lnTo>
                  <a:lnTo>
                    <a:pt x="91" y="207"/>
                  </a:lnTo>
                  <a:lnTo>
                    <a:pt x="96" y="207"/>
                  </a:lnTo>
                  <a:lnTo>
                    <a:pt x="102" y="219"/>
                  </a:lnTo>
                  <a:lnTo>
                    <a:pt x="104" y="229"/>
                  </a:lnTo>
                  <a:lnTo>
                    <a:pt x="104" y="236"/>
                  </a:lnTo>
                  <a:lnTo>
                    <a:pt x="107" y="240"/>
                  </a:lnTo>
                  <a:lnTo>
                    <a:pt x="115" y="252"/>
                  </a:lnTo>
                  <a:lnTo>
                    <a:pt x="126" y="262"/>
                  </a:lnTo>
                  <a:lnTo>
                    <a:pt x="135" y="271"/>
                  </a:lnTo>
                  <a:lnTo>
                    <a:pt x="137" y="271"/>
                  </a:lnTo>
                  <a:lnTo>
                    <a:pt x="140" y="274"/>
                  </a:lnTo>
                  <a:lnTo>
                    <a:pt x="143" y="276"/>
                  </a:lnTo>
                  <a:lnTo>
                    <a:pt x="135" y="286"/>
                  </a:lnTo>
                  <a:lnTo>
                    <a:pt x="129" y="290"/>
                  </a:lnTo>
                  <a:lnTo>
                    <a:pt x="132" y="297"/>
                  </a:lnTo>
                  <a:lnTo>
                    <a:pt x="137" y="302"/>
                  </a:lnTo>
                  <a:lnTo>
                    <a:pt x="151" y="305"/>
                  </a:lnTo>
                  <a:lnTo>
                    <a:pt x="165" y="305"/>
                  </a:lnTo>
                  <a:lnTo>
                    <a:pt x="179" y="302"/>
                  </a:lnTo>
                  <a:lnTo>
                    <a:pt x="187" y="297"/>
                  </a:lnTo>
                  <a:lnTo>
                    <a:pt x="192" y="295"/>
                  </a:lnTo>
                  <a:lnTo>
                    <a:pt x="173" y="257"/>
                  </a:lnTo>
                  <a:lnTo>
                    <a:pt x="181" y="257"/>
                  </a:lnTo>
                  <a:lnTo>
                    <a:pt x="195" y="259"/>
                  </a:lnTo>
                  <a:lnTo>
                    <a:pt x="212" y="257"/>
                  </a:lnTo>
                  <a:lnTo>
                    <a:pt x="225" y="245"/>
                  </a:lnTo>
                  <a:lnTo>
                    <a:pt x="247" y="224"/>
                  </a:lnTo>
                  <a:lnTo>
                    <a:pt x="289" y="198"/>
                  </a:lnTo>
                  <a:lnTo>
                    <a:pt x="330" y="171"/>
                  </a:lnTo>
                  <a:lnTo>
                    <a:pt x="352" y="160"/>
                  </a:lnTo>
                  <a:lnTo>
                    <a:pt x="341" y="131"/>
                  </a:lnTo>
                  <a:lnTo>
                    <a:pt x="322" y="81"/>
                  </a:lnTo>
                  <a:lnTo>
                    <a:pt x="302" y="31"/>
                  </a:lnTo>
                  <a:lnTo>
                    <a:pt x="294" y="10"/>
                  </a:lnTo>
                  <a:lnTo>
                    <a:pt x="0" y="0"/>
                  </a:lnTo>
                  <a:lnTo>
                    <a:pt x="0" y="50"/>
                  </a:lnTo>
                  <a:lnTo>
                    <a:pt x="19" y="53"/>
                  </a:lnTo>
                  <a:lnTo>
                    <a:pt x="55" y="114"/>
                  </a:lnTo>
                  <a:close/>
                </a:path>
              </a:pathLst>
            </a:custGeom>
            <a:solidFill>
              <a:srgbClr val="BDB5AD"/>
            </a:solidFill>
            <a:ln w="9525">
              <a:noFill/>
              <a:round/>
              <a:headEnd/>
              <a:tailEnd/>
            </a:ln>
          </p:spPr>
          <p:txBody>
            <a:bodyPr/>
            <a:lstStyle/>
            <a:p>
              <a:endParaRPr lang="en-US"/>
            </a:p>
          </p:txBody>
        </p:sp>
        <p:sp>
          <p:nvSpPr>
            <p:cNvPr id="15445" name="Freeform 59"/>
            <p:cNvSpPr>
              <a:spLocks/>
            </p:cNvSpPr>
            <p:nvPr/>
          </p:nvSpPr>
          <p:spPr bwMode="auto">
            <a:xfrm>
              <a:off x="6490" y="3190"/>
              <a:ext cx="39" cy="78"/>
            </a:xfrm>
            <a:custGeom>
              <a:avLst/>
              <a:gdLst>
                <a:gd name="T0" fmla="*/ 0 w 39"/>
                <a:gd name="T1" fmla="*/ 30 h 78"/>
                <a:gd name="T2" fmla="*/ 0 w 39"/>
                <a:gd name="T3" fmla="*/ 30 h 78"/>
                <a:gd name="T4" fmla="*/ 0 w 39"/>
                <a:gd name="T5" fmla="*/ 35 h 78"/>
                <a:gd name="T6" fmla="*/ 6 w 39"/>
                <a:gd name="T7" fmla="*/ 38 h 78"/>
                <a:gd name="T8" fmla="*/ 11 w 39"/>
                <a:gd name="T9" fmla="*/ 40 h 78"/>
                <a:gd name="T10" fmla="*/ 14 w 39"/>
                <a:gd name="T11" fmla="*/ 47 h 78"/>
                <a:gd name="T12" fmla="*/ 17 w 39"/>
                <a:gd name="T13" fmla="*/ 59 h 78"/>
                <a:gd name="T14" fmla="*/ 20 w 39"/>
                <a:gd name="T15" fmla="*/ 71 h 78"/>
                <a:gd name="T16" fmla="*/ 28 w 39"/>
                <a:gd name="T17" fmla="*/ 78 h 78"/>
                <a:gd name="T18" fmla="*/ 33 w 39"/>
                <a:gd name="T19" fmla="*/ 68 h 78"/>
                <a:gd name="T20" fmla="*/ 39 w 39"/>
                <a:gd name="T21" fmla="*/ 57 h 78"/>
                <a:gd name="T22" fmla="*/ 39 w 39"/>
                <a:gd name="T23" fmla="*/ 42 h 78"/>
                <a:gd name="T24" fmla="*/ 39 w 39"/>
                <a:gd name="T25" fmla="*/ 35 h 78"/>
                <a:gd name="T26" fmla="*/ 33 w 39"/>
                <a:gd name="T27" fmla="*/ 30 h 78"/>
                <a:gd name="T28" fmla="*/ 39 w 39"/>
                <a:gd name="T29" fmla="*/ 2 h 78"/>
                <a:gd name="T30" fmla="*/ 11 w 39"/>
                <a:gd name="T31" fmla="*/ 0 h 78"/>
                <a:gd name="T32" fmla="*/ 0 w 39"/>
                <a:gd name="T33" fmla="*/ 30 h 78"/>
                <a:gd name="T34" fmla="*/ 0 w 39"/>
                <a:gd name="T35" fmla="*/ 30 h 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78"/>
                <a:gd name="T56" fmla="*/ 39 w 39"/>
                <a:gd name="T57" fmla="*/ 78 h 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78">
                  <a:moveTo>
                    <a:pt x="0" y="30"/>
                  </a:moveTo>
                  <a:lnTo>
                    <a:pt x="0" y="30"/>
                  </a:lnTo>
                  <a:lnTo>
                    <a:pt x="0" y="35"/>
                  </a:lnTo>
                  <a:lnTo>
                    <a:pt x="6" y="38"/>
                  </a:lnTo>
                  <a:lnTo>
                    <a:pt x="11" y="40"/>
                  </a:lnTo>
                  <a:lnTo>
                    <a:pt x="14" y="47"/>
                  </a:lnTo>
                  <a:lnTo>
                    <a:pt x="17" y="59"/>
                  </a:lnTo>
                  <a:lnTo>
                    <a:pt x="20" y="71"/>
                  </a:lnTo>
                  <a:lnTo>
                    <a:pt x="28" y="78"/>
                  </a:lnTo>
                  <a:lnTo>
                    <a:pt x="33" y="68"/>
                  </a:lnTo>
                  <a:lnTo>
                    <a:pt x="39" y="57"/>
                  </a:lnTo>
                  <a:lnTo>
                    <a:pt x="39" y="42"/>
                  </a:lnTo>
                  <a:lnTo>
                    <a:pt x="39" y="35"/>
                  </a:lnTo>
                  <a:lnTo>
                    <a:pt x="33" y="30"/>
                  </a:lnTo>
                  <a:lnTo>
                    <a:pt x="39" y="2"/>
                  </a:lnTo>
                  <a:lnTo>
                    <a:pt x="11" y="0"/>
                  </a:lnTo>
                  <a:lnTo>
                    <a:pt x="0" y="30"/>
                  </a:lnTo>
                  <a:close/>
                </a:path>
              </a:pathLst>
            </a:custGeom>
            <a:solidFill>
              <a:srgbClr val="CCC7C2"/>
            </a:solidFill>
            <a:ln w="9525">
              <a:noFill/>
              <a:round/>
              <a:headEnd/>
              <a:tailEnd/>
            </a:ln>
          </p:spPr>
          <p:txBody>
            <a:bodyPr/>
            <a:lstStyle/>
            <a:p>
              <a:endParaRPr lang="en-US"/>
            </a:p>
          </p:txBody>
        </p:sp>
        <p:sp>
          <p:nvSpPr>
            <p:cNvPr id="15446" name="Freeform 60"/>
            <p:cNvSpPr>
              <a:spLocks/>
            </p:cNvSpPr>
            <p:nvPr/>
          </p:nvSpPr>
          <p:spPr bwMode="auto">
            <a:xfrm>
              <a:off x="6191" y="2871"/>
              <a:ext cx="154" cy="364"/>
            </a:xfrm>
            <a:custGeom>
              <a:avLst/>
              <a:gdLst>
                <a:gd name="T0" fmla="*/ 52 w 154"/>
                <a:gd name="T1" fmla="*/ 10 h 364"/>
                <a:gd name="T2" fmla="*/ 27 w 154"/>
                <a:gd name="T3" fmla="*/ 10 h 364"/>
                <a:gd name="T4" fmla="*/ 33 w 154"/>
                <a:gd name="T5" fmla="*/ 22 h 364"/>
                <a:gd name="T6" fmla="*/ 41 w 154"/>
                <a:gd name="T7" fmla="*/ 43 h 364"/>
                <a:gd name="T8" fmla="*/ 38 w 154"/>
                <a:gd name="T9" fmla="*/ 60 h 364"/>
                <a:gd name="T10" fmla="*/ 30 w 154"/>
                <a:gd name="T11" fmla="*/ 71 h 364"/>
                <a:gd name="T12" fmla="*/ 8 w 154"/>
                <a:gd name="T13" fmla="*/ 83 h 364"/>
                <a:gd name="T14" fmla="*/ 0 w 154"/>
                <a:gd name="T15" fmla="*/ 112 h 364"/>
                <a:gd name="T16" fmla="*/ 11 w 154"/>
                <a:gd name="T17" fmla="*/ 124 h 364"/>
                <a:gd name="T18" fmla="*/ 16 w 154"/>
                <a:gd name="T19" fmla="*/ 112 h 364"/>
                <a:gd name="T20" fmla="*/ 19 w 154"/>
                <a:gd name="T21" fmla="*/ 105 h 364"/>
                <a:gd name="T22" fmla="*/ 27 w 154"/>
                <a:gd name="T23" fmla="*/ 105 h 364"/>
                <a:gd name="T24" fmla="*/ 38 w 154"/>
                <a:gd name="T25" fmla="*/ 204 h 364"/>
                <a:gd name="T26" fmla="*/ 38 w 154"/>
                <a:gd name="T27" fmla="*/ 238 h 364"/>
                <a:gd name="T28" fmla="*/ 52 w 154"/>
                <a:gd name="T29" fmla="*/ 271 h 364"/>
                <a:gd name="T30" fmla="*/ 63 w 154"/>
                <a:gd name="T31" fmla="*/ 259 h 364"/>
                <a:gd name="T32" fmla="*/ 66 w 154"/>
                <a:gd name="T33" fmla="*/ 250 h 364"/>
                <a:gd name="T34" fmla="*/ 79 w 154"/>
                <a:gd name="T35" fmla="*/ 259 h 364"/>
                <a:gd name="T36" fmla="*/ 90 w 154"/>
                <a:gd name="T37" fmla="*/ 273 h 364"/>
                <a:gd name="T38" fmla="*/ 77 w 154"/>
                <a:gd name="T39" fmla="*/ 269 h 364"/>
                <a:gd name="T40" fmla="*/ 71 w 154"/>
                <a:gd name="T41" fmla="*/ 281 h 364"/>
                <a:gd name="T42" fmla="*/ 71 w 154"/>
                <a:gd name="T43" fmla="*/ 300 h 364"/>
                <a:gd name="T44" fmla="*/ 79 w 154"/>
                <a:gd name="T45" fmla="*/ 297 h 364"/>
                <a:gd name="T46" fmla="*/ 90 w 154"/>
                <a:gd name="T47" fmla="*/ 304 h 364"/>
                <a:gd name="T48" fmla="*/ 99 w 154"/>
                <a:gd name="T49" fmla="*/ 316 h 364"/>
                <a:gd name="T50" fmla="*/ 107 w 154"/>
                <a:gd name="T51" fmla="*/ 304 h 364"/>
                <a:gd name="T52" fmla="*/ 110 w 154"/>
                <a:gd name="T53" fmla="*/ 297 h 364"/>
                <a:gd name="T54" fmla="*/ 115 w 154"/>
                <a:gd name="T55" fmla="*/ 300 h 364"/>
                <a:gd name="T56" fmla="*/ 118 w 154"/>
                <a:gd name="T57" fmla="*/ 309 h 364"/>
                <a:gd name="T58" fmla="*/ 126 w 154"/>
                <a:gd name="T59" fmla="*/ 314 h 364"/>
                <a:gd name="T60" fmla="*/ 126 w 154"/>
                <a:gd name="T61" fmla="*/ 328 h 364"/>
                <a:gd name="T62" fmla="*/ 118 w 154"/>
                <a:gd name="T63" fmla="*/ 347 h 364"/>
                <a:gd name="T64" fmla="*/ 126 w 154"/>
                <a:gd name="T65" fmla="*/ 349 h 364"/>
                <a:gd name="T66" fmla="*/ 137 w 154"/>
                <a:gd name="T67" fmla="*/ 340 h 364"/>
                <a:gd name="T68" fmla="*/ 140 w 154"/>
                <a:gd name="T69" fmla="*/ 352 h 364"/>
                <a:gd name="T70" fmla="*/ 151 w 154"/>
                <a:gd name="T71" fmla="*/ 364 h 364"/>
                <a:gd name="T72" fmla="*/ 154 w 154"/>
                <a:gd name="T73" fmla="*/ 347 h 364"/>
                <a:gd name="T74" fmla="*/ 151 w 154"/>
                <a:gd name="T75" fmla="*/ 333 h 364"/>
                <a:gd name="T76" fmla="*/ 115 w 154"/>
                <a:gd name="T77" fmla="*/ 281 h 364"/>
                <a:gd name="T78" fmla="*/ 99 w 154"/>
                <a:gd name="T79" fmla="*/ 269 h 364"/>
                <a:gd name="T80" fmla="*/ 110 w 154"/>
                <a:gd name="T81" fmla="*/ 250 h 364"/>
                <a:gd name="T82" fmla="*/ 123 w 154"/>
                <a:gd name="T83" fmla="*/ 185 h 364"/>
                <a:gd name="T84" fmla="*/ 126 w 154"/>
                <a:gd name="T85" fmla="*/ 86 h 364"/>
                <a:gd name="T86" fmla="*/ 46 w 154"/>
                <a:gd name="T87" fmla="*/ 55 h 3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364"/>
                <a:gd name="T134" fmla="*/ 154 w 154"/>
                <a:gd name="T135" fmla="*/ 364 h 3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364">
                  <a:moveTo>
                    <a:pt x="46" y="55"/>
                  </a:moveTo>
                  <a:lnTo>
                    <a:pt x="52" y="10"/>
                  </a:lnTo>
                  <a:lnTo>
                    <a:pt x="41" y="0"/>
                  </a:lnTo>
                  <a:lnTo>
                    <a:pt x="27" y="10"/>
                  </a:lnTo>
                  <a:lnTo>
                    <a:pt x="27" y="12"/>
                  </a:lnTo>
                  <a:lnTo>
                    <a:pt x="33" y="22"/>
                  </a:lnTo>
                  <a:lnTo>
                    <a:pt x="38" y="31"/>
                  </a:lnTo>
                  <a:lnTo>
                    <a:pt x="41" y="43"/>
                  </a:lnTo>
                  <a:lnTo>
                    <a:pt x="38" y="52"/>
                  </a:lnTo>
                  <a:lnTo>
                    <a:pt x="38" y="60"/>
                  </a:lnTo>
                  <a:lnTo>
                    <a:pt x="33" y="67"/>
                  </a:lnTo>
                  <a:lnTo>
                    <a:pt x="30" y="71"/>
                  </a:lnTo>
                  <a:lnTo>
                    <a:pt x="19" y="74"/>
                  </a:lnTo>
                  <a:lnTo>
                    <a:pt x="8" y="83"/>
                  </a:lnTo>
                  <a:lnTo>
                    <a:pt x="0" y="98"/>
                  </a:lnTo>
                  <a:lnTo>
                    <a:pt x="0" y="112"/>
                  </a:lnTo>
                  <a:lnTo>
                    <a:pt x="5" y="121"/>
                  </a:lnTo>
                  <a:lnTo>
                    <a:pt x="11" y="124"/>
                  </a:lnTo>
                  <a:lnTo>
                    <a:pt x="13" y="119"/>
                  </a:lnTo>
                  <a:lnTo>
                    <a:pt x="16" y="112"/>
                  </a:lnTo>
                  <a:lnTo>
                    <a:pt x="16" y="107"/>
                  </a:lnTo>
                  <a:lnTo>
                    <a:pt x="19" y="105"/>
                  </a:lnTo>
                  <a:lnTo>
                    <a:pt x="22" y="105"/>
                  </a:lnTo>
                  <a:lnTo>
                    <a:pt x="27" y="105"/>
                  </a:lnTo>
                  <a:lnTo>
                    <a:pt x="24" y="183"/>
                  </a:lnTo>
                  <a:lnTo>
                    <a:pt x="38" y="204"/>
                  </a:lnTo>
                  <a:lnTo>
                    <a:pt x="38" y="214"/>
                  </a:lnTo>
                  <a:lnTo>
                    <a:pt x="38" y="238"/>
                  </a:lnTo>
                  <a:lnTo>
                    <a:pt x="41" y="259"/>
                  </a:lnTo>
                  <a:lnTo>
                    <a:pt x="52" y="271"/>
                  </a:lnTo>
                  <a:lnTo>
                    <a:pt x="57" y="266"/>
                  </a:lnTo>
                  <a:lnTo>
                    <a:pt x="63" y="259"/>
                  </a:lnTo>
                  <a:lnTo>
                    <a:pt x="63" y="252"/>
                  </a:lnTo>
                  <a:lnTo>
                    <a:pt x="66" y="250"/>
                  </a:lnTo>
                  <a:lnTo>
                    <a:pt x="68" y="252"/>
                  </a:lnTo>
                  <a:lnTo>
                    <a:pt x="79" y="259"/>
                  </a:lnTo>
                  <a:lnTo>
                    <a:pt x="88" y="269"/>
                  </a:lnTo>
                  <a:lnTo>
                    <a:pt x="90" y="273"/>
                  </a:lnTo>
                  <a:lnTo>
                    <a:pt x="85" y="273"/>
                  </a:lnTo>
                  <a:lnTo>
                    <a:pt x="77" y="269"/>
                  </a:lnTo>
                  <a:lnTo>
                    <a:pt x="71" y="269"/>
                  </a:lnTo>
                  <a:lnTo>
                    <a:pt x="71" y="281"/>
                  </a:lnTo>
                  <a:lnTo>
                    <a:pt x="71" y="290"/>
                  </a:lnTo>
                  <a:lnTo>
                    <a:pt x="71" y="300"/>
                  </a:lnTo>
                  <a:lnTo>
                    <a:pt x="74" y="300"/>
                  </a:lnTo>
                  <a:lnTo>
                    <a:pt x="79" y="297"/>
                  </a:lnTo>
                  <a:lnTo>
                    <a:pt x="85" y="297"/>
                  </a:lnTo>
                  <a:lnTo>
                    <a:pt x="90" y="304"/>
                  </a:lnTo>
                  <a:lnTo>
                    <a:pt x="93" y="311"/>
                  </a:lnTo>
                  <a:lnTo>
                    <a:pt x="99" y="316"/>
                  </a:lnTo>
                  <a:lnTo>
                    <a:pt x="104" y="311"/>
                  </a:lnTo>
                  <a:lnTo>
                    <a:pt x="107" y="304"/>
                  </a:lnTo>
                  <a:lnTo>
                    <a:pt x="110" y="297"/>
                  </a:lnTo>
                  <a:lnTo>
                    <a:pt x="112" y="297"/>
                  </a:lnTo>
                  <a:lnTo>
                    <a:pt x="115" y="300"/>
                  </a:lnTo>
                  <a:lnTo>
                    <a:pt x="118" y="302"/>
                  </a:lnTo>
                  <a:lnTo>
                    <a:pt x="118" y="309"/>
                  </a:lnTo>
                  <a:lnTo>
                    <a:pt x="121" y="309"/>
                  </a:lnTo>
                  <a:lnTo>
                    <a:pt x="126" y="314"/>
                  </a:lnTo>
                  <a:lnTo>
                    <a:pt x="129" y="319"/>
                  </a:lnTo>
                  <a:lnTo>
                    <a:pt x="126" y="328"/>
                  </a:lnTo>
                  <a:lnTo>
                    <a:pt x="121" y="338"/>
                  </a:lnTo>
                  <a:lnTo>
                    <a:pt x="118" y="347"/>
                  </a:lnTo>
                  <a:lnTo>
                    <a:pt x="121" y="349"/>
                  </a:lnTo>
                  <a:lnTo>
                    <a:pt x="126" y="349"/>
                  </a:lnTo>
                  <a:lnTo>
                    <a:pt x="134" y="345"/>
                  </a:lnTo>
                  <a:lnTo>
                    <a:pt x="137" y="340"/>
                  </a:lnTo>
                  <a:lnTo>
                    <a:pt x="137" y="342"/>
                  </a:lnTo>
                  <a:lnTo>
                    <a:pt x="140" y="352"/>
                  </a:lnTo>
                  <a:lnTo>
                    <a:pt x="143" y="359"/>
                  </a:lnTo>
                  <a:lnTo>
                    <a:pt x="151" y="364"/>
                  </a:lnTo>
                  <a:lnTo>
                    <a:pt x="154" y="359"/>
                  </a:lnTo>
                  <a:lnTo>
                    <a:pt x="154" y="347"/>
                  </a:lnTo>
                  <a:lnTo>
                    <a:pt x="151" y="335"/>
                  </a:lnTo>
                  <a:lnTo>
                    <a:pt x="151" y="333"/>
                  </a:lnTo>
                  <a:lnTo>
                    <a:pt x="121" y="285"/>
                  </a:lnTo>
                  <a:lnTo>
                    <a:pt x="115" y="281"/>
                  </a:lnTo>
                  <a:lnTo>
                    <a:pt x="107" y="273"/>
                  </a:lnTo>
                  <a:lnTo>
                    <a:pt x="99" y="269"/>
                  </a:lnTo>
                  <a:lnTo>
                    <a:pt x="101" y="266"/>
                  </a:lnTo>
                  <a:lnTo>
                    <a:pt x="110" y="250"/>
                  </a:lnTo>
                  <a:lnTo>
                    <a:pt x="118" y="216"/>
                  </a:lnTo>
                  <a:lnTo>
                    <a:pt x="123" y="185"/>
                  </a:lnTo>
                  <a:lnTo>
                    <a:pt x="126" y="171"/>
                  </a:lnTo>
                  <a:lnTo>
                    <a:pt x="126" y="86"/>
                  </a:lnTo>
                  <a:lnTo>
                    <a:pt x="46" y="55"/>
                  </a:lnTo>
                  <a:close/>
                </a:path>
              </a:pathLst>
            </a:custGeom>
            <a:solidFill>
              <a:srgbClr val="A89E96"/>
            </a:solidFill>
            <a:ln w="9525">
              <a:noFill/>
              <a:round/>
              <a:headEnd/>
              <a:tailEnd/>
            </a:ln>
          </p:spPr>
          <p:txBody>
            <a:bodyPr/>
            <a:lstStyle/>
            <a:p>
              <a:endParaRPr lang="en-US"/>
            </a:p>
          </p:txBody>
        </p:sp>
        <p:sp>
          <p:nvSpPr>
            <p:cNvPr id="15447" name="Freeform 61"/>
            <p:cNvSpPr>
              <a:spLocks/>
            </p:cNvSpPr>
            <p:nvPr/>
          </p:nvSpPr>
          <p:spPr bwMode="auto">
            <a:xfrm>
              <a:off x="6218" y="2952"/>
              <a:ext cx="50" cy="121"/>
            </a:xfrm>
            <a:custGeom>
              <a:avLst/>
              <a:gdLst>
                <a:gd name="T0" fmla="*/ 28 w 50"/>
                <a:gd name="T1" fmla="*/ 2 h 121"/>
                <a:gd name="T2" fmla="*/ 25 w 50"/>
                <a:gd name="T3" fmla="*/ 0 h 121"/>
                <a:gd name="T4" fmla="*/ 19 w 50"/>
                <a:gd name="T5" fmla="*/ 2 h 121"/>
                <a:gd name="T6" fmla="*/ 14 w 50"/>
                <a:gd name="T7" fmla="*/ 5 h 121"/>
                <a:gd name="T8" fmla="*/ 11 w 50"/>
                <a:gd name="T9" fmla="*/ 12 h 121"/>
                <a:gd name="T10" fmla="*/ 8 w 50"/>
                <a:gd name="T11" fmla="*/ 26 h 121"/>
                <a:gd name="T12" fmla="*/ 6 w 50"/>
                <a:gd name="T13" fmla="*/ 55 h 121"/>
                <a:gd name="T14" fmla="*/ 0 w 50"/>
                <a:gd name="T15" fmla="*/ 76 h 121"/>
                <a:gd name="T16" fmla="*/ 0 w 50"/>
                <a:gd name="T17" fmla="*/ 88 h 121"/>
                <a:gd name="T18" fmla="*/ 3 w 50"/>
                <a:gd name="T19" fmla="*/ 90 h 121"/>
                <a:gd name="T20" fmla="*/ 11 w 50"/>
                <a:gd name="T21" fmla="*/ 100 h 121"/>
                <a:gd name="T22" fmla="*/ 17 w 50"/>
                <a:gd name="T23" fmla="*/ 107 h 121"/>
                <a:gd name="T24" fmla="*/ 17 w 50"/>
                <a:gd name="T25" fmla="*/ 116 h 121"/>
                <a:gd name="T26" fmla="*/ 19 w 50"/>
                <a:gd name="T27" fmla="*/ 121 h 121"/>
                <a:gd name="T28" fmla="*/ 30 w 50"/>
                <a:gd name="T29" fmla="*/ 121 h 121"/>
                <a:gd name="T30" fmla="*/ 41 w 50"/>
                <a:gd name="T31" fmla="*/ 116 h 121"/>
                <a:gd name="T32" fmla="*/ 50 w 50"/>
                <a:gd name="T33" fmla="*/ 109 h 121"/>
                <a:gd name="T34" fmla="*/ 47 w 50"/>
                <a:gd name="T35" fmla="*/ 102 h 121"/>
                <a:gd name="T36" fmla="*/ 41 w 50"/>
                <a:gd name="T37" fmla="*/ 97 h 121"/>
                <a:gd name="T38" fmla="*/ 39 w 50"/>
                <a:gd name="T39" fmla="*/ 90 h 121"/>
                <a:gd name="T40" fmla="*/ 39 w 50"/>
                <a:gd name="T41" fmla="*/ 81 h 121"/>
                <a:gd name="T42" fmla="*/ 36 w 50"/>
                <a:gd name="T43" fmla="*/ 62 h 121"/>
                <a:gd name="T44" fmla="*/ 33 w 50"/>
                <a:gd name="T45" fmla="*/ 36 h 121"/>
                <a:gd name="T46" fmla="*/ 30 w 50"/>
                <a:gd name="T47" fmla="*/ 12 h 121"/>
                <a:gd name="T48" fmla="*/ 28 w 50"/>
                <a:gd name="T49" fmla="*/ 2 h 121"/>
                <a:gd name="T50" fmla="*/ 28 w 50"/>
                <a:gd name="T51" fmla="*/ 2 h 1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121"/>
                <a:gd name="T80" fmla="*/ 50 w 50"/>
                <a:gd name="T81" fmla="*/ 121 h 1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121">
                  <a:moveTo>
                    <a:pt x="28" y="2"/>
                  </a:moveTo>
                  <a:lnTo>
                    <a:pt x="25" y="0"/>
                  </a:lnTo>
                  <a:lnTo>
                    <a:pt x="19" y="2"/>
                  </a:lnTo>
                  <a:lnTo>
                    <a:pt x="14" y="5"/>
                  </a:lnTo>
                  <a:lnTo>
                    <a:pt x="11" y="12"/>
                  </a:lnTo>
                  <a:lnTo>
                    <a:pt x="8" y="26"/>
                  </a:lnTo>
                  <a:lnTo>
                    <a:pt x="6" y="55"/>
                  </a:lnTo>
                  <a:lnTo>
                    <a:pt x="0" y="76"/>
                  </a:lnTo>
                  <a:lnTo>
                    <a:pt x="0" y="88"/>
                  </a:lnTo>
                  <a:lnTo>
                    <a:pt x="3" y="90"/>
                  </a:lnTo>
                  <a:lnTo>
                    <a:pt x="11" y="100"/>
                  </a:lnTo>
                  <a:lnTo>
                    <a:pt x="17" y="107"/>
                  </a:lnTo>
                  <a:lnTo>
                    <a:pt x="17" y="116"/>
                  </a:lnTo>
                  <a:lnTo>
                    <a:pt x="19" y="121"/>
                  </a:lnTo>
                  <a:lnTo>
                    <a:pt x="30" y="121"/>
                  </a:lnTo>
                  <a:lnTo>
                    <a:pt x="41" y="116"/>
                  </a:lnTo>
                  <a:lnTo>
                    <a:pt x="50" y="109"/>
                  </a:lnTo>
                  <a:lnTo>
                    <a:pt x="47" y="102"/>
                  </a:lnTo>
                  <a:lnTo>
                    <a:pt x="41" y="97"/>
                  </a:lnTo>
                  <a:lnTo>
                    <a:pt x="39" y="90"/>
                  </a:lnTo>
                  <a:lnTo>
                    <a:pt x="39" y="81"/>
                  </a:lnTo>
                  <a:lnTo>
                    <a:pt x="36" y="62"/>
                  </a:lnTo>
                  <a:lnTo>
                    <a:pt x="33" y="36"/>
                  </a:lnTo>
                  <a:lnTo>
                    <a:pt x="30" y="12"/>
                  </a:lnTo>
                  <a:lnTo>
                    <a:pt x="28" y="2"/>
                  </a:lnTo>
                  <a:close/>
                </a:path>
              </a:pathLst>
            </a:custGeom>
            <a:solidFill>
              <a:srgbClr val="BDB5AD"/>
            </a:solidFill>
            <a:ln w="9525">
              <a:noFill/>
              <a:round/>
              <a:headEnd/>
              <a:tailEnd/>
            </a:ln>
          </p:spPr>
          <p:txBody>
            <a:bodyPr/>
            <a:lstStyle/>
            <a:p>
              <a:endParaRPr lang="en-US"/>
            </a:p>
          </p:txBody>
        </p:sp>
        <p:sp>
          <p:nvSpPr>
            <p:cNvPr id="15448" name="Freeform 62"/>
            <p:cNvSpPr>
              <a:spLocks/>
            </p:cNvSpPr>
            <p:nvPr/>
          </p:nvSpPr>
          <p:spPr bwMode="auto">
            <a:xfrm>
              <a:off x="6350" y="2629"/>
              <a:ext cx="784" cy="299"/>
            </a:xfrm>
            <a:custGeom>
              <a:avLst/>
              <a:gdLst>
                <a:gd name="T0" fmla="*/ 231 w 784"/>
                <a:gd name="T1" fmla="*/ 40 h 299"/>
                <a:gd name="T2" fmla="*/ 729 w 784"/>
                <a:gd name="T3" fmla="*/ 45 h 299"/>
                <a:gd name="T4" fmla="*/ 784 w 784"/>
                <a:gd name="T5" fmla="*/ 178 h 299"/>
                <a:gd name="T6" fmla="*/ 99 w 784"/>
                <a:gd name="T7" fmla="*/ 299 h 299"/>
                <a:gd name="T8" fmla="*/ 0 w 784"/>
                <a:gd name="T9" fmla="*/ 126 h 299"/>
                <a:gd name="T10" fmla="*/ 36 w 784"/>
                <a:gd name="T11" fmla="*/ 0 h 299"/>
                <a:gd name="T12" fmla="*/ 231 w 784"/>
                <a:gd name="T13" fmla="*/ 40 h 299"/>
                <a:gd name="T14" fmla="*/ 231 w 784"/>
                <a:gd name="T15" fmla="*/ 40 h 299"/>
                <a:gd name="T16" fmla="*/ 0 60000 65536"/>
                <a:gd name="T17" fmla="*/ 0 60000 65536"/>
                <a:gd name="T18" fmla="*/ 0 60000 65536"/>
                <a:gd name="T19" fmla="*/ 0 60000 65536"/>
                <a:gd name="T20" fmla="*/ 0 60000 65536"/>
                <a:gd name="T21" fmla="*/ 0 60000 65536"/>
                <a:gd name="T22" fmla="*/ 0 60000 65536"/>
                <a:gd name="T23" fmla="*/ 0 60000 65536"/>
                <a:gd name="T24" fmla="*/ 0 w 784"/>
                <a:gd name="T25" fmla="*/ 0 h 299"/>
                <a:gd name="T26" fmla="*/ 784 w 784"/>
                <a:gd name="T27" fmla="*/ 299 h 2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4" h="299">
                  <a:moveTo>
                    <a:pt x="231" y="40"/>
                  </a:moveTo>
                  <a:lnTo>
                    <a:pt x="729" y="45"/>
                  </a:lnTo>
                  <a:lnTo>
                    <a:pt x="784" y="178"/>
                  </a:lnTo>
                  <a:lnTo>
                    <a:pt x="99" y="299"/>
                  </a:lnTo>
                  <a:lnTo>
                    <a:pt x="0" y="126"/>
                  </a:lnTo>
                  <a:lnTo>
                    <a:pt x="36" y="0"/>
                  </a:lnTo>
                  <a:lnTo>
                    <a:pt x="231" y="40"/>
                  </a:lnTo>
                  <a:close/>
                </a:path>
              </a:pathLst>
            </a:custGeom>
            <a:solidFill>
              <a:srgbClr val="CCC7C2"/>
            </a:solidFill>
            <a:ln w="9525">
              <a:noFill/>
              <a:round/>
              <a:headEnd/>
              <a:tailEnd/>
            </a:ln>
          </p:spPr>
          <p:txBody>
            <a:bodyPr/>
            <a:lstStyle/>
            <a:p>
              <a:endParaRPr lang="en-US"/>
            </a:p>
          </p:txBody>
        </p:sp>
        <p:sp>
          <p:nvSpPr>
            <p:cNvPr id="15449" name="Freeform 63"/>
            <p:cNvSpPr>
              <a:spLocks/>
            </p:cNvSpPr>
            <p:nvPr/>
          </p:nvSpPr>
          <p:spPr bwMode="auto">
            <a:xfrm>
              <a:off x="6372" y="2370"/>
              <a:ext cx="663" cy="382"/>
            </a:xfrm>
            <a:custGeom>
              <a:avLst/>
              <a:gdLst>
                <a:gd name="T0" fmla="*/ 151 w 663"/>
                <a:gd name="T1" fmla="*/ 0 h 382"/>
                <a:gd name="T2" fmla="*/ 121 w 663"/>
                <a:gd name="T3" fmla="*/ 16 h 382"/>
                <a:gd name="T4" fmla="*/ 99 w 663"/>
                <a:gd name="T5" fmla="*/ 26 h 382"/>
                <a:gd name="T6" fmla="*/ 58 w 663"/>
                <a:gd name="T7" fmla="*/ 47 h 382"/>
                <a:gd name="T8" fmla="*/ 14 w 663"/>
                <a:gd name="T9" fmla="*/ 71 h 382"/>
                <a:gd name="T10" fmla="*/ 0 w 663"/>
                <a:gd name="T11" fmla="*/ 92 h 382"/>
                <a:gd name="T12" fmla="*/ 14 w 663"/>
                <a:gd name="T13" fmla="*/ 102 h 382"/>
                <a:gd name="T14" fmla="*/ 39 w 663"/>
                <a:gd name="T15" fmla="*/ 107 h 382"/>
                <a:gd name="T16" fmla="*/ 58 w 663"/>
                <a:gd name="T17" fmla="*/ 109 h 382"/>
                <a:gd name="T18" fmla="*/ 66 w 663"/>
                <a:gd name="T19" fmla="*/ 111 h 382"/>
                <a:gd name="T20" fmla="*/ 66 w 663"/>
                <a:gd name="T21" fmla="*/ 128 h 382"/>
                <a:gd name="T22" fmla="*/ 77 w 663"/>
                <a:gd name="T23" fmla="*/ 168 h 382"/>
                <a:gd name="T24" fmla="*/ 96 w 663"/>
                <a:gd name="T25" fmla="*/ 204 h 382"/>
                <a:gd name="T26" fmla="*/ 129 w 663"/>
                <a:gd name="T27" fmla="*/ 216 h 382"/>
                <a:gd name="T28" fmla="*/ 162 w 663"/>
                <a:gd name="T29" fmla="*/ 211 h 382"/>
                <a:gd name="T30" fmla="*/ 193 w 663"/>
                <a:gd name="T31" fmla="*/ 221 h 382"/>
                <a:gd name="T32" fmla="*/ 212 w 663"/>
                <a:gd name="T33" fmla="*/ 233 h 382"/>
                <a:gd name="T34" fmla="*/ 220 w 663"/>
                <a:gd name="T35" fmla="*/ 240 h 382"/>
                <a:gd name="T36" fmla="*/ 327 w 663"/>
                <a:gd name="T37" fmla="*/ 287 h 382"/>
                <a:gd name="T38" fmla="*/ 286 w 663"/>
                <a:gd name="T39" fmla="*/ 356 h 382"/>
                <a:gd name="T40" fmla="*/ 478 w 663"/>
                <a:gd name="T41" fmla="*/ 382 h 382"/>
                <a:gd name="T42" fmla="*/ 498 w 663"/>
                <a:gd name="T43" fmla="*/ 297 h 382"/>
                <a:gd name="T44" fmla="*/ 520 w 663"/>
                <a:gd name="T45" fmla="*/ 299 h 382"/>
                <a:gd name="T46" fmla="*/ 569 w 663"/>
                <a:gd name="T47" fmla="*/ 299 h 382"/>
                <a:gd name="T48" fmla="*/ 624 w 663"/>
                <a:gd name="T49" fmla="*/ 290 h 382"/>
                <a:gd name="T50" fmla="*/ 657 w 663"/>
                <a:gd name="T51" fmla="*/ 268 h 382"/>
                <a:gd name="T52" fmla="*/ 663 w 663"/>
                <a:gd name="T53" fmla="*/ 240 h 382"/>
                <a:gd name="T54" fmla="*/ 649 w 663"/>
                <a:gd name="T55" fmla="*/ 223 h 382"/>
                <a:gd name="T56" fmla="*/ 630 w 663"/>
                <a:gd name="T57" fmla="*/ 216 h 382"/>
                <a:gd name="T58" fmla="*/ 621 w 663"/>
                <a:gd name="T59" fmla="*/ 214 h 382"/>
                <a:gd name="T60" fmla="*/ 621 w 663"/>
                <a:gd name="T61" fmla="*/ 204 h 382"/>
                <a:gd name="T62" fmla="*/ 621 w 663"/>
                <a:gd name="T63" fmla="*/ 190 h 382"/>
                <a:gd name="T64" fmla="*/ 613 w 663"/>
                <a:gd name="T65" fmla="*/ 185 h 382"/>
                <a:gd name="T66" fmla="*/ 594 w 663"/>
                <a:gd name="T67" fmla="*/ 202 h 382"/>
                <a:gd name="T68" fmla="*/ 572 w 663"/>
                <a:gd name="T69" fmla="*/ 211 h 382"/>
                <a:gd name="T70" fmla="*/ 558 w 663"/>
                <a:gd name="T71" fmla="*/ 199 h 382"/>
                <a:gd name="T72" fmla="*/ 544 w 663"/>
                <a:gd name="T73" fmla="*/ 185 h 382"/>
                <a:gd name="T74" fmla="*/ 533 w 663"/>
                <a:gd name="T75" fmla="*/ 192 h 382"/>
                <a:gd name="T76" fmla="*/ 522 w 663"/>
                <a:gd name="T77" fmla="*/ 218 h 382"/>
                <a:gd name="T78" fmla="*/ 531 w 663"/>
                <a:gd name="T79" fmla="*/ 235 h 382"/>
                <a:gd name="T80" fmla="*/ 539 w 663"/>
                <a:gd name="T81" fmla="*/ 244 h 382"/>
                <a:gd name="T82" fmla="*/ 544 w 663"/>
                <a:gd name="T83" fmla="*/ 249 h 382"/>
                <a:gd name="T84" fmla="*/ 454 w 663"/>
                <a:gd name="T85" fmla="*/ 263 h 382"/>
                <a:gd name="T86" fmla="*/ 443 w 663"/>
                <a:gd name="T87" fmla="*/ 237 h 382"/>
                <a:gd name="T88" fmla="*/ 440 w 663"/>
                <a:gd name="T89" fmla="*/ 242 h 382"/>
                <a:gd name="T90" fmla="*/ 429 w 663"/>
                <a:gd name="T91" fmla="*/ 256 h 382"/>
                <a:gd name="T92" fmla="*/ 413 w 663"/>
                <a:gd name="T93" fmla="*/ 263 h 382"/>
                <a:gd name="T94" fmla="*/ 385 w 663"/>
                <a:gd name="T95" fmla="*/ 254 h 382"/>
                <a:gd name="T96" fmla="*/ 349 w 663"/>
                <a:gd name="T97" fmla="*/ 237 h 382"/>
                <a:gd name="T98" fmla="*/ 322 w 663"/>
                <a:gd name="T99" fmla="*/ 233 h 382"/>
                <a:gd name="T100" fmla="*/ 303 w 663"/>
                <a:gd name="T101" fmla="*/ 235 h 382"/>
                <a:gd name="T102" fmla="*/ 294 w 663"/>
                <a:gd name="T103" fmla="*/ 237 h 382"/>
                <a:gd name="T104" fmla="*/ 201 w 663"/>
                <a:gd name="T105" fmla="*/ 90 h 382"/>
                <a:gd name="T106" fmla="*/ 204 w 663"/>
                <a:gd name="T107" fmla="*/ 81 h 382"/>
                <a:gd name="T108" fmla="*/ 212 w 663"/>
                <a:gd name="T109" fmla="*/ 62 h 382"/>
                <a:gd name="T110" fmla="*/ 215 w 663"/>
                <a:gd name="T111" fmla="*/ 42 h 382"/>
                <a:gd name="T112" fmla="*/ 206 w 663"/>
                <a:gd name="T113" fmla="*/ 31 h 382"/>
                <a:gd name="T114" fmla="*/ 187 w 663"/>
                <a:gd name="T115" fmla="*/ 23 h 382"/>
                <a:gd name="T116" fmla="*/ 171 w 663"/>
                <a:gd name="T117" fmla="*/ 14 h 382"/>
                <a:gd name="T118" fmla="*/ 157 w 663"/>
                <a:gd name="T119" fmla="*/ 4 h 382"/>
                <a:gd name="T120" fmla="*/ 151 w 663"/>
                <a:gd name="T121" fmla="*/ 0 h 382"/>
                <a:gd name="T122" fmla="*/ 151 w 663"/>
                <a:gd name="T123" fmla="*/ 0 h 3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3"/>
                <a:gd name="T187" fmla="*/ 0 h 382"/>
                <a:gd name="T188" fmla="*/ 663 w 663"/>
                <a:gd name="T189" fmla="*/ 382 h 3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3" h="382">
                  <a:moveTo>
                    <a:pt x="151" y="0"/>
                  </a:moveTo>
                  <a:lnTo>
                    <a:pt x="121" y="16"/>
                  </a:lnTo>
                  <a:lnTo>
                    <a:pt x="99" y="26"/>
                  </a:lnTo>
                  <a:lnTo>
                    <a:pt x="58" y="47"/>
                  </a:lnTo>
                  <a:lnTo>
                    <a:pt x="14" y="71"/>
                  </a:lnTo>
                  <a:lnTo>
                    <a:pt x="0" y="92"/>
                  </a:lnTo>
                  <a:lnTo>
                    <a:pt x="14" y="102"/>
                  </a:lnTo>
                  <a:lnTo>
                    <a:pt x="39" y="107"/>
                  </a:lnTo>
                  <a:lnTo>
                    <a:pt x="58" y="109"/>
                  </a:lnTo>
                  <a:lnTo>
                    <a:pt x="66" y="111"/>
                  </a:lnTo>
                  <a:lnTo>
                    <a:pt x="66" y="128"/>
                  </a:lnTo>
                  <a:lnTo>
                    <a:pt x="77" y="168"/>
                  </a:lnTo>
                  <a:lnTo>
                    <a:pt x="96" y="204"/>
                  </a:lnTo>
                  <a:lnTo>
                    <a:pt x="129" y="216"/>
                  </a:lnTo>
                  <a:lnTo>
                    <a:pt x="162" y="211"/>
                  </a:lnTo>
                  <a:lnTo>
                    <a:pt x="193" y="221"/>
                  </a:lnTo>
                  <a:lnTo>
                    <a:pt x="212" y="233"/>
                  </a:lnTo>
                  <a:lnTo>
                    <a:pt x="220" y="240"/>
                  </a:lnTo>
                  <a:lnTo>
                    <a:pt x="327" y="287"/>
                  </a:lnTo>
                  <a:lnTo>
                    <a:pt x="286" y="356"/>
                  </a:lnTo>
                  <a:lnTo>
                    <a:pt x="478" y="382"/>
                  </a:lnTo>
                  <a:lnTo>
                    <a:pt x="498" y="297"/>
                  </a:lnTo>
                  <a:lnTo>
                    <a:pt x="520" y="299"/>
                  </a:lnTo>
                  <a:lnTo>
                    <a:pt x="569" y="299"/>
                  </a:lnTo>
                  <a:lnTo>
                    <a:pt x="624" y="290"/>
                  </a:lnTo>
                  <a:lnTo>
                    <a:pt x="657" y="268"/>
                  </a:lnTo>
                  <a:lnTo>
                    <a:pt x="663" y="240"/>
                  </a:lnTo>
                  <a:lnTo>
                    <a:pt x="649" y="223"/>
                  </a:lnTo>
                  <a:lnTo>
                    <a:pt x="630" y="216"/>
                  </a:lnTo>
                  <a:lnTo>
                    <a:pt x="621" y="214"/>
                  </a:lnTo>
                  <a:lnTo>
                    <a:pt x="621" y="204"/>
                  </a:lnTo>
                  <a:lnTo>
                    <a:pt x="621" y="190"/>
                  </a:lnTo>
                  <a:lnTo>
                    <a:pt x="613" y="185"/>
                  </a:lnTo>
                  <a:lnTo>
                    <a:pt x="594" y="202"/>
                  </a:lnTo>
                  <a:lnTo>
                    <a:pt x="572" y="211"/>
                  </a:lnTo>
                  <a:lnTo>
                    <a:pt x="558" y="199"/>
                  </a:lnTo>
                  <a:lnTo>
                    <a:pt x="544" y="185"/>
                  </a:lnTo>
                  <a:lnTo>
                    <a:pt x="533" y="192"/>
                  </a:lnTo>
                  <a:lnTo>
                    <a:pt x="522" y="218"/>
                  </a:lnTo>
                  <a:lnTo>
                    <a:pt x="531" y="235"/>
                  </a:lnTo>
                  <a:lnTo>
                    <a:pt x="539" y="244"/>
                  </a:lnTo>
                  <a:lnTo>
                    <a:pt x="544" y="249"/>
                  </a:lnTo>
                  <a:lnTo>
                    <a:pt x="454" y="263"/>
                  </a:lnTo>
                  <a:lnTo>
                    <a:pt x="443" y="237"/>
                  </a:lnTo>
                  <a:lnTo>
                    <a:pt x="440" y="242"/>
                  </a:lnTo>
                  <a:lnTo>
                    <a:pt x="429" y="256"/>
                  </a:lnTo>
                  <a:lnTo>
                    <a:pt x="413" y="263"/>
                  </a:lnTo>
                  <a:lnTo>
                    <a:pt x="385" y="254"/>
                  </a:lnTo>
                  <a:lnTo>
                    <a:pt x="349" y="237"/>
                  </a:lnTo>
                  <a:lnTo>
                    <a:pt x="322" y="233"/>
                  </a:lnTo>
                  <a:lnTo>
                    <a:pt x="303" y="235"/>
                  </a:lnTo>
                  <a:lnTo>
                    <a:pt x="294" y="237"/>
                  </a:lnTo>
                  <a:lnTo>
                    <a:pt x="201" y="90"/>
                  </a:lnTo>
                  <a:lnTo>
                    <a:pt x="204" y="81"/>
                  </a:lnTo>
                  <a:lnTo>
                    <a:pt x="212" y="62"/>
                  </a:lnTo>
                  <a:lnTo>
                    <a:pt x="215" y="42"/>
                  </a:lnTo>
                  <a:lnTo>
                    <a:pt x="206" y="31"/>
                  </a:lnTo>
                  <a:lnTo>
                    <a:pt x="187" y="23"/>
                  </a:lnTo>
                  <a:lnTo>
                    <a:pt x="171" y="14"/>
                  </a:lnTo>
                  <a:lnTo>
                    <a:pt x="157" y="4"/>
                  </a:lnTo>
                  <a:lnTo>
                    <a:pt x="151" y="0"/>
                  </a:lnTo>
                  <a:close/>
                </a:path>
              </a:pathLst>
            </a:custGeom>
            <a:solidFill>
              <a:srgbClr val="DED9D6"/>
            </a:solidFill>
            <a:ln w="9525">
              <a:noFill/>
              <a:round/>
              <a:headEnd/>
              <a:tailEnd/>
            </a:ln>
          </p:spPr>
          <p:txBody>
            <a:bodyPr/>
            <a:lstStyle/>
            <a:p>
              <a:endParaRPr lang="en-US"/>
            </a:p>
          </p:txBody>
        </p:sp>
        <p:sp>
          <p:nvSpPr>
            <p:cNvPr id="15450" name="Freeform 64"/>
            <p:cNvSpPr>
              <a:spLocks/>
            </p:cNvSpPr>
            <p:nvPr/>
          </p:nvSpPr>
          <p:spPr bwMode="auto">
            <a:xfrm>
              <a:off x="6292" y="2534"/>
              <a:ext cx="407" cy="325"/>
            </a:xfrm>
            <a:custGeom>
              <a:avLst/>
              <a:gdLst>
                <a:gd name="T0" fmla="*/ 405 w 407"/>
                <a:gd name="T1" fmla="*/ 301 h 325"/>
                <a:gd name="T2" fmla="*/ 388 w 407"/>
                <a:gd name="T3" fmla="*/ 292 h 325"/>
                <a:gd name="T4" fmla="*/ 374 w 407"/>
                <a:gd name="T5" fmla="*/ 294 h 325"/>
                <a:gd name="T6" fmla="*/ 358 w 407"/>
                <a:gd name="T7" fmla="*/ 287 h 325"/>
                <a:gd name="T8" fmla="*/ 328 w 407"/>
                <a:gd name="T9" fmla="*/ 282 h 325"/>
                <a:gd name="T10" fmla="*/ 333 w 407"/>
                <a:gd name="T11" fmla="*/ 273 h 325"/>
                <a:gd name="T12" fmla="*/ 325 w 407"/>
                <a:gd name="T13" fmla="*/ 266 h 325"/>
                <a:gd name="T14" fmla="*/ 292 w 407"/>
                <a:gd name="T15" fmla="*/ 266 h 325"/>
                <a:gd name="T16" fmla="*/ 273 w 407"/>
                <a:gd name="T17" fmla="*/ 263 h 325"/>
                <a:gd name="T18" fmla="*/ 237 w 407"/>
                <a:gd name="T19" fmla="*/ 249 h 325"/>
                <a:gd name="T20" fmla="*/ 212 w 407"/>
                <a:gd name="T21" fmla="*/ 244 h 325"/>
                <a:gd name="T22" fmla="*/ 174 w 407"/>
                <a:gd name="T23" fmla="*/ 240 h 325"/>
                <a:gd name="T24" fmla="*/ 130 w 407"/>
                <a:gd name="T25" fmla="*/ 233 h 325"/>
                <a:gd name="T26" fmla="*/ 124 w 407"/>
                <a:gd name="T27" fmla="*/ 218 h 325"/>
                <a:gd name="T28" fmla="*/ 121 w 407"/>
                <a:gd name="T29" fmla="*/ 209 h 325"/>
                <a:gd name="T30" fmla="*/ 102 w 407"/>
                <a:gd name="T31" fmla="*/ 211 h 325"/>
                <a:gd name="T32" fmla="*/ 105 w 407"/>
                <a:gd name="T33" fmla="*/ 221 h 325"/>
                <a:gd name="T34" fmla="*/ 105 w 407"/>
                <a:gd name="T35" fmla="*/ 233 h 325"/>
                <a:gd name="T36" fmla="*/ 86 w 407"/>
                <a:gd name="T37" fmla="*/ 233 h 325"/>
                <a:gd name="T38" fmla="*/ 75 w 407"/>
                <a:gd name="T39" fmla="*/ 206 h 325"/>
                <a:gd name="T40" fmla="*/ 83 w 407"/>
                <a:gd name="T41" fmla="*/ 190 h 325"/>
                <a:gd name="T42" fmla="*/ 116 w 407"/>
                <a:gd name="T43" fmla="*/ 173 h 325"/>
                <a:gd name="T44" fmla="*/ 132 w 407"/>
                <a:gd name="T45" fmla="*/ 176 h 325"/>
                <a:gd name="T46" fmla="*/ 152 w 407"/>
                <a:gd name="T47" fmla="*/ 171 h 325"/>
                <a:gd name="T48" fmla="*/ 141 w 407"/>
                <a:gd name="T49" fmla="*/ 157 h 325"/>
                <a:gd name="T50" fmla="*/ 130 w 407"/>
                <a:gd name="T51" fmla="*/ 149 h 325"/>
                <a:gd name="T52" fmla="*/ 132 w 407"/>
                <a:gd name="T53" fmla="*/ 138 h 325"/>
                <a:gd name="T54" fmla="*/ 160 w 407"/>
                <a:gd name="T55" fmla="*/ 135 h 325"/>
                <a:gd name="T56" fmla="*/ 190 w 407"/>
                <a:gd name="T57" fmla="*/ 138 h 325"/>
                <a:gd name="T58" fmla="*/ 201 w 407"/>
                <a:gd name="T59" fmla="*/ 133 h 325"/>
                <a:gd name="T60" fmla="*/ 259 w 407"/>
                <a:gd name="T61" fmla="*/ 149 h 325"/>
                <a:gd name="T62" fmla="*/ 333 w 407"/>
                <a:gd name="T63" fmla="*/ 147 h 325"/>
                <a:gd name="T64" fmla="*/ 352 w 407"/>
                <a:gd name="T65" fmla="*/ 152 h 325"/>
                <a:gd name="T66" fmla="*/ 374 w 407"/>
                <a:gd name="T67" fmla="*/ 152 h 325"/>
                <a:gd name="T68" fmla="*/ 352 w 407"/>
                <a:gd name="T69" fmla="*/ 138 h 325"/>
                <a:gd name="T70" fmla="*/ 333 w 407"/>
                <a:gd name="T71" fmla="*/ 133 h 325"/>
                <a:gd name="T72" fmla="*/ 322 w 407"/>
                <a:gd name="T73" fmla="*/ 121 h 325"/>
                <a:gd name="T74" fmla="*/ 295 w 407"/>
                <a:gd name="T75" fmla="*/ 107 h 325"/>
                <a:gd name="T76" fmla="*/ 275 w 407"/>
                <a:gd name="T77" fmla="*/ 83 h 325"/>
                <a:gd name="T78" fmla="*/ 220 w 407"/>
                <a:gd name="T79" fmla="*/ 92 h 325"/>
                <a:gd name="T80" fmla="*/ 196 w 407"/>
                <a:gd name="T81" fmla="*/ 85 h 325"/>
                <a:gd name="T82" fmla="*/ 182 w 407"/>
                <a:gd name="T83" fmla="*/ 85 h 325"/>
                <a:gd name="T84" fmla="*/ 174 w 407"/>
                <a:gd name="T85" fmla="*/ 73 h 325"/>
                <a:gd name="T86" fmla="*/ 163 w 407"/>
                <a:gd name="T87" fmla="*/ 59 h 325"/>
                <a:gd name="T88" fmla="*/ 154 w 407"/>
                <a:gd name="T89" fmla="*/ 59 h 325"/>
                <a:gd name="T90" fmla="*/ 141 w 407"/>
                <a:gd name="T91" fmla="*/ 42 h 325"/>
                <a:gd name="T92" fmla="*/ 130 w 407"/>
                <a:gd name="T93" fmla="*/ 21 h 325"/>
                <a:gd name="T94" fmla="*/ 130 w 407"/>
                <a:gd name="T95" fmla="*/ 7 h 325"/>
                <a:gd name="T96" fmla="*/ 124 w 407"/>
                <a:gd name="T97" fmla="*/ 0 h 325"/>
                <a:gd name="T98" fmla="*/ 50 w 407"/>
                <a:gd name="T99" fmla="*/ 42 h 325"/>
                <a:gd name="T100" fmla="*/ 61 w 407"/>
                <a:gd name="T101" fmla="*/ 78 h 325"/>
                <a:gd name="T102" fmla="*/ 50 w 407"/>
                <a:gd name="T103" fmla="*/ 90 h 325"/>
                <a:gd name="T104" fmla="*/ 55 w 407"/>
                <a:gd name="T105" fmla="*/ 114 h 325"/>
                <a:gd name="T106" fmla="*/ 50 w 407"/>
                <a:gd name="T107" fmla="*/ 135 h 325"/>
                <a:gd name="T108" fmla="*/ 61 w 407"/>
                <a:gd name="T109" fmla="*/ 142 h 325"/>
                <a:gd name="T110" fmla="*/ 55 w 407"/>
                <a:gd name="T111" fmla="*/ 152 h 325"/>
                <a:gd name="T112" fmla="*/ 44 w 407"/>
                <a:gd name="T113" fmla="*/ 149 h 325"/>
                <a:gd name="T114" fmla="*/ 42 w 407"/>
                <a:gd name="T115" fmla="*/ 164 h 325"/>
                <a:gd name="T116" fmla="*/ 42 w 407"/>
                <a:gd name="T117" fmla="*/ 187 h 325"/>
                <a:gd name="T118" fmla="*/ 42 w 407"/>
                <a:gd name="T119" fmla="*/ 199 h 325"/>
                <a:gd name="T120" fmla="*/ 42 w 407"/>
                <a:gd name="T121" fmla="*/ 206 h 325"/>
                <a:gd name="T122" fmla="*/ 25 w 407"/>
                <a:gd name="T123" fmla="*/ 263 h 325"/>
                <a:gd name="T124" fmla="*/ 407 w 407"/>
                <a:gd name="T125" fmla="*/ 306 h 3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7"/>
                <a:gd name="T190" fmla="*/ 0 h 325"/>
                <a:gd name="T191" fmla="*/ 407 w 407"/>
                <a:gd name="T192" fmla="*/ 325 h 3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7" h="325">
                  <a:moveTo>
                    <a:pt x="407" y="306"/>
                  </a:moveTo>
                  <a:lnTo>
                    <a:pt x="405" y="301"/>
                  </a:lnTo>
                  <a:lnTo>
                    <a:pt x="396" y="297"/>
                  </a:lnTo>
                  <a:lnTo>
                    <a:pt x="388" y="292"/>
                  </a:lnTo>
                  <a:lnTo>
                    <a:pt x="383" y="294"/>
                  </a:lnTo>
                  <a:lnTo>
                    <a:pt x="374" y="294"/>
                  </a:lnTo>
                  <a:lnTo>
                    <a:pt x="366" y="292"/>
                  </a:lnTo>
                  <a:lnTo>
                    <a:pt x="358" y="287"/>
                  </a:lnTo>
                  <a:lnTo>
                    <a:pt x="355" y="285"/>
                  </a:lnTo>
                  <a:lnTo>
                    <a:pt x="328" y="282"/>
                  </a:lnTo>
                  <a:lnTo>
                    <a:pt x="330" y="278"/>
                  </a:lnTo>
                  <a:lnTo>
                    <a:pt x="333" y="273"/>
                  </a:lnTo>
                  <a:lnTo>
                    <a:pt x="333" y="266"/>
                  </a:lnTo>
                  <a:lnTo>
                    <a:pt x="325" y="266"/>
                  </a:lnTo>
                  <a:lnTo>
                    <a:pt x="308" y="263"/>
                  </a:lnTo>
                  <a:lnTo>
                    <a:pt x="292" y="266"/>
                  </a:lnTo>
                  <a:lnTo>
                    <a:pt x="278" y="263"/>
                  </a:lnTo>
                  <a:lnTo>
                    <a:pt x="273" y="263"/>
                  </a:lnTo>
                  <a:lnTo>
                    <a:pt x="259" y="256"/>
                  </a:lnTo>
                  <a:lnTo>
                    <a:pt x="237" y="249"/>
                  </a:lnTo>
                  <a:lnTo>
                    <a:pt x="220" y="244"/>
                  </a:lnTo>
                  <a:lnTo>
                    <a:pt x="212" y="244"/>
                  </a:lnTo>
                  <a:lnTo>
                    <a:pt x="198" y="242"/>
                  </a:lnTo>
                  <a:lnTo>
                    <a:pt x="174" y="240"/>
                  </a:lnTo>
                  <a:lnTo>
                    <a:pt x="143" y="235"/>
                  </a:lnTo>
                  <a:lnTo>
                    <a:pt x="130" y="233"/>
                  </a:lnTo>
                  <a:lnTo>
                    <a:pt x="124" y="225"/>
                  </a:lnTo>
                  <a:lnTo>
                    <a:pt x="124" y="218"/>
                  </a:lnTo>
                  <a:lnTo>
                    <a:pt x="124" y="211"/>
                  </a:lnTo>
                  <a:lnTo>
                    <a:pt x="121" y="209"/>
                  </a:lnTo>
                  <a:lnTo>
                    <a:pt x="110" y="209"/>
                  </a:lnTo>
                  <a:lnTo>
                    <a:pt x="102" y="211"/>
                  </a:lnTo>
                  <a:lnTo>
                    <a:pt x="99" y="214"/>
                  </a:lnTo>
                  <a:lnTo>
                    <a:pt x="105" y="221"/>
                  </a:lnTo>
                  <a:lnTo>
                    <a:pt x="108" y="225"/>
                  </a:lnTo>
                  <a:lnTo>
                    <a:pt x="105" y="233"/>
                  </a:lnTo>
                  <a:lnTo>
                    <a:pt x="97" y="235"/>
                  </a:lnTo>
                  <a:lnTo>
                    <a:pt x="86" y="233"/>
                  </a:lnTo>
                  <a:lnTo>
                    <a:pt x="75" y="221"/>
                  </a:lnTo>
                  <a:lnTo>
                    <a:pt x="75" y="206"/>
                  </a:lnTo>
                  <a:lnTo>
                    <a:pt x="80" y="195"/>
                  </a:lnTo>
                  <a:lnTo>
                    <a:pt x="83" y="190"/>
                  </a:lnTo>
                  <a:lnTo>
                    <a:pt x="110" y="180"/>
                  </a:lnTo>
                  <a:lnTo>
                    <a:pt x="116" y="173"/>
                  </a:lnTo>
                  <a:lnTo>
                    <a:pt x="121" y="173"/>
                  </a:lnTo>
                  <a:lnTo>
                    <a:pt x="132" y="176"/>
                  </a:lnTo>
                  <a:lnTo>
                    <a:pt x="146" y="173"/>
                  </a:lnTo>
                  <a:lnTo>
                    <a:pt x="152" y="171"/>
                  </a:lnTo>
                  <a:lnTo>
                    <a:pt x="149" y="164"/>
                  </a:lnTo>
                  <a:lnTo>
                    <a:pt x="141" y="157"/>
                  </a:lnTo>
                  <a:lnTo>
                    <a:pt x="132" y="152"/>
                  </a:lnTo>
                  <a:lnTo>
                    <a:pt x="130" y="149"/>
                  </a:lnTo>
                  <a:lnTo>
                    <a:pt x="130" y="147"/>
                  </a:lnTo>
                  <a:lnTo>
                    <a:pt x="132" y="138"/>
                  </a:lnTo>
                  <a:lnTo>
                    <a:pt x="141" y="133"/>
                  </a:lnTo>
                  <a:lnTo>
                    <a:pt x="160" y="135"/>
                  </a:lnTo>
                  <a:lnTo>
                    <a:pt x="176" y="138"/>
                  </a:lnTo>
                  <a:lnTo>
                    <a:pt x="190" y="138"/>
                  </a:lnTo>
                  <a:lnTo>
                    <a:pt x="198" y="135"/>
                  </a:lnTo>
                  <a:lnTo>
                    <a:pt x="201" y="133"/>
                  </a:lnTo>
                  <a:lnTo>
                    <a:pt x="218" y="138"/>
                  </a:lnTo>
                  <a:lnTo>
                    <a:pt x="259" y="149"/>
                  </a:lnTo>
                  <a:lnTo>
                    <a:pt x="300" y="154"/>
                  </a:lnTo>
                  <a:lnTo>
                    <a:pt x="333" y="147"/>
                  </a:lnTo>
                  <a:lnTo>
                    <a:pt x="336" y="147"/>
                  </a:lnTo>
                  <a:lnTo>
                    <a:pt x="352" y="152"/>
                  </a:lnTo>
                  <a:lnTo>
                    <a:pt x="366" y="152"/>
                  </a:lnTo>
                  <a:lnTo>
                    <a:pt x="374" y="152"/>
                  </a:lnTo>
                  <a:lnTo>
                    <a:pt x="369" y="142"/>
                  </a:lnTo>
                  <a:lnTo>
                    <a:pt x="352" y="138"/>
                  </a:lnTo>
                  <a:lnTo>
                    <a:pt x="339" y="133"/>
                  </a:lnTo>
                  <a:lnTo>
                    <a:pt x="333" y="133"/>
                  </a:lnTo>
                  <a:lnTo>
                    <a:pt x="330" y="121"/>
                  </a:lnTo>
                  <a:lnTo>
                    <a:pt x="322" y="121"/>
                  </a:lnTo>
                  <a:lnTo>
                    <a:pt x="311" y="116"/>
                  </a:lnTo>
                  <a:lnTo>
                    <a:pt x="295" y="107"/>
                  </a:lnTo>
                  <a:lnTo>
                    <a:pt x="289" y="92"/>
                  </a:lnTo>
                  <a:lnTo>
                    <a:pt x="275" y="83"/>
                  </a:lnTo>
                  <a:lnTo>
                    <a:pt x="248" y="85"/>
                  </a:lnTo>
                  <a:lnTo>
                    <a:pt x="220" y="92"/>
                  </a:lnTo>
                  <a:lnTo>
                    <a:pt x="212" y="99"/>
                  </a:lnTo>
                  <a:lnTo>
                    <a:pt x="196" y="85"/>
                  </a:lnTo>
                  <a:lnTo>
                    <a:pt x="193" y="85"/>
                  </a:lnTo>
                  <a:lnTo>
                    <a:pt x="182" y="85"/>
                  </a:lnTo>
                  <a:lnTo>
                    <a:pt x="174" y="80"/>
                  </a:lnTo>
                  <a:lnTo>
                    <a:pt x="174" y="73"/>
                  </a:lnTo>
                  <a:lnTo>
                    <a:pt x="168" y="61"/>
                  </a:lnTo>
                  <a:lnTo>
                    <a:pt x="163" y="59"/>
                  </a:lnTo>
                  <a:lnTo>
                    <a:pt x="157" y="57"/>
                  </a:lnTo>
                  <a:lnTo>
                    <a:pt x="154" y="59"/>
                  </a:lnTo>
                  <a:lnTo>
                    <a:pt x="149" y="54"/>
                  </a:lnTo>
                  <a:lnTo>
                    <a:pt x="141" y="42"/>
                  </a:lnTo>
                  <a:lnTo>
                    <a:pt x="130" y="28"/>
                  </a:lnTo>
                  <a:lnTo>
                    <a:pt x="130" y="21"/>
                  </a:lnTo>
                  <a:lnTo>
                    <a:pt x="132" y="12"/>
                  </a:lnTo>
                  <a:lnTo>
                    <a:pt x="130" y="7"/>
                  </a:lnTo>
                  <a:lnTo>
                    <a:pt x="127" y="2"/>
                  </a:lnTo>
                  <a:lnTo>
                    <a:pt x="124" y="0"/>
                  </a:lnTo>
                  <a:lnTo>
                    <a:pt x="47" y="38"/>
                  </a:lnTo>
                  <a:lnTo>
                    <a:pt x="50" y="42"/>
                  </a:lnTo>
                  <a:lnTo>
                    <a:pt x="58" y="61"/>
                  </a:lnTo>
                  <a:lnTo>
                    <a:pt x="61" y="78"/>
                  </a:lnTo>
                  <a:lnTo>
                    <a:pt x="50" y="88"/>
                  </a:lnTo>
                  <a:lnTo>
                    <a:pt x="50" y="90"/>
                  </a:lnTo>
                  <a:lnTo>
                    <a:pt x="53" y="102"/>
                  </a:lnTo>
                  <a:lnTo>
                    <a:pt x="55" y="114"/>
                  </a:lnTo>
                  <a:lnTo>
                    <a:pt x="53" y="123"/>
                  </a:lnTo>
                  <a:lnTo>
                    <a:pt x="50" y="135"/>
                  </a:lnTo>
                  <a:lnTo>
                    <a:pt x="61" y="142"/>
                  </a:lnTo>
                  <a:lnTo>
                    <a:pt x="58" y="147"/>
                  </a:lnTo>
                  <a:lnTo>
                    <a:pt x="55" y="152"/>
                  </a:lnTo>
                  <a:lnTo>
                    <a:pt x="53" y="154"/>
                  </a:lnTo>
                  <a:lnTo>
                    <a:pt x="44" y="149"/>
                  </a:lnTo>
                  <a:lnTo>
                    <a:pt x="42" y="154"/>
                  </a:lnTo>
                  <a:lnTo>
                    <a:pt x="42" y="164"/>
                  </a:lnTo>
                  <a:lnTo>
                    <a:pt x="36" y="176"/>
                  </a:lnTo>
                  <a:lnTo>
                    <a:pt x="42" y="187"/>
                  </a:lnTo>
                  <a:lnTo>
                    <a:pt x="42" y="192"/>
                  </a:lnTo>
                  <a:lnTo>
                    <a:pt x="42" y="199"/>
                  </a:lnTo>
                  <a:lnTo>
                    <a:pt x="42" y="204"/>
                  </a:lnTo>
                  <a:lnTo>
                    <a:pt x="42" y="206"/>
                  </a:lnTo>
                  <a:lnTo>
                    <a:pt x="0" y="237"/>
                  </a:lnTo>
                  <a:lnTo>
                    <a:pt x="25" y="263"/>
                  </a:lnTo>
                  <a:lnTo>
                    <a:pt x="374" y="325"/>
                  </a:lnTo>
                  <a:lnTo>
                    <a:pt x="407" y="306"/>
                  </a:lnTo>
                  <a:close/>
                </a:path>
              </a:pathLst>
            </a:custGeom>
            <a:solidFill>
              <a:srgbClr val="BDB5AD"/>
            </a:solidFill>
            <a:ln w="9525">
              <a:noFill/>
              <a:round/>
              <a:headEnd/>
              <a:tailEnd/>
            </a:ln>
          </p:spPr>
          <p:txBody>
            <a:bodyPr/>
            <a:lstStyle/>
            <a:p>
              <a:endParaRPr lang="en-US"/>
            </a:p>
          </p:txBody>
        </p:sp>
        <p:sp>
          <p:nvSpPr>
            <p:cNvPr id="15451" name="Freeform 65"/>
            <p:cNvSpPr>
              <a:spLocks/>
            </p:cNvSpPr>
            <p:nvPr/>
          </p:nvSpPr>
          <p:spPr bwMode="auto">
            <a:xfrm>
              <a:off x="6237" y="2738"/>
              <a:ext cx="493" cy="283"/>
            </a:xfrm>
            <a:custGeom>
              <a:avLst/>
              <a:gdLst>
                <a:gd name="T0" fmla="*/ 286 w 493"/>
                <a:gd name="T1" fmla="*/ 45 h 283"/>
                <a:gd name="T2" fmla="*/ 336 w 493"/>
                <a:gd name="T3" fmla="*/ 64 h 283"/>
                <a:gd name="T4" fmla="*/ 391 w 493"/>
                <a:gd name="T5" fmla="*/ 86 h 283"/>
                <a:gd name="T6" fmla="*/ 405 w 493"/>
                <a:gd name="T7" fmla="*/ 93 h 283"/>
                <a:gd name="T8" fmla="*/ 418 w 493"/>
                <a:gd name="T9" fmla="*/ 97 h 283"/>
                <a:gd name="T10" fmla="*/ 482 w 493"/>
                <a:gd name="T11" fmla="*/ 114 h 283"/>
                <a:gd name="T12" fmla="*/ 402 w 493"/>
                <a:gd name="T13" fmla="*/ 231 h 283"/>
                <a:gd name="T14" fmla="*/ 160 w 493"/>
                <a:gd name="T15" fmla="*/ 283 h 283"/>
                <a:gd name="T16" fmla="*/ 3 w 493"/>
                <a:gd name="T17" fmla="*/ 183 h 283"/>
                <a:gd name="T18" fmla="*/ 11 w 493"/>
                <a:gd name="T19" fmla="*/ 166 h 283"/>
                <a:gd name="T20" fmla="*/ 14 w 493"/>
                <a:gd name="T21" fmla="*/ 143 h 283"/>
                <a:gd name="T22" fmla="*/ 28 w 493"/>
                <a:gd name="T23" fmla="*/ 119 h 283"/>
                <a:gd name="T24" fmla="*/ 20 w 493"/>
                <a:gd name="T25" fmla="*/ 64 h 283"/>
                <a:gd name="T26" fmla="*/ 11 w 493"/>
                <a:gd name="T27" fmla="*/ 36 h 283"/>
                <a:gd name="T28" fmla="*/ 28 w 493"/>
                <a:gd name="T29" fmla="*/ 59 h 283"/>
                <a:gd name="T30" fmla="*/ 39 w 493"/>
                <a:gd name="T31" fmla="*/ 55 h 283"/>
                <a:gd name="T32" fmla="*/ 44 w 493"/>
                <a:gd name="T33" fmla="*/ 45 h 283"/>
                <a:gd name="T34" fmla="*/ 44 w 493"/>
                <a:gd name="T35" fmla="*/ 19 h 283"/>
                <a:gd name="T36" fmla="*/ 42 w 493"/>
                <a:gd name="T37" fmla="*/ 0 h 283"/>
                <a:gd name="T38" fmla="*/ 53 w 493"/>
                <a:gd name="T39" fmla="*/ 7 h 283"/>
                <a:gd name="T40" fmla="*/ 66 w 493"/>
                <a:gd name="T41" fmla="*/ 10 h 283"/>
                <a:gd name="T42" fmla="*/ 86 w 493"/>
                <a:gd name="T43" fmla="*/ 0 h 283"/>
                <a:gd name="T44" fmla="*/ 97 w 493"/>
                <a:gd name="T45" fmla="*/ 2 h 283"/>
                <a:gd name="T46" fmla="*/ 99 w 493"/>
                <a:gd name="T47" fmla="*/ 19 h 283"/>
                <a:gd name="T48" fmla="*/ 91 w 493"/>
                <a:gd name="T49" fmla="*/ 33 h 283"/>
                <a:gd name="T50" fmla="*/ 77 w 493"/>
                <a:gd name="T51" fmla="*/ 31 h 283"/>
                <a:gd name="T52" fmla="*/ 72 w 493"/>
                <a:gd name="T53" fmla="*/ 36 h 283"/>
                <a:gd name="T54" fmla="*/ 88 w 493"/>
                <a:gd name="T55" fmla="*/ 43 h 283"/>
                <a:gd name="T56" fmla="*/ 105 w 493"/>
                <a:gd name="T57" fmla="*/ 43 h 283"/>
                <a:gd name="T58" fmla="*/ 160 w 493"/>
                <a:gd name="T59" fmla="*/ 36 h 283"/>
                <a:gd name="T60" fmla="*/ 234 w 493"/>
                <a:gd name="T61" fmla="*/ 43 h 283"/>
                <a:gd name="T62" fmla="*/ 262 w 493"/>
                <a:gd name="T63" fmla="*/ 43 h 2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3"/>
                <a:gd name="T97" fmla="*/ 0 h 283"/>
                <a:gd name="T98" fmla="*/ 493 w 493"/>
                <a:gd name="T99" fmla="*/ 283 h 2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3" h="283">
                  <a:moveTo>
                    <a:pt x="262" y="43"/>
                  </a:moveTo>
                  <a:lnTo>
                    <a:pt x="286" y="45"/>
                  </a:lnTo>
                  <a:lnTo>
                    <a:pt x="303" y="50"/>
                  </a:lnTo>
                  <a:lnTo>
                    <a:pt x="336" y="64"/>
                  </a:lnTo>
                  <a:lnTo>
                    <a:pt x="372" y="78"/>
                  </a:lnTo>
                  <a:lnTo>
                    <a:pt x="391" y="86"/>
                  </a:lnTo>
                  <a:lnTo>
                    <a:pt x="394" y="90"/>
                  </a:lnTo>
                  <a:lnTo>
                    <a:pt x="405" y="93"/>
                  </a:lnTo>
                  <a:lnTo>
                    <a:pt x="413" y="95"/>
                  </a:lnTo>
                  <a:lnTo>
                    <a:pt x="418" y="97"/>
                  </a:lnTo>
                  <a:lnTo>
                    <a:pt x="462" y="102"/>
                  </a:lnTo>
                  <a:lnTo>
                    <a:pt x="482" y="114"/>
                  </a:lnTo>
                  <a:lnTo>
                    <a:pt x="493" y="176"/>
                  </a:lnTo>
                  <a:lnTo>
                    <a:pt x="402" y="231"/>
                  </a:lnTo>
                  <a:lnTo>
                    <a:pt x="245" y="278"/>
                  </a:lnTo>
                  <a:lnTo>
                    <a:pt x="160" y="283"/>
                  </a:lnTo>
                  <a:lnTo>
                    <a:pt x="0" y="188"/>
                  </a:lnTo>
                  <a:lnTo>
                    <a:pt x="3" y="183"/>
                  </a:lnTo>
                  <a:lnTo>
                    <a:pt x="6" y="176"/>
                  </a:lnTo>
                  <a:lnTo>
                    <a:pt x="11" y="166"/>
                  </a:lnTo>
                  <a:lnTo>
                    <a:pt x="14" y="157"/>
                  </a:lnTo>
                  <a:lnTo>
                    <a:pt x="14" y="143"/>
                  </a:lnTo>
                  <a:lnTo>
                    <a:pt x="22" y="128"/>
                  </a:lnTo>
                  <a:lnTo>
                    <a:pt x="28" y="119"/>
                  </a:lnTo>
                  <a:lnTo>
                    <a:pt x="31" y="114"/>
                  </a:lnTo>
                  <a:lnTo>
                    <a:pt x="20" y="64"/>
                  </a:lnTo>
                  <a:lnTo>
                    <a:pt x="9" y="38"/>
                  </a:lnTo>
                  <a:lnTo>
                    <a:pt x="11" y="36"/>
                  </a:lnTo>
                  <a:lnTo>
                    <a:pt x="25" y="59"/>
                  </a:lnTo>
                  <a:lnTo>
                    <a:pt x="28" y="59"/>
                  </a:lnTo>
                  <a:lnTo>
                    <a:pt x="33" y="57"/>
                  </a:lnTo>
                  <a:lnTo>
                    <a:pt x="39" y="55"/>
                  </a:lnTo>
                  <a:lnTo>
                    <a:pt x="44" y="52"/>
                  </a:lnTo>
                  <a:lnTo>
                    <a:pt x="44" y="45"/>
                  </a:lnTo>
                  <a:lnTo>
                    <a:pt x="44" y="33"/>
                  </a:lnTo>
                  <a:lnTo>
                    <a:pt x="44" y="19"/>
                  </a:lnTo>
                  <a:lnTo>
                    <a:pt x="44" y="12"/>
                  </a:lnTo>
                  <a:lnTo>
                    <a:pt x="42" y="0"/>
                  </a:lnTo>
                  <a:lnTo>
                    <a:pt x="50" y="0"/>
                  </a:lnTo>
                  <a:lnTo>
                    <a:pt x="53" y="7"/>
                  </a:lnTo>
                  <a:lnTo>
                    <a:pt x="61" y="12"/>
                  </a:lnTo>
                  <a:lnTo>
                    <a:pt x="66" y="10"/>
                  </a:lnTo>
                  <a:lnTo>
                    <a:pt x="77" y="7"/>
                  </a:lnTo>
                  <a:lnTo>
                    <a:pt x="86" y="0"/>
                  </a:lnTo>
                  <a:lnTo>
                    <a:pt x="88" y="0"/>
                  </a:lnTo>
                  <a:lnTo>
                    <a:pt x="97" y="2"/>
                  </a:lnTo>
                  <a:lnTo>
                    <a:pt x="97" y="7"/>
                  </a:lnTo>
                  <a:lnTo>
                    <a:pt x="99" y="19"/>
                  </a:lnTo>
                  <a:lnTo>
                    <a:pt x="97" y="31"/>
                  </a:lnTo>
                  <a:lnTo>
                    <a:pt x="91" y="33"/>
                  </a:lnTo>
                  <a:lnTo>
                    <a:pt x="83" y="31"/>
                  </a:lnTo>
                  <a:lnTo>
                    <a:pt x="77" y="31"/>
                  </a:lnTo>
                  <a:lnTo>
                    <a:pt x="72" y="31"/>
                  </a:lnTo>
                  <a:lnTo>
                    <a:pt x="72" y="36"/>
                  </a:lnTo>
                  <a:lnTo>
                    <a:pt x="77" y="40"/>
                  </a:lnTo>
                  <a:lnTo>
                    <a:pt x="88" y="43"/>
                  </a:lnTo>
                  <a:lnTo>
                    <a:pt x="99" y="43"/>
                  </a:lnTo>
                  <a:lnTo>
                    <a:pt x="105" y="43"/>
                  </a:lnTo>
                  <a:lnTo>
                    <a:pt x="138" y="33"/>
                  </a:lnTo>
                  <a:lnTo>
                    <a:pt x="160" y="36"/>
                  </a:lnTo>
                  <a:lnTo>
                    <a:pt x="176" y="33"/>
                  </a:lnTo>
                  <a:lnTo>
                    <a:pt x="234" y="43"/>
                  </a:lnTo>
                  <a:lnTo>
                    <a:pt x="262" y="43"/>
                  </a:lnTo>
                  <a:close/>
                </a:path>
              </a:pathLst>
            </a:custGeom>
            <a:solidFill>
              <a:srgbClr val="A89E96"/>
            </a:solidFill>
            <a:ln w="9525">
              <a:noFill/>
              <a:round/>
              <a:headEnd/>
              <a:tailEnd/>
            </a:ln>
          </p:spPr>
          <p:txBody>
            <a:bodyPr/>
            <a:lstStyle/>
            <a:p>
              <a:endParaRPr lang="en-US"/>
            </a:p>
          </p:txBody>
        </p:sp>
        <p:sp>
          <p:nvSpPr>
            <p:cNvPr id="15452" name="Freeform 66"/>
            <p:cNvSpPr>
              <a:spLocks/>
            </p:cNvSpPr>
            <p:nvPr/>
          </p:nvSpPr>
          <p:spPr bwMode="auto">
            <a:xfrm>
              <a:off x="6400" y="2866"/>
              <a:ext cx="176" cy="100"/>
            </a:xfrm>
            <a:custGeom>
              <a:avLst/>
              <a:gdLst>
                <a:gd name="T0" fmla="*/ 71 w 176"/>
                <a:gd name="T1" fmla="*/ 0 h 100"/>
                <a:gd name="T2" fmla="*/ 44 w 176"/>
                <a:gd name="T3" fmla="*/ 3 h 100"/>
                <a:gd name="T4" fmla="*/ 38 w 176"/>
                <a:gd name="T5" fmla="*/ 12 h 100"/>
                <a:gd name="T6" fmla="*/ 44 w 176"/>
                <a:gd name="T7" fmla="*/ 27 h 100"/>
                <a:gd name="T8" fmla="*/ 49 w 176"/>
                <a:gd name="T9" fmla="*/ 29 h 100"/>
                <a:gd name="T10" fmla="*/ 66 w 176"/>
                <a:gd name="T11" fmla="*/ 41 h 100"/>
                <a:gd name="T12" fmla="*/ 85 w 176"/>
                <a:gd name="T13" fmla="*/ 46 h 100"/>
                <a:gd name="T14" fmla="*/ 96 w 176"/>
                <a:gd name="T15" fmla="*/ 48 h 100"/>
                <a:gd name="T16" fmla="*/ 96 w 176"/>
                <a:gd name="T17" fmla="*/ 50 h 100"/>
                <a:gd name="T18" fmla="*/ 88 w 176"/>
                <a:gd name="T19" fmla="*/ 60 h 100"/>
                <a:gd name="T20" fmla="*/ 60 w 176"/>
                <a:gd name="T21" fmla="*/ 60 h 100"/>
                <a:gd name="T22" fmla="*/ 30 w 176"/>
                <a:gd name="T23" fmla="*/ 55 h 100"/>
                <a:gd name="T24" fmla="*/ 24 w 176"/>
                <a:gd name="T25" fmla="*/ 60 h 100"/>
                <a:gd name="T26" fmla="*/ 41 w 176"/>
                <a:gd name="T27" fmla="*/ 65 h 100"/>
                <a:gd name="T28" fmla="*/ 77 w 176"/>
                <a:gd name="T29" fmla="*/ 74 h 100"/>
                <a:gd name="T30" fmla="*/ 123 w 176"/>
                <a:gd name="T31" fmla="*/ 72 h 100"/>
                <a:gd name="T32" fmla="*/ 107 w 176"/>
                <a:gd name="T33" fmla="*/ 81 h 100"/>
                <a:gd name="T34" fmla="*/ 77 w 176"/>
                <a:gd name="T35" fmla="*/ 86 h 100"/>
                <a:gd name="T36" fmla="*/ 41 w 176"/>
                <a:gd name="T37" fmla="*/ 81 h 100"/>
                <a:gd name="T38" fmla="*/ 5 w 176"/>
                <a:gd name="T39" fmla="*/ 81 h 100"/>
                <a:gd name="T40" fmla="*/ 0 w 176"/>
                <a:gd name="T41" fmla="*/ 91 h 100"/>
                <a:gd name="T42" fmla="*/ 16 w 176"/>
                <a:gd name="T43" fmla="*/ 95 h 100"/>
                <a:gd name="T44" fmla="*/ 35 w 176"/>
                <a:gd name="T45" fmla="*/ 98 h 100"/>
                <a:gd name="T46" fmla="*/ 63 w 176"/>
                <a:gd name="T47" fmla="*/ 100 h 100"/>
                <a:gd name="T48" fmla="*/ 173 w 176"/>
                <a:gd name="T49" fmla="*/ 84 h 100"/>
                <a:gd name="T50" fmla="*/ 148 w 176"/>
                <a:gd name="T51" fmla="*/ 46 h 100"/>
                <a:gd name="T52" fmla="*/ 143 w 176"/>
                <a:gd name="T53" fmla="*/ 31 h 100"/>
                <a:gd name="T54" fmla="*/ 123 w 176"/>
                <a:gd name="T55" fmla="*/ 12 h 100"/>
                <a:gd name="T56" fmla="*/ 112 w 176"/>
                <a:gd name="T57" fmla="*/ 7 h 100"/>
                <a:gd name="T58" fmla="*/ 99 w 176"/>
                <a:gd name="T59" fmla="*/ 3 h 100"/>
                <a:gd name="T60" fmla="*/ 85 w 176"/>
                <a:gd name="T61" fmla="*/ 3 h 100"/>
                <a:gd name="T62" fmla="*/ 77 w 176"/>
                <a:gd name="T63" fmla="*/ 0 h 1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6"/>
                <a:gd name="T97" fmla="*/ 0 h 100"/>
                <a:gd name="T98" fmla="*/ 176 w 176"/>
                <a:gd name="T99" fmla="*/ 100 h 1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6" h="100">
                  <a:moveTo>
                    <a:pt x="77" y="0"/>
                  </a:moveTo>
                  <a:lnTo>
                    <a:pt x="71" y="0"/>
                  </a:lnTo>
                  <a:lnTo>
                    <a:pt x="57" y="3"/>
                  </a:lnTo>
                  <a:lnTo>
                    <a:pt x="44" y="3"/>
                  </a:lnTo>
                  <a:lnTo>
                    <a:pt x="38" y="10"/>
                  </a:lnTo>
                  <a:lnTo>
                    <a:pt x="38" y="12"/>
                  </a:lnTo>
                  <a:lnTo>
                    <a:pt x="41" y="19"/>
                  </a:lnTo>
                  <a:lnTo>
                    <a:pt x="44" y="27"/>
                  </a:lnTo>
                  <a:lnTo>
                    <a:pt x="46" y="29"/>
                  </a:lnTo>
                  <a:lnTo>
                    <a:pt x="49" y="29"/>
                  </a:lnTo>
                  <a:lnTo>
                    <a:pt x="57" y="34"/>
                  </a:lnTo>
                  <a:lnTo>
                    <a:pt x="66" y="41"/>
                  </a:lnTo>
                  <a:lnTo>
                    <a:pt x="77" y="46"/>
                  </a:lnTo>
                  <a:lnTo>
                    <a:pt x="85" y="46"/>
                  </a:lnTo>
                  <a:lnTo>
                    <a:pt x="90" y="48"/>
                  </a:lnTo>
                  <a:lnTo>
                    <a:pt x="96" y="48"/>
                  </a:lnTo>
                  <a:lnTo>
                    <a:pt x="99" y="50"/>
                  </a:lnTo>
                  <a:lnTo>
                    <a:pt x="96" y="50"/>
                  </a:lnTo>
                  <a:lnTo>
                    <a:pt x="93" y="55"/>
                  </a:lnTo>
                  <a:lnTo>
                    <a:pt x="88" y="60"/>
                  </a:lnTo>
                  <a:lnTo>
                    <a:pt x="77" y="62"/>
                  </a:lnTo>
                  <a:lnTo>
                    <a:pt x="60" y="60"/>
                  </a:lnTo>
                  <a:lnTo>
                    <a:pt x="46" y="57"/>
                  </a:lnTo>
                  <a:lnTo>
                    <a:pt x="30" y="55"/>
                  </a:lnTo>
                  <a:lnTo>
                    <a:pt x="24" y="57"/>
                  </a:lnTo>
                  <a:lnTo>
                    <a:pt x="24" y="60"/>
                  </a:lnTo>
                  <a:lnTo>
                    <a:pt x="35" y="65"/>
                  </a:lnTo>
                  <a:lnTo>
                    <a:pt x="41" y="65"/>
                  </a:lnTo>
                  <a:lnTo>
                    <a:pt x="46" y="67"/>
                  </a:lnTo>
                  <a:lnTo>
                    <a:pt x="77" y="74"/>
                  </a:lnTo>
                  <a:lnTo>
                    <a:pt x="123" y="67"/>
                  </a:lnTo>
                  <a:lnTo>
                    <a:pt x="123" y="72"/>
                  </a:lnTo>
                  <a:lnTo>
                    <a:pt x="118" y="79"/>
                  </a:lnTo>
                  <a:lnTo>
                    <a:pt x="107" y="81"/>
                  </a:lnTo>
                  <a:lnTo>
                    <a:pt x="93" y="84"/>
                  </a:lnTo>
                  <a:lnTo>
                    <a:pt x="77" y="86"/>
                  </a:lnTo>
                  <a:lnTo>
                    <a:pt x="60" y="84"/>
                  </a:lnTo>
                  <a:lnTo>
                    <a:pt x="41" y="81"/>
                  </a:lnTo>
                  <a:lnTo>
                    <a:pt x="22" y="81"/>
                  </a:lnTo>
                  <a:lnTo>
                    <a:pt x="5" y="81"/>
                  </a:lnTo>
                  <a:lnTo>
                    <a:pt x="0" y="86"/>
                  </a:lnTo>
                  <a:lnTo>
                    <a:pt x="0" y="91"/>
                  </a:lnTo>
                  <a:lnTo>
                    <a:pt x="8" y="93"/>
                  </a:lnTo>
                  <a:lnTo>
                    <a:pt x="16" y="95"/>
                  </a:lnTo>
                  <a:lnTo>
                    <a:pt x="24" y="98"/>
                  </a:lnTo>
                  <a:lnTo>
                    <a:pt x="35" y="98"/>
                  </a:lnTo>
                  <a:lnTo>
                    <a:pt x="52" y="98"/>
                  </a:lnTo>
                  <a:lnTo>
                    <a:pt x="63" y="100"/>
                  </a:lnTo>
                  <a:lnTo>
                    <a:pt x="68" y="100"/>
                  </a:lnTo>
                  <a:lnTo>
                    <a:pt x="173" y="84"/>
                  </a:lnTo>
                  <a:lnTo>
                    <a:pt x="176" y="48"/>
                  </a:lnTo>
                  <a:lnTo>
                    <a:pt x="148" y="46"/>
                  </a:lnTo>
                  <a:lnTo>
                    <a:pt x="145" y="41"/>
                  </a:lnTo>
                  <a:lnTo>
                    <a:pt x="143" y="31"/>
                  </a:lnTo>
                  <a:lnTo>
                    <a:pt x="132" y="19"/>
                  </a:lnTo>
                  <a:lnTo>
                    <a:pt x="123" y="12"/>
                  </a:lnTo>
                  <a:lnTo>
                    <a:pt x="118" y="10"/>
                  </a:lnTo>
                  <a:lnTo>
                    <a:pt x="112" y="7"/>
                  </a:lnTo>
                  <a:lnTo>
                    <a:pt x="107" y="3"/>
                  </a:lnTo>
                  <a:lnTo>
                    <a:pt x="99" y="3"/>
                  </a:lnTo>
                  <a:lnTo>
                    <a:pt x="90" y="3"/>
                  </a:lnTo>
                  <a:lnTo>
                    <a:pt x="85" y="3"/>
                  </a:lnTo>
                  <a:lnTo>
                    <a:pt x="79" y="0"/>
                  </a:lnTo>
                  <a:lnTo>
                    <a:pt x="77" y="0"/>
                  </a:lnTo>
                  <a:close/>
                </a:path>
              </a:pathLst>
            </a:custGeom>
            <a:solidFill>
              <a:srgbClr val="BDB5AD"/>
            </a:solidFill>
            <a:ln w="9525">
              <a:noFill/>
              <a:round/>
              <a:headEnd/>
              <a:tailEnd/>
            </a:ln>
          </p:spPr>
          <p:txBody>
            <a:bodyPr/>
            <a:lstStyle/>
            <a:p>
              <a:endParaRPr lang="en-US"/>
            </a:p>
          </p:txBody>
        </p:sp>
        <p:sp>
          <p:nvSpPr>
            <p:cNvPr id="15453" name="Freeform 67"/>
            <p:cNvSpPr>
              <a:spLocks/>
            </p:cNvSpPr>
            <p:nvPr/>
          </p:nvSpPr>
          <p:spPr bwMode="auto">
            <a:xfrm>
              <a:off x="6367" y="2933"/>
              <a:ext cx="68" cy="64"/>
            </a:xfrm>
            <a:custGeom>
              <a:avLst/>
              <a:gdLst>
                <a:gd name="T0" fmla="*/ 0 w 68"/>
                <a:gd name="T1" fmla="*/ 0 h 64"/>
                <a:gd name="T2" fmla="*/ 13 w 68"/>
                <a:gd name="T3" fmla="*/ 0 h 64"/>
                <a:gd name="T4" fmla="*/ 30 w 68"/>
                <a:gd name="T5" fmla="*/ 26 h 64"/>
                <a:gd name="T6" fmla="*/ 35 w 68"/>
                <a:gd name="T7" fmla="*/ 28 h 64"/>
                <a:gd name="T8" fmla="*/ 49 w 68"/>
                <a:gd name="T9" fmla="*/ 36 h 64"/>
                <a:gd name="T10" fmla="*/ 63 w 68"/>
                <a:gd name="T11" fmla="*/ 45 h 64"/>
                <a:gd name="T12" fmla="*/ 68 w 68"/>
                <a:gd name="T13" fmla="*/ 50 h 64"/>
                <a:gd name="T14" fmla="*/ 68 w 68"/>
                <a:gd name="T15" fmla="*/ 55 h 64"/>
                <a:gd name="T16" fmla="*/ 66 w 68"/>
                <a:gd name="T17" fmla="*/ 59 h 64"/>
                <a:gd name="T18" fmla="*/ 63 w 68"/>
                <a:gd name="T19" fmla="*/ 62 h 64"/>
                <a:gd name="T20" fmla="*/ 55 w 68"/>
                <a:gd name="T21" fmla="*/ 64 h 64"/>
                <a:gd name="T22" fmla="*/ 44 w 68"/>
                <a:gd name="T23" fmla="*/ 59 h 64"/>
                <a:gd name="T24" fmla="*/ 33 w 68"/>
                <a:gd name="T25" fmla="*/ 50 h 64"/>
                <a:gd name="T26" fmla="*/ 24 w 68"/>
                <a:gd name="T27" fmla="*/ 43 h 64"/>
                <a:gd name="T28" fmla="*/ 22 w 68"/>
                <a:gd name="T29" fmla="*/ 40 h 64"/>
                <a:gd name="T30" fmla="*/ 0 w 68"/>
                <a:gd name="T31" fmla="*/ 0 h 64"/>
                <a:gd name="T32" fmla="*/ 0 w 68"/>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4"/>
                <a:gd name="T53" fmla="*/ 68 w 6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4">
                  <a:moveTo>
                    <a:pt x="0" y="0"/>
                  </a:moveTo>
                  <a:lnTo>
                    <a:pt x="13" y="0"/>
                  </a:lnTo>
                  <a:lnTo>
                    <a:pt x="30" y="26"/>
                  </a:lnTo>
                  <a:lnTo>
                    <a:pt x="35" y="28"/>
                  </a:lnTo>
                  <a:lnTo>
                    <a:pt x="49" y="36"/>
                  </a:lnTo>
                  <a:lnTo>
                    <a:pt x="63" y="45"/>
                  </a:lnTo>
                  <a:lnTo>
                    <a:pt x="68" y="50"/>
                  </a:lnTo>
                  <a:lnTo>
                    <a:pt x="68" y="55"/>
                  </a:lnTo>
                  <a:lnTo>
                    <a:pt x="66" y="59"/>
                  </a:lnTo>
                  <a:lnTo>
                    <a:pt x="63" y="62"/>
                  </a:lnTo>
                  <a:lnTo>
                    <a:pt x="55" y="64"/>
                  </a:lnTo>
                  <a:lnTo>
                    <a:pt x="44" y="59"/>
                  </a:lnTo>
                  <a:lnTo>
                    <a:pt x="33" y="50"/>
                  </a:lnTo>
                  <a:lnTo>
                    <a:pt x="24" y="43"/>
                  </a:lnTo>
                  <a:lnTo>
                    <a:pt x="22" y="40"/>
                  </a:lnTo>
                  <a:lnTo>
                    <a:pt x="0" y="0"/>
                  </a:lnTo>
                  <a:close/>
                </a:path>
              </a:pathLst>
            </a:custGeom>
            <a:solidFill>
              <a:srgbClr val="968C82"/>
            </a:solidFill>
            <a:ln w="9525">
              <a:noFill/>
              <a:round/>
              <a:headEnd/>
              <a:tailEnd/>
            </a:ln>
          </p:spPr>
          <p:txBody>
            <a:bodyPr/>
            <a:lstStyle/>
            <a:p>
              <a:endParaRPr lang="en-US"/>
            </a:p>
          </p:txBody>
        </p:sp>
        <p:sp>
          <p:nvSpPr>
            <p:cNvPr id="15454" name="Freeform 68"/>
            <p:cNvSpPr>
              <a:spLocks/>
            </p:cNvSpPr>
            <p:nvPr/>
          </p:nvSpPr>
          <p:spPr bwMode="auto">
            <a:xfrm>
              <a:off x="6273" y="2776"/>
              <a:ext cx="415" cy="171"/>
            </a:xfrm>
            <a:custGeom>
              <a:avLst/>
              <a:gdLst>
                <a:gd name="T0" fmla="*/ 17 w 415"/>
                <a:gd name="T1" fmla="*/ 107 h 171"/>
                <a:gd name="T2" fmla="*/ 11 w 415"/>
                <a:gd name="T3" fmla="*/ 121 h 171"/>
                <a:gd name="T4" fmla="*/ 17 w 415"/>
                <a:gd name="T5" fmla="*/ 143 h 171"/>
                <a:gd name="T6" fmla="*/ 14 w 415"/>
                <a:gd name="T7" fmla="*/ 166 h 171"/>
                <a:gd name="T8" fmla="*/ 0 w 415"/>
                <a:gd name="T9" fmla="*/ 155 h 171"/>
                <a:gd name="T10" fmla="*/ 3 w 415"/>
                <a:gd name="T11" fmla="*/ 109 h 171"/>
                <a:gd name="T12" fmla="*/ 8 w 415"/>
                <a:gd name="T13" fmla="*/ 90 h 171"/>
                <a:gd name="T14" fmla="*/ 8 w 415"/>
                <a:gd name="T15" fmla="*/ 69 h 171"/>
                <a:gd name="T16" fmla="*/ 17 w 415"/>
                <a:gd name="T17" fmla="*/ 43 h 171"/>
                <a:gd name="T18" fmla="*/ 17 w 415"/>
                <a:gd name="T19" fmla="*/ 21 h 171"/>
                <a:gd name="T20" fmla="*/ 25 w 415"/>
                <a:gd name="T21" fmla="*/ 5 h 171"/>
                <a:gd name="T22" fmla="*/ 28 w 415"/>
                <a:gd name="T23" fmla="*/ 12 h 171"/>
                <a:gd name="T24" fmla="*/ 30 w 415"/>
                <a:gd name="T25" fmla="*/ 24 h 171"/>
                <a:gd name="T26" fmla="*/ 102 w 415"/>
                <a:gd name="T27" fmla="*/ 0 h 171"/>
                <a:gd name="T28" fmla="*/ 113 w 415"/>
                <a:gd name="T29" fmla="*/ 2 h 171"/>
                <a:gd name="T30" fmla="*/ 135 w 415"/>
                <a:gd name="T31" fmla="*/ 2 h 171"/>
                <a:gd name="T32" fmla="*/ 165 w 415"/>
                <a:gd name="T33" fmla="*/ 2 h 171"/>
                <a:gd name="T34" fmla="*/ 195 w 415"/>
                <a:gd name="T35" fmla="*/ 7 h 171"/>
                <a:gd name="T36" fmla="*/ 314 w 415"/>
                <a:gd name="T37" fmla="*/ 33 h 171"/>
                <a:gd name="T38" fmla="*/ 371 w 415"/>
                <a:gd name="T39" fmla="*/ 74 h 171"/>
                <a:gd name="T40" fmla="*/ 385 w 415"/>
                <a:gd name="T41" fmla="*/ 67 h 171"/>
                <a:gd name="T42" fmla="*/ 407 w 415"/>
                <a:gd name="T43" fmla="*/ 67 h 171"/>
                <a:gd name="T44" fmla="*/ 413 w 415"/>
                <a:gd name="T45" fmla="*/ 74 h 171"/>
                <a:gd name="T46" fmla="*/ 402 w 415"/>
                <a:gd name="T47" fmla="*/ 88 h 171"/>
                <a:gd name="T48" fmla="*/ 399 w 415"/>
                <a:gd name="T49" fmla="*/ 97 h 171"/>
                <a:gd name="T50" fmla="*/ 391 w 415"/>
                <a:gd name="T51" fmla="*/ 114 h 171"/>
                <a:gd name="T52" fmla="*/ 371 w 415"/>
                <a:gd name="T53" fmla="*/ 124 h 171"/>
                <a:gd name="T54" fmla="*/ 347 w 415"/>
                <a:gd name="T55" fmla="*/ 140 h 171"/>
                <a:gd name="T56" fmla="*/ 300 w 415"/>
                <a:gd name="T57" fmla="*/ 131 h 171"/>
                <a:gd name="T58" fmla="*/ 281 w 415"/>
                <a:gd name="T59" fmla="*/ 114 h 171"/>
                <a:gd name="T60" fmla="*/ 250 w 415"/>
                <a:gd name="T61" fmla="*/ 95 h 171"/>
                <a:gd name="T62" fmla="*/ 217 w 415"/>
                <a:gd name="T63" fmla="*/ 88 h 171"/>
                <a:gd name="T64" fmla="*/ 201 w 415"/>
                <a:gd name="T65" fmla="*/ 88 h 171"/>
                <a:gd name="T66" fmla="*/ 182 w 415"/>
                <a:gd name="T67" fmla="*/ 90 h 171"/>
                <a:gd name="T68" fmla="*/ 162 w 415"/>
                <a:gd name="T69" fmla="*/ 95 h 171"/>
                <a:gd name="T70" fmla="*/ 157 w 415"/>
                <a:gd name="T71" fmla="*/ 107 h 171"/>
                <a:gd name="T72" fmla="*/ 160 w 415"/>
                <a:gd name="T73" fmla="*/ 121 h 171"/>
                <a:gd name="T74" fmla="*/ 176 w 415"/>
                <a:gd name="T75" fmla="*/ 131 h 171"/>
                <a:gd name="T76" fmla="*/ 201 w 415"/>
                <a:gd name="T77" fmla="*/ 136 h 171"/>
                <a:gd name="T78" fmla="*/ 212 w 415"/>
                <a:gd name="T79" fmla="*/ 140 h 171"/>
                <a:gd name="T80" fmla="*/ 201 w 415"/>
                <a:gd name="T81" fmla="*/ 145 h 171"/>
                <a:gd name="T82" fmla="*/ 173 w 415"/>
                <a:gd name="T83" fmla="*/ 143 h 171"/>
                <a:gd name="T84" fmla="*/ 162 w 415"/>
                <a:gd name="T85" fmla="*/ 143 h 171"/>
                <a:gd name="T86" fmla="*/ 116 w 415"/>
                <a:gd name="T87" fmla="*/ 126 h 171"/>
                <a:gd name="T88" fmla="*/ 121 w 415"/>
                <a:gd name="T89" fmla="*/ 133 h 171"/>
                <a:gd name="T90" fmla="*/ 151 w 415"/>
                <a:gd name="T91" fmla="*/ 152 h 171"/>
                <a:gd name="T92" fmla="*/ 173 w 415"/>
                <a:gd name="T93" fmla="*/ 159 h 171"/>
                <a:gd name="T94" fmla="*/ 195 w 415"/>
                <a:gd name="T95" fmla="*/ 162 h 171"/>
                <a:gd name="T96" fmla="*/ 195 w 415"/>
                <a:gd name="T97" fmla="*/ 169 h 171"/>
                <a:gd name="T98" fmla="*/ 173 w 415"/>
                <a:gd name="T99" fmla="*/ 171 h 171"/>
                <a:gd name="T100" fmla="*/ 151 w 415"/>
                <a:gd name="T101" fmla="*/ 166 h 171"/>
                <a:gd name="T102" fmla="*/ 118 w 415"/>
                <a:gd name="T103" fmla="*/ 152 h 171"/>
                <a:gd name="T104" fmla="*/ 105 w 415"/>
                <a:gd name="T105" fmla="*/ 140 h 171"/>
                <a:gd name="T106" fmla="*/ 91 w 415"/>
                <a:gd name="T107" fmla="*/ 133 h 171"/>
                <a:gd name="T108" fmla="*/ 55 w 415"/>
                <a:gd name="T109" fmla="*/ 124 h 171"/>
                <a:gd name="T110" fmla="*/ 19 w 415"/>
                <a:gd name="T111" fmla="*/ 107 h 1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5"/>
                <a:gd name="T169" fmla="*/ 0 h 171"/>
                <a:gd name="T170" fmla="*/ 415 w 415"/>
                <a:gd name="T171" fmla="*/ 171 h 17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5" h="171">
                  <a:moveTo>
                    <a:pt x="19" y="107"/>
                  </a:moveTo>
                  <a:lnTo>
                    <a:pt x="17" y="107"/>
                  </a:lnTo>
                  <a:lnTo>
                    <a:pt x="14" y="112"/>
                  </a:lnTo>
                  <a:lnTo>
                    <a:pt x="11" y="121"/>
                  </a:lnTo>
                  <a:lnTo>
                    <a:pt x="14" y="131"/>
                  </a:lnTo>
                  <a:lnTo>
                    <a:pt x="17" y="143"/>
                  </a:lnTo>
                  <a:lnTo>
                    <a:pt x="17" y="157"/>
                  </a:lnTo>
                  <a:lnTo>
                    <a:pt x="14" y="166"/>
                  </a:lnTo>
                  <a:lnTo>
                    <a:pt x="8" y="166"/>
                  </a:lnTo>
                  <a:lnTo>
                    <a:pt x="0" y="155"/>
                  </a:lnTo>
                  <a:lnTo>
                    <a:pt x="0" y="133"/>
                  </a:lnTo>
                  <a:lnTo>
                    <a:pt x="3" y="109"/>
                  </a:lnTo>
                  <a:lnTo>
                    <a:pt x="8" y="100"/>
                  </a:lnTo>
                  <a:lnTo>
                    <a:pt x="8" y="90"/>
                  </a:lnTo>
                  <a:lnTo>
                    <a:pt x="8" y="78"/>
                  </a:lnTo>
                  <a:lnTo>
                    <a:pt x="8" y="69"/>
                  </a:lnTo>
                  <a:lnTo>
                    <a:pt x="8" y="64"/>
                  </a:lnTo>
                  <a:lnTo>
                    <a:pt x="17" y="43"/>
                  </a:lnTo>
                  <a:lnTo>
                    <a:pt x="17" y="36"/>
                  </a:lnTo>
                  <a:lnTo>
                    <a:pt x="17" y="21"/>
                  </a:lnTo>
                  <a:lnTo>
                    <a:pt x="19" y="7"/>
                  </a:lnTo>
                  <a:lnTo>
                    <a:pt x="25" y="5"/>
                  </a:lnTo>
                  <a:lnTo>
                    <a:pt x="28" y="7"/>
                  </a:lnTo>
                  <a:lnTo>
                    <a:pt x="28" y="12"/>
                  </a:lnTo>
                  <a:lnTo>
                    <a:pt x="28" y="19"/>
                  </a:lnTo>
                  <a:lnTo>
                    <a:pt x="30" y="24"/>
                  </a:lnTo>
                  <a:lnTo>
                    <a:pt x="55" y="10"/>
                  </a:lnTo>
                  <a:lnTo>
                    <a:pt x="102" y="0"/>
                  </a:lnTo>
                  <a:lnTo>
                    <a:pt x="105" y="0"/>
                  </a:lnTo>
                  <a:lnTo>
                    <a:pt x="113" y="2"/>
                  </a:lnTo>
                  <a:lnTo>
                    <a:pt x="124" y="2"/>
                  </a:lnTo>
                  <a:lnTo>
                    <a:pt x="135" y="2"/>
                  </a:lnTo>
                  <a:lnTo>
                    <a:pt x="146" y="0"/>
                  </a:lnTo>
                  <a:lnTo>
                    <a:pt x="165" y="2"/>
                  </a:lnTo>
                  <a:lnTo>
                    <a:pt x="184" y="5"/>
                  </a:lnTo>
                  <a:lnTo>
                    <a:pt x="195" y="7"/>
                  </a:lnTo>
                  <a:lnTo>
                    <a:pt x="239" y="10"/>
                  </a:lnTo>
                  <a:lnTo>
                    <a:pt x="314" y="33"/>
                  </a:lnTo>
                  <a:lnTo>
                    <a:pt x="336" y="48"/>
                  </a:lnTo>
                  <a:lnTo>
                    <a:pt x="371" y="74"/>
                  </a:lnTo>
                  <a:lnTo>
                    <a:pt x="382" y="67"/>
                  </a:lnTo>
                  <a:lnTo>
                    <a:pt x="385" y="67"/>
                  </a:lnTo>
                  <a:lnTo>
                    <a:pt x="396" y="67"/>
                  </a:lnTo>
                  <a:lnTo>
                    <a:pt x="407" y="67"/>
                  </a:lnTo>
                  <a:lnTo>
                    <a:pt x="415" y="71"/>
                  </a:lnTo>
                  <a:lnTo>
                    <a:pt x="413" y="74"/>
                  </a:lnTo>
                  <a:lnTo>
                    <a:pt x="410" y="83"/>
                  </a:lnTo>
                  <a:lnTo>
                    <a:pt x="402" y="88"/>
                  </a:lnTo>
                  <a:lnTo>
                    <a:pt x="402" y="93"/>
                  </a:lnTo>
                  <a:lnTo>
                    <a:pt x="399" y="97"/>
                  </a:lnTo>
                  <a:lnTo>
                    <a:pt x="396" y="105"/>
                  </a:lnTo>
                  <a:lnTo>
                    <a:pt x="391" y="114"/>
                  </a:lnTo>
                  <a:lnTo>
                    <a:pt x="382" y="121"/>
                  </a:lnTo>
                  <a:lnTo>
                    <a:pt x="371" y="124"/>
                  </a:lnTo>
                  <a:lnTo>
                    <a:pt x="358" y="133"/>
                  </a:lnTo>
                  <a:lnTo>
                    <a:pt x="347" y="140"/>
                  </a:lnTo>
                  <a:lnTo>
                    <a:pt x="344" y="145"/>
                  </a:lnTo>
                  <a:lnTo>
                    <a:pt x="300" y="131"/>
                  </a:lnTo>
                  <a:lnTo>
                    <a:pt x="294" y="124"/>
                  </a:lnTo>
                  <a:lnTo>
                    <a:pt x="281" y="114"/>
                  </a:lnTo>
                  <a:lnTo>
                    <a:pt x="264" y="102"/>
                  </a:lnTo>
                  <a:lnTo>
                    <a:pt x="250" y="95"/>
                  </a:lnTo>
                  <a:lnTo>
                    <a:pt x="234" y="90"/>
                  </a:lnTo>
                  <a:lnTo>
                    <a:pt x="217" y="88"/>
                  </a:lnTo>
                  <a:lnTo>
                    <a:pt x="204" y="88"/>
                  </a:lnTo>
                  <a:lnTo>
                    <a:pt x="201" y="88"/>
                  </a:lnTo>
                  <a:lnTo>
                    <a:pt x="195" y="88"/>
                  </a:lnTo>
                  <a:lnTo>
                    <a:pt x="182" y="90"/>
                  </a:lnTo>
                  <a:lnTo>
                    <a:pt x="168" y="93"/>
                  </a:lnTo>
                  <a:lnTo>
                    <a:pt x="162" y="95"/>
                  </a:lnTo>
                  <a:lnTo>
                    <a:pt x="160" y="97"/>
                  </a:lnTo>
                  <a:lnTo>
                    <a:pt x="157" y="107"/>
                  </a:lnTo>
                  <a:lnTo>
                    <a:pt x="157" y="117"/>
                  </a:lnTo>
                  <a:lnTo>
                    <a:pt x="160" y="121"/>
                  </a:lnTo>
                  <a:lnTo>
                    <a:pt x="165" y="126"/>
                  </a:lnTo>
                  <a:lnTo>
                    <a:pt x="176" y="131"/>
                  </a:lnTo>
                  <a:lnTo>
                    <a:pt x="187" y="133"/>
                  </a:lnTo>
                  <a:lnTo>
                    <a:pt x="201" y="136"/>
                  </a:lnTo>
                  <a:lnTo>
                    <a:pt x="206" y="138"/>
                  </a:lnTo>
                  <a:lnTo>
                    <a:pt x="212" y="140"/>
                  </a:lnTo>
                  <a:lnTo>
                    <a:pt x="209" y="143"/>
                  </a:lnTo>
                  <a:lnTo>
                    <a:pt x="201" y="145"/>
                  </a:lnTo>
                  <a:lnTo>
                    <a:pt x="184" y="143"/>
                  </a:lnTo>
                  <a:lnTo>
                    <a:pt x="173" y="143"/>
                  </a:lnTo>
                  <a:lnTo>
                    <a:pt x="165" y="143"/>
                  </a:lnTo>
                  <a:lnTo>
                    <a:pt x="162" y="143"/>
                  </a:lnTo>
                  <a:lnTo>
                    <a:pt x="154" y="143"/>
                  </a:lnTo>
                  <a:lnTo>
                    <a:pt x="116" y="126"/>
                  </a:lnTo>
                  <a:lnTo>
                    <a:pt x="113" y="131"/>
                  </a:lnTo>
                  <a:lnTo>
                    <a:pt x="121" y="133"/>
                  </a:lnTo>
                  <a:lnTo>
                    <a:pt x="138" y="143"/>
                  </a:lnTo>
                  <a:lnTo>
                    <a:pt x="151" y="152"/>
                  </a:lnTo>
                  <a:lnTo>
                    <a:pt x="165" y="157"/>
                  </a:lnTo>
                  <a:lnTo>
                    <a:pt x="173" y="159"/>
                  </a:lnTo>
                  <a:lnTo>
                    <a:pt x="184" y="162"/>
                  </a:lnTo>
                  <a:lnTo>
                    <a:pt x="195" y="162"/>
                  </a:lnTo>
                  <a:lnTo>
                    <a:pt x="201" y="166"/>
                  </a:lnTo>
                  <a:lnTo>
                    <a:pt x="195" y="169"/>
                  </a:lnTo>
                  <a:lnTo>
                    <a:pt x="187" y="171"/>
                  </a:lnTo>
                  <a:lnTo>
                    <a:pt x="173" y="171"/>
                  </a:lnTo>
                  <a:lnTo>
                    <a:pt x="165" y="171"/>
                  </a:lnTo>
                  <a:lnTo>
                    <a:pt x="151" y="166"/>
                  </a:lnTo>
                  <a:lnTo>
                    <a:pt x="135" y="159"/>
                  </a:lnTo>
                  <a:lnTo>
                    <a:pt x="118" y="152"/>
                  </a:lnTo>
                  <a:lnTo>
                    <a:pt x="110" y="145"/>
                  </a:lnTo>
                  <a:lnTo>
                    <a:pt x="105" y="140"/>
                  </a:lnTo>
                  <a:lnTo>
                    <a:pt x="96" y="136"/>
                  </a:lnTo>
                  <a:lnTo>
                    <a:pt x="91" y="133"/>
                  </a:lnTo>
                  <a:lnTo>
                    <a:pt x="88" y="133"/>
                  </a:lnTo>
                  <a:lnTo>
                    <a:pt x="55" y="124"/>
                  </a:lnTo>
                  <a:lnTo>
                    <a:pt x="19" y="107"/>
                  </a:lnTo>
                  <a:close/>
                </a:path>
              </a:pathLst>
            </a:custGeom>
            <a:solidFill>
              <a:srgbClr val="968C82"/>
            </a:solidFill>
            <a:ln w="9525">
              <a:noFill/>
              <a:round/>
              <a:headEnd/>
              <a:tailEnd/>
            </a:ln>
          </p:spPr>
          <p:txBody>
            <a:bodyPr/>
            <a:lstStyle/>
            <a:p>
              <a:endParaRPr lang="en-US"/>
            </a:p>
          </p:txBody>
        </p:sp>
        <p:sp>
          <p:nvSpPr>
            <p:cNvPr id="15455" name="Freeform 69"/>
            <p:cNvSpPr>
              <a:spLocks/>
            </p:cNvSpPr>
            <p:nvPr/>
          </p:nvSpPr>
          <p:spPr bwMode="auto">
            <a:xfrm>
              <a:off x="6287" y="2781"/>
              <a:ext cx="399" cy="138"/>
            </a:xfrm>
            <a:custGeom>
              <a:avLst/>
              <a:gdLst>
                <a:gd name="T0" fmla="*/ 129 w 399"/>
                <a:gd name="T1" fmla="*/ 100 h 138"/>
                <a:gd name="T2" fmla="*/ 124 w 399"/>
                <a:gd name="T3" fmla="*/ 107 h 138"/>
                <a:gd name="T4" fmla="*/ 132 w 399"/>
                <a:gd name="T5" fmla="*/ 121 h 138"/>
                <a:gd name="T6" fmla="*/ 146 w 399"/>
                <a:gd name="T7" fmla="*/ 126 h 138"/>
                <a:gd name="T8" fmla="*/ 146 w 399"/>
                <a:gd name="T9" fmla="*/ 133 h 138"/>
                <a:gd name="T10" fmla="*/ 129 w 399"/>
                <a:gd name="T11" fmla="*/ 128 h 138"/>
                <a:gd name="T12" fmla="*/ 99 w 399"/>
                <a:gd name="T13" fmla="*/ 116 h 138"/>
                <a:gd name="T14" fmla="*/ 88 w 399"/>
                <a:gd name="T15" fmla="*/ 116 h 138"/>
                <a:gd name="T16" fmla="*/ 71 w 399"/>
                <a:gd name="T17" fmla="*/ 119 h 138"/>
                <a:gd name="T18" fmla="*/ 55 w 399"/>
                <a:gd name="T19" fmla="*/ 119 h 138"/>
                <a:gd name="T20" fmla="*/ 8 w 399"/>
                <a:gd name="T21" fmla="*/ 97 h 138"/>
                <a:gd name="T22" fmla="*/ 0 w 399"/>
                <a:gd name="T23" fmla="*/ 85 h 138"/>
                <a:gd name="T24" fmla="*/ 3 w 399"/>
                <a:gd name="T25" fmla="*/ 50 h 138"/>
                <a:gd name="T26" fmla="*/ 16 w 399"/>
                <a:gd name="T27" fmla="*/ 31 h 138"/>
                <a:gd name="T28" fmla="*/ 33 w 399"/>
                <a:gd name="T29" fmla="*/ 14 h 138"/>
                <a:gd name="T30" fmla="*/ 38 w 399"/>
                <a:gd name="T31" fmla="*/ 9 h 138"/>
                <a:gd name="T32" fmla="*/ 63 w 399"/>
                <a:gd name="T33" fmla="*/ 0 h 138"/>
                <a:gd name="T34" fmla="*/ 85 w 399"/>
                <a:gd name="T35" fmla="*/ 0 h 138"/>
                <a:gd name="T36" fmla="*/ 102 w 399"/>
                <a:gd name="T37" fmla="*/ 5 h 138"/>
                <a:gd name="T38" fmla="*/ 118 w 399"/>
                <a:gd name="T39" fmla="*/ 7 h 138"/>
                <a:gd name="T40" fmla="*/ 181 w 399"/>
                <a:gd name="T41" fmla="*/ 7 h 138"/>
                <a:gd name="T42" fmla="*/ 209 w 399"/>
                <a:gd name="T43" fmla="*/ 5 h 138"/>
                <a:gd name="T44" fmla="*/ 228 w 399"/>
                <a:gd name="T45" fmla="*/ 14 h 138"/>
                <a:gd name="T46" fmla="*/ 234 w 399"/>
                <a:gd name="T47" fmla="*/ 19 h 138"/>
                <a:gd name="T48" fmla="*/ 234 w 399"/>
                <a:gd name="T49" fmla="*/ 28 h 138"/>
                <a:gd name="T50" fmla="*/ 242 w 399"/>
                <a:gd name="T51" fmla="*/ 24 h 138"/>
                <a:gd name="T52" fmla="*/ 245 w 399"/>
                <a:gd name="T53" fmla="*/ 16 h 138"/>
                <a:gd name="T54" fmla="*/ 264 w 399"/>
                <a:gd name="T55" fmla="*/ 19 h 138"/>
                <a:gd name="T56" fmla="*/ 302 w 399"/>
                <a:gd name="T57" fmla="*/ 33 h 138"/>
                <a:gd name="T58" fmla="*/ 368 w 399"/>
                <a:gd name="T59" fmla="*/ 62 h 138"/>
                <a:gd name="T60" fmla="*/ 382 w 399"/>
                <a:gd name="T61" fmla="*/ 64 h 138"/>
                <a:gd name="T62" fmla="*/ 399 w 399"/>
                <a:gd name="T63" fmla="*/ 69 h 138"/>
                <a:gd name="T64" fmla="*/ 390 w 399"/>
                <a:gd name="T65" fmla="*/ 81 h 138"/>
                <a:gd name="T66" fmla="*/ 382 w 399"/>
                <a:gd name="T67" fmla="*/ 88 h 138"/>
                <a:gd name="T68" fmla="*/ 379 w 399"/>
                <a:gd name="T69" fmla="*/ 97 h 138"/>
                <a:gd name="T70" fmla="*/ 371 w 399"/>
                <a:gd name="T71" fmla="*/ 114 h 138"/>
                <a:gd name="T72" fmla="*/ 341 w 399"/>
                <a:gd name="T73" fmla="*/ 126 h 138"/>
                <a:gd name="T74" fmla="*/ 322 w 399"/>
                <a:gd name="T75" fmla="*/ 138 h 138"/>
                <a:gd name="T76" fmla="*/ 305 w 399"/>
                <a:gd name="T77" fmla="*/ 131 h 138"/>
                <a:gd name="T78" fmla="*/ 286 w 399"/>
                <a:gd name="T79" fmla="*/ 121 h 138"/>
                <a:gd name="T80" fmla="*/ 269 w 399"/>
                <a:gd name="T81" fmla="*/ 104 h 138"/>
                <a:gd name="T82" fmla="*/ 253 w 399"/>
                <a:gd name="T83" fmla="*/ 92 h 138"/>
                <a:gd name="T84" fmla="*/ 231 w 399"/>
                <a:gd name="T85" fmla="*/ 85 h 138"/>
                <a:gd name="T86" fmla="*/ 214 w 399"/>
                <a:gd name="T87" fmla="*/ 83 h 138"/>
                <a:gd name="T88" fmla="*/ 140 w 399"/>
                <a:gd name="T89" fmla="*/ 92 h 138"/>
                <a:gd name="T90" fmla="*/ 132 w 399"/>
                <a:gd name="T91" fmla="*/ 100 h 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9"/>
                <a:gd name="T139" fmla="*/ 0 h 138"/>
                <a:gd name="T140" fmla="*/ 399 w 399"/>
                <a:gd name="T141" fmla="*/ 138 h 1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9" h="138">
                  <a:moveTo>
                    <a:pt x="132" y="100"/>
                  </a:moveTo>
                  <a:lnTo>
                    <a:pt x="129" y="100"/>
                  </a:lnTo>
                  <a:lnTo>
                    <a:pt x="126" y="104"/>
                  </a:lnTo>
                  <a:lnTo>
                    <a:pt x="124" y="107"/>
                  </a:lnTo>
                  <a:lnTo>
                    <a:pt x="126" y="114"/>
                  </a:lnTo>
                  <a:lnTo>
                    <a:pt x="132" y="121"/>
                  </a:lnTo>
                  <a:lnTo>
                    <a:pt x="143" y="126"/>
                  </a:lnTo>
                  <a:lnTo>
                    <a:pt x="146" y="126"/>
                  </a:lnTo>
                  <a:lnTo>
                    <a:pt x="146" y="131"/>
                  </a:lnTo>
                  <a:lnTo>
                    <a:pt x="146" y="133"/>
                  </a:lnTo>
                  <a:lnTo>
                    <a:pt x="140" y="133"/>
                  </a:lnTo>
                  <a:lnTo>
                    <a:pt x="129" y="128"/>
                  </a:lnTo>
                  <a:lnTo>
                    <a:pt x="115" y="123"/>
                  </a:lnTo>
                  <a:lnTo>
                    <a:pt x="99" y="116"/>
                  </a:lnTo>
                  <a:lnTo>
                    <a:pt x="93" y="116"/>
                  </a:lnTo>
                  <a:lnTo>
                    <a:pt x="88" y="116"/>
                  </a:lnTo>
                  <a:lnTo>
                    <a:pt x="80" y="116"/>
                  </a:lnTo>
                  <a:lnTo>
                    <a:pt x="71" y="119"/>
                  </a:lnTo>
                  <a:lnTo>
                    <a:pt x="69" y="121"/>
                  </a:lnTo>
                  <a:lnTo>
                    <a:pt x="55" y="119"/>
                  </a:lnTo>
                  <a:lnTo>
                    <a:pt x="33" y="107"/>
                  </a:lnTo>
                  <a:lnTo>
                    <a:pt x="8" y="97"/>
                  </a:lnTo>
                  <a:lnTo>
                    <a:pt x="0" y="95"/>
                  </a:lnTo>
                  <a:lnTo>
                    <a:pt x="0" y="85"/>
                  </a:lnTo>
                  <a:lnTo>
                    <a:pt x="0" y="69"/>
                  </a:lnTo>
                  <a:lnTo>
                    <a:pt x="3" y="50"/>
                  </a:lnTo>
                  <a:lnTo>
                    <a:pt x="11" y="38"/>
                  </a:lnTo>
                  <a:lnTo>
                    <a:pt x="16" y="31"/>
                  </a:lnTo>
                  <a:lnTo>
                    <a:pt x="27" y="21"/>
                  </a:lnTo>
                  <a:lnTo>
                    <a:pt x="33" y="14"/>
                  </a:lnTo>
                  <a:lnTo>
                    <a:pt x="36" y="12"/>
                  </a:lnTo>
                  <a:lnTo>
                    <a:pt x="38" y="9"/>
                  </a:lnTo>
                  <a:lnTo>
                    <a:pt x="49" y="5"/>
                  </a:lnTo>
                  <a:lnTo>
                    <a:pt x="63" y="0"/>
                  </a:lnTo>
                  <a:lnTo>
                    <a:pt x="74" y="0"/>
                  </a:lnTo>
                  <a:lnTo>
                    <a:pt x="85" y="0"/>
                  </a:lnTo>
                  <a:lnTo>
                    <a:pt x="93" y="2"/>
                  </a:lnTo>
                  <a:lnTo>
                    <a:pt x="102" y="5"/>
                  </a:lnTo>
                  <a:lnTo>
                    <a:pt x="104" y="7"/>
                  </a:lnTo>
                  <a:lnTo>
                    <a:pt x="118" y="7"/>
                  </a:lnTo>
                  <a:lnTo>
                    <a:pt x="148" y="7"/>
                  </a:lnTo>
                  <a:lnTo>
                    <a:pt x="181" y="7"/>
                  </a:lnTo>
                  <a:lnTo>
                    <a:pt x="201" y="5"/>
                  </a:lnTo>
                  <a:lnTo>
                    <a:pt x="209" y="5"/>
                  </a:lnTo>
                  <a:lnTo>
                    <a:pt x="220" y="9"/>
                  </a:lnTo>
                  <a:lnTo>
                    <a:pt x="228" y="14"/>
                  </a:lnTo>
                  <a:lnTo>
                    <a:pt x="236" y="16"/>
                  </a:lnTo>
                  <a:lnTo>
                    <a:pt x="234" y="19"/>
                  </a:lnTo>
                  <a:lnTo>
                    <a:pt x="234" y="24"/>
                  </a:lnTo>
                  <a:lnTo>
                    <a:pt x="234" y="28"/>
                  </a:lnTo>
                  <a:lnTo>
                    <a:pt x="239" y="28"/>
                  </a:lnTo>
                  <a:lnTo>
                    <a:pt x="242" y="24"/>
                  </a:lnTo>
                  <a:lnTo>
                    <a:pt x="245" y="19"/>
                  </a:lnTo>
                  <a:lnTo>
                    <a:pt x="245" y="16"/>
                  </a:lnTo>
                  <a:lnTo>
                    <a:pt x="253" y="16"/>
                  </a:lnTo>
                  <a:lnTo>
                    <a:pt x="264" y="19"/>
                  </a:lnTo>
                  <a:lnTo>
                    <a:pt x="286" y="28"/>
                  </a:lnTo>
                  <a:lnTo>
                    <a:pt x="302" y="33"/>
                  </a:lnTo>
                  <a:lnTo>
                    <a:pt x="313" y="38"/>
                  </a:lnTo>
                  <a:lnTo>
                    <a:pt x="368" y="62"/>
                  </a:lnTo>
                  <a:lnTo>
                    <a:pt x="371" y="62"/>
                  </a:lnTo>
                  <a:lnTo>
                    <a:pt x="382" y="64"/>
                  </a:lnTo>
                  <a:lnTo>
                    <a:pt x="393" y="66"/>
                  </a:lnTo>
                  <a:lnTo>
                    <a:pt x="399" y="69"/>
                  </a:lnTo>
                  <a:lnTo>
                    <a:pt x="396" y="73"/>
                  </a:lnTo>
                  <a:lnTo>
                    <a:pt x="390" y="81"/>
                  </a:lnTo>
                  <a:lnTo>
                    <a:pt x="385" y="85"/>
                  </a:lnTo>
                  <a:lnTo>
                    <a:pt x="382" y="88"/>
                  </a:lnTo>
                  <a:lnTo>
                    <a:pt x="382" y="90"/>
                  </a:lnTo>
                  <a:lnTo>
                    <a:pt x="379" y="97"/>
                  </a:lnTo>
                  <a:lnTo>
                    <a:pt x="374" y="107"/>
                  </a:lnTo>
                  <a:lnTo>
                    <a:pt x="371" y="114"/>
                  </a:lnTo>
                  <a:lnTo>
                    <a:pt x="357" y="116"/>
                  </a:lnTo>
                  <a:lnTo>
                    <a:pt x="341" y="126"/>
                  </a:lnTo>
                  <a:lnTo>
                    <a:pt x="327" y="133"/>
                  </a:lnTo>
                  <a:lnTo>
                    <a:pt x="322" y="138"/>
                  </a:lnTo>
                  <a:lnTo>
                    <a:pt x="316" y="135"/>
                  </a:lnTo>
                  <a:lnTo>
                    <a:pt x="305" y="131"/>
                  </a:lnTo>
                  <a:lnTo>
                    <a:pt x="294" y="126"/>
                  </a:lnTo>
                  <a:lnTo>
                    <a:pt x="286" y="121"/>
                  </a:lnTo>
                  <a:lnTo>
                    <a:pt x="280" y="114"/>
                  </a:lnTo>
                  <a:lnTo>
                    <a:pt x="269" y="104"/>
                  </a:lnTo>
                  <a:lnTo>
                    <a:pt x="258" y="95"/>
                  </a:lnTo>
                  <a:lnTo>
                    <a:pt x="253" y="92"/>
                  </a:lnTo>
                  <a:lnTo>
                    <a:pt x="242" y="88"/>
                  </a:lnTo>
                  <a:lnTo>
                    <a:pt x="231" y="85"/>
                  </a:lnTo>
                  <a:lnTo>
                    <a:pt x="220" y="83"/>
                  </a:lnTo>
                  <a:lnTo>
                    <a:pt x="214" y="83"/>
                  </a:lnTo>
                  <a:lnTo>
                    <a:pt x="168" y="83"/>
                  </a:lnTo>
                  <a:lnTo>
                    <a:pt x="140" y="92"/>
                  </a:lnTo>
                  <a:lnTo>
                    <a:pt x="132" y="100"/>
                  </a:lnTo>
                  <a:close/>
                </a:path>
              </a:pathLst>
            </a:custGeom>
            <a:solidFill>
              <a:srgbClr val="877A6E"/>
            </a:solidFill>
            <a:ln w="9525">
              <a:noFill/>
              <a:round/>
              <a:headEnd/>
              <a:tailEnd/>
            </a:ln>
          </p:spPr>
          <p:txBody>
            <a:bodyPr/>
            <a:lstStyle/>
            <a:p>
              <a:endParaRPr lang="en-US"/>
            </a:p>
          </p:txBody>
        </p:sp>
        <p:sp>
          <p:nvSpPr>
            <p:cNvPr id="15456" name="Freeform 70"/>
            <p:cNvSpPr>
              <a:spLocks/>
            </p:cNvSpPr>
            <p:nvPr/>
          </p:nvSpPr>
          <p:spPr bwMode="auto">
            <a:xfrm>
              <a:off x="6295" y="2786"/>
              <a:ext cx="382" cy="121"/>
            </a:xfrm>
            <a:custGeom>
              <a:avLst/>
              <a:gdLst>
                <a:gd name="T0" fmla="*/ 55 w 382"/>
                <a:gd name="T1" fmla="*/ 4 h 121"/>
                <a:gd name="T2" fmla="*/ 58 w 382"/>
                <a:gd name="T3" fmla="*/ 26 h 121"/>
                <a:gd name="T4" fmla="*/ 77 w 382"/>
                <a:gd name="T5" fmla="*/ 30 h 121"/>
                <a:gd name="T6" fmla="*/ 91 w 382"/>
                <a:gd name="T7" fmla="*/ 26 h 121"/>
                <a:gd name="T8" fmla="*/ 116 w 382"/>
                <a:gd name="T9" fmla="*/ 16 h 121"/>
                <a:gd name="T10" fmla="*/ 129 w 382"/>
                <a:gd name="T11" fmla="*/ 16 h 121"/>
                <a:gd name="T12" fmla="*/ 154 w 382"/>
                <a:gd name="T13" fmla="*/ 16 h 121"/>
                <a:gd name="T14" fmla="*/ 165 w 382"/>
                <a:gd name="T15" fmla="*/ 14 h 121"/>
                <a:gd name="T16" fmla="*/ 198 w 382"/>
                <a:gd name="T17" fmla="*/ 9 h 121"/>
                <a:gd name="T18" fmla="*/ 215 w 382"/>
                <a:gd name="T19" fmla="*/ 16 h 121"/>
                <a:gd name="T20" fmla="*/ 228 w 382"/>
                <a:gd name="T21" fmla="*/ 26 h 121"/>
                <a:gd name="T22" fmla="*/ 248 w 382"/>
                <a:gd name="T23" fmla="*/ 23 h 121"/>
                <a:gd name="T24" fmla="*/ 264 w 382"/>
                <a:gd name="T25" fmla="*/ 21 h 121"/>
                <a:gd name="T26" fmla="*/ 278 w 382"/>
                <a:gd name="T27" fmla="*/ 26 h 121"/>
                <a:gd name="T28" fmla="*/ 292 w 382"/>
                <a:gd name="T29" fmla="*/ 28 h 121"/>
                <a:gd name="T30" fmla="*/ 294 w 382"/>
                <a:gd name="T31" fmla="*/ 30 h 121"/>
                <a:gd name="T32" fmla="*/ 308 w 382"/>
                <a:gd name="T33" fmla="*/ 45 h 121"/>
                <a:gd name="T34" fmla="*/ 325 w 382"/>
                <a:gd name="T35" fmla="*/ 54 h 121"/>
                <a:gd name="T36" fmla="*/ 341 w 382"/>
                <a:gd name="T37" fmla="*/ 61 h 121"/>
                <a:gd name="T38" fmla="*/ 349 w 382"/>
                <a:gd name="T39" fmla="*/ 61 h 121"/>
                <a:gd name="T40" fmla="*/ 371 w 382"/>
                <a:gd name="T41" fmla="*/ 61 h 121"/>
                <a:gd name="T42" fmla="*/ 380 w 382"/>
                <a:gd name="T43" fmla="*/ 73 h 121"/>
                <a:gd name="T44" fmla="*/ 366 w 382"/>
                <a:gd name="T45" fmla="*/ 85 h 121"/>
                <a:gd name="T46" fmla="*/ 360 w 382"/>
                <a:gd name="T47" fmla="*/ 92 h 121"/>
                <a:gd name="T48" fmla="*/ 363 w 382"/>
                <a:gd name="T49" fmla="*/ 102 h 121"/>
                <a:gd name="T50" fmla="*/ 355 w 382"/>
                <a:gd name="T51" fmla="*/ 109 h 121"/>
                <a:gd name="T52" fmla="*/ 308 w 382"/>
                <a:gd name="T53" fmla="*/ 116 h 121"/>
                <a:gd name="T54" fmla="*/ 297 w 382"/>
                <a:gd name="T55" fmla="*/ 121 h 121"/>
                <a:gd name="T56" fmla="*/ 289 w 382"/>
                <a:gd name="T57" fmla="*/ 121 h 121"/>
                <a:gd name="T58" fmla="*/ 278 w 382"/>
                <a:gd name="T59" fmla="*/ 107 h 121"/>
                <a:gd name="T60" fmla="*/ 270 w 382"/>
                <a:gd name="T61" fmla="*/ 95 h 121"/>
                <a:gd name="T62" fmla="*/ 239 w 382"/>
                <a:gd name="T63" fmla="*/ 83 h 121"/>
                <a:gd name="T64" fmla="*/ 215 w 382"/>
                <a:gd name="T65" fmla="*/ 76 h 121"/>
                <a:gd name="T66" fmla="*/ 190 w 382"/>
                <a:gd name="T67" fmla="*/ 76 h 121"/>
                <a:gd name="T68" fmla="*/ 160 w 382"/>
                <a:gd name="T69" fmla="*/ 76 h 121"/>
                <a:gd name="T70" fmla="*/ 138 w 382"/>
                <a:gd name="T71" fmla="*/ 83 h 121"/>
                <a:gd name="T72" fmla="*/ 118 w 382"/>
                <a:gd name="T73" fmla="*/ 92 h 121"/>
                <a:gd name="T74" fmla="*/ 116 w 382"/>
                <a:gd name="T75" fmla="*/ 97 h 121"/>
                <a:gd name="T76" fmla="*/ 113 w 382"/>
                <a:gd name="T77" fmla="*/ 111 h 121"/>
                <a:gd name="T78" fmla="*/ 107 w 382"/>
                <a:gd name="T79" fmla="*/ 116 h 121"/>
                <a:gd name="T80" fmla="*/ 96 w 382"/>
                <a:gd name="T81" fmla="*/ 114 h 121"/>
                <a:gd name="T82" fmla="*/ 77 w 382"/>
                <a:gd name="T83" fmla="*/ 111 h 121"/>
                <a:gd name="T84" fmla="*/ 61 w 382"/>
                <a:gd name="T85" fmla="*/ 111 h 121"/>
                <a:gd name="T86" fmla="*/ 50 w 382"/>
                <a:gd name="T87" fmla="*/ 111 h 121"/>
                <a:gd name="T88" fmla="*/ 28 w 382"/>
                <a:gd name="T89" fmla="*/ 102 h 121"/>
                <a:gd name="T90" fmla="*/ 3 w 382"/>
                <a:gd name="T91" fmla="*/ 87 h 121"/>
                <a:gd name="T92" fmla="*/ 0 w 382"/>
                <a:gd name="T93" fmla="*/ 78 h 121"/>
                <a:gd name="T94" fmla="*/ 3 w 382"/>
                <a:gd name="T95" fmla="*/ 45 h 121"/>
                <a:gd name="T96" fmla="*/ 11 w 382"/>
                <a:gd name="T97" fmla="*/ 30 h 121"/>
                <a:gd name="T98" fmla="*/ 25 w 382"/>
                <a:gd name="T99" fmla="*/ 11 h 121"/>
                <a:gd name="T100" fmla="*/ 36 w 382"/>
                <a:gd name="T101" fmla="*/ 4 h 121"/>
                <a:gd name="T102" fmla="*/ 47 w 382"/>
                <a:gd name="T103" fmla="*/ 0 h 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2"/>
                <a:gd name="T157" fmla="*/ 0 h 121"/>
                <a:gd name="T158" fmla="*/ 382 w 382"/>
                <a:gd name="T159" fmla="*/ 121 h 1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2" h="121">
                  <a:moveTo>
                    <a:pt x="47" y="0"/>
                  </a:moveTo>
                  <a:lnTo>
                    <a:pt x="55" y="4"/>
                  </a:lnTo>
                  <a:lnTo>
                    <a:pt x="55" y="23"/>
                  </a:lnTo>
                  <a:lnTo>
                    <a:pt x="58" y="26"/>
                  </a:lnTo>
                  <a:lnTo>
                    <a:pt x="66" y="28"/>
                  </a:lnTo>
                  <a:lnTo>
                    <a:pt x="77" y="30"/>
                  </a:lnTo>
                  <a:lnTo>
                    <a:pt x="85" y="30"/>
                  </a:lnTo>
                  <a:lnTo>
                    <a:pt x="91" y="26"/>
                  </a:lnTo>
                  <a:lnTo>
                    <a:pt x="105" y="21"/>
                  </a:lnTo>
                  <a:lnTo>
                    <a:pt x="116" y="16"/>
                  </a:lnTo>
                  <a:lnTo>
                    <a:pt x="121" y="16"/>
                  </a:lnTo>
                  <a:lnTo>
                    <a:pt x="129" y="16"/>
                  </a:lnTo>
                  <a:lnTo>
                    <a:pt x="143" y="16"/>
                  </a:lnTo>
                  <a:lnTo>
                    <a:pt x="154" y="16"/>
                  </a:lnTo>
                  <a:lnTo>
                    <a:pt x="160" y="16"/>
                  </a:lnTo>
                  <a:lnTo>
                    <a:pt x="165" y="14"/>
                  </a:lnTo>
                  <a:lnTo>
                    <a:pt x="182" y="11"/>
                  </a:lnTo>
                  <a:lnTo>
                    <a:pt x="198" y="9"/>
                  </a:lnTo>
                  <a:lnTo>
                    <a:pt x="209" y="11"/>
                  </a:lnTo>
                  <a:lnTo>
                    <a:pt x="215" y="16"/>
                  </a:lnTo>
                  <a:lnTo>
                    <a:pt x="220" y="23"/>
                  </a:lnTo>
                  <a:lnTo>
                    <a:pt x="228" y="26"/>
                  </a:lnTo>
                  <a:lnTo>
                    <a:pt x="237" y="26"/>
                  </a:lnTo>
                  <a:lnTo>
                    <a:pt x="248" y="23"/>
                  </a:lnTo>
                  <a:lnTo>
                    <a:pt x="256" y="21"/>
                  </a:lnTo>
                  <a:lnTo>
                    <a:pt x="264" y="21"/>
                  </a:lnTo>
                  <a:lnTo>
                    <a:pt x="272" y="26"/>
                  </a:lnTo>
                  <a:lnTo>
                    <a:pt x="278" y="26"/>
                  </a:lnTo>
                  <a:lnTo>
                    <a:pt x="286" y="28"/>
                  </a:lnTo>
                  <a:lnTo>
                    <a:pt x="292" y="28"/>
                  </a:lnTo>
                  <a:lnTo>
                    <a:pt x="294" y="28"/>
                  </a:lnTo>
                  <a:lnTo>
                    <a:pt x="294" y="30"/>
                  </a:lnTo>
                  <a:lnTo>
                    <a:pt x="303" y="38"/>
                  </a:lnTo>
                  <a:lnTo>
                    <a:pt x="308" y="45"/>
                  </a:lnTo>
                  <a:lnTo>
                    <a:pt x="316" y="52"/>
                  </a:lnTo>
                  <a:lnTo>
                    <a:pt x="325" y="54"/>
                  </a:lnTo>
                  <a:lnTo>
                    <a:pt x="333" y="59"/>
                  </a:lnTo>
                  <a:lnTo>
                    <a:pt x="341" y="61"/>
                  </a:lnTo>
                  <a:lnTo>
                    <a:pt x="344" y="64"/>
                  </a:lnTo>
                  <a:lnTo>
                    <a:pt x="349" y="61"/>
                  </a:lnTo>
                  <a:lnTo>
                    <a:pt x="360" y="61"/>
                  </a:lnTo>
                  <a:lnTo>
                    <a:pt x="371" y="61"/>
                  </a:lnTo>
                  <a:lnTo>
                    <a:pt x="382" y="66"/>
                  </a:lnTo>
                  <a:lnTo>
                    <a:pt x="380" y="73"/>
                  </a:lnTo>
                  <a:lnTo>
                    <a:pt x="374" y="80"/>
                  </a:lnTo>
                  <a:lnTo>
                    <a:pt x="366" y="85"/>
                  </a:lnTo>
                  <a:lnTo>
                    <a:pt x="363" y="90"/>
                  </a:lnTo>
                  <a:lnTo>
                    <a:pt x="360" y="92"/>
                  </a:lnTo>
                  <a:lnTo>
                    <a:pt x="363" y="99"/>
                  </a:lnTo>
                  <a:lnTo>
                    <a:pt x="363" y="102"/>
                  </a:lnTo>
                  <a:lnTo>
                    <a:pt x="360" y="107"/>
                  </a:lnTo>
                  <a:lnTo>
                    <a:pt x="355" y="109"/>
                  </a:lnTo>
                  <a:lnTo>
                    <a:pt x="355" y="111"/>
                  </a:lnTo>
                  <a:lnTo>
                    <a:pt x="308" y="116"/>
                  </a:lnTo>
                  <a:lnTo>
                    <a:pt x="305" y="116"/>
                  </a:lnTo>
                  <a:lnTo>
                    <a:pt x="297" y="121"/>
                  </a:lnTo>
                  <a:lnTo>
                    <a:pt x="289" y="121"/>
                  </a:lnTo>
                  <a:lnTo>
                    <a:pt x="283" y="111"/>
                  </a:lnTo>
                  <a:lnTo>
                    <a:pt x="278" y="107"/>
                  </a:lnTo>
                  <a:lnTo>
                    <a:pt x="272" y="99"/>
                  </a:lnTo>
                  <a:lnTo>
                    <a:pt x="270" y="95"/>
                  </a:lnTo>
                  <a:lnTo>
                    <a:pt x="256" y="90"/>
                  </a:lnTo>
                  <a:lnTo>
                    <a:pt x="239" y="83"/>
                  </a:lnTo>
                  <a:lnTo>
                    <a:pt x="220" y="78"/>
                  </a:lnTo>
                  <a:lnTo>
                    <a:pt x="215" y="76"/>
                  </a:lnTo>
                  <a:lnTo>
                    <a:pt x="204" y="76"/>
                  </a:lnTo>
                  <a:lnTo>
                    <a:pt x="190" y="76"/>
                  </a:lnTo>
                  <a:lnTo>
                    <a:pt x="171" y="76"/>
                  </a:lnTo>
                  <a:lnTo>
                    <a:pt x="160" y="76"/>
                  </a:lnTo>
                  <a:lnTo>
                    <a:pt x="151" y="78"/>
                  </a:lnTo>
                  <a:lnTo>
                    <a:pt x="138" y="83"/>
                  </a:lnTo>
                  <a:lnTo>
                    <a:pt x="124" y="90"/>
                  </a:lnTo>
                  <a:lnTo>
                    <a:pt x="118" y="92"/>
                  </a:lnTo>
                  <a:lnTo>
                    <a:pt x="116" y="97"/>
                  </a:lnTo>
                  <a:lnTo>
                    <a:pt x="113" y="104"/>
                  </a:lnTo>
                  <a:lnTo>
                    <a:pt x="113" y="111"/>
                  </a:lnTo>
                  <a:lnTo>
                    <a:pt x="113" y="116"/>
                  </a:lnTo>
                  <a:lnTo>
                    <a:pt x="107" y="116"/>
                  </a:lnTo>
                  <a:lnTo>
                    <a:pt x="102" y="116"/>
                  </a:lnTo>
                  <a:lnTo>
                    <a:pt x="96" y="114"/>
                  </a:lnTo>
                  <a:lnTo>
                    <a:pt x="85" y="109"/>
                  </a:lnTo>
                  <a:lnTo>
                    <a:pt x="77" y="111"/>
                  </a:lnTo>
                  <a:lnTo>
                    <a:pt x="69" y="111"/>
                  </a:lnTo>
                  <a:lnTo>
                    <a:pt x="61" y="111"/>
                  </a:lnTo>
                  <a:lnTo>
                    <a:pt x="52" y="111"/>
                  </a:lnTo>
                  <a:lnTo>
                    <a:pt x="50" y="111"/>
                  </a:lnTo>
                  <a:lnTo>
                    <a:pt x="44" y="109"/>
                  </a:lnTo>
                  <a:lnTo>
                    <a:pt x="28" y="102"/>
                  </a:lnTo>
                  <a:lnTo>
                    <a:pt x="11" y="92"/>
                  </a:lnTo>
                  <a:lnTo>
                    <a:pt x="3" y="87"/>
                  </a:lnTo>
                  <a:lnTo>
                    <a:pt x="3" y="83"/>
                  </a:lnTo>
                  <a:lnTo>
                    <a:pt x="0" y="78"/>
                  </a:lnTo>
                  <a:lnTo>
                    <a:pt x="0" y="64"/>
                  </a:lnTo>
                  <a:lnTo>
                    <a:pt x="3" y="45"/>
                  </a:lnTo>
                  <a:lnTo>
                    <a:pt x="3" y="40"/>
                  </a:lnTo>
                  <a:lnTo>
                    <a:pt x="11" y="30"/>
                  </a:lnTo>
                  <a:lnTo>
                    <a:pt x="19" y="19"/>
                  </a:lnTo>
                  <a:lnTo>
                    <a:pt x="25" y="11"/>
                  </a:lnTo>
                  <a:lnTo>
                    <a:pt x="28" y="9"/>
                  </a:lnTo>
                  <a:lnTo>
                    <a:pt x="36" y="4"/>
                  </a:lnTo>
                  <a:lnTo>
                    <a:pt x="44" y="0"/>
                  </a:lnTo>
                  <a:lnTo>
                    <a:pt x="47" y="0"/>
                  </a:lnTo>
                  <a:close/>
                </a:path>
              </a:pathLst>
            </a:custGeom>
            <a:solidFill>
              <a:srgbClr val="756959"/>
            </a:solidFill>
            <a:ln w="9525">
              <a:noFill/>
              <a:round/>
              <a:headEnd/>
              <a:tailEnd/>
            </a:ln>
          </p:spPr>
          <p:txBody>
            <a:bodyPr/>
            <a:lstStyle/>
            <a:p>
              <a:endParaRPr lang="en-US"/>
            </a:p>
          </p:txBody>
        </p:sp>
        <p:sp>
          <p:nvSpPr>
            <p:cNvPr id="15457" name="Freeform 71"/>
            <p:cNvSpPr>
              <a:spLocks/>
            </p:cNvSpPr>
            <p:nvPr/>
          </p:nvSpPr>
          <p:spPr bwMode="auto">
            <a:xfrm>
              <a:off x="6298" y="2795"/>
              <a:ext cx="377" cy="107"/>
            </a:xfrm>
            <a:custGeom>
              <a:avLst/>
              <a:gdLst>
                <a:gd name="T0" fmla="*/ 25 w 377"/>
                <a:gd name="T1" fmla="*/ 2 h 107"/>
                <a:gd name="T2" fmla="*/ 5 w 377"/>
                <a:gd name="T3" fmla="*/ 26 h 107"/>
                <a:gd name="T4" fmla="*/ 0 w 377"/>
                <a:gd name="T5" fmla="*/ 52 h 107"/>
                <a:gd name="T6" fmla="*/ 11 w 377"/>
                <a:gd name="T7" fmla="*/ 64 h 107"/>
                <a:gd name="T8" fmla="*/ 38 w 377"/>
                <a:gd name="T9" fmla="*/ 90 h 107"/>
                <a:gd name="T10" fmla="*/ 69 w 377"/>
                <a:gd name="T11" fmla="*/ 90 h 107"/>
                <a:gd name="T12" fmla="*/ 99 w 377"/>
                <a:gd name="T13" fmla="*/ 83 h 107"/>
                <a:gd name="T14" fmla="*/ 135 w 377"/>
                <a:gd name="T15" fmla="*/ 71 h 107"/>
                <a:gd name="T16" fmla="*/ 173 w 377"/>
                <a:gd name="T17" fmla="*/ 64 h 107"/>
                <a:gd name="T18" fmla="*/ 206 w 377"/>
                <a:gd name="T19" fmla="*/ 64 h 107"/>
                <a:gd name="T20" fmla="*/ 242 w 377"/>
                <a:gd name="T21" fmla="*/ 74 h 107"/>
                <a:gd name="T22" fmla="*/ 283 w 377"/>
                <a:gd name="T23" fmla="*/ 102 h 107"/>
                <a:gd name="T24" fmla="*/ 305 w 377"/>
                <a:gd name="T25" fmla="*/ 105 h 107"/>
                <a:gd name="T26" fmla="*/ 335 w 377"/>
                <a:gd name="T27" fmla="*/ 90 h 107"/>
                <a:gd name="T28" fmla="*/ 333 w 377"/>
                <a:gd name="T29" fmla="*/ 86 h 107"/>
                <a:gd name="T30" fmla="*/ 322 w 377"/>
                <a:gd name="T31" fmla="*/ 83 h 107"/>
                <a:gd name="T32" fmla="*/ 322 w 377"/>
                <a:gd name="T33" fmla="*/ 76 h 107"/>
                <a:gd name="T34" fmla="*/ 330 w 377"/>
                <a:gd name="T35" fmla="*/ 69 h 107"/>
                <a:gd name="T36" fmla="*/ 341 w 377"/>
                <a:gd name="T37" fmla="*/ 78 h 107"/>
                <a:gd name="T38" fmla="*/ 346 w 377"/>
                <a:gd name="T39" fmla="*/ 86 h 107"/>
                <a:gd name="T40" fmla="*/ 357 w 377"/>
                <a:gd name="T41" fmla="*/ 78 h 107"/>
                <a:gd name="T42" fmla="*/ 366 w 377"/>
                <a:gd name="T43" fmla="*/ 71 h 107"/>
                <a:gd name="T44" fmla="*/ 377 w 377"/>
                <a:gd name="T45" fmla="*/ 64 h 107"/>
                <a:gd name="T46" fmla="*/ 366 w 377"/>
                <a:gd name="T47" fmla="*/ 57 h 107"/>
                <a:gd name="T48" fmla="*/ 357 w 377"/>
                <a:gd name="T49" fmla="*/ 59 h 107"/>
                <a:gd name="T50" fmla="*/ 319 w 377"/>
                <a:gd name="T51" fmla="*/ 50 h 107"/>
                <a:gd name="T52" fmla="*/ 264 w 377"/>
                <a:gd name="T53" fmla="*/ 21 h 107"/>
                <a:gd name="T54" fmla="*/ 245 w 377"/>
                <a:gd name="T55" fmla="*/ 14 h 107"/>
                <a:gd name="T56" fmla="*/ 225 w 377"/>
                <a:gd name="T57" fmla="*/ 19 h 107"/>
                <a:gd name="T58" fmla="*/ 195 w 377"/>
                <a:gd name="T59" fmla="*/ 12 h 107"/>
                <a:gd name="T60" fmla="*/ 135 w 377"/>
                <a:gd name="T61" fmla="*/ 14 h 107"/>
                <a:gd name="T62" fmla="*/ 104 w 377"/>
                <a:gd name="T63" fmla="*/ 21 h 107"/>
                <a:gd name="T64" fmla="*/ 85 w 377"/>
                <a:gd name="T65" fmla="*/ 31 h 107"/>
                <a:gd name="T66" fmla="*/ 74 w 377"/>
                <a:gd name="T67" fmla="*/ 48 h 107"/>
                <a:gd name="T68" fmla="*/ 71 w 377"/>
                <a:gd name="T69" fmla="*/ 55 h 107"/>
                <a:gd name="T70" fmla="*/ 63 w 377"/>
                <a:gd name="T71" fmla="*/ 57 h 107"/>
                <a:gd name="T72" fmla="*/ 58 w 377"/>
                <a:gd name="T73" fmla="*/ 45 h 107"/>
                <a:gd name="T74" fmla="*/ 55 w 377"/>
                <a:gd name="T75" fmla="*/ 38 h 107"/>
                <a:gd name="T76" fmla="*/ 36 w 377"/>
                <a:gd name="T77" fmla="*/ 36 h 107"/>
                <a:gd name="T78" fmla="*/ 25 w 377"/>
                <a:gd name="T79" fmla="*/ 24 h 107"/>
                <a:gd name="T80" fmla="*/ 33 w 377"/>
                <a:gd name="T81" fmla="*/ 10 h 107"/>
                <a:gd name="T82" fmla="*/ 36 w 377"/>
                <a:gd name="T83" fmla="*/ 5 h 107"/>
                <a:gd name="T84" fmla="*/ 27 w 377"/>
                <a:gd name="T85" fmla="*/ 0 h 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7"/>
                <a:gd name="T130" fmla="*/ 0 h 107"/>
                <a:gd name="T131" fmla="*/ 377 w 377"/>
                <a:gd name="T132" fmla="*/ 107 h 1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7" h="107">
                  <a:moveTo>
                    <a:pt x="27" y="0"/>
                  </a:moveTo>
                  <a:lnTo>
                    <a:pt x="25" y="2"/>
                  </a:lnTo>
                  <a:lnTo>
                    <a:pt x="16" y="12"/>
                  </a:lnTo>
                  <a:lnTo>
                    <a:pt x="5" y="26"/>
                  </a:lnTo>
                  <a:lnTo>
                    <a:pt x="0" y="50"/>
                  </a:lnTo>
                  <a:lnTo>
                    <a:pt x="0" y="52"/>
                  </a:lnTo>
                  <a:lnTo>
                    <a:pt x="3" y="57"/>
                  </a:lnTo>
                  <a:lnTo>
                    <a:pt x="11" y="64"/>
                  </a:lnTo>
                  <a:lnTo>
                    <a:pt x="25" y="78"/>
                  </a:lnTo>
                  <a:lnTo>
                    <a:pt x="38" y="90"/>
                  </a:lnTo>
                  <a:lnTo>
                    <a:pt x="44" y="98"/>
                  </a:lnTo>
                  <a:lnTo>
                    <a:pt x="69" y="90"/>
                  </a:lnTo>
                  <a:lnTo>
                    <a:pt x="80" y="88"/>
                  </a:lnTo>
                  <a:lnTo>
                    <a:pt x="99" y="83"/>
                  </a:lnTo>
                  <a:lnTo>
                    <a:pt x="121" y="78"/>
                  </a:lnTo>
                  <a:lnTo>
                    <a:pt x="135" y="71"/>
                  </a:lnTo>
                  <a:lnTo>
                    <a:pt x="148" y="67"/>
                  </a:lnTo>
                  <a:lnTo>
                    <a:pt x="173" y="64"/>
                  </a:lnTo>
                  <a:lnTo>
                    <a:pt x="195" y="64"/>
                  </a:lnTo>
                  <a:lnTo>
                    <a:pt x="206" y="64"/>
                  </a:lnTo>
                  <a:lnTo>
                    <a:pt x="217" y="67"/>
                  </a:lnTo>
                  <a:lnTo>
                    <a:pt x="242" y="74"/>
                  </a:lnTo>
                  <a:lnTo>
                    <a:pt x="267" y="86"/>
                  </a:lnTo>
                  <a:lnTo>
                    <a:pt x="283" y="102"/>
                  </a:lnTo>
                  <a:lnTo>
                    <a:pt x="289" y="107"/>
                  </a:lnTo>
                  <a:lnTo>
                    <a:pt x="305" y="105"/>
                  </a:lnTo>
                  <a:lnTo>
                    <a:pt x="319" y="95"/>
                  </a:lnTo>
                  <a:lnTo>
                    <a:pt x="335" y="90"/>
                  </a:lnTo>
                  <a:lnTo>
                    <a:pt x="338" y="88"/>
                  </a:lnTo>
                  <a:lnTo>
                    <a:pt x="333" y="86"/>
                  </a:lnTo>
                  <a:lnTo>
                    <a:pt x="324" y="83"/>
                  </a:lnTo>
                  <a:lnTo>
                    <a:pt x="322" y="83"/>
                  </a:lnTo>
                  <a:lnTo>
                    <a:pt x="322" y="81"/>
                  </a:lnTo>
                  <a:lnTo>
                    <a:pt x="322" y="76"/>
                  </a:lnTo>
                  <a:lnTo>
                    <a:pt x="324" y="71"/>
                  </a:lnTo>
                  <a:lnTo>
                    <a:pt x="330" y="69"/>
                  </a:lnTo>
                  <a:lnTo>
                    <a:pt x="335" y="71"/>
                  </a:lnTo>
                  <a:lnTo>
                    <a:pt x="341" y="78"/>
                  </a:lnTo>
                  <a:lnTo>
                    <a:pt x="344" y="83"/>
                  </a:lnTo>
                  <a:lnTo>
                    <a:pt x="346" y="86"/>
                  </a:lnTo>
                  <a:lnTo>
                    <a:pt x="352" y="78"/>
                  </a:lnTo>
                  <a:lnTo>
                    <a:pt x="357" y="78"/>
                  </a:lnTo>
                  <a:lnTo>
                    <a:pt x="357" y="74"/>
                  </a:lnTo>
                  <a:lnTo>
                    <a:pt x="366" y="71"/>
                  </a:lnTo>
                  <a:lnTo>
                    <a:pt x="371" y="67"/>
                  </a:lnTo>
                  <a:lnTo>
                    <a:pt x="377" y="64"/>
                  </a:lnTo>
                  <a:lnTo>
                    <a:pt x="371" y="57"/>
                  </a:lnTo>
                  <a:lnTo>
                    <a:pt x="366" y="57"/>
                  </a:lnTo>
                  <a:lnTo>
                    <a:pt x="360" y="59"/>
                  </a:lnTo>
                  <a:lnTo>
                    <a:pt x="357" y="59"/>
                  </a:lnTo>
                  <a:lnTo>
                    <a:pt x="346" y="57"/>
                  </a:lnTo>
                  <a:lnTo>
                    <a:pt x="319" y="50"/>
                  </a:lnTo>
                  <a:lnTo>
                    <a:pt x="286" y="38"/>
                  </a:lnTo>
                  <a:lnTo>
                    <a:pt x="264" y="21"/>
                  </a:lnTo>
                  <a:lnTo>
                    <a:pt x="250" y="12"/>
                  </a:lnTo>
                  <a:lnTo>
                    <a:pt x="245" y="14"/>
                  </a:lnTo>
                  <a:lnTo>
                    <a:pt x="236" y="17"/>
                  </a:lnTo>
                  <a:lnTo>
                    <a:pt x="225" y="19"/>
                  </a:lnTo>
                  <a:lnTo>
                    <a:pt x="214" y="17"/>
                  </a:lnTo>
                  <a:lnTo>
                    <a:pt x="195" y="12"/>
                  </a:lnTo>
                  <a:lnTo>
                    <a:pt x="165" y="12"/>
                  </a:lnTo>
                  <a:lnTo>
                    <a:pt x="135" y="14"/>
                  </a:lnTo>
                  <a:lnTo>
                    <a:pt x="115" y="17"/>
                  </a:lnTo>
                  <a:lnTo>
                    <a:pt x="104" y="21"/>
                  </a:lnTo>
                  <a:lnTo>
                    <a:pt x="93" y="26"/>
                  </a:lnTo>
                  <a:lnTo>
                    <a:pt x="85" y="31"/>
                  </a:lnTo>
                  <a:lnTo>
                    <a:pt x="85" y="33"/>
                  </a:lnTo>
                  <a:lnTo>
                    <a:pt x="74" y="48"/>
                  </a:lnTo>
                  <a:lnTo>
                    <a:pt x="74" y="50"/>
                  </a:lnTo>
                  <a:lnTo>
                    <a:pt x="71" y="55"/>
                  </a:lnTo>
                  <a:lnTo>
                    <a:pt x="69" y="59"/>
                  </a:lnTo>
                  <a:lnTo>
                    <a:pt x="63" y="57"/>
                  </a:lnTo>
                  <a:lnTo>
                    <a:pt x="60" y="52"/>
                  </a:lnTo>
                  <a:lnTo>
                    <a:pt x="58" y="45"/>
                  </a:lnTo>
                  <a:lnTo>
                    <a:pt x="55" y="40"/>
                  </a:lnTo>
                  <a:lnTo>
                    <a:pt x="55" y="38"/>
                  </a:lnTo>
                  <a:lnTo>
                    <a:pt x="47" y="38"/>
                  </a:lnTo>
                  <a:lnTo>
                    <a:pt x="36" y="36"/>
                  </a:lnTo>
                  <a:lnTo>
                    <a:pt x="25" y="29"/>
                  </a:lnTo>
                  <a:lnTo>
                    <a:pt x="25" y="24"/>
                  </a:lnTo>
                  <a:lnTo>
                    <a:pt x="30" y="17"/>
                  </a:lnTo>
                  <a:lnTo>
                    <a:pt x="33" y="10"/>
                  </a:lnTo>
                  <a:lnTo>
                    <a:pt x="33" y="5"/>
                  </a:lnTo>
                  <a:lnTo>
                    <a:pt x="36" y="5"/>
                  </a:lnTo>
                  <a:lnTo>
                    <a:pt x="27" y="0"/>
                  </a:lnTo>
                  <a:close/>
                </a:path>
              </a:pathLst>
            </a:custGeom>
            <a:solidFill>
              <a:srgbClr val="665445"/>
            </a:solidFill>
            <a:ln w="9525">
              <a:noFill/>
              <a:round/>
              <a:headEnd/>
              <a:tailEnd/>
            </a:ln>
          </p:spPr>
          <p:txBody>
            <a:bodyPr/>
            <a:lstStyle/>
            <a:p>
              <a:endParaRPr lang="en-US"/>
            </a:p>
          </p:txBody>
        </p:sp>
        <p:sp>
          <p:nvSpPr>
            <p:cNvPr id="15458" name="Freeform 72"/>
            <p:cNvSpPr>
              <a:spLocks/>
            </p:cNvSpPr>
            <p:nvPr/>
          </p:nvSpPr>
          <p:spPr bwMode="auto">
            <a:xfrm>
              <a:off x="6378" y="2824"/>
              <a:ext cx="206" cy="52"/>
            </a:xfrm>
            <a:custGeom>
              <a:avLst/>
              <a:gdLst>
                <a:gd name="T0" fmla="*/ 0 w 206"/>
                <a:gd name="T1" fmla="*/ 47 h 52"/>
                <a:gd name="T2" fmla="*/ 13 w 206"/>
                <a:gd name="T3" fmla="*/ 47 h 52"/>
                <a:gd name="T4" fmla="*/ 19 w 206"/>
                <a:gd name="T5" fmla="*/ 42 h 52"/>
                <a:gd name="T6" fmla="*/ 38 w 206"/>
                <a:gd name="T7" fmla="*/ 38 h 52"/>
                <a:gd name="T8" fmla="*/ 57 w 206"/>
                <a:gd name="T9" fmla="*/ 30 h 52"/>
                <a:gd name="T10" fmla="*/ 74 w 206"/>
                <a:gd name="T11" fmla="*/ 28 h 52"/>
                <a:gd name="T12" fmla="*/ 82 w 206"/>
                <a:gd name="T13" fmla="*/ 28 h 52"/>
                <a:gd name="T14" fmla="*/ 99 w 206"/>
                <a:gd name="T15" fmla="*/ 28 h 52"/>
                <a:gd name="T16" fmla="*/ 110 w 206"/>
                <a:gd name="T17" fmla="*/ 26 h 52"/>
                <a:gd name="T18" fmla="*/ 115 w 206"/>
                <a:gd name="T19" fmla="*/ 26 h 52"/>
                <a:gd name="T20" fmla="*/ 123 w 206"/>
                <a:gd name="T21" fmla="*/ 26 h 52"/>
                <a:gd name="T22" fmla="*/ 145 w 206"/>
                <a:gd name="T23" fmla="*/ 30 h 52"/>
                <a:gd name="T24" fmla="*/ 170 w 206"/>
                <a:gd name="T25" fmla="*/ 38 h 52"/>
                <a:gd name="T26" fmla="*/ 189 w 206"/>
                <a:gd name="T27" fmla="*/ 47 h 52"/>
                <a:gd name="T28" fmla="*/ 198 w 206"/>
                <a:gd name="T29" fmla="*/ 52 h 52"/>
                <a:gd name="T30" fmla="*/ 203 w 206"/>
                <a:gd name="T31" fmla="*/ 49 h 52"/>
                <a:gd name="T32" fmla="*/ 203 w 206"/>
                <a:gd name="T33" fmla="*/ 45 h 52"/>
                <a:gd name="T34" fmla="*/ 206 w 206"/>
                <a:gd name="T35" fmla="*/ 42 h 52"/>
                <a:gd name="T36" fmla="*/ 200 w 206"/>
                <a:gd name="T37" fmla="*/ 40 h 52"/>
                <a:gd name="T38" fmla="*/ 192 w 206"/>
                <a:gd name="T39" fmla="*/ 30 h 52"/>
                <a:gd name="T40" fmla="*/ 178 w 206"/>
                <a:gd name="T41" fmla="*/ 23 h 52"/>
                <a:gd name="T42" fmla="*/ 173 w 206"/>
                <a:gd name="T43" fmla="*/ 21 h 52"/>
                <a:gd name="T44" fmla="*/ 162 w 206"/>
                <a:gd name="T45" fmla="*/ 16 h 52"/>
                <a:gd name="T46" fmla="*/ 148 w 206"/>
                <a:gd name="T47" fmla="*/ 11 h 52"/>
                <a:gd name="T48" fmla="*/ 132 w 206"/>
                <a:gd name="T49" fmla="*/ 4 h 52"/>
                <a:gd name="T50" fmla="*/ 126 w 206"/>
                <a:gd name="T51" fmla="*/ 4 h 52"/>
                <a:gd name="T52" fmla="*/ 115 w 206"/>
                <a:gd name="T53" fmla="*/ 2 h 52"/>
                <a:gd name="T54" fmla="*/ 101 w 206"/>
                <a:gd name="T55" fmla="*/ 0 h 52"/>
                <a:gd name="T56" fmla="*/ 90 w 206"/>
                <a:gd name="T57" fmla="*/ 0 h 52"/>
                <a:gd name="T58" fmla="*/ 88 w 206"/>
                <a:gd name="T59" fmla="*/ 0 h 52"/>
                <a:gd name="T60" fmla="*/ 57 w 206"/>
                <a:gd name="T61" fmla="*/ 4 h 52"/>
                <a:gd name="T62" fmla="*/ 24 w 206"/>
                <a:gd name="T63" fmla="*/ 16 h 52"/>
                <a:gd name="T64" fmla="*/ 5 w 206"/>
                <a:gd name="T65" fmla="*/ 30 h 52"/>
                <a:gd name="T66" fmla="*/ 0 w 206"/>
                <a:gd name="T67" fmla="*/ 47 h 52"/>
                <a:gd name="T68" fmla="*/ 0 w 206"/>
                <a:gd name="T69" fmla="*/ 47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6"/>
                <a:gd name="T106" fmla="*/ 0 h 52"/>
                <a:gd name="T107" fmla="*/ 206 w 20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6" h="52">
                  <a:moveTo>
                    <a:pt x="0" y="47"/>
                  </a:moveTo>
                  <a:lnTo>
                    <a:pt x="13" y="47"/>
                  </a:lnTo>
                  <a:lnTo>
                    <a:pt x="19" y="42"/>
                  </a:lnTo>
                  <a:lnTo>
                    <a:pt x="38" y="38"/>
                  </a:lnTo>
                  <a:lnTo>
                    <a:pt x="57" y="30"/>
                  </a:lnTo>
                  <a:lnTo>
                    <a:pt x="74" y="28"/>
                  </a:lnTo>
                  <a:lnTo>
                    <a:pt x="82" y="28"/>
                  </a:lnTo>
                  <a:lnTo>
                    <a:pt x="99" y="28"/>
                  </a:lnTo>
                  <a:lnTo>
                    <a:pt x="110" y="26"/>
                  </a:lnTo>
                  <a:lnTo>
                    <a:pt x="115" y="26"/>
                  </a:lnTo>
                  <a:lnTo>
                    <a:pt x="123" y="26"/>
                  </a:lnTo>
                  <a:lnTo>
                    <a:pt x="145" y="30"/>
                  </a:lnTo>
                  <a:lnTo>
                    <a:pt x="170" y="38"/>
                  </a:lnTo>
                  <a:lnTo>
                    <a:pt x="189" y="47"/>
                  </a:lnTo>
                  <a:lnTo>
                    <a:pt x="198" y="52"/>
                  </a:lnTo>
                  <a:lnTo>
                    <a:pt x="203" y="49"/>
                  </a:lnTo>
                  <a:lnTo>
                    <a:pt x="203" y="45"/>
                  </a:lnTo>
                  <a:lnTo>
                    <a:pt x="206" y="42"/>
                  </a:lnTo>
                  <a:lnTo>
                    <a:pt x="200" y="40"/>
                  </a:lnTo>
                  <a:lnTo>
                    <a:pt x="192" y="30"/>
                  </a:lnTo>
                  <a:lnTo>
                    <a:pt x="178" y="23"/>
                  </a:lnTo>
                  <a:lnTo>
                    <a:pt x="173" y="21"/>
                  </a:lnTo>
                  <a:lnTo>
                    <a:pt x="162" y="16"/>
                  </a:lnTo>
                  <a:lnTo>
                    <a:pt x="148" y="11"/>
                  </a:lnTo>
                  <a:lnTo>
                    <a:pt x="132" y="4"/>
                  </a:lnTo>
                  <a:lnTo>
                    <a:pt x="126" y="4"/>
                  </a:lnTo>
                  <a:lnTo>
                    <a:pt x="115" y="2"/>
                  </a:lnTo>
                  <a:lnTo>
                    <a:pt x="101" y="0"/>
                  </a:lnTo>
                  <a:lnTo>
                    <a:pt x="90" y="0"/>
                  </a:lnTo>
                  <a:lnTo>
                    <a:pt x="88" y="0"/>
                  </a:lnTo>
                  <a:lnTo>
                    <a:pt x="57" y="4"/>
                  </a:lnTo>
                  <a:lnTo>
                    <a:pt x="24" y="16"/>
                  </a:lnTo>
                  <a:lnTo>
                    <a:pt x="5" y="30"/>
                  </a:lnTo>
                  <a:lnTo>
                    <a:pt x="0" y="47"/>
                  </a:lnTo>
                  <a:close/>
                </a:path>
              </a:pathLst>
            </a:custGeom>
            <a:solidFill>
              <a:srgbClr val="877A6E"/>
            </a:solidFill>
            <a:ln w="9525">
              <a:noFill/>
              <a:round/>
              <a:headEnd/>
              <a:tailEnd/>
            </a:ln>
          </p:spPr>
          <p:txBody>
            <a:bodyPr/>
            <a:lstStyle/>
            <a:p>
              <a:endParaRPr lang="en-US"/>
            </a:p>
          </p:txBody>
        </p:sp>
        <p:sp>
          <p:nvSpPr>
            <p:cNvPr id="15459" name="Freeform 73"/>
            <p:cNvSpPr>
              <a:spLocks/>
            </p:cNvSpPr>
            <p:nvPr/>
          </p:nvSpPr>
          <p:spPr bwMode="auto">
            <a:xfrm>
              <a:off x="6380" y="2824"/>
              <a:ext cx="187" cy="45"/>
            </a:xfrm>
            <a:custGeom>
              <a:avLst/>
              <a:gdLst>
                <a:gd name="T0" fmla="*/ 80 w 187"/>
                <a:gd name="T1" fmla="*/ 0 h 45"/>
                <a:gd name="T2" fmla="*/ 77 w 187"/>
                <a:gd name="T3" fmla="*/ 0 h 45"/>
                <a:gd name="T4" fmla="*/ 72 w 187"/>
                <a:gd name="T5" fmla="*/ 0 h 45"/>
                <a:gd name="T6" fmla="*/ 61 w 187"/>
                <a:gd name="T7" fmla="*/ 0 h 45"/>
                <a:gd name="T8" fmla="*/ 55 w 187"/>
                <a:gd name="T9" fmla="*/ 4 h 45"/>
                <a:gd name="T10" fmla="*/ 42 w 187"/>
                <a:gd name="T11" fmla="*/ 7 h 45"/>
                <a:gd name="T12" fmla="*/ 25 w 187"/>
                <a:gd name="T13" fmla="*/ 19 h 45"/>
                <a:gd name="T14" fmla="*/ 9 w 187"/>
                <a:gd name="T15" fmla="*/ 26 h 45"/>
                <a:gd name="T16" fmla="*/ 3 w 187"/>
                <a:gd name="T17" fmla="*/ 30 h 45"/>
                <a:gd name="T18" fmla="*/ 0 w 187"/>
                <a:gd name="T19" fmla="*/ 33 h 45"/>
                <a:gd name="T20" fmla="*/ 0 w 187"/>
                <a:gd name="T21" fmla="*/ 38 h 45"/>
                <a:gd name="T22" fmla="*/ 3 w 187"/>
                <a:gd name="T23" fmla="*/ 42 h 45"/>
                <a:gd name="T24" fmla="*/ 6 w 187"/>
                <a:gd name="T25" fmla="*/ 45 h 45"/>
                <a:gd name="T26" fmla="*/ 14 w 187"/>
                <a:gd name="T27" fmla="*/ 40 h 45"/>
                <a:gd name="T28" fmla="*/ 33 w 187"/>
                <a:gd name="T29" fmla="*/ 35 h 45"/>
                <a:gd name="T30" fmla="*/ 50 w 187"/>
                <a:gd name="T31" fmla="*/ 28 h 45"/>
                <a:gd name="T32" fmla="*/ 64 w 187"/>
                <a:gd name="T33" fmla="*/ 26 h 45"/>
                <a:gd name="T34" fmla="*/ 77 w 187"/>
                <a:gd name="T35" fmla="*/ 26 h 45"/>
                <a:gd name="T36" fmla="*/ 94 w 187"/>
                <a:gd name="T37" fmla="*/ 26 h 45"/>
                <a:gd name="T38" fmla="*/ 108 w 187"/>
                <a:gd name="T39" fmla="*/ 26 h 45"/>
                <a:gd name="T40" fmla="*/ 113 w 187"/>
                <a:gd name="T41" fmla="*/ 26 h 45"/>
                <a:gd name="T42" fmla="*/ 187 w 187"/>
                <a:gd name="T43" fmla="*/ 40 h 45"/>
                <a:gd name="T44" fmla="*/ 185 w 187"/>
                <a:gd name="T45" fmla="*/ 35 h 45"/>
                <a:gd name="T46" fmla="*/ 176 w 187"/>
                <a:gd name="T47" fmla="*/ 28 h 45"/>
                <a:gd name="T48" fmla="*/ 160 w 187"/>
                <a:gd name="T49" fmla="*/ 21 h 45"/>
                <a:gd name="T50" fmla="*/ 141 w 187"/>
                <a:gd name="T51" fmla="*/ 11 h 45"/>
                <a:gd name="T52" fmla="*/ 127 w 187"/>
                <a:gd name="T53" fmla="*/ 7 h 45"/>
                <a:gd name="T54" fmla="*/ 113 w 187"/>
                <a:gd name="T55" fmla="*/ 4 h 45"/>
                <a:gd name="T56" fmla="*/ 97 w 187"/>
                <a:gd name="T57" fmla="*/ 2 h 45"/>
                <a:gd name="T58" fmla="*/ 86 w 187"/>
                <a:gd name="T59" fmla="*/ 0 h 45"/>
                <a:gd name="T60" fmla="*/ 80 w 187"/>
                <a:gd name="T61" fmla="*/ 0 h 45"/>
                <a:gd name="T62" fmla="*/ 80 w 187"/>
                <a:gd name="T63" fmla="*/ 0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
                <a:gd name="T97" fmla="*/ 0 h 45"/>
                <a:gd name="T98" fmla="*/ 187 w 187"/>
                <a:gd name="T99" fmla="*/ 45 h 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 h="45">
                  <a:moveTo>
                    <a:pt x="80" y="0"/>
                  </a:moveTo>
                  <a:lnTo>
                    <a:pt x="77" y="0"/>
                  </a:lnTo>
                  <a:lnTo>
                    <a:pt x="72" y="0"/>
                  </a:lnTo>
                  <a:lnTo>
                    <a:pt x="61" y="0"/>
                  </a:lnTo>
                  <a:lnTo>
                    <a:pt x="55" y="4"/>
                  </a:lnTo>
                  <a:lnTo>
                    <a:pt x="42" y="7"/>
                  </a:lnTo>
                  <a:lnTo>
                    <a:pt x="25" y="19"/>
                  </a:lnTo>
                  <a:lnTo>
                    <a:pt x="9" y="26"/>
                  </a:lnTo>
                  <a:lnTo>
                    <a:pt x="3" y="30"/>
                  </a:lnTo>
                  <a:lnTo>
                    <a:pt x="0" y="33"/>
                  </a:lnTo>
                  <a:lnTo>
                    <a:pt x="0" y="38"/>
                  </a:lnTo>
                  <a:lnTo>
                    <a:pt x="3" y="42"/>
                  </a:lnTo>
                  <a:lnTo>
                    <a:pt x="6" y="45"/>
                  </a:lnTo>
                  <a:lnTo>
                    <a:pt x="14" y="40"/>
                  </a:lnTo>
                  <a:lnTo>
                    <a:pt x="33" y="35"/>
                  </a:lnTo>
                  <a:lnTo>
                    <a:pt x="50" y="28"/>
                  </a:lnTo>
                  <a:lnTo>
                    <a:pt x="64" y="26"/>
                  </a:lnTo>
                  <a:lnTo>
                    <a:pt x="77" y="26"/>
                  </a:lnTo>
                  <a:lnTo>
                    <a:pt x="94" y="26"/>
                  </a:lnTo>
                  <a:lnTo>
                    <a:pt x="108" y="26"/>
                  </a:lnTo>
                  <a:lnTo>
                    <a:pt x="113" y="26"/>
                  </a:lnTo>
                  <a:lnTo>
                    <a:pt x="187" y="40"/>
                  </a:lnTo>
                  <a:lnTo>
                    <a:pt x="185" y="35"/>
                  </a:lnTo>
                  <a:lnTo>
                    <a:pt x="176" y="28"/>
                  </a:lnTo>
                  <a:lnTo>
                    <a:pt x="160" y="21"/>
                  </a:lnTo>
                  <a:lnTo>
                    <a:pt x="141" y="11"/>
                  </a:lnTo>
                  <a:lnTo>
                    <a:pt x="127" y="7"/>
                  </a:lnTo>
                  <a:lnTo>
                    <a:pt x="113" y="4"/>
                  </a:lnTo>
                  <a:lnTo>
                    <a:pt x="97" y="2"/>
                  </a:lnTo>
                  <a:lnTo>
                    <a:pt x="86" y="0"/>
                  </a:lnTo>
                  <a:lnTo>
                    <a:pt x="80" y="0"/>
                  </a:lnTo>
                  <a:close/>
                </a:path>
              </a:pathLst>
            </a:custGeom>
            <a:solidFill>
              <a:srgbClr val="968C82"/>
            </a:solidFill>
            <a:ln w="9525">
              <a:noFill/>
              <a:round/>
              <a:headEnd/>
              <a:tailEnd/>
            </a:ln>
          </p:spPr>
          <p:txBody>
            <a:bodyPr/>
            <a:lstStyle/>
            <a:p>
              <a:endParaRPr lang="en-US"/>
            </a:p>
          </p:txBody>
        </p:sp>
        <p:sp>
          <p:nvSpPr>
            <p:cNvPr id="15460" name="Freeform 74"/>
            <p:cNvSpPr>
              <a:spLocks/>
            </p:cNvSpPr>
            <p:nvPr/>
          </p:nvSpPr>
          <p:spPr bwMode="auto">
            <a:xfrm>
              <a:off x="6397" y="2828"/>
              <a:ext cx="143" cy="24"/>
            </a:xfrm>
            <a:custGeom>
              <a:avLst/>
              <a:gdLst>
                <a:gd name="T0" fmla="*/ 60 w 143"/>
                <a:gd name="T1" fmla="*/ 0 h 24"/>
                <a:gd name="T2" fmla="*/ 44 w 143"/>
                <a:gd name="T3" fmla="*/ 0 h 24"/>
                <a:gd name="T4" fmla="*/ 38 w 143"/>
                <a:gd name="T5" fmla="*/ 3 h 24"/>
                <a:gd name="T6" fmla="*/ 22 w 143"/>
                <a:gd name="T7" fmla="*/ 10 h 24"/>
                <a:gd name="T8" fmla="*/ 5 w 143"/>
                <a:gd name="T9" fmla="*/ 17 h 24"/>
                <a:gd name="T10" fmla="*/ 0 w 143"/>
                <a:gd name="T11" fmla="*/ 24 h 24"/>
                <a:gd name="T12" fmla="*/ 8 w 143"/>
                <a:gd name="T13" fmla="*/ 24 h 24"/>
                <a:gd name="T14" fmla="*/ 25 w 143"/>
                <a:gd name="T15" fmla="*/ 22 h 24"/>
                <a:gd name="T16" fmla="*/ 41 w 143"/>
                <a:gd name="T17" fmla="*/ 19 h 24"/>
                <a:gd name="T18" fmla="*/ 49 w 143"/>
                <a:gd name="T19" fmla="*/ 17 h 24"/>
                <a:gd name="T20" fmla="*/ 80 w 143"/>
                <a:gd name="T21" fmla="*/ 15 h 24"/>
                <a:gd name="T22" fmla="*/ 140 w 143"/>
                <a:gd name="T23" fmla="*/ 24 h 24"/>
                <a:gd name="T24" fmla="*/ 143 w 143"/>
                <a:gd name="T25" fmla="*/ 19 h 24"/>
                <a:gd name="T26" fmla="*/ 135 w 143"/>
                <a:gd name="T27" fmla="*/ 17 h 24"/>
                <a:gd name="T28" fmla="*/ 121 w 143"/>
                <a:gd name="T29" fmla="*/ 10 h 24"/>
                <a:gd name="T30" fmla="*/ 107 w 143"/>
                <a:gd name="T31" fmla="*/ 5 h 24"/>
                <a:gd name="T32" fmla="*/ 96 w 143"/>
                <a:gd name="T33" fmla="*/ 5 h 24"/>
                <a:gd name="T34" fmla="*/ 88 w 143"/>
                <a:gd name="T35" fmla="*/ 3 h 24"/>
                <a:gd name="T36" fmla="*/ 77 w 143"/>
                <a:gd name="T37" fmla="*/ 3 h 24"/>
                <a:gd name="T38" fmla="*/ 63 w 143"/>
                <a:gd name="T39" fmla="*/ 0 h 24"/>
                <a:gd name="T40" fmla="*/ 60 w 143"/>
                <a:gd name="T41" fmla="*/ 0 h 24"/>
                <a:gd name="T42" fmla="*/ 60 w 143"/>
                <a:gd name="T43" fmla="*/ 0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24"/>
                <a:gd name="T68" fmla="*/ 143 w 143"/>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24">
                  <a:moveTo>
                    <a:pt x="60" y="0"/>
                  </a:moveTo>
                  <a:lnTo>
                    <a:pt x="44" y="0"/>
                  </a:lnTo>
                  <a:lnTo>
                    <a:pt x="38" y="3"/>
                  </a:lnTo>
                  <a:lnTo>
                    <a:pt x="22" y="10"/>
                  </a:lnTo>
                  <a:lnTo>
                    <a:pt x="5" y="17"/>
                  </a:lnTo>
                  <a:lnTo>
                    <a:pt x="0" y="24"/>
                  </a:lnTo>
                  <a:lnTo>
                    <a:pt x="8" y="24"/>
                  </a:lnTo>
                  <a:lnTo>
                    <a:pt x="25" y="22"/>
                  </a:lnTo>
                  <a:lnTo>
                    <a:pt x="41" y="19"/>
                  </a:lnTo>
                  <a:lnTo>
                    <a:pt x="49" y="17"/>
                  </a:lnTo>
                  <a:lnTo>
                    <a:pt x="80" y="15"/>
                  </a:lnTo>
                  <a:lnTo>
                    <a:pt x="140" y="24"/>
                  </a:lnTo>
                  <a:lnTo>
                    <a:pt x="143" y="19"/>
                  </a:lnTo>
                  <a:lnTo>
                    <a:pt x="135" y="17"/>
                  </a:lnTo>
                  <a:lnTo>
                    <a:pt x="121" y="10"/>
                  </a:lnTo>
                  <a:lnTo>
                    <a:pt x="107" y="5"/>
                  </a:lnTo>
                  <a:lnTo>
                    <a:pt x="96" y="5"/>
                  </a:lnTo>
                  <a:lnTo>
                    <a:pt x="88" y="3"/>
                  </a:lnTo>
                  <a:lnTo>
                    <a:pt x="77" y="3"/>
                  </a:lnTo>
                  <a:lnTo>
                    <a:pt x="63" y="0"/>
                  </a:lnTo>
                  <a:lnTo>
                    <a:pt x="60" y="0"/>
                  </a:lnTo>
                  <a:close/>
                </a:path>
              </a:pathLst>
            </a:custGeom>
            <a:solidFill>
              <a:srgbClr val="A89E96"/>
            </a:solidFill>
            <a:ln w="9525">
              <a:noFill/>
              <a:round/>
              <a:headEnd/>
              <a:tailEnd/>
            </a:ln>
          </p:spPr>
          <p:txBody>
            <a:bodyPr/>
            <a:lstStyle/>
            <a:p>
              <a:endParaRPr lang="en-US"/>
            </a:p>
          </p:txBody>
        </p:sp>
        <p:sp>
          <p:nvSpPr>
            <p:cNvPr id="15461" name="Freeform 75"/>
            <p:cNvSpPr>
              <a:spLocks/>
            </p:cNvSpPr>
            <p:nvPr/>
          </p:nvSpPr>
          <p:spPr bwMode="auto">
            <a:xfrm>
              <a:off x="6765" y="3090"/>
              <a:ext cx="338" cy="240"/>
            </a:xfrm>
            <a:custGeom>
              <a:avLst/>
              <a:gdLst>
                <a:gd name="T0" fmla="*/ 336 w 338"/>
                <a:gd name="T1" fmla="*/ 7 h 240"/>
                <a:gd name="T2" fmla="*/ 338 w 338"/>
                <a:gd name="T3" fmla="*/ 19 h 240"/>
                <a:gd name="T4" fmla="*/ 338 w 338"/>
                <a:gd name="T5" fmla="*/ 45 h 240"/>
                <a:gd name="T6" fmla="*/ 336 w 338"/>
                <a:gd name="T7" fmla="*/ 76 h 240"/>
                <a:gd name="T8" fmla="*/ 322 w 338"/>
                <a:gd name="T9" fmla="*/ 95 h 240"/>
                <a:gd name="T10" fmla="*/ 300 w 338"/>
                <a:gd name="T11" fmla="*/ 109 h 240"/>
                <a:gd name="T12" fmla="*/ 283 w 338"/>
                <a:gd name="T13" fmla="*/ 133 h 240"/>
                <a:gd name="T14" fmla="*/ 272 w 338"/>
                <a:gd name="T15" fmla="*/ 154 h 240"/>
                <a:gd name="T16" fmla="*/ 267 w 338"/>
                <a:gd name="T17" fmla="*/ 164 h 240"/>
                <a:gd name="T18" fmla="*/ 264 w 338"/>
                <a:gd name="T19" fmla="*/ 171 h 240"/>
                <a:gd name="T20" fmla="*/ 264 w 338"/>
                <a:gd name="T21" fmla="*/ 183 h 240"/>
                <a:gd name="T22" fmla="*/ 259 w 338"/>
                <a:gd name="T23" fmla="*/ 187 h 240"/>
                <a:gd name="T24" fmla="*/ 250 w 338"/>
                <a:gd name="T25" fmla="*/ 176 h 240"/>
                <a:gd name="T26" fmla="*/ 245 w 338"/>
                <a:gd name="T27" fmla="*/ 173 h 240"/>
                <a:gd name="T28" fmla="*/ 242 w 338"/>
                <a:gd name="T29" fmla="*/ 173 h 240"/>
                <a:gd name="T30" fmla="*/ 237 w 338"/>
                <a:gd name="T31" fmla="*/ 173 h 240"/>
                <a:gd name="T32" fmla="*/ 231 w 338"/>
                <a:gd name="T33" fmla="*/ 176 h 240"/>
                <a:gd name="T34" fmla="*/ 228 w 338"/>
                <a:gd name="T35" fmla="*/ 178 h 240"/>
                <a:gd name="T36" fmla="*/ 228 w 338"/>
                <a:gd name="T37" fmla="*/ 187 h 240"/>
                <a:gd name="T38" fmla="*/ 228 w 338"/>
                <a:gd name="T39" fmla="*/ 192 h 240"/>
                <a:gd name="T40" fmla="*/ 231 w 338"/>
                <a:gd name="T41" fmla="*/ 197 h 240"/>
                <a:gd name="T42" fmla="*/ 195 w 338"/>
                <a:gd name="T43" fmla="*/ 216 h 240"/>
                <a:gd name="T44" fmla="*/ 195 w 338"/>
                <a:gd name="T45" fmla="*/ 233 h 240"/>
                <a:gd name="T46" fmla="*/ 168 w 338"/>
                <a:gd name="T47" fmla="*/ 240 h 240"/>
                <a:gd name="T48" fmla="*/ 0 w 338"/>
                <a:gd name="T49" fmla="*/ 199 h 240"/>
                <a:gd name="T50" fmla="*/ 50 w 338"/>
                <a:gd name="T51" fmla="*/ 0 h 240"/>
                <a:gd name="T52" fmla="*/ 336 w 338"/>
                <a:gd name="T53" fmla="*/ 7 h 240"/>
                <a:gd name="T54" fmla="*/ 336 w 338"/>
                <a:gd name="T55" fmla="*/ 7 h 2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8"/>
                <a:gd name="T85" fmla="*/ 0 h 240"/>
                <a:gd name="T86" fmla="*/ 338 w 338"/>
                <a:gd name="T87" fmla="*/ 240 h 2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8" h="240">
                  <a:moveTo>
                    <a:pt x="336" y="7"/>
                  </a:moveTo>
                  <a:lnTo>
                    <a:pt x="338" y="19"/>
                  </a:lnTo>
                  <a:lnTo>
                    <a:pt x="338" y="45"/>
                  </a:lnTo>
                  <a:lnTo>
                    <a:pt x="336" y="76"/>
                  </a:lnTo>
                  <a:lnTo>
                    <a:pt x="322" y="95"/>
                  </a:lnTo>
                  <a:lnTo>
                    <a:pt x="300" y="109"/>
                  </a:lnTo>
                  <a:lnTo>
                    <a:pt x="283" y="133"/>
                  </a:lnTo>
                  <a:lnTo>
                    <a:pt x="272" y="154"/>
                  </a:lnTo>
                  <a:lnTo>
                    <a:pt x="267" y="164"/>
                  </a:lnTo>
                  <a:lnTo>
                    <a:pt x="264" y="171"/>
                  </a:lnTo>
                  <a:lnTo>
                    <a:pt x="264" y="183"/>
                  </a:lnTo>
                  <a:lnTo>
                    <a:pt x="259" y="187"/>
                  </a:lnTo>
                  <a:lnTo>
                    <a:pt x="250" y="176"/>
                  </a:lnTo>
                  <a:lnTo>
                    <a:pt x="245" y="173"/>
                  </a:lnTo>
                  <a:lnTo>
                    <a:pt x="242" y="173"/>
                  </a:lnTo>
                  <a:lnTo>
                    <a:pt x="237" y="173"/>
                  </a:lnTo>
                  <a:lnTo>
                    <a:pt x="231" y="176"/>
                  </a:lnTo>
                  <a:lnTo>
                    <a:pt x="228" y="178"/>
                  </a:lnTo>
                  <a:lnTo>
                    <a:pt x="228" y="187"/>
                  </a:lnTo>
                  <a:lnTo>
                    <a:pt x="228" y="192"/>
                  </a:lnTo>
                  <a:lnTo>
                    <a:pt x="231" y="197"/>
                  </a:lnTo>
                  <a:lnTo>
                    <a:pt x="195" y="216"/>
                  </a:lnTo>
                  <a:lnTo>
                    <a:pt x="195" y="233"/>
                  </a:lnTo>
                  <a:lnTo>
                    <a:pt x="168" y="240"/>
                  </a:lnTo>
                  <a:lnTo>
                    <a:pt x="0" y="199"/>
                  </a:lnTo>
                  <a:lnTo>
                    <a:pt x="50" y="0"/>
                  </a:lnTo>
                  <a:lnTo>
                    <a:pt x="336" y="7"/>
                  </a:lnTo>
                  <a:close/>
                </a:path>
              </a:pathLst>
            </a:custGeom>
            <a:solidFill>
              <a:srgbClr val="BDB5AD"/>
            </a:solidFill>
            <a:ln w="9525">
              <a:noFill/>
              <a:round/>
              <a:headEnd/>
              <a:tailEnd/>
            </a:ln>
          </p:spPr>
          <p:txBody>
            <a:bodyPr/>
            <a:lstStyle/>
            <a:p>
              <a:endParaRPr lang="en-US"/>
            </a:p>
          </p:txBody>
        </p:sp>
        <p:sp>
          <p:nvSpPr>
            <p:cNvPr id="15462" name="Freeform 76"/>
            <p:cNvSpPr>
              <a:spLocks/>
            </p:cNvSpPr>
            <p:nvPr/>
          </p:nvSpPr>
          <p:spPr bwMode="auto">
            <a:xfrm>
              <a:off x="6691" y="2477"/>
              <a:ext cx="544" cy="408"/>
            </a:xfrm>
            <a:custGeom>
              <a:avLst/>
              <a:gdLst>
                <a:gd name="T0" fmla="*/ 11 w 544"/>
                <a:gd name="T1" fmla="*/ 356 h 408"/>
                <a:gd name="T2" fmla="*/ 8 w 544"/>
                <a:gd name="T3" fmla="*/ 335 h 408"/>
                <a:gd name="T4" fmla="*/ 11 w 544"/>
                <a:gd name="T5" fmla="*/ 325 h 408"/>
                <a:gd name="T6" fmla="*/ 44 w 544"/>
                <a:gd name="T7" fmla="*/ 330 h 408"/>
                <a:gd name="T8" fmla="*/ 69 w 544"/>
                <a:gd name="T9" fmla="*/ 339 h 408"/>
                <a:gd name="T10" fmla="*/ 94 w 544"/>
                <a:gd name="T11" fmla="*/ 335 h 408"/>
                <a:gd name="T12" fmla="*/ 124 w 544"/>
                <a:gd name="T13" fmla="*/ 328 h 408"/>
                <a:gd name="T14" fmla="*/ 176 w 544"/>
                <a:gd name="T15" fmla="*/ 311 h 408"/>
                <a:gd name="T16" fmla="*/ 220 w 544"/>
                <a:gd name="T17" fmla="*/ 304 h 408"/>
                <a:gd name="T18" fmla="*/ 335 w 544"/>
                <a:gd name="T19" fmla="*/ 304 h 408"/>
                <a:gd name="T20" fmla="*/ 355 w 544"/>
                <a:gd name="T21" fmla="*/ 318 h 408"/>
                <a:gd name="T22" fmla="*/ 368 w 544"/>
                <a:gd name="T23" fmla="*/ 323 h 408"/>
                <a:gd name="T24" fmla="*/ 401 w 544"/>
                <a:gd name="T25" fmla="*/ 320 h 408"/>
                <a:gd name="T26" fmla="*/ 393 w 544"/>
                <a:gd name="T27" fmla="*/ 297 h 408"/>
                <a:gd name="T28" fmla="*/ 385 w 544"/>
                <a:gd name="T29" fmla="*/ 282 h 408"/>
                <a:gd name="T30" fmla="*/ 410 w 544"/>
                <a:gd name="T31" fmla="*/ 304 h 408"/>
                <a:gd name="T32" fmla="*/ 415 w 544"/>
                <a:gd name="T33" fmla="*/ 292 h 408"/>
                <a:gd name="T34" fmla="*/ 352 w 544"/>
                <a:gd name="T35" fmla="*/ 204 h 408"/>
                <a:gd name="T36" fmla="*/ 366 w 544"/>
                <a:gd name="T37" fmla="*/ 166 h 408"/>
                <a:gd name="T38" fmla="*/ 407 w 544"/>
                <a:gd name="T39" fmla="*/ 159 h 408"/>
                <a:gd name="T40" fmla="*/ 426 w 544"/>
                <a:gd name="T41" fmla="*/ 164 h 408"/>
                <a:gd name="T42" fmla="*/ 448 w 544"/>
                <a:gd name="T43" fmla="*/ 178 h 408"/>
                <a:gd name="T44" fmla="*/ 451 w 544"/>
                <a:gd name="T45" fmla="*/ 149 h 408"/>
                <a:gd name="T46" fmla="*/ 415 w 544"/>
                <a:gd name="T47" fmla="*/ 128 h 408"/>
                <a:gd name="T48" fmla="*/ 418 w 544"/>
                <a:gd name="T49" fmla="*/ 109 h 408"/>
                <a:gd name="T50" fmla="*/ 421 w 544"/>
                <a:gd name="T51" fmla="*/ 92 h 408"/>
                <a:gd name="T52" fmla="*/ 390 w 544"/>
                <a:gd name="T53" fmla="*/ 66 h 408"/>
                <a:gd name="T54" fmla="*/ 407 w 544"/>
                <a:gd name="T55" fmla="*/ 64 h 408"/>
                <a:gd name="T56" fmla="*/ 410 w 544"/>
                <a:gd name="T57" fmla="*/ 38 h 408"/>
                <a:gd name="T58" fmla="*/ 426 w 544"/>
                <a:gd name="T59" fmla="*/ 12 h 408"/>
                <a:gd name="T60" fmla="*/ 451 w 544"/>
                <a:gd name="T61" fmla="*/ 78 h 408"/>
                <a:gd name="T62" fmla="*/ 462 w 544"/>
                <a:gd name="T63" fmla="*/ 97 h 408"/>
                <a:gd name="T64" fmla="*/ 481 w 544"/>
                <a:gd name="T65" fmla="*/ 85 h 408"/>
                <a:gd name="T66" fmla="*/ 478 w 544"/>
                <a:gd name="T67" fmla="*/ 109 h 408"/>
                <a:gd name="T68" fmla="*/ 481 w 544"/>
                <a:gd name="T69" fmla="*/ 121 h 408"/>
                <a:gd name="T70" fmla="*/ 498 w 544"/>
                <a:gd name="T71" fmla="*/ 111 h 408"/>
                <a:gd name="T72" fmla="*/ 506 w 544"/>
                <a:gd name="T73" fmla="*/ 88 h 408"/>
                <a:gd name="T74" fmla="*/ 520 w 544"/>
                <a:gd name="T75" fmla="*/ 73 h 408"/>
                <a:gd name="T76" fmla="*/ 489 w 544"/>
                <a:gd name="T77" fmla="*/ 31 h 408"/>
                <a:gd name="T78" fmla="*/ 509 w 544"/>
                <a:gd name="T79" fmla="*/ 0 h 408"/>
                <a:gd name="T80" fmla="*/ 514 w 544"/>
                <a:gd name="T81" fmla="*/ 12 h 408"/>
                <a:gd name="T82" fmla="*/ 506 w 544"/>
                <a:gd name="T83" fmla="*/ 52 h 408"/>
                <a:gd name="T84" fmla="*/ 533 w 544"/>
                <a:gd name="T85" fmla="*/ 57 h 408"/>
                <a:gd name="T86" fmla="*/ 544 w 544"/>
                <a:gd name="T87" fmla="*/ 66 h 408"/>
                <a:gd name="T88" fmla="*/ 536 w 544"/>
                <a:gd name="T89" fmla="*/ 73 h 408"/>
                <a:gd name="T90" fmla="*/ 536 w 544"/>
                <a:gd name="T91" fmla="*/ 104 h 408"/>
                <a:gd name="T92" fmla="*/ 511 w 544"/>
                <a:gd name="T93" fmla="*/ 137 h 408"/>
                <a:gd name="T94" fmla="*/ 467 w 544"/>
                <a:gd name="T95" fmla="*/ 209 h 408"/>
                <a:gd name="T96" fmla="*/ 478 w 544"/>
                <a:gd name="T97" fmla="*/ 204 h 408"/>
                <a:gd name="T98" fmla="*/ 484 w 544"/>
                <a:gd name="T99" fmla="*/ 332 h 408"/>
                <a:gd name="T100" fmla="*/ 443 w 544"/>
                <a:gd name="T101" fmla="*/ 396 h 408"/>
                <a:gd name="T102" fmla="*/ 239 w 544"/>
                <a:gd name="T103" fmla="*/ 406 h 408"/>
                <a:gd name="T104" fmla="*/ 33 w 544"/>
                <a:gd name="T105" fmla="*/ 368 h 4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4"/>
                <a:gd name="T160" fmla="*/ 0 h 408"/>
                <a:gd name="T161" fmla="*/ 544 w 544"/>
                <a:gd name="T162" fmla="*/ 408 h 40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4" h="408">
                  <a:moveTo>
                    <a:pt x="33" y="368"/>
                  </a:moveTo>
                  <a:lnTo>
                    <a:pt x="25" y="366"/>
                  </a:lnTo>
                  <a:lnTo>
                    <a:pt x="11" y="356"/>
                  </a:lnTo>
                  <a:lnTo>
                    <a:pt x="0" y="347"/>
                  </a:lnTo>
                  <a:lnTo>
                    <a:pt x="3" y="339"/>
                  </a:lnTo>
                  <a:lnTo>
                    <a:pt x="8" y="335"/>
                  </a:lnTo>
                  <a:lnTo>
                    <a:pt x="14" y="335"/>
                  </a:lnTo>
                  <a:lnTo>
                    <a:pt x="14" y="332"/>
                  </a:lnTo>
                  <a:lnTo>
                    <a:pt x="11" y="325"/>
                  </a:lnTo>
                  <a:lnTo>
                    <a:pt x="14" y="318"/>
                  </a:lnTo>
                  <a:lnTo>
                    <a:pt x="30" y="323"/>
                  </a:lnTo>
                  <a:lnTo>
                    <a:pt x="44" y="330"/>
                  </a:lnTo>
                  <a:lnTo>
                    <a:pt x="52" y="335"/>
                  </a:lnTo>
                  <a:lnTo>
                    <a:pt x="66" y="339"/>
                  </a:lnTo>
                  <a:lnTo>
                    <a:pt x="69" y="339"/>
                  </a:lnTo>
                  <a:lnTo>
                    <a:pt x="80" y="339"/>
                  </a:lnTo>
                  <a:lnTo>
                    <a:pt x="88" y="339"/>
                  </a:lnTo>
                  <a:lnTo>
                    <a:pt x="94" y="335"/>
                  </a:lnTo>
                  <a:lnTo>
                    <a:pt x="99" y="330"/>
                  </a:lnTo>
                  <a:lnTo>
                    <a:pt x="110" y="330"/>
                  </a:lnTo>
                  <a:lnTo>
                    <a:pt x="124" y="328"/>
                  </a:lnTo>
                  <a:lnTo>
                    <a:pt x="129" y="330"/>
                  </a:lnTo>
                  <a:lnTo>
                    <a:pt x="168" y="311"/>
                  </a:lnTo>
                  <a:lnTo>
                    <a:pt x="176" y="311"/>
                  </a:lnTo>
                  <a:lnTo>
                    <a:pt x="192" y="311"/>
                  </a:lnTo>
                  <a:lnTo>
                    <a:pt x="209" y="309"/>
                  </a:lnTo>
                  <a:lnTo>
                    <a:pt x="220" y="304"/>
                  </a:lnTo>
                  <a:lnTo>
                    <a:pt x="245" y="297"/>
                  </a:lnTo>
                  <a:lnTo>
                    <a:pt x="291" y="301"/>
                  </a:lnTo>
                  <a:lnTo>
                    <a:pt x="335" y="304"/>
                  </a:lnTo>
                  <a:lnTo>
                    <a:pt x="355" y="309"/>
                  </a:lnTo>
                  <a:lnTo>
                    <a:pt x="355" y="311"/>
                  </a:lnTo>
                  <a:lnTo>
                    <a:pt x="355" y="318"/>
                  </a:lnTo>
                  <a:lnTo>
                    <a:pt x="355" y="325"/>
                  </a:lnTo>
                  <a:lnTo>
                    <a:pt x="363" y="325"/>
                  </a:lnTo>
                  <a:lnTo>
                    <a:pt x="368" y="323"/>
                  </a:lnTo>
                  <a:lnTo>
                    <a:pt x="382" y="320"/>
                  </a:lnTo>
                  <a:lnTo>
                    <a:pt x="393" y="320"/>
                  </a:lnTo>
                  <a:lnTo>
                    <a:pt x="401" y="320"/>
                  </a:lnTo>
                  <a:lnTo>
                    <a:pt x="404" y="313"/>
                  </a:lnTo>
                  <a:lnTo>
                    <a:pt x="401" y="306"/>
                  </a:lnTo>
                  <a:lnTo>
                    <a:pt x="393" y="297"/>
                  </a:lnTo>
                  <a:lnTo>
                    <a:pt x="385" y="292"/>
                  </a:lnTo>
                  <a:lnTo>
                    <a:pt x="382" y="287"/>
                  </a:lnTo>
                  <a:lnTo>
                    <a:pt x="385" y="282"/>
                  </a:lnTo>
                  <a:lnTo>
                    <a:pt x="388" y="278"/>
                  </a:lnTo>
                  <a:lnTo>
                    <a:pt x="390" y="278"/>
                  </a:lnTo>
                  <a:lnTo>
                    <a:pt x="410" y="304"/>
                  </a:lnTo>
                  <a:lnTo>
                    <a:pt x="410" y="301"/>
                  </a:lnTo>
                  <a:lnTo>
                    <a:pt x="412" y="297"/>
                  </a:lnTo>
                  <a:lnTo>
                    <a:pt x="415" y="292"/>
                  </a:lnTo>
                  <a:lnTo>
                    <a:pt x="412" y="285"/>
                  </a:lnTo>
                  <a:lnTo>
                    <a:pt x="390" y="221"/>
                  </a:lnTo>
                  <a:lnTo>
                    <a:pt x="352" y="204"/>
                  </a:lnTo>
                  <a:lnTo>
                    <a:pt x="352" y="195"/>
                  </a:lnTo>
                  <a:lnTo>
                    <a:pt x="357" y="180"/>
                  </a:lnTo>
                  <a:lnTo>
                    <a:pt x="366" y="166"/>
                  </a:lnTo>
                  <a:lnTo>
                    <a:pt x="377" y="159"/>
                  </a:lnTo>
                  <a:lnTo>
                    <a:pt x="390" y="159"/>
                  </a:lnTo>
                  <a:lnTo>
                    <a:pt x="407" y="159"/>
                  </a:lnTo>
                  <a:lnTo>
                    <a:pt x="421" y="159"/>
                  </a:lnTo>
                  <a:lnTo>
                    <a:pt x="426" y="159"/>
                  </a:lnTo>
                  <a:lnTo>
                    <a:pt x="426" y="164"/>
                  </a:lnTo>
                  <a:lnTo>
                    <a:pt x="432" y="175"/>
                  </a:lnTo>
                  <a:lnTo>
                    <a:pt x="440" y="180"/>
                  </a:lnTo>
                  <a:lnTo>
                    <a:pt x="448" y="178"/>
                  </a:lnTo>
                  <a:lnTo>
                    <a:pt x="454" y="166"/>
                  </a:lnTo>
                  <a:lnTo>
                    <a:pt x="456" y="156"/>
                  </a:lnTo>
                  <a:lnTo>
                    <a:pt x="451" y="149"/>
                  </a:lnTo>
                  <a:lnTo>
                    <a:pt x="440" y="147"/>
                  </a:lnTo>
                  <a:lnTo>
                    <a:pt x="423" y="140"/>
                  </a:lnTo>
                  <a:lnTo>
                    <a:pt x="415" y="128"/>
                  </a:lnTo>
                  <a:lnTo>
                    <a:pt x="410" y="116"/>
                  </a:lnTo>
                  <a:lnTo>
                    <a:pt x="410" y="111"/>
                  </a:lnTo>
                  <a:lnTo>
                    <a:pt x="418" y="109"/>
                  </a:lnTo>
                  <a:lnTo>
                    <a:pt x="429" y="102"/>
                  </a:lnTo>
                  <a:lnTo>
                    <a:pt x="432" y="97"/>
                  </a:lnTo>
                  <a:lnTo>
                    <a:pt x="421" y="92"/>
                  </a:lnTo>
                  <a:lnTo>
                    <a:pt x="401" y="83"/>
                  </a:lnTo>
                  <a:lnTo>
                    <a:pt x="393" y="76"/>
                  </a:lnTo>
                  <a:lnTo>
                    <a:pt x="390" y="66"/>
                  </a:lnTo>
                  <a:lnTo>
                    <a:pt x="390" y="64"/>
                  </a:lnTo>
                  <a:lnTo>
                    <a:pt x="396" y="64"/>
                  </a:lnTo>
                  <a:lnTo>
                    <a:pt x="407" y="64"/>
                  </a:lnTo>
                  <a:lnTo>
                    <a:pt x="412" y="61"/>
                  </a:lnTo>
                  <a:lnTo>
                    <a:pt x="412" y="52"/>
                  </a:lnTo>
                  <a:lnTo>
                    <a:pt x="410" y="38"/>
                  </a:lnTo>
                  <a:lnTo>
                    <a:pt x="415" y="23"/>
                  </a:lnTo>
                  <a:lnTo>
                    <a:pt x="423" y="14"/>
                  </a:lnTo>
                  <a:lnTo>
                    <a:pt x="426" y="12"/>
                  </a:lnTo>
                  <a:lnTo>
                    <a:pt x="462" y="54"/>
                  </a:lnTo>
                  <a:lnTo>
                    <a:pt x="456" y="61"/>
                  </a:lnTo>
                  <a:lnTo>
                    <a:pt x="451" y="78"/>
                  </a:lnTo>
                  <a:lnTo>
                    <a:pt x="445" y="95"/>
                  </a:lnTo>
                  <a:lnTo>
                    <a:pt x="451" y="102"/>
                  </a:lnTo>
                  <a:lnTo>
                    <a:pt x="462" y="97"/>
                  </a:lnTo>
                  <a:lnTo>
                    <a:pt x="467" y="90"/>
                  </a:lnTo>
                  <a:lnTo>
                    <a:pt x="473" y="83"/>
                  </a:lnTo>
                  <a:lnTo>
                    <a:pt x="481" y="85"/>
                  </a:lnTo>
                  <a:lnTo>
                    <a:pt x="481" y="92"/>
                  </a:lnTo>
                  <a:lnTo>
                    <a:pt x="481" y="102"/>
                  </a:lnTo>
                  <a:lnTo>
                    <a:pt x="478" y="109"/>
                  </a:lnTo>
                  <a:lnTo>
                    <a:pt x="476" y="114"/>
                  </a:lnTo>
                  <a:lnTo>
                    <a:pt x="481" y="121"/>
                  </a:lnTo>
                  <a:lnTo>
                    <a:pt x="484" y="126"/>
                  </a:lnTo>
                  <a:lnTo>
                    <a:pt x="492" y="123"/>
                  </a:lnTo>
                  <a:lnTo>
                    <a:pt x="498" y="111"/>
                  </a:lnTo>
                  <a:lnTo>
                    <a:pt x="503" y="99"/>
                  </a:lnTo>
                  <a:lnTo>
                    <a:pt x="503" y="90"/>
                  </a:lnTo>
                  <a:lnTo>
                    <a:pt x="506" y="88"/>
                  </a:lnTo>
                  <a:lnTo>
                    <a:pt x="509" y="85"/>
                  </a:lnTo>
                  <a:lnTo>
                    <a:pt x="517" y="80"/>
                  </a:lnTo>
                  <a:lnTo>
                    <a:pt x="520" y="73"/>
                  </a:lnTo>
                  <a:lnTo>
                    <a:pt x="509" y="66"/>
                  </a:lnTo>
                  <a:lnTo>
                    <a:pt x="492" y="52"/>
                  </a:lnTo>
                  <a:lnTo>
                    <a:pt x="489" y="31"/>
                  </a:lnTo>
                  <a:lnTo>
                    <a:pt x="492" y="9"/>
                  </a:lnTo>
                  <a:lnTo>
                    <a:pt x="503" y="0"/>
                  </a:lnTo>
                  <a:lnTo>
                    <a:pt x="509" y="0"/>
                  </a:lnTo>
                  <a:lnTo>
                    <a:pt x="514" y="4"/>
                  </a:lnTo>
                  <a:lnTo>
                    <a:pt x="514" y="7"/>
                  </a:lnTo>
                  <a:lnTo>
                    <a:pt x="514" y="12"/>
                  </a:lnTo>
                  <a:lnTo>
                    <a:pt x="511" y="16"/>
                  </a:lnTo>
                  <a:lnTo>
                    <a:pt x="509" y="35"/>
                  </a:lnTo>
                  <a:lnTo>
                    <a:pt x="506" y="52"/>
                  </a:lnTo>
                  <a:lnTo>
                    <a:pt x="517" y="61"/>
                  </a:lnTo>
                  <a:lnTo>
                    <a:pt x="525" y="59"/>
                  </a:lnTo>
                  <a:lnTo>
                    <a:pt x="533" y="57"/>
                  </a:lnTo>
                  <a:lnTo>
                    <a:pt x="536" y="54"/>
                  </a:lnTo>
                  <a:lnTo>
                    <a:pt x="542" y="61"/>
                  </a:lnTo>
                  <a:lnTo>
                    <a:pt x="544" y="66"/>
                  </a:lnTo>
                  <a:lnTo>
                    <a:pt x="542" y="71"/>
                  </a:lnTo>
                  <a:lnTo>
                    <a:pt x="539" y="71"/>
                  </a:lnTo>
                  <a:lnTo>
                    <a:pt x="536" y="73"/>
                  </a:lnTo>
                  <a:lnTo>
                    <a:pt x="542" y="88"/>
                  </a:lnTo>
                  <a:lnTo>
                    <a:pt x="539" y="92"/>
                  </a:lnTo>
                  <a:lnTo>
                    <a:pt x="536" y="104"/>
                  </a:lnTo>
                  <a:lnTo>
                    <a:pt x="528" y="116"/>
                  </a:lnTo>
                  <a:lnTo>
                    <a:pt x="525" y="126"/>
                  </a:lnTo>
                  <a:lnTo>
                    <a:pt x="511" y="137"/>
                  </a:lnTo>
                  <a:lnTo>
                    <a:pt x="489" y="161"/>
                  </a:lnTo>
                  <a:lnTo>
                    <a:pt x="473" y="190"/>
                  </a:lnTo>
                  <a:lnTo>
                    <a:pt x="467" y="209"/>
                  </a:lnTo>
                  <a:lnTo>
                    <a:pt x="470" y="211"/>
                  </a:lnTo>
                  <a:lnTo>
                    <a:pt x="476" y="211"/>
                  </a:lnTo>
                  <a:lnTo>
                    <a:pt x="478" y="204"/>
                  </a:lnTo>
                  <a:lnTo>
                    <a:pt x="481" y="204"/>
                  </a:lnTo>
                  <a:lnTo>
                    <a:pt x="498" y="225"/>
                  </a:lnTo>
                  <a:lnTo>
                    <a:pt x="484" y="332"/>
                  </a:lnTo>
                  <a:lnTo>
                    <a:pt x="478" y="342"/>
                  </a:lnTo>
                  <a:lnTo>
                    <a:pt x="462" y="370"/>
                  </a:lnTo>
                  <a:lnTo>
                    <a:pt x="443" y="396"/>
                  </a:lnTo>
                  <a:lnTo>
                    <a:pt x="434" y="408"/>
                  </a:lnTo>
                  <a:lnTo>
                    <a:pt x="371" y="406"/>
                  </a:lnTo>
                  <a:lnTo>
                    <a:pt x="239" y="406"/>
                  </a:lnTo>
                  <a:lnTo>
                    <a:pt x="107" y="404"/>
                  </a:lnTo>
                  <a:lnTo>
                    <a:pt x="50" y="404"/>
                  </a:lnTo>
                  <a:lnTo>
                    <a:pt x="33" y="368"/>
                  </a:lnTo>
                  <a:close/>
                </a:path>
              </a:pathLst>
            </a:custGeom>
            <a:solidFill>
              <a:srgbClr val="BDB5AD"/>
            </a:solidFill>
            <a:ln w="9525">
              <a:noFill/>
              <a:round/>
              <a:headEnd/>
              <a:tailEnd/>
            </a:ln>
          </p:spPr>
          <p:txBody>
            <a:bodyPr/>
            <a:lstStyle/>
            <a:p>
              <a:endParaRPr lang="en-US"/>
            </a:p>
          </p:txBody>
        </p:sp>
        <p:sp>
          <p:nvSpPr>
            <p:cNvPr id="15463" name="Freeform 77"/>
            <p:cNvSpPr>
              <a:spLocks/>
            </p:cNvSpPr>
            <p:nvPr/>
          </p:nvSpPr>
          <p:spPr bwMode="auto">
            <a:xfrm>
              <a:off x="6861" y="2683"/>
              <a:ext cx="385" cy="554"/>
            </a:xfrm>
            <a:custGeom>
              <a:avLst/>
              <a:gdLst>
                <a:gd name="T0" fmla="*/ 14 w 385"/>
                <a:gd name="T1" fmla="*/ 502 h 554"/>
                <a:gd name="T2" fmla="*/ 28 w 385"/>
                <a:gd name="T3" fmla="*/ 504 h 554"/>
                <a:gd name="T4" fmla="*/ 44 w 385"/>
                <a:gd name="T5" fmla="*/ 518 h 554"/>
                <a:gd name="T6" fmla="*/ 50 w 385"/>
                <a:gd name="T7" fmla="*/ 523 h 554"/>
                <a:gd name="T8" fmla="*/ 55 w 385"/>
                <a:gd name="T9" fmla="*/ 523 h 554"/>
                <a:gd name="T10" fmla="*/ 97 w 385"/>
                <a:gd name="T11" fmla="*/ 537 h 554"/>
                <a:gd name="T12" fmla="*/ 99 w 385"/>
                <a:gd name="T13" fmla="*/ 526 h 554"/>
                <a:gd name="T14" fmla="*/ 97 w 385"/>
                <a:gd name="T15" fmla="*/ 514 h 554"/>
                <a:gd name="T16" fmla="*/ 102 w 385"/>
                <a:gd name="T17" fmla="*/ 514 h 554"/>
                <a:gd name="T18" fmla="*/ 124 w 385"/>
                <a:gd name="T19" fmla="*/ 478 h 554"/>
                <a:gd name="T20" fmla="*/ 154 w 385"/>
                <a:gd name="T21" fmla="*/ 466 h 554"/>
                <a:gd name="T22" fmla="*/ 157 w 385"/>
                <a:gd name="T23" fmla="*/ 478 h 554"/>
                <a:gd name="T24" fmla="*/ 168 w 385"/>
                <a:gd name="T25" fmla="*/ 471 h 554"/>
                <a:gd name="T26" fmla="*/ 174 w 385"/>
                <a:gd name="T27" fmla="*/ 457 h 554"/>
                <a:gd name="T28" fmla="*/ 179 w 385"/>
                <a:gd name="T29" fmla="*/ 452 h 554"/>
                <a:gd name="T30" fmla="*/ 196 w 385"/>
                <a:gd name="T31" fmla="*/ 447 h 554"/>
                <a:gd name="T32" fmla="*/ 198 w 385"/>
                <a:gd name="T33" fmla="*/ 466 h 554"/>
                <a:gd name="T34" fmla="*/ 179 w 385"/>
                <a:gd name="T35" fmla="*/ 497 h 554"/>
                <a:gd name="T36" fmla="*/ 157 w 385"/>
                <a:gd name="T37" fmla="*/ 514 h 554"/>
                <a:gd name="T38" fmla="*/ 154 w 385"/>
                <a:gd name="T39" fmla="*/ 530 h 554"/>
                <a:gd name="T40" fmla="*/ 149 w 385"/>
                <a:gd name="T41" fmla="*/ 542 h 554"/>
                <a:gd name="T42" fmla="*/ 157 w 385"/>
                <a:gd name="T43" fmla="*/ 554 h 554"/>
                <a:gd name="T44" fmla="*/ 165 w 385"/>
                <a:gd name="T45" fmla="*/ 545 h 554"/>
                <a:gd name="T46" fmla="*/ 174 w 385"/>
                <a:gd name="T47" fmla="*/ 521 h 554"/>
                <a:gd name="T48" fmla="*/ 176 w 385"/>
                <a:gd name="T49" fmla="*/ 509 h 554"/>
                <a:gd name="T50" fmla="*/ 198 w 385"/>
                <a:gd name="T51" fmla="*/ 488 h 554"/>
                <a:gd name="T52" fmla="*/ 212 w 385"/>
                <a:gd name="T53" fmla="*/ 473 h 554"/>
                <a:gd name="T54" fmla="*/ 215 w 385"/>
                <a:gd name="T55" fmla="*/ 452 h 554"/>
                <a:gd name="T56" fmla="*/ 300 w 385"/>
                <a:gd name="T57" fmla="*/ 383 h 554"/>
                <a:gd name="T58" fmla="*/ 330 w 385"/>
                <a:gd name="T59" fmla="*/ 338 h 554"/>
                <a:gd name="T60" fmla="*/ 328 w 385"/>
                <a:gd name="T61" fmla="*/ 314 h 554"/>
                <a:gd name="T62" fmla="*/ 330 w 385"/>
                <a:gd name="T63" fmla="*/ 286 h 554"/>
                <a:gd name="T64" fmla="*/ 330 w 385"/>
                <a:gd name="T65" fmla="*/ 257 h 554"/>
                <a:gd name="T66" fmla="*/ 319 w 385"/>
                <a:gd name="T67" fmla="*/ 226 h 554"/>
                <a:gd name="T68" fmla="*/ 330 w 385"/>
                <a:gd name="T69" fmla="*/ 212 h 554"/>
                <a:gd name="T70" fmla="*/ 352 w 385"/>
                <a:gd name="T71" fmla="*/ 207 h 554"/>
                <a:gd name="T72" fmla="*/ 358 w 385"/>
                <a:gd name="T73" fmla="*/ 190 h 554"/>
                <a:gd name="T74" fmla="*/ 361 w 385"/>
                <a:gd name="T75" fmla="*/ 176 h 554"/>
                <a:gd name="T76" fmla="*/ 352 w 385"/>
                <a:gd name="T77" fmla="*/ 181 h 554"/>
                <a:gd name="T78" fmla="*/ 347 w 385"/>
                <a:gd name="T79" fmla="*/ 188 h 554"/>
                <a:gd name="T80" fmla="*/ 339 w 385"/>
                <a:gd name="T81" fmla="*/ 183 h 554"/>
                <a:gd name="T82" fmla="*/ 336 w 385"/>
                <a:gd name="T83" fmla="*/ 162 h 554"/>
                <a:gd name="T84" fmla="*/ 341 w 385"/>
                <a:gd name="T85" fmla="*/ 136 h 554"/>
                <a:gd name="T86" fmla="*/ 344 w 385"/>
                <a:gd name="T87" fmla="*/ 114 h 554"/>
                <a:gd name="T88" fmla="*/ 366 w 385"/>
                <a:gd name="T89" fmla="*/ 105 h 554"/>
                <a:gd name="T90" fmla="*/ 380 w 385"/>
                <a:gd name="T91" fmla="*/ 67 h 554"/>
                <a:gd name="T92" fmla="*/ 374 w 385"/>
                <a:gd name="T93" fmla="*/ 72 h 554"/>
                <a:gd name="T94" fmla="*/ 366 w 385"/>
                <a:gd name="T95" fmla="*/ 72 h 554"/>
                <a:gd name="T96" fmla="*/ 366 w 385"/>
                <a:gd name="T97" fmla="*/ 55 h 554"/>
                <a:gd name="T98" fmla="*/ 372 w 385"/>
                <a:gd name="T99" fmla="*/ 50 h 554"/>
                <a:gd name="T100" fmla="*/ 366 w 385"/>
                <a:gd name="T101" fmla="*/ 48 h 554"/>
                <a:gd name="T102" fmla="*/ 366 w 385"/>
                <a:gd name="T103" fmla="*/ 36 h 554"/>
                <a:gd name="T104" fmla="*/ 369 w 385"/>
                <a:gd name="T105" fmla="*/ 24 h 554"/>
                <a:gd name="T106" fmla="*/ 361 w 385"/>
                <a:gd name="T107" fmla="*/ 17 h 554"/>
                <a:gd name="T108" fmla="*/ 352 w 385"/>
                <a:gd name="T109" fmla="*/ 22 h 554"/>
                <a:gd name="T110" fmla="*/ 355 w 385"/>
                <a:gd name="T111" fmla="*/ 31 h 554"/>
                <a:gd name="T112" fmla="*/ 339 w 385"/>
                <a:gd name="T113" fmla="*/ 43 h 554"/>
                <a:gd name="T114" fmla="*/ 341 w 385"/>
                <a:gd name="T115" fmla="*/ 24 h 554"/>
                <a:gd name="T116" fmla="*/ 333 w 385"/>
                <a:gd name="T117" fmla="*/ 0 h 554"/>
                <a:gd name="T118" fmla="*/ 311 w 385"/>
                <a:gd name="T119" fmla="*/ 69 h 554"/>
                <a:gd name="T120" fmla="*/ 0 w 385"/>
                <a:gd name="T121" fmla="*/ 447 h 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5"/>
                <a:gd name="T184" fmla="*/ 0 h 554"/>
                <a:gd name="T185" fmla="*/ 385 w 385"/>
                <a:gd name="T186" fmla="*/ 554 h 5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5" h="554">
                  <a:moveTo>
                    <a:pt x="0" y="447"/>
                  </a:moveTo>
                  <a:lnTo>
                    <a:pt x="14" y="502"/>
                  </a:lnTo>
                  <a:lnTo>
                    <a:pt x="17" y="502"/>
                  </a:lnTo>
                  <a:lnTo>
                    <a:pt x="28" y="504"/>
                  </a:lnTo>
                  <a:lnTo>
                    <a:pt x="36" y="509"/>
                  </a:lnTo>
                  <a:lnTo>
                    <a:pt x="44" y="518"/>
                  </a:lnTo>
                  <a:lnTo>
                    <a:pt x="44" y="523"/>
                  </a:lnTo>
                  <a:lnTo>
                    <a:pt x="50" y="523"/>
                  </a:lnTo>
                  <a:lnTo>
                    <a:pt x="53" y="523"/>
                  </a:lnTo>
                  <a:lnTo>
                    <a:pt x="55" y="523"/>
                  </a:lnTo>
                  <a:lnTo>
                    <a:pt x="97" y="540"/>
                  </a:lnTo>
                  <a:lnTo>
                    <a:pt x="97" y="537"/>
                  </a:lnTo>
                  <a:lnTo>
                    <a:pt x="97" y="533"/>
                  </a:lnTo>
                  <a:lnTo>
                    <a:pt x="99" y="526"/>
                  </a:lnTo>
                  <a:lnTo>
                    <a:pt x="99" y="518"/>
                  </a:lnTo>
                  <a:lnTo>
                    <a:pt x="97" y="514"/>
                  </a:lnTo>
                  <a:lnTo>
                    <a:pt x="99" y="511"/>
                  </a:lnTo>
                  <a:lnTo>
                    <a:pt x="102" y="514"/>
                  </a:lnTo>
                  <a:lnTo>
                    <a:pt x="105" y="516"/>
                  </a:lnTo>
                  <a:lnTo>
                    <a:pt x="124" y="478"/>
                  </a:lnTo>
                  <a:lnTo>
                    <a:pt x="157" y="461"/>
                  </a:lnTo>
                  <a:lnTo>
                    <a:pt x="154" y="466"/>
                  </a:lnTo>
                  <a:lnTo>
                    <a:pt x="157" y="473"/>
                  </a:lnTo>
                  <a:lnTo>
                    <a:pt x="157" y="478"/>
                  </a:lnTo>
                  <a:lnTo>
                    <a:pt x="165" y="478"/>
                  </a:lnTo>
                  <a:lnTo>
                    <a:pt x="168" y="471"/>
                  </a:lnTo>
                  <a:lnTo>
                    <a:pt x="174" y="461"/>
                  </a:lnTo>
                  <a:lnTo>
                    <a:pt x="174" y="457"/>
                  </a:lnTo>
                  <a:lnTo>
                    <a:pt x="176" y="454"/>
                  </a:lnTo>
                  <a:lnTo>
                    <a:pt x="179" y="452"/>
                  </a:lnTo>
                  <a:lnTo>
                    <a:pt x="187" y="450"/>
                  </a:lnTo>
                  <a:lnTo>
                    <a:pt x="196" y="447"/>
                  </a:lnTo>
                  <a:lnTo>
                    <a:pt x="201" y="454"/>
                  </a:lnTo>
                  <a:lnTo>
                    <a:pt x="198" y="466"/>
                  </a:lnTo>
                  <a:lnTo>
                    <a:pt x="193" y="483"/>
                  </a:lnTo>
                  <a:lnTo>
                    <a:pt x="179" y="497"/>
                  </a:lnTo>
                  <a:lnTo>
                    <a:pt x="165" y="507"/>
                  </a:lnTo>
                  <a:lnTo>
                    <a:pt x="157" y="514"/>
                  </a:lnTo>
                  <a:lnTo>
                    <a:pt x="154" y="523"/>
                  </a:lnTo>
                  <a:lnTo>
                    <a:pt x="154" y="530"/>
                  </a:lnTo>
                  <a:lnTo>
                    <a:pt x="154" y="537"/>
                  </a:lnTo>
                  <a:lnTo>
                    <a:pt x="149" y="542"/>
                  </a:lnTo>
                  <a:lnTo>
                    <a:pt x="152" y="549"/>
                  </a:lnTo>
                  <a:lnTo>
                    <a:pt x="157" y="554"/>
                  </a:lnTo>
                  <a:lnTo>
                    <a:pt x="163" y="554"/>
                  </a:lnTo>
                  <a:lnTo>
                    <a:pt x="165" y="545"/>
                  </a:lnTo>
                  <a:lnTo>
                    <a:pt x="171" y="533"/>
                  </a:lnTo>
                  <a:lnTo>
                    <a:pt x="174" y="521"/>
                  </a:lnTo>
                  <a:lnTo>
                    <a:pt x="174" y="516"/>
                  </a:lnTo>
                  <a:lnTo>
                    <a:pt x="176" y="509"/>
                  </a:lnTo>
                  <a:lnTo>
                    <a:pt x="187" y="499"/>
                  </a:lnTo>
                  <a:lnTo>
                    <a:pt x="198" y="488"/>
                  </a:lnTo>
                  <a:lnTo>
                    <a:pt x="209" y="480"/>
                  </a:lnTo>
                  <a:lnTo>
                    <a:pt x="212" y="473"/>
                  </a:lnTo>
                  <a:lnTo>
                    <a:pt x="215" y="461"/>
                  </a:lnTo>
                  <a:lnTo>
                    <a:pt x="215" y="452"/>
                  </a:lnTo>
                  <a:lnTo>
                    <a:pt x="215" y="447"/>
                  </a:lnTo>
                  <a:lnTo>
                    <a:pt x="300" y="383"/>
                  </a:lnTo>
                  <a:lnTo>
                    <a:pt x="306" y="357"/>
                  </a:lnTo>
                  <a:lnTo>
                    <a:pt x="330" y="338"/>
                  </a:lnTo>
                  <a:lnTo>
                    <a:pt x="328" y="328"/>
                  </a:lnTo>
                  <a:lnTo>
                    <a:pt x="328" y="314"/>
                  </a:lnTo>
                  <a:lnTo>
                    <a:pt x="328" y="297"/>
                  </a:lnTo>
                  <a:lnTo>
                    <a:pt x="330" y="286"/>
                  </a:lnTo>
                  <a:lnTo>
                    <a:pt x="330" y="274"/>
                  </a:lnTo>
                  <a:lnTo>
                    <a:pt x="330" y="257"/>
                  </a:lnTo>
                  <a:lnTo>
                    <a:pt x="328" y="236"/>
                  </a:lnTo>
                  <a:lnTo>
                    <a:pt x="319" y="226"/>
                  </a:lnTo>
                  <a:lnTo>
                    <a:pt x="319" y="217"/>
                  </a:lnTo>
                  <a:lnTo>
                    <a:pt x="330" y="212"/>
                  </a:lnTo>
                  <a:lnTo>
                    <a:pt x="344" y="207"/>
                  </a:lnTo>
                  <a:lnTo>
                    <a:pt x="352" y="207"/>
                  </a:lnTo>
                  <a:lnTo>
                    <a:pt x="352" y="200"/>
                  </a:lnTo>
                  <a:lnTo>
                    <a:pt x="358" y="190"/>
                  </a:lnTo>
                  <a:lnTo>
                    <a:pt x="361" y="179"/>
                  </a:lnTo>
                  <a:lnTo>
                    <a:pt x="361" y="176"/>
                  </a:lnTo>
                  <a:lnTo>
                    <a:pt x="355" y="176"/>
                  </a:lnTo>
                  <a:lnTo>
                    <a:pt x="352" y="181"/>
                  </a:lnTo>
                  <a:lnTo>
                    <a:pt x="347" y="186"/>
                  </a:lnTo>
                  <a:lnTo>
                    <a:pt x="347" y="188"/>
                  </a:lnTo>
                  <a:lnTo>
                    <a:pt x="339" y="188"/>
                  </a:lnTo>
                  <a:lnTo>
                    <a:pt x="339" y="183"/>
                  </a:lnTo>
                  <a:lnTo>
                    <a:pt x="336" y="176"/>
                  </a:lnTo>
                  <a:lnTo>
                    <a:pt x="336" y="162"/>
                  </a:lnTo>
                  <a:lnTo>
                    <a:pt x="339" y="150"/>
                  </a:lnTo>
                  <a:lnTo>
                    <a:pt x="341" y="136"/>
                  </a:lnTo>
                  <a:lnTo>
                    <a:pt x="344" y="124"/>
                  </a:lnTo>
                  <a:lnTo>
                    <a:pt x="344" y="114"/>
                  </a:lnTo>
                  <a:lnTo>
                    <a:pt x="344" y="110"/>
                  </a:lnTo>
                  <a:lnTo>
                    <a:pt x="366" y="105"/>
                  </a:lnTo>
                  <a:lnTo>
                    <a:pt x="385" y="74"/>
                  </a:lnTo>
                  <a:lnTo>
                    <a:pt x="380" y="67"/>
                  </a:lnTo>
                  <a:lnTo>
                    <a:pt x="377" y="67"/>
                  </a:lnTo>
                  <a:lnTo>
                    <a:pt x="374" y="72"/>
                  </a:lnTo>
                  <a:lnTo>
                    <a:pt x="369" y="74"/>
                  </a:lnTo>
                  <a:lnTo>
                    <a:pt x="366" y="72"/>
                  </a:lnTo>
                  <a:lnTo>
                    <a:pt x="363" y="62"/>
                  </a:lnTo>
                  <a:lnTo>
                    <a:pt x="366" y="55"/>
                  </a:lnTo>
                  <a:lnTo>
                    <a:pt x="369" y="50"/>
                  </a:lnTo>
                  <a:lnTo>
                    <a:pt x="372" y="50"/>
                  </a:lnTo>
                  <a:lnTo>
                    <a:pt x="369" y="50"/>
                  </a:lnTo>
                  <a:lnTo>
                    <a:pt x="366" y="48"/>
                  </a:lnTo>
                  <a:lnTo>
                    <a:pt x="363" y="43"/>
                  </a:lnTo>
                  <a:lnTo>
                    <a:pt x="366" y="36"/>
                  </a:lnTo>
                  <a:lnTo>
                    <a:pt x="366" y="27"/>
                  </a:lnTo>
                  <a:lnTo>
                    <a:pt x="369" y="24"/>
                  </a:lnTo>
                  <a:lnTo>
                    <a:pt x="366" y="19"/>
                  </a:lnTo>
                  <a:lnTo>
                    <a:pt x="361" y="17"/>
                  </a:lnTo>
                  <a:lnTo>
                    <a:pt x="355" y="17"/>
                  </a:lnTo>
                  <a:lnTo>
                    <a:pt x="352" y="22"/>
                  </a:lnTo>
                  <a:lnTo>
                    <a:pt x="352" y="27"/>
                  </a:lnTo>
                  <a:lnTo>
                    <a:pt x="355" y="31"/>
                  </a:lnTo>
                  <a:lnTo>
                    <a:pt x="350" y="36"/>
                  </a:lnTo>
                  <a:lnTo>
                    <a:pt x="339" y="43"/>
                  </a:lnTo>
                  <a:lnTo>
                    <a:pt x="333" y="41"/>
                  </a:lnTo>
                  <a:lnTo>
                    <a:pt x="341" y="24"/>
                  </a:lnTo>
                  <a:lnTo>
                    <a:pt x="347" y="5"/>
                  </a:lnTo>
                  <a:lnTo>
                    <a:pt x="333" y="0"/>
                  </a:lnTo>
                  <a:lnTo>
                    <a:pt x="325" y="5"/>
                  </a:lnTo>
                  <a:lnTo>
                    <a:pt x="311" y="69"/>
                  </a:lnTo>
                  <a:lnTo>
                    <a:pt x="256" y="150"/>
                  </a:lnTo>
                  <a:lnTo>
                    <a:pt x="0" y="447"/>
                  </a:lnTo>
                  <a:close/>
                </a:path>
              </a:pathLst>
            </a:custGeom>
            <a:solidFill>
              <a:srgbClr val="A89E96"/>
            </a:solidFill>
            <a:ln w="9525">
              <a:noFill/>
              <a:round/>
              <a:headEnd/>
              <a:tailEnd/>
            </a:ln>
          </p:spPr>
          <p:txBody>
            <a:bodyPr/>
            <a:lstStyle/>
            <a:p>
              <a:endParaRPr lang="en-US"/>
            </a:p>
          </p:txBody>
        </p:sp>
        <p:sp>
          <p:nvSpPr>
            <p:cNvPr id="15464" name="Freeform 78"/>
            <p:cNvSpPr>
              <a:spLocks/>
            </p:cNvSpPr>
            <p:nvPr/>
          </p:nvSpPr>
          <p:spPr bwMode="auto">
            <a:xfrm>
              <a:off x="7018" y="2928"/>
              <a:ext cx="140" cy="193"/>
            </a:xfrm>
            <a:custGeom>
              <a:avLst/>
              <a:gdLst>
                <a:gd name="T0" fmla="*/ 129 w 140"/>
                <a:gd name="T1" fmla="*/ 0 h 193"/>
                <a:gd name="T2" fmla="*/ 140 w 140"/>
                <a:gd name="T3" fmla="*/ 10 h 193"/>
                <a:gd name="T4" fmla="*/ 138 w 140"/>
                <a:gd name="T5" fmla="*/ 12 h 193"/>
                <a:gd name="T6" fmla="*/ 132 w 140"/>
                <a:gd name="T7" fmla="*/ 17 h 193"/>
                <a:gd name="T8" fmla="*/ 129 w 140"/>
                <a:gd name="T9" fmla="*/ 22 h 193"/>
                <a:gd name="T10" fmla="*/ 129 w 140"/>
                <a:gd name="T11" fmla="*/ 31 h 193"/>
                <a:gd name="T12" fmla="*/ 129 w 140"/>
                <a:gd name="T13" fmla="*/ 41 h 193"/>
                <a:gd name="T14" fmla="*/ 127 w 140"/>
                <a:gd name="T15" fmla="*/ 60 h 193"/>
                <a:gd name="T16" fmla="*/ 121 w 140"/>
                <a:gd name="T17" fmla="*/ 76 h 193"/>
                <a:gd name="T18" fmla="*/ 118 w 140"/>
                <a:gd name="T19" fmla="*/ 88 h 193"/>
                <a:gd name="T20" fmla="*/ 118 w 140"/>
                <a:gd name="T21" fmla="*/ 93 h 193"/>
                <a:gd name="T22" fmla="*/ 127 w 140"/>
                <a:gd name="T23" fmla="*/ 98 h 193"/>
                <a:gd name="T24" fmla="*/ 132 w 140"/>
                <a:gd name="T25" fmla="*/ 102 h 193"/>
                <a:gd name="T26" fmla="*/ 138 w 140"/>
                <a:gd name="T27" fmla="*/ 109 h 193"/>
                <a:gd name="T28" fmla="*/ 132 w 140"/>
                <a:gd name="T29" fmla="*/ 109 h 193"/>
                <a:gd name="T30" fmla="*/ 124 w 140"/>
                <a:gd name="T31" fmla="*/ 109 h 193"/>
                <a:gd name="T32" fmla="*/ 116 w 140"/>
                <a:gd name="T33" fmla="*/ 109 h 193"/>
                <a:gd name="T34" fmla="*/ 113 w 140"/>
                <a:gd name="T35" fmla="*/ 109 h 193"/>
                <a:gd name="T36" fmla="*/ 107 w 140"/>
                <a:gd name="T37" fmla="*/ 109 h 193"/>
                <a:gd name="T38" fmla="*/ 105 w 140"/>
                <a:gd name="T39" fmla="*/ 117 h 193"/>
                <a:gd name="T40" fmla="*/ 102 w 140"/>
                <a:gd name="T41" fmla="*/ 124 h 193"/>
                <a:gd name="T42" fmla="*/ 105 w 140"/>
                <a:gd name="T43" fmla="*/ 136 h 193"/>
                <a:gd name="T44" fmla="*/ 105 w 140"/>
                <a:gd name="T45" fmla="*/ 145 h 193"/>
                <a:gd name="T46" fmla="*/ 107 w 140"/>
                <a:gd name="T47" fmla="*/ 157 h 193"/>
                <a:gd name="T48" fmla="*/ 105 w 140"/>
                <a:gd name="T49" fmla="*/ 162 h 193"/>
                <a:gd name="T50" fmla="*/ 96 w 140"/>
                <a:gd name="T51" fmla="*/ 166 h 193"/>
                <a:gd name="T52" fmla="*/ 80 w 140"/>
                <a:gd name="T53" fmla="*/ 169 h 193"/>
                <a:gd name="T54" fmla="*/ 63 w 140"/>
                <a:gd name="T55" fmla="*/ 178 h 193"/>
                <a:gd name="T56" fmla="*/ 50 w 140"/>
                <a:gd name="T57" fmla="*/ 188 h 193"/>
                <a:gd name="T58" fmla="*/ 47 w 140"/>
                <a:gd name="T59" fmla="*/ 193 h 193"/>
                <a:gd name="T60" fmla="*/ 28 w 140"/>
                <a:gd name="T61" fmla="*/ 193 h 193"/>
                <a:gd name="T62" fmla="*/ 28 w 140"/>
                <a:gd name="T63" fmla="*/ 193 h 193"/>
                <a:gd name="T64" fmla="*/ 28 w 140"/>
                <a:gd name="T65" fmla="*/ 190 h 193"/>
                <a:gd name="T66" fmla="*/ 25 w 140"/>
                <a:gd name="T67" fmla="*/ 190 h 193"/>
                <a:gd name="T68" fmla="*/ 19 w 140"/>
                <a:gd name="T69" fmla="*/ 190 h 193"/>
                <a:gd name="T70" fmla="*/ 8 w 140"/>
                <a:gd name="T71" fmla="*/ 190 h 193"/>
                <a:gd name="T72" fmla="*/ 3 w 140"/>
                <a:gd name="T73" fmla="*/ 188 h 193"/>
                <a:gd name="T74" fmla="*/ 0 w 140"/>
                <a:gd name="T75" fmla="*/ 183 h 193"/>
                <a:gd name="T76" fmla="*/ 0 w 140"/>
                <a:gd name="T77" fmla="*/ 183 h 193"/>
                <a:gd name="T78" fmla="*/ 3 w 140"/>
                <a:gd name="T79" fmla="*/ 178 h 193"/>
                <a:gd name="T80" fmla="*/ 17 w 140"/>
                <a:gd name="T81" fmla="*/ 169 h 193"/>
                <a:gd name="T82" fmla="*/ 28 w 140"/>
                <a:gd name="T83" fmla="*/ 157 h 193"/>
                <a:gd name="T84" fmla="*/ 41 w 140"/>
                <a:gd name="T85" fmla="*/ 152 h 193"/>
                <a:gd name="T86" fmla="*/ 52 w 140"/>
                <a:gd name="T87" fmla="*/ 145 h 193"/>
                <a:gd name="T88" fmla="*/ 61 w 140"/>
                <a:gd name="T89" fmla="*/ 131 h 193"/>
                <a:gd name="T90" fmla="*/ 69 w 140"/>
                <a:gd name="T91" fmla="*/ 114 h 193"/>
                <a:gd name="T92" fmla="*/ 74 w 140"/>
                <a:gd name="T93" fmla="*/ 102 h 193"/>
                <a:gd name="T94" fmla="*/ 80 w 140"/>
                <a:gd name="T95" fmla="*/ 93 h 193"/>
                <a:gd name="T96" fmla="*/ 94 w 140"/>
                <a:gd name="T97" fmla="*/ 86 h 193"/>
                <a:gd name="T98" fmla="*/ 105 w 140"/>
                <a:gd name="T99" fmla="*/ 76 h 193"/>
                <a:gd name="T100" fmla="*/ 113 w 140"/>
                <a:gd name="T101" fmla="*/ 62 h 193"/>
                <a:gd name="T102" fmla="*/ 113 w 140"/>
                <a:gd name="T103" fmla="*/ 43 h 193"/>
                <a:gd name="T104" fmla="*/ 116 w 140"/>
                <a:gd name="T105" fmla="*/ 26 h 193"/>
                <a:gd name="T106" fmla="*/ 116 w 140"/>
                <a:gd name="T107" fmla="*/ 14 h 193"/>
                <a:gd name="T108" fmla="*/ 118 w 140"/>
                <a:gd name="T109" fmla="*/ 10 h 193"/>
                <a:gd name="T110" fmla="*/ 129 w 140"/>
                <a:gd name="T111" fmla="*/ 0 h 193"/>
                <a:gd name="T112" fmla="*/ 129 w 140"/>
                <a:gd name="T113" fmla="*/ 0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0"/>
                <a:gd name="T172" fmla="*/ 0 h 193"/>
                <a:gd name="T173" fmla="*/ 140 w 140"/>
                <a:gd name="T174" fmla="*/ 193 h 1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0" h="193">
                  <a:moveTo>
                    <a:pt x="129" y="0"/>
                  </a:moveTo>
                  <a:lnTo>
                    <a:pt x="140" y="10"/>
                  </a:lnTo>
                  <a:lnTo>
                    <a:pt x="138" y="12"/>
                  </a:lnTo>
                  <a:lnTo>
                    <a:pt x="132" y="17"/>
                  </a:lnTo>
                  <a:lnTo>
                    <a:pt x="129" y="22"/>
                  </a:lnTo>
                  <a:lnTo>
                    <a:pt x="129" y="31"/>
                  </a:lnTo>
                  <a:lnTo>
                    <a:pt x="129" y="41"/>
                  </a:lnTo>
                  <a:lnTo>
                    <a:pt x="127" y="60"/>
                  </a:lnTo>
                  <a:lnTo>
                    <a:pt x="121" y="76"/>
                  </a:lnTo>
                  <a:lnTo>
                    <a:pt x="118" y="88"/>
                  </a:lnTo>
                  <a:lnTo>
                    <a:pt x="118" y="93"/>
                  </a:lnTo>
                  <a:lnTo>
                    <a:pt x="127" y="98"/>
                  </a:lnTo>
                  <a:lnTo>
                    <a:pt x="132" y="102"/>
                  </a:lnTo>
                  <a:lnTo>
                    <a:pt x="138" y="109"/>
                  </a:lnTo>
                  <a:lnTo>
                    <a:pt x="132" y="109"/>
                  </a:lnTo>
                  <a:lnTo>
                    <a:pt x="124" y="109"/>
                  </a:lnTo>
                  <a:lnTo>
                    <a:pt x="116" y="109"/>
                  </a:lnTo>
                  <a:lnTo>
                    <a:pt x="113" y="109"/>
                  </a:lnTo>
                  <a:lnTo>
                    <a:pt x="107" y="109"/>
                  </a:lnTo>
                  <a:lnTo>
                    <a:pt x="105" y="117"/>
                  </a:lnTo>
                  <a:lnTo>
                    <a:pt x="102" y="124"/>
                  </a:lnTo>
                  <a:lnTo>
                    <a:pt x="105" y="136"/>
                  </a:lnTo>
                  <a:lnTo>
                    <a:pt x="105" y="145"/>
                  </a:lnTo>
                  <a:lnTo>
                    <a:pt x="107" y="157"/>
                  </a:lnTo>
                  <a:lnTo>
                    <a:pt x="105" y="162"/>
                  </a:lnTo>
                  <a:lnTo>
                    <a:pt x="96" y="166"/>
                  </a:lnTo>
                  <a:lnTo>
                    <a:pt x="80" y="169"/>
                  </a:lnTo>
                  <a:lnTo>
                    <a:pt x="63" y="178"/>
                  </a:lnTo>
                  <a:lnTo>
                    <a:pt x="50" y="188"/>
                  </a:lnTo>
                  <a:lnTo>
                    <a:pt x="47" y="193"/>
                  </a:lnTo>
                  <a:lnTo>
                    <a:pt x="28" y="193"/>
                  </a:lnTo>
                  <a:lnTo>
                    <a:pt x="28" y="190"/>
                  </a:lnTo>
                  <a:lnTo>
                    <a:pt x="25" y="190"/>
                  </a:lnTo>
                  <a:lnTo>
                    <a:pt x="19" y="190"/>
                  </a:lnTo>
                  <a:lnTo>
                    <a:pt x="8" y="190"/>
                  </a:lnTo>
                  <a:lnTo>
                    <a:pt x="3" y="188"/>
                  </a:lnTo>
                  <a:lnTo>
                    <a:pt x="0" y="183"/>
                  </a:lnTo>
                  <a:lnTo>
                    <a:pt x="3" y="178"/>
                  </a:lnTo>
                  <a:lnTo>
                    <a:pt x="17" y="169"/>
                  </a:lnTo>
                  <a:lnTo>
                    <a:pt x="28" y="157"/>
                  </a:lnTo>
                  <a:lnTo>
                    <a:pt x="41" y="152"/>
                  </a:lnTo>
                  <a:lnTo>
                    <a:pt x="52" y="145"/>
                  </a:lnTo>
                  <a:lnTo>
                    <a:pt x="61" y="131"/>
                  </a:lnTo>
                  <a:lnTo>
                    <a:pt x="69" y="114"/>
                  </a:lnTo>
                  <a:lnTo>
                    <a:pt x="74" y="102"/>
                  </a:lnTo>
                  <a:lnTo>
                    <a:pt x="80" y="93"/>
                  </a:lnTo>
                  <a:lnTo>
                    <a:pt x="94" y="86"/>
                  </a:lnTo>
                  <a:lnTo>
                    <a:pt x="105" y="76"/>
                  </a:lnTo>
                  <a:lnTo>
                    <a:pt x="113" y="62"/>
                  </a:lnTo>
                  <a:lnTo>
                    <a:pt x="113" y="43"/>
                  </a:lnTo>
                  <a:lnTo>
                    <a:pt x="116" y="26"/>
                  </a:lnTo>
                  <a:lnTo>
                    <a:pt x="116" y="14"/>
                  </a:lnTo>
                  <a:lnTo>
                    <a:pt x="118" y="10"/>
                  </a:lnTo>
                  <a:lnTo>
                    <a:pt x="129" y="0"/>
                  </a:lnTo>
                  <a:close/>
                </a:path>
              </a:pathLst>
            </a:custGeom>
            <a:solidFill>
              <a:srgbClr val="968C82"/>
            </a:solidFill>
            <a:ln w="9525">
              <a:noFill/>
              <a:round/>
              <a:headEnd/>
              <a:tailEnd/>
            </a:ln>
          </p:spPr>
          <p:txBody>
            <a:bodyPr/>
            <a:lstStyle/>
            <a:p>
              <a:endParaRPr lang="en-US"/>
            </a:p>
          </p:txBody>
        </p:sp>
        <p:sp>
          <p:nvSpPr>
            <p:cNvPr id="15465" name="Freeform 79"/>
            <p:cNvSpPr>
              <a:spLocks/>
            </p:cNvSpPr>
            <p:nvPr/>
          </p:nvSpPr>
          <p:spPr bwMode="auto">
            <a:xfrm>
              <a:off x="6859" y="2681"/>
              <a:ext cx="335" cy="221"/>
            </a:xfrm>
            <a:custGeom>
              <a:avLst/>
              <a:gdLst>
                <a:gd name="T0" fmla="*/ 38 w 335"/>
                <a:gd name="T1" fmla="*/ 112 h 221"/>
                <a:gd name="T2" fmla="*/ 132 w 335"/>
                <a:gd name="T3" fmla="*/ 114 h 221"/>
                <a:gd name="T4" fmla="*/ 145 w 335"/>
                <a:gd name="T5" fmla="*/ 107 h 221"/>
                <a:gd name="T6" fmla="*/ 170 w 335"/>
                <a:gd name="T7" fmla="*/ 109 h 221"/>
                <a:gd name="T8" fmla="*/ 176 w 335"/>
                <a:gd name="T9" fmla="*/ 121 h 221"/>
                <a:gd name="T10" fmla="*/ 165 w 335"/>
                <a:gd name="T11" fmla="*/ 128 h 221"/>
                <a:gd name="T12" fmla="*/ 167 w 335"/>
                <a:gd name="T13" fmla="*/ 133 h 221"/>
                <a:gd name="T14" fmla="*/ 181 w 335"/>
                <a:gd name="T15" fmla="*/ 140 h 221"/>
                <a:gd name="T16" fmla="*/ 198 w 335"/>
                <a:gd name="T17" fmla="*/ 131 h 221"/>
                <a:gd name="T18" fmla="*/ 206 w 335"/>
                <a:gd name="T19" fmla="*/ 121 h 221"/>
                <a:gd name="T20" fmla="*/ 228 w 335"/>
                <a:gd name="T21" fmla="*/ 119 h 221"/>
                <a:gd name="T22" fmla="*/ 258 w 335"/>
                <a:gd name="T23" fmla="*/ 124 h 221"/>
                <a:gd name="T24" fmla="*/ 275 w 335"/>
                <a:gd name="T25" fmla="*/ 126 h 221"/>
                <a:gd name="T26" fmla="*/ 266 w 335"/>
                <a:gd name="T27" fmla="*/ 59 h 221"/>
                <a:gd name="T28" fmla="*/ 261 w 335"/>
                <a:gd name="T29" fmla="*/ 55 h 221"/>
                <a:gd name="T30" fmla="*/ 264 w 335"/>
                <a:gd name="T31" fmla="*/ 45 h 221"/>
                <a:gd name="T32" fmla="*/ 277 w 335"/>
                <a:gd name="T33" fmla="*/ 29 h 221"/>
                <a:gd name="T34" fmla="*/ 291 w 335"/>
                <a:gd name="T35" fmla="*/ 21 h 221"/>
                <a:gd name="T36" fmla="*/ 297 w 335"/>
                <a:gd name="T37" fmla="*/ 38 h 221"/>
                <a:gd name="T38" fmla="*/ 299 w 335"/>
                <a:gd name="T39" fmla="*/ 57 h 221"/>
                <a:gd name="T40" fmla="*/ 291 w 335"/>
                <a:gd name="T41" fmla="*/ 62 h 221"/>
                <a:gd name="T42" fmla="*/ 288 w 335"/>
                <a:gd name="T43" fmla="*/ 74 h 221"/>
                <a:gd name="T44" fmla="*/ 305 w 335"/>
                <a:gd name="T45" fmla="*/ 59 h 221"/>
                <a:gd name="T46" fmla="*/ 316 w 335"/>
                <a:gd name="T47" fmla="*/ 29 h 221"/>
                <a:gd name="T48" fmla="*/ 313 w 335"/>
                <a:gd name="T49" fmla="*/ 7 h 221"/>
                <a:gd name="T50" fmla="*/ 313 w 335"/>
                <a:gd name="T51" fmla="*/ 0 h 221"/>
                <a:gd name="T52" fmla="*/ 332 w 335"/>
                <a:gd name="T53" fmla="*/ 5 h 221"/>
                <a:gd name="T54" fmla="*/ 332 w 335"/>
                <a:gd name="T55" fmla="*/ 24 h 221"/>
                <a:gd name="T56" fmla="*/ 327 w 335"/>
                <a:gd name="T57" fmla="*/ 43 h 221"/>
                <a:gd name="T58" fmla="*/ 327 w 335"/>
                <a:gd name="T59" fmla="*/ 67 h 221"/>
                <a:gd name="T60" fmla="*/ 313 w 335"/>
                <a:gd name="T61" fmla="*/ 100 h 221"/>
                <a:gd name="T62" fmla="*/ 310 w 335"/>
                <a:gd name="T63" fmla="*/ 128 h 221"/>
                <a:gd name="T64" fmla="*/ 299 w 335"/>
                <a:gd name="T65" fmla="*/ 154 h 221"/>
                <a:gd name="T66" fmla="*/ 291 w 335"/>
                <a:gd name="T67" fmla="*/ 152 h 221"/>
                <a:gd name="T68" fmla="*/ 283 w 335"/>
                <a:gd name="T69" fmla="*/ 140 h 221"/>
                <a:gd name="T70" fmla="*/ 275 w 335"/>
                <a:gd name="T71" fmla="*/ 140 h 221"/>
                <a:gd name="T72" fmla="*/ 283 w 335"/>
                <a:gd name="T73" fmla="*/ 221 h 221"/>
                <a:gd name="T74" fmla="*/ 0 w 335"/>
                <a:gd name="T75" fmla="*/ 116 h 2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5"/>
                <a:gd name="T115" fmla="*/ 0 h 221"/>
                <a:gd name="T116" fmla="*/ 335 w 335"/>
                <a:gd name="T117" fmla="*/ 221 h 2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5" h="221">
                  <a:moveTo>
                    <a:pt x="0" y="116"/>
                  </a:moveTo>
                  <a:lnTo>
                    <a:pt x="38" y="112"/>
                  </a:lnTo>
                  <a:lnTo>
                    <a:pt x="68" y="102"/>
                  </a:lnTo>
                  <a:lnTo>
                    <a:pt x="132" y="114"/>
                  </a:lnTo>
                  <a:lnTo>
                    <a:pt x="134" y="109"/>
                  </a:lnTo>
                  <a:lnTo>
                    <a:pt x="145" y="107"/>
                  </a:lnTo>
                  <a:lnTo>
                    <a:pt x="156" y="105"/>
                  </a:lnTo>
                  <a:lnTo>
                    <a:pt x="170" y="109"/>
                  </a:lnTo>
                  <a:lnTo>
                    <a:pt x="176" y="114"/>
                  </a:lnTo>
                  <a:lnTo>
                    <a:pt x="176" y="121"/>
                  </a:lnTo>
                  <a:lnTo>
                    <a:pt x="167" y="126"/>
                  </a:lnTo>
                  <a:lnTo>
                    <a:pt x="165" y="128"/>
                  </a:lnTo>
                  <a:lnTo>
                    <a:pt x="165" y="131"/>
                  </a:lnTo>
                  <a:lnTo>
                    <a:pt x="167" y="133"/>
                  </a:lnTo>
                  <a:lnTo>
                    <a:pt x="173" y="138"/>
                  </a:lnTo>
                  <a:lnTo>
                    <a:pt x="181" y="140"/>
                  </a:lnTo>
                  <a:lnTo>
                    <a:pt x="189" y="138"/>
                  </a:lnTo>
                  <a:lnTo>
                    <a:pt x="198" y="131"/>
                  </a:lnTo>
                  <a:lnTo>
                    <a:pt x="203" y="124"/>
                  </a:lnTo>
                  <a:lnTo>
                    <a:pt x="206" y="121"/>
                  </a:lnTo>
                  <a:lnTo>
                    <a:pt x="214" y="119"/>
                  </a:lnTo>
                  <a:lnTo>
                    <a:pt x="228" y="119"/>
                  </a:lnTo>
                  <a:lnTo>
                    <a:pt x="244" y="119"/>
                  </a:lnTo>
                  <a:lnTo>
                    <a:pt x="258" y="124"/>
                  </a:lnTo>
                  <a:lnTo>
                    <a:pt x="269" y="128"/>
                  </a:lnTo>
                  <a:lnTo>
                    <a:pt x="275" y="126"/>
                  </a:lnTo>
                  <a:lnTo>
                    <a:pt x="261" y="105"/>
                  </a:lnTo>
                  <a:lnTo>
                    <a:pt x="266" y="59"/>
                  </a:lnTo>
                  <a:lnTo>
                    <a:pt x="264" y="57"/>
                  </a:lnTo>
                  <a:lnTo>
                    <a:pt x="261" y="55"/>
                  </a:lnTo>
                  <a:lnTo>
                    <a:pt x="258" y="50"/>
                  </a:lnTo>
                  <a:lnTo>
                    <a:pt x="264" y="45"/>
                  </a:lnTo>
                  <a:lnTo>
                    <a:pt x="272" y="38"/>
                  </a:lnTo>
                  <a:lnTo>
                    <a:pt x="277" y="29"/>
                  </a:lnTo>
                  <a:lnTo>
                    <a:pt x="283" y="21"/>
                  </a:lnTo>
                  <a:lnTo>
                    <a:pt x="291" y="21"/>
                  </a:lnTo>
                  <a:lnTo>
                    <a:pt x="294" y="26"/>
                  </a:lnTo>
                  <a:lnTo>
                    <a:pt x="297" y="38"/>
                  </a:lnTo>
                  <a:lnTo>
                    <a:pt x="297" y="50"/>
                  </a:lnTo>
                  <a:lnTo>
                    <a:pt x="299" y="57"/>
                  </a:lnTo>
                  <a:lnTo>
                    <a:pt x="297" y="57"/>
                  </a:lnTo>
                  <a:lnTo>
                    <a:pt x="291" y="62"/>
                  </a:lnTo>
                  <a:lnTo>
                    <a:pt x="288" y="67"/>
                  </a:lnTo>
                  <a:lnTo>
                    <a:pt x="288" y="74"/>
                  </a:lnTo>
                  <a:lnTo>
                    <a:pt x="294" y="71"/>
                  </a:lnTo>
                  <a:lnTo>
                    <a:pt x="305" y="59"/>
                  </a:lnTo>
                  <a:lnTo>
                    <a:pt x="313" y="40"/>
                  </a:lnTo>
                  <a:lnTo>
                    <a:pt x="316" y="29"/>
                  </a:lnTo>
                  <a:lnTo>
                    <a:pt x="313" y="17"/>
                  </a:lnTo>
                  <a:lnTo>
                    <a:pt x="313" y="7"/>
                  </a:lnTo>
                  <a:lnTo>
                    <a:pt x="313" y="0"/>
                  </a:lnTo>
                  <a:lnTo>
                    <a:pt x="335" y="2"/>
                  </a:lnTo>
                  <a:lnTo>
                    <a:pt x="332" y="5"/>
                  </a:lnTo>
                  <a:lnTo>
                    <a:pt x="332" y="14"/>
                  </a:lnTo>
                  <a:lnTo>
                    <a:pt x="332" y="24"/>
                  </a:lnTo>
                  <a:lnTo>
                    <a:pt x="332" y="36"/>
                  </a:lnTo>
                  <a:lnTo>
                    <a:pt x="327" y="43"/>
                  </a:lnTo>
                  <a:lnTo>
                    <a:pt x="327" y="57"/>
                  </a:lnTo>
                  <a:lnTo>
                    <a:pt x="327" y="67"/>
                  </a:lnTo>
                  <a:lnTo>
                    <a:pt x="330" y="71"/>
                  </a:lnTo>
                  <a:lnTo>
                    <a:pt x="313" y="100"/>
                  </a:lnTo>
                  <a:lnTo>
                    <a:pt x="313" y="121"/>
                  </a:lnTo>
                  <a:lnTo>
                    <a:pt x="310" y="128"/>
                  </a:lnTo>
                  <a:lnTo>
                    <a:pt x="308" y="140"/>
                  </a:lnTo>
                  <a:lnTo>
                    <a:pt x="299" y="154"/>
                  </a:lnTo>
                  <a:lnTo>
                    <a:pt x="297" y="159"/>
                  </a:lnTo>
                  <a:lnTo>
                    <a:pt x="291" y="152"/>
                  </a:lnTo>
                  <a:lnTo>
                    <a:pt x="288" y="147"/>
                  </a:lnTo>
                  <a:lnTo>
                    <a:pt x="283" y="140"/>
                  </a:lnTo>
                  <a:lnTo>
                    <a:pt x="283" y="138"/>
                  </a:lnTo>
                  <a:lnTo>
                    <a:pt x="275" y="140"/>
                  </a:lnTo>
                  <a:lnTo>
                    <a:pt x="288" y="188"/>
                  </a:lnTo>
                  <a:lnTo>
                    <a:pt x="283" y="221"/>
                  </a:lnTo>
                  <a:lnTo>
                    <a:pt x="0" y="116"/>
                  </a:lnTo>
                  <a:close/>
                </a:path>
              </a:pathLst>
            </a:custGeom>
            <a:solidFill>
              <a:srgbClr val="A1968F"/>
            </a:solidFill>
            <a:ln w="9525">
              <a:noFill/>
              <a:round/>
              <a:headEnd/>
              <a:tailEnd/>
            </a:ln>
          </p:spPr>
          <p:txBody>
            <a:bodyPr/>
            <a:lstStyle/>
            <a:p>
              <a:endParaRPr lang="en-US"/>
            </a:p>
          </p:txBody>
        </p:sp>
        <p:sp>
          <p:nvSpPr>
            <p:cNvPr id="15466" name="Freeform 80"/>
            <p:cNvSpPr>
              <a:spLocks/>
            </p:cNvSpPr>
            <p:nvPr/>
          </p:nvSpPr>
          <p:spPr bwMode="auto">
            <a:xfrm>
              <a:off x="6754" y="2873"/>
              <a:ext cx="380" cy="290"/>
            </a:xfrm>
            <a:custGeom>
              <a:avLst/>
              <a:gdLst>
                <a:gd name="T0" fmla="*/ 91 w 380"/>
                <a:gd name="T1" fmla="*/ 269 h 290"/>
                <a:gd name="T2" fmla="*/ 96 w 380"/>
                <a:gd name="T3" fmla="*/ 267 h 290"/>
                <a:gd name="T4" fmla="*/ 110 w 380"/>
                <a:gd name="T5" fmla="*/ 267 h 290"/>
                <a:gd name="T6" fmla="*/ 121 w 380"/>
                <a:gd name="T7" fmla="*/ 267 h 290"/>
                <a:gd name="T8" fmla="*/ 129 w 380"/>
                <a:gd name="T9" fmla="*/ 271 h 290"/>
                <a:gd name="T10" fmla="*/ 129 w 380"/>
                <a:gd name="T11" fmla="*/ 281 h 290"/>
                <a:gd name="T12" fmla="*/ 132 w 380"/>
                <a:gd name="T13" fmla="*/ 288 h 290"/>
                <a:gd name="T14" fmla="*/ 140 w 380"/>
                <a:gd name="T15" fmla="*/ 290 h 290"/>
                <a:gd name="T16" fmla="*/ 154 w 380"/>
                <a:gd name="T17" fmla="*/ 283 h 290"/>
                <a:gd name="T18" fmla="*/ 173 w 380"/>
                <a:gd name="T19" fmla="*/ 274 h 290"/>
                <a:gd name="T20" fmla="*/ 195 w 380"/>
                <a:gd name="T21" fmla="*/ 274 h 290"/>
                <a:gd name="T22" fmla="*/ 212 w 380"/>
                <a:gd name="T23" fmla="*/ 276 h 290"/>
                <a:gd name="T24" fmla="*/ 226 w 380"/>
                <a:gd name="T25" fmla="*/ 274 h 290"/>
                <a:gd name="T26" fmla="*/ 226 w 380"/>
                <a:gd name="T27" fmla="*/ 264 h 290"/>
                <a:gd name="T28" fmla="*/ 217 w 380"/>
                <a:gd name="T29" fmla="*/ 252 h 290"/>
                <a:gd name="T30" fmla="*/ 206 w 380"/>
                <a:gd name="T31" fmla="*/ 243 h 290"/>
                <a:gd name="T32" fmla="*/ 204 w 380"/>
                <a:gd name="T33" fmla="*/ 238 h 290"/>
                <a:gd name="T34" fmla="*/ 226 w 380"/>
                <a:gd name="T35" fmla="*/ 238 h 290"/>
                <a:gd name="T36" fmla="*/ 228 w 380"/>
                <a:gd name="T37" fmla="*/ 236 h 290"/>
                <a:gd name="T38" fmla="*/ 237 w 380"/>
                <a:gd name="T39" fmla="*/ 236 h 290"/>
                <a:gd name="T40" fmla="*/ 245 w 380"/>
                <a:gd name="T41" fmla="*/ 231 h 290"/>
                <a:gd name="T42" fmla="*/ 248 w 380"/>
                <a:gd name="T43" fmla="*/ 219 h 290"/>
                <a:gd name="T44" fmla="*/ 253 w 380"/>
                <a:gd name="T45" fmla="*/ 205 h 290"/>
                <a:gd name="T46" fmla="*/ 272 w 380"/>
                <a:gd name="T47" fmla="*/ 195 h 290"/>
                <a:gd name="T48" fmla="*/ 292 w 380"/>
                <a:gd name="T49" fmla="*/ 188 h 290"/>
                <a:gd name="T50" fmla="*/ 303 w 380"/>
                <a:gd name="T51" fmla="*/ 186 h 290"/>
                <a:gd name="T52" fmla="*/ 303 w 380"/>
                <a:gd name="T53" fmla="*/ 181 h 290"/>
                <a:gd name="T54" fmla="*/ 308 w 380"/>
                <a:gd name="T55" fmla="*/ 169 h 290"/>
                <a:gd name="T56" fmla="*/ 314 w 380"/>
                <a:gd name="T57" fmla="*/ 157 h 290"/>
                <a:gd name="T58" fmla="*/ 316 w 380"/>
                <a:gd name="T59" fmla="*/ 150 h 290"/>
                <a:gd name="T60" fmla="*/ 319 w 380"/>
                <a:gd name="T61" fmla="*/ 145 h 290"/>
                <a:gd name="T62" fmla="*/ 325 w 380"/>
                <a:gd name="T63" fmla="*/ 145 h 290"/>
                <a:gd name="T64" fmla="*/ 327 w 380"/>
                <a:gd name="T65" fmla="*/ 148 h 290"/>
                <a:gd name="T66" fmla="*/ 330 w 380"/>
                <a:gd name="T67" fmla="*/ 148 h 290"/>
                <a:gd name="T68" fmla="*/ 338 w 380"/>
                <a:gd name="T69" fmla="*/ 141 h 290"/>
                <a:gd name="T70" fmla="*/ 355 w 380"/>
                <a:gd name="T71" fmla="*/ 122 h 290"/>
                <a:gd name="T72" fmla="*/ 369 w 380"/>
                <a:gd name="T73" fmla="*/ 98 h 290"/>
                <a:gd name="T74" fmla="*/ 371 w 380"/>
                <a:gd name="T75" fmla="*/ 77 h 290"/>
                <a:gd name="T76" fmla="*/ 380 w 380"/>
                <a:gd name="T77" fmla="*/ 55 h 290"/>
                <a:gd name="T78" fmla="*/ 371 w 380"/>
                <a:gd name="T79" fmla="*/ 24 h 290"/>
                <a:gd name="T80" fmla="*/ 75 w 380"/>
                <a:gd name="T81" fmla="*/ 0 h 290"/>
                <a:gd name="T82" fmla="*/ 0 w 380"/>
                <a:gd name="T83" fmla="*/ 119 h 290"/>
                <a:gd name="T84" fmla="*/ 91 w 380"/>
                <a:gd name="T85" fmla="*/ 269 h 290"/>
                <a:gd name="T86" fmla="*/ 91 w 380"/>
                <a:gd name="T87" fmla="*/ 269 h 2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0"/>
                <a:gd name="T133" fmla="*/ 0 h 290"/>
                <a:gd name="T134" fmla="*/ 380 w 380"/>
                <a:gd name="T135" fmla="*/ 290 h 2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0" h="290">
                  <a:moveTo>
                    <a:pt x="91" y="269"/>
                  </a:moveTo>
                  <a:lnTo>
                    <a:pt x="96" y="267"/>
                  </a:lnTo>
                  <a:lnTo>
                    <a:pt x="110" y="267"/>
                  </a:lnTo>
                  <a:lnTo>
                    <a:pt x="121" y="267"/>
                  </a:lnTo>
                  <a:lnTo>
                    <a:pt x="129" y="271"/>
                  </a:lnTo>
                  <a:lnTo>
                    <a:pt x="129" y="281"/>
                  </a:lnTo>
                  <a:lnTo>
                    <a:pt x="132" y="288"/>
                  </a:lnTo>
                  <a:lnTo>
                    <a:pt x="140" y="290"/>
                  </a:lnTo>
                  <a:lnTo>
                    <a:pt x="154" y="283"/>
                  </a:lnTo>
                  <a:lnTo>
                    <a:pt x="173" y="274"/>
                  </a:lnTo>
                  <a:lnTo>
                    <a:pt x="195" y="274"/>
                  </a:lnTo>
                  <a:lnTo>
                    <a:pt x="212" y="276"/>
                  </a:lnTo>
                  <a:lnTo>
                    <a:pt x="226" y="274"/>
                  </a:lnTo>
                  <a:lnTo>
                    <a:pt x="226" y="264"/>
                  </a:lnTo>
                  <a:lnTo>
                    <a:pt x="217" y="252"/>
                  </a:lnTo>
                  <a:lnTo>
                    <a:pt x="206" y="243"/>
                  </a:lnTo>
                  <a:lnTo>
                    <a:pt x="204" y="238"/>
                  </a:lnTo>
                  <a:lnTo>
                    <a:pt x="226" y="238"/>
                  </a:lnTo>
                  <a:lnTo>
                    <a:pt x="228" y="236"/>
                  </a:lnTo>
                  <a:lnTo>
                    <a:pt x="237" y="236"/>
                  </a:lnTo>
                  <a:lnTo>
                    <a:pt x="245" y="231"/>
                  </a:lnTo>
                  <a:lnTo>
                    <a:pt x="248" y="219"/>
                  </a:lnTo>
                  <a:lnTo>
                    <a:pt x="253" y="205"/>
                  </a:lnTo>
                  <a:lnTo>
                    <a:pt x="272" y="195"/>
                  </a:lnTo>
                  <a:lnTo>
                    <a:pt x="292" y="188"/>
                  </a:lnTo>
                  <a:lnTo>
                    <a:pt x="303" y="186"/>
                  </a:lnTo>
                  <a:lnTo>
                    <a:pt x="303" y="181"/>
                  </a:lnTo>
                  <a:lnTo>
                    <a:pt x="308" y="169"/>
                  </a:lnTo>
                  <a:lnTo>
                    <a:pt x="314" y="157"/>
                  </a:lnTo>
                  <a:lnTo>
                    <a:pt x="316" y="150"/>
                  </a:lnTo>
                  <a:lnTo>
                    <a:pt x="319" y="145"/>
                  </a:lnTo>
                  <a:lnTo>
                    <a:pt x="325" y="145"/>
                  </a:lnTo>
                  <a:lnTo>
                    <a:pt x="327" y="148"/>
                  </a:lnTo>
                  <a:lnTo>
                    <a:pt x="330" y="148"/>
                  </a:lnTo>
                  <a:lnTo>
                    <a:pt x="338" y="141"/>
                  </a:lnTo>
                  <a:lnTo>
                    <a:pt x="355" y="122"/>
                  </a:lnTo>
                  <a:lnTo>
                    <a:pt x="369" y="98"/>
                  </a:lnTo>
                  <a:lnTo>
                    <a:pt x="371" y="77"/>
                  </a:lnTo>
                  <a:lnTo>
                    <a:pt x="380" y="55"/>
                  </a:lnTo>
                  <a:lnTo>
                    <a:pt x="371" y="24"/>
                  </a:lnTo>
                  <a:lnTo>
                    <a:pt x="75" y="0"/>
                  </a:lnTo>
                  <a:lnTo>
                    <a:pt x="0" y="119"/>
                  </a:lnTo>
                  <a:lnTo>
                    <a:pt x="91" y="269"/>
                  </a:lnTo>
                  <a:close/>
                </a:path>
              </a:pathLst>
            </a:custGeom>
            <a:solidFill>
              <a:srgbClr val="BDB5AD"/>
            </a:solidFill>
            <a:ln w="9525">
              <a:noFill/>
              <a:round/>
              <a:headEnd/>
              <a:tailEnd/>
            </a:ln>
          </p:spPr>
          <p:txBody>
            <a:bodyPr/>
            <a:lstStyle/>
            <a:p>
              <a:endParaRPr lang="en-US"/>
            </a:p>
          </p:txBody>
        </p:sp>
        <p:sp>
          <p:nvSpPr>
            <p:cNvPr id="15467" name="Freeform 81"/>
            <p:cNvSpPr>
              <a:spLocks/>
            </p:cNvSpPr>
            <p:nvPr/>
          </p:nvSpPr>
          <p:spPr bwMode="auto">
            <a:xfrm>
              <a:off x="6853" y="2812"/>
              <a:ext cx="289" cy="176"/>
            </a:xfrm>
            <a:custGeom>
              <a:avLst/>
              <a:gdLst>
                <a:gd name="T0" fmla="*/ 28 w 289"/>
                <a:gd name="T1" fmla="*/ 102 h 176"/>
                <a:gd name="T2" fmla="*/ 33 w 289"/>
                <a:gd name="T3" fmla="*/ 104 h 176"/>
                <a:gd name="T4" fmla="*/ 50 w 289"/>
                <a:gd name="T5" fmla="*/ 111 h 176"/>
                <a:gd name="T6" fmla="*/ 69 w 289"/>
                <a:gd name="T7" fmla="*/ 116 h 176"/>
                <a:gd name="T8" fmla="*/ 96 w 289"/>
                <a:gd name="T9" fmla="*/ 119 h 176"/>
                <a:gd name="T10" fmla="*/ 113 w 289"/>
                <a:gd name="T11" fmla="*/ 116 h 176"/>
                <a:gd name="T12" fmla="*/ 127 w 289"/>
                <a:gd name="T13" fmla="*/ 116 h 176"/>
                <a:gd name="T14" fmla="*/ 132 w 289"/>
                <a:gd name="T15" fmla="*/ 114 h 176"/>
                <a:gd name="T16" fmla="*/ 138 w 289"/>
                <a:gd name="T17" fmla="*/ 116 h 176"/>
                <a:gd name="T18" fmla="*/ 193 w 289"/>
                <a:gd name="T19" fmla="*/ 95 h 176"/>
                <a:gd name="T20" fmla="*/ 184 w 289"/>
                <a:gd name="T21" fmla="*/ 107 h 176"/>
                <a:gd name="T22" fmla="*/ 171 w 289"/>
                <a:gd name="T23" fmla="*/ 109 h 176"/>
                <a:gd name="T24" fmla="*/ 149 w 289"/>
                <a:gd name="T25" fmla="*/ 116 h 176"/>
                <a:gd name="T26" fmla="*/ 127 w 289"/>
                <a:gd name="T27" fmla="*/ 126 h 176"/>
                <a:gd name="T28" fmla="*/ 116 w 289"/>
                <a:gd name="T29" fmla="*/ 133 h 176"/>
                <a:gd name="T30" fmla="*/ 110 w 289"/>
                <a:gd name="T31" fmla="*/ 138 h 176"/>
                <a:gd name="T32" fmla="*/ 99 w 289"/>
                <a:gd name="T33" fmla="*/ 135 h 176"/>
                <a:gd name="T34" fmla="*/ 94 w 289"/>
                <a:gd name="T35" fmla="*/ 130 h 176"/>
                <a:gd name="T36" fmla="*/ 88 w 289"/>
                <a:gd name="T37" fmla="*/ 128 h 176"/>
                <a:gd name="T38" fmla="*/ 83 w 289"/>
                <a:gd name="T39" fmla="*/ 128 h 176"/>
                <a:gd name="T40" fmla="*/ 80 w 289"/>
                <a:gd name="T41" fmla="*/ 130 h 176"/>
                <a:gd name="T42" fmla="*/ 107 w 289"/>
                <a:gd name="T43" fmla="*/ 147 h 176"/>
                <a:gd name="T44" fmla="*/ 110 w 289"/>
                <a:gd name="T45" fmla="*/ 145 h 176"/>
                <a:gd name="T46" fmla="*/ 118 w 289"/>
                <a:gd name="T47" fmla="*/ 145 h 176"/>
                <a:gd name="T48" fmla="*/ 127 w 289"/>
                <a:gd name="T49" fmla="*/ 145 h 176"/>
                <a:gd name="T50" fmla="*/ 129 w 289"/>
                <a:gd name="T51" fmla="*/ 149 h 176"/>
                <a:gd name="T52" fmla="*/ 124 w 289"/>
                <a:gd name="T53" fmla="*/ 154 h 176"/>
                <a:gd name="T54" fmla="*/ 113 w 289"/>
                <a:gd name="T55" fmla="*/ 161 h 176"/>
                <a:gd name="T56" fmla="*/ 105 w 289"/>
                <a:gd name="T57" fmla="*/ 166 h 176"/>
                <a:gd name="T58" fmla="*/ 105 w 289"/>
                <a:gd name="T59" fmla="*/ 173 h 176"/>
                <a:gd name="T60" fmla="*/ 110 w 289"/>
                <a:gd name="T61" fmla="*/ 176 h 176"/>
                <a:gd name="T62" fmla="*/ 121 w 289"/>
                <a:gd name="T63" fmla="*/ 173 h 176"/>
                <a:gd name="T64" fmla="*/ 129 w 289"/>
                <a:gd name="T65" fmla="*/ 171 h 176"/>
                <a:gd name="T66" fmla="*/ 135 w 289"/>
                <a:gd name="T67" fmla="*/ 168 h 176"/>
                <a:gd name="T68" fmla="*/ 135 w 289"/>
                <a:gd name="T69" fmla="*/ 164 h 176"/>
                <a:gd name="T70" fmla="*/ 135 w 289"/>
                <a:gd name="T71" fmla="*/ 152 h 176"/>
                <a:gd name="T72" fmla="*/ 135 w 289"/>
                <a:gd name="T73" fmla="*/ 140 h 176"/>
                <a:gd name="T74" fmla="*/ 149 w 289"/>
                <a:gd name="T75" fmla="*/ 138 h 176"/>
                <a:gd name="T76" fmla="*/ 165 w 289"/>
                <a:gd name="T77" fmla="*/ 135 h 176"/>
                <a:gd name="T78" fmla="*/ 187 w 289"/>
                <a:gd name="T79" fmla="*/ 128 h 176"/>
                <a:gd name="T80" fmla="*/ 206 w 289"/>
                <a:gd name="T81" fmla="*/ 116 h 176"/>
                <a:gd name="T82" fmla="*/ 215 w 289"/>
                <a:gd name="T83" fmla="*/ 109 h 176"/>
                <a:gd name="T84" fmla="*/ 220 w 289"/>
                <a:gd name="T85" fmla="*/ 107 h 176"/>
                <a:gd name="T86" fmla="*/ 231 w 289"/>
                <a:gd name="T87" fmla="*/ 107 h 176"/>
                <a:gd name="T88" fmla="*/ 242 w 289"/>
                <a:gd name="T89" fmla="*/ 109 h 176"/>
                <a:gd name="T90" fmla="*/ 248 w 289"/>
                <a:gd name="T91" fmla="*/ 109 h 176"/>
                <a:gd name="T92" fmla="*/ 256 w 289"/>
                <a:gd name="T93" fmla="*/ 107 h 176"/>
                <a:gd name="T94" fmla="*/ 267 w 289"/>
                <a:gd name="T95" fmla="*/ 107 h 176"/>
                <a:gd name="T96" fmla="*/ 278 w 289"/>
                <a:gd name="T97" fmla="*/ 104 h 176"/>
                <a:gd name="T98" fmla="*/ 283 w 289"/>
                <a:gd name="T99" fmla="*/ 104 h 176"/>
                <a:gd name="T100" fmla="*/ 289 w 289"/>
                <a:gd name="T101" fmla="*/ 90 h 176"/>
                <a:gd name="T102" fmla="*/ 58 w 289"/>
                <a:gd name="T103" fmla="*/ 0 h 176"/>
                <a:gd name="T104" fmla="*/ 0 w 289"/>
                <a:gd name="T105" fmla="*/ 57 h 176"/>
                <a:gd name="T106" fmla="*/ 28 w 289"/>
                <a:gd name="T107" fmla="*/ 102 h 176"/>
                <a:gd name="T108" fmla="*/ 28 w 289"/>
                <a:gd name="T109" fmla="*/ 102 h 1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9"/>
                <a:gd name="T166" fmla="*/ 0 h 176"/>
                <a:gd name="T167" fmla="*/ 289 w 289"/>
                <a:gd name="T168" fmla="*/ 176 h 17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9" h="176">
                  <a:moveTo>
                    <a:pt x="28" y="102"/>
                  </a:moveTo>
                  <a:lnTo>
                    <a:pt x="33" y="104"/>
                  </a:lnTo>
                  <a:lnTo>
                    <a:pt x="50" y="111"/>
                  </a:lnTo>
                  <a:lnTo>
                    <a:pt x="69" y="116"/>
                  </a:lnTo>
                  <a:lnTo>
                    <a:pt x="96" y="119"/>
                  </a:lnTo>
                  <a:lnTo>
                    <a:pt x="113" y="116"/>
                  </a:lnTo>
                  <a:lnTo>
                    <a:pt x="127" y="116"/>
                  </a:lnTo>
                  <a:lnTo>
                    <a:pt x="132" y="114"/>
                  </a:lnTo>
                  <a:lnTo>
                    <a:pt x="138" y="116"/>
                  </a:lnTo>
                  <a:lnTo>
                    <a:pt x="193" y="95"/>
                  </a:lnTo>
                  <a:lnTo>
                    <a:pt x="184" y="107"/>
                  </a:lnTo>
                  <a:lnTo>
                    <a:pt x="171" y="109"/>
                  </a:lnTo>
                  <a:lnTo>
                    <a:pt x="149" y="116"/>
                  </a:lnTo>
                  <a:lnTo>
                    <a:pt x="127" y="126"/>
                  </a:lnTo>
                  <a:lnTo>
                    <a:pt x="116" y="133"/>
                  </a:lnTo>
                  <a:lnTo>
                    <a:pt x="110" y="138"/>
                  </a:lnTo>
                  <a:lnTo>
                    <a:pt x="99" y="135"/>
                  </a:lnTo>
                  <a:lnTo>
                    <a:pt x="94" y="130"/>
                  </a:lnTo>
                  <a:lnTo>
                    <a:pt x="88" y="128"/>
                  </a:lnTo>
                  <a:lnTo>
                    <a:pt x="83" y="128"/>
                  </a:lnTo>
                  <a:lnTo>
                    <a:pt x="80" y="130"/>
                  </a:lnTo>
                  <a:lnTo>
                    <a:pt x="107" y="147"/>
                  </a:lnTo>
                  <a:lnTo>
                    <a:pt x="110" y="145"/>
                  </a:lnTo>
                  <a:lnTo>
                    <a:pt x="118" y="145"/>
                  </a:lnTo>
                  <a:lnTo>
                    <a:pt x="127" y="145"/>
                  </a:lnTo>
                  <a:lnTo>
                    <a:pt x="129" y="149"/>
                  </a:lnTo>
                  <a:lnTo>
                    <a:pt x="124" y="154"/>
                  </a:lnTo>
                  <a:lnTo>
                    <a:pt x="113" y="161"/>
                  </a:lnTo>
                  <a:lnTo>
                    <a:pt x="105" y="166"/>
                  </a:lnTo>
                  <a:lnTo>
                    <a:pt x="105" y="173"/>
                  </a:lnTo>
                  <a:lnTo>
                    <a:pt x="110" y="176"/>
                  </a:lnTo>
                  <a:lnTo>
                    <a:pt x="121" y="173"/>
                  </a:lnTo>
                  <a:lnTo>
                    <a:pt x="129" y="171"/>
                  </a:lnTo>
                  <a:lnTo>
                    <a:pt x="135" y="168"/>
                  </a:lnTo>
                  <a:lnTo>
                    <a:pt x="135" y="164"/>
                  </a:lnTo>
                  <a:lnTo>
                    <a:pt x="135" y="152"/>
                  </a:lnTo>
                  <a:lnTo>
                    <a:pt x="135" y="140"/>
                  </a:lnTo>
                  <a:lnTo>
                    <a:pt x="149" y="138"/>
                  </a:lnTo>
                  <a:lnTo>
                    <a:pt x="165" y="135"/>
                  </a:lnTo>
                  <a:lnTo>
                    <a:pt x="187" y="128"/>
                  </a:lnTo>
                  <a:lnTo>
                    <a:pt x="206" y="116"/>
                  </a:lnTo>
                  <a:lnTo>
                    <a:pt x="215" y="109"/>
                  </a:lnTo>
                  <a:lnTo>
                    <a:pt x="220" y="107"/>
                  </a:lnTo>
                  <a:lnTo>
                    <a:pt x="231" y="107"/>
                  </a:lnTo>
                  <a:lnTo>
                    <a:pt x="242" y="109"/>
                  </a:lnTo>
                  <a:lnTo>
                    <a:pt x="248" y="109"/>
                  </a:lnTo>
                  <a:lnTo>
                    <a:pt x="256" y="107"/>
                  </a:lnTo>
                  <a:lnTo>
                    <a:pt x="267" y="107"/>
                  </a:lnTo>
                  <a:lnTo>
                    <a:pt x="278" y="104"/>
                  </a:lnTo>
                  <a:lnTo>
                    <a:pt x="283" y="104"/>
                  </a:lnTo>
                  <a:lnTo>
                    <a:pt x="289" y="90"/>
                  </a:lnTo>
                  <a:lnTo>
                    <a:pt x="58" y="0"/>
                  </a:lnTo>
                  <a:lnTo>
                    <a:pt x="0" y="57"/>
                  </a:lnTo>
                  <a:lnTo>
                    <a:pt x="28" y="102"/>
                  </a:lnTo>
                  <a:close/>
                </a:path>
              </a:pathLst>
            </a:custGeom>
            <a:solidFill>
              <a:srgbClr val="A89E96"/>
            </a:solidFill>
            <a:ln w="9525">
              <a:noFill/>
              <a:round/>
              <a:headEnd/>
              <a:tailEnd/>
            </a:ln>
          </p:spPr>
          <p:txBody>
            <a:bodyPr/>
            <a:lstStyle/>
            <a:p>
              <a:endParaRPr lang="en-US"/>
            </a:p>
          </p:txBody>
        </p:sp>
        <p:sp>
          <p:nvSpPr>
            <p:cNvPr id="15468" name="Freeform 82"/>
            <p:cNvSpPr>
              <a:spLocks/>
            </p:cNvSpPr>
            <p:nvPr/>
          </p:nvSpPr>
          <p:spPr bwMode="auto">
            <a:xfrm>
              <a:off x="6735" y="2788"/>
              <a:ext cx="407" cy="157"/>
            </a:xfrm>
            <a:custGeom>
              <a:avLst/>
              <a:gdLst>
                <a:gd name="T0" fmla="*/ 129 w 407"/>
                <a:gd name="T1" fmla="*/ 124 h 157"/>
                <a:gd name="T2" fmla="*/ 140 w 407"/>
                <a:gd name="T3" fmla="*/ 124 h 157"/>
                <a:gd name="T4" fmla="*/ 148 w 407"/>
                <a:gd name="T5" fmla="*/ 126 h 157"/>
                <a:gd name="T6" fmla="*/ 159 w 407"/>
                <a:gd name="T7" fmla="*/ 121 h 157"/>
                <a:gd name="T8" fmla="*/ 159 w 407"/>
                <a:gd name="T9" fmla="*/ 116 h 157"/>
                <a:gd name="T10" fmla="*/ 148 w 407"/>
                <a:gd name="T11" fmla="*/ 105 h 157"/>
                <a:gd name="T12" fmla="*/ 165 w 407"/>
                <a:gd name="T13" fmla="*/ 90 h 157"/>
                <a:gd name="T14" fmla="*/ 198 w 407"/>
                <a:gd name="T15" fmla="*/ 76 h 157"/>
                <a:gd name="T16" fmla="*/ 267 w 407"/>
                <a:gd name="T17" fmla="*/ 88 h 157"/>
                <a:gd name="T18" fmla="*/ 280 w 407"/>
                <a:gd name="T19" fmla="*/ 114 h 157"/>
                <a:gd name="T20" fmla="*/ 245 w 407"/>
                <a:gd name="T21" fmla="*/ 121 h 157"/>
                <a:gd name="T22" fmla="*/ 209 w 407"/>
                <a:gd name="T23" fmla="*/ 131 h 157"/>
                <a:gd name="T24" fmla="*/ 217 w 407"/>
                <a:gd name="T25" fmla="*/ 138 h 157"/>
                <a:gd name="T26" fmla="*/ 225 w 407"/>
                <a:gd name="T27" fmla="*/ 140 h 157"/>
                <a:gd name="T28" fmla="*/ 239 w 407"/>
                <a:gd name="T29" fmla="*/ 135 h 157"/>
                <a:gd name="T30" fmla="*/ 258 w 407"/>
                <a:gd name="T31" fmla="*/ 135 h 157"/>
                <a:gd name="T32" fmla="*/ 286 w 407"/>
                <a:gd name="T33" fmla="*/ 128 h 157"/>
                <a:gd name="T34" fmla="*/ 305 w 407"/>
                <a:gd name="T35" fmla="*/ 119 h 157"/>
                <a:gd name="T36" fmla="*/ 327 w 407"/>
                <a:gd name="T37" fmla="*/ 119 h 157"/>
                <a:gd name="T38" fmla="*/ 355 w 407"/>
                <a:gd name="T39" fmla="*/ 128 h 157"/>
                <a:gd name="T40" fmla="*/ 374 w 407"/>
                <a:gd name="T41" fmla="*/ 128 h 157"/>
                <a:gd name="T42" fmla="*/ 390 w 407"/>
                <a:gd name="T43" fmla="*/ 121 h 157"/>
                <a:gd name="T44" fmla="*/ 404 w 407"/>
                <a:gd name="T45" fmla="*/ 100 h 157"/>
                <a:gd name="T46" fmla="*/ 399 w 407"/>
                <a:gd name="T47" fmla="*/ 50 h 157"/>
                <a:gd name="T48" fmla="*/ 385 w 407"/>
                <a:gd name="T49" fmla="*/ 38 h 157"/>
                <a:gd name="T50" fmla="*/ 379 w 407"/>
                <a:gd name="T51" fmla="*/ 55 h 157"/>
                <a:gd name="T52" fmla="*/ 366 w 407"/>
                <a:gd name="T53" fmla="*/ 47 h 157"/>
                <a:gd name="T54" fmla="*/ 357 w 407"/>
                <a:gd name="T55" fmla="*/ 26 h 157"/>
                <a:gd name="T56" fmla="*/ 355 w 407"/>
                <a:gd name="T57" fmla="*/ 21 h 157"/>
                <a:gd name="T58" fmla="*/ 341 w 407"/>
                <a:gd name="T59" fmla="*/ 21 h 157"/>
                <a:gd name="T60" fmla="*/ 335 w 407"/>
                <a:gd name="T61" fmla="*/ 36 h 157"/>
                <a:gd name="T62" fmla="*/ 330 w 407"/>
                <a:gd name="T63" fmla="*/ 50 h 157"/>
                <a:gd name="T64" fmla="*/ 308 w 407"/>
                <a:gd name="T65" fmla="*/ 43 h 157"/>
                <a:gd name="T66" fmla="*/ 286 w 407"/>
                <a:gd name="T67" fmla="*/ 28 h 157"/>
                <a:gd name="T68" fmla="*/ 264 w 407"/>
                <a:gd name="T69" fmla="*/ 14 h 157"/>
                <a:gd name="T70" fmla="*/ 203 w 407"/>
                <a:gd name="T71" fmla="*/ 2 h 157"/>
                <a:gd name="T72" fmla="*/ 184 w 407"/>
                <a:gd name="T73" fmla="*/ 2 h 157"/>
                <a:gd name="T74" fmla="*/ 146 w 407"/>
                <a:gd name="T75" fmla="*/ 7 h 157"/>
                <a:gd name="T76" fmla="*/ 104 w 407"/>
                <a:gd name="T77" fmla="*/ 14 h 157"/>
                <a:gd name="T78" fmla="*/ 0 w 407"/>
                <a:gd name="T79" fmla="*/ 97 h 157"/>
                <a:gd name="T80" fmla="*/ 126 w 407"/>
                <a:gd name="T81" fmla="*/ 124 h 1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7"/>
                <a:gd name="T124" fmla="*/ 0 h 157"/>
                <a:gd name="T125" fmla="*/ 407 w 407"/>
                <a:gd name="T126" fmla="*/ 157 h 1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7" h="157">
                  <a:moveTo>
                    <a:pt x="126" y="124"/>
                  </a:moveTo>
                  <a:lnTo>
                    <a:pt x="129" y="124"/>
                  </a:lnTo>
                  <a:lnTo>
                    <a:pt x="135" y="124"/>
                  </a:lnTo>
                  <a:lnTo>
                    <a:pt x="140" y="124"/>
                  </a:lnTo>
                  <a:lnTo>
                    <a:pt x="146" y="126"/>
                  </a:lnTo>
                  <a:lnTo>
                    <a:pt x="148" y="126"/>
                  </a:lnTo>
                  <a:lnTo>
                    <a:pt x="157" y="124"/>
                  </a:lnTo>
                  <a:lnTo>
                    <a:pt x="159" y="121"/>
                  </a:lnTo>
                  <a:lnTo>
                    <a:pt x="162" y="119"/>
                  </a:lnTo>
                  <a:lnTo>
                    <a:pt x="159" y="116"/>
                  </a:lnTo>
                  <a:lnTo>
                    <a:pt x="154" y="109"/>
                  </a:lnTo>
                  <a:lnTo>
                    <a:pt x="148" y="105"/>
                  </a:lnTo>
                  <a:lnTo>
                    <a:pt x="151" y="97"/>
                  </a:lnTo>
                  <a:lnTo>
                    <a:pt x="165" y="90"/>
                  </a:lnTo>
                  <a:lnTo>
                    <a:pt x="184" y="83"/>
                  </a:lnTo>
                  <a:lnTo>
                    <a:pt x="198" y="76"/>
                  </a:lnTo>
                  <a:lnTo>
                    <a:pt x="206" y="76"/>
                  </a:lnTo>
                  <a:lnTo>
                    <a:pt x="267" y="88"/>
                  </a:lnTo>
                  <a:lnTo>
                    <a:pt x="291" y="105"/>
                  </a:lnTo>
                  <a:lnTo>
                    <a:pt x="280" y="114"/>
                  </a:lnTo>
                  <a:lnTo>
                    <a:pt x="269" y="114"/>
                  </a:lnTo>
                  <a:lnTo>
                    <a:pt x="245" y="121"/>
                  </a:lnTo>
                  <a:lnTo>
                    <a:pt x="220" y="126"/>
                  </a:lnTo>
                  <a:lnTo>
                    <a:pt x="209" y="131"/>
                  </a:lnTo>
                  <a:lnTo>
                    <a:pt x="212" y="135"/>
                  </a:lnTo>
                  <a:lnTo>
                    <a:pt x="217" y="138"/>
                  </a:lnTo>
                  <a:lnTo>
                    <a:pt x="223" y="138"/>
                  </a:lnTo>
                  <a:lnTo>
                    <a:pt x="225" y="140"/>
                  </a:lnTo>
                  <a:lnTo>
                    <a:pt x="228" y="138"/>
                  </a:lnTo>
                  <a:lnTo>
                    <a:pt x="239" y="135"/>
                  </a:lnTo>
                  <a:lnTo>
                    <a:pt x="250" y="133"/>
                  </a:lnTo>
                  <a:lnTo>
                    <a:pt x="258" y="135"/>
                  </a:lnTo>
                  <a:lnTo>
                    <a:pt x="269" y="133"/>
                  </a:lnTo>
                  <a:lnTo>
                    <a:pt x="286" y="128"/>
                  </a:lnTo>
                  <a:lnTo>
                    <a:pt x="300" y="121"/>
                  </a:lnTo>
                  <a:lnTo>
                    <a:pt x="305" y="119"/>
                  </a:lnTo>
                  <a:lnTo>
                    <a:pt x="311" y="119"/>
                  </a:lnTo>
                  <a:lnTo>
                    <a:pt x="327" y="119"/>
                  </a:lnTo>
                  <a:lnTo>
                    <a:pt x="344" y="121"/>
                  </a:lnTo>
                  <a:lnTo>
                    <a:pt x="355" y="128"/>
                  </a:lnTo>
                  <a:lnTo>
                    <a:pt x="363" y="131"/>
                  </a:lnTo>
                  <a:lnTo>
                    <a:pt x="374" y="128"/>
                  </a:lnTo>
                  <a:lnTo>
                    <a:pt x="385" y="121"/>
                  </a:lnTo>
                  <a:lnTo>
                    <a:pt x="390" y="121"/>
                  </a:lnTo>
                  <a:lnTo>
                    <a:pt x="407" y="114"/>
                  </a:lnTo>
                  <a:lnTo>
                    <a:pt x="404" y="100"/>
                  </a:lnTo>
                  <a:lnTo>
                    <a:pt x="404" y="76"/>
                  </a:lnTo>
                  <a:lnTo>
                    <a:pt x="399" y="50"/>
                  </a:lnTo>
                  <a:lnTo>
                    <a:pt x="390" y="36"/>
                  </a:lnTo>
                  <a:lnTo>
                    <a:pt x="385" y="38"/>
                  </a:lnTo>
                  <a:lnTo>
                    <a:pt x="382" y="45"/>
                  </a:lnTo>
                  <a:lnTo>
                    <a:pt x="379" y="55"/>
                  </a:lnTo>
                  <a:lnTo>
                    <a:pt x="377" y="55"/>
                  </a:lnTo>
                  <a:lnTo>
                    <a:pt x="366" y="47"/>
                  </a:lnTo>
                  <a:lnTo>
                    <a:pt x="360" y="36"/>
                  </a:lnTo>
                  <a:lnTo>
                    <a:pt x="357" y="26"/>
                  </a:lnTo>
                  <a:lnTo>
                    <a:pt x="357" y="24"/>
                  </a:lnTo>
                  <a:lnTo>
                    <a:pt x="355" y="21"/>
                  </a:lnTo>
                  <a:lnTo>
                    <a:pt x="346" y="21"/>
                  </a:lnTo>
                  <a:lnTo>
                    <a:pt x="341" y="21"/>
                  </a:lnTo>
                  <a:lnTo>
                    <a:pt x="338" y="26"/>
                  </a:lnTo>
                  <a:lnTo>
                    <a:pt x="335" y="36"/>
                  </a:lnTo>
                  <a:lnTo>
                    <a:pt x="335" y="45"/>
                  </a:lnTo>
                  <a:lnTo>
                    <a:pt x="330" y="50"/>
                  </a:lnTo>
                  <a:lnTo>
                    <a:pt x="322" y="50"/>
                  </a:lnTo>
                  <a:lnTo>
                    <a:pt x="308" y="43"/>
                  </a:lnTo>
                  <a:lnTo>
                    <a:pt x="294" y="36"/>
                  </a:lnTo>
                  <a:lnTo>
                    <a:pt x="286" y="28"/>
                  </a:lnTo>
                  <a:lnTo>
                    <a:pt x="280" y="24"/>
                  </a:lnTo>
                  <a:lnTo>
                    <a:pt x="264" y="14"/>
                  </a:lnTo>
                  <a:lnTo>
                    <a:pt x="234" y="9"/>
                  </a:lnTo>
                  <a:lnTo>
                    <a:pt x="203" y="2"/>
                  </a:lnTo>
                  <a:lnTo>
                    <a:pt x="192" y="0"/>
                  </a:lnTo>
                  <a:lnTo>
                    <a:pt x="184" y="2"/>
                  </a:lnTo>
                  <a:lnTo>
                    <a:pt x="168" y="5"/>
                  </a:lnTo>
                  <a:lnTo>
                    <a:pt x="146" y="7"/>
                  </a:lnTo>
                  <a:lnTo>
                    <a:pt x="132" y="7"/>
                  </a:lnTo>
                  <a:lnTo>
                    <a:pt x="104" y="14"/>
                  </a:lnTo>
                  <a:lnTo>
                    <a:pt x="3" y="62"/>
                  </a:lnTo>
                  <a:lnTo>
                    <a:pt x="0" y="97"/>
                  </a:lnTo>
                  <a:lnTo>
                    <a:pt x="19" y="157"/>
                  </a:lnTo>
                  <a:lnTo>
                    <a:pt x="126" y="124"/>
                  </a:lnTo>
                  <a:close/>
                </a:path>
              </a:pathLst>
            </a:custGeom>
            <a:solidFill>
              <a:srgbClr val="968C82"/>
            </a:solidFill>
            <a:ln w="9525">
              <a:noFill/>
              <a:round/>
              <a:headEnd/>
              <a:tailEnd/>
            </a:ln>
          </p:spPr>
          <p:txBody>
            <a:bodyPr/>
            <a:lstStyle/>
            <a:p>
              <a:endParaRPr lang="en-US"/>
            </a:p>
          </p:txBody>
        </p:sp>
        <p:sp>
          <p:nvSpPr>
            <p:cNvPr id="15469" name="Freeform 83"/>
            <p:cNvSpPr>
              <a:spLocks/>
            </p:cNvSpPr>
            <p:nvPr/>
          </p:nvSpPr>
          <p:spPr bwMode="auto">
            <a:xfrm>
              <a:off x="6743" y="2795"/>
              <a:ext cx="393" cy="119"/>
            </a:xfrm>
            <a:custGeom>
              <a:avLst/>
              <a:gdLst>
                <a:gd name="T0" fmla="*/ 44 w 393"/>
                <a:gd name="T1" fmla="*/ 36 h 119"/>
                <a:gd name="T2" fmla="*/ 9 w 393"/>
                <a:gd name="T3" fmla="*/ 52 h 119"/>
                <a:gd name="T4" fmla="*/ 0 w 393"/>
                <a:gd name="T5" fmla="*/ 74 h 119"/>
                <a:gd name="T6" fmla="*/ 14 w 393"/>
                <a:gd name="T7" fmla="*/ 71 h 119"/>
                <a:gd name="T8" fmla="*/ 28 w 393"/>
                <a:gd name="T9" fmla="*/ 86 h 119"/>
                <a:gd name="T10" fmla="*/ 22 w 393"/>
                <a:gd name="T11" fmla="*/ 107 h 119"/>
                <a:gd name="T12" fmla="*/ 31 w 393"/>
                <a:gd name="T13" fmla="*/ 117 h 119"/>
                <a:gd name="T14" fmla="*/ 39 w 393"/>
                <a:gd name="T15" fmla="*/ 102 h 119"/>
                <a:gd name="T16" fmla="*/ 53 w 393"/>
                <a:gd name="T17" fmla="*/ 93 h 119"/>
                <a:gd name="T18" fmla="*/ 72 w 393"/>
                <a:gd name="T19" fmla="*/ 98 h 119"/>
                <a:gd name="T20" fmla="*/ 91 w 393"/>
                <a:gd name="T21" fmla="*/ 93 h 119"/>
                <a:gd name="T22" fmla="*/ 91 w 393"/>
                <a:gd name="T23" fmla="*/ 102 h 119"/>
                <a:gd name="T24" fmla="*/ 102 w 393"/>
                <a:gd name="T25" fmla="*/ 112 h 119"/>
                <a:gd name="T26" fmla="*/ 127 w 393"/>
                <a:gd name="T27" fmla="*/ 100 h 119"/>
                <a:gd name="T28" fmla="*/ 143 w 393"/>
                <a:gd name="T29" fmla="*/ 86 h 119"/>
                <a:gd name="T30" fmla="*/ 168 w 393"/>
                <a:gd name="T31" fmla="*/ 76 h 119"/>
                <a:gd name="T32" fmla="*/ 204 w 393"/>
                <a:gd name="T33" fmla="*/ 69 h 119"/>
                <a:gd name="T34" fmla="*/ 237 w 393"/>
                <a:gd name="T35" fmla="*/ 71 h 119"/>
                <a:gd name="T36" fmla="*/ 261 w 393"/>
                <a:gd name="T37" fmla="*/ 78 h 119"/>
                <a:gd name="T38" fmla="*/ 283 w 393"/>
                <a:gd name="T39" fmla="*/ 100 h 119"/>
                <a:gd name="T40" fmla="*/ 272 w 393"/>
                <a:gd name="T41" fmla="*/ 114 h 119"/>
                <a:gd name="T42" fmla="*/ 275 w 393"/>
                <a:gd name="T43" fmla="*/ 119 h 119"/>
                <a:gd name="T44" fmla="*/ 289 w 393"/>
                <a:gd name="T45" fmla="*/ 109 h 119"/>
                <a:gd name="T46" fmla="*/ 297 w 393"/>
                <a:gd name="T47" fmla="*/ 107 h 119"/>
                <a:gd name="T48" fmla="*/ 314 w 393"/>
                <a:gd name="T49" fmla="*/ 109 h 119"/>
                <a:gd name="T50" fmla="*/ 314 w 393"/>
                <a:gd name="T51" fmla="*/ 102 h 119"/>
                <a:gd name="T52" fmla="*/ 303 w 393"/>
                <a:gd name="T53" fmla="*/ 90 h 119"/>
                <a:gd name="T54" fmla="*/ 316 w 393"/>
                <a:gd name="T55" fmla="*/ 88 h 119"/>
                <a:gd name="T56" fmla="*/ 349 w 393"/>
                <a:gd name="T57" fmla="*/ 114 h 119"/>
                <a:gd name="T58" fmla="*/ 363 w 393"/>
                <a:gd name="T59" fmla="*/ 109 h 119"/>
                <a:gd name="T60" fmla="*/ 349 w 393"/>
                <a:gd name="T61" fmla="*/ 105 h 119"/>
                <a:gd name="T62" fmla="*/ 349 w 393"/>
                <a:gd name="T63" fmla="*/ 95 h 119"/>
                <a:gd name="T64" fmla="*/ 377 w 393"/>
                <a:gd name="T65" fmla="*/ 83 h 119"/>
                <a:gd name="T66" fmla="*/ 382 w 393"/>
                <a:gd name="T67" fmla="*/ 102 h 119"/>
                <a:gd name="T68" fmla="*/ 393 w 393"/>
                <a:gd name="T69" fmla="*/ 95 h 119"/>
                <a:gd name="T70" fmla="*/ 393 w 393"/>
                <a:gd name="T71" fmla="*/ 67 h 119"/>
                <a:gd name="T72" fmla="*/ 382 w 393"/>
                <a:gd name="T73" fmla="*/ 43 h 119"/>
                <a:gd name="T74" fmla="*/ 374 w 393"/>
                <a:gd name="T75" fmla="*/ 59 h 119"/>
                <a:gd name="T76" fmla="*/ 358 w 393"/>
                <a:gd name="T77" fmla="*/ 74 h 119"/>
                <a:gd name="T78" fmla="*/ 355 w 393"/>
                <a:gd name="T79" fmla="*/ 59 h 119"/>
                <a:gd name="T80" fmla="*/ 341 w 393"/>
                <a:gd name="T81" fmla="*/ 50 h 119"/>
                <a:gd name="T82" fmla="*/ 336 w 393"/>
                <a:gd name="T83" fmla="*/ 67 h 119"/>
                <a:gd name="T84" fmla="*/ 319 w 393"/>
                <a:gd name="T85" fmla="*/ 59 h 119"/>
                <a:gd name="T86" fmla="*/ 297 w 393"/>
                <a:gd name="T87" fmla="*/ 40 h 119"/>
                <a:gd name="T88" fmla="*/ 275 w 393"/>
                <a:gd name="T89" fmla="*/ 33 h 119"/>
                <a:gd name="T90" fmla="*/ 242 w 393"/>
                <a:gd name="T91" fmla="*/ 10 h 119"/>
                <a:gd name="T92" fmla="*/ 201 w 393"/>
                <a:gd name="T93" fmla="*/ 2 h 119"/>
                <a:gd name="T94" fmla="*/ 143 w 393"/>
                <a:gd name="T95" fmla="*/ 2 h 119"/>
                <a:gd name="T96" fmla="*/ 55 w 393"/>
                <a:gd name="T97" fmla="*/ 33 h 1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3"/>
                <a:gd name="T148" fmla="*/ 0 h 119"/>
                <a:gd name="T149" fmla="*/ 393 w 393"/>
                <a:gd name="T150" fmla="*/ 119 h 1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3" h="119">
                  <a:moveTo>
                    <a:pt x="55" y="33"/>
                  </a:moveTo>
                  <a:lnTo>
                    <a:pt x="44" y="36"/>
                  </a:lnTo>
                  <a:lnTo>
                    <a:pt x="25" y="43"/>
                  </a:lnTo>
                  <a:lnTo>
                    <a:pt x="9" y="52"/>
                  </a:lnTo>
                  <a:lnTo>
                    <a:pt x="0" y="55"/>
                  </a:lnTo>
                  <a:lnTo>
                    <a:pt x="0" y="74"/>
                  </a:lnTo>
                  <a:lnTo>
                    <a:pt x="3" y="71"/>
                  </a:lnTo>
                  <a:lnTo>
                    <a:pt x="14" y="71"/>
                  </a:lnTo>
                  <a:lnTo>
                    <a:pt x="25" y="74"/>
                  </a:lnTo>
                  <a:lnTo>
                    <a:pt x="28" y="86"/>
                  </a:lnTo>
                  <a:lnTo>
                    <a:pt x="22" y="98"/>
                  </a:lnTo>
                  <a:lnTo>
                    <a:pt x="22" y="107"/>
                  </a:lnTo>
                  <a:lnTo>
                    <a:pt x="25" y="114"/>
                  </a:lnTo>
                  <a:lnTo>
                    <a:pt x="31" y="117"/>
                  </a:lnTo>
                  <a:lnTo>
                    <a:pt x="36" y="109"/>
                  </a:lnTo>
                  <a:lnTo>
                    <a:pt x="39" y="102"/>
                  </a:lnTo>
                  <a:lnTo>
                    <a:pt x="44" y="98"/>
                  </a:lnTo>
                  <a:lnTo>
                    <a:pt x="53" y="93"/>
                  </a:lnTo>
                  <a:lnTo>
                    <a:pt x="58" y="93"/>
                  </a:lnTo>
                  <a:lnTo>
                    <a:pt x="72" y="98"/>
                  </a:lnTo>
                  <a:lnTo>
                    <a:pt x="83" y="98"/>
                  </a:lnTo>
                  <a:lnTo>
                    <a:pt x="91" y="93"/>
                  </a:lnTo>
                  <a:lnTo>
                    <a:pt x="91" y="98"/>
                  </a:lnTo>
                  <a:lnTo>
                    <a:pt x="91" y="102"/>
                  </a:lnTo>
                  <a:lnTo>
                    <a:pt x="94" y="107"/>
                  </a:lnTo>
                  <a:lnTo>
                    <a:pt x="102" y="112"/>
                  </a:lnTo>
                  <a:lnTo>
                    <a:pt x="110" y="107"/>
                  </a:lnTo>
                  <a:lnTo>
                    <a:pt x="127" y="100"/>
                  </a:lnTo>
                  <a:lnTo>
                    <a:pt x="138" y="90"/>
                  </a:lnTo>
                  <a:lnTo>
                    <a:pt x="143" y="86"/>
                  </a:lnTo>
                  <a:lnTo>
                    <a:pt x="149" y="83"/>
                  </a:lnTo>
                  <a:lnTo>
                    <a:pt x="168" y="76"/>
                  </a:lnTo>
                  <a:lnTo>
                    <a:pt x="187" y="69"/>
                  </a:lnTo>
                  <a:lnTo>
                    <a:pt x="204" y="69"/>
                  </a:lnTo>
                  <a:lnTo>
                    <a:pt x="217" y="69"/>
                  </a:lnTo>
                  <a:lnTo>
                    <a:pt x="237" y="71"/>
                  </a:lnTo>
                  <a:lnTo>
                    <a:pt x="253" y="74"/>
                  </a:lnTo>
                  <a:lnTo>
                    <a:pt x="261" y="78"/>
                  </a:lnTo>
                  <a:lnTo>
                    <a:pt x="289" y="100"/>
                  </a:lnTo>
                  <a:lnTo>
                    <a:pt x="283" y="100"/>
                  </a:lnTo>
                  <a:lnTo>
                    <a:pt x="278" y="107"/>
                  </a:lnTo>
                  <a:lnTo>
                    <a:pt x="272" y="114"/>
                  </a:lnTo>
                  <a:lnTo>
                    <a:pt x="272" y="119"/>
                  </a:lnTo>
                  <a:lnTo>
                    <a:pt x="275" y="119"/>
                  </a:lnTo>
                  <a:lnTo>
                    <a:pt x="283" y="117"/>
                  </a:lnTo>
                  <a:lnTo>
                    <a:pt x="289" y="109"/>
                  </a:lnTo>
                  <a:lnTo>
                    <a:pt x="294" y="107"/>
                  </a:lnTo>
                  <a:lnTo>
                    <a:pt x="297" y="107"/>
                  </a:lnTo>
                  <a:lnTo>
                    <a:pt x="305" y="109"/>
                  </a:lnTo>
                  <a:lnTo>
                    <a:pt x="314" y="109"/>
                  </a:lnTo>
                  <a:lnTo>
                    <a:pt x="319" y="107"/>
                  </a:lnTo>
                  <a:lnTo>
                    <a:pt x="314" y="102"/>
                  </a:lnTo>
                  <a:lnTo>
                    <a:pt x="311" y="98"/>
                  </a:lnTo>
                  <a:lnTo>
                    <a:pt x="303" y="90"/>
                  </a:lnTo>
                  <a:lnTo>
                    <a:pt x="305" y="86"/>
                  </a:lnTo>
                  <a:lnTo>
                    <a:pt x="316" y="88"/>
                  </a:lnTo>
                  <a:lnTo>
                    <a:pt x="333" y="102"/>
                  </a:lnTo>
                  <a:lnTo>
                    <a:pt x="349" y="114"/>
                  </a:lnTo>
                  <a:lnTo>
                    <a:pt x="360" y="117"/>
                  </a:lnTo>
                  <a:lnTo>
                    <a:pt x="363" y="109"/>
                  </a:lnTo>
                  <a:lnTo>
                    <a:pt x="358" y="107"/>
                  </a:lnTo>
                  <a:lnTo>
                    <a:pt x="349" y="105"/>
                  </a:lnTo>
                  <a:lnTo>
                    <a:pt x="347" y="102"/>
                  </a:lnTo>
                  <a:lnTo>
                    <a:pt x="349" y="95"/>
                  </a:lnTo>
                  <a:lnTo>
                    <a:pt x="363" y="88"/>
                  </a:lnTo>
                  <a:lnTo>
                    <a:pt x="377" y="83"/>
                  </a:lnTo>
                  <a:lnTo>
                    <a:pt x="382" y="81"/>
                  </a:lnTo>
                  <a:lnTo>
                    <a:pt x="382" y="102"/>
                  </a:lnTo>
                  <a:lnTo>
                    <a:pt x="388" y="100"/>
                  </a:lnTo>
                  <a:lnTo>
                    <a:pt x="393" y="95"/>
                  </a:lnTo>
                  <a:lnTo>
                    <a:pt x="393" y="83"/>
                  </a:lnTo>
                  <a:lnTo>
                    <a:pt x="393" y="67"/>
                  </a:lnTo>
                  <a:lnTo>
                    <a:pt x="391" y="48"/>
                  </a:lnTo>
                  <a:lnTo>
                    <a:pt x="382" y="43"/>
                  </a:lnTo>
                  <a:lnTo>
                    <a:pt x="377" y="48"/>
                  </a:lnTo>
                  <a:lnTo>
                    <a:pt x="374" y="59"/>
                  </a:lnTo>
                  <a:lnTo>
                    <a:pt x="369" y="69"/>
                  </a:lnTo>
                  <a:lnTo>
                    <a:pt x="358" y="74"/>
                  </a:lnTo>
                  <a:lnTo>
                    <a:pt x="358" y="64"/>
                  </a:lnTo>
                  <a:lnTo>
                    <a:pt x="355" y="59"/>
                  </a:lnTo>
                  <a:lnTo>
                    <a:pt x="349" y="52"/>
                  </a:lnTo>
                  <a:lnTo>
                    <a:pt x="341" y="50"/>
                  </a:lnTo>
                  <a:lnTo>
                    <a:pt x="338" y="57"/>
                  </a:lnTo>
                  <a:lnTo>
                    <a:pt x="336" y="67"/>
                  </a:lnTo>
                  <a:lnTo>
                    <a:pt x="327" y="67"/>
                  </a:lnTo>
                  <a:lnTo>
                    <a:pt x="319" y="59"/>
                  </a:lnTo>
                  <a:lnTo>
                    <a:pt x="308" y="50"/>
                  </a:lnTo>
                  <a:lnTo>
                    <a:pt x="297" y="40"/>
                  </a:lnTo>
                  <a:lnTo>
                    <a:pt x="286" y="36"/>
                  </a:lnTo>
                  <a:lnTo>
                    <a:pt x="275" y="33"/>
                  </a:lnTo>
                  <a:lnTo>
                    <a:pt x="272" y="33"/>
                  </a:lnTo>
                  <a:lnTo>
                    <a:pt x="242" y="10"/>
                  </a:lnTo>
                  <a:lnTo>
                    <a:pt x="228" y="7"/>
                  </a:lnTo>
                  <a:lnTo>
                    <a:pt x="201" y="2"/>
                  </a:lnTo>
                  <a:lnTo>
                    <a:pt x="168" y="0"/>
                  </a:lnTo>
                  <a:lnTo>
                    <a:pt x="143" y="2"/>
                  </a:lnTo>
                  <a:lnTo>
                    <a:pt x="116" y="2"/>
                  </a:lnTo>
                  <a:lnTo>
                    <a:pt x="55" y="33"/>
                  </a:lnTo>
                  <a:close/>
                </a:path>
              </a:pathLst>
            </a:custGeom>
            <a:solidFill>
              <a:srgbClr val="877A6E"/>
            </a:solidFill>
            <a:ln w="9525">
              <a:noFill/>
              <a:round/>
              <a:headEnd/>
              <a:tailEnd/>
            </a:ln>
          </p:spPr>
          <p:txBody>
            <a:bodyPr/>
            <a:lstStyle/>
            <a:p>
              <a:endParaRPr lang="en-US"/>
            </a:p>
          </p:txBody>
        </p:sp>
        <p:sp>
          <p:nvSpPr>
            <p:cNvPr id="15470" name="Freeform 84"/>
            <p:cNvSpPr>
              <a:spLocks/>
            </p:cNvSpPr>
            <p:nvPr/>
          </p:nvSpPr>
          <p:spPr bwMode="auto">
            <a:xfrm>
              <a:off x="6894" y="2835"/>
              <a:ext cx="154" cy="43"/>
            </a:xfrm>
            <a:custGeom>
              <a:avLst/>
              <a:gdLst>
                <a:gd name="T0" fmla="*/ 6 w 154"/>
                <a:gd name="T1" fmla="*/ 15 h 43"/>
                <a:gd name="T2" fmla="*/ 0 w 154"/>
                <a:gd name="T3" fmla="*/ 19 h 43"/>
                <a:gd name="T4" fmla="*/ 66 w 154"/>
                <a:gd name="T5" fmla="*/ 12 h 43"/>
                <a:gd name="T6" fmla="*/ 77 w 154"/>
                <a:gd name="T7" fmla="*/ 15 h 43"/>
                <a:gd name="T8" fmla="*/ 102 w 154"/>
                <a:gd name="T9" fmla="*/ 19 h 43"/>
                <a:gd name="T10" fmla="*/ 127 w 154"/>
                <a:gd name="T11" fmla="*/ 29 h 43"/>
                <a:gd name="T12" fmla="*/ 143 w 154"/>
                <a:gd name="T13" fmla="*/ 41 h 43"/>
                <a:gd name="T14" fmla="*/ 146 w 154"/>
                <a:gd name="T15" fmla="*/ 43 h 43"/>
                <a:gd name="T16" fmla="*/ 152 w 154"/>
                <a:gd name="T17" fmla="*/ 41 h 43"/>
                <a:gd name="T18" fmla="*/ 152 w 154"/>
                <a:gd name="T19" fmla="*/ 38 h 43"/>
                <a:gd name="T20" fmla="*/ 154 w 154"/>
                <a:gd name="T21" fmla="*/ 36 h 43"/>
                <a:gd name="T22" fmla="*/ 135 w 154"/>
                <a:gd name="T23" fmla="*/ 15 h 43"/>
                <a:gd name="T24" fmla="*/ 91 w 154"/>
                <a:gd name="T25" fmla="*/ 0 h 43"/>
                <a:gd name="T26" fmla="*/ 36 w 154"/>
                <a:gd name="T27" fmla="*/ 5 h 43"/>
                <a:gd name="T28" fmla="*/ 6 w 154"/>
                <a:gd name="T29" fmla="*/ 15 h 43"/>
                <a:gd name="T30" fmla="*/ 6 w 154"/>
                <a:gd name="T31" fmla="*/ 1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43"/>
                <a:gd name="T50" fmla="*/ 154 w 154"/>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43">
                  <a:moveTo>
                    <a:pt x="6" y="15"/>
                  </a:moveTo>
                  <a:lnTo>
                    <a:pt x="0" y="19"/>
                  </a:lnTo>
                  <a:lnTo>
                    <a:pt x="66" y="12"/>
                  </a:lnTo>
                  <a:lnTo>
                    <a:pt x="77" y="15"/>
                  </a:lnTo>
                  <a:lnTo>
                    <a:pt x="102" y="19"/>
                  </a:lnTo>
                  <a:lnTo>
                    <a:pt x="127" y="29"/>
                  </a:lnTo>
                  <a:lnTo>
                    <a:pt x="143" y="41"/>
                  </a:lnTo>
                  <a:lnTo>
                    <a:pt x="146" y="43"/>
                  </a:lnTo>
                  <a:lnTo>
                    <a:pt x="152" y="41"/>
                  </a:lnTo>
                  <a:lnTo>
                    <a:pt x="152" y="38"/>
                  </a:lnTo>
                  <a:lnTo>
                    <a:pt x="154" y="36"/>
                  </a:lnTo>
                  <a:lnTo>
                    <a:pt x="135" y="15"/>
                  </a:lnTo>
                  <a:lnTo>
                    <a:pt x="91" y="0"/>
                  </a:lnTo>
                  <a:lnTo>
                    <a:pt x="36" y="5"/>
                  </a:lnTo>
                  <a:lnTo>
                    <a:pt x="6" y="15"/>
                  </a:lnTo>
                  <a:close/>
                </a:path>
              </a:pathLst>
            </a:custGeom>
            <a:solidFill>
              <a:srgbClr val="A89E96"/>
            </a:solidFill>
            <a:ln w="9525">
              <a:noFill/>
              <a:round/>
              <a:headEnd/>
              <a:tailEnd/>
            </a:ln>
          </p:spPr>
          <p:txBody>
            <a:bodyPr/>
            <a:lstStyle/>
            <a:p>
              <a:endParaRPr lang="en-US"/>
            </a:p>
          </p:txBody>
        </p:sp>
        <p:sp>
          <p:nvSpPr>
            <p:cNvPr id="15471" name="Freeform 85"/>
            <p:cNvSpPr>
              <a:spLocks/>
            </p:cNvSpPr>
            <p:nvPr/>
          </p:nvSpPr>
          <p:spPr bwMode="auto">
            <a:xfrm>
              <a:off x="6757" y="2797"/>
              <a:ext cx="330" cy="112"/>
            </a:xfrm>
            <a:custGeom>
              <a:avLst/>
              <a:gdLst>
                <a:gd name="T0" fmla="*/ 0 w 330"/>
                <a:gd name="T1" fmla="*/ 53 h 112"/>
                <a:gd name="T2" fmla="*/ 22 w 330"/>
                <a:gd name="T3" fmla="*/ 81 h 112"/>
                <a:gd name="T4" fmla="*/ 41 w 330"/>
                <a:gd name="T5" fmla="*/ 69 h 112"/>
                <a:gd name="T6" fmla="*/ 69 w 330"/>
                <a:gd name="T7" fmla="*/ 57 h 112"/>
                <a:gd name="T8" fmla="*/ 72 w 330"/>
                <a:gd name="T9" fmla="*/ 65 h 112"/>
                <a:gd name="T10" fmla="*/ 110 w 330"/>
                <a:gd name="T11" fmla="*/ 96 h 112"/>
                <a:gd name="T12" fmla="*/ 151 w 330"/>
                <a:gd name="T13" fmla="*/ 69 h 112"/>
                <a:gd name="T14" fmla="*/ 192 w 330"/>
                <a:gd name="T15" fmla="*/ 62 h 112"/>
                <a:gd name="T16" fmla="*/ 214 w 330"/>
                <a:gd name="T17" fmla="*/ 67 h 112"/>
                <a:gd name="T18" fmla="*/ 264 w 330"/>
                <a:gd name="T19" fmla="*/ 81 h 112"/>
                <a:gd name="T20" fmla="*/ 280 w 330"/>
                <a:gd name="T21" fmla="*/ 98 h 112"/>
                <a:gd name="T22" fmla="*/ 289 w 330"/>
                <a:gd name="T23" fmla="*/ 98 h 112"/>
                <a:gd name="T24" fmla="*/ 286 w 330"/>
                <a:gd name="T25" fmla="*/ 88 h 112"/>
                <a:gd name="T26" fmla="*/ 267 w 330"/>
                <a:gd name="T27" fmla="*/ 72 h 112"/>
                <a:gd name="T28" fmla="*/ 258 w 330"/>
                <a:gd name="T29" fmla="*/ 67 h 112"/>
                <a:gd name="T30" fmla="*/ 225 w 330"/>
                <a:gd name="T31" fmla="*/ 60 h 112"/>
                <a:gd name="T32" fmla="*/ 184 w 330"/>
                <a:gd name="T33" fmla="*/ 55 h 112"/>
                <a:gd name="T34" fmla="*/ 162 w 330"/>
                <a:gd name="T35" fmla="*/ 57 h 112"/>
                <a:gd name="T36" fmla="*/ 151 w 330"/>
                <a:gd name="T37" fmla="*/ 57 h 112"/>
                <a:gd name="T38" fmla="*/ 126 w 330"/>
                <a:gd name="T39" fmla="*/ 67 h 112"/>
                <a:gd name="T40" fmla="*/ 102 w 330"/>
                <a:gd name="T41" fmla="*/ 69 h 112"/>
                <a:gd name="T42" fmla="*/ 132 w 330"/>
                <a:gd name="T43" fmla="*/ 53 h 112"/>
                <a:gd name="T44" fmla="*/ 159 w 330"/>
                <a:gd name="T45" fmla="*/ 43 h 112"/>
                <a:gd name="T46" fmla="*/ 192 w 330"/>
                <a:gd name="T47" fmla="*/ 36 h 112"/>
                <a:gd name="T48" fmla="*/ 239 w 330"/>
                <a:gd name="T49" fmla="*/ 38 h 112"/>
                <a:gd name="T50" fmla="*/ 247 w 330"/>
                <a:gd name="T51" fmla="*/ 38 h 112"/>
                <a:gd name="T52" fmla="*/ 261 w 330"/>
                <a:gd name="T53" fmla="*/ 46 h 112"/>
                <a:gd name="T54" fmla="*/ 291 w 330"/>
                <a:gd name="T55" fmla="*/ 74 h 112"/>
                <a:gd name="T56" fmla="*/ 302 w 330"/>
                <a:gd name="T57" fmla="*/ 91 h 112"/>
                <a:gd name="T58" fmla="*/ 324 w 330"/>
                <a:gd name="T59" fmla="*/ 112 h 112"/>
                <a:gd name="T60" fmla="*/ 327 w 330"/>
                <a:gd name="T61" fmla="*/ 98 h 112"/>
                <a:gd name="T62" fmla="*/ 322 w 330"/>
                <a:gd name="T63" fmla="*/ 84 h 112"/>
                <a:gd name="T64" fmla="*/ 302 w 330"/>
                <a:gd name="T65" fmla="*/ 67 h 112"/>
                <a:gd name="T66" fmla="*/ 283 w 330"/>
                <a:gd name="T67" fmla="*/ 46 h 112"/>
                <a:gd name="T68" fmla="*/ 269 w 330"/>
                <a:gd name="T69" fmla="*/ 38 h 112"/>
                <a:gd name="T70" fmla="*/ 231 w 330"/>
                <a:gd name="T71" fmla="*/ 19 h 112"/>
                <a:gd name="T72" fmla="*/ 190 w 330"/>
                <a:gd name="T73" fmla="*/ 15 h 112"/>
                <a:gd name="T74" fmla="*/ 170 w 330"/>
                <a:gd name="T75" fmla="*/ 12 h 112"/>
                <a:gd name="T76" fmla="*/ 176 w 330"/>
                <a:gd name="T77" fmla="*/ 5 h 112"/>
                <a:gd name="T78" fmla="*/ 170 w 330"/>
                <a:gd name="T79" fmla="*/ 0 h 112"/>
                <a:gd name="T80" fmla="*/ 151 w 330"/>
                <a:gd name="T81" fmla="*/ 5 h 112"/>
                <a:gd name="T82" fmla="*/ 113 w 330"/>
                <a:gd name="T83" fmla="*/ 10 h 112"/>
                <a:gd name="T84" fmla="*/ 91 w 330"/>
                <a:gd name="T85" fmla="*/ 17 h 112"/>
                <a:gd name="T86" fmla="*/ 66 w 330"/>
                <a:gd name="T87" fmla="*/ 29 h 112"/>
                <a:gd name="T88" fmla="*/ 39 w 330"/>
                <a:gd name="T89" fmla="*/ 34 h 112"/>
                <a:gd name="T90" fmla="*/ 19 w 330"/>
                <a:gd name="T91" fmla="*/ 48 h 112"/>
                <a:gd name="T92" fmla="*/ 17 w 330"/>
                <a:gd name="T93" fmla="*/ 53 h 1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0"/>
                <a:gd name="T142" fmla="*/ 0 h 112"/>
                <a:gd name="T143" fmla="*/ 330 w 330"/>
                <a:gd name="T144" fmla="*/ 112 h 1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0" h="112">
                  <a:moveTo>
                    <a:pt x="17" y="53"/>
                  </a:moveTo>
                  <a:lnTo>
                    <a:pt x="0" y="53"/>
                  </a:lnTo>
                  <a:lnTo>
                    <a:pt x="0" y="67"/>
                  </a:lnTo>
                  <a:lnTo>
                    <a:pt x="22" y="81"/>
                  </a:lnTo>
                  <a:lnTo>
                    <a:pt x="28" y="76"/>
                  </a:lnTo>
                  <a:lnTo>
                    <a:pt x="41" y="69"/>
                  </a:lnTo>
                  <a:lnTo>
                    <a:pt x="58" y="62"/>
                  </a:lnTo>
                  <a:lnTo>
                    <a:pt x="69" y="57"/>
                  </a:lnTo>
                  <a:lnTo>
                    <a:pt x="72" y="55"/>
                  </a:lnTo>
                  <a:lnTo>
                    <a:pt x="72" y="65"/>
                  </a:lnTo>
                  <a:lnTo>
                    <a:pt x="102" y="100"/>
                  </a:lnTo>
                  <a:lnTo>
                    <a:pt x="110" y="96"/>
                  </a:lnTo>
                  <a:lnTo>
                    <a:pt x="129" y="84"/>
                  </a:lnTo>
                  <a:lnTo>
                    <a:pt x="151" y="69"/>
                  </a:lnTo>
                  <a:lnTo>
                    <a:pt x="173" y="67"/>
                  </a:lnTo>
                  <a:lnTo>
                    <a:pt x="192" y="62"/>
                  </a:lnTo>
                  <a:lnTo>
                    <a:pt x="203" y="67"/>
                  </a:lnTo>
                  <a:lnTo>
                    <a:pt x="214" y="67"/>
                  </a:lnTo>
                  <a:lnTo>
                    <a:pt x="236" y="72"/>
                  </a:lnTo>
                  <a:lnTo>
                    <a:pt x="264" y="81"/>
                  </a:lnTo>
                  <a:lnTo>
                    <a:pt x="280" y="98"/>
                  </a:lnTo>
                  <a:lnTo>
                    <a:pt x="286" y="98"/>
                  </a:lnTo>
                  <a:lnTo>
                    <a:pt x="289" y="98"/>
                  </a:lnTo>
                  <a:lnTo>
                    <a:pt x="286" y="88"/>
                  </a:lnTo>
                  <a:lnTo>
                    <a:pt x="278" y="81"/>
                  </a:lnTo>
                  <a:lnTo>
                    <a:pt x="267" y="72"/>
                  </a:lnTo>
                  <a:lnTo>
                    <a:pt x="264" y="69"/>
                  </a:lnTo>
                  <a:lnTo>
                    <a:pt x="258" y="67"/>
                  </a:lnTo>
                  <a:lnTo>
                    <a:pt x="247" y="65"/>
                  </a:lnTo>
                  <a:lnTo>
                    <a:pt x="225" y="60"/>
                  </a:lnTo>
                  <a:lnTo>
                    <a:pt x="201" y="55"/>
                  </a:lnTo>
                  <a:lnTo>
                    <a:pt x="184" y="55"/>
                  </a:lnTo>
                  <a:lnTo>
                    <a:pt x="170" y="55"/>
                  </a:lnTo>
                  <a:lnTo>
                    <a:pt x="162" y="57"/>
                  </a:lnTo>
                  <a:lnTo>
                    <a:pt x="154" y="57"/>
                  </a:lnTo>
                  <a:lnTo>
                    <a:pt x="151" y="57"/>
                  </a:lnTo>
                  <a:lnTo>
                    <a:pt x="143" y="62"/>
                  </a:lnTo>
                  <a:lnTo>
                    <a:pt x="126" y="67"/>
                  </a:lnTo>
                  <a:lnTo>
                    <a:pt x="107" y="72"/>
                  </a:lnTo>
                  <a:lnTo>
                    <a:pt x="102" y="69"/>
                  </a:lnTo>
                  <a:lnTo>
                    <a:pt x="110" y="62"/>
                  </a:lnTo>
                  <a:lnTo>
                    <a:pt x="132" y="53"/>
                  </a:lnTo>
                  <a:lnTo>
                    <a:pt x="148" y="46"/>
                  </a:lnTo>
                  <a:lnTo>
                    <a:pt x="159" y="43"/>
                  </a:lnTo>
                  <a:lnTo>
                    <a:pt x="168" y="41"/>
                  </a:lnTo>
                  <a:lnTo>
                    <a:pt x="192" y="36"/>
                  </a:lnTo>
                  <a:lnTo>
                    <a:pt x="220" y="36"/>
                  </a:lnTo>
                  <a:lnTo>
                    <a:pt x="239" y="38"/>
                  </a:lnTo>
                  <a:lnTo>
                    <a:pt x="242" y="38"/>
                  </a:lnTo>
                  <a:lnTo>
                    <a:pt x="247" y="38"/>
                  </a:lnTo>
                  <a:lnTo>
                    <a:pt x="253" y="38"/>
                  </a:lnTo>
                  <a:lnTo>
                    <a:pt x="261" y="46"/>
                  </a:lnTo>
                  <a:lnTo>
                    <a:pt x="280" y="53"/>
                  </a:lnTo>
                  <a:lnTo>
                    <a:pt x="291" y="74"/>
                  </a:lnTo>
                  <a:lnTo>
                    <a:pt x="297" y="79"/>
                  </a:lnTo>
                  <a:lnTo>
                    <a:pt x="302" y="91"/>
                  </a:lnTo>
                  <a:lnTo>
                    <a:pt x="313" y="103"/>
                  </a:lnTo>
                  <a:lnTo>
                    <a:pt x="324" y="112"/>
                  </a:lnTo>
                  <a:lnTo>
                    <a:pt x="330" y="107"/>
                  </a:lnTo>
                  <a:lnTo>
                    <a:pt x="327" y="98"/>
                  </a:lnTo>
                  <a:lnTo>
                    <a:pt x="322" y="86"/>
                  </a:lnTo>
                  <a:lnTo>
                    <a:pt x="322" y="84"/>
                  </a:lnTo>
                  <a:lnTo>
                    <a:pt x="316" y="79"/>
                  </a:lnTo>
                  <a:lnTo>
                    <a:pt x="302" y="67"/>
                  </a:lnTo>
                  <a:lnTo>
                    <a:pt x="289" y="53"/>
                  </a:lnTo>
                  <a:lnTo>
                    <a:pt x="283" y="46"/>
                  </a:lnTo>
                  <a:lnTo>
                    <a:pt x="272" y="38"/>
                  </a:lnTo>
                  <a:lnTo>
                    <a:pt x="269" y="38"/>
                  </a:lnTo>
                  <a:lnTo>
                    <a:pt x="239" y="22"/>
                  </a:lnTo>
                  <a:lnTo>
                    <a:pt x="231" y="19"/>
                  </a:lnTo>
                  <a:lnTo>
                    <a:pt x="212" y="17"/>
                  </a:lnTo>
                  <a:lnTo>
                    <a:pt x="190" y="15"/>
                  </a:lnTo>
                  <a:lnTo>
                    <a:pt x="176" y="15"/>
                  </a:lnTo>
                  <a:lnTo>
                    <a:pt x="170" y="12"/>
                  </a:lnTo>
                  <a:lnTo>
                    <a:pt x="170" y="8"/>
                  </a:lnTo>
                  <a:lnTo>
                    <a:pt x="176" y="5"/>
                  </a:lnTo>
                  <a:lnTo>
                    <a:pt x="179" y="5"/>
                  </a:lnTo>
                  <a:lnTo>
                    <a:pt x="170" y="0"/>
                  </a:lnTo>
                  <a:lnTo>
                    <a:pt x="159" y="5"/>
                  </a:lnTo>
                  <a:lnTo>
                    <a:pt x="151" y="5"/>
                  </a:lnTo>
                  <a:lnTo>
                    <a:pt x="135" y="8"/>
                  </a:lnTo>
                  <a:lnTo>
                    <a:pt x="113" y="10"/>
                  </a:lnTo>
                  <a:lnTo>
                    <a:pt x="102" y="15"/>
                  </a:lnTo>
                  <a:lnTo>
                    <a:pt x="91" y="17"/>
                  </a:lnTo>
                  <a:lnTo>
                    <a:pt x="80" y="24"/>
                  </a:lnTo>
                  <a:lnTo>
                    <a:pt x="66" y="29"/>
                  </a:lnTo>
                  <a:lnTo>
                    <a:pt x="52" y="31"/>
                  </a:lnTo>
                  <a:lnTo>
                    <a:pt x="39" y="34"/>
                  </a:lnTo>
                  <a:lnTo>
                    <a:pt x="28" y="41"/>
                  </a:lnTo>
                  <a:lnTo>
                    <a:pt x="19" y="48"/>
                  </a:lnTo>
                  <a:lnTo>
                    <a:pt x="17" y="53"/>
                  </a:lnTo>
                  <a:close/>
                </a:path>
              </a:pathLst>
            </a:custGeom>
            <a:solidFill>
              <a:srgbClr val="756959"/>
            </a:solidFill>
            <a:ln w="9525">
              <a:noFill/>
              <a:round/>
              <a:headEnd/>
              <a:tailEnd/>
            </a:ln>
          </p:spPr>
          <p:txBody>
            <a:bodyPr/>
            <a:lstStyle/>
            <a:p>
              <a:endParaRPr lang="en-US"/>
            </a:p>
          </p:txBody>
        </p:sp>
        <p:sp>
          <p:nvSpPr>
            <p:cNvPr id="15472" name="Freeform 86"/>
            <p:cNvSpPr>
              <a:spLocks/>
            </p:cNvSpPr>
            <p:nvPr/>
          </p:nvSpPr>
          <p:spPr bwMode="auto">
            <a:xfrm>
              <a:off x="6433" y="2914"/>
              <a:ext cx="178" cy="93"/>
            </a:xfrm>
            <a:custGeom>
              <a:avLst/>
              <a:gdLst>
                <a:gd name="T0" fmla="*/ 0 w 178"/>
                <a:gd name="T1" fmla="*/ 12 h 93"/>
                <a:gd name="T2" fmla="*/ 44 w 178"/>
                <a:gd name="T3" fmla="*/ 24 h 93"/>
                <a:gd name="T4" fmla="*/ 101 w 178"/>
                <a:gd name="T5" fmla="*/ 17 h 93"/>
                <a:gd name="T6" fmla="*/ 110 w 178"/>
                <a:gd name="T7" fmla="*/ 19 h 93"/>
                <a:gd name="T8" fmla="*/ 60 w 178"/>
                <a:gd name="T9" fmla="*/ 57 h 93"/>
                <a:gd name="T10" fmla="*/ 46 w 178"/>
                <a:gd name="T11" fmla="*/ 88 h 93"/>
                <a:gd name="T12" fmla="*/ 90 w 178"/>
                <a:gd name="T13" fmla="*/ 93 h 93"/>
                <a:gd name="T14" fmla="*/ 178 w 178"/>
                <a:gd name="T15" fmla="*/ 62 h 93"/>
                <a:gd name="T16" fmla="*/ 154 w 178"/>
                <a:gd name="T17" fmla="*/ 26 h 93"/>
                <a:gd name="T18" fmla="*/ 143 w 178"/>
                <a:gd name="T19" fmla="*/ 0 h 93"/>
                <a:gd name="T20" fmla="*/ 123 w 178"/>
                <a:gd name="T21" fmla="*/ 5 h 93"/>
                <a:gd name="T22" fmla="*/ 79 w 178"/>
                <a:gd name="T23" fmla="*/ 12 h 93"/>
                <a:gd name="T24" fmla="*/ 44 w 178"/>
                <a:gd name="T25" fmla="*/ 17 h 93"/>
                <a:gd name="T26" fmla="*/ 0 w 178"/>
                <a:gd name="T27" fmla="*/ 12 h 93"/>
                <a:gd name="T28" fmla="*/ 0 w 178"/>
                <a:gd name="T29" fmla="*/ 12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
                <a:gd name="T46" fmla="*/ 0 h 93"/>
                <a:gd name="T47" fmla="*/ 178 w 178"/>
                <a:gd name="T48" fmla="*/ 93 h 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 h="93">
                  <a:moveTo>
                    <a:pt x="0" y="12"/>
                  </a:moveTo>
                  <a:lnTo>
                    <a:pt x="44" y="24"/>
                  </a:lnTo>
                  <a:lnTo>
                    <a:pt x="101" y="17"/>
                  </a:lnTo>
                  <a:lnTo>
                    <a:pt x="110" y="19"/>
                  </a:lnTo>
                  <a:lnTo>
                    <a:pt x="60" y="57"/>
                  </a:lnTo>
                  <a:lnTo>
                    <a:pt x="46" y="88"/>
                  </a:lnTo>
                  <a:lnTo>
                    <a:pt x="90" y="93"/>
                  </a:lnTo>
                  <a:lnTo>
                    <a:pt x="178" y="62"/>
                  </a:lnTo>
                  <a:lnTo>
                    <a:pt x="154" y="26"/>
                  </a:lnTo>
                  <a:lnTo>
                    <a:pt x="143" y="0"/>
                  </a:lnTo>
                  <a:lnTo>
                    <a:pt x="123" y="5"/>
                  </a:lnTo>
                  <a:lnTo>
                    <a:pt x="79" y="12"/>
                  </a:lnTo>
                  <a:lnTo>
                    <a:pt x="44" y="17"/>
                  </a:lnTo>
                  <a:lnTo>
                    <a:pt x="0" y="12"/>
                  </a:lnTo>
                  <a:close/>
                </a:path>
              </a:pathLst>
            </a:custGeom>
            <a:solidFill>
              <a:srgbClr val="CCC7C2"/>
            </a:solidFill>
            <a:ln w="9525">
              <a:noFill/>
              <a:round/>
              <a:headEnd/>
              <a:tailEnd/>
            </a:ln>
          </p:spPr>
          <p:txBody>
            <a:bodyPr/>
            <a:lstStyle/>
            <a:p>
              <a:endParaRPr lang="en-US"/>
            </a:p>
          </p:txBody>
        </p:sp>
        <p:sp>
          <p:nvSpPr>
            <p:cNvPr id="15473" name="Freeform 87"/>
            <p:cNvSpPr>
              <a:spLocks/>
            </p:cNvSpPr>
            <p:nvPr/>
          </p:nvSpPr>
          <p:spPr bwMode="auto">
            <a:xfrm>
              <a:off x="6276" y="2833"/>
              <a:ext cx="509" cy="373"/>
            </a:xfrm>
            <a:custGeom>
              <a:avLst/>
              <a:gdLst>
                <a:gd name="T0" fmla="*/ 3 w 509"/>
                <a:gd name="T1" fmla="*/ 159 h 373"/>
                <a:gd name="T2" fmla="*/ 0 w 509"/>
                <a:gd name="T3" fmla="*/ 145 h 373"/>
                <a:gd name="T4" fmla="*/ 5 w 509"/>
                <a:gd name="T5" fmla="*/ 131 h 373"/>
                <a:gd name="T6" fmla="*/ 11 w 509"/>
                <a:gd name="T7" fmla="*/ 136 h 373"/>
                <a:gd name="T8" fmla="*/ 19 w 509"/>
                <a:gd name="T9" fmla="*/ 140 h 373"/>
                <a:gd name="T10" fmla="*/ 33 w 509"/>
                <a:gd name="T11" fmla="*/ 117 h 373"/>
                <a:gd name="T12" fmla="*/ 38 w 509"/>
                <a:gd name="T13" fmla="*/ 93 h 373"/>
                <a:gd name="T14" fmla="*/ 27 w 509"/>
                <a:gd name="T15" fmla="*/ 79 h 373"/>
                <a:gd name="T16" fmla="*/ 19 w 509"/>
                <a:gd name="T17" fmla="*/ 74 h 373"/>
                <a:gd name="T18" fmla="*/ 96 w 509"/>
                <a:gd name="T19" fmla="*/ 88 h 373"/>
                <a:gd name="T20" fmla="*/ 102 w 509"/>
                <a:gd name="T21" fmla="*/ 119 h 373"/>
                <a:gd name="T22" fmla="*/ 121 w 509"/>
                <a:gd name="T23" fmla="*/ 162 h 373"/>
                <a:gd name="T24" fmla="*/ 143 w 509"/>
                <a:gd name="T25" fmla="*/ 166 h 373"/>
                <a:gd name="T26" fmla="*/ 157 w 509"/>
                <a:gd name="T27" fmla="*/ 164 h 373"/>
                <a:gd name="T28" fmla="*/ 162 w 509"/>
                <a:gd name="T29" fmla="*/ 150 h 373"/>
                <a:gd name="T30" fmla="*/ 173 w 509"/>
                <a:gd name="T31" fmla="*/ 145 h 373"/>
                <a:gd name="T32" fmla="*/ 176 w 509"/>
                <a:gd name="T33" fmla="*/ 155 h 373"/>
                <a:gd name="T34" fmla="*/ 168 w 509"/>
                <a:gd name="T35" fmla="*/ 164 h 373"/>
                <a:gd name="T36" fmla="*/ 162 w 509"/>
                <a:gd name="T37" fmla="*/ 176 h 373"/>
                <a:gd name="T38" fmla="*/ 168 w 509"/>
                <a:gd name="T39" fmla="*/ 178 h 373"/>
                <a:gd name="T40" fmla="*/ 181 w 509"/>
                <a:gd name="T41" fmla="*/ 140 h 373"/>
                <a:gd name="T42" fmla="*/ 157 w 509"/>
                <a:gd name="T43" fmla="*/ 133 h 373"/>
                <a:gd name="T44" fmla="*/ 132 w 509"/>
                <a:gd name="T45" fmla="*/ 124 h 373"/>
                <a:gd name="T46" fmla="*/ 159 w 509"/>
                <a:gd name="T47" fmla="*/ 119 h 373"/>
                <a:gd name="T48" fmla="*/ 195 w 509"/>
                <a:gd name="T49" fmla="*/ 124 h 373"/>
                <a:gd name="T50" fmla="*/ 223 w 509"/>
                <a:gd name="T51" fmla="*/ 119 h 373"/>
                <a:gd name="T52" fmla="*/ 253 w 509"/>
                <a:gd name="T53" fmla="*/ 109 h 373"/>
                <a:gd name="T54" fmla="*/ 258 w 509"/>
                <a:gd name="T55" fmla="*/ 98 h 373"/>
                <a:gd name="T56" fmla="*/ 278 w 509"/>
                <a:gd name="T57" fmla="*/ 98 h 373"/>
                <a:gd name="T58" fmla="*/ 264 w 509"/>
                <a:gd name="T59" fmla="*/ 109 h 373"/>
                <a:gd name="T60" fmla="*/ 236 w 509"/>
                <a:gd name="T61" fmla="*/ 126 h 373"/>
                <a:gd name="T62" fmla="*/ 231 w 509"/>
                <a:gd name="T63" fmla="*/ 136 h 373"/>
                <a:gd name="T64" fmla="*/ 217 w 509"/>
                <a:gd name="T65" fmla="*/ 140 h 373"/>
                <a:gd name="T66" fmla="*/ 217 w 509"/>
                <a:gd name="T67" fmla="*/ 155 h 373"/>
                <a:gd name="T68" fmla="*/ 239 w 509"/>
                <a:gd name="T69" fmla="*/ 164 h 373"/>
                <a:gd name="T70" fmla="*/ 250 w 509"/>
                <a:gd name="T71" fmla="*/ 152 h 373"/>
                <a:gd name="T72" fmla="*/ 236 w 509"/>
                <a:gd name="T73" fmla="*/ 143 h 373"/>
                <a:gd name="T74" fmla="*/ 269 w 509"/>
                <a:gd name="T75" fmla="*/ 143 h 373"/>
                <a:gd name="T76" fmla="*/ 308 w 509"/>
                <a:gd name="T77" fmla="*/ 140 h 373"/>
                <a:gd name="T78" fmla="*/ 305 w 509"/>
                <a:gd name="T79" fmla="*/ 124 h 373"/>
                <a:gd name="T80" fmla="*/ 286 w 509"/>
                <a:gd name="T81" fmla="*/ 126 h 373"/>
                <a:gd name="T82" fmla="*/ 300 w 509"/>
                <a:gd name="T83" fmla="*/ 81 h 373"/>
                <a:gd name="T84" fmla="*/ 368 w 509"/>
                <a:gd name="T85" fmla="*/ 95 h 373"/>
                <a:gd name="T86" fmla="*/ 371 w 509"/>
                <a:gd name="T87" fmla="*/ 105 h 373"/>
                <a:gd name="T88" fmla="*/ 382 w 509"/>
                <a:gd name="T89" fmla="*/ 109 h 373"/>
                <a:gd name="T90" fmla="*/ 382 w 509"/>
                <a:gd name="T91" fmla="*/ 95 h 373"/>
                <a:gd name="T92" fmla="*/ 379 w 509"/>
                <a:gd name="T93" fmla="*/ 88 h 373"/>
                <a:gd name="T94" fmla="*/ 399 w 509"/>
                <a:gd name="T95" fmla="*/ 62 h 373"/>
                <a:gd name="T96" fmla="*/ 426 w 509"/>
                <a:gd name="T97" fmla="*/ 55 h 373"/>
                <a:gd name="T98" fmla="*/ 429 w 509"/>
                <a:gd name="T99" fmla="*/ 45 h 373"/>
                <a:gd name="T100" fmla="*/ 418 w 509"/>
                <a:gd name="T101" fmla="*/ 36 h 373"/>
                <a:gd name="T102" fmla="*/ 415 w 509"/>
                <a:gd name="T103" fmla="*/ 38 h 373"/>
                <a:gd name="T104" fmla="*/ 407 w 509"/>
                <a:gd name="T105" fmla="*/ 48 h 373"/>
                <a:gd name="T106" fmla="*/ 404 w 509"/>
                <a:gd name="T107" fmla="*/ 33 h 373"/>
                <a:gd name="T108" fmla="*/ 423 w 509"/>
                <a:gd name="T109" fmla="*/ 19 h 373"/>
                <a:gd name="T110" fmla="*/ 423 w 509"/>
                <a:gd name="T111" fmla="*/ 7 h 373"/>
                <a:gd name="T112" fmla="*/ 470 w 509"/>
                <a:gd name="T113" fmla="*/ 26 h 373"/>
                <a:gd name="T114" fmla="*/ 478 w 509"/>
                <a:gd name="T115" fmla="*/ 117 h 373"/>
                <a:gd name="T116" fmla="*/ 467 w 509"/>
                <a:gd name="T117" fmla="*/ 288 h 373"/>
                <a:gd name="T118" fmla="*/ 198 w 509"/>
                <a:gd name="T119" fmla="*/ 373 h 373"/>
                <a:gd name="T120" fmla="*/ 41 w 509"/>
                <a:gd name="T121" fmla="*/ 257 h 373"/>
                <a:gd name="T122" fmla="*/ 14 w 509"/>
                <a:gd name="T123" fmla="*/ 162 h 3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09"/>
                <a:gd name="T187" fmla="*/ 0 h 373"/>
                <a:gd name="T188" fmla="*/ 509 w 509"/>
                <a:gd name="T189" fmla="*/ 373 h 3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09" h="373">
                  <a:moveTo>
                    <a:pt x="14" y="162"/>
                  </a:moveTo>
                  <a:lnTo>
                    <a:pt x="3" y="159"/>
                  </a:lnTo>
                  <a:lnTo>
                    <a:pt x="0" y="155"/>
                  </a:lnTo>
                  <a:lnTo>
                    <a:pt x="0" y="145"/>
                  </a:lnTo>
                  <a:lnTo>
                    <a:pt x="0" y="133"/>
                  </a:lnTo>
                  <a:lnTo>
                    <a:pt x="5" y="131"/>
                  </a:lnTo>
                  <a:lnTo>
                    <a:pt x="8" y="131"/>
                  </a:lnTo>
                  <a:lnTo>
                    <a:pt x="11" y="136"/>
                  </a:lnTo>
                  <a:lnTo>
                    <a:pt x="14" y="138"/>
                  </a:lnTo>
                  <a:lnTo>
                    <a:pt x="19" y="140"/>
                  </a:lnTo>
                  <a:lnTo>
                    <a:pt x="25" y="131"/>
                  </a:lnTo>
                  <a:lnTo>
                    <a:pt x="33" y="117"/>
                  </a:lnTo>
                  <a:lnTo>
                    <a:pt x="38" y="102"/>
                  </a:lnTo>
                  <a:lnTo>
                    <a:pt x="38" y="93"/>
                  </a:lnTo>
                  <a:lnTo>
                    <a:pt x="33" y="83"/>
                  </a:lnTo>
                  <a:lnTo>
                    <a:pt x="27" y="79"/>
                  </a:lnTo>
                  <a:lnTo>
                    <a:pt x="22" y="74"/>
                  </a:lnTo>
                  <a:lnTo>
                    <a:pt x="19" y="74"/>
                  </a:lnTo>
                  <a:lnTo>
                    <a:pt x="22" y="60"/>
                  </a:lnTo>
                  <a:lnTo>
                    <a:pt x="96" y="88"/>
                  </a:lnTo>
                  <a:lnTo>
                    <a:pt x="96" y="98"/>
                  </a:lnTo>
                  <a:lnTo>
                    <a:pt x="102" y="119"/>
                  </a:lnTo>
                  <a:lnTo>
                    <a:pt x="110" y="143"/>
                  </a:lnTo>
                  <a:lnTo>
                    <a:pt x="121" y="162"/>
                  </a:lnTo>
                  <a:lnTo>
                    <a:pt x="132" y="166"/>
                  </a:lnTo>
                  <a:lnTo>
                    <a:pt x="143" y="166"/>
                  </a:lnTo>
                  <a:lnTo>
                    <a:pt x="151" y="166"/>
                  </a:lnTo>
                  <a:lnTo>
                    <a:pt x="157" y="164"/>
                  </a:lnTo>
                  <a:lnTo>
                    <a:pt x="157" y="159"/>
                  </a:lnTo>
                  <a:lnTo>
                    <a:pt x="162" y="150"/>
                  </a:lnTo>
                  <a:lnTo>
                    <a:pt x="165" y="143"/>
                  </a:lnTo>
                  <a:lnTo>
                    <a:pt x="173" y="145"/>
                  </a:lnTo>
                  <a:lnTo>
                    <a:pt x="176" y="150"/>
                  </a:lnTo>
                  <a:lnTo>
                    <a:pt x="176" y="155"/>
                  </a:lnTo>
                  <a:lnTo>
                    <a:pt x="173" y="159"/>
                  </a:lnTo>
                  <a:lnTo>
                    <a:pt x="168" y="164"/>
                  </a:lnTo>
                  <a:lnTo>
                    <a:pt x="159" y="171"/>
                  </a:lnTo>
                  <a:lnTo>
                    <a:pt x="162" y="176"/>
                  </a:lnTo>
                  <a:lnTo>
                    <a:pt x="165" y="178"/>
                  </a:lnTo>
                  <a:lnTo>
                    <a:pt x="168" y="178"/>
                  </a:lnTo>
                  <a:lnTo>
                    <a:pt x="190" y="164"/>
                  </a:lnTo>
                  <a:lnTo>
                    <a:pt x="181" y="140"/>
                  </a:lnTo>
                  <a:lnTo>
                    <a:pt x="173" y="138"/>
                  </a:lnTo>
                  <a:lnTo>
                    <a:pt x="157" y="133"/>
                  </a:lnTo>
                  <a:lnTo>
                    <a:pt x="140" y="128"/>
                  </a:lnTo>
                  <a:lnTo>
                    <a:pt x="132" y="124"/>
                  </a:lnTo>
                  <a:lnTo>
                    <a:pt x="137" y="117"/>
                  </a:lnTo>
                  <a:lnTo>
                    <a:pt x="159" y="119"/>
                  </a:lnTo>
                  <a:lnTo>
                    <a:pt x="184" y="119"/>
                  </a:lnTo>
                  <a:lnTo>
                    <a:pt x="195" y="124"/>
                  </a:lnTo>
                  <a:lnTo>
                    <a:pt x="203" y="121"/>
                  </a:lnTo>
                  <a:lnTo>
                    <a:pt x="223" y="119"/>
                  </a:lnTo>
                  <a:lnTo>
                    <a:pt x="242" y="114"/>
                  </a:lnTo>
                  <a:lnTo>
                    <a:pt x="253" y="109"/>
                  </a:lnTo>
                  <a:lnTo>
                    <a:pt x="253" y="102"/>
                  </a:lnTo>
                  <a:lnTo>
                    <a:pt x="258" y="98"/>
                  </a:lnTo>
                  <a:lnTo>
                    <a:pt x="267" y="95"/>
                  </a:lnTo>
                  <a:lnTo>
                    <a:pt x="278" y="98"/>
                  </a:lnTo>
                  <a:lnTo>
                    <a:pt x="278" y="102"/>
                  </a:lnTo>
                  <a:lnTo>
                    <a:pt x="264" y="109"/>
                  </a:lnTo>
                  <a:lnTo>
                    <a:pt x="247" y="117"/>
                  </a:lnTo>
                  <a:lnTo>
                    <a:pt x="236" y="126"/>
                  </a:lnTo>
                  <a:lnTo>
                    <a:pt x="234" y="136"/>
                  </a:lnTo>
                  <a:lnTo>
                    <a:pt x="231" y="136"/>
                  </a:lnTo>
                  <a:lnTo>
                    <a:pt x="223" y="138"/>
                  </a:lnTo>
                  <a:lnTo>
                    <a:pt x="217" y="140"/>
                  </a:lnTo>
                  <a:lnTo>
                    <a:pt x="217" y="147"/>
                  </a:lnTo>
                  <a:lnTo>
                    <a:pt x="217" y="155"/>
                  </a:lnTo>
                  <a:lnTo>
                    <a:pt x="228" y="162"/>
                  </a:lnTo>
                  <a:lnTo>
                    <a:pt x="239" y="164"/>
                  </a:lnTo>
                  <a:lnTo>
                    <a:pt x="253" y="162"/>
                  </a:lnTo>
                  <a:lnTo>
                    <a:pt x="250" y="152"/>
                  </a:lnTo>
                  <a:lnTo>
                    <a:pt x="242" y="145"/>
                  </a:lnTo>
                  <a:lnTo>
                    <a:pt x="236" y="143"/>
                  </a:lnTo>
                  <a:lnTo>
                    <a:pt x="247" y="143"/>
                  </a:lnTo>
                  <a:lnTo>
                    <a:pt x="269" y="143"/>
                  </a:lnTo>
                  <a:lnTo>
                    <a:pt x="294" y="143"/>
                  </a:lnTo>
                  <a:lnTo>
                    <a:pt x="308" y="140"/>
                  </a:lnTo>
                  <a:lnTo>
                    <a:pt x="313" y="131"/>
                  </a:lnTo>
                  <a:lnTo>
                    <a:pt x="305" y="124"/>
                  </a:lnTo>
                  <a:lnTo>
                    <a:pt x="294" y="124"/>
                  </a:lnTo>
                  <a:lnTo>
                    <a:pt x="286" y="126"/>
                  </a:lnTo>
                  <a:lnTo>
                    <a:pt x="280" y="128"/>
                  </a:lnTo>
                  <a:lnTo>
                    <a:pt x="300" y="81"/>
                  </a:lnTo>
                  <a:lnTo>
                    <a:pt x="333" y="100"/>
                  </a:lnTo>
                  <a:lnTo>
                    <a:pt x="368" y="95"/>
                  </a:lnTo>
                  <a:lnTo>
                    <a:pt x="368" y="98"/>
                  </a:lnTo>
                  <a:lnTo>
                    <a:pt x="371" y="105"/>
                  </a:lnTo>
                  <a:lnTo>
                    <a:pt x="374" y="109"/>
                  </a:lnTo>
                  <a:lnTo>
                    <a:pt x="382" y="109"/>
                  </a:lnTo>
                  <a:lnTo>
                    <a:pt x="385" y="100"/>
                  </a:lnTo>
                  <a:lnTo>
                    <a:pt x="382" y="95"/>
                  </a:lnTo>
                  <a:lnTo>
                    <a:pt x="379" y="90"/>
                  </a:lnTo>
                  <a:lnTo>
                    <a:pt x="379" y="88"/>
                  </a:lnTo>
                  <a:lnTo>
                    <a:pt x="393" y="64"/>
                  </a:lnTo>
                  <a:lnTo>
                    <a:pt x="399" y="62"/>
                  </a:lnTo>
                  <a:lnTo>
                    <a:pt x="412" y="62"/>
                  </a:lnTo>
                  <a:lnTo>
                    <a:pt x="426" y="55"/>
                  </a:lnTo>
                  <a:lnTo>
                    <a:pt x="434" y="52"/>
                  </a:lnTo>
                  <a:lnTo>
                    <a:pt x="429" y="45"/>
                  </a:lnTo>
                  <a:lnTo>
                    <a:pt x="423" y="40"/>
                  </a:lnTo>
                  <a:lnTo>
                    <a:pt x="418" y="36"/>
                  </a:lnTo>
                  <a:lnTo>
                    <a:pt x="415" y="38"/>
                  </a:lnTo>
                  <a:lnTo>
                    <a:pt x="412" y="43"/>
                  </a:lnTo>
                  <a:lnTo>
                    <a:pt x="407" y="48"/>
                  </a:lnTo>
                  <a:lnTo>
                    <a:pt x="404" y="43"/>
                  </a:lnTo>
                  <a:lnTo>
                    <a:pt x="404" y="33"/>
                  </a:lnTo>
                  <a:lnTo>
                    <a:pt x="412" y="26"/>
                  </a:lnTo>
                  <a:lnTo>
                    <a:pt x="423" y="19"/>
                  </a:lnTo>
                  <a:lnTo>
                    <a:pt x="429" y="17"/>
                  </a:lnTo>
                  <a:lnTo>
                    <a:pt x="423" y="7"/>
                  </a:lnTo>
                  <a:lnTo>
                    <a:pt x="476" y="0"/>
                  </a:lnTo>
                  <a:lnTo>
                    <a:pt x="470" y="26"/>
                  </a:lnTo>
                  <a:lnTo>
                    <a:pt x="481" y="50"/>
                  </a:lnTo>
                  <a:lnTo>
                    <a:pt x="478" y="117"/>
                  </a:lnTo>
                  <a:lnTo>
                    <a:pt x="509" y="188"/>
                  </a:lnTo>
                  <a:lnTo>
                    <a:pt x="467" y="288"/>
                  </a:lnTo>
                  <a:lnTo>
                    <a:pt x="289" y="307"/>
                  </a:lnTo>
                  <a:lnTo>
                    <a:pt x="198" y="373"/>
                  </a:lnTo>
                  <a:lnTo>
                    <a:pt x="113" y="307"/>
                  </a:lnTo>
                  <a:lnTo>
                    <a:pt x="41" y="257"/>
                  </a:lnTo>
                  <a:lnTo>
                    <a:pt x="41" y="195"/>
                  </a:lnTo>
                  <a:lnTo>
                    <a:pt x="14" y="162"/>
                  </a:lnTo>
                  <a:close/>
                </a:path>
              </a:pathLst>
            </a:custGeom>
            <a:solidFill>
              <a:srgbClr val="BDB5AD"/>
            </a:solidFill>
            <a:ln w="9525">
              <a:noFill/>
              <a:round/>
              <a:headEnd/>
              <a:tailEnd/>
            </a:ln>
          </p:spPr>
          <p:txBody>
            <a:bodyPr/>
            <a:lstStyle/>
            <a:p>
              <a:endParaRPr lang="en-US"/>
            </a:p>
          </p:txBody>
        </p:sp>
        <p:sp>
          <p:nvSpPr>
            <p:cNvPr id="15474" name="Freeform 88"/>
            <p:cNvSpPr>
              <a:spLocks/>
            </p:cNvSpPr>
            <p:nvPr/>
          </p:nvSpPr>
          <p:spPr bwMode="auto">
            <a:xfrm>
              <a:off x="6642" y="2897"/>
              <a:ext cx="129" cy="197"/>
            </a:xfrm>
            <a:custGeom>
              <a:avLst/>
              <a:gdLst>
                <a:gd name="T0" fmla="*/ 93 w 129"/>
                <a:gd name="T1" fmla="*/ 0 h 197"/>
                <a:gd name="T2" fmla="*/ 38 w 129"/>
                <a:gd name="T3" fmla="*/ 10 h 197"/>
                <a:gd name="T4" fmla="*/ 33 w 129"/>
                <a:gd name="T5" fmla="*/ 60 h 197"/>
                <a:gd name="T6" fmla="*/ 0 w 129"/>
                <a:gd name="T7" fmla="*/ 150 h 197"/>
                <a:gd name="T8" fmla="*/ 33 w 129"/>
                <a:gd name="T9" fmla="*/ 197 h 197"/>
                <a:gd name="T10" fmla="*/ 129 w 129"/>
                <a:gd name="T11" fmla="*/ 183 h 197"/>
                <a:gd name="T12" fmla="*/ 115 w 129"/>
                <a:gd name="T13" fmla="*/ 31 h 197"/>
                <a:gd name="T14" fmla="*/ 93 w 129"/>
                <a:gd name="T15" fmla="*/ 0 h 197"/>
                <a:gd name="T16" fmla="*/ 93 w 129"/>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97"/>
                <a:gd name="T29" fmla="*/ 129 w 129"/>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97">
                  <a:moveTo>
                    <a:pt x="93" y="0"/>
                  </a:moveTo>
                  <a:lnTo>
                    <a:pt x="38" y="10"/>
                  </a:lnTo>
                  <a:lnTo>
                    <a:pt x="33" y="60"/>
                  </a:lnTo>
                  <a:lnTo>
                    <a:pt x="0" y="150"/>
                  </a:lnTo>
                  <a:lnTo>
                    <a:pt x="33" y="197"/>
                  </a:lnTo>
                  <a:lnTo>
                    <a:pt x="129" y="183"/>
                  </a:lnTo>
                  <a:lnTo>
                    <a:pt x="115" y="31"/>
                  </a:lnTo>
                  <a:lnTo>
                    <a:pt x="93" y="0"/>
                  </a:lnTo>
                  <a:close/>
                </a:path>
              </a:pathLst>
            </a:custGeom>
            <a:solidFill>
              <a:srgbClr val="B0A69E"/>
            </a:solidFill>
            <a:ln w="9525">
              <a:noFill/>
              <a:round/>
              <a:headEnd/>
              <a:tailEnd/>
            </a:ln>
          </p:spPr>
          <p:txBody>
            <a:bodyPr/>
            <a:lstStyle/>
            <a:p>
              <a:endParaRPr lang="en-US"/>
            </a:p>
          </p:txBody>
        </p:sp>
        <p:sp>
          <p:nvSpPr>
            <p:cNvPr id="15475" name="Freeform 89"/>
            <p:cNvSpPr>
              <a:spLocks/>
            </p:cNvSpPr>
            <p:nvPr/>
          </p:nvSpPr>
          <p:spPr bwMode="auto">
            <a:xfrm>
              <a:off x="6741" y="2854"/>
              <a:ext cx="109" cy="231"/>
            </a:xfrm>
            <a:custGeom>
              <a:avLst/>
              <a:gdLst>
                <a:gd name="T0" fmla="*/ 109 w 109"/>
                <a:gd name="T1" fmla="*/ 60 h 231"/>
                <a:gd name="T2" fmla="*/ 104 w 109"/>
                <a:gd name="T3" fmla="*/ 58 h 231"/>
                <a:gd name="T4" fmla="*/ 96 w 109"/>
                <a:gd name="T5" fmla="*/ 50 h 231"/>
                <a:gd name="T6" fmla="*/ 85 w 109"/>
                <a:gd name="T7" fmla="*/ 46 h 231"/>
                <a:gd name="T8" fmla="*/ 77 w 109"/>
                <a:gd name="T9" fmla="*/ 46 h 231"/>
                <a:gd name="T10" fmla="*/ 68 w 109"/>
                <a:gd name="T11" fmla="*/ 46 h 231"/>
                <a:gd name="T12" fmla="*/ 57 w 109"/>
                <a:gd name="T13" fmla="*/ 48 h 231"/>
                <a:gd name="T14" fmla="*/ 52 w 109"/>
                <a:gd name="T15" fmla="*/ 46 h 231"/>
                <a:gd name="T16" fmla="*/ 44 w 109"/>
                <a:gd name="T17" fmla="*/ 43 h 231"/>
                <a:gd name="T18" fmla="*/ 41 w 109"/>
                <a:gd name="T19" fmla="*/ 46 h 231"/>
                <a:gd name="T20" fmla="*/ 35 w 109"/>
                <a:gd name="T21" fmla="*/ 58 h 231"/>
                <a:gd name="T22" fmla="*/ 27 w 109"/>
                <a:gd name="T23" fmla="*/ 67 h 231"/>
                <a:gd name="T24" fmla="*/ 19 w 109"/>
                <a:gd name="T25" fmla="*/ 72 h 231"/>
                <a:gd name="T26" fmla="*/ 16 w 109"/>
                <a:gd name="T27" fmla="*/ 62 h 231"/>
                <a:gd name="T28" fmla="*/ 16 w 109"/>
                <a:gd name="T29" fmla="*/ 50 h 231"/>
                <a:gd name="T30" fmla="*/ 19 w 109"/>
                <a:gd name="T31" fmla="*/ 34 h 231"/>
                <a:gd name="T32" fmla="*/ 19 w 109"/>
                <a:gd name="T33" fmla="*/ 24 h 231"/>
                <a:gd name="T34" fmla="*/ 13 w 109"/>
                <a:gd name="T35" fmla="*/ 15 h 231"/>
                <a:gd name="T36" fmla="*/ 11 w 109"/>
                <a:gd name="T37" fmla="*/ 8 h 231"/>
                <a:gd name="T38" fmla="*/ 5 w 109"/>
                <a:gd name="T39" fmla="*/ 0 h 231"/>
                <a:gd name="T40" fmla="*/ 5 w 109"/>
                <a:gd name="T41" fmla="*/ 0 h 231"/>
                <a:gd name="T42" fmla="*/ 2 w 109"/>
                <a:gd name="T43" fmla="*/ 5 h 231"/>
                <a:gd name="T44" fmla="*/ 5 w 109"/>
                <a:gd name="T45" fmla="*/ 15 h 231"/>
                <a:gd name="T46" fmla="*/ 11 w 109"/>
                <a:gd name="T47" fmla="*/ 22 h 231"/>
                <a:gd name="T48" fmla="*/ 13 w 109"/>
                <a:gd name="T49" fmla="*/ 27 h 231"/>
                <a:gd name="T50" fmla="*/ 13 w 109"/>
                <a:gd name="T51" fmla="*/ 34 h 231"/>
                <a:gd name="T52" fmla="*/ 13 w 109"/>
                <a:gd name="T53" fmla="*/ 55 h 231"/>
                <a:gd name="T54" fmla="*/ 11 w 109"/>
                <a:gd name="T55" fmla="*/ 77 h 231"/>
                <a:gd name="T56" fmla="*/ 2 w 109"/>
                <a:gd name="T57" fmla="*/ 91 h 231"/>
                <a:gd name="T58" fmla="*/ 5 w 109"/>
                <a:gd name="T59" fmla="*/ 98 h 231"/>
                <a:gd name="T60" fmla="*/ 13 w 109"/>
                <a:gd name="T61" fmla="*/ 119 h 231"/>
                <a:gd name="T62" fmla="*/ 16 w 109"/>
                <a:gd name="T63" fmla="*/ 134 h 231"/>
                <a:gd name="T64" fmla="*/ 13 w 109"/>
                <a:gd name="T65" fmla="*/ 138 h 231"/>
                <a:gd name="T66" fmla="*/ 5 w 109"/>
                <a:gd name="T67" fmla="*/ 136 h 231"/>
                <a:gd name="T68" fmla="*/ 0 w 109"/>
                <a:gd name="T69" fmla="*/ 138 h 231"/>
                <a:gd name="T70" fmla="*/ 0 w 109"/>
                <a:gd name="T71" fmla="*/ 143 h 231"/>
                <a:gd name="T72" fmla="*/ 0 w 109"/>
                <a:gd name="T73" fmla="*/ 145 h 231"/>
                <a:gd name="T74" fmla="*/ 2 w 109"/>
                <a:gd name="T75" fmla="*/ 153 h 231"/>
                <a:gd name="T76" fmla="*/ 11 w 109"/>
                <a:gd name="T77" fmla="*/ 172 h 231"/>
                <a:gd name="T78" fmla="*/ 13 w 109"/>
                <a:gd name="T79" fmla="*/ 193 h 231"/>
                <a:gd name="T80" fmla="*/ 13 w 109"/>
                <a:gd name="T81" fmla="*/ 207 h 231"/>
                <a:gd name="T82" fmla="*/ 27 w 109"/>
                <a:gd name="T83" fmla="*/ 231 h 231"/>
                <a:gd name="T84" fmla="*/ 33 w 109"/>
                <a:gd name="T85" fmla="*/ 229 h 231"/>
                <a:gd name="T86" fmla="*/ 46 w 109"/>
                <a:gd name="T87" fmla="*/ 229 h 231"/>
                <a:gd name="T88" fmla="*/ 60 w 109"/>
                <a:gd name="T89" fmla="*/ 226 h 231"/>
                <a:gd name="T90" fmla="*/ 68 w 109"/>
                <a:gd name="T91" fmla="*/ 224 h 231"/>
                <a:gd name="T92" fmla="*/ 63 w 109"/>
                <a:gd name="T93" fmla="*/ 202 h 231"/>
                <a:gd name="T94" fmla="*/ 55 w 109"/>
                <a:gd name="T95" fmla="*/ 162 h 231"/>
                <a:gd name="T96" fmla="*/ 46 w 109"/>
                <a:gd name="T97" fmla="*/ 122 h 231"/>
                <a:gd name="T98" fmla="*/ 44 w 109"/>
                <a:gd name="T99" fmla="*/ 105 h 231"/>
                <a:gd name="T100" fmla="*/ 109 w 109"/>
                <a:gd name="T101" fmla="*/ 60 h 231"/>
                <a:gd name="T102" fmla="*/ 109 w 109"/>
                <a:gd name="T103" fmla="*/ 60 h 2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9"/>
                <a:gd name="T157" fmla="*/ 0 h 231"/>
                <a:gd name="T158" fmla="*/ 109 w 109"/>
                <a:gd name="T159" fmla="*/ 231 h 2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9" h="231">
                  <a:moveTo>
                    <a:pt x="109" y="60"/>
                  </a:moveTo>
                  <a:lnTo>
                    <a:pt x="104" y="58"/>
                  </a:lnTo>
                  <a:lnTo>
                    <a:pt x="96" y="50"/>
                  </a:lnTo>
                  <a:lnTo>
                    <a:pt x="85" y="46"/>
                  </a:lnTo>
                  <a:lnTo>
                    <a:pt x="77" y="46"/>
                  </a:lnTo>
                  <a:lnTo>
                    <a:pt x="68" y="46"/>
                  </a:lnTo>
                  <a:lnTo>
                    <a:pt x="57" y="48"/>
                  </a:lnTo>
                  <a:lnTo>
                    <a:pt x="52" y="46"/>
                  </a:lnTo>
                  <a:lnTo>
                    <a:pt x="44" y="43"/>
                  </a:lnTo>
                  <a:lnTo>
                    <a:pt x="41" y="46"/>
                  </a:lnTo>
                  <a:lnTo>
                    <a:pt x="35" y="58"/>
                  </a:lnTo>
                  <a:lnTo>
                    <a:pt x="27" y="67"/>
                  </a:lnTo>
                  <a:lnTo>
                    <a:pt x="19" y="72"/>
                  </a:lnTo>
                  <a:lnTo>
                    <a:pt x="16" y="62"/>
                  </a:lnTo>
                  <a:lnTo>
                    <a:pt x="16" y="50"/>
                  </a:lnTo>
                  <a:lnTo>
                    <a:pt x="19" y="34"/>
                  </a:lnTo>
                  <a:lnTo>
                    <a:pt x="19" y="24"/>
                  </a:lnTo>
                  <a:lnTo>
                    <a:pt x="13" y="15"/>
                  </a:lnTo>
                  <a:lnTo>
                    <a:pt x="11" y="8"/>
                  </a:lnTo>
                  <a:lnTo>
                    <a:pt x="5" y="0"/>
                  </a:lnTo>
                  <a:lnTo>
                    <a:pt x="2" y="5"/>
                  </a:lnTo>
                  <a:lnTo>
                    <a:pt x="5" y="15"/>
                  </a:lnTo>
                  <a:lnTo>
                    <a:pt x="11" y="22"/>
                  </a:lnTo>
                  <a:lnTo>
                    <a:pt x="13" y="27"/>
                  </a:lnTo>
                  <a:lnTo>
                    <a:pt x="13" y="34"/>
                  </a:lnTo>
                  <a:lnTo>
                    <a:pt x="13" y="55"/>
                  </a:lnTo>
                  <a:lnTo>
                    <a:pt x="11" y="77"/>
                  </a:lnTo>
                  <a:lnTo>
                    <a:pt x="2" y="91"/>
                  </a:lnTo>
                  <a:lnTo>
                    <a:pt x="5" y="98"/>
                  </a:lnTo>
                  <a:lnTo>
                    <a:pt x="13" y="119"/>
                  </a:lnTo>
                  <a:lnTo>
                    <a:pt x="16" y="134"/>
                  </a:lnTo>
                  <a:lnTo>
                    <a:pt x="13" y="138"/>
                  </a:lnTo>
                  <a:lnTo>
                    <a:pt x="5" y="136"/>
                  </a:lnTo>
                  <a:lnTo>
                    <a:pt x="0" y="138"/>
                  </a:lnTo>
                  <a:lnTo>
                    <a:pt x="0" y="143"/>
                  </a:lnTo>
                  <a:lnTo>
                    <a:pt x="0" y="145"/>
                  </a:lnTo>
                  <a:lnTo>
                    <a:pt x="2" y="153"/>
                  </a:lnTo>
                  <a:lnTo>
                    <a:pt x="11" y="172"/>
                  </a:lnTo>
                  <a:lnTo>
                    <a:pt x="13" y="193"/>
                  </a:lnTo>
                  <a:lnTo>
                    <a:pt x="13" y="207"/>
                  </a:lnTo>
                  <a:lnTo>
                    <a:pt x="27" y="231"/>
                  </a:lnTo>
                  <a:lnTo>
                    <a:pt x="33" y="229"/>
                  </a:lnTo>
                  <a:lnTo>
                    <a:pt x="46" y="229"/>
                  </a:lnTo>
                  <a:lnTo>
                    <a:pt x="60" y="226"/>
                  </a:lnTo>
                  <a:lnTo>
                    <a:pt x="68" y="224"/>
                  </a:lnTo>
                  <a:lnTo>
                    <a:pt x="63" y="202"/>
                  </a:lnTo>
                  <a:lnTo>
                    <a:pt x="55" y="162"/>
                  </a:lnTo>
                  <a:lnTo>
                    <a:pt x="46" y="122"/>
                  </a:lnTo>
                  <a:lnTo>
                    <a:pt x="44" y="105"/>
                  </a:lnTo>
                  <a:lnTo>
                    <a:pt x="109" y="60"/>
                  </a:lnTo>
                  <a:close/>
                </a:path>
              </a:pathLst>
            </a:custGeom>
            <a:solidFill>
              <a:srgbClr val="968C82"/>
            </a:solidFill>
            <a:ln w="9525">
              <a:noFill/>
              <a:round/>
              <a:headEnd/>
              <a:tailEnd/>
            </a:ln>
          </p:spPr>
          <p:txBody>
            <a:bodyPr/>
            <a:lstStyle/>
            <a:p>
              <a:endParaRPr lang="en-US"/>
            </a:p>
          </p:txBody>
        </p:sp>
        <p:sp>
          <p:nvSpPr>
            <p:cNvPr id="15476" name="Freeform 90"/>
            <p:cNvSpPr>
              <a:spLocks/>
            </p:cNvSpPr>
            <p:nvPr/>
          </p:nvSpPr>
          <p:spPr bwMode="auto">
            <a:xfrm>
              <a:off x="6290" y="2904"/>
              <a:ext cx="670" cy="421"/>
            </a:xfrm>
            <a:custGeom>
              <a:avLst/>
              <a:gdLst>
                <a:gd name="T0" fmla="*/ 19 w 670"/>
                <a:gd name="T1" fmla="*/ 236 h 421"/>
                <a:gd name="T2" fmla="*/ 46 w 670"/>
                <a:gd name="T3" fmla="*/ 243 h 421"/>
                <a:gd name="T4" fmla="*/ 112 w 670"/>
                <a:gd name="T5" fmla="*/ 274 h 421"/>
                <a:gd name="T6" fmla="*/ 143 w 670"/>
                <a:gd name="T7" fmla="*/ 290 h 421"/>
                <a:gd name="T8" fmla="*/ 156 w 670"/>
                <a:gd name="T9" fmla="*/ 305 h 421"/>
                <a:gd name="T10" fmla="*/ 178 w 670"/>
                <a:gd name="T11" fmla="*/ 324 h 421"/>
                <a:gd name="T12" fmla="*/ 233 w 670"/>
                <a:gd name="T13" fmla="*/ 300 h 421"/>
                <a:gd name="T14" fmla="*/ 242 w 670"/>
                <a:gd name="T15" fmla="*/ 288 h 421"/>
                <a:gd name="T16" fmla="*/ 264 w 670"/>
                <a:gd name="T17" fmla="*/ 250 h 421"/>
                <a:gd name="T18" fmla="*/ 272 w 670"/>
                <a:gd name="T19" fmla="*/ 307 h 421"/>
                <a:gd name="T20" fmla="*/ 244 w 670"/>
                <a:gd name="T21" fmla="*/ 345 h 421"/>
                <a:gd name="T22" fmla="*/ 313 w 670"/>
                <a:gd name="T23" fmla="*/ 335 h 421"/>
                <a:gd name="T24" fmla="*/ 255 w 670"/>
                <a:gd name="T25" fmla="*/ 364 h 421"/>
                <a:gd name="T26" fmla="*/ 272 w 670"/>
                <a:gd name="T27" fmla="*/ 421 h 421"/>
                <a:gd name="T28" fmla="*/ 640 w 670"/>
                <a:gd name="T29" fmla="*/ 345 h 421"/>
                <a:gd name="T30" fmla="*/ 635 w 670"/>
                <a:gd name="T31" fmla="*/ 369 h 421"/>
                <a:gd name="T32" fmla="*/ 621 w 670"/>
                <a:gd name="T33" fmla="*/ 366 h 421"/>
                <a:gd name="T34" fmla="*/ 591 w 670"/>
                <a:gd name="T35" fmla="*/ 345 h 421"/>
                <a:gd name="T36" fmla="*/ 582 w 670"/>
                <a:gd name="T37" fmla="*/ 366 h 421"/>
                <a:gd name="T38" fmla="*/ 547 w 670"/>
                <a:gd name="T39" fmla="*/ 343 h 421"/>
                <a:gd name="T40" fmla="*/ 555 w 670"/>
                <a:gd name="T41" fmla="*/ 369 h 421"/>
                <a:gd name="T42" fmla="*/ 528 w 670"/>
                <a:gd name="T43" fmla="*/ 340 h 421"/>
                <a:gd name="T44" fmla="*/ 566 w 670"/>
                <a:gd name="T45" fmla="*/ 257 h 421"/>
                <a:gd name="T46" fmla="*/ 555 w 670"/>
                <a:gd name="T47" fmla="*/ 190 h 421"/>
                <a:gd name="T48" fmla="*/ 560 w 670"/>
                <a:gd name="T49" fmla="*/ 183 h 421"/>
                <a:gd name="T50" fmla="*/ 539 w 670"/>
                <a:gd name="T51" fmla="*/ 152 h 421"/>
                <a:gd name="T52" fmla="*/ 506 w 670"/>
                <a:gd name="T53" fmla="*/ 79 h 421"/>
                <a:gd name="T54" fmla="*/ 522 w 670"/>
                <a:gd name="T55" fmla="*/ 57 h 421"/>
                <a:gd name="T56" fmla="*/ 549 w 670"/>
                <a:gd name="T57" fmla="*/ 38 h 421"/>
                <a:gd name="T58" fmla="*/ 588 w 670"/>
                <a:gd name="T59" fmla="*/ 50 h 421"/>
                <a:gd name="T60" fmla="*/ 632 w 670"/>
                <a:gd name="T61" fmla="*/ 84 h 421"/>
                <a:gd name="T62" fmla="*/ 646 w 670"/>
                <a:gd name="T63" fmla="*/ 57 h 421"/>
                <a:gd name="T64" fmla="*/ 580 w 670"/>
                <a:gd name="T65" fmla="*/ 27 h 421"/>
                <a:gd name="T66" fmla="*/ 544 w 670"/>
                <a:gd name="T67" fmla="*/ 8 h 421"/>
                <a:gd name="T68" fmla="*/ 489 w 670"/>
                <a:gd name="T69" fmla="*/ 3 h 421"/>
                <a:gd name="T70" fmla="*/ 495 w 670"/>
                <a:gd name="T71" fmla="*/ 138 h 421"/>
                <a:gd name="T72" fmla="*/ 371 w 670"/>
                <a:gd name="T73" fmla="*/ 95 h 421"/>
                <a:gd name="T74" fmla="*/ 368 w 670"/>
                <a:gd name="T75" fmla="*/ 65 h 421"/>
                <a:gd name="T76" fmla="*/ 354 w 670"/>
                <a:gd name="T77" fmla="*/ 103 h 421"/>
                <a:gd name="T78" fmla="*/ 363 w 670"/>
                <a:gd name="T79" fmla="*/ 50 h 421"/>
                <a:gd name="T80" fmla="*/ 335 w 670"/>
                <a:gd name="T81" fmla="*/ 112 h 421"/>
                <a:gd name="T82" fmla="*/ 319 w 670"/>
                <a:gd name="T83" fmla="*/ 162 h 421"/>
                <a:gd name="T84" fmla="*/ 255 w 670"/>
                <a:gd name="T85" fmla="*/ 224 h 421"/>
                <a:gd name="T86" fmla="*/ 220 w 670"/>
                <a:gd name="T87" fmla="*/ 226 h 421"/>
                <a:gd name="T88" fmla="*/ 233 w 670"/>
                <a:gd name="T89" fmla="*/ 257 h 421"/>
                <a:gd name="T90" fmla="*/ 165 w 670"/>
                <a:gd name="T91" fmla="*/ 274 h 421"/>
                <a:gd name="T92" fmla="*/ 145 w 670"/>
                <a:gd name="T93" fmla="*/ 238 h 421"/>
                <a:gd name="T94" fmla="*/ 132 w 670"/>
                <a:gd name="T95" fmla="*/ 200 h 421"/>
                <a:gd name="T96" fmla="*/ 96 w 670"/>
                <a:gd name="T97" fmla="*/ 176 h 421"/>
                <a:gd name="T98" fmla="*/ 41 w 670"/>
                <a:gd name="T99" fmla="*/ 169 h 421"/>
                <a:gd name="T100" fmla="*/ 60 w 670"/>
                <a:gd name="T101" fmla="*/ 133 h 421"/>
                <a:gd name="T102" fmla="*/ 16 w 670"/>
                <a:gd name="T103" fmla="*/ 95 h 421"/>
                <a:gd name="T104" fmla="*/ 11 w 670"/>
                <a:gd name="T105" fmla="*/ 136 h 4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0"/>
                <a:gd name="T160" fmla="*/ 0 h 421"/>
                <a:gd name="T161" fmla="*/ 670 w 670"/>
                <a:gd name="T162" fmla="*/ 421 h 4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0" h="421">
                  <a:moveTo>
                    <a:pt x="11" y="136"/>
                  </a:moveTo>
                  <a:lnTo>
                    <a:pt x="2" y="233"/>
                  </a:lnTo>
                  <a:lnTo>
                    <a:pt x="5" y="233"/>
                  </a:lnTo>
                  <a:lnTo>
                    <a:pt x="13" y="233"/>
                  </a:lnTo>
                  <a:lnTo>
                    <a:pt x="19" y="236"/>
                  </a:lnTo>
                  <a:lnTo>
                    <a:pt x="27" y="238"/>
                  </a:lnTo>
                  <a:lnTo>
                    <a:pt x="30" y="240"/>
                  </a:lnTo>
                  <a:lnTo>
                    <a:pt x="38" y="243"/>
                  </a:lnTo>
                  <a:lnTo>
                    <a:pt x="44" y="243"/>
                  </a:lnTo>
                  <a:lnTo>
                    <a:pt x="46" y="243"/>
                  </a:lnTo>
                  <a:lnTo>
                    <a:pt x="52" y="248"/>
                  </a:lnTo>
                  <a:lnTo>
                    <a:pt x="68" y="259"/>
                  </a:lnTo>
                  <a:lnTo>
                    <a:pt x="85" y="271"/>
                  </a:lnTo>
                  <a:lnTo>
                    <a:pt x="101" y="276"/>
                  </a:lnTo>
                  <a:lnTo>
                    <a:pt x="112" y="274"/>
                  </a:lnTo>
                  <a:lnTo>
                    <a:pt x="129" y="276"/>
                  </a:lnTo>
                  <a:lnTo>
                    <a:pt x="140" y="278"/>
                  </a:lnTo>
                  <a:lnTo>
                    <a:pt x="148" y="281"/>
                  </a:lnTo>
                  <a:lnTo>
                    <a:pt x="148" y="286"/>
                  </a:lnTo>
                  <a:lnTo>
                    <a:pt x="143" y="290"/>
                  </a:lnTo>
                  <a:lnTo>
                    <a:pt x="134" y="300"/>
                  </a:lnTo>
                  <a:lnTo>
                    <a:pt x="137" y="307"/>
                  </a:lnTo>
                  <a:lnTo>
                    <a:pt x="145" y="307"/>
                  </a:lnTo>
                  <a:lnTo>
                    <a:pt x="151" y="305"/>
                  </a:lnTo>
                  <a:lnTo>
                    <a:pt x="156" y="305"/>
                  </a:lnTo>
                  <a:lnTo>
                    <a:pt x="156" y="316"/>
                  </a:lnTo>
                  <a:lnTo>
                    <a:pt x="156" y="328"/>
                  </a:lnTo>
                  <a:lnTo>
                    <a:pt x="162" y="331"/>
                  </a:lnTo>
                  <a:lnTo>
                    <a:pt x="170" y="326"/>
                  </a:lnTo>
                  <a:lnTo>
                    <a:pt x="178" y="324"/>
                  </a:lnTo>
                  <a:lnTo>
                    <a:pt x="189" y="324"/>
                  </a:lnTo>
                  <a:lnTo>
                    <a:pt x="198" y="326"/>
                  </a:lnTo>
                  <a:lnTo>
                    <a:pt x="222" y="297"/>
                  </a:lnTo>
                  <a:lnTo>
                    <a:pt x="225" y="297"/>
                  </a:lnTo>
                  <a:lnTo>
                    <a:pt x="233" y="300"/>
                  </a:lnTo>
                  <a:lnTo>
                    <a:pt x="242" y="300"/>
                  </a:lnTo>
                  <a:lnTo>
                    <a:pt x="250" y="300"/>
                  </a:lnTo>
                  <a:lnTo>
                    <a:pt x="247" y="295"/>
                  </a:lnTo>
                  <a:lnTo>
                    <a:pt x="244" y="290"/>
                  </a:lnTo>
                  <a:lnTo>
                    <a:pt x="242" y="288"/>
                  </a:lnTo>
                  <a:lnTo>
                    <a:pt x="244" y="281"/>
                  </a:lnTo>
                  <a:lnTo>
                    <a:pt x="250" y="271"/>
                  </a:lnTo>
                  <a:lnTo>
                    <a:pt x="258" y="262"/>
                  </a:lnTo>
                  <a:lnTo>
                    <a:pt x="261" y="252"/>
                  </a:lnTo>
                  <a:lnTo>
                    <a:pt x="264" y="250"/>
                  </a:lnTo>
                  <a:lnTo>
                    <a:pt x="277" y="250"/>
                  </a:lnTo>
                  <a:lnTo>
                    <a:pt x="277" y="255"/>
                  </a:lnTo>
                  <a:lnTo>
                    <a:pt x="275" y="274"/>
                  </a:lnTo>
                  <a:lnTo>
                    <a:pt x="272" y="293"/>
                  </a:lnTo>
                  <a:lnTo>
                    <a:pt x="272" y="307"/>
                  </a:lnTo>
                  <a:lnTo>
                    <a:pt x="272" y="314"/>
                  </a:lnTo>
                  <a:lnTo>
                    <a:pt x="269" y="321"/>
                  </a:lnTo>
                  <a:lnTo>
                    <a:pt x="264" y="331"/>
                  </a:lnTo>
                  <a:lnTo>
                    <a:pt x="253" y="340"/>
                  </a:lnTo>
                  <a:lnTo>
                    <a:pt x="244" y="345"/>
                  </a:lnTo>
                  <a:lnTo>
                    <a:pt x="255" y="347"/>
                  </a:lnTo>
                  <a:lnTo>
                    <a:pt x="269" y="350"/>
                  </a:lnTo>
                  <a:lnTo>
                    <a:pt x="277" y="352"/>
                  </a:lnTo>
                  <a:lnTo>
                    <a:pt x="294" y="331"/>
                  </a:lnTo>
                  <a:lnTo>
                    <a:pt x="313" y="335"/>
                  </a:lnTo>
                  <a:lnTo>
                    <a:pt x="283" y="364"/>
                  </a:lnTo>
                  <a:lnTo>
                    <a:pt x="266" y="354"/>
                  </a:lnTo>
                  <a:lnTo>
                    <a:pt x="264" y="354"/>
                  </a:lnTo>
                  <a:lnTo>
                    <a:pt x="261" y="359"/>
                  </a:lnTo>
                  <a:lnTo>
                    <a:pt x="255" y="364"/>
                  </a:lnTo>
                  <a:lnTo>
                    <a:pt x="253" y="373"/>
                  </a:lnTo>
                  <a:lnTo>
                    <a:pt x="255" y="385"/>
                  </a:lnTo>
                  <a:lnTo>
                    <a:pt x="261" y="402"/>
                  </a:lnTo>
                  <a:lnTo>
                    <a:pt x="266" y="416"/>
                  </a:lnTo>
                  <a:lnTo>
                    <a:pt x="272" y="421"/>
                  </a:lnTo>
                  <a:lnTo>
                    <a:pt x="668" y="409"/>
                  </a:lnTo>
                  <a:lnTo>
                    <a:pt x="670" y="362"/>
                  </a:lnTo>
                  <a:lnTo>
                    <a:pt x="662" y="357"/>
                  </a:lnTo>
                  <a:lnTo>
                    <a:pt x="651" y="350"/>
                  </a:lnTo>
                  <a:lnTo>
                    <a:pt x="640" y="345"/>
                  </a:lnTo>
                  <a:lnTo>
                    <a:pt x="635" y="345"/>
                  </a:lnTo>
                  <a:lnTo>
                    <a:pt x="635" y="352"/>
                  </a:lnTo>
                  <a:lnTo>
                    <a:pt x="637" y="354"/>
                  </a:lnTo>
                  <a:lnTo>
                    <a:pt x="635" y="359"/>
                  </a:lnTo>
                  <a:lnTo>
                    <a:pt x="635" y="369"/>
                  </a:lnTo>
                  <a:lnTo>
                    <a:pt x="629" y="378"/>
                  </a:lnTo>
                  <a:lnTo>
                    <a:pt x="624" y="383"/>
                  </a:lnTo>
                  <a:lnTo>
                    <a:pt x="621" y="378"/>
                  </a:lnTo>
                  <a:lnTo>
                    <a:pt x="621" y="373"/>
                  </a:lnTo>
                  <a:lnTo>
                    <a:pt x="621" y="366"/>
                  </a:lnTo>
                  <a:lnTo>
                    <a:pt x="624" y="364"/>
                  </a:lnTo>
                  <a:lnTo>
                    <a:pt x="618" y="359"/>
                  </a:lnTo>
                  <a:lnTo>
                    <a:pt x="610" y="354"/>
                  </a:lnTo>
                  <a:lnTo>
                    <a:pt x="599" y="347"/>
                  </a:lnTo>
                  <a:lnTo>
                    <a:pt x="591" y="345"/>
                  </a:lnTo>
                  <a:lnTo>
                    <a:pt x="588" y="350"/>
                  </a:lnTo>
                  <a:lnTo>
                    <a:pt x="593" y="362"/>
                  </a:lnTo>
                  <a:lnTo>
                    <a:pt x="593" y="371"/>
                  </a:lnTo>
                  <a:lnTo>
                    <a:pt x="588" y="373"/>
                  </a:lnTo>
                  <a:lnTo>
                    <a:pt x="582" y="366"/>
                  </a:lnTo>
                  <a:lnTo>
                    <a:pt x="580" y="359"/>
                  </a:lnTo>
                  <a:lnTo>
                    <a:pt x="580" y="354"/>
                  </a:lnTo>
                  <a:lnTo>
                    <a:pt x="549" y="335"/>
                  </a:lnTo>
                  <a:lnTo>
                    <a:pt x="547" y="343"/>
                  </a:lnTo>
                  <a:lnTo>
                    <a:pt x="555" y="352"/>
                  </a:lnTo>
                  <a:lnTo>
                    <a:pt x="558" y="359"/>
                  </a:lnTo>
                  <a:lnTo>
                    <a:pt x="563" y="366"/>
                  </a:lnTo>
                  <a:lnTo>
                    <a:pt x="563" y="369"/>
                  </a:lnTo>
                  <a:lnTo>
                    <a:pt x="555" y="369"/>
                  </a:lnTo>
                  <a:lnTo>
                    <a:pt x="539" y="362"/>
                  </a:lnTo>
                  <a:lnTo>
                    <a:pt x="525" y="354"/>
                  </a:lnTo>
                  <a:lnTo>
                    <a:pt x="514" y="347"/>
                  </a:lnTo>
                  <a:lnTo>
                    <a:pt x="519" y="345"/>
                  </a:lnTo>
                  <a:lnTo>
                    <a:pt x="528" y="340"/>
                  </a:lnTo>
                  <a:lnTo>
                    <a:pt x="544" y="331"/>
                  </a:lnTo>
                  <a:lnTo>
                    <a:pt x="560" y="319"/>
                  </a:lnTo>
                  <a:lnTo>
                    <a:pt x="569" y="307"/>
                  </a:lnTo>
                  <a:lnTo>
                    <a:pt x="569" y="286"/>
                  </a:lnTo>
                  <a:lnTo>
                    <a:pt x="566" y="257"/>
                  </a:lnTo>
                  <a:lnTo>
                    <a:pt x="566" y="231"/>
                  </a:lnTo>
                  <a:lnTo>
                    <a:pt x="566" y="221"/>
                  </a:lnTo>
                  <a:lnTo>
                    <a:pt x="544" y="190"/>
                  </a:lnTo>
                  <a:lnTo>
                    <a:pt x="547" y="190"/>
                  </a:lnTo>
                  <a:lnTo>
                    <a:pt x="555" y="190"/>
                  </a:lnTo>
                  <a:lnTo>
                    <a:pt x="563" y="190"/>
                  </a:lnTo>
                  <a:lnTo>
                    <a:pt x="569" y="188"/>
                  </a:lnTo>
                  <a:lnTo>
                    <a:pt x="566" y="183"/>
                  </a:lnTo>
                  <a:lnTo>
                    <a:pt x="563" y="183"/>
                  </a:lnTo>
                  <a:lnTo>
                    <a:pt x="560" y="183"/>
                  </a:lnTo>
                  <a:lnTo>
                    <a:pt x="558" y="183"/>
                  </a:lnTo>
                  <a:lnTo>
                    <a:pt x="558" y="157"/>
                  </a:lnTo>
                  <a:lnTo>
                    <a:pt x="555" y="157"/>
                  </a:lnTo>
                  <a:lnTo>
                    <a:pt x="547" y="157"/>
                  </a:lnTo>
                  <a:lnTo>
                    <a:pt x="539" y="152"/>
                  </a:lnTo>
                  <a:lnTo>
                    <a:pt x="536" y="138"/>
                  </a:lnTo>
                  <a:lnTo>
                    <a:pt x="533" y="122"/>
                  </a:lnTo>
                  <a:lnTo>
                    <a:pt x="528" y="105"/>
                  </a:lnTo>
                  <a:lnTo>
                    <a:pt x="519" y="91"/>
                  </a:lnTo>
                  <a:lnTo>
                    <a:pt x="506" y="79"/>
                  </a:lnTo>
                  <a:lnTo>
                    <a:pt x="500" y="69"/>
                  </a:lnTo>
                  <a:lnTo>
                    <a:pt x="506" y="62"/>
                  </a:lnTo>
                  <a:lnTo>
                    <a:pt x="514" y="57"/>
                  </a:lnTo>
                  <a:lnTo>
                    <a:pt x="519" y="55"/>
                  </a:lnTo>
                  <a:lnTo>
                    <a:pt x="522" y="57"/>
                  </a:lnTo>
                  <a:lnTo>
                    <a:pt x="530" y="60"/>
                  </a:lnTo>
                  <a:lnTo>
                    <a:pt x="541" y="60"/>
                  </a:lnTo>
                  <a:lnTo>
                    <a:pt x="549" y="57"/>
                  </a:lnTo>
                  <a:lnTo>
                    <a:pt x="552" y="48"/>
                  </a:lnTo>
                  <a:lnTo>
                    <a:pt x="549" y="38"/>
                  </a:lnTo>
                  <a:lnTo>
                    <a:pt x="547" y="34"/>
                  </a:lnTo>
                  <a:lnTo>
                    <a:pt x="558" y="34"/>
                  </a:lnTo>
                  <a:lnTo>
                    <a:pt x="569" y="36"/>
                  </a:lnTo>
                  <a:lnTo>
                    <a:pt x="582" y="43"/>
                  </a:lnTo>
                  <a:lnTo>
                    <a:pt x="588" y="50"/>
                  </a:lnTo>
                  <a:lnTo>
                    <a:pt x="593" y="55"/>
                  </a:lnTo>
                  <a:lnTo>
                    <a:pt x="621" y="62"/>
                  </a:lnTo>
                  <a:lnTo>
                    <a:pt x="621" y="67"/>
                  </a:lnTo>
                  <a:lnTo>
                    <a:pt x="626" y="76"/>
                  </a:lnTo>
                  <a:lnTo>
                    <a:pt x="632" y="84"/>
                  </a:lnTo>
                  <a:lnTo>
                    <a:pt x="640" y="86"/>
                  </a:lnTo>
                  <a:lnTo>
                    <a:pt x="648" y="76"/>
                  </a:lnTo>
                  <a:lnTo>
                    <a:pt x="654" y="69"/>
                  </a:lnTo>
                  <a:lnTo>
                    <a:pt x="651" y="60"/>
                  </a:lnTo>
                  <a:lnTo>
                    <a:pt x="646" y="57"/>
                  </a:lnTo>
                  <a:lnTo>
                    <a:pt x="635" y="50"/>
                  </a:lnTo>
                  <a:lnTo>
                    <a:pt x="629" y="41"/>
                  </a:lnTo>
                  <a:lnTo>
                    <a:pt x="621" y="34"/>
                  </a:lnTo>
                  <a:lnTo>
                    <a:pt x="621" y="29"/>
                  </a:lnTo>
                  <a:lnTo>
                    <a:pt x="580" y="27"/>
                  </a:lnTo>
                  <a:lnTo>
                    <a:pt x="560" y="15"/>
                  </a:lnTo>
                  <a:lnTo>
                    <a:pt x="571" y="8"/>
                  </a:lnTo>
                  <a:lnTo>
                    <a:pt x="566" y="8"/>
                  </a:lnTo>
                  <a:lnTo>
                    <a:pt x="555" y="8"/>
                  </a:lnTo>
                  <a:lnTo>
                    <a:pt x="544" y="8"/>
                  </a:lnTo>
                  <a:lnTo>
                    <a:pt x="536" y="10"/>
                  </a:lnTo>
                  <a:lnTo>
                    <a:pt x="522" y="8"/>
                  </a:lnTo>
                  <a:lnTo>
                    <a:pt x="508" y="5"/>
                  </a:lnTo>
                  <a:lnTo>
                    <a:pt x="497" y="0"/>
                  </a:lnTo>
                  <a:lnTo>
                    <a:pt x="489" y="3"/>
                  </a:lnTo>
                  <a:lnTo>
                    <a:pt x="492" y="22"/>
                  </a:lnTo>
                  <a:lnTo>
                    <a:pt x="478" y="53"/>
                  </a:lnTo>
                  <a:lnTo>
                    <a:pt x="492" y="88"/>
                  </a:lnTo>
                  <a:lnTo>
                    <a:pt x="489" y="119"/>
                  </a:lnTo>
                  <a:lnTo>
                    <a:pt x="495" y="138"/>
                  </a:lnTo>
                  <a:lnTo>
                    <a:pt x="492" y="164"/>
                  </a:lnTo>
                  <a:lnTo>
                    <a:pt x="440" y="207"/>
                  </a:lnTo>
                  <a:lnTo>
                    <a:pt x="349" y="133"/>
                  </a:lnTo>
                  <a:lnTo>
                    <a:pt x="368" y="105"/>
                  </a:lnTo>
                  <a:lnTo>
                    <a:pt x="371" y="95"/>
                  </a:lnTo>
                  <a:lnTo>
                    <a:pt x="379" y="76"/>
                  </a:lnTo>
                  <a:lnTo>
                    <a:pt x="387" y="55"/>
                  </a:lnTo>
                  <a:lnTo>
                    <a:pt x="385" y="46"/>
                  </a:lnTo>
                  <a:lnTo>
                    <a:pt x="376" y="48"/>
                  </a:lnTo>
                  <a:lnTo>
                    <a:pt x="368" y="65"/>
                  </a:lnTo>
                  <a:lnTo>
                    <a:pt x="363" y="79"/>
                  </a:lnTo>
                  <a:lnTo>
                    <a:pt x="363" y="88"/>
                  </a:lnTo>
                  <a:lnTo>
                    <a:pt x="360" y="91"/>
                  </a:lnTo>
                  <a:lnTo>
                    <a:pt x="360" y="100"/>
                  </a:lnTo>
                  <a:lnTo>
                    <a:pt x="354" y="103"/>
                  </a:lnTo>
                  <a:lnTo>
                    <a:pt x="349" y="103"/>
                  </a:lnTo>
                  <a:lnTo>
                    <a:pt x="346" y="88"/>
                  </a:lnTo>
                  <a:lnTo>
                    <a:pt x="352" y="72"/>
                  </a:lnTo>
                  <a:lnTo>
                    <a:pt x="357" y="55"/>
                  </a:lnTo>
                  <a:lnTo>
                    <a:pt x="363" y="50"/>
                  </a:lnTo>
                  <a:lnTo>
                    <a:pt x="349" y="43"/>
                  </a:lnTo>
                  <a:lnTo>
                    <a:pt x="346" y="50"/>
                  </a:lnTo>
                  <a:lnTo>
                    <a:pt x="338" y="72"/>
                  </a:lnTo>
                  <a:lnTo>
                    <a:pt x="332" y="93"/>
                  </a:lnTo>
                  <a:lnTo>
                    <a:pt x="335" y="112"/>
                  </a:lnTo>
                  <a:lnTo>
                    <a:pt x="335" y="122"/>
                  </a:lnTo>
                  <a:lnTo>
                    <a:pt x="330" y="133"/>
                  </a:lnTo>
                  <a:lnTo>
                    <a:pt x="321" y="141"/>
                  </a:lnTo>
                  <a:lnTo>
                    <a:pt x="319" y="148"/>
                  </a:lnTo>
                  <a:lnTo>
                    <a:pt x="319" y="162"/>
                  </a:lnTo>
                  <a:lnTo>
                    <a:pt x="313" y="171"/>
                  </a:lnTo>
                  <a:lnTo>
                    <a:pt x="302" y="188"/>
                  </a:lnTo>
                  <a:lnTo>
                    <a:pt x="291" y="207"/>
                  </a:lnTo>
                  <a:lnTo>
                    <a:pt x="277" y="217"/>
                  </a:lnTo>
                  <a:lnTo>
                    <a:pt x="255" y="224"/>
                  </a:lnTo>
                  <a:lnTo>
                    <a:pt x="250" y="221"/>
                  </a:lnTo>
                  <a:lnTo>
                    <a:pt x="239" y="217"/>
                  </a:lnTo>
                  <a:lnTo>
                    <a:pt x="225" y="214"/>
                  </a:lnTo>
                  <a:lnTo>
                    <a:pt x="220" y="219"/>
                  </a:lnTo>
                  <a:lnTo>
                    <a:pt x="220" y="226"/>
                  </a:lnTo>
                  <a:lnTo>
                    <a:pt x="225" y="233"/>
                  </a:lnTo>
                  <a:lnTo>
                    <a:pt x="233" y="238"/>
                  </a:lnTo>
                  <a:lnTo>
                    <a:pt x="239" y="248"/>
                  </a:lnTo>
                  <a:lnTo>
                    <a:pt x="236" y="252"/>
                  </a:lnTo>
                  <a:lnTo>
                    <a:pt x="233" y="257"/>
                  </a:lnTo>
                  <a:lnTo>
                    <a:pt x="222" y="262"/>
                  </a:lnTo>
                  <a:lnTo>
                    <a:pt x="203" y="264"/>
                  </a:lnTo>
                  <a:lnTo>
                    <a:pt x="184" y="264"/>
                  </a:lnTo>
                  <a:lnTo>
                    <a:pt x="170" y="271"/>
                  </a:lnTo>
                  <a:lnTo>
                    <a:pt x="165" y="274"/>
                  </a:lnTo>
                  <a:lnTo>
                    <a:pt x="162" y="271"/>
                  </a:lnTo>
                  <a:lnTo>
                    <a:pt x="156" y="264"/>
                  </a:lnTo>
                  <a:lnTo>
                    <a:pt x="156" y="255"/>
                  </a:lnTo>
                  <a:lnTo>
                    <a:pt x="151" y="245"/>
                  </a:lnTo>
                  <a:lnTo>
                    <a:pt x="145" y="238"/>
                  </a:lnTo>
                  <a:lnTo>
                    <a:pt x="132" y="231"/>
                  </a:lnTo>
                  <a:lnTo>
                    <a:pt x="118" y="226"/>
                  </a:lnTo>
                  <a:lnTo>
                    <a:pt x="107" y="219"/>
                  </a:lnTo>
                  <a:lnTo>
                    <a:pt x="118" y="212"/>
                  </a:lnTo>
                  <a:lnTo>
                    <a:pt x="132" y="200"/>
                  </a:lnTo>
                  <a:lnTo>
                    <a:pt x="140" y="188"/>
                  </a:lnTo>
                  <a:lnTo>
                    <a:pt x="140" y="181"/>
                  </a:lnTo>
                  <a:lnTo>
                    <a:pt x="129" y="176"/>
                  </a:lnTo>
                  <a:lnTo>
                    <a:pt x="110" y="174"/>
                  </a:lnTo>
                  <a:lnTo>
                    <a:pt x="96" y="176"/>
                  </a:lnTo>
                  <a:lnTo>
                    <a:pt x="82" y="176"/>
                  </a:lnTo>
                  <a:lnTo>
                    <a:pt x="71" y="167"/>
                  </a:lnTo>
                  <a:lnTo>
                    <a:pt x="66" y="169"/>
                  </a:lnTo>
                  <a:lnTo>
                    <a:pt x="55" y="171"/>
                  </a:lnTo>
                  <a:lnTo>
                    <a:pt x="41" y="169"/>
                  </a:lnTo>
                  <a:lnTo>
                    <a:pt x="35" y="160"/>
                  </a:lnTo>
                  <a:lnTo>
                    <a:pt x="35" y="150"/>
                  </a:lnTo>
                  <a:lnTo>
                    <a:pt x="44" y="148"/>
                  </a:lnTo>
                  <a:lnTo>
                    <a:pt x="52" y="143"/>
                  </a:lnTo>
                  <a:lnTo>
                    <a:pt x="60" y="133"/>
                  </a:lnTo>
                  <a:lnTo>
                    <a:pt x="55" y="117"/>
                  </a:lnTo>
                  <a:lnTo>
                    <a:pt x="49" y="105"/>
                  </a:lnTo>
                  <a:lnTo>
                    <a:pt x="35" y="100"/>
                  </a:lnTo>
                  <a:lnTo>
                    <a:pt x="27" y="98"/>
                  </a:lnTo>
                  <a:lnTo>
                    <a:pt x="16" y="95"/>
                  </a:lnTo>
                  <a:lnTo>
                    <a:pt x="11" y="93"/>
                  </a:lnTo>
                  <a:lnTo>
                    <a:pt x="2" y="91"/>
                  </a:lnTo>
                  <a:lnTo>
                    <a:pt x="0" y="91"/>
                  </a:lnTo>
                  <a:lnTo>
                    <a:pt x="11" y="136"/>
                  </a:lnTo>
                  <a:close/>
                </a:path>
              </a:pathLst>
            </a:custGeom>
            <a:solidFill>
              <a:srgbClr val="A89E96"/>
            </a:solidFill>
            <a:ln w="9525">
              <a:noFill/>
              <a:round/>
              <a:headEnd/>
              <a:tailEnd/>
            </a:ln>
          </p:spPr>
          <p:txBody>
            <a:bodyPr/>
            <a:lstStyle/>
            <a:p>
              <a:endParaRPr lang="en-US"/>
            </a:p>
          </p:txBody>
        </p:sp>
        <p:sp>
          <p:nvSpPr>
            <p:cNvPr id="15477" name="Freeform 91"/>
            <p:cNvSpPr>
              <a:spLocks/>
            </p:cNvSpPr>
            <p:nvPr/>
          </p:nvSpPr>
          <p:spPr bwMode="auto">
            <a:xfrm>
              <a:off x="6402" y="3007"/>
              <a:ext cx="547" cy="356"/>
            </a:xfrm>
            <a:custGeom>
              <a:avLst/>
              <a:gdLst>
                <a:gd name="T0" fmla="*/ 229 w 547"/>
                <a:gd name="T1" fmla="*/ 26 h 356"/>
                <a:gd name="T2" fmla="*/ 226 w 547"/>
                <a:gd name="T3" fmla="*/ 73 h 356"/>
                <a:gd name="T4" fmla="*/ 201 w 547"/>
                <a:gd name="T5" fmla="*/ 104 h 356"/>
                <a:gd name="T6" fmla="*/ 163 w 547"/>
                <a:gd name="T7" fmla="*/ 121 h 356"/>
                <a:gd name="T8" fmla="*/ 130 w 547"/>
                <a:gd name="T9" fmla="*/ 137 h 356"/>
                <a:gd name="T10" fmla="*/ 58 w 547"/>
                <a:gd name="T11" fmla="*/ 202 h 356"/>
                <a:gd name="T12" fmla="*/ 55 w 547"/>
                <a:gd name="T13" fmla="*/ 218 h 356"/>
                <a:gd name="T14" fmla="*/ 116 w 547"/>
                <a:gd name="T15" fmla="*/ 187 h 356"/>
                <a:gd name="T16" fmla="*/ 165 w 547"/>
                <a:gd name="T17" fmla="*/ 173 h 356"/>
                <a:gd name="T18" fmla="*/ 176 w 547"/>
                <a:gd name="T19" fmla="*/ 232 h 356"/>
                <a:gd name="T20" fmla="*/ 204 w 547"/>
                <a:gd name="T21" fmla="*/ 280 h 356"/>
                <a:gd name="T22" fmla="*/ 179 w 547"/>
                <a:gd name="T23" fmla="*/ 259 h 356"/>
                <a:gd name="T24" fmla="*/ 160 w 547"/>
                <a:gd name="T25" fmla="*/ 294 h 356"/>
                <a:gd name="T26" fmla="*/ 163 w 547"/>
                <a:gd name="T27" fmla="*/ 259 h 356"/>
                <a:gd name="T28" fmla="*/ 130 w 547"/>
                <a:gd name="T29" fmla="*/ 287 h 356"/>
                <a:gd name="T30" fmla="*/ 64 w 547"/>
                <a:gd name="T31" fmla="*/ 270 h 356"/>
                <a:gd name="T32" fmla="*/ 36 w 547"/>
                <a:gd name="T33" fmla="*/ 301 h 356"/>
                <a:gd name="T34" fmla="*/ 0 w 547"/>
                <a:gd name="T35" fmla="*/ 311 h 356"/>
                <a:gd name="T36" fmla="*/ 28 w 547"/>
                <a:gd name="T37" fmla="*/ 354 h 356"/>
                <a:gd name="T38" fmla="*/ 64 w 547"/>
                <a:gd name="T39" fmla="*/ 330 h 356"/>
                <a:gd name="T40" fmla="*/ 86 w 547"/>
                <a:gd name="T41" fmla="*/ 351 h 356"/>
                <a:gd name="T42" fmla="*/ 163 w 547"/>
                <a:gd name="T43" fmla="*/ 344 h 356"/>
                <a:gd name="T44" fmla="*/ 278 w 547"/>
                <a:gd name="T45" fmla="*/ 332 h 356"/>
                <a:gd name="T46" fmla="*/ 363 w 547"/>
                <a:gd name="T47" fmla="*/ 323 h 356"/>
                <a:gd name="T48" fmla="*/ 473 w 547"/>
                <a:gd name="T49" fmla="*/ 328 h 356"/>
                <a:gd name="T50" fmla="*/ 545 w 547"/>
                <a:gd name="T51" fmla="*/ 318 h 356"/>
                <a:gd name="T52" fmla="*/ 545 w 547"/>
                <a:gd name="T53" fmla="*/ 297 h 356"/>
                <a:gd name="T54" fmla="*/ 514 w 547"/>
                <a:gd name="T55" fmla="*/ 294 h 356"/>
                <a:gd name="T56" fmla="*/ 503 w 547"/>
                <a:gd name="T57" fmla="*/ 275 h 356"/>
                <a:gd name="T58" fmla="*/ 490 w 547"/>
                <a:gd name="T59" fmla="*/ 273 h 356"/>
                <a:gd name="T60" fmla="*/ 476 w 547"/>
                <a:gd name="T61" fmla="*/ 273 h 356"/>
                <a:gd name="T62" fmla="*/ 457 w 547"/>
                <a:gd name="T63" fmla="*/ 261 h 356"/>
                <a:gd name="T64" fmla="*/ 446 w 547"/>
                <a:gd name="T65" fmla="*/ 282 h 356"/>
                <a:gd name="T66" fmla="*/ 410 w 547"/>
                <a:gd name="T67" fmla="*/ 282 h 356"/>
                <a:gd name="T68" fmla="*/ 396 w 547"/>
                <a:gd name="T69" fmla="*/ 247 h 356"/>
                <a:gd name="T70" fmla="*/ 369 w 547"/>
                <a:gd name="T71" fmla="*/ 273 h 356"/>
                <a:gd name="T72" fmla="*/ 374 w 547"/>
                <a:gd name="T73" fmla="*/ 249 h 356"/>
                <a:gd name="T74" fmla="*/ 443 w 547"/>
                <a:gd name="T75" fmla="*/ 216 h 356"/>
                <a:gd name="T76" fmla="*/ 440 w 547"/>
                <a:gd name="T77" fmla="*/ 190 h 356"/>
                <a:gd name="T78" fmla="*/ 416 w 547"/>
                <a:gd name="T79" fmla="*/ 183 h 356"/>
                <a:gd name="T80" fmla="*/ 416 w 547"/>
                <a:gd name="T81" fmla="*/ 147 h 356"/>
                <a:gd name="T82" fmla="*/ 443 w 547"/>
                <a:gd name="T83" fmla="*/ 173 h 356"/>
                <a:gd name="T84" fmla="*/ 446 w 547"/>
                <a:gd name="T85" fmla="*/ 154 h 356"/>
                <a:gd name="T86" fmla="*/ 435 w 547"/>
                <a:gd name="T87" fmla="*/ 114 h 356"/>
                <a:gd name="T88" fmla="*/ 424 w 547"/>
                <a:gd name="T89" fmla="*/ 102 h 356"/>
                <a:gd name="T90" fmla="*/ 407 w 547"/>
                <a:gd name="T91" fmla="*/ 102 h 356"/>
                <a:gd name="T92" fmla="*/ 388 w 547"/>
                <a:gd name="T93" fmla="*/ 102 h 356"/>
                <a:gd name="T94" fmla="*/ 333 w 547"/>
                <a:gd name="T95" fmla="*/ 42 h 356"/>
                <a:gd name="T96" fmla="*/ 295 w 547"/>
                <a:gd name="T97" fmla="*/ 52 h 356"/>
                <a:gd name="T98" fmla="*/ 273 w 547"/>
                <a:gd name="T99" fmla="*/ 30 h 356"/>
                <a:gd name="T100" fmla="*/ 256 w 547"/>
                <a:gd name="T101" fmla="*/ 11 h 3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7"/>
                <a:gd name="T154" fmla="*/ 0 h 356"/>
                <a:gd name="T155" fmla="*/ 547 w 547"/>
                <a:gd name="T156" fmla="*/ 356 h 3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7" h="356">
                  <a:moveTo>
                    <a:pt x="256" y="0"/>
                  </a:moveTo>
                  <a:lnTo>
                    <a:pt x="242" y="4"/>
                  </a:lnTo>
                  <a:lnTo>
                    <a:pt x="237" y="11"/>
                  </a:lnTo>
                  <a:lnTo>
                    <a:pt x="229" y="26"/>
                  </a:lnTo>
                  <a:lnTo>
                    <a:pt x="223" y="45"/>
                  </a:lnTo>
                  <a:lnTo>
                    <a:pt x="223" y="57"/>
                  </a:lnTo>
                  <a:lnTo>
                    <a:pt x="226" y="66"/>
                  </a:lnTo>
                  <a:lnTo>
                    <a:pt x="226" y="73"/>
                  </a:lnTo>
                  <a:lnTo>
                    <a:pt x="226" y="80"/>
                  </a:lnTo>
                  <a:lnTo>
                    <a:pt x="226" y="83"/>
                  </a:lnTo>
                  <a:lnTo>
                    <a:pt x="207" y="102"/>
                  </a:lnTo>
                  <a:lnTo>
                    <a:pt x="201" y="104"/>
                  </a:lnTo>
                  <a:lnTo>
                    <a:pt x="190" y="111"/>
                  </a:lnTo>
                  <a:lnTo>
                    <a:pt x="179" y="116"/>
                  </a:lnTo>
                  <a:lnTo>
                    <a:pt x="171" y="121"/>
                  </a:lnTo>
                  <a:lnTo>
                    <a:pt x="163" y="121"/>
                  </a:lnTo>
                  <a:lnTo>
                    <a:pt x="146" y="123"/>
                  </a:lnTo>
                  <a:lnTo>
                    <a:pt x="132" y="130"/>
                  </a:lnTo>
                  <a:lnTo>
                    <a:pt x="127" y="135"/>
                  </a:lnTo>
                  <a:lnTo>
                    <a:pt x="130" y="137"/>
                  </a:lnTo>
                  <a:lnTo>
                    <a:pt x="130" y="145"/>
                  </a:lnTo>
                  <a:lnTo>
                    <a:pt x="130" y="149"/>
                  </a:lnTo>
                  <a:lnTo>
                    <a:pt x="132" y="152"/>
                  </a:lnTo>
                  <a:lnTo>
                    <a:pt x="58" y="202"/>
                  </a:lnTo>
                  <a:lnTo>
                    <a:pt x="55" y="202"/>
                  </a:lnTo>
                  <a:lnTo>
                    <a:pt x="55" y="209"/>
                  </a:lnTo>
                  <a:lnTo>
                    <a:pt x="53" y="213"/>
                  </a:lnTo>
                  <a:lnTo>
                    <a:pt x="55" y="218"/>
                  </a:lnTo>
                  <a:lnTo>
                    <a:pt x="66" y="213"/>
                  </a:lnTo>
                  <a:lnTo>
                    <a:pt x="88" y="202"/>
                  </a:lnTo>
                  <a:lnTo>
                    <a:pt x="108" y="192"/>
                  </a:lnTo>
                  <a:lnTo>
                    <a:pt x="116" y="187"/>
                  </a:lnTo>
                  <a:lnTo>
                    <a:pt x="152" y="142"/>
                  </a:lnTo>
                  <a:lnTo>
                    <a:pt x="179" y="137"/>
                  </a:lnTo>
                  <a:lnTo>
                    <a:pt x="168" y="164"/>
                  </a:lnTo>
                  <a:lnTo>
                    <a:pt x="165" y="173"/>
                  </a:lnTo>
                  <a:lnTo>
                    <a:pt x="163" y="192"/>
                  </a:lnTo>
                  <a:lnTo>
                    <a:pt x="163" y="213"/>
                  </a:lnTo>
                  <a:lnTo>
                    <a:pt x="168" y="230"/>
                  </a:lnTo>
                  <a:lnTo>
                    <a:pt x="176" y="232"/>
                  </a:lnTo>
                  <a:lnTo>
                    <a:pt x="190" y="242"/>
                  </a:lnTo>
                  <a:lnTo>
                    <a:pt x="201" y="251"/>
                  </a:lnTo>
                  <a:lnTo>
                    <a:pt x="207" y="268"/>
                  </a:lnTo>
                  <a:lnTo>
                    <a:pt x="204" y="280"/>
                  </a:lnTo>
                  <a:lnTo>
                    <a:pt x="204" y="285"/>
                  </a:lnTo>
                  <a:lnTo>
                    <a:pt x="201" y="287"/>
                  </a:lnTo>
                  <a:lnTo>
                    <a:pt x="190" y="251"/>
                  </a:lnTo>
                  <a:lnTo>
                    <a:pt x="179" y="259"/>
                  </a:lnTo>
                  <a:lnTo>
                    <a:pt x="171" y="294"/>
                  </a:lnTo>
                  <a:lnTo>
                    <a:pt x="168" y="294"/>
                  </a:lnTo>
                  <a:lnTo>
                    <a:pt x="163" y="294"/>
                  </a:lnTo>
                  <a:lnTo>
                    <a:pt x="160" y="294"/>
                  </a:lnTo>
                  <a:lnTo>
                    <a:pt x="160" y="289"/>
                  </a:lnTo>
                  <a:lnTo>
                    <a:pt x="163" y="280"/>
                  </a:lnTo>
                  <a:lnTo>
                    <a:pt x="165" y="268"/>
                  </a:lnTo>
                  <a:lnTo>
                    <a:pt x="163" y="259"/>
                  </a:lnTo>
                  <a:lnTo>
                    <a:pt x="160" y="256"/>
                  </a:lnTo>
                  <a:lnTo>
                    <a:pt x="149" y="259"/>
                  </a:lnTo>
                  <a:lnTo>
                    <a:pt x="138" y="273"/>
                  </a:lnTo>
                  <a:lnTo>
                    <a:pt x="130" y="287"/>
                  </a:lnTo>
                  <a:lnTo>
                    <a:pt x="127" y="294"/>
                  </a:lnTo>
                  <a:lnTo>
                    <a:pt x="88" y="268"/>
                  </a:lnTo>
                  <a:lnTo>
                    <a:pt x="86" y="287"/>
                  </a:lnTo>
                  <a:lnTo>
                    <a:pt x="64" y="270"/>
                  </a:lnTo>
                  <a:lnTo>
                    <a:pt x="55" y="275"/>
                  </a:lnTo>
                  <a:lnTo>
                    <a:pt x="47" y="282"/>
                  </a:lnTo>
                  <a:lnTo>
                    <a:pt x="36" y="294"/>
                  </a:lnTo>
                  <a:lnTo>
                    <a:pt x="36" y="301"/>
                  </a:lnTo>
                  <a:lnTo>
                    <a:pt x="53" y="304"/>
                  </a:lnTo>
                  <a:lnTo>
                    <a:pt x="42" y="318"/>
                  </a:lnTo>
                  <a:lnTo>
                    <a:pt x="0" y="304"/>
                  </a:lnTo>
                  <a:lnTo>
                    <a:pt x="0" y="311"/>
                  </a:lnTo>
                  <a:lnTo>
                    <a:pt x="6" y="330"/>
                  </a:lnTo>
                  <a:lnTo>
                    <a:pt x="9" y="347"/>
                  </a:lnTo>
                  <a:lnTo>
                    <a:pt x="17" y="356"/>
                  </a:lnTo>
                  <a:lnTo>
                    <a:pt x="28" y="354"/>
                  </a:lnTo>
                  <a:lnTo>
                    <a:pt x="44" y="344"/>
                  </a:lnTo>
                  <a:lnTo>
                    <a:pt x="55" y="337"/>
                  </a:lnTo>
                  <a:lnTo>
                    <a:pt x="64" y="332"/>
                  </a:lnTo>
                  <a:lnTo>
                    <a:pt x="64" y="330"/>
                  </a:lnTo>
                  <a:lnTo>
                    <a:pt x="72" y="330"/>
                  </a:lnTo>
                  <a:lnTo>
                    <a:pt x="77" y="332"/>
                  </a:lnTo>
                  <a:lnTo>
                    <a:pt x="83" y="342"/>
                  </a:lnTo>
                  <a:lnTo>
                    <a:pt x="86" y="351"/>
                  </a:lnTo>
                  <a:lnTo>
                    <a:pt x="99" y="351"/>
                  </a:lnTo>
                  <a:lnTo>
                    <a:pt x="110" y="347"/>
                  </a:lnTo>
                  <a:lnTo>
                    <a:pt x="116" y="344"/>
                  </a:lnTo>
                  <a:lnTo>
                    <a:pt x="163" y="344"/>
                  </a:lnTo>
                  <a:lnTo>
                    <a:pt x="229" y="328"/>
                  </a:lnTo>
                  <a:lnTo>
                    <a:pt x="237" y="328"/>
                  </a:lnTo>
                  <a:lnTo>
                    <a:pt x="259" y="330"/>
                  </a:lnTo>
                  <a:lnTo>
                    <a:pt x="278" y="332"/>
                  </a:lnTo>
                  <a:lnTo>
                    <a:pt x="295" y="339"/>
                  </a:lnTo>
                  <a:lnTo>
                    <a:pt x="308" y="337"/>
                  </a:lnTo>
                  <a:lnTo>
                    <a:pt x="336" y="330"/>
                  </a:lnTo>
                  <a:lnTo>
                    <a:pt x="363" y="323"/>
                  </a:lnTo>
                  <a:lnTo>
                    <a:pt x="377" y="320"/>
                  </a:lnTo>
                  <a:lnTo>
                    <a:pt x="443" y="323"/>
                  </a:lnTo>
                  <a:lnTo>
                    <a:pt x="451" y="323"/>
                  </a:lnTo>
                  <a:lnTo>
                    <a:pt x="473" y="328"/>
                  </a:lnTo>
                  <a:lnTo>
                    <a:pt x="501" y="332"/>
                  </a:lnTo>
                  <a:lnTo>
                    <a:pt x="523" y="330"/>
                  </a:lnTo>
                  <a:lnTo>
                    <a:pt x="534" y="323"/>
                  </a:lnTo>
                  <a:lnTo>
                    <a:pt x="545" y="318"/>
                  </a:lnTo>
                  <a:lnTo>
                    <a:pt x="547" y="313"/>
                  </a:lnTo>
                  <a:lnTo>
                    <a:pt x="545" y="306"/>
                  </a:lnTo>
                  <a:lnTo>
                    <a:pt x="545" y="297"/>
                  </a:lnTo>
                  <a:lnTo>
                    <a:pt x="545" y="287"/>
                  </a:lnTo>
                  <a:lnTo>
                    <a:pt x="539" y="287"/>
                  </a:lnTo>
                  <a:lnTo>
                    <a:pt x="525" y="292"/>
                  </a:lnTo>
                  <a:lnTo>
                    <a:pt x="514" y="294"/>
                  </a:lnTo>
                  <a:lnTo>
                    <a:pt x="506" y="294"/>
                  </a:lnTo>
                  <a:lnTo>
                    <a:pt x="503" y="292"/>
                  </a:lnTo>
                  <a:lnTo>
                    <a:pt x="503" y="282"/>
                  </a:lnTo>
                  <a:lnTo>
                    <a:pt x="503" y="275"/>
                  </a:lnTo>
                  <a:lnTo>
                    <a:pt x="501" y="270"/>
                  </a:lnTo>
                  <a:lnTo>
                    <a:pt x="498" y="266"/>
                  </a:lnTo>
                  <a:lnTo>
                    <a:pt x="492" y="266"/>
                  </a:lnTo>
                  <a:lnTo>
                    <a:pt x="490" y="273"/>
                  </a:lnTo>
                  <a:lnTo>
                    <a:pt x="490" y="280"/>
                  </a:lnTo>
                  <a:lnTo>
                    <a:pt x="490" y="287"/>
                  </a:lnTo>
                  <a:lnTo>
                    <a:pt x="476" y="278"/>
                  </a:lnTo>
                  <a:lnTo>
                    <a:pt x="476" y="273"/>
                  </a:lnTo>
                  <a:lnTo>
                    <a:pt x="473" y="266"/>
                  </a:lnTo>
                  <a:lnTo>
                    <a:pt x="468" y="259"/>
                  </a:lnTo>
                  <a:lnTo>
                    <a:pt x="462" y="256"/>
                  </a:lnTo>
                  <a:lnTo>
                    <a:pt x="457" y="261"/>
                  </a:lnTo>
                  <a:lnTo>
                    <a:pt x="457" y="270"/>
                  </a:lnTo>
                  <a:lnTo>
                    <a:pt x="454" y="280"/>
                  </a:lnTo>
                  <a:lnTo>
                    <a:pt x="451" y="287"/>
                  </a:lnTo>
                  <a:lnTo>
                    <a:pt x="446" y="282"/>
                  </a:lnTo>
                  <a:lnTo>
                    <a:pt x="437" y="280"/>
                  </a:lnTo>
                  <a:lnTo>
                    <a:pt x="435" y="275"/>
                  </a:lnTo>
                  <a:lnTo>
                    <a:pt x="435" y="273"/>
                  </a:lnTo>
                  <a:lnTo>
                    <a:pt x="410" y="282"/>
                  </a:lnTo>
                  <a:lnTo>
                    <a:pt x="388" y="268"/>
                  </a:lnTo>
                  <a:lnTo>
                    <a:pt x="391" y="263"/>
                  </a:lnTo>
                  <a:lnTo>
                    <a:pt x="394" y="256"/>
                  </a:lnTo>
                  <a:lnTo>
                    <a:pt x="396" y="247"/>
                  </a:lnTo>
                  <a:lnTo>
                    <a:pt x="394" y="244"/>
                  </a:lnTo>
                  <a:lnTo>
                    <a:pt x="380" y="249"/>
                  </a:lnTo>
                  <a:lnTo>
                    <a:pt x="374" y="261"/>
                  </a:lnTo>
                  <a:lnTo>
                    <a:pt x="369" y="273"/>
                  </a:lnTo>
                  <a:lnTo>
                    <a:pt x="366" y="278"/>
                  </a:lnTo>
                  <a:lnTo>
                    <a:pt x="358" y="266"/>
                  </a:lnTo>
                  <a:lnTo>
                    <a:pt x="361" y="259"/>
                  </a:lnTo>
                  <a:lnTo>
                    <a:pt x="374" y="249"/>
                  </a:lnTo>
                  <a:lnTo>
                    <a:pt x="394" y="240"/>
                  </a:lnTo>
                  <a:lnTo>
                    <a:pt x="413" y="237"/>
                  </a:lnTo>
                  <a:lnTo>
                    <a:pt x="429" y="230"/>
                  </a:lnTo>
                  <a:lnTo>
                    <a:pt x="443" y="216"/>
                  </a:lnTo>
                  <a:lnTo>
                    <a:pt x="446" y="199"/>
                  </a:lnTo>
                  <a:lnTo>
                    <a:pt x="448" y="192"/>
                  </a:lnTo>
                  <a:lnTo>
                    <a:pt x="446" y="187"/>
                  </a:lnTo>
                  <a:lnTo>
                    <a:pt x="440" y="190"/>
                  </a:lnTo>
                  <a:lnTo>
                    <a:pt x="435" y="192"/>
                  </a:lnTo>
                  <a:lnTo>
                    <a:pt x="432" y="192"/>
                  </a:lnTo>
                  <a:lnTo>
                    <a:pt x="427" y="187"/>
                  </a:lnTo>
                  <a:lnTo>
                    <a:pt x="416" y="183"/>
                  </a:lnTo>
                  <a:lnTo>
                    <a:pt x="407" y="173"/>
                  </a:lnTo>
                  <a:lnTo>
                    <a:pt x="407" y="166"/>
                  </a:lnTo>
                  <a:lnTo>
                    <a:pt x="413" y="154"/>
                  </a:lnTo>
                  <a:lnTo>
                    <a:pt x="416" y="147"/>
                  </a:lnTo>
                  <a:lnTo>
                    <a:pt x="418" y="142"/>
                  </a:lnTo>
                  <a:lnTo>
                    <a:pt x="427" y="152"/>
                  </a:lnTo>
                  <a:lnTo>
                    <a:pt x="435" y="164"/>
                  </a:lnTo>
                  <a:lnTo>
                    <a:pt x="443" y="173"/>
                  </a:lnTo>
                  <a:lnTo>
                    <a:pt x="446" y="173"/>
                  </a:lnTo>
                  <a:lnTo>
                    <a:pt x="448" y="168"/>
                  </a:lnTo>
                  <a:lnTo>
                    <a:pt x="446" y="159"/>
                  </a:lnTo>
                  <a:lnTo>
                    <a:pt x="446" y="154"/>
                  </a:lnTo>
                  <a:lnTo>
                    <a:pt x="443" y="152"/>
                  </a:lnTo>
                  <a:lnTo>
                    <a:pt x="443" y="109"/>
                  </a:lnTo>
                  <a:lnTo>
                    <a:pt x="440" y="111"/>
                  </a:lnTo>
                  <a:lnTo>
                    <a:pt x="435" y="114"/>
                  </a:lnTo>
                  <a:lnTo>
                    <a:pt x="429" y="116"/>
                  </a:lnTo>
                  <a:lnTo>
                    <a:pt x="427" y="114"/>
                  </a:lnTo>
                  <a:lnTo>
                    <a:pt x="424" y="109"/>
                  </a:lnTo>
                  <a:lnTo>
                    <a:pt x="424" y="102"/>
                  </a:lnTo>
                  <a:lnTo>
                    <a:pt x="424" y="95"/>
                  </a:lnTo>
                  <a:lnTo>
                    <a:pt x="418" y="92"/>
                  </a:lnTo>
                  <a:lnTo>
                    <a:pt x="410" y="95"/>
                  </a:lnTo>
                  <a:lnTo>
                    <a:pt x="407" y="102"/>
                  </a:lnTo>
                  <a:lnTo>
                    <a:pt x="402" y="107"/>
                  </a:lnTo>
                  <a:lnTo>
                    <a:pt x="396" y="109"/>
                  </a:lnTo>
                  <a:lnTo>
                    <a:pt x="391" y="104"/>
                  </a:lnTo>
                  <a:lnTo>
                    <a:pt x="388" y="102"/>
                  </a:lnTo>
                  <a:lnTo>
                    <a:pt x="380" y="97"/>
                  </a:lnTo>
                  <a:lnTo>
                    <a:pt x="380" y="61"/>
                  </a:lnTo>
                  <a:lnTo>
                    <a:pt x="333" y="42"/>
                  </a:lnTo>
                  <a:lnTo>
                    <a:pt x="322" y="61"/>
                  </a:lnTo>
                  <a:lnTo>
                    <a:pt x="317" y="59"/>
                  </a:lnTo>
                  <a:lnTo>
                    <a:pt x="306" y="57"/>
                  </a:lnTo>
                  <a:lnTo>
                    <a:pt x="295" y="52"/>
                  </a:lnTo>
                  <a:lnTo>
                    <a:pt x="286" y="47"/>
                  </a:lnTo>
                  <a:lnTo>
                    <a:pt x="284" y="38"/>
                  </a:lnTo>
                  <a:lnTo>
                    <a:pt x="281" y="33"/>
                  </a:lnTo>
                  <a:lnTo>
                    <a:pt x="273" y="30"/>
                  </a:lnTo>
                  <a:lnTo>
                    <a:pt x="262" y="30"/>
                  </a:lnTo>
                  <a:lnTo>
                    <a:pt x="253" y="26"/>
                  </a:lnTo>
                  <a:lnTo>
                    <a:pt x="253" y="19"/>
                  </a:lnTo>
                  <a:lnTo>
                    <a:pt x="256" y="11"/>
                  </a:lnTo>
                  <a:lnTo>
                    <a:pt x="262" y="9"/>
                  </a:lnTo>
                  <a:lnTo>
                    <a:pt x="256" y="0"/>
                  </a:lnTo>
                  <a:close/>
                </a:path>
              </a:pathLst>
            </a:custGeom>
            <a:solidFill>
              <a:srgbClr val="968C82"/>
            </a:solidFill>
            <a:ln w="9525">
              <a:noFill/>
              <a:round/>
              <a:headEnd/>
              <a:tailEnd/>
            </a:ln>
          </p:spPr>
          <p:txBody>
            <a:bodyPr/>
            <a:lstStyle/>
            <a:p>
              <a:endParaRPr lang="en-US"/>
            </a:p>
          </p:txBody>
        </p:sp>
        <p:sp>
          <p:nvSpPr>
            <p:cNvPr id="15478" name="Freeform 92"/>
            <p:cNvSpPr>
              <a:spLocks/>
            </p:cNvSpPr>
            <p:nvPr/>
          </p:nvSpPr>
          <p:spPr bwMode="auto">
            <a:xfrm>
              <a:off x="6644" y="3085"/>
              <a:ext cx="121" cy="128"/>
            </a:xfrm>
            <a:custGeom>
              <a:avLst/>
              <a:gdLst>
                <a:gd name="T0" fmla="*/ 33 w 121"/>
                <a:gd name="T1" fmla="*/ 0 h 128"/>
                <a:gd name="T2" fmla="*/ 31 w 121"/>
                <a:gd name="T3" fmla="*/ 9 h 128"/>
                <a:gd name="T4" fmla="*/ 28 w 121"/>
                <a:gd name="T5" fmla="*/ 14 h 128"/>
                <a:gd name="T6" fmla="*/ 22 w 121"/>
                <a:gd name="T7" fmla="*/ 29 h 128"/>
                <a:gd name="T8" fmla="*/ 17 w 121"/>
                <a:gd name="T9" fmla="*/ 43 h 128"/>
                <a:gd name="T10" fmla="*/ 14 w 121"/>
                <a:gd name="T11" fmla="*/ 57 h 128"/>
                <a:gd name="T12" fmla="*/ 11 w 121"/>
                <a:gd name="T13" fmla="*/ 59 h 128"/>
                <a:gd name="T14" fmla="*/ 6 w 121"/>
                <a:gd name="T15" fmla="*/ 59 h 128"/>
                <a:gd name="T16" fmla="*/ 0 w 121"/>
                <a:gd name="T17" fmla="*/ 57 h 128"/>
                <a:gd name="T18" fmla="*/ 0 w 121"/>
                <a:gd name="T19" fmla="*/ 64 h 128"/>
                <a:gd name="T20" fmla="*/ 6 w 121"/>
                <a:gd name="T21" fmla="*/ 78 h 128"/>
                <a:gd name="T22" fmla="*/ 17 w 121"/>
                <a:gd name="T23" fmla="*/ 100 h 128"/>
                <a:gd name="T24" fmla="*/ 31 w 121"/>
                <a:gd name="T25" fmla="*/ 116 h 128"/>
                <a:gd name="T26" fmla="*/ 36 w 121"/>
                <a:gd name="T27" fmla="*/ 126 h 128"/>
                <a:gd name="T28" fmla="*/ 39 w 121"/>
                <a:gd name="T29" fmla="*/ 128 h 128"/>
                <a:gd name="T30" fmla="*/ 50 w 121"/>
                <a:gd name="T31" fmla="*/ 126 h 128"/>
                <a:gd name="T32" fmla="*/ 55 w 121"/>
                <a:gd name="T33" fmla="*/ 121 h 128"/>
                <a:gd name="T34" fmla="*/ 66 w 121"/>
                <a:gd name="T35" fmla="*/ 119 h 128"/>
                <a:gd name="T36" fmla="*/ 75 w 121"/>
                <a:gd name="T37" fmla="*/ 114 h 128"/>
                <a:gd name="T38" fmla="*/ 80 w 121"/>
                <a:gd name="T39" fmla="*/ 114 h 128"/>
                <a:gd name="T40" fmla="*/ 80 w 121"/>
                <a:gd name="T41" fmla="*/ 109 h 128"/>
                <a:gd name="T42" fmla="*/ 86 w 121"/>
                <a:gd name="T43" fmla="*/ 100 h 128"/>
                <a:gd name="T44" fmla="*/ 91 w 121"/>
                <a:gd name="T45" fmla="*/ 90 h 128"/>
                <a:gd name="T46" fmla="*/ 99 w 121"/>
                <a:gd name="T47" fmla="*/ 88 h 128"/>
                <a:gd name="T48" fmla="*/ 105 w 121"/>
                <a:gd name="T49" fmla="*/ 88 h 128"/>
                <a:gd name="T50" fmla="*/ 113 w 121"/>
                <a:gd name="T51" fmla="*/ 90 h 128"/>
                <a:gd name="T52" fmla="*/ 119 w 121"/>
                <a:gd name="T53" fmla="*/ 90 h 128"/>
                <a:gd name="T54" fmla="*/ 121 w 121"/>
                <a:gd name="T55" fmla="*/ 88 h 128"/>
                <a:gd name="T56" fmla="*/ 116 w 121"/>
                <a:gd name="T57" fmla="*/ 74 h 128"/>
                <a:gd name="T58" fmla="*/ 102 w 121"/>
                <a:gd name="T59" fmla="*/ 52 h 128"/>
                <a:gd name="T60" fmla="*/ 91 w 121"/>
                <a:gd name="T61" fmla="*/ 33 h 128"/>
                <a:gd name="T62" fmla="*/ 86 w 121"/>
                <a:gd name="T63" fmla="*/ 21 h 128"/>
                <a:gd name="T64" fmla="*/ 83 w 121"/>
                <a:gd name="T65" fmla="*/ 14 h 128"/>
                <a:gd name="T66" fmla="*/ 75 w 121"/>
                <a:gd name="T67" fmla="*/ 9 h 128"/>
                <a:gd name="T68" fmla="*/ 66 w 121"/>
                <a:gd name="T69" fmla="*/ 5 h 128"/>
                <a:gd name="T70" fmla="*/ 64 w 121"/>
                <a:gd name="T71" fmla="*/ 5 h 128"/>
                <a:gd name="T72" fmla="*/ 33 w 121"/>
                <a:gd name="T73" fmla="*/ 0 h 128"/>
                <a:gd name="T74" fmla="*/ 33 w 121"/>
                <a:gd name="T75" fmla="*/ 0 h 1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1"/>
                <a:gd name="T115" fmla="*/ 0 h 128"/>
                <a:gd name="T116" fmla="*/ 121 w 121"/>
                <a:gd name="T117" fmla="*/ 128 h 1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1" h="128">
                  <a:moveTo>
                    <a:pt x="33" y="0"/>
                  </a:moveTo>
                  <a:lnTo>
                    <a:pt x="31" y="9"/>
                  </a:lnTo>
                  <a:lnTo>
                    <a:pt x="28" y="14"/>
                  </a:lnTo>
                  <a:lnTo>
                    <a:pt x="22" y="29"/>
                  </a:lnTo>
                  <a:lnTo>
                    <a:pt x="17" y="43"/>
                  </a:lnTo>
                  <a:lnTo>
                    <a:pt x="14" y="57"/>
                  </a:lnTo>
                  <a:lnTo>
                    <a:pt x="11" y="59"/>
                  </a:lnTo>
                  <a:lnTo>
                    <a:pt x="6" y="59"/>
                  </a:lnTo>
                  <a:lnTo>
                    <a:pt x="0" y="57"/>
                  </a:lnTo>
                  <a:lnTo>
                    <a:pt x="0" y="64"/>
                  </a:lnTo>
                  <a:lnTo>
                    <a:pt x="6" y="78"/>
                  </a:lnTo>
                  <a:lnTo>
                    <a:pt x="17" y="100"/>
                  </a:lnTo>
                  <a:lnTo>
                    <a:pt x="31" y="116"/>
                  </a:lnTo>
                  <a:lnTo>
                    <a:pt x="36" y="126"/>
                  </a:lnTo>
                  <a:lnTo>
                    <a:pt x="39" y="128"/>
                  </a:lnTo>
                  <a:lnTo>
                    <a:pt x="50" y="126"/>
                  </a:lnTo>
                  <a:lnTo>
                    <a:pt x="55" y="121"/>
                  </a:lnTo>
                  <a:lnTo>
                    <a:pt x="66" y="119"/>
                  </a:lnTo>
                  <a:lnTo>
                    <a:pt x="75" y="114"/>
                  </a:lnTo>
                  <a:lnTo>
                    <a:pt x="80" y="114"/>
                  </a:lnTo>
                  <a:lnTo>
                    <a:pt x="80" y="109"/>
                  </a:lnTo>
                  <a:lnTo>
                    <a:pt x="86" y="100"/>
                  </a:lnTo>
                  <a:lnTo>
                    <a:pt x="91" y="90"/>
                  </a:lnTo>
                  <a:lnTo>
                    <a:pt x="99" y="88"/>
                  </a:lnTo>
                  <a:lnTo>
                    <a:pt x="105" y="88"/>
                  </a:lnTo>
                  <a:lnTo>
                    <a:pt x="113" y="90"/>
                  </a:lnTo>
                  <a:lnTo>
                    <a:pt x="119" y="90"/>
                  </a:lnTo>
                  <a:lnTo>
                    <a:pt x="121" y="88"/>
                  </a:lnTo>
                  <a:lnTo>
                    <a:pt x="116" y="74"/>
                  </a:lnTo>
                  <a:lnTo>
                    <a:pt x="102" y="52"/>
                  </a:lnTo>
                  <a:lnTo>
                    <a:pt x="91" y="33"/>
                  </a:lnTo>
                  <a:lnTo>
                    <a:pt x="86" y="21"/>
                  </a:lnTo>
                  <a:lnTo>
                    <a:pt x="83" y="14"/>
                  </a:lnTo>
                  <a:lnTo>
                    <a:pt x="75" y="9"/>
                  </a:lnTo>
                  <a:lnTo>
                    <a:pt x="66" y="5"/>
                  </a:lnTo>
                  <a:lnTo>
                    <a:pt x="64" y="5"/>
                  </a:lnTo>
                  <a:lnTo>
                    <a:pt x="33" y="0"/>
                  </a:lnTo>
                  <a:close/>
                </a:path>
              </a:pathLst>
            </a:custGeom>
            <a:solidFill>
              <a:srgbClr val="A89E96"/>
            </a:solidFill>
            <a:ln w="9525">
              <a:noFill/>
              <a:round/>
              <a:headEnd/>
              <a:tailEnd/>
            </a:ln>
          </p:spPr>
          <p:txBody>
            <a:bodyPr/>
            <a:lstStyle/>
            <a:p>
              <a:endParaRPr lang="en-US"/>
            </a:p>
          </p:txBody>
        </p:sp>
        <p:sp>
          <p:nvSpPr>
            <p:cNvPr id="15479" name="Freeform 93"/>
            <p:cNvSpPr>
              <a:spLocks/>
            </p:cNvSpPr>
            <p:nvPr/>
          </p:nvSpPr>
          <p:spPr bwMode="auto">
            <a:xfrm>
              <a:off x="6457" y="3161"/>
              <a:ext cx="487" cy="188"/>
            </a:xfrm>
            <a:custGeom>
              <a:avLst/>
              <a:gdLst>
                <a:gd name="T0" fmla="*/ 121 w 487"/>
                <a:gd name="T1" fmla="*/ 2 h 188"/>
                <a:gd name="T2" fmla="*/ 113 w 487"/>
                <a:gd name="T3" fmla="*/ 26 h 188"/>
                <a:gd name="T4" fmla="*/ 110 w 487"/>
                <a:gd name="T5" fmla="*/ 48 h 188"/>
                <a:gd name="T6" fmla="*/ 141 w 487"/>
                <a:gd name="T7" fmla="*/ 88 h 188"/>
                <a:gd name="T8" fmla="*/ 182 w 487"/>
                <a:gd name="T9" fmla="*/ 126 h 188"/>
                <a:gd name="T10" fmla="*/ 163 w 487"/>
                <a:gd name="T11" fmla="*/ 135 h 188"/>
                <a:gd name="T12" fmla="*/ 127 w 487"/>
                <a:gd name="T13" fmla="*/ 116 h 188"/>
                <a:gd name="T14" fmla="*/ 94 w 487"/>
                <a:gd name="T15" fmla="*/ 143 h 188"/>
                <a:gd name="T16" fmla="*/ 91 w 487"/>
                <a:gd name="T17" fmla="*/ 124 h 188"/>
                <a:gd name="T18" fmla="*/ 75 w 487"/>
                <a:gd name="T19" fmla="*/ 147 h 188"/>
                <a:gd name="T20" fmla="*/ 66 w 487"/>
                <a:gd name="T21" fmla="*/ 150 h 188"/>
                <a:gd name="T22" fmla="*/ 47 w 487"/>
                <a:gd name="T23" fmla="*/ 128 h 188"/>
                <a:gd name="T24" fmla="*/ 33 w 487"/>
                <a:gd name="T25" fmla="*/ 121 h 188"/>
                <a:gd name="T26" fmla="*/ 0 w 487"/>
                <a:gd name="T27" fmla="*/ 143 h 188"/>
                <a:gd name="T28" fmla="*/ 22 w 487"/>
                <a:gd name="T29" fmla="*/ 171 h 188"/>
                <a:gd name="T30" fmla="*/ 42 w 487"/>
                <a:gd name="T31" fmla="*/ 185 h 188"/>
                <a:gd name="T32" fmla="*/ 108 w 487"/>
                <a:gd name="T33" fmla="*/ 188 h 188"/>
                <a:gd name="T34" fmla="*/ 196 w 487"/>
                <a:gd name="T35" fmla="*/ 174 h 188"/>
                <a:gd name="T36" fmla="*/ 251 w 487"/>
                <a:gd name="T37" fmla="*/ 181 h 188"/>
                <a:gd name="T38" fmla="*/ 314 w 487"/>
                <a:gd name="T39" fmla="*/ 164 h 188"/>
                <a:gd name="T40" fmla="*/ 380 w 487"/>
                <a:gd name="T41" fmla="*/ 162 h 188"/>
                <a:gd name="T42" fmla="*/ 443 w 487"/>
                <a:gd name="T43" fmla="*/ 174 h 188"/>
                <a:gd name="T44" fmla="*/ 481 w 487"/>
                <a:gd name="T45" fmla="*/ 159 h 188"/>
                <a:gd name="T46" fmla="*/ 446 w 487"/>
                <a:gd name="T47" fmla="*/ 145 h 188"/>
                <a:gd name="T48" fmla="*/ 410 w 487"/>
                <a:gd name="T49" fmla="*/ 128 h 188"/>
                <a:gd name="T50" fmla="*/ 396 w 487"/>
                <a:gd name="T51" fmla="*/ 143 h 188"/>
                <a:gd name="T52" fmla="*/ 380 w 487"/>
                <a:gd name="T53" fmla="*/ 126 h 188"/>
                <a:gd name="T54" fmla="*/ 372 w 487"/>
                <a:gd name="T55" fmla="*/ 124 h 188"/>
                <a:gd name="T56" fmla="*/ 374 w 487"/>
                <a:gd name="T57" fmla="*/ 143 h 188"/>
                <a:gd name="T58" fmla="*/ 341 w 487"/>
                <a:gd name="T59" fmla="*/ 131 h 188"/>
                <a:gd name="T60" fmla="*/ 322 w 487"/>
                <a:gd name="T61" fmla="*/ 109 h 188"/>
                <a:gd name="T62" fmla="*/ 314 w 487"/>
                <a:gd name="T63" fmla="*/ 131 h 188"/>
                <a:gd name="T64" fmla="*/ 300 w 487"/>
                <a:gd name="T65" fmla="*/ 121 h 188"/>
                <a:gd name="T66" fmla="*/ 311 w 487"/>
                <a:gd name="T67" fmla="*/ 95 h 188"/>
                <a:gd name="T68" fmla="*/ 361 w 487"/>
                <a:gd name="T69" fmla="*/ 76 h 188"/>
                <a:gd name="T70" fmla="*/ 382 w 487"/>
                <a:gd name="T71" fmla="*/ 64 h 188"/>
                <a:gd name="T72" fmla="*/ 328 w 487"/>
                <a:gd name="T73" fmla="*/ 33 h 188"/>
                <a:gd name="T74" fmla="*/ 300 w 487"/>
                <a:gd name="T75" fmla="*/ 19 h 188"/>
                <a:gd name="T76" fmla="*/ 278 w 487"/>
                <a:gd name="T77" fmla="*/ 26 h 188"/>
                <a:gd name="T78" fmla="*/ 256 w 487"/>
                <a:gd name="T79" fmla="*/ 55 h 188"/>
                <a:gd name="T80" fmla="*/ 193 w 487"/>
                <a:gd name="T81" fmla="*/ 24 h 188"/>
                <a:gd name="T82" fmla="*/ 185 w 487"/>
                <a:gd name="T83" fmla="*/ 0 h 188"/>
                <a:gd name="T84" fmla="*/ 157 w 487"/>
                <a:gd name="T85" fmla="*/ 26 h 188"/>
                <a:gd name="T86" fmla="*/ 127 w 487"/>
                <a:gd name="T87" fmla="*/ 2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7"/>
                <a:gd name="T133" fmla="*/ 0 h 188"/>
                <a:gd name="T134" fmla="*/ 487 w 487"/>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7" h="188">
                  <a:moveTo>
                    <a:pt x="127" y="2"/>
                  </a:moveTo>
                  <a:lnTo>
                    <a:pt x="124" y="0"/>
                  </a:lnTo>
                  <a:lnTo>
                    <a:pt x="121" y="2"/>
                  </a:lnTo>
                  <a:lnTo>
                    <a:pt x="116" y="7"/>
                  </a:lnTo>
                  <a:lnTo>
                    <a:pt x="116" y="14"/>
                  </a:lnTo>
                  <a:lnTo>
                    <a:pt x="113" y="26"/>
                  </a:lnTo>
                  <a:lnTo>
                    <a:pt x="110" y="36"/>
                  </a:lnTo>
                  <a:lnTo>
                    <a:pt x="110" y="43"/>
                  </a:lnTo>
                  <a:lnTo>
                    <a:pt x="110" y="48"/>
                  </a:lnTo>
                  <a:lnTo>
                    <a:pt x="113" y="76"/>
                  </a:lnTo>
                  <a:lnTo>
                    <a:pt x="119" y="78"/>
                  </a:lnTo>
                  <a:lnTo>
                    <a:pt x="141" y="88"/>
                  </a:lnTo>
                  <a:lnTo>
                    <a:pt x="163" y="102"/>
                  </a:lnTo>
                  <a:lnTo>
                    <a:pt x="182" y="116"/>
                  </a:lnTo>
                  <a:lnTo>
                    <a:pt x="182" y="126"/>
                  </a:lnTo>
                  <a:lnTo>
                    <a:pt x="174" y="133"/>
                  </a:lnTo>
                  <a:lnTo>
                    <a:pt x="165" y="135"/>
                  </a:lnTo>
                  <a:lnTo>
                    <a:pt x="163" y="135"/>
                  </a:lnTo>
                  <a:lnTo>
                    <a:pt x="143" y="138"/>
                  </a:lnTo>
                  <a:lnTo>
                    <a:pt x="141" y="114"/>
                  </a:lnTo>
                  <a:lnTo>
                    <a:pt x="127" y="116"/>
                  </a:lnTo>
                  <a:lnTo>
                    <a:pt x="116" y="140"/>
                  </a:lnTo>
                  <a:lnTo>
                    <a:pt x="94" y="145"/>
                  </a:lnTo>
                  <a:lnTo>
                    <a:pt x="94" y="143"/>
                  </a:lnTo>
                  <a:lnTo>
                    <a:pt x="97" y="135"/>
                  </a:lnTo>
                  <a:lnTo>
                    <a:pt x="97" y="126"/>
                  </a:lnTo>
                  <a:lnTo>
                    <a:pt x="91" y="124"/>
                  </a:lnTo>
                  <a:lnTo>
                    <a:pt x="86" y="126"/>
                  </a:lnTo>
                  <a:lnTo>
                    <a:pt x="80" y="138"/>
                  </a:lnTo>
                  <a:lnTo>
                    <a:pt x="75" y="147"/>
                  </a:lnTo>
                  <a:lnTo>
                    <a:pt x="75" y="154"/>
                  </a:lnTo>
                  <a:lnTo>
                    <a:pt x="72" y="152"/>
                  </a:lnTo>
                  <a:lnTo>
                    <a:pt x="66" y="150"/>
                  </a:lnTo>
                  <a:lnTo>
                    <a:pt x="58" y="145"/>
                  </a:lnTo>
                  <a:lnTo>
                    <a:pt x="55" y="138"/>
                  </a:lnTo>
                  <a:lnTo>
                    <a:pt x="47" y="128"/>
                  </a:lnTo>
                  <a:lnTo>
                    <a:pt x="42" y="124"/>
                  </a:lnTo>
                  <a:lnTo>
                    <a:pt x="33" y="121"/>
                  </a:lnTo>
                  <a:lnTo>
                    <a:pt x="33" y="143"/>
                  </a:lnTo>
                  <a:lnTo>
                    <a:pt x="22" y="128"/>
                  </a:lnTo>
                  <a:lnTo>
                    <a:pt x="0" y="143"/>
                  </a:lnTo>
                  <a:lnTo>
                    <a:pt x="3" y="145"/>
                  </a:lnTo>
                  <a:lnTo>
                    <a:pt x="14" y="157"/>
                  </a:lnTo>
                  <a:lnTo>
                    <a:pt x="22" y="171"/>
                  </a:lnTo>
                  <a:lnTo>
                    <a:pt x="31" y="181"/>
                  </a:lnTo>
                  <a:lnTo>
                    <a:pt x="33" y="183"/>
                  </a:lnTo>
                  <a:lnTo>
                    <a:pt x="42" y="185"/>
                  </a:lnTo>
                  <a:lnTo>
                    <a:pt x="53" y="183"/>
                  </a:lnTo>
                  <a:lnTo>
                    <a:pt x="58" y="183"/>
                  </a:lnTo>
                  <a:lnTo>
                    <a:pt x="108" y="188"/>
                  </a:lnTo>
                  <a:lnTo>
                    <a:pt x="163" y="176"/>
                  </a:lnTo>
                  <a:lnTo>
                    <a:pt x="171" y="174"/>
                  </a:lnTo>
                  <a:lnTo>
                    <a:pt x="196" y="174"/>
                  </a:lnTo>
                  <a:lnTo>
                    <a:pt x="220" y="176"/>
                  </a:lnTo>
                  <a:lnTo>
                    <a:pt x="237" y="181"/>
                  </a:lnTo>
                  <a:lnTo>
                    <a:pt x="251" y="181"/>
                  </a:lnTo>
                  <a:lnTo>
                    <a:pt x="278" y="174"/>
                  </a:lnTo>
                  <a:lnTo>
                    <a:pt x="300" y="166"/>
                  </a:lnTo>
                  <a:lnTo>
                    <a:pt x="314" y="164"/>
                  </a:lnTo>
                  <a:lnTo>
                    <a:pt x="322" y="162"/>
                  </a:lnTo>
                  <a:lnTo>
                    <a:pt x="352" y="162"/>
                  </a:lnTo>
                  <a:lnTo>
                    <a:pt x="380" y="162"/>
                  </a:lnTo>
                  <a:lnTo>
                    <a:pt x="396" y="169"/>
                  </a:lnTo>
                  <a:lnTo>
                    <a:pt x="413" y="171"/>
                  </a:lnTo>
                  <a:lnTo>
                    <a:pt x="443" y="174"/>
                  </a:lnTo>
                  <a:lnTo>
                    <a:pt x="473" y="171"/>
                  </a:lnTo>
                  <a:lnTo>
                    <a:pt x="487" y="169"/>
                  </a:lnTo>
                  <a:lnTo>
                    <a:pt x="481" y="159"/>
                  </a:lnTo>
                  <a:lnTo>
                    <a:pt x="468" y="152"/>
                  </a:lnTo>
                  <a:lnTo>
                    <a:pt x="451" y="147"/>
                  </a:lnTo>
                  <a:lnTo>
                    <a:pt x="446" y="145"/>
                  </a:lnTo>
                  <a:lnTo>
                    <a:pt x="437" y="140"/>
                  </a:lnTo>
                  <a:lnTo>
                    <a:pt x="424" y="133"/>
                  </a:lnTo>
                  <a:lnTo>
                    <a:pt x="410" y="128"/>
                  </a:lnTo>
                  <a:lnTo>
                    <a:pt x="402" y="133"/>
                  </a:lnTo>
                  <a:lnTo>
                    <a:pt x="399" y="138"/>
                  </a:lnTo>
                  <a:lnTo>
                    <a:pt x="396" y="143"/>
                  </a:lnTo>
                  <a:lnTo>
                    <a:pt x="393" y="140"/>
                  </a:lnTo>
                  <a:lnTo>
                    <a:pt x="388" y="133"/>
                  </a:lnTo>
                  <a:lnTo>
                    <a:pt x="380" y="126"/>
                  </a:lnTo>
                  <a:lnTo>
                    <a:pt x="377" y="124"/>
                  </a:lnTo>
                  <a:lnTo>
                    <a:pt x="372" y="124"/>
                  </a:lnTo>
                  <a:lnTo>
                    <a:pt x="369" y="133"/>
                  </a:lnTo>
                  <a:lnTo>
                    <a:pt x="372" y="135"/>
                  </a:lnTo>
                  <a:lnTo>
                    <a:pt x="374" y="143"/>
                  </a:lnTo>
                  <a:lnTo>
                    <a:pt x="374" y="150"/>
                  </a:lnTo>
                  <a:lnTo>
                    <a:pt x="361" y="145"/>
                  </a:lnTo>
                  <a:lnTo>
                    <a:pt x="341" y="131"/>
                  </a:lnTo>
                  <a:lnTo>
                    <a:pt x="330" y="121"/>
                  </a:lnTo>
                  <a:lnTo>
                    <a:pt x="325" y="112"/>
                  </a:lnTo>
                  <a:lnTo>
                    <a:pt x="322" y="109"/>
                  </a:lnTo>
                  <a:lnTo>
                    <a:pt x="319" y="116"/>
                  </a:lnTo>
                  <a:lnTo>
                    <a:pt x="317" y="121"/>
                  </a:lnTo>
                  <a:lnTo>
                    <a:pt x="314" y="131"/>
                  </a:lnTo>
                  <a:lnTo>
                    <a:pt x="311" y="138"/>
                  </a:lnTo>
                  <a:lnTo>
                    <a:pt x="306" y="133"/>
                  </a:lnTo>
                  <a:lnTo>
                    <a:pt x="300" y="121"/>
                  </a:lnTo>
                  <a:lnTo>
                    <a:pt x="300" y="112"/>
                  </a:lnTo>
                  <a:lnTo>
                    <a:pt x="303" y="105"/>
                  </a:lnTo>
                  <a:lnTo>
                    <a:pt x="311" y="95"/>
                  </a:lnTo>
                  <a:lnTo>
                    <a:pt x="325" y="86"/>
                  </a:lnTo>
                  <a:lnTo>
                    <a:pt x="344" y="81"/>
                  </a:lnTo>
                  <a:lnTo>
                    <a:pt x="361" y="76"/>
                  </a:lnTo>
                  <a:lnTo>
                    <a:pt x="369" y="76"/>
                  </a:lnTo>
                  <a:lnTo>
                    <a:pt x="374" y="71"/>
                  </a:lnTo>
                  <a:lnTo>
                    <a:pt x="382" y="64"/>
                  </a:lnTo>
                  <a:lnTo>
                    <a:pt x="391" y="52"/>
                  </a:lnTo>
                  <a:lnTo>
                    <a:pt x="388" y="45"/>
                  </a:lnTo>
                  <a:lnTo>
                    <a:pt x="328" y="33"/>
                  </a:lnTo>
                  <a:lnTo>
                    <a:pt x="322" y="29"/>
                  </a:lnTo>
                  <a:lnTo>
                    <a:pt x="314" y="24"/>
                  </a:lnTo>
                  <a:lnTo>
                    <a:pt x="300" y="19"/>
                  </a:lnTo>
                  <a:lnTo>
                    <a:pt x="289" y="17"/>
                  </a:lnTo>
                  <a:lnTo>
                    <a:pt x="281" y="21"/>
                  </a:lnTo>
                  <a:lnTo>
                    <a:pt x="278" y="26"/>
                  </a:lnTo>
                  <a:lnTo>
                    <a:pt x="278" y="33"/>
                  </a:lnTo>
                  <a:lnTo>
                    <a:pt x="278" y="38"/>
                  </a:lnTo>
                  <a:lnTo>
                    <a:pt x="256" y="55"/>
                  </a:lnTo>
                  <a:lnTo>
                    <a:pt x="223" y="59"/>
                  </a:lnTo>
                  <a:lnTo>
                    <a:pt x="193" y="29"/>
                  </a:lnTo>
                  <a:lnTo>
                    <a:pt x="193" y="24"/>
                  </a:lnTo>
                  <a:lnTo>
                    <a:pt x="193" y="14"/>
                  </a:lnTo>
                  <a:lnTo>
                    <a:pt x="190" y="7"/>
                  </a:lnTo>
                  <a:lnTo>
                    <a:pt x="185" y="0"/>
                  </a:lnTo>
                  <a:lnTo>
                    <a:pt x="174" y="5"/>
                  </a:lnTo>
                  <a:lnTo>
                    <a:pt x="165" y="14"/>
                  </a:lnTo>
                  <a:lnTo>
                    <a:pt x="157" y="26"/>
                  </a:lnTo>
                  <a:lnTo>
                    <a:pt x="154" y="33"/>
                  </a:lnTo>
                  <a:lnTo>
                    <a:pt x="141" y="26"/>
                  </a:lnTo>
                  <a:lnTo>
                    <a:pt x="127" y="2"/>
                  </a:lnTo>
                  <a:close/>
                </a:path>
              </a:pathLst>
            </a:custGeom>
            <a:solidFill>
              <a:srgbClr val="877A6E"/>
            </a:solidFill>
            <a:ln w="9525">
              <a:noFill/>
              <a:round/>
              <a:headEnd/>
              <a:tailEnd/>
            </a:ln>
          </p:spPr>
          <p:txBody>
            <a:bodyPr/>
            <a:lstStyle/>
            <a:p>
              <a:endParaRPr lang="en-US"/>
            </a:p>
          </p:txBody>
        </p:sp>
        <p:sp>
          <p:nvSpPr>
            <p:cNvPr id="15480" name="Freeform 94"/>
            <p:cNvSpPr>
              <a:spLocks/>
            </p:cNvSpPr>
            <p:nvPr/>
          </p:nvSpPr>
          <p:spPr bwMode="auto">
            <a:xfrm>
              <a:off x="6537" y="3030"/>
              <a:ext cx="138" cy="131"/>
            </a:xfrm>
            <a:custGeom>
              <a:avLst/>
              <a:gdLst>
                <a:gd name="T0" fmla="*/ 105 w 138"/>
                <a:gd name="T1" fmla="*/ 0 h 131"/>
                <a:gd name="T2" fmla="*/ 94 w 138"/>
                <a:gd name="T3" fmla="*/ 24 h 131"/>
                <a:gd name="T4" fmla="*/ 94 w 138"/>
                <a:gd name="T5" fmla="*/ 24 h 131"/>
                <a:gd name="T6" fmla="*/ 99 w 138"/>
                <a:gd name="T7" fmla="*/ 29 h 131"/>
                <a:gd name="T8" fmla="*/ 105 w 138"/>
                <a:gd name="T9" fmla="*/ 36 h 131"/>
                <a:gd name="T10" fmla="*/ 105 w 138"/>
                <a:gd name="T11" fmla="*/ 45 h 131"/>
                <a:gd name="T12" fmla="*/ 99 w 138"/>
                <a:gd name="T13" fmla="*/ 55 h 131"/>
                <a:gd name="T14" fmla="*/ 94 w 138"/>
                <a:gd name="T15" fmla="*/ 67 h 131"/>
                <a:gd name="T16" fmla="*/ 91 w 138"/>
                <a:gd name="T17" fmla="*/ 76 h 131"/>
                <a:gd name="T18" fmla="*/ 91 w 138"/>
                <a:gd name="T19" fmla="*/ 81 h 131"/>
                <a:gd name="T20" fmla="*/ 55 w 138"/>
                <a:gd name="T21" fmla="*/ 95 h 131"/>
                <a:gd name="T22" fmla="*/ 47 w 138"/>
                <a:gd name="T23" fmla="*/ 95 h 131"/>
                <a:gd name="T24" fmla="*/ 28 w 138"/>
                <a:gd name="T25" fmla="*/ 98 h 131"/>
                <a:gd name="T26" fmla="*/ 8 w 138"/>
                <a:gd name="T27" fmla="*/ 105 h 131"/>
                <a:gd name="T28" fmla="*/ 0 w 138"/>
                <a:gd name="T29" fmla="*/ 112 h 131"/>
                <a:gd name="T30" fmla="*/ 3 w 138"/>
                <a:gd name="T31" fmla="*/ 114 h 131"/>
                <a:gd name="T32" fmla="*/ 11 w 138"/>
                <a:gd name="T33" fmla="*/ 119 h 131"/>
                <a:gd name="T34" fmla="*/ 19 w 138"/>
                <a:gd name="T35" fmla="*/ 114 h 131"/>
                <a:gd name="T36" fmla="*/ 28 w 138"/>
                <a:gd name="T37" fmla="*/ 112 h 131"/>
                <a:gd name="T38" fmla="*/ 30 w 138"/>
                <a:gd name="T39" fmla="*/ 110 h 131"/>
                <a:gd name="T40" fmla="*/ 36 w 138"/>
                <a:gd name="T41" fmla="*/ 112 h 131"/>
                <a:gd name="T42" fmla="*/ 39 w 138"/>
                <a:gd name="T43" fmla="*/ 112 h 131"/>
                <a:gd name="T44" fmla="*/ 44 w 138"/>
                <a:gd name="T45" fmla="*/ 114 h 131"/>
                <a:gd name="T46" fmla="*/ 72 w 138"/>
                <a:gd name="T47" fmla="*/ 105 h 131"/>
                <a:gd name="T48" fmla="*/ 72 w 138"/>
                <a:gd name="T49" fmla="*/ 110 h 131"/>
                <a:gd name="T50" fmla="*/ 69 w 138"/>
                <a:gd name="T51" fmla="*/ 112 h 131"/>
                <a:gd name="T52" fmla="*/ 69 w 138"/>
                <a:gd name="T53" fmla="*/ 119 h 131"/>
                <a:gd name="T54" fmla="*/ 66 w 138"/>
                <a:gd name="T55" fmla="*/ 126 h 131"/>
                <a:gd name="T56" fmla="*/ 69 w 138"/>
                <a:gd name="T57" fmla="*/ 131 h 131"/>
                <a:gd name="T58" fmla="*/ 74 w 138"/>
                <a:gd name="T59" fmla="*/ 131 h 131"/>
                <a:gd name="T60" fmla="*/ 83 w 138"/>
                <a:gd name="T61" fmla="*/ 129 h 131"/>
                <a:gd name="T62" fmla="*/ 88 w 138"/>
                <a:gd name="T63" fmla="*/ 129 h 131"/>
                <a:gd name="T64" fmla="*/ 91 w 138"/>
                <a:gd name="T65" fmla="*/ 129 h 131"/>
                <a:gd name="T66" fmla="*/ 94 w 138"/>
                <a:gd name="T67" fmla="*/ 122 h 131"/>
                <a:gd name="T68" fmla="*/ 105 w 138"/>
                <a:gd name="T69" fmla="*/ 105 h 131"/>
                <a:gd name="T70" fmla="*/ 116 w 138"/>
                <a:gd name="T71" fmla="*/ 88 h 131"/>
                <a:gd name="T72" fmla="*/ 127 w 138"/>
                <a:gd name="T73" fmla="*/ 79 h 131"/>
                <a:gd name="T74" fmla="*/ 124 w 138"/>
                <a:gd name="T75" fmla="*/ 45 h 131"/>
                <a:gd name="T76" fmla="*/ 124 w 138"/>
                <a:gd name="T77" fmla="*/ 43 h 131"/>
                <a:gd name="T78" fmla="*/ 129 w 138"/>
                <a:gd name="T79" fmla="*/ 41 h 131"/>
                <a:gd name="T80" fmla="*/ 135 w 138"/>
                <a:gd name="T81" fmla="*/ 34 h 131"/>
                <a:gd name="T82" fmla="*/ 138 w 138"/>
                <a:gd name="T83" fmla="*/ 29 h 131"/>
                <a:gd name="T84" fmla="*/ 132 w 138"/>
                <a:gd name="T85" fmla="*/ 24 h 131"/>
                <a:gd name="T86" fmla="*/ 127 w 138"/>
                <a:gd name="T87" fmla="*/ 24 h 131"/>
                <a:gd name="T88" fmla="*/ 121 w 138"/>
                <a:gd name="T89" fmla="*/ 24 h 131"/>
                <a:gd name="T90" fmla="*/ 118 w 138"/>
                <a:gd name="T91" fmla="*/ 26 h 131"/>
                <a:gd name="T92" fmla="*/ 110 w 138"/>
                <a:gd name="T93" fmla="*/ 36 h 131"/>
                <a:gd name="T94" fmla="*/ 113 w 138"/>
                <a:gd name="T95" fmla="*/ 7 h 131"/>
                <a:gd name="T96" fmla="*/ 105 w 138"/>
                <a:gd name="T97" fmla="*/ 0 h 131"/>
                <a:gd name="T98" fmla="*/ 105 w 138"/>
                <a:gd name="T99" fmla="*/ 0 h 1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8"/>
                <a:gd name="T151" fmla="*/ 0 h 131"/>
                <a:gd name="T152" fmla="*/ 138 w 138"/>
                <a:gd name="T153" fmla="*/ 131 h 13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8" h="131">
                  <a:moveTo>
                    <a:pt x="105" y="0"/>
                  </a:moveTo>
                  <a:lnTo>
                    <a:pt x="94" y="24"/>
                  </a:lnTo>
                  <a:lnTo>
                    <a:pt x="99" y="29"/>
                  </a:lnTo>
                  <a:lnTo>
                    <a:pt x="105" y="36"/>
                  </a:lnTo>
                  <a:lnTo>
                    <a:pt x="105" y="45"/>
                  </a:lnTo>
                  <a:lnTo>
                    <a:pt x="99" y="55"/>
                  </a:lnTo>
                  <a:lnTo>
                    <a:pt x="94" y="67"/>
                  </a:lnTo>
                  <a:lnTo>
                    <a:pt x="91" y="76"/>
                  </a:lnTo>
                  <a:lnTo>
                    <a:pt x="91" y="81"/>
                  </a:lnTo>
                  <a:lnTo>
                    <a:pt x="55" y="95"/>
                  </a:lnTo>
                  <a:lnTo>
                    <a:pt x="47" y="95"/>
                  </a:lnTo>
                  <a:lnTo>
                    <a:pt x="28" y="98"/>
                  </a:lnTo>
                  <a:lnTo>
                    <a:pt x="8" y="105"/>
                  </a:lnTo>
                  <a:lnTo>
                    <a:pt x="0" y="112"/>
                  </a:lnTo>
                  <a:lnTo>
                    <a:pt x="3" y="114"/>
                  </a:lnTo>
                  <a:lnTo>
                    <a:pt x="11" y="119"/>
                  </a:lnTo>
                  <a:lnTo>
                    <a:pt x="19" y="114"/>
                  </a:lnTo>
                  <a:lnTo>
                    <a:pt x="28" y="112"/>
                  </a:lnTo>
                  <a:lnTo>
                    <a:pt x="30" y="110"/>
                  </a:lnTo>
                  <a:lnTo>
                    <a:pt x="36" y="112"/>
                  </a:lnTo>
                  <a:lnTo>
                    <a:pt x="39" y="112"/>
                  </a:lnTo>
                  <a:lnTo>
                    <a:pt x="44" y="114"/>
                  </a:lnTo>
                  <a:lnTo>
                    <a:pt x="72" y="105"/>
                  </a:lnTo>
                  <a:lnTo>
                    <a:pt x="72" y="110"/>
                  </a:lnTo>
                  <a:lnTo>
                    <a:pt x="69" y="112"/>
                  </a:lnTo>
                  <a:lnTo>
                    <a:pt x="69" y="119"/>
                  </a:lnTo>
                  <a:lnTo>
                    <a:pt x="66" y="126"/>
                  </a:lnTo>
                  <a:lnTo>
                    <a:pt x="69" y="131"/>
                  </a:lnTo>
                  <a:lnTo>
                    <a:pt x="74" y="131"/>
                  </a:lnTo>
                  <a:lnTo>
                    <a:pt x="83" y="129"/>
                  </a:lnTo>
                  <a:lnTo>
                    <a:pt x="88" y="129"/>
                  </a:lnTo>
                  <a:lnTo>
                    <a:pt x="91" y="129"/>
                  </a:lnTo>
                  <a:lnTo>
                    <a:pt x="94" y="122"/>
                  </a:lnTo>
                  <a:lnTo>
                    <a:pt x="105" y="105"/>
                  </a:lnTo>
                  <a:lnTo>
                    <a:pt x="116" y="88"/>
                  </a:lnTo>
                  <a:lnTo>
                    <a:pt x="127" y="79"/>
                  </a:lnTo>
                  <a:lnTo>
                    <a:pt x="124" y="45"/>
                  </a:lnTo>
                  <a:lnTo>
                    <a:pt x="124" y="43"/>
                  </a:lnTo>
                  <a:lnTo>
                    <a:pt x="129" y="41"/>
                  </a:lnTo>
                  <a:lnTo>
                    <a:pt x="135" y="34"/>
                  </a:lnTo>
                  <a:lnTo>
                    <a:pt x="138" y="29"/>
                  </a:lnTo>
                  <a:lnTo>
                    <a:pt x="132" y="24"/>
                  </a:lnTo>
                  <a:lnTo>
                    <a:pt x="127" y="24"/>
                  </a:lnTo>
                  <a:lnTo>
                    <a:pt x="121" y="24"/>
                  </a:lnTo>
                  <a:lnTo>
                    <a:pt x="118" y="26"/>
                  </a:lnTo>
                  <a:lnTo>
                    <a:pt x="110" y="36"/>
                  </a:lnTo>
                  <a:lnTo>
                    <a:pt x="113" y="7"/>
                  </a:lnTo>
                  <a:lnTo>
                    <a:pt x="105" y="0"/>
                  </a:lnTo>
                  <a:close/>
                </a:path>
              </a:pathLst>
            </a:custGeom>
            <a:solidFill>
              <a:srgbClr val="877A6E"/>
            </a:solidFill>
            <a:ln w="9525">
              <a:noFill/>
              <a:round/>
              <a:headEnd/>
              <a:tailEnd/>
            </a:ln>
          </p:spPr>
          <p:txBody>
            <a:bodyPr/>
            <a:lstStyle/>
            <a:p>
              <a:endParaRPr lang="en-US"/>
            </a:p>
          </p:txBody>
        </p:sp>
        <p:sp>
          <p:nvSpPr>
            <p:cNvPr id="15481" name="Freeform 95"/>
            <p:cNvSpPr>
              <a:spLocks/>
            </p:cNvSpPr>
            <p:nvPr/>
          </p:nvSpPr>
          <p:spPr bwMode="auto">
            <a:xfrm>
              <a:off x="6468" y="3168"/>
              <a:ext cx="380" cy="176"/>
            </a:xfrm>
            <a:custGeom>
              <a:avLst/>
              <a:gdLst>
                <a:gd name="T0" fmla="*/ 193 w 380"/>
                <a:gd name="T1" fmla="*/ 133 h 176"/>
                <a:gd name="T2" fmla="*/ 256 w 380"/>
                <a:gd name="T3" fmla="*/ 147 h 176"/>
                <a:gd name="T4" fmla="*/ 275 w 380"/>
                <a:gd name="T5" fmla="*/ 143 h 176"/>
                <a:gd name="T6" fmla="*/ 303 w 380"/>
                <a:gd name="T7" fmla="*/ 138 h 176"/>
                <a:gd name="T8" fmla="*/ 319 w 380"/>
                <a:gd name="T9" fmla="*/ 143 h 176"/>
                <a:gd name="T10" fmla="*/ 328 w 380"/>
                <a:gd name="T11" fmla="*/ 147 h 176"/>
                <a:gd name="T12" fmla="*/ 292 w 380"/>
                <a:gd name="T13" fmla="*/ 155 h 176"/>
                <a:gd name="T14" fmla="*/ 262 w 380"/>
                <a:gd name="T15" fmla="*/ 167 h 176"/>
                <a:gd name="T16" fmla="*/ 207 w 380"/>
                <a:gd name="T17" fmla="*/ 164 h 176"/>
                <a:gd name="T18" fmla="*/ 160 w 380"/>
                <a:gd name="T19" fmla="*/ 164 h 176"/>
                <a:gd name="T20" fmla="*/ 110 w 380"/>
                <a:gd name="T21" fmla="*/ 176 h 176"/>
                <a:gd name="T22" fmla="*/ 69 w 380"/>
                <a:gd name="T23" fmla="*/ 174 h 176"/>
                <a:gd name="T24" fmla="*/ 20 w 380"/>
                <a:gd name="T25" fmla="*/ 167 h 176"/>
                <a:gd name="T26" fmla="*/ 3 w 380"/>
                <a:gd name="T27" fmla="*/ 147 h 176"/>
                <a:gd name="T28" fmla="*/ 0 w 380"/>
                <a:gd name="T29" fmla="*/ 138 h 176"/>
                <a:gd name="T30" fmla="*/ 0 w 380"/>
                <a:gd name="T31" fmla="*/ 131 h 176"/>
                <a:gd name="T32" fmla="*/ 9 w 380"/>
                <a:gd name="T33" fmla="*/ 128 h 176"/>
                <a:gd name="T34" fmla="*/ 22 w 380"/>
                <a:gd name="T35" fmla="*/ 140 h 176"/>
                <a:gd name="T36" fmla="*/ 28 w 380"/>
                <a:gd name="T37" fmla="*/ 150 h 176"/>
                <a:gd name="T38" fmla="*/ 31 w 380"/>
                <a:gd name="T39" fmla="*/ 138 h 176"/>
                <a:gd name="T40" fmla="*/ 22 w 380"/>
                <a:gd name="T41" fmla="*/ 121 h 176"/>
                <a:gd name="T42" fmla="*/ 31 w 380"/>
                <a:gd name="T43" fmla="*/ 119 h 176"/>
                <a:gd name="T44" fmla="*/ 44 w 380"/>
                <a:gd name="T45" fmla="*/ 136 h 176"/>
                <a:gd name="T46" fmla="*/ 47 w 380"/>
                <a:gd name="T47" fmla="*/ 140 h 176"/>
                <a:gd name="T48" fmla="*/ 61 w 380"/>
                <a:gd name="T49" fmla="*/ 136 h 176"/>
                <a:gd name="T50" fmla="*/ 94 w 380"/>
                <a:gd name="T51" fmla="*/ 138 h 176"/>
                <a:gd name="T52" fmla="*/ 124 w 380"/>
                <a:gd name="T53" fmla="*/ 136 h 176"/>
                <a:gd name="T54" fmla="*/ 138 w 380"/>
                <a:gd name="T55" fmla="*/ 131 h 176"/>
                <a:gd name="T56" fmla="*/ 160 w 380"/>
                <a:gd name="T57" fmla="*/ 131 h 176"/>
                <a:gd name="T58" fmla="*/ 171 w 380"/>
                <a:gd name="T59" fmla="*/ 121 h 176"/>
                <a:gd name="T60" fmla="*/ 174 w 380"/>
                <a:gd name="T61" fmla="*/ 112 h 176"/>
                <a:gd name="T62" fmla="*/ 132 w 380"/>
                <a:gd name="T63" fmla="*/ 62 h 176"/>
                <a:gd name="T64" fmla="*/ 113 w 380"/>
                <a:gd name="T65" fmla="*/ 52 h 176"/>
                <a:gd name="T66" fmla="*/ 102 w 380"/>
                <a:gd name="T67" fmla="*/ 29 h 176"/>
                <a:gd name="T68" fmla="*/ 127 w 380"/>
                <a:gd name="T69" fmla="*/ 24 h 176"/>
                <a:gd name="T70" fmla="*/ 149 w 380"/>
                <a:gd name="T71" fmla="*/ 31 h 176"/>
                <a:gd name="T72" fmla="*/ 157 w 380"/>
                <a:gd name="T73" fmla="*/ 10 h 176"/>
                <a:gd name="T74" fmla="*/ 171 w 380"/>
                <a:gd name="T75" fmla="*/ 0 h 176"/>
                <a:gd name="T76" fmla="*/ 176 w 380"/>
                <a:gd name="T77" fmla="*/ 12 h 176"/>
                <a:gd name="T78" fmla="*/ 176 w 380"/>
                <a:gd name="T79" fmla="*/ 22 h 176"/>
                <a:gd name="T80" fmla="*/ 207 w 380"/>
                <a:gd name="T81" fmla="*/ 48 h 176"/>
                <a:gd name="T82" fmla="*/ 240 w 380"/>
                <a:gd name="T83" fmla="*/ 48 h 176"/>
                <a:gd name="T84" fmla="*/ 264 w 380"/>
                <a:gd name="T85" fmla="*/ 33 h 176"/>
                <a:gd name="T86" fmla="*/ 275 w 380"/>
                <a:gd name="T87" fmla="*/ 14 h 176"/>
                <a:gd name="T88" fmla="*/ 289 w 380"/>
                <a:gd name="T89" fmla="*/ 17 h 176"/>
                <a:gd name="T90" fmla="*/ 300 w 380"/>
                <a:gd name="T91" fmla="*/ 26 h 176"/>
                <a:gd name="T92" fmla="*/ 311 w 380"/>
                <a:gd name="T93" fmla="*/ 31 h 176"/>
                <a:gd name="T94" fmla="*/ 350 w 380"/>
                <a:gd name="T95" fmla="*/ 41 h 176"/>
                <a:gd name="T96" fmla="*/ 377 w 380"/>
                <a:gd name="T97" fmla="*/ 41 h 176"/>
                <a:gd name="T98" fmla="*/ 377 w 380"/>
                <a:gd name="T99" fmla="*/ 50 h 176"/>
                <a:gd name="T100" fmla="*/ 358 w 380"/>
                <a:gd name="T101" fmla="*/ 62 h 176"/>
                <a:gd name="T102" fmla="*/ 311 w 380"/>
                <a:gd name="T103" fmla="*/ 76 h 176"/>
                <a:gd name="T104" fmla="*/ 267 w 380"/>
                <a:gd name="T105" fmla="*/ 102 h 176"/>
                <a:gd name="T106" fmla="*/ 242 w 380"/>
                <a:gd name="T107" fmla="*/ 100 h 176"/>
                <a:gd name="T108" fmla="*/ 226 w 380"/>
                <a:gd name="T109" fmla="*/ 107 h 176"/>
                <a:gd name="T110" fmla="*/ 209 w 380"/>
                <a:gd name="T111" fmla="*/ 117 h 176"/>
                <a:gd name="T112" fmla="*/ 193 w 380"/>
                <a:gd name="T113" fmla="*/ 105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0"/>
                <a:gd name="T172" fmla="*/ 0 h 176"/>
                <a:gd name="T173" fmla="*/ 380 w 380"/>
                <a:gd name="T174" fmla="*/ 176 h 1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0" h="176">
                  <a:moveTo>
                    <a:pt x="193" y="105"/>
                  </a:moveTo>
                  <a:lnTo>
                    <a:pt x="193" y="133"/>
                  </a:lnTo>
                  <a:lnTo>
                    <a:pt x="220" y="147"/>
                  </a:lnTo>
                  <a:lnTo>
                    <a:pt x="256" y="147"/>
                  </a:lnTo>
                  <a:lnTo>
                    <a:pt x="262" y="145"/>
                  </a:lnTo>
                  <a:lnTo>
                    <a:pt x="275" y="143"/>
                  </a:lnTo>
                  <a:lnTo>
                    <a:pt x="292" y="138"/>
                  </a:lnTo>
                  <a:lnTo>
                    <a:pt x="303" y="138"/>
                  </a:lnTo>
                  <a:lnTo>
                    <a:pt x="311" y="138"/>
                  </a:lnTo>
                  <a:lnTo>
                    <a:pt x="319" y="143"/>
                  </a:lnTo>
                  <a:lnTo>
                    <a:pt x="325" y="145"/>
                  </a:lnTo>
                  <a:lnTo>
                    <a:pt x="328" y="147"/>
                  </a:lnTo>
                  <a:lnTo>
                    <a:pt x="297" y="152"/>
                  </a:lnTo>
                  <a:lnTo>
                    <a:pt x="292" y="155"/>
                  </a:lnTo>
                  <a:lnTo>
                    <a:pt x="278" y="162"/>
                  </a:lnTo>
                  <a:lnTo>
                    <a:pt x="262" y="167"/>
                  </a:lnTo>
                  <a:lnTo>
                    <a:pt x="237" y="169"/>
                  </a:lnTo>
                  <a:lnTo>
                    <a:pt x="207" y="164"/>
                  </a:lnTo>
                  <a:lnTo>
                    <a:pt x="179" y="164"/>
                  </a:lnTo>
                  <a:lnTo>
                    <a:pt x="160" y="164"/>
                  </a:lnTo>
                  <a:lnTo>
                    <a:pt x="152" y="164"/>
                  </a:lnTo>
                  <a:lnTo>
                    <a:pt x="110" y="176"/>
                  </a:lnTo>
                  <a:lnTo>
                    <a:pt x="97" y="174"/>
                  </a:lnTo>
                  <a:lnTo>
                    <a:pt x="69" y="174"/>
                  </a:lnTo>
                  <a:lnTo>
                    <a:pt x="36" y="169"/>
                  </a:lnTo>
                  <a:lnTo>
                    <a:pt x="20" y="167"/>
                  </a:lnTo>
                  <a:lnTo>
                    <a:pt x="9" y="157"/>
                  </a:lnTo>
                  <a:lnTo>
                    <a:pt x="3" y="147"/>
                  </a:lnTo>
                  <a:lnTo>
                    <a:pt x="0" y="143"/>
                  </a:lnTo>
                  <a:lnTo>
                    <a:pt x="0" y="138"/>
                  </a:lnTo>
                  <a:lnTo>
                    <a:pt x="0" y="136"/>
                  </a:lnTo>
                  <a:lnTo>
                    <a:pt x="0" y="131"/>
                  </a:lnTo>
                  <a:lnTo>
                    <a:pt x="3" y="126"/>
                  </a:lnTo>
                  <a:lnTo>
                    <a:pt x="9" y="128"/>
                  </a:lnTo>
                  <a:lnTo>
                    <a:pt x="17" y="133"/>
                  </a:lnTo>
                  <a:lnTo>
                    <a:pt x="22" y="140"/>
                  </a:lnTo>
                  <a:lnTo>
                    <a:pt x="25" y="147"/>
                  </a:lnTo>
                  <a:lnTo>
                    <a:pt x="28" y="150"/>
                  </a:lnTo>
                  <a:lnTo>
                    <a:pt x="33" y="145"/>
                  </a:lnTo>
                  <a:lnTo>
                    <a:pt x="31" y="138"/>
                  </a:lnTo>
                  <a:lnTo>
                    <a:pt x="25" y="131"/>
                  </a:lnTo>
                  <a:lnTo>
                    <a:pt x="22" y="121"/>
                  </a:lnTo>
                  <a:lnTo>
                    <a:pt x="25" y="119"/>
                  </a:lnTo>
                  <a:lnTo>
                    <a:pt x="31" y="119"/>
                  </a:lnTo>
                  <a:lnTo>
                    <a:pt x="39" y="128"/>
                  </a:lnTo>
                  <a:lnTo>
                    <a:pt x="44" y="136"/>
                  </a:lnTo>
                  <a:lnTo>
                    <a:pt x="47" y="140"/>
                  </a:lnTo>
                  <a:lnTo>
                    <a:pt x="55" y="140"/>
                  </a:lnTo>
                  <a:lnTo>
                    <a:pt x="61" y="136"/>
                  </a:lnTo>
                  <a:lnTo>
                    <a:pt x="75" y="126"/>
                  </a:lnTo>
                  <a:lnTo>
                    <a:pt x="94" y="138"/>
                  </a:lnTo>
                  <a:lnTo>
                    <a:pt x="124" y="117"/>
                  </a:lnTo>
                  <a:lnTo>
                    <a:pt x="124" y="136"/>
                  </a:lnTo>
                  <a:lnTo>
                    <a:pt x="130" y="133"/>
                  </a:lnTo>
                  <a:lnTo>
                    <a:pt x="138" y="131"/>
                  </a:lnTo>
                  <a:lnTo>
                    <a:pt x="149" y="128"/>
                  </a:lnTo>
                  <a:lnTo>
                    <a:pt x="160" y="131"/>
                  </a:lnTo>
                  <a:lnTo>
                    <a:pt x="163" y="128"/>
                  </a:lnTo>
                  <a:lnTo>
                    <a:pt x="171" y="121"/>
                  </a:lnTo>
                  <a:lnTo>
                    <a:pt x="174" y="117"/>
                  </a:lnTo>
                  <a:lnTo>
                    <a:pt x="174" y="112"/>
                  </a:lnTo>
                  <a:lnTo>
                    <a:pt x="174" y="100"/>
                  </a:lnTo>
                  <a:lnTo>
                    <a:pt x="132" y="62"/>
                  </a:lnTo>
                  <a:lnTo>
                    <a:pt x="124" y="60"/>
                  </a:lnTo>
                  <a:lnTo>
                    <a:pt x="113" y="52"/>
                  </a:lnTo>
                  <a:lnTo>
                    <a:pt x="102" y="43"/>
                  </a:lnTo>
                  <a:lnTo>
                    <a:pt x="102" y="29"/>
                  </a:lnTo>
                  <a:lnTo>
                    <a:pt x="113" y="19"/>
                  </a:lnTo>
                  <a:lnTo>
                    <a:pt x="127" y="24"/>
                  </a:lnTo>
                  <a:lnTo>
                    <a:pt x="141" y="29"/>
                  </a:lnTo>
                  <a:lnTo>
                    <a:pt x="149" y="31"/>
                  </a:lnTo>
                  <a:lnTo>
                    <a:pt x="154" y="19"/>
                  </a:lnTo>
                  <a:lnTo>
                    <a:pt x="157" y="10"/>
                  </a:lnTo>
                  <a:lnTo>
                    <a:pt x="163" y="0"/>
                  </a:lnTo>
                  <a:lnTo>
                    <a:pt x="171" y="0"/>
                  </a:lnTo>
                  <a:lnTo>
                    <a:pt x="176" y="5"/>
                  </a:lnTo>
                  <a:lnTo>
                    <a:pt x="176" y="12"/>
                  </a:lnTo>
                  <a:lnTo>
                    <a:pt x="176" y="17"/>
                  </a:lnTo>
                  <a:lnTo>
                    <a:pt x="176" y="22"/>
                  </a:lnTo>
                  <a:lnTo>
                    <a:pt x="201" y="48"/>
                  </a:lnTo>
                  <a:lnTo>
                    <a:pt x="207" y="48"/>
                  </a:lnTo>
                  <a:lnTo>
                    <a:pt x="223" y="48"/>
                  </a:lnTo>
                  <a:lnTo>
                    <a:pt x="240" y="48"/>
                  </a:lnTo>
                  <a:lnTo>
                    <a:pt x="256" y="45"/>
                  </a:lnTo>
                  <a:lnTo>
                    <a:pt x="264" y="33"/>
                  </a:lnTo>
                  <a:lnTo>
                    <a:pt x="270" y="24"/>
                  </a:lnTo>
                  <a:lnTo>
                    <a:pt x="275" y="14"/>
                  </a:lnTo>
                  <a:lnTo>
                    <a:pt x="284" y="14"/>
                  </a:lnTo>
                  <a:lnTo>
                    <a:pt x="289" y="17"/>
                  </a:lnTo>
                  <a:lnTo>
                    <a:pt x="295" y="22"/>
                  </a:lnTo>
                  <a:lnTo>
                    <a:pt x="300" y="26"/>
                  </a:lnTo>
                  <a:lnTo>
                    <a:pt x="303" y="29"/>
                  </a:lnTo>
                  <a:lnTo>
                    <a:pt x="311" y="31"/>
                  </a:lnTo>
                  <a:lnTo>
                    <a:pt x="330" y="36"/>
                  </a:lnTo>
                  <a:lnTo>
                    <a:pt x="350" y="41"/>
                  </a:lnTo>
                  <a:lnTo>
                    <a:pt x="369" y="43"/>
                  </a:lnTo>
                  <a:lnTo>
                    <a:pt x="377" y="41"/>
                  </a:lnTo>
                  <a:lnTo>
                    <a:pt x="380" y="45"/>
                  </a:lnTo>
                  <a:lnTo>
                    <a:pt x="377" y="50"/>
                  </a:lnTo>
                  <a:lnTo>
                    <a:pt x="371" y="52"/>
                  </a:lnTo>
                  <a:lnTo>
                    <a:pt x="358" y="62"/>
                  </a:lnTo>
                  <a:lnTo>
                    <a:pt x="352" y="67"/>
                  </a:lnTo>
                  <a:lnTo>
                    <a:pt x="311" y="76"/>
                  </a:lnTo>
                  <a:lnTo>
                    <a:pt x="273" y="102"/>
                  </a:lnTo>
                  <a:lnTo>
                    <a:pt x="267" y="102"/>
                  </a:lnTo>
                  <a:lnTo>
                    <a:pt x="256" y="100"/>
                  </a:lnTo>
                  <a:lnTo>
                    <a:pt x="242" y="100"/>
                  </a:lnTo>
                  <a:lnTo>
                    <a:pt x="234" y="102"/>
                  </a:lnTo>
                  <a:lnTo>
                    <a:pt x="226" y="107"/>
                  </a:lnTo>
                  <a:lnTo>
                    <a:pt x="218" y="112"/>
                  </a:lnTo>
                  <a:lnTo>
                    <a:pt x="209" y="117"/>
                  </a:lnTo>
                  <a:lnTo>
                    <a:pt x="207" y="119"/>
                  </a:lnTo>
                  <a:lnTo>
                    <a:pt x="193" y="105"/>
                  </a:lnTo>
                  <a:close/>
                </a:path>
              </a:pathLst>
            </a:custGeom>
            <a:solidFill>
              <a:srgbClr val="756959"/>
            </a:solidFill>
            <a:ln w="9525">
              <a:noFill/>
              <a:round/>
              <a:headEnd/>
              <a:tailEnd/>
            </a:ln>
          </p:spPr>
          <p:txBody>
            <a:bodyPr/>
            <a:lstStyle/>
            <a:p>
              <a:endParaRPr lang="en-US"/>
            </a:p>
          </p:txBody>
        </p:sp>
        <p:sp>
          <p:nvSpPr>
            <p:cNvPr id="15482" name="Freeform 96"/>
            <p:cNvSpPr>
              <a:spLocks/>
            </p:cNvSpPr>
            <p:nvPr/>
          </p:nvSpPr>
          <p:spPr bwMode="auto">
            <a:xfrm>
              <a:off x="6570" y="3194"/>
              <a:ext cx="264" cy="72"/>
            </a:xfrm>
            <a:custGeom>
              <a:avLst/>
              <a:gdLst>
                <a:gd name="T0" fmla="*/ 162 w 264"/>
                <a:gd name="T1" fmla="*/ 69 h 72"/>
                <a:gd name="T2" fmla="*/ 143 w 264"/>
                <a:gd name="T3" fmla="*/ 69 h 72"/>
                <a:gd name="T4" fmla="*/ 143 w 264"/>
                <a:gd name="T5" fmla="*/ 64 h 72"/>
                <a:gd name="T6" fmla="*/ 138 w 264"/>
                <a:gd name="T7" fmla="*/ 64 h 72"/>
                <a:gd name="T8" fmla="*/ 132 w 264"/>
                <a:gd name="T9" fmla="*/ 62 h 72"/>
                <a:gd name="T10" fmla="*/ 124 w 264"/>
                <a:gd name="T11" fmla="*/ 64 h 72"/>
                <a:gd name="T12" fmla="*/ 110 w 264"/>
                <a:gd name="T13" fmla="*/ 69 h 72"/>
                <a:gd name="T14" fmla="*/ 99 w 264"/>
                <a:gd name="T15" fmla="*/ 72 h 72"/>
                <a:gd name="T16" fmla="*/ 85 w 264"/>
                <a:gd name="T17" fmla="*/ 69 h 72"/>
                <a:gd name="T18" fmla="*/ 77 w 264"/>
                <a:gd name="T19" fmla="*/ 64 h 72"/>
                <a:gd name="T20" fmla="*/ 61 w 264"/>
                <a:gd name="T21" fmla="*/ 55 h 72"/>
                <a:gd name="T22" fmla="*/ 39 w 264"/>
                <a:gd name="T23" fmla="*/ 45 h 72"/>
                <a:gd name="T24" fmla="*/ 17 w 264"/>
                <a:gd name="T25" fmla="*/ 41 h 72"/>
                <a:gd name="T26" fmla="*/ 8 w 264"/>
                <a:gd name="T27" fmla="*/ 38 h 72"/>
                <a:gd name="T28" fmla="*/ 0 w 264"/>
                <a:gd name="T29" fmla="*/ 22 h 72"/>
                <a:gd name="T30" fmla="*/ 0 w 264"/>
                <a:gd name="T31" fmla="*/ 15 h 72"/>
                <a:gd name="T32" fmla="*/ 6 w 264"/>
                <a:gd name="T33" fmla="*/ 7 h 72"/>
                <a:gd name="T34" fmla="*/ 14 w 264"/>
                <a:gd name="T35" fmla="*/ 0 h 72"/>
                <a:gd name="T36" fmla="*/ 22 w 264"/>
                <a:gd name="T37" fmla="*/ 5 h 72"/>
                <a:gd name="T38" fmla="*/ 30 w 264"/>
                <a:gd name="T39" fmla="*/ 7 h 72"/>
                <a:gd name="T40" fmla="*/ 44 w 264"/>
                <a:gd name="T41" fmla="*/ 7 h 72"/>
                <a:gd name="T42" fmla="*/ 58 w 264"/>
                <a:gd name="T43" fmla="*/ 5 h 72"/>
                <a:gd name="T44" fmla="*/ 69 w 264"/>
                <a:gd name="T45" fmla="*/ 0 h 72"/>
                <a:gd name="T46" fmla="*/ 74 w 264"/>
                <a:gd name="T47" fmla="*/ 0 h 72"/>
                <a:gd name="T48" fmla="*/ 83 w 264"/>
                <a:gd name="T49" fmla="*/ 10 h 72"/>
                <a:gd name="T50" fmla="*/ 88 w 264"/>
                <a:gd name="T51" fmla="*/ 19 h 72"/>
                <a:gd name="T52" fmla="*/ 94 w 264"/>
                <a:gd name="T53" fmla="*/ 24 h 72"/>
                <a:gd name="T54" fmla="*/ 124 w 264"/>
                <a:gd name="T55" fmla="*/ 36 h 72"/>
                <a:gd name="T56" fmla="*/ 160 w 264"/>
                <a:gd name="T57" fmla="*/ 34 h 72"/>
                <a:gd name="T58" fmla="*/ 162 w 264"/>
                <a:gd name="T59" fmla="*/ 22 h 72"/>
                <a:gd name="T60" fmla="*/ 165 w 264"/>
                <a:gd name="T61" fmla="*/ 17 h 72"/>
                <a:gd name="T62" fmla="*/ 171 w 264"/>
                <a:gd name="T63" fmla="*/ 10 h 72"/>
                <a:gd name="T64" fmla="*/ 179 w 264"/>
                <a:gd name="T65" fmla="*/ 3 h 72"/>
                <a:gd name="T66" fmla="*/ 187 w 264"/>
                <a:gd name="T67" fmla="*/ 3 h 72"/>
                <a:gd name="T68" fmla="*/ 201 w 264"/>
                <a:gd name="T69" fmla="*/ 7 h 72"/>
                <a:gd name="T70" fmla="*/ 228 w 264"/>
                <a:gd name="T71" fmla="*/ 15 h 72"/>
                <a:gd name="T72" fmla="*/ 253 w 264"/>
                <a:gd name="T73" fmla="*/ 24 h 72"/>
                <a:gd name="T74" fmla="*/ 264 w 264"/>
                <a:gd name="T75" fmla="*/ 26 h 72"/>
                <a:gd name="T76" fmla="*/ 250 w 264"/>
                <a:gd name="T77" fmla="*/ 41 h 72"/>
                <a:gd name="T78" fmla="*/ 193 w 264"/>
                <a:gd name="T79" fmla="*/ 48 h 72"/>
                <a:gd name="T80" fmla="*/ 162 w 264"/>
                <a:gd name="T81" fmla="*/ 69 h 72"/>
                <a:gd name="T82" fmla="*/ 162 w 264"/>
                <a:gd name="T83" fmla="*/ 69 h 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4"/>
                <a:gd name="T127" fmla="*/ 0 h 72"/>
                <a:gd name="T128" fmla="*/ 264 w 264"/>
                <a:gd name="T129" fmla="*/ 72 h 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4" h="72">
                  <a:moveTo>
                    <a:pt x="162" y="69"/>
                  </a:moveTo>
                  <a:lnTo>
                    <a:pt x="143" y="69"/>
                  </a:lnTo>
                  <a:lnTo>
                    <a:pt x="143" y="64"/>
                  </a:lnTo>
                  <a:lnTo>
                    <a:pt x="138" y="64"/>
                  </a:lnTo>
                  <a:lnTo>
                    <a:pt x="132" y="62"/>
                  </a:lnTo>
                  <a:lnTo>
                    <a:pt x="124" y="64"/>
                  </a:lnTo>
                  <a:lnTo>
                    <a:pt x="110" y="69"/>
                  </a:lnTo>
                  <a:lnTo>
                    <a:pt x="99" y="72"/>
                  </a:lnTo>
                  <a:lnTo>
                    <a:pt x="85" y="69"/>
                  </a:lnTo>
                  <a:lnTo>
                    <a:pt x="77" y="64"/>
                  </a:lnTo>
                  <a:lnTo>
                    <a:pt x="61" y="55"/>
                  </a:lnTo>
                  <a:lnTo>
                    <a:pt x="39" y="45"/>
                  </a:lnTo>
                  <a:lnTo>
                    <a:pt x="17" y="41"/>
                  </a:lnTo>
                  <a:lnTo>
                    <a:pt x="8" y="38"/>
                  </a:lnTo>
                  <a:lnTo>
                    <a:pt x="0" y="22"/>
                  </a:lnTo>
                  <a:lnTo>
                    <a:pt x="0" y="15"/>
                  </a:lnTo>
                  <a:lnTo>
                    <a:pt x="6" y="7"/>
                  </a:lnTo>
                  <a:lnTo>
                    <a:pt x="14" y="0"/>
                  </a:lnTo>
                  <a:lnTo>
                    <a:pt x="22" y="5"/>
                  </a:lnTo>
                  <a:lnTo>
                    <a:pt x="30" y="7"/>
                  </a:lnTo>
                  <a:lnTo>
                    <a:pt x="44" y="7"/>
                  </a:lnTo>
                  <a:lnTo>
                    <a:pt x="58" y="5"/>
                  </a:lnTo>
                  <a:lnTo>
                    <a:pt x="69" y="0"/>
                  </a:lnTo>
                  <a:lnTo>
                    <a:pt x="74" y="0"/>
                  </a:lnTo>
                  <a:lnTo>
                    <a:pt x="83" y="10"/>
                  </a:lnTo>
                  <a:lnTo>
                    <a:pt x="88" y="19"/>
                  </a:lnTo>
                  <a:lnTo>
                    <a:pt x="94" y="24"/>
                  </a:lnTo>
                  <a:lnTo>
                    <a:pt x="124" y="36"/>
                  </a:lnTo>
                  <a:lnTo>
                    <a:pt x="160" y="34"/>
                  </a:lnTo>
                  <a:lnTo>
                    <a:pt x="162" y="22"/>
                  </a:lnTo>
                  <a:lnTo>
                    <a:pt x="165" y="17"/>
                  </a:lnTo>
                  <a:lnTo>
                    <a:pt x="171" y="10"/>
                  </a:lnTo>
                  <a:lnTo>
                    <a:pt x="179" y="3"/>
                  </a:lnTo>
                  <a:lnTo>
                    <a:pt x="187" y="3"/>
                  </a:lnTo>
                  <a:lnTo>
                    <a:pt x="201" y="7"/>
                  </a:lnTo>
                  <a:lnTo>
                    <a:pt x="228" y="15"/>
                  </a:lnTo>
                  <a:lnTo>
                    <a:pt x="253" y="24"/>
                  </a:lnTo>
                  <a:lnTo>
                    <a:pt x="264" y="26"/>
                  </a:lnTo>
                  <a:lnTo>
                    <a:pt x="250" y="41"/>
                  </a:lnTo>
                  <a:lnTo>
                    <a:pt x="193" y="48"/>
                  </a:lnTo>
                  <a:lnTo>
                    <a:pt x="162" y="69"/>
                  </a:lnTo>
                  <a:close/>
                </a:path>
              </a:pathLst>
            </a:custGeom>
            <a:solidFill>
              <a:srgbClr val="665445"/>
            </a:solidFill>
            <a:ln w="9525">
              <a:noFill/>
              <a:round/>
              <a:headEnd/>
              <a:tailEnd/>
            </a:ln>
          </p:spPr>
          <p:txBody>
            <a:bodyPr/>
            <a:lstStyle/>
            <a:p>
              <a:endParaRPr lang="en-US"/>
            </a:p>
          </p:txBody>
        </p:sp>
        <p:sp>
          <p:nvSpPr>
            <p:cNvPr id="15483" name="Freeform 97"/>
            <p:cNvSpPr>
              <a:spLocks/>
            </p:cNvSpPr>
            <p:nvPr/>
          </p:nvSpPr>
          <p:spPr bwMode="auto">
            <a:xfrm>
              <a:off x="6507" y="3289"/>
              <a:ext cx="267" cy="53"/>
            </a:xfrm>
            <a:custGeom>
              <a:avLst/>
              <a:gdLst>
                <a:gd name="T0" fmla="*/ 74 w 267"/>
                <a:gd name="T1" fmla="*/ 0 h 53"/>
                <a:gd name="T2" fmla="*/ 60 w 267"/>
                <a:gd name="T3" fmla="*/ 22 h 53"/>
                <a:gd name="T4" fmla="*/ 47 w 267"/>
                <a:gd name="T5" fmla="*/ 22 h 53"/>
                <a:gd name="T6" fmla="*/ 0 w 267"/>
                <a:gd name="T7" fmla="*/ 31 h 53"/>
                <a:gd name="T8" fmla="*/ 0 w 267"/>
                <a:gd name="T9" fmla="*/ 34 h 53"/>
                <a:gd name="T10" fmla="*/ 0 w 267"/>
                <a:gd name="T11" fmla="*/ 41 h 53"/>
                <a:gd name="T12" fmla="*/ 0 w 267"/>
                <a:gd name="T13" fmla="*/ 46 h 53"/>
                <a:gd name="T14" fmla="*/ 5 w 267"/>
                <a:gd name="T15" fmla="*/ 48 h 53"/>
                <a:gd name="T16" fmla="*/ 19 w 267"/>
                <a:gd name="T17" fmla="*/ 50 h 53"/>
                <a:gd name="T18" fmla="*/ 38 w 267"/>
                <a:gd name="T19" fmla="*/ 50 h 53"/>
                <a:gd name="T20" fmla="*/ 58 w 267"/>
                <a:gd name="T21" fmla="*/ 50 h 53"/>
                <a:gd name="T22" fmla="*/ 66 w 267"/>
                <a:gd name="T23" fmla="*/ 53 h 53"/>
                <a:gd name="T24" fmla="*/ 77 w 267"/>
                <a:gd name="T25" fmla="*/ 48 h 53"/>
                <a:gd name="T26" fmla="*/ 99 w 267"/>
                <a:gd name="T27" fmla="*/ 43 h 53"/>
                <a:gd name="T28" fmla="*/ 129 w 267"/>
                <a:gd name="T29" fmla="*/ 38 h 53"/>
                <a:gd name="T30" fmla="*/ 151 w 267"/>
                <a:gd name="T31" fmla="*/ 41 h 53"/>
                <a:gd name="T32" fmla="*/ 168 w 267"/>
                <a:gd name="T33" fmla="*/ 43 h 53"/>
                <a:gd name="T34" fmla="*/ 190 w 267"/>
                <a:gd name="T35" fmla="*/ 46 h 53"/>
                <a:gd name="T36" fmla="*/ 209 w 267"/>
                <a:gd name="T37" fmla="*/ 46 h 53"/>
                <a:gd name="T38" fmla="*/ 217 w 267"/>
                <a:gd name="T39" fmla="*/ 46 h 53"/>
                <a:gd name="T40" fmla="*/ 223 w 267"/>
                <a:gd name="T41" fmla="*/ 43 h 53"/>
                <a:gd name="T42" fmla="*/ 239 w 267"/>
                <a:gd name="T43" fmla="*/ 38 h 53"/>
                <a:gd name="T44" fmla="*/ 256 w 267"/>
                <a:gd name="T45" fmla="*/ 31 h 53"/>
                <a:gd name="T46" fmla="*/ 267 w 267"/>
                <a:gd name="T47" fmla="*/ 29 h 53"/>
                <a:gd name="T48" fmla="*/ 267 w 267"/>
                <a:gd name="T49" fmla="*/ 24 h 53"/>
                <a:gd name="T50" fmla="*/ 217 w 267"/>
                <a:gd name="T51" fmla="*/ 34 h 53"/>
                <a:gd name="T52" fmla="*/ 192 w 267"/>
                <a:gd name="T53" fmla="*/ 34 h 53"/>
                <a:gd name="T54" fmla="*/ 154 w 267"/>
                <a:gd name="T55" fmla="*/ 24 h 53"/>
                <a:gd name="T56" fmla="*/ 148 w 267"/>
                <a:gd name="T57" fmla="*/ 24 h 53"/>
                <a:gd name="T58" fmla="*/ 143 w 267"/>
                <a:gd name="T59" fmla="*/ 26 h 53"/>
                <a:gd name="T60" fmla="*/ 137 w 267"/>
                <a:gd name="T61" fmla="*/ 24 h 53"/>
                <a:gd name="T62" fmla="*/ 137 w 267"/>
                <a:gd name="T63" fmla="*/ 19 h 53"/>
                <a:gd name="T64" fmla="*/ 137 w 267"/>
                <a:gd name="T65" fmla="*/ 12 h 53"/>
                <a:gd name="T66" fmla="*/ 137 w 267"/>
                <a:gd name="T67" fmla="*/ 7 h 53"/>
                <a:gd name="T68" fmla="*/ 135 w 267"/>
                <a:gd name="T69" fmla="*/ 7 h 53"/>
                <a:gd name="T70" fmla="*/ 132 w 267"/>
                <a:gd name="T71" fmla="*/ 10 h 53"/>
                <a:gd name="T72" fmla="*/ 126 w 267"/>
                <a:gd name="T73" fmla="*/ 15 h 53"/>
                <a:gd name="T74" fmla="*/ 124 w 267"/>
                <a:gd name="T75" fmla="*/ 22 h 53"/>
                <a:gd name="T76" fmla="*/ 124 w 267"/>
                <a:gd name="T77" fmla="*/ 24 h 53"/>
                <a:gd name="T78" fmla="*/ 126 w 267"/>
                <a:gd name="T79" fmla="*/ 26 h 53"/>
                <a:gd name="T80" fmla="*/ 96 w 267"/>
                <a:gd name="T81" fmla="*/ 17 h 53"/>
                <a:gd name="T82" fmla="*/ 85 w 267"/>
                <a:gd name="T83" fmla="*/ 19 h 53"/>
                <a:gd name="T84" fmla="*/ 85 w 267"/>
                <a:gd name="T85" fmla="*/ 5 h 53"/>
                <a:gd name="T86" fmla="*/ 74 w 267"/>
                <a:gd name="T87" fmla="*/ 0 h 53"/>
                <a:gd name="T88" fmla="*/ 74 w 267"/>
                <a:gd name="T89" fmla="*/ 0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7"/>
                <a:gd name="T136" fmla="*/ 0 h 53"/>
                <a:gd name="T137" fmla="*/ 267 w 267"/>
                <a:gd name="T138" fmla="*/ 53 h 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7" h="53">
                  <a:moveTo>
                    <a:pt x="74" y="0"/>
                  </a:moveTo>
                  <a:lnTo>
                    <a:pt x="60" y="22"/>
                  </a:lnTo>
                  <a:lnTo>
                    <a:pt x="47" y="22"/>
                  </a:lnTo>
                  <a:lnTo>
                    <a:pt x="0" y="31"/>
                  </a:lnTo>
                  <a:lnTo>
                    <a:pt x="0" y="34"/>
                  </a:lnTo>
                  <a:lnTo>
                    <a:pt x="0" y="41"/>
                  </a:lnTo>
                  <a:lnTo>
                    <a:pt x="0" y="46"/>
                  </a:lnTo>
                  <a:lnTo>
                    <a:pt x="5" y="48"/>
                  </a:lnTo>
                  <a:lnTo>
                    <a:pt x="19" y="50"/>
                  </a:lnTo>
                  <a:lnTo>
                    <a:pt x="38" y="50"/>
                  </a:lnTo>
                  <a:lnTo>
                    <a:pt x="58" y="50"/>
                  </a:lnTo>
                  <a:lnTo>
                    <a:pt x="66" y="53"/>
                  </a:lnTo>
                  <a:lnTo>
                    <a:pt x="77" y="48"/>
                  </a:lnTo>
                  <a:lnTo>
                    <a:pt x="99" y="43"/>
                  </a:lnTo>
                  <a:lnTo>
                    <a:pt x="129" y="38"/>
                  </a:lnTo>
                  <a:lnTo>
                    <a:pt x="151" y="41"/>
                  </a:lnTo>
                  <a:lnTo>
                    <a:pt x="168" y="43"/>
                  </a:lnTo>
                  <a:lnTo>
                    <a:pt x="190" y="46"/>
                  </a:lnTo>
                  <a:lnTo>
                    <a:pt x="209" y="46"/>
                  </a:lnTo>
                  <a:lnTo>
                    <a:pt x="217" y="46"/>
                  </a:lnTo>
                  <a:lnTo>
                    <a:pt x="223" y="43"/>
                  </a:lnTo>
                  <a:lnTo>
                    <a:pt x="239" y="38"/>
                  </a:lnTo>
                  <a:lnTo>
                    <a:pt x="256" y="31"/>
                  </a:lnTo>
                  <a:lnTo>
                    <a:pt x="267" y="29"/>
                  </a:lnTo>
                  <a:lnTo>
                    <a:pt x="267" y="24"/>
                  </a:lnTo>
                  <a:lnTo>
                    <a:pt x="217" y="34"/>
                  </a:lnTo>
                  <a:lnTo>
                    <a:pt x="192" y="34"/>
                  </a:lnTo>
                  <a:lnTo>
                    <a:pt x="154" y="24"/>
                  </a:lnTo>
                  <a:lnTo>
                    <a:pt x="148" y="24"/>
                  </a:lnTo>
                  <a:lnTo>
                    <a:pt x="143" y="26"/>
                  </a:lnTo>
                  <a:lnTo>
                    <a:pt x="137" y="24"/>
                  </a:lnTo>
                  <a:lnTo>
                    <a:pt x="137" y="19"/>
                  </a:lnTo>
                  <a:lnTo>
                    <a:pt x="137" y="12"/>
                  </a:lnTo>
                  <a:lnTo>
                    <a:pt x="137" y="7"/>
                  </a:lnTo>
                  <a:lnTo>
                    <a:pt x="135" y="7"/>
                  </a:lnTo>
                  <a:lnTo>
                    <a:pt x="132" y="10"/>
                  </a:lnTo>
                  <a:lnTo>
                    <a:pt x="126" y="15"/>
                  </a:lnTo>
                  <a:lnTo>
                    <a:pt x="124" y="22"/>
                  </a:lnTo>
                  <a:lnTo>
                    <a:pt x="124" y="24"/>
                  </a:lnTo>
                  <a:lnTo>
                    <a:pt x="126" y="26"/>
                  </a:lnTo>
                  <a:lnTo>
                    <a:pt x="96" y="17"/>
                  </a:lnTo>
                  <a:lnTo>
                    <a:pt x="85" y="19"/>
                  </a:lnTo>
                  <a:lnTo>
                    <a:pt x="85" y="5"/>
                  </a:lnTo>
                  <a:lnTo>
                    <a:pt x="74" y="0"/>
                  </a:lnTo>
                  <a:close/>
                </a:path>
              </a:pathLst>
            </a:custGeom>
            <a:solidFill>
              <a:srgbClr val="665445"/>
            </a:solidFill>
            <a:ln w="9525">
              <a:noFill/>
              <a:round/>
              <a:headEnd/>
              <a:tailEnd/>
            </a:ln>
          </p:spPr>
          <p:txBody>
            <a:bodyPr/>
            <a:lstStyle/>
            <a:p>
              <a:endParaRPr lang="en-US"/>
            </a:p>
          </p:txBody>
        </p:sp>
        <p:sp>
          <p:nvSpPr>
            <p:cNvPr id="15484" name="Freeform 98"/>
            <p:cNvSpPr>
              <a:spLocks/>
            </p:cNvSpPr>
            <p:nvPr/>
          </p:nvSpPr>
          <p:spPr bwMode="auto">
            <a:xfrm>
              <a:off x="6573" y="3199"/>
              <a:ext cx="181" cy="57"/>
            </a:xfrm>
            <a:custGeom>
              <a:avLst/>
              <a:gdLst>
                <a:gd name="T0" fmla="*/ 71 w 181"/>
                <a:gd name="T1" fmla="*/ 0 h 57"/>
                <a:gd name="T2" fmla="*/ 60 w 181"/>
                <a:gd name="T3" fmla="*/ 5 h 57"/>
                <a:gd name="T4" fmla="*/ 25 w 181"/>
                <a:gd name="T5" fmla="*/ 0 h 57"/>
                <a:gd name="T6" fmla="*/ 8 w 181"/>
                <a:gd name="T7" fmla="*/ 5 h 57"/>
                <a:gd name="T8" fmla="*/ 3 w 181"/>
                <a:gd name="T9" fmla="*/ 5 h 57"/>
                <a:gd name="T10" fmla="*/ 0 w 181"/>
                <a:gd name="T11" fmla="*/ 7 h 57"/>
                <a:gd name="T12" fmla="*/ 0 w 181"/>
                <a:gd name="T13" fmla="*/ 12 h 57"/>
                <a:gd name="T14" fmla="*/ 3 w 181"/>
                <a:gd name="T15" fmla="*/ 19 h 57"/>
                <a:gd name="T16" fmla="*/ 14 w 181"/>
                <a:gd name="T17" fmla="*/ 26 h 57"/>
                <a:gd name="T18" fmla="*/ 25 w 181"/>
                <a:gd name="T19" fmla="*/ 33 h 57"/>
                <a:gd name="T20" fmla="*/ 38 w 181"/>
                <a:gd name="T21" fmla="*/ 36 h 57"/>
                <a:gd name="T22" fmla="*/ 52 w 181"/>
                <a:gd name="T23" fmla="*/ 36 h 57"/>
                <a:gd name="T24" fmla="*/ 58 w 181"/>
                <a:gd name="T25" fmla="*/ 33 h 57"/>
                <a:gd name="T26" fmla="*/ 69 w 181"/>
                <a:gd name="T27" fmla="*/ 33 h 57"/>
                <a:gd name="T28" fmla="*/ 71 w 181"/>
                <a:gd name="T29" fmla="*/ 38 h 57"/>
                <a:gd name="T30" fmla="*/ 77 w 181"/>
                <a:gd name="T31" fmla="*/ 48 h 57"/>
                <a:gd name="T32" fmla="*/ 77 w 181"/>
                <a:gd name="T33" fmla="*/ 52 h 57"/>
                <a:gd name="T34" fmla="*/ 80 w 181"/>
                <a:gd name="T35" fmla="*/ 57 h 57"/>
                <a:gd name="T36" fmla="*/ 85 w 181"/>
                <a:gd name="T37" fmla="*/ 57 h 57"/>
                <a:gd name="T38" fmla="*/ 91 w 181"/>
                <a:gd name="T39" fmla="*/ 57 h 57"/>
                <a:gd name="T40" fmla="*/ 96 w 181"/>
                <a:gd name="T41" fmla="*/ 52 h 57"/>
                <a:gd name="T42" fmla="*/ 107 w 181"/>
                <a:gd name="T43" fmla="*/ 50 h 57"/>
                <a:gd name="T44" fmla="*/ 121 w 181"/>
                <a:gd name="T45" fmla="*/ 50 h 57"/>
                <a:gd name="T46" fmla="*/ 129 w 181"/>
                <a:gd name="T47" fmla="*/ 52 h 57"/>
                <a:gd name="T48" fmla="*/ 140 w 181"/>
                <a:gd name="T49" fmla="*/ 52 h 57"/>
                <a:gd name="T50" fmla="*/ 154 w 181"/>
                <a:gd name="T51" fmla="*/ 50 h 57"/>
                <a:gd name="T52" fmla="*/ 165 w 181"/>
                <a:gd name="T53" fmla="*/ 43 h 57"/>
                <a:gd name="T54" fmla="*/ 170 w 181"/>
                <a:gd name="T55" fmla="*/ 40 h 57"/>
                <a:gd name="T56" fmla="*/ 181 w 181"/>
                <a:gd name="T57" fmla="*/ 24 h 57"/>
                <a:gd name="T58" fmla="*/ 179 w 181"/>
                <a:gd name="T59" fmla="*/ 19 h 57"/>
                <a:gd name="T60" fmla="*/ 173 w 181"/>
                <a:gd name="T61" fmla="*/ 14 h 57"/>
                <a:gd name="T62" fmla="*/ 168 w 181"/>
                <a:gd name="T63" fmla="*/ 14 h 57"/>
                <a:gd name="T64" fmla="*/ 162 w 181"/>
                <a:gd name="T65" fmla="*/ 19 h 57"/>
                <a:gd name="T66" fmla="*/ 159 w 181"/>
                <a:gd name="T67" fmla="*/ 24 h 57"/>
                <a:gd name="T68" fmla="*/ 159 w 181"/>
                <a:gd name="T69" fmla="*/ 29 h 57"/>
                <a:gd name="T70" fmla="*/ 124 w 181"/>
                <a:gd name="T71" fmla="*/ 33 h 57"/>
                <a:gd name="T72" fmla="*/ 115 w 181"/>
                <a:gd name="T73" fmla="*/ 31 h 57"/>
                <a:gd name="T74" fmla="*/ 102 w 181"/>
                <a:gd name="T75" fmla="*/ 26 h 57"/>
                <a:gd name="T76" fmla="*/ 88 w 181"/>
                <a:gd name="T77" fmla="*/ 21 h 57"/>
                <a:gd name="T78" fmla="*/ 82 w 181"/>
                <a:gd name="T79" fmla="*/ 17 h 57"/>
                <a:gd name="T80" fmla="*/ 77 w 181"/>
                <a:gd name="T81" fmla="*/ 10 h 57"/>
                <a:gd name="T82" fmla="*/ 74 w 181"/>
                <a:gd name="T83" fmla="*/ 5 h 57"/>
                <a:gd name="T84" fmla="*/ 71 w 181"/>
                <a:gd name="T85" fmla="*/ 0 h 57"/>
                <a:gd name="T86" fmla="*/ 71 w 181"/>
                <a:gd name="T87" fmla="*/ 0 h 57"/>
                <a:gd name="T88" fmla="*/ 71 w 181"/>
                <a:gd name="T89" fmla="*/ 0 h 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1"/>
                <a:gd name="T136" fmla="*/ 0 h 57"/>
                <a:gd name="T137" fmla="*/ 181 w 181"/>
                <a:gd name="T138" fmla="*/ 57 h 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1" h="57">
                  <a:moveTo>
                    <a:pt x="71" y="0"/>
                  </a:moveTo>
                  <a:lnTo>
                    <a:pt x="60" y="5"/>
                  </a:lnTo>
                  <a:lnTo>
                    <a:pt x="25" y="0"/>
                  </a:lnTo>
                  <a:lnTo>
                    <a:pt x="8" y="5"/>
                  </a:lnTo>
                  <a:lnTo>
                    <a:pt x="3" y="5"/>
                  </a:lnTo>
                  <a:lnTo>
                    <a:pt x="0" y="7"/>
                  </a:lnTo>
                  <a:lnTo>
                    <a:pt x="0" y="12"/>
                  </a:lnTo>
                  <a:lnTo>
                    <a:pt x="3" y="19"/>
                  </a:lnTo>
                  <a:lnTo>
                    <a:pt x="14" y="26"/>
                  </a:lnTo>
                  <a:lnTo>
                    <a:pt x="25" y="33"/>
                  </a:lnTo>
                  <a:lnTo>
                    <a:pt x="38" y="36"/>
                  </a:lnTo>
                  <a:lnTo>
                    <a:pt x="52" y="36"/>
                  </a:lnTo>
                  <a:lnTo>
                    <a:pt x="58" y="33"/>
                  </a:lnTo>
                  <a:lnTo>
                    <a:pt x="69" y="33"/>
                  </a:lnTo>
                  <a:lnTo>
                    <a:pt x="71" y="38"/>
                  </a:lnTo>
                  <a:lnTo>
                    <a:pt x="77" y="48"/>
                  </a:lnTo>
                  <a:lnTo>
                    <a:pt x="77" y="52"/>
                  </a:lnTo>
                  <a:lnTo>
                    <a:pt x="80" y="57"/>
                  </a:lnTo>
                  <a:lnTo>
                    <a:pt x="85" y="57"/>
                  </a:lnTo>
                  <a:lnTo>
                    <a:pt x="91" y="57"/>
                  </a:lnTo>
                  <a:lnTo>
                    <a:pt x="96" y="52"/>
                  </a:lnTo>
                  <a:lnTo>
                    <a:pt x="107" y="50"/>
                  </a:lnTo>
                  <a:lnTo>
                    <a:pt x="121" y="50"/>
                  </a:lnTo>
                  <a:lnTo>
                    <a:pt x="129" y="52"/>
                  </a:lnTo>
                  <a:lnTo>
                    <a:pt x="140" y="52"/>
                  </a:lnTo>
                  <a:lnTo>
                    <a:pt x="154" y="50"/>
                  </a:lnTo>
                  <a:lnTo>
                    <a:pt x="165" y="43"/>
                  </a:lnTo>
                  <a:lnTo>
                    <a:pt x="170" y="40"/>
                  </a:lnTo>
                  <a:lnTo>
                    <a:pt x="181" y="24"/>
                  </a:lnTo>
                  <a:lnTo>
                    <a:pt x="179" y="19"/>
                  </a:lnTo>
                  <a:lnTo>
                    <a:pt x="173" y="14"/>
                  </a:lnTo>
                  <a:lnTo>
                    <a:pt x="168" y="14"/>
                  </a:lnTo>
                  <a:lnTo>
                    <a:pt x="162" y="19"/>
                  </a:lnTo>
                  <a:lnTo>
                    <a:pt x="159" y="24"/>
                  </a:lnTo>
                  <a:lnTo>
                    <a:pt x="159" y="29"/>
                  </a:lnTo>
                  <a:lnTo>
                    <a:pt x="124" y="33"/>
                  </a:lnTo>
                  <a:lnTo>
                    <a:pt x="115" y="31"/>
                  </a:lnTo>
                  <a:lnTo>
                    <a:pt x="102" y="26"/>
                  </a:lnTo>
                  <a:lnTo>
                    <a:pt x="88" y="21"/>
                  </a:lnTo>
                  <a:lnTo>
                    <a:pt x="82" y="17"/>
                  </a:lnTo>
                  <a:lnTo>
                    <a:pt x="77" y="10"/>
                  </a:lnTo>
                  <a:lnTo>
                    <a:pt x="74" y="5"/>
                  </a:lnTo>
                  <a:lnTo>
                    <a:pt x="71" y="0"/>
                  </a:lnTo>
                  <a:close/>
                </a:path>
              </a:pathLst>
            </a:custGeom>
            <a:solidFill>
              <a:srgbClr val="544230"/>
            </a:solidFill>
            <a:ln w="9525">
              <a:noFill/>
              <a:round/>
              <a:headEnd/>
              <a:tailEnd/>
            </a:ln>
          </p:spPr>
          <p:txBody>
            <a:bodyPr/>
            <a:lstStyle/>
            <a:p>
              <a:endParaRPr lang="en-US"/>
            </a:p>
          </p:txBody>
        </p:sp>
        <p:sp>
          <p:nvSpPr>
            <p:cNvPr id="15485" name="Freeform 99"/>
            <p:cNvSpPr>
              <a:spLocks/>
            </p:cNvSpPr>
            <p:nvPr/>
          </p:nvSpPr>
          <p:spPr bwMode="auto">
            <a:xfrm>
              <a:off x="6765" y="3211"/>
              <a:ext cx="50" cy="24"/>
            </a:xfrm>
            <a:custGeom>
              <a:avLst/>
              <a:gdLst>
                <a:gd name="T0" fmla="*/ 14 w 50"/>
                <a:gd name="T1" fmla="*/ 0 h 24"/>
                <a:gd name="T2" fmla="*/ 0 w 50"/>
                <a:gd name="T3" fmla="*/ 9 h 24"/>
                <a:gd name="T4" fmla="*/ 3 w 50"/>
                <a:gd name="T5" fmla="*/ 9 h 24"/>
                <a:gd name="T6" fmla="*/ 11 w 50"/>
                <a:gd name="T7" fmla="*/ 12 h 24"/>
                <a:gd name="T8" fmla="*/ 17 w 50"/>
                <a:gd name="T9" fmla="*/ 14 h 24"/>
                <a:gd name="T10" fmla="*/ 25 w 50"/>
                <a:gd name="T11" fmla="*/ 19 h 24"/>
                <a:gd name="T12" fmla="*/ 28 w 50"/>
                <a:gd name="T13" fmla="*/ 21 h 24"/>
                <a:gd name="T14" fmla="*/ 36 w 50"/>
                <a:gd name="T15" fmla="*/ 24 h 24"/>
                <a:gd name="T16" fmla="*/ 44 w 50"/>
                <a:gd name="T17" fmla="*/ 21 h 24"/>
                <a:gd name="T18" fmla="*/ 50 w 50"/>
                <a:gd name="T19" fmla="*/ 17 h 24"/>
                <a:gd name="T20" fmla="*/ 44 w 50"/>
                <a:gd name="T21" fmla="*/ 9 h 24"/>
                <a:gd name="T22" fmla="*/ 31 w 50"/>
                <a:gd name="T23" fmla="*/ 5 h 24"/>
                <a:gd name="T24" fmla="*/ 17 w 50"/>
                <a:gd name="T25" fmla="*/ 0 h 24"/>
                <a:gd name="T26" fmla="*/ 14 w 50"/>
                <a:gd name="T27" fmla="*/ 0 h 24"/>
                <a:gd name="T28" fmla="*/ 14 w 50"/>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24"/>
                <a:gd name="T47" fmla="*/ 50 w 5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24">
                  <a:moveTo>
                    <a:pt x="14" y="0"/>
                  </a:moveTo>
                  <a:lnTo>
                    <a:pt x="0" y="9"/>
                  </a:lnTo>
                  <a:lnTo>
                    <a:pt x="3" y="9"/>
                  </a:lnTo>
                  <a:lnTo>
                    <a:pt x="11" y="12"/>
                  </a:lnTo>
                  <a:lnTo>
                    <a:pt x="17" y="14"/>
                  </a:lnTo>
                  <a:lnTo>
                    <a:pt x="25" y="19"/>
                  </a:lnTo>
                  <a:lnTo>
                    <a:pt x="28" y="21"/>
                  </a:lnTo>
                  <a:lnTo>
                    <a:pt x="36" y="24"/>
                  </a:lnTo>
                  <a:lnTo>
                    <a:pt x="44" y="21"/>
                  </a:lnTo>
                  <a:lnTo>
                    <a:pt x="50" y="17"/>
                  </a:lnTo>
                  <a:lnTo>
                    <a:pt x="44" y="9"/>
                  </a:lnTo>
                  <a:lnTo>
                    <a:pt x="31" y="5"/>
                  </a:lnTo>
                  <a:lnTo>
                    <a:pt x="17" y="0"/>
                  </a:lnTo>
                  <a:lnTo>
                    <a:pt x="14" y="0"/>
                  </a:lnTo>
                  <a:close/>
                </a:path>
              </a:pathLst>
            </a:custGeom>
            <a:solidFill>
              <a:srgbClr val="544230"/>
            </a:solidFill>
            <a:ln w="9525">
              <a:noFill/>
              <a:round/>
              <a:headEnd/>
              <a:tailEnd/>
            </a:ln>
          </p:spPr>
          <p:txBody>
            <a:bodyPr/>
            <a:lstStyle/>
            <a:p>
              <a:endParaRPr lang="en-US"/>
            </a:p>
          </p:txBody>
        </p:sp>
        <p:sp>
          <p:nvSpPr>
            <p:cNvPr id="15486" name="Freeform 100"/>
            <p:cNvSpPr>
              <a:spLocks/>
            </p:cNvSpPr>
            <p:nvPr/>
          </p:nvSpPr>
          <p:spPr bwMode="auto">
            <a:xfrm>
              <a:off x="6521" y="3308"/>
              <a:ext cx="99" cy="27"/>
            </a:xfrm>
            <a:custGeom>
              <a:avLst/>
              <a:gdLst>
                <a:gd name="T0" fmla="*/ 63 w 99"/>
                <a:gd name="T1" fmla="*/ 0 h 27"/>
                <a:gd name="T2" fmla="*/ 57 w 99"/>
                <a:gd name="T3" fmla="*/ 12 h 27"/>
                <a:gd name="T4" fmla="*/ 99 w 99"/>
                <a:gd name="T5" fmla="*/ 15 h 27"/>
                <a:gd name="T6" fmla="*/ 63 w 99"/>
                <a:gd name="T7" fmla="*/ 27 h 27"/>
                <a:gd name="T8" fmla="*/ 52 w 99"/>
                <a:gd name="T9" fmla="*/ 27 h 27"/>
                <a:gd name="T10" fmla="*/ 33 w 99"/>
                <a:gd name="T11" fmla="*/ 27 h 27"/>
                <a:gd name="T12" fmla="*/ 11 w 99"/>
                <a:gd name="T13" fmla="*/ 24 h 27"/>
                <a:gd name="T14" fmla="*/ 2 w 99"/>
                <a:gd name="T15" fmla="*/ 24 h 27"/>
                <a:gd name="T16" fmla="*/ 0 w 99"/>
                <a:gd name="T17" fmla="*/ 22 h 27"/>
                <a:gd name="T18" fmla="*/ 8 w 99"/>
                <a:gd name="T19" fmla="*/ 17 h 27"/>
                <a:gd name="T20" fmla="*/ 13 w 99"/>
                <a:gd name="T21" fmla="*/ 12 h 27"/>
                <a:gd name="T22" fmla="*/ 27 w 99"/>
                <a:gd name="T23" fmla="*/ 12 h 27"/>
                <a:gd name="T24" fmla="*/ 35 w 99"/>
                <a:gd name="T25" fmla="*/ 10 h 27"/>
                <a:gd name="T26" fmla="*/ 49 w 99"/>
                <a:gd name="T27" fmla="*/ 7 h 27"/>
                <a:gd name="T28" fmla="*/ 57 w 99"/>
                <a:gd name="T29" fmla="*/ 3 h 27"/>
                <a:gd name="T30" fmla="*/ 63 w 99"/>
                <a:gd name="T31" fmla="*/ 0 h 27"/>
                <a:gd name="T32" fmla="*/ 63 w 99"/>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27"/>
                <a:gd name="T53" fmla="*/ 99 w 99"/>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27">
                  <a:moveTo>
                    <a:pt x="63" y="0"/>
                  </a:moveTo>
                  <a:lnTo>
                    <a:pt x="57" y="12"/>
                  </a:lnTo>
                  <a:lnTo>
                    <a:pt x="99" y="15"/>
                  </a:lnTo>
                  <a:lnTo>
                    <a:pt x="63" y="27"/>
                  </a:lnTo>
                  <a:lnTo>
                    <a:pt x="52" y="27"/>
                  </a:lnTo>
                  <a:lnTo>
                    <a:pt x="33" y="27"/>
                  </a:lnTo>
                  <a:lnTo>
                    <a:pt x="11" y="24"/>
                  </a:lnTo>
                  <a:lnTo>
                    <a:pt x="2" y="24"/>
                  </a:lnTo>
                  <a:lnTo>
                    <a:pt x="0" y="22"/>
                  </a:lnTo>
                  <a:lnTo>
                    <a:pt x="8" y="17"/>
                  </a:lnTo>
                  <a:lnTo>
                    <a:pt x="13" y="12"/>
                  </a:lnTo>
                  <a:lnTo>
                    <a:pt x="27" y="12"/>
                  </a:lnTo>
                  <a:lnTo>
                    <a:pt x="35" y="10"/>
                  </a:lnTo>
                  <a:lnTo>
                    <a:pt x="49" y="7"/>
                  </a:lnTo>
                  <a:lnTo>
                    <a:pt x="57" y="3"/>
                  </a:lnTo>
                  <a:lnTo>
                    <a:pt x="63" y="0"/>
                  </a:lnTo>
                  <a:close/>
                </a:path>
              </a:pathLst>
            </a:custGeom>
            <a:solidFill>
              <a:srgbClr val="544230"/>
            </a:solidFill>
            <a:ln w="9525">
              <a:noFill/>
              <a:round/>
              <a:headEnd/>
              <a:tailEnd/>
            </a:ln>
          </p:spPr>
          <p:txBody>
            <a:bodyPr/>
            <a:lstStyle/>
            <a:p>
              <a:endParaRPr lang="en-US"/>
            </a:p>
          </p:txBody>
        </p:sp>
        <p:sp>
          <p:nvSpPr>
            <p:cNvPr id="15487" name="Freeform 101"/>
            <p:cNvSpPr>
              <a:spLocks/>
            </p:cNvSpPr>
            <p:nvPr/>
          </p:nvSpPr>
          <p:spPr bwMode="auto">
            <a:xfrm>
              <a:off x="6471" y="3296"/>
              <a:ext cx="22" cy="34"/>
            </a:xfrm>
            <a:custGeom>
              <a:avLst/>
              <a:gdLst>
                <a:gd name="T0" fmla="*/ 6 w 22"/>
                <a:gd name="T1" fmla="*/ 0 h 34"/>
                <a:gd name="T2" fmla="*/ 0 w 22"/>
                <a:gd name="T3" fmla="*/ 12 h 34"/>
                <a:gd name="T4" fmla="*/ 3 w 22"/>
                <a:gd name="T5" fmla="*/ 17 h 34"/>
                <a:gd name="T6" fmla="*/ 8 w 22"/>
                <a:gd name="T7" fmla="*/ 24 h 34"/>
                <a:gd name="T8" fmla="*/ 17 w 22"/>
                <a:gd name="T9" fmla="*/ 31 h 34"/>
                <a:gd name="T10" fmla="*/ 22 w 22"/>
                <a:gd name="T11" fmla="*/ 34 h 34"/>
                <a:gd name="T12" fmla="*/ 22 w 22"/>
                <a:gd name="T13" fmla="*/ 27 h 34"/>
                <a:gd name="T14" fmla="*/ 17 w 22"/>
                <a:gd name="T15" fmla="*/ 17 h 34"/>
                <a:gd name="T16" fmla="*/ 8 w 22"/>
                <a:gd name="T17" fmla="*/ 5 h 34"/>
                <a:gd name="T18" fmla="*/ 6 w 22"/>
                <a:gd name="T19" fmla="*/ 0 h 34"/>
                <a:gd name="T20" fmla="*/ 6 w 22"/>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34"/>
                <a:gd name="T35" fmla="*/ 22 w 22"/>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34">
                  <a:moveTo>
                    <a:pt x="6" y="0"/>
                  </a:moveTo>
                  <a:lnTo>
                    <a:pt x="0" y="12"/>
                  </a:lnTo>
                  <a:lnTo>
                    <a:pt x="3" y="17"/>
                  </a:lnTo>
                  <a:lnTo>
                    <a:pt x="8" y="24"/>
                  </a:lnTo>
                  <a:lnTo>
                    <a:pt x="17" y="31"/>
                  </a:lnTo>
                  <a:lnTo>
                    <a:pt x="22" y="34"/>
                  </a:lnTo>
                  <a:lnTo>
                    <a:pt x="22" y="27"/>
                  </a:lnTo>
                  <a:lnTo>
                    <a:pt x="17" y="17"/>
                  </a:lnTo>
                  <a:lnTo>
                    <a:pt x="8" y="5"/>
                  </a:lnTo>
                  <a:lnTo>
                    <a:pt x="6" y="0"/>
                  </a:lnTo>
                  <a:close/>
                </a:path>
              </a:pathLst>
            </a:custGeom>
            <a:solidFill>
              <a:srgbClr val="665445"/>
            </a:solidFill>
            <a:ln w="9525">
              <a:noFill/>
              <a:round/>
              <a:headEnd/>
              <a:tailEnd/>
            </a:ln>
          </p:spPr>
          <p:txBody>
            <a:bodyPr/>
            <a:lstStyle/>
            <a:p>
              <a:endParaRPr lang="en-US"/>
            </a:p>
          </p:txBody>
        </p:sp>
        <p:sp>
          <p:nvSpPr>
            <p:cNvPr id="15488" name="Freeform 102"/>
            <p:cNvSpPr>
              <a:spLocks/>
            </p:cNvSpPr>
            <p:nvPr/>
          </p:nvSpPr>
          <p:spPr bwMode="auto">
            <a:xfrm>
              <a:off x="6636" y="3075"/>
              <a:ext cx="19" cy="43"/>
            </a:xfrm>
            <a:custGeom>
              <a:avLst/>
              <a:gdLst>
                <a:gd name="T0" fmla="*/ 19 w 19"/>
                <a:gd name="T1" fmla="*/ 0 h 43"/>
                <a:gd name="T2" fmla="*/ 8 w 19"/>
                <a:gd name="T3" fmla="*/ 10 h 43"/>
                <a:gd name="T4" fmla="*/ 6 w 19"/>
                <a:gd name="T5" fmla="*/ 12 h 43"/>
                <a:gd name="T6" fmla="*/ 3 w 19"/>
                <a:gd name="T7" fmla="*/ 27 h 43"/>
                <a:gd name="T8" fmla="*/ 0 w 19"/>
                <a:gd name="T9" fmla="*/ 36 h 43"/>
                <a:gd name="T10" fmla="*/ 8 w 19"/>
                <a:gd name="T11" fmla="*/ 43 h 43"/>
                <a:gd name="T12" fmla="*/ 11 w 19"/>
                <a:gd name="T13" fmla="*/ 41 h 43"/>
                <a:gd name="T14" fmla="*/ 17 w 19"/>
                <a:gd name="T15" fmla="*/ 39 h 43"/>
                <a:gd name="T16" fmla="*/ 19 w 19"/>
                <a:gd name="T17" fmla="*/ 34 h 43"/>
                <a:gd name="T18" fmla="*/ 19 w 19"/>
                <a:gd name="T19" fmla="*/ 34 h 43"/>
                <a:gd name="T20" fmla="*/ 19 w 19"/>
                <a:gd name="T21" fmla="*/ 0 h 43"/>
                <a:gd name="T22" fmla="*/ 19 w 19"/>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43"/>
                <a:gd name="T38" fmla="*/ 19 w 19"/>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43">
                  <a:moveTo>
                    <a:pt x="19" y="0"/>
                  </a:moveTo>
                  <a:lnTo>
                    <a:pt x="8" y="10"/>
                  </a:lnTo>
                  <a:lnTo>
                    <a:pt x="6" y="12"/>
                  </a:lnTo>
                  <a:lnTo>
                    <a:pt x="3" y="27"/>
                  </a:lnTo>
                  <a:lnTo>
                    <a:pt x="0" y="36"/>
                  </a:lnTo>
                  <a:lnTo>
                    <a:pt x="8" y="43"/>
                  </a:lnTo>
                  <a:lnTo>
                    <a:pt x="11" y="41"/>
                  </a:lnTo>
                  <a:lnTo>
                    <a:pt x="17" y="39"/>
                  </a:lnTo>
                  <a:lnTo>
                    <a:pt x="19" y="34"/>
                  </a:lnTo>
                  <a:lnTo>
                    <a:pt x="19" y="0"/>
                  </a:lnTo>
                  <a:close/>
                </a:path>
              </a:pathLst>
            </a:custGeom>
            <a:solidFill>
              <a:srgbClr val="756959"/>
            </a:solidFill>
            <a:ln w="9525">
              <a:noFill/>
              <a:round/>
              <a:headEnd/>
              <a:tailEnd/>
            </a:ln>
          </p:spPr>
          <p:txBody>
            <a:bodyPr/>
            <a:lstStyle/>
            <a:p>
              <a:endParaRPr lang="en-US"/>
            </a:p>
          </p:txBody>
        </p:sp>
        <p:sp>
          <p:nvSpPr>
            <p:cNvPr id="15489" name="Freeform 103"/>
            <p:cNvSpPr>
              <a:spLocks/>
            </p:cNvSpPr>
            <p:nvPr/>
          </p:nvSpPr>
          <p:spPr bwMode="auto">
            <a:xfrm>
              <a:off x="6749" y="3085"/>
              <a:ext cx="30" cy="43"/>
            </a:xfrm>
            <a:custGeom>
              <a:avLst/>
              <a:gdLst>
                <a:gd name="T0" fmla="*/ 5 w 30"/>
                <a:gd name="T1" fmla="*/ 0 h 43"/>
                <a:gd name="T2" fmla="*/ 0 w 30"/>
                <a:gd name="T3" fmla="*/ 7 h 43"/>
                <a:gd name="T4" fmla="*/ 0 w 30"/>
                <a:gd name="T5" fmla="*/ 12 h 43"/>
                <a:gd name="T6" fmla="*/ 5 w 30"/>
                <a:gd name="T7" fmla="*/ 26 h 43"/>
                <a:gd name="T8" fmla="*/ 11 w 30"/>
                <a:gd name="T9" fmla="*/ 38 h 43"/>
                <a:gd name="T10" fmla="*/ 25 w 30"/>
                <a:gd name="T11" fmla="*/ 43 h 43"/>
                <a:gd name="T12" fmla="*/ 30 w 30"/>
                <a:gd name="T13" fmla="*/ 33 h 43"/>
                <a:gd name="T14" fmla="*/ 22 w 30"/>
                <a:gd name="T15" fmla="*/ 19 h 43"/>
                <a:gd name="T16" fmla="*/ 11 w 30"/>
                <a:gd name="T17" fmla="*/ 5 h 43"/>
                <a:gd name="T18" fmla="*/ 5 w 30"/>
                <a:gd name="T19" fmla="*/ 0 h 43"/>
                <a:gd name="T20" fmla="*/ 5 w 30"/>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43"/>
                <a:gd name="T35" fmla="*/ 30 w 30"/>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43">
                  <a:moveTo>
                    <a:pt x="5" y="0"/>
                  </a:moveTo>
                  <a:lnTo>
                    <a:pt x="0" y="7"/>
                  </a:lnTo>
                  <a:lnTo>
                    <a:pt x="0" y="12"/>
                  </a:lnTo>
                  <a:lnTo>
                    <a:pt x="5" y="26"/>
                  </a:lnTo>
                  <a:lnTo>
                    <a:pt x="11" y="38"/>
                  </a:lnTo>
                  <a:lnTo>
                    <a:pt x="25" y="43"/>
                  </a:lnTo>
                  <a:lnTo>
                    <a:pt x="30" y="33"/>
                  </a:lnTo>
                  <a:lnTo>
                    <a:pt x="22" y="19"/>
                  </a:lnTo>
                  <a:lnTo>
                    <a:pt x="11" y="5"/>
                  </a:lnTo>
                  <a:lnTo>
                    <a:pt x="5" y="0"/>
                  </a:lnTo>
                  <a:close/>
                </a:path>
              </a:pathLst>
            </a:custGeom>
            <a:solidFill>
              <a:srgbClr val="756959"/>
            </a:solidFill>
            <a:ln w="9525">
              <a:noFill/>
              <a:round/>
              <a:headEnd/>
              <a:tailEnd/>
            </a:ln>
          </p:spPr>
          <p:txBody>
            <a:bodyPr/>
            <a:lstStyle/>
            <a:p>
              <a:endParaRPr lang="en-US"/>
            </a:p>
          </p:txBody>
        </p:sp>
        <p:sp>
          <p:nvSpPr>
            <p:cNvPr id="15490" name="Freeform 104"/>
            <p:cNvSpPr>
              <a:spLocks/>
            </p:cNvSpPr>
            <p:nvPr/>
          </p:nvSpPr>
          <p:spPr bwMode="auto">
            <a:xfrm>
              <a:off x="6735" y="3059"/>
              <a:ext cx="69" cy="107"/>
            </a:xfrm>
            <a:custGeom>
              <a:avLst/>
              <a:gdLst>
                <a:gd name="T0" fmla="*/ 8 w 69"/>
                <a:gd name="T1" fmla="*/ 0 h 107"/>
                <a:gd name="T2" fmla="*/ 0 w 69"/>
                <a:gd name="T3" fmla="*/ 5 h 107"/>
                <a:gd name="T4" fmla="*/ 3 w 69"/>
                <a:gd name="T5" fmla="*/ 12 h 107"/>
                <a:gd name="T6" fmla="*/ 6 w 69"/>
                <a:gd name="T7" fmla="*/ 31 h 107"/>
                <a:gd name="T8" fmla="*/ 8 w 69"/>
                <a:gd name="T9" fmla="*/ 52 h 107"/>
                <a:gd name="T10" fmla="*/ 11 w 69"/>
                <a:gd name="T11" fmla="*/ 64 h 107"/>
                <a:gd name="T12" fmla="*/ 11 w 69"/>
                <a:gd name="T13" fmla="*/ 69 h 107"/>
                <a:gd name="T14" fmla="*/ 19 w 69"/>
                <a:gd name="T15" fmla="*/ 74 h 107"/>
                <a:gd name="T16" fmla="*/ 25 w 69"/>
                <a:gd name="T17" fmla="*/ 76 h 107"/>
                <a:gd name="T18" fmla="*/ 30 w 69"/>
                <a:gd name="T19" fmla="*/ 78 h 107"/>
                <a:gd name="T20" fmla="*/ 36 w 69"/>
                <a:gd name="T21" fmla="*/ 107 h 107"/>
                <a:gd name="T22" fmla="*/ 36 w 69"/>
                <a:gd name="T23" fmla="*/ 107 h 107"/>
                <a:gd name="T24" fmla="*/ 44 w 69"/>
                <a:gd name="T25" fmla="*/ 107 h 107"/>
                <a:gd name="T26" fmla="*/ 52 w 69"/>
                <a:gd name="T27" fmla="*/ 107 h 107"/>
                <a:gd name="T28" fmla="*/ 55 w 69"/>
                <a:gd name="T29" fmla="*/ 102 h 107"/>
                <a:gd name="T30" fmla="*/ 55 w 69"/>
                <a:gd name="T31" fmla="*/ 95 h 107"/>
                <a:gd name="T32" fmla="*/ 58 w 69"/>
                <a:gd name="T33" fmla="*/ 88 h 107"/>
                <a:gd name="T34" fmla="*/ 61 w 69"/>
                <a:gd name="T35" fmla="*/ 81 h 107"/>
                <a:gd name="T36" fmla="*/ 69 w 69"/>
                <a:gd name="T37" fmla="*/ 74 h 107"/>
                <a:gd name="T38" fmla="*/ 39 w 69"/>
                <a:gd name="T39" fmla="*/ 52 h 107"/>
                <a:gd name="T40" fmla="*/ 36 w 69"/>
                <a:gd name="T41" fmla="*/ 31 h 107"/>
                <a:gd name="T42" fmla="*/ 8 w 69"/>
                <a:gd name="T43" fmla="*/ 0 h 107"/>
                <a:gd name="T44" fmla="*/ 8 w 69"/>
                <a:gd name="T45" fmla="*/ 0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107"/>
                <a:gd name="T71" fmla="*/ 69 w 69"/>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107">
                  <a:moveTo>
                    <a:pt x="8" y="0"/>
                  </a:moveTo>
                  <a:lnTo>
                    <a:pt x="0" y="5"/>
                  </a:lnTo>
                  <a:lnTo>
                    <a:pt x="3" y="12"/>
                  </a:lnTo>
                  <a:lnTo>
                    <a:pt x="6" y="31"/>
                  </a:lnTo>
                  <a:lnTo>
                    <a:pt x="8" y="52"/>
                  </a:lnTo>
                  <a:lnTo>
                    <a:pt x="11" y="64"/>
                  </a:lnTo>
                  <a:lnTo>
                    <a:pt x="11" y="69"/>
                  </a:lnTo>
                  <a:lnTo>
                    <a:pt x="19" y="74"/>
                  </a:lnTo>
                  <a:lnTo>
                    <a:pt x="25" y="76"/>
                  </a:lnTo>
                  <a:lnTo>
                    <a:pt x="30" y="78"/>
                  </a:lnTo>
                  <a:lnTo>
                    <a:pt x="36" y="107"/>
                  </a:lnTo>
                  <a:lnTo>
                    <a:pt x="44" y="107"/>
                  </a:lnTo>
                  <a:lnTo>
                    <a:pt x="52" y="107"/>
                  </a:lnTo>
                  <a:lnTo>
                    <a:pt x="55" y="102"/>
                  </a:lnTo>
                  <a:lnTo>
                    <a:pt x="55" y="95"/>
                  </a:lnTo>
                  <a:lnTo>
                    <a:pt x="58" y="88"/>
                  </a:lnTo>
                  <a:lnTo>
                    <a:pt x="61" y="81"/>
                  </a:lnTo>
                  <a:lnTo>
                    <a:pt x="69" y="74"/>
                  </a:lnTo>
                  <a:lnTo>
                    <a:pt x="39" y="52"/>
                  </a:lnTo>
                  <a:lnTo>
                    <a:pt x="36" y="31"/>
                  </a:lnTo>
                  <a:lnTo>
                    <a:pt x="8" y="0"/>
                  </a:lnTo>
                  <a:close/>
                </a:path>
              </a:pathLst>
            </a:custGeom>
            <a:solidFill>
              <a:srgbClr val="877A6E"/>
            </a:solidFill>
            <a:ln w="9525">
              <a:noFill/>
              <a:round/>
              <a:headEnd/>
              <a:tailEnd/>
            </a:ln>
          </p:spPr>
          <p:txBody>
            <a:bodyPr/>
            <a:lstStyle/>
            <a:p>
              <a:endParaRPr lang="en-US"/>
            </a:p>
          </p:txBody>
        </p:sp>
        <p:sp>
          <p:nvSpPr>
            <p:cNvPr id="15491" name="Freeform 105"/>
            <p:cNvSpPr>
              <a:spLocks/>
            </p:cNvSpPr>
            <p:nvPr/>
          </p:nvSpPr>
          <p:spPr bwMode="auto">
            <a:xfrm>
              <a:off x="6815" y="3306"/>
              <a:ext cx="118" cy="26"/>
            </a:xfrm>
            <a:custGeom>
              <a:avLst/>
              <a:gdLst>
                <a:gd name="T0" fmla="*/ 30 w 118"/>
                <a:gd name="T1" fmla="*/ 0 h 26"/>
                <a:gd name="T2" fmla="*/ 0 w 118"/>
                <a:gd name="T3" fmla="*/ 9 h 26"/>
                <a:gd name="T4" fmla="*/ 16 w 118"/>
                <a:gd name="T5" fmla="*/ 12 h 26"/>
                <a:gd name="T6" fmla="*/ 57 w 118"/>
                <a:gd name="T7" fmla="*/ 21 h 26"/>
                <a:gd name="T8" fmla="*/ 96 w 118"/>
                <a:gd name="T9" fmla="*/ 26 h 26"/>
                <a:gd name="T10" fmla="*/ 118 w 118"/>
                <a:gd name="T11" fmla="*/ 24 h 26"/>
                <a:gd name="T12" fmla="*/ 115 w 118"/>
                <a:gd name="T13" fmla="*/ 14 h 26"/>
                <a:gd name="T14" fmla="*/ 107 w 118"/>
                <a:gd name="T15" fmla="*/ 9 h 26"/>
                <a:gd name="T16" fmla="*/ 96 w 118"/>
                <a:gd name="T17" fmla="*/ 7 h 26"/>
                <a:gd name="T18" fmla="*/ 90 w 118"/>
                <a:gd name="T19" fmla="*/ 7 h 26"/>
                <a:gd name="T20" fmla="*/ 88 w 118"/>
                <a:gd name="T21" fmla="*/ 7 h 26"/>
                <a:gd name="T22" fmla="*/ 85 w 118"/>
                <a:gd name="T23" fmla="*/ 12 h 26"/>
                <a:gd name="T24" fmla="*/ 79 w 118"/>
                <a:gd name="T25" fmla="*/ 14 h 26"/>
                <a:gd name="T26" fmla="*/ 71 w 118"/>
                <a:gd name="T27" fmla="*/ 12 h 26"/>
                <a:gd name="T28" fmla="*/ 60 w 118"/>
                <a:gd name="T29" fmla="*/ 14 h 26"/>
                <a:gd name="T30" fmla="*/ 30 w 118"/>
                <a:gd name="T31" fmla="*/ 0 h 26"/>
                <a:gd name="T32" fmla="*/ 30 w 118"/>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26"/>
                <a:gd name="T53" fmla="*/ 118 w 11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26">
                  <a:moveTo>
                    <a:pt x="30" y="0"/>
                  </a:moveTo>
                  <a:lnTo>
                    <a:pt x="0" y="9"/>
                  </a:lnTo>
                  <a:lnTo>
                    <a:pt x="16" y="12"/>
                  </a:lnTo>
                  <a:lnTo>
                    <a:pt x="57" y="21"/>
                  </a:lnTo>
                  <a:lnTo>
                    <a:pt x="96" y="26"/>
                  </a:lnTo>
                  <a:lnTo>
                    <a:pt x="118" y="24"/>
                  </a:lnTo>
                  <a:lnTo>
                    <a:pt x="115" y="14"/>
                  </a:lnTo>
                  <a:lnTo>
                    <a:pt x="107" y="9"/>
                  </a:lnTo>
                  <a:lnTo>
                    <a:pt x="96" y="7"/>
                  </a:lnTo>
                  <a:lnTo>
                    <a:pt x="90" y="7"/>
                  </a:lnTo>
                  <a:lnTo>
                    <a:pt x="88" y="7"/>
                  </a:lnTo>
                  <a:lnTo>
                    <a:pt x="85" y="12"/>
                  </a:lnTo>
                  <a:lnTo>
                    <a:pt x="79" y="14"/>
                  </a:lnTo>
                  <a:lnTo>
                    <a:pt x="71" y="12"/>
                  </a:lnTo>
                  <a:lnTo>
                    <a:pt x="60" y="14"/>
                  </a:lnTo>
                  <a:lnTo>
                    <a:pt x="30" y="0"/>
                  </a:lnTo>
                  <a:close/>
                </a:path>
              </a:pathLst>
            </a:custGeom>
            <a:solidFill>
              <a:srgbClr val="756959"/>
            </a:solidFill>
            <a:ln w="9525">
              <a:noFill/>
              <a:round/>
              <a:headEnd/>
              <a:tailEnd/>
            </a:ln>
          </p:spPr>
          <p:txBody>
            <a:bodyPr/>
            <a:lstStyle/>
            <a:p>
              <a:endParaRPr lang="en-US"/>
            </a:p>
          </p:txBody>
        </p:sp>
        <p:sp>
          <p:nvSpPr>
            <p:cNvPr id="15492" name="Freeform 106"/>
            <p:cNvSpPr>
              <a:spLocks/>
            </p:cNvSpPr>
            <p:nvPr/>
          </p:nvSpPr>
          <p:spPr bwMode="auto">
            <a:xfrm>
              <a:off x="6669" y="3273"/>
              <a:ext cx="74" cy="40"/>
            </a:xfrm>
            <a:custGeom>
              <a:avLst/>
              <a:gdLst>
                <a:gd name="T0" fmla="*/ 39 w 74"/>
                <a:gd name="T1" fmla="*/ 4 h 40"/>
                <a:gd name="T2" fmla="*/ 30 w 74"/>
                <a:gd name="T3" fmla="*/ 4 h 40"/>
                <a:gd name="T4" fmla="*/ 19 w 74"/>
                <a:gd name="T5" fmla="*/ 9 h 40"/>
                <a:gd name="T6" fmla="*/ 6 w 74"/>
                <a:gd name="T7" fmla="*/ 16 h 40"/>
                <a:gd name="T8" fmla="*/ 0 w 74"/>
                <a:gd name="T9" fmla="*/ 26 h 40"/>
                <a:gd name="T10" fmla="*/ 6 w 74"/>
                <a:gd name="T11" fmla="*/ 31 h 40"/>
                <a:gd name="T12" fmla="*/ 19 w 74"/>
                <a:gd name="T13" fmla="*/ 35 h 40"/>
                <a:gd name="T14" fmla="*/ 33 w 74"/>
                <a:gd name="T15" fmla="*/ 38 h 40"/>
                <a:gd name="T16" fmla="*/ 39 w 74"/>
                <a:gd name="T17" fmla="*/ 40 h 40"/>
                <a:gd name="T18" fmla="*/ 44 w 74"/>
                <a:gd name="T19" fmla="*/ 38 h 40"/>
                <a:gd name="T20" fmla="*/ 58 w 74"/>
                <a:gd name="T21" fmla="*/ 33 h 40"/>
                <a:gd name="T22" fmla="*/ 69 w 74"/>
                <a:gd name="T23" fmla="*/ 26 h 40"/>
                <a:gd name="T24" fmla="*/ 74 w 74"/>
                <a:gd name="T25" fmla="*/ 16 h 40"/>
                <a:gd name="T26" fmla="*/ 72 w 74"/>
                <a:gd name="T27" fmla="*/ 7 h 40"/>
                <a:gd name="T28" fmla="*/ 66 w 74"/>
                <a:gd name="T29" fmla="*/ 0 h 40"/>
                <a:gd name="T30" fmla="*/ 61 w 74"/>
                <a:gd name="T31" fmla="*/ 0 h 40"/>
                <a:gd name="T32" fmla="*/ 61 w 74"/>
                <a:gd name="T33" fmla="*/ 0 h 40"/>
                <a:gd name="T34" fmla="*/ 39 w 74"/>
                <a:gd name="T35" fmla="*/ 4 h 40"/>
                <a:gd name="T36" fmla="*/ 39 w 74"/>
                <a:gd name="T37" fmla="*/ 4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
                <a:gd name="T58" fmla="*/ 0 h 40"/>
                <a:gd name="T59" fmla="*/ 74 w 74"/>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 h="40">
                  <a:moveTo>
                    <a:pt x="39" y="4"/>
                  </a:moveTo>
                  <a:lnTo>
                    <a:pt x="30" y="4"/>
                  </a:lnTo>
                  <a:lnTo>
                    <a:pt x="19" y="9"/>
                  </a:lnTo>
                  <a:lnTo>
                    <a:pt x="6" y="16"/>
                  </a:lnTo>
                  <a:lnTo>
                    <a:pt x="0" y="26"/>
                  </a:lnTo>
                  <a:lnTo>
                    <a:pt x="6" y="31"/>
                  </a:lnTo>
                  <a:lnTo>
                    <a:pt x="19" y="35"/>
                  </a:lnTo>
                  <a:lnTo>
                    <a:pt x="33" y="38"/>
                  </a:lnTo>
                  <a:lnTo>
                    <a:pt x="39" y="40"/>
                  </a:lnTo>
                  <a:lnTo>
                    <a:pt x="44" y="38"/>
                  </a:lnTo>
                  <a:lnTo>
                    <a:pt x="58" y="33"/>
                  </a:lnTo>
                  <a:lnTo>
                    <a:pt x="69" y="26"/>
                  </a:lnTo>
                  <a:lnTo>
                    <a:pt x="74" y="16"/>
                  </a:lnTo>
                  <a:lnTo>
                    <a:pt x="72" y="7"/>
                  </a:lnTo>
                  <a:lnTo>
                    <a:pt x="66" y="0"/>
                  </a:lnTo>
                  <a:lnTo>
                    <a:pt x="61" y="0"/>
                  </a:lnTo>
                  <a:lnTo>
                    <a:pt x="39" y="4"/>
                  </a:lnTo>
                  <a:close/>
                </a:path>
              </a:pathLst>
            </a:custGeom>
            <a:solidFill>
              <a:srgbClr val="968C82"/>
            </a:solidFill>
            <a:ln w="9525">
              <a:noFill/>
              <a:round/>
              <a:headEnd/>
              <a:tailEnd/>
            </a:ln>
          </p:spPr>
          <p:txBody>
            <a:bodyPr/>
            <a:lstStyle/>
            <a:p>
              <a:endParaRPr lang="en-US"/>
            </a:p>
          </p:txBody>
        </p:sp>
        <p:sp>
          <p:nvSpPr>
            <p:cNvPr id="15493" name="Freeform 107"/>
            <p:cNvSpPr>
              <a:spLocks/>
            </p:cNvSpPr>
            <p:nvPr/>
          </p:nvSpPr>
          <p:spPr bwMode="auto">
            <a:xfrm>
              <a:off x="6680" y="3285"/>
              <a:ext cx="50" cy="21"/>
            </a:xfrm>
            <a:custGeom>
              <a:avLst/>
              <a:gdLst>
                <a:gd name="T0" fmla="*/ 28 w 50"/>
                <a:gd name="T1" fmla="*/ 4 h 21"/>
                <a:gd name="T2" fmla="*/ 22 w 50"/>
                <a:gd name="T3" fmla="*/ 2 h 21"/>
                <a:gd name="T4" fmla="*/ 14 w 50"/>
                <a:gd name="T5" fmla="*/ 2 h 21"/>
                <a:gd name="T6" fmla="*/ 3 w 50"/>
                <a:gd name="T7" fmla="*/ 2 h 21"/>
                <a:gd name="T8" fmla="*/ 0 w 50"/>
                <a:gd name="T9" fmla="*/ 11 h 21"/>
                <a:gd name="T10" fmla="*/ 30 w 50"/>
                <a:gd name="T11" fmla="*/ 21 h 21"/>
                <a:gd name="T12" fmla="*/ 33 w 50"/>
                <a:gd name="T13" fmla="*/ 21 h 21"/>
                <a:gd name="T14" fmla="*/ 41 w 50"/>
                <a:gd name="T15" fmla="*/ 19 h 21"/>
                <a:gd name="T16" fmla="*/ 47 w 50"/>
                <a:gd name="T17" fmla="*/ 14 h 21"/>
                <a:gd name="T18" fmla="*/ 50 w 50"/>
                <a:gd name="T19" fmla="*/ 9 h 21"/>
                <a:gd name="T20" fmla="*/ 44 w 50"/>
                <a:gd name="T21" fmla="*/ 2 h 21"/>
                <a:gd name="T22" fmla="*/ 39 w 50"/>
                <a:gd name="T23" fmla="*/ 0 h 21"/>
                <a:gd name="T24" fmla="*/ 33 w 50"/>
                <a:gd name="T25" fmla="*/ 2 h 21"/>
                <a:gd name="T26" fmla="*/ 28 w 50"/>
                <a:gd name="T27" fmla="*/ 4 h 21"/>
                <a:gd name="T28" fmla="*/ 28 w 50"/>
                <a:gd name="T29" fmla="*/ 4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21"/>
                <a:gd name="T47" fmla="*/ 50 w 50"/>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21">
                  <a:moveTo>
                    <a:pt x="28" y="4"/>
                  </a:moveTo>
                  <a:lnTo>
                    <a:pt x="22" y="2"/>
                  </a:lnTo>
                  <a:lnTo>
                    <a:pt x="14" y="2"/>
                  </a:lnTo>
                  <a:lnTo>
                    <a:pt x="3" y="2"/>
                  </a:lnTo>
                  <a:lnTo>
                    <a:pt x="0" y="11"/>
                  </a:lnTo>
                  <a:lnTo>
                    <a:pt x="30" y="21"/>
                  </a:lnTo>
                  <a:lnTo>
                    <a:pt x="33" y="21"/>
                  </a:lnTo>
                  <a:lnTo>
                    <a:pt x="41" y="19"/>
                  </a:lnTo>
                  <a:lnTo>
                    <a:pt x="47" y="14"/>
                  </a:lnTo>
                  <a:lnTo>
                    <a:pt x="50" y="9"/>
                  </a:lnTo>
                  <a:lnTo>
                    <a:pt x="44" y="2"/>
                  </a:lnTo>
                  <a:lnTo>
                    <a:pt x="39" y="0"/>
                  </a:lnTo>
                  <a:lnTo>
                    <a:pt x="33" y="2"/>
                  </a:lnTo>
                  <a:lnTo>
                    <a:pt x="28" y="4"/>
                  </a:lnTo>
                  <a:close/>
                </a:path>
              </a:pathLst>
            </a:custGeom>
            <a:solidFill>
              <a:srgbClr val="A89E96"/>
            </a:solidFill>
            <a:ln w="9525">
              <a:noFill/>
              <a:round/>
              <a:headEnd/>
              <a:tailEnd/>
            </a:ln>
          </p:spPr>
          <p:txBody>
            <a:bodyPr/>
            <a:lstStyle/>
            <a:p>
              <a:endParaRPr lang="en-US"/>
            </a:p>
          </p:txBody>
        </p:sp>
        <p:sp>
          <p:nvSpPr>
            <p:cNvPr id="15494" name="Freeform 108"/>
            <p:cNvSpPr>
              <a:spLocks/>
            </p:cNvSpPr>
            <p:nvPr/>
          </p:nvSpPr>
          <p:spPr bwMode="auto">
            <a:xfrm>
              <a:off x="6466" y="3175"/>
              <a:ext cx="63" cy="41"/>
            </a:xfrm>
            <a:custGeom>
              <a:avLst/>
              <a:gdLst>
                <a:gd name="T0" fmla="*/ 63 w 63"/>
                <a:gd name="T1" fmla="*/ 0 h 41"/>
                <a:gd name="T2" fmla="*/ 44 w 63"/>
                <a:gd name="T3" fmla="*/ 0 h 41"/>
                <a:gd name="T4" fmla="*/ 35 w 63"/>
                <a:gd name="T5" fmla="*/ 15 h 41"/>
                <a:gd name="T6" fmla="*/ 30 w 63"/>
                <a:gd name="T7" fmla="*/ 17 h 41"/>
                <a:gd name="T8" fmla="*/ 19 w 63"/>
                <a:gd name="T9" fmla="*/ 24 h 41"/>
                <a:gd name="T10" fmla="*/ 5 w 63"/>
                <a:gd name="T11" fmla="*/ 31 h 41"/>
                <a:gd name="T12" fmla="*/ 0 w 63"/>
                <a:gd name="T13" fmla="*/ 41 h 41"/>
                <a:gd name="T14" fmla="*/ 2 w 63"/>
                <a:gd name="T15" fmla="*/ 41 h 41"/>
                <a:gd name="T16" fmla="*/ 8 w 63"/>
                <a:gd name="T17" fmla="*/ 38 h 41"/>
                <a:gd name="T18" fmla="*/ 16 w 63"/>
                <a:gd name="T19" fmla="*/ 34 h 41"/>
                <a:gd name="T20" fmla="*/ 22 w 63"/>
                <a:gd name="T21" fmla="*/ 31 h 41"/>
                <a:gd name="T22" fmla="*/ 57 w 63"/>
                <a:gd name="T23" fmla="*/ 12 h 41"/>
                <a:gd name="T24" fmla="*/ 63 w 63"/>
                <a:gd name="T25" fmla="*/ 0 h 41"/>
                <a:gd name="T26" fmla="*/ 63 w 63"/>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41"/>
                <a:gd name="T44" fmla="*/ 63 w 63"/>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41">
                  <a:moveTo>
                    <a:pt x="63" y="0"/>
                  </a:moveTo>
                  <a:lnTo>
                    <a:pt x="44" y="0"/>
                  </a:lnTo>
                  <a:lnTo>
                    <a:pt x="35" y="15"/>
                  </a:lnTo>
                  <a:lnTo>
                    <a:pt x="30" y="17"/>
                  </a:lnTo>
                  <a:lnTo>
                    <a:pt x="19" y="24"/>
                  </a:lnTo>
                  <a:lnTo>
                    <a:pt x="5" y="31"/>
                  </a:lnTo>
                  <a:lnTo>
                    <a:pt x="0" y="41"/>
                  </a:lnTo>
                  <a:lnTo>
                    <a:pt x="2" y="41"/>
                  </a:lnTo>
                  <a:lnTo>
                    <a:pt x="8" y="38"/>
                  </a:lnTo>
                  <a:lnTo>
                    <a:pt x="16" y="34"/>
                  </a:lnTo>
                  <a:lnTo>
                    <a:pt x="22" y="31"/>
                  </a:lnTo>
                  <a:lnTo>
                    <a:pt x="57" y="12"/>
                  </a:lnTo>
                  <a:lnTo>
                    <a:pt x="63" y="0"/>
                  </a:lnTo>
                  <a:close/>
                </a:path>
              </a:pathLst>
            </a:custGeom>
            <a:solidFill>
              <a:srgbClr val="877A6E"/>
            </a:solidFill>
            <a:ln w="9525">
              <a:noFill/>
              <a:round/>
              <a:headEnd/>
              <a:tailEnd/>
            </a:ln>
          </p:spPr>
          <p:txBody>
            <a:bodyPr/>
            <a:lstStyle/>
            <a:p>
              <a:endParaRPr lang="en-US"/>
            </a:p>
          </p:txBody>
        </p:sp>
        <p:sp>
          <p:nvSpPr>
            <p:cNvPr id="15495" name="Freeform 109"/>
            <p:cNvSpPr>
              <a:spLocks/>
            </p:cNvSpPr>
            <p:nvPr/>
          </p:nvSpPr>
          <p:spPr bwMode="auto">
            <a:xfrm>
              <a:off x="6664" y="3125"/>
              <a:ext cx="79" cy="65"/>
            </a:xfrm>
            <a:custGeom>
              <a:avLst/>
              <a:gdLst>
                <a:gd name="T0" fmla="*/ 30 w 79"/>
                <a:gd name="T1" fmla="*/ 0 h 65"/>
                <a:gd name="T2" fmla="*/ 24 w 79"/>
                <a:gd name="T3" fmla="*/ 0 h 65"/>
                <a:gd name="T4" fmla="*/ 16 w 79"/>
                <a:gd name="T5" fmla="*/ 5 h 65"/>
                <a:gd name="T6" fmla="*/ 5 w 79"/>
                <a:gd name="T7" fmla="*/ 17 h 65"/>
                <a:gd name="T8" fmla="*/ 0 w 79"/>
                <a:gd name="T9" fmla="*/ 34 h 65"/>
                <a:gd name="T10" fmla="*/ 0 w 79"/>
                <a:gd name="T11" fmla="*/ 46 h 65"/>
                <a:gd name="T12" fmla="*/ 5 w 79"/>
                <a:gd name="T13" fmla="*/ 48 h 65"/>
                <a:gd name="T14" fmla="*/ 11 w 79"/>
                <a:gd name="T15" fmla="*/ 50 h 65"/>
                <a:gd name="T16" fmla="*/ 13 w 79"/>
                <a:gd name="T17" fmla="*/ 55 h 65"/>
                <a:gd name="T18" fmla="*/ 16 w 79"/>
                <a:gd name="T19" fmla="*/ 60 h 65"/>
                <a:gd name="T20" fmla="*/ 24 w 79"/>
                <a:gd name="T21" fmla="*/ 62 h 65"/>
                <a:gd name="T22" fmla="*/ 30 w 79"/>
                <a:gd name="T23" fmla="*/ 62 h 65"/>
                <a:gd name="T24" fmla="*/ 35 w 79"/>
                <a:gd name="T25" fmla="*/ 65 h 65"/>
                <a:gd name="T26" fmla="*/ 55 w 79"/>
                <a:gd name="T27" fmla="*/ 36 h 65"/>
                <a:gd name="T28" fmla="*/ 57 w 79"/>
                <a:gd name="T29" fmla="*/ 36 h 65"/>
                <a:gd name="T30" fmla="*/ 66 w 79"/>
                <a:gd name="T31" fmla="*/ 38 h 65"/>
                <a:gd name="T32" fmla="*/ 74 w 79"/>
                <a:gd name="T33" fmla="*/ 36 h 65"/>
                <a:gd name="T34" fmla="*/ 79 w 79"/>
                <a:gd name="T35" fmla="*/ 34 h 65"/>
                <a:gd name="T36" fmla="*/ 79 w 79"/>
                <a:gd name="T37" fmla="*/ 27 h 65"/>
                <a:gd name="T38" fmla="*/ 74 w 79"/>
                <a:gd name="T39" fmla="*/ 24 h 65"/>
                <a:gd name="T40" fmla="*/ 66 w 79"/>
                <a:gd name="T41" fmla="*/ 24 h 65"/>
                <a:gd name="T42" fmla="*/ 66 w 79"/>
                <a:gd name="T43" fmla="*/ 24 h 65"/>
                <a:gd name="T44" fmla="*/ 68 w 79"/>
                <a:gd name="T45" fmla="*/ 3 h 65"/>
                <a:gd name="T46" fmla="*/ 55 w 79"/>
                <a:gd name="T47" fmla="*/ 8 h 65"/>
                <a:gd name="T48" fmla="*/ 30 w 79"/>
                <a:gd name="T49" fmla="*/ 0 h 65"/>
                <a:gd name="T50" fmla="*/ 30 w 79"/>
                <a:gd name="T51" fmla="*/ 0 h 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65"/>
                <a:gd name="T80" fmla="*/ 79 w 79"/>
                <a:gd name="T81" fmla="*/ 65 h 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65">
                  <a:moveTo>
                    <a:pt x="30" y="0"/>
                  </a:moveTo>
                  <a:lnTo>
                    <a:pt x="24" y="0"/>
                  </a:lnTo>
                  <a:lnTo>
                    <a:pt x="16" y="5"/>
                  </a:lnTo>
                  <a:lnTo>
                    <a:pt x="5" y="17"/>
                  </a:lnTo>
                  <a:lnTo>
                    <a:pt x="0" y="34"/>
                  </a:lnTo>
                  <a:lnTo>
                    <a:pt x="0" y="46"/>
                  </a:lnTo>
                  <a:lnTo>
                    <a:pt x="5" y="48"/>
                  </a:lnTo>
                  <a:lnTo>
                    <a:pt x="11" y="50"/>
                  </a:lnTo>
                  <a:lnTo>
                    <a:pt x="13" y="55"/>
                  </a:lnTo>
                  <a:lnTo>
                    <a:pt x="16" y="60"/>
                  </a:lnTo>
                  <a:lnTo>
                    <a:pt x="24" y="62"/>
                  </a:lnTo>
                  <a:lnTo>
                    <a:pt x="30" y="62"/>
                  </a:lnTo>
                  <a:lnTo>
                    <a:pt x="35" y="65"/>
                  </a:lnTo>
                  <a:lnTo>
                    <a:pt x="55" y="36"/>
                  </a:lnTo>
                  <a:lnTo>
                    <a:pt x="57" y="36"/>
                  </a:lnTo>
                  <a:lnTo>
                    <a:pt x="66" y="38"/>
                  </a:lnTo>
                  <a:lnTo>
                    <a:pt x="74" y="36"/>
                  </a:lnTo>
                  <a:lnTo>
                    <a:pt x="79" y="34"/>
                  </a:lnTo>
                  <a:lnTo>
                    <a:pt x="79" y="27"/>
                  </a:lnTo>
                  <a:lnTo>
                    <a:pt x="74" y="24"/>
                  </a:lnTo>
                  <a:lnTo>
                    <a:pt x="66" y="24"/>
                  </a:lnTo>
                  <a:lnTo>
                    <a:pt x="68" y="3"/>
                  </a:lnTo>
                  <a:lnTo>
                    <a:pt x="55" y="8"/>
                  </a:lnTo>
                  <a:lnTo>
                    <a:pt x="30" y="0"/>
                  </a:lnTo>
                  <a:close/>
                </a:path>
              </a:pathLst>
            </a:custGeom>
            <a:solidFill>
              <a:srgbClr val="BDB5AD"/>
            </a:solidFill>
            <a:ln w="9525">
              <a:noFill/>
              <a:round/>
              <a:headEnd/>
              <a:tailEnd/>
            </a:ln>
          </p:spPr>
          <p:txBody>
            <a:bodyPr/>
            <a:lstStyle/>
            <a:p>
              <a:endParaRPr lang="en-US"/>
            </a:p>
          </p:txBody>
        </p:sp>
        <p:sp>
          <p:nvSpPr>
            <p:cNvPr id="15496" name="Freeform 110"/>
            <p:cNvSpPr>
              <a:spLocks/>
            </p:cNvSpPr>
            <p:nvPr/>
          </p:nvSpPr>
          <p:spPr bwMode="auto">
            <a:xfrm>
              <a:off x="6411" y="3323"/>
              <a:ext cx="27" cy="33"/>
            </a:xfrm>
            <a:custGeom>
              <a:avLst/>
              <a:gdLst>
                <a:gd name="T0" fmla="*/ 11 w 27"/>
                <a:gd name="T1" fmla="*/ 2 h 33"/>
                <a:gd name="T2" fmla="*/ 8 w 27"/>
                <a:gd name="T3" fmla="*/ 0 h 33"/>
                <a:gd name="T4" fmla="*/ 5 w 27"/>
                <a:gd name="T5" fmla="*/ 0 h 33"/>
                <a:gd name="T6" fmla="*/ 2 w 27"/>
                <a:gd name="T7" fmla="*/ 2 h 33"/>
                <a:gd name="T8" fmla="*/ 0 w 27"/>
                <a:gd name="T9" fmla="*/ 12 h 33"/>
                <a:gd name="T10" fmla="*/ 0 w 27"/>
                <a:gd name="T11" fmla="*/ 21 h 33"/>
                <a:gd name="T12" fmla="*/ 2 w 27"/>
                <a:gd name="T13" fmla="*/ 31 h 33"/>
                <a:gd name="T14" fmla="*/ 8 w 27"/>
                <a:gd name="T15" fmla="*/ 33 h 33"/>
                <a:gd name="T16" fmla="*/ 22 w 27"/>
                <a:gd name="T17" fmla="*/ 28 h 33"/>
                <a:gd name="T18" fmla="*/ 27 w 27"/>
                <a:gd name="T19" fmla="*/ 19 h 33"/>
                <a:gd name="T20" fmla="*/ 24 w 27"/>
                <a:gd name="T21" fmla="*/ 12 h 33"/>
                <a:gd name="T22" fmla="*/ 13 w 27"/>
                <a:gd name="T23" fmla="*/ 4 h 33"/>
                <a:gd name="T24" fmla="*/ 11 w 27"/>
                <a:gd name="T25" fmla="*/ 2 h 33"/>
                <a:gd name="T26" fmla="*/ 11 w 27"/>
                <a:gd name="T27" fmla="*/ 2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33"/>
                <a:gd name="T44" fmla="*/ 27 w 27"/>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33">
                  <a:moveTo>
                    <a:pt x="11" y="2"/>
                  </a:moveTo>
                  <a:lnTo>
                    <a:pt x="8" y="0"/>
                  </a:lnTo>
                  <a:lnTo>
                    <a:pt x="5" y="0"/>
                  </a:lnTo>
                  <a:lnTo>
                    <a:pt x="2" y="2"/>
                  </a:lnTo>
                  <a:lnTo>
                    <a:pt x="0" y="12"/>
                  </a:lnTo>
                  <a:lnTo>
                    <a:pt x="0" y="21"/>
                  </a:lnTo>
                  <a:lnTo>
                    <a:pt x="2" y="31"/>
                  </a:lnTo>
                  <a:lnTo>
                    <a:pt x="8" y="33"/>
                  </a:lnTo>
                  <a:lnTo>
                    <a:pt x="22" y="28"/>
                  </a:lnTo>
                  <a:lnTo>
                    <a:pt x="27" y="19"/>
                  </a:lnTo>
                  <a:lnTo>
                    <a:pt x="24" y="12"/>
                  </a:lnTo>
                  <a:lnTo>
                    <a:pt x="13" y="4"/>
                  </a:lnTo>
                  <a:lnTo>
                    <a:pt x="11" y="2"/>
                  </a:lnTo>
                  <a:close/>
                </a:path>
              </a:pathLst>
            </a:custGeom>
            <a:solidFill>
              <a:srgbClr val="877A6E"/>
            </a:solidFill>
            <a:ln w="9525">
              <a:noFill/>
              <a:round/>
              <a:headEnd/>
              <a:tailEnd/>
            </a:ln>
          </p:spPr>
          <p:txBody>
            <a:bodyPr/>
            <a:lstStyle/>
            <a:p>
              <a:endParaRPr lang="en-US"/>
            </a:p>
          </p:txBody>
        </p:sp>
        <p:sp>
          <p:nvSpPr>
            <p:cNvPr id="15497" name="Freeform 111"/>
            <p:cNvSpPr>
              <a:spLocks/>
            </p:cNvSpPr>
            <p:nvPr/>
          </p:nvSpPr>
          <p:spPr bwMode="auto">
            <a:xfrm>
              <a:off x="6298" y="3064"/>
              <a:ext cx="140" cy="109"/>
            </a:xfrm>
            <a:custGeom>
              <a:avLst/>
              <a:gdLst>
                <a:gd name="T0" fmla="*/ 11 w 140"/>
                <a:gd name="T1" fmla="*/ 0 h 109"/>
                <a:gd name="T2" fmla="*/ 0 w 140"/>
                <a:gd name="T3" fmla="*/ 16 h 109"/>
                <a:gd name="T4" fmla="*/ 0 w 140"/>
                <a:gd name="T5" fmla="*/ 21 h 109"/>
                <a:gd name="T6" fmla="*/ 5 w 140"/>
                <a:gd name="T7" fmla="*/ 33 h 109"/>
                <a:gd name="T8" fmla="*/ 11 w 140"/>
                <a:gd name="T9" fmla="*/ 45 h 109"/>
                <a:gd name="T10" fmla="*/ 25 w 140"/>
                <a:gd name="T11" fmla="*/ 52 h 109"/>
                <a:gd name="T12" fmla="*/ 36 w 140"/>
                <a:gd name="T13" fmla="*/ 59 h 109"/>
                <a:gd name="T14" fmla="*/ 47 w 140"/>
                <a:gd name="T15" fmla="*/ 76 h 109"/>
                <a:gd name="T16" fmla="*/ 60 w 140"/>
                <a:gd name="T17" fmla="*/ 92 h 109"/>
                <a:gd name="T18" fmla="*/ 69 w 140"/>
                <a:gd name="T19" fmla="*/ 102 h 109"/>
                <a:gd name="T20" fmla="*/ 77 w 140"/>
                <a:gd name="T21" fmla="*/ 99 h 109"/>
                <a:gd name="T22" fmla="*/ 85 w 140"/>
                <a:gd name="T23" fmla="*/ 102 h 109"/>
                <a:gd name="T24" fmla="*/ 93 w 140"/>
                <a:gd name="T25" fmla="*/ 104 h 109"/>
                <a:gd name="T26" fmla="*/ 99 w 140"/>
                <a:gd name="T27" fmla="*/ 109 h 109"/>
                <a:gd name="T28" fmla="*/ 115 w 140"/>
                <a:gd name="T29" fmla="*/ 104 h 109"/>
                <a:gd name="T30" fmla="*/ 118 w 140"/>
                <a:gd name="T31" fmla="*/ 104 h 109"/>
                <a:gd name="T32" fmla="*/ 129 w 140"/>
                <a:gd name="T33" fmla="*/ 104 h 109"/>
                <a:gd name="T34" fmla="*/ 137 w 140"/>
                <a:gd name="T35" fmla="*/ 102 h 109"/>
                <a:gd name="T36" fmla="*/ 140 w 140"/>
                <a:gd name="T37" fmla="*/ 95 h 109"/>
                <a:gd name="T38" fmla="*/ 132 w 140"/>
                <a:gd name="T39" fmla="*/ 85 h 109"/>
                <a:gd name="T40" fmla="*/ 121 w 140"/>
                <a:gd name="T41" fmla="*/ 78 h 109"/>
                <a:gd name="T42" fmla="*/ 110 w 140"/>
                <a:gd name="T43" fmla="*/ 76 h 109"/>
                <a:gd name="T44" fmla="*/ 104 w 140"/>
                <a:gd name="T45" fmla="*/ 76 h 109"/>
                <a:gd name="T46" fmla="*/ 99 w 140"/>
                <a:gd name="T47" fmla="*/ 57 h 109"/>
                <a:gd name="T48" fmla="*/ 93 w 140"/>
                <a:gd name="T49" fmla="*/ 57 h 109"/>
                <a:gd name="T50" fmla="*/ 82 w 140"/>
                <a:gd name="T51" fmla="*/ 59 h 109"/>
                <a:gd name="T52" fmla="*/ 69 w 140"/>
                <a:gd name="T53" fmla="*/ 57 h 109"/>
                <a:gd name="T54" fmla="*/ 60 w 140"/>
                <a:gd name="T55" fmla="*/ 52 h 109"/>
                <a:gd name="T56" fmla="*/ 49 w 140"/>
                <a:gd name="T57" fmla="*/ 40 h 109"/>
                <a:gd name="T58" fmla="*/ 41 w 140"/>
                <a:gd name="T59" fmla="*/ 35 h 109"/>
                <a:gd name="T60" fmla="*/ 33 w 140"/>
                <a:gd name="T61" fmla="*/ 33 h 109"/>
                <a:gd name="T62" fmla="*/ 30 w 140"/>
                <a:gd name="T63" fmla="*/ 33 h 109"/>
                <a:gd name="T64" fmla="*/ 11 w 140"/>
                <a:gd name="T65" fmla="*/ 0 h 109"/>
                <a:gd name="T66" fmla="*/ 11 w 140"/>
                <a:gd name="T67" fmla="*/ 0 h 1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0"/>
                <a:gd name="T103" fmla="*/ 0 h 109"/>
                <a:gd name="T104" fmla="*/ 140 w 140"/>
                <a:gd name="T105" fmla="*/ 109 h 1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0" h="109">
                  <a:moveTo>
                    <a:pt x="11" y="0"/>
                  </a:moveTo>
                  <a:lnTo>
                    <a:pt x="0" y="16"/>
                  </a:lnTo>
                  <a:lnTo>
                    <a:pt x="0" y="21"/>
                  </a:lnTo>
                  <a:lnTo>
                    <a:pt x="5" y="33"/>
                  </a:lnTo>
                  <a:lnTo>
                    <a:pt x="11" y="45"/>
                  </a:lnTo>
                  <a:lnTo>
                    <a:pt x="25" y="52"/>
                  </a:lnTo>
                  <a:lnTo>
                    <a:pt x="36" y="59"/>
                  </a:lnTo>
                  <a:lnTo>
                    <a:pt x="47" y="76"/>
                  </a:lnTo>
                  <a:lnTo>
                    <a:pt x="60" y="92"/>
                  </a:lnTo>
                  <a:lnTo>
                    <a:pt x="69" y="102"/>
                  </a:lnTo>
                  <a:lnTo>
                    <a:pt x="77" y="99"/>
                  </a:lnTo>
                  <a:lnTo>
                    <a:pt x="85" y="102"/>
                  </a:lnTo>
                  <a:lnTo>
                    <a:pt x="93" y="104"/>
                  </a:lnTo>
                  <a:lnTo>
                    <a:pt x="99" y="109"/>
                  </a:lnTo>
                  <a:lnTo>
                    <a:pt x="115" y="104"/>
                  </a:lnTo>
                  <a:lnTo>
                    <a:pt x="118" y="104"/>
                  </a:lnTo>
                  <a:lnTo>
                    <a:pt x="129" y="104"/>
                  </a:lnTo>
                  <a:lnTo>
                    <a:pt x="137" y="102"/>
                  </a:lnTo>
                  <a:lnTo>
                    <a:pt x="140" y="95"/>
                  </a:lnTo>
                  <a:lnTo>
                    <a:pt x="132" y="85"/>
                  </a:lnTo>
                  <a:lnTo>
                    <a:pt x="121" y="78"/>
                  </a:lnTo>
                  <a:lnTo>
                    <a:pt x="110" y="76"/>
                  </a:lnTo>
                  <a:lnTo>
                    <a:pt x="104" y="76"/>
                  </a:lnTo>
                  <a:lnTo>
                    <a:pt x="99" y="57"/>
                  </a:lnTo>
                  <a:lnTo>
                    <a:pt x="93" y="57"/>
                  </a:lnTo>
                  <a:lnTo>
                    <a:pt x="82" y="59"/>
                  </a:lnTo>
                  <a:lnTo>
                    <a:pt x="69" y="57"/>
                  </a:lnTo>
                  <a:lnTo>
                    <a:pt x="60" y="52"/>
                  </a:lnTo>
                  <a:lnTo>
                    <a:pt x="49" y="40"/>
                  </a:lnTo>
                  <a:lnTo>
                    <a:pt x="41" y="35"/>
                  </a:lnTo>
                  <a:lnTo>
                    <a:pt x="33" y="33"/>
                  </a:lnTo>
                  <a:lnTo>
                    <a:pt x="30" y="33"/>
                  </a:lnTo>
                  <a:lnTo>
                    <a:pt x="11" y="0"/>
                  </a:lnTo>
                  <a:close/>
                </a:path>
              </a:pathLst>
            </a:custGeom>
            <a:solidFill>
              <a:srgbClr val="968C82"/>
            </a:solidFill>
            <a:ln w="9525">
              <a:noFill/>
              <a:round/>
              <a:headEnd/>
              <a:tailEnd/>
            </a:ln>
          </p:spPr>
          <p:txBody>
            <a:bodyPr/>
            <a:lstStyle/>
            <a:p>
              <a:endParaRPr lang="en-US"/>
            </a:p>
          </p:txBody>
        </p:sp>
        <p:sp>
          <p:nvSpPr>
            <p:cNvPr id="15498" name="Freeform 112"/>
            <p:cNvSpPr>
              <a:spLocks/>
            </p:cNvSpPr>
            <p:nvPr/>
          </p:nvSpPr>
          <p:spPr bwMode="auto">
            <a:xfrm>
              <a:off x="6754" y="2966"/>
              <a:ext cx="22" cy="95"/>
            </a:xfrm>
            <a:custGeom>
              <a:avLst/>
              <a:gdLst>
                <a:gd name="T0" fmla="*/ 9 w 22"/>
                <a:gd name="T1" fmla="*/ 7 h 95"/>
                <a:gd name="T2" fmla="*/ 14 w 22"/>
                <a:gd name="T3" fmla="*/ 26 h 95"/>
                <a:gd name="T4" fmla="*/ 0 w 22"/>
                <a:gd name="T5" fmla="*/ 36 h 95"/>
                <a:gd name="T6" fmla="*/ 0 w 22"/>
                <a:gd name="T7" fmla="*/ 41 h 95"/>
                <a:gd name="T8" fmla="*/ 3 w 22"/>
                <a:gd name="T9" fmla="*/ 52 h 95"/>
                <a:gd name="T10" fmla="*/ 6 w 22"/>
                <a:gd name="T11" fmla="*/ 67 h 95"/>
                <a:gd name="T12" fmla="*/ 6 w 22"/>
                <a:gd name="T13" fmla="*/ 81 h 95"/>
                <a:gd name="T14" fmla="*/ 6 w 22"/>
                <a:gd name="T15" fmla="*/ 88 h 95"/>
                <a:gd name="T16" fmla="*/ 14 w 22"/>
                <a:gd name="T17" fmla="*/ 93 h 95"/>
                <a:gd name="T18" fmla="*/ 20 w 22"/>
                <a:gd name="T19" fmla="*/ 95 h 95"/>
                <a:gd name="T20" fmla="*/ 22 w 22"/>
                <a:gd name="T21" fmla="*/ 95 h 95"/>
                <a:gd name="T22" fmla="*/ 22 w 22"/>
                <a:gd name="T23" fmla="*/ 88 h 95"/>
                <a:gd name="T24" fmla="*/ 22 w 22"/>
                <a:gd name="T25" fmla="*/ 71 h 95"/>
                <a:gd name="T26" fmla="*/ 22 w 22"/>
                <a:gd name="T27" fmla="*/ 52 h 95"/>
                <a:gd name="T28" fmla="*/ 20 w 22"/>
                <a:gd name="T29" fmla="*/ 41 h 95"/>
                <a:gd name="T30" fmla="*/ 22 w 22"/>
                <a:gd name="T31" fmla="*/ 24 h 95"/>
                <a:gd name="T32" fmla="*/ 17 w 22"/>
                <a:gd name="T33" fmla="*/ 0 h 95"/>
                <a:gd name="T34" fmla="*/ 9 w 22"/>
                <a:gd name="T35" fmla="*/ 7 h 95"/>
                <a:gd name="T36" fmla="*/ 9 w 22"/>
                <a:gd name="T37" fmla="*/ 7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95"/>
                <a:gd name="T59" fmla="*/ 22 w 22"/>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95">
                  <a:moveTo>
                    <a:pt x="9" y="7"/>
                  </a:moveTo>
                  <a:lnTo>
                    <a:pt x="14" y="26"/>
                  </a:lnTo>
                  <a:lnTo>
                    <a:pt x="0" y="36"/>
                  </a:lnTo>
                  <a:lnTo>
                    <a:pt x="0" y="41"/>
                  </a:lnTo>
                  <a:lnTo>
                    <a:pt x="3" y="52"/>
                  </a:lnTo>
                  <a:lnTo>
                    <a:pt x="6" y="67"/>
                  </a:lnTo>
                  <a:lnTo>
                    <a:pt x="6" y="81"/>
                  </a:lnTo>
                  <a:lnTo>
                    <a:pt x="6" y="88"/>
                  </a:lnTo>
                  <a:lnTo>
                    <a:pt x="14" y="93"/>
                  </a:lnTo>
                  <a:lnTo>
                    <a:pt x="20" y="95"/>
                  </a:lnTo>
                  <a:lnTo>
                    <a:pt x="22" y="95"/>
                  </a:lnTo>
                  <a:lnTo>
                    <a:pt x="22" y="88"/>
                  </a:lnTo>
                  <a:lnTo>
                    <a:pt x="22" y="71"/>
                  </a:lnTo>
                  <a:lnTo>
                    <a:pt x="22" y="52"/>
                  </a:lnTo>
                  <a:lnTo>
                    <a:pt x="20" y="41"/>
                  </a:lnTo>
                  <a:lnTo>
                    <a:pt x="22" y="24"/>
                  </a:lnTo>
                  <a:lnTo>
                    <a:pt x="17" y="0"/>
                  </a:lnTo>
                  <a:lnTo>
                    <a:pt x="9" y="7"/>
                  </a:lnTo>
                  <a:close/>
                </a:path>
              </a:pathLst>
            </a:custGeom>
            <a:solidFill>
              <a:srgbClr val="877A6E"/>
            </a:solidFill>
            <a:ln w="9525">
              <a:noFill/>
              <a:round/>
              <a:headEnd/>
              <a:tailEnd/>
            </a:ln>
          </p:spPr>
          <p:txBody>
            <a:bodyPr/>
            <a:lstStyle/>
            <a:p>
              <a:endParaRPr lang="en-US"/>
            </a:p>
          </p:txBody>
        </p:sp>
        <p:sp>
          <p:nvSpPr>
            <p:cNvPr id="15499" name="Freeform 113"/>
            <p:cNvSpPr>
              <a:spLocks/>
            </p:cNvSpPr>
            <p:nvPr/>
          </p:nvSpPr>
          <p:spPr bwMode="auto">
            <a:xfrm>
              <a:off x="6675" y="2942"/>
              <a:ext cx="74" cy="119"/>
            </a:xfrm>
            <a:custGeom>
              <a:avLst/>
              <a:gdLst>
                <a:gd name="T0" fmla="*/ 13 w 74"/>
                <a:gd name="T1" fmla="*/ 22 h 119"/>
                <a:gd name="T2" fmla="*/ 13 w 74"/>
                <a:gd name="T3" fmla="*/ 19 h 119"/>
                <a:gd name="T4" fmla="*/ 11 w 74"/>
                <a:gd name="T5" fmla="*/ 17 h 119"/>
                <a:gd name="T6" fmla="*/ 8 w 74"/>
                <a:gd name="T7" fmla="*/ 15 h 119"/>
                <a:gd name="T8" fmla="*/ 5 w 74"/>
                <a:gd name="T9" fmla="*/ 17 h 119"/>
                <a:gd name="T10" fmla="*/ 2 w 74"/>
                <a:gd name="T11" fmla="*/ 24 h 119"/>
                <a:gd name="T12" fmla="*/ 0 w 74"/>
                <a:gd name="T13" fmla="*/ 38 h 119"/>
                <a:gd name="T14" fmla="*/ 0 w 74"/>
                <a:gd name="T15" fmla="*/ 50 h 119"/>
                <a:gd name="T16" fmla="*/ 0 w 74"/>
                <a:gd name="T17" fmla="*/ 55 h 119"/>
                <a:gd name="T18" fmla="*/ 0 w 74"/>
                <a:gd name="T19" fmla="*/ 62 h 119"/>
                <a:gd name="T20" fmla="*/ 8 w 74"/>
                <a:gd name="T21" fmla="*/ 76 h 119"/>
                <a:gd name="T22" fmla="*/ 16 w 74"/>
                <a:gd name="T23" fmla="*/ 93 h 119"/>
                <a:gd name="T24" fmla="*/ 27 w 74"/>
                <a:gd name="T25" fmla="*/ 105 h 119"/>
                <a:gd name="T26" fmla="*/ 33 w 74"/>
                <a:gd name="T27" fmla="*/ 110 h 119"/>
                <a:gd name="T28" fmla="*/ 38 w 74"/>
                <a:gd name="T29" fmla="*/ 117 h 119"/>
                <a:gd name="T30" fmla="*/ 41 w 74"/>
                <a:gd name="T31" fmla="*/ 119 h 119"/>
                <a:gd name="T32" fmla="*/ 44 w 74"/>
                <a:gd name="T33" fmla="*/ 117 h 119"/>
                <a:gd name="T34" fmla="*/ 49 w 74"/>
                <a:gd name="T35" fmla="*/ 112 h 119"/>
                <a:gd name="T36" fmla="*/ 55 w 74"/>
                <a:gd name="T37" fmla="*/ 105 h 119"/>
                <a:gd name="T38" fmla="*/ 60 w 74"/>
                <a:gd name="T39" fmla="*/ 100 h 119"/>
                <a:gd name="T40" fmla="*/ 68 w 74"/>
                <a:gd name="T41" fmla="*/ 95 h 119"/>
                <a:gd name="T42" fmla="*/ 74 w 74"/>
                <a:gd name="T43" fmla="*/ 88 h 119"/>
                <a:gd name="T44" fmla="*/ 68 w 74"/>
                <a:gd name="T45" fmla="*/ 86 h 119"/>
                <a:gd name="T46" fmla="*/ 60 w 74"/>
                <a:gd name="T47" fmla="*/ 84 h 119"/>
                <a:gd name="T48" fmla="*/ 57 w 74"/>
                <a:gd name="T49" fmla="*/ 81 h 119"/>
                <a:gd name="T50" fmla="*/ 55 w 74"/>
                <a:gd name="T51" fmla="*/ 79 h 119"/>
                <a:gd name="T52" fmla="*/ 57 w 74"/>
                <a:gd name="T53" fmla="*/ 69 h 119"/>
                <a:gd name="T54" fmla="*/ 57 w 74"/>
                <a:gd name="T55" fmla="*/ 62 h 119"/>
                <a:gd name="T56" fmla="*/ 55 w 74"/>
                <a:gd name="T57" fmla="*/ 55 h 119"/>
                <a:gd name="T58" fmla="*/ 49 w 74"/>
                <a:gd name="T59" fmla="*/ 53 h 119"/>
                <a:gd name="T60" fmla="*/ 52 w 74"/>
                <a:gd name="T61" fmla="*/ 43 h 119"/>
                <a:gd name="T62" fmla="*/ 57 w 74"/>
                <a:gd name="T63" fmla="*/ 29 h 119"/>
                <a:gd name="T64" fmla="*/ 60 w 74"/>
                <a:gd name="T65" fmla="*/ 10 h 119"/>
                <a:gd name="T66" fmla="*/ 55 w 74"/>
                <a:gd name="T67" fmla="*/ 0 h 119"/>
                <a:gd name="T68" fmla="*/ 46 w 74"/>
                <a:gd name="T69" fmla="*/ 3 h 119"/>
                <a:gd name="T70" fmla="*/ 46 w 74"/>
                <a:gd name="T71" fmla="*/ 8 h 119"/>
                <a:gd name="T72" fmla="*/ 44 w 74"/>
                <a:gd name="T73" fmla="*/ 17 h 119"/>
                <a:gd name="T74" fmla="*/ 41 w 74"/>
                <a:gd name="T75" fmla="*/ 24 h 119"/>
                <a:gd name="T76" fmla="*/ 30 w 74"/>
                <a:gd name="T77" fmla="*/ 27 h 119"/>
                <a:gd name="T78" fmla="*/ 22 w 74"/>
                <a:gd name="T79" fmla="*/ 24 h 119"/>
                <a:gd name="T80" fmla="*/ 16 w 74"/>
                <a:gd name="T81" fmla="*/ 22 h 119"/>
                <a:gd name="T82" fmla="*/ 13 w 74"/>
                <a:gd name="T83" fmla="*/ 22 h 119"/>
                <a:gd name="T84" fmla="*/ 13 w 74"/>
                <a:gd name="T85" fmla="*/ 22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
                <a:gd name="T130" fmla="*/ 0 h 119"/>
                <a:gd name="T131" fmla="*/ 74 w 74"/>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 h="119">
                  <a:moveTo>
                    <a:pt x="13" y="22"/>
                  </a:moveTo>
                  <a:lnTo>
                    <a:pt x="13" y="19"/>
                  </a:lnTo>
                  <a:lnTo>
                    <a:pt x="11" y="17"/>
                  </a:lnTo>
                  <a:lnTo>
                    <a:pt x="8" y="15"/>
                  </a:lnTo>
                  <a:lnTo>
                    <a:pt x="5" y="17"/>
                  </a:lnTo>
                  <a:lnTo>
                    <a:pt x="2" y="24"/>
                  </a:lnTo>
                  <a:lnTo>
                    <a:pt x="0" y="38"/>
                  </a:lnTo>
                  <a:lnTo>
                    <a:pt x="0" y="50"/>
                  </a:lnTo>
                  <a:lnTo>
                    <a:pt x="0" y="55"/>
                  </a:lnTo>
                  <a:lnTo>
                    <a:pt x="0" y="62"/>
                  </a:lnTo>
                  <a:lnTo>
                    <a:pt x="8" y="76"/>
                  </a:lnTo>
                  <a:lnTo>
                    <a:pt x="16" y="93"/>
                  </a:lnTo>
                  <a:lnTo>
                    <a:pt x="27" y="105"/>
                  </a:lnTo>
                  <a:lnTo>
                    <a:pt x="33" y="110"/>
                  </a:lnTo>
                  <a:lnTo>
                    <a:pt x="38" y="117"/>
                  </a:lnTo>
                  <a:lnTo>
                    <a:pt x="41" y="119"/>
                  </a:lnTo>
                  <a:lnTo>
                    <a:pt x="44" y="117"/>
                  </a:lnTo>
                  <a:lnTo>
                    <a:pt x="49" y="112"/>
                  </a:lnTo>
                  <a:lnTo>
                    <a:pt x="55" y="105"/>
                  </a:lnTo>
                  <a:lnTo>
                    <a:pt x="60" y="100"/>
                  </a:lnTo>
                  <a:lnTo>
                    <a:pt x="68" y="95"/>
                  </a:lnTo>
                  <a:lnTo>
                    <a:pt x="74" y="88"/>
                  </a:lnTo>
                  <a:lnTo>
                    <a:pt x="68" y="86"/>
                  </a:lnTo>
                  <a:lnTo>
                    <a:pt x="60" y="84"/>
                  </a:lnTo>
                  <a:lnTo>
                    <a:pt x="57" y="81"/>
                  </a:lnTo>
                  <a:lnTo>
                    <a:pt x="55" y="79"/>
                  </a:lnTo>
                  <a:lnTo>
                    <a:pt x="57" y="69"/>
                  </a:lnTo>
                  <a:lnTo>
                    <a:pt x="57" y="62"/>
                  </a:lnTo>
                  <a:lnTo>
                    <a:pt x="55" y="55"/>
                  </a:lnTo>
                  <a:lnTo>
                    <a:pt x="49" y="53"/>
                  </a:lnTo>
                  <a:lnTo>
                    <a:pt x="52" y="43"/>
                  </a:lnTo>
                  <a:lnTo>
                    <a:pt x="57" y="29"/>
                  </a:lnTo>
                  <a:lnTo>
                    <a:pt x="60" y="10"/>
                  </a:lnTo>
                  <a:lnTo>
                    <a:pt x="55" y="0"/>
                  </a:lnTo>
                  <a:lnTo>
                    <a:pt x="46" y="3"/>
                  </a:lnTo>
                  <a:lnTo>
                    <a:pt x="46" y="8"/>
                  </a:lnTo>
                  <a:lnTo>
                    <a:pt x="44" y="17"/>
                  </a:lnTo>
                  <a:lnTo>
                    <a:pt x="41" y="24"/>
                  </a:lnTo>
                  <a:lnTo>
                    <a:pt x="30" y="27"/>
                  </a:lnTo>
                  <a:lnTo>
                    <a:pt x="22" y="24"/>
                  </a:lnTo>
                  <a:lnTo>
                    <a:pt x="16" y="22"/>
                  </a:lnTo>
                  <a:lnTo>
                    <a:pt x="13" y="22"/>
                  </a:lnTo>
                  <a:close/>
                </a:path>
              </a:pathLst>
            </a:custGeom>
            <a:solidFill>
              <a:srgbClr val="BDB5AD"/>
            </a:solidFill>
            <a:ln w="9525">
              <a:noFill/>
              <a:round/>
              <a:headEnd/>
              <a:tailEnd/>
            </a:ln>
          </p:spPr>
          <p:txBody>
            <a:bodyPr/>
            <a:lstStyle/>
            <a:p>
              <a:endParaRPr lang="en-US"/>
            </a:p>
          </p:txBody>
        </p:sp>
        <p:sp>
          <p:nvSpPr>
            <p:cNvPr id="15500" name="Freeform 114"/>
            <p:cNvSpPr>
              <a:spLocks/>
            </p:cNvSpPr>
            <p:nvPr/>
          </p:nvSpPr>
          <p:spPr bwMode="auto">
            <a:xfrm>
              <a:off x="6369" y="2964"/>
              <a:ext cx="245" cy="123"/>
            </a:xfrm>
            <a:custGeom>
              <a:avLst/>
              <a:gdLst>
                <a:gd name="T0" fmla="*/ 3 w 245"/>
                <a:gd name="T1" fmla="*/ 40 h 123"/>
                <a:gd name="T2" fmla="*/ 3 w 245"/>
                <a:gd name="T3" fmla="*/ 50 h 123"/>
                <a:gd name="T4" fmla="*/ 11 w 245"/>
                <a:gd name="T5" fmla="*/ 64 h 123"/>
                <a:gd name="T6" fmla="*/ 33 w 245"/>
                <a:gd name="T7" fmla="*/ 73 h 123"/>
                <a:gd name="T8" fmla="*/ 47 w 245"/>
                <a:gd name="T9" fmla="*/ 83 h 123"/>
                <a:gd name="T10" fmla="*/ 69 w 245"/>
                <a:gd name="T11" fmla="*/ 81 h 123"/>
                <a:gd name="T12" fmla="*/ 94 w 245"/>
                <a:gd name="T13" fmla="*/ 90 h 123"/>
                <a:gd name="T14" fmla="*/ 99 w 245"/>
                <a:gd name="T15" fmla="*/ 109 h 123"/>
                <a:gd name="T16" fmla="*/ 121 w 245"/>
                <a:gd name="T17" fmla="*/ 123 h 123"/>
                <a:gd name="T18" fmla="*/ 138 w 245"/>
                <a:gd name="T19" fmla="*/ 109 h 123"/>
                <a:gd name="T20" fmla="*/ 149 w 245"/>
                <a:gd name="T21" fmla="*/ 100 h 123"/>
                <a:gd name="T22" fmla="*/ 171 w 245"/>
                <a:gd name="T23" fmla="*/ 83 h 123"/>
                <a:gd name="T24" fmla="*/ 176 w 245"/>
                <a:gd name="T25" fmla="*/ 64 h 123"/>
                <a:gd name="T26" fmla="*/ 207 w 245"/>
                <a:gd name="T27" fmla="*/ 64 h 123"/>
                <a:gd name="T28" fmla="*/ 207 w 245"/>
                <a:gd name="T29" fmla="*/ 83 h 123"/>
                <a:gd name="T30" fmla="*/ 187 w 245"/>
                <a:gd name="T31" fmla="*/ 100 h 123"/>
                <a:gd name="T32" fmla="*/ 201 w 245"/>
                <a:gd name="T33" fmla="*/ 109 h 123"/>
                <a:gd name="T34" fmla="*/ 209 w 245"/>
                <a:gd name="T35" fmla="*/ 107 h 123"/>
                <a:gd name="T36" fmla="*/ 229 w 245"/>
                <a:gd name="T37" fmla="*/ 85 h 123"/>
                <a:gd name="T38" fmla="*/ 223 w 245"/>
                <a:gd name="T39" fmla="*/ 62 h 123"/>
                <a:gd name="T40" fmla="*/ 226 w 245"/>
                <a:gd name="T41" fmla="*/ 45 h 123"/>
                <a:gd name="T42" fmla="*/ 240 w 245"/>
                <a:gd name="T43" fmla="*/ 31 h 123"/>
                <a:gd name="T44" fmla="*/ 245 w 245"/>
                <a:gd name="T45" fmla="*/ 7 h 123"/>
                <a:gd name="T46" fmla="*/ 240 w 245"/>
                <a:gd name="T47" fmla="*/ 5 h 123"/>
                <a:gd name="T48" fmla="*/ 223 w 245"/>
                <a:gd name="T49" fmla="*/ 28 h 123"/>
                <a:gd name="T50" fmla="*/ 168 w 245"/>
                <a:gd name="T51" fmla="*/ 35 h 123"/>
                <a:gd name="T52" fmla="*/ 116 w 245"/>
                <a:gd name="T53" fmla="*/ 52 h 123"/>
                <a:gd name="T54" fmla="*/ 66 w 245"/>
                <a:gd name="T55" fmla="*/ 57 h 123"/>
                <a:gd name="T56" fmla="*/ 42 w 245"/>
                <a:gd name="T57" fmla="*/ 66 h 123"/>
                <a:gd name="T58" fmla="*/ 22 w 245"/>
                <a:gd name="T59" fmla="*/ 57 h 123"/>
                <a:gd name="T60" fmla="*/ 17 w 245"/>
                <a:gd name="T61" fmla="*/ 40 h 123"/>
                <a:gd name="T62" fmla="*/ 11 w 245"/>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5"/>
                <a:gd name="T97" fmla="*/ 0 h 123"/>
                <a:gd name="T98" fmla="*/ 245 w 245"/>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5" h="123">
                  <a:moveTo>
                    <a:pt x="11" y="33"/>
                  </a:moveTo>
                  <a:lnTo>
                    <a:pt x="3" y="40"/>
                  </a:lnTo>
                  <a:lnTo>
                    <a:pt x="0" y="43"/>
                  </a:lnTo>
                  <a:lnTo>
                    <a:pt x="3" y="50"/>
                  </a:lnTo>
                  <a:lnTo>
                    <a:pt x="3" y="59"/>
                  </a:lnTo>
                  <a:lnTo>
                    <a:pt x="11" y="64"/>
                  </a:lnTo>
                  <a:lnTo>
                    <a:pt x="22" y="66"/>
                  </a:lnTo>
                  <a:lnTo>
                    <a:pt x="33" y="73"/>
                  </a:lnTo>
                  <a:lnTo>
                    <a:pt x="44" y="78"/>
                  </a:lnTo>
                  <a:lnTo>
                    <a:pt x="47" y="83"/>
                  </a:lnTo>
                  <a:lnTo>
                    <a:pt x="53" y="81"/>
                  </a:lnTo>
                  <a:lnTo>
                    <a:pt x="69" y="81"/>
                  </a:lnTo>
                  <a:lnTo>
                    <a:pt x="86" y="83"/>
                  </a:lnTo>
                  <a:lnTo>
                    <a:pt x="94" y="90"/>
                  </a:lnTo>
                  <a:lnTo>
                    <a:pt x="94" y="97"/>
                  </a:lnTo>
                  <a:lnTo>
                    <a:pt x="99" y="109"/>
                  </a:lnTo>
                  <a:lnTo>
                    <a:pt x="108" y="119"/>
                  </a:lnTo>
                  <a:lnTo>
                    <a:pt x="121" y="123"/>
                  </a:lnTo>
                  <a:lnTo>
                    <a:pt x="132" y="116"/>
                  </a:lnTo>
                  <a:lnTo>
                    <a:pt x="138" y="109"/>
                  </a:lnTo>
                  <a:lnTo>
                    <a:pt x="141" y="100"/>
                  </a:lnTo>
                  <a:lnTo>
                    <a:pt x="149" y="100"/>
                  </a:lnTo>
                  <a:lnTo>
                    <a:pt x="160" y="95"/>
                  </a:lnTo>
                  <a:lnTo>
                    <a:pt x="171" y="83"/>
                  </a:lnTo>
                  <a:lnTo>
                    <a:pt x="174" y="69"/>
                  </a:lnTo>
                  <a:lnTo>
                    <a:pt x="176" y="64"/>
                  </a:lnTo>
                  <a:lnTo>
                    <a:pt x="204" y="59"/>
                  </a:lnTo>
                  <a:lnTo>
                    <a:pt x="207" y="64"/>
                  </a:lnTo>
                  <a:lnTo>
                    <a:pt x="207" y="73"/>
                  </a:lnTo>
                  <a:lnTo>
                    <a:pt x="207" y="83"/>
                  </a:lnTo>
                  <a:lnTo>
                    <a:pt x="198" y="95"/>
                  </a:lnTo>
                  <a:lnTo>
                    <a:pt x="187" y="100"/>
                  </a:lnTo>
                  <a:lnTo>
                    <a:pt x="193" y="107"/>
                  </a:lnTo>
                  <a:lnTo>
                    <a:pt x="201" y="109"/>
                  </a:lnTo>
                  <a:lnTo>
                    <a:pt x="204" y="111"/>
                  </a:lnTo>
                  <a:lnTo>
                    <a:pt x="209" y="107"/>
                  </a:lnTo>
                  <a:lnTo>
                    <a:pt x="220" y="97"/>
                  </a:lnTo>
                  <a:lnTo>
                    <a:pt x="229" y="85"/>
                  </a:lnTo>
                  <a:lnTo>
                    <a:pt x="231" y="73"/>
                  </a:lnTo>
                  <a:lnTo>
                    <a:pt x="223" y="62"/>
                  </a:lnTo>
                  <a:lnTo>
                    <a:pt x="223" y="52"/>
                  </a:lnTo>
                  <a:lnTo>
                    <a:pt x="226" y="45"/>
                  </a:lnTo>
                  <a:lnTo>
                    <a:pt x="234" y="43"/>
                  </a:lnTo>
                  <a:lnTo>
                    <a:pt x="240" y="31"/>
                  </a:lnTo>
                  <a:lnTo>
                    <a:pt x="245" y="19"/>
                  </a:lnTo>
                  <a:lnTo>
                    <a:pt x="245" y="7"/>
                  </a:lnTo>
                  <a:lnTo>
                    <a:pt x="242" y="0"/>
                  </a:lnTo>
                  <a:lnTo>
                    <a:pt x="240" y="5"/>
                  </a:lnTo>
                  <a:lnTo>
                    <a:pt x="234" y="16"/>
                  </a:lnTo>
                  <a:lnTo>
                    <a:pt x="223" y="28"/>
                  </a:lnTo>
                  <a:lnTo>
                    <a:pt x="201" y="33"/>
                  </a:lnTo>
                  <a:lnTo>
                    <a:pt x="168" y="35"/>
                  </a:lnTo>
                  <a:lnTo>
                    <a:pt x="138" y="43"/>
                  </a:lnTo>
                  <a:lnTo>
                    <a:pt x="116" y="52"/>
                  </a:lnTo>
                  <a:lnTo>
                    <a:pt x="108" y="57"/>
                  </a:lnTo>
                  <a:lnTo>
                    <a:pt x="66" y="57"/>
                  </a:lnTo>
                  <a:lnTo>
                    <a:pt x="47" y="69"/>
                  </a:lnTo>
                  <a:lnTo>
                    <a:pt x="42" y="66"/>
                  </a:lnTo>
                  <a:lnTo>
                    <a:pt x="33" y="62"/>
                  </a:lnTo>
                  <a:lnTo>
                    <a:pt x="22" y="57"/>
                  </a:lnTo>
                  <a:lnTo>
                    <a:pt x="17" y="47"/>
                  </a:lnTo>
                  <a:lnTo>
                    <a:pt x="17" y="40"/>
                  </a:lnTo>
                  <a:lnTo>
                    <a:pt x="14" y="35"/>
                  </a:lnTo>
                  <a:lnTo>
                    <a:pt x="11" y="33"/>
                  </a:lnTo>
                  <a:close/>
                </a:path>
              </a:pathLst>
            </a:custGeom>
            <a:solidFill>
              <a:srgbClr val="CCC7C2"/>
            </a:solidFill>
            <a:ln w="9525">
              <a:noFill/>
              <a:round/>
              <a:headEnd/>
              <a:tailEnd/>
            </a:ln>
          </p:spPr>
          <p:txBody>
            <a:bodyPr/>
            <a:lstStyle/>
            <a:p>
              <a:endParaRPr lang="en-US"/>
            </a:p>
          </p:txBody>
        </p:sp>
        <p:sp>
          <p:nvSpPr>
            <p:cNvPr id="15501" name="Freeform 115"/>
            <p:cNvSpPr>
              <a:spLocks/>
            </p:cNvSpPr>
            <p:nvPr/>
          </p:nvSpPr>
          <p:spPr bwMode="auto">
            <a:xfrm>
              <a:off x="6441" y="3090"/>
              <a:ext cx="66" cy="64"/>
            </a:xfrm>
            <a:custGeom>
              <a:avLst/>
              <a:gdLst>
                <a:gd name="T0" fmla="*/ 25 w 66"/>
                <a:gd name="T1" fmla="*/ 0 h 64"/>
                <a:gd name="T2" fmla="*/ 19 w 66"/>
                <a:gd name="T3" fmla="*/ 0 h 64"/>
                <a:gd name="T4" fmla="*/ 11 w 66"/>
                <a:gd name="T5" fmla="*/ 0 h 64"/>
                <a:gd name="T6" fmla="*/ 0 w 66"/>
                <a:gd name="T7" fmla="*/ 0 h 64"/>
                <a:gd name="T8" fmla="*/ 0 w 66"/>
                <a:gd name="T9" fmla="*/ 4 h 64"/>
                <a:gd name="T10" fmla="*/ 5 w 66"/>
                <a:gd name="T11" fmla="*/ 9 h 64"/>
                <a:gd name="T12" fmla="*/ 11 w 66"/>
                <a:gd name="T13" fmla="*/ 14 h 64"/>
                <a:gd name="T14" fmla="*/ 14 w 66"/>
                <a:gd name="T15" fmla="*/ 19 h 64"/>
                <a:gd name="T16" fmla="*/ 14 w 66"/>
                <a:gd name="T17" fmla="*/ 26 h 64"/>
                <a:gd name="T18" fmla="*/ 8 w 66"/>
                <a:gd name="T19" fmla="*/ 35 h 64"/>
                <a:gd name="T20" fmla="*/ 11 w 66"/>
                <a:gd name="T21" fmla="*/ 50 h 64"/>
                <a:gd name="T22" fmla="*/ 19 w 66"/>
                <a:gd name="T23" fmla="*/ 62 h 64"/>
                <a:gd name="T24" fmla="*/ 33 w 66"/>
                <a:gd name="T25" fmla="*/ 64 h 64"/>
                <a:gd name="T26" fmla="*/ 47 w 66"/>
                <a:gd name="T27" fmla="*/ 57 h 64"/>
                <a:gd name="T28" fmla="*/ 58 w 66"/>
                <a:gd name="T29" fmla="*/ 57 h 64"/>
                <a:gd name="T30" fmla="*/ 63 w 66"/>
                <a:gd name="T31" fmla="*/ 57 h 64"/>
                <a:gd name="T32" fmla="*/ 66 w 66"/>
                <a:gd name="T33" fmla="*/ 50 h 64"/>
                <a:gd name="T34" fmla="*/ 60 w 66"/>
                <a:gd name="T35" fmla="*/ 35 h 64"/>
                <a:gd name="T36" fmla="*/ 52 w 66"/>
                <a:gd name="T37" fmla="*/ 24 h 64"/>
                <a:gd name="T38" fmla="*/ 44 w 66"/>
                <a:gd name="T39" fmla="*/ 12 h 64"/>
                <a:gd name="T40" fmla="*/ 41 w 66"/>
                <a:gd name="T41" fmla="*/ 9 h 64"/>
                <a:gd name="T42" fmla="*/ 25 w 66"/>
                <a:gd name="T43" fmla="*/ 0 h 64"/>
                <a:gd name="T44" fmla="*/ 25 w 66"/>
                <a:gd name="T45" fmla="*/ 0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6"/>
                <a:gd name="T70" fmla="*/ 0 h 64"/>
                <a:gd name="T71" fmla="*/ 66 w 66"/>
                <a:gd name="T72" fmla="*/ 64 h 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6" h="64">
                  <a:moveTo>
                    <a:pt x="25" y="0"/>
                  </a:moveTo>
                  <a:lnTo>
                    <a:pt x="19" y="0"/>
                  </a:lnTo>
                  <a:lnTo>
                    <a:pt x="11" y="0"/>
                  </a:lnTo>
                  <a:lnTo>
                    <a:pt x="0" y="0"/>
                  </a:lnTo>
                  <a:lnTo>
                    <a:pt x="0" y="4"/>
                  </a:lnTo>
                  <a:lnTo>
                    <a:pt x="5" y="9"/>
                  </a:lnTo>
                  <a:lnTo>
                    <a:pt x="11" y="14"/>
                  </a:lnTo>
                  <a:lnTo>
                    <a:pt x="14" y="19"/>
                  </a:lnTo>
                  <a:lnTo>
                    <a:pt x="14" y="26"/>
                  </a:lnTo>
                  <a:lnTo>
                    <a:pt x="8" y="35"/>
                  </a:lnTo>
                  <a:lnTo>
                    <a:pt x="11" y="50"/>
                  </a:lnTo>
                  <a:lnTo>
                    <a:pt x="19" y="62"/>
                  </a:lnTo>
                  <a:lnTo>
                    <a:pt x="33" y="64"/>
                  </a:lnTo>
                  <a:lnTo>
                    <a:pt x="47" y="57"/>
                  </a:lnTo>
                  <a:lnTo>
                    <a:pt x="58" y="57"/>
                  </a:lnTo>
                  <a:lnTo>
                    <a:pt x="63" y="57"/>
                  </a:lnTo>
                  <a:lnTo>
                    <a:pt x="66" y="50"/>
                  </a:lnTo>
                  <a:lnTo>
                    <a:pt x="60" y="35"/>
                  </a:lnTo>
                  <a:lnTo>
                    <a:pt x="52" y="24"/>
                  </a:lnTo>
                  <a:lnTo>
                    <a:pt x="44" y="12"/>
                  </a:lnTo>
                  <a:lnTo>
                    <a:pt x="41" y="9"/>
                  </a:lnTo>
                  <a:lnTo>
                    <a:pt x="25" y="0"/>
                  </a:lnTo>
                  <a:close/>
                </a:path>
              </a:pathLst>
            </a:custGeom>
            <a:solidFill>
              <a:srgbClr val="CCC7C2"/>
            </a:solidFill>
            <a:ln w="9525">
              <a:noFill/>
              <a:round/>
              <a:headEnd/>
              <a:tailEnd/>
            </a:ln>
          </p:spPr>
          <p:txBody>
            <a:bodyPr/>
            <a:lstStyle/>
            <a:p>
              <a:endParaRPr lang="en-US"/>
            </a:p>
          </p:txBody>
        </p:sp>
        <p:sp>
          <p:nvSpPr>
            <p:cNvPr id="15502" name="Freeform 116"/>
            <p:cNvSpPr>
              <a:spLocks/>
            </p:cNvSpPr>
            <p:nvPr/>
          </p:nvSpPr>
          <p:spPr bwMode="auto">
            <a:xfrm>
              <a:off x="6320" y="2928"/>
              <a:ext cx="19" cy="62"/>
            </a:xfrm>
            <a:custGeom>
              <a:avLst/>
              <a:gdLst>
                <a:gd name="T0" fmla="*/ 19 w 19"/>
                <a:gd name="T1" fmla="*/ 0 h 62"/>
                <a:gd name="T2" fmla="*/ 14 w 19"/>
                <a:gd name="T3" fmla="*/ 0 h 62"/>
                <a:gd name="T4" fmla="*/ 5 w 19"/>
                <a:gd name="T5" fmla="*/ 0 h 62"/>
                <a:gd name="T6" fmla="*/ 0 w 19"/>
                <a:gd name="T7" fmla="*/ 0 h 62"/>
                <a:gd name="T8" fmla="*/ 3 w 19"/>
                <a:gd name="T9" fmla="*/ 5 h 62"/>
                <a:gd name="T10" fmla="*/ 5 w 19"/>
                <a:gd name="T11" fmla="*/ 17 h 62"/>
                <a:gd name="T12" fmla="*/ 3 w 19"/>
                <a:gd name="T13" fmla="*/ 36 h 62"/>
                <a:gd name="T14" fmla="*/ 3 w 19"/>
                <a:gd name="T15" fmla="*/ 52 h 62"/>
                <a:gd name="T16" fmla="*/ 11 w 19"/>
                <a:gd name="T17" fmla="*/ 62 h 62"/>
                <a:gd name="T18" fmla="*/ 16 w 19"/>
                <a:gd name="T19" fmla="*/ 55 h 62"/>
                <a:gd name="T20" fmla="*/ 19 w 19"/>
                <a:gd name="T21" fmla="*/ 33 h 62"/>
                <a:gd name="T22" fmla="*/ 19 w 19"/>
                <a:gd name="T23" fmla="*/ 12 h 62"/>
                <a:gd name="T24" fmla="*/ 19 w 19"/>
                <a:gd name="T25" fmla="*/ 0 h 62"/>
                <a:gd name="T26" fmla="*/ 19 w 19"/>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62"/>
                <a:gd name="T44" fmla="*/ 19 w 19"/>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62">
                  <a:moveTo>
                    <a:pt x="19" y="0"/>
                  </a:moveTo>
                  <a:lnTo>
                    <a:pt x="14" y="0"/>
                  </a:lnTo>
                  <a:lnTo>
                    <a:pt x="5" y="0"/>
                  </a:lnTo>
                  <a:lnTo>
                    <a:pt x="0" y="0"/>
                  </a:lnTo>
                  <a:lnTo>
                    <a:pt x="3" y="5"/>
                  </a:lnTo>
                  <a:lnTo>
                    <a:pt x="5" y="17"/>
                  </a:lnTo>
                  <a:lnTo>
                    <a:pt x="3" y="36"/>
                  </a:lnTo>
                  <a:lnTo>
                    <a:pt x="3" y="52"/>
                  </a:lnTo>
                  <a:lnTo>
                    <a:pt x="11" y="62"/>
                  </a:lnTo>
                  <a:lnTo>
                    <a:pt x="16" y="55"/>
                  </a:lnTo>
                  <a:lnTo>
                    <a:pt x="19" y="33"/>
                  </a:lnTo>
                  <a:lnTo>
                    <a:pt x="19" y="12"/>
                  </a:lnTo>
                  <a:lnTo>
                    <a:pt x="19" y="0"/>
                  </a:lnTo>
                  <a:close/>
                </a:path>
              </a:pathLst>
            </a:custGeom>
            <a:solidFill>
              <a:srgbClr val="CCC7C2"/>
            </a:solidFill>
            <a:ln w="9525">
              <a:noFill/>
              <a:round/>
              <a:headEnd/>
              <a:tailEnd/>
            </a:ln>
          </p:spPr>
          <p:txBody>
            <a:bodyPr/>
            <a:lstStyle/>
            <a:p>
              <a:endParaRPr lang="en-US"/>
            </a:p>
          </p:txBody>
        </p:sp>
        <p:sp>
          <p:nvSpPr>
            <p:cNvPr id="15503" name="Freeform 117"/>
            <p:cNvSpPr>
              <a:spLocks/>
            </p:cNvSpPr>
            <p:nvPr/>
          </p:nvSpPr>
          <p:spPr bwMode="auto">
            <a:xfrm>
              <a:off x="6834" y="2814"/>
              <a:ext cx="154" cy="55"/>
            </a:xfrm>
            <a:custGeom>
              <a:avLst/>
              <a:gdLst>
                <a:gd name="T0" fmla="*/ 36 w 154"/>
                <a:gd name="T1" fmla="*/ 17 h 55"/>
                <a:gd name="T2" fmla="*/ 22 w 154"/>
                <a:gd name="T3" fmla="*/ 19 h 55"/>
                <a:gd name="T4" fmla="*/ 16 w 154"/>
                <a:gd name="T5" fmla="*/ 24 h 55"/>
                <a:gd name="T6" fmla="*/ 5 w 154"/>
                <a:gd name="T7" fmla="*/ 38 h 55"/>
                <a:gd name="T8" fmla="*/ 0 w 154"/>
                <a:gd name="T9" fmla="*/ 50 h 55"/>
                <a:gd name="T10" fmla="*/ 5 w 154"/>
                <a:gd name="T11" fmla="*/ 55 h 55"/>
                <a:gd name="T12" fmla="*/ 22 w 154"/>
                <a:gd name="T13" fmla="*/ 48 h 55"/>
                <a:gd name="T14" fmla="*/ 44 w 154"/>
                <a:gd name="T15" fmla="*/ 36 h 55"/>
                <a:gd name="T16" fmla="*/ 66 w 154"/>
                <a:gd name="T17" fmla="*/ 24 h 55"/>
                <a:gd name="T18" fmla="*/ 91 w 154"/>
                <a:gd name="T19" fmla="*/ 19 h 55"/>
                <a:gd name="T20" fmla="*/ 154 w 154"/>
                <a:gd name="T21" fmla="*/ 14 h 55"/>
                <a:gd name="T22" fmla="*/ 148 w 154"/>
                <a:gd name="T23" fmla="*/ 5 h 55"/>
                <a:gd name="T24" fmla="*/ 143 w 154"/>
                <a:gd name="T25" fmla="*/ 2 h 55"/>
                <a:gd name="T26" fmla="*/ 129 w 154"/>
                <a:gd name="T27" fmla="*/ 2 h 55"/>
                <a:gd name="T28" fmla="*/ 115 w 154"/>
                <a:gd name="T29" fmla="*/ 0 h 55"/>
                <a:gd name="T30" fmla="*/ 110 w 154"/>
                <a:gd name="T31" fmla="*/ 2 h 55"/>
                <a:gd name="T32" fmla="*/ 102 w 154"/>
                <a:gd name="T33" fmla="*/ 2 h 55"/>
                <a:gd name="T34" fmla="*/ 88 w 154"/>
                <a:gd name="T35" fmla="*/ 5 h 55"/>
                <a:gd name="T36" fmla="*/ 77 w 154"/>
                <a:gd name="T37" fmla="*/ 5 h 55"/>
                <a:gd name="T38" fmla="*/ 71 w 154"/>
                <a:gd name="T39" fmla="*/ 5 h 55"/>
                <a:gd name="T40" fmla="*/ 36 w 154"/>
                <a:gd name="T41" fmla="*/ 17 h 55"/>
                <a:gd name="T42" fmla="*/ 36 w 154"/>
                <a:gd name="T43" fmla="*/ 17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4"/>
                <a:gd name="T67" fmla="*/ 0 h 55"/>
                <a:gd name="T68" fmla="*/ 154 w 154"/>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4" h="55">
                  <a:moveTo>
                    <a:pt x="36" y="17"/>
                  </a:moveTo>
                  <a:lnTo>
                    <a:pt x="22" y="19"/>
                  </a:lnTo>
                  <a:lnTo>
                    <a:pt x="16" y="24"/>
                  </a:lnTo>
                  <a:lnTo>
                    <a:pt x="5" y="38"/>
                  </a:lnTo>
                  <a:lnTo>
                    <a:pt x="0" y="50"/>
                  </a:lnTo>
                  <a:lnTo>
                    <a:pt x="5" y="55"/>
                  </a:lnTo>
                  <a:lnTo>
                    <a:pt x="22" y="48"/>
                  </a:lnTo>
                  <a:lnTo>
                    <a:pt x="44" y="36"/>
                  </a:lnTo>
                  <a:lnTo>
                    <a:pt x="66" y="24"/>
                  </a:lnTo>
                  <a:lnTo>
                    <a:pt x="91" y="19"/>
                  </a:lnTo>
                  <a:lnTo>
                    <a:pt x="154" y="14"/>
                  </a:lnTo>
                  <a:lnTo>
                    <a:pt x="148" y="5"/>
                  </a:lnTo>
                  <a:lnTo>
                    <a:pt x="143" y="2"/>
                  </a:lnTo>
                  <a:lnTo>
                    <a:pt x="129" y="2"/>
                  </a:lnTo>
                  <a:lnTo>
                    <a:pt x="115" y="0"/>
                  </a:lnTo>
                  <a:lnTo>
                    <a:pt x="110" y="2"/>
                  </a:lnTo>
                  <a:lnTo>
                    <a:pt x="102" y="2"/>
                  </a:lnTo>
                  <a:lnTo>
                    <a:pt x="88" y="5"/>
                  </a:lnTo>
                  <a:lnTo>
                    <a:pt x="77" y="5"/>
                  </a:lnTo>
                  <a:lnTo>
                    <a:pt x="71" y="5"/>
                  </a:lnTo>
                  <a:lnTo>
                    <a:pt x="36" y="17"/>
                  </a:lnTo>
                  <a:close/>
                </a:path>
              </a:pathLst>
            </a:custGeom>
            <a:solidFill>
              <a:srgbClr val="544230"/>
            </a:solidFill>
            <a:ln w="9525">
              <a:noFill/>
              <a:round/>
              <a:headEnd/>
              <a:tailEnd/>
            </a:ln>
          </p:spPr>
          <p:txBody>
            <a:bodyPr/>
            <a:lstStyle/>
            <a:p>
              <a:endParaRPr lang="en-US"/>
            </a:p>
          </p:txBody>
        </p:sp>
        <p:sp>
          <p:nvSpPr>
            <p:cNvPr id="15504" name="Freeform 118"/>
            <p:cNvSpPr>
              <a:spLocks/>
            </p:cNvSpPr>
            <p:nvPr/>
          </p:nvSpPr>
          <p:spPr bwMode="auto">
            <a:xfrm>
              <a:off x="6776" y="2824"/>
              <a:ext cx="69" cy="45"/>
            </a:xfrm>
            <a:custGeom>
              <a:avLst/>
              <a:gdLst>
                <a:gd name="T0" fmla="*/ 53 w 69"/>
                <a:gd name="T1" fmla="*/ 4 h 45"/>
                <a:gd name="T2" fmla="*/ 42 w 69"/>
                <a:gd name="T3" fmla="*/ 7 h 45"/>
                <a:gd name="T4" fmla="*/ 31 w 69"/>
                <a:gd name="T5" fmla="*/ 14 h 45"/>
                <a:gd name="T6" fmla="*/ 17 w 69"/>
                <a:gd name="T7" fmla="*/ 23 h 45"/>
                <a:gd name="T8" fmla="*/ 6 w 69"/>
                <a:gd name="T9" fmla="*/ 28 h 45"/>
                <a:gd name="T10" fmla="*/ 0 w 69"/>
                <a:gd name="T11" fmla="*/ 30 h 45"/>
                <a:gd name="T12" fmla="*/ 3 w 69"/>
                <a:gd name="T13" fmla="*/ 40 h 45"/>
                <a:gd name="T14" fmla="*/ 11 w 69"/>
                <a:gd name="T15" fmla="*/ 45 h 45"/>
                <a:gd name="T16" fmla="*/ 17 w 69"/>
                <a:gd name="T17" fmla="*/ 42 h 45"/>
                <a:gd name="T18" fmla="*/ 22 w 69"/>
                <a:gd name="T19" fmla="*/ 33 h 45"/>
                <a:gd name="T20" fmla="*/ 33 w 69"/>
                <a:gd name="T21" fmla="*/ 23 h 45"/>
                <a:gd name="T22" fmla="*/ 44 w 69"/>
                <a:gd name="T23" fmla="*/ 14 h 45"/>
                <a:gd name="T24" fmla="*/ 55 w 69"/>
                <a:gd name="T25" fmla="*/ 14 h 45"/>
                <a:gd name="T26" fmla="*/ 63 w 69"/>
                <a:gd name="T27" fmla="*/ 11 h 45"/>
                <a:gd name="T28" fmla="*/ 69 w 69"/>
                <a:gd name="T29" fmla="*/ 9 h 45"/>
                <a:gd name="T30" fmla="*/ 61 w 69"/>
                <a:gd name="T31" fmla="*/ 0 h 45"/>
                <a:gd name="T32" fmla="*/ 53 w 69"/>
                <a:gd name="T33" fmla="*/ 4 h 45"/>
                <a:gd name="T34" fmla="*/ 53 w 69"/>
                <a:gd name="T35" fmla="*/ 4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45"/>
                <a:gd name="T56" fmla="*/ 69 w 69"/>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45">
                  <a:moveTo>
                    <a:pt x="53" y="4"/>
                  </a:moveTo>
                  <a:lnTo>
                    <a:pt x="42" y="7"/>
                  </a:lnTo>
                  <a:lnTo>
                    <a:pt x="31" y="14"/>
                  </a:lnTo>
                  <a:lnTo>
                    <a:pt x="17" y="23"/>
                  </a:lnTo>
                  <a:lnTo>
                    <a:pt x="6" y="28"/>
                  </a:lnTo>
                  <a:lnTo>
                    <a:pt x="0" y="30"/>
                  </a:lnTo>
                  <a:lnTo>
                    <a:pt x="3" y="40"/>
                  </a:lnTo>
                  <a:lnTo>
                    <a:pt x="11" y="45"/>
                  </a:lnTo>
                  <a:lnTo>
                    <a:pt x="17" y="42"/>
                  </a:lnTo>
                  <a:lnTo>
                    <a:pt x="22" y="33"/>
                  </a:lnTo>
                  <a:lnTo>
                    <a:pt x="33" y="23"/>
                  </a:lnTo>
                  <a:lnTo>
                    <a:pt x="44" y="14"/>
                  </a:lnTo>
                  <a:lnTo>
                    <a:pt x="55" y="14"/>
                  </a:lnTo>
                  <a:lnTo>
                    <a:pt x="63" y="11"/>
                  </a:lnTo>
                  <a:lnTo>
                    <a:pt x="69" y="9"/>
                  </a:lnTo>
                  <a:lnTo>
                    <a:pt x="61" y="0"/>
                  </a:lnTo>
                  <a:lnTo>
                    <a:pt x="53" y="4"/>
                  </a:lnTo>
                  <a:close/>
                </a:path>
              </a:pathLst>
            </a:custGeom>
            <a:solidFill>
              <a:srgbClr val="665445"/>
            </a:solidFill>
            <a:ln w="9525">
              <a:noFill/>
              <a:round/>
              <a:headEnd/>
              <a:tailEnd/>
            </a:ln>
          </p:spPr>
          <p:txBody>
            <a:bodyPr/>
            <a:lstStyle/>
            <a:p>
              <a:endParaRPr lang="en-US"/>
            </a:p>
          </p:txBody>
        </p:sp>
        <p:sp>
          <p:nvSpPr>
            <p:cNvPr id="15505" name="Freeform 119"/>
            <p:cNvSpPr>
              <a:spLocks/>
            </p:cNvSpPr>
            <p:nvPr/>
          </p:nvSpPr>
          <p:spPr bwMode="auto">
            <a:xfrm>
              <a:off x="6859" y="2864"/>
              <a:ext cx="38" cy="24"/>
            </a:xfrm>
            <a:custGeom>
              <a:avLst/>
              <a:gdLst>
                <a:gd name="T0" fmla="*/ 38 w 38"/>
                <a:gd name="T1" fmla="*/ 0 h 24"/>
                <a:gd name="T2" fmla="*/ 33 w 38"/>
                <a:gd name="T3" fmla="*/ 0 h 24"/>
                <a:gd name="T4" fmla="*/ 16 w 38"/>
                <a:gd name="T5" fmla="*/ 5 h 24"/>
                <a:gd name="T6" fmla="*/ 2 w 38"/>
                <a:gd name="T7" fmla="*/ 12 h 24"/>
                <a:gd name="T8" fmla="*/ 0 w 38"/>
                <a:gd name="T9" fmla="*/ 21 h 24"/>
                <a:gd name="T10" fmla="*/ 5 w 38"/>
                <a:gd name="T11" fmla="*/ 24 h 24"/>
                <a:gd name="T12" fmla="*/ 11 w 38"/>
                <a:gd name="T13" fmla="*/ 21 h 24"/>
                <a:gd name="T14" fmla="*/ 13 w 38"/>
                <a:gd name="T15" fmla="*/ 17 h 24"/>
                <a:gd name="T16" fmla="*/ 16 w 38"/>
                <a:gd name="T17" fmla="*/ 17 h 24"/>
                <a:gd name="T18" fmla="*/ 38 w 38"/>
                <a:gd name="T19" fmla="*/ 7 h 24"/>
                <a:gd name="T20" fmla="*/ 38 w 38"/>
                <a:gd name="T21" fmla="*/ 0 h 24"/>
                <a:gd name="T22" fmla="*/ 38 w 38"/>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24"/>
                <a:gd name="T38" fmla="*/ 38 w 38"/>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24">
                  <a:moveTo>
                    <a:pt x="38" y="0"/>
                  </a:moveTo>
                  <a:lnTo>
                    <a:pt x="33" y="0"/>
                  </a:lnTo>
                  <a:lnTo>
                    <a:pt x="16" y="5"/>
                  </a:lnTo>
                  <a:lnTo>
                    <a:pt x="2" y="12"/>
                  </a:lnTo>
                  <a:lnTo>
                    <a:pt x="0" y="21"/>
                  </a:lnTo>
                  <a:lnTo>
                    <a:pt x="5" y="24"/>
                  </a:lnTo>
                  <a:lnTo>
                    <a:pt x="11" y="21"/>
                  </a:lnTo>
                  <a:lnTo>
                    <a:pt x="13" y="17"/>
                  </a:lnTo>
                  <a:lnTo>
                    <a:pt x="16" y="17"/>
                  </a:lnTo>
                  <a:lnTo>
                    <a:pt x="38" y="7"/>
                  </a:lnTo>
                  <a:lnTo>
                    <a:pt x="38" y="0"/>
                  </a:lnTo>
                  <a:close/>
                </a:path>
              </a:pathLst>
            </a:custGeom>
            <a:solidFill>
              <a:srgbClr val="665445"/>
            </a:solidFill>
            <a:ln w="9525">
              <a:noFill/>
              <a:round/>
              <a:headEnd/>
              <a:tailEnd/>
            </a:ln>
          </p:spPr>
          <p:txBody>
            <a:bodyPr/>
            <a:lstStyle/>
            <a:p>
              <a:endParaRPr lang="en-US"/>
            </a:p>
          </p:txBody>
        </p:sp>
        <p:sp>
          <p:nvSpPr>
            <p:cNvPr id="15506" name="Freeform 120"/>
            <p:cNvSpPr>
              <a:spLocks/>
            </p:cNvSpPr>
            <p:nvPr/>
          </p:nvSpPr>
          <p:spPr bwMode="auto">
            <a:xfrm>
              <a:off x="6919" y="2835"/>
              <a:ext cx="121" cy="34"/>
            </a:xfrm>
            <a:custGeom>
              <a:avLst/>
              <a:gdLst>
                <a:gd name="T0" fmla="*/ 44 w 121"/>
                <a:gd name="T1" fmla="*/ 0 h 34"/>
                <a:gd name="T2" fmla="*/ 36 w 121"/>
                <a:gd name="T3" fmla="*/ 0 h 34"/>
                <a:gd name="T4" fmla="*/ 19 w 121"/>
                <a:gd name="T5" fmla="*/ 3 h 34"/>
                <a:gd name="T6" fmla="*/ 6 w 121"/>
                <a:gd name="T7" fmla="*/ 8 h 34"/>
                <a:gd name="T8" fmla="*/ 0 w 121"/>
                <a:gd name="T9" fmla="*/ 15 h 34"/>
                <a:gd name="T10" fmla="*/ 50 w 121"/>
                <a:gd name="T11" fmla="*/ 10 h 34"/>
                <a:gd name="T12" fmla="*/ 102 w 121"/>
                <a:gd name="T13" fmla="*/ 24 h 34"/>
                <a:gd name="T14" fmla="*/ 105 w 121"/>
                <a:gd name="T15" fmla="*/ 27 h 34"/>
                <a:gd name="T16" fmla="*/ 110 w 121"/>
                <a:gd name="T17" fmla="*/ 31 h 34"/>
                <a:gd name="T18" fmla="*/ 116 w 121"/>
                <a:gd name="T19" fmla="*/ 34 h 34"/>
                <a:gd name="T20" fmla="*/ 121 w 121"/>
                <a:gd name="T21" fmla="*/ 34 h 34"/>
                <a:gd name="T22" fmla="*/ 118 w 121"/>
                <a:gd name="T23" fmla="*/ 27 h 34"/>
                <a:gd name="T24" fmla="*/ 110 w 121"/>
                <a:gd name="T25" fmla="*/ 19 h 34"/>
                <a:gd name="T26" fmla="*/ 99 w 121"/>
                <a:gd name="T27" fmla="*/ 10 h 34"/>
                <a:gd name="T28" fmla="*/ 91 w 121"/>
                <a:gd name="T29" fmla="*/ 8 h 34"/>
                <a:gd name="T30" fmla="*/ 74 w 121"/>
                <a:gd name="T31" fmla="*/ 3 h 34"/>
                <a:gd name="T32" fmla="*/ 61 w 121"/>
                <a:gd name="T33" fmla="*/ 3 h 34"/>
                <a:gd name="T34" fmla="*/ 47 w 121"/>
                <a:gd name="T35" fmla="*/ 0 h 34"/>
                <a:gd name="T36" fmla="*/ 44 w 121"/>
                <a:gd name="T37" fmla="*/ 0 h 34"/>
                <a:gd name="T38" fmla="*/ 44 w 121"/>
                <a:gd name="T39" fmla="*/ 0 h 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1"/>
                <a:gd name="T61" fmla="*/ 0 h 34"/>
                <a:gd name="T62" fmla="*/ 121 w 121"/>
                <a:gd name="T63" fmla="*/ 34 h 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1" h="34">
                  <a:moveTo>
                    <a:pt x="44" y="0"/>
                  </a:moveTo>
                  <a:lnTo>
                    <a:pt x="36" y="0"/>
                  </a:lnTo>
                  <a:lnTo>
                    <a:pt x="19" y="3"/>
                  </a:lnTo>
                  <a:lnTo>
                    <a:pt x="6" y="8"/>
                  </a:lnTo>
                  <a:lnTo>
                    <a:pt x="0" y="15"/>
                  </a:lnTo>
                  <a:lnTo>
                    <a:pt x="50" y="10"/>
                  </a:lnTo>
                  <a:lnTo>
                    <a:pt x="102" y="24"/>
                  </a:lnTo>
                  <a:lnTo>
                    <a:pt x="105" y="27"/>
                  </a:lnTo>
                  <a:lnTo>
                    <a:pt x="110" y="31"/>
                  </a:lnTo>
                  <a:lnTo>
                    <a:pt x="116" y="34"/>
                  </a:lnTo>
                  <a:lnTo>
                    <a:pt x="121" y="34"/>
                  </a:lnTo>
                  <a:lnTo>
                    <a:pt x="118" y="27"/>
                  </a:lnTo>
                  <a:lnTo>
                    <a:pt x="110" y="19"/>
                  </a:lnTo>
                  <a:lnTo>
                    <a:pt x="99" y="10"/>
                  </a:lnTo>
                  <a:lnTo>
                    <a:pt x="91" y="8"/>
                  </a:lnTo>
                  <a:lnTo>
                    <a:pt x="74" y="3"/>
                  </a:lnTo>
                  <a:lnTo>
                    <a:pt x="61" y="3"/>
                  </a:lnTo>
                  <a:lnTo>
                    <a:pt x="47" y="0"/>
                  </a:lnTo>
                  <a:lnTo>
                    <a:pt x="44" y="0"/>
                  </a:lnTo>
                  <a:close/>
                </a:path>
              </a:pathLst>
            </a:custGeom>
            <a:solidFill>
              <a:srgbClr val="BDB5AD"/>
            </a:solidFill>
            <a:ln w="9525">
              <a:noFill/>
              <a:round/>
              <a:headEnd/>
              <a:tailEnd/>
            </a:ln>
          </p:spPr>
          <p:txBody>
            <a:bodyPr/>
            <a:lstStyle/>
            <a:p>
              <a:endParaRPr lang="en-US"/>
            </a:p>
          </p:txBody>
        </p:sp>
        <p:sp>
          <p:nvSpPr>
            <p:cNvPr id="15507" name="Freeform 121"/>
            <p:cNvSpPr>
              <a:spLocks/>
            </p:cNvSpPr>
            <p:nvPr/>
          </p:nvSpPr>
          <p:spPr bwMode="auto">
            <a:xfrm>
              <a:off x="6993" y="2912"/>
              <a:ext cx="64" cy="30"/>
            </a:xfrm>
            <a:custGeom>
              <a:avLst/>
              <a:gdLst>
                <a:gd name="T0" fmla="*/ 55 w 64"/>
                <a:gd name="T1" fmla="*/ 0 h 30"/>
                <a:gd name="T2" fmla="*/ 64 w 64"/>
                <a:gd name="T3" fmla="*/ 7 h 30"/>
                <a:gd name="T4" fmla="*/ 58 w 64"/>
                <a:gd name="T5" fmla="*/ 11 h 30"/>
                <a:gd name="T6" fmla="*/ 44 w 64"/>
                <a:gd name="T7" fmla="*/ 19 h 30"/>
                <a:gd name="T8" fmla="*/ 25 w 64"/>
                <a:gd name="T9" fmla="*/ 28 h 30"/>
                <a:gd name="T10" fmla="*/ 6 w 64"/>
                <a:gd name="T11" fmla="*/ 30 h 30"/>
                <a:gd name="T12" fmla="*/ 0 w 64"/>
                <a:gd name="T13" fmla="*/ 26 h 30"/>
                <a:gd name="T14" fmla="*/ 14 w 64"/>
                <a:gd name="T15" fmla="*/ 19 h 30"/>
                <a:gd name="T16" fmla="*/ 33 w 64"/>
                <a:gd name="T17" fmla="*/ 11 h 30"/>
                <a:gd name="T18" fmla="*/ 44 w 64"/>
                <a:gd name="T19" fmla="*/ 9 h 30"/>
                <a:gd name="T20" fmla="*/ 55 w 64"/>
                <a:gd name="T21" fmla="*/ 0 h 30"/>
                <a:gd name="T22" fmla="*/ 55 w 64"/>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30"/>
                <a:gd name="T38" fmla="*/ 64 w 64"/>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30">
                  <a:moveTo>
                    <a:pt x="55" y="0"/>
                  </a:moveTo>
                  <a:lnTo>
                    <a:pt x="64" y="7"/>
                  </a:lnTo>
                  <a:lnTo>
                    <a:pt x="58" y="11"/>
                  </a:lnTo>
                  <a:lnTo>
                    <a:pt x="44" y="19"/>
                  </a:lnTo>
                  <a:lnTo>
                    <a:pt x="25" y="28"/>
                  </a:lnTo>
                  <a:lnTo>
                    <a:pt x="6" y="30"/>
                  </a:lnTo>
                  <a:lnTo>
                    <a:pt x="0" y="26"/>
                  </a:lnTo>
                  <a:lnTo>
                    <a:pt x="14" y="19"/>
                  </a:lnTo>
                  <a:lnTo>
                    <a:pt x="33" y="11"/>
                  </a:lnTo>
                  <a:lnTo>
                    <a:pt x="44" y="9"/>
                  </a:lnTo>
                  <a:lnTo>
                    <a:pt x="55" y="0"/>
                  </a:lnTo>
                  <a:close/>
                </a:path>
              </a:pathLst>
            </a:custGeom>
            <a:solidFill>
              <a:srgbClr val="968C82"/>
            </a:solidFill>
            <a:ln w="9525">
              <a:noFill/>
              <a:round/>
              <a:headEnd/>
              <a:tailEnd/>
            </a:ln>
          </p:spPr>
          <p:txBody>
            <a:bodyPr/>
            <a:lstStyle/>
            <a:p>
              <a:endParaRPr lang="en-US"/>
            </a:p>
          </p:txBody>
        </p:sp>
        <p:sp>
          <p:nvSpPr>
            <p:cNvPr id="15508" name="Freeform 122"/>
            <p:cNvSpPr>
              <a:spLocks/>
            </p:cNvSpPr>
            <p:nvPr/>
          </p:nvSpPr>
          <p:spPr bwMode="auto">
            <a:xfrm>
              <a:off x="6916" y="2869"/>
              <a:ext cx="86" cy="40"/>
            </a:xfrm>
            <a:custGeom>
              <a:avLst/>
              <a:gdLst>
                <a:gd name="T0" fmla="*/ 20 w 86"/>
                <a:gd name="T1" fmla="*/ 0 h 40"/>
                <a:gd name="T2" fmla="*/ 14 w 86"/>
                <a:gd name="T3" fmla="*/ 2 h 40"/>
                <a:gd name="T4" fmla="*/ 9 w 86"/>
                <a:gd name="T5" fmla="*/ 9 h 40"/>
                <a:gd name="T6" fmla="*/ 3 w 86"/>
                <a:gd name="T7" fmla="*/ 19 h 40"/>
                <a:gd name="T8" fmla="*/ 0 w 86"/>
                <a:gd name="T9" fmla="*/ 28 h 40"/>
                <a:gd name="T10" fmla="*/ 6 w 86"/>
                <a:gd name="T11" fmla="*/ 33 h 40"/>
                <a:gd name="T12" fmla="*/ 20 w 86"/>
                <a:gd name="T13" fmla="*/ 40 h 40"/>
                <a:gd name="T14" fmla="*/ 36 w 86"/>
                <a:gd name="T15" fmla="*/ 40 h 40"/>
                <a:gd name="T16" fmla="*/ 47 w 86"/>
                <a:gd name="T17" fmla="*/ 40 h 40"/>
                <a:gd name="T18" fmla="*/ 47 w 86"/>
                <a:gd name="T19" fmla="*/ 33 h 40"/>
                <a:gd name="T20" fmla="*/ 44 w 86"/>
                <a:gd name="T21" fmla="*/ 33 h 40"/>
                <a:gd name="T22" fmla="*/ 42 w 86"/>
                <a:gd name="T23" fmla="*/ 33 h 40"/>
                <a:gd name="T24" fmla="*/ 39 w 86"/>
                <a:gd name="T25" fmla="*/ 33 h 40"/>
                <a:gd name="T26" fmla="*/ 36 w 86"/>
                <a:gd name="T27" fmla="*/ 28 h 40"/>
                <a:gd name="T28" fmla="*/ 31 w 86"/>
                <a:gd name="T29" fmla="*/ 24 h 40"/>
                <a:gd name="T30" fmla="*/ 31 w 86"/>
                <a:gd name="T31" fmla="*/ 14 h 40"/>
                <a:gd name="T32" fmla="*/ 33 w 86"/>
                <a:gd name="T33" fmla="*/ 12 h 40"/>
                <a:gd name="T34" fmla="*/ 42 w 86"/>
                <a:gd name="T35" fmla="*/ 14 h 40"/>
                <a:gd name="T36" fmla="*/ 53 w 86"/>
                <a:gd name="T37" fmla="*/ 16 h 40"/>
                <a:gd name="T38" fmla="*/ 61 w 86"/>
                <a:gd name="T39" fmla="*/ 21 h 40"/>
                <a:gd name="T40" fmla="*/ 58 w 86"/>
                <a:gd name="T41" fmla="*/ 24 h 40"/>
                <a:gd name="T42" fmla="*/ 50 w 86"/>
                <a:gd name="T43" fmla="*/ 24 h 40"/>
                <a:gd name="T44" fmla="*/ 50 w 86"/>
                <a:gd name="T45" fmla="*/ 26 h 40"/>
                <a:gd name="T46" fmla="*/ 50 w 86"/>
                <a:gd name="T47" fmla="*/ 28 h 40"/>
                <a:gd name="T48" fmla="*/ 53 w 86"/>
                <a:gd name="T49" fmla="*/ 31 h 40"/>
                <a:gd name="T50" fmla="*/ 58 w 86"/>
                <a:gd name="T51" fmla="*/ 28 h 40"/>
                <a:gd name="T52" fmla="*/ 69 w 86"/>
                <a:gd name="T53" fmla="*/ 28 h 40"/>
                <a:gd name="T54" fmla="*/ 77 w 86"/>
                <a:gd name="T55" fmla="*/ 26 h 40"/>
                <a:gd name="T56" fmla="*/ 86 w 86"/>
                <a:gd name="T57" fmla="*/ 16 h 40"/>
                <a:gd name="T58" fmla="*/ 80 w 86"/>
                <a:gd name="T59" fmla="*/ 9 h 40"/>
                <a:gd name="T60" fmla="*/ 66 w 86"/>
                <a:gd name="T61" fmla="*/ 4 h 40"/>
                <a:gd name="T62" fmla="*/ 53 w 86"/>
                <a:gd name="T63" fmla="*/ 2 h 40"/>
                <a:gd name="T64" fmla="*/ 47 w 86"/>
                <a:gd name="T65" fmla="*/ 2 h 40"/>
                <a:gd name="T66" fmla="*/ 20 w 86"/>
                <a:gd name="T67" fmla="*/ 0 h 40"/>
                <a:gd name="T68" fmla="*/ 20 w 86"/>
                <a:gd name="T69" fmla="*/ 0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40"/>
                <a:gd name="T107" fmla="*/ 86 w 86"/>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40">
                  <a:moveTo>
                    <a:pt x="20" y="0"/>
                  </a:moveTo>
                  <a:lnTo>
                    <a:pt x="14" y="2"/>
                  </a:lnTo>
                  <a:lnTo>
                    <a:pt x="9" y="9"/>
                  </a:lnTo>
                  <a:lnTo>
                    <a:pt x="3" y="19"/>
                  </a:lnTo>
                  <a:lnTo>
                    <a:pt x="0" y="28"/>
                  </a:lnTo>
                  <a:lnTo>
                    <a:pt x="6" y="33"/>
                  </a:lnTo>
                  <a:lnTo>
                    <a:pt x="20" y="40"/>
                  </a:lnTo>
                  <a:lnTo>
                    <a:pt x="36" y="40"/>
                  </a:lnTo>
                  <a:lnTo>
                    <a:pt x="47" y="40"/>
                  </a:lnTo>
                  <a:lnTo>
                    <a:pt x="47" y="33"/>
                  </a:lnTo>
                  <a:lnTo>
                    <a:pt x="44" y="33"/>
                  </a:lnTo>
                  <a:lnTo>
                    <a:pt x="42" y="33"/>
                  </a:lnTo>
                  <a:lnTo>
                    <a:pt x="39" y="33"/>
                  </a:lnTo>
                  <a:lnTo>
                    <a:pt x="36" y="28"/>
                  </a:lnTo>
                  <a:lnTo>
                    <a:pt x="31" y="24"/>
                  </a:lnTo>
                  <a:lnTo>
                    <a:pt x="31" y="14"/>
                  </a:lnTo>
                  <a:lnTo>
                    <a:pt x="33" y="12"/>
                  </a:lnTo>
                  <a:lnTo>
                    <a:pt x="42" y="14"/>
                  </a:lnTo>
                  <a:lnTo>
                    <a:pt x="53" y="16"/>
                  </a:lnTo>
                  <a:lnTo>
                    <a:pt x="61" y="21"/>
                  </a:lnTo>
                  <a:lnTo>
                    <a:pt x="58" y="24"/>
                  </a:lnTo>
                  <a:lnTo>
                    <a:pt x="50" y="24"/>
                  </a:lnTo>
                  <a:lnTo>
                    <a:pt x="50" y="26"/>
                  </a:lnTo>
                  <a:lnTo>
                    <a:pt x="50" y="28"/>
                  </a:lnTo>
                  <a:lnTo>
                    <a:pt x="53" y="31"/>
                  </a:lnTo>
                  <a:lnTo>
                    <a:pt x="58" y="28"/>
                  </a:lnTo>
                  <a:lnTo>
                    <a:pt x="69" y="28"/>
                  </a:lnTo>
                  <a:lnTo>
                    <a:pt x="77" y="26"/>
                  </a:lnTo>
                  <a:lnTo>
                    <a:pt x="86" y="16"/>
                  </a:lnTo>
                  <a:lnTo>
                    <a:pt x="80" y="9"/>
                  </a:lnTo>
                  <a:lnTo>
                    <a:pt x="66" y="4"/>
                  </a:lnTo>
                  <a:lnTo>
                    <a:pt x="53" y="2"/>
                  </a:lnTo>
                  <a:lnTo>
                    <a:pt x="47" y="2"/>
                  </a:lnTo>
                  <a:lnTo>
                    <a:pt x="20" y="0"/>
                  </a:lnTo>
                  <a:close/>
                </a:path>
              </a:pathLst>
            </a:custGeom>
            <a:solidFill>
              <a:srgbClr val="BDB5AD"/>
            </a:solidFill>
            <a:ln w="9525">
              <a:noFill/>
              <a:round/>
              <a:headEnd/>
              <a:tailEnd/>
            </a:ln>
          </p:spPr>
          <p:txBody>
            <a:bodyPr/>
            <a:lstStyle/>
            <a:p>
              <a:endParaRPr lang="en-US"/>
            </a:p>
          </p:txBody>
        </p:sp>
        <p:sp>
          <p:nvSpPr>
            <p:cNvPr id="15509" name="Freeform 123"/>
            <p:cNvSpPr>
              <a:spLocks/>
            </p:cNvSpPr>
            <p:nvPr/>
          </p:nvSpPr>
          <p:spPr bwMode="auto">
            <a:xfrm>
              <a:off x="7002" y="2942"/>
              <a:ext cx="44" cy="22"/>
            </a:xfrm>
            <a:custGeom>
              <a:avLst/>
              <a:gdLst>
                <a:gd name="T0" fmla="*/ 8 w 44"/>
                <a:gd name="T1" fmla="*/ 12 h 22"/>
                <a:gd name="T2" fmla="*/ 5 w 44"/>
                <a:gd name="T3" fmla="*/ 10 h 22"/>
                <a:gd name="T4" fmla="*/ 2 w 44"/>
                <a:gd name="T5" fmla="*/ 10 h 22"/>
                <a:gd name="T6" fmla="*/ 0 w 44"/>
                <a:gd name="T7" fmla="*/ 12 h 22"/>
                <a:gd name="T8" fmla="*/ 2 w 44"/>
                <a:gd name="T9" fmla="*/ 17 h 22"/>
                <a:gd name="T10" fmla="*/ 8 w 44"/>
                <a:gd name="T11" fmla="*/ 22 h 22"/>
                <a:gd name="T12" fmla="*/ 22 w 44"/>
                <a:gd name="T13" fmla="*/ 22 h 22"/>
                <a:gd name="T14" fmla="*/ 33 w 44"/>
                <a:gd name="T15" fmla="*/ 17 h 22"/>
                <a:gd name="T16" fmla="*/ 44 w 44"/>
                <a:gd name="T17" fmla="*/ 8 h 22"/>
                <a:gd name="T18" fmla="*/ 44 w 44"/>
                <a:gd name="T19" fmla="*/ 0 h 22"/>
                <a:gd name="T20" fmla="*/ 38 w 44"/>
                <a:gd name="T21" fmla="*/ 3 h 22"/>
                <a:gd name="T22" fmla="*/ 30 w 44"/>
                <a:gd name="T23" fmla="*/ 5 h 22"/>
                <a:gd name="T24" fmla="*/ 24 w 44"/>
                <a:gd name="T25" fmla="*/ 8 h 22"/>
                <a:gd name="T26" fmla="*/ 8 w 44"/>
                <a:gd name="T27" fmla="*/ 12 h 22"/>
                <a:gd name="T28" fmla="*/ 8 w 44"/>
                <a:gd name="T29" fmla="*/ 12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22"/>
                <a:gd name="T47" fmla="*/ 44 w 44"/>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22">
                  <a:moveTo>
                    <a:pt x="8" y="12"/>
                  </a:moveTo>
                  <a:lnTo>
                    <a:pt x="5" y="10"/>
                  </a:lnTo>
                  <a:lnTo>
                    <a:pt x="2" y="10"/>
                  </a:lnTo>
                  <a:lnTo>
                    <a:pt x="0" y="12"/>
                  </a:lnTo>
                  <a:lnTo>
                    <a:pt x="2" y="17"/>
                  </a:lnTo>
                  <a:lnTo>
                    <a:pt x="8" y="22"/>
                  </a:lnTo>
                  <a:lnTo>
                    <a:pt x="22" y="22"/>
                  </a:lnTo>
                  <a:lnTo>
                    <a:pt x="33" y="17"/>
                  </a:lnTo>
                  <a:lnTo>
                    <a:pt x="44" y="8"/>
                  </a:lnTo>
                  <a:lnTo>
                    <a:pt x="44" y="0"/>
                  </a:lnTo>
                  <a:lnTo>
                    <a:pt x="38" y="3"/>
                  </a:lnTo>
                  <a:lnTo>
                    <a:pt x="30" y="5"/>
                  </a:lnTo>
                  <a:lnTo>
                    <a:pt x="24" y="8"/>
                  </a:lnTo>
                  <a:lnTo>
                    <a:pt x="8" y="12"/>
                  </a:lnTo>
                  <a:close/>
                </a:path>
              </a:pathLst>
            </a:custGeom>
            <a:solidFill>
              <a:srgbClr val="A89E96"/>
            </a:solidFill>
            <a:ln w="9525">
              <a:noFill/>
              <a:round/>
              <a:headEnd/>
              <a:tailEnd/>
            </a:ln>
          </p:spPr>
          <p:txBody>
            <a:bodyPr/>
            <a:lstStyle/>
            <a:p>
              <a:endParaRPr lang="en-US"/>
            </a:p>
          </p:txBody>
        </p:sp>
        <p:sp>
          <p:nvSpPr>
            <p:cNvPr id="15510" name="Freeform 124"/>
            <p:cNvSpPr>
              <a:spLocks/>
            </p:cNvSpPr>
            <p:nvPr/>
          </p:nvSpPr>
          <p:spPr bwMode="auto">
            <a:xfrm>
              <a:off x="7131" y="2745"/>
              <a:ext cx="49" cy="55"/>
            </a:xfrm>
            <a:custGeom>
              <a:avLst/>
              <a:gdLst>
                <a:gd name="T0" fmla="*/ 16 w 49"/>
                <a:gd name="T1" fmla="*/ 38 h 55"/>
                <a:gd name="T2" fmla="*/ 11 w 49"/>
                <a:gd name="T3" fmla="*/ 38 h 55"/>
                <a:gd name="T4" fmla="*/ 5 w 49"/>
                <a:gd name="T5" fmla="*/ 36 h 55"/>
                <a:gd name="T6" fmla="*/ 0 w 49"/>
                <a:gd name="T7" fmla="*/ 38 h 55"/>
                <a:gd name="T8" fmla="*/ 3 w 49"/>
                <a:gd name="T9" fmla="*/ 45 h 55"/>
                <a:gd name="T10" fmla="*/ 8 w 49"/>
                <a:gd name="T11" fmla="*/ 52 h 55"/>
                <a:gd name="T12" fmla="*/ 19 w 49"/>
                <a:gd name="T13" fmla="*/ 55 h 55"/>
                <a:gd name="T14" fmla="*/ 27 w 49"/>
                <a:gd name="T15" fmla="*/ 52 h 55"/>
                <a:gd name="T16" fmla="*/ 36 w 49"/>
                <a:gd name="T17" fmla="*/ 52 h 55"/>
                <a:gd name="T18" fmla="*/ 30 w 49"/>
                <a:gd name="T19" fmla="*/ 38 h 55"/>
                <a:gd name="T20" fmla="*/ 33 w 49"/>
                <a:gd name="T21" fmla="*/ 33 h 55"/>
                <a:gd name="T22" fmla="*/ 41 w 49"/>
                <a:gd name="T23" fmla="*/ 22 h 55"/>
                <a:gd name="T24" fmla="*/ 47 w 49"/>
                <a:gd name="T25" fmla="*/ 10 h 55"/>
                <a:gd name="T26" fmla="*/ 49 w 49"/>
                <a:gd name="T27" fmla="*/ 0 h 55"/>
                <a:gd name="T28" fmla="*/ 41 w 49"/>
                <a:gd name="T29" fmla="*/ 0 h 55"/>
                <a:gd name="T30" fmla="*/ 30 w 49"/>
                <a:gd name="T31" fmla="*/ 10 h 55"/>
                <a:gd name="T32" fmla="*/ 25 w 49"/>
                <a:gd name="T33" fmla="*/ 22 h 55"/>
                <a:gd name="T34" fmla="*/ 22 w 49"/>
                <a:gd name="T35" fmla="*/ 26 h 55"/>
                <a:gd name="T36" fmla="*/ 16 w 49"/>
                <a:gd name="T37" fmla="*/ 38 h 55"/>
                <a:gd name="T38" fmla="*/ 16 w 49"/>
                <a:gd name="T39" fmla="*/ 38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55"/>
                <a:gd name="T62" fmla="*/ 49 w 49"/>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55">
                  <a:moveTo>
                    <a:pt x="16" y="38"/>
                  </a:moveTo>
                  <a:lnTo>
                    <a:pt x="11" y="38"/>
                  </a:lnTo>
                  <a:lnTo>
                    <a:pt x="5" y="36"/>
                  </a:lnTo>
                  <a:lnTo>
                    <a:pt x="0" y="38"/>
                  </a:lnTo>
                  <a:lnTo>
                    <a:pt x="3" y="45"/>
                  </a:lnTo>
                  <a:lnTo>
                    <a:pt x="8" y="52"/>
                  </a:lnTo>
                  <a:lnTo>
                    <a:pt x="19" y="55"/>
                  </a:lnTo>
                  <a:lnTo>
                    <a:pt x="27" y="52"/>
                  </a:lnTo>
                  <a:lnTo>
                    <a:pt x="36" y="52"/>
                  </a:lnTo>
                  <a:lnTo>
                    <a:pt x="30" y="38"/>
                  </a:lnTo>
                  <a:lnTo>
                    <a:pt x="33" y="33"/>
                  </a:lnTo>
                  <a:lnTo>
                    <a:pt x="41" y="22"/>
                  </a:lnTo>
                  <a:lnTo>
                    <a:pt x="47" y="10"/>
                  </a:lnTo>
                  <a:lnTo>
                    <a:pt x="49" y="0"/>
                  </a:lnTo>
                  <a:lnTo>
                    <a:pt x="41" y="0"/>
                  </a:lnTo>
                  <a:lnTo>
                    <a:pt x="30" y="10"/>
                  </a:lnTo>
                  <a:lnTo>
                    <a:pt x="25" y="22"/>
                  </a:lnTo>
                  <a:lnTo>
                    <a:pt x="22" y="26"/>
                  </a:lnTo>
                  <a:lnTo>
                    <a:pt x="16" y="38"/>
                  </a:lnTo>
                  <a:close/>
                </a:path>
              </a:pathLst>
            </a:custGeom>
            <a:solidFill>
              <a:srgbClr val="968C82"/>
            </a:solidFill>
            <a:ln w="9525">
              <a:noFill/>
              <a:round/>
              <a:headEnd/>
              <a:tailEnd/>
            </a:ln>
          </p:spPr>
          <p:txBody>
            <a:bodyPr/>
            <a:lstStyle/>
            <a:p>
              <a:endParaRPr lang="en-US"/>
            </a:p>
          </p:txBody>
        </p:sp>
        <p:sp>
          <p:nvSpPr>
            <p:cNvPr id="15511" name="Freeform 125"/>
            <p:cNvSpPr>
              <a:spLocks/>
            </p:cNvSpPr>
            <p:nvPr/>
          </p:nvSpPr>
          <p:spPr bwMode="auto">
            <a:xfrm>
              <a:off x="7057" y="3042"/>
              <a:ext cx="55" cy="64"/>
            </a:xfrm>
            <a:custGeom>
              <a:avLst/>
              <a:gdLst>
                <a:gd name="T0" fmla="*/ 46 w 55"/>
                <a:gd name="T1" fmla="*/ 0 h 64"/>
                <a:gd name="T2" fmla="*/ 30 w 55"/>
                <a:gd name="T3" fmla="*/ 5 h 64"/>
                <a:gd name="T4" fmla="*/ 33 w 55"/>
                <a:gd name="T5" fmla="*/ 17 h 64"/>
                <a:gd name="T6" fmla="*/ 27 w 55"/>
                <a:gd name="T7" fmla="*/ 22 h 64"/>
                <a:gd name="T8" fmla="*/ 16 w 55"/>
                <a:gd name="T9" fmla="*/ 38 h 64"/>
                <a:gd name="T10" fmla="*/ 2 w 55"/>
                <a:gd name="T11" fmla="*/ 52 h 64"/>
                <a:gd name="T12" fmla="*/ 0 w 55"/>
                <a:gd name="T13" fmla="*/ 64 h 64"/>
                <a:gd name="T14" fmla="*/ 2 w 55"/>
                <a:gd name="T15" fmla="*/ 64 h 64"/>
                <a:gd name="T16" fmla="*/ 11 w 55"/>
                <a:gd name="T17" fmla="*/ 64 h 64"/>
                <a:gd name="T18" fmla="*/ 16 w 55"/>
                <a:gd name="T19" fmla="*/ 62 h 64"/>
                <a:gd name="T20" fmla="*/ 19 w 55"/>
                <a:gd name="T21" fmla="*/ 62 h 64"/>
                <a:gd name="T22" fmla="*/ 55 w 55"/>
                <a:gd name="T23" fmla="*/ 29 h 64"/>
                <a:gd name="T24" fmla="*/ 55 w 55"/>
                <a:gd name="T25" fmla="*/ 7 h 64"/>
                <a:gd name="T26" fmla="*/ 46 w 55"/>
                <a:gd name="T27" fmla="*/ 0 h 64"/>
                <a:gd name="T28" fmla="*/ 46 w 55"/>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
                <a:gd name="T46" fmla="*/ 0 h 64"/>
                <a:gd name="T47" fmla="*/ 55 w 55"/>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 h="64">
                  <a:moveTo>
                    <a:pt x="46" y="0"/>
                  </a:moveTo>
                  <a:lnTo>
                    <a:pt x="30" y="5"/>
                  </a:lnTo>
                  <a:lnTo>
                    <a:pt x="33" y="17"/>
                  </a:lnTo>
                  <a:lnTo>
                    <a:pt x="27" y="22"/>
                  </a:lnTo>
                  <a:lnTo>
                    <a:pt x="16" y="38"/>
                  </a:lnTo>
                  <a:lnTo>
                    <a:pt x="2" y="52"/>
                  </a:lnTo>
                  <a:lnTo>
                    <a:pt x="0" y="64"/>
                  </a:lnTo>
                  <a:lnTo>
                    <a:pt x="2" y="64"/>
                  </a:lnTo>
                  <a:lnTo>
                    <a:pt x="11" y="64"/>
                  </a:lnTo>
                  <a:lnTo>
                    <a:pt x="16" y="62"/>
                  </a:lnTo>
                  <a:lnTo>
                    <a:pt x="19" y="62"/>
                  </a:lnTo>
                  <a:lnTo>
                    <a:pt x="55" y="29"/>
                  </a:lnTo>
                  <a:lnTo>
                    <a:pt x="55" y="7"/>
                  </a:lnTo>
                  <a:lnTo>
                    <a:pt x="46" y="0"/>
                  </a:lnTo>
                  <a:close/>
                </a:path>
              </a:pathLst>
            </a:custGeom>
            <a:solidFill>
              <a:srgbClr val="877A6E"/>
            </a:solidFill>
            <a:ln w="9525">
              <a:noFill/>
              <a:round/>
              <a:headEnd/>
              <a:tailEnd/>
            </a:ln>
          </p:spPr>
          <p:txBody>
            <a:bodyPr/>
            <a:lstStyle/>
            <a:p>
              <a:endParaRPr lang="en-US"/>
            </a:p>
          </p:txBody>
        </p:sp>
        <p:sp>
          <p:nvSpPr>
            <p:cNvPr id="15512" name="Freeform 126"/>
            <p:cNvSpPr>
              <a:spLocks/>
            </p:cNvSpPr>
            <p:nvPr/>
          </p:nvSpPr>
          <p:spPr bwMode="auto">
            <a:xfrm>
              <a:off x="7156" y="2598"/>
              <a:ext cx="52" cy="52"/>
            </a:xfrm>
            <a:custGeom>
              <a:avLst/>
              <a:gdLst>
                <a:gd name="T0" fmla="*/ 52 w 52"/>
                <a:gd name="T1" fmla="*/ 2 h 52"/>
                <a:gd name="T2" fmla="*/ 38 w 52"/>
                <a:gd name="T3" fmla="*/ 0 h 52"/>
                <a:gd name="T4" fmla="*/ 30 w 52"/>
                <a:gd name="T5" fmla="*/ 5 h 52"/>
                <a:gd name="T6" fmla="*/ 19 w 52"/>
                <a:gd name="T7" fmla="*/ 16 h 52"/>
                <a:gd name="T8" fmla="*/ 5 w 52"/>
                <a:gd name="T9" fmla="*/ 33 h 52"/>
                <a:gd name="T10" fmla="*/ 0 w 52"/>
                <a:gd name="T11" fmla="*/ 52 h 52"/>
                <a:gd name="T12" fmla="*/ 11 w 52"/>
                <a:gd name="T13" fmla="*/ 52 h 52"/>
                <a:gd name="T14" fmla="*/ 27 w 52"/>
                <a:gd name="T15" fmla="*/ 33 h 52"/>
                <a:gd name="T16" fmla="*/ 44 w 52"/>
                <a:gd name="T17" fmla="*/ 12 h 52"/>
                <a:gd name="T18" fmla="*/ 52 w 52"/>
                <a:gd name="T19" fmla="*/ 2 h 52"/>
                <a:gd name="T20" fmla="*/ 52 w 52"/>
                <a:gd name="T21" fmla="*/ 2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2"/>
                <a:gd name="T35" fmla="*/ 52 w 52"/>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2">
                  <a:moveTo>
                    <a:pt x="52" y="2"/>
                  </a:moveTo>
                  <a:lnTo>
                    <a:pt x="38" y="0"/>
                  </a:lnTo>
                  <a:lnTo>
                    <a:pt x="30" y="5"/>
                  </a:lnTo>
                  <a:lnTo>
                    <a:pt x="19" y="16"/>
                  </a:lnTo>
                  <a:lnTo>
                    <a:pt x="5" y="33"/>
                  </a:lnTo>
                  <a:lnTo>
                    <a:pt x="0" y="52"/>
                  </a:lnTo>
                  <a:lnTo>
                    <a:pt x="11" y="52"/>
                  </a:lnTo>
                  <a:lnTo>
                    <a:pt x="27" y="33"/>
                  </a:lnTo>
                  <a:lnTo>
                    <a:pt x="44" y="12"/>
                  </a:lnTo>
                  <a:lnTo>
                    <a:pt x="52" y="2"/>
                  </a:lnTo>
                  <a:close/>
                </a:path>
              </a:pathLst>
            </a:custGeom>
            <a:solidFill>
              <a:srgbClr val="A89E96"/>
            </a:solidFill>
            <a:ln w="9525">
              <a:noFill/>
              <a:round/>
              <a:headEnd/>
              <a:tailEnd/>
            </a:ln>
          </p:spPr>
          <p:txBody>
            <a:bodyPr/>
            <a:lstStyle/>
            <a:p>
              <a:endParaRPr lang="en-US"/>
            </a:p>
          </p:txBody>
        </p:sp>
        <p:sp>
          <p:nvSpPr>
            <p:cNvPr id="15513" name="Freeform 127"/>
            <p:cNvSpPr>
              <a:spLocks/>
            </p:cNvSpPr>
            <p:nvPr/>
          </p:nvSpPr>
          <p:spPr bwMode="auto">
            <a:xfrm>
              <a:off x="7114" y="2591"/>
              <a:ext cx="44" cy="33"/>
            </a:xfrm>
            <a:custGeom>
              <a:avLst/>
              <a:gdLst>
                <a:gd name="T0" fmla="*/ 33 w 44"/>
                <a:gd name="T1" fmla="*/ 0 h 33"/>
                <a:gd name="T2" fmla="*/ 25 w 44"/>
                <a:gd name="T3" fmla="*/ 0 h 33"/>
                <a:gd name="T4" fmla="*/ 11 w 44"/>
                <a:gd name="T5" fmla="*/ 0 h 33"/>
                <a:gd name="T6" fmla="*/ 0 w 44"/>
                <a:gd name="T7" fmla="*/ 4 h 33"/>
                <a:gd name="T8" fmla="*/ 0 w 44"/>
                <a:gd name="T9" fmla="*/ 12 h 33"/>
                <a:gd name="T10" fmla="*/ 6 w 44"/>
                <a:gd name="T11" fmla="*/ 19 h 33"/>
                <a:gd name="T12" fmla="*/ 17 w 44"/>
                <a:gd name="T13" fmla="*/ 19 h 33"/>
                <a:gd name="T14" fmla="*/ 22 w 44"/>
                <a:gd name="T15" fmla="*/ 16 h 33"/>
                <a:gd name="T16" fmla="*/ 25 w 44"/>
                <a:gd name="T17" fmla="*/ 16 h 33"/>
                <a:gd name="T18" fmla="*/ 25 w 44"/>
                <a:gd name="T19" fmla="*/ 19 h 33"/>
                <a:gd name="T20" fmla="*/ 25 w 44"/>
                <a:gd name="T21" fmla="*/ 28 h 33"/>
                <a:gd name="T22" fmla="*/ 28 w 44"/>
                <a:gd name="T23" fmla="*/ 33 h 33"/>
                <a:gd name="T24" fmla="*/ 42 w 44"/>
                <a:gd name="T25" fmla="*/ 33 h 33"/>
                <a:gd name="T26" fmla="*/ 44 w 44"/>
                <a:gd name="T27" fmla="*/ 21 h 33"/>
                <a:gd name="T28" fmla="*/ 42 w 44"/>
                <a:gd name="T29" fmla="*/ 12 h 33"/>
                <a:gd name="T30" fmla="*/ 36 w 44"/>
                <a:gd name="T31" fmla="*/ 2 h 33"/>
                <a:gd name="T32" fmla="*/ 33 w 44"/>
                <a:gd name="T33" fmla="*/ 0 h 33"/>
                <a:gd name="T34" fmla="*/ 33 w 44"/>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33"/>
                <a:gd name="T56" fmla="*/ 44 w 44"/>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33">
                  <a:moveTo>
                    <a:pt x="33" y="0"/>
                  </a:moveTo>
                  <a:lnTo>
                    <a:pt x="25" y="0"/>
                  </a:lnTo>
                  <a:lnTo>
                    <a:pt x="11" y="0"/>
                  </a:lnTo>
                  <a:lnTo>
                    <a:pt x="0" y="4"/>
                  </a:lnTo>
                  <a:lnTo>
                    <a:pt x="0" y="12"/>
                  </a:lnTo>
                  <a:lnTo>
                    <a:pt x="6" y="19"/>
                  </a:lnTo>
                  <a:lnTo>
                    <a:pt x="17" y="19"/>
                  </a:lnTo>
                  <a:lnTo>
                    <a:pt x="22" y="16"/>
                  </a:lnTo>
                  <a:lnTo>
                    <a:pt x="25" y="16"/>
                  </a:lnTo>
                  <a:lnTo>
                    <a:pt x="25" y="19"/>
                  </a:lnTo>
                  <a:lnTo>
                    <a:pt x="25" y="28"/>
                  </a:lnTo>
                  <a:lnTo>
                    <a:pt x="28" y="33"/>
                  </a:lnTo>
                  <a:lnTo>
                    <a:pt x="42" y="33"/>
                  </a:lnTo>
                  <a:lnTo>
                    <a:pt x="44" y="21"/>
                  </a:lnTo>
                  <a:lnTo>
                    <a:pt x="42" y="12"/>
                  </a:lnTo>
                  <a:lnTo>
                    <a:pt x="36" y="2"/>
                  </a:lnTo>
                  <a:lnTo>
                    <a:pt x="33" y="0"/>
                  </a:lnTo>
                  <a:close/>
                </a:path>
              </a:pathLst>
            </a:custGeom>
            <a:solidFill>
              <a:srgbClr val="CCC7C2"/>
            </a:solidFill>
            <a:ln w="9525">
              <a:noFill/>
              <a:round/>
              <a:headEnd/>
              <a:tailEnd/>
            </a:ln>
          </p:spPr>
          <p:txBody>
            <a:bodyPr/>
            <a:lstStyle/>
            <a:p>
              <a:endParaRPr lang="en-US"/>
            </a:p>
          </p:txBody>
        </p:sp>
        <p:sp>
          <p:nvSpPr>
            <p:cNvPr id="15514" name="Freeform 128"/>
            <p:cNvSpPr>
              <a:spLocks/>
            </p:cNvSpPr>
            <p:nvPr/>
          </p:nvSpPr>
          <p:spPr bwMode="auto">
            <a:xfrm>
              <a:off x="7073" y="2650"/>
              <a:ext cx="39" cy="48"/>
            </a:xfrm>
            <a:custGeom>
              <a:avLst/>
              <a:gdLst>
                <a:gd name="T0" fmla="*/ 22 w 39"/>
                <a:gd name="T1" fmla="*/ 0 h 48"/>
                <a:gd name="T2" fmla="*/ 17 w 39"/>
                <a:gd name="T3" fmla="*/ 0 h 48"/>
                <a:gd name="T4" fmla="*/ 6 w 39"/>
                <a:gd name="T5" fmla="*/ 5 h 48"/>
                <a:gd name="T6" fmla="*/ 0 w 39"/>
                <a:gd name="T7" fmla="*/ 7 h 48"/>
                <a:gd name="T8" fmla="*/ 6 w 39"/>
                <a:gd name="T9" fmla="*/ 14 h 48"/>
                <a:gd name="T10" fmla="*/ 11 w 39"/>
                <a:gd name="T11" fmla="*/ 19 h 48"/>
                <a:gd name="T12" fmla="*/ 14 w 39"/>
                <a:gd name="T13" fmla="*/ 31 h 48"/>
                <a:gd name="T14" fmla="*/ 14 w 39"/>
                <a:gd name="T15" fmla="*/ 41 h 48"/>
                <a:gd name="T16" fmla="*/ 19 w 39"/>
                <a:gd name="T17" fmla="*/ 48 h 48"/>
                <a:gd name="T18" fmla="*/ 25 w 39"/>
                <a:gd name="T19" fmla="*/ 43 h 48"/>
                <a:gd name="T20" fmla="*/ 30 w 39"/>
                <a:gd name="T21" fmla="*/ 38 h 48"/>
                <a:gd name="T22" fmla="*/ 36 w 39"/>
                <a:gd name="T23" fmla="*/ 31 h 48"/>
                <a:gd name="T24" fmla="*/ 39 w 39"/>
                <a:gd name="T25" fmla="*/ 26 h 48"/>
                <a:gd name="T26" fmla="*/ 22 w 39"/>
                <a:gd name="T27" fmla="*/ 0 h 48"/>
                <a:gd name="T28" fmla="*/ 22 w 39"/>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48"/>
                <a:gd name="T47" fmla="*/ 39 w 39"/>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48">
                  <a:moveTo>
                    <a:pt x="22" y="0"/>
                  </a:moveTo>
                  <a:lnTo>
                    <a:pt x="17" y="0"/>
                  </a:lnTo>
                  <a:lnTo>
                    <a:pt x="6" y="5"/>
                  </a:lnTo>
                  <a:lnTo>
                    <a:pt x="0" y="7"/>
                  </a:lnTo>
                  <a:lnTo>
                    <a:pt x="6" y="14"/>
                  </a:lnTo>
                  <a:lnTo>
                    <a:pt x="11" y="19"/>
                  </a:lnTo>
                  <a:lnTo>
                    <a:pt x="14" y="31"/>
                  </a:lnTo>
                  <a:lnTo>
                    <a:pt x="14" y="41"/>
                  </a:lnTo>
                  <a:lnTo>
                    <a:pt x="19" y="48"/>
                  </a:lnTo>
                  <a:lnTo>
                    <a:pt x="25" y="43"/>
                  </a:lnTo>
                  <a:lnTo>
                    <a:pt x="30" y="38"/>
                  </a:lnTo>
                  <a:lnTo>
                    <a:pt x="36" y="31"/>
                  </a:lnTo>
                  <a:lnTo>
                    <a:pt x="39" y="26"/>
                  </a:lnTo>
                  <a:lnTo>
                    <a:pt x="22" y="0"/>
                  </a:lnTo>
                  <a:close/>
                </a:path>
              </a:pathLst>
            </a:custGeom>
            <a:solidFill>
              <a:srgbClr val="CCC7C2"/>
            </a:solidFill>
            <a:ln w="9525">
              <a:noFill/>
              <a:round/>
              <a:headEnd/>
              <a:tailEnd/>
            </a:ln>
          </p:spPr>
          <p:txBody>
            <a:bodyPr/>
            <a:lstStyle/>
            <a:p>
              <a:endParaRPr lang="en-US"/>
            </a:p>
          </p:txBody>
        </p:sp>
        <p:sp>
          <p:nvSpPr>
            <p:cNvPr id="15515" name="Freeform 129"/>
            <p:cNvSpPr>
              <a:spLocks/>
            </p:cNvSpPr>
            <p:nvPr/>
          </p:nvSpPr>
          <p:spPr bwMode="auto">
            <a:xfrm>
              <a:off x="6829" y="2926"/>
              <a:ext cx="269" cy="173"/>
            </a:xfrm>
            <a:custGeom>
              <a:avLst/>
              <a:gdLst>
                <a:gd name="T0" fmla="*/ 30 w 269"/>
                <a:gd name="T1" fmla="*/ 54 h 173"/>
                <a:gd name="T2" fmla="*/ 24 w 269"/>
                <a:gd name="T3" fmla="*/ 54 h 173"/>
                <a:gd name="T4" fmla="*/ 10 w 269"/>
                <a:gd name="T5" fmla="*/ 54 h 173"/>
                <a:gd name="T6" fmla="*/ 0 w 269"/>
                <a:gd name="T7" fmla="*/ 59 h 173"/>
                <a:gd name="T8" fmla="*/ 0 w 269"/>
                <a:gd name="T9" fmla="*/ 69 h 173"/>
                <a:gd name="T10" fmla="*/ 8 w 269"/>
                <a:gd name="T11" fmla="*/ 81 h 173"/>
                <a:gd name="T12" fmla="*/ 10 w 269"/>
                <a:gd name="T13" fmla="*/ 92 h 173"/>
                <a:gd name="T14" fmla="*/ 10 w 269"/>
                <a:gd name="T15" fmla="*/ 102 h 173"/>
                <a:gd name="T16" fmla="*/ 10 w 269"/>
                <a:gd name="T17" fmla="*/ 107 h 173"/>
                <a:gd name="T18" fmla="*/ 19 w 269"/>
                <a:gd name="T19" fmla="*/ 109 h 173"/>
                <a:gd name="T20" fmla="*/ 35 w 269"/>
                <a:gd name="T21" fmla="*/ 116 h 173"/>
                <a:gd name="T22" fmla="*/ 52 w 269"/>
                <a:gd name="T23" fmla="*/ 128 h 173"/>
                <a:gd name="T24" fmla="*/ 60 w 269"/>
                <a:gd name="T25" fmla="*/ 140 h 173"/>
                <a:gd name="T26" fmla="*/ 68 w 269"/>
                <a:gd name="T27" fmla="*/ 154 h 173"/>
                <a:gd name="T28" fmla="*/ 93 w 269"/>
                <a:gd name="T29" fmla="*/ 166 h 173"/>
                <a:gd name="T30" fmla="*/ 120 w 269"/>
                <a:gd name="T31" fmla="*/ 173 h 173"/>
                <a:gd name="T32" fmla="*/ 140 w 269"/>
                <a:gd name="T33" fmla="*/ 171 h 173"/>
                <a:gd name="T34" fmla="*/ 151 w 269"/>
                <a:gd name="T35" fmla="*/ 161 h 173"/>
                <a:gd name="T36" fmla="*/ 159 w 269"/>
                <a:gd name="T37" fmla="*/ 154 h 173"/>
                <a:gd name="T38" fmla="*/ 164 w 269"/>
                <a:gd name="T39" fmla="*/ 149 h 173"/>
                <a:gd name="T40" fmla="*/ 167 w 269"/>
                <a:gd name="T41" fmla="*/ 149 h 173"/>
                <a:gd name="T42" fmla="*/ 175 w 269"/>
                <a:gd name="T43" fmla="*/ 145 h 173"/>
                <a:gd name="T44" fmla="*/ 195 w 269"/>
                <a:gd name="T45" fmla="*/ 135 h 173"/>
                <a:gd name="T46" fmla="*/ 211 w 269"/>
                <a:gd name="T47" fmla="*/ 121 h 173"/>
                <a:gd name="T48" fmla="*/ 217 w 269"/>
                <a:gd name="T49" fmla="*/ 107 h 173"/>
                <a:gd name="T50" fmla="*/ 219 w 269"/>
                <a:gd name="T51" fmla="*/ 90 h 173"/>
                <a:gd name="T52" fmla="*/ 239 w 269"/>
                <a:gd name="T53" fmla="*/ 73 h 173"/>
                <a:gd name="T54" fmla="*/ 258 w 269"/>
                <a:gd name="T55" fmla="*/ 52 h 173"/>
                <a:gd name="T56" fmla="*/ 269 w 269"/>
                <a:gd name="T57" fmla="*/ 31 h 173"/>
                <a:gd name="T58" fmla="*/ 263 w 269"/>
                <a:gd name="T59" fmla="*/ 9 h 173"/>
                <a:gd name="T60" fmla="*/ 252 w 269"/>
                <a:gd name="T61" fmla="*/ 2 h 173"/>
                <a:gd name="T62" fmla="*/ 241 w 269"/>
                <a:gd name="T63" fmla="*/ 0 h 173"/>
                <a:gd name="T64" fmla="*/ 236 w 269"/>
                <a:gd name="T65" fmla="*/ 2 h 173"/>
                <a:gd name="T66" fmla="*/ 241 w 269"/>
                <a:gd name="T67" fmla="*/ 19 h 173"/>
                <a:gd name="T68" fmla="*/ 186 w 269"/>
                <a:gd name="T69" fmla="*/ 64 h 173"/>
                <a:gd name="T70" fmla="*/ 82 w 269"/>
                <a:gd name="T71" fmla="*/ 81 h 173"/>
                <a:gd name="T72" fmla="*/ 82 w 269"/>
                <a:gd name="T73" fmla="*/ 76 h 173"/>
                <a:gd name="T74" fmla="*/ 85 w 269"/>
                <a:gd name="T75" fmla="*/ 66 h 173"/>
                <a:gd name="T76" fmla="*/ 82 w 269"/>
                <a:gd name="T77" fmla="*/ 54 h 173"/>
                <a:gd name="T78" fmla="*/ 71 w 269"/>
                <a:gd name="T79" fmla="*/ 50 h 173"/>
                <a:gd name="T80" fmla="*/ 54 w 269"/>
                <a:gd name="T81" fmla="*/ 47 h 173"/>
                <a:gd name="T82" fmla="*/ 43 w 269"/>
                <a:gd name="T83" fmla="*/ 50 h 173"/>
                <a:gd name="T84" fmla="*/ 35 w 269"/>
                <a:gd name="T85" fmla="*/ 52 h 173"/>
                <a:gd name="T86" fmla="*/ 30 w 269"/>
                <a:gd name="T87" fmla="*/ 54 h 173"/>
                <a:gd name="T88" fmla="*/ 30 w 269"/>
                <a:gd name="T89" fmla="*/ 54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9"/>
                <a:gd name="T136" fmla="*/ 0 h 173"/>
                <a:gd name="T137" fmla="*/ 269 w 269"/>
                <a:gd name="T138" fmla="*/ 173 h 1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9" h="173">
                  <a:moveTo>
                    <a:pt x="30" y="54"/>
                  </a:moveTo>
                  <a:lnTo>
                    <a:pt x="24" y="54"/>
                  </a:lnTo>
                  <a:lnTo>
                    <a:pt x="10" y="54"/>
                  </a:lnTo>
                  <a:lnTo>
                    <a:pt x="0" y="59"/>
                  </a:lnTo>
                  <a:lnTo>
                    <a:pt x="0" y="69"/>
                  </a:lnTo>
                  <a:lnTo>
                    <a:pt x="8" y="81"/>
                  </a:lnTo>
                  <a:lnTo>
                    <a:pt x="10" y="92"/>
                  </a:lnTo>
                  <a:lnTo>
                    <a:pt x="10" y="102"/>
                  </a:lnTo>
                  <a:lnTo>
                    <a:pt x="10" y="107"/>
                  </a:lnTo>
                  <a:lnTo>
                    <a:pt x="19" y="109"/>
                  </a:lnTo>
                  <a:lnTo>
                    <a:pt x="35" y="116"/>
                  </a:lnTo>
                  <a:lnTo>
                    <a:pt x="52" y="128"/>
                  </a:lnTo>
                  <a:lnTo>
                    <a:pt x="60" y="140"/>
                  </a:lnTo>
                  <a:lnTo>
                    <a:pt x="68" y="154"/>
                  </a:lnTo>
                  <a:lnTo>
                    <a:pt x="93" y="166"/>
                  </a:lnTo>
                  <a:lnTo>
                    <a:pt x="120" y="173"/>
                  </a:lnTo>
                  <a:lnTo>
                    <a:pt x="140" y="171"/>
                  </a:lnTo>
                  <a:lnTo>
                    <a:pt x="151" y="161"/>
                  </a:lnTo>
                  <a:lnTo>
                    <a:pt x="159" y="154"/>
                  </a:lnTo>
                  <a:lnTo>
                    <a:pt x="164" y="149"/>
                  </a:lnTo>
                  <a:lnTo>
                    <a:pt x="167" y="149"/>
                  </a:lnTo>
                  <a:lnTo>
                    <a:pt x="175" y="145"/>
                  </a:lnTo>
                  <a:lnTo>
                    <a:pt x="195" y="135"/>
                  </a:lnTo>
                  <a:lnTo>
                    <a:pt x="211" y="121"/>
                  </a:lnTo>
                  <a:lnTo>
                    <a:pt x="217" y="107"/>
                  </a:lnTo>
                  <a:lnTo>
                    <a:pt x="219" y="90"/>
                  </a:lnTo>
                  <a:lnTo>
                    <a:pt x="239" y="73"/>
                  </a:lnTo>
                  <a:lnTo>
                    <a:pt x="258" y="52"/>
                  </a:lnTo>
                  <a:lnTo>
                    <a:pt x="269" y="31"/>
                  </a:lnTo>
                  <a:lnTo>
                    <a:pt x="263" y="9"/>
                  </a:lnTo>
                  <a:lnTo>
                    <a:pt x="252" y="2"/>
                  </a:lnTo>
                  <a:lnTo>
                    <a:pt x="241" y="0"/>
                  </a:lnTo>
                  <a:lnTo>
                    <a:pt x="236" y="2"/>
                  </a:lnTo>
                  <a:lnTo>
                    <a:pt x="241" y="19"/>
                  </a:lnTo>
                  <a:lnTo>
                    <a:pt x="186" y="64"/>
                  </a:lnTo>
                  <a:lnTo>
                    <a:pt x="82" y="81"/>
                  </a:lnTo>
                  <a:lnTo>
                    <a:pt x="82" y="76"/>
                  </a:lnTo>
                  <a:lnTo>
                    <a:pt x="85" y="66"/>
                  </a:lnTo>
                  <a:lnTo>
                    <a:pt x="82" y="54"/>
                  </a:lnTo>
                  <a:lnTo>
                    <a:pt x="71" y="50"/>
                  </a:lnTo>
                  <a:lnTo>
                    <a:pt x="54" y="47"/>
                  </a:lnTo>
                  <a:lnTo>
                    <a:pt x="43" y="50"/>
                  </a:lnTo>
                  <a:lnTo>
                    <a:pt x="35" y="52"/>
                  </a:lnTo>
                  <a:lnTo>
                    <a:pt x="30" y="54"/>
                  </a:lnTo>
                  <a:close/>
                </a:path>
              </a:pathLst>
            </a:custGeom>
            <a:solidFill>
              <a:srgbClr val="CCC7C2"/>
            </a:solidFill>
            <a:ln w="9525">
              <a:noFill/>
              <a:round/>
              <a:headEnd/>
              <a:tailEnd/>
            </a:ln>
          </p:spPr>
          <p:txBody>
            <a:bodyPr/>
            <a:lstStyle/>
            <a:p>
              <a:endParaRPr lang="en-US"/>
            </a:p>
          </p:txBody>
        </p:sp>
        <p:sp>
          <p:nvSpPr>
            <p:cNvPr id="15516" name="Freeform 130"/>
            <p:cNvSpPr>
              <a:spLocks/>
            </p:cNvSpPr>
            <p:nvPr/>
          </p:nvSpPr>
          <p:spPr bwMode="auto">
            <a:xfrm>
              <a:off x="6867" y="3097"/>
              <a:ext cx="93" cy="45"/>
            </a:xfrm>
            <a:custGeom>
              <a:avLst/>
              <a:gdLst>
                <a:gd name="T0" fmla="*/ 19 w 93"/>
                <a:gd name="T1" fmla="*/ 2 h 45"/>
                <a:gd name="T2" fmla="*/ 16 w 93"/>
                <a:gd name="T3" fmla="*/ 0 h 45"/>
                <a:gd name="T4" fmla="*/ 8 w 93"/>
                <a:gd name="T5" fmla="*/ 0 h 45"/>
                <a:gd name="T6" fmla="*/ 3 w 93"/>
                <a:gd name="T7" fmla="*/ 5 h 45"/>
                <a:gd name="T8" fmla="*/ 0 w 93"/>
                <a:gd name="T9" fmla="*/ 14 h 45"/>
                <a:gd name="T10" fmla="*/ 0 w 93"/>
                <a:gd name="T11" fmla="*/ 24 h 45"/>
                <a:gd name="T12" fmla="*/ 11 w 93"/>
                <a:gd name="T13" fmla="*/ 33 h 45"/>
                <a:gd name="T14" fmla="*/ 25 w 93"/>
                <a:gd name="T15" fmla="*/ 38 h 45"/>
                <a:gd name="T16" fmla="*/ 30 w 93"/>
                <a:gd name="T17" fmla="*/ 45 h 45"/>
                <a:gd name="T18" fmla="*/ 41 w 93"/>
                <a:gd name="T19" fmla="*/ 45 h 45"/>
                <a:gd name="T20" fmla="*/ 63 w 93"/>
                <a:gd name="T21" fmla="*/ 43 h 45"/>
                <a:gd name="T22" fmla="*/ 82 w 93"/>
                <a:gd name="T23" fmla="*/ 38 h 45"/>
                <a:gd name="T24" fmla="*/ 93 w 93"/>
                <a:gd name="T25" fmla="*/ 38 h 45"/>
                <a:gd name="T26" fmla="*/ 69 w 93"/>
                <a:gd name="T27" fmla="*/ 12 h 45"/>
                <a:gd name="T28" fmla="*/ 19 w 93"/>
                <a:gd name="T29" fmla="*/ 2 h 45"/>
                <a:gd name="T30" fmla="*/ 19 w 93"/>
                <a:gd name="T31" fmla="*/ 2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45"/>
                <a:gd name="T50" fmla="*/ 93 w 93"/>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45">
                  <a:moveTo>
                    <a:pt x="19" y="2"/>
                  </a:moveTo>
                  <a:lnTo>
                    <a:pt x="16" y="0"/>
                  </a:lnTo>
                  <a:lnTo>
                    <a:pt x="8" y="0"/>
                  </a:lnTo>
                  <a:lnTo>
                    <a:pt x="3" y="5"/>
                  </a:lnTo>
                  <a:lnTo>
                    <a:pt x="0" y="14"/>
                  </a:lnTo>
                  <a:lnTo>
                    <a:pt x="0" y="24"/>
                  </a:lnTo>
                  <a:lnTo>
                    <a:pt x="11" y="33"/>
                  </a:lnTo>
                  <a:lnTo>
                    <a:pt x="25" y="38"/>
                  </a:lnTo>
                  <a:lnTo>
                    <a:pt x="30" y="45"/>
                  </a:lnTo>
                  <a:lnTo>
                    <a:pt x="41" y="45"/>
                  </a:lnTo>
                  <a:lnTo>
                    <a:pt x="63" y="43"/>
                  </a:lnTo>
                  <a:lnTo>
                    <a:pt x="82" y="38"/>
                  </a:lnTo>
                  <a:lnTo>
                    <a:pt x="93" y="38"/>
                  </a:lnTo>
                  <a:lnTo>
                    <a:pt x="69" y="12"/>
                  </a:lnTo>
                  <a:lnTo>
                    <a:pt x="19" y="2"/>
                  </a:lnTo>
                  <a:close/>
                </a:path>
              </a:pathLst>
            </a:custGeom>
            <a:solidFill>
              <a:srgbClr val="CCC7C2"/>
            </a:solidFill>
            <a:ln w="9525">
              <a:noFill/>
              <a:round/>
              <a:headEnd/>
              <a:tailEnd/>
            </a:ln>
          </p:spPr>
          <p:txBody>
            <a:bodyPr/>
            <a:lstStyle/>
            <a:p>
              <a:endParaRPr lang="en-US"/>
            </a:p>
          </p:txBody>
        </p:sp>
        <p:sp>
          <p:nvSpPr>
            <p:cNvPr id="15517" name="Freeform 131"/>
            <p:cNvSpPr>
              <a:spLocks/>
            </p:cNvSpPr>
            <p:nvPr/>
          </p:nvSpPr>
          <p:spPr bwMode="auto">
            <a:xfrm>
              <a:off x="6892" y="2961"/>
              <a:ext cx="189" cy="124"/>
            </a:xfrm>
            <a:custGeom>
              <a:avLst/>
              <a:gdLst>
                <a:gd name="T0" fmla="*/ 16 w 189"/>
                <a:gd name="T1" fmla="*/ 60 h 124"/>
                <a:gd name="T2" fmla="*/ 11 w 189"/>
                <a:gd name="T3" fmla="*/ 62 h 124"/>
                <a:gd name="T4" fmla="*/ 2 w 189"/>
                <a:gd name="T5" fmla="*/ 69 h 124"/>
                <a:gd name="T6" fmla="*/ 0 w 189"/>
                <a:gd name="T7" fmla="*/ 79 h 124"/>
                <a:gd name="T8" fmla="*/ 11 w 189"/>
                <a:gd name="T9" fmla="*/ 91 h 124"/>
                <a:gd name="T10" fmla="*/ 22 w 189"/>
                <a:gd name="T11" fmla="*/ 100 h 124"/>
                <a:gd name="T12" fmla="*/ 30 w 189"/>
                <a:gd name="T13" fmla="*/ 114 h 124"/>
                <a:gd name="T14" fmla="*/ 35 w 189"/>
                <a:gd name="T15" fmla="*/ 124 h 124"/>
                <a:gd name="T16" fmla="*/ 49 w 189"/>
                <a:gd name="T17" fmla="*/ 119 h 124"/>
                <a:gd name="T18" fmla="*/ 66 w 189"/>
                <a:gd name="T19" fmla="*/ 105 h 124"/>
                <a:gd name="T20" fmla="*/ 85 w 189"/>
                <a:gd name="T21" fmla="*/ 98 h 124"/>
                <a:gd name="T22" fmla="*/ 101 w 189"/>
                <a:gd name="T23" fmla="*/ 88 h 124"/>
                <a:gd name="T24" fmla="*/ 123 w 189"/>
                <a:gd name="T25" fmla="*/ 84 h 124"/>
                <a:gd name="T26" fmla="*/ 134 w 189"/>
                <a:gd name="T27" fmla="*/ 76 h 124"/>
                <a:gd name="T28" fmla="*/ 143 w 189"/>
                <a:gd name="T29" fmla="*/ 67 h 124"/>
                <a:gd name="T30" fmla="*/ 145 w 189"/>
                <a:gd name="T31" fmla="*/ 57 h 124"/>
                <a:gd name="T32" fmla="*/ 148 w 189"/>
                <a:gd name="T33" fmla="*/ 53 h 124"/>
                <a:gd name="T34" fmla="*/ 154 w 189"/>
                <a:gd name="T35" fmla="*/ 48 h 124"/>
                <a:gd name="T36" fmla="*/ 173 w 189"/>
                <a:gd name="T37" fmla="*/ 34 h 124"/>
                <a:gd name="T38" fmla="*/ 189 w 189"/>
                <a:gd name="T39" fmla="*/ 17 h 124"/>
                <a:gd name="T40" fmla="*/ 189 w 189"/>
                <a:gd name="T41" fmla="*/ 0 h 124"/>
                <a:gd name="T42" fmla="*/ 176 w 189"/>
                <a:gd name="T43" fmla="*/ 0 h 124"/>
                <a:gd name="T44" fmla="*/ 159 w 189"/>
                <a:gd name="T45" fmla="*/ 15 h 124"/>
                <a:gd name="T46" fmla="*/ 145 w 189"/>
                <a:gd name="T47" fmla="*/ 31 h 124"/>
                <a:gd name="T48" fmla="*/ 137 w 189"/>
                <a:gd name="T49" fmla="*/ 41 h 124"/>
                <a:gd name="T50" fmla="*/ 93 w 189"/>
                <a:gd name="T51" fmla="*/ 46 h 124"/>
                <a:gd name="T52" fmla="*/ 90 w 189"/>
                <a:gd name="T53" fmla="*/ 50 h 124"/>
                <a:gd name="T54" fmla="*/ 90 w 189"/>
                <a:gd name="T55" fmla="*/ 60 h 124"/>
                <a:gd name="T56" fmla="*/ 82 w 189"/>
                <a:gd name="T57" fmla="*/ 67 h 124"/>
                <a:gd name="T58" fmla="*/ 68 w 189"/>
                <a:gd name="T59" fmla="*/ 69 h 124"/>
                <a:gd name="T60" fmla="*/ 57 w 189"/>
                <a:gd name="T61" fmla="*/ 50 h 124"/>
                <a:gd name="T62" fmla="*/ 16 w 189"/>
                <a:gd name="T63" fmla="*/ 60 h 124"/>
                <a:gd name="T64" fmla="*/ 16 w 189"/>
                <a:gd name="T65" fmla="*/ 6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
                <a:gd name="T100" fmla="*/ 0 h 124"/>
                <a:gd name="T101" fmla="*/ 189 w 189"/>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 h="124">
                  <a:moveTo>
                    <a:pt x="16" y="60"/>
                  </a:moveTo>
                  <a:lnTo>
                    <a:pt x="11" y="62"/>
                  </a:lnTo>
                  <a:lnTo>
                    <a:pt x="2" y="69"/>
                  </a:lnTo>
                  <a:lnTo>
                    <a:pt x="0" y="79"/>
                  </a:lnTo>
                  <a:lnTo>
                    <a:pt x="11" y="91"/>
                  </a:lnTo>
                  <a:lnTo>
                    <a:pt x="22" y="100"/>
                  </a:lnTo>
                  <a:lnTo>
                    <a:pt x="30" y="114"/>
                  </a:lnTo>
                  <a:lnTo>
                    <a:pt x="35" y="124"/>
                  </a:lnTo>
                  <a:lnTo>
                    <a:pt x="49" y="119"/>
                  </a:lnTo>
                  <a:lnTo>
                    <a:pt x="66" y="105"/>
                  </a:lnTo>
                  <a:lnTo>
                    <a:pt x="85" y="98"/>
                  </a:lnTo>
                  <a:lnTo>
                    <a:pt x="101" y="88"/>
                  </a:lnTo>
                  <a:lnTo>
                    <a:pt x="123" y="84"/>
                  </a:lnTo>
                  <a:lnTo>
                    <a:pt x="134" y="76"/>
                  </a:lnTo>
                  <a:lnTo>
                    <a:pt x="143" y="67"/>
                  </a:lnTo>
                  <a:lnTo>
                    <a:pt x="145" y="57"/>
                  </a:lnTo>
                  <a:lnTo>
                    <a:pt x="148" y="53"/>
                  </a:lnTo>
                  <a:lnTo>
                    <a:pt x="154" y="48"/>
                  </a:lnTo>
                  <a:lnTo>
                    <a:pt x="173" y="34"/>
                  </a:lnTo>
                  <a:lnTo>
                    <a:pt x="189" y="17"/>
                  </a:lnTo>
                  <a:lnTo>
                    <a:pt x="189" y="0"/>
                  </a:lnTo>
                  <a:lnTo>
                    <a:pt x="176" y="0"/>
                  </a:lnTo>
                  <a:lnTo>
                    <a:pt x="159" y="15"/>
                  </a:lnTo>
                  <a:lnTo>
                    <a:pt x="145" y="31"/>
                  </a:lnTo>
                  <a:lnTo>
                    <a:pt x="137" y="41"/>
                  </a:lnTo>
                  <a:lnTo>
                    <a:pt x="93" y="46"/>
                  </a:lnTo>
                  <a:lnTo>
                    <a:pt x="90" y="50"/>
                  </a:lnTo>
                  <a:lnTo>
                    <a:pt x="90" y="60"/>
                  </a:lnTo>
                  <a:lnTo>
                    <a:pt x="82" y="67"/>
                  </a:lnTo>
                  <a:lnTo>
                    <a:pt x="68" y="69"/>
                  </a:lnTo>
                  <a:lnTo>
                    <a:pt x="57" y="50"/>
                  </a:lnTo>
                  <a:lnTo>
                    <a:pt x="16" y="60"/>
                  </a:lnTo>
                  <a:close/>
                </a:path>
              </a:pathLst>
            </a:custGeom>
            <a:solidFill>
              <a:srgbClr val="DED9D6"/>
            </a:solidFill>
            <a:ln w="9525">
              <a:noFill/>
              <a:round/>
              <a:headEnd/>
              <a:tailEnd/>
            </a:ln>
          </p:spPr>
          <p:txBody>
            <a:bodyPr/>
            <a:lstStyle/>
            <a:p>
              <a:endParaRPr lang="en-US"/>
            </a:p>
          </p:txBody>
        </p:sp>
        <p:sp>
          <p:nvSpPr>
            <p:cNvPr id="15518" name="Freeform 132"/>
            <p:cNvSpPr>
              <a:spLocks/>
            </p:cNvSpPr>
            <p:nvPr/>
          </p:nvSpPr>
          <p:spPr bwMode="auto">
            <a:xfrm>
              <a:off x="6336" y="2814"/>
              <a:ext cx="121" cy="74"/>
            </a:xfrm>
            <a:custGeom>
              <a:avLst/>
              <a:gdLst>
                <a:gd name="T0" fmla="*/ 50 w 121"/>
                <a:gd name="T1" fmla="*/ 24 h 74"/>
                <a:gd name="T2" fmla="*/ 42 w 121"/>
                <a:gd name="T3" fmla="*/ 40 h 74"/>
                <a:gd name="T4" fmla="*/ 0 w 121"/>
                <a:gd name="T5" fmla="*/ 64 h 74"/>
                <a:gd name="T6" fmla="*/ 0 w 121"/>
                <a:gd name="T7" fmla="*/ 64 h 74"/>
                <a:gd name="T8" fmla="*/ 6 w 121"/>
                <a:gd name="T9" fmla="*/ 69 h 74"/>
                <a:gd name="T10" fmla="*/ 9 w 121"/>
                <a:gd name="T11" fmla="*/ 74 h 74"/>
                <a:gd name="T12" fmla="*/ 17 w 121"/>
                <a:gd name="T13" fmla="*/ 74 h 74"/>
                <a:gd name="T14" fmla="*/ 25 w 121"/>
                <a:gd name="T15" fmla="*/ 71 h 74"/>
                <a:gd name="T16" fmla="*/ 28 w 121"/>
                <a:gd name="T17" fmla="*/ 71 h 74"/>
                <a:gd name="T18" fmla="*/ 28 w 121"/>
                <a:gd name="T19" fmla="*/ 67 h 74"/>
                <a:gd name="T20" fmla="*/ 36 w 121"/>
                <a:gd name="T21" fmla="*/ 62 h 74"/>
                <a:gd name="T22" fmla="*/ 42 w 121"/>
                <a:gd name="T23" fmla="*/ 52 h 74"/>
                <a:gd name="T24" fmla="*/ 42 w 121"/>
                <a:gd name="T25" fmla="*/ 45 h 74"/>
                <a:gd name="T26" fmla="*/ 42 w 121"/>
                <a:gd name="T27" fmla="*/ 40 h 74"/>
                <a:gd name="T28" fmla="*/ 47 w 121"/>
                <a:gd name="T29" fmla="*/ 38 h 74"/>
                <a:gd name="T30" fmla="*/ 50 w 121"/>
                <a:gd name="T31" fmla="*/ 36 h 74"/>
                <a:gd name="T32" fmla="*/ 53 w 121"/>
                <a:gd name="T33" fmla="*/ 36 h 74"/>
                <a:gd name="T34" fmla="*/ 58 w 121"/>
                <a:gd name="T35" fmla="*/ 31 h 74"/>
                <a:gd name="T36" fmla="*/ 75 w 121"/>
                <a:gd name="T37" fmla="*/ 21 h 74"/>
                <a:gd name="T38" fmla="*/ 88 w 121"/>
                <a:gd name="T39" fmla="*/ 12 h 74"/>
                <a:gd name="T40" fmla="*/ 102 w 121"/>
                <a:gd name="T41" fmla="*/ 10 h 74"/>
                <a:gd name="T42" fmla="*/ 110 w 121"/>
                <a:gd name="T43" fmla="*/ 10 h 74"/>
                <a:gd name="T44" fmla="*/ 116 w 121"/>
                <a:gd name="T45" fmla="*/ 7 h 74"/>
                <a:gd name="T46" fmla="*/ 121 w 121"/>
                <a:gd name="T47" fmla="*/ 5 h 74"/>
                <a:gd name="T48" fmla="*/ 121 w 121"/>
                <a:gd name="T49" fmla="*/ 5 h 74"/>
                <a:gd name="T50" fmla="*/ 113 w 121"/>
                <a:gd name="T51" fmla="*/ 0 h 74"/>
                <a:gd name="T52" fmla="*/ 99 w 121"/>
                <a:gd name="T53" fmla="*/ 5 h 74"/>
                <a:gd name="T54" fmla="*/ 77 w 121"/>
                <a:gd name="T55" fmla="*/ 10 h 74"/>
                <a:gd name="T56" fmla="*/ 50 w 121"/>
                <a:gd name="T57" fmla="*/ 24 h 74"/>
                <a:gd name="T58" fmla="*/ 50 w 121"/>
                <a:gd name="T59" fmla="*/ 24 h 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1"/>
                <a:gd name="T91" fmla="*/ 0 h 74"/>
                <a:gd name="T92" fmla="*/ 121 w 121"/>
                <a:gd name="T93" fmla="*/ 74 h 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1" h="74">
                  <a:moveTo>
                    <a:pt x="50" y="24"/>
                  </a:moveTo>
                  <a:lnTo>
                    <a:pt x="42" y="40"/>
                  </a:lnTo>
                  <a:lnTo>
                    <a:pt x="0" y="64"/>
                  </a:lnTo>
                  <a:lnTo>
                    <a:pt x="6" y="69"/>
                  </a:lnTo>
                  <a:lnTo>
                    <a:pt x="9" y="74"/>
                  </a:lnTo>
                  <a:lnTo>
                    <a:pt x="17" y="74"/>
                  </a:lnTo>
                  <a:lnTo>
                    <a:pt x="25" y="71"/>
                  </a:lnTo>
                  <a:lnTo>
                    <a:pt x="28" y="71"/>
                  </a:lnTo>
                  <a:lnTo>
                    <a:pt x="28" y="67"/>
                  </a:lnTo>
                  <a:lnTo>
                    <a:pt x="36" y="62"/>
                  </a:lnTo>
                  <a:lnTo>
                    <a:pt x="42" y="52"/>
                  </a:lnTo>
                  <a:lnTo>
                    <a:pt x="42" y="45"/>
                  </a:lnTo>
                  <a:lnTo>
                    <a:pt x="42" y="40"/>
                  </a:lnTo>
                  <a:lnTo>
                    <a:pt x="47" y="38"/>
                  </a:lnTo>
                  <a:lnTo>
                    <a:pt x="50" y="36"/>
                  </a:lnTo>
                  <a:lnTo>
                    <a:pt x="53" y="36"/>
                  </a:lnTo>
                  <a:lnTo>
                    <a:pt x="58" y="31"/>
                  </a:lnTo>
                  <a:lnTo>
                    <a:pt x="75" y="21"/>
                  </a:lnTo>
                  <a:lnTo>
                    <a:pt x="88" y="12"/>
                  </a:lnTo>
                  <a:lnTo>
                    <a:pt x="102" y="10"/>
                  </a:lnTo>
                  <a:lnTo>
                    <a:pt x="110" y="10"/>
                  </a:lnTo>
                  <a:lnTo>
                    <a:pt x="116" y="7"/>
                  </a:lnTo>
                  <a:lnTo>
                    <a:pt x="121" y="5"/>
                  </a:lnTo>
                  <a:lnTo>
                    <a:pt x="113" y="0"/>
                  </a:lnTo>
                  <a:lnTo>
                    <a:pt x="99" y="5"/>
                  </a:lnTo>
                  <a:lnTo>
                    <a:pt x="77" y="10"/>
                  </a:lnTo>
                  <a:lnTo>
                    <a:pt x="50" y="24"/>
                  </a:lnTo>
                  <a:close/>
                </a:path>
              </a:pathLst>
            </a:custGeom>
            <a:solidFill>
              <a:srgbClr val="544230"/>
            </a:solidFill>
            <a:ln w="9525">
              <a:noFill/>
              <a:round/>
              <a:headEnd/>
              <a:tailEnd/>
            </a:ln>
          </p:spPr>
          <p:txBody>
            <a:bodyPr/>
            <a:lstStyle/>
            <a:p>
              <a:endParaRPr lang="en-US"/>
            </a:p>
          </p:txBody>
        </p:sp>
        <p:sp>
          <p:nvSpPr>
            <p:cNvPr id="15519" name="Freeform 133"/>
            <p:cNvSpPr>
              <a:spLocks/>
            </p:cNvSpPr>
            <p:nvPr/>
          </p:nvSpPr>
          <p:spPr bwMode="auto">
            <a:xfrm>
              <a:off x="6477" y="2812"/>
              <a:ext cx="134" cy="69"/>
            </a:xfrm>
            <a:custGeom>
              <a:avLst/>
              <a:gdLst>
                <a:gd name="T0" fmla="*/ 8 w 134"/>
                <a:gd name="T1" fmla="*/ 0 h 69"/>
                <a:gd name="T2" fmla="*/ 0 w 134"/>
                <a:gd name="T3" fmla="*/ 7 h 69"/>
                <a:gd name="T4" fmla="*/ 5 w 134"/>
                <a:gd name="T5" fmla="*/ 12 h 69"/>
                <a:gd name="T6" fmla="*/ 24 w 134"/>
                <a:gd name="T7" fmla="*/ 12 h 69"/>
                <a:gd name="T8" fmla="*/ 35 w 134"/>
                <a:gd name="T9" fmla="*/ 16 h 69"/>
                <a:gd name="T10" fmla="*/ 66 w 134"/>
                <a:gd name="T11" fmla="*/ 26 h 69"/>
                <a:gd name="T12" fmla="*/ 96 w 134"/>
                <a:gd name="T13" fmla="*/ 42 h 69"/>
                <a:gd name="T14" fmla="*/ 121 w 134"/>
                <a:gd name="T15" fmla="*/ 69 h 69"/>
                <a:gd name="T16" fmla="*/ 123 w 134"/>
                <a:gd name="T17" fmla="*/ 69 h 69"/>
                <a:gd name="T18" fmla="*/ 129 w 134"/>
                <a:gd name="T19" fmla="*/ 69 h 69"/>
                <a:gd name="T20" fmla="*/ 132 w 134"/>
                <a:gd name="T21" fmla="*/ 69 h 69"/>
                <a:gd name="T22" fmla="*/ 134 w 134"/>
                <a:gd name="T23" fmla="*/ 64 h 69"/>
                <a:gd name="T24" fmla="*/ 132 w 134"/>
                <a:gd name="T25" fmla="*/ 64 h 69"/>
                <a:gd name="T26" fmla="*/ 107 w 134"/>
                <a:gd name="T27" fmla="*/ 31 h 69"/>
                <a:gd name="T28" fmla="*/ 93 w 134"/>
                <a:gd name="T29" fmla="*/ 26 h 69"/>
                <a:gd name="T30" fmla="*/ 68 w 134"/>
                <a:gd name="T31" fmla="*/ 19 h 69"/>
                <a:gd name="T32" fmla="*/ 41 w 134"/>
                <a:gd name="T33" fmla="*/ 9 h 69"/>
                <a:gd name="T34" fmla="*/ 27 w 134"/>
                <a:gd name="T35" fmla="*/ 4 h 69"/>
                <a:gd name="T36" fmla="*/ 19 w 134"/>
                <a:gd name="T37" fmla="*/ 2 h 69"/>
                <a:gd name="T38" fmla="*/ 13 w 134"/>
                <a:gd name="T39" fmla="*/ 2 h 69"/>
                <a:gd name="T40" fmla="*/ 8 w 134"/>
                <a:gd name="T41" fmla="*/ 0 h 69"/>
                <a:gd name="T42" fmla="*/ 8 w 134"/>
                <a:gd name="T43" fmla="*/ 0 h 69"/>
                <a:gd name="T44" fmla="*/ 8 w 134"/>
                <a:gd name="T45" fmla="*/ 0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69"/>
                <a:gd name="T71" fmla="*/ 134 w 134"/>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69">
                  <a:moveTo>
                    <a:pt x="8" y="0"/>
                  </a:moveTo>
                  <a:lnTo>
                    <a:pt x="0" y="7"/>
                  </a:lnTo>
                  <a:lnTo>
                    <a:pt x="5" y="12"/>
                  </a:lnTo>
                  <a:lnTo>
                    <a:pt x="24" y="12"/>
                  </a:lnTo>
                  <a:lnTo>
                    <a:pt x="35" y="16"/>
                  </a:lnTo>
                  <a:lnTo>
                    <a:pt x="66" y="26"/>
                  </a:lnTo>
                  <a:lnTo>
                    <a:pt x="96" y="42"/>
                  </a:lnTo>
                  <a:lnTo>
                    <a:pt x="121" y="69"/>
                  </a:lnTo>
                  <a:lnTo>
                    <a:pt x="123" y="69"/>
                  </a:lnTo>
                  <a:lnTo>
                    <a:pt x="129" y="69"/>
                  </a:lnTo>
                  <a:lnTo>
                    <a:pt x="132" y="69"/>
                  </a:lnTo>
                  <a:lnTo>
                    <a:pt x="134" y="64"/>
                  </a:lnTo>
                  <a:lnTo>
                    <a:pt x="132" y="64"/>
                  </a:lnTo>
                  <a:lnTo>
                    <a:pt x="107" y="31"/>
                  </a:lnTo>
                  <a:lnTo>
                    <a:pt x="93" y="26"/>
                  </a:lnTo>
                  <a:lnTo>
                    <a:pt x="68" y="19"/>
                  </a:lnTo>
                  <a:lnTo>
                    <a:pt x="41" y="9"/>
                  </a:lnTo>
                  <a:lnTo>
                    <a:pt x="27" y="4"/>
                  </a:lnTo>
                  <a:lnTo>
                    <a:pt x="19" y="2"/>
                  </a:lnTo>
                  <a:lnTo>
                    <a:pt x="13" y="2"/>
                  </a:lnTo>
                  <a:lnTo>
                    <a:pt x="8" y="0"/>
                  </a:lnTo>
                  <a:close/>
                </a:path>
              </a:pathLst>
            </a:custGeom>
            <a:solidFill>
              <a:srgbClr val="544230"/>
            </a:solidFill>
            <a:ln w="9525">
              <a:noFill/>
              <a:round/>
              <a:headEnd/>
              <a:tailEnd/>
            </a:ln>
          </p:spPr>
          <p:txBody>
            <a:bodyPr/>
            <a:lstStyle/>
            <a:p>
              <a:endParaRPr lang="en-US"/>
            </a:p>
          </p:txBody>
        </p:sp>
        <p:sp>
          <p:nvSpPr>
            <p:cNvPr id="15520" name="Freeform 134"/>
            <p:cNvSpPr>
              <a:spLocks/>
            </p:cNvSpPr>
            <p:nvPr/>
          </p:nvSpPr>
          <p:spPr bwMode="auto">
            <a:xfrm>
              <a:off x="6413" y="2833"/>
              <a:ext cx="110" cy="14"/>
            </a:xfrm>
            <a:custGeom>
              <a:avLst/>
              <a:gdLst>
                <a:gd name="T0" fmla="*/ 33 w 110"/>
                <a:gd name="T1" fmla="*/ 0 h 14"/>
                <a:gd name="T2" fmla="*/ 25 w 110"/>
                <a:gd name="T3" fmla="*/ 0 h 14"/>
                <a:gd name="T4" fmla="*/ 20 w 110"/>
                <a:gd name="T5" fmla="*/ 0 h 14"/>
                <a:gd name="T6" fmla="*/ 11 w 110"/>
                <a:gd name="T7" fmla="*/ 2 h 14"/>
                <a:gd name="T8" fmla="*/ 3 w 110"/>
                <a:gd name="T9" fmla="*/ 5 h 14"/>
                <a:gd name="T10" fmla="*/ 0 w 110"/>
                <a:gd name="T11" fmla="*/ 12 h 14"/>
                <a:gd name="T12" fmla="*/ 6 w 110"/>
                <a:gd name="T13" fmla="*/ 14 h 14"/>
                <a:gd name="T14" fmla="*/ 20 w 110"/>
                <a:gd name="T15" fmla="*/ 12 h 14"/>
                <a:gd name="T16" fmla="*/ 33 w 110"/>
                <a:gd name="T17" fmla="*/ 10 h 14"/>
                <a:gd name="T18" fmla="*/ 47 w 110"/>
                <a:gd name="T19" fmla="*/ 10 h 14"/>
                <a:gd name="T20" fmla="*/ 61 w 110"/>
                <a:gd name="T21" fmla="*/ 10 h 14"/>
                <a:gd name="T22" fmla="*/ 80 w 110"/>
                <a:gd name="T23" fmla="*/ 12 h 14"/>
                <a:gd name="T24" fmla="*/ 94 w 110"/>
                <a:gd name="T25" fmla="*/ 12 h 14"/>
                <a:gd name="T26" fmla="*/ 105 w 110"/>
                <a:gd name="T27" fmla="*/ 14 h 14"/>
                <a:gd name="T28" fmla="*/ 110 w 110"/>
                <a:gd name="T29" fmla="*/ 12 h 14"/>
                <a:gd name="T30" fmla="*/ 110 w 110"/>
                <a:gd name="T31" fmla="*/ 10 h 14"/>
                <a:gd name="T32" fmla="*/ 83 w 110"/>
                <a:gd name="T33" fmla="*/ 0 h 14"/>
                <a:gd name="T34" fmla="*/ 33 w 110"/>
                <a:gd name="T35" fmla="*/ 0 h 14"/>
                <a:gd name="T36" fmla="*/ 33 w 110"/>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0"/>
                <a:gd name="T58" fmla="*/ 0 h 14"/>
                <a:gd name="T59" fmla="*/ 110 w 110"/>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0" h="14">
                  <a:moveTo>
                    <a:pt x="33" y="0"/>
                  </a:moveTo>
                  <a:lnTo>
                    <a:pt x="25" y="0"/>
                  </a:lnTo>
                  <a:lnTo>
                    <a:pt x="20" y="0"/>
                  </a:lnTo>
                  <a:lnTo>
                    <a:pt x="11" y="2"/>
                  </a:lnTo>
                  <a:lnTo>
                    <a:pt x="3" y="5"/>
                  </a:lnTo>
                  <a:lnTo>
                    <a:pt x="0" y="12"/>
                  </a:lnTo>
                  <a:lnTo>
                    <a:pt x="6" y="14"/>
                  </a:lnTo>
                  <a:lnTo>
                    <a:pt x="20" y="12"/>
                  </a:lnTo>
                  <a:lnTo>
                    <a:pt x="33" y="10"/>
                  </a:lnTo>
                  <a:lnTo>
                    <a:pt x="47" y="10"/>
                  </a:lnTo>
                  <a:lnTo>
                    <a:pt x="61" y="10"/>
                  </a:lnTo>
                  <a:lnTo>
                    <a:pt x="80" y="12"/>
                  </a:lnTo>
                  <a:lnTo>
                    <a:pt x="94" y="12"/>
                  </a:lnTo>
                  <a:lnTo>
                    <a:pt x="105" y="14"/>
                  </a:lnTo>
                  <a:lnTo>
                    <a:pt x="110" y="12"/>
                  </a:lnTo>
                  <a:lnTo>
                    <a:pt x="110" y="10"/>
                  </a:lnTo>
                  <a:lnTo>
                    <a:pt x="83" y="0"/>
                  </a:lnTo>
                  <a:lnTo>
                    <a:pt x="33" y="0"/>
                  </a:lnTo>
                  <a:close/>
                </a:path>
              </a:pathLst>
            </a:custGeom>
            <a:solidFill>
              <a:srgbClr val="BDB5AD"/>
            </a:solidFill>
            <a:ln w="9525">
              <a:noFill/>
              <a:round/>
              <a:headEnd/>
              <a:tailEnd/>
            </a:ln>
          </p:spPr>
          <p:txBody>
            <a:bodyPr/>
            <a:lstStyle/>
            <a:p>
              <a:endParaRPr lang="en-US"/>
            </a:p>
          </p:txBody>
        </p:sp>
        <p:sp>
          <p:nvSpPr>
            <p:cNvPr id="15521" name="Freeform 135"/>
            <p:cNvSpPr>
              <a:spLocks/>
            </p:cNvSpPr>
            <p:nvPr/>
          </p:nvSpPr>
          <p:spPr bwMode="auto">
            <a:xfrm>
              <a:off x="6378" y="2907"/>
              <a:ext cx="66" cy="38"/>
            </a:xfrm>
            <a:custGeom>
              <a:avLst/>
              <a:gdLst>
                <a:gd name="T0" fmla="*/ 8 w 66"/>
                <a:gd name="T1" fmla="*/ 0 h 38"/>
                <a:gd name="T2" fmla="*/ 0 w 66"/>
                <a:gd name="T3" fmla="*/ 0 h 38"/>
                <a:gd name="T4" fmla="*/ 0 w 66"/>
                <a:gd name="T5" fmla="*/ 2 h 38"/>
                <a:gd name="T6" fmla="*/ 2 w 66"/>
                <a:gd name="T7" fmla="*/ 12 h 38"/>
                <a:gd name="T8" fmla="*/ 11 w 66"/>
                <a:gd name="T9" fmla="*/ 16 h 38"/>
                <a:gd name="T10" fmla="*/ 30 w 66"/>
                <a:gd name="T11" fmla="*/ 26 h 38"/>
                <a:gd name="T12" fmla="*/ 44 w 66"/>
                <a:gd name="T13" fmla="*/ 33 h 38"/>
                <a:gd name="T14" fmla="*/ 57 w 66"/>
                <a:gd name="T15" fmla="*/ 38 h 38"/>
                <a:gd name="T16" fmla="*/ 63 w 66"/>
                <a:gd name="T17" fmla="*/ 33 h 38"/>
                <a:gd name="T18" fmla="*/ 66 w 66"/>
                <a:gd name="T19" fmla="*/ 31 h 38"/>
                <a:gd name="T20" fmla="*/ 19 w 66"/>
                <a:gd name="T21" fmla="*/ 9 h 38"/>
                <a:gd name="T22" fmla="*/ 8 w 66"/>
                <a:gd name="T23" fmla="*/ 0 h 38"/>
                <a:gd name="T24" fmla="*/ 8 w 66"/>
                <a:gd name="T25" fmla="*/ 0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38"/>
                <a:gd name="T41" fmla="*/ 66 w 66"/>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38">
                  <a:moveTo>
                    <a:pt x="8" y="0"/>
                  </a:moveTo>
                  <a:lnTo>
                    <a:pt x="0" y="0"/>
                  </a:lnTo>
                  <a:lnTo>
                    <a:pt x="0" y="2"/>
                  </a:lnTo>
                  <a:lnTo>
                    <a:pt x="2" y="12"/>
                  </a:lnTo>
                  <a:lnTo>
                    <a:pt x="11" y="16"/>
                  </a:lnTo>
                  <a:lnTo>
                    <a:pt x="30" y="26"/>
                  </a:lnTo>
                  <a:lnTo>
                    <a:pt x="44" y="33"/>
                  </a:lnTo>
                  <a:lnTo>
                    <a:pt x="57" y="38"/>
                  </a:lnTo>
                  <a:lnTo>
                    <a:pt x="63" y="33"/>
                  </a:lnTo>
                  <a:lnTo>
                    <a:pt x="66" y="31"/>
                  </a:lnTo>
                  <a:lnTo>
                    <a:pt x="19" y="9"/>
                  </a:lnTo>
                  <a:lnTo>
                    <a:pt x="8" y="0"/>
                  </a:lnTo>
                  <a:close/>
                </a:path>
              </a:pathLst>
            </a:custGeom>
            <a:solidFill>
              <a:srgbClr val="877A6E"/>
            </a:solidFill>
            <a:ln w="9525">
              <a:noFill/>
              <a:round/>
              <a:headEnd/>
              <a:tailEnd/>
            </a:ln>
          </p:spPr>
          <p:txBody>
            <a:bodyPr/>
            <a:lstStyle/>
            <a:p>
              <a:endParaRPr lang="en-US"/>
            </a:p>
          </p:txBody>
        </p:sp>
        <p:sp>
          <p:nvSpPr>
            <p:cNvPr id="15522" name="Freeform 136"/>
            <p:cNvSpPr>
              <a:spLocks/>
            </p:cNvSpPr>
            <p:nvPr/>
          </p:nvSpPr>
          <p:spPr bwMode="auto">
            <a:xfrm>
              <a:off x="6496" y="2885"/>
              <a:ext cx="33" cy="17"/>
            </a:xfrm>
            <a:custGeom>
              <a:avLst/>
              <a:gdLst>
                <a:gd name="T0" fmla="*/ 11 w 33"/>
                <a:gd name="T1" fmla="*/ 0 h 17"/>
                <a:gd name="T2" fmla="*/ 5 w 33"/>
                <a:gd name="T3" fmla="*/ 0 h 17"/>
                <a:gd name="T4" fmla="*/ 0 w 33"/>
                <a:gd name="T5" fmla="*/ 5 h 17"/>
                <a:gd name="T6" fmla="*/ 3 w 33"/>
                <a:gd name="T7" fmla="*/ 10 h 17"/>
                <a:gd name="T8" fmla="*/ 8 w 33"/>
                <a:gd name="T9" fmla="*/ 15 h 17"/>
                <a:gd name="T10" fmla="*/ 14 w 33"/>
                <a:gd name="T11" fmla="*/ 17 h 17"/>
                <a:gd name="T12" fmla="*/ 16 w 33"/>
                <a:gd name="T13" fmla="*/ 17 h 17"/>
                <a:gd name="T14" fmla="*/ 16 w 33"/>
                <a:gd name="T15" fmla="*/ 15 h 17"/>
                <a:gd name="T16" fmla="*/ 16 w 33"/>
                <a:gd name="T17" fmla="*/ 12 h 17"/>
                <a:gd name="T18" fmla="*/ 16 w 33"/>
                <a:gd name="T19" fmla="*/ 10 h 17"/>
                <a:gd name="T20" fmla="*/ 19 w 33"/>
                <a:gd name="T21" fmla="*/ 12 h 17"/>
                <a:gd name="T22" fmla="*/ 27 w 33"/>
                <a:gd name="T23" fmla="*/ 17 h 17"/>
                <a:gd name="T24" fmla="*/ 33 w 33"/>
                <a:gd name="T25" fmla="*/ 17 h 17"/>
                <a:gd name="T26" fmla="*/ 33 w 33"/>
                <a:gd name="T27" fmla="*/ 12 h 17"/>
                <a:gd name="T28" fmla="*/ 30 w 33"/>
                <a:gd name="T29" fmla="*/ 8 h 17"/>
                <a:gd name="T30" fmla="*/ 27 w 33"/>
                <a:gd name="T31" fmla="*/ 3 h 17"/>
                <a:gd name="T32" fmla="*/ 27 w 33"/>
                <a:gd name="T33" fmla="*/ 0 h 17"/>
                <a:gd name="T34" fmla="*/ 11 w 33"/>
                <a:gd name="T35" fmla="*/ 0 h 17"/>
                <a:gd name="T36" fmla="*/ 11 w 33"/>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17"/>
                <a:gd name="T59" fmla="*/ 33 w 33"/>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17">
                  <a:moveTo>
                    <a:pt x="11" y="0"/>
                  </a:moveTo>
                  <a:lnTo>
                    <a:pt x="5" y="0"/>
                  </a:lnTo>
                  <a:lnTo>
                    <a:pt x="0" y="5"/>
                  </a:lnTo>
                  <a:lnTo>
                    <a:pt x="3" y="10"/>
                  </a:lnTo>
                  <a:lnTo>
                    <a:pt x="8" y="15"/>
                  </a:lnTo>
                  <a:lnTo>
                    <a:pt x="14" y="17"/>
                  </a:lnTo>
                  <a:lnTo>
                    <a:pt x="16" y="17"/>
                  </a:lnTo>
                  <a:lnTo>
                    <a:pt x="16" y="15"/>
                  </a:lnTo>
                  <a:lnTo>
                    <a:pt x="16" y="12"/>
                  </a:lnTo>
                  <a:lnTo>
                    <a:pt x="16" y="10"/>
                  </a:lnTo>
                  <a:lnTo>
                    <a:pt x="19" y="12"/>
                  </a:lnTo>
                  <a:lnTo>
                    <a:pt x="27" y="17"/>
                  </a:lnTo>
                  <a:lnTo>
                    <a:pt x="33" y="17"/>
                  </a:lnTo>
                  <a:lnTo>
                    <a:pt x="33" y="12"/>
                  </a:lnTo>
                  <a:lnTo>
                    <a:pt x="30" y="8"/>
                  </a:lnTo>
                  <a:lnTo>
                    <a:pt x="27" y="3"/>
                  </a:lnTo>
                  <a:lnTo>
                    <a:pt x="27" y="0"/>
                  </a:lnTo>
                  <a:lnTo>
                    <a:pt x="11" y="0"/>
                  </a:lnTo>
                  <a:close/>
                </a:path>
              </a:pathLst>
            </a:custGeom>
            <a:solidFill>
              <a:srgbClr val="CCC7C2"/>
            </a:solidFill>
            <a:ln w="9525">
              <a:noFill/>
              <a:round/>
              <a:headEnd/>
              <a:tailEnd/>
            </a:ln>
          </p:spPr>
          <p:txBody>
            <a:bodyPr/>
            <a:lstStyle/>
            <a:p>
              <a:endParaRPr lang="en-US"/>
            </a:p>
          </p:txBody>
        </p:sp>
        <p:sp>
          <p:nvSpPr>
            <p:cNvPr id="15523" name="Freeform 137"/>
            <p:cNvSpPr>
              <a:spLocks/>
            </p:cNvSpPr>
            <p:nvPr/>
          </p:nvSpPr>
          <p:spPr bwMode="auto">
            <a:xfrm>
              <a:off x="6328" y="2945"/>
              <a:ext cx="55" cy="76"/>
            </a:xfrm>
            <a:custGeom>
              <a:avLst/>
              <a:gdLst>
                <a:gd name="T0" fmla="*/ 19 w 55"/>
                <a:gd name="T1" fmla="*/ 2 h 76"/>
                <a:gd name="T2" fmla="*/ 14 w 55"/>
                <a:gd name="T3" fmla="*/ 0 h 76"/>
                <a:gd name="T4" fmla="*/ 8 w 55"/>
                <a:gd name="T5" fmla="*/ 0 h 76"/>
                <a:gd name="T6" fmla="*/ 0 w 55"/>
                <a:gd name="T7" fmla="*/ 2 h 76"/>
                <a:gd name="T8" fmla="*/ 3 w 55"/>
                <a:gd name="T9" fmla="*/ 12 h 76"/>
                <a:gd name="T10" fmla="*/ 3 w 55"/>
                <a:gd name="T11" fmla="*/ 24 h 76"/>
                <a:gd name="T12" fmla="*/ 6 w 55"/>
                <a:gd name="T13" fmla="*/ 43 h 76"/>
                <a:gd name="T14" fmla="*/ 14 w 55"/>
                <a:gd name="T15" fmla="*/ 62 h 76"/>
                <a:gd name="T16" fmla="*/ 39 w 55"/>
                <a:gd name="T17" fmla="*/ 76 h 76"/>
                <a:gd name="T18" fmla="*/ 55 w 55"/>
                <a:gd name="T19" fmla="*/ 73 h 76"/>
                <a:gd name="T20" fmla="*/ 47 w 55"/>
                <a:gd name="T21" fmla="*/ 62 h 76"/>
                <a:gd name="T22" fmla="*/ 30 w 55"/>
                <a:gd name="T23" fmla="*/ 47 h 76"/>
                <a:gd name="T24" fmla="*/ 22 w 55"/>
                <a:gd name="T25" fmla="*/ 40 h 76"/>
                <a:gd name="T26" fmla="*/ 19 w 55"/>
                <a:gd name="T27" fmla="*/ 2 h 76"/>
                <a:gd name="T28" fmla="*/ 19 w 55"/>
                <a:gd name="T29" fmla="*/ 2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
                <a:gd name="T46" fmla="*/ 0 h 76"/>
                <a:gd name="T47" fmla="*/ 55 w 55"/>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 h="76">
                  <a:moveTo>
                    <a:pt x="19" y="2"/>
                  </a:moveTo>
                  <a:lnTo>
                    <a:pt x="14" y="0"/>
                  </a:lnTo>
                  <a:lnTo>
                    <a:pt x="8" y="0"/>
                  </a:lnTo>
                  <a:lnTo>
                    <a:pt x="0" y="2"/>
                  </a:lnTo>
                  <a:lnTo>
                    <a:pt x="3" y="12"/>
                  </a:lnTo>
                  <a:lnTo>
                    <a:pt x="3" y="24"/>
                  </a:lnTo>
                  <a:lnTo>
                    <a:pt x="6" y="43"/>
                  </a:lnTo>
                  <a:lnTo>
                    <a:pt x="14" y="62"/>
                  </a:lnTo>
                  <a:lnTo>
                    <a:pt x="39" y="76"/>
                  </a:lnTo>
                  <a:lnTo>
                    <a:pt x="55" y="73"/>
                  </a:lnTo>
                  <a:lnTo>
                    <a:pt x="47" y="62"/>
                  </a:lnTo>
                  <a:lnTo>
                    <a:pt x="30" y="47"/>
                  </a:lnTo>
                  <a:lnTo>
                    <a:pt x="22" y="40"/>
                  </a:lnTo>
                  <a:lnTo>
                    <a:pt x="19" y="2"/>
                  </a:lnTo>
                  <a:close/>
                </a:path>
              </a:pathLst>
            </a:custGeom>
            <a:solidFill>
              <a:srgbClr val="DED9D6"/>
            </a:solidFill>
            <a:ln w="9525">
              <a:noFill/>
              <a:round/>
              <a:headEnd/>
              <a:tailEnd/>
            </a:ln>
          </p:spPr>
          <p:txBody>
            <a:bodyPr/>
            <a:lstStyle/>
            <a:p>
              <a:endParaRPr lang="en-US"/>
            </a:p>
          </p:txBody>
        </p:sp>
        <p:sp>
          <p:nvSpPr>
            <p:cNvPr id="15524" name="Freeform 138"/>
            <p:cNvSpPr>
              <a:spLocks/>
            </p:cNvSpPr>
            <p:nvPr/>
          </p:nvSpPr>
          <p:spPr bwMode="auto">
            <a:xfrm>
              <a:off x="6523" y="2921"/>
              <a:ext cx="53" cy="55"/>
            </a:xfrm>
            <a:custGeom>
              <a:avLst/>
              <a:gdLst>
                <a:gd name="T0" fmla="*/ 25 w 53"/>
                <a:gd name="T1" fmla="*/ 26 h 55"/>
                <a:gd name="T2" fmla="*/ 20 w 53"/>
                <a:gd name="T3" fmla="*/ 26 h 55"/>
                <a:gd name="T4" fmla="*/ 11 w 53"/>
                <a:gd name="T5" fmla="*/ 31 h 55"/>
                <a:gd name="T6" fmla="*/ 3 w 53"/>
                <a:gd name="T7" fmla="*/ 38 h 55"/>
                <a:gd name="T8" fmla="*/ 0 w 53"/>
                <a:gd name="T9" fmla="*/ 43 h 55"/>
                <a:gd name="T10" fmla="*/ 6 w 53"/>
                <a:gd name="T11" fmla="*/ 50 h 55"/>
                <a:gd name="T12" fmla="*/ 25 w 53"/>
                <a:gd name="T13" fmla="*/ 52 h 55"/>
                <a:gd name="T14" fmla="*/ 42 w 53"/>
                <a:gd name="T15" fmla="*/ 52 h 55"/>
                <a:gd name="T16" fmla="*/ 50 w 53"/>
                <a:gd name="T17" fmla="*/ 55 h 55"/>
                <a:gd name="T18" fmla="*/ 33 w 53"/>
                <a:gd name="T19" fmla="*/ 40 h 55"/>
                <a:gd name="T20" fmla="*/ 39 w 53"/>
                <a:gd name="T21" fmla="*/ 36 h 55"/>
                <a:gd name="T22" fmla="*/ 47 w 53"/>
                <a:gd name="T23" fmla="*/ 21 h 55"/>
                <a:gd name="T24" fmla="*/ 53 w 53"/>
                <a:gd name="T25" fmla="*/ 7 h 55"/>
                <a:gd name="T26" fmla="*/ 50 w 53"/>
                <a:gd name="T27" fmla="*/ 0 h 55"/>
                <a:gd name="T28" fmla="*/ 39 w 53"/>
                <a:gd name="T29" fmla="*/ 2 h 55"/>
                <a:gd name="T30" fmla="*/ 31 w 53"/>
                <a:gd name="T31" fmla="*/ 12 h 55"/>
                <a:gd name="T32" fmla="*/ 25 w 53"/>
                <a:gd name="T33" fmla="*/ 21 h 55"/>
                <a:gd name="T34" fmla="*/ 25 w 53"/>
                <a:gd name="T35" fmla="*/ 26 h 55"/>
                <a:gd name="T36" fmla="*/ 25 w 53"/>
                <a:gd name="T37" fmla="*/ 26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55"/>
                <a:gd name="T59" fmla="*/ 53 w 53"/>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55">
                  <a:moveTo>
                    <a:pt x="25" y="26"/>
                  </a:moveTo>
                  <a:lnTo>
                    <a:pt x="20" y="26"/>
                  </a:lnTo>
                  <a:lnTo>
                    <a:pt x="11" y="31"/>
                  </a:lnTo>
                  <a:lnTo>
                    <a:pt x="3" y="38"/>
                  </a:lnTo>
                  <a:lnTo>
                    <a:pt x="0" y="43"/>
                  </a:lnTo>
                  <a:lnTo>
                    <a:pt x="6" y="50"/>
                  </a:lnTo>
                  <a:lnTo>
                    <a:pt x="25" y="52"/>
                  </a:lnTo>
                  <a:lnTo>
                    <a:pt x="42" y="52"/>
                  </a:lnTo>
                  <a:lnTo>
                    <a:pt x="50" y="55"/>
                  </a:lnTo>
                  <a:lnTo>
                    <a:pt x="33" y="40"/>
                  </a:lnTo>
                  <a:lnTo>
                    <a:pt x="39" y="36"/>
                  </a:lnTo>
                  <a:lnTo>
                    <a:pt x="47" y="21"/>
                  </a:lnTo>
                  <a:lnTo>
                    <a:pt x="53" y="7"/>
                  </a:lnTo>
                  <a:lnTo>
                    <a:pt x="50" y="0"/>
                  </a:lnTo>
                  <a:lnTo>
                    <a:pt x="39" y="2"/>
                  </a:lnTo>
                  <a:lnTo>
                    <a:pt x="31" y="12"/>
                  </a:lnTo>
                  <a:lnTo>
                    <a:pt x="25" y="21"/>
                  </a:lnTo>
                  <a:lnTo>
                    <a:pt x="25" y="26"/>
                  </a:lnTo>
                  <a:close/>
                </a:path>
              </a:pathLst>
            </a:custGeom>
            <a:solidFill>
              <a:srgbClr val="DED9D6"/>
            </a:solidFill>
            <a:ln w="9525">
              <a:noFill/>
              <a:round/>
              <a:headEnd/>
              <a:tailEnd/>
            </a:ln>
          </p:spPr>
          <p:txBody>
            <a:bodyPr/>
            <a:lstStyle/>
            <a:p>
              <a:endParaRPr lang="en-US"/>
            </a:p>
          </p:txBody>
        </p:sp>
        <p:sp>
          <p:nvSpPr>
            <p:cNvPr id="15525" name="Freeform 139"/>
            <p:cNvSpPr>
              <a:spLocks/>
            </p:cNvSpPr>
            <p:nvPr/>
          </p:nvSpPr>
          <p:spPr bwMode="auto">
            <a:xfrm>
              <a:off x="6468" y="3002"/>
              <a:ext cx="116" cy="69"/>
            </a:xfrm>
            <a:custGeom>
              <a:avLst/>
              <a:gdLst>
                <a:gd name="T0" fmla="*/ 0 w 116"/>
                <a:gd name="T1" fmla="*/ 31 h 69"/>
                <a:gd name="T2" fmla="*/ 0 w 116"/>
                <a:gd name="T3" fmla="*/ 40 h 69"/>
                <a:gd name="T4" fmla="*/ 6 w 116"/>
                <a:gd name="T5" fmla="*/ 54 h 69"/>
                <a:gd name="T6" fmla="*/ 14 w 116"/>
                <a:gd name="T7" fmla="*/ 69 h 69"/>
                <a:gd name="T8" fmla="*/ 25 w 116"/>
                <a:gd name="T9" fmla="*/ 64 h 69"/>
                <a:gd name="T10" fmla="*/ 36 w 116"/>
                <a:gd name="T11" fmla="*/ 52 h 69"/>
                <a:gd name="T12" fmla="*/ 47 w 116"/>
                <a:gd name="T13" fmla="*/ 45 h 69"/>
                <a:gd name="T14" fmla="*/ 58 w 116"/>
                <a:gd name="T15" fmla="*/ 38 h 69"/>
                <a:gd name="T16" fmla="*/ 66 w 116"/>
                <a:gd name="T17" fmla="*/ 26 h 69"/>
                <a:gd name="T18" fmla="*/ 75 w 116"/>
                <a:gd name="T19" fmla="*/ 24 h 69"/>
                <a:gd name="T20" fmla="*/ 88 w 116"/>
                <a:gd name="T21" fmla="*/ 21 h 69"/>
                <a:gd name="T22" fmla="*/ 105 w 116"/>
                <a:gd name="T23" fmla="*/ 14 h 69"/>
                <a:gd name="T24" fmla="*/ 116 w 116"/>
                <a:gd name="T25" fmla="*/ 7 h 69"/>
                <a:gd name="T26" fmla="*/ 105 w 116"/>
                <a:gd name="T27" fmla="*/ 0 h 69"/>
                <a:gd name="T28" fmla="*/ 83 w 116"/>
                <a:gd name="T29" fmla="*/ 2 h 69"/>
                <a:gd name="T30" fmla="*/ 64 w 116"/>
                <a:gd name="T31" fmla="*/ 2 h 69"/>
                <a:gd name="T32" fmla="*/ 55 w 116"/>
                <a:gd name="T33" fmla="*/ 5 h 69"/>
                <a:gd name="T34" fmla="*/ 44 w 116"/>
                <a:gd name="T35" fmla="*/ 21 h 69"/>
                <a:gd name="T36" fmla="*/ 0 w 116"/>
                <a:gd name="T37" fmla="*/ 31 h 69"/>
                <a:gd name="T38" fmla="*/ 0 w 116"/>
                <a:gd name="T39" fmla="*/ 31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6"/>
                <a:gd name="T61" fmla="*/ 0 h 69"/>
                <a:gd name="T62" fmla="*/ 116 w 116"/>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6" h="69">
                  <a:moveTo>
                    <a:pt x="0" y="31"/>
                  </a:moveTo>
                  <a:lnTo>
                    <a:pt x="0" y="40"/>
                  </a:lnTo>
                  <a:lnTo>
                    <a:pt x="6" y="54"/>
                  </a:lnTo>
                  <a:lnTo>
                    <a:pt x="14" y="69"/>
                  </a:lnTo>
                  <a:lnTo>
                    <a:pt x="25" y="64"/>
                  </a:lnTo>
                  <a:lnTo>
                    <a:pt x="36" y="52"/>
                  </a:lnTo>
                  <a:lnTo>
                    <a:pt x="47" y="45"/>
                  </a:lnTo>
                  <a:lnTo>
                    <a:pt x="58" y="38"/>
                  </a:lnTo>
                  <a:lnTo>
                    <a:pt x="66" y="26"/>
                  </a:lnTo>
                  <a:lnTo>
                    <a:pt x="75" y="24"/>
                  </a:lnTo>
                  <a:lnTo>
                    <a:pt x="88" y="21"/>
                  </a:lnTo>
                  <a:lnTo>
                    <a:pt x="105" y="14"/>
                  </a:lnTo>
                  <a:lnTo>
                    <a:pt x="116" y="7"/>
                  </a:lnTo>
                  <a:lnTo>
                    <a:pt x="105" y="0"/>
                  </a:lnTo>
                  <a:lnTo>
                    <a:pt x="83" y="2"/>
                  </a:lnTo>
                  <a:lnTo>
                    <a:pt x="64" y="2"/>
                  </a:lnTo>
                  <a:lnTo>
                    <a:pt x="55" y="5"/>
                  </a:lnTo>
                  <a:lnTo>
                    <a:pt x="44" y="21"/>
                  </a:lnTo>
                  <a:lnTo>
                    <a:pt x="0" y="31"/>
                  </a:lnTo>
                  <a:close/>
                </a:path>
              </a:pathLst>
            </a:custGeom>
            <a:solidFill>
              <a:srgbClr val="DED9D6"/>
            </a:solidFill>
            <a:ln w="9525">
              <a:noFill/>
              <a:round/>
              <a:headEnd/>
              <a:tailEnd/>
            </a:ln>
          </p:spPr>
          <p:txBody>
            <a:bodyPr/>
            <a:lstStyle/>
            <a:p>
              <a:endParaRPr lang="en-US"/>
            </a:p>
          </p:txBody>
        </p:sp>
        <p:sp>
          <p:nvSpPr>
            <p:cNvPr id="15526" name="Freeform 140"/>
            <p:cNvSpPr>
              <a:spLocks/>
            </p:cNvSpPr>
            <p:nvPr/>
          </p:nvSpPr>
          <p:spPr bwMode="auto">
            <a:xfrm>
              <a:off x="6229" y="2997"/>
              <a:ext cx="19" cy="55"/>
            </a:xfrm>
            <a:custGeom>
              <a:avLst/>
              <a:gdLst>
                <a:gd name="T0" fmla="*/ 17 w 19"/>
                <a:gd name="T1" fmla="*/ 0 h 55"/>
                <a:gd name="T2" fmla="*/ 3 w 19"/>
                <a:gd name="T3" fmla="*/ 10 h 55"/>
                <a:gd name="T4" fmla="*/ 3 w 19"/>
                <a:gd name="T5" fmla="*/ 12 h 55"/>
                <a:gd name="T6" fmla="*/ 0 w 19"/>
                <a:gd name="T7" fmla="*/ 26 h 55"/>
                <a:gd name="T8" fmla="*/ 0 w 19"/>
                <a:gd name="T9" fmla="*/ 38 h 55"/>
                <a:gd name="T10" fmla="*/ 3 w 19"/>
                <a:gd name="T11" fmla="*/ 48 h 55"/>
                <a:gd name="T12" fmla="*/ 11 w 19"/>
                <a:gd name="T13" fmla="*/ 52 h 55"/>
                <a:gd name="T14" fmla="*/ 17 w 19"/>
                <a:gd name="T15" fmla="*/ 55 h 55"/>
                <a:gd name="T16" fmla="*/ 19 w 19"/>
                <a:gd name="T17" fmla="*/ 50 h 55"/>
                <a:gd name="T18" fmla="*/ 17 w 19"/>
                <a:gd name="T19" fmla="*/ 45 h 55"/>
                <a:gd name="T20" fmla="*/ 14 w 19"/>
                <a:gd name="T21" fmla="*/ 33 h 55"/>
                <a:gd name="T22" fmla="*/ 14 w 19"/>
                <a:gd name="T23" fmla="*/ 24 h 55"/>
                <a:gd name="T24" fmla="*/ 17 w 19"/>
                <a:gd name="T25" fmla="*/ 17 h 55"/>
                <a:gd name="T26" fmla="*/ 19 w 19"/>
                <a:gd name="T27" fmla="*/ 14 h 55"/>
                <a:gd name="T28" fmla="*/ 17 w 19"/>
                <a:gd name="T29" fmla="*/ 0 h 55"/>
                <a:gd name="T30" fmla="*/ 17 w 19"/>
                <a:gd name="T31" fmla="*/ 0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55"/>
                <a:gd name="T50" fmla="*/ 19 w 19"/>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55">
                  <a:moveTo>
                    <a:pt x="17" y="0"/>
                  </a:moveTo>
                  <a:lnTo>
                    <a:pt x="3" y="10"/>
                  </a:lnTo>
                  <a:lnTo>
                    <a:pt x="3" y="12"/>
                  </a:lnTo>
                  <a:lnTo>
                    <a:pt x="0" y="26"/>
                  </a:lnTo>
                  <a:lnTo>
                    <a:pt x="0" y="38"/>
                  </a:lnTo>
                  <a:lnTo>
                    <a:pt x="3" y="48"/>
                  </a:lnTo>
                  <a:lnTo>
                    <a:pt x="11" y="52"/>
                  </a:lnTo>
                  <a:lnTo>
                    <a:pt x="17" y="55"/>
                  </a:lnTo>
                  <a:lnTo>
                    <a:pt x="19" y="50"/>
                  </a:lnTo>
                  <a:lnTo>
                    <a:pt x="17" y="45"/>
                  </a:lnTo>
                  <a:lnTo>
                    <a:pt x="14" y="33"/>
                  </a:lnTo>
                  <a:lnTo>
                    <a:pt x="14" y="24"/>
                  </a:lnTo>
                  <a:lnTo>
                    <a:pt x="17" y="17"/>
                  </a:lnTo>
                  <a:lnTo>
                    <a:pt x="19" y="14"/>
                  </a:lnTo>
                  <a:lnTo>
                    <a:pt x="17" y="0"/>
                  </a:lnTo>
                  <a:close/>
                </a:path>
              </a:pathLst>
            </a:custGeom>
            <a:solidFill>
              <a:srgbClr val="CCC7C2"/>
            </a:solidFill>
            <a:ln w="9525">
              <a:noFill/>
              <a:round/>
              <a:headEnd/>
              <a:tailEnd/>
            </a:ln>
          </p:spPr>
          <p:txBody>
            <a:bodyPr/>
            <a:lstStyle/>
            <a:p>
              <a:endParaRPr lang="en-US"/>
            </a:p>
          </p:txBody>
        </p:sp>
        <p:sp>
          <p:nvSpPr>
            <p:cNvPr id="15527" name="Freeform 141"/>
            <p:cNvSpPr>
              <a:spLocks/>
            </p:cNvSpPr>
            <p:nvPr/>
          </p:nvSpPr>
          <p:spPr bwMode="auto">
            <a:xfrm>
              <a:off x="6367" y="3194"/>
              <a:ext cx="71" cy="112"/>
            </a:xfrm>
            <a:custGeom>
              <a:avLst/>
              <a:gdLst>
                <a:gd name="T0" fmla="*/ 30 w 71"/>
                <a:gd name="T1" fmla="*/ 5 h 112"/>
                <a:gd name="T2" fmla="*/ 24 w 71"/>
                <a:gd name="T3" fmla="*/ 0 h 112"/>
                <a:gd name="T4" fmla="*/ 13 w 71"/>
                <a:gd name="T5" fmla="*/ 0 h 112"/>
                <a:gd name="T6" fmla="*/ 2 w 71"/>
                <a:gd name="T7" fmla="*/ 3 h 112"/>
                <a:gd name="T8" fmla="*/ 0 w 71"/>
                <a:gd name="T9" fmla="*/ 15 h 112"/>
                <a:gd name="T10" fmla="*/ 8 w 71"/>
                <a:gd name="T11" fmla="*/ 29 h 112"/>
                <a:gd name="T12" fmla="*/ 22 w 71"/>
                <a:gd name="T13" fmla="*/ 38 h 112"/>
                <a:gd name="T14" fmla="*/ 30 w 71"/>
                <a:gd name="T15" fmla="*/ 45 h 112"/>
                <a:gd name="T16" fmla="*/ 27 w 71"/>
                <a:gd name="T17" fmla="*/ 50 h 112"/>
                <a:gd name="T18" fmla="*/ 16 w 71"/>
                <a:gd name="T19" fmla="*/ 50 h 112"/>
                <a:gd name="T20" fmla="*/ 13 w 71"/>
                <a:gd name="T21" fmla="*/ 55 h 112"/>
                <a:gd name="T22" fmla="*/ 16 w 71"/>
                <a:gd name="T23" fmla="*/ 62 h 112"/>
                <a:gd name="T24" fmla="*/ 19 w 71"/>
                <a:gd name="T25" fmla="*/ 69 h 112"/>
                <a:gd name="T26" fmla="*/ 19 w 71"/>
                <a:gd name="T27" fmla="*/ 74 h 112"/>
                <a:gd name="T28" fmla="*/ 13 w 71"/>
                <a:gd name="T29" fmla="*/ 83 h 112"/>
                <a:gd name="T30" fmla="*/ 5 w 71"/>
                <a:gd name="T31" fmla="*/ 91 h 112"/>
                <a:gd name="T32" fmla="*/ 5 w 71"/>
                <a:gd name="T33" fmla="*/ 95 h 112"/>
                <a:gd name="T34" fmla="*/ 2 w 71"/>
                <a:gd name="T35" fmla="*/ 98 h 112"/>
                <a:gd name="T36" fmla="*/ 2 w 71"/>
                <a:gd name="T37" fmla="*/ 105 h 112"/>
                <a:gd name="T38" fmla="*/ 5 w 71"/>
                <a:gd name="T39" fmla="*/ 110 h 112"/>
                <a:gd name="T40" fmla="*/ 11 w 71"/>
                <a:gd name="T41" fmla="*/ 112 h 112"/>
                <a:gd name="T42" fmla="*/ 16 w 71"/>
                <a:gd name="T43" fmla="*/ 112 h 112"/>
                <a:gd name="T44" fmla="*/ 22 w 71"/>
                <a:gd name="T45" fmla="*/ 110 h 112"/>
                <a:gd name="T46" fmla="*/ 24 w 71"/>
                <a:gd name="T47" fmla="*/ 110 h 112"/>
                <a:gd name="T48" fmla="*/ 24 w 71"/>
                <a:gd name="T49" fmla="*/ 110 h 112"/>
                <a:gd name="T50" fmla="*/ 24 w 71"/>
                <a:gd name="T51" fmla="*/ 105 h 112"/>
                <a:gd name="T52" fmla="*/ 27 w 71"/>
                <a:gd name="T53" fmla="*/ 95 h 112"/>
                <a:gd name="T54" fmla="*/ 33 w 71"/>
                <a:gd name="T55" fmla="*/ 88 h 112"/>
                <a:gd name="T56" fmla="*/ 44 w 71"/>
                <a:gd name="T57" fmla="*/ 83 h 112"/>
                <a:gd name="T58" fmla="*/ 55 w 71"/>
                <a:gd name="T59" fmla="*/ 81 h 112"/>
                <a:gd name="T60" fmla="*/ 66 w 71"/>
                <a:gd name="T61" fmla="*/ 79 h 112"/>
                <a:gd name="T62" fmla="*/ 68 w 71"/>
                <a:gd name="T63" fmla="*/ 76 h 112"/>
                <a:gd name="T64" fmla="*/ 71 w 71"/>
                <a:gd name="T65" fmla="*/ 69 h 112"/>
                <a:gd name="T66" fmla="*/ 66 w 71"/>
                <a:gd name="T67" fmla="*/ 62 h 112"/>
                <a:gd name="T68" fmla="*/ 60 w 71"/>
                <a:gd name="T69" fmla="*/ 62 h 112"/>
                <a:gd name="T70" fmla="*/ 55 w 71"/>
                <a:gd name="T71" fmla="*/ 62 h 112"/>
                <a:gd name="T72" fmla="*/ 55 w 71"/>
                <a:gd name="T73" fmla="*/ 57 h 112"/>
                <a:gd name="T74" fmla="*/ 52 w 71"/>
                <a:gd name="T75" fmla="*/ 45 h 112"/>
                <a:gd name="T76" fmla="*/ 52 w 71"/>
                <a:gd name="T77" fmla="*/ 41 h 112"/>
                <a:gd name="T78" fmla="*/ 57 w 71"/>
                <a:gd name="T79" fmla="*/ 38 h 112"/>
                <a:gd name="T80" fmla="*/ 66 w 71"/>
                <a:gd name="T81" fmla="*/ 36 h 112"/>
                <a:gd name="T82" fmla="*/ 68 w 71"/>
                <a:gd name="T83" fmla="*/ 31 h 112"/>
                <a:gd name="T84" fmla="*/ 71 w 71"/>
                <a:gd name="T85" fmla="*/ 29 h 112"/>
                <a:gd name="T86" fmla="*/ 68 w 71"/>
                <a:gd name="T87" fmla="*/ 26 h 112"/>
                <a:gd name="T88" fmla="*/ 66 w 71"/>
                <a:gd name="T89" fmla="*/ 24 h 112"/>
                <a:gd name="T90" fmla="*/ 57 w 71"/>
                <a:gd name="T91" fmla="*/ 22 h 112"/>
                <a:gd name="T92" fmla="*/ 46 w 71"/>
                <a:gd name="T93" fmla="*/ 26 h 112"/>
                <a:gd name="T94" fmla="*/ 35 w 71"/>
                <a:gd name="T95" fmla="*/ 24 h 112"/>
                <a:gd name="T96" fmla="*/ 33 w 71"/>
                <a:gd name="T97" fmla="*/ 17 h 112"/>
                <a:gd name="T98" fmla="*/ 30 w 71"/>
                <a:gd name="T99" fmla="*/ 7 h 112"/>
                <a:gd name="T100" fmla="*/ 30 w 71"/>
                <a:gd name="T101" fmla="*/ 5 h 112"/>
                <a:gd name="T102" fmla="*/ 30 w 71"/>
                <a:gd name="T103" fmla="*/ 5 h 1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1"/>
                <a:gd name="T157" fmla="*/ 0 h 112"/>
                <a:gd name="T158" fmla="*/ 71 w 71"/>
                <a:gd name="T159" fmla="*/ 112 h 1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1" h="112">
                  <a:moveTo>
                    <a:pt x="30" y="5"/>
                  </a:moveTo>
                  <a:lnTo>
                    <a:pt x="24" y="0"/>
                  </a:lnTo>
                  <a:lnTo>
                    <a:pt x="13" y="0"/>
                  </a:lnTo>
                  <a:lnTo>
                    <a:pt x="2" y="3"/>
                  </a:lnTo>
                  <a:lnTo>
                    <a:pt x="0" y="15"/>
                  </a:lnTo>
                  <a:lnTo>
                    <a:pt x="8" y="29"/>
                  </a:lnTo>
                  <a:lnTo>
                    <a:pt x="22" y="38"/>
                  </a:lnTo>
                  <a:lnTo>
                    <a:pt x="30" y="45"/>
                  </a:lnTo>
                  <a:lnTo>
                    <a:pt x="27" y="50"/>
                  </a:lnTo>
                  <a:lnTo>
                    <a:pt x="16" y="50"/>
                  </a:lnTo>
                  <a:lnTo>
                    <a:pt x="13" y="55"/>
                  </a:lnTo>
                  <a:lnTo>
                    <a:pt x="16" y="62"/>
                  </a:lnTo>
                  <a:lnTo>
                    <a:pt x="19" y="69"/>
                  </a:lnTo>
                  <a:lnTo>
                    <a:pt x="19" y="74"/>
                  </a:lnTo>
                  <a:lnTo>
                    <a:pt x="13" y="83"/>
                  </a:lnTo>
                  <a:lnTo>
                    <a:pt x="5" y="91"/>
                  </a:lnTo>
                  <a:lnTo>
                    <a:pt x="5" y="95"/>
                  </a:lnTo>
                  <a:lnTo>
                    <a:pt x="2" y="98"/>
                  </a:lnTo>
                  <a:lnTo>
                    <a:pt x="2" y="105"/>
                  </a:lnTo>
                  <a:lnTo>
                    <a:pt x="5" y="110"/>
                  </a:lnTo>
                  <a:lnTo>
                    <a:pt x="11" y="112"/>
                  </a:lnTo>
                  <a:lnTo>
                    <a:pt x="16" y="112"/>
                  </a:lnTo>
                  <a:lnTo>
                    <a:pt x="22" y="110"/>
                  </a:lnTo>
                  <a:lnTo>
                    <a:pt x="24" y="110"/>
                  </a:lnTo>
                  <a:lnTo>
                    <a:pt x="24" y="105"/>
                  </a:lnTo>
                  <a:lnTo>
                    <a:pt x="27" y="95"/>
                  </a:lnTo>
                  <a:lnTo>
                    <a:pt x="33" y="88"/>
                  </a:lnTo>
                  <a:lnTo>
                    <a:pt x="44" y="83"/>
                  </a:lnTo>
                  <a:lnTo>
                    <a:pt x="55" y="81"/>
                  </a:lnTo>
                  <a:lnTo>
                    <a:pt x="66" y="79"/>
                  </a:lnTo>
                  <a:lnTo>
                    <a:pt x="68" y="76"/>
                  </a:lnTo>
                  <a:lnTo>
                    <a:pt x="71" y="69"/>
                  </a:lnTo>
                  <a:lnTo>
                    <a:pt x="66" y="62"/>
                  </a:lnTo>
                  <a:lnTo>
                    <a:pt x="60" y="62"/>
                  </a:lnTo>
                  <a:lnTo>
                    <a:pt x="55" y="62"/>
                  </a:lnTo>
                  <a:lnTo>
                    <a:pt x="55" y="57"/>
                  </a:lnTo>
                  <a:lnTo>
                    <a:pt x="52" y="45"/>
                  </a:lnTo>
                  <a:lnTo>
                    <a:pt x="52" y="41"/>
                  </a:lnTo>
                  <a:lnTo>
                    <a:pt x="57" y="38"/>
                  </a:lnTo>
                  <a:lnTo>
                    <a:pt x="66" y="36"/>
                  </a:lnTo>
                  <a:lnTo>
                    <a:pt x="68" y="31"/>
                  </a:lnTo>
                  <a:lnTo>
                    <a:pt x="71" y="29"/>
                  </a:lnTo>
                  <a:lnTo>
                    <a:pt x="68" y="26"/>
                  </a:lnTo>
                  <a:lnTo>
                    <a:pt x="66" y="24"/>
                  </a:lnTo>
                  <a:lnTo>
                    <a:pt x="57" y="22"/>
                  </a:lnTo>
                  <a:lnTo>
                    <a:pt x="46" y="26"/>
                  </a:lnTo>
                  <a:lnTo>
                    <a:pt x="35" y="24"/>
                  </a:lnTo>
                  <a:lnTo>
                    <a:pt x="33" y="17"/>
                  </a:lnTo>
                  <a:lnTo>
                    <a:pt x="30" y="7"/>
                  </a:lnTo>
                  <a:lnTo>
                    <a:pt x="30" y="5"/>
                  </a:lnTo>
                  <a:close/>
                </a:path>
              </a:pathLst>
            </a:custGeom>
            <a:solidFill>
              <a:srgbClr val="CCC7C2"/>
            </a:solidFill>
            <a:ln w="9525">
              <a:noFill/>
              <a:round/>
              <a:headEnd/>
              <a:tailEnd/>
            </a:ln>
          </p:spPr>
          <p:txBody>
            <a:bodyPr/>
            <a:lstStyle/>
            <a:p>
              <a:endParaRPr lang="en-US"/>
            </a:p>
          </p:txBody>
        </p:sp>
        <p:sp>
          <p:nvSpPr>
            <p:cNvPr id="15528" name="Freeform 142"/>
            <p:cNvSpPr>
              <a:spLocks/>
            </p:cNvSpPr>
            <p:nvPr/>
          </p:nvSpPr>
          <p:spPr bwMode="auto">
            <a:xfrm>
              <a:off x="6353" y="3213"/>
              <a:ext cx="25" cy="86"/>
            </a:xfrm>
            <a:custGeom>
              <a:avLst/>
              <a:gdLst>
                <a:gd name="T0" fmla="*/ 3 w 25"/>
                <a:gd name="T1" fmla="*/ 0 h 86"/>
                <a:gd name="T2" fmla="*/ 0 w 25"/>
                <a:gd name="T3" fmla="*/ 3 h 86"/>
                <a:gd name="T4" fmla="*/ 0 w 25"/>
                <a:gd name="T5" fmla="*/ 15 h 86"/>
                <a:gd name="T6" fmla="*/ 0 w 25"/>
                <a:gd name="T7" fmla="*/ 26 h 86"/>
                <a:gd name="T8" fmla="*/ 5 w 25"/>
                <a:gd name="T9" fmla="*/ 36 h 86"/>
                <a:gd name="T10" fmla="*/ 5 w 25"/>
                <a:gd name="T11" fmla="*/ 43 h 86"/>
                <a:gd name="T12" fmla="*/ 5 w 25"/>
                <a:gd name="T13" fmla="*/ 60 h 86"/>
                <a:gd name="T14" fmla="*/ 0 w 25"/>
                <a:gd name="T15" fmla="*/ 74 h 86"/>
                <a:gd name="T16" fmla="*/ 5 w 25"/>
                <a:gd name="T17" fmla="*/ 86 h 86"/>
                <a:gd name="T18" fmla="*/ 8 w 25"/>
                <a:gd name="T19" fmla="*/ 86 h 86"/>
                <a:gd name="T20" fmla="*/ 11 w 25"/>
                <a:gd name="T21" fmla="*/ 81 h 86"/>
                <a:gd name="T22" fmla="*/ 11 w 25"/>
                <a:gd name="T23" fmla="*/ 74 h 86"/>
                <a:gd name="T24" fmla="*/ 11 w 25"/>
                <a:gd name="T25" fmla="*/ 72 h 86"/>
                <a:gd name="T26" fmla="*/ 11 w 25"/>
                <a:gd name="T27" fmla="*/ 69 h 86"/>
                <a:gd name="T28" fmla="*/ 19 w 25"/>
                <a:gd name="T29" fmla="*/ 64 h 86"/>
                <a:gd name="T30" fmla="*/ 25 w 25"/>
                <a:gd name="T31" fmla="*/ 55 h 86"/>
                <a:gd name="T32" fmla="*/ 25 w 25"/>
                <a:gd name="T33" fmla="*/ 45 h 86"/>
                <a:gd name="T34" fmla="*/ 11 w 25"/>
                <a:gd name="T35" fmla="*/ 34 h 86"/>
                <a:gd name="T36" fmla="*/ 14 w 25"/>
                <a:gd name="T37" fmla="*/ 10 h 86"/>
                <a:gd name="T38" fmla="*/ 3 w 25"/>
                <a:gd name="T39" fmla="*/ 0 h 86"/>
                <a:gd name="T40" fmla="*/ 3 w 25"/>
                <a:gd name="T41" fmla="*/ 0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86"/>
                <a:gd name="T65" fmla="*/ 25 w 25"/>
                <a:gd name="T66" fmla="*/ 86 h 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86">
                  <a:moveTo>
                    <a:pt x="3" y="0"/>
                  </a:moveTo>
                  <a:lnTo>
                    <a:pt x="0" y="3"/>
                  </a:lnTo>
                  <a:lnTo>
                    <a:pt x="0" y="15"/>
                  </a:lnTo>
                  <a:lnTo>
                    <a:pt x="0" y="26"/>
                  </a:lnTo>
                  <a:lnTo>
                    <a:pt x="5" y="36"/>
                  </a:lnTo>
                  <a:lnTo>
                    <a:pt x="5" y="43"/>
                  </a:lnTo>
                  <a:lnTo>
                    <a:pt x="5" y="60"/>
                  </a:lnTo>
                  <a:lnTo>
                    <a:pt x="0" y="74"/>
                  </a:lnTo>
                  <a:lnTo>
                    <a:pt x="5" y="86"/>
                  </a:lnTo>
                  <a:lnTo>
                    <a:pt x="8" y="86"/>
                  </a:lnTo>
                  <a:lnTo>
                    <a:pt x="11" y="81"/>
                  </a:lnTo>
                  <a:lnTo>
                    <a:pt x="11" y="74"/>
                  </a:lnTo>
                  <a:lnTo>
                    <a:pt x="11" y="72"/>
                  </a:lnTo>
                  <a:lnTo>
                    <a:pt x="11" y="69"/>
                  </a:lnTo>
                  <a:lnTo>
                    <a:pt x="19" y="64"/>
                  </a:lnTo>
                  <a:lnTo>
                    <a:pt x="25" y="55"/>
                  </a:lnTo>
                  <a:lnTo>
                    <a:pt x="25" y="45"/>
                  </a:lnTo>
                  <a:lnTo>
                    <a:pt x="11" y="34"/>
                  </a:lnTo>
                  <a:lnTo>
                    <a:pt x="14" y="10"/>
                  </a:lnTo>
                  <a:lnTo>
                    <a:pt x="3" y="0"/>
                  </a:lnTo>
                  <a:close/>
                </a:path>
              </a:pathLst>
            </a:custGeom>
            <a:solidFill>
              <a:srgbClr val="CCC7C2"/>
            </a:solidFill>
            <a:ln w="9525">
              <a:noFill/>
              <a:round/>
              <a:headEnd/>
              <a:tailEnd/>
            </a:ln>
          </p:spPr>
          <p:txBody>
            <a:bodyPr/>
            <a:lstStyle/>
            <a:p>
              <a:endParaRPr lang="en-US"/>
            </a:p>
          </p:txBody>
        </p:sp>
        <p:sp>
          <p:nvSpPr>
            <p:cNvPr id="15529" name="Freeform 143"/>
            <p:cNvSpPr>
              <a:spLocks/>
            </p:cNvSpPr>
            <p:nvPr/>
          </p:nvSpPr>
          <p:spPr bwMode="auto">
            <a:xfrm>
              <a:off x="6416" y="2674"/>
              <a:ext cx="646" cy="145"/>
            </a:xfrm>
            <a:custGeom>
              <a:avLst/>
              <a:gdLst>
                <a:gd name="T0" fmla="*/ 77 w 646"/>
                <a:gd name="T1" fmla="*/ 0 h 145"/>
                <a:gd name="T2" fmla="*/ 41 w 646"/>
                <a:gd name="T3" fmla="*/ 7 h 145"/>
                <a:gd name="T4" fmla="*/ 41 w 646"/>
                <a:gd name="T5" fmla="*/ 24 h 145"/>
                <a:gd name="T6" fmla="*/ 44 w 646"/>
                <a:gd name="T7" fmla="*/ 47 h 145"/>
                <a:gd name="T8" fmla="*/ 11 w 646"/>
                <a:gd name="T9" fmla="*/ 47 h 145"/>
                <a:gd name="T10" fmla="*/ 0 w 646"/>
                <a:gd name="T11" fmla="*/ 55 h 145"/>
                <a:gd name="T12" fmla="*/ 14 w 646"/>
                <a:gd name="T13" fmla="*/ 74 h 145"/>
                <a:gd name="T14" fmla="*/ 17 w 646"/>
                <a:gd name="T15" fmla="*/ 88 h 145"/>
                <a:gd name="T16" fmla="*/ 124 w 646"/>
                <a:gd name="T17" fmla="*/ 100 h 145"/>
                <a:gd name="T18" fmla="*/ 127 w 646"/>
                <a:gd name="T19" fmla="*/ 109 h 145"/>
                <a:gd name="T20" fmla="*/ 168 w 646"/>
                <a:gd name="T21" fmla="*/ 116 h 145"/>
                <a:gd name="T22" fmla="*/ 215 w 646"/>
                <a:gd name="T23" fmla="*/ 123 h 145"/>
                <a:gd name="T24" fmla="*/ 223 w 646"/>
                <a:gd name="T25" fmla="*/ 138 h 145"/>
                <a:gd name="T26" fmla="*/ 250 w 646"/>
                <a:gd name="T27" fmla="*/ 145 h 145"/>
                <a:gd name="T28" fmla="*/ 278 w 646"/>
                <a:gd name="T29" fmla="*/ 126 h 145"/>
                <a:gd name="T30" fmla="*/ 319 w 646"/>
                <a:gd name="T31" fmla="*/ 114 h 145"/>
                <a:gd name="T32" fmla="*/ 393 w 646"/>
                <a:gd name="T33" fmla="*/ 121 h 145"/>
                <a:gd name="T34" fmla="*/ 489 w 646"/>
                <a:gd name="T35" fmla="*/ 97 h 145"/>
                <a:gd name="T36" fmla="*/ 558 w 646"/>
                <a:gd name="T37" fmla="*/ 90 h 145"/>
                <a:gd name="T38" fmla="*/ 632 w 646"/>
                <a:gd name="T39" fmla="*/ 102 h 145"/>
                <a:gd name="T40" fmla="*/ 646 w 646"/>
                <a:gd name="T41" fmla="*/ 100 h 145"/>
                <a:gd name="T42" fmla="*/ 627 w 646"/>
                <a:gd name="T43" fmla="*/ 62 h 145"/>
                <a:gd name="T44" fmla="*/ 643 w 646"/>
                <a:gd name="T45" fmla="*/ 31 h 145"/>
                <a:gd name="T46" fmla="*/ 555 w 646"/>
                <a:gd name="T47" fmla="*/ 19 h 145"/>
                <a:gd name="T48" fmla="*/ 456 w 646"/>
                <a:gd name="T49" fmla="*/ 47 h 145"/>
                <a:gd name="T50" fmla="*/ 434 w 646"/>
                <a:gd name="T51" fmla="*/ 59 h 145"/>
                <a:gd name="T52" fmla="*/ 399 w 646"/>
                <a:gd name="T53" fmla="*/ 12 h 145"/>
                <a:gd name="T54" fmla="*/ 327 w 646"/>
                <a:gd name="T55" fmla="*/ 24 h 145"/>
                <a:gd name="T56" fmla="*/ 363 w 646"/>
                <a:gd name="T57" fmla="*/ 81 h 145"/>
                <a:gd name="T58" fmla="*/ 330 w 646"/>
                <a:gd name="T59" fmla="*/ 83 h 145"/>
                <a:gd name="T60" fmla="*/ 300 w 646"/>
                <a:gd name="T61" fmla="*/ 88 h 145"/>
                <a:gd name="T62" fmla="*/ 289 w 646"/>
                <a:gd name="T63" fmla="*/ 95 h 145"/>
                <a:gd name="T64" fmla="*/ 259 w 646"/>
                <a:gd name="T65" fmla="*/ 93 h 145"/>
                <a:gd name="T66" fmla="*/ 264 w 646"/>
                <a:gd name="T67" fmla="*/ 31 h 145"/>
                <a:gd name="T68" fmla="*/ 220 w 646"/>
                <a:gd name="T69" fmla="*/ 28 h 145"/>
                <a:gd name="T70" fmla="*/ 121 w 646"/>
                <a:gd name="T71" fmla="*/ 28 h 145"/>
                <a:gd name="T72" fmla="*/ 85 w 646"/>
                <a:gd name="T73" fmla="*/ 2 h 1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6"/>
                <a:gd name="T112" fmla="*/ 0 h 145"/>
                <a:gd name="T113" fmla="*/ 646 w 646"/>
                <a:gd name="T114" fmla="*/ 145 h 1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6" h="145">
                  <a:moveTo>
                    <a:pt x="85" y="2"/>
                  </a:moveTo>
                  <a:lnTo>
                    <a:pt x="77" y="0"/>
                  </a:lnTo>
                  <a:lnTo>
                    <a:pt x="58" y="2"/>
                  </a:lnTo>
                  <a:lnTo>
                    <a:pt x="41" y="7"/>
                  </a:lnTo>
                  <a:lnTo>
                    <a:pt x="36" y="14"/>
                  </a:lnTo>
                  <a:lnTo>
                    <a:pt x="41" y="24"/>
                  </a:lnTo>
                  <a:lnTo>
                    <a:pt x="47" y="36"/>
                  </a:lnTo>
                  <a:lnTo>
                    <a:pt x="44" y="47"/>
                  </a:lnTo>
                  <a:lnTo>
                    <a:pt x="30" y="50"/>
                  </a:lnTo>
                  <a:lnTo>
                    <a:pt x="11" y="47"/>
                  </a:lnTo>
                  <a:lnTo>
                    <a:pt x="3" y="50"/>
                  </a:lnTo>
                  <a:lnTo>
                    <a:pt x="0" y="55"/>
                  </a:lnTo>
                  <a:lnTo>
                    <a:pt x="8" y="64"/>
                  </a:lnTo>
                  <a:lnTo>
                    <a:pt x="14" y="74"/>
                  </a:lnTo>
                  <a:lnTo>
                    <a:pt x="17" y="81"/>
                  </a:lnTo>
                  <a:lnTo>
                    <a:pt x="17" y="88"/>
                  </a:lnTo>
                  <a:lnTo>
                    <a:pt x="17" y="90"/>
                  </a:lnTo>
                  <a:lnTo>
                    <a:pt x="124" y="100"/>
                  </a:lnTo>
                  <a:lnTo>
                    <a:pt x="121" y="104"/>
                  </a:lnTo>
                  <a:lnTo>
                    <a:pt x="127" y="109"/>
                  </a:lnTo>
                  <a:lnTo>
                    <a:pt x="138" y="114"/>
                  </a:lnTo>
                  <a:lnTo>
                    <a:pt x="168" y="116"/>
                  </a:lnTo>
                  <a:lnTo>
                    <a:pt x="198" y="116"/>
                  </a:lnTo>
                  <a:lnTo>
                    <a:pt x="215" y="123"/>
                  </a:lnTo>
                  <a:lnTo>
                    <a:pt x="223" y="131"/>
                  </a:lnTo>
                  <a:lnTo>
                    <a:pt x="223" y="138"/>
                  </a:lnTo>
                  <a:lnTo>
                    <a:pt x="231" y="140"/>
                  </a:lnTo>
                  <a:lnTo>
                    <a:pt x="250" y="145"/>
                  </a:lnTo>
                  <a:lnTo>
                    <a:pt x="270" y="142"/>
                  </a:lnTo>
                  <a:lnTo>
                    <a:pt x="278" y="126"/>
                  </a:lnTo>
                  <a:lnTo>
                    <a:pt x="286" y="109"/>
                  </a:lnTo>
                  <a:lnTo>
                    <a:pt x="319" y="114"/>
                  </a:lnTo>
                  <a:lnTo>
                    <a:pt x="358" y="123"/>
                  </a:lnTo>
                  <a:lnTo>
                    <a:pt x="393" y="121"/>
                  </a:lnTo>
                  <a:lnTo>
                    <a:pt x="434" y="107"/>
                  </a:lnTo>
                  <a:lnTo>
                    <a:pt x="489" y="97"/>
                  </a:lnTo>
                  <a:lnTo>
                    <a:pt x="536" y="90"/>
                  </a:lnTo>
                  <a:lnTo>
                    <a:pt x="558" y="90"/>
                  </a:lnTo>
                  <a:lnTo>
                    <a:pt x="630" y="100"/>
                  </a:lnTo>
                  <a:lnTo>
                    <a:pt x="632" y="102"/>
                  </a:lnTo>
                  <a:lnTo>
                    <a:pt x="643" y="104"/>
                  </a:lnTo>
                  <a:lnTo>
                    <a:pt x="646" y="100"/>
                  </a:lnTo>
                  <a:lnTo>
                    <a:pt x="635" y="83"/>
                  </a:lnTo>
                  <a:lnTo>
                    <a:pt x="627" y="62"/>
                  </a:lnTo>
                  <a:lnTo>
                    <a:pt x="641" y="45"/>
                  </a:lnTo>
                  <a:lnTo>
                    <a:pt x="643" y="31"/>
                  </a:lnTo>
                  <a:lnTo>
                    <a:pt x="616" y="24"/>
                  </a:lnTo>
                  <a:lnTo>
                    <a:pt x="555" y="19"/>
                  </a:lnTo>
                  <a:lnTo>
                    <a:pt x="500" y="31"/>
                  </a:lnTo>
                  <a:lnTo>
                    <a:pt x="456" y="47"/>
                  </a:lnTo>
                  <a:lnTo>
                    <a:pt x="440" y="64"/>
                  </a:lnTo>
                  <a:lnTo>
                    <a:pt x="434" y="59"/>
                  </a:lnTo>
                  <a:lnTo>
                    <a:pt x="423" y="36"/>
                  </a:lnTo>
                  <a:lnTo>
                    <a:pt x="399" y="12"/>
                  </a:lnTo>
                  <a:lnTo>
                    <a:pt x="355" y="7"/>
                  </a:lnTo>
                  <a:lnTo>
                    <a:pt x="327" y="24"/>
                  </a:lnTo>
                  <a:lnTo>
                    <a:pt x="341" y="55"/>
                  </a:lnTo>
                  <a:lnTo>
                    <a:pt x="363" y="81"/>
                  </a:lnTo>
                  <a:lnTo>
                    <a:pt x="358" y="90"/>
                  </a:lnTo>
                  <a:lnTo>
                    <a:pt x="330" y="83"/>
                  </a:lnTo>
                  <a:lnTo>
                    <a:pt x="314" y="85"/>
                  </a:lnTo>
                  <a:lnTo>
                    <a:pt x="300" y="88"/>
                  </a:lnTo>
                  <a:lnTo>
                    <a:pt x="297" y="90"/>
                  </a:lnTo>
                  <a:lnTo>
                    <a:pt x="289" y="95"/>
                  </a:lnTo>
                  <a:lnTo>
                    <a:pt x="272" y="97"/>
                  </a:lnTo>
                  <a:lnTo>
                    <a:pt x="259" y="93"/>
                  </a:lnTo>
                  <a:lnTo>
                    <a:pt x="264" y="62"/>
                  </a:lnTo>
                  <a:lnTo>
                    <a:pt x="264" y="31"/>
                  </a:lnTo>
                  <a:lnTo>
                    <a:pt x="245" y="24"/>
                  </a:lnTo>
                  <a:lnTo>
                    <a:pt x="220" y="28"/>
                  </a:lnTo>
                  <a:lnTo>
                    <a:pt x="206" y="31"/>
                  </a:lnTo>
                  <a:lnTo>
                    <a:pt x="121" y="28"/>
                  </a:lnTo>
                  <a:lnTo>
                    <a:pt x="85" y="2"/>
                  </a:lnTo>
                  <a:close/>
                </a:path>
              </a:pathLst>
            </a:custGeom>
            <a:solidFill>
              <a:srgbClr val="DED9D6"/>
            </a:solidFill>
            <a:ln w="9525">
              <a:noFill/>
              <a:round/>
              <a:headEnd/>
              <a:tailEnd/>
            </a:ln>
          </p:spPr>
          <p:txBody>
            <a:bodyPr/>
            <a:lstStyle/>
            <a:p>
              <a:endParaRPr lang="en-US"/>
            </a:p>
          </p:txBody>
        </p:sp>
        <p:sp>
          <p:nvSpPr>
            <p:cNvPr id="15530" name="Freeform 144"/>
            <p:cNvSpPr>
              <a:spLocks/>
            </p:cNvSpPr>
            <p:nvPr/>
          </p:nvSpPr>
          <p:spPr bwMode="auto">
            <a:xfrm>
              <a:off x="6463" y="2693"/>
              <a:ext cx="231" cy="112"/>
            </a:xfrm>
            <a:custGeom>
              <a:avLst/>
              <a:gdLst>
                <a:gd name="T0" fmla="*/ 30 w 231"/>
                <a:gd name="T1" fmla="*/ 31 h 112"/>
                <a:gd name="T2" fmla="*/ 25 w 231"/>
                <a:gd name="T3" fmla="*/ 33 h 112"/>
                <a:gd name="T4" fmla="*/ 16 w 231"/>
                <a:gd name="T5" fmla="*/ 40 h 112"/>
                <a:gd name="T6" fmla="*/ 5 w 231"/>
                <a:gd name="T7" fmla="*/ 50 h 112"/>
                <a:gd name="T8" fmla="*/ 0 w 231"/>
                <a:gd name="T9" fmla="*/ 62 h 112"/>
                <a:gd name="T10" fmla="*/ 5 w 231"/>
                <a:gd name="T11" fmla="*/ 66 h 112"/>
                <a:gd name="T12" fmla="*/ 25 w 231"/>
                <a:gd name="T13" fmla="*/ 71 h 112"/>
                <a:gd name="T14" fmla="*/ 47 w 231"/>
                <a:gd name="T15" fmla="*/ 69 h 112"/>
                <a:gd name="T16" fmla="*/ 55 w 231"/>
                <a:gd name="T17" fmla="*/ 69 h 112"/>
                <a:gd name="T18" fmla="*/ 102 w 231"/>
                <a:gd name="T19" fmla="*/ 88 h 112"/>
                <a:gd name="T20" fmla="*/ 143 w 231"/>
                <a:gd name="T21" fmla="*/ 83 h 112"/>
                <a:gd name="T22" fmla="*/ 151 w 231"/>
                <a:gd name="T23" fmla="*/ 90 h 112"/>
                <a:gd name="T24" fmla="*/ 179 w 231"/>
                <a:gd name="T25" fmla="*/ 104 h 112"/>
                <a:gd name="T26" fmla="*/ 209 w 231"/>
                <a:gd name="T27" fmla="*/ 112 h 112"/>
                <a:gd name="T28" fmla="*/ 231 w 231"/>
                <a:gd name="T29" fmla="*/ 107 h 112"/>
                <a:gd name="T30" fmla="*/ 223 w 231"/>
                <a:gd name="T31" fmla="*/ 88 h 112"/>
                <a:gd name="T32" fmla="*/ 195 w 231"/>
                <a:gd name="T33" fmla="*/ 71 h 112"/>
                <a:gd name="T34" fmla="*/ 162 w 231"/>
                <a:gd name="T35" fmla="*/ 59 h 112"/>
                <a:gd name="T36" fmla="*/ 146 w 231"/>
                <a:gd name="T37" fmla="*/ 57 h 112"/>
                <a:gd name="T38" fmla="*/ 148 w 231"/>
                <a:gd name="T39" fmla="*/ 55 h 112"/>
                <a:gd name="T40" fmla="*/ 159 w 231"/>
                <a:gd name="T41" fmla="*/ 47 h 112"/>
                <a:gd name="T42" fmla="*/ 173 w 231"/>
                <a:gd name="T43" fmla="*/ 45 h 112"/>
                <a:gd name="T44" fmla="*/ 190 w 231"/>
                <a:gd name="T45" fmla="*/ 47 h 112"/>
                <a:gd name="T46" fmla="*/ 201 w 231"/>
                <a:gd name="T47" fmla="*/ 45 h 112"/>
                <a:gd name="T48" fmla="*/ 206 w 231"/>
                <a:gd name="T49" fmla="*/ 38 h 112"/>
                <a:gd name="T50" fmla="*/ 201 w 231"/>
                <a:gd name="T51" fmla="*/ 26 h 112"/>
                <a:gd name="T52" fmla="*/ 187 w 231"/>
                <a:gd name="T53" fmla="*/ 19 h 112"/>
                <a:gd name="T54" fmla="*/ 162 w 231"/>
                <a:gd name="T55" fmla="*/ 19 h 112"/>
                <a:gd name="T56" fmla="*/ 140 w 231"/>
                <a:gd name="T57" fmla="*/ 26 h 112"/>
                <a:gd name="T58" fmla="*/ 121 w 231"/>
                <a:gd name="T59" fmla="*/ 33 h 112"/>
                <a:gd name="T60" fmla="*/ 115 w 231"/>
                <a:gd name="T61" fmla="*/ 40 h 112"/>
                <a:gd name="T62" fmla="*/ 41 w 231"/>
                <a:gd name="T63" fmla="*/ 0 h 112"/>
                <a:gd name="T64" fmla="*/ 30 w 231"/>
                <a:gd name="T65" fmla="*/ 31 h 112"/>
                <a:gd name="T66" fmla="*/ 30 w 231"/>
                <a:gd name="T67" fmla="*/ 31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1"/>
                <a:gd name="T103" fmla="*/ 0 h 112"/>
                <a:gd name="T104" fmla="*/ 231 w 231"/>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1" h="112">
                  <a:moveTo>
                    <a:pt x="30" y="31"/>
                  </a:moveTo>
                  <a:lnTo>
                    <a:pt x="25" y="33"/>
                  </a:lnTo>
                  <a:lnTo>
                    <a:pt x="16" y="40"/>
                  </a:lnTo>
                  <a:lnTo>
                    <a:pt x="5" y="50"/>
                  </a:lnTo>
                  <a:lnTo>
                    <a:pt x="0" y="62"/>
                  </a:lnTo>
                  <a:lnTo>
                    <a:pt x="5" y="66"/>
                  </a:lnTo>
                  <a:lnTo>
                    <a:pt x="25" y="71"/>
                  </a:lnTo>
                  <a:lnTo>
                    <a:pt x="47" y="69"/>
                  </a:lnTo>
                  <a:lnTo>
                    <a:pt x="55" y="69"/>
                  </a:lnTo>
                  <a:lnTo>
                    <a:pt x="102" y="88"/>
                  </a:lnTo>
                  <a:lnTo>
                    <a:pt x="143" y="83"/>
                  </a:lnTo>
                  <a:lnTo>
                    <a:pt x="151" y="90"/>
                  </a:lnTo>
                  <a:lnTo>
                    <a:pt x="179" y="104"/>
                  </a:lnTo>
                  <a:lnTo>
                    <a:pt x="209" y="112"/>
                  </a:lnTo>
                  <a:lnTo>
                    <a:pt x="231" y="107"/>
                  </a:lnTo>
                  <a:lnTo>
                    <a:pt x="223" y="88"/>
                  </a:lnTo>
                  <a:lnTo>
                    <a:pt x="195" y="71"/>
                  </a:lnTo>
                  <a:lnTo>
                    <a:pt x="162" y="59"/>
                  </a:lnTo>
                  <a:lnTo>
                    <a:pt x="146" y="57"/>
                  </a:lnTo>
                  <a:lnTo>
                    <a:pt x="148" y="55"/>
                  </a:lnTo>
                  <a:lnTo>
                    <a:pt x="159" y="47"/>
                  </a:lnTo>
                  <a:lnTo>
                    <a:pt x="173" y="45"/>
                  </a:lnTo>
                  <a:lnTo>
                    <a:pt x="190" y="47"/>
                  </a:lnTo>
                  <a:lnTo>
                    <a:pt x="201" y="45"/>
                  </a:lnTo>
                  <a:lnTo>
                    <a:pt x="206" y="38"/>
                  </a:lnTo>
                  <a:lnTo>
                    <a:pt x="201" y="26"/>
                  </a:lnTo>
                  <a:lnTo>
                    <a:pt x="187" y="19"/>
                  </a:lnTo>
                  <a:lnTo>
                    <a:pt x="162" y="19"/>
                  </a:lnTo>
                  <a:lnTo>
                    <a:pt x="140" y="26"/>
                  </a:lnTo>
                  <a:lnTo>
                    <a:pt x="121" y="33"/>
                  </a:lnTo>
                  <a:lnTo>
                    <a:pt x="115" y="40"/>
                  </a:lnTo>
                  <a:lnTo>
                    <a:pt x="41" y="0"/>
                  </a:lnTo>
                  <a:lnTo>
                    <a:pt x="30" y="31"/>
                  </a:lnTo>
                  <a:close/>
                </a:path>
              </a:pathLst>
            </a:custGeom>
            <a:solidFill>
              <a:srgbClr val="EDEDEB"/>
            </a:solidFill>
            <a:ln w="9525">
              <a:noFill/>
              <a:round/>
              <a:headEnd/>
              <a:tailEnd/>
            </a:ln>
          </p:spPr>
          <p:txBody>
            <a:bodyPr/>
            <a:lstStyle/>
            <a:p>
              <a:endParaRPr lang="en-US"/>
            </a:p>
          </p:txBody>
        </p:sp>
        <p:sp>
          <p:nvSpPr>
            <p:cNvPr id="15531" name="Freeform 145"/>
            <p:cNvSpPr>
              <a:spLocks/>
            </p:cNvSpPr>
            <p:nvPr/>
          </p:nvSpPr>
          <p:spPr bwMode="auto">
            <a:xfrm>
              <a:off x="6774" y="2698"/>
              <a:ext cx="272" cy="88"/>
            </a:xfrm>
            <a:custGeom>
              <a:avLst/>
              <a:gdLst>
                <a:gd name="T0" fmla="*/ 44 w 272"/>
                <a:gd name="T1" fmla="*/ 2 h 88"/>
                <a:gd name="T2" fmla="*/ 38 w 272"/>
                <a:gd name="T3" fmla="*/ 0 h 88"/>
                <a:gd name="T4" fmla="*/ 24 w 272"/>
                <a:gd name="T5" fmla="*/ 2 h 88"/>
                <a:gd name="T6" fmla="*/ 11 w 272"/>
                <a:gd name="T7" fmla="*/ 7 h 88"/>
                <a:gd name="T8" fmla="*/ 0 w 272"/>
                <a:gd name="T9" fmla="*/ 19 h 88"/>
                <a:gd name="T10" fmla="*/ 2 w 272"/>
                <a:gd name="T11" fmla="*/ 31 h 88"/>
                <a:gd name="T12" fmla="*/ 11 w 272"/>
                <a:gd name="T13" fmla="*/ 40 h 88"/>
                <a:gd name="T14" fmla="*/ 16 w 272"/>
                <a:gd name="T15" fmla="*/ 52 h 88"/>
                <a:gd name="T16" fmla="*/ 16 w 272"/>
                <a:gd name="T17" fmla="*/ 69 h 88"/>
                <a:gd name="T18" fmla="*/ 11 w 272"/>
                <a:gd name="T19" fmla="*/ 83 h 88"/>
                <a:gd name="T20" fmla="*/ 19 w 272"/>
                <a:gd name="T21" fmla="*/ 88 h 88"/>
                <a:gd name="T22" fmla="*/ 27 w 272"/>
                <a:gd name="T23" fmla="*/ 85 h 88"/>
                <a:gd name="T24" fmla="*/ 35 w 272"/>
                <a:gd name="T25" fmla="*/ 85 h 88"/>
                <a:gd name="T26" fmla="*/ 74 w 272"/>
                <a:gd name="T27" fmla="*/ 69 h 88"/>
                <a:gd name="T28" fmla="*/ 82 w 272"/>
                <a:gd name="T29" fmla="*/ 69 h 88"/>
                <a:gd name="T30" fmla="*/ 104 w 272"/>
                <a:gd name="T31" fmla="*/ 71 h 88"/>
                <a:gd name="T32" fmla="*/ 126 w 272"/>
                <a:gd name="T33" fmla="*/ 69 h 88"/>
                <a:gd name="T34" fmla="*/ 140 w 272"/>
                <a:gd name="T35" fmla="*/ 64 h 88"/>
                <a:gd name="T36" fmla="*/ 159 w 272"/>
                <a:gd name="T37" fmla="*/ 59 h 88"/>
                <a:gd name="T38" fmla="*/ 195 w 272"/>
                <a:gd name="T39" fmla="*/ 61 h 88"/>
                <a:gd name="T40" fmla="*/ 230 w 272"/>
                <a:gd name="T41" fmla="*/ 66 h 88"/>
                <a:gd name="T42" fmla="*/ 250 w 272"/>
                <a:gd name="T43" fmla="*/ 59 h 88"/>
                <a:gd name="T44" fmla="*/ 258 w 272"/>
                <a:gd name="T45" fmla="*/ 40 h 88"/>
                <a:gd name="T46" fmla="*/ 269 w 272"/>
                <a:gd name="T47" fmla="*/ 19 h 88"/>
                <a:gd name="T48" fmla="*/ 272 w 272"/>
                <a:gd name="T49" fmla="*/ 2 h 88"/>
                <a:gd name="T50" fmla="*/ 258 w 272"/>
                <a:gd name="T51" fmla="*/ 0 h 88"/>
                <a:gd name="T52" fmla="*/ 236 w 272"/>
                <a:gd name="T53" fmla="*/ 4 h 88"/>
                <a:gd name="T54" fmla="*/ 225 w 272"/>
                <a:gd name="T55" fmla="*/ 9 h 88"/>
                <a:gd name="T56" fmla="*/ 219 w 272"/>
                <a:gd name="T57" fmla="*/ 14 h 88"/>
                <a:gd name="T58" fmla="*/ 219 w 272"/>
                <a:gd name="T59" fmla="*/ 16 h 88"/>
                <a:gd name="T60" fmla="*/ 206 w 272"/>
                <a:gd name="T61" fmla="*/ 16 h 88"/>
                <a:gd name="T62" fmla="*/ 175 w 272"/>
                <a:gd name="T63" fmla="*/ 16 h 88"/>
                <a:gd name="T64" fmla="*/ 145 w 272"/>
                <a:gd name="T65" fmla="*/ 16 h 88"/>
                <a:gd name="T66" fmla="*/ 131 w 272"/>
                <a:gd name="T67" fmla="*/ 21 h 88"/>
                <a:gd name="T68" fmla="*/ 123 w 272"/>
                <a:gd name="T69" fmla="*/ 33 h 88"/>
                <a:gd name="T70" fmla="*/ 109 w 272"/>
                <a:gd name="T71" fmla="*/ 47 h 88"/>
                <a:gd name="T72" fmla="*/ 87 w 272"/>
                <a:gd name="T73" fmla="*/ 52 h 88"/>
                <a:gd name="T74" fmla="*/ 65 w 272"/>
                <a:gd name="T75" fmla="*/ 50 h 88"/>
                <a:gd name="T76" fmla="*/ 44 w 272"/>
                <a:gd name="T77" fmla="*/ 2 h 88"/>
                <a:gd name="T78" fmla="*/ 44 w 272"/>
                <a:gd name="T79" fmla="*/ 2 h 8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2"/>
                <a:gd name="T121" fmla="*/ 0 h 88"/>
                <a:gd name="T122" fmla="*/ 272 w 272"/>
                <a:gd name="T123" fmla="*/ 88 h 8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2" h="88">
                  <a:moveTo>
                    <a:pt x="44" y="2"/>
                  </a:moveTo>
                  <a:lnTo>
                    <a:pt x="38" y="0"/>
                  </a:lnTo>
                  <a:lnTo>
                    <a:pt x="24" y="2"/>
                  </a:lnTo>
                  <a:lnTo>
                    <a:pt x="11" y="7"/>
                  </a:lnTo>
                  <a:lnTo>
                    <a:pt x="0" y="19"/>
                  </a:lnTo>
                  <a:lnTo>
                    <a:pt x="2" y="31"/>
                  </a:lnTo>
                  <a:lnTo>
                    <a:pt x="11" y="40"/>
                  </a:lnTo>
                  <a:lnTo>
                    <a:pt x="16" y="52"/>
                  </a:lnTo>
                  <a:lnTo>
                    <a:pt x="16" y="69"/>
                  </a:lnTo>
                  <a:lnTo>
                    <a:pt x="11" y="83"/>
                  </a:lnTo>
                  <a:lnTo>
                    <a:pt x="19" y="88"/>
                  </a:lnTo>
                  <a:lnTo>
                    <a:pt x="27" y="85"/>
                  </a:lnTo>
                  <a:lnTo>
                    <a:pt x="35" y="85"/>
                  </a:lnTo>
                  <a:lnTo>
                    <a:pt x="74" y="69"/>
                  </a:lnTo>
                  <a:lnTo>
                    <a:pt x="82" y="69"/>
                  </a:lnTo>
                  <a:lnTo>
                    <a:pt x="104" y="71"/>
                  </a:lnTo>
                  <a:lnTo>
                    <a:pt x="126" y="69"/>
                  </a:lnTo>
                  <a:lnTo>
                    <a:pt x="140" y="64"/>
                  </a:lnTo>
                  <a:lnTo>
                    <a:pt x="159" y="59"/>
                  </a:lnTo>
                  <a:lnTo>
                    <a:pt x="195" y="61"/>
                  </a:lnTo>
                  <a:lnTo>
                    <a:pt x="230" y="66"/>
                  </a:lnTo>
                  <a:lnTo>
                    <a:pt x="250" y="59"/>
                  </a:lnTo>
                  <a:lnTo>
                    <a:pt x="258" y="40"/>
                  </a:lnTo>
                  <a:lnTo>
                    <a:pt x="269" y="19"/>
                  </a:lnTo>
                  <a:lnTo>
                    <a:pt x="272" y="2"/>
                  </a:lnTo>
                  <a:lnTo>
                    <a:pt x="258" y="0"/>
                  </a:lnTo>
                  <a:lnTo>
                    <a:pt x="236" y="4"/>
                  </a:lnTo>
                  <a:lnTo>
                    <a:pt x="225" y="9"/>
                  </a:lnTo>
                  <a:lnTo>
                    <a:pt x="219" y="14"/>
                  </a:lnTo>
                  <a:lnTo>
                    <a:pt x="219" y="16"/>
                  </a:lnTo>
                  <a:lnTo>
                    <a:pt x="206" y="16"/>
                  </a:lnTo>
                  <a:lnTo>
                    <a:pt x="175" y="16"/>
                  </a:lnTo>
                  <a:lnTo>
                    <a:pt x="145" y="16"/>
                  </a:lnTo>
                  <a:lnTo>
                    <a:pt x="131" y="21"/>
                  </a:lnTo>
                  <a:lnTo>
                    <a:pt x="123" y="33"/>
                  </a:lnTo>
                  <a:lnTo>
                    <a:pt x="109" y="47"/>
                  </a:lnTo>
                  <a:lnTo>
                    <a:pt x="87" y="52"/>
                  </a:lnTo>
                  <a:lnTo>
                    <a:pt x="65" y="50"/>
                  </a:lnTo>
                  <a:lnTo>
                    <a:pt x="44" y="2"/>
                  </a:lnTo>
                  <a:close/>
                </a:path>
              </a:pathLst>
            </a:custGeom>
            <a:solidFill>
              <a:srgbClr val="EDEDEB"/>
            </a:solidFill>
            <a:ln w="9525">
              <a:noFill/>
              <a:round/>
              <a:headEnd/>
              <a:tailEnd/>
            </a:ln>
          </p:spPr>
          <p:txBody>
            <a:bodyPr/>
            <a:lstStyle/>
            <a:p>
              <a:endParaRPr lang="en-US"/>
            </a:p>
          </p:txBody>
        </p:sp>
        <p:sp>
          <p:nvSpPr>
            <p:cNvPr id="15532" name="Freeform 146"/>
            <p:cNvSpPr>
              <a:spLocks/>
            </p:cNvSpPr>
            <p:nvPr/>
          </p:nvSpPr>
          <p:spPr bwMode="auto">
            <a:xfrm>
              <a:off x="6433" y="2334"/>
              <a:ext cx="66" cy="50"/>
            </a:xfrm>
            <a:custGeom>
              <a:avLst/>
              <a:gdLst>
                <a:gd name="T0" fmla="*/ 66 w 66"/>
                <a:gd name="T1" fmla="*/ 0 h 50"/>
                <a:gd name="T2" fmla="*/ 55 w 66"/>
                <a:gd name="T3" fmla="*/ 2 h 50"/>
                <a:gd name="T4" fmla="*/ 30 w 66"/>
                <a:gd name="T5" fmla="*/ 14 h 50"/>
                <a:gd name="T6" fmla="*/ 5 w 66"/>
                <a:gd name="T7" fmla="*/ 29 h 50"/>
                <a:gd name="T8" fmla="*/ 0 w 66"/>
                <a:gd name="T9" fmla="*/ 43 h 50"/>
                <a:gd name="T10" fmla="*/ 2 w 66"/>
                <a:gd name="T11" fmla="*/ 50 h 50"/>
                <a:gd name="T12" fmla="*/ 13 w 66"/>
                <a:gd name="T13" fmla="*/ 48 h 50"/>
                <a:gd name="T14" fmla="*/ 22 w 66"/>
                <a:gd name="T15" fmla="*/ 43 h 50"/>
                <a:gd name="T16" fmla="*/ 24 w 66"/>
                <a:gd name="T17" fmla="*/ 43 h 50"/>
                <a:gd name="T18" fmla="*/ 60 w 66"/>
                <a:gd name="T19" fmla="*/ 26 h 50"/>
                <a:gd name="T20" fmla="*/ 66 w 66"/>
                <a:gd name="T21" fmla="*/ 0 h 50"/>
                <a:gd name="T22" fmla="*/ 66 w 66"/>
                <a:gd name="T23" fmla="*/ 0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50"/>
                <a:gd name="T38" fmla="*/ 66 w 66"/>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50">
                  <a:moveTo>
                    <a:pt x="66" y="0"/>
                  </a:moveTo>
                  <a:lnTo>
                    <a:pt x="55" y="2"/>
                  </a:lnTo>
                  <a:lnTo>
                    <a:pt x="30" y="14"/>
                  </a:lnTo>
                  <a:lnTo>
                    <a:pt x="5" y="29"/>
                  </a:lnTo>
                  <a:lnTo>
                    <a:pt x="0" y="43"/>
                  </a:lnTo>
                  <a:lnTo>
                    <a:pt x="2" y="50"/>
                  </a:lnTo>
                  <a:lnTo>
                    <a:pt x="13" y="48"/>
                  </a:lnTo>
                  <a:lnTo>
                    <a:pt x="22" y="43"/>
                  </a:lnTo>
                  <a:lnTo>
                    <a:pt x="24" y="43"/>
                  </a:lnTo>
                  <a:lnTo>
                    <a:pt x="60" y="26"/>
                  </a:lnTo>
                  <a:lnTo>
                    <a:pt x="66" y="0"/>
                  </a:lnTo>
                  <a:close/>
                </a:path>
              </a:pathLst>
            </a:custGeom>
            <a:solidFill>
              <a:srgbClr val="A89E96"/>
            </a:solidFill>
            <a:ln w="9525">
              <a:noFill/>
              <a:round/>
              <a:headEnd/>
              <a:tailEnd/>
            </a:ln>
          </p:spPr>
          <p:txBody>
            <a:bodyPr/>
            <a:lstStyle/>
            <a:p>
              <a:endParaRPr lang="en-US"/>
            </a:p>
          </p:txBody>
        </p:sp>
        <p:sp>
          <p:nvSpPr>
            <p:cNvPr id="15533" name="Freeform 147"/>
            <p:cNvSpPr>
              <a:spLocks/>
            </p:cNvSpPr>
            <p:nvPr/>
          </p:nvSpPr>
          <p:spPr bwMode="auto">
            <a:xfrm>
              <a:off x="6620" y="2310"/>
              <a:ext cx="85" cy="174"/>
            </a:xfrm>
            <a:custGeom>
              <a:avLst/>
              <a:gdLst>
                <a:gd name="T0" fmla="*/ 85 w 85"/>
                <a:gd name="T1" fmla="*/ 0 h 174"/>
                <a:gd name="T2" fmla="*/ 68 w 85"/>
                <a:gd name="T3" fmla="*/ 7 h 174"/>
                <a:gd name="T4" fmla="*/ 68 w 85"/>
                <a:gd name="T5" fmla="*/ 15 h 174"/>
                <a:gd name="T6" fmla="*/ 63 w 85"/>
                <a:gd name="T7" fmla="*/ 24 h 174"/>
                <a:gd name="T8" fmla="*/ 57 w 85"/>
                <a:gd name="T9" fmla="*/ 36 h 174"/>
                <a:gd name="T10" fmla="*/ 46 w 85"/>
                <a:gd name="T11" fmla="*/ 43 h 174"/>
                <a:gd name="T12" fmla="*/ 38 w 85"/>
                <a:gd name="T13" fmla="*/ 41 h 174"/>
                <a:gd name="T14" fmla="*/ 30 w 85"/>
                <a:gd name="T15" fmla="*/ 43 h 174"/>
                <a:gd name="T16" fmla="*/ 24 w 85"/>
                <a:gd name="T17" fmla="*/ 45 h 174"/>
                <a:gd name="T18" fmla="*/ 24 w 85"/>
                <a:gd name="T19" fmla="*/ 48 h 174"/>
                <a:gd name="T20" fmla="*/ 24 w 85"/>
                <a:gd name="T21" fmla="*/ 53 h 174"/>
                <a:gd name="T22" fmla="*/ 24 w 85"/>
                <a:gd name="T23" fmla="*/ 62 h 174"/>
                <a:gd name="T24" fmla="*/ 22 w 85"/>
                <a:gd name="T25" fmla="*/ 72 h 174"/>
                <a:gd name="T26" fmla="*/ 16 w 85"/>
                <a:gd name="T27" fmla="*/ 81 h 174"/>
                <a:gd name="T28" fmla="*/ 5 w 85"/>
                <a:gd name="T29" fmla="*/ 93 h 174"/>
                <a:gd name="T30" fmla="*/ 0 w 85"/>
                <a:gd name="T31" fmla="*/ 122 h 174"/>
                <a:gd name="T32" fmla="*/ 0 w 85"/>
                <a:gd name="T33" fmla="*/ 152 h 174"/>
                <a:gd name="T34" fmla="*/ 8 w 85"/>
                <a:gd name="T35" fmla="*/ 174 h 174"/>
                <a:gd name="T36" fmla="*/ 13 w 85"/>
                <a:gd name="T37" fmla="*/ 169 h 174"/>
                <a:gd name="T38" fmla="*/ 16 w 85"/>
                <a:gd name="T39" fmla="*/ 152 h 174"/>
                <a:gd name="T40" fmla="*/ 11 w 85"/>
                <a:gd name="T41" fmla="*/ 131 h 174"/>
                <a:gd name="T42" fmla="*/ 11 w 85"/>
                <a:gd name="T43" fmla="*/ 122 h 174"/>
                <a:gd name="T44" fmla="*/ 38 w 85"/>
                <a:gd name="T45" fmla="*/ 81 h 174"/>
                <a:gd name="T46" fmla="*/ 79 w 85"/>
                <a:gd name="T47" fmla="*/ 26 h 174"/>
                <a:gd name="T48" fmla="*/ 85 w 85"/>
                <a:gd name="T49" fmla="*/ 0 h 174"/>
                <a:gd name="T50" fmla="*/ 85 w 85"/>
                <a:gd name="T51" fmla="*/ 0 h 1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
                <a:gd name="T79" fmla="*/ 0 h 174"/>
                <a:gd name="T80" fmla="*/ 85 w 85"/>
                <a:gd name="T81" fmla="*/ 174 h 1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 h="174">
                  <a:moveTo>
                    <a:pt x="85" y="0"/>
                  </a:moveTo>
                  <a:lnTo>
                    <a:pt x="68" y="7"/>
                  </a:lnTo>
                  <a:lnTo>
                    <a:pt x="68" y="15"/>
                  </a:lnTo>
                  <a:lnTo>
                    <a:pt x="63" y="24"/>
                  </a:lnTo>
                  <a:lnTo>
                    <a:pt x="57" y="36"/>
                  </a:lnTo>
                  <a:lnTo>
                    <a:pt x="46" y="43"/>
                  </a:lnTo>
                  <a:lnTo>
                    <a:pt x="38" y="41"/>
                  </a:lnTo>
                  <a:lnTo>
                    <a:pt x="30" y="43"/>
                  </a:lnTo>
                  <a:lnTo>
                    <a:pt x="24" y="45"/>
                  </a:lnTo>
                  <a:lnTo>
                    <a:pt x="24" y="48"/>
                  </a:lnTo>
                  <a:lnTo>
                    <a:pt x="24" y="53"/>
                  </a:lnTo>
                  <a:lnTo>
                    <a:pt x="24" y="62"/>
                  </a:lnTo>
                  <a:lnTo>
                    <a:pt x="22" y="72"/>
                  </a:lnTo>
                  <a:lnTo>
                    <a:pt x="16" y="81"/>
                  </a:lnTo>
                  <a:lnTo>
                    <a:pt x="5" y="93"/>
                  </a:lnTo>
                  <a:lnTo>
                    <a:pt x="0" y="122"/>
                  </a:lnTo>
                  <a:lnTo>
                    <a:pt x="0" y="152"/>
                  </a:lnTo>
                  <a:lnTo>
                    <a:pt x="8" y="174"/>
                  </a:lnTo>
                  <a:lnTo>
                    <a:pt x="13" y="169"/>
                  </a:lnTo>
                  <a:lnTo>
                    <a:pt x="16" y="152"/>
                  </a:lnTo>
                  <a:lnTo>
                    <a:pt x="11" y="131"/>
                  </a:lnTo>
                  <a:lnTo>
                    <a:pt x="11" y="122"/>
                  </a:lnTo>
                  <a:lnTo>
                    <a:pt x="38" y="81"/>
                  </a:lnTo>
                  <a:lnTo>
                    <a:pt x="79" y="26"/>
                  </a:lnTo>
                  <a:lnTo>
                    <a:pt x="85" y="0"/>
                  </a:lnTo>
                  <a:close/>
                </a:path>
              </a:pathLst>
            </a:custGeom>
            <a:solidFill>
              <a:srgbClr val="A89E96"/>
            </a:solidFill>
            <a:ln w="9525">
              <a:noFill/>
              <a:round/>
              <a:headEnd/>
              <a:tailEnd/>
            </a:ln>
          </p:spPr>
          <p:txBody>
            <a:bodyPr/>
            <a:lstStyle/>
            <a:p>
              <a:endParaRPr lang="en-US"/>
            </a:p>
          </p:txBody>
        </p:sp>
        <p:sp>
          <p:nvSpPr>
            <p:cNvPr id="15534" name="Freeform 148"/>
            <p:cNvSpPr>
              <a:spLocks/>
            </p:cNvSpPr>
            <p:nvPr/>
          </p:nvSpPr>
          <p:spPr bwMode="auto">
            <a:xfrm>
              <a:off x="6705" y="2372"/>
              <a:ext cx="82" cy="76"/>
            </a:xfrm>
            <a:custGeom>
              <a:avLst/>
              <a:gdLst>
                <a:gd name="T0" fmla="*/ 77 w 82"/>
                <a:gd name="T1" fmla="*/ 0 h 76"/>
                <a:gd name="T2" fmla="*/ 52 w 82"/>
                <a:gd name="T3" fmla="*/ 5 h 76"/>
                <a:gd name="T4" fmla="*/ 52 w 82"/>
                <a:gd name="T5" fmla="*/ 7 h 76"/>
                <a:gd name="T6" fmla="*/ 52 w 82"/>
                <a:gd name="T7" fmla="*/ 17 h 76"/>
                <a:gd name="T8" fmla="*/ 47 w 82"/>
                <a:gd name="T9" fmla="*/ 26 h 76"/>
                <a:gd name="T10" fmla="*/ 38 w 82"/>
                <a:gd name="T11" fmla="*/ 33 h 76"/>
                <a:gd name="T12" fmla="*/ 22 w 82"/>
                <a:gd name="T13" fmla="*/ 38 h 76"/>
                <a:gd name="T14" fmla="*/ 11 w 82"/>
                <a:gd name="T15" fmla="*/ 52 h 76"/>
                <a:gd name="T16" fmla="*/ 0 w 82"/>
                <a:gd name="T17" fmla="*/ 64 h 76"/>
                <a:gd name="T18" fmla="*/ 3 w 82"/>
                <a:gd name="T19" fmla="*/ 76 h 76"/>
                <a:gd name="T20" fmla="*/ 11 w 82"/>
                <a:gd name="T21" fmla="*/ 76 h 76"/>
                <a:gd name="T22" fmla="*/ 25 w 82"/>
                <a:gd name="T23" fmla="*/ 64 h 76"/>
                <a:gd name="T24" fmla="*/ 33 w 82"/>
                <a:gd name="T25" fmla="*/ 50 h 76"/>
                <a:gd name="T26" fmla="*/ 38 w 82"/>
                <a:gd name="T27" fmla="*/ 43 h 76"/>
                <a:gd name="T28" fmla="*/ 82 w 82"/>
                <a:gd name="T29" fmla="*/ 12 h 76"/>
                <a:gd name="T30" fmla="*/ 77 w 82"/>
                <a:gd name="T31" fmla="*/ 0 h 76"/>
                <a:gd name="T32" fmla="*/ 77 w 82"/>
                <a:gd name="T33" fmla="*/ 0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76"/>
                <a:gd name="T53" fmla="*/ 82 w 82"/>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76">
                  <a:moveTo>
                    <a:pt x="77" y="0"/>
                  </a:moveTo>
                  <a:lnTo>
                    <a:pt x="52" y="5"/>
                  </a:lnTo>
                  <a:lnTo>
                    <a:pt x="52" y="7"/>
                  </a:lnTo>
                  <a:lnTo>
                    <a:pt x="52" y="17"/>
                  </a:lnTo>
                  <a:lnTo>
                    <a:pt x="47" y="26"/>
                  </a:lnTo>
                  <a:lnTo>
                    <a:pt x="38" y="33"/>
                  </a:lnTo>
                  <a:lnTo>
                    <a:pt x="22" y="38"/>
                  </a:lnTo>
                  <a:lnTo>
                    <a:pt x="11" y="52"/>
                  </a:lnTo>
                  <a:lnTo>
                    <a:pt x="0" y="64"/>
                  </a:lnTo>
                  <a:lnTo>
                    <a:pt x="3" y="76"/>
                  </a:lnTo>
                  <a:lnTo>
                    <a:pt x="11" y="76"/>
                  </a:lnTo>
                  <a:lnTo>
                    <a:pt x="25" y="64"/>
                  </a:lnTo>
                  <a:lnTo>
                    <a:pt x="33" y="50"/>
                  </a:lnTo>
                  <a:lnTo>
                    <a:pt x="38" y="43"/>
                  </a:lnTo>
                  <a:lnTo>
                    <a:pt x="82" y="12"/>
                  </a:lnTo>
                  <a:lnTo>
                    <a:pt x="77" y="0"/>
                  </a:lnTo>
                  <a:close/>
                </a:path>
              </a:pathLst>
            </a:custGeom>
            <a:solidFill>
              <a:srgbClr val="A89E96"/>
            </a:solidFill>
            <a:ln w="9525">
              <a:noFill/>
              <a:round/>
              <a:headEnd/>
              <a:tailEnd/>
            </a:ln>
          </p:spPr>
          <p:txBody>
            <a:bodyPr/>
            <a:lstStyle/>
            <a:p>
              <a:endParaRPr lang="en-US"/>
            </a:p>
          </p:txBody>
        </p:sp>
        <p:sp>
          <p:nvSpPr>
            <p:cNvPr id="15535" name="Freeform 149"/>
            <p:cNvSpPr>
              <a:spLocks/>
            </p:cNvSpPr>
            <p:nvPr/>
          </p:nvSpPr>
          <p:spPr bwMode="auto">
            <a:xfrm>
              <a:off x="6647" y="2510"/>
              <a:ext cx="99" cy="88"/>
            </a:xfrm>
            <a:custGeom>
              <a:avLst/>
              <a:gdLst>
                <a:gd name="T0" fmla="*/ 8 w 99"/>
                <a:gd name="T1" fmla="*/ 0 h 88"/>
                <a:gd name="T2" fmla="*/ 3 w 99"/>
                <a:gd name="T3" fmla="*/ 5 h 88"/>
                <a:gd name="T4" fmla="*/ 0 w 99"/>
                <a:gd name="T5" fmla="*/ 14 h 88"/>
                <a:gd name="T6" fmla="*/ 11 w 99"/>
                <a:gd name="T7" fmla="*/ 28 h 88"/>
                <a:gd name="T8" fmla="*/ 33 w 99"/>
                <a:gd name="T9" fmla="*/ 50 h 88"/>
                <a:gd name="T10" fmla="*/ 52 w 99"/>
                <a:gd name="T11" fmla="*/ 71 h 88"/>
                <a:gd name="T12" fmla="*/ 63 w 99"/>
                <a:gd name="T13" fmla="*/ 83 h 88"/>
                <a:gd name="T14" fmla="*/ 66 w 99"/>
                <a:gd name="T15" fmla="*/ 83 h 88"/>
                <a:gd name="T16" fmla="*/ 77 w 99"/>
                <a:gd name="T17" fmla="*/ 85 h 88"/>
                <a:gd name="T18" fmla="*/ 88 w 99"/>
                <a:gd name="T19" fmla="*/ 88 h 88"/>
                <a:gd name="T20" fmla="*/ 99 w 99"/>
                <a:gd name="T21" fmla="*/ 85 h 88"/>
                <a:gd name="T22" fmla="*/ 99 w 99"/>
                <a:gd name="T23" fmla="*/ 81 h 88"/>
                <a:gd name="T24" fmla="*/ 94 w 99"/>
                <a:gd name="T25" fmla="*/ 81 h 88"/>
                <a:gd name="T26" fmla="*/ 85 w 99"/>
                <a:gd name="T27" fmla="*/ 78 h 88"/>
                <a:gd name="T28" fmla="*/ 83 w 99"/>
                <a:gd name="T29" fmla="*/ 78 h 88"/>
                <a:gd name="T30" fmla="*/ 28 w 99"/>
                <a:gd name="T31" fmla="*/ 31 h 88"/>
                <a:gd name="T32" fmla="*/ 8 w 99"/>
                <a:gd name="T33" fmla="*/ 0 h 88"/>
                <a:gd name="T34" fmla="*/ 8 w 99"/>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
                <a:gd name="T55" fmla="*/ 0 h 88"/>
                <a:gd name="T56" fmla="*/ 99 w 99"/>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 h="88">
                  <a:moveTo>
                    <a:pt x="8" y="0"/>
                  </a:moveTo>
                  <a:lnTo>
                    <a:pt x="3" y="5"/>
                  </a:lnTo>
                  <a:lnTo>
                    <a:pt x="0" y="14"/>
                  </a:lnTo>
                  <a:lnTo>
                    <a:pt x="11" y="28"/>
                  </a:lnTo>
                  <a:lnTo>
                    <a:pt x="33" y="50"/>
                  </a:lnTo>
                  <a:lnTo>
                    <a:pt x="52" y="71"/>
                  </a:lnTo>
                  <a:lnTo>
                    <a:pt x="63" y="83"/>
                  </a:lnTo>
                  <a:lnTo>
                    <a:pt x="66" y="83"/>
                  </a:lnTo>
                  <a:lnTo>
                    <a:pt x="77" y="85"/>
                  </a:lnTo>
                  <a:lnTo>
                    <a:pt x="88" y="88"/>
                  </a:lnTo>
                  <a:lnTo>
                    <a:pt x="99" y="85"/>
                  </a:lnTo>
                  <a:lnTo>
                    <a:pt x="99" y="81"/>
                  </a:lnTo>
                  <a:lnTo>
                    <a:pt x="94" y="81"/>
                  </a:lnTo>
                  <a:lnTo>
                    <a:pt x="85" y="78"/>
                  </a:lnTo>
                  <a:lnTo>
                    <a:pt x="83" y="78"/>
                  </a:lnTo>
                  <a:lnTo>
                    <a:pt x="28" y="31"/>
                  </a:lnTo>
                  <a:lnTo>
                    <a:pt x="8" y="0"/>
                  </a:lnTo>
                  <a:close/>
                </a:path>
              </a:pathLst>
            </a:custGeom>
            <a:solidFill>
              <a:srgbClr val="A89E96"/>
            </a:solidFill>
            <a:ln w="9525">
              <a:noFill/>
              <a:round/>
              <a:headEnd/>
              <a:tailEnd/>
            </a:ln>
          </p:spPr>
          <p:txBody>
            <a:bodyPr/>
            <a:lstStyle/>
            <a:p>
              <a:endParaRPr lang="en-US"/>
            </a:p>
          </p:txBody>
        </p:sp>
        <p:sp>
          <p:nvSpPr>
            <p:cNvPr id="15536" name="Freeform 150"/>
            <p:cNvSpPr>
              <a:spLocks/>
            </p:cNvSpPr>
            <p:nvPr/>
          </p:nvSpPr>
          <p:spPr bwMode="auto">
            <a:xfrm>
              <a:off x="6697" y="2515"/>
              <a:ext cx="46" cy="61"/>
            </a:xfrm>
            <a:custGeom>
              <a:avLst/>
              <a:gdLst>
                <a:gd name="T0" fmla="*/ 0 w 46"/>
                <a:gd name="T1" fmla="*/ 0 h 61"/>
                <a:gd name="T2" fmla="*/ 8 w 46"/>
                <a:gd name="T3" fmla="*/ 38 h 61"/>
                <a:gd name="T4" fmla="*/ 38 w 46"/>
                <a:gd name="T5" fmla="*/ 61 h 61"/>
                <a:gd name="T6" fmla="*/ 46 w 46"/>
                <a:gd name="T7" fmla="*/ 57 h 61"/>
                <a:gd name="T8" fmla="*/ 22 w 46"/>
                <a:gd name="T9" fmla="*/ 31 h 61"/>
                <a:gd name="T10" fmla="*/ 16 w 46"/>
                <a:gd name="T11" fmla="*/ 12 h 61"/>
                <a:gd name="T12" fmla="*/ 0 w 46"/>
                <a:gd name="T13" fmla="*/ 0 h 61"/>
                <a:gd name="T14" fmla="*/ 0 w 46"/>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61"/>
                <a:gd name="T26" fmla="*/ 46 w 46"/>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61">
                  <a:moveTo>
                    <a:pt x="0" y="0"/>
                  </a:moveTo>
                  <a:lnTo>
                    <a:pt x="8" y="38"/>
                  </a:lnTo>
                  <a:lnTo>
                    <a:pt x="38" y="61"/>
                  </a:lnTo>
                  <a:lnTo>
                    <a:pt x="46" y="57"/>
                  </a:lnTo>
                  <a:lnTo>
                    <a:pt x="22" y="31"/>
                  </a:lnTo>
                  <a:lnTo>
                    <a:pt x="16" y="12"/>
                  </a:lnTo>
                  <a:lnTo>
                    <a:pt x="0" y="0"/>
                  </a:lnTo>
                  <a:close/>
                </a:path>
              </a:pathLst>
            </a:custGeom>
            <a:solidFill>
              <a:srgbClr val="A89E96"/>
            </a:solidFill>
            <a:ln w="9525">
              <a:noFill/>
              <a:round/>
              <a:headEnd/>
              <a:tailEnd/>
            </a:ln>
          </p:spPr>
          <p:txBody>
            <a:bodyPr/>
            <a:lstStyle/>
            <a:p>
              <a:endParaRPr lang="en-US"/>
            </a:p>
          </p:txBody>
        </p:sp>
        <p:sp>
          <p:nvSpPr>
            <p:cNvPr id="15537" name="Freeform 151"/>
            <p:cNvSpPr>
              <a:spLocks/>
            </p:cNvSpPr>
            <p:nvPr/>
          </p:nvSpPr>
          <p:spPr bwMode="auto">
            <a:xfrm>
              <a:off x="6809" y="2584"/>
              <a:ext cx="55" cy="28"/>
            </a:xfrm>
            <a:custGeom>
              <a:avLst/>
              <a:gdLst>
                <a:gd name="T0" fmla="*/ 0 w 55"/>
                <a:gd name="T1" fmla="*/ 0 h 28"/>
                <a:gd name="T2" fmla="*/ 11 w 55"/>
                <a:gd name="T3" fmla="*/ 19 h 28"/>
                <a:gd name="T4" fmla="*/ 17 w 55"/>
                <a:gd name="T5" fmla="*/ 19 h 28"/>
                <a:gd name="T6" fmla="*/ 30 w 55"/>
                <a:gd name="T7" fmla="*/ 23 h 28"/>
                <a:gd name="T8" fmla="*/ 44 w 55"/>
                <a:gd name="T9" fmla="*/ 28 h 28"/>
                <a:gd name="T10" fmla="*/ 55 w 55"/>
                <a:gd name="T11" fmla="*/ 28 h 28"/>
                <a:gd name="T12" fmla="*/ 47 w 55"/>
                <a:gd name="T13" fmla="*/ 21 h 28"/>
                <a:gd name="T14" fmla="*/ 28 w 55"/>
                <a:gd name="T15" fmla="*/ 11 h 28"/>
                <a:gd name="T16" fmla="*/ 9 w 55"/>
                <a:gd name="T17" fmla="*/ 2 h 28"/>
                <a:gd name="T18" fmla="*/ 0 w 55"/>
                <a:gd name="T19" fmla="*/ 0 h 28"/>
                <a:gd name="T20" fmla="*/ 0 w 55"/>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28"/>
                <a:gd name="T35" fmla="*/ 55 w 55"/>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28">
                  <a:moveTo>
                    <a:pt x="0" y="0"/>
                  </a:moveTo>
                  <a:lnTo>
                    <a:pt x="11" y="19"/>
                  </a:lnTo>
                  <a:lnTo>
                    <a:pt x="17" y="19"/>
                  </a:lnTo>
                  <a:lnTo>
                    <a:pt x="30" y="23"/>
                  </a:lnTo>
                  <a:lnTo>
                    <a:pt x="44" y="28"/>
                  </a:lnTo>
                  <a:lnTo>
                    <a:pt x="55" y="28"/>
                  </a:lnTo>
                  <a:lnTo>
                    <a:pt x="47" y="21"/>
                  </a:lnTo>
                  <a:lnTo>
                    <a:pt x="28" y="11"/>
                  </a:lnTo>
                  <a:lnTo>
                    <a:pt x="9" y="2"/>
                  </a:lnTo>
                  <a:lnTo>
                    <a:pt x="0" y="0"/>
                  </a:lnTo>
                  <a:close/>
                </a:path>
              </a:pathLst>
            </a:custGeom>
            <a:solidFill>
              <a:srgbClr val="A89E96"/>
            </a:solidFill>
            <a:ln w="9525">
              <a:noFill/>
              <a:round/>
              <a:headEnd/>
              <a:tailEnd/>
            </a:ln>
          </p:spPr>
          <p:txBody>
            <a:bodyPr/>
            <a:lstStyle/>
            <a:p>
              <a:endParaRPr lang="en-US"/>
            </a:p>
          </p:txBody>
        </p:sp>
        <p:sp>
          <p:nvSpPr>
            <p:cNvPr id="15538" name="Freeform 152"/>
            <p:cNvSpPr>
              <a:spLocks/>
            </p:cNvSpPr>
            <p:nvPr/>
          </p:nvSpPr>
          <p:spPr bwMode="auto">
            <a:xfrm>
              <a:off x="6859" y="2541"/>
              <a:ext cx="19" cy="24"/>
            </a:xfrm>
            <a:custGeom>
              <a:avLst/>
              <a:gdLst>
                <a:gd name="T0" fmla="*/ 8 w 19"/>
                <a:gd name="T1" fmla="*/ 0 h 24"/>
                <a:gd name="T2" fmla="*/ 5 w 19"/>
                <a:gd name="T3" fmla="*/ 2 h 24"/>
                <a:gd name="T4" fmla="*/ 0 w 19"/>
                <a:gd name="T5" fmla="*/ 12 h 24"/>
                <a:gd name="T6" fmla="*/ 0 w 19"/>
                <a:gd name="T7" fmla="*/ 19 h 24"/>
                <a:gd name="T8" fmla="*/ 8 w 19"/>
                <a:gd name="T9" fmla="*/ 24 h 24"/>
                <a:gd name="T10" fmla="*/ 13 w 19"/>
                <a:gd name="T11" fmla="*/ 21 h 24"/>
                <a:gd name="T12" fmla="*/ 19 w 19"/>
                <a:gd name="T13" fmla="*/ 14 h 24"/>
                <a:gd name="T14" fmla="*/ 19 w 19"/>
                <a:gd name="T15" fmla="*/ 7 h 24"/>
                <a:gd name="T16" fmla="*/ 19 w 19"/>
                <a:gd name="T17" fmla="*/ 5 h 24"/>
                <a:gd name="T18" fmla="*/ 8 w 19"/>
                <a:gd name="T19" fmla="*/ 0 h 24"/>
                <a:gd name="T20" fmla="*/ 8 w 19"/>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24"/>
                <a:gd name="T35" fmla="*/ 19 w 19"/>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24">
                  <a:moveTo>
                    <a:pt x="8" y="0"/>
                  </a:moveTo>
                  <a:lnTo>
                    <a:pt x="5" y="2"/>
                  </a:lnTo>
                  <a:lnTo>
                    <a:pt x="0" y="12"/>
                  </a:lnTo>
                  <a:lnTo>
                    <a:pt x="0" y="19"/>
                  </a:lnTo>
                  <a:lnTo>
                    <a:pt x="8" y="24"/>
                  </a:lnTo>
                  <a:lnTo>
                    <a:pt x="13" y="21"/>
                  </a:lnTo>
                  <a:lnTo>
                    <a:pt x="19" y="14"/>
                  </a:lnTo>
                  <a:lnTo>
                    <a:pt x="19" y="7"/>
                  </a:lnTo>
                  <a:lnTo>
                    <a:pt x="19" y="5"/>
                  </a:lnTo>
                  <a:lnTo>
                    <a:pt x="8" y="0"/>
                  </a:lnTo>
                  <a:close/>
                </a:path>
              </a:pathLst>
            </a:custGeom>
            <a:solidFill>
              <a:srgbClr val="A89E96"/>
            </a:solidFill>
            <a:ln w="9525">
              <a:noFill/>
              <a:round/>
              <a:headEnd/>
              <a:tailEnd/>
            </a:ln>
          </p:spPr>
          <p:txBody>
            <a:bodyPr/>
            <a:lstStyle/>
            <a:p>
              <a:endParaRPr lang="en-US"/>
            </a:p>
          </p:txBody>
        </p:sp>
        <p:sp>
          <p:nvSpPr>
            <p:cNvPr id="15539" name="Freeform 153"/>
            <p:cNvSpPr>
              <a:spLocks/>
            </p:cNvSpPr>
            <p:nvPr/>
          </p:nvSpPr>
          <p:spPr bwMode="auto">
            <a:xfrm>
              <a:off x="6782" y="2455"/>
              <a:ext cx="33" cy="29"/>
            </a:xfrm>
            <a:custGeom>
              <a:avLst/>
              <a:gdLst>
                <a:gd name="T0" fmla="*/ 33 w 33"/>
                <a:gd name="T1" fmla="*/ 0 h 29"/>
                <a:gd name="T2" fmla="*/ 27 w 33"/>
                <a:gd name="T3" fmla="*/ 3 h 29"/>
                <a:gd name="T4" fmla="*/ 16 w 33"/>
                <a:gd name="T5" fmla="*/ 10 h 29"/>
                <a:gd name="T6" fmla="*/ 5 w 33"/>
                <a:gd name="T7" fmla="*/ 19 h 29"/>
                <a:gd name="T8" fmla="*/ 0 w 33"/>
                <a:gd name="T9" fmla="*/ 26 h 29"/>
                <a:gd name="T10" fmla="*/ 3 w 33"/>
                <a:gd name="T11" fmla="*/ 29 h 29"/>
                <a:gd name="T12" fmla="*/ 8 w 33"/>
                <a:gd name="T13" fmla="*/ 29 h 29"/>
                <a:gd name="T14" fmla="*/ 11 w 33"/>
                <a:gd name="T15" fmla="*/ 26 h 29"/>
                <a:gd name="T16" fmla="*/ 14 w 33"/>
                <a:gd name="T17" fmla="*/ 26 h 29"/>
                <a:gd name="T18" fmla="*/ 30 w 33"/>
                <a:gd name="T19" fmla="*/ 17 h 29"/>
                <a:gd name="T20" fmla="*/ 33 w 33"/>
                <a:gd name="T21" fmla="*/ 0 h 29"/>
                <a:gd name="T22" fmla="*/ 33 w 33"/>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29"/>
                <a:gd name="T38" fmla="*/ 33 w 33"/>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29">
                  <a:moveTo>
                    <a:pt x="33" y="0"/>
                  </a:moveTo>
                  <a:lnTo>
                    <a:pt x="27" y="3"/>
                  </a:lnTo>
                  <a:lnTo>
                    <a:pt x="16" y="10"/>
                  </a:lnTo>
                  <a:lnTo>
                    <a:pt x="5" y="19"/>
                  </a:lnTo>
                  <a:lnTo>
                    <a:pt x="0" y="26"/>
                  </a:lnTo>
                  <a:lnTo>
                    <a:pt x="3" y="29"/>
                  </a:lnTo>
                  <a:lnTo>
                    <a:pt x="8" y="29"/>
                  </a:lnTo>
                  <a:lnTo>
                    <a:pt x="11" y="26"/>
                  </a:lnTo>
                  <a:lnTo>
                    <a:pt x="14" y="26"/>
                  </a:lnTo>
                  <a:lnTo>
                    <a:pt x="30" y="17"/>
                  </a:lnTo>
                  <a:lnTo>
                    <a:pt x="33" y="0"/>
                  </a:lnTo>
                  <a:close/>
                </a:path>
              </a:pathLst>
            </a:custGeom>
            <a:solidFill>
              <a:srgbClr val="A89E96"/>
            </a:solidFill>
            <a:ln w="9525">
              <a:noFill/>
              <a:round/>
              <a:headEnd/>
              <a:tailEnd/>
            </a:ln>
          </p:spPr>
          <p:txBody>
            <a:bodyPr/>
            <a:lstStyle/>
            <a:p>
              <a:endParaRPr lang="en-US"/>
            </a:p>
          </p:txBody>
        </p:sp>
        <p:sp>
          <p:nvSpPr>
            <p:cNvPr id="15540" name="Freeform 154"/>
            <p:cNvSpPr>
              <a:spLocks/>
            </p:cNvSpPr>
            <p:nvPr/>
          </p:nvSpPr>
          <p:spPr bwMode="auto">
            <a:xfrm>
              <a:off x="6468" y="2239"/>
              <a:ext cx="99" cy="55"/>
            </a:xfrm>
            <a:custGeom>
              <a:avLst/>
              <a:gdLst>
                <a:gd name="T0" fmla="*/ 17 w 99"/>
                <a:gd name="T1" fmla="*/ 5 h 55"/>
                <a:gd name="T2" fmla="*/ 11 w 99"/>
                <a:gd name="T3" fmla="*/ 5 h 55"/>
                <a:gd name="T4" fmla="*/ 6 w 99"/>
                <a:gd name="T5" fmla="*/ 10 h 55"/>
                <a:gd name="T6" fmla="*/ 0 w 99"/>
                <a:gd name="T7" fmla="*/ 12 h 55"/>
                <a:gd name="T8" fmla="*/ 0 w 99"/>
                <a:gd name="T9" fmla="*/ 19 h 55"/>
                <a:gd name="T10" fmla="*/ 6 w 99"/>
                <a:gd name="T11" fmla="*/ 26 h 55"/>
                <a:gd name="T12" fmla="*/ 6 w 99"/>
                <a:gd name="T13" fmla="*/ 40 h 55"/>
                <a:gd name="T14" fmla="*/ 6 w 99"/>
                <a:gd name="T15" fmla="*/ 50 h 55"/>
                <a:gd name="T16" fmla="*/ 6 w 99"/>
                <a:gd name="T17" fmla="*/ 55 h 55"/>
                <a:gd name="T18" fmla="*/ 9 w 99"/>
                <a:gd name="T19" fmla="*/ 55 h 55"/>
                <a:gd name="T20" fmla="*/ 22 w 99"/>
                <a:gd name="T21" fmla="*/ 55 h 55"/>
                <a:gd name="T22" fmla="*/ 33 w 99"/>
                <a:gd name="T23" fmla="*/ 50 h 55"/>
                <a:gd name="T24" fmla="*/ 39 w 99"/>
                <a:gd name="T25" fmla="*/ 43 h 55"/>
                <a:gd name="T26" fmla="*/ 39 w 99"/>
                <a:gd name="T27" fmla="*/ 29 h 55"/>
                <a:gd name="T28" fmla="*/ 42 w 99"/>
                <a:gd name="T29" fmla="*/ 21 h 55"/>
                <a:gd name="T30" fmla="*/ 50 w 99"/>
                <a:gd name="T31" fmla="*/ 14 h 55"/>
                <a:gd name="T32" fmla="*/ 64 w 99"/>
                <a:gd name="T33" fmla="*/ 14 h 55"/>
                <a:gd name="T34" fmla="*/ 77 w 99"/>
                <a:gd name="T35" fmla="*/ 12 h 55"/>
                <a:gd name="T36" fmla="*/ 88 w 99"/>
                <a:gd name="T37" fmla="*/ 12 h 55"/>
                <a:gd name="T38" fmla="*/ 97 w 99"/>
                <a:gd name="T39" fmla="*/ 10 h 55"/>
                <a:gd name="T40" fmla="*/ 99 w 99"/>
                <a:gd name="T41" fmla="*/ 7 h 55"/>
                <a:gd name="T42" fmla="*/ 91 w 99"/>
                <a:gd name="T43" fmla="*/ 2 h 55"/>
                <a:gd name="T44" fmla="*/ 83 w 99"/>
                <a:gd name="T45" fmla="*/ 2 h 55"/>
                <a:gd name="T46" fmla="*/ 77 w 99"/>
                <a:gd name="T47" fmla="*/ 2 h 55"/>
                <a:gd name="T48" fmla="*/ 75 w 99"/>
                <a:gd name="T49" fmla="*/ 5 h 55"/>
                <a:gd name="T50" fmla="*/ 36 w 99"/>
                <a:gd name="T51" fmla="*/ 0 h 55"/>
                <a:gd name="T52" fmla="*/ 36 w 99"/>
                <a:gd name="T53" fmla="*/ 2 h 55"/>
                <a:gd name="T54" fmla="*/ 36 w 99"/>
                <a:gd name="T55" fmla="*/ 7 h 55"/>
                <a:gd name="T56" fmla="*/ 36 w 99"/>
                <a:gd name="T57" fmla="*/ 12 h 55"/>
                <a:gd name="T58" fmla="*/ 33 w 99"/>
                <a:gd name="T59" fmla="*/ 14 h 55"/>
                <a:gd name="T60" fmla="*/ 22 w 99"/>
                <a:gd name="T61" fmla="*/ 10 h 55"/>
                <a:gd name="T62" fmla="*/ 17 w 99"/>
                <a:gd name="T63" fmla="*/ 5 h 55"/>
                <a:gd name="T64" fmla="*/ 17 w 99"/>
                <a:gd name="T65" fmla="*/ 5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55"/>
                <a:gd name="T101" fmla="*/ 99 w 99"/>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55">
                  <a:moveTo>
                    <a:pt x="17" y="5"/>
                  </a:moveTo>
                  <a:lnTo>
                    <a:pt x="11" y="5"/>
                  </a:lnTo>
                  <a:lnTo>
                    <a:pt x="6" y="10"/>
                  </a:lnTo>
                  <a:lnTo>
                    <a:pt x="0" y="12"/>
                  </a:lnTo>
                  <a:lnTo>
                    <a:pt x="0" y="19"/>
                  </a:lnTo>
                  <a:lnTo>
                    <a:pt x="6" y="26"/>
                  </a:lnTo>
                  <a:lnTo>
                    <a:pt x="6" y="40"/>
                  </a:lnTo>
                  <a:lnTo>
                    <a:pt x="6" y="50"/>
                  </a:lnTo>
                  <a:lnTo>
                    <a:pt x="6" y="55"/>
                  </a:lnTo>
                  <a:lnTo>
                    <a:pt x="9" y="55"/>
                  </a:lnTo>
                  <a:lnTo>
                    <a:pt x="22" y="55"/>
                  </a:lnTo>
                  <a:lnTo>
                    <a:pt x="33" y="50"/>
                  </a:lnTo>
                  <a:lnTo>
                    <a:pt x="39" y="43"/>
                  </a:lnTo>
                  <a:lnTo>
                    <a:pt x="39" y="29"/>
                  </a:lnTo>
                  <a:lnTo>
                    <a:pt x="42" y="21"/>
                  </a:lnTo>
                  <a:lnTo>
                    <a:pt x="50" y="14"/>
                  </a:lnTo>
                  <a:lnTo>
                    <a:pt x="64" y="14"/>
                  </a:lnTo>
                  <a:lnTo>
                    <a:pt x="77" y="12"/>
                  </a:lnTo>
                  <a:lnTo>
                    <a:pt x="88" y="12"/>
                  </a:lnTo>
                  <a:lnTo>
                    <a:pt x="97" y="10"/>
                  </a:lnTo>
                  <a:lnTo>
                    <a:pt x="99" y="7"/>
                  </a:lnTo>
                  <a:lnTo>
                    <a:pt x="91" y="2"/>
                  </a:lnTo>
                  <a:lnTo>
                    <a:pt x="83" y="2"/>
                  </a:lnTo>
                  <a:lnTo>
                    <a:pt x="77" y="2"/>
                  </a:lnTo>
                  <a:lnTo>
                    <a:pt x="75" y="5"/>
                  </a:lnTo>
                  <a:lnTo>
                    <a:pt x="36" y="0"/>
                  </a:lnTo>
                  <a:lnTo>
                    <a:pt x="36" y="2"/>
                  </a:lnTo>
                  <a:lnTo>
                    <a:pt x="36" y="7"/>
                  </a:lnTo>
                  <a:lnTo>
                    <a:pt x="36" y="12"/>
                  </a:lnTo>
                  <a:lnTo>
                    <a:pt x="33" y="14"/>
                  </a:lnTo>
                  <a:lnTo>
                    <a:pt x="22" y="10"/>
                  </a:lnTo>
                  <a:lnTo>
                    <a:pt x="17" y="5"/>
                  </a:lnTo>
                  <a:close/>
                </a:path>
              </a:pathLst>
            </a:custGeom>
            <a:solidFill>
              <a:srgbClr val="CCC7C2"/>
            </a:solidFill>
            <a:ln w="9525">
              <a:noFill/>
              <a:round/>
              <a:headEnd/>
              <a:tailEnd/>
            </a:ln>
          </p:spPr>
          <p:txBody>
            <a:bodyPr/>
            <a:lstStyle/>
            <a:p>
              <a:endParaRPr lang="en-US"/>
            </a:p>
          </p:txBody>
        </p:sp>
        <p:sp>
          <p:nvSpPr>
            <p:cNvPr id="15541" name="Freeform 155"/>
            <p:cNvSpPr>
              <a:spLocks/>
            </p:cNvSpPr>
            <p:nvPr/>
          </p:nvSpPr>
          <p:spPr bwMode="auto">
            <a:xfrm>
              <a:off x="6639" y="2441"/>
              <a:ext cx="80" cy="131"/>
            </a:xfrm>
            <a:custGeom>
              <a:avLst/>
              <a:gdLst>
                <a:gd name="T0" fmla="*/ 25 w 80"/>
                <a:gd name="T1" fmla="*/ 5 h 131"/>
                <a:gd name="T2" fmla="*/ 19 w 80"/>
                <a:gd name="T3" fmla="*/ 2 h 131"/>
                <a:gd name="T4" fmla="*/ 11 w 80"/>
                <a:gd name="T5" fmla="*/ 0 h 131"/>
                <a:gd name="T6" fmla="*/ 0 w 80"/>
                <a:gd name="T7" fmla="*/ 0 h 131"/>
                <a:gd name="T8" fmla="*/ 0 w 80"/>
                <a:gd name="T9" fmla="*/ 5 h 131"/>
                <a:gd name="T10" fmla="*/ 3 w 80"/>
                <a:gd name="T11" fmla="*/ 19 h 131"/>
                <a:gd name="T12" fmla="*/ 8 w 80"/>
                <a:gd name="T13" fmla="*/ 38 h 131"/>
                <a:gd name="T14" fmla="*/ 11 w 80"/>
                <a:gd name="T15" fmla="*/ 55 h 131"/>
                <a:gd name="T16" fmla="*/ 19 w 80"/>
                <a:gd name="T17" fmla="*/ 64 h 131"/>
                <a:gd name="T18" fmla="*/ 30 w 80"/>
                <a:gd name="T19" fmla="*/ 76 h 131"/>
                <a:gd name="T20" fmla="*/ 44 w 80"/>
                <a:gd name="T21" fmla="*/ 100 h 131"/>
                <a:gd name="T22" fmla="*/ 60 w 80"/>
                <a:gd name="T23" fmla="*/ 119 h 131"/>
                <a:gd name="T24" fmla="*/ 77 w 80"/>
                <a:gd name="T25" fmla="*/ 131 h 131"/>
                <a:gd name="T26" fmla="*/ 80 w 80"/>
                <a:gd name="T27" fmla="*/ 131 h 131"/>
                <a:gd name="T28" fmla="*/ 77 w 80"/>
                <a:gd name="T29" fmla="*/ 126 h 131"/>
                <a:gd name="T30" fmla="*/ 66 w 80"/>
                <a:gd name="T31" fmla="*/ 119 h 131"/>
                <a:gd name="T32" fmla="*/ 63 w 80"/>
                <a:gd name="T33" fmla="*/ 119 h 131"/>
                <a:gd name="T34" fmla="*/ 47 w 80"/>
                <a:gd name="T35" fmla="*/ 83 h 131"/>
                <a:gd name="T36" fmla="*/ 47 w 80"/>
                <a:gd name="T37" fmla="*/ 74 h 131"/>
                <a:gd name="T38" fmla="*/ 49 w 80"/>
                <a:gd name="T39" fmla="*/ 59 h 131"/>
                <a:gd name="T40" fmla="*/ 49 w 80"/>
                <a:gd name="T41" fmla="*/ 43 h 131"/>
                <a:gd name="T42" fmla="*/ 49 w 80"/>
                <a:gd name="T43" fmla="*/ 36 h 131"/>
                <a:gd name="T44" fmla="*/ 47 w 80"/>
                <a:gd name="T45" fmla="*/ 38 h 131"/>
                <a:gd name="T46" fmla="*/ 47 w 80"/>
                <a:gd name="T47" fmla="*/ 48 h 131"/>
                <a:gd name="T48" fmla="*/ 44 w 80"/>
                <a:gd name="T49" fmla="*/ 55 h 131"/>
                <a:gd name="T50" fmla="*/ 41 w 80"/>
                <a:gd name="T51" fmla="*/ 57 h 131"/>
                <a:gd name="T52" fmla="*/ 38 w 80"/>
                <a:gd name="T53" fmla="*/ 50 h 131"/>
                <a:gd name="T54" fmla="*/ 38 w 80"/>
                <a:gd name="T55" fmla="*/ 40 h 131"/>
                <a:gd name="T56" fmla="*/ 38 w 80"/>
                <a:gd name="T57" fmla="*/ 31 h 131"/>
                <a:gd name="T58" fmla="*/ 41 w 80"/>
                <a:gd name="T59" fmla="*/ 26 h 131"/>
                <a:gd name="T60" fmla="*/ 25 w 80"/>
                <a:gd name="T61" fmla="*/ 5 h 131"/>
                <a:gd name="T62" fmla="*/ 25 w 80"/>
                <a:gd name="T63" fmla="*/ 5 h 1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131"/>
                <a:gd name="T98" fmla="*/ 80 w 80"/>
                <a:gd name="T99" fmla="*/ 131 h 1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131">
                  <a:moveTo>
                    <a:pt x="25" y="5"/>
                  </a:moveTo>
                  <a:lnTo>
                    <a:pt x="19" y="2"/>
                  </a:lnTo>
                  <a:lnTo>
                    <a:pt x="11" y="0"/>
                  </a:lnTo>
                  <a:lnTo>
                    <a:pt x="0" y="0"/>
                  </a:lnTo>
                  <a:lnTo>
                    <a:pt x="0" y="5"/>
                  </a:lnTo>
                  <a:lnTo>
                    <a:pt x="3" y="19"/>
                  </a:lnTo>
                  <a:lnTo>
                    <a:pt x="8" y="38"/>
                  </a:lnTo>
                  <a:lnTo>
                    <a:pt x="11" y="55"/>
                  </a:lnTo>
                  <a:lnTo>
                    <a:pt x="19" y="64"/>
                  </a:lnTo>
                  <a:lnTo>
                    <a:pt x="30" y="76"/>
                  </a:lnTo>
                  <a:lnTo>
                    <a:pt x="44" y="100"/>
                  </a:lnTo>
                  <a:lnTo>
                    <a:pt x="60" y="119"/>
                  </a:lnTo>
                  <a:lnTo>
                    <a:pt x="77" y="131"/>
                  </a:lnTo>
                  <a:lnTo>
                    <a:pt x="80" y="131"/>
                  </a:lnTo>
                  <a:lnTo>
                    <a:pt x="77" y="126"/>
                  </a:lnTo>
                  <a:lnTo>
                    <a:pt x="66" y="119"/>
                  </a:lnTo>
                  <a:lnTo>
                    <a:pt x="63" y="119"/>
                  </a:lnTo>
                  <a:lnTo>
                    <a:pt x="47" y="83"/>
                  </a:lnTo>
                  <a:lnTo>
                    <a:pt x="47" y="74"/>
                  </a:lnTo>
                  <a:lnTo>
                    <a:pt x="49" y="59"/>
                  </a:lnTo>
                  <a:lnTo>
                    <a:pt x="49" y="43"/>
                  </a:lnTo>
                  <a:lnTo>
                    <a:pt x="49" y="36"/>
                  </a:lnTo>
                  <a:lnTo>
                    <a:pt x="47" y="38"/>
                  </a:lnTo>
                  <a:lnTo>
                    <a:pt x="47" y="48"/>
                  </a:lnTo>
                  <a:lnTo>
                    <a:pt x="44" y="55"/>
                  </a:lnTo>
                  <a:lnTo>
                    <a:pt x="41" y="57"/>
                  </a:lnTo>
                  <a:lnTo>
                    <a:pt x="38" y="50"/>
                  </a:lnTo>
                  <a:lnTo>
                    <a:pt x="38" y="40"/>
                  </a:lnTo>
                  <a:lnTo>
                    <a:pt x="38" y="31"/>
                  </a:lnTo>
                  <a:lnTo>
                    <a:pt x="41" y="26"/>
                  </a:lnTo>
                  <a:lnTo>
                    <a:pt x="25" y="5"/>
                  </a:lnTo>
                  <a:close/>
                </a:path>
              </a:pathLst>
            </a:custGeom>
            <a:solidFill>
              <a:srgbClr val="CCC7C2"/>
            </a:solidFill>
            <a:ln w="9525">
              <a:noFill/>
              <a:round/>
              <a:headEnd/>
              <a:tailEnd/>
            </a:ln>
          </p:spPr>
          <p:txBody>
            <a:bodyPr/>
            <a:lstStyle/>
            <a:p>
              <a:endParaRPr lang="en-US"/>
            </a:p>
          </p:txBody>
        </p:sp>
        <p:sp>
          <p:nvSpPr>
            <p:cNvPr id="15542" name="Freeform 156"/>
            <p:cNvSpPr>
              <a:spLocks/>
            </p:cNvSpPr>
            <p:nvPr/>
          </p:nvSpPr>
          <p:spPr bwMode="auto">
            <a:xfrm>
              <a:off x="6639" y="2260"/>
              <a:ext cx="58" cy="50"/>
            </a:xfrm>
            <a:custGeom>
              <a:avLst/>
              <a:gdLst>
                <a:gd name="T0" fmla="*/ 0 w 58"/>
                <a:gd name="T1" fmla="*/ 0 h 50"/>
                <a:gd name="T2" fmla="*/ 0 w 58"/>
                <a:gd name="T3" fmla="*/ 8 h 50"/>
                <a:gd name="T4" fmla="*/ 0 w 58"/>
                <a:gd name="T5" fmla="*/ 24 h 50"/>
                <a:gd name="T6" fmla="*/ 5 w 58"/>
                <a:gd name="T7" fmla="*/ 41 h 50"/>
                <a:gd name="T8" fmla="*/ 16 w 58"/>
                <a:gd name="T9" fmla="*/ 50 h 50"/>
                <a:gd name="T10" fmla="*/ 19 w 58"/>
                <a:gd name="T11" fmla="*/ 41 h 50"/>
                <a:gd name="T12" fmla="*/ 19 w 58"/>
                <a:gd name="T13" fmla="*/ 29 h 50"/>
                <a:gd name="T14" fmla="*/ 19 w 58"/>
                <a:gd name="T15" fmla="*/ 19 h 50"/>
                <a:gd name="T16" fmla="*/ 27 w 58"/>
                <a:gd name="T17" fmla="*/ 19 h 50"/>
                <a:gd name="T18" fmla="*/ 38 w 58"/>
                <a:gd name="T19" fmla="*/ 27 h 50"/>
                <a:gd name="T20" fmla="*/ 44 w 58"/>
                <a:gd name="T21" fmla="*/ 36 h 50"/>
                <a:gd name="T22" fmla="*/ 44 w 58"/>
                <a:gd name="T23" fmla="*/ 46 h 50"/>
                <a:gd name="T24" fmla="*/ 47 w 58"/>
                <a:gd name="T25" fmla="*/ 50 h 50"/>
                <a:gd name="T26" fmla="*/ 58 w 58"/>
                <a:gd name="T27" fmla="*/ 43 h 50"/>
                <a:gd name="T28" fmla="*/ 58 w 58"/>
                <a:gd name="T29" fmla="*/ 24 h 50"/>
                <a:gd name="T30" fmla="*/ 0 w 58"/>
                <a:gd name="T31" fmla="*/ 0 h 50"/>
                <a:gd name="T32" fmla="*/ 0 w 58"/>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0"/>
                <a:gd name="T53" fmla="*/ 58 w 5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0">
                  <a:moveTo>
                    <a:pt x="0" y="0"/>
                  </a:moveTo>
                  <a:lnTo>
                    <a:pt x="0" y="8"/>
                  </a:lnTo>
                  <a:lnTo>
                    <a:pt x="0" y="24"/>
                  </a:lnTo>
                  <a:lnTo>
                    <a:pt x="5" y="41"/>
                  </a:lnTo>
                  <a:lnTo>
                    <a:pt x="16" y="50"/>
                  </a:lnTo>
                  <a:lnTo>
                    <a:pt x="19" y="41"/>
                  </a:lnTo>
                  <a:lnTo>
                    <a:pt x="19" y="29"/>
                  </a:lnTo>
                  <a:lnTo>
                    <a:pt x="19" y="19"/>
                  </a:lnTo>
                  <a:lnTo>
                    <a:pt x="27" y="19"/>
                  </a:lnTo>
                  <a:lnTo>
                    <a:pt x="38" y="27"/>
                  </a:lnTo>
                  <a:lnTo>
                    <a:pt x="44" y="36"/>
                  </a:lnTo>
                  <a:lnTo>
                    <a:pt x="44" y="46"/>
                  </a:lnTo>
                  <a:lnTo>
                    <a:pt x="47" y="50"/>
                  </a:lnTo>
                  <a:lnTo>
                    <a:pt x="58" y="43"/>
                  </a:lnTo>
                  <a:lnTo>
                    <a:pt x="58" y="24"/>
                  </a:lnTo>
                  <a:lnTo>
                    <a:pt x="0" y="0"/>
                  </a:lnTo>
                  <a:close/>
                </a:path>
              </a:pathLst>
            </a:custGeom>
            <a:solidFill>
              <a:srgbClr val="CCC7C2"/>
            </a:solidFill>
            <a:ln w="9525">
              <a:noFill/>
              <a:round/>
              <a:headEnd/>
              <a:tailEnd/>
            </a:ln>
          </p:spPr>
          <p:txBody>
            <a:bodyPr/>
            <a:lstStyle/>
            <a:p>
              <a:endParaRPr lang="en-US"/>
            </a:p>
          </p:txBody>
        </p:sp>
        <p:sp>
          <p:nvSpPr>
            <p:cNvPr id="15543" name="Freeform 157"/>
            <p:cNvSpPr>
              <a:spLocks/>
            </p:cNvSpPr>
            <p:nvPr/>
          </p:nvSpPr>
          <p:spPr bwMode="auto">
            <a:xfrm>
              <a:off x="6669" y="2211"/>
              <a:ext cx="96" cy="125"/>
            </a:xfrm>
            <a:custGeom>
              <a:avLst/>
              <a:gdLst>
                <a:gd name="T0" fmla="*/ 17 w 96"/>
                <a:gd name="T1" fmla="*/ 0 h 125"/>
                <a:gd name="T2" fmla="*/ 14 w 96"/>
                <a:gd name="T3" fmla="*/ 2 h 125"/>
                <a:gd name="T4" fmla="*/ 11 w 96"/>
                <a:gd name="T5" fmla="*/ 7 h 125"/>
                <a:gd name="T6" fmla="*/ 8 w 96"/>
                <a:gd name="T7" fmla="*/ 14 h 125"/>
                <a:gd name="T8" fmla="*/ 14 w 96"/>
                <a:gd name="T9" fmla="*/ 21 h 125"/>
                <a:gd name="T10" fmla="*/ 25 w 96"/>
                <a:gd name="T11" fmla="*/ 28 h 125"/>
                <a:gd name="T12" fmla="*/ 33 w 96"/>
                <a:gd name="T13" fmla="*/ 40 h 125"/>
                <a:gd name="T14" fmla="*/ 36 w 96"/>
                <a:gd name="T15" fmla="*/ 49 h 125"/>
                <a:gd name="T16" fmla="*/ 28 w 96"/>
                <a:gd name="T17" fmla="*/ 49 h 125"/>
                <a:gd name="T18" fmla="*/ 11 w 96"/>
                <a:gd name="T19" fmla="*/ 42 h 125"/>
                <a:gd name="T20" fmla="*/ 6 w 96"/>
                <a:gd name="T21" fmla="*/ 42 h 125"/>
                <a:gd name="T22" fmla="*/ 0 w 96"/>
                <a:gd name="T23" fmla="*/ 45 h 125"/>
                <a:gd name="T24" fmla="*/ 0 w 96"/>
                <a:gd name="T25" fmla="*/ 52 h 125"/>
                <a:gd name="T26" fmla="*/ 6 w 96"/>
                <a:gd name="T27" fmla="*/ 54 h 125"/>
                <a:gd name="T28" fmla="*/ 14 w 96"/>
                <a:gd name="T29" fmla="*/ 57 h 125"/>
                <a:gd name="T30" fmla="*/ 19 w 96"/>
                <a:gd name="T31" fmla="*/ 57 h 125"/>
                <a:gd name="T32" fmla="*/ 25 w 96"/>
                <a:gd name="T33" fmla="*/ 57 h 125"/>
                <a:gd name="T34" fmla="*/ 50 w 96"/>
                <a:gd name="T35" fmla="*/ 71 h 125"/>
                <a:gd name="T36" fmla="*/ 47 w 96"/>
                <a:gd name="T37" fmla="*/ 76 h 125"/>
                <a:gd name="T38" fmla="*/ 44 w 96"/>
                <a:gd name="T39" fmla="*/ 90 h 125"/>
                <a:gd name="T40" fmla="*/ 41 w 96"/>
                <a:gd name="T41" fmla="*/ 104 h 125"/>
                <a:gd name="T42" fmla="*/ 50 w 96"/>
                <a:gd name="T43" fmla="*/ 109 h 125"/>
                <a:gd name="T44" fmla="*/ 55 w 96"/>
                <a:gd name="T45" fmla="*/ 114 h 125"/>
                <a:gd name="T46" fmla="*/ 61 w 96"/>
                <a:gd name="T47" fmla="*/ 121 h 125"/>
                <a:gd name="T48" fmla="*/ 61 w 96"/>
                <a:gd name="T49" fmla="*/ 125 h 125"/>
                <a:gd name="T50" fmla="*/ 66 w 96"/>
                <a:gd name="T51" fmla="*/ 125 h 125"/>
                <a:gd name="T52" fmla="*/ 69 w 96"/>
                <a:gd name="T53" fmla="*/ 118 h 125"/>
                <a:gd name="T54" fmla="*/ 69 w 96"/>
                <a:gd name="T55" fmla="*/ 109 h 125"/>
                <a:gd name="T56" fmla="*/ 66 w 96"/>
                <a:gd name="T57" fmla="*/ 104 h 125"/>
                <a:gd name="T58" fmla="*/ 66 w 96"/>
                <a:gd name="T59" fmla="*/ 102 h 125"/>
                <a:gd name="T60" fmla="*/ 74 w 96"/>
                <a:gd name="T61" fmla="*/ 83 h 125"/>
                <a:gd name="T62" fmla="*/ 77 w 96"/>
                <a:gd name="T63" fmla="*/ 83 h 125"/>
                <a:gd name="T64" fmla="*/ 85 w 96"/>
                <a:gd name="T65" fmla="*/ 83 h 125"/>
                <a:gd name="T66" fmla="*/ 94 w 96"/>
                <a:gd name="T67" fmla="*/ 83 h 125"/>
                <a:gd name="T68" fmla="*/ 96 w 96"/>
                <a:gd name="T69" fmla="*/ 78 h 125"/>
                <a:gd name="T70" fmla="*/ 91 w 96"/>
                <a:gd name="T71" fmla="*/ 73 h 125"/>
                <a:gd name="T72" fmla="*/ 85 w 96"/>
                <a:gd name="T73" fmla="*/ 71 h 125"/>
                <a:gd name="T74" fmla="*/ 77 w 96"/>
                <a:gd name="T75" fmla="*/ 68 h 125"/>
                <a:gd name="T76" fmla="*/ 74 w 96"/>
                <a:gd name="T77" fmla="*/ 68 h 125"/>
                <a:gd name="T78" fmla="*/ 39 w 96"/>
                <a:gd name="T79" fmla="*/ 21 h 125"/>
                <a:gd name="T80" fmla="*/ 17 w 96"/>
                <a:gd name="T81" fmla="*/ 0 h 125"/>
                <a:gd name="T82" fmla="*/ 17 w 96"/>
                <a:gd name="T83" fmla="*/ 0 h 1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6"/>
                <a:gd name="T127" fmla="*/ 0 h 125"/>
                <a:gd name="T128" fmla="*/ 96 w 96"/>
                <a:gd name="T129" fmla="*/ 125 h 1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6" h="125">
                  <a:moveTo>
                    <a:pt x="17" y="0"/>
                  </a:moveTo>
                  <a:lnTo>
                    <a:pt x="14" y="2"/>
                  </a:lnTo>
                  <a:lnTo>
                    <a:pt x="11" y="7"/>
                  </a:lnTo>
                  <a:lnTo>
                    <a:pt x="8" y="14"/>
                  </a:lnTo>
                  <a:lnTo>
                    <a:pt x="14" y="21"/>
                  </a:lnTo>
                  <a:lnTo>
                    <a:pt x="25" y="28"/>
                  </a:lnTo>
                  <a:lnTo>
                    <a:pt x="33" y="40"/>
                  </a:lnTo>
                  <a:lnTo>
                    <a:pt x="36" y="49"/>
                  </a:lnTo>
                  <a:lnTo>
                    <a:pt x="28" y="49"/>
                  </a:lnTo>
                  <a:lnTo>
                    <a:pt x="11" y="42"/>
                  </a:lnTo>
                  <a:lnTo>
                    <a:pt x="6" y="42"/>
                  </a:lnTo>
                  <a:lnTo>
                    <a:pt x="0" y="45"/>
                  </a:lnTo>
                  <a:lnTo>
                    <a:pt x="0" y="52"/>
                  </a:lnTo>
                  <a:lnTo>
                    <a:pt x="6" y="54"/>
                  </a:lnTo>
                  <a:lnTo>
                    <a:pt x="14" y="57"/>
                  </a:lnTo>
                  <a:lnTo>
                    <a:pt x="19" y="57"/>
                  </a:lnTo>
                  <a:lnTo>
                    <a:pt x="25" y="57"/>
                  </a:lnTo>
                  <a:lnTo>
                    <a:pt x="50" y="71"/>
                  </a:lnTo>
                  <a:lnTo>
                    <a:pt x="47" y="76"/>
                  </a:lnTo>
                  <a:lnTo>
                    <a:pt x="44" y="90"/>
                  </a:lnTo>
                  <a:lnTo>
                    <a:pt x="41" y="104"/>
                  </a:lnTo>
                  <a:lnTo>
                    <a:pt x="50" y="109"/>
                  </a:lnTo>
                  <a:lnTo>
                    <a:pt x="55" y="114"/>
                  </a:lnTo>
                  <a:lnTo>
                    <a:pt x="61" y="121"/>
                  </a:lnTo>
                  <a:lnTo>
                    <a:pt x="61" y="125"/>
                  </a:lnTo>
                  <a:lnTo>
                    <a:pt x="66" y="125"/>
                  </a:lnTo>
                  <a:lnTo>
                    <a:pt x="69" y="118"/>
                  </a:lnTo>
                  <a:lnTo>
                    <a:pt x="69" y="109"/>
                  </a:lnTo>
                  <a:lnTo>
                    <a:pt x="66" y="104"/>
                  </a:lnTo>
                  <a:lnTo>
                    <a:pt x="66" y="102"/>
                  </a:lnTo>
                  <a:lnTo>
                    <a:pt x="74" y="83"/>
                  </a:lnTo>
                  <a:lnTo>
                    <a:pt x="77" y="83"/>
                  </a:lnTo>
                  <a:lnTo>
                    <a:pt x="85" y="83"/>
                  </a:lnTo>
                  <a:lnTo>
                    <a:pt x="94" y="83"/>
                  </a:lnTo>
                  <a:lnTo>
                    <a:pt x="96" y="78"/>
                  </a:lnTo>
                  <a:lnTo>
                    <a:pt x="91" y="73"/>
                  </a:lnTo>
                  <a:lnTo>
                    <a:pt x="85" y="71"/>
                  </a:lnTo>
                  <a:lnTo>
                    <a:pt x="77" y="68"/>
                  </a:lnTo>
                  <a:lnTo>
                    <a:pt x="74" y="68"/>
                  </a:lnTo>
                  <a:lnTo>
                    <a:pt x="39" y="21"/>
                  </a:lnTo>
                  <a:lnTo>
                    <a:pt x="17" y="0"/>
                  </a:lnTo>
                  <a:close/>
                </a:path>
              </a:pathLst>
            </a:custGeom>
            <a:solidFill>
              <a:srgbClr val="CCC7C2"/>
            </a:solidFill>
            <a:ln w="9525">
              <a:noFill/>
              <a:round/>
              <a:headEnd/>
              <a:tailEnd/>
            </a:ln>
          </p:spPr>
          <p:txBody>
            <a:bodyPr/>
            <a:lstStyle/>
            <a:p>
              <a:endParaRPr lang="en-US"/>
            </a:p>
          </p:txBody>
        </p:sp>
        <p:sp>
          <p:nvSpPr>
            <p:cNvPr id="15544" name="Freeform 158"/>
            <p:cNvSpPr>
              <a:spLocks/>
            </p:cNvSpPr>
            <p:nvPr/>
          </p:nvSpPr>
          <p:spPr bwMode="auto">
            <a:xfrm>
              <a:off x="6724" y="2199"/>
              <a:ext cx="115" cy="173"/>
            </a:xfrm>
            <a:custGeom>
              <a:avLst/>
              <a:gdLst>
                <a:gd name="T0" fmla="*/ 30 w 115"/>
                <a:gd name="T1" fmla="*/ 42 h 173"/>
                <a:gd name="T2" fmla="*/ 22 w 115"/>
                <a:gd name="T3" fmla="*/ 40 h 173"/>
                <a:gd name="T4" fmla="*/ 14 w 115"/>
                <a:gd name="T5" fmla="*/ 38 h 173"/>
                <a:gd name="T6" fmla="*/ 0 w 115"/>
                <a:gd name="T7" fmla="*/ 38 h 173"/>
                <a:gd name="T8" fmla="*/ 0 w 115"/>
                <a:gd name="T9" fmla="*/ 45 h 173"/>
                <a:gd name="T10" fmla="*/ 14 w 115"/>
                <a:gd name="T11" fmla="*/ 54 h 173"/>
                <a:gd name="T12" fmla="*/ 33 w 115"/>
                <a:gd name="T13" fmla="*/ 69 h 173"/>
                <a:gd name="T14" fmla="*/ 50 w 115"/>
                <a:gd name="T15" fmla="*/ 80 h 173"/>
                <a:gd name="T16" fmla="*/ 66 w 115"/>
                <a:gd name="T17" fmla="*/ 85 h 173"/>
                <a:gd name="T18" fmla="*/ 63 w 115"/>
                <a:gd name="T19" fmla="*/ 90 h 173"/>
                <a:gd name="T20" fmla="*/ 58 w 115"/>
                <a:gd name="T21" fmla="*/ 107 h 173"/>
                <a:gd name="T22" fmla="*/ 55 w 115"/>
                <a:gd name="T23" fmla="*/ 121 h 173"/>
                <a:gd name="T24" fmla="*/ 58 w 115"/>
                <a:gd name="T25" fmla="*/ 133 h 173"/>
                <a:gd name="T26" fmla="*/ 63 w 115"/>
                <a:gd name="T27" fmla="*/ 133 h 173"/>
                <a:gd name="T28" fmla="*/ 66 w 115"/>
                <a:gd name="T29" fmla="*/ 128 h 173"/>
                <a:gd name="T30" fmla="*/ 69 w 115"/>
                <a:gd name="T31" fmla="*/ 121 h 173"/>
                <a:gd name="T32" fmla="*/ 69 w 115"/>
                <a:gd name="T33" fmla="*/ 118 h 173"/>
                <a:gd name="T34" fmla="*/ 80 w 115"/>
                <a:gd name="T35" fmla="*/ 107 h 173"/>
                <a:gd name="T36" fmla="*/ 80 w 115"/>
                <a:gd name="T37" fmla="*/ 114 h 173"/>
                <a:gd name="T38" fmla="*/ 80 w 115"/>
                <a:gd name="T39" fmla="*/ 128 h 173"/>
                <a:gd name="T40" fmla="*/ 80 w 115"/>
                <a:gd name="T41" fmla="*/ 145 h 173"/>
                <a:gd name="T42" fmla="*/ 80 w 115"/>
                <a:gd name="T43" fmla="*/ 159 h 173"/>
                <a:gd name="T44" fmla="*/ 74 w 115"/>
                <a:gd name="T45" fmla="*/ 166 h 173"/>
                <a:gd name="T46" fmla="*/ 77 w 115"/>
                <a:gd name="T47" fmla="*/ 168 h 173"/>
                <a:gd name="T48" fmla="*/ 80 w 115"/>
                <a:gd name="T49" fmla="*/ 168 h 173"/>
                <a:gd name="T50" fmla="*/ 85 w 115"/>
                <a:gd name="T51" fmla="*/ 168 h 173"/>
                <a:gd name="T52" fmla="*/ 94 w 115"/>
                <a:gd name="T53" fmla="*/ 156 h 173"/>
                <a:gd name="T54" fmla="*/ 94 w 115"/>
                <a:gd name="T55" fmla="*/ 159 h 173"/>
                <a:gd name="T56" fmla="*/ 96 w 115"/>
                <a:gd name="T57" fmla="*/ 166 h 173"/>
                <a:gd name="T58" fmla="*/ 102 w 115"/>
                <a:gd name="T59" fmla="*/ 171 h 173"/>
                <a:gd name="T60" fmla="*/ 107 w 115"/>
                <a:gd name="T61" fmla="*/ 173 h 173"/>
                <a:gd name="T62" fmla="*/ 110 w 115"/>
                <a:gd name="T63" fmla="*/ 164 h 173"/>
                <a:gd name="T64" fmla="*/ 113 w 115"/>
                <a:gd name="T65" fmla="*/ 152 h 173"/>
                <a:gd name="T66" fmla="*/ 113 w 115"/>
                <a:gd name="T67" fmla="*/ 140 h 173"/>
                <a:gd name="T68" fmla="*/ 115 w 115"/>
                <a:gd name="T69" fmla="*/ 137 h 173"/>
                <a:gd name="T70" fmla="*/ 110 w 115"/>
                <a:gd name="T71" fmla="*/ 130 h 173"/>
                <a:gd name="T72" fmla="*/ 105 w 115"/>
                <a:gd name="T73" fmla="*/ 114 h 173"/>
                <a:gd name="T74" fmla="*/ 94 w 115"/>
                <a:gd name="T75" fmla="*/ 95 h 173"/>
                <a:gd name="T76" fmla="*/ 91 w 115"/>
                <a:gd name="T77" fmla="*/ 76 h 173"/>
                <a:gd name="T78" fmla="*/ 83 w 115"/>
                <a:gd name="T79" fmla="*/ 57 h 173"/>
                <a:gd name="T80" fmla="*/ 74 w 115"/>
                <a:gd name="T81" fmla="*/ 45 h 173"/>
                <a:gd name="T82" fmla="*/ 69 w 115"/>
                <a:gd name="T83" fmla="*/ 35 h 173"/>
                <a:gd name="T84" fmla="*/ 66 w 115"/>
                <a:gd name="T85" fmla="*/ 33 h 173"/>
                <a:gd name="T86" fmla="*/ 63 w 115"/>
                <a:gd name="T87" fmla="*/ 26 h 173"/>
                <a:gd name="T88" fmla="*/ 63 w 115"/>
                <a:gd name="T89" fmla="*/ 16 h 173"/>
                <a:gd name="T90" fmla="*/ 61 w 115"/>
                <a:gd name="T91" fmla="*/ 2 h 173"/>
                <a:gd name="T92" fmla="*/ 55 w 115"/>
                <a:gd name="T93" fmla="*/ 0 h 173"/>
                <a:gd name="T94" fmla="*/ 44 w 115"/>
                <a:gd name="T95" fmla="*/ 2 h 173"/>
                <a:gd name="T96" fmla="*/ 39 w 115"/>
                <a:gd name="T97" fmla="*/ 14 h 173"/>
                <a:gd name="T98" fmla="*/ 39 w 115"/>
                <a:gd name="T99" fmla="*/ 26 h 173"/>
                <a:gd name="T100" fmla="*/ 50 w 115"/>
                <a:gd name="T101" fmla="*/ 38 h 173"/>
                <a:gd name="T102" fmla="*/ 63 w 115"/>
                <a:gd name="T103" fmla="*/ 47 h 173"/>
                <a:gd name="T104" fmla="*/ 72 w 115"/>
                <a:gd name="T105" fmla="*/ 57 h 173"/>
                <a:gd name="T106" fmla="*/ 74 w 115"/>
                <a:gd name="T107" fmla="*/ 66 h 173"/>
                <a:gd name="T108" fmla="*/ 74 w 115"/>
                <a:gd name="T109" fmla="*/ 76 h 173"/>
                <a:gd name="T110" fmla="*/ 69 w 115"/>
                <a:gd name="T111" fmla="*/ 76 h 173"/>
                <a:gd name="T112" fmla="*/ 58 w 115"/>
                <a:gd name="T113" fmla="*/ 73 h 173"/>
                <a:gd name="T114" fmla="*/ 47 w 115"/>
                <a:gd name="T115" fmla="*/ 66 h 173"/>
                <a:gd name="T116" fmla="*/ 44 w 115"/>
                <a:gd name="T117" fmla="*/ 64 h 173"/>
                <a:gd name="T118" fmla="*/ 30 w 115"/>
                <a:gd name="T119" fmla="*/ 42 h 173"/>
                <a:gd name="T120" fmla="*/ 30 w 115"/>
                <a:gd name="T121" fmla="*/ 42 h 1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
                <a:gd name="T184" fmla="*/ 0 h 173"/>
                <a:gd name="T185" fmla="*/ 115 w 115"/>
                <a:gd name="T186" fmla="*/ 173 h 1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 h="173">
                  <a:moveTo>
                    <a:pt x="30" y="42"/>
                  </a:moveTo>
                  <a:lnTo>
                    <a:pt x="22" y="40"/>
                  </a:lnTo>
                  <a:lnTo>
                    <a:pt x="14" y="38"/>
                  </a:lnTo>
                  <a:lnTo>
                    <a:pt x="0" y="38"/>
                  </a:lnTo>
                  <a:lnTo>
                    <a:pt x="0" y="45"/>
                  </a:lnTo>
                  <a:lnTo>
                    <a:pt x="14" y="54"/>
                  </a:lnTo>
                  <a:lnTo>
                    <a:pt x="33" y="69"/>
                  </a:lnTo>
                  <a:lnTo>
                    <a:pt x="50" y="80"/>
                  </a:lnTo>
                  <a:lnTo>
                    <a:pt x="66" y="85"/>
                  </a:lnTo>
                  <a:lnTo>
                    <a:pt x="63" y="90"/>
                  </a:lnTo>
                  <a:lnTo>
                    <a:pt x="58" y="107"/>
                  </a:lnTo>
                  <a:lnTo>
                    <a:pt x="55" y="121"/>
                  </a:lnTo>
                  <a:lnTo>
                    <a:pt x="58" y="133"/>
                  </a:lnTo>
                  <a:lnTo>
                    <a:pt x="63" y="133"/>
                  </a:lnTo>
                  <a:lnTo>
                    <a:pt x="66" y="128"/>
                  </a:lnTo>
                  <a:lnTo>
                    <a:pt x="69" y="121"/>
                  </a:lnTo>
                  <a:lnTo>
                    <a:pt x="69" y="118"/>
                  </a:lnTo>
                  <a:lnTo>
                    <a:pt x="80" y="107"/>
                  </a:lnTo>
                  <a:lnTo>
                    <a:pt x="80" y="114"/>
                  </a:lnTo>
                  <a:lnTo>
                    <a:pt x="80" y="128"/>
                  </a:lnTo>
                  <a:lnTo>
                    <a:pt x="80" y="145"/>
                  </a:lnTo>
                  <a:lnTo>
                    <a:pt x="80" y="159"/>
                  </a:lnTo>
                  <a:lnTo>
                    <a:pt x="74" y="166"/>
                  </a:lnTo>
                  <a:lnTo>
                    <a:pt x="77" y="168"/>
                  </a:lnTo>
                  <a:lnTo>
                    <a:pt x="80" y="168"/>
                  </a:lnTo>
                  <a:lnTo>
                    <a:pt x="85" y="168"/>
                  </a:lnTo>
                  <a:lnTo>
                    <a:pt x="94" y="156"/>
                  </a:lnTo>
                  <a:lnTo>
                    <a:pt x="94" y="159"/>
                  </a:lnTo>
                  <a:lnTo>
                    <a:pt x="96" y="166"/>
                  </a:lnTo>
                  <a:lnTo>
                    <a:pt x="102" y="171"/>
                  </a:lnTo>
                  <a:lnTo>
                    <a:pt x="107" y="173"/>
                  </a:lnTo>
                  <a:lnTo>
                    <a:pt x="110" y="164"/>
                  </a:lnTo>
                  <a:lnTo>
                    <a:pt x="113" y="152"/>
                  </a:lnTo>
                  <a:lnTo>
                    <a:pt x="113" y="140"/>
                  </a:lnTo>
                  <a:lnTo>
                    <a:pt x="115" y="137"/>
                  </a:lnTo>
                  <a:lnTo>
                    <a:pt x="110" y="130"/>
                  </a:lnTo>
                  <a:lnTo>
                    <a:pt x="105" y="114"/>
                  </a:lnTo>
                  <a:lnTo>
                    <a:pt x="94" y="95"/>
                  </a:lnTo>
                  <a:lnTo>
                    <a:pt x="91" y="76"/>
                  </a:lnTo>
                  <a:lnTo>
                    <a:pt x="83" y="57"/>
                  </a:lnTo>
                  <a:lnTo>
                    <a:pt x="74" y="45"/>
                  </a:lnTo>
                  <a:lnTo>
                    <a:pt x="69" y="35"/>
                  </a:lnTo>
                  <a:lnTo>
                    <a:pt x="66" y="33"/>
                  </a:lnTo>
                  <a:lnTo>
                    <a:pt x="63" y="26"/>
                  </a:lnTo>
                  <a:lnTo>
                    <a:pt x="63" y="16"/>
                  </a:lnTo>
                  <a:lnTo>
                    <a:pt x="61" y="2"/>
                  </a:lnTo>
                  <a:lnTo>
                    <a:pt x="55" y="0"/>
                  </a:lnTo>
                  <a:lnTo>
                    <a:pt x="44" y="2"/>
                  </a:lnTo>
                  <a:lnTo>
                    <a:pt x="39" y="14"/>
                  </a:lnTo>
                  <a:lnTo>
                    <a:pt x="39" y="26"/>
                  </a:lnTo>
                  <a:lnTo>
                    <a:pt x="50" y="38"/>
                  </a:lnTo>
                  <a:lnTo>
                    <a:pt x="63" y="47"/>
                  </a:lnTo>
                  <a:lnTo>
                    <a:pt x="72" y="57"/>
                  </a:lnTo>
                  <a:lnTo>
                    <a:pt x="74" y="66"/>
                  </a:lnTo>
                  <a:lnTo>
                    <a:pt x="74" y="76"/>
                  </a:lnTo>
                  <a:lnTo>
                    <a:pt x="69" y="76"/>
                  </a:lnTo>
                  <a:lnTo>
                    <a:pt x="58" y="73"/>
                  </a:lnTo>
                  <a:lnTo>
                    <a:pt x="47" y="66"/>
                  </a:lnTo>
                  <a:lnTo>
                    <a:pt x="44" y="64"/>
                  </a:lnTo>
                  <a:lnTo>
                    <a:pt x="30" y="42"/>
                  </a:lnTo>
                  <a:close/>
                </a:path>
              </a:pathLst>
            </a:custGeom>
            <a:solidFill>
              <a:srgbClr val="CCC7C2"/>
            </a:solidFill>
            <a:ln w="9525">
              <a:noFill/>
              <a:round/>
              <a:headEnd/>
              <a:tailEnd/>
            </a:ln>
          </p:spPr>
          <p:txBody>
            <a:bodyPr/>
            <a:lstStyle/>
            <a:p>
              <a:endParaRPr lang="en-US"/>
            </a:p>
          </p:txBody>
        </p:sp>
        <p:sp>
          <p:nvSpPr>
            <p:cNvPr id="15545" name="Freeform 159"/>
            <p:cNvSpPr>
              <a:spLocks/>
            </p:cNvSpPr>
            <p:nvPr/>
          </p:nvSpPr>
          <p:spPr bwMode="auto">
            <a:xfrm>
              <a:off x="6611" y="2165"/>
              <a:ext cx="149" cy="57"/>
            </a:xfrm>
            <a:custGeom>
              <a:avLst/>
              <a:gdLst>
                <a:gd name="T0" fmla="*/ 50 w 149"/>
                <a:gd name="T1" fmla="*/ 10 h 57"/>
                <a:gd name="T2" fmla="*/ 47 w 149"/>
                <a:gd name="T3" fmla="*/ 7 h 57"/>
                <a:gd name="T4" fmla="*/ 39 w 149"/>
                <a:gd name="T5" fmla="*/ 7 h 57"/>
                <a:gd name="T6" fmla="*/ 31 w 149"/>
                <a:gd name="T7" fmla="*/ 5 h 57"/>
                <a:gd name="T8" fmla="*/ 28 w 149"/>
                <a:gd name="T9" fmla="*/ 10 h 57"/>
                <a:gd name="T10" fmla="*/ 28 w 149"/>
                <a:gd name="T11" fmla="*/ 17 h 57"/>
                <a:gd name="T12" fmla="*/ 33 w 149"/>
                <a:gd name="T13" fmla="*/ 22 h 57"/>
                <a:gd name="T14" fmla="*/ 33 w 149"/>
                <a:gd name="T15" fmla="*/ 24 h 57"/>
                <a:gd name="T16" fmla="*/ 25 w 149"/>
                <a:gd name="T17" fmla="*/ 29 h 57"/>
                <a:gd name="T18" fmla="*/ 9 w 149"/>
                <a:gd name="T19" fmla="*/ 34 h 57"/>
                <a:gd name="T20" fmla="*/ 0 w 149"/>
                <a:gd name="T21" fmla="*/ 41 h 57"/>
                <a:gd name="T22" fmla="*/ 0 w 149"/>
                <a:gd name="T23" fmla="*/ 50 h 57"/>
                <a:gd name="T24" fmla="*/ 9 w 149"/>
                <a:gd name="T25" fmla="*/ 57 h 57"/>
                <a:gd name="T26" fmla="*/ 17 w 149"/>
                <a:gd name="T27" fmla="*/ 55 h 57"/>
                <a:gd name="T28" fmla="*/ 28 w 149"/>
                <a:gd name="T29" fmla="*/ 46 h 57"/>
                <a:gd name="T30" fmla="*/ 36 w 149"/>
                <a:gd name="T31" fmla="*/ 38 h 57"/>
                <a:gd name="T32" fmla="*/ 39 w 149"/>
                <a:gd name="T33" fmla="*/ 36 h 57"/>
                <a:gd name="T34" fmla="*/ 39 w 149"/>
                <a:gd name="T35" fmla="*/ 38 h 57"/>
                <a:gd name="T36" fmla="*/ 44 w 149"/>
                <a:gd name="T37" fmla="*/ 46 h 57"/>
                <a:gd name="T38" fmla="*/ 50 w 149"/>
                <a:gd name="T39" fmla="*/ 50 h 57"/>
                <a:gd name="T40" fmla="*/ 58 w 149"/>
                <a:gd name="T41" fmla="*/ 50 h 57"/>
                <a:gd name="T42" fmla="*/ 61 w 149"/>
                <a:gd name="T43" fmla="*/ 41 h 57"/>
                <a:gd name="T44" fmla="*/ 58 w 149"/>
                <a:gd name="T45" fmla="*/ 34 h 57"/>
                <a:gd name="T46" fmla="*/ 53 w 149"/>
                <a:gd name="T47" fmla="*/ 26 h 57"/>
                <a:gd name="T48" fmla="*/ 55 w 149"/>
                <a:gd name="T49" fmla="*/ 24 h 57"/>
                <a:gd name="T50" fmla="*/ 61 w 149"/>
                <a:gd name="T51" fmla="*/ 19 h 57"/>
                <a:gd name="T52" fmla="*/ 69 w 149"/>
                <a:gd name="T53" fmla="*/ 19 h 57"/>
                <a:gd name="T54" fmla="*/ 75 w 149"/>
                <a:gd name="T55" fmla="*/ 19 h 57"/>
                <a:gd name="T56" fmla="*/ 83 w 149"/>
                <a:gd name="T57" fmla="*/ 26 h 57"/>
                <a:gd name="T58" fmla="*/ 97 w 149"/>
                <a:gd name="T59" fmla="*/ 31 h 57"/>
                <a:gd name="T60" fmla="*/ 119 w 149"/>
                <a:gd name="T61" fmla="*/ 26 h 57"/>
                <a:gd name="T62" fmla="*/ 138 w 149"/>
                <a:gd name="T63" fmla="*/ 19 h 57"/>
                <a:gd name="T64" fmla="*/ 149 w 149"/>
                <a:gd name="T65" fmla="*/ 12 h 57"/>
                <a:gd name="T66" fmla="*/ 143 w 149"/>
                <a:gd name="T67" fmla="*/ 5 h 57"/>
                <a:gd name="T68" fmla="*/ 141 w 149"/>
                <a:gd name="T69" fmla="*/ 7 h 57"/>
                <a:gd name="T70" fmla="*/ 135 w 149"/>
                <a:gd name="T71" fmla="*/ 10 h 57"/>
                <a:gd name="T72" fmla="*/ 132 w 149"/>
                <a:gd name="T73" fmla="*/ 12 h 57"/>
                <a:gd name="T74" fmla="*/ 113 w 149"/>
                <a:gd name="T75" fmla="*/ 0 h 57"/>
                <a:gd name="T76" fmla="*/ 72 w 149"/>
                <a:gd name="T77" fmla="*/ 0 h 57"/>
                <a:gd name="T78" fmla="*/ 50 w 149"/>
                <a:gd name="T79" fmla="*/ 10 h 57"/>
                <a:gd name="T80" fmla="*/ 50 w 149"/>
                <a:gd name="T81" fmla="*/ 10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
                <a:gd name="T124" fmla="*/ 0 h 57"/>
                <a:gd name="T125" fmla="*/ 149 w 149"/>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 h="57">
                  <a:moveTo>
                    <a:pt x="50" y="10"/>
                  </a:moveTo>
                  <a:lnTo>
                    <a:pt x="47" y="7"/>
                  </a:lnTo>
                  <a:lnTo>
                    <a:pt x="39" y="7"/>
                  </a:lnTo>
                  <a:lnTo>
                    <a:pt x="31" y="5"/>
                  </a:lnTo>
                  <a:lnTo>
                    <a:pt x="28" y="10"/>
                  </a:lnTo>
                  <a:lnTo>
                    <a:pt x="28" y="17"/>
                  </a:lnTo>
                  <a:lnTo>
                    <a:pt x="33" y="22"/>
                  </a:lnTo>
                  <a:lnTo>
                    <a:pt x="33" y="24"/>
                  </a:lnTo>
                  <a:lnTo>
                    <a:pt x="25" y="29"/>
                  </a:lnTo>
                  <a:lnTo>
                    <a:pt x="9" y="34"/>
                  </a:lnTo>
                  <a:lnTo>
                    <a:pt x="0" y="41"/>
                  </a:lnTo>
                  <a:lnTo>
                    <a:pt x="0" y="50"/>
                  </a:lnTo>
                  <a:lnTo>
                    <a:pt x="9" y="57"/>
                  </a:lnTo>
                  <a:lnTo>
                    <a:pt x="17" y="55"/>
                  </a:lnTo>
                  <a:lnTo>
                    <a:pt x="28" y="46"/>
                  </a:lnTo>
                  <a:lnTo>
                    <a:pt x="36" y="38"/>
                  </a:lnTo>
                  <a:lnTo>
                    <a:pt x="39" y="36"/>
                  </a:lnTo>
                  <a:lnTo>
                    <a:pt x="39" y="38"/>
                  </a:lnTo>
                  <a:lnTo>
                    <a:pt x="44" y="46"/>
                  </a:lnTo>
                  <a:lnTo>
                    <a:pt x="50" y="50"/>
                  </a:lnTo>
                  <a:lnTo>
                    <a:pt x="58" y="50"/>
                  </a:lnTo>
                  <a:lnTo>
                    <a:pt x="61" y="41"/>
                  </a:lnTo>
                  <a:lnTo>
                    <a:pt x="58" y="34"/>
                  </a:lnTo>
                  <a:lnTo>
                    <a:pt x="53" y="26"/>
                  </a:lnTo>
                  <a:lnTo>
                    <a:pt x="55" y="24"/>
                  </a:lnTo>
                  <a:lnTo>
                    <a:pt x="61" y="19"/>
                  </a:lnTo>
                  <a:lnTo>
                    <a:pt x="69" y="19"/>
                  </a:lnTo>
                  <a:lnTo>
                    <a:pt x="75" y="19"/>
                  </a:lnTo>
                  <a:lnTo>
                    <a:pt x="83" y="26"/>
                  </a:lnTo>
                  <a:lnTo>
                    <a:pt x="97" y="31"/>
                  </a:lnTo>
                  <a:lnTo>
                    <a:pt x="119" y="26"/>
                  </a:lnTo>
                  <a:lnTo>
                    <a:pt x="138" y="19"/>
                  </a:lnTo>
                  <a:lnTo>
                    <a:pt x="149" y="12"/>
                  </a:lnTo>
                  <a:lnTo>
                    <a:pt x="143" y="5"/>
                  </a:lnTo>
                  <a:lnTo>
                    <a:pt x="141" y="7"/>
                  </a:lnTo>
                  <a:lnTo>
                    <a:pt x="135" y="10"/>
                  </a:lnTo>
                  <a:lnTo>
                    <a:pt x="132" y="12"/>
                  </a:lnTo>
                  <a:lnTo>
                    <a:pt x="113" y="0"/>
                  </a:lnTo>
                  <a:lnTo>
                    <a:pt x="72" y="0"/>
                  </a:lnTo>
                  <a:lnTo>
                    <a:pt x="50" y="10"/>
                  </a:lnTo>
                  <a:close/>
                </a:path>
              </a:pathLst>
            </a:custGeom>
            <a:solidFill>
              <a:srgbClr val="A89E96"/>
            </a:solidFill>
            <a:ln w="9525">
              <a:noFill/>
              <a:round/>
              <a:headEnd/>
              <a:tailEnd/>
            </a:ln>
          </p:spPr>
          <p:txBody>
            <a:bodyPr/>
            <a:lstStyle/>
            <a:p>
              <a:endParaRPr lang="en-US"/>
            </a:p>
          </p:txBody>
        </p:sp>
        <p:sp>
          <p:nvSpPr>
            <p:cNvPr id="15546" name="Freeform 160"/>
            <p:cNvSpPr>
              <a:spLocks/>
            </p:cNvSpPr>
            <p:nvPr/>
          </p:nvSpPr>
          <p:spPr bwMode="auto">
            <a:xfrm>
              <a:off x="6422" y="2187"/>
              <a:ext cx="126" cy="78"/>
            </a:xfrm>
            <a:custGeom>
              <a:avLst/>
              <a:gdLst>
                <a:gd name="T0" fmla="*/ 41 w 126"/>
                <a:gd name="T1" fmla="*/ 19 h 78"/>
                <a:gd name="T2" fmla="*/ 30 w 126"/>
                <a:gd name="T3" fmla="*/ 19 h 78"/>
                <a:gd name="T4" fmla="*/ 13 w 126"/>
                <a:gd name="T5" fmla="*/ 24 h 78"/>
                <a:gd name="T6" fmla="*/ 0 w 126"/>
                <a:gd name="T7" fmla="*/ 31 h 78"/>
                <a:gd name="T8" fmla="*/ 2 w 126"/>
                <a:gd name="T9" fmla="*/ 40 h 78"/>
                <a:gd name="T10" fmla="*/ 11 w 126"/>
                <a:gd name="T11" fmla="*/ 45 h 78"/>
                <a:gd name="T12" fmla="*/ 16 w 126"/>
                <a:gd name="T13" fmla="*/ 52 h 78"/>
                <a:gd name="T14" fmla="*/ 22 w 126"/>
                <a:gd name="T15" fmla="*/ 59 h 78"/>
                <a:gd name="T16" fmla="*/ 24 w 126"/>
                <a:gd name="T17" fmla="*/ 71 h 78"/>
                <a:gd name="T18" fmla="*/ 24 w 126"/>
                <a:gd name="T19" fmla="*/ 78 h 78"/>
                <a:gd name="T20" fmla="*/ 30 w 126"/>
                <a:gd name="T21" fmla="*/ 78 h 78"/>
                <a:gd name="T22" fmla="*/ 33 w 126"/>
                <a:gd name="T23" fmla="*/ 78 h 78"/>
                <a:gd name="T24" fmla="*/ 35 w 126"/>
                <a:gd name="T25" fmla="*/ 76 h 78"/>
                <a:gd name="T26" fmla="*/ 49 w 126"/>
                <a:gd name="T27" fmla="*/ 45 h 78"/>
                <a:gd name="T28" fmla="*/ 33 w 126"/>
                <a:gd name="T29" fmla="*/ 45 h 78"/>
                <a:gd name="T30" fmla="*/ 33 w 126"/>
                <a:gd name="T31" fmla="*/ 43 h 78"/>
                <a:gd name="T32" fmla="*/ 35 w 126"/>
                <a:gd name="T33" fmla="*/ 35 h 78"/>
                <a:gd name="T34" fmla="*/ 41 w 126"/>
                <a:gd name="T35" fmla="*/ 31 h 78"/>
                <a:gd name="T36" fmla="*/ 52 w 126"/>
                <a:gd name="T37" fmla="*/ 28 h 78"/>
                <a:gd name="T38" fmla="*/ 57 w 126"/>
                <a:gd name="T39" fmla="*/ 31 h 78"/>
                <a:gd name="T40" fmla="*/ 66 w 126"/>
                <a:gd name="T41" fmla="*/ 38 h 78"/>
                <a:gd name="T42" fmla="*/ 71 w 126"/>
                <a:gd name="T43" fmla="*/ 43 h 78"/>
                <a:gd name="T44" fmla="*/ 82 w 126"/>
                <a:gd name="T45" fmla="*/ 43 h 78"/>
                <a:gd name="T46" fmla="*/ 90 w 126"/>
                <a:gd name="T47" fmla="*/ 33 h 78"/>
                <a:gd name="T48" fmla="*/ 93 w 126"/>
                <a:gd name="T49" fmla="*/ 24 h 78"/>
                <a:gd name="T50" fmla="*/ 93 w 126"/>
                <a:gd name="T51" fmla="*/ 19 h 78"/>
                <a:gd name="T52" fmla="*/ 93 w 126"/>
                <a:gd name="T53" fmla="*/ 16 h 78"/>
                <a:gd name="T54" fmla="*/ 96 w 126"/>
                <a:gd name="T55" fmla="*/ 16 h 78"/>
                <a:gd name="T56" fmla="*/ 110 w 126"/>
                <a:gd name="T57" fmla="*/ 16 h 78"/>
                <a:gd name="T58" fmla="*/ 121 w 126"/>
                <a:gd name="T59" fmla="*/ 12 h 78"/>
                <a:gd name="T60" fmla="*/ 126 w 126"/>
                <a:gd name="T61" fmla="*/ 4 h 78"/>
                <a:gd name="T62" fmla="*/ 121 w 126"/>
                <a:gd name="T63" fmla="*/ 0 h 78"/>
                <a:gd name="T64" fmla="*/ 110 w 126"/>
                <a:gd name="T65" fmla="*/ 0 h 78"/>
                <a:gd name="T66" fmla="*/ 99 w 126"/>
                <a:gd name="T67" fmla="*/ 4 h 78"/>
                <a:gd name="T68" fmla="*/ 96 w 126"/>
                <a:gd name="T69" fmla="*/ 7 h 78"/>
                <a:gd name="T70" fmla="*/ 82 w 126"/>
                <a:gd name="T71" fmla="*/ 0 h 78"/>
                <a:gd name="T72" fmla="*/ 66 w 126"/>
                <a:gd name="T73" fmla="*/ 24 h 78"/>
                <a:gd name="T74" fmla="*/ 41 w 126"/>
                <a:gd name="T75" fmla="*/ 19 h 78"/>
                <a:gd name="T76" fmla="*/ 41 w 126"/>
                <a:gd name="T77" fmla="*/ 19 h 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6"/>
                <a:gd name="T118" fmla="*/ 0 h 78"/>
                <a:gd name="T119" fmla="*/ 126 w 126"/>
                <a:gd name="T120" fmla="*/ 78 h 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6" h="78">
                  <a:moveTo>
                    <a:pt x="41" y="19"/>
                  </a:moveTo>
                  <a:lnTo>
                    <a:pt x="30" y="19"/>
                  </a:lnTo>
                  <a:lnTo>
                    <a:pt x="13" y="24"/>
                  </a:lnTo>
                  <a:lnTo>
                    <a:pt x="0" y="31"/>
                  </a:lnTo>
                  <a:lnTo>
                    <a:pt x="2" y="40"/>
                  </a:lnTo>
                  <a:lnTo>
                    <a:pt x="11" y="45"/>
                  </a:lnTo>
                  <a:lnTo>
                    <a:pt x="16" y="52"/>
                  </a:lnTo>
                  <a:lnTo>
                    <a:pt x="22" y="59"/>
                  </a:lnTo>
                  <a:lnTo>
                    <a:pt x="24" y="71"/>
                  </a:lnTo>
                  <a:lnTo>
                    <a:pt x="24" y="78"/>
                  </a:lnTo>
                  <a:lnTo>
                    <a:pt x="30" y="78"/>
                  </a:lnTo>
                  <a:lnTo>
                    <a:pt x="33" y="78"/>
                  </a:lnTo>
                  <a:lnTo>
                    <a:pt x="35" y="76"/>
                  </a:lnTo>
                  <a:lnTo>
                    <a:pt x="49" y="45"/>
                  </a:lnTo>
                  <a:lnTo>
                    <a:pt x="33" y="45"/>
                  </a:lnTo>
                  <a:lnTo>
                    <a:pt x="33" y="43"/>
                  </a:lnTo>
                  <a:lnTo>
                    <a:pt x="35" y="35"/>
                  </a:lnTo>
                  <a:lnTo>
                    <a:pt x="41" y="31"/>
                  </a:lnTo>
                  <a:lnTo>
                    <a:pt x="52" y="28"/>
                  </a:lnTo>
                  <a:lnTo>
                    <a:pt x="57" y="31"/>
                  </a:lnTo>
                  <a:lnTo>
                    <a:pt x="66" y="38"/>
                  </a:lnTo>
                  <a:lnTo>
                    <a:pt x="71" y="43"/>
                  </a:lnTo>
                  <a:lnTo>
                    <a:pt x="82" y="43"/>
                  </a:lnTo>
                  <a:lnTo>
                    <a:pt x="90" y="33"/>
                  </a:lnTo>
                  <a:lnTo>
                    <a:pt x="93" y="24"/>
                  </a:lnTo>
                  <a:lnTo>
                    <a:pt x="93" y="19"/>
                  </a:lnTo>
                  <a:lnTo>
                    <a:pt x="93" y="16"/>
                  </a:lnTo>
                  <a:lnTo>
                    <a:pt x="96" y="16"/>
                  </a:lnTo>
                  <a:lnTo>
                    <a:pt x="110" y="16"/>
                  </a:lnTo>
                  <a:lnTo>
                    <a:pt x="121" y="12"/>
                  </a:lnTo>
                  <a:lnTo>
                    <a:pt x="126" y="4"/>
                  </a:lnTo>
                  <a:lnTo>
                    <a:pt x="121" y="0"/>
                  </a:lnTo>
                  <a:lnTo>
                    <a:pt x="110" y="0"/>
                  </a:lnTo>
                  <a:lnTo>
                    <a:pt x="99" y="4"/>
                  </a:lnTo>
                  <a:lnTo>
                    <a:pt x="96" y="7"/>
                  </a:lnTo>
                  <a:lnTo>
                    <a:pt x="82" y="0"/>
                  </a:lnTo>
                  <a:lnTo>
                    <a:pt x="66" y="24"/>
                  </a:lnTo>
                  <a:lnTo>
                    <a:pt x="41" y="19"/>
                  </a:lnTo>
                  <a:close/>
                </a:path>
              </a:pathLst>
            </a:custGeom>
            <a:solidFill>
              <a:srgbClr val="A89E96"/>
            </a:solidFill>
            <a:ln w="9525">
              <a:noFill/>
              <a:round/>
              <a:headEnd/>
              <a:tailEnd/>
            </a:ln>
          </p:spPr>
          <p:txBody>
            <a:bodyPr/>
            <a:lstStyle/>
            <a:p>
              <a:endParaRPr lang="en-US"/>
            </a:p>
          </p:txBody>
        </p:sp>
        <p:sp>
          <p:nvSpPr>
            <p:cNvPr id="15547" name="Freeform 161"/>
            <p:cNvSpPr>
              <a:spLocks/>
            </p:cNvSpPr>
            <p:nvPr/>
          </p:nvSpPr>
          <p:spPr bwMode="auto">
            <a:xfrm>
              <a:off x="6551" y="2194"/>
              <a:ext cx="36" cy="36"/>
            </a:xfrm>
            <a:custGeom>
              <a:avLst/>
              <a:gdLst>
                <a:gd name="T0" fmla="*/ 33 w 36"/>
                <a:gd name="T1" fmla="*/ 12 h 36"/>
                <a:gd name="T2" fmla="*/ 30 w 36"/>
                <a:gd name="T3" fmla="*/ 7 h 36"/>
                <a:gd name="T4" fmla="*/ 22 w 36"/>
                <a:gd name="T5" fmla="*/ 2 h 36"/>
                <a:gd name="T6" fmla="*/ 14 w 36"/>
                <a:gd name="T7" fmla="*/ 0 h 36"/>
                <a:gd name="T8" fmla="*/ 5 w 36"/>
                <a:gd name="T9" fmla="*/ 7 h 36"/>
                <a:gd name="T10" fmla="*/ 3 w 36"/>
                <a:gd name="T11" fmla="*/ 12 h 36"/>
                <a:gd name="T12" fmla="*/ 0 w 36"/>
                <a:gd name="T13" fmla="*/ 21 h 36"/>
                <a:gd name="T14" fmla="*/ 0 w 36"/>
                <a:gd name="T15" fmla="*/ 28 h 36"/>
                <a:gd name="T16" fmla="*/ 5 w 36"/>
                <a:gd name="T17" fmla="*/ 36 h 36"/>
                <a:gd name="T18" fmla="*/ 16 w 36"/>
                <a:gd name="T19" fmla="*/ 31 h 36"/>
                <a:gd name="T20" fmla="*/ 25 w 36"/>
                <a:gd name="T21" fmla="*/ 24 h 36"/>
                <a:gd name="T22" fmla="*/ 33 w 36"/>
                <a:gd name="T23" fmla="*/ 17 h 36"/>
                <a:gd name="T24" fmla="*/ 36 w 36"/>
                <a:gd name="T25" fmla="*/ 14 h 36"/>
                <a:gd name="T26" fmla="*/ 33 w 36"/>
                <a:gd name="T27" fmla="*/ 12 h 36"/>
                <a:gd name="T28" fmla="*/ 33 w 36"/>
                <a:gd name="T29" fmla="*/ 12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36"/>
                <a:gd name="T47" fmla="*/ 36 w 36"/>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36">
                  <a:moveTo>
                    <a:pt x="33" y="12"/>
                  </a:moveTo>
                  <a:lnTo>
                    <a:pt x="30" y="7"/>
                  </a:lnTo>
                  <a:lnTo>
                    <a:pt x="22" y="2"/>
                  </a:lnTo>
                  <a:lnTo>
                    <a:pt x="14" y="0"/>
                  </a:lnTo>
                  <a:lnTo>
                    <a:pt x="5" y="7"/>
                  </a:lnTo>
                  <a:lnTo>
                    <a:pt x="3" y="12"/>
                  </a:lnTo>
                  <a:lnTo>
                    <a:pt x="0" y="21"/>
                  </a:lnTo>
                  <a:lnTo>
                    <a:pt x="0" y="28"/>
                  </a:lnTo>
                  <a:lnTo>
                    <a:pt x="5" y="36"/>
                  </a:lnTo>
                  <a:lnTo>
                    <a:pt x="16" y="31"/>
                  </a:lnTo>
                  <a:lnTo>
                    <a:pt x="25" y="24"/>
                  </a:lnTo>
                  <a:lnTo>
                    <a:pt x="33" y="17"/>
                  </a:lnTo>
                  <a:lnTo>
                    <a:pt x="36" y="14"/>
                  </a:lnTo>
                  <a:lnTo>
                    <a:pt x="33" y="12"/>
                  </a:lnTo>
                  <a:close/>
                </a:path>
              </a:pathLst>
            </a:custGeom>
            <a:solidFill>
              <a:srgbClr val="A89E96"/>
            </a:solidFill>
            <a:ln w="9525">
              <a:noFill/>
              <a:round/>
              <a:headEnd/>
              <a:tailEnd/>
            </a:ln>
          </p:spPr>
          <p:txBody>
            <a:bodyPr/>
            <a:lstStyle/>
            <a:p>
              <a:endParaRPr lang="en-US"/>
            </a:p>
          </p:txBody>
        </p:sp>
        <p:sp>
          <p:nvSpPr>
            <p:cNvPr id="15548" name="Freeform 162"/>
            <p:cNvSpPr>
              <a:spLocks/>
            </p:cNvSpPr>
            <p:nvPr/>
          </p:nvSpPr>
          <p:spPr bwMode="auto">
            <a:xfrm>
              <a:off x="6556" y="2132"/>
              <a:ext cx="338" cy="55"/>
            </a:xfrm>
            <a:custGeom>
              <a:avLst/>
              <a:gdLst>
                <a:gd name="T0" fmla="*/ 88 w 338"/>
                <a:gd name="T1" fmla="*/ 10 h 55"/>
                <a:gd name="T2" fmla="*/ 66 w 338"/>
                <a:gd name="T3" fmla="*/ 17 h 55"/>
                <a:gd name="T4" fmla="*/ 69 w 338"/>
                <a:gd name="T5" fmla="*/ 24 h 55"/>
                <a:gd name="T6" fmla="*/ 64 w 338"/>
                <a:gd name="T7" fmla="*/ 29 h 55"/>
                <a:gd name="T8" fmla="*/ 42 w 338"/>
                <a:gd name="T9" fmla="*/ 33 h 55"/>
                <a:gd name="T10" fmla="*/ 9 w 338"/>
                <a:gd name="T11" fmla="*/ 43 h 55"/>
                <a:gd name="T12" fmla="*/ 3 w 338"/>
                <a:gd name="T13" fmla="*/ 55 h 55"/>
                <a:gd name="T14" fmla="*/ 17 w 338"/>
                <a:gd name="T15" fmla="*/ 45 h 55"/>
                <a:gd name="T16" fmla="*/ 88 w 338"/>
                <a:gd name="T17" fmla="*/ 31 h 55"/>
                <a:gd name="T18" fmla="*/ 113 w 338"/>
                <a:gd name="T19" fmla="*/ 29 h 55"/>
                <a:gd name="T20" fmla="*/ 143 w 338"/>
                <a:gd name="T21" fmla="*/ 24 h 55"/>
                <a:gd name="T22" fmla="*/ 130 w 338"/>
                <a:gd name="T23" fmla="*/ 19 h 55"/>
                <a:gd name="T24" fmla="*/ 119 w 338"/>
                <a:gd name="T25" fmla="*/ 21 h 55"/>
                <a:gd name="T26" fmla="*/ 130 w 338"/>
                <a:gd name="T27" fmla="*/ 7 h 55"/>
                <a:gd name="T28" fmla="*/ 163 w 338"/>
                <a:gd name="T29" fmla="*/ 7 h 55"/>
                <a:gd name="T30" fmla="*/ 160 w 338"/>
                <a:gd name="T31" fmla="*/ 19 h 55"/>
                <a:gd name="T32" fmla="*/ 163 w 338"/>
                <a:gd name="T33" fmla="*/ 21 h 55"/>
                <a:gd name="T34" fmla="*/ 190 w 338"/>
                <a:gd name="T35" fmla="*/ 26 h 55"/>
                <a:gd name="T36" fmla="*/ 193 w 338"/>
                <a:gd name="T37" fmla="*/ 19 h 55"/>
                <a:gd name="T38" fmla="*/ 204 w 338"/>
                <a:gd name="T39" fmla="*/ 17 h 55"/>
                <a:gd name="T40" fmla="*/ 207 w 338"/>
                <a:gd name="T41" fmla="*/ 24 h 55"/>
                <a:gd name="T42" fmla="*/ 215 w 338"/>
                <a:gd name="T43" fmla="*/ 29 h 55"/>
                <a:gd name="T44" fmla="*/ 248 w 338"/>
                <a:gd name="T45" fmla="*/ 19 h 55"/>
                <a:gd name="T46" fmla="*/ 294 w 338"/>
                <a:gd name="T47" fmla="*/ 19 h 55"/>
                <a:gd name="T48" fmla="*/ 319 w 338"/>
                <a:gd name="T49" fmla="*/ 29 h 55"/>
                <a:gd name="T50" fmla="*/ 336 w 338"/>
                <a:gd name="T51" fmla="*/ 26 h 55"/>
                <a:gd name="T52" fmla="*/ 330 w 338"/>
                <a:gd name="T53" fmla="*/ 12 h 55"/>
                <a:gd name="T54" fmla="*/ 316 w 338"/>
                <a:gd name="T55" fmla="*/ 10 h 55"/>
                <a:gd name="T56" fmla="*/ 294 w 338"/>
                <a:gd name="T57" fmla="*/ 5 h 55"/>
                <a:gd name="T58" fmla="*/ 259 w 338"/>
                <a:gd name="T59" fmla="*/ 0 h 55"/>
                <a:gd name="T60" fmla="*/ 234 w 338"/>
                <a:gd name="T61" fmla="*/ 2 h 55"/>
                <a:gd name="T62" fmla="*/ 223 w 338"/>
                <a:gd name="T63" fmla="*/ 5 h 55"/>
                <a:gd name="T64" fmla="*/ 97 w 338"/>
                <a:gd name="T65" fmla="*/ 10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8"/>
                <a:gd name="T100" fmla="*/ 0 h 55"/>
                <a:gd name="T101" fmla="*/ 338 w 338"/>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8" h="55">
                  <a:moveTo>
                    <a:pt x="97" y="10"/>
                  </a:moveTo>
                  <a:lnTo>
                    <a:pt x="88" y="10"/>
                  </a:lnTo>
                  <a:lnTo>
                    <a:pt x="77" y="12"/>
                  </a:lnTo>
                  <a:lnTo>
                    <a:pt x="66" y="17"/>
                  </a:lnTo>
                  <a:lnTo>
                    <a:pt x="64" y="21"/>
                  </a:lnTo>
                  <a:lnTo>
                    <a:pt x="69" y="24"/>
                  </a:lnTo>
                  <a:lnTo>
                    <a:pt x="69" y="26"/>
                  </a:lnTo>
                  <a:lnTo>
                    <a:pt x="64" y="29"/>
                  </a:lnTo>
                  <a:lnTo>
                    <a:pt x="55" y="31"/>
                  </a:lnTo>
                  <a:lnTo>
                    <a:pt x="42" y="33"/>
                  </a:lnTo>
                  <a:lnTo>
                    <a:pt x="25" y="38"/>
                  </a:lnTo>
                  <a:lnTo>
                    <a:pt x="9" y="43"/>
                  </a:lnTo>
                  <a:lnTo>
                    <a:pt x="0" y="52"/>
                  </a:lnTo>
                  <a:lnTo>
                    <a:pt x="3" y="55"/>
                  </a:lnTo>
                  <a:lnTo>
                    <a:pt x="9" y="52"/>
                  </a:lnTo>
                  <a:lnTo>
                    <a:pt x="17" y="45"/>
                  </a:lnTo>
                  <a:lnTo>
                    <a:pt x="20" y="45"/>
                  </a:lnTo>
                  <a:lnTo>
                    <a:pt x="88" y="31"/>
                  </a:lnTo>
                  <a:lnTo>
                    <a:pt x="97" y="29"/>
                  </a:lnTo>
                  <a:lnTo>
                    <a:pt x="113" y="29"/>
                  </a:lnTo>
                  <a:lnTo>
                    <a:pt x="132" y="26"/>
                  </a:lnTo>
                  <a:lnTo>
                    <a:pt x="143" y="24"/>
                  </a:lnTo>
                  <a:lnTo>
                    <a:pt x="138" y="19"/>
                  </a:lnTo>
                  <a:lnTo>
                    <a:pt x="130" y="19"/>
                  </a:lnTo>
                  <a:lnTo>
                    <a:pt x="121" y="19"/>
                  </a:lnTo>
                  <a:lnTo>
                    <a:pt x="119" y="21"/>
                  </a:lnTo>
                  <a:lnTo>
                    <a:pt x="124" y="10"/>
                  </a:lnTo>
                  <a:lnTo>
                    <a:pt x="130" y="7"/>
                  </a:lnTo>
                  <a:lnTo>
                    <a:pt x="149" y="7"/>
                  </a:lnTo>
                  <a:lnTo>
                    <a:pt x="163" y="7"/>
                  </a:lnTo>
                  <a:lnTo>
                    <a:pt x="165" y="14"/>
                  </a:lnTo>
                  <a:lnTo>
                    <a:pt x="160" y="19"/>
                  </a:lnTo>
                  <a:lnTo>
                    <a:pt x="160" y="21"/>
                  </a:lnTo>
                  <a:lnTo>
                    <a:pt x="163" y="21"/>
                  </a:lnTo>
                  <a:lnTo>
                    <a:pt x="165" y="24"/>
                  </a:lnTo>
                  <a:lnTo>
                    <a:pt x="190" y="26"/>
                  </a:lnTo>
                  <a:lnTo>
                    <a:pt x="190" y="24"/>
                  </a:lnTo>
                  <a:lnTo>
                    <a:pt x="193" y="19"/>
                  </a:lnTo>
                  <a:lnTo>
                    <a:pt x="196" y="17"/>
                  </a:lnTo>
                  <a:lnTo>
                    <a:pt x="204" y="17"/>
                  </a:lnTo>
                  <a:lnTo>
                    <a:pt x="207" y="19"/>
                  </a:lnTo>
                  <a:lnTo>
                    <a:pt x="207" y="24"/>
                  </a:lnTo>
                  <a:lnTo>
                    <a:pt x="207" y="26"/>
                  </a:lnTo>
                  <a:lnTo>
                    <a:pt x="215" y="29"/>
                  </a:lnTo>
                  <a:lnTo>
                    <a:pt x="226" y="24"/>
                  </a:lnTo>
                  <a:lnTo>
                    <a:pt x="248" y="19"/>
                  </a:lnTo>
                  <a:lnTo>
                    <a:pt x="270" y="14"/>
                  </a:lnTo>
                  <a:lnTo>
                    <a:pt x="294" y="19"/>
                  </a:lnTo>
                  <a:lnTo>
                    <a:pt x="308" y="24"/>
                  </a:lnTo>
                  <a:lnTo>
                    <a:pt x="319" y="29"/>
                  </a:lnTo>
                  <a:lnTo>
                    <a:pt x="325" y="29"/>
                  </a:lnTo>
                  <a:lnTo>
                    <a:pt x="336" y="26"/>
                  </a:lnTo>
                  <a:lnTo>
                    <a:pt x="338" y="19"/>
                  </a:lnTo>
                  <a:lnTo>
                    <a:pt x="330" y="12"/>
                  </a:lnTo>
                  <a:lnTo>
                    <a:pt x="322" y="10"/>
                  </a:lnTo>
                  <a:lnTo>
                    <a:pt x="316" y="10"/>
                  </a:lnTo>
                  <a:lnTo>
                    <a:pt x="311" y="7"/>
                  </a:lnTo>
                  <a:lnTo>
                    <a:pt x="294" y="5"/>
                  </a:lnTo>
                  <a:lnTo>
                    <a:pt x="273" y="2"/>
                  </a:lnTo>
                  <a:lnTo>
                    <a:pt x="259" y="0"/>
                  </a:lnTo>
                  <a:lnTo>
                    <a:pt x="245" y="0"/>
                  </a:lnTo>
                  <a:lnTo>
                    <a:pt x="234" y="2"/>
                  </a:lnTo>
                  <a:lnTo>
                    <a:pt x="226" y="2"/>
                  </a:lnTo>
                  <a:lnTo>
                    <a:pt x="223" y="5"/>
                  </a:lnTo>
                  <a:lnTo>
                    <a:pt x="157" y="0"/>
                  </a:lnTo>
                  <a:lnTo>
                    <a:pt x="97" y="10"/>
                  </a:lnTo>
                  <a:close/>
                </a:path>
              </a:pathLst>
            </a:custGeom>
            <a:solidFill>
              <a:srgbClr val="CCC7C2"/>
            </a:solidFill>
            <a:ln w="9525">
              <a:noFill/>
              <a:round/>
              <a:headEnd/>
              <a:tailEnd/>
            </a:ln>
          </p:spPr>
          <p:txBody>
            <a:bodyPr/>
            <a:lstStyle/>
            <a:p>
              <a:endParaRPr lang="en-US"/>
            </a:p>
          </p:txBody>
        </p:sp>
        <p:sp>
          <p:nvSpPr>
            <p:cNvPr id="15549" name="Freeform 163"/>
            <p:cNvSpPr>
              <a:spLocks/>
            </p:cNvSpPr>
            <p:nvPr/>
          </p:nvSpPr>
          <p:spPr bwMode="auto">
            <a:xfrm>
              <a:off x="6779" y="2339"/>
              <a:ext cx="93" cy="128"/>
            </a:xfrm>
            <a:custGeom>
              <a:avLst/>
              <a:gdLst>
                <a:gd name="T0" fmla="*/ 80 w 93"/>
                <a:gd name="T1" fmla="*/ 0 h 128"/>
                <a:gd name="T2" fmla="*/ 77 w 93"/>
                <a:gd name="T3" fmla="*/ 0 h 128"/>
                <a:gd name="T4" fmla="*/ 69 w 93"/>
                <a:gd name="T5" fmla="*/ 7 h 128"/>
                <a:gd name="T6" fmla="*/ 60 w 93"/>
                <a:gd name="T7" fmla="*/ 12 h 128"/>
                <a:gd name="T8" fmla="*/ 60 w 93"/>
                <a:gd name="T9" fmla="*/ 19 h 128"/>
                <a:gd name="T10" fmla="*/ 60 w 93"/>
                <a:gd name="T11" fmla="*/ 26 h 128"/>
                <a:gd name="T12" fmla="*/ 58 w 93"/>
                <a:gd name="T13" fmla="*/ 33 h 128"/>
                <a:gd name="T14" fmla="*/ 52 w 93"/>
                <a:gd name="T15" fmla="*/ 40 h 128"/>
                <a:gd name="T16" fmla="*/ 47 w 93"/>
                <a:gd name="T17" fmla="*/ 45 h 128"/>
                <a:gd name="T18" fmla="*/ 39 w 93"/>
                <a:gd name="T19" fmla="*/ 50 h 128"/>
                <a:gd name="T20" fmla="*/ 33 w 93"/>
                <a:gd name="T21" fmla="*/ 59 h 128"/>
                <a:gd name="T22" fmla="*/ 33 w 93"/>
                <a:gd name="T23" fmla="*/ 66 h 128"/>
                <a:gd name="T24" fmla="*/ 33 w 93"/>
                <a:gd name="T25" fmla="*/ 71 h 128"/>
                <a:gd name="T26" fmla="*/ 25 w 93"/>
                <a:gd name="T27" fmla="*/ 76 h 128"/>
                <a:gd name="T28" fmla="*/ 14 w 93"/>
                <a:gd name="T29" fmla="*/ 95 h 128"/>
                <a:gd name="T30" fmla="*/ 0 w 93"/>
                <a:gd name="T31" fmla="*/ 114 h 128"/>
                <a:gd name="T32" fmla="*/ 0 w 93"/>
                <a:gd name="T33" fmla="*/ 128 h 128"/>
                <a:gd name="T34" fmla="*/ 3 w 93"/>
                <a:gd name="T35" fmla="*/ 128 h 128"/>
                <a:gd name="T36" fmla="*/ 14 w 93"/>
                <a:gd name="T37" fmla="*/ 121 h 128"/>
                <a:gd name="T38" fmla="*/ 19 w 93"/>
                <a:gd name="T39" fmla="*/ 107 h 128"/>
                <a:gd name="T40" fmla="*/ 25 w 93"/>
                <a:gd name="T41" fmla="*/ 102 h 128"/>
                <a:gd name="T42" fmla="*/ 55 w 93"/>
                <a:gd name="T43" fmla="*/ 90 h 128"/>
                <a:gd name="T44" fmla="*/ 58 w 93"/>
                <a:gd name="T45" fmla="*/ 85 h 128"/>
                <a:gd name="T46" fmla="*/ 66 w 93"/>
                <a:gd name="T47" fmla="*/ 76 h 128"/>
                <a:gd name="T48" fmla="*/ 71 w 93"/>
                <a:gd name="T49" fmla="*/ 66 h 128"/>
                <a:gd name="T50" fmla="*/ 71 w 93"/>
                <a:gd name="T51" fmla="*/ 57 h 128"/>
                <a:gd name="T52" fmla="*/ 66 w 93"/>
                <a:gd name="T53" fmla="*/ 50 h 128"/>
                <a:gd name="T54" fmla="*/ 69 w 93"/>
                <a:gd name="T55" fmla="*/ 47 h 128"/>
                <a:gd name="T56" fmla="*/ 71 w 93"/>
                <a:gd name="T57" fmla="*/ 47 h 128"/>
                <a:gd name="T58" fmla="*/ 80 w 93"/>
                <a:gd name="T59" fmla="*/ 54 h 128"/>
                <a:gd name="T60" fmla="*/ 85 w 93"/>
                <a:gd name="T61" fmla="*/ 54 h 128"/>
                <a:gd name="T62" fmla="*/ 88 w 93"/>
                <a:gd name="T63" fmla="*/ 52 h 128"/>
                <a:gd name="T64" fmla="*/ 80 w 93"/>
                <a:gd name="T65" fmla="*/ 26 h 128"/>
                <a:gd name="T66" fmla="*/ 93 w 93"/>
                <a:gd name="T67" fmla="*/ 5 h 128"/>
                <a:gd name="T68" fmla="*/ 80 w 93"/>
                <a:gd name="T69" fmla="*/ 0 h 128"/>
                <a:gd name="T70" fmla="*/ 80 w 93"/>
                <a:gd name="T71" fmla="*/ 0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128"/>
                <a:gd name="T110" fmla="*/ 93 w 93"/>
                <a:gd name="T111" fmla="*/ 128 h 1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128">
                  <a:moveTo>
                    <a:pt x="80" y="0"/>
                  </a:moveTo>
                  <a:lnTo>
                    <a:pt x="77" y="0"/>
                  </a:lnTo>
                  <a:lnTo>
                    <a:pt x="69" y="7"/>
                  </a:lnTo>
                  <a:lnTo>
                    <a:pt x="60" y="12"/>
                  </a:lnTo>
                  <a:lnTo>
                    <a:pt x="60" y="19"/>
                  </a:lnTo>
                  <a:lnTo>
                    <a:pt x="60" y="26"/>
                  </a:lnTo>
                  <a:lnTo>
                    <a:pt x="58" y="33"/>
                  </a:lnTo>
                  <a:lnTo>
                    <a:pt x="52" y="40"/>
                  </a:lnTo>
                  <a:lnTo>
                    <a:pt x="47" y="45"/>
                  </a:lnTo>
                  <a:lnTo>
                    <a:pt x="39" y="50"/>
                  </a:lnTo>
                  <a:lnTo>
                    <a:pt x="33" y="59"/>
                  </a:lnTo>
                  <a:lnTo>
                    <a:pt x="33" y="66"/>
                  </a:lnTo>
                  <a:lnTo>
                    <a:pt x="33" y="71"/>
                  </a:lnTo>
                  <a:lnTo>
                    <a:pt x="25" y="76"/>
                  </a:lnTo>
                  <a:lnTo>
                    <a:pt x="14" y="95"/>
                  </a:lnTo>
                  <a:lnTo>
                    <a:pt x="0" y="114"/>
                  </a:lnTo>
                  <a:lnTo>
                    <a:pt x="0" y="128"/>
                  </a:lnTo>
                  <a:lnTo>
                    <a:pt x="3" y="128"/>
                  </a:lnTo>
                  <a:lnTo>
                    <a:pt x="14" y="121"/>
                  </a:lnTo>
                  <a:lnTo>
                    <a:pt x="19" y="107"/>
                  </a:lnTo>
                  <a:lnTo>
                    <a:pt x="25" y="102"/>
                  </a:lnTo>
                  <a:lnTo>
                    <a:pt x="55" y="90"/>
                  </a:lnTo>
                  <a:lnTo>
                    <a:pt x="58" y="85"/>
                  </a:lnTo>
                  <a:lnTo>
                    <a:pt x="66" y="76"/>
                  </a:lnTo>
                  <a:lnTo>
                    <a:pt x="71" y="66"/>
                  </a:lnTo>
                  <a:lnTo>
                    <a:pt x="71" y="57"/>
                  </a:lnTo>
                  <a:lnTo>
                    <a:pt x="66" y="50"/>
                  </a:lnTo>
                  <a:lnTo>
                    <a:pt x="69" y="47"/>
                  </a:lnTo>
                  <a:lnTo>
                    <a:pt x="71" y="47"/>
                  </a:lnTo>
                  <a:lnTo>
                    <a:pt x="80" y="54"/>
                  </a:lnTo>
                  <a:lnTo>
                    <a:pt x="85" y="54"/>
                  </a:lnTo>
                  <a:lnTo>
                    <a:pt x="88" y="52"/>
                  </a:lnTo>
                  <a:lnTo>
                    <a:pt x="80" y="26"/>
                  </a:lnTo>
                  <a:lnTo>
                    <a:pt x="93" y="5"/>
                  </a:lnTo>
                  <a:lnTo>
                    <a:pt x="80" y="0"/>
                  </a:lnTo>
                  <a:close/>
                </a:path>
              </a:pathLst>
            </a:custGeom>
            <a:solidFill>
              <a:srgbClr val="CCC7C2"/>
            </a:solidFill>
            <a:ln w="9525">
              <a:noFill/>
              <a:round/>
              <a:headEnd/>
              <a:tailEnd/>
            </a:ln>
          </p:spPr>
          <p:txBody>
            <a:bodyPr/>
            <a:lstStyle/>
            <a:p>
              <a:endParaRPr lang="en-US"/>
            </a:p>
          </p:txBody>
        </p:sp>
        <p:sp>
          <p:nvSpPr>
            <p:cNvPr id="15550" name="Freeform 164"/>
            <p:cNvSpPr>
              <a:spLocks/>
            </p:cNvSpPr>
            <p:nvPr/>
          </p:nvSpPr>
          <p:spPr bwMode="auto">
            <a:xfrm>
              <a:off x="6925" y="2310"/>
              <a:ext cx="19" cy="34"/>
            </a:xfrm>
            <a:custGeom>
              <a:avLst/>
              <a:gdLst>
                <a:gd name="T0" fmla="*/ 8 w 19"/>
                <a:gd name="T1" fmla="*/ 0 h 34"/>
                <a:gd name="T2" fmla="*/ 5 w 19"/>
                <a:gd name="T3" fmla="*/ 0 h 34"/>
                <a:gd name="T4" fmla="*/ 2 w 19"/>
                <a:gd name="T5" fmla="*/ 3 h 34"/>
                <a:gd name="T6" fmla="*/ 0 w 19"/>
                <a:gd name="T7" fmla="*/ 7 h 34"/>
                <a:gd name="T8" fmla="*/ 2 w 19"/>
                <a:gd name="T9" fmla="*/ 22 h 34"/>
                <a:gd name="T10" fmla="*/ 5 w 19"/>
                <a:gd name="T11" fmla="*/ 29 h 34"/>
                <a:gd name="T12" fmla="*/ 11 w 19"/>
                <a:gd name="T13" fmla="*/ 34 h 34"/>
                <a:gd name="T14" fmla="*/ 16 w 19"/>
                <a:gd name="T15" fmla="*/ 34 h 34"/>
                <a:gd name="T16" fmla="*/ 19 w 19"/>
                <a:gd name="T17" fmla="*/ 34 h 34"/>
                <a:gd name="T18" fmla="*/ 19 w 19"/>
                <a:gd name="T19" fmla="*/ 19 h 34"/>
                <a:gd name="T20" fmla="*/ 8 w 19"/>
                <a:gd name="T21" fmla="*/ 0 h 34"/>
                <a:gd name="T22" fmla="*/ 8 w 19"/>
                <a:gd name="T23" fmla="*/ 0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34"/>
                <a:gd name="T38" fmla="*/ 19 w 19"/>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34">
                  <a:moveTo>
                    <a:pt x="8" y="0"/>
                  </a:moveTo>
                  <a:lnTo>
                    <a:pt x="5" y="0"/>
                  </a:lnTo>
                  <a:lnTo>
                    <a:pt x="2" y="3"/>
                  </a:lnTo>
                  <a:lnTo>
                    <a:pt x="0" y="7"/>
                  </a:lnTo>
                  <a:lnTo>
                    <a:pt x="2" y="22"/>
                  </a:lnTo>
                  <a:lnTo>
                    <a:pt x="5" y="29"/>
                  </a:lnTo>
                  <a:lnTo>
                    <a:pt x="11" y="34"/>
                  </a:lnTo>
                  <a:lnTo>
                    <a:pt x="16" y="34"/>
                  </a:lnTo>
                  <a:lnTo>
                    <a:pt x="19" y="34"/>
                  </a:lnTo>
                  <a:lnTo>
                    <a:pt x="19" y="19"/>
                  </a:lnTo>
                  <a:lnTo>
                    <a:pt x="8" y="0"/>
                  </a:lnTo>
                  <a:close/>
                </a:path>
              </a:pathLst>
            </a:custGeom>
            <a:solidFill>
              <a:srgbClr val="A89E96"/>
            </a:solidFill>
            <a:ln w="9525">
              <a:noFill/>
              <a:round/>
              <a:headEnd/>
              <a:tailEnd/>
            </a:ln>
          </p:spPr>
          <p:txBody>
            <a:bodyPr/>
            <a:lstStyle/>
            <a:p>
              <a:endParaRPr lang="en-US"/>
            </a:p>
          </p:txBody>
        </p:sp>
        <p:sp>
          <p:nvSpPr>
            <p:cNvPr id="15551" name="Freeform 165"/>
            <p:cNvSpPr>
              <a:spLocks/>
            </p:cNvSpPr>
            <p:nvPr/>
          </p:nvSpPr>
          <p:spPr bwMode="auto">
            <a:xfrm>
              <a:off x="6867" y="2372"/>
              <a:ext cx="93" cy="133"/>
            </a:xfrm>
            <a:custGeom>
              <a:avLst/>
              <a:gdLst>
                <a:gd name="T0" fmla="*/ 82 w 93"/>
                <a:gd name="T1" fmla="*/ 0 h 133"/>
                <a:gd name="T2" fmla="*/ 74 w 93"/>
                <a:gd name="T3" fmla="*/ 10 h 133"/>
                <a:gd name="T4" fmla="*/ 71 w 93"/>
                <a:gd name="T5" fmla="*/ 14 h 133"/>
                <a:gd name="T6" fmla="*/ 71 w 93"/>
                <a:gd name="T7" fmla="*/ 31 h 133"/>
                <a:gd name="T8" fmla="*/ 66 w 93"/>
                <a:gd name="T9" fmla="*/ 50 h 133"/>
                <a:gd name="T10" fmla="*/ 58 w 93"/>
                <a:gd name="T11" fmla="*/ 62 h 133"/>
                <a:gd name="T12" fmla="*/ 38 w 93"/>
                <a:gd name="T13" fmla="*/ 74 h 133"/>
                <a:gd name="T14" fmla="*/ 19 w 93"/>
                <a:gd name="T15" fmla="*/ 95 h 133"/>
                <a:gd name="T16" fmla="*/ 3 w 93"/>
                <a:gd name="T17" fmla="*/ 117 h 133"/>
                <a:gd name="T18" fmla="*/ 0 w 93"/>
                <a:gd name="T19" fmla="*/ 131 h 133"/>
                <a:gd name="T20" fmla="*/ 5 w 93"/>
                <a:gd name="T21" fmla="*/ 133 h 133"/>
                <a:gd name="T22" fmla="*/ 11 w 93"/>
                <a:gd name="T23" fmla="*/ 131 h 133"/>
                <a:gd name="T24" fmla="*/ 77 w 93"/>
                <a:gd name="T25" fmla="*/ 60 h 133"/>
                <a:gd name="T26" fmla="*/ 93 w 93"/>
                <a:gd name="T27" fmla="*/ 26 h 133"/>
                <a:gd name="T28" fmla="*/ 82 w 93"/>
                <a:gd name="T29" fmla="*/ 0 h 133"/>
                <a:gd name="T30" fmla="*/ 82 w 93"/>
                <a:gd name="T31" fmla="*/ 0 h 1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133"/>
                <a:gd name="T50" fmla="*/ 93 w 93"/>
                <a:gd name="T51" fmla="*/ 133 h 1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133">
                  <a:moveTo>
                    <a:pt x="82" y="0"/>
                  </a:moveTo>
                  <a:lnTo>
                    <a:pt x="74" y="10"/>
                  </a:lnTo>
                  <a:lnTo>
                    <a:pt x="71" y="14"/>
                  </a:lnTo>
                  <a:lnTo>
                    <a:pt x="71" y="31"/>
                  </a:lnTo>
                  <a:lnTo>
                    <a:pt x="66" y="50"/>
                  </a:lnTo>
                  <a:lnTo>
                    <a:pt x="58" y="62"/>
                  </a:lnTo>
                  <a:lnTo>
                    <a:pt x="38" y="74"/>
                  </a:lnTo>
                  <a:lnTo>
                    <a:pt x="19" y="95"/>
                  </a:lnTo>
                  <a:lnTo>
                    <a:pt x="3" y="117"/>
                  </a:lnTo>
                  <a:lnTo>
                    <a:pt x="0" y="131"/>
                  </a:lnTo>
                  <a:lnTo>
                    <a:pt x="5" y="133"/>
                  </a:lnTo>
                  <a:lnTo>
                    <a:pt x="11" y="131"/>
                  </a:lnTo>
                  <a:lnTo>
                    <a:pt x="77" y="60"/>
                  </a:lnTo>
                  <a:lnTo>
                    <a:pt x="93" y="26"/>
                  </a:lnTo>
                  <a:lnTo>
                    <a:pt x="82" y="0"/>
                  </a:lnTo>
                  <a:close/>
                </a:path>
              </a:pathLst>
            </a:custGeom>
            <a:solidFill>
              <a:srgbClr val="A89E96"/>
            </a:solidFill>
            <a:ln w="9525">
              <a:noFill/>
              <a:round/>
              <a:headEnd/>
              <a:tailEnd/>
            </a:ln>
          </p:spPr>
          <p:txBody>
            <a:bodyPr/>
            <a:lstStyle/>
            <a:p>
              <a:endParaRPr lang="en-US"/>
            </a:p>
          </p:txBody>
        </p:sp>
        <p:sp>
          <p:nvSpPr>
            <p:cNvPr id="15552" name="Freeform 166"/>
            <p:cNvSpPr>
              <a:spLocks/>
            </p:cNvSpPr>
            <p:nvPr/>
          </p:nvSpPr>
          <p:spPr bwMode="auto">
            <a:xfrm>
              <a:off x="6820" y="2161"/>
              <a:ext cx="151" cy="66"/>
            </a:xfrm>
            <a:custGeom>
              <a:avLst/>
              <a:gdLst>
                <a:gd name="T0" fmla="*/ 28 w 151"/>
                <a:gd name="T1" fmla="*/ 16 h 66"/>
                <a:gd name="T2" fmla="*/ 22 w 151"/>
                <a:gd name="T3" fmla="*/ 11 h 66"/>
                <a:gd name="T4" fmla="*/ 11 w 151"/>
                <a:gd name="T5" fmla="*/ 9 h 66"/>
                <a:gd name="T6" fmla="*/ 0 w 151"/>
                <a:gd name="T7" fmla="*/ 9 h 66"/>
                <a:gd name="T8" fmla="*/ 0 w 151"/>
                <a:gd name="T9" fmla="*/ 21 h 66"/>
                <a:gd name="T10" fmla="*/ 11 w 151"/>
                <a:gd name="T11" fmla="*/ 30 h 66"/>
                <a:gd name="T12" fmla="*/ 30 w 151"/>
                <a:gd name="T13" fmla="*/ 38 h 66"/>
                <a:gd name="T14" fmla="*/ 50 w 151"/>
                <a:gd name="T15" fmla="*/ 38 h 66"/>
                <a:gd name="T16" fmla="*/ 58 w 151"/>
                <a:gd name="T17" fmla="*/ 38 h 66"/>
                <a:gd name="T18" fmla="*/ 52 w 151"/>
                <a:gd name="T19" fmla="*/ 40 h 66"/>
                <a:gd name="T20" fmla="*/ 44 w 151"/>
                <a:gd name="T21" fmla="*/ 50 h 66"/>
                <a:gd name="T22" fmla="*/ 33 w 151"/>
                <a:gd name="T23" fmla="*/ 59 h 66"/>
                <a:gd name="T24" fmla="*/ 33 w 151"/>
                <a:gd name="T25" fmla="*/ 66 h 66"/>
                <a:gd name="T26" fmla="*/ 39 w 151"/>
                <a:gd name="T27" fmla="*/ 66 h 66"/>
                <a:gd name="T28" fmla="*/ 50 w 151"/>
                <a:gd name="T29" fmla="*/ 61 h 66"/>
                <a:gd name="T30" fmla="*/ 55 w 151"/>
                <a:gd name="T31" fmla="*/ 57 h 66"/>
                <a:gd name="T32" fmla="*/ 61 w 151"/>
                <a:gd name="T33" fmla="*/ 54 h 66"/>
                <a:gd name="T34" fmla="*/ 66 w 151"/>
                <a:gd name="T35" fmla="*/ 54 h 66"/>
                <a:gd name="T36" fmla="*/ 77 w 151"/>
                <a:gd name="T37" fmla="*/ 54 h 66"/>
                <a:gd name="T38" fmla="*/ 94 w 151"/>
                <a:gd name="T39" fmla="*/ 47 h 66"/>
                <a:gd name="T40" fmla="*/ 110 w 151"/>
                <a:gd name="T41" fmla="*/ 38 h 66"/>
                <a:gd name="T42" fmla="*/ 121 w 151"/>
                <a:gd name="T43" fmla="*/ 30 h 66"/>
                <a:gd name="T44" fmla="*/ 127 w 151"/>
                <a:gd name="T45" fmla="*/ 30 h 66"/>
                <a:gd name="T46" fmla="*/ 127 w 151"/>
                <a:gd name="T47" fmla="*/ 35 h 66"/>
                <a:gd name="T48" fmla="*/ 129 w 151"/>
                <a:gd name="T49" fmla="*/ 38 h 66"/>
                <a:gd name="T50" fmla="*/ 129 w 151"/>
                <a:gd name="T51" fmla="*/ 40 h 66"/>
                <a:gd name="T52" fmla="*/ 132 w 151"/>
                <a:gd name="T53" fmla="*/ 47 h 66"/>
                <a:gd name="T54" fmla="*/ 140 w 151"/>
                <a:gd name="T55" fmla="*/ 52 h 66"/>
                <a:gd name="T56" fmla="*/ 149 w 151"/>
                <a:gd name="T57" fmla="*/ 54 h 66"/>
                <a:gd name="T58" fmla="*/ 151 w 151"/>
                <a:gd name="T59" fmla="*/ 47 h 66"/>
                <a:gd name="T60" fmla="*/ 149 w 151"/>
                <a:gd name="T61" fmla="*/ 38 h 66"/>
                <a:gd name="T62" fmla="*/ 140 w 151"/>
                <a:gd name="T63" fmla="*/ 30 h 66"/>
                <a:gd name="T64" fmla="*/ 138 w 151"/>
                <a:gd name="T65" fmla="*/ 28 h 66"/>
                <a:gd name="T66" fmla="*/ 138 w 151"/>
                <a:gd name="T67" fmla="*/ 23 h 66"/>
                <a:gd name="T68" fmla="*/ 140 w 151"/>
                <a:gd name="T69" fmla="*/ 14 h 66"/>
                <a:gd name="T70" fmla="*/ 140 w 151"/>
                <a:gd name="T71" fmla="*/ 4 h 66"/>
                <a:gd name="T72" fmla="*/ 135 w 151"/>
                <a:gd name="T73" fmla="*/ 0 h 66"/>
                <a:gd name="T74" fmla="*/ 121 w 151"/>
                <a:gd name="T75" fmla="*/ 0 h 66"/>
                <a:gd name="T76" fmla="*/ 110 w 151"/>
                <a:gd name="T77" fmla="*/ 7 h 66"/>
                <a:gd name="T78" fmla="*/ 99 w 151"/>
                <a:gd name="T79" fmla="*/ 11 h 66"/>
                <a:gd name="T80" fmla="*/ 96 w 151"/>
                <a:gd name="T81" fmla="*/ 14 h 66"/>
                <a:gd name="T82" fmla="*/ 94 w 151"/>
                <a:gd name="T83" fmla="*/ 21 h 66"/>
                <a:gd name="T84" fmla="*/ 91 w 151"/>
                <a:gd name="T85" fmla="*/ 35 h 66"/>
                <a:gd name="T86" fmla="*/ 88 w 151"/>
                <a:gd name="T87" fmla="*/ 45 h 66"/>
                <a:gd name="T88" fmla="*/ 83 w 151"/>
                <a:gd name="T89" fmla="*/ 40 h 66"/>
                <a:gd name="T90" fmla="*/ 69 w 151"/>
                <a:gd name="T91" fmla="*/ 26 h 66"/>
                <a:gd name="T92" fmla="*/ 58 w 151"/>
                <a:gd name="T93" fmla="*/ 21 h 66"/>
                <a:gd name="T94" fmla="*/ 50 w 151"/>
                <a:gd name="T95" fmla="*/ 19 h 66"/>
                <a:gd name="T96" fmla="*/ 47 w 151"/>
                <a:gd name="T97" fmla="*/ 19 h 66"/>
                <a:gd name="T98" fmla="*/ 28 w 151"/>
                <a:gd name="T99" fmla="*/ 16 h 66"/>
                <a:gd name="T100" fmla="*/ 28 w 151"/>
                <a:gd name="T101" fmla="*/ 16 h 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1"/>
                <a:gd name="T154" fmla="*/ 0 h 66"/>
                <a:gd name="T155" fmla="*/ 151 w 151"/>
                <a:gd name="T156" fmla="*/ 66 h 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1" h="66">
                  <a:moveTo>
                    <a:pt x="28" y="16"/>
                  </a:moveTo>
                  <a:lnTo>
                    <a:pt x="22" y="11"/>
                  </a:lnTo>
                  <a:lnTo>
                    <a:pt x="11" y="9"/>
                  </a:lnTo>
                  <a:lnTo>
                    <a:pt x="0" y="9"/>
                  </a:lnTo>
                  <a:lnTo>
                    <a:pt x="0" y="21"/>
                  </a:lnTo>
                  <a:lnTo>
                    <a:pt x="11" y="30"/>
                  </a:lnTo>
                  <a:lnTo>
                    <a:pt x="30" y="38"/>
                  </a:lnTo>
                  <a:lnTo>
                    <a:pt x="50" y="38"/>
                  </a:lnTo>
                  <a:lnTo>
                    <a:pt x="58" y="38"/>
                  </a:lnTo>
                  <a:lnTo>
                    <a:pt x="52" y="40"/>
                  </a:lnTo>
                  <a:lnTo>
                    <a:pt x="44" y="50"/>
                  </a:lnTo>
                  <a:lnTo>
                    <a:pt x="33" y="59"/>
                  </a:lnTo>
                  <a:lnTo>
                    <a:pt x="33" y="66"/>
                  </a:lnTo>
                  <a:lnTo>
                    <a:pt x="39" y="66"/>
                  </a:lnTo>
                  <a:lnTo>
                    <a:pt x="50" y="61"/>
                  </a:lnTo>
                  <a:lnTo>
                    <a:pt x="55" y="57"/>
                  </a:lnTo>
                  <a:lnTo>
                    <a:pt x="61" y="54"/>
                  </a:lnTo>
                  <a:lnTo>
                    <a:pt x="66" y="54"/>
                  </a:lnTo>
                  <a:lnTo>
                    <a:pt x="77" y="54"/>
                  </a:lnTo>
                  <a:lnTo>
                    <a:pt x="94" y="47"/>
                  </a:lnTo>
                  <a:lnTo>
                    <a:pt x="110" y="38"/>
                  </a:lnTo>
                  <a:lnTo>
                    <a:pt x="121" y="30"/>
                  </a:lnTo>
                  <a:lnTo>
                    <a:pt x="127" y="30"/>
                  </a:lnTo>
                  <a:lnTo>
                    <a:pt x="127" y="35"/>
                  </a:lnTo>
                  <a:lnTo>
                    <a:pt x="129" y="38"/>
                  </a:lnTo>
                  <a:lnTo>
                    <a:pt x="129" y="40"/>
                  </a:lnTo>
                  <a:lnTo>
                    <a:pt x="132" y="47"/>
                  </a:lnTo>
                  <a:lnTo>
                    <a:pt x="140" y="52"/>
                  </a:lnTo>
                  <a:lnTo>
                    <a:pt x="149" y="54"/>
                  </a:lnTo>
                  <a:lnTo>
                    <a:pt x="151" y="47"/>
                  </a:lnTo>
                  <a:lnTo>
                    <a:pt x="149" y="38"/>
                  </a:lnTo>
                  <a:lnTo>
                    <a:pt x="140" y="30"/>
                  </a:lnTo>
                  <a:lnTo>
                    <a:pt x="138" y="28"/>
                  </a:lnTo>
                  <a:lnTo>
                    <a:pt x="138" y="23"/>
                  </a:lnTo>
                  <a:lnTo>
                    <a:pt x="140" y="14"/>
                  </a:lnTo>
                  <a:lnTo>
                    <a:pt x="140" y="4"/>
                  </a:lnTo>
                  <a:lnTo>
                    <a:pt x="135" y="0"/>
                  </a:lnTo>
                  <a:lnTo>
                    <a:pt x="121" y="0"/>
                  </a:lnTo>
                  <a:lnTo>
                    <a:pt x="110" y="7"/>
                  </a:lnTo>
                  <a:lnTo>
                    <a:pt x="99" y="11"/>
                  </a:lnTo>
                  <a:lnTo>
                    <a:pt x="96" y="14"/>
                  </a:lnTo>
                  <a:lnTo>
                    <a:pt x="94" y="21"/>
                  </a:lnTo>
                  <a:lnTo>
                    <a:pt x="91" y="35"/>
                  </a:lnTo>
                  <a:lnTo>
                    <a:pt x="88" y="45"/>
                  </a:lnTo>
                  <a:lnTo>
                    <a:pt x="83" y="40"/>
                  </a:lnTo>
                  <a:lnTo>
                    <a:pt x="69" y="26"/>
                  </a:lnTo>
                  <a:lnTo>
                    <a:pt x="58" y="21"/>
                  </a:lnTo>
                  <a:lnTo>
                    <a:pt x="50" y="19"/>
                  </a:lnTo>
                  <a:lnTo>
                    <a:pt x="47" y="19"/>
                  </a:lnTo>
                  <a:lnTo>
                    <a:pt x="28" y="16"/>
                  </a:lnTo>
                  <a:close/>
                </a:path>
              </a:pathLst>
            </a:custGeom>
            <a:solidFill>
              <a:srgbClr val="A89E96"/>
            </a:solidFill>
            <a:ln w="9525">
              <a:noFill/>
              <a:round/>
              <a:headEnd/>
              <a:tailEnd/>
            </a:ln>
          </p:spPr>
          <p:txBody>
            <a:bodyPr/>
            <a:lstStyle/>
            <a:p>
              <a:endParaRPr lang="en-US"/>
            </a:p>
          </p:txBody>
        </p:sp>
        <p:sp>
          <p:nvSpPr>
            <p:cNvPr id="15553" name="Freeform 167"/>
            <p:cNvSpPr>
              <a:spLocks/>
            </p:cNvSpPr>
            <p:nvPr/>
          </p:nvSpPr>
          <p:spPr bwMode="auto">
            <a:xfrm>
              <a:off x="6897" y="2222"/>
              <a:ext cx="140" cy="48"/>
            </a:xfrm>
            <a:custGeom>
              <a:avLst/>
              <a:gdLst>
                <a:gd name="T0" fmla="*/ 30 w 140"/>
                <a:gd name="T1" fmla="*/ 5 h 48"/>
                <a:gd name="T2" fmla="*/ 25 w 140"/>
                <a:gd name="T3" fmla="*/ 3 h 48"/>
                <a:gd name="T4" fmla="*/ 14 w 140"/>
                <a:gd name="T5" fmla="*/ 0 h 48"/>
                <a:gd name="T6" fmla="*/ 6 w 140"/>
                <a:gd name="T7" fmla="*/ 3 h 48"/>
                <a:gd name="T8" fmla="*/ 0 w 140"/>
                <a:gd name="T9" fmla="*/ 15 h 48"/>
                <a:gd name="T10" fmla="*/ 3 w 140"/>
                <a:gd name="T11" fmla="*/ 27 h 48"/>
                <a:gd name="T12" fmla="*/ 8 w 140"/>
                <a:gd name="T13" fmla="*/ 24 h 48"/>
                <a:gd name="T14" fmla="*/ 14 w 140"/>
                <a:gd name="T15" fmla="*/ 17 h 48"/>
                <a:gd name="T16" fmla="*/ 17 w 140"/>
                <a:gd name="T17" fmla="*/ 15 h 48"/>
                <a:gd name="T18" fmla="*/ 22 w 140"/>
                <a:gd name="T19" fmla="*/ 15 h 48"/>
                <a:gd name="T20" fmla="*/ 36 w 140"/>
                <a:gd name="T21" fmla="*/ 17 h 48"/>
                <a:gd name="T22" fmla="*/ 52 w 140"/>
                <a:gd name="T23" fmla="*/ 24 h 48"/>
                <a:gd name="T24" fmla="*/ 63 w 140"/>
                <a:gd name="T25" fmla="*/ 36 h 48"/>
                <a:gd name="T26" fmla="*/ 72 w 140"/>
                <a:gd name="T27" fmla="*/ 43 h 48"/>
                <a:gd name="T28" fmla="*/ 85 w 140"/>
                <a:gd name="T29" fmla="*/ 46 h 48"/>
                <a:gd name="T30" fmla="*/ 96 w 140"/>
                <a:gd name="T31" fmla="*/ 43 h 48"/>
                <a:gd name="T32" fmla="*/ 105 w 140"/>
                <a:gd name="T33" fmla="*/ 41 h 48"/>
                <a:gd name="T34" fmla="*/ 107 w 140"/>
                <a:gd name="T35" fmla="*/ 43 h 48"/>
                <a:gd name="T36" fmla="*/ 118 w 140"/>
                <a:gd name="T37" fmla="*/ 48 h 48"/>
                <a:gd name="T38" fmla="*/ 129 w 140"/>
                <a:gd name="T39" fmla="*/ 48 h 48"/>
                <a:gd name="T40" fmla="*/ 140 w 140"/>
                <a:gd name="T41" fmla="*/ 43 h 48"/>
                <a:gd name="T42" fmla="*/ 138 w 140"/>
                <a:gd name="T43" fmla="*/ 34 h 48"/>
                <a:gd name="T44" fmla="*/ 132 w 140"/>
                <a:gd name="T45" fmla="*/ 31 h 48"/>
                <a:gd name="T46" fmla="*/ 127 w 140"/>
                <a:gd name="T47" fmla="*/ 31 h 48"/>
                <a:gd name="T48" fmla="*/ 124 w 140"/>
                <a:gd name="T49" fmla="*/ 34 h 48"/>
                <a:gd name="T50" fmla="*/ 116 w 140"/>
                <a:gd name="T51" fmla="*/ 27 h 48"/>
                <a:gd name="T52" fmla="*/ 99 w 140"/>
                <a:gd name="T53" fmla="*/ 17 h 48"/>
                <a:gd name="T54" fmla="*/ 77 w 140"/>
                <a:gd name="T55" fmla="*/ 8 h 48"/>
                <a:gd name="T56" fmla="*/ 61 w 140"/>
                <a:gd name="T57" fmla="*/ 5 h 48"/>
                <a:gd name="T58" fmla="*/ 47 w 140"/>
                <a:gd name="T59" fmla="*/ 5 h 48"/>
                <a:gd name="T60" fmla="*/ 36 w 140"/>
                <a:gd name="T61" fmla="*/ 5 h 48"/>
                <a:gd name="T62" fmla="*/ 30 w 140"/>
                <a:gd name="T63" fmla="*/ 5 h 48"/>
                <a:gd name="T64" fmla="*/ 30 w 140"/>
                <a:gd name="T65" fmla="*/ 5 h 48"/>
                <a:gd name="T66" fmla="*/ 30 w 140"/>
                <a:gd name="T67" fmla="*/ 5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0"/>
                <a:gd name="T103" fmla="*/ 0 h 48"/>
                <a:gd name="T104" fmla="*/ 140 w 140"/>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0" h="48">
                  <a:moveTo>
                    <a:pt x="30" y="5"/>
                  </a:moveTo>
                  <a:lnTo>
                    <a:pt x="25" y="3"/>
                  </a:lnTo>
                  <a:lnTo>
                    <a:pt x="14" y="0"/>
                  </a:lnTo>
                  <a:lnTo>
                    <a:pt x="6" y="3"/>
                  </a:lnTo>
                  <a:lnTo>
                    <a:pt x="0" y="15"/>
                  </a:lnTo>
                  <a:lnTo>
                    <a:pt x="3" y="27"/>
                  </a:lnTo>
                  <a:lnTo>
                    <a:pt x="8" y="24"/>
                  </a:lnTo>
                  <a:lnTo>
                    <a:pt x="14" y="17"/>
                  </a:lnTo>
                  <a:lnTo>
                    <a:pt x="17" y="15"/>
                  </a:lnTo>
                  <a:lnTo>
                    <a:pt x="22" y="15"/>
                  </a:lnTo>
                  <a:lnTo>
                    <a:pt x="36" y="17"/>
                  </a:lnTo>
                  <a:lnTo>
                    <a:pt x="52" y="24"/>
                  </a:lnTo>
                  <a:lnTo>
                    <a:pt x="63" y="36"/>
                  </a:lnTo>
                  <a:lnTo>
                    <a:pt x="72" y="43"/>
                  </a:lnTo>
                  <a:lnTo>
                    <a:pt x="85" y="46"/>
                  </a:lnTo>
                  <a:lnTo>
                    <a:pt x="96" y="43"/>
                  </a:lnTo>
                  <a:lnTo>
                    <a:pt x="105" y="41"/>
                  </a:lnTo>
                  <a:lnTo>
                    <a:pt x="107" y="43"/>
                  </a:lnTo>
                  <a:lnTo>
                    <a:pt x="118" y="48"/>
                  </a:lnTo>
                  <a:lnTo>
                    <a:pt x="129" y="48"/>
                  </a:lnTo>
                  <a:lnTo>
                    <a:pt x="140" y="43"/>
                  </a:lnTo>
                  <a:lnTo>
                    <a:pt x="138" y="34"/>
                  </a:lnTo>
                  <a:lnTo>
                    <a:pt x="132" y="31"/>
                  </a:lnTo>
                  <a:lnTo>
                    <a:pt x="127" y="31"/>
                  </a:lnTo>
                  <a:lnTo>
                    <a:pt x="124" y="34"/>
                  </a:lnTo>
                  <a:lnTo>
                    <a:pt x="116" y="27"/>
                  </a:lnTo>
                  <a:lnTo>
                    <a:pt x="99" y="17"/>
                  </a:lnTo>
                  <a:lnTo>
                    <a:pt x="77" y="8"/>
                  </a:lnTo>
                  <a:lnTo>
                    <a:pt x="61" y="5"/>
                  </a:lnTo>
                  <a:lnTo>
                    <a:pt x="47" y="5"/>
                  </a:lnTo>
                  <a:lnTo>
                    <a:pt x="36" y="5"/>
                  </a:lnTo>
                  <a:lnTo>
                    <a:pt x="30" y="5"/>
                  </a:lnTo>
                  <a:close/>
                </a:path>
              </a:pathLst>
            </a:custGeom>
            <a:solidFill>
              <a:srgbClr val="A89E96"/>
            </a:solidFill>
            <a:ln w="9525">
              <a:noFill/>
              <a:round/>
              <a:headEnd/>
              <a:tailEnd/>
            </a:ln>
          </p:spPr>
          <p:txBody>
            <a:bodyPr/>
            <a:lstStyle/>
            <a:p>
              <a:endParaRPr lang="en-US"/>
            </a:p>
          </p:txBody>
        </p:sp>
        <p:sp>
          <p:nvSpPr>
            <p:cNvPr id="15554" name="Freeform 168"/>
            <p:cNvSpPr>
              <a:spLocks/>
            </p:cNvSpPr>
            <p:nvPr/>
          </p:nvSpPr>
          <p:spPr bwMode="auto">
            <a:xfrm>
              <a:off x="7040" y="2246"/>
              <a:ext cx="91" cy="90"/>
            </a:xfrm>
            <a:custGeom>
              <a:avLst/>
              <a:gdLst>
                <a:gd name="T0" fmla="*/ 11 w 91"/>
                <a:gd name="T1" fmla="*/ 41 h 90"/>
                <a:gd name="T2" fmla="*/ 8 w 91"/>
                <a:gd name="T3" fmla="*/ 38 h 90"/>
                <a:gd name="T4" fmla="*/ 3 w 91"/>
                <a:gd name="T5" fmla="*/ 38 h 90"/>
                <a:gd name="T6" fmla="*/ 0 w 91"/>
                <a:gd name="T7" fmla="*/ 41 h 90"/>
                <a:gd name="T8" fmla="*/ 0 w 91"/>
                <a:gd name="T9" fmla="*/ 50 h 90"/>
                <a:gd name="T10" fmla="*/ 0 w 91"/>
                <a:gd name="T11" fmla="*/ 64 h 90"/>
                <a:gd name="T12" fmla="*/ 3 w 91"/>
                <a:gd name="T13" fmla="*/ 74 h 90"/>
                <a:gd name="T14" fmla="*/ 8 w 91"/>
                <a:gd name="T15" fmla="*/ 81 h 90"/>
                <a:gd name="T16" fmla="*/ 19 w 91"/>
                <a:gd name="T17" fmla="*/ 79 h 90"/>
                <a:gd name="T18" fmla="*/ 25 w 91"/>
                <a:gd name="T19" fmla="*/ 74 h 90"/>
                <a:gd name="T20" fmla="*/ 30 w 91"/>
                <a:gd name="T21" fmla="*/ 74 h 90"/>
                <a:gd name="T22" fmla="*/ 33 w 91"/>
                <a:gd name="T23" fmla="*/ 79 h 90"/>
                <a:gd name="T24" fmla="*/ 39 w 91"/>
                <a:gd name="T25" fmla="*/ 86 h 90"/>
                <a:gd name="T26" fmla="*/ 47 w 91"/>
                <a:gd name="T27" fmla="*/ 90 h 90"/>
                <a:gd name="T28" fmla="*/ 61 w 91"/>
                <a:gd name="T29" fmla="*/ 88 h 90"/>
                <a:gd name="T30" fmla="*/ 72 w 91"/>
                <a:gd name="T31" fmla="*/ 81 h 90"/>
                <a:gd name="T32" fmla="*/ 77 w 91"/>
                <a:gd name="T33" fmla="*/ 74 h 90"/>
                <a:gd name="T34" fmla="*/ 80 w 91"/>
                <a:gd name="T35" fmla="*/ 67 h 90"/>
                <a:gd name="T36" fmla="*/ 83 w 91"/>
                <a:gd name="T37" fmla="*/ 60 h 90"/>
                <a:gd name="T38" fmla="*/ 85 w 91"/>
                <a:gd name="T39" fmla="*/ 55 h 90"/>
                <a:gd name="T40" fmla="*/ 91 w 91"/>
                <a:gd name="T41" fmla="*/ 52 h 90"/>
                <a:gd name="T42" fmla="*/ 85 w 91"/>
                <a:gd name="T43" fmla="*/ 43 h 90"/>
                <a:gd name="T44" fmla="*/ 83 w 91"/>
                <a:gd name="T45" fmla="*/ 26 h 90"/>
                <a:gd name="T46" fmla="*/ 72 w 91"/>
                <a:gd name="T47" fmla="*/ 7 h 90"/>
                <a:gd name="T48" fmla="*/ 58 w 91"/>
                <a:gd name="T49" fmla="*/ 0 h 90"/>
                <a:gd name="T50" fmla="*/ 44 w 91"/>
                <a:gd name="T51" fmla="*/ 3 h 90"/>
                <a:gd name="T52" fmla="*/ 44 w 91"/>
                <a:gd name="T53" fmla="*/ 10 h 90"/>
                <a:gd name="T54" fmla="*/ 47 w 91"/>
                <a:gd name="T55" fmla="*/ 17 h 90"/>
                <a:gd name="T56" fmla="*/ 50 w 91"/>
                <a:gd name="T57" fmla="*/ 22 h 90"/>
                <a:gd name="T58" fmla="*/ 55 w 91"/>
                <a:gd name="T59" fmla="*/ 24 h 90"/>
                <a:gd name="T60" fmla="*/ 63 w 91"/>
                <a:gd name="T61" fmla="*/ 29 h 90"/>
                <a:gd name="T62" fmla="*/ 69 w 91"/>
                <a:gd name="T63" fmla="*/ 36 h 90"/>
                <a:gd name="T64" fmla="*/ 61 w 91"/>
                <a:gd name="T65" fmla="*/ 38 h 90"/>
                <a:gd name="T66" fmla="*/ 50 w 91"/>
                <a:gd name="T67" fmla="*/ 43 h 90"/>
                <a:gd name="T68" fmla="*/ 44 w 91"/>
                <a:gd name="T69" fmla="*/ 52 h 90"/>
                <a:gd name="T70" fmla="*/ 41 w 91"/>
                <a:gd name="T71" fmla="*/ 60 h 90"/>
                <a:gd name="T72" fmla="*/ 41 w 91"/>
                <a:gd name="T73" fmla="*/ 64 h 90"/>
                <a:gd name="T74" fmla="*/ 25 w 91"/>
                <a:gd name="T75" fmla="*/ 67 h 90"/>
                <a:gd name="T76" fmla="*/ 11 w 91"/>
                <a:gd name="T77" fmla="*/ 41 h 90"/>
                <a:gd name="T78" fmla="*/ 11 w 91"/>
                <a:gd name="T79" fmla="*/ 41 h 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
                <a:gd name="T121" fmla="*/ 0 h 90"/>
                <a:gd name="T122" fmla="*/ 91 w 91"/>
                <a:gd name="T123" fmla="*/ 90 h 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 h="90">
                  <a:moveTo>
                    <a:pt x="11" y="41"/>
                  </a:moveTo>
                  <a:lnTo>
                    <a:pt x="8" y="38"/>
                  </a:lnTo>
                  <a:lnTo>
                    <a:pt x="3" y="38"/>
                  </a:lnTo>
                  <a:lnTo>
                    <a:pt x="0" y="41"/>
                  </a:lnTo>
                  <a:lnTo>
                    <a:pt x="0" y="50"/>
                  </a:lnTo>
                  <a:lnTo>
                    <a:pt x="0" y="64"/>
                  </a:lnTo>
                  <a:lnTo>
                    <a:pt x="3" y="74"/>
                  </a:lnTo>
                  <a:lnTo>
                    <a:pt x="8" y="81"/>
                  </a:lnTo>
                  <a:lnTo>
                    <a:pt x="19" y="79"/>
                  </a:lnTo>
                  <a:lnTo>
                    <a:pt x="25" y="74"/>
                  </a:lnTo>
                  <a:lnTo>
                    <a:pt x="30" y="74"/>
                  </a:lnTo>
                  <a:lnTo>
                    <a:pt x="33" y="79"/>
                  </a:lnTo>
                  <a:lnTo>
                    <a:pt x="39" y="86"/>
                  </a:lnTo>
                  <a:lnTo>
                    <a:pt x="47" y="90"/>
                  </a:lnTo>
                  <a:lnTo>
                    <a:pt x="61" y="88"/>
                  </a:lnTo>
                  <a:lnTo>
                    <a:pt x="72" y="81"/>
                  </a:lnTo>
                  <a:lnTo>
                    <a:pt x="77" y="74"/>
                  </a:lnTo>
                  <a:lnTo>
                    <a:pt x="80" y="67"/>
                  </a:lnTo>
                  <a:lnTo>
                    <a:pt x="83" y="60"/>
                  </a:lnTo>
                  <a:lnTo>
                    <a:pt x="85" y="55"/>
                  </a:lnTo>
                  <a:lnTo>
                    <a:pt x="91" y="52"/>
                  </a:lnTo>
                  <a:lnTo>
                    <a:pt x="85" y="43"/>
                  </a:lnTo>
                  <a:lnTo>
                    <a:pt x="83" y="26"/>
                  </a:lnTo>
                  <a:lnTo>
                    <a:pt x="72" y="7"/>
                  </a:lnTo>
                  <a:lnTo>
                    <a:pt x="58" y="0"/>
                  </a:lnTo>
                  <a:lnTo>
                    <a:pt x="44" y="3"/>
                  </a:lnTo>
                  <a:lnTo>
                    <a:pt x="44" y="10"/>
                  </a:lnTo>
                  <a:lnTo>
                    <a:pt x="47" y="17"/>
                  </a:lnTo>
                  <a:lnTo>
                    <a:pt x="50" y="22"/>
                  </a:lnTo>
                  <a:lnTo>
                    <a:pt x="55" y="24"/>
                  </a:lnTo>
                  <a:lnTo>
                    <a:pt x="63" y="29"/>
                  </a:lnTo>
                  <a:lnTo>
                    <a:pt x="69" y="36"/>
                  </a:lnTo>
                  <a:lnTo>
                    <a:pt x="61" y="38"/>
                  </a:lnTo>
                  <a:lnTo>
                    <a:pt x="50" y="43"/>
                  </a:lnTo>
                  <a:lnTo>
                    <a:pt x="44" y="52"/>
                  </a:lnTo>
                  <a:lnTo>
                    <a:pt x="41" y="60"/>
                  </a:lnTo>
                  <a:lnTo>
                    <a:pt x="41" y="64"/>
                  </a:lnTo>
                  <a:lnTo>
                    <a:pt x="25" y="67"/>
                  </a:lnTo>
                  <a:lnTo>
                    <a:pt x="11" y="41"/>
                  </a:lnTo>
                  <a:close/>
                </a:path>
              </a:pathLst>
            </a:custGeom>
            <a:solidFill>
              <a:srgbClr val="A89E96"/>
            </a:solidFill>
            <a:ln w="9525">
              <a:noFill/>
              <a:round/>
              <a:headEnd/>
              <a:tailEnd/>
            </a:ln>
          </p:spPr>
          <p:txBody>
            <a:bodyPr/>
            <a:lstStyle/>
            <a:p>
              <a:endParaRPr lang="en-US"/>
            </a:p>
          </p:txBody>
        </p:sp>
        <p:sp>
          <p:nvSpPr>
            <p:cNvPr id="15555" name="Freeform 169"/>
            <p:cNvSpPr>
              <a:spLocks/>
            </p:cNvSpPr>
            <p:nvPr/>
          </p:nvSpPr>
          <p:spPr bwMode="auto">
            <a:xfrm>
              <a:off x="7084" y="2289"/>
              <a:ext cx="39" cy="40"/>
            </a:xfrm>
            <a:custGeom>
              <a:avLst/>
              <a:gdLst>
                <a:gd name="T0" fmla="*/ 28 w 39"/>
                <a:gd name="T1" fmla="*/ 0 h 40"/>
                <a:gd name="T2" fmla="*/ 22 w 39"/>
                <a:gd name="T3" fmla="*/ 0 h 40"/>
                <a:gd name="T4" fmla="*/ 14 w 39"/>
                <a:gd name="T5" fmla="*/ 5 h 40"/>
                <a:gd name="T6" fmla="*/ 6 w 39"/>
                <a:gd name="T7" fmla="*/ 9 h 40"/>
                <a:gd name="T8" fmla="*/ 8 w 39"/>
                <a:gd name="T9" fmla="*/ 17 h 40"/>
                <a:gd name="T10" fmla="*/ 11 w 39"/>
                <a:gd name="T11" fmla="*/ 21 h 40"/>
                <a:gd name="T12" fmla="*/ 6 w 39"/>
                <a:gd name="T13" fmla="*/ 26 h 40"/>
                <a:gd name="T14" fmla="*/ 0 w 39"/>
                <a:gd name="T15" fmla="*/ 28 h 40"/>
                <a:gd name="T16" fmla="*/ 0 w 39"/>
                <a:gd name="T17" fmla="*/ 36 h 40"/>
                <a:gd name="T18" fmla="*/ 8 w 39"/>
                <a:gd name="T19" fmla="*/ 40 h 40"/>
                <a:gd name="T20" fmla="*/ 17 w 39"/>
                <a:gd name="T21" fmla="*/ 40 h 40"/>
                <a:gd name="T22" fmla="*/ 25 w 39"/>
                <a:gd name="T23" fmla="*/ 38 h 40"/>
                <a:gd name="T24" fmla="*/ 28 w 39"/>
                <a:gd name="T25" fmla="*/ 28 h 40"/>
                <a:gd name="T26" fmla="*/ 28 w 39"/>
                <a:gd name="T27" fmla="*/ 21 h 40"/>
                <a:gd name="T28" fmla="*/ 33 w 39"/>
                <a:gd name="T29" fmla="*/ 14 h 40"/>
                <a:gd name="T30" fmla="*/ 36 w 39"/>
                <a:gd name="T31" fmla="*/ 9 h 40"/>
                <a:gd name="T32" fmla="*/ 39 w 39"/>
                <a:gd name="T33" fmla="*/ 7 h 40"/>
                <a:gd name="T34" fmla="*/ 28 w 39"/>
                <a:gd name="T35" fmla="*/ 0 h 40"/>
                <a:gd name="T36" fmla="*/ 28 w 39"/>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40"/>
                <a:gd name="T59" fmla="*/ 39 w 39"/>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40">
                  <a:moveTo>
                    <a:pt x="28" y="0"/>
                  </a:moveTo>
                  <a:lnTo>
                    <a:pt x="22" y="0"/>
                  </a:lnTo>
                  <a:lnTo>
                    <a:pt x="14" y="5"/>
                  </a:lnTo>
                  <a:lnTo>
                    <a:pt x="6" y="9"/>
                  </a:lnTo>
                  <a:lnTo>
                    <a:pt x="8" y="17"/>
                  </a:lnTo>
                  <a:lnTo>
                    <a:pt x="11" y="21"/>
                  </a:lnTo>
                  <a:lnTo>
                    <a:pt x="6" y="26"/>
                  </a:lnTo>
                  <a:lnTo>
                    <a:pt x="0" y="28"/>
                  </a:lnTo>
                  <a:lnTo>
                    <a:pt x="0" y="36"/>
                  </a:lnTo>
                  <a:lnTo>
                    <a:pt x="8" y="40"/>
                  </a:lnTo>
                  <a:lnTo>
                    <a:pt x="17" y="40"/>
                  </a:lnTo>
                  <a:lnTo>
                    <a:pt x="25" y="38"/>
                  </a:lnTo>
                  <a:lnTo>
                    <a:pt x="28" y="28"/>
                  </a:lnTo>
                  <a:lnTo>
                    <a:pt x="28" y="21"/>
                  </a:lnTo>
                  <a:lnTo>
                    <a:pt x="33" y="14"/>
                  </a:lnTo>
                  <a:lnTo>
                    <a:pt x="36" y="9"/>
                  </a:lnTo>
                  <a:lnTo>
                    <a:pt x="39" y="7"/>
                  </a:lnTo>
                  <a:lnTo>
                    <a:pt x="28" y="0"/>
                  </a:lnTo>
                  <a:close/>
                </a:path>
              </a:pathLst>
            </a:custGeom>
            <a:solidFill>
              <a:srgbClr val="968C82"/>
            </a:solidFill>
            <a:ln w="9525">
              <a:noFill/>
              <a:round/>
              <a:headEnd/>
              <a:tailEnd/>
            </a:ln>
          </p:spPr>
          <p:txBody>
            <a:bodyPr/>
            <a:lstStyle/>
            <a:p>
              <a:endParaRPr lang="en-US"/>
            </a:p>
          </p:txBody>
        </p:sp>
        <p:sp>
          <p:nvSpPr>
            <p:cNvPr id="15556" name="Freeform 170"/>
            <p:cNvSpPr>
              <a:spLocks/>
            </p:cNvSpPr>
            <p:nvPr/>
          </p:nvSpPr>
          <p:spPr bwMode="auto">
            <a:xfrm>
              <a:off x="6993" y="2310"/>
              <a:ext cx="102" cy="145"/>
            </a:xfrm>
            <a:custGeom>
              <a:avLst/>
              <a:gdLst>
                <a:gd name="T0" fmla="*/ 14 w 102"/>
                <a:gd name="T1" fmla="*/ 62 h 145"/>
                <a:gd name="T2" fmla="*/ 0 w 102"/>
                <a:gd name="T3" fmla="*/ 72 h 145"/>
                <a:gd name="T4" fmla="*/ 14 w 102"/>
                <a:gd name="T5" fmla="*/ 86 h 145"/>
                <a:gd name="T6" fmla="*/ 22 w 102"/>
                <a:gd name="T7" fmla="*/ 117 h 145"/>
                <a:gd name="T8" fmla="*/ 25 w 102"/>
                <a:gd name="T9" fmla="*/ 122 h 145"/>
                <a:gd name="T10" fmla="*/ 39 w 102"/>
                <a:gd name="T11" fmla="*/ 124 h 145"/>
                <a:gd name="T12" fmla="*/ 39 w 102"/>
                <a:gd name="T13" fmla="*/ 112 h 145"/>
                <a:gd name="T14" fmla="*/ 25 w 102"/>
                <a:gd name="T15" fmla="*/ 88 h 145"/>
                <a:gd name="T16" fmla="*/ 25 w 102"/>
                <a:gd name="T17" fmla="*/ 81 h 145"/>
                <a:gd name="T18" fmla="*/ 25 w 102"/>
                <a:gd name="T19" fmla="*/ 64 h 145"/>
                <a:gd name="T20" fmla="*/ 36 w 102"/>
                <a:gd name="T21" fmla="*/ 83 h 145"/>
                <a:gd name="T22" fmla="*/ 53 w 102"/>
                <a:gd name="T23" fmla="*/ 112 h 145"/>
                <a:gd name="T24" fmla="*/ 69 w 102"/>
                <a:gd name="T25" fmla="*/ 117 h 145"/>
                <a:gd name="T26" fmla="*/ 77 w 102"/>
                <a:gd name="T27" fmla="*/ 133 h 145"/>
                <a:gd name="T28" fmla="*/ 80 w 102"/>
                <a:gd name="T29" fmla="*/ 141 h 145"/>
                <a:gd name="T30" fmla="*/ 88 w 102"/>
                <a:gd name="T31" fmla="*/ 143 h 145"/>
                <a:gd name="T32" fmla="*/ 91 w 102"/>
                <a:gd name="T33" fmla="*/ 122 h 145"/>
                <a:gd name="T34" fmla="*/ 99 w 102"/>
                <a:gd name="T35" fmla="*/ 107 h 145"/>
                <a:gd name="T36" fmla="*/ 102 w 102"/>
                <a:gd name="T37" fmla="*/ 100 h 145"/>
                <a:gd name="T38" fmla="*/ 102 w 102"/>
                <a:gd name="T39" fmla="*/ 74 h 145"/>
                <a:gd name="T40" fmla="*/ 88 w 102"/>
                <a:gd name="T41" fmla="*/ 76 h 145"/>
                <a:gd name="T42" fmla="*/ 77 w 102"/>
                <a:gd name="T43" fmla="*/ 105 h 145"/>
                <a:gd name="T44" fmla="*/ 64 w 102"/>
                <a:gd name="T45" fmla="*/ 86 h 145"/>
                <a:gd name="T46" fmla="*/ 77 w 102"/>
                <a:gd name="T47" fmla="*/ 60 h 145"/>
                <a:gd name="T48" fmla="*/ 75 w 102"/>
                <a:gd name="T49" fmla="*/ 48 h 145"/>
                <a:gd name="T50" fmla="*/ 44 w 102"/>
                <a:gd name="T51" fmla="*/ 7 h 145"/>
                <a:gd name="T52" fmla="*/ 22 w 102"/>
                <a:gd name="T53" fmla="*/ 0 h 145"/>
                <a:gd name="T54" fmla="*/ 14 w 102"/>
                <a:gd name="T55" fmla="*/ 3 h 145"/>
                <a:gd name="T56" fmla="*/ 25 w 102"/>
                <a:gd name="T57" fmla="*/ 10 h 145"/>
                <a:gd name="T58" fmla="*/ 17 w 102"/>
                <a:gd name="T59" fmla="*/ 17 h 145"/>
                <a:gd name="T60" fmla="*/ 20 w 102"/>
                <a:gd name="T61" fmla="*/ 22 h 145"/>
                <a:gd name="T62" fmla="*/ 36 w 102"/>
                <a:gd name="T63" fmla="*/ 22 h 145"/>
                <a:gd name="T64" fmla="*/ 53 w 102"/>
                <a:gd name="T65" fmla="*/ 43 h 145"/>
                <a:gd name="T66" fmla="*/ 58 w 102"/>
                <a:gd name="T67" fmla="*/ 53 h 145"/>
                <a:gd name="T68" fmla="*/ 50 w 102"/>
                <a:gd name="T69" fmla="*/ 69 h 145"/>
                <a:gd name="T70" fmla="*/ 47 w 102"/>
                <a:gd name="T71" fmla="*/ 74 h 145"/>
                <a:gd name="T72" fmla="*/ 36 w 102"/>
                <a:gd name="T73" fmla="*/ 48 h 145"/>
                <a:gd name="T74" fmla="*/ 25 w 102"/>
                <a:gd name="T75" fmla="*/ 48 h 145"/>
                <a:gd name="T76" fmla="*/ 17 w 102"/>
                <a:gd name="T77" fmla="*/ 62 h 1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2"/>
                <a:gd name="T118" fmla="*/ 0 h 145"/>
                <a:gd name="T119" fmla="*/ 102 w 102"/>
                <a:gd name="T120" fmla="*/ 145 h 1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2" h="145">
                  <a:moveTo>
                    <a:pt x="17" y="62"/>
                  </a:moveTo>
                  <a:lnTo>
                    <a:pt x="14" y="62"/>
                  </a:lnTo>
                  <a:lnTo>
                    <a:pt x="6" y="67"/>
                  </a:lnTo>
                  <a:lnTo>
                    <a:pt x="0" y="72"/>
                  </a:lnTo>
                  <a:lnTo>
                    <a:pt x="6" y="76"/>
                  </a:lnTo>
                  <a:lnTo>
                    <a:pt x="14" y="86"/>
                  </a:lnTo>
                  <a:lnTo>
                    <a:pt x="20" y="102"/>
                  </a:lnTo>
                  <a:lnTo>
                    <a:pt x="22" y="117"/>
                  </a:lnTo>
                  <a:lnTo>
                    <a:pt x="25" y="122"/>
                  </a:lnTo>
                  <a:lnTo>
                    <a:pt x="33" y="124"/>
                  </a:lnTo>
                  <a:lnTo>
                    <a:pt x="39" y="124"/>
                  </a:lnTo>
                  <a:lnTo>
                    <a:pt x="42" y="122"/>
                  </a:lnTo>
                  <a:lnTo>
                    <a:pt x="39" y="112"/>
                  </a:lnTo>
                  <a:lnTo>
                    <a:pt x="33" y="100"/>
                  </a:lnTo>
                  <a:lnTo>
                    <a:pt x="25" y="88"/>
                  </a:lnTo>
                  <a:lnTo>
                    <a:pt x="25" y="86"/>
                  </a:lnTo>
                  <a:lnTo>
                    <a:pt x="25" y="81"/>
                  </a:lnTo>
                  <a:lnTo>
                    <a:pt x="25" y="69"/>
                  </a:lnTo>
                  <a:lnTo>
                    <a:pt x="25" y="64"/>
                  </a:lnTo>
                  <a:lnTo>
                    <a:pt x="31" y="69"/>
                  </a:lnTo>
                  <a:lnTo>
                    <a:pt x="36" y="83"/>
                  </a:lnTo>
                  <a:lnTo>
                    <a:pt x="44" y="100"/>
                  </a:lnTo>
                  <a:lnTo>
                    <a:pt x="53" y="112"/>
                  </a:lnTo>
                  <a:lnTo>
                    <a:pt x="64" y="114"/>
                  </a:lnTo>
                  <a:lnTo>
                    <a:pt x="69" y="117"/>
                  </a:lnTo>
                  <a:lnTo>
                    <a:pt x="75" y="126"/>
                  </a:lnTo>
                  <a:lnTo>
                    <a:pt x="77" y="133"/>
                  </a:lnTo>
                  <a:lnTo>
                    <a:pt x="80" y="138"/>
                  </a:lnTo>
                  <a:lnTo>
                    <a:pt x="80" y="141"/>
                  </a:lnTo>
                  <a:lnTo>
                    <a:pt x="86" y="145"/>
                  </a:lnTo>
                  <a:lnTo>
                    <a:pt x="88" y="143"/>
                  </a:lnTo>
                  <a:lnTo>
                    <a:pt x="91" y="136"/>
                  </a:lnTo>
                  <a:lnTo>
                    <a:pt x="91" y="122"/>
                  </a:lnTo>
                  <a:lnTo>
                    <a:pt x="94" y="112"/>
                  </a:lnTo>
                  <a:lnTo>
                    <a:pt x="99" y="107"/>
                  </a:lnTo>
                  <a:lnTo>
                    <a:pt x="102" y="105"/>
                  </a:lnTo>
                  <a:lnTo>
                    <a:pt x="102" y="100"/>
                  </a:lnTo>
                  <a:lnTo>
                    <a:pt x="102" y="86"/>
                  </a:lnTo>
                  <a:lnTo>
                    <a:pt x="102" y="74"/>
                  </a:lnTo>
                  <a:lnTo>
                    <a:pt x="97" y="69"/>
                  </a:lnTo>
                  <a:lnTo>
                    <a:pt x="88" y="76"/>
                  </a:lnTo>
                  <a:lnTo>
                    <a:pt x="86" y="93"/>
                  </a:lnTo>
                  <a:lnTo>
                    <a:pt x="77" y="105"/>
                  </a:lnTo>
                  <a:lnTo>
                    <a:pt x="69" y="102"/>
                  </a:lnTo>
                  <a:lnTo>
                    <a:pt x="64" y="86"/>
                  </a:lnTo>
                  <a:lnTo>
                    <a:pt x="69" y="72"/>
                  </a:lnTo>
                  <a:lnTo>
                    <a:pt x="77" y="60"/>
                  </a:lnTo>
                  <a:lnTo>
                    <a:pt x="83" y="57"/>
                  </a:lnTo>
                  <a:lnTo>
                    <a:pt x="75" y="48"/>
                  </a:lnTo>
                  <a:lnTo>
                    <a:pt x="64" y="29"/>
                  </a:lnTo>
                  <a:lnTo>
                    <a:pt x="44" y="7"/>
                  </a:lnTo>
                  <a:lnTo>
                    <a:pt x="33" y="0"/>
                  </a:lnTo>
                  <a:lnTo>
                    <a:pt x="22" y="0"/>
                  </a:lnTo>
                  <a:lnTo>
                    <a:pt x="17" y="3"/>
                  </a:lnTo>
                  <a:lnTo>
                    <a:pt x="14" y="3"/>
                  </a:lnTo>
                  <a:lnTo>
                    <a:pt x="22" y="7"/>
                  </a:lnTo>
                  <a:lnTo>
                    <a:pt x="25" y="10"/>
                  </a:lnTo>
                  <a:lnTo>
                    <a:pt x="22" y="15"/>
                  </a:lnTo>
                  <a:lnTo>
                    <a:pt x="17" y="17"/>
                  </a:lnTo>
                  <a:lnTo>
                    <a:pt x="17" y="22"/>
                  </a:lnTo>
                  <a:lnTo>
                    <a:pt x="20" y="22"/>
                  </a:lnTo>
                  <a:lnTo>
                    <a:pt x="28" y="24"/>
                  </a:lnTo>
                  <a:lnTo>
                    <a:pt x="36" y="22"/>
                  </a:lnTo>
                  <a:lnTo>
                    <a:pt x="42" y="22"/>
                  </a:lnTo>
                  <a:lnTo>
                    <a:pt x="53" y="43"/>
                  </a:lnTo>
                  <a:lnTo>
                    <a:pt x="55" y="48"/>
                  </a:lnTo>
                  <a:lnTo>
                    <a:pt x="58" y="53"/>
                  </a:lnTo>
                  <a:lnTo>
                    <a:pt x="55" y="60"/>
                  </a:lnTo>
                  <a:lnTo>
                    <a:pt x="50" y="69"/>
                  </a:lnTo>
                  <a:lnTo>
                    <a:pt x="50" y="74"/>
                  </a:lnTo>
                  <a:lnTo>
                    <a:pt x="47" y="74"/>
                  </a:lnTo>
                  <a:lnTo>
                    <a:pt x="44" y="60"/>
                  </a:lnTo>
                  <a:lnTo>
                    <a:pt x="36" y="48"/>
                  </a:lnTo>
                  <a:lnTo>
                    <a:pt x="31" y="43"/>
                  </a:lnTo>
                  <a:lnTo>
                    <a:pt x="25" y="48"/>
                  </a:lnTo>
                  <a:lnTo>
                    <a:pt x="25" y="50"/>
                  </a:lnTo>
                  <a:lnTo>
                    <a:pt x="17" y="62"/>
                  </a:lnTo>
                  <a:close/>
                </a:path>
              </a:pathLst>
            </a:custGeom>
            <a:solidFill>
              <a:srgbClr val="CCC7C2"/>
            </a:solidFill>
            <a:ln w="9525">
              <a:noFill/>
              <a:round/>
              <a:headEnd/>
              <a:tailEnd/>
            </a:ln>
          </p:spPr>
          <p:txBody>
            <a:bodyPr/>
            <a:lstStyle/>
            <a:p>
              <a:endParaRPr lang="en-US"/>
            </a:p>
          </p:txBody>
        </p:sp>
        <p:sp>
          <p:nvSpPr>
            <p:cNvPr id="15557" name="Freeform 171"/>
            <p:cNvSpPr>
              <a:spLocks/>
            </p:cNvSpPr>
            <p:nvPr/>
          </p:nvSpPr>
          <p:spPr bwMode="auto">
            <a:xfrm>
              <a:off x="6864" y="2220"/>
              <a:ext cx="30" cy="48"/>
            </a:xfrm>
            <a:custGeom>
              <a:avLst/>
              <a:gdLst>
                <a:gd name="T0" fmla="*/ 19 w 30"/>
                <a:gd name="T1" fmla="*/ 0 h 48"/>
                <a:gd name="T2" fmla="*/ 3 w 30"/>
                <a:gd name="T3" fmla="*/ 14 h 48"/>
                <a:gd name="T4" fmla="*/ 0 w 30"/>
                <a:gd name="T5" fmla="*/ 17 h 48"/>
                <a:gd name="T6" fmla="*/ 3 w 30"/>
                <a:gd name="T7" fmla="*/ 31 h 48"/>
                <a:gd name="T8" fmla="*/ 6 w 30"/>
                <a:gd name="T9" fmla="*/ 43 h 48"/>
                <a:gd name="T10" fmla="*/ 11 w 30"/>
                <a:gd name="T11" fmla="*/ 48 h 48"/>
                <a:gd name="T12" fmla="*/ 14 w 30"/>
                <a:gd name="T13" fmla="*/ 43 h 48"/>
                <a:gd name="T14" fmla="*/ 11 w 30"/>
                <a:gd name="T15" fmla="*/ 33 h 48"/>
                <a:gd name="T16" fmla="*/ 8 w 30"/>
                <a:gd name="T17" fmla="*/ 24 h 48"/>
                <a:gd name="T18" fmla="*/ 14 w 30"/>
                <a:gd name="T19" fmla="*/ 17 h 48"/>
                <a:gd name="T20" fmla="*/ 22 w 30"/>
                <a:gd name="T21" fmla="*/ 12 h 48"/>
                <a:gd name="T22" fmla="*/ 28 w 30"/>
                <a:gd name="T23" fmla="*/ 10 h 48"/>
                <a:gd name="T24" fmla="*/ 30 w 30"/>
                <a:gd name="T25" fmla="*/ 5 h 48"/>
                <a:gd name="T26" fmla="*/ 30 w 30"/>
                <a:gd name="T27" fmla="*/ 5 h 48"/>
                <a:gd name="T28" fmla="*/ 19 w 30"/>
                <a:gd name="T29" fmla="*/ 0 h 48"/>
                <a:gd name="T30" fmla="*/ 19 w 30"/>
                <a:gd name="T31" fmla="*/ 0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48"/>
                <a:gd name="T50" fmla="*/ 30 w 30"/>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48">
                  <a:moveTo>
                    <a:pt x="19" y="0"/>
                  </a:moveTo>
                  <a:lnTo>
                    <a:pt x="3" y="14"/>
                  </a:lnTo>
                  <a:lnTo>
                    <a:pt x="0" y="17"/>
                  </a:lnTo>
                  <a:lnTo>
                    <a:pt x="3" y="31"/>
                  </a:lnTo>
                  <a:lnTo>
                    <a:pt x="6" y="43"/>
                  </a:lnTo>
                  <a:lnTo>
                    <a:pt x="11" y="48"/>
                  </a:lnTo>
                  <a:lnTo>
                    <a:pt x="14" y="43"/>
                  </a:lnTo>
                  <a:lnTo>
                    <a:pt x="11" y="33"/>
                  </a:lnTo>
                  <a:lnTo>
                    <a:pt x="8" y="24"/>
                  </a:lnTo>
                  <a:lnTo>
                    <a:pt x="14" y="17"/>
                  </a:lnTo>
                  <a:lnTo>
                    <a:pt x="22" y="12"/>
                  </a:lnTo>
                  <a:lnTo>
                    <a:pt x="28" y="10"/>
                  </a:lnTo>
                  <a:lnTo>
                    <a:pt x="30" y="5"/>
                  </a:lnTo>
                  <a:lnTo>
                    <a:pt x="19" y="0"/>
                  </a:lnTo>
                  <a:close/>
                </a:path>
              </a:pathLst>
            </a:custGeom>
            <a:solidFill>
              <a:srgbClr val="CCC7C2"/>
            </a:solidFill>
            <a:ln w="9525">
              <a:noFill/>
              <a:round/>
              <a:headEnd/>
              <a:tailEnd/>
            </a:ln>
          </p:spPr>
          <p:txBody>
            <a:bodyPr/>
            <a:lstStyle/>
            <a:p>
              <a:endParaRPr lang="en-US"/>
            </a:p>
          </p:txBody>
        </p:sp>
        <p:sp>
          <p:nvSpPr>
            <p:cNvPr id="15558" name="Freeform 172"/>
            <p:cNvSpPr>
              <a:spLocks/>
            </p:cNvSpPr>
            <p:nvPr/>
          </p:nvSpPr>
          <p:spPr bwMode="auto">
            <a:xfrm>
              <a:off x="6949" y="2272"/>
              <a:ext cx="53" cy="88"/>
            </a:xfrm>
            <a:custGeom>
              <a:avLst/>
              <a:gdLst>
                <a:gd name="T0" fmla="*/ 14 w 53"/>
                <a:gd name="T1" fmla="*/ 43 h 88"/>
                <a:gd name="T2" fmla="*/ 0 w 53"/>
                <a:gd name="T3" fmla="*/ 43 h 88"/>
                <a:gd name="T4" fmla="*/ 0 w 53"/>
                <a:gd name="T5" fmla="*/ 48 h 88"/>
                <a:gd name="T6" fmla="*/ 0 w 53"/>
                <a:gd name="T7" fmla="*/ 62 h 88"/>
                <a:gd name="T8" fmla="*/ 3 w 53"/>
                <a:gd name="T9" fmla="*/ 74 h 88"/>
                <a:gd name="T10" fmla="*/ 11 w 53"/>
                <a:gd name="T11" fmla="*/ 76 h 88"/>
                <a:gd name="T12" fmla="*/ 20 w 53"/>
                <a:gd name="T13" fmla="*/ 69 h 88"/>
                <a:gd name="T14" fmla="*/ 22 w 53"/>
                <a:gd name="T15" fmla="*/ 60 h 88"/>
                <a:gd name="T16" fmla="*/ 25 w 53"/>
                <a:gd name="T17" fmla="*/ 53 h 88"/>
                <a:gd name="T18" fmla="*/ 31 w 53"/>
                <a:gd name="T19" fmla="*/ 53 h 88"/>
                <a:gd name="T20" fmla="*/ 36 w 53"/>
                <a:gd name="T21" fmla="*/ 62 h 88"/>
                <a:gd name="T22" fmla="*/ 39 w 53"/>
                <a:gd name="T23" fmla="*/ 76 h 88"/>
                <a:gd name="T24" fmla="*/ 42 w 53"/>
                <a:gd name="T25" fmla="*/ 88 h 88"/>
                <a:gd name="T26" fmla="*/ 50 w 53"/>
                <a:gd name="T27" fmla="*/ 88 h 88"/>
                <a:gd name="T28" fmla="*/ 53 w 53"/>
                <a:gd name="T29" fmla="*/ 79 h 88"/>
                <a:gd name="T30" fmla="*/ 53 w 53"/>
                <a:gd name="T31" fmla="*/ 74 h 88"/>
                <a:gd name="T32" fmla="*/ 47 w 53"/>
                <a:gd name="T33" fmla="*/ 67 h 88"/>
                <a:gd name="T34" fmla="*/ 44 w 53"/>
                <a:gd name="T35" fmla="*/ 67 h 88"/>
                <a:gd name="T36" fmla="*/ 44 w 53"/>
                <a:gd name="T37" fmla="*/ 60 h 88"/>
                <a:gd name="T38" fmla="*/ 44 w 53"/>
                <a:gd name="T39" fmla="*/ 45 h 88"/>
                <a:gd name="T40" fmla="*/ 44 w 53"/>
                <a:gd name="T41" fmla="*/ 26 h 88"/>
                <a:gd name="T42" fmla="*/ 47 w 53"/>
                <a:gd name="T43" fmla="*/ 12 h 88"/>
                <a:gd name="T44" fmla="*/ 44 w 53"/>
                <a:gd name="T45" fmla="*/ 3 h 88"/>
                <a:gd name="T46" fmla="*/ 39 w 53"/>
                <a:gd name="T47" fmla="*/ 0 h 88"/>
                <a:gd name="T48" fmla="*/ 31 w 53"/>
                <a:gd name="T49" fmla="*/ 3 h 88"/>
                <a:gd name="T50" fmla="*/ 28 w 53"/>
                <a:gd name="T51" fmla="*/ 5 h 88"/>
                <a:gd name="T52" fmla="*/ 36 w 53"/>
                <a:gd name="T53" fmla="*/ 41 h 88"/>
                <a:gd name="T54" fmla="*/ 14 w 53"/>
                <a:gd name="T55" fmla="*/ 43 h 88"/>
                <a:gd name="T56" fmla="*/ 14 w 53"/>
                <a:gd name="T57" fmla="*/ 43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88"/>
                <a:gd name="T89" fmla="*/ 53 w 53"/>
                <a:gd name="T90" fmla="*/ 88 h 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88">
                  <a:moveTo>
                    <a:pt x="14" y="43"/>
                  </a:moveTo>
                  <a:lnTo>
                    <a:pt x="0" y="43"/>
                  </a:lnTo>
                  <a:lnTo>
                    <a:pt x="0" y="48"/>
                  </a:lnTo>
                  <a:lnTo>
                    <a:pt x="0" y="62"/>
                  </a:lnTo>
                  <a:lnTo>
                    <a:pt x="3" y="74"/>
                  </a:lnTo>
                  <a:lnTo>
                    <a:pt x="11" y="76"/>
                  </a:lnTo>
                  <a:lnTo>
                    <a:pt x="20" y="69"/>
                  </a:lnTo>
                  <a:lnTo>
                    <a:pt x="22" y="60"/>
                  </a:lnTo>
                  <a:lnTo>
                    <a:pt x="25" y="53"/>
                  </a:lnTo>
                  <a:lnTo>
                    <a:pt x="31" y="53"/>
                  </a:lnTo>
                  <a:lnTo>
                    <a:pt x="36" y="62"/>
                  </a:lnTo>
                  <a:lnTo>
                    <a:pt x="39" y="76"/>
                  </a:lnTo>
                  <a:lnTo>
                    <a:pt x="42" y="88"/>
                  </a:lnTo>
                  <a:lnTo>
                    <a:pt x="50" y="88"/>
                  </a:lnTo>
                  <a:lnTo>
                    <a:pt x="53" y="79"/>
                  </a:lnTo>
                  <a:lnTo>
                    <a:pt x="53" y="74"/>
                  </a:lnTo>
                  <a:lnTo>
                    <a:pt x="47" y="67"/>
                  </a:lnTo>
                  <a:lnTo>
                    <a:pt x="44" y="67"/>
                  </a:lnTo>
                  <a:lnTo>
                    <a:pt x="44" y="60"/>
                  </a:lnTo>
                  <a:lnTo>
                    <a:pt x="44" y="45"/>
                  </a:lnTo>
                  <a:lnTo>
                    <a:pt x="44" y="26"/>
                  </a:lnTo>
                  <a:lnTo>
                    <a:pt x="47" y="12"/>
                  </a:lnTo>
                  <a:lnTo>
                    <a:pt x="44" y="3"/>
                  </a:lnTo>
                  <a:lnTo>
                    <a:pt x="39" y="0"/>
                  </a:lnTo>
                  <a:lnTo>
                    <a:pt x="31" y="3"/>
                  </a:lnTo>
                  <a:lnTo>
                    <a:pt x="28" y="5"/>
                  </a:lnTo>
                  <a:lnTo>
                    <a:pt x="36" y="41"/>
                  </a:lnTo>
                  <a:lnTo>
                    <a:pt x="14" y="43"/>
                  </a:lnTo>
                  <a:close/>
                </a:path>
              </a:pathLst>
            </a:custGeom>
            <a:solidFill>
              <a:srgbClr val="CCC7C2"/>
            </a:solidFill>
            <a:ln w="9525">
              <a:noFill/>
              <a:round/>
              <a:headEnd/>
              <a:tailEnd/>
            </a:ln>
          </p:spPr>
          <p:txBody>
            <a:bodyPr/>
            <a:lstStyle/>
            <a:p>
              <a:endParaRPr lang="en-US"/>
            </a:p>
          </p:txBody>
        </p:sp>
        <p:sp>
          <p:nvSpPr>
            <p:cNvPr id="15559" name="Freeform 173"/>
            <p:cNvSpPr>
              <a:spLocks/>
            </p:cNvSpPr>
            <p:nvPr/>
          </p:nvSpPr>
          <p:spPr bwMode="auto">
            <a:xfrm>
              <a:off x="6977" y="2158"/>
              <a:ext cx="91" cy="88"/>
            </a:xfrm>
            <a:custGeom>
              <a:avLst/>
              <a:gdLst>
                <a:gd name="T0" fmla="*/ 47 w 91"/>
                <a:gd name="T1" fmla="*/ 3 h 88"/>
                <a:gd name="T2" fmla="*/ 41 w 91"/>
                <a:gd name="T3" fmla="*/ 0 h 88"/>
                <a:gd name="T4" fmla="*/ 25 w 91"/>
                <a:gd name="T5" fmla="*/ 0 h 88"/>
                <a:gd name="T6" fmla="*/ 8 w 91"/>
                <a:gd name="T7" fmla="*/ 0 h 88"/>
                <a:gd name="T8" fmla="*/ 8 w 91"/>
                <a:gd name="T9" fmla="*/ 5 h 88"/>
                <a:gd name="T10" fmla="*/ 8 w 91"/>
                <a:gd name="T11" fmla="*/ 12 h 88"/>
                <a:gd name="T12" fmla="*/ 5 w 91"/>
                <a:gd name="T13" fmla="*/ 22 h 88"/>
                <a:gd name="T14" fmla="*/ 0 w 91"/>
                <a:gd name="T15" fmla="*/ 29 h 88"/>
                <a:gd name="T16" fmla="*/ 0 w 91"/>
                <a:gd name="T17" fmla="*/ 31 h 88"/>
                <a:gd name="T18" fmla="*/ 0 w 91"/>
                <a:gd name="T19" fmla="*/ 33 h 88"/>
                <a:gd name="T20" fmla="*/ 8 w 91"/>
                <a:gd name="T21" fmla="*/ 43 h 88"/>
                <a:gd name="T22" fmla="*/ 19 w 91"/>
                <a:gd name="T23" fmla="*/ 53 h 88"/>
                <a:gd name="T24" fmla="*/ 33 w 91"/>
                <a:gd name="T25" fmla="*/ 60 h 88"/>
                <a:gd name="T26" fmla="*/ 38 w 91"/>
                <a:gd name="T27" fmla="*/ 62 h 88"/>
                <a:gd name="T28" fmla="*/ 33 w 91"/>
                <a:gd name="T29" fmla="*/ 67 h 88"/>
                <a:gd name="T30" fmla="*/ 25 w 91"/>
                <a:gd name="T31" fmla="*/ 67 h 88"/>
                <a:gd name="T32" fmla="*/ 22 w 91"/>
                <a:gd name="T33" fmla="*/ 72 h 88"/>
                <a:gd name="T34" fmla="*/ 25 w 91"/>
                <a:gd name="T35" fmla="*/ 74 h 88"/>
                <a:gd name="T36" fmla="*/ 33 w 91"/>
                <a:gd name="T37" fmla="*/ 81 h 88"/>
                <a:gd name="T38" fmla="*/ 41 w 91"/>
                <a:gd name="T39" fmla="*/ 88 h 88"/>
                <a:gd name="T40" fmla="*/ 49 w 91"/>
                <a:gd name="T41" fmla="*/ 88 h 88"/>
                <a:gd name="T42" fmla="*/ 52 w 91"/>
                <a:gd name="T43" fmla="*/ 81 h 88"/>
                <a:gd name="T44" fmla="*/ 63 w 91"/>
                <a:gd name="T45" fmla="*/ 83 h 88"/>
                <a:gd name="T46" fmla="*/ 74 w 91"/>
                <a:gd name="T47" fmla="*/ 83 h 88"/>
                <a:gd name="T48" fmla="*/ 82 w 91"/>
                <a:gd name="T49" fmla="*/ 83 h 88"/>
                <a:gd name="T50" fmla="*/ 80 w 91"/>
                <a:gd name="T51" fmla="*/ 76 h 88"/>
                <a:gd name="T52" fmla="*/ 71 w 91"/>
                <a:gd name="T53" fmla="*/ 72 h 88"/>
                <a:gd name="T54" fmla="*/ 63 w 91"/>
                <a:gd name="T55" fmla="*/ 67 h 88"/>
                <a:gd name="T56" fmla="*/ 58 w 91"/>
                <a:gd name="T57" fmla="*/ 64 h 88"/>
                <a:gd name="T58" fmla="*/ 58 w 91"/>
                <a:gd name="T59" fmla="*/ 62 h 88"/>
                <a:gd name="T60" fmla="*/ 58 w 91"/>
                <a:gd name="T61" fmla="*/ 57 h 88"/>
                <a:gd name="T62" fmla="*/ 60 w 91"/>
                <a:gd name="T63" fmla="*/ 53 h 88"/>
                <a:gd name="T64" fmla="*/ 69 w 91"/>
                <a:gd name="T65" fmla="*/ 57 h 88"/>
                <a:gd name="T66" fmla="*/ 77 w 91"/>
                <a:gd name="T67" fmla="*/ 62 h 88"/>
                <a:gd name="T68" fmla="*/ 82 w 91"/>
                <a:gd name="T69" fmla="*/ 64 h 88"/>
                <a:gd name="T70" fmla="*/ 88 w 91"/>
                <a:gd name="T71" fmla="*/ 64 h 88"/>
                <a:gd name="T72" fmla="*/ 91 w 91"/>
                <a:gd name="T73" fmla="*/ 64 h 88"/>
                <a:gd name="T74" fmla="*/ 55 w 91"/>
                <a:gd name="T75" fmla="*/ 36 h 88"/>
                <a:gd name="T76" fmla="*/ 49 w 91"/>
                <a:gd name="T77" fmla="*/ 53 h 88"/>
                <a:gd name="T78" fmla="*/ 41 w 91"/>
                <a:gd name="T79" fmla="*/ 50 h 88"/>
                <a:gd name="T80" fmla="*/ 27 w 91"/>
                <a:gd name="T81" fmla="*/ 43 h 88"/>
                <a:gd name="T82" fmla="*/ 14 w 91"/>
                <a:gd name="T83" fmla="*/ 31 h 88"/>
                <a:gd name="T84" fmla="*/ 11 w 91"/>
                <a:gd name="T85" fmla="*/ 19 h 88"/>
                <a:gd name="T86" fmla="*/ 16 w 91"/>
                <a:gd name="T87" fmla="*/ 12 h 88"/>
                <a:gd name="T88" fmla="*/ 30 w 91"/>
                <a:gd name="T89" fmla="*/ 14 h 88"/>
                <a:gd name="T90" fmla="*/ 41 w 91"/>
                <a:gd name="T91" fmla="*/ 17 h 88"/>
                <a:gd name="T92" fmla="*/ 49 w 91"/>
                <a:gd name="T93" fmla="*/ 17 h 88"/>
                <a:gd name="T94" fmla="*/ 52 w 91"/>
                <a:gd name="T95" fmla="*/ 10 h 88"/>
                <a:gd name="T96" fmla="*/ 52 w 91"/>
                <a:gd name="T97" fmla="*/ 7 h 88"/>
                <a:gd name="T98" fmla="*/ 49 w 91"/>
                <a:gd name="T99" fmla="*/ 3 h 88"/>
                <a:gd name="T100" fmla="*/ 47 w 91"/>
                <a:gd name="T101" fmla="*/ 3 h 88"/>
                <a:gd name="T102" fmla="*/ 47 w 91"/>
                <a:gd name="T103" fmla="*/ 3 h 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1"/>
                <a:gd name="T157" fmla="*/ 0 h 88"/>
                <a:gd name="T158" fmla="*/ 91 w 91"/>
                <a:gd name="T159" fmla="*/ 88 h 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1" h="88">
                  <a:moveTo>
                    <a:pt x="47" y="3"/>
                  </a:moveTo>
                  <a:lnTo>
                    <a:pt x="41" y="0"/>
                  </a:lnTo>
                  <a:lnTo>
                    <a:pt x="25" y="0"/>
                  </a:lnTo>
                  <a:lnTo>
                    <a:pt x="8" y="0"/>
                  </a:lnTo>
                  <a:lnTo>
                    <a:pt x="8" y="5"/>
                  </a:lnTo>
                  <a:lnTo>
                    <a:pt x="8" y="12"/>
                  </a:lnTo>
                  <a:lnTo>
                    <a:pt x="5" y="22"/>
                  </a:lnTo>
                  <a:lnTo>
                    <a:pt x="0" y="29"/>
                  </a:lnTo>
                  <a:lnTo>
                    <a:pt x="0" y="31"/>
                  </a:lnTo>
                  <a:lnTo>
                    <a:pt x="0" y="33"/>
                  </a:lnTo>
                  <a:lnTo>
                    <a:pt x="8" y="43"/>
                  </a:lnTo>
                  <a:lnTo>
                    <a:pt x="19" y="53"/>
                  </a:lnTo>
                  <a:lnTo>
                    <a:pt x="33" y="60"/>
                  </a:lnTo>
                  <a:lnTo>
                    <a:pt x="38" y="62"/>
                  </a:lnTo>
                  <a:lnTo>
                    <a:pt x="33" y="67"/>
                  </a:lnTo>
                  <a:lnTo>
                    <a:pt x="25" y="67"/>
                  </a:lnTo>
                  <a:lnTo>
                    <a:pt x="22" y="72"/>
                  </a:lnTo>
                  <a:lnTo>
                    <a:pt x="25" y="74"/>
                  </a:lnTo>
                  <a:lnTo>
                    <a:pt x="33" y="81"/>
                  </a:lnTo>
                  <a:lnTo>
                    <a:pt x="41" y="88"/>
                  </a:lnTo>
                  <a:lnTo>
                    <a:pt x="49" y="88"/>
                  </a:lnTo>
                  <a:lnTo>
                    <a:pt x="52" y="81"/>
                  </a:lnTo>
                  <a:lnTo>
                    <a:pt x="63" y="83"/>
                  </a:lnTo>
                  <a:lnTo>
                    <a:pt x="74" y="83"/>
                  </a:lnTo>
                  <a:lnTo>
                    <a:pt x="82" y="83"/>
                  </a:lnTo>
                  <a:lnTo>
                    <a:pt x="80" y="76"/>
                  </a:lnTo>
                  <a:lnTo>
                    <a:pt x="71" y="72"/>
                  </a:lnTo>
                  <a:lnTo>
                    <a:pt x="63" y="67"/>
                  </a:lnTo>
                  <a:lnTo>
                    <a:pt x="58" y="64"/>
                  </a:lnTo>
                  <a:lnTo>
                    <a:pt x="58" y="62"/>
                  </a:lnTo>
                  <a:lnTo>
                    <a:pt x="58" y="57"/>
                  </a:lnTo>
                  <a:lnTo>
                    <a:pt x="60" y="53"/>
                  </a:lnTo>
                  <a:lnTo>
                    <a:pt x="69" y="57"/>
                  </a:lnTo>
                  <a:lnTo>
                    <a:pt x="77" y="62"/>
                  </a:lnTo>
                  <a:lnTo>
                    <a:pt x="82" y="64"/>
                  </a:lnTo>
                  <a:lnTo>
                    <a:pt x="88" y="64"/>
                  </a:lnTo>
                  <a:lnTo>
                    <a:pt x="91" y="64"/>
                  </a:lnTo>
                  <a:lnTo>
                    <a:pt x="55" y="36"/>
                  </a:lnTo>
                  <a:lnTo>
                    <a:pt x="49" y="53"/>
                  </a:lnTo>
                  <a:lnTo>
                    <a:pt x="41" y="50"/>
                  </a:lnTo>
                  <a:lnTo>
                    <a:pt x="27" y="43"/>
                  </a:lnTo>
                  <a:lnTo>
                    <a:pt x="14" y="31"/>
                  </a:lnTo>
                  <a:lnTo>
                    <a:pt x="11" y="19"/>
                  </a:lnTo>
                  <a:lnTo>
                    <a:pt x="16" y="12"/>
                  </a:lnTo>
                  <a:lnTo>
                    <a:pt x="30" y="14"/>
                  </a:lnTo>
                  <a:lnTo>
                    <a:pt x="41" y="17"/>
                  </a:lnTo>
                  <a:lnTo>
                    <a:pt x="49" y="17"/>
                  </a:lnTo>
                  <a:lnTo>
                    <a:pt x="52" y="10"/>
                  </a:lnTo>
                  <a:lnTo>
                    <a:pt x="52" y="7"/>
                  </a:lnTo>
                  <a:lnTo>
                    <a:pt x="49" y="3"/>
                  </a:lnTo>
                  <a:lnTo>
                    <a:pt x="47" y="3"/>
                  </a:lnTo>
                  <a:close/>
                </a:path>
              </a:pathLst>
            </a:custGeom>
            <a:solidFill>
              <a:srgbClr val="CCC7C2"/>
            </a:solidFill>
            <a:ln w="9525">
              <a:noFill/>
              <a:round/>
              <a:headEnd/>
              <a:tailEnd/>
            </a:ln>
          </p:spPr>
          <p:txBody>
            <a:bodyPr/>
            <a:lstStyle/>
            <a:p>
              <a:endParaRPr lang="en-US"/>
            </a:p>
          </p:txBody>
        </p:sp>
        <p:sp>
          <p:nvSpPr>
            <p:cNvPr id="15560" name="Freeform 174"/>
            <p:cNvSpPr>
              <a:spLocks/>
            </p:cNvSpPr>
            <p:nvPr/>
          </p:nvSpPr>
          <p:spPr bwMode="auto">
            <a:xfrm>
              <a:off x="7048" y="2253"/>
              <a:ext cx="44" cy="53"/>
            </a:xfrm>
            <a:custGeom>
              <a:avLst/>
              <a:gdLst>
                <a:gd name="T0" fmla="*/ 11 w 44"/>
                <a:gd name="T1" fmla="*/ 0 h 53"/>
                <a:gd name="T2" fmla="*/ 0 w 44"/>
                <a:gd name="T3" fmla="*/ 10 h 53"/>
                <a:gd name="T4" fmla="*/ 28 w 44"/>
                <a:gd name="T5" fmla="*/ 22 h 53"/>
                <a:gd name="T6" fmla="*/ 22 w 44"/>
                <a:gd name="T7" fmla="*/ 26 h 53"/>
                <a:gd name="T8" fmla="*/ 17 w 44"/>
                <a:gd name="T9" fmla="*/ 36 h 53"/>
                <a:gd name="T10" fmla="*/ 14 w 44"/>
                <a:gd name="T11" fmla="*/ 45 h 53"/>
                <a:gd name="T12" fmla="*/ 20 w 44"/>
                <a:gd name="T13" fmla="*/ 53 h 53"/>
                <a:gd name="T14" fmla="*/ 28 w 44"/>
                <a:gd name="T15" fmla="*/ 48 h 53"/>
                <a:gd name="T16" fmla="*/ 36 w 44"/>
                <a:gd name="T17" fmla="*/ 38 h 53"/>
                <a:gd name="T18" fmla="*/ 42 w 44"/>
                <a:gd name="T19" fmla="*/ 26 h 53"/>
                <a:gd name="T20" fmla="*/ 44 w 44"/>
                <a:gd name="T21" fmla="*/ 22 h 53"/>
                <a:gd name="T22" fmla="*/ 11 w 44"/>
                <a:gd name="T23" fmla="*/ 0 h 53"/>
                <a:gd name="T24" fmla="*/ 11 w 44"/>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53"/>
                <a:gd name="T41" fmla="*/ 44 w 44"/>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53">
                  <a:moveTo>
                    <a:pt x="11" y="0"/>
                  </a:moveTo>
                  <a:lnTo>
                    <a:pt x="0" y="10"/>
                  </a:lnTo>
                  <a:lnTo>
                    <a:pt x="28" y="22"/>
                  </a:lnTo>
                  <a:lnTo>
                    <a:pt x="22" y="26"/>
                  </a:lnTo>
                  <a:lnTo>
                    <a:pt x="17" y="36"/>
                  </a:lnTo>
                  <a:lnTo>
                    <a:pt x="14" y="45"/>
                  </a:lnTo>
                  <a:lnTo>
                    <a:pt x="20" y="53"/>
                  </a:lnTo>
                  <a:lnTo>
                    <a:pt x="28" y="48"/>
                  </a:lnTo>
                  <a:lnTo>
                    <a:pt x="36" y="38"/>
                  </a:lnTo>
                  <a:lnTo>
                    <a:pt x="42" y="26"/>
                  </a:lnTo>
                  <a:lnTo>
                    <a:pt x="44" y="22"/>
                  </a:lnTo>
                  <a:lnTo>
                    <a:pt x="11" y="0"/>
                  </a:lnTo>
                  <a:close/>
                </a:path>
              </a:pathLst>
            </a:custGeom>
            <a:solidFill>
              <a:srgbClr val="CCC7C2"/>
            </a:solidFill>
            <a:ln w="9525">
              <a:noFill/>
              <a:round/>
              <a:headEnd/>
              <a:tailEnd/>
            </a:ln>
          </p:spPr>
          <p:txBody>
            <a:bodyPr/>
            <a:lstStyle/>
            <a:p>
              <a:endParaRPr lang="en-US"/>
            </a:p>
          </p:txBody>
        </p:sp>
        <p:sp>
          <p:nvSpPr>
            <p:cNvPr id="15561" name="Freeform 175"/>
            <p:cNvSpPr>
              <a:spLocks/>
            </p:cNvSpPr>
            <p:nvPr/>
          </p:nvSpPr>
          <p:spPr bwMode="auto">
            <a:xfrm>
              <a:off x="7076" y="2182"/>
              <a:ext cx="151" cy="90"/>
            </a:xfrm>
            <a:custGeom>
              <a:avLst/>
              <a:gdLst>
                <a:gd name="T0" fmla="*/ 5 w 151"/>
                <a:gd name="T1" fmla="*/ 0 h 90"/>
                <a:gd name="T2" fmla="*/ 3 w 151"/>
                <a:gd name="T3" fmla="*/ 5 h 90"/>
                <a:gd name="T4" fmla="*/ 0 w 151"/>
                <a:gd name="T5" fmla="*/ 17 h 90"/>
                <a:gd name="T6" fmla="*/ 3 w 151"/>
                <a:gd name="T7" fmla="*/ 19 h 90"/>
                <a:gd name="T8" fmla="*/ 8 w 151"/>
                <a:gd name="T9" fmla="*/ 19 h 90"/>
                <a:gd name="T10" fmla="*/ 14 w 151"/>
                <a:gd name="T11" fmla="*/ 19 h 90"/>
                <a:gd name="T12" fmla="*/ 16 w 151"/>
                <a:gd name="T13" fmla="*/ 19 h 90"/>
                <a:gd name="T14" fmla="*/ 33 w 151"/>
                <a:gd name="T15" fmla="*/ 29 h 90"/>
                <a:gd name="T16" fmla="*/ 71 w 151"/>
                <a:gd name="T17" fmla="*/ 57 h 90"/>
                <a:gd name="T18" fmla="*/ 113 w 151"/>
                <a:gd name="T19" fmla="*/ 81 h 90"/>
                <a:gd name="T20" fmla="*/ 140 w 151"/>
                <a:gd name="T21" fmla="*/ 90 h 90"/>
                <a:gd name="T22" fmla="*/ 151 w 151"/>
                <a:gd name="T23" fmla="*/ 86 h 90"/>
                <a:gd name="T24" fmla="*/ 148 w 151"/>
                <a:gd name="T25" fmla="*/ 83 h 90"/>
                <a:gd name="T26" fmla="*/ 140 w 151"/>
                <a:gd name="T27" fmla="*/ 81 h 90"/>
                <a:gd name="T28" fmla="*/ 137 w 151"/>
                <a:gd name="T29" fmla="*/ 81 h 90"/>
                <a:gd name="T30" fmla="*/ 115 w 151"/>
                <a:gd name="T31" fmla="*/ 52 h 90"/>
                <a:gd name="T32" fmla="*/ 93 w 151"/>
                <a:gd name="T33" fmla="*/ 45 h 90"/>
                <a:gd name="T34" fmla="*/ 5 w 151"/>
                <a:gd name="T35" fmla="*/ 0 h 90"/>
                <a:gd name="T36" fmla="*/ 5 w 151"/>
                <a:gd name="T37" fmla="*/ 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
                <a:gd name="T58" fmla="*/ 0 h 90"/>
                <a:gd name="T59" fmla="*/ 151 w 151"/>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 h="90">
                  <a:moveTo>
                    <a:pt x="5" y="0"/>
                  </a:moveTo>
                  <a:lnTo>
                    <a:pt x="3" y="5"/>
                  </a:lnTo>
                  <a:lnTo>
                    <a:pt x="0" y="17"/>
                  </a:lnTo>
                  <a:lnTo>
                    <a:pt x="3" y="19"/>
                  </a:lnTo>
                  <a:lnTo>
                    <a:pt x="8" y="19"/>
                  </a:lnTo>
                  <a:lnTo>
                    <a:pt x="14" y="19"/>
                  </a:lnTo>
                  <a:lnTo>
                    <a:pt x="16" y="19"/>
                  </a:lnTo>
                  <a:lnTo>
                    <a:pt x="33" y="29"/>
                  </a:lnTo>
                  <a:lnTo>
                    <a:pt x="71" y="57"/>
                  </a:lnTo>
                  <a:lnTo>
                    <a:pt x="113" y="81"/>
                  </a:lnTo>
                  <a:lnTo>
                    <a:pt x="140" y="90"/>
                  </a:lnTo>
                  <a:lnTo>
                    <a:pt x="151" y="86"/>
                  </a:lnTo>
                  <a:lnTo>
                    <a:pt x="148" y="83"/>
                  </a:lnTo>
                  <a:lnTo>
                    <a:pt x="140" y="81"/>
                  </a:lnTo>
                  <a:lnTo>
                    <a:pt x="137" y="81"/>
                  </a:lnTo>
                  <a:lnTo>
                    <a:pt x="115" y="52"/>
                  </a:lnTo>
                  <a:lnTo>
                    <a:pt x="93" y="45"/>
                  </a:lnTo>
                  <a:lnTo>
                    <a:pt x="5" y="0"/>
                  </a:lnTo>
                  <a:close/>
                </a:path>
              </a:pathLst>
            </a:custGeom>
            <a:solidFill>
              <a:srgbClr val="CCC7C2"/>
            </a:solidFill>
            <a:ln w="9525">
              <a:noFill/>
              <a:round/>
              <a:headEnd/>
              <a:tailEnd/>
            </a:ln>
          </p:spPr>
          <p:txBody>
            <a:bodyPr/>
            <a:lstStyle/>
            <a:p>
              <a:endParaRPr lang="en-US"/>
            </a:p>
          </p:txBody>
        </p:sp>
      </p:grpSp>
      <p:sp>
        <p:nvSpPr>
          <p:cNvPr id="15365" name="Rectangle 178"/>
          <p:cNvSpPr>
            <a:spLocks noChangeArrowheads="1"/>
          </p:cNvSpPr>
          <p:nvPr/>
        </p:nvSpPr>
        <p:spPr bwMode="auto">
          <a:xfrm>
            <a:off x="532744" y="1736601"/>
            <a:ext cx="5163593" cy="523220"/>
          </a:xfrm>
          <a:prstGeom prst="rect">
            <a:avLst/>
          </a:prstGeom>
          <a:noFill/>
          <a:ln w="9525">
            <a:noFill/>
            <a:miter lim="800000"/>
            <a:headEnd/>
            <a:tailEnd/>
          </a:ln>
        </p:spPr>
        <p:txBody>
          <a:bodyPr wrap="none" anchor="ctr">
            <a:spAutoFit/>
          </a:bodyPr>
          <a:lstStyle/>
          <a:p>
            <a:pPr algn="ctr"/>
            <a:r>
              <a:rPr lang="en-US" dirty="0" smtClean="0">
                <a:solidFill>
                  <a:srgbClr val="FF0000"/>
                </a:solidFill>
              </a:rPr>
              <a:t>didn’t </a:t>
            </a:r>
            <a:r>
              <a:rPr lang="en-US" dirty="0">
                <a:solidFill>
                  <a:srgbClr val="FF0000"/>
                </a:solidFill>
              </a:rPr>
              <a:t>experiment</a:t>
            </a:r>
            <a:r>
              <a:rPr lang="en-US" dirty="0" smtClean="0">
                <a:solidFill>
                  <a:srgbClr val="FF0000"/>
                </a:solidFill>
              </a:rPr>
              <a:t>, but claimed: </a:t>
            </a:r>
            <a:endParaRPr lang="en-US" dirty="0">
              <a:solidFill>
                <a:srgbClr val="FF0000"/>
              </a:solidFill>
            </a:endParaRPr>
          </a:p>
        </p:txBody>
      </p:sp>
      <p:sp>
        <p:nvSpPr>
          <p:cNvPr id="242867" name="Rectangle 179"/>
          <p:cNvSpPr>
            <a:spLocks noChangeArrowheads="1"/>
          </p:cNvSpPr>
          <p:nvPr/>
        </p:nvSpPr>
        <p:spPr bwMode="auto">
          <a:xfrm>
            <a:off x="838200" y="2772392"/>
            <a:ext cx="4423006" cy="523220"/>
          </a:xfrm>
          <a:prstGeom prst="rect">
            <a:avLst/>
          </a:prstGeom>
          <a:noFill/>
          <a:ln w="9525">
            <a:noFill/>
            <a:miter lim="800000"/>
            <a:headEnd/>
            <a:tailEnd/>
          </a:ln>
        </p:spPr>
        <p:txBody>
          <a:bodyPr wrap="none" anchor="ctr">
            <a:spAutoFit/>
          </a:bodyPr>
          <a:lstStyle/>
          <a:p>
            <a:r>
              <a:rPr lang="en-US" dirty="0" smtClean="0">
                <a:solidFill>
                  <a:srgbClr val="FF0000"/>
                </a:solidFill>
              </a:rPr>
              <a:t>--</a:t>
            </a:r>
            <a:r>
              <a:rPr lang="en-US" dirty="0" smtClean="0">
                <a:solidFill>
                  <a:srgbClr val="FF3300"/>
                </a:solidFill>
              </a:rPr>
              <a:t> </a:t>
            </a:r>
            <a:r>
              <a:rPr lang="en-US" dirty="0" smtClean="0"/>
              <a:t>heavier </a:t>
            </a:r>
            <a:r>
              <a:rPr lang="en-US" dirty="0"/>
              <a:t>things fall faster </a:t>
            </a:r>
          </a:p>
        </p:txBody>
      </p:sp>
      <p:sp>
        <p:nvSpPr>
          <p:cNvPr id="242868" name="Rectangle 180"/>
          <p:cNvSpPr>
            <a:spLocks noChangeArrowheads="1"/>
          </p:cNvSpPr>
          <p:nvPr/>
        </p:nvSpPr>
        <p:spPr bwMode="auto">
          <a:xfrm>
            <a:off x="775648" y="4596053"/>
            <a:ext cx="7760458" cy="954107"/>
          </a:xfrm>
          <a:prstGeom prst="rect">
            <a:avLst/>
          </a:prstGeom>
          <a:noFill/>
          <a:ln w="9525">
            <a:noFill/>
            <a:miter lim="800000"/>
            <a:headEnd/>
            <a:tailEnd/>
          </a:ln>
        </p:spPr>
        <p:txBody>
          <a:bodyPr wrap="none" anchor="t" anchorCtr="0">
            <a:spAutoFit/>
          </a:bodyPr>
          <a:lstStyle/>
          <a:p>
            <a:r>
              <a:rPr lang="en-US" dirty="0" smtClean="0">
                <a:solidFill>
                  <a:srgbClr val="FF0000"/>
                </a:solidFill>
              </a:rPr>
              <a:t>-- forces arise from matter…</a:t>
            </a:r>
            <a:r>
              <a:rPr lang="en-US" dirty="0" smtClean="0"/>
              <a:t>seeking </a:t>
            </a:r>
            <a:r>
              <a:rPr lang="en-US" dirty="0"/>
              <a:t>to return </a:t>
            </a:r>
            <a:r>
              <a:rPr lang="en-US" dirty="0" smtClean="0"/>
              <a:t>to</a:t>
            </a:r>
          </a:p>
          <a:p>
            <a:r>
              <a:rPr lang="en-US" dirty="0"/>
              <a:t> </a:t>
            </a:r>
            <a:r>
              <a:rPr lang="en-US" dirty="0" smtClean="0"/>
              <a:t>   				</a:t>
            </a:r>
            <a:r>
              <a:rPr lang="en-US" dirty="0"/>
              <a:t> </a:t>
            </a:r>
            <a:r>
              <a:rPr lang="en-US" dirty="0" smtClean="0"/>
              <a:t>       its “natural</a:t>
            </a:r>
            <a:r>
              <a:rPr lang="en-US" dirty="0"/>
              <a:t>” place</a:t>
            </a:r>
          </a:p>
        </p:txBody>
      </p:sp>
      <p:grpSp>
        <p:nvGrpSpPr>
          <p:cNvPr id="3" name="Group 247"/>
          <p:cNvGrpSpPr>
            <a:grpSpLocks/>
          </p:cNvGrpSpPr>
          <p:nvPr/>
        </p:nvGrpSpPr>
        <p:grpSpPr bwMode="auto">
          <a:xfrm>
            <a:off x="2362200" y="3338008"/>
            <a:ext cx="673100" cy="939800"/>
            <a:chOff x="4027" y="3142"/>
            <a:chExt cx="424" cy="592"/>
          </a:xfrm>
        </p:grpSpPr>
        <p:sp>
          <p:nvSpPr>
            <p:cNvPr id="15377" name="Freeform 185"/>
            <p:cNvSpPr>
              <a:spLocks/>
            </p:cNvSpPr>
            <p:nvPr/>
          </p:nvSpPr>
          <p:spPr bwMode="auto">
            <a:xfrm>
              <a:off x="4036" y="3428"/>
              <a:ext cx="408" cy="293"/>
            </a:xfrm>
            <a:custGeom>
              <a:avLst/>
              <a:gdLst>
                <a:gd name="T0" fmla="*/ 0 w 816"/>
                <a:gd name="T1" fmla="*/ 1 h 585"/>
                <a:gd name="T2" fmla="*/ 1 w 816"/>
                <a:gd name="T3" fmla="*/ 1 h 585"/>
                <a:gd name="T4" fmla="*/ 1 w 816"/>
                <a:gd name="T5" fmla="*/ 1 h 585"/>
                <a:gd name="T6" fmla="*/ 1 w 816"/>
                <a:gd name="T7" fmla="*/ 1 h 585"/>
                <a:gd name="T8" fmla="*/ 1 w 816"/>
                <a:gd name="T9" fmla="*/ 1 h 585"/>
                <a:gd name="T10" fmla="*/ 1 w 816"/>
                <a:gd name="T11" fmla="*/ 1 h 585"/>
                <a:gd name="T12" fmla="*/ 1 w 816"/>
                <a:gd name="T13" fmla="*/ 1 h 585"/>
                <a:gd name="T14" fmla="*/ 1 w 816"/>
                <a:gd name="T15" fmla="*/ 1 h 585"/>
                <a:gd name="T16" fmla="*/ 1 w 816"/>
                <a:gd name="T17" fmla="*/ 1 h 585"/>
                <a:gd name="T18" fmla="*/ 1 w 816"/>
                <a:gd name="T19" fmla="*/ 1 h 585"/>
                <a:gd name="T20" fmla="*/ 1 w 816"/>
                <a:gd name="T21" fmla="*/ 0 h 585"/>
                <a:gd name="T22" fmla="*/ 0 w 816"/>
                <a:gd name="T23" fmla="*/ 1 h 585"/>
                <a:gd name="T24" fmla="*/ 0 w 816"/>
                <a:gd name="T25" fmla="*/ 1 h 5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6"/>
                <a:gd name="T40" fmla="*/ 0 h 585"/>
                <a:gd name="T41" fmla="*/ 816 w 816"/>
                <a:gd name="T42" fmla="*/ 585 h 5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6" h="585">
                  <a:moveTo>
                    <a:pt x="0" y="125"/>
                  </a:moveTo>
                  <a:lnTo>
                    <a:pt x="2" y="575"/>
                  </a:lnTo>
                  <a:lnTo>
                    <a:pt x="134" y="585"/>
                  </a:lnTo>
                  <a:lnTo>
                    <a:pt x="224" y="579"/>
                  </a:lnTo>
                  <a:lnTo>
                    <a:pt x="235" y="490"/>
                  </a:lnTo>
                  <a:lnTo>
                    <a:pt x="580" y="484"/>
                  </a:lnTo>
                  <a:lnTo>
                    <a:pt x="595" y="568"/>
                  </a:lnTo>
                  <a:lnTo>
                    <a:pt x="763" y="563"/>
                  </a:lnTo>
                  <a:lnTo>
                    <a:pt x="816" y="556"/>
                  </a:lnTo>
                  <a:lnTo>
                    <a:pt x="810" y="128"/>
                  </a:lnTo>
                  <a:lnTo>
                    <a:pt x="475" y="0"/>
                  </a:lnTo>
                  <a:lnTo>
                    <a:pt x="0" y="125"/>
                  </a:lnTo>
                  <a:close/>
                </a:path>
              </a:pathLst>
            </a:custGeom>
            <a:solidFill>
              <a:srgbClr val="E08578"/>
            </a:solidFill>
            <a:ln w="9525">
              <a:noFill/>
              <a:round/>
              <a:headEnd/>
              <a:tailEnd/>
            </a:ln>
          </p:spPr>
          <p:txBody>
            <a:bodyPr/>
            <a:lstStyle/>
            <a:p>
              <a:endParaRPr lang="en-US"/>
            </a:p>
          </p:txBody>
        </p:sp>
        <p:sp>
          <p:nvSpPr>
            <p:cNvPr id="15378" name="Freeform 187"/>
            <p:cNvSpPr>
              <a:spLocks/>
            </p:cNvSpPr>
            <p:nvPr/>
          </p:nvSpPr>
          <p:spPr bwMode="auto">
            <a:xfrm>
              <a:off x="4037" y="3151"/>
              <a:ext cx="406" cy="355"/>
            </a:xfrm>
            <a:custGeom>
              <a:avLst/>
              <a:gdLst>
                <a:gd name="T0" fmla="*/ 1 w 812"/>
                <a:gd name="T1" fmla="*/ 1 h 710"/>
                <a:gd name="T2" fmla="*/ 1 w 812"/>
                <a:gd name="T3" fmla="*/ 1 h 710"/>
                <a:gd name="T4" fmla="*/ 1 w 812"/>
                <a:gd name="T5" fmla="*/ 1 h 710"/>
                <a:gd name="T6" fmla="*/ 1 w 812"/>
                <a:gd name="T7" fmla="*/ 1 h 710"/>
                <a:gd name="T8" fmla="*/ 0 w 812"/>
                <a:gd name="T9" fmla="*/ 1 h 710"/>
                <a:gd name="T10" fmla="*/ 1 w 812"/>
                <a:gd name="T11" fmla="*/ 1 h 710"/>
                <a:gd name="T12" fmla="*/ 1 w 812"/>
                <a:gd name="T13" fmla="*/ 1 h 710"/>
                <a:gd name="T14" fmla="*/ 1 w 812"/>
                <a:gd name="T15" fmla="*/ 1 h 710"/>
                <a:gd name="T16" fmla="*/ 1 w 812"/>
                <a:gd name="T17" fmla="*/ 1 h 710"/>
                <a:gd name="T18" fmla="*/ 1 w 812"/>
                <a:gd name="T19" fmla="*/ 1 h 710"/>
                <a:gd name="T20" fmla="*/ 1 w 812"/>
                <a:gd name="T21" fmla="*/ 1 h 710"/>
                <a:gd name="T22" fmla="*/ 1 w 812"/>
                <a:gd name="T23" fmla="*/ 1 h 710"/>
                <a:gd name="T24" fmla="*/ 1 w 812"/>
                <a:gd name="T25" fmla="*/ 1 h 710"/>
                <a:gd name="T26" fmla="*/ 1 w 812"/>
                <a:gd name="T27" fmla="*/ 0 h 710"/>
                <a:gd name="T28" fmla="*/ 1 w 812"/>
                <a:gd name="T29" fmla="*/ 0 h 710"/>
                <a:gd name="T30" fmla="*/ 1 w 812"/>
                <a:gd name="T31" fmla="*/ 1 h 710"/>
                <a:gd name="T32" fmla="*/ 1 w 812"/>
                <a:gd name="T33" fmla="*/ 1 h 710"/>
                <a:gd name="T34" fmla="*/ 1 w 812"/>
                <a:gd name="T35" fmla="*/ 1 h 710"/>
                <a:gd name="T36" fmla="*/ 1 w 812"/>
                <a:gd name="T37" fmla="*/ 1 h 710"/>
                <a:gd name="T38" fmla="*/ 1 w 812"/>
                <a:gd name="T39" fmla="*/ 1 h 710"/>
                <a:gd name="T40" fmla="*/ 1 w 812"/>
                <a:gd name="T41" fmla="*/ 1 h 7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2"/>
                <a:gd name="T64" fmla="*/ 0 h 710"/>
                <a:gd name="T65" fmla="*/ 812 w 812"/>
                <a:gd name="T66" fmla="*/ 710 h 7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2" h="710">
                  <a:moveTo>
                    <a:pt x="173" y="10"/>
                  </a:moveTo>
                  <a:lnTo>
                    <a:pt x="145" y="70"/>
                  </a:lnTo>
                  <a:lnTo>
                    <a:pt x="64" y="403"/>
                  </a:lnTo>
                  <a:lnTo>
                    <a:pt x="7" y="628"/>
                  </a:lnTo>
                  <a:lnTo>
                    <a:pt x="0" y="694"/>
                  </a:lnTo>
                  <a:lnTo>
                    <a:pt x="43" y="708"/>
                  </a:lnTo>
                  <a:lnTo>
                    <a:pt x="222" y="710"/>
                  </a:lnTo>
                  <a:lnTo>
                    <a:pt x="251" y="648"/>
                  </a:lnTo>
                  <a:lnTo>
                    <a:pt x="574" y="642"/>
                  </a:lnTo>
                  <a:lnTo>
                    <a:pt x="599" y="708"/>
                  </a:lnTo>
                  <a:lnTo>
                    <a:pt x="794" y="699"/>
                  </a:lnTo>
                  <a:lnTo>
                    <a:pt x="812" y="673"/>
                  </a:lnTo>
                  <a:lnTo>
                    <a:pt x="714" y="281"/>
                  </a:lnTo>
                  <a:lnTo>
                    <a:pt x="622" y="0"/>
                  </a:lnTo>
                  <a:lnTo>
                    <a:pt x="520" y="0"/>
                  </a:lnTo>
                  <a:lnTo>
                    <a:pt x="508" y="21"/>
                  </a:lnTo>
                  <a:lnTo>
                    <a:pt x="491" y="45"/>
                  </a:lnTo>
                  <a:lnTo>
                    <a:pt x="290" y="48"/>
                  </a:lnTo>
                  <a:lnTo>
                    <a:pt x="283" y="4"/>
                  </a:lnTo>
                  <a:lnTo>
                    <a:pt x="173" y="10"/>
                  </a:lnTo>
                  <a:close/>
                </a:path>
              </a:pathLst>
            </a:custGeom>
            <a:solidFill>
              <a:srgbClr val="E38F85"/>
            </a:solidFill>
            <a:ln w="9525">
              <a:noFill/>
              <a:round/>
              <a:headEnd/>
              <a:tailEnd/>
            </a:ln>
          </p:spPr>
          <p:txBody>
            <a:bodyPr/>
            <a:lstStyle/>
            <a:p>
              <a:endParaRPr lang="en-US"/>
            </a:p>
          </p:txBody>
        </p:sp>
        <p:sp>
          <p:nvSpPr>
            <p:cNvPr id="15379" name="Freeform 189"/>
            <p:cNvSpPr>
              <a:spLocks/>
            </p:cNvSpPr>
            <p:nvPr/>
          </p:nvSpPr>
          <p:spPr bwMode="auto">
            <a:xfrm>
              <a:off x="4028" y="3142"/>
              <a:ext cx="422" cy="375"/>
            </a:xfrm>
            <a:custGeom>
              <a:avLst/>
              <a:gdLst>
                <a:gd name="T0" fmla="*/ 1 w 844"/>
                <a:gd name="T1" fmla="*/ 1 h 749"/>
                <a:gd name="T2" fmla="*/ 1 w 844"/>
                <a:gd name="T3" fmla="*/ 1 h 749"/>
                <a:gd name="T4" fmla="*/ 1 w 844"/>
                <a:gd name="T5" fmla="*/ 1 h 749"/>
                <a:gd name="T6" fmla="*/ 1 w 844"/>
                <a:gd name="T7" fmla="*/ 1 h 749"/>
                <a:gd name="T8" fmla="*/ 1 w 844"/>
                <a:gd name="T9" fmla="*/ 1 h 749"/>
                <a:gd name="T10" fmla="*/ 1 w 844"/>
                <a:gd name="T11" fmla="*/ 1 h 749"/>
                <a:gd name="T12" fmla="*/ 1 w 844"/>
                <a:gd name="T13" fmla="*/ 1 h 749"/>
                <a:gd name="T14" fmla="*/ 1 w 844"/>
                <a:gd name="T15" fmla="*/ 1 h 749"/>
                <a:gd name="T16" fmla="*/ 1 w 844"/>
                <a:gd name="T17" fmla="*/ 1 h 749"/>
                <a:gd name="T18" fmla="*/ 1 w 844"/>
                <a:gd name="T19" fmla="*/ 1 h 749"/>
                <a:gd name="T20" fmla="*/ 1 w 844"/>
                <a:gd name="T21" fmla="*/ 1 h 749"/>
                <a:gd name="T22" fmla="*/ 1 w 844"/>
                <a:gd name="T23" fmla="*/ 1 h 749"/>
                <a:gd name="T24" fmla="*/ 1 w 844"/>
                <a:gd name="T25" fmla="*/ 1 h 749"/>
                <a:gd name="T26" fmla="*/ 1 w 844"/>
                <a:gd name="T27" fmla="*/ 1 h 749"/>
                <a:gd name="T28" fmla="*/ 1 w 844"/>
                <a:gd name="T29" fmla="*/ 1 h 749"/>
                <a:gd name="T30" fmla="*/ 1 w 844"/>
                <a:gd name="T31" fmla="*/ 1 h 749"/>
                <a:gd name="T32" fmla="*/ 1 w 844"/>
                <a:gd name="T33" fmla="*/ 1 h 749"/>
                <a:gd name="T34" fmla="*/ 1 w 844"/>
                <a:gd name="T35" fmla="*/ 1 h 749"/>
                <a:gd name="T36" fmla="*/ 1 w 844"/>
                <a:gd name="T37" fmla="*/ 1 h 749"/>
                <a:gd name="T38" fmla="*/ 1 w 844"/>
                <a:gd name="T39" fmla="*/ 1 h 749"/>
                <a:gd name="T40" fmla="*/ 1 w 844"/>
                <a:gd name="T41" fmla="*/ 1 h 749"/>
                <a:gd name="T42" fmla="*/ 1 w 844"/>
                <a:gd name="T43" fmla="*/ 1 h 749"/>
                <a:gd name="T44" fmla="*/ 1 w 844"/>
                <a:gd name="T45" fmla="*/ 1 h 749"/>
                <a:gd name="T46" fmla="*/ 1 w 844"/>
                <a:gd name="T47" fmla="*/ 1 h 749"/>
                <a:gd name="T48" fmla="*/ 1 w 844"/>
                <a:gd name="T49" fmla="*/ 1 h 749"/>
                <a:gd name="T50" fmla="*/ 1 w 844"/>
                <a:gd name="T51" fmla="*/ 1 h 749"/>
                <a:gd name="T52" fmla="*/ 1 w 844"/>
                <a:gd name="T53" fmla="*/ 1 h 749"/>
                <a:gd name="T54" fmla="*/ 1 w 844"/>
                <a:gd name="T55" fmla="*/ 1 h 749"/>
                <a:gd name="T56" fmla="*/ 1 w 844"/>
                <a:gd name="T57" fmla="*/ 1 h 749"/>
                <a:gd name="T58" fmla="*/ 1 w 844"/>
                <a:gd name="T59" fmla="*/ 0 h 749"/>
                <a:gd name="T60" fmla="*/ 1 w 844"/>
                <a:gd name="T61" fmla="*/ 1 h 749"/>
                <a:gd name="T62" fmla="*/ 1 w 844"/>
                <a:gd name="T63" fmla="*/ 1 h 749"/>
                <a:gd name="T64" fmla="*/ 1 w 844"/>
                <a:gd name="T65" fmla="*/ 1 h 749"/>
                <a:gd name="T66" fmla="*/ 1 w 844"/>
                <a:gd name="T67" fmla="*/ 1 h 749"/>
                <a:gd name="T68" fmla="*/ 1 w 844"/>
                <a:gd name="T69" fmla="*/ 1 h 749"/>
                <a:gd name="T70" fmla="*/ 1 w 844"/>
                <a:gd name="T71" fmla="*/ 1 h 749"/>
                <a:gd name="T72" fmla="*/ 1 w 844"/>
                <a:gd name="T73" fmla="*/ 1 h 749"/>
                <a:gd name="T74" fmla="*/ 1 w 844"/>
                <a:gd name="T75" fmla="*/ 1 h 749"/>
                <a:gd name="T76" fmla="*/ 1 w 844"/>
                <a:gd name="T77" fmla="*/ 1 h 749"/>
                <a:gd name="T78" fmla="*/ 1 w 844"/>
                <a:gd name="T79" fmla="*/ 1 h 749"/>
                <a:gd name="T80" fmla="*/ 1 w 844"/>
                <a:gd name="T81" fmla="*/ 1 h 749"/>
                <a:gd name="T82" fmla="*/ 1 w 844"/>
                <a:gd name="T83" fmla="*/ 1 h 749"/>
                <a:gd name="T84" fmla="*/ 1 w 844"/>
                <a:gd name="T85" fmla="*/ 1 h 749"/>
                <a:gd name="T86" fmla="*/ 1 w 844"/>
                <a:gd name="T87" fmla="*/ 1 h 749"/>
                <a:gd name="T88" fmla="*/ 1 w 844"/>
                <a:gd name="T89" fmla="*/ 1 h 749"/>
                <a:gd name="T90" fmla="*/ 1 w 844"/>
                <a:gd name="T91" fmla="*/ 1 h 749"/>
                <a:gd name="T92" fmla="*/ 1 w 844"/>
                <a:gd name="T93" fmla="*/ 1 h 749"/>
                <a:gd name="T94" fmla="*/ 1 w 844"/>
                <a:gd name="T95" fmla="*/ 1 h 749"/>
                <a:gd name="T96" fmla="*/ 1 w 844"/>
                <a:gd name="T97" fmla="*/ 1 h 749"/>
                <a:gd name="T98" fmla="*/ 1 w 844"/>
                <a:gd name="T99" fmla="*/ 1 h 749"/>
                <a:gd name="T100" fmla="*/ 1 w 844"/>
                <a:gd name="T101" fmla="*/ 1 h 749"/>
                <a:gd name="T102" fmla="*/ 1 w 844"/>
                <a:gd name="T103" fmla="*/ 1 h 749"/>
                <a:gd name="T104" fmla="*/ 1 w 844"/>
                <a:gd name="T105" fmla="*/ 1 h 749"/>
                <a:gd name="T106" fmla="*/ 1 w 844"/>
                <a:gd name="T107" fmla="*/ 1 h 749"/>
                <a:gd name="T108" fmla="*/ 1 w 844"/>
                <a:gd name="T109" fmla="*/ 1 h 749"/>
                <a:gd name="T110" fmla="*/ 1 w 844"/>
                <a:gd name="T111" fmla="*/ 1 h 749"/>
                <a:gd name="T112" fmla="*/ 1 w 844"/>
                <a:gd name="T113" fmla="*/ 1 h 749"/>
                <a:gd name="T114" fmla="*/ 1 w 844"/>
                <a:gd name="T115" fmla="*/ 1 h 749"/>
                <a:gd name="T116" fmla="*/ 1 w 844"/>
                <a:gd name="T117" fmla="*/ 1 h 749"/>
                <a:gd name="T118" fmla="*/ 1 w 844"/>
                <a:gd name="T119" fmla="*/ 1 h 749"/>
                <a:gd name="T120" fmla="*/ 1 w 844"/>
                <a:gd name="T121" fmla="*/ 1 h 7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4"/>
                <a:gd name="T184" fmla="*/ 0 h 749"/>
                <a:gd name="T185" fmla="*/ 844 w 844"/>
                <a:gd name="T186" fmla="*/ 749 h 7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4" h="749">
                  <a:moveTo>
                    <a:pt x="293" y="52"/>
                  </a:moveTo>
                  <a:lnTo>
                    <a:pt x="293" y="50"/>
                  </a:lnTo>
                  <a:lnTo>
                    <a:pt x="292" y="45"/>
                  </a:lnTo>
                  <a:lnTo>
                    <a:pt x="290" y="39"/>
                  </a:lnTo>
                  <a:lnTo>
                    <a:pt x="288" y="36"/>
                  </a:lnTo>
                  <a:lnTo>
                    <a:pt x="284" y="35"/>
                  </a:lnTo>
                  <a:lnTo>
                    <a:pt x="280" y="34"/>
                  </a:lnTo>
                  <a:lnTo>
                    <a:pt x="275" y="34"/>
                  </a:lnTo>
                  <a:lnTo>
                    <a:pt x="269" y="34"/>
                  </a:lnTo>
                  <a:lnTo>
                    <a:pt x="266" y="34"/>
                  </a:lnTo>
                  <a:lnTo>
                    <a:pt x="262" y="34"/>
                  </a:lnTo>
                  <a:lnTo>
                    <a:pt x="257" y="34"/>
                  </a:lnTo>
                  <a:lnTo>
                    <a:pt x="254" y="34"/>
                  </a:lnTo>
                  <a:lnTo>
                    <a:pt x="251" y="34"/>
                  </a:lnTo>
                  <a:lnTo>
                    <a:pt x="247" y="34"/>
                  </a:lnTo>
                  <a:lnTo>
                    <a:pt x="243" y="34"/>
                  </a:lnTo>
                  <a:lnTo>
                    <a:pt x="240" y="34"/>
                  </a:lnTo>
                  <a:lnTo>
                    <a:pt x="233" y="34"/>
                  </a:lnTo>
                  <a:lnTo>
                    <a:pt x="227" y="34"/>
                  </a:lnTo>
                  <a:lnTo>
                    <a:pt x="222" y="34"/>
                  </a:lnTo>
                  <a:lnTo>
                    <a:pt x="217" y="34"/>
                  </a:lnTo>
                  <a:lnTo>
                    <a:pt x="212" y="34"/>
                  </a:lnTo>
                  <a:lnTo>
                    <a:pt x="207" y="36"/>
                  </a:lnTo>
                  <a:lnTo>
                    <a:pt x="203" y="37"/>
                  </a:lnTo>
                  <a:lnTo>
                    <a:pt x="201" y="39"/>
                  </a:lnTo>
                  <a:lnTo>
                    <a:pt x="199" y="41"/>
                  </a:lnTo>
                  <a:lnTo>
                    <a:pt x="197" y="44"/>
                  </a:lnTo>
                  <a:lnTo>
                    <a:pt x="195" y="46"/>
                  </a:lnTo>
                  <a:lnTo>
                    <a:pt x="194" y="51"/>
                  </a:lnTo>
                  <a:lnTo>
                    <a:pt x="193" y="54"/>
                  </a:lnTo>
                  <a:lnTo>
                    <a:pt x="192" y="59"/>
                  </a:lnTo>
                  <a:lnTo>
                    <a:pt x="190" y="63"/>
                  </a:lnTo>
                  <a:lnTo>
                    <a:pt x="188" y="68"/>
                  </a:lnTo>
                  <a:lnTo>
                    <a:pt x="185" y="75"/>
                  </a:lnTo>
                  <a:lnTo>
                    <a:pt x="184" y="81"/>
                  </a:lnTo>
                  <a:lnTo>
                    <a:pt x="183" y="84"/>
                  </a:lnTo>
                  <a:lnTo>
                    <a:pt x="182" y="88"/>
                  </a:lnTo>
                  <a:lnTo>
                    <a:pt x="180" y="92"/>
                  </a:lnTo>
                  <a:lnTo>
                    <a:pt x="180" y="96"/>
                  </a:lnTo>
                  <a:lnTo>
                    <a:pt x="179" y="101"/>
                  </a:lnTo>
                  <a:lnTo>
                    <a:pt x="178" y="105"/>
                  </a:lnTo>
                  <a:lnTo>
                    <a:pt x="177" y="109"/>
                  </a:lnTo>
                  <a:lnTo>
                    <a:pt x="176" y="114"/>
                  </a:lnTo>
                  <a:lnTo>
                    <a:pt x="174" y="119"/>
                  </a:lnTo>
                  <a:lnTo>
                    <a:pt x="172" y="126"/>
                  </a:lnTo>
                  <a:lnTo>
                    <a:pt x="171" y="132"/>
                  </a:lnTo>
                  <a:lnTo>
                    <a:pt x="170" y="139"/>
                  </a:lnTo>
                  <a:lnTo>
                    <a:pt x="168" y="145"/>
                  </a:lnTo>
                  <a:lnTo>
                    <a:pt x="166" y="152"/>
                  </a:lnTo>
                  <a:lnTo>
                    <a:pt x="165" y="155"/>
                  </a:lnTo>
                  <a:lnTo>
                    <a:pt x="164" y="159"/>
                  </a:lnTo>
                  <a:lnTo>
                    <a:pt x="163" y="163"/>
                  </a:lnTo>
                  <a:lnTo>
                    <a:pt x="163" y="166"/>
                  </a:lnTo>
                  <a:lnTo>
                    <a:pt x="162" y="169"/>
                  </a:lnTo>
                  <a:lnTo>
                    <a:pt x="160" y="174"/>
                  </a:lnTo>
                  <a:lnTo>
                    <a:pt x="159" y="178"/>
                  </a:lnTo>
                  <a:lnTo>
                    <a:pt x="158" y="181"/>
                  </a:lnTo>
                  <a:lnTo>
                    <a:pt x="157" y="185"/>
                  </a:lnTo>
                  <a:lnTo>
                    <a:pt x="156" y="189"/>
                  </a:lnTo>
                  <a:lnTo>
                    <a:pt x="155" y="192"/>
                  </a:lnTo>
                  <a:lnTo>
                    <a:pt x="155" y="196"/>
                  </a:lnTo>
                  <a:lnTo>
                    <a:pt x="153" y="201"/>
                  </a:lnTo>
                  <a:lnTo>
                    <a:pt x="153" y="204"/>
                  </a:lnTo>
                  <a:lnTo>
                    <a:pt x="152" y="208"/>
                  </a:lnTo>
                  <a:lnTo>
                    <a:pt x="151" y="211"/>
                  </a:lnTo>
                  <a:lnTo>
                    <a:pt x="150" y="215"/>
                  </a:lnTo>
                  <a:lnTo>
                    <a:pt x="149" y="219"/>
                  </a:lnTo>
                  <a:lnTo>
                    <a:pt x="148" y="224"/>
                  </a:lnTo>
                  <a:lnTo>
                    <a:pt x="147" y="228"/>
                  </a:lnTo>
                  <a:lnTo>
                    <a:pt x="146" y="232"/>
                  </a:lnTo>
                  <a:lnTo>
                    <a:pt x="145" y="235"/>
                  </a:lnTo>
                  <a:lnTo>
                    <a:pt x="144" y="239"/>
                  </a:lnTo>
                  <a:lnTo>
                    <a:pt x="143" y="243"/>
                  </a:lnTo>
                  <a:lnTo>
                    <a:pt x="142" y="248"/>
                  </a:lnTo>
                  <a:lnTo>
                    <a:pt x="141" y="252"/>
                  </a:lnTo>
                  <a:lnTo>
                    <a:pt x="140" y="256"/>
                  </a:lnTo>
                  <a:lnTo>
                    <a:pt x="139" y="260"/>
                  </a:lnTo>
                  <a:lnTo>
                    <a:pt x="138" y="264"/>
                  </a:lnTo>
                  <a:lnTo>
                    <a:pt x="138" y="268"/>
                  </a:lnTo>
                  <a:lnTo>
                    <a:pt x="135" y="273"/>
                  </a:lnTo>
                  <a:lnTo>
                    <a:pt x="135" y="277"/>
                  </a:lnTo>
                  <a:lnTo>
                    <a:pt x="134" y="281"/>
                  </a:lnTo>
                  <a:lnTo>
                    <a:pt x="133" y="285"/>
                  </a:lnTo>
                  <a:lnTo>
                    <a:pt x="132" y="289"/>
                  </a:lnTo>
                  <a:lnTo>
                    <a:pt x="131" y="293"/>
                  </a:lnTo>
                  <a:lnTo>
                    <a:pt x="129" y="298"/>
                  </a:lnTo>
                  <a:lnTo>
                    <a:pt x="129" y="302"/>
                  </a:lnTo>
                  <a:lnTo>
                    <a:pt x="128" y="306"/>
                  </a:lnTo>
                  <a:lnTo>
                    <a:pt x="127" y="310"/>
                  </a:lnTo>
                  <a:lnTo>
                    <a:pt x="126" y="314"/>
                  </a:lnTo>
                  <a:lnTo>
                    <a:pt x="125" y="317"/>
                  </a:lnTo>
                  <a:lnTo>
                    <a:pt x="124" y="323"/>
                  </a:lnTo>
                  <a:lnTo>
                    <a:pt x="123" y="327"/>
                  </a:lnTo>
                  <a:lnTo>
                    <a:pt x="122" y="330"/>
                  </a:lnTo>
                  <a:lnTo>
                    <a:pt x="121" y="334"/>
                  </a:lnTo>
                  <a:lnTo>
                    <a:pt x="120" y="338"/>
                  </a:lnTo>
                  <a:lnTo>
                    <a:pt x="120" y="343"/>
                  </a:lnTo>
                  <a:lnTo>
                    <a:pt x="118" y="346"/>
                  </a:lnTo>
                  <a:lnTo>
                    <a:pt x="118" y="351"/>
                  </a:lnTo>
                  <a:lnTo>
                    <a:pt x="117" y="355"/>
                  </a:lnTo>
                  <a:lnTo>
                    <a:pt x="116" y="359"/>
                  </a:lnTo>
                  <a:lnTo>
                    <a:pt x="114" y="367"/>
                  </a:lnTo>
                  <a:lnTo>
                    <a:pt x="111" y="375"/>
                  </a:lnTo>
                  <a:lnTo>
                    <a:pt x="110" y="382"/>
                  </a:lnTo>
                  <a:lnTo>
                    <a:pt x="108" y="390"/>
                  </a:lnTo>
                  <a:lnTo>
                    <a:pt x="106" y="398"/>
                  </a:lnTo>
                  <a:lnTo>
                    <a:pt x="104" y="406"/>
                  </a:lnTo>
                  <a:lnTo>
                    <a:pt x="102" y="413"/>
                  </a:lnTo>
                  <a:lnTo>
                    <a:pt x="100" y="422"/>
                  </a:lnTo>
                  <a:lnTo>
                    <a:pt x="99" y="429"/>
                  </a:lnTo>
                  <a:lnTo>
                    <a:pt x="97" y="436"/>
                  </a:lnTo>
                  <a:lnTo>
                    <a:pt x="95" y="444"/>
                  </a:lnTo>
                  <a:lnTo>
                    <a:pt x="93" y="452"/>
                  </a:lnTo>
                  <a:lnTo>
                    <a:pt x="91" y="459"/>
                  </a:lnTo>
                  <a:lnTo>
                    <a:pt x="90" y="466"/>
                  </a:lnTo>
                  <a:lnTo>
                    <a:pt x="88" y="474"/>
                  </a:lnTo>
                  <a:lnTo>
                    <a:pt x="86" y="481"/>
                  </a:lnTo>
                  <a:lnTo>
                    <a:pt x="84" y="488"/>
                  </a:lnTo>
                  <a:lnTo>
                    <a:pt x="82" y="496"/>
                  </a:lnTo>
                  <a:lnTo>
                    <a:pt x="80" y="502"/>
                  </a:lnTo>
                  <a:lnTo>
                    <a:pt x="79" y="509"/>
                  </a:lnTo>
                  <a:lnTo>
                    <a:pt x="77" y="515"/>
                  </a:lnTo>
                  <a:lnTo>
                    <a:pt x="76" y="523"/>
                  </a:lnTo>
                  <a:lnTo>
                    <a:pt x="74" y="530"/>
                  </a:lnTo>
                  <a:lnTo>
                    <a:pt x="73" y="536"/>
                  </a:lnTo>
                  <a:lnTo>
                    <a:pt x="71" y="542"/>
                  </a:lnTo>
                  <a:lnTo>
                    <a:pt x="69" y="549"/>
                  </a:lnTo>
                  <a:lnTo>
                    <a:pt x="68" y="556"/>
                  </a:lnTo>
                  <a:lnTo>
                    <a:pt x="67" y="562"/>
                  </a:lnTo>
                  <a:lnTo>
                    <a:pt x="65" y="567"/>
                  </a:lnTo>
                  <a:lnTo>
                    <a:pt x="64" y="574"/>
                  </a:lnTo>
                  <a:lnTo>
                    <a:pt x="61" y="580"/>
                  </a:lnTo>
                  <a:lnTo>
                    <a:pt x="61" y="586"/>
                  </a:lnTo>
                  <a:lnTo>
                    <a:pt x="59" y="591"/>
                  </a:lnTo>
                  <a:lnTo>
                    <a:pt x="58" y="598"/>
                  </a:lnTo>
                  <a:lnTo>
                    <a:pt x="57" y="602"/>
                  </a:lnTo>
                  <a:lnTo>
                    <a:pt x="55" y="608"/>
                  </a:lnTo>
                  <a:lnTo>
                    <a:pt x="54" y="613"/>
                  </a:lnTo>
                  <a:lnTo>
                    <a:pt x="53" y="618"/>
                  </a:lnTo>
                  <a:lnTo>
                    <a:pt x="52" y="623"/>
                  </a:lnTo>
                  <a:lnTo>
                    <a:pt x="51" y="628"/>
                  </a:lnTo>
                  <a:lnTo>
                    <a:pt x="49" y="633"/>
                  </a:lnTo>
                  <a:lnTo>
                    <a:pt x="49" y="637"/>
                  </a:lnTo>
                  <a:lnTo>
                    <a:pt x="48" y="640"/>
                  </a:lnTo>
                  <a:lnTo>
                    <a:pt x="47" y="646"/>
                  </a:lnTo>
                  <a:lnTo>
                    <a:pt x="46" y="649"/>
                  </a:lnTo>
                  <a:lnTo>
                    <a:pt x="45" y="653"/>
                  </a:lnTo>
                  <a:lnTo>
                    <a:pt x="44" y="657"/>
                  </a:lnTo>
                  <a:lnTo>
                    <a:pt x="44" y="661"/>
                  </a:lnTo>
                  <a:lnTo>
                    <a:pt x="42" y="666"/>
                  </a:lnTo>
                  <a:lnTo>
                    <a:pt x="41" y="673"/>
                  </a:lnTo>
                  <a:lnTo>
                    <a:pt x="40" y="678"/>
                  </a:lnTo>
                  <a:lnTo>
                    <a:pt x="40" y="683"/>
                  </a:lnTo>
                  <a:lnTo>
                    <a:pt x="37" y="686"/>
                  </a:lnTo>
                  <a:lnTo>
                    <a:pt x="37" y="690"/>
                  </a:lnTo>
                  <a:lnTo>
                    <a:pt x="37" y="692"/>
                  </a:lnTo>
                  <a:lnTo>
                    <a:pt x="37" y="693"/>
                  </a:lnTo>
                  <a:lnTo>
                    <a:pt x="37" y="698"/>
                  </a:lnTo>
                  <a:lnTo>
                    <a:pt x="39" y="702"/>
                  </a:lnTo>
                  <a:lnTo>
                    <a:pt x="41" y="704"/>
                  </a:lnTo>
                  <a:lnTo>
                    <a:pt x="46" y="705"/>
                  </a:lnTo>
                  <a:lnTo>
                    <a:pt x="48" y="705"/>
                  </a:lnTo>
                  <a:lnTo>
                    <a:pt x="52" y="706"/>
                  </a:lnTo>
                  <a:lnTo>
                    <a:pt x="56" y="706"/>
                  </a:lnTo>
                  <a:lnTo>
                    <a:pt x="61" y="708"/>
                  </a:lnTo>
                  <a:lnTo>
                    <a:pt x="66" y="708"/>
                  </a:lnTo>
                  <a:lnTo>
                    <a:pt x="70" y="708"/>
                  </a:lnTo>
                  <a:lnTo>
                    <a:pt x="75" y="708"/>
                  </a:lnTo>
                  <a:lnTo>
                    <a:pt x="80" y="708"/>
                  </a:lnTo>
                  <a:lnTo>
                    <a:pt x="85" y="708"/>
                  </a:lnTo>
                  <a:lnTo>
                    <a:pt x="91" y="709"/>
                  </a:lnTo>
                  <a:lnTo>
                    <a:pt x="97" y="709"/>
                  </a:lnTo>
                  <a:lnTo>
                    <a:pt x="103" y="710"/>
                  </a:lnTo>
                  <a:lnTo>
                    <a:pt x="108" y="710"/>
                  </a:lnTo>
                  <a:lnTo>
                    <a:pt x="115" y="710"/>
                  </a:lnTo>
                  <a:lnTo>
                    <a:pt x="121" y="710"/>
                  </a:lnTo>
                  <a:lnTo>
                    <a:pt x="127" y="710"/>
                  </a:lnTo>
                  <a:lnTo>
                    <a:pt x="132" y="710"/>
                  </a:lnTo>
                  <a:lnTo>
                    <a:pt x="140" y="710"/>
                  </a:lnTo>
                  <a:lnTo>
                    <a:pt x="145" y="710"/>
                  </a:lnTo>
                  <a:lnTo>
                    <a:pt x="152" y="711"/>
                  </a:lnTo>
                  <a:lnTo>
                    <a:pt x="158" y="710"/>
                  </a:lnTo>
                  <a:lnTo>
                    <a:pt x="164" y="710"/>
                  </a:lnTo>
                  <a:lnTo>
                    <a:pt x="170" y="710"/>
                  </a:lnTo>
                  <a:lnTo>
                    <a:pt x="176" y="710"/>
                  </a:lnTo>
                  <a:lnTo>
                    <a:pt x="180" y="710"/>
                  </a:lnTo>
                  <a:lnTo>
                    <a:pt x="185" y="710"/>
                  </a:lnTo>
                  <a:lnTo>
                    <a:pt x="191" y="710"/>
                  </a:lnTo>
                  <a:lnTo>
                    <a:pt x="195" y="710"/>
                  </a:lnTo>
                  <a:lnTo>
                    <a:pt x="199" y="709"/>
                  </a:lnTo>
                  <a:lnTo>
                    <a:pt x="203" y="709"/>
                  </a:lnTo>
                  <a:lnTo>
                    <a:pt x="206" y="708"/>
                  </a:lnTo>
                  <a:lnTo>
                    <a:pt x="209" y="708"/>
                  </a:lnTo>
                  <a:lnTo>
                    <a:pt x="213" y="708"/>
                  </a:lnTo>
                  <a:lnTo>
                    <a:pt x="216" y="708"/>
                  </a:lnTo>
                  <a:lnTo>
                    <a:pt x="219" y="704"/>
                  </a:lnTo>
                  <a:lnTo>
                    <a:pt x="223" y="699"/>
                  </a:lnTo>
                  <a:lnTo>
                    <a:pt x="224" y="695"/>
                  </a:lnTo>
                  <a:lnTo>
                    <a:pt x="225" y="690"/>
                  </a:lnTo>
                  <a:lnTo>
                    <a:pt x="227" y="686"/>
                  </a:lnTo>
                  <a:lnTo>
                    <a:pt x="229" y="682"/>
                  </a:lnTo>
                  <a:lnTo>
                    <a:pt x="230" y="678"/>
                  </a:lnTo>
                  <a:lnTo>
                    <a:pt x="232" y="673"/>
                  </a:lnTo>
                  <a:lnTo>
                    <a:pt x="234" y="667"/>
                  </a:lnTo>
                  <a:lnTo>
                    <a:pt x="237" y="663"/>
                  </a:lnTo>
                  <a:lnTo>
                    <a:pt x="240" y="659"/>
                  </a:lnTo>
                  <a:lnTo>
                    <a:pt x="243" y="655"/>
                  </a:lnTo>
                  <a:lnTo>
                    <a:pt x="246" y="652"/>
                  </a:lnTo>
                  <a:lnTo>
                    <a:pt x="251" y="649"/>
                  </a:lnTo>
                  <a:lnTo>
                    <a:pt x="252" y="647"/>
                  </a:lnTo>
                  <a:lnTo>
                    <a:pt x="254" y="647"/>
                  </a:lnTo>
                  <a:lnTo>
                    <a:pt x="257" y="646"/>
                  </a:lnTo>
                  <a:lnTo>
                    <a:pt x="262" y="646"/>
                  </a:lnTo>
                  <a:lnTo>
                    <a:pt x="266" y="645"/>
                  </a:lnTo>
                  <a:lnTo>
                    <a:pt x="271" y="643"/>
                  </a:lnTo>
                  <a:lnTo>
                    <a:pt x="274" y="643"/>
                  </a:lnTo>
                  <a:lnTo>
                    <a:pt x="277" y="643"/>
                  </a:lnTo>
                  <a:lnTo>
                    <a:pt x="281" y="643"/>
                  </a:lnTo>
                  <a:lnTo>
                    <a:pt x="284" y="643"/>
                  </a:lnTo>
                  <a:lnTo>
                    <a:pt x="288" y="643"/>
                  </a:lnTo>
                  <a:lnTo>
                    <a:pt x="292" y="643"/>
                  </a:lnTo>
                  <a:lnTo>
                    <a:pt x="296" y="643"/>
                  </a:lnTo>
                  <a:lnTo>
                    <a:pt x="301" y="643"/>
                  </a:lnTo>
                  <a:lnTo>
                    <a:pt x="305" y="643"/>
                  </a:lnTo>
                  <a:lnTo>
                    <a:pt x="311" y="643"/>
                  </a:lnTo>
                  <a:lnTo>
                    <a:pt x="317" y="643"/>
                  </a:lnTo>
                  <a:lnTo>
                    <a:pt x="323" y="643"/>
                  </a:lnTo>
                  <a:lnTo>
                    <a:pt x="328" y="642"/>
                  </a:lnTo>
                  <a:lnTo>
                    <a:pt x="334" y="642"/>
                  </a:lnTo>
                  <a:lnTo>
                    <a:pt x="338" y="642"/>
                  </a:lnTo>
                  <a:lnTo>
                    <a:pt x="342" y="642"/>
                  </a:lnTo>
                  <a:lnTo>
                    <a:pt x="346" y="642"/>
                  </a:lnTo>
                  <a:lnTo>
                    <a:pt x="349" y="642"/>
                  </a:lnTo>
                  <a:lnTo>
                    <a:pt x="352" y="642"/>
                  </a:lnTo>
                  <a:lnTo>
                    <a:pt x="356" y="642"/>
                  </a:lnTo>
                  <a:lnTo>
                    <a:pt x="361" y="642"/>
                  </a:lnTo>
                  <a:lnTo>
                    <a:pt x="365" y="642"/>
                  </a:lnTo>
                  <a:lnTo>
                    <a:pt x="368" y="642"/>
                  </a:lnTo>
                  <a:lnTo>
                    <a:pt x="372" y="642"/>
                  </a:lnTo>
                  <a:lnTo>
                    <a:pt x="376" y="642"/>
                  </a:lnTo>
                  <a:lnTo>
                    <a:pt x="381" y="642"/>
                  </a:lnTo>
                  <a:lnTo>
                    <a:pt x="385" y="642"/>
                  </a:lnTo>
                  <a:lnTo>
                    <a:pt x="389" y="642"/>
                  </a:lnTo>
                  <a:lnTo>
                    <a:pt x="392" y="642"/>
                  </a:lnTo>
                  <a:lnTo>
                    <a:pt x="396" y="642"/>
                  </a:lnTo>
                  <a:lnTo>
                    <a:pt x="400" y="641"/>
                  </a:lnTo>
                  <a:lnTo>
                    <a:pt x="403" y="641"/>
                  </a:lnTo>
                  <a:lnTo>
                    <a:pt x="407" y="641"/>
                  </a:lnTo>
                  <a:lnTo>
                    <a:pt x="412" y="641"/>
                  </a:lnTo>
                  <a:lnTo>
                    <a:pt x="416" y="641"/>
                  </a:lnTo>
                  <a:lnTo>
                    <a:pt x="420" y="641"/>
                  </a:lnTo>
                  <a:lnTo>
                    <a:pt x="424" y="641"/>
                  </a:lnTo>
                  <a:lnTo>
                    <a:pt x="429" y="641"/>
                  </a:lnTo>
                  <a:lnTo>
                    <a:pt x="432" y="641"/>
                  </a:lnTo>
                  <a:lnTo>
                    <a:pt x="437" y="641"/>
                  </a:lnTo>
                  <a:lnTo>
                    <a:pt x="442" y="641"/>
                  </a:lnTo>
                  <a:lnTo>
                    <a:pt x="447" y="641"/>
                  </a:lnTo>
                  <a:lnTo>
                    <a:pt x="450" y="640"/>
                  </a:lnTo>
                  <a:lnTo>
                    <a:pt x="454" y="640"/>
                  </a:lnTo>
                  <a:lnTo>
                    <a:pt x="460" y="640"/>
                  </a:lnTo>
                  <a:lnTo>
                    <a:pt x="464" y="640"/>
                  </a:lnTo>
                  <a:lnTo>
                    <a:pt x="468" y="640"/>
                  </a:lnTo>
                  <a:lnTo>
                    <a:pt x="472" y="640"/>
                  </a:lnTo>
                  <a:lnTo>
                    <a:pt x="476" y="640"/>
                  </a:lnTo>
                  <a:lnTo>
                    <a:pt x="481" y="640"/>
                  </a:lnTo>
                  <a:lnTo>
                    <a:pt x="486" y="640"/>
                  </a:lnTo>
                  <a:lnTo>
                    <a:pt x="490" y="640"/>
                  </a:lnTo>
                  <a:lnTo>
                    <a:pt x="494" y="640"/>
                  </a:lnTo>
                  <a:lnTo>
                    <a:pt x="498" y="640"/>
                  </a:lnTo>
                  <a:lnTo>
                    <a:pt x="502" y="640"/>
                  </a:lnTo>
                  <a:lnTo>
                    <a:pt x="506" y="640"/>
                  </a:lnTo>
                  <a:lnTo>
                    <a:pt x="511" y="640"/>
                  </a:lnTo>
                  <a:lnTo>
                    <a:pt x="516" y="640"/>
                  </a:lnTo>
                  <a:lnTo>
                    <a:pt x="519" y="640"/>
                  </a:lnTo>
                  <a:lnTo>
                    <a:pt x="523" y="640"/>
                  </a:lnTo>
                  <a:lnTo>
                    <a:pt x="527" y="640"/>
                  </a:lnTo>
                  <a:lnTo>
                    <a:pt x="530" y="640"/>
                  </a:lnTo>
                  <a:lnTo>
                    <a:pt x="535" y="640"/>
                  </a:lnTo>
                  <a:lnTo>
                    <a:pt x="538" y="640"/>
                  </a:lnTo>
                  <a:lnTo>
                    <a:pt x="542" y="640"/>
                  </a:lnTo>
                  <a:lnTo>
                    <a:pt x="546" y="640"/>
                  </a:lnTo>
                  <a:lnTo>
                    <a:pt x="552" y="640"/>
                  </a:lnTo>
                  <a:lnTo>
                    <a:pt x="559" y="640"/>
                  </a:lnTo>
                  <a:lnTo>
                    <a:pt x="565" y="640"/>
                  </a:lnTo>
                  <a:lnTo>
                    <a:pt x="571" y="640"/>
                  </a:lnTo>
                  <a:lnTo>
                    <a:pt x="575" y="640"/>
                  </a:lnTo>
                  <a:lnTo>
                    <a:pt x="580" y="640"/>
                  </a:lnTo>
                  <a:lnTo>
                    <a:pt x="585" y="640"/>
                  </a:lnTo>
                  <a:lnTo>
                    <a:pt x="589" y="641"/>
                  </a:lnTo>
                  <a:lnTo>
                    <a:pt x="594" y="642"/>
                  </a:lnTo>
                  <a:lnTo>
                    <a:pt x="597" y="643"/>
                  </a:lnTo>
                  <a:lnTo>
                    <a:pt x="599" y="647"/>
                  </a:lnTo>
                  <a:lnTo>
                    <a:pt x="601" y="651"/>
                  </a:lnTo>
                  <a:lnTo>
                    <a:pt x="603" y="654"/>
                  </a:lnTo>
                  <a:lnTo>
                    <a:pt x="605" y="658"/>
                  </a:lnTo>
                  <a:lnTo>
                    <a:pt x="608" y="663"/>
                  </a:lnTo>
                  <a:lnTo>
                    <a:pt x="610" y="667"/>
                  </a:lnTo>
                  <a:lnTo>
                    <a:pt x="612" y="673"/>
                  </a:lnTo>
                  <a:lnTo>
                    <a:pt x="614" y="679"/>
                  </a:lnTo>
                  <a:lnTo>
                    <a:pt x="615" y="683"/>
                  </a:lnTo>
                  <a:lnTo>
                    <a:pt x="616" y="687"/>
                  </a:lnTo>
                  <a:lnTo>
                    <a:pt x="617" y="691"/>
                  </a:lnTo>
                  <a:lnTo>
                    <a:pt x="619" y="696"/>
                  </a:lnTo>
                  <a:lnTo>
                    <a:pt x="622" y="700"/>
                  </a:lnTo>
                  <a:lnTo>
                    <a:pt x="626" y="704"/>
                  </a:lnTo>
                  <a:lnTo>
                    <a:pt x="629" y="704"/>
                  </a:lnTo>
                  <a:lnTo>
                    <a:pt x="632" y="704"/>
                  </a:lnTo>
                  <a:lnTo>
                    <a:pt x="636" y="704"/>
                  </a:lnTo>
                  <a:lnTo>
                    <a:pt x="640" y="704"/>
                  </a:lnTo>
                  <a:lnTo>
                    <a:pt x="645" y="704"/>
                  </a:lnTo>
                  <a:lnTo>
                    <a:pt x="650" y="704"/>
                  </a:lnTo>
                  <a:lnTo>
                    <a:pt x="658" y="704"/>
                  </a:lnTo>
                  <a:lnTo>
                    <a:pt x="661" y="703"/>
                  </a:lnTo>
                  <a:lnTo>
                    <a:pt x="664" y="703"/>
                  </a:lnTo>
                  <a:lnTo>
                    <a:pt x="668" y="703"/>
                  </a:lnTo>
                  <a:lnTo>
                    <a:pt x="671" y="703"/>
                  </a:lnTo>
                  <a:lnTo>
                    <a:pt x="675" y="702"/>
                  </a:lnTo>
                  <a:lnTo>
                    <a:pt x="679" y="702"/>
                  </a:lnTo>
                  <a:lnTo>
                    <a:pt x="684" y="702"/>
                  </a:lnTo>
                  <a:lnTo>
                    <a:pt x="688" y="702"/>
                  </a:lnTo>
                  <a:lnTo>
                    <a:pt x="692" y="702"/>
                  </a:lnTo>
                  <a:lnTo>
                    <a:pt x="696" y="702"/>
                  </a:lnTo>
                  <a:lnTo>
                    <a:pt x="700" y="702"/>
                  </a:lnTo>
                  <a:lnTo>
                    <a:pt x="706" y="702"/>
                  </a:lnTo>
                  <a:lnTo>
                    <a:pt x="710" y="702"/>
                  </a:lnTo>
                  <a:lnTo>
                    <a:pt x="715" y="702"/>
                  </a:lnTo>
                  <a:lnTo>
                    <a:pt x="719" y="702"/>
                  </a:lnTo>
                  <a:lnTo>
                    <a:pt x="725" y="702"/>
                  </a:lnTo>
                  <a:lnTo>
                    <a:pt x="731" y="701"/>
                  </a:lnTo>
                  <a:lnTo>
                    <a:pt x="737" y="701"/>
                  </a:lnTo>
                  <a:lnTo>
                    <a:pt x="742" y="700"/>
                  </a:lnTo>
                  <a:lnTo>
                    <a:pt x="748" y="700"/>
                  </a:lnTo>
                  <a:lnTo>
                    <a:pt x="752" y="700"/>
                  </a:lnTo>
                  <a:lnTo>
                    <a:pt x="758" y="700"/>
                  </a:lnTo>
                  <a:lnTo>
                    <a:pt x="762" y="700"/>
                  </a:lnTo>
                  <a:lnTo>
                    <a:pt x="766" y="700"/>
                  </a:lnTo>
                  <a:lnTo>
                    <a:pt x="769" y="699"/>
                  </a:lnTo>
                  <a:lnTo>
                    <a:pt x="773" y="699"/>
                  </a:lnTo>
                  <a:lnTo>
                    <a:pt x="776" y="699"/>
                  </a:lnTo>
                  <a:lnTo>
                    <a:pt x="779" y="699"/>
                  </a:lnTo>
                  <a:lnTo>
                    <a:pt x="785" y="699"/>
                  </a:lnTo>
                  <a:lnTo>
                    <a:pt x="790" y="699"/>
                  </a:lnTo>
                  <a:lnTo>
                    <a:pt x="793" y="697"/>
                  </a:lnTo>
                  <a:lnTo>
                    <a:pt x="797" y="697"/>
                  </a:lnTo>
                  <a:lnTo>
                    <a:pt x="799" y="696"/>
                  </a:lnTo>
                  <a:lnTo>
                    <a:pt x="802" y="696"/>
                  </a:lnTo>
                  <a:lnTo>
                    <a:pt x="805" y="693"/>
                  </a:lnTo>
                  <a:lnTo>
                    <a:pt x="806" y="690"/>
                  </a:lnTo>
                  <a:lnTo>
                    <a:pt x="806" y="688"/>
                  </a:lnTo>
                  <a:lnTo>
                    <a:pt x="805" y="685"/>
                  </a:lnTo>
                  <a:lnTo>
                    <a:pt x="803" y="680"/>
                  </a:lnTo>
                  <a:lnTo>
                    <a:pt x="802" y="675"/>
                  </a:lnTo>
                  <a:lnTo>
                    <a:pt x="801" y="671"/>
                  </a:lnTo>
                  <a:lnTo>
                    <a:pt x="801" y="666"/>
                  </a:lnTo>
                  <a:lnTo>
                    <a:pt x="799" y="662"/>
                  </a:lnTo>
                  <a:lnTo>
                    <a:pt x="799" y="658"/>
                  </a:lnTo>
                  <a:lnTo>
                    <a:pt x="798" y="654"/>
                  </a:lnTo>
                  <a:lnTo>
                    <a:pt x="797" y="649"/>
                  </a:lnTo>
                  <a:lnTo>
                    <a:pt x="796" y="643"/>
                  </a:lnTo>
                  <a:lnTo>
                    <a:pt x="795" y="639"/>
                  </a:lnTo>
                  <a:lnTo>
                    <a:pt x="793" y="633"/>
                  </a:lnTo>
                  <a:lnTo>
                    <a:pt x="792" y="627"/>
                  </a:lnTo>
                  <a:lnTo>
                    <a:pt x="791" y="621"/>
                  </a:lnTo>
                  <a:lnTo>
                    <a:pt x="790" y="615"/>
                  </a:lnTo>
                  <a:lnTo>
                    <a:pt x="788" y="608"/>
                  </a:lnTo>
                  <a:lnTo>
                    <a:pt x="787" y="602"/>
                  </a:lnTo>
                  <a:lnTo>
                    <a:pt x="785" y="594"/>
                  </a:lnTo>
                  <a:lnTo>
                    <a:pt x="784" y="588"/>
                  </a:lnTo>
                  <a:lnTo>
                    <a:pt x="782" y="581"/>
                  </a:lnTo>
                  <a:lnTo>
                    <a:pt x="779" y="574"/>
                  </a:lnTo>
                  <a:lnTo>
                    <a:pt x="777" y="565"/>
                  </a:lnTo>
                  <a:lnTo>
                    <a:pt x="775" y="558"/>
                  </a:lnTo>
                  <a:lnTo>
                    <a:pt x="773" y="550"/>
                  </a:lnTo>
                  <a:lnTo>
                    <a:pt x="772" y="542"/>
                  </a:lnTo>
                  <a:lnTo>
                    <a:pt x="770" y="534"/>
                  </a:lnTo>
                  <a:lnTo>
                    <a:pt x="768" y="527"/>
                  </a:lnTo>
                  <a:lnTo>
                    <a:pt x="766" y="517"/>
                  </a:lnTo>
                  <a:lnTo>
                    <a:pt x="763" y="509"/>
                  </a:lnTo>
                  <a:lnTo>
                    <a:pt x="761" y="501"/>
                  </a:lnTo>
                  <a:lnTo>
                    <a:pt x="759" y="492"/>
                  </a:lnTo>
                  <a:lnTo>
                    <a:pt x="756" y="483"/>
                  </a:lnTo>
                  <a:lnTo>
                    <a:pt x="754" y="475"/>
                  </a:lnTo>
                  <a:lnTo>
                    <a:pt x="751" y="465"/>
                  </a:lnTo>
                  <a:lnTo>
                    <a:pt x="749" y="457"/>
                  </a:lnTo>
                  <a:lnTo>
                    <a:pt x="747" y="448"/>
                  </a:lnTo>
                  <a:lnTo>
                    <a:pt x="745" y="438"/>
                  </a:lnTo>
                  <a:lnTo>
                    <a:pt x="742" y="430"/>
                  </a:lnTo>
                  <a:lnTo>
                    <a:pt x="740" y="420"/>
                  </a:lnTo>
                  <a:lnTo>
                    <a:pt x="738" y="412"/>
                  </a:lnTo>
                  <a:lnTo>
                    <a:pt x="736" y="403"/>
                  </a:lnTo>
                  <a:lnTo>
                    <a:pt x="734" y="394"/>
                  </a:lnTo>
                  <a:lnTo>
                    <a:pt x="732" y="385"/>
                  </a:lnTo>
                  <a:lnTo>
                    <a:pt x="728" y="376"/>
                  </a:lnTo>
                  <a:lnTo>
                    <a:pt x="726" y="366"/>
                  </a:lnTo>
                  <a:lnTo>
                    <a:pt x="724" y="358"/>
                  </a:lnTo>
                  <a:lnTo>
                    <a:pt x="722" y="349"/>
                  </a:lnTo>
                  <a:lnTo>
                    <a:pt x="719" y="339"/>
                  </a:lnTo>
                  <a:lnTo>
                    <a:pt x="717" y="330"/>
                  </a:lnTo>
                  <a:lnTo>
                    <a:pt x="714" y="321"/>
                  </a:lnTo>
                  <a:lnTo>
                    <a:pt x="713" y="313"/>
                  </a:lnTo>
                  <a:lnTo>
                    <a:pt x="710" y="305"/>
                  </a:lnTo>
                  <a:lnTo>
                    <a:pt x="708" y="296"/>
                  </a:lnTo>
                  <a:lnTo>
                    <a:pt x="704" y="287"/>
                  </a:lnTo>
                  <a:lnTo>
                    <a:pt x="703" y="279"/>
                  </a:lnTo>
                  <a:lnTo>
                    <a:pt x="700" y="270"/>
                  </a:lnTo>
                  <a:lnTo>
                    <a:pt x="698" y="262"/>
                  </a:lnTo>
                  <a:lnTo>
                    <a:pt x="697" y="255"/>
                  </a:lnTo>
                  <a:lnTo>
                    <a:pt x="695" y="246"/>
                  </a:lnTo>
                  <a:lnTo>
                    <a:pt x="692" y="239"/>
                  </a:lnTo>
                  <a:lnTo>
                    <a:pt x="690" y="231"/>
                  </a:lnTo>
                  <a:lnTo>
                    <a:pt x="688" y="224"/>
                  </a:lnTo>
                  <a:lnTo>
                    <a:pt x="686" y="216"/>
                  </a:lnTo>
                  <a:lnTo>
                    <a:pt x="684" y="208"/>
                  </a:lnTo>
                  <a:lnTo>
                    <a:pt x="683" y="202"/>
                  </a:lnTo>
                  <a:lnTo>
                    <a:pt x="680" y="195"/>
                  </a:lnTo>
                  <a:lnTo>
                    <a:pt x="678" y="189"/>
                  </a:lnTo>
                  <a:lnTo>
                    <a:pt x="676" y="182"/>
                  </a:lnTo>
                  <a:lnTo>
                    <a:pt x="674" y="176"/>
                  </a:lnTo>
                  <a:lnTo>
                    <a:pt x="672" y="169"/>
                  </a:lnTo>
                  <a:lnTo>
                    <a:pt x="671" y="163"/>
                  </a:lnTo>
                  <a:lnTo>
                    <a:pt x="669" y="157"/>
                  </a:lnTo>
                  <a:lnTo>
                    <a:pt x="668" y="152"/>
                  </a:lnTo>
                  <a:lnTo>
                    <a:pt x="666" y="146"/>
                  </a:lnTo>
                  <a:lnTo>
                    <a:pt x="665" y="141"/>
                  </a:lnTo>
                  <a:lnTo>
                    <a:pt x="663" y="136"/>
                  </a:lnTo>
                  <a:lnTo>
                    <a:pt x="662" y="130"/>
                  </a:lnTo>
                  <a:lnTo>
                    <a:pt x="661" y="125"/>
                  </a:lnTo>
                  <a:lnTo>
                    <a:pt x="660" y="120"/>
                  </a:lnTo>
                  <a:lnTo>
                    <a:pt x="658" y="115"/>
                  </a:lnTo>
                  <a:lnTo>
                    <a:pt x="657" y="111"/>
                  </a:lnTo>
                  <a:lnTo>
                    <a:pt x="655" y="107"/>
                  </a:lnTo>
                  <a:lnTo>
                    <a:pt x="655" y="104"/>
                  </a:lnTo>
                  <a:lnTo>
                    <a:pt x="653" y="99"/>
                  </a:lnTo>
                  <a:lnTo>
                    <a:pt x="652" y="95"/>
                  </a:lnTo>
                  <a:lnTo>
                    <a:pt x="651" y="91"/>
                  </a:lnTo>
                  <a:lnTo>
                    <a:pt x="650" y="88"/>
                  </a:lnTo>
                  <a:lnTo>
                    <a:pt x="649" y="84"/>
                  </a:lnTo>
                  <a:lnTo>
                    <a:pt x="648" y="81"/>
                  </a:lnTo>
                  <a:lnTo>
                    <a:pt x="647" y="78"/>
                  </a:lnTo>
                  <a:lnTo>
                    <a:pt x="647" y="76"/>
                  </a:lnTo>
                  <a:lnTo>
                    <a:pt x="645" y="69"/>
                  </a:lnTo>
                  <a:lnTo>
                    <a:pt x="643" y="63"/>
                  </a:lnTo>
                  <a:lnTo>
                    <a:pt x="641" y="59"/>
                  </a:lnTo>
                  <a:lnTo>
                    <a:pt x="639" y="54"/>
                  </a:lnTo>
                  <a:lnTo>
                    <a:pt x="638" y="50"/>
                  </a:lnTo>
                  <a:lnTo>
                    <a:pt x="636" y="46"/>
                  </a:lnTo>
                  <a:lnTo>
                    <a:pt x="635" y="42"/>
                  </a:lnTo>
                  <a:lnTo>
                    <a:pt x="635" y="41"/>
                  </a:lnTo>
                  <a:lnTo>
                    <a:pt x="632" y="36"/>
                  </a:lnTo>
                  <a:lnTo>
                    <a:pt x="628" y="33"/>
                  </a:lnTo>
                  <a:lnTo>
                    <a:pt x="626" y="32"/>
                  </a:lnTo>
                  <a:lnTo>
                    <a:pt x="624" y="32"/>
                  </a:lnTo>
                  <a:lnTo>
                    <a:pt x="620" y="31"/>
                  </a:lnTo>
                  <a:lnTo>
                    <a:pt x="616" y="31"/>
                  </a:lnTo>
                  <a:lnTo>
                    <a:pt x="611" y="31"/>
                  </a:lnTo>
                  <a:lnTo>
                    <a:pt x="605" y="31"/>
                  </a:lnTo>
                  <a:lnTo>
                    <a:pt x="598" y="30"/>
                  </a:lnTo>
                  <a:lnTo>
                    <a:pt x="592" y="30"/>
                  </a:lnTo>
                  <a:lnTo>
                    <a:pt x="585" y="30"/>
                  </a:lnTo>
                  <a:lnTo>
                    <a:pt x="578" y="30"/>
                  </a:lnTo>
                  <a:lnTo>
                    <a:pt x="575" y="30"/>
                  </a:lnTo>
                  <a:lnTo>
                    <a:pt x="571" y="30"/>
                  </a:lnTo>
                  <a:lnTo>
                    <a:pt x="568" y="30"/>
                  </a:lnTo>
                  <a:lnTo>
                    <a:pt x="565" y="30"/>
                  </a:lnTo>
                  <a:lnTo>
                    <a:pt x="559" y="30"/>
                  </a:lnTo>
                  <a:lnTo>
                    <a:pt x="554" y="31"/>
                  </a:lnTo>
                  <a:lnTo>
                    <a:pt x="549" y="31"/>
                  </a:lnTo>
                  <a:lnTo>
                    <a:pt x="546" y="32"/>
                  </a:lnTo>
                  <a:lnTo>
                    <a:pt x="543" y="32"/>
                  </a:lnTo>
                  <a:lnTo>
                    <a:pt x="543" y="33"/>
                  </a:lnTo>
                  <a:lnTo>
                    <a:pt x="542" y="36"/>
                  </a:lnTo>
                  <a:lnTo>
                    <a:pt x="540" y="39"/>
                  </a:lnTo>
                  <a:lnTo>
                    <a:pt x="538" y="43"/>
                  </a:lnTo>
                  <a:lnTo>
                    <a:pt x="537" y="48"/>
                  </a:lnTo>
                  <a:lnTo>
                    <a:pt x="535" y="52"/>
                  </a:lnTo>
                  <a:lnTo>
                    <a:pt x="534" y="56"/>
                  </a:lnTo>
                  <a:lnTo>
                    <a:pt x="531" y="59"/>
                  </a:lnTo>
                  <a:lnTo>
                    <a:pt x="531" y="60"/>
                  </a:lnTo>
                  <a:lnTo>
                    <a:pt x="502" y="70"/>
                  </a:lnTo>
                  <a:lnTo>
                    <a:pt x="502" y="69"/>
                  </a:lnTo>
                  <a:lnTo>
                    <a:pt x="502" y="68"/>
                  </a:lnTo>
                  <a:lnTo>
                    <a:pt x="502" y="65"/>
                  </a:lnTo>
                  <a:lnTo>
                    <a:pt x="502" y="62"/>
                  </a:lnTo>
                  <a:lnTo>
                    <a:pt x="502" y="58"/>
                  </a:lnTo>
                  <a:lnTo>
                    <a:pt x="504" y="54"/>
                  </a:lnTo>
                  <a:lnTo>
                    <a:pt x="504" y="48"/>
                  </a:lnTo>
                  <a:lnTo>
                    <a:pt x="506" y="44"/>
                  </a:lnTo>
                  <a:lnTo>
                    <a:pt x="507" y="38"/>
                  </a:lnTo>
                  <a:lnTo>
                    <a:pt x="510" y="33"/>
                  </a:lnTo>
                  <a:lnTo>
                    <a:pt x="511" y="28"/>
                  </a:lnTo>
                  <a:lnTo>
                    <a:pt x="513" y="23"/>
                  </a:lnTo>
                  <a:lnTo>
                    <a:pt x="515" y="18"/>
                  </a:lnTo>
                  <a:lnTo>
                    <a:pt x="517" y="14"/>
                  </a:lnTo>
                  <a:lnTo>
                    <a:pt x="519" y="10"/>
                  </a:lnTo>
                  <a:lnTo>
                    <a:pt x="522" y="8"/>
                  </a:lnTo>
                  <a:lnTo>
                    <a:pt x="524" y="6"/>
                  </a:lnTo>
                  <a:lnTo>
                    <a:pt x="528" y="4"/>
                  </a:lnTo>
                  <a:lnTo>
                    <a:pt x="531" y="2"/>
                  </a:lnTo>
                  <a:lnTo>
                    <a:pt x="538" y="1"/>
                  </a:lnTo>
                  <a:lnTo>
                    <a:pt x="543" y="0"/>
                  </a:lnTo>
                  <a:lnTo>
                    <a:pt x="549" y="0"/>
                  </a:lnTo>
                  <a:lnTo>
                    <a:pt x="552" y="0"/>
                  </a:lnTo>
                  <a:lnTo>
                    <a:pt x="555" y="0"/>
                  </a:lnTo>
                  <a:lnTo>
                    <a:pt x="559" y="0"/>
                  </a:lnTo>
                  <a:lnTo>
                    <a:pt x="563" y="0"/>
                  </a:lnTo>
                  <a:lnTo>
                    <a:pt x="566" y="0"/>
                  </a:lnTo>
                  <a:lnTo>
                    <a:pt x="569" y="0"/>
                  </a:lnTo>
                  <a:lnTo>
                    <a:pt x="573" y="0"/>
                  </a:lnTo>
                  <a:lnTo>
                    <a:pt x="576" y="0"/>
                  </a:lnTo>
                  <a:lnTo>
                    <a:pt x="580" y="0"/>
                  </a:lnTo>
                  <a:lnTo>
                    <a:pt x="585" y="0"/>
                  </a:lnTo>
                  <a:lnTo>
                    <a:pt x="588" y="0"/>
                  </a:lnTo>
                  <a:lnTo>
                    <a:pt x="592" y="0"/>
                  </a:lnTo>
                  <a:lnTo>
                    <a:pt x="595" y="0"/>
                  </a:lnTo>
                  <a:lnTo>
                    <a:pt x="599" y="0"/>
                  </a:lnTo>
                  <a:lnTo>
                    <a:pt x="602" y="0"/>
                  </a:lnTo>
                  <a:lnTo>
                    <a:pt x="606" y="1"/>
                  </a:lnTo>
                  <a:lnTo>
                    <a:pt x="610" y="1"/>
                  </a:lnTo>
                  <a:lnTo>
                    <a:pt x="614" y="1"/>
                  </a:lnTo>
                  <a:lnTo>
                    <a:pt x="617" y="1"/>
                  </a:lnTo>
                  <a:lnTo>
                    <a:pt x="621" y="1"/>
                  </a:lnTo>
                  <a:lnTo>
                    <a:pt x="626" y="1"/>
                  </a:lnTo>
                  <a:lnTo>
                    <a:pt x="633" y="1"/>
                  </a:lnTo>
                  <a:lnTo>
                    <a:pt x="637" y="2"/>
                  </a:lnTo>
                  <a:lnTo>
                    <a:pt x="642" y="4"/>
                  </a:lnTo>
                  <a:lnTo>
                    <a:pt x="645" y="6"/>
                  </a:lnTo>
                  <a:lnTo>
                    <a:pt x="649" y="8"/>
                  </a:lnTo>
                  <a:lnTo>
                    <a:pt x="652" y="12"/>
                  </a:lnTo>
                  <a:lnTo>
                    <a:pt x="657" y="17"/>
                  </a:lnTo>
                  <a:lnTo>
                    <a:pt x="659" y="21"/>
                  </a:lnTo>
                  <a:lnTo>
                    <a:pt x="662" y="28"/>
                  </a:lnTo>
                  <a:lnTo>
                    <a:pt x="663" y="32"/>
                  </a:lnTo>
                  <a:lnTo>
                    <a:pt x="665" y="35"/>
                  </a:lnTo>
                  <a:lnTo>
                    <a:pt x="666" y="39"/>
                  </a:lnTo>
                  <a:lnTo>
                    <a:pt x="668" y="44"/>
                  </a:lnTo>
                  <a:lnTo>
                    <a:pt x="670" y="48"/>
                  </a:lnTo>
                  <a:lnTo>
                    <a:pt x="671" y="54"/>
                  </a:lnTo>
                  <a:lnTo>
                    <a:pt x="673" y="59"/>
                  </a:lnTo>
                  <a:lnTo>
                    <a:pt x="675" y="65"/>
                  </a:lnTo>
                  <a:lnTo>
                    <a:pt x="677" y="71"/>
                  </a:lnTo>
                  <a:lnTo>
                    <a:pt x="679" y="78"/>
                  </a:lnTo>
                  <a:lnTo>
                    <a:pt x="679" y="82"/>
                  </a:lnTo>
                  <a:lnTo>
                    <a:pt x="682" y="86"/>
                  </a:lnTo>
                  <a:lnTo>
                    <a:pt x="683" y="89"/>
                  </a:lnTo>
                  <a:lnTo>
                    <a:pt x="684" y="93"/>
                  </a:lnTo>
                  <a:lnTo>
                    <a:pt x="685" y="96"/>
                  </a:lnTo>
                  <a:lnTo>
                    <a:pt x="686" y="101"/>
                  </a:lnTo>
                  <a:lnTo>
                    <a:pt x="687" y="105"/>
                  </a:lnTo>
                  <a:lnTo>
                    <a:pt x="689" y="111"/>
                  </a:lnTo>
                  <a:lnTo>
                    <a:pt x="691" y="116"/>
                  </a:lnTo>
                  <a:lnTo>
                    <a:pt x="693" y="122"/>
                  </a:lnTo>
                  <a:lnTo>
                    <a:pt x="695" y="130"/>
                  </a:lnTo>
                  <a:lnTo>
                    <a:pt x="697" y="137"/>
                  </a:lnTo>
                  <a:lnTo>
                    <a:pt x="698" y="143"/>
                  </a:lnTo>
                  <a:lnTo>
                    <a:pt x="700" y="152"/>
                  </a:lnTo>
                  <a:lnTo>
                    <a:pt x="703" y="159"/>
                  </a:lnTo>
                  <a:lnTo>
                    <a:pt x="706" y="168"/>
                  </a:lnTo>
                  <a:lnTo>
                    <a:pt x="708" y="176"/>
                  </a:lnTo>
                  <a:lnTo>
                    <a:pt x="711" y="186"/>
                  </a:lnTo>
                  <a:lnTo>
                    <a:pt x="713" y="195"/>
                  </a:lnTo>
                  <a:lnTo>
                    <a:pt x="716" y="205"/>
                  </a:lnTo>
                  <a:lnTo>
                    <a:pt x="718" y="214"/>
                  </a:lnTo>
                  <a:lnTo>
                    <a:pt x="721" y="224"/>
                  </a:lnTo>
                  <a:lnTo>
                    <a:pt x="724" y="234"/>
                  </a:lnTo>
                  <a:lnTo>
                    <a:pt x="727" y="243"/>
                  </a:lnTo>
                  <a:lnTo>
                    <a:pt x="729" y="254"/>
                  </a:lnTo>
                  <a:lnTo>
                    <a:pt x="733" y="264"/>
                  </a:lnTo>
                  <a:lnTo>
                    <a:pt x="736" y="276"/>
                  </a:lnTo>
                  <a:lnTo>
                    <a:pt x="739" y="287"/>
                  </a:lnTo>
                  <a:lnTo>
                    <a:pt x="742" y="298"/>
                  </a:lnTo>
                  <a:lnTo>
                    <a:pt x="745" y="308"/>
                  </a:lnTo>
                  <a:lnTo>
                    <a:pt x="748" y="319"/>
                  </a:lnTo>
                  <a:lnTo>
                    <a:pt x="751" y="331"/>
                  </a:lnTo>
                  <a:lnTo>
                    <a:pt x="754" y="341"/>
                  </a:lnTo>
                  <a:lnTo>
                    <a:pt x="758" y="353"/>
                  </a:lnTo>
                  <a:lnTo>
                    <a:pt x="761" y="364"/>
                  </a:lnTo>
                  <a:lnTo>
                    <a:pt x="764" y="376"/>
                  </a:lnTo>
                  <a:lnTo>
                    <a:pt x="767" y="387"/>
                  </a:lnTo>
                  <a:lnTo>
                    <a:pt x="770" y="398"/>
                  </a:lnTo>
                  <a:lnTo>
                    <a:pt x="772" y="408"/>
                  </a:lnTo>
                  <a:lnTo>
                    <a:pt x="775" y="419"/>
                  </a:lnTo>
                  <a:lnTo>
                    <a:pt x="778" y="430"/>
                  </a:lnTo>
                  <a:lnTo>
                    <a:pt x="782" y="441"/>
                  </a:lnTo>
                  <a:lnTo>
                    <a:pt x="785" y="452"/>
                  </a:lnTo>
                  <a:lnTo>
                    <a:pt x="788" y="462"/>
                  </a:lnTo>
                  <a:lnTo>
                    <a:pt x="790" y="473"/>
                  </a:lnTo>
                  <a:lnTo>
                    <a:pt x="793" y="483"/>
                  </a:lnTo>
                  <a:lnTo>
                    <a:pt x="795" y="492"/>
                  </a:lnTo>
                  <a:lnTo>
                    <a:pt x="798" y="503"/>
                  </a:lnTo>
                  <a:lnTo>
                    <a:pt x="800" y="512"/>
                  </a:lnTo>
                  <a:lnTo>
                    <a:pt x="803" y="522"/>
                  </a:lnTo>
                  <a:lnTo>
                    <a:pt x="806" y="530"/>
                  </a:lnTo>
                  <a:lnTo>
                    <a:pt x="809" y="539"/>
                  </a:lnTo>
                  <a:lnTo>
                    <a:pt x="811" y="548"/>
                  </a:lnTo>
                  <a:lnTo>
                    <a:pt x="812" y="556"/>
                  </a:lnTo>
                  <a:lnTo>
                    <a:pt x="814" y="563"/>
                  </a:lnTo>
                  <a:lnTo>
                    <a:pt x="817" y="572"/>
                  </a:lnTo>
                  <a:lnTo>
                    <a:pt x="819" y="578"/>
                  </a:lnTo>
                  <a:lnTo>
                    <a:pt x="820" y="585"/>
                  </a:lnTo>
                  <a:lnTo>
                    <a:pt x="822" y="591"/>
                  </a:lnTo>
                  <a:lnTo>
                    <a:pt x="824" y="599"/>
                  </a:lnTo>
                  <a:lnTo>
                    <a:pt x="825" y="604"/>
                  </a:lnTo>
                  <a:lnTo>
                    <a:pt x="826" y="609"/>
                  </a:lnTo>
                  <a:lnTo>
                    <a:pt x="827" y="613"/>
                  </a:lnTo>
                  <a:lnTo>
                    <a:pt x="830" y="618"/>
                  </a:lnTo>
                  <a:lnTo>
                    <a:pt x="830" y="622"/>
                  </a:lnTo>
                  <a:lnTo>
                    <a:pt x="831" y="626"/>
                  </a:lnTo>
                  <a:lnTo>
                    <a:pt x="832" y="628"/>
                  </a:lnTo>
                  <a:lnTo>
                    <a:pt x="833" y="631"/>
                  </a:lnTo>
                  <a:lnTo>
                    <a:pt x="833" y="635"/>
                  </a:lnTo>
                  <a:lnTo>
                    <a:pt x="834" y="639"/>
                  </a:lnTo>
                  <a:lnTo>
                    <a:pt x="835" y="642"/>
                  </a:lnTo>
                  <a:lnTo>
                    <a:pt x="836" y="647"/>
                  </a:lnTo>
                  <a:lnTo>
                    <a:pt x="836" y="651"/>
                  </a:lnTo>
                  <a:lnTo>
                    <a:pt x="838" y="655"/>
                  </a:lnTo>
                  <a:lnTo>
                    <a:pt x="838" y="660"/>
                  </a:lnTo>
                  <a:lnTo>
                    <a:pt x="840" y="664"/>
                  </a:lnTo>
                  <a:lnTo>
                    <a:pt x="840" y="667"/>
                  </a:lnTo>
                  <a:lnTo>
                    <a:pt x="841" y="672"/>
                  </a:lnTo>
                  <a:lnTo>
                    <a:pt x="841" y="676"/>
                  </a:lnTo>
                  <a:lnTo>
                    <a:pt x="843" y="680"/>
                  </a:lnTo>
                  <a:lnTo>
                    <a:pt x="843" y="684"/>
                  </a:lnTo>
                  <a:lnTo>
                    <a:pt x="843" y="687"/>
                  </a:lnTo>
                  <a:lnTo>
                    <a:pt x="843" y="691"/>
                  </a:lnTo>
                  <a:lnTo>
                    <a:pt x="844" y="696"/>
                  </a:lnTo>
                  <a:lnTo>
                    <a:pt x="843" y="702"/>
                  </a:lnTo>
                  <a:lnTo>
                    <a:pt x="843" y="708"/>
                  </a:lnTo>
                  <a:lnTo>
                    <a:pt x="840" y="714"/>
                  </a:lnTo>
                  <a:lnTo>
                    <a:pt x="838" y="720"/>
                  </a:lnTo>
                  <a:lnTo>
                    <a:pt x="834" y="724"/>
                  </a:lnTo>
                  <a:lnTo>
                    <a:pt x="830" y="728"/>
                  </a:lnTo>
                  <a:lnTo>
                    <a:pt x="826" y="729"/>
                  </a:lnTo>
                  <a:lnTo>
                    <a:pt x="823" y="731"/>
                  </a:lnTo>
                  <a:lnTo>
                    <a:pt x="819" y="732"/>
                  </a:lnTo>
                  <a:lnTo>
                    <a:pt x="815" y="733"/>
                  </a:lnTo>
                  <a:lnTo>
                    <a:pt x="811" y="733"/>
                  </a:lnTo>
                  <a:lnTo>
                    <a:pt x="806" y="734"/>
                  </a:lnTo>
                  <a:lnTo>
                    <a:pt x="799" y="734"/>
                  </a:lnTo>
                  <a:lnTo>
                    <a:pt x="793" y="735"/>
                  </a:lnTo>
                  <a:lnTo>
                    <a:pt x="790" y="735"/>
                  </a:lnTo>
                  <a:lnTo>
                    <a:pt x="786" y="735"/>
                  </a:lnTo>
                  <a:lnTo>
                    <a:pt x="782" y="735"/>
                  </a:lnTo>
                  <a:lnTo>
                    <a:pt x="778" y="736"/>
                  </a:lnTo>
                  <a:lnTo>
                    <a:pt x="775" y="736"/>
                  </a:lnTo>
                  <a:lnTo>
                    <a:pt x="771" y="737"/>
                  </a:lnTo>
                  <a:lnTo>
                    <a:pt x="767" y="737"/>
                  </a:lnTo>
                  <a:lnTo>
                    <a:pt x="764" y="738"/>
                  </a:lnTo>
                  <a:lnTo>
                    <a:pt x="760" y="738"/>
                  </a:lnTo>
                  <a:lnTo>
                    <a:pt x="754" y="738"/>
                  </a:lnTo>
                  <a:lnTo>
                    <a:pt x="750" y="738"/>
                  </a:lnTo>
                  <a:lnTo>
                    <a:pt x="746" y="738"/>
                  </a:lnTo>
                  <a:lnTo>
                    <a:pt x="742" y="738"/>
                  </a:lnTo>
                  <a:lnTo>
                    <a:pt x="737" y="738"/>
                  </a:lnTo>
                  <a:lnTo>
                    <a:pt x="733" y="738"/>
                  </a:lnTo>
                  <a:lnTo>
                    <a:pt x="728" y="739"/>
                  </a:lnTo>
                  <a:lnTo>
                    <a:pt x="724" y="739"/>
                  </a:lnTo>
                  <a:lnTo>
                    <a:pt x="719" y="739"/>
                  </a:lnTo>
                  <a:lnTo>
                    <a:pt x="715" y="739"/>
                  </a:lnTo>
                  <a:lnTo>
                    <a:pt x="711" y="740"/>
                  </a:lnTo>
                  <a:lnTo>
                    <a:pt x="707" y="740"/>
                  </a:lnTo>
                  <a:lnTo>
                    <a:pt x="701" y="740"/>
                  </a:lnTo>
                  <a:lnTo>
                    <a:pt x="697" y="740"/>
                  </a:lnTo>
                  <a:lnTo>
                    <a:pt x="693" y="741"/>
                  </a:lnTo>
                  <a:lnTo>
                    <a:pt x="689" y="741"/>
                  </a:lnTo>
                  <a:lnTo>
                    <a:pt x="684" y="741"/>
                  </a:lnTo>
                  <a:lnTo>
                    <a:pt x="679" y="741"/>
                  </a:lnTo>
                  <a:lnTo>
                    <a:pt x="676" y="741"/>
                  </a:lnTo>
                  <a:lnTo>
                    <a:pt x="671" y="741"/>
                  </a:lnTo>
                  <a:lnTo>
                    <a:pt x="667" y="741"/>
                  </a:lnTo>
                  <a:lnTo>
                    <a:pt x="663" y="741"/>
                  </a:lnTo>
                  <a:lnTo>
                    <a:pt x="660" y="741"/>
                  </a:lnTo>
                  <a:lnTo>
                    <a:pt x="655" y="741"/>
                  </a:lnTo>
                  <a:lnTo>
                    <a:pt x="651" y="741"/>
                  </a:lnTo>
                  <a:lnTo>
                    <a:pt x="647" y="741"/>
                  </a:lnTo>
                  <a:lnTo>
                    <a:pt x="644" y="741"/>
                  </a:lnTo>
                  <a:lnTo>
                    <a:pt x="640" y="741"/>
                  </a:lnTo>
                  <a:lnTo>
                    <a:pt x="636" y="741"/>
                  </a:lnTo>
                  <a:lnTo>
                    <a:pt x="633" y="741"/>
                  </a:lnTo>
                  <a:lnTo>
                    <a:pt x="630" y="741"/>
                  </a:lnTo>
                  <a:lnTo>
                    <a:pt x="623" y="740"/>
                  </a:lnTo>
                  <a:lnTo>
                    <a:pt x="618" y="740"/>
                  </a:lnTo>
                  <a:lnTo>
                    <a:pt x="613" y="740"/>
                  </a:lnTo>
                  <a:lnTo>
                    <a:pt x="609" y="740"/>
                  </a:lnTo>
                  <a:lnTo>
                    <a:pt x="604" y="739"/>
                  </a:lnTo>
                  <a:lnTo>
                    <a:pt x="602" y="738"/>
                  </a:lnTo>
                  <a:lnTo>
                    <a:pt x="599" y="738"/>
                  </a:lnTo>
                  <a:lnTo>
                    <a:pt x="594" y="734"/>
                  </a:lnTo>
                  <a:lnTo>
                    <a:pt x="591" y="728"/>
                  </a:lnTo>
                  <a:lnTo>
                    <a:pt x="589" y="725"/>
                  </a:lnTo>
                  <a:lnTo>
                    <a:pt x="588" y="721"/>
                  </a:lnTo>
                  <a:lnTo>
                    <a:pt x="586" y="716"/>
                  </a:lnTo>
                  <a:lnTo>
                    <a:pt x="585" y="712"/>
                  </a:lnTo>
                  <a:lnTo>
                    <a:pt x="583" y="707"/>
                  </a:lnTo>
                  <a:lnTo>
                    <a:pt x="581" y="704"/>
                  </a:lnTo>
                  <a:lnTo>
                    <a:pt x="579" y="699"/>
                  </a:lnTo>
                  <a:lnTo>
                    <a:pt x="578" y="695"/>
                  </a:lnTo>
                  <a:lnTo>
                    <a:pt x="576" y="690"/>
                  </a:lnTo>
                  <a:lnTo>
                    <a:pt x="575" y="686"/>
                  </a:lnTo>
                  <a:lnTo>
                    <a:pt x="574" y="682"/>
                  </a:lnTo>
                  <a:lnTo>
                    <a:pt x="573" y="679"/>
                  </a:lnTo>
                  <a:lnTo>
                    <a:pt x="571" y="678"/>
                  </a:lnTo>
                  <a:lnTo>
                    <a:pt x="569" y="678"/>
                  </a:lnTo>
                  <a:lnTo>
                    <a:pt x="564" y="676"/>
                  </a:lnTo>
                  <a:lnTo>
                    <a:pt x="560" y="676"/>
                  </a:lnTo>
                  <a:lnTo>
                    <a:pt x="556" y="676"/>
                  </a:lnTo>
                  <a:lnTo>
                    <a:pt x="553" y="676"/>
                  </a:lnTo>
                  <a:lnTo>
                    <a:pt x="549" y="676"/>
                  </a:lnTo>
                  <a:lnTo>
                    <a:pt x="546" y="676"/>
                  </a:lnTo>
                  <a:lnTo>
                    <a:pt x="542" y="676"/>
                  </a:lnTo>
                  <a:lnTo>
                    <a:pt x="538" y="676"/>
                  </a:lnTo>
                  <a:lnTo>
                    <a:pt x="534" y="676"/>
                  </a:lnTo>
                  <a:lnTo>
                    <a:pt x="529" y="676"/>
                  </a:lnTo>
                  <a:lnTo>
                    <a:pt x="524" y="676"/>
                  </a:lnTo>
                  <a:lnTo>
                    <a:pt x="519" y="676"/>
                  </a:lnTo>
                  <a:lnTo>
                    <a:pt x="514" y="676"/>
                  </a:lnTo>
                  <a:lnTo>
                    <a:pt x="509" y="676"/>
                  </a:lnTo>
                  <a:lnTo>
                    <a:pt x="502" y="676"/>
                  </a:lnTo>
                  <a:lnTo>
                    <a:pt x="497" y="676"/>
                  </a:lnTo>
                  <a:lnTo>
                    <a:pt x="492" y="676"/>
                  </a:lnTo>
                  <a:lnTo>
                    <a:pt x="487" y="676"/>
                  </a:lnTo>
                  <a:lnTo>
                    <a:pt x="480" y="676"/>
                  </a:lnTo>
                  <a:lnTo>
                    <a:pt x="474" y="676"/>
                  </a:lnTo>
                  <a:lnTo>
                    <a:pt x="468" y="676"/>
                  </a:lnTo>
                  <a:lnTo>
                    <a:pt x="462" y="677"/>
                  </a:lnTo>
                  <a:lnTo>
                    <a:pt x="454" y="677"/>
                  </a:lnTo>
                  <a:lnTo>
                    <a:pt x="448" y="678"/>
                  </a:lnTo>
                  <a:lnTo>
                    <a:pt x="442" y="678"/>
                  </a:lnTo>
                  <a:lnTo>
                    <a:pt x="436" y="678"/>
                  </a:lnTo>
                  <a:lnTo>
                    <a:pt x="432" y="678"/>
                  </a:lnTo>
                  <a:lnTo>
                    <a:pt x="428" y="678"/>
                  </a:lnTo>
                  <a:lnTo>
                    <a:pt x="425" y="678"/>
                  </a:lnTo>
                  <a:lnTo>
                    <a:pt x="422" y="678"/>
                  </a:lnTo>
                  <a:lnTo>
                    <a:pt x="418" y="678"/>
                  </a:lnTo>
                  <a:lnTo>
                    <a:pt x="415" y="678"/>
                  </a:lnTo>
                  <a:lnTo>
                    <a:pt x="412" y="678"/>
                  </a:lnTo>
                  <a:lnTo>
                    <a:pt x="408" y="679"/>
                  </a:lnTo>
                  <a:lnTo>
                    <a:pt x="401" y="679"/>
                  </a:lnTo>
                  <a:lnTo>
                    <a:pt x="395" y="679"/>
                  </a:lnTo>
                  <a:lnTo>
                    <a:pt x="388" y="679"/>
                  </a:lnTo>
                  <a:lnTo>
                    <a:pt x="381" y="679"/>
                  </a:lnTo>
                  <a:lnTo>
                    <a:pt x="374" y="679"/>
                  </a:lnTo>
                  <a:lnTo>
                    <a:pt x="368" y="679"/>
                  </a:lnTo>
                  <a:lnTo>
                    <a:pt x="362" y="679"/>
                  </a:lnTo>
                  <a:lnTo>
                    <a:pt x="355" y="680"/>
                  </a:lnTo>
                  <a:lnTo>
                    <a:pt x="349" y="680"/>
                  </a:lnTo>
                  <a:lnTo>
                    <a:pt x="343" y="681"/>
                  </a:lnTo>
                  <a:lnTo>
                    <a:pt x="338" y="681"/>
                  </a:lnTo>
                  <a:lnTo>
                    <a:pt x="331" y="681"/>
                  </a:lnTo>
                  <a:lnTo>
                    <a:pt x="326" y="681"/>
                  </a:lnTo>
                  <a:lnTo>
                    <a:pt x="320" y="681"/>
                  </a:lnTo>
                  <a:lnTo>
                    <a:pt x="315" y="681"/>
                  </a:lnTo>
                  <a:lnTo>
                    <a:pt x="311" y="681"/>
                  </a:lnTo>
                  <a:lnTo>
                    <a:pt x="305" y="681"/>
                  </a:lnTo>
                  <a:lnTo>
                    <a:pt x="301" y="682"/>
                  </a:lnTo>
                  <a:lnTo>
                    <a:pt x="298" y="682"/>
                  </a:lnTo>
                  <a:lnTo>
                    <a:pt x="294" y="682"/>
                  </a:lnTo>
                  <a:lnTo>
                    <a:pt x="291" y="682"/>
                  </a:lnTo>
                  <a:lnTo>
                    <a:pt x="288" y="682"/>
                  </a:lnTo>
                  <a:lnTo>
                    <a:pt x="284" y="682"/>
                  </a:lnTo>
                  <a:lnTo>
                    <a:pt x="282" y="682"/>
                  </a:lnTo>
                  <a:lnTo>
                    <a:pt x="278" y="683"/>
                  </a:lnTo>
                  <a:lnTo>
                    <a:pt x="277" y="684"/>
                  </a:lnTo>
                  <a:lnTo>
                    <a:pt x="272" y="685"/>
                  </a:lnTo>
                  <a:lnTo>
                    <a:pt x="269" y="689"/>
                  </a:lnTo>
                  <a:lnTo>
                    <a:pt x="267" y="692"/>
                  </a:lnTo>
                  <a:lnTo>
                    <a:pt x="266" y="696"/>
                  </a:lnTo>
                  <a:lnTo>
                    <a:pt x="264" y="700"/>
                  </a:lnTo>
                  <a:lnTo>
                    <a:pt x="263" y="704"/>
                  </a:lnTo>
                  <a:lnTo>
                    <a:pt x="261" y="708"/>
                  </a:lnTo>
                  <a:lnTo>
                    <a:pt x="259" y="712"/>
                  </a:lnTo>
                  <a:lnTo>
                    <a:pt x="258" y="716"/>
                  </a:lnTo>
                  <a:lnTo>
                    <a:pt x="257" y="721"/>
                  </a:lnTo>
                  <a:lnTo>
                    <a:pt x="256" y="725"/>
                  </a:lnTo>
                  <a:lnTo>
                    <a:pt x="255" y="728"/>
                  </a:lnTo>
                  <a:lnTo>
                    <a:pt x="254" y="731"/>
                  </a:lnTo>
                  <a:lnTo>
                    <a:pt x="253" y="734"/>
                  </a:lnTo>
                  <a:lnTo>
                    <a:pt x="250" y="737"/>
                  </a:lnTo>
                  <a:lnTo>
                    <a:pt x="246" y="740"/>
                  </a:lnTo>
                  <a:lnTo>
                    <a:pt x="243" y="741"/>
                  </a:lnTo>
                  <a:lnTo>
                    <a:pt x="240" y="742"/>
                  </a:lnTo>
                  <a:lnTo>
                    <a:pt x="235" y="743"/>
                  </a:lnTo>
                  <a:lnTo>
                    <a:pt x="231" y="746"/>
                  </a:lnTo>
                  <a:lnTo>
                    <a:pt x="225" y="746"/>
                  </a:lnTo>
                  <a:lnTo>
                    <a:pt x="220" y="747"/>
                  </a:lnTo>
                  <a:lnTo>
                    <a:pt x="217" y="747"/>
                  </a:lnTo>
                  <a:lnTo>
                    <a:pt x="214" y="747"/>
                  </a:lnTo>
                  <a:lnTo>
                    <a:pt x="209" y="747"/>
                  </a:lnTo>
                  <a:lnTo>
                    <a:pt x="206" y="748"/>
                  </a:lnTo>
                  <a:lnTo>
                    <a:pt x="202" y="748"/>
                  </a:lnTo>
                  <a:lnTo>
                    <a:pt x="198" y="748"/>
                  </a:lnTo>
                  <a:lnTo>
                    <a:pt x="194" y="748"/>
                  </a:lnTo>
                  <a:lnTo>
                    <a:pt x="190" y="749"/>
                  </a:lnTo>
                  <a:lnTo>
                    <a:pt x="184" y="749"/>
                  </a:lnTo>
                  <a:lnTo>
                    <a:pt x="179" y="749"/>
                  </a:lnTo>
                  <a:lnTo>
                    <a:pt x="174" y="749"/>
                  </a:lnTo>
                  <a:lnTo>
                    <a:pt x="170" y="749"/>
                  </a:lnTo>
                  <a:lnTo>
                    <a:pt x="165" y="749"/>
                  </a:lnTo>
                  <a:lnTo>
                    <a:pt x="159" y="749"/>
                  </a:lnTo>
                  <a:lnTo>
                    <a:pt x="153" y="749"/>
                  </a:lnTo>
                  <a:lnTo>
                    <a:pt x="148" y="749"/>
                  </a:lnTo>
                  <a:lnTo>
                    <a:pt x="144" y="748"/>
                  </a:lnTo>
                  <a:lnTo>
                    <a:pt x="141" y="748"/>
                  </a:lnTo>
                  <a:lnTo>
                    <a:pt x="136" y="748"/>
                  </a:lnTo>
                  <a:lnTo>
                    <a:pt x="132" y="748"/>
                  </a:lnTo>
                  <a:lnTo>
                    <a:pt x="129" y="748"/>
                  </a:lnTo>
                  <a:lnTo>
                    <a:pt x="125" y="748"/>
                  </a:lnTo>
                  <a:lnTo>
                    <a:pt x="121" y="748"/>
                  </a:lnTo>
                  <a:lnTo>
                    <a:pt x="118" y="748"/>
                  </a:lnTo>
                  <a:lnTo>
                    <a:pt x="114" y="747"/>
                  </a:lnTo>
                  <a:lnTo>
                    <a:pt x="109" y="747"/>
                  </a:lnTo>
                  <a:lnTo>
                    <a:pt x="105" y="747"/>
                  </a:lnTo>
                  <a:lnTo>
                    <a:pt x="101" y="747"/>
                  </a:lnTo>
                  <a:lnTo>
                    <a:pt x="97" y="747"/>
                  </a:lnTo>
                  <a:lnTo>
                    <a:pt x="94" y="747"/>
                  </a:lnTo>
                  <a:lnTo>
                    <a:pt x="90" y="747"/>
                  </a:lnTo>
                  <a:lnTo>
                    <a:pt x="86" y="747"/>
                  </a:lnTo>
                  <a:lnTo>
                    <a:pt x="82" y="747"/>
                  </a:lnTo>
                  <a:lnTo>
                    <a:pt x="79" y="747"/>
                  </a:lnTo>
                  <a:lnTo>
                    <a:pt x="76" y="747"/>
                  </a:lnTo>
                  <a:lnTo>
                    <a:pt x="73" y="747"/>
                  </a:lnTo>
                  <a:lnTo>
                    <a:pt x="68" y="747"/>
                  </a:lnTo>
                  <a:lnTo>
                    <a:pt x="64" y="747"/>
                  </a:lnTo>
                  <a:lnTo>
                    <a:pt x="59" y="747"/>
                  </a:lnTo>
                  <a:lnTo>
                    <a:pt x="55" y="746"/>
                  </a:lnTo>
                  <a:lnTo>
                    <a:pt x="52" y="746"/>
                  </a:lnTo>
                  <a:lnTo>
                    <a:pt x="49" y="746"/>
                  </a:lnTo>
                  <a:lnTo>
                    <a:pt x="43" y="745"/>
                  </a:lnTo>
                  <a:lnTo>
                    <a:pt x="37" y="743"/>
                  </a:lnTo>
                  <a:lnTo>
                    <a:pt x="32" y="742"/>
                  </a:lnTo>
                  <a:lnTo>
                    <a:pt x="28" y="740"/>
                  </a:lnTo>
                  <a:lnTo>
                    <a:pt x="25" y="738"/>
                  </a:lnTo>
                  <a:lnTo>
                    <a:pt x="22" y="737"/>
                  </a:lnTo>
                  <a:lnTo>
                    <a:pt x="16" y="732"/>
                  </a:lnTo>
                  <a:lnTo>
                    <a:pt x="10" y="727"/>
                  </a:lnTo>
                  <a:lnTo>
                    <a:pt x="7" y="723"/>
                  </a:lnTo>
                  <a:lnTo>
                    <a:pt x="6" y="720"/>
                  </a:lnTo>
                  <a:lnTo>
                    <a:pt x="4" y="714"/>
                  </a:lnTo>
                  <a:lnTo>
                    <a:pt x="2" y="710"/>
                  </a:lnTo>
                  <a:lnTo>
                    <a:pt x="1" y="707"/>
                  </a:lnTo>
                  <a:lnTo>
                    <a:pt x="0" y="705"/>
                  </a:lnTo>
                  <a:lnTo>
                    <a:pt x="0" y="702"/>
                  </a:lnTo>
                  <a:lnTo>
                    <a:pt x="0" y="699"/>
                  </a:lnTo>
                  <a:lnTo>
                    <a:pt x="0" y="693"/>
                  </a:lnTo>
                  <a:lnTo>
                    <a:pt x="0" y="690"/>
                  </a:lnTo>
                  <a:lnTo>
                    <a:pt x="1" y="685"/>
                  </a:lnTo>
                  <a:lnTo>
                    <a:pt x="2" y="681"/>
                  </a:lnTo>
                  <a:lnTo>
                    <a:pt x="2" y="675"/>
                  </a:lnTo>
                  <a:lnTo>
                    <a:pt x="4" y="668"/>
                  </a:lnTo>
                  <a:lnTo>
                    <a:pt x="4" y="665"/>
                  </a:lnTo>
                  <a:lnTo>
                    <a:pt x="5" y="661"/>
                  </a:lnTo>
                  <a:lnTo>
                    <a:pt x="6" y="658"/>
                  </a:lnTo>
                  <a:lnTo>
                    <a:pt x="7" y="655"/>
                  </a:lnTo>
                  <a:lnTo>
                    <a:pt x="7" y="651"/>
                  </a:lnTo>
                  <a:lnTo>
                    <a:pt x="8" y="647"/>
                  </a:lnTo>
                  <a:lnTo>
                    <a:pt x="9" y="642"/>
                  </a:lnTo>
                  <a:lnTo>
                    <a:pt x="10" y="639"/>
                  </a:lnTo>
                  <a:lnTo>
                    <a:pt x="10" y="634"/>
                  </a:lnTo>
                  <a:lnTo>
                    <a:pt x="12" y="630"/>
                  </a:lnTo>
                  <a:lnTo>
                    <a:pt x="12" y="626"/>
                  </a:lnTo>
                  <a:lnTo>
                    <a:pt x="15" y="622"/>
                  </a:lnTo>
                  <a:lnTo>
                    <a:pt x="15" y="618"/>
                  </a:lnTo>
                  <a:lnTo>
                    <a:pt x="16" y="614"/>
                  </a:lnTo>
                  <a:lnTo>
                    <a:pt x="16" y="610"/>
                  </a:lnTo>
                  <a:lnTo>
                    <a:pt x="17" y="607"/>
                  </a:lnTo>
                  <a:lnTo>
                    <a:pt x="18" y="604"/>
                  </a:lnTo>
                  <a:lnTo>
                    <a:pt x="19" y="600"/>
                  </a:lnTo>
                  <a:lnTo>
                    <a:pt x="20" y="596"/>
                  </a:lnTo>
                  <a:lnTo>
                    <a:pt x="21" y="592"/>
                  </a:lnTo>
                  <a:lnTo>
                    <a:pt x="22" y="587"/>
                  </a:lnTo>
                  <a:lnTo>
                    <a:pt x="23" y="584"/>
                  </a:lnTo>
                  <a:lnTo>
                    <a:pt x="23" y="580"/>
                  </a:lnTo>
                  <a:lnTo>
                    <a:pt x="25" y="577"/>
                  </a:lnTo>
                  <a:lnTo>
                    <a:pt x="25" y="572"/>
                  </a:lnTo>
                  <a:lnTo>
                    <a:pt x="27" y="568"/>
                  </a:lnTo>
                  <a:lnTo>
                    <a:pt x="27" y="564"/>
                  </a:lnTo>
                  <a:lnTo>
                    <a:pt x="28" y="560"/>
                  </a:lnTo>
                  <a:lnTo>
                    <a:pt x="29" y="556"/>
                  </a:lnTo>
                  <a:lnTo>
                    <a:pt x="30" y="552"/>
                  </a:lnTo>
                  <a:lnTo>
                    <a:pt x="31" y="548"/>
                  </a:lnTo>
                  <a:lnTo>
                    <a:pt x="32" y="542"/>
                  </a:lnTo>
                  <a:lnTo>
                    <a:pt x="33" y="538"/>
                  </a:lnTo>
                  <a:lnTo>
                    <a:pt x="34" y="534"/>
                  </a:lnTo>
                  <a:lnTo>
                    <a:pt x="35" y="530"/>
                  </a:lnTo>
                  <a:lnTo>
                    <a:pt x="37" y="526"/>
                  </a:lnTo>
                  <a:lnTo>
                    <a:pt x="37" y="521"/>
                  </a:lnTo>
                  <a:lnTo>
                    <a:pt x="40" y="516"/>
                  </a:lnTo>
                  <a:lnTo>
                    <a:pt x="41" y="512"/>
                  </a:lnTo>
                  <a:lnTo>
                    <a:pt x="42" y="507"/>
                  </a:lnTo>
                  <a:lnTo>
                    <a:pt x="43" y="503"/>
                  </a:lnTo>
                  <a:lnTo>
                    <a:pt x="44" y="498"/>
                  </a:lnTo>
                  <a:lnTo>
                    <a:pt x="45" y="493"/>
                  </a:lnTo>
                  <a:lnTo>
                    <a:pt x="47" y="489"/>
                  </a:lnTo>
                  <a:lnTo>
                    <a:pt x="48" y="483"/>
                  </a:lnTo>
                  <a:lnTo>
                    <a:pt x="49" y="479"/>
                  </a:lnTo>
                  <a:lnTo>
                    <a:pt x="50" y="474"/>
                  </a:lnTo>
                  <a:lnTo>
                    <a:pt x="51" y="468"/>
                  </a:lnTo>
                  <a:lnTo>
                    <a:pt x="52" y="463"/>
                  </a:lnTo>
                  <a:lnTo>
                    <a:pt x="54" y="459"/>
                  </a:lnTo>
                  <a:lnTo>
                    <a:pt x="54" y="453"/>
                  </a:lnTo>
                  <a:lnTo>
                    <a:pt x="56" y="449"/>
                  </a:lnTo>
                  <a:lnTo>
                    <a:pt x="57" y="442"/>
                  </a:lnTo>
                  <a:lnTo>
                    <a:pt x="58" y="438"/>
                  </a:lnTo>
                  <a:lnTo>
                    <a:pt x="60" y="432"/>
                  </a:lnTo>
                  <a:lnTo>
                    <a:pt x="61" y="427"/>
                  </a:lnTo>
                  <a:lnTo>
                    <a:pt x="64" y="422"/>
                  </a:lnTo>
                  <a:lnTo>
                    <a:pt x="65" y="416"/>
                  </a:lnTo>
                  <a:lnTo>
                    <a:pt x="66" y="411"/>
                  </a:lnTo>
                  <a:lnTo>
                    <a:pt x="68" y="406"/>
                  </a:lnTo>
                  <a:lnTo>
                    <a:pt x="69" y="401"/>
                  </a:lnTo>
                  <a:lnTo>
                    <a:pt x="70" y="394"/>
                  </a:lnTo>
                  <a:lnTo>
                    <a:pt x="72" y="389"/>
                  </a:lnTo>
                  <a:lnTo>
                    <a:pt x="73" y="383"/>
                  </a:lnTo>
                  <a:lnTo>
                    <a:pt x="75" y="378"/>
                  </a:lnTo>
                  <a:lnTo>
                    <a:pt x="76" y="373"/>
                  </a:lnTo>
                  <a:lnTo>
                    <a:pt x="77" y="366"/>
                  </a:lnTo>
                  <a:lnTo>
                    <a:pt x="79" y="361"/>
                  </a:lnTo>
                  <a:lnTo>
                    <a:pt x="80" y="355"/>
                  </a:lnTo>
                  <a:lnTo>
                    <a:pt x="82" y="350"/>
                  </a:lnTo>
                  <a:lnTo>
                    <a:pt x="83" y="343"/>
                  </a:lnTo>
                  <a:lnTo>
                    <a:pt x="85" y="338"/>
                  </a:lnTo>
                  <a:lnTo>
                    <a:pt x="86" y="332"/>
                  </a:lnTo>
                  <a:lnTo>
                    <a:pt x="89" y="327"/>
                  </a:lnTo>
                  <a:lnTo>
                    <a:pt x="91" y="320"/>
                  </a:lnTo>
                  <a:lnTo>
                    <a:pt x="93" y="315"/>
                  </a:lnTo>
                  <a:lnTo>
                    <a:pt x="93" y="310"/>
                  </a:lnTo>
                  <a:lnTo>
                    <a:pt x="94" y="306"/>
                  </a:lnTo>
                  <a:lnTo>
                    <a:pt x="95" y="302"/>
                  </a:lnTo>
                  <a:lnTo>
                    <a:pt x="97" y="296"/>
                  </a:lnTo>
                  <a:lnTo>
                    <a:pt x="97" y="292"/>
                  </a:lnTo>
                  <a:lnTo>
                    <a:pt x="99" y="288"/>
                  </a:lnTo>
                  <a:lnTo>
                    <a:pt x="99" y="284"/>
                  </a:lnTo>
                  <a:lnTo>
                    <a:pt x="101" y="280"/>
                  </a:lnTo>
                  <a:lnTo>
                    <a:pt x="102" y="275"/>
                  </a:lnTo>
                  <a:lnTo>
                    <a:pt x="103" y="270"/>
                  </a:lnTo>
                  <a:lnTo>
                    <a:pt x="103" y="266"/>
                  </a:lnTo>
                  <a:lnTo>
                    <a:pt x="105" y="262"/>
                  </a:lnTo>
                  <a:lnTo>
                    <a:pt x="106" y="258"/>
                  </a:lnTo>
                  <a:lnTo>
                    <a:pt x="107" y="253"/>
                  </a:lnTo>
                  <a:lnTo>
                    <a:pt x="108" y="249"/>
                  </a:lnTo>
                  <a:lnTo>
                    <a:pt x="110" y="245"/>
                  </a:lnTo>
                  <a:lnTo>
                    <a:pt x="110" y="240"/>
                  </a:lnTo>
                  <a:lnTo>
                    <a:pt x="111" y="236"/>
                  </a:lnTo>
                  <a:lnTo>
                    <a:pt x="113" y="232"/>
                  </a:lnTo>
                  <a:lnTo>
                    <a:pt x="114" y="228"/>
                  </a:lnTo>
                  <a:lnTo>
                    <a:pt x="115" y="224"/>
                  </a:lnTo>
                  <a:lnTo>
                    <a:pt x="116" y="219"/>
                  </a:lnTo>
                  <a:lnTo>
                    <a:pt x="117" y="214"/>
                  </a:lnTo>
                  <a:lnTo>
                    <a:pt x="118" y="211"/>
                  </a:lnTo>
                  <a:lnTo>
                    <a:pt x="119" y="207"/>
                  </a:lnTo>
                  <a:lnTo>
                    <a:pt x="120" y="203"/>
                  </a:lnTo>
                  <a:lnTo>
                    <a:pt x="121" y="199"/>
                  </a:lnTo>
                  <a:lnTo>
                    <a:pt x="123" y="194"/>
                  </a:lnTo>
                  <a:lnTo>
                    <a:pt x="123" y="190"/>
                  </a:lnTo>
                  <a:lnTo>
                    <a:pt x="124" y="187"/>
                  </a:lnTo>
                  <a:lnTo>
                    <a:pt x="125" y="183"/>
                  </a:lnTo>
                  <a:lnTo>
                    <a:pt x="127" y="180"/>
                  </a:lnTo>
                  <a:lnTo>
                    <a:pt x="128" y="175"/>
                  </a:lnTo>
                  <a:lnTo>
                    <a:pt x="128" y="171"/>
                  </a:lnTo>
                  <a:lnTo>
                    <a:pt x="129" y="167"/>
                  </a:lnTo>
                  <a:lnTo>
                    <a:pt x="130" y="163"/>
                  </a:lnTo>
                  <a:lnTo>
                    <a:pt x="131" y="160"/>
                  </a:lnTo>
                  <a:lnTo>
                    <a:pt x="132" y="156"/>
                  </a:lnTo>
                  <a:lnTo>
                    <a:pt x="132" y="152"/>
                  </a:lnTo>
                  <a:lnTo>
                    <a:pt x="134" y="149"/>
                  </a:lnTo>
                  <a:lnTo>
                    <a:pt x="134" y="145"/>
                  </a:lnTo>
                  <a:lnTo>
                    <a:pt x="135" y="141"/>
                  </a:lnTo>
                  <a:lnTo>
                    <a:pt x="135" y="137"/>
                  </a:lnTo>
                  <a:lnTo>
                    <a:pt x="138" y="134"/>
                  </a:lnTo>
                  <a:lnTo>
                    <a:pt x="139" y="128"/>
                  </a:lnTo>
                  <a:lnTo>
                    <a:pt x="141" y="121"/>
                  </a:lnTo>
                  <a:lnTo>
                    <a:pt x="142" y="114"/>
                  </a:lnTo>
                  <a:lnTo>
                    <a:pt x="144" y="108"/>
                  </a:lnTo>
                  <a:lnTo>
                    <a:pt x="145" y="102"/>
                  </a:lnTo>
                  <a:lnTo>
                    <a:pt x="147" y="97"/>
                  </a:lnTo>
                  <a:lnTo>
                    <a:pt x="149" y="91"/>
                  </a:lnTo>
                  <a:lnTo>
                    <a:pt x="150" y="86"/>
                  </a:lnTo>
                  <a:lnTo>
                    <a:pt x="152" y="81"/>
                  </a:lnTo>
                  <a:lnTo>
                    <a:pt x="153" y="77"/>
                  </a:lnTo>
                  <a:lnTo>
                    <a:pt x="155" y="70"/>
                  </a:lnTo>
                  <a:lnTo>
                    <a:pt x="156" y="65"/>
                  </a:lnTo>
                  <a:lnTo>
                    <a:pt x="157" y="60"/>
                  </a:lnTo>
                  <a:lnTo>
                    <a:pt x="159" y="56"/>
                  </a:lnTo>
                  <a:lnTo>
                    <a:pt x="160" y="51"/>
                  </a:lnTo>
                  <a:lnTo>
                    <a:pt x="163" y="46"/>
                  </a:lnTo>
                  <a:lnTo>
                    <a:pt x="164" y="42"/>
                  </a:lnTo>
                  <a:lnTo>
                    <a:pt x="166" y="39"/>
                  </a:lnTo>
                  <a:lnTo>
                    <a:pt x="166" y="36"/>
                  </a:lnTo>
                  <a:lnTo>
                    <a:pt x="168" y="33"/>
                  </a:lnTo>
                  <a:lnTo>
                    <a:pt x="169" y="30"/>
                  </a:lnTo>
                  <a:lnTo>
                    <a:pt x="171" y="28"/>
                  </a:lnTo>
                  <a:lnTo>
                    <a:pt x="173" y="22"/>
                  </a:lnTo>
                  <a:lnTo>
                    <a:pt x="176" y="19"/>
                  </a:lnTo>
                  <a:lnTo>
                    <a:pt x="180" y="13"/>
                  </a:lnTo>
                  <a:lnTo>
                    <a:pt x="185" y="10"/>
                  </a:lnTo>
                  <a:lnTo>
                    <a:pt x="191" y="9"/>
                  </a:lnTo>
                  <a:lnTo>
                    <a:pt x="197" y="8"/>
                  </a:lnTo>
                  <a:lnTo>
                    <a:pt x="201" y="7"/>
                  </a:lnTo>
                  <a:lnTo>
                    <a:pt x="207" y="6"/>
                  </a:lnTo>
                  <a:lnTo>
                    <a:pt x="212" y="6"/>
                  </a:lnTo>
                  <a:lnTo>
                    <a:pt x="215" y="6"/>
                  </a:lnTo>
                  <a:lnTo>
                    <a:pt x="219" y="6"/>
                  </a:lnTo>
                  <a:lnTo>
                    <a:pt x="223" y="6"/>
                  </a:lnTo>
                  <a:lnTo>
                    <a:pt x="227" y="5"/>
                  </a:lnTo>
                  <a:lnTo>
                    <a:pt x="231" y="5"/>
                  </a:lnTo>
                  <a:lnTo>
                    <a:pt x="235" y="5"/>
                  </a:lnTo>
                  <a:lnTo>
                    <a:pt x="241" y="5"/>
                  </a:lnTo>
                  <a:lnTo>
                    <a:pt x="245" y="5"/>
                  </a:lnTo>
                  <a:lnTo>
                    <a:pt x="249" y="5"/>
                  </a:lnTo>
                  <a:lnTo>
                    <a:pt x="254" y="5"/>
                  </a:lnTo>
                  <a:lnTo>
                    <a:pt x="259" y="6"/>
                  </a:lnTo>
                  <a:lnTo>
                    <a:pt x="263" y="6"/>
                  </a:lnTo>
                  <a:lnTo>
                    <a:pt x="267" y="6"/>
                  </a:lnTo>
                  <a:lnTo>
                    <a:pt x="272" y="6"/>
                  </a:lnTo>
                  <a:lnTo>
                    <a:pt x="276" y="6"/>
                  </a:lnTo>
                  <a:lnTo>
                    <a:pt x="280" y="6"/>
                  </a:lnTo>
                  <a:lnTo>
                    <a:pt x="284" y="6"/>
                  </a:lnTo>
                  <a:lnTo>
                    <a:pt x="288" y="6"/>
                  </a:lnTo>
                  <a:lnTo>
                    <a:pt x="292" y="7"/>
                  </a:lnTo>
                  <a:lnTo>
                    <a:pt x="298" y="7"/>
                  </a:lnTo>
                  <a:lnTo>
                    <a:pt x="304" y="8"/>
                  </a:lnTo>
                  <a:lnTo>
                    <a:pt x="307" y="9"/>
                  </a:lnTo>
                  <a:lnTo>
                    <a:pt x="311" y="10"/>
                  </a:lnTo>
                  <a:lnTo>
                    <a:pt x="312" y="11"/>
                  </a:lnTo>
                  <a:lnTo>
                    <a:pt x="314" y="13"/>
                  </a:lnTo>
                  <a:lnTo>
                    <a:pt x="315" y="16"/>
                  </a:lnTo>
                  <a:lnTo>
                    <a:pt x="317" y="20"/>
                  </a:lnTo>
                  <a:lnTo>
                    <a:pt x="318" y="23"/>
                  </a:lnTo>
                  <a:lnTo>
                    <a:pt x="319" y="28"/>
                  </a:lnTo>
                  <a:lnTo>
                    <a:pt x="320" y="32"/>
                  </a:lnTo>
                  <a:lnTo>
                    <a:pt x="322" y="37"/>
                  </a:lnTo>
                  <a:lnTo>
                    <a:pt x="322" y="41"/>
                  </a:lnTo>
                  <a:lnTo>
                    <a:pt x="323" y="45"/>
                  </a:lnTo>
                  <a:lnTo>
                    <a:pt x="323" y="50"/>
                  </a:lnTo>
                  <a:lnTo>
                    <a:pt x="324" y="54"/>
                  </a:lnTo>
                  <a:lnTo>
                    <a:pt x="325" y="59"/>
                  </a:lnTo>
                  <a:lnTo>
                    <a:pt x="325" y="61"/>
                  </a:lnTo>
                  <a:lnTo>
                    <a:pt x="293" y="52"/>
                  </a:lnTo>
                  <a:close/>
                </a:path>
              </a:pathLst>
            </a:custGeom>
            <a:solidFill>
              <a:srgbClr val="000000"/>
            </a:solidFill>
            <a:ln w="9525">
              <a:noFill/>
              <a:round/>
              <a:headEnd/>
              <a:tailEnd/>
            </a:ln>
          </p:spPr>
          <p:txBody>
            <a:bodyPr/>
            <a:lstStyle/>
            <a:p>
              <a:endParaRPr lang="en-US"/>
            </a:p>
          </p:txBody>
        </p:sp>
        <p:sp>
          <p:nvSpPr>
            <p:cNvPr id="15380" name="Freeform 190"/>
            <p:cNvSpPr>
              <a:spLocks/>
            </p:cNvSpPr>
            <p:nvPr/>
          </p:nvSpPr>
          <p:spPr bwMode="auto">
            <a:xfrm>
              <a:off x="4174" y="3159"/>
              <a:ext cx="124" cy="24"/>
            </a:xfrm>
            <a:custGeom>
              <a:avLst/>
              <a:gdLst>
                <a:gd name="T0" fmla="*/ 0 w 248"/>
                <a:gd name="T1" fmla="*/ 1 h 48"/>
                <a:gd name="T2" fmla="*/ 1 w 248"/>
                <a:gd name="T3" fmla="*/ 1 h 48"/>
                <a:gd name="T4" fmla="*/ 1 w 248"/>
                <a:gd name="T5" fmla="*/ 1 h 48"/>
                <a:gd name="T6" fmla="*/ 1 w 248"/>
                <a:gd name="T7" fmla="*/ 1 h 48"/>
                <a:gd name="T8" fmla="*/ 1 w 248"/>
                <a:gd name="T9" fmla="*/ 1 h 48"/>
                <a:gd name="T10" fmla="*/ 1 w 248"/>
                <a:gd name="T11" fmla="*/ 1 h 48"/>
                <a:gd name="T12" fmla="*/ 1 w 248"/>
                <a:gd name="T13" fmla="*/ 1 h 48"/>
                <a:gd name="T14" fmla="*/ 1 w 248"/>
                <a:gd name="T15" fmla="*/ 1 h 48"/>
                <a:gd name="T16" fmla="*/ 1 w 248"/>
                <a:gd name="T17" fmla="*/ 1 h 48"/>
                <a:gd name="T18" fmla="*/ 1 w 248"/>
                <a:gd name="T19" fmla="*/ 1 h 48"/>
                <a:gd name="T20" fmla="*/ 1 w 248"/>
                <a:gd name="T21" fmla="*/ 1 h 48"/>
                <a:gd name="T22" fmla="*/ 1 w 248"/>
                <a:gd name="T23" fmla="*/ 1 h 48"/>
                <a:gd name="T24" fmla="*/ 1 w 248"/>
                <a:gd name="T25" fmla="*/ 1 h 48"/>
                <a:gd name="T26" fmla="*/ 1 w 248"/>
                <a:gd name="T27" fmla="*/ 1 h 48"/>
                <a:gd name="T28" fmla="*/ 1 w 248"/>
                <a:gd name="T29" fmla="*/ 1 h 48"/>
                <a:gd name="T30" fmla="*/ 1 w 248"/>
                <a:gd name="T31" fmla="*/ 1 h 48"/>
                <a:gd name="T32" fmla="*/ 1 w 248"/>
                <a:gd name="T33" fmla="*/ 1 h 48"/>
                <a:gd name="T34" fmla="*/ 1 w 248"/>
                <a:gd name="T35" fmla="*/ 1 h 48"/>
                <a:gd name="T36" fmla="*/ 1 w 248"/>
                <a:gd name="T37" fmla="*/ 1 h 48"/>
                <a:gd name="T38" fmla="*/ 1 w 248"/>
                <a:gd name="T39" fmla="*/ 1 h 48"/>
                <a:gd name="T40" fmla="*/ 1 w 248"/>
                <a:gd name="T41" fmla="*/ 1 h 48"/>
                <a:gd name="T42" fmla="*/ 1 w 248"/>
                <a:gd name="T43" fmla="*/ 1 h 48"/>
                <a:gd name="T44" fmla="*/ 1 w 248"/>
                <a:gd name="T45" fmla="*/ 1 h 48"/>
                <a:gd name="T46" fmla="*/ 1 w 248"/>
                <a:gd name="T47" fmla="*/ 1 h 48"/>
                <a:gd name="T48" fmla="*/ 1 w 248"/>
                <a:gd name="T49" fmla="*/ 1 h 48"/>
                <a:gd name="T50" fmla="*/ 1 w 248"/>
                <a:gd name="T51" fmla="*/ 1 h 48"/>
                <a:gd name="T52" fmla="*/ 1 w 248"/>
                <a:gd name="T53" fmla="*/ 1 h 48"/>
                <a:gd name="T54" fmla="*/ 1 w 248"/>
                <a:gd name="T55" fmla="*/ 1 h 48"/>
                <a:gd name="T56" fmla="*/ 1 w 248"/>
                <a:gd name="T57" fmla="*/ 1 h 48"/>
                <a:gd name="T58" fmla="*/ 1 w 248"/>
                <a:gd name="T59" fmla="*/ 1 h 48"/>
                <a:gd name="T60" fmla="*/ 1 w 248"/>
                <a:gd name="T61" fmla="*/ 1 h 48"/>
                <a:gd name="T62" fmla="*/ 1 w 248"/>
                <a:gd name="T63" fmla="*/ 1 h 48"/>
                <a:gd name="T64" fmla="*/ 1 w 248"/>
                <a:gd name="T65" fmla="*/ 1 h 48"/>
                <a:gd name="T66" fmla="*/ 1 w 248"/>
                <a:gd name="T67" fmla="*/ 1 h 48"/>
                <a:gd name="T68" fmla="*/ 1 w 248"/>
                <a:gd name="T69" fmla="*/ 1 h 48"/>
                <a:gd name="T70" fmla="*/ 1 w 248"/>
                <a:gd name="T71" fmla="*/ 0 h 48"/>
                <a:gd name="T72" fmla="*/ 1 w 248"/>
                <a:gd name="T73" fmla="*/ 1 h 48"/>
                <a:gd name="T74" fmla="*/ 1 w 248"/>
                <a:gd name="T75" fmla="*/ 1 h 48"/>
                <a:gd name="T76" fmla="*/ 1 w 248"/>
                <a:gd name="T77" fmla="*/ 1 h 48"/>
                <a:gd name="T78" fmla="*/ 1 w 248"/>
                <a:gd name="T79" fmla="*/ 1 h 48"/>
                <a:gd name="T80" fmla="*/ 1 w 248"/>
                <a:gd name="T81" fmla="*/ 1 h 48"/>
                <a:gd name="T82" fmla="*/ 1 w 248"/>
                <a:gd name="T83" fmla="*/ 1 h 48"/>
                <a:gd name="T84" fmla="*/ 1 w 248"/>
                <a:gd name="T85" fmla="*/ 1 h 48"/>
                <a:gd name="T86" fmla="*/ 1 w 248"/>
                <a:gd name="T87" fmla="*/ 1 h 48"/>
                <a:gd name="T88" fmla="*/ 1 w 248"/>
                <a:gd name="T89" fmla="*/ 1 h 48"/>
                <a:gd name="T90" fmla="*/ 1 w 248"/>
                <a:gd name="T91" fmla="*/ 1 h 48"/>
                <a:gd name="T92" fmla="*/ 1 w 248"/>
                <a:gd name="T93" fmla="*/ 1 h 48"/>
                <a:gd name="T94" fmla="*/ 1 w 248"/>
                <a:gd name="T95" fmla="*/ 1 h 48"/>
                <a:gd name="T96" fmla="*/ 1 w 248"/>
                <a:gd name="T97" fmla="*/ 1 h 48"/>
                <a:gd name="T98" fmla="*/ 1 w 248"/>
                <a:gd name="T99" fmla="*/ 1 h 48"/>
                <a:gd name="T100" fmla="*/ 1 w 248"/>
                <a:gd name="T101" fmla="*/ 1 h 48"/>
                <a:gd name="T102" fmla="*/ 1 w 248"/>
                <a:gd name="T103" fmla="*/ 1 h 48"/>
                <a:gd name="T104" fmla="*/ 1 w 248"/>
                <a:gd name="T105" fmla="*/ 1 h 48"/>
                <a:gd name="T106" fmla="*/ 1 w 248"/>
                <a:gd name="T107" fmla="*/ 1 h 48"/>
                <a:gd name="T108" fmla="*/ 1 w 248"/>
                <a:gd name="T109" fmla="*/ 1 h 48"/>
                <a:gd name="T110" fmla="*/ 1 w 248"/>
                <a:gd name="T111" fmla="*/ 1 h 48"/>
                <a:gd name="T112" fmla="*/ 1 w 248"/>
                <a:gd name="T113" fmla="*/ 1 h 48"/>
                <a:gd name="T114" fmla="*/ 1 w 248"/>
                <a:gd name="T115" fmla="*/ 1 h 48"/>
                <a:gd name="T116" fmla="*/ 1 w 248"/>
                <a:gd name="T117" fmla="*/ 1 h 48"/>
                <a:gd name="T118" fmla="*/ 1 w 248"/>
                <a:gd name="T119" fmla="*/ 1 h 48"/>
                <a:gd name="T120" fmla="*/ 0 w 248"/>
                <a:gd name="T121" fmla="*/ 1 h 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8"/>
                <a:gd name="T184" fmla="*/ 0 h 48"/>
                <a:gd name="T185" fmla="*/ 248 w 248"/>
                <a:gd name="T186" fmla="*/ 48 h 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8" h="48">
                  <a:moveTo>
                    <a:pt x="0" y="9"/>
                  </a:moveTo>
                  <a:lnTo>
                    <a:pt x="0" y="10"/>
                  </a:lnTo>
                  <a:lnTo>
                    <a:pt x="1" y="14"/>
                  </a:lnTo>
                  <a:lnTo>
                    <a:pt x="1" y="17"/>
                  </a:lnTo>
                  <a:lnTo>
                    <a:pt x="1" y="20"/>
                  </a:lnTo>
                  <a:lnTo>
                    <a:pt x="2" y="24"/>
                  </a:lnTo>
                  <a:lnTo>
                    <a:pt x="3" y="27"/>
                  </a:lnTo>
                  <a:lnTo>
                    <a:pt x="4" y="30"/>
                  </a:lnTo>
                  <a:lnTo>
                    <a:pt x="5" y="33"/>
                  </a:lnTo>
                  <a:lnTo>
                    <a:pt x="6" y="37"/>
                  </a:lnTo>
                  <a:lnTo>
                    <a:pt x="7" y="39"/>
                  </a:lnTo>
                  <a:lnTo>
                    <a:pt x="9" y="45"/>
                  </a:lnTo>
                  <a:lnTo>
                    <a:pt x="10" y="47"/>
                  </a:lnTo>
                  <a:lnTo>
                    <a:pt x="12" y="47"/>
                  </a:lnTo>
                  <a:lnTo>
                    <a:pt x="15" y="47"/>
                  </a:lnTo>
                  <a:lnTo>
                    <a:pt x="19" y="47"/>
                  </a:lnTo>
                  <a:lnTo>
                    <a:pt x="25" y="47"/>
                  </a:lnTo>
                  <a:lnTo>
                    <a:pt x="30" y="47"/>
                  </a:lnTo>
                  <a:lnTo>
                    <a:pt x="36" y="47"/>
                  </a:lnTo>
                  <a:lnTo>
                    <a:pt x="39" y="47"/>
                  </a:lnTo>
                  <a:lnTo>
                    <a:pt x="44" y="47"/>
                  </a:lnTo>
                  <a:lnTo>
                    <a:pt x="48" y="47"/>
                  </a:lnTo>
                  <a:lnTo>
                    <a:pt x="51" y="48"/>
                  </a:lnTo>
                  <a:lnTo>
                    <a:pt x="55" y="47"/>
                  </a:lnTo>
                  <a:lnTo>
                    <a:pt x="58" y="47"/>
                  </a:lnTo>
                  <a:lnTo>
                    <a:pt x="62" y="47"/>
                  </a:lnTo>
                  <a:lnTo>
                    <a:pt x="68" y="47"/>
                  </a:lnTo>
                  <a:lnTo>
                    <a:pt x="72" y="47"/>
                  </a:lnTo>
                  <a:lnTo>
                    <a:pt x="76" y="47"/>
                  </a:lnTo>
                  <a:lnTo>
                    <a:pt x="81" y="47"/>
                  </a:lnTo>
                  <a:lnTo>
                    <a:pt x="86" y="47"/>
                  </a:lnTo>
                  <a:lnTo>
                    <a:pt x="89" y="47"/>
                  </a:lnTo>
                  <a:lnTo>
                    <a:pt x="95" y="47"/>
                  </a:lnTo>
                  <a:lnTo>
                    <a:pt x="99" y="47"/>
                  </a:lnTo>
                  <a:lnTo>
                    <a:pt x="104" y="47"/>
                  </a:lnTo>
                  <a:lnTo>
                    <a:pt x="108" y="47"/>
                  </a:lnTo>
                  <a:lnTo>
                    <a:pt x="114" y="47"/>
                  </a:lnTo>
                  <a:lnTo>
                    <a:pt x="119" y="47"/>
                  </a:lnTo>
                  <a:lnTo>
                    <a:pt x="124" y="47"/>
                  </a:lnTo>
                  <a:lnTo>
                    <a:pt x="129" y="46"/>
                  </a:lnTo>
                  <a:lnTo>
                    <a:pt x="133" y="46"/>
                  </a:lnTo>
                  <a:lnTo>
                    <a:pt x="137" y="45"/>
                  </a:lnTo>
                  <a:lnTo>
                    <a:pt x="143" y="45"/>
                  </a:lnTo>
                  <a:lnTo>
                    <a:pt x="147" y="45"/>
                  </a:lnTo>
                  <a:lnTo>
                    <a:pt x="151" y="45"/>
                  </a:lnTo>
                  <a:lnTo>
                    <a:pt x="156" y="45"/>
                  </a:lnTo>
                  <a:lnTo>
                    <a:pt x="161" y="45"/>
                  </a:lnTo>
                  <a:lnTo>
                    <a:pt x="164" y="45"/>
                  </a:lnTo>
                  <a:lnTo>
                    <a:pt x="170" y="45"/>
                  </a:lnTo>
                  <a:lnTo>
                    <a:pt x="174" y="44"/>
                  </a:lnTo>
                  <a:lnTo>
                    <a:pt x="178" y="44"/>
                  </a:lnTo>
                  <a:lnTo>
                    <a:pt x="182" y="44"/>
                  </a:lnTo>
                  <a:lnTo>
                    <a:pt x="186" y="44"/>
                  </a:lnTo>
                  <a:lnTo>
                    <a:pt x="189" y="44"/>
                  </a:lnTo>
                  <a:lnTo>
                    <a:pt x="195" y="44"/>
                  </a:lnTo>
                  <a:lnTo>
                    <a:pt x="201" y="44"/>
                  </a:lnTo>
                  <a:lnTo>
                    <a:pt x="207" y="44"/>
                  </a:lnTo>
                  <a:lnTo>
                    <a:pt x="212" y="43"/>
                  </a:lnTo>
                  <a:lnTo>
                    <a:pt x="219" y="43"/>
                  </a:lnTo>
                  <a:lnTo>
                    <a:pt x="222" y="43"/>
                  </a:lnTo>
                  <a:lnTo>
                    <a:pt x="226" y="43"/>
                  </a:lnTo>
                  <a:lnTo>
                    <a:pt x="228" y="43"/>
                  </a:lnTo>
                  <a:lnTo>
                    <a:pt x="230" y="43"/>
                  </a:lnTo>
                  <a:lnTo>
                    <a:pt x="233" y="39"/>
                  </a:lnTo>
                  <a:lnTo>
                    <a:pt x="236" y="35"/>
                  </a:lnTo>
                  <a:lnTo>
                    <a:pt x="238" y="30"/>
                  </a:lnTo>
                  <a:lnTo>
                    <a:pt x="242" y="24"/>
                  </a:lnTo>
                  <a:lnTo>
                    <a:pt x="244" y="17"/>
                  </a:lnTo>
                  <a:lnTo>
                    <a:pt x="246" y="11"/>
                  </a:lnTo>
                  <a:lnTo>
                    <a:pt x="248" y="8"/>
                  </a:lnTo>
                  <a:lnTo>
                    <a:pt x="248" y="6"/>
                  </a:lnTo>
                  <a:lnTo>
                    <a:pt x="218" y="0"/>
                  </a:lnTo>
                  <a:lnTo>
                    <a:pt x="217" y="1"/>
                  </a:lnTo>
                  <a:lnTo>
                    <a:pt x="215" y="6"/>
                  </a:lnTo>
                  <a:lnTo>
                    <a:pt x="214" y="11"/>
                  </a:lnTo>
                  <a:lnTo>
                    <a:pt x="212" y="14"/>
                  </a:lnTo>
                  <a:lnTo>
                    <a:pt x="210" y="14"/>
                  </a:lnTo>
                  <a:lnTo>
                    <a:pt x="208" y="14"/>
                  </a:lnTo>
                  <a:lnTo>
                    <a:pt x="206" y="14"/>
                  </a:lnTo>
                  <a:lnTo>
                    <a:pt x="203" y="14"/>
                  </a:lnTo>
                  <a:lnTo>
                    <a:pt x="198" y="14"/>
                  </a:lnTo>
                  <a:lnTo>
                    <a:pt x="194" y="15"/>
                  </a:lnTo>
                  <a:lnTo>
                    <a:pt x="188" y="15"/>
                  </a:lnTo>
                  <a:lnTo>
                    <a:pt x="184" y="17"/>
                  </a:lnTo>
                  <a:lnTo>
                    <a:pt x="179" y="17"/>
                  </a:lnTo>
                  <a:lnTo>
                    <a:pt x="174" y="17"/>
                  </a:lnTo>
                  <a:lnTo>
                    <a:pt x="168" y="17"/>
                  </a:lnTo>
                  <a:lnTo>
                    <a:pt x="162" y="17"/>
                  </a:lnTo>
                  <a:lnTo>
                    <a:pt x="157" y="17"/>
                  </a:lnTo>
                  <a:lnTo>
                    <a:pt x="153" y="17"/>
                  </a:lnTo>
                  <a:lnTo>
                    <a:pt x="149" y="17"/>
                  </a:lnTo>
                  <a:lnTo>
                    <a:pt x="145" y="18"/>
                  </a:lnTo>
                  <a:lnTo>
                    <a:pt x="139" y="18"/>
                  </a:lnTo>
                  <a:lnTo>
                    <a:pt x="134" y="18"/>
                  </a:lnTo>
                  <a:lnTo>
                    <a:pt x="129" y="18"/>
                  </a:lnTo>
                  <a:lnTo>
                    <a:pt x="125" y="18"/>
                  </a:lnTo>
                  <a:lnTo>
                    <a:pt x="120" y="18"/>
                  </a:lnTo>
                  <a:lnTo>
                    <a:pt x="114" y="18"/>
                  </a:lnTo>
                  <a:lnTo>
                    <a:pt x="110" y="18"/>
                  </a:lnTo>
                  <a:lnTo>
                    <a:pt x="105" y="18"/>
                  </a:lnTo>
                  <a:lnTo>
                    <a:pt x="100" y="18"/>
                  </a:lnTo>
                  <a:lnTo>
                    <a:pt x="96" y="18"/>
                  </a:lnTo>
                  <a:lnTo>
                    <a:pt x="90" y="18"/>
                  </a:lnTo>
                  <a:lnTo>
                    <a:pt x="86" y="18"/>
                  </a:lnTo>
                  <a:lnTo>
                    <a:pt x="81" y="18"/>
                  </a:lnTo>
                  <a:lnTo>
                    <a:pt x="77" y="18"/>
                  </a:lnTo>
                  <a:lnTo>
                    <a:pt x="73" y="18"/>
                  </a:lnTo>
                  <a:lnTo>
                    <a:pt x="70" y="19"/>
                  </a:lnTo>
                  <a:lnTo>
                    <a:pt x="64" y="19"/>
                  </a:lnTo>
                  <a:lnTo>
                    <a:pt x="61" y="19"/>
                  </a:lnTo>
                  <a:lnTo>
                    <a:pt x="57" y="19"/>
                  </a:lnTo>
                  <a:lnTo>
                    <a:pt x="54" y="19"/>
                  </a:lnTo>
                  <a:lnTo>
                    <a:pt x="48" y="19"/>
                  </a:lnTo>
                  <a:lnTo>
                    <a:pt x="42" y="19"/>
                  </a:lnTo>
                  <a:lnTo>
                    <a:pt x="38" y="18"/>
                  </a:lnTo>
                  <a:lnTo>
                    <a:pt x="35" y="18"/>
                  </a:lnTo>
                  <a:lnTo>
                    <a:pt x="33" y="18"/>
                  </a:lnTo>
                  <a:lnTo>
                    <a:pt x="31" y="12"/>
                  </a:lnTo>
                  <a:lnTo>
                    <a:pt x="30" y="7"/>
                  </a:lnTo>
                  <a:lnTo>
                    <a:pt x="30" y="3"/>
                  </a:lnTo>
                  <a:lnTo>
                    <a:pt x="30" y="1"/>
                  </a:lnTo>
                  <a:lnTo>
                    <a:pt x="0" y="9"/>
                  </a:lnTo>
                  <a:close/>
                </a:path>
              </a:pathLst>
            </a:custGeom>
            <a:solidFill>
              <a:srgbClr val="000000"/>
            </a:solidFill>
            <a:ln w="9525">
              <a:noFill/>
              <a:round/>
              <a:headEnd/>
              <a:tailEnd/>
            </a:ln>
          </p:spPr>
          <p:txBody>
            <a:bodyPr/>
            <a:lstStyle/>
            <a:p>
              <a:endParaRPr lang="en-US"/>
            </a:p>
          </p:txBody>
        </p:sp>
        <p:sp>
          <p:nvSpPr>
            <p:cNvPr id="15381" name="Freeform 191"/>
            <p:cNvSpPr>
              <a:spLocks/>
            </p:cNvSpPr>
            <p:nvPr/>
          </p:nvSpPr>
          <p:spPr bwMode="auto">
            <a:xfrm>
              <a:off x="4028" y="3484"/>
              <a:ext cx="18" cy="236"/>
            </a:xfrm>
            <a:custGeom>
              <a:avLst/>
              <a:gdLst>
                <a:gd name="T0" fmla="*/ 0 w 35"/>
                <a:gd name="T1" fmla="*/ 0 h 473"/>
                <a:gd name="T2" fmla="*/ 1 w 35"/>
                <a:gd name="T3" fmla="*/ 0 h 473"/>
                <a:gd name="T4" fmla="*/ 1 w 35"/>
                <a:gd name="T5" fmla="*/ 0 h 473"/>
                <a:gd name="T6" fmla="*/ 0 w 35"/>
                <a:gd name="T7" fmla="*/ 0 h 473"/>
                <a:gd name="T8" fmla="*/ 0 w 35"/>
                <a:gd name="T9" fmla="*/ 0 h 473"/>
                <a:gd name="T10" fmla="*/ 0 w 35"/>
                <a:gd name="T11" fmla="*/ 0 h 473"/>
                <a:gd name="T12" fmla="*/ 0 60000 65536"/>
                <a:gd name="T13" fmla="*/ 0 60000 65536"/>
                <a:gd name="T14" fmla="*/ 0 60000 65536"/>
                <a:gd name="T15" fmla="*/ 0 60000 65536"/>
                <a:gd name="T16" fmla="*/ 0 60000 65536"/>
                <a:gd name="T17" fmla="*/ 0 60000 65536"/>
                <a:gd name="T18" fmla="*/ 0 w 35"/>
                <a:gd name="T19" fmla="*/ 0 h 473"/>
                <a:gd name="T20" fmla="*/ 35 w 35"/>
                <a:gd name="T21" fmla="*/ 473 h 473"/>
              </a:gdLst>
              <a:ahLst/>
              <a:cxnLst>
                <a:cxn ang="T12">
                  <a:pos x="T0" y="T1"/>
                </a:cxn>
                <a:cxn ang="T13">
                  <a:pos x="T2" y="T3"/>
                </a:cxn>
                <a:cxn ang="T14">
                  <a:pos x="T4" y="T5"/>
                </a:cxn>
                <a:cxn ang="T15">
                  <a:pos x="T6" y="T7"/>
                </a:cxn>
                <a:cxn ang="T16">
                  <a:pos x="T8" y="T9"/>
                </a:cxn>
                <a:cxn ang="T17">
                  <a:pos x="T10" y="T11"/>
                </a:cxn>
              </a:cxnLst>
              <a:rect l="T18" t="T19" r="T20" b="T21"/>
              <a:pathLst>
                <a:path w="35" h="473">
                  <a:moveTo>
                    <a:pt x="0" y="473"/>
                  </a:moveTo>
                  <a:lnTo>
                    <a:pt x="35" y="473"/>
                  </a:lnTo>
                  <a:lnTo>
                    <a:pt x="35" y="0"/>
                  </a:lnTo>
                  <a:lnTo>
                    <a:pt x="0" y="10"/>
                  </a:lnTo>
                  <a:lnTo>
                    <a:pt x="0" y="473"/>
                  </a:lnTo>
                  <a:close/>
                </a:path>
              </a:pathLst>
            </a:custGeom>
            <a:solidFill>
              <a:srgbClr val="000000"/>
            </a:solidFill>
            <a:ln w="9525">
              <a:noFill/>
              <a:round/>
              <a:headEnd/>
              <a:tailEnd/>
            </a:ln>
          </p:spPr>
          <p:txBody>
            <a:bodyPr/>
            <a:lstStyle/>
            <a:p>
              <a:endParaRPr lang="en-US"/>
            </a:p>
          </p:txBody>
        </p:sp>
        <p:sp>
          <p:nvSpPr>
            <p:cNvPr id="15382" name="Freeform 192"/>
            <p:cNvSpPr>
              <a:spLocks/>
            </p:cNvSpPr>
            <p:nvPr/>
          </p:nvSpPr>
          <p:spPr bwMode="auto">
            <a:xfrm>
              <a:off x="4136" y="3500"/>
              <a:ext cx="19" cy="205"/>
            </a:xfrm>
            <a:custGeom>
              <a:avLst/>
              <a:gdLst>
                <a:gd name="T0" fmla="*/ 0 w 37"/>
                <a:gd name="T1" fmla="*/ 1 h 410"/>
                <a:gd name="T2" fmla="*/ 1 w 37"/>
                <a:gd name="T3" fmla="*/ 1 h 410"/>
                <a:gd name="T4" fmla="*/ 1 w 37"/>
                <a:gd name="T5" fmla="*/ 0 h 410"/>
                <a:gd name="T6" fmla="*/ 0 w 37"/>
                <a:gd name="T7" fmla="*/ 0 h 410"/>
                <a:gd name="T8" fmla="*/ 0 w 37"/>
                <a:gd name="T9" fmla="*/ 1 h 410"/>
                <a:gd name="T10" fmla="*/ 0 w 37"/>
                <a:gd name="T11" fmla="*/ 1 h 410"/>
                <a:gd name="T12" fmla="*/ 0 60000 65536"/>
                <a:gd name="T13" fmla="*/ 0 60000 65536"/>
                <a:gd name="T14" fmla="*/ 0 60000 65536"/>
                <a:gd name="T15" fmla="*/ 0 60000 65536"/>
                <a:gd name="T16" fmla="*/ 0 60000 65536"/>
                <a:gd name="T17" fmla="*/ 0 60000 65536"/>
                <a:gd name="T18" fmla="*/ 0 w 37"/>
                <a:gd name="T19" fmla="*/ 0 h 410"/>
                <a:gd name="T20" fmla="*/ 37 w 37"/>
                <a:gd name="T21" fmla="*/ 410 h 410"/>
              </a:gdLst>
              <a:ahLst/>
              <a:cxnLst>
                <a:cxn ang="T12">
                  <a:pos x="T0" y="T1"/>
                </a:cxn>
                <a:cxn ang="T13">
                  <a:pos x="T2" y="T3"/>
                </a:cxn>
                <a:cxn ang="T14">
                  <a:pos x="T4" y="T5"/>
                </a:cxn>
                <a:cxn ang="T15">
                  <a:pos x="T6" y="T7"/>
                </a:cxn>
                <a:cxn ang="T16">
                  <a:pos x="T8" y="T9"/>
                </a:cxn>
                <a:cxn ang="T17">
                  <a:pos x="T10" y="T11"/>
                </a:cxn>
              </a:cxnLst>
              <a:rect l="T18" t="T19" r="T20" b="T21"/>
              <a:pathLst>
                <a:path w="37" h="410">
                  <a:moveTo>
                    <a:pt x="0" y="410"/>
                  </a:moveTo>
                  <a:lnTo>
                    <a:pt x="37" y="410"/>
                  </a:lnTo>
                  <a:lnTo>
                    <a:pt x="37" y="0"/>
                  </a:lnTo>
                  <a:lnTo>
                    <a:pt x="0" y="0"/>
                  </a:lnTo>
                  <a:lnTo>
                    <a:pt x="0" y="410"/>
                  </a:lnTo>
                  <a:close/>
                </a:path>
              </a:pathLst>
            </a:custGeom>
            <a:solidFill>
              <a:srgbClr val="000000"/>
            </a:solidFill>
            <a:ln w="9525">
              <a:noFill/>
              <a:round/>
              <a:headEnd/>
              <a:tailEnd/>
            </a:ln>
          </p:spPr>
          <p:txBody>
            <a:bodyPr/>
            <a:lstStyle/>
            <a:p>
              <a:endParaRPr lang="en-US"/>
            </a:p>
          </p:txBody>
        </p:sp>
        <p:sp>
          <p:nvSpPr>
            <p:cNvPr id="15383" name="Freeform 193"/>
            <p:cNvSpPr>
              <a:spLocks/>
            </p:cNvSpPr>
            <p:nvPr/>
          </p:nvSpPr>
          <p:spPr bwMode="auto">
            <a:xfrm>
              <a:off x="4323" y="3503"/>
              <a:ext cx="19" cy="207"/>
            </a:xfrm>
            <a:custGeom>
              <a:avLst/>
              <a:gdLst>
                <a:gd name="T0" fmla="*/ 0 w 37"/>
                <a:gd name="T1" fmla="*/ 1 h 413"/>
                <a:gd name="T2" fmla="*/ 1 w 37"/>
                <a:gd name="T3" fmla="*/ 1 h 413"/>
                <a:gd name="T4" fmla="*/ 1 w 37"/>
                <a:gd name="T5" fmla="*/ 0 h 413"/>
                <a:gd name="T6" fmla="*/ 0 w 37"/>
                <a:gd name="T7" fmla="*/ 0 h 413"/>
                <a:gd name="T8" fmla="*/ 0 w 37"/>
                <a:gd name="T9" fmla="*/ 1 h 413"/>
                <a:gd name="T10" fmla="*/ 0 w 37"/>
                <a:gd name="T11" fmla="*/ 1 h 413"/>
                <a:gd name="T12" fmla="*/ 0 60000 65536"/>
                <a:gd name="T13" fmla="*/ 0 60000 65536"/>
                <a:gd name="T14" fmla="*/ 0 60000 65536"/>
                <a:gd name="T15" fmla="*/ 0 60000 65536"/>
                <a:gd name="T16" fmla="*/ 0 60000 65536"/>
                <a:gd name="T17" fmla="*/ 0 60000 65536"/>
                <a:gd name="T18" fmla="*/ 0 w 37"/>
                <a:gd name="T19" fmla="*/ 0 h 413"/>
                <a:gd name="T20" fmla="*/ 37 w 37"/>
                <a:gd name="T21" fmla="*/ 413 h 413"/>
              </a:gdLst>
              <a:ahLst/>
              <a:cxnLst>
                <a:cxn ang="T12">
                  <a:pos x="T0" y="T1"/>
                </a:cxn>
                <a:cxn ang="T13">
                  <a:pos x="T2" y="T3"/>
                </a:cxn>
                <a:cxn ang="T14">
                  <a:pos x="T4" y="T5"/>
                </a:cxn>
                <a:cxn ang="T15">
                  <a:pos x="T6" y="T7"/>
                </a:cxn>
                <a:cxn ang="T16">
                  <a:pos x="T8" y="T9"/>
                </a:cxn>
                <a:cxn ang="T17">
                  <a:pos x="T10" y="T11"/>
                </a:cxn>
              </a:cxnLst>
              <a:rect l="T18" t="T19" r="T20" b="T21"/>
              <a:pathLst>
                <a:path w="37" h="413">
                  <a:moveTo>
                    <a:pt x="0" y="399"/>
                  </a:moveTo>
                  <a:lnTo>
                    <a:pt x="37" y="413"/>
                  </a:lnTo>
                  <a:lnTo>
                    <a:pt x="37" y="0"/>
                  </a:lnTo>
                  <a:lnTo>
                    <a:pt x="0" y="0"/>
                  </a:lnTo>
                  <a:lnTo>
                    <a:pt x="0" y="399"/>
                  </a:lnTo>
                  <a:close/>
                </a:path>
              </a:pathLst>
            </a:custGeom>
            <a:solidFill>
              <a:srgbClr val="000000"/>
            </a:solidFill>
            <a:ln w="9525">
              <a:noFill/>
              <a:round/>
              <a:headEnd/>
              <a:tailEnd/>
            </a:ln>
          </p:spPr>
          <p:txBody>
            <a:bodyPr/>
            <a:lstStyle/>
            <a:p>
              <a:endParaRPr lang="en-US"/>
            </a:p>
          </p:txBody>
        </p:sp>
        <p:sp>
          <p:nvSpPr>
            <p:cNvPr id="15384" name="Freeform 194"/>
            <p:cNvSpPr>
              <a:spLocks/>
            </p:cNvSpPr>
            <p:nvPr/>
          </p:nvSpPr>
          <p:spPr bwMode="auto">
            <a:xfrm>
              <a:off x="4432" y="3490"/>
              <a:ext cx="18" cy="220"/>
            </a:xfrm>
            <a:custGeom>
              <a:avLst/>
              <a:gdLst>
                <a:gd name="T0" fmla="*/ 0 w 36"/>
                <a:gd name="T1" fmla="*/ 1 h 439"/>
                <a:gd name="T2" fmla="*/ 1 w 36"/>
                <a:gd name="T3" fmla="*/ 1 h 439"/>
                <a:gd name="T4" fmla="*/ 1 w 36"/>
                <a:gd name="T5" fmla="*/ 0 h 439"/>
                <a:gd name="T6" fmla="*/ 0 w 36"/>
                <a:gd name="T7" fmla="*/ 0 h 439"/>
                <a:gd name="T8" fmla="*/ 0 w 36"/>
                <a:gd name="T9" fmla="*/ 1 h 439"/>
                <a:gd name="T10" fmla="*/ 0 w 36"/>
                <a:gd name="T11" fmla="*/ 1 h 439"/>
                <a:gd name="T12" fmla="*/ 0 60000 65536"/>
                <a:gd name="T13" fmla="*/ 0 60000 65536"/>
                <a:gd name="T14" fmla="*/ 0 60000 65536"/>
                <a:gd name="T15" fmla="*/ 0 60000 65536"/>
                <a:gd name="T16" fmla="*/ 0 60000 65536"/>
                <a:gd name="T17" fmla="*/ 0 60000 65536"/>
                <a:gd name="T18" fmla="*/ 0 w 36"/>
                <a:gd name="T19" fmla="*/ 0 h 439"/>
                <a:gd name="T20" fmla="*/ 36 w 36"/>
                <a:gd name="T21" fmla="*/ 439 h 439"/>
              </a:gdLst>
              <a:ahLst/>
              <a:cxnLst>
                <a:cxn ang="T12">
                  <a:pos x="T0" y="T1"/>
                </a:cxn>
                <a:cxn ang="T13">
                  <a:pos x="T2" y="T3"/>
                </a:cxn>
                <a:cxn ang="T14">
                  <a:pos x="T4" y="T5"/>
                </a:cxn>
                <a:cxn ang="T15">
                  <a:pos x="T6" y="T7"/>
                </a:cxn>
                <a:cxn ang="T16">
                  <a:pos x="T8" y="T9"/>
                </a:cxn>
                <a:cxn ang="T17">
                  <a:pos x="T10" y="T11"/>
                </a:cxn>
              </a:cxnLst>
              <a:rect l="T18" t="T19" r="T20" b="T21"/>
              <a:pathLst>
                <a:path w="36" h="439">
                  <a:moveTo>
                    <a:pt x="0" y="439"/>
                  </a:moveTo>
                  <a:lnTo>
                    <a:pt x="36" y="439"/>
                  </a:lnTo>
                  <a:lnTo>
                    <a:pt x="36" y="0"/>
                  </a:lnTo>
                  <a:lnTo>
                    <a:pt x="0" y="0"/>
                  </a:lnTo>
                  <a:lnTo>
                    <a:pt x="0" y="439"/>
                  </a:lnTo>
                  <a:close/>
                </a:path>
              </a:pathLst>
            </a:custGeom>
            <a:solidFill>
              <a:srgbClr val="000000"/>
            </a:solidFill>
            <a:ln w="9525">
              <a:noFill/>
              <a:round/>
              <a:headEnd/>
              <a:tailEnd/>
            </a:ln>
          </p:spPr>
          <p:txBody>
            <a:bodyPr/>
            <a:lstStyle/>
            <a:p>
              <a:endParaRPr lang="en-US"/>
            </a:p>
          </p:txBody>
        </p:sp>
        <p:sp>
          <p:nvSpPr>
            <p:cNvPr id="15385" name="Freeform 195"/>
            <p:cNvSpPr>
              <a:spLocks/>
            </p:cNvSpPr>
            <p:nvPr/>
          </p:nvSpPr>
          <p:spPr bwMode="auto">
            <a:xfrm>
              <a:off x="4027" y="3661"/>
              <a:ext cx="424" cy="73"/>
            </a:xfrm>
            <a:custGeom>
              <a:avLst/>
              <a:gdLst>
                <a:gd name="T0" fmla="*/ 1 w 846"/>
                <a:gd name="T1" fmla="*/ 1 h 146"/>
                <a:gd name="T2" fmla="*/ 1 w 846"/>
                <a:gd name="T3" fmla="*/ 1 h 146"/>
                <a:gd name="T4" fmla="*/ 1 w 846"/>
                <a:gd name="T5" fmla="*/ 1 h 146"/>
                <a:gd name="T6" fmla="*/ 1 w 846"/>
                <a:gd name="T7" fmla="*/ 1 h 146"/>
                <a:gd name="T8" fmla="*/ 1 w 846"/>
                <a:gd name="T9" fmla="*/ 1 h 146"/>
                <a:gd name="T10" fmla="*/ 1 w 846"/>
                <a:gd name="T11" fmla="*/ 1 h 146"/>
                <a:gd name="T12" fmla="*/ 1 w 846"/>
                <a:gd name="T13" fmla="*/ 1 h 146"/>
                <a:gd name="T14" fmla="*/ 1 w 846"/>
                <a:gd name="T15" fmla="*/ 1 h 146"/>
                <a:gd name="T16" fmla="*/ 1 w 846"/>
                <a:gd name="T17" fmla="*/ 1 h 146"/>
                <a:gd name="T18" fmla="*/ 1 w 846"/>
                <a:gd name="T19" fmla="*/ 1 h 146"/>
                <a:gd name="T20" fmla="*/ 1 w 846"/>
                <a:gd name="T21" fmla="*/ 1 h 146"/>
                <a:gd name="T22" fmla="*/ 1 w 846"/>
                <a:gd name="T23" fmla="*/ 1 h 146"/>
                <a:gd name="T24" fmla="*/ 1 w 846"/>
                <a:gd name="T25" fmla="*/ 1 h 146"/>
                <a:gd name="T26" fmla="*/ 1 w 846"/>
                <a:gd name="T27" fmla="*/ 1 h 146"/>
                <a:gd name="T28" fmla="*/ 1 w 846"/>
                <a:gd name="T29" fmla="*/ 1 h 146"/>
                <a:gd name="T30" fmla="*/ 1 w 846"/>
                <a:gd name="T31" fmla="*/ 0 h 146"/>
                <a:gd name="T32" fmla="*/ 1 w 846"/>
                <a:gd name="T33" fmla="*/ 0 h 146"/>
                <a:gd name="T34" fmla="*/ 1 w 846"/>
                <a:gd name="T35" fmla="*/ 0 h 146"/>
                <a:gd name="T36" fmla="*/ 1 w 846"/>
                <a:gd name="T37" fmla="*/ 0 h 146"/>
                <a:gd name="T38" fmla="*/ 1 w 846"/>
                <a:gd name="T39" fmla="*/ 0 h 146"/>
                <a:gd name="T40" fmla="*/ 1 w 846"/>
                <a:gd name="T41" fmla="*/ 0 h 146"/>
                <a:gd name="T42" fmla="*/ 1 w 846"/>
                <a:gd name="T43" fmla="*/ 1 h 146"/>
                <a:gd name="T44" fmla="*/ 1 w 846"/>
                <a:gd name="T45" fmla="*/ 1 h 146"/>
                <a:gd name="T46" fmla="*/ 1 w 846"/>
                <a:gd name="T47" fmla="*/ 1 h 146"/>
                <a:gd name="T48" fmla="*/ 1 w 846"/>
                <a:gd name="T49" fmla="*/ 1 h 146"/>
                <a:gd name="T50" fmla="*/ 1 w 846"/>
                <a:gd name="T51" fmla="*/ 1 h 146"/>
                <a:gd name="T52" fmla="*/ 1 w 846"/>
                <a:gd name="T53" fmla="*/ 1 h 146"/>
                <a:gd name="T54" fmla="*/ 1 w 846"/>
                <a:gd name="T55" fmla="*/ 1 h 146"/>
                <a:gd name="T56" fmla="*/ 1 w 846"/>
                <a:gd name="T57" fmla="*/ 1 h 146"/>
                <a:gd name="T58" fmla="*/ 1 w 846"/>
                <a:gd name="T59" fmla="*/ 1 h 146"/>
                <a:gd name="T60" fmla="*/ 1 w 846"/>
                <a:gd name="T61" fmla="*/ 1 h 146"/>
                <a:gd name="T62" fmla="*/ 1 w 846"/>
                <a:gd name="T63" fmla="*/ 1 h 146"/>
                <a:gd name="T64" fmla="*/ 1 w 846"/>
                <a:gd name="T65" fmla="*/ 1 h 146"/>
                <a:gd name="T66" fmla="*/ 1 w 846"/>
                <a:gd name="T67" fmla="*/ 1 h 146"/>
                <a:gd name="T68" fmla="*/ 1 w 846"/>
                <a:gd name="T69" fmla="*/ 1 h 146"/>
                <a:gd name="T70" fmla="*/ 1 w 846"/>
                <a:gd name="T71" fmla="*/ 1 h 146"/>
                <a:gd name="T72" fmla="*/ 1 w 846"/>
                <a:gd name="T73" fmla="*/ 1 h 146"/>
                <a:gd name="T74" fmla="*/ 1 w 846"/>
                <a:gd name="T75" fmla="*/ 1 h 146"/>
                <a:gd name="T76" fmla="*/ 1 w 846"/>
                <a:gd name="T77" fmla="*/ 1 h 146"/>
                <a:gd name="T78" fmla="*/ 1 w 846"/>
                <a:gd name="T79" fmla="*/ 1 h 146"/>
                <a:gd name="T80" fmla="*/ 1 w 846"/>
                <a:gd name="T81" fmla="*/ 1 h 146"/>
                <a:gd name="T82" fmla="*/ 1 w 846"/>
                <a:gd name="T83" fmla="*/ 1 h 146"/>
                <a:gd name="T84" fmla="*/ 1 w 846"/>
                <a:gd name="T85" fmla="*/ 1 h 146"/>
                <a:gd name="T86" fmla="*/ 1 w 846"/>
                <a:gd name="T87" fmla="*/ 1 h 146"/>
                <a:gd name="T88" fmla="*/ 1 w 846"/>
                <a:gd name="T89" fmla="*/ 1 h 146"/>
                <a:gd name="T90" fmla="*/ 1 w 846"/>
                <a:gd name="T91" fmla="*/ 1 h 146"/>
                <a:gd name="T92" fmla="*/ 1 w 846"/>
                <a:gd name="T93" fmla="*/ 1 h 146"/>
                <a:gd name="T94" fmla="*/ 1 w 846"/>
                <a:gd name="T95" fmla="*/ 1 h 146"/>
                <a:gd name="T96" fmla="*/ 1 w 846"/>
                <a:gd name="T97" fmla="*/ 1 h 146"/>
                <a:gd name="T98" fmla="*/ 1 w 846"/>
                <a:gd name="T99" fmla="*/ 1 h 146"/>
                <a:gd name="T100" fmla="*/ 1 w 846"/>
                <a:gd name="T101" fmla="*/ 1 h 146"/>
                <a:gd name="T102" fmla="*/ 1 w 846"/>
                <a:gd name="T103" fmla="*/ 1 h 146"/>
                <a:gd name="T104" fmla="*/ 1 w 846"/>
                <a:gd name="T105" fmla="*/ 1 h 146"/>
                <a:gd name="T106" fmla="*/ 1 w 846"/>
                <a:gd name="T107" fmla="*/ 1 h 146"/>
                <a:gd name="T108" fmla="*/ 1 w 846"/>
                <a:gd name="T109" fmla="*/ 1 h 146"/>
                <a:gd name="T110" fmla="*/ 1 w 846"/>
                <a:gd name="T111" fmla="*/ 1 h 146"/>
                <a:gd name="T112" fmla="*/ 1 w 846"/>
                <a:gd name="T113" fmla="*/ 1 h 146"/>
                <a:gd name="T114" fmla="*/ 1 w 846"/>
                <a:gd name="T115" fmla="*/ 1 h 146"/>
                <a:gd name="T116" fmla="*/ 1 w 846"/>
                <a:gd name="T117" fmla="*/ 1 h 146"/>
                <a:gd name="T118" fmla="*/ 1 w 846"/>
                <a:gd name="T119" fmla="*/ 1 h 146"/>
                <a:gd name="T120" fmla="*/ 1 w 846"/>
                <a:gd name="T121" fmla="*/ 1 h 1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6"/>
                <a:gd name="T184" fmla="*/ 0 h 146"/>
                <a:gd name="T185" fmla="*/ 846 w 846"/>
                <a:gd name="T186" fmla="*/ 146 h 1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6" h="146">
                  <a:moveTo>
                    <a:pt x="1" y="87"/>
                  </a:moveTo>
                  <a:lnTo>
                    <a:pt x="2" y="87"/>
                  </a:lnTo>
                  <a:lnTo>
                    <a:pt x="5" y="89"/>
                  </a:lnTo>
                  <a:lnTo>
                    <a:pt x="7" y="90"/>
                  </a:lnTo>
                  <a:lnTo>
                    <a:pt x="10" y="92"/>
                  </a:lnTo>
                  <a:lnTo>
                    <a:pt x="13" y="93"/>
                  </a:lnTo>
                  <a:lnTo>
                    <a:pt x="18" y="95"/>
                  </a:lnTo>
                  <a:lnTo>
                    <a:pt x="23" y="96"/>
                  </a:lnTo>
                  <a:lnTo>
                    <a:pt x="28" y="98"/>
                  </a:lnTo>
                  <a:lnTo>
                    <a:pt x="31" y="99"/>
                  </a:lnTo>
                  <a:lnTo>
                    <a:pt x="34" y="100"/>
                  </a:lnTo>
                  <a:lnTo>
                    <a:pt x="38" y="101"/>
                  </a:lnTo>
                  <a:lnTo>
                    <a:pt x="42" y="102"/>
                  </a:lnTo>
                  <a:lnTo>
                    <a:pt x="46" y="102"/>
                  </a:lnTo>
                  <a:lnTo>
                    <a:pt x="50" y="103"/>
                  </a:lnTo>
                  <a:lnTo>
                    <a:pt x="54" y="103"/>
                  </a:lnTo>
                  <a:lnTo>
                    <a:pt x="58" y="104"/>
                  </a:lnTo>
                  <a:lnTo>
                    <a:pt x="62" y="104"/>
                  </a:lnTo>
                  <a:lnTo>
                    <a:pt x="68" y="107"/>
                  </a:lnTo>
                  <a:lnTo>
                    <a:pt x="74" y="107"/>
                  </a:lnTo>
                  <a:lnTo>
                    <a:pt x="79" y="108"/>
                  </a:lnTo>
                  <a:lnTo>
                    <a:pt x="83" y="108"/>
                  </a:lnTo>
                  <a:lnTo>
                    <a:pt x="87" y="108"/>
                  </a:lnTo>
                  <a:lnTo>
                    <a:pt x="91" y="108"/>
                  </a:lnTo>
                  <a:lnTo>
                    <a:pt x="95" y="108"/>
                  </a:lnTo>
                  <a:lnTo>
                    <a:pt x="99" y="108"/>
                  </a:lnTo>
                  <a:lnTo>
                    <a:pt x="104" y="109"/>
                  </a:lnTo>
                  <a:lnTo>
                    <a:pt x="108" y="109"/>
                  </a:lnTo>
                  <a:lnTo>
                    <a:pt x="114" y="110"/>
                  </a:lnTo>
                  <a:lnTo>
                    <a:pt x="118" y="110"/>
                  </a:lnTo>
                  <a:lnTo>
                    <a:pt x="123" y="110"/>
                  </a:lnTo>
                  <a:lnTo>
                    <a:pt x="127" y="110"/>
                  </a:lnTo>
                  <a:lnTo>
                    <a:pt x="132" y="110"/>
                  </a:lnTo>
                  <a:lnTo>
                    <a:pt x="136" y="110"/>
                  </a:lnTo>
                  <a:lnTo>
                    <a:pt x="142" y="110"/>
                  </a:lnTo>
                  <a:lnTo>
                    <a:pt x="146" y="110"/>
                  </a:lnTo>
                  <a:lnTo>
                    <a:pt x="151" y="111"/>
                  </a:lnTo>
                  <a:lnTo>
                    <a:pt x="155" y="110"/>
                  </a:lnTo>
                  <a:lnTo>
                    <a:pt x="160" y="110"/>
                  </a:lnTo>
                  <a:lnTo>
                    <a:pt x="164" y="110"/>
                  </a:lnTo>
                  <a:lnTo>
                    <a:pt x="169" y="110"/>
                  </a:lnTo>
                  <a:lnTo>
                    <a:pt x="173" y="110"/>
                  </a:lnTo>
                  <a:lnTo>
                    <a:pt x="177" y="110"/>
                  </a:lnTo>
                  <a:lnTo>
                    <a:pt x="181" y="109"/>
                  </a:lnTo>
                  <a:lnTo>
                    <a:pt x="185" y="109"/>
                  </a:lnTo>
                  <a:lnTo>
                    <a:pt x="189" y="108"/>
                  </a:lnTo>
                  <a:lnTo>
                    <a:pt x="193" y="108"/>
                  </a:lnTo>
                  <a:lnTo>
                    <a:pt x="196" y="107"/>
                  </a:lnTo>
                  <a:lnTo>
                    <a:pt x="199" y="107"/>
                  </a:lnTo>
                  <a:lnTo>
                    <a:pt x="205" y="106"/>
                  </a:lnTo>
                  <a:lnTo>
                    <a:pt x="210" y="104"/>
                  </a:lnTo>
                  <a:lnTo>
                    <a:pt x="213" y="102"/>
                  </a:lnTo>
                  <a:lnTo>
                    <a:pt x="215" y="100"/>
                  </a:lnTo>
                  <a:lnTo>
                    <a:pt x="216" y="95"/>
                  </a:lnTo>
                  <a:lnTo>
                    <a:pt x="217" y="92"/>
                  </a:lnTo>
                  <a:lnTo>
                    <a:pt x="217" y="86"/>
                  </a:lnTo>
                  <a:lnTo>
                    <a:pt x="217" y="81"/>
                  </a:lnTo>
                  <a:lnTo>
                    <a:pt x="217" y="74"/>
                  </a:lnTo>
                  <a:lnTo>
                    <a:pt x="218" y="68"/>
                  </a:lnTo>
                  <a:lnTo>
                    <a:pt x="218" y="65"/>
                  </a:lnTo>
                  <a:lnTo>
                    <a:pt x="218" y="62"/>
                  </a:lnTo>
                  <a:lnTo>
                    <a:pt x="218" y="58"/>
                  </a:lnTo>
                  <a:lnTo>
                    <a:pt x="218" y="54"/>
                  </a:lnTo>
                  <a:lnTo>
                    <a:pt x="218" y="47"/>
                  </a:lnTo>
                  <a:lnTo>
                    <a:pt x="219" y="41"/>
                  </a:lnTo>
                  <a:lnTo>
                    <a:pt x="220" y="34"/>
                  </a:lnTo>
                  <a:lnTo>
                    <a:pt x="222" y="28"/>
                  </a:lnTo>
                  <a:lnTo>
                    <a:pt x="223" y="23"/>
                  </a:lnTo>
                  <a:lnTo>
                    <a:pt x="226" y="18"/>
                  </a:lnTo>
                  <a:lnTo>
                    <a:pt x="229" y="15"/>
                  </a:lnTo>
                  <a:lnTo>
                    <a:pt x="233" y="12"/>
                  </a:lnTo>
                  <a:lnTo>
                    <a:pt x="235" y="10"/>
                  </a:lnTo>
                  <a:lnTo>
                    <a:pt x="240" y="10"/>
                  </a:lnTo>
                  <a:lnTo>
                    <a:pt x="244" y="9"/>
                  </a:lnTo>
                  <a:lnTo>
                    <a:pt x="249" y="8"/>
                  </a:lnTo>
                  <a:lnTo>
                    <a:pt x="252" y="7"/>
                  </a:lnTo>
                  <a:lnTo>
                    <a:pt x="255" y="7"/>
                  </a:lnTo>
                  <a:lnTo>
                    <a:pt x="258" y="5"/>
                  </a:lnTo>
                  <a:lnTo>
                    <a:pt x="262" y="5"/>
                  </a:lnTo>
                  <a:lnTo>
                    <a:pt x="266" y="5"/>
                  </a:lnTo>
                  <a:lnTo>
                    <a:pt x="270" y="4"/>
                  </a:lnTo>
                  <a:lnTo>
                    <a:pt x="274" y="3"/>
                  </a:lnTo>
                  <a:lnTo>
                    <a:pt x="279" y="3"/>
                  </a:lnTo>
                  <a:lnTo>
                    <a:pt x="283" y="3"/>
                  </a:lnTo>
                  <a:lnTo>
                    <a:pt x="289" y="3"/>
                  </a:lnTo>
                  <a:lnTo>
                    <a:pt x="294" y="2"/>
                  </a:lnTo>
                  <a:lnTo>
                    <a:pt x="300" y="2"/>
                  </a:lnTo>
                  <a:lnTo>
                    <a:pt x="303" y="2"/>
                  </a:lnTo>
                  <a:lnTo>
                    <a:pt x="306" y="2"/>
                  </a:lnTo>
                  <a:lnTo>
                    <a:pt x="309" y="2"/>
                  </a:lnTo>
                  <a:lnTo>
                    <a:pt x="313" y="2"/>
                  </a:lnTo>
                  <a:lnTo>
                    <a:pt x="316" y="2"/>
                  </a:lnTo>
                  <a:lnTo>
                    <a:pt x="320" y="2"/>
                  </a:lnTo>
                  <a:lnTo>
                    <a:pt x="324" y="2"/>
                  </a:lnTo>
                  <a:lnTo>
                    <a:pt x="327" y="2"/>
                  </a:lnTo>
                  <a:lnTo>
                    <a:pt x="333" y="1"/>
                  </a:lnTo>
                  <a:lnTo>
                    <a:pt x="341" y="1"/>
                  </a:lnTo>
                  <a:lnTo>
                    <a:pt x="344" y="1"/>
                  </a:lnTo>
                  <a:lnTo>
                    <a:pt x="348" y="1"/>
                  </a:lnTo>
                  <a:lnTo>
                    <a:pt x="352" y="1"/>
                  </a:lnTo>
                  <a:lnTo>
                    <a:pt x="357" y="1"/>
                  </a:lnTo>
                  <a:lnTo>
                    <a:pt x="362" y="1"/>
                  </a:lnTo>
                  <a:lnTo>
                    <a:pt x="366" y="1"/>
                  </a:lnTo>
                  <a:lnTo>
                    <a:pt x="370" y="1"/>
                  </a:lnTo>
                  <a:lnTo>
                    <a:pt x="375" y="1"/>
                  </a:lnTo>
                  <a:lnTo>
                    <a:pt x="380" y="1"/>
                  </a:lnTo>
                  <a:lnTo>
                    <a:pt x="386" y="1"/>
                  </a:lnTo>
                  <a:lnTo>
                    <a:pt x="391" y="1"/>
                  </a:lnTo>
                  <a:lnTo>
                    <a:pt x="396" y="1"/>
                  </a:lnTo>
                  <a:lnTo>
                    <a:pt x="401" y="0"/>
                  </a:lnTo>
                  <a:lnTo>
                    <a:pt x="407" y="0"/>
                  </a:lnTo>
                  <a:lnTo>
                    <a:pt x="413" y="0"/>
                  </a:lnTo>
                  <a:lnTo>
                    <a:pt x="419" y="0"/>
                  </a:lnTo>
                  <a:lnTo>
                    <a:pt x="424" y="0"/>
                  </a:lnTo>
                  <a:lnTo>
                    <a:pt x="430" y="0"/>
                  </a:lnTo>
                  <a:lnTo>
                    <a:pt x="436" y="0"/>
                  </a:lnTo>
                  <a:lnTo>
                    <a:pt x="442" y="0"/>
                  </a:lnTo>
                  <a:lnTo>
                    <a:pt x="447" y="0"/>
                  </a:lnTo>
                  <a:lnTo>
                    <a:pt x="452" y="0"/>
                  </a:lnTo>
                  <a:lnTo>
                    <a:pt x="458" y="0"/>
                  </a:lnTo>
                  <a:lnTo>
                    <a:pt x="465" y="0"/>
                  </a:lnTo>
                  <a:lnTo>
                    <a:pt x="470" y="0"/>
                  </a:lnTo>
                  <a:lnTo>
                    <a:pt x="476" y="0"/>
                  </a:lnTo>
                  <a:lnTo>
                    <a:pt x="481" y="0"/>
                  </a:lnTo>
                  <a:lnTo>
                    <a:pt x="488" y="0"/>
                  </a:lnTo>
                  <a:lnTo>
                    <a:pt x="493" y="0"/>
                  </a:lnTo>
                  <a:lnTo>
                    <a:pt x="499" y="0"/>
                  </a:lnTo>
                  <a:lnTo>
                    <a:pt x="504" y="0"/>
                  </a:lnTo>
                  <a:lnTo>
                    <a:pt x="511" y="0"/>
                  </a:lnTo>
                  <a:lnTo>
                    <a:pt x="515" y="0"/>
                  </a:lnTo>
                  <a:lnTo>
                    <a:pt x="521" y="0"/>
                  </a:lnTo>
                  <a:lnTo>
                    <a:pt x="526" y="0"/>
                  </a:lnTo>
                  <a:lnTo>
                    <a:pt x="531" y="0"/>
                  </a:lnTo>
                  <a:lnTo>
                    <a:pt x="536" y="0"/>
                  </a:lnTo>
                  <a:lnTo>
                    <a:pt x="541" y="0"/>
                  </a:lnTo>
                  <a:lnTo>
                    <a:pt x="545" y="0"/>
                  </a:lnTo>
                  <a:lnTo>
                    <a:pt x="550" y="0"/>
                  </a:lnTo>
                  <a:lnTo>
                    <a:pt x="555" y="0"/>
                  </a:lnTo>
                  <a:lnTo>
                    <a:pt x="560" y="0"/>
                  </a:lnTo>
                  <a:lnTo>
                    <a:pt x="564" y="0"/>
                  </a:lnTo>
                  <a:lnTo>
                    <a:pt x="568" y="0"/>
                  </a:lnTo>
                  <a:lnTo>
                    <a:pt x="571" y="0"/>
                  </a:lnTo>
                  <a:lnTo>
                    <a:pt x="575" y="0"/>
                  </a:lnTo>
                  <a:lnTo>
                    <a:pt x="579" y="0"/>
                  </a:lnTo>
                  <a:lnTo>
                    <a:pt x="582" y="0"/>
                  </a:lnTo>
                  <a:lnTo>
                    <a:pt x="589" y="0"/>
                  </a:lnTo>
                  <a:lnTo>
                    <a:pt x="594" y="0"/>
                  </a:lnTo>
                  <a:lnTo>
                    <a:pt x="598" y="0"/>
                  </a:lnTo>
                  <a:lnTo>
                    <a:pt x="601" y="1"/>
                  </a:lnTo>
                  <a:lnTo>
                    <a:pt x="603" y="1"/>
                  </a:lnTo>
                  <a:lnTo>
                    <a:pt x="604" y="2"/>
                  </a:lnTo>
                  <a:lnTo>
                    <a:pt x="606" y="4"/>
                  </a:lnTo>
                  <a:lnTo>
                    <a:pt x="607" y="9"/>
                  </a:lnTo>
                  <a:lnTo>
                    <a:pt x="610" y="12"/>
                  </a:lnTo>
                  <a:lnTo>
                    <a:pt x="611" y="18"/>
                  </a:lnTo>
                  <a:lnTo>
                    <a:pt x="612" y="23"/>
                  </a:lnTo>
                  <a:lnTo>
                    <a:pt x="612" y="29"/>
                  </a:lnTo>
                  <a:lnTo>
                    <a:pt x="613" y="36"/>
                  </a:lnTo>
                  <a:lnTo>
                    <a:pt x="614" y="43"/>
                  </a:lnTo>
                  <a:lnTo>
                    <a:pt x="614" y="49"/>
                  </a:lnTo>
                  <a:lnTo>
                    <a:pt x="615" y="56"/>
                  </a:lnTo>
                  <a:lnTo>
                    <a:pt x="616" y="62"/>
                  </a:lnTo>
                  <a:lnTo>
                    <a:pt x="617" y="68"/>
                  </a:lnTo>
                  <a:lnTo>
                    <a:pt x="618" y="73"/>
                  </a:lnTo>
                  <a:lnTo>
                    <a:pt x="619" y="78"/>
                  </a:lnTo>
                  <a:lnTo>
                    <a:pt x="621" y="83"/>
                  </a:lnTo>
                  <a:lnTo>
                    <a:pt x="624" y="87"/>
                  </a:lnTo>
                  <a:lnTo>
                    <a:pt x="627" y="89"/>
                  </a:lnTo>
                  <a:lnTo>
                    <a:pt x="634" y="91"/>
                  </a:lnTo>
                  <a:lnTo>
                    <a:pt x="637" y="92"/>
                  </a:lnTo>
                  <a:lnTo>
                    <a:pt x="642" y="92"/>
                  </a:lnTo>
                  <a:lnTo>
                    <a:pt x="646" y="93"/>
                  </a:lnTo>
                  <a:lnTo>
                    <a:pt x="651" y="93"/>
                  </a:lnTo>
                  <a:lnTo>
                    <a:pt x="656" y="93"/>
                  </a:lnTo>
                  <a:lnTo>
                    <a:pt x="663" y="93"/>
                  </a:lnTo>
                  <a:lnTo>
                    <a:pt x="668" y="93"/>
                  </a:lnTo>
                  <a:lnTo>
                    <a:pt x="674" y="93"/>
                  </a:lnTo>
                  <a:lnTo>
                    <a:pt x="680" y="93"/>
                  </a:lnTo>
                  <a:lnTo>
                    <a:pt x="687" y="93"/>
                  </a:lnTo>
                  <a:lnTo>
                    <a:pt x="693" y="93"/>
                  </a:lnTo>
                  <a:lnTo>
                    <a:pt x="699" y="93"/>
                  </a:lnTo>
                  <a:lnTo>
                    <a:pt x="705" y="93"/>
                  </a:lnTo>
                  <a:lnTo>
                    <a:pt x="712" y="92"/>
                  </a:lnTo>
                  <a:lnTo>
                    <a:pt x="718" y="92"/>
                  </a:lnTo>
                  <a:lnTo>
                    <a:pt x="724" y="92"/>
                  </a:lnTo>
                  <a:lnTo>
                    <a:pt x="729" y="91"/>
                  </a:lnTo>
                  <a:lnTo>
                    <a:pt x="736" y="91"/>
                  </a:lnTo>
                  <a:lnTo>
                    <a:pt x="742" y="90"/>
                  </a:lnTo>
                  <a:lnTo>
                    <a:pt x="748" y="90"/>
                  </a:lnTo>
                  <a:lnTo>
                    <a:pt x="753" y="90"/>
                  </a:lnTo>
                  <a:lnTo>
                    <a:pt x="759" y="89"/>
                  </a:lnTo>
                  <a:lnTo>
                    <a:pt x="764" y="89"/>
                  </a:lnTo>
                  <a:lnTo>
                    <a:pt x="770" y="89"/>
                  </a:lnTo>
                  <a:lnTo>
                    <a:pt x="774" y="88"/>
                  </a:lnTo>
                  <a:lnTo>
                    <a:pt x="779" y="88"/>
                  </a:lnTo>
                  <a:lnTo>
                    <a:pt x="785" y="87"/>
                  </a:lnTo>
                  <a:lnTo>
                    <a:pt x="790" y="87"/>
                  </a:lnTo>
                  <a:lnTo>
                    <a:pt x="794" y="87"/>
                  </a:lnTo>
                  <a:lnTo>
                    <a:pt x="799" y="86"/>
                  </a:lnTo>
                  <a:lnTo>
                    <a:pt x="802" y="86"/>
                  </a:lnTo>
                  <a:lnTo>
                    <a:pt x="807" y="86"/>
                  </a:lnTo>
                  <a:lnTo>
                    <a:pt x="811" y="85"/>
                  </a:lnTo>
                  <a:lnTo>
                    <a:pt x="815" y="84"/>
                  </a:lnTo>
                  <a:lnTo>
                    <a:pt x="818" y="84"/>
                  </a:lnTo>
                  <a:lnTo>
                    <a:pt x="823" y="84"/>
                  </a:lnTo>
                  <a:lnTo>
                    <a:pt x="829" y="83"/>
                  </a:lnTo>
                  <a:lnTo>
                    <a:pt x="836" y="82"/>
                  </a:lnTo>
                  <a:lnTo>
                    <a:pt x="841" y="81"/>
                  </a:lnTo>
                  <a:lnTo>
                    <a:pt x="846" y="81"/>
                  </a:lnTo>
                  <a:lnTo>
                    <a:pt x="845" y="118"/>
                  </a:lnTo>
                  <a:lnTo>
                    <a:pt x="844" y="118"/>
                  </a:lnTo>
                  <a:lnTo>
                    <a:pt x="842" y="118"/>
                  </a:lnTo>
                  <a:lnTo>
                    <a:pt x="838" y="119"/>
                  </a:lnTo>
                  <a:lnTo>
                    <a:pt x="834" y="119"/>
                  </a:lnTo>
                  <a:lnTo>
                    <a:pt x="831" y="119"/>
                  </a:lnTo>
                  <a:lnTo>
                    <a:pt x="828" y="120"/>
                  </a:lnTo>
                  <a:lnTo>
                    <a:pt x="824" y="121"/>
                  </a:lnTo>
                  <a:lnTo>
                    <a:pt x="821" y="121"/>
                  </a:lnTo>
                  <a:lnTo>
                    <a:pt x="818" y="121"/>
                  </a:lnTo>
                  <a:lnTo>
                    <a:pt x="814" y="122"/>
                  </a:lnTo>
                  <a:lnTo>
                    <a:pt x="810" y="122"/>
                  </a:lnTo>
                  <a:lnTo>
                    <a:pt x="806" y="124"/>
                  </a:lnTo>
                  <a:lnTo>
                    <a:pt x="799" y="124"/>
                  </a:lnTo>
                  <a:lnTo>
                    <a:pt x="794" y="124"/>
                  </a:lnTo>
                  <a:lnTo>
                    <a:pt x="788" y="125"/>
                  </a:lnTo>
                  <a:lnTo>
                    <a:pt x="783" y="125"/>
                  </a:lnTo>
                  <a:lnTo>
                    <a:pt x="776" y="125"/>
                  </a:lnTo>
                  <a:lnTo>
                    <a:pt x="770" y="126"/>
                  </a:lnTo>
                  <a:lnTo>
                    <a:pt x="763" y="127"/>
                  </a:lnTo>
                  <a:lnTo>
                    <a:pt x="757" y="127"/>
                  </a:lnTo>
                  <a:lnTo>
                    <a:pt x="752" y="127"/>
                  </a:lnTo>
                  <a:lnTo>
                    <a:pt x="749" y="127"/>
                  </a:lnTo>
                  <a:lnTo>
                    <a:pt x="745" y="127"/>
                  </a:lnTo>
                  <a:lnTo>
                    <a:pt x="741" y="127"/>
                  </a:lnTo>
                  <a:lnTo>
                    <a:pt x="737" y="127"/>
                  </a:lnTo>
                  <a:lnTo>
                    <a:pt x="733" y="127"/>
                  </a:lnTo>
                  <a:lnTo>
                    <a:pt x="729" y="127"/>
                  </a:lnTo>
                  <a:lnTo>
                    <a:pt x="725" y="128"/>
                  </a:lnTo>
                  <a:lnTo>
                    <a:pt x="721" y="128"/>
                  </a:lnTo>
                  <a:lnTo>
                    <a:pt x="717" y="128"/>
                  </a:lnTo>
                  <a:lnTo>
                    <a:pt x="713" y="128"/>
                  </a:lnTo>
                  <a:lnTo>
                    <a:pt x="709" y="128"/>
                  </a:lnTo>
                  <a:lnTo>
                    <a:pt x="704" y="128"/>
                  </a:lnTo>
                  <a:lnTo>
                    <a:pt x="699" y="128"/>
                  </a:lnTo>
                  <a:lnTo>
                    <a:pt x="695" y="128"/>
                  </a:lnTo>
                  <a:lnTo>
                    <a:pt x="692" y="129"/>
                  </a:lnTo>
                  <a:lnTo>
                    <a:pt x="688" y="128"/>
                  </a:lnTo>
                  <a:lnTo>
                    <a:pt x="684" y="128"/>
                  </a:lnTo>
                  <a:lnTo>
                    <a:pt x="680" y="128"/>
                  </a:lnTo>
                  <a:lnTo>
                    <a:pt x="677" y="128"/>
                  </a:lnTo>
                  <a:lnTo>
                    <a:pt x="671" y="128"/>
                  </a:lnTo>
                  <a:lnTo>
                    <a:pt x="665" y="128"/>
                  </a:lnTo>
                  <a:lnTo>
                    <a:pt x="660" y="128"/>
                  </a:lnTo>
                  <a:lnTo>
                    <a:pt x="653" y="128"/>
                  </a:lnTo>
                  <a:lnTo>
                    <a:pt x="648" y="128"/>
                  </a:lnTo>
                  <a:lnTo>
                    <a:pt x="645" y="128"/>
                  </a:lnTo>
                  <a:lnTo>
                    <a:pt x="640" y="128"/>
                  </a:lnTo>
                  <a:lnTo>
                    <a:pt x="636" y="128"/>
                  </a:lnTo>
                  <a:lnTo>
                    <a:pt x="633" y="128"/>
                  </a:lnTo>
                  <a:lnTo>
                    <a:pt x="628" y="128"/>
                  </a:lnTo>
                  <a:lnTo>
                    <a:pt x="622" y="127"/>
                  </a:lnTo>
                  <a:lnTo>
                    <a:pt x="618" y="127"/>
                  </a:lnTo>
                  <a:lnTo>
                    <a:pt x="613" y="125"/>
                  </a:lnTo>
                  <a:lnTo>
                    <a:pt x="609" y="124"/>
                  </a:lnTo>
                  <a:lnTo>
                    <a:pt x="605" y="123"/>
                  </a:lnTo>
                  <a:lnTo>
                    <a:pt x="603" y="122"/>
                  </a:lnTo>
                  <a:lnTo>
                    <a:pt x="600" y="117"/>
                  </a:lnTo>
                  <a:lnTo>
                    <a:pt x="598" y="113"/>
                  </a:lnTo>
                  <a:lnTo>
                    <a:pt x="596" y="110"/>
                  </a:lnTo>
                  <a:lnTo>
                    <a:pt x="595" y="107"/>
                  </a:lnTo>
                  <a:lnTo>
                    <a:pt x="594" y="103"/>
                  </a:lnTo>
                  <a:lnTo>
                    <a:pt x="594" y="100"/>
                  </a:lnTo>
                  <a:lnTo>
                    <a:pt x="593" y="95"/>
                  </a:lnTo>
                  <a:lnTo>
                    <a:pt x="592" y="92"/>
                  </a:lnTo>
                  <a:lnTo>
                    <a:pt x="591" y="87"/>
                  </a:lnTo>
                  <a:lnTo>
                    <a:pt x="591" y="83"/>
                  </a:lnTo>
                  <a:lnTo>
                    <a:pt x="590" y="78"/>
                  </a:lnTo>
                  <a:lnTo>
                    <a:pt x="589" y="75"/>
                  </a:lnTo>
                  <a:lnTo>
                    <a:pt x="589" y="71"/>
                  </a:lnTo>
                  <a:lnTo>
                    <a:pt x="589" y="68"/>
                  </a:lnTo>
                  <a:lnTo>
                    <a:pt x="588" y="65"/>
                  </a:lnTo>
                  <a:lnTo>
                    <a:pt x="587" y="62"/>
                  </a:lnTo>
                  <a:lnTo>
                    <a:pt x="587" y="58"/>
                  </a:lnTo>
                  <a:lnTo>
                    <a:pt x="587" y="54"/>
                  </a:lnTo>
                  <a:lnTo>
                    <a:pt x="586" y="48"/>
                  </a:lnTo>
                  <a:lnTo>
                    <a:pt x="584" y="44"/>
                  </a:lnTo>
                  <a:lnTo>
                    <a:pt x="582" y="40"/>
                  </a:lnTo>
                  <a:lnTo>
                    <a:pt x="580" y="39"/>
                  </a:lnTo>
                  <a:lnTo>
                    <a:pt x="578" y="39"/>
                  </a:lnTo>
                  <a:lnTo>
                    <a:pt x="575" y="39"/>
                  </a:lnTo>
                  <a:lnTo>
                    <a:pt x="570" y="38"/>
                  </a:lnTo>
                  <a:lnTo>
                    <a:pt x="565" y="38"/>
                  </a:lnTo>
                  <a:lnTo>
                    <a:pt x="560" y="38"/>
                  </a:lnTo>
                  <a:lnTo>
                    <a:pt x="556" y="38"/>
                  </a:lnTo>
                  <a:lnTo>
                    <a:pt x="552" y="38"/>
                  </a:lnTo>
                  <a:lnTo>
                    <a:pt x="548" y="38"/>
                  </a:lnTo>
                  <a:lnTo>
                    <a:pt x="543" y="38"/>
                  </a:lnTo>
                  <a:lnTo>
                    <a:pt x="539" y="38"/>
                  </a:lnTo>
                  <a:lnTo>
                    <a:pt x="534" y="38"/>
                  </a:lnTo>
                  <a:lnTo>
                    <a:pt x="529" y="39"/>
                  </a:lnTo>
                  <a:lnTo>
                    <a:pt x="523" y="39"/>
                  </a:lnTo>
                  <a:lnTo>
                    <a:pt x="517" y="39"/>
                  </a:lnTo>
                  <a:lnTo>
                    <a:pt x="512" y="39"/>
                  </a:lnTo>
                  <a:lnTo>
                    <a:pt x="505" y="39"/>
                  </a:lnTo>
                  <a:lnTo>
                    <a:pt x="499" y="39"/>
                  </a:lnTo>
                  <a:lnTo>
                    <a:pt x="493" y="39"/>
                  </a:lnTo>
                  <a:lnTo>
                    <a:pt x="487" y="39"/>
                  </a:lnTo>
                  <a:lnTo>
                    <a:pt x="480" y="39"/>
                  </a:lnTo>
                  <a:lnTo>
                    <a:pt x="473" y="39"/>
                  </a:lnTo>
                  <a:lnTo>
                    <a:pt x="467" y="39"/>
                  </a:lnTo>
                  <a:lnTo>
                    <a:pt x="460" y="39"/>
                  </a:lnTo>
                  <a:lnTo>
                    <a:pt x="453" y="39"/>
                  </a:lnTo>
                  <a:lnTo>
                    <a:pt x="446" y="39"/>
                  </a:lnTo>
                  <a:lnTo>
                    <a:pt x="440" y="39"/>
                  </a:lnTo>
                  <a:lnTo>
                    <a:pt x="432" y="39"/>
                  </a:lnTo>
                  <a:lnTo>
                    <a:pt x="426" y="40"/>
                  </a:lnTo>
                  <a:lnTo>
                    <a:pt x="419" y="40"/>
                  </a:lnTo>
                  <a:lnTo>
                    <a:pt x="412" y="40"/>
                  </a:lnTo>
                  <a:lnTo>
                    <a:pt x="404" y="40"/>
                  </a:lnTo>
                  <a:lnTo>
                    <a:pt x="398" y="40"/>
                  </a:lnTo>
                  <a:lnTo>
                    <a:pt x="390" y="40"/>
                  </a:lnTo>
                  <a:lnTo>
                    <a:pt x="383" y="40"/>
                  </a:lnTo>
                  <a:lnTo>
                    <a:pt x="377" y="40"/>
                  </a:lnTo>
                  <a:lnTo>
                    <a:pt x="371" y="40"/>
                  </a:lnTo>
                  <a:lnTo>
                    <a:pt x="364" y="40"/>
                  </a:lnTo>
                  <a:lnTo>
                    <a:pt x="357" y="40"/>
                  </a:lnTo>
                  <a:lnTo>
                    <a:pt x="350" y="40"/>
                  </a:lnTo>
                  <a:lnTo>
                    <a:pt x="345" y="41"/>
                  </a:lnTo>
                  <a:lnTo>
                    <a:pt x="339" y="41"/>
                  </a:lnTo>
                  <a:lnTo>
                    <a:pt x="333" y="41"/>
                  </a:lnTo>
                  <a:lnTo>
                    <a:pt x="327" y="41"/>
                  </a:lnTo>
                  <a:lnTo>
                    <a:pt x="323" y="42"/>
                  </a:lnTo>
                  <a:lnTo>
                    <a:pt x="317" y="42"/>
                  </a:lnTo>
                  <a:lnTo>
                    <a:pt x="312" y="42"/>
                  </a:lnTo>
                  <a:lnTo>
                    <a:pt x="306" y="42"/>
                  </a:lnTo>
                  <a:lnTo>
                    <a:pt x="302" y="42"/>
                  </a:lnTo>
                  <a:lnTo>
                    <a:pt x="297" y="42"/>
                  </a:lnTo>
                  <a:lnTo>
                    <a:pt x="294" y="42"/>
                  </a:lnTo>
                  <a:lnTo>
                    <a:pt x="290" y="42"/>
                  </a:lnTo>
                  <a:lnTo>
                    <a:pt x="287" y="43"/>
                  </a:lnTo>
                  <a:lnTo>
                    <a:pt x="282" y="43"/>
                  </a:lnTo>
                  <a:lnTo>
                    <a:pt x="279" y="43"/>
                  </a:lnTo>
                  <a:lnTo>
                    <a:pt x="277" y="43"/>
                  </a:lnTo>
                  <a:lnTo>
                    <a:pt x="275" y="43"/>
                  </a:lnTo>
                  <a:lnTo>
                    <a:pt x="272" y="44"/>
                  </a:lnTo>
                  <a:lnTo>
                    <a:pt x="270" y="44"/>
                  </a:lnTo>
                  <a:lnTo>
                    <a:pt x="267" y="45"/>
                  </a:lnTo>
                  <a:lnTo>
                    <a:pt x="265" y="47"/>
                  </a:lnTo>
                  <a:lnTo>
                    <a:pt x="264" y="51"/>
                  </a:lnTo>
                  <a:lnTo>
                    <a:pt x="262" y="57"/>
                  </a:lnTo>
                  <a:lnTo>
                    <a:pt x="259" y="62"/>
                  </a:lnTo>
                  <a:lnTo>
                    <a:pt x="258" y="68"/>
                  </a:lnTo>
                  <a:lnTo>
                    <a:pt x="257" y="71"/>
                  </a:lnTo>
                  <a:lnTo>
                    <a:pt x="257" y="74"/>
                  </a:lnTo>
                  <a:lnTo>
                    <a:pt x="255" y="77"/>
                  </a:lnTo>
                  <a:lnTo>
                    <a:pt x="255" y="82"/>
                  </a:lnTo>
                  <a:lnTo>
                    <a:pt x="254" y="85"/>
                  </a:lnTo>
                  <a:lnTo>
                    <a:pt x="253" y="89"/>
                  </a:lnTo>
                  <a:lnTo>
                    <a:pt x="253" y="92"/>
                  </a:lnTo>
                  <a:lnTo>
                    <a:pt x="253" y="95"/>
                  </a:lnTo>
                  <a:lnTo>
                    <a:pt x="252" y="98"/>
                  </a:lnTo>
                  <a:lnTo>
                    <a:pt x="251" y="102"/>
                  </a:lnTo>
                  <a:lnTo>
                    <a:pt x="250" y="106"/>
                  </a:lnTo>
                  <a:lnTo>
                    <a:pt x="250" y="110"/>
                  </a:lnTo>
                  <a:lnTo>
                    <a:pt x="249" y="115"/>
                  </a:lnTo>
                  <a:lnTo>
                    <a:pt x="248" y="121"/>
                  </a:lnTo>
                  <a:lnTo>
                    <a:pt x="246" y="126"/>
                  </a:lnTo>
                  <a:lnTo>
                    <a:pt x="245" y="131"/>
                  </a:lnTo>
                  <a:lnTo>
                    <a:pt x="243" y="132"/>
                  </a:lnTo>
                  <a:lnTo>
                    <a:pt x="240" y="134"/>
                  </a:lnTo>
                  <a:lnTo>
                    <a:pt x="235" y="136"/>
                  </a:lnTo>
                  <a:lnTo>
                    <a:pt x="231" y="138"/>
                  </a:lnTo>
                  <a:lnTo>
                    <a:pt x="228" y="138"/>
                  </a:lnTo>
                  <a:lnTo>
                    <a:pt x="225" y="139"/>
                  </a:lnTo>
                  <a:lnTo>
                    <a:pt x="222" y="139"/>
                  </a:lnTo>
                  <a:lnTo>
                    <a:pt x="219" y="140"/>
                  </a:lnTo>
                  <a:lnTo>
                    <a:pt x="215" y="141"/>
                  </a:lnTo>
                  <a:lnTo>
                    <a:pt x="210" y="142"/>
                  </a:lnTo>
                  <a:lnTo>
                    <a:pt x="206" y="142"/>
                  </a:lnTo>
                  <a:lnTo>
                    <a:pt x="202" y="143"/>
                  </a:lnTo>
                  <a:lnTo>
                    <a:pt x="198" y="143"/>
                  </a:lnTo>
                  <a:lnTo>
                    <a:pt x="193" y="144"/>
                  </a:lnTo>
                  <a:lnTo>
                    <a:pt x="188" y="144"/>
                  </a:lnTo>
                  <a:lnTo>
                    <a:pt x="183" y="145"/>
                  </a:lnTo>
                  <a:lnTo>
                    <a:pt x="177" y="145"/>
                  </a:lnTo>
                  <a:lnTo>
                    <a:pt x="172" y="145"/>
                  </a:lnTo>
                  <a:lnTo>
                    <a:pt x="166" y="145"/>
                  </a:lnTo>
                  <a:lnTo>
                    <a:pt x="160" y="146"/>
                  </a:lnTo>
                  <a:lnTo>
                    <a:pt x="154" y="145"/>
                  </a:lnTo>
                  <a:lnTo>
                    <a:pt x="148" y="145"/>
                  </a:lnTo>
                  <a:lnTo>
                    <a:pt x="142" y="145"/>
                  </a:lnTo>
                  <a:lnTo>
                    <a:pt x="135" y="145"/>
                  </a:lnTo>
                  <a:lnTo>
                    <a:pt x="131" y="145"/>
                  </a:lnTo>
                  <a:lnTo>
                    <a:pt x="128" y="145"/>
                  </a:lnTo>
                  <a:lnTo>
                    <a:pt x="124" y="145"/>
                  </a:lnTo>
                  <a:lnTo>
                    <a:pt x="121" y="145"/>
                  </a:lnTo>
                  <a:lnTo>
                    <a:pt x="118" y="145"/>
                  </a:lnTo>
                  <a:lnTo>
                    <a:pt x="115" y="145"/>
                  </a:lnTo>
                  <a:lnTo>
                    <a:pt x="110" y="145"/>
                  </a:lnTo>
                  <a:lnTo>
                    <a:pt x="107" y="145"/>
                  </a:lnTo>
                  <a:lnTo>
                    <a:pt x="103" y="145"/>
                  </a:lnTo>
                  <a:lnTo>
                    <a:pt x="98" y="144"/>
                  </a:lnTo>
                  <a:lnTo>
                    <a:pt x="94" y="144"/>
                  </a:lnTo>
                  <a:lnTo>
                    <a:pt x="91" y="144"/>
                  </a:lnTo>
                  <a:lnTo>
                    <a:pt x="85" y="143"/>
                  </a:lnTo>
                  <a:lnTo>
                    <a:pt x="82" y="143"/>
                  </a:lnTo>
                  <a:lnTo>
                    <a:pt x="78" y="143"/>
                  </a:lnTo>
                  <a:lnTo>
                    <a:pt x="74" y="143"/>
                  </a:lnTo>
                  <a:lnTo>
                    <a:pt x="70" y="142"/>
                  </a:lnTo>
                  <a:lnTo>
                    <a:pt x="66" y="142"/>
                  </a:lnTo>
                  <a:lnTo>
                    <a:pt x="61" y="141"/>
                  </a:lnTo>
                  <a:lnTo>
                    <a:pt x="58" y="140"/>
                  </a:lnTo>
                  <a:lnTo>
                    <a:pt x="54" y="140"/>
                  </a:lnTo>
                  <a:lnTo>
                    <a:pt x="50" y="139"/>
                  </a:lnTo>
                  <a:lnTo>
                    <a:pt x="47" y="139"/>
                  </a:lnTo>
                  <a:lnTo>
                    <a:pt x="44" y="139"/>
                  </a:lnTo>
                  <a:lnTo>
                    <a:pt x="40" y="137"/>
                  </a:lnTo>
                  <a:lnTo>
                    <a:pt x="35" y="137"/>
                  </a:lnTo>
                  <a:lnTo>
                    <a:pt x="32" y="136"/>
                  </a:lnTo>
                  <a:lnTo>
                    <a:pt x="29" y="136"/>
                  </a:lnTo>
                  <a:lnTo>
                    <a:pt x="23" y="134"/>
                  </a:lnTo>
                  <a:lnTo>
                    <a:pt x="18" y="132"/>
                  </a:lnTo>
                  <a:lnTo>
                    <a:pt x="11" y="129"/>
                  </a:lnTo>
                  <a:lnTo>
                    <a:pt x="7" y="127"/>
                  </a:lnTo>
                  <a:lnTo>
                    <a:pt x="3" y="125"/>
                  </a:lnTo>
                  <a:lnTo>
                    <a:pt x="0" y="123"/>
                  </a:lnTo>
                  <a:lnTo>
                    <a:pt x="1" y="87"/>
                  </a:lnTo>
                  <a:close/>
                </a:path>
              </a:pathLst>
            </a:custGeom>
            <a:solidFill>
              <a:srgbClr val="000000"/>
            </a:solidFill>
            <a:ln w="9525">
              <a:noFill/>
              <a:round/>
              <a:headEnd/>
              <a:tailEnd/>
            </a:ln>
          </p:spPr>
          <p:txBody>
            <a:bodyPr/>
            <a:lstStyle/>
            <a:p>
              <a:endParaRPr lang="en-US"/>
            </a:p>
          </p:txBody>
        </p:sp>
        <p:sp>
          <p:nvSpPr>
            <p:cNvPr id="15386" name="Freeform 196"/>
            <p:cNvSpPr>
              <a:spLocks/>
            </p:cNvSpPr>
            <p:nvPr/>
          </p:nvSpPr>
          <p:spPr bwMode="auto">
            <a:xfrm>
              <a:off x="4132" y="3361"/>
              <a:ext cx="212" cy="81"/>
            </a:xfrm>
            <a:custGeom>
              <a:avLst/>
              <a:gdLst>
                <a:gd name="T0" fmla="*/ 0 w 425"/>
                <a:gd name="T1" fmla="*/ 0 h 164"/>
                <a:gd name="T2" fmla="*/ 0 w 425"/>
                <a:gd name="T3" fmla="*/ 0 h 164"/>
                <a:gd name="T4" fmla="*/ 0 w 425"/>
                <a:gd name="T5" fmla="*/ 0 h 164"/>
                <a:gd name="T6" fmla="*/ 0 w 425"/>
                <a:gd name="T7" fmla="*/ 0 h 164"/>
                <a:gd name="T8" fmla="*/ 0 w 425"/>
                <a:gd name="T9" fmla="*/ 0 h 164"/>
                <a:gd name="T10" fmla="*/ 0 w 425"/>
                <a:gd name="T11" fmla="*/ 0 h 164"/>
                <a:gd name="T12" fmla="*/ 0 w 425"/>
                <a:gd name="T13" fmla="*/ 0 h 164"/>
                <a:gd name="T14" fmla="*/ 0 w 425"/>
                <a:gd name="T15" fmla="*/ 0 h 164"/>
                <a:gd name="T16" fmla="*/ 0 w 425"/>
                <a:gd name="T17" fmla="*/ 0 h 164"/>
                <a:gd name="T18" fmla="*/ 0 w 425"/>
                <a:gd name="T19" fmla="*/ 0 h 164"/>
                <a:gd name="T20" fmla="*/ 0 w 425"/>
                <a:gd name="T21" fmla="*/ 0 h 164"/>
                <a:gd name="T22" fmla="*/ 0 w 425"/>
                <a:gd name="T23" fmla="*/ 0 h 164"/>
                <a:gd name="T24" fmla="*/ 0 w 425"/>
                <a:gd name="T25" fmla="*/ 0 h 164"/>
                <a:gd name="T26" fmla="*/ 0 w 425"/>
                <a:gd name="T27" fmla="*/ 0 h 164"/>
                <a:gd name="T28" fmla="*/ 0 w 425"/>
                <a:gd name="T29" fmla="*/ 0 h 164"/>
                <a:gd name="T30" fmla="*/ 0 w 425"/>
                <a:gd name="T31" fmla="*/ 0 h 164"/>
                <a:gd name="T32" fmla="*/ 0 w 425"/>
                <a:gd name="T33" fmla="*/ 0 h 164"/>
                <a:gd name="T34" fmla="*/ 0 w 425"/>
                <a:gd name="T35" fmla="*/ 0 h 164"/>
                <a:gd name="T36" fmla="*/ 0 w 425"/>
                <a:gd name="T37" fmla="*/ 0 h 164"/>
                <a:gd name="T38" fmla="*/ 0 w 425"/>
                <a:gd name="T39" fmla="*/ 0 h 164"/>
                <a:gd name="T40" fmla="*/ 0 w 425"/>
                <a:gd name="T41" fmla="*/ 0 h 164"/>
                <a:gd name="T42" fmla="*/ 0 w 425"/>
                <a:gd name="T43" fmla="*/ 0 h 164"/>
                <a:gd name="T44" fmla="*/ 0 w 425"/>
                <a:gd name="T45" fmla="*/ 0 h 164"/>
                <a:gd name="T46" fmla="*/ 0 w 425"/>
                <a:gd name="T47" fmla="*/ 0 h 164"/>
                <a:gd name="T48" fmla="*/ 0 w 425"/>
                <a:gd name="T49" fmla="*/ 0 h 164"/>
                <a:gd name="T50" fmla="*/ 0 w 425"/>
                <a:gd name="T51" fmla="*/ 0 h 164"/>
                <a:gd name="T52" fmla="*/ 0 w 425"/>
                <a:gd name="T53" fmla="*/ 0 h 164"/>
                <a:gd name="T54" fmla="*/ 0 w 425"/>
                <a:gd name="T55" fmla="*/ 0 h 164"/>
                <a:gd name="T56" fmla="*/ 0 w 425"/>
                <a:gd name="T57" fmla="*/ 0 h 164"/>
                <a:gd name="T58" fmla="*/ 0 w 425"/>
                <a:gd name="T59" fmla="*/ 0 h 164"/>
                <a:gd name="T60" fmla="*/ 0 w 425"/>
                <a:gd name="T61" fmla="*/ 0 h 164"/>
                <a:gd name="T62" fmla="*/ 0 w 425"/>
                <a:gd name="T63" fmla="*/ 0 h 164"/>
                <a:gd name="T64" fmla="*/ 0 w 425"/>
                <a:gd name="T65" fmla="*/ 0 h 164"/>
                <a:gd name="T66" fmla="*/ 0 w 425"/>
                <a:gd name="T67" fmla="*/ 0 h 164"/>
                <a:gd name="T68" fmla="*/ 0 w 425"/>
                <a:gd name="T69" fmla="*/ 0 h 164"/>
                <a:gd name="T70" fmla="*/ 0 w 425"/>
                <a:gd name="T71" fmla="*/ 0 h 164"/>
                <a:gd name="T72" fmla="*/ 0 w 425"/>
                <a:gd name="T73" fmla="*/ 0 h 164"/>
                <a:gd name="T74" fmla="*/ 0 w 425"/>
                <a:gd name="T75" fmla="*/ 0 h 164"/>
                <a:gd name="T76" fmla="*/ 0 w 425"/>
                <a:gd name="T77" fmla="*/ 0 h 164"/>
                <a:gd name="T78" fmla="*/ 0 w 425"/>
                <a:gd name="T79" fmla="*/ 0 h 164"/>
                <a:gd name="T80" fmla="*/ 0 w 425"/>
                <a:gd name="T81" fmla="*/ 0 h 164"/>
                <a:gd name="T82" fmla="*/ 0 w 425"/>
                <a:gd name="T83" fmla="*/ 0 h 164"/>
                <a:gd name="T84" fmla="*/ 0 w 425"/>
                <a:gd name="T85" fmla="*/ 0 h 164"/>
                <a:gd name="T86" fmla="*/ 0 w 425"/>
                <a:gd name="T87" fmla="*/ 0 h 164"/>
                <a:gd name="T88" fmla="*/ 0 w 425"/>
                <a:gd name="T89" fmla="*/ 0 h 164"/>
                <a:gd name="T90" fmla="*/ 0 w 425"/>
                <a:gd name="T91" fmla="*/ 0 h 164"/>
                <a:gd name="T92" fmla="*/ 0 w 425"/>
                <a:gd name="T93" fmla="*/ 0 h 164"/>
                <a:gd name="T94" fmla="*/ 0 w 425"/>
                <a:gd name="T95" fmla="*/ 0 h 164"/>
                <a:gd name="T96" fmla="*/ 0 w 425"/>
                <a:gd name="T97" fmla="*/ 0 h 164"/>
                <a:gd name="T98" fmla="*/ 0 w 425"/>
                <a:gd name="T99" fmla="*/ 0 h 164"/>
                <a:gd name="T100" fmla="*/ 0 w 425"/>
                <a:gd name="T101" fmla="*/ 0 h 164"/>
                <a:gd name="T102" fmla="*/ 0 w 425"/>
                <a:gd name="T103" fmla="*/ 0 h 164"/>
                <a:gd name="T104" fmla="*/ 0 w 425"/>
                <a:gd name="T105" fmla="*/ 0 h 164"/>
                <a:gd name="T106" fmla="*/ 0 w 425"/>
                <a:gd name="T107" fmla="*/ 0 h 164"/>
                <a:gd name="T108" fmla="*/ 0 w 425"/>
                <a:gd name="T109" fmla="*/ 0 h 164"/>
                <a:gd name="T110" fmla="*/ 0 w 425"/>
                <a:gd name="T111" fmla="*/ 0 h 164"/>
                <a:gd name="T112" fmla="*/ 0 w 425"/>
                <a:gd name="T113" fmla="*/ 0 h 164"/>
                <a:gd name="T114" fmla="*/ 0 w 425"/>
                <a:gd name="T115" fmla="*/ 0 h 164"/>
                <a:gd name="T116" fmla="*/ 0 w 425"/>
                <a:gd name="T117" fmla="*/ 0 h 164"/>
                <a:gd name="T118" fmla="*/ 0 w 425"/>
                <a:gd name="T119" fmla="*/ 0 h 164"/>
                <a:gd name="T120" fmla="*/ 0 w 425"/>
                <a:gd name="T121" fmla="*/ 0 h 164"/>
                <a:gd name="T122" fmla="*/ 0 w 425"/>
                <a:gd name="T123" fmla="*/ 0 h 164"/>
                <a:gd name="T124" fmla="*/ 0 w 425"/>
                <a:gd name="T125" fmla="*/ 0 h 1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5"/>
                <a:gd name="T190" fmla="*/ 0 h 164"/>
                <a:gd name="T191" fmla="*/ 425 w 425"/>
                <a:gd name="T192" fmla="*/ 164 h 1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5" h="164">
                  <a:moveTo>
                    <a:pt x="52" y="1"/>
                  </a:moveTo>
                  <a:lnTo>
                    <a:pt x="48" y="0"/>
                  </a:lnTo>
                  <a:lnTo>
                    <a:pt x="44" y="0"/>
                  </a:lnTo>
                  <a:lnTo>
                    <a:pt x="40" y="1"/>
                  </a:lnTo>
                  <a:lnTo>
                    <a:pt x="36" y="2"/>
                  </a:lnTo>
                  <a:lnTo>
                    <a:pt x="33" y="3"/>
                  </a:lnTo>
                  <a:lnTo>
                    <a:pt x="30" y="6"/>
                  </a:lnTo>
                  <a:lnTo>
                    <a:pt x="26" y="9"/>
                  </a:lnTo>
                  <a:lnTo>
                    <a:pt x="24" y="15"/>
                  </a:lnTo>
                  <a:lnTo>
                    <a:pt x="21" y="20"/>
                  </a:lnTo>
                  <a:lnTo>
                    <a:pt x="20" y="27"/>
                  </a:lnTo>
                  <a:lnTo>
                    <a:pt x="18" y="31"/>
                  </a:lnTo>
                  <a:lnTo>
                    <a:pt x="18" y="34"/>
                  </a:lnTo>
                  <a:lnTo>
                    <a:pt x="17" y="39"/>
                  </a:lnTo>
                  <a:lnTo>
                    <a:pt x="17" y="44"/>
                  </a:lnTo>
                  <a:lnTo>
                    <a:pt x="15" y="47"/>
                  </a:lnTo>
                  <a:lnTo>
                    <a:pt x="15" y="52"/>
                  </a:lnTo>
                  <a:lnTo>
                    <a:pt x="14" y="56"/>
                  </a:lnTo>
                  <a:lnTo>
                    <a:pt x="14" y="62"/>
                  </a:lnTo>
                  <a:lnTo>
                    <a:pt x="12" y="67"/>
                  </a:lnTo>
                  <a:lnTo>
                    <a:pt x="12" y="72"/>
                  </a:lnTo>
                  <a:lnTo>
                    <a:pt x="11" y="77"/>
                  </a:lnTo>
                  <a:lnTo>
                    <a:pt x="11" y="83"/>
                  </a:lnTo>
                  <a:lnTo>
                    <a:pt x="9" y="87"/>
                  </a:lnTo>
                  <a:lnTo>
                    <a:pt x="9" y="91"/>
                  </a:lnTo>
                  <a:lnTo>
                    <a:pt x="8" y="94"/>
                  </a:lnTo>
                  <a:lnTo>
                    <a:pt x="8" y="98"/>
                  </a:lnTo>
                  <a:lnTo>
                    <a:pt x="8" y="101"/>
                  </a:lnTo>
                  <a:lnTo>
                    <a:pt x="7" y="105"/>
                  </a:lnTo>
                  <a:lnTo>
                    <a:pt x="6" y="110"/>
                  </a:lnTo>
                  <a:lnTo>
                    <a:pt x="6" y="113"/>
                  </a:lnTo>
                  <a:lnTo>
                    <a:pt x="6" y="116"/>
                  </a:lnTo>
                  <a:lnTo>
                    <a:pt x="5" y="120"/>
                  </a:lnTo>
                  <a:lnTo>
                    <a:pt x="5" y="123"/>
                  </a:lnTo>
                  <a:lnTo>
                    <a:pt x="5" y="127"/>
                  </a:lnTo>
                  <a:lnTo>
                    <a:pt x="3" y="130"/>
                  </a:lnTo>
                  <a:lnTo>
                    <a:pt x="2" y="133"/>
                  </a:lnTo>
                  <a:lnTo>
                    <a:pt x="2" y="138"/>
                  </a:lnTo>
                  <a:lnTo>
                    <a:pt x="2" y="142"/>
                  </a:lnTo>
                  <a:lnTo>
                    <a:pt x="0" y="146"/>
                  </a:lnTo>
                  <a:lnTo>
                    <a:pt x="1" y="150"/>
                  </a:lnTo>
                  <a:lnTo>
                    <a:pt x="2" y="153"/>
                  </a:lnTo>
                  <a:lnTo>
                    <a:pt x="5" y="155"/>
                  </a:lnTo>
                  <a:lnTo>
                    <a:pt x="8" y="158"/>
                  </a:lnTo>
                  <a:lnTo>
                    <a:pt x="14" y="161"/>
                  </a:lnTo>
                  <a:lnTo>
                    <a:pt x="17" y="161"/>
                  </a:lnTo>
                  <a:lnTo>
                    <a:pt x="22" y="162"/>
                  </a:lnTo>
                  <a:lnTo>
                    <a:pt x="24" y="162"/>
                  </a:lnTo>
                  <a:lnTo>
                    <a:pt x="30" y="162"/>
                  </a:lnTo>
                  <a:lnTo>
                    <a:pt x="33" y="162"/>
                  </a:lnTo>
                  <a:lnTo>
                    <a:pt x="39" y="162"/>
                  </a:lnTo>
                  <a:lnTo>
                    <a:pt x="43" y="162"/>
                  </a:lnTo>
                  <a:lnTo>
                    <a:pt x="49" y="162"/>
                  </a:lnTo>
                  <a:lnTo>
                    <a:pt x="55" y="162"/>
                  </a:lnTo>
                  <a:lnTo>
                    <a:pt x="62" y="163"/>
                  </a:lnTo>
                  <a:lnTo>
                    <a:pt x="68" y="163"/>
                  </a:lnTo>
                  <a:lnTo>
                    <a:pt x="74" y="163"/>
                  </a:lnTo>
                  <a:lnTo>
                    <a:pt x="79" y="163"/>
                  </a:lnTo>
                  <a:lnTo>
                    <a:pt x="83" y="163"/>
                  </a:lnTo>
                  <a:lnTo>
                    <a:pt x="86" y="163"/>
                  </a:lnTo>
                  <a:lnTo>
                    <a:pt x="90" y="163"/>
                  </a:lnTo>
                  <a:lnTo>
                    <a:pt x="93" y="163"/>
                  </a:lnTo>
                  <a:lnTo>
                    <a:pt x="97" y="163"/>
                  </a:lnTo>
                  <a:lnTo>
                    <a:pt x="100" y="163"/>
                  </a:lnTo>
                  <a:lnTo>
                    <a:pt x="105" y="163"/>
                  </a:lnTo>
                  <a:lnTo>
                    <a:pt x="108" y="163"/>
                  </a:lnTo>
                  <a:lnTo>
                    <a:pt x="113" y="163"/>
                  </a:lnTo>
                  <a:lnTo>
                    <a:pt x="116" y="163"/>
                  </a:lnTo>
                  <a:lnTo>
                    <a:pt x="121" y="163"/>
                  </a:lnTo>
                  <a:lnTo>
                    <a:pt x="124" y="163"/>
                  </a:lnTo>
                  <a:lnTo>
                    <a:pt x="129" y="163"/>
                  </a:lnTo>
                  <a:lnTo>
                    <a:pt x="134" y="163"/>
                  </a:lnTo>
                  <a:lnTo>
                    <a:pt x="138" y="163"/>
                  </a:lnTo>
                  <a:lnTo>
                    <a:pt x="142" y="163"/>
                  </a:lnTo>
                  <a:lnTo>
                    <a:pt x="146" y="163"/>
                  </a:lnTo>
                  <a:lnTo>
                    <a:pt x="150" y="163"/>
                  </a:lnTo>
                  <a:lnTo>
                    <a:pt x="156" y="163"/>
                  </a:lnTo>
                  <a:lnTo>
                    <a:pt x="160" y="163"/>
                  </a:lnTo>
                  <a:lnTo>
                    <a:pt x="164" y="163"/>
                  </a:lnTo>
                  <a:lnTo>
                    <a:pt x="168" y="163"/>
                  </a:lnTo>
                  <a:lnTo>
                    <a:pt x="172" y="163"/>
                  </a:lnTo>
                  <a:lnTo>
                    <a:pt x="178" y="163"/>
                  </a:lnTo>
                  <a:lnTo>
                    <a:pt x="182" y="163"/>
                  </a:lnTo>
                  <a:lnTo>
                    <a:pt x="186" y="163"/>
                  </a:lnTo>
                  <a:lnTo>
                    <a:pt x="191" y="163"/>
                  </a:lnTo>
                  <a:lnTo>
                    <a:pt x="195" y="163"/>
                  </a:lnTo>
                  <a:lnTo>
                    <a:pt x="199" y="163"/>
                  </a:lnTo>
                  <a:lnTo>
                    <a:pt x="204" y="163"/>
                  </a:lnTo>
                  <a:lnTo>
                    <a:pt x="209" y="163"/>
                  </a:lnTo>
                  <a:lnTo>
                    <a:pt x="213" y="163"/>
                  </a:lnTo>
                  <a:lnTo>
                    <a:pt x="217" y="163"/>
                  </a:lnTo>
                  <a:lnTo>
                    <a:pt x="222" y="163"/>
                  </a:lnTo>
                  <a:lnTo>
                    <a:pt x="227" y="164"/>
                  </a:lnTo>
                  <a:lnTo>
                    <a:pt x="231" y="163"/>
                  </a:lnTo>
                  <a:lnTo>
                    <a:pt x="235" y="163"/>
                  </a:lnTo>
                  <a:lnTo>
                    <a:pt x="238" y="163"/>
                  </a:lnTo>
                  <a:lnTo>
                    <a:pt x="243" y="163"/>
                  </a:lnTo>
                  <a:lnTo>
                    <a:pt x="246" y="163"/>
                  </a:lnTo>
                  <a:lnTo>
                    <a:pt x="250" y="163"/>
                  </a:lnTo>
                  <a:lnTo>
                    <a:pt x="255" y="163"/>
                  </a:lnTo>
                  <a:lnTo>
                    <a:pt x="259" y="163"/>
                  </a:lnTo>
                  <a:lnTo>
                    <a:pt x="263" y="163"/>
                  </a:lnTo>
                  <a:lnTo>
                    <a:pt x="267" y="163"/>
                  </a:lnTo>
                  <a:lnTo>
                    <a:pt x="270" y="163"/>
                  </a:lnTo>
                  <a:lnTo>
                    <a:pt x="274" y="163"/>
                  </a:lnTo>
                  <a:lnTo>
                    <a:pt x="279" y="163"/>
                  </a:lnTo>
                  <a:lnTo>
                    <a:pt x="283" y="163"/>
                  </a:lnTo>
                  <a:lnTo>
                    <a:pt x="286" y="163"/>
                  </a:lnTo>
                  <a:lnTo>
                    <a:pt x="291" y="163"/>
                  </a:lnTo>
                  <a:lnTo>
                    <a:pt x="294" y="163"/>
                  </a:lnTo>
                  <a:lnTo>
                    <a:pt x="297" y="163"/>
                  </a:lnTo>
                  <a:lnTo>
                    <a:pt x="300" y="163"/>
                  </a:lnTo>
                  <a:lnTo>
                    <a:pt x="305" y="163"/>
                  </a:lnTo>
                  <a:lnTo>
                    <a:pt x="308" y="163"/>
                  </a:lnTo>
                  <a:lnTo>
                    <a:pt x="312" y="163"/>
                  </a:lnTo>
                  <a:lnTo>
                    <a:pt x="315" y="163"/>
                  </a:lnTo>
                  <a:lnTo>
                    <a:pt x="318" y="163"/>
                  </a:lnTo>
                  <a:lnTo>
                    <a:pt x="324" y="163"/>
                  </a:lnTo>
                  <a:lnTo>
                    <a:pt x="332" y="163"/>
                  </a:lnTo>
                  <a:lnTo>
                    <a:pt x="338" y="163"/>
                  </a:lnTo>
                  <a:lnTo>
                    <a:pt x="345" y="163"/>
                  </a:lnTo>
                  <a:lnTo>
                    <a:pt x="351" y="163"/>
                  </a:lnTo>
                  <a:lnTo>
                    <a:pt x="356" y="163"/>
                  </a:lnTo>
                  <a:lnTo>
                    <a:pt x="362" y="163"/>
                  </a:lnTo>
                  <a:lnTo>
                    <a:pt x="367" y="163"/>
                  </a:lnTo>
                  <a:lnTo>
                    <a:pt x="371" y="163"/>
                  </a:lnTo>
                  <a:lnTo>
                    <a:pt x="376" y="163"/>
                  </a:lnTo>
                  <a:lnTo>
                    <a:pt x="381" y="163"/>
                  </a:lnTo>
                  <a:lnTo>
                    <a:pt x="385" y="163"/>
                  </a:lnTo>
                  <a:lnTo>
                    <a:pt x="389" y="162"/>
                  </a:lnTo>
                  <a:lnTo>
                    <a:pt x="392" y="162"/>
                  </a:lnTo>
                  <a:lnTo>
                    <a:pt x="395" y="162"/>
                  </a:lnTo>
                  <a:lnTo>
                    <a:pt x="399" y="162"/>
                  </a:lnTo>
                  <a:lnTo>
                    <a:pt x="405" y="162"/>
                  </a:lnTo>
                  <a:lnTo>
                    <a:pt x="409" y="162"/>
                  </a:lnTo>
                  <a:lnTo>
                    <a:pt x="412" y="160"/>
                  </a:lnTo>
                  <a:lnTo>
                    <a:pt x="415" y="158"/>
                  </a:lnTo>
                  <a:lnTo>
                    <a:pt x="417" y="156"/>
                  </a:lnTo>
                  <a:lnTo>
                    <a:pt x="420" y="155"/>
                  </a:lnTo>
                  <a:lnTo>
                    <a:pt x="422" y="150"/>
                  </a:lnTo>
                  <a:lnTo>
                    <a:pt x="425" y="145"/>
                  </a:lnTo>
                  <a:lnTo>
                    <a:pt x="425" y="141"/>
                  </a:lnTo>
                  <a:lnTo>
                    <a:pt x="425" y="137"/>
                  </a:lnTo>
                  <a:lnTo>
                    <a:pt x="425" y="131"/>
                  </a:lnTo>
                  <a:lnTo>
                    <a:pt x="425" y="127"/>
                  </a:lnTo>
                  <a:lnTo>
                    <a:pt x="422" y="121"/>
                  </a:lnTo>
                  <a:lnTo>
                    <a:pt x="422" y="116"/>
                  </a:lnTo>
                  <a:lnTo>
                    <a:pt x="420" y="110"/>
                  </a:lnTo>
                  <a:lnTo>
                    <a:pt x="420" y="104"/>
                  </a:lnTo>
                  <a:lnTo>
                    <a:pt x="419" y="99"/>
                  </a:lnTo>
                  <a:lnTo>
                    <a:pt x="418" y="94"/>
                  </a:lnTo>
                  <a:lnTo>
                    <a:pt x="417" y="89"/>
                  </a:lnTo>
                  <a:lnTo>
                    <a:pt x="416" y="83"/>
                  </a:lnTo>
                  <a:lnTo>
                    <a:pt x="416" y="79"/>
                  </a:lnTo>
                  <a:lnTo>
                    <a:pt x="415" y="74"/>
                  </a:lnTo>
                  <a:lnTo>
                    <a:pt x="414" y="70"/>
                  </a:lnTo>
                  <a:lnTo>
                    <a:pt x="414" y="66"/>
                  </a:lnTo>
                  <a:lnTo>
                    <a:pt x="413" y="61"/>
                  </a:lnTo>
                  <a:lnTo>
                    <a:pt x="413" y="56"/>
                  </a:lnTo>
                  <a:lnTo>
                    <a:pt x="412" y="52"/>
                  </a:lnTo>
                  <a:lnTo>
                    <a:pt x="412" y="49"/>
                  </a:lnTo>
                  <a:lnTo>
                    <a:pt x="411" y="44"/>
                  </a:lnTo>
                  <a:lnTo>
                    <a:pt x="411" y="41"/>
                  </a:lnTo>
                  <a:lnTo>
                    <a:pt x="410" y="38"/>
                  </a:lnTo>
                  <a:lnTo>
                    <a:pt x="410" y="34"/>
                  </a:lnTo>
                  <a:lnTo>
                    <a:pt x="409" y="30"/>
                  </a:lnTo>
                  <a:lnTo>
                    <a:pt x="408" y="26"/>
                  </a:lnTo>
                  <a:lnTo>
                    <a:pt x="408" y="23"/>
                  </a:lnTo>
                  <a:lnTo>
                    <a:pt x="408" y="21"/>
                  </a:lnTo>
                  <a:lnTo>
                    <a:pt x="406" y="15"/>
                  </a:lnTo>
                  <a:lnTo>
                    <a:pt x="405" y="12"/>
                  </a:lnTo>
                  <a:lnTo>
                    <a:pt x="404" y="6"/>
                  </a:lnTo>
                  <a:lnTo>
                    <a:pt x="402" y="4"/>
                  </a:lnTo>
                  <a:lnTo>
                    <a:pt x="399" y="2"/>
                  </a:lnTo>
                  <a:lnTo>
                    <a:pt x="398" y="2"/>
                  </a:lnTo>
                  <a:lnTo>
                    <a:pt x="395" y="2"/>
                  </a:lnTo>
                  <a:lnTo>
                    <a:pt x="392" y="1"/>
                  </a:lnTo>
                  <a:lnTo>
                    <a:pt x="389" y="0"/>
                  </a:lnTo>
                  <a:lnTo>
                    <a:pt x="385" y="0"/>
                  </a:lnTo>
                  <a:lnTo>
                    <a:pt x="382" y="0"/>
                  </a:lnTo>
                  <a:lnTo>
                    <a:pt x="378" y="0"/>
                  </a:lnTo>
                  <a:lnTo>
                    <a:pt x="373" y="0"/>
                  </a:lnTo>
                  <a:lnTo>
                    <a:pt x="369" y="0"/>
                  </a:lnTo>
                  <a:lnTo>
                    <a:pt x="365" y="0"/>
                  </a:lnTo>
                  <a:lnTo>
                    <a:pt x="360" y="0"/>
                  </a:lnTo>
                  <a:lnTo>
                    <a:pt x="355" y="0"/>
                  </a:lnTo>
                  <a:lnTo>
                    <a:pt x="351" y="0"/>
                  </a:lnTo>
                  <a:lnTo>
                    <a:pt x="345" y="0"/>
                  </a:lnTo>
                  <a:lnTo>
                    <a:pt x="340" y="0"/>
                  </a:lnTo>
                  <a:lnTo>
                    <a:pt x="335" y="0"/>
                  </a:lnTo>
                  <a:lnTo>
                    <a:pt x="330" y="0"/>
                  </a:lnTo>
                  <a:lnTo>
                    <a:pt x="323" y="0"/>
                  </a:lnTo>
                  <a:lnTo>
                    <a:pt x="316" y="0"/>
                  </a:lnTo>
                  <a:lnTo>
                    <a:pt x="310" y="0"/>
                  </a:lnTo>
                  <a:lnTo>
                    <a:pt x="304" y="0"/>
                  </a:lnTo>
                  <a:lnTo>
                    <a:pt x="300" y="0"/>
                  </a:lnTo>
                  <a:lnTo>
                    <a:pt x="297" y="0"/>
                  </a:lnTo>
                  <a:lnTo>
                    <a:pt x="293" y="0"/>
                  </a:lnTo>
                  <a:lnTo>
                    <a:pt x="290" y="0"/>
                  </a:lnTo>
                  <a:lnTo>
                    <a:pt x="283" y="0"/>
                  </a:lnTo>
                  <a:lnTo>
                    <a:pt x="277" y="0"/>
                  </a:lnTo>
                  <a:lnTo>
                    <a:pt x="273" y="0"/>
                  </a:lnTo>
                  <a:lnTo>
                    <a:pt x="269" y="0"/>
                  </a:lnTo>
                  <a:lnTo>
                    <a:pt x="265" y="0"/>
                  </a:lnTo>
                  <a:lnTo>
                    <a:pt x="262" y="0"/>
                  </a:lnTo>
                  <a:lnTo>
                    <a:pt x="258" y="0"/>
                  </a:lnTo>
                  <a:lnTo>
                    <a:pt x="255" y="0"/>
                  </a:lnTo>
                  <a:lnTo>
                    <a:pt x="250" y="0"/>
                  </a:lnTo>
                  <a:lnTo>
                    <a:pt x="247" y="0"/>
                  </a:lnTo>
                  <a:lnTo>
                    <a:pt x="243" y="0"/>
                  </a:lnTo>
                  <a:lnTo>
                    <a:pt x="239" y="0"/>
                  </a:lnTo>
                  <a:lnTo>
                    <a:pt x="235" y="0"/>
                  </a:lnTo>
                  <a:lnTo>
                    <a:pt x="232" y="0"/>
                  </a:lnTo>
                  <a:lnTo>
                    <a:pt x="227" y="0"/>
                  </a:lnTo>
                  <a:lnTo>
                    <a:pt x="223" y="0"/>
                  </a:lnTo>
                  <a:lnTo>
                    <a:pt x="219" y="0"/>
                  </a:lnTo>
                  <a:lnTo>
                    <a:pt x="215" y="1"/>
                  </a:lnTo>
                  <a:lnTo>
                    <a:pt x="212" y="0"/>
                  </a:lnTo>
                  <a:lnTo>
                    <a:pt x="208" y="0"/>
                  </a:lnTo>
                  <a:lnTo>
                    <a:pt x="205" y="0"/>
                  </a:lnTo>
                  <a:lnTo>
                    <a:pt x="201" y="0"/>
                  </a:lnTo>
                  <a:lnTo>
                    <a:pt x="198" y="0"/>
                  </a:lnTo>
                  <a:lnTo>
                    <a:pt x="194" y="0"/>
                  </a:lnTo>
                  <a:lnTo>
                    <a:pt x="191" y="0"/>
                  </a:lnTo>
                  <a:lnTo>
                    <a:pt x="188" y="0"/>
                  </a:lnTo>
                  <a:lnTo>
                    <a:pt x="184" y="0"/>
                  </a:lnTo>
                  <a:lnTo>
                    <a:pt x="181" y="0"/>
                  </a:lnTo>
                  <a:lnTo>
                    <a:pt x="178" y="0"/>
                  </a:lnTo>
                  <a:lnTo>
                    <a:pt x="174" y="0"/>
                  </a:lnTo>
                  <a:lnTo>
                    <a:pt x="167" y="0"/>
                  </a:lnTo>
                  <a:lnTo>
                    <a:pt x="161" y="0"/>
                  </a:lnTo>
                  <a:lnTo>
                    <a:pt x="154" y="0"/>
                  </a:lnTo>
                  <a:lnTo>
                    <a:pt x="147" y="0"/>
                  </a:lnTo>
                  <a:lnTo>
                    <a:pt x="140" y="0"/>
                  </a:lnTo>
                  <a:lnTo>
                    <a:pt x="134" y="0"/>
                  </a:lnTo>
                  <a:lnTo>
                    <a:pt x="127" y="0"/>
                  </a:lnTo>
                  <a:lnTo>
                    <a:pt x="121" y="0"/>
                  </a:lnTo>
                  <a:lnTo>
                    <a:pt x="116" y="0"/>
                  </a:lnTo>
                  <a:lnTo>
                    <a:pt x="110" y="0"/>
                  </a:lnTo>
                  <a:lnTo>
                    <a:pt x="105" y="0"/>
                  </a:lnTo>
                  <a:lnTo>
                    <a:pt x="98" y="0"/>
                  </a:lnTo>
                  <a:lnTo>
                    <a:pt x="93" y="0"/>
                  </a:lnTo>
                  <a:lnTo>
                    <a:pt x="89" y="0"/>
                  </a:lnTo>
                  <a:lnTo>
                    <a:pt x="84" y="0"/>
                  </a:lnTo>
                  <a:lnTo>
                    <a:pt x="80" y="0"/>
                  </a:lnTo>
                  <a:lnTo>
                    <a:pt x="75" y="0"/>
                  </a:lnTo>
                  <a:lnTo>
                    <a:pt x="71" y="0"/>
                  </a:lnTo>
                  <a:lnTo>
                    <a:pt x="68" y="0"/>
                  </a:lnTo>
                  <a:lnTo>
                    <a:pt x="64" y="0"/>
                  </a:lnTo>
                  <a:lnTo>
                    <a:pt x="61" y="0"/>
                  </a:lnTo>
                  <a:lnTo>
                    <a:pt x="59" y="0"/>
                  </a:lnTo>
                  <a:lnTo>
                    <a:pt x="55" y="0"/>
                  </a:lnTo>
                  <a:lnTo>
                    <a:pt x="52" y="1"/>
                  </a:lnTo>
                  <a:close/>
                </a:path>
              </a:pathLst>
            </a:custGeom>
            <a:solidFill>
              <a:srgbClr val="000000"/>
            </a:solidFill>
            <a:ln w="9525">
              <a:noFill/>
              <a:round/>
              <a:headEnd/>
              <a:tailEnd/>
            </a:ln>
          </p:spPr>
          <p:txBody>
            <a:bodyPr/>
            <a:lstStyle/>
            <a:p>
              <a:endParaRPr lang="en-US"/>
            </a:p>
          </p:txBody>
        </p:sp>
        <p:sp>
          <p:nvSpPr>
            <p:cNvPr id="15387" name="Freeform 197"/>
            <p:cNvSpPr>
              <a:spLocks/>
            </p:cNvSpPr>
            <p:nvPr/>
          </p:nvSpPr>
          <p:spPr bwMode="auto">
            <a:xfrm>
              <a:off x="4151" y="3375"/>
              <a:ext cx="177" cy="51"/>
            </a:xfrm>
            <a:custGeom>
              <a:avLst/>
              <a:gdLst>
                <a:gd name="T0" fmla="*/ 1 w 353"/>
                <a:gd name="T1" fmla="*/ 1 h 101"/>
                <a:gd name="T2" fmla="*/ 1 w 353"/>
                <a:gd name="T3" fmla="*/ 1 h 101"/>
                <a:gd name="T4" fmla="*/ 1 w 353"/>
                <a:gd name="T5" fmla="*/ 1 h 101"/>
                <a:gd name="T6" fmla="*/ 1 w 353"/>
                <a:gd name="T7" fmla="*/ 1 h 101"/>
                <a:gd name="T8" fmla="*/ 0 w 353"/>
                <a:gd name="T9" fmla="*/ 1 h 101"/>
                <a:gd name="T10" fmla="*/ 0 w 353"/>
                <a:gd name="T11" fmla="*/ 1 h 101"/>
                <a:gd name="T12" fmla="*/ 1 w 353"/>
                <a:gd name="T13" fmla="*/ 1 h 101"/>
                <a:gd name="T14" fmla="*/ 1 w 353"/>
                <a:gd name="T15" fmla="*/ 1 h 101"/>
                <a:gd name="T16" fmla="*/ 1 w 353"/>
                <a:gd name="T17" fmla="*/ 1 h 101"/>
                <a:gd name="T18" fmla="*/ 1 w 353"/>
                <a:gd name="T19" fmla="*/ 1 h 101"/>
                <a:gd name="T20" fmla="*/ 1 w 353"/>
                <a:gd name="T21" fmla="*/ 1 h 101"/>
                <a:gd name="T22" fmla="*/ 1 w 353"/>
                <a:gd name="T23" fmla="*/ 1 h 101"/>
                <a:gd name="T24" fmla="*/ 1 w 353"/>
                <a:gd name="T25" fmla="*/ 1 h 101"/>
                <a:gd name="T26" fmla="*/ 1 w 353"/>
                <a:gd name="T27" fmla="*/ 1 h 101"/>
                <a:gd name="T28" fmla="*/ 1 w 353"/>
                <a:gd name="T29" fmla="*/ 1 h 101"/>
                <a:gd name="T30" fmla="*/ 1 w 353"/>
                <a:gd name="T31" fmla="*/ 1 h 101"/>
                <a:gd name="T32" fmla="*/ 1 w 353"/>
                <a:gd name="T33" fmla="*/ 1 h 101"/>
                <a:gd name="T34" fmla="*/ 1 w 353"/>
                <a:gd name="T35" fmla="*/ 1 h 101"/>
                <a:gd name="T36" fmla="*/ 1 w 353"/>
                <a:gd name="T37" fmla="*/ 1 h 101"/>
                <a:gd name="T38" fmla="*/ 1 w 353"/>
                <a:gd name="T39" fmla="*/ 1 h 101"/>
                <a:gd name="T40" fmla="*/ 1 w 353"/>
                <a:gd name="T41" fmla="*/ 1 h 101"/>
                <a:gd name="T42" fmla="*/ 1 w 353"/>
                <a:gd name="T43" fmla="*/ 1 h 101"/>
                <a:gd name="T44" fmla="*/ 1 w 353"/>
                <a:gd name="T45" fmla="*/ 1 h 101"/>
                <a:gd name="T46" fmla="*/ 1 w 353"/>
                <a:gd name="T47" fmla="*/ 1 h 101"/>
                <a:gd name="T48" fmla="*/ 1 w 353"/>
                <a:gd name="T49" fmla="*/ 1 h 101"/>
                <a:gd name="T50" fmla="*/ 1 w 353"/>
                <a:gd name="T51" fmla="*/ 1 h 101"/>
                <a:gd name="T52" fmla="*/ 1 w 353"/>
                <a:gd name="T53" fmla="*/ 1 h 101"/>
                <a:gd name="T54" fmla="*/ 1 w 353"/>
                <a:gd name="T55" fmla="*/ 1 h 101"/>
                <a:gd name="T56" fmla="*/ 1 w 353"/>
                <a:gd name="T57" fmla="*/ 1 h 101"/>
                <a:gd name="T58" fmla="*/ 1 w 353"/>
                <a:gd name="T59" fmla="*/ 1 h 101"/>
                <a:gd name="T60" fmla="*/ 1 w 353"/>
                <a:gd name="T61" fmla="*/ 1 h 101"/>
                <a:gd name="T62" fmla="*/ 1 w 353"/>
                <a:gd name="T63" fmla="*/ 0 h 101"/>
                <a:gd name="T64" fmla="*/ 1 w 353"/>
                <a:gd name="T65" fmla="*/ 0 h 101"/>
                <a:gd name="T66" fmla="*/ 1 w 353"/>
                <a:gd name="T67" fmla="*/ 0 h 101"/>
                <a:gd name="T68" fmla="*/ 1 w 353"/>
                <a:gd name="T69" fmla="*/ 0 h 101"/>
                <a:gd name="T70" fmla="*/ 1 w 353"/>
                <a:gd name="T71" fmla="*/ 0 h 101"/>
                <a:gd name="T72" fmla="*/ 1 w 353"/>
                <a:gd name="T73" fmla="*/ 0 h 101"/>
                <a:gd name="T74" fmla="*/ 1 w 353"/>
                <a:gd name="T75" fmla="*/ 0 h 101"/>
                <a:gd name="T76" fmla="*/ 1 w 353"/>
                <a:gd name="T77" fmla="*/ 0 h 101"/>
                <a:gd name="T78" fmla="*/ 1 w 353"/>
                <a:gd name="T79" fmla="*/ 0 h 101"/>
                <a:gd name="T80" fmla="*/ 1 w 353"/>
                <a:gd name="T81" fmla="*/ 0 h 101"/>
                <a:gd name="T82" fmla="*/ 1 w 353"/>
                <a:gd name="T83" fmla="*/ 0 h 101"/>
                <a:gd name="T84" fmla="*/ 1 w 353"/>
                <a:gd name="T85" fmla="*/ 0 h 101"/>
                <a:gd name="T86" fmla="*/ 1 w 353"/>
                <a:gd name="T87" fmla="*/ 0 h 101"/>
                <a:gd name="T88" fmla="*/ 1 w 353"/>
                <a:gd name="T89" fmla="*/ 0 h 101"/>
                <a:gd name="T90" fmla="*/ 1 w 353"/>
                <a:gd name="T91" fmla="*/ 0 h 101"/>
                <a:gd name="T92" fmla="*/ 1 w 353"/>
                <a:gd name="T93" fmla="*/ 0 h 101"/>
                <a:gd name="T94" fmla="*/ 1 w 353"/>
                <a:gd name="T95" fmla="*/ 0 h 101"/>
                <a:gd name="T96" fmla="*/ 1 w 353"/>
                <a:gd name="T97" fmla="*/ 0 h 101"/>
                <a:gd name="T98" fmla="*/ 1 w 353"/>
                <a:gd name="T99" fmla="*/ 1 h 1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3"/>
                <a:gd name="T151" fmla="*/ 0 h 101"/>
                <a:gd name="T152" fmla="*/ 353 w 353"/>
                <a:gd name="T153" fmla="*/ 101 h 1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3" h="101">
                  <a:moveTo>
                    <a:pt x="16" y="2"/>
                  </a:moveTo>
                  <a:lnTo>
                    <a:pt x="13" y="4"/>
                  </a:lnTo>
                  <a:lnTo>
                    <a:pt x="13" y="9"/>
                  </a:lnTo>
                  <a:lnTo>
                    <a:pt x="11" y="11"/>
                  </a:lnTo>
                  <a:lnTo>
                    <a:pt x="11" y="14"/>
                  </a:lnTo>
                  <a:lnTo>
                    <a:pt x="10" y="18"/>
                  </a:lnTo>
                  <a:lnTo>
                    <a:pt x="10" y="21"/>
                  </a:lnTo>
                  <a:lnTo>
                    <a:pt x="9" y="25"/>
                  </a:lnTo>
                  <a:lnTo>
                    <a:pt x="8" y="29"/>
                  </a:lnTo>
                  <a:lnTo>
                    <a:pt x="8" y="34"/>
                  </a:lnTo>
                  <a:lnTo>
                    <a:pt x="7" y="40"/>
                  </a:lnTo>
                  <a:lnTo>
                    <a:pt x="6" y="45"/>
                  </a:lnTo>
                  <a:lnTo>
                    <a:pt x="5" y="50"/>
                  </a:lnTo>
                  <a:lnTo>
                    <a:pt x="5" y="57"/>
                  </a:lnTo>
                  <a:lnTo>
                    <a:pt x="4" y="63"/>
                  </a:lnTo>
                  <a:lnTo>
                    <a:pt x="2" y="68"/>
                  </a:lnTo>
                  <a:lnTo>
                    <a:pt x="2" y="73"/>
                  </a:lnTo>
                  <a:lnTo>
                    <a:pt x="0" y="77"/>
                  </a:lnTo>
                  <a:lnTo>
                    <a:pt x="0" y="83"/>
                  </a:lnTo>
                  <a:lnTo>
                    <a:pt x="0" y="86"/>
                  </a:lnTo>
                  <a:lnTo>
                    <a:pt x="0" y="89"/>
                  </a:lnTo>
                  <a:lnTo>
                    <a:pt x="0" y="91"/>
                  </a:lnTo>
                  <a:lnTo>
                    <a:pt x="0" y="94"/>
                  </a:lnTo>
                  <a:lnTo>
                    <a:pt x="0" y="98"/>
                  </a:lnTo>
                  <a:lnTo>
                    <a:pt x="4" y="100"/>
                  </a:lnTo>
                  <a:lnTo>
                    <a:pt x="5" y="100"/>
                  </a:lnTo>
                  <a:lnTo>
                    <a:pt x="7" y="100"/>
                  </a:lnTo>
                  <a:lnTo>
                    <a:pt x="10" y="100"/>
                  </a:lnTo>
                  <a:lnTo>
                    <a:pt x="15" y="100"/>
                  </a:lnTo>
                  <a:lnTo>
                    <a:pt x="20" y="100"/>
                  </a:lnTo>
                  <a:lnTo>
                    <a:pt x="25" y="100"/>
                  </a:lnTo>
                  <a:lnTo>
                    <a:pt x="27" y="100"/>
                  </a:lnTo>
                  <a:lnTo>
                    <a:pt x="31" y="100"/>
                  </a:lnTo>
                  <a:lnTo>
                    <a:pt x="34" y="100"/>
                  </a:lnTo>
                  <a:lnTo>
                    <a:pt x="38" y="101"/>
                  </a:lnTo>
                  <a:lnTo>
                    <a:pt x="42" y="101"/>
                  </a:lnTo>
                  <a:lnTo>
                    <a:pt x="45" y="101"/>
                  </a:lnTo>
                  <a:lnTo>
                    <a:pt x="48" y="101"/>
                  </a:lnTo>
                  <a:lnTo>
                    <a:pt x="53" y="101"/>
                  </a:lnTo>
                  <a:lnTo>
                    <a:pt x="56" y="101"/>
                  </a:lnTo>
                  <a:lnTo>
                    <a:pt x="60" y="101"/>
                  </a:lnTo>
                  <a:lnTo>
                    <a:pt x="65" y="101"/>
                  </a:lnTo>
                  <a:lnTo>
                    <a:pt x="69" y="101"/>
                  </a:lnTo>
                  <a:lnTo>
                    <a:pt x="73" y="101"/>
                  </a:lnTo>
                  <a:lnTo>
                    <a:pt x="77" y="101"/>
                  </a:lnTo>
                  <a:lnTo>
                    <a:pt x="82" y="101"/>
                  </a:lnTo>
                  <a:lnTo>
                    <a:pt x="86" y="101"/>
                  </a:lnTo>
                  <a:lnTo>
                    <a:pt x="92" y="101"/>
                  </a:lnTo>
                  <a:lnTo>
                    <a:pt x="97" y="101"/>
                  </a:lnTo>
                  <a:lnTo>
                    <a:pt x="101" y="101"/>
                  </a:lnTo>
                  <a:lnTo>
                    <a:pt x="106" y="101"/>
                  </a:lnTo>
                  <a:lnTo>
                    <a:pt x="110" y="101"/>
                  </a:lnTo>
                  <a:lnTo>
                    <a:pt x="116" y="101"/>
                  </a:lnTo>
                  <a:lnTo>
                    <a:pt x="121" y="101"/>
                  </a:lnTo>
                  <a:lnTo>
                    <a:pt x="125" y="101"/>
                  </a:lnTo>
                  <a:lnTo>
                    <a:pt x="130" y="101"/>
                  </a:lnTo>
                  <a:lnTo>
                    <a:pt x="135" y="101"/>
                  </a:lnTo>
                  <a:lnTo>
                    <a:pt x="140" y="101"/>
                  </a:lnTo>
                  <a:lnTo>
                    <a:pt x="145" y="101"/>
                  </a:lnTo>
                  <a:lnTo>
                    <a:pt x="149" y="101"/>
                  </a:lnTo>
                  <a:lnTo>
                    <a:pt x="154" y="101"/>
                  </a:lnTo>
                  <a:lnTo>
                    <a:pt x="158" y="101"/>
                  </a:lnTo>
                  <a:lnTo>
                    <a:pt x="164" y="101"/>
                  </a:lnTo>
                  <a:lnTo>
                    <a:pt x="168" y="101"/>
                  </a:lnTo>
                  <a:lnTo>
                    <a:pt x="173" y="101"/>
                  </a:lnTo>
                  <a:lnTo>
                    <a:pt x="177" y="101"/>
                  </a:lnTo>
                  <a:lnTo>
                    <a:pt x="182" y="101"/>
                  </a:lnTo>
                  <a:lnTo>
                    <a:pt x="186" y="101"/>
                  </a:lnTo>
                  <a:lnTo>
                    <a:pt x="191" y="101"/>
                  </a:lnTo>
                  <a:lnTo>
                    <a:pt x="195" y="101"/>
                  </a:lnTo>
                  <a:lnTo>
                    <a:pt x="199" y="101"/>
                  </a:lnTo>
                  <a:lnTo>
                    <a:pt x="203" y="101"/>
                  </a:lnTo>
                  <a:lnTo>
                    <a:pt x="207" y="101"/>
                  </a:lnTo>
                  <a:lnTo>
                    <a:pt x="211" y="101"/>
                  </a:lnTo>
                  <a:lnTo>
                    <a:pt x="216" y="101"/>
                  </a:lnTo>
                  <a:lnTo>
                    <a:pt x="219" y="101"/>
                  </a:lnTo>
                  <a:lnTo>
                    <a:pt x="223" y="101"/>
                  </a:lnTo>
                  <a:lnTo>
                    <a:pt x="226" y="101"/>
                  </a:lnTo>
                  <a:lnTo>
                    <a:pt x="229" y="101"/>
                  </a:lnTo>
                  <a:lnTo>
                    <a:pt x="235" y="101"/>
                  </a:lnTo>
                  <a:lnTo>
                    <a:pt x="242" y="101"/>
                  </a:lnTo>
                  <a:lnTo>
                    <a:pt x="246" y="101"/>
                  </a:lnTo>
                  <a:lnTo>
                    <a:pt x="251" y="101"/>
                  </a:lnTo>
                  <a:lnTo>
                    <a:pt x="256" y="101"/>
                  </a:lnTo>
                  <a:lnTo>
                    <a:pt x="261" y="101"/>
                  </a:lnTo>
                  <a:lnTo>
                    <a:pt x="267" y="101"/>
                  </a:lnTo>
                  <a:lnTo>
                    <a:pt x="271" y="101"/>
                  </a:lnTo>
                  <a:lnTo>
                    <a:pt x="276" y="101"/>
                  </a:lnTo>
                  <a:lnTo>
                    <a:pt x="281" y="101"/>
                  </a:lnTo>
                  <a:lnTo>
                    <a:pt x="285" y="101"/>
                  </a:lnTo>
                  <a:lnTo>
                    <a:pt x="291" y="101"/>
                  </a:lnTo>
                  <a:lnTo>
                    <a:pt x="295" y="101"/>
                  </a:lnTo>
                  <a:lnTo>
                    <a:pt x="300" y="101"/>
                  </a:lnTo>
                  <a:lnTo>
                    <a:pt x="303" y="101"/>
                  </a:lnTo>
                  <a:lnTo>
                    <a:pt x="308" y="101"/>
                  </a:lnTo>
                  <a:lnTo>
                    <a:pt x="313" y="101"/>
                  </a:lnTo>
                  <a:lnTo>
                    <a:pt x="317" y="101"/>
                  </a:lnTo>
                  <a:lnTo>
                    <a:pt x="320" y="100"/>
                  </a:lnTo>
                  <a:lnTo>
                    <a:pt x="324" y="100"/>
                  </a:lnTo>
                  <a:lnTo>
                    <a:pt x="327" y="100"/>
                  </a:lnTo>
                  <a:lnTo>
                    <a:pt x="330" y="100"/>
                  </a:lnTo>
                  <a:lnTo>
                    <a:pt x="337" y="100"/>
                  </a:lnTo>
                  <a:lnTo>
                    <a:pt x="342" y="100"/>
                  </a:lnTo>
                  <a:lnTo>
                    <a:pt x="346" y="99"/>
                  </a:lnTo>
                  <a:lnTo>
                    <a:pt x="349" y="99"/>
                  </a:lnTo>
                  <a:lnTo>
                    <a:pt x="351" y="98"/>
                  </a:lnTo>
                  <a:lnTo>
                    <a:pt x="353" y="98"/>
                  </a:lnTo>
                  <a:lnTo>
                    <a:pt x="352" y="95"/>
                  </a:lnTo>
                  <a:lnTo>
                    <a:pt x="352" y="90"/>
                  </a:lnTo>
                  <a:lnTo>
                    <a:pt x="351" y="86"/>
                  </a:lnTo>
                  <a:lnTo>
                    <a:pt x="351" y="82"/>
                  </a:lnTo>
                  <a:lnTo>
                    <a:pt x="350" y="76"/>
                  </a:lnTo>
                  <a:lnTo>
                    <a:pt x="350" y="72"/>
                  </a:lnTo>
                  <a:lnTo>
                    <a:pt x="349" y="66"/>
                  </a:lnTo>
                  <a:lnTo>
                    <a:pt x="349" y="60"/>
                  </a:lnTo>
                  <a:lnTo>
                    <a:pt x="348" y="54"/>
                  </a:lnTo>
                  <a:lnTo>
                    <a:pt x="348" y="48"/>
                  </a:lnTo>
                  <a:lnTo>
                    <a:pt x="346" y="42"/>
                  </a:lnTo>
                  <a:lnTo>
                    <a:pt x="346" y="37"/>
                  </a:lnTo>
                  <a:lnTo>
                    <a:pt x="345" y="31"/>
                  </a:lnTo>
                  <a:lnTo>
                    <a:pt x="345" y="25"/>
                  </a:lnTo>
                  <a:lnTo>
                    <a:pt x="344" y="20"/>
                  </a:lnTo>
                  <a:lnTo>
                    <a:pt x="344" y="16"/>
                  </a:lnTo>
                  <a:lnTo>
                    <a:pt x="343" y="12"/>
                  </a:lnTo>
                  <a:lnTo>
                    <a:pt x="342" y="10"/>
                  </a:lnTo>
                  <a:lnTo>
                    <a:pt x="340" y="5"/>
                  </a:lnTo>
                  <a:lnTo>
                    <a:pt x="339" y="2"/>
                  </a:lnTo>
                  <a:lnTo>
                    <a:pt x="335" y="0"/>
                  </a:lnTo>
                  <a:lnTo>
                    <a:pt x="332" y="0"/>
                  </a:lnTo>
                  <a:lnTo>
                    <a:pt x="328" y="0"/>
                  </a:lnTo>
                  <a:lnTo>
                    <a:pt x="323" y="0"/>
                  </a:lnTo>
                  <a:lnTo>
                    <a:pt x="319" y="0"/>
                  </a:lnTo>
                  <a:lnTo>
                    <a:pt x="315" y="0"/>
                  </a:lnTo>
                  <a:lnTo>
                    <a:pt x="309" y="0"/>
                  </a:lnTo>
                  <a:lnTo>
                    <a:pt x="305" y="0"/>
                  </a:lnTo>
                  <a:lnTo>
                    <a:pt x="300" y="0"/>
                  </a:lnTo>
                  <a:lnTo>
                    <a:pt x="294" y="0"/>
                  </a:lnTo>
                  <a:lnTo>
                    <a:pt x="288" y="0"/>
                  </a:lnTo>
                  <a:lnTo>
                    <a:pt x="281" y="0"/>
                  </a:lnTo>
                  <a:lnTo>
                    <a:pt x="277" y="0"/>
                  </a:lnTo>
                  <a:lnTo>
                    <a:pt x="274" y="0"/>
                  </a:lnTo>
                  <a:lnTo>
                    <a:pt x="271" y="0"/>
                  </a:lnTo>
                  <a:lnTo>
                    <a:pt x="268" y="0"/>
                  </a:lnTo>
                  <a:lnTo>
                    <a:pt x="260" y="0"/>
                  </a:lnTo>
                  <a:lnTo>
                    <a:pt x="254" y="0"/>
                  </a:lnTo>
                  <a:lnTo>
                    <a:pt x="250" y="0"/>
                  </a:lnTo>
                  <a:lnTo>
                    <a:pt x="247" y="0"/>
                  </a:lnTo>
                  <a:lnTo>
                    <a:pt x="243" y="0"/>
                  </a:lnTo>
                  <a:lnTo>
                    <a:pt x="240" y="0"/>
                  </a:lnTo>
                  <a:lnTo>
                    <a:pt x="235" y="0"/>
                  </a:lnTo>
                  <a:lnTo>
                    <a:pt x="231" y="0"/>
                  </a:lnTo>
                  <a:lnTo>
                    <a:pt x="228" y="0"/>
                  </a:lnTo>
                  <a:lnTo>
                    <a:pt x="225" y="0"/>
                  </a:lnTo>
                  <a:lnTo>
                    <a:pt x="221" y="0"/>
                  </a:lnTo>
                  <a:lnTo>
                    <a:pt x="217" y="0"/>
                  </a:lnTo>
                  <a:lnTo>
                    <a:pt x="214" y="0"/>
                  </a:lnTo>
                  <a:lnTo>
                    <a:pt x="209" y="0"/>
                  </a:lnTo>
                  <a:lnTo>
                    <a:pt x="205" y="0"/>
                  </a:lnTo>
                  <a:lnTo>
                    <a:pt x="202" y="0"/>
                  </a:lnTo>
                  <a:lnTo>
                    <a:pt x="199" y="0"/>
                  </a:lnTo>
                  <a:lnTo>
                    <a:pt x="196" y="0"/>
                  </a:lnTo>
                  <a:lnTo>
                    <a:pt x="192" y="0"/>
                  </a:lnTo>
                  <a:lnTo>
                    <a:pt x="188" y="0"/>
                  </a:lnTo>
                  <a:lnTo>
                    <a:pt x="184" y="0"/>
                  </a:lnTo>
                  <a:lnTo>
                    <a:pt x="181" y="0"/>
                  </a:lnTo>
                  <a:lnTo>
                    <a:pt x="175" y="0"/>
                  </a:lnTo>
                  <a:lnTo>
                    <a:pt x="170" y="0"/>
                  </a:lnTo>
                  <a:lnTo>
                    <a:pt x="164" y="0"/>
                  </a:lnTo>
                  <a:lnTo>
                    <a:pt x="158" y="0"/>
                  </a:lnTo>
                  <a:lnTo>
                    <a:pt x="153" y="0"/>
                  </a:lnTo>
                  <a:lnTo>
                    <a:pt x="149" y="0"/>
                  </a:lnTo>
                  <a:lnTo>
                    <a:pt x="144" y="0"/>
                  </a:lnTo>
                  <a:lnTo>
                    <a:pt x="139" y="0"/>
                  </a:lnTo>
                  <a:lnTo>
                    <a:pt x="133" y="0"/>
                  </a:lnTo>
                  <a:lnTo>
                    <a:pt x="128" y="0"/>
                  </a:lnTo>
                  <a:lnTo>
                    <a:pt x="123" y="0"/>
                  </a:lnTo>
                  <a:lnTo>
                    <a:pt x="118" y="0"/>
                  </a:lnTo>
                  <a:lnTo>
                    <a:pt x="112" y="0"/>
                  </a:lnTo>
                  <a:lnTo>
                    <a:pt x="107" y="0"/>
                  </a:lnTo>
                  <a:lnTo>
                    <a:pt x="101" y="0"/>
                  </a:lnTo>
                  <a:lnTo>
                    <a:pt x="96" y="0"/>
                  </a:lnTo>
                  <a:lnTo>
                    <a:pt x="90" y="0"/>
                  </a:lnTo>
                  <a:lnTo>
                    <a:pt x="85" y="0"/>
                  </a:lnTo>
                  <a:lnTo>
                    <a:pt x="79" y="0"/>
                  </a:lnTo>
                  <a:lnTo>
                    <a:pt x="74" y="0"/>
                  </a:lnTo>
                  <a:lnTo>
                    <a:pt x="69" y="0"/>
                  </a:lnTo>
                  <a:lnTo>
                    <a:pt x="65" y="0"/>
                  </a:lnTo>
                  <a:lnTo>
                    <a:pt x="58" y="0"/>
                  </a:lnTo>
                  <a:lnTo>
                    <a:pt x="53" y="0"/>
                  </a:lnTo>
                  <a:lnTo>
                    <a:pt x="48" y="0"/>
                  </a:lnTo>
                  <a:lnTo>
                    <a:pt x="45" y="0"/>
                  </a:lnTo>
                  <a:lnTo>
                    <a:pt x="41" y="0"/>
                  </a:lnTo>
                  <a:lnTo>
                    <a:pt x="36" y="0"/>
                  </a:lnTo>
                  <a:lnTo>
                    <a:pt x="32" y="0"/>
                  </a:lnTo>
                  <a:lnTo>
                    <a:pt x="29" y="0"/>
                  </a:lnTo>
                  <a:lnTo>
                    <a:pt x="23" y="0"/>
                  </a:lnTo>
                  <a:lnTo>
                    <a:pt x="20" y="0"/>
                  </a:lnTo>
                  <a:lnTo>
                    <a:pt x="17" y="0"/>
                  </a:lnTo>
                  <a:lnTo>
                    <a:pt x="16" y="2"/>
                  </a:lnTo>
                  <a:close/>
                </a:path>
              </a:pathLst>
            </a:custGeom>
            <a:solidFill>
              <a:srgbClr val="C7695C"/>
            </a:solidFill>
            <a:ln w="9525">
              <a:noFill/>
              <a:round/>
              <a:headEnd/>
              <a:tailEnd/>
            </a:ln>
          </p:spPr>
          <p:txBody>
            <a:bodyPr/>
            <a:lstStyle/>
            <a:p>
              <a:endParaRPr lang="en-US"/>
            </a:p>
          </p:txBody>
        </p:sp>
        <p:sp>
          <p:nvSpPr>
            <p:cNvPr id="15388" name="Freeform 198"/>
            <p:cNvSpPr>
              <a:spLocks/>
            </p:cNvSpPr>
            <p:nvPr/>
          </p:nvSpPr>
          <p:spPr bwMode="auto">
            <a:xfrm>
              <a:off x="4175" y="3198"/>
              <a:ext cx="124" cy="38"/>
            </a:xfrm>
            <a:custGeom>
              <a:avLst/>
              <a:gdLst>
                <a:gd name="T0" fmla="*/ 0 w 249"/>
                <a:gd name="T1" fmla="*/ 1 h 76"/>
                <a:gd name="T2" fmla="*/ 0 w 249"/>
                <a:gd name="T3" fmla="*/ 1 h 76"/>
                <a:gd name="T4" fmla="*/ 0 w 249"/>
                <a:gd name="T5" fmla="*/ 1 h 76"/>
                <a:gd name="T6" fmla="*/ 0 w 249"/>
                <a:gd name="T7" fmla="*/ 1 h 76"/>
                <a:gd name="T8" fmla="*/ 0 w 249"/>
                <a:gd name="T9" fmla="*/ 1 h 76"/>
                <a:gd name="T10" fmla="*/ 0 w 249"/>
                <a:gd name="T11" fmla="*/ 1 h 76"/>
                <a:gd name="T12" fmla="*/ 0 w 249"/>
                <a:gd name="T13" fmla="*/ 1 h 76"/>
                <a:gd name="T14" fmla="*/ 0 w 249"/>
                <a:gd name="T15" fmla="*/ 1 h 76"/>
                <a:gd name="T16" fmla="*/ 0 w 249"/>
                <a:gd name="T17" fmla="*/ 1 h 76"/>
                <a:gd name="T18" fmla="*/ 0 w 249"/>
                <a:gd name="T19" fmla="*/ 1 h 76"/>
                <a:gd name="T20" fmla="*/ 0 w 249"/>
                <a:gd name="T21" fmla="*/ 1 h 76"/>
                <a:gd name="T22" fmla="*/ 0 w 249"/>
                <a:gd name="T23" fmla="*/ 1 h 76"/>
                <a:gd name="T24" fmla="*/ 0 w 249"/>
                <a:gd name="T25" fmla="*/ 1 h 76"/>
                <a:gd name="T26" fmla="*/ 0 w 249"/>
                <a:gd name="T27" fmla="*/ 1 h 76"/>
                <a:gd name="T28" fmla="*/ 0 w 249"/>
                <a:gd name="T29" fmla="*/ 1 h 76"/>
                <a:gd name="T30" fmla="*/ 0 w 249"/>
                <a:gd name="T31" fmla="*/ 1 h 76"/>
                <a:gd name="T32" fmla="*/ 0 w 249"/>
                <a:gd name="T33" fmla="*/ 1 h 76"/>
                <a:gd name="T34" fmla="*/ 0 w 249"/>
                <a:gd name="T35" fmla="*/ 1 h 76"/>
                <a:gd name="T36" fmla="*/ 0 w 249"/>
                <a:gd name="T37" fmla="*/ 1 h 76"/>
                <a:gd name="T38" fmla="*/ 0 w 249"/>
                <a:gd name="T39" fmla="*/ 1 h 76"/>
                <a:gd name="T40" fmla="*/ 0 w 249"/>
                <a:gd name="T41" fmla="*/ 1 h 76"/>
                <a:gd name="T42" fmla="*/ 0 w 249"/>
                <a:gd name="T43" fmla="*/ 1 h 76"/>
                <a:gd name="T44" fmla="*/ 0 w 249"/>
                <a:gd name="T45" fmla="*/ 1 h 76"/>
                <a:gd name="T46" fmla="*/ 0 w 249"/>
                <a:gd name="T47" fmla="*/ 1 h 76"/>
                <a:gd name="T48" fmla="*/ 0 w 249"/>
                <a:gd name="T49" fmla="*/ 1 h 76"/>
                <a:gd name="T50" fmla="*/ 0 w 249"/>
                <a:gd name="T51" fmla="*/ 1 h 76"/>
                <a:gd name="T52" fmla="*/ 0 w 249"/>
                <a:gd name="T53" fmla="*/ 1 h 76"/>
                <a:gd name="T54" fmla="*/ 0 w 249"/>
                <a:gd name="T55" fmla="*/ 1 h 76"/>
                <a:gd name="T56" fmla="*/ 0 w 249"/>
                <a:gd name="T57" fmla="*/ 1 h 76"/>
                <a:gd name="T58" fmla="*/ 0 w 249"/>
                <a:gd name="T59" fmla="*/ 1 h 76"/>
                <a:gd name="T60" fmla="*/ 0 w 249"/>
                <a:gd name="T61" fmla="*/ 1 h 76"/>
                <a:gd name="T62" fmla="*/ 0 w 249"/>
                <a:gd name="T63" fmla="*/ 1 h 76"/>
                <a:gd name="T64" fmla="*/ 0 w 249"/>
                <a:gd name="T65" fmla="*/ 0 h 76"/>
                <a:gd name="T66" fmla="*/ 0 w 249"/>
                <a:gd name="T67" fmla="*/ 0 h 76"/>
                <a:gd name="T68" fmla="*/ 0 w 249"/>
                <a:gd name="T69" fmla="*/ 0 h 76"/>
                <a:gd name="T70" fmla="*/ 0 w 249"/>
                <a:gd name="T71" fmla="*/ 0 h 76"/>
                <a:gd name="T72" fmla="*/ 0 w 249"/>
                <a:gd name="T73" fmla="*/ 0 h 76"/>
                <a:gd name="T74" fmla="*/ 0 w 249"/>
                <a:gd name="T75" fmla="*/ 0 h 76"/>
                <a:gd name="T76" fmla="*/ 0 w 249"/>
                <a:gd name="T77" fmla="*/ 0 h 76"/>
                <a:gd name="T78" fmla="*/ 0 w 249"/>
                <a:gd name="T79" fmla="*/ 0 h 76"/>
                <a:gd name="T80" fmla="*/ 0 w 249"/>
                <a:gd name="T81" fmla="*/ 1 h 76"/>
                <a:gd name="T82" fmla="*/ 0 w 249"/>
                <a:gd name="T83" fmla="*/ 1 h 76"/>
                <a:gd name="T84" fmla="*/ 0 w 249"/>
                <a:gd name="T85" fmla="*/ 1 h 76"/>
                <a:gd name="T86" fmla="*/ 0 w 249"/>
                <a:gd name="T87" fmla="*/ 1 h 76"/>
                <a:gd name="T88" fmla="*/ 0 w 249"/>
                <a:gd name="T89" fmla="*/ 1 h 76"/>
                <a:gd name="T90" fmla="*/ 0 w 249"/>
                <a:gd name="T91" fmla="*/ 1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9"/>
                <a:gd name="T139" fmla="*/ 0 h 76"/>
                <a:gd name="T140" fmla="*/ 249 w 249"/>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9" h="76">
                  <a:moveTo>
                    <a:pt x="20" y="6"/>
                  </a:moveTo>
                  <a:lnTo>
                    <a:pt x="19" y="7"/>
                  </a:lnTo>
                  <a:lnTo>
                    <a:pt x="15" y="9"/>
                  </a:lnTo>
                  <a:lnTo>
                    <a:pt x="13" y="11"/>
                  </a:lnTo>
                  <a:lnTo>
                    <a:pt x="11" y="15"/>
                  </a:lnTo>
                  <a:lnTo>
                    <a:pt x="10" y="19"/>
                  </a:lnTo>
                  <a:lnTo>
                    <a:pt x="8" y="25"/>
                  </a:lnTo>
                  <a:lnTo>
                    <a:pt x="7" y="27"/>
                  </a:lnTo>
                  <a:lnTo>
                    <a:pt x="6" y="30"/>
                  </a:lnTo>
                  <a:lnTo>
                    <a:pt x="5" y="34"/>
                  </a:lnTo>
                  <a:lnTo>
                    <a:pt x="4" y="39"/>
                  </a:lnTo>
                  <a:lnTo>
                    <a:pt x="3" y="43"/>
                  </a:lnTo>
                  <a:lnTo>
                    <a:pt x="2" y="46"/>
                  </a:lnTo>
                  <a:lnTo>
                    <a:pt x="1" y="50"/>
                  </a:lnTo>
                  <a:lnTo>
                    <a:pt x="1" y="54"/>
                  </a:lnTo>
                  <a:lnTo>
                    <a:pt x="0" y="57"/>
                  </a:lnTo>
                  <a:lnTo>
                    <a:pt x="0" y="61"/>
                  </a:lnTo>
                  <a:lnTo>
                    <a:pt x="0" y="65"/>
                  </a:lnTo>
                  <a:lnTo>
                    <a:pt x="0" y="68"/>
                  </a:lnTo>
                  <a:lnTo>
                    <a:pt x="1" y="72"/>
                  </a:lnTo>
                  <a:lnTo>
                    <a:pt x="4" y="75"/>
                  </a:lnTo>
                  <a:lnTo>
                    <a:pt x="5" y="75"/>
                  </a:lnTo>
                  <a:lnTo>
                    <a:pt x="10" y="75"/>
                  </a:lnTo>
                  <a:lnTo>
                    <a:pt x="12" y="75"/>
                  </a:lnTo>
                  <a:lnTo>
                    <a:pt x="17" y="75"/>
                  </a:lnTo>
                  <a:lnTo>
                    <a:pt x="20" y="75"/>
                  </a:lnTo>
                  <a:lnTo>
                    <a:pt x="25" y="76"/>
                  </a:lnTo>
                  <a:lnTo>
                    <a:pt x="29" y="76"/>
                  </a:lnTo>
                  <a:lnTo>
                    <a:pt x="34" y="76"/>
                  </a:lnTo>
                  <a:lnTo>
                    <a:pt x="39" y="76"/>
                  </a:lnTo>
                  <a:lnTo>
                    <a:pt x="46" y="76"/>
                  </a:lnTo>
                  <a:lnTo>
                    <a:pt x="51" y="76"/>
                  </a:lnTo>
                  <a:lnTo>
                    <a:pt x="56" y="76"/>
                  </a:lnTo>
                  <a:lnTo>
                    <a:pt x="62" y="76"/>
                  </a:lnTo>
                  <a:lnTo>
                    <a:pt x="70" y="76"/>
                  </a:lnTo>
                  <a:lnTo>
                    <a:pt x="76" y="76"/>
                  </a:lnTo>
                  <a:lnTo>
                    <a:pt x="82" y="76"/>
                  </a:lnTo>
                  <a:lnTo>
                    <a:pt x="88" y="76"/>
                  </a:lnTo>
                  <a:lnTo>
                    <a:pt x="95" y="76"/>
                  </a:lnTo>
                  <a:lnTo>
                    <a:pt x="101" y="76"/>
                  </a:lnTo>
                  <a:lnTo>
                    <a:pt x="107" y="76"/>
                  </a:lnTo>
                  <a:lnTo>
                    <a:pt x="113" y="76"/>
                  </a:lnTo>
                  <a:lnTo>
                    <a:pt x="120" y="76"/>
                  </a:lnTo>
                  <a:lnTo>
                    <a:pt x="125" y="76"/>
                  </a:lnTo>
                  <a:lnTo>
                    <a:pt x="130" y="76"/>
                  </a:lnTo>
                  <a:lnTo>
                    <a:pt x="136" y="76"/>
                  </a:lnTo>
                  <a:lnTo>
                    <a:pt x="142" y="76"/>
                  </a:lnTo>
                  <a:lnTo>
                    <a:pt x="147" y="76"/>
                  </a:lnTo>
                  <a:lnTo>
                    <a:pt x="151" y="76"/>
                  </a:lnTo>
                  <a:lnTo>
                    <a:pt x="155" y="76"/>
                  </a:lnTo>
                  <a:lnTo>
                    <a:pt x="159" y="76"/>
                  </a:lnTo>
                  <a:lnTo>
                    <a:pt x="162" y="75"/>
                  </a:lnTo>
                  <a:lnTo>
                    <a:pt x="167" y="75"/>
                  </a:lnTo>
                  <a:lnTo>
                    <a:pt x="170" y="75"/>
                  </a:lnTo>
                  <a:lnTo>
                    <a:pt x="174" y="75"/>
                  </a:lnTo>
                  <a:lnTo>
                    <a:pt x="177" y="75"/>
                  </a:lnTo>
                  <a:lnTo>
                    <a:pt x="181" y="75"/>
                  </a:lnTo>
                  <a:lnTo>
                    <a:pt x="184" y="75"/>
                  </a:lnTo>
                  <a:lnTo>
                    <a:pt x="188" y="75"/>
                  </a:lnTo>
                  <a:lnTo>
                    <a:pt x="192" y="75"/>
                  </a:lnTo>
                  <a:lnTo>
                    <a:pt x="196" y="75"/>
                  </a:lnTo>
                  <a:lnTo>
                    <a:pt x="199" y="75"/>
                  </a:lnTo>
                  <a:lnTo>
                    <a:pt x="202" y="75"/>
                  </a:lnTo>
                  <a:lnTo>
                    <a:pt x="205" y="75"/>
                  </a:lnTo>
                  <a:lnTo>
                    <a:pt x="209" y="75"/>
                  </a:lnTo>
                  <a:lnTo>
                    <a:pt x="212" y="75"/>
                  </a:lnTo>
                  <a:lnTo>
                    <a:pt x="217" y="75"/>
                  </a:lnTo>
                  <a:lnTo>
                    <a:pt x="222" y="75"/>
                  </a:lnTo>
                  <a:lnTo>
                    <a:pt x="228" y="74"/>
                  </a:lnTo>
                  <a:lnTo>
                    <a:pt x="233" y="73"/>
                  </a:lnTo>
                  <a:lnTo>
                    <a:pt x="237" y="73"/>
                  </a:lnTo>
                  <a:lnTo>
                    <a:pt x="241" y="72"/>
                  </a:lnTo>
                  <a:lnTo>
                    <a:pt x="244" y="71"/>
                  </a:lnTo>
                  <a:lnTo>
                    <a:pt x="246" y="70"/>
                  </a:lnTo>
                  <a:lnTo>
                    <a:pt x="248" y="70"/>
                  </a:lnTo>
                  <a:lnTo>
                    <a:pt x="248" y="67"/>
                  </a:lnTo>
                  <a:lnTo>
                    <a:pt x="249" y="65"/>
                  </a:lnTo>
                  <a:lnTo>
                    <a:pt x="249" y="60"/>
                  </a:lnTo>
                  <a:lnTo>
                    <a:pt x="249" y="57"/>
                  </a:lnTo>
                  <a:lnTo>
                    <a:pt x="248" y="51"/>
                  </a:lnTo>
                  <a:lnTo>
                    <a:pt x="248" y="46"/>
                  </a:lnTo>
                  <a:lnTo>
                    <a:pt x="247" y="41"/>
                  </a:lnTo>
                  <a:lnTo>
                    <a:pt x="246" y="35"/>
                  </a:lnTo>
                  <a:lnTo>
                    <a:pt x="245" y="29"/>
                  </a:lnTo>
                  <a:lnTo>
                    <a:pt x="244" y="24"/>
                  </a:lnTo>
                  <a:lnTo>
                    <a:pt x="242" y="19"/>
                  </a:lnTo>
                  <a:lnTo>
                    <a:pt x="241" y="14"/>
                  </a:lnTo>
                  <a:lnTo>
                    <a:pt x="239" y="9"/>
                  </a:lnTo>
                  <a:lnTo>
                    <a:pt x="236" y="6"/>
                  </a:lnTo>
                  <a:lnTo>
                    <a:pt x="234" y="4"/>
                  </a:lnTo>
                  <a:lnTo>
                    <a:pt x="233" y="3"/>
                  </a:lnTo>
                  <a:lnTo>
                    <a:pt x="230" y="2"/>
                  </a:lnTo>
                  <a:lnTo>
                    <a:pt x="226" y="1"/>
                  </a:lnTo>
                  <a:lnTo>
                    <a:pt x="223" y="1"/>
                  </a:lnTo>
                  <a:lnTo>
                    <a:pt x="220" y="1"/>
                  </a:lnTo>
                  <a:lnTo>
                    <a:pt x="217" y="1"/>
                  </a:lnTo>
                  <a:lnTo>
                    <a:pt x="213" y="1"/>
                  </a:lnTo>
                  <a:lnTo>
                    <a:pt x="208" y="0"/>
                  </a:lnTo>
                  <a:lnTo>
                    <a:pt x="205" y="0"/>
                  </a:lnTo>
                  <a:lnTo>
                    <a:pt x="201" y="0"/>
                  </a:lnTo>
                  <a:lnTo>
                    <a:pt x="197" y="0"/>
                  </a:lnTo>
                  <a:lnTo>
                    <a:pt x="192" y="0"/>
                  </a:lnTo>
                  <a:lnTo>
                    <a:pt x="187" y="0"/>
                  </a:lnTo>
                  <a:lnTo>
                    <a:pt x="182" y="0"/>
                  </a:lnTo>
                  <a:lnTo>
                    <a:pt x="178" y="0"/>
                  </a:lnTo>
                  <a:lnTo>
                    <a:pt x="172" y="0"/>
                  </a:lnTo>
                  <a:lnTo>
                    <a:pt x="168" y="0"/>
                  </a:lnTo>
                  <a:lnTo>
                    <a:pt x="162" y="0"/>
                  </a:lnTo>
                  <a:lnTo>
                    <a:pt x="157" y="0"/>
                  </a:lnTo>
                  <a:lnTo>
                    <a:pt x="151" y="0"/>
                  </a:lnTo>
                  <a:lnTo>
                    <a:pt x="147" y="0"/>
                  </a:lnTo>
                  <a:lnTo>
                    <a:pt x="142" y="0"/>
                  </a:lnTo>
                  <a:lnTo>
                    <a:pt x="136" y="0"/>
                  </a:lnTo>
                  <a:lnTo>
                    <a:pt x="132" y="0"/>
                  </a:lnTo>
                  <a:lnTo>
                    <a:pt x="127" y="0"/>
                  </a:lnTo>
                  <a:lnTo>
                    <a:pt x="122" y="0"/>
                  </a:lnTo>
                  <a:lnTo>
                    <a:pt x="119" y="0"/>
                  </a:lnTo>
                  <a:lnTo>
                    <a:pt x="114" y="0"/>
                  </a:lnTo>
                  <a:lnTo>
                    <a:pt x="110" y="0"/>
                  </a:lnTo>
                  <a:lnTo>
                    <a:pt x="106" y="0"/>
                  </a:lnTo>
                  <a:lnTo>
                    <a:pt x="104" y="1"/>
                  </a:lnTo>
                  <a:lnTo>
                    <a:pt x="100" y="1"/>
                  </a:lnTo>
                  <a:lnTo>
                    <a:pt x="97" y="1"/>
                  </a:lnTo>
                  <a:lnTo>
                    <a:pt x="94" y="1"/>
                  </a:lnTo>
                  <a:lnTo>
                    <a:pt x="91" y="1"/>
                  </a:lnTo>
                  <a:lnTo>
                    <a:pt x="83" y="1"/>
                  </a:lnTo>
                  <a:lnTo>
                    <a:pt x="77" y="1"/>
                  </a:lnTo>
                  <a:lnTo>
                    <a:pt x="70" y="1"/>
                  </a:lnTo>
                  <a:lnTo>
                    <a:pt x="63" y="1"/>
                  </a:lnTo>
                  <a:lnTo>
                    <a:pt x="57" y="1"/>
                  </a:lnTo>
                  <a:lnTo>
                    <a:pt x="52" y="2"/>
                  </a:lnTo>
                  <a:lnTo>
                    <a:pt x="46" y="2"/>
                  </a:lnTo>
                  <a:lnTo>
                    <a:pt x="40" y="2"/>
                  </a:lnTo>
                  <a:lnTo>
                    <a:pt x="34" y="3"/>
                  </a:lnTo>
                  <a:lnTo>
                    <a:pt x="31" y="4"/>
                  </a:lnTo>
                  <a:lnTo>
                    <a:pt x="27" y="4"/>
                  </a:lnTo>
                  <a:lnTo>
                    <a:pt x="24" y="4"/>
                  </a:lnTo>
                  <a:lnTo>
                    <a:pt x="21" y="5"/>
                  </a:lnTo>
                  <a:lnTo>
                    <a:pt x="20" y="6"/>
                  </a:lnTo>
                  <a:close/>
                </a:path>
              </a:pathLst>
            </a:custGeom>
            <a:solidFill>
              <a:srgbClr val="FFFFFF"/>
            </a:solidFill>
            <a:ln w="9525">
              <a:noFill/>
              <a:round/>
              <a:headEnd/>
              <a:tailEnd/>
            </a:ln>
          </p:spPr>
          <p:txBody>
            <a:bodyPr/>
            <a:lstStyle/>
            <a:p>
              <a:endParaRPr lang="en-US"/>
            </a:p>
          </p:txBody>
        </p:sp>
        <p:sp>
          <p:nvSpPr>
            <p:cNvPr id="15389" name="Freeform 210"/>
            <p:cNvSpPr>
              <a:spLocks/>
            </p:cNvSpPr>
            <p:nvPr/>
          </p:nvSpPr>
          <p:spPr bwMode="auto">
            <a:xfrm>
              <a:off x="4148" y="3270"/>
              <a:ext cx="181" cy="70"/>
            </a:xfrm>
            <a:custGeom>
              <a:avLst/>
              <a:gdLst>
                <a:gd name="T0" fmla="*/ 1 w 362"/>
                <a:gd name="T1" fmla="*/ 1 h 139"/>
                <a:gd name="T2" fmla="*/ 1 w 362"/>
                <a:gd name="T3" fmla="*/ 1 h 139"/>
                <a:gd name="T4" fmla="*/ 1 w 362"/>
                <a:gd name="T5" fmla="*/ 1 h 139"/>
                <a:gd name="T6" fmla="*/ 1 w 362"/>
                <a:gd name="T7" fmla="*/ 1 h 139"/>
                <a:gd name="T8" fmla="*/ 1 w 362"/>
                <a:gd name="T9" fmla="*/ 1 h 139"/>
                <a:gd name="T10" fmla="*/ 1 w 362"/>
                <a:gd name="T11" fmla="*/ 1 h 139"/>
                <a:gd name="T12" fmla="*/ 1 w 362"/>
                <a:gd name="T13" fmla="*/ 1 h 139"/>
                <a:gd name="T14" fmla="*/ 1 w 362"/>
                <a:gd name="T15" fmla="*/ 1 h 139"/>
                <a:gd name="T16" fmla="*/ 1 w 362"/>
                <a:gd name="T17" fmla="*/ 1 h 139"/>
                <a:gd name="T18" fmla="*/ 1 w 362"/>
                <a:gd name="T19" fmla="*/ 1 h 139"/>
                <a:gd name="T20" fmla="*/ 1 w 362"/>
                <a:gd name="T21" fmla="*/ 1 h 139"/>
                <a:gd name="T22" fmla="*/ 1 w 362"/>
                <a:gd name="T23" fmla="*/ 1 h 139"/>
                <a:gd name="T24" fmla="*/ 1 w 362"/>
                <a:gd name="T25" fmla="*/ 1 h 139"/>
                <a:gd name="T26" fmla="*/ 1 w 362"/>
                <a:gd name="T27" fmla="*/ 1 h 139"/>
                <a:gd name="T28" fmla="*/ 1 w 362"/>
                <a:gd name="T29" fmla="*/ 1 h 139"/>
                <a:gd name="T30" fmla="*/ 1 w 362"/>
                <a:gd name="T31" fmla="*/ 1 h 139"/>
                <a:gd name="T32" fmla="*/ 1 w 362"/>
                <a:gd name="T33" fmla="*/ 1 h 139"/>
                <a:gd name="T34" fmla="*/ 1 w 362"/>
                <a:gd name="T35" fmla="*/ 1 h 139"/>
                <a:gd name="T36" fmla="*/ 1 w 362"/>
                <a:gd name="T37" fmla="*/ 1 h 139"/>
                <a:gd name="T38" fmla="*/ 1 w 362"/>
                <a:gd name="T39" fmla="*/ 1 h 139"/>
                <a:gd name="T40" fmla="*/ 1 w 362"/>
                <a:gd name="T41" fmla="*/ 1 h 139"/>
                <a:gd name="T42" fmla="*/ 1 w 362"/>
                <a:gd name="T43" fmla="*/ 1 h 139"/>
                <a:gd name="T44" fmla="*/ 1 w 362"/>
                <a:gd name="T45" fmla="*/ 1 h 139"/>
                <a:gd name="T46" fmla="*/ 1 w 362"/>
                <a:gd name="T47" fmla="*/ 1 h 139"/>
                <a:gd name="T48" fmla="*/ 1 w 362"/>
                <a:gd name="T49" fmla="*/ 1 h 139"/>
                <a:gd name="T50" fmla="*/ 1 w 362"/>
                <a:gd name="T51" fmla="*/ 1 h 139"/>
                <a:gd name="T52" fmla="*/ 1 w 362"/>
                <a:gd name="T53" fmla="*/ 1 h 139"/>
                <a:gd name="T54" fmla="*/ 1 w 362"/>
                <a:gd name="T55" fmla="*/ 1 h 139"/>
                <a:gd name="T56" fmla="*/ 1 w 362"/>
                <a:gd name="T57" fmla="*/ 1 h 139"/>
                <a:gd name="T58" fmla="*/ 1 w 362"/>
                <a:gd name="T59" fmla="*/ 1 h 139"/>
                <a:gd name="T60" fmla="*/ 1 w 362"/>
                <a:gd name="T61" fmla="*/ 1 h 139"/>
                <a:gd name="T62" fmla="*/ 1 w 362"/>
                <a:gd name="T63" fmla="*/ 1 h 139"/>
                <a:gd name="T64" fmla="*/ 1 w 362"/>
                <a:gd name="T65" fmla="*/ 1 h 139"/>
                <a:gd name="T66" fmla="*/ 1 w 362"/>
                <a:gd name="T67" fmla="*/ 1 h 139"/>
                <a:gd name="T68" fmla="*/ 1 w 362"/>
                <a:gd name="T69" fmla="*/ 1 h 139"/>
                <a:gd name="T70" fmla="*/ 1 w 362"/>
                <a:gd name="T71" fmla="*/ 1 h 139"/>
                <a:gd name="T72" fmla="*/ 1 w 362"/>
                <a:gd name="T73" fmla="*/ 0 h 139"/>
                <a:gd name="T74" fmla="*/ 1 w 362"/>
                <a:gd name="T75" fmla="*/ 0 h 139"/>
                <a:gd name="T76" fmla="*/ 1 w 362"/>
                <a:gd name="T77" fmla="*/ 0 h 139"/>
                <a:gd name="T78" fmla="*/ 1 w 362"/>
                <a:gd name="T79" fmla="*/ 0 h 139"/>
                <a:gd name="T80" fmla="*/ 1 w 362"/>
                <a:gd name="T81" fmla="*/ 0 h 139"/>
                <a:gd name="T82" fmla="*/ 1 w 362"/>
                <a:gd name="T83" fmla="*/ 1 h 139"/>
                <a:gd name="T84" fmla="*/ 1 w 362"/>
                <a:gd name="T85" fmla="*/ 1 h 139"/>
                <a:gd name="T86" fmla="*/ 1 w 362"/>
                <a:gd name="T87" fmla="*/ 1 h 139"/>
                <a:gd name="T88" fmla="*/ 1 w 362"/>
                <a:gd name="T89" fmla="*/ 0 h 139"/>
                <a:gd name="T90" fmla="*/ 1 w 362"/>
                <a:gd name="T91" fmla="*/ 0 h 139"/>
                <a:gd name="T92" fmla="*/ 1 w 362"/>
                <a:gd name="T93" fmla="*/ 0 h 139"/>
                <a:gd name="T94" fmla="*/ 1 w 362"/>
                <a:gd name="T95" fmla="*/ 0 h 139"/>
                <a:gd name="T96" fmla="*/ 1 w 362"/>
                <a:gd name="T97" fmla="*/ 0 h 139"/>
                <a:gd name="T98" fmla="*/ 1 w 362"/>
                <a:gd name="T99" fmla="*/ 0 h 139"/>
                <a:gd name="T100" fmla="*/ 1 w 362"/>
                <a:gd name="T101" fmla="*/ 0 h 1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2"/>
                <a:gd name="T154" fmla="*/ 0 h 139"/>
                <a:gd name="T155" fmla="*/ 362 w 362"/>
                <a:gd name="T156" fmla="*/ 139 h 13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2" h="139">
                  <a:moveTo>
                    <a:pt x="43" y="0"/>
                  </a:moveTo>
                  <a:lnTo>
                    <a:pt x="37" y="1"/>
                  </a:lnTo>
                  <a:lnTo>
                    <a:pt x="31" y="2"/>
                  </a:lnTo>
                  <a:lnTo>
                    <a:pt x="27" y="3"/>
                  </a:lnTo>
                  <a:lnTo>
                    <a:pt x="24" y="5"/>
                  </a:lnTo>
                  <a:lnTo>
                    <a:pt x="22" y="8"/>
                  </a:lnTo>
                  <a:lnTo>
                    <a:pt x="19" y="12"/>
                  </a:lnTo>
                  <a:lnTo>
                    <a:pt x="17" y="18"/>
                  </a:lnTo>
                  <a:lnTo>
                    <a:pt x="16" y="23"/>
                  </a:lnTo>
                  <a:lnTo>
                    <a:pt x="14" y="26"/>
                  </a:lnTo>
                  <a:lnTo>
                    <a:pt x="14" y="29"/>
                  </a:lnTo>
                  <a:lnTo>
                    <a:pt x="13" y="33"/>
                  </a:lnTo>
                  <a:lnTo>
                    <a:pt x="13" y="36"/>
                  </a:lnTo>
                  <a:lnTo>
                    <a:pt x="12" y="40"/>
                  </a:lnTo>
                  <a:lnTo>
                    <a:pt x="12" y="44"/>
                  </a:lnTo>
                  <a:lnTo>
                    <a:pt x="11" y="48"/>
                  </a:lnTo>
                  <a:lnTo>
                    <a:pt x="11" y="53"/>
                  </a:lnTo>
                  <a:lnTo>
                    <a:pt x="9" y="56"/>
                  </a:lnTo>
                  <a:lnTo>
                    <a:pt x="9" y="61"/>
                  </a:lnTo>
                  <a:lnTo>
                    <a:pt x="8" y="65"/>
                  </a:lnTo>
                  <a:lnTo>
                    <a:pt x="8" y="71"/>
                  </a:lnTo>
                  <a:lnTo>
                    <a:pt x="6" y="77"/>
                  </a:lnTo>
                  <a:lnTo>
                    <a:pt x="6" y="83"/>
                  </a:lnTo>
                  <a:lnTo>
                    <a:pt x="5" y="89"/>
                  </a:lnTo>
                  <a:lnTo>
                    <a:pt x="5" y="96"/>
                  </a:lnTo>
                  <a:lnTo>
                    <a:pt x="3" y="102"/>
                  </a:lnTo>
                  <a:lnTo>
                    <a:pt x="3" y="108"/>
                  </a:lnTo>
                  <a:lnTo>
                    <a:pt x="2" y="113"/>
                  </a:lnTo>
                  <a:lnTo>
                    <a:pt x="2" y="121"/>
                  </a:lnTo>
                  <a:lnTo>
                    <a:pt x="0" y="124"/>
                  </a:lnTo>
                  <a:lnTo>
                    <a:pt x="1" y="128"/>
                  </a:lnTo>
                  <a:lnTo>
                    <a:pt x="1" y="130"/>
                  </a:lnTo>
                  <a:lnTo>
                    <a:pt x="3" y="133"/>
                  </a:lnTo>
                  <a:lnTo>
                    <a:pt x="6" y="134"/>
                  </a:lnTo>
                  <a:lnTo>
                    <a:pt x="11" y="137"/>
                  </a:lnTo>
                  <a:lnTo>
                    <a:pt x="13" y="137"/>
                  </a:lnTo>
                  <a:lnTo>
                    <a:pt x="17" y="138"/>
                  </a:lnTo>
                  <a:lnTo>
                    <a:pt x="21" y="138"/>
                  </a:lnTo>
                  <a:lnTo>
                    <a:pt x="24" y="138"/>
                  </a:lnTo>
                  <a:lnTo>
                    <a:pt x="28" y="138"/>
                  </a:lnTo>
                  <a:lnTo>
                    <a:pt x="32" y="138"/>
                  </a:lnTo>
                  <a:lnTo>
                    <a:pt x="36" y="138"/>
                  </a:lnTo>
                  <a:lnTo>
                    <a:pt x="41" y="138"/>
                  </a:lnTo>
                  <a:lnTo>
                    <a:pt x="47" y="138"/>
                  </a:lnTo>
                  <a:lnTo>
                    <a:pt x="52" y="139"/>
                  </a:lnTo>
                  <a:lnTo>
                    <a:pt x="57" y="139"/>
                  </a:lnTo>
                  <a:lnTo>
                    <a:pt x="62" y="139"/>
                  </a:lnTo>
                  <a:lnTo>
                    <a:pt x="68" y="139"/>
                  </a:lnTo>
                  <a:lnTo>
                    <a:pt x="76" y="139"/>
                  </a:lnTo>
                  <a:lnTo>
                    <a:pt x="82" y="139"/>
                  </a:lnTo>
                  <a:lnTo>
                    <a:pt x="88" y="139"/>
                  </a:lnTo>
                  <a:lnTo>
                    <a:pt x="91" y="139"/>
                  </a:lnTo>
                  <a:lnTo>
                    <a:pt x="94" y="139"/>
                  </a:lnTo>
                  <a:lnTo>
                    <a:pt x="99" y="139"/>
                  </a:lnTo>
                  <a:lnTo>
                    <a:pt x="103" y="139"/>
                  </a:lnTo>
                  <a:lnTo>
                    <a:pt x="106" y="139"/>
                  </a:lnTo>
                  <a:lnTo>
                    <a:pt x="109" y="139"/>
                  </a:lnTo>
                  <a:lnTo>
                    <a:pt x="113" y="139"/>
                  </a:lnTo>
                  <a:lnTo>
                    <a:pt x="116" y="139"/>
                  </a:lnTo>
                  <a:lnTo>
                    <a:pt x="121" y="139"/>
                  </a:lnTo>
                  <a:lnTo>
                    <a:pt x="125" y="139"/>
                  </a:lnTo>
                  <a:lnTo>
                    <a:pt x="128" y="139"/>
                  </a:lnTo>
                  <a:lnTo>
                    <a:pt x="132" y="139"/>
                  </a:lnTo>
                  <a:lnTo>
                    <a:pt x="135" y="139"/>
                  </a:lnTo>
                  <a:lnTo>
                    <a:pt x="139" y="139"/>
                  </a:lnTo>
                  <a:lnTo>
                    <a:pt x="142" y="139"/>
                  </a:lnTo>
                  <a:lnTo>
                    <a:pt x="147" y="139"/>
                  </a:lnTo>
                  <a:lnTo>
                    <a:pt x="151" y="139"/>
                  </a:lnTo>
                  <a:lnTo>
                    <a:pt x="154" y="139"/>
                  </a:lnTo>
                  <a:lnTo>
                    <a:pt x="158" y="139"/>
                  </a:lnTo>
                  <a:lnTo>
                    <a:pt x="162" y="139"/>
                  </a:lnTo>
                  <a:lnTo>
                    <a:pt x="165" y="139"/>
                  </a:lnTo>
                  <a:lnTo>
                    <a:pt x="170" y="139"/>
                  </a:lnTo>
                  <a:lnTo>
                    <a:pt x="173" y="139"/>
                  </a:lnTo>
                  <a:lnTo>
                    <a:pt x="177" y="139"/>
                  </a:lnTo>
                  <a:lnTo>
                    <a:pt x="181" y="139"/>
                  </a:lnTo>
                  <a:lnTo>
                    <a:pt x="184" y="139"/>
                  </a:lnTo>
                  <a:lnTo>
                    <a:pt x="188" y="139"/>
                  </a:lnTo>
                  <a:lnTo>
                    <a:pt x="192" y="139"/>
                  </a:lnTo>
                  <a:lnTo>
                    <a:pt x="196" y="138"/>
                  </a:lnTo>
                  <a:lnTo>
                    <a:pt x="199" y="138"/>
                  </a:lnTo>
                  <a:lnTo>
                    <a:pt x="203" y="138"/>
                  </a:lnTo>
                  <a:lnTo>
                    <a:pt x="207" y="138"/>
                  </a:lnTo>
                  <a:lnTo>
                    <a:pt x="210" y="138"/>
                  </a:lnTo>
                  <a:lnTo>
                    <a:pt x="213" y="138"/>
                  </a:lnTo>
                  <a:lnTo>
                    <a:pt x="216" y="138"/>
                  </a:lnTo>
                  <a:lnTo>
                    <a:pt x="221" y="138"/>
                  </a:lnTo>
                  <a:lnTo>
                    <a:pt x="227" y="138"/>
                  </a:lnTo>
                  <a:lnTo>
                    <a:pt x="234" y="138"/>
                  </a:lnTo>
                  <a:lnTo>
                    <a:pt x="240" y="138"/>
                  </a:lnTo>
                  <a:lnTo>
                    <a:pt x="247" y="138"/>
                  </a:lnTo>
                  <a:lnTo>
                    <a:pt x="253" y="138"/>
                  </a:lnTo>
                  <a:lnTo>
                    <a:pt x="259" y="138"/>
                  </a:lnTo>
                  <a:lnTo>
                    <a:pt x="265" y="138"/>
                  </a:lnTo>
                  <a:lnTo>
                    <a:pt x="272" y="138"/>
                  </a:lnTo>
                  <a:lnTo>
                    <a:pt x="277" y="138"/>
                  </a:lnTo>
                  <a:lnTo>
                    <a:pt x="283" y="138"/>
                  </a:lnTo>
                  <a:lnTo>
                    <a:pt x="288" y="138"/>
                  </a:lnTo>
                  <a:lnTo>
                    <a:pt x="295" y="138"/>
                  </a:lnTo>
                  <a:lnTo>
                    <a:pt x="299" y="138"/>
                  </a:lnTo>
                  <a:lnTo>
                    <a:pt x="303" y="138"/>
                  </a:lnTo>
                  <a:lnTo>
                    <a:pt x="308" y="138"/>
                  </a:lnTo>
                  <a:lnTo>
                    <a:pt x="312" y="138"/>
                  </a:lnTo>
                  <a:lnTo>
                    <a:pt x="316" y="138"/>
                  </a:lnTo>
                  <a:lnTo>
                    <a:pt x="321" y="138"/>
                  </a:lnTo>
                  <a:lnTo>
                    <a:pt x="325" y="138"/>
                  </a:lnTo>
                  <a:lnTo>
                    <a:pt x="329" y="138"/>
                  </a:lnTo>
                  <a:lnTo>
                    <a:pt x="334" y="138"/>
                  </a:lnTo>
                  <a:lnTo>
                    <a:pt x="339" y="138"/>
                  </a:lnTo>
                  <a:lnTo>
                    <a:pt x="345" y="138"/>
                  </a:lnTo>
                  <a:lnTo>
                    <a:pt x="348" y="138"/>
                  </a:lnTo>
                  <a:lnTo>
                    <a:pt x="351" y="136"/>
                  </a:lnTo>
                  <a:lnTo>
                    <a:pt x="354" y="135"/>
                  </a:lnTo>
                  <a:lnTo>
                    <a:pt x="356" y="134"/>
                  </a:lnTo>
                  <a:lnTo>
                    <a:pt x="359" y="133"/>
                  </a:lnTo>
                  <a:lnTo>
                    <a:pt x="360" y="128"/>
                  </a:lnTo>
                  <a:lnTo>
                    <a:pt x="362" y="124"/>
                  </a:lnTo>
                  <a:lnTo>
                    <a:pt x="362" y="120"/>
                  </a:lnTo>
                  <a:lnTo>
                    <a:pt x="362" y="115"/>
                  </a:lnTo>
                  <a:lnTo>
                    <a:pt x="361" y="112"/>
                  </a:lnTo>
                  <a:lnTo>
                    <a:pt x="361" y="108"/>
                  </a:lnTo>
                  <a:lnTo>
                    <a:pt x="360" y="103"/>
                  </a:lnTo>
                  <a:lnTo>
                    <a:pt x="360" y="99"/>
                  </a:lnTo>
                  <a:lnTo>
                    <a:pt x="359" y="94"/>
                  </a:lnTo>
                  <a:lnTo>
                    <a:pt x="359" y="88"/>
                  </a:lnTo>
                  <a:lnTo>
                    <a:pt x="357" y="84"/>
                  </a:lnTo>
                  <a:lnTo>
                    <a:pt x="357" y="80"/>
                  </a:lnTo>
                  <a:lnTo>
                    <a:pt x="356" y="75"/>
                  </a:lnTo>
                  <a:lnTo>
                    <a:pt x="356" y="72"/>
                  </a:lnTo>
                  <a:lnTo>
                    <a:pt x="355" y="68"/>
                  </a:lnTo>
                  <a:lnTo>
                    <a:pt x="354" y="64"/>
                  </a:lnTo>
                  <a:lnTo>
                    <a:pt x="354" y="60"/>
                  </a:lnTo>
                  <a:lnTo>
                    <a:pt x="354" y="56"/>
                  </a:lnTo>
                  <a:lnTo>
                    <a:pt x="353" y="53"/>
                  </a:lnTo>
                  <a:lnTo>
                    <a:pt x="352" y="49"/>
                  </a:lnTo>
                  <a:lnTo>
                    <a:pt x="352" y="45"/>
                  </a:lnTo>
                  <a:lnTo>
                    <a:pt x="352" y="41"/>
                  </a:lnTo>
                  <a:lnTo>
                    <a:pt x="351" y="34"/>
                  </a:lnTo>
                  <a:lnTo>
                    <a:pt x="350" y="29"/>
                  </a:lnTo>
                  <a:lnTo>
                    <a:pt x="349" y="23"/>
                  </a:lnTo>
                  <a:lnTo>
                    <a:pt x="348" y="18"/>
                  </a:lnTo>
                  <a:lnTo>
                    <a:pt x="346" y="12"/>
                  </a:lnTo>
                  <a:lnTo>
                    <a:pt x="346" y="9"/>
                  </a:lnTo>
                  <a:lnTo>
                    <a:pt x="343" y="3"/>
                  </a:lnTo>
                  <a:lnTo>
                    <a:pt x="339" y="2"/>
                  </a:lnTo>
                  <a:lnTo>
                    <a:pt x="335" y="1"/>
                  </a:lnTo>
                  <a:lnTo>
                    <a:pt x="329" y="0"/>
                  </a:lnTo>
                  <a:lnTo>
                    <a:pt x="326" y="0"/>
                  </a:lnTo>
                  <a:lnTo>
                    <a:pt x="323" y="0"/>
                  </a:lnTo>
                  <a:lnTo>
                    <a:pt x="319" y="0"/>
                  </a:lnTo>
                  <a:lnTo>
                    <a:pt x="315" y="0"/>
                  </a:lnTo>
                  <a:lnTo>
                    <a:pt x="311" y="0"/>
                  </a:lnTo>
                  <a:lnTo>
                    <a:pt x="308" y="0"/>
                  </a:lnTo>
                  <a:lnTo>
                    <a:pt x="303" y="0"/>
                  </a:lnTo>
                  <a:lnTo>
                    <a:pt x="299" y="0"/>
                  </a:lnTo>
                  <a:lnTo>
                    <a:pt x="294" y="0"/>
                  </a:lnTo>
                  <a:lnTo>
                    <a:pt x="289" y="0"/>
                  </a:lnTo>
                  <a:lnTo>
                    <a:pt x="285" y="0"/>
                  </a:lnTo>
                  <a:lnTo>
                    <a:pt x="280" y="0"/>
                  </a:lnTo>
                  <a:lnTo>
                    <a:pt x="275" y="0"/>
                  </a:lnTo>
                  <a:lnTo>
                    <a:pt x="270" y="0"/>
                  </a:lnTo>
                  <a:lnTo>
                    <a:pt x="264" y="0"/>
                  </a:lnTo>
                  <a:lnTo>
                    <a:pt x="259" y="0"/>
                  </a:lnTo>
                  <a:lnTo>
                    <a:pt x="253" y="0"/>
                  </a:lnTo>
                  <a:lnTo>
                    <a:pt x="247" y="0"/>
                  </a:lnTo>
                  <a:lnTo>
                    <a:pt x="241" y="0"/>
                  </a:lnTo>
                  <a:lnTo>
                    <a:pt x="235" y="1"/>
                  </a:lnTo>
                  <a:lnTo>
                    <a:pt x="229" y="1"/>
                  </a:lnTo>
                  <a:lnTo>
                    <a:pt x="223" y="1"/>
                  </a:lnTo>
                  <a:lnTo>
                    <a:pt x="216" y="1"/>
                  </a:lnTo>
                  <a:lnTo>
                    <a:pt x="210" y="1"/>
                  </a:lnTo>
                  <a:lnTo>
                    <a:pt x="203" y="1"/>
                  </a:lnTo>
                  <a:lnTo>
                    <a:pt x="197" y="1"/>
                  </a:lnTo>
                  <a:lnTo>
                    <a:pt x="189" y="1"/>
                  </a:lnTo>
                  <a:lnTo>
                    <a:pt x="183" y="2"/>
                  </a:lnTo>
                  <a:lnTo>
                    <a:pt x="177" y="1"/>
                  </a:lnTo>
                  <a:lnTo>
                    <a:pt x="172" y="1"/>
                  </a:lnTo>
                  <a:lnTo>
                    <a:pt x="165" y="1"/>
                  </a:lnTo>
                  <a:lnTo>
                    <a:pt x="159" y="1"/>
                  </a:lnTo>
                  <a:lnTo>
                    <a:pt x="153" y="0"/>
                  </a:lnTo>
                  <a:lnTo>
                    <a:pt x="148" y="0"/>
                  </a:lnTo>
                  <a:lnTo>
                    <a:pt x="141" y="0"/>
                  </a:lnTo>
                  <a:lnTo>
                    <a:pt x="136" y="0"/>
                  </a:lnTo>
                  <a:lnTo>
                    <a:pt x="130" y="0"/>
                  </a:lnTo>
                  <a:lnTo>
                    <a:pt x="125" y="0"/>
                  </a:lnTo>
                  <a:lnTo>
                    <a:pt x="118" y="0"/>
                  </a:lnTo>
                  <a:lnTo>
                    <a:pt x="113" y="0"/>
                  </a:lnTo>
                  <a:lnTo>
                    <a:pt x="107" y="0"/>
                  </a:lnTo>
                  <a:lnTo>
                    <a:pt x="103" y="0"/>
                  </a:lnTo>
                  <a:lnTo>
                    <a:pt x="98" y="0"/>
                  </a:lnTo>
                  <a:lnTo>
                    <a:pt x="92" y="0"/>
                  </a:lnTo>
                  <a:lnTo>
                    <a:pt x="87" y="0"/>
                  </a:lnTo>
                  <a:lnTo>
                    <a:pt x="83" y="0"/>
                  </a:lnTo>
                  <a:lnTo>
                    <a:pt x="78" y="0"/>
                  </a:lnTo>
                  <a:lnTo>
                    <a:pt x="74" y="0"/>
                  </a:lnTo>
                  <a:lnTo>
                    <a:pt x="71" y="0"/>
                  </a:lnTo>
                  <a:lnTo>
                    <a:pt x="66" y="0"/>
                  </a:lnTo>
                  <a:lnTo>
                    <a:pt x="62" y="0"/>
                  </a:lnTo>
                  <a:lnTo>
                    <a:pt x="59" y="0"/>
                  </a:lnTo>
                  <a:lnTo>
                    <a:pt x="53" y="0"/>
                  </a:lnTo>
                  <a:lnTo>
                    <a:pt x="49" y="0"/>
                  </a:lnTo>
                  <a:lnTo>
                    <a:pt x="44" y="0"/>
                  </a:lnTo>
                  <a:lnTo>
                    <a:pt x="43" y="0"/>
                  </a:lnTo>
                  <a:close/>
                </a:path>
              </a:pathLst>
            </a:custGeom>
            <a:solidFill>
              <a:srgbClr val="000000"/>
            </a:solidFill>
            <a:ln w="9525">
              <a:noFill/>
              <a:round/>
              <a:headEnd/>
              <a:tailEnd/>
            </a:ln>
          </p:spPr>
          <p:txBody>
            <a:bodyPr/>
            <a:lstStyle/>
            <a:p>
              <a:endParaRPr lang="en-US"/>
            </a:p>
          </p:txBody>
        </p:sp>
        <p:sp>
          <p:nvSpPr>
            <p:cNvPr id="15390" name="Freeform 211"/>
            <p:cNvSpPr>
              <a:spLocks/>
            </p:cNvSpPr>
            <p:nvPr/>
          </p:nvSpPr>
          <p:spPr bwMode="auto">
            <a:xfrm>
              <a:off x="4166" y="3283"/>
              <a:ext cx="147" cy="41"/>
            </a:xfrm>
            <a:custGeom>
              <a:avLst/>
              <a:gdLst>
                <a:gd name="T0" fmla="*/ 0 w 295"/>
                <a:gd name="T1" fmla="*/ 1 h 81"/>
                <a:gd name="T2" fmla="*/ 0 w 295"/>
                <a:gd name="T3" fmla="*/ 1 h 81"/>
                <a:gd name="T4" fmla="*/ 0 w 295"/>
                <a:gd name="T5" fmla="*/ 1 h 81"/>
                <a:gd name="T6" fmla="*/ 0 w 295"/>
                <a:gd name="T7" fmla="*/ 1 h 81"/>
                <a:gd name="T8" fmla="*/ 0 w 295"/>
                <a:gd name="T9" fmla="*/ 1 h 81"/>
                <a:gd name="T10" fmla="*/ 0 w 295"/>
                <a:gd name="T11" fmla="*/ 1 h 81"/>
                <a:gd name="T12" fmla="*/ 0 w 295"/>
                <a:gd name="T13" fmla="*/ 1 h 81"/>
                <a:gd name="T14" fmla="*/ 0 w 295"/>
                <a:gd name="T15" fmla="*/ 1 h 81"/>
                <a:gd name="T16" fmla="*/ 0 w 295"/>
                <a:gd name="T17" fmla="*/ 1 h 81"/>
                <a:gd name="T18" fmla="*/ 0 w 295"/>
                <a:gd name="T19" fmla="*/ 1 h 81"/>
                <a:gd name="T20" fmla="*/ 0 w 295"/>
                <a:gd name="T21" fmla="*/ 1 h 81"/>
                <a:gd name="T22" fmla="*/ 0 w 295"/>
                <a:gd name="T23" fmla="*/ 1 h 81"/>
                <a:gd name="T24" fmla="*/ 0 w 295"/>
                <a:gd name="T25" fmla="*/ 1 h 81"/>
                <a:gd name="T26" fmla="*/ 0 w 295"/>
                <a:gd name="T27" fmla="*/ 1 h 81"/>
                <a:gd name="T28" fmla="*/ 0 w 295"/>
                <a:gd name="T29" fmla="*/ 1 h 81"/>
                <a:gd name="T30" fmla="*/ 0 w 295"/>
                <a:gd name="T31" fmla="*/ 1 h 81"/>
                <a:gd name="T32" fmla="*/ 0 w 295"/>
                <a:gd name="T33" fmla="*/ 1 h 81"/>
                <a:gd name="T34" fmla="*/ 0 w 295"/>
                <a:gd name="T35" fmla="*/ 1 h 81"/>
                <a:gd name="T36" fmla="*/ 0 w 295"/>
                <a:gd name="T37" fmla="*/ 1 h 81"/>
                <a:gd name="T38" fmla="*/ 0 w 295"/>
                <a:gd name="T39" fmla="*/ 1 h 81"/>
                <a:gd name="T40" fmla="*/ 0 w 295"/>
                <a:gd name="T41" fmla="*/ 1 h 81"/>
                <a:gd name="T42" fmla="*/ 0 w 295"/>
                <a:gd name="T43" fmla="*/ 1 h 81"/>
                <a:gd name="T44" fmla="*/ 0 w 295"/>
                <a:gd name="T45" fmla="*/ 1 h 81"/>
                <a:gd name="T46" fmla="*/ 0 w 295"/>
                <a:gd name="T47" fmla="*/ 1 h 81"/>
                <a:gd name="T48" fmla="*/ 0 w 295"/>
                <a:gd name="T49" fmla="*/ 1 h 81"/>
                <a:gd name="T50" fmla="*/ 0 w 295"/>
                <a:gd name="T51" fmla="*/ 1 h 81"/>
                <a:gd name="T52" fmla="*/ 0 w 295"/>
                <a:gd name="T53" fmla="*/ 1 h 81"/>
                <a:gd name="T54" fmla="*/ 0 w 295"/>
                <a:gd name="T55" fmla="*/ 1 h 81"/>
                <a:gd name="T56" fmla="*/ 0 w 295"/>
                <a:gd name="T57" fmla="*/ 1 h 81"/>
                <a:gd name="T58" fmla="*/ 0 w 295"/>
                <a:gd name="T59" fmla="*/ 1 h 81"/>
                <a:gd name="T60" fmla="*/ 0 w 295"/>
                <a:gd name="T61" fmla="*/ 1 h 81"/>
                <a:gd name="T62" fmla="*/ 0 w 295"/>
                <a:gd name="T63" fmla="*/ 1 h 81"/>
                <a:gd name="T64" fmla="*/ 0 w 295"/>
                <a:gd name="T65" fmla="*/ 1 h 81"/>
                <a:gd name="T66" fmla="*/ 0 w 295"/>
                <a:gd name="T67" fmla="*/ 1 h 81"/>
                <a:gd name="T68" fmla="*/ 0 w 295"/>
                <a:gd name="T69" fmla="*/ 1 h 81"/>
                <a:gd name="T70" fmla="*/ 0 w 295"/>
                <a:gd name="T71" fmla="*/ 1 h 81"/>
                <a:gd name="T72" fmla="*/ 0 w 295"/>
                <a:gd name="T73" fmla="*/ 1 h 81"/>
                <a:gd name="T74" fmla="*/ 0 w 295"/>
                <a:gd name="T75" fmla="*/ 1 h 81"/>
                <a:gd name="T76" fmla="*/ 0 w 295"/>
                <a:gd name="T77" fmla="*/ 1 h 81"/>
                <a:gd name="T78" fmla="*/ 0 w 295"/>
                <a:gd name="T79" fmla="*/ 1 h 81"/>
                <a:gd name="T80" fmla="*/ 0 w 295"/>
                <a:gd name="T81" fmla="*/ 1 h 81"/>
                <a:gd name="T82" fmla="*/ 0 w 295"/>
                <a:gd name="T83" fmla="*/ 1 h 81"/>
                <a:gd name="T84" fmla="*/ 0 w 295"/>
                <a:gd name="T85" fmla="*/ 1 h 81"/>
                <a:gd name="T86" fmla="*/ 0 w 295"/>
                <a:gd name="T87" fmla="*/ 1 h 81"/>
                <a:gd name="T88" fmla="*/ 0 w 295"/>
                <a:gd name="T89" fmla="*/ 1 h 81"/>
                <a:gd name="T90" fmla="*/ 0 w 295"/>
                <a:gd name="T91" fmla="*/ 1 h 81"/>
                <a:gd name="T92" fmla="*/ 0 w 295"/>
                <a:gd name="T93" fmla="*/ 1 h 81"/>
                <a:gd name="T94" fmla="*/ 0 w 295"/>
                <a:gd name="T95" fmla="*/ 1 h 81"/>
                <a:gd name="T96" fmla="*/ 0 w 295"/>
                <a:gd name="T97" fmla="*/ 0 h 81"/>
                <a:gd name="T98" fmla="*/ 0 w 295"/>
                <a:gd name="T99" fmla="*/ 0 h 81"/>
                <a:gd name="T100" fmla="*/ 0 w 295"/>
                <a:gd name="T101" fmla="*/ 0 h 81"/>
                <a:gd name="T102" fmla="*/ 0 w 295"/>
                <a:gd name="T103" fmla="*/ 0 h 81"/>
                <a:gd name="T104" fmla="*/ 0 w 295"/>
                <a:gd name="T105" fmla="*/ 0 h 81"/>
                <a:gd name="T106" fmla="*/ 0 w 295"/>
                <a:gd name="T107" fmla="*/ 0 h 81"/>
                <a:gd name="T108" fmla="*/ 0 w 295"/>
                <a:gd name="T109" fmla="*/ 0 h 81"/>
                <a:gd name="T110" fmla="*/ 0 w 295"/>
                <a:gd name="T111" fmla="*/ 0 h 81"/>
                <a:gd name="T112" fmla="*/ 0 w 295"/>
                <a:gd name="T113" fmla="*/ 1 h 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5"/>
                <a:gd name="T172" fmla="*/ 0 h 81"/>
                <a:gd name="T173" fmla="*/ 295 w 295"/>
                <a:gd name="T174" fmla="*/ 81 h 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5" h="81">
                  <a:moveTo>
                    <a:pt x="13" y="3"/>
                  </a:moveTo>
                  <a:lnTo>
                    <a:pt x="12" y="4"/>
                  </a:lnTo>
                  <a:lnTo>
                    <a:pt x="11" y="7"/>
                  </a:lnTo>
                  <a:lnTo>
                    <a:pt x="9" y="12"/>
                  </a:lnTo>
                  <a:lnTo>
                    <a:pt x="8" y="19"/>
                  </a:lnTo>
                  <a:lnTo>
                    <a:pt x="7" y="21"/>
                  </a:lnTo>
                  <a:lnTo>
                    <a:pt x="6" y="25"/>
                  </a:lnTo>
                  <a:lnTo>
                    <a:pt x="6" y="28"/>
                  </a:lnTo>
                  <a:lnTo>
                    <a:pt x="6" y="33"/>
                  </a:lnTo>
                  <a:lnTo>
                    <a:pt x="5" y="36"/>
                  </a:lnTo>
                  <a:lnTo>
                    <a:pt x="4" y="42"/>
                  </a:lnTo>
                  <a:lnTo>
                    <a:pt x="3" y="46"/>
                  </a:lnTo>
                  <a:lnTo>
                    <a:pt x="3" y="51"/>
                  </a:lnTo>
                  <a:lnTo>
                    <a:pt x="2" y="55"/>
                  </a:lnTo>
                  <a:lnTo>
                    <a:pt x="2" y="59"/>
                  </a:lnTo>
                  <a:lnTo>
                    <a:pt x="0" y="62"/>
                  </a:lnTo>
                  <a:lnTo>
                    <a:pt x="0" y="67"/>
                  </a:lnTo>
                  <a:lnTo>
                    <a:pt x="0" y="72"/>
                  </a:lnTo>
                  <a:lnTo>
                    <a:pt x="0" y="75"/>
                  </a:lnTo>
                  <a:lnTo>
                    <a:pt x="0" y="79"/>
                  </a:lnTo>
                  <a:lnTo>
                    <a:pt x="3" y="81"/>
                  </a:lnTo>
                  <a:lnTo>
                    <a:pt x="4" y="81"/>
                  </a:lnTo>
                  <a:lnTo>
                    <a:pt x="6" y="81"/>
                  </a:lnTo>
                  <a:lnTo>
                    <a:pt x="9" y="81"/>
                  </a:lnTo>
                  <a:lnTo>
                    <a:pt x="13" y="81"/>
                  </a:lnTo>
                  <a:lnTo>
                    <a:pt x="17" y="81"/>
                  </a:lnTo>
                  <a:lnTo>
                    <a:pt x="21" y="81"/>
                  </a:lnTo>
                  <a:lnTo>
                    <a:pt x="26" y="81"/>
                  </a:lnTo>
                  <a:lnTo>
                    <a:pt x="32" y="81"/>
                  </a:lnTo>
                  <a:lnTo>
                    <a:pt x="38" y="81"/>
                  </a:lnTo>
                  <a:lnTo>
                    <a:pt x="44" y="81"/>
                  </a:lnTo>
                  <a:lnTo>
                    <a:pt x="47" y="81"/>
                  </a:lnTo>
                  <a:lnTo>
                    <a:pt x="51" y="81"/>
                  </a:lnTo>
                  <a:lnTo>
                    <a:pt x="54" y="81"/>
                  </a:lnTo>
                  <a:lnTo>
                    <a:pt x="58" y="81"/>
                  </a:lnTo>
                  <a:lnTo>
                    <a:pt x="62" y="81"/>
                  </a:lnTo>
                  <a:lnTo>
                    <a:pt x="66" y="81"/>
                  </a:lnTo>
                  <a:lnTo>
                    <a:pt x="69" y="81"/>
                  </a:lnTo>
                  <a:lnTo>
                    <a:pt x="73" y="81"/>
                  </a:lnTo>
                  <a:lnTo>
                    <a:pt x="77" y="81"/>
                  </a:lnTo>
                  <a:lnTo>
                    <a:pt x="81" y="81"/>
                  </a:lnTo>
                  <a:lnTo>
                    <a:pt x="86" y="81"/>
                  </a:lnTo>
                  <a:lnTo>
                    <a:pt x="90" y="81"/>
                  </a:lnTo>
                  <a:lnTo>
                    <a:pt x="93" y="81"/>
                  </a:lnTo>
                  <a:lnTo>
                    <a:pt x="97" y="81"/>
                  </a:lnTo>
                  <a:lnTo>
                    <a:pt x="101" y="81"/>
                  </a:lnTo>
                  <a:lnTo>
                    <a:pt x="105" y="81"/>
                  </a:lnTo>
                  <a:lnTo>
                    <a:pt x="110" y="81"/>
                  </a:lnTo>
                  <a:lnTo>
                    <a:pt x="114" y="81"/>
                  </a:lnTo>
                  <a:lnTo>
                    <a:pt x="117" y="81"/>
                  </a:lnTo>
                  <a:lnTo>
                    <a:pt x="122" y="81"/>
                  </a:lnTo>
                  <a:lnTo>
                    <a:pt x="125" y="81"/>
                  </a:lnTo>
                  <a:lnTo>
                    <a:pt x="129" y="81"/>
                  </a:lnTo>
                  <a:lnTo>
                    <a:pt x="133" y="81"/>
                  </a:lnTo>
                  <a:lnTo>
                    <a:pt x="138" y="81"/>
                  </a:lnTo>
                  <a:lnTo>
                    <a:pt x="141" y="81"/>
                  </a:lnTo>
                  <a:lnTo>
                    <a:pt x="145" y="81"/>
                  </a:lnTo>
                  <a:lnTo>
                    <a:pt x="149" y="81"/>
                  </a:lnTo>
                  <a:lnTo>
                    <a:pt x="153" y="81"/>
                  </a:lnTo>
                  <a:lnTo>
                    <a:pt x="156" y="81"/>
                  </a:lnTo>
                  <a:lnTo>
                    <a:pt x="161" y="81"/>
                  </a:lnTo>
                  <a:lnTo>
                    <a:pt x="164" y="81"/>
                  </a:lnTo>
                  <a:lnTo>
                    <a:pt x="167" y="81"/>
                  </a:lnTo>
                  <a:lnTo>
                    <a:pt x="173" y="81"/>
                  </a:lnTo>
                  <a:lnTo>
                    <a:pt x="180" y="81"/>
                  </a:lnTo>
                  <a:lnTo>
                    <a:pt x="187" y="81"/>
                  </a:lnTo>
                  <a:lnTo>
                    <a:pt x="192" y="81"/>
                  </a:lnTo>
                  <a:lnTo>
                    <a:pt x="197" y="81"/>
                  </a:lnTo>
                  <a:lnTo>
                    <a:pt x="202" y="81"/>
                  </a:lnTo>
                  <a:lnTo>
                    <a:pt x="205" y="81"/>
                  </a:lnTo>
                  <a:lnTo>
                    <a:pt x="211" y="81"/>
                  </a:lnTo>
                  <a:lnTo>
                    <a:pt x="214" y="81"/>
                  </a:lnTo>
                  <a:lnTo>
                    <a:pt x="218" y="81"/>
                  </a:lnTo>
                  <a:lnTo>
                    <a:pt x="222" y="81"/>
                  </a:lnTo>
                  <a:lnTo>
                    <a:pt x="226" y="81"/>
                  </a:lnTo>
                  <a:lnTo>
                    <a:pt x="231" y="81"/>
                  </a:lnTo>
                  <a:lnTo>
                    <a:pt x="236" y="81"/>
                  </a:lnTo>
                  <a:lnTo>
                    <a:pt x="239" y="81"/>
                  </a:lnTo>
                  <a:lnTo>
                    <a:pt x="243" y="81"/>
                  </a:lnTo>
                  <a:lnTo>
                    <a:pt x="247" y="81"/>
                  </a:lnTo>
                  <a:lnTo>
                    <a:pt x="251" y="81"/>
                  </a:lnTo>
                  <a:lnTo>
                    <a:pt x="254" y="81"/>
                  </a:lnTo>
                  <a:lnTo>
                    <a:pt x="259" y="81"/>
                  </a:lnTo>
                  <a:lnTo>
                    <a:pt x="262" y="81"/>
                  </a:lnTo>
                  <a:lnTo>
                    <a:pt x="266" y="81"/>
                  </a:lnTo>
                  <a:lnTo>
                    <a:pt x="271" y="80"/>
                  </a:lnTo>
                  <a:lnTo>
                    <a:pt x="277" y="80"/>
                  </a:lnTo>
                  <a:lnTo>
                    <a:pt x="283" y="80"/>
                  </a:lnTo>
                  <a:lnTo>
                    <a:pt x="287" y="80"/>
                  </a:lnTo>
                  <a:lnTo>
                    <a:pt x="290" y="80"/>
                  </a:lnTo>
                  <a:lnTo>
                    <a:pt x="292" y="80"/>
                  </a:lnTo>
                  <a:lnTo>
                    <a:pt x="294" y="80"/>
                  </a:lnTo>
                  <a:lnTo>
                    <a:pt x="295" y="80"/>
                  </a:lnTo>
                  <a:lnTo>
                    <a:pt x="295" y="77"/>
                  </a:lnTo>
                  <a:lnTo>
                    <a:pt x="295" y="72"/>
                  </a:lnTo>
                  <a:lnTo>
                    <a:pt x="295" y="69"/>
                  </a:lnTo>
                  <a:lnTo>
                    <a:pt x="295" y="65"/>
                  </a:lnTo>
                  <a:lnTo>
                    <a:pt x="294" y="61"/>
                  </a:lnTo>
                  <a:lnTo>
                    <a:pt x="294" y="57"/>
                  </a:lnTo>
                  <a:lnTo>
                    <a:pt x="294" y="53"/>
                  </a:lnTo>
                  <a:lnTo>
                    <a:pt x="293" y="48"/>
                  </a:lnTo>
                  <a:lnTo>
                    <a:pt x="292" y="44"/>
                  </a:lnTo>
                  <a:lnTo>
                    <a:pt x="292" y="39"/>
                  </a:lnTo>
                  <a:lnTo>
                    <a:pt x="292" y="34"/>
                  </a:lnTo>
                  <a:lnTo>
                    <a:pt x="291" y="30"/>
                  </a:lnTo>
                  <a:lnTo>
                    <a:pt x="290" y="25"/>
                  </a:lnTo>
                  <a:lnTo>
                    <a:pt x="290" y="21"/>
                  </a:lnTo>
                  <a:lnTo>
                    <a:pt x="289" y="17"/>
                  </a:lnTo>
                  <a:lnTo>
                    <a:pt x="289" y="13"/>
                  </a:lnTo>
                  <a:lnTo>
                    <a:pt x="288" y="10"/>
                  </a:lnTo>
                  <a:lnTo>
                    <a:pt x="287" y="8"/>
                  </a:lnTo>
                  <a:lnTo>
                    <a:pt x="286" y="4"/>
                  </a:lnTo>
                  <a:lnTo>
                    <a:pt x="284" y="3"/>
                  </a:lnTo>
                  <a:lnTo>
                    <a:pt x="280" y="1"/>
                  </a:lnTo>
                  <a:lnTo>
                    <a:pt x="277" y="1"/>
                  </a:lnTo>
                  <a:lnTo>
                    <a:pt x="274" y="1"/>
                  </a:lnTo>
                  <a:lnTo>
                    <a:pt x="269" y="1"/>
                  </a:lnTo>
                  <a:lnTo>
                    <a:pt x="266" y="1"/>
                  </a:lnTo>
                  <a:lnTo>
                    <a:pt x="263" y="1"/>
                  </a:lnTo>
                  <a:lnTo>
                    <a:pt x="259" y="1"/>
                  </a:lnTo>
                  <a:lnTo>
                    <a:pt x="255" y="1"/>
                  </a:lnTo>
                  <a:lnTo>
                    <a:pt x="250" y="1"/>
                  </a:lnTo>
                  <a:lnTo>
                    <a:pt x="245" y="1"/>
                  </a:lnTo>
                  <a:lnTo>
                    <a:pt x="239" y="1"/>
                  </a:lnTo>
                  <a:lnTo>
                    <a:pt x="235" y="1"/>
                  </a:lnTo>
                  <a:lnTo>
                    <a:pt x="227" y="1"/>
                  </a:lnTo>
                  <a:lnTo>
                    <a:pt x="222" y="1"/>
                  </a:lnTo>
                  <a:lnTo>
                    <a:pt x="217" y="1"/>
                  </a:lnTo>
                  <a:lnTo>
                    <a:pt x="211" y="1"/>
                  </a:lnTo>
                  <a:lnTo>
                    <a:pt x="203" y="1"/>
                  </a:lnTo>
                  <a:lnTo>
                    <a:pt x="197" y="1"/>
                  </a:lnTo>
                  <a:lnTo>
                    <a:pt x="191" y="1"/>
                  </a:lnTo>
                  <a:lnTo>
                    <a:pt x="185" y="1"/>
                  </a:lnTo>
                  <a:lnTo>
                    <a:pt x="178" y="1"/>
                  </a:lnTo>
                  <a:lnTo>
                    <a:pt x="172" y="1"/>
                  </a:lnTo>
                  <a:lnTo>
                    <a:pt x="166" y="1"/>
                  </a:lnTo>
                  <a:lnTo>
                    <a:pt x="161" y="1"/>
                  </a:lnTo>
                  <a:lnTo>
                    <a:pt x="154" y="1"/>
                  </a:lnTo>
                  <a:lnTo>
                    <a:pt x="148" y="1"/>
                  </a:lnTo>
                  <a:lnTo>
                    <a:pt x="143" y="1"/>
                  </a:lnTo>
                  <a:lnTo>
                    <a:pt x="138" y="1"/>
                  </a:lnTo>
                  <a:lnTo>
                    <a:pt x="131" y="1"/>
                  </a:lnTo>
                  <a:lnTo>
                    <a:pt x="127" y="1"/>
                  </a:lnTo>
                  <a:lnTo>
                    <a:pt x="124" y="1"/>
                  </a:lnTo>
                  <a:lnTo>
                    <a:pt x="120" y="1"/>
                  </a:lnTo>
                  <a:lnTo>
                    <a:pt x="116" y="0"/>
                  </a:lnTo>
                  <a:lnTo>
                    <a:pt x="111" y="0"/>
                  </a:lnTo>
                  <a:lnTo>
                    <a:pt x="106" y="0"/>
                  </a:lnTo>
                  <a:lnTo>
                    <a:pt x="103" y="0"/>
                  </a:lnTo>
                  <a:lnTo>
                    <a:pt x="98" y="0"/>
                  </a:lnTo>
                  <a:lnTo>
                    <a:pt x="94" y="0"/>
                  </a:lnTo>
                  <a:lnTo>
                    <a:pt x="90" y="0"/>
                  </a:lnTo>
                  <a:lnTo>
                    <a:pt x="86" y="0"/>
                  </a:lnTo>
                  <a:lnTo>
                    <a:pt x="80" y="0"/>
                  </a:lnTo>
                  <a:lnTo>
                    <a:pt x="76" y="0"/>
                  </a:lnTo>
                  <a:lnTo>
                    <a:pt x="72" y="0"/>
                  </a:lnTo>
                  <a:lnTo>
                    <a:pt x="68" y="0"/>
                  </a:lnTo>
                  <a:lnTo>
                    <a:pt x="64" y="0"/>
                  </a:lnTo>
                  <a:lnTo>
                    <a:pt x="59" y="0"/>
                  </a:lnTo>
                  <a:lnTo>
                    <a:pt x="55" y="0"/>
                  </a:lnTo>
                  <a:lnTo>
                    <a:pt x="51" y="0"/>
                  </a:lnTo>
                  <a:lnTo>
                    <a:pt x="47" y="0"/>
                  </a:lnTo>
                  <a:lnTo>
                    <a:pt x="44" y="0"/>
                  </a:lnTo>
                  <a:lnTo>
                    <a:pt x="40" y="0"/>
                  </a:lnTo>
                  <a:lnTo>
                    <a:pt x="37" y="0"/>
                  </a:lnTo>
                  <a:lnTo>
                    <a:pt x="29" y="0"/>
                  </a:lnTo>
                  <a:lnTo>
                    <a:pt x="24" y="0"/>
                  </a:lnTo>
                  <a:lnTo>
                    <a:pt x="19" y="0"/>
                  </a:lnTo>
                  <a:lnTo>
                    <a:pt x="16" y="1"/>
                  </a:lnTo>
                  <a:lnTo>
                    <a:pt x="13" y="1"/>
                  </a:lnTo>
                  <a:lnTo>
                    <a:pt x="13" y="3"/>
                  </a:lnTo>
                  <a:close/>
                </a:path>
              </a:pathLst>
            </a:custGeom>
            <a:solidFill>
              <a:srgbClr val="C7695C"/>
            </a:solidFill>
            <a:ln w="9525">
              <a:noFill/>
              <a:round/>
              <a:headEnd/>
              <a:tailEnd/>
            </a:ln>
          </p:spPr>
          <p:txBody>
            <a:bodyPr/>
            <a:lstStyle/>
            <a:p>
              <a:endParaRPr lang="en-US"/>
            </a:p>
          </p:txBody>
        </p:sp>
        <p:sp>
          <p:nvSpPr>
            <p:cNvPr id="15391" name="Freeform 212"/>
            <p:cNvSpPr>
              <a:spLocks/>
            </p:cNvSpPr>
            <p:nvPr/>
          </p:nvSpPr>
          <p:spPr bwMode="auto">
            <a:xfrm>
              <a:off x="4161" y="3195"/>
              <a:ext cx="155" cy="60"/>
            </a:xfrm>
            <a:custGeom>
              <a:avLst/>
              <a:gdLst>
                <a:gd name="T0" fmla="*/ 1 w 308"/>
                <a:gd name="T1" fmla="*/ 1 h 120"/>
                <a:gd name="T2" fmla="*/ 1 w 308"/>
                <a:gd name="T3" fmla="*/ 1 h 120"/>
                <a:gd name="T4" fmla="*/ 1 w 308"/>
                <a:gd name="T5" fmla="*/ 1 h 120"/>
                <a:gd name="T6" fmla="*/ 1 w 308"/>
                <a:gd name="T7" fmla="*/ 1 h 120"/>
                <a:gd name="T8" fmla="*/ 1 w 308"/>
                <a:gd name="T9" fmla="*/ 1 h 120"/>
                <a:gd name="T10" fmla="*/ 1 w 308"/>
                <a:gd name="T11" fmla="*/ 1 h 120"/>
                <a:gd name="T12" fmla="*/ 1 w 308"/>
                <a:gd name="T13" fmla="*/ 1 h 120"/>
                <a:gd name="T14" fmla="*/ 1 w 308"/>
                <a:gd name="T15" fmla="*/ 1 h 120"/>
                <a:gd name="T16" fmla="*/ 1 w 308"/>
                <a:gd name="T17" fmla="*/ 1 h 120"/>
                <a:gd name="T18" fmla="*/ 1 w 308"/>
                <a:gd name="T19" fmla="*/ 1 h 120"/>
                <a:gd name="T20" fmla="*/ 1 w 308"/>
                <a:gd name="T21" fmla="*/ 1 h 120"/>
                <a:gd name="T22" fmla="*/ 1 w 308"/>
                <a:gd name="T23" fmla="*/ 1 h 120"/>
                <a:gd name="T24" fmla="*/ 1 w 308"/>
                <a:gd name="T25" fmla="*/ 1 h 120"/>
                <a:gd name="T26" fmla="*/ 1 w 308"/>
                <a:gd name="T27" fmla="*/ 1 h 120"/>
                <a:gd name="T28" fmla="*/ 1 w 308"/>
                <a:gd name="T29" fmla="*/ 1 h 120"/>
                <a:gd name="T30" fmla="*/ 1 w 308"/>
                <a:gd name="T31" fmla="*/ 1 h 120"/>
                <a:gd name="T32" fmla="*/ 1 w 308"/>
                <a:gd name="T33" fmla="*/ 1 h 120"/>
                <a:gd name="T34" fmla="*/ 1 w 308"/>
                <a:gd name="T35" fmla="*/ 1 h 120"/>
                <a:gd name="T36" fmla="*/ 1 w 308"/>
                <a:gd name="T37" fmla="*/ 1 h 120"/>
                <a:gd name="T38" fmla="*/ 1 w 308"/>
                <a:gd name="T39" fmla="*/ 1 h 120"/>
                <a:gd name="T40" fmla="*/ 1 w 308"/>
                <a:gd name="T41" fmla="*/ 1 h 120"/>
                <a:gd name="T42" fmla="*/ 1 w 308"/>
                <a:gd name="T43" fmla="*/ 1 h 120"/>
                <a:gd name="T44" fmla="*/ 1 w 308"/>
                <a:gd name="T45" fmla="*/ 1 h 120"/>
                <a:gd name="T46" fmla="*/ 1 w 308"/>
                <a:gd name="T47" fmla="*/ 1 h 120"/>
                <a:gd name="T48" fmla="*/ 1 w 308"/>
                <a:gd name="T49" fmla="*/ 1 h 120"/>
                <a:gd name="T50" fmla="*/ 1 w 308"/>
                <a:gd name="T51" fmla="*/ 1 h 120"/>
                <a:gd name="T52" fmla="*/ 1 w 308"/>
                <a:gd name="T53" fmla="*/ 1 h 120"/>
                <a:gd name="T54" fmla="*/ 1 w 308"/>
                <a:gd name="T55" fmla="*/ 1 h 120"/>
                <a:gd name="T56" fmla="*/ 1 w 308"/>
                <a:gd name="T57" fmla="*/ 1 h 120"/>
                <a:gd name="T58" fmla="*/ 1 w 308"/>
                <a:gd name="T59" fmla="*/ 1 h 120"/>
                <a:gd name="T60" fmla="*/ 1 w 308"/>
                <a:gd name="T61" fmla="*/ 1 h 120"/>
                <a:gd name="T62" fmla="*/ 1 w 308"/>
                <a:gd name="T63" fmla="*/ 1 h 120"/>
                <a:gd name="T64" fmla="*/ 1 w 308"/>
                <a:gd name="T65" fmla="*/ 1 h 120"/>
                <a:gd name="T66" fmla="*/ 1 w 308"/>
                <a:gd name="T67" fmla="*/ 1 h 120"/>
                <a:gd name="T68" fmla="*/ 1 w 308"/>
                <a:gd name="T69" fmla="*/ 1 h 120"/>
                <a:gd name="T70" fmla="*/ 1 w 308"/>
                <a:gd name="T71" fmla="*/ 1 h 120"/>
                <a:gd name="T72" fmla="*/ 1 w 308"/>
                <a:gd name="T73" fmla="*/ 1 h 120"/>
                <a:gd name="T74" fmla="*/ 1 w 308"/>
                <a:gd name="T75" fmla="*/ 1 h 120"/>
                <a:gd name="T76" fmla="*/ 1 w 308"/>
                <a:gd name="T77" fmla="*/ 1 h 120"/>
                <a:gd name="T78" fmla="*/ 1 w 308"/>
                <a:gd name="T79" fmla="*/ 1 h 120"/>
                <a:gd name="T80" fmla="*/ 1 w 308"/>
                <a:gd name="T81" fmla="*/ 0 h 120"/>
                <a:gd name="T82" fmla="*/ 1 w 308"/>
                <a:gd name="T83" fmla="*/ 0 h 120"/>
                <a:gd name="T84" fmla="*/ 1 w 308"/>
                <a:gd name="T85" fmla="*/ 0 h 120"/>
                <a:gd name="T86" fmla="*/ 1 w 308"/>
                <a:gd name="T87" fmla="*/ 0 h 120"/>
                <a:gd name="T88" fmla="*/ 1 w 308"/>
                <a:gd name="T89" fmla="*/ 0 h 120"/>
                <a:gd name="T90" fmla="*/ 1 w 308"/>
                <a:gd name="T91" fmla="*/ 0 h 120"/>
                <a:gd name="T92" fmla="*/ 1 w 308"/>
                <a:gd name="T93" fmla="*/ 0 h 120"/>
                <a:gd name="T94" fmla="*/ 1 w 308"/>
                <a:gd name="T95" fmla="*/ 0 h 120"/>
                <a:gd name="T96" fmla="*/ 1 w 308"/>
                <a:gd name="T97" fmla="*/ 1 h 120"/>
                <a:gd name="T98" fmla="*/ 1 w 308"/>
                <a:gd name="T99" fmla="*/ 0 h 120"/>
                <a:gd name="T100" fmla="*/ 1 w 308"/>
                <a:gd name="T101" fmla="*/ 0 h 120"/>
                <a:gd name="T102" fmla="*/ 1 w 308"/>
                <a:gd name="T103" fmla="*/ 0 h 120"/>
                <a:gd name="T104" fmla="*/ 1 w 308"/>
                <a:gd name="T105" fmla="*/ 0 h 120"/>
                <a:gd name="T106" fmla="*/ 1 w 308"/>
                <a:gd name="T107" fmla="*/ 0 h 120"/>
                <a:gd name="T108" fmla="*/ 1 w 308"/>
                <a:gd name="T109" fmla="*/ 0 h 120"/>
                <a:gd name="T110" fmla="*/ 1 w 308"/>
                <a:gd name="T111" fmla="*/ 0 h 120"/>
                <a:gd name="T112" fmla="*/ 1 w 308"/>
                <a:gd name="T113" fmla="*/ 0 h 120"/>
                <a:gd name="T114" fmla="*/ 1 w 308"/>
                <a:gd name="T115" fmla="*/ 0 h 1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8"/>
                <a:gd name="T175" fmla="*/ 0 h 120"/>
                <a:gd name="T176" fmla="*/ 308 w 308"/>
                <a:gd name="T177" fmla="*/ 120 h 1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8" h="120">
                  <a:moveTo>
                    <a:pt x="37" y="1"/>
                  </a:moveTo>
                  <a:lnTo>
                    <a:pt x="32" y="1"/>
                  </a:lnTo>
                  <a:lnTo>
                    <a:pt x="26" y="2"/>
                  </a:lnTo>
                  <a:lnTo>
                    <a:pt x="23" y="2"/>
                  </a:lnTo>
                  <a:lnTo>
                    <a:pt x="21" y="4"/>
                  </a:lnTo>
                  <a:lnTo>
                    <a:pt x="17" y="7"/>
                  </a:lnTo>
                  <a:lnTo>
                    <a:pt x="16" y="10"/>
                  </a:lnTo>
                  <a:lnTo>
                    <a:pt x="14" y="14"/>
                  </a:lnTo>
                  <a:lnTo>
                    <a:pt x="13" y="20"/>
                  </a:lnTo>
                  <a:lnTo>
                    <a:pt x="12" y="25"/>
                  </a:lnTo>
                  <a:lnTo>
                    <a:pt x="11" y="31"/>
                  </a:lnTo>
                  <a:lnTo>
                    <a:pt x="11" y="34"/>
                  </a:lnTo>
                  <a:lnTo>
                    <a:pt x="10" y="37"/>
                  </a:lnTo>
                  <a:lnTo>
                    <a:pt x="10" y="40"/>
                  </a:lnTo>
                  <a:lnTo>
                    <a:pt x="9" y="45"/>
                  </a:lnTo>
                  <a:lnTo>
                    <a:pt x="8" y="49"/>
                  </a:lnTo>
                  <a:lnTo>
                    <a:pt x="8" y="52"/>
                  </a:lnTo>
                  <a:lnTo>
                    <a:pt x="7" y="56"/>
                  </a:lnTo>
                  <a:lnTo>
                    <a:pt x="7" y="61"/>
                  </a:lnTo>
                  <a:lnTo>
                    <a:pt x="6" y="66"/>
                  </a:lnTo>
                  <a:lnTo>
                    <a:pt x="5" y="71"/>
                  </a:lnTo>
                  <a:lnTo>
                    <a:pt x="4" y="76"/>
                  </a:lnTo>
                  <a:lnTo>
                    <a:pt x="4" y="82"/>
                  </a:lnTo>
                  <a:lnTo>
                    <a:pt x="3" y="87"/>
                  </a:lnTo>
                  <a:lnTo>
                    <a:pt x="2" y="92"/>
                  </a:lnTo>
                  <a:lnTo>
                    <a:pt x="1" y="98"/>
                  </a:lnTo>
                  <a:lnTo>
                    <a:pt x="1" y="103"/>
                  </a:lnTo>
                  <a:lnTo>
                    <a:pt x="0" y="106"/>
                  </a:lnTo>
                  <a:lnTo>
                    <a:pt x="0" y="109"/>
                  </a:lnTo>
                  <a:lnTo>
                    <a:pt x="1" y="111"/>
                  </a:lnTo>
                  <a:lnTo>
                    <a:pt x="2" y="113"/>
                  </a:lnTo>
                  <a:lnTo>
                    <a:pt x="5" y="115"/>
                  </a:lnTo>
                  <a:lnTo>
                    <a:pt x="9" y="116"/>
                  </a:lnTo>
                  <a:lnTo>
                    <a:pt x="11" y="116"/>
                  </a:lnTo>
                  <a:lnTo>
                    <a:pt x="15" y="118"/>
                  </a:lnTo>
                  <a:lnTo>
                    <a:pt x="17" y="118"/>
                  </a:lnTo>
                  <a:lnTo>
                    <a:pt x="21" y="118"/>
                  </a:lnTo>
                  <a:lnTo>
                    <a:pt x="24" y="118"/>
                  </a:lnTo>
                  <a:lnTo>
                    <a:pt x="27" y="118"/>
                  </a:lnTo>
                  <a:lnTo>
                    <a:pt x="31" y="118"/>
                  </a:lnTo>
                  <a:lnTo>
                    <a:pt x="34" y="118"/>
                  </a:lnTo>
                  <a:lnTo>
                    <a:pt x="38" y="118"/>
                  </a:lnTo>
                  <a:lnTo>
                    <a:pt x="44" y="118"/>
                  </a:lnTo>
                  <a:lnTo>
                    <a:pt x="48" y="118"/>
                  </a:lnTo>
                  <a:lnTo>
                    <a:pt x="53" y="118"/>
                  </a:lnTo>
                  <a:lnTo>
                    <a:pt x="59" y="118"/>
                  </a:lnTo>
                  <a:lnTo>
                    <a:pt x="64" y="119"/>
                  </a:lnTo>
                  <a:lnTo>
                    <a:pt x="70" y="119"/>
                  </a:lnTo>
                  <a:lnTo>
                    <a:pt x="76" y="119"/>
                  </a:lnTo>
                  <a:lnTo>
                    <a:pt x="81" y="119"/>
                  </a:lnTo>
                  <a:lnTo>
                    <a:pt x="87" y="119"/>
                  </a:lnTo>
                  <a:lnTo>
                    <a:pt x="94" y="119"/>
                  </a:lnTo>
                  <a:lnTo>
                    <a:pt x="100" y="119"/>
                  </a:lnTo>
                  <a:lnTo>
                    <a:pt x="106" y="119"/>
                  </a:lnTo>
                  <a:lnTo>
                    <a:pt x="112" y="119"/>
                  </a:lnTo>
                  <a:lnTo>
                    <a:pt x="119" y="119"/>
                  </a:lnTo>
                  <a:lnTo>
                    <a:pt x="125" y="119"/>
                  </a:lnTo>
                  <a:lnTo>
                    <a:pt x="132" y="119"/>
                  </a:lnTo>
                  <a:lnTo>
                    <a:pt x="138" y="119"/>
                  </a:lnTo>
                  <a:lnTo>
                    <a:pt x="145" y="119"/>
                  </a:lnTo>
                  <a:lnTo>
                    <a:pt x="152" y="119"/>
                  </a:lnTo>
                  <a:lnTo>
                    <a:pt x="158" y="119"/>
                  </a:lnTo>
                  <a:lnTo>
                    <a:pt x="165" y="120"/>
                  </a:lnTo>
                  <a:lnTo>
                    <a:pt x="171" y="119"/>
                  </a:lnTo>
                  <a:lnTo>
                    <a:pt x="176" y="119"/>
                  </a:lnTo>
                  <a:lnTo>
                    <a:pt x="182" y="119"/>
                  </a:lnTo>
                  <a:lnTo>
                    <a:pt x="188" y="119"/>
                  </a:lnTo>
                  <a:lnTo>
                    <a:pt x="194" y="119"/>
                  </a:lnTo>
                  <a:lnTo>
                    <a:pt x="199" y="119"/>
                  </a:lnTo>
                  <a:lnTo>
                    <a:pt x="205" y="119"/>
                  </a:lnTo>
                  <a:lnTo>
                    <a:pt x="210" y="119"/>
                  </a:lnTo>
                  <a:lnTo>
                    <a:pt x="215" y="119"/>
                  </a:lnTo>
                  <a:lnTo>
                    <a:pt x="221" y="119"/>
                  </a:lnTo>
                  <a:lnTo>
                    <a:pt x="226" y="119"/>
                  </a:lnTo>
                  <a:lnTo>
                    <a:pt x="231" y="119"/>
                  </a:lnTo>
                  <a:lnTo>
                    <a:pt x="235" y="119"/>
                  </a:lnTo>
                  <a:lnTo>
                    <a:pt x="240" y="119"/>
                  </a:lnTo>
                  <a:lnTo>
                    <a:pt x="246" y="119"/>
                  </a:lnTo>
                  <a:lnTo>
                    <a:pt x="250" y="119"/>
                  </a:lnTo>
                  <a:lnTo>
                    <a:pt x="254" y="118"/>
                  </a:lnTo>
                  <a:lnTo>
                    <a:pt x="258" y="118"/>
                  </a:lnTo>
                  <a:lnTo>
                    <a:pt x="261" y="118"/>
                  </a:lnTo>
                  <a:lnTo>
                    <a:pt x="267" y="118"/>
                  </a:lnTo>
                  <a:lnTo>
                    <a:pt x="270" y="118"/>
                  </a:lnTo>
                  <a:lnTo>
                    <a:pt x="273" y="118"/>
                  </a:lnTo>
                  <a:lnTo>
                    <a:pt x="276" y="118"/>
                  </a:lnTo>
                  <a:lnTo>
                    <a:pt x="280" y="118"/>
                  </a:lnTo>
                  <a:lnTo>
                    <a:pt x="285" y="118"/>
                  </a:lnTo>
                  <a:lnTo>
                    <a:pt x="291" y="118"/>
                  </a:lnTo>
                  <a:lnTo>
                    <a:pt x="294" y="118"/>
                  </a:lnTo>
                  <a:lnTo>
                    <a:pt x="297" y="118"/>
                  </a:lnTo>
                  <a:lnTo>
                    <a:pt x="302" y="115"/>
                  </a:lnTo>
                  <a:lnTo>
                    <a:pt x="305" y="113"/>
                  </a:lnTo>
                  <a:lnTo>
                    <a:pt x="307" y="109"/>
                  </a:lnTo>
                  <a:lnTo>
                    <a:pt x="308" y="106"/>
                  </a:lnTo>
                  <a:lnTo>
                    <a:pt x="308" y="103"/>
                  </a:lnTo>
                  <a:lnTo>
                    <a:pt x="308" y="100"/>
                  </a:lnTo>
                  <a:lnTo>
                    <a:pt x="308" y="96"/>
                  </a:lnTo>
                  <a:lnTo>
                    <a:pt x="308" y="92"/>
                  </a:lnTo>
                  <a:lnTo>
                    <a:pt x="307" y="88"/>
                  </a:lnTo>
                  <a:lnTo>
                    <a:pt x="306" y="84"/>
                  </a:lnTo>
                  <a:lnTo>
                    <a:pt x="306" y="80"/>
                  </a:lnTo>
                  <a:lnTo>
                    <a:pt x="306" y="76"/>
                  </a:lnTo>
                  <a:lnTo>
                    <a:pt x="305" y="72"/>
                  </a:lnTo>
                  <a:lnTo>
                    <a:pt x="304" y="67"/>
                  </a:lnTo>
                  <a:lnTo>
                    <a:pt x="303" y="64"/>
                  </a:lnTo>
                  <a:lnTo>
                    <a:pt x="303" y="61"/>
                  </a:lnTo>
                  <a:lnTo>
                    <a:pt x="302" y="54"/>
                  </a:lnTo>
                  <a:lnTo>
                    <a:pt x="302" y="48"/>
                  </a:lnTo>
                  <a:lnTo>
                    <a:pt x="300" y="41"/>
                  </a:lnTo>
                  <a:lnTo>
                    <a:pt x="300" y="35"/>
                  </a:lnTo>
                  <a:lnTo>
                    <a:pt x="298" y="29"/>
                  </a:lnTo>
                  <a:lnTo>
                    <a:pt x="298" y="25"/>
                  </a:lnTo>
                  <a:lnTo>
                    <a:pt x="297" y="20"/>
                  </a:lnTo>
                  <a:lnTo>
                    <a:pt x="295" y="15"/>
                  </a:lnTo>
                  <a:lnTo>
                    <a:pt x="294" y="11"/>
                  </a:lnTo>
                  <a:lnTo>
                    <a:pt x="294" y="8"/>
                  </a:lnTo>
                  <a:lnTo>
                    <a:pt x="291" y="4"/>
                  </a:lnTo>
                  <a:lnTo>
                    <a:pt x="288" y="2"/>
                  </a:lnTo>
                  <a:lnTo>
                    <a:pt x="284" y="1"/>
                  </a:lnTo>
                  <a:lnTo>
                    <a:pt x="279" y="0"/>
                  </a:lnTo>
                  <a:lnTo>
                    <a:pt x="274" y="0"/>
                  </a:lnTo>
                  <a:lnTo>
                    <a:pt x="269" y="0"/>
                  </a:lnTo>
                  <a:lnTo>
                    <a:pt x="264" y="0"/>
                  </a:lnTo>
                  <a:lnTo>
                    <a:pt x="261" y="0"/>
                  </a:lnTo>
                  <a:lnTo>
                    <a:pt x="258" y="0"/>
                  </a:lnTo>
                  <a:lnTo>
                    <a:pt x="255" y="0"/>
                  </a:lnTo>
                  <a:lnTo>
                    <a:pt x="250" y="0"/>
                  </a:lnTo>
                  <a:lnTo>
                    <a:pt x="247" y="0"/>
                  </a:lnTo>
                  <a:lnTo>
                    <a:pt x="243" y="0"/>
                  </a:lnTo>
                  <a:lnTo>
                    <a:pt x="239" y="0"/>
                  </a:lnTo>
                  <a:lnTo>
                    <a:pt x="234" y="0"/>
                  </a:lnTo>
                  <a:lnTo>
                    <a:pt x="229" y="0"/>
                  </a:lnTo>
                  <a:lnTo>
                    <a:pt x="225" y="0"/>
                  </a:lnTo>
                  <a:lnTo>
                    <a:pt x="221" y="0"/>
                  </a:lnTo>
                  <a:lnTo>
                    <a:pt x="214" y="0"/>
                  </a:lnTo>
                  <a:lnTo>
                    <a:pt x="210" y="0"/>
                  </a:lnTo>
                  <a:lnTo>
                    <a:pt x="205" y="0"/>
                  </a:lnTo>
                  <a:lnTo>
                    <a:pt x="201" y="0"/>
                  </a:lnTo>
                  <a:lnTo>
                    <a:pt x="195" y="0"/>
                  </a:lnTo>
                  <a:lnTo>
                    <a:pt x="189" y="0"/>
                  </a:lnTo>
                  <a:lnTo>
                    <a:pt x="184" y="0"/>
                  </a:lnTo>
                  <a:lnTo>
                    <a:pt x="179" y="0"/>
                  </a:lnTo>
                  <a:lnTo>
                    <a:pt x="174" y="0"/>
                  </a:lnTo>
                  <a:lnTo>
                    <a:pt x="168" y="0"/>
                  </a:lnTo>
                  <a:lnTo>
                    <a:pt x="162" y="0"/>
                  </a:lnTo>
                  <a:lnTo>
                    <a:pt x="156" y="1"/>
                  </a:lnTo>
                  <a:lnTo>
                    <a:pt x="151" y="0"/>
                  </a:lnTo>
                  <a:lnTo>
                    <a:pt x="146" y="0"/>
                  </a:lnTo>
                  <a:lnTo>
                    <a:pt x="140" y="0"/>
                  </a:lnTo>
                  <a:lnTo>
                    <a:pt x="136" y="0"/>
                  </a:lnTo>
                  <a:lnTo>
                    <a:pt x="130" y="0"/>
                  </a:lnTo>
                  <a:lnTo>
                    <a:pt x="125" y="0"/>
                  </a:lnTo>
                  <a:lnTo>
                    <a:pt x="121" y="0"/>
                  </a:lnTo>
                  <a:lnTo>
                    <a:pt x="115" y="0"/>
                  </a:lnTo>
                  <a:lnTo>
                    <a:pt x="111" y="0"/>
                  </a:lnTo>
                  <a:lnTo>
                    <a:pt x="106" y="0"/>
                  </a:lnTo>
                  <a:lnTo>
                    <a:pt x="101" y="0"/>
                  </a:lnTo>
                  <a:lnTo>
                    <a:pt x="97" y="0"/>
                  </a:lnTo>
                  <a:lnTo>
                    <a:pt x="91" y="0"/>
                  </a:lnTo>
                  <a:lnTo>
                    <a:pt x="87" y="0"/>
                  </a:lnTo>
                  <a:lnTo>
                    <a:pt x="83" y="0"/>
                  </a:lnTo>
                  <a:lnTo>
                    <a:pt x="79" y="0"/>
                  </a:lnTo>
                  <a:lnTo>
                    <a:pt x="75" y="0"/>
                  </a:lnTo>
                  <a:lnTo>
                    <a:pt x="71" y="0"/>
                  </a:lnTo>
                  <a:lnTo>
                    <a:pt x="66" y="0"/>
                  </a:lnTo>
                  <a:lnTo>
                    <a:pt x="63" y="0"/>
                  </a:lnTo>
                  <a:lnTo>
                    <a:pt x="59" y="0"/>
                  </a:lnTo>
                  <a:lnTo>
                    <a:pt x="56" y="0"/>
                  </a:lnTo>
                  <a:lnTo>
                    <a:pt x="53" y="0"/>
                  </a:lnTo>
                  <a:lnTo>
                    <a:pt x="51" y="0"/>
                  </a:lnTo>
                  <a:lnTo>
                    <a:pt x="45" y="0"/>
                  </a:lnTo>
                  <a:lnTo>
                    <a:pt x="41" y="0"/>
                  </a:lnTo>
                  <a:lnTo>
                    <a:pt x="38" y="0"/>
                  </a:lnTo>
                  <a:lnTo>
                    <a:pt x="37" y="1"/>
                  </a:lnTo>
                  <a:close/>
                </a:path>
              </a:pathLst>
            </a:custGeom>
            <a:solidFill>
              <a:srgbClr val="000000"/>
            </a:solidFill>
            <a:ln w="9525">
              <a:noFill/>
              <a:round/>
              <a:headEnd/>
              <a:tailEnd/>
            </a:ln>
          </p:spPr>
          <p:txBody>
            <a:bodyPr/>
            <a:lstStyle/>
            <a:p>
              <a:endParaRPr lang="en-US"/>
            </a:p>
          </p:txBody>
        </p:sp>
        <p:sp>
          <p:nvSpPr>
            <p:cNvPr id="15392" name="Freeform 213"/>
            <p:cNvSpPr>
              <a:spLocks/>
            </p:cNvSpPr>
            <p:nvPr/>
          </p:nvSpPr>
          <p:spPr bwMode="auto">
            <a:xfrm>
              <a:off x="4176" y="3208"/>
              <a:ext cx="126" cy="32"/>
            </a:xfrm>
            <a:custGeom>
              <a:avLst/>
              <a:gdLst>
                <a:gd name="T0" fmla="*/ 1 w 252"/>
                <a:gd name="T1" fmla="*/ 1 h 64"/>
                <a:gd name="T2" fmla="*/ 1 w 252"/>
                <a:gd name="T3" fmla="*/ 1 h 64"/>
                <a:gd name="T4" fmla="*/ 1 w 252"/>
                <a:gd name="T5" fmla="*/ 1 h 64"/>
                <a:gd name="T6" fmla="*/ 1 w 252"/>
                <a:gd name="T7" fmla="*/ 1 h 64"/>
                <a:gd name="T8" fmla="*/ 1 w 252"/>
                <a:gd name="T9" fmla="*/ 1 h 64"/>
                <a:gd name="T10" fmla="*/ 1 w 252"/>
                <a:gd name="T11" fmla="*/ 1 h 64"/>
                <a:gd name="T12" fmla="*/ 1 w 252"/>
                <a:gd name="T13" fmla="*/ 1 h 64"/>
                <a:gd name="T14" fmla="*/ 1 w 252"/>
                <a:gd name="T15" fmla="*/ 1 h 64"/>
                <a:gd name="T16" fmla="*/ 1 w 252"/>
                <a:gd name="T17" fmla="*/ 1 h 64"/>
                <a:gd name="T18" fmla="*/ 1 w 252"/>
                <a:gd name="T19" fmla="*/ 1 h 64"/>
                <a:gd name="T20" fmla="*/ 1 w 252"/>
                <a:gd name="T21" fmla="*/ 1 h 64"/>
                <a:gd name="T22" fmla="*/ 1 w 252"/>
                <a:gd name="T23" fmla="*/ 1 h 64"/>
                <a:gd name="T24" fmla="*/ 1 w 252"/>
                <a:gd name="T25" fmla="*/ 1 h 64"/>
                <a:gd name="T26" fmla="*/ 1 w 252"/>
                <a:gd name="T27" fmla="*/ 1 h 64"/>
                <a:gd name="T28" fmla="*/ 1 w 252"/>
                <a:gd name="T29" fmla="*/ 1 h 64"/>
                <a:gd name="T30" fmla="*/ 1 w 252"/>
                <a:gd name="T31" fmla="*/ 1 h 64"/>
                <a:gd name="T32" fmla="*/ 1 w 252"/>
                <a:gd name="T33" fmla="*/ 1 h 64"/>
                <a:gd name="T34" fmla="*/ 1 w 252"/>
                <a:gd name="T35" fmla="*/ 1 h 64"/>
                <a:gd name="T36" fmla="*/ 1 w 252"/>
                <a:gd name="T37" fmla="*/ 1 h 64"/>
                <a:gd name="T38" fmla="*/ 1 w 252"/>
                <a:gd name="T39" fmla="*/ 1 h 64"/>
                <a:gd name="T40" fmla="*/ 1 w 252"/>
                <a:gd name="T41" fmla="*/ 1 h 64"/>
                <a:gd name="T42" fmla="*/ 1 w 252"/>
                <a:gd name="T43" fmla="*/ 1 h 64"/>
                <a:gd name="T44" fmla="*/ 1 w 252"/>
                <a:gd name="T45" fmla="*/ 1 h 64"/>
                <a:gd name="T46" fmla="*/ 1 w 252"/>
                <a:gd name="T47" fmla="*/ 1 h 64"/>
                <a:gd name="T48" fmla="*/ 1 w 252"/>
                <a:gd name="T49" fmla="*/ 1 h 64"/>
                <a:gd name="T50" fmla="*/ 1 w 252"/>
                <a:gd name="T51" fmla="*/ 1 h 64"/>
                <a:gd name="T52" fmla="*/ 1 w 252"/>
                <a:gd name="T53" fmla="*/ 1 h 64"/>
                <a:gd name="T54" fmla="*/ 1 w 252"/>
                <a:gd name="T55" fmla="*/ 1 h 64"/>
                <a:gd name="T56" fmla="*/ 1 w 252"/>
                <a:gd name="T57" fmla="*/ 1 h 64"/>
                <a:gd name="T58" fmla="*/ 1 w 252"/>
                <a:gd name="T59" fmla="*/ 1 h 64"/>
                <a:gd name="T60" fmla="*/ 1 w 252"/>
                <a:gd name="T61" fmla="*/ 1 h 64"/>
                <a:gd name="T62" fmla="*/ 1 w 252"/>
                <a:gd name="T63" fmla="*/ 1 h 64"/>
                <a:gd name="T64" fmla="*/ 1 w 252"/>
                <a:gd name="T65" fmla="*/ 1 h 64"/>
                <a:gd name="T66" fmla="*/ 1 w 252"/>
                <a:gd name="T67" fmla="*/ 1 h 64"/>
                <a:gd name="T68" fmla="*/ 1 w 252"/>
                <a:gd name="T69" fmla="*/ 1 h 64"/>
                <a:gd name="T70" fmla="*/ 1 w 252"/>
                <a:gd name="T71" fmla="*/ 1 h 64"/>
                <a:gd name="T72" fmla="*/ 1 w 252"/>
                <a:gd name="T73" fmla="*/ 0 h 64"/>
                <a:gd name="T74" fmla="*/ 1 w 252"/>
                <a:gd name="T75" fmla="*/ 0 h 64"/>
                <a:gd name="T76" fmla="*/ 1 w 252"/>
                <a:gd name="T77" fmla="*/ 0 h 64"/>
                <a:gd name="T78" fmla="*/ 1 w 252"/>
                <a:gd name="T79" fmla="*/ 0 h 64"/>
                <a:gd name="T80" fmla="*/ 1 w 252"/>
                <a:gd name="T81" fmla="*/ 0 h 64"/>
                <a:gd name="T82" fmla="*/ 1 w 252"/>
                <a:gd name="T83" fmla="*/ 0 h 64"/>
                <a:gd name="T84" fmla="*/ 1 w 252"/>
                <a:gd name="T85" fmla="*/ 0 h 64"/>
                <a:gd name="T86" fmla="*/ 1 w 252"/>
                <a:gd name="T87" fmla="*/ 0 h 64"/>
                <a:gd name="T88" fmla="*/ 1 w 252"/>
                <a:gd name="T89" fmla="*/ 0 h 64"/>
                <a:gd name="T90" fmla="*/ 1 w 252"/>
                <a:gd name="T91" fmla="*/ 0 h 64"/>
                <a:gd name="T92" fmla="*/ 1 w 252"/>
                <a:gd name="T93" fmla="*/ 0 h 64"/>
                <a:gd name="T94" fmla="*/ 1 w 252"/>
                <a:gd name="T95" fmla="*/ 0 h 64"/>
                <a:gd name="T96" fmla="*/ 1 w 252"/>
                <a:gd name="T97" fmla="*/ 1 h 64"/>
                <a:gd name="T98" fmla="*/ 1 w 252"/>
                <a:gd name="T99" fmla="*/ 1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2"/>
                <a:gd name="T151" fmla="*/ 0 h 64"/>
                <a:gd name="T152" fmla="*/ 252 w 252"/>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2" h="64">
                  <a:moveTo>
                    <a:pt x="11" y="2"/>
                  </a:moveTo>
                  <a:lnTo>
                    <a:pt x="10" y="3"/>
                  </a:lnTo>
                  <a:lnTo>
                    <a:pt x="9" y="6"/>
                  </a:lnTo>
                  <a:lnTo>
                    <a:pt x="8" y="9"/>
                  </a:lnTo>
                  <a:lnTo>
                    <a:pt x="8" y="14"/>
                  </a:lnTo>
                  <a:lnTo>
                    <a:pt x="6" y="20"/>
                  </a:lnTo>
                  <a:lnTo>
                    <a:pt x="5" y="26"/>
                  </a:lnTo>
                  <a:lnTo>
                    <a:pt x="5" y="29"/>
                  </a:lnTo>
                  <a:lnTo>
                    <a:pt x="4" y="32"/>
                  </a:lnTo>
                  <a:lnTo>
                    <a:pt x="3" y="36"/>
                  </a:lnTo>
                  <a:lnTo>
                    <a:pt x="3" y="40"/>
                  </a:lnTo>
                  <a:lnTo>
                    <a:pt x="2" y="44"/>
                  </a:lnTo>
                  <a:lnTo>
                    <a:pt x="2" y="47"/>
                  </a:lnTo>
                  <a:lnTo>
                    <a:pt x="1" y="50"/>
                  </a:lnTo>
                  <a:lnTo>
                    <a:pt x="1" y="53"/>
                  </a:lnTo>
                  <a:lnTo>
                    <a:pt x="0" y="56"/>
                  </a:lnTo>
                  <a:lnTo>
                    <a:pt x="0" y="59"/>
                  </a:lnTo>
                  <a:lnTo>
                    <a:pt x="1" y="62"/>
                  </a:lnTo>
                  <a:lnTo>
                    <a:pt x="3" y="63"/>
                  </a:lnTo>
                  <a:lnTo>
                    <a:pt x="5" y="63"/>
                  </a:lnTo>
                  <a:lnTo>
                    <a:pt x="11" y="63"/>
                  </a:lnTo>
                  <a:lnTo>
                    <a:pt x="13" y="63"/>
                  </a:lnTo>
                  <a:lnTo>
                    <a:pt x="18" y="63"/>
                  </a:lnTo>
                  <a:lnTo>
                    <a:pt x="22" y="63"/>
                  </a:lnTo>
                  <a:lnTo>
                    <a:pt x="27" y="64"/>
                  </a:lnTo>
                  <a:lnTo>
                    <a:pt x="32" y="64"/>
                  </a:lnTo>
                  <a:lnTo>
                    <a:pt x="37" y="64"/>
                  </a:lnTo>
                  <a:lnTo>
                    <a:pt x="44" y="64"/>
                  </a:lnTo>
                  <a:lnTo>
                    <a:pt x="50" y="64"/>
                  </a:lnTo>
                  <a:lnTo>
                    <a:pt x="55" y="64"/>
                  </a:lnTo>
                  <a:lnTo>
                    <a:pt x="62" y="64"/>
                  </a:lnTo>
                  <a:lnTo>
                    <a:pt x="66" y="64"/>
                  </a:lnTo>
                  <a:lnTo>
                    <a:pt x="69" y="64"/>
                  </a:lnTo>
                  <a:lnTo>
                    <a:pt x="72" y="64"/>
                  </a:lnTo>
                  <a:lnTo>
                    <a:pt x="76" y="64"/>
                  </a:lnTo>
                  <a:lnTo>
                    <a:pt x="82" y="64"/>
                  </a:lnTo>
                  <a:lnTo>
                    <a:pt x="90" y="64"/>
                  </a:lnTo>
                  <a:lnTo>
                    <a:pt x="93" y="64"/>
                  </a:lnTo>
                  <a:lnTo>
                    <a:pt x="96" y="64"/>
                  </a:lnTo>
                  <a:lnTo>
                    <a:pt x="99" y="64"/>
                  </a:lnTo>
                  <a:lnTo>
                    <a:pt x="103" y="64"/>
                  </a:lnTo>
                  <a:lnTo>
                    <a:pt x="109" y="64"/>
                  </a:lnTo>
                  <a:lnTo>
                    <a:pt x="117" y="64"/>
                  </a:lnTo>
                  <a:lnTo>
                    <a:pt x="120" y="64"/>
                  </a:lnTo>
                  <a:lnTo>
                    <a:pt x="124" y="64"/>
                  </a:lnTo>
                  <a:lnTo>
                    <a:pt x="126" y="64"/>
                  </a:lnTo>
                  <a:lnTo>
                    <a:pt x="130" y="64"/>
                  </a:lnTo>
                  <a:lnTo>
                    <a:pt x="136" y="64"/>
                  </a:lnTo>
                  <a:lnTo>
                    <a:pt x="143" y="64"/>
                  </a:lnTo>
                  <a:lnTo>
                    <a:pt x="148" y="64"/>
                  </a:lnTo>
                  <a:lnTo>
                    <a:pt x="154" y="64"/>
                  </a:lnTo>
                  <a:lnTo>
                    <a:pt x="158" y="64"/>
                  </a:lnTo>
                  <a:lnTo>
                    <a:pt x="164" y="64"/>
                  </a:lnTo>
                  <a:lnTo>
                    <a:pt x="168" y="64"/>
                  </a:lnTo>
                  <a:lnTo>
                    <a:pt x="173" y="64"/>
                  </a:lnTo>
                  <a:lnTo>
                    <a:pt x="176" y="64"/>
                  </a:lnTo>
                  <a:lnTo>
                    <a:pt x="179" y="64"/>
                  </a:lnTo>
                  <a:lnTo>
                    <a:pt x="182" y="64"/>
                  </a:lnTo>
                  <a:lnTo>
                    <a:pt x="186" y="64"/>
                  </a:lnTo>
                  <a:lnTo>
                    <a:pt x="190" y="64"/>
                  </a:lnTo>
                  <a:lnTo>
                    <a:pt x="194" y="64"/>
                  </a:lnTo>
                  <a:lnTo>
                    <a:pt x="197" y="64"/>
                  </a:lnTo>
                  <a:lnTo>
                    <a:pt x="200" y="64"/>
                  </a:lnTo>
                  <a:lnTo>
                    <a:pt x="206" y="64"/>
                  </a:lnTo>
                  <a:lnTo>
                    <a:pt x="214" y="64"/>
                  </a:lnTo>
                  <a:lnTo>
                    <a:pt x="220" y="64"/>
                  </a:lnTo>
                  <a:lnTo>
                    <a:pt x="226" y="64"/>
                  </a:lnTo>
                  <a:lnTo>
                    <a:pt x="230" y="63"/>
                  </a:lnTo>
                  <a:lnTo>
                    <a:pt x="235" y="63"/>
                  </a:lnTo>
                  <a:lnTo>
                    <a:pt x="239" y="63"/>
                  </a:lnTo>
                  <a:lnTo>
                    <a:pt x="244" y="63"/>
                  </a:lnTo>
                  <a:lnTo>
                    <a:pt x="247" y="62"/>
                  </a:lnTo>
                  <a:lnTo>
                    <a:pt x="249" y="62"/>
                  </a:lnTo>
                  <a:lnTo>
                    <a:pt x="250" y="62"/>
                  </a:lnTo>
                  <a:lnTo>
                    <a:pt x="252" y="62"/>
                  </a:lnTo>
                  <a:lnTo>
                    <a:pt x="251" y="60"/>
                  </a:lnTo>
                  <a:lnTo>
                    <a:pt x="251" y="57"/>
                  </a:lnTo>
                  <a:lnTo>
                    <a:pt x="250" y="52"/>
                  </a:lnTo>
                  <a:lnTo>
                    <a:pt x="250" y="47"/>
                  </a:lnTo>
                  <a:lnTo>
                    <a:pt x="249" y="43"/>
                  </a:lnTo>
                  <a:lnTo>
                    <a:pt x="248" y="38"/>
                  </a:lnTo>
                  <a:lnTo>
                    <a:pt x="248" y="35"/>
                  </a:lnTo>
                  <a:lnTo>
                    <a:pt x="248" y="32"/>
                  </a:lnTo>
                  <a:lnTo>
                    <a:pt x="247" y="28"/>
                  </a:lnTo>
                  <a:lnTo>
                    <a:pt x="247" y="24"/>
                  </a:lnTo>
                  <a:lnTo>
                    <a:pt x="246" y="21"/>
                  </a:lnTo>
                  <a:lnTo>
                    <a:pt x="246" y="18"/>
                  </a:lnTo>
                  <a:lnTo>
                    <a:pt x="246" y="13"/>
                  </a:lnTo>
                  <a:lnTo>
                    <a:pt x="245" y="11"/>
                  </a:lnTo>
                  <a:lnTo>
                    <a:pt x="244" y="8"/>
                  </a:lnTo>
                  <a:lnTo>
                    <a:pt x="244" y="6"/>
                  </a:lnTo>
                  <a:lnTo>
                    <a:pt x="242" y="3"/>
                  </a:lnTo>
                  <a:lnTo>
                    <a:pt x="242" y="2"/>
                  </a:lnTo>
                  <a:lnTo>
                    <a:pt x="239" y="1"/>
                  </a:lnTo>
                  <a:lnTo>
                    <a:pt x="235" y="2"/>
                  </a:lnTo>
                  <a:lnTo>
                    <a:pt x="232" y="1"/>
                  </a:lnTo>
                  <a:lnTo>
                    <a:pt x="229" y="1"/>
                  </a:lnTo>
                  <a:lnTo>
                    <a:pt x="226" y="1"/>
                  </a:lnTo>
                  <a:lnTo>
                    <a:pt x="223" y="1"/>
                  </a:lnTo>
                  <a:lnTo>
                    <a:pt x="220" y="1"/>
                  </a:lnTo>
                  <a:lnTo>
                    <a:pt x="217" y="1"/>
                  </a:lnTo>
                  <a:lnTo>
                    <a:pt x="211" y="1"/>
                  </a:lnTo>
                  <a:lnTo>
                    <a:pt x="207" y="1"/>
                  </a:lnTo>
                  <a:lnTo>
                    <a:pt x="203" y="1"/>
                  </a:lnTo>
                  <a:lnTo>
                    <a:pt x="199" y="1"/>
                  </a:lnTo>
                  <a:lnTo>
                    <a:pt x="194" y="1"/>
                  </a:lnTo>
                  <a:lnTo>
                    <a:pt x="189" y="1"/>
                  </a:lnTo>
                  <a:lnTo>
                    <a:pt x="183" y="1"/>
                  </a:lnTo>
                  <a:lnTo>
                    <a:pt x="179" y="1"/>
                  </a:lnTo>
                  <a:lnTo>
                    <a:pt x="173" y="0"/>
                  </a:lnTo>
                  <a:lnTo>
                    <a:pt x="168" y="0"/>
                  </a:lnTo>
                  <a:lnTo>
                    <a:pt x="161" y="0"/>
                  </a:lnTo>
                  <a:lnTo>
                    <a:pt x="157" y="0"/>
                  </a:lnTo>
                  <a:lnTo>
                    <a:pt x="151" y="0"/>
                  </a:lnTo>
                  <a:lnTo>
                    <a:pt x="146" y="0"/>
                  </a:lnTo>
                  <a:lnTo>
                    <a:pt x="141" y="0"/>
                  </a:lnTo>
                  <a:lnTo>
                    <a:pt x="136" y="0"/>
                  </a:lnTo>
                  <a:lnTo>
                    <a:pt x="130" y="0"/>
                  </a:lnTo>
                  <a:lnTo>
                    <a:pt x="125" y="0"/>
                  </a:lnTo>
                  <a:lnTo>
                    <a:pt x="120" y="0"/>
                  </a:lnTo>
                  <a:lnTo>
                    <a:pt x="117" y="0"/>
                  </a:lnTo>
                  <a:lnTo>
                    <a:pt x="112" y="0"/>
                  </a:lnTo>
                  <a:lnTo>
                    <a:pt x="108" y="0"/>
                  </a:lnTo>
                  <a:lnTo>
                    <a:pt x="104" y="0"/>
                  </a:lnTo>
                  <a:lnTo>
                    <a:pt x="102" y="0"/>
                  </a:lnTo>
                  <a:lnTo>
                    <a:pt x="98" y="0"/>
                  </a:lnTo>
                  <a:lnTo>
                    <a:pt x="95" y="0"/>
                  </a:lnTo>
                  <a:lnTo>
                    <a:pt x="91" y="0"/>
                  </a:lnTo>
                  <a:lnTo>
                    <a:pt x="87" y="0"/>
                  </a:lnTo>
                  <a:lnTo>
                    <a:pt x="83" y="0"/>
                  </a:lnTo>
                  <a:lnTo>
                    <a:pt x="80" y="0"/>
                  </a:lnTo>
                  <a:lnTo>
                    <a:pt x="76" y="0"/>
                  </a:lnTo>
                  <a:lnTo>
                    <a:pt x="73" y="0"/>
                  </a:lnTo>
                  <a:lnTo>
                    <a:pt x="69" y="0"/>
                  </a:lnTo>
                  <a:lnTo>
                    <a:pt x="66" y="0"/>
                  </a:lnTo>
                  <a:lnTo>
                    <a:pt x="61" y="0"/>
                  </a:lnTo>
                  <a:lnTo>
                    <a:pt x="57" y="0"/>
                  </a:lnTo>
                  <a:lnTo>
                    <a:pt x="54" y="0"/>
                  </a:lnTo>
                  <a:lnTo>
                    <a:pt x="50" y="0"/>
                  </a:lnTo>
                  <a:lnTo>
                    <a:pt x="47" y="0"/>
                  </a:lnTo>
                  <a:lnTo>
                    <a:pt x="44" y="0"/>
                  </a:lnTo>
                  <a:lnTo>
                    <a:pt x="36" y="0"/>
                  </a:lnTo>
                  <a:lnTo>
                    <a:pt x="31" y="0"/>
                  </a:lnTo>
                  <a:lnTo>
                    <a:pt x="26" y="0"/>
                  </a:lnTo>
                  <a:lnTo>
                    <a:pt x="21" y="0"/>
                  </a:lnTo>
                  <a:lnTo>
                    <a:pt x="17" y="0"/>
                  </a:lnTo>
                  <a:lnTo>
                    <a:pt x="15" y="1"/>
                  </a:lnTo>
                  <a:lnTo>
                    <a:pt x="11" y="2"/>
                  </a:lnTo>
                  <a:close/>
                </a:path>
              </a:pathLst>
            </a:custGeom>
            <a:solidFill>
              <a:srgbClr val="C7695C"/>
            </a:solidFill>
            <a:ln w="9525">
              <a:noFill/>
              <a:round/>
              <a:headEnd/>
              <a:tailEnd/>
            </a:ln>
          </p:spPr>
          <p:txBody>
            <a:bodyPr/>
            <a:lstStyle/>
            <a:p>
              <a:endParaRPr lang="en-US"/>
            </a:p>
          </p:txBody>
        </p:sp>
        <p:sp>
          <p:nvSpPr>
            <p:cNvPr id="15393" name="Freeform 218"/>
            <p:cNvSpPr>
              <a:spLocks/>
            </p:cNvSpPr>
            <p:nvPr/>
          </p:nvSpPr>
          <p:spPr bwMode="auto">
            <a:xfrm>
              <a:off x="4168" y="3492"/>
              <a:ext cx="33" cy="17"/>
            </a:xfrm>
            <a:custGeom>
              <a:avLst/>
              <a:gdLst>
                <a:gd name="T0" fmla="*/ 0 w 67"/>
                <a:gd name="T1" fmla="*/ 1 h 34"/>
                <a:gd name="T2" fmla="*/ 0 w 67"/>
                <a:gd name="T3" fmla="*/ 1 h 34"/>
                <a:gd name="T4" fmla="*/ 0 w 67"/>
                <a:gd name="T5" fmla="*/ 0 h 34"/>
                <a:gd name="T6" fmla="*/ 0 w 67"/>
                <a:gd name="T7" fmla="*/ 0 h 34"/>
                <a:gd name="T8" fmla="*/ 0 w 67"/>
                <a:gd name="T9" fmla="*/ 1 h 34"/>
                <a:gd name="T10" fmla="*/ 0 w 67"/>
                <a:gd name="T11" fmla="*/ 1 h 34"/>
                <a:gd name="T12" fmla="*/ 0 60000 65536"/>
                <a:gd name="T13" fmla="*/ 0 60000 65536"/>
                <a:gd name="T14" fmla="*/ 0 60000 65536"/>
                <a:gd name="T15" fmla="*/ 0 60000 65536"/>
                <a:gd name="T16" fmla="*/ 0 60000 65536"/>
                <a:gd name="T17" fmla="*/ 0 60000 65536"/>
                <a:gd name="T18" fmla="*/ 0 w 67"/>
                <a:gd name="T19" fmla="*/ 0 h 34"/>
                <a:gd name="T20" fmla="*/ 67 w 67"/>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67" h="34">
                  <a:moveTo>
                    <a:pt x="0" y="34"/>
                  </a:moveTo>
                  <a:lnTo>
                    <a:pt x="67" y="34"/>
                  </a:lnTo>
                  <a:lnTo>
                    <a:pt x="67" y="0"/>
                  </a:lnTo>
                  <a:lnTo>
                    <a:pt x="0" y="0"/>
                  </a:lnTo>
                  <a:lnTo>
                    <a:pt x="0" y="34"/>
                  </a:lnTo>
                  <a:close/>
                </a:path>
              </a:pathLst>
            </a:custGeom>
            <a:solidFill>
              <a:srgbClr val="000000"/>
            </a:solidFill>
            <a:ln w="9525">
              <a:noFill/>
              <a:round/>
              <a:headEnd/>
              <a:tailEnd/>
            </a:ln>
          </p:spPr>
          <p:txBody>
            <a:bodyPr/>
            <a:lstStyle/>
            <a:p>
              <a:endParaRPr lang="en-US"/>
            </a:p>
          </p:txBody>
        </p:sp>
        <p:sp>
          <p:nvSpPr>
            <p:cNvPr id="15394" name="Freeform 219"/>
            <p:cNvSpPr>
              <a:spLocks/>
            </p:cNvSpPr>
            <p:nvPr/>
          </p:nvSpPr>
          <p:spPr bwMode="auto">
            <a:xfrm>
              <a:off x="4167" y="3520"/>
              <a:ext cx="34" cy="18"/>
            </a:xfrm>
            <a:custGeom>
              <a:avLst/>
              <a:gdLst>
                <a:gd name="T0" fmla="*/ 0 w 68"/>
                <a:gd name="T1" fmla="*/ 1 h 35"/>
                <a:gd name="T2" fmla="*/ 1 w 68"/>
                <a:gd name="T3" fmla="*/ 1 h 35"/>
                <a:gd name="T4" fmla="*/ 1 w 68"/>
                <a:gd name="T5" fmla="*/ 0 h 35"/>
                <a:gd name="T6" fmla="*/ 0 w 68"/>
                <a:gd name="T7" fmla="*/ 0 h 35"/>
                <a:gd name="T8" fmla="*/ 0 w 68"/>
                <a:gd name="T9" fmla="*/ 1 h 35"/>
                <a:gd name="T10" fmla="*/ 0 w 68"/>
                <a:gd name="T11" fmla="*/ 1 h 35"/>
                <a:gd name="T12" fmla="*/ 0 60000 65536"/>
                <a:gd name="T13" fmla="*/ 0 60000 65536"/>
                <a:gd name="T14" fmla="*/ 0 60000 65536"/>
                <a:gd name="T15" fmla="*/ 0 60000 65536"/>
                <a:gd name="T16" fmla="*/ 0 60000 65536"/>
                <a:gd name="T17" fmla="*/ 0 60000 65536"/>
                <a:gd name="T18" fmla="*/ 0 w 68"/>
                <a:gd name="T19" fmla="*/ 0 h 35"/>
                <a:gd name="T20" fmla="*/ 68 w 68"/>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68" h="35">
                  <a:moveTo>
                    <a:pt x="0" y="35"/>
                  </a:moveTo>
                  <a:lnTo>
                    <a:pt x="68" y="35"/>
                  </a:lnTo>
                  <a:lnTo>
                    <a:pt x="68" y="0"/>
                  </a:lnTo>
                  <a:lnTo>
                    <a:pt x="0" y="0"/>
                  </a:lnTo>
                  <a:lnTo>
                    <a:pt x="0" y="35"/>
                  </a:lnTo>
                  <a:close/>
                </a:path>
              </a:pathLst>
            </a:custGeom>
            <a:solidFill>
              <a:srgbClr val="000000"/>
            </a:solidFill>
            <a:ln w="9525">
              <a:noFill/>
              <a:round/>
              <a:headEnd/>
              <a:tailEnd/>
            </a:ln>
          </p:spPr>
          <p:txBody>
            <a:bodyPr/>
            <a:lstStyle/>
            <a:p>
              <a:endParaRPr lang="en-US"/>
            </a:p>
          </p:txBody>
        </p:sp>
        <p:sp>
          <p:nvSpPr>
            <p:cNvPr id="15395" name="Freeform 220"/>
            <p:cNvSpPr>
              <a:spLocks/>
            </p:cNvSpPr>
            <p:nvPr/>
          </p:nvSpPr>
          <p:spPr bwMode="auto">
            <a:xfrm>
              <a:off x="4167" y="3549"/>
              <a:ext cx="33" cy="17"/>
            </a:xfrm>
            <a:custGeom>
              <a:avLst/>
              <a:gdLst>
                <a:gd name="T0" fmla="*/ 0 w 66"/>
                <a:gd name="T1" fmla="*/ 0 h 36"/>
                <a:gd name="T2" fmla="*/ 1 w 66"/>
                <a:gd name="T3" fmla="*/ 0 h 36"/>
                <a:gd name="T4" fmla="*/ 1 w 66"/>
                <a:gd name="T5" fmla="*/ 0 h 36"/>
                <a:gd name="T6" fmla="*/ 0 w 66"/>
                <a:gd name="T7" fmla="*/ 0 h 36"/>
                <a:gd name="T8" fmla="*/ 0 w 66"/>
                <a:gd name="T9" fmla="*/ 0 h 36"/>
                <a:gd name="T10" fmla="*/ 0 w 66"/>
                <a:gd name="T11" fmla="*/ 0 h 36"/>
                <a:gd name="T12" fmla="*/ 0 60000 65536"/>
                <a:gd name="T13" fmla="*/ 0 60000 65536"/>
                <a:gd name="T14" fmla="*/ 0 60000 65536"/>
                <a:gd name="T15" fmla="*/ 0 60000 65536"/>
                <a:gd name="T16" fmla="*/ 0 60000 65536"/>
                <a:gd name="T17" fmla="*/ 0 60000 65536"/>
                <a:gd name="T18" fmla="*/ 0 w 66"/>
                <a:gd name="T19" fmla="*/ 0 h 36"/>
                <a:gd name="T20" fmla="*/ 66 w 6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66" h="36">
                  <a:moveTo>
                    <a:pt x="0" y="36"/>
                  </a:moveTo>
                  <a:lnTo>
                    <a:pt x="66" y="36"/>
                  </a:lnTo>
                  <a:lnTo>
                    <a:pt x="66" y="0"/>
                  </a:lnTo>
                  <a:lnTo>
                    <a:pt x="0" y="0"/>
                  </a:lnTo>
                  <a:lnTo>
                    <a:pt x="0" y="36"/>
                  </a:lnTo>
                  <a:close/>
                </a:path>
              </a:pathLst>
            </a:custGeom>
            <a:solidFill>
              <a:srgbClr val="000000"/>
            </a:solidFill>
            <a:ln w="9525">
              <a:noFill/>
              <a:round/>
              <a:headEnd/>
              <a:tailEnd/>
            </a:ln>
          </p:spPr>
          <p:txBody>
            <a:bodyPr/>
            <a:lstStyle/>
            <a:p>
              <a:endParaRPr lang="en-US"/>
            </a:p>
          </p:txBody>
        </p:sp>
        <p:sp>
          <p:nvSpPr>
            <p:cNvPr id="15396" name="Freeform 221"/>
            <p:cNvSpPr>
              <a:spLocks/>
            </p:cNvSpPr>
            <p:nvPr/>
          </p:nvSpPr>
          <p:spPr bwMode="auto">
            <a:xfrm>
              <a:off x="4167" y="3579"/>
              <a:ext cx="33" cy="17"/>
            </a:xfrm>
            <a:custGeom>
              <a:avLst/>
              <a:gdLst>
                <a:gd name="T0" fmla="*/ 0 w 66"/>
                <a:gd name="T1" fmla="*/ 1 h 34"/>
                <a:gd name="T2" fmla="*/ 1 w 66"/>
                <a:gd name="T3" fmla="*/ 1 h 34"/>
                <a:gd name="T4" fmla="*/ 1 w 66"/>
                <a:gd name="T5" fmla="*/ 0 h 34"/>
                <a:gd name="T6" fmla="*/ 0 w 66"/>
                <a:gd name="T7" fmla="*/ 0 h 34"/>
                <a:gd name="T8" fmla="*/ 0 w 66"/>
                <a:gd name="T9" fmla="*/ 1 h 34"/>
                <a:gd name="T10" fmla="*/ 0 w 66"/>
                <a:gd name="T11" fmla="*/ 1 h 34"/>
                <a:gd name="T12" fmla="*/ 0 60000 65536"/>
                <a:gd name="T13" fmla="*/ 0 60000 65536"/>
                <a:gd name="T14" fmla="*/ 0 60000 65536"/>
                <a:gd name="T15" fmla="*/ 0 60000 65536"/>
                <a:gd name="T16" fmla="*/ 0 60000 65536"/>
                <a:gd name="T17" fmla="*/ 0 60000 65536"/>
                <a:gd name="T18" fmla="*/ 0 w 66"/>
                <a:gd name="T19" fmla="*/ 0 h 34"/>
                <a:gd name="T20" fmla="*/ 66 w 6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66" h="34">
                  <a:moveTo>
                    <a:pt x="0" y="34"/>
                  </a:moveTo>
                  <a:lnTo>
                    <a:pt x="66" y="34"/>
                  </a:lnTo>
                  <a:lnTo>
                    <a:pt x="66" y="0"/>
                  </a:lnTo>
                  <a:lnTo>
                    <a:pt x="0" y="0"/>
                  </a:lnTo>
                  <a:lnTo>
                    <a:pt x="0" y="34"/>
                  </a:lnTo>
                  <a:close/>
                </a:path>
              </a:pathLst>
            </a:custGeom>
            <a:solidFill>
              <a:srgbClr val="000000"/>
            </a:solidFill>
            <a:ln w="9525">
              <a:noFill/>
              <a:round/>
              <a:headEnd/>
              <a:tailEnd/>
            </a:ln>
          </p:spPr>
          <p:txBody>
            <a:bodyPr/>
            <a:lstStyle/>
            <a:p>
              <a:endParaRPr lang="en-US"/>
            </a:p>
          </p:txBody>
        </p:sp>
        <p:sp>
          <p:nvSpPr>
            <p:cNvPr id="15397" name="Freeform 222"/>
            <p:cNvSpPr>
              <a:spLocks/>
            </p:cNvSpPr>
            <p:nvPr/>
          </p:nvSpPr>
          <p:spPr bwMode="auto">
            <a:xfrm>
              <a:off x="4168" y="3608"/>
              <a:ext cx="33" cy="17"/>
            </a:xfrm>
            <a:custGeom>
              <a:avLst/>
              <a:gdLst>
                <a:gd name="T0" fmla="*/ 0 w 67"/>
                <a:gd name="T1" fmla="*/ 0 h 35"/>
                <a:gd name="T2" fmla="*/ 0 w 67"/>
                <a:gd name="T3" fmla="*/ 0 h 35"/>
                <a:gd name="T4" fmla="*/ 0 w 67"/>
                <a:gd name="T5" fmla="*/ 0 h 35"/>
                <a:gd name="T6" fmla="*/ 0 w 67"/>
                <a:gd name="T7" fmla="*/ 0 h 35"/>
                <a:gd name="T8" fmla="*/ 0 w 67"/>
                <a:gd name="T9" fmla="*/ 0 h 35"/>
                <a:gd name="T10" fmla="*/ 0 w 67"/>
                <a:gd name="T11" fmla="*/ 0 h 35"/>
                <a:gd name="T12" fmla="*/ 0 60000 65536"/>
                <a:gd name="T13" fmla="*/ 0 60000 65536"/>
                <a:gd name="T14" fmla="*/ 0 60000 65536"/>
                <a:gd name="T15" fmla="*/ 0 60000 65536"/>
                <a:gd name="T16" fmla="*/ 0 60000 65536"/>
                <a:gd name="T17" fmla="*/ 0 60000 65536"/>
                <a:gd name="T18" fmla="*/ 0 w 67"/>
                <a:gd name="T19" fmla="*/ 0 h 35"/>
                <a:gd name="T20" fmla="*/ 67 w 6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67" h="35">
                  <a:moveTo>
                    <a:pt x="0" y="35"/>
                  </a:moveTo>
                  <a:lnTo>
                    <a:pt x="67" y="35"/>
                  </a:lnTo>
                  <a:lnTo>
                    <a:pt x="67" y="0"/>
                  </a:lnTo>
                  <a:lnTo>
                    <a:pt x="0" y="0"/>
                  </a:lnTo>
                  <a:lnTo>
                    <a:pt x="0" y="35"/>
                  </a:lnTo>
                  <a:close/>
                </a:path>
              </a:pathLst>
            </a:custGeom>
            <a:solidFill>
              <a:srgbClr val="000000"/>
            </a:solidFill>
            <a:ln w="9525">
              <a:noFill/>
              <a:round/>
              <a:headEnd/>
              <a:tailEnd/>
            </a:ln>
          </p:spPr>
          <p:txBody>
            <a:bodyPr/>
            <a:lstStyle/>
            <a:p>
              <a:endParaRPr lang="en-US"/>
            </a:p>
          </p:txBody>
        </p:sp>
        <p:sp>
          <p:nvSpPr>
            <p:cNvPr id="15398" name="Freeform 223"/>
            <p:cNvSpPr>
              <a:spLocks/>
            </p:cNvSpPr>
            <p:nvPr/>
          </p:nvSpPr>
          <p:spPr bwMode="auto">
            <a:xfrm>
              <a:off x="4167" y="3637"/>
              <a:ext cx="33" cy="18"/>
            </a:xfrm>
            <a:custGeom>
              <a:avLst/>
              <a:gdLst>
                <a:gd name="T0" fmla="*/ 0 w 66"/>
                <a:gd name="T1" fmla="*/ 0 h 37"/>
                <a:gd name="T2" fmla="*/ 1 w 66"/>
                <a:gd name="T3" fmla="*/ 0 h 37"/>
                <a:gd name="T4" fmla="*/ 1 w 66"/>
                <a:gd name="T5" fmla="*/ 0 h 37"/>
                <a:gd name="T6" fmla="*/ 0 w 66"/>
                <a:gd name="T7" fmla="*/ 0 h 37"/>
                <a:gd name="T8" fmla="*/ 0 w 66"/>
                <a:gd name="T9" fmla="*/ 0 h 37"/>
                <a:gd name="T10" fmla="*/ 0 w 66"/>
                <a:gd name="T11" fmla="*/ 0 h 37"/>
                <a:gd name="T12" fmla="*/ 0 60000 65536"/>
                <a:gd name="T13" fmla="*/ 0 60000 65536"/>
                <a:gd name="T14" fmla="*/ 0 60000 65536"/>
                <a:gd name="T15" fmla="*/ 0 60000 65536"/>
                <a:gd name="T16" fmla="*/ 0 60000 65536"/>
                <a:gd name="T17" fmla="*/ 0 60000 65536"/>
                <a:gd name="T18" fmla="*/ 0 w 66"/>
                <a:gd name="T19" fmla="*/ 0 h 37"/>
                <a:gd name="T20" fmla="*/ 66 w 66"/>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66" h="37">
                  <a:moveTo>
                    <a:pt x="0" y="37"/>
                  </a:moveTo>
                  <a:lnTo>
                    <a:pt x="66" y="37"/>
                  </a:lnTo>
                  <a:lnTo>
                    <a:pt x="66" y="0"/>
                  </a:lnTo>
                  <a:lnTo>
                    <a:pt x="0" y="0"/>
                  </a:lnTo>
                  <a:lnTo>
                    <a:pt x="0" y="37"/>
                  </a:lnTo>
                  <a:close/>
                </a:path>
              </a:pathLst>
            </a:custGeom>
            <a:solidFill>
              <a:srgbClr val="000000"/>
            </a:solidFill>
            <a:ln w="9525">
              <a:noFill/>
              <a:round/>
              <a:headEnd/>
              <a:tailEnd/>
            </a:ln>
          </p:spPr>
          <p:txBody>
            <a:bodyPr/>
            <a:lstStyle/>
            <a:p>
              <a:endParaRPr lang="en-US"/>
            </a:p>
          </p:txBody>
        </p:sp>
        <p:sp>
          <p:nvSpPr>
            <p:cNvPr id="15399" name="Freeform 230"/>
            <p:cNvSpPr>
              <a:spLocks/>
            </p:cNvSpPr>
            <p:nvPr/>
          </p:nvSpPr>
          <p:spPr bwMode="auto">
            <a:xfrm>
              <a:off x="4287" y="3380"/>
              <a:ext cx="28" cy="15"/>
            </a:xfrm>
            <a:custGeom>
              <a:avLst/>
              <a:gdLst>
                <a:gd name="T0" fmla="*/ 0 w 54"/>
                <a:gd name="T1" fmla="*/ 1 h 30"/>
                <a:gd name="T2" fmla="*/ 1 w 54"/>
                <a:gd name="T3" fmla="*/ 1 h 30"/>
                <a:gd name="T4" fmla="*/ 1 w 54"/>
                <a:gd name="T5" fmla="*/ 0 h 30"/>
                <a:gd name="T6" fmla="*/ 0 w 54"/>
                <a:gd name="T7" fmla="*/ 0 h 30"/>
                <a:gd name="T8" fmla="*/ 0 w 54"/>
                <a:gd name="T9" fmla="*/ 1 h 30"/>
                <a:gd name="T10" fmla="*/ 0 w 54"/>
                <a:gd name="T11" fmla="*/ 1 h 30"/>
                <a:gd name="T12" fmla="*/ 0 60000 65536"/>
                <a:gd name="T13" fmla="*/ 0 60000 65536"/>
                <a:gd name="T14" fmla="*/ 0 60000 65536"/>
                <a:gd name="T15" fmla="*/ 0 60000 65536"/>
                <a:gd name="T16" fmla="*/ 0 60000 65536"/>
                <a:gd name="T17" fmla="*/ 0 60000 65536"/>
                <a:gd name="T18" fmla="*/ 0 w 54"/>
                <a:gd name="T19" fmla="*/ 0 h 30"/>
                <a:gd name="T20" fmla="*/ 54 w 54"/>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54" h="30">
                  <a:moveTo>
                    <a:pt x="0" y="30"/>
                  </a:moveTo>
                  <a:lnTo>
                    <a:pt x="54" y="30"/>
                  </a:lnTo>
                  <a:lnTo>
                    <a:pt x="54" y="0"/>
                  </a:lnTo>
                  <a:lnTo>
                    <a:pt x="0" y="0"/>
                  </a:lnTo>
                  <a:lnTo>
                    <a:pt x="0" y="30"/>
                  </a:lnTo>
                  <a:close/>
                </a:path>
              </a:pathLst>
            </a:custGeom>
            <a:solidFill>
              <a:srgbClr val="000000"/>
            </a:solidFill>
            <a:ln w="9525">
              <a:noFill/>
              <a:round/>
              <a:headEnd/>
              <a:tailEnd/>
            </a:ln>
          </p:spPr>
          <p:txBody>
            <a:bodyPr/>
            <a:lstStyle/>
            <a:p>
              <a:endParaRPr lang="en-US"/>
            </a:p>
          </p:txBody>
        </p:sp>
        <p:sp>
          <p:nvSpPr>
            <p:cNvPr id="15400" name="Freeform 231"/>
            <p:cNvSpPr>
              <a:spLocks/>
            </p:cNvSpPr>
            <p:nvPr/>
          </p:nvSpPr>
          <p:spPr bwMode="auto">
            <a:xfrm>
              <a:off x="4289" y="3406"/>
              <a:ext cx="26" cy="14"/>
            </a:xfrm>
            <a:custGeom>
              <a:avLst/>
              <a:gdLst>
                <a:gd name="T0" fmla="*/ 0 w 52"/>
                <a:gd name="T1" fmla="*/ 0 h 29"/>
                <a:gd name="T2" fmla="*/ 1 w 52"/>
                <a:gd name="T3" fmla="*/ 0 h 29"/>
                <a:gd name="T4" fmla="*/ 1 w 52"/>
                <a:gd name="T5" fmla="*/ 0 h 29"/>
                <a:gd name="T6" fmla="*/ 0 w 52"/>
                <a:gd name="T7" fmla="*/ 0 h 29"/>
                <a:gd name="T8" fmla="*/ 0 w 52"/>
                <a:gd name="T9" fmla="*/ 0 h 29"/>
                <a:gd name="T10" fmla="*/ 0 w 52"/>
                <a:gd name="T11" fmla="*/ 0 h 29"/>
                <a:gd name="T12" fmla="*/ 0 60000 65536"/>
                <a:gd name="T13" fmla="*/ 0 60000 65536"/>
                <a:gd name="T14" fmla="*/ 0 60000 65536"/>
                <a:gd name="T15" fmla="*/ 0 60000 65536"/>
                <a:gd name="T16" fmla="*/ 0 60000 65536"/>
                <a:gd name="T17" fmla="*/ 0 60000 65536"/>
                <a:gd name="T18" fmla="*/ 0 w 52"/>
                <a:gd name="T19" fmla="*/ 0 h 29"/>
                <a:gd name="T20" fmla="*/ 52 w 52"/>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52" h="29">
                  <a:moveTo>
                    <a:pt x="0" y="29"/>
                  </a:moveTo>
                  <a:lnTo>
                    <a:pt x="52" y="29"/>
                  </a:lnTo>
                  <a:lnTo>
                    <a:pt x="52" y="0"/>
                  </a:lnTo>
                  <a:lnTo>
                    <a:pt x="0" y="0"/>
                  </a:lnTo>
                  <a:lnTo>
                    <a:pt x="0" y="29"/>
                  </a:lnTo>
                  <a:close/>
                </a:path>
              </a:pathLst>
            </a:custGeom>
            <a:solidFill>
              <a:srgbClr val="000000"/>
            </a:solidFill>
            <a:ln w="9525">
              <a:noFill/>
              <a:round/>
              <a:headEnd/>
              <a:tailEnd/>
            </a:ln>
          </p:spPr>
          <p:txBody>
            <a:bodyPr/>
            <a:lstStyle/>
            <a:p>
              <a:endParaRPr lang="en-US"/>
            </a:p>
          </p:txBody>
        </p:sp>
        <p:sp>
          <p:nvSpPr>
            <p:cNvPr id="15401" name="Freeform 243"/>
            <p:cNvSpPr>
              <a:spLocks/>
            </p:cNvSpPr>
            <p:nvPr/>
          </p:nvSpPr>
          <p:spPr bwMode="auto">
            <a:xfrm>
              <a:off x="4280" y="3288"/>
              <a:ext cx="24" cy="12"/>
            </a:xfrm>
            <a:custGeom>
              <a:avLst/>
              <a:gdLst>
                <a:gd name="T0" fmla="*/ 0 w 47"/>
                <a:gd name="T1" fmla="*/ 0 h 25"/>
                <a:gd name="T2" fmla="*/ 1 w 47"/>
                <a:gd name="T3" fmla="*/ 0 h 25"/>
                <a:gd name="T4" fmla="*/ 1 w 47"/>
                <a:gd name="T5" fmla="*/ 0 h 25"/>
                <a:gd name="T6" fmla="*/ 0 w 47"/>
                <a:gd name="T7" fmla="*/ 0 h 25"/>
                <a:gd name="T8" fmla="*/ 0 w 47"/>
                <a:gd name="T9" fmla="*/ 0 h 25"/>
                <a:gd name="T10" fmla="*/ 0 w 47"/>
                <a:gd name="T11" fmla="*/ 0 h 25"/>
                <a:gd name="T12" fmla="*/ 0 60000 65536"/>
                <a:gd name="T13" fmla="*/ 0 60000 65536"/>
                <a:gd name="T14" fmla="*/ 0 60000 65536"/>
                <a:gd name="T15" fmla="*/ 0 60000 65536"/>
                <a:gd name="T16" fmla="*/ 0 60000 65536"/>
                <a:gd name="T17" fmla="*/ 0 60000 65536"/>
                <a:gd name="T18" fmla="*/ 0 w 47"/>
                <a:gd name="T19" fmla="*/ 0 h 25"/>
                <a:gd name="T20" fmla="*/ 47 w 47"/>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7" h="25">
                  <a:moveTo>
                    <a:pt x="0" y="25"/>
                  </a:moveTo>
                  <a:lnTo>
                    <a:pt x="47" y="25"/>
                  </a:lnTo>
                  <a:lnTo>
                    <a:pt x="47" y="0"/>
                  </a:lnTo>
                  <a:lnTo>
                    <a:pt x="0" y="0"/>
                  </a:lnTo>
                  <a:lnTo>
                    <a:pt x="0" y="25"/>
                  </a:lnTo>
                  <a:close/>
                </a:path>
              </a:pathLst>
            </a:custGeom>
            <a:solidFill>
              <a:srgbClr val="000000"/>
            </a:solidFill>
            <a:ln w="9525">
              <a:noFill/>
              <a:round/>
              <a:headEnd/>
              <a:tailEnd/>
            </a:ln>
          </p:spPr>
          <p:txBody>
            <a:bodyPr/>
            <a:lstStyle/>
            <a:p>
              <a:endParaRPr lang="en-US"/>
            </a:p>
          </p:txBody>
        </p:sp>
        <p:sp>
          <p:nvSpPr>
            <p:cNvPr id="15402" name="Freeform 244"/>
            <p:cNvSpPr>
              <a:spLocks/>
            </p:cNvSpPr>
            <p:nvPr/>
          </p:nvSpPr>
          <p:spPr bwMode="auto">
            <a:xfrm>
              <a:off x="4280" y="3309"/>
              <a:ext cx="24" cy="11"/>
            </a:xfrm>
            <a:custGeom>
              <a:avLst/>
              <a:gdLst>
                <a:gd name="T0" fmla="*/ 0 w 47"/>
                <a:gd name="T1" fmla="*/ 1 h 21"/>
                <a:gd name="T2" fmla="*/ 1 w 47"/>
                <a:gd name="T3" fmla="*/ 1 h 21"/>
                <a:gd name="T4" fmla="*/ 1 w 47"/>
                <a:gd name="T5" fmla="*/ 0 h 21"/>
                <a:gd name="T6" fmla="*/ 0 w 47"/>
                <a:gd name="T7" fmla="*/ 0 h 21"/>
                <a:gd name="T8" fmla="*/ 0 w 47"/>
                <a:gd name="T9" fmla="*/ 1 h 21"/>
                <a:gd name="T10" fmla="*/ 0 w 47"/>
                <a:gd name="T11" fmla="*/ 1 h 21"/>
                <a:gd name="T12" fmla="*/ 0 60000 65536"/>
                <a:gd name="T13" fmla="*/ 0 60000 65536"/>
                <a:gd name="T14" fmla="*/ 0 60000 65536"/>
                <a:gd name="T15" fmla="*/ 0 60000 65536"/>
                <a:gd name="T16" fmla="*/ 0 60000 65536"/>
                <a:gd name="T17" fmla="*/ 0 60000 65536"/>
                <a:gd name="T18" fmla="*/ 0 w 47"/>
                <a:gd name="T19" fmla="*/ 0 h 21"/>
                <a:gd name="T20" fmla="*/ 47 w 4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47" h="21">
                  <a:moveTo>
                    <a:pt x="0" y="21"/>
                  </a:moveTo>
                  <a:lnTo>
                    <a:pt x="47" y="21"/>
                  </a:lnTo>
                  <a:lnTo>
                    <a:pt x="47" y="0"/>
                  </a:lnTo>
                  <a:lnTo>
                    <a:pt x="0" y="0"/>
                  </a:lnTo>
                  <a:lnTo>
                    <a:pt x="0" y="21"/>
                  </a:lnTo>
                  <a:close/>
                </a:path>
              </a:pathLst>
            </a:custGeom>
            <a:solidFill>
              <a:srgbClr val="000000"/>
            </a:solidFill>
            <a:ln w="9525">
              <a:noFill/>
              <a:round/>
              <a:headEnd/>
              <a:tailEnd/>
            </a:ln>
          </p:spPr>
          <p:txBody>
            <a:bodyPr/>
            <a:lstStyle/>
            <a:p>
              <a:endParaRPr lang="en-US"/>
            </a:p>
          </p:txBody>
        </p:sp>
        <p:sp>
          <p:nvSpPr>
            <p:cNvPr id="15403" name="Freeform 245"/>
            <p:cNvSpPr>
              <a:spLocks/>
            </p:cNvSpPr>
            <p:nvPr/>
          </p:nvSpPr>
          <p:spPr bwMode="auto">
            <a:xfrm>
              <a:off x="4276" y="3212"/>
              <a:ext cx="19" cy="10"/>
            </a:xfrm>
            <a:custGeom>
              <a:avLst/>
              <a:gdLst>
                <a:gd name="T0" fmla="*/ 0 w 38"/>
                <a:gd name="T1" fmla="*/ 0 h 21"/>
                <a:gd name="T2" fmla="*/ 1 w 38"/>
                <a:gd name="T3" fmla="*/ 0 h 21"/>
                <a:gd name="T4" fmla="*/ 1 w 38"/>
                <a:gd name="T5" fmla="*/ 0 h 21"/>
                <a:gd name="T6" fmla="*/ 0 w 38"/>
                <a:gd name="T7" fmla="*/ 0 h 21"/>
                <a:gd name="T8" fmla="*/ 0 w 38"/>
                <a:gd name="T9" fmla="*/ 0 h 21"/>
                <a:gd name="T10" fmla="*/ 0 w 38"/>
                <a:gd name="T11" fmla="*/ 0 h 21"/>
                <a:gd name="T12" fmla="*/ 0 60000 65536"/>
                <a:gd name="T13" fmla="*/ 0 60000 65536"/>
                <a:gd name="T14" fmla="*/ 0 60000 65536"/>
                <a:gd name="T15" fmla="*/ 0 60000 65536"/>
                <a:gd name="T16" fmla="*/ 0 60000 65536"/>
                <a:gd name="T17" fmla="*/ 0 60000 65536"/>
                <a:gd name="T18" fmla="*/ 0 w 38"/>
                <a:gd name="T19" fmla="*/ 0 h 21"/>
                <a:gd name="T20" fmla="*/ 38 w 3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38" h="21">
                  <a:moveTo>
                    <a:pt x="0" y="21"/>
                  </a:moveTo>
                  <a:lnTo>
                    <a:pt x="38" y="21"/>
                  </a:lnTo>
                  <a:lnTo>
                    <a:pt x="38" y="0"/>
                  </a:lnTo>
                  <a:lnTo>
                    <a:pt x="0" y="0"/>
                  </a:lnTo>
                  <a:lnTo>
                    <a:pt x="0" y="21"/>
                  </a:lnTo>
                  <a:close/>
                </a:path>
              </a:pathLst>
            </a:custGeom>
            <a:solidFill>
              <a:srgbClr val="000000"/>
            </a:solidFill>
            <a:ln w="9525">
              <a:noFill/>
              <a:round/>
              <a:headEnd/>
              <a:tailEnd/>
            </a:ln>
          </p:spPr>
          <p:txBody>
            <a:bodyPr/>
            <a:lstStyle/>
            <a:p>
              <a:endParaRPr lang="en-US"/>
            </a:p>
          </p:txBody>
        </p:sp>
        <p:sp>
          <p:nvSpPr>
            <p:cNvPr id="15404" name="Freeform 246"/>
            <p:cNvSpPr>
              <a:spLocks/>
            </p:cNvSpPr>
            <p:nvPr/>
          </p:nvSpPr>
          <p:spPr bwMode="auto">
            <a:xfrm>
              <a:off x="4276" y="3229"/>
              <a:ext cx="19" cy="8"/>
            </a:xfrm>
            <a:custGeom>
              <a:avLst/>
              <a:gdLst>
                <a:gd name="T0" fmla="*/ 0 w 38"/>
                <a:gd name="T1" fmla="*/ 0 h 17"/>
                <a:gd name="T2" fmla="*/ 1 w 38"/>
                <a:gd name="T3" fmla="*/ 0 h 17"/>
                <a:gd name="T4" fmla="*/ 1 w 38"/>
                <a:gd name="T5" fmla="*/ 0 h 17"/>
                <a:gd name="T6" fmla="*/ 0 w 38"/>
                <a:gd name="T7" fmla="*/ 0 h 17"/>
                <a:gd name="T8" fmla="*/ 0 w 38"/>
                <a:gd name="T9" fmla="*/ 0 h 17"/>
                <a:gd name="T10" fmla="*/ 0 w 38"/>
                <a:gd name="T11" fmla="*/ 0 h 17"/>
                <a:gd name="T12" fmla="*/ 0 60000 65536"/>
                <a:gd name="T13" fmla="*/ 0 60000 65536"/>
                <a:gd name="T14" fmla="*/ 0 60000 65536"/>
                <a:gd name="T15" fmla="*/ 0 60000 65536"/>
                <a:gd name="T16" fmla="*/ 0 60000 65536"/>
                <a:gd name="T17" fmla="*/ 0 60000 65536"/>
                <a:gd name="T18" fmla="*/ 0 w 38"/>
                <a:gd name="T19" fmla="*/ 0 h 17"/>
                <a:gd name="T20" fmla="*/ 38 w 3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8" h="17">
                  <a:moveTo>
                    <a:pt x="0" y="17"/>
                  </a:moveTo>
                  <a:lnTo>
                    <a:pt x="38" y="17"/>
                  </a:lnTo>
                  <a:lnTo>
                    <a:pt x="38" y="0"/>
                  </a:lnTo>
                  <a:lnTo>
                    <a:pt x="0" y="0"/>
                  </a:lnTo>
                  <a:lnTo>
                    <a:pt x="0" y="17"/>
                  </a:lnTo>
                  <a:close/>
                </a:path>
              </a:pathLst>
            </a:custGeom>
            <a:solidFill>
              <a:srgbClr val="000000"/>
            </a:solidFill>
            <a:ln w="9525">
              <a:noFill/>
              <a:round/>
              <a:headEnd/>
              <a:tailEnd/>
            </a:ln>
          </p:spPr>
          <p:txBody>
            <a:bodyPr/>
            <a:lstStyle/>
            <a:p>
              <a:endParaRPr lang="en-US"/>
            </a:p>
          </p:txBody>
        </p:sp>
      </p:grpSp>
      <p:pic>
        <p:nvPicPr>
          <p:cNvPr id="242937" name="Picture 249" descr="j0334880[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40100" y="3566608"/>
            <a:ext cx="612775" cy="584200"/>
          </a:xfrm>
          <a:prstGeom prst="rect">
            <a:avLst/>
          </a:prstGeom>
          <a:noFill/>
          <a:ln w="9525">
            <a:noFill/>
            <a:miter lim="800000"/>
            <a:headEnd/>
            <a:tailEnd/>
          </a:ln>
        </p:spPr>
      </p:pic>
      <p:grpSp>
        <p:nvGrpSpPr>
          <p:cNvPr id="4" name="Group 369"/>
          <p:cNvGrpSpPr>
            <a:grpSpLocks/>
          </p:cNvGrpSpPr>
          <p:nvPr/>
        </p:nvGrpSpPr>
        <p:grpSpPr bwMode="auto">
          <a:xfrm>
            <a:off x="6615113" y="1779256"/>
            <a:ext cx="136525" cy="136525"/>
            <a:chOff x="3459" y="1926"/>
            <a:chExt cx="86" cy="86"/>
          </a:xfrm>
        </p:grpSpPr>
        <p:sp>
          <p:nvSpPr>
            <p:cNvPr id="15375" name="Oval 366"/>
            <p:cNvSpPr>
              <a:spLocks noChangeArrowheads="1"/>
            </p:cNvSpPr>
            <p:nvPr/>
          </p:nvSpPr>
          <p:spPr bwMode="auto">
            <a:xfrm>
              <a:off x="3459" y="1926"/>
              <a:ext cx="86" cy="86"/>
            </a:xfrm>
            <a:prstGeom prst="ellipse">
              <a:avLst/>
            </a:prstGeom>
            <a:solidFill>
              <a:srgbClr val="00FFFF"/>
            </a:solidFill>
            <a:ln w="3175">
              <a:solidFill>
                <a:schemeClr val="tx1"/>
              </a:solidFill>
              <a:round/>
              <a:headEnd/>
              <a:tailEnd/>
            </a:ln>
          </p:spPr>
          <p:txBody>
            <a:bodyPr wrap="none" anchor="ctr"/>
            <a:lstStyle/>
            <a:p>
              <a:endParaRPr lang="en-US"/>
            </a:p>
          </p:txBody>
        </p:sp>
        <p:sp>
          <p:nvSpPr>
            <p:cNvPr id="15376" name="Oval 367"/>
            <p:cNvSpPr>
              <a:spLocks noChangeArrowheads="1"/>
            </p:cNvSpPr>
            <p:nvPr/>
          </p:nvSpPr>
          <p:spPr bwMode="auto">
            <a:xfrm>
              <a:off x="3488" y="1955"/>
              <a:ext cx="28" cy="28"/>
            </a:xfrm>
            <a:prstGeom prst="ellipse">
              <a:avLst/>
            </a:prstGeom>
            <a:solidFill>
              <a:srgbClr val="000000"/>
            </a:solidFill>
            <a:ln w="9525">
              <a:solidFill>
                <a:schemeClr val="tx1"/>
              </a:solidFill>
              <a:round/>
              <a:headEnd/>
              <a:tailEnd/>
            </a:ln>
          </p:spPr>
          <p:txBody>
            <a:bodyPr wrap="none" anchor="ctr"/>
            <a:lstStyle/>
            <a:p>
              <a:endParaRPr lang="en-US"/>
            </a:p>
          </p:txBody>
        </p:sp>
      </p:grpSp>
      <p:grpSp>
        <p:nvGrpSpPr>
          <p:cNvPr id="5" name="Group 370"/>
          <p:cNvGrpSpPr>
            <a:grpSpLocks/>
          </p:cNvGrpSpPr>
          <p:nvPr/>
        </p:nvGrpSpPr>
        <p:grpSpPr bwMode="auto">
          <a:xfrm>
            <a:off x="7548563" y="1784018"/>
            <a:ext cx="136525" cy="136525"/>
            <a:chOff x="3459" y="1926"/>
            <a:chExt cx="86" cy="86"/>
          </a:xfrm>
        </p:grpSpPr>
        <p:sp>
          <p:nvSpPr>
            <p:cNvPr id="15373" name="Oval 371"/>
            <p:cNvSpPr>
              <a:spLocks noChangeArrowheads="1"/>
            </p:cNvSpPr>
            <p:nvPr/>
          </p:nvSpPr>
          <p:spPr bwMode="auto">
            <a:xfrm>
              <a:off x="3459" y="1926"/>
              <a:ext cx="86" cy="86"/>
            </a:xfrm>
            <a:prstGeom prst="ellipse">
              <a:avLst/>
            </a:prstGeom>
            <a:solidFill>
              <a:srgbClr val="00FFFF"/>
            </a:solidFill>
            <a:ln w="3175">
              <a:solidFill>
                <a:schemeClr val="tx1"/>
              </a:solidFill>
              <a:round/>
              <a:headEnd/>
              <a:tailEnd/>
            </a:ln>
          </p:spPr>
          <p:txBody>
            <a:bodyPr wrap="none" anchor="ctr"/>
            <a:lstStyle/>
            <a:p>
              <a:endParaRPr lang="en-US"/>
            </a:p>
          </p:txBody>
        </p:sp>
        <p:sp>
          <p:nvSpPr>
            <p:cNvPr id="15374" name="Oval 372"/>
            <p:cNvSpPr>
              <a:spLocks noChangeArrowheads="1"/>
            </p:cNvSpPr>
            <p:nvPr/>
          </p:nvSpPr>
          <p:spPr bwMode="auto">
            <a:xfrm>
              <a:off x="3488" y="1955"/>
              <a:ext cx="28" cy="28"/>
            </a:xfrm>
            <a:prstGeom prst="ellipse">
              <a:avLst/>
            </a:prstGeom>
            <a:solidFill>
              <a:srgbClr val="000000"/>
            </a:solidFill>
            <a:ln w="9525">
              <a:solidFill>
                <a:schemeClr val="tx1"/>
              </a:solidFill>
              <a:round/>
              <a:headEnd/>
              <a:tailEnd/>
            </a:ln>
          </p:spPr>
          <p:txBody>
            <a:bodyPr wrap="none" anchor="ctr"/>
            <a:lstStyle/>
            <a:p>
              <a:endParaRPr lang="en-US"/>
            </a:p>
          </p:txBody>
        </p:sp>
      </p:grpSp>
      <p:sp>
        <p:nvSpPr>
          <p:cNvPr id="243062" name="AutoShape 374"/>
          <p:cNvSpPr>
            <a:spLocks noChangeArrowheads="1"/>
          </p:cNvSpPr>
          <p:nvPr/>
        </p:nvSpPr>
        <p:spPr bwMode="auto">
          <a:xfrm rot="245137">
            <a:off x="6386513" y="1639556"/>
            <a:ext cx="595312" cy="1635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777777"/>
          </a:solidFill>
          <a:ln w="0">
            <a:noFill/>
            <a:miter lim="800000"/>
            <a:headEnd/>
            <a:tailEnd/>
          </a:ln>
        </p:spPr>
        <p:txBody>
          <a:bodyPr wrap="none" anchor="ctr"/>
          <a:lstStyle/>
          <a:p>
            <a:endParaRPr lang="en-US"/>
          </a:p>
        </p:txBody>
      </p:sp>
      <p:sp>
        <p:nvSpPr>
          <p:cNvPr id="202" name="Rectangle 180"/>
          <p:cNvSpPr>
            <a:spLocks noChangeArrowheads="1"/>
          </p:cNvSpPr>
          <p:nvPr/>
        </p:nvSpPr>
        <p:spPr bwMode="auto">
          <a:xfrm>
            <a:off x="1171433" y="5576349"/>
            <a:ext cx="982961" cy="523220"/>
          </a:xfrm>
          <a:prstGeom prst="rect">
            <a:avLst/>
          </a:prstGeom>
          <a:noFill/>
          <a:ln w="9525">
            <a:noFill/>
            <a:miter lim="800000"/>
            <a:headEnd/>
            <a:tailEnd/>
          </a:ln>
        </p:spPr>
        <p:txBody>
          <a:bodyPr wrap="none" anchor="t" anchorCtr="0">
            <a:spAutoFit/>
          </a:bodyPr>
          <a:lstStyle/>
          <a:p>
            <a:r>
              <a:rPr lang="en-US" dirty="0" smtClean="0">
                <a:solidFill>
                  <a:srgbClr val="FF0000"/>
                </a:solidFill>
              </a:rPr>
              <a:t>e.g., </a:t>
            </a:r>
            <a:endParaRPr lang="en-US" dirty="0">
              <a:solidFill>
                <a:srgbClr val="FF0000"/>
              </a:solidFill>
            </a:endParaRPr>
          </a:p>
        </p:txBody>
      </p:sp>
      <p:sp>
        <p:nvSpPr>
          <p:cNvPr id="203" name="Rectangle 180"/>
          <p:cNvSpPr>
            <a:spLocks noChangeArrowheads="1"/>
          </p:cNvSpPr>
          <p:nvPr/>
        </p:nvSpPr>
        <p:spPr bwMode="auto">
          <a:xfrm>
            <a:off x="1949347" y="5576349"/>
            <a:ext cx="6846746" cy="954107"/>
          </a:xfrm>
          <a:prstGeom prst="rect">
            <a:avLst/>
          </a:prstGeom>
          <a:noFill/>
          <a:ln w="9525">
            <a:noFill/>
            <a:miter lim="800000"/>
            <a:headEnd/>
            <a:tailEnd/>
          </a:ln>
        </p:spPr>
        <p:txBody>
          <a:bodyPr wrap="none" anchor="t" anchorCtr="0">
            <a:spAutoFit/>
          </a:bodyPr>
          <a:lstStyle/>
          <a:p>
            <a:r>
              <a:rPr lang="en-US" dirty="0" smtClean="0"/>
              <a:t>smoke drifting upward, rivers flowing to</a:t>
            </a:r>
          </a:p>
          <a:p>
            <a:r>
              <a:rPr lang="en-US" dirty="0" smtClean="0"/>
              <a:t>the sea, boulders rolling down a mountain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2867"/>
                                        </p:tgtEl>
                                        <p:attrNameLst>
                                          <p:attrName>style.visibility</p:attrName>
                                        </p:attrNameLst>
                                      </p:cBhvr>
                                      <p:to>
                                        <p:strVal val="visible"/>
                                      </p:to>
                                    </p:set>
                                    <p:animEffect transition="in" filter="dissolve">
                                      <p:cBhvr>
                                        <p:cTn id="7" dur="500"/>
                                        <p:tgtEl>
                                          <p:spTgt spid="242867"/>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0" fill="hold"/>
                                        <p:tgtEl>
                                          <p:spTgt spid="4"/>
                                        </p:tgtEl>
                                        <p:attrNameLst>
                                          <p:attrName>ppt_w</p:attrName>
                                        </p:attrNameLst>
                                      </p:cBhvr>
                                      <p:tavLst>
                                        <p:tav tm="0" fmla="#ppt_w*sin(2.5*pi*$)">
                                          <p:val>
                                            <p:fltVal val="0"/>
                                          </p:val>
                                        </p:tav>
                                        <p:tav tm="100000">
                                          <p:val>
                                            <p:fltVal val="1"/>
                                          </p:val>
                                        </p:tav>
                                      </p:tavLst>
                                    </p:anim>
                                    <p:anim calcmode="lin" valueType="num">
                                      <p:cBhvr>
                                        <p:cTn id="13" dur="5000" fill="hold"/>
                                        <p:tgtEl>
                                          <p:spTgt spid="4"/>
                                        </p:tgtEl>
                                        <p:attrNameLst>
                                          <p:attrName>ppt_h</p:attrName>
                                        </p:attrNameLst>
                                      </p:cBhvr>
                                      <p:tavLst>
                                        <p:tav tm="0">
                                          <p:val>
                                            <p:strVal val="#ppt_h"/>
                                          </p:val>
                                        </p:tav>
                                        <p:tav tm="100000">
                                          <p:val>
                                            <p:strVal val="#ppt_h"/>
                                          </p:val>
                                        </p:tav>
                                      </p:tavLst>
                                    </p:anim>
                                  </p:childTnLst>
                                </p:cTn>
                              </p:par>
                              <p:par>
                                <p:cTn id="14" presetID="19"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0" fill="hold"/>
                                        <p:tgtEl>
                                          <p:spTgt spid="5"/>
                                        </p:tgtEl>
                                        <p:attrNameLst>
                                          <p:attrName>ppt_w</p:attrName>
                                        </p:attrNameLst>
                                      </p:cBhvr>
                                      <p:tavLst>
                                        <p:tav tm="0" fmla="#ppt_w*sin(2.5*pi*$)">
                                          <p:val>
                                            <p:fltVal val="0"/>
                                          </p:val>
                                        </p:tav>
                                        <p:tav tm="100000">
                                          <p:val>
                                            <p:fltVal val="1"/>
                                          </p:val>
                                        </p:tav>
                                      </p:tavLst>
                                    </p:anim>
                                    <p:anim calcmode="lin" valueType="num">
                                      <p:cBhvr>
                                        <p:cTn id="17"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242937"/>
                                        </p:tgtEl>
                                        <p:attrNameLst>
                                          <p:attrName>style.visibility</p:attrName>
                                        </p:attrNameLst>
                                      </p:cBhvr>
                                      <p:to>
                                        <p:strVal val="visible"/>
                                      </p:to>
                                    </p:set>
                                    <p:anim calcmode="lin" valueType="num">
                                      <p:cBhvr additive="base">
                                        <p:cTn id="26" dur="5000" fill="hold"/>
                                        <p:tgtEl>
                                          <p:spTgt spid="242937"/>
                                        </p:tgtEl>
                                        <p:attrNameLst>
                                          <p:attrName>ppt_x</p:attrName>
                                        </p:attrNameLst>
                                      </p:cBhvr>
                                      <p:tavLst>
                                        <p:tav tm="0">
                                          <p:val>
                                            <p:strVal val="#ppt_x"/>
                                          </p:val>
                                        </p:tav>
                                        <p:tav tm="100000">
                                          <p:val>
                                            <p:strVal val="#ppt_x"/>
                                          </p:val>
                                        </p:tav>
                                      </p:tavLst>
                                    </p:anim>
                                    <p:anim calcmode="lin" valueType="num">
                                      <p:cBhvr additive="base">
                                        <p:cTn id="27" dur="5000" fill="hold"/>
                                        <p:tgtEl>
                                          <p:spTgt spid="242937"/>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00017 -0.00023 C -0.00017 -0.00023 0.01337 -0.00023 0.01337 -0.00023 C 0.01337 -0.00023 -0.00017 -0.00023 -0.00017 -0.00023 Z " pathEditMode="relative" ptsTypes="aaa">
                                      <p:cBhvr>
                                        <p:cTn id="31" dur="2000" fill="hold"/>
                                        <p:tgtEl>
                                          <p:spTgt spid="4"/>
                                        </p:tgtEl>
                                        <p:attrNameLst>
                                          <p:attrName>ppt_x</p:attrName>
                                          <p:attrName>ppt_y</p:attrName>
                                        </p:attrNameLst>
                                      </p:cBhvr>
                                    </p:animMotion>
                                  </p:childTnLst>
                                </p:cTn>
                              </p:par>
                              <p:par>
                                <p:cTn id="32" presetID="0" presetClass="path" presetSubtype="0" accel="50000" decel="50000" fill="hold" nodeType="withEffect">
                                  <p:stCondLst>
                                    <p:cond delay="0"/>
                                  </p:stCondLst>
                                  <p:childTnLst>
                                    <p:animMotion origin="layout" path="M -0.00018 -0.00092 C -0.00018 -0.00092 -0.01216 -0.00092 -0.01216 -0.00092 C -0.01216 -0.00092 -0.00018 -0.00092 -0.00018 -0.00092 Z " pathEditMode="relative" ptsTypes="aaa">
                                      <p:cBhvr>
                                        <p:cTn id="33" dur="2000" fill="hold"/>
                                        <p:tgtEl>
                                          <p:spTgt spid="5"/>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42868"/>
                                        </p:tgtEl>
                                        <p:attrNameLst>
                                          <p:attrName>style.visibility</p:attrName>
                                        </p:attrNameLst>
                                      </p:cBhvr>
                                      <p:to>
                                        <p:strVal val="visible"/>
                                      </p:to>
                                    </p:set>
                                    <p:animEffect transition="in" filter="dissolve">
                                      <p:cBhvr>
                                        <p:cTn id="38" dur="500"/>
                                        <p:tgtEl>
                                          <p:spTgt spid="242868"/>
                                        </p:tgtEl>
                                      </p:cBhvr>
                                    </p:animEffec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1.94444E-6 1.85185E-6 C 1.94444E-6 1.85185E-6 0.00104 -0.02014 0.00104 -0.02014 C 0.00104 -0.02014 1.94444E-6 1.85185E-6 1.94444E-6 1.85185E-6 Z " pathEditMode="relative" ptsTypes="aaa">
                                      <p:cBhvr>
                                        <p:cTn id="42" dur="2000" fill="hold"/>
                                        <p:tgtEl>
                                          <p:spTgt spid="243062"/>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02"/>
                                        </p:tgtEl>
                                        <p:attrNameLst>
                                          <p:attrName>style.visibility</p:attrName>
                                        </p:attrNameLst>
                                      </p:cBhvr>
                                      <p:to>
                                        <p:strVal val="visible"/>
                                      </p:to>
                                    </p:set>
                                    <p:animEffect transition="in" filter="dissolve">
                                      <p:cBhvr>
                                        <p:cTn id="47" dur="500"/>
                                        <p:tgtEl>
                                          <p:spTgt spid="20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03"/>
                                        </p:tgtEl>
                                        <p:attrNameLst>
                                          <p:attrName>style.visibility</p:attrName>
                                        </p:attrNameLst>
                                      </p:cBhvr>
                                      <p:to>
                                        <p:strVal val="visible"/>
                                      </p:to>
                                    </p:set>
                                    <p:animEffect transition="in" filter="dissolve">
                                      <p:cBhvr>
                                        <p:cTn id="52"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867" grpId="0"/>
      <p:bldP spid="242868" grpId="0"/>
      <p:bldP spid="243062" grpId="0" animBg="1"/>
      <p:bldP spid="202" grpId="0"/>
      <p:bldP spid="20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93" name="Rectangle 17"/>
          <p:cNvSpPr>
            <a:spLocks noChangeArrowheads="1"/>
          </p:cNvSpPr>
          <p:nvPr/>
        </p:nvSpPr>
        <p:spPr bwMode="auto">
          <a:xfrm rot="1716049">
            <a:off x="6254750" y="1001713"/>
            <a:ext cx="1441450" cy="1039812"/>
          </a:xfrm>
          <a:prstGeom prst="rect">
            <a:avLst/>
          </a:prstGeom>
          <a:noFill/>
          <a:ln w="22225">
            <a:solidFill>
              <a:srgbClr val="000000"/>
            </a:solidFill>
            <a:miter lim="800000"/>
            <a:headEnd/>
            <a:tailEnd/>
          </a:ln>
        </p:spPr>
        <p:txBody>
          <a:bodyPr/>
          <a:lstStyle/>
          <a:p>
            <a:endParaRPr lang="en-US">
              <a:solidFill>
                <a:srgbClr val="000000"/>
              </a:solidFill>
            </a:endParaRPr>
          </a:p>
        </p:txBody>
      </p:sp>
      <p:grpSp>
        <p:nvGrpSpPr>
          <p:cNvPr id="2" name="Group 38"/>
          <p:cNvGrpSpPr>
            <a:grpSpLocks/>
          </p:cNvGrpSpPr>
          <p:nvPr/>
        </p:nvGrpSpPr>
        <p:grpSpPr bwMode="auto">
          <a:xfrm>
            <a:off x="5000620" y="3575054"/>
            <a:ext cx="2538413" cy="901701"/>
            <a:chOff x="3150" y="2252"/>
            <a:chExt cx="1599" cy="568"/>
          </a:xfrm>
        </p:grpSpPr>
        <p:sp>
          <p:nvSpPr>
            <p:cNvPr id="24600" name="Freeform 19"/>
            <p:cNvSpPr>
              <a:spLocks/>
            </p:cNvSpPr>
            <p:nvPr/>
          </p:nvSpPr>
          <p:spPr bwMode="auto">
            <a:xfrm>
              <a:off x="3731" y="2252"/>
              <a:ext cx="536" cy="290"/>
            </a:xfrm>
            <a:custGeom>
              <a:avLst/>
              <a:gdLst>
                <a:gd name="T0" fmla="*/ 0 w 883"/>
                <a:gd name="T1" fmla="*/ 0 h 477"/>
                <a:gd name="T2" fmla="*/ 1 w 883"/>
                <a:gd name="T3" fmla="*/ 1 h 477"/>
                <a:gd name="T4" fmla="*/ 0 60000 65536"/>
                <a:gd name="T5" fmla="*/ 0 60000 65536"/>
                <a:gd name="T6" fmla="*/ 0 w 883"/>
                <a:gd name="T7" fmla="*/ 0 h 477"/>
                <a:gd name="T8" fmla="*/ 883 w 883"/>
                <a:gd name="T9" fmla="*/ 477 h 477"/>
              </a:gdLst>
              <a:ahLst/>
              <a:cxnLst>
                <a:cxn ang="T4">
                  <a:pos x="T0" y="T1"/>
                </a:cxn>
                <a:cxn ang="T5">
                  <a:pos x="T2" y="T3"/>
                </a:cxn>
              </a:cxnLst>
              <a:rect l="T6" t="T7" r="T8" b="T9"/>
              <a:pathLst>
                <a:path w="883" h="477">
                  <a:moveTo>
                    <a:pt x="0" y="0"/>
                  </a:moveTo>
                  <a:lnTo>
                    <a:pt x="883" y="477"/>
                  </a:lnTo>
                </a:path>
              </a:pathLst>
            </a:custGeom>
            <a:noFill/>
            <a:ln w="15875">
              <a:solidFill>
                <a:srgbClr val="000000"/>
              </a:solidFill>
              <a:round/>
              <a:headEnd type="none" w="med" len="med"/>
              <a:tailEnd type="triangle" w="lg" len="lg"/>
            </a:ln>
          </p:spPr>
          <p:txBody>
            <a:bodyPr/>
            <a:lstStyle/>
            <a:p>
              <a:endParaRPr lang="en-US">
                <a:solidFill>
                  <a:srgbClr val="000000"/>
                </a:solidFill>
              </a:endParaRPr>
            </a:p>
          </p:txBody>
        </p:sp>
        <p:sp>
          <p:nvSpPr>
            <p:cNvPr id="24601" name="Text Box 20"/>
            <p:cNvSpPr txBox="1">
              <a:spLocks noChangeArrowheads="1"/>
            </p:cNvSpPr>
            <p:nvPr/>
          </p:nvSpPr>
          <p:spPr bwMode="auto">
            <a:xfrm rot="1680970">
              <a:off x="3150" y="2383"/>
              <a:ext cx="1599" cy="437"/>
            </a:xfrm>
            <a:prstGeom prst="rect">
              <a:avLst/>
            </a:prstGeom>
            <a:noFill/>
            <a:ln w="9525">
              <a:noFill/>
              <a:miter lim="800000"/>
              <a:headEnd/>
              <a:tailEnd/>
            </a:ln>
          </p:spPr>
          <p:txBody>
            <a:bodyPr/>
            <a:lstStyle/>
            <a:p>
              <a:pPr algn="ctr"/>
              <a:r>
                <a:rPr lang="en-US" sz="2400" dirty="0">
                  <a:solidFill>
                    <a:srgbClr val="000000"/>
                  </a:solidFill>
                </a:rPr>
                <a:t>  </a:t>
              </a:r>
              <a:r>
                <a:rPr lang="en-US" sz="2400" dirty="0" smtClean="0">
                  <a:solidFill>
                    <a:srgbClr val="000000"/>
                  </a:solidFill>
                </a:rPr>
                <a:t>mg sin </a:t>
              </a:r>
              <a:r>
                <a:rPr lang="en-US" sz="2400" dirty="0" smtClean="0">
                  <a:solidFill>
                    <a:srgbClr val="000000"/>
                  </a:solidFill>
                  <a:latin typeface="Symbol" pitchFamily="18" charset="2"/>
                </a:rPr>
                <a:t>q</a:t>
              </a:r>
              <a:endParaRPr lang="en-US" sz="2400" dirty="0">
                <a:solidFill>
                  <a:srgbClr val="000000"/>
                </a:solidFill>
                <a:latin typeface="Symbol" pitchFamily="18" charset="2"/>
              </a:endParaRPr>
            </a:p>
          </p:txBody>
        </p:sp>
      </p:grpSp>
      <p:grpSp>
        <p:nvGrpSpPr>
          <p:cNvPr id="3" name="Group 40"/>
          <p:cNvGrpSpPr>
            <a:grpSpLocks/>
          </p:cNvGrpSpPr>
          <p:nvPr/>
        </p:nvGrpSpPr>
        <p:grpSpPr bwMode="auto">
          <a:xfrm>
            <a:off x="5905507" y="2006601"/>
            <a:ext cx="1054101" cy="2046289"/>
            <a:chOff x="3720" y="1264"/>
            <a:chExt cx="664" cy="1289"/>
          </a:xfrm>
        </p:grpSpPr>
        <p:sp>
          <p:nvSpPr>
            <p:cNvPr id="24595" name="Freeform 18"/>
            <p:cNvSpPr>
              <a:spLocks/>
            </p:cNvSpPr>
            <p:nvPr/>
          </p:nvSpPr>
          <p:spPr bwMode="auto">
            <a:xfrm>
              <a:off x="3720" y="1340"/>
              <a:ext cx="547" cy="912"/>
            </a:xfrm>
            <a:custGeom>
              <a:avLst/>
              <a:gdLst>
                <a:gd name="T0" fmla="*/ 1 w 902"/>
                <a:gd name="T1" fmla="*/ 0 h 1503"/>
                <a:gd name="T2" fmla="*/ 0 w 902"/>
                <a:gd name="T3" fmla="*/ 1 h 1503"/>
                <a:gd name="T4" fmla="*/ 0 60000 65536"/>
                <a:gd name="T5" fmla="*/ 0 60000 65536"/>
                <a:gd name="T6" fmla="*/ 0 w 902"/>
                <a:gd name="T7" fmla="*/ 0 h 1503"/>
                <a:gd name="T8" fmla="*/ 902 w 902"/>
                <a:gd name="T9" fmla="*/ 1503 h 1503"/>
              </a:gdLst>
              <a:ahLst/>
              <a:cxnLst>
                <a:cxn ang="T4">
                  <a:pos x="T0" y="T1"/>
                </a:cxn>
                <a:cxn ang="T5">
                  <a:pos x="T2" y="T3"/>
                </a:cxn>
              </a:cxnLst>
              <a:rect l="T6" t="T7" r="T8" b="T9"/>
              <a:pathLst>
                <a:path w="902" h="1503">
                  <a:moveTo>
                    <a:pt x="902" y="0"/>
                  </a:moveTo>
                  <a:lnTo>
                    <a:pt x="0" y="1503"/>
                  </a:lnTo>
                </a:path>
              </a:pathLst>
            </a:custGeom>
            <a:noFill/>
            <a:ln w="15875">
              <a:solidFill>
                <a:srgbClr val="000000"/>
              </a:solidFill>
              <a:round/>
              <a:headEnd type="none" w="med" len="med"/>
              <a:tailEnd type="triangle" w="lg" len="lg"/>
            </a:ln>
          </p:spPr>
          <p:txBody>
            <a:bodyPr/>
            <a:lstStyle/>
            <a:p>
              <a:endParaRPr lang="en-US">
                <a:solidFill>
                  <a:srgbClr val="000000"/>
                </a:solidFill>
              </a:endParaRPr>
            </a:p>
          </p:txBody>
        </p:sp>
        <p:sp>
          <p:nvSpPr>
            <p:cNvPr id="24597" name="Text Box 22"/>
            <p:cNvSpPr txBox="1">
              <a:spLocks noChangeArrowheads="1"/>
            </p:cNvSpPr>
            <p:nvPr/>
          </p:nvSpPr>
          <p:spPr bwMode="auto">
            <a:xfrm rot="18038436">
              <a:off x="3521" y="1690"/>
              <a:ext cx="1289" cy="437"/>
            </a:xfrm>
            <a:prstGeom prst="rect">
              <a:avLst/>
            </a:prstGeom>
            <a:noFill/>
            <a:ln w="9525">
              <a:noFill/>
              <a:miter lim="800000"/>
              <a:headEnd/>
              <a:tailEnd/>
            </a:ln>
          </p:spPr>
          <p:txBody>
            <a:bodyPr/>
            <a:lstStyle/>
            <a:p>
              <a:pPr algn="ctr"/>
              <a:r>
                <a:rPr lang="en-US" sz="2400" dirty="0">
                  <a:solidFill>
                    <a:srgbClr val="000000"/>
                  </a:solidFill>
                </a:rPr>
                <a:t>  </a:t>
              </a:r>
              <a:r>
                <a:rPr lang="en-US" sz="2400" dirty="0" smtClean="0">
                  <a:solidFill>
                    <a:srgbClr val="000000"/>
                  </a:solidFill>
                </a:rPr>
                <a:t>mg cos </a:t>
              </a:r>
              <a:r>
                <a:rPr lang="en-US" sz="2400" dirty="0" smtClean="0">
                  <a:solidFill>
                    <a:srgbClr val="000000"/>
                  </a:solidFill>
                  <a:latin typeface="Symbol" pitchFamily="18" charset="2"/>
                </a:rPr>
                <a:t>q</a:t>
              </a:r>
              <a:endParaRPr lang="en-US" sz="2400" dirty="0">
                <a:solidFill>
                  <a:srgbClr val="000000"/>
                </a:solidFill>
                <a:latin typeface="Symbol" pitchFamily="18" charset="2"/>
              </a:endParaRPr>
            </a:p>
          </p:txBody>
        </p:sp>
      </p:grpSp>
      <p:grpSp>
        <p:nvGrpSpPr>
          <p:cNvPr id="5" name="Group 39"/>
          <p:cNvGrpSpPr>
            <a:grpSpLocks/>
          </p:cNvGrpSpPr>
          <p:nvPr/>
        </p:nvGrpSpPr>
        <p:grpSpPr bwMode="auto">
          <a:xfrm>
            <a:off x="4972050" y="1954213"/>
            <a:ext cx="1409700" cy="1447800"/>
            <a:chOff x="3132" y="1231"/>
            <a:chExt cx="888" cy="912"/>
          </a:xfrm>
        </p:grpSpPr>
        <p:sp>
          <p:nvSpPr>
            <p:cNvPr id="24593" name="Freeform 25"/>
            <p:cNvSpPr>
              <a:spLocks/>
            </p:cNvSpPr>
            <p:nvPr/>
          </p:nvSpPr>
          <p:spPr bwMode="auto">
            <a:xfrm>
              <a:off x="3473" y="1231"/>
              <a:ext cx="547" cy="912"/>
            </a:xfrm>
            <a:custGeom>
              <a:avLst/>
              <a:gdLst>
                <a:gd name="T0" fmla="*/ 1 w 902"/>
                <a:gd name="T1" fmla="*/ 0 h 1503"/>
                <a:gd name="T2" fmla="*/ 0 w 902"/>
                <a:gd name="T3" fmla="*/ 1 h 1503"/>
                <a:gd name="T4" fmla="*/ 0 60000 65536"/>
                <a:gd name="T5" fmla="*/ 0 60000 65536"/>
                <a:gd name="T6" fmla="*/ 0 w 902"/>
                <a:gd name="T7" fmla="*/ 0 h 1503"/>
                <a:gd name="T8" fmla="*/ 902 w 902"/>
                <a:gd name="T9" fmla="*/ 1503 h 1503"/>
              </a:gdLst>
              <a:ahLst/>
              <a:cxnLst>
                <a:cxn ang="T4">
                  <a:pos x="T0" y="T1"/>
                </a:cxn>
                <a:cxn ang="T5">
                  <a:pos x="T2" y="T3"/>
                </a:cxn>
              </a:cxnLst>
              <a:rect l="T6" t="T7" r="T8" b="T9"/>
              <a:pathLst>
                <a:path w="902" h="1503">
                  <a:moveTo>
                    <a:pt x="902" y="0"/>
                  </a:moveTo>
                  <a:lnTo>
                    <a:pt x="0" y="1503"/>
                  </a:lnTo>
                </a:path>
              </a:pathLst>
            </a:custGeom>
            <a:noFill/>
            <a:ln w="15875">
              <a:solidFill>
                <a:srgbClr val="000000"/>
              </a:solidFill>
              <a:round/>
              <a:headEnd type="triangle" w="lg" len="lg"/>
              <a:tailEnd type="none" w="med" len="med"/>
            </a:ln>
          </p:spPr>
          <p:txBody>
            <a:bodyPr/>
            <a:lstStyle/>
            <a:p>
              <a:endParaRPr lang="en-US">
                <a:solidFill>
                  <a:srgbClr val="000000"/>
                </a:solidFill>
              </a:endParaRPr>
            </a:p>
          </p:txBody>
        </p:sp>
        <p:sp>
          <p:nvSpPr>
            <p:cNvPr id="24594" name="Text Box 26"/>
            <p:cNvSpPr txBox="1">
              <a:spLocks noChangeArrowheads="1"/>
            </p:cNvSpPr>
            <p:nvPr/>
          </p:nvSpPr>
          <p:spPr bwMode="auto">
            <a:xfrm>
              <a:off x="3132" y="1450"/>
              <a:ext cx="681" cy="436"/>
            </a:xfrm>
            <a:prstGeom prst="rect">
              <a:avLst/>
            </a:prstGeom>
            <a:noFill/>
            <a:ln w="9525">
              <a:noFill/>
              <a:miter lim="800000"/>
              <a:headEnd/>
              <a:tailEnd/>
            </a:ln>
          </p:spPr>
          <p:txBody>
            <a:bodyPr/>
            <a:lstStyle/>
            <a:p>
              <a:pPr algn="ctr"/>
              <a:r>
                <a:rPr lang="en-US" sz="2400">
                  <a:solidFill>
                    <a:srgbClr val="000000"/>
                  </a:solidFill>
                </a:rPr>
                <a:t>F</a:t>
              </a:r>
              <a:r>
                <a:rPr lang="en-US" sz="2400" baseline="-25000">
                  <a:solidFill>
                    <a:srgbClr val="000000"/>
                  </a:solidFill>
                </a:rPr>
                <a:t>n</a:t>
              </a:r>
              <a:endParaRPr lang="en-US" sz="2400">
                <a:solidFill>
                  <a:srgbClr val="000000"/>
                </a:solidFill>
              </a:endParaRPr>
            </a:p>
          </p:txBody>
        </p:sp>
      </p:grpSp>
      <p:grpSp>
        <p:nvGrpSpPr>
          <p:cNvPr id="24582" name="Group 37"/>
          <p:cNvGrpSpPr>
            <a:grpSpLocks/>
          </p:cNvGrpSpPr>
          <p:nvPr/>
        </p:nvGrpSpPr>
        <p:grpSpPr bwMode="auto">
          <a:xfrm>
            <a:off x="438150" y="914400"/>
            <a:ext cx="4856163" cy="2079625"/>
            <a:chOff x="276" y="576"/>
            <a:chExt cx="3059" cy="1310"/>
          </a:xfrm>
        </p:grpSpPr>
        <p:grpSp>
          <p:nvGrpSpPr>
            <p:cNvPr id="24584" name="Group 27"/>
            <p:cNvGrpSpPr>
              <a:grpSpLocks/>
            </p:cNvGrpSpPr>
            <p:nvPr/>
          </p:nvGrpSpPr>
          <p:grpSpPr bwMode="auto">
            <a:xfrm>
              <a:off x="612" y="576"/>
              <a:ext cx="2270" cy="1310"/>
              <a:chOff x="2354" y="11232"/>
              <a:chExt cx="3740" cy="2160"/>
            </a:xfrm>
          </p:grpSpPr>
          <p:sp>
            <p:nvSpPr>
              <p:cNvPr id="24588" name="Text Box 28"/>
              <p:cNvSpPr txBox="1">
                <a:spLocks noChangeArrowheads="1"/>
              </p:cNvSpPr>
              <p:nvPr/>
            </p:nvSpPr>
            <p:spPr bwMode="auto">
              <a:xfrm>
                <a:off x="3289" y="11412"/>
                <a:ext cx="1440" cy="720"/>
              </a:xfrm>
              <a:prstGeom prst="rect">
                <a:avLst/>
              </a:prstGeom>
              <a:noFill/>
              <a:ln w="9525">
                <a:noFill/>
                <a:miter lim="800000"/>
                <a:headEnd/>
                <a:tailEnd/>
              </a:ln>
            </p:spPr>
            <p:txBody>
              <a:bodyPr/>
              <a:lstStyle/>
              <a:p>
                <a:pPr algn="ctr"/>
                <a:r>
                  <a:rPr lang="en-US" sz="2400">
                    <a:solidFill>
                      <a:srgbClr val="FF0000"/>
                    </a:solidFill>
                  </a:rPr>
                  <a:t>m</a:t>
                </a:r>
              </a:p>
            </p:txBody>
          </p:sp>
          <p:grpSp>
            <p:nvGrpSpPr>
              <p:cNvPr id="24589" name="Group 29"/>
              <p:cNvGrpSpPr>
                <a:grpSpLocks/>
              </p:cNvGrpSpPr>
              <p:nvPr/>
            </p:nvGrpSpPr>
            <p:grpSpPr bwMode="auto">
              <a:xfrm rot="1716049">
                <a:off x="2354" y="11232"/>
                <a:ext cx="3740" cy="1080"/>
                <a:chOff x="2922" y="1980"/>
                <a:chExt cx="3740" cy="1080"/>
              </a:xfrm>
            </p:grpSpPr>
            <p:sp>
              <p:nvSpPr>
                <p:cNvPr id="24591" name="Rectangle 30"/>
                <p:cNvSpPr>
                  <a:spLocks noChangeArrowheads="1"/>
                </p:cNvSpPr>
                <p:nvPr/>
              </p:nvSpPr>
              <p:spPr bwMode="auto">
                <a:xfrm>
                  <a:off x="3857" y="1980"/>
                  <a:ext cx="1496" cy="1080"/>
                </a:xfrm>
                <a:prstGeom prst="rect">
                  <a:avLst/>
                </a:prstGeom>
                <a:noFill/>
                <a:ln w="22225">
                  <a:solidFill>
                    <a:srgbClr val="FF0000"/>
                  </a:solidFill>
                  <a:miter lim="800000"/>
                  <a:headEnd/>
                  <a:tailEnd/>
                </a:ln>
              </p:spPr>
              <p:txBody>
                <a:bodyPr/>
                <a:lstStyle/>
                <a:p>
                  <a:endParaRPr lang="en-US">
                    <a:solidFill>
                      <a:srgbClr val="FF0000"/>
                    </a:solidFill>
                  </a:endParaRPr>
                </a:p>
              </p:txBody>
            </p:sp>
            <p:sp>
              <p:nvSpPr>
                <p:cNvPr id="24592" name="Line 31"/>
                <p:cNvSpPr>
                  <a:spLocks noChangeShapeType="1"/>
                </p:cNvSpPr>
                <p:nvPr/>
              </p:nvSpPr>
              <p:spPr bwMode="auto">
                <a:xfrm>
                  <a:off x="2922" y="3060"/>
                  <a:ext cx="3740" cy="0"/>
                </a:xfrm>
                <a:prstGeom prst="line">
                  <a:avLst/>
                </a:prstGeom>
                <a:noFill/>
                <a:ln w="22225">
                  <a:solidFill>
                    <a:srgbClr val="FF0000"/>
                  </a:solidFill>
                  <a:round/>
                  <a:headEnd/>
                  <a:tailEnd/>
                </a:ln>
              </p:spPr>
              <p:txBody>
                <a:bodyPr/>
                <a:lstStyle/>
                <a:p>
                  <a:endParaRPr lang="en-US">
                    <a:solidFill>
                      <a:srgbClr val="000000"/>
                    </a:solidFill>
                  </a:endParaRPr>
                </a:p>
              </p:txBody>
            </p:sp>
          </p:grpSp>
          <p:sp>
            <p:nvSpPr>
              <p:cNvPr id="24590" name="Text Box 32"/>
              <p:cNvSpPr txBox="1">
                <a:spLocks noChangeArrowheads="1"/>
              </p:cNvSpPr>
              <p:nvPr/>
            </p:nvSpPr>
            <p:spPr bwMode="auto">
              <a:xfrm>
                <a:off x="4037" y="12672"/>
                <a:ext cx="1440" cy="720"/>
              </a:xfrm>
              <a:prstGeom prst="rect">
                <a:avLst/>
              </a:prstGeom>
              <a:noFill/>
              <a:ln w="9525">
                <a:noFill/>
                <a:miter lim="800000"/>
                <a:headEnd/>
                <a:tailEnd/>
              </a:ln>
            </p:spPr>
            <p:txBody>
              <a:bodyPr/>
              <a:lstStyle/>
              <a:p>
                <a:pPr algn="ctr"/>
                <a:r>
                  <a:rPr lang="en-US" sz="2400" dirty="0" smtClean="0">
                    <a:solidFill>
                      <a:srgbClr val="FF0000"/>
                    </a:solidFill>
                    <a:latin typeface="Symbol" pitchFamily="18" charset="2"/>
                  </a:rPr>
                  <a:t>q</a:t>
                </a:r>
                <a:endParaRPr lang="en-US" sz="2400" dirty="0">
                  <a:solidFill>
                    <a:srgbClr val="FF0000"/>
                  </a:solidFill>
                </a:endParaRPr>
              </a:p>
            </p:txBody>
          </p:sp>
        </p:grpSp>
        <p:sp>
          <p:nvSpPr>
            <p:cNvPr id="24585" name="Text Box 33"/>
            <p:cNvSpPr txBox="1">
              <a:spLocks noChangeArrowheads="1"/>
            </p:cNvSpPr>
            <p:nvPr/>
          </p:nvSpPr>
          <p:spPr bwMode="auto">
            <a:xfrm>
              <a:off x="276" y="1122"/>
              <a:ext cx="1529" cy="437"/>
            </a:xfrm>
            <a:prstGeom prst="rect">
              <a:avLst/>
            </a:prstGeom>
            <a:noFill/>
            <a:ln w="9525">
              <a:noFill/>
              <a:miter lim="800000"/>
              <a:headEnd/>
              <a:tailEnd/>
            </a:ln>
          </p:spPr>
          <p:txBody>
            <a:bodyPr/>
            <a:lstStyle/>
            <a:p>
              <a:pPr algn="ctr"/>
              <a:r>
                <a:rPr lang="en-US" sz="2400">
                  <a:solidFill>
                    <a:srgbClr val="FF0000"/>
                  </a:solidFill>
                </a:rPr>
                <a:t>frictionless</a:t>
              </a:r>
            </a:p>
          </p:txBody>
        </p:sp>
        <p:sp>
          <p:nvSpPr>
            <p:cNvPr id="24586" name="Freeform 34"/>
            <p:cNvSpPr>
              <a:spLocks/>
            </p:cNvSpPr>
            <p:nvPr/>
          </p:nvSpPr>
          <p:spPr bwMode="auto">
            <a:xfrm>
              <a:off x="2133" y="1122"/>
              <a:ext cx="536" cy="289"/>
            </a:xfrm>
            <a:custGeom>
              <a:avLst/>
              <a:gdLst>
                <a:gd name="T0" fmla="*/ 0 w 883"/>
                <a:gd name="T1" fmla="*/ 0 h 477"/>
                <a:gd name="T2" fmla="*/ 1 w 883"/>
                <a:gd name="T3" fmla="*/ 1 h 477"/>
                <a:gd name="T4" fmla="*/ 0 60000 65536"/>
                <a:gd name="T5" fmla="*/ 0 60000 65536"/>
                <a:gd name="T6" fmla="*/ 0 w 883"/>
                <a:gd name="T7" fmla="*/ 0 h 477"/>
                <a:gd name="T8" fmla="*/ 883 w 883"/>
                <a:gd name="T9" fmla="*/ 477 h 477"/>
              </a:gdLst>
              <a:ahLst/>
              <a:cxnLst>
                <a:cxn ang="T4">
                  <a:pos x="T0" y="T1"/>
                </a:cxn>
                <a:cxn ang="T5">
                  <a:pos x="T2" y="T3"/>
                </a:cxn>
              </a:cxnLst>
              <a:rect l="T6" t="T7" r="T8" b="T9"/>
              <a:pathLst>
                <a:path w="883" h="477">
                  <a:moveTo>
                    <a:pt x="0" y="0"/>
                  </a:moveTo>
                  <a:lnTo>
                    <a:pt x="883" y="477"/>
                  </a:lnTo>
                </a:path>
              </a:pathLst>
            </a:custGeom>
            <a:noFill/>
            <a:ln w="15875">
              <a:solidFill>
                <a:srgbClr val="FF0000"/>
              </a:solidFill>
              <a:round/>
              <a:headEnd type="none" w="med" len="med"/>
              <a:tailEnd type="triangle" w="lg" len="lg"/>
            </a:ln>
          </p:spPr>
          <p:txBody>
            <a:bodyPr/>
            <a:lstStyle/>
            <a:p>
              <a:endParaRPr lang="en-US">
                <a:solidFill>
                  <a:srgbClr val="000000"/>
                </a:solidFill>
              </a:endParaRPr>
            </a:p>
          </p:txBody>
        </p:sp>
        <p:sp>
          <p:nvSpPr>
            <p:cNvPr id="24587" name="Text Box 35"/>
            <p:cNvSpPr txBox="1">
              <a:spLocks noChangeArrowheads="1"/>
            </p:cNvSpPr>
            <p:nvPr/>
          </p:nvSpPr>
          <p:spPr bwMode="auto">
            <a:xfrm>
              <a:off x="2133" y="904"/>
              <a:ext cx="1202" cy="436"/>
            </a:xfrm>
            <a:prstGeom prst="rect">
              <a:avLst/>
            </a:prstGeom>
            <a:noFill/>
            <a:ln w="9525">
              <a:noFill/>
              <a:miter lim="800000"/>
              <a:headEnd/>
              <a:tailEnd/>
            </a:ln>
          </p:spPr>
          <p:txBody>
            <a:bodyPr/>
            <a:lstStyle/>
            <a:p>
              <a:pPr algn="ctr"/>
              <a:r>
                <a:rPr lang="en-US" sz="2400">
                  <a:solidFill>
                    <a:srgbClr val="FF0000"/>
                  </a:solidFill>
                </a:rPr>
                <a:t>v &gt; 0</a:t>
              </a:r>
            </a:p>
          </p:txBody>
        </p:sp>
      </p:grpSp>
      <p:pic>
        <p:nvPicPr>
          <p:cNvPr id="255012" name="Picture 36" descr="pe00024_[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47800" y="3581400"/>
            <a:ext cx="2628900" cy="2482850"/>
          </a:xfrm>
          <a:prstGeom prst="rect">
            <a:avLst/>
          </a:prstGeom>
          <a:noFill/>
          <a:ln w="9525">
            <a:noFill/>
            <a:miter lim="800000"/>
            <a:headEnd/>
            <a:tailEnd/>
          </a:ln>
        </p:spPr>
      </p:pic>
    </p:spTree>
    <p:extLst>
      <p:ext uri="{BB962C8B-B14F-4D97-AF65-F5344CB8AC3E}">
        <p14:creationId xmlns:p14="http://schemas.microsoft.com/office/powerpoint/2010/main" val="22187659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54993"/>
                                        </p:tgtEl>
                                        <p:attrNameLst>
                                          <p:attrName>style.visibility</p:attrName>
                                        </p:attrNameLst>
                                      </p:cBhvr>
                                      <p:to>
                                        <p:strVal val="visible"/>
                                      </p:to>
                                    </p:set>
                                    <p:animEffect transition="in" filter="fade">
                                      <p:cBhvr>
                                        <p:cTn id="7" dur="1000"/>
                                        <p:tgtEl>
                                          <p:spTgt spid="254993"/>
                                        </p:tgtEl>
                                      </p:cBhvr>
                                    </p:animEffect>
                                    <p:anim calcmode="lin" valueType="num">
                                      <p:cBhvr>
                                        <p:cTn id="8" dur="1000" fill="hold"/>
                                        <p:tgtEl>
                                          <p:spTgt spid="254993"/>
                                        </p:tgtEl>
                                        <p:attrNameLst>
                                          <p:attrName>ppt_x</p:attrName>
                                        </p:attrNameLst>
                                      </p:cBhvr>
                                      <p:tavLst>
                                        <p:tav tm="0">
                                          <p:val>
                                            <p:strVal val="#ppt_x"/>
                                          </p:val>
                                        </p:tav>
                                        <p:tav tm="100000">
                                          <p:val>
                                            <p:strVal val="#ppt_x"/>
                                          </p:val>
                                        </p:tav>
                                      </p:tavLst>
                                    </p:anim>
                                    <p:anim calcmode="lin" valueType="num">
                                      <p:cBhvr>
                                        <p:cTn id="9" dur="1000" fill="hold"/>
                                        <p:tgtEl>
                                          <p:spTgt spid="2549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255012"/>
                                        </p:tgtEl>
                                        <p:attrNameLst>
                                          <p:attrName>style.visibility</p:attrName>
                                        </p:attrNameLst>
                                      </p:cBhvr>
                                      <p:to>
                                        <p:strVal val="visible"/>
                                      </p:to>
                                    </p:set>
                                    <p:anim calcmode="lin" valueType="num">
                                      <p:cBhvr>
                                        <p:cTn id="29" dur="500" fill="hold"/>
                                        <p:tgtEl>
                                          <p:spTgt spid="255012"/>
                                        </p:tgtEl>
                                        <p:attrNameLst>
                                          <p:attrName>ppt_w</p:attrName>
                                        </p:attrNameLst>
                                      </p:cBhvr>
                                      <p:tavLst>
                                        <p:tav tm="0">
                                          <p:val>
                                            <p:fltVal val="0"/>
                                          </p:val>
                                        </p:tav>
                                        <p:tav tm="100000">
                                          <p:val>
                                            <p:strVal val="#ppt_w"/>
                                          </p:val>
                                        </p:tav>
                                      </p:tavLst>
                                    </p:anim>
                                    <p:anim calcmode="lin" valueType="num">
                                      <p:cBhvr>
                                        <p:cTn id="30" dur="500" fill="hold"/>
                                        <p:tgtEl>
                                          <p:spTgt spid="255012"/>
                                        </p:tgtEl>
                                        <p:attrNameLst>
                                          <p:attrName>ppt_h</p:attrName>
                                        </p:attrNameLst>
                                      </p:cBhvr>
                                      <p:tavLst>
                                        <p:tav tm="0">
                                          <p:val>
                                            <p:fltVal val="0"/>
                                          </p:val>
                                        </p:tav>
                                        <p:tav tm="100000">
                                          <p:val>
                                            <p:strVal val="#ppt_h"/>
                                          </p:val>
                                        </p:tav>
                                      </p:tavLst>
                                    </p:anim>
                                    <p:animEffect transition="in" filter="fade">
                                      <p:cBhvr>
                                        <p:cTn id="31" dur="500"/>
                                        <p:tgtEl>
                                          <p:spTgt spid="255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9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222182" y="1515969"/>
            <a:ext cx="8768747" cy="4955203"/>
          </a:xfrm>
          <a:prstGeom prst="rect">
            <a:avLst/>
          </a:prstGeom>
          <a:noFill/>
          <a:ln w="9525">
            <a:noFill/>
            <a:miter lim="800000"/>
            <a:headEnd/>
            <a:tailEnd/>
          </a:ln>
        </p:spPr>
        <p:txBody>
          <a:bodyPr wrap="none">
            <a:spAutoFit/>
          </a:bodyPr>
          <a:lstStyle/>
          <a:p>
            <a:pPr marL="342900" indent="-342900">
              <a:spcBef>
                <a:spcPct val="20000"/>
              </a:spcBef>
            </a:pPr>
            <a:r>
              <a:rPr lang="en-US" dirty="0" smtClean="0">
                <a:solidFill>
                  <a:srgbClr val="000000"/>
                </a:solidFill>
              </a:rPr>
              <a:t>1. A </a:t>
            </a:r>
            <a:r>
              <a:rPr lang="en-US" u="sng" dirty="0" smtClean="0">
                <a:solidFill>
                  <a:srgbClr val="000000"/>
                </a:solidFill>
              </a:rPr>
              <a:t>free body diagram</a:t>
            </a:r>
            <a:r>
              <a:rPr lang="en-US" dirty="0" smtClean="0">
                <a:solidFill>
                  <a:srgbClr val="000000"/>
                </a:solidFill>
              </a:rPr>
              <a:t> (</a:t>
            </a:r>
            <a:r>
              <a:rPr lang="en-US" dirty="0" err="1" smtClean="0">
                <a:solidFill>
                  <a:srgbClr val="000000"/>
                </a:solidFill>
              </a:rPr>
              <a:t>FBD</a:t>
            </a:r>
            <a:r>
              <a:rPr lang="en-US" dirty="0" smtClean="0">
                <a:solidFill>
                  <a:srgbClr val="000000"/>
                </a:solidFill>
              </a:rPr>
              <a:t>) is a simple picture that </a:t>
            </a:r>
          </a:p>
          <a:p>
            <a:pPr marL="342900" indent="-342900">
              <a:spcBef>
                <a:spcPct val="20000"/>
              </a:spcBef>
            </a:pPr>
            <a:r>
              <a:rPr lang="en-US" dirty="0">
                <a:solidFill>
                  <a:srgbClr val="000000"/>
                </a:solidFill>
              </a:rPr>
              <a:t>	</a:t>
            </a:r>
            <a:r>
              <a:rPr lang="en-US" dirty="0" smtClean="0">
                <a:solidFill>
                  <a:srgbClr val="000000"/>
                </a:solidFill>
              </a:rPr>
              <a:t>models an object and shows all the forces acting on</a:t>
            </a:r>
          </a:p>
          <a:p>
            <a:pPr marL="342900" indent="-342900">
              <a:spcBef>
                <a:spcPct val="20000"/>
              </a:spcBef>
            </a:pPr>
            <a:r>
              <a:rPr lang="en-US" dirty="0">
                <a:solidFill>
                  <a:srgbClr val="000000"/>
                </a:solidFill>
              </a:rPr>
              <a:t>	</a:t>
            </a:r>
            <a:r>
              <a:rPr lang="en-US" dirty="0" smtClean="0">
                <a:solidFill>
                  <a:srgbClr val="000000"/>
                </a:solidFill>
              </a:rPr>
              <a:t>the object. Resist the initial urge to draw surfaces in</a:t>
            </a:r>
          </a:p>
          <a:p>
            <a:pPr marL="342900" indent="-342900">
              <a:spcBef>
                <a:spcPct val="20000"/>
              </a:spcBef>
            </a:pPr>
            <a:r>
              <a:rPr lang="en-US" dirty="0">
                <a:solidFill>
                  <a:srgbClr val="000000"/>
                </a:solidFill>
              </a:rPr>
              <a:t>	</a:t>
            </a:r>
            <a:r>
              <a:rPr lang="en-US" dirty="0" smtClean="0">
                <a:solidFill>
                  <a:srgbClr val="000000"/>
                </a:solidFill>
              </a:rPr>
              <a:t>an </a:t>
            </a:r>
            <a:r>
              <a:rPr lang="en-US" dirty="0" err="1" smtClean="0">
                <a:solidFill>
                  <a:srgbClr val="000000"/>
                </a:solidFill>
              </a:rPr>
              <a:t>FBD</a:t>
            </a:r>
            <a:r>
              <a:rPr lang="en-US" dirty="0" smtClean="0">
                <a:solidFill>
                  <a:srgbClr val="000000"/>
                </a:solidFill>
              </a:rPr>
              <a:t>, but PLEASE DO draw in the force(s) that</a:t>
            </a:r>
          </a:p>
          <a:p>
            <a:pPr marL="342900" indent="-342900">
              <a:spcBef>
                <a:spcPct val="20000"/>
              </a:spcBef>
            </a:pPr>
            <a:r>
              <a:rPr lang="en-US" dirty="0">
                <a:solidFill>
                  <a:srgbClr val="000000"/>
                </a:solidFill>
              </a:rPr>
              <a:t>	</a:t>
            </a:r>
            <a:r>
              <a:rPr lang="en-US" dirty="0" smtClean="0">
                <a:solidFill>
                  <a:srgbClr val="000000"/>
                </a:solidFill>
              </a:rPr>
              <a:t>a surface exerts on the object.</a:t>
            </a:r>
          </a:p>
          <a:p>
            <a:pPr marL="342900" indent="-342900">
              <a:spcBef>
                <a:spcPct val="20000"/>
              </a:spcBef>
            </a:pPr>
            <a:endParaRPr lang="en-US" sz="1100" dirty="0" smtClean="0">
              <a:solidFill>
                <a:srgbClr val="000000"/>
              </a:solidFill>
            </a:endParaRPr>
          </a:p>
          <a:p>
            <a:pPr marL="342900" indent="-342900">
              <a:spcBef>
                <a:spcPct val="20000"/>
              </a:spcBef>
            </a:pPr>
            <a:r>
              <a:rPr lang="en-US" dirty="0" smtClean="0">
                <a:solidFill>
                  <a:srgbClr val="000000"/>
                </a:solidFill>
              </a:rPr>
              <a:t>2. It is usually most convenient to resolve all forces </a:t>
            </a:r>
          </a:p>
          <a:p>
            <a:pPr marL="342900" indent="-342900">
              <a:spcBef>
                <a:spcPct val="20000"/>
              </a:spcBef>
            </a:pPr>
            <a:r>
              <a:rPr lang="en-US" dirty="0">
                <a:solidFill>
                  <a:srgbClr val="000000"/>
                </a:solidFill>
              </a:rPr>
              <a:t>	</a:t>
            </a:r>
            <a:r>
              <a:rPr lang="en-US" dirty="0" smtClean="0">
                <a:solidFill>
                  <a:srgbClr val="000000"/>
                </a:solidFill>
              </a:rPr>
              <a:t>into two mutually perpendicular directions. If there</a:t>
            </a:r>
          </a:p>
          <a:p>
            <a:pPr marL="342900" indent="-342900">
              <a:spcBef>
                <a:spcPct val="20000"/>
              </a:spcBef>
            </a:pPr>
            <a:r>
              <a:rPr lang="en-US" dirty="0">
                <a:solidFill>
                  <a:srgbClr val="000000"/>
                </a:solidFill>
              </a:rPr>
              <a:t>	</a:t>
            </a:r>
            <a:r>
              <a:rPr lang="en-US" dirty="0" smtClean="0">
                <a:solidFill>
                  <a:srgbClr val="000000"/>
                </a:solidFill>
              </a:rPr>
              <a:t>is a surface, the two directions should be parallel to</a:t>
            </a:r>
          </a:p>
          <a:p>
            <a:pPr marL="342900" indent="-342900">
              <a:spcBef>
                <a:spcPct val="20000"/>
              </a:spcBef>
            </a:pPr>
            <a:r>
              <a:rPr lang="en-US" dirty="0">
                <a:solidFill>
                  <a:srgbClr val="000000"/>
                </a:solidFill>
              </a:rPr>
              <a:t>	</a:t>
            </a:r>
            <a:r>
              <a:rPr lang="en-US" dirty="0" smtClean="0">
                <a:solidFill>
                  <a:srgbClr val="000000"/>
                </a:solidFill>
              </a:rPr>
              <a:t>and perpendicular to the surface. </a:t>
            </a:r>
          </a:p>
        </p:txBody>
      </p:sp>
      <p:sp>
        <p:nvSpPr>
          <p:cNvPr id="7" name="Rectangle 6"/>
          <p:cNvSpPr>
            <a:spLocks noChangeArrowheads="1"/>
          </p:cNvSpPr>
          <p:nvPr/>
        </p:nvSpPr>
        <p:spPr bwMode="auto">
          <a:xfrm>
            <a:off x="587101" y="384709"/>
            <a:ext cx="8080033" cy="707886"/>
          </a:xfrm>
          <a:prstGeom prst="rect">
            <a:avLst/>
          </a:prstGeom>
          <a:noFill/>
          <a:ln w="9525">
            <a:noFill/>
            <a:miter lim="800000"/>
            <a:headEnd/>
            <a:tailEnd/>
          </a:ln>
        </p:spPr>
        <p:txBody>
          <a:bodyPr wrap="none">
            <a:spAutoFit/>
          </a:bodyPr>
          <a:lstStyle/>
          <a:p>
            <a:pPr marL="342900" indent="-342900" algn="ctr">
              <a:spcBef>
                <a:spcPct val="20000"/>
              </a:spcBef>
            </a:pPr>
            <a:r>
              <a:rPr lang="en-US" sz="4000" b="1" dirty="0" smtClean="0">
                <a:solidFill>
                  <a:srgbClr val="C00000"/>
                </a:solidFill>
              </a:rPr>
              <a:t>SUMMARY: </a:t>
            </a:r>
            <a:r>
              <a:rPr lang="en-US" sz="4000" b="1" u="sng" dirty="0" smtClean="0">
                <a:solidFill>
                  <a:srgbClr val="C00000"/>
                </a:solidFill>
              </a:rPr>
              <a:t>Free Body Diagrams</a:t>
            </a:r>
          </a:p>
        </p:txBody>
      </p:sp>
    </p:spTree>
    <p:extLst>
      <p:ext uri="{BB962C8B-B14F-4D97-AF65-F5344CB8AC3E}">
        <p14:creationId xmlns:p14="http://schemas.microsoft.com/office/powerpoint/2010/main" val="22047791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5"/>
          <p:cNvSpPr>
            <a:spLocks noChangeArrowheads="1"/>
          </p:cNvSpPr>
          <p:nvPr/>
        </p:nvSpPr>
        <p:spPr bwMode="auto">
          <a:xfrm>
            <a:off x="3429000" y="304800"/>
            <a:ext cx="2236788" cy="519113"/>
          </a:xfrm>
          <a:prstGeom prst="rect">
            <a:avLst/>
          </a:prstGeom>
          <a:noFill/>
          <a:ln w="9525">
            <a:noFill/>
            <a:miter lim="800000"/>
            <a:headEnd/>
            <a:tailEnd/>
          </a:ln>
        </p:spPr>
        <p:txBody>
          <a:bodyPr wrap="none" anchor="ctr">
            <a:spAutoFit/>
          </a:bodyPr>
          <a:lstStyle/>
          <a:p>
            <a:r>
              <a:rPr lang="en-US" b="1">
                <a:solidFill>
                  <a:srgbClr val="FF0000"/>
                </a:solidFill>
              </a:rPr>
              <a:t>Equilibrium</a:t>
            </a:r>
            <a:r>
              <a:rPr lang="en-US">
                <a:solidFill>
                  <a:srgbClr val="FF0000"/>
                </a:solidFill>
              </a:rPr>
              <a:t> </a:t>
            </a:r>
          </a:p>
        </p:txBody>
      </p:sp>
      <p:sp>
        <p:nvSpPr>
          <p:cNvPr id="25603" name="Rectangle 16"/>
          <p:cNvSpPr>
            <a:spLocks noChangeArrowheads="1"/>
          </p:cNvSpPr>
          <p:nvPr/>
        </p:nvSpPr>
        <p:spPr bwMode="auto">
          <a:xfrm>
            <a:off x="300038" y="914400"/>
            <a:ext cx="4797425" cy="519113"/>
          </a:xfrm>
          <a:prstGeom prst="rect">
            <a:avLst/>
          </a:prstGeom>
          <a:noFill/>
          <a:ln w="9525">
            <a:noFill/>
            <a:miter lim="800000"/>
            <a:headEnd/>
            <a:tailEnd/>
          </a:ln>
        </p:spPr>
        <p:txBody>
          <a:bodyPr wrap="none" anchor="ctr">
            <a:spAutoFit/>
          </a:bodyPr>
          <a:lstStyle/>
          <a:p>
            <a:r>
              <a:rPr lang="en-US">
                <a:solidFill>
                  <a:srgbClr val="FF0000"/>
                </a:solidFill>
              </a:rPr>
              <a:t>On an object in </a:t>
            </a:r>
            <a:r>
              <a:rPr lang="en-US" u="sng">
                <a:solidFill>
                  <a:srgbClr val="FF0000"/>
                </a:solidFill>
              </a:rPr>
              <a:t>equilibrium</a:t>
            </a:r>
            <a:r>
              <a:rPr lang="en-US">
                <a:solidFill>
                  <a:srgbClr val="FF0000"/>
                </a:solidFill>
              </a:rPr>
              <a:t>... </a:t>
            </a:r>
          </a:p>
        </p:txBody>
      </p:sp>
      <p:sp>
        <p:nvSpPr>
          <p:cNvPr id="256017" name="Rectangle 17"/>
          <p:cNvSpPr>
            <a:spLocks noChangeArrowheads="1"/>
          </p:cNvSpPr>
          <p:nvPr/>
        </p:nvSpPr>
        <p:spPr bwMode="auto">
          <a:xfrm>
            <a:off x="4948238" y="914400"/>
            <a:ext cx="3967162" cy="519113"/>
          </a:xfrm>
          <a:prstGeom prst="rect">
            <a:avLst/>
          </a:prstGeom>
          <a:noFill/>
          <a:ln w="9525">
            <a:noFill/>
            <a:miter lim="800000"/>
            <a:headEnd/>
            <a:tailEnd/>
          </a:ln>
        </p:spPr>
        <p:txBody>
          <a:bodyPr wrap="none" anchor="ctr">
            <a:spAutoFit/>
          </a:bodyPr>
          <a:lstStyle/>
          <a:p>
            <a:r>
              <a:rPr lang="en-US">
                <a:solidFill>
                  <a:srgbClr val="000000"/>
                </a:solidFill>
              </a:rPr>
              <a:t>all forces are balanced. </a:t>
            </a:r>
          </a:p>
        </p:txBody>
      </p:sp>
      <p:grpSp>
        <p:nvGrpSpPr>
          <p:cNvPr id="2" name="Group 18"/>
          <p:cNvGrpSpPr>
            <a:grpSpLocks/>
          </p:cNvGrpSpPr>
          <p:nvPr/>
        </p:nvGrpSpPr>
        <p:grpSpPr bwMode="auto">
          <a:xfrm>
            <a:off x="3730625" y="2286000"/>
            <a:ext cx="4433888" cy="1590675"/>
            <a:chOff x="3670" y="1620"/>
            <a:chExt cx="6565" cy="2347"/>
          </a:xfrm>
        </p:grpSpPr>
        <p:grpSp>
          <p:nvGrpSpPr>
            <p:cNvPr id="25798" name="Group 19"/>
            <p:cNvGrpSpPr>
              <a:grpSpLocks/>
            </p:cNvGrpSpPr>
            <p:nvPr/>
          </p:nvGrpSpPr>
          <p:grpSpPr bwMode="auto">
            <a:xfrm>
              <a:off x="3670" y="1620"/>
              <a:ext cx="2500" cy="2347"/>
              <a:chOff x="3857" y="3773"/>
              <a:chExt cx="2500" cy="2347"/>
            </a:xfrm>
          </p:grpSpPr>
          <p:sp>
            <p:nvSpPr>
              <p:cNvPr id="25889" name="Oval 20"/>
              <p:cNvSpPr>
                <a:spLocks noChangeArrowheads="1"/>
              </p:cNvSpPr>
              <p:nvPr/>
            </p:nvSpPr>
            <p:spPr bwMode="auto">
              <a:xfrm>
                <a:off x="3857" y="3773"/>
                <a:ext cx="1122" cy="1087"/>
              </a:xfrm>
              <a:prstGeom prst="ellipse">
                <a:avLst/>
              </a:prstGeom>
              <a:noFill/>
              <a:ln w="9525">
                <a:solidFill>
                  <a:srgbClr val="000000"/>
                </a:solidFill>
                <a:round/>
                <a:headEnd/>
                <a:tailEnd/>
              </a:ln>
            </p:spPr>
            <p:txBody>
              <a:bodyPr/>
              <a:lstStyle/>
              <a:p>
                <a:endParaRPr lang="en-US">
                  <a:solidFill>
                    <a:srgbClr val="000000"/>
                  </a:solidFill>
                </a:endParaRPr>
              </a:p>
            </p:txBody>
          </p:sp>
          <p:grpSp>
            <p:nvGrpSpPr>
              <p:cNvPr id="25890" name="Group 21"/>
              <p:cNvGrpSpPr>
                <a:grpSpLocks/>
              </p:cNvGrpSpPr>
              <p:nvPr/>
            </p:nvGrpSpPr>
            <p:grpSpPr bwMode="auto">
              <a:xfrm>
                <a:off x="4024" y="3888"/>
                <a:ext cx="2077" cy="2052"/>
                <a:chOff x="3876" y="1444"/>
                <a:chExt cx="2077" cy="2052"/>
              </a:xfrm>
            </p:grpSpPr>
            <p:sp>
              <p:nvSpPr>
                <p:cNvPr id="25892" name="Freeform 22"/>
                <p:cNvSpPr>
                  <a:spLocks/>
                </p:cNvSpPr>
                <p:nvPr/>
              </p:nvSpPr>
              <p:spPr bwMode="auto">
                <a:xfrm>
                  <a:off x="4399" y="1670"/>
                  <a:ext cx="520" cy="433"/>
                </a:xfrm>
                <a:custGeom>
                  <a:avLst/>
                  <a:gdLst>
                    <a:gd name="T0" fmla="*/ 0 w 520"/>
                    <a:gd name="T1" fmla="*/ 0 h 433"/>
                    <a:gd name="T2" fmla="*/ 3 w 520"/>
                    <a:gd name="T3" fmla="*/ 1 h 433"/>
                    <a:gd name="T4" fmla="*/ 13 w 520"/>
                    <a:gd name="T5" fmla="*/ 5 h 433"/>
                    <a:gd name="T6" fmla="*/ 29 w 520"/>
                    <a:gd name="T7" fmla="*/ 11 h 433"/>
                    <a:gd name="T8" fmla="*/ 51 w 520"/>
                    <a:gd name="T9" fmla="*/ 19 h 433"/>
                    <a:gd name="T10" fmla="*/ 78 w 520"/>
                    <a:gd name="T11" fmla="*/ 31 h 433"/>
                    <a:gd name="T12" fmla="*/ 108 w 520"/>
                    <a:gd name="T13" fmla="*/ 47 h 433"/>
                    <a:gd name="T14" fmla="*/ 142 w 520"/>
                    <a:gd name="T15" fmla="*/ 65 h 433"/>
                    <a:gd name="T16" fmla="*/ 180 w 520"/>
                    <a:gd name="T17" fmla="*/ 87 h 433"/>
                    <a:gd name="T18" fmla="*/ 220 w 520"/>
                    <a:gd name="T19" fmla="*/ 113 h 433"/>
                    <a:gd name="T20" fmla="*/ 262 w 520"/>
                    <a:gd name="T21" fmla="*/ 143 h 433"/>
                    <a:gd name="T22" fmla="*/ 304 w 520"/>
                    <a:gd name="T23" fmla="*/ 176 h 433"/>
                    <a:gd name="T24" fmla="*/ 348 w 520"/>
                    <a:gd name="T25" fmla="*/ 215 h 433"/>
                    <a:gd name="T26" fmla="*/ 393 w 520"/>
                    <a:gd name="T27" fmla="*/ 257 h 433"/>
                    <a:gd name="T28" fmla="*/ 436 w 520"/>
                    <a:gd name="T29" fmla="*/ 304 h 433"/>
                    <a:gd name="T30" fmla="*/ 478 w 520"/>
                    <a:gd name="T31" fmla="*/ 356 h 433"/>
                    <a:gd name="T32" fmla="*/ 520 w 520"/>
                    <a:gd name="T33" fmla="*/ 414 h 433"/>
                    <a:gd name="T34" fmla="*/ 519 w 520"/>
                    <a:gd name="T35" fmla="*/ 415 h 433"/>
                    <a:gd name="T36" fmla="*/ 514 w 520"/>
                    <a:gd name="T37" fmla="*/ 419 h 433"/>
                    <a:gd name="T38" fmla="*/ 508 w 520"/>
                    <a:gd name="T39" fmla="*/ 423 h 433"/>
                    <a:gd name="T40" fmla="*/ 500 w 520"/>
                    <a:gd name="T41" fmla="*/ 428 h 433"/>
                    <a:gd name="T42" fmla="*/ 491 w 520"/>
                    <a:gd name="T43" fmla="*/ 431 h 433"/>
                    <a:gd name="T44" fmla="*/ 481 w 520"/>
                    <a:gd name="T45" fmla="*/ 433 h 433"/>
                    <a:gd name="T46" fmla="*/ 471 w 520"/>
                    <a:gd name="T47" fmla="*/ 433 h 433"/>
                    <a:gd name="T48" fmla="*/ 461 w 520"/>
                    <a:gd name="T49" fmla="*/ 428 h 433"/>
                    <a:gd name="T50" fmla="*/ 447 w 520"/>
                    <a:gd name="T51" fmla="*/ 418 h 433"/>
                    <a:gd name="T52" fmla="*/ 426 w 520"/>
                    <a:gd name="T53" fmla="*/ 401 h 433"/>
                    <a:gd name="T54" fmla="*/ 400 w 520"/>
                    <a:gd name="T55" fmla="*/ 381 h 433"/>
                    <a:gd name="T56" fmla="*/ 372 w 520"/>
                    <a:gd name="T57" fmla="*/ 356 h 433"/>
                    <a:gd name="T58" fmla="*/ 343 w 520"/>
                    <a:gd name="T59" fmla="*/ 331 h 433"/>
                    <a:gd name="T60" fmla="*/ 315 w 520"/>
                    <a:gd name="T61" fmla="*/ 306 h 433"/>
                    <a:gd name="T62" fmla="*/ 290 w 520"/>
                    <a:gd name="T63" fmla="*/ 282 h 433"/>
                    <a:gd name="T64" fmla="*/ 269 w 520"/>
                    <a:gd name="T65" fmla="*/ 262 h 433"/>
                    <a:gd name="T66" fmla="*/ 258 w 520"/>
                    <a:gd name="T67" fmla="*/ 252 h 433"/>
                    <a:gd name="T68" fmla="*/ 245 w 520"/>
                    <a:gd name="T69" fmla="*/ 239 h 433"/>
                    <a:gd name="T70" fmla="*/ 228 w 520"/>
                    <a:gd name="T71" fmla="*/ 226 h 433"/>
                    <a:gd name="T72" fmla="*/ 208 w 520"/>
                    <a:gd name="T73" fmla="*/ 212 h 433"/>
                    <a:gd name="T74" fmla="*/ 186 w 520"/>
                    <a:gd name="T75" fmla="*/ 196 h 433"/>
                    <a:gd name="T76" fmla="*/ 164 w 520"/>
                    <a:gd name="T77" fmla="*/ 180 h 433"/>
                    <a:gd name="T78" fmla="*/ 141 w 520"/>
                    <a:gd name="T79" fmla="*/ 164 h 433"/>
                    <a:gd name="T80" fmla="*/ 118 w 520"/>
                    <a:gd name="T81" fmla="*/ 148 h 433"/>
                    <a:gd name="T82" fmla="*/ 96 w 520"/>
                    <a:gd name="T83" fmla="*/ 133 h 433"/>
                    <a:gd name="T84" fmla="*/ 74 w 520"/>
                    <a:gd name="T85" fmla="*/ 118 h 433"/>
                    <a:gd name="T86" fmla="*/ 55 w 520"/>
                    <a:gd name="T87" fmla="*/ 105 h 433"/>
                    <a:gd name="T88" fmla="*/ 38 w 520"/>
                    <a:gd name="T89" fmla="*/ 94 h 433"/>
                    <a:gd name="T90" fmla="*/ 23 w 520"/>
                    <a:gd name="T91" fmla="*/ 84 h 433"/>
                    <a:gd name="T92" fmla="*/ 12 w 520"/>
                    <a:gd name="T93" fmla="*/ 76 h 433"/>
                    <a:gd name="T94" fmla="*/ 5 w 520"/>
                    <a:gd name="T95" fmla="*/ 72 h 433"/>
                    <a:gd name="T96" fmla="*/ 2 w 520"/>
                    <a:gd name="T97" fmla="*/ 70 h 433"/>
                    <a:gd name="T98" fmla="*/ 0 w 520"/>
                    <a:gd name="T99" fmla="*/ 0 h 4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0"/>
                    <a:gd name="T151" fmla="*/ 0 h 433"/>
                    <a:gd name="T152" fmla="*/ 520 w 520"/>
                    <a:gd name="T153" fmla="*/ 433 h 4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0" h="433">
                      <a:moveTo>
                        <a:pt x="0" y="0"/>
                      </a:moveTo>
                      <a:lnTo>
                        <a:pt x="3" y="1"/>
                      </a:lnTo>
                      <a:lnTo>
                        <a:pt x="13" y="5"/>
                      </a:lnTo>
                      <a:lnTo>
                        <a:pt x="29" y="11"/>
                      </a:lnTo>
                      <a:lnTo>
                        <a:pt x="51" y="19"/>
                      </a:lnTo>
                      <a:lnTo>
                        <a:pt x="78" y="31"/>
                      </a:lnTo>
                      <a:lnTo>
                        <a:pt x="108" y="47"/>
                      </a:lnTo>
                      <a:lnTo>
                        <a:pt x="142" y="65"/>
                      </a:lnTo>
                      <a:lnTo>
                        <a:pt x="180" y="87"/>
                      </a:lnTo>
                      <a:lnTo>
                        <a:pt x="220" y="113"/>
                      </a:lnTo>
                      <a:lnTo>
                        <a:pt x="262" y="143"/>
                      </a:lnTo>
                      <a:lnTo>
                        <a:pt x="304" y="176"/>
                      </a:lnTo>
                      <a:lnTo>
                        <a:pt x="348" y="215"/>
                      </a:lnTo>
                      <a:lnTo>
                        <a:pt x="393" y="257"/>
                      </a:lnTo>
                      <a:lnTo>
                        <a:pt x="436" y="304"/>
                      </a:lnTo>
                      <a:lnTo>
                        <a:pt x="478" y="356"/>
                      </a:lnTo>
                      <a:lnTo>
                        <a:pt x="520" y="414"/>
                      </a:lnTo>
                      <a:lnTo>
                        <a:pt x="519" y="415"/>
                      </a:lnTo>
                      <a:lnTo>
                        <a:pt x="514" y="419"/>
                      </a:lnTo>
                      <a:lnTo>
                        <a:pt x="508" y="423"/>
                      </a:lnTo>
                      <a:lnTo>
                        <a:pt x="500" y="428"/>
                      </a:lnTo>
                      <a:lnTo>
                        <a:pt x="491" y="431"/>
                      </a:lnTo>
                      <a:lnTo>
                        <a:pt x="481" y="433"/>
                      </a:lnTo>
                      <a:lnTo>
                        <a:pt x="471" y="433"/>
                      </a:lnTo>
                      <a:lnTo>
                        <a:pt x="461" y="428"/>
                      </a:lnTo>
                      <a:lnTo>
                        <a:pt x="447" y="418"/>
                      </a:lnTo>
                      <a:lnTo>
                        <a:pt x="426" y="401"/>
                      </a:lnTo>
                      <a:lnTo>
                        <a:pt x="400" y="381"/>
                      </a:lnTo>
                      <a:lnTo>
                        <a:pt x="372" y="356"/>
                      </a:lnTo>
                      <a:lnTo>
                        <a:pt x="343" y="331"/>
                      </a:lnTo>
                      <a:lnTo>
                        <a:pt x="315" y="306"/>
                      </a:lnTo>
                      <a:lnTo>
                        <a:pt x="290" y="282"/>
                      </a:lnTo>
                      <a:lnTo>
                        <a:pt x="269" y="262"/>
                      </a:lnTo>
                      <a:lnTo>
                        <a:pt x="258" y="252"/>
                      </a:lnTo>
                      <a:lnTo>
                        <a:pt x="245" y="239"/>
                      </a:lnTo>
                      <a:lnTo>
                        <a:pt x="228" y="226"/>
                      </a:lnTo>
                      <a:lnTo>
                        <a:pt x="208" y="212"/>
                      </a:lnTo>
                      <a:lnTo>
                        <a:pt x="186" y="196"/>
                      </a:lnTo>
                      <a:lnTo>
                        <a:pt x="164" y="180"/>
                      </a:lnTo>
                      <a:lnTo>
                        <a:pt x="141" y="164"/>
                      </a:lnTo>
                      <a:lnTo>
                        <a:pt x="118" y="148"/>
                      </a:lnTo>
                      <a:lnTo>
                        <a:pt x="96" y="133"/>
                      </a:lnTo>
                      <a:lnTo>
                        <a:pt x="74" y="118"/>
                      </a:lnTo>
                      <a:lnTo>
                        <a:pt x="55" y="105"/>
                      </a:lnTo>
                      <a:lnTo>
                        <a:pt x="38" y="94"/>
                      </a:lnTo>
                      <a:lnTo>
                        <a:pt x="23" y="84"/>
                      </a:lnTo>
                      <a:lnTo>
                        <a:pt x="12" y="76"/>
                      </a:lnTo>
                      <a:lnTo>
                        <a:pt x="5" y="72"/>
                      </a:lnTo>
                      <a:lnTo>
                        <a:pt x="2" y="70"/>
                      </a:lnTo>
                      <a:lnTo>
                        <a:pt x="0" y="0"/>
                      </a:lnTo>
                      <a:close/>
                    </a:path>
                  </a:pathLst>
                </a:custGeom>
                <a:solidFill>
                  <a:srgbClr val="54280A"/>
                </a:solidFill>
                <a:ln w="9525">
                  <a:noFill/>
                  <a:round/>
                  <a:headEnd/>
                  <a:tailEnd/>
                </a:ln>
              </p:spPr>
              <p:txBody>
                <a:bodyPr/>
                <a:lstStyle/>
                <a:p>
                  <a:endParaRPr lang="en-US">
                    <a:solidFill>
                      <a:srgbClr val="000000"/>
                    </a:solidFill>
                  </a:endParaRPr>
                </a:p>
              </p:txBody>
            </p:sp>
            <p:sp>
              <p:nvSpPr>
                <p:cNvPr id="25893" name="Freeform 23"/>
                <p:cNvSpPr>
                  <a:spLocks/>
                </p:cNvSpPr>
                <p:nvPr/>
              </p:nvSpPr>
              <p:spPr bwMode="auto">
                <a:xfrm>
                  <a:off x="3903" y="1509"/>
                  <a:ext cx="2004" cy="1927"/>
                </a:xfrm>
                <a:custGeom>
                  <a:avLst/>
                  <a:gdLst>
                    <a:gd name="T0" fmla="*/ 39 w 2004"/>
                    <a:gd name="T1" fmla="*/ 549 h 1927"/>
                    <a:gd name="T2" fmla="*/ 128 w 2004"/>
                    <a:gd name="T3" fmla="*/ 421 h 1927"/>
                    <a:gd name="T4" fmla="*/ 180 w 2004"/>
                    <a:gd name="T5" fmla="*/ 301 h 1927"/>
                    <a:gd name="T6" fmla="*/ 317 w 2004"/>
                    <a:gd name="T7" fmla="*/ 221 h 1927"/>
                    <a:gd name="T8" fmla="*/ 295 w 2004"/>
                    <a:gd name="T9" fmla="*/ 190 h 1927"/>
                    <a:gd name="T10" fmla="*/ 154 w 2004"/>
                    <a:gd name="T11" fmla="*/ 86 h 1927"/>
                    <a:gd name="T12" fmla="*/ 178 w 2004"/>
                    <a:gd name="T13" fmla="*/ 52 h 1927"/>
                    <a:gd name="T14" fmla="*/ 379 w 2004"/>
                    <a:gd name="T15" fmla="*/ 154 h 1927"/>
                    <a:gd name="T16" fmla="*/ 367 w 2004"/>
                    <a:gd name="T17" fmla="*/ 5 h 1927"/>
                    <a:gd name="T18" fmla="*/ 481 w 2004"/>
                    <a:gd name="T19" fmla="*/ 222 h 1927"/>
                    <a:gd name="T20" fmla="*/ 573 w 2004"/>
                    <a:gd name="T21" fmla="*/ 276 h 1927"/>
                    <a:gd name="T22" fmla="*/ 761 w 2004"/>
                    <a:gd name="T23" fmla="*/ 434 h 1927"/>
                    <a:gd name="T24" fmla="*/ 944 w 2004"/>
                    <a:gd name="T25" fmla="*/ 601 h 1927"/>
                    <a:gd name="T26" fmla="*/ 1032 w 2004"/>
                    <a:gd name="T27" fmla="*/ 652 h 1927"/>
                    <a:gd name="T28" fmla="*/ 1209 w 2004"/>
                    <a:gd name="T29" fmla="*/ 672 h 1927"/>
                    <a:gd name="T30" fmla="*/ 1397 w 2004"/>
                    <a:gd name="T31" fmla="*/ 633 h 1927"/>
                    <a:gd name="T32" fmla="*/ 1530 w 2004"/>
                    <a:gd name="T33" fmla="*/ 562 h 1927"/>
                    <a:gd name="T34" fmla="*/ 1700 w 2004"/>
                    <a:gd name="T35" fmla="*/ 552 h 1927"/>
                    <a:gd name="T36" fmla="*/ 1935 w 2004"/>
                    <a:gd name="T37" fmla="*/ 703 h 1927"/>
                    <a:gd name="T38" fmla="*/ 1959 w 2004"/>
                    <a:gd name="T39" fmla="*/ 1079 h 1927"/>
                    <a:gd name="T40" fmla="*/ 1959 w 2004"/>
                    <a:gd name="T41" fmla="*/ 1317 h 1927"/>
                    <a:gd name="T42" fmla="*/ 1881 w 2004"/>
                    <a:gd name="T43" fmla="*/ 1607 h 1927"/>
                    <a:gd name="T44" fmla="*/ 1838 w 2004"/>
                    <a:gd name="T45" fmla="*/ 1693 h 1927"/>
                    <a:gd name="T46" fmla="*/ 1706 w 2004"/>
                    <a:gd name="T47" fmla="*/ 1756 h 1927"/>
                    <a:gd name="T48" fmla="*/ 1762 w 2004"/>
                    <a:gd name="T49" fmla="*/ 1658 h 1927"/>
                    <a:gd name="T50" fmla="*/ 1862 w 2004"/>
                    <a:gd name="T51" fmla="*/ 1440 h 1927"/>
                    <a:gd name="T52" fmla="*/ 1817 w 2004"/>
                    <a:gd name="T53" fmla="*/ 1313 h 1927"/>
                    <a:gd name="T54" fmla="*/ 1684 w 2004"/>
                    <a:gd name="T55" fmla="*/ 1092 h 1927"/>
                    <a:gd name="T56" fmla="*/ 1645 w 2004"/>
                    <a:gd name="T57" fmla="*/ 1294 h 1927"/>
                    <a:gd name="T58" fmla="*/ 1449 w 2004"/>
                    <a:gd name="T59" fmla="*/ 1617 h 1927"/>
                    <a:gd name="T60" fmla="*/ 1353 w 2004"/>
                    <a:gd name="T61" fmla="*/ 1705 h 1927"/>
                    <a:gd name="T62" fmla="*/ 1399 w 2004"/>
                    <a:gd name="T63" fmla="*/ 1608 h 1927"/>
                    <a:gd name="T64" fmla="*/ 1439 w 2004"/>
                    <a:gd name="T65" fmla="*/ 1526 h 1927"/>
                    <a:gd name="T66" fmla="*/ 1519 w 2004"/>
                    <a:gd name="T67" fmla="*/ 1356 h 1927"/>
                    <a:gd name="T68" fmla="*/ 1415 w 2004"/>
                    <a:gd name="T69" fmla="*/ 1299 h 1927"/>
                    <a:gd name="T70" fmla="*/ 1166 w 2004"/>
                    <a:gd name="T71" fmla="*/ 1301 h 1927"/>
                    <a:gd name="T72" fmla="*/ 1069 w 2004"/>
                    <a:gd name="T73" fmla="*/ 1588 h 1927"/>
                    <a:gd name="T74" fmla="*/ 1066 w 2004"/>
                    <a:gd name="T75" fmla="*/ 1790 h 1927"/>
                    <a:gd name="T76" fmla="*/ 1033 w 2004"/>
                    <a:gd name="T77" fmla="*/ 1884 h 1927"/>
                    <a:gd name="T78" fmla="*/ 923 w 2004"/>
                    <a:gd name="T79" fmla="*/ 1914 h 1927"/>
                    <a:gd name="T80" fmla="*/ 976 w 2004"/>
                    <a:gd name="T81" fmla="*/ 1789 h 1927"/>
                    <a:gd name="T82" fmla="*/ 1023 w 2004"/>
                    <a:gd name="T83" fmla="*/ 1647 h 1927"/>
                    <a:gd name="T84" fmla="*/ 973 w 2004"/>
                    <a:gd name="T85" fmla="*/ 1527 h 1927"/>
                    <a:gd name="T86" fmla="*/ 993 w 2004"/>
                    <a:gd name="T87" fmla="*/ 1374 h 1927"/>
                    <a:gd name="T88" fmla="*/ 848 w 2004"/>
                    <a:gd name="T89" fmla="*/ 1341 h 1927"/>
                    <a:gd name="T90" fmla="*/ 883 w 2004"/>
                    <a:gd name="T91" fmla="*/ 1518 h 1927"/>
                    <a:gd name="T92" fmla="*/ 864 w 2004"/>
                    <a:gd name="T93" fmla="*/ 1800 h 1927"/>
                    <a:gd name="T94" fmla="*/ 798 w 2004"/>
                    <a:gd name="T95" fmla="*/ 1838 h 1927"/>
                    <a:gd name="T96" fmla="*/ 811 w 2004"/>
                    <a:gd name="T97" fmla="*/ 1769 h 1927"/>
                    <a:gd name="T98" fmla="*/ 851 w 2004"/>
                    <a:gd name="T99" fmla="*/ 1633 h 1927"/>
                    <a:gd name="T100" fmla="*/ 809 w 2004"/>
                    <a:gd name="T101" fmla="*/ 1501 h 1927"/>
                    <a:gd name="T102" fmla="*/ 750 w 2004"/>
                    <a:gd name="T103" fmla="*/ 1321 h 1927"/>
                    <a:gd name="T104" fmla="*/ 629 w 2004"/>
                    <a:gd name="T105" fmla="*/ 1208 h 1927"/>
                    <a:gd name="T106" fmla="*/ 591 w 2004"/>
                    <a:gd name="T107" fmla="*/ 861 h 1927"/>
                    <a:gd name="T108" fmla="*/ 443 w 2004"/>
                    <a:gd name="T109" fmla="*/ 586 h 1927"/>
                    <a:gd name="T110" fmla="*/ 283 w 2004"/>
                    <a:gd name="T111" fmla="*/ 612 h 1927"/>
                    <a:gd name="T112" fmla="*/ 184 w 2004"/>
                    <a:gd name="T113" fmla="*/ 662 h 1927"/>
                    <a:gd name="T114" fmla="*/ 104 w 2004"/>
                    <a:gd name="T115" fmla="*/ 709 h 19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4"/>
                    <a:gd name="T175" fmla="*/ 0 h 1927"/>
                    <a:gd name="T176" fmla="*/ 2004 w 2004"/>
                    <a:gd name="T177" fmla="*/ 1927 h 19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4" h="1927">
                      <a:moveTo>
                        <a:pt x="16" y="676"/>
                      </a:moveTo>
                      <a:lnTo>
                        <a:pt x="15" y="672"/>
                      </a:lnTo>
                      <a:lnTo>
                        <a:pt x="10" y="662"/>
                      </a:lnTo>
                      <a:lnTo>
                        <a:pt x="6" y="645"/>
                      </a:lnTo>
                      <a:lnTo>
                        <a:pt x="1" y="627"/>
                      </a:lnTo>
                      <a:lnTo>
                        <a:pt x="0" y="607"/>
                      </a:lnTo>
                      <a:lnTo>
                        <a:pt x="3" y="588"/>
                      </a:lnTo>
                      <a:lnTo>
                        <a:pt x="10" y="571"/>
                      </a:lnTo>
                      <a:lnTo>
                        <a:pt x="23" y="558"/>
                      </a:lnTo>
                      <a:lnTo>
                        <a:pt x="39" y="549"/>
                      </a:lnTo>
                      <a:lnTo>
                        <a:pt x="51" y="541"/>
                      </a:lnTo>
                      <a:lnTo>
                        <a:pt x="61" y="533"/>
                      </a:lnTo>
                      <a:lnTo>
                        <a:pt x="68" y="524"/>
                      </a:lnTo>
                      <a:lnTo>
                        <a:pt x="75" y="514"/>
                      </a:lnTo>
                      <a:lnTo>
                        <a:pt x="82" y="504"/>
                      </a:lnTo>
                      <a:lnTo>
                        <a:pt x="89" y="490"/>
                      </a:lnTo>
                      <a:lnTo>
                        <a:pt x="98" y="473"/>
                      </a:lnTo>
                      <a:lnTo>
                        <a:pt x="107" y="455"/>
                      </a:lnTo>
                      <a:lnTo>
                        <a:pt x="118" y="437"/>
                      </a:lnTo>
                      <a:lnTo>
                        <a:pt x="128" y="421"/>
                      </a:lnTo>
                      <a:lnTo>
                        <a:pt x="137" y="406"/>
                      </a:lnTo>
                      <a:lnTo>
                        <a:pt x="145" y="391"/>
                      </a:lnTo>
                      <a:lnTo>
                        <a:pt x="152" y="378"/>
                      </a:lnTo>
                      <a:lnTo>
                        <a:pt x="159" y="366"/>
                      </a:lnTo>
                      <a:lnTo>
                        <a:pt x="162" y="354"/>
                      </a:lnTo>
                      <a:lnTo>
                        <a:pt x="166" y="344"/>
                      </a:lnTo>
                      <a:lnTo>
                        <a:pt x="168" y="333"/>
                      </a:lnTo>
                      <a:lnTo>
                        <a:pt x="172" y="321"/>
                      </a:lnTo>
                      <a:lnTo>
                        <a:pt x="176" y="311"/>
                      </a:lnTo>
                      <a:lnTo>
                        <a:pt x="180" y="301"/>
                      </a:lnTo>
                      <a:lnTo>
                        <a:pt x="188" y="292"/>
                      </a:lnTo>
                      <a:lnTo>
                        <a:pt x="198" y="284"/>
                      </a:lnTo>
                      <a:lnTo>
                        <a:pt x="210" y="277"/>
                      </a:lnTo>
                      <a:lnTo>
                        <a:pt x="224" y="271"/>
                      </a:lnTo>
                      <a:lnTo>
                        <a:pt x="239" y="264"/>
                      </a:lnTo>
                      <a:lnTo>
                        <a:pt x="255" y="256"/>
                      </a:lnTo>
                      <a:lnTo>
                        <a:pt x="271" y="247"/>
                      </a:lnTo>
                      <a:lnTo>
                        <a:pt x="286" y="238"/>
                      </a:lnTo>
                      <a:lnTo>
                        <a:pt x="302" y="229"/>
                      </a:lnTo>
                      <a:lnTo>
                        <a:pt x="317" y="221"/>
                      </a:lnTo>
                      <a:lnTo>
                        <a:pt x="331" y="214"/>
                      </a:lnTo>
                      <a:lnTo>
                        <a:pt x="342" y="208"/>
                      </a:lnTo>
                      <a:lnTo>
                        <a:pt x="349" y="204"/>
                      </a:lnTo>
                      <a:lnTo>
                        <a:pt x="351" y="201"/>
                      </a:lnTo>
                      <a:lnTo>
                        <a:pt x="349" y="199"/>
                      </a:lnTo>
                      <a:lnTo>
                        <a:pt x="342" y="196"/>
                      </a:lnTo>
                      <a:lnTo>
                        <a:pt x="334" y="195"/>
                      </a:lnTo>
                      <a:lnTo>
                        <a:pt x="323" y="193"/>
                      </a:lnTo>
                      <a:lnTo>
                        <a:pt x="310" y="192"/>
                      </a:lnTo>
                      <a:lnTo>
                        <a:pt x="295" y="190"/>
                      </a:lnTo>
                      <a:lnTo>
                        <a:pt x="280" y="186"/>
                      </a:lnTo>
                      <a:lnTo>
                        <a:pt x="264" y="181"/>
                      </a:lnTo>
                      <a:lnTo>
                        <a:pt x="250" y="176"/>
                      </a:lnTo>
                      <a:lnTo>
                        <a:pt x="234" y="169"/>
                      </a:lnTo>
                      <a:lnTo>
                        <a:pt x="219" y="162"/>
                      </a:lnTo>
                      <a:lnTo>
                        <a:pt x="205" y="152"/>
                      </a:lnTo>
                      <a:lnTo>
                        <a:pt x="193" y="143"/>
                      </a:lnTo>
                      <a:lnTo>
                        <a:pt x="180" y="130"/>
                      </a:lnTo>
                      <a:lnTo>
                        <a:pt x="167" y="109"/>
                      </a:lnTo>
                      <a:lnTo>
                        <a:pt x="154" y="86"/>
                      </a:lnTo>
                      <a:lnTo>
                        <a:pt x="142" y="61"/>
                      </a:lnTo>
                      <a:lnTo>
                        <a:pt x="131" y="38"/>
                      </a:lnTo>
                      <a:lnTo>
                        <a:pt x="122" y="18"/>
                      </a:lnTo>
                      <a:lnTo>
                        <a:pt x="116" y="5"/>
                      </a:lnTo>
                      <a:lnTo>
                        <a:pt x="114" y="0"/>
                      </a:lnTo>
                      <a:lnTo>
                        <a:pt x="117" y="3"/>
                      </a:lnTo>
                      <a:lnTo>
                        <a:pt x="127" y="11"/>
                      </a:lnTo>
                      <a:lnTo>
                        <a:pt x="140" y="23"/>
                      </a:lnTo>
                      <a:lnTo>
                        <a:pt x="159" y="38"/>
                      </a:lnTo>
                      <a:lnTo>
                        <a:pt x="178" y="52"/>
                      </a:lnTo>
                      <a:lnTo>
                        <a:pt x="199" y="66"/>
                      </a:lnTo>
                      <a:lnTo>
                        <a:pt x="218" y="78"/>
                      </a:lnTo>
                      <a:lnTo>
                        <a:pt x="235" y="85"/>
                      </a:lnTo>
                      <a:lnTo>
                        <a:pt x="254" y="92"/>
                      </a:lnTo>
                      <a:lnTo>
                        <a:pt x="277" y="101"/>
                      </a:lnTo>
                      <a:lnTo>
                        <a:pt x="301" y="113"/>
                      </a:lnTo>
                      <a:lnTo>
                        <a:pt x="325" y="126"/>
                      </a:lnTo>
                      <a:lnTo>
                        <a:pt x="349" y="137"/>
                      </a:lnTo>
                      <a:lnTo>
                        <a:pt x="367" y="147"/>
                      </a:lnTo>
                      <a:lnTo>
                        <a:pt x="379" y="154"/>
                      </a:lnTo>
                      <a:lnTo>
                        <a:pt x="384" y="156"/>
                      </a:lnTo>
                      <a:lnTo>
                        <a:pt x="381" y="152"/>
                      </a:lnTo>
                      <a:lnTo>
                        <a:pt x="375" y="142"/>
                      </a:lnTo>
                      <a:lnTo>
                        <a:pt x="367" y="126"/>
                      </a:lnTo>
                      <a:lnTo>
                        <a:pt x="359" y="105"/>
                      </a:lnTo>
                      <a:lnTo>
                        <a:pt x="353" y="81"/>
                      </a:lnTo>
                      <a:lnTo>
                        <a:pt x="351" y="54"/>
                      </a:lnTo>
                      <a:lnTo>
                        <a:pt x="353" y="27"/>
                      </a:lnTo>
                      <a:lnTo>
                        <a:pt x="363" y="0"/>
                      </a:lnTo>
                      <a:lnTo>
                        <a:pt x="367" y="5"/>
                      </a:lnTo>
                      <a:lnTo>
                        <a:pt x="375" y="18"/>
                      </a:lnTo>
                      <a:lnTo>
                        <a:pt x="389" y="38"/>
                      </a:lnTo>
                      <a:lnTo>
                        <a:pt x="405" y="61"/>
                      </a:lnTo>
                      <a:lnTo>
                        <a:pt x="420" y="87"/>
                      </a:lnTo>
                      <a:lnTo>
                        <a:pt x="435" y="113"/>
                      </a:lnTo>
                      <a:lnTo>
                        <a:pt x="446" y="137"/>
                      </a:lnTo>
                      <a:lnTo>
                        <a:pt x="453" y="156"/>
                      </a:lnTo>
                      <a:lnTo>
                        <a:pt x="462" y="186"/>
                      </a:lnTo>
                      <a:lnTo>
                        <a:pt x="473" y="209"/>
                      </a:lnTo>
                      <a:lnTo>
                        <a:pt x="481" y="222"/>
                      </a:lnTo>
                      <a:lnTo>
                        <a:pt x="485" y="227"/>
                      </a:lnTo>
                      <a:lnTo>
                        <a:pt x="486" y="228"/>
                      </a:lnTo>
                      <a:lnTo>
                        <a:pt x="490" y="229"/>
                      </a:lnTo>
                      <a:lnTo>
                        <a:pt x="496" y="233"/>
                      </a:lnTo>
                      <a:lnTo>
                        <a:pt x="504" y="237"/>
                      </a:lnTo>
                      <a:lnTo>
                        <a:pt x="515" y="243"/>
                      </a:lnTo>
                      <a:lnTo>
                        <a:pt x="527" y="250"/>
                      </a:lnTo>
                      <a:lnTo>
                        <a:pt x="541" y="257"/>
                      </a:lnTo>
                      <a:lnTo>
                        <a:pt x="555" y="266"/>
                      </a:lnTo>
                      <a:lnTo>
                        <a:pt x="573" y="276"/>
                      </a:lnTo>
                      <a:lnTo>
                        <a:pt x="590" y="288"/>
                      </a:lnTo>
                      <a:lnTo>
                        <a:pt x="607" y="300"/>
                      </a:lnTo>
                      <a:lnTo>
                        <a:pt x="626" y="313"/>
                      </a:lnTo>
                      <a:lnTo>
                        <a:pt x="644" y="329"/>
                      </a:lnTo>
                      <a:lnTo>
                        <a:pt x="664" y="344"/>
                      </a:lnTo>
                      <a:lnTo>
                        <a:pt x="682" y="360"/>
                      </a:lnTo>
                      <a:lnTo>
                        <a:pt x="702" y="378"/>
                      </a:lnTo>
                      <a:lnTo>
                        <a:pt x="721" y="396"/>
                      </a:lnTo>
                      <a:lnTo>
                        <a:pt x="741" y="416"/>
                      </a:lnTo>
                      <a:lnTo>
                        <a:pt x="761" y="434"/>
                      </a:lnTo>
                      <a:lnTo>
                        <a:pt x="782" y="455"/>
                      </a:lnTo>
                      <a:lnTo>
                        <a:pt x="804" y="474"/>
                      </a:lnTo>
                      <a:lnTo>
                        <a:pt x="825" y="493"/>
                      </a:lnTo>
                      <a:lnTo>
                        <a:pt x="845" y="512"/>
                      </a:lnTo>
                      <a:lnTo>
                        <a:pt x="865" y="530"/>
                      </a:lnTo>
                      <a:lnTo>
                        <a:pt x="883" y="547"/>
                      </a:lnTo>
                      <a:lnTo>
                        <a:pt x="901" y="562"/>
                      </a:lnTo>
                      <a:lnTo>
                        <a:pt x="917" y="577"/>
                      </a:lnTo>
                      <a:lnTo>
                        <a:pt x="932" y="590"/>
                      </a:lnTo>
                      <a:lnTo>
                        <a:pt x="944" y="601"/>
                      </a:lnTo>
                      <a:lnTo>
                        <a:pt x="954" y="609"/>
                      </a:lnTo>
                      <a:lnTo>
                        <a:pt x="962" y="617"/>
                      </a:lnTo>
                      <a:lnTo>
                        <a:pt x="967" y="621"/>
                      </a:lnTo>
                      <a:lnTo>
                        <a:pt x="972" y="624"/>
                      </a:lnTo>
                      <a:lnTo>
                        <a:pt x="978" y="628"/>
                      </a:lnTo>
                      <a:lnTo>
                        <a:pt x="987" y="632"/>
                      </a:lnTo>
                      <a:lnTo>
                        <a:pt x="996" y="637"/>
                      </a:lnTo>
                      <a:lnTo>
                        <a:pt x="1006" y="642"/>
                      </a:lnTo>
                      <a:lnTo>
                        <a:pt x="1018" y="646"/>
                      </a:lnTo>
                      <a:lnTo>
                        <a:pt x="1032" y="652"/>
                      </a:lnTo>
                      <a:lnTo>
                        <a:pt x="1046" y="657"/>
                      </a:lnTo>
                      <a:lnTo>
                        <a:pt x="1062" y="661"/>
                      </a:lnTo>
                      <a:lnTo>
                        <a:pt x="1078" y="665"/>
                      </a:lnTo>
                      <a:lnTo>
                        <a:pt x="1095" y="669"/>
                      </a:lnTo>
                      <a:lnTo>
                        <a:pt x="1113" y="672"/>
                      </a:lnTo>
                      <a:lnTo>
                        <a:pt x="1131" y="674"/>
                      </a:lnTo>
                      <a:lnTo>
                        <a:pt x="1151" y="675"/>
                      </a:lnTo>
                      <a:lnTo>
                        <a:pt x="1170" y="675"/>
                      </a:lnTo>
                      <a:lnTo>
                        <a:pt x="1190" y="674"/>
                      </a:lnTo>
                      <a:lnTo>
                        <a:pt x="1209" y="672"/>
                      </a:lnTo>
                      <a:lnTo>
                        <a:pt x="1230" y="670"/>
                      </a:lnTo>
                      <a:lnTo>
                        <a:pt x="1250" y="668"/>
                      </a:lnTo>
                      <a:lnTo>
                        <a:pt x="1269" y="665"/>
                      </a:lnTo>
                      <a:lnTo>
                        <a:pt x="1290" y="662"/>
                      </a:lnTo>
                      <a:lnTo>
                        <a:pt x="1308" y="658"/>
                      </a:lnTo>
                      <a:lnTo>
                        <a:pt x="1327" y="654"/>
                      </a:lnTo>
                      <a:lnTo>
                        <a:pt x="1346" y="649"/>
                      </a:lnTo>
                      <a:lnTo>
                        <a:pt x="1364" y="644"/>
                      </a:lnTo>
                      <a:lnTo>
                        <a:pt x="1381" y="639"/>
                      </a:lnTo>
                      <a:lnTo>
                        <a:pt x="1397" y="633"/>
                      </a:lnTo>
                      <a:lnTo>
                        <a:pt x="1413" y="627"/>
                      </a:lnTo>
                      <a:lnTo>
                        <a:pt x="1427" y="621"/>
                      </a:lnTo>
                      <a:lnTo>
                        <a:pt x="1441" y="614"/>
                      </a:lnTo>
                      <a:lnTo>
                        <a:pt x="1454" y="606"/>
                      </a:lnTo>
                      <a:lnTo>
                        <a:pt x="1465" y="598"/>
                      </a:lnTo>
                      <a:lnTo>
                        <a:pt x="1476" y="590"/>
                      </a:lnTo>
                      <a:lnTo>
                        <a:pt x="1488" y="583"/>
                      </a:lnTo>
                      <a:lnTo>
                        <a:pt x="1502" y="576"/>
                      </a:lnTo>
                      <a:lnTo>
                        <a:pt x="1515" y="568"/>
                      </a:lnTo>
                      <a:lnTo>
                        <a:pt x="1530" y="562"/>
                      </a:lnTo>
                      <a:lnTo>
                        <a:pt x="1544" y="557"/>
                      </a:lnTo>
                      <a:lnTo>
                        <a:pt x="1560" y="552"/>
                      </a:lnTo>
                      <a:lnTo>
                        <a:pt x="1576" y="549"/>
                      </a:lnTo>
                      <a:lnTo>
                        <a:pt x="1593" y="546"/>
                      </a:lnTo>
                      <a:lnTo>
                        <a:pt x="1610" y="544"/>
                      </a:lnTo>
                      <a:lnTo>
                        <a:pt x="1627" y="543"/>
                      </a:lnTo>
                      <a:lnTo>
                        <a:pt x="1645" y="543"/>
                      </a:lnTo>
                      <a:lnTo>
                        <a:pt x="1664" y="545"/>
                      </a:lnTo>
                      <a:lnTo>
                        <a:pt x="1682" y="548"/>
                      </a:lnTo>
                      <a:lnTo>
                        <a:pt x="1700" y="552"/>
                      </a:lnTo>
                      <a:lnTo>
                        <a:pt x="1720" y="558"/>
                      </a:lnTo>
                      <a:lnTo>
                        <a:pt x="1740" y="566"/>
                      </a:lnTo>
                      <a:lnTo>
                        <a:pt x="1762" y="576"/>
                      </a:lnTo>
                      <a:lnTo>
                        <a:pt x="1787" y="588"/>
                      </a:lnTo>
                      <a:lnTo>
                        <a:pt x="1811" y="602"/>
                      </a:lnTo>
                      <a:lnTo>
                        <a:pt x="1838" y="619"/>
                      </a:lnTo>
                      <a:lnTo>
                        <a:pt x="1863" y="637"/>
                      </a:lnTo>
                      <a:lnTo>
                        <a:pt x="1888" y="658"/>
                      </a:lnTo>
                      <a:lnTo>
                        <a:pt x="1912" y="679"/>
                      </a:lnTo>
                      <a:lnTo>
                        <a:pt x="1935" y="703"/>
                      </a:lnTo>
                      <a:lnTo>
                        <a:pt x="1955" y="728"/>
                      </a:lnTo>
                      <a:lnTo>
                        <a:pt x="1973" y="756"/>
                      </a:lnTo>
                      <a:lnTo>
                        <a:pt x="1987" y="785"/>
                      </a:lnTo>
                      <a:lnTo>
                        <a:pt x="1997" y="815"/>
                      </a:lnTo>
                      <a:lnTo>
                        <a:pt x="2003" y="847"/>
                      </a:lnTo>
                      <a:lnTo>
                        <a:pt x="2004" y="880"/>
                      </a:lnTo>
                      <a:lnTo>
                        <a:pt x="2001" y="915"/>
                      </a:lnTo>
                      <a:lnTo>
                        <a:pt x="1986" y="979"/>
                      </a:lnTo>
                      <a:lnTo>
                        <a:pt x="1973" y="1034"/>
                      </a:lnTo>
                      <a:lnTo>
                        <a:pt x="1959" y="1079"/>
                      </a:lnTo>
                      <a:lnTo>
                        <a:pt x="1950" y="1116"/>
                      </a:lnTo>
                      <a:lnTo>
                        <a:pt x="1941" y="1146"/>
                      </a:lnTo>
                      <a:lnTo>
                        <a:pt x="1935" y="1170"/>
                      </a:lnTo>
                      <a:lnTo>
                        <a:pt x="1934" y="1192"/>
                      </a:lnTo>
                      <a:lnTo>
                        <a:pt x="1937" y="1209"/>
                      </a:lnTo>
                      <a:lnTo>
                        <a:pt x="1944" y="1228"/>
                      </a:lnTo>
                      <a:lnTo>
                        <a:pt x="1950" y="1248"/>
                      </a:lnTo>
                      <a:lnTo>
                        <a:pt x="1956" y="1271"/>
                      </a:lnTo>
                      <a:lnTo>
                        <a:pt x="1958" y="1293"/>
                      </a:lnTo>
                      <a:lnTo>
                        <a:pt x="1959" y="1317"/>
                      </a:lnTo>
                      <a:lnTo>
                        <a:pt x="1955" y="1338"/>
                      </a:lnTo>
                      <a:lnTo>
                        <a:pt x="1946" y="1358"/>
                      </a:lnTo>
                      <a:lnTo>
                        <a:pt x="1931" y="1374"/>
                      </a:lnTo>
                      <a:lnTo>
                        <a:pt x="1916" y="1395"/>
                      </a:lnTo>
                      <a:lnTo>
                        <a:pt x="1905" y="1423"/>
                      </a:lnTo>
                      <a:lnTo>
                        <a:pt x="1896" y="1458"/>
                      </a:lnTo>
                      <a:lnTo>
                        <a:pt x="1890" y="1497"/>
                      </a:lnTo>
                      <a:lnTo>
                        <a:pt x="1886" y="1536"/>
                      </a:lnTo>
                      <a:lnTo>
                        <a:pt x="1884" y="1574"/>
                      </a:lnTo>
                      <a:lnTo>
                        <a:pt x="1881" y="1607"/>
                      </a:lnTo>
                      <a:lnTo>
                        <a:pt x="1878" y="1632"/>
                      </a:lnTo>
                      <a:lnTo>
                        <a:pt x="1878" y="1634"/>
                      </a:lnTo>
                      <a:lnTo>
                        <a:pt x="1877" y="1639"/>
                      </a:lnTo>
                      <a:lnTo>
                        <a:pt x="1874" y="1646"/>
                      </a:lnTo>
                      <a:lnTo>
                        <a:pt x="1872" y="1655"/>
                      </a:lnTo>
                      <a:lnTo>
                        <a:pt x="1867" y="1664"/>
                      </a:lnTo>
                      <a:lnTo>
                        <a:pt x="1861" y="1672"/>
                      </a:lnTo>
                      <a:lnTo>
                        <a:pt x="1852" y="1681"/>
                      </a:lnTo>
                      <a:lnTo>
                        <a:pt x="1841" y="1687"/>
                      </a:lnTo>
                      <a:lnTo>
                        <a:pt x="1838" y="1693"/>
                      </a:lnTo>
                      <a:lnTo>
                        <a:pt x="1830" y="1710"/>
                      </a:lnTo>
                      <a:lnTo>
                        <a:pt x="1824" y="1736"/>
                      </a:lnTo>
                      <a:lnTo>
                        <a:pt x="1825" y="1768"/>
                      </a:lnTo>
                      <a:lnTo>
                        <a:pt x="1819" y="1769"/>
                      </a:lnTo>
                      <a:lnTo>
                        <a:pt x="1805" y="1770"/>
                      </a:lnTo>
                      <a:lnTo>
                        <a:pt x="1783" y="1771"/>
                      </a:lnTo>
                      <a:lnTo>
                        <a:pt x="1758" y="1770"/>
                      </a:lnTo>
                      <a:lnTo>
                        <a:pt x="1735" y="1769"/>
                      </a:lnTo>
                      <a:lnTo>
                        <a:pt x="1717" y="1765"/>
                      </a:lnTo>
                      <a:lnTo>
                        <a:pt x="1706" y="1756"/>
                      </a:lnTo>
                      <a:lnTo>
                        <a:pt x="1706" y="1745"/>
                      </a:lnTo>
                      <a:lnTo>
                        <a:pt x="1715" y="1733"/>
                      </a:lnTo>
                      <a:lnTo>
                        <a:pt x="1724" y="1722"/>
                      </a:lnTo>
                      <a:lnTo>
                        <a:pt x="1734" y="1712"/>
                      </a:lnTo>
                      <a:lnTo>
                        <a:pt x="1745" y="1704"/>
                      </a:lnTo>
                      <a:lnTo>
                        <a:pt x="1754" y="1696"/>
                      </a:lnTo>
                      <a:lnTo>
                        <a:pt x="1761" y="1688"/>
                      </a:lnTo>
                      <a:lnTo>
                        <a:pt x="1766" y="1681"/>
                      </a:lnTo>
                      <a:lnTo>
                        <a:pt x="1766" y="1671"/>
                      </a:lnTo>
                      <a:lnTo>
                        <a:pt x="1762" y="1658"/>
                      </a:lnTo>
                      <a:lnTo>
                        <a:pt x="1760" y="1649"/>
                      </a:lnTo>
                      <a:lnTo>
                        <a:pt x="1765" y="1635"/>
                      </a:lnTo>
                      <a:lnTo>
                        <a:pt x="1782" y="1610"/>
                      </a:lnTo>
                      <a:lnTo>
                        <a:pt x="1794" y="1591"/>
                      </a:lnTo>
                      <a:lnTo>
                        <a:pt x="1807" y="1570"/>
                      </a:lnTo>
                      <a:lnTo>
                        <a:pt x="1821" y="1547"/>
                      </a:lnTo>
                      <a:lnTo>
                        <a:pt x="1833" y="1522"/>
                      </a:lnTo>
                      <a:lnTo>
                        <a:pt x="1845" y="1496"/>
                      </a:lnTo>
                      <a:lnTo>
                        <a:pt x="1855" y="1468"/>
                      </a:lnTo>
                      <a:lnTo>
                        <a:pt x="1862" y="1440"/>
                      </a:lnTo>
                      <a:lnTo>
                        <a:pt x="1868" y="1410"/>
                      </a:lnTo>
                      <a:lnTo>
                        <a:pt x="1871" y="1384"/>
                      </a:lnTo>
                      <a:lnTo>
                        <a:pt x="1872" y="1367"/>
                      </a:lnTo>
                      <a:lnTo>
                        <a:pt x="1869" y="1355"/>
                      </a:lnTo>
                      <a:lnTo>
                        <a:pt x="1866" y="1347"/>
                      </a:lnTo>
                      <a:lnTo>
                        <a:pt x="1860" y="1342"/>
                      </a:lnTo>
                      <a:lnTo>
                        <a:pt x="1852" y="1338"/>
                      </a:lnTo>
                      <a:lnTo>
                        <a:pt x="1843" y="1333"/>
                      </a:lnTo>
                      <a:lnTo>
                        <a:pt x="1832" y="1325"/>
                      </a:lnTo>
                      <a:lnTo>
                        <a:pt x="1817" y="1313"/>
                      </a:lnTo>
                      <a:lnTo>
                        <a:pt x="1801" y="1297"/>
                      </a:lnTo>
                      <a:lnTo>
                        <a:pt x="1783" y="1280"/>
                      </a:lnTo>
                      <a:lnTo>
                        <a:pt x="1763" y="1259"/>
                      </a:lnTo>
                      <a:lnTo>
                        <a:pt x="1746" y="1239"/>
                      </a:lnTo>
                      <a:lnTo>
                        <a:pt x="1729" y="1218"/>
                      </a:lnTo>
                      <a:lnTo>
                        <a:pt x="1717" y="1198"/>
                      </a:lnTo>
                      <a:lnTo>
                        <a:pt x="1709" y="1178"/>
                      </a:lnTo>
                      <a:lnTo>
                        <a:pt x="1698" y="1142"/>
                      </a:lnTo>
                      <a:lnTo>
                        <a:pt x="1690" y="1113"/>
                      </a:lnTo>
                      <a:lnTo>
                        <a:pt x="1684" y="1092"/>
                      </a:lnTo>
                      <a:lnTo>
                        <a:pt x="1683" y="1084"/>
                      </a:lnTo>
                      <a:lnTo>
                        <a:pt x="1618" y="1173"/>
                      </a:lnTo>
                      <a:lnTo>
                        <a:pt x="1621" y="1177"/>
                      </a:lnTo>
                      <a:lnTo>
                        <a:pt x="1627" y="1188"/>
                      </a:lnTo>
                      <a:lnTo>
                        <a:pt x="1636" y="1202"/>
                      </a:lnTo>
                      <a:lnTo>
                        <a:pt x="1644" y="1220"/>
                      </a:lnTo>
                      <a:lnTo>
                        <a:pt x="1650" y="1240"/>
                      </a:lnTo>
                      <a:lnTo>
                        <a:pt x="1655" y="1260"/>
                      </a:lnTo>
                      <a:lnTo>
                        <a:pt x="1654" y="1279"/>
                      </a:lnTo>
                      <a:lnTo>
                        <a:pt x="1645" y="1294"/>
                      </a:lnTo>
                      <a:lnTo>
                        <a:pt x="1631" y="1313"/>
                      </a:lnTo>
                      <a:lnTo>
                        <a:pt x="1610" y="1339"/>
                      </a:lnTo>
                      <a:lnTo>
                        <a:pt x="1587" y="1372"/>
                      </a:lnTo>
                      <a:lnTo>
                        <a:pt x="1562" y="1410"/>
                      </a:lnTo>
                      <a:lnTo>
                        <a:pt x="1541" y="1451"/>
                      </a:lnTo>
                      <a:lnTo>
                        <a:pt x="1521" y="1492"/>
                      </a:lnTo>
                      <a:lnTo>
                        <a:pt x="1508" y="1532"/>
                      </a:lnTo>
                      <a:lnTo>
                        <a:pt x="1503" y="1570"/>
                      </a:lnTo>
                      <a:lnTo>
                        <a:pt x="1449" y="1614"/>
                      </a:lnTo>
                      <a:lnTo>
                        <a:pt x="1449" y="1617"/>
                      </a:lnTo>
                      <a:lnTo>
                        <a:pt x="1447" y="1625"/>
                      </a:lnTo>
                      <a:lnTo>
                        <a:pt x="1444" y="1636"/>
                      </a:lnTo>
                      <a:lnTo>
                        <a:pt x="1439" y="1651"/>
                      </a:lnTo>
                      <a:lnTo>
                        <a:pt x="1433" y="1665"/>
                      </a:lnTo>
                      <a:lnTo>
                        <a:pt x="1425" y="1680"/>
                      </a:lnTo>
                      <a:lnTo>
                        <a:pt x="1414" y="1692"/>
                      </a:lnTo>
                      <a:lnTo>
                        <a:pt x="1402" y="1700"/>
                      </a:lnTo>
                      <a:lnTo>
                        <a:pt x="1386" y="1705"/>
                      </a:lnTo>
                      <a:lnTo>
                        <a:pt x="1370" y="1706"/>
                      </a:lnTo>
                      <a:lnTo>
                        <a:pt x="1353" y="1705"/>
                      </a:lnTo>
                      <a:lnTo>
                        <a:pt x="1340" y="1700"/>
                      </a:lnTo>
                      <a:lnTo>
                        <a:pt x="1329" y="1692"/>
                      </a:lnTo>
                      <a:lnTo>
                        <a:pt x="1323" y="1683"/>
                      </a:lnTo>
                      <a:lnTo>
                        <a:pt x="1324" y="1670"/>
                      </a:lnTo>
                      <a:lnTo>
                        <a:pt x="1332" y="1656"/>
                      </a:lnTo>
                      <a:lnTo>
                        <a:pt x="1347" y="1643"/>
                      </a:lnTo>
                      <a:lnTo>
                        <a:pt x="1362" y="1631"/>
                      </a:lnTo>
                      <a:lnTo>
                        <a:pt x="1376" y="1622"/>
                      </a:lnTo>
                      <a:lnTo>
                        <a:pt x="1388" y="1615"/>
                      </a:lnTo>
                      <a:lnTo>
                        <a:pt x="1399" y="1608"/>
                      </a:lnTo>
                      <a:lnTo>
                        <a:pt x="1408" y="1601"/>
                      </a:lnTo>
                      <a:lnTo>
                        <a:pt x="1411" y="1593"/>
                      </a:lnTo>
                      <a:lnTo>
                        <a:pt x="1411" y="1584"/>
                      </a:lnTo>
                      <a:lnTo>
                        <a:pt x="1410" y="1575"/>
                      </a:lnTo>
                      <a:lnTo>
                        <a:pt x="1411" y="1566"/>
                      </a:lnTo>
                      <a:lnTo>
                        <a:pt x="1414" y="1558"/>
                      </a:lnTo>
                      <a:lnTo>
                        <a:pt x="1418" y="1549"/>
                      </a:lnTo>
                      <a:lnTo>
                        <a:pt x="1424" y="1541"/>
                      </a:lnTo>
                      <a:lnTo>
                        <a:pt x="1431" y="1533"/>
                      </a:lnTo>
                      <a:lnTo>
                        <a:pt x="1439" y="1526"/>
                      </a:lnTo>
                      <a:lnTo>
                        <a:pt x="1449" y="1518"/>
                      </a:lnTo>
                      <a:lnTo>
                        <a:pt x="1460" y="1508"/>
                      </a:lnTo>
                      <a:lnTo>
                        <a:pt x="1470" y="1497"/>
                      </a:lnTo>
                      <a:lnTo>
                        <a:pt x="1481" y="1484"/>
                      </a:lnTo>
                      <a:lnTo>
                        <a:pt x="1492" y="1468"/>
                      </a:lnTo>
                      <a:lnTo>
                        <a:pt x="1502" y="1452"/>
                      </a:lnTo>
                      <a:lnTo>
                        <a:pt x="1509" y="1435"/>
                      </a:lnTo>
                      <a:lnTo>
                        <a:pt x="1515" y="1416"/>
                      </a:lnTo>
                      <a:lnTo>
                        <a:pt x="1519" y="1397"/>
                      </a:lnTo>
                      <a:lnTo>
                        <a:pt x="1519" y="1356"/>
                      </a:lnTo>
                      <a:lnTo>
                        <a:pt x="1513" y="1319"/>
                      </a:lnTo>
                      <a:lnTo>
                        <a:pt x="1505" y="1291"/>
                      </a:lnTo>
                      <a:lnTo>
                        <a:pt x="1502" y="1281"/>
                      </a:lnTo>
                      <a:lnTo>
                        <a:pt x="1499" y="1282"/>
                      </a:lnTo>
                      <a:lnTo>
                        <a:pt x="1493" y="1283"/>
                      </a:lnTo>
                      <a:lnTo>
                        <a:pt x="1485" y="1286"/>
                      </a:lnTo>
                      <a:lnTo>
                        <a:pt x="1471" y="1289"/>
                      </a:lnTo>
                      <a:lnTo>
                        <a:pt x="1455" y="1292"/>
                      </a:lnTo>
                      <a:lnTo>
                        <a:pt x="1437" y="1296"/>
                      </a:lnTo>
                      <a:lnTo>
                        <a:pt x="1415" y="1299"/>
                      </a:lnTo>
                      <a:lnTo>
                        <a:pt x="1392" y="1303"/>
                      </a:lnTo>
                      <a:lnTo>
                        <a:pt x="1368" y="1306"/>
                      </a:lnTo>
                      <a:lnTo>
                        <a:pt x="1341" y="1308"/>
                      </a:lnTo>
                      <a:lnTo>
                        <a:pt x="1314" y="1311"/>
                      </a:lnTo>
                      <a:lnTo>
                        <a:pt x="1285" y="1311"/>
                      </a:lnTo>
                      <a:lnTo>
                        <a:pt x="1257" y="1310"/>
                      </a:lnTo>
                      <a:lnTo>
                        <a:pt x="1228" y="1307"/>
                      </a:lnTo>
                      <a:lnTo>
                        <a:pt x="1198" y="1304"/>
                      </a:lnTo>
                      <a:lnTo>
                        <a:pt x="1169" y="1298"/>
                      </a:lnTo>
                      <a:lnTo>
                        <a:pt x="1166" y="1301"/>
                      </a:lnTo>
                      <a:lnTo>
                        <a:pt x="1157" y="1312"/>
                      </a:lnTo>
                      <a:lnTo>
                        <a:pt x="1144" y="1327"/>
                      </a:lnTo>
                      <a:lnTo>
                        <a:pt x="1129" y="1348"/>
                      </a:lnTo>
                      <a:lnTo>
                        <a:pt x="1113" y="1374"/>
                      </a:lnTo>
                      <a:lnTo>
                        <a:pt x="1100" y="1404"/>
                      </a:lnTo>
                      <a:lnTo>
                        <a:pt x="1089" y="1437"/>
                      </a:lnTo>
                      <a:lnTo>
                        <a:pt x="1084" y="1472"/>
                      </a:lnTo>
                      <a:lnTo>
                        <a:pt x="1080" y="1530"/>
                      </a:lnTo>
                      <a:lnTo>
                        <a:pt x="1077" y="1565"/>
                      </a:lnTo>
                      <a:lnTo>
                        <a:pt x="1069" y="1588"/>
                      </a:lnTo>
                      <a:lnTo>
                        <a:pt x="1057" y="1615"/>
                      </a:lnTo>
                      <a:lnTo>
                        <a:pt x="1047" y="1648"/>
                      </a:lnTo>
                      <a:lnTo>
                        <a:pt x="1045" y="1680"/>
                      </a:lnTo>
                      <a:lnTo>
                        <a:pt x="1050" y="1710"/>
                      </a:lnTo>
                      <a:lnTo>
                        <a:pt x="1063" y="1736"/>
                      </a:lnTo>
                      <a:lnTo>
                        <a:pt x="1069" y="1747"/>
                      </a:lnTo>
                      <a:lnTo>
                        <a:pt x="1072" y="1759"/>
                      </a:lnTo>
                      <a:lnTo>
                        <a:pt x="1072" y="1770"/>
                      </a:lnTo>
                      <a:lnTo>
                        <a:pt x="1069" y="1781"/>
                      </a:lnTo>
                      <a:lnTo>
                        <a:pt x="1066" y="1790"/>
                      </a:lnTo>
                      <a:lnTo>
                        <a:pt x="1060" y="1800"/>
                      </a:lnTo>
                      <a:lnTo>
                        <a:pt x="1054" y="1809"/>
                      </a:lnTo>
                      <a:lnTo>
                        <a:pt x="1047" y="1817"/>
                      </a:lnTo>
                      <a:lnTo>
                        <a:pt x="1039" y="1833"/>
                      </a:lnTo>
                      <a:lnTo>
                        <a:pt x="1035" y="1851"/>
                      </a:lnTo>
                      <a:lnTo>
                        <a:pt x="1035" y="1865"/>
                      </a:lnTo>
                      <a:lnTo>
                        <a:pt x="1036" y="1870"/>
                      </a:lnTo>
                      <a:lnTo>
                        <a:pt x="1036" y="1872"/>
                      </a:lnTo>
                      <a:lnTo>
                        <a:pt x="1035" y="1877"/>
                      </a:lnTo>
                      <a:lnTo>
                        <a:pt x="1033" y="1884"/>
                      </a:lnTo>
                      <a:lnTo>
                        <a:pt x="1030" y="1894"/>
                      </a:lnTo>
                      <a:lnTo>
                        <a:pt x="1025" y="1903"/>
                      </a:lnTo>
                      <a:lnTo>
                        <a:pt x="1019" y="1911"/>
                      </a:lnTo>
                      <a:lnTo>
                        <a:pt x="1011" y="1918"/>
                      </a:lnTo>
                      <a:lnTo>
                        <a:pt x="1000" y="1923"/>
                      </a:lnTo>
                      <a:lnTo>
                        <a:pt x="985" y="1925"/>
                      </a:lnTo>
                      <a:lnTo>
                        <a:pt x="968" y="1927"/>
                      </a:lnTo>
                      <a:lnTo>
                        <a:pt x="950" y="1924"/>
                      </a:lnTo>
                      <a:lnTo>
                        <a:pt x="934" y="1920"/>
                      </a:lnTo>
                      <a:lnTo>
                        <a:pt x="923" y="1914"/>
                      </a:lnTo>
                      <a:lnTo>
                        <a:pt x="918" y="1904"/>
                      </a:lnTo>
                      <a:lnTo>
                        <a:pt x="924" y="1891"/>
                      </a:lnTo>
                      <a:lnTo>
                        <a:pt x="941" y="1874"/>
                      </a:lnTo>
                      <a:lnTo>
                        <a:pt x="961" y="1857"/>
                      </a:lnTo>
                      <a:lnTo>
                        <a:pt x="973" y="1839"/>
                      </a:lnTo>
                      <a:lnTo>
                        <a:pt x="979" y="1825"/>
                      </a:lnTo>
                      <a:lnTo>
                        <a:pt x="982" y="1812"/>
                      </a:lnTo>
                      <a:lnTo>
                        <a:pt x="980" y="1801"/>
                      </a:lnTo>
                      <a:lnTo>
                        <a:pt x="978" y="1794"/>
                      </a:lnTo>
                      <a:lnTo>
                        <a:pt x="976" y="1789"/>
                      </a:lnTo>
                      <a:lnTo>
                        <a:pt x="974" y="1787"/>
                      </a:lnTo>
                      <a:lnTo>
                        <a:pt x="974" y="1780"/>
                      </a:lnTo>
                      <a:lnTo>
                        <a:pt x="974" y="1763"/>
                      </a:lnTo>
                      <a:lnTo>
                        <a:pt x="980" y="1740"/>
                      </a:lnTo>
                      <a:lnTo>
                        <a:pt x="994" y="1718"/>
                      </a:lnTo>
                      <a:lnTo>
                        <a:pt x="1002" y="1707"/>
                      </a:lnTo>
                      <a:lnTo>
                        <a:pt x="1011" y="1694"/>
                      </a:lnTo>
                      <a:lnTo>
                        <a:pt x="1016" y="1678"/>
                      </a:lnTo>
                      <a:lnTo>
                        <a:pt x="1021" y="1662"/>
                      </a:lnTo>
                      <a:lnTo>
                        <a:pt x="1023" y="1647"/>
                      </a:lnTo>
                      <a:lnTo>
                        <a:pt x="1023" y="1631"/>
                      </a:lnTo>
                      <a:lnTo>
                        <a:pt x="1021" y="1618"/>
                      </a:lnTo>
                      <a:lnTo>
                        <a:pt x="1016" y="1607"/>
                      </a:lnTo>
                      <a:lnTo>
                        <a:pt x="1008" y="1596"/>
                      </a:lnTo>
                      <a:lnTo>
                        <a:pt x="1000" y="1586"/>
                      </a:lnTo>
                      <a:lnTo>
                        <a:pt x="991" y="1576"/>
                      </a:lnTo>
                      <a:lnTo>
                        <a:pt x="983" y="1565"/>
                      </a:lnTo>
                      <a:lnTo>
                        <a:pt x="977" y="1552"/>
                      </a:lnTo>
                      <a:lnTo>
                        <a:pt x="973" y="1540"/>
                      </a:lnTo>
                      <a:lnTo>
                        <a:pt x="973" y="1527"/>
                      </a:lnTo>
                      <a:lnTo>
                        <a:pt x="978" y="1512"/>
                      </a:lnTo>
                      <a:lnTo>
                        <a:pt x="985" y="1497"/>
                      </a:lnTo>
                      <a:lnTo>
                        <a:pt x="993" y="1482"/>
                      </a:lnTo>
                      <a:lnTo>
                        <a:pt x="999" y="1466"/>
                      </a:lnTo>
                      <a:lnTo>
                        <a:pt x="1004" y="1450"/>
                      </a:lnTo>
                      <a:lnTo>
                        <a:pt x="1006" y="1434"/>
                      </a:lnTo>
                      <a:lnTo>
                        <a:pt x="1006" y="1418"/>
                      </a:lnTo>
                      <a:lnTo>
                        <a:pt x="1005" y="1403"/>
                      </a:lnTo>
                      <a:lnTo>
                        <a:pt x="1000" y="1387"/>
                      </a:lnTo>
                      <a:lnTo>
                        <a:pt x="993" y="1374"/>
                      </a:lnTo>
                      <a:lnTo>
                        <a:pt x="983" y="1363"/>
                      </a:lnTo>
                      <a:lnTo>
                        <a:pt x="973" y="1354"/>
                      </a:lnTo>
                      <a:lnTo>
                        <a:pt x="962" y="1346"/>
                      </a:lnTo>
                      <a:lnTo>
                        <a:pt x="952" y="1341"/>
                      </a:lnTo>
                      <a:lnTo>
                        <a:pt x="945" y="1337"/>
                      </a:lnTo>
                      <a:lnTo>
                        <a:pt x="940" y="1336"/>
                      </a:lnTo>
                      <a:lnTo>
                        <a:pt x="938" y="1335"/>
                      </a:lnTo>
                      <a:lnTo>
                        <a:pt x="856" y="1307"/>
                      </a:lnTo>
                      <a:lnTo>
                        <a:pt x="853" y="1317"/>
                      </a:lnTo>
                      <a:lnTo>
                        <a:pt x="848" y="1341"/>
                      </a:lnTo>
                      <a:lnTo>
                        <a:pt x="845" y="1377"/>
                      </a:lnTo>
                      <a:lnTo>
                        <a:pt x="851" y="1419"/>
                      </a:lnTo>
                      <a:lnTo>
                        <a:pt x="857" y="1439"/>
                      </a:lnTo>
                      <a:lnTo>
                        <a:pt x="864" y="1454"/>
                      </a:lnTo>
                      <a:lnTo>
                        <a:pt x="870" y="1466"/>
                      </a:lnTo>
                      <a:lnTo>
                        <a:pt x="875" y="1477"/>
                      </a:lnTo>
                      <a:lnTo>
                        <a:pt x="879" y="1486"/>
                      </a:lnTo>
                      <a:lnTo>
                        <a:pt x="882" y="1495"/>
                      </a:lnTo>
                      <a:lnTo>
                        <a:pt x="884" y="1505"/>
                      </a:lnTo>
                      <a:lnTo>
                        <a:pt x="883" y="1518"/>
                      </a:lnTo>
                      <a:lnTo>
                        <a:pt x="882" y="1544"/>
                      </a:lnTo>
                      <a:lnTo>
                        <a:pt x="885" y="1574"/>
                      </a:lnTo>
                      <a:lnTo>
                        <a:pt x="890" y="1606"/>
                      </a:lnTo>
                      <a:lnTo>
                        <a:pt x="893" y="1643"/>
                      </a:lnTo>
                      <a:lnTo>
                        <a:pt x="896" y="1676"/>
                      </a:lnTo>
                      <a:lnTo>
                        <a:pt x="901" y="1703"/>
                      </a:lnTo>
                      <a:lnTo>
                        <a:pt x="900" y="1726"/>
                      </a:lnTo>
                      <a:lnTo>
                        <a:pt x="888" y="1749"/>
                      </a:lnTo>
                      <a:lnTo>
                        <a:pt x="872" y="1776"/>
                      </a:lnTo>
                      <a:lnTo>
                        <a:pt x="864" y="1800"/>
                      </a:lnTo>
                      <a:lnTo>
                        <a:pt x="860" y="1820"/>
                      </a:lnTo>
                      <a:lnTo>
                        <a:pt x="859" y="1828"/>
                      </a:lnTo>
                      <a:lnTo>
                        <a:pt x="859" y="1829"/>
                      </a:lnTo>
                      <a:lnTo>
                        <a:pt x="857" y="1833"/>
                      </a:lnTo>
                      <a:lnTo>
                        <a:pt x="854" y="1837"/>
                      </a:lnTo>
                      <a:lnTo>
                        <a:pt x="849" y="1841"/>
                      </a:lnTo>
                      <a:lnTo>
                        <a:pt x="842" y="1845"/>
                      </a:lnTo>
                      <a:lnTo>
                        <a:pt x="831" y="1846"/>
                      </a:lnTo>
                      <a:lnTo>
                        <a:pt x="816" y="1845"/>
                      </a:lnTo>
                      <a:lnTo>
                        <a:pt x="798" y="1838"/>
                      </a:lnTo>
                      <a:lnTo>
                        <a:pt x="787" y="1834"/>
                      </a:lnTo>
                      <a:lnTo>
                        <a:pt x="778" y="1829"/>
                      </a:lnTo>
                      <a:lnTo>
                        <a:pt x="772" y="1823"/>
                      </a:lnTo>
                      <a:lnTo>
                        <a:pt x="767" y="1816"/>
                      </a:lnTo>
                      <a:lnTo>
                        <a:pt x="766" y="1809"/>
                      </a:lnTo>
                      <a:lnTo>
                        <a:pt x="769" y="1801"/>
                      </a:lnTo>
                      <a:lnTo>
                        <a:pt x="776" y="1793"/>
                      </a:lnTo>
                      <a:lnTo>
                        <a:pt x="787" y="1785"/>
                      </a:lnTo>
                      <a:lnTo>
                        <a:pt x="800" y="1777"/>
                      </a:lnTo>
                      <a:lnTo>
                        <a:pt x="811" y="1769"/>
                      </a:lnTo>
                      <a:lnTo>
                        <a:pt x="821" y="1761"/>
                      </a:lnTo>
                      <a:lnTo>
                        <a:pt x="828" y="1754"/>
                      </a:lnTo>
                      <a:lnTo>
                        <a:pt x="833" y="1747"/>
                      </a:lnTo>
                      <a:lnTo>
                        <a:pt x="837" y="1740"/>
                      </a:lnTo>
                      <a:lnTo>
                        <a:pt x="837" y="1734"/>
                      </a:lnTo>
                      <a:lnTo>
                        <a:pt x="834" y="1727"/>
                      </a:lnTo>
                      <a:lnTo>
                        <a:pt x="832" y="1710"/>
                      </a:lnTo>
                      <a:lnTo>
                        <a:pt x="834" y="1688"/>
                      </a:lnTo>
                      <a:lnTo>
                        <a:pt x="842" y="1662"/>
                      </a:lnTo>
                      <a:lnTo>
                        <a:pt x="851" y="1633"/>
                      </a:lnTo>
                      <a:lnTo>
                        <a:pt x="854" y="1618"/>
                      </a:lnTo>
                      <a:lnTo>
                        <a:pt x="853" y="1601"/>
                      </a:lnTo>
                      <a:lnTo>
                        <a:pt x="848" y="1583"/>
                      </a:lnTo>
                      <a:lnTo>
                        <a:pt x="842" y="1567"/>
                      </a:lnTo>
                      <a:lnTo>
                        <a:pt x="834" y="1551"/>
                      </a:lnTo>
                      <a:lnTo>
                        <a:pt x="827" y="1540"/>
                      </a:lnTo>
                      <a:lnTo>
                        <a:pt x="823" y="1532"/>
                      </a:lnTo>
                      <a:lnTo>
                        <a:pt x="821" y="1529"/>
                      </a:lnTo>
                      <a:lnTo>
                        <a:pt x="817" y="1521"/>
                      </a:lnTo>
                      <a:lnTo>
                        <a:pt x="809" y="1501"/>
                      </a:lnTo>
                      <a:lnTo>
                        <a:pt x="799" y="1476"/>
                      </a:lnTo>
                      <a:lnTo>
                        <a:pt x="793" y="1450"/>
                      </a:lnTo>
                      <a:lnTo>
                        <a:pt x="790" y="1437"/>
                      </a:lnTo>
                      <a:lnTo>
                        <a:pt x="787" y="1419"/>
                      </a:lnTo>
                      <a:lnTo>
                        <a:pt x="783" y="1400"/>
                      </a:lnTo>
                      <a:lnTo>
                        <a:pt x="778" y="1379"/>
                      </a:lnTo>
                      <a:lnTo>
                        <a:pt x="773" y="1361"/>
                      </a:lnTo>
                      <a:lnTo>
                        <a:pt x="766" y="1343"/>
                      </a:lnTo>
                      <a:lnTo>
                        <a:pt x="759" y="1329"/>
                      </a:lnTo>
                      <a:lnTo>
                        <a:pt x="750" y="1321"/>
                      </a:lnTo>
                      <a:lnTo>
                        <a:pt x="738" y="1313"/>
                      </a:lnTo>
                      <a:lnTo>
                        <a:pt x="722" y="1299"/>
                      </a:lnTo>
                      <a:lnTo>
                        <a:pt x="704" y="1283"/>
                      </a:lnTo>
                      <a:lnTo>
                        <a:pt x="685" y="1265"/>
                      </a:lnTo>
                      <a:lnTo>
                        <a:pt x="668" y="1249"/>
                      </a:lnTo>
                      <a:lnTo>
                        <a:pt x="652" y="1236"/>
                      </a:lnTo>
                      <a:lnTo>
                        <a:pt x="642" y="1226"/>
                      </a:lnTo>
                      <a:lnTo>
                        <a:pt x="638" y="1222"/>
                      </a:lnTo>
                      <a:lnTo>
                        <a:pt x="636" y="1218"/>
                      </a:lnTo>
                      <a:lnTo>
                        <a:pt x="629" y="1208"/>
                      </a:lnTo>
                      <a:lnTo>
                        <a:pt x="618" y="1191"/>
                      </a:lnTo>
                      <a:lnTo>
                        <a:pt x="605" y="1166"/>
                      </a:lnTo>
                      <a:lnTo>
                        <a:pt x="594" y="1135"/>
                      </a:lnTo>
                      <a:lnTo>
                        <a:pt x="585" y="1098"/>
                      </a:lnTo>
                      <a:lnTo>
                        <a:pt x="579" y="1055"/>
                      </a:lnTo>
                      <a:lnTo>
                        <a:pt x="579" y="1007"/>
                      </a:lnTo>
                      <a:lnTo>
                        <a:pt x="582" y="961"/>
                      </a:lnTo>
                      <a:lnTo>
                        <a:pt x="586" y="922"/>
                      </a:lnTo>
                      <a:lnTo>
                        <a:pt x="590" y="890"/>
                      </a:lnTo>
                      <a:lnTo>
                        <a:pt x="591" y="861"/>
                      </a:lnTo>
                      <a:lnTo>
                        <a:pt x="591" y="834"/>
                      </a:lnTo>
                      <a:lnTo>
                        <a:pt x="585" y="805"/>
                      </a:lnTo>
                      <a:lnTo>
                        <a:pt x="575" y="773"/>
                      </a:lnTo>
                      <a:lnTo>
                        <a:pt x="559" y="737"/>
                      </a:lnTo>
                      <a:lnTo>
                        <a:pt x="538" y="699"/>
                      </a:lnTo>
                      <a:lnTo>
                        <a:pt x="517" y="667"/>
                      </a:lnTo>
                      <a:lnTo>
                        <a:pt x="495" y="639"/>
                      </a:lnTo>
                      <a:lnTo>
                        <a:pt x="475" y="616"/>
                      </a:lnTo>
                      <a:lnTo>
                        <a:pt x="458" y="598"/>
                      </a:lnTo>
                      <a:lnTo>
                        <a:pt x="443" y="586"/>
                      </a:lnTo>
                      <a:lnTo>
                        <a:pt x="435" y="578"/>
                      </a:lnTo>
                      <a:lnTo>
                        <a:pt x="431" y="576"/>
                      </a:lnTo>
                      <a:lnTo>
                        <a:pt x="426" y="576"/>
                      </a:lnTo>
                      <a:lnTo>
                        <a:pt x="413" y="576"/>
                      </a:lnTo>
                      <a:lnTo>
                        <a:pt x="395" y="577"/>
                      </a:lnTo>
                      <a:lnTo>
                        <a:pt x="372" y="579"/>
                      </a:lnTo>
                      <a:lnTo>
                        <a:pt x="346" y="583"/>
                      </a:lnTo>
                      <a:lnTo>
                        <a:pt x="322" y="589"/>
                      </a:lnTo>
                      <a:lnTo>
                        <a:pt x="300" y="598"/>
                      </a:lnTo>
                      <a:lnTo>
                        <a:pt x="283" y="612"/>
                      </a:lnTo>
                      <a:lnTo>
                        <a:pt x="271" y="624"/>
                      </a:lnTo>
                      <a:lnTo>
                        <a:pt x="261" y="630"/>
                      </a:lnTo>
                      <a:lnTo>
                        <a:pt x="252" y="633"/>
                      </a:lnTo>
                      <a:lnTo>
                        <a:pt x="244" y="634"/>
                      </a:lnTo>
                      <a:lnTo>
                        <a:pt x="236" y="634"/>
                      </a:lnTo>
                      <a:lnTo>
                        <a:pt x="229" y="634"/>
                      </a:lnTo>
                      <a:lnTo>
                        <a:pt x="219" y="637"/>
                      </a:lnTo>
                      <a:lnTo>
                        <a:pt x="208" y="643"/>
                      </a:lnTo>
                      <a:lnTo>
                        <a:pt x="196" y="652"/>
                      </a:lnTo>
                      <a:lnTo>
                        <a:pt x="184" y="662"/>
                      </a:lnTo>
                      <a:lnTo>
                        <a:pt x="173" y="671"/>
                      </a:lnTo>
                      <a:lnTo>
                        <a:pt x="162" y="680"/>
                      </a:lnTo>
                      <a:lnTo>
                        <a:pt x="154" y="688"/>
                      </a:lnTo>
                      <a:lnTo>
                        <a:pt x="146" y="695"/>
                      </a:lnTo>
                      <a:lnTo>
                        <a:pt x="142" y="699"/>
                      </a:lnTo>
                      <a:lnTo>
                        <a:pt x="140" y="701"/>
                      </a:lnTo>
                      <a:lnTo>
                        <a:pt x="138" y="702"/>
                      </a:lnTo>
                      <a:lnTo>
                        <a:pt x="131" y="705"/>
                      </a:lnTo>
                      <a:lnTo>
                        <a:pt x="118" y="708"/>
                      </a:lnTo>
                      <a:lnTo>
                        <a:pt x="104" y="709"/>
                      </a:lnTo>
                      <a:lnTo>
                        <a:pt x="84" y="708"/>
                      </a:lnTo>
                      <a:lnTo>
                        <a:pt x="64" y="704"/>
                      </a:lnTo>
                      <a:lnTo>
                        <a:pt x="40" y="694"/>
                      </a:lnTo>
                      <a:lnTo>
                        <a:pt x="16" y="676"/>
                      </a:lnTo>
                      <a:close/>
                    </a:path>
                  </a:pathLst>
                </a:custGeom>
                <a:solidFill>
                  <a:srgbClr val="808080"/>
                </a:solidFill>
                <a:ln w="9525">
                  <a:noFill/>
                  <a:round/>
                  <a:headEnd/>
                  <a:tailEnd/>
                </a:ln>
              </p:spPr>
              <p:txBody>
                <a:bodyPr/>
                <a:lstStyle/>
                <a:p>
                  <a:endParaRPr lang="en-US">
                    <a:solidFill>
                      <a:srgbClr val="000000"/>
                    </a:solidFill>
                  </a:endParaRPr>
                </a:p>
              </p:txBody>
            </p:sp>
            <p:sp>
              <p:nvSpPr>
                <p:cNvPr id="25894" name="Freeform 24"/>
                <p:cNvSpPr>
                  <a:spLocks/>
                </p:cNvSpPr>
                <p:nvPr/>
              </p:nvSpPr>
              <p:spPr bwMode="auto">
                <a:xfrm>
                  <a:off x="5586" y="3243"/>
                  <a:ext cx="144" cy="82"/>
                </a:xfrm>
                <a:custGeom>
                  <a:avLst/>
                  <a:gdLst>
                    <a:gd name="T0" fmla="*/ 24 w 144"/>
                    <a:gd name="T1" fmla="*/ 0 h 82"/>
                    <a:gd name="T2" fmla="*/ 26 w 144"/>
                    <a:gd name="T3" fmla="*/ 1 h 82"/>
                    <a:gd name="T4" fmla="*/ 29 w 144"/>
                    <a:gd name="T5" fmla="*/ 3 h 82"/>
                    <a:gd name="T6" fmla="*/ 34 w 144"/>
                    <a:gd name="T7" fmla="*/ 6 h 82"/>
                    <a:gd name="T8" fmla="*/ 40 w 144"/>
                    <a:gd name="T9" fmla="*/ 10 h 82"/>
                    <a:gd name="T10" fmla="*/ 49 w 144"/>
                    <a:gd name="T11" fmla="*/ 14 h 82"/>
                    <a:gd name="T12" fmla="*/ 57 w 144"/>
                    <a:gd name="T13" fmla="*/ 18 h 82"/>
                    <a:gd name="T14" fmla="*/ 67 w 144"/>
                    <a:gd name="T15" fmla="*/ 22 h 82"/>
                    <a:gd name="T16" fmla="*/ 78 w 144"/>
                    <a:gd name="T17" fmla="*/ 24 h 82"/>
                    <a:gd name="T18" fmla="*/ 89 w 144"/>
                    <a:gd name="T19" fmla="*/ 26 h 82"/>
                    <a:gd name="T20" fmla="*/ 97 w 144"/>
                    <a:gd name="T21" fmla="*/ 26 h 82"/>
                    <a:gd name="T22" fmla="*/ 106 w 144"/>
                    <a:gd name="T23" fmla="*/ 25 h 82"/>
                    <a:gd name="T24" fmla="*/ 113 w 144"/>
                    <a:gd name="T25" fmla="*/ 24 h 82"/>
                    <a:gd name="T26" fmla="*/ 121 w 144"/>
                    <a:gd name="T27" fmla="*/ 22 h 82"/>
                    <a:gd name="T28" fmla="*/ 125 w 144"/>
                    <a:gd name="T29" fmla="*/ 20 h 82"/>
                    <a:gd name="T30" fmla="*/ 130 w 144"/>
                    <a:gd name="T31" fmla="*/ 18 h 82"/>
                    <a:gd name="T32" fmla="*/ 134 w 144"/>
                    <a:gd name="T33" fmla="*/ 16 h 82"/>
                    <a:gd name="T34" fmla="*/ 139 w 144"/>
                    <a:gd name="T35" fmla="*/ 16 h 82"/>
                    <a:gd name="T36" fmla="*/ 142 w 144"/>
                    <a:gd name="T37" fmla="*/ 22 h 82"/>
                    <a:gd name="T38" fmla="*/ 144 w 144"/>
                    <a:gd name="T39" fmla="*/ 33 h 82"/>
                    <a:gd name="T40" fmla="*/ 144 w 144"/>
                    <a:gd name="T41" fmla="*/ 44 h 82"/>
                    <a:gd name="T42" fmla="*/ 141 w 144"/>
                    <a:gd name="T43" fmla="*/ 53 h 82"/>
                    <a:gd name="T44" fmla="*/ 135 w 144"/>
                    <a:gd name="T45" fmla="*/ 60 h 82"/>
                    <a:gd name="T46" fmla="*/ 127 w 144"/>
                    <a:gd name="T47" fmla="*/ 66 h 82"/>
                    <a:gd name="T48" fmla="*/ 117 w 144"/>
                    <a:gd name="T49" fmla="*/ 72 h 82"/>
                    <a:gd name="T50" fmla="*/ 111 w 144"/>
                    <a:gd name="T51" fmla="*/ 74 h 82"/>
                    <a:gd name="T52" fmla="*/ 102 w 144"/>
                    <a:gd name="T53" fmla="*/ 77 h 82"/>
                    <a:gd name="T54" fmla="*/ 93 w 144"/>
                    <a:gd name="T55" fmla="*/ 79 h 82"/>
                    <a:gd name="T56" fmla="*/ 82 w 144"/>
                    <a:gd name="T57" fmla="*/ 81 h 82"/>
                    <a:gd name="T58" fmla="*/ 72 w 144"/>
                    <a:gd name="T59" fmla="*/ 82 h 82"/>
                    <a:gd name="T60" fmla="*/ 61 w 144"/>
                    <a:gd name="T61" fmla="*/ 82 h 82"/>
                    <a:gd name="T62" fmla="*/ 51 w 144"/>
                    <a:gd name="T63" fmla="*/ 81 h 82"/>
                    <a:gd name="T64" fmla="*/ 43 w 144"/>
                    <a:gd name="T65" fmla="*/ 79 h 82"/>
                    <a:gd name="T66" fmla="*/ 34 w 144"/>
                    <a:gd name="T67" fmla="*/ 76 h 82"/>
                    <a:gd name="T68" fmla="*/ 27 w 144"/>
                    <a:gd name="T69" fmla="*/ 73 h 82"/>
                    <a:gd name="T70" fmla="*/ 18 w 144"/>
                    <a:gd name="T71" fmla="*/ 70 h 82"/>
                    <a:gd name="T72" fmla="*/ 12 w 144"/>
                    <a:gd name="T73" fmla="*/ 65 h 82"/>
                    <a:gd name="T74" fmla="*/ 6 w 144"/>
                    <a:gd name="T75" fmla="*/ 61 h 82"/>
                    <a:gd name="T76" fmla="*/ 2 w 144"/>
                    <a:gd name="T77" fmla="*/ 56 h 82"/>
                    <a:gd name="T78" fmla="*/ 0 w 144"/>
                    <a:gd name="T79" fmla="*/ 51 h 82"/>
                    <a:gd name="T80" fmla="*/ 0 w 144"/>
                    <a:gd name="T81" fmla="*/ 45 h 82"/>
                    <a:gd name="T82" fmla="*/ 5 w 144"/>
                    <a:gd name="T83" fmla="*/ 31 h 82"/>
                    <a:gd name="T84" fmla="*/ 13 w 144"/>
                    <a:gd name="T85" fmla="*/ 16 h 82"/>
                    <a:gd name="T86" fmla="*/ 21 w 144"/>
                    <a:gd name="T87" fmla="*/ 5 h 82"/>
                    <a:gd name="T88" fmla="*/ 24 w 144"/>
                    <a:gd name="T89" fmla="*/ 0 h 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82"/>
                    <a:gd name="T137" fmla="*/ 144 w 144"/>
                    <a:gd name="T138" fmla="*/ 82 h 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82">
                      <a:moveTo>
                        <a:pt x="24" y="0"/>
                      </a:moveTo>
                      <a:lnTo>
                        <a:pt x="26" y="1"/>
                      </a:lnTo>
                      <a:lnTo>
                        <a:pt x="29" y="3"/>
                      </a:lnTo>
                      <a:lnTo>
                        <a:pt x="34" y="6"/>
                      </a:lnTo>
                      <a:lnTo>
                        <a:pt x="40" y="10"/>
                      </a:lnTo>
                      <a:lnTo>
                        <a:pt x="49" y="14"/>
                      </a:lnTo>
                      <a:lnTo>
                        <a:pt x="57" y="18"/>
                      </a:lnTo>
                      <a:lnTo>
                        <a:pt x="67" y="22"/>
                      </a:lnTo>
                      <a:lnTo>
                        <a:pt x="78" y="24"/>
                      </a:lnTo>
                      <a:lnTo>
                        <a:pt x="89" y="26"/>
                      </a:lnTo>
                      <a:lnTo>
                        <a:pt x="97" y="26"/>
                      </a:lnTo>
                      <a:lnTo>
                        <a:pt x="106" y="25"/>
                      </a:lnTo>
                      <a:lnTo>
                        <a:pt x="113" y="24"/>
                      </a:lnTo>
                      <a:lnTo>
                        <a:pt x="121" y="22"/>
                      </a:lnTo>
                      <a:lnTo>
                        <a:pt x="125" y="20"/>
                      </a:lnTo>
                      <a:lnTo>
                        <a:pt x="130" y="18"/>
                      </a:lnTo>
                      <a:lnTo>
                        <a:pt x="134" y="16"/>
                      </a:lnTo>
                      <a:lnTo>
                        <a:pt x="139" y="16"/>
                      </a:lnTo>
                      <a:lnTo>
                        <a:pt x="142" y="22"/>
                      </a:lnTo>
                      <a:lnTo>
                        <a:pt x="144" y="33"/>
                      </a:lnTo>
                      <a:lnTo>
                        <a:pt x="144" y="44"/>
                      </a:lnTo>
                      <a:lnTo>
                        <a:pt x="141" y="53"/>
                      </a:lnTo>
                      <a:lnTo>
                        <a:pt x="135" y="60"/>
                      </a:lnTo>
                      <a:lnTo>
                        <a:pt x="127" y="66"/>
                      </a:lnTo>
                      <a:lnTo>
                        <a:pt x="117" y="72"/>
                      </a:lnTo>
                      <a:lnTo>
                        <a:pt x="111" y="74"/>
                      </a:lnTo>
                      <a:lnTo>
                        <a:pt x="102" y="77"/>
                      </a:lnTo>
                      <a:lnTo>
                        <a:pt x="93" y="79"/>
                      </a:lnTo>
                      <a:lnTo>
                        <a:pt x="82" y="81"/>
                      </a:lnTo>
                      <a:lnTo>
                        <a:pt x="72" y="82"/>
                      </a:lnTo>
                      <a:lnTo>
                        <a:pt x="61" y="82"/>
                      </a:lnTo>
                      <a:lnTo>
                        <a:pt x="51" y="81"/>
                      </a:lnTo>
                      <a:lnTo>
                        <a:pt x="43" y="79"/>
                      </a:lnTo>
                      <a:lnTo>
                        <a:pt x="34" y="76"/>
                      </a:lnTo>
                      <a:lnTo>
                        <a:pt x="27" y="73"/>
                      </a:lnTo>
                      <a:lnTo>
                        <a:pt x="18" y="70"/>
                      </a:lnTo>
                      <a:lnTo>
                        <a:pt x="12" y="65"/>
                      </a:lnTo>
                      <a:lnTo>
                        <a:pt x="6" y="61"/>
                      </a:lnTo>
                      <a:lnTo>
                        <a:pt x="2" y="56"/>
                      </a:lnTo>
                      <a:lnTo>
                        <a:pt x="0" y="51"/>
                      </a:lnTo>
                      <a:lnTo>
                        <a:pt x="0" y="45"/>
                      </a:lnTo>
                      <a:lnTo>
                        <a:pt x="5" y="31"/>
                      </a:lnTo>
                      <a:lnTo>
                        <a:pt x="13" y="16"/>
                      </a:lnTo>
                      <a:lnTo>
                        <a:pt x="21" y="5"/>
                      </a:lnTo>
                      <a:lnTo>
                        <a:pt x="24" y="0"/>
                      </a:lnTo>
                      <a:close/>
                    </a:path>
                  </a:pathLst>
                </a:custGeom>
                <a:solidFill>
                  <a:srgbClr val="54280A"/>
                </a:solidFill>
                <a:ln w="9525">
                  <a:noFill/>
                  <a:round/>
                  <a:headEnd/>
                  <a:tailEnd/>
                </a:ln>
              </p:spPr>
              <p:txBody>
                <a:bodyPr/>
                <a:lstStyle/>
                <a:p>
                  <a:endParaRPr lang="en-US">
                    <a:solidFill>
                      <a:srgbClr val="000000"/>
                    </a:solidFill>
                  </a:endParaRPr>
                </a:p>
              </p:txBody>
            </p:sp>
            <p:sp>
              <p:nvSpPr>
                <p:cNvPr id="25895" name="Freeform 25"/>
                <p:cNvSpPr>
                  <a:spLocks/>
                </p:cNvSpPr>
                <p:nvPr/>
              </p:nvSpPr>
              <p:spPr bwMode="auto">
                <a:xfrm>
                  <a:off x="5187" y="3169"/>
                  <a:ext cx="148" cy="65"/>
                </a:xfrm>
                <a:custGeom>
                  <a:avLst/>
                  <a:gdLst>
                    <a:gd name="T0" fmla="*/ 148 w 148"/>
                    <a:gd name="T1" fmla="*/ 16 h 65"/>
                    <a:gd name="T2" fmla="*/ 148 w 148"/>
                    <a:gd name="T3" fmla="*/ 18 h 65"/>
                    <a:gd name="T4" fmla="*/ 147 w 148"/>
                    <a:gd name="T5" fmla="*/ 23 h 65"/>
                    <a:gd name="T6" fmla="*/ 146 w 148"/>
                    <a:gd name="T7" fmla="*/ 30 h 65"/>
                    <a:gd name="T8" fmla="*/ 141 w 148"/>
                    <a:gd name="T9" fmla="*/ 38 h 65"/>
                    <a:gd name="T10" fmla="*/ 134 w 148"/>
                    <a:gd name="T11" fmla="*/ 46 h 65"/>
                    <a:gd name="T12" fmla="*/ 123 w 148"/>
                    <a:gd name="T13" fmla="*/ 53 h 65"/>
                    <a:gd name="T14" fmla="*/ 107 w 148"/>
                    <a:gd name="T15" fmla="*/ 59 h 65"/>
                    <a:gd name="T16" fmla="*/ 86 w 148"/>
                    <a:gd name="T17" fmla="*/ 64 h 65"/>
                    <a:gd name="T18" fmla="*/ 64 w 148"/>
                    <a:gd name="T19" fmla="*/ 65 h 65"/>
                    <a:gd name="T20" fmla="*/ 47 w 148"/>
                    <a:gd name="T21" fmla="*/ 65 h 65"/>
                    <a:gd name="T22" fmla="*/ 33 w 148"/>
                    <a:gd name="T23" fmla="*/ 64 h 65"/>
                    <a:gd name="T24" fmla="*/ 22 w 148"/>
                    <a:gd name="T25" fmla="*/ 62 h 65"/>
                    <a:gd name="T26" fmla="*/ 13 w 148"/>
                    <a:gd name="T27" fmla="*/ 58 h 65"/>
                    <a:gd name="T28" fmla="*/ 8 w 148"/>
                    <a:gd name="T29" fmla="*/ 56 h 65"/>
                    <a:gd name="T30" fmla="*/ 6 w 148"/>
                    <a:gd name="T31" fmla="*/ 55 h 65"/>
                    <a:gd name="T32" fmla="*/ 4 w 148"/>
                    <a:gd name="T33" fmla="*/ 54 h 65"/>
                    <a:gd name="T34" fmla="*/ 3 w 148"/>
                    <a:gd name="T35" fmla="*/ 53 h 65"/>
                    <a:gd name="T36" fmla="*/ 1 w 148"/>
                    <a:gd name="T37" fmla="*/ 50 h 65"/>
                    <a:gd name="T38" fmla="*/ 0 w 148"/>
                    <a:gd name="T39" fmla="*/ 45 h 65"/>
                    <a:gd name="T40" fmla="*/ 1 w 148"/>
                    <a:gd name="T41" fmla="*/ 39 h 65"/>
                    <a:gd name="T42" fmla="*/ 8 w 148"/>
                    <a:gd name="T43" fmla="*/ 29 h 65"/>
                    <a:gd name="T44" fmla="*/ 18 w 148"/>
                    <a:gd name="T45" fmla="*/ 16 h 65"/>
                    <a:gd name="T46" fmla="*/ 26 w 148"/>
                    <a:gd name="T47" fmla="*/ 5 h 65"/>
                    <a:gd name="T48" fmla="*/ 30 w 148"/>
                    <a:gd name="T49" fmla="*/ 0 h 65"/>
                    <a:gd name="T50" fmla="*/ 33 w 148"/>
                    <a:gd name="T51" fmla="*/ 1 h 65"/>
                    <a:gd name="T52" fmla="*/ 39 w 148"/>
                    <a:gd name="T53" fmla="*/ 5 h 65"/>
                    <a:gd name="T54" fmla="*/ 48 w 148"/>
                    <a:gd name="T55" fmla="*/ 10 h 65"/>
                    <a:gd name="T56" fmla="*/ 61 w 148"/>
                    <a:gd name="T57" fmla="*/ 15 h 65"/>
                    <a:gd name="T58" fmla="*/ 75 w 148"/>
                    <a:gd name="T59" fmla="*/ 21 h 65"/>
                    <a:gd name="T60" fmla="*/ 92 w 148"/>
                    <a:gd name="T61" fmla="*/ 24 h 65"/>
                    <a:gd name="T62" fmla="*/ 109 w 148"/>
                    <a:gd name="T63" fmla="*/ 25 h 65"/>
                    <a:gd name="T64" fmla="*/ 127 w 148"/>
                    <a:gd name="T65" fmla="*/ 23 h 65"/>
                    <a:gd name="T66" fmla="*/ 130 w 148"/>
                    <a:gd name="T67" fmla="*/ 21 h 65"/>
                    <a:gd name="T68" fmla="*/ 136 w 148"/>
                    <a:gd name="T69" fmla="*/ 16 h 65"/>
                    <a:gd name="T70" fmla="*/ 143 w 148"/>
                    <a:gd name="T71" fmla="*/ 14 h 65"/>
                    <a:gd name="T72" fmla="*/ 148 w 148"/>
                    <a:gd name="T73" fmla="*/ 16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8"/>
                    <a:gd name="T112" fmla="*/ 0 h 65"/>
                    <a:gd name="T113" fmla="*/ 148 w 148"/>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8" h="65">
                      <a:moveTo>
                        <a:pt x="148" y="16"/>
                      </a:moveTo>
                      <a:lnTo>
                        <a:pt x="148" y="18"/>
                      </a:lnTo>
                      <a:lnTo>
                        <a:pt x="147" y="23"/>
                      </a:lnTo>
                      <a:lnTo>
                        <a:pt x="146" y="30"/>
                      </a:lnTo>
                      <a:lnTo>
                        <a:pt x="141" y="38"/>
                      </a:lnTo>
                      <a:lnTo>
                        <a:pt x="134" y="46"/>
                      </a:lnTo>
                      <a:lnTo>
                        <a:pt x="123" y="53"/>
                      </a:lnTo>
                      <a:lnTo>
                        <a:pt x="107" y="59"/>
                      </a:lnTo>
                      <a:lnTo>
                        <a:pt x="86" y="64"/>
                      </a:lnTo>
                      <a:lnTo>
                        <a:pt x="64" y="65"/>
                      </a:lnTo>
                      <a:lnTo>
                        <a:pt x="47" y="65"/>
                      </a:lnTo>
                      <a:lnTo>
                        <a:pt x="33" y="64"/>
                      </a:lnTo>
                      <a:lnTo>
                        <a:pt x="22" y="62"/>
                      </a:lnTo>
                      <a:lnTo>
                        <a:pt x="13" y="58"/>
                      </a:lnTo>
                      <a:lnTo>
                        <a:pt x="8" y="56"/>
                      </a:lnTo>
                      <a:lnTo>
                        <a:pt x="6" y="55"/>
                      </a:lnTo>
                      <a:lnTo>
                        <a:pt x="4" y="54"/>
                      </a:lnTo>
                      <a:lnTo>
                        <a:pt x="3" y="53"/>
                      </a:lnTo>
                      <a:lnTo>
                        <a:pt x="1" y="50"/>
                      </a:lnTo>
                      <a:lnTo>
                        <a:pt x="0" y="45"/>
                      </a:lnTo>
                      <a:lnTo>
                        <a:pt x="1" y="39"/>
                      </a:lnTo>
                      <a:lnTo>
                        <a:pt x="8" y="29"/>
                      </a:lnTo>
                      <a:lnTo>
                        <a:pt x="18" y="16"/>
                      </a:lnTo>
                      <a:lnTo>
                        <a:pt x="26" y="5"/>
                      </a:lnTo>
                      <a:lnTo>
                        <a:pt x="30" y="0"/>
                      </a:lnTo>
                      <a:lnTo>
                        <a:pt x="33" y="1"/>
                      </a:lnTo>
                      <a:lnTo>
                        <a:pt x="39" y="5"/>
                      </a:lnTo>
                      <a:lnTo>
                        <a:pt x="48" y="10"/>
                      </a:lnTo>
                      <a:lnTo>
                        <a:pt x="61" y="15"/>
                      </a:lnTo>
                      <a:lnTo>
                        <a:pt x="75" y="21"/>
                      </a:lnTo>
                      <a:lnTo>
                        <a:pt x="92" y="24"/>
                      </a:lnTo>
                      <a:lnTo>
                        <a:pt x="109" y="25"/>
                      </a:lnTo>
                      <a:lnTo>
                        <a:pt x="127" y="23"/>
                      </a:lnTo>
                      <a:lnTo>
                        <a:pt x="130" y="21"/>
                      </a:lnTo>
                      <a:lnTo>
                        <a:pt x="136" y="16"/>
                      </a:lnTo>
                      <a:lnTo>
                        <a:pt x="143" y="14"/>
                      </a:lnTo>
                      <a:lnTo>
                        <a:pt x="148" y="16"/>
                      </a:lnTo>
                      <a:close/>
                    </a:path>
                  </a:pathLst>
                </a:custGeom>
                <a:solidFill>
                  <a:srgbClr val="54280A"/>
                </a:solidFill>
                <a:ln w="9525">
                  <a:noFill/>
                  <a:round/>
                  <a:headEnd/>
                  <a:tailEnd/>
                </a:ln>
              </p:spPr>
              <p:txBody>
                <a:bodyPr/>
                <a:lstStyle/>
                <a:p>
                  <a:endParaRPr lang="en-US">
                    <a:solidFill>
                      <a:srgbClr val="000000"/>
                    </a:solidFill>
                  </a:endParaRPr>
                </a:p>
              </p:txBody>
            </p:sp>
            <p:sp>
              <p:nvSpPr>
                <p:cNvPr id="25896" name="Freeform 26"/>
                <p:cNvSpPr>
                  <a:spLocks/>
                </p:cNvSpPr>
                <p:nvPr/>
              </p:nvSpPr>
              <p:spPr bwMode="auto">
                <a:xfrm>
                  <a:off x="4784" y="3408"/>
                  <a:ext cx="151" cy="81"/>
                </a:xfrm>
                <a:custGeom>
                  <a:avLst/>
                  <a:gdLst>
                    <a:gd name="T0" fmla="*/ 19 w 151"/>
                    <a:gd name="T1" fmla="*/ 3 h 81"/>
                    <a:gd name="T2" fmla="*/ 20 w 151"/>
                    <a:gd name="T3" fmla="*/ 4 h 81"/>
                    <a:gd name="T4" fmla="*/ 23 w 151"/>
                    <a:gd name="T5" fmla="*/ 6 h 81"/>
                    <a:gd name="T6" fmla="*/ 28 w 151"/>
                    <a:gd name="T7" fmla="*/ 9 h 81"/>
                    <a:gd name="T8" fmla="*/ 34 w 151"/>
                    <a:gd name="T9" fmla="*/ 12 h 81"/>
                    <a:gd name="T10" fmla="*/ 42 w 151"/>
                    <a:gd name="T11" fmla="*/ 15 h 81"/>
                    <a:gd name="T12" fmla="*/ 51 w 151"/>
                    <a:gd name="T13" fmla="*/ 17 h 81"/>
                    <a:gd name="T14" fmla="*/ 62 w 151"/>
                    <a:gd name="T15" fmla="*/ 19 h 81"/>
                    <a:gd name="T16" fmla="*/ 73 w 151"/>
                    <a:gd name="T17" fmla="*/ 18 h 81"/>
                    <a:gd name="T18" fmla="*/ 85 w 151"/>
                    <a:gd name="T19" fmla="*/ 16 h 81"/>
                    <a:gd name="T20" fmla="*/ 97 w 151"/>
                    <a:gd name="T21" fmla="*/ 14 h 81"/>
                    <a:gd name="T22" fmla="*/ 109 w 151"/>
                    <a:gd name="T23" fmla="*/ 11 h 81"/>
                    <a:gd name="T24" fmla="*/ 120 w 151"/>
                    <a:gd name="T25" fmla="*/ 8 h 81"/>
                    <a:gd name="T26" fmla="*/ 130 w 151"/>
                    <a:gd name="T27" fmla="*/ 5 h 81"/>
                    <a:gd name="T28" fmla="*/ 137 w 151"/>
                    <a:gd name="T29" fmla="*/ 2 h 81"/>
                    <a:gd name="T30" fmla="*/ 142 w 151"/>
                    <a:gd name="T31" fmla="*/ 1 h 81"/>
                    <a:gd name="T32" fmla="*/ 143 w 151"/>
                    <a:gd name="T33" fmla="*/ 0 h 81"/>
                    <a:gd name="T34" fmla="*/ 146 w 151"/>
                    <a:gd name="T35" fmla="*/ 4 h 81"/>
                    <a:gd name="T36" fmla="*/ 151 w 151"/>
                    <a:gd name="T37" fmla="*/ 16 h 81"/>
                    <a:gd name="T38" fmla="*/ 148 w 151"/>
                    <a:gd name="T39" fmla="*/ 35 h 81"/>
                    <a:gd name="T40" fmla="*/ 135 w 151"/>
                    <a:gd name="T41" fmla="*/ 57 h 81"/>
                    <a:gd name="T42" fmla="*/ 124 w 151"/>
                    <a:gd name="T43" fmla="*/ 67 h 81"/>
                    <a:gd name="T44" fmla="*/ 112 w 151"/>
                    <a:gd name="T45" fmla="*/ 75 h 81"/>
                    <a:gd name="T46" fmla="*/ 99 w 151"/>
                    <a:gd name="T47" fmla="*/ 79 h 81"/>
                    <a:gd name="T48" fmla="*/ 86 w 151"/>
                    <a:gd name="T49" fmla="*/ 81 h 81"/>
                    <a:gd name="T50" fmla="*/ 73 w 151"/>
                    <a:gd name="T51" fmla="*/ 81 h 81"/>
                    <a:gd name="T52" fmla="*/ 59 w 151"/>
                    <a:gd name="T53" fmla="*/ 80 h 81"/>
                    <a:gd name="T54" fmla="*/ 47 w 151"/>
                    <a:gd name="T55" fmla="*/ 78 h 81"/>
                    <a:gd name="T56" fmla="*/ 35 w 151"/>
                    <a:gd name="T57" fmla="*/ 75 h 81"/>
                    <a:gd name="T58" fmla="*/ 24 w 151"/>
                    <a:gd name="T59" fmla="*/ 73 h 81"/>
                    <a:gd name="T60" fmla="*/ 17 w 151"/>
                    <a:gd name="T61" fmla="*/ 71 h 81"/>
                    <a:gd name="T62" fmla="*/ 9 w 151"/>
                    <a:gd name="T63" fmla="*/ 70 h 81"/>
                    <a:gd name="T64" fmla="*/ 6 w 151"/>
                    <a:gd name="T65" fmla="*/ 67 h 81"/>
                    <a:gd name="T66" fmla="*/ 2 w 151"/>
                    <a:gd name="T67" fmla="*/ 65 h 81"/>
                    <a:gd name="T68" fmla="*/ 1 w 151"/>
                    <a:gd name="T69" fmla="*/ 61 h 81"/>
                    <a:gd name="T70" fmla="*/ 0 w 151"/>
                    <a:gd name="T71" fmla="*/ 56 h 81"/>
                    <a:gd name="T72" fmla="*/ 1 w 151"/>
                    <a:gd name="T73" fmla="*/ 50 h 81"/>
                    <a:gd name="T74" fmla="*/ 6 w 151"/>
                    <a:gd name="T75" fmla="*/ 34 h 81"/>
                    <a:gd name="T76" fmla="*/ 12 w 151"/>
                    <a:gd name="T77" fmla="*/ 18 h 81"/>
                    <a:gd name="T78" fmla="*/ 17 w 151"/>
                    <a:gd name="T79" fmla="*/ 7 h 81"/>
                    <a:gd name="T80" fmla="*/ 19 w 151"/>
                    <a:gd name="T81" fmla="*/ 3 h 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81"/>
                    <a:gd name="T125" fmla="*/ 151 w 151"/>
                    <a:gd name="T126" fmla="*/ 81 h 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81">
                      <a:moveTo>
                        <a:pt x="19" y="3"/>
                      </a:moveTo>
                      <a:lnTo>
                        <a:pt x="20" y="4"/>
                      </a:lnTo>
                      <a:lnTo>
                        <a:pt x="23" y="6"/>
                      </a:lnTo>
                      <a:lnTo>
                        <a:pt x="28" y="9"/>
                      </a:lnTo>
                      <a:lnTo>
                        <a:pt x="34" y="12"/>
                      </a:lnTo>
                      <a:lnTo>
                        <a:pt x="42" y="15"/>
                      </a:lnTo>
                      <a:lnTo>
                        <a:pt x="51" y="17"/>
                      </a:lnTo>
                      <a:lnTo>
                        <a:pt x="62" y="19"/>
                      </a:lnTo>
                      <a:lnTo>
                        <a:pt x="73" y="18"/>
                      </a:lnTo>
                      <a:lnTo>
                        <a:pt x="85" y="16"/>
                      </a:lnTo>
                      <a:lnTo>
                        <a:pt x="97" y="14"/>
                      </a:lnTo>
                      <a:lnTo>
                        <a:pt x="109" y="11"/>
                      </a:lnTo>
                      <a:lnTo>
                        <a:pt x="120" y="8"/>
                      </a:lnTo>
                      <a:lnTo>
                        <a:pt x="130" y="5"/>
                      </a:lnTo>
                      <a:lnTo>
                        <a:pt x="137" y="2"/>
                      </a:lnTo>
                      <a:lnTo>
                        <a:pt x="142" y="1"/>
                      </a:lnTo>
                      <a:lnTo>
                        <a:pt x="143" y="0"/>
                      </a:lnTo>
                      <a:lnTo>
                        <a:pt x="146" y="4"/>
                      </a:lnTo>
                      <a:lnTo>
                        <a:pt x="151" y="16"/>
                      </a:lnTo>
                      <a:lnTo>
                        <a:pt x="148" y="35"/>
                      </a:lnTo>
                      <a:lnTo>
                        <a:pt x="135" y="57"/>
                      </a:lnTo>
                      <a:lnTo>
                        <a:pt x="124" y="67"/>
                      </a:lnTo>
                      <a:lnTo>
                        <a:pt x="112" y="75"/>
                      </a:lnTo>
                      <a:lnTo>
                        <a:pt x="99" y="79"/>
                      </a:lnTo>
                      <a:lnTo>
                        <a:pt x="86" y="81"/>
                      </a:lnTo>
                      <a:lnTo>
                        <a:pt x="73" y="81"/>
                      </a:lnTo>
                      <a:lnTo>
                        <a:pt x="59" y="80"/>
                      </a:lnTo>
                      <a:lnTo>
                        <a:pt x="47" y="78"/>
                      </a:lnTo>
                      <a:lnTo>
                        <a:pt x="35" y="75"/>
                      </a:lnTo>
                      <a:lnTo>
                        <a:pt x="24" y="73"/>
                      </a:lnTo>
                      <a:lnTo>
                        <a:pt x="17" y="71"/>
                      </a:lnTo>
                      <a:lnTo>
                        <a:pt x="9" y="70"/>
                      </a:lnTo>
                      <a:lnTo>
                        <a:pt x="6" y="67"/>
                      </a:lnTo>
                      <a:lnTo>
                        <a:pt x="2" y="65"/>
                      </a:lnTo>
                      <a:lnTo>
                        <a:pt x="1" y="61"/>
                      </a:lnTo>
                      <a:lnTo>
                        <a:pt x="0" y="56"/>
                      </a:lnTo>
                      <a:lnTo>
                        <a:pt x="1" y="50"/>
                      </a:lnTo>
                      <a:lnTo>
                        <a:pt x="6" y="34"/>
                      </a:lnTo>
                      <a:lnTo>
                        <a:pt x="12" y="18"/>
                      </a:lnTo>
                      <a:lnTo>
                        <a:pt x="17" y="7"/>
                      </a:lnTo>
                      <a:lnTo>
                        <a:pt x="19" y="3"/>
                      </a:lnTo>
                      <a:close/>
                    </a:path>
                  </a:pathLst>
                </a:custGeom>
                <a:solidFill>
                  <a:srgbClr val="54280A"/>
                </a:solidFill>
                <a:ln w="9525">
                  <a:noFill/>
                  <a:round/>
                  <a:headEnd/>
                  <a:tailEnd/>
                </a:ln>
              </p:spPr>
              <p:txBody>
                <a:bodyPr/>
                <a:lstStyle/>
                <a:p>
                  <a:endParaRPr lang="en-US">
                    <a:solidFill>
                      <a:srgbClr val="000000"/>
                    </a:solidFill>
                  </a:endParaRPr>
                </a:p>
              </p:txBody>
            </p:sp>
            <p:sp>
              <p:nvSpPr>
                <p:cNvPr id="25897" name="Freeform 27"/>
                <p:cNvSpPr>
                  <a:spLocks/>
                </p:cNvSpPr>
                <p:nvPr/>
              </p:nvSpPr>
              <p:spPr bwMode="auto">
                <a:xfrm>
                  <a:off x="4629" y="3318"/>
                  <a:ext cx="117" cy="65"/>
                </a:xfrm>
                <a:custGeom>
                  <a:avLst/>
                  <a:gdLst>
                    <a:gd name="T0" fmla="*/ 117 w 117"/>
                    <a:gd name="T1" fmla="*/ 39 h 65"/>
                    <a:gd name="T2" fmla="*/ 93 w 117"/>
                    <a:gd name="T3" fmla="*/ 60 h 65"/>
                    <a:gd name="T4" fmla="*/ 90 w 117"/>
                    <a:gd name="T5" fmla="*/ 60 h 65"/>
                    <a:gd name="T6" fmla="*/ 83 w 117"/>
                    <a:gd name="T7" fmla="*/ 61 h 65"/>
                    <a:gd name="T8" fmla="*/ 72 w 117"/>
                    <a:gd name="T9" fmla="*/ 62 h 65"/>
                    <a:gd name="T10" fmla="*/ 60 w 117"/>
                    <a:gd name="T11" fmla="*/ 63 h 65"/>
                    <a:gd name="T12" fmla="*/ 46 w 117"/>
                    <a:gd name="T13" fmla="*/ 64 h 65"/>
                    <a:gd name="T14" fmla="*/ 33 w 117"/>
                    <a:gd name="T15" fmla="*/ 65 h 65"/>
                    <a:gd name="T16" fmla="*/ 22 w 117"/>
                    <a:gd name="T17" fmla="*/ 65 h 65"/>
                    <a:gd name="T18" fmla="*/ 15 w 117"/>
                    <a:gd name="T19" fmla="*/ 64 h 65"/>
                    <a:gd name="T20" fmla="*/ 6 w 117"/>
                    <a:gd name="T21" fmla="*/ 61 h 65"/>
                    <a:gd name="T22" fmla="*/ 1 w 117"/>
                    <a:gd name="T23" fmla="*/ 57 h 65"/>
                    <a:gd name="T24" fmla="*/ 0 w 117"/>
                    <a:gd name="T25" fmla="*/ 51 h 65"/>
                    <a:gd name="T26" fmla="*/ 2 w 117"/>
                    <a:gd name="T27" fmla="*/ 43 h 65"/>
                    <a:gd name="T28" fmla="*/ 5 w 117"/>
                    <a:gd name="T29" fmla="*/ 38 h 65"/>
                    <a:gd name="T30" fmla="*/ 10 w 117"/>
                    <a:gd name="T31" fmla="*/ 31 h 65"/>
                    <a:gd name="T32" fmla="*/ 16 w 117"/>
                    <a:gd name="T33" fmla="*/ 24 h 65"/>
                    <a:gd name="T34" fmla="*/ 22 w 117"/>
                    <a:gd name="T35" fmla="*/ 17 h 65"/>
                    <a:gd name="T36" fmla="*/ 28 w 117"/>
                    <a:gd name="T37" fmla="*/ 10 h 65"/>
                    <a:gd name="T38" fmla="*/ 34 w 117"/>
                    <a:gd name="T39" fmla="*/ 5 h 65"/>
                    <a:gd name="T40" fmla="*/ 38 w 117"/>
                    <a:gd name="T41" fmla="*/ 1 h 65"/>
                    <a:gd name="T42" fmla="*/ 39 w 117"/>
                    <a:gd name="T43" fmla="*/ 0 h 65"/>
                    <a:gd name="T44" fmla="*/ 117 w 117"/>
                    <a:gd name="T45" fmla="*/ 39 h 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7"/>
                    <a:gd name="T70" fmla="*/ 0 h 65"/>
                    <a:gd name="T71" fmla="*/ 117 w 117"/>
                    <a:gd name="T72" fmla="*/ 65 h 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7" h="65">
                      <a:moveTo>
                        <a:pt x="117" y="39"/>
                      </a:moveTo>
                      <a:lnTo>
                        <a:pt x="93" y="60"/>
                      </a:lnTo>
                      <a:lnTo>
                        <a:pt x="90" y="60"/>
                      </a:lnTo>
                      <a:lnTo>
                        <a:pt x="83" y="61"/>
                      </a:lnTo>
                      <a:lnTo>
                        <a:pt x="72" y="62"/>
                      </a:lnTo>
                      <a:lnTo>
                        <a:pt x="60" y="63"/>
                      </a:lnTo>
                      <a:lnTo>
                        <a:pt x="46" y="64"/>
                      </a:lnTo>
                      <a:lnTo>
                        <a:pt x="33" y="65"/>
                      </a:lnTo>
                      <a:lnTo>
                        <a:pt x="22" y="65"/>
                      </a:lnTo>
                      <a:lnTo>
                        <a:pt x="15" y="64"/>
                      </a:lnTo>
                      <a:lnTo>
                        <a:pt x="6" y="61"/>
                      </a:lnTo>
                      <a:lnTo>
                        <a:pt x="1" y="57"/>
                      </a:lnTo>
                      <a:lnTo>
                        <a:pt x="0" y="51"/>
                      </a:lnTo>
                      <a:lnTo>
                        <a:pt x="2" y="43"/>
                      </a:lnTo>
                      <a:lnTo>
                        <a:pt x="5" y="38"/>
                      </a:lnTo>
                      <a:lnTo>
                        <a:pt x="10" y="31"/>
                      </a:lnTo>
                      <a:lnTo>
                        <a:pt x="16" y="24"/>
                      </a:lnTo>
                      <a:lnTo>
                        <a:pt x="22" y="17"/>
                      </a:lnTo>
                      <a:lnTo>
                        <a:pt x="28" y="10"/>
                      </a:lnTo>
                      <a:lnTo>
                        <a:pt x="34" y="5"/>
                      </a:lnTo>
                      <a:lnTo>
                        <a:pt x="38" y="1"/>
                      </a:lnTo>
                      <a:lnTo>
                        <a:pt x="39" y="0"/>
                      </a:lnTo>
                      <a:lnTo>
                        <a:pt x="117" y="39"/>
                      </a:lnTo>
                      <a:close/>
                    </a:path>
                  </a:pathLst>
                </a:custGeom>
                <a:solidFill>
                  <a:srgbClr val="54280A"/>
                </a:solidFill>
                <a:ln w="9525">
                  <a:noFill/>
                  <a:round/>
                  <a:headEnd/>
                  <a:tailEnd/>
                </a:ln>
              </p:spPr>
              <p:txBody>
                <a:bodyPr/>
                <a:lstStyle/>
                <a:p>
                  <a:endParaRPr lang="en-US">
                    <a:solidFill>
                      <a:srgbClr val="000000"/>
                    </a:solidFill>
                  </a:endParaRPr>
                </a:p>
              </p:txBody>
            </p:sp>
            <p:sp>
              <p:nvSpPr>
                <p:cNvPr id="25898" name="Freeform 28"/>
                <p:cNvSpPr>
                  <a:spLocks/>
                </p:cNvSpPr>
                <p:nvPr/>
              </p:nvSpPr>
              <p:spPr bwMode="auto">
                <a:xfrm>
                  <a:off x="3885" y="2048"/>
                  <a:ext cx="201" cy="179"/>
                </a:xfrm>
                <a:custGeom>
                  <a:avLst/>
                  <a:gdLst>
                    <a:gd name="T0" fmla="*/ 16 w 201"/>
                    <a:gd name="T1" fmla="*/ 44 h 179"/>
                    <a:gd name="T2" fmla="*/ 16 w 201"/>
                    <a:gd name="T3" fmla="*/ 43 h 179"/>
                    <a:gd name="T4" fmla="*/ 17 w 201"/>
                    <a:gd name="T5" fmla="*/ 41 h 179"/>
                    <a:gd name="T6" fmla="*/ 19 w 201"/>
                    <a:gd name="T7" fmla="*/ 38 h 179"/>
                    <a:gd name="T8" fmla="*/ 24 w 201"/>
                    <a:gd name="T9" fmla="*/ 33 h 179"/>
                    <a:gd name="T10" fmla="*/ 29 w 201"/>
                    <a:gd name="T11" fmla="*/ 27 h 179"/>
                    <a:gd name="T12" fmla="*/ 38 w 201"/>
                    <a:gd name="T13" fmla="*/ 21 h 179"/>
                    <a:gd name="T14" fmla="*/ 47 w 201"/>
                    <a:gd name="T15" fmla="*/ 14 h 179"/>
                    <a:gd name="T16" fmla="*/ 61 w 201"/>
                    <a:gd name="T17" fmla="*/ 6 h 179"/>
                    <a:gd name="T18" fmla="*/ 71 w 201"/>
                    <a:gd name="T19" fmla="*/ 2 h 179"/>
                    <a:gd name="T20" fmla="*/ 79 w 201"/>
                    <a:gd name="T21" fmla="*/ 0 h 179"/>
                    <a:gd name="T22" fmla="*/ 86 w 201"/>
                    <a:gd name="T23" fmla="*/ 1 h 179"/>
                    <a:gd name="T24" fmla="*/ 94 w 201"/>
                    <a:gd name="T25" fmla="*/ 3 h 179"/>
                    <a:gd name="T26" fmla="*/ 100 w 201"/>
                    <a:gd name="T27" fmla="*/ 7 h 179"/>
                    <a:gd name="T28" fmla="*/ 106 w 201"/>
                    <a:gd name="T29" fmla="*/ 13 h 179"/>
                    <a:gd name="T30" fmla="*/ 113 w 201"/>
                    <a:gd name="T31" fmla="*/ 20 h 179"/>
                    <a:gd name="T32" fmla="*/ 119 w 201"/>
                    <a:gd name="T33" fmla="*/ 28 h 179"/>
                    <a:gd name="T34" fmla="*/ 129 w 201"/>
                    <a:gd name="T35" fmla="*/ 38 h 179"/>
                    <a:gd name="T36" fmla="*/ 142 w 201"/>
                    <a:gd name="T37" fmla="*/ 48 h 179"/>
                    <a:gd name="T38" fmla="*/ 158 w 201"/>
                    <a:gd name="T39" fmla="*/ 58 h 179"/>
                    <a:gd name="T40" fmla="*/ 174 w 201"/>
                    <a:gd name="T41" fmla="*/ 70 h 179"/>
                    <a:gd name="T42" fmla="*/ 189 w 201"/>
                    <a:gd name="T43" fmla="*/ 83 h 179"/>
                    <a:gd name="T44" fmla="*/ 198 w 201"/>
                    <a:gd name="T45" fmla="*/ 97 h 179"/>
                    <a:gd name="T46" fmla="*/ 201 w 201"/>
                    <a:gd name="T47" fmla="*/ 111 h 179"/>
                    <a:gd name="T48" fmla="*/ 196 w 201"/>
                    <a:gd name="T49" fmla="*/ 127 h 179"/>
                    <a:gd name="T50" fmla="*/ 186 w 201"/>
                    <a:gd name="T51" fmla="*/ 141 h 179"/>
                    <a:gd name="T52" fmla="*/ 175 w 201"/>
                    <a:gd name="T53" fmla="*/ 155 h 179"/>
                    <a:gd name="T54" fmla="*/ 164 w 201"/>
                    <a:gd name="T55" fmla="*/ 165 h 179"/>
                    <a:gd name="T56" fmla="*/ 152 w 201"/>
                    <a:gd name="T57" fmla="*/ 172 h 179"/>
                    <a:gd name="T58" fmla="*/ 138 w 201"/>
                    <a:gd name="T59" fmla="*/ 177 h 179"/>
                    <a:gd name="T60" fmla="*/ 123 w 201"/>
                    <a:gd name="T61" fmla="*/ 179 h 179"/>
                    <a:gd name="T62" fmla="*/ 105 w 201"/>
                    <a:gd name="T63" fmla="*/ 178 h 179"/>
                    <a:gd name="T64" fmla="*/ 84 w 201"/>
                    <a:gd name="T65" fmla="*/ 173 h 179"/>
                    <a:gd name="T66" fmla="*/ 62 w 201"/>
                    <a:gd name="T67" fmla="*/ 165 h 179"/>
                    <a:gd name="T68" fmla="*/ 41 w 201"/>
                    <a:gd name="T69" fmla="*/ 152 h 179"/>
                    <a:gd name="T70" fmla="*/ 24 w 201"/>
                    <a:gd name="T71" fmla="*/ 138 h 179"/>
                    <a:gd name="T72" fmla="*/ 11 w 201"/>
                    <a:gd name="T73" fmla="*/ 122 h 179"/>
                    <a:gd name="T74" fmla="*/ 2 w 201"/>
                    <a:gd name="T75" fmla="*/ 104 h 179"/>
                    <a:gd name="T76" fmla="*/ 0 w 201"/>
                    <a:gd name="T77" fmla="*/ 85 h 179"/>
                    <a:gd name="T78" fmla="*/ 4 w 201"/>
                    <a:gd name="T79" fmla="*/ 64 h 179"/>
                    <a:gd name="T80" fmla="*/ 16 w 201"/>
                    <a:gd name="T81" fmla="*/ 44 h 1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
                    <a:gd name="T124" fmla="*/ 0 h 179"/>
                    <a:gd name="T125" fmla="*/ 201 w 201"/>
                    <a:gd name="T126" fmla="*/ 179 h 1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 h="179">
                      <a:moveTo>
                        <a:pt x="16" y="44"/>
                      </a:moveTo>
                      <a:lnTo>
                        <a:pt x="16" y="43"/>
                      </a:lnTo>
                      <a:lnTo>
                        <a:pt x="17" y="41"/>
                      </a:lnTo>
                      <a:lnTo>
                        <a:pt x="19" y="38"/>
                      </a:lnTo>
                      <a:lnTo>
                        <a:pt x="24" y="33"/>
                      </a:lnTo>
                      <a:lnTo>
                        <a:pt x="29" y="27"/>
                      </a:lnTo>
                      <a:lnTo>
                        <a:pt x="38" y="21"/>
                      </a:lnTo>
                      <a:lnTo>
                        <a:pt x="47" y="14"/>
                      </a:lnTo>
                      <a:lnTo>
                        <a:pt x="61" y="6"/>
                      </a:lnTo>
                      <a:lnTo>
                        <a:pt x="71" y="2"/>
                      </a:lnTo>
                      <a:lnTo>
                        <a:pt x="79" y="0"/>
                      </a:lnTo>
                      <a:lnTo>
                        <a:pt x="86" y="1"/>
                      </a:lnTo>
                      <a:lnTo>
                        <a:pt x="94" y="3"/>
                      </a:lnTo>
                      <a:lnTo>
                        <a:pt x="100" y="7"/>
                      </a:lnTo>
                      <a:lnTo>
                        <a:pt x="106" y="13"/>
                      </a:lnTo>
                      <a:lnTo>
                        <a:pt x="113" y="20"/>
                      </a:lnTo>
                      <a:lnTo>
                        <a:pt x="119" y="28"/>
                      </a:lnTo>
                      <a:lnTo>
                        <a:pt x="129" y="38"/>
                      </a:lnTo>
                      <a:lnTo>
                        <a:pt x="142" y="48"/>
                      </a:lnTo>
                      <a:lnTo>
                        <a:pt x="158" y="58"/>
                      </a:lnTo>
                      <a:lnTo>
                        <a:pt x="174" y="70"/>
                      </a:lnTo>
                      <a:lnTo>
                        <a:pt x="189" y="83"/>
                      </a:lnTo>
                      <a:lnTo>
                        <a:pt x="198" y="97"/>
                      </a:lnTo>
                      <a:lnTo>
                        <a:pt x="201" y="111"/>
                      </a:lnTo>
                      <a:lnTo>
                        <a:pt x="196" y="127"/>
                      </a:lnTo>
                      <a:lnTo>
                        <a:pt x="186" y="141"/>
                      </a:lnTo>
                      <a:lnTo>
                        <a:pt x="175" y="155"/>
                      </a:lnTo>
                      <a:lnTo>
                        <a:pt x="164" y="165"/>
                      </a:lnTo>
                      <a:lnTo>
                        <a:pt x="152" y="172"/>
                      </a:lnTo>
                      <a:lnTo>
                        <a:pt x="138" y="177"/>
                      </a:lnTo>
                      <a:lnTo>
                        <a:pt x="123" y="179"/>
                      </a:lnTo>
                      <a:lnTo>
                        <a:pt x="105" y="178"/>
                      </a:lnTo>
                      <a:lnTo>
                        <a:pt x="84" y="173"/>
                      </a:lnTo>
                      <a:lnTo>
                        <a:pt x="62" y="165"/>
                      </a:lnTo>
                      <a:lnTo>
                        <a:pt x="41" y="152"/>
                      </a:lnTo>
                      <a:lnTo>
                        <a:pt x="24" y="138"/>
                      </a:lnTo>
                      <a:lnTo>
                        <a:pt x="11" y="122"/>
                      </a:lnTo>
                      <a:lnTo>
                        <a:pt x="2" y="104"/>
                      </a:lnTo>
                      <a:lnTo>
                        <a:pt x="0" y="85"/>
                      </a:lnTo>
                      <a:lnTo>
                        <a:pt x="4" y="64"/>
                      </a:lnTo>
                      <a:lnTo>
                        <a:pt x="16" y="44"/>
                      </a:lnTo>
                      <a:close/>
                    </a:path>
                  </a:pathLst>
                </a:custGeom>
                <a:solidFill>
                  <a:srgbClr val="FFFFFF"/>
                </a:solidFill>
                <a:ln w="9525">
                  <a:noFill/>
                  <a:round/>
                  <a:headEnd/>
                  <a:tailEnd/>
                </a:ln>
              </p:spPr>
              <p:txBody>
                <a:bodyPr/>
                <a:lstStyle/>
                <a:p>
                  <a:endParaRPr lang="en-US">
                    <a:solidFill>
                      <a:srgbClr val="000000"/>
                    </a:solidFill>
                  </a:endParaRPr>
                </a:p>
              </p:txBody>
            </p:sp>
            <p:sp>
              <p:nvSpPr>
                <p:cNvPr id="25899" name="Freeform 29"/>
                <p:cNvSpPr>
                  <a:spLocks/>
                </p:cNvSpPr>
                <p:nvPr/>
              </p:nvSpPr>
              <p:spPr bwMode="auto">
                <a:xfrm>
                  <a:off x="4177" y="1883"/>
                  <a:ext cx="28" cy="27"/>
                </a:xfrm>
                <a:custGeom>
                  <a:avLst/>
                  <a:gdLst>
                    <a:gd name="T0" fmla="*/ 15 w 28"/>
                    <a:gd name="T1" fmla="*/ 0 h 27"/>
                    <a:gd name="T2" fmla="*/ 17 w 28"/>
                    <a:gd name="T3" fmla="*/ 1 h 27"/>
                    <a:gd name="T4" fmla="*/ 23 w 28"/>
                    <a:gd name="T5" fmla="*/ 3 h 27"/>
                    <a:gd name="T6" fmla="*/ 28 w 28"/>
                    <a:gd name="T7" fmla="*/ 8 h 27"/>
                    <a:gd name="T8" fmla="*/ 28 w 28"/>
                    <a:gd name="T9" fmla="*/ 16 h 27"/>
                    <a:gd name="T10" fmla="*/ 25 w 28"/>
                    <a:gd name="T11" fmla="*/ 23 h 27"/>
                    <a:gd name="T12" fmla="*/ 21 w 28"/>
                    <a:gd name="T13" fmla="*/ 27 h 27"/>
                    <a:gd name="T14" fmla="*/ 15 w 28"/>
                    <a:gd name="T15" fmla="*/ 27 h 27"/>
                    <a:gd name="T16" fmla="*/ 9 w 28"/>
                    <a:gd name="T17" fmla="*/ 24 h 27"/>
                    <a:gd name="T18" fmla="*/ 3 w 28"/>
                    <a:gd name="T19" fmla="*/ 18 h 27"/>
                    <a:gd name="T20" fmla="*/ 0 w 28"/>
                    <a:gd name="T21" fmla="*/ 10 h 27"/>
                    <a:gd name="T22" fmla="*/ 4 w 28"/>
                    <a:gd name="T23" fmla="*/ 3 h 27"/>
                    <a:gd name="T24" fmla="*/ 15 w 28"/>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7"/>
                    <a:gd name="T41" fmla="*/ 28 w 28"/>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7">
                      <a:moveTo>
                        <a:pt x="15" y="0"/>
                      </a:moveTo>
                      <a:lnTo>
                        <a:pt x="17" y="1"/>
                      </a:lnTo>
                      <a:lnTo>
                        <a:pt x="23" y="3"/>
                      </a:lnTo>
                      <a:lnTo>
                        <a:pt x="28" y="8"/>
                      </a:lnTo>
                      <a:lnTo>
                        <a:pt x="28" y="16"/>
                      </a:lnTo>
                      <a:lnTo>
                        <a:pt x="25" y="23"/>
                      </a:lnTo>
                      <a:lnTo>
                        <a:pt x="21" y="27"/>
                      </a:lnTo>
                      <a:lnTo>
                        <a:pt x="15" y="27"/>
                      </a:lnTo>
                      <a:lnTo>
                        <a:pt x="9" y="24"/>
                      </a:lnTo>
                      <a:lnTo>
                        <a:pt x="3" y="18"/>
                      </a:lnTo>
                      <a:lnTo>
                        <a:pt x="0" y="10"/>
                      </a:lnTo>
                      <a:lnTo>
                        <a:pt x="4" y="3"/>
                      </a:lnTo>
                      <a:lnTo>
                        <a:pt x="15" y="0"/>
                      </a:lnTo>
                      <a:close/>
                    </a:path>
                  </a:pathLst>
                </a:custGeom>
                <a:solidFill>
                  <a:srgbClr val="FFFFFF"/>
                </a:solidFill>
                <a:ln w="9525">
                  <a:noFill/>
                  <a:round/>
                  <a:headEnd/>
                  <a:tailEnd/>
                </a:ln>
              </p:spPr>
              <p:txBody>
                <a:bodyPr/>
                <a:lstStyle/>
                <a:p>
                  <a:endParaRPr lang="en-US">
                    <a:solidFill>
                      <a:srgbClr val="000000"/>
                    </a:solidFill>
                  </a:endParaRPr>
                </a:p>
              </p:txBody>
            </p:sp>
            <p:sp>
              <p:nvSpPr>
                <p:cNvPr id="25900" name="Freeform 30"/>
                <p:cNvSpPr>
                  <a:spLocks/>
                </p:cNvSpPr>
                <p:nvPr/>
              </p:nvSpPr>
              <p:spPr bwMode="auto">
                <a:xfrm>
                  <a:off x="3876" y="1786"/>
                  <a:ext cx="237" cy="411"/>
                </a:xfrm>
                <a:custGeom>
                  <a:avLst/>
                  <a:gdLst>
                    <a:gd name="T0" fmla="*/ 225 w 237"/>
                    <a:gd name="T1" fmla="*/ 16 h 411"/>
                    <a:gd name="T2" fmla="*/ 200 w 237"/>
                    <a:gd name="T3" fmla="*/ 47 h 411"/>
                    <a:gd name="T4" fmla="*/ 175 w 237"/>
                    <a:gd name="T5" fmla="*/ 77 h 411"/>
                    <a:gd name="T6" fmla="*/ 150 w 237"/>
                    <a:gd name="T7" fmla="*/ 109 h 411"/>
                    <a:gd name="T8" fmla="*/ 130 w 237"/>
                    <a:gd name="T9" fmla="*/ 141 h 411"/>
                    <a:gd name="T10" fmla="*/ 109 w 237"/>
                    <a:gd name="T11" fmla="*/ 172 h 411"/>
                    <a:gd name="T12" fmla="*/ 87 w 237"/>
                    <a:gd name="T13" fmla="*/ 201 h 411"/>
                    <a:gd name="T14" fmla="*/ 61 w 237"/>
                    <a:gd name="T15" fmla="*/ 229 h 411"/>
                    <a:gd name="T16" fmla="*/ 36 w 237"/>
                    <a:gd name="T17" fmla="*/ 250 h 411"/>
                    <a:gd name="T18" fmla="*/ 20 w 237"/>
                    <a:gd name="T19" fmla="*/ 271 h 411"/>
                    <a:gd name="T20" fmla="*/ 10 w 237"/>
                    <a:gd name="T21" fmla="*/ 294 h 411"/>
                    <a:gd name="T22" fmla="*/ 5 w 237"/>
                    <a:gd name="T23" fmla="*/ 317 h 411"/>
                    <a:gd name="T24" fmla="*/ 0 w 237"/>
                    <a:gd name="T25" fmla="*/ 342 h 411"/>
                    <a:gd name="T26" fmla="*/ 0 w 237"/>
                    <a:gd name="T27" fmla="*/ 365 h 411"/>
                    <a:gd name="T28" fmla="*/ 8 w 237"/>
                    <a:gd name="T29" fmla="*/ 387 h 411"/>
                    <a:gd name="T30" fmla="*/ 24 w 237"/>
                    <a:gd name="T31" fmla="*/ 405 h 411"/>
                    <a:gd name="T32" fmla="*/ 39 w 237"/>
                    <a:gd name="T33" fmla="*/ 411 h 411"/>
                    <a:gd name="T34" fmla="*/ 44 w 237"/>
                    <a:gd name="T35" fmla="*/ 403 h 411"/>
                    <a:gd name="T36" fmla="*/ 26 w 237"/>
                    <a:gd name="T37" fmla="*/ 376 h 411"/>
                    <a:gd name="T38" fmla="*/ 22 w 237"/>
                    <a:gd name="T39" fmla="*/ 323 h 411"/>
                    <a:gd name="T40" fmla="*/ 30 w 237"/>
                    <a:gd name="T41" fmla="*/ 287 h 411"/>
                    <a:gd name="T42" fmla="*/ 37 w 237"/>
                    <a:gd name="T43" fmla="*/ 275 h 411"/>
                    <a:gd name="T44" fmla="*/ 48 w 237"/>
                    <a:gd name="T45" fmla="*/ 265 h 411"/>
                    <a:gd name="T46" fmla="*/ 61 w 237"/>
                    <a:gd name="T47" fmla="*/ 256 h 411"/>
                    <a:gd name="T48" fmla="*/ 78 w 237"/>
                    <a:gd name="T49" fmla="*/ 242 h 411"/>
                    <a:gd name="T50" fmla="*/ 94 w 237"/>
                    <a:gd name="T51" fmla="*/ 225 h 411"/>
                    <a:gd name="T52" fmla="*/ 108 w 237"/>
                    <a:gd name="T53" fmla="*/ 204 h 411"/>
                    <a:gd name="T54" fmla="*/ 122 w 237"/>
                    <a:gd name="T55" fmla="*/ 181 h 411"/>
                    <a:gd name="T56" fmla="*/ 134 w 237"/>
                    <a:gd name="T57" fmla="*/ 158 h 411"/>
                    <a:gd name="T58" fmla="*/ 148 w 237"/>
                    <a:gd name="T59" fmla="*/ 135 h 411"/>
                    <a:gd name="T60" fmla="*/ 162 w 237"/>
                    <a:gd name="T61" fmla="*/ 107 h 411"/>
                    <a:gd name="T62" fmla="*/ 182 w 237"/>
                    <a:gd name="T63" fmla="*/ 76 h 411"/>
                    <a:gd name="T64" fmla="*/ 204 w 237"/>
                    <a:gd name="T65" fmla="*/ 46 h 411"/>
                    <a:gd name="T66" fmla="*/ 226 w 237"/>
                    <a:gd name="T67" fmla="*/ 16 h 411"/>
                    <a:gd name="T68" fmla="*/ 237 w 237"/>
                    <a:gd name="T69" fmla="*/ 0 h 411"/>
                    <a:gd name="T70" fmla="*/ 237 w 237"/>
                    <a:gd name="T71" fmla="*/ 0 h 411"/>
                    <a:gd name="T72" fmla="*/ 237 w 237"/>
                    <a:gd name="T73" fmla="*/ 0 h 4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7"/>
                    <a:gd name="T112" fmla="*/ 0 h 411"/>
                    <a:gd name="T113" fmla="*/ 237 w 237"/>
                    <a:gd name="T114" fmla="*/ 411 h 4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7" h="411">
                      <a:moveTo>
                        <a:pt x="237" y="0"/>
                      </a:moveTo>
                      <a:lnTo>
                        <a:pt x="225" y="16"/>
                      </a:lnTo>
                      <a:lnTo>
                        <a:pt x="212" y="31"/>
                      </a:lnTo>
                      <a:lnTo>
                        <a:pt x="200" y="47"/>
                      </a:lnTo>
                      <a:lnTo>
                        <a:pt x="188" y="62"/>
                      </a:lnTo>
                      <a:lnTo>
                        <a:pt x="175" y="77"/>
                      </a:lnTo>
                      <a:lnTo>
                        <a:pt x="162" y="94"/>
                      </a:lnTo>
                      <a:lnTo>
                        <a:pt x="150" y="109"/>
                      </a:lnTo>
                      <a:lnTo>
                        <a:pt x="139" y="125"/>
                      </a:lnTo>
                      <a:lnTo>
                        <a:pt x="130" y="141"/>
                      </a:lnTo>
                      <a:lnTo>
                        <a:pt x="119" y="156"/>
                      </a:lnTo>
                      <a:lnTo>
                        <a:pt x="109" y="172"/>
                      </a:lnTo>
                      <a:lnTo>
                        <a:pt x="98" y="186"/>
                      </a:lnTo>
                      <a:lnTo>
                        <a:pt x="87" y="201"/>
                      </a:lnTo>
                      <a:lnTo>
                        <a:pt x="75" y="216"/>
                      </a:lnTo>
                      <a:lnTo>
                        <a:pt x="61" y="229"/>
                      </a:lnTo>
                      <a:lnTo>
                        <a:pt x="47" y="241"/>
                      </a:lnTo>
                      <a:lnTo>
                        <a:pt x="36" y="250"/>
                      </a:lnTo>
                      <a:lnTo>
                        <a:pt x="27" y="261"/>
                      </a:lnTo>
                      <a:lnTo>
                        <a:pt x="20" y="271"/>
                      </a:lnTo>
                      <a:lnTo>
                        <a:pt x="15" y="282"/>
                      </a:lnTo>
                      <a:lnTo>
                        <a:pt x="10" y="294"/>
                      </a:lnTo>
                      <a:lnTo>
                        <a:pt x="8" y="305"/>
                      </a:lnTo>
                      <a:lnTo>
                        <a:pt x="5" y="317"/>
                      </a:lnTo>
                      <a:lnTo>
                        <a:pt x="3" y="330"/>
                      </a:lnTo>
                      <a:lnTo>
                        <a:pt x="0" y="342"/>
                      </a:lnTo>
                      <a:lnTo>
                        <a:pt x="0" y="354"/>
                      </a:lnTo>
                      <a:lnTo>
                        <a:pt x="0" y="365"/>
                      </a:lnTo>
                      <a:lnTo>
                        <a:pt x="3" y="377"/>
                      </a:lnTo>
                      <a:lnTo>
                        <a:pt x="8" y="387"/>
                      </a:lnTo>
                      <a:lnTo>
                        <a:pt x="14" y="397"/>
                      </a:lnTo>
                      <a:lnTo>
                        <a:pt x="24" y="405"/>
                      </a:lnTo>
                      <a:lnTo>
                        <a:pt x="36" y="411"/>
                      </a:lnTo>
                      <a:lnTo>
                        <a:pt x="39" y="411"/>
                      </a:lnTo>
                      <a:lnTo>
                        <a:pt x="43" y="407"/>
                      </a:lnTo>
                      <a:lnTo>
                        <a:pt x="44" y="403"/>
                      </a:lnTo>
                      <a:lnTo>
                        <a:pt x="43" y="399"/>
                      </a:lnTo>
                      <a:lnTo>
                        <a:pt x="26" y="376"/>
                      </a:lnTo>
                      <a:lnTo>
                        <a:pt x="20" y="350"/>
                      </a:lnTo>
                      <a:lnTo>
                        <a:pt x="22" y="323"/>
                      </a:lnTo>
                      <a:lnTo>
                        <a:pt x="27" y="296"/>
                      </a:lnTo>
                      <a:lnTo>
                        <a:pt x="30" y="287"/>
                      </a:lnTo>
                      <a:lnTo>
                        <a:pt x="33" y="281"/>
                      </a:lnTo>
                      <a:lnTo>
                        <a:pt x="37" y="275"/>
                      </a:lnTo>
                      <a:lnTo>
                        <a:pt x="43" y="270"/>
                      </a:lnTo>
                      <a:lnTo>
                        <a:pt x="48" y="265"/>
                      </a:lnTo>
                      <a:lnTo>
                        <a:pt x="55" y="260"/>
                      </a:lnTo>
                      <a:lnTo>
                        <a:pt x="61" y="256"/>
                      </a:lnTo>
                      <a:lnTo>
                        <a:pt x="69" y="250"/>
                      </a:lnTo>
                      <a:lnTo>
                        <a:pt x="78" y="242"/>
                      </a:lnTo>
                      <a:lnTo>
                        <a:pt x="87" y="234"/>
                      </a:lnTo>
                      <a:lnTo>
                        <a:pt x="94" y="225"/>
                      </a:lnTo>
                      <a:lnTo>
                        <a:pt x="100" y="216"/>
                      </a:lnTo>
                      <a:lnTo>
                        <a:pt x="108" y="204"/>
                      </a:lnTo>
                      <a:lnTo>
                        <a:pt x="115" y="192"/>
                      </a:lnTo>
                      <a:lnTo>
                        <a:pt x="122" y="181"/>
                      </a:lnTo>
                      <a:lnTo>
                        <a:pt x="128" y="170"/>
                      </a:lnTo>
                      <a:lnTo>
                        <a:pt x="134" y="158"/>
                      </a:lnTo>
                      <a:lnTo>
                        <a:pt x="142" y="146"/>
                      </a:lnTo>
                      <a:lnTo>
                        <a:pt x="148" y="135"/>
                      </a:lnTo>
                      <a:lnTo>
                        <a:pt x="154" y="123"/>
                      </a:lnTo>
                      <a:lnTo>
                        <a:pt x="162" y="107"/>
                      </a:lnTo>
                      <a:lnTo>
                        <a:pt x="172" y="92"/>
                      </a:lnTo>
                      <a:lnTo>
                        <a:pt x="182" y="76"/>
                      </a:lnTo>
                      <a:lnTo>
                        <a:pt x="193" y="61"/>
                      </a:lnTo>
                      <a:lnTo>
                        <a:pt x="204" y="46"/>
                      </a:lnTo>
                      <a:lnTo>
                        <a:pt x="215" y="30"/>
                      </a:lnTo>
                      <a:lnTo>
                        <a:pt x="226" y="16"/>
                      </a:lnTo>
                      <a:lnTo>
                        <a:pt x="237" y="0"/>
                      </a:lnTo>
                      <a:close/>
                    </a:path>
                  </a:pathLst>
                </a:custGeom>
                <a:solidFill>
                  <a:srgbClr val="000000"/>
                </a:solidFill>
                <a:ln w="9525">
                  <a:noFill/>
                  <a:round/>
                  <a:headEnd/>
                  <a:tailEnd/>
                </a:ln>
              </p:spPr>
              <p:txBody>
                <a:bodyPr/>
                <a:lstStyle/>
                <a:p>
                  <a:endParaRPr lang="en-US">
                    <a:solidFill>
                      <a:srgbClr val="000000"/>
                    </a:solidFill>
                  </a:endParaRPr>
                </a:p>
              </p:txBody>
            </p:sp>
            <p:sp>
              <p:nvSpPr>
                <p:cNvPr id="25901" name="Freeform 31"/>
                <p:cNvSpPr>
                  <a:spLocks/>
                </p:cNvSpPr>
                <p:nvPr/>
              </p:nvSpPr>
              <p:spPr bwMode="auto">
                <a:xfrm>
                  <a:off x="3940" y="1925"/>
                  <a:ext cx="460" cy="304"/>
                </a:xfrm>
                <a:custGeom>
                  <a:avLst/>
                  <a:gdLst>
                    <a:gd name="T0" fmla="*/ 10 w 460"/>
                    <a:gd name="T1" fmla="*/ 291 h 304"/>
                    <a:gd name="T2" fmla="*/ 28 w 460"/>
                    <a:gd name="T3" fmla="*/ 298 h 304"/>
                    <a:gd name="T4" fmla="*/ 47 w 460"/>
                    <a:gd name="T5" fmla="*/ 302 h 304"/>
                    <a:gd name="T6" fmla="*/ 67 w 460"/>
                    <a:gd name="T7" fmla="*/ 304 h 304"/>
                    <a:gd name="T8" fmla="*/ 87 w 460"/>
                    <a:gd name="T9" fmla="*/ 303 h 304"/>
                    <a:gd name="T10" fmla="*/ 105 w 460"/>
                    <a:gd name="T11" fmla="*/ 296 h 304"/>
                    <a:gd name="T12" fmla="*/ 119 w 460"/>
                    <a:gd name="T13" fmla="*/ 285 h 304"/>
                    <a:gd name="T14" fmla="*/ 133 w 460"/>
                    <a:gd name="T15" fmla="*/ 272 h 304"/>
                    <a:gd name="T16" fmla="*/ 148 w 460"/>
                    <a:gd name="T17" fmla="*/ 260 h 304"/>
                    <a:gd name="T18" fmla="*/ 169 w 460"/>
                    <a:gd name="T19" fmla="*/ 250 h 304"/>
                    <a:gd name="T20" fmla="*/ 192 w 460"/>
                    <a:gd name="T21" fmla="*/ 243 h 304"/>
                    <a:gd name="T22" fmla="*/ 215 w 460"/>
                    <a:gd name="T23" fmla="*/ 236 h 304"/>
                    <a:gd name="T24" fmla="*/ 236 w 460"/>
                    <a:gd name="T25" fmla="*/ 226 h 304"/>
                    <a:gd name="T26" fmla="*/ 254 w 460"/>
                    <a:gd name="T27" fmla="*/ 213 h 304"/>
                    <a:gd name="T28" fmla="*/ 271 w 460"/>
                    <a:gd name="T29" fmla="*/ 199 h 304"/>
                    <a:gd name="T30" fmla="*/ 288 w 460"/>
                    <a:gd name="T31" fmla="*/ 186 h 304"/>
                    <a:gd name="T32" fmla="*/ 309 w 460"/>
                    <a:gd name="T33" fmla="*/ 180 h 304"/>
                    <a:gd name="T34" fmla="*/ 330 w 460"/>
                    <a:gd name="T35" fmla="*/ 178 h 304"/>
                    <a:gd name="T36" fmla="*/ 350 w 460"/>
                    <a:gd name="T37" fmla="*/ 178 h 304"/>
                    <a:gd name="T38" fmla="*/ 371 w 460"/>
                    <a:gd name="T39" fmla="*/ 177 h 304"/>
                    <a:gd name="T40" fmla="*/ 392 w 460"/>
                    <a:gd name="T41" fmla="*/ 173 h 304"/>
                    <a:gd name="T42" fmla="*/ 409 w 460"/>
                    <a:gd name="T43" fmla="*/ 165 h 304"/>
                    <a:gd name="T44" fmla="*/ 424 w 460"/>
                    <a:gd name="T45" fmla="*/ 155 h 304"/>
                    <a:gd name="T46" fmla="*/ 437 w 460"/>
                    <a:gd name="T47" fmla="*/ 142 h 304"/>
                    <a:gd name="T48" fmla="*/ 456 w 460"/>
                    <a:gd name="T49" fmla="*/ 104 h 304"/>
                    <a:gd name="T50" fmla="*/ 458 w 460"/>
                    <a:gd name="T51" fmla="*/ 34 h 304"/>
                    <a:gd name="T52" fmla="*/ 450 w 460"/>
                    <a:gd name="T53" fmla="*/ 0 h 304"/>
                    <a:gd name="T54" fmla="*/ 449 w 460"/>
                    <a:gd name="T55" fmla="*/ 1 h 304"/>
                    <a:gd name="T56" fmla="*/ 452 w 460"/>
                    <a:gd name="T57" fmla="*/ 21 h 304"/>
                    <a:gd name="T58" fmla="*/ 453 w 460"/>
                    <a:gd name="T59" fmla="*/ 64 h 304"/>
                    <a:gd name="T60" fmla="*/ 445 w 460"/>
                    <a:gd name="T61" fmla="*/ 106 h 304"/>
                    <a:gd name="T62" fmla="*/ 420 w 460"/>
                    <a:gd name="T63" fmla="*/ 140 h 304"/>
                    <a:gd name="T64" fmla="*/ 389 w 460"/>
                    <a:gd name="T65" fmla="*/ 155 h 304"/>
                    <a:gd name="T66" fmla="*/ 370 w 460"/>
                    <a:gd name="T67" fmla="*/ 156 h 304"/>
                    <a:gd name="T68" fmla="*/ 352 w 460"/>
                    <a:gd name="T69" fmla="*/ 154 h 304"/>
                    <a:gd name="T70" fmla="*/ 332 w 460"/>
                    <a:gd name="T71" fmla="*/ 150 h 304"/>
                    <a:gd name="T72" fmla="*/ 313 w 460"/>
                    <a:gd name="T73" fmla="*/ 148 h 304"/>
                    <a:gd name="T74" fmla="*/ 296 w 460"/>
                    <a:gd name="T75" fmla="*/ 149 h 304"/>
                    <a:gd name="T76" fmla="*/ 279 w 460"/>
                    <a:gd name="T77" fmla="*/ 152 h 304"/>
                    <a:gd name="T78" fmla="*/ 263 w 460"/>
                    <a:gd name="T79" fmla="*/ 160 h 304"/>
                    <a:gd name="T80" fmla="*/ 248 w 460"/>
                    <a:gd name="T81" fmla="*/ 170 h 304"/>
                    <a:gd name="T82" fmla="*/ 235 w 460"/>
                    <a:gd name="T83" fmla="*/ 180 h 304"/>
                    <a:gd name="T84" fmla="*/ 221 w 460"/>
                    <a:gd name="T85" fmla="*/ 189 h 304"/>
                    <a:gd name="T86" fmla="*/ 207 w 460"/>
                    <a:gd name="T87" fmla="*/ 199 h 304"/>
                    <a:gd name="T88" fmla="*/ 192 w 460"/>
                    <a:gd name="T89" fmla="*/ 208 h 304"/>
                    <a:gd name="T90" fmla="*/ 179 w 460"/>
                    <a:gd name="T91" fmla="*/ 214 h 304"/>
                    <a:gd name="T92" fmla="*/ 167 w 460"/>
                    <a:gd name="T93" fmla="*/ 221 h 304"/>
                    <a:gd name="T94" fmla="*/ 154 w 460"/>
                    <a:gd name="T95" fmla="*/ 229 h 304"/>
                    <a:gd name="T96" fmla="*/ 142 w 460"/>
                    <a:gd name="T97" fmla="*/ 242 h 304"/>
                    <a:gd name="T98" fmla="*/ 129 w 460"/>
                    <a:gd name="T99" fmla="*/ 257 h 304"/>
                    <a:gd name="T100" fmla="*/ 115 w 460"/>
                    <a:gd name="T101" fmla="*/ 270 h 304"/>
                    <a:gd name="T102" fmla="*/ 98 w 460"/>
                    <a:gd name="T103" fmla="*/ 282 h 304"/>
                    <a:gd name="T104" fmla="*/ 78 w 460"/>
                    <a:gd name="T105" fmla="*/ 291 h 304"/>
                    <a:gd name="T106" fmla="*/ 56 w 460"/>
                    <a:gd name="T107" fmla="*/ 295 h 304"/>
                    <a:gd name="T108" fmla="*/ 33 w 460"/>
                    <a:gd name="T109" fmla="*/ 294 h 304"/>
                    <a:gd name="T110" fmla="*/ 11 w 460"/>
                    <a:gd name="T111" fmla="*/ 290 h 304"/>
                    <a:gd name="T112" fmla="*/ 0 w 460"/>
                    <a:gd name="T113" fmla="*/ 287 h 304"/>
                    <a:gd name="T114" fmla="*/ 0 w 460"/>
                    <a:gd name="T115" fmla="*/ 287 h 304"/>
                    <a:gd name="T116" fmla="*/ 0 w 460"/>
                    <a:gd name="T117" fmla="*/ 287 h 3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0"/>
                    <a:gd name="T178" fmla="*/ 0 h 304"/>
                    <a:gd name="T179" fmla="*/ 460 w 460"/>
                    <a:gd name="T180" fmla="*/ 304 h 3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0" h="304">
                      <a:moveTo>
                        <a:pt x="0" y="287"/>
                      </a:moveTo>
                      <a:lnTo>
                        <a:pt x="10" y="291"/>
                      </a:lnTo>
                      <a:lnTo>
                        <a:pt x="18" y="295"/>
                      </a:lnTo>
                      <a:lnTo>
                        <a:pt x="28" y="298"/>
                      </a:lnTo>
                      <a:lnTo>
                        <a:pt x="38" y="300"/>
                      </a:lnTo>
                      <a:lnTo>
                        <a:pt x="47" y="302"/>
                      </a:lnTo>
                      <a:lnTo>
                        <a:pt x="57" y="303"/>
                      </a:lnTo>
                      <a:lnTo>
                        <a:pt x="67" y="304"/>
                      </a:lnTo>
                      <a:lnTo>
                        <a:pt x="78" y="304"/>
                      </a:lnTo>
                      <a:lnTo>
                        <a:pt x="87" y="303"/>
                      </a:lnTo>
                      <a:lnTo>
                        <a:pt x="96" y="300"/>
                      </a:lnTo>
                      <a:lnTo>
                        <a:pt x="105" y="296"/>
                      </a:lnTo>
                      <a:lnTo>
                        <a:pt x="112" y="290"/>
                      </a:lnTo>
                      <a:lnTo>
                        <a:pt x="119" y="285"/>
                      </a:lnTo>
                      <a:lnTo>
                        <a:pt x="126" y="279"/>
                      </a:lnTo>
                      <a:lnTo>
                        <a:pt x="133" y="272"/>
                      </a:lnTo>
                      <a:lnTo>
                        <a:pt x="139" y="266"/>
                      </a:lnTo>
                      <a:lnTo>
                        <a:pt x="148" y="260"/>
                      </a:lnTo>
                      <a:lnTo>
                        <a:pt x="158" y="254"/>
                      </a:lnTo>
                      <a:lnTo>
                        <a:pt x="169" y="250"/>
                      </a:lnTo>
                      <a:lnTo>
                        <a:pt x="180" y="246"/>
                      </a:lnTo>
                      <a:lnTo>
                        <a:pt x="192" y="243"/>
                      </a:lnTo>
                      <a:lnTo>
                        <a:pt x="203" y="240"/>
                      </a:lnTo>
                      <a:lnTo>
                        <a:pt x="215" y="236"/>
                      </a:lnTo>
                      <a:lnTo>
                        <a:pt x="226" y="231"/>
                      </a:lnTo>
                      <a:lnTo>
                        <a:pt x="236" y="226"/>
                      </a:lnTo>
                      <a:lnTo>
                        <a:pt x="246" y="220"/>
                      </a:lnTo>
                      <a:lnTo>
                        <a:pt x="254" y="213"/>
                      </a:lnTo>
                      <a:lnTo>
                        <a:pt x="263" y="206"/>
                      </a:lnTo>
                      <a:lnTo>
                        <a:pt x="271" y="199"/>
                      </a:lnTo>
                      <a:lnTo>
                        <a:pt x="280" y="192"/>
                      </a:lnTo>
                      <a:lnTo>
                        <a:pt x="288" y="186"/>
                      </a:lnTo>
                      <a:lnTo>
                        <a:pt x="299" y="182"/>
                      </a:lnTo>
                      <a:lnTo>
                        <a:pt x="309" y="180"/>
                      </a:lnTo>
                      <a:lnTo>
                        <a:pt x="320" y="178"/>
                      </a:lnTo>
                      <a:lnTo>
                        <a:pt x="330" y="178"/>
                      </a:lnTo>
                      <a:lnTo>
                        <a:pt x="341" y="178"/>
                      </a:lnTo>
                      <a:lnTo>
                        <a:pt x="350" y="178"/>
                      </a:lnTo>
                      <a:lnTo>
                        <a:pt x="361" y="177"/>
                      </a:lnTo>
                      <a:lnTo>
                        <a:pt x="371" y="177"/>
                      </a:lnTo>
                      <a:lnTo>
                        <a:pt x="382" y="175"/>
                      </a:lnTo>
                      <a:lnTo>
                        <a:pt x="392" y="173"/>
                      </a:lnTo>
                      <a:lnTo>
                        <a:pt x="400" y="169"/>
                      </a:lnTo>
                      <a:lnTo>
                        <a:pt x="409" y="165"/>
                      </a:lnTo>
                      <a:lnTo>
                        <a:pt x="416" y="160"/>
                      </a:lnTo>
                      <a:lnTo>
                        <a:pt x="424" y="155"/>
                      </a:lnTo>
                      <a:lnTo>
                        <a:pt x="431" y="148"/>
                      </a:lnTo>
                      <a:lnTo>
                        <a:pt x="437" y="142"/>
                      </a:lnTo>
                      <a:lnTo>
                        <a:pt x="442" y="135"/>
                      </a:lnTo>
                      <a:lnTo>
                        <a:pt x="456" y="104"/>
                      </a:lnTo>
                      <a:lnTo>
                        <a:pt x="460" y="69"/>
                      </a:lnTo>
                      <a:lnTo>
                        <a:pt x="458" y="34"/>
                      </a:lnTo>
                      <a:lnTo>
                        <a:pt x="452" y="1"/>
                      </a:lnTo>
                      <a:lnTo>
                        <a:pt x="450" y="0"/>
                      </a:lnTo>
                      <a:lnTo>
                        <a:pt x="449" y="1"/>
                      </a:lnTo>
                      <a:lnTo>
                        <a:pt x="449" y="2"/>
                      </a:lnTo>
                      <a:lnTo>
                        <a:pt x="452" y="21"/>
                      </a:lnTo>
                      <a:lnTo>
                        <a:pt x="453" y="43"/>
                      </a:lnTo>
                      <a:lnTo>
                        <a:pt x="453" y="64"/>
                      </a:lnTo>
                      <a:lnTo>
                        <a:pt x="450" y="86"/>
                      </a:lnTo>
                      <a:lnTo>
                        <a:pt x="445" y="106"/>
                      </a:lnTo>
                      <a:lnTo>
                        <a:pt x="436" y="125"/>
                      </a:lnTo>
                      <a:lnTo>
                        <a:pt x="420" y="140"/>
                      </a:lnTo>
                      <a:lnTo>
                        <a:pt x="399" y="151"/>
                      </a:lnTo>
                      <a:lnTo>
                        <a:pt x="389" y="155"/>
                      </a:lnTo>
                      <a:lnTo>
                        <a:pt x="380" y="156"/>
                      </a:lnTo>
                      <a:lnTo>
                        <a:pt x="370" y="156"/>
                      </a:lnTo>
                      <a:lnTo>
                        <a:pt x="361" y="155"/>
                      </a:lnTo>
                      <a:lnTo>
                        <a:pt x="352" y="154"/>
                      </a:lnTo>
                      <a:lnTo>
                        <a:pt x="342" y="152"/>
                      </a:lnTo>
                      <a:lnTo>
                        <a:pt x="332" y="150"/>
                      </a:lnTo>
                      <a:lnTo>
                        <a:pt x="322" y="149"/>
                      </a:lnTo>
                      <a:lnTo>
                        <a:pt x="313" y="148"/>
                      </a:lnTo>
                      <a:lnTo>
                        <a:pt x="304" y="148"/>
                      </a:lnTo>
                      <a:lnTo>
                        <a:pt x="296" y="149"/>
                      </a:lnTo>
                      <a:lnTo>
                        <a:pt x="287" y="150"/>
                      </a:lnTo>
                      <a:lnTo>
                        <a:pt x="279" y="152"/>
                      </a:lnTo>
                      <a:lnTo>
                        <a:pt x="271" y="157"/>
                      </a:lnTo>
                      <a:lnTo>
                        <a:pt x="263" y="160"/>
                      </a:lnTo>
                      <a:lnTo>
                        <a:pt x="255" y="165"/>
                      </a:lnTo>
                      <a:lnTo>
                        <a:pt x="248" y="170"/>
                      </a:lnTo>
                      <a:lnTo>
                        <a:pt x="242" y="175"/>
                      </a:lnTo>
                      <a:lnTo>
                        <a:pt x="235" y="180"/>
                      </a:lnTo>
                      <a:lnTo>
                        <a:pt x="229" y="184"/>
                      </a:lnTo>
                      <a:lnTo>
                        <a:pt x="221" y="189"/>
                      </a:lnTo>
                      <a:lnTo>
                        <a:pt x="214" y="195"/>
                      </a:lnTo>
                      <a:lnTo>
                        <a:pt x="207" y="199"/>
                      </a:lnTo>
                      <a:lnTo>
                        <a:pt x="199" y="204"/>
                      </a:lnTo>
                      <a:lnTo>
                        <a:pt x="192" y="208"/>
                      </a:lnTo>
                      <a:lnTo>
                        <a:pt x="186" y="211"/>
                      </a:lnTo>
                      <a:lnTo>
                        <a:pt x="179" y="214"/>
                      </a:lnTo>
                      <a:lnTo>
                        <a:pt x="173" y="217"/>
                      </a:lnTo>
                      <a:lnTo>
                        <a:pt x="167" y="221"/>
                      </a:lnTo>
                      <a:lnTo>
                        <a:pt x="161" y="224"/>
                      </a:lnTo>
                      <a:lnTo>
                        <a:pt x="154" y="229"/>
                      </a:lnTo>
                      <a:lnTo>
                        <a:pt x="150" y="234"/>
                      </a:lnTo>
                      <a:lnTo>
                        <a:pt x="142" y="242"/>
                      </a:lnTo>
                      <a:lnTo>
                        <a:pt x="136" y="250"/>
                      </a:lnTo>
                      <a:lnTo>
                        <a:pt x="129" y="257"/>
                      </a:lnTo>
                      <a:lnTo>
                        <a:pt x="123" y="264"/>
                      </a:lnTo>
                      <a:lnTo>
                        <a:pt x="115" y="270"/>
                      </a:lnTo>
                      <a:lnTo>
                        <a:pt x="107" y="277"/>
                      </a:lnTo>
                      <a:lnTo>
                        <a:pt x="98" y="282"/>
                      </a:lnTo>
                      <a:lnTo>
                        <a:pt x="89" y="287"/>
                      </a:lnTo>
                      <a:lnTo>
                        <a:pt x="78" y="291"/>
                      </a:lnTo>
                      <a:lnTo>
                        <a:pt x="67" y="293"/>
                      </a:lnTo>
                      <a:lnTo>
                        <a:pt x="56" y="295"/>
                      </a:lnTo>
                      <a:lnTo>
                        <a:pt x="45" y="295"/>
                      </a:lnTo>
                      <a:lnTo>
                        <a:pt x="33" y="294"/>
                      </a:lnTo>
                      <a:lnTo>
                        <a:pt x="22" y="292"/>
                      </a:lnTo>
                      <a:lnTo>
                        <a:pt x="11" y="290"/>
                      </a:lnTo>
                      <a:lnTo>
                        <a:pt x="0" y="287"/>
                      </a:lnTo>
                      <a:close/>
                    </a:path>
                  </a:pathLst>
                </a:custGeom>
                <a:solidFill>
                  <a:srgbClr val="000000"/>
                </a:solidFill>
                <a:ln w="9525">
                  <a:noFill/>
                  <a:round/>
                  <a:headEnd/>
                  <a:tailEnd/>
                </a:ln>
              </p:spPr>
              <p:txBody>
                <a:bodyPr/>
                <a:lstStyle/>
                <a:p>
                  <a:endParaRPr lang="en-US">
                    <a:solidFill>
                      <a:srgbClr val="000000"/>
                    </a:solidFill>
                  </a:endParaRPr>
                </a:p>
              </p:txBody>
            </p:sp>
            <p:sp>
              <p:nvSpPr>
                <p:cNvPr id="25902" name="Freeform 32"/>
                <p:cNvSpPr>
                  <a:spLocks/>
                </p:cNvSpPr>
                <p:nvPr/>
              </p:nvSpPr>
              <p:spPr bwMode="auto">
                <a:xfrm>
                  <a:off x="3934" y="2097"/>
                  <a:ext cx="33" cy="69"/>
                </a:xfrm>
                <a:custGeom>
                  <a:avLst/>
                  <a:gdLst>
                    <a:gd name="T0" fmla="*/ 0 w 33"/>
                    <a:gd name="T1" fmla="*/ 69 h 69"/>
                    <a:gd name="T2" fmla="*/ 6 w 33"/>
                    <a:gd name="T3" fmla="*/ 60 h 69"/>
                    <a:gd name="T4" fmla="*/ 12 w 33"/>
                    <a:gd name="T5" fmla="*/ 52 h 69"/>
                    <a:gd name="T6" fmla="*/ 17 w 33"/>
                    <a:gd name="T7" fmla="*/ 44 h 69"/>
                    <a:gd name="T8" fmla="*/ 23 w 33"/>
                    <a:gd name="T9" fmla="*/ 36 h 69"/>
                    <a:gd name="T10" fmla="*/ 26 w 33"/>
                    <a:gd name="T11" fmla="*/ 30 h 69"/>
                    <a:gd name="T12" fmla="*/ 30 w 33"/>
                    <a:gd name="T13" fmla="*/ 23 h 69"/>
                    <a:gd name="T14" fmla="*/ 33 w 33"/>
                    <a:gd name="T15" fmla="*/ 15 h 69"/>
                    <a:gd name="T16" fmla="*/ 33 w 33"/>
                    <a:gd name="T17" fmla="*/ 8 h 69"/>
                    <a:gd name="T18" fmla="*/ 26 w 33"/>
                    <a:gd name="T19" fmla="*/ 1 h 69"/>
                    <a:gd name="T20" fmla="*/ 19 w 33"/>
                    <a:gd name="T21" fmla="*/ 0 h 69"/>
                    <a:gd name="T22" fmla="*/ 11 w 33"/>
                    <a:gd name="T23" fmla="*/ 3 h 69"/>
                    <a:gd name="T24" fmla="*/ 5 w 33"/>
                    <a:gd name="T25" fmla="*/ 10 h 69"/>
                    <a:gd name="T26" fmla="*/ 5 w 33"/>
                    <a:gd name="T27" fmla="*/ 12 h 69"/>
                    <a:gd name="T28" fmla="*/ 5 w 33"/>
                    <a:gd name="T29" fmla="*/ 13 h 69"/>
                    <a:gd name="T30" fmla="*/ 6 w 33"/>
                    <a:gd name="T31" fmla="*/ 13 h 69"/>
                    <a:gd name="T32" fmla="*/ 7 w 33"/>
                    <a:gd name="T33" fmla="*/ 12 h 69"/>
                    <a:gd name="T34" fmla="*/ 9 w 33"/>
                    <a:gd name="T35" fmla="*/ 9 h 69"/>
                    <a:gd name="T36" fmla="*/ 12 w 33"/>
                    <a:gd name="T37" fmla="*/ 7 h 69"/>
                    <a:gd name="T38" fmla="*/ 16 w 33"/>
                    <a:gd name="T39" fmla="*/ 6 h 69"/>
                    <a:gd name="T40" fmla="*/ 19 w 33"/>
                    <a:gd name="T41" fmla="*/ 5 h 69"/>
                    <a:gd name="T42" fmla="*/ 25 w 33"/>
                    <a:gd name="T43" fmla="*/ 7 h 69"/>
                    <a:gd name="T44" fmla="*/ 28 w 33"/>
                    <a:gd name="T45" fmla="*/ 12 h 69"/>
                    <a:gd name="T46" fmla="*/ 26 w 33"/>
                    <a:gd name="T47" fmla="*/ 19 h 69"/>
                    <a:gd name="T48" fmla="*/ 24 w 33"/>
                    <a:gd name="T49" fmla="*/ 25 h 69"/>
                    <a:gd name="T50" fmla="*/ 19 w 33"/>
                    <a:gd name="T51" fmla="*/ 36 h 69"/>
                    <a:gd name="T52" fmla="*/ 13 w 33"/>
                    <a:gd name="T53" fmla="*/ 47 h 69"/>
                    <a:gd name="T54" fmla="*/ 7 w 33"/>
                    <a:gd name="T55" fmla="*/ 57 h 69"/>
                    <a:gd name="T56" fmla="*/ 0 w 33"/>
                    <a:gd name="T57" fmla="*/ 68 h 69"/>
                    <a:gd name="T58" fmla="*/ 0 w 33"/>
                    <a:gd name="T59" fmla="*/ 69 h 69"/>
                    <a:gd name="T60" fmla="*/ 0 w 33"/>
                    <a:gd name="T61" fmla="*/ 69 h 69"/>
                    <a:gd name="T62" fmla="*/ 0 w 33"/>
                    <a:gd name="T63" fmla="*/ 69 h 69"/>
                    <a:gd name="T64" fmla="*/ 0 w 33"/>
                    <a:gd name="T65" fmla="*/ 69 h 69"/>
                    <a:gd name="T66" fmla="*/ 0 w 33"/>
                    <a:gd name="T67" fmla="*/ 69 h 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
                    <a:gd name="T103" fmla="*/ 0 h 69"/>
                    <a:gd name="T104" fmla="*/ 33 w 33"/>
                    <a:gd name="T105" fmla="*/ 69 h 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 h="69">
                      <a:moveTo>
                        <a:pt x="0" y="69"/>
                      </a:moveTo>
                      <a:lnTo>
                        <a:pt x="6" y="60"/>
                      </a:lnTo>
                      <a:lnTo>
                        <a:pt x="12" y="52"/>
                      </a:lnTo>
                      <a:lnTo>
                        <a:pt x="17" y="44"/>
                      </a:lnTo>
                      <a:lnTo>
                        <a:pt x="23" y="36"/>
                      </a:lnTo>
                      <a:lnTo>
                        <a:pt x="26" y="30"/>
                      </a:lnTo>
                      <a:lnTo>
                        <a:pt x="30" y="23"/>
                      </a:lnTo>
                      <a:lnTo>
                        <a:pt x="33" y="15"/>
                      </a:lnTo>
                      <a:lnTo>
                        <a:pt x="33" y="8"/>
                      </a:lnTo>
                      <a:lnTo>
                        <a:pt x="26" y="1"/>
                      </a:lnTo>
                      <a:lnTo>
                        <a:pt x="19" y="0"/>
                      </a:lnTo>
                      <a:lnTo>
                        <a:pt x="11" y="3"/>
                      </a:lnTo>
                      <a:lnTo>
                        <a:pt x="5" y="10"/>
                      </a:lnTo>
                      <a:lnTo>
                        <a:pt x="5" y="12"/>
                      </a:lnTo>
                      <a:lnTo>
                        <a:pt x="5" y="13"/>
                      </a:lnTo>
                      <a:lnTo>
                        <a:pt x="6" y="13"/>
                      </a:lnTo>
                      <a:lnTo>
                        <a:pt x="7" y="12"/>
                      </a:lnTo>
                      <a:lnTo>
                        <a:pt x="9" y="9"/>
                      </a:lnTo>
                      <a:lnTo>
                        <a:pt x="12" y="7"/>
                      </a:lnTo>
                      <a:lnTo>
                        <a:pt x="16" y="6"/>
                      </a:lnTo>
                      <a:lnTo>
                        <a:pt x="19" y="5"/>
                      </a:lnTo>
                      <a:lnTo>
                        <a:pt x="25" y="7"/>
                      </a:lnTo>
                      <a:lnTo>
                        <a:pt x="28" y="12"/>
                      </a:lnTo>
                      <a:lnTo>
                        <a:pt x="26" y="19"/>
                      </a:lnTo>
                      <a:lnTo>
                        <a:pt x="24" y="25"/>
                      </a:lnTo>
                      <a:lnTo>
                        <a:pt x="19" y="36"/>
                      </a:lnTo>
                      <a:lnTo>
                        <a:pt x="13" y="47"/>
                      </a:lnTo>
                      <a:lnTo>
                        <a:pt x="7" y="57"/>
                      </a:lnTo>
                      <a:lnTo>
                        <a:pt x="0" y="68"/>
                      </a:lnTo>
                      <a:lnTo>
                        <a:pt x="0" y="69"/>
                      </a:lnTo>
                      <a:close/>
                    </a:path>
                  </a:pathLst>
                </a:custGeom>
                <a:solidFill>
                  <a:srgbClr val="000000"/>
                </a:solidFill>
                <a:ln w="9525">
                  <a:noFill/>
                  <a:round/>
                  <a:headEnd/>
                  <a:tailEnd/>
                </a:ln>
              </p:spPr>
              <p:txBody>
                <a:bodyPr/>
                <a:lstStyle/>
                <a:p>
                  <a:endParaRPr lang="en-US">
                    <a:solidFill>
                      <a:srgbClr val="000000"/>
                    </a:solidFill>
                  </a:endParaRPr>
                </a:p>
              </p:txBody>
            </p:sp>
            <p:sp>
              <p:nvSpPr>
                <p:cNvPr id="25903" name="Freeform 33"/>
                <p:cNvSpPr>
                  <a:spLocks/>
                </p:cNvSpPr>
                <p:nvPr/>
              </p:nvSpPr>
              <p:spPr bwMode="auto">
                <a:xfrm>
                  <a:off x="3914" y="2158"/>
                  <a:ext cx="132" cy="50"/>
                </a:xfrm>
                <a:custGeom>
                  <a:avLst/>
                  <a:gdLst>
                    <a:gd name="T0" fmla="*/ 0 w 132"/>
                    <a:gd name="T1" fmla="*/ 44 h 50"/>
                    <a:gd name="T2" fmla="*/ 9 w 132"/>
                    <a:gd name="T3" fmla="*/ 46 h 50"/>
                    <a:gd name="T4" fmla="*/ 17 w 132"/>
                    <a:gd name="T5" fmla="*/ 47 h 50"/>
                    <a:gd name="T6" fmla="*/ 26 w 132"/>
                    <a:gd name="T7" fmla="*/ 49 h 50"/>
                    <a:gd name="T8" fmla="*/ 34 w 132"/>
                    <a:gd name="T9" fmla="*/ 50 h 50"/>
                    <a:gd name="T10" fmla="*/ 42 w 132"/>
                    <a:gd name="T11" fmla="*/ 50 h 50"/>
                    <a:gd name="T12" fmla="*/ 50 w 132"/>
                    <a:gd name="T13" fmla="*/ 50 h 50"/>
                    <a:gd name="T14" fmla="*/ 59 w 132"/>
                    <a:gd name="T15" fmla="*/ 49 h 50"/>
                    <a:gd name="T16" fmla="*/ 67 w 132"/>
                    <a:gd name="T17" fmla="*/ 47 h 50"/>
                    <a:gd name="T18" fmla="*/ 77 w 132"/>
                    <a:gd name="T19" fmla="*/ 44 h 50"/>
                    <a:gd name="T20" fmla="*/ 85 w 132"/>
                    <a:gd name="T21" fmla="*/ 38 h 50"/>
                    <a:gd name="T22" fmla="*/ 93 w 132"/>
                    <a:gd name="T23" fmla="*/ 33 h 50"/>
                    <a:gd name="T24" fmla="*/ 100 w 132"/>
                    <a:gd name="T25" fmla="*/ 26 h 50"/>
                    <a:gd name="T26" fmla="*/ 107 w 132"/>
                    <a:gd name="T27" fmla="*/ 20 h 50"/>
                    <a:gd name="T28" fmla="*/ 115 w 132"/>
                    <a:gd name="T29" fmla="*/ 14 h 50"/>
                    <a:gd name="T30" fmla="*/ 122 w 132"/>
                    <a:gd name="T31" fmla="*/ 8 h 50"/>
                    <a:gd name="T32" fmla="*/ 131 w 132"/>
                    <a:gd name="T33" fmla="*/ 4 h 50"/>
                    <a:gd name="T34" fmla="*/ 132 w 132"/>
                    <a:gd name="T35" fmla="*/ 3 h 50"/>
                    <a:gd name="T36" fmla="*/ 132 w 132"/>
                    <a:gd name="T37" fmla="*/ 1 h 50"/>
                    <a:gd name="T38" fmla="*/ 132 w 132"/>
                    <a:gd name="T39" fmla="*/ 0 h 50"/>
                    <a:gd name="T40" fmla="*/ 131 w 132"/>
                    <a:gd name="T41" fmla="*/ 0 h 50"/>
                    <a:gd name="T42" fmla="*/ 121 w 132"/>
                    <a:gd name="T43" fmla="*/ 5 h 50"/>
                    <a:gd name="T44" fmla="*/ 112 w 132"/>
                    <a:gd name="T45" fmla="*/ 11 h 50"/>
                    <a:gd name="T46" fmla="*/ 104 w 132"/>
                    <a:gd name="T47" fmla="*/ 17 h 50"/>
                    <a:gd name="T48" fmla="*/ 96 w 132"/>
                    <a:gd name="T49" fmla="*/ 24 h 50"/>
                    <a:gd name="T50" fmla="*/ 87 w 132"/>
                    <a:gd name="T51" fmla="*/ 32 h 50"/>
                    <a:gd name="T52" fmla="*/ 76 w 132"/>
                    <a:gd name="T53" fmla="*/ 38 h 50"/>
                    <a:gd name="T54" fmla="*/ 65 w 132"/>
                    <a:gd name="T55" fmla="*/ 42 h 50"/>
                    <a:gd name="T56" fmla="*/ 53 w 132"/>
                    <a:gd name="T57" fmla="*/ 46 h 50"/>
                    <a:gd name="T58" fmla="*/ 40 w 132"/>
                    <a:gd name="T59" fmla="*/ 47 h 50"/>
                    <a:gd name="T60" fmla="*/ 27 w 132"/>
                    <a:gd name="T61" fmla="*/ 47 h 50"/>
                    <a:gd name="T62" fmla="*/ 15 w 132"/>
                    <a:gd name="T63" fmla="*/ 46 h 50"/>
                    <a:gd name="T64" fmla="*/ 1 w 132"/>
                    <a:gd name="T65" fmla="*/ 44 h 50"/>
                    <a:gd name="T66" fmla="*/ 1 w 132"/>
                    <a:gd name="T67" fmla="*/ 44 h 50"/>
                    <a:gd name="T68" fmla="*/ 1 w 132"/>
                    <a:gd name="T69" fmla="*/ 44 h 50"/>
                    <a:gd name="T70" fmla="*/ 0 w 132"/>
                    <a:gd name="T71" fmla="*/ 44 h 50"/>
                    <a:gd name="T72" fmla="*/ 0 w 132"/>
                    <a:gd name="T73" fmla="*/ 44 h 50"/>
                    <a:gd name="T74" fmla="*/ 0 w 132"/>
                    <a:gd name="T75" fmla="*/ 44 h 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50"/>
                    <a:gd name="T116" fmla="*/ 132 w 132"/>
                    <a:gd name="T117" fmla="*/ 50 h 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50">
                      <a:moveTo>
                        <a:pt x="0" y="44"/>
                      </a:moveTo>
                      <a:lnTo>
                        <a:pt x="9" y="46"/>
                      </a:lnTo>
                      <a:lnTo>
                        <a:pt x="17" y="47"/>
                      </a:lnTo>
                      <a:lnTo>
                        <a:pt x="26" y="49"/>
                      </a:lnTo>
                      <a:lnTo>
                        <a:pt x="34" y="50"/>
                      </a:lnTo>
                      <a:lnTo>
                        <a:pt x="42" y="50"/>
                      </a:lnTo>
                      <a:lnTo>
                        <a:pt x="50" y="50"/>
                      </a:lnTo>
                      <a:lnTo>
                        <a:pt x="59" y="49"/>
                      </a:lnTo>
                      <a:lnTo>
                        <a:pt x="67" y="47"/>
                      </a:lnTo>
                      <a:lnTo>
                        <a:pt x="77" y="44"/>
                      </a:lnTo>
                      <a:lnTo>
                        <a:pt x="85" y="38"/>
                      </a:lnTo>
                      <a:lnTo>
                        <a:pt x="93" y="33"/>
                      </a:lnTo>
                      <a:lnTo>
                        <a:pt x="100" y="26"/>
                      </a:lnTo>
                      <a:lnTo>
                        <a:pt x="107" y="20"/>
                      </a:lnTo>
                      <a:lnTo>
                        <a:pt x="115" y="14"/>
                      </a:lnTo>
                      <a:lnTo>
                        <a:pt x="122" y="8"/>
                      </a:lnTo>
                      <a:lnTo>
                        <a:pt x="131" y="4"/>
                      </a:lnTo>
                      <a:lnTo>
                        <a:pt x="132" y="3"/>
                      </a:lnTo>
                      <a:lnTo>
                        <a:pt x="132" y="1"/>
                      </a:lnTo>
                      <a:lnTo>
                        <a:pt x="132" y="0"/>
                      </a:lnTo>
                      <a:lnTo>
                        <a:pt x="131" y="0"/>
                      </a:lnTo>
                      <a:lnTo>
                        <a:pt x="121" y="5"/>
                      </a:lnTo>
                      <a:lnTo>
                        <a:pt x="112" y="11"/>
                      </a:lnTo>
                      <a:lnTo>
                        <a:pt x="104" y="17"/>
                      </a:lnTo>
                      <a:lnTo>
                        <a:pt x="96" y="24"/>
                      </a:lnTo>
                      <a:lnTo>
                        <a:pt x="87" y="32"/>
                      </a:lnTo>
                      <a:lnTo>
                        <a:pt x="76" y="38"/>
                      </a:lnTo>
                      <a:lnTo>
                        <a:pt x="65" y="42"/>
                      </a:lnTo>
                      <a:lnTo>
                        <a:pt x="53" y="46"/>
                      </a:lnTo>
                      <a:lnTo>
                        <a:pt x="40" y="47"/>
                      </a:lnTo>
                      <a:lnTo>
                        <a:pt x="27" y="47"/>
                      </a:lnTo>
                      <a:lnTo>
                        <a:pt x="15" y="46"/>
                      </a:lnTo>
                      <a:lnTo>
                        <a:pt x="1" y="44"/>
                      </a:lnTo>
                      <a:lnTo>
                        <a:pt x="0" y="44"/>
                      </a:lnTo>
                      <a:close/>
                    </a:path>
                  </a:pathLst>
                </a:custGeom>
                <a:solidFill>
                  <a:srgbClr val="000000"/>
                </a:solidFill>
                <a:ln w="9525">
                  <a:noFill/>
                  <a:round/>
                  <a:headEnd/>
                  <a:tailEnd/>
                </a:ln>
              </p:spPr>
              <p:txBody>
                <a:bodyPr/>
                <a:lstStyle/>
                <a:p>
                  <a:endParaRPr lang="en-US">
                    <a:solidFill>
                      <a:srgbClr val="000000"/>
                    </a:solidFill>
                  </a:endParaRPr>
                </a:p>
              </p:txBody>
            </p:sp>
            <p:sp>
              <p:nvSpPr>
                <p:cNvPr id="25904" name="Freeform 34"/>
                <p:cNvSpPr>
                  <a:spLocks/>
                </p:cNvSpPr>
                <p:nvPr/>
              </p:nvSpPr>
              <p:spPr bwMode="auto">
                <a:xfrm>
                  <a:off x="4254" y="1444"/>
                  <a:ext cx="123" cy="345"/>
                </a:xfrm>
                <a:custGeom>
                  <a:avLst/>
                  <a:gdLst>
                    <a:gd name="T0" fmla="*/ 108 w 123"/>
                    <a:gd name="T1" fmla="*/ 344 h 345"/>
                    <a:gd name="T2" fmla="*/ 112 w 123"/>
                    <a:gd name="T3" fmla="*/ 322 h 345"/>
                    <a:gd name="T4" fmla="*/ 117 w 123"/>
                    <a:gd name="T5" fmla="*/ 298 h 345"/>
                    <a:gd name="T6" fmla="*/ 120 w 123"/>
                    <a:gd name="T7" fmla="*/ 276 h 345"/>
                    <a:gd name="T8" fmla="*/ 123 w 123"/>
                    <a:gd name="T9" fmla="*/ 253 h 345"/>
                    <a:gd name="T10" fmla="*/ 123 w 123"/>
                    <a:gd name="T11" fmla="*/ 229 h 345"/>
                    <a:gd name="T12" fmla="*/ 119 w 123"/>
                    <a:gd name="T13" fmla="*/ 205 h 345"/>
                    <a:gd name="T14" fmla="*/ 113 w 123"/>
                    <a:gd name="T15" fmla="*/ 183 h 345"/>
                    <a:gd name="T16" fmla="*/ 103 w 123"/>
                    <a:gd name="T17" fmla="*/ 160 h 345"/>
                    <a:gd name="T18" fmla="*/ 99 w 123"/>
                    <a:gd name="T19" fmla="*/ 150 h 345"/>
                    <a:gd name="T20" fmla="*/ 92 w 123"/>
                    <a:gd name="T21" fmla="*/ 139 h 345"/>
                    <a:gd name="T22" fmla="*/ 86 w 123"/>
                    <a:gd name="T23" fmla="*/ 130 h 345"/>
                    <a:gd name="T24" fmla="*/ 79 w 123"/>
                    <a:gd name="T25" fmla="*/ 121 h 345"/>
                    <a:gd name="T26" fmla="*/ 72 w 123"/>
                    <a:gd name="T27" fmla="*/ 112 h 345"/>
                    <a:gd name="T28" fmla="*/ 64 w 123"/>
                    <a:gd name="T29" fmla="*/ 103 h 345"/>
                    <a:gd name="T30" fmla="*/ 57 w 123"/>
                    <a:gd name="T31" fmla="*/ 93 h 345"/>
                    <a:gd name="T32" fmla="*/ 50 w 123"/>
                    <a:gd name="T33" fmla="*/ 84 h 345"/>
                    <a:gd name="T34" fmla="*/ 43 w 123"/>
                    <a:gd name="T35" fmla="*/ 75 h 345"/>
                    <a:gd name="T36" fmla="*/ 36 w 123"/>
                    <a:gd name="T37" fmla="*/ 65 h 345"/>
                    <a:gd name="T38" fmla="*/ 30 w 123"/>
                    <a:gd name="T39" fmla="*/ 54 h 345"/>
                    <a:gd name="T40" fmla="*/ 26 w 123"/>
                    <a:gd name="T41" fmla="*/ 44 h 345"/>
                    <a:gd name="T42" fmla="*/ 21 w 123"/>
                    <a:gd name="T43" fmla="*/ 34 h 345"/>
                    <a:gd name="T44" fmla="*/ 17 w 123"/>
                    <a:gd name="T45" fmla="*/ 24 h 345"/>
                    <a:gd name="T46" fmla="*/ 13 w 123"/>
                    <a:gd name="T47" fmla="*/ 13 h 345"/>
                    <a:gd name="T48" fmla="*/ 10 w 123"/>
                    <a:gd name="T49" fmla="*/ 2 h 345"/>
                    <a:gd name="T50" fmla="*/ 7 w 123"/>
                    <a:gd name="T51" fmla="*/ 0 h 345"/>
                    <a:gd name="T52" fmla="*/ 4 w 123"/>
                    <a:gd name="T53" fmla="*/ 1 h 345"/>
                    <a:gd name="T54" fmla="*/ 1 w 123"/>
                    <a:gd name="T55" fmla="*/ 3 h 345"/>
                    <a:gd name="T56" fmla="*/ 0 w 123"/>
                    <a:gd name="T57" fmla="*/ 6 h 345"/>
                    <a:gd name="T58" fmla="*/ 0 w 123"/>
                    <a:gd name="T59" fmla="*/ 27 h 345"/>
                    <a:gd name="T60" fmla="*/ 4 w 123"/>
                    <a:gd name="T61" fmla="*/ 46 h 345"/>
                    <a:gd name="T62" fmla="*/ 8 w 123"/>
                    <a:gd name="T63" fmla="*/ 66 h 345"/>
                    <a:gd name="T64" fmla="*/ 16 w 123"/>
                    <a:gd name="T65" fmla="*/ 85 h 345"/>
                    <a:gd name="T66" fmla="*/ 23 w 123"/>
                    <a:gd name="T67" fmla="*/ 105 h 345"/>
                    <a:gd name="T68" fmla="*/ 33 w 123"/>
                    <a:gd name="T69" fmla="*/ 124 h 345"/>
                    <a:gd name="T70" fmla="*/ 41 w 123"/>
                    <a:gd name="T71" fmla="*/ 143 h 345"/>
                    <a:gd name="T72" fmla="*/ 51 w 123"/>
                    <a:gd name="T73" fmla="*/ 161 h 345"/>
                    <a:gd name="T74" fmla="*/ 62 w 123"/>
                    <a:gd name="T75" fmla="*/ 183 h 345"/>
                    <a:gd name="T76" fmla="*/ 72 w 123"/>
                    <a:gd name="T77" fmla="*/ 205 h 345"/>
                    <a:gd name="T78" fmla="*/ 83 w 123"/>
                    <a:gd name="T79" fmla="*/ 228 h 345"/>
                    <a:gd name="T80" fmla="*/ 91 w 123"/>
                    <a:gd name="T81" fmla="*/ 251 h 345"/>
                    <a:gd name="T82" fmla="*/ 99 w 123"/>
                    <a:gd name="T83" fmla="*/ 275 h 345"/>
                    <a:gd name="T84" fmla="*/ 105 w 123"/>
                    <a:gd name="T85" fmla="*/ 298 h 345"/>
                    <a:gd name="T86" fmla="*/ 107 w 123"/>
                    <a:gd name="T87" fmla="*/ 322 h 345"/>
                    <a:gd name="T88" fmla="*/ 108 w 123"/>
                    <a:gd name="T89" fmla="*/ 345 h 345"/>
                    <a:gd name="T90" fmla="*/ 108 w 123"/>
                    <a:gd name="T91" fmla="*/ 345 h 345"/>
                    <a:gd name="T92" fmla="*/ 108 w 123"/>
                    <a:gd name="T93" fmla="*/ 345 h 345"/>
                    <a:gd name="T94" fmla="*/ 108 w 123"/>
                    <a:gd name="T95" fmla="*/ 345 h 345"/>
                    <a:gd name="T96" fmla="*/ 108 w 123"/>
                    <a:gd name="T97" fmla="*/ 344 h 345"/>
                    <a:gd name="T98" fmla="*/ 108 w 123"/>
                    <a:gd name="T99" fmla="*/ 344 h 3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3"/>
                    <a:gd name="T151" fmla="*/ 0 h 345"/>
                    <a:gd name="T152" fmla="*/ 123 w 123"/>
                    <a:gd name="T153" fmla="*/ 345 h 3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3" h="345">
                      <a:moveTo>
                        <a:pt x="108" y="344"/>
                      </a:moveTo>
                      <a:lnTo>
                        <a:pt x="112" y="322"/>
                      </a:lnTo>
                      <a:lnTo>
                        <a:pt x="117" y="298"/>
                      </a:lnTo>
                      <a:lnTo>
                        <a:pt x="120" y="276"/>
                      </a:lnTo>
                      <a:lnTo>
                        <a:pt x="123" y="253"/>
                      </a:lnTo>
                      <a:lnTo>
                        <a:pt x="123" y="229"/>
                      </a:lnTo>
                      <a:lnTo>
                        <a:pt x="119" y="205"/>
                      </a:lnTo>
                      <a:lnTo>
                        <a:pt x="113" y="183"/>
                      </a:lnTo>
                      <a:lnTo>
                        <a:pt x="103" y="160"/>
                      </a:lnTo>
                      <a:lnTo>
                        <a:pt x="99" y="150"/>
                      </a:lnTo>
                      <a:lnTo>
                        <a:pt x="92" y="139"/>
                      </a:lnTo>
                      <a:lnTo>
                        <a:pt x="86" y="130"/>
                      </a:lnTo>
                      <a:lnTo>
                        <a:pt x="79" y="121"/>
                      </a:lnTo>
                      <a:lnTo>
                        <a:pt x="72" y="112"/>
                      </a:lnTo>
                      <a:lnTo>
                        <a:pt x="64" y="103"/>
                      </a:lnTo>
                      <a:lnTo>
                        <a:pt x="57" y="93"/>
                      </a:lnTo>
                      <a:lnTo>
                        <a:pt x="50" y="84"/>
                      </a:lnTo>
                      <a:lnTo>
                        <a:pt x="43" y="75"/>
                      </a:lnTo>
                      <a:lnTo>
                        <a:pt x="36" y="65"/>
                      </a:lnTo>
                      <a:lnTo>
                        <a:pt x="30" y="54"/>
                      </a:lnTo>
                      <a:lnTo>
                        <a:pt x="26" y="44"/>
                      </a:lnTo>
                      <a:lnTo>
                        <a:pt x="21" y="34"/>
                      </a:lnTo>
                      <a:lnTo>
                        <a:pt x="17" y="24"/>
                      </a:lnTo>
                      <a:lnTo>
                        <a:pt x="13" y="13"/>
                      </a:lnTo>
                      <a:lnTo>
                        <a:pt x="10" y="2"/>
                      </a:lnTo>
                      <a:lnTo>
                        <a:pt x="7" y="0"/>
                      </a:lnTo>
                      <a:lnTo>
                        <a:pt x="4" y="1"/>
                      </a:lnTo>
                      <a:lnTo>
                        <a:pt x="1" y="3"/>
                      </a:lnTo>
                      <a:lnTo>
                        <a:pt x="0" y="6"/>
                      </a:lnTo>
                      <a:lnTo>
                        <a:pt x="0" y="27"/>
                      </a:lnTo>
                      <a:lnTo>
                        <a:pt x="4" y="46"/>
                      </a:lnTo>
                      <a:lnTo>
                        <a:pt x="8" y="66"/>
                      </a:lnTo>
                      <a:lnTo>
                        <a:pt x="16" y="85"/>
                      </a:lnTo>
                      <a:lnTo>
                        <a:pt x="23" y="105"/>
                      </a:lnTo>
                      <a:lnTo>
                        <a:pt x="33" y="124"/>
                      </a:lnTo>
                      <a:lnTo>
                        <a:pt x="41" y="143"/>
                      </a:lnTo>
                      <a:lnTo>
                        <a:pt x="51" y="161"/>
                      </a:lnTo>
                      <a:lnTo>
                        <a:pt x="62" y="183"/>
                      </a:lnTo>
                      <a:lnTo>
                        <a:pt x="72" y="205"/>
                      </a:lnTo>
                      <a:lnTo>
                        <a:pt x="83" y="228"/>
                      </a:lnTo>
                      <a:lnTo>
                        <a:pt x="91" y="251"/>
                      </a:lnTo>
                      <a:lnTo>
                        <a:pt x="99" y="275"/>
                      </a:lnTo>
                      <a:lnTo>
                        <a:pt x="105" y="298"/>
                      </a:lnTo>
                      <a:lnTo>
                        <a:pt x="107" y="322"/>
                      </a:lnTo>
                      <a:lnTo>
                        <a:pt x="108" y="345"/>
                      </a:lnTo>
                      <a:lnTo>
                        <a:pt x="108" y="344"/>
                      </a:lnTo>
                      <a:close/>
                    </a:path>
                  </a:pathLst>
                </a:custGeom>
                <a:solidFill>
                  <a:srgbClr val="000000"/>
                </a:solidFill>
                <a:ln w="9525">
                  <a:noFill/>
                  <a:round/>
                  <a:headEnd/>
                  <a:tailEnd/>
                </a:ln>
              </p:spPr>
              <p:txBody>
                <a:bodyPr/>
                <a:lstStyle/>
                <a:p>
                  <a:endParaRPr lang="en-US">
                    <a:solidFill>
                      <a:srgbClr val="000000"/>
                    </a:solidFill>
                  </a:endParaRPr>
                </a:p>
              </p:txBody>
            </p:sp>
            <p:sp>
              <p:nvSpPr>
                <p:cNvPr id="25905" name="Freeform 35"/>
                <p:cNvSpPr>
                  <a:spLocks/>
                </p:cNvSpPr>
                <p:nvPr/>
              </p:nvSpPr>
              <p:spPr bwMode="auto">
                <a:xfrm>
                  <a:off x="4236" y="1558"/>
                  <a:ext cx="76" cy="158"/>
                </a:xfrm>
                <a:custGeom>
                  <a:avLst/>
                  <a:gdLst>
                    <a:gd name="T0" fmla="*/ 0 w 76"/>
                    <a:gd name="T1" fmla="*/ 0 h 158"/>
                    <a:gd name="T2" fmla="*/ 5 w 76"/>
                    <a:gd name="T3" fmla="*/ 21 h 158"/>
                    <a:gd name="T4" fmla="*/ 12 w 76"/>
                    <a:gd name="T5" fmla="*/ 42 h 158"/>
                    <a:gd name="T6" fmla="*/ 19 w 76"/>
                    <a:gd name="T7" fmla="*/ 61 h 158"/>
                    <a:gd name="T8" fmla="*/ 30 w 76"/>
                    <a:gd name="T9" fmla="*/ 82 h 158"/>
                    <a:gd name="T10" fmla="*/ 35 w 76"/>
                    <a:gd name="T11" fmla="*/ 91 h 158"/>
                    <a:gd name="T12" fmla="*/ 41 w 76"/>
                    <a:gd name="T13" fmla="*/ 100 h 158"/>
                    <a:gd name="T14" fmla="*/ 46 w 76"/>
                    <a:gd name="T15" fmla="*/ 111 h 158"/>
                    <a:gd name="T16" fmla="*/ 52 w 76"/>
                    <a:gd name="T17" fmla="*/ 120 h 158"/>
                    <a:gd name="T18" fmla="*/ 57 w 76"/>
                    <a:gd name="T19" fmla="*/ 129 h 158"/>
                    <a:gd name="T20" fmla="*/ 62 w 76"/>
                    <a:gd name="T21" fmla="*/ 138 h 158"/>
                    <a:gd name="T22" fmla="*/ 67 w 76"/>
                    <a:gd name="T23" fmla="*/ 147 h 158"/>
                    <a:gd name="T24" fmla="*/ 70 w 76"/>
                    <a:gd name="T25" fmla="*/ 158 h 158"/>
                    <a:gd name="T26" fmla="*/ 72 w 76"/>
                    <a:gd name="T27" fmla="*/ 158 h 158"/>
                    <a:gd name="T28" fmla="*/ 74 w 76"/>
                    <a:gd name="T29" fmla="*/ 157 h 158"/>
                    <a:gd name="T30" fmla="*/ 76 w 76"/>
                    <a:gd name="T31" fmla="*/ 156 h 158"/>
                    <a:gd name="T32" fmla="*/ 76 w 76"/>
                    <a:gd name="T33" fmla="*/ 154 h 158"/>
                    <a:gd name="T34" fmla="*/ 74 w 76"/>
                    <a:gd name="T35" fmla="*/ 144 h 158"/>
                    <a:gd name="T36" fmla="*/ 70 w 76"/>
                    <a:gd name="T37" fmla="*/ 135 h 158"/>
                    <a:gd name="T38" fmla="*/ 67 w 76"/>
                    <a:gd name="T39" fmla="*/ 127 h 158"/>
                    <a:gd name="T40" fmla="*/ 62 w 76"/>
                    <a:gd name="T41" fmla="*/ 119 h 158"/>
                    <a:gd name="T42" fmla="*/ 56 w 76"/>
                    <a:gd name="T43" fmla="*/ 111 h 158"/>
                    <a:gd name="T44" fmla="*/ 51 w 76"/>
                    <a:gd name="T45" fmla="*/ 102 h 158"/>
                    <a:gd name="T46" fmla="*/ 45 w 76"/>
                    <a:gd name="T47" fmla="*/ 94 h 158"/>
                    <a:gd name="T48" fmla="*/ 39 w 76"/>
                    <a:gd name="T49" fmla="*/ 86 h 158"/>
                    <a:gd name="T50" fmla="*/ 33 w 76"/>
                    <a:gd name="T51" fmla="*/ 76 h 158"/>
                    <a:gd name="T52" fmla="*/ 26 w 76"/>
                    <a:gd name="T53" fmla="*/ 65 h 158"/>
                    <a:gd name="T54" fmla="*/ 20 w 76"/>
                    <a:gd name="T55" fmla="*/ 55 h 158"/>
                    <a:gd name="T56" fmla="*/ 16 w 76"/>
                    <a:gd name="T57" fmla="*/ 44 h 158"/>
                    <a:gd name="T58" fmla="*/ 11 w 76"/>
                    <a:gd name="T59" fmla="*/ 34 h 158"/>
                    <a:gd name="T60" fmla="*/ 6 w 76"/>
                    <a:gd name="T61" fmla="*/ 22 h 158"/>
                    <a:gd name="T62" fmla="*/ 2 w 76"/>
                    <a:gd name="T63" fmla="*/ 11 h 158"/>
                    <a:gd name="T64" fmla="*/ 0 w 76"/>
                    <a:gd name="T65" fmla="*/ 0 h 158"/>
                    <a:gd name="T66" fmla="*/ 0 w 76"/>
                    <a:gd name="T67" fmla="*/ 0 h 158"/>
                    <a:gd name="T68" fmla="*/ 0 w 76"/>
                    <a:gd name="T69" fmla="*/ 0 h 158"/>
                    <a:gd name="T70" fmla="*/ 0 w 76"/>
                    <a:gd name="T71" fmla="*/ 0 h 158"/>
                    <a:gd name="T72" fmla="*/ 0 w 76"/>
                    <a:gd name="T73" fmla="*/ 0 h 158"/>
                    <a:gd name="T74" fmla="*/ 0 w 76"/>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6"/>
                    <a:gd name="T115" fmla="*/ 0 h 158"/>
                    <a:gd name="T116" fmla="*/ 76 w 76"/>
                    <a:gd name="T117" fmla="*/ 158 h 1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6" h="158">
                      <a:moveTo>
                        <a:pt x="0" y="0"/>
                      </a:moveTo>
                      <a:lnTo>
                        <a:pt x="5" y="21"/>
                      </a:lnTo>
                      <a:lnTo>
                        <a:pt x="12" y="42"/>
                      </a:lnTo>
                      <a:lnTo>
                        <a:pt x="19" y="61"/>
                      </a:lnTo>
                      <a:lnTo>
                        <a:pt x="30" y="82"/>
                      </a:lnTo>
                      <a:lnTo>
                        <a:pt x="35" y="91"/>
                      </a:lnTo>
                      <a:lnTo>
                        <a:pt x="41" y="100"/>
                      </a:lnTo>
                      <a:lnTo>
                        <a:pt x="46" y="111"/>
                      </a:lnTo>
                      <a:lnTo>
                        <a:pt x="52" y="120"/>
                      </a:lnTo>
                      <a:lnTo>
                        <a:pt x="57" y="129"/>
                      </a:lnTo>
                      <a:lnTo>
                        <a:pt x="62" y="138"/>
                      </a:lnTo>
                      <a:lnTo>
                        <a:pt x="67" y="147"/>
                      </a:lnTo>
                      <a:lnTo>
                        <a:pt x="70" y="158"/>
                      </a:lnTo>
                      <a:lnTo>
                        <a:pt x="72" y="158"/>
                      </a:lnTo>
                      <a:lnTo>
                        <a:pt x="74" y="157"/>
                      </a:lnTo>
                      <a:lnTo>
                        <a:pt x="76" y="156"/>
                      </a:lnTo>
                      <a:lnTo>
                        <a:pt x="76" y="154"/>
                      </a:lnTo>
                      <a:lnTo>
                        <a:pt x="74" y="144"/>
                      </a:lnTo>
                      <a:lnTo>
                        <a:pt x="70" y="135"/>
                      </a:lnTo>
                      <a:lnTo>
                        <a:pt x="67" y="127"/>
                      </a:lnTo>
                      <a:lnTo>
                        <a:pt x="62" y="119"/>
                      </a:lnTo>
                      <a:lnTo>
                        <a:pt x="56" y="111"/>
                      </a:lnTo>
                      <a:lnTo>
                        <a:pt x="51" y="102"/>
                      </a:lnTo>
                      <a:lnTo>
                        <a:pt x="45" y="94"/>
                      </a:lnTo>
                      <a:lnTo>
                        <a:pt x="39" y="86"/>
                      </a:lnTo>
                      <a:lnTo>
                        <a:pt x="33" y="76"/>
                      </a:lnTo>
                      <a:lnTo>
                        <a:pt x="26" y="65"/>
                      </a:lnTo>
                      <a:lnTo>
                        <a:pt x="20" y="55"/>
                      </a:lnTo>
                      <a:lnTo>
                        <a:pt x="16" y="44"/>
                      </a:lnTo>
                      <a:lnTo>
                        <a:pt x="11" y="34"/>
                      </a:lnTo>
                      <a:lnTo>
                        <a:pt x="6" y="22"/>
                      </a:lnTo>
                      <a:lnTo>
                        <a:pt x="2" y="11"/>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906" name="Freeform 36"/>
                <p:cNvSpPr>
                  <a:spLocks/>
                </p:cNvSpPr>
                <p:nvPr/>
              </p:nvSpPr>
              <p:spPr bwMode="auto">
                <a:xfrm>
                  <a:off x="4310" y="1551"/>
                  <a:ext cx="91" cy="259"/>
                </a:xfrm>
                <a:custGeom>
                  <a:avLst/>
                  <a:gdLst>
                    <a:gd name="T0" fmla="*/ 0 w 91"/>
                    <a:gd name="T1" fmla="*/ 1 h 259"/>
                    <a:gd name="T2" fmla="*/ 10 w 91"/>
                    <a:gd name="T3" fmla="*/ 14 h 259"/>
                    <a:gd name="T4" fmla="*/ 19 w 91"/>
                    <a:gd name="T5" fmla="*/ 27 h 259"/>
                    <a:gd name="T6" fmla="*/ 28 w 91"/>
                    <a:gd name="T7" fmla="*/ 41 h 259"/>
                    <a:gd name="T8" fmla="*/ 36 w 91"/>
                    <a:gd name="T9" fmla="*/ 54 h 259"/>
                    <a:gd name="T10" fmla="*/ 45 w 91"/>
                    <a:gd name="T11" fmla="*/ 67 h 259"/>
                    <a:gd name="T12" fmla="*/ 52 w 91"/>
                    <a:gd name="T13" fmla="*/ 82 h 259"/>
                    <a:gd name="T14" fmla="*/ 60 w 91"/>
                    <a:gd name="T15" fmla="*/ 96 h 259"/>
                    <a:gd name="T16" fmla="*/ 66 w 91"/>
                    <a:gd name="T17" fmla="*/ 110 h 259"/>
                    <a:gd name="T18" fmla="*/ 74 w 91"/>
                    <a:gd name="T19" fmla="*/ 147 h 259"/>
                    <a:gd name="T20" fmla="*/ 75 w 91"/>
                    <a:gd name="T21" fmla="*/ 184 h 259"/>
                    <a:gd name="T22" fmla="*/ 77 w 91"/>
                    <a:gd name="T23" fmla="*/ 221 h 259"/>
                    <a:gd name="T24" fmla="*/ 84 w 91"/>
                    <a:gd name="T25" fmla="*/ 258 h 259"/>
                    <a:gd name="T26" fmla="*/ 85 w 91"/>
                    <a:gd name="T27" fmla="*/ 259 h 259"/>
                    <a:gd name="T28" fmla="*/ 88 w 91"/>
                    <a:gd name="T29" fmla="*/ 258 h 259"/>
                    <a:gd name="T30" fmla="*/ 90 w 91"/>
                    <a:gd name="T31" fmla="*/ 257 h 259"/>
                    <a:gd name="T32" fmla="*/ 91 w 91"/>
                    <a:gd name="T33" fmla="*/ 255 h 259"/>
                    <a:gd name="T34" fmla="*/ 91 w 91"/>
                    <a:gd name="T35" fmla="*/ 219 h 259"/>
                    <a:gd name="T36" fmla="*/ 90 w 91"/>
                    <a:gd name="T37" fmla="*/ 184 h 259"/>
                    <a:gd name="T38" fmla="*/ 86 w 91"/>
                    <a:gd name="T39" fmla="*/ 148 h 259"/>
                    <a:gd name="T40" fmla="*/ 77 w 91"/>
                    <a:gd name="T41" fmla="*/ 114 h 259"/>
                    <a:gd name="T42" fmla="*/ 71 w 91"/>
                    <a:gd name="T43" fmla="*/ 99 h 259"/>
                    <a:gd name="T44" fmla="*/ 62 w 91"/>
                    <a:gd name="T45" fmla="*/ 84 h 259"/>
                    <a:gd name="T46" fmla="*/ 54 w 91"/>
                    <a:gd name="T47" fmla="*/ 69 h 259"/>
                    <a:gd name="T48" fmla="*/ 44 w 91"/>
                    <a:gd name="T49" fmla="*/ 55 h 259"/>
                    <a:gd name="T50" fmla="*/ 34 w 91"/>
                    <a:gd name="T51" fmla="*/ 41 h 259"/>
                    <a:gd name="T52" fmla="*/ 23 w 91"/>
                    <a:gd name="T53" fmla="*/ 26 h 259"/>
                    <a:gd name="T54" fmla="*/ 12 w 91"/>
                    <a:gd name="T55" fmla="*/ 13 h 259"/>
                    <a:gd name="T56" fmla="*/ 1 w 91"/>
                    <a:gd name="T57" fmla="*/ 0 h 259"/>
                    <a:gd name="T58" fmla="*/ 1 w 91"/>
                    <a:gd name="T59" fmla="*/ 0 h 259"/>
                    <a:gd name="T60" fmla="*/ 1 w 91"/>
                    <a:gd name="T61" fmla="*/ 0 h 259"/>
                    <a:gd name="T62" fmla="*/ 0 w 91"/>
                    <a:gd name="T63" fmla="*/ 0 h 259"/>
                    <a:gd name="T64" fmla="*/ 0 w 91"/>
                    <a:gd name="T65" fmla="*/ 1 h 259"/>
                    <a:gd name="T66" fmla="*/ 0 w 91"/>
                    <a:gd name="T67" fmla="*/ 1 h 2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259"/>
                    <a:gd name="T104" fmla="*/ 91 w 91"/>
                    <a:gd name="T105" fmla="*/ 259 h 2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259">
                      <a:moveTo>
                        <a:pt x="0" y="1"/>
                      </a:moveTo>
                      <a:lnTo>
                        <a:pt x="10" y="14"/>
                      </a:lnTo>
                      <a:lnTo>
                        <a:pt x="19" y="27"/>
                      </a:lnTo>
                      <a:lnTo>
                        <a:pt x="28" y="41"/>
                      </a:lnTo>
                      <a:lnTo>
                        <a:pt x="36" y="54"/>
                      </a:lnTo>
                      <a:lnTo>
                        <a:pt x="45" y="67"/>
                      </a:lnTo>
                      <a:lnTo>
                        <a:pt x="52" y="82"/>
                      </a:lnTo>
                      <a:lnTo>
                        <a:pt x="60" y="96"/>
                      </a:lnTo>
                      <a:lnTo>
                        <a:pt x="66" y="110"/>
                      </a:lnTo>
                      <a:lnTo>
                        <a:pt x="74" y="147"/>
                      </a:lnTo>
                      <a:lnTo>
                        <a:pt x="75" y="184"/>
                      </a:lnTo>
                      <a:lnTo>
                        <a:pt x="77" y="221"/>
                      </a:lnTo>
                      <a:lnTo>
                        <a:pt x="84" y="258"/>
                      </a:lnTo>
                      <a:lnTo>
                        <a:pt x="85" y="259"/>
                      </a:lnTo>
                      <a:lnTo>
                        <a:pt x="88" y="258"/>
                      </a:lnTo>
                      <a:lnTo>
                        <a:pt x="90" y="257"/>
                      </a:lnTo>
                      <a:lnTo>
                        <a:pt x="91" y="255"/>
                      </a:lnTo>
                      <a:lnTo>
                        <a:pt x="91" y="219"/>
                      </a:lnTo>
                      <a:lnTo>
                        <a:pt x="90" y="184"/>
                      </a:lnTo>
                      <a:lnTo>
                        <a:pt x="86" y="148"/>
                      </a:lnTo>
                      <a:lnTo>
                        <a:pt x="77" y="114"/>
                      </a:lnTo>
                      <a:lnTo>
                        <a:pt x="71" y="99"/>
                      </a:lnTo>
                      <a:lnTo>
                        <a:pt x="62" y="84"/>
                      </a:lnTo>
                      <a:lnTo>
                        <a:pt x="54" y="69"/>
                      </a:lnTo>
                      <a:lnTo>
                        <a:pt x="44" y="55"/>
                      </a:lnTo>
                      <a:lnTo>
                        <a:pt x="34" y="41"/>
                      </a:lnTo>
                      <a:lnTo>
                        <a:pt x="23" y="26"/>
                      </a:lnTo>
                      <a:lnTo>
                        <a:pt x="12" y="13"/>
                      </a:lnTo>
                      <a:lnTo>
                        <a:pt x="1" y="0"/>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907" name="Freeform 37"/>
                <p:cNvSpPr>
                  <a:spLocks/>
                </p:cNvSpPr>
                <p:nvPr/>
              </p:nvSpPr>
              <p:spPr bwMode="auto">
                <a:xfrm>
                  <a:off x="4012" y="1494"/>
                  <a:ext cx="261" cy="159"/>
                </a:xfrm>
                <a:custGeom>
                  <a:avLst/>
                  <a:gdLst>
                    <a:gd name="T0" fmla="*/ 0 w 261"/>
                    <a:gd name="T1" fmla="*/ 0 h 159"/>
                    <a:gd name="T2" fmla="*/ 9 w 261"/>
                    <a:gd name="T3" fmla="*/ 17 h 159"/>
                    <a:gd name="T4" fmla="*/ 22 w 261"/>
                    <a:gd name="T5" fmla="*/ 30 h 159"/>
                    <a:gd name="T6" fmla="*/ 34 w 261"/>
                    <a:gd name="T7" fmla="*/ 43 h 159"/>
                    <a:gd name="T8" fmla="*/ 48 w 261"/>
                    <a:gd name="T9" fmla="*/ 54 h 159"/>
                    <a:gd name="T10" fmla="*/ 62 w 261"/>
                    <a:gd name="T11" fmla="*/ 64 h 159"/>
                    <a:gd name="T12" fmla="*/ 78 w 261"/>
                    <a:gd name="T13" fmla="*/ 73 h 159"/>
                    <a:gd name="T14" fmla="*/ 92 w 261"/>
                    <a:gd name="T15" fmla="*/ 81 h 159"/>
                    <a:gd name="T16" fmla="*/ 108 w 261"/>
                    <a:gd name="T17" fmla="*/ 91 h 159"/>
                    <a:gd name="T18" fmla="*/ 124 w 261"/>
                    <a:gd name="T19" fmla="*/ 101 h 159"/>
                    <a:gd name="T20" fmla="*/ 142 w 261"/>
                    <a:gd name="T21" fmla="*/ 111 h 159"/>
                    <a:gd name="T22" fmla="*/ 159 w 261"/>
                    <a:gd name="T23" fmla="*/ 121 h 159"/>
                    <a:gd name="T24" fmla="*/ 179 w 261"/>
                    <a:gd name="T25" fmla="*/ 130 h 159"/>
                    <a:gd name="T26" fmla="*/ 197 w 261"/>
                    <a:gd name="T27" fmla="*/ 140 h 159"/>
                    <a:gd name="T28" fmla="*/ 216 w 261"/>
                    <a:gd name="T29" fmla="*/ 148 h 159"/>
                    <a:gd name="T30" fmla="*/ 236 w 261"/>
                    <a:gd name="T31" fmla="*/ 154 h 159"/>
                    <a:gd name="T32" fmla="*/ 255 w 261"/>
                    <a:gd name="T33" fmla="*/ 159 h 159"/>
                    <a:gd name="T34" fmla="*/ 258 w 261"/>
                    <a:gd name="T35" fmla="*/ 159 h 159"/>
                    <a:gd name="T36" fmla="*/ 260 w 261"/>
                    <a:gd name="T37" fmla="*/ 158 h 159"/>
                    <a:gd name="T38" fmla="*/ 261 w 261"/>
                    <a:gd name="T39" fmla="*/ 156 h 159"/>
                    <a:gd name="T40" fmla="*/ 260 w 261"/>
                    <a:gd name="T41" fmla="*/ 155 h 159"/>
                    <a:gd name="T42" fmla="*/ 242 w 261"/>
                    <a:gd name="T43" fmla="*/ 149 h 159"/>
                    <a:gd name="T44" fmla="*/ 225 w 261"/>
                    <a:gd name="T45" fmla="*/ 141 h 159"/>
                    <a:gd name="T46" fmla="*/ 208 w 261"/>
                    <a:gd name="T47" fmla="*/ 133 h 159"/>
                    <a:gd name="T48" fmla="*/ 191 w 261"/>
                    <a:gd name="T49" fmla="*/ 124 h 159"/>
                    <a:gd name="T50" fmla="*/ 174 w 261"/>
                    <a:gd name="T51" fmla="*/ 116 h 159"/>
                    <a:gd name="T52" fmla="*/ 157 w 261"/>
                    <a:gd name="T53" fmla="*/ 107 h 159"/>
                    <a:gd name="T54" fmla="*/ 140 w 261"/>
                    <a:gd name="T55" fmla="*/ 99 h 159"/>
                    <a:gd name="T56" fmla="*/ 123 w 261"/>
                    <a:gd name="T57" fmla="*/ 91 h 159"/>
                    <a:gd name="T58" fmla="*/ 106 w 261"/>
                    <a:gd name="T59" fmla="*/ 82 h 159"/>
                    <a:gd name="T60" fmla="*/ 89 w 261"/>
                    <a:gd name="T61" fmla="*/ 72 h 159"/>
                    <a:gd name="T62" fmla="*/ 71 w 261"/>
                    <a:gd name="T63" fmla="*/ 62 h 159"/>
                    <a:gd name="T64" fmla="*/ 54 w 261"/>
                    <a:gd name="T65" fmla="*/ 52 h 159"/>
                    <a:gd name="T66" fmla="*/ 39 w 261"/>
                    <a:gd name="T67" fmla="*/ 39 h 159"/>
                    <a:gd name="T68" fmla="*/ 24 w 261"/>
                    <a:gd name="T69" fmla="*/ 27 h 159"/>
                    <a:gd name="T70" fmla="*/ 11 w 261"/>
                    <a:gd name="T71" fmla="*/ 14 h 159"/>
                    <a:gd name="T72" fmla="*/ 0 w 261"/>
                    <a:gd name="T73" fmla="*/ 0 h 159"/>
                    <a:gd name="T74" fmla="*/ 0 w 261"/>
                    <a:gd name="T75" fmla="*/ 0 h 159"/>
                    <a:gd name="T76" fmla="*/ 0 w 261"/>
                    <a:gd name="T77" fmla="*/ 0 h 159"/>
                    <a:gd name="T78" fmla="*/ 0 w 261"/>
                    <a:gd name="T79" fmla="*/ 0 h 159"/>
                    <a:gd name="T80" fmla="*/ 0 w 261"/>
                    <a:gd name="T81" fmla="*/ 0 h 159"/>
                    <a:gd name="T82" fmla="*/ 0 w 261"/>
                    <a:gd name="T83" fmla="*/ 0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1"/>
                    <a:gd name="T127" fmla="*/ 0 h 159"/>
                    <a:gd name="T128" fmla="*/ 261 w 261"/>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1" h="159">
                      <a:moveTo>
                        <a:pt x="0" y="0"/>
                      </a:moveTo>
                      <a:lnTo>
                        <a:pt x="9" y="17"/>
                      </a:lnTo>
                      <a:lnTo>
                        <a:pt x="22" y="30"/>
                      </a:lnTo>
                      <a:lnTo>
                        <a:pt x="34" y="43"/>
                      </a:lnTo>
                      <a:lnTo>
                        <a:pt x="48" y="54"/>
                      </a:lnTo>
                      <a:lnTo>
                        <a:pt x="62" y="64"/>
                      </a:lnTo>
                      <a:lnTo>
                        <a:pt x="78" y="73"/>
                      </a:lnTo>
                      <a:lnTo>
                        <a:pt x="92" y="81"/>
                      </a:lnTo>
                      <a:lnTo>
                        <a:pt x="108" y="91"/>
                      </a:lnTo>
                      <a:lnTo>
                        <a:pt x="124" y="101"/>
                      </a:lnTo>
                      <a:lnTo>
                        <a:pt x="142" y="111"/>
                      </a:lnTo>
                      <a:lnTo>
                        <a:pt x="159" y="121"/>
                      </a:lnTo>
                      <a:lnTo>
                        <a:pt x="179" y="130"/>
                      </a:lnTo>
                      <a:lnTo>
                        <a:pt x="197" y="140"/>
                      </a:lnTo>
                      <a:lnTo>
                        <a:pt x="216" y="148"/>
                      </a:lnTo>
                      <a:lnTo>
                        <a:pt x="236" y="154"/>
                      </a:lnTo>
                      <a:lnTo>
                        <a:pt x="255" y="159"/>
                      </a:lnTo>
                      <a:lnTo>
                        <a:pt x="258" y="159"/>
                      </a:lnTo>
                      <a:lnTo>
                        <a:pt x="260" y="158"/>
                      </a:lnTo>
                      <a:lnTo>
                        <a:pt x="261" y="156"/>
                      </a:lnTo>
                      <a:lnTo>
                        <a:pt x="260" y="155"/>
                      </a:lnTo>
                      <a:lnTo>
                        <a:pt x="242" y="149"/>
                      </a:lnTo>
                      <a:lnTo>
                        <a:pt x="225" y="141"/>
                      </a:lnTo>
                      <a:lnTo>
                        <a:pt x="208" y="133"/>
                      </a:lnTo>
                      <a:lnTo>
                        <a:pt x="191" y="124"/>
                      </a:lnTo>
                      <a:lnTo>
                        <a:pt x="174" y="116"/>
                      </a:lnTo>
                      <a:lnTo>
                        <a:pt x="157" y="107"/>
                      </a:lnTo>
                      <a:lnTo>
                        <a:pt x="140" y="99"/>
                      </a:lnTo>
                      <a:lnTo>
                        <a:pt x="123" y="91"/>
                      </a:lnTo>
                      <a:lnTo>
                        <a:pt x="106" y="82"/>
                      </a:lnTo>
                      <a:lnTo>
                        <a:pt x="89" y="72"/>
                      </a:lnTo>
                      <a:lnTo>
                        <a:pt x="71" y="62"/>
                      </a:lnTo>
                      <a:lnTo>
                        <a:pt x="54" y="52"/>
                      </a:lnTo>
                      <a:lnTo>
                        <a:pt x="39" y="39"/>
                      </a:lnTo>
                      <a:lnTo>
                        <a:pt x="24" y="27"/>
                      </a:lnTo>
                      <a:lnTo>
                        <a:pt x="11" y="14"/>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908" name="Freeform 38"/>
                <p:cNvSpPr>
                  <a:spLocks/>
                </p:cNvSpPr>
                <p:nvPr/>
              </p:nvSpPr>
              <p:spPr bwMode="auto">
                <a:xfrm>
                  <a:off x="3999" y="1496"/>
                  <a:ext cx="235" cy="217"/>
                </a:xfrm>
                <a:custGeom>
                  <a:avLst/>
                  <a:gdLst>
                    <a:gd name="T0" fmla="*/ 0 w 235"/>
                    <a:gd name="T1" fmla="*/ 0 h 217"/>
                    <a:gd name="T2" fmla="*/ 5 w 235"/>
                    <a:gd name="T3" fmla="*/ 22 h 217"/>
                    <a:gd name="T4" fmla="*/ 11 w 235"/>
                    <a:gd name="T5" fmla="*/ 43 h 217"/>
                    <a:gd name="T6" fmla="*/ 19 w 235"/>
                    <a:gd name="T7" fmla="*/ 64 h 217"/>
                    <a:gd name="T8" fmla="*/ 27 w 235"/>
                    <a:gd name="T9" fmla="*/ 84 h 217"/>
                    <a:gd name="T10" fmla="*/ 36 w 235"/>
                    <a:gd name="T11" fmla="*/ 105 h 217"/>
                    <a:gd name="T12" fmla="*/ 47 w 235"/>
                    <a:gd name="T13" fmla="*/ 124 h 217"/>
                    <a:gd name="T14" fmla="*/ 59 w 235"/>
                    <a:gd name="T15" fmla="*/ 144 h 217"/>
                    <a:gd name="T16" fmla="*/ 74 w 235"/>
                    <a:gd name="T17" fmla="*/ 162 h 217"/>
                    <a:gd name="T18" fmla="*/ 87 w 235"/>
                    <a:gd name="T19" fmla="*/ 177 h 217"/>
                    <a:gd name="T20" fmla="*/ 104 w 235"/>
                    <a:gd name="T21" fmla="*/ 188 h 217"/>
                    <a:gd name="T22" fmla="*/ 121 w 235"/>
                    <a:gd name="T23" fmla="*/ 197 h 217"/>
                    <a:gd name="T24" fmla="*/ 140 w 235"/>
                    <a:gd name="T25" fmla="*/ 204 h 217"/>
                    <a:gd name="T26" fmla="*/ 160 w 235"/>
                    <a:gd name="T27" fmla="*/ 210 h 217"/>
                    <a:gd name="T28" fmla="*/ 181 w 235"/>
                    <a:gd name="T29" fmla="*/ 215 h 217"/>
                    <a:gd name="T30" fmla="*/ 203 w 235"/>
                    <a:gd name="T31" fmla="*/ 217 h 217"/>
                    <a:gd name="T32" fmla="*/ 223 w 235"/>
                    <a:gd name="T33" fmla="*/ 217 h 217"/>
                    <a:gd name="T34" fmla="*/ 228 w 235"/>
                    <a:gd name="T35" fmla="*/ 216 h 217"/>
                    <a:gd name="T36" fmla="*/ 234 w 235"/>
                    <a:gd name="T37" fmla="*/ 212 h 217"/>
                    <a:gd name="T38" fmla="*/ 235 w 235"/>
                    <a:gd name="T39" fmla="*/ 207 h 217"/>
                    <a:gd name="T40" fmla="*/ 233 w 235"/>
                    <a:gd name="T41" fmla="*/ 204 h 217"/>
                    <a:gd name="T42" fmla="*/ 215 w 235"/>
                    <a:gd name="T43" fmla="*/ 198 h 217"/>
                    <a:gd name="T44" fmla="*/ 195 w 235"/>
                    <a:gd name="T45" fmla="*/ 193 h 217"/>
                    <a:gd name="T46" fmla="*/ 177 w 235"/>
                    <a:gd name="T47" fmla="*/ 187 h 217"/>
                    <a:gd name="T48" fmla="*/ 159 w 235"/>
                    <a:gd name="T49" fmla="*/ 181 h 217"/>
                    <a:gd name="T50" fmla="*/ 142 w 235"/>
                    <a:gd name="T51" fmla="*/ 175 h 217"/>
                    <a:gd name="T52" fmla="*/ 125 w 235"/>
                    <a:gd name="T53" fmla="*/ 166 h 217"/>
                    <a:gd name="T54" fmla="*/ 108 w 235"/>
                    <a:gd name="T55" fmla="*/ 157 h 217"/>
                    <a:gd name="T56" fmla="*/ 93 w 235"/>
                    <a:gd name="T57" fmla="*/ 146 h 217"/>
                    <a:gd name="T58" fmla="*/ 77 w 235"/>
                    <a:gd name="T59" fmla="*/ 131 h 217"/>
                    <a:gd name="T60" fmla="*/ 61 w 235"/>
                    <a:gd name="T61" fmla="*/ 114 h 217"/>
                    <a:gd name="T62" fmla="*/ 48 w 235"/>
                    <a:gd name="T63" fmla="*/ 97 h 217"/>
                    <a:gd name="T64" fmla="*/ 36 w 235"/>
                    <a:gd name="T65" fmla="*/ 78 h 217"/>
                    <a:gd name="T66" fmla="*/ 25 w 235"/>
                    <a:gd name="T67" fmla="*/ 59 h 217"/>
                    <a:gd name="T68" fmla="*/ 15 w 235"/>
                    <a:gd name="T69" fmla="*/ 39 h 217"/>
                    <a:gd name="T70" fmla="*/ 7 w 235"/>
                    <a:gd name="T71" fmla="*/ 20 h 217"/>
                    <a:gd name="T72" fmla="*/ 0 w 235"/>
                    <a:gd name="T73" fmla="*/ 0 h 217"/>
                    <a:gd name="T74" fmla="*/ 0 w 235"/>
                    <a:gd name="T75" fmla="*/ 0 h 217"/>
                    <a:gd name="T76" fmla="*/ 0 w 235"/>
                    <a:gd name="T77" fmla="*/ 0 h 217"/>
                    <a:gd name="T78" fmla="*/ 0 w 235"/>
                    <a:gd name="T79" fmla="*/ 0 h 217"/>
                    <a:gd name="T80" fmla="*/ 0 w 235"/>
                    <a:gd name="T81" fmla="*/ 0 h 217"/>
                    <a:gd name="T82" fmla="*/ 0 w 235"/>
                    <a:gd name="T83" fmla="*/ 0 h 2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5"/>
                    <a:gd name="T127" fmla="*/ 0 h 217"/>
                    <a:gd name="T128" fmla="*/ 235 w 235"/>
                    <a:gd name="T129" fmla="*/ 217 h 2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5" h="217">
                      <a:moveTo>
                        <a:pt x="0" y="0"/>
                      </a:moveTo>
                      <a:lnTo>
                        <a:pt x="5" y="22"/>
                      </a:lnTo>
                      <a:lnTo>
                        <a:pt x="11" y="43"/>
                      </a:lnTo>
                      <a:lnTo>
                        <a:pt x="19" y="64"/>
                      </a:lnTo>
                      <a:lnTo>
                        <a:pt x="27" y="84"/>
                      </a:lnTo>
                      <a:lnTo>
                        <a:pt x="36" y="105"/>
                      </a:lnTo>
                      <a:lnTo>
                        <a:pt x="47" y="124"/>
                      </a:lnTo>
                      <a:lnTo>
                        <a:pt x="59" y="144"/>
                      </a:lnTo>
                      <a:lnTo>
                        <a:pt x="74" y="162"/>
                      </a:lnTo>
                      <a:lnTo>
                        <a:pt x="87" y="177"/>
                      </a:lnTo>
                      <a:lnTo>
                        <a:pt x="104" y="188"/>
                      </a:lnTo>
                      <a:lnTo>
                        <a:pt x="121" y="197"/>
                      </a:lnTo>
                      <a:lnTo>
                        <a:pt x="140" y="204"/>
                      </a:lnTo>
                      <a:lnTo>
                        <a:pt x="160" y="210"/>
                      </a:lnTo>
                      <a:lnTo>
                        <a:pt x="181" y="215"/>
                      </a:lnTo>
                      <a:lnTo>
                        <a:pt x="203" y="217"/>
                      </a:lnTo>
                      <a:lnTo>
                        <a:pt x="223" y="217"/>
                      </a:lnTo>
                      <a:lnTo>
                        <a:pt x="228" y="216"/>
                      </a:lnTo>
                      <a:lnTo>
                        <a:pt x="234" y="212"/>
                      </a:lnTo>
                      <a:lnTo>
                        <a:pt x="235" y="207"/>
                      </a:lnTo>
                      <a:lnTo>
                        <a:pt x="233" y="204"/>
                      </a:lnTo>
                      <a:lnTo>
                        <a:pt x="215" y="198"/>
                      </a:lnTo>
                      <a:lnTo>
                        <a:pt x="195" y="193"/>
                      </a:lnTo>
                      <a:lnTo>
                        <a:pt x="177" y="187"/>
                      </a:lnTo>
                      <a:lnTo>
                        <a:pt x="159" y="181"/>
                      </a:lnTo>
                      <a:lnTo>
                        <a:pt x="142" y="175"/>
                      </a:lnTo>
                      <a:lnTo>
                        <a:pt x="125" y="166"/>
                      </a:lnTo>
                      <a:lnTo>
                        <a:pt x="108" y="157"/>
                      </a:lnTo>
                      <a:lnTo>
                        <a:pt x="93" y="146"/>
                      </a:lnTo>
                      <a:lnTo>
                        <a:pt x="77" y="131"/>
                      </a:lnTo>
                      <a:lnTo>
                        <a:pt x="61" y="114"/>
                      </a:lnTo>
                      <a:lnTo>
                        <a:pt x="48" y="97"/>
                      </a:lnTo>
                      <a:lnTo>
                        <a:pt x="36" y="78"/>
                      </a:lnTo>
                      <a:lnTo>
                        <a:pt x="25" y="59"/>
                      </a:lnTo>
                      <a:lnTo>
                        <a:pt x="15" y="39"/>
                      </a:lnTo>
                      <a:lnTo>
                        <a:pt x="7" y="20"/>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909" name="Freeform 39"/>
                <p:cNvSpPr>
                  <a:spLocks/>
                </p:cNvSpPr>
                <p:nvPr/>
              </p:nvSpPr>
              <p:spPr bwMode="auto">
                <a:xfrm>
                  <a:off x="4853" y="2036"/>
                  <a:ext cx="1100" cy="457"/>
                </a:xfrm>
                <a:custGeom>
                  <a:avLst/>
                  <a:gdLst>
                    <a:gd name="T0" fmla="*/ 35 w 1100"/>
                    <a:gd name="T1" fmla="*/ 96 h 457"/>
                    <a:gd name="T2" fmla="*/ 89 w 1100"/>
                    <a:gd name="T3" fmla="*/ 117 h 457"/>
                    <a:gd name="T4" fmla="*/ 150 w 1100"/>
                    <a:gd name="T5" fmla="*/ 131 h 457"/>
                    <a:gd name="T6" fmla="*/ 212 w 1100"/>
                    <a:gd name="T7" fmla="*/ 135 h 457"/>
                    <a:gd name="T8" fmla="*/ 275 w 1100"/>
                    <a:gd name="T9" fmla="*/ 132 h 457"/>
                    <a:gd name="T10" fmla="*/ 338 w 1100"/>
                    <a:gd name="T11" fmla="*/ 123 h 457"/>
                    <a:gd name="T12" fmla="*/ 399 w 1100"/>
                    <a:gd name="T13" fmla="*/ 108 h 457"/>
                    <a:gd name="T14" fmla="*/ 458 w 1100"/>
                    <a:gd name="T15" fmla="*/ 85 h 457"/>
                    <a:gd name="T16" fmla="*/ 519 w 1100"/>
                    <a:gd name="T17" fmla="*/ 56 h 457"/>
                    <a:gd name="T18" fmla="*/ 587 w 1100"/>
                    <a:gd name="T19" fmla="*/ 28 h 457"/>
                    <a:gd name="T20" fmla="*/ 656 w 1100"/>
                    <a:gd name="T21" fmla="*/ 10 h 457"/>
                    <a:gd name="T22" fmla="*/ 727 w 1100"/>
                    <a:gd name="T23" fmla="*/ 11 h 457"/>
                    <a:gd name="T24" fmla="*/ 794 w 1100"/>
                    <a:gd name="T25" fmla="*/ 32 h 457"/>
                    <a:gd name="T26" fmla="*/ 844 w 1100"/>
                    <a:gd name="T27" fmla="*/ 56 h 457"/>
                    <a:gd name="T28" fmla="*/ 869 w 1100"/>
                    <a:gd name="T29" fmla="*/ 69 h 457"/>
                    <a:gd name="T30" fmla="*/ 895 w 1100"/>
                    <a:gd name="T31" fmla="*/ 84 h 457"/>
                    <a:gd name="T32" fmla="*/ 921 w 1100"/>
                    <a:gd name="T33" fmla="*/ 102 h 457"/>
                    <a:gd name="T34" fmla="*/ 945 w 1100"/>
                    <a:gd name="T35" fmla="*/ 125 h 457"/>
                    <a:gd name="T36" fmla="*/ 968 w 1100"/>
                    <a:gd name="T37" fmla="*/ 149 h 457"/>
                    <a:gd name="T38" fmla="*/ 1006 w 1100"/>
                    <a:gd name="T39" fmla="*/ 194 h 457"/>
                    <a:gd name="T40" fmla="*/ 1040 w 1100"/>
                    <a:gd name="T41" fmla="*/ 242 h 457"/>
                    <a:gd name="T42" fmla="*/ 1074 w 1100"/>
                    <a:gd name="T43" fmla="*/ 318 h 457"/>
                    <a:gd name="T44" fmla="*/ 1053 w 1100"/>
                    <a:gd name="T45" fmla="*/ 451 h 457"/>
                    <a:gd name="T46" fmla="*/ 1062 w 1100"/>
                    <a:gd name="T47" fmla="*/ 455 h 457"/>
                    <a:gd name="T48" fmla="*/ 1082 w 1100"/>
                    <a:gd name="T49" fmla="*/ 416 h 457"/>
                    <a:gd name="T50" fmla="*/ 1098 w 1100"/>
                    <a:gd name="T51" fmla="*/ 361 h 457"/>
                    <a:gd name="T52" fmla="*/ 1097 w 1100"/>
                    <a:gd name="T53" fmla="*/ 305 h 457"/>
                    <a:gd name="T54" fmla="*/ 1076 w 1100"/>
                    <a:gd name="T55" fmla="*/ 252 h 457"/>
                    <a:gd name="T56" fmla="*/ 1040 w 1100"/>
                    <a:gd name="T57" fmla="*/ 202 h 457"/>
                    <a:gd name="T58" fmla="*/ 1001 w 1100"/>
                    <a:gd name="T59" fmla="*/ 158 h 457"/>
                    <a:gd name="T60" fmla="*/ 961 w 1100"/>
                    <a:gd name="T61" fmla="*/ 116 h 457"/>
                    <a:gd name="T62" fmla="*/ 913 w 1100"/>
                    <a:gd name="T63" fmla="*/ 79 h 457"/>
                    <a:gd name="T64" fmla="*/ 855 w 1100"/>
                    <a:gd name="T65" fmla="*/ 49 h 457"/>
                    <a:gd name="T66" fmla="*/ 791 w 1100"/>
                    <a:gd name="T67" fmla="*/ 21 h 457"/>
                    <a:gd name="T68" fmla="*/ 724 w 1100"/>
                    <a:gd name="T69" fmla="*/ 4 h 457"/>
                    <a:gd name="T70" fmla="*/ 665 w 1100"/>
                    <a:gd name="T71" fmla="*/ 3 h 457"/>
                    <a:gd name="T72" fmla="*/ 609 w 1100"/>
                    <a:gd name="T73" fmla="*/ 15 h 457"/>
                    <a:gd name="T74" fmla="*/ 550 w 1100"/>
                    <a:gd name="T75" fmla="*/ 36 h 457"/>
                    <a:gd name="T76" fmla="*/ 487 w 1100"/>
                    <a:gd name="T77" fmla="*/ 62 h 457"/>
                    <a:gd name="T78" fmla="*/ 421 w 1100"/>
                    <a:gd name="T79" fmla="*/ 86 h 457"/>
                    <a:gd name="T80" fmla="*/ 353 w 1100"/>
                    <a:gd name="T81" fmla="*/ 102 h 457"/>
                    <a:gd name="T82" fmla="*/ 280 w 1100"/>
                    <a:gd name="T83" fmla="*/ 106 h 457"/>
                    <a:gd name="T84" fmla="*/ 207 w 1100"/>
                    <a:gd name="T85" fmla="*/ 105 h 457"/>
                    <a:gd name="T86" fmla="*/ 168 w 1100"/>
                    <a:gd name="T87" fmla="*/ 103 h 457"/>
                    <a:gd name="T88" fmla="*/ 129 w 1100"/>
                    <a:gd name="T89" fmla="*/ 100 h 457"/>
                    <a:gd name="T90" fmla="*/ 89 w 1100"/>
                    <a:gd name="T91" fmla="*/ 95 h 457"/>
                    <a:gd name="T92" fmla="*/ 50 w 1100"/>
                    <a:gd name="T93" fmla="*/ 89 h 457"/>
                    <a:gd name="T94" fmla="*/ 12 w 1100"/>
                    <a:gd name="T95" fmla="*/ 80 h 457"/>
                    <a:gd name="T96" fmla="*/ 0 w 1100"/>
                    <a:gd name="T97" fmla="*/ 77 h 457"/>
                    <a:gd name="T98" fmla="*/ 0 w 1100"/>
                    <a:gd name="T99" fmla="*/ 77 h 4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00"/>
                    <a:gd name="T151" fmla="*/ 0 h 457"/>
                    <a:gd name="T152" fmla="*/ 1100 w 1100"/>
                    <a:gd name="T153" fmla="*/ 457 h 4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00" h="457">
                      <a:moveTo>
                        <a:pt x="0" y="77"/>
                      </a:moveTo>
                      <a:lnTo>
                        <a:pt x="17" y="88"/>
                      </a:lnTo>
                      <a:lnTo>
                        <a:pt x="35" y="96"/>
                      </a:lnTo>
                      <a:lnTo>
                        <a:pt x="52" y="104"/>
                      </a:lnTo>
                      <a:lnTo>
                        <a:pt x="71" y="111"/>
                      </a:lnTo>
                      <a:lnTo>
                        <a:pt x="89" y="117"/>
                      </a:lnTo>
                      <a:lnTo>
                        <a:pt x="108" y="122"/>
                      </a:lnTo>
                      <a:lnTo>
                        <a:pt x="129" y="128"/>
                      </a:lnTo>
                      <a:lnTo>
                        <a:pt x="150" y="131"/>
                      </a:lnTo>
                      <a:lnTo>
                        <a:pt x="170" y="133"/>
                      </a:lnTo>
                      <a:lnTo>
                        <a:pt x="191" y="134"/>
                      </a:lnTo>
                      <a:lnTo>
                        <a:pt x="212" y="135"/>
                      </a:lnTo>
                      <a:lnTo>
                        <a:pt x="234" y="134"/>
                      </a:lnTo>
                      <a:lnTo>
                        <a:pt x="254" y="133"/>
                      </a:lnTo>
                      <a:lnTo>
                        <a:pt x="275" y="132"/>
                      </a:lnTo>
                      <a:lnTo>
                        <a:pt x="296" y="129"/>
                      </a:lnTo>
                      <a:lnTo>
                        <a:pt x="317" y="127"/>
                      </a:lnTo>
                      <a:lnTo>
                        <a:pt x="338" y="123"/>
                      </a:lnTo>
                      <a:lnTo>
                        <a:pt x="359" y="119"/>
                      </a:lnTo>
                      <a:lnTo>
                        <a:pt x="380" y="114"/>
                      </a:lnTo>
                      <a:lnTo>
                        <a:pt x="399" y="108"/>
                      </a:lnTo>
                      <a:lnTo>
                        <a:pt x="419" y="101"/>
                      </a:lnTo>
                      <a:lnTo>
                        <a:pt x="438" y="93"/>
                      </a:lnTo>
                      <a:lnTo>
                        <a:pt x="458" y="85"/>
                      </a:lnTo>
                      <a:lnTo>
                        <a:pt x="477" y="75"/>
                      </a:lnTo>
                      <a:lnTo>
                        <a:pt x="498" y="65"/>
                      </a:lnTo>
                      <a:lnTo>
                        <a:pt x="519" y="56"/>
                      </a:lnTo>
                      <a:lnTo>
                        <a:pt x="541" y="46"/>
                      </a:lnTo>
                      <a:lnTo>
                        <a:pt x="564" y="36"/>
                      </a:lnTo>
                      <a:lnTo>
                        <a:pt x="587" y="28"/>
                      </a:lnTo>
                      <a:lnTo>
                        <a:pt x="610" y="21"/>
                      </a:lnTo>
                      <a:lnTo>
                        <a:pt x="633" y="15"/>
                      </a:lnTo>
                      <a:lnTo>
                        <a:pt x="656" y="10"/>
                      </a:lnTo>
                      <a:lnTo>
                        <a:pt x="681" y="8"/>
                      </a:lnTo>
                      <a:lnTo>
                        <a:pt x="704" y="8"/>
                      </a:lnTo>
                      <a:lnTo>
                        <a:pt x="727" y="11"/>
                      </a:lnTo>
                      <a:lnTo>
                        <a:pt x="750" y="17"/>
                      </a:lnTo>
                      <a:lnTo>
                        <a:pt x="772" y="24"/>
                      </a:lnTo>
                      <a:lnTo>
                        <a:pt x="794" y="32"/>
                      </a:lnTo>
                      <a:lnTo>
                        <a:pt x="815" y="41"/>
                      </a:lnTo>
                      <a:lnTo>
                        <a:pt x="835" y="52"/>
                      </a:lnTo>
                      <a:lnTo>
                        <a:pt x="844" y="56"/>
                      </a:lnTo>
                      <a:lnTo>
                        <a:pt x="852" y="60"/>
                      </a:lnTo>
                      <a:lnTo>
                        <a:pt x="861" y="65"/>
                      </a:lnTo>
                      <a:lnTo>
                        <a:pt x="869" y="69"/>
                      </a:lnTo>
                      <a:lnTo>
                        <a:pt x="878" y="73"/>
                      </a:lnTo>
                      <a:lnTo>
                        <a:pt x="886" y="78"/>
                      </a:lnTo>
                      <a:lnTo>
                        <a:pt x="895" y="84"/>
                      </a:lnTo>
                      <a:lnTo>
                        <a:pt x="902" y="89"/>
                      </a:lnTo>
                      <a:lnTo>
                        <a:pt x="912" y="95"/>
                      </a:lnTo>
                      <a:lnTo>
                        <a:pt x="921" y="102"/>
                      </a:lnTo>
                      <a:lnTo>
                        <a:pt x="929" y="109"/>
                      </a:lnTo>
                      <a:lnTo>
                        <a:pt x="938" y="117"/>
                      </a:lnTo>
                      <a:lnTo>
                        <a:pt x="945" y="125"/>
                      </a:lnTo>
                      <a:lnTo>
                        <a:pt x="953" y="133"/>
                      </a:lnTo>
                      <a:lnTo>
                        <a:pt x="961" y="141"/>
                      </a:lnTo>
                      <a:lnTo>
                        <a:pt x="968" y="149"/>
                      </a:lnTo>
                      <a:lnTo>
                        <a:pt x="980" y="163"/>
                      </a:lnTo>
                      <a:lnTo>
                        <a:pt x="994" y="179"/>
                      </a:lnTo>
                      <a:lnTo>
                        <a:pt x="1006" y="194"/>
                      </a:lnTo>
                      <a:lnTo>
                        <a:pt x="1018" y="210"/>
                      </a:lnTo>
                      <a:lnTo>
                        <a:pt x="1029" y="226"/>
                      </a:lnTo>
                      <a:lnTo>
                        <a:pt x="1040" y="242"/>
                      </a:lnTo>
                      <a:lnTo>
                        <a:pt x="1050" y="259"/>
                      </a:lnTo>
                      <a:lnTo>
                        <a:pt x="1059" y="275"/>
                      </a:lnTo>
                      <a:lnTo>
                        <a:pt x="1074" y="318"/>
                      </a:lnTo>
                      <a:lnTo>
                        <a:pt x="1075" y="363"/>
                      </a:lnTo>
                      <a:lnTo>
                        <a:pt x="1067" y="408"/>
                      </a:lnTo>
                      <a:lnTo>
                        <a:pt x="1053" y="451"/>
                      </a:lnTo>
                      <a:lnTo>
                        <a:pt x="1053" y="456"/>
                      </a:lnTo>
                      <a:lnTo>
                        <a:pt x="1058" y="457"/>
                      </a:lnTo>
                      <a:lnTo>
                        <a:pt x="1062" y="455"/>
                      </a:lnTo>
                      <a:lnTo>
                        <a:pt x="1065" y="450"/>
                      </a:lnTo>
                      <a:lnTo>
                        <a:pt x="1074" y="433"/>
                      </a:lnTo>
                      <a:lnTo>
                        <a:pt x="1082" y="416"/>
                      </a:lnTo>
                      <a:lnTo>
                        <a:pt x="1090" y="397"/>
                      </a:lnTo>
                      <a:lnTo>
                        <a:pt x="1095" y="380"/>
                      </a:lnTo>
                      <a:lnTo>
                        <a:pt x="1098" y="361"/>
                      </a:lnTo>
                      <a:lnTo>
                        <a:pt x="1100" y="343"/>
                      </a:lnTo>
                      <a:lnTo>
                        <a:pt x="1100" y="324"/>
                      </a:lnTo>
                      <a:lnTo>
                        <a:pt x="1097" y="305"/>
                      </a:lnTo>
                      <a:lnTo>
                        <a:pt x="1092" y="286"/>
                      </a:lnTo>
                      <a:lnTo>
                        <a:pt x="1085" y="269"/>
                      </a:lnTo>
                      <a:lnTo>
                        <a:pt x="1076" y="252"/>
                      </a:lnTo>
                      <a:lnTo>
                        <a:pt x="1065" y="234"/>
                      </a:lnTo>
                      <a:lnTo>
                        <a:pt x="1053" y="219"/>
                      </a:lnTo>
                      <a:lnTo>
                        <a:pt x="1040" y="202"/>
                      </a:lnTo>
                      <a:lnTo>
                        <a:pt x="1028" y="187"/>
                      </a:lnTo>
                      <a:lnTo>
                        <a:pt x="1014" y="173"/>
                      </a:lnTo>
                      <a:lnTo>
                        <a:pt x="1001" y="158"/>
                      </a:lnTo>
                      <a:lnTo>
                        <a:pt x="989" y="144"/>
                      </a:lnTo>
                      <a:lnTo>
                        <a:pt x="974" y="130"/>
                      </a:lnTo>
                      <a:lnTo>
                        <a:pt x="961" y="116"/>
                      </a:lnTo>
                      <a:lnTo>
                        <a:pt x="945" y="103"/>
                      </a:lnTo>
                      <a:lnTo>
                        <a:pt x="930" y="91"/>
                      </a:lnTo>
                      <a:lnTo>
                        <a:pt x="913" y="79"/>
                      </a:lnTo>
                      <a:lnTo>
                        <a:pt x="896" y="69"/>
                      </a:lnTo>
                      <a:lnTo>
                        <a:pt x="875" y="59"/>
                      </a:lnTo>
                      <a:lnTo>
                        <a:pt x="855" y="49"/>
                      </a:lnTo>
                      <a:lnTo>
                        <a:pt x="834" y="39"/>
                      </a:lnTo>
                      <a:lnTo>
                        <a:pt x="813" y="30"/>
                      </a:lnTo>
                      <a:lnTo>
                        <a:pt x="791" y="21"/>
                      </a:lnTo>
                      <a:lnTo>
                        <a:pt x="770" y="14"/>
                      </a:lnTo>
                      <a:lnTo>
                        <a:pt x="748" y="8"/>
                      </a:lnTo>
                      <a:lnTo>
                        <a:pt x="724" y="4"/>
                      </a:lnTo>
                      <a:lnTo>
                        <a:pt x="704" y="2"/>
                      </a:lnTo>
                      <a:lnTo>
                        <a:pt x="684" y="0"/>
                      </a:lnTo>
                      <a:lnTo>
                        <a:pt x="665" y="3"/>
                      </a:lnTo>
                      <a:lnTo>
                        <a:pt x="645" y="5"/>
                      </a:lnTo>
                      <a:lnTo>
                        <a:pt x="627" y="10"/>
                      </a:lnTo>
                      <a:lnTo>
                        <a:pt x="609" y="15"/>
                      </a:lnTo>
                      <a:lnTo>
                        <a:pt x="591" y="21"/>
                      </a:lnTo>
                      <a:lnTo>
                        <a:pt x="572" y="28"/>
                      </a:lnTo>
                      <a:lnTo>
                        <a:pt x="550" y="36"/>
                      </a:lnTo>
                      <a:lnTo>
                        <a:pt x="530" y="45"/>
                      </a:lnTo>
                      <a:lnTo>
                        <a:pt x="508" y="54"/>
                      </a:lnTo>
                      <a:lnTo>
                        <a:pt x="487" y="62"/>
                      </a:lnTo>
                      <a:lnTo>
                        <a:pt x="465" y="70"/>
                      </a:lnTo>
                      <a:lnTo>
                        <a:pt x="443" y="78"/>
                      </a:lnTo>
                      <a:lnTo>
                        <a:pt x="421" y="86"/>
                      </a:lnTo>
                      <a:lnTo>
                        <a:pt x="399" y="93"/>
                      </a:lnTo>
                      <a:lnTo>
                        <a:pt x="376" y="98"/>
                      </a:lnTo>
                      <a:lnTo>
                        <a:pt x="353" y="102"/>
                      </a:lnTo>
                      <a:lnTo>
                        <a:pt x="329" y="104"/>
                      </a:lnTo>
                      <a:lnTo>
                        <a:pt x="304" y="106"/>
                      </a:lnTo>
                      <a:lnTo>
                        <a:pt x="280" y="106"/>
                      </a:lnTo>
                      <a:lnTo>
                        <a:pt x="256" y="106"/>
                      </a:lnTo>
                      <a:lnTo>
                        <a:pt x="231" y="106"/>
                      </a:lnTo>
                      <a:lnTo>
                        <a:pt x="207" y="105"/>
                      </a:lnTo>
                      <a:lnTo>
                        <a:pt x="194" y="105"/>
                      </a:lnTo>
                      <a:lnTo>
                        <a:pt x="181" y="104"/>
                      </a:lnTo>
                      <a:lnTo>
                        <a:pt x="168" y="103"/>
                      </a:lnTo>
                      <a:lnTo>
                        <a:pt x="155" y="102"/>
                      </a:lnTo>
                      <a:lnTo>
                        <a:pt x="141" y="101"/>
                      </a:lnTo>
                      <a:lnTo>
                        <a:pt x="129" y="100"/>
                      </a:lnTo>
                      <a:lnTo>
                        <a:pt x="116" y="99"/>
                      </a:lnTo>
                      <a:lnTo>
                        <a:pt x="102" y="97"/>
                      </a:lnTo>
                      <a:lnTo>
                        <a:pt x="89" y="95"/>
                      </a:lnTo>
                      <a:lnTo>
                        <a:pt x="75" y="93"/>
                      </a:lnTo>
                      <a:lnTo>
                        <a:pt x="63" y="91"/>
                      </a:lnTo>
                      <a:lnTo>
                        <a:pt x="50" y="89"/>
                      </a:lnTo>
                      <a:lnTo>
                        <a:pt x="38" y="87"/>
                      </a:lnTo>
                      <a:lnTo>
                        <a:pt x="24" y="84"/>
                      </a:lnTo>
                      <a:lnTo>
                        <a:pt x="12" y="80"/>
                      </a:lnTo>
                      <a:lnTo>
                        <a:pt x="0" y="77"/>
                      </a:lnTo>
                      <a:close/>
                    </a:path>
                  </a:pathLst>
                </a:custGeom>
                <a:solidFill>
                  <a:srgbClr val="000000"/>
                </a:solidFill>
                <a:ln w="9525">
                  <a:noFill/>
                  <a:round/>
                  <a:headEnd/>
                  <a:tailEnd/>
                </a:ln>
              </p:spPr>
              <p:txBody>
                <a:bodyPr/>
                <a:lstStyle/>
                <a:p>
                  <a:endParaRPr lang="en-US">
                    <a:solidFill>
                      <a:srgbClr val="000000"/>
                    </a:solidFill>
                  </a:endParaRPr>
                </a:p>
              </p:txBody>
            </p:sp>
            <p:sp>
              <p:nvSpPr>
                <p:cNvPr id="25910" name="Freeform 40"/>
                <p:cNvSpPr>
                  <a:spLocks/>
                </p:cNvSpPr>
                <p:nvPr/>
              </p:nvSpPr>
              <p:spPr bwMode="auto">
                <a:xfrm>
                  <a:off x="4371" y="1848"/>
                  <a:ext cx="58" cy="231"/>
                </a:xfrm>
                <a:custGeom>
                  <a:avLst/>
                  <a:gdLst>
                    <a:gd name="T0" fmla="*/ 0 w 58"/>
                    <a:gd name="T1" fmla="*/ 1 h 231"/>
                    <a:gd name="T2" fmla="*/ 10 w 58"/>
                    <a:gd name="T3" fmla="*/ 13 h 231"/>
                    <a:gd name="T4" fmla="*/ 18 w 58"/>
                    <a:gd name="T5" fmla="*/ 27 h 231"/>
                    <a:gd name="T6" fmla="*/ 27 w 58"/>
                    <a:gd name="T7" fmla="*/ 40 h 231"/>
                    <a:gd name="T8" fmla="*/ 33 w 58"/>
                    <a:gd name="T9" fmla="*/ 53 h 231"/>
                    <a:gd name="T10" fmla="*/ 38 w 58"/>
                    <a:gd name="T11" fmla="*/ 68 h 231"/>
                    <a:gd name="T12" fmla="*/ 41 w 58"/>
                    <a:gd name="T13" fmla="*/ 81 h 231"/>
                    <a:gd name="T14" fmla="*/ 44 w 58"/>
                    <a:gd name="T15" fmla="*/ 96 h 231"/>
                    <a:gd name="T16" fmla="*/ 45 w 58"/>
                    <a:gd name="T17" fmla="*/ 112 h 231"/>
                    <a:gd name="T18" fmla="*/ 45 w 58"/>
                    <a:gd name="T19" fmla="*/ 126 h 231"/>
                    <a:gd name="T20" fmla="*/ 44 w 58"/>
                    <a:gd name="T21" fmla="*/ 140 h 231"/>
                    <a:gd name="T22" fmla="*/ 41 w 58"/>
                    <a:gd name="T23" fmla="*/ 155 h 231"/>
                    <a:gd name="T24" fmla="*/ 39 w 58"/>
                    <a:gd name="T25" fmla="*/ 169 h 231"/>
                    <a:gd name="T26" fmla="*/ 35 w 58"/>
                    <a:gd name="T27" fmla="*/ 184 h 231"/>
                    <a:gd name="T28" fmla="*/ 29 w 58"/>
                    <a:gd name="T29" fmla="*/ 198 h 231"/>
                    <a:gd name="T30" fmla="*/ 19 w 58"/>
                    <a:gd name="T31" fmla="*/ 210 h 231"/>
                    <a:gd name="T32" fmla="*/ 7 w 58"/>
                    <a:gd name="T33" fmla="*/ 221 h 231"/>
                    <a:gd name="T34" fmla="*/ 5 w 58"/>
                    <a:gd name="T35" fmla="*/ 225 h 231"/>
                    <a:gd name="T36" fmla="*/ 5 w 58"/>
                    <a:gd name="T37" fmla="*/ 228 h 231"/>
                    <a:gd name="T38" fmla="*/ 7 w 58"/>
                    <a:gd name="T39" fmla="*/ 231 h 231"/>
                    <a:gd name="T40" fmla="*/ 12 w 58"/>
                    <a:gd name="T41" fmla="*/ 231 h 231"/>
                    <a:gd name="T42" fmla="*/ 28 w 58"/>
                    <a:gd name="T43" fmla="*/ 223 h 231"/>
                    <a:gd name="T44" fmla="*/ 40 w 58"/>
                    <a:gd name="T45" fmla="*/ 213 h 231"/>
                    <a:gd name="T46" fmla="*/ 49 w 58"/>
                    <a:gd name="T47" fmla="*/ 202 h 231"/>
                    <a:gd name="T48" fmla="*/ 53 w 58"/>
                    <a:gd name="T49" fmla="*/ 190 h 231"/>
                    <a:gd name="T50" fmla="*/ 57 w 58"/>
                    <a:gd name="T51" fmla="*/ 176 h 231"/>
                    <a:gd name="T52" fmla="*/ 58 w 58"/>
                    <a:gd name="T53" fmla="*/ 162 h 231"/>
                    <a:gd name="T54" fmla="*/ 58 w 58"/>
                    <a:gd name="T55" fmla="*/ 148 h 231"/>
                    <a:gd name="T56" fmla="*/ 57 w 58"/>
                    <a:gd name="T57" fmla="*/ 133 h 231"/>
                    <a:gd name="T58" fmla="*/ 56 w 58"/>
                    <a:gd name="T59" fmla="*/ 115 h 231"/>
                    <a:gd name="T60" fmla="*/ 52 w 58"/>
                    <a:gd name="T61" fmla="*/ 96 h 231"/>
                    <a:gd name="T62" fmla="*/ 49 w 58"/>
                    <a:gd name="T63" fmla="*/ 80 h 231"/>
                    <a:gd name="T64" fmla="*/ 42 w 58"/>
                    <a:gd name="T65" fmla="*/ 63 h 231"/>
                    <a:gd name="T66" fmla="*/ 35 w 58"/>
                    <a:gd name="T67" fmla="*/ 47 h 231"/>
                    <a:gd name="T68" fmla="*/ 25 w 58"/>
                    <a:gd name="T69" fmla="*/ 32 h 231"/>
                    <a:gd name="T70" fmla="*/ 14 w 58"/>
                    <a:gd name="T71" fmla="*/ 15 h 231"/>
                    <a:gd name="T72" fmla="*/ 1 w 58"/>
                    <a:gd name="T73" fmla="*/ 0 h 231"/>
                    <a:gd name="T74" fmla="*/ 1 w 58"/>
                    <a:gd name="T75" fmla="*/ 0 h 231"/>
                    <a:gd name="T76" fmla="*/ 1 w 58"/>
                    <a:gd name="T77" fmla="*/ 0 h 231"/>
                    <a:gd name="T78" fmla="*/ 0 w 58"/>
                    <a:gd name="T79" fmla="*/ 0 h 231"/>
                    <a:gd name="T80" fmla="*/ 0 w 58"/>
                    <a:gd name="T81" fmla="*/ 1 h 231"/>
                    <a:gd name="T82" fmla="*/ 0 w 58"/>
                    <a:gd name="T83" fmla="*/ 1 h 2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231"/>
                    <a:gd name="T128" fmla="*/ 58 w 58"/>
                    <a:gd name="T129" fmla="*/ 231 h 2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231">
                      <a:moveTo>
                        <a:pt x="0" y="1"/>
                      </a:moveTo>
                      <a:lnTo>
                        <a:pt x="10" y="13"/>
                      </a:lnTo>
                      <a:lnTo>
                        <a:pt x="18" y="27"/>
                      </a:lnTo>
                      <a:lnTo>
                        <a:pt x="27" y="40"/>
                      </a:lnTo>
                      <a:lnTo>
                        <a:pt x="33" y="53"/>
                      </a:lnTo>
                      <a:lnTo>
                        <a:pt x="38" y="68"/>
                      </a:lnTo>
                      <a:lnTo>
                        <a:pt x="41" y="81"/>
                      </a:lnTo>
                      <a:lnTo>
                        <a:pt x="44" y="96"/>
                      </a:lnTo>
                      <a:lnTo>
                        <a:pt x="45" y="112"/>
                      </a:lnTo>
                      <a:lnTo>
                        <a:pt x="45" y="126"/>
                      </a:lnTo>
                      <a:lnTo>
                        <a:pt x="44" y="140"/>
                      </a:lnTo>
                      <a:lnTo>
                        <a:pt x="41" y="155"/>
                      </a:lnTo>
                      <a:lnTo>
                        <a:pt x="39" y="169"/>
                      </a:lnTo>
                      <a:lnTo>
                        <a:pt x="35" y="184"/>
                      </a:lnTo>
                      <a:lnTo>
                        <a:pt x="29" y="198"/>
                      </a:lnTo>
                      <a:lnTo>
                        <a:pt x="19" y="210"/>
                      </a:lnTo>
                      <a:lnTo>
                        <a:pt x="7" y="221"/>
                      </a:lnTo>
                      <a:lnTo>
                        <a:pt x="5" y="225"/>
                      </a:lnTo>
                      <a:lnTo>
                        <a:pt x="5" y="228"/>
                      </a:lnTo>
                      <a:lnTo>
                        <a:pt x="7" y="231"/>
                      </a:lnTo>
                      <a:lnTo>
                        <a:pt x="12" y="231"/>
                      </a:lnTo>
                      <a:lnTo>
                        <a:pt x="28" y="223"/>
                      </a:lnTo>
                      <a:lnTo>
                        <a:pt x="40" y="213"/>
                      </a:lnTo>
                      <a:lnTo>
                        <a:pt x="49" y="202"/>
                      </a:lnTo>
                      <a:lnTo>
                        <a:pt x="53" y="190"/>
                      </a:lnTo>
                      <a:lnTo>
                        <a:pt x="57" y="176"/>
                      </a:lnTo>
                      <a:lnTo>
                        <a:pt x="58" y="162"/>
                      </a:lnTo>
                      <a:lnTo>
                        <a:pt x="58" y="148"/>
                      </a:lnTo>
                      <a:lnTo>
                        <a:pt x="57" y="133"/>
                      </a:lnTo>
                      <a:lnTo>
                        <a:pt x="56" y="115"/>
                      </a:lnTo>
                      <a:lnTo>
                        <a:pt x="52" y="96"/>
                      </a:lnTo>
                      <a:lnTo>
                        <a:pt x="49" y="80"/>
                      </a:lnTo>
                      <a:lnTo>
                        <a:pt x="42" y="63"/>
                      </a:lnTo>
                      <a:lnTo>
                        <a:pt x="35" y="47"/>
                      </a:lnTo>
                      <a:lnTo>
                        <a:pt x="25" y="32"/>
                      </a:lnTo>
                      <a:lnTo>
                        <a:pt x="14" y="15"/>
                      </a:lnTo>
                      <a:lnTo>
                        <a:pt x="1" y="0"/>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911" name="Freeform 41"/>
                <p:cNvSpPr>
                  <a:spLocks/>
                </p:cNvSpPr>
                <p:nvPr/>
              </p:nvSpPr>
              <p:spPr bwMode="auto">
                <a:xfrm>
                  <a:off x="4111" y="1869"/>
                  <a:ext cx="159" cy="74"/>
                </a:xfrm>
                <a:custGeom>
                  <a:avLst/>
                  <a:gdLst>
                    <a:gd name="T0" fmla="*/ 0 w 159"/>
                    <a:gd name="T1" fmla="*/ 73 h 74"/>
                    <a:gd name="T2" fmla="*/ 7 w 159"/>
                    <a:gd name="T3" fmla="*/ 61 h 74"/>
                    <a:gd name="T4" fmla="*/ 14 w 159"/>
                    <a:gd name="T5" fmla="*/ 49 h 74"/>
                    <a:gd name="T6" fmla="*/ 21 w 159"/>
                    <a:gd name="T7" fmla="*/ 36 h 74"/>
                    <a:gd name="T8" fmla="*/ 30 w 159"/>
                    <a:gd name="T9" fmla="*/ 25 h 74"/>
                    <a:gd name="T10" fmla="*/ 35 w 159"/>
                    <a:gd name="T11" fmla="*/ 21 h 74"/>
                    <a:gd name="T12" fmla="*/ 39 w 159"/>
                    <a:gd name="T13" fmla="*/ 18 h 74"/>
                    <a:gd name="T14" fmla="*/ 46 w 159"/>
                    <a:gd name="T15" fmla="*/ 16 h 74"/>
                    <a:gd name="T16" fmla="*/ 52 w 159"/>
                    <a:gd name="T17" fmla="*/ 15 h 74"/>
                    <a:gd name="T18" fmla="*/ 56 w 159"/>
                    <a:gd name="T19" fmla="*/ 15 h 74"/>
                    <a:gd name="T20" fmla="*/ 64 w 159"/>
                    <a:gd name="T21" fmla="*/ 15 h 74"/>
                    <a:gd name="T22" fmla="*/ 70 w 159"/>
                    <a:gd name="T23" fmla="*/ 16 h 74"/>
                    <a:gd name="T24" fmla="*/ 76 w 159"/>
                    <a:gd name="T25" fmla="*/ 17 h 74"/>
                    <a:gd name="T26" fmla="*/ 86 w 159"/>
                    <a:gd name="T27" fmla="*/ 19 h 74"/>
                    <a:gd name="T28" fmla="*/ 97 w 159"/>
                    <a:gd name="T29" fmla="*/ 21 h 74"/>
                    <a:gd name="T30" fmla="*/ 106 w 159"/>
                    <a:gd name="T31" fmla="*/ 24 h 74"/>
                    <a:gd name="T32" fmla="*/ 116 w 159"/>
                    <a:gd name="T33" fmla="*/ 27 h 74"/>
                    <a:gd name="T34" fmla="*/ 126 w 159"/>
                    <a:gd name="T35" fmla="*/ 29 h 74"/>
                    <a:gd name="T36" fmla="*/ 137 w 159"/>
                    <a:gd name="T37" fmla="*/ 31 h 74"/>
                    <a:gd name="T38" fmla="*/ 147 w 159"/>
                    <a:gd name="T39" fmla="*/ 32 h 74"/>
                    <a:gd name="T40" fmla="*/ 158 w 159"/>
                    <a:gd name="T41" fmla="*/ 31 h 74"/>
                    <a:gd name="T42" fmla="*/ 159 w 159"/>
                    <a:gd name="T43" fmla="*/ 31 h 74"/>
                    <a:gd name="T44" fmla="*/ 159 w 159"/>
                    <a:gd name="T45" fmla="*/ 29 h 74"/>
                    <a:gd name="T46" fmla="*/ 159 w 159"/>
                    <a:gd name="T47" fmla="*/ 28 h 74"/>
                    <a:gd name="T48" fmla="*/ 158 w 159"/>
                    <a:gd name="T49" fmla="*/ 28 h 74"/>
                    <a:gd name="T50" fmla="*/ 144 w 159"/>
                    <a:gd name="T51" fmla="*/ 27 h 74"/>
                    <a:gd name="T52" fmla="*/ 131 w 159"/>
                    <a:gd name="T53" fmla="*/ 24 h 74"/>
                    <a:gd name="T54" fmla="*/ 116 w 159"/>
                    <a:gd name="T55" fmla="*/ 18 h 74"/>
                    <a:gd name="T56" fmla="*/ 102 w 159"/>
                    <a:gd name="T57" fmla="*/ 12 h 74"/>
                    <a:gd name="T58" fmla="*/ 87 w 159"/>
                    <a:gd name="T59" fmla="*/ 7 h 74"/>
                    <a:gd name="T60" fmla="*/ 72 w 159"/>
                    <a:gd name="T61" fmla="*/ 2 h 74"/>
                    <a:gd name="T62" fmla="*/ 59 w 159"/>
                    <a:gd name="T63" fmla="*/ 0 h 74"/>
                    <a:gd name="T64" fmla="*/ 47 w 159"/>
                    <a:gd name="T65" fmla="*/ 4 h 74"/>
                    <a:gd name="T66" fmla="*/ 37 w 159"/>
                    <a:gd name="T67" fmla="*/ 9 h 74"/>
                    <a:gd name="T68" fmla="*/ 30 w 159"/>
                    <a:gd name="T69" fmla="*/ 17 h 74"/>
                    <a:gd name="T70" fmla="*/ 22 w 159"/>
                    <a:gd name="T71" fmla="*/ 25 h 74"/>
                    <a:gd name="T72" fmla="*/ 18 w 159"/>
                    <a:gd name="T73" fmla="*/ 34 h 74"/>
                    <a:gd name="T74" fmla="*/ 13 w 159"/>
                    <a:gd name="T75" fmla="*/ 45 h 74"/>
                    <a:gd name="T76" fmla="*/ 9 w 159"/>
                    <a:gd name="T77" fmla="*/ 55 h 74"/>
                    <a:gd name="T78" fmla="*/ 4 w 159"/>
                    <a:gd name="T79" fmla="*/ 65 h 74"/>
                    <a:gd name="T80" fmla="*/ 0 w 159"/>
                    <a:gd name="T81" fmla="*/ 74 h 74"/>
                    <a:gd name="T82" fmla="*/ 0 w 159"/>
                    <a:gd name="T83" fmla="*/ 74 h 74"/>
                    <a:gd name="T84" fmla="*/ 0 w 159"/>
                    <a:gd name="T85" fmla="*/ 74 h 74"/>
                    <a:gd name="T86" fmla="*/ 0 w 159"/>
                    <a:gd name="T87" fmla="*/ 74 h 74"/>
                    <a:gd name="T88" fmla="*/ 0 w 159"/>
                    <a:gd name="T89" fmla="*/ 73 h 74"/>
                    <a:gd name="T90" fmla="*/ 0 w 159"/>
                    <a:gd name="T91" fmla="*/ 7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9"/>
                    <a:gd name="T139" fmla="*/ 0 h 74"/>
                    <a:gd name="T140" fmla="*/ 159 w 1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9" h="74">
                      <a:moveTo>
                        <a:pt x="0" y="73"/>
                      </a:moveTo>
                      <a:lnTo>
                        <a:pt x="7" y="61"/>
                      </a:lnTo>
                      <a:lnTo>
                        <a:pt x="14" y="49"/>
                      </a:lnTo>
                      <a:lnTo>
                        <a:pt x="21" y="36"/>
                      </a:lnTo>
                      <a:lnTo>
                        <a:pt x="30" y="25"/>
                      </a:lnTo>
                      <a:lnTo>
                        <a:pt x="35" y="21"/>
                      </a:lnTo>
                      <a:lnTo>
                        <a:pt x="39" y="18"/>
                      </a:lnTo>
                      <a:lnTo>
                        <a:pt x="46" y="16"/>
                      </a:lnTo>
                      <a:lnTo>
                        <a:pt x="52" y="15"/>
                      </a:lnTo>
                      <a:lnTo>
                        <a:pt x="56" y="15"/>
                      </a:lnTo>
                      <a:lnTo>
                        <a:pt x="64" y="15"/>
                      </a:lnTo>
                      <a:lnTo>
                        <a:pt x="70" y="16"/>
                      </a:lnTo>
                      <a:lnTo>
                        <a:pt x="76" y="17"/>
                      </a:lnTo>
                      <a:lnTo>
                        <a:pt x="86" y="19"/>
                      </a:lnTo>
                      <a:lnTo>
                        <a:pt x="97" y="21"/>
                      </a:lnTo>
                      <a:lnTo>
                        <a:pt x="106" y="24"/>
                      </a:lnTo>
                      <a:lnTo>
                        <a:pt x="116" y="27"/>
                      </a:lnTo>
                      <a:lnTo>
                        <a:pt x="126" y="29"/>
                      </a:lnTo>
                      <a:lnTo>
                        <a:pt x="137" y="31"/>
                      </a:lnTo>
                      <a:lnTo>
                        <a:pt x="147" y="32"/>
                      </a:lnTo>
                      <a:lnTo>
                        <a:pt x="158" y="31"/>
                      </a:lnTo>
                      <a:lnTo>
                        <a:pt x="159" y="31"/>
                      </a:lnTo>
                      <a:lnTo>
                        <a:pt x="159" y="29"/>
                      </a:lnTo>
                      <a:lnTo>
                        <a:pt x="159" y="28"/>
                      </a:lnTo>
                      <a:lnTo>
                        <a:pt x="158" y="28"/>
                      </a:lnTo>
                      <a:lnTo>
                        <a:pt x="144" y="27"/>
                      </a:lnTo>
                      <a:lnTo>
                        <a:pt x="131" y="24"/>
                      </a:lnTo>
                      <a:lnTo>
                        <a:pt x="116" y="18"/>
                      </a:lnTo>
                      <a:lnTo>
                        <a:pt x="102" y="12"/>
                      </a:lnTo>
                      <a:lnTo>
                        <a:pt x="87" y="7"/>
                      </a:lnTo>
                      <a:lnTo>
                        <a:pt x="72" y="2"/>
                      </a:lnTo>
                      <a:lnTo>
                        <a:pt x="59" y="0"/>
                      </a:lnTo>
                      <a:lnTo>
                        <a:pt x="47" y="4"/>
                      </a:lnTo>
                      <a:lnTo>
                        <a:pt x="37" y="9"/>
                      </a:lnTo>
                      <a:lnTo>
                        <a:pt x="30" y="17"/>
                      </a:lnTo>
                      <a:lnTo>
                        <a:pt x="22" y="25"/>
                      </a:lnTo>
                      <a:lnTo>
                        <a:pt x="18" y="34"/>
                      </a:lnTo>
                      <a:lnTo>
                        <a:pt x="13" y="45"/>
                      </a:lnTo>
                      <a:lnTo>
                        <a:pt x="9" y="55"/>
                      </a:lnTo>
                      <a:lnTo>
                        <a:pt x="4" y="65"/>
                      </a:lnTo>
                      <a:lnTo>
                        <a:pt x="0" y="74"/>
                      </a:lnTo>
                      <a:lnTo>
                        <a:pt x="0" y="73"/>
                      </a:lnTo>
                      <a:close/>
                    </a:path>
                  </a:pathLst>
                </a:custGeom>
                <a:solidFill>
                  <a:srgbClr val="000000"/>
                </a:solidFill>
                <a:ln w="9525">
                  <a:noFill/>
                  <a:round/>
                  <a:headEnd/>
                  <a:tailEnd/>
                </a:ln>
              </p:spPr>
              <p:txBody>
                <a:bodyPr/>
                <a:lstStyle/>
                <a:p>
                  <a:endParaRPr lang="en-US">
                    <a:solidFill>
                      <a:srgbClr val="000000"/>
                    </a:solidFill>
                  </a:endParaRPr>
                </a:p>
              </p:txBody>
            </p:sp>
            <p:sp>
              <p:nvSpPr>
                <p:cNvPr id="25912" name="Freeform 42"/>
                <p:cNvSpPr>
                  <a:spLocks/>
                </p:cNvSpPr>
                <p:nvPr/>
              </p:nvSpPr>
              <p:spPr bwMode="auto">
                <a:xfrm>
                  <a:off x="4152" y="1890"/>
                  <a:ext cx="98" cy="44"/>
                </a:xfrm>
                <a:custGeom>
                  <a:avLst/>
                  <a:gdLst>
                    <a:gd name="T0" fmla="*/ 0 w 98"/>
                    <a:gd name="T1" fmla="*/ 0 h 44"/>
                    <a:gd name="T2" fmla="*/ 3 w 98"/>
                    <a:gd name="T3" fmla="*/ 7 h 44"/>
                    <a:gd name="T4" fmla="*/ 8 w 98"/>
                    <a:gd name="T5" fmla="*/ 14 h 44"/>
                    <a:gd name="T6" fmla="*/ 13 w 98"/>
                    <a:gd name="T7" fmla="*/ 21 h 44"/>
                    <a:gd name="T8" fmla="*/ 19 w 98"/>
                    <a:gd name="T9" fmla="*/ 29 h 44"/>
                    <a:gd name="T10" fmla="*/ 26 w 98"/>
                    <a:gd name="T11" fmla="*/ 35 h 44"/>
                    <a:gd name="T12" fmla="*/ 34 w 98"/>
                    <a:gd name="T13" fmla="*/ 40 h 44"/>
                    <a:gd name="T14" fmla="*/ 42 w 98"/>
                    <a:gd name="T15" fmla="*/ 43 h 44"/>
                    <a:gd name="T16" fmla="*/ 52 w 98"/>
                    <a:gd name="T17" fmla="*/ 44 h 44"/>
                    <a:gd name="T18" fmla="*/ 62 w 98"/>
                    <a:gd name="T19" fmla="*/ 43 h 44"/>
                    <a:gd name="T20" fmla="*/ 70 w 98"/>
                    <a:gd name="T21" fmla="*/ 41 h 44"/>
                    <a:gd name="T22" fmla="*/ 78 w 98"/>
                    <a:gd name="T23" fmla="*/ 38 h 44"/>
                    <a:gd name="T24" fmla="*/ 84 w 98"/>
                    <a:gd name="T25" fmla="*/ 34 h 44"/>
                    <a:gd name="T26" fmla="*/ 90 w 98"/>
                    <a:gd name="T27" fmla="*/ 30 h 44"/>
                    <a:gd name="T28" fmla="*/ 93 w 98"/>
                    <a:gd name="T29" fmla="*/ 24 h 44"/>
                    <a:gd name="T30" fmla="*/ 97 w 98"/>
                    <a:gd name="T31" fmla="*/ 16 h 44"/>
                    <a:gd name="T32" fmla="*/ 98 w 98"/>
                    <a:gd name="T33" fmla="*/ 8 h 44"/>
                    <a:gd name="T34" fmla="*/ 98 w 98"/>
                    <a:gd name="T35" fmla="*/ 7 h 44"/>
                    <a:gd name="T36" fmla="*/ 96 w 98"/>
                    <a:gd name="T37" fmla="*/ 6 h 44"/>
                    <a:gd name="T38" fmla="*/ 95 w 98"/>
                    <a:gd name="T39" fmla="*/ 6 h 44"/>
                    <a:gd name="T40" fmla="*/ 92 w 98"/>
                    <a:gd name="T41" fmla="*/ 7 h 44"/>
                    <a:gd name="T42" fmla="*/ 87 w 98"/>
                    <a:gd name="T43" fmla="*/ 11 h 44"/>
                    <a:gd name="T44" fmla="*/ 84 w 98"/>
                    <a:gd name="T45" fmla="*/ 16 h 44"/>
                    <a:gd name="T46" fmla="*/ 78 w 98"/>
                    <a:gd name="T47" fmla="*/ 20 h 44"/>
                    <a:gd name="T48" fmla="*/ 72 w 98"/>
                    <a:gd name="T49" fmla="*/ 24 h 44"/>
                    <a:gd name="T50" fmla="*/ 64 w 98"/>
                    <a:gd name="T51" fmla="*/ 26 h 44"/>
                    <a:gd name="T52" fmla="*/ 58 w 98"/>
                    <a:gd name="T53" fmla="*/ 26 h 44"/>
                    <a:gd name="T54" fmla="*/ 51 w 98"/>
                    <a:gd name="T55" fmla="*/ 27 h 44"/>
                    <a:gd name="T56" fmla="*/ 43 w 98"/>
                    <a:gd name="T57" fmla="*/ 26 h 44"/>
                    <a:gd name="T58" fmla="*/ 37 w 98"/>
                    <a:gd name="T59" fmla="*/ 25 h 44"/>
                    <a:gd name="T60" fmla="*/ 30 w 98"/>
                    <a:gd name="T61" fmla="*/ 22 h 44"/>
                    <a:gd name="T62" fmla="*/ 24 w 98"/>
                    <a:gd name="T63" fmla="*/ 19 h 44"/>
                    <a:gd name="T64" fmla="*/ 19 w 98"/>
                    <a:gd name="T65" fmla="*/ 15 h 44"/>
                    <a:gd name="T66" fmla="*/ 13 w 98"/>
                    <a:gd name="T67" fmla="*/ 12 h 44"/>
                    <a:gd name="T68" fmla="*/ 8 w 98"/>
                    <a:gd name="T69" fmla="*/ 8 h 44"/>
                    <a:gd name="T70" fmla="*/ 5 w 98"/>
                    <a:gd name="T71" fmla="*/ 4 h 44"/>
                    <a:gd name="T72" fmla="*/ 0 w 98"/>
                    <a:gd name="T73" fmla="*/ 0 h 44"/>
                    <a:gd name="T74" fmla="*/ 0 w 98"/>
                    <a:gd name="T75" fmla="*/ 0 h 44"/>
                    <a:gd name="T76" fmla="*/ 0 w 98"/>
                    <a:gd name="T77" fmla="*/ 0 h 44"/>
                    <a:gd name="T78" fmla="*/ 0 w 98"/>
                    <a:gd name="T79" fmla="*/ 0 h 44"/>
                    <a:gd name="T80" fmla="*/ 0 w 98"/>
                    <a:gd name="T81" fmla="*/ 0 h 44"/>
                    <a:gd name="T82" fmla="*/ 0 w 98"/>
                    <a:gd name="T83" fmla="*/ 0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8"/>
                    <a:gd name="T127" fmla="*/ 0 h 44"/>
                    <a:gd name="T128" fmla="*/ 98 w 98"/>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8" h="44">
                      <a:moveTo>
                        <a:pt x="0" y="0"/>
                      </a:moveTo>
                      <a:lnTo>
                        <a:pt x="3" y="7"/>
                      </a:lnTo>
                      <a:lnTo>
                        <a:pt x="8" y="14"/>
                      </a:lnTo>
                      <a:lnTo>
                        <a:pt x="13" y="21"/>
                      </a:lnTo>
                      <a:lnTo>
                        <a:pt x="19" y="29"/>
                      </a:lnTo>
                      <a:lnTo>
                        <a:pt x="26" y="35"/>
                      </a:lnTo>
                      <a:lnTo>
                        <a:pt x="34" y="40"/>
                      </a:lnTo>
                      <a:lnTo>
                        <a:pt x="42" y="43"/>
                      </a:lnTo>
                      <a:lnTo>
                        <a:pt x="52" y="44"/>
                      </a:lnTo>
                      <a:lnTo>
                        <a:pt x="62" y="43"/>
                      </a:lnTo>
                      <a:lnTo>
                        <a:pt x="70" y="41"/>
                      </a:lnTo>
                      <a:lnTo>
                        <a:pt x="78" y="38"/>
                      </a:lnTo>
                      <a:lnTo>
                        <a:pt x="84" y="34"/>
                      </a:lnTo>
                      <a:lnTo>
                        <a:pt x="90" y="30"/>
                      </a:lnTo>
                      <a:lnTo>
                        <a:pt x="93" y="24"/>
                      </a:lnTo>
                      <a:lnTo>
                        <a:pt x="97" y="16"/>
                      </a:lnTo>
                      <a:lnTo>
                        <a:pt x="98" y="8"/>
                      </a:lnTo>
                      <a:lnTo>
                        <a:pt x="98" y="7"/>
                      </a:lnTo>
                      <a:lnTo>
                        <a:pt x="96" y="6"/>
                      </a:lnTo>
                      <a:lnTo>
                        <a:pt x="95" y="6"/>
                      </a:lnTo>
                      <a:lnTo>
                        <a:pt x="92" y="7"/>
                      </a:lnTo>
                      <a:lnTo>
                        <a:pt x="87" y="11"/>
                      </a:lnTo>
                      <a:lnTo>
                        <a:pt x="84" y="16"/>
                      </a:lnTo>
                      <a:lnTo>
                        <a:pt x="78" y="20"/>
                      </a:lnTo>
                      <a:lnTo>
                        <a:pt x="72" y="24"/>
                      </a:lnTo>
                      <a:lnTo>
                        <a:pt x="64" y="26"/>
                      </a:lnTo>
                      <a:lnTo>
                        <a:pt x="58" y="26"/>
                      </a:lnTo>
                      <a:lnTo>
                        <a:pt x="51" y="27"/>
                      </a:lnTo>
                      <a:lnTo>
                        <a:pt x="43" y="26"/>
                      </a:lnTo>
                      <a:lnTo>
                        <a:pt x="37" y="25"/>
                      </a:lnTo>
                      <a:lnTo>
                        <a:pt x="30" y="22"/>
                      </a:lnTo>
                      <a:lnTo>
                        <a:pt x="24" y="19"/>
                      </a:lnTo>
                      <a:lnTo>
                        <a:pt x="19" y="15"/>
                      </a:lnTo>
                      <a:lnTo>
                        <a:pt x="13" y="12"/>
                      </a:lnTo>
                      <a:lnTo>
                        <a:pt x="8" y="8"/>
                      </a:lnTo>
                      <a:lnTo>
                        <a:pt x="5" y="4"/>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913" name="Freeform 43"/>
                <p:cNvSpPr>
                  <a:spLocks/>
                </p:cNvSpPr>
                <p:nvPr/>
              </p:nvSpPr>
              <p:spPr bwMode="auto">
                <a:xfrm>
                  <a:off x="4256" y="1693"/>
                  <a:ext cx="65" cy="76"/>
                </a:xfrm>
                <a:custGeom>
                  <a:avLst/>
                  <a:gdLst>
                    <a:gd name="T0" fmla="*/ 0 w 65"/>
                    <a:gd name="T1" fmla="*/ 76 h 76"/>
                    <a:gd name="T2" fmla="*/ 9 w 65"/>
                    <a:gd name="T3" fmla="*/ 74 h 76"/>
                    <a:gd name="T4" fmla="*/ 16 w 65"/>
                    <a:gd name="T5" fmla="*/ 73 h 76"/>
                    <a:gd name="T6" fmla="*/ 24 w 65"/>
                    <a:gd name="T7" fmla="*/ 71 h 76"/>
                    <a:gd name="T8" fmla="*/ 31 w 65"/>
                    <a:gd name="T9" fmla="*/ 69 h 76"/>
                    <a:gd name="T10" fmla="*/ 38 w 65"/>
                    <a:gd name="T11" fmla="*/ 66 h 76"/>
                    <a:gd name="T12" fmla="*/ 45 w 65"/>
                    <a:gd name="T13" fmla="*/ 62 h 76"/>
                    <a:gd name="T14" fmla="*/ 52 w 65"/>
                    <a:gd name="T15" fmla="*/ 58 h 76"/>
                    <a:gd name="T16" fmla="*/ 58 w 65"/>
                    <a:gd name="T17" fmla="*/ 52 h 76"/>
                    <a:gd name="T18" fmla="*/ 65 w 65"/>
                    <a:gd name="T19" fmla="*/ 40 h 76"/>
                    <a:gd name="T20" fmla="*/ 65 w 65"/>
                    <a:gd name="T21" fmla="*/ 27 h 76"/>
                    <a:gd name="T22" fmla="*/ 59 w 65"/>
                    <a:gd name="T23" fmla="*/ 15 h 76"/>
                    <a:gd name="T24" fmla="*/ 52 w 65"/>
                    <a:gd name="T25" fmla="*/ 2 h 76"/>
                    <a:gd name="T26" fmla="*/ 47 w 65"/>
                    <a:gd name="T27" fmla="*/ 0 h 76"/>
                    <a:gd name="T28" fmla="*/ 42 w 65"/>
                    <a:gd name="T29" fmla="*/ 2 h 76"/>
                    <a:gd name="T30" fmla="*/ 38 w 65"/>
                    <a:gd name="T31" fmla="*/ 6 h 76"/>
                    <a:gd name="T32" fmla="*/ 38 w 65"/>
                    <a:gd name="T33" fmla="*/ 10 h 76"/>
                    <a:gd name="T34" fmla="*/ 39 w 65"/>
                    <a:gd name="T35" fmla="*/ 19 h 76"/>
                    <a:gd name="T36" fmla="*/ 42 w 65"/>
                    <a:gd name="T37" fmla="*/ 27 h 76"/>
                    <a:gd name="T38" fmla="*/ 42 w 65"/>
                    <a:gd name="T39" fmla="*/ 35 h 76"/>
                    <a:gd name="T40" fmla="*/ 42 w 65"/>
                    <a:gd name="T41" fmla="*/ 43 h 76"/>
                    <a:gd name="T42" fmla="*/ 41 w 65"/>
                    <a:gd name="T43" fmla="*/ 49 h 76"/>
                    <a:gd name="T44" fmla="*/ 37 w 65"/>
                    <a:gd name="T45" fmla="*/ 54 h 76"/>
                    <a:gd name="T46" fmla="*/ 32 w 65"/>
                    <a:gd name="T47" fmla="*/ 60 h 76"/>
                    <a:gd name="T48" fmla="*/ 27 w 65"/>
                    <a:gd name="T49" fmla="*/ 64 h 76"/>
                    <a:gd name="T50" fmla="*/ 21 w 65"/>
                    <a:gd name="T51" fmla="*/ 68 h 76"/>
                    <a:gd name="T52" fmla="*/ 14 w 65"/>
                    <a:gd name="T53" fmla="*/ 71 h 76"/>
                    <a:gd name="T54" fmla="*/ 8 w 65"/>
                    <a:gd name="T55" fmla="*/ 73 h 76"/>
                    <a:gd name="T56" fmla="*/ 2 w 65"/>
                    <a:gd name="T57" fmla="*/ 75 h 76"/>
                    <a:gd name="T58" fmla="*/ 0 w 65"/>
                    <a:gd name="T59" fmla="*/ 75 h 76"/>
                    <a:gd name="T60" fmla="*/ 0 w 65"/>
                    <a:gd name="T61" fmla="*/ 75 h 76"/>
                    <a:gd name="T62" fmla="*/ 0 w 65"/>
                    <a:gd name="T63" fmla="*/ 76 h 76"/>
                    <a:gd name="T64" fmla="*/ 0 w 65"/>
                    <a:gd name="T65" fmla="*/ 76 h 76"/>
                    <a:gd name="T66" fmla="*/ 0 w 65"/>
                    <a:gd name="T67" fmla="*/ 7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
                    <a:gd name="T103" fmla="*/ 0 h 76"/>
                    <a:gd name="T104" fmla="*/ 65 w 65"/>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 h="76">
                      <a:moveTo>
                        <a:pt x="0" y="76"/>
                      </a:moveTo>
                      <a:lnTo>
                        <a:pt x="9" y="74"/>
                      </a:lnTo>
                      <a:lnTo>
                        <a:pt x="16" y="73"/>
                      </a:lnTo>
                      <a:lnTo>
                        <a:pt x="24" y="71"/>
                      </a:lnTo>
                      <a:lnTo>
                        <a:pt x="31" y="69"/>
                      </a:lnTo>
                      <a:lnTo>
                        <a:pt x="38" y="66"/>
                      </a:lnTo>
                      <a:lnTo>
                        <a:pt x="45" y="62"/>
                      </a:lnTo>
                      <a:lnTo>
                        <a:pt x="52" y="58"/>
                      </a:lnTo>
                      <a:lnTo>
                        <a:pt x="58" y="52"/>
                      </a:lnTo>
                      <a:lnTo>
                        <a:pt x="65" y="40"/>
                      </a:lnTo>
                      <a:lnTo>
                        <a:pt x="65" y="27"/>
                      </a:lnTo>
                      <a:lnTo>
                        <a:pt x="59" y="15"/>
                      </a:lnTo>
                      <a:lnTo>
                        <a:pt x="52" y="2"/>
                      </a:lnTo>
                      <a:lnTo>
                        <a:pt x="47" y="0"/>
                      </a:lnTo>
                      <a:lnTo>
                        <a:pt x="42" y="2"/>
                      </a:lnTo>
                      <a:lnTo>
                        <a:pt x="38" y="6"/>
                      </a:lnTo>
                      <a:lnTo>
                        <a:pt x="38" y="10"/>
                      </a:lnTo>
                      <a:lnTo>
                        <a:pt x="39" y="19"/>
                      </a:lnTo>
                      <a:lnTo>
                        <a:pt x="42" y="27"/>
                      </a:lnTo>
                      <a:lnTo>
                        <a:pt x="42" y="35"/>
                      </a:lnTo>
                      <a:lnTo>
                        <a:pt x="42" y="43"/>
                      </a:lnTo>
                      <a:lnTo>
                        <a:pt x="41" y="49"/>
                      </a:lnTo>
                      <a:lnTo>
                        <a:pt x="37" y="54"/>
                      </a:lnTo>
                      <a:lnTo>
                        <a:pt x="32" y="60"/>
                      </a:lnTo>
                      <a:lnTo>
                        <a:pt x="27" y="64"/>
                      </a:lnTo>
                      <a:lnTo>
                        <a:pt x="21" y="68"/>
                      </a:lnTo>
                      <a:lnTo>
                        <a:pt x="14" y="71"/>
                      </a:lnTo>
                      <a:lnTo>
                        <a:pt x="8" y="73"/>
                      </a:lnTo>
                      <a:lnTo>
                        <a:pt x="2" y="75"/>
                      </a:lnTo>
                      <a:lnTo>
                        <a:pt x="0" y="75"/>
                      </a:lnTo>
                      <a:lnTo>
                        <a:pt x="0" y="76"/>
                      </a:lnTo>
                      <a:close/>
                    </a:path>
                  </a:pathLst>
                </a:custGeom>
                <a:solidFill>
                  <a:srgbClr val="000000"/>
                </a:solidFill>
                <a:ln w="9525">
                  <a:noFill/>
                  <a:round/>
                  <a:headEnd/>
                  <a:tailEnd/>
                </a:ln>
              </p:spPr>
              <p:txBody>
                <a:bodyPr/>
                <a:lstStyle/>
                <a:p>
                  <a:endParaRPr lang="en-US">
                    <a:solidFill>
                      <a:srgbClr val="000000"/>
                    </a:solidFill>
                  </a:endParaRPr>
                </a:p>
              </p:txBody>
            </p:sp>
            <p:sp>
              <p:nvSpPr>
                <p:cNvPr id="25914" name="Freeform 44"/>
                <p:cNvSpPr>
                  <a:spLocks/>
                </p:cNvSpPr>
                <p:nvPr/>
              </p:nvSpPr>
              <p:spPr bwMode="auto">
                <a:xfrm>
                  <a:off x="4175" y="1879"/>
                  <a:ext cx="39" cy="33"/>
                </a:xfrm>
                <a:custGeom>
                  <a:avLst/>
                  <a:gdLst>
                    <a:gd name="T0" fmla="*/ 0 w 39"/>
                    <a:gd name="T1" fmla="*/ 18 h 33"/>
                    <a:gd name="T2" fmla="*/ 1 w 39"/>
                    <a:gd name="T3" fmla="*/ 19 h 33"/>
                    <a:gd name="T4" fmla="*/ 3 w 39"/>
                    <a:gd name="T5" fmla="*/ 21 h 33"/>
                    <a:gd name="T6" fmla="*/ 5 w 39"/>
                    <a:gd name="T7" fmla="*/ 22 h 33"/>
                    <a:gd name="T8" fmla="*/ 6 w 39"/>
                    <a:gd name="T9" fmla="*/ 24 h 33"/>
                    <a:gd name="T10" fmla="*/ 8 w 39"/>
                    <a:gd name="T11" fmla="*/ 25 h 33"/>
                    <a:gd name="T12" fmla="*/ 10 w 39"/>
                    <a:gd name="T13" fmla="*/ 27 h 33"/>
                    <a:gd name="T14" fmla="*/ 12 w 39"/>
                    <a:gd name="T15" fmla="*/ 28 h 33"/>
                    <a:gd name="T16" fmla="*/ 13 w 39"/>
                    <a:gd name="T17" fmla="*/ 30 h 33"/>
                    <a:gd name="T18" fmla="*/ 17 w 39"/>
                    <a:gd name="T19" fmla="*/ 32 h 33"/>
                    <a:gd name="T20" fmla="*/ 22 w 39"/>
                    <a:gd name="T21" fmla="*/ 33 h 33"/>
                    <a:gd name="T22" fmla="*/ 25 w 39"/>
                    <a:gd name="T23" fmla="*/ 33 h 33"/>
                    <a:gd name="T24" fmla="*/ 30 w 39"/>
                    <a:gd name="T25" fmla="*/ 32 h 33"/>
                    <a:gd name="T26" fmla="*/ 38 w 39"/>
                    <a:gd name="T27" fmla="*/ 25 h 33"/>
                    <a:gd name="T28" fmla="*/ 39 w 39"/>
                    <a:gd name="T29" fmla="*/ 17 h 33"/>
                    <a:gd name="T30" fmla="*/ 36 w 39"/>
                    <a:gd name="T31" fmla="*/ 9 h 33"/>
                    <a:gd name="T32" fmla="*/ 31 w 39"/>
                    <a:gd name="T33" fmla="*/ 1 h 33"/>
                    <a:gd name="T34" fmla="*/ 30 w 39"/>
                    <a:gd name="T35" fmla="*/ 0 h 33"/>
                    <a:gd name="T36" fmla="*/ 28 w 39"/>
                    <a:gd name="T37" fmla="*/ 1 h 33"/>
                    <a:gd name="T38" fmla="*/ 27 w 39"/>
                    <a:gd name="T39" fmla="*/ 2 h 33"/>
                    <a:gd name="T40" fmla="*/ 25 w 39"/>
                    <a:gd name="T41" fmla="*/ 4 h 33"/>
                    <a:gd name="T42" fmla="*/ 27 w 39"/>
                    <a:gd name="T43" fmla="*/ 9 h 33"/>
                    <a:gd name="T44" fmla="*/ 28 w 39"/>
                    <a:gd name="T45" fmla="*/ 15 h 33"/>
                    <a:gd name="T46" fmla="*/ 28 w 39"/>
                    <a:gd name="T47" fmla="*/ 21 h 33"/>
                    <a:gd name="T48" fmla="*/ 27 w 39"/>
                    <a:gd name="T49" fmla="*/ 26 h 33"/>
                    <a:gd name="T50" fmla="*/ 25 w 39"/>
                    <a:gd name="T51" fmla="*/ 27 h 33"/>
                    <a:gd name="T52" fmla="*/ 23 w 39"/>
                    <a:gd name="T53" fmla="*/ 27 h 33"/>
                    <a:gd name="T54" fmla="*/ 20 w 39"/>
                    <a:gd name="T55" fmla="*/ 27 h 33"/>
                    <a:gd name="T56" fmla="*/ 19 w 39"/>
                    <a:gd name="T57" fmla="*/ 27 h 33"/>
                    <a:gd name="T58" fmla="*/ 17 w 39"/>
                    <a:gd name="T59" fmla="*/ 27 h 33"/>
                    <a:gd name="T60" fmla="*/ 14 w 39"/>
                    <a:gd name="T61" fmla="*/ 26 h 33"/>
                    <a:gd name="T62" fmla="*/ 13 w 39"/>
                    <a:gd name="T63" fmla="*/ 26 h 33"/>
                    <a:gd name="T64" fmla="*/ 11 w 39"/>
                    <a:gd name="T65" fmla="*/ 25 h 33"/>
                    <a:gd name="T66" fmla="*/ 8 w 39"/>
                    <a:gd name="T67" fmla="*/ 23 h 33"/>
                    <a:gd name="T68" fmla="*/ 6 w 39"/>
                    <a:gd name="T69" fmla="*/ 22 h 33"/>
                    <a:gd name="T70" fmla="*/ 3 w 39"/>
                    <a:gd name="T71" fmla="*/ 20 h 33"/>
                    <a:gd name="T72" fmla="*/ 1 w 39"/>
                    <a:gd name="T73" fmla="*/ 18 h 33"/>
                    <a:gd name="T74" fmla="*/ 1 w 39"/>
                    <a:gd name="T75" fmla="*/ 18 h 33"/>
                    <a:gd name="T76" fmla="*/ 1 w 39"/>
                    <a:gd name="T77" fmla="*/ 18 h 33"/>
                    <a:gd name="T78" fmla="*/ 0 w 39"/>
                    <a:gd name="T79" fmla="*/ 18 h 33"/>
                    <a:gd name="T80" fmla="*/ 0 w 39"/>
                    <a:gd name="T81" fmla="*/ 18 h 33"/>
                    <a:gd name="T82" fmla="*/ 0 w 39"/>
                    <a:gd name="T83" fmla="*/ 18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
                    <a:gd name="T127" fmla="*/ 0 h 33"/>
                    <a:gd name="T128" fmla="*/ 39 w 39"/>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 h="33">
                      <a:moveTo>
                        <a:pt x="0" y="18"/>
                      </a:moveTo>
                      <a:lnTo>
                        <a:pt x="1" y="19"/>
                      </a:lnTo>
                      <a:lnTo>
                        <a:pt x="3" y="21"/>
                      </a:lnTo>
                      <a:lnTo>
                        <a:pt x="5" y="22"/>
                      </a:lnTo>
                      <a:lnTo>
                        <a:pt x="6" y="24"/>
                      </a:lnTo>
                      <a:lnTo>
                        <a:pt x="8" y="25"/>
                      </a:lnTo>
                      <a:lnTo>
                        <a:pt x="10" y="27"/>
                      </a:lnTo>
                      <a:lnTo>
                        <a:pt x="12" y="28"/>
                      </a:lnTo>
                      <a:lnTo>
                        <a:pt x="13" y="30"/>
                      </a:lnTo>
                      <a:lnTo>
                        <a:pt x="17" y="32"/>
                      </a:lnTo>
                      <a:lnTo>
                        <a:pt x="22" y="33"/>
                      </a:lnTo>
                      <a:lnTo>
                        <a:pt x="25" y="33"/>
                      </a:lnTo>
                      <a:lnTo>
                        <a:pt x="30" y="32"/>
                      </a:lnTo>
                      <a:lnTo>
                        <a:pt x="38" y="25"/>
                      </a:lnTo>
                      <a:lnTo>
                        <a:pt x="39" y="17"/>
                      </a:lnTo>
                      <a:lnTo>
                        <a:pt x="36" y="9"/>
                      </a:lnTo>
                      <a:lnTo>
                        <a:pt x="31" y="1"/>
                      </a:lnTo>
                      <a:lnTo>
                        <a:pt x="30" y="0"/>
                      </a:lnTo>
                      <a:lnTo>
                        <a:pt x="28" y="1"/>
                      </a:lnTo>
                      <a:lnTo>
                        <a:pt x="27" y="2"/>
                      </a:lnTo>
                      <a:lnTo>
                        <a:pt x="25" y="4"/>
                      </a:lnTo>
                      <a:lnTo>
                        <a:pt x="27" y="9"/>
                      </a:lnTo>
                      <a:lnTo>
                        <a:pt x="28" y="15"/>
                      </a:lnTo>
                      <a:lnTo>
                        <a:pt x="28" y="21"/>
                      </a:lnTo>
                      <a:lnTo>
                        <a:pt x="27" y="26"/>
                      </a:lnTo>
                      <a:lnTo>
                        <a:pt x="25" y="27"/>
                      </a:lnTo>
                      <a:lnTo>
                        <a:pt x="23" y="27"/>
                      </a:lnTo>
                      <a:lnTo>
                        <a:pt x="20" y="27"/>
                      </a:lnTo>
                      <a:lnTo>
                        <a:pt x="19" y="27"/>
                      </a:lnTo>
                      <a:lnTo>
                        <a:pt x="17" y="27"/>
                      </a:lnTo>
                      <a:lnTo>
                        <a:pt x="14" y="26"/>
                      </a:lnTo>
                      <a:lnTo>
                        <a:pt x="13" y="26"/>
                      </a:lnTo>
                      <a:lnTo>
                        <a:pt x="11" y="25"/>
                      </a:lnTo>
                      <a:lnTo>
                        <a:pt x="8" y="23"/>
                      </a:lnTo>
                      <a:lnTo>
                        <a:pt x="6" y="22"/>
                      </a:lnTo>
                      <a:lnTo>
                        <a:pt x="3" y="20"/>
                      </a:lnTo>
                      <a:lnTo>
                        <a:pt x="1" y="18"/>
                      </a:lnTo>
                      <a:lnTo>
                        <a:pt x="0" y="18"/>
                      </a:lnTo>
                      <a:close/>
                    </a:path>
                  </a:pathLst>
                </a:custGeom>
                <a:solidFill>
                  <a:srgbClr val="000000"/>
                </a:solidFill>
                <a:ln w="9525">
                  <a:noFill/>
                  <a:round/>
                  <a:headEnd/>
                  <a:tailEnd/>
                </a:ln>
              </p:spPr>
              <p:txBody>
                <a:bodyPr/>
                <a:lstStyle/>
                <a:p>
                  <a:endParaRPr lang="en-US">
                    <a:solidFill>
                      <a:srgbClr val="000000"/>
                    </a:solidFill>
                  </a:endParaRPr>
                </a:p>
              </p:txBody>
            </p:sp>
            <p:sp>
              <p:nvSpPr>
                <p:cNvPr id="25915" name="Freeform 45"/>
                <p:cNvSpPr>
                  <a:spLocks/>
                </p:cNvSpPr>
                <p:nvPr/>
              </p:nvSpPr>
              <p:spPr bwMode="auto">
                <a:xfrm>
                  <a:off x="4297" y="1811"/>
                  <a:ext cx="43" cy="79"/>
                </a:xfrm>
                <a:custGeom>
                  <a:avLst/>
                  <a:gdLst>
                    <a:gd name="T0" fmla="*/ 1 w 43"/>
                    <a:gd name="T1" fmla="*/ 79 h 79"/>
                    <a:gd name="T2" fmla="*/ 11 w 43"/>
                    <a:gd name="T3" fmla="*/ 72 h 79"/>
                    <a:gd name="T4" fmla="*/ 19 w 43"/>
                    <a:gd name="T5" fmla="*/ 64 h 79"/>
                    <a:gd name="T6" fmla="*/ 26 w 43"/>
                    <a:gd name="T7" fmla="*/ 54 h 79"/>
                    <a:gd name="T8" fmla="*/ 32 w 43"/>
                    <a:gd name="T9" fmla="*/ 44 h 79"/>
                    <a:gd name="T10" fmla="*/ 37 w 43"/>
                    <a:gd name="T11" fmla="*/ 34 h 79"/>
                    <a:gd name="T12" fmla="*/ 41 w 43"/>
                    <a:gd name="T13" fmla="*/ 24 h 79"/>
                    <a:gd name="T14" fmla="*/ 42 w 43"/>
                    <a:gd name="T15" fmla="*/ 12 h 79"/>
                    <a:gd name="T16" fmla="*/ 43 w 43"/>
                    <a:gd name="T17" fmla="*/ 1 h 79"/>
                    <a:gd name="T18" fmla="*/ 42 w 43"/>
                    <a:gd name="T19" fmla="*/ 0 h 79"/>
                    <a:gd name="T20" fmla="*/ 41 w 43"/>
                    <a:gd name="T21" fmla="*/ 0 h 79"/>
                    <a:gd name="T22" fmla="*/ 40 w 43"/>
                    <a:gd name="T23" fmla="*/ 2 h 79"/>
                    <a:gd name="T24" fmla="*/ 39 w 43"/>
                    <a:gd name="T25" fmla="*/ 3 h 79"/>
                    <a:gd name="T26" fmla="*/ 36 w 43"/>
                    <a:gd name="T27" fmla="*/ 13 h 79"/>
                    <a:gd name="T28" fmla="*/ 34 w 43"/>
                    <a:gd name="T29" fmla="*/ 24 h 79"/>
                    <a:gd name="T30" fmla="*/ 30 w 43"/>
                    <a:gd name="T31" fmla="*/ 34 h 79"/>
                    <a:gd name="T32" fmla="*/ 26 w 43"/>
                    <a:gd name="T33" fmla="*/ 43 h 79"/>
                    <a:gd name="T34" fmla="*/ 21 w 43"/>
                    <a:gd name="T35" fmla="*/ 53 h 79"/>
                    <a:gd name="T36" fmla="*/ 15 w 43"/>
                    <a:gd name="T37" fmla="*/ 62 h 79"/>
                    <a:gd name="T38" fmla="*/ 8 w 43"/>
                    <a:gd name="T39" fmla="*/ 71 h 79"/>
                    <a:gd name="T40" fmla="*/ 0 w 43"/>
                    <a:gd name="T41" fmla="*/ 78 h 79"/>
                    <a:gd name="T42" fmla="*/ 0 w 43"/>
                    <a:gd name="T43" fmla="*/ 79 h 79"/>
                    <a:gd name="T44" fmla="*/ 0 w 43"/>
                    <a:gd name="T45" fmla="*/ 79 h 79"/>
                    <a:gd name="T46" fmla="*/ 0 w 43"/>
                    <a:gd name="T47" fmla="*/ 79 h 79"/>
                    <a:gd name="T48" fmla="*/ 1 w 43"/>
                    <a:gd name="T49" fmla="*/ 79 h 79"/>
                    <a:gd name="T50" fmla="*/ 1 w 43"/>
                    <a:gd name="T51" fmla="*/ 79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
                    <a:gd name="T79" fmla="*/ 0 h 79"/>
                    <a:gd name="T80" fmla="*/ 43 w 43"/>
                    <a:gd name="T81" fmla="*/ 79 h 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 h="79">
                      <a:moveTo>
                        <a:pt x="1" y="79"/>
                      </a:moveTo>
                      <a:lnTo>
                        <a:pt x="11" y="72"/>
                      </a:lnTo>
                      <a:lnTo>
                        <a:pt x="19" y="64"/>
                      </a:lnTo>
                      <a:lnTo>
                        <a:pt x="26" y="54"/>
                      </a:lnTo>
                      <a:lnTo>
                        <a:pt x="32" y="44"/>
                      </a:lnTo>
                      <a:lnTo>
                        <a:pt x="37" y="34"/>
                      </a:lnTo>
                      <a:lnTo>
                        <a:pt x="41" y="24"/>
                      </a:lnTo>
                      <a:lnTo>
                        <a:pt x="42" y="12"/>
                      </a:lnTo>
                      <a:lnTo>
                        <a:pt x="43" y="1"/>
                      </a:lnTo>
                      <a:lnTo>
                        <a:pt x="42" y="0"/>
                      </a:lnTo>
                      <a:lnTo>
                        <a:pt x="41" y="0"/>
                      </a:lnTo>
                      <a:lnTo>
                        <a:pt x="40" y="2"/>
                      </a:lnTo>
                      <a:lnTo>
                        <a:pt x="39" y="3"/>
                      </a:lnTo>
                      <a:lnTo>
                        <a:pt x="36" y="13"/>
                      </a:lnTo>
                      <a:lnTo>
                        <a:pt x="34" y="24"/>
                      </a:lnTo>
                      <a:lnTo>
                        <a:pt x="30" y="34"/>
                      </a:lnTo>
                      <a:lnTo>
                        <a:pt x="26" y="43"/>
                      </a:lnTo>
                      <a:lnTo>
                        <a:pt x="21" y="53"/>
                      </a:lnTo>
                      <a:lnTo>
                        <a:pt x="15" y="62"/>
                      </a:lnTo>
                      <a:lnTo>
                        <a:pt x="8" y="71"/>
                      </a:lnTo>
                      <a:lnTo>
                        <a:pt x="0" y="78"/>
                      </a:lnTo>
                      <a:lnTo>
                        <a:pt x="0" y="79"/>
                      </a:lnTo>
                      <a:lnTo>
                        <a:pt x="1" y="79"/>
                      </a:lnTo>
                      <a:close/>
                    </a:path>
                  </a:pathLst>
                </a:custGeom>
                <a:solidFill>
                  <a:srgbClr val="000000"/>
                </a:solidFill>
                <a:ln w="9525">
                  <a:noFill/>
                  <a:round/>
                  <a:headEnd/>
                  <a:tailEnd/>
                </a:ln>
              </p:spPr>
              <p:txBody>
                <a:bodyPr/>
                <a:lstStyle/>
                <a:p>
                  <a:endParaRPr lang="en-US">
                    <a:solidFill>
                      <a:srgbClr val="000000"/>
                    </a:solidFill>
                  </a:endParaRPr>
                </a:p>
              </p:txBody>
            </p:sp>
            <p:sp>
              <p:nvSpPr>
                <p:cNvPr id="25916" name="Freeform 46"/>
                <p:cNvSpPr>
                  <a:spLocks/>
                </p:cNvSpPr>
                <p:nvPr/>
              </p:nvSpPr>
              <p:spPr bwMode="auto">
                <a:xfrm>
                  <a:off x="4946" y="2149"/>
                  <a:ext cx="182" cy="57"/>
                </a:xfrm>
                <a:custGeom>
                  <a:avLst/>
                  <a:gdLst>
                    <a:gd name="T0" fmla="*/ 0 w 182"/>
                    <a:gd name="T1" fmla="*/ 1 h 57"/>
                    <a:gd name="T2" fmla="*/ 11 w 182"/>
                    <a:gd name="T3" fmla="*/ 2 h 57"/>
                    <a:gd name="T4" fmla="*/ 23 w 182"/>
                    <a:gd name="T5" fmla="*/ 4 h 57"/>
                    <a:gd name="T6" fmla="*/ 32 w 182"/>
                    <a:gd name="T7" fmla="*/ 6 h 57"/>
                    <a:gd name="T8" fmla="*/ 43 w 182"/>
                    <a:gd name="T9" fmla="*/ 9 h 57"/>
                    <a:gd name="T10" fmla="*/ 53 w 182"/>
                    <a:gd name="T11" fmla="*/ 13 h 57"/>
                    <a:gd name="T12" fmla="*/ 64 w 182"/>
                    <a:gd name="T13" fmla="*/ 16 h 57"/>
                    <a:gd name="T14" fmla="*/ 75 w 182"/>
                    <a:gd name="T15" fmla="*/ 19 h 57"/>
                    <a:gd name="T16" fmla="*/ 86 w 182"/>
                    <a:gd name="T17" fmla="*/ 22 h 57"/>
                    <a:gd name="T18" fmla="*/ 98 w 182"/>
                    <a:gd name="T19" fmla="*/ 24 h 57"/>
                    <a:gd name="T20" fmla="*/ 110 w 182"/>
                    <a:gd name="T21" fmla="*/ 27 h 57"/>
                    <a:gd name="T22" fmla="*/ 121 w 182"/>
                    <a:gd name="T23" fmla="*/ 30 h 57"/>
                    <a:gd name="T24" fmla="*/ 133 w 182"/>
                    <a:gd name="T25" fmla="*/ 34 h 57"/>
                    <a:gd name="T26" fmla="*/ 144 w 182"/>
                    <a:gd name="T27" fmla="*/ 38 h 57"/>
                    <a:gd name="T28" fmla="*/ 155 w 182"/>
                    <a:gd name="T29" fmla="*/ 44 h 57"/>
                    <a:gd name="T30" fmla="*/ 165 w 182"/>
                    <a:gd name="T31" fmla="*/ 49 h 57"/>
                    <a:gd name="T32" fmla="*/ 175 w 182"/>
                    <a:gd name="T33" fmla="*/ 57 h 57"/>
                    <a:gd name="T34" fmla="*/ 177 w 182"/>
                    <a:gd name="T35" fmla="*/ 57 h 57"/>
                    <a:gd name="T36" fmla="*/ 181 w 182"/>
                    <a:gd name="T37" fmla="*/ 55 h 57"/>
                    <a:gd name="T38" fmla="*/ 182 w 182"/>
                    <a:gd name="T39" fmla="*/ 51 h 57"/>
                    <a:gd name="T40" fmla="*/ 182 w 182"/>
                    <a:gd name="T41" fmla="*/ 49 h 57"/>
                    <a:gd name="T42" fmla="*/ 175 w 182"/>
                    <a:gd name="T43" fmla="*/ 42 h 57"/>
                    <a:gd name="T44" fmla="*/ 168 w 182"/>
                    <a:gd name="T45" fmla="*/ 36 h 57"/>
                    <a:gd name="T46" fmla="*/ 159 w 182"/>
                    <a:gd name="T47" fmla="*/ 30 h 57"/>
                    <a:gd name="T48" fmla="*/ 151 w 182"/>
                    <a:gd name="T49" fmla="*/ 26 h 57"/>
                    <a:gd name="T50" fmla="*/ 141 w 182"/>
                    <a:gd name="T51" fmla="*/ 23 h 57"/>
                    <a:gd name="T52" fmla="*/ 131 w 182"/>
                    <a:gd name="T53" fmla="*/ 20 h 57"/>
                    <a:gd name="T54" fmla="*/ 121 w 182"/>
                    <a:gd name="T55" fmla="*/ 18 h 57"/>
                    <a:gd name="T56" fmla="*/ 110 w 182"/>
                    <a:gd name="T57" fmla="*/ 16 h 57"/>
                    <a:gd name="T58" fmla="*/ 96 w 182"/>
                    <a:gd name="T59" fmla="*/ 14 h 57"/>
                    <a:gd name="T60" fmla="*/ 82 w 182"/>
                    <a:gd name="T61" fmla="*/ 10 h 57"/>
                    <a:gd name="T62" fmla="*/ 69 w 182"/>
                    <a:gd name="T63" fmla="*/ 8 h 57"/>
                    <a:gd name="T64" fmla="*/ 56 w 182"/>
                    <a:gd name="T65" fmla="*/ 5 h 57"/>
                    <a:gd name="T66" fmla="*/ 41 w 182"/>
                    <a:gd name="T67" fmla="*/ 3 h 57"/>
                    <a:gd name="T68" fmla="*/ 28 w 182"/>
                    <a:gd name="T69" fmla="*/ 1 h 57"/>
                    <a:gd name="T70" fmla="*/ 14 w 182"/>
                    <a:gd name="T71" fmla="*/ 0 h 57"/>
                    <a:gd name="T72" fmla="*/ 0 w 182"/>
                    <a:gd name="T73" fmla="*/ 0 h 57"/>
                    <a:gd name="T74" fmla="*/ 0 w 182"/>
                    <a:gd name="T75" fmla="*/ 0 h 57"/>
                    <a:gd name="T76" fmla="*/ 0 w 182"/>
                    <a:gd name="T77" fmla="*/ 0 h 57"/>
                    <a:gd name="T78" fmla="*/ 0 w 182"/>
                    <a:gd name="T79" fmla="*/ 1 h 57"/>
                    <a:gd name="T80" fmla="*/ 0 w 182"/>
                    <a:gd name="T81" fmla="*/ 1 h 57"/>
                    <a:gd name="T82" fmla="*/ 0 w 182"/>
                    <a:gd name="T83" fmla="*/ 1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2"/>
                    <a:gd name="T127" fmla="*/ 0 h 57"/>
                    <a:gd name="T128" fmla="*/ 182 w 182"/>
                    <a:gd name="T129" fmla="*/ 57 h 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2" h="57">
                      <a:moveTo>
                        <a:pt x="0" y="1"/>
                      </a:moveTo>
                      <a:lnTo>
                        <a:pt x="11" y="2"/>
                      </a:lnTo>
                      <a:lnTo>
                        <a:pt x="23" y="4"/>
                      </a:lnTo>
                      <a:lnTo>
                        <a:pt x="32" y="6"/>
                      </a:lnTo>
                      <a:lnTo>
                        <a:pt x="43" y="9"/>
                      </a:lnTo>
                      <a:lnTo>
                        <a:pt x="53" y="13"/>
                      </a:lnTo>
                      <a:lnTo>
                        <a:pt x="64" y="16"/>
                      </a:lnTo>
                      <a:lnTo>
                        <a:pt x="75" y="19"/>
                      </a:lnTo>
                      <a:lnTo>
                        <a:pt x="86" y="22"/>
                      </a:lnTo>
                      <a:lnTo>
                        <a:pt x="98" y="24"/>
                      </a:lnTo>
                      <a:lnTo>
                        <a:pt x="110" y="27"/>
                      </a:lnTo>
                      <a:lnTo>
                        <a:pt x="121" y="30"/>
                      </a:lnTo>
                      <a:lnTo>
                        <a:pt x="133" y="34"/>
                      </a:lnTo>
                      <a:lnTo>
                        <a:pt x="144" y="38"/>
                      </a:lnTo>
                      <a:lnTo>
                        <a:pt x="155" y="44"/>
                      </a:lnTo>
                      <a:lnTo>
                        <a:pt x="165" y="49"/>
                      </a:lnTo>
                      <a:lnTo>
                        <a:pt x="175" y="57"/>
                      </a:lnTo>
                      <a:lnTo>
                        <a:pt x="177" y="57"/>
                      </a:lnTo>
                      <a:lnTo>
                        <a:pt x="181" y="55"/>
                      </a:lnTo>
                      <a:lnTo>
                        <a:pt x="182" y="51"/>
                      </a:lnTo>
                      <a:lnTo>
                        <a:pt x="182" y="49"/>
                      </a:lnTo>
                      <a:lnTo>
                        <a:pt x="175" y="42"/>
                      </a:lnTo>
                      <a:lnTo>
                        <a:pt x="168" y="36"/>
                      </a:lnTo>
                      <a:lnTo>
                        <a:pt x="159" y="30"/>
                      </a:lnTo>
                      <a:lnTo>
                        <a:pt x="151" y="26"/>
                      </a:lnTo>
                      <a:lnTo>
                        <a:pt x="141" y="23"/>
                      </a:lnTo>
                      <a:lnTo>
                        <a:pt x="131" y="20"/>
                      </a:lnTo>
                      <a:lnTo>
                        <a:pt x="121" y="18"/>
                      </a:lnTo>
                      <a:lnTo>
                        <a:pt x="110" y="16"/>
                      </a:lnTo>
                      <a:lnTo>
                        <a:pt x="96" y="14"/>
                      </a:lnTo>
                      <a:lnTo>
                        <a:pt x="82" y="10"/>
                      </a:lnTo>
                      <a:lnTo>
                        <a:pt x="69" y="8"/>
                      </a:lnTo>
                      <a:lnTo>
                        <a:pt x="56" y="5"/>
                      </a:lnTo>
                      <a:lnTo>
                        <a:pt x="41" y="3"/>
                      </a:lnTo>
                      <a:lnTo>
                        <a:pt x="28" y="1"/>
                      </a:lnTo>
                      <a:lnTo>
                        <a:pt x="14" y="0"/>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917" name="Freeform 47"/>
                <p:cNvSpPr>
                  <a:spLocks/>
                </p:cNvSpPr>
                <p:nvPr/>
              </p:nvSpPr>
              <p:spPr bwMode="auto">
                <a:xfrm>
                  <a:off x="4729" y="2575"/>
                  <a:ext cx="145" cy="289"/>
                </a:xfrm>
                <a:custGeom>
                  <a:avLst/>
                  <a:gdLst>
                    <a:gd name="T0" fmla="*/ 12 w 145"/>
                    <a:gd name="T1" fmla="*/ 0 h 289"/>
                    <a:gd name="T2" fmla="*/ 7 w 145"/>
                    <a:gd name="T3" fmla="*/ 46 h 289"/>
                    <a:gd name="T4" fmla="*/ 1 w 145"/>
                    <a:gd name="T5" fmla="*/ 94 h 289"/>
                    <a:gd name="T6" fmla="*/ 0 w 145"/>
                    <a:gd name="T7" fmla="*/ 141 h 289"/>
                    <a:gd name="T8" fmla="*/ 10 w 145"/>
                    <a:gd name="T9" fmla="*/ 187 h 289"/>
                    <a:gd name="T10" fmla="*/ 18 w 145"/>
                    <a:gd name="T11" fmla="*/ 205 h 289"/>
                    <a:gd name="T12" fmla="*/ 30 w 145"/>
                    <a:gd name="T13" fmla="*/ 220 h 289"/>
                    <a:gd name="T14" fmla="*/ 44 w 145"/>
                    <a:gd name="T15" fmla="*/ 233 h 289"/>
                    <a:gd name="T16" fmla="*/ 59 w 145"/>
                    <a:gd name="T17" fmla="*/ 247 h 289"/>
                    <a:gd name="T18" fmla="*/ 75 w 145"/>
                    <a:gd name="T19" fmla="*/ 258 h 289"/>
                    <a:gd name="T20" fmla="*/ 94 w 145"/>
                    <a:gd name="T21" fmla="*/ 269 h 289"/>
                    <a:gd name="T22" fmla="*/ 112 w 145"/>
                    <a:gd name="T23" fmla="*/ 278 h 289"/>
                    <a:gd name="T24" fmla="*/ 130 w 145"/>
                    <a:gd name="T25" fmla="*/ 289 h 289"/>
                    <a:gd name="T26" fmla="*/ 136 w 145"/>
                    <a:gd name="T27" fmla="*/ 289 h 289"/>
                    <a:gd name="T28" fmla="*/ 142 w 145"/>
                    <a:gd name="T29" fmla="*/ 285 h 289"/>
                    <a:gd name="T30" fmla="*/ 145 w 145"/>
                    <a:gd name="T31" fmla="*/ 277 h 289"/>
                    <a:gd name="T32" fmla="*/ 143 w 145"/>
                    <a:gd name="T33" fmla="*/ 272 h 289"/>
                    <a:gd name="T34" fmla="*/ 130 w 145"/>
                    <a:gd name="T35" fmla="*/ 260 h 289"/>
                    <a:gd name="T36" fmla="*/ 115 w 145"/>
                    <a:gd name="T37" fmla="*/ 249 h 289"/>
                    <a:gd name="T38" fmla="*/ 101 w 145"/>
                    <a:gd name="T39" fmla="*/ 237 h 289"/>
                    <a:gd name="T40" fmla="*/ 86 w 145"/>
                    <a:gd name="T41" fmla="*/ 226 h 289"/>
                    <a:gd name="T42" fmla="*/ 72 w 145"/>
                    <a:gd name="T43" fmla="*/ 215 h 289"/>
                    <a:gd name="T44" fmla="*/ 57 w 145"/>
                    <a:gd name="T45" fmla="*/ 203 h 289"/>
                    <a:gd name="T46" fmla="*/ 44 w 145"/>
                    <a:gd name="T47" fmla="*/ 190 h 289"/>
                    <a:gd name="T48" fmla="*/ 31 w 145"/>
                    <a:gd name="T49" fmla="*/ 177 h 289"/>
                    <a:gd name="T50" fmla="*/ 19 w 145"/>
                    <a:gd name="T51" fmla="*/ 157 h 289"/>
                    <a:gd name="T52" fmla="*/ 12 w 145"/>
                    <a:gd name="T53" fmla="*/ 136 h 289"/>
                    <a:gd name="T54" fmla="*/ 8 w 145"/>
                    <a:gd name="T55" fmla="*/ 113 h 289"/>
                    <a:gd name="T56" fmla="*/ 7 w 145"/>
                    <a:gd name="T57" fmla="*/ 91 h 289"/>
                    <a:gd name="T58" fmla="*/ 8 w 145"/>
                    <a:gd name="T59" fmla="*/ 67 h 289"/>
                    <a:gd name="T60" fmla="*/ 11 w 145"/>
                    <a:gd name="T61" fmla="*/ 44 h 289"/>
                    <a:gd name="T62" fmla="*/ 12 w 145"/>
                    <a:gd name="T63" fmla="*/ 21 h 289"/>
                    <a:gd name="T64" fmla="*/ 13 w 145"/>
                    <a:gd name="T65" fmla="*/ 0 h 289"/>
                    <a:gd name="T66" fmla="*/ 13 w 145"/>
                    <a:gd name="T67" fmla="*/ 0 h 289"/>
                    <a:gd name="T68" fmla="*/ 13 w 145"/>
                    <a:gd name="T69" fmla="*/ 0 h 289"/>
                    <a:gd name="T70" fmla="*/ 12 w 145"/>
                    <a:gd name="T71" fmla="*/ 0 h 289"/>
                    <a:gd name="T72" fmla="*/ 12 w 145"/>
                    <a:gd name="T73" fmla="*/ 0 h 289"/>
                    <a:gd name="T74" fmla="*/ 12 w 145"/>
                    <a:gd name="T75" fmla="*/ 0 h 2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5"/>
                    <a:gd name="T115" fmla="*/ 0 h 289"/>
                    <a:gd name="T116" fmla="*/ 145 w 145"/>
                    <a:gd name="T117" fmla="*/ 289 h 2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5" h="289">
                      <a:moveTo>
                        <a:pt x="12" y="0"/>
                      </a:moveTo>
                      <a:lnTo>
                        <a:pt x="7" y="46"/>
                      </a:lnTo>
                      <a:lnTo>
                        <a:pt x="1" y="94"/>
                      </a:lnTo>
                      <a:lnTo>
                        <a:pt x="0" y="141"/>
                      </a:lnTo>
                      <a:lnTo>
                        <a:pt x="10" y="187"/>
                      </a:lnTo>
                      <a:lnTo>
                        <a:pt x="18" y="205"/>
                      </a:lnTo>
                      <a:lnTo>
                        <a:pt x="30" y="220"/>
                      </a:lnTo>
                      <a:lnTo>
                        <a:pt x="44" y="233"/>
                      </a:lnTo>
                      <a:lnTo>
                        <a:pt x="59" y="247"/>
                      </a:lnTo>
                      <a:lnTo>
                        <a:pt x="75" y="258"/>
                      </a:lnTo>
                      <a:lnTo>
                        <a:pt x="94" y="269"/>
                      </a:lnTo>
                      <a:lnTo>
                        <a:pt x="112" y="278"/>
                      </a:lnTo>
                      <a:lnTo>
                        <a:pt x="130" y="289"/>
                      </a:lnTo>
                      <a:lnTo>
                        <a:pt x="136" y="289"/>
                      </a:lnTo>
                      <a:lnTo>
                        <a:pt x="142" y="285"/>
                      </a:lnTo>
                      <a:lnTo>
                        <a:pt x="145" y="277"/>
                      </a:lnTo>
                      <a:lnTo>
                        <a:pt x="143" y="272"/>
                      </a:lnTo>
                      <a:lnTo>
                        <a:pt x="130" y="260"/>
                      </a:lnTo>
                      <a:lnTo>
                        <a:pt x="115" y="249"/>
                      </a:lnTo>
                      <a:lnTo>
                        <a:pt x="101" y="237"/>
                      </a:lnTo>
                      <a:lnTo>
                        <a:pt x="86" y="226"/>
                      </a:lnTo>
                      <a:lnTo>
                        <a:pt x="72" y="215"/>
                      </a:lnTo>
                      <a:lnTo>
                        <a:pt x="57" y="203"/>
                      </a:lnTo>
                      <a:lnTo>
                        <a:pt x="44" y="190"/>
                      </a:lnTo>
                      <a:lnTo>
                        <a:pt x="31" y="177"/>
                      </a:lnTo>
                      <a:lnTo>
                        <a:pt x="19" y="157"/>
                      </a:lnTo>
                      <a:lnTo>
                        <a:pt x="12" y="136"/>
                      </a:lnTo>
                      <a:lnTo>
                        <a:pt x="8" y="113"/>
                      </a:lnTo>
                      <a:lnTo>
                        <a:pt x="7" y="91"/>
                      </a:lnTo>
                      <a:lnTo>
                        <a:pt x="8" y="67"/>
                      </a:lnTo>
                      <a:lnTo>
                        <a:pt x="11" y="44"/>
                      </a:lnTo>
                      <a:lnTo>
                        <a:pt x="12" y="21"/>
                      </a:lnTo>
                      <a:lnTo>
                        <a:pt x="13" y="0"/>
                      </a:lnTo>
                      <a:lnTo>
                        <a:pt x="12" y="0"/>
                      </a:lnTo>
                      <a:close/>
                    </a:path>
                  </a:pathLst>
                </a:custGeom>
                <a:solidFill>
                  <a:srgbClr val="000000"/>
                </a:solidFill>
                <a:ln w="9525">
                  <a:noFill/>
                  <a:round/>
                  <a:headEnd/>
                  <a:tailEnd/>
                </a:ln>
              </p:spPr>
              <p:txBody>
                <a:bodyPr/>
                <a:lstStyle/>
                <a:p>
                  <a:endParaRPr lang="en-US">
                    <a:solidFill>
                      <a:srgbClr val="000000"/>
                    </a:solidFill>
                  </a:endParaRPr>
                </a:p>
              </p:txBody>
            </p:sp>
            <p:sp>
              <p:nvSpPr>
                <p:cNvPr id="25918" name="Freeform 48"/>
                <p:cNvSpPr>
                  <a:spLocks/>
                </p:cNvSpPr>
                <p:nvPr/>
              </p:nvSpPr>
              <p:spPr bwMode="auto">
                <a:xfrm>
                  <a:off x="4969" y="2637"/>
                  <a:ext cx="153" cy="402"/>
                </a:xfrm>
                <a:custGeom>
                  <a:avLst/>
                  <a:gdLst>
                    <a:gd name="T0" fmla="*/ 153 w 153"/>
                    <a:gd name="T1" fmla="*/ 1 h 402"/>
                    <a:gd name="T2" fmla="*/ 148 w 153"/>
                    <a:gd name="T3" fmla="*/ 29 h 402"/>
                    <a:gd name="T4" fmla="*/ 143 w 153"/>
                    <a:gd name="T5" fmla="*/ 56 h 402"/>
                    <a:gd name="T6" fmla="*/ 136 w 153"/>
                    <a:gd name="T7" fmla="*/ 84 h 402"/>
                    <a:gd name="T8" fmla="*/ 124 w 153"/>
                    <a:gd name="T9" fmla="*/ 111 h 402"/>
                    <a:gd name="T10" fmla="*/ 117 w 153"/>
                    <a:gd name="T11" fmla="*/ 122 h 402"/>
                    <a:gd name="T12" fmla="*/ 108 w 153"/>
                    <a:gd name="T13" fmla="*/ 134 h 402"/>
                    <a:gd name="T14" fmla="*/ 100 w 153"/>
                    <a:gd name="T15" fmla="*/ 146 h 402"/>
                    <a:gd name="T16" fmla="*/ 91 w 153"/>
                    <a:gd name="T17" fmla="*/ 157 h 402"/>
                    <a:gd name="T18" fmla="*/ 82 w 153"/>
                    <a:gd name="T19" fmla="*/ 168 h 402"/>
                    <a:gd name="T20" fmla="*/ 74 w 153"/>
                    <a:gd name="T21" fmla="*/ 179 h 402"/>
                    <a:gd name="T22" fmla="*/ 65 w 153"/>
                    <a:gd name="T23" fmla="*/ 191 h 402"/>
                    <a:gd name="T24" fmla="*/ 57 w 153"/>
                    <a:gd name="T25" fmla="*/ 202 h 402"/>
                    <a:gd name="T26" fmla="*/ 44 w 153"/>
                    <a:gd name="T27" fmla="*/ 225 h 402"/>
                    <a:gd name="T28" fmla="*/ 33 w 153"/>
                    <a:gd name="T29" fmla="*/ 248 h 402"/>
                    <a:gd name="T30" fmla="*/ 23 w 153"/>
                    <a:gd name="T31" fmla="*/ 273 h 402"/>
                    <a:gd name="T32" fmla="*/ 16 w 153"/>
                    <a:gd name="T33" fmla="*/ 297 h 402"/>
                    <a:gd name="T34" fmla="*/ 9 w 153"/>
                    <a:gd name="T35" fmla="*/ 323 h 402"/>
                    <a:gd name="T36" fmla="*/ 5 w 153"/>
                    <a:gd name="T37" fmla="*/ 349 h 402"/>
                    <a:gd name="T38" fmla="*/ 2 w 153"/>
                    <a:gd name="T39" fmla="*/ 374 h 402"/>
                    <a:gd name="T40" fmla="*/ 0 w 153"/>
                    <a:gd name="T41" fmla="*/ 399 h 402"/>
                    <a:gd name="T42" fmla="*/ 1 w 153"/>
                    <a:gd name="T43" fmla="*/ 401 h 402"/>
                    <a:gd name="T44" fmla="*/ 2 w 153"/>
                    <a:gd name="T45" fmla="*/ 402 h 402"/>
                    <a:gd name="T46" fmla="*/ 3 w 153"/>
                    <a:gd name="T47" fmla="*/ 401 h 402"/>
                    <a:gd name="T48" fmla="*/ 5 w 153"/>
                    <a:gd name="T49" fmla="*/ 399 h 402"/>
                    <a:gd name="T50" fmla="*/ 11 w 153"/>
                    <a:gd name="T51" fmla="*/ 373 h 402"/>
                    <a:gd name="T52" fmla="*/ 17 w 153"/>
                    <a:gd name="T53" fmla="*/ 349 h 402"/>
                    <a:gd name="T54" fmla="*/ 23 w 153"/>
                    <a:gd name="T55" fmla="*/ 324 h 402"/>
                    <a:gd name="T56" fmla="*/ 30 w 153"/>
                    <a:gd name="T57" fmla="*/ 299 h 402"/>
                    <a:gd name="T58" fmla="*/ 36 w 153"/>
                    <a:gd name="T59" fmla="*/ 285 h 402"/>
                    <a:gd name="T60" fmla="*/ 42 w 153"/>
                    <a:gd name="T61" fmla="*/ 271 h 402"/>
                    <a:gd name="T62" fmla="*/ 50 w 153"/>
                    <a:gd name="T63" fmla="*/ 256 h 402"/>
                    <a:gd name="T64" fmla="*/ 58 w 153"/>
                    <a:gd name="T65" fmla="*/ 243 h 402"/>
                    <a:gd name="T66" fmla="*/ 67 w 153"/>
                    <a:gd name="T67" fmla="*/ 230 h 402"/>
                    <a:gd name="T68" fmla="*/ 75 w 153"/>
                    <a:gd name="T69" fmla="*/ 216 h 402"/>
                    <a:gd name="T70" fmla="*/ 85 w 153"/>
                    <a:gd name="T71" fmla="*/ 203 h 402"/>
                    <a:gd name="T72" fmla="*/ 95 w 153"/>
                    <a:gd name="T73" fmla="*/ 190 h 402"/>
                    <a:gd name="T74" fmla="*/ 102 w 153"/>
                    <a:gd name="T75" fmla="*/ 178 h 402"/>
                    <a:gd name="T76" fmla="*/ 109 w 153"/>
                    <a:gd name="T77" fmla="*/ 168 h 402"/>
                    <a:gd name="T78" fmla="*/ 117 w 153"/>
                    <a:gd name="T79" fmla="*/ 157 h 402"/>
                    <a:gd name="T80" fmla="*/ 124 w 153"/>
                    <a:gd name="T81" fmla="*/ 145 h 402"/>
                    <a:gd name="T82" fmla="*/ 130 w 153"/>
                    <a:gd name="T83" fmla="*/ 133 h 402"/>
                    <a:gd name="T84" fmla="*/ 135 w 153"/>
                    <a:gd name="T85" fmla="*/ 121 h 402"/>
                    <a:gd name="T86" fmla="*/ 140 w 153"/>
                    <a:gd name="T87" fmla="*/ 109 h 402"/>
                    <a:gd name="T88" fmla="*/ 143 w 153"/>
                    <a:gd name="T89" fmla="*/ 96 h 402"/>
                    <a:gd name="T90" fmla="*/ 148 w 153"/>
                    <a:gd name="T91" fmla="*/ 73 h 402"/>
                    <a:gd name="T92" fmla="*/ 151 w 153"/>
                    <a:gd name="T93" fmla="*/ 48 h 402"/>
                    <a:gd name="T94" fmla="*/ 152 w 153"/>
                    <a:gd name="T95" fmla="*/ 25 h 402"/>
                    <a:gd name="T96" fmla="*/ 153 w 153"/>
                    <a:gd name="T97" fmla="*/ 0 h 402"/>
                    <a:gd name="T98" fmla="*/ 153 w 153"/>
                    <a:gd name="T99" fmla="*/ 0 h 402"/>
                    <a:gd name="T100" fmla="*/ 153 w 153"/>
                    <a:gd name="T101" fmla="*/ 0 h 402"/>
                    <a:gd name="T102" fmla="*/ 153 w 153"/>
                    <a:gd name="T103" fmla="*/ 0 h 402"/>
                    <a:gd name="T104" fmla="*/ 153 w 153"/>
                    <a:gd name="T105" fmla="*/ 1 h 402"/>
                    <a:gd name="T106" fmla="*/ 153 w 153"/>
                    <a:gd name="T107" fmla="*/ 1 h 4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3"/>
                    <a:gd name="T163" fmla="*/ 0 h 402"/>
                    <a:gd name="T164" fmla="*/ 153 w 153"/>
                    <a:gd name="T165" fmla="*/ 402 h 4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3" h="402">
                      <a:moveTo>
                        <a:pt x="153" y="1"/>
                      </a:moveTo>
                      <a:lnTo>
                        <a:pt x="148" y="29"/>
                      </a:lnTo>
                      <a:lnTo>
                        <a:pt x="143" y="56"/>
                      </a:lnTo>
                      <a:lnTo>
                        <a:pt x="136" y="84"/>
                      </a:lnTo>
                      <a:lnTo>
                        <a:pt x="124" y="111"/>
                      </a:lnTo>
                      <a:lnTo>
                        <a:pt x="117" y="122"/>
                      </a:lnTo>
                      <a:lnTo>
                        <a:pt x="108" y="134"/>
                      </a:lnTo>
                      <a:lnTo>
                        <a:pt x="100" y="146"/>
                      </a:lnTo>
                      <a:lnTo>
                        <a:pt x="91" y="157"/>
                      </a:lnTo>
                      <a:lnTo>
                        <a:pt x="82" y="168"/>
                      </a:lnTo>
                      <a:lnTo>
                        <a:pt x="74" y="179"/>
                      </a:lnTo>
                      <a:lnTo>
                        <a:pt x="65" y="191"/>
                      </a:lnTo>
                      <a:lnTo>
                        <a:pt x="57" y="202"/>
                      </a:lnTo>
                      <a:lnTo>
                        <a:pt x="44" y="225"/>
                      </a:lnTo>
                      <a:lnTo>
                        <a:pt x="33" y="248"/>
                      </a:lnTo>
                      <a:lnTo>
                        <a:pt x="23" y="273"/>
                      </a:lnTo>
                      <a:lnTo>
                        <a:pt x="16" y="297"/>
                      </a:lnTo>
                      <a:lnTo>
                        <a:pt x="9" y="323"/>
                      </a:lnTo>
                      <a:lnTo>
                        <a:pt x="5" y="349"/>
                      </a:lnTo>
                      <a:lnTo>
                        <a:pt x="2" y="374"/>
                      </a:lnTo>
                      <a:lnTo>
                        <a:pt x="0" y="399"/>
                      </a:lnTo>
                      <a:lnTo>
                        <a:pt x="1" y="401"/>
                      </a:lnTo>
                      <a:lnTo>
                        <a:pt x="2" y="402"/>
                      </a:lnTo>
                      <a:lnTo>
                        <a:pt x="3" y="401"/>
                      </a:lnTo>
                      <a:lnTo>
                        <a:pt x="5" y="399"/>
                      </a:lnTo>
                      <a:lnTo>
                        <a:pt x="11" y="373"/>
                      </a:lnTo>
                      <a:lnTo>
                        <a:pt x="17" y="349"/>
                      </a:lnTo>
                      <a:lnTo>
                        <a:pt x="23" y="324"/>
                      </a:lnTo>
                      <a:lnTo>
                        <a:pt x="30" y="299"/>
                      </a:lnTo>
                      <a:lnTo>
                        <a:pt x="36" y="285"/>
                      </a:lnTo>
                      <a:lnTo>
                        <a:pt x="42" y="271"/>
                      </a:lnTo>
                      <a:lnTo>
                        <a:pt x="50" y="256"/>
                      </a:lnTo>
                      <a:lnTo>
                        <a:pt x="58" y="243"/>
                      </a:lnTo>
                      <a:lnTo>
                        <a:pt x="67" y="230"/>
                      </a:lnTo>
                      <a:lnTo>
                        <a:pt x="75" y="216"/>
                      </a:lnTo>
                      <a:lnTo>
                        <a:pt x="85" y="203"/>
                      </a:lnTo>
                      <a:lnTo>
                        <a:pt x="95" y="190"/>
                      </a:lnTo>
                      <a:lnTo>
                        <a:pt x="102" y="178"/>
                      </a:lnTo>
                      <a:lnTo>
                        <a:pt x="109" y="168"/>
                      </a:lnTo>
                      <a:lnTo>
                        <a:pt x="117" y="157"/>
                      </a:lnTo>
                      <a:lnTo>
                        <a:pt x="124" y="145"/>
                      </a:lnTo>
                      <a:lnTo>
                        <a:pt x="130" y="133"/>
                      </a:lnTo>
                      <a:lnTo>
                        <a:pt x="135" y="121"/>
                      </a:lnTo>
                      <a:lnTo>
                        <a:pt x="140" y="109"/>
                      </a:lnTo>
                      <a:lnTo>
                        <a:pt x="143" y="96"/>
                      </a:lnTo>
                      <a:lnTo>
                        <a:pt x="148" y="73"/>
                      </a:lnTo>
                      <a:lnTo>
                        <a:pt x="151" y="48"/>
                      </a:lnTo>
                      <a:lnTo>
                        <a:pt x="152" y="25"/>
                      </a:lnTo>
                      <a:lnTo>
                        <a:pt x="153" y="0"/>
                      </a:lnTo>
                      <a:lnTo>
                        <a:pt x="153" y="1"/>
                      </a:lnTo>
                      <a:close/>
                    </a:path>
                  </a:pathLst>
                </a:custGeom>
                <a:solidFill>
                  <a:srgbClr val="000000"/>
                </a:solidFill>
                <a:ln w="9525">
                  <a:noFill/>
                  <a:round/>
                  <a:headEnd/>
                  <a:tailEnd/>
                </a:ln>
              </p:spPr>
              <p:txBody>
                <a:bodyPr/>
                <a:lstStyle/>
                <a:p>
                  <a:endParaRPr lang="en-US">
                    <a:solidFill>
                      <a:srgbClr val="000000"/>
                    </a:solidFill>
                  </a:endParaRPr>
                </a:p>
              </p:txBody>
            </p:sp>
            <p:sp>
              <p:nvSpPr>
                <p:cNvPr id="25919" name="Freeform 49"/>
                <p:cNvSpPr>
                  <a:spLocks/>
                </p:cNvSpPr>
                <p:nvPr/>
              </p:nvSpPr>
              <p:spPr bwMode="auto">
                <a:xfrm>
                  <a:off x="4864" y="2854"/>
                  <a:ext cx="54" cy="421"/>
                </a:xfrm>
                <a:custGeom>
                  <a:avLst/>
                  <a:gdLst>
                    <a:gd name="T0" fmla="*/ 7 w 54"/>
                    <a:gd name="T1" fmla="*/ 1 h 421"/>
                    <a:gd name="T2" fmla="*/ 21 w 54"/>
                    <a:gd name="T3" fmla="*/ 32 h 421"/>
                    <a:gd name="T4" fmla="*/ 28 w 54"/>
                    <a:gd name="T5" fmla="*/ 63 h 421"/>
                    <a:gd name="T6" fmla="*/ 28 w 54"/>
                    <a:gd name="T7" fmla="*/ 96 h 421"/>
                    <a:gd name="T8" fmla="*/ 21 w 54"/>
                    <a:gd name="T9" fmla="*/ 127 h 421"/>
                    <a:gd name="T10" fmla="*/ 12 w 54"/>
                    <a:gd name="T11" fmla="*/ 148 h 421"/>
                    <a:gd name="T12" fmla="*/ 5 w 54"/>
                    <a:gd name="T13" fmla="*/ 168 h 421"/>
                    <a:gd name="T14" fmla="*/ 0 w 54"/>
                    <a:gd name="T15" fmla="*/ 189 h 421"/>
                    <a:gd name="T16" fmla="*/ 1 w 54"/>
                    <a:gd name="T17" fmla="*/ 212 h 421"/>
                    <a:gd name="T18" fmla="*/ 5 w 54"/>
                    <a:gd name="T19" fmla="*/ 220 h 421"/>
                    <a:gd name="T20" fmla="*/ 12 w 54"/>
                    <a:gd name="T21" fmla="*/ 229 h 421"/>
                    <a:gd name="T22" fmla="*/ 19 w 54"/>
                    <a:gd name="T23" fmla="*/ 238 h 421"/>
                    <a:gd name="T24" fmla="*/ 26 w 54"/>
                    <a:gd name="T25" fmla="*/ 245 h 421"/>
                    <a:gd name="T26" fmla="*/ 33 w 54"/>
                    <a:gd name="T27" fmla="*/ 261 h 421"/>
                    <a:gd name="T28" fmla="*/ 36 w 54"/>
                    <a:gd name="T29" fmla="*/ 276 h 421"/>
                    <a:gd name="T30" fmla="*/ 36 w 54"/>
                    <a:gd name="T31" fmla="*/ 292 h 421"/>
                    <a:gd name="T32" fmla="*/ 35 w 54"/>
                    <a:gd name="T33" fmla="*/ 309 h 421"/>
                    <a:gd name="T34" fmla="*/ 30 w 54"/>
                    <a:gd name="T35" fmla="*/ 337 h 421"/>
                    <a:gd name="T36" fmla="*/ 22 w 54"/>
                    <a:gd name="T37" fmla="*/ 363 h 421"/>
                    <a:gd name="T38" fmla="*/ 12 w 54"/>
                    <a:gd name="T39" fmla="*/ 390 h 421"/>
                    <a:gd name="T40" fmla="*/ 4 w 54"/>
                    <a:gd name="T41" fmla="*/ 416 h 421"/>
                    <a:gd name="T42" fmla="*/ 4 w 54"/>
                    <a:gd name="T43" fmla="*/ 420 h 421"/>
                    <a:gd name="T44" fmla="*/ 6 w 54"/>
                    <a:gd name="T45" fmla="*/ 421 h 421"/>
                    <a:gd name="T46" fmla="*/ 8 w 54"/>
                    <a:gd name="T47" fmla="*/ 421 h 421"/>
                    <a:gd name="T48" fmla="*/ 11 w 54"/>
                    <a:gd name="T49" fmla="*/ 418 h 421"/>
                    <a:gd name="T50" fmla="*/ 17 w 54"/>
                    <a:gd name="T51" fmla="*/ 405 h 421"/>
                    <a:gd name="T52" fmla="*/ 23 w 54"/>
                    <a:gd name="T53" fmla="*/ 392 h 421"/>
                    <a:gd name="T54" fmla="*/ 29 w 54"/>
                    <a:gd name="T55" fmla="*/ 380 h 421"/>
                    <a:gd name="T56" fmla="*/ 34 w 54"/>
                    <a:gd name="T57" fmla="*/ 366 h 421"/>
                    <a:gd name="T58" fmla="*/ 39 w 54"/>
                    <a:gd name="T59" fmla="*/ 353 h 421"/>
                    <a:gd name="T60" fmla="*/ 44 w 54"/>
                    <a:gd name="T61" fmla="*/ 340 h 421"/>
                    <a:gd name="T62" fmla="*/ 47 w 54"/>
                    <a:gd name="T63" fmla="*/ 326 h 421"/>
                    <a:gd name="T64" fmla="*/ 51 w 54"/>
                    <a:gd name="T65" fmla="*/ 313 h 421"/>
                    <a:gd name="T66" fmla="*/ 54 w 54"/>
                    <a:gd name="T67" fmla="*/ 288 h 421"/>
                    <a:gd name="T68" fmla="*/ 49 w 54"/>
                    <a:gd name="T69" fmla="*/ 266 h 421"/>
                    <a:gd name="T70" fmla="*/ 39 w 54"/>
                    <a:gd name="T71" fmla="*/ 244 h 421"/>
                    <a:gd name="T72" fmla="*/ 24 w 54"/>
                    <a:gd name="T73" fmla="*/ 223 h 421"/>
                    <a:gd name="T74" fmla="*/ 16 w 54"/>
                    <a:gd name="T75" fmla="*/ 202 h 421"/>
                    <a:gd name="T76" fmla="*/ 17 w 54"/>
                    <a:gd name="T77" fmla="*/ 183 h 421"/>
                    <a:gd name="T78" fmla="*/ 24 w 54"/>
                    <a:gd name="T79" fmla="*/ 162 h 421"/>
                    <a:gd name="T80" fmla="*/ 33 w 54"/>
                    <a:gd name="T81" fmla="*/ 143 h 421"/>
                    <a:gd name="T82" fmla="*/ 38 w 54"/>
                    <a:gd name="T83" fmla="*/ 131 h 421"/>
                    <a:gd name="T84" fmla="*/ 41 w 54"/>
                    <a:gd name="T85" fmla="*/ 117 h 421"/>
                    <a:gd name="T86" fmla="*/ 43 w 54"/>
                    <a:gd name="T87" fmla="*/ 105 h 421"/>
                    <a:gd name="T88" fmla="*/ 44 w 54"/>
                    <a:gd name="T89" fmla="*/ 92 h 421"/>
                    <a:gd name="T90" fmla="*/ 44 w 54"/>
                    <a:gd name="T91" fmla="*/ 79 h 421"/>
                    <a:gd name="T92" fmla="*/ 41 w 54"/>
                    <a:gd name="T93" fmla="*/ 67 h 421"/>
                    <a:gd name="T94" fmla="*/ 38 w 54"/>
                    <a:gd name="T95" fmla="*/ 56 h 421"/>
                    <a:gd name="T96" fmla="*/ 33 w 54"/>
                    <a:gd name="T97" fmla="*/ 44 h 421"/>
                    <a:gd name="T98" fmla="*/ 28 w 54"/>
                    <a:gd name="T99" fmla="*/ 33 h 421"/>
                    <a:gd name="T100" fmla="*/ 22 w 54"/>
                    <a:gd name="T101" fmla="*/ 22 h 421"/>
                    <a:gd name="T102" fmla="*/ 15 w 54"/>
                    <a:gd name="T103" fmla="*/ 11 h 421"/>
                    <a:gd name="T104" fmla="*/ 7 w 54"/>
                    <a:gd name="T105" fmla="*/ 0 h 421"/>
                    <a:gd name="T106" fmla="*/ 7 w 54"/>
                    <a:gd name="T107" fmla="*/ 0 h 421"/>
                    <a:gd name="T108" fmla="*/ 7 w 54"/>
                    <a:gd name="T109" fmla="*/ 0 h 421"/>
                    <a:gd name="T110" fmla="*/ 7 w 54"/>
                    <a:gd name="T111" fmla="*/ 0 h 421"/>
                    <a:gd name="T112" fmla="*/ 7 w 54"/>
                    <a:gd name="T113" fmla="*/ 1 h 421"/>
                    <a:gd name="T114" fmla="*/ 7 w 54"/>
                    <a:gd name="T115" fmla="*/ 1 h 4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421"/>
                    <a:gd name="T176" fmla="*/ 54 w 54"/>
                    <a:gd name="T177" fmla="*/ 421 h 4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421">
                      <a:moveTo>
                        <a:pt x="7" y="1"/>
                      </a:moveTo>
                      <a:lnTo>
                        <a:pt x="21" y="32"/>
                      </a:lnTo>
                      <a:lnTo>
                        <a:pt x="28" y="63"/>
                      </a:lnTo>
                      <a:lnTo>
                        <a:pt x="28" y="96"/>
                      </a:lnTo>
                      <a:lnTo>
                        <a:pt x="21" y="127"/>
                      </a:lnTo>
                      <a:lnTo>
                        <a:pt x="12" y="148"/>
                      </a:lnTo>
                      <a:lnTo>
                        <a:pt x="5" y="168"/>
                      </a:lnTo>
                      <a:lnTo>
                        <a:pt x="0" y="189"/>
                      </a:lnTo>
                      <a:lnTo>
                        <a:pt x="1" y="212"/>
                      </a:lnTo>
                      <a:lnTo>
                        <a:pt x="5" y="220"/>
                      </a:lnTo>
                      <a:lnTo>
                        <a:pt x="12" y="229"/>
                      </a:lnTo>
                      <a:lnTo>
                        <a:pt x="19" y="238"/>
                      </a:lnTo>
                      <a:lnTo>
                        <a:pt x="26" y="245"/>
                      </a:lnTo>
                      <a:lnTo>
                        <a:pt x="33" y="261"/>
                      </a:lnTo>
                      <a:lnTo>
                        <a:pt x="36" y="276"/>
                      </a:lnTo>
                      <a:lnTo>
                        <a:pt x="36" y="292"/>
                      </a:lnTo>
                      <a:lnTo>
                        <a:pt x="35" y="309"/>
                      </a:lnTo>
                      <a:lnTo>
                        <a:pt x="30" y="337"/>
                      </a:lnTo>
                      <a:lnTo>
                        <a:pt x="22" y="363"/>
                      </a:lnTo>
                      <a:lnTo>
                        <a:pt x="12" y="390"/>
                      </a:lnTo>
                      <a:lnTo>
                        <a:pt x="4" y="416"/>
                      </a:lnTo>
                      <a:lnTo>
                        <a:pt x="4" y="420"/>
                      </a:lnTo>
                      <a:lnTo>
                        <a:pt x="6" y="421"/>
                      </a:lnTo>
                      <a:lnTo>
                        <a:pt x="8" y="421"/>
                      </a:lnTo>
                      <a:lnTo>
                        <a:pt x="11" y="418"/>
                      </a:lnTo>
                      <a:lnTo>
                        <a:pt x="17" y="405"/>
                      </a:lnTo>
                      <a:lnTo>
                        <a:pt x="23" y="392"/>
                      </a:lnTo>
                      <a:lnTo>
                        <a:pt x="29" y="380"/>
                      </a:lnTo>
                      <a:lnTo>
                        <a:pt x="34" y="366"/>
                      </a:lnTo>
                      <a:lnTo>
                        <a:pt x="39" y="353"/>
                      </a:lnTo>
                      <a:lnTo>
                        <a:pt x="44" y="340"/>
                      </a:lnTo>
                      <a:lnTo>
                        <a:pt x="47" y="326"/>
                      </a:lnTo>
                      <a:lnTo>
                        <a:pt x="51" y="313"/>
                      </a:lnTo>
                      <a:lnTo>
                        <a:pt x="54" y="288"/>
                      </a:lnTo>
                      <a:lnTo>
                        <a:pt x="49" y="266"/>
                      </a:lnTo>
                      <a:lnTo>
                        <a:pt x="39" y="244"/>
                      </a:lnTo>
                      <a:lnTo>
                        <a:pt x="24" y="223"/>
                      </a:lnTo>
                      <a:lnTo>
                        <a:pt x="16" y="202"/>
                      </a:lnTo>
                      <a:lnTo>
                        <a:pt x="17" y="183"/>
                      </a:lnTo>
                      <a:lnTo>
                        <a:pt x="24" y="162"/>
                      </a:lnTo>
                      <a:lnTo>
                        <a:pt x="33" y="143"/>
                      </a:lnTo>
                      <a:lnTo>
                        <a:pt x="38" y="131"/>
                      </a:lnTo>
                      <a:lnTo>
                        <a:pt x="41" y="117"/>
                      </a:lnTo>
                      <a:lnTo>
                        <a:pt x="43" y="105"/>
                      </a:lnTo>
                      <a:lnTo>
                        <a:pt x="44" y="92"/>
                      </a:lnTo>
                      <a:lnTo>
                        <a:pt x="44" y="79"/>
                      </a:lnTo>
                      <a:lnTo>
                        <a:pt x="41" y="67"/>
                      </a:lnTo>
                      <a:lnTo>
                        <a:pt x="38" y="56"/>
                      </a:lnTo>
                      <a:lnTo>
                        <a:pt x="33" y="44"/>
                      </a:lnTo>
                      <a:lnTo>
                        <a:pt x="28" y="33"/>
                      </a:lnTo>
                      <a:lnTo>
                        <a:pt x="22" y="22"/>
                      </a:lnTo>
                      <a:lnTo>
                        <a:pt x="15" y="11"/>
                      </a:lnTo>
                      <a:lnTo>
                        <a:pt x="7" y="0"/>
                      </a:lnTo>
                      <a:lnTo>
                        <a:pt x="7" y="1"/>
                      </a:lnTo>
                      <a:close/>
                    </a:path>
                  </a:pathLst>
                </a:custGeom>
                <a:solidFill>
                  <a:srgbClr val="000000"/>
                </a:solidFill>
                <a:ln w="9525">
                  <a:noFill/>
                  <a:round/>
                  <a:headEnd/>
                  <a:tailEnd/>
                </a:ln>
              </p:spPr>
              <p:txBody>
                <a:bodyPr/>
                <a:lstStyle/>
                <a:p>
                  <a:endParaRPr lang="en-US">
                    <a:solidFill>
                      <a:srgbClr val="000000"/>
                    </a:solidFill>
                  </a:endParaRPr>
                </a:p>
              </p:txBody>
            </p:sp>
            <p:sp>
              <p:nvSpPr>
                <p:cNvPr id="25920" name="Freeform 50"/>
                <p:cNvSpPr>
                  <a:spLocks/>
                </p:cNvSpPr>
                <p:nvPr/>
              </p:nvSpPr>
              <p:spPr bwMode="auto">
                <a:xfrm>
                  <a:off x="4941" y="3020"/>
                  <a:ext cx="64" cy="286"/>
                </a:xfrm>
                <a:custGeom>
                  <a:avLst/>
                  <a:gdLst>
                    <a:gd name="T0" fmla="*/ 35 w 64"/>
                    <a:gd name="T1" fmla="*/ 1 h 286"/>
                    <a:gd name="T2" fmla="*/ 28 w 64"/>
                    <a:gd name="T3" fmla="*/ 38 h 286"/>
                    <a:gd name="T4" fmla="*/ 16 w 64"/>
                    <a:gd name="T5" fmla="*/ 74 h 286"/>
                    <a:gd name="T6" fmla="*/ 5 w 64"/>
                    <a:gd name="T7" fmla="*/ 110 h 286"/>
                    <a:gd name="T8" fmla="*/ 0 w 64"/>
                    <a:gd name="T9" fmla="*/ 147 h 286"/>
                    <a:gd name="T10" fmla="*/ 1 w 64"/>
                    <a:gd name="T11" fmla="*/ 165 h 286"/>
                    <a:gd name="T12" fmla="*/ 5 w 64"/>
                    <a:gd name="T13" fmla="*/ 184 h 286"/>
                    <a:gd name="T14" fmla="*/ 9 w 64"/>
                    <a:gd name="T15" fmla="*/ 201 h 286"/>
                    <a:gd name="T16" fmla="*/ 16 w 64"/>
                    <a:gd name="T17" fmla="*/ 219 h 286"/>
                    <a:gd name="T18" fmla="*/ 23 w 64"/>
                    <a:gd name="T19" fmla="*/ 236 h 286"/>
                    <a:gd name="T20" fmla="*/ 33 w 64"/>
                    <a:gd name="T21" fmla="*/ 253 h 286"/>
                    <a:gd name="T22" fmla="*/ 42 w 64"/>
                    <a:gd name="T23" fmla="*/ 269 h 286"/>
                    <a:gd name="T24" fmla="*/ 54 w 64"/>
                    <a:gd name="T25" fmla="*/ 285 h 286"/>
                    <a:gd name="T26" fmla="*/ 58 w 64"/>
                    <a:gd name="T27" fmla="*/ 286 h 286"/>
                    <a:gd name="T28" fmla="*/ 62 w 64"/>
                    <a:gd name="T29" fmla="*/ 284 h 286"/>
                    <a:gd name="T30" fmla="*/ 64 w 64"/>
                    <a:gd name="T31" fmla="*/ 281 h 286"/>
                    <a:gd name="T32" fmla="*/ 64 w 64"/>
                    <a:gd name="T33" fmla="*/ 278 h 286"/>
                    <a:gd name="T34" fmla="*/ 58 w 64"/>
                    <a:gd name="T35" fmla="*/ 263 h 286"/>
                    <a:gd name="T36" fmla="*/ 51 w 64"/>
                    <a:gd name="T37" fmla="*/ 248 h 286"/>
                    <a:gd name="T38" fmla="*/ 44 w 64"/>
                    <a:gd name="T39" fmla="*/ 233 h 286"/>
                    <a:gd name="T40" fmla="*/ 37 w 64"/>
                    <a:gd name="T41" fmla="*/ 219 h 286"/>
                    <a:gd name="T42" fmla="*/ 31 w 64"/>
                    <a:gd name="T43" fmla="*/ 197 h 286"/>
                    <a:gd name="T44" fmla="*/ 30 w 64"/>
                    <a:gd name="T45" fmla="*/ 175 h 286"/>
                    <a:gd name="T46" fmla="*/ 33 w 64"/>
                    <a:gd name="T47" fmla="*/ 152 h 286"/>
                    <a:gd name="T48" fmla="*/ 36 w 64"/>
                    <a:gd name="T49" fmla="*/ 130 h 286"/>
                    <a:gd name="T50" fmla="*/ 39 w 64"/>
                    <a:gd name="T51" fmla="*/ 98 h 286"/>
                    <a:gd name="T52" fmla="*/ 39 w 64"/>
                    <a:gd name="T53" fmla="*/ 65 h 286"/>
                    <a:gd name="T54" fmla="*/ 37 w 64"/>
                    <a:gd name="T55" fmla="*/ 33 h 286"/>
                    <a:gd name="T56" fmla="*/ 35 w 64"/>
                    <a:gd name="T57" fmla="*/ 0 h 286"/>
                    <a:gd name="T58" fmla="*/ 35 w 64"/>
                    <a:gd name="T59" fmla="*/ 0 h 286"/>
                    <a:gd name="T60" fmla="*/ 35 w 64"/>
                    <a:gd name="T61" fmla="*/ 0 h 286"/>
                    <a:gd name="T62" fmla="*/ 35 w 64"/>
                    <a:gd name="T63" fmla="*/ 0 h 286"/>
                    <a:gd name="T64" fmla="*/ 35 w 64"/>
                    <a:gd name="T65" fmla="*/ 1 h 286"/>
                    <a:gd name="T66" fmla="*/ 35 w 64"/>
                    <a:gd name="T67" fmla="*/ 1 h 2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286"/>
                    <a:gd name="T104" fmla="*/ 64 w 64"/>
                    <a:gd name="T105" fmla="*/ 286 h 2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286">
                      <a:moveTo>
                        <a:pt x="35" y="1"/>
                      </a:moveTo>
                      <a:lnTo>
                        <a:pt x="28" y="38"/>
                      </a:lnTo>
                      <a:lnTo>
                        <a:pt x="16" y="74"/>
                      </a:lnTo>
                      <a:lnTo>
                        <a:pt x="5" y="110"/>
                      </a:lnTo>
                      <a:lnTo>
                        <a:pt x="0" y="147"/>
                      </a:lnTo>
                      <a:lnTo>
                        <a:pt x="1" y="165"/>
                      </a:lnTo>
                      <a:lnTo>
                        <a:pt x="5" y="184"/>
                      </a:lnTo>
                      <a:lnTo>
                        <a:pt x="9" y="201"/>
                      </a:lnTo>
                      <a:lnTo>
                        <a:pt x="16" y="219"/>
                      </a:lnTo>
                      <a:lnTo>
                        <a:pt x="23" y="236"/>
                      </a:lnTo>
                      <a:lnTo>
                        <a:pt x="33" y="253"/>
                      </a:lnTo>
                      <a:lnTo>
                        <a:pt x="42" y="269"/>
                      </a:lnTo>
                      <a:lnTo>
                        <a:pt x="54" y="285"/>
                      </a:lnTo>
                      <a:lnTo>
                        <a:pt x="58" y="286"/>
                      </a:lnTo>
                      <a:lnTo>
                        <a:pt x="62" y="284"/>
                      </a:lnTo>
                      <a:lnTo>
                        <a:pt x="64" y="281"/>
                      </a:lnTo>
                      <a:lnTo>
                        <a:pt x="64" y="278"/>
                      </a:lnTo>
                      <a:lnTo>
                        <a:pt x="58" y="263"/>
                      </a:lnTo>
                      <a:lnTo>
                        <a:pt x="51" y="248"/>
                      </a:lnTo>
                      <a:lnTo>
                        <a:pt x="44" y="233"/>
                      </a:lnTo>
                      <a:lnTo>
                        <a:pt x="37" y="219"/>
                      </a:lnTo>
                      <a:lnTo>
                        <a:pt x="31" y="197"/>
                      </a:lnTo>
                      <a:lnTo>
                        <a:pt x="30" y="175"/>
                      </a:lnTo>
                      <a:lnTo>
                        <a:pt x="33" y="152"/>
                      </a:lnTo>
                      <a:lnTo>
                        <a:pt x="36" y="130"/>
                      </a:lnTo>
                      <a:lnTo>
                        <a:pt x="39" y="98"/>
                      </a:lnTo>
                      <a:lnTo>
                        <a:pt x="39" y="65"/>
                      </a:lnTo>
                      <a:lnTo>
                        <a:pt x="37" y="33"/>
                      </a:lnTo>
                      <a:lnTo>
                        <a:pt x="35" y="0"/>
                      </a:lnTo>
                      <a:lnTo>
                        <a:pt x="35" y="1"/>
                      </a:lnTo>
                      <a:close/>
                    </a:path>
                  </a:pathLst>
                </a:custGeom>
                <a:solidFill>
                  <a:srgbClr val="000000"/>
                </a:solidFill>
                <a:ln w="9525">
                  <a:noFill/>
                  <a:round/>
                  <a:headEnd/>
                  <a:tailEnd/>
                </a:ln>
              </p:spPr>
              <p:txBody>
                <a:bodyPr/>
                <a:lstStyle/>
                <a:p>
                  <a:endParaRPr lang="en-US">
                    <a:solidFill>
                      <a:srgbClr val="000000"/>
                    </a:solidFill>
                  </a:endParaRPr>
                </a:p>
              </p:txBody>
            </p:sp>
            <p:sp>
              <p:nvSpPr>
                <p:cNvPr id="25921" name="Freeform 51"/>
                <p:cNvSpPr>
                  <a:spLocks/>
                </p:cNvSpPr>
                <p:nvPr/>
              </p:nvSpPr>
              <p:spPr bwMode="auto">
                <a:xfrm>
                  <a:off x="4931" y="3281"/>
                  <a:ext cx="45" cy="129"/>
                </a:xfrm>
                <a:custGeom>
                  <a:avLst/>
                  <a:gdLst>
                    <a:gd name="T0" fmla="*/ 45 w 45"/>
                    <a:gd name="T1" fmla="*/ 0 h 129"/>
                    <a:gd name="T2" fmla="*/ 43 w 45"/>
                    <a:gd name="T3" fmla="*/ 10 h 129"/>
                    <a:gd name="T4" fmla="*/ 38 w 45"/>
                    <a:gd name="T5" fmla="*/ 18 h 129"/>
                    <a:gd name="T6" fmla="*/ 33 w 45"/>
                    <a:gd name="T7" fmla="*/ 26 h 129"/>
                    <a:gd name="T8" fmla="*/ 27 w 45"/>
                    <a:gd name="T9" fmla="*/ 34 h 129"/>
                    <a:gd name="T10" fmla="*/ 21 w 45"/>
                    <a:gd name="T11" fmla="*/ 41 h 129"/>
                    <a:gd name="T12" fmla="*/ 15 w 45"/>
                    <a:gd name="T13" fmla="*/ 48 h 129"/>
                    <a:gd name="T14" fmla="*/ 8 w 45"/>
                    <a:gd name="T15" fmla="*/ 56 h 129"/>
                    <a:gd name="T16" fmla="*/ 2 w 45"/>
                    <a:gd name="T17" fmla="*/ 64 h 129"/>
                    <a:gd name="T18" fmla="*/ 0 w 45"/>
                    <a:gd name="T19" fmla="*/ 67 h 129"/>
                    <a:gd name="T20" fmla="*/ 0 w 45"/>
                    <a:gd name="T21" fmla="*/ 71 h 129"/>
                    <a:gd name="T22" fmla="*/ 0 w 45"/>
                    <a:gd name="T23" fmla="*/ 75 h 129"/>
                    <a:gd name="T24" fmla="*/ 0 w 45"/>
                    <a:gd name="T25" fmla="*/ 79 h 129"/>
                    <a:gd name="T26" fmla="*/ 1 w 45"/>
                    <a:gd name="T27" fmla="*/ 90 h 129"/>
                    <a:gd name="T28" fmla="*/ 4 w 45"/>
                    <a:gd name="T29" fmla="*/ 101 h 129"/>
                    <a:gd name="T30" fmla="*/ 5 w 45"/>
                    <a:gd name="T31" fmla="*/ 111 h 129"/>
                    <a:gd name="T32" fmla="*/ 4 w 45"/>
                    <a:gd name="T33" fmla="*/ 124 h 129"/>
                    <a:gd name="T34" fmla="*/ 4 w 45"/>
                    <a:gd name="T35" fmla="*/ 128 h 129"/>
                    <a:gd name="T36" fmla="*/ 6 w 45"/>
                    <a:gd name="T37" fmla="*/ 129 h 129"/>
                    <a:gd name="T38" fmla="*/ 8 w 45"/>
                    <a:gd name="T39" fmla="*/ 129 h 129"/>
                    <a:gd name="T40" fmla="*/ 12 w 45"/>
                    <a:gd name="T41" fmla="*/ 126 h 129"/>
                    <a:gd name="T42" fmla="*/ 16 w 45"/>
                    <a:gd name="T43" fmla="*/ 121 h 129"/>
                    <a:gd name="T44" fmla="*/ 18 w 45"/>
                    <a:gd name="T45" fmla="*/ 116 h 129"/>
                    <a:gd name="T46" fmla="*/ 21 w 45"/>
                    <a:gd name="T47" fmla="*/ 109 h 129"/>
                    <a:gd name="T48" fmla="*/ 22 w 45"/>
                    <a:gd name="T49" fmla="*/ 103 h 129"/>
                    <a:gd name="T50" fmla="*/ 22 w 45"/>
                    <a:gd name="T51" fmla="*/ 94 h 129"/>
                    <a:gd name="T52" fmla="*/ 19 w 45"/>
                    <a:gd name="T53" fmla="*/ 83 h 129"/>
                    <a:gd name="T54" fmla="*/ 17 w 45"/>
                    <a:gd name="T55" fmla="*/ 71 h 129"/>
                    <a:gd name="T56" fmla="*/ 18 w 45"/>
                    <a:gd name="T57" fmla="*/ 63 h 129"/>
                    <a:gd name="T58" fmla="*/ 28 w 45"/>
                    <a:gd name="T59" fmla="*/ 48 h 129"/>
                    <a:gd name="T60" fmla="*/ 38 w 45"/>
                    <a:gd name="T61" fmla="*/ 33 h 129"/>
                    <a:gd name="T62" fmla="*/ 44 w 45"/>
                    <a:gd name="T63" fmla="*/ 17 h 129"/>
                    <a:gd name="T64" fmla="*/ 45 w 45"/>
                    <a:gd name="T65" fmla="*/ 0 h 129"/>
                    <a:gd name="T66" fmla="*/ 45 w 45"/>
                    <a:gd name="T67" fmla="*/ 0 h 129"/>
                    <a:gd name="T68" fmla="*/ 45 w 45"/>
                    <a:gd name="T69" fmla="*/ 0 h 129"/>
                    <a:gd name="T70" fmla="*/ 45 w 45"/>
                    <a:gd name="T71" fmla="*/ 0 h 129"/>
                    <a:gd name="T72" fmla="*/ 45 w 45"/>
                    <a:gd name="T73" fmla="*/ 0 h 129"/>
                    <a:gd name="T74" fmla="*/ 45 w 45"/>
                    <a:gd name="T75" fmla="*/ 0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
                    <a:gd name="T115" fmla="*/ 0 h 129"/>
                    <a:gd name="T116" fmla="*/ 45 w 45"/>
                    <a:gd name="T117" fmla="*/ 129 h 1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 h="129">
                      <a:moveTo>
                        <a:pt x="45" y="0"/>
                      </a:moveTo>
                      <a:lnTo>
                        <a:pt x="43" y="10"/>
                      </a:lnTo>
                      <a:lnTo>
                        <a:pt x="38" y="18"/>
                      </a:lnTo>
                      <a:lnTo>
                        <a:pt x="33" y="26"/>
                      </a:lnTo>
                      <a:lnTo>
                        <a:pt x="27" y="34"/>
                      </a:lnTo>
                      <a:lnTo>
                        <a:pt x="21" y="41"/>
                      </a:lnTo>
                      <a:lnTo>
                        <a:pt x="15" y="48"/>
                      </a:lnTo>
                      <a:lnTo>
                        <a:pt x="8" y="56"/>
                      </a:lnTo>
                      <a:lnTo>
                        <a:pt x="2" y="64"/>
                      </a:lnTo>
                      <a:lnTo>
                        <a:pt x="0" y="67"/>
                      </a:lnTo>
                      <a:lnTo>
                        <a:pt x="0" y="71"/>
                      </a:lnTo>
                      <a:lnTo>
                        <a:pt x="0" y="75"/>
                      </a:lnTo>
                      <a:lnTo>
                        <a:pt x="0" y="79"/>
                      </a:lnTo>
                      <a:lnTo>
                        <a:pt x="1" y="90"/>
                      </a:lnTo>
                      <a:lnTo>
                        <a:pt x="4" y="101"/>
                      </a:lnTo>
                      <a:lnTo>
                        <a:pt x="5" y="111"/>
                      </a:lnTo>
                      <a:lnTo>
                        <a:pt x="4" y="124"/>
                      </a:lnTo>
                      <a:lnTo>
                        <a:pt x="4" y="128"/>
                      </a:lnTo>
                      <a:lnTo>
                        <a:pt x="6" y="129"/>
                      </a:lnTo>
                      <a:lnTo>
                        <a:pt x="8" y="129"/>
                      </a:lnTo>
                      <a:lnTo>
                        <a:pt x="12" y="126"/>
                      </a:lnTo>
                      <a:lnTo>
                        <a:pt x="16" y="121"/>
                      </a:lnTo>
                      <a:lnTo>
                        <a:pt x="18" y="116"/>
                      </a:lnTo>
                      <a:lnTo>
                        <a:pt x="21" y="109"/>
                      </a:lnTo>
                      <a:lnTo>
                        <a:pt x="22" y="103"/>
                      </a:lnTo>
                      <a:lnTo>
                        <a:pt x="22" y="94"/>
                      </a:lnTo>
                      <a:lnTo>
                        <a:pt x="19" y="83"/>
                      </a:lnTo>
                      <a:lnTo>
                        <a:pt x="17" y="71"/>
                      </a:lnTo>
                      <a:lnTo>
                        <a:pt x="18" y="63"/>
                      </a:lnTo>
                      <a:lnTo>
                        <a:pt x="28" y="48"/>
                      </a:lnTo>
                      <a:lnTo>
                        <a:pt x="38" y="33"/>
                      </a:lnTo>
                      <a:lnTo>
                        <a:pt x="44" y="17"/>
                      </a:lnTo>
                      <a:lnTo>
                        <a:pt x="45" y="0"/>
                      </a:lnTo>
                      <a:close/>
                    </a:path>
                  </a:pathLst>
                </a:custGeom>
                <a:solidFill>
                  <a:srgbClr val="000000"/>
                </a:solidFill>
                <a:ln w="9525">
                  <a:noFill/>
                  <a:round/>
                  <a:headEnd/>
                  <a:tailEnd/>
                </a:ln>
              </p:spPr>
              <p:txBody>
                <a:bodyPr/>
                <a:lstStyle/>
                <a:p>
                  <a:endParaRPr lang="en-US">
                    <a:solidFill>
                      <a:srgbClr val="000000"/>
                    </a:solidFill>
                  </a:endParaRPr>
                </a:p>
              </p:txBody>
            </p:sp>
            <p:sp>
              <p:nvSpPr>
                <p:cNvPr id="25922" name="Freeform 52"/>
                <p:cNvSpPr>
                  <a:spLocks/>
                </p:cNvSpPr>
                <p:nvPr/>
              </p:nvSpPr>
              <p:spPr bwMode="auto">
                <a:xfrm>
                  <a:off x="4775" y="3296"/>
                  <a:ext cx="117" cy="179"/>
                </a:xfrm>
                <a:custGeom>
                  <a:avLst/>
                  <a:gdLst>
                    <a:gd name="T0" fmla="*/ 102 w 117"/>
                    <a:gd name="T1" fmla="*/ 0 h 179"/>
                    <a:gd name="T2" fmla="*/ 108 w 117"/>
                    <a:gd name="T3" fmla="*/ 18 h 179"/>
                    <a:gd name="T4" fmla="*/ 105 w 117"/>
                    <a:gd name="T5" fmla="*/ 36 h 179"/>
                    <a:gd name="T6" fmla="*/ 95 w 117"/>
                    <a:gd name="T7" fmla="*/ 53 h 179"/>
                    <a:gd name="T8" fmla="*/ 80 w 117"/>
                    <a:gd name="T9" fmla="*/ 67 h 179"/>
                    <a:gd name="T10" fmla="*/ 74 w 117"/>
                    <a:gd name="T11" fmla="*/ 70 h 179"/>
                    <a:gd name="T12" fmla="*/ 68 w 117"/>
                    <a:gd name="T13" fmla="*/ 73 h 179"/>
                    <a:gd name="T14" fmla="*/ 62 w 117"/>
                    <a:gd name="T15" fmla="*/ 76 h 179"/>
                    <a:gd name="T16" fmla="*/ 57 w 117"/>
                    <a:gd name="T17" fmla="*/ 79 h 179"/>
                    <a:gd name="T18" fmla="*/ 51 w 117"/>
                    <a:gd name="T19" fmla="*/ 82 h 179"/>
                    <a:gd name="T20" fmla="*/ 46 w 117"/>
                    <a:gd name="T21" fmla="*/ 85 h 179"/>
                    <a:gd name="T22" fmla="*/ 40 w 117"/>
                    <a:gd name="T23" fmla="*/ 89 h 179"/>
                    <a:gd name="T24" fmla="*/ 35 w 117"/>
                    <a:gd name="T25" fmla="*/ 94 h 179"/>
                    <a:gd name="T26" fmla="*/ 21 w 117"/>
                    <a:gd name="T27" fmla="*/ 113 h 179"/>
                    <a:gd name="T28" fmla="*/ 11 w 117"/>
                    <a:gd name="T29" fmla="*/ 133 h 179"/>
                    <a:gd name="T30" fmla="*/ 4 w 117"/>
                    <a:gd name="T31" fmla="*/ 156 h 179"/>
                    <a:gd name="T32" fmla="*/ 0 w 117"/>
                    <a:gd name="T33" fmla="*/ 177 h 179"/>
                    <a:gd name="T34" fmla="*/ 0 w 117"/>
                    <a:gd name="T35" fmla="*/ 179 h 179"/>
                    <a:gd name="T36" fmla="*/ 3 w 117"/>
                    <a:gd name="T37" fmla="*/ 179 h 179"/>
                    <a:gd name="T38" fmla="*/ 6 w 117"/>
                    <a:gd name="T39" fmla="*/ 178 h 179"/>
                    <a:gd name="T40" fmla="*/ 7 w 117"/>
                    <a:gd name="T41" fmla="*/ 176 h 179"/>
                    <a:gd name="T42" fmla="*/ 16 w 117"/>
                    <a:gd name="T43" fmla="*/ 161 h 179"/>
                    <a:gd name="T44" fmla="*/ 22 w 117"/>
                    <a:gd name="T45" fmla="*/ 144 h 179"/>
                    <a:gd name="T46" fmla="*/ 29 w 117"/>
                    <a:gd name="T47" fmla="*/ 127 h 179"/>
                    <a:gd name="T48" fmla="*/ 38 w 117"/>
                    <a:gd name="T49" fmla="*/ 112 h 179"/>
                    <a:gd name="T50" fmla="*/ 43 w 117"/>
                    <a:gd name="T51" fmla="*/ 106 h 179"/>
                    <a:gd name="T52" fmla="*/ 49 w 117"/>
                    <a:gd name="T53" fmla="*/ 100 h 179"/>
                    <a:gd name="T54" fmla="*/ 55 w 117"/>
                    <a:gd name="T55" fmla="*/ 95 h 179"/>
                    <a:gd name="T56" fmla="*/ 62 w 117"/>
                    <a:gd name="T57" fmla="*/ 91 h 179"/>
                    <a:gd name="T58" fmla="*/ 69 w 117"/>
                    <a:gd name="T59" fmla="*/ 87 h 179"/>
                    <a:gd name="T60" fmla="*/ 77 w 117"/>
                    <a:gd name="T61" fmla="*/ 83 h 179"/>
                    <a:gd name="T62" fmla="*/ 85 w 117"/>
                    <a:gd name="T63" fmla="*/ 79 h 179"/>
                    <a:gd name="T64" fmla="*/ 93 w 117"/>
                    <a:gd name="T65" fmla="*/ 75 h 179"/>
                    <a:gd name="T66" fmla="*/ 101 w 117"/>
                    <a:gd name="T67" fmla="*/ 68 h 179"/>
                    <a:gd name="T68" fmla="*/ 107 w 117"/>
                    <a:gd name="T69" fmla="*/ 58 h 179"/>
                    <a:gd name="T70" fmla="*/ 112 w 117"/>
                    <a:gd name="T71" fmla="*/ 47 h 179"/>
                    <a:gd name="T72" fmla="*/ 116 w 117"/>
                    <a:gd name="T73" fmla="*/ 38 h 179"/>
                    <a:gd name="T74" fmla="*/ 117 w 117"/>
                    <a:gd name="T75" fmla="*/ 27 h 179"/>
                    <a:gd name="T76" fmla="*/ 115 w 117"/>
                    <a:gd name="T77" fmla="*/ 18 h 179"/>
                    <a:gd name="T78" fmla="*/ 110 w 117"/>
                    <a:gd name="T79" fmla="*/ 8 h 179"/>
                    <a:gd name="T80" fmla="*/ 102 w 117"/>
                    <a:gd name="T81" fmla="*/ 0 h 179"/>
                    <a:gd name="T82" fmla="*/ 102 w 117"/>
                    <a:gd name="T83" fmla="*/ 0 h 179"/>
                    <a:gd name="T84" fmla="*/ 102 w 117"/>
                    <a:gd name="T85" fmla="*/ 0 h 179"/>
                    <a:gd name="T86" fmla="*/ 102 w 117"/>
                    <a:gd name="T87" fmla="*/ 0 h 179"/>
                    <a:gd name="T88" fmla="*/ 102 w 117"/>
                    <a:gd name="T89" fmla="*/ 0 h 179"/>
                    <a:gd name="T90" fmla="*/ 102 w 117"/>
                    <a:gd name="T91" fmla="*/ 0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7"/>
                    <a:gd name="T139" fmla="*/ 0 h 179"/>
                    <a:gd name="T140" fmla="*/ 117 w 117"/>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7" h="179">
                      <a:moveTo>
                        <a:pt x="102" y="0"/>
                      </a:moveTo>
                      <a:lnTo>
                        <a:pt x="108" y="18"/>
                      </a:lnTo>
                      <a:lnTo>
                        <a:pt x="105" y="36"/>
                      </a:lnTo>
                      <a:lnTo>
                        <a:pt x="95" y="53"/>
                      </a:lnTo>
                      <a:lnTo>
                        <a:pt x="80" y="67"/>
                      </a:lnTo>
                      <a:lnTo>
                        <a:pt x="74" y="70"/>
                      </a:lnTo>
                      <a:lnTo>
                        <a:pt x="68" y="73"/>
                      </a:lnTo>
                      <a:lnTo>
                        <a:pt x="62" y="76"/>
                      </a:lnTo>
                      <a:lnTo>
                        <a:pt x="57" y="79"/>
                      </a:lnTo>
                      <a:lnTo>
                        <a:pt x="51" y="82"/>
                      </a:lnTo>
                      <a:lnTo>
                        <a:pt x="46" y="85"/>
                      </a:lnTo>
                      <a:lnTo>
                        <a:pt x="40" y="89"/>
                      </a:lnTo>
                      <a:lnTo>
                        <a:pt x="35" y="94"/>
                      </a:lnTo>
                      <a:lnTo>
                        <a:pt x="21" y="113"/>
                      </a:lnTo>
                      <a:lnTo>
                        <a:pt x="11" y="133"/>
                      </a:lnTo>
                      <a:lnTo>
                        <a:pt x="4" y="156"/>
                      </a:lnTo>
                      <a:lnTo>
                        <a:pt x="0" y="177"/>
                      </a:lnTo>
                      <a:lnTo>
                        <a:pt x="0" y="179"/>
                      </a:lnTo>
                      <a:lnTo>
                        <a:pt x="3" y="179"/>
                      </a:lnTo>
                      <a:lnTo>
                        <a:pt x="6" y="178"/>
                      </a:lnTo>
                      <a:lnTo>
                        <a:pt x="7" y="176"/>
                      </a:lnTo>
                      <a:lnTo>
                        <a:pt x="16" y="161"/>
                      </a:lnTo>
                      <a:lnTo>
                        <a:pt x="22" y="144"/>
                      </a:lnTo>
                      <a:lnTo>
                        <a:pt x="29" y="127"/>
                      </a:lnTo>
                      <a:lnTo>
                        <a:pt x="38" y="112"/>
                      </a:lnTo>
                      <a:lnTo>
                        <a:pt x="43" y="106"/>
                      </a:lnTo>
                      <a:lnTo>
                        <a:pt x="49" y="100"/>
                      </a:lnTo>
                      <a:lnTo>
                        <a:pt x="55" y="95"/>
                      </a:lnTo>
                      <a:lnTo>
                        <a:pt x="62" y="91"/>
                      </a:lnTo>
                      <a:lnTo>
                        <a:pt x="69" y="87"/>
                      </a:lnTo>
                      <a:lnTo>
                        <a:pt x="77" y="83"/>
                      </a:lnTo>
                      <a:lnTo>
                        <a:pt x="85" y="79"/>
                      </a:lnTo>
                      <a:lnTo>
                        <a:pt x="93" y="75"/>
                      </a:lnTo>
                      <a:lnTo>
                        <a:pt x="101" y="68"/>
                      </a:lnTo>
                      <a:lnTo>
                        <a:pt x="107" y="58"/>
                      </a:lnTo>
                      <a:lnTo>
                        <a:pt x="112" y="47"/>
                      </a:lnTo>
                      <a:lnTo>
                        <a:pt x="116" y="38"/>
                      </a:lnTo>
                      <a:lnTo>
                        <a:pt x="117" y="27"/>
                      </a:lnTo>
                      <a:lnTo>
                        <a:pt x="115" y="18"/>
                      </a:lnTo>
                      <a:lnTo>
                        <a:pt x="110" y="8"/>
                      </a:lnTo>
                      <a:lnTo>
                        <a:pt x="102" y="0"/>
                      </a:lnTo>
                      <a:close/>
                    </a:path>
                  </a:pathLst>
                </a:custGeom>
                <a:solidFill>
                  <a:srgbClr val="000000"/>
                </a:solidFill>
                <a:ln w="9525">
                  <a:noFill/>
                  <a:round/>
                  <a:headEnd/>
                  <a:tailEnd/>
                </a:ln>
              </p:spPr>
              <p:txBody>
                <a:bodyPr/>
                <a:lstStyle/>
                <a:p>
                  <a:endParaRPr lang="en-US">
                    <a:solidFill>
                      <a:srgbClr val="000000"/>
                    </a:solidFill>
                  </a:endParaRPr>
                </a:p>
              </p:txBody>
            </p:sp>
            <p:sp>
              <p:nvSpPr>
                <p:cNvPr id="25923" name="Freeform 53"/>
                <p:cNvSpPr>
                  <a:spLocks/>
                </p:cNvSpPr>
                <p:nvPr/>
              </p:nvSpPr>
              <p:spPr bwMode="auto">
                <a:xfrm>
                  <a:off x="4773" y="3463"/>
                  <a:ext cx="143" cy="33"/>
                </a:xfrm>
                <a:custGeom>
                  <a:avLst/>
                  <a:gdLst>
                    <a:gd name="T0" fmla="*/ 0 w 143"/>
                    <a:gd name="T1" fmla="*/ 10 h 33"/>
                    <a:gd name="T2" fmla="*/ 11 w 143"/>
                    <a:gd name="T3" fmla="*/ 15 h 33"/>
                    <a:gd name="T4" fmla="*/ 22 w 143"/>
                    <a:gd name="T5" fmla="*/ 19 h 33"/>
                    <a:gd name="T6" fmla="*/ 33 w 143"/>
                    <a:gd name="T7" fmla="*/ 23 h 33"/>
                    <a:gd name="T8" fmla="*/ 43 w 143"/>
                    <a:gd name="T9" fmla="*/ 26 h 33"/>
                    <a:gd name="T10" fmla="*/ 54 w 143"/>
                    <a:gd name="T11" fmla="*/ 28 h 33"/>
                    <a:gd name="T12" fmla="*/ 65 w 143"/>
                    <a:gd name="T13" fmla="*/ 30 h 33"/>
                    <a:gd name="T14" fmla="*/ 78 w 143"/>
                    <a:gd name="T15" fmla="*/ 32 h 33"/>
                    <a:gd name="T16" fmla="*/ 90 w 143"/>
                    <a:gd name="T17" fmla="*/ 33 h 33"/>
                    <a:gd name="T18" fmla="*/ 98 w 143"/>
                    <a:gd name="T19" fmla="*/ 33 h 33"/>
                    <a:gd name="T20" fmla="*/ 107 w 143"/>
                    <a:gd name="T21" fmla="*/ 33 h 33"/>
                    <a:gd name="T22" fmla="*/ 115 w 143"/>
                    <a:gd name="T23" fmla="*/ 31 h 33"/>
                    <a:gd name="T24" fmla="*/ 124 w 143"/>
                    <a:gd name="T25" fmla="*/ 29 h 33"/>
                    <a:gd name="T26" fmla="*/ 132 w 143"/>
                    <a:gd name="T27" fmla="*/ 26 h 33"/>
                    <a:gd name="T28" fmla="*/ 138 w 143"/>
                    <a:gd name="T29" fmla="*/ 21 h 33"/>
                    <a:gd name="T30" fmla="*/ 142 w 143"/>
                    <a:gd name="T31" fmla="*/ 15 h 33"/>
                    <a:gd name="T32" fmla="*/ 143 w 143"/>
                    <a:gd name="T33" fmla="*/ 7 h 33"/>
                    <a:gd name="T34" fmla="*/ 143 w 143"/>
                    <a:gd name="T35" fmla="*/ 4 h 33"/>
                    <a:gd name="T36" fmla="*/ 142 w 143"/>
                    <a:gd name="T37" fmla="*/ 2 h 33"/>
                    <a:gd name="T38" fmla="*/ 140 w 143"/>
                    <a:gd name="T39" fmla="*/ 1 h 33"/>
                    <a:gd name="T40" fmla="*/ 136 w 143"/>
                    <a:gd name="T41" fmla="*/ 0 h 33"/>
                    <a:gd name="T42" fmla="*/ 119 w 143"/>
                    <a:gd name="T43" fmla="*/ 2 h 33"/>
                    <a:gd name="T44" fmla="*/ 102 w 143"/>
                    <a:gd name="T45" fmla="*/ 5 h 33"/>
                    <a:gd name="T46" fmla="*/ 85 w 143"/>
                    <a:gd name="T47" fmla="*/ 6 h 33"/>
                    <a:gd name="T48" fmla="*/ 68 w 143"/>
                    <a:gd name="T49" fmla="*/ 8 h 33"/>
                    <a:gd name="T50" fmla="*/ 52 w 143"/>
                    <a:gd name="T51" fmla="*/ 9 h 33"/>
                    <a:gd name="T52" fmla="*/ 35 w 143"/>
                    <a:gd name="T53" fmla="*/ 9 h 33"/>
                    <a:gd name="T54" fmla="*/ 17 w 143"/>
                    <a:gd name="T55" fmla="*/ 9 h 33"/>
                    <a:gd name="T56" fmla="*/ 0 w 143"/>
                    <a:gd name="T57" fmla="*/ 9 h 33"/>
                    <a:gd name="T58" fmla="*/ 0 w 143"/>
                    <a:gd name="T59" fmla="*/ 9 h 33"/>
                    <a:gd name="T60" fmla="*/ 0 w 143"/>
                    <a:gd name="T61" fmla="*/ 9 h 33"/>
                    <a:gd name="T62" fmla="*/ 0 w 143"/>
                    <a:gd name="T63" fmla="*/ 10 h 33"/>
                    <a:gd name="T64" fmla="*/ 0 w 143"/>
                    <a:gd name="T65" fmla="*/ 10 h 33"/>
                    <a:gd name="T66" fmla="*/ 0 w 143"/>
                    <a:gd name="T67" fmla="*/ 10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33"/>
                    <a:gd name="T104" fmla="*/ 143 w 143"/>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33">
                      <a:moveTo>
                        <a:pt x="0" y="10"/>
                      </a:moveTo>
                      <a:lnTo>
                        <a:pt x="11" y="15"/>
                      </a:lnTo>
                      <a:lnTo>
                        <a:pt x="22" y="19"/>
                      </a:lnTo>
                      <a:lnTo>
                        <a:pt x="33" y="23"/>
                      </a:lnTo>
                      <a:lnTo>
                        <a:pt x="43" y="26"/>
                      </a:lnTo>
                      <a:lnTo>
                        <a:pt x="54" y="28"/>
                      </a:lnTo>
                      <a:lnTo>
                        <a:pt x="65" y="30"/>
                      </a:lnTo>
                      <a:lnTo>
                        <a:pt x="78" y="32"/>
                      </a:lnTo>
                      <a:lnTo>
                        <a:pt x="90" y="33"/>
                      </a:lnTo>
                      <a:lnTo>
                        <a:pt x="98" y="33"/>
                      </a:lnTo>
                      <a:lnTo>
                        <a:pt x="107" y="33"/>
                      </a:lnTo>
                      <a:lnTo>
                        <a:pt x="115" y="31"/>
                      </a:lnTo>
                      <a:lnTo>
                        <a:pt x="124" y="29"/>
                      </a:lnTo>
                      <a:lnTo>
                        <a:pt x="132" y="26"/>
                      </a:lnTo>
                      <a:lnTo>
                        <a:pt x="138" y="21"/>
                      </a:lnTo>
                      <a:lnTo>
                        <a:pt x="142" y="15"/>
                      </a:lnTo>
                      <a:lnTo>
                        <a:pt x="143" y="7"/>
                      </a:lnTo>
                      <a:lnTo>
                        <a:pt x="143" y="4"/>
                      </a:lnTo>
                      <a:lnTo>
                        <a:pt x="142" y="2"/>
                      </a:lnTo>
                      <a:lnTo>
                        <a:pt x="140" y="1"/>
                      </a:lnTo>
                      <a:lnTo>
                        <a:pt x="136" y="0"/>
                      </a:lnTo>
                      <a:lnTo>
                        <a:pt x="119" y="2"/>
                      </a:lnTo>
                      <a:lnTo>
                        <a:pt x="102" y="5"/>
                      </a:lnTo>
                      <a:lnTo>
                        <a:pt x="85" y="6"/>
                      </a:lnTo>
                      <a:lnTo>
                        <a:pt x="68" y="8"/>
                      </a:lnTo>
                      <a:lnTo>
                        <a:pt x="52" y="9"/>
                      </a:lnTo>
                      <a:lnTo>
                        <a:pt x="35" y="9"/>
                      </a:lnTo>
                      <a:lnTo>
                        <a:pt x="17" y="9"/>
                      </a:lnTo>
                      <a:lnTo>
                        <a:pt x="0" y="9"/>
                      </a:lnTo>
                      <a:lnTo>
                        <a:pt x="0" y="10"/>
                      </a:lnTo>
                      <a:close/>
                    </a:path>
                  </a:pathLst>
                </a:custGeom>
                <a:solidFill>
                  <a:srgbClr val="000000"/>
                </a:solidFill>
                <a:ln w="9525">
                  <a:noFill/>
                  <a:round/>
                  <a:headEnd/>
                  <a:tailEnd/>
                </a:ln>
              </p:spPr>
              <p:txBody>
                <a:bodyPr/>
                <a:lstStyle/>
                <a:p>
                  <a:endParaRPr lang="en-US">
                    <a:solidFill>
                      <a:srgbClr val="000000"/>
                    </a:solidFill>
                  </a:endParaRPr>
                </a:p>
              </p:txBody>
            </p:sp>
            <p:sp>
              <p:nvSpPr>
                <p:cNvPr id="25924" name="Freeform 54"/>
                <p:cNvSpPr>
                  <a:spLocks/>
                </p:cNvSpPr>
                <p:nvPr/>
              </p:nvSpPr>
              <p:spPr bwMode="auto">
                <a:xfrm>
                  <a:off x="4581" y="2751"/>
                  <a:ext cx="193" cy="442"/>
                </a:xfrm>
                <a:custGeom>
                  <a:avLst/>
                  <a:gdLst>
                    <a:gd name="T0" fmla="*/ 7 w 193"/>
                    <a:gd name="T1" fmla="*/ 14 h 442"/>
                    <a:gd name="T2" fmla="*/ 21 w 193"/>
                    <a:gd name="T3" fmla="*/ 42 h 442"/>
                    <a:gd name="T4" fmla="*/ 33 w 193"/>
                    <a:gd name="T5" fmla="*/ 62 h 442"/>
                    <a:gd name="T6" fmla="*/ 43 w 193"/>
                    <a:gd name="T7" fmla="*/ 75 h 442"/>
                    <a:gd name="T8" fmla="*/ 54 w 193"/>
                    <a:gd name="T9" fmla="*/ 88 h 442"/>
                    <a:gd name="T10" fmla="*/ 64 w 193"/>
                    <a:gd name="T11" fmla="*/ 100 h 442"/>
                    <a:gd name="T12" fmla="*/ 77 w 193"/>
                    <a:gd name="T13" fmla="*/ 123 h 442"/>
                    <a:gd name="T14" fmla="*/ 93 w 193"/>
                    <a:gd name="T15" fmla="*/ 156 h 442"/>
                    <a:gd name="T16" fmla="*/ 99 w 193"/>
                    <a:gd name="T17" fmla="*/ 186 h 442"/>
                    <a:gd name="T18" fmla="*/ 103 w 193"/>
                    <a:gd name="T19" fmla="*/ 216 h 442"/>
                    <a:gd name="T20" fmla="*/ 106 w 193"/>
                    <a:gd name="T21" fmla="*/ 242 h 442"/>
                    <a:gd name="T22" fmla="*/ 109 w 193"/>
                    <a:gd name="T23" fmla="*/ 264 h 442"/>
                    <a:gd name="T24" fmla="*/ 114 w 193"/>
                    <a:gd name="T25" fmla="*/ 280 h 442"/>
                    <a:gd name="T26" fmla="*/ 120 w 193"/>
                    <a:gd name="T27" fmla="*/ 288 h 442"/>
                    <a:gd name="T28" fmla="*/ 132 w 193"/>
                    <a:gd name="T29" fmla="*/ 301 h 442"/>
                    <a:gd name="T30" fmla="*/ 142 w 193"/>
                    <a:gd name="T31" fmla="*/ 319 h 442"/>
                    <a:gd name="T32" fmla="*/ 149 w 193"/>
                    <a:gd name="T33" fmla="*/ 344 h 442"/>
                    <a:gd name="T34" fmla="*/ 154 w 193"/>
                    <a:gd name="T35" fmla="*/ 375 h 442"/>
                    <a:gd name="T36" fmla="*/ 155 w 193"/>
                    <a:gd name="T37" fmla="*/ 402 h 442"/>
                    <a:gd name="T38" fmla="*/ 154 w 193"/>
                    <a:gd name="T39" fmla="*/ 426 h 442"/>
                    <a:gd name="T40" fmla="*/ 158 w 193"/>
                    <a:gd name="T41" fmla="*/ 442 h 442"/>
                    <a:gd name="T42" fmla="*/ 164 w 193"/>
                    <a:gd name="T43" fmla="*/ 438 h 442"/>
                    <a:gd name="T44" fmla="*/ 170 w 193"/>
                    <a:gd name="T45" fmla="*/ 422 h 442"/>
                    <a:gd name="T46" fmla="*/ 182 w 193"/>
                    <a:gd name="T47" fmla="*/ 398 h 442"/>
                    <a:gd name="T48" fmla="*/ 190 w 193"/>
                    <a:gd name="T49" fmla="*/ 373 h 442"/>
                    <a:gd name="T50" fmla="*/ 192 w 193"/>
                    <a:gd name="T51" fmla="*/ 347 h 442"/>
                    <a:gd name="T52" fmla="*/ 182 w 193"/>
                    <a:gd name="T53" fmla="*/ 328 h 442"/>
                    <a:gd name="T54" fmla="*/ 172 w 193"/>
                    <a:gd name="T55" fmla="*/ 316 h 442"/>
                    <a:gd name="T56" fmla="*/ 160 w 193"/>
                    <a:gd name="T57" fmla="*/ 304 h 442"/>
                    <a:gd name="T58" fmla="*/ 149 w 193"/>
                    <a:gd name="T59" fmla="*/ 293 h 442"/>
                    <a:gd name="T60" fmla="*/ 133 w 193"/>
                    <a:gd name="T61" fmla="*/ 272 h 442"/>
                    <a:gd name="T62" fmla="*/ 127 w 193"/>
                    <a:gd name="T63" fmla="*/ 245 h 442"/>
                    <a:gd name="T64" fmla="*/ 122 w 193"/>
                    <a:gd name="T65" fmla="*/ 198 h 442"/>
                    <a:gd name="T66" fmla="*/ 110 w 193"/>
                    <a:gd name="T67" fmla="*/ 139 h 442"/>
                    <a:gd name="T68" fmla="*/ 91 w 193"/>
                    <a:gd name="T69" fmla="*/ 104 h 442"/>
                    <a:gd name="T70" fmla="*/ 80 w 193"/>
                    <a:gd name="T71" fmla="*/ 91 h 442"/>
                    <a:gd name="T72" fmla="*/ 67 w 193"/>
                    <a:gd name="T73" fmla="*/ 80 h 442"/>
                    <a:gd name="T74" fmla="*/ 54 w 193"/>
                    <a:gd name="T75" fmla="*/ 69 h 442"/>
                    <a:gd name="T76" fmla="*/ 39 w 193"/>
                    <a:gd name="T77" fmla="*/ 57 h 442"/>
                    <a:gd name="T78" fmla="*/ 26 w 193"/>
                    <a:gd name="T79" fmla="*/ 42 h 442"/>
                    <a:gd name="T80" fmla="*/ 14 w 193"/>
                    <a:gd name="T81" fmla="*/ 25 h 442"/>
                    <a:gd name="T82" fmla="*/ 5 w 193"/>
                    <a:gd name="T83" fmla="*/ 8 h 442"/>
                    <a:gd name="T84" fmla="*/ 0 w 193"/>
                    <a:gd name="T85" fmla="*/ 0 h 442"/>
                    <a:gd name="T86" fmla="*/ 0 w 193"/>
                    <a:gd name="T87" fmla="*/ 0 h 442"/>
                    <a:gd name="T88" fmla="*/ 0 w 193"/>
                    <a:gd name="T89" fmla="*/ 0 h 4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3"/>
                    <a:gd name="T136" fmla="*/ 0 h 442"/>
                    <a:gd name="T137" fmla="*/ 193 w 193"/>
                    <a:gd name="T138" fmla="*/ 442 h 4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3" h="442">
                      <a:moveTo>
                        <a:pt x="0" y="0"/>
                      </a:moveTo>
                      <a:lnTo>
                        <a:pt x="7" y="14"/>
                      </a:lnTo>
                      <a:lnTo>
                        <a:pt x="14" y="29"/>
                      </a:lnTo>
                      <a:lnTo>
                        <a:pt x="21" y="42"/>
                      </a:lnTo>
                      <a:lnTo>
                        <a:pt x="28" y="55"/>
                      </a:lnTo>
                      <a:lnTo>
                        <a:pt x="33" y="62"/>
                      </a:lnTo>
                      <a:lnTo>
                        <a:pt x="38" y="69"/>
                      </a:lnTo>
                      <a:lnTo>
                        <a:pt x="43" y="75"/>
                      </a:lnTo>
                      <a:lnTo>
                        <a:pt x="49" y="81"/>
                      </a:lnTo>
                      <a:lnTo>
                        <a:pt x="54" y="88"/>
                      </a:lnTo>
                      <a:lnTo>
                        <a:pt x="59" y="94"/>
                      </a:lnTo>
                      <a:lnTo>
                        <a:pt x="64" y="100"/>
                      </a:lnTo>
                      <a:lnTo>
                        <a:pt x="69" y="107"/>
                      </a:lnTo>
                      <a:lnTo>
                        <a:pt x="77" y="123"/>
                      </a:lnTo>
                      <a:lnTo>
                        <a:pt x="86" y="138"/>
                      </a:lnTo>
                      <a:lnTo>
                        <a:pt x="93" y="156"/>
                      </a:lnTo>
                      <a:lnTo>
                        <a:pt x="97" y="172"/>
                      </a:lnTo>
                      <a:lnTo>
                        <a:pt x="99" y="186"/>
                      </a:lnTo>
                      <a:lnTo>
                        <a:pt x="102" y="202"/>
                      </a:lnTo>
                      <a:lnTo>
                        <a:pt x="103" y="216"/>
                      </a:lnTo>
                      <a:lnTo>
                        <a:pt x="105" y="231"/>
                      </a:lnTo>
                      <a:lnTo>
                        <a:pt x="106" y="242"/>
                      </a:lnTo>
                      <a:lnTo>
                        <a:pt x="108" y="253"/>
                      </a:lnTo>
                      <a:lnTo>
                        <a:pt x="109" y="264"/>
                      </a:lnTo>
                      <a:lnTo>
                        <a:pt x="111" y="276"/>
                      </a:lnTo>
                      <a:lnTo>
                        <a:pt x="114" y="280"/>
                      </a:lnTo>
                      <a:lnTo>
                        <a:pt x="116" y="284"/>
                      </a:lnTo>
                      <a:lnTo>
                        <a:pt x="120" y="288"/>
                      </a:lnTo>
                      <a:lnTo>
                        <a:pt x="123" y="292"/>
                      </a:lnTo>
                      <a:lnTo>
                        <a:pt x="132" y="301"/>
                      </a:lnTo>
                      <a:lnTo>
                        <a:pt x="138" y="309"/>
                      </a:lnTo>
                      <a:lnTo>
                        <a:pt x="142" y="319"/>
                      </a:lnTo>
                      <a:lnTo>
                        <a:pt x="145" y="330"/>
                      </a:lnTo>
                      <a:lnTo>
                        <a:pt x="149" y="344"/>
                      </a:lnTo>
                      <a:lnTo>
                        <a:pt x="153" y="360"/>
                      </a:lnTo>
                      <a:lnTo>
                        <a:pt x="154" y="375"/>
                      </a:lnTo>
                      <a:lnTo>
                        <a:pt x="155" y="389"/>
                      </a:lnTo>
                      <a:lnTo>
                        <a:pt x="155" y="402"/>
                      </a:lnTo>
                      <a:lnTo>
                        <a:pt x="154" y="414"/>
                      </a:lnTo>
                      <a:lnTo>
                        <a:pt x="154" y="426"/>
                      </a:lnTo>
                      <a:lnTo>
                        <a:pt x="155" y="439"/>
                      </a:lnTo>
                      <a:lnTo>
                        <a:pt x="158" y="442"/>
                      </a:lnTo>
                      <a:lnTo>
                        <a:pt x="161" y="441"/>
                      </a:lnTo>
                      <a:lnTo>
                        <a:pt x="164" y="438"/>
                      </a:lnTo>
                      <a:lnTo>
                        <a:pt x="166" y="434"/>
                      </a:lnTo>
                      <a:lnTo>
                        <a:pt x="170" y="422"/>
                      </a:lnTo>
                      <a:lnTo>
                        <a:pt x="176" y="410"/>
                      </a:lnTo>
                      <a:lnTo>
                        <a:pt x="182" y="398"/>
                      </a:lnTo>
                      <a:lnTo>
                        <a:pt x="187" y="385"/>
                      </a:lnTo>
                      <a:lnTo>
                        <a:pt x="190" y="373"/>
                      </a:lnTo>
                      <a:lnTo>
                        <a:pt x="193" y="360"/>
                      </a:lnTo>
                      <a:lnTo>
                        <a:pt x="192" y="347"/>
                      </a:lnTo>
                      <a:lnTo>
                        <a:pt x="187" y="335"/>
                      </a:lnTo>
                      <a:lnTo>
                        <a:pt x="182" y="328"/>
                      </a:lnTo>
                      <a:lnTo>
                        <a:pt x="177" y="322"/>
                      </a:lnTo>
                      <a:lnTo>
                        <a:pt x="172" y="316"/>
                      </a:lnTo>
                      <a:lnTo>
                        <a:pt x="166" y="309"/>
                      </a:lnTo>
                      <a:lnTo>
                        <a:pt x="160" y="304"/>
                      </a:lnTo>
                      <a:lnTo>
                        <a:pt x="154" y="298"/>
                      </a:lnTo>
                      <a:lnTo>
                        <a:pt x="149" y="293"/>
                      </a:lnTo>
                      <a:lnTo>
                        <a:pt x="143" y="287"/>
                      </a:lnTo>
                      <a:lnTo>
                        <a:pt x="133" y="272"/>
                      </a:lnTo>
                      <a:lnTo>
                        <a:pt x="130" y="259"/>
                      </a:lnTo>
                      <a:lnTo>
                        <a:pt x="127" y="245"/>
                      </a:lnTo>
                      <a:lnTo>
                        <a:pt x="126" y="228"/>
                      </a:lnTo>
                      <a:lnTo>
                        <a:pt x="122" y="198"/>
                      </a:lnTo>
                      <a:lnTo>
                        <a:pt x="119" y="168"/>
                      </a:lnTo>
                      <a:lnTo>
                        <a:pt x="110" y="139"/>
                      </a:lnTo>
                      <a:lnTo>
                        <a:pt x="95" y="111"/>
                      </a:lnTo>
                      <a:lnTo>
                        <a:pt x="91" y="104"/>
                      </a:lnTo>
                      <a:lnTo>
                        <a:pt x="86" y="97"/>
                      </a:lnTo>
                      <a:lnTo>
                        <a:pt x="80" y="91"/>
                      </a:lnTo>
                      <a:lnTo>
                        <a:pt x="74" y="85"/>
                      </a:lnTo>
                      <a:lnTo>
                        <a:pt x="67" y="80"/>
                      </a:lnTo>
                      <a:lnTo>
                        <a:pt x="60" y="74"/>
                      </a:lnTo>
                      <a:lnTo>
                        <a:pt x="54" y="69"/>
                      </a:lnTo>
                      <a:lnTo>
                        <a:pt x="47" y="63"/>
                      </a:lnTo>
                      <a:lnTo>
                        <a:pt x="39" y="57"/>
                      </a:lnTo>
                      <a:lnTo>
                        <a:pt x="32" y="50"/>
                      </a:lnTo>
                      <a:lnTo>
                        <a:pt x="26" y="42"/>
                      </a:lnTo>
                      <a:lnTo>
                        <a:pt x="20" y="34"/>
                      </a:lnTo>
                      <a:lnTo>
                        <a:pt x="14" y="25"/>
                      </a:lnTo>
                      <a:lnTo>
                        <a:pt x="9" y="16"/>
                      </a:lnTo>
                      <a:lnTo>
                        <a:pt x="5" y="8"/>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925" name="Freeform 55"/>
                <p:cNvSpPr>
                  <a:spLocks/>
                </p:cNvSpPr>
                <p:nvPr/>
              </p:nvSpPr>
              <p:spPr bwMode="auto">
                <a:xfrm>
                  <a:off x="4743" y="2839"/>
                  <a:ext cx="70" cy="372"/>
                </a:xfrm>
                <a:custGeom>
                  <a:avLst/>
                  <a:gdLst>
                    <a:gd name="T0" fmla="*/ 16 w 70"/>
                    <a:gd name="T1" fmla="*/ 0 h 372"/>
                    <a:gd name="T2" fmla="*/ 8 w 70"/>
                    <a:gd name="T3" fmla="*/ 16 h 372"/>
                    <a:gd name="T4" fmla="*/ 3 w 70"/>
                    <a:gd name="T5" fmla="*/ 34 h 372"/>
                    <a:gd name="T6" fmla="*/ 0 w 70"/>
                    <a:gd name="T7" fmla="*/ 54 h 372"/>
                    <a:gd name="T8" fmla="*/ 3 w 70"/>
                    <a:gd name="T9" fmla="*/ 75 h 372"/>
                    <a:gd name="T10" fmla="*/ 7 w 70"/>
                    <a:gd name="T11" fmla="*/ 96 h 372"/>
                    <a:gd name="T12" fmla="*/ 13 w 70"/>
                    <a:gd name="T13" fmla="*/ 118 h 372"/>
                    <a:gd name="T14" fmla="*/ 20 w 70"/>
                    <a:gd name="T15" fmla="*/ 138 h 372"/>
                    <a:gd name="T16" fmla="*/ 28 w 70"/>
                    <a:gd name="T17" fmla="*/ 158 h 372"/>
                    <a:gd name="T18" fmla="*/ 33 w 70"/>
                    <a:gd name="T19" fmla="*/ 172 h 372"/>
                    <a:gd name="T20" fmla="*/ 33 w 70"/>
                    <a:gd name="T21" fmla="*/ 186 h 372"/>
                    <a:gd name="T22" fmla="*/ 30 w 70"/>
                    <a:gd name="T23" fmla="*/ 200 h 372"/>
                    <a:gd name="T24" fmla="*/ 26 w 70"/>
                    <a:gd name="T25" fmla="*/ 214 h 372"/>
                    <a:gd name="T26" fmla="*/ 24 w 70"/>
                    <a:gd name="T27" fmla="*/ 227 h 372"/>
                    <a:gd name="T28" fmla="*/ 24 w 70"/>
                    <a:gd name="T29" fmla="*/ 239 h 372"/>
                    <a:gd name="T30" fmla="*/ 24 w 70"/>
                    <a:gd name="T31" fmla="*/ 252 h 372"/>
                    <a:gd name="T32" fmla="*/ 25 w 70"/>
                    <a:gd name="T33" fmla="*/ 264 h 372"/>
                    <a:gd name="T34" fmla="*/ 26 w 70"/>
                    <a:gd name="T35" fmla="*/ 278 h 372"/>
                    <a:gd name="T36" fmla="*/ 30 w 70"/>
                    <a:gd name="T37" fmla="*/ 292 h 372"/>
                    <a:gd name="T38" fmla="*/ 35 w 70"/>
                    <a:gd name="T39" fmla="*/ 305 h 372"/>
                    <a:gd name="T40" fmla="*/ 39 w 70"/>
                    <a:gd name="T41" fmla="*/ 319 h 372"/>
                    <a:gd name="T42" fmla="*/ 44 w 70"/>
                    <a:gd name="T43" fmla="*/ 332 h 372"/>
                    <a:gd name="T44" fmla="*/ 50 w 70"/>
                    <a:gd name="T45" fmla="*/ 345 h 372"/>
                    <a:gd name="T46" fmla="*/ 56 w 70"/>
                    <a:gd name="T47" fmla="*/ 359 h 372"/>
                    <a:gd name="T48" fmla="*/ 63 w 70"/>
                    <a:gd name="T49" fmla="*/ 371 h 372"/>
                    <a:gd name="T50" fmla="*/ 65 w 70"/>
                    <a:gd name="T51" fmla="*/ 372 h 372"/>
                    <a:gd name="T52" fmla="*/ 67 w 70"/>
                    <a:gd name="T53" fmla="*/ 372 h 372"/>
                    <a:gd name="T54" fmla="*/ 70 w 70"/>
                    <a:gd name="T55" fmla="*/ 369 h 372"/>
                    <a:gd name="T56" fmla="*/ 70 w 70"/>
                    <a:gd name="T57" fmla="*/ 367 h 372"/>
                    <a:gd name="T58" fmla="*/ 64 w 70"/>
                    <a:gd name="T59" fmla="*/ 341 h 372"/>
                    <a:gd name="T60" fmla="*/ 58 w 70"/>
                    <a:gd name="T61" fmla="*/ 316 h 372"/>
                    <a:gd name="T62" fmla="*/ 53 w 70"/>
                    <a:gd name="T63" fmla="*/ 290 h 372"/>
                    <a:gd name="T64" fmla="*/ 49 w 70"/>
                    <a:gd name="T65" fmla="*/ 263 h 372"/>
                    <a:gd name="T66" fmla="*/ 48 w 70"/>
                    <a:gd name="T67" fmla="*/ 247 h 372"/>
                    <a:gd name="T68" fmla="*/ 48 w 70"/>
                    <a:gd name="T69" fmla="*/ 232 h 372"/>
                    <a:gd name="T70" fmla="*/ 48 w 70"/>
                    <a:gd name="T71" fmla="*/ 216 h 372"/>
                    <a:gd name="T72" fmla="*/ 50 w 70"/>
                    <a:gd name="T73" fmla="*/ 200 h 372"/>
                    <a:gd name="T74" fmla="*/ 52 w 70"/>
                    <a:gd name="T75" fmla="*/ 192 h 372"/>
                    <a:gd name="T76" fmla="*/ 54 w 70"/>
                    <a:gd name="T77" fmla="*/ 182 h 372"/>
                    <a:gd name="T78" fmla="*/ 55 w 70"/>
                    <a:gd name="T79" fmla="*/ 174 h 372"/>
                    <a:gd name="T80" fmla="*/ 53 w 70"/>
                    <a:gd name="T81" fmla="*/ 165 h 372"/>
                    <a:gd name="T82" fmla="*/ 45 w 70"/>
                    <a:gd name="T83" fmla="*/ 149 h 372"/>
                    <a:gd name="T84" fmla="*/ 36 w 70"/>
                    <a:gd name="T85" fmla="*/ 132 h 372"/>
                    <a:gd name="T86" fmla="*/ 26 w 70"/>
                    <a:gd name="T87" fmla="*/ 117 h 372"/>
                    <a:gd name="T88" fmla="*/ 17 w 70"/>
                    <a:gd name="T89" fmla="*/ 99 h 372"/>
                    <a:gd name="T90" fmla="*/ 11 w 70"/>
                    <a:gd name="T91" fmla="*/ 75 h 372"/>
                    <a:gd name="T92" fmla="*/ 9 w 70"/>
                    <a:gd name="T93" fmla="*/ 49 h 372"/>
                    <a:gd name="T94" fmla="*/ 11 w 70"/>
                    <a:gd name="T95" fmla="*/ 25 h 372"/>
                    <a:gd name="T96" fmla="*/ 17 w 70"/>
                    <a:gd name="T97" fmla="*/ 0 h 372"/>
                    <a:gd name="T98" fmla="*/ 17 w 70"/>
                    <a:gd name="T99" fmla="*/ 0 h 372"/>
                    <a:gd name="T100" fmla="*/ 17 w 70"/>
                    <a:gd name="T101" fmla="*/ 0 h 372"/>
                    <a:gd name="T102" fmla="*/ 17 w 70"/>
                    <a:gd name="T103" fmla="*/ 0 h 372"/>
                    <a:gd name="T104" fmla="*/ 16 w 70"/>
                    <a:gd name="T105" fmla="*/ 0 h 372"/>
                    <a:gd name="T106" fmla="*/ 16 w 70"/>
                    <a:gd name="T107" fmla="*/ 0 h 3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0"/>
                    <a:gd name="T163" fmla="*/ 0 h 372"/>
                    <a:gd name="T164" fmla="*/ 70 w 70"/>
                    <a:gd name="T165" fmla="*/ 372 h 3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0" h="372">
                      <a:moveTo>
                        <a:pt x="16" y="0"/>
                      </a:moveTo>
                      <a:lnTo>
                        <a:pt x="8" y="16"/>
                      </a:lnTo>
                      <a:lnTo>
                        <a:pt x="3" y="34"/>
                      </a:lnTo>
                      <a:lnTo>
                        <a:pt x="0" y="54"/>
                      </a:lnTo>
                      <a:lnTo>
                        <a:pt x="3" y="75"/>
                      </a:lnTo>
                      <a:lnTo>
                        <a:pt x="7" y="96"/>
                      </a:lnTo>
                      <a:lnTo>
                        <a:pt x="13" y="118"/>
                      </a:lnTo>
                      <a:lnTo>
                        <a:pt x="20" y="138"/>
                      </a:lnTo>
                      <a:lnTo>
                        <a:pt x="28" y="158"/>
                      </a:lnTo>
                      <a:lnTo>
                        <a:pt x="33" y="172"/>
                      </a:lnTo>
                      <a:lnTo>
                        <a:pt x="33" y="186"/>
                      </a:lnTo>
                      <a:lnTo>
                        <a:pt x="30" y="200"/>
                      </a:lnTo>
                      <a:lnTo>
                        <a:pt x="26" y="214"/>
                      </a:lnTo>
                      <a:lnTo>
                        <a:pt x="24" y="227"/>
                      </a:lnTo>
                      <a:lnTo>
                        <a:pt x="24" y="239"/>
                      </a:lnTo>
                      <a:lnTo>
                        <a:pt x="24" y="252"/>
                      </a:lnTo>
                      <a:lnTo>
                        <a:pt x="25" y="264"/>
                      </a:lnTo>
                      <a:lnTo>
                        <a:pt x="26" y="278"/>
                      </a:lnTo>
                      <a:lnTo>
                        <a:pt x="30" y="292"/>
                      </a:lnTo>
                      <a:lnTo>
                        <a:pt x="35" y="305"/>
                      </a:lnTo>
                      <a:lnTo>
                        <a:pt x="39" y="319"/>
                      </a:lnTo>
                      <a:lnTo>
                        <a:pt x="44" y="332"/>
                      </a:lnTo>
                      <a:lnTo>
                        <a:pt x="50" y="345"/>
                      </a:lnTo>
                      <a:lnTo>
                        <a:pt x="56" y="359"/>
                      </a:lnTo>
                      <a:lnTo>
                        <a:pt x="63" y="371"/>
                      </a:lnTo>
                      <a:lnTo>
                        <a:pt x="65" y="372"/>
                      </a:lnTo>
                      <a:lnTo>
                        <a:pt x="67" y="372"/>
                      </a:lnTo>
                      <a:lnTo>
                        <a:pt x="70" y="369"/>
                      </a:lnTo>
                      <a:lnTo>
                        <a:pt x="70" y="367"/>
                      </a:lnTo>
                      <a:lnTo>
                        <a:pt x="64" y="341"/>
                      </a:lnTo>
                      <a:lnTo>
                        <a:pt x="58" y="316"/>
                      </a:lnTo>
                      <a:lnTo>
                        <a:pt x="53" y="290"/>
                      </a:lnTo>
                      <a:lnTo>
                        <a:pt x="49" y="263"/>
                      </a:lnTo>
                      <a:lnTo>
                        <a:pt x="48" y="247"/>
                      </a:lnTo>
                      <a:lnTo>
                        <a:pt x="48" y="232"/>
                      </a:lnTo>
                      <a:lnTo>
                        <a:pt x="48" y="216"/>
                      </a:lnTo>
                      <a:lnTo>
                        <a:pt x="50" y="200"/>
                      </a:lnTo>
                      <a:lnTo>
                        <a:pt x="52" y="192"/>
                      </a:lnTo>
                      <a:lnTo>
                        <a:pt x="54" y="182"/>
                      </a:lnTo>
                      <a:lnTo>
                        <a:pt x="55" y="174"/>
                      </a:lnTo>
                      <a:lnTo>
                        <a:pt x="53" y="165"/>
                      </a:lnTo>
                      <a:lnTo>
                        <a:pt x="45" y="149"/>
                      </a:lnTo>
                      <a:lnTo>
                        <a:pt x="36" y="132"/>
                      </a:lnTo>
                      <a:lnTo>
                        <a:pt x="26" y="117"/>
                      </a:lnTo>
                      <a:lnTo>
                        <a:pt x="17" y="99"/>
                      </a:lnTo>
                      <a:lnTo>
                        <a:pt x="11" y="75"/>
                      </a:lnTo>
                      <a:lnTo>
                        <a:pt x="9" y="49"/>
                      </a:lnTo>
                      <a:lnTo>
                        <a:pt x="11" y="25"/>
                      </a:lnTo>
                      <a:lnTo>
                        <a:pt x="17" y="0"/>
                      </a:lnTo>
                      <a:lnTo>
                        <a:pt x="16" y="0"/>
                      </a:lnTo>
                      <a:close/>
                    </a:path>
                  </a:pathLst>
                </a:custGeom>
                <a:solidFill>
                  <a:srgbClr val="000000"/>
                </a:solidFill>
                <a:ln w="9525">
                  <a:noFill/>
                  <a:round/>
                  <a:headEnd/>
                  <a:tailEnd/>
                </a:ln>
              </p:spPr>
              <p:txBody>
                <a:bodyPr/>
                <a:lstStyle/>
                <a:p>
                  <a:endParaRPr lang="en-US">
                    <a:solidFill>
                      <a:srgbClr val="000000"/>
                    </a:solidFill>
                  </a:endParaRPr>
                </a:p>
              </p:txBody>
            </p:sp>
            <p:sp>
              <p:nvSpPr>
                <p:cNvPr id="25926" name="Freeform 56"/>
                <p:cNvSpPr>
                  <a:spLocks/>
                </p:cNvSpPr>
                <p:nvPr/>
              </p:nvSpPr>
              <p:spPr bwMode="auto">
                <a:xfrm>
                  <a:off x="4709" y="3203"/>
                  <a:ext cx="101" cy="178"/>
                </a:xfrm>
                <a:custGeom>
                  <a:avLst/>
                  <a:gdLst>
                    <a:gd name="T0" fmla="*/ 88 w 101"/>
                    <a:gd name="T1" fmla="*/ 0 h 178"/>
                    <a:gd name="T2" fmla="*/ 92 w 101"/>
                    <a:gd name="T3" fmla="*/ 18 h 178"/>
                    <a:gd name="T4" fmla="*/ 88 w 101"/>
                    <a:gd name="T5" fmla="*/ 34 h 178"/>
                    <a:gd name="T6" fmla="*/ 79 w 101"/>
                    <a:gd name="T7" fmla="*/ 49 h 178"/>
                    <a:gd name="T8" fmla="*/ 69 w 101"/>
                    <a:gd name="T9" fmla="*/ 64 h 178"/>
                    <a:gd name="T10" fmla="*/ 65 w 101"/>
                    <a:gd name="T11" fmla="*/ 70 h 178"/>
                    <a:gd name="T12" fmla="*/ 60 w 101"/>
                    <a:gd name="T13" fmla="*/ 76 h 178"/>
                    <a:gd name="T14" fmla="*/ 58 w 101"/>
                    <a:gd name="T15" fmla="*/ 82 h 178"/>
                    <a:gd name="T16" fmla="*/ 55 w 101"/>
                    <a:gd name="T17" fmla="*/ 88 h 178"/>
                    <a:gd name="T18" fmla="*/ 55 w 101"/>
                    <a:gd name="T19" fmla="*/ 99 h 178"/>
                    <a:gd name="T20" fmla="*/ 58 w 101"/>
                    <a:gd name="T21" fmla="*/ 112 h 178"/>
                    <a:gd name="T22" fmla="*/ 58 w 101"/>
                    <a:gd name="T23" fmla="*/ 124 h 178"/>
                    <a:gd name="T24" fmla="*/ 53 w 101"/>
                    <a:gd name="T25" fmla="*/ 134 h 178"/>
                    <a:gd name="T26" fmla="*/ 47 w 101"/>
                    <a:gd name="T27" fmla="*/ 140 h 178"/>
                    <a:gd name="T28" fmla="*/ 42 w 101"/>
                    <a:gd name="T29" fmla="*/ 146 h 178"/>
                    <a:gd name="T30" fmla="*/ 36 w 101"/>
                    <a:gd name="T31" fmla="*/ 152 h 178"/>
                    <a:gd name="T32" fmla="*/ 30 w 101"/>
                    <a:gd name="T33" fmla="*/ 157 h 178"/>
                    <a:gd name="T34" fmla="*/ 23 w 101"/>
                    <a:gd name="T35" fmla="*/ 162 h 178"/>
                    <a:gd name="T36" fmla="*/ 16 w 101"/>
                    <a:gd name="T37" fmla="*/ 166 h 178"/>
                    <a:gd name="T38" fmla="*/ 9 w 101"/>
                    <a:gd name="T39" fmla="*/ 171 h 178"/>
                    <a:gd name="T40" fmla="*/ 2 w 101"/>
                    <a:gd name="T41" fmla="*/ 175 h 178"/>
                    <a:gd name="T42" fmla="*/ 0 w 101"/>
                    <a:gd name="T43" fmla="*/ 176 h 178"/>
                    <a:gd name="T44" fmla="*/ 0 w 101"/>
                    <a:gd name="T45" fmla="*/ 177 h 178"/>
                    <a:gd name="T46" fmla="*/ 0 w 101"/>
                    <a:gd name="T47" fmla="*/ 178 h 178"/>
                    <a:gd name="T48" fmla="*/ 2 w 101"/>
                    <a:gd name="T49" fmla="*/ 178 h 178"/>
                    <a:gd name="T50" fmla="*/ 11 w 101"/>
                    <a:gd name="T51" fmla="*/ 173 h 178"/>
                    <a:gd name="T52" fmla="*/ 22 w 101"/>
                    <a:gd name="T53" fmla="*/ 168 h 178"/>
                    <a:gd name="T54" fmla="*/ 33 w 101"/>
                    <a:gd name="T55" fmla="*/ 162 h 178"/>
                    <a:gd name="T56" fmla="*/ 44 w 101"/>
                    <a:gd name="T57" fmla="*/ 155 h 178"/>
                    <a:gd name="T58" fmla="*/ 54 w 101"/>
                    <a:gd name="T59" fmla="*/ 147 h 178"/>
                    <a:gd name="T60" fmla="*/ 62 w 101"/>
                    <a:gd name="T61" fmla="*/ 139 h 178"/>
                    <a:gd name="T62" fmla="*/ 69 w 101"/>
                    <a:gd name="T63" fmla="*/ 130 h 178"/>
                    <a:gd name="T64" fmla="*/ 71 w 101"/>
                    <a:gd name="T65" fmla="*/ 121 h 178"/>
                    <a:gd name="T66" fmla="*/ 72 w 101"/>
                    <a:gd name="T67" fmla="*/ 114 h 178"/>
                    <a:gd name="T68" fmla="*/ 72 w 101"/>
                    <a:gd name="T69" fmla="*/ 105 h 178"/>
                    <a:gd name="T70" fmla="*/ 72 w 101"/>
                    <a:gd name="T71" fmla="*/ 98 h 178"/>
                    <a:gd name="T72" fmla="*/ 72 w 101"/>
                    <a:gd name="T73" fmla="*/ 91 h 178"/>
                    <a:gd name="T74" fmla="*/ 75 w 101"/>
                    <a:gd name="T75" fmla="*/ 81 h 178"/>
                    <a:gd name="T76" fmla="*/ 81 w 101"/>
                    <a:gd name="T77" fmla="*/ 71 h 178"/>
                    <a:gd name="T78" fmla="*/ 88 w 101"/>
                    <a:gd name="T79" fmla="*/ 61 h 178"/>
                    <a:gd name="T80" fmla="*/ 95 w 101"/>
                    <a:gd name="T81" fmla="*/ 53 h 178"/>
                    <a:gd name="T82" fmla="*/ 101 w 101"/>
                    <a:gd name="T83" fmla="*/ 40 h 178"/>
                    <a:gd name="T84" fmla="*/ 101 w 101"/>
                    <a:gd name="T85" fmla="*/ 25 h 178"/>
                    <a:gd name="T86" fmla="*/ 97 w 101"/>
                    <a:gd name="T87" fmla="*/ 12 h 178"/>
                    <a:gd name="T88" fmla="*/ 88 w 101"/>
                    <a:gd name="T89" fmla="*/ 0 h 178"/>
                    <a:gd name="T90" fmla="*/ 88 w 101"/>
                    <a:gd name="T91" fmla="*/ 0 h 178"/>
                    <a:gd name="T92" fmla="*/ 88 w 101"/>
                    <a:gd name="T93" fmla="*/ 0 h 178"/>
                    <a:gd name="T94" fmla="*/ 88 w 101"/>
                    <a:gd name="T95" fmla="*/ 0 h 178"/>
                    <a:gd name="T96" fmla="*/ 88 w 101"/>
                    <a:gd name="T97" fmla="*/ 0 h 178"/>
                    <a:gd name="T98" fmla="*/ 88 w 101"/>
                    <a:gd name="T99" fmla="*/ 0 h 1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1"/>
                    <a:gd name="T151" fmla="*/ 0 h 178"/>
                    <a:gd name="T152" fmla="*/ 101 w 101"/>
                    <a:gd name="T153" fmla="*/ 178 h 1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1" h="178">
                      <a:moveTo>
                        <a:pt x="88" y="0"/>
                      </a:moveTo>
                      <a:lnTo>
                        <a:pt x="92" y="18"/>
                      </a:lnTo>
                      <a:lnTo>
                        <a:pt x="88" y="34"/>
                      </a:lnTo>
                      <a:lnTo>
                        <a:pt x="79" y="49"/>
                      </a:lnTo>
                      <a:lnTo>
                        <a:pt x="69" y="64"/>
                      </a:lnTo>
                      <a:lnTo>
                        <a:pt x="65" y="70"/>
                      </a:lnTo>
                      <a:lnTo>
                        <a:pt x="60" y="76"/>
                      </a:lnTo>
                      <a:lnTo>
                        <a:pt x="58" y="82"/>
                      </a:lnTo>
                      <a:lnTo>
                        <a:pt x="55" y="88"/>
                      </a:lnTo>
                      <a:lnTo>
                        <a:pt x="55" y="99"/>
                      </a:lnTo>
                      <a:lnTo>
                        <a:pt x="58" y="112"/>
                      </a:lnTo>
                      <a:lnTo>
                        <a:pt x="58" y="124"/>
                      </a:lnTo>
                      <a:lnTo>
                        <a:pt x="53" y="134"/>
                      </a:lnTo>
                      <a:lnTo>
                        <a:pt x="47" y="140"/>
                      </a:lnTo>
                      <a:lnTo>
                        <a:pt x="42" y="146"/>
                      </a:lnTo>
                      <a:lnTo>
                        <a:pt x="36" y="152"/>
                      </a:lnTo>
                      <a:lnTo>
                        <a:pt x="30" y="157"/>
                      </a:lnTo>
                      <a:lnTo>
                        <a:pt x="23" y="162"/>
                      </a:lnTo>
                      <a:lnTo>
                        <a:pt x="16" y="166"/>
                      </a:lnTo>
                      <a:lnTo>
                        <a:pt x="9" y="171"/>
                      </a:lnTo>
                      <a:lnTo>
                        <a:pt x="2" y="175"/>
                      </a:lnTo>
                      <a:lnTo>
                        <a:pt x="0" y="176"/>
                      </a:lnTo>
                      <a:lnTo>
                        <a:pt x="0" y="177"/>
                      </a:lnTo>
                      <a:lnTo>
                        <a:pt x="0" y="178"/>
                      </a:lnTo>
                      <a:lnTo>
                        <a:pt x="2" y="178"/>
                      </a:lnTo>
                      <a:lnTo>
                        <a:pt x="11" y="173"/>
                      </a:lnTo>
                      <a:lnTo>
                        <a:pt x="22" y="168"/>
                      </a:lnTo>
                      <a:lnTo>
                        <a:pt x="33" y="162"/>
                      </a:lnTo>
                      <a:lnTo>
                        <a:pt x="44" y="155"/>
                      </a:lnTo>
                      <a:lnTo>
                        <a:pt x="54" y="147"/>
                      </a:lnTo>
                      <a:lnTo>
                        <a:pt x="62" y="139"/>
                      </a:lnTo>
                      <a:lnTo>
                        <a:pt x="69" y="130"/>
                      </a:lnTo>
                      <a:lnTo>
                        <a:pt x="71" y="121"/>
                      </a:lnTo>
                      <a:lnTo>
                        <a:pt x="72" y="114"/>
                      </a:lnTo>
                      <a:lnTo>
                        <a:pt x="72" y="105"/>
                      </a:lnTo>
                      <a:lnTo>
                        <a:pt x="72" y="98"/>
                      </a:lnTo>
                      <a:lnTo>
                        <a:pt x="72" y="91"/>
                      </a:lnTo>
                      <a:lnTo>
                        <a:pt x="75" y="81"/>
                      </a:lnTo>
                      <a:lnTo>
                        <a:pt x="81" y="71"/>
                      </a:lnTo>
                      <a:lnTo>
                        <a:pt x="88" y="61"/>
                      </a:lnTo>
                      <a:lnTo>
                        <a:pt x="95" y="53"/>
                      </a:lnTo>
                      <a:lnTo>
                        <a:pt x="101" y="40"/>
                      </a:lnTo>
                      <a:lnTo>
                        <a:pt x="101" y="25"/>
                      </a:lnTo>
                      <a:lnTo>
                        <a:pt x="97" y="12"/>
                      </a:lnTo>
                      <a:lnTo>
                        <a:pt x="88" y="0"/>
                      </a:lnTo>
                      <a:close/>
                    </a:path>
                  </a:pathLst>
                </a:custGeom>
                <a:solidFill>
                  <a:srgbClr val="000000"/>
                </a:solidFill>
                <a:ln w="9525">
                  <a:noFill/>
                  <a:round/>
                  <a:headEnd/>
                  <a:tailEnd/>
                </a:ln>
              </p:spPr>
              <p:txBody>
                <a:bodyPr/>
                <a:lstStyle/>
                <a:p>
                  <a:endParaRPr lang="en-US">
                    <a:solidFill>
                      <a:srgbClr val="000000"/>
                    </a:solidFill>
                  </a:endParaRPr>
                </a:p>
              </p:txBody>
            </p:sp>
            <p:sp>
              <p:nvSpPr>
                <p:cNvPr id="25927" name="Freeform 57"/>
                <p:cNvSpPr>
                  <a:spLocks/>
                </p:cNvSpPr>
                <p:nvPr/>
              </p:nvSpPr>
              <p:spPr bwMode="auto">
                <a:xfrm>
                  <a:off x="4622" y="3218"/>
                  <a:ext cx="112" cy="165"/>
                </a:xfrm>
                <a:custGeom>
                  <a:avLst/>
                  <a:gdLst>
                    <a:gd name="T0" fmla="*/ 107 w 112"/>
                    <a:gd name="T1" fmla="*/ 0 h 165"/>
                    <a:gd name="T2" fmla="*/ 106 w 112"/>
                    <a:gd name="T3" fmla="*/ 19 h 165"/>
                    <a:gd name="T4" fmla="*/ 103 w 112"/>
                    <a:gd name="T5" fmla="*/ 35 h 165"/>
                    <a:gd name="T6" fmla="*/ 95 w 112"/>
                    <a:gd name="T7" fmla="*/ 49 h 165"/>
                    <a:gd name="T8" fmla="*/ 79 w 112"/>
                    <a:gd name="T9" fmla="*/ 63 h 165"/>
                    <a:gd name="T10" fmla="*/ 73 w 112"/>
                    <a:gd name="T11" fmla="*/ 66 h 165"/>
                    <a:gd name="T12" fmla="*/ 68 w 112"/>
                    <a:gd name="T13" fmla="*/ 70 h 165"/>
                    <a:gd name="T14" fmla="*/ 62 w 112"/>
                    <a:gd name="T15" fmla="*/ 74 h 165"/>
                    <a:gd name="T16" fmla="*/ 57 w 112"/>
                    <a:gd name="T17" fmla="*/ 77 h 165"/>
                    <a:gd name="T18" fmla="*/ 51 w 112"/>
                    <a:gd name="T19" fmla="*/ 81 h 165"/>
                    <a:gd name="T20" fmla="*/ 46 w 112"/>
                    <a:gd name="T21" fmla="*/ 85 h 165"/>
                    <a:gd name="T22" fmla="*/ 41 w 112"/>
                    <a:gd name="T23" fmla="*/ 89 h 165"/>
                    <a:gd name="T24" fmla="*/ 36 w 112"/>
                    <a:gd name="T25" fmla="*/ 93 h 165"/>
                    <a:gd name="T26" fmla="*/ 30 w 112"/>
                    <a:gd name="T27" fmla="*/ 100 h 165"/>
                    <a:gd name="T28" fmla="*/ 23 w 112"/>
                    <a:gd name="T29" fmla="*/ 108 h 165"/>
                    <a:gd name="T30" fmla="*/ 14 w 112"/>
                    <a:gd name="T31" fmla="*/ 117 h 165"/>
                    <a:gd name="T32" fmla="*/ 8 w 112"/>
                    <a:gd name="T33" fmla="*/ 127 h 165"/>
                    <a:gd name="T34" fmla="*/ 2 w 112"/>
                    <a:gd name="T35" fmla="*/ 138 h 165"/>
                    <a:gd name="T36" fmla="*/ 0 w 112"/>
                    <a:gd name="T37" fmla="*/ 147 h 165"/>
                    <a:gd name="T38" fmla="*/ 0 w 112"/>
                    <a:gd name="T39" fmla="*/ 156 h 165"/>
                    <a:gd name="T40" fmla="*/ 3 w 112"/>
                    <a:gd name="T41" fmla="*/ 164 h 165"/>
                    <a:gd name="T42" fmla="*/ 7 w 112"/>
                    <a:gd name="T43" fmla="*/ 165 h 165"/>
                    <a:gd name="T44" fmla="*/ 9 w 112"/>
                    <a:gd name="T45" fmla="*/ 164 h 165"/>
                    <a:gd name="T46" fmla="*/ 13 w 112"/>
                    <a:gd name="T47" fmla="*/ 162 h 165"/>
                    <a:gd name="T48" fmla="*/ 14 w 112"/>
                    <a:gd name="T49" fmla="*/ 160 h 165"/>
                    <a:gd name="T50" fmla="*/ 18 w 112"/>
                    <a:gd name="T51" fmla="*/ 148 h 165"/>
                    <a:gd name="T52" fmla="*/ 24 w 112"/>
                    <a:gd name="T53" fmla="*/ 136 h 165"/>
                    <a:gd name="T54" fmla="*/ 33 w 112"/>
                    <a:gd name="T55" fmla="*/ 123 h 165"/>
                    <a:gd name="T56" fmla="*/ 43 w 112"/>
                    <a:gd name="T57" fmla="*/ 111 h 165"/>
                    <a:gd name="T58" fmla="*/ 54 w 112"/>
                    <a:gd name="T59" fmla="*/ 101 h 165"/>
                    <a:gd name="T60" fmla="*/ 67 w 112"/>
                    <a:gd name="T61" fmla="*/ 90 h 165"/>
                    <a:gd name="T62" fmla="*/ 79 w 112"/>
                    <a:gd name="T63" fmla="*/ 80 h 165"/>
                    <a:gd name="T64" fmla="*/ 90 w 112"/>
                    <a:gd name="T65" fmla="*/ 72 h 165"/>
                    <a:gd name="T66" fmla="*/ 106 w 112"/>
                    <a:gd name="T67" fmla="*/ 56 h 165"/>
                    <a:gd name="T68" fmla="*/ 112 w 112"/>
                    <a:gd name="T69" fmla="*/ 39 h 165"/>
                    <a:gd name="T70" fmla="*/ 110 w 112"/>
                    <a:gd name="T71" fmla="*/ 21 h 165"/>
                    <a:gd name="T72" fmla="*/ 108 w 112"/>
                    <a:gd name="T73" fmla="*/ 0 h 165"/>
                    <a:gd name="T74" fmla="*/ 108 w 112"/>
                    <a:gd name="T75" fmla="*/ 0 h 165"/>
                    <a:gd name="T76" fmla="*/ 108 w 112"/>
                    <a:gd name="T77" fmla="*/ 0 h 165"/>
                    <a:gd name="T78" fmla="*/ 107 w 112"/>
                    <a:gd name="T79" fmla="*/ 0 h 165"/>
                    <a:gd name="T80" fmla="*/ 107 w 112"/>
                    <a:gd name="T81" fmla="*/ 0 h 165"/>
                    <a:gd name="T82" fmla="*/ 107 w 112"/>
                    <a:gd name="T83" fmla="*/ 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65"/>
                    <a:gd name="T128" fmla="*/ 112 w 112"/>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65">
                      <a:moveTo>
                        <a:pt x="107" y="0"/>
                      </a:moveTo>
                      <a:lnTo>
                        <a:pt x="106" y="19"/>
                      </a:lnTo>
                      <a:lnTo>
                        <a:pt x="103" y="35"/>
                      </a:lnTo>
                      <a:lnTo>
                        <a:pt x="95" y="49"/>
                      </a:lnTo>
                      <a:lnTo>
                        <a:pt x="79" y="63"/>
                      </a:lnTo>
                      <a:lnTo>
                        <a:pt x="73" y="66"/>
                      </a:lnTo>
                      <a:lnTo>
                        <a:pt x="68" y="70"/>
                      </a:lnTo>
                      <a:lnTo>
                        <a:pt x="62" y="74"/>
                      </a:lnTo>
                      <a:lnTo>
                        <a:pt x="57" y="77"/>
                      </a:lnTo>
                      <a:lnTo>
                        <a:pt x="51" y="81"/>
                      </a:lnTo>
                      <a:lnTo>
                        <a:pt x="46" y="85"/>
                      </a:lnTo>
                      <a:lnTo>
                        <a:pt x="41" y="89"/>
                      </a:lnTo>
                      <a:lnTo>
                        <a:pt x="36" y="93"/>
                      </a:lnTo>
                      <a:lnTo>
                        <a:pt x="30" y="100"/>
                      </a:lnTo>
                      <a:lnTo>
                        <a:pt x="23" y="108"/>
                      </a:lnTo>
                      <a:lnTo>
                        <a:pt x="14" y="117"/>
                      </a:lnTo>
                      <a:lnTo>
                        <a:pt x="8" y="127"/>
                      </a:lnTo>
                      <a:lnTo>
                        <a:pt x="2" y="138"/>
                      </a:lnTo>
                      <a:lnTo>
                        <a:pt x="0" y="147"/>
                      </a:lnTo>
                      <a:lnTo>
                        <a:pt x="0" y="156"/>
                      </a:lnTo>
                      <a:lnTo>
                        <a:pt x="3" y="164"/>
                      </a:lnTo>
                      <a:lnTo>
                        <a:pt x="7" y="165"/>
                      </a:lnTo>
                      <a:lnTo>
                        <a:pt x="9" y="164"/>
                      </a:lnTo>
                      <a:lnTo>
                        <a:pt x="13" y="162"/>
                      </a:lnTo>
                      <a:lnTo>
                        <a:pt x="14" y="160"/>
                      </a:lnTo>
                      <a:lnTo>
                        <a:pt x="18" y="148"/>
                      </a:lnTo>
                      <a:lnTo>
                        <a:pt x="24" y="136"/>
                      </a:lnTo>
                      <a:lnTo>
                        <a:pt x="33" y="123"/>
                      </a:lnTo>
                      <a:lnTo>
                        <a:pt x="43" y="111"/>
                      </a:lnTo>
                      <a:lnTo>
                        <a:pt x="54" y="101"/>
                      </a:lnTo>
                      <a:lnTo>
                        <a:pt x="67" y="90"/>
                      </a:lnTo>
                      <a:lnTo>
                        <a:pt x="79" y="80"/>
                      </a:lnTo>
                      <a:lnTo>
                        <a:pt x="90" y="72"/>
                      </a:lnTo>
                      <a:lnTo>
                        <a:pt x="106" y="56"/>
                      </a:lnTo>
                      <a:lnTo>
                        <a:pt x="112" y="39"/>
                      </a:lnTo>
                      <a:lnTo>
                        <a:pt x="110" y="21"/>
                      </a:lnTo>
                      <a:lnTo>
                        <a:pt x="108" y="0"/>
                      </a:lnTo>
                      <a:lnTo>
                        <a:pt x="107" y="0"/>
                      </a:lnTo>
                      <a:close/>
                    </a:path>
                  </a:pathLst>
                </a:custGeom>
                <a:solidFill>
                  <a:srgbClr val="000000"/>
                </a:solidFill>
                <a:ln w="9525">
                  <a:noFill/>
                  <a:round/>
                  <a:headEnd/>
                  <a:tailEnd/>
                </a:ln>
              </p:spPr>
              <p:txBody>
                <a:bodyPr/>
                <a:lstStyle/>
                <a:p>
                  <a:endParaRPr lang="en-US">
                    <a:solidFill>
                      <a:srgbClr val="000000"/>
                    </a:solidFill>
                  </a:endParaRPr>
                </a:p>
              </p:txBody>
            </p:sp>
            <p:sp>
              <p:nvSpPr>
                <p:cNvPr id="25928" name="Freeform 58"/>
                <p:cNvSpPr>
                  <a:spLocks/>
                </p:cNvSpPr>
                <p:nvPr/>
              </p:nvSpPr>
              <p:spPr bwMode="auto">
                <a:xfrm>
                  <a:off x="5397" y="2725"/>
                  <a:ext cx="174" cy="361"/>
                </a:xfrm>
                <a:custGeom>
                  <a:avLst/>
                  <a:gdLst>
                    <a:gd name="T0" fmla="*/ 148 w 174"/>
                    <a:gd name="T1" fmla="*/ 14 h 361"/>
                    <a:gd name="T2" fmla="*/ 156 w 174"/>
                    <a:gd name="T3" fmla="*/ 42 h 361"/>
                    <a:gd name="T4" fmla="*/ 148 w 174"/>
                    <a:gd name="T5" fmla="*/ 68 h 361"/>
                    <a:gd name="T6" fmla="*/ 129 w 174"/>
                    <a:gd name="T7" fmla="*/ 88 h 361"/>
                    <a:gd name="T8" fmla="*/ 112 w 174"/>
                    <a:gd name="T9" fmla="*/ 106 h 361"/>
                    <a:gd name="T10" fmla="*/ 100 w 174"/>
                    <a:gd name="T11" fmla="*/ 124 h 361"/>
                    <a:gd name="T12" fmla="*/ 89 w 174"/>
                    <a:gd name="T13" fmla="*/ 144 h 361"/>
                    <a:gd name="T14" fmla="*/ 78 w 174"/>
                    <a:gd name="T15" fmla="*/ 164 h 361"/>
                    <a:gd name="T16" fmla="*/ 67 w 174"/>
                    <a:gd name="T17" fmla="*/ 184 h 361"/>
                    <a:gd name="T18" fmla="*/ 55 w 174"/>
                    <a:gd name="T19" fmla="*/ 204 h 361"/>
                    <a:gd name="T20" fmla="*/ 42 w 174"/>
                    <a:gd name="T21" fmla="*/ 226 h 361"/>
                    <a:gd name="T22" fmla="*/ 29 w 174"/>
                    <a:gd name="T23" fmla="*/ 247 h 361"/>
                    <a:gd name="T24" fmla="*/ 16 w 174"/>
                    <a:gd name="T25" fmla="*/ 282 h 361"/>
                    <a:gd name="T26" fmla="*/ 5 w 174"/>
                    <a:gd name="T27" fmla="*/ 333 h 361"/>
                    <a:gd name="T28" fmla="*/ 0 w 174"/>
                    <a:gd name="T29" fmla="*/ 361 h 361"/>
                    <a:gd name="T30" fmla="*/ 6 w 174"/>
                    <a:gd name="T31" fmla="*/ 360 h 361"/>
                    <a:gd name="T32" fmla="*/ 12 w 174"/>
                    <a:gd name="T33" fmla="*/ 344 h 361"/>
                    <a:gd name="T34" fmla="*/ 19 w 174"/>
                    <a:gd name="T35" fmla="*/ 314 h 361"/>
                    <a:gd name="T36" fmla="*/ 26 w 174"/>
                    <a:gd name="T37" fmla="*/ 284 h 361"/>
                    <a:gd name="T38" fmla="*/ 37 w 174"/>
                    <a:gd name="T39" fmla="*/ 256 h 361"/>
                    <a:gd name="T40" fmla="*/ 54 w 174"/>
                    <a:gd name="T41" fmla="*/ 231 h 361"/>
                    <a:gd name="T42" fmla="*/ 71 w 174"/>
                    <a:gd name="T43" fmla="*/ 207 h 361"/>
                    <a:gd name="T44" fmla="*/ 89 w 174"/>
                    <a:gd name="T45" fmla="*/ 184 h 361"/>
                    <a:gd name="T46" fmla="*/ 107 w 174"/>
                    <a:gd name="T47" fmla="*/ 160 h 361"/>
                    <a:gd name="T48" fmla="*/ 123 w 174"/>
                    <a:gd name="T49" fmla="*/ 139 h 361"/>
                    <a:gd name="T50" fmla="*/ 138 w 174"/>
                    <a:gd name="T51" fmla="*/ 120 h 361"/>
                    <a:gd name="T52" fmla="*/ 154 w 174"/>
                    <a:gd name="T53" fmla="*/ 102 h 361"/>
                    <a:gd name="T54" fmla="*/ 166 w 174"/>
                    <a:gd name="T55" fmla="*/ 82 h 361"/>
                    <a:gd name="T56" fmla="*/ 174 w 174"/>
                    <a:gd name="T57" fmla="*/ 62 h 361"/>
                    <a:gd name="T58" fmla="*/ 172 w 174"/>
                    <a:gd name="T59" fmla="*/ 42 h 361"/>
                    <a:gd name="T60" fmla="*/ 161 w 174"/>
                    <a:gd name="T61" fmla="*/ 25 h 361"/>
                    <a:gd name="T62" fmla="*/ 146 w 174"/>
                    <a:gd name="T63" fmla="*/ 8 h 361"/>
                    <a:gd name="T64" fmla="*/ 139 w 174"/>
                    <a:gd name="T65" fmla="*/ 0 h 361"/>
                    <a:gd name="T66" fmla="*/ 139 w 174"/>
                    <a:gd name="T67" fmla="*/ 0 h 361"/>
                    <a:gd name="T68" fmla="*/ 139 w 174"/>
                    <a:gd name="T69" fmla="*/ 0 h 3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4"/>
                    <a:gd name="T106" fmla="*/ 0 h 361"/>
                    <a:gd name="T107" fmla="*/ 174 w 174"/>
                    <a:gd name="T108" fmla="*/ 361 h 3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4" h="361">
                      <a:moveTo>
                        <a:pt x="139" y="0"/>
                      </a:moveTo>
                      <a:lnTo>
                        <a:pt x="148" y="14"/>
                      </a:lnTo>
                      <a:lnTo>
                        <a:pt x="154" y="28"/>
                      </a:lnTo>
                      <a:lnTo>
                        <a:pt x="156" y="42"/>
                      </a:lnTo>
                      <a:lnTo>
                        <a:pt x="154" y="57"/>
                      </a:lnTo>
                      <a:lnTo>
                        <a:pt x="148" y="68"/>
                      </a:lnTo>
                      <a:lnTo>
                        <a:pt x="139" y="78"/>
                      </a:lnTo>
                      <a:lnTo>
                        <a:pt x="129" y="88"/>
                      </a:lnTo>
                      <a:lnTo>
                        <a:pt x="120" y="98"/>
                      </a:lnTo>
                      <a:lnTo>
                        <a:pt x="112" y="106"/>
                      </a:lnTo>
                      <a:lnTo>
                        <a:pt x="106" y="115"/>
                      </a:lnTo>
                      <a:lnTo>
                        <a:pt x="100" y="124"/>
                      </a:lnTo>
                      <a:lnTo>
                        <a:pt x="94" y="133"/>
                      </a:lnTo>
                      <a:lnTo>
                        <a:pt x="89" y="144"/>
                      </a:lnTo>
                      <a:lnTo>
                        <a:pt x="84" y="154"/>
                      </a:lnTo>
                      <a:lnTo>
                        <a:pt x="78" y="164"/>
                      </a:lnTo>
                      <a:lnTo>
                        <a:pt x="73" y="173"/>
                      </a:lnTo>
                      <a:lnTo>
                        <a:pt x="67" y="184"/>
                      </a:lnTo>
                      <a:lnTo>
                        <a:pt x="61" y="194"/>
                      </a:lnTo>
                      <a:lnTo>
                        <a:pt x="55" y="204"/>
                      </a:lnTo>
                      <a:lnTo>
                        <a:pt x="48" y="215"/>
                      </a:lnTo>
                      <a:lnTo>
                        <a:pt x="42" y="226"/>
                      </a:lnTo>
                      <a:lnTo>
                        <a:pt x="36" y="236"/>
                      </a:lnTo>
                      <a:lnTo>
                        <a:pt x="29" y="247"/>
                      </a:lnTo>
                      <a:lnTo>
                        <a:pt x="25" y="257"/>
                      </a:lnTo>
                      <a:lnTo>
                        <a:pt x="16" y="282"/>
                      </a:lnTo>
                      <a:lnTo>
                        <a:pt x="9" y="308"/>
                      </a:lnTo>
                      <a:lnTo>
                        <a:pt x="5" y="333"/>
                      </a:lnTo>
                      <a:lnTo>
                        <a:pt x="0" y="359"/>
                      </a:lnTo>
                      <a:lnTo>
                        <a:pt x="0" y="361"/>
                      </a:lnTo>
                      <a:lnTo>
                        <a:pt x="3" y="361"/>
                      </a:lnTo>
                      <a:lnTo>
                        <a:pt x="6" y="360"/>
                      </a:lnTo>
                      <a:lnTo>
                        <a:pt x="8" y="358"/>
                      </a:lnTo>
                      <a:lnTo>
                        <a:pt x="12" y="344"/>
                      </a:lnTo>
                      <a:lnTo>
                        <a:pt x="16" y="329"/>
                      </a:lnTo>
                      <a:lnTo>
                        <a:pt x="19" y="314"/>
                      </a:lnTo>
                      <a:lnTo>
                        <a:pt x="22" y="298"/>
                      </a:lnTo>
                      <a:lnTo>
                        <a:pt x="26" y="284"/>
                      </a:lnTo>
                      <a:lnTo>
                        <a:pt x="31" y="270"/>
                      </a:lnTo>
                      <a:lnTo>
                        <a:pt x="37" y="256"/>
                      </a:lnTo>
                      <a:lnTo>
                        <a:pt x="45" y="243"/>
                      </a:lnTo>
                      <a:lnTo>
                        <a:pt x="54" y="231"/>
                      </a:lnTo>
                      <a:lnTo>
                        <a:pt x="62" y="220"/>
                      </a:lnTo>
                      <a:lnTo>
                        <a:pt x="71" y="207"/>
                      </a:lnTo>
                      <a:lnTo>
                        <a:pt x="79" y="195"/>
                      </a:lnTo>
                      <a:lnTo>
                        <a:pt x="89" y="184"/>
                      </a:lnTo>
                      <a:lnTo>
                        <a:pt x="98" y="171"/>
                      </a:lnTo>
                      <a:lnTo>
                        <a:pt x="107" y="160"/>
                      </a:lnTo>
                      <a:lnTo>
                        <a:pt x="116" y="148"/>
                      </a:lnTo>
                      <a:lnTo>
                        <a:pt x="123" y="139"/>
                      </a:lnTo>
                      <a:lnTo>
                        <a:pt x="131" y="129"/>
                      </a:lnTo>
                      <a:lnTo>
                        <a:pt x="138" y="120"/>
                      </a:lnTo>
                      <a:lnTo>
                        <a:pt x="146" y="111"/>
                      </a:lnTo>
                      <a:lnTo>
                        <a:pt x="154" y="102"/>
                      </a:lnTo>
                      <a:lnTo>
                        <a:pt x="160" y="92"/>
                      </a:lnTo>
                      <a:lnTo>
                        <a:pt x="166" y="82"/>
                      </a:lnTo>
                      <a:lnTo>
                        <a:pt x="172" y="72"/>
                      </a:lnTo>
                      <a:lnTo>
                        <a:pt x="174" y="62"/>
                      </a:lnTo>
                      <a:lnTo>
                        <a:pt x="174" y="51"/>
                      </a:lnTo>
                      <a:lnTo>
                        <a:pt x="172" y="42"/>
                      </a:lnTo>
                      <a:lnTo>
                        <a:pt x="167" y="33"/>
                      </a:lnTo>
                      <a:lnTo>
                        <a:pt x="161" y="25"/>
                      </a:lnTo>
                      <a:lnTo>
                        <a:pt x="154" y="17"/>
                      </a:lnTo>
                      <a:lnTo>
                        <a:pt x="146" y="8"/>
                      </a:lnTo>
                      <a:lnTo>
                        <a:pt x="139" y="0"/>
                      </a:lnTo>
                      <a:close/>
                    </a:path>
                  </a:pathLst>
                </a:custGeom>
                <a:solidFill>
                  <a:srgbClr val="000000"/>
                </a:solidFill>
                <a:ln w="9525">
                  <a:noFill/>
                  <a:round/>
                  <a:headEnd/>
                  <a:tailEnd/>
                </a:ln>
              </p:spPr>
              <p:txBody>
                <a:bodyPr/>
                <a:lstStyle/>
                <a:p>
                  <a:endParaRPr lang="en-US">
                    <a:solidFill>
                      <a:srgbClr val="000000"/>
                    </a:solidFill>
                  </a:endParaRPr>
                </a:p>
              </p:txBody>
            </p:sp>
            <p:sp>
              <p:nvSpPr>
                <p:cNvPr id="25929" name="Freeform 59"/>
                <p:cNvSpPr>
                  <a:spLocks/>
                </p:cNvSpPr>
                <p:nvPr/>
              </p:nvSpPr>
              <p:spPr bwMode="auto">
                <a:xfrm>
                  <a:off x="5177" y="2834"/>
                  <a:ext cx="240" cy="388"/>
                </a:xfrm>
                <a:custGeom>
                  <a:avLst/>
                  <a:gdLst>
                    <a:gd name="T0" fmla="*/ 232 w 240"/>
                    <a:gd name="T1" fmla="*/ 35 h 388"/>
                    <a:gd name="T2" fmla="*/ 223 w 240"/>
                    <a:gd name="T3" fmla="*/ 102 h 388"/>
                    <a:gd name="T4" fmla="*/ 202 w 240"/>
                    <a:gd name="T5" fmla="*/ 148 h 388"/>
                    <a:gd name="T6" fmla="*/ 183 w 240"/>
                    <a:gd name="T7" fmla="*/ 173 h 388"/>
                    <a:gd name="T8" fmla="*/ 161 w 240"/>
                    <a:gd name="T9" fmla="*/ 196 h 388"/>
                    <a:gd name="T10" fmla="*/ 140 w 240"/>
                    <a:gd name="T11" fmla="*/ 219 h 388"/>
                    <a:gd name="T12" fmla="*/ 130 w 240"/>
                    <a:gd name="T13" fmla="*/ 237 h 388"/>
                    <a:gd name="T14" fmla="*/ 128 w 240"/>
                    <a:gd name="T15" fmla="*/ 245 h 388"/>
                    <a:gd name="T16" fmla="*/ 124 w 240"/>
                    <a:gd name="T17" fmla="*/ 257 h 388"/>
                    <a:gd name="T18" fmla="*/ 114 w 240"/>
                    <a:gd name="T19" fmla="*/ 269 h 388"/>
                    <a:gd name="T20" fmla="*/ 100 w 240"/>
                    <a:gd name="T21" fmla="*/ 279 h 388"/>
                    <a:gd name="T22" fmla="*/ 88 w 240"/>
                    <a:gd name="T23" fmla="*/ 286 h 388"/>
                    <a:gd name="T24" fmla="*/ 75 w 240"/>
                    <a:gd name="T25" fmla="*/ 293 h 388"/>
                    <a:gd name="T26" fmla="*/ 64 w 240"/>
                    <a:gd name="T27" fmla="*/ 300 h 388"/>
                    <a:gd name="T28" fmla="*/ 50 w 240"/>
                    <a:gd name="T29" fmla="*/ 312 h 388"/>
                    <a:gd name="T30" fmla="*/ 34 w 240"/>
                    <a:gd name="T31" fmla="*/ 332 h 388"/>
                    <a:gd name="T32" fmla="*/ 19 w 240"/>
                    <a:gd name="T33" fmla="*/ 352 h 388"/>
                    <a:gd name="T34" fmla="*/ 7 w 240"/>
                    <a:gd name="T35" fmla="*/ 372 h 388"/>
                    <a:gd name="T36" fmla="*/ 0 w 240"/>
                    <a:gd name="T37" fmla="*/ 384 h 388"/>
                    <a:gd name="T38" fmla="*/ 1 w 240"/>
                    <a:gd name="T39" fmla="*/ 388 h 388"/>
                    <a:gd name="T40" fmla="*/ 14 w 240"/>
                    <a:gd name="T41" fmla="*/ 376 h 388"/>
                    <a:gd name="T42" fmla="*/ 33 w 240"/>
                    <a:gd name="T43" fmla="*/ 352 h 388"/>
                    <a:gd name="T44" fmla="*/ 52 w 240"/>
                    <a:gd name="T45" fmla="*/ 330 h 388"/>
                    <a:gd name="T46" fmla="*/ 77 w 240"/>
                    <a:gd name="T47" fmla="*/ 311 h 388"/>
                    <a:gd name="T48" fmla="*/ 101 w 240"/>
                    <a:gd name="T49" fmla="*/ 303 h 388"/>
                    <a:gd name="T50" fmla="*/ 113 w 240"/>
                    <a:gd name="T51" fmla="*/ 300 h 388"/>
                    <a:gd name="T52" fmla="*/ 125 w 240"/>
                    <a:gd name="T53" fmla="*/ 295 h 388"/>
                    <a:gd name="T54" fmla="*/ 136 w 240"/>
                    <a:gd name="T55" fmla="*/ 288 h 388"/>
                    <a:gd name="T56" fmla="*/ 148 w 240"/>
                    <a:gd name="T57" fmla="*/ 273 h 388"/>
                    <a:gd name="T58" fmla="*/ 148 w 240"/>
                    <a:gd name="T59" fmla="*/ 251 h 388"/>
                    <a:gd name="T60" fmla="*/ 150 w 240"/>
                    <a:gd name="T61" fmla="*/ 230 h 388"/>
                    <a:gd name="T62" fmla="*/ 164 w 240"/>
                    <a:gd name="T63" fmla="*/ 213 h 388"/>
                    <a:gd name="T64" fmla="*/ 178 w 240"/>
                    <a:gd name="T65" fmla="*/ 200 h 388"/>
                    <a:gd name="T66" fmla="*/ 191 w 240"/>
                    <a:gd name="T67" fmla="*/ 186 h 388"/>
                    <a:gd name="T68" fmla="*/ 207 w 240"/>
                    <a:gd name="T69" fmla="*/ 167 h 388"/>
                    <a:gd name="T70" fmla="*/ 224 w 240"/>
                    <a:gd name="T71" fmla="*/ 139 h 388"/>
                    <a:gd name="T72" fmla="*/ 237 w 240"/>
                    <a:gd name="T73" fmla="*/ 94 h 388"/>
                    <a:gd name="T74" fmla="*/ 236 w 240"/>
                    <a:gd name="T75" fmla="*/ 31 h 388"/>
                    <a:gd name="T76" fmla="*/ 230 w 240"/>
                    <a:gd name="T77" fmla="*/ 0 h 388"/>
                    <a:gd name="T78" fmla="*/ 229 w 240"/>
                    <a:gd name="T79" fmla="*/ 0 h 388"/>
                    <a:gd name="T80" fmla="*/ 229 w 240"/>
                    <a:gd name="T81" fmla="*/ 0 h 3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0"/>
                    <a:gd name="T124" fmla="*/ 0 h 388"/>
                    <a:gd name="T125" fmla="*/ 240 w 240"/>
                    <a:gd name="T126" fmla="*/ 388 h 3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0" h="388">
                      <a:moveTo>
                        <a:pt x="229" y="0"/>
                      </a:moveTo>
                      <a:lnTo>
                        <a:pt x="232" y="35"/>
                      </a:lnTo>
                      <a:lnTo>
                        <a:pt x="230" y="69"/>
                      </a:lnTo>
                      <a:lnTo>
                        <a:pt x="223" y="102"/>
                      </a:lnTo>
                      <a:lnTo>
                        <a:pt x="209" y="135"/>
                      </a:lnTo>
                      <a:lnTo>
                        <a:pt x="202" y="148"/>
                      </a:lnTo>
                      <a:lnTo>
                        <a:pt x="192" y="161"/>
                      </a:lnTo>
                      <a:lnTo>
                        <a:pt x="183" y="173"/>
                      </a:lnTo>
                      <a:lnTo>
                        <a:pt x="172" y="184"/>
                      </a:lnTo>
                      <a:lnTo>
                        <a:pt x="161" y="196"/>
                      </a:lnTo>
                      <a:lnTo>
                        <a:pt x="150" y="207"/>
                      </a:lnTo>
                      <a:lnTo>
                        <a:pt x="140" y="219"/>
                      </a:lnTo>
                      <a:lnTo>
                        <a:pt x="131" y="233"/>
                      </a:lnTo>
                      <a:lnTo>
                        <a:pt x="130" y="237"/>
                      </a:lnTo>
                      <a:lnTo>
                        <a:pt x="129" y="241"/>
                      </a:lnTo>
                      <a:lnTo>
                        <a:pt x="128" y="245"/>
                      </a:lnTo>
                      <a:lnTo>
                        <a:pt x="127" y="249"/>
                      </a:lnTo>
                      <a:lnTo>
                        <a:pt x="124" y="257"/>
                      </a:lnTo>
                      <a:lnTo>
                        <a:pt x="120" y="263"/>
                      </a:lnTo>
                      <a:lnTo>
                        <a:pt x="114" y="269"/>
                      </a:lnTo>
                      <a:lnTo>
                        <a:pt x="106" y="275"/>
                      </a:lnTo>
                      <a:lnTo>
                        <a:pt x="100" y="279"/>
                      </a:lnTo>
                      <a:lnTo>
                        <a:pt x="94" y="282"/>
                      </a:lnTo>
                      <a:lnTo>
                        <a:pt x="88" y="286"/>
                      </a:lnTo>
                      <a:lnTo>
                        <a:pt x="81" y="289"/>
                      </a:lnTo>
                      <a:lnTo>
                        <a:pt x="75" y="293"/>
                      </a:lnTo>
                      <a:lnTo>
                        <a:pt x="69" y="296"/>
                      </a:lnTo>
                      <a:lnTo>
                        <a:pt x="64" y="300"/>
                      </a:lnTo>
                      <a:lnTo>
                        <a:pt x="58" y="304"/>
                      </a:lnTo>
                      <a:lnTo>
                        <a:pt x="50" y="312"/>
                      </a:lnTo>
                      <a:lnTo>
                        <a:pt x="41" y="322"/>
                      </a:lnTo>
                      <a:lnTo>
                        <a:pt x="34" y="332"/>
                      </a:lnTo>
                      <a:lnTo>
                        <a:pt x="27" y="341"/>
                      </a:lnTo>
                      <a:lnTo>
                        <a:pt x="19" y="352"/>
                      </a:lnTo>
                      <a:lnTo>
                        <a:pt x="13" y="363"/>
                      </a:lnTo>
                      <a:lnTo>
                        <a:pt x="7" y="372"/>
                      </a:lnTo>
                      <a:lnTo>
                        <a:pt x="1" y="382"/>
                      </a:lnTo>
                      <a:lnTo>
                        <a:pt x="0" y="384"/>
                      </a:lnTo>
                      <a:lnTo>
                        <a:pt x="0" y="387"/>
                      </a:lnTo>
                      <a:lnTo>
                        <a:pt x="1" y="388"/>
                      </a:lnTo>
                      <a:lnTo>
                        <a:pt x="4" y="387"/>
                      </a:lnTo>
                      <a:lnTo>
                        <a:pt x="14" y="376"/>
                      </a:lnTo>
                      <a:lnTo>
                        <a:pt x="24" y="365"/>
                      </a:lnTo>
                      <a:lnTo>
                        <a:pt x="33" y="352"/>
                      </a:lnTo>
                      <a:lnTo>
                        <a:pt x="43" y="340"/>
                      </a:lnTo>
                      <a:lnTo>
                        <a:pt x="52" y="330"/>
                      </a:lnTo>
                      <a:lnTo>
                        <a:pt x="63" y="320"/>
                      </a:lnTo>
                      <a:lnTo>
                        <a:pt x="77" y="311"/>
                      </a:lnTo>
                      <a:lnTo>
                        <a:pt x="94" y="305"/>
                      </a:lnTo>
                      <a:lnTo>
                        <a:pt x="101" y="303"/>
                      </a:lnTo>
                      <a:lnTo>
                        <a:pt x="107" y="302"/>
                      </a:lnTo>
                      <a:lnTo>
                        <a:pt x="113" y="300"/>
                      </a:lnTo>
                      <a:lnTo>
                        <a:pt x="119" y="298"/>
                      </a:lnTo>
                      <a:lnTo>
                        <a:pt x="125" y="295"/>
                      </a:lnTo>
                      <a:lnTo>
                        <a:pt x="131" y="292"/>
                      </a:lnTo>
                      <a:lnTo>
                        <a:pt x="136" y="288"/>
                      </a:lnTo>
                      <a:lnTo>
                        <a:pt x="141" y="284"/>
                      </a:lnTo>
                      <a:lnTo>
                        <a:pt x="148" y="273"/>
                      </a:lnTo>
                      <a:lnTo>
                        <a:pt x="150" y="262"/>
                      </a:lnTo>
                      <a:lnTo>
                        <a:pt x="148" y="251"/>
                      </a:lnTo>
                      <a:lnTo>
                        <a:pt x="147" y="239"/>
                      </a:lnTo>
                      <a:lnTo>
                        <a:pt x="150" y="230"/>
                      </a:lnTo>
                      <a:lnTo>
                        <a:pt x="157" y="221"/>
                      </a:lnTo>
                      <a:lnTo>
                        <a:pt x="164" y="213"/>
                      </a:lnTo>
                      <a:lnTo>
                        <a:pt x="172" y="207"/>
                      </a:lnTo>
                      <a:lnTo>
                        <a:pt x="178" y="200"/>
                      </a:lnTo>
                      <a:lnTo>
                        <a:pt x="185" y="193"/>
                      </a:lnTo>
                      <a:lnTo>
                        <a:pt x="191" y="186"/>
                      </a:lnTo>
                      <a:lnTo>
                        <a:pt x="197" y="179"/>
                      </a:lnTo>
                      <a:lnTo>
                        <a:pt x="207" y="167"/>
                      </a:lnTo>
                      <a:lnTo>
                        <a:pt x="217" y="154"/>
                      </a:lnTo>
                      <a:lnTo>
                        <a:pt x="224" y="139"/>
                      </a:lnTo>
                      <a:lnTo>
                        <a:pt x="230" y="125"/>
                      </a:lnTo>
                      <a:lnTo>
                        <a:pt x="237" y="94"/>
                      </a:lnTo>
                      <a:lnTo>
                        <a:pt x="240" y="62"/>
                      </a:lnTo>
                      <a:lnTo>
                        <a:pt x="236" y="31"/>
                      </a:lnTo>
                      <a:lnTo>
                        <a:pt x="230" y="0"/>
                      </a:lnTo>
                      <a:lnTo>
                        <a:pt x="229" y="0"/>
                      </a:lnTo>
                      <a:close/>
                    </a:path>
                  </a:pathLst>
                </a:custGeom>
                <a:solidFill>
                  <a:srgbClr val="000000"/>
                </a:solidFill>
                <a:ln w="9525">
                  <a:noFill/>
                  <a:round/>
                  <a:headEnd/>
                  <a:tailEnd/>
                </a:ln>
              </p:spPr>
              <p:txBody>
                <a:bodyPr/>
                <a:lstStyle/>
                <a:p>
                  <a:endParaRPr lang="en-US">
                    <a:solidFill>
                      <a:srgbClr val="000000"/>
                    </a:solidFill>
                  </a:endParaRPr>
                </a:p>
              </p:txBody>
            </p:sp>
            <p:sp>
              <p:nvSpPr>
                <p:cNvPr id="25930" name="Freeform 60"/>
                <p:cNvSpPr>
                  <a:spLocks/>
                </p:cNvSpPr>
                <p:nvPr/>
              </p:nvSpPr>
              <p:spPr bwMode="auto">
                <a:xfrm>
                  <a:off x="5181" y="3078"/>
                  <a:ext cx="226" cy="161"/>
                </a:xfrm>
                <a:custGeom>
                  <a:avLst/>
                  <a:gdLst>
                    <a:gd name="T0" fmla="*/ 226 w 226"/>
                    <a:gd name="T1" fmla="*/ 0 h 161"/>
                    <a:gd name="T2" fmla="*/ 217 w 226"/>
                    <a:gd name="T3" fmla="*/ 11 h 161"/>
                    <a:gd name="T4" fmla="*/ 207 w 226"/>
                    <a:gd name="T5" fmla="*/ 20 h 161"/>
                    <a:gd name="T6" fmla="*/ 194 w 226"/>
                    <a:gd name="T7" fmla="*/ 29 h 161"/>
                    <a:gd name="T8" fmla="*/ 182 w 226"/>
                    <a:gd name="T9" fmla="*/ 37 h 161"/>
                    <a:gd name="T10" fmla="*/ 170 w 226"/>
                    <a:gd name="T11" fmla="*/ 45 h 161"/>
                    <a:gd name="T12" fmla="*/ 160 w 226"/>
                    <a:gd name="T13" fmla="*/ 53 h 161"/>
                    <a:gd name="T14" fmla="*/ 153 w 226"/>
                    <a:gd name="T15" fmla="*/ 64 h 161"/>
                    <a:gd name="T16" fmla="*/ 149 w 226"/>
                    <a:gd name="T17" fmla="*/ 78 h 161"/>
                    <a:gd name="T18" fmla="*/ 149 w 226"/>
                    <a:gd name="T19" fmla="*/ 83 h 161"/>
                    <a:gd name="T20" fmla="*/ 149 w 226"/>
                    <a:gd name="T21" fmla="*/ 88 h 161"/>
                    <a:gd name="T22" fmla="*/ 151 w 226"/>
                    <a:gd name="T23" fmla="*/ 93 h 161"/>
                    <a:gd name="T24" fmla="*/ 152 w 226"/>
                    <a:gd name="T25" fmla="*/ 98 h 161"/>
                    <a:gd name="T26" fmla="*/ 152 w 226"/>
                    <a:gd name="T27" fmla="*/ 106 h 161"/>
                    <a:gd name="T28" fmla="*/ 151 w 226"/>
                    <a:gd name="T29" fmla="*/ 115 h 161"/>
                    <a:gd name="T30" fmla="*/ 147 w 226"/>
                    <a:gd name="T31" fmla="*/ 122 h 161"/>
                    <a:gd name="T32" fmla="*/ 142 w 226"/>
                    <a:gd name="T33" fmla="*/ 128 h 161"/>
                    <a:gd name="T34" fmla="*/ 136 w 226"/>
                    <a:gd name="T35" fmla="*/ 133 h 161"/>
                    <a:gd name="T36" fmla="*/ 129 w 226"/>
                    <a:gd name="T37" fmla="*/ 138 h 161"/>
                    <a:gd name="T38" fmla="*/ 120 w 226"/>
                    <a:gd name="T39" fmla="*/ 141 h 161"/>
                    <a:gd name="T40" fmla="*/ 110 w 226"/>
                    <a:gd name="T41" fmla="*/ 144 h 161"/>
                    <a:gd name="T42" fmla="*/ 97 w 226"/>
                    <a:gd name="T43" fmla="*/ 146 h 161"/>
                    <a:gd name="T44" fmla="*/ 84 w 226"/>
                    <a:gd name="T45" fmla="*/ 147 h 161"/>
                    <a:gd name="T46" fmla="*/ 71 w 226"/>
                    <a:gd name="T47" fmla="*/ 147 h 161"/>
                    <a:gd name="T48" fmla="*/ 58 w 226"/>
                    <a:gd name="T49" fmla="*/ 146 h 161"/>
                    <a:gd name="T50" fmla="*/ 45 w 226"/>
                    <a:gd name="T51" fmla="*/ 145 h 161"/>
                    <a:gd name="T52" fmla="*/ 32 w 226"/>
                    <a:gd name="T53" fmla="*/ 143 h 161"/>
                    <a:gd name="T54" fmla="*/ 19 w 226"/>
                    <a:gd name="T55" fmla="*/ 142 h 161"/>
                    <a:gd name="T56" fmla="*/ 6 w 226"/>
                    <a:gd name="T57" fmla="*/ 141 h 161"/>
                    <a:gd name="T58" fmla="*/ 3 w 226"/>
                    <a:gd name="T59" fmla="*/ 142 h 161"/>
                    <a:gd name="T60" fmla="*/ 1 w 226"/>
                    <a:gd name="T61" fmla="*/ 144 h 161"/>
                    <a:gd name="T62" fmla="*/ 0 w 226"/>
                    <a:gd name="T63" fmla="*/ 147 h 161"/>
                    <a:gd name="T64" fmla="*/ 2 w 226"/>
                    <a:gd name="T65" fmla="*/ 149 h 161"/>
                    <a:gd name="T66" fmla="*/ 23 w 226"/>
                    <a:gd name="T67" fmla="*/ 156 h 161"/>
                    <a:gd name="T68" fmla="*/ 45 w 226"/>
                    <a:gd name="T69" fmla="*/ 159 h 161"/>
                    <a:gd name="T70" fmla="*/ 67 w 226"/>
                    <a:gd name="T71" fmla="*/ 161 h 161"/>
                    <a:gd name="T72" fmla="*/ 87 w 226"/>
                    <a:gd name="T73" fmla="*/ 159 h 161"/>
                    <a:gd name="T74" fmla="*/ 108 w 226"/>
                    <a:gd name="T75" fmla="*/ 155 h 161"/>
                    <a:gd name="T76" fmla="*/ 126 w 226"/>
                    <a:gd name="T77" fmla="*/ 147 h 161"/>
                    <a:gd name="T78" fmla="*/ 143 w 226"/>
                    <a:gd name="T79" fmla="*/ 136 h 161"/>
                    <a:gd name="T80" fmla="*/ 159 w 226"/>
                    <a:gd name="T81" fmla="*/ 122 h 161"/>
                    <a:gd name="T82" fmla="*/ 166 w 226"/>
                    <a:gd name="T83" fmla="*/ 103 h 161"/>
                    <a:gd name="T84" fmla="*/ 166 w 226"/>
                    <a:gd name="T85" fmla="*/ 85 h 161"/>
                    <a:gd name="T86" fmla="*/ 169 w 226"/>
                    <a:gd name="T87" fmla="*/ 67 h 161"/>
                    <a:gd name="T88" fmla="*/ 185 w 226"/>
                    <a:gd name="T89" fmla="*/ 51 h 161"/>
                    <a:gd name="T90" fmla="*/ 192 w 226"/>
                    <a:gd name="T91" fmla="*/ 45 h 161"/>
                    <a:gd name="T92" fmla="*/ 199 w 226"/>
                    <a:gd name="T93" fmla="*/ 40 h 161"/>
                    <a:gd name="T94" fmla="*/ 205 w 226"/>
                    <a:gd name="T95" fmla="*/ 34 h 161"/>
                    <a:gd name="T96" fmla="*/ 210 w 226"/>
                    <a:gd name="T97" fmla="*/ 29 h 161"/>
                    <a:gd name="T98" fmla="*/ 215 w 226"/>
                    <a:gd name="T99" fmla="*/ 22 h 161"/>
                    <a:gd name="T100" fmla="*/ 220 w 226"/>
                    <a:gd name="T101" fmla="*/ 15 h 161"/>
                    <a:gd name="T102" fmla="*/ 224 w 226"/>
                    <a:gd name="T103" fmla="*/ 8 h 161"/>
                    <a:gd name="T104" fmla="*/ 226 w 226"/>
                    <a:gd name="T105" fmla="*/ 0 h 161"/>
                    <a:gd name="T106" fmla="*/ 226 w 226"/>
                    <a:gd name="T107" fmla="*/ 0 h 161"/>
                    <a:gd name="T108" fmla="*/ 226 w 226"/>
                    <a:gd name="T109" fmla="*/ 0 h 161"/>
                    <a:gd name="T110" fmla="*/ 226 w 226"/>
                    <a:gd name="T111" fmla="*/ 0 h 161"/>
                    <a:gd name="T112" fmla="*/ 226 w 226"/>
                    <a:gd name="T113" fmla="*/ 0 h 161"/>
                    <a:gd name="T114" fmla="*/ 226 w 226"/>
                    <a:gd name="T115" fmla="*/ 0 h 1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6"/>
                    <a:gd name="T175" fmla="*/ 0 h 161"/>
                    <a:gd name="T176" fmla="*/ 226 w 226"/>
                    <a:gd name="T177" fmla="*/ 161 h 1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6" h="161">
                      <a:moveTo>
                        <a:pt x="226" y="0"/>
                      </a:moveTo>
                      <a:lnTo>
                        <a:pt x="217" y="11"/>
                      </a:lnTo>
                      <a:lnTo>
                        <a:pt x="207" y="20"/>
                      </a:lnTo>
                      <a:lnTo>
                        <a:pt x="194" y="29"/>
                      </a:lnTo>
                      <a:lnTo>
                        <a:pt x="182" y="37"/>
                      </a:lnTo>
                      <a:lnTo>
                        <a:pt x="170" y="45"/>
                      </a:lnTo>
                      <a:lnTo>
                        <a:pt x="160" y="53"/>
                      </a:lnTo>
                      <a:lnTo>
                        <a:pt x="153" y="64"/>
                      </a:lnTo>
                      <a:lnTo>
                        <a:pt x="149" y="78"/>
                      </a:lnTo>
                      <a:lnTo>
                        <a:pt x="149" y="83"/>
                      </a:lnTo>
                      <a:lnTo>
                        <a:pt x="149" y="88"/>
                      </a:lnTo>
                      <a:lnTo>
                        <a:pt x="151" y="93"/>
                      </a:lnTo>
                      <a:lnTo>
                        <a:pt x="152" y="98"/>
                      </a:lnTo>
                      <a:lnTo>
                        <a:pt x="152" y="106"/>
                      </a:lnTo>
                      <a:lnTo>
                        <a:pt x="151" y="115"/>
                      </a:lnTo>
                      <a:lnTo>
                        <a:pt x="147" y="122"/>
                      </a:lnTo>
                      <a:lnTo>
                        <a:pt x="142" y="128"/>
                      </a:lnTo>
                      <a:lnTo>
                        <a:pt x="136" y="133"/>
                      </a:lnTo>
                      <a:lnTo>
                        <a:pt x="129" y="138"/>
                      </a:lnTo>
                      <a:lnTo>
                        <a:pt x="120" y="141"/>
                      </a:lnTo>
                      <a:lnTo>
                        <a:pt x="110" y="144"/>
                      </a:lnTo>
                      <a:lnTo>
                        <a:pt x="97" y="146"/>
                      </a:lnTo>
                      <a:lnTo>
                        <a:pt x="84" y="147"/>
                      </a:lnTo>
                      <a:lnTo>
                        <a:pt x="71" y="147"/>
                      </a:lnTo>
                      <a:lnTo>
                        <a:pt x="58" y="146"/>
                      </a:lnTo>
                      <a:lnTo>
                        <a:pt x="45" y="145"/>
                      </a:lnTo>
                      <a:lnTo>
                        <a:pt x="32" y="143"/>
                      </a:lnTo>
                      <a:lnTo>
                        <a:pt x="19" y="142"/>
                      </a:lnTo>
                      <a:lnTo>
                        <a:pt x="6" y="141"/>
                      </a:lnTo>
                      <a:lnTo>
                        <a:pt x="3" y="142"/>
                      </a:lnTo>
                      <a:lnTo>
                        <a:pt x="1" y="144"/>
                      </a:lnTo>
                      <a:lnTo>
                        <a:pt x="0" y="147"/>
                      </a:lnTo>
                      <a:lnTo>
                        <a:pt x="2" y="149"/>
                      </a:lnTo>
                      <a:lnTo>
                        <a:pt x="23" y="156"/>
                      </a:lnTo>
                      <a:lnTo>
                        <a:pt x="45" y="159"/>
                      </a:lnTo>
                      <a:lnTo>
                        <a:pt x="67" y="161"/>
                      </a:lnTo>
                      <a:lnTo>
                        <a:pt x="87" y="159"/>
                      </a:lnTo>
                      <a:lnTo>
                        <a:pt x="108" y="155"/>
                      </a:lnTo>
                      <a:lnTo>
                        <a:pt x="126" y="147"/>
                      </a:lnTo>
                      <a:lnTo>
                        <a:pt x="143" y="136"/>
                      </a:lnTo>
                      <a:lnTo>
                        <a:pt x="159" y="122"/>
                      </a:lnTo>
                      <a:lnTo>
                        <a:pt x="166" y="103"/>
                      </a:lnTo>
                      <a:lnTo>
                        <a:pt x="166" y="85"/>
                      </a:lnTo>
                      <a:lnTo>
                        <a:pt x="169" y="67"/>
                      </a:lnTo>
                      <a:lnTo>
                        <a:pt x="185" y="51"/>
                      </a:lnTo>
                      <a:lnTo>
                        <a:pt x="192" y="45"/>
                      </a:lnTo>
                      <a:lnTo>
                        <a:pt x="199" y="40"/>
                      </a:lnTo>
                      <a:lnTo>
                        <a:pt x="205" y="34"/>
                      </a:lnTo>
                      <a:lnTo>
                        <a:pt x="210" y="29"/>
                      </a:lnTo>
                      <a:lnTo>
                        <a:pt x="215" y="22"/>
                      </a:lnTo>
                      <a:lnTo>
                        <a:pt x="220" y="15"/>
                      </a:lnTo>
                      <a:lnTo>
                        <a:pt x="224" y="8"/>
                      </a:lnTo>
                      <a:lnTo>
                        <a:pt x="226" y="0"/>
                      </a:lnTo>
                      <a:close/>
                    </a:path>
                  </a:pathLst>
                </a:custGeom>
                <a:solidFill>
                  <a:srgbClr val="000000"/>
                </a:solidFill>
                <a:ln w="9525">
                  <a:noFill/>
                  <a:round/>
                  <a:headEnd/>
                  <a:tailEnd/>
                </a:ln>
              </p:spPr>
              <p:txBody>
                <a:bodyPr/>
                <a:lstStyle/>
                <a:p>
                  <a:endParaRPr lang="en-US">
                    <a:solidFill>
                      <a:srgbClr val="000000"/>
                    </a:solidFill>
                  </a:endParaRPr>
                </a:p>
              </p:txBody>
            </p:sp>
            <p:sp>
              <p:nvSpPr>
                <p:cNvPr id="25931" name="Freeform 61"/>
                <p:cNvSpPr>
                  <a:spLocks/>
                </p:cNvSpPr>
                <p:nvPr/>
              </p:nvSpPr>
              <p:spPr bwMode="auto">
                <a:xfrm>
                  <a:off x="5437" y="2398"/>
                  <a:ext cx="340" cy="488"/>
                </a:xfrm>
                <a:custGeom>
                  <a:avLst/>
                  <a:gdLst>
                    <a:gd name="T0" fmla="*/ 16 w 340"/>
                    <a:gd name="T1" fmla="*/ 12 h 488"/>
                    <a:gd name="T2" fmla="*/ 47 w 340"/>
                    <a:gd name="T3" fmla="*/ 35 h 488"/>
                    <a:gd name="T4" fmla="*/ 75 w 340"/>
                    <a:gd name="T5" fmla="*/ 61 h 488"/>
                    <a:gd name="T6" fmla="*/ 99 w 340"/>
                    <a:gd name="T7" fmla="*/ 88 h 488"/>
                    <a:gd name="T8" fmla="*/ 121 w 340"/>
                    <a:gd name="T9" fmla="*/ 120 h 488"/>
                    <a:gd name="T10" fmla="*/ 136 w 340"/>
                    <a:gd name="T11" fmla="*/ 158 h 488"/>
                    <a:gd name="T12" fmla="*/ 145 w 340"/>
                    <a:gd name="T13" fmla="*/ 197 h 488"/>
                    <a:gd name="T14" fmla="*/ 151 w 340"/>
                    <a:gd name="T15" fmla="*/ 237 h 488"/>
                    <a:gd name="T16" fmla="*/ 159 w 340"/>
                    <a:gd name="T17" fmla="*/ 274 h 488"/>
                    <a:gd name="T18" fmla="*/ 168 w 340"/>
                    <a:gd name="T19" fmla="*/ 308 h 488"/>
                    <a:gd name="T20" fmla="*/ 182 w 340"/>
                    <a:gd name="T21" fmla="*/ 341 h 488"/>
                    <a:gd name="T22" fmla="*/ 203 w 340"/>
                    <a:gd name="T23" fmla="*/ 370 h 488"/>
                    <a:gd name="T24" fmla="*/ 229 w 340"/>
                    <a:gd name="T25" fmla="*/ 398 h 488"/>
                    <a:gd name="T26" fmla="*/ 261 w 340"/>
                    <a:gd name="T27" fmla="*/ 425 h 488"/>
                    <a:gd name="T28" fmla="*/ 293 w 340"/>
                    <a:gd name="T29" fmla="*/ 449 h 488"/>
                    <a:gd name="T30" fmla="*/ 324 w 340"/>
                    <a:gd name="T31" fmla="*/ 475 h 488"/>
                    <a:gd name="T32" fmla="*/ 340 w 340"/>
                    <a:gd name="T33" fmla="*/ 488 h 488"/>
                    <a:gd name="T34" fmla="*/ 340 w 340"/>
                    <a:gd name="T35" fmla="*/ 488 h 488"/>
                    <a:gd name="T36" fmla="*/ 327 w 340"/>
                    <a:gd name="T37" fmla="*/ 473 h 488"/>
                    <a:gd name="T38" fmla="*/ 298 w 340"/>
                    <a:gd name="T39" fmla="*/ 445 h 488"/>
                    <a:gd name="T40" fmla="*/ 268 w 340"/>
                    <a:gd name="T41" fmla="*/ 416 h 488"/>
                    <a:gd name="T42" fmla="*/ 242 w 340"/>
                    <a:gd name="T43" fmla="*/ 388 h 488"/>
                    <a:gd name="T44" fmla="*/ 217 w 340"/>
                    <a:gd name="T45" fmla="*/ 355 h 488"/>
                    <a:gd name="T46" fmla="*/ 200 w 340"/>
                    <a:gd name="T47" fmla="*/ 316 h 488"/>
                    <a:gd name="T48" fmla="*/ 190 w 340"/>
                    <a:gd name="T49" fmla="*/ 276 h 488"/>
                    <a:gd name="T50" fmla="*/ 183 w 340"/>
                    <a:gd name="T51" fmla="*/ 235 h 488"/>
                    <a:gd name="T52" fmla="*/ 176 w 340"/>
                    <a:gd name="T53" fmla="*/ 199 h 488"/>
                    <a:gd name="T54" fmla="*/ 167 w 340"/>
                    <a:gd name="T55" fmla="*/ 166 h 488"/>
                    <a:gd name="T56" fmla="*/ 154 w 340"/>
                    <a:gd name="T57" fmla="*/ 135 h 488"/>
                    <a:gd name="T58" fmla="*/ 136 w 340"/>
                    <a:gd name="T59" fmla="*/ 105 h 488"/>
                    <a:gd name="T60" fmla="*/ 110 w 340"/>
                    <a:gd name="T61" fmla="*/ 78 h 488"/>
                    <a:gd name="T62" fmla="*/ 81 w 340"/>
                    <a:gd name="T63" fmla="*/ 54 h 488"/>
                    <a:gd name="T64" fmla="*/ 49 w 340"/>
                    <a:gd name="T65" fmla="*/ 32 h 488"/>
                    <a:gd name="T66" fmla="*/ 18 w 340"/>
                    <a:gd name="T67" fmla="*/ 11 h 488"/>
                    <a:gd name="T68" fmla="*/ 0 w 340"/>
                    <a:gd name="T69" fmla="*/ 0 h 488"/>
                    <a:gd name="T70" fmla="*/ 0 w 340"/>
                    <a:gd name="T71" fmla="*/ 1 h 488"/>
                    <a:gd name="T72" fmla="*/ 0 w 340"/>
                    <a:gd name="T73" fmla="*/ 1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0"/>
                    <a:gd name="T112" fmla="*/ 0 h 488"/>
                    <a:gd name="T113" fmla="*/ 340 w 340"/>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0" h="488">
                      <a:moveTo>
                        <a:pt x="0" y="1"/>
                      </a:moveTo>
                      <a:lnTo>
                        <a:pt x="16" y="12"/>
                      </a:lnTo>
                      <a:lnTo>
                        <a:pt x="32" y="23"/>
                      </a:lnTo>
                      <a:lnTo>
                        <a:pt x="47" y="35"/>
                      </a:lnTo>
                      <a:lnTo>
                        <a:pt x="61" y="47"/>
                      </a:lnTo>
                      <a:lnTo>
                        <a:pt x="75" y="61"/>
                      </a:lnTo>
                      <a:lnTo>
                        <a:pt x="88" y="74"/>
                      </a:lnTo>
                      <a:lnTo>
                        <a:pt x="99" y="88"/>
                      </a:lnTo>
                      <a:lnTo>
                        <a:pt x="110" y="103"/>
                      </a:lnTo>
                      <a:lnTo>
                        <a:pt x="121" y="120"/>
                      </a:lnTo>
                      <a:lnTo>
                        <a:pt x="130" y="139"/>
                      </a:lnTo>
                      <a:lnTo>
                        <a:pt x="136" y="158"/>
                      </a:lnTo>
                      <a:lnTo>
                        <a:pt x="140" y="178"/>
                      </a:lnTo>
                      <a:lnTo>
                        <a:pt x="145" y="197"/>
                      </a:lnTo>
                      <a:lnTo>
                        <a:pt x="149" y="218"/>
                      </a:lnTo>
                      <a:lnTo>
                        <a:pt x="151" y="237"/>
                      </a:lnTo>
                      <a:lnTo>
                        <a:pt x="155" y="257"/>
                      </a:lnTo>
                      <a:lnTo>
                        <a:pt x="159" y="274"/>
                      </a:lnTo>
                      <a:lnTo>
                        <a:pt x="162" y="291"/>
                      </a:lnTo>
                      <a:lnTo>
                        <a:pt x="168" y="308"/>
                      </a:lnTo>
                      <a:lnTo>
                        <a:pt x="175" y="324"/>
                      </a:lnTo>
                      <a:lnTo>
                        <a:pt x="182" y="341"/>
                      </a:lnTo>
                      <a:lnTo>
                        <a:pt x="192" y="355"/>
                      </a:lnTo>
                      <a:lnTo>
                        <a:pt x="203" y="370"/>
                      </a:lnTo>
                      <a:lnTo>
                        <a:pt x="215" y="385"/>
                      </a:lnTo>
                      <a:lnTo>
                        <a:pt x="229" y="398"/>
                      </a:lnTo>
                      <a:lnTo>
                        <a:pt x="245" y="411"/>
                      </a:lnTo>
                      <a:lnTo>
                        <a:pt x="261" y="425"/>
                      </a:lnTo>
                      <a:lnTo>
                        <a:pt x="277" y="437"/>
                      </a:lnTo>
                      <a:lnTo>
                        <a:pt x="293" y="449"/>
                      </a:lnTo>
                      <a:lnTo>
                        <a:pt x="309" y="462"/>
                      </a:lnTo>
                      <a:lnTo>
                        <a:pt x="324" y="475"/>
                      </a:lnTo>
                      <a:lnTo>
                        <a:pt x="339" y="488"/>
                      </a:lnTo>
                      <a:lnTo>
                        <a:pt x="340" y="488"/>
                      </a:lnTo>
                      <a:lnTo>
                        <a:pt x="340" y="487"/>
                      </a:lnTo>
                      <a:lnTo>
                        <a:pt x="327" y="473"/>
                      </a:lnTo>
                      <a:lnTo>
                        <a:pt x="312" y="459"/>
                      </a:lnTo>
                      <a:lnTo>
                        <a:pt x="298" y="445"/>
                      </a:lnTo>
                      <a:lnTo>
                        <a:pt x="283" y="431"/>
                      </a:lnTo>
                      <a:lnTo>
                        <a:pt x="268" y="416"/>
                      </a:lnTo>
                      <a:lnTo>
                        <a:pt x="255" y="402"/>
                      </a:lnTo>
                      <a:lnTo>
                        <a:pt x="242" y="388"/>
                      </a:lnTo>
                      <a:lnTo>
                        <a:pt x="229" y="372"/>
                      </a:lnTo>
                      <a:lnTo>
                        <a:pt x="217" y="355"/>
                      </a:lnTo>
                      <a:lnTo>
                        <a:pt x="207" y="335"/>
                      </a:lnTo>
                      <a:lnTo>
                        <a:pt x="200" y="316"/>
                      </a:lnTo>
                      <a:lnTo>
                        <a:pt x="195" y="296"/>
                      </a:lnTo>
                      <a:lnTo>
                        <a:pt x="190" y="276"/>
                      </a:lnTo>
                      <a:lnTo>
                        <a:pt x="187" y="255"/>
                      </a:lnTo>
                      <a:lnTo>
                        <a:pt x="183" y="235"/>
                      </a:lnTo>
                      <a:lnTo>
                        <a:pt x="179" y="216"/>
                      </a:lnTo>
                      <a:lnTo>
                        <a:pt x="176" y="199"/>
                      </a:lnTo>
                      <a:lnTo>
                        <a:pt x="172" y="183"/>
                      </a:lnTo>
                      <a:lnTo>
                        <a:pt x="167" y="166"/>
                      </a:lnTo>
                      <a:lnTo>
                        <a:pt x="161" y="150"/>
                      </a:lnTo>
                      <a:lnTo>
                        <a:pt x="154" y="135"/>
                      </a:lnTo>
                      <a:lnTo>
                        <a:pt x="145" y="119"/>
                      </a:lnTo>
                      <a:lnTo>
                        <a:pt x="136" y="105"/>
                      </a:lnTo>
                      <a:lnTo>
                        <a:pt x="123" y="92"/>
                      </a:lnTo>
                      <a:lnTo>
                        <a:pt x="110" y="78"/>
                      </a:lnTo>
                      <a:lnTo>
                        <a:pt x="95" y="66"/>
                      </a:lnTo>
                      <a:lnTo>
                        <a:pt x="81" y="54"/>
                      </a:lnTo>
                      <a:lnTo>
                        <a:pt x="66" y="42"/>
                      </a:lnTo>
                      <a:lnTo>
                        <a:pt x="49" y="32"/>
                      </a:lnTo>
                      <a:lnTo>
                        <a:pt x="33" y="22"/>
                      </a:lnTo>
                      <a:lnTo>
                        <a:pt x="18" y="11"/>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932" name="Freeform 62"/>
                <p:cNvSpPr>
                  <a:spLocks/>
                </p:cNvSpPr>
                <p:nvPr/>
              </p:nvSpPr>
              <p:spPr bwMode="auto">
                <a:xfrm>
                  <a:off x="5653" y="2782"/>
                  <a:ext cx="128" cy="396"/>
                </a:xfrm>
                <a:custGeom>
                  <a:avLst/>
                  <a:gdLst>
                    <a:gd name="T0" fmla="*/ 66 w 128"/>
                    <a:gd name="T1" fmla="*/ 12 h 396"/>
                    <a:gd name="T2" fmla="*/ 85 w 128"/>
                    <a:gd name="T3" fmla="*/ 38 h 396"/>
                    <a:gd name="T4" fmla="*/ 100 w 128"/>
                    <a:gd name="T5" fmla="*/ 65 h 396"/>
                    <a:gd name="T6" fmla="*/ 107 w 128"/>
                    <a:gd name="T7" fmla="*/ 94 h 396"/>
                    <a:gd name="T8" fmla="*/ 101 w 128"/>
                    <a:gd name="T9" fmla="*/ 132 h 396"/>
                    <a:gd name="T10" fmla="*/ 93 w 128"/>
                    <a:gd name="T11" fmla="*/ 180 h 396"/>
                    <a:gd name="T12" fmla="*/ 82 w 128"/>
                    <a:gd name="T13" fmla="*/ 216 h 396"/>
                    <a:gd name="T14" fmla="*/ 71 w 128"/>
                    <a:gd name="T15" fmla="*/ 243 h 396"/>
                    <a:gd name="T16" fmla="*/ 61 w 128"/>
                    <a:gd name="T17" fmla="*/ 272 h 396"/>
                    <a:gd name="T18" fmla="*/ 50 w 128"/>
                    <a:gd name="T19" fmla="*/ 303 h 396"/>
                    <a:gd name="T20" fmla="*/ 35 w 128"/>
                    <a:gd name="T21" fmla="*/ 327 h 396"/>
                    <a:gd name="T22" fmla="*/ 23 w 128"/>
                    <a:gd name="T23" fmla="*/ 345 h 396"/>
                    <a:gd name="T24" fmla="*/ 12 w 128"/>
                    <a:gd name="T25" fmla="*/ 364 h 396"/>
                    <a:gd name="T26" fmla="*/ 4 w 128"/>
                    <a:gd name="T27" fmla="*/ 385 h 396"/>
                    <a:gd name="T28" fmla="*/ 0 w 128"/>
                    <a:gd name="T29" fmla="*/ 396 h 396"/>
                    <a:gd name="T30" fmla="*/ 1 w 128"/>
                    <a:gd name="T31" fmla="*/ 395 h 396"/>
                    <a:gd name="T32" fmla="*/ 7 w 128"/>
                    <a:gd name="T33" fmla="*/ 380 h 396"/>
                    <a:gd name="T34" fmla="*/ 22 w 128"/>
                    <a:gd name="T35" fmla="*/ 354 h 396"/>
                    <a:gd name="T36" fmla="*/ 40 w 128"/>
                    <a:gd name="T37" fmla="*/ 329 h 396"/>
                    <a:gd name="T38" fmla="*/ 57 w 128"/>
                    <a:gd name="T39" fmla="*/ 303 h 396"/>
                    <a:gd name="T40" fmla="*/ 71 w 128"/>
                    <a:gd name="T41" fmla="*/ 275 h 396"/>
                    <a:gd name="T42" fmla="*/ 82 w 128"/>
                    <a:gd name="T43" fmla="*/ 246 h 396"/>
                    <a:gd name="T44" fmla="*/ 94 w 128"/>
                    <a:gd name="T45" fmla="*/ 220 h 396"/>
                    <a:gd name="T46" fmla="*/ 103 w 128"/>
                    <a:gd name="T47" fmla="*/ 196 h 396"/>
                    <a:gd name="T48" fmla="*/ 113 w 128"/>
                    <a:gd name="T49" fmla="*/ 158 h 396"/>
                    <a:gd name="T50" fmla="*/ 128 w 128"/>
                    <a:gd name="T51" fmla="*/ 107 h 396"/>
                    <a:gd name="T52" fmla="*/ 119 w 128"/>
                    <a:gd name="T53" fmla="*/ 68 h 396"/>
                    <a:gd name="T54" fmla="*/ 105 w 128"/>
                    <a:gd name="T55" fmla="*/ 48 h 396"/>
                    <a:gd name="T56" fmla="*/ 85 w 128"/>
                    <a:gd name="T57" fmla="*/ 28 h 396"/>
                    <a:gd name="T58" fmla="*/ 66 w 128"/>
                    <a:gd name="T59" fmla="*/ 9 h 396"/>
                    <a:gd name="T60" fmla="*/ 56 w 128"/>
                    <a:gd name="T61" fmla="*/ 0 h 396"/>
                    <a:gd name="T62" fmla="*/ 56 w 128"/>
                    <a:gd name="T63" fmla="*/ 1 h 396"/>
                    <a:gd name="T64" fmla="*/ 56 w 128"/>
                    <a:gd name="T65" fmla="*/ 1 h 3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396"/>
                    <a:gd name="T101" fmla="*/ 128 w 128"/>
                    <a:gd name="T102" fmla="*/ 396 h 3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396">
                      <a:moveTo>
                        <a:pt x="56" y="1"/>
                      </a:moveTo>
                      <a:lnTo>
                        <a:pt x="66" y="12"/>
                      </a:lnTo>
                      <a:lnTo>
                        <a:pt x="77" y="24"/>
                      </a:lnTo>
                      <a:lnTo>
                        <a:pt x="85" y="38"/>
                      </a:lnTo>
                      <a:lnTo>
                        <a:pt x="94" y="51"/>
                      </a:lnTo>
                      <a:lnTo>
                        <a:pt x="100" y="65"/>
                      </a:lnTo>
                      <a:lnTo>
                        <a:pt x="105" y="80"/>
                      </a:lnTo>
                      <a:lnTo>
                        <a:pt x="107" y="94"/>
                      </a:lnTo>
                      <a:lnTo>
                        <a:pt x="106" y="108"/>
                      </a:lnTo>
                      <a:lnTo>
                        <a:pt x="101" y="132"/>
                      </a:lnTo>
                      <a:lnTo>
                        <a:pt x="97" y="156"/>
                      </a:lnTo>
                      <a:lnTo>
                        <a:pt x="93" y="180"/>
                      </a:lnTo>
                      <a:lnTo>
                        <a:pt x="86" y="203"/>
                      </a:lnTo>
                      <a:lnTo>
                        <a:pt x="82" y="216"/>
                      </a:lnTo>
                      <a:lnTo>
                        <a:pt x="77" y="229"/>
                      </a:lnTo>
                      <a:lnTo>
                        <a:pt x="71" y="243"/>
                      </a:lnTo>
                      <a:lnTo>
                        <a:pt x="66" y="256"/>
                      </a:lnTo>
                      <a:lnTo>
                        <a:pt x="61" y="272"/>
                      </a:lnTo>
                      <a:lnTo>
                        <a:pt x="56" y="288"/>
                      </a:lnTo>
                      <a:lnTo>
                        <a:pt x="50" y="303"/>
                      </a:lnTo>
                      <a:lnTo>
                        <a:pt x="41" y="317"/>
                      </a:lnTo>
                      <a:lnTo>
                        <a:pt x="35" y="327"/>
                      </a:lnTo>
                      <a:lnTo>
                        <a:pt x="29" y="336"/>
                      </a:lnTo>
                      <a:lnTo>
                        <a:pt x="23" y="345"/>
                      </a:lnTo>
                      <a:lnTo>
                        <a:pt x="17" y="354"/>
                      </a:lnTo>
                      <a:lnTo>
                        <a:pt x="12" y="364"/>
                      </a:lnTo>
                      <a:lnTo>
                        <a:pt x="7" y="375"/>
                      </a:lnTo>
                      <a:lnTo>
                        <a:pt x="4" y="385"/>
                      </a:lnTo>
                      <a:lnTo>
                        <a:pt x="0" y="395"/>
                      </a:lnTo>
                      <a:lnTo>
                        <a:pt x="0" y="396"/>
                      </a:lnTo>
                      <a:lnTo>
                        <a:pt x="1" y="395"/>
                      </a:lnTo>
                      <a:lnTo>
                        <a:pt x="1" y="394"/>
                      </a:lnTo>
                      <a:lnTo>
                        <a:pt x="7" y="380"/>
                      </a:lnTo>
                      <a:lnTo>
                        <a:pt x="13" y="368"/>
                      </a:lnTo>
                      <a:lnTo>
                        <a:pt x="22" y="354"/>
                      </a:lnTo>
                      <a:lnTo>
                        <a:pt x="32" y="342"/>
                      </a:lnTo>
                      <a:lnTo>
                        <a:pt x="40" y="329"/>
                      </a:lnTo>
                      <a:lnTo>
                        <a:pt x="49" y="316"/>
                      </a:lnTo>
                      <a:lnTo>
                        <a:pt x="57" y="303"/>
                      </a:lnTo>
                      <a:lnTo>
                        <a:pt x="65" y="290"/>
                      </a:lnTo>
                      <a:lnTo>
                        <a:pt x="71" y="275"/>
                      </a:lnTo>
                      <a:lnTo>
                        <a:pt x="77" y="260"/>
                      </a:lnTo>
                      <a:lnTo>
                        <a:pt x="82" y="246"/>
                      </a:lnTo>
                      <a:lnTo>
                        <a:pt x="88" y="231"/>
                      </a:lnTo>
                      <a:lnTo>
                        <a:pt x="94" y="220"/>
                      </a:lnTo>
                      <a:lnTo>
                        <a:pt x="99" y="209"/>
                      </a:lnTo>
                      <a:lnTo>
                        <a:pt x="103" y="196"/>
                      </a:lnTo>
                      <a:lnTo>
                        <a:pt x="106" y="185"/>
                      </a:lnTo>
                      <a:lnTo>
                        <a:pt x="113" y="158"/>
                      </a:lnTo>
                      <a:lnTo>
                        <a:pt x="122" y="133"/>
                      </a:lnTo>
                      <a:lnTo>
                        <a:pt x="128" y="107"/>
                      </a:lnTo>
                      <a:lnTo>
                        <a:pt x="124" y="81"/>
                      </a:lnTo>
                      <a:lnTo>
                        <a:pt x="119" y="68"/>
                      </a:lnTo>
                      <a:lnTo>
                        <a:pt x="112" y="58"/>
                      </a:lnTo>
                      <a:lnTo>
                        <a:pt x="105" y="48"/>
                      </a:lnTo>
                      <a:lnTo>
                        <a:pt x="95" y="38"/>
                      </a:lnTo>
                      <a:lnTo>
                        <a:pt x="85" y="28"/>
                      </a:lnTo>
                      <a:lnTo>
                        <a:pt x="75" y="18"/>
                      </a:lnTo>
                      <a:lnTo>
                        <a:pt x="66" y="9"/>
                      </a:lnTo>
                      <a:lnTo>
                        <a:pt x="56" y="0"/>
                      </a:lnTo>
                      <a:lnTo>
                        <a:pt x="56" y="1"/>
                      </a:lnTo>
                      <a:close/>
                    </a:path>
                  </a:pathLst>
                </a:custGeom>
                <a:solidFill>
                  <a:srgbClr val="000000"/>
                </a:solidFill>
                <a:ln w="9525">
                  <a:noFill/>
                  <a:round/>
                  <a:headEnd/>
                  <a:tailEnd/>
                </a:ln>
              </p:spPr>
              <p:txBody>
                <a:bodyPr/>
                <a:lstStyle/>
                <a:p>
                  <a:endParaRPr lang="en-US">
                    <a:solidFill>
                      <a:srgbClr val="000000"/>
                    </a:solidFill>
                  </a:endParaRPr>
                </a:p>
              </p:txBody>
            </p:sp>
            <p:sp>
              <p:nvSpPr>
                <p:cNvPr id="25933" name="Freeform 63"/>
                <p:cNvSpPr>
                  <a:spLocks/>
                </p:cNvSpPr>
                <p:nvPr/>
              </p:nvSpPr>
              <p:spPr bwMode="auto">
                <a:xfrm>
                  <a:off x="5770" y="2902"/>
                  <a:ext cx="68" cy="302"/>
                </a:xfrm>
                <a:custGeom>
                  <a:avLst/>
                  <a:gdLst>
                    <a:gd name="T0" fmla="*/ 68 w 68"/>
                    <a:gd name="T1" fmla="*/ 0 h 302"/>
                    <a:gd name="T2" fmla="*/ 58 w 68"/>
                    <a:gd name="T3" fmla="*/ 18 h 302"/>
                    <a:gd name="T4" fmla="*/ 51 w 68"/>
                    <a:gd name="T5" fmla="*/ 37 h 302"/>
                    <a:gd name="T6" fmla="*/ 42 w 68"/>
                    <a:gd name="T7" fmla="*/ 56 h 302"/>
                    <a:gd name="T8" fmla="*/ 36 w 68"/>
                    <a:gd name="T9" fmla="*/ 74 h 302"/>
                    <a:gd name="T10" fmla="*/ 30 w 68"/>
                    <a:gd name="T11" fmla="*/ 94 h 302"/>
                    <a:gd name="T12" fmla="*/ 24 w 68"/>
                    <a:gd name="T13" fmla="*/ 113 h 302"/>
                    <a:gd name="T14" fmla="*/ 18 w 68"/>
                    <a:gd name="T15" fmla="*/ 133 h 302"/>
                    <a:gd name="T16" fmla="*/ 13 w 68"/>
                    <a:gd name="T17" fmla="*/ 153 h 302"/>
                    <a:gd name="T18" fmla="*/ 10 w 68"/>
                    <a:gd name="T19" fmla="*/ 171 h 302"/>
                    <a:gd name="T20" fmla="*/ 8 w 68"/>
                    <a:gd name="T21" fmla="*/ 187 h 302"/>
                    <a:gd name="T22" fmla="*/ 7 w 68"/>
                    <a:gd name="T23" fmla="*/ 205 h 302"/>
                    <a:gd name="T24" fmla="*/ 7 w 68"/>
                    <a:gd name="T25" fmla="*/ 222 h 302"/>
                    <a:gd name="T26" fmla="*/ 5 w 68"/>
                    <a:gd name="T27" fmla="*/ 241 h 302"/>
                    <a:gd name="T28" fmla="*/ 2 w 68"/>
                    <a:gd name="T29" fmla="*/ 260 h 302"/>
                    <a:gd name="T30" fmla="*/ 0 w 68"/>
                    <a:gd name="T31" fmla="*/ 279 h 302"/>
                    <a:gd name="T32" fmla="*/ 1 w 68"/>
                    <a:gd name="T33" fmla="*/ 299 h 302"/>
                    <a:gd name="T34" fmla="*/ 4 w 68"/>
                    <a:gd name="T35" fmla="*/ 302 h 302"/>
                    <a:gd name="T36" fmla="*/ 7 w 68"/>
                    <a:gd name="T37" fmla="*/ 301 h 302"/>
                    <a:gd name="T38" fmla="*/ 11 w 68"/>
                    <a:gd name="T39" fmla="*/ 298 h 302"/>
                    <a:gd name="T40" fmla="*/ 12 w 68"/>
                    <a:gd name="T41" fmla="*/ 294 h 302"/>
                    <a:gd name="T42" fmla="*/ 17 w 68"/>
                    <a:gd name="T43" fmla="*/ 260 h 302"/>
                    <a:gd name="T44" fmla="*/ 18 w 68"/>
                    <a:gd name="T45" fmla="*/ 226 h 302"/>
                    <a:gd name="T46" fmla="*/ 19 w 68"/>
                    <a:gd name="T47" fmla="*/ 193 h 302"/>
                    <a:gd name="T48" fmla="*/ 21 w 68"/>
                    <a:gd name="T49" fmla="*/ 159 h 302"/>
                    <a:gd name="T50" fmla="*/ 23 w 68"/>
                    <a:gd name="T51" fmla="*/ 139 h 302"/>
                    <a:gd name="T52" fmla="*/ 27 w 68"/>
                    <a:gd name="T53" fmla="*/ 118 h 302"/>
                    <a:gd name="T54" fmla="*/ 32 w 68"/>
                    <a:gd name="T55" fmla="*/ 98 h 302"/>
                    <a:gd name="T56" fmla="*/ 36 w 68"/>
                    <a:gd name="T57" fmla="*/ 77 h 302"/>
                    <a:gd name="T58" fmla="*/ 42 w 68"/>
                    <a:gd name="T59" fmla="*/ 58 h 302"/>
                    <a:gd name="T60" fmla="*/ 51 w 68"/>
                    <a:gd name="T61" fmla="*/ 38 h 302"/>
                    <a:gd name="T62" fmla="*/ 58 w 68"/>
                    <a:gd name="T63" fmla="*/ 19 h 302"/>
                    <a:gd name="T64" fmla="*/ 68 w 68"/>
                    <a:gd name="T65" fmla="*/ 0 h 302"/>
                    <a:gd name="T66" fmla="*/ 68 w 68"/>
                    <a:gd name="T67" fmla="*/ 0 h 302"/>
                    <a:gd name="T68" fmla="*/ 68 w 68"/>
                    <a:gd name="T69" fmla="*/ 0 h 302"/>
                    <a:gd name="T70" fmla="*/ 68 w 68"/>
                    <a:gd name="T71" fmla="*/ 0 h 302"/>
                    <a:gd name="T72" fmla="*/ 68 w 68"/>
                    <a:gd name="T73" fmla="*/ 0 h 302"/>
                    <a:gd name="T74" fmla="*/ 68 w 68"/>
                    <a:gd name="T75" fmla="*/ 0 h 3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302"/>
                    <a:gd name="T116" fmla="*/ 68 w 68"/>
                    <a:gd name="T117" fmla="*/ 302 h 3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302">
                      <a:moveTo>
                        <a:pt x="68" y="0"/>
                      </a:moveTo>
                      <a:lnTo>
                        <a:pt x="58" y="18"/>
                      </a:lnTo>
                      <a:lnTo>
                        <a:pt x="51" y="37"/>
                      </a:lnTo>
                      <a:lnTo>
                        <a:pt x="42" y="56"/>
                      </a:lnTo>
                      <a:lnTo>
                        <a:pt x="36" y="74"/>
                      </a:lnTo>
                      <a:lnTo>
                        <a:pt x="30" y="94"/>
                      </a:lnTo>
                      <a:lnTo>
                        <a:pt x="24" y="113"/>
                      </a:lnTo>
                      <a:lnTo>
                        <a:pt x="18" y="133"/>
                      </a:lnTo>
                      <a:lnTo>
                        <a:pt x="13" y="153"/>
                      </a:lnTo>
                      <a:lnTo>
                        <a:pt x="10" y="171"/>
                      </a:lnTo>
                      <a:lnTo>
                        <a:pt x="8" y="187"/>
                      </a:lnTo>
                      <a:lnTo>
                        <a:pt x="7" y="205"/>
                      </a:lnTo>
                      <a:lnTo>
                        <a:pt x="7" y="222"/>
                      </a:lnTo>
                      <a:lnTo>
                        <a:pt x="5" y="241"/>
                      </a:lnTo>
                      <a:lnTo>
                        <a:pt x="2" y="260"/>
                      </a:lnTo>
                      <a:lnTo>
                        <a:pt x="0" y="279"/>
                      </a:lnTo>
                      <a:lnTo>
                        <a:pt x="1" y="299"/>
                      </a:lnTo>
                      <a:lnTo>
                        <a:pt x="4" y="302"/>
                      </a:lnTo>
                      <a:lnTo>
                        <a:pt x="7" y="301"/>
                      </a:lnTo>
                      <a:lnTo>
                        <a:pt x="11" y="298"/>
                      </a:lnTo>
                      <a:lnTo>
                        <a:pt x="12" y="294"/>
                      </a:lnTo>
                      <a:lnTo>
                        <a:pt x="17" y="260"/>
                      </a:lnTo>
                      <a:lnTo>
                        <a:pt x="18" y="226"/>
                      </a:lnTo>
                      <a:lnTo>
                        <a:pt x="19" y="193"/>
                      </a:lnTo>
                      <a:lnTo>
                        <a:pt x="21" y="159"/>
                      </a:lnTo>
                      <a:lnTo>
                        <a:pt x="23" y="139"/>
                      </a:lnTo>
                      <a:lnTo>
                        <a:pt x="27" y="118"/>
                      </a:lnTo>
                      <a:lnTo>
                        <a:pt x="32" y="98"/>
                      </a:lnTo>
                      <a:lnTo>
                        <a:pt x="36" y="77"/>
                      </a:lnTo>
                      <a:lnTo>
                        <a:pt x="42" y="58"/>
                      </a:lnTo>
                      <a:lnTo>
                        <a:pt x="51" y="38"/>
                      </a:lnTo>
                      <a:lnTo>
                        <a:pt x="58" y="19"/>
                      </a:lnTo>
                      <a:lnTo>
                        <a:pt x="68" y="0"/>
                      </a:lnTo>
                      <a:close/>
                    </a:path>
                  </a:pathLst>
                </a:custGeom>
                <a:solidFill>
                  <a:srgbClr val="000000"/>
                </a:solidFill>
                <a:ln w="9525">
                  <a:noFill/>
                  <a:round/>
                  <a:headEnd/>
                  <a:tailEnd/>
                </a:ln>
              </p:spPr>
              <p:txBody>
                <a:bodyPr/>
                <a:lstStyle/>
                <a:p>
                  <a:endParaRPr lang="en-US">
                    <a:solidFill>
                      <a:srgbClr val="000000"/>
                    </a:solidFill>
                  </a:endParaRPr>
                </a:p>
              </p:txBody>
            </p:sp>
            <p:sp>
              <p:nvSpPr>
                <p:cNvPr id="25934" name="Freeform 64"/>
                <p:cNvSpPr>
                  <a:spLocks/>
                </p:cNvSpPr>
                <p:nvPr/>
              </p:nvSpPr>
              <p:spPr bwMode="auto">
                <a:xfrm>
                  <a:off x="5833" y="2502"/>
                  <a:ext cx="68" cy="369"/>
                </a:xfrm>
                <a:custGeom>
                  <a:avLst/>
                  <a:gdLst>
                    <a:gd name="T0" fmla="*/ 25 w 68"/>
                    <a:gd name="T1" fmla="*/ 369 h 369"/>
                    <a:gd name="T2" fmla="*/ 35 w 68"/>
                    <a:gd name="T3" fmla="*/ 351 h 369"/>
                    <a:gd name="T4" fmla="*/ 44 w 68"/>
                    <a:gd name="T5" fmla="*/ 333 h 369"/>
                    <a:gd name="T6" fmla="*/ 50 w 68"/>
                    <a:gd name="T7" fmla="*/ 313 h 369"/>
                    <a:gd name="T8" fmla="*/ 51 w 68"/>
                    <a:gd name="T9" fmla="*/ 294 h 369"/>
                    <a:gd name="T10" fmla="*/ 46 w 68"/>
                    <a:gd name="T11" fmla="*/ 272 h 369"/>
                    <a:gd name="T12" fmla="*/ 37 w 68"/>
                    <a:gd name="T13" fmla="*/ 252 h 369"/>
                    <a:gd name="T14" fmla="*/ 27 w 68"/>
                    <a:gd name="T15" fmla="*/ 231 h 369"/>
                    <a:gd name="T16" fmla="*/ 21 w 68"/>
                    <a:gd name="T17" fmla="*/ 210 h 369"/>
                    <a:gd name="T18" fmla="*/ 21 w 68"/>
                    <a:gd name="T19" fmla="*/ 185 h 369"/>
                    <a:gd name="T20" fmla="*/ 25 w 68"/>
                    <a:gd name="T21" fmla="*/ 160 h 369"/>
                    <a:gd name="T22" fmla="*/ 29 w 68"/>
                    <a:gd name="T23" fmla="*/ 135 h 369"/>
                    <a:gd name="T24" fmla="*/ 33 w 68"/>
                    <a:gd name="T25" fmla="*/ 111 h 369"/>
                    <a:gd name="T26" fmla="*/ 38 w 68"/>
                    <a:gd name="T27" fmla="*/ 82 h 369"/>
                    <a:gd name="T28" fmla="*/ 46 w 68"/>
                    <a:gd name="T29" fmla="*/ 54 h 369"/>
                    <a:gd name="T30" fmla="*/ 56 w 68"/>
                    <a:gd name="T31" fmla="*/ 26 h 369"/>
                    <a:gd name="T32" fmla="*/ 68 w 68"/>
                    <a:gd name="T33" fmla="*/ 1 h 369"/>
                    <a:gd name="T34" fmla="*/ 68 w 68"/>
                    <a:gd name="T35" fmla="*/ 0 h 369"/>
                    <a:gd name="T36" fmla="*/ 67 w 68"/>
                    <a:gd name="T37" fmla="*/ 0 h 369"/>
                    <a:gd name="T38" fmla="*/ 66 w 68"/>
                    <a:gd name="T39" fmla="*/ 0 h 369"/>
                    <a:gd name="T40" fmla="*/ 66 w 68"/>
                    <a:gd name="T41" fmla="*/ 1 h 369"/>
                    <a:gd name="T42" fmla="*/ 55 w 68"/>
                    <a:gd name="T43" fmla="*/ 23 h 369"/>
                    <a:gd name="T44" fmla="*/ 45 w 68"/>
                    <a:gd name="T45" fmla="*/ 46 h 369"/>
                    <a:gd name="T46" fmla="*/ 37 w 68"/>
                    <a:gd name="T47" fmla="*/ 70 h 369"/>
                    <a:gd name="T48" fmla="*/ 29 w 68"/>
                    <a:gd name="T49" fmla="*/ 93 h 369"/>
                    <a:gd name="T50" fmla="*/ 23 w 68"/>
                    <a:gd name="T51" fmla="*/ 117 h 369"/>
                    <a:gd name="T52" fmla="*/ 17 w 68"/>
                    <a:gd name="T53" fmla="*/ 141 h 369"/>
                    <a:gd name="T54" fmla="*/ 12 w 68"/>
                    <a:gd name="T55" fmla="*/ 165 h 369"/>
                    <a:gd name="T56" fmla="*/ 6 w 68"/>
                    <a:gd name="T57" fmla="*/ 189 h 369"/>
                    <a:gd name="T58" fmla="*/ 1 w 68"/>
                    <a:gd name="T59" fmla="*/ 211 h 369"/>
                    <a:gd name="T60" fmla="*/ 0 w 68"/>
                    <a:gd name="T61" fmla="*/ 231 h 369"/>
                    <a:gd name="T62" fmla="*/ 1 w 68"/>
                    <a:gd name="T63" fmla="*/ 252 h 369"/>
                    <a:gd name="T64" fmla="*/ 9 w 68"/>
                    <a:gd name="T65" fmla="*/ 273 h 369"/>
                    <a:gd name="T66" fmla="*/ 17 w 68"/>
                    <a:gd name="T67" fmla="*/ 296 h 369"/>
                    <a:gd name="T68" fmla="*/ 23 w 68"/>
                    <a:gd name="T69" fmla="*/ 321 h 369"/>
                    <a:gd name="T70" fmla="*/ 26 w 68"/>
                    <a:gd name="T71" fmla="*/ 344 h 369"/>
                    <a:gd name="T72" fmla="*/ 23 w 68"/>
                    <a:gd name="T73" fmla="*/ 369 h 369"/>
                    <a:gd name="T74" fmla="*/ 23 w 68"/>
                    <a:gd name="T75" fmla="*/ 369 h 369"/>
                    <a:gd name="T76" fmla="*/ 25 w 68"/>
                    <a:gd name="T77" fmla="*/ 369 h 369"/>
                    <a:gd name="T78" fmla="*/ 25 w 68"/>
                    <a:gd name="T79" fmla="*/ 369 h 369"/>
                    <a:gd name="T80" fmla="*/ 25 w 68"/>
                    <a:gd name="T81" fmla="*/ 369 h 369"/>
                    <a:gd name="T82" fmla="*/ 25 w 68"/>
                    <a:gd name="T83" fmla="*/ 369 h 3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369"/>
                    <a:gd name="T128" fmla="*/ 68 w 68"/>
                    <a:gd name="T129" fmla="*/ 369 h 3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369">
                      <a:moveTo>
                        <a:pt x="25" y="369"/>
                      </a:moveTo>
                      <a:lnTo>
                        <a:pt x="35" y="351"/>
                      </a:lnTo>
                      <a:lnTo>
                        <a:pt x="44" y="333"/>
                      </a:lnTo>
                      <a:lnTo>
                        <a:pt x="50" y="313"/>
                      </a:lnTo>
                      <a:lnTo>
                        <a:pt x="51" y="294"/>
                      </a:lnTo>
                      <a:lnTo>
                        <a:pt x="46" y="272"/>
                      </a:lnTo>
                      <a:lnTo>
                        <a:pt x="37" y="252"/>
                      </a:lnTo>
                      <a:lnTo>
                        <a:pt x="27" y="231"/>
                      </a:lnTo>
                      <a:lnTo>
                        <a:pt x="21" y="210"/>
                      </a:lnTo>
                      <a:lnTo>
                        <a:pt x="21" y="185"/>
                      </a:lnTo>
                      <a:lnTo>
                        <a:pt x="25" y="160"/>
                      </a:lnTo>
                      <a:lnTo>
                        <a:pt x="29" y="135"/>
                      </a:lnTo>
                      <a:lnTo>
                        <a:pt x="33" y="111"/>
                      </a:lnTo>
                      <a:lnTo>
                        <a:pt x="38" y="82"/>
                      </a:lnTo>
                      <a:lnTo>
                        <a:pt x="46" y="54"/>
                      </a:lnTo>
                      <a:lnTo>
                        <a:pt x="56" y="26"/>
                      </a:lnTo>
                      <a:lnTo>
                        <a:pt x="68" y="1"/>
                      </a:lnTo>
                      <a:lnTo>
                        <a:pt x="68" y="0"/>
                      </a:lnTo>
                      <a:lnTo>
                        <a:pt x="67" y="0"/>
                      </a:lnTo>
                      <a:lnTo>
                        <a:pt x="66" y="0"/>
                      </a:lnTo>
                      <a:lnTo>
                        <a:pt x="66" y="1"/>
                      </a:lnTo>
                      <a:lnTo>
                        <a:pt x="55" y="23"/>
                      </a:lnTo>
                      <a:lnTo>
                        <a:pt x="45" y="46"/>
                      </a:lnTo>
                      <a:lnTo>
                        <a:pt x="37" y="70"/>
                      </a:lnTo>
                      <a:lnTo>
                        <a:pt x="29" y="93"/>
                      </a:lnTo>
                      <a:lnTo>
                        <a:pt x="23" y="117"/>
                      </a:lnTo>
                      <a:lnTo>
                        <a:pt x="17" y="141"/>
                      </a:lnTo>
                      <a:lnTo>
                        <a:pt x="12" y="165"/>
                      </a:lnTo>
                      <a:lnTo>
                        <a:pt x="6" y="189"/>
                      </a:lnTo>
                      <a:lnTo>
                        <a:pt x="1" y="211"/>
                      </a:lnTo>
                      <a:lnTo>
                        <a:pt x="0" y="231"/>
                      </a:lnTo>
                      <a:lnTo>
                        <a:pt x="1" y="252"/>
                      </a:lnTo>
                      <a:lnTo>
                        <a:pt x="9" y="273"/>
                      </a:lnTo>
                      <a:lnTo>
                        <a:pt x="17" y="296"/>
                      </a:lnTo>
                      <a:lnTo>
                        <a:pt x="23" y="321"/>
                      </a:lnTo>
                      <a:lnTo>
                        <a:pt x="26" y="344"/>
                      </a:lnTo>
                      <a:lnTo>
                        <a:pt x="23" y="369"/>
                      </a:lnTo>
                      <a:lnTo>
                        <a:pt x="25" y="369"/>
                      </a:lnTo>
                      <a:close/>
                    </a:path>
                  </a:pathLst>
                </a:custGeom>
                <a:solidFill>
                  <a:srgbClr val="000000"/>
                </a:solidFill>
                <a:ln w="9525">
                  <a:noFill/>
                  <a:round/>
                  <a:headEnd/>
                  <a:tailEnd/>
                </a:ln>
              </p:spPr>
              <p:txBody>
                <a:bodyPr/>
                <a:lstStyle/>
                <a:p>
                  <a:endParaRPr lang="en-US">
                    <a:solidFill>
                      <a:srgbClr val="000000"/>
                    </a:solidFill>
                  </a:endParaRPr>
                </a:p>
              </p:txBody>
            </p:sp>
            <p:sp>
              <p:nvSpPr>
                <p:cNvPr id="25935" name="Freeform 65"/>
                <p:cNvSpPr>
                  <a:spLocks/>
                </p:cNvSpPr>
                <p:nvPr/>
              </p:nvSpPr>
              <p:spPr bwMode="auto">
                <a:xfrm>
                  <a:off x="4401" y="1738"/>
                  <a:ext cx="582" cy="454"/>
                </a:xfrm>
                <a:custGeom>
                  <a:avLst/>
                  <a:gdLst>
                    <a:gd name="T0" fmla="*/ 20 w 582"/>
                    <a:gd name="T1" fmla="*/ 16 h 454"/>
                    <a:gd name="T2" fmla="*/ 60 w 582"/>
                    <a:gd name="T3" fmla="*/ 42 h 454"/>
                    <a:gd name="T4" fmla="*/ 100 w 582"/>
                    <a:gd name="T5" fmla="*/ 68 h 454"/>
                    <a:gd name="T6" fmla="*/ 138 w 582"/>
                    <a:gd name="T7" fmla="*/ 95 h 454"/>
                    <a:gd name="T8" fmla="*/ 177 w 582"/>
                    <a:gd name="T9" fmla="*/ 125 h 454"/>
                    <a:gd name="T10" fmla="*/ 215 w 582"/>
                    <a:gd name="T11" fmla="*/ 158 h 454"/>
                    <a:gd name="T12" fmla="*/ 251 w 582"/>
                    <a:gd name="T13" fmla="*/ 193 h 454"/>
                    <a:gd name="T14" fmla="*/ 286 w 582"/>
                    <a:gd name="T15" fmla="*/ 228 h 454"/>
                    <a:gd name="T16" fmla="*/ 319 w 582"/>
                    <a:gd name="T17" fmla="*/ 262 h 454"/>
                    <a:gd name="T18" fmla="*/ 352 w 582"/>
                    <a:gd name="T19" fmla="*/ 295 h 454"/>
                    <a:gd name="T20" fmla="*/ 383 w 582"/>
                    <a:gd name="T21" fmla="*/ 329 h 454"/>
                    <a:gd name="T22" fmla="*/ 415 w 582"/>
                    <a:gd name="T23" fmla="*/ 363 h 454"/>
                    <a:gd name="T24" fmla="*/ 437 w 582"/>
                    <a:gd name="T25" fmla="*/ 386 h 454"/>
                    <a:gd name="T26" fmla="*/ 448 w 582"/>
                    <a:gd name="T27" fmla="*/ 398 h 454"/>
                    <a:gd name="T28" fmla="*/ 462 w 582"/>
                    <a:gd name="T29" fmla="*/ 410 h 454"/>
                    <a:gd name="T30" fmla="*/ 476 w 582"/>
                    <a:gd name="T31" fmla="*/ 421 h 454"/>
                    <a:gd name="T32" fmla="*/ 496 w 582"/>
                    <a:gd name="T33" fmla="*/ 431 h 454"/>
                    <a:gd name="T34" fmla="*/ 519 w 582"/>
                    <a:gd name="T35" fmla="*/ 439 h 454"/>
                    <a:gd name="T36" fmla="*/ 545 w 582"/>
                    <a:gd name="T37" fmla="*/ 445 h 454"/>
                    <a:gd name="T38" fmla="*/ 569 w 582"/>
                    <a:gd name="T39" fmla="*/ 451 h 454"/>
                    <a:gd name="T40" fmla="*/ 582 w 582"/>
                    <a:gd name="T41" fmla="*/ 454 h 454"/>
                    <a:gd name="T42" fmla="*/ 582 w 582"/>
                    <a:gd name="T43" fmla="*/ 452 h 454"/>
                    <a:gd name="T44" fmla="*/ 570 w 582"/>
                    <a:gd name="T45" fmla="*/ 448 h 454"/>
                    <a:gd name="T46" fmla="*/ 545 w 582"/>
                    <a:gd name="T47" fmla="*/ 440 h 454"/>
                    <a:gd name="T48" fmla="*/ 519 w 582"/>
                    <a:gd name="T49" fmla="*/ 430 h 454"/>
                    <a:gd name="T50" fmla="*/ 498 w 582"/>
                    <a:gd name="T51" fmla="*/ 416 h 454"/>
                    <a:gd name="T52" fmla="*/ 486 w 582"/>
                    <a:gd name="T53" fmla="*/ 400 h 454"/>
                    <a:gd name="T54" fmla="*/ 479 w 582"/>
                    <a:gd name="T55" fmla="*/ 385 h 454"/>
                    <a:gd name="T56" fmla="*/ 468 w 582"/>
                    <a:gd name="T57" fmla="*/ 367 h 454"/>
                    <a:gd name="T58" fmla="*/ 452 w 582"/>
                    <a:gd name="T59" fmla="*/ 347 h 454"/>
                    <a:gd name="T60" fmla="*/ 429 w 582"/>
                    <a:gd name="T61" fmla="*/ 320 h 454"/>
                    <a:gd name="T62" fmla="*/ 400 w 582"/>
                    <a:gd name="T63" fmla="*/ 286 h 454"/>
                    <a:gd name="T64" fmla="*/ 368 w 582"/>
                    <a:gd name="T65" fmla="*/ 254 h 454"/>
                    <a:gd name="T66" fmla="*/ 336 w 582"/>
                    <a:gd name="T67" fmla="*/ 224 h 454"/>
                    <a:gd name="T68" fmla="*/ 302 w 582"/>
                    <a:gd name="T69" fmla="*/ 193 h 454"/>
                    <a:gd name="T70" fmla="*/ 266 w 582"/>
                    <a:gd name="T71" fmla="*/ 162 h 454"/>
                    <a:gd name="T72" fmla="*/ 229 w 582"/>
                    <a:gd name="T73" fmla="*/ 133 h 454"/>
                    <a:gd name="T74" fmla="*/ 190 w 582"/>
                    <a:gd name="T75" fmla="*/ 106 h 454"/>
                    <a:gd name="T76" fmla="*/ 150 w 582"/>
                    <a:gd name="T77" fmla="*/ 79 h 454"/>
                    <a:gd name="T78" fmla="*/ 109 w 582"/>
                    <a:gd name="T79" fmla="*/ 57 h 454"/>
                    <a:gd name="T80" fmla="*/ 65 w 582"/>
                    <a:gd name="T81" fmla="*/ 35 h 454"/>
                    <a:gd name="T82" fmla="*/ 22 w 582"/>
                    <a:gd name="T83" fmla="*/ 13 h 454"/>
                    <a:gd name="T84" fmla="*/ 1 w 582"/>
                    <a:gd name="T85" fmla="*/ 0 h 454"/>
                    <a:gd name="T86" fmla="*/ 0 w 582"/>
                    <a:gd name="T87" fmla="*/ 1 h 454"/>
                    <a:gd name="T88" fmla="*/ 0 w 582"/>
                    <a:gd name="T89" fmla="*/ 2 h 4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2"/>
                    <a:gd name="T136" fmla="*/ 0 h 454"/>
                    <a:gd name="T137" fmla="*/ 582 w 582"/>
                    <a:gd name="T138" fmla="*/ 454 h 4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2" h="454">
                      <a:moveTo>
                        <a:pt x="0" y="2"/>
                      </a:moveTo>
                      <a:lnTo>
                        <a:pt x="20" y="16"/>
                      </a:lnTo>
                      <a:lnTo>
                        <a:pt x="40" y="29"/>
                      </a:lnTo>
                      <a:lnTo>
                        <a:pt x="60" y="42"/>
                      </a:lnTo>
                      <a:lnTo>
                        <a:pt x="79" y="55"/>
                      </a:lnTo>
                      <a:lnTo>
                        <a:pt x="100" y="68"/>
                      </a:lnTo>
                      <a:lnTo>
                        <a:pt x="120" y="81"/>
                      </a:lnTo>
                      <a:lnTo>
                        <a:pt x="138" y="95"/>
                      </a:lnTo>
                      <a:lnTo>
                        <a:pt x="157" y="109"/>
                      </a:lnTo>
                      <a:lnTo>
                        <a:pt x="177" y="125"/>
                      </a:lnTo>
                      <a:lnTo>
                        <a:pt x="196" y="142"/>
                      </a:lnTo>
                      <a:lnTo>
                        <a:pt x="215" y="158"/>
                      </a:lnTo>
                      <a:lnTo>
                        <a:pt x="233" y="176"/>
                      </a:lnTo>
                      <a:lnTo>
                        <a:pt x="251" y="193"/>
                      </a:lnTo>
                      <a:lnTo>
                        <a:pt x="268" y="210"/>
                      </a:lnTo>
                      <a:lnTo>
                        <a:pt x="286" y="228"/>
                      </a:lnTo>
                      <a:lnTo>
                        <a:pt x="303" y="245"/>
                      </a:lnTo>
                      <a:lnTo>
                        <a:pt x="319" y="262"/>
                      </a:lnTo>
                      <a:lnTo>
                        <a:pt x="336" y="279"/>
                      </a:lnTo>
                      <a:lnTo>
                        <a:pt x="352" y="295"/>
                      </a:lnTo>
                      <a:lnTo>
                        <a:pt x="368" y="312"/>
                      </a:lnTo>
                      <a:lnTo>
                        <a:pt x="383" y="329"/>
                      </a:lnTo>
                      <a:lnTo>
                        <a:pt x="398" y="346"/>
                      </a:lnTo>
                      <a:lnTo>
                        <a:pt x="415" y="363"/>
                      </a:lnTo>
                      <a:lnTo>
                        <a:pt x="431" y="379"/>
                      </a:lnTo>
                      <a:lnTo>
                        <a:pt x="437" y="386"/>
                      </a:lnTo>
                      <a:lnTo>
                        <a:pt x="442" y="392"/>
                      </a:lnTo>
                      <a:lnTo>
                        <a:pt x="448" y="398"/>
                      </a:lnTo>
                      <a:lnTo>
                        <a:pt x="456" y="404"/>
                      </a:lnTo>
                      <a:lnTo>
                        <a:pt x="462" y="410"/>
                      </a:lnTo>
                      <a:lnTo>
                        <a:pt x="469" y="416"/>
                      </a:lnTo>
                      <a:lnTo>
                        <a:pt x="476" y="421"/>
                      </a:lnTo>
                      <a:lnTo>
                        <a:pt x="485" y="426"/>
                      </a:lnTo>
                      <a:lnTo>
                        <a:pt x="496" y="431"/>
                      </a:lnTo>
                      <a:lnTo>
                        <a:pt x="507" y="435"/>
                      </a:lnTo>
                      <a:lnTo>
                        <a:pt x="519" y="439"/>
                      </a:lnTo>
                      <a:lnTo>
                        <a:pt x="531" y="442"/>
                      </a:lnTo>
                      <a:lnTo>
                        <a:pt x="545" y="445"/>
                      </a:lnTo>
                      <a:lnTo>
                        <a:pt x="557" y="448"/>
                      </a:lnTo>
                      <a:lnTo>
                        <a:pt x="569" y="451"/>
                      </a:lnTo>
                      <a:lnTo>
                        <a:pt x="581" y="454"/>
                      </a:lnTo>
                      <a:lnTo>
                        <a:pt x="582" y="454"/>
                      </a:lnTo>
                      <a:lnTo>
                        <a:pt x="582" y="453"/>
                      </a:lnTo>
                      <a:lnTo>
                        <a:pt x="582" y="452"/>
                      </a:lnTo>
                      <a:lnTo>
                        <a:pt x="570" y="448"/>
                      </a:lnTo>
                      <a:lnTo>
                        <a:pt x="557" y="444"/>
                      </a:lnTo>
                      <a:lnTo>
                        <a:pt x="545" y="440"/>
                      </a:lnTo>
                      <a:lnTo>
                        <a:pt x="531" y="435"/>
                      </a:lnTo>
                      <a:lnTo>
                        <a:pt x="519" y="430"/>
                      </a:lnTo>
                      <a:lnTo>
                        <a:pt x="508" y="424"/>
                      </a:lnTo>
                      <a:lnTo>
                        <a:pt x="498" y="416"/>
                      </a:lnTo>
                      <a:lnTo>
                        <a:pt x="490" y="407"/>
                      </a:lnTo>
                      <a:lnTo>
                        <a:pt x="486" y="400"/>
                      </a:lnTo>
                      <a:lnTo>
                        <a:pt x="482" y="393"/>
                      </a:lnTo>
                      <a:lnTo>
                        <a:pt x="479" y="385"/>
                      </a:lnTo>
                      <a:lnTo>
                        <a:pt x="475" y="377"/>
                      </a:lnTo>
                      <a:lnTo>
                        <a:pt x="468" y="367"/>
                      </a:lnTo>
                      <a:lnTo>
                        <a:pt x="461" y="357"/>
                      </a:lnTo>
                      <a:lnTo>
                        <a:pt x="452" y="347"/>
                      </a:lnTo>
                      <a:lnTo>
                        <a:pt x="443" y="336"/>
                      </a:lnTo>
                      <a:lnTo>
                        <a:pt x="429" y="320"/>
                      </a:lnTo>
                      <a:lnTo>
                        <a:pt x="414" y="303"/>
                      </a:lnTo>
                      <a:lnTo>
                        <a:pt x="400" y="286"/>
                      </a:lnTo>
                      <a:lnTo>
                        <a:pt x="384" y="271"/>
                      </a:lnTo>
                      <a:lnTo>
                        <a:pt x="368" y="254"/>
                      </a:lnTo>
                      <a:lnTo>
                        <a:pt x="352" y="239"/>
                      </a:lnTo>
                      <a:lnTo>
                        <a:pt x="336" y="224"/>
                      </a:lnTo>
                      <a:lnTo>
                        <a:pt x="319" y="208"/>
                      </a:lnTo>
                      <a:lnTo>
                        <a:pt x="302" y="193"/>
                      </a:lnTo>
                      <a:lnTo>
                        <a:pt x="284" y="178"/>
                      </a:lnTo>
                      <a:lnTo>
                        <a:pt x="266" y="162"/>
                      </a:lnTo>
                      <a:lnTo>
                        <a:pt x="247" y="148"/>
                      </a:lnTo>
                      <a:lnTo>
                        <a:pt x="229" y="133"/>
                      </a:lnTo>
                      <a:lnTo>
                        <a:pt x="210" y="119"/>
                      </a:lnTo>
                      <a:lnTo>
                        <a:pt x="190" y="106"/>
                      </a:lnTo>
                      <a:lnTo>
                        <a:pt x="171" y="92"/>
                      </a:lnTo>
                      <a:lnTo>
                        <a:pt x="150" y="79"/>
                      </a:lnTo>
                      <a:lnTo>
                        <a:pt x="129" y="68"/>
                      </a:lnTo>
                      <a:lnTo>
                        <a:pt x="109" y="57"/>
                      </a:lnTo>
                      <a:lnTo>
                        <a:pt x="87" y="45"/>
                      </a:lnTo>
                      <a:lnTo>
                        <a:pt x="65" y="35"/>
                      </a:lnTo>
                      <a:lnTo>
                        <a:pt x="44" y="24"/>
                      </a:lnTo>
                      <a:lnTo>
                        <a:pt x="22" y="13"/>
                      </a:lnTo>
                      <a:lnTo>
                        <a:pt x="1" y="0"/>
                      </a:lnTo>
                      <a:lnTo>
                        <a:pt x="1" y="1"/>
                      </a:lnTo>
                      <a:lnTo>
                        <a:pt x="0" y="1"/>
                      </a:lnTo>
                      <a:lnTo>
                        <a:pt x="0" y="2"/>
                      </a:lnTo>
                      <a:close/>
                    </a:path>
                  </a:pathLst>
                </a:custGeom>
                <a:solidFill>
                  <a:srgbClr val="000000"/>
                </a:solidFill>
                <a:ln w="9525">
                  <a:noFill/>
                  <a:round/>
                  <a:headEnd/>
                  <a:tailEnd/>
                </a:ln>
              </p:spPr>
              <p:txBody>
                <a:bodyPr/>
                <a:lstStyle/>
                <a:p>
                  <a:endParaRPr lang="en-US">
                    <a:solidFill>
                      <a:srgbClr val="000000"/>
                    </a:solidFill>
                  </a:endParaRPr>
                </a:p>
              </p:txBody>
            </p:sp>
            <p:sp>
              <p:nvSpPr>
                <p:cNvPr id="25936" name="Freeform 66"/>
                <p:cNvSpPr>
                  <a:spLocks/>
                </p:cNvSpPr>
                <p:nvPr/>
              </p:nvSpPr>
              <p:spPr bwMode="auto">
                <a:xfrm>
                  <a:off x="4356" y="2110"/>
                  <a:ext cx="145" cy="409"/>
                </a:xfrm>
                <a:custGeom>
                  <a:avLst/>
                  <a:gdLst>
                    <a:gd name="T0" fmla="*/ 0 w 145"/>
                    <a:gd name="T1" fmla="*/ 1 h 409"/>
                    <a:gd name="T2" fmla="*/ 18 w 145"/>
                    <a:gd name="T3" fmla="*/ 21 h 409"/>
                    <a:gd name="T4" fmla="*/ 36 w 145"/>
                    <a:gd name="T5" fmla="*/ 40 h 409"/>
                    <a:gd name="T6" fmla="*/ 51 w 145"/>
                    <a:gd name="T7" fmla="*/ 62 h 409"/>
                    <a:gd name="T8" fmla="*/ 65 w 145"/>
                    <a:gd name="T9" fmla="*/ 83 h 409"/>
                    <a:gd name="T10" fmla="*/ 77 w 145"/>
                    <a:gd name="T11" fmla="*/ 106 h 409"/>
                    <a:gd name="T12" fmla="*/ 88 w 145"/>
                    <a:gd name="T13" fmla="*/ 128 h 409"/>
                    <a:gd name="T14" fmla="*/ 98 w 145"/>
                    <a:gd name="T15" fmla="*/ 152 h 409"/>
                    <a:gd name="T16" fmla="*/ 106 w 145"/>
                    <a:gd name="T17" fmla="*/ 176 h 409"/>
                    <a:gd name="T18" fmla="*/ 121 w 145"/>
                    <a:gd name="T19" fmla="*/ 233 h 409"/>
                    <a:gd name="T20" fmla="*/ 127 w 145"/>
                    <a:gd name="T21" fmla="*/ 290 h 409"/>
                    <a:gd name="T22" fmla="*/ 127 w 145"/>
                    <a:gd name="T23" fmla="*/ 348 h 409"/>
                    <a:gd name="T24" fmla="*/ 126 w 145"/>
                    <a:gd name="T25" fmla="*/ 406 h 409"/>
                    <a:gd name="T26" fmla="*/ 127 w 145"/>
                    <a:gd name="T27" fmla="*/ 409 h 409"/>
                    <a:gd name="T28" fmla="*/ 129 w 145"/>
                    <a:gd name="T29" fmla="*/ 409 h 409"/>
                    <a:gd name="T30" fmla="*/ 132 w 145"/>
                    <a:gd name="T31" fmla="*/ 407 h 409"/>
                    <a:gd name="T32" fmla="*/ 134 w 145"/>
                    <a:gd name="T33" fmla="*/ 404 h 409"/>
                    <a:gd name="T34" fmla="*/ 144 w 145"/>
                    <a:gd name="T35" fmla="*/ 350 h 409"/>
                    <a:gd name="T36" fmla="*/ 145 w 145"/>
                    <a:gd name="T37" fmla="*/ 294 h 409"/>
                    <a:gd name="T38" fmla="*/ 140 w 145"/>
                    <a:gd name="T39" fmla="*/ 241 h 409"/>
                    <a:gd name="T40" fmla="*/ 127 w 145"/>
                    <a:gd name="T41" fmla="*/ 188 h 409"/>
                    <a:gd name="T42" fmla="*/ 106 w 145"/>
                    <a:gd name="T43" fmla="*/ 137 h 409"/>
                    <a:gd name="T44" fmla="*/ 78 w 145"/>
                    <a:gd name="T45" fmla="*/ 88 h 409"/>
                    <a:gd name="T46" fmla="*/ 43 w 145"/>
                    <a:gd name="T47" fmla="*/ 42 h 409"/>
                    <a:gd name="T48" fmla="*/ 0 w 145"/>
                    <a:gd name="T49" fmla="*/ 0 h 409"/>
                    <a:gd name="T50" fmla="*/ 0 w 145"/>
                    <a:gd name="T51" fmla="*/ 0 h 409"/>
                    <a:gd name="T52" fmla="*/ 0 w 145"/>
                    <a:gd name="T53" fmla="*/ 0 h 409"/>
                    <a:gd name="T54" fmla="*/ 0 w 145"/>
                    <a:gd name="T55" fmla="*/ 0 h 409"/>
                    <a:gd name="T56" fmla="*/ 0 w 145"/>
                    <a:gd name="T57" fmla="*/ 1 h 409"/>
                    <a:gd name="T58" fmla="*/ 0 w 145"/>
                    <a:gd name="T59" fmla="*/ 1 h 4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5"/>
                    <a:gd name="T91" fmla="*/ 0 h 409"/>
                    <a:gd name="T92" fmla="*/ 145 w 145"/>
                    <a:gd name="T93" fmla="*/ 409 h 4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5" h="409">
                      <a:moveTo>
                        <a:pt x="0" y="1"/>
                      </a:moveTo>
                      <a:lnTo>
                        <a:pt x="18" y="21"/>
                      </a:lnTo>
                      <a:lnTo>
                        <a:pt x="36" y="40"/>
                      </a:lnTo>
                      <a:lnTo>
                        <a:pt x="51" y="62"/>
                      </a:lnTo>
                      <a:lnTo>
                        <a:pt x="65" y="83"/>
                      </a:lnTo>
                      <a:lnTo>
                        <a:pt x="77" y="106"/>
                      </a:lnTo>
                      <a:lnTo>
                        <a:pt x="88" y="128"/>
                      </a:lnTo>
                      <a:lnTo>
                        <a:pt x="98" y="152"/>
                      </a:lnTo>
                      <a:lnTo>
                        <a:pt x="106" y="176"/>
                      </a:lnTo>
                      <a:lnTo>
                        <a:pt x="121" y="233"/>
                      </a:lnTo>
                      <a:lnTo>
                        <a:pt x="127" y="290"/>
                      </a:lnTo>
                      <a:lnTo>
                        <a:pt x="127" y="348"/>
                      </a:lnTo>
                      <a:lnTo>
                        <a:pt x="126" y="406"/>
                      </a:lnTo>
                      <a:lnTo>
                        <a:pt x="127" y="409"/>
                      </a:lnTo>
                      <a:lnTo>
                        <a:pt x="129" y="409"/>
                      </a:lnTo>
                      <a:lnTo>
                        <a:pt x="132" y="407"/>
                      </a:lnTo>
                      <a:lnTo>
                        <a:pt x="134" y="404"/>
                      </a:lnTo>
                      <a:lnTo>
                        <a:pt x="144" y="350"/>
                      </a:lnTo>
                      <a:lnTo>
                        <a:pt x="145" y="294"/>
                      </a:lnTo>
                      <a:lnTo>
                        <a:pt x="140" y="241"/>
                      </a:lnTo>
                      <a:lnTo>
                        <a:pt x="127" y="188"/>
                      </a:lnTo>
                      <a:lnTo>
                        <a:pt x="106" y="137"/>
                      </a:lnTo>
                      <a:lnTo>
                        <a:pt x="78" y="88"/>
                      </a:lnTo>
                      <a:lnTo>
                        <a:pt x="43" y="42"/>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937" name="Freeform 67"/>
                <p:cNvSpPr>
                  <a:spLocks/>
                </p:cNvSpPr>
                <p:nvPr/>
              </p:nvSpPr>
              <p:spPr bwMode="auto">
                <a:xfrm>
                  <a:off x="4680" y="2487"/>
                  <a:ext cx="117" cy="306"/>
                </a:xfrm>
                <a:custGeom>
                  <a:avLst/>
                  <a:gdLst>
                    <a:gd name="T0" fmla="*/ 117 w 117"/>
                    <a:gd name="T1" fmla="*/ 0 h 306"/>
                    <a:gd name="T2" fmla="*/ 101 w 117"/>
                    <a:gd name="T3" fmla="*/ 20 h 306"/>
                    <a:gd name="T4" fmla="*/ 84 w 117"/>
                    <a:gd name="T5" fmla="*/ 38 h 306"/>
                    <a:gd name="T6" fmla="*/ 68 w 117"/>
                    <a:gd name="T7" fmla="*/ 57 h 306"/>
                    <a:gd name="T8" fmla="*/ 51 w 117"/>
                    <a:gd name="T9" fmla="*/ 76 h 306"/>
                    <a:gd name="T10" fmla="*/ 35 w 117"/>
                    <a:gd name="T11" fmla="*/ 96 h 306"/>
                    <a:gd name="T12" fmla="*/ 22 w 117"/>
                    <a:gd name="T13" fmla="*/ 116 h 306"/>
                    <a:gd name="T14" fmla="*/ 11 w 117"/>
                    <a:gd name="T15" fmla="*/ 139 h 306"/>
                    <a:gd name="T16" fmla="*/ 4 w 117"/>
                    <a:gd name="T17" fmla="*/ 161 h 306"/>
                    <a:gd name="T18" fmla="*/ 0 w 117"/>
                    <a:gd name="T19" fmla="*/ 184 h 306"/>
                    <a:gd name="T20" fmla="*/ 1 w 117"/>
                    <a:gd name="T21" fmla="*/ 205 h 306"/>
                    <a:gd name="T22" fmla="*/ 6 w 117"/>
                    <a:gd name="T23" fmla="*/ 227 h 306"/>
                    <a:gd name="T24" fmla="*/ 16 w 117"/>
                    <a:gd name="T25" fmla="*/ 247 h 306"/>
                    <a:gd name="T26" fmla="*/ 29 w 117"/>
                    <a:gd name="T27" fmla="*/ 267 h 306"/>
                    <a:gd name="T28" fmla="*/ 46 w 117"/>
                    <a:gd name="T29" fmla="*/ 283 h 306"/>
                    <a:gd name="T30" fmla="*/ 67 w 117"/>
                    <a:gd name="T31" fmla="*/ 297 h 306"/>
                    <a:gd name="T32" fmla="*/ 93 w 117"/>
                    <a:gd name="T33" fmla="*/ 306 h 306"/>
                    <a:gd name="T34" fmla="*/ 100 w 117"/>
                    <a:gd name="T35" fmla="*/ 305 h 306"/>
                    <a:gd name="T36" fmla="*/ 106 w 117"/>
                    <a:gd name="T37" fmla="*/ 300 h 306"/>
                    <a:gd name="T38" fmla="*/ 110 w 117"/>
                    <a:gd name="T39" fmla="*/ 294 h 306"/>
                    <a:gd name="T40" fmla="*/ 108 w 117"/>
                    <a:gd name="T41" fmla="*/ 287 h 306"/>
                    <a:gd name="T42" fmla="*/ 96 w 117"/>
                    <a:gd name="T43" fmla="*/ 272 h 306"/>
                    <a:gd name="T44" fmla="*/ 83 w 117"/>
                    <a:gd name="T45" fmla="*/ 257 h 306"/>
                    <a:gd name="T46" fmla="*/ 70 w 117"/>
                    <a:gd name="T47" fmla="*/ 241 h 306"/>
                    <a:gd name="T48" fmla="*/ 57 w 117"/>
                    <a:gd name="T49" fmla="*/ 226 h 306"/>
                    <a:gd name="T50" fmla="*/ 48 w 117"/>
                    <a:gd name="T51" fmla="*/ 210 h 306"/>
                    <a:gd name="T52" fmla="*/ 39 w 117"/>
                    <a:gd name="T53" fmla="*/ 193 h 306"/>
                    <a:gd name="T54" fmla="*/ 34 w 117"/>
                    <a:gd name="T55" fmla="*/ 175 h 306"/>
                    <a:gd name="T56" fmla="*/ 33 w 117"/>
                    <a:gd name="T57" fmla="*/ 155 h 306"/>
                    <a:gd name="T58" fmla="*/ 37 w 117"/>
                    <a:gd name="T59" fmla="*/ 134 h 306"/>
                    <a:gd name="T60" fmla="*/ 43 w 117"/>
                    <a:gd name="T61" fmla="*/ 112 h 306"/>
                    <a:gd name="T62" fmla="*/ 52 w 117"/>
                    <a:gd name="T63" fmla="*/ 93 h 306"/>
                    <a:gd name="T64" fmla="*/ 63 w 117"/>
                    <a:gd name="T65" fmla="*/ 73 h 306"/>
                    <a:gd name="T66" fmla="*/ 76 w 117"/>
                    <a:gd name="T67" fmla="*/ 55 h 306"/>
                    <a:gd name="T68" fmla="*/ 89 w 117"/>
                    <a:gd name="T69" fmla="*/ 37 h 306"/>
                    <a:gd name="T70" fmla="*/ 104 w 117"/>
                    <a:gd name="T71" fmla="*/ 19 h 306"/>
                    <a:gd name="T72" fmla="*/ 117 w 117"/>
                    <a:gd name="T73" fmla="*/ 0 h 306"/>
                    <a:gd name="T74" fmla="*/ 117 w 117"/>
                    <a:gd name="T75" fmla="*/ 0 h 306"/>
                    <a:gd name="T76" fmla="*/ 117 w 117"/>
                    <a:gd name="T77" fmla="*/ 0 h 306"/>
                    <a:gd name="T78" fmla="*/ 117 w 117"/>
                    <a:gd name="T79" fmla="*/ 0 h 306"/>
                    <a:gd name="T80" fmla="*/ 117 w 117"/>
                    <a:gd name="T81" fmla="*/ 0 h 306"/>
                    <a:gd name="T82" fmla="*/ 117 w 117"/>
                    <a:gd name="T83" fmla="*/ 0 h 3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7"/>
                    <a:gd name="T127" fmla="*/ 0 h 306"/>
                    <a:gd name="T128" fmla="*/ 117 w 117"/>
                    <a:gd name="T129" fmla="*/ 306 h 3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7" h="306">
                      <a:moveTo>
                        <a:pt x="117" y="0"/>
                      </a:moveTo>
                      <a:lnTo>
                        <a:pt x="101" y="20"/>
                      </a:lnTo>
                      <a:lnTo>
                        <a:pt x="84" y="38"/>
                      </a:lnTo>
                      <a:lnTo>
                        <a:pt x="68" y="57"/>
                      </a:lnTo>
                      <a:lnTo>
                        <a:pt x="51" y="76"/>
                      </a:lnTo>
                      <a:lnTo>
                        <a:pt x="35" y="96"/>
                      </a:lnTo>
                      <a:lnTo>
                        <a:pt x="22" y="116"/>
                      </a:lnTo>
                      <a:lnTo>
                        <a:pt x="11" y="139"/>
                      </a:lnTo>
                      <a:lnTo>
                        <a:pt x="4" y="161"/>
                      </a:lnTo>
                      <a:lnTo>
                        <a:pt x="0" y="184"/>
                      </a:lnTo>
                      <a:lnTo>
                        <a:pt x="1" y="205"/>
                      </a:lnTo>
                      <a:lnTo>
                        <a:pt x="6" y="227"/>
                      </a:lnTo>
                      <a:lnTo>
                        <a:pt x="16" y="247"/>
                      </a:lnTo>
                      <a:lnTo>
                        <a:pt x="29" y="267"/>
                      </a:lnTo>
                      <a:lnTo>
                        <a:pt x="46" y="283"/>
                      </a:lnTo>
                      <a:lnTo>
                        <a:pt x="67" y="297"/>
                      </a:lnTo>
                      <a:lnTo>
                        <a:pt x="93" y="306"/>
                      </a:lnTo>
                      <a:lnTo>
                        <a:pt x="100" y="305"/>
                      </a:lnTo>
                      <a:lnTo>
                        <a:pt x="106" y="300"/>
                      </a:lnTo>
                      <a:lnTo>
                        <a:pt x="110" y="294"/>
                      </a:lnTo>
                      <a:lnTo>
                        <a:pt x="108" y="287"/>
                      </a:lnTo>
                      <a:lnTo>
                        <a:pt x="96" y="272"/>
                      </a:lnTo>
                      <a:lnTo>
                        <a:pt x="83" y="257"/>
                      </a:lnTo>
                      <a:lnTo>
                        <a:pt x="70" y="241"/>
                      </a:lnTo>
                      <a:lnTo>
                        <a:pt x="57" y="226"/>
                      </a:lnTo>
                      <a:lnTo>
                        <a:pt x="48" y="210"/>
                      </a:lnTo>
                      <a:lnTo>
                        <a:pt x="39" y="193"/>
                      </a:lnTo>
                      <a:lnTo>
                        <a:pt x="34" y="175"/>
                      </a:lnTo>
                      <a:lnTo>
                        <a:pt x="33" y="155"/>
                      </a:lnTo>
                      <a:lnTo>
                        <a:pt x="37" y="134"/>
                      </a:lnTo>
                      <a:lnTo>
                        <a:pt x="43" y="112"/>
                      </a:lnTo>
                      <a:lnTo>
                        <a:pt x="52" y="93"/>
                      </a:lnTo>
                      <a:lnTo>
                        <a:pt x="63" y="73"/>
                      </a:lnTo>
                      <a:lnTo>
                        <a:pt x="76" y="55"/>
                      </a:lnTo>
                      <a:lnTo>
                        <a:pt x="89" y="37"/>
                      </a:lnTo>
                      <a:lnTo>
                        <a:pt x="104" y="19"/>
                      </a:lnTo>
                      <a:lnTo>
                        <a:pt x="117" y="0"/>
                      </a:lnTo>
                      <a:close/>
                    </a:path>
                  </a:pathLst>
                </a:custGeom>
                <a:solidFill>
                  <a:srgbClr val="000000"/>
                </a:solidFill>
                <a:ln w="9525">
                  <a:noFill/>
                  <a:round/>
                  <a:headEnd/>
                  <a:tailEnd/>
                </a:ln>
              </p:spPr>
              <p:txBody>
                <a:bodyPr/>
                <a:lstStyle/>
                <a:p>
                  <a:endParaRPr lang="en-US">
                    <a:solidFill>
                      <a:srgbClr val="000000"/>
                    </a:solidFill>
                  </a:endParaRPr>
                </a:p>
              </p:txBody>
            </p:sp>
            <p:sp>
              <p:nvSpPr>
                <p:cNvPr id="25938" name="Freeform 68"/>
                <p:cNvSpPr>
                  <a:spLocks/>
                </p:cNvSpPr>
                <p:nvPr/>
              </p:nvSpPr>
              <p:spPr bwMode="auto">
                <a:xfrm>
                  <a:off x="4997" y="2578"/>
                  <a:ext cx="602" cy="262"/>
                </a:xfrm>
                <a:custGeom>
                  <a:avLst/>
                  <a:gdLst>
                    <a:gd name="T0" fmla="*/ 9 w 602"/>
                    <a:gd name="T1" fmla="*/ 208 h 262"/>
                    <a:gd name="T2" fmla="*/ 29 w 602"/>
                    <a:gd name="T3" fmla="*/ 217 h 262"/>
                    <a:gd name="T4" fmla="*/ 48 w 602"/>
                    <a:gd name="T5" fmla="*/ 226 h 262"/>
                    <a:gd name="T6" fmla="*/ 68 w 602"/>
                    <a:gd name="T7" fmla="*/ 235 h 262"/>
                    <a:gd name="T8" fmla="*/ 89 w 602"/>
                    <a:gd name="T9" fmla="*/ 244 h 262"/>
                    <a:gd name="T10" fmla="*/ 112 w 602"/>
                    <a:gd name="T11" fmla="*/ 250 h 262"/>
                    <a:gd name="T12" fmla="*/ 135 w 602"/>
                    <a:gd name="T13" fmla="*/ 255 h 262"/>
                    <a:gd name="T14" fmla="*/ 159 w 602"/>
                    <a:gd name="T15" fmla="*/ 258 h 262"/>
                    <a:gd name="T16" fmla="*/ 184 w 602"/>
                    <a:gd name="T17" fmla="*/ 260 h 262"/>
                    <a:gd name="T18" fmla="*/ 209 w 602"/>
                    <a:gd name="T19" fmla="*/ 262 h 262"/>
                    <a:gd name="T20" fmla="*/ 236 w 602"/>
                    <a:gd name="T21" fmla="*/ 262 h 262"/>
                    <a:gd name="T22" fmla="*/ 261 w 602"/>
                    <a:gd name="T23" fmla="*/ 261 h 262"/>
                    <a:gd name="T24" fmla="*/ 287 w 602"/>
                    <a:gd name="T25" fmla="*/ 259 h 262"/>
                    <a:gd name="T26" fmla="*/ 313 w 602"/>
                    <a:gd name="T27" fmla="*/ 255 h 262"/>
                    <a:gd name="T28" fmla="*/ 338 w 602"/>
                    <a:gd name="T29" fmla="*/ 250 h 262"/>
                    <a:gd name="T30" fmla="*/ 363 w 602"/>
                    <a:gd name="T31" fmla="*/ 243 h 262"/>
                    <a:gd name="T32" fmla="*/ 394 w 602"/>
                    <a:gd name="T33" fmla="*/ 230 h 262"/>
                    <a:gd name="T34" fmla="*/ 433 w 602"/>
                    <a:gd name="T35" fmla="*/ 211 h 262"/>
                    <a:gd name="T36" fmla="*/ 470 w 602"/>
                    <a:gd name="T37" fmla="*/ 188 h 262"/>
                    <a:gd name="T38" fmla="*/ 503 w 602"/>
                    <a:gd name="T39" fmla="*/ 162 h 262"/>
                    <a:gd name="T40" fmla="*/ 532 w 602"/>
                    <a:gd name="T41" fmla="*/ 134 h 262"/>
                    <a:gd name="T42" fmla="*/ 562 w 602"/>
                    <a:gd name="T43" fmla="*/ 101 h 262"/>
                    <a:gd name="T44" fmla="*/ 590 w 602"/>
                    <a:gd name="T45" fmla="*/ 64 h 262"/>
                    <a:gd name="T46" fmla="*/ 602 w 602"/>
                    <a:gd name="T47" fmla="*/ 26 h 262"/>
                    <a:gd name="T48" fmla="*/ 598 w 602"/>
                    <a:gd name="T49" fmla="*/ 2 h 262"/>
                    <a:gd name="T50" fmla="*/ 585 w 602"/>
                    <a:gd name="T51" fmla="*/ 1 h 262"/>
                    <a:gd name="T52" fmla="*/ 572 w 602"/>
                    <a:gd name="T53" fmla="*/ 8 h 262"/>
                    <a:gd name="T54" fmla="*/ 561 w 602"/>
                    <a:gd name="T55" fmla="*/ 19 h 262"/>
                    <a:gd name="T56" fmla="*/ 550 w 602"/>
                    <a:gd name="T57" fmla="*/ 32 h 262"/>
                    <a:gd name="T58" fmla="*/ 542 w 602"/>
                    <a:gd name="T59" fmla="*/ 45 h 262"/>
                    <a:gd name="T60" fmla="*/ 531 w 602"/>
                    <a:gd name="T61" fmla="*/ 58 h 262"/>
                    <a:gd name="T62" fmla="*/ 518 w 602"/>
                    <a:gd name="T63" fmla="*/ 72 h 262"/>
                    <a:gd name="T64" fmla="*/ 506 w 602"/>
                    <a:gd name="T65" fmla="*/ 86 h 262"/>
                    <a:gd name="T66" fmla="*/ 493 w 602"/>
                    <a:gd name="T67" fmla="*/ 99 h 262"/>
                    <a:gd name="T68" fmla="*/ 473 w 602"/>
                    <a:gd name="T69" fmla="*/ 119 h 262"/>
                    <a:gd name="T70" fmla="*/ 443 w 602"/>
                    <a:gd name="T71" fmla="*/ 142 h 262"/>
                    <a:gd name="T72" fmla="*/ 410 w 602"/>
                    <a:gd name="T73" fmla="*/ 164 h 262"/>
                    <a:gd name="T74" fmla="*/ 375 w 602"/>
                    <a:gd name="T75" fmla="*/ 182 h 262"/>
                    <a:gd name="T76" fmla="*/ 337 w 602"/>
                    <a:gd name="T77" fmla="*/ 197 h 262"/>
                    <a:gd name="T78" fmla="*/ 297 w 602"/>
                    <a:gd name="T79" fmla="*/ 209 h 262"/>
                    <a:gd name="T80" fmla="*/ 255 w 602"/>
                    <a:gd name="T81" fmla="*/ 216 h 262"/>
                    <a:gd name="T82" fmla="*/ 213 w 602"/>
                    <a:gd name="T83" fmla="*/ 221 h 262"/>
                    <a:gd name="T84" fmla="*/ 180 w 602"/>
                    <a:gd name="T85" fmla="*/ 224 h 262"/>
                    <a:gd name="T86" fmla="*/ 157 w 602"/>
                    <a:gd name="T87" fmla="*/ 226 h 262"/>
                    <a:gd name="T88" fmla="*/ 132 w 602"/>
                    <a:gd name="T89" fmla="*/ 227 h 262"/>
                    <a:gd name="T90" fmla="*/ 108 w 602"/>
                    <a:gd name="T91" fmla="*/ 227 h 262"/>
                    <a:gd name="T92" fmla="*/ 84 w 602"/>
                    <a:gd name="T93" fmla="*/ 226 h 262"/>
                    <a:gd name="T94" fmla="*/ 59 w 602"/>
                    <a:gd name="T95" fmla="*/ 221 h 262"/>
                    <a:gd name="T96" fmla="*/ 35 w 602"/>
                    <a:gd name="T97" fmla="*/ 215 h 262"/>
                    <a:gd name="T98" fmla="*/ 12 w 602"/>
                    <a:gd name="T99" fmla="*/ 207 h 262"/>
                    <a:gd name="T100" fmla="*/ 0 w 602"/>
                    <a:gd name="T101" fmla="*/ 204 h 262"/>
                    <a:gd name="T102" fmla="*/ 0 w 602"/>
                    <a:gd name="T103" fmla="*/ 204 h 262"/>
                    <a:gd name="T104" fmla="*/ 0 w 602"/>
                    <a:gd name="T105" fmla="*/ 204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2"/>
                    <a:gd name="T160" fmla="*/ 0 h 262"/>
                    <a:gd name="T161" fmla="*/ 602 w 602"/>
                    <a:gd name="T162" fmla="*/ 262 h 2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2" h="262">
                      <a:moveTo>
                        <a:pt x="0" y="204"/>
                      </a:moveTo>
                      <a:lnTo>
                        <a:pt x="9" y="208"/>
                      </a:lnTo>
                      <a:lnTo>
                        <a:pt x="19" y="212"/>
                      </a:lnTo>
                      <a:lnTo>
                        <a:pt x="29" y="217"/>
                      </a:lnTo>
                      <a:lnTo>
                        <a:pt x="39" y="221"/>
                      </a:lnTo>
                      <a:lnTo>
                        <a:pt x="48" y="226"/>
                      </a:lnTo>
                      <a:lnTo>
                        <a:pt x="58" y="231"/>
                      </a:lnTo>
                      <a:lnTo>
                        <a:pt x="68" y="235"/>
                      </a:lnTo>
                      <a:lnTo>
                        <a:pt x="78" y="239"/>
                      </a:lnTo>
                      <a:lnTo>
                        <a:pt x="89" y="244"/>
                      </a:lnTo>
                      <a:lnTo>
                        <a:pt x="101" y="247"/>
                      </a:lnTo>
                      <a:lnTo>
                        <a:pt x="112" y="250"/>
                      </a:lnTo>
                      <a:lnTo>
                        <a:pt x="124" y="252"/>
                      </a:lnTo>
                      <a:lnTo>
                        <a:pt x="135" y="255"/>
                      </a:lnTo>
                      <a:lnTo>
                        <a:pt x="147" y="256"/>
                      </a:lnTo>
                      <a:lnTo>
                        <a:pt x="159" y="258"/>
                      </a:lnTo>
                      <a:lnTo>
                        <a:pt x="171" y="259"/>
                      </a:lnTo>
                      <a:lnTo>
                        <a:pt x="184" y="260"/>
                      </a:lnTo>
                      <a:lnTo>
                        <a:pt x="197" y="261"/>
                      </a:lnTo>
                      <a:lnTo>
                        <a:pt x="209" y="262"/>
                      </a:lnTo>
                      <a:lnTo>
                        <a:pt x="223" y="262"/>
                      </a:lnTo>
                      <a:lnTo>
                        <a:pt x="236" y="262"/>
                      </a:lnTo>
                      <a:lnTo>
                        <a:pt x="248" y="262"/>
                      </a:lnTo>
                      <a:lnTo>
                        <a:pt x="261" y="261"/>
                      </a:lnTo>
                      <a:lnTo>
                        <a:pt x="275" y="260"/>
                      </a:lnTo>
                      <a:lnTo>
                        <a:pt x="287" y="259"/>
                      </a:lnTo>
                      <a:lnTo>
                        <a:pt x="300" y="257"/>
                      </a:lnTo>
                      <a:lnTo>
                        <a:pt x="313" y="255"/>
                      </a:lnTo>
                      <a:lnTo>
                        <a:pt x="326" y="252"/>
                      </a:lnTo>
                      <a:lnTo>
                        <a:pt x="338" y="250"/>
                      </a:lnTo>
                      <a:lnTo>
                        <a:pt x="350" y="246"/>
                      </a:lnTo>
                      <a:lnTo>
                        <a:pt x="363" y="243"/>
                      </a:lnTo>
                      <a:lnTo>
                        <a:pt x="375" y="238"/>
                      </a:lnTo>
                      <a:lnTo>
                        <a:pt x="394" y="230"/>
                      </a:lnTo>
                      <a:lnTo>
                        <a:pt x="414" y="221"/>
                      </a:lnTo>
                      <a:lnTo>
                        <a:pt x="433" y="211"/>
                      </a:lnTo>
                      <a:lnTo>
                        <a:pt x="451" y="200"/>
                      </a:lnTo>
                      <a:lnTo>
                        <a:pt x="470" y="188"/>
                      </a:lnTo>
                      <a:lnTo>
                        <a:pt x="487" y="175"/>
                      </a:lnTo>
                      <a:lnTo>
                        <a:pt x="503" y="162"/>
                      </a:lnTo>
                      <a:lnTo>
                        <a:pt x="517" y="148"/>
                      </a:lnTo>
                      <a:lnTo>
                        <a:pt x="532" y="134"/>
                      </a:lnTo>
                      <a:lnTo>
                        <a:pt x="548" y="119"/>
                      </a:lnTo>
                      <a:lnTo>
                        <a:pt x="562" y="101"/>
                      </a:lnTo>
                      <a:lnTo>
                        <a:pt x="578" y="83"/>
                      </a:lnTo>
                      <a:lnTo>
                        <a:pt x="590" y="64"/>
                      </a:lnTo>
                      <a:lnTo>
                        <a:pt x="599" y="45"/>
                      </a:lnTo>
                      <a:lnTo>
                        <a:pt x="602" y="26"/>
                      </a:lnTo>
                      <a:lnTo>
                        <a:pt x="601" y="7"/>
                      </a:lnTo>
                      <a:lnTo>
                        <a:pt x="598" y="2"/>
                      </a:lnTo>
                      <a:lnTo>
                        <a:pt x="591" y="0"/>
                      </a:lnTo>
                      <a:lnTo>
                        <a:pt x="585" y="1"/>
                      </a:lnTo>
                      <a:lnTo>
                        <a:pt x="579" y="3"/>
                      </a:lnTo>
                      <a:lnTo>
                        <a:pt x="572" y="8"/>
                      </a:lnTo>
                      <a:lnTo>
                        <a:pt x="566" y="14"/>
                      </a:lnTo>
                      <a:lnTo>
                        <a:pt x="561" y="19"/>
                      </a:lnTo>
                      <a:lnTo>
                        <a:pt x="555" y="25"/>
                      </a:lnTo>
                      <a:lnTo>
                        <a:pt x="550" y="32"/>
                      </a:lnTo>
                      <a:lnTo>
                        <a:pt x="545" y="39"/>
                      </a:lnTo>
                      <a:lnTo>
                        <a:pt x="542" y="45"/>
                      </a:lnTo>
                      <a:lnTo>
                        <a:pt x="537" y="51"/>
                      </a:lnTo>
                      <a:lnTo>
                        <a:pt x="531" y="58"/>
                      </a:lnTo>
                      <a:lnTo>
                        <a:pt x="526" y="65"/>
                      </a:lnTo>
                      <a:lnTo>
                        <a:pt x="518" y="72"/>
                      </a:lnTo>
                      <a:lnTo>
                        <a:pt x="512" y="79"/>
                      </a:lnTo>
                      <a:lnTo>
                        <a:pt x="506" y="86"/>
                      </a:lnTo>
                      <a:lnTo>
                        <a:pt x="500" y="92"/>
                      </a:lnTo>
                      <a:lnTo>
                        <a:pt x="493" y="99"/>
                      </a:lnTo>
                      <a:lnTo>
                        <a:pt x="487" y="105"/>
                      </a:lnTo>
                      <a:lnTo>
                        <a:pt x="473" y="119"/>
                      </a:lnTo>
                      <a:lnTo>
                        <a:pt x="459" y="131"/>
                      </a:lnTo>
                      <a:lnTo>
                        <a:pt x="443" y="142"/>
                      </a:lnTo>
                      <a:lnTo>
                        <a:pt x="427" y="153"/>
                      </a:lnTo>
                      <a:lnTo>
                        <a:pt x="410" y="164"/>
                      </a:lnTo>
                      <a:lnTo>
                        <a:pt x="393" y="174"/>
                      </a:lnTo>
                      <a:lnTo>
                        <a:pt x="375" y="182"/>
                      </a:lnTo>
                      <a:lnTo>
                        <a:pt x="356" y="190"/>
                      </a:lnTo>
                      <a:lnTo>
                        <a:pt x="337" y="197"/>
                      </a:lnTo>
                      <a:lnTo>
                        <a:pt x="317" y="204"/>
                      </a:lnTo>
                      <a:lnTo>
                        <a:pt x="297" y="209"/>
                      </a:lnTo>
                      <a:lnTo>
                        <a:pt x="276" y="213"/>
                      </a:lnTo>
                      <a:lnTo>
                        <a:pt x="255" y="216"/>
                      </a:lnTo>
                      <a:lnTo>
                        <a:pt x="233" y="219"/>
                      </a:lnTo>
                      <a:lnTo>
                        <a:pt x="213" y="221"/>
                      </a:lnTo>
                      <a:lnTo>
                        <a:pt x="192" y="223"/>
                      </a:lnTo>
                      <a:lnTo>
                        <a:pt x="180" y="224"/>
                      </a:lnTo>
                      <a:lnTo>
                        <a:pt x="168" y="225"/>
                      </a:lnTo>
                      <a:lnTo>
                        <a:pt x="157" y="226"/>
                      </a:lnTo>
                      <a:lnTo>
                        <a:pt x="145" y="226"/>
                      </a:lnTo>
                      <a:lnTo>
                        <a:pt x="132" y="227"/>
                      </a:lnTo>
                      <a:lnTo>
                        <a:pt x="120" y="227"/>
                      </a:lnTo>
                      <a:lnTo>
                        <a:pt x="108" y="227"/>
                      </a:lnTo>
                      <a:lnTo>
                        <a:pt x="96" y="227"/>
                      </a:lnTo>
                      <a:lnTo>
                        <a:pt x="84" y="226"/>
                      </a:lnTo>
                      <a:lnTo>
                        <a:pt x="72" y="224"/>
                      </a:lnTo>
                      <a:lnTo>
                        <a:pt x="59" y="221"/>
                      </a:lnTo>
                      <a:lnTo>
                        <a:pt x="47" y="218"/>
                      </a:lnTo>
                      <a:lnTo>
                        <a:pt x="35" y="215"/>
                      </a:lnTo>
                      <a:lnTo>
                        <a:pt x="23" y="211"/>
                      </a:lnTo>
                      <a:lnTo>
                        <a:pt x="12" y="207"/>
                      </a:lnTo>
                      <a:lnTo>
                        <a:pt x="0" y="204"/>
                      </a:lnTo>
                      <a:close/>
                    </a:path>
                  </a:pathLst>
                </a:custGeom>
                <a:solidFill>
                  <a:srgbClr val="000000"/>
                </a:solidFill>
                <a:ln w="9525">
                  <a:noFill/>
                  <a:round/>
                  <a:headEnd/>
                  <a:tailEnd/>
                </a:ln>
              </p:spPr>
              <p:txBody>
                <a:bodyPr/>
                <a:lstStyle/>
                <a:p>
                  <a:endParaRPr lang="en-US">
                    <a:solidFill>
                      <a:srgbClr val="000000"/>
                    </a:solidFill>
                  </a:endParaRPr>
                </a:p>
              </p:txBody>
            </p:sp>
            <p:sp>
              <p:nvSpPr>
                <p:cNvPr id="25939" name="Freeform 69"/>
                <p:cNvSpPr>
                  <a:spLocks/>
                </p:cNvSpPr>
                <p:nvPr/>
              </p:nvSpPr>
              <p:spPr bwMode="auto">
                <a:xfrm>
                  <a:off x="5576" y="3118"/>
                  <a:ext cx="116" cy="181"/>
                </a:xfrm>
                <a:custGeom>
                  <a:avLst/>
                  <a:gdLst>
                    <a:gd name="T0" fmla="*/ 114 w 116"/>
                    <a:gd name="T1" fmla="*/ 1 h 181"/>
                    <a:gd name="T2" fmla="*/ 105 w 116"/>
                    <a:gd name="T3" fmla="*/ 9 h 181"/>
                    <a:gd name="T4" fmla="*/ 96 w 116"/>
                    <a:gd name="T5" fmla="*/ 16 h 181"/>
                    <a:gd name="T6" fmla="*/ 89 w 116"/>
                    <a:gd name="T7" fmla="*/ 24 h 181"/>
                    <a:gd name="T8" fmla="*/ 82 w 116"/>
                    <a:gd name="T9" fmla="*/ 34 h 181"/>
                    <a:gd name="T10" fmla="*/ 76 w 116"/>
                    <a:gd name="T11" fmla="*/ 46 h 181"/>
                    <a:gd name="T12" fmla="*/ 72 w 116"/>
                    <a:gd name="T13" fmla="*/ 59 h 181"/>
                    <a:gd name="T14" fmla="*/ 67 w 116"/>
                    <a:gd name="T15" fmla="*/ 72 h 181"/>
                    <a:gd name="T16" fmla="*/ 59 w 116"/>
                    <a:gd name="T17" fmla="*/ 83 h 181"/>
                    <a:gd name="T18" fmla="*/ 54 w 116"/>
                    <a:gd name="T19" fmla="*/ 88 h 181"/>
                    <a:gd name="T20" fmla="*/ 49 w 116"/>
                    <a:gd name="T21" fmla="*/ 92 h 181"/>
                    <a:gd name="T22" fmla="*/ 43 w 116"/>
                    <a:gd name="T23" fmla="*/ 97 h 181"/>
                    <a:gd name="T24" fmla="*/ 38 w 116"/>
                    <a:gd name="T25" fmla="*/ 101 h 181"/>
                    <a:gd name="T26" fmla="*/ 33 w 116"/>
                    <a:gd name="T27" fmla="*/ 106 h 181"/>
                    <a:gd name="T28" fmla="*/ 28 w 116"/>
                    <a:gd name="T29" fmla="*/ 111 h 181"/>
                    <a:gd name="T30" fmla="*/ 25 w 116"/>
                    <a:gd name="T31" fmla="*/ 117 h 181"/>
                    <a:gd name="T32" fmla="*/ 20 w 116"/>
                    <a:gd name="T33" fmla="*/ 122 h 181"/>
                    <a:gd name="T34" fmla="*/ 12 w 116"/>
                    <a:gd name="T35" fmla="*/ 134 h 181"/>
                    <a:gd name="T36" fmla="*/ 9 w 116"/>
                    <a:gd name="T37" fmla="*/ 148 h 181"/>
                    <a:gd name="T38" fmla="*/ 5 w 116"/>
                    <a:gd name="T39" fmla="*/ 164 h 181"/>
                    <a:gd name="T40" fmla="*/ 0 w 116"/>
                    <a:gd name="T41" fmla="*/ 178 h 181"/>
                    <a:gd name="T42" fmla="*/ 0 w 116"/>
                    <a:gd name="T43" fmla="*/ 180 h 181"/>
                    <a:gd name="T44" fmla="*/ 1 w 116"/>
                    <a:gd name="T45" fmla="*/ 181 h 181"/>
                    <a:gd name="T46" fmla="*/ 4 w 116"/>
                    <a:gd name="T47" fmla="*/ 181 h 181"/>
                    <a:gd name="T48" fmla="*/ 6 w 116"/>
                    <a:gd name="T49" fmla="*/ 179 h 181"/>
                    <a:gd name="T50" fmla="*/ 14 w 116"/>
                    <a:gd name="T51" fmla="*/ 169 h 181"/>
                    <a:gd name="T52" fmla="*/ 21 w 116"/>
                    <a:gd name="T53" fmla="*/ 159 h 181"/>
                    <a:gd name="T54" fmla="*/ 27 w 116"/>
                    <a:gd name="T55" fmla="*/ 147 h 181"/>
                    <a:gd name="T56" fmla="*/ 33 w 116"/>
                    <a:gd name="T57" fmla="*/ 136 h 181"/>
                    <a:gd name="T58" fmla="*/ 37 w 116"/>
                    <a:gd name="T59" fmla="*/ 130 h 181"/>
                    <a:gd name="T60" fmla="*/ 42 w 116"/>
                    <a:gd name="T61" fmla="*/ 124 h 181"/>
                    <a:gd name="T62" fmla="*/ 48 w 116"/>
                    <a:gd name="T63" fmla="*/ 119 h 181"/>
                    <a:gd name="T64" fmla="*/ 54 w 116"/>
                    <a:gd name="T65" fmla="*/ 113 h 181"/>
                    <a:gd name="T66" fmla="*/ 59 w 116"/>
                    <a:gd name="T67" fmla="*/ 107 h 181"/>
                    <a:gd name="T68" fmla="*/ 65 w 116"/>
                    <a:gd name="T69" fmla="*/ 102 h 181"/>
                    <a:gd name="T70" fmla="*/ 71 w 116"/>
                    <a:gd name="T71" fmla="*/ 97 h 181"/>
                    <a:gd name="T72" fmla="*/ 77 w 116"/>
                    <a:gd name="T73" fmla="*/ 92 h 181"/>
                    <a:gd name="T74" fmla="*/ 83 w 116"/>
                    <a:gd name="T75" fmla="*/ 85 h 181"/>
                    <a:gd name="T76" fmla="*/ 88 w 116"/>
                    <a:gd name="T77" fmla="*/ 78 h 181"/>
                    <a:gd name="T78" fmla="*/ 92 w 116"/>
                    <a:gd name="T79" fmla="*/ 71 h 181"/>
                    <a:gd name="T80" fmla="*/ 93 w 116"/>
                    <a:gd name="T81" fmla="*/ 62 h 181"/>
                    <a:gd name="T82" fmla="*/ 95 w 116"/>
                    <a:gd name="T83" fmla="*/ 46 h 181"/>
                    <a:gd name="T84" fmla="*/ 99 w 116"/>
                    <a:gd name="T85" fmla="*/ 31 h 181"/>
                    <a:gd name="T86" fmla="*/ 106 w 116"/>
                    <a:gd name="T87" fmla="*/ 16 h 181"/>
                    <a:gd name="T88" fmla="*/ 116 w 116"/>
                    <a:gd name="T89" fmla="*/ 2 h 181"/>
                    <a:gd name="T90" fmla="*/ 116 w 116"/>
                    <a:gd name="T91" fmla="*/ 1 h 181"/>
                    <a:gd name="T92" fmla="*/ 116 w 116"/>
                    <a:gd name="T93" fmla="*/ 0 h 181"/>
                    <a:gd name="T94" fmla="*/ 115 w 116"/>
                    <a:gd name="T95" fmla="*/ 0 h 181"/>
                    <a:gd name="T96" fmla="*/ 114 w 116"/>
                    <a:gd name="T97" fmla="*/ 1 h 181"/>
                    <a:gd name="T98" fmla="*/ 114 w 116"/>
                    <a:gd name="T99" fmla="*/ 1 h 1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6"/>
                    <a:gd name="T151" fmla="*/ 0 h 181"/>
                    <a:gd name="T152" fmla="*/ 116 w 116"/>
                    <a:gd name="T153" fmla="*/ 181 h 1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6" h="181">
                      <a:moveTo>
                        <a:pt x="114" y="1"/>
                      </a:moveTo>
                      <a:lnTo>
                        <a:pt x="105" y="9"/>
                      </a:lnTo>
                      <a:lnTo>
                        <a:pt x="96" y="16"/>
                      </a:lnTo>
                      <a:lnTo>
                        <a:pt x="89" y="24"/>
                      </a:lnTo>
                      <a:lnTo>
                        <a:pt x="82" y="34"/>
                      </a:lnTo>
                      <a:lnTo>
                        <a:pt x="76" y="46"/>
                      </a:lnTo>
                      <a:lnTo>
                        <a:pt x="72" y="59"/>
                      </a:lnTo>
                      <a:lnTo>
                        <a:pt x="67" y="72"/>
                      </a:lnTo>
                      <a:lnTo>
                        <a:pt x="59" y="83"/>
                      </a:lnTo>
                      <a:lnTo>
                        <a:pt x="54" y="88"/>
                      </a:lnTo>
                      <a:lnTo>
                        <a:pt x="49" y="92"/>
                      </a:lnTo>
                      <a:lnTo>
                        <a:pt x="43" y="97"/>
                      </a:lnTo>
                      <a:lnTo>
                        <a:pt x="38" y="101"/>
                      </a:lnTo>
                      <a:lnTo>
                        <a:pt x="33" y="106"/>
                      </a:lnTo>
                      <a:lnTo>
                        <a:pt x="28" y="111"/>
                      </a:lnTo>
                      <a:lnTo>
                        <a:pt x="25" y="117"/>
                      </a:lnTo>
                      <a:lnTo>
                        <a:pt x="20" y="122"/>
                      </a:lnTo>
                      <a:lnTo>
                        <a:pt x="12" y="134"/>
                      </a:lnTo>
                      <a:lnTo>
                        <a:pt x="9" y="148"/>
                      </a:lnTo>
                      <a:lnTo>
                        <a:pt x="5" y="164"/>
                      </a:lnTo>
                      <a:lnTo>
                        <a:pt x="0" y="178"/>
                      </a:lnTo>
                      <a:lnTo>
                        <a:pt x="0" y="180"/>
                      </a:lnTo>
                      <a:lnTo>
                        <a:pt x="1" y="181"/>
                      </a:lnTo>
                      <a:lnTo>
                        <a:pt x="4" y="181"/>
                      </a:lnTo>
                      <a:lnTo>
                        <a:pt x="6" y="179"/>
                      </a:lnTo>
                      <a:lnTo>
                        <a:pt x="14" y="169"/>
                      </a:lnTo>
                      <a:lnTo>
                        <a:pt x="21" y="159"/>
                      </a:lnTo>
                      <a:lnTo>
                        <a:pt x="27" y="147"/>
                      </a:lnTo>
                      <a:lnTo>
                        <a:pt x="33" y="136"/>
                      </a:lnTo>
                      <a:lnTo>
                        <a:pt x="37" y="130"/>
                      </a:lnTo>
                      <a:lnTo>
                        <a:pt x="42" y="124"/>
                      </a:lnTo>
                      <a:lnTo>
                        <a:pt x="48" y="119"/>
                      </a:lnTo>
                      <a:lnTo>
                        <a:pt x="54" y="113"/>
                      </a:lnTo>
                      <a:lnTo>
                        <a:pt x="59" y="107"/>
                      </a:lnTo>
                      <a:lnTo>
                        <a:pt x="65" y="102"/>
                      </a:lnTo>
                      <a:lnTo>
                        <a:pt x="71" y="97"/>
                      </a:lnTo>
                      <a:lnTo>
                        <a:pt x="77" y="92"/>
                      </a:lnTo>
                      <a:lnTo>
                        <a:pt x="83" y="85"/>
                      </a:lnTo>
                      <a:lnTo>
                        <a:pt x="88" y="78"/>
                      </a:lnTo>
                      <a:lnTo>
                        <a:pt x="92" y="71"/>
                      </a:lnTo>
                      <a:lnTo>
                        <a:pt x="93" y="62"/>
                      </a:lnTo>
                      <a:lnTo>
                        <a:pt x="95" y="46"/>
                      </a:lnTo>
                      <a:lnTo>
                        <a:pt x="99" y="31"/>
                      </a:lnTo>
                      <a:lnTo>
                        <a:pt x="106" y="16"/>
                      </a:lnTo>
                      <a:lnTo>
                        <a:pt x="116" y="2"/>
                      </a:lnTo>
                      <a:lnTo>
                        <a:pt x="116" y="1"/>
                      </a:lnTo>
                      <a:lnTo>
                        <a:pt x="116" y="0"/>
                      </a:lnTo>
                      <a:lnTo>
                        <a:pt x="115" y="0"/>
                      </a:lnTo>
                      <a:lnTo>
                        <a:pt x="114" y="1"/>
                      </a:lnTo>
                      <a:close/>
                    </a:path>
                  </a:pathLst>
                </a:custGeom>
                <a:solidFill>
                  <a:srgbClr val="000000"/>
                </a:solidFill>
                <a:ln w="9525">
                  <a:noFill/>
                  <a:round/>
                  <a:headEnd/>
                  <a:tailEnd/>
                </a:ln>
              </p:spPr>
              <p:txBody>
                <a:bodyPr/>
                <a:lstStyle/>
                <a:p>
                  <a:endParaRPr lang="en-US">
                    <a:solidFill>
                      <a:srgbClr val="000000"/>
                    </a:solidFill>
                  </a:endParaRPr>
                </a:p>
              </p:txBody>
            </p:sp>
            <p:sp>
              <p:nvSpPr>
                <p:cNvPr id="25940" name="Freeform 70"/>
                <p:cNvSpPr>
                  <a:spLocks/>
                </p:cNvSpPr>
                <p:nvPr/>
              </p:nvSpPr>
              <p:spPr bwMode="auto">
                <a:xfrm>
                  <a:off x="5579" y="3299"/>
                  <a:ext cx="146" cy="35"/>
                </a:xfrm>
                <a:custGeom>
                  <a:avLst/>
                  <a:gdLst>
                    <a:gd name="T0" fmla="*/ 0 w 146"/>
                    <a:gd name="T1" fmla="*/ 7 h 35"/>
                    <a:gd name="T2" fmla="*/ 8 w 146"/>
                    <a:gd name="T3" fmla="*/ 14 h 35"/>
                    <a:gd name="T4" fmla="*/ 17 w 146"/>
                    <a:gd name="T5" fmla="*/ 19 h 35"/>
                    <a:gd name="T6" fmla="*/ 25 w 146"/>
                    <a:gd name="T7" fmla="*/ 23 h 35"/>
                    <a:gd name="T8" fmla="*/ 34 w 146"/>
                    <a:gd name="T9" fmla="*/ 26 h 35"/>
                    <a:gd name="T10" fmla="*/ 42 w 146"/>
                    <a:gd name="T11" fmla="*/ 29 h 35"/>
                    <a:gd name="T12" fmla="*/ 51 w 146"/>
                    <a:gd name="T13" fmla="*/ 32 h 35"/>
                    <a:gd name="T14" fmla="*/ 61 w 146"/>
                    <a:gd name="T15" fmla="*/ 34 h 35"/>
                    <a:gd name="T16" fmla="*/ 72 w 146"/>
                    <a:gd name="T17" fmla="*/ 35 h 35"/>
                    <a:gd name="T18" fmla="*/ 82 w 146"/>
                    <a:gd name="T19" fmla="*/ 35 h 35"/>
                    <a:gd name="T20" fmla="*/ 92 w 146"/>
                    <a:gd name="T21" fmla="*/ 34 h 35"/>
                    <a:gd name="T22" fmla="*/ 101 w 146"/>
                    <a:gd name="T23" fmla="*/ 33 h 35"/>
                    <a:gd name="T24" fmla="*/ 109 w 146"/>
                    <a:gd name="T25" fmla="*/ 30 h 35"/>
                    <a:gd name="T26" fmla="*/ 118 w 146"/>
                    <a:gd name="T27" fmla="*/ 26 h 35"/>
                    <a:gd name="T28" fmla="*/ 126 w 146"/>
                    <a:gd name="T29" fmla="*/ 22 h 35"/>
                    <a:gd name="T30" fmla="*/ 134 w 146"/>
                    <a:gd name="T31" fmla="*/ 17 h 35"/>
                    <a:gd name="T32" fmla="*/ 142 w 146"/>
                    <a:gd name="T33" fmla="*/ 11 h 35"/>
                    <a:gd name="T34" fmla="*/ 145 w 146"/>
                    <a:gd name="T35" fmla="*/ 7 h 35"/>
                    <a:gd name="T36" fmla="*/ 146 w 146"/>
                    <a:gd name="T37" fmla="*/ 3 h 35"/>
                    <a:gd name="T38" fmla="*/ 142 w 146"/>
                    <a:gd name="T39" fmla="*/ 1 h 35"/>
                    <a:gd name="T40" fmla="*/ 137 w 146"/>
                    <a:gd name="T41" fmla="*/ 0 h 35"/>
                    <a:gd name="T42" fmla="*/ 130 w 146"/>
                    <a:gd name="T43" fmla="*/ 2 h 35"/>
                    <a:gd name="T44" fmla="*/ 124 w 146"/>
                    <a:gd name="T45" fmla="*/ 3 h 35"/>
                    <a:gd name="T46" fmla="*/ 117 w 146"/>
                    <a:gd name="T47" fmla="*/ 5 h 35"/>
                    <a:gd name="T48" fmla="*/ 111 w 146"/>
                    <a:gd name="T49" fmla="*/ 7 h 35"/>
                    <a:gd name="T50" fmla="*/ 103 w 146"/>
                    <a:gd name="T51" fmla="*/ 9 h 35"/>
                    <a:gd name="T52" fmla="*/ 97 w 146"/>
                    <a:gd name="T53" fmla="*/ 10 h 35"/>
                    <a:gd name="T54" fmla="*/ 90 w 146"/>
                    <a:gd name="T55" fmla="*/ 11 h 35"/>
                    <a:gd name="T56" fmla="*/ 82 w 146"/>
                    <a:gd name="T57" fmla="*/ 11 h 35"/>
                    <a:gd name="T58" fmla="*/ 72 w 146"/>
                    <a:gd name="T59" fmla="*/ 11 h 35"/>
                    <a:gd name="T60" fmla="*/ 62 w 146"/>
                    <a:gd name="T61" fmla="*/ 12 h 35"/>
                    <a:gd name="T62" fmla="*/ 52 w 146"/>
                    <a:gd name="T63" fmla="*/ 12 h 35"/>
                    <a:gd name="T64" fmla="*/ 42 w 146"/>
                    <a:gd name="T65" fmla="*/ 12 h 35"/>
                    <a:gd name="T66" fmla="*/ 31 w 146"/>
                    <a:gd name="T67" fmla="*/ 11 h 35"/>
                    <a:gd name="T68" fmla="*/ 22 w 146"/>
                    <a:gd name="T69" fmla="*/ 10 h 35"/>
                    <a:gd name="T70" fmla="*/ 12 w 146"/>
                    <a:gd name="T71" fmla="*/ 9 h 35"/>
                    <a:gd name="T72" fmla="*/ 1 w 146"/>
                    <a:gd name="T73" fmla="*/ 7 h 35"/>
                    <a:gd name="T74" fmla="*/ 1 w 146"/>
                    <a:gd name="T75" fmla="*/ 7 h 35"/>
                    <a:gd name="T76" fmla="*/ 1 w 146"/>
                    <a:gd name="T77" fmla="*/ 7 h 35"/>
                    <a:gd name="T78" fmla="*/ 0 w 146"/>
                    <a:gd name="T79" fmla="*/ 7 h 35"/>
                    <a:gd name="T80" fmla="*/ 0 w 146"/>
                    <a:gd name="T81" fmla="*/ 7 h 35"/>
                    <a:gd name="T82" fmla="*/ 0 w 146"/>
                    <a:gd name="T83" fmla="*/ 7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6"/>
                    <a:gd name="T127" fmla="*/ 0 h 35"/>
                    <a:gd name="T128" fmla="*/ 146 w 146"/>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6" h="35">
                      <a:moveTo>
                        <a:pt x="0" y="7"/>
                      </a:moveTo>
                      <a:lnTo>
                        <a:pt x="8" y="14"/>
                      </a:lnTo>
                      <a:lnTo>
                        <a:pt x="17" y="19"/>
                      </a:lnTo>
                      <a:lnTo>
                        <a:pt x="25" y="23"/>
                      </a:lnTo>
                      <a:lnTo>
                        <a:pt x="34" y="26"/>
                      </a:lnTo>
                      <a:lnTo>
                        <a:pt x="42" y="29"/>
                      </a:lnTo>
                      <a:lnTo>
                        <a:pt x="51" y="32"/>
                      </a:lnTo>
                      <a:lnTo>
                        <a:pt x="61" y="34"/>
                      </a:lnTo>
                      <a:lnTo>
                        <a:pt x="72" y="35"/>
                      </a:lnTo>
                      <a:lnTo>
                        <a:pt x="82" y="35"/>
                      </a:lnTo>
                      <a:lnTo>
                        <a:pt x="92" y="34"/>
                      </a:lnTo>
                      <a:lnTo>
                        <a:pt x="101" y="33"/>
                      </a:lnTo>
                      <a:lnTo>
                        <a:pt x="109" y="30"/>
                      </a:lnTo>
                      <a:lnTo>
                        <a:pt x="118" y="26"/>
                      </a:lnTo>
                      <a:lnTo>
                        <a:pt x="126" y="22"/>
                      </a:lnTo>
                      <a:lnTo>
                        <a:pt x="134" y="17"/>
                      </a:lnTo>
                      <a:lnTo>
                        <a:pt x="142" y="11"/>
                      </a:lnTo>
                      <a:lnTo>
                        <a:pt x="145" y="7"/>
                      </a:lnTo>
                      <a:lnTo>
                        <a:pt x="146" y="3"/>
                      </a:lnTo>
                      <a:lnTo>
                        <a:pt x="142" y="1"/>
                      </a:lnTo>
                      <a:lnTo>
                        <a:pt x="137" y="0"/>
                      </a:lnTo>
                      <a:lnTo>
                        <a:pt x="130" y="2"/>
                      </a:lnTo>
                      <a:lnTo>
                        <a:pt x="124" y="3"/>
                      </a:lnTo>
                      <a:lnTo>
                        <a:pt x="117" y="5"/>
                      </a:lnTo>
                      <a:lnTo>
                        <a:pt x="111" y="7"/>
                      </a:lnTo>
                      <a:lnTo>
                        <a:pt x="103" y="9"/>
                      </a:lnTo>
                      <a:lnTo>
                        <a:pt x="97" y="10"/>
                      </a:lnTo>
                      <a:lnTo>
                        <a:pt x="90" y="11"/>
                      </a:lnTo>
                      <a:lnTo>
                        <a:pt x="82" y="11"/>
                      </a:lnTo>
                      <a:lnTo>
                        <a:pt x="72" y="11"/>
                      </a:lnTo>
                      <a:lnTo>
                        <a:pt x="62" y="12"/>
                      </a:lnTo>
                      <a:lnTo>
                        <a:pt x="52" y="12"/>
                      </a:lnTo>
                      <a:lnTo>
                        <a:pt x="42" y="12"/>
                      </a:lnTo>
                      <a:lnTo>
                        <a:pt x="31" y="11"/>
                      </a:lnTo>
                      <a:lnTo>
                        <a:pt x="22" y="10"/>
                      </a:lnTo>
                      <a:lnTo>
                        <a:pt x="12" y="9"/>
                      </a:lnTo>
                      <a:lnTo>
                        <a:pt x="1" y="7"/>
                      </a:lnTo>
                      <a:lnTo>
                        <a:pt x="0" y="7"/>
                      </a:lnTo>
                      <a:close/>
                    </a:path>
                  </a:pathLst>
                </a:custGeom>
                <a:solidFill>
                  <a:srgbClr val="000000"/>
                </a:solidFill>
                <a:ln w="9525">
                  <a:noFill/>
                  <a:round/>
                  <a:headEnd/>
                  <a:tailEnd/>
                </a:ln>
              </p:spPr>
              <p:txBody>
                <a:bodyPr/>
                <a:lstStyle/>
                <a:p>
                  <a:endParaRPr lang="en-US">
                    <a:solidFill>
                      <a:srgbClr val="000000"/>
                    </a:solidFill>
                  </a:endParaRPr>
                </a:p>
              </p:txBody>
            </p:sp>
            <p:sp>
              <p:nvSpPr>
                <p:cNvPr id="25941" name="Freeform 71"/>
                <p:cNvSpPr>
                  <a:spLocks/>
                </p:cNvSpPr>
                <p:nvPr/>
              </p:nvSpPr>
              <p:spPr bwMode="auto">
                <a:xfrm>
                  <a:off x="5726" y="3178"/>
                  <a:ext cx="44" cy="133"/>
                </a:xfrm>
                <a:custGeom>
                  <a:avLst/>
                  <a:gdLst>
                    <a:gd name="T0" fmla="*/ 7 w 44"/>
                    <a:gd name="T1" fmla="*/ 133 h 133"/>
                    <a:gd name="T2" fmla="*/ 12 w 44"/>
                    <a:gd name="T3" fmla="*/ 118 h 133"/>
                    <a:gd name="T4" fmla="*/ 16 w 44"/>
                    <a:gd name="T5" fmla="*/ 103 h 133"/>
                    <a:gd name="T6" fmla="*/ 18 w 44"/>
                    <a:gd name="T7" fmla="*/ 87 h 133"/>
                    <a:gd name="T8" fmla="*/ 17 w 44"/>
                    <a:gd name="T9" fmla="*/ 72 h 133"/>
                    <a:gd name="T10" fmla="*/ 16 w 44"/>
                    <a:gd name="T11" fmla="*/ 61 h 133"/>
                    <a:gd name="T12" fmla="*/ 17 w 44"/>
                    <a:gd name="T13" fmla="*/ 50 h 133"/>
                    <a:gd name="T14" fmla="*/ 21 w 44"/>
                    <a:gd name="T15" fmla="*/ 41 h 133"/>
                    <a:gd name="T16" fmla="*/ 27 w 44"/>
                    <a:gd name="T17" fmla="*/ 31 h 133"/>
                    <a:gd name="T18" fmla="*/ 30 w 44"/>
                    <a:gd name="T19" fmla="*/ 25 h 133"/>
                    <a:gd name="T20" fmla="*/ 35 w 44"/>
                    <a:gd name="T21" fmla="*/ 18 h 133"/>
                    <a:gd name="T22" fmla="*/ 39 w 44"/>
                    <a:gd name="T23" fmla="*/ 12 h 133"/>
                    <a:gd name="T24" fmla="*/ 43 w 44"/>
                    <a:gd name="T25" fmla="*/ 4 h 133"/>
                    <a:gd name="T26" fmla="*/ 44 w 44"/>
                    <a:gd name="T27" fmla="*/ 1 h 133"/>
                    <a:gd name="T28" fmla="*/ 41 w 44"/>
                    <a:gd name="T29" fmla="*/ 0 h 133"/>
                    <a:gd name="T30" fmla="*/ 39 w 44"/>
                    <a:gd name="T31" fmla="*/ 1 h 133"/>
                    <a:gd name="T32" fmla="*/ 35 w 44"/>
                    <a:gd name="T33" fmla="*/ 2 h 133"/>
                    <a:gd name="T34" fmla="*/ 24 w 44"/>
                    <a:gd name="T35" fmla="*/ 12 h 133"/>
                    <a:gd name="T36" fmla="*/ 13 w 44"/>
                    <a:gd name="T37" fmla="*/ 23 h 133"/>
                    <a:gd name="T38" fmla="*/ 5 w 44"/>
                    <a:gd name="T39" fmla="*/ 35 h 133"/>
                    <a:gd name="T40" fmla="*/ 0 w 44"/>
                    <a:gd name="T41" fmla="*/ 46 h 133"/>
                    <a:gd name="T42" fmla="*/ 0 w 44"/>
                    <a:gd name="T43" fmla="*/ 54 h 133"/>
                    <a:gd name="T44" fmla="*/ 1 w 44"/>
                    <a:gd name="T45" fmla="*/ 62 h 133"/>
                    <a:gd name="T46" fmla="*/ 4 w 44"/>
                    <a:gd name="T47" fmla="*/ 69 h 133"/>
                    <a:gd name="T48" fmla="*/ 6 w 44"/>
                    <a:gd name="T49" fmla="*/ 76 h 133"/>
                    <a:gd name="T50" fmla="*/ 10 w 44"/>
                    <a:gd name="T51" fmla="*/ 90 h 133"/>
                    <a:gd name="T52" fmla="*/ 11 w 44"/>
                    <a:gd name="T53" fmla="*/ 105 h 133"/>
                    <a:gd name="T54" fmla="*/ 10 w 44"/>
                    <a:gd name="T55" fmla="*/ 119 h 133"/>
                    <a:gd name="T56" fmla="*/ 7 w 44"/>
                    <a:gd name="T57" fmla="*/ 133 h 133"/>
                    <a:gd name="T58" fmla="*/ 7 w 44"/>
                    <a:gd name="T59" fmla="*/ 133 h 133"/>
                    <a:gd name="T60" fmla="*/ 7 w 44"/>
                    <a:gd name="T61" fmla="*/ 133 h 133"/>
                    <a:gd name="T62" fmla="*/ 7 w 44"/>
                    <a:gd name="T63" fmla="*/ 133 h 133"/>
                    <a:gd name="T64" fmla="*/ 7 w 44"/>
                    <a:gd name="T65" fmla="*/ 133 h 133"/>
                    <a:gd name="T66" fmla="*/ 7 w 44"/>
                    <a:gd name="T67" fmla="*/ 133 h 1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33"/>
                    <a:gd name="T104" fmla="*/ 44 w 44"/>
                    <a:gd name="T105" fmla="*/ 133 h 1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33">
                      <a:moveTo>
                        <a:pt x="7" y="133"/>
                      </a:moveTo>
                      <a:lnTo>
                        <a:pt x="12" y="118"/>
                      </a:lnTo>
                      <a:lnTo>
                        <a:pt x="16" y="103"/>
                      </a:lnTo>
                      <a:lnTo>
                        <a:pt x="18" y="87"/>
                      </a:lnTo>
                      <a:lnTo>
                        <a:pt x="17" y="72"/>
                      </a:lnTo>
                      <a:lnTo>
                        <a:pt x="16" y="61"/>
                      </a:lnTo>
                      <a:lnTo>
                        <a:pt x="17" y="50"/>
                      </a:lnTo>
                      <a:lnTo>
                        <a:pt x="21" y="41"/>
                      </a:lnTo>
                      <a:lnTo>
                        <a:pt x="27" y="31"/>
                      </a:lnTo>
                      <a:lnTo>
                        <a:pt x="30" y="25"/>
                      </a:lnTo>
                      <a:lnTo>
                        <a:pt x="35" y="18"/>
                      </a:lnTo>
                      <a:lnTo>
                        <a:pt x="39" y="12"/>
                      </a:lnTo>
                      <a:lnTo>
                        <a:pt x="43" y="4"/>
                      </a:lnTo>
                      <a:lnTo>
                        <a:pt x="44" y="1"/>
                      </a:lnTo>
                      <a:lnTo>
                        <a:pt x="41" y="0"/>
                      </a:lnTo>
                      <a:lnTo>
                        <a:pt x="39" y="1"/>
                      </a:lnTo>
                      <a:lnTo>
                        <a:pt x="35" y="2"/>
                      </a:lnTo>
                      <a:lnTo>
                        <a:pt x="24" y="12"/>
                      </a:lnTo>
                      <a:lnTo>
                        <a:pt x="13" y="23"/>
                      </a:lnTo>
                      <a:lnTo>
                        <a:pt x="5" y="35"/>
                      </a:lnTo>
                      <a:lnTo>
                        <a:pt x="0" y="46"/>
                      </a:lnTo>
                      <a:lnTo>
                        <a:pt x="0" y="54"/>
                      </a:lnTo>
                      <a:lnTo>
                        <a:pt x="1" y="62"/>
                      </a:lnTo>
                      <a:lnTo>
                        <a:pt x="4" y="69"/>
                      </a:lnTo>
                      <a:lnTo>
                        <a:pt x="6" y="76"/>
                      </a:lnTo>
                      <a:lnTo>
                        <a:pt x="10" y="90"/>
                      </a:lnTo>
                      <a:lnTo>
                        <a:pt x="11" y="105"/>
                      </a:lnTo>
                      <a:lnTo>
                        <a:pt x="10" y="119"/>
                      </a:lnTo>
                      <a:lnTo>
                        <a:pt x="7" y="133"/>
                      </a:lnTo>
                      <a:close/>
                    </a:path>
                  </a:pathLst>
                </a:custGeom>
                <a:solidFill>
                  <a:srgbClr val="000000"/>
                </a:solidFill>
                <a:ln w="9525">
                  <a:noFill/>
                  <a:round/>
                  <a:headEnd/>
                  <a:tailEnd/>
                </a:ln>
              </p:spPr>
              <p:txBody>
                <a:bodyPr/>
                <a:lstStyle/>
                <a:p>
                  <a:endParaRPr lang="en-US">
                    <a:solidFill>
                      <a:srgbClr val="000000"/>
                    </a:solidFill>
                  </a:endParaRPr>
                </a:p>
              </p:txBody>
            </p:sp>
            <p:sp>
              <p:nvSpPr>
                <p:cNvPr id="25942" name="Freeform 72"/>
                <p:cNvSpPr>
                  <a:spLocks/>
                </p:cNvSpPr>
                <p:nvPr/>
              </p:nvSpPr>
              <p:spPr bwMode="auto">
                <a:xfrm>
                  <a:off x="5222" y="3171"/>
                  <a:ext cx="101" cy="26"/>
                </a:xfrm>
                <a:custGeom>
                  <a:avLst/>
                  <a:gdLst>
                    <a:gd name="T0" fmla="*/ 0 w 101"/>
                    <a:gd name="T1" fmla="*/ 1 h 26"/>
                    <a:gd name="T2" fmla="*/ 11 w 101"/>
                    <a:gd name="T3" fmla="*/ 9 h 26"/>
                    <a:gd name="T4" fmla="*/ 22 w 101"/>
                    <a:gd name="T5" fmla="*/ 15 h 26"/>
                    <a:gd name="T6" fmla="*/ 34 w 101"/>
                    <a:gd name="T7" fmla="*/ 21 h 26"/>
                    <a:gd name="T8" fmla="*/ 46 w 101"/>
                    <a:gd name="T9" fmla="*/ 24 h 26"/>
                    <a:gd name="T10" fmla="*/ 58 w 101"/>
                    <a:gd name="T11" fmla="*/ 26 h 26"/>
                    <a:gd name="T12" fmla="*/ 72 w 101"/>
                    <a:gd name="T13" fmla="*/ 25 h 26"/>
                    <a:gd name="T14" fmla="*/ 85 w 101"/>
                    <a:gd name="T15" fmla="*/ 23 h 26"/>
                    <a:gd name="T16" fmla="*/ 99 w 101"/>
                    <a:gd name="T17" fmla="*/ 19 h 26"/>
                    <a:gd name="T18" fmla="*/ 100 w 101"/>
                    <a:gd name="T19" fmla="*/ 18 h 26"/>
                    <a:gd name="T20" fmla="*/ 101 w 101"/>
                    <a:gd name="T21" fmla="*/ 15 h 26"/>
                    <a:gd name="T22" fmla="*/ 100 w 101"/>
                    <a:gd name="T23" fmla="*/ 13 h 26"/>
                    <a:gd name="T24" fmla="*/ 99 w 101"/>
                    <a:gd name="T25" fmla="*/ 13 h 26"/>
                    <a:gd name="T26" fmla="*/ 92 w 101"/>
                    <a:gd name="T27" fmla="*/ 14 h 26"/>
                    <a:gd name="T28" fmla="*/ 86 w 101"/>
                    <a:gd name="T29" fmla="*/ 15 h 26"/>
                    <a:gd name="T30" fmla="*/ 82 w 101"/>
                    <a:gd name="T31" fmla="*/ 18 h 26"/>
                    <a:gd name="T32" fmla="*/ 75 w 101"/>
                    <a:gd name="T33" fmla="*/ 19 h 26"/>
                    <a:gd name="T34" fmla="*/ 69 w 101"/>
                    <a:gd name="T35" fmla="*/ 20 h 26"/>
                    <a:gd name="T36" fmla="*/ 63 w 101"/>
                    <a:gd name="T37" fmla="*/ 20 h 26"/>
                    <a:gd name="T38" fmla="*/ 56 w 101"/>
                    <a:gd name="T39" fmla="*/ 20 h 26"/>
                    <a:gd name="T40" fmla="*/ 50 w 101"/>
                    <a:gd name="T41" fmla="*/ 19 h 26"/>
                    <a:gd name="T42" fmla="*/ 43 w 101"/>
                    <a:gd name="T43" fmla="*/ 18 h 26"/>
                    <a:gd name="T44" fmla="*/ 35 w 101"/>
                    <a:gd name="T45" fmla="*/ 16 h 26"/>
                    <a:gd name="T46" fmla="*/ 29 w 101"/>
                    <a:gd name="T47" fmla="*/ 14 h 26"/>
                    <a:gd name="T48" fmla="*/ 23 w 101"/>
                    <a:gd name="T49" fmla="*/ 13 h 26"/>
                    <a:gd name="T50" fmla="*/ 17 w 101"/>
                    <a:gd name="T51" fmla="*/ 11 h 26"/>
                    <a:gd name="T52" fmla="*/ 12 w 101"/>
                    <a:gd name="T53" fmla="*/ 8 h 26"/>
                    <a:gd name="T54" fmla="*/ 6 w 101"/>
                    <a:gd name="T55" fmla="*/ 4 h 26"/>
                    <a:gd name="T56" fmla="*/ 0 w 101"/>
                    <a:gd name="T57" fmla="*/ 0 h 26"/>
                    <a:gd name="T58" fmla="*/ 0 w 101"/>
                    <a:gd name="T59" fmla="*/ 0 h 26"/>
                    <a:gd name="T60" fmla="*/ 0 w 101"/>
                    <a:gd name="T61" fmla="*/ 0 h 26"/>
                    <a:gd name="T62" fmla="*/ 0 w 101"/>
                    <a:gd name="T63" fmla="*/ 1 h 26"/>
                    <a:gd name="T64" fmla="*/ 0 w 101"/>
                    <a:gd name="T65" fmla="*/ 1 h 26"/>
                    <a:gd name="T66" fmla="*/ 0 w 101"/>
                    <a:gd name="T67" fmla="*/ 1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1"/>
                    <a:gd name="T103" fmla="*/ 0 h 26"/>
                    <a:gd name="T104" fmla="*/ 101 w 101"/>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1" h="26">
                      <a:moveTo>
                        <a:pt x="0" y="1"/>
                      </a:moveTo>
                      <a:lnTo>
                        <a:pt x="11" y="9"/>
                      </a:lnTo>
                      <a:lnTo>
                        <a:pt x="22" y="15"/>
                      </a:lnTo>
                      <a:lnTo>
                        <a:pt x="34" y="21"/>
                      </a:lnTo>
                      <a:lnTo>
                        <a:pt x="46" y="24"/>
                      </a:lnTo>
                      <a:lnTo>
                        <a:pt x="58" y="26"/>
                      </a:lnTo>
                      <a:lnTo>
                        <a:pt x="72" y="25"/>
                      </a:lnTo>
                      <a:lnTo>
                        <a:pt x="85" y="23"/>
                      </a:lnTo>
                      <a:lnTo>
                        <a:pt x="99" y="19"/>
                      </a:lnTo>
                      <a:lnTo>
                        <a:pt x="100" y="18"/>
                      </a:lnTo>
                      <a:lnTo>
                        <a:pt x="101" y="15"/>
                      </a:lnTo>
                      <a:lnTo>
                        <a:pt x="100" y="13"/>
                      </a:lnTo>
                      <a:lnTo>
                        <a:pt x="99" y="13"/>
                      </a:lnTo>
                      <a:lnTo>
                        <a:pt x="92" y="14"/>
                      </a:lnTo>
                      <a:lnTo>
                        <a:pt x="86" y="15"/>
                      </a:lnTo>
                      <a:lnTo>
                        <a:pt x="82" y="18"/>
                      </a:lnTo>
                      <a:lnTo>
                        <a:pt x="75" y="19"/>
                      </a:lnTo>
                      <a:lnTo>
                        <a:pt x="69" y="20"/>
                      </a:lnTo>
                      <a:lnTo>
                        <a:pt x="63" y="20"/>
                      </a:lnTo>
                      <a:lnTo>
                        <a:pt x="56" y="20"/>
                      </a:lnTo>
                      <a:lnTo>
                        <a:pt x="50" y="19"/>
                      </a:lnTo>
                      <a:lnTo>
                        <a:pt x="43" y="18"/>
                      </a:lnTo>
                      <a:lnTo>
                        <a:pt x="35" y="16"/>
                      </a:lnTo>
                      <a:lnTo>
                        <a:pt x="29" y="14"/>
                      </a:lnTo>
                      <a:lnTo>
                        <a:pt x="23" y="13"/>
                      </a:lnTo>
                      <a:lnTo>
                        <a:pt x="17" y="11"/>
                      </a:lnTo>
                      <a:lnTo>
                        <a:pt x="12" y="8"/>
                      </a:lnTo>
                      <a:lnTo>
                        <a:pt x="6" y="4"/>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943" name="Freeform 73"/>
                <p:cNvSpPr>
                  <a:spLocks/>
                </p:cNvSpPr>
                <p:nvPr/>
              </p:nvSpPr>
              <p:spPr bwMode="auto">
                <a:xfrm>
                  <a:off x="5635" y="3253"/>
                  <a:ext cx="90" cy="23"/>
                </a:xfrm>
                <a:custGeom>
                  <a:avLst/>
                  <a:gdLst>
                    <a:gd name="T0" fmla="*/ 0 w 90"/>
                    <a:gd name="T1" fmla="*/ 2 h 23"/>
                    <a:gd name="T2" fmla="*/ 3 w 90"/>
                    <a:gd name="T3" fmla="*/ 5 h 23"/>
                    <a:gd name="T4" fmla="*/ 8 w 90"/>
                    <a:gd name="T5" fmla="*/ 9 h 23"/>
                    <a:gd name="T6" fmla="*/ 13 w 90"/>
                    <a:gd name="T7" fmla="*/ 12 h 23"/>
                    <a:gd name="T8" fmla="*/ 18 w 90"/>
                    <a:gd name="T9" fmla="*/ 15 h 23"/>
                    <a:gd name="T10" fmla="*/ 23 w 90"/>
                    <a:gd name="T11" fmla="*/ 19 h 23"/>
                    <a:gd name="T12" fmla="*/ 28 w 90"/>
                    <a:gd name="T13" fmla="*/ 21 h 23"/>
                    <a:gd name="T14" fmla="*/ 33 w 90"/>
                    <a:gd name="T15" fmla="*/ 22 h 23"/>
                    <a:gd name="T16" fmla="*/ 39 w 90"/>
                    <a:gd name="T17" fmla="*/ 23 h 23"/>
                    <a:gd name="T18" fmla="*/ 46 w 90"/>
                    <a:gd name="T19" fmla="*/ 23 h 23"/>
                    <a:gd name="T20" fmla="*/ 52 w 90"/>
                    <a:gd name="T21" fmla="*/ 23 h 23"/>
                    <a:gd name="T22" fmla="*/ 58 w 90"/>
                    <a:gd name="T23" fmla="*/ 22 h 23"/>
                    <a:gd name="T24" fmla="*/ 64 w 90"/>
                    <a:gd name="T25" fmla="*/ 21 h 23"/>
                    <a:gd name="T26" fmla="*/ 70 w 90"/>
                    <a:gd name="T27" fmla="*/ 19 h 23"/>
                    <a:gd name="T28" fmla="*/ 76 w 90"/>
                    <a:gd name="T29" fmla="*/ 16 h 23"/>
                    <a:gd name="T30" fmla="*/ 81 w 90"/>
                    <a:gd name="T31" fmla="*/ 13 h 23"/>
                    <a:gd name="T32" fmla="*/ 87 w 90"/>
                    <a:gd name="T33" fmla="*/ 10 h 23"/>
                    <a:gd name="T34" fmla="*/ 89 w 90"/>
                    <a:gd name="T35" fmla="*/ 8 h 23"/>
                    <a:gd name="T36" fmla="*/ 90 w 90"/>
                    <a:gd name="T37" fmla="*/ 5 h 23"/>
                    <a:gd name="T38" fmla="*/ 89 w 90"/>
                    <a:gd name="T39" fmla="*/ 3 h 23"/>
                    <a:gd name="T40" fmla="*/ 86 w 90"/>
                    <a:gd name="T41" fmla="*/ 3 h 23"/>
                    <a:gd name="T42" fmla="*/ 81 w 90"/>
                    <a:gd name="T43" fmla="*/ 4 h 23"/>
                    <a:gd name="T44" fmla="*/ 75 w 90"/>
                    <a:gd name="T45" fmla="*/ 6 h 23"/>
                    <a:gd name="T46" fmla="*/ 70 w 90"/>
                    <a:gd name="T47" fmla="*/ 7 h 23"/>
                    <a:gd name="T48" fmla="*/ 64 w 90"/>
                    <a:gd name="T49" fmla="*/ 9 h 23"/>
                    <a:gd name="T50" fmla="*/ 59 w 90"/>
                    <a:gd name="T51" fmla="*/ 10 h 23"/>
                    <a:gd name="T52" fmla="*/ 53 w 90"/>
                    <a:gd name="T53" fmla="*/ 11 h 23"/>
                    <a:gd name="T54" fmla="*/ 48 w 90"/>
                    <a:gd name="T55" fmla="*/ 11 h 23"/>
                    <a:gd name="T56" fmla="*/ 42 w 90"/>
                    <a:gd name="T57" fmla="*/ 12 h 23"/>
                    <a:gd name="T58" fmla="*/ 36 w 90"/>
                    <a:gd name="T59" fmla="*/ 12 h 23"/>
                    <a:gd name="T60" fmla="*/ 31 w 90"/>
                    <a:gd name="T61" fmla="*/ 12 h 23"/>
                    <a:gd name="T62" fmla="*/ 25 w 90"/>
                    <a:gd name="T63" fmla="*/ 10 h 23"/>
                    <a:gd name="T64" fmla="*/ 20 w 90"/>
                    <a:gd name="T65" fmla="*/ 9 h 23"/>
                    <a:gd name="T66" fmla="*/ 16 w 90"/>
                    <a:gd name="T67" fmla="*/ 7 h 23"/>
                    <a:gd name="T68" fmla="*/ 11 w 90"/>
                    <a:gd name="T69" fmla="*/ 5 h 23"/>
                    <a:gd name="T70" fmla="*/ 6 w 90"/>
                    <a:gd name="T71" fmla="*/ 3 h 23"/>
                    <a:gd name="T72" fmla="*/ 1 w 90"/>
                    <a:gd name="T73" fmla="*/ 0 h 23"/>
                    <a:gd name="T74" fmla="*/ 0 w 90"/>
                    <a:gd name="T75" fmla="*/ 0 h 23"/>
                    <a:gd name="T76" fmla="*/ 0 w 90"/>
                    <a:gd name="T77" fmla="*/ 1 h 23"/>
                    <a:gd name="T78" fmla="*/ 0 w 90"/>
                    <a:gd name="T79" fmla="*/ 2 h 23"/>
                    <a:gd name="T80" fmla="*/ 0 w 90"/>
                    <a:gd name="T81" fmla="*/ 2 h 23"/>
                    <a:gd name="T82" fmla="*/ 0 w 90"/>
                    <a:gd name="T83" fmla="*/ 2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0"/>
                    <a:gd name="T127" fmla="*/ 0 h 23"/>
                    <a:gd name="T128" fmla="*/ 90 w 90"/>
                    <a:gd name="T129" fmla="*/ 23 h 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0" h="23">
                      <a:moveTo>
                        <a:pt x="0" y="2"/>
                      </a:moveTo>
                      <a:lnTo>
                        <a:pt x="3" y="5"/>
                      </a:lnTo>
                      <a:lnTo>
                        <a:pt x="8" y="9"/>
                      </a:lnTo>
                      <a:lnTo>
                        <a:pt x="13" y="12"/>
                      </a:lnTo>
                      <a:lnTo>
                        <a:pt x="18" y="15"/>
                      </a:lnTo>
                      <a:lnTo>
                        <a:pt x="23" y="19"/>
                      </a:lnTo>
                      <a:lnTo>
                        <a:pt x="28" y="21"/>
                      </a:lnTo>
                      <a:lnTo>
                        <a:pt x="33" y="22"/>
                      </a:lnTo>
                      <a:lnTo>
                        <a:pt x="39" y="23"/>
                      </a:lnTo>
                      <a:lnTo>
                        <a:pt x="46" y="23"/>
                      </a:lnTo>
                      <a:lnTo>
                        <a:pt x="52" y="23"/>
                      </a:lnTo>
                      <a:lnTo>
                        <a:pt x="58" y="22"/>
                      </a:lnTo>
                      <a:lnTo>
                        <a:pt x="64" y="21"/>
                      </a:lnTo>
                      <a:lnTo>
                        <a:pt x="70" y="19"/>
                      </a:lnTo>
                      <a:lnTo>
                        <a:pt x="76" y="16"/>
                      </a:lnTo>
                      <a:lnTo>
                        <a:pt x="81" y="13"/>
                      </a:lnTo>
                      <a:lnTo>
                        <a:pt x="87" y="10"/>
                      </a:lnTo>
                      <a:lnTo>
                        <a:pt x="89" y="8"/>
                      </a:lnTo>
                      <a:lnTo>
                        <a:pt x="90" y="5"/>
                      </a:lnTo>
                      <a:lnTo>
                        <a:pt x="89" y="3"/>
                      </a:lnTo>
                      <a:lnTo>
                        <a:pt x="86" y="3"/>
                      </a:lnTo>
                      <a:lnTo>
                        <a:pt x="81" y="4"/>
                      </a:lnTo>
                      <a:lnTo>
                        <a:pt x="75" y="6"/>
                      </a:lnTo>
                      <a:lnTo>
                        <a:pt x="70" y="7"/>
                      </a:lnTo>
                      <a:lnTo>
                        <a:pt x="64" y="9"/>
                      </a:lnTo>
                      <a:lnTo>
                        <a:pt x="59" y="10"/>
                      </a:lnTo>
                      <a:lnTo>
                        <a:pt x="53" y="11"/>
                      </a:lnTo>
                      <a:lnTo>
                        <a:pt x="48" y="11"/>
                      </a:lnTo>
                      <a:lnTo>
                        <a:pt x="42" y="12"/>
                      </a:lnTo>
                      <a:lnTo>
                        <a:pt x="36" y="12"/>
                      </a:lnTo>
                      <a:lnTo>
                        <a:pt x="31" y="12"/>
                      </a:lnTo>
                      <a:lnTo>
                        <a:pt x="25" y="10"/>
                      </a:lnTo>
                      <a:lnTo>
                        <a:pt x="20" y="9"/>
                      </a:lnTo>
                      <a:lnTo>
                        <a:pt x="16" y="7"/>
                      </a:lnTo>
                      <a:lnTo>
                        <a:pt x="11" y="5"/>
                      </a:lnTo>
                      <a:lnTo>
                        <a:pt x="6" y="3"/>
                      </a:lnTo>
                      <a:lnTo>
                        <a:pt x="1" y="0"/>
                      </a:lnTo>
                      <a:lnTo>
                        <a:pt x="0" y="0"/>
                      </a:lnTo>
                      <a:lnTo>
                        <a:pt x="0" y="1"/>
                      </a:lnTo>
                      <a:lnTo>
                        <a:pt x="0" y="2"/>
                      </a:lnTo>
                      <a:close/>
                    </a:path>
                  </a:pathLst>
                </a:custGeom>
                <a:solidFill>
                  <a:srgbClr val="000000"/>
                </a:solidFill>
                <a:ln w="9525">
                  <a:noFill/>
                  <a:round/>
                  <a:headEnd/>
                  <a:tailEnd/>
                </a:ln>
              </p:spPr>
              <p:txBody>
                <a:bodyPr/>
                <a:lstStyle/>
                <a:p>
                  <a:endParaRPr lang="en-US">
                    <a:solidFill>
                      <a:srgbClr val="000000"/>
                    </a:solidFill>
                  </a:endParaRPr>
                </a:p>
              </p:txBody>
            </p:sp>
            <p:sp>
              <p:nvSpPr>
                <p:cNvPr id="25944" name="Freeform 74"/>
                <p:cNvSpPr>
                  <a:spLocks/>
                </p:cNvSpPr>
                <p:nvPr/>
              </p:nvSpPr>
              <p:spPr bwMode="auto">
                <a:xfrm>
                  <a:off x="4495" y="2481"/>
                  <a:ext cx="367" cy="363"/>
                </a:xfrm>
                <a:custGeom>
                  <a:avLst/>
                  <a:gdLst>
                    <a:gd name="T0" fmla="*/ 1 w 367"/>
                    <a:gd name="T1" fmla="*/ 37 h 363"/>
                    <a:gd name="T2" fmla="*/ 10 w 367"/>
                    <a:gd name="T3" fmla="*/ 108 h 363"/>
                    <a:gd name="T4" fmla="*/ 18 w 367"/>
                    <a:gd name="T5" fmla="*/ 158 h 363"/>
                    <a:gd name="T6" fmla="*/ 28 w 367"/>
                    <a:gd name="T7" fmla="*/ 187 h 363"/>
                    <a:gd name="T8" fmla="*/ 41 w 367"/>
                    <a:gd name="T9" fmla="*/ 212 h 363"/>
                    <a:gd name="T10" fmla="*/ 61 w 367"/>
                    <a:gd name="T11" fmla="*/ 236 h 363"/>
                    <a:gd name="T12" fmla="*/ 84 w 367"/>
                    <a:gd name="T13" fmla="*/ 259 h 363"/>
                    <a:gd name="T14" fmla="*/ 112 w 367"/>
                    <a:gd name="T15" fmla="*/ 281 h 363"/>
                    <a:gd name="T16" fmla="*/ 141 w 367"/>
                    <a:gd name="T17" fmla="*/ 302 h 363"/>
                    <a:gd name="T18" fmla="*/ 172 w 367"/>
                    <a:gd name="T19" fmla="*/ 320 h 363"/>
                    <a:gd name="T20" fmla="*/ 197 w 367"/>
                    <a:gd name="T21" fmla="*/ 332 h 363"/>
                    <a:gd name="T22" fmla="*/ 216 w 367"/>
                    <a:gd name="T23" fmla="*/ 340 h 363"/>
                    <a:gd name="T24" fmla="*/ 236 w 367"/>
                    <a:gd name="T25" fmla="*/ 345 h 363"/>
                    <a:gd name="T26" fmla="*/ 256 w 367"/>
                    <a:gd name="T27" fmla="*/ 349 h 363"/>
                    <a:gd name="T28" fmla="*/ 276 w 367"/>
                    <a:gd name="T29" fmla="*/ 353 h 363"/>
                    <a:gd name="T30" fmla="*/ 296 w 367"/>
                    <a:gd name="T31" fmla="*/ 357 h 363"/>
                    <a:gd name="T32" fmla="*/ 315 w 367"/>
                    <a:gd name="T33" fmla="*/ 361 h 363"/>
                    <a:gd name="T34" fmla="*/ 336 w 367"/>
                    <a:gd name="T35" fmla="*/ 363 h 363"/>
                    <a:gd name="T36" fmla="*/ 354 w 367"/>
                    <a:gd name="T37" fmla="*/ 361 h 363"/>
                    <a:gd name="T38" fmla="*/ 367 w 367"/>
                    <a:gd name="T39" fmla="*/ 351 h 363"/>
                    <a:gd name="T40" fmla="*/ 348 w 367"/>
                    <a:gd name="T41" fmla="*/ 336 h 363"/>
                    <a:gd name="T42" fmla="*/ 317 w 367"/>
                    <a:gd name="T43" fmla="*/ 324 h 363"/>
                    <a:gd name="T44" fmla="*/ 284 w 367"/>
                    <a:gd name="T45" fmla="*/ 315 h 363"/>
                    <a:gd name="T46" fmla="*/ 250 w 367"/>
                    <a:gd name="T47" fmla="*/ 306 h 363"/>
                    <a:gd name="T48" fmla="*/ 218 w 367"/>
                    <a:gd name="T49" fmla="*/ 293 h 363"/>
                    <a:gd name="T50" fmla="*/ 188 w 367"/>
                    <a:gd name="T51" fmla="*/ 275 h 363"/>
                    <a:gd name="T52" fmla="*/ 158 w 367"/>
                    <a:gd name="T53" fmla="*/ 254 h 363"/>
                    <a:gd name="T54" fmla="*/ 130 w 367"/>
                    <a:gd name="T55" fmla="*/ 234 h 363"/>
                    <a:gd name="T56" fmla="*/ 105 w 367"/>
                    <a:gd name="T57" fmla="*/ 215 h 363"/>
                    <a:gd name="T58" fmla="*/ 83 w 367"/>
                    <a:gd name="T59" fmla="*/ 194 h 363"/>
                    <a:gd name="T60" fmla="*/ 63 w 367"/>
                    <a:gd name="T61" fmla="*/ 170 h 363"/>
                    <a:gd name="T62" fmla="*/ 49 w 367"/>
                    <a:gd name="T63" fmla="*/ 146 h 363"/>
                    <a:gd name="T64" fmla="*/ 33 w 367"/>
                    <a:gd name="T65" fmla="*/ 117 h 363"/>
                    <a:gd name="T66" fmla="*/ 20 w 367"/>
                    <a:gd name="T67" fmla="*/ 84 h 363"/>
                    <a:gd name="T68" fmla="*/ 7 w 367"/>
                    <a:gd name="T69" fmla="*/ 52 h 363"/>
                    <a:gd name="T70" fmla="*/ 1 w 367"/>
                    <a:gd name="T71" fmla="*/ 18 h 363"/>
                    <a:gd name="T72" fmla="*/ 0 w 367"/>
                    <a:gd name="T73" fmla="*/ 0 h 363"/>
                    <a:gd name="T74" fmla="*/ 0 w 367"/>
                    <a:gd name="T75" fmla="*/ 0 h 363"/>
                    <a:gd name="T76" fmla="*/ 0 w 367"/>
                    <a:gd name="T77" fmla="*/ 1 h 3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7"/>
                    <a:gd name="T118" fmla="*/ 0 h 363"/>
                    <a:gd name="T119" fmla="*/ 367 w 367"/>
                    <a:gd name="T120" fmla="*/ 363 h 36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7" h="363">
                      <a:moveTo>
                        <a:pt x="0" y="1"/>
                      </a:moveTo>
                      <a:lnTo>
                        <a:pt x="1" y="37"/>
                      </a:lnTo>
                      <a:lnTo>
                        <a:pt x="5" y="72"/>
                      </a:lnTo>
                      <a:lnTo>
                        <a:pt x="10" y="108"/>
                      </a:lnTo>
                      <a:lnTo>
                        <a:pt x="16" y="144"/>
                      </a:lnTo>
                      <a:lnTo>
                        <a:pt x="18" y="158"/>
                      </a:lnTo>
                      <a:lnTo>
                        <a:pt x="23" y="172"/>
                      </a:lnTo>
                      <a:lnTo>
                        <a:pt x="28" y="187"/>
                      </a:lnTo>
                      <a:lnTo>
                        <a:pt x="34" y="200"/>
                      </a:lnTo>
                      <a:lnTo>
                        <a:pt x="41" y="212"/>
                      </a:lnTo>
                      <a:lnTo>
                        <a:pt x="51" y="225"/>
                      </a:lnTo>
                      <a:lnTo>
                        <a:pt x="61" y="236"/>
                      </a:lnTo>
                      <a:lnTo>
                        <a:pt x="72" y="247"/>
                      </a:lnTo>
                      <a:lnTo>
                        <a:pt x="84" y="259"/>
                      </a:lnTo>
                      <a:lnTo>
                        <a:pt x="97" y="270"/>
                      </a:lnTo>
                      <a:lnTo>
                        <a:pt x="112" y="281"/>
                      </a:lnTo>
                      <a:lnTo>
                        <a:pt x="127" y="291"/>
                      </a:lnTo>
                      <a:lnTo>
                        <a:pt x="141" y="302"/>
                      </a:lnTo>
                      <a:lnTo>
                        <a:pt x="156" y="312"/>
                      </a:lnTo>
                      <a:lnTo>
                        <a:pt x="172" y="320"/>
                      </a:lnTo>
                      <a:lnTo>
                        <a:pt x="188" y="328"/>
                      </a:lnTo>
                      <a:lnTo>
                        <a:pt x="197" y="332"/>
                      </a:lnTo>
                      <a:lnTo>
                        <a:pt x="206" y="336"/>
                      </a:lnTo>
                      <a:lnTo>
                        <a:pt x="216" y="340"/>
                      </a:lnTo>
                      <a:lnTo>
                        <a:pt x="225" y="343"/>
                      </a:lnTo>
                      <a:lnTo>
                        <a:pt x="236" y="345"/>
                      </a:lnTo>
                      <a:lnTo>
                        <a:pt x="246" y="347"/>
                      </a:lnTo>
                      <a:lnTo>
                        <a:pt x="256" y="349"/>
                      </a:lnTo>
                      <a:lnTo>
                        <a:pt x="267" y="351"/>
                      </a:lnTo>
                      <a:lnTo>
                        <a:pt x="276" y="353"/>
                      </a:lnTo>
                      <a:lnTo>
                        <a:pt x="286" y="355"/>
                      </a:lnTo>
                      <a:lnTo>
                        <a:pt x="296" y="357"/>
                      </a:lnTo>
                      <a:lnTo>
                        <a:pt x="306" y="359"/>
                      </a:lnTo>
                      <a:lnTo>
                        <a:pt x="315" y="361"/>
                      </a:lnTo>
                      <a:lnTo>
                        <a:pt x="326" y="362"/>
                      </a:lnTo>
                      <a:lnTo>
                        <a:pt x="336" y="363"/>
                      </a:lnTo>
                      <a:lnTo>
                        <a:pt x="346" y="363"/>
                      </a:lnTo>
                      <a:lnTo>
                        <a:pt x="354" y="361"/>
                      </a:lnTo>
                      <a:lnTo>
                        <a:pt x="362" y="357"/>
                      </a:lnTo>
                      <a:lnTo>
                        <a:pt x="367" y="351"/>
                      </a:lnTo>
                      <a:lnTo>
                        <a:pt x="363" y="345"/>
                      </a:lnTo>
                      <a:lnTo>
                        <a:pt x="348" y="336"/>
                      </a:lnTo>
                      <a:lnTo>
                        <a:pt x="334" y="329"/>
                      </a:lnTo>
                      <a:lnTo>
                        <a:pt x="317" y="324"/>
                      </a:lnTo>
                      <a:lnTo>
                        <a:pt x="301" y="319"/>
                      </a:lnTo>
                      <a:lnTo>
                        <a:pt x="284" y="315"/>
                      </a:lnTo>
                      <a:lnTo>
                        <a:pt x="267" y="311"/>
                      </a:lnTo>
                      <a:lnTo>
                        <a:pt x="250" y="306"/>
                      </a:lnTo>
                      <a:lnTo>
                        <a:pt x="234" y="301"/>
                      </a:lnTo>
                      <a:lnTo>
                        <a:pt x="218" y="293"/>
                      </a:lnTo>
                      <a:lnTo>
                        <a:pt x="202" y="284"/>
                      </a:lnTo>
                      <a:lnTo>
                        <a:pt x="188" y="275"/>
                      </a:lnTo>
                      <a:lnTo>
                        <a:pt x="173" y="265"/>
                      </a:lnTo>
                      <a:lnTo>
                        <a:pt x="158" y="254"/>
                      </a:lnTo>
                      <a:lnTo>
                        <a:pt x="145" y="244"/>
                      </a:lnTo>
                      <a:lnTo>
                        <a:pt x="130" y="234"/>
                      </a:lnTo>
                      <a:lnTo>
                        <a:pt x="117" y="224"/>
                      </a:lnTo>
                      <a:lnTo>
                        <a:pt x="105" y="215"/>
                      </a:lnTo>
                      <a:lnTo>
                        <a:pt x="93" y="204"/>
                      </a:lnTo>
                      <a:lnTo>
                        <a:pt x="83" y="194"/>
                      </a:lnTo>
                      <a:lnTo>
                        <a:pt x="73" y="183"/>
                      </a:lnTo>
                      <a:lnTo>
                        <a:pt x="63" y="170"/>
                      </a:lnTo>
                      <a:lnTo>
                        <a:pt x="56" y="158"/>
                      </a:lnTo>
                      <a:lnTo>
                        <a:pt x="49" y="146"/>
                      </a:lnTo>
                      <a:lnTo>
                        <a:pt x="41" y="134"/>
                      </a:lnTo>
                      <a:lnTo>
                        <a:pt x="33" y="117"/>
                      </a:lnTo>
                      <a:lnTo>
                        <a:pt x="26" y="102"/>
                      </a:lnTo>
                      <a:lnTo>
                        <a:pt x="20" y="84"/>
                      </a:lnTo>
                      <a:lnTo>
                        <a:pt x="13" y="68"/>
                      </a:lnTo>
                      <a:lnTo>
                        <a:pt x="7" y="52"/>
                      </a:lnTo>
                      <a:lnTo>
                        <a:pt x="4" y="34"/>
                      </a:lnTo>
                      <a:lnTo>
                        <a:pt x="1" y="18"/>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945" name="Freeform 75"/>
                <p:cNvSpPr>
                  <a:spLocks/>
                </p:cNvSpPr>
                <p:nvPr/>
              </p:nvSpPr>
              <p:spPr bwMode="auto">
                <a:xfrm>
                  <a:off x="4462" y="2557"/>
                  <a:ext cx="228" cy="300"/>
                </a:xfrm>
                <a:custGeom>
                  <a:avLst/>
                  <a:gdLst>
                    <a:gd name="T0" fmla="*/ 0 w 228"/>
                    <a:gd name="T1" fmla="*/ 2 h 300"/>
                    <a:gd name="T2" fmla="*/ 0 w 228"/>
                    <a:gd name="T3" fmla="*/ 22 h 300"/>
                    <a:gd name="T4" fmla="*/ 3 w 228"/>
                    <a:gd name="T5" fmla="*/ 42 h 300"/>
                    <a:gd name="T6" fmla="*/ 5 w 228"/>
                    <a:gd name="T7" fmla="*/ 62 h 300"/>
                    <a:gd name="T8" fmla="*/ 10 w 228"/>
                    <a:gd name="T9" fmla="*/ 81 h 300"/>
                    <a:gd name="T10" fmla="*/ 16 w 228"/>
                    <a:gd name="T11" fmla="*/ 101 h 300"/>
                    <a:gd name="T12" fmla="*/ 23 w 228"/>
                    <a:gd name="T13" fmla="*/ 119 h 300"/>
                    <a:gd name="T14" fmla="*/ 32 w 228"/>
                    <a:gd name="T15" fmla="*/ 137 h 300"/>
                    <a:gd name="T16" fmla="*/ 43 w 228"/>
                    <a:gd name="T17" fmla="*/ 155 h 300"/>
                    <a:gd name="T18" fmla="*/ 50 w 228"/>
                    <a:gd name="T19" fmla="*/ 164 h 300"/>
                    <a:gd name="T20" fmla="*/ 59 w 228"/>
                    <a:gd name="T21" fmla="*/ 173 h 300"/>
                    <a:gd name="T22" fmla="*/ 67 w 228"/>
                    <a:gd name="T23" fmla="*/ 183 h 300"/>
                    <a:gd name="T24" fmla="*/ 78 w 228"/>
                    <a:gd name="T25" fmla="*/ 191 h 300"/>
                    <a:gd name="T26" fmla="*/ 88 w 228"/>
                    <a:gd name="T27" fmla="*/ 198 h 300"/>
                    <a:gd name="T28" fmla="*/ 99 w 228"/>
                    <a:gd name="T29" fmla="*/ 206 h 300"/>
                    <a:gd name="T30" fmla="*/ 110 w 228"/>
                    <a:gd name="T31" fmla="*/ 214 h 300"/>
                    <a:gd name="T32" fmla="*/ 119 w 228"/>
                    <a:gd name="T33" fmla="*/ 222 h 300"/>
                    <a:gd name="T34" fmla="*/ 132 w 228"/>
                    <a:gd name="T35" fmla="*/ 231 h 300"/>
                    <a:gd name="T36" fmla="*/ 145 w 228"/>
                    <a:gd name="T37" fmla="*/ 241 h 300"/>
                    <a:gd name="T38" fmla="*/ 157 w 228"/>
                    <a:gd name="T39" fmla="*/ 251 h 300"/>
                    <a:gd name="T40" fmla="*/ 171 w 228"/>
                    <a:gd name="T41" fmla="*/ 260 h 300"/>
                    <a:gd name="T42" fmla="*/ 183 w 228"/>
                    <a:gd name="T43" fmla="*/ 271 h 300"/>
                    <a:gd name="T44" fmla="*/ 195 w 228"/>
                    <a:gd name="T45" fmla="*/ 281 h 300"/>
                    <a:gd name="T46" fmla="*/ 208 w 228"/>
                    <a:gd name="T47" fmla="*/ 291 h 300"/>
                    <a:gd name="T48" fmla="*/ 221 w 228"/>
                    <a:gd name="T49" fmla="*/ 300 h 300"/>
                    <a:gd name="T50" fmla="*/ 223 w 228"/>
                    <a:gd name="T51" fmla="*/ 300 h 300"/>
                    <a:gd name="T52" fmla="*/ 227 w 228"/>
                    <a:gd name="T53" fmla="*/ 299 h 300"/>
                    <a:gd name="T54" fmla="*/ 228 w 228"/>
                    <a:gd name="T55" fmla="*/ 297 h 300"/>
                    <a:gd name="T56" fmla="*/ 228 w 228"/>
                    <a:gd name="T57" fmla="*/ 295 h 300"/>
                    <a:gd name="T58" fmla="*/ 218 w 228"/>
                    <a:gd name="T59" fmla="*/ 286 h 300"/>
                    <a:gd name="T60" fmla="*/ 208 w 228"/>
                    <a:gd name="T61" fmla="*/ 277 h 300"/>
                    <a:gd name="T62" fmla="*/ 199 w 228"/>
                    <a:gd name="T63" fmla="*/ 268 h 300"/>
                    <a:gd name="T64" fmla="*/ 189 w 228"/>
                    <a:gd name="T65" fmla="*/ 259 h 300"/>
                    <a:gd name="T66" fmla="*/ 179 w 228"/>
                    <a:gd name="T67" fmla="*/ 250 h 300"/>
                    <a:gd name="T68" fmla="*/ 169 w 228"/>
                    <a:gd name="T69" fmla="*/ 242 h 300"/>
                    <a:gd name="T70" fmla="*/ 160 w 228"/>
                    <a:gd name="T71" fmla="*/ 233 h 300"/>
                    <a:gd name="T72" fmla="*/ 149 w 228"/>
                    <a:gd name="T73" fmla="*/ 225 h 300"/>
                    <a:gd name="T74" fmla="*/ 139 w 228"/>
                    <a:gd name="T75" fmla="*/ 217 h 300"/>
                    <a:gd name="T76" fmla="*/ 129 w 228"/>
                    <a:gd name="T77" fmla="*/ 209 h 300"/>
                    <a:gd name="T78" fmla="*/ 118 w 228"/>
                    <a:gd name="T79" fmla="*/ 202 h 300"/>
                    <a:gd name="T80" fmla="*/ 109 w 228"/>
                    <a:gd name="T81" fmla="*/ 195 h 300"/>
                    <a:gd name="T82" fmla="*/ 99 w 228"/>
                    <a:gd name="T83" fmla="*/ 188 h 300"/>
                    <a:gd name="T84" fmla="*/ 89 w 228"/>
                    <a:gd name="T85" fmla="*/ 181 h 300"/>
                    <a:gd name="T86" fmla="*/ 79 w 228"/>
                    <a:gd name="T87" fmla="*/ 173 h 300"/>
                    <a:gd name="T88" fmla="*/ 70 w 228"/>
                    <a:gd name="T89" fmla="*/ 165 h 300"/>
                    <a:gd name="T90" fmla="*/ 54 w 228"/>
                    <a:gd name="T91" fmla="*/ 149 h 300"/>
                    <a:gd name="T92" fmla="*/ 40 w 228"/>
                    <a:gd name="T93" fmla="*/ 129 h 300"/>
                    <a:gd name="T94" fmla="*/ 29 w 228"/>
                    <a:gd name="T95" fmla="*/ 110 h 300"/>
                    <a:gd name="T96" fmla="*/ 21 w 228"/>
                    <a:gd name="T97" fmla="*/ 88 h 300"/>
                    <a:gd name="T98" fmla="*/ 14 w 228"/>
                    <a:gd name="T99" fmla="*/ 67 h 300"/>
                    <a:gd name="T100" fmla="*/ 9 w 228"/>
                    <a:gd name="T101" fmla="*/ 44 h 300"/>
                    <a:gd name="T102" fmla="*/ 5 w 228"/>
                    <a:gd name="T103" fmla="*/ 23 h 300"/>
                    <a:gd name="T104" fmla="*/ 4 w 228"/>
                    <a:gd name="T105" fmla="*/ 1 h 300"/>
                    <a:gd name="T106" fmla="*/ 4 w 228"/>
                    <a:gd name="T107" fmla="*/ 0 h 300"/>
                    <a:gd name="T108" fmla="*/ 3 w 228"/>
                    <a:gd name="T109" fmla="*/ 0 h 300"/>
                    <a:gd name="T110" fmla="*/ 0 w 228"/>
                    <a:gd name="T111" fmla="*/ 1 h 300"/>
                    <a:gd name="T112" fmla="*/ 0 w 228"/>
                    <a:gd name="T113" fmla="*/ 2 h 300"/>
                    <a:gd name="T114" fmla="*/ 0 w 228"/>
                    <a:gd name="T115" fmla="*/ 2 h 3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8"/>
                    <a:gd name="T175" fmla="*/ 0 h 300"/>
                    <a:gd name="T176" fmla="*/ 228 w 228"/>
                    <a:gd name="T177" fmla="*/ 300 h 3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8" h="300">
                      <a:moveTo>
                        <a:pt x="0" y="2"/>
                      </a:moveTo>
                      <a:lnTo>
                        <a:pt x="0" y="22"/>
                      </a:lnTo>
                      <a:lnTo>
                        <a:pt x="3" y="42"/>
                      </a:lnTo>
                      <a:lnTo>
                        <a:pt x="5" y="62"/>
                      </a:lnTo>
                      <a:lnTo>
                        <a:pt x="10" y="81"/>
                      </a:lnTo>
                      <a:lnTo>
                        <a:pt x="16" y="101"/>
                      </a:lnTo>
                      <a:lnTo>
                        <a:pt x="23" y="119"/>
                      </a:lnTo>
                      <a:lnTo>
                        <a:pt x="32" y="137"/>
                      </a:lnTo>
                      <a:lnTo>
                        <a:pt x="43" y="155"/>
                      </a:lnTo>
                      <a:lnTo>
                        <a:pt x="50" y="164"/>
                      </a:lnTo>
                      <a:lnTo>
                        <a:pt x="59" y="173"/>
                      </a:lnTo>
                      <a:lnTo>
                        <a:pt x="67" y="183"/>
                      </a:lnTo>
                      <a:lnTo>
                        <a:pt x="78" y="191"/>
                      </a:lnTo>
                      <a:lnTo>
                        <a:pt x="88" y="198"/>
                      </a:lnTo>
                      <a:lnTo>
                        <a:pt x="99" y="206"/>
                      </a:lnTo>
                      <a:lnTo>
                        <a:pt x="110" y="214"/>
                      </a:lnTo>
                      <a:lnTo>
                        <a:pt x="119" y="222"/>
                      </a:lnTo>
                      <a:lnTo>
                        <a:pt x="132" y="231"/>
                      </a:lnTo>
                      <a:lnTo>
                        <a:pt x="145" y="241"/>
                      </a:lnTo>
                      <a:lnTo>
                        <a:pt x="157" y="251"/>
                      </a:lnTo>
                      <a:lnTo>
                        <a:pt x="171" y="260"/>
                      </a:lnTo>
                      <a:lnTo>
                        <a:pt x="183" y="271"/>
                      </a:lnTo>
                      <a:lnTo>
                        <a:pt x="195" y="281"/>
                      </a:lnTo>
                      <a:lnTo>
                        <a:pt x="208" y="291"/>
                      </a:lnTo>
                      <a:lnTo>
                        <a:pt x="221" y="300"/>
                      </a:lnTo>
                      <a:lnTo>
                        <a:pt x="223" y="300"/>
                      </a:lnTo>
                      <a:lnTo>
                        <a:pt x="227" y="299"/>
                      </a:lnTo>
                      <a:lnTo>
                        <a:pt x="228" y="297"/>
                      </a:lnTo>
                      <a:lnTo>
                        <a:pt x="228" y="295"/>
                      </a:lnTo>
                      <a:lnTo>
                        <a:pt x="218" y="286"/>
                      </a:lnTo>
                      <a:lnTo>
                        <a:pt x="208" y="277"/>
                      </a:lnTo>
                      <a:lnTo>
                        <a:pt x="199" y="268"/>
                      </a:lnTo>
                      <a:lnTo>
                        <a:pt x="189" y="259"/>
                      </a:lnTo>
                      <a:lnTo>
                        <a:pt x="179" y="250"/>
                      </a:lnTo>
                      <a:lnTo>
                        <a:pt x="169" y="242"/>
                      </a:lnTo>
                      <a:lnTo>
                        <a:pt x="160" y="233"/>
                      </a:lnTo>
                      <a:lnTo>
                        <a:pt x="149" y="225"/>
                      </a:lnTo>
                      <a:lnTo>
                        <a:pt x="139" y="217"/>
                      </a:lnTo>
                      <a:lnTo>
                        <a:pt x="129" y="209"/>
                      </a:lnTo>
                      <a:lnTo>
                        <a:pt x="118" y="202"/>
                      </a:lnTo>
                      <a:lnTo>
                        <a:pt x="109" y="195"/>
                      </a:lnTo>
                      <a:lnTo>
                        <a:pt x="99" y="188"/>
                      </a:lnTo>
                      <a:lnTo>
                        <a:pt x="89" y="181"/>
                      </a:lnTo>
                      <a:lnTo>
                        <a:pt x="79" y="173"/>
                      </a:lnTo>
                      <a:lnTo>
                        <a:pt x="70" y="165"/>
                      </a:lnTo>
                      <a:lnTo>
                        <a:pt x="54" y="149"/>
                      </a:lnTo>
                      <a:lnTo>
                        <a:pt x="40" y="129"/>
                      </a:lnTo>
                      <a:lnTo>
                        <a:pt x="29" y="110"/>
                      </a:lnTo>
                      <a:lnTo>
                        <a:pt x="21" y="88"/>
                      </a:lnTo>
                      <a:lnTo>
                        <a:pt x="14" y="67"/>
                      </a:lnTo>
                      <a:lnTo>
                        <a:pt x="9" y="44"/>
                      </a:lnTo>
                      <a:lnTo>
                        <a:pt x="5" y="23"/>
                      </a:lnTo>
                      <a:lnTo>
                        <a:pt x="4" y="1"/>
                      </a:lnTo>
                      <a:lnTo>
                        <a:pt x="4" y="0"/>
                      </a:lnTo>
                      <a:lnTo>
                        <a:pt x="3" y="0"/>
                      </a:lnTo>
                      <a:lnTo>
                        <a:pt x="0" y="1"/>
                      </a:lnTo>
                      <a:lnTo>
                        <a:pt x="0" y="2"/>
                      </a:lnTo>
                      <a:close/>
                    </a:path>
                  </a:pathLst>
                </a:custGeom>
                <a:solidFill>
                  <a:srgbClr val="000000"/>
                </a:solidFill>
                <a:ln w="9525">
                  <a:noFill/>
                  <a:round/>
                  <a:headEnd/>
                  <a:tailEnd/>
                </a:ln>
              </p:spPr>
              <p:txBody>
                <a:bodyPr/>
                <a:lstStyle/>
                <a:p>
                  <a:endParaRPr lang="en-US">
                    <a:solidFill>
                      <a:srgbClr val="000000"/>
                    </a:solidFill>
                  </a:endParaRPr>
                </a:p>
              </p:txBody>
            </p:sp>
            <p:sp>
              <p:nvSpPr>
                <p:cNvPr id="25946" name="Freeform 76"/>
                <p:cNvSpPr>
                  <a:spLocks/>
                </p:cNvSpPr>
                <p:nvPr/>
              </p:nvSpPr>
              <p:spPr bwMode="auto">
                <a:xfrm>
                  <a:off x="4874" y="2159"/>
                  <a:ext cx="324" cy="230"/>
                </a:xfrm>
                <a:custGeom>
                  <a:avLst/>
                  <a:gdLst>
                    <a:gd name="T0" fmla="*/ 311 w 324"/>
                    <a:gd name="T1" fmla="*/ 204 h 230"/>
                    <a:gd name="T2" fmla="*/ 280 w 324"/>
                    <a:gd name="T3" fmla="*/ 160 h 230"/>
                    <a:gd name="T4" fmla="*/ 243 w 324"/>
                    <a:gd name="T5" fmla="*/ 121 h 230"/>
                    <a:gd name="T6" fmla="*/ 201 w 324"/>
                    <a:gd name="T7" fmla="*/ 86 h 230"/>
                    <a:gd name="T8" fmla="*/ 171 w 324"/>
                    <a:gd name="T9" fmla="*/ 64 h 230"/>
                    <a:gd name="T10" fmla="*/ 159 w 324"/>
                    <a:gd name="T11" fmla="*/ 57 h 230"/>
                    <a:gd name="T12" fmla="*/ 147 w 324"/>
                    <a:gd name="T13" fmla="*/ 50 h 230"/>
                    <a:gd name="T14" fmla="*/ 136 w 324"/>
                    <a:gd name="T15" fmla="*/ 43 h 230"/>
                    <a:gd name="T16" fmla="*/ 126 w 324"/>
                    <a:gd name="T17" fmla="*/ 35 h 230"/>
                    <a:gd name="T18" fmla="*/ 118 w 324"/>
                    <a:gd name="T19" fmla="*/ 29 h 230"/>
                    <a:gd name="T20" fmla="*/ 107 w 324"/>
                    <a:gd name="T21" fmla="*/ 22 h 230"/>
                    <a:gd name="T22" fmla="*/ 97 w 324"/>
                    <a:gd name="T23" fmla="*/ 17 h 230"/>
                    <a:gd name="T24" fmla="*/ 89 w 324"/>
                    <a:gd name="T25" fmla="*/ 14 h 230"/>
                    <a:gd name="T26" fmla="*/ 80 w 324"/>
                    <a:gd name="T27" fmla="*/ 10 h 230"/>
                    <a:gd name="T28" fmla="*/ 72 w 324"/>
                    <a:gd name="T29" fmla="*/ 6 h 230"/>
                    <a:gd name="T30" fmla="*/ 62 w 324"/>
                    <a:gd name="T31" fmla="*/ 2 h 230"/>
                    <a:gd name="T32" fmla="*/ 50 w 324"/>
                    <a:gd name="T33" fmla="*/ 0 h 230"/>
                    <a:gd name="T34" fmla="*/ 36 w 324"/>
                    <a:gd name="T35" fmla="*/ 4 h 230"/>
                    <a:gd name="T36" fmla="*/ 22 w 324"/>
                    <a:gd name="T37" fmla="*/ 10 h 230"/>
                    <a:gd name="T38" fmla="*/ 9 w 324"/>
                    <a:gd name="T39" fmla="*/ 16 h 230"/>
                    <a:gd name="T40" fmla="*/ 1 w 324"/>
                    <a:gd name="T41" fmla="*/ 20 h 230"/>
                    <a:gd name="T42" fmla="*/ 0 w 324"/>
                    <a:gd name="T43" fmla="*/ 25 h 230"/>
                    <a:gd name="T44" fmla="*/ 8 w 324"/>
                    <a:gd name="T45" fmla="*/ 25 h 230"/>
                    <a:gd name="T46" fmla="*/ 20 w 324"/>
                    <a:gd name="T47" fmla="*/ 21 h 230"/>
                    <a:gd name="T48" fmla="*/ 33 w 324"/>
                    <a:gd name="T49" fmla="*/ 18 h 230"/>
                    <a:gd name="T50" fmla="*/ 45 w 324"/>
                    <a:gd name="T51" fmla="*/ 16 h 230"/>
                    <a:gd name="T52" fmla="*/ 57 w 324"/>
                    <a:gd name="T53" fmla="*/ 16 h 230"/>
                    <a:gd name="T54" fmla="*/ 70 w 324"/>
                    <a:gd name="T55" fmla="*/ 20 h 230"/>
                    <a:gd name="T56" fmla="*/ 84 w 324"/>
                    <a:gd name="T57" fmla="*/ 27 h 230"/>
                    <a:gd name="T58" fmla="*/ 95 w 324"/>
                    <a:gd name="T59" fmla="*/ 33 h 230"/>
                    <a:gd name="T60" fmla="*/ 112 w 324"/>
                    <a:gd name="T61" fmla="*/ 43 h 230"/>
                    <a:gd name="T62" fmla="*/ 136 w 324"/>
                    <a:gd name="T63" fmla="*/ 56 h 230"/>
                    <a:gd name="T64" fmla="*/ 159 w 324"/>
                    <a:gd name="T65" fmla="*/ 70 h 230"/>
                    <a:gd name="T66" fmla="*/ 182 w 324"/>
                    <a:gd name="T67" fmla="*/ 85 h 230"/>
                    <a:gd name="T68" fmla="*/ 213 w 324"/>
                    <a:gd name="T69" fmla="*/ 106 h 230"/>
                    <a:gd name="T70" fmla="*/ 248 w 324"/>
                    <a:gd name="T71" fmla="*/ 139 h 230"/>
                    <a:gd name="T72" fmla="*/ 281 w 324"/>
                    <a:gd name="T73" fmla="*/ 174 h 230"/>
                    <a:gd name="T74" fmla="*/ 309 w 324"/>
                    <a:gd name="T75" fmla="*/ 211 h 230"/>
                    <a:gd name="T76" fmla="*/ 322 w 324"/>
                    <a:gd name="T77" fmla="*/ 230 h 230"/>
                    <a:gd name="T78" fmla="*/ 324 w 324"/>
                    <a:gd name="T79" fmla="*/ 229 h 230"/>
                    <a:gd name="T80" fmla="*/ 324 w 324"/>
                    <a:gd name="T81" fmla="*/ 229 h 2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230"/>
                    <a:gd name="T125" fmla="*/ 324 w 324"/>
                    <a:gd name="T126" fmla="*/ 230 h 2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230">
                      <a:moveTo>
                        <a:pt x="324" y="229"/>
                      </a:moveTo>
                      <a:lnTo>
                        <a:pt x="311" y="204"/>
                      </a:lnTo>
                      <a:lnTo>
                        <a:pt x="297" y="182"/>
                      </a:lnTo>
                      <a:lnTo>
                        <a:pt x="280" y="160"/>
                      </a:lnTo>
                      <a:lnTo>
                        <a:pt x="263" y="141"/>
                      </a:lnTo>
                      <a:lnTo>
                        <a:pt x="243" y="121"/>
                      </a:lnTo>
                      <a:lnTo>
                        <a:pt x="223" y="103"/>
                      </a:lnTo>
                      <a:lnTo>
                        <a:pt x="201" y="86"/>
                      </a:lnTo>
                      <a:lnTo>
                        <a:pt x="177" y="68"/>
                      </a:lnTo>
                      <a:lnTo>
                        <a:pt x="171" y="64"/>
                      </a:lnTo>
                      <a:lnTo>
                        <a:pt x="165" y="61"/>
                      </a:lnTo>
                      <a:lnTo>
                        <a:pt x="159" y="57"/>
                      </a:lnTo>
                      <a:lnTo>
                        <a:pt x="153" y="53"/>
                      </a:lnTo>
                      <a:lnTo>
                        <a:pt x="147" y="50"/>
                      </a:lnTo>
                      <a:lnTo>
                        <a:pt x="141" y="46"/>
                      </a:lnTo>
                      <a:lnTo>
                        <a:pt x="136" y="43"/>
                      </a:lnTo>
                      <a:lnTo>
                        <a:pt x="130" y="38"/>
                      </a:lnTo>
                      <a:lnTo>
                        <a:pt x="126" y="35"/>
                      </a:lnTo>
                      <a:lnTo>
                        <a:pt x="123" y="32"/>
                      </a:lnTo>
                      <a:lnTo>
                        <a:pt x="118" y="29"/>
                      </a:lnTo>
                      <a:lnTo>
                        <a:pt x="112" y="25"/>
                      </a:lnTo>
                      <a:lnTo>
                        <a:pt x="107" y="22"/>
                      </a:lnTo>
                      <a:lnTo>
                        <a:pt x="102" y="19"/>
                      </a:lnTo>
                      <a:lnTo>
                        <a:pt x="97" y="17"/>
                      </a:lnTo>
                      <a:lnTo>
                        <a:pt x="93" y="16"/>
                      </a:lnTo>
                      <a:lnTo>
                        <a:pt x="89" y="14"/>
                      </a:lnTo>
                      <a:lnTo>
                        <a:pt x="84" y="12"/>
                      </a:lnTo>
                      <a:lnTo>
                        <a:pt x="80" y="10"/>
                      </a:lnTo>
                      <a:lnTo>
                        <a:pt x="75" y="8"/>
                      </a:lnTo>
                      <a:lnTo>
                        <a:pt x="72" y="6"/>
                      </a:lnTo>
                      <a:lnTo>
                        <a:pt x="67" y="4"/>
                      </a:lnTo>
                      <a:lnTo>
                        <a:pt x="62" y="2"/>
                      </a:lnTo>
                      <a:lnTo>
                        <a:pt x="56" y="0"/>
                      </a:lnTo>
                      <a:lnTo>
                        <a:pt x="50" y="0"/>
                      </a:lnTo>
                      <a:lnTo>
                        <a:pt x="44" y="2"/>
                      </a:lnTo>
                      <a:lnTo>
                        <a:pt x="36" y="4"/>
                      </a:lnTo>
                      <a:lnTo>
                        <a:pt x="29" y="7"/>
                      </a:lnTo>
                      <a:lnTo>
                        <a:pt x="22" y="10"/>
                      </a:lnTo>
                      <a:lnTo>
                        <a:pt x="16" y="13"/>
                      </a:lnTo>
                      <a:lnTo>
                        <a:pt x="9" y="16"/>
                      </a:lnTo>
                      <a:lnTo>
                        <a:pt x="3" y="18"/>
                      </a:lnTo>
                      <a:lnTo>
                        <a:pt x="1" y="20"/>
                      </a:lnTo>
                      <a:lnTo>
                        <a:pt x="0" y="22"/>
                      </a:lnTo>
                      <a:lnTo>
                        <a:pt x="0" y="25"/>
                      </a:lnTo>
                      <a:lnTo>
                        <a:pt x="2" y="26"/>
                      </a:lnTo>
                      <a:lnTo>
                        <a:pt x="8" y="25"/>
                      </a:lnTo>
                      <a:lnTo>
                        <a:pt x="14" y="23"/>
                      </a:lnTo>
                      <a:lnTo>
                        <a:pt x="20" y="21"/>
                      </a:lnTo>
                      <a:lnTo>
                        <a:pt x="26" y="20"/>
                      </a:lnTo>
                      <a:lnTo>
                        <a:pt x="33" y="18"/>
                      </a:lnTo>
                      <a:lnTo>
                        <a:pt x="39" y="17"/>
                      </a:lnTo>
                      <a:lnTo>
                        <a:pt x="45" y="16"/>
                      </a:lnTo>
                      <a:lnTo>
                        <a:pt x="51" y="15"/>
                      </a:lnTo>
                      <a:lnTo>
                        <a:pt x="57" y="16"/>
                      </a:lnTo>
                      <a:lnTo>
                        <a:pt x="63" y="17"/>
                      </a:lnTo>
                      <a:lnTo>
                        <a:pt x="70" y="20"/>
                      </a:lnTo>
                      <a:lnTo>
                        <a:pt x="76" y="23"/>
                      </a:lnTo>
                      <a:lnTo>
                        <a:pt x="84" y="27"/>
                      </a:lnTo>
                      <a:lnTo>
                        <a:pt x="90" y="30"/>
                      </a:lnTo>
                      <a:lnTo>
                        <a:pt x="95" y="33"/>
                      </a:lnTo>
                      <a:lnTo>
                        <a:pt x="100" y="36"/>
                      </a:lnTo>
                      <a:lnTo>
                        <a:pt x="112" y="43"/>
                      </a:lnTo>
                      <a:lnTo>
                        <a:pt x="124" y="50"/>
                      </a:lnTo>
                      <a:lnTo>
                        <a:pt x="136" y="56"/>
                      </a:lnTo>
                      <a:lnTo>
                        <a:pt x="148" y="63"/>
                      </a:lnTo>
                      <a:lnTo>
                        <a:pt x="159" y="70"/>
                      </a:lnTo>
                      <a:lnTo>
                        <a:pt x="171" y="77"/>
                      </a:lnTo>
                      <a:lnTo>
                        <a:pt x="182" y="85"/>
                      </a:lnTo>
                      <a:lnTo>
                        <a:pt x="193" y="92"/>
                      </a:lnTo>
                      <a:lnTo>
                        <a:pt x="213" y="106"/>
                      </a:lnTo>
                      <a:lnTo>
                        <a:pt x="231" y="122"/>
                      </a:lnTo>
                      <a:lnTo>
                        <a:pt x="248" y="139"/>
                      </a:lnTo>
                      <a:lnTo>
                        <a:pt x="265" y="156"/>
                      </a:lnTo>
                      <a:lnTo>
                        <a:pt x="281" y="174"/>
                      </a:lnTo>
                      <a:lnTo>
                        <a:pt x="296" y="192"/>
                      </a:lnTo>
                      <a:lnTo>
                        <a:pt x="309" y="211"/>
                      </a:lnTo>
                      <a:lnTo>
                        <a:pt x="322" y="230"/>
                      </a:lnTo>
                      <a:lnTo>
                        <a:pt x="324" y="229"/>
                      </a:lnTo>
                      <a:close/>
                    </a:path>
                  </a:pathLst>
                </a:custGeom>
                <a:solidFill>
                  <a:srgbClr val="000000"/>
                </a:solidFill>
                <a:ln w="9525">
                  <a:noFill/>
                  <a:round/>
                  <a:headEnd/>
                  <a:tailEnd/>
                </a:ln>
              </p:spPr>
              <p:txBody>
                <a:bodyPr/>
                <a:lstStyle/>
                <a:p>
                  <a:endParaRPr lang="en-US">
                    <a:solidFill>
                      <a:srgbClr val="000000"/>
                    </a:solidFill>
                  </a:endParaRPr>
                </a:p>
              </p:txBody>
            </p:sp>
            <p:sp>
              <p:nvSpPr>
                <p:cNvPr id="25947" name="Freeform 77"/>
                <p:cNvSpPr>
                  <a:spLocks/>
                </p:cNvSpPr>
                <p:nvPr/>
              </p:nvSpPr>
              <p:spPr bwMode="auto">
                <a:xfrm>
                  <a:off x="5770" y="2826"/>
                  <a:ext cx="113" cy="252"/>
                </a:xfrm>
                <a:custGeom>
                  <a:avLst/>
                  <a:gdLst>
                    <a:gd name="T0" fmla="*/ 1 w 113"/>
                    <a:gd name="T1" fmla="*/ 252 h 252"/>
                    <a:gd name="T2" fmla="*/ 8 w 113"/>
                    <a:gd name="T3" fmla="*/ 234 h 252"/>
                    <a:gd name="T4" fmla="*/ 14 w 113"/>
                    <a:gd name="T5" fmla="*/ 216 h 252"/>
                    <a:gd name="T6" fmla="*/ 19 w 113"/>
                    <a:gd name="T7" fmla="*/ 197 h 252"/>
                    <a:gd name="T8" fmla="*/ 25 w 113"/>
                    <a:gd name="T9" fmla="*/ 179 h 252"/>
                    <a:gd name="T10" fmla="*/ 30 w 113"/>
                    <a:gd name="T11" fmla="*/ 161 h 252"/>
                    <a:gd name="T12" fmla="*/ 36 w 113"/>
                    <a:gd name="T13" fmla="*/ 141 h 252"/>
                    <a:gd name="T14" fmla="*/ 42 w 113"/>
                    <a:gd name="T15" fmla="*/ 123 h 252"/>
                    <a:gd name="T16" fmla="*/ 49 w 113"/>
                    <a:gd name="T17" fmla="*/ 104 h 252"/>
                    <a:gd name="T18" fmla="*/ 52 w 113"/>
                    <a:gd name="T19" fmla="*/ 95 h 252"/>
                    <a:gd name="T20" fmla="*/ 57 w 113"/>
                    <a:gd name="T21" fmla="*/ 87 h 252"/>
                    <a:gd name="T22" fmla="*/ 63 w 113"/>
                    <a:gd name="T23" fmla="*/ 80 h 252"/>
                    <a:gd name="T24" fmla="*/ 69 w 113"/>
                    <a:gd name="T25" fmla="*/ 71 h 252"/>
                    <a:gd name="T26" fmla="*/ 75 w 113"/>
                    <a:gd name="T27" fmla="*/ 64 h 252"/>
                    <a:gd name="T28" fmla="*/ 81 w 113"/>
                    <a:gd name="T29" fmla="*/ 57 h 252"/>
                    <a:gd name="T30" fmla="*/ 89 w 113"/>
                    <a:gd name="T31" fmla="*/ 50 h 252"/>
                    <a:gd name="T32" fmla="*/ 95 w 113"/>
                    <a:gd name="T33" fmla="*/ 42 h 252"/>
                    <a:gd name="T34" fmla="*/ 102 w 113"/>
                    <a:gd name="T35" fmla="*/ 32 h 252"/>
                    <a:gd name="T36" fmla="*/ 109 w 113"/>
                    <a:gd name="T37" fmla="*/ 24 h 252"/>
                    <a:gd name="T38" fmla="*/ 113 w 113"/>
                    <a:gd name="T39" fmla="*/ 15 h 252"/>
                    <a:gd name="T40" fmla="*/ 111 w 113"/>
                    <a:gd name="T41" fmla="*/ 4 h 252"/>
                    <a:gd name="T42" fmla="*/ 106 w 113"/>
                    <a:gd name="T43" fmla="*/ 0 h 252"/>
                    <a:gd name="T44" fmla="*/ 98 w 113"/>
                    <a:gd name="T45" fmla="*/ 1 h 252"/>
                    <a:gd name="T46" fmla="*/ 91 w 113"/>
                    <a:gd name="T47" fmla="*/ 6 h 252"/>
                    <a:gd name="T48" fmla="*/ 89 w 113"/>
                    <a:gd name="T49" fmla="*/ 11 h 252"/>
                    <a:gd name="T50" fmla="*/ 84 w 113"/>
                    <a:gd name="T51" fmla="*/ 25 h 252"/>
                    <a:gd name="T52" fmla="*/ 75 w 113"/>
                    <a:gd name="T53" fmla="*/ 38 h 252"/>
                    <a:gd name="T54" fmla="*/ 64 w 113"/>
                    <a:gd name="T55" fmla="*/ 50 h 252"/>
                    <a:gd name="T56" fmla="*/ 53 w 113"/>
                    <a:gd name="T57" fmla="*/ 61 h 252"/>
                    <a:gd name="T58" fmla="*/ 46 w 113"/>
                    <a:gd name="T59" fmla="*/ 72 h 252"/>
                    <a:gd name="T60" fmla="*/ 40 w 113"/>
                    <a:gd name="T61" fmla="*/ 84 h 252"/>
                    <a:gd name="T62" fmla="*/ 35 w 113"/>
                    <a:gd name="T63" fmla="*/ 95 h 252"/>
                    <a:gd name="T64" fmla="*/ 32 w 113"/>
                    <a:gd name="T65" fmla="*/ 107 h 252"/>
                    <a:gd name="T66" fmla="*/ 24 w 113"/>
                    <a:gd name="T67" fmla="*/ 143 h 252"/>
                    <a:gd name="T68" fmla="*/ 18 w 113"/>
                    <a:gd name="T69" fmla="*/ 180 h 252"/>
                    <a:gd name="T70" fmla="*/ 11 w 113"/>
                    <a:gd name="T71" fmla="*/ 216 h 252"/>
                    <a:gd name="T72" fmla="*/ 0 w 113"/>
                    <a:gd name="T73" fmla="*/ 252 h 252"/>
                    <a:gd name="T74" fmla="*/ 0 w 113"/>
                    <a:gd name="T75" fmla="*/ 252 h 252"/>
                    <a:gd name="T76" fmla="*/ 1 w 113"/>
                    <a:gd name="T77" fmla="*/ 252 h 252"/>
                    <a:gd name="T78" fmla="*/ 1 w 113"/>
                    <a:gd name="T79" fmla="*/ 252 h 252"/>
                    <a:gd name="T80" fmla="*/ 1 w 113"/>
                    <a:gd name="T81" fmla="*/ 252 h 252"/>
                    <a:gd name="T82" fmla="*/ 1 w 113"/>
                    <a:gd name="T83" fmla="*/ 252 h 2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3"/>
                    <a:gd name="T127" fmla="*/ 0 h 252"/>
                    <a:gd name="T128" fmla="*/ 113 w 113"/>
                    <a:gd name="T129" fmla="*/ 252 h 2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3" h="252">
                      <a:moveTo>
                        <a:pt x="1" y="252"/>
                      </a:moveTo>
                      <a:lnTo>
                        <a:pt x="8" y="234"/>
                      </a:lnTo>
                      <a:lnTo>
                        <a:pt x="14" y="216"/>
                      </a:lnTo>
                      <a:lnTo>
                        <a:pt x="19" y="197"/>
                      </a:lnTo>
                      <a:lnTo>
                        <a:pt x="25" y="179"/>
                      </a:lnTo>
                      <a:lnTo>
                        <a:pt x="30" y="161"/>
                      </a:lnTo>
                      <a:lnTo>
                        <a:pt x="36" y="141"/>
                      </a:lnTo>
                      <a:lnTo>
                        <a:pt x="42" y="123"/>
                      </a:lnTo>
                      <a:lnTo>
                        <a:pt x="49" y="104"/>
                      </a:lnTo>
                      <a:lnTo>
                        <a:pt x="52" y="95"/>
                      </a:lnTo>
                      <a:lnTo>
                        <a:pt x="57" y="87"/>
                      </a:lnTo>
                      <a:lnTo>
                        <a:pt x="63" y="80"/>
                      </a:lnTo>
                      <a:lnTo>
                        <a:pt x="69" y="71"/>
                      </a:lnTo>
                      <a:lnTo>
                        <a:pt x="75" y="64"/>
                      </a:lnTo>
                      <a:lnTo>
                        <a:pt x="81" y="57"/>
                      </a:lnTo>
                      <a:lnTo>
                        <a:pt x="89" y="50"/>
                      </a:lnTo>
                      <a:lnTo>
                        <a:pt x="95" y="42"/>
                      </a:lnTo>
                      <a:lnTo>
                        <a:pt x="102" y="32"/>
                      </a:lnTo>
                      <a:lnTo>
                        <a:pt x="109" y="24"/>
                      </a:lnTo>
                      <a:lnTo>
                        <a:pt x="113" y="15"/>
                      </a:lnTo>
                      <a:lnTo>
                        <a:pt x="111" y="4"/>
                      </a:lnTo>
                      <a:lnTo>
                        <a:pt x="106" y="0"/>
                      </a:lnTo>
                      <a:lnTo>
                        <a:pt x="98" y="1"/>
                      </a:lnTo>
                      <a:lnTo>
                        <a:pt x="91" y="6"/>
                      </a:lnTo>
                      <a:lnTo>
                        <a:pt x="89" y="11"/>
                      </a:lnTo>
                      <a:lnTo>
                        <a:pt x="84" y="25"/>
                      </a:lnTo>
                      <a:lnTo>
                        <a:pt x="75" y="38"/>
                      </a:lnTo>
                      <a:lnTo>
                        <a:pt x="64" y="50"/>
                      </a:lnTo>
                      <a:lnTo>
                        <a:pt x="53" y="61"/>
                      </a:lnTo>
                      <a:lnTo>
                        <a:pt x="46" y="72"/>
                      </a:lnTo>
                      <a:lnTo>
                        <a:pt x="40" y="84"/>
                      </a:lnTo>
                      <a:lnTo>
                        <a:pt x="35" y="95"/>
                      </a:lnTo>
                      <a:lnTo>
                        <a:pt x="32" y="107"/>
                      </a:lnTo>
                      <a:lnTo>
                        <a:pt x="24" y="143"/>
                      </a:lnTo>
                      <a:lnTo>
                        <a:pt x="18" y="180"/>
                      </a:lnTo>
                      <a:lnTo>
                        <a:pt x="11" y="216"/>
                      </a:lnTo>
                      <a:lnTo>
                        <a:pt x="0" y="252"/>
                      </a:lnTo>
                      <a:lnTo>
                        <a:pt x="1" y="252"/>
                      </a:lnTo>
                      <a:close/>
                    </a:path>
                  </a:pathLst>
                </a:custGeom>
                <a:solidFill>
                  <a:srgbClr val="000000"/>
                </a:solidFill>
                <a:ln w="9525">
                  <a:noFill/>
                  <a:round/>
                  <a:headEnd/>
                  <a:tailEnd/>
                </a:ln>
              </p:spPr>
              <p:txBody>
                <a:bodyPr/>
                <a:lstStyle/>
                <a:p>
                  <a:endParaRPr lang="en-US">
                    <a:solidFill>
                      <a:srgbClr val="000000"/>
                    </a:solidFill>
                  </a:endParaRPr>
                </a:p>
              </p:txBody>
            </p:sp>
            <p:sp>
              <p:nvSpPr>
                <p:cNvPr id="25948" name="Freeform 78"/>
                <p:cNvSpPr>
                  <a:spLocks/>
                </p:cNvSpPr>
                <p:nvPr/>
              </p:nvSpPr>
              <p:spPr bwMode="auto">
                <a:xfrm>
                  <a:off x="4920" y="3036"/>
                  <a:ext cx="67" cy="214"/>
                </a:xfrm>
                <a:custGeom>
                  <a:avLst/>
                  <a:gdLst>
                    <a:gd name="T0" fmla="*/ 26 w 67"/>
                    <a:gd name="T1" fmla="*/ 213 h 214"/>
                    <a:gd name="T2" fmla="*/ 19 w 67"/>
                    <a:gd name="T3" fmla="*/ 187 h 214"/>
                    <a:gd name="T4" fmla="*/ 16 w 67"/>
                    <a:gd name="T5" fmla="*/ 146 h 214"/>
                    <a:gd name="T6" fmla="*/ 17 w 67"/>
                    <a:gd name="T7" fmla="*/ 105 h 214"/>
                    <a:gd name="T8" fmla="*/ 23 w 67"/>
                    <a:gd name="T9" fmla="*/ 79 h 214"/>
                    <a:gd name="T10" fmla="*/ 29 w 67"/>
                    <a:gd name="T11" fmla="*/ 69 h 214"/>
                    <a:gd name="T12" fmla="*/ 38 w 67"/>
                    <a:gd name="T13" fmla="*/ 60 h 214"/>
                    <a:gd name="T14" fmla="*/ 46 w 67"/>
                    <a:gd name="T15" fmla="*/ 51 h 214"/>
                    <a:gd name="T16" fmla="*/ 55 w 67"/>
                    <a:gd name="T17" fmla="*/ 42 h 214"/>
                    <a:gd name="T18" fmla="*/ 62 w 67"/>
                    <a:gd name="T19" fmla="*/ 33 h 214"/>
                    <a:gd name="T20" fmla="*/ 66 w 67"/>
                    <a:gd name="T21" fmla="*/ 23 h 214"/>
                    <a:gd name="T22" fmla="*/ 67 w 67"/>
                    <a:gd name="T23" fmla="*/ 13 h 214"/>
                    <a:gd name="T24" fmla="*/ 63 w 67"/>
                    <a:gd name="T25" fmla="*/ 2 h 214"/>
                    <a:gd name="T26" fmla="*/ 60 w 67"/>
                    <a:gd name="T27" fmla="*/ 0 h 214"/>
                    <a:gd name="T28" fmla="*/ 55 w 67"/>
                    <a:gd name="T29" fmla="*/ 1 h 214"/>
                    <a:gd name="T30" fmla="*/ 50 w 67"/>
                    <a:gd name="T31" fmla="*/ 5 h 214"/>
                    <a:gd name="T32" fmla="*/ 47 w 67"/>
                    <a:gd name="T33" fmla="*/ 9 h 214"/>
                    <a:gd name="T34" fmla="*/ 46 w 67"/>
                    <a:gd name="T35" fmla="*/ 24 h 214"/>
                    <a:gd name="T36" fmla="*/ 40 w 67"/>
                    <a:gd name="T37" fmla="*/ 38 h 214"/>
                    <a:gd name="T38" fmla="*/ 32 w 67"/>
                    <a:gd name="T39" fmla="*/ 51 h 214"/>
                    <a:gd name="T40" fmla="*/ 22 w 67"/>
                    <a:gd name="T41" fmla="*/ 64 h 214"/>
                    <a:gd name="T42" fmla="*/ 16 w 67"/>
                    <a:gd name="T43" fmla="*/ 76 h 214"/>
                    <a:gd name="T44" fmla="*/ 11 w 67"/>
                    <a:gd name="T45" fmla="*/ 88 h 214"/>
                    <a:gd name="T46" fmla="*/ 7 w 67"/>
                    <a:gd name="T47" fmla="*/ 101 h 214"/>
                    <a:gd name="T48" fmla="*/ 5 w 67"/>
                    <a:gd name="T49" fmla="*/ 114 h 214"/>
                    <a:gd name="T50" fmla="*/ 2 w 67"/>
                    <a:gd name="T51" fmla="*/ 126 h 214"/>
                    <a:gd name="T52" fmla="*/ 0 w 67"/>
                    <a:gd name="T53" fmla="*/ 139 h 214"/>
                    <a:gd name="T54" fmla="*/ 0 w 67"/>
                    <a:gd name="T55" fmla="*/ 153 h 214"/>
                    <a:gd name="T56" fmla="*/ 2 w 67"/>
                    <a:gd name="T57" fmla="*/ 165 h 214"/>
                    <a:gd name="T58" fmla="*/ 7 w 67"/>
                    <a:gd name="T59" fmla="*/ 177 h 214"/>
                    <a:gd name="T60" fmla="*/ 12 w 67"/>
                    <a:gd name="T61" fmla="*/ 189 h 214"/>
                    <a:gd name="T62" fmla="*/ 18 w 67"/>
                    <a:gd name="T63" fmla="*/ 202 h 214"/>
                    <a:gd name="T64" fmla="*/ 24 w 67"/>
                    <a:gd name="T65" fmla="*/ 214 h 214"/>
                    <a:gd name="T66" fmla="*/ 26 w 67"/>
                    <a:gd name="T67" fmla="*/ 214 h 214"/>
                    <a:gd name="T68" fmla="*/ 26 w 67"/>
                    <a:gd name="T69" fmla="*/ 213 h 214"/>
                    <a:gd name="T70" fmla="*/ 26 w 67"/>
                    <a:gd name="T71" fmla="*/ 213 h 214"/>
                    <a:gd name="T72" fmla="*/ 26 w 67"/>
                    <a:gd name="T73" fmla="*/ 213 h 214"/>
                    <a:gd name="T74" fmla="*/ 26 w 67"/>
                    <a:gd name="T75" fmla="*/ 213 h 2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214"/>
                    <a:gd name="T116" fmla="*/ 67 w 67"/>
                    <a:gd name="T117" fmla="*/ 214 h 2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214">
                      <a:moveTo>
                        <a:pt x="26" y="213"/>
                      </a:moveTo>
                      <a:lnTo>
                        <a:pt x="19" y="187"/>
                      </a:lnTo>
                      <a:lnTo>
                        <a:pt x="16" y="146"/>
                      </a:lnTo>
                      <a:lnTo>
                        <a:pt x="17" y="105"/>
                      </a:lnTo>
                      <a:lnTo>
                        <a:pt x="23" y="79"/>
                      </a:lnTo>
                      <a:lnTo>
                        <a:pt x="29" y="69"/>
                      </a:lnTo>
                      <a:lnTo>
                        <a:pt x="38" y="60"/>
                      </a:lnTo>
                      <a:lnTo>
                        <a:pt x="46" y="51"/>
                      </a:lnTo>
                      <a:lnTo>
                        <a:pt x="55" y="42"/>
                      </a:lnTo>
                      <a:lnTo>
                        <a:pt x="62" y="33"/>
                      </a:lnTo>
                      <a:lnTo>
                        <a:pt x="66" y="23"/>
                      </a:lnTo>
                      <a:lnTo>
                        <a:pt x="67" y="13"/>
                      </a:lnTo>
                      <a:lnTo>
                        <a:pt x="63" y="2"/>
                      </a:lnTo>
                      <a:lnTo>
                        <a:pt x="60" y="0"/>
                      </a:lnTo>
                      <a:lnTo>
                        <a:pt x="55" y="1"/>
                      </a:lnTo>
                      <a:lnTo>
                        <a:pt x="50" y="5"/>
                      </a:lnTo>
                      <a:lnTo>
                        <a:pt x="47" y="9"/>
                      </a:lnTo>
                      <a:lnTo>
                        <a:pt x="46" y="24"/>
                      </a:lnTo>
                      <a:lnTo>
                        <a:pt x="40" y="38"/>
                      </a:lnTo>
                      <a:lnTo>
                        <a:pt x="32" y="51"/>
                      </a:lnTo>
                      <a:lnTo>
                        <a:pt x="22" y="64"/>
                      </a:lnTo>
                      <a:lnTo>
                        <a:pt x="16" y="76"/>
                      </a:lnTo>
                      <a:lnTo>
                        <a:pt x="11" y="88"/>
                      </a:lnTo>
                      <a:lnTo>
                        <a:pt x="7" y="101"/>
                      </a:lnTo>
                      <a:lnTo>
                        <a:pt x="5" y="114"/>
                      </a:lnTo>
                      <a:lnTo>
                        <a:pt x="2" y="126"/>
                      </a:lnTo>
                      <a:lnTo>
                        <a:pt x="0" y="139"/>
                      </a:lnTo>
                      <a:lnTo>
                        <a:pt x="0" y="153"/>
                      </a:lnTo>
                      <a:lnTo>
                        <a:pt x="2" y="165"/>
                      </a:lnTo>
                      <a:lnTo>
                        <a:pt x="7" y="177"/>
                      </a:lnTo>
                      <a:lnTo>
                        <a:pt x="12" y="189"/>
                      </a:lnTo>
                      <a:lnTo>
                        <a:pt x="18" y="202"/>
                      </a:lnTo>
                      <a:lnTo>
                        <a:pt x="24" y="214"/>
                      </a:lnTo>
                      <a:lnTo>
                        <a:pt x="26" y="214"/>
                      </a:lnTo>
                      <a:lnTo>
                        <a:pt x="26" y="213"/>
                      </a:lnTo>
                      <a:close/>
                    </a:path>
                  </a:pathLst>
                </a:custGeom>
                <a:solidFill>
                  <a:srgbClr val="000000"/>
                </a:solidFill>
                <a:ln w="9525">
                  <a:noFill/>
                  <a:round/>
                  <a:headEnd/>
                  <a:tailEnd/>
                </a:ln>
              </p:spPr>
              <p:txBody>
                <a:bodyPr/>
                <a:lstStyle/>
                <a:p>
                  <a:endParaRPr lang="en-US">
                    <a:solidFill>
                      <a:srgbClr val="000000"/>
                    </a:solidFill>
                  </a:endParaRPr>
                </a:p>
              </p:txBody>
            </p:sp>
            <p:sp>
              <p:nvSpPr>
                <p:cNvPr id="25949" name="Freeform 79"/>
                <p:cNvSpPr>
                  <a:spLocks/>
                </p:cNvSpPr>
                <p:nvPr/>
              </p:nvSpPr>
              <p:spPr bwMode="auto">
                <a:xfrm>
                  <a:off x="4803" y="3409"/>
                  <a:ext cx="118" cy="19"/>
                </a:xfrm>
                <a:custGeom>
                  <a:avLst/>
                  <a:gdLst>
                    <a:gd name="T0" fmla="*/ 0 w 118"/>
                    <a:gd name="T1" fmla="*/ 2 h 19"/>
                    <a:gd name="T2" fmla="*/ 13 w 118"/>
                    <a:gd name="T3" fmla="*/ 11 h 19"/>
                    <a:gd name="T4" fmla="*/ 27 w 118"/>
                    <a:gd name="T5" fmla="*/ 17 h 19"/>
                    <a:gd name="T6" fmla="*/ 41 w 118"/>
                    <a:gd name="T7" fmla="*/ 19 h 19"/>
                    <a:gd name="T8" fmla="*/ 56 w 118"/>
                    <a:gd name="T9" fmla="*/ 19 h 19"/>
                    <a:gd name="T10" fmla="*/ 72 w 118"/>
                    <a:gd name="T11" fmla="*/ 17 h 19"/>
                    <a:gd name="T12" fmla="*/ 87 w 118"/>
                    <a:gd name="T13" fmla="*/ 14 h 19"/>
                    <a:gd name="T14" fmla="*/ 102 w 118"/>
                    <a:gd name="T15" fmla="*/ 9 h 19"/>
                    <a:gd name="T16" fmla="*/ 117 w 118"/>
                    <a:gd name="T17" fmla="*/ 3 h 19"/>
                    <a:gd name="T18" fmla="*/ 118 w 118"/>
                    <a:gd name="T19" fmla="*/ 2 h 19"/>
                    <a:gd name="T20" fmla="*/ 118 w 118"/>
                    <a:gd name="T21" fmla="*/ 1 h 19"/>
                    <a:gd name="T22" fmla="*/ 118 w 118"/>
                    <a:gd name="T23" fmla="*/ 0 h 19"/>
                    <a:gd name="T24" fmla="*/ 118 w 118"/>
                    <a:gd name="T25" fmla="*/ 0 h 19"/>
                    <a:gd name="T26" fmla="*/ 102 w 118"/>
                    <a:gd name="T27" fmla="*/ 4 h 19"/>
                    <a:gd name="T28" fmla="*/ 88 w 118"/>
                    <a:gd name="T29" fmla="*/ 8 h 19"/>
                    <a:gd name="T30" fmla="*/ 73 w 118"/>
                    <a:gd name="T31" fmla="*/ 11 h 19"/>
                    <a:gd name="T32" fmla="*/ 60 w 118"/>
                    <a:gd name="T33" fmla="*/ 12 h 19"/>
                    <a:gd name="T34" fmla="*/ 45 w 118"/>
                    <a:gd name="T35" fmla="*/ 12 h 19"/>
                    <a:gd name="T36" fmla="*/ 31 w 118"/>
                    <a:gd name="T37" fmla="*/ 11 h 19"/>
                    <a:gd name="T38" fmla="*/ 16 w 118"/>
                    <a:gd name="T39" fmla="*/ 7 h 19"/>
                    <a:gd name="T40" fmla="*/ 0 w 118"/>
                    <a:gd name="T41" fmla="*/ 1 h 19"/>
                    <a:gd name="T42" fmla="*/ 0 w 118"/>
                    <a:gd name="T43" fmla="*/ 1 h 19"/>
                    <a:gd name="T44" fmla="*/ 0 w 118"/>
                    <a:gd name="T45" fmla="*/ 1 h 19"/>
                    <a:gd name="T46" fmla="*/ 0 w 118"/>
                    <a:gd name="T47" fmla="*/ 2 h 19"/>
                    <a:gd name="T48" fmla="*/ 0 w 118"/>
                    <a:gd name="T49" fmla="*/ 2 h 19"/>
                    <a:gd name="T50" fmla="*/ 0 w 118"/>
                    <a:gd name="T51" fmla="*/ 2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9"/>
                    <a:gd name="T80" fmla="*/ 118 w 118"/>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9">
                      <a:moveTo>
                        <a:pt x="0" y="2"/>
                      </a:moveTo>
                      <a:lnTo>
                        <a:pt x="13" y="11"/>
                      </a:lnTo>
                      <a:lnTo>
                        <a:pt x="27" y="17"/>
                      </a:lnTo>
                      <a:lnTo>
                        <a:pt x="41" y="19"/>
                      </a:lnTo>
                      <a:lnTo>
                        <a:pt x="56" y="19"/>
                      </a:lnTo>
                      <a:lnTo>
                        <a:pt x="72" y="17"/>
                      </a:lnTo>
                      <a:lnTo>
                        <a:pt x="87" y="14"/>
                      </a:lnTo>
                      <a:lnTo>
                        <a:pt x="102" y="9"/>
                      </a:lnTo>
                      <a:lnTo>
                        <a:pt x="117" y="3"/>
                      </a:lnTo>
                      <a:lnTo>
                        <a:pt x="118" y="2"/>
                      </a:lnTo>
                      <a:lnTo>
                        <a:pt x="118" y="1"/>
                      </a:lnTo>
                      <a:lnTo>
                        <a:pt x="118" y="0"/>
                      </a:lnTo>
                      <a:lnTo>
                        <a:pt x="102" y="4"/>
                      </a:lnTo>
                      <a:lnTo>
                        <a:pt x="88" y="8"/>
                      </a:lnTo>
                      <a:lnTo>
                        <a:pt x="73" y="11"/>
                      </a:lnTo>
                      <a:lnTo>
                        <a:pt x="60" y="12"/>
                      </a:lnTo>
                      <a:lnTo>
                        <a:pt x="45" y="12"/>
                      </a:lnTo>
                      <a:lnTo>
                        <a:pt x="31" y="11"/>
                      </a:lnTo>
                      <a:lnTo>
                        <a:pt x="16" y="7"/>
                      </a:lnTo>
                      <a:lnTo>
                        <a:pt x="0" y="1"/>
                      </a:lnTo>
                      <a:lnTo>
                        <a:pt x="0" y="2"/>
                      </a:lnTo>
                      <a:close/>
                    </a:path>
                  </a:pathLst>
                </a:custGeom>
                <a:solidFill>
                  <a:srgbClr val="000000"/>
                </a:solidFill>
                <a:ln w="9525">
                  <a:noFill/>
                  <a:round/>
                  <a:headEnd/>
                  <a:tailEnd/>
                </a:ln>
              </p:spPr>
              <p:txBody>
                <a:bodyPr/>
                <a:lstStyle/>
                <a:p>
                  <a:endParaRPr lang="en-US">
                    <a:solidFill>
                      <a:srgbClr val="000000"/>
                    </a:solidFill>
                  </a:endParaRPr>
                </a:p>
              </p:txBody>
            </p:sp>
            <p:sp>
              <p:nvSpPr>
                <p:cNvPr id="25950" name="Freeform 80"/>
                <p:cNvSpPr>
                  <a:spLocks/>
                </p:cNvSpPr>
                <p:nvPr/>
              </p:nvSpPr>
              <p:spPr bwMode="auto">
                <a:xfrm>
                  <a:off x="4588" y="3364"/>
                  <a:ext cx="149" cy="31"/>
                </a:xfrm>
                <a:custGeom>
                  <a:avLst/>
                  <a:gdLst>
                    <a:gd name="T0" fmla="*/ 0 w 149"/>
                    <a:gd name="T1" fmla="*/ 0 h 31"/>
                    <a:gd name="T2" fmla="*/ 15 w 149"/>
                    <a:gd name="T3" fmla="*/ 10 h 31"/>
                    <a:gd name="T4" fmla="*/ 31 w 149"/>
                    <a:gd name="T5" fmla="*/ 18 h 31"/>
                    <a:gd name="T6" fmla="*/ 48 w 149"/>
                    <a:gd name="T7" fmla="*/ 24 h 31"/>
                    <a:gd name="T8" fmla="*/ 67 w 149"/>
                    <a:gd name="T9" fmla="*/ 28 h 31"/>
                    <a:gd name="T10" fmla="*/ 85 w 149"/>
                    <a:gd name="T11" fmla="*/ 31 h 31"/>
                    <a:gd name="T12" fmla="*/ 103 w 149"/>
                    <a:gd name="T13" fmla="*/ 31 h 31"/>
                    <a:gd name="T14" fmla="*/ 121 w 149"/>
                    <a:gd name="T15" fmla="*/ 28 h 31"/>
                    <a:gd name="T16" fmla="*/ 141 w 149"/>
                    <a:gd name="T17" fmla="*/ 23 h 31"/>
                    <a:gd name="T18" fmla="*/ 146 w 149"/>
                    <a:gd name="T19" fmla="*/ 20 h 31"/>
                    <a:gd name="T20" fmla="*/ 149 w 149"/>
                    <a:gd name="T21" fmla="*/ 15 h 31"/>
                    <a:gd name="T22" fmla="*/ 149 w 149"/>
                    <a:gd name="T23" fmla="*/ 10 h 31"/>
                    <a:gd name="T24" fmla="*/ 146 w 149"/>
                    <a:gd name="T25" fmla="*/ 7 h 31"/>
                    <a:gd name="T26" fmla="*/ 138 w 149"/>
                    <a:gd name="T27" fmla="*/ 5 h 31"/>
                    <a:gd name="T28" fmla="*/ 130 w 149"/>
                    <a:gd name="T29" fmla="*/ 5 h 31"/>
                    <a:gd name="T30" fmla="*/ 123 w 149"/>
                    <a:gd name="T31" fmla="*/ 5 h 31"/>
                    <a:gd name="T32" fmla="*/ 114 w 149"/>
                    <a:gd name="T33" fmla="*/ 5 h 31"/>
                    <a:gd name="T34" fmla="*/ 105 w 149"/>
                    <a:gd name="T35" fmla="*/ 6 h 31"/>
                    <a:gd name="T36" fmla="*/ 98 w 149"/>
                    <a:gd name="T37" fmla="*/ 7 h 31"/>
                    <a:gd name="T38" fmla="*/ 90 w 149"/>
                    <a:gd name="T39" fmla="*/ 9 h 31"/>
                    <a:gd name="T40" fmla="*/ 82 w 149"/>
                    <a:gd name="T41" fmla="*/ 10 h 31"/>
                    <a:gd name="T42" fmla="*/ 71 w 149"/>
                    <a:gd name="T43" fmla="*/ 11 h 31"/>
                    <a:gd name="T44" fmla="*/ 60 w 149"/>
                    <a:gd name="T45" fmla="*/ 11 h 31"/>
                    <a:gd name="T46" fmla="*/ 49 w 149"/>
                    <a:gd name="T47" fmla="*/ 11 h 31"/>
                    <a:gd name="T48" fmla="*/ 40 w 149"/>
                    <a:gd name="T49" fmla="*/ 10 h 31"/>
                    <a:gd name="T50" fmla="*/ 29 w 149"/>
                    <a:gd name="T51" fmla="*/ 9 h 31"/>
                    <a:gd name="T52" fmla="*/ 19 w 149"/>
                    <a:gd name="T53" fmla="*/ 7 h 31"/>
                    <a:gd name="T54" fmla="*/ 9 w 149"/>
                    <a:gd name="T55" fmla="*/ 4 h 31"/>
                    <a:gd name="T56" fmla="*/ 0 w 149"/>
                    <a:gd name="T57" fmla="*/ 0 h 31"/>
                    <a:gd name="T58" fmla="*/ 0 w 149"/>
                    <a:gd name="T59" fmla="*/ 0 h 31"/>
                    <a:gd name="T60" fmla="*/ 0 w 149"/>
                    <a:gd name="T61" fmla="*/ 0 h 31"/>
                    <a:gd name="T62" fmla="*/ 0 w 149"/>
                    <a:gd name="T63" fmla="*/ 0 h 31"/>
                    <a:gd name="T64" fmla="*/ 0 w 149"/>
                    <a:gd name="T65" fmla="*/ 0 h 31"/>
                    <a:gd name="T66" fmla="*/ 0 w 149"/>
                    <a:gd name="T67" fmla="*/ 0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9"/>
                    <a:gd name="T103" fmla="*/ 0 h 31"/>
                    <a:gd name="T104" fmla="*/ 149 w 149"/>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9" h="31">
                      <a:moveTo>
                        <a:pt x="0" y="0"/>
                      </a:moveTo>
                      <a:lnTo>
                        <a:pt x="15" y="10"/>
                      </a:lnTo>
                      <a:lnTo>
                        <a:pt x="31" y="18"/>
                      </a:lnTo>
                      <a:lnTo>
                        <a:pt x="48" y="24"/>
                      </a:lnTo>
                      <a:lnTo>
                        <a:pt x="67" y="28"/>
                      </a:lnTo>
                      <a:lnTo>
                        <a:pt x="85" y="31"/>
                      </a:lnTo>
                      <a:lnTo>
                        <a:pt x="103" y="31"/>
                      </a:lnTo>
                      <a:lnTo>
                        <a:pt x="121" y="28"/>
                      </a:lnTo>
                      <a:lnTo>
                        <a:pt x="141" y="23"/>
                      </a:lnTo>
                      <a:lnTo>
                        <a:pt x="146" y="20"/>
                      </a:lnTo>
                      <a:lnTo>
                        <a:pt x="149" y="15"/>
                      </a:lnTo>
                      <a:lnTo>
                        <a:pt x="149" y="10"/>
                      </a:lnTo>
                      <a:lnTo>
                        <a:pt x="146" y="7"/>
                      </a:lnTo>
                      <a:lnTo>
                        <a:pt x="138" y="5"/>
                      </a:lnTo>
                      <a:lnTo>
                        <a:pt x="130" y="5"/>
                      </a:lnTo>
                      <a:lnTo>
                        <a:pt x="123" y="5"/>
                      </a:lnTo>
                      <a:lnTo>
                        <a:pt x="114" y="5"/>
                      </a:lnTo>
                      <a:lnTo>
                        <a:pt x="105" y="6"/>
                      </a:lnTo>
                      <a:lnTo>
                        <a:pt x="98" y="7"/>
                      </a:lnTo>
                      <a:lnTo>
                        <a:pt x="90" y="9"/>
                      </a:lnTo>
                      <a:lnTo>
                        <a:pt x="82" y="10"/>
                      </a:lnTo>
                      <a:lnTo>
                        <a:pt x="71" y="11"/>
                      </a:lnTo>
                      <a:lnTo>
                        <a:pt x="60" y="11"/>
                      </a:lnTo>
                      <a:lnTo>
                        <a:pt x="49" y="11"/>
                      </a:lnTo>
                      <a:lnTo>
                        <a:pt x="40" y="10"/>
                      </a:lnTo>
                      <a:lnTo>
                        <a:pt x="29" y="9"/>
                      </a:lnTo>
                      <a:lnTo>
                        <a:pt x="19" y="7"/>
                      </a:lnTo>
                      <a:lnTo>
                        <a:pt x="9" y="4"/>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951" name="Freeform 81"/>
                <p:cNvSpPr>
                  <a:spLocks/>
                </p:cNvSpPr>
                <p:nvPr/>
              </p:nvSpPr>
              <p:spPr bwMode="auto">
                <a:xfrm>
                  <a:off x="4648" y="3301"/>
                  <a:ext cx="109" cy="56"/>
                </a:xfrm>
                <a:custGeom>
                  <a:avLst/>
                  <a:gdLst>
                    <a:gd name="T0" fmla="*/ 0 w 109"/>
                    <a:gd name="T1" fmla="*/ 0 h 56"/>
                    <a:gd name="T2" fmla="*/ 11 w 109"/>
                    <a:gd name="T3" fmla="*/ 9 h 56"/>
                    <a:gd name="T4" fmla="*/ 22 w 109"/>
                    <a:gd name="T5" fmla="*/ 20 h 56"/>
                    <a:gd name="T6" fmla="*/ 35 w 109"/>
                    <a:gd name="T7" fmla="*/ 29 h 56"/>
                    <a:gd name="T8" fmla="*/ 47 w 109"/>
                    <a:gd name="T9" fmla="*/ 37 h 56"/>
                    <a:gd name="T10" fmla="*/ 60 w 109"/>
                    <a:gd name="T11" fmla="*/ 44 h 56"/>
                    <a:gd name="T12" fmla="*/ 74 w 109"/>
                    <a:gd name="T13" fmla="*/ 50 h 56"/>
                    <a:gd name="T14" fmla="*/ 88 w 109"/>
                    <a:gd name="T15" fmla="*/ 54 h 56"/>
                    <a:gd name="T16" fmla="*/ 104 w 109"/>
                    <a:gd name="T17" fmla="*/ 56 h 56"/>
                    <a:gd name="T18" fmla="*/ 106 w 109"/>
                    <a:gd name="T19" fmla="*/ 55 h 56"/>
                    <a:gd name="T20" fmla="*/ 109 w 109"/>
                    <a:gd name="T21" fmla="*/ 53 h 56"/>
                    <a:gd name="T22" fmla="*/ 109 w 109"/>
                    <a:gd name="T23" fmla="*/ 50 h 56"/>
                    <a:gd name="T24" fmla="*/ 108 w 109"/>
                    <a:gd name="T25" fmla="*/ 48 h 56"/>
                    <a:gd name="T26" fmla="*/ 94 w 109"/>
                    <a:gd name="T27" fmla="*/ 44 h 56"/>
                    <a:gd name="T28" fmla="*/ 80 w 109"/>
                    <a:gd name="T29" fmla="*/ 39 h 56"/>
                    <a:gd name="T30" fmla="*/ 66 w 109"/>
                    <a:gd name="T31" fmla="*/ 34 h 56"/>
                    <a:gd name="T32" fmla="*/ 52 w 109"/>
                    <a:gd name="T33" fmla="*/ 29 h 56"/>
                    <a:gd name="T34" fmla="*/ 38 w 109"/>
                    <a:gd name="T35" fmla="*/ 23 h 56"/>
                    <a:gd name="T36" fmla="*/ 26 w 109"/>
                    <a:gd name="T37" fmla="*/ 16 h 56"/>
                    <a:gd name="T38" fmla="*/ 13 w 109"/>
                    <a:gd name="T39" fmla="*/ 8 h 56"/>
                    <a:gd name="T40" fmla="*/ 2 w 109"/>
                    <a:gd name="T41" fmla="*/ 0 h 56"/>
                    <a:gd name="T42" fmla="*/ 0 w 109"/>
                    <a:gd name="T43" fmla="*/ 0 h 56"/>
                    <a:gd name="T44" fmla="*/ 0 w 109"/>
                    <a:gd name="T45" fmla="*/ 0 h 56"/>
                    <a:gd name="T46" fmla="*/ 0 w 109"/>
                    <a:gd name="T47" fmla="*/ 0 h 56"/>
                    <a:gd name="T48" fmla="*/ 0 w 109"/>
                    <a:gd name="T49" fmla="*/ 0 h 56"/>
                    <a:gd name="T50" fmla="*/ 0 w 109"/>
                    <a:gd name="T51" fmla="*/ 0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9"/>
                    <a:gd name="T79" fmla="*/ 0 h 56"/>
                    <a:gd name="T80" fmla="*/ 109 w 109"/>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9" h="56">
                      <a:moveTo>
                        <a:pt x="0" y="0"/>
                      </a:moveTo>
                      <a:lnTo>
                        <a:pt x="11" y="9"/>
                      </a:lnTo>
                      <a:lnTo>
                        <a:pt x="22" y="20"/>
                      </a:lnTo>
                      <a:lnTo>
                        <a:pt x="35" y="29"/>
                      </a:lnTo>
                      <a:lnTo>
                        <a:pt x="47" y="37"/>
                      </a:lnTo>
                      <a:lnTo>
                        <a:pt x="60" y="44"/>
                      </a:lnTo>
                      <a:lnTo>
                        <a:pt x="74" y="50"/>
                      </a:lnTo>
                      <a:lnTo>
                        <a:pt x="88" y="54"/>
                      </a:lnTo>
                      <a:lnTo>
                        <a:pt x="104" y="56"/>
                      </a:lnTo>
                      <a:lnTo>
                        <a:pt x="106" y="55"/>
                      </a:lnTo>
                      <a:lnTo>
                        <a:pt x="109" y="53"/>
                      </a:lnTo>
                      <a:lnTo>
                        <a:pt x="109" y="50"/>
                      </a:lnTo>
                      <a:lnTo>
                        <a:pt x="108" y="48"/>
                      </a:lnTo>
                      <a:lnTo>
                        <a:pt x="94" y="44"/>
                      </a:lnTo>
                      <a:lnTo>
                        <a:pt x="80" y="39"/>
                      </a:lnTo>
                      <a:lnTo>
                        <a:pt x="66" y="34"/>
                      </a:lnTo>
                      <a:lnTo>
                        <a:pt x="52" y="29"/>
                      </a:lnTo>
                      <a:lnTo>
                        <a:pt x="38" y="23"/>
                      </a:lnTo>
                      <a:lnTo>
                        <a:pt x="26" y="16"/>
                      </a:lnTo>
                      <a:lnTo>
                        <a:pt x="13" y="8"/>
                      </a:lnTo>
                      <a:lnTo>
                        <a:pt x="2" y="0"/>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952" name="Freeform 82"/>
                <p:cNvSpPr>
                  <a:spLocks/>
                </p:cNvSpPr>
                <p:nvPr/>
              </p:nvSpPr>
              <p:spPr bwMode="auto">
                <a:xfrm>
                  <a:off x="4054" y="1681"/>
                  <a:ext cx="228" cy="185"/>
                </a:xfrm>
                <a:custGeom>
                  <a:avLst/>
                  <a:gdLst>
                    <a:gd name="T0" fmla="*/ 11 w 228"/>
                    <a:gd name="T1" fmla="*/ 182 h 185"/>
                    <a:gd name="T2" fmla="*/ 14 w 228"/>
                    <a:gd name="T3" fmla="*/ 175 h 185"/>
                    <a:gd name="T4" fmla="*/ 16 w 228"/>
                    <a:gd name="T5" fmla="*/ 169 h 185"/>
                    <a:gd name="T6" fmla="*/ 19 w 228"/>
                    <a:gd name="T7" fmla="*/ 163 h 185"/>
                    <a:gd name="T8" fmla="*/ 21 w 228"/>
                    <a:gd name="T9" fmla="*/ 156 h 185"/>
                    <a:gd name="T10" fmla="*/ 26 w 228"/>
                    <a:gd name="T11" fmla="*/ 144 h 185"/>
                    <a:gd name="T12" fmla="*/ 33 w 228"/>
                    <a:gd name="T13" fmla="*/ 135 h 185"/>
                    <a:gd name="T14" fmla="*/ 42 w 228"/>
                    <a:gd name="T15" fmla="*/ 127 h 185"/>
                    <a:gd name="T16" fmla="*/ 53 w 228"/>
                    <a:gd name="T17" fmla="*/ 120 h 185"/>
                    <a:gd name="T18" fmla="*/ 61 w 228"/>
                    <a:gd name="T19" fmla="*/ 114 h 185"/>
                    <a:gd name="T20" fmla="*/ 70 w 228"/>
                    <a:gd name="T21" fmla="*/ 107 h 185"/>
                    <a:gd name="T22" fmla="*/ 77 w 228"/>
                    <a:gd name="T23" fmla="*/ 101 h 185"/>
                    <a:gd name="T24" fmla="*/ 85 w 228"/>
                    <a:gd name="T25" fmla="*/ 96 h 185"/>
                    <a:gd name="T26" fmla="*/ 94 w 228"/>
                    <a:gd name="T27" fmla="*/ 90 h 185"/>
                    <a:gd name="T28" fmla="*/ 103 w 228"/>
                    <a:gd name="T29" fmla="*/ 85 h 185"/>
                    <a:gd name="T30" fmla="*/ 112 w 228"/>
                    <a:gd name="T31" fmla="*/ 79 h 185"/>
                    <a:gd name="T32" fmla="*/ 121 w 228"/>
                    <a:gd name="T33" fmla="*/ 74 h 185"/>
                    <a:gd name="T34" fmla="*/ 135 w 228"/>
                    <a:gd name="T35" fmla="*/ 65 h 185"/>
                    <a:gd name="T36" fmla="*/ 149 w 228"/>
                    <a:gd name="T37" fmla="*/ 57 h 185"/>
                    <a:gd name="T38" fmla="*/ 162 w 228"/>
                    <a:gd name="T39" fmla="*/ 49 h 185"/>
                    <a:gd name="T40" fmla="*/ 176 w 228"/>
                    <a:gd name="T41" fmla="*/ 40 h 185"/>
                    <a:gd name="T42" fmla="*/ 189 w 228"/>
                    <a:gd name="T43" fmla="*/ 32 h 185"/>
                    <a:gd name="T44" fmla="*/ 202 w 228"/>
                    <a:gd name="T45" fmla="*/ 22 h 185"/>
                    <a:gd name="T46" fmla="*/ 215 w 228"/>
                    <a:gd name="T47" fmla="*/ 12 h 185"/>
                    <a:gd name="T48" fmla="*/ 227 w 228"/>
                    <a:gd name="T49" fmla="*/ 2 h 185"/>
                    <a:gd name="T50" fmla="*/ 228 w 228"/>
                    <a:gd name="T51" fmla="*/ 1 h 185"/>
                    <a:gd name="T52" fmla="*/ 227 w 228"/>
                    <a:gd name="T53" fmla="*/ 0 h 185"/>
                    <a:gd name="T54" fmla="*/ 226 w 228"/>
                    <a:gd name="T55" fmla="*/ 0 h 185"/>
                    <a:gd name="T56" fmla="*/ 223 w 228"/>
                    <a:gd name="T57" fmla="*/ 0 h 185"/>
                    <a:gd name="T58" fmla="*/ 213 w 228"/>
                    <a:gd name="T59" fmla="*/ 7 h 185"/>
                    <a:gd name="T60" fmla="*/ 204 w 228"/>
                    <a:gd name="T61" fmla="*/ 14 h 185"/>
                    <a:gd name="T62" fmla="*/ 194 w 228"/>
                    <a:gd name="T63" fmla="*/ 20 h 185"/>
                    <a:gd name="T64" fmla="*/ 184 w 228"/>
                    <a:gd name="T65" fmla="*/ 28 h 185"/>
                    <a:gd name="T66" fmla="*/ 173 w 228"/>
                    <a:gd name="T67" fmla="*/ 34 h 185"/>
                    <a:gd name="T68" fmla="*/ 162 w 228"/>
                    <a:gd name="T69" fmla="*/ 40 h 185"/>
                    <a:gd name="T70" fmla="*/ 151 w 228"/>
                    <a:gd name="T71" fmla="*/ 45 h 185"/>
                    <a:gd name="T72" fmla="*/ 140 w 228"/>
                    <a:gd name="T73" fmla="*/ 50 h 185"/>
                    <a:gd name="T74" fmla="*/ 131 w 228"/>
                    <a:gd name="T75" fmla="*/ 54 h 185"/>
                    <a:gd name="T76" fmla="*/ 120 w 228"/>
                    <a:gd name="T77" fmla="*/ 59 h 185"/>
                    <a:gd name="T78" fmla="*/ 110 w 228"/>
                    <a:gd name="T79" fmla="*/ 63 h 185"/>
                    <a:gd name="T80" fmla="*/ 99 w 228"/>
                    <a:gd name="T81" fmla="*/ 66 h 185"/>
                    <a:gd name="T82" fmla="*/ 88 w 228"/>
                    <a:gd name="T83" fmla="*/ 71 h 185"/>
                    <a:gd name="T84" fmla="*/ 77 w 228"/>
                    <a:gd name="T85" fmla="*/ 75 h 185"/>
                    <a:gd name="T86" fmla="*/ 67 w 228"/>
                    <a:gd name="T87" fmla="*/ 80 h 185"/>
                    <a:gd name="T88" fmla="*/ 56 w 228"/>
                    <a:gd name="T89" fmla="*/ 84 h 185"/>
                    <a:gd name="T90" fmla="*/ 49 w 228"/>
                    <a:gd name="T91" fmla="*/ 88 h 185"/>
                    <a:gd name="T92" fmla="*/ 43 w 228"/>
                    <a:gd name="T93" fmla="*/ 91 h 185"/>
                    <a:gd name="T94" fmla="*/ 36 w 228"/>
                    <a:gd name="T95" fmla="*/ 96 h 185"/>
                    <a:gd name="T96" fmla="*/ 29 w 228"/>
                    <a:gd name="T97" fmla="*/ 100 h 185"/>
                    <a:gd name="T98" fmla="*/ 23 w 228"/>
                    <a:gd name="T99" fmla="*/ 105 h 185"/>
                    <a:gd name="T100" fmla="*/ 17 w 228"/>
                    <a:gd name="T101" fmla="*/ 111 h 185"/>
                    <a:gd name="T102" fmla="*/ 12 w 228"/>
                    <a:gd name="T103" fmla="*/ 116 h 185"/>
                    <a:gd name="T104" fmla="*/ 6 w 228"/>
                    <a:gd name="T105" fmla="*/ 122 h 185"/>
                    <a:gd name="T106" fmla="*/ 0 w 228"/>
                    <a:gd name="T107" fmla="*/ 135 h 185"/>
                    <a:gd name="T108" fmla="*/ 1 w 228"/>
                    <a:gd name="T109" fmla="*/ 152 h 185"/>
                    <a:gd name="T110" fmla="*/ 4 w 228"/>
                    <a:gd name="T111" fmla="*/ 169 h 185"/>
                    <a:gd name="T112" fmla="*/ 6 w 228"/>
                    <a:gd name="T113" fmla="*/ 184 h 185"/>
                    <a:gd name="T114" fmla="*/ 8 w 228"/>
                    <a:gd name="T115" fmla="*/ 185 h 185"/>
                    <a:gd name="T116" fmla="*/ 9 w 228"/>
                    <a:gd name="T117" fmla="*/ 184 h 185"/>
                    <a:gd name="T118" fmla="*/ 10 w 228"/>
                    <a:gd name="T119" fmla="*/ 183 h 185"/>
                    <a:gd name="T120" fmla="*/ 11 w 228"/>
                    <a:gd name="T121" fmla="*/ 182 h 185"/>
                    <a:gd name="T122" fmla="*/ 11 w 228"/>
                    <a:gd name="T123" fmla="*/ 182 h 1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8"/>
                    <a:gd name="T187" fmla="*/ 0 h 185"/>
                    <a:gd name="T188" fmla="*/ 228 w 228"/>
                    <a:gd name="T189" fmla="*/ 185 h 1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8" h="185">
                      <a:moveTo>
                        <a:pt x="11" y="182"/>
                      </a:moveTo>
                      <a:lnTo>
                        <a:pt x="14" y="175"/>
                      </a:lnTo>
                      <a:lnTo>
                        <a:pt x="16" y="169"/>
                      </a:lnTo>
                      <a:lnTo>
                        <a:pt x="19" y="163"/>
                      </a:lnTo>
                      <a:lnTo>
                        <a:pt x="21" y="156"/>
                      </a:lnTo>
                      <a:lnTo>
                        <a:pt x="26" y="144"/>
                      </a:lnTo>
                      <a:lnTo>
                        <a:pt x="33" y="135"/>
                      </a:lnTo>
                      <a:lnTo>
                        <a:pt x="42" y="127"/>
                      </a:lnTo>
                      <a:lnTo>
                        <a:pt x="53" y="120"/>
                      </a:lnTo>
                      <a:lnTo>
                        <a:pt x="61" y="114"/>
                      </a:lnTo>
                      <a:lnTo>
                        <a:pt x="70" y="107"/>
                      </a:lnTo>
                      <a:lnTo>
                        <a:pt x="77" y="101"/>
                      </a:lnTo>
                      <a:lnTo>
                        <a:pt x="85" y="96"/>
                      </a:lnTo>
                      <a:lnTo>
                        <a:pt x="94" y="90"/>
                      </a:lnTo>
                      <a:lnTo>
                        <a:pt x="103" y="85"/>
                      </a:lnTo>
                      <a:lnTo>
                        <a:pt x="112" y="79"/>
                      </a:lnTo>
                      <a:lnTo>
                        <a:pt x="121" y="74"/>
                      </a:lnTo>
                      <a:lnTo>
                        <a:pt x="135" y="65"/>
                      </a:lnTo>
                      <a:lnTo>
                        <a:pt x="149" y="57"/>
                      </a:lnTo>
                      <a:lnTo>
                        <a:pt x="162" y="49"/>
                      </a:lnTo>
                      <a:lnTo>
                        <a:pt x="176" y="40"/>
                      </a:lnTo>
                      <a:lnTo>
                        <a:pt x="189" y="32"/>
                      </a:lnTo>
                      <a:lnTo>
                        <a:pt x="202" y="22"/>
                      </a:lnTo>
                      <a:lnTo>
                        <a:pt x="215" y="12"/>
                      </a:lnTo>
                      <a:lnTo>
                        <a:pt x="227" y="2"/>
                      </a:lnTo>
                      <a:lnTo>
                        <a:pt x="228" y="1"/>
                      </a:lnTo>
                      <a:lnTo>
                        <a:pt x="227" y="0"/>
                      </a:lnTo>
                      <a:lnTo>
                        <a:pt x="226" y="0"/>
                      </a:lnTo>
                      <a:lnTo>
                        <a:pt x="223" y="0"/>
                      </a:lnTo>
                      <a:lnTo>
                        <a:pt x="213" y="7"/>
                      </a:lnTo>
                      <a:lnTo>
                        <a:pt x="204" y="14"/>
                      </a:lnTo>
                      <a:lnTo>
                        <a:pt x="194" y="20"/>
                      </a:lnTo>
                      <a:lnTo>
                        <a:pt x="184" y="28"/>
                      </a:lnTo>
                      <a:lnTo>
                        <a:pt x="173" y="34"/>
                      </a:lnTo>
                      <a:lnTo>
                        <a:pt x="162" y="40"/>
                      </a:lnTo>
                      <a:lnTo>
                        <a:pt x="151" y="45"/>
                      </a:lnTo>
                      <a:lnTo>
                        <a:pt x="140" y="50"/>
                      </a:lnTo>
                      <a:lnTo>
                        <a:pt x="131" y="54"/>
                      </a:lnTo>
                      <a:lnTo>
                        <a:pt x="120" y="59"/>
                      </a:lnTo>
                      <a:lnTo>
                        <a:pt x="110" y="63"/>
                      </a:lnTo>
                      <a:lnTo>
                        <a:pt x="99" y="66"/>
                      </a:lnTo>
                      <a:lnTo>
                        <a:pt x="88" y="71"/>
                      </a:lnTo>
                      <a:lnTo>
                        <a:pt x="77" y="75"/>
                      </a:lnTo>
                      <a:lnTo>
                        <a:pt x="67" y="80"/>
                      </a:lnTo>
                      <a:lnTo>
                        <a:pt x="56" y="84"/>
                      </a:lnTo>
                      <a:lnTo>
                        <a:pt x="49" y="88"/>
                      </a:lnTo>
                      <a:lnTo>
                        <a:pt x="43" y="91"/>
                      </a:lnTo>
                      <a:lnTo>
                        <a:pt x="36" y="96"/>
                      </a:lnTo>
                      <a:lnTo>
                        <a:pt x="29" y="100"/>
                      </a:lnTo>
                      <a:lnTo>
                        <a:pt x="23" y="105"/>
                      </a:lnTo>
                      <a:lnTo>
                        <a:pt x="17" y="111"/>
                      </a:lnTo>
                      <a:lnTo>
                        <a:pt x="12" y="116"/>
                      </a:lnTo>
                      <a:lnTo>
                        <a:pt x="6" y="122"/>
                      </a:lnTo>
                      <a:lnTo>
                        <a:pt x="0" y="135"/>
                      </a:lnTo>
                      <a:lnTo>
                        <a:pt x="1" y="152"/>
                      </a:lnTo>
                      <a:lnTo>
                        <a:pt x="4" y="169"/>
                      </a:lnTo>
                      <a:lnTo>
                        <a:pt x="6" y="184"/>
                      </a:lnTo>
                      <a:lnTo>
                        <a:pt x="8" y="185"/>
                      </a:lnTo>
                      <a:lnTo>
                        <a:pt x="9" y="184"/>
                      </a:lnTo>
                      <a:lnTo>
                        <a:pt x="10" y="183"/>
                      </a:lnTo>
                      <a:lnTo>
                        <a:pt x="11" y="182"/>
                      </a:lnTo>
                      <a:close/>
                    </a:path>
                  </a:pathLst>
                </a:custGeom>
                <a:solidFill>
                  <a:srgbClr val="000000"/>
                </a:solidFill>
                <a:ln w="9525">
                  <a:noFill/>
                  <a:round/>
                  <a:headEnd/>
                  <a:tailEnd/>
                </a:ln>
              </p:spPr>
              <p:txBody>
                <a:bodyPr/>
                <a:lstStyle/>
                <a:p>
                  <a:endParaRPr lang="en-US">
                    <a:solidFill>
                      <a:srgbClr val="000000"/>
                    </a:solidFill>
                  </a:endParaRPr>
                </a:p>
              </p:txBody>
            </p:sp>
            <p:sp>
              <p:nvSpPr>
                <p:cNvPr id="25953" name="Freeform 83"/>
                <p:cNvSpPr>
                  <a:spLocks/>
                </p:cNvSpPr>
                <p:nvPr/>
              </p:nvSpPr>
              <p:spPr bwMode="auto">
                <a:xfrm>
                  <a:off x="4199" y="1587"/>
                  <a:ext cx="93" cy="127"/>
                </a:xfrm>
                <a:custGeom>
                  <a:avLst/>
                  <a:gdLst>
                    <a:gd name="T0" fmla="*/ 93 w 93"/>
                    <a:gd name="T1" fmla="*/ 126 h 127"/>
                    <a:gd name="T2" fmla="*/ 87 w 93"/>
                    <a:gd name="T3" fmla="*/ 117 h 127"/>
                    <a:gd name="T4" fmla="*/ 81 w 93"/>
                    <a:gd name="T5" fmla="*/ 110 h 127"/>
                    <a:gd name="T6" fmla="*/ 76 w 93"/>
                    <a:gd name="T7" fmla="*/ 102 h 127"/>
                    <a:gd name="T8" fmla="*/ 71 w 93"/>
                    <a:gd name="T9" fmla="*/ 94 h 127"/>
                    <a:gd name="T10" fmla="*/ 66 w 93"/>
                    <a:gd name="T11" fmla="*/ 86 h 127"/>
                    <a:gd name="T12" fmla="*/ 61 w 93"/>
                    <a:gd name="T13" fmla="*/ 76 h 127"/>
                    <a:gd name="T14" fmla="*/ 57 w 93"/>
                    <a:gd name="T15" fmla="*/ 68 h 127"/>
                    <a:gd name="T16" fmla="*/ 55 w 93"/>
                    <a:gd name="T17" fmla="*/ 59 h 127"/>
                    <a:gd name="T18" fmla="*/ 53 w 93"/>
                    <a:gd name="T19" fmla="*/ 44 h 127"/>
                    <a:gd name="T20" fmla="*/ 50 w 93"/>
                    <a:gd name="T21" fmla="*/ 26 h 127"/>
                    <a:gd name="T22" fmla="*/ 44 w 93"/>
                    <a:gd name="T23" fmla="*/ 11 h 127"/>
                    <a:gd name="T24" fmla="*/ 31 w 93"/>
                    <a:gd name="T25" fmla="*/ 1 h 127"/>
                    <a:gd name="T26" fmla="*/ 23 w 93"/>
                    <a:gd name="T27" fmla="*/ 0 h 127"/>
                    <a:gd name="T28" fmla="*/ 15 w 93"/>
                    <a:gd name="T29" fmla="*/ 1 h 127"/>
                    <a:gd name="T30" fmla="*/ 9 w 93"/>
                    <a:gd name="T31" fmla="*/ 5 h 127"/>
                    <a:gd name="T32" fmla="*/ 4 w 93"/>
                    <a:gd name="T33" fmla="*/ 10 h 127"/>
                    <a:gd name="T34" fmla="*/ 0 w 93"/>
                    <a:gd name="T35" fmla="*/ 18 h 127"/>
                    <a:gd name="T36" fmla="*/ 0 w 93"/>
                    <a:gd name="T37" fmla="*/ 26 h 127"/>
                    <a:gd name="T38" fmla="*/ 1 w 93"/>
                    <a:gd name="T39" fmla="*/ 35 h 127"/>
                    <a:gd name="T40" fmla="*/ 5 w 93"/>
                    <a:gd name="T41" fmla="*/ 44 h 127"/>
                    <a:gd name="T42" fmla="*/ 10 w 93"/>
                    <a:gd name="T43" fmla="*/ 52 h 127"/>
                    <a:gd name="T44" fmla="*/ 15 w 93"/>
                    <a:gd name="T45" fmla="*/ 59 h 127"/>
                    <a:gd name="T46" fmla="*/ 21 w 93"/>
                    <a:gd name="T47" fmla="*/ 67 h 127"/>
                    <a:gd name="T48" fmla="*/ 27 w 93"/>
                    <a:gd name="T49" fmla="*/ 74 h 127"/>
                    <a:gd name="T50" fmla="*/ 34 w 93"/>
                    <a:gd name="T51" fmla="*/ 83 h 127"/>
                    <a:gd name="T52" fmla="*/ 42 w 93"/>
                    <a:gd name="T53" fmla="*/ 90 h 127"/>
                    <a:gd name="T54" fmla="*/ 49 w 93"/>
                    <a:gd name="T55" fmla="*/ 97 h 127"/>
                    <a:gd name="T56" fmla="*/ 57 w 93"/>
                    <a:gd name="T57" fmla="*/ 103 h 127"/>
                    <a:gd name="T58" fmla="*/ 66 w 93"/>
                    <a:gd name="T59" fmla="*/ 109 h 127"/>
                    <a:gd name="T60" fmla="*/ 74 w 93"/>
                    <a:gd name="T61" fmla="*/ 115 h 127"/>
                    <a:gd name="T62" fmla="*/ 83 w 93"/>
                    <a:gd name="T63" fmla="*/ 122 h 127"/>
                    <a:gd name="T64" fmla="*/ 91 w 93"/>
                    <a:gd name="T65" fmla="*/ 127 h 127"/>
                    <a:gd name="T66" fmla="*/ 93 w 93"/>
                    <a:gd name="T67" fmla="*/ 127 h 127"/>
                    <a:gd name="T68" fmla="*/ 93 w 93"/>
                    <a:gd name="T69" fmla="*/ 127 h 127"/>
                    <a:gd name="T70" fmla="*/ 93 w 93"/>
                    <a:gd name="T71" fmla="*/ 127 h 127"/>
                    <a:gd name="T72" fmla="*/ 93 w 93"/>
                    <a:gd name="T73" fmla="*/ 126 h 127"/>
                    <a:gd name="T74" fmla="*/ 93 w 93"/>
                    <a:gd name="T75" fmla="*/ 126 h 1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
                    <a:gd name="T115" fmla="*/ 0 h 127"/>
                    <a:gd name="T116" fmla="*/ 93 w 93"/>
                    <a:gd name="T117" fmla="*/ 127 h 1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 h="127">
                      <a:moveTo>
                        <a:pt x="93" y="126"/>
                      </a:moveTo>
                      <a:lnTo>
                        <a:pt x="87" y="117"/>
                      </a:lnTo>
                      <a:lnTo>
                        <a:pt x="81" y="110"/>
                      </a:lnTo>
                      <a:lnTo>
                        <a:pt x="76" y="102"/>
                      </a:lnTo>
                      <a:lnTo>
                        <a:pt x="71" y="94"/>
                      </a:lnTo>
                      <a:lnTo>
                        <a:pt x="66" y="86"/>
                      </a:lnTo>
                      <a:lnTo>
                        <a:pt x="61" y="76"/>
                      </a:lnTo>
                      <a:lnTo>
                        <a:pt x="57" y="68"/>
                      </a:lnTo>
                      <a:lnTo>
                        <a:pt x="55" y="59"/>
                      </a:lnTo>
                      <a:lnTo>
                        <a:pt x="53" y="44"/>
                      </a:lnTo>
                      <a:lnTo>
                        <a:pt x="50" y="26"/>
                      </a:lnTo>
                      <a:lnTo>
                        <a:pt x="44" y="11"/>
                      </a:lnTo>
                      <a:lnTo>
                        <a:pt x="31" y="1"/>
                      </a:lnTo>
                      <a:lnTo>
                        <a:pt x="23" y="0"/>
                      </a:lnTo>
                      <a:lnTo>
                        <a:pt x="15" y="1"/>
                      </a:lnTo>
                      <a:lnTo>
                        <a:pt x="9" y="5"/>
                      </a:lnTo>
                      <a:lnTo>
                        <a:pt x="4" y="10"/>
                      </a:lnTo>
                      <a:lnTo>
                        <a:pt x="0" y="18"/>
                      </a:lnTo>
                      <a:lnTo>
                        <a:pt x="0" y="26"/>
                      </a:lnTo>
                      <a:lnTo>
                        <a:pt x="1" y="35"/>
                      </a:lnTo>
                      <a:lnTo>
                        <a:pt x="5" y="44"/>
                      </a:lnTo>
                      <a:lnTo>
                        <a:pt x="10" y="52"/>
                      </a:lnTo>
                      <a:lnTo>
                        <a:pt x="15" y="59"/>
                      </a:lnTo>
                      <a:lnTo>
                        <a:pt x="21" y="67"/>
                      </a:lnTo>
                      <a:lnTo>
                        <a:pt x="27" y="74"/>
                      </a:lnTo>
                      <a:lnTo>
                        <a:pt x="34" y="83"/>
                      </a:lnTo>
                      <a:lnTo>
                        <a:pt x="42" y="90"/>
                      </a:lnTo>
                      <a:lnTo>
                        <a:pt x="49" y="97"/>
                      </a:lnTo>
                      <a:lnTo>
                        <a:pt x="57" y="103"/>
                      </a:lnTo>
                      <a:lnTo>
                        <a:pt x="66" y="109"/>
                      </a:lnTo>
                      <a:lnTo>
                        <a:pt x="74" y="115"/>
                      </a:lnTo>
                      <a:lnTo>
                        <a:pt x="83" y="122"/>
                      </a:lnTo>
                      <a:lnTo>
                        <a:pt x="91" y="127"/>
                      </a:lnTo>
                      <a:lnTo>
                        <a:pt x="93" y="127"/>
                      </a:lnTo>
                      <a:lnTo>
                        <a:pt x="93" y="126"/>
                      </a:lnTo>
                      <a:close/>
                    </a:path>
                  </a:pathLst>
                </a:custGeom>
                <a:solidFill>
                  <a:srgbClr val="000000"/>
                </a:solidFill>
                <a:ln w="9525">
                  <a:noFill/>
                  <a:round/>
                  <a:headEnd/>
                  <a:tailEnd/>
                </a:ln>
              </p:spPr>
              <p:txBody>
                <a:bodyPr/>
                <a:lstStyle/>
                <a:p>
                  <a:endParaRPr lang="en-US">
                    <a:solidFill>
                      <a:srgbClr val="000000"/>
                    </a:solidFill>
                  </a:endParaRPr>
                </a:p>
              </p:txBody>
            </p:sp>
            <p:sp>
              <p:nvSpPr>
                <p:cNvPr id="25954" name="Freeform 84"/>
                <p:cNvSpPr>
                  <a:spLocks/>
                </p:cNvSpPr>
                <p:nvPr/>
              </p:nvSpPr>
              <p:spPr bwMode="auto">
                <a:xfrm>
                  <a:off x="4159" y="1629"/>
                  <a:ext cx="96" cy="85"/>
                </a:xfrm>
                <a:custGeom>
                  <a:avLst/>
                  <a:gdLst>
                    <a:gd name="T0" fmla="*/ 96 w 96"/>
                    <a:gd name="T1" fmla="*/ 84 h 85"/>
                    <a:gd name="T2" fmla="*/ 90 w 96"/>
                    <a:gd name="T3" fmla="*/ 79 h 85"/>
                    <a:gd name="T4" fmla="*/ 85 w 96"/>
                    <a:gd name="T5" fmla="*/ 73 h 85"/>
                    <a:gd name="T6" fmla="*/ 79 w 96"/>
                    <a:gd name="T7" fmla="*/ 68 h 85"/>
                    <a:gd name="T8" fmla="*/ 74 w 96"/>
                    <a:gd name="T9" fmla="*/ 63 h 85"/>
                    <a:gd name="T10" fmla="*/ 68 w 96"/>
                    <a:gd name="T11" fmla="*/ 58 h 85"/>
                    <a:gd name="T12" fmla="*/ 62 w 96"/>
                    <a:gd name="T13" fmla="*/ 53 h 85"/>
                    <a:gd name="T14" fmla="*/ 57 w 96"/>
                    <a:gd name="T15" fmla="*/ 47 h 85"/>
                    <a:gd name="T16" fmla="*/ 51 w 96"/>
                    <a:gd name="T17" fmla="*/ 42 h 85"/>
                    <a:gd name="T18" fmla="*/ 41 w 96"/>
                    <a:gd name="T19" fmla="*/ 31 h 85"/>
                    <a:gd name="T20" fmla="*/ 34 w 96"/>
                    <a:gd name="T21" fmla="*/ 21 h 85"/>
                    <a:gd name="T22" fmla="*/ 26 w 96"/>
                    <a:gd name="T23" fmla="*/ 11 h 85"/>
                    <a:gd name="T24" fmla="*/ 16 w 96"/>
                    <a:gd name="T25" fmla="*/ 1 h 85"/>
                    <a:gd name="T26" fmla="*/ 11 w 96"/>
                    <a:gd name="T27" fmla="*/ 0 h 85"/>
                    <a:gd name="T28" fmla="*/ 6 w 96"/>
                    <a:gd name="T29" fmla="*/ 2 h 85"/>
                    <a:gd name="T30" fmla="*/ 1 w 96"/>
                    <a:gd name="T31" fmla="*/ 6 h 85"/>
                    <a:gd name="T32" fmla="*/ 0 w 96"/>
                    <a:gd name="T33" fmla="*/ 10 h 85"/>
                    <a:gd name="T34" fmla="*/ 4 w 96"/>
                    <a:gd name="T35" fmla="*/ 21 h 85"/>
                    <a:gd name="T36" fmla="*/ 12 w 96"/>
                    <a:gd name="T37" fmla="*/ 31 h 85"/>
                    <a:gd name="T38" fmla="*/ 22 w 96"/>
                    <a:gd name="T39" fmla="*/ 40 h 85"/>
                    <a:gd name="T40" fmla="*/ 33 w 96"/>
                    <a:gd name="T41" fmla="*/ 48 h 85"/>
                    <a:gd name="T42" fmla="*/ 38 w 96"/>
                    <a:gd name="T43" fmla="*/ 52 h 85"/>
                    <a:gd name="T44" fmla="*/ 44 w 96"/>
                    <a:gd name="T45" fmla="*/ 56 h 85"/>
                    <a:gd name="T46" fmla="*/ 50 w 96"/>
                    <a:gd name="T47" fmla="*/ 59 h 85"/>
                    <a:gd name="T48" fmla="*/ 56 w 96"/>
                    <a:gd name="T49" fmla="*/ 62 h 85"/>
                    <a:gd name="T50" fmla="*/ 61 w 96"/>
                    <a:gd name="T51" fmla="*/ 65 h 85"/>
                    <a:gd name="T52" fmla="*/ 66 w 96"/>
                    <a:gd name="T53" fmla="*/ 67 h 85"/>
                    <a:gd name="T54" fmla="*/ 71 w 96"/>
                    <a:gd name="T55" fmla="*/ 70 h 85"/>
                    <a:gd name="T56" fmla="*/ 75 w 96"/>
                    <a:gd name="T57" fmla="*/ 73 h 85"/>
                    <a:gd name="T58" fmla="*/ 80 w 96"/>
                    <a:gd name="T59" fmla="*/ 75 h 85"/>
                    <a:gd name="T60" fmla="*/ 85 w 96"/>
                    <a:gd name="T61" fmla="*/ 79 h 85"/>
                    <a:gd name="T62" fmla="*/ 90 w 96"/>
                    <a:gd name="T63" fmla="*/ 82 h 85"/>
                    <a:gd name="T64" fmla="*/ 95 w 96"/>
                    <a:gd name="T65" fmla="*/ 85 h 85"/>
                    <a:gd name="T66" fmla="*/ 95 w 96"/>
                    <a:gd name="T67" fmla="*/ 85 h 85"/>
                    <a:gd name="T68" fmla="*/ 96 w 96"/>
                    <a:gd name="T69" fmla="*/ 85 h 85"/>
                    <a:gd name="T70" fmla="*/ 96 w 96"/>
                    <a:gd name="T71" fmla="*/ 85 h 85"/>
                    <a:gd name="T72" fmla="*/ 96 w 96"/>
                    <a:gd name="T73" fmla="*/ 84 h 85"/>
                    <a:gd name="T74" fmla="*/ 96 w 96"/>
                    <a:gd name="T75" fmla="*/ 84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6"/>
                    <a:gd name="T115" fmla="*/ 0 h 85"/>
                    <a:gd name="T116" fmla="*/ 96 w 96"/>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6" h="85">
                      <a:moveTo>
                        <a:pt x="96" y="84"/>
                      </a:moveTo>
                      <a:lnTo>
                        <a:pt x="90" y="79"/>
                      </a:lnTo>
                      <a:lnTo>
                        <a:pt x="85" y="73"/>
                      </a:lnTo>
                      <a:lnTo>
                        <a:pt x="79" y="68"/>
                      </a:lnTo>
                      <a:lnTo>
                        <a:pt x="74" y="63"/>
                      </a:lnTo>
                      <a:lnTo>
                        <a:pt x="68" y="58"/>
                      </a:lnTo>
                      <a:lnTo>
                        <a:pt x="62" y="53"/>
                      </a:lnTo>
                      <a:lnTo>
                        <a:pt x="57" y="47"/>
                      </a:lnTo>
                      <a:lnTo>
                        <a:pt x="51" y="42"/>
                      </a:lnTo>
                      <a:lnTo>
                        <a:pt x="41" y="31"/>
                      </a:lnTo>
                      <a:lnTo>
                        <a:pt x="34" y="21"/>
                      </a:lnTo>
                      <a:lnTo>
                        <a:pt x="26" y="11"/>
                      </a:lnTo>
                      <a:lnTo>
                        <a:pt x="16" y="1"/>
                      </a:lnTo>
                      <a:lnTo>
                        <a:pt x="11" y="0"/>
                      </a:lnTo>
                      <a:lnTo>
                        <a:pt x="6" y="2"/>
                      </a:lnTo>
                      <a:lnTo>
                        <a:pt x="1" y="6"/>
                      </a:lnTo>
                      <a:lnTo>
                        <a:pt x="0" y="10"/>
                      </a:lnTo>
                      <a:lnTo>
                        <a:pt x="4" y="21"/>
                      </a:lnTo>
                      <a:lnTo>
                        <a:pt x="12" y="31"/>
                      </a:lnTo>
                      <a:lnTo>
                        <a:pt x="22" y="40"/>
                      </a:lnTo>
                      <a:lnTo>
                        <a:pt x="33" y="48"/>
                      </a:lnTo>
                      <a:lnTo>
                        <a:pt x="38" y="52"/>
                      </a:lnTo>
                      <a:lnTo>
                        <a:pt x="44" y="56"/>
                      </a:lnTo>
                      <a:lnTo>
                        <a:pt x="50" y="59"/>
                      </a:lnTo>
                      <a:lnTo>
                        <a:pt x="56" y="62"/>
                      </a:lnTo>
                      <a:lnTo>
                        <a:pt x="61" y="65"/>
                      </a:lnTo>
                      <a:lnTo>
                        <a:pt x="66" y="67"/>
                      </a:lnTo>
                      <a:lnTo>
                        <a:pt x="71" y="70"/>
                      </a:lnTo>
                      <a:lnTo>
                        <a:pt x="75" y="73"/>
                      </a:lnTo>
                      <a:lnTo>
                        <a:pt x="80" y="75"/>
                      </a:lnTo>
                      <a:lnTo>
                        <a:pt x="85" y="79"/>
                      </a:lnTo>
                      <a:lnTo>
                        <a:pt x="90" y="82"/>
                      </a:lnTo>
                      <a:lnTo>
                        <a:pt x="95" y="85"/>
                      </a:lnTo>
                      <a:lnTo>
                        <a:pt x="96" y="85"/>
                      </a:lnTo>
                      <a:lnTo>
                        <a:pt x="96" y="84"/>
                      </a:lnTo>
                      <a:close/>
                    </a:path>
                  </a:pathLst>
                </a:custGeom>
                <a:solidFill>
                  <a:srgbClr val="000000"/>
                </a:solidFill>
                <a:ln w="9525">
                  <a:noFill/>
                  <a:round/>
                  <a:headEnd/>
                  <a:tailEnd/>
                </a:ln>
              </p:spPr>
              <p:txBody>
                <a:bodyPr/>
                <a:lstStyle/>
                <a:p>
                  <a:endParaRPr lang="en-US">
                    <a:solidFill>
                      <a:srgbClr val="000000"/>
                    </a:solidFill>
                  </a:endParaRPr>
                </a:p>
              </p:txBody>
            </p:sp>
            <p:sp>
              <p:nvSpPr>
                <p:cNvPr id="25955" name="Freeform 85"/>
                <p:cNvSpPr>
                  <a:spLocks/>
                </p:cNvSpPr>
                <p:nvPr/>
              </p:nvSpPr>
              <p:spPr bwMode="auto">
                <a:xfrm>
                  <a:off x="4388" y="1640"/>
                  <a:ext cx="40" cy="80"/>
                </a:xfrm>
                <a:custGeom>
                  <a:avLst/>
                  <a:gdLst>
                    <a:gd name="T0" fmla="*/ 34 w 40"/>
                    <a:gd name="T1" fmla="*/ 78 h 80"/>
                    <a:gd name="T2" fmla="*/ 33 w 40"/>
                    <a:gd name="T3" fmla="*/ 73 h 80"/>
                    <a:gd name="T4" fmla="*/ 33 w 40"/>
                    <a:gd name="T5" fmla="*/ 66 h 80"/>
                    <a:gd name="T6" fmla="*/ 33 w 40"/>
                    <a:gd name="T7" fmla="*/ 61 h 80"/>
                    <a:gd name="T8" fmla="*/ 34 w 40"/>
                    <a:gd name="T9" fmla="*/ 55 h 80"/>
                    <a:gd name="T10" fmla="*/ 35 w 40"/>
                    <a:gd name="T11" fmla="*/ 51 h 80"/>
                    <a:gd name="T12" fmla="*/ 38 w 40"/>
                    <a:gd name="T13" fmla="*/ 47 h 80"/>
                    <a:gd name="T14" fmla="*/ 39 w 40"/>
                    <a:gd name="T15" fmla="*/ 42 h 80"/>
                    <a:gd name="T16" fmla="*/ 40 w 40"/>
                    <a:gd name="T17" fmla="*/ 38 h 80"/>
                    <a:gd name="T18" fmla="*/ 39 w 40"/>
                    <a:gd name="T19" fmla="*/ 29 h 80"/>
                    <a:gd name="T20" fmla="*/ 38 w 40"/>
                    <a:gd name="T21" fmla="*/ 19 h 80"/>
                    <a:gd name="T22" fmla="*/ 35 w 40"/>
                    <a:gd name="T23" fmla="*/ 10 h 80"/>
                    <a:gd name="T24" fmla="*/ 30 w 40"/>
                    <a:gd name="T25" fmla="*/ 2 h 80"/>
                    <a:gd name="T26" fmla="*/ 28 w 40"/>
                    <a:gd name="T27" fmla="*/ 1 h 80"/>
                    <a:gd name="T28" fmla="*/ 25 w 40"/>
                    <a:gd name="T29" fmla="*/ 0 h 80"/>
                    <a:gd name="T30" fmla="*/ 23 w 40"/>
                    <a:gd name="T31" fmla="*/ 0 h 80"/>
                    <a:gd name="T32" fmla="*/ 21 w 40"/>
                    <a:gd name="T33" fmla="*/ 1 h 80"/>
                    <a:gd name="T34" fmla="*/ 8 w 40"/>
                    <a:gd name="T35" fmla="*/ 8 h 80"/>
                    <a:gd name="T36" fmla="*/ 1 w 40"/>
                    <a:gd name="T37" fmla="*/ 18 h 80"/>
                    <a:gd name="T38" fmla="*/ 0 w 40"/>
                    <a:gd name="T39" fmla="*/ 31 h 80"/>
                    <a:gd name="T40" fmla="*/ 5 w 40"/>
                    <a:gd name="T41" fmla="*/ 42 h 80"/>
                    <a:gd name="T42" fmla="*/ 8 w 40"/>
                    <a:gd name="T43" fmla="*/ 47 h 80"/>
                    <a:gd name="T44" fmla="*/ 12 w 40"/>
                    <a:gd name="T45" fmla="*/ 50 h 80"/>
                    <a:gd name="T46" fmla="*/ 16 w 40"/>
                    <a:gd name="T47" fmla="*/ 54 h 80"/>
                    <a:gd name="T48" fmla="*/ 19 w 40"/>
                    <a:gd name="T49" fmla="*/ 59 h 80"/>
                    <a:gd name="T50" fmla="*/ 22 w 40"/>
                    <a:gd name="T51" fmla="*/ 64 h 80"/>
                    <a:gd name="T52" fmla="*/ 25 w 40"/>
                    <a:gd name="T53" fmla="*/ 70 h 80"/>
                    <a:gd name="T54" fmla="*/ 28 w 40"/>
                    <a:gd name="T55" fmla="*/ 75 h 80"/>
                    <a:gd name="T56" fmla="*/ 32 w 40"/>
                    <a:gd name="T57" fmla="*/ 80 h 80"/>
                    <a:gd name="T58" fmla="*/ 33 w 40"/>
                    <a:gd name="T59" fmla="*/ 80 h 80"/>
                    <a:gd name="T60" fmla="*/ 33 w 40"/>
                    <a:gd name="T61" fmla="*/ 80 h 80"/>
                    <a:gd name="T62" fmla="*/ 34 w 40"/>
                    <a:gd name="T63" fmla="*/ 79 h 80"/>
                    <a:gd name="T64" fmla="*/ 34 w 40"/>
                    <a:gd name="T65" fmla="*/ 78 h 80"/>
                    <a:gd name="T66" fmla="*/ 34 w 40"/>
                    <a:gd name="T67" fmla="*/ 78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80"/>
                    <a:gd name="T104" fmla="*/ 40 w 40"/>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80">
                      <a:moveTo>
                        <a:pt x="34" y="78"/>
                      </a:moveTo>
                      <a:lnTo>
                        <a:pt x="33" y="73"/>
                      </a:lnTo>
                      <a:lnTo>
                        <a:pt x="33" y="66"/>
                      </a:lnTo>
                      <a:lnTo>
                        <a:pt x="33" y="61"/>
                      </a:lnTo>
                      <a:lnTo>
                        <a:pt x="34" y="55"/>
                      </a:lnTo>
                      <a:lnTo>
                        <a:pt x="35" y="51"/>
                      </a:lnTo>
                      <a:lnTo>
                        <a:pt x="38" y="47"/>
                      </a:lnTo>
                      <a:lnTo>
                        <a:pt x="39" y="42"/>
                      </a:lnTo>
                      <a:lnTo>
                        <a:pt x="40" y="38"/>
                      </a:lnTo>
                      <a:lnTo>
                        <a:pt x="39" y="29"/>
                      </a:lnTo>
                      <a:lnTo>
                        <a:pt x="38" y="19"/>
                      </a:lnTo>
                      <a:lnTo>
                        <a:pt x="35" y="10"/>
                      </a:lnTo>
                      <a:lnTo>
                        <a:pt x="30" y="2"/>
                      </a:lnTo>
                      <a:lnTo>
                        <a:pt x="28" y="1"/>
                      </a:lnTo>
                      <a:lnTo>
                        <a:pt x="25" y="0"/>
                      </a:lnTo>
                      <a:lnTo>
                        <a:pt x="23" y="0"/>
                      </a:lnTo>
                      <a:lnTo>
                        <a:pt x="21" y="1"/>
                      </a:lnTo>
                      <a:lnTo>
                        <a:pt x="8" y="8"/>
                      </a:lnTo>
                      <a:lnTo>
                        <a:pt x="1" y="18"/>
                      </a:lnTo>
                      <a:lnTo>
                        <a:pt x="0" y="31"/>
                      </a:lnTo>
                      <a:lnTo>
                        <a:pt x="5" y="42"/>
                      </a:lnTo>
                      <a:lnTo>
                        <a:pt x="8" y="47"/>
                      </a:lnTo>
                      <a:lnTo>
                        <a:pt x="12" y="50"/>
                      </a:lnTo>
                      <a:lnTo>
                        <a:pt x="16" y="54"/>
                      </a:lnTo>
                      <a:lnTo>
                        <a:pt x="19" y="59"/>
                      </a:lnTo>
                      <a:lnTo>
                        <a:pt x="22" y="64"/>
                      </a:lnTo>
                      <a:lnTo>
                        <a:pt x="25" y="70"/>
                      </a:lnTo>
                      <a:lnTo>
                        <a:pt x="28" y="75"/>
                      </a:lnTo>
                      <a:lnTo>
                        <a:pt x="32" y="80"/>
                      </a:lnTo>
                      <a:lnTo>
                        <a:pt x="33" y="80"/>
                      </a:lnTo>
                      <a:lnTo>
                        <a:pt x="34" y="79"/>
                      </a:lnTo>
                      <a:lnTo>
                        <a:pt x="34" y="78"/>
                      </a:lnTo>
                      <a:close/>
                    </a:path>
                  </a:pathLst>
                </a:custGeom>
                <a:solidFill>
                  <a:srgbClr val="000000"/>
                </a:solidFill>
                <a:ln w="9525">
                  <a:noFill/>
                  <a:round/>
                  <a:headEnd/>
                  <a:tailEnd/>
                </a:ln>
              </p:spPr>
              <p:txBody>
                <a:bodyPr/>
                <a:lstStyle/>
                <a:p>
                  <a:endParaRPr lang="en-US">
                    <a:solidFill>
                      <a:srgbClr val="000000"/>
                    </a:solidFill>
                  </a:endParaRPr>
                </a:p>
              </p:txBody>
            </p:sp>
            <p:sp>
              <p:nvSpPr>
                <p:cNvPr id="25956" name="Freeform 86"/>
                <p:cNvSpPr>
                  <a:spLocks/>
                </p:cNvSpPr>
                <p:nvPr/>
              </p:nvSpPr>
              <p:spPr bwMode="auto">
                <a:xfrm>
                  <a:off x="4420" y="1651"/>
                  <a:ext cx="34" cy="137"/>
                </a:xfrm>
                <a:custGeom>
                  <a:avLst/>
                  <a:gdLst>
                    <a:gd name="T0" fmla="*/ 25 w 34"/>
                    <a:gd name="T1" fmla="*/ 0 h 137"/>
                    <a:gd name="T2" fmla="*/ 26 w 34"/>
                    <a:gd name="T3" fmla="*/ 34 h 137"/>
                    <a:gd name="T4" fmla="*/ 20 w 34"/>
                    <a:gd name="T5" fmla="*/ 67 h 137"/>
                    <a:gd name="T6" fmla="*/ 10 w 34"/>
                    <a:gd name="T7" fmla="*/ 99 h 137"/>
                    <a:gd name="T8" fmla="*/ 0 w 34"/>
                    <a:gd name="T9" fmla="*/ 130 h 137"/>
                    <a:gd name="T10" fmla="*/ 0 w 34"/>
                    <a:gd name="T11" fmla="*/ 133 h 137"/>
                    <a:gd name="T12" fmla="*/ 1 w 34"/>
                    <a:gd name="T13" fmla="*/ 136 h 137"/>
                    <a:gd name="T14" fmla="*/ 4 w 34"/>
                    <a:gd name="T15" fmla="*/ 137 h 137"/>
                    <a:gd name="T16" fmla="*/ 8 w 34"/>
                    <a:gd name="T17" fmla="*/ 136 h 137"/>
                    <a:gd name="T18" fmla="*/ 21 w 34"/>
                    <a:gd name="T19" fmla="*/ 126 h 137"/>
                    <a:gd name="T20" fmla="*/ 29 w 34"/>
                    <a:gd name="T21" fmla="*/ 112 h 137"/>
                    <a:gd name="T22" fmla="*/ 31 w 34"/>
                    <a:gd name="T23" fmla="*/ 96 h 137"/>
                    <a:gd name="T24" fmla="*/ 32 w 34"/>
                    <a:gd name="T25" fmla="*/ 81 h 137"/>
                    <a:gd name="T26" fmla="*/ 34 w 34"/>
                    <a:gd name="T27" fmla="*/ 61 h 137"/>
                    <a:gd name="T28" fmla="*/ 34 w 34"/>
                    <a:gd name="T29" fmla="*/ 40 h 137"/>
                    <a:gd name="T30" fmla="*/ 31 w 34"/>
                    <a:gd name="T31" fmla="*/ 21 h 137"/>
                    <a:gd name="T32" fmla="*/ 26 w 34"/>
                    <a:gd name="T33" fmla="*/ 0 h 137"/>
                    <a:gd name="T34" fmla="*/ 25 w 34"/>
                    <a:gd name="T35" fmla="*/ 0 h 137"/>
                    <a:gd name="T36" fmla="*/ 25 w 34"/>
                    <a:gd name="T37" fmla="*/ 0 h 137"/>
                    <a:gd name="T38" fmla="*/ 25 w 34"/>
                    <a:gd name="T39" fmla="*/ 0 h 137"/>
                    <a:gd name="T40" fmla="*/ 25 w 34"/>
                    <a:gd name="T41" fmla="*/ 0 h 137"/>
                    <a:gd name="T42" fmla="*/ 25 w 34"/>
                    <a:gd name="T43" fmla="*/ 0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
                    <a:gd name="T67" fmla="*/ 0 h 137"/>
                    <a:gd name="T68" fmla="*/ 34 w 34"/>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 h="137">
                      <a:moveTo>
                        <a:pt x="25" y="0"/>
                      </a:moveTo>
                      <a:lnTo>
                        <a:pt x="26" y="34"/>
                      </a:lnTo>
                      <a:lnTo>
                        <a:pt x="20" y="67"/>
                      </a:lnTo>
                      <a:lnTo>
                        <a:pt x="10" y="99"/>
                      </a:lnTo>
                      <a:lnTo>
                        <a:pt x="0" y="130"/>
                      </a:lnTo>
                      <a:lnTo>
                        <a:pt x="0" y="133"/>
                      </a:lnTo>
                      <a:lnTo>
                        <a:pt x="1" y="136"/>
                      </a:lnTo>
                      <a:lnTo>
                        <a:pt x="4" y="137"/>
                      </a:lnTo>
                      <a:lnTo>
                        <a:pt x="8" y="136"/>
                      </a:lnTo>
                      <a:lnTo>
                        <a:pt x="21" y="126"/>
                      </a:lnTo>
                      <a:lnTo>
                        <a:pt x="29" y="112"/>
                      </a:lnTo>
                      <a:lnTo>
                        <a:pt x="31" y="96"/>
                      </a:lnTo>
                      <a:lnTo>
                        <a:pt x="32" y="81"/>
                      </a:lnTo>
                      <a:lnTo>
                        <a:pt x="34" y="61"/>
                      </a:lnTo>
                      <a:lnTo>
                        <a:pt x="34" y="40"/>
                      </a:lnTo>
                      <a:lnTo>
                        <a:pt x="31" y="21"/>
                      </a:lnTo>
                      <a:lnTo>
                        <a:pt x="26" y="0"/>
                      </a:lnTo>
                      <a:lnTo>
                        <a:pt x="25" y="0"/>
                      </a:lnTo>
                      <a:close/>
                    </a:path>
                  </a:pathLst>
                </a:custGeom>
                <a:solidFill>
                  <a:srgbClr val="000000"/>
                </a:solidFill>
                <a:ln w="9525">
                  <a:noFill/>
                  <a:round/>
                  <a:headEnd/>
                  <a:tailEnd/>
                </a:ln>
              </p:spPr>
              <p:txBody>
                <a:bodyPr/>
                <a:lstStyle/>
                <a:p>
                  <a:endParaRPr lang="en-US">
                    <a:solidFill>
                      <a:srgbClr val="000000"/>
                    </a:solidFill>
                  </a:endParaRPr>
                </a:p>
              </p:txBody>
            </p:sp>
            <p:sp>
              <p:nvSpPr>
                <p:cNvPr id="25957" name="Freeform 87"/>
                <p:cNvSpPr>
                  <a:spLocks/>
                </p:cNvSpPr>
                <p:nvPr/>
              </p:nvSpPr>
              <p:spPr bwMode="auto">
                <a:xfrm>
                  <a:off x="4469" y="1709"/>
                  <a:ext cx="140" cy="72"/>
                </a:xfrm>
                <a:custGeom>
                  <a:avLst/>
                  <a:gdLst>
                    <a:gd name="T0" fmla="*/ 2 w 140"/>
                    <a:gd name="T1" fmla="*/ 72 h 72"/>
                    <a:gd name="T2" fmla="*/ 8 w 140"/>
                    <a:gd name="T3" fmla="*/ 66 h 72"/>
                    <a:gd name="T4" fmla="*/ 14 w 140"/>
                    <a:gd name="T5" fmla="*/ 61 h 72"/>
                    <a:gd name="T6" fmla="*/ 21 w 140"/>
                    <a:gd name="T7" fmla="*/ 56 h 72"/>
                    <a:gd name="T8" fmla="*/ 28 w 140"/>
                    <a:gd name="T9" fmla="*/ 51 h 72"/>
                    <a:gd name="T10" fmla="*/ 36 w 140"/>
                    <a:gd name="T11" fmla="*/ 47 h 72"/>
                    <a:gd name="T12" fmla="*/ 43 w 140"/>
                    <a:gd name="T13" fmla="*/ 43 h 72"/>
                    <a:gd name="T14" fmla="*/ 50 w 140"/>
                    <a:gd name="T15" fmla="*/ 38 h 72"/>
                    <a:gd name="T16" fmla="*/ 59 w 140"/>
                    <a:gd name="T17" fmla="*/ 35 h 72"/>
                    <a:gd name="T18" fmla="*/ 67 w 140"/>
                    <a:gd name="T19" fmla="*/ 32 h 72"/>
                    <a:gd name="T20" fmla="*/ 76 w 140"/>
                    <a:gd name="T21" fmla="*/ 30 h 72"/>
                    <a:gd name="T22" fmla="*/ 84 w 140"/>
                    <a:gd name="T23" fmla="*/ 28 h 72"/>
                    <a:gd name="T24" fmla="*/ 93 w 140"/>
                    <a:gd name="T25" fmla="*/ 27 h 72"/>
                    <a:gd name="T26" fmla="*/ 102 w 140"/>
                    <a:gd name="T27" fmla="*/ 25 h 72"/>
                    <a:gd name="T28" fmla="*/ 110 w 140"/>
                    <a:gd name="T29" fmla="*/ 24 h 72"/>
                    <a:gd name="T30" fmla="*/ 119 w 140"/>
                    <a:gd name="T31" fmla="*/ 23 h 72"/>
                    <a:gd name="T32" fmla="*/ 128 w 140"/>
                    <a:gd name="T33" fmla="*/ 22 h 72"/>
                    <a:gd name="T34" fmla="*/ 133 w 140"/>
                    <a:gd name="T35" fmla="*/ 21 h 72"/>
                    <a:gd name="T36" fmla="*/ 138 w 140"/>
                    <a:gd name="T37" fmla="*/ 18 h 72"/>
                    <a:gd name="T38" fmla="*/ 140 w 140"/>
                    <a:gd name="T39" fmla="*/ 14 h 72"/>
                    <a:gd name="T40" fmla="*/ 139 w 140"/>
                    <a:gd name="T41" fmla="*/ 9 h 72"/>
                    <a:gd name="T42" fmla="*/ 132 w 140"/>
                    <a:gd name="T43" fmla="*/ 3 h 72"/>
                    <a:gd name="T44" fmla="*/ 122 w 140"/>
                    <a:gd name="T45" fmla="*/ 0 h 72"/>
                    <a:gd name="T46" fmla="*/ 111 w 140"/>
                    <a:gd name="T47" fmla="*/ 0 h 72"/>
                    <a:gd name="T48" fmla="*/ 99 w 140"/>
                    <a:gd name="T49" fmla="*/ 1 h 72"/>
                    <a:gd name="T50" fmla="*/ 88 w 140"/>
                    <a:gd name="T51" fmla="*/ 5 h 72"/>
                    <a:gd name="T52" fmla="*/ 77 w 140"/>
                    <a:gd name="T53" fmla="*/ 9 h 72"/>
                    <a:gd name="T54" fmla="*/ 67 w 140"/>
                    <a:gd name="T55" fmla="*/ 13 h 72"/>
                    <a:gd name="T56" fmla="*/ 59 w 140"/>
                    <a:gd name="T57" fmla="*/ 17 h 72"/>
                    <a:gd name="T58" fmla="*/ 50 w 140"/>
                    <a:gd name="T59" fmla="*/ 22 h 72"/>
                    <a:gd name="T60" fmla="*/ 42 w 140"/>
                    <a:gd name="T61" fmla="*/ 28 h 72"/>
                    <a:gd name="T62" fmla="*/ 33 w 140"/>
                    <a:gd name="T63" fmla="*/ 34 h 72"/>
                    <a:gd name="T64" fmla="*/ 26 w 140"/>
                    <a:gd name="T65" fmla="*/ 42 h 72"/>
                    <a:gd name="T66" fmla="*/ 19 w 140"/>
                    <a:gd name="T67" fmla="*/ 49 h 72"/>
                    <a:gd name="T68" fmla="*/ 11 w 140"/>
                    <a:gd name="T69" fmla="*/ 57 h 72"/>
                    <a:gd name="T70" fmla="*/ 5 w 140"/>
                    <a:gd name="T71" fmla="*/ 64 h 72"/>
                    <a:gd name="T72" fmla="*/ 0 w 140"/>
                    <a:gd name="T73" fmla="*/ 72 h 72"/>
                    <a:gd name="T74" fmla="*/ 0 w 140"/>
                    <a:gd name="T75" fmla="*/ 72 h 72"/>
                    <a:gd name="T76" fmla="*/ 0 w 140"/>
                    <a:gd name="T77" fmla="*/ 72 h 72"/>
                    <a:gd name="T78" fmla="*/ 2 w 140"/>
                    <a:gd name="T79" fmla="*/ 72 h 72"/>
                    <a:gd name="T80" fmla="*/ 2 w 140"/>
                    <a:gd name="T81" fmla="*/ 72 h 72"/>
                    <a:gd name="T82" fmla="*/ 2 w 140"/>
                    <a:gd name="T83" fmla="*/ 72 h 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0"/>
                    <a:gd name="T127" fmla="*/ 0 h 72"/>
                    <a:gd name="T128" fmla="*/ 140 w 140"/>
                    <a:gd name="T129" fmla="*/ 72 h 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0" h="72">
                      <a:moveTo>
                        <a:pt x="2" y="72"/>
                      </a:moveTo>
                      <a:lnTo>
                        <a:pt x="8" y="66"/>
                      </a:lnTo>
                      <a:lnTo>
                        <a:pt x="14" y="61"/>
                      </a:lnTo>
                      <a:lnTo>
                        <a:pt x="21" y="56"/>
                      </a:lnTo>
                      <a:lnTo>
                        <a:pt x="28" y="51"/>
                      </a:lnTo>
                      <a:lnTo>
                        <a:pt x="36" y="47"/>
                      </a:lnTo>
                      <a:lnTo>
                        <a:pt x="43" y="43"/>
                      </a:lnTo>
                      <a:lnTo>
                        <a:pt x="50" y="38"/>
                      </a:lnTo>
                      <a:lnTo>
                        <a:pt x="59" y="35"/>
                      </a:lnTo>
                      <a:lnTo>
                        <a:pt x="67" y="32"/>
                      </a:lnTo>
                      <a:lnTo>
                        <a:pt x="76" y="30"/>
                      </a:lnTo>
                      <a:lnTo>
                        <a:pt x="84" y="28"/>
                      </a:lnTo>
                      <a:lnTo>
                        <a:pt x="93" y="27"/>
                      </a:lnTo>
                      <a:lnTo>
                        <a:pt x="102" y="25"/>
                      </a:lnTo>
                      <a:lnTo>
                        <a:pt x="110" y="24"/>
                      </a:lnTo>
                      <a:lnTo>
                        <a:pt x="119" y="23"/>
                      </a:lnTo>
                      <a:lnTo>
                        <a:pt x="128" y="22"/>
                      </a:lnTo>
                      <a:lnTo>
                        <a:pt x="133" y="21"/>
                      </a:lnTo>
                      <a:lnTo>
                        <a:pt x="138" y="18"/>
                      </a:lnTo>
                      <a:lnTo>
                        <a:pt x="140" y="14"/>
                      </a:lnTo>
                      <a:lnTo>
                        <a:pt x="139" y="9"/>
                      </a:lnTo>
                      <a:lnTo>
                        <a:pt x="132" y="3"/>
                      </a:lnTo>
                      <a:lnTo>
                        <a:pt x="122" y="0"/>
                      </a:lnTo>
                      <a:lnTo>
                        <a:pt x="111" y="0"/>
                      </a:lnTo>
                      <a:lnTo>
                        <a:pt x="99" y="1"/>
                      </a:lnTo>
                      <a:lnTo>
                        <a:pt x="88" y="5"/>
                      </a:lnTo>
                      <a:lnTo>
                        <a:pt x="77" y="9"/>
                      </a:lnTo>
                      <a:lnTo>
                        <a:pt x="67" y="13"/>
                      </a:lnTo>
                      <a:lnTo>
                        <a:pt x="59" y="17"/>
                      </a:lnTo>
                      <a:lnTo>
                        <a:pt x="50" y="22"/>
                      </a:lnTo>
                      <a:lnTo>
                        <a:pt x="42" y="28"/>
                      </a:lnTo>
                      <a:lnTo>
                        <a:pt x="33" y="34"/>
                      </a:lnTo>
                      <a:lnTo>
                        <a:pt x="26" y="42"/>
                      </a:lnTo>
                      <a:lnTo>
                        <a:pt x="19" y="49"/>
                      </a:lnTo>
                      <a:lnTo>
                        <a:pt x="11" y="57"/>
                      </a:lnTo>
                      <a:lnTo>
                        <a:pt x="5" y="64"/>
                      </a:lnTo>
                      <a:lnTo>
                        <a:pt x="0" y="72"/>
                      </a:lnTo>
                      <a:lnTo>
                        <a:pt x="2" y="72"/>
                      </a:lnTo>
                      <a:close/>
                    </a:path>
                  </a:pathLst>
                </a:custGeom>
                <a:solidFill>
                  <a:srgbClr val="000000"/>
                </a:solidFill>
                <a:ln w="9525">
                  <a:noFill/>
                  <a:round/>
                  <a:headEnd/>
                  <a:tailEnd/>
                </a:ln>
              </p:spPr>
              <p:txBody>
                <a:bodyPr/>
                <a:lstStyle/>
                <a:p>
                  <a:endParaRPr lang="en-US">
                    <a:solidFill>
                      <a:srgbClr val="000000"/>
                    </a:solidFill>
                  </a:endParaRPr>
                </a:p>
              </p:txBody>
            </p:sp>
            <p:sp>
              <p:nvSpPr>
                <p:cNvPr id="25958" name="Freeform 88"/>
                <p:cNvSpPr>
                  <a:spLocks/>
                </p:cNvSpPr>
                <p:nvPr/>
              </p:nvSpPr>
              <p:spPr bwMode="auto">
                <a:xfrm>
                  <a:off x="4507" y="1734"/>
                  <a:ext cx="116" cy="73"/>
                </a:xfrm>
                <a:custGeom>
                  <a:avLst/>
                  <a:gdLst>
                    <a:gd name="T0" fmla="*/ 0 w 116"/>
                    <a:gd name="T1" fmla="*/ 73 h 73"/>
                    <a:gd name="T2" fmla="*/ 6 w 116"/>
                    <a:gd name="T3" fmla="*/ 68 h 73"/>
                    <a:gd name="T4" fmla="*/ 11 w 116"/>
                    <a:gd name="T5" fmla="*/ 63 h 73"/>
                    <a:gd name="T6" fmla="*/ 17 w 116"/>
                    <a:gd name="T7" fmla="*/ 58 h 73"/>
                    <a:gd name="T8" fmla="*/ 22 w 116"/>
                    <a:gd name="T9" fmla="*/ 52 h 73"/>
                    <a:gd name="T10" fmla="*/ 28 w 116"/>
                    <a:gd name="T11" fmla="*/ 47 h 73"/>
                    <a:gd name="T12" fmla="*/ 34 w 116"/>
                    <a:gd name="T13" fmla="*/ 43 h 73"/>
                    <a:gd name="T14" fmla="*/ 40 w 116"/>
                    <a:gd name="T15" fmla="*/ 38 h 73"/>
                    <a:gd name="T16" fmla="*/ 46 w 116"/>
                    <a:gd name="T17" fmla="*/ 34 h 73"/>
                    <a:gd name="T18" fmla="*/ 54 w 116"/>
                    <a:gd name="T19" fmla="*/ 30 h 73"/>
                    <a:gd name="T20" fmla="*/ 61 w 116"/>
                    <a:gd name="T21" fmla="*/ 26 h 73"/>
                    <a:gd name="T22" fmla="*/ 70 w 116"/>
                    <a:gd name="T23" fmla="*/ 23 h 73"/>
                    <a:gd name="T24" fmla="*/ 77 w 116"/>
                    <a:gd name="T25" fmla="*/ 20 h 73"/>
                    <a:gd name="T26" fmla="*/ 85 w 116"/>
                    <a:gd name="T27" fmla="*/ 17 h 73"/>
                    <a:gd name="T28" fmla="*/ 94 w 116"/>
                    <a:gd name="T29" fmla="*/ 14 h 73"/>
                    <a:gd name="T30" fmla="*/ 102 w 116"/>
                    <a:gd name="T31" fmla="*/ 12 h 73"/>
                    <a:gd name="T32" fmla="*/ 111 w 116"/>
                    <a:gd name="T33" fmla="*/ 10 h 73"/>
                    <a:gd name="T34" fmla="*/ 113 w 116"/>
                    <a:gd name="T35" fmla="*/ 8 h 73"/>
                    <a:gd name="T36" fmla="*/ 116 w 116"/>
                    <a:gd name="T37" fmla="*/ 5 h 73"/>
                    <a:gd name="T38" fmla="*/ 116 w 116"/>
                    <a:gd name="T39" fmla="*/ 1 h 73"/>
                    <a:gd name="T40" fmla="*/ 113 w 116"/>
                    <a:gd name="T41" fmla="*/ 0 h 73"/>
                    <a:gd name="T42" fmla="*/ 95 w 116"/>
                    <a:gd name="T43" fmla="*/ 2 h 73"/>
                    <a:gd name="T44" fmla="*/ 78 w 116"/>
                    <a:gd name="T45" fmla="*/ 7 h 73"/>
                    <a:gd name="T46" fmla="*/ 64 w 116"/>
                    <a:gd name="T47" fmla="*/ 16 h 73"/>
                    <a:gd name="T48" fmla="*/ 49 w 116"/>
                    <a:gd name="T49" fmla="*/ 26 h 73"/>
                    <a:gd name="T50" fmla="*/ 36 w 116"/>
                    <a:gd name="T51" fmla="*/ 37 h 73"/>
                    <a:gd name="T52" fmla="*/ 22 w 116"/>
                    <a:gd name="T53" fmla="*/ 49 h 73"/>
                    <a:gd name="T54" fmla="*/ 11 w 116"/>
                    <a:gd name="T55" fmla="*/ 62 h 73"/>
                    <a:gd name="T56" fmla="*/ 0 w 116"/>
                    <a:gd name="T57" fmla="*/ 73 h 73"/>
                    <a:gd name="T58" fmla="*/ 0 w 116"/>
                    <a:gd name="T59" fmla="*/ 73 h 73"/>
                    <a:gd name="T60" fmla="*/ 0 w 116"/>
                    <a:gd name="T61" fmla="*/ 73 h 73"/>
                    <a:gd name="T62" fmla="*/ 0 w 116"/>
                    <a:gd name="T63" fmla="*/ 73 h 73"/>
                    <a:gd name="T64" fmla="*/ 0 w 116"/>
                    <a:gd name="T65" fmla="*/ 73 h 73"/>
                    <a:gd name="T66" fmla="*/ 0 w 116"/>
                    <a:gd name="T67" fmla="*/ 73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6"/>
                    <a:gd name="T103" fmla="*/ 0 h 73"/>
                    <a:gd name="T104" fmla="*/ 116 w 116"/>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6" h="73">
                      <a:moveTo>
                        <a:pt x="0" y="73"/>
                      </a:moveTo>
                      <a:lnTo>
                        <a:pt x="6" y="68"/>
                      </a:lnTo>
                      <a:lnTo>
                        <a:pt x="11" y="63"/>
                      </a:lnTo>
                      <a:lnTo>
                        <a:pt x="17" y="58"/>
                      </a:lnTo>
                      <a:lnTo>
                        <a:pt x="22" y="52"/>
                      </a:lnTo>
                      <a:lnTo>
                        <a:pt x="28" y="47"/>
                      </a:lnTo>
                      <a:lnTo>
                        <a:pt x="34" y="43"/>
                      </a:lnTo>
                      <a:lnTo>
                        <a:pt x="40" y="38"/>
                      </a:lnTo>
                      <a:lnTo>
                        <a:pt x="46" y="34"/>
                      </a:lnTo>
                      <a:lnTo>
                        <a:pt x="54" y="30"/>
                      </a:lnTo>
                      <a:lnTo>
                        <a:pt x="61" y="26"/>
                      </a:lnTo>
                      <a:lnTo>
                        <a:pt x="70" y="23"/>
                      </a:lnTo>
                      <a:lnTo>
                        <a:pt x="77" y="20"/>
                      </a:lnTo>
                      <a:lnTo>
                        <a:pt x="85" y="17"/>
                      </a:lnTo>
                      <a:lnTo>
                        <a:pt x="94" y="14"/>
                      </a:lnTo>
                      <a:lnTo>
                        <a:pt x="102" y="12"/>
                      </a:lnTo>
                      <a:lnTo>
                        <a:pt x="111" y="10"/>
                      </a:lnTo>
                      <a:lnTo>
                        <a:pt x="113" y="8"/>
                      </a:lnTo>
                      <a:lnTo>
                        <a:pt x="116" y="5"/>
                      </a:lnTo>
                      <a:lnTo>
                        <a:pt x="116" y="1"/>
                      </a:lnTo>
                      <a:lnTo>
                        <a:pt x="113" y="0"/>
                      </a:lnTo>
                      <a:lnTo>
                        <a:pt x="95" y="2"/>
                      </a:lnTo>
                      <a:lnTo>
                        <a:pt x="78" y="7"/>
                      </a:lnTo>
                      <a:lnTo>
                        <a:pt x="64" y="16"/>
                      </a:lnTo>
                      <a:lnTo>
                        <a:pt x="49" y="26"/>
                      </a:lnTo>
                      <a:lnTo>
                        <a:pt x="36" y="37"/>
                      </a:lnTo>
                      <a:lnTo>
                        <a:pt x="22" y="49"/>
                      </a:lnTo>
                      <a:lnTo>
                        <a:pt x="11" y="62"/>
                      </a:lnTo>
                      <a:lnTo>
                        <a:pt x="0" y="73"/>
                      </a:lnTo>
                      <a:close/>
                    </a:path>
                  </a:pathLst>
                </a:custGeom>
                <a:solidFill>
                  <a:srgbClr val="000000"/>
                </a:solidFill>
                <a:ln w="9525">
                  <a:noFill/>
                  <a:round/>
                  <a:headEnd/>
                  <a:tailEnd/>
                </a:ln>
              </p:spPr>
              <p:txBody>
                <a:bodyPr/>
                <a:lstStyle/>
                <a:p>
                  <a:endParaRPr lang="en-US">
                    <a:solidFill>
                      <a:srgbClr val="000000"/>
                    </a:solidFill>
                  </a:endParaRPr>
                </a:p>
              </p:txBody>
            </p:sp>
            <p:sp>
              <p:nvSpPr>
                <p:cNvPr id="25959" name="Freeform 89"/>
                <p:cNvSpPr>
                  <a:spLocks/>
                </p:cNvSpPr>
                <p:nvPr/>
              </p:nvSpPr>
              <p:spPr bwMode="auto">
                <a:xfrm>
                  <a:off x="4600" y="1802"/>
                  <a:ext cx="108" cy="78"/>
                </a:xfrm>
                <a:custGeom>
                  <a:avLst/>
                  <a:gdLst>
                    <a:gd name="T0" fmla="*/ 0 w 108"/>
                    <a:gd name="T1" fmla="*/ 78 h 78"/>
                    <a:gd name="T2" fmla="*/ 6 w 108"/>
                    <a:gd name="T3" fmla="*/ 72 h 78"/>
                    <a:gd name="T4" fmla="*/ 12 w 108"/>
                    <a:gd name="T5" fmla="*/ 65 h 78"/>
                    <a:gd name="T6" fmla="*/ 18 w 108"/>
                    <a:gd name="T7" fmla="*/ 59 h 78"/>
                    <a:gd name="T8" fmla="*/ 24 w 108"/>
                    <a:gd name="T9" fmla="*/ 54 h 78"/>
                    <a:gd name="T10" fmla="*/ 30 w 108"/>
                    <a:gd name="T11" fmla="*/ 48 h 78"/>
                    <a:gd name="T12" fmla="*/ 37 w 108"/>
                    <a:gd name="T13" fmla="*/ 43 h 78"/>
                    <a:gd name="T14" fmla="*/ 44 w 108"/>
                    <a:gd name="T15" fmla="*/ 38 h 78"/>
                    <a:gd name="T16" fmla="*/ 51 w 108"/>
                    <a:gd name="T17" fmla="*/ 33 h 78"/>
                    <a:gd name="T18" fmla="*/ 57 w 108"/>
                    <a:gd name="T19" fmla="*/ 28 h 78"/>
                    <a:gd name="T20" fmla="*/ 63 w 108"/>
                    <a:gd name="T21" fmla="*/ 25 h 78"/>
                    <a:gd name="T22" fmla="*/ 70 w 108"/>
                    <a:gd name="T23" fmla="*/ 22 h 78"/>
                    <a:gd name="T24" fmla="*/ 76 w 108"/>
                    <a:gd name="T25" fmla="*/ 19 h 78"/>
                    <a:gd name="T26" fmla="*/ 84 w 108"/>
                    <a:gd name="T27" fmla="*/ 16 h 78"/>
                    <a:gd name="T28" fmla="*/ 91 w 108"/>
                    <a:gd name="T29" fmla="*/ 14 h 78"/>
                    <a:gd name="T30" fmla="*/ 97 w 108"/>
                    <a:gd name="T31" fmla="*/ 12 h 78"/>
                    <a:gd name="T32" fmla="*/ 104 w 108"/>
                    <a:gd name="T33" fmla="*/ 9 h 78"/>
                    <a:gd name="T34" fmla="*/ 107 w 108"/>
                    <a:gd name="T35" fmla="*/ 7 h 78"/>
                    <a:gd name="T36" fmla="*/ 108 w 108"/>
                    <a:gd name="T37" fmla="*/ 5 h 78"/>
                    <a:gd name="T38" fmla="*/ 108 w 108"/>
                    <a:gd name="T39" fmla="*/ 3 h 78"/>
                    <a:gd name="T40" fmla="*/ 107 w 108"/>
                    <a:gd name="T41" fmla="*/ 1 h 78"/>
                    <a:gd name="T42" fmla="*/ 101 w 108"/>
                    <a:gd name="T43" fmla="*/ 0 h 78"/>
                    <a:gd name="T44" fmla="*/ 93 w 108"/>
                    <a:gd name="T45" fmla="*/ 1 h 78"/>
                    <a:gd name="T46" fmla="*/ 86 w 108"/>
                    <a:gd name="T47" fmla="*/ 3 h 78"/>
                    <a:gd name="T48" fmla="*/ 79 w 108"/>
                    <a:gd name="T49" fmla="*/ 6 h 78"/>
                    <a:gd name="T50" fmla="*/ 72 w 108"/>
                    <a:gd name="T51" fmla="*/ 9 h 78"/>
                    <a:gd name="T52" fmla="*/ 64 w 108"/>
                    <a:gd name="T53" fmla="*/ 13 h 78"/>
                    <a:gd name="T54" fmla="*/ 58 w 108"/>
                    <a:gd name="T55" fmla="*/ 16 h 78"/>
                    <a:gd name="T56" fmla="*/ 53 w 108"/>
                    <a:gd name="T57" fmla="*/ 20 h 78"/>
                    <a:gd name="T58" fmla="*/ 46 w 108"/>
                    <a:gd name="T59" fmla="*/ 26 h 78"/>
                    <a:gd name="T60" fmla="*/ 39 w 108"/>
                    <a:gd name="T61" fmla="*/ 34 h 78"/>
                    <a:gd name="T62" fmla="*/ 31 w 108"/>
                    <a:gd name="T63" fmla="*/ 41 h 78"/>
                    <a:gd name="T64" fmla="*/ 25 w 108"/>
                    <a:gd name="T65" fmla="*/ 48 h 78"/>
                    <a:gd name="T66" fmla="*/ 18 w 108"/>
                    <a:gd name="T67" fmla="*/ 55 h 78"/>
                    <a:gd name="T68" fmla="*/ 12 w 108"/>
                    <a:gd name="T69" fmla="*/ 62 h 78"/>
                    <a:gd name="T70" fmla="*/ 6 w 108"/>
                    <a:gd name="T71" fmla="*/ 71 h 78"/>
                    <a:gd name="T72" fmla="*/ 0 w 108"/>
                    <a:gd name="T73" fmla="*/ 78 h 78"/>
                    <a:gd name="T74" fmla="*/ 0 w 108"/>
                    <a:gd name="T75" fmla="*/ 78 h 78"/>
                    <a:gd name="T76" fmla="*/ 0 w 108"/>
                    <a:gd name="T77" fmla="*/ 78 h 78"/>
                    <a:gd name="T78" fmla="*/ 0 w 108"/>
                    <a:gd name="T79" fmla="*/ 78 h 78"/>
                    <a:gd name="T80" fmla="*/ 0 w 108"/>
                    <a:gd name="T81" fmla="*/ 78 h 78"/>
                    <a:gd name="T82" fmla="*/ 0 w 108"/>
                    <a:gd name="T83" fmla="*/ 78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78"/>
                    <a:gd name="T128" fmla="*/ 108 w 108"/>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78">
                      <a:moveTo>
                        <a:pt x="0" y="78"/>
                      </a:moveTo>
                      <a:lnTo>
                        <a:pt x="6" y="72"/>
                      </a:lnTo>
                      <a:lnTo>
                        <a:pt x="12" y="65"/>
                      </a:lnTo>
                      <a:lnTo>
                        <a:pt x="18" y="59"/>
                      </a:lnTo>
                      <a:lnTo>
                        <a:pt x="24" y="54"/>
                      </a:lnTo>
                      <a:lnTo>
                        <a:pt x="30" y="48"/>
                      </a:lnTo>
                      <a:lnTo>
                        <a:pt x="37" y="43"/>
                      </a:lnTo>
                      <a:lnTo>
                        <a:pt x="44" y="38"/>
                      </a:lnTo>
                      <a:lnTo>
                        <a:pt x="51" y="33"/>
                      </a:lnTo>
                      <a:lnTo>
                        <a:pt x="57" y="28"/>
                      </a:lnTo>
                      <a:lnTo>
                        <a:pt x="63" y="25"/>
                      </a:lnTo>
                      <a:lnTo>
                        <a:pt x="70" y="22"/>
                      </a:lnTo>
                      <a:lnTo>
                        <a:pt x="76" y="19"/>
                      </a:lnTo>
                      <a:lnTo>
                        <a:pt x="84" y="16"/>
                      </a:lnTo>
                      <a:lnTo>
                        <a:pt x="91" y="14"/>
                      </a:lnTo>
                      <a:lnTo>
                        <a:pt x="97" y="12"/>
                      </a:lnTo>
                      <a:lnTo>
                        <a:pt x="104" y="9"/>
                      </a:lnTo>
                      <a:lnTo>
                        <a:pt x="107" y="7"/>
                      </a:lnTo>
                      <a:lnTo>
                        <a:pt x="108" y="5"/>
                      </a:lnTo>
                      <a:lnTo>
                        <a:pt x="108" y="3"/>
                      </a:lnTo>
                      <a:lnTo>
                        <a:pt x="107" y="1"/>
                      </a:lnTo>
                      <a:lnTo>
                        <a:pt x="101" y="0"/>
                      </a:lnTo>
                      <a:lnTo>
                        <a:pt x="93" y="1"/>
                      </a:lnTo>
                      <a:lnTo>
                        <a:pt x="86" y="3"/>
                      </a:lnTo>
                      <a:lnTo>
                        <a:pt x="79" y="6"/>
                      </a:lnTo>
                      <a:lnTo>
                        <a:pt x="72" y="9"/>
                      </a:lnTo>
                      <a:lnTo>
                        <a:pt x="64" y="13"/>
                      </a:lnTo>
                      <a:lnTo>
                        <a:pt x="58" y="16"/>
                      </a:lnTo>
                      <a:lnTo>
                        <a:pt x="53" y="20"/>
                      </a:lnTo>
                      <a:lnTo>
                        <a:pt x="46" y="26"/>
                      </a:lnTo>
                      <a:lnTo>
                        <a:pt x="39" y="34"/>
                      </a:lnTo>
                      <a:lnTo>
                        <a:pt x="31" y="41"/>
                      </a:lnTo>
                      <a:lnTo>
                        <a:pt x="25" y="48"/>
                      </a:lnTo>
                      <a:lnTo>
                        <a:pt x="18" y="55"/>
                      </a:lnTo>
                      <a:lnTo>
                        <a:pt x="12" y="62"/>
                      </a:lnTo>
                      <a:lnTo>
                        <a:pt x="6" y="71"/>
                      </a:lnTo>
                      <a:lnTo>
                        <a:pt x="0" y="78"/>
                      </a:lnTo>
                      <a:close/>
                    </a:path>
                  </a:pathLst>
                </a:custGeom>
                <a:solidFill>
                  <a:srgbClr val="000000"/>
                </a:solidFill>
                <a:ln w="9525">
                  <a:noFill/>
                  <a:round/>
                  <a:headEnd/>
                  <a:tailEnd/>
                </a:ln>
              </p:spPr>
              <p:txBody>
                <a:bodyPr/>
                <a:lstStyle/>
                <a:p>
                  <a:endParaRPr lang="en-US">
                    <a:solidFill>
                      <a:srgbClr val="000000"/>
                    </a:solidFill>
                  </a:endParaRPr>
                </a:p>
              </p:txBody>
            </p:sp>
            <p:sp>
              <p:nvSpPr>
                <p:cNvPr id="25960" name="Freeform 90"/>
                <p:cNvSpPr>
                  <a:spLocks/>
                </p:cNvSpPr>
                <p:nvPr/>
              </p:nvSpPr>
              <p:spPr bwMode="auto">
                <a:xfrm>
                  <a:off x="4413" y="1697"/>
                  <a:ext cx="200" cy="56"/>
                </a:xfrm>
                <a:custGeom>
                  <a:avLst/>
                  <a:gdLst>
                    <a:gd name="T0" fmla="*/ 2 w 200"/>
                    <a:gd name="T1" fmla="*/ 43 h 56"/>
                    <a:gd name="T2" fmla="*/ 20 w 200"/>
                    <a:gd name="T3" fmla="*/ 30 h 56"/>
                    <a:gd name="T4" fmla="*/ 43 w 200"/>
                    <a:gd name="T5" fmla="*/ 24 h 56"/>
                    <a:gd name="T6" fmla="*/ 67 w 200"/>
                    <a:gd name="T7" fmla="*/ 24 h 56"/>
                    <a:gd name="T8" fmla="*/ 93 w 200"/>
                    <a:gd name="T9" fmla="*/ 28 h 56"/>
                    <a:gd name="T10" fmla="*/ 119 w 200"/>
                    <a:gd name="T11" fmla="*/ 35 h 56"/>
                    <a:gd name="T12" fmla="*/ 144 w 200"/>
                    <a:gd name="T13" fmla="*/ 43 h 56"/>
                    <a:gd name="T14" fmla="*/ 168 w 200"/>
                    <a:gd name="T15" fmla="*/ 50 h 56"/>
                    <a:gd name="T16" fmla="*/ 190 w 200"/>
                    <a:gd name="T17" fmla="*/ 56 h 56"/>
                    <a:gd name="T18" fmla="*/ 195 w 200"/>
                    <a:gd name="T19" fmla="*/ 55 h 56"/>
                    <a:gd name="T20" fmla="*/ 199 w 200"/>
                    <a:gd name="T21" fmla="*/ 49 h 56"/>
                    <a:gd name="T22" fmla="*/ 200 w 200"/>
                    <a:gd name="T23" fmla="*/ 44 h 56"/>
                    <a:gd name="T24" fmla="*/ 199 w 200"/>
                    <a:gd name="T25" fmla="*/ 40 h 56"/>
                    <a:gd name="T26" fmla="*/ 189 w 200"/>
                    <a:gd name="T27" fmla="*/ 32 h 56"/>
                    <a:gd name="T28" fmla="*/ 177 w 200"/>
                    <a:gd name="T29" fmla="*/ 25 h 56"/>
                    <a:gd name="T30" fmla="*/ 165 w 200"/>
                    <a:gd name="T31" fmla="*/ 19 h 56"/>
                    <a:gd name="T32" fmla="*/ 151 w 200"/>
                    <a:gd name="T33" fmla="*/ 13 h 56"/>
                    <a:gd name="T34" fmla="*/ 138 w 200"/>
                    <a:gd name="T35" fmla="*/ 8 h 56"/>
                    <a:gd name="T36" fmla="*/ 123 w 200"/>
                    <a:gd name="T37" fmla="*/ 4 h 56"/>
                    <a:gd name="T38" fmla="*/ 109 w 200"/>
                    <a:gd name="T39" fmla="*/ 1 h 56"/>
                    <a:gd name="T40" fmla="*/ 94 w 200"/>
                    <a:gd name="T41" fmla="*/ 0 h 56"/>
                    <a:gd name="T42" fmla="*/ 81 w 200"/>
                    <a:gd name="T43" fmla="*/ 0 h 56"/>
                    <a:gd name="T44" fmla="*/ 66 w 200"/>
                    <a:gd name="T45" fmla="*/ 1 h 56"/>
                    <a:gd name="T46" fmla="*/ 53 w 200"/>
                    <a:gd name="T47" fmla="*/ 3 h 56"/>
                    <a:gd name="T48" fmla="*/ 41 w 200"/>
                    <a:gd name="T49" fmla="*/ 7 h 56"/>
                    <a:gd name="T50" fmla="*/ 28 w 200"/>
                    <a:gd name="T51" fmla="*/ 14 h 56"/>
                    <a:gd name="T52" fmla="*/ 17 w 200"/>
                    <a:gd name="T53" fmla="*/ 22 h 56"/>
                    <a:gd name="T54" fmla="*/ 8 w 200"/>
                    <a:gd name="T55" fmla="*/ 31 h 56"/>
                    <a:gd name="T56" fmla="*/ 0 w 200"/>
                    <a:gd name="T57" fmla="*/ 42 h 56"/>
                    <a:gd name="T58" fmla="*/ 0 w 200"/>
                    <a:gd name="T59" fmla="*/ 43 h 56"/>
                    <a:gd name="T60" fmla="*/ 2 w 200"/>
                    <a:gd name="T61" fmla="*/ 43 h 56"/>
                    <a:gd name="T62" fmla="*/ 2 w 200"/>
                    <a:gd name="T63" fmla="*/ 43 h 56"/>
                    <a:gd name="T64" fmla="*/ 2 w 200"/>
                    <a:gd name="T65" fmla="*/ 43 h 56"/>
                    <a:gd name="T66" fmla="*/ 2 w 200"/>
                    <a:gd name="T67" fmla="*/ 43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
                    <a:gd name="T103" fmla="*/ 0 h 56"/>
                    <a:gd name="T104" fmla="*/ 200 w 200"/>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 h="56">
                      <a:moveTo>
                        <a:pt x="2" y="43"/>
                      </a:moveTo>
                      <a:lnTo>
                        <a:pt x="20" y="30"/>
                      </a:lnTo>
                      <a:lnTo>
                        <a:pt x="43" y="24"/>
                      </a:lnTo>
                      <a:lnTo>
                        <a:pt x="67" y="24"/>
                      </a:lnTo>
                      <a:lnTo>
                        <a:pt x="93" y="28"/>
                      </a:lnTo>
                      <a:lnTo>
                        <a:pt x="119" y="35"/>
                      </a:lnTo>
                      <a:lnTo>
                        <a:pt x="144" y="43"/>
                      </a:lnTo>
                      <a:lnTo>
                        <a:pt x="168" y="50"/>
                      </a:lnTo>
                      <a:lnTo>
                        <a:pt x="190" y="56"/>
                      </a:lnTo>
                      <a:lnTo>
                        <a:pt x="195" y="55"/>
                      </a:lnTo>
                      <a:lnTo>
                        <a:pt x="199" y="49"/>
                      </a:lnTo>
                      <a:lnTo>
                        <a:pt x="200" y="44"/>
                      </a:lnTo>
                      <a:lnTo>
                        <a:pt x="199" y="40"/>
                      </a:lnTo>
                      <a:lnTo>
                        <a:pt x="189" y="32"/>
                      </a:lnTo>
                      <a:lnTo>
                        <a:pt x="177" y="25"/>
                      </a:lnTo>
                      <a:lnTo>
                        <a:pt x="165" y="19"/>
                      </a:lnTo>
                      <a:lnTo>
                        <a:pt x="151" y="13"/>
                      </a:lnTo>
                      <a:lnTo>
                        <a:pt x="138" y="8"/>
                      </a:lnTo>
                      <a:lnTo>
                        <a:pt x="123" y="4"/>
                      </a:lnTo>
                      <a:lnTo>
                        <a:pt x="109" y="1"/>
                      </a:lnTo>
                      <a:lnTo>
                        <a:pt x="94" y="0"/>
                      </a:lnTo>
                      <a:lnTo>
                        <a:pt x="81" y="0"/>
                      </a:lnTo>
                      <a:lnTo>
                        <a:pt x="66" y="1"/>
                      </a:lnTo>
                      <a:lnTo>
                        <a:pt x="53" y="3"/>
                      </a:lnTo>
                      <a:lnTo>
                        <a:pt x="41" y="7"/>
                      </a:lnTo>
                      <a:lnTo>
                        <a:pt x="28" y="14"/>
                      </a:lnTo>
                      <a:lnTo>
                        <a:pt x="17" y="22"/>
                      </a:lnTo>
                      <a:lnTo>
                        <a:pt x="8" y="31"/>
                      </a:lnTo>
                      <a:lnTo>
                        <a:pt x="0" y="42"/>
                      </a:lnTo>
                      <a:lnTo>
                        <a:pt x="0" y="43"/>
                      </a:lnTo>
                      <a:lnTo>
                        <a:pt x="2" y="43"/>
                      </a:lnTo>
                      <a:close/>
                    </a:path>
                  </a:pathLst>
                </a:custGeom>
                <a:solidFill>
                  <a:srgbClr val="000000"/>
                </a:solidFill>
                <a:ln w="9525">
                  <a:noFill/>
                  <a:round/>
                  <a:headEnd/>
                  <a:tailEnd/>
                </a:ln>
              </p:spPr>
              <p:txBody>
                <a:bodyPr/>
                <a:lstStyle/>
                <a:p>
                  <a:endParaRPr lang="en-US">
                    <a:solidFill>
                      <a:srgbClr val="000000"/>
                    </a:solidFill>
                  </a:endParaRPr>
                </a:p>
              </p:txBody>
            </p:sp>
            <p:sp>
              <p:nvSpPr>
                <p:cNvPr id="25961" name="Freeform 91"/>
                <p:cNvSpPr>
                  <a:spLocks/>
                </p:cNvSpPr>
                <p:nvPr/>
              </p:nvSpPr>
              <p:spPr bwMode="auto">
                <a:xfrm>
                  <a:off x="4231" y="1479"/>
                  <a:ext cx="36" cy="155"/>
                </a:xfrm>
                <a:custGeom>
                  <a:avLst/>
                  <a:gdLst>
                    <a:gd name="T0" fmla="*/ 35 w 36"/>
                    <a:gd name="T1" fmla="*/ 1 h 155"/>
                    <a:gd name="T2" fmla="*/ 25 w 36"/>
                    <a:gd name="T3" fmla="*/ 19 h 155"/>
                    <a:gd name="T4" fmla="*/ 18 w 36"/>
                    <a:gd name="T5" fmla="*/ 38 h 155"/>
                    <a:gd name="T6" fmla="*/ 11 w 36"/>
                    <a:gd name="T7" fmla="*/ 56 h 155"/>
                    <a:gd name="T8" fmla="*/ 7 w 36"/>
                    <a:gd name="T9" fmla="*/ 76 h 155"/>
                    <a:gd name="T10" fmla="*/ 3 w 36"/>
                    <a:gd name="T11" fmla="*/ 96 h 155"/>
                    <a:gd name="T12" fmla="*/ 0 w 36"/>
                    <a:gd name="T13" fmla="*/ 116 h 155"/>
                    <a:gd name="T14" fmla="*/ 0 w 36"/>
                    <a:gd name="T15" fmla="*/ 134 h 155"/>
                    <a:gd name="T16" fmla="*/ 8 w 36"/>
                    <a:gd name="T17" fmla="*/ 154 h 155"/>
                    <a:gd name="T18" fmla="*/ 11 w 36"/>
                    <a:gd name="T19" fmla="*/ 155 h 155"/>
                    <a:gd name="T20" fmla="*/ 12 w 36"/>
                    <a:gd name="T21" fmla="*/ 154 h 155"/>
                    <a:gd name="T22" fmla="*/ 13 w 36"/>
                    <a:gd name="T23" fmla="*/ 151 h 155"/>
                    <a:gd name="T24" fmla="*/ 13 w 36"/>
                    <a:gd name="T25" fmla="*/ 149 h 155"/>
                    <a:gd name="T26" fmla="*/ 11 w 36"/>
                    <a:gd name="T27" fmla="*/ 131 h 155"/>
                    <a:gd name="T28" fmla="*/ 12 w 36"/>
                    <a:gd name="T29" fmla="*/ 115 h 155"/>
                    <a:gd name="T30" fmla="*/ 14 w 36"/>
                    <a:gd name="T31" fmla="*/ 98 h 155"/>
                    <a:gd name="T32" fmla="*/ 16 w 36"/>
                    <a:gd name="T33" fmla="*/ 82 h 155"/>
                    <a:gd name="T34" fmla="*/ 17 w 36"/>
                    <a:gd name="T35" fmla="*/ 60 h 155"/>
                    <a:gd name="T36" fmla="*/ 22 w 36"/>
                    <a:gd name="T37" fmla="*/ 41 h 155"/>
                    <a:gd name="T38" fmla="*/ 28 w 36"/>
                    <a:gd name="T39" fmla="*/ 20 h 155"/>
                    <a:gd name="T40" fmla="*/ 36 w 36"/>
                    <a:gd name="T41" fmla="*/ 1 h 155"/>
                    <a:gd name="T42" fmla="*/ 36 w 36"/>
                    <a:gd name="T43" fmla="*/ 0 h 155"/>
                    <a:gd name="T44" fmla="*/ 36 w 36"/>
                    <a:gd name="T45" fmla="*/ 0 h 155"/>
                    <a:gd name="T46" fmla="*/ 35 w 36"/>
                    <a:gd name="T47" fmla="*/ 0 h 155"/>
                    <a:gd name="T48" fmla="*/ 35 w 36"/>
                    <a:gd name="T49" fmla="*/ 1 h 155"/>
                    <a:gd name="T50" fmla="*/ 35 w 36"/>
                    <a:gd name="T51" fmla="*/ 1 h 1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155"/>
                    <a:gd name="T80" fmla="*/ 36 w 36"/>
                    <a:gd name="T81" fmla="*/ 155 h 1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155">
                      <a:moveTo>
                        <a:pt x="35" y="1"/>
                      </a:moveTo>
                      <a:lnTo>
                        <a:pt x="25" y="19"/>
                      </a:lnTo>
                      <a:lnTo>
                        <a:pt x="18" y="38"/>
                      </a:lnTo>
                      <a:lnTo>
                        <a:pt x="11" y="56"/>
                      </a:lnTo>
                      <a:lnTo>
                        <a:pt x="7" y="76"/>
                      </a:lnTo>
                      <a:lnTo>
                        <a:pt x="3" y="96"/>
                      </a:lnTo>
                      <a:lnTo>
                        <a:pt x="0" y="116"/>
                      </a:lnTo>
                      <a:lnTo>
                        <a:pt x="0" y="134"/>
                      </a:lnTo>
                      <a:lnTo>
                        <a:pt x="8" y="154"/>
                      </a:lnTo>
                      <a:lnTo>
                        <a:pt x="11" y="155"/>
                      </a:lnTo>
                      <a:lnTo>
                        <a:pt x="12" y="154"/>
                      </a:lnTo>
                      <a:lnTo>
                        <a:pt x="13" y="151"/>
                      </a:lnTo>
                      <a:lnTo>
                        <a:pt x="13" y="149"/>
                      </a:lnTo>
                      <a:lnTo>
                        <a:pt x="11" y="131"/>
                      </a:lnTo>
                      <a:lnTo>
                        <a:pt x="12" y="115"/>
                      </a:lnTo>
                      <a:lnTo>
                        <a:pt x="14" y="98"/>
                      </a:lnTo>
                      <a:lnTo>
                        <a:pt x="16" y="82"/>
                      </a:lnTo>
                      <a:lnTo>
                        <a:pt x="17" y="60"/>
                      </a:lnTo>
                      <a:lnTo>
                        <a:pt x="22" y="41"/>
                      </a:lnTo>
                      <a:lnTo>
                        <a:pt x="28" y="20"/>
                      </a:lnTo>
                      <a:lnTo>
                        <a:pt x="36" y="1"/>
                      </a:lnTo>
                      <a:lnTo>
                        <a:pt x="36" y="0"/>
                      </a:lnTo>
                      <a:lnTo>
                        <a:pt x="35" y="0"/>
                      </a:lnTo>
                      <a:lnTo>
                        <a:pt x="35" y="1"/>
                      </a:lnTo>
                      <a:close/>
                    </a:path>
                  </a:pathLst>
                </a:custGeom>
                <a:solidFill>
                  <a:srgbClr val="000000"/>
                </a:solidFill>
                <a:ln w="9525">
                  <a:noFill/>
                  <a:round/>
                  <a:headEnd/>
                  <a:tailEnd/>
                </a:ln>
              </p:spPr>
              <p:txBody>
                <a:bodyPr/>
                <a:lstStyle/>
                <a:p>
                  <a:endParaRPr lang="en-US">
                    <a:solidFill>
                      <a:srgbClr val="000000"/>
                    </a:solidFill>
                  </a:endParaRPr>
                </a:p>
              </p:txBody>
            </p:sp>
            <p:sp>
              <p:nvSpPr>
                <p:cNvPr id="25962" name="Freeform 92"/>
                <p:cNvSpPr>
                  <a:spLocks/>
                </p:cNvSpPr>
                <p:nvPr/>
              </p:nvSpPr>
              <p:spPr bwMode="auto">
                <a:xfrm>
                  <a:off x="4149" y="2014"/>
                  <a:ext cx="218" cy="81"/>
                </a:xfrm>
                <a:custGeom>
                  <a:avLst/>
                  <a:gdLst>
                    <a:gd name="T0" fmla="*/ 0 w 218"/>
                    <a:gd name="T1" fmla="*/ 1 h 81"/>
                    <a:gd name="T2" fmla="*/ 9 w 218"/>
                    <a:gd name="T3" fmla="*/ 14 h 81"/>
                    <a:gd name="T4" fmla="*/ 17 w 218"/>
                    <a:gd name="T5" fmla="*/ 26 h 81"/>
                    <a:gd name="T6" fmla="*/ 27 w 218"/>
                    <a:gd name="T7" fmla="*/ 36 h 81"/>
                    <a:gd name="T8" fmla="*/ 38 w 218"/>
                    <a:gd name="T9" fmla="*/ 45 h 81"/>
                    <a:gd name="T10" fmla="*/ 50 w 218"/>
                    <a:gd name="T11" fmla="*/ 53 h 81"/>
                    <a:gd name="T12" fmla="*/ 64 w 218"/>
                    <a:gd name="T13" fmla="*/ 59 h 81"/>
                    <a:gd name="T14" fmla="*/ 77 w 218"/>
                    <a:gd name="T15" fmla="*/ 66 h 81"/>
                    <a:gd name="T16" fmla="*/ 92 w 218"/>
                    <a:gd name="T17" fmla="*/ 70 h 81"/>
                    <a:gd name="T18" fmla="*/ 106 w 218"/>
                    <a:gd name="T19" fmla="*/ 74 h 81"/>
                    <a:gd name="T20" fmla="*/ 121 w 218"/>
                    <a:gd name="T21" fmla="*/ 77 h 81"/>
                    <a:gd name="T22" fmla="*/ 137 w 218"/>
                    <a:gd name="T23" fmla="*/ 79 h 81"/>
                    <a:gd name="T24" fmla="*/ 152 w 218"/>
                    <a:gd name="T25" fmla="*/ 80 h 81"/>
                    <a:gd name="T26" fmla="*/ 168 w 218"/>
                    <a:gd name="T27" fmla="*/ 81 h 81"/>
                    <a:gd name="T28" fmla="*/ 184 w 218"/>
                    <a:gd name="T29" fmla="*/ 81 h 81"/>
                    <a:gd name="T30" fmla="*/ 200 w 218"/>
                    <a:gd name="T31" fmla="*/ 81 h 81"/>
                    <a:gd name="T32" fmla="*/ 216 w 218"/>
                    <a:gd name="T33" fmla="*/ 80 h 81"/>
                    <a:gd name="T34" fmla="*/ 217 w 218"/>
                    <a:gd name="T35" fmla="*/ 80 h 81"/>
                    <a:gd name="T36" fmla="*/ 218 w 218"/>
                    <a:gd name="T37" fmla="*/ 78 h 81"/>
                    <a:gd name="T38" fmla="*/ 218 w 218"/>
                    <a:gd name="T39" fmla="*/ 77 h 81"/>
                    <a:gd name="T40" fmla="*/ 217 w 218"/>
                    <a:gd name="T41" fmla="*/ 77 h 81"/>
                    <a:gd name="T42" fmla="*/ 202 w 218"/>
                    <a:gd name="T43" fmla="*/ 77 h 81"/>
                    <a:gd name="T44" fmla="*/ 187 w 218"/>
                    <a:gd name="T45" fmla="*/ 77 h 81"/>
                    <a:gd name="T46" fmla="*/ 171 w 218"/>
                    <a:gd name="T47" fmla="*/ 76 h 81"/>
                    <a:gd name="T48" fmla="*/ 156 w 218"/>
                    <a:gd name="T49" fmla="*/ 75 h 81"/>
                    <a:gd name="T50" fmla="*/ 140 w 218"/>
                    <a:gd name="T51" fmla="*/ 73 h 81"/>
                    <a:gd name="T52" fmla="*/ 124 w 218"/>
                    <a:gd name="T53" fmla="*/ 70 h 81"/>
                    <a:gd name="T54" fmla="*/ 110 w 218"/>
                    <a:gd name="T55" fmla="*/ 67 h 81"/>
                    <a:gd name="T56" fmla="*/ 95 w 218"/>
                    <a:gd name="T57" fmla="*/ 62 h 81"/>
                    <a:gd name="T58" fmla="*/ 81 w 218"/>
                    <a:gd name="T59" fmla="*/ 58 h 81"/>
                    <a:gd name="T60" fmla="*/ 67 w 218"/>
                    <a:gd name="T61" fmla="*/ 53 h 81"/>
                    <a:gd name="T62" fmla="*/ 54 w 218"/>
                    <a:gd name="T63" fmla="*/ 46 h 81"/>
                    <a:gd name="T64" fmla="*/ 42 w 218"/>
                    <a:gd name="T65" fmla="*/ 39 h 81"/>
                    <a:gd name="T66" fmla="*/ 31 w 218"/>
                    <a:gd name="T67" fmla="*/ 31 h 81"/>
                    <a:gd name="T68" fmla="*/ 20 w 218"/>
                    <a:gd name="T69" fmla="*/ 21 h 81"/>
                    <a:gd name="T70" fmla="*/ 9 w 218"/>
                    <a:gd name="T71" fmla="*/ 11 h 81"/>
                    <a:gd name="T72" fmla="*/ 0 w 218"/>
                    <a:gd name="T73" fmla="*/ 0 h 81"/>
                    <a:gd name="T74" fmla="*/ 0 w 218"/>
                    <a:gd name="T75" fmla="*/ 0 h 81"/>
                    <a:gd name="T76" fmla="*/ 0 w 218"/>
                    <a:gd name="T77" fmla="*/ 0 h 81"/>
                    <a:gd name="T78" fmla="*/ 0 w 218"/>
                    <a:gd name="T79" fmla="*/ 1 h 81"/>
                    <a:gd name="T80" fmla="*/ 0 w 218"/>
                    <a:gd name="T81" fmla="*/ 1 h 81"/>
                    <a:gd name="T82" fmla="*/ 0 w 218"/>
                    <a:gd name="T83" fmla="*/ 1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8"/>
                    <a:gd name="T127" fmla="*/ 0 h 81"/>
                    <a:gd name="T128" fmla="*/ 218 w 218"/>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8" h="81">
                      <a:moveTo>
                        <a:pt x="0" y="1"/>
                      </a:moveTo>
                      <a:lnTo>
                        <a:pt x="9" y="14"/>
                      </a:lnTo>
                      <a:lnTo>
                        <a:pt x="17" y="26"/>
                      </a:lnTo>
                      <a:lnTo>
                        <a:pt x="27" y="36"/>
                      </a:lnTo>
                      <a:lnTo>
                        <a:pt x="38" y="45"/>
                      </a:lnTo>
                      <a:lnTo>
                        <a:pt x="50" y="53"/>
                      </a:lnTo>
                      <a:lnTo>
                        <a:pt x="64" y="59"/>
                      </a:lnTo>
                      <a:lnTo>
                        <a:pt x="77" y="66"/>
                      </a:lnTo>
                      <a:lnTo>
                        <a:pt x="92" y="70"/>
                      </a:lnTo>
                      <a:lnTo>
                        <a:pt x="106" y="74"/>
                      </a:lnTo>
                      <a:lnTo>
                        <a:pt x="121" y="77"/>
                      </a:lnTo>
                      <a:lnTo>
                        <a:pt x="137" y="79"/>
                      </a:lnTo>
                      <a:lnTo>
                        <a:pt x="152" y="80"/>
                      </a:lnTo>
                      <a:lnTo>
                        <a:pt x="168" y="81"/>
                      </a:lnTo>
                      <a:lnTo>
                        <a:pt x="184" y="81"/>
                      </a:lnTo>
                      <a:lnTo>
                        <a:pt x="200" y="81"/>
                      </a:lnTo>
                      <a:lnTo>
                        <a:pt x="216" y="80"/>
                      </a:lnTo>
                      <a:lnTo>
                        <a:pt x="217" y="80"/>
                      </a:lnTo>
                      <a:lnTo>
                        <a:pt x="218" y="78"/>
                      </a:lnTo>
                      <a:lnTo>
                        <a:pt x="218" y="77"/>
                      </a:lnTo>
                      <a:lnTo>
                        <a:pt x="217" y="77"/>
                      </a:lnTo>
                      <a:lnTo>
                        <a:pt x="202" y="77"/>
                      </a:lnTo>
                      <a:lnTo>
                        <a:pt x="187" y="77"/>
                      </a:lnTo>
                      <a:lnTo>
                        <a:pt x="171" y="76"/>
                      </a:lnTo>
                      <a:lnTo>
                        <a:pt x="156" y="75"/>
                      </a:lnTo>
                      <a:lnTo>
                        <a:pt x="140" y="73"/>
                      </a:lnTo>
                      <a:lnTo>
                        <a:pt x="124" y="70"/>
                      </a:lnTo>
                      <a:lnTo>
                        <a:pt x="110" y="67"/>
                      </a:lnTo>
                      <a:lnTo>
                        <a:pt x="95" y="62"/>
                      </a:lnTo>
                      <a:lnTo>
                        <a:pt x="81" y="58"/>
                      </a:lnTo>
                      <a:lnTo>
                        <a:pt x="67" y="53"/>
                      </a:lnTo>
                      <a:lnTo>
                        <a:pt x="54" y="46"/>
                      </a:lnTo>
                      <a:lnTo>
                        <a:pt x="42" y="39"/>
                      </a:lnTo>
                      <a:lnTo>
                        <a:pt x="31" y="31"/>
                      </a:lnTo>
                      <a:lnTo>
                        <a:pt x="20" y="21"/>
                      </a:lnTo>
                      <a:lnTo>
                        <a:pt x="9" y="11"/>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963" name="Freeform 93"/>
                <p:cNvSpPr>
                  <a:spLocks/>
                </p:cNvSpPr>
                <p:nvPr/>
              </p:nvSpPr>
              <p:spPr bwMode="auto">
                <a:xfrm>
                  <a:off x="4525" y="1758"/>
                  <a:ext cx="145" cy="23"/>
                </a:xfrm>
                <a:custGeom>
                  <a:avLst/>
                  <a:gdLst>
                    <a:gd name="T0" fmla="*/ 0 w 145"/>
                    <a:gd name="T1" fmla="*/ 23 h 23"/>
                    <a:gd name="T2" fmla="*/ 16 w 145"/>
                    <a:gd name="T3" fmla="*/ 17 h 23"/>
                    <a:gd name="T4" fmla="*/ 33 w 145"/>
                    <a:gd name="T5" fmla="*/ 11 h 23"/>
                    <a:gd name="T6" fmla="*/ 52 w 145"/>
                    <a:gd name="T7" fmla="*/ 7 h 23"/>
                    <a:gd name="T8" fmla="*/ 70 w 145"/>
                    <a:gd name="T9" fmla="*/ 4 h 23"/>
                    <a:gd name="T10" fmla="*/ 88 w 145"/>
                    <a:gd name="T11" fmla="*/ 3 h 23"/>
                    <a:gd name="T12" fmla="*/ 106 w 145"/>
                    <a:gd name="T13" fmla="*/ 4 h 23"/>
                    <a:gd name="T14" fmla="*/ 125 w 145"/>
                    <a:gd name="T15" fmla="*/ 8 h 23"/>
                    <a:gd name="T16" fmla="*/ 140 w 145"/>
                    <a:gd name="T17" fmla="*/ 14 h 23"/>
                    <a:gd name="T18" fmla="*/ 142 w 145"/>
                    <a:gd name="T19" fmla="*/ 14 h 23"/>
                    <a:gd name="T20" fmla="*/ 144 w 145"/>
                    <a:gd name="T21" fmla="*/ 13 h 23"/>
                    <a:gd name="T22" fmla="*/ 145 w 145"/>
                    <a:gd name="T23" fmla="*/ 12 h 23"/>
                    <a:gd name="T24" fmla="*/ 145 w 145"/>
                    <a:gd name="T25" fmla="*/ 11 h 23"/>
                    <a:gd name="T26" fmla="*/ 139 w 145"/>
                    <a:gd name="T27" fmla="*/ 7 h 23"/>
                    <a:gd name="T28" fmla="*/ 132 w 145"/>
                    <a:gd name="T29" fmla="*/ 4 h 23"/>
                    <a:gd name="T30" fmla="*/ 125 w 145"/>
                    <a:gd name="T31" fmla="*/ 2 h 23"/>
                    <a:gd name="T32" fmla="*/ 117 w 145"/>
                    <a:gd name="T33" fmla="*/ 1 h 23"/>
                    <a:gd name="T34" fmla="*/ 109 w 145"/>
                    <a:gd name="T35" fmla="*/ 0 h 23"/>
                    <a:gd name="T36" fmla="*/ 100 w 145"/>
                    <a:gd name="T37" fmla="*/ 0 h 23"/>
                    <a:gd name="T38" fmla="*/ 93 w 145"/>
                    <a:gd name="T39" fmla="*/ 1 h 23"/>
                    <a:gd name="T40" fmla="*/ 84 w 145"/>
                    <a:gd name="T41" fmla="*/ 1 h 23"/>
                    <a:gd name="T42" fmla="*/ 74 w 145"/>
                    <a:gd name="T43" fmla="*/ 2 h 23"/>
                    <a:gd name="T44" fmla="*/ 63 w 145"/>
                    <a:gd name="T45" fmla="*/ 3 h 23"/>
                    <a:gd name="T46" fmla="*/ 52 w 145"/>
                    <a:gd name="T47" fmla="*/ 5 h 23"/>
                    <a:gd name="T48" fmla="*/ 41 w 145"/>
                    <a:gd name="T49" fmla="*/ 7 h 23"/>
                    <a:gd name="T50" fmla="*/ 30 w 145"/>
                    <a:gd name="T51" fmla="*/ 10 h 23"/>
                    <a:gd name="T52" fmla="*/ 20 w 145"/>
                    <a:gd name="T53" fmla="*/ 14 h 23"/>
                    <a:gd name="T54" fmla="*/ 10 w 145"/>
                    <a:gd name="T55" fmla="*/ 18 h 23"/>
                    <a:gd name="T56" fmla="*/ 0 w 145"/>
                    <a:gd name="T57" fmla="*/ 22 h 23"/>
                    <a:gd name="T58" fmla="*/ 0 w 145"/>
                    <a:gd name="T59" fmla="*/ 23 h 23"/>
                    <a:gd name="T60" fmla="*/ 0 w 145"/>
                    <a:gd name="T61" fmla="*/ 23 h 23"/>
                    <a:gd name="T62" fmla="*/ 0 w 145"/>
                    <a:gd name="T63" fmla="*/ 23 h 23"/>
                    <a:gd name="T64" fmla="*/ 0 w 145"/>
                    <a:gd name="T65" fmla="*/ 23 h 23"/>
                    <a:gd name="T66" fmla="*/ 0 w 145"/>
                    <a:gd name="T67" fmla="*/ 23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5"/>
                    <a:gd name="T103" fmla="*/ 0 h 23"/>
                    <a:gd name="T104" fmla="*/ 145 w 1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5" h="23">
                      <a:moveTo>
                        <a:pt x="0" y="23"/>
                      </a:moveTo>
                      <a:lnTo>
                        <a:pt x="16" y="17"/>
                      </a:lnTo>
                      <a:lnTo>
                        <a:pt x="33" y="11"/>
                      </a:lnTo>
                      <a:lnTo>
                        <a:pt x="52" y="7"/>
                      </a:lnTo>
                      <a:lnTo>
                        <a:pt x="70" y="4"/>
                      </a:lnTo>
                      <a:lnTo>
                        <a:pt x="88" y="3"/>
                      </a:lnTo>
                      <a:lnTo>
                        <a:pt x="106" y="4"/>
                      </a:lnTo>
                      <a:lnTo>
                        <a:pt x="125" y="8"/>
                      </a:lnTo>
                      <a:lnTo>
                        <a:pt x="140" y="14"/>
                      </a:lnTo>
                      <a:lnTo>
                        <a:pt x="142" y="14"/>
                      </a:lnTo>
                      <a:lnTo>
                        <a:pt x="144" y="13"/>
                      </a:lnTo>
                      <a:lnTo>
                        <a:pt x="145" y="12"/>
                      </a:lnTo>
                      <a:lnTo>
                        <a:pt x="145" y="11"/>
                      </a:lnTo>
                      <a:lnTo>
                        <a:pt x="139" y="7"/>
                      </a:lnTo>
                      <a:lnTo>
                        <a:pt x="132" y="4"/>
                      </a:lnTo>
                      <a:lnTo>
                        <a:pt x="125" y="2"/>
                      </a:lnTo>
                      <a:lnTo>
                        <a:pt x="117" y="1"/>
                      </a:lnTo>
                      <a:lnTo>
                        <a:pt x="109" y="0"/>
                      </a:lnTo>
                      <a:lnTo>
                        <a:pt x="100" y="0"/>
                      </a:lnTo>
                      <a:lnTo>
                        <a:pt x="93" y="1"/>
                      </a:lnTo>
                      <a:lnTo>
                        <a:pt x="84" y="1"/>
                      </a:lnTo>
                      <a:lnTo>
                        <a:pt x="74" y="2"/>
                      </a:lnTo>
                      <a:lnTo>
                        <a:pt x="63" y="3"/>
                      </a:lnTo>
                      <a:lnTo>
                        <a:pt x="52" y="5"/>
                      </a:lnTo>
                      <a:lnTo>
                        <a:pt x="41" y="7"/>
                      </a:lnTo>
                      <a:lnTo>
                        <a:pt x="30" y="10"/>
                      </a:lnTo>
                      <a:lnTo>
                        <a:pt x="20" y="14"/>
                      </a:lnTo>
                      <a:lnTo>
                        <a:pt x="10" y="18"/>
                      </a:lnTo>
                      <a:lnTo>
                        <a:pt x="0" y="22"/>
                      </a:lnTo>
                      <a:lnTo>
                        <a:pt x="0" y="23"/>
                      </a:lnTo>
                      <a:close/>
                    </a:path>
                  </a:pathLst>
                </a:custGeom>
                <a:solidFill>
                  <a:srgbClr val="000000"/>
                </a:solidFill>
                <a:ln w="9525">
                  <a:noFill/>
                  <a:round/>
                  <a:headEnd/>
                  <a:tailEnd/>
                </a:ln>
              </p:spPr>
              <p:txBody>
                <a:bodyPr/>
                <a:lstStyle/>
                <a:p>
                  <a:endParaRPr lang="en-US">
                    <a:solidFill>
                      <a:srgbClr val="000000"/>
                    </a:solidFill>
                  </a:endParaRPr>
                </a:p>
              </p:txBody>
            </p:sp>
            <p:sp>
              <p:nvSpPr>
                <p:cNvPr id="25964" name="Freeform 94"/>
                <p:cNvSpPr>
                  <a:spLocks/>
                </p:cNvSpPr>
                <p:nvPr/>
              </p:nvSpPr>
              <p:spPr bwMode="auto">
                <a:xfrm>
                  <a:off x="4544" y="1751"/>
                  <a:ext cx="86" cy="93"/>
                </a:xfrm>
                <a:custGeom>
                  <a:avLst/>
                  <a:gdLst>
                    <a:gd name="T0" fmla="*/ 1 w 86"/>
                    <a:gd name="T1" fmla="*/ 92 h 93"/>
                    <a:gd name="T2" fmla="*/ 3 w 86"/>
                    <a:gd name="T3" fmla="*/ 85 h 93"/>
                    <a:gd name="T4" fmla="*/ 7 w 86"/>
                    <a:gd name="T5" fmla="*/ 78 h 93"/>
                    <a:gd name="T6" fmla="*/ 12 w 86"/>
                    <a:gd name="T7" fmla="*/ 71 h 93"/>
                    <a:gd name="T8" fmla="*/ 17 w 86"/>
                    <a:gd name="T9" fmla="*/ 65 h 93"/>
                    <a:gd name="T10" fmla="*/ 22 w 86"/>
                    <a:gd name="T11" fmla="*/ 59 h 93"/>
                    <a:gd name="T12" fmla="*/ 27 w 86"/>
                    <a:gd name="T13" fmla="*/ 53 h 93"/>
                    <a:gd name="T14" fmla="*/ 33 w 86"/>
                    <a:gd name="T15" fmla="*/ 47 h 93"/>
                    <a:gd name="T16" fmla="*/ 39 w 86"/>
                    <a:gd name="T17" fmla="*/ 42 h 93"/>
                    <a:gd name="T18" fmla="*/ 44 w 86"/>
                    <a:gd name="T19" fmla="*/ 36 h 93"/>
                    <a:gd name="T20" fmla="*/ 50 w 86"/>
                    <a:gd name="T21" fmla="*/ 32 h 93"/>
                    <a:gd name="T22" fmla="*/ 56 w 86"/>
                    <a:gd name="T23" fmla="*/ 27 h 93"/>
                    <a:gd name="T24" fmla="*/ 62 w 86"/>
                    <a:gd name="T25" fmla="*/ 23 h 93"/>
                    <a:gd name="T26" fmla="*/ 68 w 86"/>
                    <a:gd name="T27" fmla="*/ 19 h 93"/>
                    <a:gd name="T28" fmla="*/ 74 w 86"/>
                    <a:gd name="T29" fmla="*/ 14 h 93"/>
                    <a:gd name="T30" fmla="*/ 80 w 86"/>
                    <a:gd name="T31" fmla="*/ 10 h 93"/>
                    <a:gd name="T32" fmla="*/ 85 w 86"/>
                    <a:gd name="T33" fmla="*/ 5 h 93"/>
                    <a:gd name="T34" fmla="*/ 86 w 86"/>
                    <a:gd name="T35" fmla="*/ 3 h 93"/>
                    <a:gd name="T36" fmla="*/ 86 w 86"/>
                    <a:gd name="T37" fmla="*/ 1 h 93"/>
                    <a:gd name="T38" fmla="*/ 83 w 86"/>
                    <a:gd name="T39" fmla="*/ 0 h 93"/>
                    <a:gd name="T40" fmla="*/ 80 w 86"/>
                    <a:gd name="T41" fmla="*/ 0 h 93"/>
                    <a:gd name="T42" fmla="*/ 64 w 86"/>
                    <a:gd name="T43" fmla="*/ 6 h 93"/>
                    <a:gd name="T44" fmla="*/ 51 w 86"/>
                    <a:gd name="T45" fmla="*/ 15 h 93"/>
                    <a:gd name="T46" fmla="*/ 39 w 86"/>
                    <a:gd name="T47" fmla="*/ 26 h 93"/>
                    <a:gd name="T48" fmla="*/ 28 w 86"/>
                    <a:gd name="T49" fmla="*/ 37 h 93"/>
                    <a:gd name="T50" fmla="*/ 18 w 86"/>
                    <a:gd name="T51" fmla="*/ 51 h 93"/>
                    <a:gd name="T52" fmla="*/ 11 w 86"/>
                    <a:gd name="T53" fmla="*/ 65 h 93"/>
                    <a:gd name="T54" fmla="*/ 5 w 86"/>
                    <a:gd name="T55" fmla="*/ 78 h 93"/>
                    <a:gd name="T56" fmla="*/ 0 w 86"/>
                    <a:gd name="T57" fmla="*/ 92 h 93"/>
                    <a:gd name="T58" fmla="*/ 0 w 86"/>
                    <a:gd name="T59" fmla="*/ 93 h 93"/>
                    <a:gd name="T60" fmla="*/ 1 w 86"/>
                    <a:gd name="T61" fmla="*/ 93 h 93"/>
                    <a:gd name="T62" fmla="*/ 1 w 86"/>
                    <a:gd name="T63" fmla="*/ 93 h 93"/>
                    <a:gd name="T64" fmla="*/ 1 w 86"/>
                    <a:gd name="T65" fmla="*/ 92 h 93"/>
                    <a:gd name="T66" fmla="*/ 1 w 86"/>
                    <a:gd name="T67" fmla="*/ 92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93"/>
                    <a:gd name="T104" fmla="*/ 86 w 86"/>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93">
                      <a:moveTo>
                        <a:pt x="1" y="92"/>
                      </a:moveTo>
                      <a:lnTo>
                        <a:pt x="3" y="85"/>
                      </a:lnTo>
                      <a:lnTo>
                        <a:pt x="7" y="78"/>
                      </a:lnTo>
                      <a:lnTo>
                        <a:pt x="12" y="71"/>
                      </a:lnTo>
                      <a:lnTo>
                        <a:pt x="17" y="65"/>
                      </a:lnTo>
                      <a:lnTo>
                        <a:pt x="22" y="59"/>
                      </a:lnTo>
                      <a:lnTo>
                        <a:pt x="27" y="53"/>
                      </a:lnTo>
                      <a:lnTo>
                        <a:pt x="33" y="47"/>
                      </a:lnTo>
                      <a:lnTo>
                        <a:pt x="39" y="42"/>
                      </a:lnTo>
                      <a:lnTo>
                        <a:pt x="44" y="36"/>
                      </a:lnTo>
                      <a:lnTo>
                        <a:pt x="50" y="32"/>
                      </a:lnTo>
                      <a:lnTo>
                        <a:pt x="56" y="27"/>
                      </a:lnTo>
                      <a:lnTo>
                        <a:pt x="62" y="23"/>
                      </a:lnTo>
                      <a:lnTo>
                        <a:pt x="68" y="19"/>
                      </a:lnTo>
                      <a:lnTo>
                        <a:pt x="74" y="14"/>
                      </a:lnTo>
                      <a:lnTo>
                        <a:pt x="80" y="10"/>
                      </a:lnTo>
                      <a:lnTo>
                        <a:pt x="85" y="5"/>
                      </a:lnTo>
                      <a:lnTo>
                        <a:pt x="86" y="3"/>
                      </a:lnTo>
                      <a:lnTo>
                        <a:pt x="86" y="1"/>
                      </a:lnTo>
                      <a:lnTo>
                        <a:pt x="83" y="0"/>
                      </a:lnTo>
                      <a:lnTo>
                        <a:pt x="80" y="0"/>
                      </a:lnTo>
                      <a:lnTo>
                        <a:pt x="64" y="6"/>
                      </a:lnTo>
                      <a:lnTo>
                        <a:pt x="51" y="15"/>
                      </a:lnTo>
                      <a:lnTo>
                        <a:pt x="39" y="26"/>
                      </a:lnTo>
                      <a:lnTo>
                        <a:pt x="28" y="37"/>
                      </a:lnTo>
                      <a:lnTo>
                        <a:pt x="18" y="51"/>
                      </a:lnTo>
                      <a:lnTo>
                        <a:pt x="11" y="65"/>
                      </a:lnTo>
                      <a:lnTo>
                        <a:pt x="5" y="78"/>
                      </a:lnTo>
                      <a:lnTo>
                        <a:pt x="0" y="92"/>
                      </a:lnTo>
                      <a:lnTo>
                        <a:pt x="0" y="93"/>
                      </a:lnTo>
                      <a:lnTo>
                        <a:pt x="1" y="93"/>
                      </a:lnTo>
                      <a:lnTo>
                        <a:pt x="1" y="92"/>
                      </a:lnTo>
                      <a:close/>
                    </a:path>
                  </a:pathLst>
                </a:custGeom>
                <a:solidFill>
                  <a:srgbClr val="000000"/>
                </a:solidFill>
                <a:ln w="9525">
                  <a:noFill/>
                  <a:round/>
                  <a:headEnd/>
                  <a:tailEnd/>
                </a:ln>
              </p:spPr>
              <p:txBody>
                <a:bodyPr/>
                <a:lstStyle/>
                <a:p>
                  <a:endParaRPr lang="en-US">
                    <a:solidFill>
                      <a:srgbClr val="000000"/>
                    </a:solidFill>
                  </a:endParaRPr>
                </a:p>
              </p:txBody>
            </p:sp>
            <p:sp>
              <p:nvSpPr>
                <p:cNvPr id="25965" name="Freeform 95"/>
                <p:cNvSpPr>
                  <a:spLocks/>
                </p:cNvSpPr>
                <p:nvPr/>
              </p:nvSpPr>
              <p:spPr bwMode="auto">
                <a:xfrm>
                  <a:off x="4636" y="1865"/>
                  <a:ext cx="96" cy="57"/>
                </a:xfrm>
                <a:custGeom>
                  <a:avLst/>
                  <a:gdLst>
                    <a:gd name="T0" fmla="*/ 0 w 96"/>
                    <a:gd name="T1" fmla="*/ 57 h 57"/>
                    <a:gd name="T2" fmla="*/ 6 w 96"/>
                    <a:gd name="T3" fmla="*/ 54 h 57"/>
                    <a:gd name="T4" fmla="*/ 12 w 96"/>
                    <a:gd name="T5" fmla="*/ 51 h 57"/>
                    <a:gd name="T6" fmla="*/ 20 w 96"/>
                    <a:gd name="T7" fmla="*/ 49 h 57"/>
                    <a:gd name="T8" fmla="*/ 26 w 96"/>
                    <a:gd name="T9" fmla="*/ 45 h 57"/>
                    <a:gd name="T10" fmla="*/ 33 w 96"/>
                    <a:gd name="T11" fmla="*/ 42 h 57"/>
                    <a:gd name="T12" fmla="*/ 39 w 96"/>
                    <a:gd name="T13" fmla="*/ 39 h 57"/>
                    <a:gd name="T14" fmla="*/ 45 w 96"/>
                    <a:gd name="T15" fmla="*/ 36 h 57"/>
                    <a:gd name="T16" fmla="*/ 51 w 96"/>
                    <a:gd name="T17" fmla="*/ 33 h 57"/>
                    <a:gd name="T18" fmla="*/ 56 w 96"/>
                    <a:gd name="T19" fmla="*/ 30 h 57"/>
                    <a:gd name="T20" fmla="*/ 62 w 96"/>
                    <a:gd name="T21" fmla="*/ 26 h 57"/>
                    <a:gd name="T22" fmla="*/ 68 w 96"/>
                    <a:gd name="T23" fmla="*/ 24 h 57"/>
                    <a:gd name="T24" fmla="*/ 73 w 96"/>
                    <a:gd name="T25" fmla="*/ 21 h 57"/>
                    <a:gd name="T26" fmla="*/ 79 w 96"/>
                    <a:gd name="T27" fmla="*/ 18 h 57"/>
                    <a:gd name="T28" fmla="*/ 86 w 96"/>
                    <a:gd name="T29" fmla="*/ 15 h 57"/>
                    <a:gd name="T30" fmla="*/ 90 w 96"/>
                    <a:gd name="T31" fmla="*/ 11 h 57"/>
                    <a:gd name="T32" fmla="*/ 95 w 96"/>
                    <a:gd name="T33" fmla="*/ 6 h 57"/>
                    <a:gd name="T34" fmla="*/ 96 w 96"/>
                    <a:gd name="T35" fmla="*/ 4 h 57"/>
                    <a:gd name="T36" fmla="*/ 96 w 96"/>
                    <a:gd name="T37" fmla="*/ 2 h 57"/>
                    <a:gd name="T38" fmla="*/ 95 w 96"/>
                    <a:gd name="T39" fmla="*/ 0 h 57"/>
                    <a:gd name="T40" fmla="*/ 93 w 96"/>
                    <a:gd name="T41" fmla="*/ 1 h 57"/>
                    <a:gd name="T42" fmla="*/ 82 w 96"/>
                    <a:gd name="T43" fmla="*/ 9 h 57"/>
                    <a:gd name="T44" fmla="*/ 70 w 96"/>
                    <a:gd name="T45" fmla="*/ 15 h 57"/>
                    <a:gd name="T46" fmla="*/ 59 w 96"/>
                    <a:gd name="T47" fmla="*/ 22 h 57"/>
                    <a:gd name="T48" fmla="*/ 47 w 96"/>
                    <a:gd name="T49" fmla="*/ 28 h 57"/>
                    <a:gd name="T50" fmla="*/ 34 w 96"/>
                    <a:gd name="T51" fmla="*/ 35 h 57"/>
                    <a:gd name="T52" fmla="*/ 23 w 96"/>
                    <a:gd name="T53" fmla="*/ 42 h 57"/>
                    <a:gd name="T54" fmla="*/ 11 w 96"/>
                    <a:gd name="T55" fmla="*/ 49 h 57"/>
                    <a:gd name="T56" fmla="*/ 0 w 96"/>
                    <a:gd name="T57" fmla="*/ 56 h 57"/>
                    <a:gd name="T58" fmla="*/ 0 w 96"/>
                    <a:gd name="T59" fmla="*/ 56 h 57"/>
                    <a:gd name="T60" fmla="*/ 0 w 96"/>
                    <a:gd name="T61" fmla="*/ 56 h 57"/>
                    <a:gd name="T62" fmla="*/ 0 w 96"/>
                    <a:gd name="T63" fmla="*/ 57 h 57"/>
                    <a:gd name="T64" fmla="*/ 0 w 96"/>
                    <a:gd name="T65" fmla="*/ 57 h 57"/>
                    <a:gd name="T66" fmla="*/ 0 w 96"/>
                    <a:gd name="T67" fmla="*/ 57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
                    <a:gd name="T103" fmla="*/ 0 h 57"/>
                    <a:gd name="T104" fmla="*/ 96 w 96"/>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 h="57">
                      <a:moveTo>
                        <a:pt x="0" y="57"/>
                      </a:moveTo>
                      <a:lnTo>
                        <a:pt x="6" y="54"/>
                      </a:lnTo>
                      <a:lnTo>
                        <a:pt x="12" y="51"/>
                      </a:lnTo>
                      <a:lnTo>
                        <a:pt x="20" y="49"/>
                      </a:lnTo>
                      <a:lnTo>
                        <a:pt x="26" y="45"/>
                      </a:lnTo>
                      <a:lnTo>
                        <a:pt x="33" y="42"/>
                      </a:lnTo>
                      <a:lnTo>
                        <a:pt x="39" y="39"/>
                      </a:lnTo>
                      <a:lnTo>
                        <a:pt x="45" y="36"/>
                      </a:lnTo>
                      <a:lnTo>
                        <a:pt x="51" y="33"/>
                      </a:lnTo>
                      <a:lnTo>
                        <a:pt x="56" y="30"/>
                      </a:lnTo>
                      <a:lnTo>
                        <a:pt x="62" y="26"/>
                      </a:lnTo>
                      <a:lnTo>
                        <a:pt x="68" y="24"/>
                      </a:lnTo>
                      <a:lnTo>
                        <a:pt x="73" y="21"/>
                      </a:lnTo>
                      <a:lnTo>
                        <a:pt x="79" y="18"/>
                      </a:lnTo>
                      <a:lnTo>
                        <a:pt x="86" y="15"/>
                      </a:lnTo>
                      <a:lnTo>
                        <a:pt x="90" y="11"/>
                      </a:lnTo>
                      <a:lnTo>
                        <a:pt x="95" y="6"/>
                      </a:lnTo>
                      <a:lnTo>
                        <a:pt x="96" y="4"/>
                      </a:lnTo>
                      <a:lnTo>
                        <a:pt x="96" y="2"/>
                      </a:lnTo>
                      <a:lnTo>
                        <a:pt x="95" y="0"/>
                      </a:lnTo>
                      <a:lnTo>
                        <a:pt x="93" y="1"/>
                      </a:lnTo>
                      <a:lnTo>
                        <a:pt x="82" y="9"/>
                      </a:lnTo>
                      <a:lnTo>
                        <a:pt x="70" y="15"/>
                      </a:lnTo>
                      <a:lnTo>
                        <a:pt x="59" y="22"/>
                      </a:lnTo>
                      <a:lnTo>
                        <a:pt x="47" y="28"/>
                      </a:lnTo>
                      <a:lnTo>
                        <a:pt x="34" y="35"/>
                      </a:lnTo>
                      <a:lnTo>
                        <a:pt x="23" y="42"/>
                      </a:lnTo>
                      <a:lnTo>
                        <a:pt x="11" y="49"/>
                      </a:lnTo>
                      <a:lnTo>
                        <a:pt x="0" y="56"/>
                      </a:lnTo>
                      <a:lnTo>
                        <a:pt x="0" y="57"/>
                      </a:lnTo>
                      <a:close/>
                    </a:path>
                  </a:pathLst>
                </a:custGeom>
                <a:solidFill>
                  <a:srgbClr val="000000"/>
                </a:solidFill>
                <a:ln w="9525">
                  <a:noFill/>
                  <a:round/>
                  <a:headEnd/>
                  <a:tailEnd/>
                </a:ln>
              </p:spPr>
              <p:txBody>
                <a:bodyPr/>
                <a:lstStyle/>
                <a:p>
                  <a:endParaRPr lang="en-US">
                    <a:solidFill>
                      <a:srgbClr val="000000"/>
                    </a:solidFill>
                  </a:endParaRPr>
                </a:p>
              </p:txBody>
            </p:sp>
            <p:sp>
              <p:nvSpPr>
                <p:cNvPr id="25966" name="Freeform 96"/>
                <p:cNvSpPr>
                  <a:spLocks/>
                </p:cNvSpPr>
                <p:nvPr/>
              </p:nvSpPr>
              <p:spPr bwMode="auto">
                <a:xfrm>
                  <a:off x="4680" y="1886"/>
                  <a:ext cx="96" cy="56"/>
                </a:xfrm>
                <a:custGeom>
                  <a:avLst/>
                  <a:gdLst>
                    <a:gd name="T0" fmla="*/ 0 w 96"/>
                    <a:gd name="T1" fmla="*/ 56 h 56"/>
                    <a:gd name="T2" fmla="*/ 9 w 96"/>
                    <a:gd name="T3" fmla="*/ 47 h 56"/>
                    <a:gd name="T4" fmla="*/ 17 w 96"/>
                    <a:gd name="T5" fmla="*/ 38 h 56"/>
                    <a:gd name="T6" fmla="*/ 27 w 96"/>
                    <a:gd name="T7" fmla="*/ 29 h 56"/>
                    <a:gd name="T8" fmla="*/ 38 w 96"/>
                    <a:gd name="T9" fmla="*/ 20 h 56"/>
                    <a:gd name="T10" fmla="*/ 50 w 96"/>
                    <a:gd name="T11" fmla="*/ 13 h 56"/>
                    <a:gd name="T12" fmla="*/ 63 w 96"/>
                    <a:gd name="T13" fmla="*/ 8 h 56"/>
                    <a:gd name="T14" fmla="*/ 77 w 96"/>
                    <a:gd name="T15" fmla="*/ 6 h 56"/>
                    <a:gd name="T16" fmla="*/ 90 w 96"/>
                    <a:gd name="T17" fmla="*/ 6 h 56"/>
                    <a:gd name="T18" fmla="*/ 93 w 96"/>
                    <a:gd name="T19" fmla="*/ 6 h 56"/>
                    <a:gd name="T20" fmla="*/ 95 w 96"/>
                    <a:gd name="T21" fmla="*/ 5 h 56"/>
                    <a:gd name="T22" fmla="*/ 96 w 96"/>
                    <a:gd name="T23" fmla="*/ 3 h 56"/>
                    <a:gd name="T24" fmla="*/ 95 w 96"/>
                    <a:gd name="T25" fmla="*/ 2 h 56"/>
                    <a:gd name="T26" fmla="*/ 79 w 96"/>
                    <a:gd name="T27" fmla="*/ 0 h 56"/>
                    <a:gd name="T28" fmla="*/ 65 w 96"/>
                    <a:gd name="T29" fmla="*/ 2 h 56"/>
                    <a:gd name="T30" fmla="*/ 51 w 96"/>
                    <a:gd name="T31" fmla="*/ 7 h 56"/>
                    <a:gd name="T32" fmla="*/ 39 w 96"/>
                    <a:gd name="T33" fmla="*/ 15 h 56"/>
                    <a:gd name="T34" fmla="*/ 28 w 96"/>
                    <a:gd name="T35" fmla="*/ 25 h 56"/>
                    <a:gd name="T36" fmla="*/ 17 w 96"/>
                    <a:gd name="T37" fmla="*/ 36 h 56"/>
                    <a:gd name="T38" fmla="*/ 9 w 96"/>
                    <a:gd name="T39" fmla="*/ 47 h 56"/>
                    <a:gd name="T40" fmla="*/ 0 w 96"/>
                    <a:gd name="T41" fmla="*/ 56 h 56"/>
                    <a:gd name="T42" fmla="*/ 0 w 96"/>
                    <a:gd name="T43" fmla="*/ 56 h 56"/>
                    <a:gd name="T44" fmla="*/ 0 w 96"/>
                    <a:gd name="T45" fmla="*/ 56 h 56"/>
                    <a:gd name="T46" fmla="*/ 0 w 96"/>
                    <a:gd name="T47" fmla="*/ 56 h 56"/>
                    <a:gd name="T48" fmla="*/ 0 w 96"/>
                    <a:gd name="T49" fmla="*/ 56 h 56"/>
                    <a:gd name="T50" fmla="*/ 0 w 96"/>
                    <a:gd name="T51" fmla="*/ 56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6"/>
                    <a:gd name="T79" fmla="*/ 0 h 56"/>
                    <a:gd name="T80" fmla="*/ 96 w 96"/>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6" h="56">
                      <a:moveTo>
                        <a:pt x="0" y="56"/>
                      </a:moveTo>
                      <a:lnTo>
                        <a:pt x="9" y="47"/>
                      </a:lnTo>
                      <a:lnTo>
                        <a:pt x="17" y="38"/>
                      </a:lnTo>
                      <a:lnTo>
                        <a:pt x="27" y="29"/>
                      </a:lnTo>
                      <a:lnTo>
                        <a:pt x="38" y="20"/>
                      </a:lnTo>
                      <a:lnTo>
                        <a:pt x="50" y="13"/>
                      </a:lnTo>
                      <a:lnTo>
                        <a:pt x="63" y="8"/>
                      </a:lnTo>
                      <a:lnTo>
                        <a:pt x="77" y="6"/>
                      </a:lnTo>
                      <a:lnTo>
                        <a:pt x="90" y="6"/>
                      </a:lnTo>
                      <a:lnTo>
                        <a:pt x="93" y="6"/>
                      </a:lnTo>
                      <a:lnTo>
                        <a:pt x="95" y="5"/>
                      </a:lnTo>
                      <a:lnTo>
                        <a:pt x="96" y="3"/>
                      </a:lnTo>
                      <a:lnTo>
                        <a:pt x="95" y="2"/>
                      </a:lnTo>
                      <a:lnTo>
                        <a:pt x="79" y="0"/>
                      </a:lnTo>
                      <a:lnTo>
                        <a:pt x="65" y="2"/>
                      </a:lnTo>
                      <a:lnTo>
                        <a:pt x="51" y="7"/>
                      </a:lnTo>
                      <a:lnTo>
                        <a:pt x="39" y="15"/>
                      </a:lnTo>
                      <a:lnTo>
                        <a:pt x="28" y="25"/>
                      </a:lnTo>
                      <a:lnTo>
                        <a:pt x="17" y="36"/>
                      </a:lnTo>
                      <a:lnTo>
                        <a:pt x="9" y="47"/>
                      </a:lnTo>
                      <a:lnTo>
                        <a:pt x="0" y="56"/>
                      </a:lnTo>
                      <a:close/>
                    </a:path>
                  </a:pathLst>
                </a:custGeom>
                <a:solidFill>
                  <a:srgbClr val="000000"/>
                </a:solidFill>
                <a:ln w="9525">
                  <a:noFill/>
                  <a:round/>
                  <a:headEnd/>
                  <a:tailEnd/>
                </a:ln>
              </p:spPr>
              <p:txBody>
                <a:bodyPr/>
                <a:lstStyle/>
                <a:p>
                  <a:endParaRPr lang="en-US">
                    <a:solidFill>
                      <a:srgbClr val="000000"/>
                    </a:solidFill>
                  </a:endParaRPr>
                </a:p>
              </p:txBody>
            </p:sp>
            <p:sp>
              <p:nvSpPr>
                <p:cNvPr id="25967" name="Freeform 97"/>
                <p:cNvSpPr>
                  <a:spLocks/>
                </p:cNvSpPr>
                <p:nvPr/>
              </p:nvSpPr>
              <p:spPr bwMode="auto">
                <a:xfrm>
                  <a:off x="4702" y="1961"/>
                  <a:ext cx="139" cy="45"/>
                </a:xfrm>
                <a:custGeom>
                  <a:avLst/>
                  <a:gdLst>
                    <a:gd name="T0" fmla="*/ 4 w 139"/>
                    <a:gd name="T1" fmla="*/ 45 h 45"/>
                    <a:gd name="T2" fmla="*/ 11 w 139"/>
                    <a:gd name="T3" fmla="*/ 40 h 45"/>
                    <a:gd name="T4" fmla="*/ 17 w 139"/>
                    <a:gd name="T5" fmla="*/ 36 h 45"/>
                    <a:gd name="T6" fmla="*/ 24 w 139"/>
                    <a:gd name="T7" fmla="*/ 31 h 45"/>
                    <a:gd name="T8" fmla="*/ 32 w 139"/>
                    <a:gd name="T9" fmla="*/ 28 h 45"/>
                    <a:gd name="T10" fmla="*/ 39 w 139"/>
                    <a:gd name="T11" fmla="*/ 25 h 45"/>
                    <a:gd name="T12" fmla="*/ 48 w 139"/>
                    <a:gd name="T13" fmla="*/ 22 h 45"/>
                    <a:gd name="T14" fmla="*/ 56 w 139"/>
                    <a:gd name="T15" fmla="*/ 20 h 45"/>
                    <a:gd name="T16" fmla="*/ 65 w 139"/>
                    <a:gd name="T17" fmla="*/ 18 h 45"/>
                    <a:gd name="T18" fmla="*/ 73 w 139"/>
                    <a:gd name="T19" fmla="*/ 17 h 45"/>
                    <a:gd name="T20" fmla="*/ 80 w 139"/>
                    <a:gd name="T21" fmla="*/ 17 h 45"/>
                    <a:gd name="T22" fmla="*/ 89 w 139"/>
                    <a:gd name="T23" fmla="*/ 18 h 45"/>
                    <a:gd name="T24" fmla="*/ 96 w 139"/>
                    <a:gd name="T25" fmla="*/ 18 h 45"/>
                    <a:gd name="T26" fmla="*/ 104 w 139"/>
                    <a:gd name="T27" fmla="*/ 20 h 45"/>
                    <a:gd name="T28" fmla="*/ 112 w 139"/>
                    <a:gd name="T29" fmla="*/ 21 h 45"/>
                    <a:gd name="T30" fmla="*/ 119 w 139"/>
                    <a:gd name="T31" fmla="*/ 22 h 45"/>
                    <a:gd name="T32" fmla="*/ 128 w 139"/>
                    <a:gd name="T33" fmla="*/ 22 h 45"/>
                    <a:gd name="T34" fmla="*/ 133 w 139"/>
                    <a:gd name="T35" fmla="*/ 21 h 45"/>
                    <a:gd name="T36" fmla="*/ 136 w 139"/>
                    <a:gd name="T37" fmla="*/ 19 h 45"/>
                    <a:gd name="T38" fmla="*/ 139 w 139"/>
                    <a:gd name="T39" fmla="*/ 17 h 45"/>
                    <a:gd name="T40" fmla="*/ 138 w 139"/>
                    <a:gd name="T41" fmla="*/ 13 h 45"/>
                    <a:gd name="T42" fmla="*/ 132 w 139"/>
                    <a:gd name="T43" fmla="*/ 7 h 45"/>
                    <a:gd name="T44" fmla="*/ 124 w 139"/>
                    <a:gd name="T45" fmla="*/ 3 h 45"/>
                    <a:gd name="T46" fmla="*/ 114 w 139"/>
                    <a:gd name="T47" fmla="*/ 1 h 45"/>
                    <a:gd name="T48" fmla="*/ 105 w 139"/>
                    <a:gd name="T49" fmla="*/ 0 h 45"/>
                    <a:gd name="T50" fmla="*/ 95 w 139"/>
                    <a:gd name="T51" fmla="*/ 1 h 45"/>
                    <a:gd name="T52" fmla="*/ 85 w 139"/>
                    <a:gd name="T53" fmla="*/ 2 h 45"/>
                    <a:gd name="T54" fmla="*/ 76 w 139"/>
                    <a:gd name="T55" fmla="*/ 4 h 45"/>
                    <a:gd name="T56" fmla="*/ 67 w 139"/>
                    <a:gd name="T57" fmla="*/ 6 h 45"/>
                    <a:gd name="T58" fmla="*/ 57 w 139"/>
                    <a:gd name="T59" fmla="*/ 9 h 45"/>
                    <a:gd name="T60" fmla="*/ 49 w 139"/>
                    <a:gd name="T61" fmla="*/ 12 h 45"/>
                    <a:gd name="T62" fmla="*/ 39 w 139"/>
                    <a:gd name="T63" fmla="*/ 17 h 45"/>
                    <a:gd name="T64" fmla="*/ 30 w 139"/>
                    <a:gd name="T65" fmla="*/ 21 h 45"/>
                    <a:gd name="T66" fmla="*/ 23 w 139"/>
                    <a:gd name="T67" fmla="*/ 26 h 45"/>
                    <a:gd name="T68" fmla="*/ 15 w 139"/>
                    <a:gd name="T69" fmla="*/ 31 h 45"/>
                    <a:gd name="T70" fmla="*/ 7 w 139"/>
                    <a:gd name="T71" fmla="*/ 37 h 45"/>
                    <a:gd name="T72" fmla="*/ 1 w 139"/>
                    <a:gd name="T73" fmla="*/ 43 h 45"/>
                    <a:gd name="T74" fmla="*/ 0 w 139"/>
                    <a:gd name="T75" fmla="*/ 44 h 45"/>
                    <a:gd name="T76" fmla="*/ 0 w 139"/>
                    <a:gd name="T77" fmla="*/ 45 h 45"/>
                    <a:gd name="T78" fmla="*/ 1 w 139"/>
                    <a:gd name="T79" fmla="*/ 45 h 45"/>
                    <a:gd name="T80" fmla="*/ 4 w 139"/>
                    <a:gd name="T81" fmla="*/ 45 h 45"/>
                    <a:gd name="T82" fmla="*/ 4 w 139"/>
                    <a:gd name="T83" fmla="*/ 45 h 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9"/>
                    <a:gd name="T127" fmla="*/ 0 h 45"/>
                    <a:gd name="T128" fmla="*/ 139 w 139"/>
                    <a:gd name="T129" fmla="*/ 45 h 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9" h="45">
                      <a:moveTo>
                        <a:pt x="4" y="45"/>
                      </a:moveTo>
                      <a:lnTo>
                        <a:pt x="11" y="40"/>
                      </a:lnTo>
                      <a:lnTo>
                        <a:pt x="17" y="36"/>
                      </a:lnTo>
                      <a:lnTo>
                        <a:pt x="24" y="31"/>
                      </a:lnTo>
                      <a:lnTo>
                        <a:pt x="32" y="28"/>
                      </a:lnTo>
                      <a:lnTo>
                        <a:pt x="39" y="25"/>
                      </a:lnTo>
                      <a:lnTo>
                        <a:pt x="48" y="22"/>
                      </a:lnTo>
                      <a:lnTo>
                        <a:pt x="56" y="20"/>
                      </a:lnTo>
                      <a:lnTo>
                        <a:pt x="65" y="18"/>
                      </a:lnTo>
                      <a:lnTo>
                        <a:pt x="73" y="17"/>
                      </a:lnTo>
                      <a:lnTo>
                        <a:pt x="80" y="17"/>
                      </a:lnTo>
                      <a:lnTo>
                        <a:pt x="89" y="18"/>
                      </a:lnTo>
                      <a:lnTo>
                        <a:pt x="96" y="18"/>
                      </a:lnTo>
                      <a:lnTo>
                        <a:pt x="104" y="20"/>
                      </a:lnTo>
                      <a:lnTo>
                        <a:pt x="112" y="21"/>
                      </a:lnTo>
                      <a:lnTo>
                        <a:pt x="119" y="22"/>
                      </a:lnTo>
                      <a:lnTo>
                        <a:pt x="128" y="22"/>
                      </a:lnTo>
                      <a:lnTo>
                        <a:pt x="133" y="21"/>
                      </a:lnTo>
                      <a:lnTo>
                        <a:pt x="136" y="19"/>
                      </a:lnTo>
                      <a:lnTo>
                        <a:pt x="139" y="17"/>
                      </a:lnTo>
                      <a:lnTo>
                        <a:pt x="138" y="13"/>
                      </a:lnTo>
                      <a:lnTo>
                        <a:pt x="132" y="7"/>
                      </a:lnTo>
                      <a:lnTo>
                        <a:pt x="124" y="3"/>
                      </a:lnTo>
                      <a:lnTo>
                        <a:pt x="114" y="1"/>
                      </a:lnTo>
                      <a:lnTo>
                        <a:pt x="105" y="0"/>
                      </a:lnTo>
                      <a:lnTo>
                        <a:pt x="95" y="1"/>
                      </a:lnTo>
                      <a:lnTo>
                        <a:pt x="85" y="2"/>
                      </a:lnTo>
                      <a:lnTo>
                        <a:pt x="76" y="4"/>
                      </a:lnTo>
                      <a:lnTo>
                        <a:pt x="67" y="6"/>
                      </a:lnTo>
                      <a:lnTo>
                        <a:pt x="57" y="9"/>
                      </a:lnTo>
                      <a:lnTo>
                        <a:pt x="49" y="12"/>
                      </a:lnTo>
                      <a:lnTo>
                        <a:pt x="39" y="17"/>
                      </a:lnTo>
                      <a:lnTo>
                        <a:pt x="30" y="21"/>
                      </a:lnTo>
                      <a:lnTo>
                        <a:pt x="23" y="26"/>
                      </a:lnTo>
                      <a:lnTo>
                        <a:pt x="15" y="31"/>
                      </a:lnTo>
                      <a:lnTo>
                        <a:pt x="7" y="37"/>
                      </a:lnTo>
                      <a:lnTo>
                        <a:pt x="1" y="43"/>
                      </a:lnTo>
                      <a:lnTo>
                        <a:pt x="0" y="44"/>
                      </a:lnTo>
                      <a:lnTo>
                        <a:pt x="0" y="45"/>
                      </a:lnTo>
                      <a:lnTo>
                        <a:pt x="1" y="45"/>
                      </a:lnTo>
                      <a:lnTo>
                        <a:pt x="4" y="45"/>
                      </a:lnTo>
                      <a:close/>
                    </a:path>
                  </a:pathLst>
                </a:custGeom>
                <a:solidFill>
                  <a:srgbClr val="000000"/>
                </a:solidFill>
                <a:ln w="9525">
                  <a:noFill/>
                  <a:round/>
                  <a:headEnd/>
                  <a:tailEnd/>
                </a:ln>
              </p:spPr>
              <p:txBody>
                <a:bodyPr/>
                <a:lstStyle/>
                <a:p>
                  <a:endParaRPr lang="en-US">
                    <a:solidFill>
                      <a:srgbClr val="000000"/>
                    </a:solidFill>
                  </a:endParaRPr>
                </a:p>
              </p:txBody>
            </p:sp>
            <p:sp>
              <p:nvSpPr>
                <p:cNvPr id="25968" name="Freeform 98"/>
                <p:cNvSpPr>
                  <a:spLocks/>
                </p:cNvSpPr>
                <p:nvPr/>
              </p:nvSpPr>
              <p:spPr bwMode="auto">
                <a:xfrm>
                  <a:off x="4765" y="2011"/>
                  <a:ext cx="67" cy="28"/>
                </a:xfrm>
                <a:custGeom>
                  <a:avLst/>
                  <a:gdLst>
                    <a:gd name="T0" fmla="*/ 0 w 67"/>
                    <a:gd name="T1" fmla="*/ 4 h 28"/>
                    <a:gd name="T2" fmla="*/ 9 w 67"/>
                    <a:gd name="T3" fmla="*/ 4 h 28"/>
                    <a:gd name="T4" fmla="*/ 17 w 67"/>
                    <a:gd name="T5" fmla="*/ 4 h 28"/>
                    <a:gd name="T6" fmla="*/ 25 w 67"/>
                    <a:gd name="T7" fmla="*/ 5 h 28"/>
                    <a:gd name="T8" fmla="*/ 33 w 67"/>
                    <a:gd name="T9" fmla="*/ 7 h 28"/>
                    <a:gd name="T10" fmla="*/ 41 w 67"/>
                    <a:gd name="T11" fmla="*/ 11 h 28"/>
                    <a:gd name="T12" fmla="*/ 48 w 67"/>
                    <a:gd name="T13" fmla="*/ 16 h 28"/>
                    <a:gd name="T14" fmla="*/ 53 w 67"/>
                    <a:gd name="T15" fmla="*/ 21 h 28"/>
                    <a:gd name="T16" fmla="*/ 59 w 67"/>
                    <a:gd name="T17" fmla="*/ 28 h 28"/>
                    <a:gd name="T18" fmla="*/ 61 w 67"/>
                    <a:gd name="T19" fmla="*/ 28 h 28"/>
                    <a:gd name="T20" fmla="*/ 65 w 67"/>
                    <a:gd name="T21" fmla="*/ 27 h 28"/>
                    <a:gd name="T22" fmla="*/ 67 w 67"/>
                    <a:gd name="T23" fmla="*/ 24 h 28"/>
                    <a:gd name="T24" fmla="*/ 67 w 67"/>
                    <a:gd name="T25" fmla="*/ 22 h 28"/>
                    <a:gd name="T26" fmla="*/ 62 w 67"/>
                    <a:gd name="T27" fmla="*/ 14 h 28"/>
                    <a:gd name="T28" fmla="*/ 56 w 67"/>
                    <a:gd name="T29" fmla="*/ 8 h 28"/>
                    <a:gd name="T30" fmla="*/ 49 w 67"/>
                    <a:gd name="T31" fmla="*/ 4 h 28"/>
                    <a:gd name="T32" fmla="*/ 41 w 67"/>
                    <a:gd name="T33" fmla="*/ 1 h 28"/>
                    <a:gd name="T34" fmla="*/ 31 w 67"/>
                    <a:gd name="T35" fmla="*/ 0 h 28"/>
                    <a:gd name="T36" fmla="*/ 21 w 67"/>
                    <a:gd name="T37" fmla="*/ 0 h 28"/>
                    <a:gd name="T38" fmla="*/ 11 w 67"/>
                    <a:gd name="T39" fmla="*/ 1 h 28"/>
                    <a:gd name="T40" fmla="*/ 2 w 67"/>
                    <a:gd name="T41" fmla="*/ 3 h 28"/>
                    <a:gd name="T42" fmla="*/ 0 w 67"/>
                    <a:gd name="T43" fmla="*/ 3 h 28"/>
                    <a:gd name="T44" fmla="*/ 0 w 67"/>
                    <a:gd name="T45" fmla="*/ 4 h 28"/>
                    <a:gd name="T46" fmla="*/ 0 w 67"/>
                    <a:gd name="T47" fmla="*/ 4 h 28"/>
                    <a:gd name="T48" fmla="*/ 0 w 67"/>
                    <a:gd name="T49" fmla="*/ 4 h 28"/>
                    <a:gd name="T50" fmla="*/ 0 w 67"/>
                    <a:gd name="T51" fmla="*/ 4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28"/>
                    <a:gd name="T80" fmla="*/ 67 w 67"/>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28">
                      <a:moveTo>
                        <a:pt x="0" y="4"/>
                      </a:moveTo>
                      <a:lnTo>
                        <a:pt x="9" y="4"/>
                      </a:lnTo>
                      <a:lnTo>
                        <a:pt x="17" y="4"/>
                      </a:lnTo>
                      <a:lnTo>
                        <a:pt x="25" y="5"/>
                      </a:lnTo>
                      <a:lnTo>
                        <a:pt x="33" y="7"/>
                      </a:lnTo>
                      <a:lnTo>
                        <a:pt x="41" y="11"/>
                      </a:lnTo>
                      <a:lnTo>
                        <a:pt x="48" y="16"/>
                      </a:lnTo>
                      <a:lnTo>
                        <a:pt x="53" y="21"/>
                      </a:lnTo>
                      <a:lnTo>
                        <a:pt x="59" y="28"/>
                      </a:lnTo>
                      <a:lnTo>
                        <a:pt x="61" y="28"/>
                      </a:lnTo>
                      <a:lnTo>
                        <a:pt x="65" y="27"/>
                      </a:lnTo>
                      <a:lnTo>
                        <a:pt x="67" y="24"/>
                      </a:lnTo>
                      <a:lnTo>
                        <a:pt x="67" y="22"/>
                      </a:lnTo>
                      <a:lnTo>
                        <a:pt x="62" y="14"/>
                      </a:lnTo>
                      <a:lnTo>
                        <a:pt x="56" y="8"/>
                      </a:lnTo>
                      <a:lnTo>
                        <a:pt x="49" y="4"/>
                      </a:lnTo>
                      <a:lnTo>
                        <a:pt x="41" y="1"/>
                      </a:lnTo>
                      <a:lnTo>
                        <a:pt x="31" y="0"/>
                      </a:lnTo>
                      <a:lnTo>
                        <a:pt x="21" y="0"/>
                      </a:lnTo>
                      <a:lnTo>
                        <a:pt x="11" y="1"/>
                      </a:lnTo>
                      <a:lnTo>
                        <a:pt x="2" y="3"/>
                      </a:lnTo>
                      <a:lnTo>
                        <a:pt x="0" y="3"/>
                      </a:lnTo>
                      <a:lnTo>
                        <a:pt x="0" y="4"/>
                      </a:lnTo>
                      <a:close/>
                    </a:path>
                  </a:pathLst>
                </a:custGeom>
                <a:solidFill>
                  <a:srgbClr val="000000"/>
                </a:solidFill>
                <a:ln w="9525">
                  <a:noFill/>
                  <a:round/>
                  <a:headEnd/>
                  <a:tailEnd/>
                </a:ln>
              </p:spPr>
              <p:txBody>
                <a:bodyPr/>
                <a:lstStyle/>
                <a:p>
                  <a:endParaRPr lang="en-US">
                    <a:solidFill>
                      <a:srgbClr val="000000"/>
                    </a:solidFill>
                  </a:endParaRPr>
                </a:p>
              </p:txBody>
            </p:sp>
            <p:sp>
              <p:nvSpPr>
                <p:cNvPr id="25969" name="Freeform 99"/>
                <p:cNvSpPr>
                  <a:spLocks/>
                </p:cNvSpPr>
                <p:nvPr/>
              </p:nvSpPr>
              <p:spPr bwMode="auto">
                <a:xfrm>
                  <a:off x="4556" y="1768"/>
                  <a:ext cx="122" cy="91"/>
                </a:xfrm>
                <a:custGeom>
                  <a:avLst/>
                  <a:gdLst>
                    <a:gd name="T0" fmla="*/ 1 w 122"/>
                    <a:gd name="T1" fmla="*/ 91 h 91"/>
                    <a:gd name="T2" fmla="*/ 12 w 122"/>
                    <a:gd name="T3" fmla="*/ 86 h 91"/>
                    <a:gd name="T4" fmla="*/ 23 w 122"/>
                    <a:gd name="T5" fmla="*/ 80 h 91"/>
                    <a:gd name="T6" fmla="*/ 34 w 122"/>
                    <a:gd name="T7" fmla="*/ 75 h 91"/>
                    <a:gd name="T8" fmla="*/ 45 w 122"/>
                    <a:gd name="T9" fmla="*/ 70 h 91"/>
                    <a:gd name="T10" fmla="*/ 57 w 122"/>
                    <a:gd name="T11" fmla="*/ 65 h 91"/>
                    <a:gd name="T12" fmla="*/ 69 w 122"/>
                    <a:gd name="T13" fmla="*/ 60 h 91"/>
                    <a:gd name="T14" fmla="*/ 81 w 122"/>
                    <a:gd name="T15" fmla="*/ 56 h 91"/>
                    <a:gd name="T16" fmla="*/ 94 w 122"/>
                    <a:gd name="T17" fmla="*/ 54 h 91"/>
                    <a:gd name="T18" fmla="*/ 106 w 122"/>
                    <a:gd name="T19" fmla="*/ 50 h 91"/>
                    <a:gd name="T20" fmla="*/ 116 w 122"/>
                    <a:gd name="T21" fmla="*/ 42 h 91"/>
                    <a:gd name="T22" fmla="*/ 120 w 122"/>
                    <a:gd name="T23" fmla="*/ 32 h 91"/>
                    <a:gd name="T24" fmla="*/ 122 w 122"/>
                    <a:gd name="T25" fmla="*/ 21 h 91"/>
                    <a:gd name="T26" fmla="*/ 120 w 122"/>
                    <a:gd name="T27" fmla="*/ 11 h 91"/>
                    <a:gd name="T28" fmla="*/ 114 w 122"/>
                    <a:gd name="T29" fmla="*/ 4 h 91"/>
                    <a:gd name="T30" fmla="*/ 105 w 122"/>
                    <a:gd name="T31" fmla="*/ 0 h 91"/>
                    <a:gd name="T32" fmla="*/ 91 w 122"/>
                    <a:gd name="T33" fmla="*/ 1 h 91"/>
                    <a:gd name="T34" fmla="*/ 100 w 122"/>
                    <a:gd name="T35" fmla="*/ 4 h 91"/>
                    <a:gd name="T36" fmla="*/ 107 w 122"/>
                    <a:gd name="T37" fmla="*/ 8 h 91"/>
                    <a:gd name="T38" fmla="*/ 114 w 122"/>
                    <a:gd name="T39" fmla="*/ 11 h 91"/>
                    <a:gd name="T40" fmla="*/ 122 w 122"/>
                    <a:gd name="T41" fmla="*/ 15 h 91"/>
                    <a:gd name="T42" fmla="*/ 118 w 122"/>
                    <a:gd name="T43" fmla="*/ 8 h 91"/>
                    <a:gd name="T44" fmla="*/ 111 w 122"/>
                    <a:gd name="T45" fmla="*/ 3 h 91"/>
                    <a:gd name="T46" fmla="*/ 101 w 122"/>
                    <a:gd name="T47" fmla="*/ 0 h 91"/>
                    <a:gd name="T48" fmla="*/ 91 w 122"/>
                    <a:gd name="T49" fmla="*/ 1 h 91"/>
                    <a:gd name="T50" fmla="*/ 84 w 122"/>
                    <a:gd name="T51" fmla="*/ 3 h 91"/>
                    <a:gd name="T52" fmla="*/ 77 w 122"/>
                    <a:gd name="T53" fmla="*/ 6 h 91"/>
                    <a:gd name="T54" fmla="*/ 69 w 122"/>
                    <a:gd name="T55" fmla="*/ 9 h 91"/>
                    <a:gd name="T56" fmla="*/ 63 w 122"/>
                    <a:gd name="T57" fmla="*/ 13 h 91"/>
                    <a:gd name="T58" fmla="*/ 57 w 122"/>
                    <a:gd name="T59" fmla="*/ 17 h 91"/>
                    <a:gd name="T60" fmla="*/ 51 w 122"/>
                    <a:gd name="T61" fmla="*/ 21 h 91"/>
                    <a:gd name="T62" fmla="*/ 45 w 122"/>
                    <a:gd name="T63" fmla="*/ 27 h 91"/>
                    <a:gd name="T64" fmla="*/ 39 w 122"/>
                    <a:gd name="T65" fmla="*/ 31 h 91"/>
                    <a:gd name="T66" fmla="*/ 32 w 122"/>
                    <a:gd name="T67" fmla="*/ 37 h 91"/>
                    <a:gd name="T68" fmla="*/ 25 w 122"/>
                    <a:gd name="T69" fmla="*/ 44 h 91"/>
                    <a:gd name="T70" fmla="*/ 21 w 122"/>
                    <a:gd name="T71" fmla="*/ 51 h 91"/>
                    <a:gd name="T72" fmla="*/ 16 w 122"/>
                    <a:gd name="T73" fmla="*/ 59 h 91"/>
                    <a:gd name="T74" fmla="*/ 12 w 122"/>
                    <a:gd name="T75" fmla="*/ 68 h 91"/>
                    <a:gd name="T76" fmla="*/ 8 w 122"/>
                    <a:gd name="T77" fmla="*/ 76 h 91"/>
                    <a:gd name="T78" fmla="*/ 5 w 122"/>
                    <a:gd name="T79" fmla="*/ 83 h 91"/>
                    <a:gd name="T80" fmla="*/ 0 w 122"/>
                    <a:gd name="T81" fmla="*/ 91 h 91"/>
                    <a:gd name="T82" fmla="*/ 0 w 122"/>
                    <a:gd name="T83" fmla="*/ 91 h 91"/>
                    <a:gd name="T84" fmla="*/ 0 w 122"/>
                    <a:gd name="T85" fmla="*/ 91 h 91"/>
                    <a:gd name="T86" fmla="*/ 0 w 122"/>
                    <a:gd name="T87" fmla="*/ 91 h 91"/>
                    <a:gd name="T88" fmla="*/ 1 w 122"/>
                    <a:gd name="T89" fmla="*/ 91 h 91"/>
                    <a:gd name="T90" fmla="*/ 1 w 122"/>
                    <a:gd name="T91" fmla="*/ 91 h 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2"/>
                    <a:gd name="T139" fmla="*/ 0 h 91"/>
                    <a:gd name="T140" fmla="*/ 122 w 122"/>
                    <a:gd name="T141" fmla="*/ 91 h 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2" h="91">
                      <a:moveTo>
                        <a:pt x="1" y="91"/>
                      </a:moveTo>
                      <a:lnTo>
                        <a:pt x="12" y="86"/>
                      </a:lnTo>
                      <a:lnTo>
                        <a:pt x="23" y="80"/>
                      </a:lnTo>
                      <a:lnTo>
                        <a:pt x="34" y="75"/>
                      </a:lnTo>
                      <a:lnTo>
                        <a:pt x="45" y="70"/>
                      </a:lnTo>
                      <a:lnTo>
                        <a:pt x="57" y="65"/>
                      </a:lnTo>
                      <a:lnTo>
                        <a:pt x="69" y="60"/>
                      </a:lnTo>
                      <a:lnTo>
                        <a:pt x="81" y="56"/>
                      </a:lnTo>
                      <a:lnTo>
                        <a:pt x="94" y="54"/>
                      </a:lnTo>
                      <a:lnTo>
                        <a:pt x="106" y="50"/>
                      </a:lnTo>
                      <a:lnTo>
                        <a:pt x="116" y="42"/>
                      </a:lnTo>
                      <a:lnTo>
                        <a:pt x="120" y="32"/>
                      </a:lnTo>
                      <a:lnTo>
                        <a:pt x="122" y="21"/>
                      </a:lnTo>
                      <a:lnTo>
                        <a:pt x="120" y="11"/>
                      </a:lnTo>
                      <a:lnTo>
                        <a:pt x="114" y="4"/>
                      </a:lnTo>
                      <a:lnTo>
                        <a:pt x="105" y="0"/>
                      </a:lnTo>
                      <a:lnTo>
                        <a:pt x="91" y="1"/>
                      </a:lnTo>
                      <a:lnTo>
                        <a:pt x="100" y="4"/>
                      </a:lnTo>
                      <a:lnTo>
                        <a:pt x="107" y="8"/>
                      </a:lnTo>
                      <a:lnTo>
                        <a:pt x="114" y="11"/>
                      </a:lnTo>
                      <a:lnTo>
                        <a:pt x="122" y="15"/>
                      </a:lnTo>
                      <a:lnTo>
                        <a:pt x="118" y="8"/>
                      </a:lnTo>
                      <a:lnTo>
                        <a:pt x="111" y="3"/>
                      </a:lnTo>
                      <a:lnTo>
                        <a:pt x="101" y="0"/>
                      </a:lnTo>
                      <a:lnTo>
                        <a:pt x="91" y="1"/>
                      </a:lnTo>
                      <a:lnTo>
                        <a:pt x="84" y="3"/>
                      </a:lnTo>
                      <a:lnTo>
                        <a:pt x="77" y="6"/>
                      </a:lnTo>
                      <a:lnTo>
                        <a:pt x="69" y="9"/>
                      </a:lnTo>
                      <a:lnTo>
                        <a:pt x="63" y="13"/>
                      </a:lnTo>
                      <a:lnTo>
                        <a:pt x="57" y="17"/>
                      </a:lnTo>
                      <a:lnTo>
                        <a:pt x="51" y="21"/>
                      </a:lnTo>
                      <a:lnTo>
                        <a:pt x="45" y="27"/>
                      </a:lnTo>
                      <a:lnTo>
                        <a:pt x="39" y="31"/>
                      </a:lnTo>
                      <a:lnTo>
                        <a:pt x="32" y="37"/>
                      </a:lnTo>
                      <a:lnTo>
                        <a:pt x="25" y="44"/>
                      </a:lnTo>
                      <a:lnTo>
                        <a:pt x="21" y="51"/>
                      </a:lnTo>
                      <a:lnTo>
                        <a:pt x="16" y="59"/>
                      </a:lnTo>
                      <a:lnTo>
                        <a:pt x="12" y="68"/>
                      </a:lnTo>
                      <a:lnTo>
                        <a:pt x="8" y="76"/>
                      </a:lnTo>
                      <a:lnTo>
                        <a:pt x="5" y="83"/>
                      </a:lnTo>
                      <a:lnTo>
                        <a:pt x="0" y="91"/>
                      </a:lnTo>
                      <a:lnTo>
                        <a:pt x="1" y="91"/>
                      </a:lnTo>
                      <a:close/>
                    </a:path>
                  </a:pathLst>
                </a:custGeom>
                <a:solidFill>
                  <a:srgbClr val="000000"/>
                </a:solidFill>
                <a:ln w="9525">
                  <a:noFill/>
                  <a:round/>
                  <a:headEnd/>
                  <a:tailEnd/>
                </a:ln>
              </p:spPr>
              <p:txBody>
                <a:bodyPr/>
                <a:lstStyle/>
                <a:p>
                  <a:endParaRPr lang="en-US">
                    <a:solidFill>
                      <a:srgbClr val="000000"/>
                    </a:solidFill>
                  </a:endParaRPr>
                </a:p>
              </p:txBody>
            </p:sp>
            <p:sp>
              <p:nvSpPr>
                <p:cNvPr id="25970" name="Freeform 100"/>
                <p:cNvSpPr>
                  <a:spLocks/>
                </p:cNvSpPr>
                <p:nvPr/>
              </p:nvSpPr>
              <p:spPr bwMode="auto">
                <a:xfrm>
                  <a:off x="4603" y="1828"/>
                  <a:ext cx="128" cy="59"/>
                </a:xfrm>
                <a:custGeom>
                  <a:avLst/>
                  <a:gdLst>
                    <a:gd name="T0" fmla="*/ 2 w 128"/>
                    <a:gd name="T1" fmla="*/ 59 h 59"/>
                    <a:gd name="T2" fmla="*/ 13 w 128"/>
                    <a:gd name="T3" fmla="*/ 58 h 59"/>
                    <a:gd name="T4" fmla="*/ 24 w 128"/>
                    <a:gd name="T5" fmla="*/ 57 h 59"/>
                    <a:gd name="T6" fmla="*/ 34 w 128"/>
                    <a:gd name="T7" fmla="*/ 56 h 59"/>
                    <a:gd name="T8" fmla="*/ 44 w 128"/>
                    <a:gd name="T9" fmla="*/ 55 h 59"/>
                    <a:gd name="T10" fmla="*/ 55 w 128"/>
                    <a:gd name="T11" fmla="*/ 54 h 59"/>
                    <a:gd name="T12" fmla="*/ 66 w 128"/>
                    <a:gd name="T13" fmla="*/ 53 h 59"/>
                    <a:gd name="T14" fmla="*/ 76 w 128"/>
                    <a:gd name="T15" fmla="*/ 53 h 59"/>
                    <a:gd name="T16" fmla="*/ 87 w 128"/>
                    <a:gd name="T17" fmla="*/ 53 h 59"/>
                    <a:gd name="T18" fmla="*/ 93 w 128"/>
                    <a:gd name="T19" fmla="*/ 53 h 59"/>
                    <a:gd name="T20" fmla="*/ 98 w 128"/>
                    <a:gd name="T21" fmla="*/ 52 h 59"/>
                    <a:gd name="T22" fmla="*/ 104 w 128"/>
                    <a:gd name="T23" fmla="*/ 50 h 59"/>
                    <a:gd name="T24" fmla="*/ 109 w 128"/>
                    <a:gd name="T25" fmla="*/ 48 h 59"/>
                    <a:gd name="T26" fmla="*/ 112 w 128"/>
                    <a:gd name="T27" fmla="*/ 46 h 59"/>
                    <a:gd name="T28" fmla="*/ 117 w 128"/>
                    <a:gd name="T29" fmla="*/ 41 h 59"/>
                    <a:gd name="T30" fmla="*/ 121 w 128"/>
                    <a:gd name="T31" fmla="*/ 38 h 59"/>
                    <a:gd name="T32" fmla="*/ 123 w 128"/>
                    <a:gd name="T33" fmla="*/ 34 h 59"/>
                    <a:gd name="T34" fmla="*/ 125 w 128"/>
                    <a:gd name="T35" fmla="*/ 33 h 59"/>
                    <a:gd name="T36" fmla="*/ 125 w 128"/>
                    <a:gd name="T37" fmla="*/ 32 h 59"/>
                    <a:gd name="T38" fmla="*/ 125 w 128"/>
                    <a:gd name="T39" fmla="*/ 32 h 59"/>
                    <a:gd name="T40" fmla="*/ 126 w 128"/>
                    <a:gd name="T41" fmla="*/ 31 h 59"/>
                    <a:gd name="T42" fmla="*/ 128 w 128"/>
                    <a:gd name="T43" fmla="*/ 25 h 59"/>
                    <a:gd name="T44" fmla="*/ 128 w 128"/>
                    <a:gd name="T45" fmla="*/ 19 h 59"/>
                    <a:gd name="T46" fmla="*/ 126 w 128"/>
                    <a:gd name="T47" fmla="*/ 13 h 59"/>
                    <a:gd name="T48" fmla="*/ 121 w 128"/>
                    <a:gd name="T49" fmla="*/ 7 h 59"/>
                    <a:gd name="T50" fmla="*/ 120 w 128"/>
                    <a:gd name="T51" fmla="*/ 7 h 59"/>
                    <a:gd name="T52" fmla="*/ 120 w 128"/>
                    <a:gd name="T53" fmla="*/ 6 h 59"/>
                    <a:gd name="T54" fmla="*/ 119 w 128"/>
                    <a:gd name="T55" fmla="*/ 6 h 59"/>
                    <a:gd name="T56" fmla="*/ 117 w 128"/>
                    <a:gd name="T57" fmla="*/ 5 h 59"/>
                    <a:gd name="T58" fmla="*/ 110 w 128"/>
                    <a:gd name="T59" fmla="*/ 1 h 59"/>
                    <a:gd name="T60" fmla="*/ 101 w 128"/>
                    <a:gd name="T61" fmla="*/ 0 h 59"/>
                    <a:gd name="T62" fmla="*/ 93 w 128"/>
                    <a:gd name="T63" fmla="*/ 1 h 59"/>
                    <a:gd name="T64" fmla="*/ 86 w 128"/>
                    <a:gd name="T65" fmla="*/ 4 h 59"/>
                    <a:gd name="T66" fmla="*/ 81 w 128"/>
                    <a:gd name="T67" fmla="*/ 6 h 59"/>
                    <a:gd name="T68" fmla="*/ 75 w 128"/>
                    <a:gd name="T69" fmla="*/ 9 h 59"/>
                    <a:gd name="T70" fmla="*/ 70 w 128"/>
                    <a:gd name="T71" fmla="*/ 11 h 59"/>
                    <a:gd name="T72" fmla="*/ 65 w 128"/>
                    <a:gd name="T73" fmla="*/ 14 h 59"/>
                    <a:gd name="T74" fmla="*/ 59 w 128"/>
                    <a:gd name="T75" fmla="*/ 16 h 59"/>
                    <a:gd name="T76" fmla="*/ 54 w 128"/>
                    <a:gd name="T77" fmla="*/ 19 h 59"/>
                    <a:gd name="T78" fmla="*/ 49 w 128"/>
                    <a:gd name="T79" fmla="*/ 22 h 59"/>
                    <a:gd name="T80" fmla="*/ 44 w 128"/>
                    <a:gd name="T81" fmla="*/ 25 h 59"/>
                    <a:gd name="T82" fmla="*/ 39 w 128"/>
                    <a:gd name="T83" fmla="*/ 28 h 59"/>
                    <a:gd name="T84" fmla="*/ 33 w 128"/>
                    <a:gd name="T85" fmla="*/ 32 h 59"/>
                    <a:gd name="T86" fmla="*/ 28 w 128"/>
                    <a:gd name="T87" fmla="*/ 36 h 59"/>
                    <a:gd name="T88" fmla="*/ 24 w 128"/>
                    <a:gd name="T89" fmla="*/ 40 h 59"/>
                    <a:gd name="T90" fmla="*/ 17 w 128"/>
                    <a:gd name="T91" fmla="*/ 43 h 59"/>
                    <a:gd name="T92" fmla="*/ 13 w 128"/>
                    <a:gd name="T93" fmla="*/ 48 h 59"/>
                    <a:gd name="T94" fmla="*/ 6 w 128"/>
                    <a:gd name="T95" fmla="*/ 52 h 59"/>
                    <a:gd name="T96" fmla="*/ 2 w 128"/>
                    <a:gd name="T97" fmla="*/ 56 h 59"/>
                    <a:gd name="T98" fmla="*/ 0 w 128"/>
                    <a:gd name="T99" fmla="*/ 57 h 59"/>
                    <a:gd name="T100" fmla="*/ 0 w 128"/>
                    <a:gd name="T101" fmla="*/ 58 h 59"/>
                    <a:gd name="T102" fmla="*/ 0 w 128"/>
                    <a:gd name="T103" fmla="*/ 59 h 59"/>
                    <a:gd name="T104" fmla="*/ 2 w 128"/>
                    <a:gd name="T105" fmla="*/ 59 h 59"/>
                    <a:gd name="T106" fmla="*/ 2 w 128"/>
                    <a:gd name="T107" fmla="*/ 59 h 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8"/>
                    <a:gd name="T163" fmla="*/ 0 h 59"/>
                    <a:gd name="T164" fmla="*/ 128 w 128"/>
                    <a:gd name="T165" fmla="*/ 59 h 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8" h="59">
                      <a:moveTo>
                        <a:pt x="2" y="59"/>
                      </a:moveTo>
                      <a:lnTo>
                        <a:pt x="13" y="58"/>
                      </a:lnTo>
                      <a:lnTo>
                        <a:pt x="24" y="57"/>
                      </a:lnTo>
                      <a:lnTo>
                        <a:pt x="34" y="56"/>
                      </a:lnTo>
                      <a:lnTo>
                        <a:pt x="44" y="55"/>
                      </a:lnTo>
                      <a:lnTo>
                        <a:pt x="55" y="54"/>
                      </a:lnTo>
                      <a:lnTo>
                        <a:pt x="66" y="53"/>
                      </a:lnTo>
                      <a:lnTo>
                        <a:pt x="76" y="53"/>
                      </a:lnTo>
                      <a:lnTo>
                        <a:pt x="87" y="53"/>
                      </a:lnTo>
                      <a:lnTo>
                        <a:pt x="93" y="53"/>
                      </a:lnTo>
                      <a:lnTo>
                        <a:pt x="98" y="52"/>
                      </a:lnTo>
                      <a:lnTo>
                        <a:pt x="104" y="50"/>
                      </a:lnTo>
                      <a:lnTo>
                        <a:pt x="109" y="48"/>
                      </a:lnTo>
                      <a:lnTo>
                        <a:pt x="112" y="46"/>
                      </a:lnTo>
                      <a:lnTo>
                        <a:pt x="117" y="41"/>
                      </a:lnTo>
                      <a:lnTo>
                        <a:pt x="121" y="38"/>
                      </a:lnTo>
                      <a:lnTo>
                        <a:pt x="123" y="34"/>
                      </a:lnTo>
                      <a:lnTo>
                        <a:pt x="125" y="33"/>
                      </a:lnTo>
                      <a:lnTo>
                        <a:pt x="125" y="32"/>
                      </a:lnTo>
                      <a:lnTo>
                        <a:pt x="126" y="31"/>
                      </a:lnTo>
                      <a:lnTo>
                        <a:pt x="128" y="25"/>
                      </a:lnTo>
                      <a:lnTo>
                        <a:pt x="128" y="19"/>
                      </a:lnTo>
                      <a:lnTo>
                        <a:pt x="126" y="13"/>
                      </a:lnTo>
                      <a:lnTo>
                        <a:pt x="121" y="7"/>
                      </a:lnTo>
                      <a:lnTo>
                        <a:pt x="120" y="7"/>
                      </a:lnTo>
                      <a:lnTo>
                        <a:pt x="120" y="6"/>
                      </a:lnTo>
                      <a:lnTo>
                        <a:pt x="119" y="6"/>
                      </a:lnTo>
                      <a:lnTo>
                        <a:pt x="117" y="5"/>
                      </a:lnTo>
                      <a:lnTo>
                        <a:pt x="110" y="1"/>
                      </a:lnTo>
                      <a:lnTo>
                        <a:pt x="101" y="0"/>
                      </a:lnTo>
                      <a:lnTo>
                        <a:pt x="93" y="1"/>
                      </a:lnTo>
                      <a:lnTo>
                        <a:pt x="86" y="4"/>
                      </a:lnTo>
                      <a:lnTo>
                        <a:pt x="81" y="6"/>
                      </a:lnTo>
                      <a:lnTo>
                        <a:pt x="75" y="9"/>
                      </a:lnTo>
                      <a:lnTo>
                        <a:pt x="70" y="11"/>
                      </a:lnTo>
                      <a:lnTo>
                        <a:pt x="65" y="14"/>
                      </a:lnTo>
                      <a:lnTo>
                        <a:pt x="59" y="16"/>
                      </a:lnTo>
                      <a:lnTo>
                        <a:pt x="54" y="19"/>
                      </a:lnTo>
                      <a:lnTo>
                        <a:pt x="49" y="22"/>
                      </a:lnTo>
                      <a:lnTo>
                        <a:pt x="44" y="25"/>
                      </a:lnTo>
                      <a:lnTo>
                        <a:pt x="39" y="28"/>
                      </a:lnTo>
                      <a:lnTo>
                        <a:pt x="33" y="32"/>
                      </a:lnTo>
                      <a:lnTo>
                        <a:pt x="28" y="36"/>
                      </a:lnTo>
                      <a:lnTo>
                        <a:pt x="24" y="40"/>
                      </a:lnTo>
                      <a:lnTo>
                        <a:pt x="17" y="43"/>
                      </a:lnTo>
                      <a:lnTo>
                        <a:pt x="13" y="48"/>
                      </a:lnTo>
                      <a:lnTo>
                        <a:pt x="6" y="52"/>
                      </a:lnTo>
                      <a:lnTo>
                        <a:pt x="2" y="56"/>
                      </a:lnTo>
                      <a:lnTo>
                        <a:pt x="0" y="57"/>
                      </a:lnTo>
                      <a:lnTo>
                        <a:pt x="0" y="58"/>
                      </a:lnTo>
                      <a:lnTo>
                        <a:pt x="0" y="59"/>
                      </a:lnTo>
                      <a:lnTo>
                        <a:pt x="2" y="59"/>
                      </a:lnTo>
                      <a:close/>
                    </a:path>
                  </a:pathLst>
                </a:custGeom>
                <a:solidFill>
                  <a:srgbClr val="000000"/>
                </a:solidFill>
                <a:ln w="9525">
                  <a:noFill/>
                  <a:round/>
                  <a:headEnd/>
                  <a:tailEnd/>
                </a:ln>
              </p:spPr>
              <p:txBody>
                <a:bodyPr/>
                <a:lstStyle/>
                <a:p>
                  <a:endParaRPr lang="en-US">
                    <a:solidFill>
                      <a:srgbClr val="000000"/>
                    </a:solidFill>
                  </a:endParaRPr>
                </a:p>
              </p:txBody>
            </p:sp>
            <p:sp>
              <p:nvSpPr>
                <p:cNvPr id="25971" name="Freeform 101"/>
                <p:cNvSpPr>
                  <a:spLocks/>
                </p:cNvSpPr>
                <p:nvPr/>
              </p:nvSpPr>
              <p:spPr bwMode="auto">
                <a:xfrm>
                  <a:off x="4673" y="1905"/>
                  <a:ext cx="148" cy="55"/>
                </a:xfrm>
                <a:custGeom>
                  <a:avLst/>
                  <a:gdLst>
                    <a:gd name="T0" fmla="*/ 0 w 148"/>
                    <a:gd name="T1" fmla="*/ 54 h 55"/>
                    <a:gd name="T2" fmla="*/ 13 w 148"/>
                    <a:gd name="T3" fmla="*/ 53 h 55"/>
                    <a:gd name="T4" fmla="*/ 25 w 148"/>
                    <a:gd name="T5" fmla="*/ 52 h 55"/>
                    <a:gd name="T6" fmla="*/ 39 w 148"/>
                    <a:gd name="T7" fmla="*/ 52 h 55"/>
                    <a:gd name="T8" fmla="*/ 52 w 148"/>
                    <a:gd name="T9" fmla="*/ 52 h 55"/>
                    <a:gd name="T10" fmla="*/ 66 w 148"/>
                    <a:gd name="T11" fmla="*/ 53 h 55"/>
                    <a:gd name="T12" fmla="*/ 79 w 148"/>
                    <a:gd name="T13" fmla="*/ 53 h 55"/>
                    <a:gd name="T14" fmla="*/ 91 w 148"/>
                    <a:gd name="T15" fmla="*/ 54 h 55"/>
                    <a:gd name="T16" fmla="*/ 105 w 148"/>
                    <a:gd name="T17" fmla="*/ 55 h 55"/>
                    <a:gd name="T18" fmla="*/ 113 w 148"/>
                    <a:gd name="T19" fmla="*/ 55 h 55"/>
                    <a:gd name="T20" fmla="*/ 120 w 148"/>
                    <a:gd name="T21" fmla="*/ 54 h 55"/>
                    <a:gd name="T22" fmla="*/ 128 w 148"/>
                    <a:gd name="T23" fmla="*/ 51 h 55"/>
                    <a:gd name="T24" fmla="*/ 134 w 148"/>
                    <a:gd name="T25" fmla="*/ 46 h 55"/>
                    <a:gd name="T26" fmla="*/ 139 w 148"/>
                    <a:gd name="T27" fmla="*/ 42 h 55"/>
                    <a:gd name="T28" fmla="*/ 143 w 148"/>
                    <a:gd name="T29" fmla="*/ 37 h 55"/>
                    <a:gd name="T30" fmla="*/ 147 w 148"/>
                    <a:gd name="T31" fmla="*/ 31 h 55"/>
                    <a:gd name="T32" fmla="*/ 148 w 148"/>
                    <a:gd name="T33" fmla="*/ 24 h 55"/>
                    <a:gd name="T34" fmla="*/ 148 w 148"/>
                    <a:gd name="T35" fmla="*/ 18 h 55"/>
                    <a:gd name="T36" fmla="*/ 146 w 148"/>
                    <a:gd name="T37" fmla="*/ 13 h 55"/>
                    <a:gd name="T38" fmla="*/ 142 w 148"/>
                    <a:gd name="T39" fmla="*/ 7 h 55"/>
                    <a:gd name="T40" fmla="*/ 136 w 148"/>
                    <a:gd name="T41" fmla="*/ 3 h 55"/>
                    <a:gd name="T42" fmla="*/ 130 w 148"/>
                    <a:gd name="T43" fmla="*/ 1 h 55"/>
                    <a:gd name="T44" fmla="*/ 124 w 148"/>
                    <a:gd name="T45" fmla="*/ 0 h 55"/>
                    <a:gd name="T46" fmla="*/ 117 w 148"/>
                    <a:gd name="T47" fmla="*/ 0 h 55"/>
                    <a:gd name="T48" fmla="*/ 109 w 148"/>
                    <a:gd name="T49" fmla="*/ 1 h 55"/>
                    <a:gd name="T50" fmla="*/ 95 w 148"/>
                    <a:gd name="T51" fmla="*/ 6 h 55"/>
                    <a:gd name="T52" fmla="*/ 80 w 148"/>
                    <a:gd name="T53" fmla="*/ 12 h 55"/>
                    <a:gd name="T54" fmla="*/ 66 w 148"/>
                    <a:gd name="T55" fmla="*/ 17 h 55"/>
                    <a:gd name="T56" fmla="*/ 52 w 148"/>
                    <a:gd name="T57" fmla="*/ 23 h 55"/>
                    <a:gd name="T58" fmla="*/ 39 w 148"/>
                    <a:gd name="T59" fmla="*/ 29 h 55"/>
                    <a:gd name="T60" fmla="*/ 27 w 148"/>
                    <a:gd name="T61" fmla="*/ 36 h 55"/>
                    <a:gd name="T62" fmla="*/ 13 w 148"/>
                    <a:gd name="T63" fmla="*/ 43 h 55"/>
                    <a:gd name="T64" fmla="*/ 1 w 148"/>
                    <a:gd name="T65" fmla="*/ 52 h 55"/>
                    <a:gd name="T66" fmla="*/ 0 w 148"/>
                    <a:gd name="T67" fmla="*/ 53 h 55"/>
                    <a:gd name="T68" fmla="*/ 0 w 148"/>
                    <a:gd name="T69" fmla="*/ 53 h 55"/>
                    <a:gd name="T70" fmla="*/ 0 w 148"/>
                    <a:gd name="T71" fmla="*/ 54 h 55"/>
                    <a:gd name="T72" fmla="*/ 0 w 148"/>
                    <a:gd name="T73" fmla="*/ 54 h 55"/>
                    <a:gd name="T74" fmla="*/ 0 w 148"/>
                    <a:gd name="T75" fmla="*/ 54 h 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8"/>
                    <a:gd name="T115" fmla="*/ 0 h 55"/>
                    <a:gd name="T116" fmla="*/ 148 w 148"/>
                    <a:gd name="T117" fmla="*/ 55 h 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8" h="55">
                      <a:moveTo>
                        <a:pt x="0" y="54"/>
                      </a:moveTo>
                      <a:lnTo>
                        <a:pt x="13" y="53"/>
                      </a:lnTo>
                      <a:lnTo>
                        <a:pt x="25" y="52"/>
                      </a:lnTo>
                      <a:lnTo>
                        <a:pt x="39" y="52"/>
                      </a:lnTo>
                      <a:lnTo>
                        <a:pt x="52" y="52"/>
                      </a:lnTo>
                      <a:lnTo>
                        <a:pt x="66" y="53"/>
                      </a:lnTo>
                      <a:lnTo>
                        <a:pt x="79" y="53"/>
                      </a:lnTo>
                      <a:lnTo>
                        <a:pt x="91" y="54"/>
                      </a:lnTo>
                      <a:lnTo>
                        <a:pt x="105" y="55"/>
                      </a:lnTo>
                      <a:lnTo>
                        <a:pt x="113" y="55"/>
                      </a:lnTo>
                      <a:lnTo>
                        <a:pt x="120" y="54"/>
                      </a:lnTo>
                      <a:lnTo>
                        <a:pt x="128" y="51"/>
                      </a:lnTo>
                      <a:lnTo>
                        <a:pt x="134" y="46"/>
                      </a:lnTo>
                      <a:lnTo>
                        <a:pt x="139" y="42"/>
                      </a:lnTo>
                      <a:lnTo>
                        <a:pt x="143" y="37"/>
                      </a:lnTo>
                      <a:lnTo>
                        <a:pt x="147" y="31"/>
                      </a:lnTo>
                      <a:lnTo>
                        <a:pt x="148" y="24"/>
                      </a:lnTo>
                      <a:lnTo>
                        <a:pt x="148" y="18"/>
                      </a:lnTo>
                      <a:lnTo>
                        <a:pt x="146" y="13"/>
                      </a:lnTo>
                      <a:lnTo>
                        <a:pt x="142" y="7"/>
                      </a:lnTo>
                      <a:lnTo>
                        <a:pt x="136" y="3"/>
                      </a:lnTo>
                      <a:lnTo>
                        <a:pt x="130" y="1"/>
                      </a:lnTo>
                      <a:lnTo>
                        <a:pt x="124" y="0"/>
                      </a:lnTo>
                      <a:lnTo>
                        <a:pt x="117" y="0"/>
                      </a:lnTo>
                      <a:lnTo>
                        <a:pt x="109" y="1"/>
                      </a:lnTo>
                      <a:lnTo>
                        <a:pt x="95" y="6"/>
                      </a:lnTo>
                      <a:lnTo>
                        <a:pt x="80" y="12"/>
                      </a:lnTo>
                      <a:lnTo>
                        <a:pt x="66" y="17"/>
                      </a:lnTo>
                      <a:lnTo>
                        <a:pt x="52" y="23"/>
                      </a:lnTo>
                      <a:lnTo>
                        <a:pt x="39" y="29"/>
                      </a:lnTo>
                      <a:lnTo>
                        <a:pt x="27" y="36"/>
                      </a:lnTo>
                      <a:lnTo>
                        <a:pt x="13" y="43"/>
                      </a:lnTo>
                      <a:lnTo>
                        <a:pt x="1" y="52"/>
                      </a:lnTo>
                      <a:lnTo>
                        <a:pt x="0" y="53"/>
                      </a:lnTo>
                      <a:lnTo>
                        <a:pt x="0" y="54"/>
                      </a:lnTo>
                      <a:close/>
                    </a:path>
                  </a:pathLst>
                </a:custGeom>
                <a:solidFill>
                  <a:srgbClr val="000000"/>
                </a:solidFill>
                <a:ln w="9525">
                  <a:noFill/>
                  <a:round/>
                  <a:headEnd/>
                  <a:tailEnd/>
                </a:ln>
              </p:spPr>
              <p:txBody>
                <a:bodyPr/>
                <a:lstStyle/>
                <a:p>
                  <a:endParaRPr lang="en-US">
                    <a:solidFill>
                      <a:srgbClr val="000000"/>
                    </a:solidFill>
                  </a:endParaRPr>
                </a:p>
              </p:txBody>
            </p:sp>
            <p:sp>
              <p:nvSpPr>
                <p:cNvPr id="25972" name="Freeform 102"/>
                <p:cNvSpPr>
                  <a:spLocks/>
                </p:cNvSpPr>
                <p:nvPr/>
              </p:nvSpPr>
              <p:spPr bwMode="auto">
                <a:xfrm>
                  <a:off x="4764" y="2016"/>
                  <a:ext cx="134" cy="48"/>
                </a:xfrm>
                <a:custGeom>
                  <a:avLst/>
                  <a:gdLst>
                    <a:gd name="T0" fmla="*/ 4 w 134"/>
                    <a:gd name="T1" fmla="*/ 31 h 48"/>
                    <a:gd name="T2" fmla="*/ 10 w 134"/>
                    <a:gd name="T3" fmla="*/ 32 h 48"/>
                    <a:gd name="T4" fmla="*/ 17 w 134"/>
                    <a:gd name="T5" fmla="*/ 34 h 48"/>
                    <a:gd name="T6" fmla="*/ 23 w 134"/>
                    <a:gd name="T7" fmla="*/ 35 h 48"/>
                    <a:gd name="T8" fmla="*/ 29 w 134"/>
                    <a:gd name="T9" fmla="*/ 37 h 48"/>
                    <a:gd name="T10" fmla="*/ 35 w 134"/>
                    <a:gd name="T11" fmla="*/ 38 h 48"/>
                    <a:gd name="T12" fmla="*/ 43 w 134"/>
                    <a:gd name="T13" fmla="*/ 40 h 48"/>
                    <a:gd name="T14" fmla="*/ 49 w 134"/>
                    <a:gd name="T15" fmla="*/ 41 h 48"/>
                    <a:gd name="T16" fmla="*/ 55 w 134"/>
                    <a:gd name="T17" fmla="*/ 43 h 48"/>
                    <a:gd name="T18" fmla="*/ 65 w 134"/>
                    <a:gd name="T19" fmla="*/ 45 h 48"/>
                    <a:gd name="T20" fmla="*/ 74 w 134"/>
                    <a:gd name="T21" fmla="*/ 47 h 48"/>
                    <a:gd name="T22" fmla="*/ 83 w 134"/>
                    <a:gd name="T23" fmla="*/ 48 h 48"/>
                    <a:gd name="T24" fmla="*/ 93 w 134"/>
                    <a:gd name="T25" fmla="*/ 48 h 48"/>
                    <a:gd name="T26" fmla="*/ 101 w 134"/>
                    <a:gd name="T27" fmla="*/ 47 h 48"/>
                    <a:gd name="T28" fmla="*/ 110 w 134"/>
                    <a:gd name="T29" fmla="*/ 45 h 48"/>
                    <a:gd name="T30" fmla="*/ 118 w 134"/>
                    <a:gd name="T31" fmla="*/ 42 h 48"/>
                    <a:gd name="T32" fmla="*/ 126 w 134"/>
                    <a:gd name="T33" fmla="*/ 36 h 48"/>
                    <a:gd name="T34" fmla="*/ 130 w 134"/>
                    <a:gd name="T35" fmla="*/ 31 h 48"/>
                    <a:gd name="T36" fmla="*/ 134 w 134"/>
                    <a:gd name="T37" fmla="*/ 24 h 48"/>
                    <a:gd name="T38" fmla="*/ 134 w 134"/>
                    <a:gd name="T39" fmla="*/ 16 h 48"/>
                    <a:gd name="T40" fmla="*/ 132 w 134"/>
                    <a:gd name="T41" fmla="*/ 10 h 48"/>
                    <a:gd name="T42" fmla="*/ 126 w 134"/>
                    <a:gd name="T43" fmla="*/ 6 h 48"/>
                    <a:gd name="T44" fmla="*/ 118 w 134"/>
                    <a:gd name="T45" fmla="*/ 3 h 48"/>
                    <a:gd name="T46" fmla="*/ 112 w 134"/>
                    <a:gd name="T47" fmla="*/ 1 h 48"/>
                    <a:gd name="T48" fmla="*/ 105 w 134"/>
                    <a:gd name="T49" fmla="*/ 0 h 48"/>
                    <a:gd name="T50" fmla="*/ 98 w 134"/>
                    <a:gd name="T51" fmla="*/ 0 h 48"/>
                    <a:gd name="T52" fmla="*/ 90 w 134"/>
                    <a:gd name="T53" fmla="*/ 1 h 48"/>
                    <a:gd name="T54" fmla="*/ 83 w 134"/>
                    <a:gd name="T55" fmla="*/ 3 h 48"/>
                    <a:gd name="T56" fmla="*/ 76 w 134"/>
                    <a:gd name="T57" fmla="*/ 4 h 48"/>
                    <a:gd name="T58" fmla="*/ 67 w 134"/>
                    <a:gd name="T59" fmla="*/ 6 h 48"/>
                    <a:gd name="T60" fmla="*/ 60 w 134"/>
                    <a:gd name="T61" fmla="*/ 8 h 48"/>
                    <a:gd name="T62" fmla="*/ 51 w 134"/>
                    <a:gd name="T63" fmla="*/ 10 h 48"/>
                    <a:gd name="T64" fmla="*/ 43 w 134"/>
                    <a:gd name="T65" fmla="*/ 11 h 48"/>
                    <a:gd name="T66" fmla="*/ 34 w 134"/>
                    <a:gd name="T67" fmla="*/ 13 h 48"/>
                    <a:gd name="T68" fmla="*/ 27 w 134"/>
                    <a:gd name="T69" fmla="*/ 15 h 48"/>
                    <a:gd name="T70" fmla="*/ 18 w 134"/>
                    <a:gd name="T71" fmla="*/ 16 h 48"/>
                    <a:gd name="T72" fmla="*/ 10 w 134"/>
                    <a:gd name="T73" fmla="*/ 18 h 48"/>
                    <a:gd name="T74" fmla="*/ 6 w 134"/>
                    <a:gd name="T75" fmla="*/ 20 h 48"/>
                    <a:gd name="T76" fmla="*/ 1 w 134"/>
                    <a:gd name="T77" fmla="*/ 24 h 48"/>
                    <a:gd name="T78" fmla="*/ 0 w 134"/>
                    <a:gd name="T79" fmla="*/ 28 h 48"/>
                    <a:gd name="T80" fmla="*/ 4 w 134"/>
                    <a:gd name="T81" fmla="*/ 31 h 48"/>
                    <a:gd name="T82" fmla="*/ 4 w 134"/>
                    <a:gd name="T83" fmla="*/ 31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4"/>
                    <a:gd name="T127" fmla="*/ 0 h 48"/>
                    <a:gd name="T128" fmla="*/ 134 w 134"/>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4" h="48">
                      <a:moveTo>
                        <a:pt x="4" y="31"/>
                      </a:moveTo>
                      <a:lnTo>
                        <a:pt x="10" y="32"/>
                      </a:lnTo>
                      <a:lnTo>
                        <a:pt x="17" y="34"/>
                      </a:lnTo>
                      <a:lnTo>
                        <a:pt x="23" y="35"/>
                      </a:lnTo>
                      <a:lnTo>
                        <a:pt x="29" y="37"/>
                      </a:lnTo>
                      <a:lnTo>
                        <a:pt x="35" y="38"/>
                      </a:lnTo>
                      <a:lnTo>
                        <a:pt x="43" y="40"/>
                      </a:lnTo>
                      <a:lnTo>
                        <a:pt x="49" y="41"/>
                      </a:lnTo>
                      <a:lnTo>
                        <a:pt x="55" y="43"/>
                      </a:lnTo>
                      <a:lnTo>
                        <a:pt x="65" y="45"/>
                      </a:lnTo>
                      <a:lnTo>
                        <a:pt x="74" y="47"/>
                      </a:lnTo>
                      <a:lnTo>
                        <a:pt x="83" y="48"/>
                      </a:lnTo>
                      <a:lnTo>
                        <a:pt x="93" y="48"/>
                      </a:lnTo>
                      <a:lnTo>
                        <a:pt x="101" y="47"/>
                      </a:lnTo>
                      <a:lnTo>
                        <a:pt x="110" y="45"/>
                      </a:lnTo>
                      <a:lnTo>
                        <a:pt x="118" y="42"/>
                      </a:lnTo>
                      <a:lnTo>
                        <a:pt x="126" y="36"/>
                      </a:lnTo>
                      <a:lnTo>
                        <a:pt x="130" y="31"/>
                      </a:lnTo>
                      <a:lnTo>
                        <a:pt x="134" y="24"/>
                      </a:lnTo>
                      <a:lnTo>
                        <a:pt x="134" y="16"/>
                      </a:lnTo>
                      <a:lnTo>
                        <a:pt x="132" y="10"/>
                      </a:lnTo>
                      <a:lnTo>
                        <a:pt x="126" y="6"/>
                      </a:lnTo>
                      <a:lnTo>
                        <a:pt x="118" y="3"/>
                      </a:lnTo>
                      <a:lnTo>
                        <a:pt x="112" y="1"/>
                      </a:lnTo>
                      <a:lnTo>
                        <a:pt x="105" y="0"/>
                      </a:lnTo>
                      <a:lnTo>
                        <a:pt x="98" y="0"/>
                      </a:lnTo>
                      <a:lnTo>
                        <a:pt x="90" y="1"/>
                      </a:lnTo>
                      <a:lnTo>
                        <a:pt x="83" y="3"/>
                      </a:lnTo>
                      <a:lnTo>
                        <a:pt x="76" y="4"/>
                      </a:lnTo>
                      <a:lnTo>
                        <a:pt x="67" y="6"/>
                      </a:lnTo>
                      <a:lnTo>
                        <a:pt x="60" y="8"/>
                      </a:lnTo>
                      <a:lnTo>
                        <a:pt x="51" y="10"/>
                      </a:lnTo>
                      <a:lnTo>
                        <a:pt x="43" y="11"/>
                      </a:lnTo>
                      <a:lnTo>
                        <a:pt x="34" y="13"/>
                      </a:lnTo>
                      <a:lnTo>
                        <a:pt x="27" y="15"/>
                      </a:lnTo>
                      <a:lnTo>
                        <a:pt x="18" y="16"/>
                      </a:lnTo>
                      <a:lnTo>
                        <a:pt x="10" y="18"/>
                      </a:lnTo>
                      <a:lnTo>
                        <a:pt x="6" y="20"/>
                      </a:lnTo>
                      <a:lnTo>
                        <a:pt x="1" y="24"/>
                      </a:lnTo>
                      <a:lnTo>
                        <a:pt x="0" y="28"/>
                      </a:lnTo>
                      <a:lnTo>
                        <a:pt x="4" y="31"/>
                      </a:lnTo>
                      <a:close/>
                    </a:path>
                  </a:pathLst>
                </a:custGeom>
                <a:solidFill>
                  <a:srgbClr val="000000"/>
                </a:solidFill>
                <a:ln w="9525">
                  <a:noFill/>
                  <a:round/>
                  <a:headEnd/>
                  <a:tailEnd/>
                </a:ln>
              </p:spPr>
              <p:txBody>
                <a:bodyPr/>
                <a:lstStyle/>
                <a:p>
                  <a:endParaRPr lang="en-US">
                    <a:solidFill>
                      <a:srgbClr val="000000"/>
                    </a:solidFill>
                  </a:endParaRPr>
                </a:p>
              </p:txBody>
            </p:sp>
            <p:sp>
              <p:nvSpPr>
                <p:cNvPr id="25973" name="Freeform 103"/>
                <p:cNvSpPr>
                  <a:spLocks/>
                </p:cNvSpPr>
                <p:nvPr/>
              </p:nvSpPr>
              <p:spPr bwMode="auto">
                <a:xfrm>
                  <a:off x="4765" y="1960"/>
                  <a:ext cx="98" cy="45"/>
                </a:xfrm>
                <a:custGeom>
                  <a:avLst/>
                  <a:gdLst>
                    <a:gd name="T0" fmla="*/ 2 w 98"/>
                    <a:gd name="T1" fmla="*/ 40 h 45"/>
                    <a:gd name="T2" fmla="*/ 9 w 98"/>
                    <a:gd name="T3" fmla="*/ 41 h 45"/>
                    <a:gd name="T4" fmla="*/ 16 w 98"/>
                    <a:gd name="T5" fmla="*/ 42 h 45"/>
                    <a:gd name="T6" fmla="*/ 23 w 98"/>
                    <a:gd name="T7" fmla="*/ 44 h 45"/>
                    <a:gd name="T8" fmla="*/ 32 w 98"/>
                    <a:gd name="T9" fmla="*/ 45 h 45"/>
                    <a:gd name="T10" fmla="*/ 41 w 98"/>
                    <a:gd name="T11" fmla="*/ 44 h 45"/>
                    <a:gd name="T12" fmla="*/ 48 w 98"/>
                    <a:gd name="T13" fmla="*/ 43 h 45"/>
                    <a:gd name="T14" fmla="*/ 55 w 98"/>
                    <a:gd name="T15" fmla="*/ 42 h 45"/>
                    <a:gd name="T16" fmla="*/ 64 w 98"/>
                    <a:gd name="T17" fmla="*/ 43 h 45"/>
                    <a:gd name="T18" fmla="*/ 76 w 98"/>
                    <a:gd name="T19" fmla="*/ 44 h 45"/>
                    <a:gd name="T20" fmla="*/ 86 w 98"/>
                    <a:gd name="T21" fmla="*/ 41 h 45"/>
                    <a:gd name="T22" fmla="*/ 93 w 98"/>
                    <a:gd name="T23" fmla="*/ 33 h 45"/>
                    <a:gd name="T24" fmla="*/ 97 w 98"/>
                    <a:gd name="T25" fmla="*/ 24 h 45"/>
                    <a:gd name="T26" fmla="*/ 98 w 98"/>
                    <a:gd name="T27" fmla="*/ 15 h 45"/>
                    <a:gd name="T28" fmla="*/ 95 w 98"/>
                    <a:gd name="T29" fmla="*/ 7 h 45"/>
                    <a:gd name="T30" fmla="*/ 88 w 98"/>
                    <a:gd name="T31" fmla="*/ 1 h 45"/>
                    <a:gd name="T32" fmla="*/ 77 w 98"/>
                    <a:gd name="T33" fmla="*/ 0 h 45"/>
                    <a:gd name="T34" fmla="*/ 71 w 98"/>
                    <a:gd name="T35" fmla="*/ 1 h 45"/>
                    <a:gd name="T36" fmla="*/ 65 w 98"/>
                    <a:gd name="T37" fmla="*/ 3 h 45"/>
                    <a:gd name="T38" fmla="*/ 60 w 98"/>
                    <a:gd name="T39" fmla="*/ 5 h 45"/>
                    <a:gd name="T40" fmla="*/ 55 w 98"/>
                    <a:gd name="T41" fmla="*/ 8 h 45"/>
                    <a:gd name="T42" fmla="*/ 50 w 98"/>
                    <a:gd name="T43" fmla="*/ 10 h 45"/>
                    <a:gd name="T44" fmla="*/ 45 w 98"/>
                    <a:gd name="T45" fmla="*/ 13 h 45"/>
                    <a:gd name="T46" fmla="*/ 39 w 98"/>
                    <a:gd name="T47" fmla="*/ 16 h 45"/>
                    <a:gd name="T48" fmla="*/ 34 w 98"/>
                    <a:gd name="T49" fmla="*/ 19 h 45"/>
                    <a:gd name="T50" fmla="*/ 26 w 98"/>
                    <a:gd name="T51" fmla="*/ 23 h 45"/>
                    <a:gd name="T52" fmla="*/ 17 w 98"/>
                    <a:gd name="T53" fmla="*/ 28 h 45"/>
                    <a:gd name="T54" fmla="*/ 9 w 98"/>
                    <a:gd name="T55" fmla="*/ 32 h 45"/>
                    <a:gd name="T56" fmla="*/ 2 w 98"/>
                    <a:gd name="T57" fmla="*/ 39 h 45"/>
                    <a:gd name="T58" fmla="*/ 0 w 98"/>
                    <a:gd name="T59" fmla="*/ 39 h 45"/>
                    <a:gd name="T60" fmla="*/ 0 w 98"/>
                    <a:gd name="T61" fmla="*/ 39 h 45"/>
                    <a:gd name="T62" fmla="*/ 0 w 98"/>
                    <a:gd name="T63" fmla="*/ 40 h 45"/>
                    <a:gd name="T64" fmla="*/ 2 w 98"/>
                    <a:gd name="T65" fmla="*/ 40 h 45"/>
                    <a:gd name="T66" fmla="*/ 2 w 98"/>
                    <a:gd name="T67" fmla="*/ 40 h 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45"/>
                    <a:gd name="T104" fmla="*/ 98 w 98"/>
                    <a:gd name="T105" fmla="*/ 45 h 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45">
                      <a:moveTo>
                        <a:pt x="2" y="40"/>
                      </a:moveTo>
                      <a:lnTo>
                        <a:pt x="9" y="41"/>
                      </a:lnTo>
                      <a:lnTo>
                        <a:pt x="16" y="42"/>
                      </a:lnTo>
                      <a:lnTo>
                        <a:pt x="23" y="44"/>
                      </a:lnTo>
                      <a:lnTo>
                        <a:pt x="32" y="45"/>
                      </a:lnTo>
                      <a:lnTo>
                        <a:pt x="41" y="44"/>
                      </a:lnTo>
                      <a:lnTo>
                        <a:pt x="48" y="43"/>
                      </a:lnTo>
                      <a:lnTo>
                        <a:pt x="55" y="42"/>
                      </a:lnTo>
                      <a:lnTo>
                        <a:pt x="64" y="43"/>
                      </a:lnTo>
                      <a:lnTo>
                        <a:pt x="76" y="44"/>
                      </a:lnTo>
                      <a:lnTo>
                        <a:pt x="86" y="41"/>
                      </a:lnTo>
                      <a:lnTo>
                        <a:pt x="93" y="33"/>
                      </a:lnTo>
                      <a:lnTo>
                        <a:pt x="97" y="24"/>
                      </a:lnTo>
                      <a:lnTo>
                        <a:pt x="98" y="15"/>
                      </a:lnTo>
                      <a:lnTo>
                        <a:pt x="95" y="7"/>
                      </a:lnTo>
                      <a:lnTo>
                        <a:pt x="88" y="1"/>
                      </a:lnTo>
                      <a:lnTo>
                        <a:pt x="77" y="0"/>
                      </a:lnTo>
                      <a:lnTo>
                        <a:pt x="71" y="1"/>
                      </a:lnTo>
                      <a:lnTo>
                        <a:pt x="65" y="3"/>
                      </a:lnTo>
                      <a:lnTo>
                        <a:pt x="60" y="5"/>
                      </a:lnTo>
                      <a:lnTo>
                        <a:pt x="55" y="8"/>
                      </a:lnTo>
                      <a:lnTo>
                        <a:pt x="50" y="10"/>
                      </a:lnTo>
                      <a:lnTo>
                        <a:pt x="45" y="13"/>
                      </a:lnTo>
                      <a:lnTo>
                        <a:pt x="39" y="16"/>
                      </a:lnTo>
                      <a:lnTo>
                        <a:pt x="34" y="19"/>
                      </a:lnTo>
                      <a:lnTo>
                        <a:pt x="26" y="23"/>
                      </a:lnTo>
                      <a:lnTo>
                        <a:pt x="17" y="28"/>
                      </a:lnTo>
                      <a:lnTo>
                        <a:pt x="9" y="32"/>
                      </a:lnTo>
                      <a:lnTo>
                        <a:pt x="2" y="39"/>
                      </a:lnTo>
                      <a:lnTo>
                        <a:pt x="0" y="39"/>
                      </a:lnTo>
                      <a:lnTo>
                        <a:pt x="0" y="40"/>
                      </a:lnTo>
                      <a:lnTo>
                        <a:pt x="2" y="40"/>
                      </a:lnTo>
                      <a:close/>
                    </a:path>
                  </a:pathLst>
                </a:custGeom>
                <a:solidFill>
                  <a:srgbClr val="000000"/>
                </a:solidFill>
                <a:ln w="9525">
                  <a:noFill/>
                  <a:round/>
                  <a:headEnd/>
                  <a:tailEnd/>
                </a:ln>
              </p:spPr>
              <p:txBody>
                <a:bodyPr/>
                <a:lstStyle/>
                <a:p>
                  <a:endParaRPr lang="en-US">
                    <a:solidFill>
                      <a:srgbClr val="000000"/>
                    </a:solidFill>
                  </a:endParaRPr>
                </a:p>
              </p:txBody>
            </p:sp>
            <p:sp>
              <p:nvSpPr>
                <p:cNvPr id="25974" name="Freeform 104"/>
                <p:cNvSpPr>
                  <a:spLocks/>
                </p:cNvSpPr>
                <p:nvPr/>
              </p:nvSpPr>
              <p:spPr bwMode="auto">
                <a:xfrm>
                  <a:off x="4824" y="2074"/>
                  <a:ext cx="97" cy="48"/>
                </a:xfrm>
                <a:custGeom>
                  <a:avLst/>
                  <a:gdLst>
                    <a:gd name="T0" fmla="*/ 1 w 97"/>
                    <a:gd name="T1" fmla="*/ 28 h 48"/>
                    <a:gd name="T2" fmla="*/ 7 w 97"/>
                    <a:gd name="T3" fmla="*/ 29 h 48"/>
                    <a:gd name="T4" fmla="*/ 12 w 97"/>
                    <a:gd name="T5" fmla="*/ 31 h 48"/>
                    <a:gd name="T6" fmla="*/ 18 w 97"/>
                    <a:gd name="T7" fmla="*/ 32 h 48"/>
                    <a:gd name="T8" fmla="*/ 23 w 97"/>
                    <a:gd name="T9" fmla="*/ 34 h 48"/>
                    <a:gd name="T10" fmla="*/ 29 w 97"/>
                    <a:gd name="T11" fmla="*/ 35 h 48"/>
                    <a:gd name="T12" fmla="*/ 34 w 97"/>
                    <a:gd name="T13" fmla="*/ 37 h 48"/>
                    <a:gd name="T14" fmla="*/ 40 w 97"/>
                    <a:gd name="T15" fmla="*/ 38 h 48"/>
                    <a:gd name="T16" fmla="*/ 45 w 97"/>
                    <a:gd name="T17" fmla="*/ 40 h 48"/>
                    <a:gd name="T18" fmla="*/ 50 w 97"/>
                    <a:gd name="T19" fmla="*/ 42 h 48"/>
                    <a:gd name="T20" fmla="*/ 55 w 97"/>
                    <a:gd name="T21" fmla="*/ 44 h 48"/>
                    <a:gd name="T22" fmla="*/ 59 w 97"/>
                    <a:gd name="T23" fmla="*/ 47 h 48"/>
                    <a:gd name="T24" fmla="*/ 64 w 97"/>
                    <a:gd name="T25" fmla="*/ 48 h 48"/>
                    <a:gd name="T26" fmla="*/ 73 w 97"/>
                    <a:gd name="T27" fmla="*/ 47 h 48"/>
                    <a:gd name="T28" fmla="*/ 81 w 97"/>
                    <a:gd name="T29" fmla="*/ 43 h 48"/>
                    <a:gd name="T30" fmla="*/ 87 w 97"/>
                    <a:gd name="T31" fmla="*/ 38 h 48"/>
                    <a:gd name="T32" fmla="*/ 92 w 97"/>
                    <a:gd name="T33" fmla="*/ 32 h 48"/>
                    <a:gd name="T34" fmla="*/ 95 w 97"/>
                    <a:gd name="T35" fmla="*/ 27 h 48"/>
                    <a:gd name="T36" fmla="*/ 97 w 97"/>
                    <a:gd name="T37" fmla="*/ 21 h 48"/>
                    <a:gd name="T38" fmla="*/ 97 w 97"/>
                    <a:gd name="T39" fmla="*/ 15 h 48"/>
                    <a:gd name="T40" fmla="*/ 95 w 97"/>
                    <a:gd name="T41" fmla="*/ 10 h 48"/>
                    <a:gd name="T42" fmla="*/ 90 w 97"/>
                    <a:gd name="T43" fmla="*/ 3 h 48"/>
                    <a:gd name="T44" fmla="*/ 84 w 97"/>
                    <a:gd name="T45" fmla="*/ 0 h 48"/>
                    <a:gd name="T46" fmla="*/ 76 w 97"/>
                    <a:gd name="T47" fmla="*/ 0 h 48"/>
                    <a:gd name="T48" fmla="*/ 68 w 97"/>
                    <a:gd name="T49" fmla="*/ 1 h 48"/>
                    <a:gd name="T50" fmla="*/ 59 w 97"/>
                    <a:gd name="T51" fmla="*/ 5 h 48"/>
                    <a:gd name="T52" fmla="*/ 51 w 97"/>
                    <a:gd name="T53" fmla="*/ 7 h 48"/>
                    <a:gd name="T54" fmla="*/ 42 w 97"/>
                    <a:gd name="T55" fmla="*/ 10 h 48"/>
                    <a:gd name="T56" fmla="*/ 34 w 97"/>
                    <a:gd name="T57" fmla="*/ 13 h 48"/>
                    <a:gd name="T58" fmla="*/ 27 w 97"/>
                    <a:gd name="T59" fmla="*/ 15 h 48"/>
                    <a:gd name="T60" fmla="*/ 19 w 97"/>
                    <a:gd name="T61" fmla="*/ 16 h 48"/>
                    <a:gd name="T62" fmla="*/ 12 w 97"/>
                    <a:gd name="T63" fmla="*/ 18 h 48"/>
                    <a:gd name="T64" fmla="*/ 5 w 97"/>
                    <a:gd name="T65" fmla="*/ 20 h 48"/>
                    <a:gd name="T66" fmla="*/ 2 w 97"/>
                    <a:gd name="T67" fmla="*/ 21 h 48"/>
                    <a:gd name="T68" fmla="*/ 1 w 97"/>
                    <a:gd name="T69" fmla="*/ 23 h 48"/>
                    <a:gd name="T70" fmla="*/ 0 w 97"/>
                    <a:gd name="T71" fmla="*/ 26 h 48"/>
                    <a:gd name="T72" fmla="*/ 1 w 97"/>
                    <a:gd name="T73" fmla="*/ 28 h 48"/>
                    <a:gd name="T74" fmla="*/ 1 w 97"/>
                    <a:gd name="T75" fmla="*/ 28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7"/>
                    <a:gd name="T115" fmla="*/ 0 h 48"/>
                    <a:gd name="T116" fmla="*/ 97 w 97"/>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7" h="48">
                      <a:moveTo>
                        <a:pt x="1" y="28"/>
                      </a:moveTo>
                      <a:lnTo>
                        <a:pt x="7" y="29"/>
                      </a:lnTo>
                      <a:lnTo>
                        <a:pt x="12" y="31"/>
                      </a:lnTo>
                      <a:lnTo>
                        <a:pt x="18" y="32"/>
                      </a:lnTo>
                      <a:lnTo>
                        <a:pt x="23" y="34"/>
                      </a:lnTo>
                      <a:lnTo>
                        <a:pt x="29" y="35"/>
                      </a:lnTo>
                      <a:lnTo>
                        <a:pt x="34" y="37"/>
                      </a:lnTo>
                      <a:lnTo>
                        <a:pt x="40" y="38"/>
                      </a:lnTo>
                      <a:lnTo>
                        <a:pt x="45" y="40"/>
                      </a:lnTo>
                      <a:lnTo>
                        <a:pt x="50" y="42"/>
                      </a:lnTo>
                      <a:lnTo>
                        <a:pt x="55" y="44"/>
                      </a:lnTo>
                      <a:lnTo>
                        <a:pt x="59" y="47"/>
                      </a:lnTo>
                      <a:lnTo>
                        <a:pt x="64" y="48"/>
                      </a:lnTo>
                      <a:lnTo>
                        <a:pt x="73" y="47"/>
                      </a:lnTo>
                      <a:lnTo>
                        <a:pt x="81" y="43"/>
                      </a:lnTo>
                      <a:lnTo>
                        <a:pt x="87" y="38"/>
                      </a:lnTo>
                      <a:lnTo>
                        <a:pt x="92" y="32"/>
                      </a:lnTo>
                      <a:lnTo>
                        <a:pt x="95" y="27"/>
                      </a:lnTo>
                      <a:lnTo>
                        <a:pt x="97" y="21"/>
                      </a:lnTo>
                      <a:lnTo>
                        <a:pt x="97" y="15"/>
                      </a:lnTo>
                      <a:lnTo>
                        <a:pt x="95" y="10"/>
                      </a:lnTo>
                      <a:lnTo>
                        <a:pt x="90" y="3"/>
                      </a:lnTo>
                      <a:lnTo>
                        <a:pt x="84" y="0"/>
                      </a:lnTo>
                      <a:lnTo>
                        <a:pt x="76" y="0"/>
                      </a:lnTo>
                      <a:lnTo>
                        <a:pt x="68" y="1"/>
                      </a:lnTo>
                      <a:lnTo>
                        <a:pt x="59" y="5"/>
                      </a:lnTo>
                      <a:lnTo>
                        <a:pt x="51" y="7"/>
                      </a:lnTo>
                      <a:lnTo>
                        <a:pt x="42" y="10"/>
                      </a:lnTo>
                      <a:lnTo>
                        <a:pt x="34" y="13"/>
                      </a:lnTo>
                      <a:lnTo>
                        <a:pt x="27" y="15"/>
                      </a:lnTo>
                      <a:lnTo>
                        <a:pt x="19" y="16"/>
                      </a:lnTo>
                      <a:lnTo>
                        <a:pt x="12" y="18"/>
                      </a:lnTo>
                      <a:lnTo>
                        <a:pt x="5" y="20"/>
                      </a:lnTo>
                      <a:lnTo>
                        <a:pt x="2" y="21"/>
                      </a:lnTo>
                      <a:lnTo>
                        <a:pt x="1" y="23"/>
                      </a:lnTo>
                      <a:lnTo>
                        <a:pt x="0" y="26"/>
                      </a:lnTo>
                      <a:lnTo>
                        <a:pt x="1" y="28"/>
                      </a:lnTo>
                      <a:close/>
                    </a:path>
                  </a:pathLst>
                </a:custGeom>
                <a:solidFill>
                  <a:srgbClr val="000000"/>
                </a:solidFill>
                <a:ln w="9525">
                  <a:noFill/>
                  <a:round/>
                  <a:headEnd/>
                  <a:tailEnd/>
                </a:ln>
              </p:spPr>
              <p:txBody>
                <a:bodyPr/>
                <a:lstStyle/>
                <a:p>
                  <a:endParaRPr lang="en-US">
                    <a:solidFill>
                      <a:srgbClr val="000000"/>
                    </a:solidFill>
                  </a:endParaRPr>
                </a:p>
              </p:txBody>
            </p:sp>
            <p:sp>
              <p:nvSpPr>
                <p:cNvPr id="25975" name="Freeform 105"/>
                <p:cNvSpPr>
                  <a:spLocks/>
                </p:cNvSpPr>
                <p:nvPr/>
              </p:nvSpPr>
              <p:spPr bwMode="auto">
                <a:xfrm>
                  <a:off x="4667" y="1856"/>
                  <a:ext cx="95" cy="76"/>
                </a:xfrm>
                <a:custGeom>
                  <a:avLst/>
                  <a:gdLst>
                    <a:gd name="T0" fmla="*/ 1 w 95"/>
                    <a:gd name="T1" fmla="*/ 76 h 76"/>
                    <a:gd name="T2" fmla="*/ 6 w 95"/>
                    <a:gd name="T3" fmla="*/ 73 h 76"/>
                    <a:gd name="T4" fmla="*/ 11 w 95"/>
                    <a:gd name="T5" fmla="*/ 70 h 76"/>
                    <a:gd name="T6" fmla="*/ 17 w 95"/>
                    <a:gd name="T7" fmla="*/ 67 h 76"/>
                    <a:gd name="T8" fmla="*/ 22 w 95"/>
                    <a:gd name="T9" fmla="*/ 65 h 76"/>
                    <a:gd name="T10" fmla="*/ 28 w 95"/>
                    <a:gd name="T11" fmla="*/ 62 h 76"/>
                    <a:gd name="T12" fmla="*/ 34 w 95"/>
                    <a:gd name="T13" fmla="*/ 60 h 76"/>
                    <a:gd name="T14" fmla="*/ 40 w 95"/>
                    <a:gd name="T15" fmla="*/ 58 h 76"/>
                    <a:gd name="T16" fmla="*/ 46 w 95"/>
                    <a:gd name="T17" fmla="*/ 55 h 76"/>
                    <a:gd name="T18" fmla="*/ 53 w 95"/>
                    <a:gd name="T19" fmla="*/ 53 h 76"/>
                    <a:gd name="T20" fmla="*/ 62 w 95"/>
                    <a:gd name="T21" fmla="*/ 50 h 76"/>
                    <a:gd name="T22" fmla="*/ 69 w 95"/>
                    <a:gd name="T23" fmla="*/ 47 h 76"/>
                    <a:gd name="T24" fmla="*/ 76 w 95"/>
                    <a:gd name="T25" fmla="*/ 44 h 76"/>
                    <a:gd name="T26" fmla="*/ 84 w 95"/>
                    <a:gd name="T27" fmla="*/ 39 h 76"/>
                    <a:gd name="T28" fmla="*/ 89 w 95"/>
                    <a:gd name="T29" fmla="*/ 34 h 76"/>
                    <a:gd name="T30" fmla="*/ 92 w 95"/>
                    <a:gd name="T31" fmla="*/ 28 h 76"/>
                    <a:gd name="T32" fmla="*/ 95 w 95"/>
                    <a:gd name="T33" fmla="*/ 21 h 76"/>
                    <a:gd name="T34" fmla="*/ 95 w 95"/>
                    <a:gd name="T35" fmla="*/ 14 h 76"/>
                    <a:gd name="T36" fmla="*/ 93 w 95"/>
                    <a:gd name="T37" fmla="*/ 8 h 76"/>
                    <a:gd name="T38" fmla="*/ 90 w 95"/>
                    <a:gd name="T39" fmla="*/ 3 h 76"/>
                    <a:gd name="T40" fmla="*/ 84 w 95"/>
                    <a:gd name="T41" fmla="*/ 0 h 76"/>
                    <a:gd name="T42" fmla="*/ 74 w 95"/>
                    <a:gd name="T43" fmla="*/ 0 h 76"/>
                    <a:gd name="T44" fmla="*/ 64 w 95"/>
                    <a:gd name="T45" fmla="*/ 1 h 76"/>
                    <a:gd name="T46" fmla="*/ 56 w 95"/>
                    <a:gd name="T47" fmla="*/ 4 h 76"/>
                    <a:gd name="T48" fmla="*/ 50 w 95"/>
                    <a:gd name="T49" fmla="*/ 8 h 76"/>
                    <a:gd name="T50" fmla="*/ 42 w 95"/>
                    <a:gd name="T51" fmla="*/ 13 h 76"/>
                    <a:gd name="T52" fmla="*/ 36 w 95"/>
                    <a:gd name="T53" fmla="*/ 20 h 76"/>
                    <a:gd name="T54" fmla="*/ 31 w 95"/>
                    <a:gd name="T55" fmla="*/ 27 h 76"/>
                    <a:gd name="T56" fmla="*/ 25 w 95"/>
                    <a:gd name="T57" fmla="*/ 33 h 76"/>
                    <a:gd name="T58" fmla="*/ 17 w 95"/>
                    <a:gd name="T59" fmla="*/ 43 h 76"/>
                    <a:gd name="T60" fmla="*/ 11 w 95"/>
                    <a:gd name="T61" fmla="*/ 53 h 76"/>
                    <a:gd name="T62" fmla="*/ 5 w 95"/>
                    <a:gd name="T63" fmla="*/ 65 h 76"/>
                    <a:gd name="T64" fmla="*/ 0 w 95"/>
                    <a:gd name="T65" fmla="*/ 76 h 76"/>
                    <a:gd name="T66" fmla="*/ 0 w 95"/>
                    <a:gd name="T67" fmla="*/ 76 h 76"/>
                    <a:gd name="T68" fmla="*/ 0 w 95"/>
                    <a:gd name="T69" fmla="*/ 76 h 76"/>
                    <a:gd name="T70" fmla="*/ 0 w 95"/>
                    <a:gd name="T71" fmla="*/ 76 h 76"/>
                    <a:gd name="T72" fmla="*/ 1 w 95"/>
                    <a:gd name="T73" fmla="*/ 76 h 76"/>
                    <a:gd name="T74" fmla="*/ 1 w 95"/>
                    <a:gd name="T75" fmla="*/ 76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76"/>
                    <a:gd name="T116" fmla="*/ 95 w 95"/>
                    <a:gd name="T117" fmla="*/ 76 h 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76">
                      <a:moveTo>
                        <a:pt x="1" y="76"/>
                      </a:moveTo>
                      <a:lnTo>
                        <a:pt x="6" y="73"/>
                      </a:lnTo>
                      <a:lnTo>
                        <a:pt x="11" y="70"/>
                      </a:lnTo>
                      <a:lnTo>
                        <a:pt x="17" y="67"/>
                      </a:lnTo>
                      <a:lnTo>
                        <a:pt x="22" y="65"/>
                      </a:lnTo>
                      <a:lnTo>
                        <a:pt x="28" y="62"/>
                      </a:lnTo>
                      <a:lnTo>
                        <a:pt x="34" y="60"/>
                      </a:lnTo>
                      <a:lnTo>
                        <a:pt x="40" y="58"/>
                      </a:lnTo>
                      <a:lnTo>
                        <a:pt x="46" y="55"/>
                      </a:lnTo>
                      <a:lnTo>
                        <a:pt x="53" y="53"/>
                      </a:lnTo>
                      <a:lnTo>
                        <a:pt x="62" y="50"/>
                      </a:lnTo>
                      <a:lnTo>
                        <a:pt x="69" y="47"/>
                      </a:lnTo>
                      <a:lnTo>
                        <a:pt x="76" y="44"/>
                      </a:lnTo>
                      <a:lnTo>
                        <a:pt x="84" y="39"/>
                      </a:lnTo>
                      <a:lnTo>
                        <a:pt x="89" y="34"/>
                      </a:lnTo>
                      <a:lnTo>
                        <a:pt x="92" y="28"/>
                      </a:lnTo>
                      <a:lnTo>
                        <a:pt x="95" y="21"/>
                      </a:lnTo>
                      <a:lnTo>
                        <a:pt x="95" y="14"/>
                      </a:lnTo>
                      <a:lnTo>
                        <a:pt x="93" y="8"/>
                      </a:lnTo>
                      <a:lnTo>
                        <a:pt x="90" y="3"/>
                      </a:lnTo>
                      <a:lnTo>
                        <a:pt x="84" y="0"/>
                      </a:lnTo>
                      <a:lnTo>
                        <a:pt x="74" y="0"/>
                      </a:lnTo>
                      <a:lnTo>
                        <a:pt x="64" y="1"/>
                      </a:lnTo>
                      <a:lnTo>
                        <a:pt x="56" y="4"/>
                      </a:lnTo>
                      <a:lnTo>
                        <a:pt x="50" y="8"/>
                      </a:lnTo>
                      <a:lnTo>
                        <a:pt x="42" y="13"/>
                      </a:lnTo>
                      <a:lnTo>
                        <a:pt x="36" y="20"/>
                      </a:lnTo>
                      <a:lnTo>
                        <a:pt x="31" y="27"/>
                      </a:lnTo>
                      <a:lnTo>
                        <a:pt x="25" y="33"/>
                      </a:lnTo>
                      <a:lnTo>
                        <a:pt x="17" y="43"/>
                      </a:lnTo>
                      <a:lnTo>
                        <a:pt x="11" y="53"/>
                      </a:lnTo>
                      <a:lnTo>
                        <a:pt x="5" y="65"/>
                      </a:lnTo>
                      <a:lnTo>
                        <a:pt x="0" y="76"/>
                      </a:lnTo>
                      <a:lnTo>
                        <a:pt x="1" y="76"/>
                      </a:lnTo>
                      <a:close/>
                    </a:path>
                  </a:pathLst>
                </a:custGeom>
                <a:solidFill>
                  <a:srgbClr val="000000"/>
                </a:solidFill>
                <a:ln w="9525">
                  <a:noFill/>
                  <a:round/>
                  <a:headEnd/>
                  <a:tailEnd/>
                </a:ln>
              </p:spPr>
              <p:txBody>
                <a:bodyPr/>
                <a:lstStyle/>
                <a:p>
                  <a:endParaRPr lang="en-US">
                    <a:solidFill>
                      <a:srgbClr val="000000"/>
                    </a:solidFill>
                  </a:endParaRPr>
                </a:p>
              </p:txBody>
            </p:sp>
            <p:sp>
              <p:nvSpPr>
                <p:cNvPr id="25976" name="Freeform 106"/>
                <p:cNvSpPr>
                  <a:spLocks/>
                </p:cNvSpPr>
                <p:nvPr/>
              </p:nvSpPr>
              <p:spPr bwMode="auto">
                <a:xfrm>
                  <a:off x="5437" y="2337"/>
                  <a:ext cx="155" cy="321"/>
                </a:xfrm>
                <a:custGeom>
                  <a:avLst/>
                  <a:gdLst>
                    <a:gd name="T0" fmla="*/ 0 w 155"/>
                    <a:gd name="T1" fmla="*/ 0 h 321"/>
                    <a:gd name="T2" fmla="*/ 47 w 155"/>
                    <a:gd name="T3" fmla="*/ 31 h 321"/>
                    <a:gd name="T4" fmla="*/ 81 w 155"/>
                    <a:gd name="T5" fmla="*/ 66 h 321"/>
                    <a:gd name="T6" fmla="*/ 106 w 155"/>
                    <a:gd name="T7" fmla="*/ 104 h 321"/>
                    <a:gd name="T8" fmla="*/ 125 w 155"/>
                    <a:gd name="T9" fmla="*/ 145 h 321"/>
                    <a:gd name="T10" fmla="*/ 136 w 155"/>
                    <a:gd name="T11" fmla="*/ 188 h 321"/>
                    <a:gd name="T12" fmla="*/ 144 w 155"/>
                    <a:gd name="T13" fmla="*/ 232 h 321"/>
                    <a:gd name="T14" fmla="*/ 149 w 155"/>
                    <a:gd name="T15" fmla="*/ 277 h 321"/>
                    <a:gd name="T16" fmla="*/ 154 w 155"/>
                    <a:gd name="T17" fmla="*/ 321 h 321"/>
                    <a:gd name="T18" fmla="*/ 154 w 155"/>
                    <a:gd name="T19" fmla="*/ 321 h 321"/>
                    <a:gd name="T20" fmla="*/ 155 w 155"/>
                    <a:gd name="T21" fmla="*/ 321 h 321"/>
                    <a:gd name="T22" fmla="*/ 155 w 155"/>
                    <a:gd name="T23" fmla="*/ 321 h 321"/>
                    <a:gd name="T24" fmla="*/ 155 w 155"/>
                    <a:gd name="T25" fmla="*/ 320 h 321"/>
                    <a:gd name="T26" fmla="*/ 150 w 155"/>
                    <a:gd name="T27" fmla="*/ 274 h 321"/>
                    <a:gd name="T28" fmla="*/ 142 w 155"/>
                    <a:gd name="T29" fmla="*/ 230 h 321"/>
                    <a:gd name="T30" fmla="*/ 130 w 155"/>
                    <a:gd name="T31" fmla="*/ 188 h 321"/>
                    <a:gd name="T32" fmla="*/ 115 w 155"/>
                    <a:gd name="T33" fmla="*/ 146 h 321"/>
                    <a:gd name="T34" fmla="*/ 94 w 155"/>
                    <a:gd name="T35" fmla="*/ 107 h 321"/>
                    <a:gd name="T36" fmla="*/ 69 w 155"/>
                    <a:gd name="T37" fmla="*/ 69 h 321"/>
                    <a:gd name="T38" fmla="*/ 38 w 155"/>
                    <a:gd name="T39" fmla="*/ 34 h 321"/>
                    <a:gd name="T40" fmla="*/ 0 w 155"/>
                    <a:gd name="T41" fmla="*/ 0 h 321"/>
                    <a:gd name="T42" fmla="*/ 0 w 155"/>
                    <a:gd name="T43" fmla="*/ 0 h 321"/>
                    <a:gd name="T44" fmla="*/ 0 w 155"/>
                    <a:gd name="T45" fmla="*/ 0 h 321"/>
                    <a:gd name="T46" fmla="*/ 0 w 155"/>
                    <a:gd name="T47" fmla="*/ 0 h 321"/>
                    <a:gd name="T48" fmla="*/ 0 w 155"/>
                    <a:gd name="T49" fmla="*/ 0 h 321"/>
                    <a:gd name="T50" fmla="*/ 0 w 155"/>
                    <a:gd name="T51" fmla="*/ 0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5"/>
                    <a:gd name="T79" fmla="*/ 0 h 321"/>
                    <a:gd name="T80" fmla="*/ 155 w 155"/>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5" h="321">
                      <a:moveTo>
                        <a:pt x="0" y="0"/>
                      </a:moveTo>
                      <a:lnTo>
                        <a:pt x="47" y="31"/>
                      </a:lnTo>
                      <a:lnTo>
                        <a:pt x="81" y="66"/>
                      </a:lnTo>
                      <a:lnTo>
                        <a:pt x="106" y="104"/>
                      </a:lnTo>
                      <a:lnTo>
                        <a:pt x="125" y="145"/>
                      </a:lnTo>
                      <a:lnTo>
                        <a:pt x="136" y="188"/>
                      </a:lnTo>
                      <a:lnTo>
                        <a:pt x="144" y="232"/>
                      </a:lnTo>
                      <a:lnTo>
                        <a:pt x="149" y="277"/>
                      </a:lnTo>
                      <a:lnTo>
                        <a:pt x="154" y="321"/>
                      </a:lnTo>
                      <a:lnTo>
                        <a:pt x="155" y="321"/>
                      </a:lnTo>
                      <a:lnTo>
                        <a:pt x="155" y="320"/>
                      </a:lnTo>
                      <a:lnTo>
                        <a:pt x="150" y="274"/>
                      </a:lnTo>
                      <a:lnTo>
                        <a:pt x="142" y="230"/>
                      </a:lnTo>
                      <a:lnTo>
                        <a:pt x="130" y="188"/>
                      </a:lnTo>
                      <a:lnTo>
                        <a:pt x="115" y="146"/>
                      </a:lnTo>
                      <a:lnTo>
                        <a:pt x="94" y="107"/>
                      </a:lnTo>
                      <a:lnTo>
                        <a:pt x="69" y="69"/>
                      </a:lnTo>
                      <a:lnTo>
                        <a:pt x="38" y="34"/>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977" name="Freeform 107"/>
                <p:cNvSpPr>
                  <a:spLocks/>
                </p:cNvSpPr>
                <p:nvPr/>
              </p:nvSpPr>
              <p:spPr bwMode="auto">
                <a:xfrm>
                  <a:off x="4967" y="2974"/>
                  <a:ext cx="53" cy="140"/>
                </a:xfrm>
                <a:custGeom>
                  <a:avLst/>
                  <a:gdLst>
                    <a:gd name="T0" fmla="*/ 9 w 53"/>
                    <a:gd name="T1" fmla="*/ 0 h 140"/>
                    <a:gd name="T2" fmla="*/ 14 w 53"/>
                    <a:gd name="T3" fmla="*/ 17 h 140"/>
                    <a:gd name="T4" fmla="*/ 18 w 53"/>
                    <a:gd name="T5" fmla="*/ 34 h 140"/>
                    <a:gd name="T6" fmla="*/ 19 w 53"/>
                    <a:gd name="T7" fmla="*/ 53 h 140"/>
                    <a:gd name="T8" fmla="*/ 18 w 53"/>
                    <a:gd name="T9" fmla="*/ 69 h 140"/>
                    <a:gd name="T10" fmla="*/ 14 w 53"/>
                    <a:gd name="T11" fmla="*/ 85 h 140"/>
                    <a:gd name="T12" fmla="*/ 9 w 53"/>
                    <a:gd name="T13" fmla="*/ 101 h 140"/>
                    <a:gd name="T14" fmla="*/ 4 w 53"/>
                    <a:gd name="T15" fmla="*/ 116 h 140"/>
                    <a:gd name="T16" fmla="*/ 0 w 53"/>
                    <a:gd name="T17" fmla="*/ 131 h 140"/>
                    <a:gd name="T18" fmla="*/ 0 w 53"/>
                    <a:gd name="T19" fmla="*/ 136 h 140"/>
                    <a:gd name="T20" fmla="*/ 3 w 53"/>
                    <a:gd name="T21" fmla="*/ 139 h 140"/>
                    <a:gd name="T22" fmla="*/ 7 w 53"/>
                    <a:gd name="T23" fmla="*/ 140 h 140"/>
                    <a:gd name="T24" fmla="*/ 11 w 53"/>
                    <a:gd name="T25" fmla="*/ 138 h 140"/>
                    <a:gd name="T26" fmla="*/ 20 w 53"/>
                    <a:gd name="T27" fmla="*/ 130 h 140"/>
                    <a:gd name="T28" fmla="*/ 28 w 53"/>
                    <a:gd name="T29" fmla="*/ 124 h 140"/>
                    <a:gd name="T30" fmla="*/ 35 w 53"/>
                    <a:gd name="T31" fmla="*/ 118 h 140"/>
                    <a:gd name="T32" fmla="*/ 41 w 53"/>
                    <a:gd name="T33" fmla="*/ 112 h 140"/>
                    <a:gd name="T34" fmla="*/ 46 w 53"/>
                    <a:gd name="T35" fmla="*/ 105 h 140"/>
                    <a:gd name="T36" fmla="*/ 49 w 53"/>
                    <a:gd name="T37" fmla="*/ 97 h 140"/>
                    <a:gd name="T38" fmla="*/ 52 w 53"/>
                    <a:gd name="T39" fmla="*/ 88 h 140"/>
                    <a:gd name="T40" fmla="*/ 53 w 53"/>
                    <a:gd name="T41" fmla="*/ 78 h 140"/>
                    <a:gd name="T42" fmla="*/ 52 w 53"/>
                    <a:gd name="T43" fmla="*/ 66 h 140"/>
                    <a:gd name="T44" fmla="*/ 49 w 53"/>
                    <a:gd name="T45" fmla="*/ 56 h 140"/>
                    <a:gd name="T46" fmla="*/ 46 w 53"/>
                    <a:gd name="T47" fmla="*/ 45 h 140"/>
                    <a:gd name="T48" fmla="*/ 39 w 53"/>
                    <a:gd name="T49" fmla="*/ 36 h 140"/>
                    <a:gd name="T50" fmla="*/ 32 w 53"/>
                    <a:gd name="T51" fmla="*/ 27 h 140"/>
                    <a:gd name="T52" fmla="*/ 25 w 53"/>
                    <a:gd name="T53" fmla="*/ 18 h 140"/>
                    <a:gd name="T54" fmla="*/ 16 w 53"/>
                    <a:gd name="T55" fmla="*/ 10 h 140"/>
                    <a:gd name="T56" fmla="*/ 9 w 53"/>
                    <a:gd name="T57" fmla="*/ 0 h 140"/>
                    <a:gd name="T58" fmla="*/ 9 w 53"/>
                    <a:gd name="T59" fmla="*/ 0 h 140"/>
                    <a:gd name="T60" fmla="*/ 9 w 53"/>
                    <a:gd name="T61" fmla="*/ 0 h 140"/>
                    <a:gd name="T62" fmla="*/ 9 w 53"/>
                    <a:gd name="T63" fmla="*/ 0 h 140"/>
                    <a:gd name="T64" fmla="*/ 9 w 53"/>
                    <a:gd name="T65" fmla="*/ 0 h 140"/>
                    <a:gd name="T66" fmla="*/ 9 w 53"/>
                    <a:gd name="T67" fmla="*/ 0 h 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
                    <a:gd name="T103" fmla="*/ 0 h 140"/>
                    <a:gd name="T104" fmla="*/ 53 w 53"/>
                    <a:gd name="T105" fmla="*/ 140 h 1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 h="140">
                      <a:moveTo>
                        <a:pt x="9" y="0"/>
                      </a:moveTo>
                      <a:lnTo>
                        <a:pt x="14" y="17"/>
                      </a:lnTo>
                      <a:lnTo>
                        <a:pt x="18" y="34"/>
                      </a:lnTo>
                      <a:lnTo>
                        <a:pt x="19" y="53"/>
                      </a:lnTo>
                      <a:lnTo>
                        <a:pt x="18" y="69"/>
                      </a:lnTo>
                      <a:lnTo>
                        <a:pt x="14" y="85"/>
                      </a:lnTo>
                      <a:lnTo>
                        <a:pt x="9" y="101"/>
                      </a:lnTo>
                      <a:lnTo>
                        <a:pt x="4" y="116"/>
                      </a:lnTo>
                      <a:lnTo>
                        <a:pt x="0" y="131"/>
                      </a:lnTo>
                      <a:lnTo>
                        <a:pt x="0" y="136"/>
                      </a:lnTo>
                      <a:lnTo>
                        <a:pt x="3" y="139"/>
                      </a:lnTo>
                      <a:lnTo>
                        <a:pt x="7" y="140"/>
                      </a:lnTo>
                      <a:lnTo>
                        <a:pt x="11" y="138"/>
                      </a:lnTo>
                      <a:lnTo>
                        <a:pt x="20" y="130"/>
                      </a:lnTo>
                      <a:lnTo>
                        <a:pt x="28" y="124"/>
                      </a:lnTo>
                      <a:lnTo>
                        <a:pt x="35" y="118"/>
                      </a:lnTo>
                      <a:lnTo>
                        <a:pt x="41" y="112"/>
                      </a:lnTo>
                      <a:lnTo>
                        <a:pt x="46" y="105"/>
                      </a:lnTo>
                      <a:lnTo>
                        <a:pt x="49" y="97"/>
                      </a:lnTo>
                      <a:lnTo>
                        <a:pt x="52" y="88"/>
                      </a:lnTo>
                      <a:lnTo>
                        <a:pt x="53" y="78"/>
                      </a:lnTo>
                      <a:lnTo>
                        <a:pt x="52" y="66"/>
                      </a:lnTo>
                      <a:lnTo>
                        <a:pt x="49" y="56"/>
                      </a:lnTo>
                      <a:lnTo>
                        <a:pt x="46" y="45"/>
                      </a:lnTo>
                      <a:lnTo>
                        <a:pt x="39" y="36"/>
                      </a:lnTo>
                      <a:lnTo>
                        <a:pt x="32" y="27"/>
                      </a:lnTo>
                      <a:lnTo>
                        <a:pt x="25" y="18"/>
                      </a:lnTo>
                      <a:lnTo>
                        <a:pt x="16" y="10"/>
                      </a:lnTo>
                      <a:lnTo>
                        <a:pt x="9" y="0"/>
                      </a:lnTo>
                      <a:close/>
                    </a:path>
                  </a:pathLst>
                </a:custGeom>
                <a:solidFill>
                  <a:srgbClr val="000000"/>
                </a:solidFill>
                <a:ln w="9525">
                  <a:noFill/>
                  <a:round/>
                  <a:headEnd/>
                  <a:tailEnd/>
                </a:ln>
              </p:spPr>
              <p:txBody>
                <a:bodyPr/>
                <a:lstStyle/>
                <a:p>
                  <a:endParaRPr lang="en-US">
                    <a:solidFill>
                      <a:srgbClr val="000000"/>
                    </a:solidFill>
                  </a:endParaRPr>
                </a:p>
              </p:txBody>
            </p:sp>
            <p:sp>
              <p:nvSpPr>
                <p:cNvPr id="25978" name="Freeform 108"/>
                <p:cNvSpPr>
                  <a:spLocks/>
                </p:cNvSpPr>
                <p:nvPr/>
              </p:nvSpPr>
              <p:spPr bwMode="auto">
                <a:xfrm>
                  <a:off x="5696" y="3138"/>
                  <a:ext cx="88" cy="96"/>
                </a:xfrm>
                <a:custGeom>
                  <a:avLst/>
                  <a:gdLst>
                    <a:gd name="T0" fmla="*/ 1 w 88"/>
                    <a:gd name="T1" fmla="*/ 96 h 96"/>
                    <a:gd name="T2" fmla="*/ 3 w 88"/>
                    <a:gd name="T3" fmla="*/ 87 h 96"/>
                    <a:gd name="T4" fmla="*/ 7 w 88"/>
                    <a:gd name="T5" fmla="*/ 81 h 96"/>
                    <a:gd name="T6" fmla="*/ 11 w 88"/>
                    <a:gd name="T7" fmla="*/ 78 h 96"/>
                    <a:gd name="T8" fmla="*/ 15 w 88"/>
                    <a:gd name="T9" fmla="*/ 76 h 96"/>
                    <a:gd name="T10" fmla="*/ 20 w 88"/>
                    <a:gd name="T11" fmla="*/ 75 h 96"/>
                    <a:gd name="T12" fmla="*/ 28 w 88"/>
                    <a:gd name="T13" fmla="*/ 74 h 96"/>
                    <a:gd name="T14" fmla="*/ 34 w 88"/>
                    <a:gd name="T15" fmla="*/ 74 h 96"/>
                    <a:gd name="T16" fmla="*/ 42 w 88"/>
                    <a:gd name="T17" fmla="*/ 73 h 96"/>
                    <a:gd name="T18" fmla="*/ 51 w 88"/>
                    <a:gd name="T19" fmla="*/ 71 h 96"/>
                    <a:gd name="T20" fmla="*/ 59 w 88"/>
                    <a:gd name="T21" fmla="*/ 69 h 96"/>
                    <a:gd name="T22" fmla="*/ 67 w 88"/>
                    <a:gd name="T23" fmla="*/ 65 h 96"/>
                    <a:gd name="T24" fmla="*/ 74 w 88"/>
                    <a:gd name="T25" fmla="*/ 60 h 96"/>
                    <a:gd name="T26" fmla="*/ 84 w 88"/>
                    <a:gd name="T27" fmla="*/ 46 h 96"/>
                    <a:gd name="T28" fmla="*/ 88 w 88"/>
                    <a:gd name="T29" fmla="*/ 33 h 96"/>
                    <a:gd name="T30" fmla="*/ 88 w 88"/>
                    <a:gd name="T31" fmla="*/ 19 h 96"/>
                    <a:gd name="T32" fmla="*/ 85 w 88"/>
                    <a:gd name="T33" fmla="*/ 3 h 96"/>
                    <a:gd name="T34" fmla="*/ 81 w 88"/>
                    <a:gd name="T35" fmla="*/ 0 h 96"/>
                    <a:gd name="T36" fmla="*/ 75 w 88"/>
                    <a:gd name="T37" fmla="*/ 1 h 96"/>
                    <a:gd name="T38" fmla="*/ 69 w 88"/>
                    <a:gd name="T39" fmla="*/ 4 h 96"/>
                    <a:gd name="T40" fmla="*/ 65 w 88"/>
                    <a:gd name="T41" fmla="*/ 8 h 96"/>
                    <a:gd name="T42" fmla="*/ 63 w 88"/>
                    <a:gd name="T43" fmla="*/ 16 h 96"/>
                    <a:gd name="T44" fmla="*/ 59 w 88"/>
                    <a:gd name="T45" fmla="*/ 24 h 96"/>
                    <a:gd name="T46" fmla="*/ 56 w 88"/>
                    <a:gd name="T47" fmla="*/ 31 h 96"/>
                    <a:gd name="T48" fmla="*/ 52 w 88"/>
                    <a:gd name="T49" fmla="*/ 38 h 96"/>
                    <a:gd name="T50" fmla="*/ 47 w 88"/>
                    <a:gd name="T51" fmla="*/ 45 h 96"/>
                    <a:gd name="T52" fmla="*/ 41 w 88"/>
                    <a:gd name="T53" fmla="*/ 51 h 96"/>
                    <a:gd name="T54" fmla="*/ 34 w 88"/>
                    <a:gd name="T55" fmla="*/ 55 h 96"/>
                    <a:gd name="T56" fmla="*/ 25 w 88"/>
                    <a:gd name="T57" fmla="*/ 59 h 96"/>
                    <a:gd name="T58" fmla="*/ 13 w 88"/>
                    <a:gd name="T59" fmla="*/ 66 h 96"/>
                    <a:gd name="T60" fmla="*/ 6 w 88"/>
                    <a:gd name="T61" fmla="*/ 74 h 96"/>
                    <a:gd name="T62" fmla="*/ 1 w 88"/>
                    <a:gd name="T63" fmla="*/ 83 h 96"/>
                    <a:gd name="T64" fmla="*/ 0 w 88"/>
                    <a:gd name="T65" fmla="*/ 96 h 96"/>
                    <a:gd name="T66" fmla="*/ 0 w 88"/>
                    <a:gd name="T67" fmla="*/ 96 h 96"/>
                    <a:gd name="T68" fmla="*/ 1 w 88"/>
                    <a:gd name="T69" fmla="*/ 96 h 96"/>
                    <a:gd name="T70" fmla="*/ 1 w 88"/>
                    <a:gd name="T71" fmla="*/ 96 h 96"/>
                    <a:gd name="T72" fmla="*/ 1 w 88"/>
                    <a:gd name="T73" fmla="*/ 96 h 96"/>
                    <a:gd name="T74" fmla="*/ 1 w 88"/>
                    <a:gd name="T75" fmla="*/ 96 h 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96"/>
                    <a:gd name="T116" fmla="*/ 88 w 88"/>
                    <a:gd name="T117" fmla="*/ 96 h 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96">
                      <a:moveTo>
                        <a:pt x="1" y="96"/>
                      </a:moveTo>
                      <a:lnTo>
                        <a:pt x="3" y="87"/>
                      </a:lnTo>
                      <a:lnTo>
                        <a:pt x="7" y="81"/>
                      </a:lnTo>
                      <a:lnTo>
                        <a:pt x="11" y="78"/>
                      </a:lnTo>
                      <a:lnTo>
                        <a:pt x="15" y="76"/>
                      </a:lnTo>
                      <a:lnTo>
                        <a:pt x="20" y="75"/>
                      </a:lnTo>
                      <a:lnTo>
                        <a:pt x="28" y="74"/>
                      </a:lnTo>
                      <a:lnTo>
                        <a:pt x="34" y="74"/>
                      </a:lnTo>
                      <a:lnTo>
                        <a:pt x="42" y="73"/>
                      </a:lnTo>
                      <a:lnTo>
                        <a:pt x="51" y="71"/>
                      </a:lnTo>
                      <a:lnTo>
                        <a:pt x="59" y="69"/>
                      </a:lnTo>
                      <a:lnTo>
                        <a:pt x="67" y="65"/>
                      </a:lnTo>
                      <a:lnTo>
                        <a:pt x="74" y="60"/>
                      </a:lnTo>
                      <a:lnTo>
                        <a:pt x="84" y="46"/>
                      </a:lnTo>
                      <a:lnTo>
                        <a:pt x="88" y="33"/>
                      </a:lnTo>
                      <a:lnTo>
                        <a:pt x="88" y="19"/>
                      </a:lnTo>
                      <a:lnTo>
                        <a:pt x="85" y="3"/>
                      </a:lnTo>
                      <a:lnTo>
                        <a:pt x="81" y="0"/>
                      </a:lnTo>
                      <a:lnTo>
                        <a:pt x="75" y="1"/>
                      </a:lnTo>
                      <a:lnTo>
                        <a:pt x="69" y="4"/>
                      </a:lnTo>
                      <a:lnTo>
                        <a:pt x="65" y="8"/>
                      </a:lnTo>
                      <a:lnTo>
                        <a:pt x="63" y="16"/>
                      </a:lnTo>
                      <a:lnTo>
                        <a:pt x="59" y="24"/>
                      </a:lnTo>
                      <a:lnTo>
                        <a:pt x="56" y="31"/>
                      </a:lnTo>
                      <a:lnTo>
                        <a:pt x="52" y="38"/>
                      </a:lnTo>
                      <a:lnTo>
                        <a:pt x="47" y="45"/>
                      </a:lnTo>
                      <a:lnTo>
                        <a:pt x="41" y="51"/>
                      </a:lnTo>
                      <a:lnTo>
                        <a:pt x="34" y="55"/>
                      </a:lnTo>
                      <a:lnTo>
                        <a:pt x="25" y="59"/>
                      </a:lnTo>
                      <a:lnTo>
                        <a:pt x="13" y="66"/>
                      </a:lnTo>
                      <a:lnTo>
                        <a:pt x="6" y="74"/>
                      </a:lnTo>
                      <a:lnTo>
                        <a:pt x="1" y="83"/>
                      </a:lnTo>
                      <a:lnTo>
                        <a:pt x="0" y="96"/>
                      </a:lnTo>
                      <a:lnTo>
                        <a:pt x="1" y="96"/>
                      </a:lnTo>
                      <a:close/>
                    </a:path>
                  </a:pathLst>
                </a:custGeom>
                <a:solidFill>
                  <a:srgbClr val="000000"/>
                </a:solidFill>
                <a:ln w="9525">
                  <a:noFill/>
                  <a:round/>
                  <a:headEnd/>
                  <a:tailEnd/>
                </a:ln>
              </p:spPr>
              <p:txBody>
                <a:bodyPr/>
                <a:lstStyle/>
                <a:p>
                  <a:endParaRPr lang="en-US">
                    <a:solidFill>
                      <a:srgbClr val="000000"/>
                    </a:solidFill>
                  </a:endParaRPr>
                </a:p>
              </p:txBody>
            </p:sp>
            <p:sp>
              <p:nvSpPr>
                <p:cNvPr id="25979" name="Freeform 109"/>
                <p:cNvSpPr>
                  <a:spLocks/>
                </p:cNvSpPr>
                <p:nvPr/>
              </p:nvSpPr>
              <p:spPr bwMode="auto">
                <a:xfrm>
                  <a:off x="5652" y="3115"/>
                  <a:ext cx="33" cy="99"/>
                </a:xfrm>
                <a:custGeom>
                  <a:avLst/>
                  <a:gdLst>
                    <a:gd name="T0" fmla="*/ 16 w 33"/>
                    <a:gd name="T1" fmla="*/ 98 h 99"/>
                    <a:gd name="T2" fmla="*/ 19 w 33"/>
                    <a:gd name="T3" fmla="*/ 87 h 99"/>
                    <a:gd name="T4" fmla="*/ 23 w 33"/>
                    <a:gd name="T5" fmla="*/ 75 h 99"/>
                    <a:gd name="T6" fmla="*/ 25 w 33"/>
                    <a:gd name="T7" fmla="*/ 63 h 99"/>
                    <a:gd name="T8" fmla="*/ 27 w 33"/>
                    <a:gd name="T9" fmla="*/ 51 h 99"/>
                    <a:gd name="T10" fmla="*/ 27 w 33"/>
                    <a:gd name="T11" fmla="*/ 46 h 99"/>
                    <a:gd name="T12" fmla="*/ 25 w 33"/>
                    <a:gd name="T13" fmla="*/ 40 h 99"/>
                    <a:gd name="T14" fmla="*/ 23 w 33"/>
                    <a:gd name="T15" fmla="*/ 34 h 99"/>
                    <a:gd name="T16" fmla="*/ 23 w 33"/>
                    <a:gd name="T17" fmla="*/ 27 h 99"/>
                    <a:gd name="T18" fmla="*/ 24 w 33"/>
                    <a:gd name="T19" fmla="*/ 21 h 99"/>
                    <a:gd name="T20" fmla="*/ 27 w 33"/>
                    <a:gd name="T21" fmla="*/ 15 h 99"/>
                    <a:gd name="T22" fmla="*/ 29 w 33"/>
                    <a:gd name="T23" fmla="*/ 9 h 99"/>
                    <a:gd name="T24" fmla="*/ 33 w 33"/>
                    <a:gd name="T25" fmla="*/ 4 h 99"/>
                    <a:gd name="T26" fmla="*/ 33 w 33"/>
                    <a:gd name="T27" fmla="*/ 1 h 99"/>
                    <a:gd name="T28" fmla="*/ 29 w 33"/>
                    <a:gd name="T29" fmla="*/ 0 h 99"/>
                    <a:gd name="T30" fmla="*/ 25 w 33"/>
                    <a:gd name="T31" fmla="*/ 1 h 99"/>
                    <a:gd name="T32" fmla="*/ 22 w 33"/>
                    <a:gd name="T33" fmla="*/ 3 h 99"/>
                    <a:gd name="T34" fmla="*/ 14 w 33"/>
                    <a:gd name="T35" fmla="*/ 10 h 99"/>
                    <a:gd name="T36" fmla="*/ 6 w 33"/>
                    <a:gd name="T37" fmla="*/ 18 h 99"/>
                    <a:gd name="T38" fmla="*/ 1 w 33"/>
                    <a:gd name="T39" fmla="*/ 26 h 99"/>
                    <a:gd name="T40" fmla="*/ 0 w 33"/>
                    <a:gd name="T41" fmla="*/ 37 h 99"/>
                    <a:gd name="T42" fmla="*/ 5 w 33"/>
                    <a:gd name="T43" fmla="*/ 52 h 99"/>
                    <a:gd name="T44" fmla="*/ 8 w 33"/>
                    <a:gd name="T45" fmla="*/ 67 h 99"/>
                    <a:gd name="T46" fmla="*/ 12 w 33"/>
                    <a:gd name="T47" fmla="*/ 83 h 99"/>
                    <a:gd name="T48" fmla="*/ 12 w 33"/>
                    <a:gd name="T49" fmla="*/ 99 h 99"/>
                    <a:gd name="T50" fmla="*/ 12 w 33"/>
                    <a:gd name="T51" fmla="*/ 99 h 99"/>
                    <a:gd name="T52" fmla="*/ 14 w 33"/>
                    <a:gd name="T53" fmla="*/ 99 h 99"/>
                    <a:gd name="T54" fmla="*/ 16 w 33"/>
                    <a:gd name="T55" fmla="*/ 99 h 99"/>
                    <a:gd name="T56" fmla="*/ 16 w 33"/>
                    <a:gd name="T57" fmla="*/ 98 h 99"/>
                    <a:gd name="T58" fmla="*/ 16 w 33"/>
                    <a:gd name="T59" fmla="*/ 98 h 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
                    <a:gd name="T91" fmla="*/ 0 h 99"/>
                    <a:gd name="T92" fmla="*/ 33 w 33"/>
                    <a:gd name="T93" fmla="*/ 99 h 9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 h="99">
                      <a:moveTo>
                        <a:pt x="16" y="98"/>
                      </a:moveTo>
                      <a:lnTo>
                        <a:pt x="19" y="87"/>
                      </a:lnTo>
                      <a:lnTo>
                        <a:pt x="23" y="75"/>
                      </a:lnTo>
                      <a:lnTo>
                        <a:pt x="25" y="63"/>
                      </a:lnTo>
                      <a:lnTo>
                        <a:pt x="27" y="51"/>
                      </a:lnTo>
                      <a:lnTo>
                        <a:pt x="27" y="46"/>
                      </a:lnTo>
                      <a:lnTo>
                        <a:pt x="25" y="40"/>
                      </a:lnTo>
                      <a:lnTo>
                        <a:pt x="23" y="34"/>
                      </a:lnTo>
                      <a:lnTo>
                        <a:pt x="23" y="27"/>
                      </a:lnTo>
                      <a:lnTo>
                        <a:pt x="24" y="21"/>
                      </a:lnTo>
                      <a:lnTo>
                        <a:pt x="27" y="15"/>
                      </a:lnTo>
                      <a:lnTo>
                        <a:pt x="29" y="9"/>
                      </a:lnTo>
                      <a:lnTo>
                        <a:pt x="33" y="4"/>
                      </a:lnTo>
                      <a:lnTo>
                        <a:pt x="33" y="1"/>
                      </a:lnTo>
                      <a:lnTo>
                        <a:pt x="29" y="0"/>
                      </a:lnTo>
                      <a:lnTo>
                        <a:pt x="25" y="1"/>
                      </a:lnTo>
                      <a:lnTo>
                        <a:pt x="22" y="3"/>
                      </a:lnTo>
                      <a:lnTo>
                        <a:pt x="14" y="10"/>
                      </a:lnTo>
                      <a:lnTo>
                        <a:pt x="6" y="18"/>
                      </a:lnTo>
                      <a:lnTo>
                        <a:pt x="1" y="26"/>
                      </a:lnTo>
                      <a:lnTo>
                        <a:pt x="0" y="37"/>
                      </a:lnTo>
                      <a:lnTo>
                        <a:pt x="5" y="52"/>
                      </a:lnTo>
                      <a:lnTo>
                        <a:pt x="8" y="67"/>
                      </a:lnTo>
                      <a:lnTo>
                        <a:pt x="12" y="83"/>
                      </a:lnTo>
                      <a:lnTo>
                        <a:pt x="12" y="99"/>
                      </a:lnTo>
                      <a:lnTo>
                        <a:pt x="14" y="99"/>
                      </a:lnTo>
                      <a:lnTo>
                        <a:pt x="16" y="99"/>
                      </a:lnTo>
                      <a:lnTo>
                        <a:pt x="16" y="98"/>
                      </a:lnTo>
                      <a:close/>
                    </a:path>
                  </a:pathLst>
                </a:custGeom>
                <a:solidFill>
                  <a:srgbClr val="000000"/>
                </a:solidFill>
                <a:ln w="9525">
                  <a:noFill/>
                  <a:round/>
                  <a:headEnd/>
                  <a:tailEnd/>
                </a:ln>
              </p:spPr>
              <p:txBody>
                <a:bodyPr/>
                <a:lstStyle/>
                <a:p>
                  <a:endParaRPr lang="en-US">
                    <a:solidFill>
                      <a:srgbClr val="000000"/>
                    </a:solidFill>
                  </a:endParaRPr>
                </a:p>
              </p:txBody>
            </p:sp>
            <p:sp>
              <p:nvSpPr>
                <p:cNvPr id="25980" name="Freeform 110"/>
                <p:cNvSpPr>
                  <a:spLocks/>
                </p:cNvSpPr>
                <p:nvPr/>
              </p:nvSpPr>
              <p:spPr bwMode="auto">
                <a:xfrm>
                  <a:off x="5319" y="3074"/>
                  <a:ext cx="105" cy="66"/>
                </a:xfrm>
                <a:custGeom>
                  <a:avLst/>
                  <a:gdLst>
                    <a:gd name="T0" fmla="*/ 2 w 105"/>
                    <a:gd name="T1" fmla="*/ 66 h 66"/>
                    <a:gd name="T2" fmla="*/ 9 w 105"/>
                    <a:gd name="T3" fmla="*/ 61 h 66"/>
                    <a:gd name="T4" fmla="*/ 16 w 105"/>
                    <a:gd name="T5" fmla="*/ 56 h 66"/>
                    <a:gd name="T6" fmla="*/ 25 w 105"/>
                    <a:gd name="T7" fmla="*/ 52 h 66"/>
                    <a:gd name="T8" fmla="*/ 33 w 105"/>
                    <a:gd name="T9" fmla="*/ 49 h 66"/>
                    <a:gd name="T10" fmla="*/ 38 w 105"/>
                    <a:gd name="T11" fmla="*/ 49 h 66"/>
                    <a:gd name="T12" fmla="*/ 43 w 105"/>
                    <a:gd name="T13" fmla="*/ 49 h 66"/>
                    <a:gd name="T14" fmla="*/ 48 w 105"/>
                    <a:gd name="T15" fmla="*/ 49 h 66"/>
                    <a:gd name="T16" fmla="*/ 53 w 105"/>
                    <a:gd name="T17" fmla="*/ 50 h 66"/>
                    <a:gd name="T18" fmla="*/ 56 w 105"/>
                    <a:gd name="T19" fmla="*/ 50 h 66"/>
                    <a:gd name="T20" fmla="*/ 61 w 105"/>
                    <a:gd name="T21" fmla="*/ 50 h 66"/>
                    <a:gd name="T22" fmla="*/ 66 w 105"/>
                    <a:gd name="T23" fmla="*/ 50 h 66"/>
                    <a:gd name="T24" fmla="*/ 71 w 105"/>
                    <a:gd name="T25" fmla="*/ 49 h 66"/>
                    <a:gd name="T26" fmla="*/ 79 w 105"/>
                    <a:gd name="T27" fmla="*/ 46 h 66"/>
                    <a:gd name="T28" fmla="*/ 87 w 105"/>
                    <a:gd name="T29" fmla="*/ 42 h 66"/>
                    <a:gd name="T30" fmla="*/ 93 w 105"/>
                    <a:gd name="T31" fmla="*/ 38 h 66"/>
                    <a:gd name="T32" fmla="*/ 98 w 105"/>
                    <a:gd name="T33" fmla="*/ 31 h 66"/>
                    <a:gd name="T34" fmla="*/ 101 w 105"/>
                    <a:gd name="T35" fmla="*/ 25 h 66"/>
                    <a:gd name="T36" fmla="*/ 104 w 105"/>
                    <a:gd name="T37" fmla="*/ 18 h 66"/>
                    <a:gd name="T38" fmla="*/ 105 w 105"/>
                    <a:gd name="T39" fmla="*/ 11 h 66"/>
                    <a:gd name="T40" fmla="*/ 104 w 105"/>
                    <a:gd name="T41" fmla="*/ 4 h 66"/>
                    <a:gd name="T42" fmla="*/ 100 w 105"/>
                    <a:gd name="T43" fmla="*/ 0 h 66"/>
                    <a:gd name="T44" fmla="*/ 95 w 105"/>
                    <a:gd name="T45" fmla="*/ 0 h 66"/>
                    <a:gd name="T46" fmla="*/ 90 w 105"/>
                    <a:gd name="T47" fmla="*/ 2 h 66"/>
                    <a:gd name="T48" fmla="*/ 87 w 105"/>
                    <a:gd name="T49" fmla="*/ 5 h 66"/>
                    <a:gd name="T50" fmla="*/ 83 w 105"/>
                    <a:gd name="T51" fmla="*/ 8 h 66"/>
                    <a:gd name="T52" fmla="*/ 79 w 105"/>
                    <a:gd name="T53" fmla="*/ 12 h 66"/>
                    <a:gd name="T54" fmla="*/ 76 w 105"/>
                    <a:gd name="T55" fmla="*/ 15 h 66"/>
                    <a:gd name="T56" fmla="*/ 72 w 105"/>
                    <a:gd name="T57" fmla="*/ 17 h 66"/>
                    <a:gd name="T58" fmla="*/ 65 w 105"/>
                    <a:gd name="T59" fmla="*/ 19 h 66"/>
                    <a:gd name="T60" fmla="*/ 58 w 105"/>
                    <a:gd name="T61" fmla="*/ 21 h 66"/>
                    <a:gd name="T62" fmla="*/ 50 w 105"/>
                    <a:gd name="T63" fmla="*/ 23 h 66"/>
                    <a:gd name="T64" fmla="*/ 43 w 105"/>
                    <a:gd name="T65" fmla="*/ 26 h 66"/>
                    <a:gd name="T66" fmla="*/ 36 w 105"/>
                    <a:gd name="T67" fmla="*/ 29 h 66"/>
                    <a:gd name="T68" fmla="*/ 30 w 105"/>
                    <a:gd name="T69" fmla="*/ 35 h 66"/>
                    <a:gd name="T70" fmla="*/ 25 w 105"/>
                    <a:gd name="T71" fmla="*/ 39 h 66"/>
                    <a:gd name="T72" fmla="*/ 19 w 105"/>
                    <a:gd name="T73" fmla="*/ 45 h 66"/>
                    <a:gd name="T74" fmla="*/ 14 w 105"/>
                    <a:gd name="T75" fmla="*/ 50 h 66"/>
                    <a:gd name="T76" fmla="*/ 9 w 105"/>
                    <a:gd name="T77" fmla="*/ 56 h 66"/>
                    <a:gd name="T78" fmla="*/ 5 w 105"/>
                    <a:gd name="T79" fmla="*/ 61 h 66"/>
                    <a:gd name="T80" fmla="*/ 0 w 105"/>
                    <a:gd name="T81" fmla="*/ 66 h 66"/>
                    <a:gd name="T82" fmla="*/ 0 w 105"/>
                    <a:gd name="T83" fmla="*/ 66 h 66"/>
                    <a:gd name="T84" fmla="*/ 0 w 105"/>
                    <a:gd name="T85" fmla="*/ 66 h 66"/>
                    <a:gd name="T86" fmla="*/ 0 w 105"/>
                    <a:gd name="T87" fmla="*/ 66 h 66"/>
                    <a:gd name="T88" fmla="*/ 2 w 105"/>
                    <a:gd name="T89" fmla="*/ 66 h 66"/>
                    <a:gd name="T90" fmla="*/ 2 w 105"/>
                    <a:gd name="T91" fmla="*/ 66 h 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5"/>
                    <a:gd name="T139" fmla="*/ 0 h 66"/>
                    <a:gd name="T140" fmla="*/ 105 w 105"/>
                    <a:gd name="T141" fmla="*/ 66 h 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5" h="66">
                      <a:moveTo>
                        <a:pt x="2" y="66"/>
                      </a:moveTo>
                      <a:lnTo>
                        <a:pt x="9" y="61"/>
                      </a:lnTo>
                      <a:lnTo>
                        <a:pt x="16" y="56"/>
                      </a:lnTo>
                      <a:lnTo>
                        <a:pt x="25" y="52"/>
                      </a:lnTo>
                      <a:lnTo>
                        <a:pt x="33" y="49"/>
                      </a:lnTo>
                      <a:lnTo>
                        <a:pt x="38" y="49"/>
                      </a:lnTo>
                      <a:lnTo>
                        <a:pt x="43" y="49"/>
                      </a:lnTo>
                      <a:lnTo>
                        <a:pt x="48" y="49"/>
                      </a:lnTo>
                      <a:lnTo>
                        <a:pt x="53" y="50"/>
                      </a:lnTo>
                      <a:lnTo>
                        <a:pt x="56" y="50"/>
                      </a:lnTo>
                      <a:lnTo>
                        <a:pt x="61" y="50"/>
                      </a:lnTo>
                      <a:lnTo>
                        <a:pt x="66" y="50"/>
                      </a:lnTo>
                      <a:lnTo>
                        <a:pt x="71" y="49"/>
                      </a:lnTo>
                      <a:lnTo>
                        <a:pt x="79" y="46"/>
                      </a:lnTo>
                      <a:lnTo>
                        <a:pt x="87" y="42"/>
                      </a:lnTo>
                      <a:lnTo>
                        <a:pt x="93" y="38"/>
                      </a:lnTo>
                      <a:lnTo>
                        <a:pt x="98" y="31"/>
                      </a:lnTo>
                      <a:lnTo>
                        <a:pt x="101" y="25"/>
                      </a:lnTo>
                      <a:lnTo>
                        <a:pt x="104" y="18"/>
                      </a:lnTo>
                      <a:lnTo>
                        <a:pt x="105" y="11"/>
                      </a:lnTo>
                      <a:lnTo>
                        <a:pt x="104" y="4"/>
                      </a:lnTo>
                      <a:lnTo>
                        <a:pt x="100" y="0"/>
                      </a:lnTo>
                      <a:lnTo>
                        <a:pt x="95" y="0"/>
                      </a:lnTo>
                      <a:lnTo>
                        <a:pt x="90" y="2"/>
                      </a:lnTo>
                      <a:lnTo>
                        <a:pt x="87" y="5"/>
                      </a:lnTo>
                      <a:lnTo>
                        <a:pt x="83" y="8"/>
                      </a:lnTo>
                      <a:lnTo>
                        <a:pt x="79" y="12"/>
                      </a:lnTo>
                      <a:lnTo>
                        <a:pt x="76" y="15"/>
                      </a:lnTo>
                      <a:lnTo>
                        <a:pt x="72" y="17"/>
                      </a:lnTo>
                      <a:lnTo>
                        <a:pt x="65" y="19"/>
                      </a:lnTo>
                      <a:lnTo>
                        <a:pt x="58" y="21"/>
                      </a:lnTo>
                      <a:lnTo>
                        <a:pt x="50" y="23"/>
                      </a:lnTo>
                      <a:lnTo>
                        <a:pt x="43" y="26"/>
                      </a:lnTo>
                      <a:lnTo>
                        <a:pt x="36" y="29"/>
                      </a:lnTo>
                      <a:lnTo>
                        <a:pt x="30" y="35"/>
                      </a:lnTo>
                      <a:lnTo>
                        <a:pt x="25" y="39"/>
                      </a:lnTo>
                      <a:lnTo>
                        <a:pt x="19" y="45"/>
                      </a:lnTo>
                      <a:lnTo>
                        <a:pt x="14" y="50"/>
                      </a:lnTo>
                      <a:lnTo>
                        <a:pt x="9" y="56"/>
                      </a:lnTo>
                      <a:lnTo>
                        <a:pt x="5" y="61"/>
                      </a:lnTo>
                      <a:lnTo>
                        <a:pt x="0" y="66"/>
                      </a:lnTo>
                      <a:lnTo>
                        <a:pt x="2" y="66"/>
                      </a:lnTo>
                      <a:close/>
                    </a:path>
                  </a:pathLst>
                </a:custGeom>
                <a:solidFill>
                  <a:srgbClr val="000000"/>
                </a:solidFill>
                <a:ln w="9525">
                  <a:noFill/>
                  <a:round/>
                  <a:headEnd/>
                  <a:tailEnd/>
                </a:ln>
              </p:spPr>
              <p:txBody>
                <a:bodyPr/>
                <a:lstStyle/>
                <a:p>
                  <a:endParaRPr lang="en-US">
                    <a:solidFill>
                      <a:srgbClr val="000000"/>
                    </a:solidFill>
                  </a:endParaRPr>
                </a:p>
              </p:txBody>
            </p:sp>
          </p:grpSp>
          <p:sp>
            <p:nvSpPr>
              <p:cNvPr id="25891" name="Oval 111"/>
              <p:cNvSpPr>
                <a:spLocks noChangeArrowheads="1"/>
              </p:cNvSpPr>
              <p:nvPr/>
            </p:nvSpPr>
            <p:spPr bwMode="auto">
              <a:xfrm>
                <a:off x="4487" y="4320"/>
                <a:ext cx="1870" cy="1800"/>
              </a:xfrm>
              <a:prstGeom prst="ellipse">
                <a:avLst/>
              </a:prstGeom>
              <a:noFill/>
              <a:ln w="9525">
                <a:solidFill>
                  <a:srgbClr val="000000"/>
                </a:solidFill>
                <a:round/>
                <a:headEnd/>
                <a:tailEnd/>
              </a:ln>
            </p:spPr>
            <p:txBody>
              <a:bodyPr/>
              <a:lstStyle/>
              <a:p>
                <a:endParaRPr lang="en-US">
                  <a:solidFill>
                    <a:srgbClr val="000000"/>
                  </a:solidFill>
                </a:endParaRPr>
              </a:p>
            </p:txBody>
          </p:sp>
        </p:grpSp>
        <p:grpSp>
          <p:nvGrpSpPr>
            <p:cNvPr id="25799" name="Group 112"/>
            <p:cNvGrpSpPr>
              <a:grpSpLocks/>
            </p:cNvGrpSpPr>
            <p:nvPr/>
          </p:nvGrpSpPr>
          <p:grpSpPr bwMode="auto">
            <a:xfrm>
              <a:off x="8158" y="1728"/>
              <a:ext cx="2077" cy="2052"/>
              <a:chOff x="8345" y="6408"/>
              <a:chExt cx="2077" cy="2052"/>
            </a:xfrm>
          </p:grpSpPr>
          <p:sp>
            <p:nvSpPr>
              <p:cNvPr id="25800" name="Freeform 113"/>
              <p:cNvSpPr>
                <a:spLocks/>
              </p:cNvSpPr>
              <p:nvPr/>
            </p:nvSpPr>
            <p:spPr bwMode="auto">
              <a:xfrm>
                <a:off x="8868" y="6634"/>
                <a:ext cx="520" cy="433"/>
              </a:xfrm>
              <a:custGeom>
                <a:avLst/>
                <a:gdLst>
                  <a:gd name="T0" fmla="*/ 0 w 520"/>
                  <a:gd name="T1" fmla="*/ 0 h 433"/>
                  <a:gd name="T2" fmla="*/ 3 w 520"/>
                  <a:gd name="T3" fmla="*/ 1 h 433"/>
                  <a:gd name="T4" fmla="*/ 13 w 520"/>
                  <a:gd name="T5" fmla="*/ 5 h 433"/>
                  <a:gd name="T6" fmla="*/ 29 w 520"/>
                  <a:gd name="T7" fmla="*/ 11 h 433"/>
                  <a:gd name="T8" fmla="*/ 51 w 520"/>
                  <a:gd name="T9" fmla="*/ 19 h 433"/>
                  <a:gd name="T10" fmla="*/ 78 w 520"/>
                  <a:gd name="T11" fmla="*/ 31 h 433"/>
                  <a:gd name="T12" fmla="*/ 108 w 520"/>
                  <a:gd name="T13" fmla="*/ 47 h 433"/>
                  <a:gd name="T14" fmla="*/ 142 w 520"/>
                  <a:gd name="T15" fmla="*/ 65 h 433"/>
                  <a:gd name="T16" fmla="*/ 180 w 520"/>
                  <a:gd name="T17" fmla="*/ 87 h 433"/>
                  <a:gd name="T18" fmla="*/ 220 w 520"/>
                  <a:gd name="T19" fmla="*/ 113 h 433"/>
                  <a:gd name="T20" fmla="*/ 262 w 520"/>
                  <a:gd name="T21" fmla="*/ 143 h 433"/>
                  <a:gd name="T22" fmla="*/ 304 w 520"/>
                  <a:gd name="T23" fmla="*/ 176 h 433"/>
                  <a:gd name="T24" fmla="*/ 348 w 520"/>
                  <a:gd name="T25" fmla="*/ 215 h 433"/>
                  <a:gd name="T26" fmla="*/ 393 w 520"/>
                  <a:gd name="T27" fmla="*/ 257 h 433"/>
                  <a:gd name="T28" fmla="*/ 436 w 520"/>
                  <a:gd name="T29" fmla="*/ 304 h 433"/>
                  <a:gd name="T30" fmla="*/ 478 w 520"/>
                  <a:gd name="T31" fmla="*/ 356 h 433"/>
                  <a:gd name="T32" fmla="*/ 520 w 520"/>
                  <a:gd name="T33" fmla="*/ 414 h 433"/>
                  <a:gd name="T34" fmla="*/ 519 w 520"/>
                  <a:gd name="T35" fmla="*/ 415 h 433"/>
                  <a:gd name="T36" fmla="*/ 514 w 520"/>
                  <a:gd name="T37" fmla="*/ 419 h 433"/>
                  <a:gd name="T38" fmla="*/ 508 w 520"/>
                  <a:gd name="T39" fmla="*/ 423 h 433"/>
                  <a:gd name="T40" fmla="*/ 500 w 520"/>
                  <a:gd name="T41" fmla="*/ 428 h 433"/>
                  <a:gd name="T42" fmla="*/ 491 w 520"/>
                  <a:gd name="T43" fmla="*/ 431 h 433"/>
                  <a:gd name="T44" fmla="*/ 481 w 520"/>
                  <a:gd name="T45" fmla="*/ 433 h 433"/>
                  <a:gd name="T46" fmla="*/ 471 w 520"/>
                  <a:gd name="T47" fmla="*/ 433 h 433"/>
                  <a:gd name="T48" fmla="*/ 461 w 520"/>
                  <a:gd name="T49" fmla="*/ 428 h 433"/>
                  <a:gd name="T50" fmla="*/ 447 w 520"/>
                  <a:gd name="T51" fmla="*/ 418 h 433"/>
                  <a:gd name="T52" fmla="*/ 426 w 520"/>
                  <a:gd name="T53" fmla="*/ 401 h 433"/>
                  <a:gd name="T54" fmla="*/ 400 w 520"/>
                  <a:gd name="T55" fmla="*/ 381 h 433"/>
                  <a:gd name="T56" fmla="*/ 372 w 520"/>
                  <a:gd name="T57" fmla="*/ 356 h 433"/>
                  <a:gd name="T58" fmla="*/ 343 w 520"/>
                  <a:gd name="T59" fmla="*/ 331 h 433"/>
                  <a:gd name="T60" fmla="*/ 315 w 520"/>
                  <a:gd name="T61" fmla="*/ 306 h 433"/>
                  <a:gd name="T62" fmla="*/ 290 w 520"/>
                  <a:gd name="T63" fmla="*/ 282 h 433"/>
                  <a:gd name="T64" fmla="*/ 269 w 520"/>
                  <a:gd name="T65" fmla="*/ 262 h 433"/>
                  <a:gd name="T66" fmla="*/ 258 w 520"/>
                  <a:gd name="T67" fmla="*/ 252 h 433"/>
                  <a:gd name="T68" fmla="*/ 245 w 520"/>
                  <a:gd name="T69" fmla="*/ 239 h 433"/>
                  <a:gd name="T70" fmla="*/ 228 w 520"/>
                  <a:gd name="T71" fmla="*/ 226 h 433"/>
                  <a:gd name="T72" fmla="*/ 208 w 520"/>
                  <a:gd name="T73" fmla="*/ 212 h 433"/>
                  <a:gd name="T74" fmla="*/ 186 w 520"/>
                  <a:gd name="T75" fmla="*/ 196 h 433"/>
                  <a:gd name="T76" fmla="*/ 164 w 520"/>
                  <a:gd name="T77" fmla="*/ 180 h 433"/>
                  <a:gd name="T78" fmla="*/ 141 w 520"/>
                  <a:gd name="T79" fmla="*/ 164 h 433"/>
                  <a:gd name="T80" fmla="*/ 118 w 520"/>
                  <a:gd name="T81" fmla="*/ 148 h 433"/>
                  <a:gd name="T82" fmla="*/ 96 w 520"/>
                  <a:gd name="T83" fmla="*/ 133 h 433"/>
                  <a:gd name="T84" fmla="*/ 74 w 520"/>
                  <a:gd name="T85" fmla="*/ 118 h 433"/>
                  <a:gd name="T86" fmla="*/ 55 w 520"/>
                  <a:gd name="T87" fmla="*/ 105 h 433"/>
                  <a:gd name="T88" fmla="*/ 38 w 520"/>
                  <a:gd name="T89" fmla="*/ 94 h 433"/>
                  <a:gd name="T90" fmla="*/ 23 w 520"/>
                  <a:gd name="T91" fmla="*/ 84 h 433"/>
                  <a:gd name="T92" fmla="*/ 12 w 520"/>
                  <a:gd name="T93" fmla="*/ 76 h 433"/>
                  <a:gd name="T94" fmla="*/ 5 w 520"/>
                  <a:gd name="T95" fmla="*/ 72 h 433"/>
                  <a:gd name="T96" fmla="*/ 2 w 520"/>
                  <a:gd name="T97" fmla="*/ 70 h 433"/>
                  <a:gd name="T98" fmla="*/ 0 w 520"/>
                  <a:gd name="T99" fmla="*/ 0 h 4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0"/>
                  <a:gd name="T151" fmla="*/ 0 h 433"/>
                  <a:gd name="T152" fmla="*/ 520 w 520"/>
                  <a:gd name="T153" fmla="*/ 433 h 4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0" h="433">
                    <a:moveTo>
                      <a:pt x="0" y="0"/>
                    </a:moveTo>
                    <a:lnTo>
                      <a:pt x="3" y="1"/>
                    </a:lnTo>
                    <a:lnTo>
                      <a:pt x="13" y="5"/>
                    </a:lnTo>
                    <a:lnTo>
                      <a:pt x="29" y="11"/>
                    </a:lnTo>
                    <a:lnTo>
                      <a:pt x="51" y="19"/>
                    </a:lnTo>
                    <a:lnTo>
                      <a:pt x="78" y="31"/>
                    </a:lnTo>
                    <a:lnTo>
                      <a:pt x="108" y="47"/>
                    </a:lnTo>
                    <a:lnTo>
                      <a:pt x="142" y="65"/>
                    </a:lnTo>
                    <a:lnTo>
                      <a:pt x="180" y="87"/>
                    </a:lnTo>
                    <a:lnTo>
                      <a:pt x="220" y="113"/>
                    </a:lnTo>
                    <a:lnTo>
                      <a:pt x="262" y="143"/>
                    </a:lnTo>
                    <a:lnTo>
                      <a:pt x="304" y="176"/>
                    </a:lnTo>
                    <a:lnTo>
                      <a:pt x="348" y="215"/>
                    </a:lnTo>
                    <a:lnTo>
                      <a:pt x="393" y="257"/>
                    </a:lnTo>
                    <a:lnTo>
                      <a:pt x="436" y="304"/>
                    </a:lnTo>
                    <a:lnTo>
                      <a:pt x="478" y="356"/>
                    </a:lnTo>
                    <a:lnTo>
                      <a:pt x="520" y="414"/>
                    </a:lnTo>
                    <a:lnTo>
                      <a:pt x="519" y="415"/>
                    </a:lnTo>
                    <a:lnTo>
                      <a:pt x="514" y="419"/>
                    </a:lnTo>
                    <a:lnTo>
                      <a:pt x="508" y="423"/>
                    </a:lnTo>
                    <a:lnTo>
                      <a:pt x="500" y="428"/>
                    </a:lnTo>
                    <a:lnTo>
                      <a:pt x="491" y="431"/>
                    </a:lnTo>
                    <a:lnTo>
                      <a:pt x="481" y="433"/>
                    </a:lnTo>
                    <a:lnTo>
                      <a:pt x="471" y="433"/>
                    </a:lnTo>
                    <a:lnTo>
                      <a:pt x="461" y="428"/>
                    </a:lnTo>
                    <a:lnTo>
                      <a:pt x="447" y="418"/>
                    </a:lnTo>
                    <a:lnTo>
                      <a:pt x="426" y="401"/>
                    </a:lnTo>
                    <a:lnTo>
                      <a:pt x="400" y="381"/>
                    </a:lnTo>
                    <a:lnTo>
                      <a:pt x="372" y="356"/>
                    </a:lnTo>
                    <a:lnTo>
                      <a:pt x="343" y="331"/>
                    </a:lnTo>
                    <a:lnTo>
                      <a:pt x="315" y="306"/>
                    </a:lnTo>
                    <a:lnTo>
                      <a:pt x="290" y="282"/>
                    </a:lnTo>
                    <a:lnTo>
                      <a:pt x="269" y="262"/>
                    </a:lnTo>
                    <a:lnTo>
                      <a:pt x="258" y="252"/>
                    </a:lnTo>
                    <a:lnTo>
                      <a:pt x="245" y="239"/>
                    </a:lnTo>
                    <a:lnTo>
                      <a:pt x="228" y="226"/>
                    </a:lnTo>
                    <a:lnTo>
                      <a:pt x="208" y="212"/>
                    </a:lnTo>
                    <a:lnTo>
                      <a:pt x="186" y="196"/>
                    </a:lnTo>
                    <a:lnTo>
                      <a:pt x="164" y="180"/>
                    </a:lnTo>
                    <a:lnTo>
                      <a:pt x="141" y="164"/>
                    </a:lnTo>
                    <a:lnTo>
                      <a:pt x="118" y="148"/>
                    </a:lnTo>
                    <a:lnTo>
                      <a:pt x="96" y="133"/>
                    </a:lnTo>
                    <a:lnTo>
                      <a:pt x="74" y="118"/>
                    </a:lnTo>
                    <a:lnTo>
                      <a:pt x="55" y="105"/>
                    </a:lnTo>
                    <a:lnTo>
                      <a:pt x="38" y="94"/>
                    </a:lnTo>
                    <a:lnTo>
                      <a:pt x="23" y="84"/>
                    </a:lnTo>
                    <a:lnTo>
                      <a:pt x="12" y="76"/>
                    </a:lnTo>
                    <a:lnTo>
                      <a:pt x="5" y="72"/>
                    </a:lnTo>
                    <a:lnTo>
                      <a:pt x="2" y="70"/>
                    </a:lnTo>
                    <a:lnTo>
                      <a:pt x="0" y="0"/>
                    </a:lnTo>
                    <a:close/>
                  </a:path>
                </a:pathLst>
              </a:custGeom>
              <a:solidFill>
                <a:srgbClr val="54280A"/>
              </a:solidFill>
              <a:ln w="9525">
                <a:noFill/>
                <a:round/>
                <a:headEnd/>
                <a:tailEnd/>
              </a:ln>
            </p:spPr>
            <p:txBody>
              <a:bodyPr/>
              <a:lstStyle/>
              <a:p>
                <a:endParaRPr lang="en-US">
                  <a:solidFill>
                    <a:srgbClr val="000000"/>
                  </a:solidFill>
                </a:endParaRPr>
              </a:p>
            </p:txBody>
          </p:sp>
          <p:sp>
            <p:nvSpPr>
              <p:cNvPr id="25801" name="Freeform 114"/>
              <p:cNvSpPr>
                <a:spLocks/>
              </p:cNvSpPr>
              <p:nvPr/>
            </p:nvSpPr>
            <p:spPr bwMode="auto">
              <a:xfrm>
                <a:off x="8372" y="6473"/>
                <a:ext cx="2004" cy="1927"/>
              </a:xfrm>
              <a:custGeom>
                <a:avLst/>
                <a:gdLst>
                  <a:gd name="T0" fmla="*/ 39 w 2004"/>
                  <a:gd name="T1" fmla="*/ 549 h 1927"/>
                  <a:gd name="T2" fmla="*/ 128 w 2004"/>
                  <a:gd name="T3" fmla="*/ 421 h 1927"/>
                  <a:gd name="T4" fmla="*/ 180 w 2004"/>
                  <a:gd name="T5" fmla="*/ 301 h 1927"/>
                  <a:gd name="T6" fmla="*/ 317 w 2004"/>
                  <a:gd name="T7" fmla="*/ 221 h 1927"/>
                  <a:gd name="T8" fmla="*/ 295 w 2004"/>
                  <a:gd name="T9" fmla="*/ 190 h 1927"/>
                  <a:gd name="T10" fmla="*/ 154 w 2004"/>
                  <a:gd name="T11" fmla="*/ 86 h 1927"/>
                  <a:gd name="T12" fmla="*/ 178 w 2004"/>
                  <a:gd name="T13" fmla="*/ 52 h 1927"/>
                  <a:gd name="T14" fmla="*/ 379 w 2004"/>
                  <a:gd name="T15" fmla="*/ 154 h 1927"/>
                  <a:gd name="T16" fmla="*/ 367 w 2004"/>
                  <a:gd name="T17" fmla="*/ 5 h 1927"/>
                  <a:gd name="T18" fmla="*/ 481 w 2004"/>
                  <a:gd name="T19" fmla="*/ 222 h 1927"/>
                  <a:gd name="T20" fmla="*/ 573 w 2004"/>
                  <a:gd name="T21" fmla="*/ 276 h 1927"/>
                  <a:gd name="T22" fmla="*/ 761 w 2004"/>
                  <a:gd name="T23" fmla="*/ 434 h 1927"/>
                  <a:gd name="T24" fmla="*/ 944 w 2004"/>
                  <a:gd name="T25" fmla="*/ 601 h 1927"/>
                  <a:gd name="T26" fmla="*/ 1032 w 2004"/>
                  <a:gd name="T27" fmla="*/ 652 h 1927"/>
                  <a:gd name="T28" fmla="*/ 1209 w 2004"/>
                  <a:gd name="T29" fmla="*/ 672 h 1927"/>
                  <a:gd name="T30" fmla="*/ 1397 w 2004"/>
                  <a:gd name="T31" fmla="*/ 633 h 1927"/>
                  <a:gd name="T32" fmla="*/ 1530 w 2004"/>
                  <a:gd name="T33" fmla="*/ 562 h 1927"/>
                  <a:gd name="T34" fmla="*/ 1700 w 2004"/>
                  <a:gd name="T35" fmla="*/ 552 h 1927"/>
                  <a:gd name="T36" fmla="*/ 1935 w 2004"/>
                  <a:gd name="T37" fmla="*/ 703 h 1927"/>
                  <a:gd name="T38" fmla="*/ 1959 w 2004"/>
                  <a:gd name="T39" fmla="*/ 1079 h 1927"/>
                  <a:gd name="T40" fmla="*/ 1959 w 2004"/>
                  <a:gd name="T41" fmla="*/ 1317 h 1927"/>
                  <a:gd name="T42" fmla="*/ 1881 w 2004"/>
                  <a:gd name="T43" fmla="*/ 1607 h 1927"/>
                  <a:gd name="T44" fmla="*/ 1838 w 2004"/>
                  <a:gd name="T45" fmla="*/ 1693 h 1927"/>
                  <a:gd name="T46" fmla="*/ 1706 w 2004"/>
                  <a:gd name="T47" fmla="*/ 1756 h 1927"/>
                  <a:gd name="T48" fmla="*/ 1762 w 2004"/>
                  <a:gd name="T49" fmla="*/ 1658 h 1927"/>
                  <a:gd name="T50" fmla="*/ 1862 w 2004"/>
                  <a:gd name="T51" fmla="*/ 1440 h 1927"/>
                  <a:gd name="T52" fmla="*/ 1817 w 2004"/>
                  <a:gd name="T53" fmla="*/ 1313 h 1927"/>
                  <a:gd name="T54" fmla="*/ 1684 w 2004"/>
                  <a:gd name="T55" fmla="*/ 1092 h 1927"/>
                  <a:gd name="T56" fmla="*/ 1645 w 2004"/>
                  <a:gd name="T57" fmla="*/ 1294 h 1927"/>
                  <a:gd name="T58" fmla="*/ 1449 w 2004"/>
                  <a:gd name="T59" fmla="*/ 1617 h 1927"/>
                  <a:gd name="T60" fmla="*/ 1353 w 2004"/>
                  <a:gd name="T61" fmla="*/ 1705 h 1927"/>
                  <a:gd name="T62" fmla="*/ 1399 w 2004"/>
                  <a:gd name="T63" fmla="*/ 1608 h 1927"/>
                  <a:gd name="T64" fmla="*/ 1439 w 2004"/>
                  <a:gd name="T65" fmla="*/ 1526 h 1927"/>
                  <a:gd name="T66" fmla="*/ 1519 w 2004"/>
                  <a:gd name="T67" fmla="*/ 1356 h 1927"/>
                  <a:gd name="T68" fmla="*/ 1415 w 2004"/>
                  <a:gd name="T69" fmla="*/ 1299 h 1927"/>
                  <a:gd name="T70" fmla="*/ 1166 w 2004"/>
                  <a:gd name="T71" fmla="*/ 1301 h 1927"/>
                  <a:gd name="T72" fmla="*/ 1069 w 2004"/>
                  <a:gd name="T73" fmla="*/ 1588 h 1927"/>
                  <a:gd name="T74" fmla="*/ 1066 w 2004"/>
                  <a:gd name="T75" fmla="*/ 1790 h 1927"/>
                  <a:gd name="T76" fmla="*/ 1033 w 2004"/>
                  <a:gd name="T77" fmla="*/ 1884 h 1927"/>
                  <a:gd name="T78" fmla="*/ 923 w 2004"/>
                  <a:gd name="T79" fmla="*/ 1914 h 1927"/>
                  <a:gd name="T80" fmla="*/ 976 w 2004"/>
                  <a:gd name="T81" fmla="*/ 1789 h 1927"/>
                  <a:gd name="T82" fmla="*/ 1023 w 2004"/>
                  <a:gd name="T83" fmla="*/ 1647 h 1927"/>
                  <a:gd name="T84" fmla="*/ 973 w 2004"/>
                  <a:gd name="T85" fmla="*/ 1527 h 1927"/>
                  <a:gd name="T86" fmla="*/ 993 w 2004"/>
                  <a:gd name="T87" fmla="*/ 1374 h 1927"/>
                  <a:gd name="T88" fmla="*/ 848 w 2004"/>
                  <a:gd name="T89" fmla="*/ 1341 h 1927"/>
                  <a:gd name="T90" fmla="*/ 883 w 2004"/>
                  <a:gd name="T91" fmla="*/ 1518 h 1927"/>
                  <a:gd name="T92" fmla="*/ 864 w 2004"/>
                  <a:gd name="T93" fmla="*/ 1800 h 1927"/>
                  <a:gd name="T94" fmla="*/ 798 w 2004"/>
                  <a:gd name="T95" fmla="*/ 1838 h 1927"/>
                  <a:gd name="T96" fmla="*/ 811 w 2004"/>
                  <a:gd name="T97" fmla="*/ 1769 h 1927"/>
                  <a:gd name="T98" fmla="*/ 851 w 2004"/>
                  <a:gd name="T99" fmla="*/ 1633 h 1927"/>
                  <a:gd name="T100" fmla="*/ 809 w 2004"/>
                  <a:gd name="T101" fmla="*/ 1501 h 1927"/>
                  <a:gd name="T102" fmla="*/ 750 w 2004"/>
                  <a:gd name="T103" fmla="*/ 1321 h 1927"/>
                  <a:gd name="T104" fmla="*/ 629 w 2004"/>
                  <a:gd name="T105" fmla="*/ 1208 h 1927"/>
                  <a:gd name="T106" fmla="*/ 591 w 2004"/>
                  <a:gd name="T107" fmla="*/ 861 h 1927"/>
                  <a:gd name="T108" fmla="*/ 443 w 2004"/>
                  <a:gd name="T109" fmla="*/ 586 h 1927"/>
                  <a:gd name="T110" fmla="*/ 283 w 2004"/>
                  <a:gd name="T111" fmla="*/ 612 h 1927"/>
                  <a:gd name="T112" fmla="*/ 184 w 2004"/>
                  <a:gd name="T113" fmla="*/ 662 h 1927"/>
                  <a:gd name="T114" fmla="*/ 104 w 2004"/>
                  <a:gd name="T115" fmla="*/ 709 h 19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4"/>
                  <a:gd name="T175" fmla="*/ 0 h 1927"/>
                  <a:gd name="T176" fmla="*/ 2004 w 2004"/>
                  <a:gd name="T177" fmla="*/ 1927 h 19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4" h="1927">
                    <a:moveTo>
                      <a:pt x="16" y="676"/>
                    </a:moveTo>
                    <a:lnTo>
                      <a:pt x="15" y="672"/>
                    </a:lnTo>
                    <a:lnTo>
                      <a:pt x="10" y="662"/>
                    </a:lnTo>
                    <a:lnTo>
                      <a:pt x="6" y="645"/>
                    </a:lnTo>
                    <a:lnTo>
                      <a:pt x="1" y="627"/>
                    </a:lnTo>
                    <a:lnTo>
                      <a:pt x="0" y="607"/>
                    </a:lnTo>
                    <a:lnTo>
                      <a:pt x="3" y="588"/>
                    </a:lnTo>
                    <a:lnTo>
                      <a:pt x="10" y="571"/>
                    </a:lnTo>
                    <a:lnTo>
                      <a:pt x="23" y="558"/>
                    </a:lnTo>
                    <a:lnTo>
                      <a:pt x="39" y="549"/>
                    </a:lnTo>
                    <a:lnTo>
                      <a:pt x="51" y="541"/>
                    </a:lnTo>
                    <a:lnTo>
                      <a:pt x="61" y="533"/>
                    </a:lnTo>
                    <a:lnTo>
                      <a:pt x="68" y="524"/>
                    </a:lnTo>
                    <a:lnTo>
                      <a:pt x="75" y="514"/>
                    </a:lnTo>
                    <a:lnTo>
                      <a:pt x="82" y="504"/>
                    </a:lnTo>
                    <a:lnTo>
                      <a:pt x="89" y="490"/>
                    </a:lnTo>
                    <a:lnTo>
                      <a:pt x="98" y="473"/>
                    </a:lnTo>
                    <a:lnTo>
                      <a:pt x="107" y="455"/>
                    </a:lnTo>
                    <a:lnTo>
                      <a:pt x="118" y="437"/>
                    </a:lnTo>
                    <a:lnTo>
                      <a:pt x="128" y="421"/>
                    </a:lnTo>
                    <a:lnTo>
                      <a:pt x="137" y="406"/>
                    </a:lnTo>
                    <a:lnTo>
                      <a:pt x="145" y="391"/>
                    </a:lnTo>
                    <a:lnTo>
                      <a:pt x="152" y="378"/>
                    </a:lnTo>
                    <a:lnTo>
                      <a:pt x="159" y="366"/>
                    </a:lnTo>
                    <a:lnTo>
                      <a:pt x="162" y="354"/>
                    </a:lnTo>
                    <a:lnTo>
                      <a:pt x="166" y="344"/>
                    </a:lnTo>
                    <a:lnTo>
                      <a:pt x="168" y="333"/>
                    </a:lnTo>
                    <a:lnTo>
                      <a:pt x="172" y="321"/>
                    </a:lnTo>
                    <a:lnTo>
                      <a:pt x="176" y="311"/>
                    </a:lnTo>
                    <a:lnTo>
                      <a:pt x="180" y="301"/>
                    </a:lnTo>
                    <a:lnTo>
                      <a:pt x="188" y="292"/>
                    </a:lnTo>
                    <a:lnTo>
                      <a:pt x="198" y="284"/>
                    </a:lnTo>
                    <a:lnTo>
                      <a:pt x="210" y="277"/>
                    </a:lnTo>
                    <a:lnTo>
                      <a:pt x="224" y="271"/>
                    </a:lnTo>
                    <a:lnTo>
                      <a:pt x="239" y="264"/>
                    </a:lnTo>
                    <a:lnTo>
                      <a:pt x="255" y="256"/>
                    </a:lnTo>
                    <a:lnTo>
                      <a:pt x="271" y="247"/>
                    </a:lnTo>
                    <a:lnTo>
                      <a:pt x="286" y="238"/>
                    </a:lnTo>
                    <a:lnTo>
                      <a:pt x="302" y="229"/>
                    </a:lnTo>
                    <a:lnTo>
                      <a:pt x="317" y="221"/>
                    </a:lnTo>
                    <a:lnTo>
                      <a:pt x="331" y="214"/>
                    </a:lnTo>
                    <a:lnTo>
                      <a:pt x="342" y="208"/>
                    </a:lnTo>
                    <a:lnTo>
                      <a:pt x="349" y="204"/>
                    </a:lnTo>
                    <a:lnTo>
                      <a:pt x="351" y="201"/>
                    </a:lnTo>
                    <a:lnTo>
                      <a:pt x="349" y="199"/>
                    </a:lnTo>
                    <a:lnTo>
                      <a:pt x="342" y="196"/>
                    </a:lnTo>
                    <a:lnTo>
                      <a:pt x="334" y="195"/>
                    </a:lnTo>
                    <a:lnTo>
                      <a:pt x="323" y="193"/>
                    </a:lnTo>
                    <a:lnTo>
                      <a:pt x="310" y="192"/>
                    </a:lnTo>
                    <a:lnTo>
                      <a:pt x="295" y="190"/>
                    </a:lnTo>
                    <a:lnTo>
                      <a:pt x="280" y="186"/>
                    </a:lnTo>
                    <a:lnTo>
                      <a:pt x="264" y="181"/>
                    </a:lnTo>
                    <a:lnTo>
                      <a:pt x="250" y="176"/>
                    </a:lnTo>
                    <a:lnTo>
                      <a:pt x="234" y="169"/>
                    </a:lnTo>
                    <a:lnTo>
                      <a:pt x="219" y="162"/>
                    </a:lnTo>
                    <a:lnTo>
                      <a:pt x="205" y="152"/>
                    </a:lnTo>
                    <a:lnTo>
                      <a:pt x="193" y="143"/>
                    </a:lnTo>
                    <a:lnTo>
                      <a:pt x="180" y="130"/>
                    </a:lnTo>
                    <a:lnTo>
                      <a:pt x="167" y="109"/>
                    </a:lnTo>
                    <a:lnTo>
                      <a:pt x="154" y="86"/>
                    </a:lnTo>
                    <a:lnTo>
                      <a:pt x="142" y="61"/>
                    </a:lnTo>
                    <a:lnTo>
                      <a:pt x="131" y="38"/>
                    </a:lnTo>
                    <a:lnTo>
                      <a:pt x="122" y="18"/>
                    </a:lnTo>
                    <a:lnTo>
                      <a:pt x="116" y="5"/>
                    </a:lnTo>
                    <a:lnTo>
                      <a:pt x="114" y="0"/>
                    </a:lnTo>
                    <a:lnTo>
                      <a:pt x="117" y="3"/>
                    </a:lnTo>
                    <a:lnTo>
                      <a:pt x="127" y="11"/>
                    </a:lnTo>
                    <a:lnTo>
                      <a:pt x="140" y="23"/>
                    </a:lnTo>
                    <a:lnTo>
                      <a:pt x="159" y="38"/>
                    </a:lnTo>
                    <a:lnTo>
                      <a:pt x="178" y="52"/>
                    </a:lnTo>
                    <a:lnTo>
                      <a:pt x="199" y="66"/>
                    </a:lnTo>
                    <a:lnTo>
                      <a:pt x="218" y="78"/>
                    </a:lnTo>
                    <a:lnTo>
                      <a:pt x="235" y="85"/>
                    </a:lnTo>
                    <a:lnTo>
                      <a:pt x="254" y="92"/>
                    </a:lnTo>
                    <a:lnTo>
                      <a:pt x="277" y="101"/>
                    </a:lnTo>
                    <a:lnTo>
                      <a:pt x="301" y="113"/>
                    </a:lnTo>
                    <a:lnTo>
                      <a:pt x="325" y="126"/>
                    </a:lnTo>
                    <a:lnTo>
                      <a:pt x="349" y="137"/>
                    </a:lnTo>
                    <a:lnTo>
                      <a:pt x="367" y="147"/>
                    </a:lnTo>
                    <a:lnTo>
                      <a:pt x="379" y="154"/>
                    </a:lnTo>
                    <a:lnTo>
                      <a:pt x="384" y="156"/>
                    </a:lnTo>
                    <a:lnTo>
                      <a:pt x="381" y="152"/>
                    </a:lnTo>
                    <a:lnTo>
                      <a:pt x="375" y="142"/>
                    </a:lnTo>
                    <a:lnTo>
                      <a:pt x="367" y="126"/>
                    </a:lnTo>
                    <a:lnTo>
                      <a:pt x="359" y="105"/>
                    </a:lnTo>
                    <a:lnTo>
                      <a:pt x="353" y="81"/>
                    </a:lnTo>
                    <a:lnTo>
                      <a:pt x="351" y="54"/>
                    </a:lnTo>
                    <a:lnTo>
                      <a:pt x="353" y="27"/>
                    </a:lnTo>
                    <a:lnTo>
                      <a:pt x="363" y="0"/>
                    </a:lnTo>
                    <a:lnTo>
                      <a:pt x="367" y="5"/>
                    </a:lnTo>
                    <a:lnTo>
                      <a:pt x="375" y="18"/>
                    </a:lnTo>
                    <a:lnTo>
                      <a:pt x="389" y="38"/>
                    </a:lnTo>
                    <a:lnTo>
                      <a:pt x="405" y="61"/>
                    </a:lnTo>
                    <a:lnTo>
                      <a:pt x="420" y="87"/>
                    </a:lnTo>
                    <a:lnTo>
                      <a:pt x="435" y="113"/>
                    </a:lnTo>
                    <a:lnTo>
                      <a:pt x="446" y="137"/>
                    </a:lnTo>
                    <a:lnTo>
                      <a:pt x="453" y="156"/>
                    </a:lnTo>
                    <a:lnTo>
                      <a:pt x="462" y="186"/>
                    </a:lnTo>
                    <a:lnTo>
                      <a:pt x="473" y="209"/>
                    </a:lnTo>
                    <a:lnTo>
                      <a:pt x="481" y="222"/>
                    </a:lnTo>
                    <a:lnTo>
                      <a:pt x="485" y="227"/>
                    </a:lnTo>
                    <a:lnTo>
                      <a:pt x="486" y="228"/>
                    </a:lnTo>
                    <a:lnTo>
                      <a:pt x="490" y="229"/>
                    </a:lnTo>
                    <a:lnTo>
                      <a:pt x="496" y="233"/>
                    </a:lnTo>
                    <a:lnTo>
                      <a:pt x="504" y="237"/>
                    </a:lnTo>
                    <a:lnTo>
                      <a:pt x="515" y="243"/>
                    </a:lnTo>
                    <a:lnTo>
                      <a:pt x="527" y="250"/>
                    </a:lnTo>
                    <a:lnTo>
                      <a:pt x="541" y="257"/>
                    </a:lnTo>
                    <a:lnTo>
                      <a:pt x="555" y="266"/>
                    </a:lnTo>
                    <a:lnTo>
                      <a:pt x="573" y="276"/>
                    </a:lnTo>
                    <a:lnTo>
                      <a:pt x="590" y="288"/>
                    </a:lnTo>
                    <a:lnTo>
                      <a:pt x="607" y="300"/>
                    </a:lnTo>
                    <a:lnTo>
                      <a:pt x="626" y="313"/>
                    </a:lnTo>
                    <a:lnTo>
                      <a:pt x="644" y="329"/>
                    </a:lnTo>
                    <a:lnTo>
                      <a:pt x="664" y="344"/>
                    </a:lnTo>
                    <a:lnTo>
                      <a:pt x="682" y="360"/>
                    </a:lnTo>
                    <a:lnTo>
                      <a:pt x="702" y="378"/>
                    </a:lnTo>
                    <a:lnTo>
                      <a:pt x="721" y="396"/>
                    </a:lnTo>
                    <a:lnTo>
                      <a:pt x="741" y="416"/>
                    </a:lnTo>
                    <a:lnTo>
                      <a:pt x="761" y="434"/>
                    </a:lnTo>
                    <a:lnTo>
                      <a:pt x="782" y="455"/>
                    </a:lnTo>
                    <a:lnTo>
                      <a:pt x="804" y="474"/>
                    </a:lnTo>
                    <a:lnTo>
                      <a:pt x="825" y="493"/>
                    </a:lnTo>
                    <a:lnTo>
                      <a:pt x="845" y="512"/>
                    </a:lnTo>
                    <a:lnTo>
                      <a:pt x="865" y="530"/>
                    </a:lnTo>
                    <a:lnTo>
                      <a:pt x="883" y="547"/>
                    </a:lnTo>
                    <a:lnTo>
                      <a:pt x="901" y="562"/>
                    </a:lnTo>
                    <a:lnTo>
                      <a:pt x="917" y="577"/>
                    </a:lnTo>
                    <a:lnTo>
                      <a:pt x="932" y="590"/>
                    </a:lnTo>
                    <a:lnTo>
                      <a:pt x="944" y="601"/>
                    </a:lnTo>
                    <a:lnTo>
                      <a:pt x="954" y="609"/>
                    </a:lnTo>
                    <a:lnTo>
                      <a:pt x="962" y="617"/>
                    </a:lnTo>
                    <a:lnTo>
                      <a:pt x="967" y="621"/>
                    </a:lnTo>
                    <a:lnTo>
                      <a:pt x="972" y="624"/>
                    </a:lnTo>
                    <a:lnTo>
                      <a:pt x="978" y="628"/>
                    </a:lnTo>
                    <a:lnTo>
                      <a:pt x="987" y="632"/>
                    </a:lnTo>
                    <a:lnTo>
                      <a:pt x="996" y="637"/>
                    </a:lnTo>
                    <a:lnTo>
                      <a:pt x="1006" y="642"/>
                    </a:lnTo>
                    <a:lnTo>
                      <a:pt x="1018" y="646"/>
                    </a:lnTo>
                    <a:lnTo>
                      <a:pt x="1032" y="652"/>
                    </a:lnTo>
                    <a:lnTo>
                      <a:pt x="1046" y="657"/>
                    </a:lnTo>
                    <a:lnTo>
                      <a:pt x="1062" y="661"/>
                    </a:lnTo>
                    <a:lnTo>
                      <a:pt x="1078" y="665"/>
                    </a:lnTo>
                    <a:lnTo>
                      <a:pt x="1095" y="669"/>
                    </a:lnTo>
                    <a:lnTo>
                      <a:pt x="1113" y="672"/>
                    </a:lnTo>
                    <a:lnTo>
                      <a:pt x="1131" y="674"/>
                    </a:lnTo>
                    <a:lnTo>
                      <a:pt x="1151" y="675"/>
                    </a:lnTo>
                    <a:lnTo>
                      <a:pt x="1170" y="675"/>
                    </a:lnTo>
                    <a:lnTo>
                      <a:pt x="1190" y="674"/>
                    </a:lnTo>
                    <a:lnTo>
                      <a:pt x="1209" y="672"/>
                    </a:lnTo>
                    <a:lnTo>
                      <a:pt x="1230" y="670"/>
                    </a:lnTo>
                    <a:lnTo>
                      <a:pt x="1250" y="668"/>
                    </a:lnTo>
                    <a:lnTo>
                      <a:pt x="1269" y="665"/>
                    </a:lnTo>
                    <a:lnTo>
                      <a:pt x="1290" y="662"/>
                    </a:lnTo>
                    <a:lnTo>
                      <a:pt x="1308" y="658"/>
                    </a:lnTo>
                    <a:lnTo>
                      <a:pt x="1327" y="654"/>
                    </a:lnTo>
                    <a:lnTo>
                      <a:pt x="1346" y="649"/>
                    </a:lnTo>
                    <a:lnTo>
                      <a:pt x="1364" y="644"/>
                    </a:lnTo>
                    <a:lnTo>
                      <a:pt x="1381" y="639"/>
                    </a:lnTo>
                    <a:lnTo>
                      <a:pt x="1397" y="633"/>
                    </a:lnTo>
                    <a:lnTo>
                      <a:pt x="1413" y="627"/>
                    </a:lnTo>
                    <a:lnTo>
                      <a:pt x="1427" y="621"/>
                    </a:lnTo>
                    <a:lnTo>
                      <a:pt x="1441" y="614"/>
                    </a:lnTo>
                    <a:lnTo>
                      <a:pt x="1454" y="606"/>
                    </a:lnTo>
                    <a:lnTo>
                      <a:pt x="1465" y="598"/>
                    </a:lnTo>
                    <a:lnTo>
                      <a:pt x="1476" y="590"/>
                    </a:lnTo>
                    <a:lnTo>
                      <a:pt x="1488" y="583"/>
                    </a:lnTo>
                    <a:lnTo>
                      <a:pt x="1502" y="576"/>
                    </a:lnTo>
                    <a:lnTo>
                      <a:pt x="1515" y="568"/>
                    </a:lnTo>
                    <a:lnTo>
                      <a:pt x="1530" y="562"/>
                    </a:lnTo>
                    <a:lnTo>
                      <a:pt x="1544" y="557"/>
                    </a:lnTo>
                    <a:lnTo>
                      <a:pt x="1560" y="552"/>
                    </a:lnTo>
                    <a:lnTo>
                      <a:pt x="1576" y="549"/>
                    </a:lnTo>
                    <a:lnTo>
                      <a:pt x="1593" y="546"/>
                    </a:lnTo>
                    <a:lnTo>
                      <a:pt x="1610" y="544"/>
                    </a:lnTo>
                    <a:lnTo>
                      <a:pt x="1627" y="543"/>
                    </a:lnTo>
                    <a:lnTo>
                      <a:pt x="1645" y="543"/>
                    </a:lnTo>
                    <a:lnTo>
                      <a:pt x="1664" y="545"/>
                    </a:lnTo>
                    <a:lnTo>
                      <a:pt x="1682" y="548"/>
                    </a:lnTo>
                    <a:lnTo>
                      <a:pt x="1700" y="552"/>
                    </a:lnTo>
                    <a:lnTo>
                      <a:pt x="1720" y="558"/>
                    </a:lnTo>
                    <a:lnTo>
                      <a:pt x="1740" y="566"/>
                    </a:lnTo>
                    <a:lnTo>
                      <a:pt x="1762" y="576"/>
                    </a:lnTo>
                    <a:lnTo>
                      <a:pt x="1787" y="588"/>
                    </a:lnTo>
                    <a:lnTo>
                      <a:pt x="1811" y="602"/>
                    </a:lnTo>
                    <a:lnTo>
                      <a:pt x="1838" y="619"/>
                    </a:lnTo>
                    <a:lnTo>
                      <a:pt x="1863" y="637"/>
                    </a:lnTo>
                    <a:lnTo>
                      <a:pt x="1888" y="658"/>
                    </a:lnTo>
                    <a:lnTo>
                      <a:pt x="1912" y="679"/>
                    </a:lnTo>
                    <a:lnTo>
                      <a:pt x="1935" y="703"/>
                    </a:lnTo>
                    <a:lnTo>
                      <a:pt x="1955" y="728"/>
                    </a:lnTo>
                    <a:lnTo>
                      <a:pt x="1973" y="756"/>
                    </a:lnTo>
                    <a:lnTo>
                      <a:pt x="1987" y="785"/>
                    </a:lnTo>
                    <a:lnTo>
                      <a:pt x="1997" y="815"/>
                    </a:lnTo>
                    <a:lnTo>
                      <a:pt x="2003" y="847"/>
                    </a:lnTo>
                    <a:lnTo>
                      <a:pt x="2004" y="880"/>
                    </a:lnTo>
                    <a:lnTo>
                      <a:pt x="2001" y="915"/>
                    </a:lnTo>
                    <a:lnTo>
                      <a:pt x="1986" y="979"/>
                    </a:lnTo>
                    <a:lnTo>
                      <a:pt x="1973" y="1034"/>
                    </a:lnTo>
                    <a:lnTo>
                      <a:pt x="1959" y="1079"/>
                    </a:lnTo>
                    <a:lnTo>
                      <a:pt x="1950" y="1116"/>
                    </a:lnTo>
                    <a:lnTo>
                      <a:pt x="1941" y="1146"/>
                    </a:lnTo>
                    <a:lnTo>
                      <a:pt x="1935" y="1170"/>
                    </a:lnTo>
                    <a:lnTo>
                      <a:pt x="1934" y="1192"/>
                    </a:lnTo>
                    <a:lnTo>
                      <a:pt x="1937" y="1209"/>
                    </a:lnTo>
                    <a:lnTo>
                      <a:pt x="1944" y="1228"/>
                    </a:lnTo>
                    <a:lnTo>
                      <a:pt x="1950" y="1248"/>
                    </a:lnTo>
                    <a:lnTo>
                      <a:pt x="1956" y="1271"/>
                    </a:lnTo>
                    <a:lnTo>
                      <a:pt x="1958" y="1293"/>
                    </a:lnTo>
                    <a:lnTo>
                      <a:pt x="1959" y="1317"/>
                    </a:lnTo>
                    <a:lnTo>
                      <a:pt x="1955" y="1338"/>
                    </a:lnTo>
                    <a:lnTo>
                      <a:pt x="1946" y="1358"/>
                    </a:lnTo>
                    <a:lnTo>
                      <a:pt x="1931" y="1374"/>
                    </a:lnTo>
                    <a:lnTo>
                      <a:pt x="1916" y="1395"/>
                    </a:lnTo>
                    <a:lnTo>
                      <a:pt x="1905" y="1423"/>
                    </a:lnTo>
                    <a:lnTo>
                      <a:pt x="1896" y="1458"/>
                    </a:lnTo>
                    <a:lnTo>
                      <a:pt x="1890" y="1497"/>
                    </a:lnTo>
                    <a:lnTo>
                      <a:pt x="1886" y="1536"/>
                    </a:lnTo>
                    <a:lnTo>
                      <a:pt x="1884" y="1574"/>
                    </a:lnTo>
                    <a:lnTo>
                      <a:pt x="1881" y="1607"/>
                    </a:lnTo>
                    <a:lnTo>
                      <a:pt x="1878" y="1632"/>
                    </a:lnTo>
                    <a:lnTo>
                      <a:pt x="1878" y="1634"/>
                    </a:lnTo>
                    <a:lnTo>
                      <a:pt x="1877" y="1639"/>
                    </a:lnTo>
                    <a:lnTo>
                      <a:pt x="1874" y="1646"/>
                    </a:lnTo>
                    <a:lnTo>
                      <a:pt x="1872" y="1655"/>
                    </a:lnTo>
                    <a:lnTo>
                      <a:pt x="1867" y="1664"/>
                    </a:lnTo>
                    <a:lnTo>
                      <a:pt x="1861" y="1672"/>
                    </a:lnTo>
                    <a:lnTo>
                      <a:pt x="1852" y="1681"/>
                    </a:lnTo>
                    <a:lnTo>
                      <a:pt x="1841" y="1687"/>
                    </a:lnTo>
                    <a:lnTo>
                      <a:pt x="1838" y="1693"/>
                    </a:lnTo>
                    <a:lnTo>
                      <a:pt x="1830" y="1710"/>
                    </a:lnTo>
                    <a:lnTo>
                      <a:pt x="1824" y="1736"/>
                    </a:lnTo>
                    <a:lnTo>
                      <a:pt x="1825" y="1768"/>
                    </a:lnTo>
                    <a:lnTo>
                      <a:pt x="1819" y="1769"/>
                    </a:lnTo>
                    <a:lnTo>
                      <a:pt x="1805" y="1770"/>
                    </a:lnTo>
                    <a:lnTo>
                      <a:pt x="1783" y="1771"/>
                    </a:lnTo>
                    <a:lnTo>
                      <a:pt x="1758" y="1770"/>
                    </a:lnTo>
                    <a:lnTo>
                      <a:pt x="1735" y="1769"/>
                    </a:lnTo>
                    <a:lnTo>
                      <a:pt x="1717" y="1765"/>
                    </a:lnTo>
                    <a:lnTo>
                      <a:pt x="1706" y="1756"/>
                    </a:lnTo>
                    <a:lnTo>
                      <a:pt x="1706" y="1745"/>
                    </a:lnTo>
                    <a:lnTo>
                      <a:pt x="1715" y="1733"/>
                    </a:lnTo>
                    <a:lnTo>
                      <a:pt x="1724" y="1722"/>
                    </a:lnTo>
                    <a:lnTo>
                      <a:pt x="1734" y="1712"/>
                    </a:lnTo>
                    <a:lnTo>
                      <a:pt x="1745" y="1704"/>
                    </a:lnTo>
                    <a:lnTo>
                      <a:pt x="1754" y="1696"/>
                    </a:lnTo>
                    <a:lnTo>
                      <a:pt x="1761" y="1688"/>
                    </a:lnTo>
                    <a:lnTo>
                      <a:pt x="1766" y="1681"/>
                    </a:lnTo>
                    <a:lnTo>
                      <a:pt x="1766" y="1671"/>
                    </a:lnTo>
                    <a:lnTo>
                      <a:pt x="1762" y="1658"/>
                    </a:lnTo>
                    <a:lnTo>
                      <a:pt x="1760" y="1649"/>
                    </a:lnTo>
                    <a:lnTo>
                      <a:pt x="1765" y="1635"/>
                    </a:lnTo>
                    <a:lnTo>
                      <a:pt x="1782" y="1610"/>
                    </a:lnTo>
                    <a:lnTo>
                      <a:pt x="1794" y="1591"/>
                    </a:lnTo>
                    <a:lnTo>
                      <a:pt x="1807" y="1570"/>
                    </a:lnTo>
                    <a:lnTo>
                      <a:pt x="1821" y="1547"/>
                    </a:lnTo>
                    <a:lnTo>
                      <a:pt x="1833" y="1522"/>
                    </a:lnTo>
                    <a:lnTo>
                      <a:pt x="1845" y="1496"/>
                    </a:lnTo>
                    <a:lnTo>
                      <a:pt x="1855" y="1468"/>
                    </a:lnTo>
                    <a:lnTo>
                      <a:pt x="1862" y="1440"/>
                    </a:lnTo>
                    <a:lnTo>
                      <a:pt x="1868" y="1410"/>
                    </a:lnTo>
                    <a:lnTo>
                      <a:pt x="1871" y="1384"/>
                    </a:lnTo>
                    <a:lnTo>
                      <a:pt x="1872" y="1367"/>
                    </a:lnTo>
                    <a:lnTo>
                      <a:pt x="1869" y="1355"/>
                    </a:lnTo>
                    <a:lnTo>
                      <a:pt x="1866" y="1347"/>
                    </a:lnTo>
                    <a:lnTo>
                      <a:pt x="1860" y="1342"/>
                    </a:lnTo>
                    <a:lnTo>
                      <a:pt x="1852" y="1338"/>
                    </a:lnTo>
                    <a:lnTo>
                      <a:pt x="1843" y="1333"/>
                    </a:lnTo>
                    <a:lnTo>
                      <a:pt x="1832" y="1325"/>
                    </a:lnTo>
                    <a:lnTo>
                      <a:pt x="1817" y="1313"/>
                    </a:lnTo>
                    <a:lnTo>
                      <a:pt x="1801" y="1297"/>
                    </a:lnTo>
                    <a:lnTo>
                      <a:pt x="1783" y="1280"/>
                    </a:lnTo>
                    <a:lnTo>
                      <a:pt x="1763" y="1259"/>
                    </a:lnTo>
                    <a:lnTo>
                      <a:pt x="1746" y="1239"/>
                    </a:lnTo>
                    <a:lnTo>
                      <a:pt x="1729" y="1218"/>
                    </a:lnTo>
                    <a:lnTo>
                      <a:pt x="1717" y="1198"/>
                    </a:lnTo>
                    <a:lnTo>
                      <a:pt x="1709" y="1178"/>
                    </a:lnTo>
                    <a:lnTo>
                      <a:pt x="1698" y="1142"/>
                    </a:lnTo>
                    <a:lnTo>
                      <a:pt x="1690" y="1113"/>
                    </a:lnTo>
                    <a:lnTo>
                      <a:pt x="1684" y="1092"/>
                    </a:lnTo>
                    <a:lnTo>
                      <a:pt x="1683" y="1084"/>
                    </a:lnTo>
                    <a:lnTo>
                      <a:pt x="1618" y="1173"/>
                    </a:lnTo>
                    <a:lnTo>
                      <a:pt x="1621" y="1177"/>
                    </a:lnTo>
                    <a:lnTo>
                      <a:pt x="1627" y="1188"/>
                    </a:lnTo>
                    <a:lnTo>
                      <a:pt x="1636" y="1202"/>
                    </a:lnTo>
                    <a:lnTo>
                      <a:pt x="1644" y="1220"/>
                    </a:lnTo>
                    <a:lnTo>
                      <a:pt x="1650" y="1240"/>
                    </a:lnTo>
                    <a:lnTo>
                      <a:pt x="1655" y="1260"/>
                    </a:lnTo>
                    <a:lnTo>
                      <a:pt x="1654" y="1279"/>
                    </a:lnTo>
                    <a:lnTo>
                      <a:pt x="1645" y="1294"/>
                    </a:lnTo>
                    <a:lnTo>
                      <a:pt x="1631" y="1313"/>
                    </a:lnTo>
                    <a:lnTo>
                      <a:pt x="1610" y="1339"/>
                    </a:lnTo>
                    <a:lnTo>
                      <a:pt x="1587" y="1372"/>
                    </a:lnTo>
                    <a:lnTo>
                      <a:pt x="1562" y="1410"/>
                    </a:lnTo>
                    <a:lnTo>
                      <a:pt x="1541" y="1451"/>
                    </a:lnTo>
                    <a:lnTo>
                      <a:pt x="1521" y="1492"/>
                    </a:lnTo>
                    <a:lnTo>
                      <a:pt x="1508" y="1532"/>
                    </a:lnTo>
                    <a:lnTo>
                      <a:pt x="1503" y="1570"/>
                    </a:lnTo>
                    <a:lnTo>
                      <a:pt x="1449" y="1614"/>
                    </a:lnTo>
                    <a:lnTo>
                      <a:pt x="1449" y="1617"/>
                    </a:lnTo>
                    <a:lnTo>
                      <a:pt x="1447" y="1625"/>
                    </a:lnTo>
                    <a:lnTo>
                      <a:pt x="1444" y="1636"/>
                    </a:lnTo>
                    <a:lnTo>
                      <a:pt x="1439" y="1651"/>
                    </a:lnTo>
                    <a:lnTo>
                      <a:pt x="1433" y="1665"/>
                    </a:lnTo>
                    <a:lnTo>
                      <a:pt x="1425" y="1680"/>
                    </a:lnTo>
                    <a:lnTo>
                      <a:pt x="1414" y="1692"/>
                    </a:lnTo>
                    <a:lnTo>
                      <a:pt x="1402" y="1700"/>
                    </a:lnTo>
                    <a:lnTo>
                      <a:pt x="1386" y="1705"/>
                    </a:lnTo>
                    <a:lnTo>
                      <a:pt x="1370" y="1706"/>
                    </a:lnTo>
                    <a:lnTo>
                      <a:pt x="1353" y="1705"/>
                    </a:lnTo>
                    <a:lnTo>
                      <a:pt x="1340" y="1700"/>
                    </a:lnTo>
                    <a:lnTo>
                      <a:pt x="1329" y="1692"/>
                    </a:lnTo>
                    <a:lnTo>
                      <a:pt x="1323" y="1683"/>
                    </a:lnTo>
                    <a:lnTo>
                      <a:pt x="1324" y="1670"/>
                    </a:lnTo>
                    <a:lnTo>
                      <a:pt x="1332" y="1656"/>
                    </a:lnTo>
                    <a:lnTo>
                      <a:pt x="1347" y="1643"/>
                    </a:lnTo>
                    <a:lnTo>
                      <a:pt x="1362" y="1631"/>
                    </a:lnTo>
                    <a:lnTo>
                      <a:pt x="1376" y="1622"/>
                    </a:lnTo>
                    <a:lnTo>
                      <a:pt x="1388" y="1615"/>
                    </a:lnTo>
                    <a:lnTo>
                      <a:pt x="1399" y="1608"/>
                    </a:lnTo>
                    <a:lnTo>
                      <a:pt x="1408" y="1601"/>
                    </a:lnTo>
                    <a:lnTo>
                      <a:pt x="1411" y="1593"/>
                    </a:lnTo>
                    <a:lnTo>
                      <a:pt x="1411" y="1584"/>
                    </a:lnTo>
                    <a:lnTo>
                      <a:pt x="1410" y="1575"/>
                    </a:lnTo>
                    <a:lnTo>
                      <a:pt x="1411" y="1566"/>
                    </a:lnTo>
                    <a:lnTo>
                      <a:pt x="1414" y="1558"/>
                    </a:lnTo>
                    <a:lnTo>
                      <a:pt x="1418" y="1549"/>
                    </a:lnTo>
                    <a:lnTo>
                      <a:pt x="1424" y="1541"/>
                    </a:lnTo>
                    <a:lnTo>
                      <a:pt x="1431" y="1533"/>
                    </a:lnTo>
                    <a:lnTo>
                      <a:pt x="1439" y="1526"/>
                    </a:lnTo>
                    <a:lnTo>
                      <a:pt x="1449" y="1518"/>
                    </a:lnTo>
                    <a:lnTo>
                      <a:pt x="1460" y="1508"/>
                    </a:lnTo>
                    <a:lnTo>
                      <a:pt x="1470" y="1497"/>
                    </a:lnTo>
                    <a:lnTo>
                      <a:pt x="1481" y="1484"/>
                    </a:lnTo>
                    <a:lnTo>
                      <a:pt x="1492" y="1468"/>
                    </a:lnTo>
                    <a:lnTo>
                      <a:pt x="1502" y="1452"/>
                    </a:lnTo>
                    <a:lnTo>
                      <a:pt x="1509" y="1435"/>
                    </a:lnTo>
                    <a:lnTo>
                      <a:pt x="1515" y="1416"/>
                    </a:lnTo>
                    <a:lnTo>
                      <a:pt x="1519" y="1397"/>
                    </a:lnTo>
                    <a:lnTo>
                      <a:pt x="1519" y="1356"/>
                    </a:lnTo>
                    <a:lnTo>
                      <a:pt x="1513" y="1319"/>
                    </a:lnTo>
                    <a:lnTo>
                      <a:pt x="1505" y="1291"/>
                    </a:lnTo>
                    <a:lnTo>
                      <a:pt x="1502" y="1281"/>
                    </a:lnTo>
                    <a:lnTo>
                      <a:pt x="1499" y="1282"/>
                    </a:lnTo>
                    <a:lnTo>
                      <a:pt x="1493" y="1283"/>
                    </a:lnTo>
                    <a:lnTo>
                      <a:pt x="1485" y="1286"/>
                    </a:lnTo>
                    <a:lnTo>
                      <a:pt x="1471" y="1289"/>
                    </a:lnTo>
                    <a:lnTo>
                      <a:pt x="1455" y="1292"/>
                    </a:lnTo>
                    <a:lnTo>
                      <a:pt x="1437" y="1296"/>
                    </a:lnTo>
                    <a:lnTo>
                      <a:pt x="1415" y="1299"/>
                    </a:lnTo>
                    <a:lnTo>
                      <a:pt x="1392" y="1303"/>
                    </a:lnTo>
                    <a:lnTo>
                      <a:pt x="1368" y="1306"/>
                    </a:lnTo>
                    <a:lnTo>
                      <a:pt x="1341" y="1308"/>
                    </a:lnTo>
                    <a:lnTo>
                      <a:pt x="1314" y="1311"/>
                    </a:lnTo>
                    <a:lnTo>
                      <a:pt x="1285" y="1311"/>
                    </a:lnTo>
                    <a:lnTo>
                      <a:pt x="1257" y="1310"/>
                    </a:lnTo>
                    <a:lnTo>
                      <a:pt x="1228" y="1307"/>
                    </a:lnTo>
                    <a:lnTo>
                      <a:pt x="1198" y="1304"/>
                    </a:lnTo>
                    <a:lnTo>
                      <a:pt x="1169" y="1298"/>
                    </a:lnTo>
                    <a:lnTo>
                      <a:pt x="1166" y="1301"/>
                    </a:lnTo>
                    <a:lnTo>
                      <a:pt x="1157" y="1312"/>
                    </a:lnTo>
                    <a:lnTo>
                      <a:pt x="1144" y="1327"/>
                    </a:lnTo>
                    <a:lnTo>
                      <a:pt x="1129" y="1348"/>
                    </a:lnTo>
                    <a:lnTo>
                      <a:pt x="1113" y="1374"/>
                    </a:lnTo>
                    <a:lnTo>
                      <a:pt x="1100" y="1404"/>
                    </a:lnTo>
                    <a:lnTo>
                      <a:pt x="1089" y="1437"/>
                    </a:lnTo>
                    <a:lnTo>
                      <a:pt x="1084" y="1472"/>
                    </a:lnTo>
                    <a:lnTo>
                      <a:pt x="1080" y="1530"/>
                    </a:lnTo>
                    <a:lnTo>
                      <a:pt x="1077" y="1565"/>
                    </a:lnTo>
                    <a:lnTo>
                      <a:pt x="1069" y="1588"/>
                    </a:lnTo>
                    <a:lnTo>
                      <a:pt x="1057" y="1615"/>
                    </a:lnTo>
                    <a:lnTo>
                      <a:pt x="1047" y="1648"/>
                    </a:lnTo>
                    <a:lnTo>
                      <a:pt x="1045" y="1680"/>
                    </a:lnTo>
                    <a:lnTo>
                      <a:pt x="1050" y="1710"/>
                    </a:lnTo>
                    <a:lnTo>
                      <a:pt x="1063" y="1736"/>
                    </a:lnTo>
                    <a:lnTo>
                      <a:pt x="1069" y="1747"/>
                    </a:lnTo>
                    <a:lnTo>
                      <a:pt x="1072" y="1759"/>
                    </a:lnTo>
                    <a:lnTo>
                      <a:pt x="1072" y="1770"/>
                    </a:lnTo>
                    <a:lnTo>
                      <a:pt x="1069" y="1781"/>
                    </a:lnTo>
                    <a:lnTo>
                      <a:pt x="1066" y="1790"/>
                    </a:lnTo>
                    <a:lnTo>
                      <a:pt x="1060" y="1800"/>
                    </a:lnTo>
                    <a:lnTo>
                      <a:pt x="1054" y="1809"/>
                    </a:lnTo>
                    <a:lnTo>
                      <a:pt x="1047" y="1817"/>
                    </a:lnTo>
                    <a:lnTo>
                      <a:pt x="1039" y="1833"/>
                    </a:lnTo>
                    <a:lnTo>
                      <a:pt x="1035" y="1851"/>
                    </a:lnTo>
                    <a:lnTo>
                      <a:pt x="1035" y="1865"/>
                    </a:lnTo>
                    <a:lnTo>
                      <a:pt x="1036" y="1870"/>
                    </a:lnTo>
                    <a:lnTo>
                      <a:pt x="1036" y="1872"/>
                    </a:lnTo>
                    <a:lnTo>
                      <a:pt x="1035" y="1877"/>
                    </a:lnTo>
                    <a:lnTo>
                      <a:pt x="1033" y="1884"/>
                    </a:lnTo>
                    <a:lnTo>
                      <a:pt x="1030" y="1894"/>
                    </a:lnTo>
                    <a:lnTo>
                      <a:pt x="1025" y="1903"/>
                    </a:lnTo>
                    <a:lnTo>
                      <a:pt x="1019" y="1911"/>
                    </a:lnTo>
                    <a:lnTo>
                      <a:pt x="1011" y="1918"/>
                    </a:lnTo>
                    <a:lnTo>
                      <a:pt x="1000" y="1923"/>
                    </a:lnTo>
                    <a:lnTo>
                      <a:pt x="985" y="1925"/>
                    </a:lnTo>
                    <a:lnTo>
                      <a:pt x="968" y="1927"/>
                    </a:lnTo>
                    <a:lnTo>
                      <a:pt x="950" y="1924"/>
                    </a:lnTo>
                    <a:lnTo>
                      <a:pt x="934" y="1920"/>
                    </a:lnTo>
                    <a:lnTo>
                      <a:pt x="923" y="1914"/>
                    </a:lnTo>
                    <a:lnTo>
                      <a:pt x="918" y="1904"/>
                    </a:lnTo>
                    <a:lnTo>
                      <a:pt x="924" y="1891"/>
                    </a:lnTo>
                    <a:lnTo>
                      <a:pt x="941" y="1874"/>
                    </a:lnTo>
                    <a:lnTo>
                      <a:pt x="961" y="1857"/>
                    </a:lnTo>
                    <a:lnTo>
                      <a:pt x="973" y="1839"/>
                    </a:lnTo>
                    <a:lnTo>
                      <a:pt x="979" y="1825"/>
                    </a:lnTo>
                    <a:lnTo>
                      <a:pt x="982" y="1812"/>
                    </a:lnTo>
                    <a:lnTo>
                      <a:pt x="980" y="1801"/>
                    </a:lnTo>
                    <a:lnTo>
                      <a:pt x="978" y="1794"/>
                    </a:lnTo>
                    <a:lnTo>
                      <a:pt x="976" y="1789"/>
                    </a:lnTo>
                    <a:lnTo>
                      <a:pt x="974" y="1787"/>
                    </a:lnTo>
                    <a:lnTo>
                      <a:pt x="974" y="1780"/>
                    </a:lnTo>
                    <a:lnTo>
                      <a:pt x="974" y="1763"/>
                    </a:lnTo>
                    <a:lnTo>
                      <a:pt x="980" y="1740"/>
                    </a:lnTo>
                    <a:lnTo>
                      <a:pt x="994" y="1718"/>
                    </a:lnTo>
                    <a:lnTo>
                      <a:pt x="1002" y="1707"/>
                    </a:lnTo>
                    <a:lnTo>
                      <a:pt x="1011" y="1694"/>
                    </a:lnTo>
                    <a:lnTo>
                      <a:pt x="1016" y="1678"/>
                    </a:lnTo>
                    <a:lnTo>
                      <a:pt x="1021" y="1662"/>
                    </a:lnTo>
                    <a:lnTo>
                      <a:pt x="1023" y="1647"/>
                    </a:lnTo>
                    <a:lnTo>
                      <a:pt x="1023" y="1631"/>
                    </a:lnTo>
                    <a:lnTo>
                      <a:pt x="1021" y="1618"/>
                    </a:lnTo>
                    <a:lnTo>
                      <a:pt x="1016" y="1607"/>
                    </a:lnTo>
                    <a:lnTo>
                      <a:pt x="1008" y="1596"/>
                    </a:lnTo>
                    <a:lnTo>
                      <a:pt x="1000" y="1586"/>
                    </a:lnTo>
                    <a:lnTo>
                      <a:pt x="991" y="1576"/>
                    </a:lnTo>
                    <a:lnTo>
                      <a:pt x="983" y="1565"/>
                    </a:lnTo>
                    <a:lnTo>
                      <a:pt x="977" y="1552"/>
                    </a:lnTo>
                    <a:lnTo>
                      <a:pt x="973" y="1540"/>
                    </a:lnTo>
                    <a:lnTo>
                      <a:pt x="973" y="1527"/>
                    </a:lnTo>
                    <a:lnTo>
                      <a:pt x="978" y="1512"/>
                    </a:lnTo>
                    <a:lnTo>
                      <a:pt x="985" y="1497"/>
                    </a:lnTo>
                    <a:lnTo>
                      <a:pt x="993" y="1482"/>
                    </a:lnTo>
                    <a:lnTo>
                      <a:pt x="999" y="1466"/>
                    </a:lnTo>
                    <a:lnTo>
                      <a:pt x="1004" y="1450"/>
                    </a:lnTo>
                    <a:lnTo>
                      <a:pt x="1006" y="1434"/>
                    </a:lnTo>
                    <a:lnTo>
                      <a:pt x="1006" y="1418"/>
                    </a:lnTo>
                    <a:lnTo>
                      <a:pt x="1005" y="1403"/>
                    </a:lnTo>
                    <a:lnTo>
                      <a:pt x="1000" y="1387"/>
                    </a:lnTo>
                    <a:lnTo>
                      <a:pt x="993" y="1374"/>
                    </a:lnTo>
                    <a:lnTo>
                      <a:pt x="983" y="1363"/>
                    </a:lnTo>
                    <a:lnTo>
                      <a:pt x="973" y="1354"/>
                    </a:lnTo>
                    <a:lnTo>
                      <a:pt x="962" y="1346"/>
                    </a:lnTo>
                    <a:lnTo>
                      <a:pt x="952" y="1341"/>
                    </a:lnTo>
                    <a:lnTo>
                      <a:pt x="945" y="1337"/>
                    </a:lnTo>
                    <a:lnTo>
                      <a:pt x="940" y="1336"/>
                    </a:lnTo>
                    <a:lnTo>
                      <a:pt x="938" y="1335"/>
                    </a:lnTo>
                    <a:lnTo>
                      <a:pt x="856" y="1307"/>
                    </a:lnTo>
                    <a:lnTo>
                      <a:pt x="853" y="1317"/>
                    </a:lnTo>
                    <a:lnTo>
                      <a:pt x="848" y="1341"/>
                    </a:lnTo>
                    <a:lnTo>
                      <a:pt x="845" y="1377"/>
                    </a:lnTo>
                    <a:lnTo>
                      <a:pt x="851" y="1419"/>
                    </a:lnTo>
                    <a:lnTo>
                      <a:pt x="857" y="1439"/>
                    </a:lnTo>
                    <a:lnTo>
                      <a:pt x="864" y="1454"/>
                    </a:lnTo>
                    <a:lnTo>
                      <a:pt x="870" y="1466"/>
                    </a:lnTo>
                    <a:lnTo>
                      <a:pt x="875" y="1477"/>
                    </a:lnTo>
                    <a:lnTo>
                      <a:pt x="879" y="1486"/>
                    </a:lnTo>
                    <a:lnTo>
                      <a:pt x="882" y="1495"/>
                    </a:lnTo>
                    <a:lnTo>
                      <a:pt x="884" y="1505"/>
                    </a:lnTo>
                    <a:lnTo>
                      <a:pt x="883" y="1518"/>
                    </a:lnTo>
                    <a:lnTo>
                      <a:pt x="882" y="1544"/>
                    </a:lnTo>
                    <a:lnTo>
                      <a:pt x="885" y="1574"/>
                    </a:lnTo>
                    <a:lnTo>
                      <a:pt x="890" y="1606"/>
                    </a:lnTo>
                    <a:lnTo>
                      <a:pt x="893" y="1643"/>
                    </a:lnTo>
                    <a:lnTo>
                      <a:pt x="896" y="1676"/>
                    </a:lnTo>
                    <a:lnTo>
                      <a:pt x="901" y="1703"/>
                    </a:lnTo>
                    <a:lnTo>
                      <a:pt x="900" y="1726"/>
                    </a:lnTo>
                    <a:lnTo>
                      <a:pt x="888" y="1749"/>
                    </a:lnTo>
                    <a:lnTo>
                      <a:pt x="872" y="1776"/>
                    </a:lnTo>
                    <a:lnTo>
                      <a:pt x="864" y="1800"/>
                    </a:lnTo>
                    <a:lnTo>
                      <a:pt x="860" y="1820"/>
                    </a:lnTo>
                    <a:lnTo>
                      <a:pt x="859" y="1828"/>
                    </a:lnTo>
                    <a:lnTo>
                      <a:pt x="859" y="1829"/>
                    </a:lnTo>
                    <a:lnTo>
                      <a:pt x="857" y="1833"/>
                    </a:lnTo>
                    <a:lnTo>
                      <a:pt x="854" y="1837"/>
                    </a:lnTo>
                    <a:lnTo>
                      <a:pt x="849" y="1841"/>
                    </a:lnTo>
                    <a:lnTo>
                      <a:pt x="842" y="1845"/>
                    </a:lnTo>
                    <a:lnTo>
                      <a:pt x="831" y="1846"/>
                    </a:lnTo>
                    <a:lnTo>
                      <a:pt x="816" y="1845"/>
                    </a:lnTo>
                    <a:lnTo>
                      <a:pt x="798" y="1838"/>
                    </a:lnTo>
                    <a:lnTo>
                      <a:pt x="787" y="1834"/>
                    </a:lnTo>
                    <a:lnTo>
                      <a:pt x="778" y="1829"/>
                    </a:lnTo>
                    <a:lnTo>
                      <a:pt x="772" y="1823"/>
                    </a:lnTo>
                    <a:lnTo>
                      <a:pt x="767" y="1816"/>
                    </a:lnTo>
                    <a:lnTo>
                      <a:pt x="766" y="1809"/>
                    </a:lnTo>
                    <a:lnTo>
                      <a:pt x="769" y="1801"/>
                    </a:lnTo>
                    <a:lnTo>
                      <a:pt x="776" y="1793"/>
                    </a:lnTo>
                    <a:lnTo>
                      <a:pt x="787" y="1785"/>
                    </a:lnTo>
                    <a:lnTo>
                      <a:pt x="800" y="1777"/>
                    </a:lnTo>
                    <a:lnTo>
                      <a:pt x="811" y="1769"/>
                    </a:lnTo>
                    <a:lnTo>
                      <a:pt x="821" y="1761"/>
                    </a:lnTo>
                    <a:lnTo>
                      <a:pt x="828" y="1754"/>
                    </a:lnTo>
                    <a:lnTo>
                      <a:pt x="833" y="1747"/>
                    </a:lnTo>
                    <a:lnTo>
                      <a:pt x="837" y="1740"/>
                    </a:lnTo>
                    <a:lnTo>
                      <a:pt x="837" y="1734"/>
                    </a:lnTo>
                    <a:lnTo>
                      <a:pt x="834" y="1727"/>
                    </a:lnTo>
                    <a:lnTo>
                      <a:pt x="832" y="1710"/>
                    </a:lnTo>
                    <a:lnTo>
                      <a:pt x="834" y="1688"/>
                    </a:lnTo>
                    <a:lnTo>
                      <a:pt x="842" y="1662"/>
                    </a:lnTo>
                    <a:lnTo>
                      <a:pt x="851" y="1633"/>
                    </a:lnTo>
                    <a:lnTo>
                      <a:pt x="854" y="1618"/>
                    </a:lnTo>
                    <a:lnTo>
                      <a:pt x="853" y="1601"/>
                    </a:lnTo>
                    <a:lnTo>
                      <a:pt x="848" y="1583"/>
                    </a:lnTo>
                    <a:lnTo>
                      <a:pt x="842" y="1567"/>
                    </a:lnTo>
                    <a:lnTo>
                      <a:pt x="834" y="1551"/>
                    </a:lnTo>
                    <a:lnTo>
                      <a:pt x="827" y="1540"/>
                    </a:lnTo>
                    <a:lnTo>
                      <a:pt x="823" y="1532"/>
                    </a:lnTo>
                    <a:lnTo>
                      <a:pt x="821" y="1529"/>
                    </a:lnTo>
                    <a:lnTo>
                      <a:pt x="817" y="1521"/>
                    </a:lnTo>
                    <a:lnTo>
                      <a:pt x="809" y="1501"/>
                    </a:lnTo>
                    <a:lnTo>
                      <a:pt x="799" y="1476"/>
                    </a:lnTo>
                    <a:lnTo>
                      <a:pt x="793" y="1450"/>
                    </a:lnTo>
                    <a:lnTo>
                      <a:pt x="790" y="1437"/>
                    </a:lnTo>
                    <a:lnTo>
                      <a:pt x="787" y="1419"/>
                    </a:lnTo>
                    <a:lnTo>
                      <a:pt x="783" y="1400"/>
                    </a:lnTo>
                    <a:lnTo>
                      <a:pt x="778" y="1379"/>
                    </a:lnTo>
                    <a:lnTo>
                      <a:pt x="773" y="1361"/>
                    </a:lnTo>
                    <a:lnTo>
                      <a:pt x="766" y="1343"/>
                    </a:lnTo>
                    <a:lnTo>
                      <a:pt x="759" y="1329"/>
                    </a:lnTo>
                    <a:lnTo>
                      <a:pt x="750" y="1321"/>
                    </a:lnTo>
                    <a:lnTo>
                      <a:pt x="738" y="1313"/>
                    </a:lnTo>
                    <a:lnTo>
                      <a:pt x="722" y="1299"/>
                    </a:lnTo>
                    <a:lnTo>
                      <a:pt x="704" y="1283"/>
                    </a:lnTo>
                    <a:lnTo>
                      <a:pt x="685" y="1265"/>
                    </a:lnTo>
                    <a:lnTo>
                      <a:pt x="668" y="1249"/>
                    </a:lnTo>
                    <a:lnTo>
                      <a:pt x="652" y="1236"/>
                    </a:lnTo>
                    <a:lnTo>
                      <a:pt x="642" y="1226"/>
                    </a:lnTo>
                    <a:lnTo>
                      <a:pt x="638" y="1222"/>
                    </a:lnTo>
                    <a:lnTo>
                      <a:pt x="636" y="1218"/>
                    </a:lnTo>
                    <a:lnTo>
                      <a:pt x="629" y="1208"/>
                    </a:lnTo>
                    <a:lnTo>
                      <a:pt x="618" y="1191"/>
                    </a:lnTo>
                    <a:lnTo>
                      <a:pt x="605" y="1166"/>
                    </a:lnTo>
                    <a:lnTo>
                      <a:pt x="594" y="1135"/>
                    </a:lnTo>
                    <a:lnTo>
                      <a:pt x="585" y="1098"/>
                    </a:lnTo>
                    <a:lnTo>
                      <a:pt x="579" y="1055"/>
                    </a:lnTo>
                    <a:lnTo>
                      <a:pt x="579" y="1007"/>
                    </a:lnTo>
                    <a:lnTo>
                      <a:pt x="582" y="961"/>
                    </a:lnTo>
                    <a:lnTo>
                      <a:pt x="586" y="922"/>
                    </a:lnTo>
                    <a:lnTo>
                      <a:pt x="590" y="890"/>
                    </a:lnTo>
                    <a:lnTo>
                      <a:pt x="591" y="861"/>
                    </a:lnTo>
                    <a:lnTo>
                      <a:pt x="591" y="834"/>
                    </a:lnTo>
                    <a:lnTo>
                      <a:pt x="585" y="805"/>
                    </a:lnTo>
                    <a:lnTo>
                      <a:pt x="575" y="773"/>
                    </a:lnTo>
                    <a:lnTo>
                      <a:pt x="559" y="737"/>
                    </a:lnTo>
                    <a:lnTo>
                      <a:pt x="538" y="699"/>
                    </a:lnTo>
                    <a:lnTo>
                      <a:pt x="517" y="667"/>
                    </a:lnTo>
                    <a:lnTo>
                      <a:pt x="495" y="639"/>
                    </a:lnTo>
                    <a:lnTo>
                      <a:pt x="475" y="616"/>
                    </a:lnTo>
                    <a:lnTo>
                      <a:pt x="458" y="598"/>
                    </a:lnTo>
                    <a:lnTo>
                      <a:pt x="443" y="586"/>
                    </a:lnTo>
                    <a:lnTo>
                      <a:pt x="435" y="578"/>
                    </a:lnTo>
                    <a:lnTo>
                      <a:pt x="431" y="576"/>
                    </a:lnTo>
                    <a:lnTo>
                      <a:pt x="426" y="576"/>
                    </a:lnTo>
                    <a:lnTo>
                      <a:pt x="413" y="576"/>
                    </a:lnTo>
                    <a:lnTo>
                      <a:pt x="395" y="577"/>
                    </a:lnTo>
                    <a:lnTo>
                      <a:pt x="372" y="579"/>
                    </a:lnTo>
                    <a:lnTo>
                      <a:pt x="346" y="583"/>
                    </a:lnTo>
                    <a:lnTo>
                      <a:pt x="322" y="589"/>
                    </a:lnTo>
                    <a:lnTo>
                      <a:pt x="300" y="598"/>
                    </a:lnTo>
                    <a:lnTo>
                      <a:pt x="283" y="612"/>
                    </a:lnTo>
                    <a:lnTo>
                      <a:pt x="271" y="624"/>
                    </a:lnTo>
                    <a:lnTo>
                      <a:pt x="261" y="630"/>
                    </a:lnTo>
                    <a:lnTo>
                      <a:pt x="252" y="633"/>
                    </a:lnTo>
                    <a:lnTo>
                      <a:pt x="244" y="634"/>
                    </a:lnTo>
                    <a:lnTo>
                      <a:pt x="236" y="634"/>
                    </a:lnTo>
                    <a:lnTo>
                      <a:pt x="229" y="634"/>
                    </a:lnTo>
                    <a:lnTo>
                      <a:pt x="219" y="637"/>
                    </a:lnTo>
                    <a:lnTo>
                      <a:pt x="208" y="643"/>
                    </a:lnTo>
                    <a:lnTo>
                      <a:pt x="196" y="652"/>
                    </a:lnTo>
                    <a:lnTo>
                      <a:pt x="184" y="662"/>
                    </a:lnTo>
                    <a:lnTo>
                      <a:pt x="173" y="671"/>
                    </a:lnTo>
                    <a:lnTo>
                      <a:pt x="162" y="680"/>
                    </a:lnTo>
                    <a:lnTo>
                      <a:pt x="154" y="688"/>
                    </a:lnTo>
                    <a:lnTo>
                      <a:pt x="146" y="695"/>
                    </a:lnTo>
                    <a:lnTo>
                      <a:pt x="142" y="699"/>
                    </a:lnTo>
                    <a:lnTo>
                      <a:pt x="140" y="701"/>
                    </a:lnTo>
                    <a:lnTo>
                      <a:pt x="138" y="702"/>
                    </a:lnTo>
                    <a:lnTo>
                      <a:pt x="131" y="705"/>
                    </a:lnTo>
                    <a:lnTo>
                      <a:pt x="118" y="708"/>
                    </a:lnTo>
                    <a:lnTo>
                      <a:pt x="104" y="709"/>
                    </a:lnTo>
                    <a:lnTo>
                      <a:pt x="84" y="708"/>
                    </a:lnTo>
                    <a:lnTo>
                      <a:pt x="64" y="704"/>
                    </a:lnTo>
                    <a:lnTo>
                      <a:pt x="40" y="694"/>
                    </a:lnTo>
                    <a:lnTo>
                      <a:pt x="16" y="676"/>
                    </a:lnTo>
                    <a:close/>
                  </a:path>
                </a:pathLst>
              </a:custGeom>
              <a:solidFill>
                <a:srgbClr val="FFFFFF"/>
              </a:solidFill>
              <a:ln w="9525">
                <a:noFill/>
                <a:round/>
                <a:headEnd/>
                <a:tailEnd/>
              </a:ln>
            </p:spPr>
            <p:txBody>
              <a:bodyPr/>
              <a:lstStyle/>
              <a:p>
                <a:endParaRPr lang="en-US">
                  <a:solidFill>
                    <a:srgbClr val="000000"/>
                  </a:solidFill>
                </a:endParaRPr>
              </a:p>
            </p:txBody>
          </p:sp>
          <p:sp>
            <p:nvSpPr>
              <p:cNvPr id="25802" name="Freeform 115"/>
              <p:cNvSpPr>
                <a:spLocks/>
              </p:cNvSpPr>
              <p:nvPr/>
            </p:nvSpPr>
            <p:spPr bwMode="auto">
              <a:xfrm>
                <a:off x="10055" y="8207"/>
                <a:ext cx="144" cy="82"/>
              </a:xfrm>
              <a:custGeom>
                <a:avLst/>
                <a:gdLst>
                  <a:gd name="T0" fmla="*/ 24 w 144"/>
                  <a:gd name="T1" fmla="*/ 0 h 82"/>
                  <a:gd name="T2" fmla="*/ 26 w 144"/>
                  <a:gd name="T3" fmla="*/ 1 h 82"/>
                  <a:gd name="T4" fmla="*/ 29 w 144"/>
                  <a:gd name="T5" fmla="*/ 3 h 82"/>
                  <a:gd name="T6" fmla="*/ 34 w 144"/>
                  <a:gd name="T7" fmla="*/ 6 h 82"/>
                  <a:gd name="T8" fmla="*/ 40 w 144"/>
                  <a:gd name="T9" fmla="*/ 10 h 82"/>
                  <a:gd name="T10" fmla="*/ 49 w 144"/>
                  <a:gd name="T11" fmla="*/ 14 h 82"/>
                  <a:gd name="T12" fmla="*/ 57 w 144"/>
                  <a:gd name="T13" fmla="*/ 18 h 82"/>
                  <a:gd name="T14" fmla="*/ 67 w 144"/>
                  <a:gd name="T15" fmla="*/ 22 h 82"/>
                  <a:gd name="T16" fmla="*/ 78 w 144"/>
                  <a:gd name="T17" fmla="*/ 24 h 82"/>
                  <a:gd name="T18" fmla="*/ 89 w 144"/>
                  <a:gd name="T19" fmla="*/ 26 h 82"/>
                  <a:gd name="T20" fmla="*/ 97 w 144"/>
                  <a:gd name="T21" fmla="*/ 26 h 82"/>
                  <a:gd name="T22" fmla="*/ 106 w 144"/>
                  <a:gd name="T23" fmla="*/ 25 h 82"/>
                  <a:gd name="T24" fmla="*/ 113 w 144"/>
                  <a:gd name="T25" fmla="*/ 24 h 82"/>
                  <a:gd name="T26" fmla="*/ 121 w 144"/>
                  <a:gd name="T27" fmla="*/ 22 h 82"/>
                  <a:gd name="T28" fmla="*/ 125 w 144"/>
                  <a:gd name="T29" fmla="*/ 20 h 82"/>
                  <a:gd name="T30" fmla="*/ 130 w 144"/>
                  <a:gd name="T31" fmla="*/ 18 h 82"/>
                  <a:gd name="T32" fmla="*/ 134 w 144"/>
                  <a:gd name="T33" fmla="*/ 16 h 82"/>
                  <a:gd name="T34" fmla="*/ 139 w 144"/>
                  <a:gd name="T35" fmla="*/ 16 h 82"/>
                  <a:gd name="T36" fmla="*/ 142 w 144"/>
                  <a:gd name="T37" fmla="*/ 22 h 82"/>
                  <a:gd name="T38" fmla="*/ 144 w 144"/>
                  <a:gd name="T39" fmla="*/ 33 h 82"/>
                  <a:gd name="T40" fmla="*/ 144 w 144"/>
                  <a:gd name="T41" fmla="*/ 44 h 82"/>
                  <a:gd name="T42" fmla="*/ 141 w 144"/>
                  <a:gd name="T43" fmla="*/ 53 h 82"/>
                  <a:gd name="T44" fmla="*/ 135 w 144"/>
                  <a:gd name="T45" fmla="*/ 60 h 82"/>
                  <a:gd name="T46" fmla="*/ 127 w 144"/>
                  <a:gd name="T47" fmla="*/ 66 h 82"/>
                  <a:gd name="T48" fmla="*/ 117 w 144"/>
                  <a:gd name="T49" fmla="*/ 72 h 82"/>
                  <a:gd name="T50" fmla="*/ 111 w 144"/>
                  <a:gd name="T51" fmla="*/ 74 h 82"/>
                  <a:gd name="T52" fmla="*/ 102 w 144"/>
                  <a:gd name="T53" fmla="*/ 77 h 82"/>
                  <a:gd name="T54" fmla="*/ 93 w 144"/>
                  <a:gd name="T55" fmla="*/ 79 h 82"/>
                  <a:gd name="T56" fmla="*/ 82 w 144"/>
                  <a:gd name="T57" fmla="*/ 81 h 82"/>
                  <a:gd name="T58" fmla="*/ 72 w 144"/>
                  <a:gd name="T59" fmla="*/ 82 h 82"/>
                  <a:gd name="T60" fmla="*/ 61 w 144"/>
                  <a:gd name="T61" fmla="*/ 82 h 82"/>
                  <a:gd name="T62" fmla="*/ 51 w 144"/>
                  <a:gd name="T63" fmla="*/ 81 h 82"/>
                  <a:gd name="T64" fmla="*/ 43 w 144"/>
                  <a:gd name="T65" fmla="*/ 79 h 82"/>
                  <a:gd name="T66" fmla="*/ 34 w 144"/>
                  <a:gd name="T67" fmla="*/ 76 h 82"/>
                  <a:gd name="T68" fmla="*/ 27 w 144"/>
                  <a:gd name="T69" fmla="*/ 73 h 82"/>
                  <a:gd name="T70" fmla="*/ 18 w 144"/>
                  <a:gd name="T71" fmla="*/ 70 h 82"/>
                  <a:gd name="T72" fmla="*/ 12 w 144"/>
                  <a:gd name="T73" fmla="*/ 65 h 82"/>
                  <a:gd name="T74" fmla="*/ 6 w 144"/>
                  <a:gd name="T75" fmla="*/ 61 h 82"/>
                  <a:gd name="T76" fmla="*/ 2 w 144"/>
                  <a:gd name="T77" fmla="*/ 56 h 82"/>
                  <a:gd name="T78" fmla="*/ 0 w 144"/>
                  <a:gd name="T79" fmla="*/ 51 h 82"/>
                  <a:gd name="T80" fmla="*/ 0 w 144"/>
                  <a:gd name="T81" fmla="*/ 45 h 82"/>
                  <a:gd name="T82" fmla="*/ 5 w 144"/>
                  <a:gd name="T83" fmla="*/ 31 h 82"/>
                  <a:gd name="T84" fmla="*/ 13 w 144"/>
                  <a:gd name="T85" fmla="*/ 16 h 82"/>
                  <a:gd name="T86" fmla="*/ 21 w 144"/>
                  <a:gd name="T87" fmla="*/ 5 h 82"/>
                  <a:gd name="T88" fmla="*/ 24 w 144"/>
                  <a:gd name="T89" fmla="*/ 0 h 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82"/>
                  <a:gd name="T137" fmla="*/ 144 w 144"/>
                  <a:gd name="T138" fmla="*/ 82 h 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82">
                    <a:moveTo>
                      <a:pt x="24" y="0"/>
                    </a:moveTo>
                    <a:lnTo>
                      <a:pt x="26" y="1"/>
                    </a:lnTo>
                    <a:lnTo>
                      <a:pt x="29" y="3"/>
                    </a:lnTo>
                    <a:lnTo>
                      <a:pt x="34" y="6"/>
                    </a:lnTo>
                    <a:lnTo>
                      <a:pt x="40" y="10"/>
                    </a:lnTo>
                    <a:lnTo>
                      <a:pt x="49" y="14"/>
                    </a:lnTo>
                    <a:lnTo>
                      <a:pt x="57" y="18"/>
                    </a:lnTo>
                    <a:lnTo>
                      <a:pt x="67" y="22"/>
                    </a:lnTo>
                    <a:lnTo>
                      <a:pt x="78" y="24"/>
                    </a:lnTo>
                    <a:lnTo>
                      <a:pt x="89" y="26"/>
                    </a:lnTo>
                    <a:lnTo>
                      <a:pt x="97" y="26"/>
                    </a:lnTo>
                    <a:lnTo>
                      <a:pt x="106" y="25"/>
                    </a:lnTo>
                    <a:lnTo>
                      <a:pt x="113" y="24"/>
                    </a:lnTo>
                    <a:lnTo>
                      <a:pt x="121" y="22"/>
                    </a:lnTo>
                    <a:lnTo>
                      <a:pt x="125" y="20"/>
                    </a:lnTo>
                    <a:lnTo>
                      <a:pt x="130" y="18"/>
                    </a:lnTo>
                    <a:lnTo>
                      <a:pt x="134" y="16"/>
                    </a:lnTo>
                    <a:lnTo>
                      <a:pt x="139" y="16"/>
                    </a:lnTo>
                    <a:lnTo>
                      <a:pt x="142" y="22"/>
                    </a:lnTo>
                    <a:lnTo>
                      <a:pt x="144" y="33"/>
                    </a:lnTo>
                    <a:lnTo>
                      <a:pt x="144" y="44"/>
                    </a:lnTo>
                    <a:lnTo>
                      <a:pt x="141" y="53"/>
                    </a:lnTo>
                    <a:lnTo>
                      <a:pt x="135" y="60"/>
                    </a:lnTo>
                    <a:lnTo>
                      <a:pt x="127" y="66"/>
                    </a:lnTo>
                    <a:lnTo>
                      <a:pt x="117" y="72"/>
                    </a:lnTo>
                    <a:lnTo>
                      <a:pt x="111" y="74"/>
                    </a:lnTo>
                    <a:lnTo>
                      <a:pt x="102" y="77"/>
                    </a:lnTo>
                    <a:lnTo>
                      <a:pt x="93" y="79"/>
                    </a:lnTo>
                    <a:lnTo>
                      <a:pt x="82" y="81"/>
                    </a:lnTo>
                    <a:lnTo>
                      <a:pt x="72" y="82"/>
                    </a:lnTo>
                    <a:lnTo>
                      <a:pt x="61" y="82"/>
                    </a:lnTo>
                    <a:lnTo>
                      <a:pt x="51" y="81"/>
                    </a:lnTo>
                    <a:lnTo>
                      <a:pt x="43" y="79"/>
                    </a:lnTo>
                    <a:lnTo>
                      <a:pt x="34" y="76"/>
                    </a:lnTo>
                    <a:lnTo>
                      <a:pt x="27" y="73"/>
                    </a:lnTo>
                    <a:lnTo>
                      <a:pt x="18" y="70"/>
                    </a:lnTo>
                    <a:lnTo>
                      <a:pt x="12" y="65"/>
                    </a:lnTo>
                    <a:lnTo>
                      <a:pt x="6" y="61"/>
                    </a:lnTo>
                    <a:lnTo>
                      <a:pt x="2" y="56"/>
                    </a:lnTo>
                    <a:lnTo>
                      <a:pt x="0" y="51"/>
                    </a:lnTo>
                    <a:lnTo>
                      <a:pt x="0" y="45"/>
                    </a:lnTo>
                    <a:lnTo>
                      <a:pt x="5" y="31"/>
                    </a:lnTo>
                    <a:lnTo>
                      <a:pt x="13" y="16"/>
                    </a:lnTo>
                    <a:lnTo>
                      <a:pt x="21" y="5"/>
                    </a:lnTo>
                    <a:lnTo>
                      <a:pt x="24" y="0"/>
                    </a:lnTo>
                    <a:close/>
                  </a:path>
                </a:pathLst>
              </a:custGeom>
              <a:solidFill>
                <a:srgbClr val="54280A"/>
              </a:solidFill>
              <a:ln w="9525">
                <a:noFill/>
                <a:round/>
                <a:headEnd/>
                <a:tailEnd/>
              </a:ln>
            </p:spPr>
            <p:txBody>
              <a:bodyPr/>
              <a:lstStyle/>
              <a:p>
                <a:endParaRPr lang="en-US">
                  <a:solidFill>
                    <a:srgbClr val="000000"/>
                  </a:solidFill>
                </a:endParaRPr>
              </a:p>
            </p:txBody>
          </p:sp>
          <p:sp>
            <p:nvSpPr>
              <p:cNvPr id="25803" name="Freeform 116"/>
              <p:cNvSpPr>
                <a:spLocks/>
              </p:cNvSpPr>
              <p:nvPr/>
            </p:nvSpPr>
            <p:spPr bwMode="auto">
              <a:xfrm>
                <a:off x="9656" y="8133"/>
                <a:ext cx="148" cy="65"/>
              </a:xfrm>
              <a:custGeom>
                <a:avLst/>
                <a:gdLst>
                  <a:gd name="T0" fmla="*/ 148 w 148"/>
                  <a:gd name="T1" fmla="*/ 16 h 65"/>
                  <a:gd name="T2" fmla="*/ 148 w 148"/>
                  <a:gd name="T3" fmla="*/ 18 h 65"/>
                  <a:gd name="T4" fmla="*/ 147 w 148"/>
                  <a:gd name="T5" fmla="*/ 23 h 65"/>
                  <a:gd name="T6" fmla="*/ 146 w 148"/>
                  <a:gd name="T7" fmla="*/ 30 h 65"/>
                  <a:gd name="T8" fmla="*/ 141 w 148"/>
                  <a:gd name="T9" fmla="*/ 38 h 65"/>
                  <a:gd name="T10" fmla="*/ 134 w 148"/>
                  <a:gd name="T11" fmla="*/ 46 h 65"/>
                  <a:gd name="T12" fmla="*/ 123 w 148"/>
                  <a:gd name="T13" fmla="*/ 53 h 65"/>
                  <a:gd name="T14" fmla="*/ 107 w 148"/>
                  <a:gd name="T15" fmla="*/ 59 h 65"/>
                  <a:gd name="T16" fmla="*/ 86 w 148"/>
                  <a:gd name="T17" fmla="*/ 64 h 65"/>
                  <a:gd name="T18" fmla="*/ 64 w 148"/>
                  <a:gd name="T19" fmla="*/ 65 h 65"/>
                  <a:gd name="T20" fmla="*/ 47 w 148"/>
                  <a:gd name="T21" fmla="*/ 65 h 65"/>
                  <a:gd name="T22" fmla="*/ 33 w 148"/>
                  <a:gd name="T23" fmla="*/ 64 h 65"/>
                  <a:gd name="T24" fmla="*/ 22 w 148"/>
                  <a:gd name="T25" fmla="*/ 62 h 65"/>
                  <a:gd name="T26" fmla="*/ 13 w 148"/>
                  <a:gd name="T27" fmla="*/ 58 h 65"/>
                  <a:gd name="T28" fmla="*/ 8 w 148"/>
                  <a:gd name="T29" fmla="*/ 56 h 65"/>
                  <a:gd name="T30" fmla="*/ 6 w 148"/>
                  <a:gd name="T31" fmla="*/ 55 h 65"/>
                  <a:gd name="T32" fmla="*/ 4 w 148"/>
                  <a:gd name="T33" fmla="*/ 54 h 65"/>
                  <a:gd name="T34" fmla="*/ 3 w 148"/>
                  <a:gd name="T35" fmla="*/ 53 h 65"/>
                  <a:gd name="T36" fmla="*/ 1 w 148"/>
                  <a:gd name="T37" fmla="*/ 50 h 65"/>
                  <a:gd name="T38" fmla="*/ 0 w 148"/>
                  <a:gd name="T39" fmla="*/ 45 h 65"/>
                  <a:gd name="T40" fmla="*/ 1 w 148"/>
                  <a:gd name="T41" fmla="*/ 39 h 65"/>
                  <a:gd name="T42" fmla="*/ 8 w 148"/>
                  <a:gd name="T43" fmla="*/ 29 h 65"/>
                  <a:gd name="T44" fmla="*/ 18 w 148"/>
                  <a:gd name="T45" fmla="*/ 16 h 65"/>
                  <a:gd name="T46" fmla="*/ 26 w 148"/>
                  <a:gd name="T47" fmla="*/ 5 h 65"/>
                  <a:gd name="T48" fmla="*/ 30 w 148"/>
                  <a:gd name="T49" fmla="*/ 0 h 65"/>
                  <a:gd name="T50" fmla="*/ 33 w 148"/>
                  <a:gd name="T51" fmla="*/ 1 h 65"/>
                  <a:gd name="T52" fmla="*/ 39 w 148"/>
                  <a:gd name="T53" fmla="*/ 5 h 65"/>
                  <a:gd name="T54" fmla="*/ 48 w 148"/>
                  <a:gd name="T55" fmla="*/ 10 h 65"/>
                  <a:gd name="T56" fmla="*/ 61 w 148"/>
                  <a:gd name="T57" fmla="*/ 15 h 65"/>
                  <a:gd name="T58" fmla="*/ 75 w 148"/>
                  <a:gd name="T59" fmla="*/ 21 h 65"/>
                  <a:gd name="T60" fmla="*/ 92 w 148"/>
                  <a:gd name="T61" fmla="*/ 24 h 65"/>
                  <a:gd name="T62" fmla="*/ 109 w 148"/>
                  <a:gd name="T63" fmla="*/ 25 h 65"/>
                  <a:gd name="T64" fmla="*/ 127 w 148"/>
                  <a:gd name="T65" fmla="*/ 23 h 65"/>
                  <a:gd name="T66" fmla="*/ 130 w 148"/>
                  <a:gd name="T67" fmla="*/ 21 h 65"/>
                  <a:gd name="T68" fmla="*/ 136 w 148"/>
                  <a:gd name="T69" fmla="*/ 16 h 65"/>
                  <a:gd name="T70" fmla="*/ 143 w 148"/>
                  <a:gd name="T71" fmla="*/ 14 h 65"/>
                  <a:gd name="T72" fmla="*/ 148 w 148"/>
                  <a:gd name="T73" fmla="*/ 16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8"/>
                  <a:gd name="T112" fmla="*/ 0 h 65"/>
                  <a:gd name="T113" fmla="*/ 148 w 148"/>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8" h="65">
                    <a:moveTo>
                      <a:pt x="148" y="16"/>
                    </a:moveTo>
                    <a:lnTo>
                      <a:pt x="148" y="18"/>
                    </a:lnTo>
                    <a:lnTo>
                      <a:pt x="147" y="23"/>
                    </a:lnTo>
                    <a:lnTo>
                      <a:pt x="146" y="30"/>
                    </a:lnTo>
                    <a:lnTo>
                      <a:pt x="141" y="38"/>
                    </a:lnTo>
                    <a:lnTo>
                      <a:pt x="134" y="46"/>
                    </a:lnTo>
                    <a:lnTo>
                      <a:pt x="123" y="53"/>
                    </a:lnTo>
                    <a:lnTo>
                      <a:pt x="107" y="59"/>
                    </a:lnTo>
                    <a:lnTo>
                      <a:pt x="86" y="64"/>
                    </a:lnTo>
                    <a:lnTo>
                      <a:pt x="64" y="65"/>
                    </a:lnTo>
                    <a:lnTo>
                      <a:pt x="47" y="65"/>
                    </a:lnTo>
                    <a:lnTo>
                      <a:pt x="33" y="64"/>
                    </a:lnTo>
                    <a:lnTo>
                      <a:pt x="22" y="62"/>
                    </a:lnTo>
                    <a:lnTo>
                      <a:pt x="13" y="58"/>
                    </a:lnTo>
                    <a:lnTo>
                      <a:pt x="8" y="56"/>
                    </a:lnTo>
                    <a:lnTo>
                      <a:pt x="6" y="55"/>
                    </a:lnTo>
                    <a:lnTo>
                      <a:pt x="4" y="54"/>
                    </a:lnTo>
                    <a:lnTo>
                      <a:pt x="3" y="53"/>
                    </a:lnTo>
                    <a:lnTo>
                      <a:pt x="1" y="50"/>
                    </a:lnTo>
                    <a:lnTo>
                      <a:pt x="0" y="45"/>
                    </a:lnTo>
                    <a:lnTo>
                      <a:pt x="1" y="39"/>
                    </a:lnTo>
                    <a:lnTo>
                      <a:pt x="8" y="29"/>
                    </a:lnTo>
                    <a:lnTo>
                      <a:pt x="18" y="16"/>
                    </a:lnTo>
                    <a:lnTo>
                      <a:pt x="26" y="5"/>
                    </a:lnTo>
                    <a:lnTo>
                      <a:pt x="30" y="0"/>
                    </a:lnTo>
                    <a:lnTo>
                      <a:pt x="33" y="1"/>
                    </a:lnTo>
                    <a:lnTo>
                      <a:pt x="39" y="5"/>
                    </a:lnTo>
                    <a:lnTo>
                      <a:pt x="48" y="10"/>
                    </a:lnTo>
                    <a:lnTo>
                      <a:pt x="61" y="15"/>
                    </a:lnTo>
                    <a:lnTo>
                      <a:pt x="75" y="21"/>
                    </a:lnTo>
                    <a:lnTo>
                      <a:pt x="92" y="24"/>
                    </a:lnTo>
                    <a:lnTo>
                      <a:pt x="109" y="25"/>
                    </a:lnTo>
                    <a:lnTo>
                      <a:pt x="127" y="23"/>
                    </a:lnTo>
                    <a:lnTo>
                      <a:pt x="130" y="21"/>
                    </a:lnTo>
                    <a:lnTo>
                      <a:pt x="136" y="16"/>
                    </a:lnTo>
                    <a:lnTo>
                      <a:pt x="143" y="14"/>
                    </a:lnTo>
                    <a:lnTo>
                      <a:pt x="148" y="16"/>
                    </a:lnTo>
                    <a:close/>
                  </a:path>
                </a:pathLst>
              </a:custGeom>
              <a:solidFill>
                <a:srgbClr val="54280A"/>
              </a:solidFill>
              <a:ln w="9525">
                <a:noFill/>
                <a:round/>
                <a:headEnd/>
                <a:tailEnd/>
              </a:ln>
            </p:spPr>
            <p:txBody>
              <a:bodyPr/>
              <a:lstStyle/>
              <a:p>
                <a:endParaRPr lang="en-US">
                  <a:solidFill>
                    <a:srgbClr val="000000"/>
                  </a:solidFill>
                </a:endParaRPr>
              </a:p>
            </p:txBody>
          </p:sp>
          <p:sp>
            <p:nvSpPr>
              <p:cNvPr id="25804" name="Freeform 117"/>
              <p:cNvSpPr>
                <a:spLocks/>
              </p:cNvSpPr>
              <p:nvPr/>
            </p:nvSpPr>
            <p:spPr bwMode="auto">
              <a:xfrm>
                <a:off x="9253" y="8372"/>
                <a:ext cx="151" cy="81"/>
              </a:xfrm>
              <a:custGeom>
                <a:avLst/>
                <a:gdLst>
                  <a:gd name="T0" fmla="*/ 19 w 151"/>
                  <a:gd name="T1" fmla="*/ 3 h 81"/>
                  <a:gd name="T2" fmla="*/ 20 w 151"/>
                  <a:gd name="T3" fmla="*/ 4 h 81"/>
                  <a:gd name="T4" fmla="*/ 23 w 151"/>
                  <a:gd name="T5" fmla="*/ 6 h 81"/>
                  <a:gd name="T6" fmla="*/ 28 w 151"/>
                  <a:gd name="T7" fmla="*/ 9 h 81"/>
                  <a:gd name="T8" fmla="*/ 34 w 151"/>
                  <a:gd name="T9" fmla="*/ 12 h 81"/>
                  <a:gd name="T10" fmla="*/ 42 w 151"/>
                  <a:gd name="T11" fmla="*/ 15 h 81"/>
                  <a:gd name="T12" fmla="*/ 51 w 151"/>
                  <a:gd name="T13" fmla="*/ 17 h 81"/>
                  <a:gd name="T14" fmla="*/ 62 w 151"/>
                  <a:gd name="T15" fmla="*/ 19 h 81"/>
                  <a:gd name="T16" fmla="*/ 73 w 151"/>
                  <a:gd name="T17" fmla="*/ 18 h 81"/>
                  <a:gd name="T18" fmla="*/ 85 w 151"/>
                  <a:gd name="T19" fmla="*/ 16 h 81"/>
                  <a:gd name="T20" fmla="*/ 97 w 151"/>
                  <a:gd name="T21" fmla="*/ 14 h 81"/>
                  <a:gd name="T22" fmla="*/ 109 w 151"/>
                  <a:gd name="T23" fmla="*/ 11 h 81"/>
                  <a:gd name="T24" fmla="*/ 120 w 151"/>
                  <a:gd name="T25" fmla="*/ 8 h 81"/>
                  <a:gd name="T26" fmla="*/ 130 w 151"/>
                  <a:gd name="T27" fmla="*/ 5 h 81"/>
                  <a:gd name="T28" fmla="*/ 137 w 151"/>
                  <a:gd name="T29" fmla="*/ 2 h 81"/>
                  <a:gd name="T30" fmla="*/ 142 w 151"/>
                  <a:gd name="T31" fmla="*/ 1 h 81"/>
                  <a:gd name="T32" fmla="*/ 143 w 151"/>
                  <a:gd name="T33" fmla="*/ 0 h 81"/>
                  <a:gd name="T34" fmla="*/ 146 w 151"/>
                  <a:gd name="T35" fmla="*/ 4 h 81"/>
                  <a:gd name="T36" fmla="*/ 151 w 151"/>
                  <a:gd name="T37" fmla="*/ 16 h 81"/>
                  <a:gd name="T38" fmla="*/ 148 w 151"/>
                  <a:gd name="T39" fmla="*/ 35 h 81"/>
                  <a:gd name="T40" fmla="*/ 135 w 151"/>
                  <a:gd name="T41" fmla="*/ 57 h 81"/>
                  <a:gd name="T42" fmla="*/ 124 w 151"/>
                  <a:gd name="T43" fmla="*/ 67 h 81"/>
                  <a:gd name="T44" fmla="*/ 112 w 151"/>
                  <a:gd name="T45" fmla="*/ 75 h 81"/>
                  <a:gd name="T46" fmla="*/ 99 w 151"/>
                  <a:gd name="T47" fmla="*/ 79 h 81"/>
                  <a:gd name="T48" fmla="*/ 86 w 151"/>
                  <a:gd name="T49" fmla="*/ 81 h 81"/>
                  <a:gd name="T50" fmla="*/ 73 w 151"/>
                  <a:gd name="T51" fmla="*/ 81 h 81"/>
                  <a:gd name="T52" fmla="*/ 59 w 151"/>
                  <a:gd name="T53" fmla="*/ 80 h 81"/>
                  <a:gd name="T54" fmla="*/ 47 w 151"/>
                  <a:gd name="T55" fmla="*/ 78 h 81"/>
                  <a:gd name="T56" fmla="*/ 35 w 151"/>
                  <a:gd name="T57" fmla="*/ 75 h 81"/>
                  <a:gd name="T58" fmla="*/ 24 w 151"/>
                  <a:gd name="T59" fmla="*/ 73 h 81"/>
                  <a:gd name="T60" fmla="*/ 17 w 151"/>
                  <a:gd name="T61" fmla="*/ 71 h 81"/>
                  <a:gd name="T62" fmla="*/ 9 w 151"/>
                  <a:gd name="T63" fmla="*/ 70 h 81"/>
                  <a:gd name="T64" fmla="*/ 6 w 151"/>
                  <a:gd name="T65" fmla="*/ 67 h 81"/>
                  <a:gd name="T66" fmla="*/ 2 w 151"/>
                  <a:gd name="T67" fmla="*/ 65 h 81"/>
                  <a:gd name="T68" fmla="*/ 1 w 151"/>
                  <a:gd name="T69" fmla="*/ 61 h 81"/>
                  <a:gd name="T70" fmla="*/ 0 w 151"/>
                  <a:gd name="T71" fmla="*/ 56 h 81"/>
                  <a:gd name="T72" fmla="*/ 1 w 151"/>
                  <a:gd name="T73" fmla="*/ 50 h 81"/>
                  <a:gd name="T74" fmla="*/ 6 w 151"/>
                  <a:gd name="T75" fmla="*/ 34 h 81"/>
                  <a:gd name="T76" fmla="*/ 12 w 151"/>
                  <a:gd name="T77" fmla="*/ 18 h 81"/>
                  <a:gd name="T78" fmla="*/ 17 w 151"/>
                  <a:gd name="T79" fmla="*/ 7 h 81"/>
                  <a:gd name="T80" fmla="*/ 19 w 151"/>
                  <a:gd name="T81" fmla="*/ 3 h 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81"/>
                  <a:gd name="T125" fmla="*/ 151 w 151"/>
                  <a:gd name="T126" fmla="*/ 81 h 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81">
                    <a:moveTo>
                      <a:pt x="19" y="3"/>
                    </a:moveTo>
                    <a:lnTo>
                      <a:pt x="20" y="4"/>
                    </a:lnTo>
                    <a:lnTo>
                      <a:pt x="23" y="6"/>
                    </a:lnTo>
                    <a:lnTo>
                      <a:pt x="28" y="9"/>
                    </a:lnTo>
                    <a:lnTo>
                      <a:pt x="34" y="12"/>
                    </a:lnTo>
                    <a:lnTo>
                      <a:pt x="42" y="15"/>
                    </a:lnTo>
                    <a:lnTo>
                      <a:pt x="51" y="17"/>
                    </a:lnTo>
                    <a:lnTo>
                      <a:pt x="62" y="19"/>
                    </a:lnTo>
                    <a:lnTo>
                      <a:pt x="73" y="18"/>
                    </a:lnTo>
                    <a:lnTo>
                      <a:pt x="85" y="16"/>
                    </a:lnTo>
                    <a:lnTo>
                      <a:pt x="97" y="14"/>
                    </a:lnTo>
                    <a:lnTo>
                      <a:pt x="109" y="11"/>
                    </a:lnTo>
                    <a:lnTo>
                      <a:pt x="120" y="8"/>
                    </a:lnTo>
                    <a:lnTo>
                      <a:pt x="130" y="5"/>
                    </a:lnTo>
                    <a:lnTo>
                      <a:pt x="137" y="2"/>
                    </a:lnTo>
                    <a:lnTo>
                      <a:pt x="142" y="1"/>
                    </a:lnTo>
                    <a:lnTo>
                      <a:pt x="143" y="0"/>
                    </a:lnTo>
                    <a:lnTo>
                      <a:pt x="146" y="4"/>
                    </a:lnTo>
                    <a:lnTo>
                      <a:pt x="151" y="16"/>
                    </a:lnTo>
                    <a:lnTo>
                      <a:pt x="148" y="35"/>
                    </a:lnTo>
                    <a:lnTo>
                      <a:pt x="135" y="57"/>
                    </a:lnTo>
                    <a:lnTo>
                      <a:pt x="124" y="67"/>
                    </a:lnTo>
                    <a:lnTo>
                      <a:pt x="112" y="75"/>
                    </a:lnTo>
                    <a:lnTo>
                      <a:pt x="99" y="79"/>
                    </a:lnTo>
                    <a:lnTo>
                      <a:pt x="86" y="81"/>
                    </a:lnTo>
                    <a:lnTo>
                      <a:pt x="73" y="81"/>
                    </a:lnTo>
                    <a:lnTo>
                      <a:pt x="59" y="80"/>
                    </a:lnTo>
                    <a:lnTo>
                      <a:pt x="47" y="78"/>
                    </a:lnTo>
                    <a:lnTo>
                      <a:pt x="35" y="75"/>
                    </a:lnTo>
                    <a:lnTo>
                      <a:pt x="24" y="73"/>
                    </a:lnTo>
                    <a:lnTo>
                      <a:pt x="17" y="71"/>
                    </a:lnTo>
                    <a:lnTo>
                      <a:pt x="9" y="70"/>
                    </a:lnTo>
                    <a:lnTo>
                      <a:pt x="6" y="67"/>
                    </a:lnTo>
                    <a:lnTo>
                      <a:pt x="2" y="65"/>
                    </a:lnTo>
                    <a:lnTo>
                      <a:pt x="1" y="61"/>
                    </a:lnTo>
                    <a:lnTo>
                      <a:pt x="0" y="56"/>
                    </a:lnTo>
                    <a:lnTo>
                      <a:pt x="1" y="50"/>
                    </a:lnTo>
                    <a:lnTo>
                      <a:pt x="6" y="34"/>
                    </a:lnTo>
                    <a:lnTo>
                      <a:pt x="12" y="18"/>
                    </a:lnTo>
                    <a:lnTo>
                      <a:pt x="17" y="7"/>
                    </a:lnTo>
                    <a:lnTo>
                      <a:pt x="19" y="3"/>
                    </a:lnTo>
                    <a:close/>
                  </a:path>
                </a:pathLst>
              </a:custGeom>
              <a:solidFill>
                <a:srgbClr val="54280A"/>
              </a:solidFill>
              <a:ln w="9525">
                <a:noFill/>
                <a:round/>
                <a:headEnd/>
                <a:tailEnd/>
              </a:ln>
            </p:spPr>
            <p:txBody>
              <a:bodyPr/>
              <a:lstStyle/>
              <a:p>
                <a:endParaRPr lang="en-US">
                  <a:solidFill>
                    <a:srgbClr val="000000"/>
                  </a:solidFill>
                </a:endParaRPr>
              </a:p>
            </p:txBody>
          </p:sp>
          <p:sp>
            <p:nvSpPr>
              <p:cNvPr id="25805" name="Freeform 118"/>
              <p:cNvSpPr>
                <a:spLocks/>
              </p:cNvSpPr>
              <p:nvPr/>
            </p:nvSpPr>
            <p:spPr bwMode="auto">
              <a:xfrm>
                <a:off x="9098" y="8282"/>
                <a:ext cx="117" cy="65"/>
              </a:xfrm>
              <a:custGeom>
                <a:avLst/>
                <a:gdLst>
                  <a:gd name="T0" fmla="*/ 117 w 117"/>
                  <a:gd name="T1" fmla="*/ 39 h 65"/>
                  <a:gd name="T2" fmla="*/ 93 w 117"/>
                  <a:gd name="T3" fmla="*/ 60 h 65"/>
                  <a:gd name="T4" fmla="*/ 90 w 117"/>
                  <a:gd name="T5" fmla="*/ 60 h 65"/>
                  <a:gd name="T6" fmla="*/ 83 w 117"/>
                  <a:gd name="T7" fmla="*/ 61 h 65"/>
                  <a:gd name="T8" fmla="*/ 72 w 117"/>
                  <a:gd name="T9" fmla="*/ 62 h 65"/>
                  <a:gd name="T10" fmla="*/ 60 w 117"/>
                  <a:gd name="T11" fmla="*/ 63 h 65"/>
                  <a:gd name="T12" fmla="*/ 46 w 117"/>
                  <a:gd name="T13" fmla="*/ 64 h 65"/>
                  <a:gd name="T14" fmla="*/ 33 w 117"/>
                  <a:gd name="T15" fmla="*/ 65 h 65"/>
                  <a:gd name="T16" fmla="*/ 22 w 117"/>
                  <a:gd name="T17" fmla="*/ 65 h 65"/>
                  <a:gd name="T18" fmla="*/ 15 w 117"/>
                  <a:gd name="T19" fmla="*/ 64 h 65"/>
                  <a:gd name="T20" fmla="*/ 6 w 117"/>
                  <a:gd name="T21" fmla="*/ 61 h 65"/>
                  <a:gd name="T22" fmla="*/ 1 w 117"/>
                  <a:gd name="T23" fmla="*/ 57 h 65"/>
                  <a:gd name="T24" fmla="*/ 0 w 117"/>
                  <a:gd name="T25" fmla="*/ 51 h 65"/>
                  <a:gd name="T26" fmla="*/ 2 w 117"/>
                  <a:gd name="T27" fmla="*/ 43 h 65"/>
                  <a:gd name="T28" fmla="*/ 5 w 117"/>
                  <a:gd name="T29" fmla="*/ 38 h 65"/>
                  <a:gd name="T30" fmla="*/ 10 w 117"/>
                  <a:gd name="T31" fmla="*/ 31 h 65"/>
                  <a:gd name="T32" fmla="*/ 16 w 117"/>
                  <a:gd name="T33" fmla="*/ 24 h 65"/>
                  <a:gd name="T34" fmla="*/ 22 w 117"/>
                  <a:gd name="T35" fmla="*/ 17 h 65"/>
                  <a:gd name="T36" fmla="*/ 28 w 117"/>
                  <a:gd name="T37" fmla="*/ 10 h 65"/>
                  <a:gd name="T38" fmla="*/ 34 w 117"/>
                  <a:gd name="T39" fmla="*/ 5 h 65"/>
                  <a:gd name="T40" fmla="*/ 38 w 117"/>
                  <a:gd name="T41" fmla="*/ 1 h 65"/>
                  <a:gd name="T42" fmla="*/ 39 w 117"/>
                  <a:gd name="T43" fmla="*/ 0 h 65"/>
                  <a:gd name="T44" fmla="*/ 117 w 117"/>
                  <a:gd name="T45" fmla="*/ 39 h 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7"/>
                  <a:gd name="T70" fmla="*/ 0 h 65"/>
                  <a:gd name="T71" fmla="*/ 117 w 117"/>
                  <a:gd name="T72" fmla="*/ 65 h 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7" h="65">
                    <a:moveTo>
                      <a:pt x="117" y="39"/>
                    </a:moveTo>
                    <a:lnTo>
                      <a:pt x="93" y="60"/>
                    </a:lnTo>
                    <a:lnTo>
                      <a:pt x="90" y="60"/>
                    </a:lnTo>
                    <a:lnTo>
                      <a:pt x="83" y="61"/>
                    </a:lnTo>
                    <a:lnTo>
                      <a:pt x="72" y="62"/>
                    </a:lnTo>
                    <a:lnTo>
                      <a:pt x="60" y="63"/>
                    </a:lnTo>
                    <a:lnTo>
                      <a:pt x="46" y="64"/>
                    </a:lnTo>
                    <a:lnTo>
                      <a:pt x="33" y="65"/>
                    </a:lnTo>
                    <a:lnTo>
                      <a:pt x="22" y="65"/>
                    </a:lnTo>
                    <a:lnTo>
                      <a:pt x="15" y="64"/>
                    </a:lnTo>
                    <a:lnTo>
                      <a:pt x="6" y="61"/>
                    </a:lnTo>
                    <a:lnTo>
                      <a:pt x="1" y="57"/>
                    </a:lnTo>
                    <a:lnTo>
                      <a:pt x="0" y="51"/>
                    </a:lnTo>
                    <a:lnTo>
                      <a:pt x="2" y="43"/>
                    </a:lnTo>
                    <a:lnTo>
                      <a:pt x="5" y="38"/>
                    </a:lnTo>
                    <a:lnTo>
                      <a:pt x="10" y="31"/>
                    </a:lnTo>
                    <a:lnTo>
                      <a:pt x="16" y="24"/>
                    </a:lnTo>
                    <a:lnTo>
                      <a:pt x="22" y="17"/>
                    </a:lnTo>
                    <a:lnTo>
                      <a:pt x="28" y="10"/>
                    </a:lnTo>
                    <a:lnTo>
                      <a:pt x="34" y="5"/>
                    </a:lnTo>
                    <a:lnTo>
                      <a:pt x="38" y="1"/>
                    </a:lnTo>
                    <a:lnTo>
                      <a:pt x="39" y="0"/>
                    </a:lnTo>
                    <a:lnTo>
                      <a:pt x="117" y="39"/>
                    </a:lnTo>
                    <a:close/>
                  </a:path>
                </a:pathLst>
              </a:custGeom>
              <a:solidFill>
                <a:srgbClr val="54280A"/>
              </a:solidFill>
              <a:ln w="9525">
                <a:noFill/>
                <a:round/>
                <a:headEnd/>
                <a:tailEnd/>
              </a:ln>
            </p:spPr>
            <p:txBody>
              <a:bodyPr/>
              <a:lstStyle/>
              <a:p>
                <a:endParaRPr lang="en-US">
                  <a:solidFill>
                    <a:srgbClr val="000000"/>
                  </a:solidFill>
                </a:endParaRPr>
              </a:p>
            </p:txBody>
          </p:sp>
          <p:sp>
            <p:nvSpPr>
              <p:cNvPr id="25806" name="Freeform 119"/>
              <p:cNvSpPr>
                <a:spLocks/>
              </p:cNvSpPr>
              <p:nvPr/>
            </p:nvSpPr>
            <p:spPr bwMode="auto">
              <a:xfrm>
                <a:off x="8354" y="7012"/>
                <a:ext cx="201" cy="179"/>
              </a:xfrm>
              <a:custGeom>
                <a:avLst/>
                <a:gdLst>
                  <a:gd name="T0" fmla="*/ 16 w 201"/>
                  <a:gd name="T1" fmla="*/ 44 h 179"/>
                  <a:gd name="T2" fmla="*/ 16 w 201"/>
                  <a:gd name="T3" fmla="*/ 43 h 179"/>
                  <a:gd name="T4" fmla="*/ 17 w 201"/>
                  <a:gd name="T5" fmla="*/ 41 h 179"/>
                  <a:gd name="T6" fmla="*/ 19 w 201"/>
                  <a:gd name="T7" fmla="*/ 38 h 179"/>
                  <a:gd name="T8" fmla="*/ 24 w 201"/>
                  <a:gd name="T9" fmla="*/ 33 h 179"/>
                  <a:gd name="T10" fmla="*/ 29 w 201"/>
                  <a:gd name="T11" fmla="*/ 27 h 179"/>
                  <a:gd name="T12" fmla="*/ 38 w 201"/>
                  <a:gd name="T13" fmla="*/ 21 h 179"/>
                  <a:gd name="T14" fmla="*/ 47 w 201"/>
                  <a:gd name="T15" fmla="*/ 14 h 179"/>
                  <a:gd name="T16" fmla="*/ 61 w 201"/>
                  <a:gd name="T17" fmla="*/ 6 h 179"/>
                  <a:gd name="T18" fmla="*/ 71 w 201"/>
                  <a:gd name="T19" fmla="*/ 2 h 179"/>
                  <a:gd name="T20" fmla="*/ 79 w 201"/>
                  <a:gd name="T21" fmla="*/ 0 h 179"/>
                  <a:gd name="T22" fmla="*/ 86 w 201"/>
                  <a:gd name="T23" fmla="*/ 1 h 179"/>
                  <a:gd name="T24" fmla="*/ 94 w 201"/>
                  <a:gd name="T25" fmla="*/ 3 h 179"/>
                  <a:gd name="T26" fmla="*/ 100 w 201"/>
                  <a:gd name="T27" fmla="*/ 7 h 179"/>
                  <a:gd name="T28" fmla="*/ 106 w 201"/>
                  <a:gd name="T29" fmla="*/ 13 h 179"/>
                  <a:gd name="T30" fmla="*/ 113 w 201"/>
                  <a:gd name="T31" fmla="*/ 20 h 179"/>
                  <a:gd name="T32" fmla="*/ 119 w 201"/>
                  <a:gd name="T33" fmla="*/ 28 h 179"/>
                  <a:gd name="T34" fmla="*/ 129 w 201"/>
                  <a:gd name="T35" fmla="*/ 38 h 179"/>
                  <a:gd name="T36" fmla="*/ 142 w 201"/>
                  <a:gd name="T37" fmla="*/ 48 h 179"/>
                  <a:gd name="T38" fmla="*/ 158 w 201"/>
                  <a:gd name="T39" fmla="*/ 58 h 179"/>
                  <a:gd name="T40" fmla="*/ 174 w 201"/>
                  <a:gd name="T41" fmla="*/ 70 h 179"/>
                  <a:gd name="T42" fmla="*/ 189 w 201"/>
                  <a:gd name="T43" fmla="*/ 83 h 179"/>
                  <a:gd name="T44" fmla="*/ 198 w 201"/>
                  <a:gd name="T45" fmla="*/ 97 h 179"/>
                  <a:gd name="T46" fmla="*/ 201 w 201"/>
                  <a:gd name="T47" fmla="*/ 111 h 179"/>
                  <a:gd name="T48" fmla="*/ 196 w 201"/>
                  <a:gd name="T49" fmla="*/ 127 h 179"/>
                  <a:gd name="T50" fmla="*/ 186 w 201"/>
                  <a:gd name="T51" fmla="*/ 141 h 179"/>
                  <a:gd name="T52" fmla="*/ 175 w 201"/>
                  <a:gd name="T53" fmla="*/ 155 h 179"/>
                  <a:gd name="T54" fmla="*/ 164 w 201"/>
                  <a:gd name="T55" fmla="*/ 165 h 179"/>
                  <a:gd name="T56" fmla="*/ 152 w 201"/>
                  <a:gd name="T57" fmla="*/ 172 h 179"/>
                  <a:gd name="T58" fmla="*/ 138 w 201"/>
                  <a:gd name="T59" fmla="*/ 177 h 179"/>
                  <a:gd name="T60" fmla="*/ 123 w 201"/>
                  <a:gd name="T61" fmla="*/ 179 h 179"/>
                  <a:gd name="T62" fmla="*/ 105 w 201"/>
                  <a:gd name="T63" fmla="*/ 178 h 179"/>
                  <a:gd name="T64" fmla="*/ 84 w 201"/>
                  <a:gd name="T65" fmla="*/ 173 h 179"/>
                  <a:gd name="T66" fmla="*/ 62 w 201"/>
                  <a:gd name="T67" fmla="*/ 165 h 179"/>
                  <a:gd name="T68" fmla="*/ 41 w 201"/>
                  <a:gd name="T69" fmla="*/ 152 h 179"/>
                  <a:gd name="T70" fmla="*/ 24 w 201"/>
                  <a:gd name="T71" fmla="*/ 138 h 179"/>
                  <a:gd name="T72" fmla="*/ 11 w 201"/>
                  <a:gd name="T73" fmla="*/ 122 h 179"/>
                  <a:gd name="T74" fmla="*/ 2 w 201"/>
                  <a:gd name="T75" fmla="*/ 104 h 179"/>
                  <a:gd name="T76" fmla="*/ 0 w 201"/>
                  <a:gd name="T77" fmla="*/ 85 h 179"/>
                  <a:gd name="T78" fmla="*/ 4 w 201"/>
                  <a:gd name="T79" fmla="*/ 64 h 179"/>
                  <a:gd name="T80" fmla="*/ 16 w 201"/>
                  <a:gd name="T81" fmla="*/ 44 h 1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
                  <a:gd name="T124" fmla="*/ 0 h 179"/>
                  <a:gd name="T125" fmla="*/ 201 w 201"/>
                  <a:gd name="T126" fmla="*/ 179 h 1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 h="179">
                    <a:moveTo>
                      <a:pt x="16" y="44"/>
                    </a:moveTo>
                    <a:lnTo>
                      <a:pt x="16" y="43"/>
                    </a:lnTo>
                    <a:lnTo>
                      <a:pt x="17" y="41"/>
                    </a:lnTo>
                    <a:lnTo>
                      <a:pt x="19" y="38"/>
                    </a:lnTo>
                    <a:lnTo>
                      <a:pt x="24" y="33"/>
                    </a:lnTo>
                    <a:lnTo>
                      <a:pt x="29" y="27"/>
                    </a:lnTo>
                    <a:lnTo>
                      <a:pt x="38" y="21"/>
                    </a:lnTo>
                    <a:lnTo>
                      <a:pt x="47" y="14"/>
                    </a:lnTo>
                    <a:lnTo>
                      <a:pt x="61" y="6"/>
                    </a:lnTo>
                    <a:lnTo>
                      <a:pt x="71" y="2"/>
                    </a:lnTo>
                    <a:lnTo>
                      <a:pt x="79" y="0"/>
                    </a:lnTo>
                    <a:lnTo>
                      <a:pt x="86" y="1"/>
                    </a:lnTo>
                    <a:lnTo>
                      <a:pt x="94" y="3"/>
                    </a:lnTo>
                    <a:lnTo>
                      <a:pt x="100" y="7"/>
                    </a:lnTo>
                    <a:lnTo>
                      <a:pt x="106" y="13"/>
                    </a:lnTo>
                    <a:lnTo>
                      <a:pt x="113" y="20"/>
                    </a:lnTo>
                    <a:lnTo>
                      <a:pt x="119" y="28"/>
                    </a:lnTo>
                    <a:lnTo>
                      <a:pt x="129" y="38"/>
                    </a:lnTo>
                    <a:lnTo>
                      <a:pt x="142" y="48"/>
                    </a:lnTo>
                    <a:lnTo>
                      <a:pt x="158" y="58"/>
                    </a:lnTo>
                    <a:lnTo>
                      <a:pt x="174" y="70"/>
                    </a:lnTo>
                    <a:lnTo>
                      <a:pt x="189" y="83"/>
                    </a:lnTo>
                    <a:lnTo>
                      <a:pt x="198" y="97"/>
                    </a:lnTo>
                    <a:lnTo>
                      <a:pt x="201" y="111"/>
                    </a:lnTo>
                    <a:lnTo>
                      <a:pt x="196" y="127"/>
                    </a:lnTo>
                    <a:lnTo>
                      <a:pt x="186" y="141"/>
                    </a:lnTo>
                    <a:lnTo>
                      <a:pt x="175" y="155"/>
                    </a:lnTo>
                    <a:lnTo>
                      <a:pt x="164" y="165"/>
                    </a:lnTo>
                    <a:lnTo>
                      <a:pt x="152" y="172"/>
                    </a:lnTo>
                    <a:lnTo>
                      <a:pt x="138" y="177"/>
                    </a:lnTo>
                    <a:lnTo>
                      <a:pt x="123" y="179"/>
                    </a:lnTo>
                    <a:lnTo>
                      <a:pt x="105" y="178"/>
                    </a:lnTo>
                    <a:lnTo>
                      <a:pt x="84" y="173"/>
                    </a:lnTo>
                    <a:lnTo>
                      <a:pt x="62" y="165"/>
                    </a:lnTo>
                    <a:lnTo>
                      <a:pt x="41" y="152"/>
                    </a:lnTo>
                    <a:lnTo>
                      <a:pt x="24" y="138"/>
                    </a:lnTo>
                    <a:lnTo>
                      <a:pt x="11" y="122"/>
                    </a:lnTo>
                    <a:lnTo>
                      <a:pt x="2" y="104"/>
                    </a:lnTo>
                    <a:lnTo>
                      <a:pt x="0" y="85"/>
                    </a:lnTo>
                    <a:lnTo>
                      <a:pt x="4" y="64"/>
                    </a:lnTo>
                    <a:lnTo>
                      <a:pt x="16" y="44"/>
                    </a:lnTo>
                    <a:close/>
                  </a:path>
                </a:pathLst>
              </a:custGeom>
              <a:solidFill>
                <a:srgbClr val="FFFFFF"/>
              </a:solidFill>
              <a:ln w="9525">
                <a:noFill/>
                <a:round/>
                <a:headEnd/>
                <a:tailEnd/>
              </a:ln>
            </p:spPr>
            <p:txBody>
              <a:bodyPr/>
              <a:lstStyle/>
              <a:p>
                <a:endParaRPr lang="en-US">
                  <a:solidFill>
                    <a:srgbClr val="000000"/>
                  </a:solidFill>
                </a:endParaRPr>
              </a:p>
            </p:txBody>
          </p:sp>
          <p:sp>
            <p:nvSpPr>
              <p:cNvPr id="25807" name="Freeform 120"/>
              <p:cNvSpPr>
                <a:spLocks/>
              </p:cNvSpPr>
              <p:nvPr/>
            </p:nvSpPr>
            <p:spPr bwMode="auto">
              <a:xfrm>
                <a:off x="8646" y="6847"/>
                <a:ext cx="28" cy="27"/>
              </a:xfrm>
              <a:custGeom>
                <a:avLst/>
                <a:gdLst>
                  <a:gd name="T0" fmla="*/ 15 w 28"/>
                  <a:gd name="T1" fmla="*/ 0 h 27"/>
                  <a:gd name="T2" fmla="*/ 17 w 28"/>
                  <a:gd name="T3" fmla="*/ 1 h 27"/>
                  <a:gd name="T4" fmla="*/ 23 w 28"/>
                  <a:gd name="T5" fmla="*/ 3 h 27"/>
                  <a:gd name="T6" fmla="*/ 28 w 28"/>
                  <a:gd name="T7" fmla="*/ 8 h 27"/>
                  <a:gd name="T8" fmla="*/ 28 w 28"/>
                  <a:gd name="T9" fmla="*/ 16 h 27"/>
                  <a:gd name="T10" fmla="*/ 25 w 28"/>
                  <a:gd name="T11" fmla="*/ 23 h 27"/>
                  <a:gd name="T12" fmla="*/ 21 w 28"/>
                  <a:gd name="T13" fmla="*/ 27 h 27"/>
                  <a:gd name="T14" fmla="*/ 15 w 28"/>
                  <a:gd name="T15" fmla="*/ 27 h 27"/>
                  <a:gd name="T16" fmla="*/ 9 w 28"/>
                  <a:gd name="T17" fmla="*/ 24 h 27"/>
                  <a:gd name="T18" fmla="*/ 3 w 28"/>
                  <a:gd name="T19" fmla="*/ 18 h 27"/>
                  <a:gd name="T20" fmla="*/ 0 w 28"/>
                  <a:gd name="T21" fmla="*/ 10 h 27"/>
                  <a:gd name="T22" fmla="*/ 4 w 28"/>
                  <a:gd name="T23" fmla="*/ 3 h 27"/>
                  <a:gd name="T24" fmla="*/ 15 w 28"/>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7"/>
                  <a:gd name="T41" fmla="*/ 28 w 28"/>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7">
                    <a:moveTo>
                      <a:pt x="15" y="0"/>
                    </a:moveTo>
                    <a:lnTo>
                      <a:pt x="17" y="1"/>
                    </a:lnTo>
                    <a:lnTo>
                      <a:pt x="23" y="3"/>
                    </a:lnTo>
                    <a:lnTo>
                      <a:pt x="28" y="8"/>
                    </a:lnTo>
                    <a:lnTo>
                      <a:pt x="28" y="16"/>
                    </a:lnTo>
                    <a:lnTo>
                      <a:pt x="25" y="23"/>
                    </a:lnTo>
                    <a:lnTo>
                      <a:pt x="21" y="27"/>
                    </a:lnTo>
                    <a:lnTo>
                      <a:pt x="15" y="27"/>
                    </a:lnTo>
                    <a:lnTo>
                      <a:pt x="9" y="24"/>
                    </a:lnTo>
                    <a:lnTo>
                      <a:pt x="3" y="18"/>
                    </a:lnTo>
                    <a:lnTo>
                      <a:pt x="0" y="10"/>
                    </a:lnTo>
                    <a:lnTo>
                      <a:pt x="4" y="3"/>
                    </a:lnTo>
                    <a:lnTo>
                      <a:pt x="15" y="0"/>
                    </a:lnTo>
                    <a:close/>
                  </a:path>
                </a:pathLst>
              </a:custGeom>
              <a:solidFill>
                <a:srgbClr val="FFFFFF"/>
              </a:solidFill>
              <a:ln w="9525">
                <a:noFill/>
                <a:round/>
                <a:headEnd/>
                <a:tailEnd/>
              </a:ln>
            </p:spPr>
            <p:txBody>
              <a:bodyPr/>
              <a:lstStyle/>
              <a:p>
                <a:endParaRPr lang="en-US">
                  <a:solidFill>
                    <a:srgbClr val="000000"/>
                  </a:solidFill>
                </a:endParaRPr>
              </a:p>
            </p:txBody>
          </p:sp>
          <p:sp>
            <p:nvSpPr>
              <p:cNvPr id="25808" name="Freeform 121"/>
              <p:cNvSpPr>
                <a:spLocks/>
              </p:cNvSpPr>
              <p:nvPr/>
            </p:nvSpPr>
            <p:spPr bwMode="auto">
              <a:xfrm>
                <a:off x="8345" y="6750"/>
                <a:ext cx="237" cy="411"/>
              </a:xfrm>
              <a:custGeom>
                <a:avLst/>
                <a:gdLst>
                  <a:gd name="T0" fmla="*/ 225 w 237"/>
                  <a:gd name="T1" fmla="*/ 16 h 411"/>
                  <a:gd name="T2" fmla="*/ 200 w 237"/>
                  <a:gd name="T3" fmla="*/ 47 h 411"/>
                  <a:gd name="T4" fmla="*/ 175 w 237"/>
                  <a:gd name="T5" fmla="*/ 77 h 411"/>
                  <a:gd name="T6" fmla="*/ 150 w 237"/>
                  <a:gd name="T7" fmla="*/ 109 h 411"/>
                  <a:gd name="T8" fmla="*/ 130 w 237"/>
                  <a:gd name="T9" fmla="*/ 141 h 411"/>
                  <a:gd name="T10" fmla="*/ 109 w 237"/>
                  <a:gd name="T11" fmla="*/ 172 h 411"/>
                  <a:gd name="T12" fmla="*/ 87 w 237"/>
                  <a:gd name="T13" fmla="*/ 201 h 411"/>
                  <a:gd name="T14" fmla="*/ 61 w 237"/>
                  <a:gd name="T15" fmla="*/ 229 h 411"/>
                  <a:gd name="T16" fmla="*/ 36 w 237"/>
                  <a:gd name="T17" fmla="*/ 250 h 411"/>
                  <a:gd name="T18" fmla="*/ 20 w 237"/>
                  <a:gd name="T19" fmla="*/ 271 h 411"/>
                  <a:gd name="T20" fmla="*/ 10 w 237"/>
                  <a:gd name="T21" fmla="*/ 294 h 411"/>
                  <a:gd name="T22" fmla="*/ 5 w 237"/>
                  <a:gd name="T23" fmla="*/ 317 h 411"/>
                  <a:gd name="T24" fmla="*/ 0 w 237"/>
                  <a:gd name="T25" fmla="*/ 342 h 411"/>
                  <a:gd name="T26" fmla="*/ 0 w 237"/>
                  <a:gd name="T27" fmla="*/ 365 h 411"/>
                  <a:gd name="T28" fmla="*/ 8 w 237"/>
                  <a:gd name="T29" fmla="*/ 387 h 411"/>
                  <a:gd name="T30" fmla="*/ 24 w 237"/>
                  <a:gd name="T31" fmla="*/ 405 h 411"/>
                  <a:gd name="T32" fmla="*/ 39 w 237"/>
                  <a:gd name="T33" fmla="*/ 411 h 411"/>
                  <a:gd name="T34" fmla="*/ 44 w 237"/>
                  <a:gd name="T35" fmla="*/ 403 h 411"/>
                  <a:gd name="T36" fmla="*/ 26 w 237"/>
                  <a:gd name="T37" fmla="*/ 376 h 411"/>
                  <a:gd name="T38" fmla="*/ 22 w 237"/>
                  <a:gd name="T39" fmla="*/ 323 h 411"/>
                  <a:gd name="T40" fmla="*/ 30 w 237"/>
                  <a:gd name="T41" fmla="*/ 287 h 411"/>
                  <a:gd name="T42" fmla="*/ 37 w 237"/>
                  <a:gd name="T43" fmla="*/ 275 h 411"/>
                  <a:gd name="T44" fmla="*/ 48 w 237"/>
                  <a:gd name="T45" fmla="*/ 265 h 411"/>
                  <a:gd name="T46" fmla="*/ 61 w 237"/>
                  <a:gd name="T47" fmla="*/ 256 h 411"/>
                  <a:gd name="T48" fmla="*/ 78 w 237"/>
                  <a:gd name="T49" fmla="*/ 242 h 411"/>
                  <a:gd name="T50" fmla="*/ 94 w 237"/>
                  <a:gd name="T51" fmla="*/ 225 h 411"/>
                  <a:gd name="T52" fmla="*/ 108 w 237"/>
                  <a:gd name="T53" fmla="*/ 204 h 411"/>
                  <a:gd name="T54" fmla="*/ 122 w 237"/>
                  <a:gd name="T55" fmla="*/ 181 h 411"/>
                  <a:gd name="T56" fmla="*/ 134 w 237"/>
                  <a:gd name="T57" fmla="*/ 158 h 411"/>
                  <a:gd name="T58" fmla="*/ 148 w 237"/>
                  <a:gd name="T59" fmla="*/ 135 h 411"/>
                  <a:gd name="T60" fmla="*/ 162 w 237"/>
                  <a:gd name="T61" fmla="*/ 107 h 411"/>
                  <a:gd name="T62" fmla="*/ 182 w 237"/>
                  <a:gd name="T63" fmla="*/ 76 h 411"/>
                  <a:gd name="T64" fmla="*/ 204 w 237"/>
                  <a:gd name="T65" fmla="*/ 46 h 411"/>
                  <a:gd name="T66" fmla="*/ 226 w 237"/>
                  <a:gd name="T67" fmla="*/ 16 h 411"/>
                  <a:gd name="T68" fmla="*/ 237 w 237"/>
                  <a:gd name="T69" fmla="*/ 0 h 411"/>
                  <a:gd name="T70" fmla="*/ 237 w 237"/>
                  <a:gd name="T71" fmla="*/ 0 h 411"/>
                  <a:gd name="T72" fmla="*/ 237 w 237"/>
                  <a:gd name="T73" fmla="*/ 0 h 4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7"/>
                  <a:gd name="T112" fmla="*/ 0 h 411"/>
                  <a:gd name="T113" fmla="*/ 237 w 237"/>
                  <a:gd name="T114" fmla="*/ 411 h 4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7" h="411">
                    <a:moveTo>
                      <a:pt x="237" y="0"/>
                    </a:moveTo>
                    <a:lnTo>
                      <a:pt x="225" y="16"/>
                    </a:lnTo>
                    <a:lnTo>
                      <a:pt x="212" y="31"/>
                    </a:lnTo>
                    <a:lnTo>
                      <a:pt x="200" y="47"/>
                    </a:lnTo>
                    <a:lnTo>
                      <a:pt x="188" y="62"/>
                    </a:lnTo>
                    <a:lnTo>
                      <a:pt x="175" y="77"/>
                    </a:lnTo>
                    <a:lnTo>
                      <a:pt x="162" y="94"/>
                    </a:lnTo>
                    <a:lnTo>
                      <a:pt x="150" y="109"/>
                    </a:lnTo>
                    <a:lnTo>
                      <a:pt x="139" y="125"/>
                    </a:lnTo>
                    <a:lnTo>
                      <a:pt x="130" y="141"/>
                    </a:lnTo>
                    <a:lnTo>
                      <a:pt x="119" y="156"/>
                    </a:lnTo>
                    <a:lnTo>
                      <a:pt x="109" y="172"/>
                    </a:lnTo>
                    <a:lnTo>
                      <a:pt x="98" y="186"/>
                    </a:lnTo>
                    <a:lnTo>
                      <a:pt x="87" y="201"/>
                    </a:lnTo>
                    <a:lnTo>
                      <a:pt x="75" y="216"/>
                    </a:lnTo>
                    <a:lnTo>
                      <a:pt x="61" y="229"/>
                    </a:lnTo>
                    <a:lnTo>
                      <a:pt x="47" y="241"/>
                    </a:lnTo>
                    <a:lnTo>
                      <a:pt x="36" y="250"/>
                    </a:lnTo>
                    <a:lnTo>
                      <a:pt x="27" y="261"/>
                    </a:lnTo>
                    <a:lnTo>
                      <a:pt x="20" y="271"/>
                    </a:lnTo>
                    <a:lnTo>
                      <a:pt x="15" y="282"/>
                    </a:lnTo>
                    <a:lnTo>
                      <a:pt x="10" y="294"/>
                    </a:lnTo>
                    <a:lnTo>
                      <a:pt x="8" y="305"/>
                    </a:lnTo>
                    <a:lnTo>
                      <a:pt x="5" y="317"/>
                    </a:lnTo>
                    <a:lnTo>
                      <a:pt x="3" y="330"/>
                    </a:lnTo>
                    <a:lnTo>
                      <a:pt x="0" y="342"/>
                    </a:lnTo>
                    <a:lnTo>
                      <a:pt x="0" y="354"/>
                    </a:lnTo>
                    <a:lnTo>
                      <a:pt x="0" y="365"/>
                    </a:lnTo>
                    <a:lnTo>
                      <a:pt x="3" y="377"/>
                    </a:lnTo>
                    <a:lnTo>
                      <a:pt x="8" y="387"/>
                    </a:lnTo>
                    <a:lnTo>
                      <a:pt x="14" y="397"/>
                    </a:lnTo>
                    <a:lnTo>
                      <a:pt x="24" y="405"/>
                    </a:lnTo>
                    <a:lnTo>
                      <a:pt x="36" y="411"/>
                    </a:lnTo>
                    <a:lnTo>
                      <a:pt x="39" y="411"/>
                    </a:lnTo>
                    <a:lnTo>
                      <a:pt x="43" y="407"/>
                    </a:lnTo>
                    <a:lnTo>
                      <a:pt x="44" y="403"/>
                    </a:lnTo>
                    <a:lnTo>
                      <a:pt x="43" y="399"/>
                    </a:lnTo>
                    <a:lnTo>
                      <a:pt x="26" y="376"/>
                    </a:lnTo>
                    <a:lnTo>
                      <a:pt x="20" y="350"/>
                    </a:lnTo>
                    <a:lnTo>
                      <a:pt x="22" y="323"/>
                    </a:lnTo>
                    <a:lnTo>
                      <a:pt x="27" y="296"/>
                    </a:lnTo>
                    <a:lnTo>
                      <a:pt x="30" y="287"/>
                    </a:lnTo>
                    <a:lnTo>
                      <a:pt x="33" y="281"/>
                    </a:lnTo>
                    <a:lnTo>
                      <a:pt x="37" y="275"/>
                    </a:lnTo>
                    <a:lnTo>
                      <a:pt x="43" y="270"/>
                    </a:lnTo>
                    <a:lnTo>
                      <a:pt x="48" y="265"/>
                    </a:lnTo>
                    <a:lnTo>
                      <a:pt x="55" y="260"/>
                    </a:lnTo>
                    <a:lnTo>
                      <a:pt x="61" y="256"/>
                    </a:lnTo>
                    <a:lnTo>
                      <a:pt x="69" y="250"/>
                    </a:lnTo>
                    <a:lnTo>
                      <a:pt x="78" y="242"/>
                    </a:lnTo>
                    <a:lnTo>
                      <a:pt x="87" y="234"/>
                    </a:lnTo>
                    <a:lnTo>
                      <a:pt x="94" y="225"/>
                    </a:lnTo>
                    <a:lnTo>
                      <a:pt x="100" y="216"/>
                    </a:lnTo>
                    <a:lnTo>
                      <a:pt x="108" y="204"/>
                    </a:lnTo>
                    <a:lnTo>
                      <a:pt x="115" y="192"/>
                    </a:lnTo>
                    <a:lnTo>
                      <a:pt x="122" y="181"/>
                    </a:lnTo>
                    <a:lnTo>
                      <a:pt x="128" y="170"/>
                    </a:lnTo>
                    <a:lnTo>
                      <a:pt x="134" y="158"/>
                    </a:lnTo>
                    <a:lnTo>
                      <a:pt x="142" y="146"/>
                    </a:lnTo>
                    <a:lnTo>
                      <a:pt x="148" y="135"/>
                    </a:lnTo>
                    <a:lnTo>
                      <a:pt x="154" y="123"/>
                    </a:lnTo>
                    <a:lnTo>
                      <a:pt x="162" y="107"/>
                    </a:lnTo>
                    <a:lnTo>
                      <a:pt x="172" y="92"/>
                    </a:lnTo>
                    <a:lnTo>
                      <a:pt x="182" y="76"/>
                    </a:lnTo>
                    <a:lnTo>
                      <a:pt x="193" y="61"/>
                    </a:lnTo>
                    <a:lnTo>
                      <a:pt x="204" y="46"/>
                    </a:lnTo>
                    <a:lnTo>
                      <a:pt x="215" y="30"/>
                    </a:lnTo>
                    <a:lnTo>
                      <a:pt x="226" y="16"/>
                    </a:lnTo>
                    <a:lnTo>
                      <a:pt x="237" y="0"/>
                    </a:lnTo>
                    <a:close/>
                  </a:path>
                </a:pathLst>
              </a:custGeom>
              <a:solidFill>
                <a:srgbClr val="000000"/>
              </a:solidFill>
              <a:ln w="9525">
                <a:noFill/>
                <a:round/>
                <a:headEnd/>
                <a:tailEnd/>
              </a:ln>
            </p:spPr>
            <p:txBody>
              <a:bodyPr/>
              <a:lstStyle/>
              <a:p>
                <a:endParaRPr lang="en-US">
                  <a:solidFill>
                    <a:srgbClr val="000000"/>
                  </a:solidFill>
                </a:endParaRPr>
              </a:p>
            </p:txBody>
          </p:sp>
          <p:sp>
            <p:nvSpPr>
              <p:cNvPr id="25809" name="Freeform 122"/>
              <p:cNvSpPr>
                <a:spLocks/>
              </p:cNvSpPr>
              <p:nvPr/>
            </p:nvSpPr>
            <p:spPr bwMode="auto">
              <a:xfrm>
                <a:off x="8409" y="6889"/>
                <a:ext cx="460" cy="304"/>
              </a:xfrm>
              <a:custGeom>
                <a:avLst/>
                <a:gdLst>
                  <a:gd name="T0" fmla="*/ 10 w 460"/>
                  <a:gd name="T1" fmla="*/ 291 h 304"/>
                  <a:gd name="T2" fmla="*/ 28 w 460"/>
                  <a:gd name="T3" fmla="*/ 298 h 304"/>
                  <a:gd name="T4" fmla="*/ 47 w 460"/>
                  <a:gd name="T5" fmla="*/ 302 h 304"/>
                  <a:gd name="T6" fmla="*/ 67 w 460"/>
                  <a:gd name="T7" fmla="*/ 304 h 304"/>
                  <a:gd name="T8" fmla="*/ 87 w 460"/>
                  <a:gd name="T9" fmla="*/ 303 h 304"/>
                  <a:gd name="T10" fmla="*/ 105 w 460"/>
                  <a:gd name="T11" fmla="*/ 296 h 304"/>
                  <a:gd name="T12" fmla="*/ 119 w 460"/>
                  <a:gd name="T13" fmla="*/ 285 h 304"/>
                  <a:gd name="T14" fmla="*/ 133 w 460"/>
                  <a:gd name="T15" fmla="*/ 272 h 304"/>
                  <a:gd name="T16" fmla="*/ 148 w 460"/>
                  <a:gd name="T17" fmla="*/ 260 h 304"/>
                  <a:gd name="T18" fmla="*/ 169 w 460"/>
                  <a:gd name="T19" fmla="*/ 250 h 304"/>
                  <a:gd name="T20" fmla="*/ 192 w 460"/>
                  <a:gd name="T21" fmla="*/ 243 h 304"/>
                  <a:gd name="T22" fmla="*/ 215 w 460"/>
                  <a:gd name="T23" fmla="*/ 236 h 304"/>
                  <a:gd name="T24" fmla="*/ 236 w 460"/>
                  <a:gd name="T25" fmla="*/ 226 h 304"/>
                  <a:gd name="T26" fmla="*/ 254 w 460"/>
                  <a:gd name="T27" fmla="*/ 213 h 304"/>
                  <a:gd name="T28" fmla="*/ 271 w 460"/>
                  <a:gd name="T29" fmla="*/ 199 h 304"/>
                  <a:gd name="T30" fmla="*/ 288 w 460"/>
                  <a:gd name="T31" fmla="*/ 186 h 304"/>
                  <a:gd name="T32" fmla="*/ 309 w 460"/>
                  <a:gd name="T33" fmla="*/ 180 h 304"/>
                  <a:gd name="T34" fmla="*/ 330 w 460"/>
                  <a:gd name="T35" fmla="*/ 178 h 304"/>
                  <a:gd name="T36" fmla="*/ 350 w 460"/>
                  <a:gd name="T37" fmla="*/ 178 h 304"/>
                  <a:gd name="T38" fmla="*/ 371 w 460"/>
                  <a:gd name="T39" fmla="*/ 177 h 304"/>
                  <a:gd name="T40" fmla="*/ 392 w 460"/>
                  <a:gd name="T41" fmla="*/ 173 h 304"/>
                  <a:gd name="T42" fmla="*/ 409 w 460"/>
                  <a:gd name="T43" fmla="*/ 165 h 304"/>
                  <a:gd name="T44" fmla="*/ 424 w 460"/>
                  <a:gd name="T45" fmla="*/ 155 h 304"/>
                  <a:gd name="T46" fmla="*/ 437 w 460"/>
                  <a:gd name="T47" fmla="*/ 142 h 304"/>
                  <a:gd name="T48" fmla="*/ 456 w 460"/>
                  <a:gd name="T49" fmla="*/ 104 h 304"/>
                  <a:gd name="T50" fmla="*/ 458 w 460"/>
                  <a:gd name="T51" fmla="*/ 34 h 304"/>
                  <a:gd name="T52" fmla="*/ 450 w 460"/>
                  <a:gd name="T53" fmla="*/ 0 h 304"/>
                  <a:gd name="T54" fmla="*/ 449 w 460"/>
                  <a:gd name="T55" fmla="*/ 1 h 304"/>
                  <a:gd name="T56" fmla="*/ 452 w 460"/>
                  <a:gd name="T57" fmla="*/ 21 h 304"/>
                  <a:gd name="T58" fmla="*/ 453 w 460"/>
                  <a:gd name="T59" fmla="*/ 64 h 304"/>
                  <a:gd name="T60" fmla="*/ 445 w 460"/>
                  <a:gd name="T61" fmla="*/ 106 h 304"/>
                  <a:gd name="T62" fmla="*/ 420 w 460"/>
                  <a:gd name="T63" fmla="*/ 140 h 304"/>
                  <a:gd name="T64" fmla="*/ 389 w 460"/>
                  <a:gd name="T65" fmla="*/ 155 h 304"/>
                  <a:gd name="T66" fmla="*/ 370 w 460"/>
                  <a:gd name="T67" fmla="*/ 156 h 304"/>
                  <a:gd name="T68" fmla="*/ 352 w 460"/>
                  <a:gd name="T69" fmla="*/ 154 h 304"/>
                  <a:gd name="T70" fmla="*/ 332 w 460"/>
                  <a:gd name="T71" fmla="*/ 150 h 304"/>
                  <a:gd name="T72" fmla="*/ 313 w 460"/>
                  <a:gd name="T73" fmla="*/ 148 h 304"/>
                  <a:gd name="T74" fmla="*/ 296 w 460"/>
                  <a:gd name="T75" fmla="*/ 149 h 304"/>
                  <a:gd name="T76" fmla="*/ 279 w 460"/>
                  <a:gd name="T77" fmla="*/ 152 h 304"/>
                  <a:gd name="T78" fmla="*/ 263 w 460"/>
                  <a:gd name="T79" fmla="*/ 160 h 304"/>
                  <a:gd name="T80" fmla="*/ 248 w 460"/>
                  <a:gd name="T81" fmla="*/ 170 h 304"/>
                  <a:gd name="T82" fmla="*/ 235 w 460"/>
                  <a:gd name="T83" fmla="*/ 180 h 304"/>
                  <a:gd name="T84" fmla="*/ 221 w 460"/>
                  <a:gd name="T85" fmla="*/ 189 h 304"/>
                  <a:gd name="T86" fmla="*/ 207 w 460"/>
                  <a:gd name="T87" fmla="*/ 199 h 304"/>
                  <a:gd name="T88" fmla="*/ 192 w 460"/>
                  <a:gd name="T89" fmla="*/ 208 h 304"/>
                  <a:gd name="T90" fmla="*/ 179 w 460"/>
                  <a:gd name="T91" fmla="*/ 214 h 304"/>
                  <a:gd name="T92" fmla="*/ 167 w 460"/>
                  <a:gd name="T93" fmla="*/ 221 h 304"/>
                  <a:gd name="T94" fmla="*/ 154 w 460"/>
                  <a:gd name="T95" fmla="*/ 229 h 304"/>
                  <a:gd name="T96" fmla="*/ 142 w 460"/>
                  <a:gd name="T97" fmla="*/ 242 h 304"/>
                  <a:gd name="T98" fmla="*/ 129 w 460"/>
                  <a:gd name="T99" fmla="*/ 257 h 304"/>
                  <a:gd name="T100" fmla="*/ 115 w 460"/>
                  <a:gd name="T101" fmla="*/ 270 h 304"/>
                  <a:gd name="T102" fmla="*/ 98 w 460"/>
                  <a:gd name="T103" fmla="*/ 282 h 304"/>
                  <a:gd name="T104" fmla="*/ 78 w 460"/>
                  <a:gd name="T105" fmla="*/ 291 h 304"/>
                  <a:gd name="T106" fmla="*/ 56 w 460"/>
                  <a:gd name="T107" fmla="*/ 295 h 304"/>
                  <a:gd name="T108" fmla="*/ 33 w 460"/>
                  <a:gd name="T109" fmla="*/ 294 h 304"/>
                  <a:gd name="T110" fmla="*/ 11 w 460"/>
                  <a:gd name="T111" fmla="*/ 290 h 304"/>
                  <a:gd name="T112" fmla="*/ 0 w 460"/>
                  <a:gd name="T113" fmla="*/ 287 h 304"/>
                  <a:gd name="T114" fmla="*/ 0 w 460"/>
                  <a:gd name="T115" fmla="*/ 287 h 304"/>
                  <a:gd name="T116" fmla="*/ 0 w 460"/>
                  <a:gd name="T117" fmla="*/ 287 h 3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0"/>
                  <a:gd name="T178" fmla="*/ 0 h 304"/>
                  <a:gd name="T179" fmla="*/ 460 w 460"/>
                  <a:gd name="T180" fmla="*/ 304 h 3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0" h="304">
                    <a:moveTo>
                      <a:pt x="0" y="287"/>
                    </a:moveTo>
                    <a:lnTo>
                      <a:pt x="10" y="291"/>
                    </a:lnTo>
                    <a:lnTo>
                      <a:pt x="18" y="295"/>
                    </a:lnTo>
                    <a:lnTo>
                      <a:pt x="28" y="298"/>
                    </a:lnTo>
                    <a:lnTo>
                      <a:pt x="38" y="300"/>
                    </a:lnTo>
                    <a:lnTo>
                      <a:pt x="47" y="302"/>
                    </a:lnTo>
                    <a:lnTo>
                      <a:pt x="57" y="303"/>
                    </a:lnTo>
                    <a:lnTo>
                      <a:pt x="67" y="304"/>
                    </a:lnTo>
                    <a:lnTo>
                      <a:pt x="78" y="304"/>
                    </a:lnTo>
                    <a:lnTo>
                      <a:pt x="87" y="303"/>
                    </a:lnTo>
                    <a:lnTo>
                      <a:pt x="96" y="300"/>
                    </a:lnTo>
                    <a:lnTo>
                      <a:pt x="105" y="296"/>
                    </a:lnTo>
                    <a:lnTo>
                      <a:pt x="112" y="290"/>
                    </a:lnTo>
                    <a:lnTo>
                      <a:pt x="119" y="285"/>
                    </a:lnTo>
                    <a:lnTo>
                      <a:pt x="126" y="279"/>
                    </a:lnTo>
                    <a:lnTo>
                      <a:pt x="133" y="272"/>
                    </a:lnTo>
                    <a:lnTo>
                      <a:pt x="139" y="266"/>
                    </a:lnTo>
                    <a:lnTo>
                      <a:pt x="148" y="260"/>
                    </a:lnTo>
                    <a:lnTo>
                      <a:pt x="158" y="254"/>
                    </a:lnTo>
                    <a:lnTo>
                      <a:pt x="169" y="250"/>
                    </a:lnTo>
                    <a:lnTo>
                      <a:pt x="180" y="246"/>
                    </a:lnTo>
                    <a:lnTo>
                      <a:pt x="192" y="243"/>
                    </a:lnTo>
                    <a:lnTo>
                      <a:pt x="203" y="240"/>
                    </a:lnTo>
                    <a:lnTo>
                      <a:pt x="215" y="236"/>
                    </a:lnTo>
                    <a:lnTo>
                      <a:pt x="226" y="231"/>
                    </a:lnTo>
                    <a:lnTo>
                      <a:pt x="236" y="226"/>
                    </a:lnTo>
                    <a:lnTo>
                      <a:pt x="246" y="220"/>
                    </a:lnTo>
                    <a:lnTo>
                      <a:pt x="254" y="213"/>
                    </a:lnTo>
                    <a:lnTo>
                      <a:pt x="263" y="206"/>
                    </a:lnTo>
                    <a:lnTo>
                      <a:pt x="271" y="199"/>
                    </a:lnTo>
                    <a:lnTo>
                      <a:pt x="280" y="192"/>
                    </a:lnTo>
                    <a:lnTo>
                      <a:pt x="288" y="186"/>
                    </a:lnTo>
                    <a:lnTo>
                      <a:pt x="299" y="182"/>
                    </a:lnTo>
                    <a:lnTo>
                      <a:pt x="309" y="180"/>
                    </a:lnTo>
                    <a:lnTo>
                      <a:pt x="320" y="178"/>
                    </a:lnTo>
                    <a:lnTo>
                      <a:pt x="330" y="178"/>
                    </a:lnTo>
                    <a:lnTo>
                      <a:pt x="341" y="178"/>
                    </a:lnTo>
                    <a:lnTo>
                      <a:pt x="350" y="178"/>
                    </a:lnTo>
                    <a:lnTo>
                      <a:pt x="361" y="177"/>
                    </a:lnTo>
                    <a:lnTo>
                      <a:pt x="371" y="177"/>
                    </a:lnTo>
                    <a:lnTo>
                      <a:pt x="382" y="175"/>
                    </a:lnTo>
                    <a:lnTo>
                      <a:pt x="392" y="173"/>
                    </a:lnTo>
                    <a:lnTo>
                      <a:pt x="400" y="169"/>
                    </a:lnTo>
                    <a:lnTo>
                      <a:pt x="409" y="165"/>
                    </a:lnTo>
                    <a:lnTo>
                      <a:pt x="416" y="160"/>
                    </a:lnTo>
                    <a:lnTo>
                      <a:pt x="424" y="155"/>
                    </a:lnTo>
                    <a:lnTo>
                      <a:pt x="431" y="148"/>
                    </a:lnTo>
                    <a:lnTo>
                      <a:pt x="437" y="142"/>
                    </a:lnTo>
                    <a:lnTo>
                      <a:pt x="442" y="135"/>
                    </a:lnTo>
                    <a:lnTo>
                      <a:pt x="456" y="104"/>
                    </a:lnTo>
                    <a:lnTo>
                      <a:pt x="460" y="69"/>
                    </a:lnTo>
                    <a:lnTo>
                      <a:pt x="458" y="34"/>
                    </a:lnTo>
                    <a:lnTo>
                      <a:pt x="452" y="1"/>
                    </a:lnTo>
                    <a:lnTo>
                      <a:pt x="450" y="0"/>
                    </a:lnTo>
                    <a:lnTo>
                      <a:pt x="449" y="1"/>
                    </a:lnTo>
                    <a:lnTo>
                      <a:pt x="449" y="2"/>
                    </a:lnTo>
                    <a:lnTo>
                      <a:pt x="452" y="21"/>
                    </a:lnTo>
                    <a:lnTo>
                      <a:pt x="453" y="43"/>
                    </a:lnTo>
                    <a:lnTo>
                      <a:pt x="453" y="64"/>
                    </a:lnTo>
                    <a:lnTo>
                      <a:pt x="450" y="86"/>
                    </a:lnTo>
                    <a:lnTo>
                      <a:pt x="445" y="106"/>
                    </a:lnTo>
                    <a:lnTo>
                      <a:pt x="436" y="125"/>
                    </a:lnTo>
                    <a:lnTo>
                      <a:pt x="420" y="140"/>
                    </a:lnTo>
                    <a:lnTo>
                      <a:pt x="399" y="151"/>
                    </a:lnTo>
                    <a:lnTo>
                      <a:pt x="389" y="155"/>
                    </a:lnTo>
                    <a:lnTo>
                      <a:pt x="380" y="156"/>
                    </a:lnTo>
                    <a:lnTo>
                      <a:pt x="370" y="156"/>
                    </a:lnTo>
                    <a:lnTo>
                      <a:pt x="361" y="155"/>
                    </a:lnTo>
                    <a:lnTo>
                      <a:pt x="352" y="154"/>
                    </a:lnTo>
                    <a:lnTo>
                      <a:pt x="342" y="152"/>
                    </a:lnTo>
                    <a:lnTo>
                      <a:pt x="332" y="150"/>
                    </a:lnTo>
                    <a:lnTo>
                      <a:pt x="322" y="149"/>
                    </a:lnTo>
                    <a:lnTo>
                      <a:pt x="313" y="148"/>
                    </a:lnTo>
                    <a:lnTo>
                      <a:pt x="304" y="148"/>
                    </a:lnTo>
                    <a:lnTo>
                      <a:pt x="296" y="149"/>
                    </a:lnTo>
                    <a:lnTo>
                      <a:pt x="287" y="150"/>
                    </a:lnTo>
                    <a:lnTo>
                      <a:pt x="279" y="152"/>
                    </a:lnTo>
                    <a:lnTo>
                      <a:pt x="271" y="157"/>
                    </a:lnTo>
                    <a:lnTo>
                      <a:pt x="263" y="160"/>
                    </a:lnTo>
                    <a:lnTo>
                      <a:pt x="255" y="165"/>
                    </a:lnTo>
                    <a:lnTo>
                      <a:pt x="248" y="170"/>
                    </a:lnTo>
                    <a:lnTo>
                      <a:pt x="242" y="175"/>
                    </a:lnTo>
                    <a:lnTo>
                      <a:pt x="235" y="180"/>
                    </a:lnTo>
                    <a:lnTo>
                      <a:pt x="229" y="184"/>
                    </a:lnTo>
                    <a:lnTo>
                      <a:pt x="221" y="189"/>
                    </a:lnTo>
                    <a:lnTo>
                      <a:pt x="214" y="195"/>
                    </a:lnTo>
                    <a:lnTo>
                      <a:pt x="207" y="199"/>
                    </a:lnTo>
                    <a:lnTo>
                      <a:pt x="199" y="204"/>
                    </a:lnTo>
                    <a:lnTo>
                      <a:pt x="192" y="208"/>
                    </a:lnTo>
                    <a:lnTo>
                      <a:pt x="186" y="211"/>
                    </a:lnTo>
                    <a:lnTo>
                      <a:pt x="179" y="214"/>
                    </a:lnTo>
                    <a:lnTo>
                      <a:pt x="173" y="217"/>
                    </a:lnTo>
                    <a:lnTo>
                      <a:pt x="167" y="221"/>
                    </a:lnTo>
                    <a:lnTo>
                      <a:pt x="161" y="224"/>
                    </a:lnTo>
                    <a:lnTo>
                      <a:pt x="154" y="229"/>
                    </a:lnTo>
                    <a:lnTo>
                      <a:pt x="150" y="234"/>
                    </a:lnTo>
                    <a:lnTo>
                      <a:pt x="142" y="242"/>
                    </a:lnTo>
                    <a:lnTo>
                      <a:pt x="136" y="250"/>
                    </a:lnTo>
                    <a:lnTo>
                      <a:pt x="129" y="257"/>
                    </a:lnTo>
                    <a:lnTo>
                      <a:pt x="123" y="264"/>
                    </a:lnTo>
                    <a:lnTo>
                      <a:pt x="115" y="270"/>
                    </a:lnTo>
                    <a:lnTo>
                      <a:pt x="107" y="277"/>
                    </a:lnTo>
                    <a:lnTo>
                      <a:pt x="98" y="282"/>
                    </a:lnTo>
                    <a:lnTo>
                      <a:pt x="89" y="287"/>
                    </a:lnTo>
                    <a:lnTo>
                      <a:pt x="78" y="291"/>
                    </a:lnTo>
                    <a:lnTo>
                      <a:pt x="67" y="293"/>
                    </a:lnTo>
                    <a:lnTo>
                      <a:pt x="56" y="295"/>
                    </a:lnTo>
                    <a:lnTo>
                      <a:pt x="45" y="295"/>
                    </a:lnTo>
                    <a:lnTo>
                      <a:pt x="33" y="294"/>
                    </a:lnTo>
                    <a:lnTo>
                      <a:pt x="22" y="292"/>
                    </a:lnTo>
                    <a:lnTo>
                      <a:pt x="11" y="290"/>
                    </a:lnTo>
                    <a:lnTo>
                      <a:pt x="0" y="287"/>
                    </a:lnTo>
                    <a:close/>
                  </a:path>
                </a:pathLst>
              </a:custGeom>
              <a:solidFill>
                <a:srgbClr val="000000"/>
              </a:solidFill>
              <a:ln w="9525">
                <a:noFill/>
                <a:round/>
                <a:headEnd/>
                <a:tailEnd/>
              </a:ln>
            </p:spPr>
            <p:txBody>
              <a:bodyPr/>
              <a:lstStyle/>
              <a:p>
                <a:endParaRPr lang="en-US">
                  <a:solidFill>
                    <a:srgbClr val="000000"/>
                  </a:solidFill>
                </a:endParaRPr>
              </a:p>
            </p:txBody>
          </p:sp>
          <p:sp>
            <p:nvSpPr>
              <p:cNvPr id="25810" name="Freeform 123"/>
              <p:cNvSpPr>
                <a:spLocks/>
              </p:cNvSpPr>
              <p:nvPr/>
            </p:nvSpPr>
            <p:spPr bwMode="auto">
              <a:xfrm>
                <a:off x="8403" y="7061"/>
                <a:ext cx="33" cy="69"/>
              </a:xfrm>
              <a:custGeom>
                <a:avLst/>
                <a:gdLst>
                  <a:gd name="T0" fmla="*/ 0 w 33"/>
                  <a:gd name="T1" fmla="*/ 69 h 69"/>
                  <a:gd name="T2" fmla="*/ 6 w 33"/>
                  <a:gd name="T3" fmla="*/ 60 h 69"/>
                  <a:gd name="T4" fmla="*/ 12 w 33"/>
                  <a:gd name="T5" fmla="*/ 52 h 69"/>
                  <a:gd name="T6" fmla="*/ 17 w 33"/>
                  <a:gd name="T7" fmla="*/ 44 h 69"/>
                  <a:gd name="T8" fmla="*/ 23 w 33"/>
                  <a:gd name="T9" fmla="*/ 36 h 69"/>
                  <a:gd name="T10" fmla="*/ 26 w 33"/>
                  <a:gd name="T11" fmla="*/ 30 h 69"/>
                  <a:gd name="T12" fmla="*/ 30 w 33"/>
                  <a:gd name="T13" fmla="*/ 23 h 69"/>
                  <a:gd name="T14" fmla="*/ 33 w 33"/>
                  <a:gd name="T15" fmla="*/ 15 h 69"/>
                  <a:gd name="T16" fmla="*/ 33 w 33"/>
                  <a:gd name="T17" fmla="*/ 8 h 69"/>
                  <a:gd name="T18" fmla="*/ 26 w 33"/>
                  <a:gd name="T19" fmla="*/ 1 h 69"/>
                  <a:gd name="T20" fmla="*/ 19 w 33"/>
                  <a:gd name="T21" fmla="*/ 0 h 69"/>
                  <a:gd name="T22" fmla="*/ 11 w 33"/>
                  <a:gd name="T23" fmla="*/ 3 h 69"/>
                  <a:gd name="T24" fmla="*/ 5 w 33"/>
                  <a:gd name="T25" fmla="*/ 10 h 69"/>
                  <a:gd name="T26" fmla="*/ 5 w 33"/>
                  <a:gd name="T27" fmla="*/ 12 h 69"/>
                  <a:gd name="T28" fmla="*/ 5 w 33"/>
                  <a:gd name="T29" fmla="*/ 13 h 69"/>
                  <a:gd name="T30" fmla="*/ 6 w 33"/>
                  <a:gd name="T31" fmla="*/ 13 h 69"/>
                  <a:gd name="T32" fmla="*/ 7 w 33"/>
                  <a:gd name="T33" fmla="*/ 12 h 69"/>
                  <a:gd name="T34" fmla="*/ 9 w 33"/>
                  <a:gd name="T35" fmla="*/ 9 h 69"/>
                  <a:gd name="T36" fmla="*/ 12 w 33"/>
                  <a:gd name="T37" fmla="*/ 7 h 69"/>
                  <a:gd name="T38" fmla="*/ 16 w 33"/>
                  <a:gd name="T39" fmla="*/ 6 h 69"/>
                  <a:gd name="T40" fmla="*/ 19 w 33"/>
                  <a:gd name="T41" fmla="*/ 5 h 69"/>
                  <a:gd name="T42" fmla="*/ 25 w 33"/>
                  <a:gd name="T43" fmla="*/ 7 h 69"/>
                  <a:gd name="T44" fmla="*/ 28 w 33"/>
                  <a:gd name="T45" fmla="*/ 12 h 69"/>
                  <a:gd name="T46" fmla="*/ 26 w 33"/>
                  <a:gd name="T47" fmla="*/ 19 h 69"/>
                  <a:gd name="T48" fmla="*/ 24 w 33"/>
                  <a:gd name="T49" fmla="*/ 25 h 69"/>
                  <a:gd name="T50" fmla="*/ 19 w 33"/>
                  <a:gd name="T51" fmla="*/ 36 h 69"/>
                  <a:gd name="T52" fmla="*/ 13 w 33"/>
                  <a:gd name="T53" fmla="*/ 47 h 69"/>
                  <a:gd name="T54" fmla="*/ 7 w 33"/>
                  <a:gd name="T55" fmla="*/ 57 h 69"/>
                  <a:gd name="T56" fmla="*/ 0 w 33"/>
                  <a:gd name="T57" fmla="*/ 68 h 69"/>
                  <a:gd name="T58" fmla="*/ 0 w 33"/>
                  <a:gd name="T59" fmla="*/ 69 h 69"/>
                  <a:gd name="T60" fmla="*/ 0 w 33"/>
                  <a:gd name="T61" fmla="*/ 69 h 69"/>
                  <a:gd name="T62" fmla="*/ 0 w 33"/>
                  <a:gd name="T63" fmla="*/ 69 h 69"/>
                  <a:gd name="T64" fmla="*/ 0 w 33"/>
                  <a:gd name="T65" fmla="*/ 69 h 69"/>
                  <a:gd name="T66" fmla="*/ 0 w 33"/>
                  <a:gd name="T67" fmla="*/ 69 h 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
                  <a:gd name="T103" fmla="*/ 0 h 69"/>
                  <a:gd name="T104" fmla="*/ 33 w 33"/>
                  <a:gd name="T105" fmla="*/ 69 h 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 h="69">
                    <a:moveTo>
                      <a:pt x="0" y="69"/>
                    </a:moveTo>
                    <a:lnTo>
                      <a:pt x="6" y="60"/>
                    </a:lnTo>
                    <a:lnTo>
                      <a:pt x="12" y="52"/>
                    </a:lnTo>
                    <a:lnTo>
                      <a:pt x="17" y="44"/>
                    </a:lnTo>
                    <a:lnTo>
                      <a:pt x="23" y="36"/>
                    </a:lnTo>
                    <a:lnTo>
                      <a:pt x="26" y="30"/>
                    </a:lnTo>
                    <a:lnTo>
                      <a:pt x="30" y="23"/>
                    </a:lnTo>
                    <a:lnTo>
                      <a:pt x="33" y="15"/>
                    </a:lnTo>
                    <a:lnTo>
                      <a:pt x="33" y="8"/>
                    </a:lnTo>
                    <a:lnTo>
                      <a:pt x="26" y="1"/>
                    </a:lnTo>
                    <a:lnTo>
                      <a:pt x="19" y="0"/>
                    </a:lnTo>
                    <a:lnTo>
                      <a:pt x="11" y="3"/>
                    </a:lnTo>
                    <a:lnTo>
                      <a:pt x="5" y="10"/>
                    </a:lnTo>
                    <a:lnTo>
                      <a:pt x="5" y="12"/>
                    </a:lnTo>
                    <a:lnTo>
                      <a:pt x="5" y="13"/>
                    </a:lnTo>
                    <a:lnTo>
                      <a:pt x="6" y="13"/>
                    </a:lnTo>
                    <a:lnTo>
                      <a:pt x="7" y="12"/>
                    </a:lnTo>
                    <a:lnTo>
                      <a:pt x="9" y="9"/>
                    </a:lnTo>
                    <a:lnTo>
                      <a:pt x="12" y="7"/>
                    </a:lnTo>
                    <a:lnTo>
                      <a:pt x="16" y="6"/>
                    </a:lnTo>
                    <a:lnTo>
                      <a:pt x="19" y="5"/>
                    </a:lnTo>
                    <a:lnTo>
                      <a:pt x="25" y="7"/>
                    </a:lnTo>
                    <a:lnTo>
                      <a:pt x="28" y="12"/>
                    </a:lnTo>
                    <a:lnTo>
                      <a:pt x="26" y="19"/>
                    </a:lnTo>
                    <a:lnTo>
                      <a:pt x="24" y="25"/>
                    </a:lnTo>
                    <a:lnTo>
                      <a:pt x="19" y="36"/>
                    </a:lnTo>
                    <a:lnTo>
                      <a:pt x="13" y="47"/>
                    </a:lnTo>
                    <a:lnTo>
                      <a:pt x="7" y="57"/>
                    </a:lnTo>
                    <a:lnTo>
                      <a:pt x="0" y="68"/>
                    </a:lnTo>
                    <a:lnTo>
                      <a:pt x="0" y="69"/>
                    </a:lnTo>
                    <a:close/>
                  </a:path>
                </a:pathLst>
              </a:custGeom>
              <a:solidFill>
                <a:srgbClr val="000000"/>
              </a:solidFill>
              <a:ln w="9525">
                <a:noFill/>
                <a:round/>
                <a:headEnd/>
                <a:tailEnd/>
              </a:ln>
            </p:spPr>
            <p:txBody>
              <a:bodyPr/>
              <a:lstStyle/>
              <a:p>
                <a:endParaRPr lang="en-US">
                  <a:solidFill>
                    <a:srgbClr val="000000"/>
                  </a:solidFill>
                </a:endParaRPr>
              </a:p>
            </p:txBody>
          </p:sp>
          <p:sp>
            <p:nvSpPr>
              <p:cNvPr id="25811" name="Freeform 124"/>
              <p:cNvSpPr>
                <a:spLocks/>
              </p:cNvSpPr>
              <p:nvPr/>
            </p:nvSpPr>
            <p:spPr bwMode="auto">
              <a:xfrm>
                <a:off x="8383" y="7122"/>
                <a:ext cx="132" cy="50"/>
              </a:xfrm>
              <a:custGeom>
                <a:avLst/>
                <a:gdLst>
                  <a:gd name="T0" fmla="*/ 0 w 132"/>
                  <a:gd name="T1" fmla="*/ 44 h 50"/>
                  <a:gd name="T2" fmla="*/ 9 w 132"/>
                  <a:gd name="T3" fmla="*/ 46 h 50"/>
                  <a:gd name="T4" fmla="*/ 17 w 132"/>
                  <a:gd name="T5" fmla="*/ 47 h 50"/>
                  <a:gd name="T6" fmla="*/ 26 w 132"/>
                  <a:gd name="T7" fmla="*/ 49 h 50"/>
                  <a:gd name="T8" fmla="*/ 34 w 132"/>
                  <a:gd name="T9" fmla="*/ 50 h 50"/>
                  <a:gd name="T10" fmla="*/ 42 w 132"/>
                  <a:gd name="T11" fmla="*/ 50 h 50"/>
                  <a:gd name="T12" fmla="*/ 50 w 132"/>
                  <a:gd name="T13" fmla="*/ 50 h 50"/>
                  <a:gd name="T14" fmla="*/ 59 w 132"/>
                  <a:gd name="T15" fmla="*/ 49 h 50"/>
                  <a:gd name="T16" fmla="*/ 67 w 132"/>
                  <a:gd name="T17" fmla="*/ 47 h 50"/>
                  <a:gd name="T18" fmla="*/ 77 w 132"/>
                  <a:gd name="T19" fmla="*/ 44 h 50"/>
                  <a:gd name="T20" fmla="*/ 85 w 132"/>
                  <a:gd name="T21" fmla="*/ 38 h 50"/>
                  <a:gd name="T22" fmla="*/ 93 w 132"/>
                  <a:gd name="T23" fmla="*/ 33 h 50"/>
                  <a:gd name="T24" fmla="*/ 100 w 132"/>
                  <a:gd name="T25" fmla="*/ 26 h 50"/>
                  <a:gd name="T26" fmla="*/ 107 w 132"/>
                  <a:gd name="T27" fmla="*/ 20 h 50"/>
                  <a:gd name="T28" fmla="*/ 115 w 132"/>
                  <a:gd name="T29" fmla="*/ 14 h 50"/>
                  <a:gd name="T30" fmla="*/ 122 w 132"/>
                  <a:gd name="T31" fmla="*/ 8 h 50"/>
                  <a:gd name="T32" fmla="*/ 131 w 132"/>
                  <a:gd name="T33" fmla="*/ 4 h 50"/>
                  <a:gd name="T34" fmla="*/ 132 w 132"/>
                  <a:gd name="T35" fmla="*/ 3 h 50"/>
                  <a:gd name="T36" fmla="*/ 132 w 132"/>
                  <a:gd name="T37" fmla="*/ 1 h 50"/>
                  <a:gd name="T38" fmla="*/ 132 w 132"/>
                  <a:gd name="T39" fmla="*/ 0 h 50"/>
                  <a:gd name="T40" fmla="*/ 131 w 132"/>
                  <a:gd name="T41" fmla="*/ 0 h 50"/>
                  <a:gd name="T42" fmla="*/ 121 w 132"/>
                  <a:gd name="T43" fmla="*/ 5 h 50"/>
                  <a:gd name="T44" fmla="*/ 112 w 132"/>
                  <a:gd name="T45" fmla="*/ 11 h 50"/>
                  <a:gd name="T46" fmla="*/ 104 w 132"/>
                  <a:gd name="T47" fmla="*/ 17 h 50"/>
                  <a:gd name="T48" fmla="*/ 96 w 132"/>
                  <a:gd name="T49" fmla="*/ 24 h 50"/>
                  <a:gd name="T50" fmla="*/ 87 w 132"/>
                  <a:gd name="T51" fmla="*/ 32 h 50"/>
                  <a:gd name="T52" fmla="*/ 76 w 132"/>
                  <a:gd name="T53" fmla="*/ 38 h 50"/>
                  <a:gd name="T54" fmla="*/ 65 w 132"/>
                  <a:gd name="T55" fmla="*/ 42 h 50"/>
                  <a:gd name="T56" fmla="*/ 53 w 132"/>
                  <a:gd name="T57" fmla="*/ 46 h 50"/>
                  <a:gd name="T58" fmla="*/ 40 w 132"/>
                  <a:gd name="T59" fmla="*/ 47 h 50"/>
                  <a:gd name="T60" fmla="*/ 27 w 132"/>
                  <a:gd name="T61" fmla="*/ 47 h 50"/>
                  <a:gd name="T62" fmla="*/ 15 w 132"/>
                  <a:gd name="T63" fmla="*/ 46 h 50"/>
                  <a:gd name="T64" fmla="*/ 1 w 132"/>
                  <a:gd name="T65" fmla="*/ 44 h 50"/>
                  <a:gd name="T66" fmla="*/ 1 w 132"/>
                  <a:gd name="T67" fmla="*/ 44 h 50"/>
                  <a:gd name="T68" fmla="*/ 1 w 132"/>
                  <a:gd name="T69" fmla="*/ 44 h 50"/>
                  <a:gd name="T70" fmla="*/ 0 w 132"/>
                  <a:gd name="T71" fmla="*/ 44 h 50"/>
                  <a:gd name="T72" fmla="*/ 0 w 132"/>
                  <a:gd name="T73" fmla="*/ 44 h 50"/>
                  <a:gd name="T74" fmla="*/ 0 w 132"/>
                  <a:gd name="T75" fmla="*/ 44 h 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50"/>
                  <a:gd name="T116" fmla="*/ 132 w 132"/>
                  <a:gd name="T117" fmla="*/ 50 h 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50">
                    <a:moveTo>
                      <a:pt x="0" y="44"/>
                    </a:moveTo>
                    <a:lnTo>
                      <a:pt x="9" y="46"/>
                    </a:lnTo>
                    <a:lnTo>
                      <a:pt x="17" y="47"/>
                    </a:lnTo>
                    <a:lnTo>
                      <a:pt x="26" y="49"/>
                    </a:lnTo>
                    <a:lnTo>
                      <a:pt x="34" y="50"/>
                    </a:lnTo>
                    <a:lnTo>
                      <a:pt x="42" y="50"/>
                    </a:lnTo>
                    <a:lnTo>
                      <a:pt x="50" y="50"/>
                    </a:lnTo>
                    <a:lnTo>
                      <a:pt x="59" y="49"/>
                    </a:lnTo>
                    <a:lnTo>
                      <a:pt x="67" y="47"/>
                    </a:lnTo>
                    <a:lnTo>
                      <a:pt x="77" y="44"/>
                    </a:lnTo>
                    <a:lnTo>
                      <a:pt x="85" y="38"/>
                    </a:lnTo>
                    <a:lnTo>
                      <a:pt x="93" y="33"/>
                    </a:lnTo>
                    <a:lnTo>
                      <a:pt x="100" y="26"/>
                    </a:lnTo>
                    <a:lnTo>
                      <a:pt x="107" y="20"/>
                    </a:lnTo>
                    <a:lnTo>
                      <a:pt x="115" y="14"/>
                    </a:lnTo>
                    <a:lnTo>
                      <a:pt x="122" y="8"/>
                    </a:lnTo>
                    <a:lnTo>
                      <a:pt x="131" y="4"/>
                    </a:lnTo>
                    <a:lnTo>
                      <a:pt x="132" y="3"/>
                    </a:lnTo>
                    <a:lnTo>
                      <a:pt x="132" y="1"/>
                    </a:lnTo>
                    <a:lnTo>
                      <a:pt x="132" y="0"/>
                    </a:lnTo>
                    <a:lnTo>
                      <a:pt x="131" y="0"/>
                    </a:lnTo>
                    <a:lnTo>
                      <a:pt x="121" y="5"/>
                    </a:lnTo>
                    <a:lnTo>
                      <a:pt x="112" y="11"/>
                    </a:lnTo>
                    <a:lnTo>
                      <a:pt x="104" y="17"/>
                    </a:lnTo>
                    <a:lnTo>
                      <a:pt x="96" y="24"/>
                    </a:lnTo>
                    <a:lnTo>
                      <a:pt x="87" y="32"/>
                    </a:lnTo>
                    <a:lnTo>
                      <a:pt x="76" y="38"/>
                    </a:lnTo>
                    <a:lnTo>
                      <a:pt x="65" y="42"/>
                    </a:lnTo>
                    <a:lnTo>
                      <a:pt x="53" y="46"/>
                    </a:lnTo>
                    <a:lnTo>
                      <a:pt x="40" y="47"/>
                    </a:lnTo>
                    <a:lnTo>
                      <a:pt x="27" y="47"/>
                    </a:lnTo>
                    <a:lnTo>
                      <a:pt x="15" y="46"/>
                    </a:lnTo>
                    <a:lnTo>
                      <a:pt x="1" y="44"/>
                    </a:lnTo>
                    <a:lnTo>
                      <a:pt x="0" y="44"/>
                    </a:lnTo>
                    <a:close/>
                  </a:path>
                </a:pathLst>
              </a:custGeom>
              <a:solidFill>
                <a:srgbClr val="000000"/>
              </a:solidFill>
              <a:ln w="9525">
                <a:noFill/>
                <a:round/>
                <a:headEnd/>
                <a:tailEnd/>
              </a:ln>
            </p:spPr>
            <p:txBody>
              <a:bodyPr/>
              <a:lstStyle/>
              <a:p>
                <a:endParaRPr lang="en-US">
                  <a:solidFill>
                    <a:srgbClr val="000000"/>
                  </a:solidFill>
                </a:endParaRPr>
              </a:p>
            </p:txBody>
          </p:sp>
          <p:sp>
            <p:nvSpPr>
              <p:cNvPr id="25812" name="Freeform 125"/>
              <p:cNvSpPr>
                <a:spLocks/>
              </p:cNvSpPr>
              <p:nvPr/>
            </p:nvSpPr>
            <p:spPr bwMode="auto">
              <a:xfrm>
                <a:off x="8723" y="6408"/>
                <a:ext cx="123" cy="345"/>
              </a:xfrm>
              <a:custGeom>
                <a:avLst/>
                <a:gdLst>
                  <a:gd name="T0" fmla="*/ 108 w 123"/>
                  <a:gd name="T1" fmla="*/ 344 h 345"/>
                  <a:gd name="T2" fmla="*/ 112 w 123"/>
                  <a:gd name="T3" fmla="*/ 322 h 345"/>
                  <a:gd name="T4" fmla="*/ 117 w 123"/>
                  <a:gd name="T5" fmla="*/ 298 h 345"/>
                  <a:gd name="T6" fmla="*/ 120 w 123"/>
                  <a:gd name="T7" fmla="*/ 276 h 345"/>
                  <a:gd name="T8" fmla="*/ 123 w 123"/>
                  <a:gd name="T9" fmla="*/ 253 h 345"/>
                  <a:gd name="T10" fmla="*/ 123 w 123"/>
                  <a:gd name="T11" fmla="*/ 229 h 345"/>
                  <a:gd name="T12" fmla="*/ 119 w 123"/>
                  <a:gd name="T13" fmla="*/ 205 h 345"/>
                  <a:gd name="T14" fmla="*/ 113 w 123"/>
                  <a:gd name="T15" fmla="*/ 183 h 345"/>
                  <a:gd name="T16" fmla="*/ 103 w 123"/>
                  <a:gd name="T17" fmla="*/ 160 h 345"/>
                  <a:gd name="T18" fmla="*/ 99 w 123"/>
                  <a:gd name="T19" fmla="*/ 150 h 345"/>
                  <a:gd name="T20" fmla="*/ 92 w 123"/>
                  <a:gd name="T21" fmla="*/ 139 h 345"/>
                  <a:gd name="T22" fmla="*/ 86 w 123"/>
                  <a:gd name="T23" fmla="*/ 130 h 345"/>
                  <a:gd name="T24" fmla="*/ 79 w 123"/>
                  <a:gd name="T25" fmla="*/ 121 h 345"/>
                  <a:gd name="T26" fmla="*/ 72 w 123"/>
                  <a:gd name="T27" fmla="*/ 112 h 345"/>
                  <a:gd name="T28" fmla="*/ 64 w 123"/>
                  <a:gd name="T29" fmla="*/ 103 h 345"/>
                  <a:gd name="T30" fmla="*/ 57 w 123"/>
                  <a:gd name="T31" fmla="*/ 93 h 345"/>
                  <a:gd name="T32" fmla="*/ 50 w 123"/>
                  <a:gd name="T33" fmla="*/ 84 h 345"/>
                  <a:gd name="T34" fmla="*/ 43 w 123"/>
                  <a:gd name="T35" fmla="*/ 75 h 345"/>
                  <a:gd name="T36" fmla="*/ 36 w 123"/>
                  <a:gd name="T37" fmla="*/ 65 h 345"/>
                  <a:gd name="T38" fmla="*/ 30 w 123"/>
                  <a:gd name="T39" fmla="*/ 54 h 345"/>
                  <a:gd name="T40" fmla="*/ 26 w 123"/>
                  <a:gd name="T41" fmla="*/ 44 h 345"/>
                  <a:gd name="T42" fmla="*/ 21 w 123"/>
                  <a:gd name="T43" fmla="*/ 34 h 345"/>
                  <a:gd name="T44" fmla="*/ 17 w 123"/>
                  <a:gd name="T45" fmla="*/ 24 h 345"/>
                  <a:gd name="T46" fmla="*/ 13 w 123"/>
                  <a:gd name="T47" fmla="*/ 13 h 345"/>
                  <a:gd name="T48" fmla="*/ 10 w 123"/>
                  <a:gd name="T49" fmla="*/ 2 h 345"/>
                  <a:gd name="T50" fmla="*/ 7 w 123"/>
                  <a:gd name="T51" fmla="*/ 0 h 345"/>
                  <a:gd name="T52" fmla="*/ 4 w 123"/>
                  <a:gd name="T53" fmla="*/ 1 h 345"/>
                  <a:gd name="T54" fmla="*/ 1 w 123"/>
                  <a:gd name="T55" fmla="*/ 3 h 345"/>
                  <a:gd name="T56" fmla="*/ 0 w 123"/>
                  <a:gd name="T57" fmla="*/ 6 h 345"/>
                  <a:gd name="T58" fmla="*/ 0 w 123"/>
                  <a:gd name="T59" fmla="*/ 27 h 345"/>
                  <a:gd name="T60" fmla="*/ 4 w 123"/>
                  <a:gd name="T61" fmla="*/ 46 h 345"/>
                  <a:gd name="T62" fmla="*/ 8 w 123"/>
                  <a:gd name="T63" fmla="*/ 66 h 345"/>
                  <a:gd name="T64" fmla="*/ 16 w 123"/>
                  <a:gd name="T65" fmla="*/ 85 h 345"/>
                  <a:gd name="T66" fmla="*/ 23 w 123"/>
                  <a:gd name="T67" fmla="*/ 105 h 345"/>
                  <a:gd name="T68" fmla="*/ 33 w 123"/>
                  <a:gd name="T69" fmla="*/ 124 h 345"/>
                  <a:gd name="T70" fmla="*/ 41 w 123"/>
                  <a:gd name="T71" fmla="*/ 143 h 345"/>
                  <a:gd name="T72" fmla="*/ 51 w 123"/>
                  <a:gd name="T73" fmla="*/ 161 h 345"/>
                  <a:gd name="T74" fmla="*/ 62 w 123"/>
                  <a:gd name="T75" fmla="*/ 183 h 345"/>
                  <a:gd name="T76" fmla="*/ 72 w 123"/>
                  <a:gd name="T77" fmla="*/ 205 h 345"/>
                  <a:gd name="T78" fmla="*/ 83 w 123"/>
                  <a:gd name="T79" fmla="*/ 228 h 345"/>
                  <a:gd name="T80" fmla="*/ 91 w 123"/>
                  <a:gd name="T81" fmla="*/ 251 h 345"/>
                  <a:gd name="T82" fmla="*/ 99 w 123"/>
                  <a:gd name="T83" fmla="*/ 275 h 345"/>
                  <a:gd name="T84" fmla="*/ 105 w 123"/>
                  <a:gd name="T85" fmla="*/ 298 h 345"/>
                  <a:gd name="T86" fmla="*/ 107 w 123"/>
                  <a:gd name="T87" fmla="*/ 322 h 345"/>
                  <a:gd name="T88" fmla="*/ 108 w 123"/>
                  <a:gd name="T89" fmla="*/ 345 h 345"/>
                  <a:gd name="T90" fmla="*/ 108 w 123"/>
                  <a:gd name="T91" fmla="*/ 345 h 345"/>
                  <a:gd name="T92" fmla="*/ 108 w 123"/>
                  <a:gd name="T93" fmla="*/ 345 h 345"/>
                  <a:gd name="T94" fmla="*/ 108 w 123"/>
                  <a:gd name="T95" fmla="*/ 345 h 345"/>
                  <a:gd name="T96" fmla="*/ 108 w 123"/>
                  <a:gd name="T97" fmla="*/ 344 h 345"/>
                  <a:gd name="T98" fmla="*/ 108 w 123"/>
                  <a:gd name="T99" fmla="*/ 344 h 3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3"/>
                  <a:gd name="T151" fmla="*/ 0 h 345"/>
                  <a:gd name="T152" fmla="*/ 123 w 123"/>
                  <a:gd name="T153" fmla="*/ 345 h 3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3" h="345">
                    <a:moveTo>
                      <a:pt x="108" y="344"/>
                    </a:moveTo>
                    <a:lnTo>
                      <a:pt x="112" y="322"/>
                    </a:lnTo>
                    <a:lnTo>
                      <a:pt x="117" y="298"/>
                    </a:lnTo>
                    <a:lnTo>
                      <a:pt x="120" y="276"/>
                    </a:lnTo>
                    <a:lnTo>
                      <a:pt x="123" y="253"/>
                    </a:lnTo>
                    <a:lnTo>
                      <a:pt x="123" y="229"/>
                    </a:lnTo>
                    <a:lnTo>
                      <a:pt x="119" y="205"/>
                    </a:lnTo>
                    <a:lnTo>
                      <a:pt x="113" y="183"/>
                    </a:lnTo>
                    <a:lnTo>
                      <a:pt x="103" y="160"/>
                    </a:lnTo>
                    <a:lnTo>
                      <a:pt x="99" y="150"/>
                    </a:lnTo>
                    <a:lnTo>
                      <a:pt x="92" y="139"/>
                    </a:lnTo>
                    <a:lnTo>
                      <a:pt x="86" y="130"/>
                    </a:lnTo>
                    <a:lnTo>
                      <a:pt x="79" y="121"/>
                    </a:lnTo>
                    <a:lnTo>
                      <a:pt x="72" y="112"/>
                    </a:lnTo>
                    <a:lnTo>
                      <a:pt x="64" y="103"/>
                    </a:lnTo>
                    <a:lnTo>
                      <a:pt x="57" y="93"/>
                    </a:lnTo>
                    <a:lnTo>
                      <a:pt x="50" y="84"/>
                    </a:lnTo>
                    <a:lnTo>
                      <a:pt x="43" y="75"/>
                    </a:lnTo>
                    <a:lnTo>
                      <a:pt x="36" y="65"/>
                    </a:lnTo>
                    <a:lnTo>
                      <a:pt x="30" y="54"/>
                    </a:lnTo>
                    <a:lnTo>
                      <a:pt x="26" y="44"/>
                    </a:lnTo>
                    <a:lnTo>
                      <a:pt x="21" y="34"/>
                    </a:lnTo>
                    <a:lnTo>
                      <a:pt x="17" y="24"/>
                    </a:lnTo>
                    <a:lnTo>
                      <a:pt x="13" y="13"/>
                    </a:lnTo>
                    <a:lnTo>
                      <a:pt x="10" y="2"/>
                    </a:lnTo>
                    <a:lnTo>
                      <a:pt x="7" y="0"/>
                    </a:lnTo>
                    <a:lnTo>
                      <a:pt x="4" y="1"/>
                    </a:lnTo>
                    <a:lnTo>
                      <a:pt x="1" y="3"/>
                    </a:lnTo>
                    <a:lnTo>
                      <a:pt x="0" y="6"/>
                    </a:lnTo>
                    <a:lnTo>
                      <a:pt x="0" y="27"/>
                    </a:lnTo>
                    <a:lnTo>
                      <a:pt x="4" y="46"/>
                    </a:lnTo>
                    <a:lnTo>
                      <a:pt x="8" y="66"/>
                    </a:lnTo>
                    <a:lnTo>
                      <a:pt x="16" y="85"/>
                    </a:lnTo>
                    <a:lnTo>
                      <a:pt x="23" y="105"/>
                    </a:lnTo>
                    <a:lnTo>
                      <a:pt x="33" y="124"/>
                    </a:lnTo>
                    <a:lnTo>
                      <a:pt x="41" y="143"/>
                    </a:lnTo>
                    <a:lnTo>
                      <a:pt x="51" y="161"/>
                    </a:lnTo>
                    <a:lnTo>
                      <a:pt x="62" y="183"/>
                    </a:lnTo>
                    <a:lnTo>
                      <a:pt x="72" y="205"/>
                    </a:lnTo>
                    <a:lnTo>
                      <a:pt x="83" y="228"/>
                    </a:lnTo>
                    <a:lnTo>
                      <a:pt x="91" y="251"/>
                    </a:lnTo>
                    <a:lnTo>
                      <a:pt x="99" y="275"/>
                    </a:lnTo>
                    <a:lnTo>
                      <a:pt x="105" y="298"/>
                    </a:lnTo>
                    <a:lnTo>
                      <a:pt x="107" y="322"/>
                    </a:lnTo>
                    <a:lnTo>
                      <a:pt x="108" y="345"/>
                    </a:lnTo>
                    <a:lnTo>
                      <a:pt x="108" y="344"/>
                    </a:lnTo>
                    <a:close/>
                  </a:path>
                </a:pathLst>
              </a:custGeom>
              <a:solidFill>
                <a:srgbClr val="000000"/>
              </a:solidFill>
              <a:ln w="9525">
                <a:noFill/>
                <a:round/>
                <a:headEnd/>
                <a:tailEnd/>
              </a:ln>
            </p:spPr>
            <p:txBody>
              <a:bodyPr/>
              <a:lstStyle/>
              <a:p>
                <a:endParaRPr lang="en-US">
                  <a:solidFill>
                    <a:srgbClr val="000000"/>
                  </a:solidFill>
                </a:endParaRPr>
              </a:p>
            </p:txBody>
          </p:sp>
          <p:sp>
            <p:nvSpPr>
              <p:cNvPr id="25813" name="Freeform 126"/>
              <p:cNvSpPr>
                <a:spLocks/>
              </p:cNvSpPr>
              <p:nvPr/>
            </p:nvSpPr>
            <p:spPr bwMode="auto">
              <a:xfrm>
                <a:off x="8705" y="6522"/>
                <a:ext cx="76" cy="158"/>
              </a:xfrm>
              <a:custGeom>
                <a:avLst/>
                <a:gdLst>
                  <a:gd name="T0" fmla="*/ 0 w 76"/>
                  <a:gd name="T1" fmla="*/ 0 h 158"/>
                  <a:gd name="T2" fmla="*/ 5 w 76"/>
                  <a:gd name="T3" fmla="*/ 21 h 158"/>
                  <a:gd name="T4" fmla="*/ 12 w 76"/>
                  <a:gd name="T5" fmla="*/ 42 h 158"/>
                  <a:gd name="T6" fmla="*/ 19 w 76"/>
                  <a:gd name="T7" fmla="*/ 61 h 158"/>
                  <a:gd name="T8" fmla="*/ 30 w 76"/>
                  <a:gd name="T9" fmla="*/ 82 h 158"/>
                  <a:gd name="T10" fmla="*/ 35 w 76"/>
                  <a:gd name="T11" fmla="*/ 91 h 158"/>
                  <a:gd name="T12" fmla="*/ 41 w 76"/>
                  <a:gd name="T13" fmla="*/ 100 h 158"/>
                  <a:gd name="T14" fmla="*/ 46 w 76"/>
                  <a:gd name="T15" fmla="*/ 111 h 158"/>
                  <a:gd name="T16" fmla="*/ 52 w 76"/>
                  <a:gd name="T17" fmla="*/ 120 h 158"/>
                  <a:gd name="T18" fmla="*/ 57 w 76"/>
                  <a:gd name="T19" fmla="*/ 129 h 158"/>
                  <a:gd name="T20" fmla="*/ 62 w 76"/>
                  <a:gd name="T21" fmla="*/ 138 h 158"/>
                  <a:gd name="T22" fmla="*/ 67 w 76"/>
                  <a:gd name="T23" fmla="*/ 147 h 158"/>
                  <a:gd name="T24" fmla="*/ 70 w 76"/>
                  <a:gd name="T25" fmla="*/ 158 h 158"/>
                  <a:gd name="T26" fmla="*/ 72 w 76"/>
                  <a:gd name="T27" fmla="*/ 158 h 158"/>
                  <a:gd name="T28" fmla="*/ 74 w 76"/>
                  <a:gd name="T29" fmla="*/ 157 h 158"/>
                  <a:gd name="T30" fmla="*/ 76 w 76"/>
                  <a:gd name="T31" fmla="*/ 156 h 158"/>
                  <a:gd name="T32" fmla="*/ 76 w 76"/>
                  <a:gd name="T33" fmla="*/ 154 h 158"/>
                  <a:gd name="T34" fmla="*/ 74 w 76"/>
                  <a:gd name="T35" fmla="*/ 144 h 158"/>
                  <a:gd name="T36" fmla="*/ 70 w 76"/>
                  <a:gd name="T37" fmla="*/ 135 h 158"/>
                  <a:gd name="T38" fmla="*/ 67 w 76"/>
                  <a:gd name="T39" fmla="*/ 127 h 158"/>
                  <a:gd name="T40" fmla="*/ 62 w 76"/>
                  <a:gd name="T41" fmla="*/ 119 h 158"/>
                  <a:gd name="T42" fmla="*/ 56 w 76"/>
                  <a:gd name="T43" fmla="*/ 111 h 158"/>
                  <a:gd name="T44" fmla="*/ 51 w 76"/>
                  <a:gd name="T45" fmla="*/ 102 h 158"/>
                  <a:gd name="T46" fmla="*/ 45 w 76"/>
                  <a:gd name="T47" fmla="*/ 94 h 158"/>
                  <a:gd name="T48" fmla="*/ 39 w 76"/>
                  <a:gd name="T49" fmla="*/ 86 h 158"/>
                  <a:gd name="T50" fmla="*/ 33 w 76"/>
                  <a:gd name="T51" fmla="*/ 76 h 158"/>
                  <a:gd name="T52" fmla="*/ 26 w 76"/>
                  <a:gd name="T53" fmla="*/ 65 h 158"/>
                  <a:gd name="T54" fmla="*/ 20 w 76"/>
                  <a:gd name="T55" fmla="*/ 55 h 158"/>
                  <a:gd name="T56" fmla="*/ 16 w 76"/>
                  <a:gd name="T57" fmla="*/ 44 h 158"/>
                  <a:gd name="T58" fmla="*/ 11 w 76"/>
                  <a:gd name="T59" fmla="*/ 34 h 158"/>
                  <a:gd name="T60" fmla="*/ 6 w 76"/>
                  <a:gd name="T61" fmla="*/ 22 h 158"/>
                  <a:gd name="T62" fmla="*/ 2 w 76"/>
                  <a:gd name="T63" fmla="*/ 11 h 158"/>
                  <a:gd name="T64" fmla="*/ 0 w 76"/>
                  <a:gd name="T65" fmla="*/ 0 h 158"/>
                  <a:gd name="T66" fmla="*/ 0 w 76"/>
                  <a:gd name="T67" fmla="*/ 0 h 158"/>
                  <a:gd name="T68" fmla="*/ 0 w 76"/>
                  <a:gd name="T69" fmla="*/ 0 h 158"/>
                  <a:gd name="T70" fmla="*/ 0 w 76"/>
                  <a:gd name="T71" fmla="*/ 0 h 158"/>
                  <a:gd name="T72" fmla="*/ 0 w 76"/>
                  <a:gd name="T73" fmla="*/ 0 h 158"/>
                  <a:gd name="T74" fmla="*/ 0 w 76"/>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6"/>
                  <a:gd name="T115" fmla="*/ 0 h 158"/>
                  <a:gd name="T116" fmla="*/ 76 w 76"/>
                  <a:gd name="T117" fmla="*/ 158 h 1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6" h="158">
                    <a:moveTo>
                      <a:pt x="0" y="0"/>
                    </a:moveTo>
                    <a:lnTo>
                      <a:pt x="5" y="21"/>
                    </a:lnTo>
                    <a:lnTo>
                      <a:pt x="12" y="42"/>
                    </a:lnTo>
                    <a:lnTo>
                      <a:pt x="19" y="61"/>
                    </a:lnTo>
                    <a:lnTo>
                      <a:pt x="30" y="82"/>
                    </a:lnTo>
                    <a:lnTo>
                      <a:pt x="35" y="91"/>
                    </a:lnTo>
                    <a:lnTo>
                      <a:pt x="41" y="100"/>
                    </a:lnTo>
                    <a:lnTo>
                      <a:pt x="46" y="111"/>
                    </a:lnTo>
                    <a:lnTo>
                      <a:pt x="52" y="120"/>
                    </a:lnTo>
                    <a:lnTo>
                      <a:pt x="57" y="129"/>
                    </a:lnTo>
                    <a:lnTo>
                      <a:pt x="62" y="138"/>
                    </a:lnTo>
                    <a:lnTo>
                      <a:pt x="67" y="147"/>
                    </a:lnTo>
                    <a:lnTo>
                      <a:pt x="70" y="158"/>
                    </a:lnTo>
                    <a:lnTo>
                      <a:pt x="72" y="158"/>
                    </a:lnTo>
                    <a:lnTo>
                      <a:pt x="74" y="157"/>
                    </a:lnTo>
                    <a:lnTo>
                      <a:pt x="76" y="156"/>
                    </a:lnTo>
                    <a:lnTo>
                      <a:pt x="76" y="154"/>
                    </a:lnTo>
                    <a:lnTo>
                      <a:pt x="74" y="144"/>
                    </a:lnTo>
                    <a:lnTo>
                      <a:pt x="70" y="135"/>
                    </a:lnTo>
                    <a:lnTo>
                      <a:pt x="67" y="127"/>
                    </a:lnTo>
                    <a:lnTo>
                      <a:pt x="62" y="119"/>
                    </a:lnTo>
                    <a:lnTo>
                      <a:pt x="56" y="111"/>
                    </a:lnTo>
                    <a:lnTo>
                      <a:pt x="51" y="102"/>
                    </a:lnTo>
                    <a:lnTo>
                      <a:pt x="45" y="94"/>
                    </a:lnTo>
                    <a:lnTo>
                      <a:pt x="39" y="86"/>
                    </a:lnTo>
                    <a:lnTo>
                      <a:pt x="33" y="76"/>
                    </a:lnTo>
                    <a:lnTo>
                      <a:pt x="26" y="65"/>
                    </a:lnTo>
                    <a:lnTo>
                      <a:pt x="20" y="55"/>
                    </a:lnTo>
                    <a:lnTo>
                      <a:pt x="16" y="44"/>
                    </a:lnTo>
                    <a:lnTo>
                      <a:pt x="11" y="34"/>
                    </a:lnTo>
                    <a:lnTo>
                      <a:pt x="6" y="22"/>
                    </a:lnTo>
                    <a:lnTo>
                      <a:pt x="2" y="11"/>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814" name="Freeform 127"/>
              <p:cNvSpPr>
                <a:spLocks/>
              </p:cNvSpPr>
              <p:nvPr/>
            </p:nvSpPr>
            <p:spPr bwMode="auto">
              <a:xfrm>
                <a:off x="8779" y="6515"/>
                <a:ext cx="91" cy="259"/>
              </a:xfrm>
              <a:custGeom>
                <a:avLst/>
                <a:gdLst>
                  <a:gd name="T0" fmla="*/ 0 w 91"/>
                  <a:gd name="T1" fmla="*/ 1 h 259"/>
                  <a:gd name="T2" fmla="*/ 10 w 91"/>
                  <a:gd name="T3" fmla="*/ 14 h 259"/>
                  <a:gd name="T4" fmla="*/ 19 w 91"/>
                  <a:gd name="T5" fmla="*/ 27 h 259"/>
                  <a:gd name="T6" fmla="*/ 28 w 91"/>
                  <a:gd name="T7" fmla="*/ 41 h 259"/>
                  <a:gd name="T8" fmla="*/ 36 w 91"/>
                  <a:gd name="T9" fmla="*/ 54 h 259"/>
                  <a:gd name="T10" fmla="*/ 45 w 91"/>
                  <a:gd name="T11" fmla="*/ 67 h 259"/>
                  <a:gd name="T12" fmla="*/ 52 w 91"/>
                  <a:gd name="T13" fmla="*/ 82 h 259"/>
                  <a:gd name="T14" fmla="*/ 60 w 91"/>
                  <a:gd name="T15" fmla="*/ 96 h 259"/>
                  <a:gd name="T16" fmla="*/ 66 w 91"/>
                  <a:gd name="T17" fmla="*/ 110 h 259"/>
                  <a:gd name="T18" fmla="*/ 74 w 91"/>
                  <a:gd name="T19" fmla="*/ 147 h 259"/>
                  <a:gd name="T20" fmla="*/ 75 w 91"/>
                  <a:gd name="T21" fmla="*/ 184 h 259"/>
                  <a:gd name="T22" fmla="*/ 77 w 91"/>
                  <a:gd name="T23" fmla="*/ 221 h 259"/>
                  <a:gd name="T24" fmla="*/ 84 w 91"/>
                  <a:gd name="T25" fmla="*/ 258 h 259"/>
                  <a:gd name="T26" fmla="*/ 85 w 91"/>
                  <a:gd name="T27" fmla="*/ 259 h 259"/>
                  <a:gd name="T28" fmla="*/ 88 w 91"/>
                  <a:gd name="T29" fmla="*/ 258 h 259"/>
                  <a:gd name="T30" fmla="*/ 90 w 91"/>
                  <a:gd name="T31" fmla="*/ 257 h 259"/>
                  <a:gd name="T32" fmla="*/ 91 w 91"/>
                  <a:gd name="T33" fmla="*/ 255 h 259"/>
                  <a:gd name="T34" fmla="*/ 91 w 91"/>
                  <a:gd name="T35" fmla="*/ 219 h 259"/>
                  <a:gd name="T36" fmla="*/ 90 w 91"/>
                  <a:gd name="T37" fmla="*/ 184 h 259"/>
                  <a:gd name="T38" fmla="*/ 86 w 91"/>
                  <a:gd name="T39" fmla="*/ 148 h 259"/>
                  <a:gd name="T40" fmla="*/ 77 w 91"/>
                  <a:gd name="T41" fmla="*/ 114 h 259"/>
                  <a:gd name="T42" fmla="*/ 71 w 91"/>
                  <a:gd name="T43" fmla="*/ 99 h 259"/>
                  <a:gd name="T44" fmla="*/ 62 w 91"/>
                  <a:gd name="T45" fmla="*/ 84 h 259"/>
                  <a:gd name="T46" fmla="*/ 54 w 91"/>
                  <a:gd name="T47" fmla="*/ 69 h 259"/>
                  <a:gd name="T48" fmla="*/ 44 w 91"/>
                  <a:gd name="T49" fmla="*/ 55 h 259"/>
                  <a:gd name="T50" fmla="*/ 34 w 91"/>
                  <a:gd name="T51" fmla="*/ 41 h 259"/>
                  <a:gd name="T52" fmla="*/ 23 w 91"/>
                  <a:gd name="T53" fmla="*/ 26 h 259"/>
                  <a:gd name="T54" fmla="*/ 12 w 91"/>
                  <a:gd name="T55" fmla="*/ 13 h 259"/>
                  <a:gd name="T56" fmla="*/ 1 w 91"/>
                  <a:gd name="T57" fmla="*/ 0 h 259"/>
                  <a:gd name="T58" fmla="*/ 1 w 91"/>
                  <a:gd name="T59" fmla="*/ 0 h 259"/>
                  <a:gd name="T60" fmla="*/ 1 w 91"/>
                  <a:gd name="T61" fmla="*/ 0 h 259"/>
                  <a:gd name="T62" fmla="*/ 0 w 91"/>
                  <a:gd name="T63" fmla="*/ 0 h 259"/>
                  <a:gd name="T64" fmla="*/ 0 w 91"/>
                  <a:gd name="T65" fmla="*/ 1 h 259"/>
                  <a:gd name="T66" fmla="*/ 0 w 91"/>
                  <a:gd name="T67" fmla="*/ 1 h 2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259"/>
                  <a:gd name="T104" fmla="*/ 91 w 91"/>
                  <a:gd name="T105" fmla="*/ 259 h 2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259">
                    <a:moveTo>
                      <a:pt x="0" y="1"/>
                    </a:moveTo>
                    <a:lnTo>
                      <a:pt x="10" y="14"/>
                    </a:lnTo>
                    <a:lnTo>
                      <a:pt x="19" y="27"/>
                    </a:lnTo>
                    <a:lnTo>
                      <a:pt x="28" y="41"/>
                    </a:lnTo>
                    <a:lnTo>
                      <a:pt x="36" y="54"/>
                    </a:lnTo>
                    <a:lnTo>
                      <a:pt x="45" y="67"/>
                    </a:lnTo>
                    <a:lnTo>
                      <a:pt x="52" y="82"/>
                    </a:lnTo>
                    <a:lnTo>
                      <a:pt x="60" y="96"/>
                    </a:lnTo>
                    <a:lnTo>
                      <a:pt x="66" y="110"/>
                    </a:lnTo>
                    <a:lnTo>
                      <a:pt x="74" y="147"/>
                    </a:lnTo>
                    <a:lnTo>
                      <a:pt x="75" y="184"/>
                    </a:lnTo>
                    <a:lnTo>
                      <a:pt x="77" y="221"/>
                    </a:lnTo>
                    <a:lnTo>
                      <a:pt x="84" y="258"/>
                    </a:lnTo>
                    <a:lnTo>
                      <a:pt x="85" y="259"/>
                    </a:lnTo>
                    <a:lnTo>
                      <a:pt x="88" y="258"/>
                    </a:lnTo>
                    <a:lnTo>
                      <a:pt x="90" y="257"/>
                    </a:lnTo>
                    <a:lnTo>
                      <a:pt x="91" y="255"/>
                    </a:lnTo>
                    <a:lnTo>
                      <a:pt x="91" y="219"/>
                    </a:lnTo>
                    <a:lnTo>
                      <a:pt x="90" y="184"/>
                    </a:lnTo>
                    <a:lnTo>
                      <a:pt x="86" y="148"/>
                    </a:lnTo>
                    <a:lnTo>
                      <a:pt x="77" y="114"/>
                    </a:lnTo>
                    <a:lnTo>
                      <a:pt x="71" y="99"/>
                    </a:lnTo>
                    <a:lnTo>
                      <a:pt x="62" y="84"/>
                    </a:lnTo>
                    <a:lnTo>
                      <a:pt x="54" y="69"/>
                    </a:lnTo>
                    <a:lnTo>
                      <a:pt x="44" y="55"/>
                    </a:lnTo>
                    <a:lnTo>
                      <a:pt x="34" y="41"/>
                    </a:lnTo>
                    <a:lnTo>
                      <a:pt x="23" y="26"/>
                    </a:lnTo>
                    <a:lnTo>
                      <a:pt x="12" y="13"/>
                    </a:lnTo>
                    <a:lnTo>
                      <a:pt x="1" y="0"/>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815" name="Freeform 128"/>
              <p:cNvSpPr>
                <a:spLocks/>
              </p:cNvSpPr>
              <p:nvPr/>
            </p:nvSpPr>
            <p:spPr bwMode="auto">
              <a:xfrm>
                <a:off x="8481" y="6458"/>
                <a:ext cx="261" cy="159"/>
              </a:xfrm>
              <a:custGeom>
                <a:avLst/>
                <a:gdLst>
                  <a:gd name="T0" fmla="*/ 0 w 261"/>
                  <a:gd name="T1" fmla="*/ 0 h 159"/>
                  <a:gd name="T2" fmla="*/ 9 w 261"/>
                  <a:gd name="T3" fmla="*/ 17 h 159"/>
                  <a:gd name="T4" fmla="*/ 22 w 261"/>
                  <a:gd name="T5" fmla="*/ 30 h 159"/>
                  <a:gd name="T6" fmla="*/ 34 w 261"/>
                  <a:gd name="T7" fmla="*/ 43 h 159"/>
                  <a:gd name="T8" fmla="*/ 48 w 261"/>
                  <a:gd name="T9" fmla="*/ 54 h 159"/>
                  <a:gd name="T10" fmla="*/ 62 w 261"/>
                  <a:gd name="T11" fmla="*/ 64 h 159"/>
                  <a:gd name="T12" fmla="*/ 78 w 261"/>
                  <a:gd name="T13" fmla="*/ 73 h 159"/>
                  <a:gd name="T14" fmla="*/ 92 w 261"/>
                  <a:gd name="T15" fmla="*/ 81 h 159"/>
                  <a:gd name="T16" fmla="*/ 108 w 261"/>
                  <a:gd name="T17" fmla="*/ 91 h 159"/>
                  <a:gd name="T18" fmla="*/ 124 w 261"/>
                  <a:gd name="T19" fmla="*/ 101 h 159"/>
                  <a:gd name="T20" fmla="*/ 142 w 261"/>
                  <a:gd name="T21" fmla="*/ 111 h 159"/>
                  <a:gd name="T22" fmla="*/ 159 w 261"/>
                  <a:gd name="T23" fmla="*/ 121 h 159"/>
                  <a:gd name="T24" fmla="*/ 179 w 261"/>
                  <a:gd name="T25" fmla="*/ 130 h 159"/>
                  <a:gd name="T26" fmla="*/ 197 w 261"/>
                  <a:gd name="T27" fmla="*/ 140 h 159"/>
                  <a:gd name="T28" fmla="*/ 216 w 261"/>
                  <a:gd name="T29" fmla="*/ 148 h 159"/>
                  <a:gd name="T30" fmla="*/ 236 w 261"/>
                  <a:gd name="T31" fmla="*/ 154 h 159"/>
                  <a:gd name="T32" fmla="*/ 255 w 261"/>
                  <a:gd name="T33" fmla="*/ 159 h 159"/>
                  <a:gd name="T34" fmla="*/ 258 w 261"/>
                  <a:gd name="T35" fmla="*/ 159 h 159"/>
                  <a:gd name="T36" fmla="*/ 260 w 261"/>
                  <a:gd name="T37" fmla="*/ 158 h 159"/>
                  <a:gd name="T38" fmla="*/ 261 w 261"/>
                  <a:gd name="T39" fmla="*/ 156 h 159"/>
                  <a:gd name="T40" fmla="*/ 260 w 261"/>
                  <a:gd name="T41" fmla="*/ 155 h 159"/>
                  <a:gd name="T42" fmla="*/ 242 w 261"/>
                  <a:gd name="T43" fmla="*/ 149 h 159"/>
                  <a:gd name="T44" fmla="*/ 225 w 261"/>
                  <a:gd name="T45" fmla="*/ 141 h 159"/>
                  <a:gd name="T46" fmla="*/ 208 w 261"/>
                  <a:gd name="T47" fmla="*/ 133 h 159"/>
                  <a:gd name="T48" fmla="*/ 191 w 261"/>
                  <a:gd name="T49" fmla="*/ 124 h 159"/>
                  <a:gd name="T50" fmla="*/ 174 w 261"/>
                  <a:gd name="T51" fmla="*/ 116 h 159"/>
                  <a:gd name="T52" fmla="*/ 157 w 261"/>
                  <a:gd name="T53" fmla="*/ 107 h 159"/>
                  <a:gd name="T54" fmla="*/ 140 w 261"/>
                  <a:gd name="T55" fmla="*/ 99 h 159"/>
                  <a:gd name="T56" fmla="*/ 123 w 261"/>
                  <a:gd name="T57" fmla="*/ 91 h 159"/>
                  <a:gd name="T58" fmla="*/ 106 w 261"/>
                  <a:gd name="T59" fmla="*/ 82 h 159"/>
                  <a:gd name="T60" fmla="*/ 89 w 261"/>
                  <a:gd name="T61" fmla="*/ 72 h 159"/>
                  <a:gd name="T62" fmla="*/ 71 w 261"/>
                  <a:gd name="T63" fmla="*/ 62 h 159"/>
                  <a:gd name="T64" fmla="*/ 54 w 261"/>
                  <a:gd name="T65" fmla="*/ 52 h 159"/>
                  <a:gd name="T66" fmla="*/ 39 w 261"/>
                  <a:gd name="T67" fmla="*/ 39 h 159"/>
                  <a:gd name="T68" fmla="*/ 24 w 261"/>
                  <a:gd name="T69" fmla="*/ 27 h 159"/>
                  <a:gd name="T70" fmla="*/ 11 w 261"/>
                  <a:gd name="T71" fmla="*/ 14 h 159"/>
                  <a:gd name="T72" fmla="*/ 0 w 261"/>
                  <a:gd name="T73" fmla="*/ 0 h 159"/>
                  <a:gd name="T74" fmla="*/ 0 w 261"/>
                  <a:gd name="T75" fmla="*/ 0 h 159"/>
                  <a:gd name="T76" fmla="*/ 0 w 261"/>
                  <a:gd name="T77" fmla="*/ 0 h 159"/>
                  <a:gd name="T78" fmla="*/ 0 w 261"/>
                  <a:gd name="T79" fmla="*/ 0 h 159"/>
                  <a:gd name="T80" fmla="*/ 0 w 261"/>
                  <a:gd name="T81" fmla="*/ 0 h 159"/>
                  <a:gd name="T82" fmla="*/ 0 w 261"/>
                  <a:gd name="T83" fmla="*/ 0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1"/>
                  <a:gd name="T127" fmla="*/ 0 h 159"/>
                  <a:gd name="T128" fmla="*/ 261 w 261"/>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1" h="159">
                    <a:moveTo>
                      <a:pt x="0" y="0"/>
                    </a:moveTo>
                    <a:lnTo>
                      <a:pt x="9" y="17"/>
                    </a:lnTo>
                    <a:lnTo>
                      <a:pt x="22" y="30"/>
                    </a:lnTo>
                    <a:lnTo>
                      <a:pt x="34" y="43"/>
                    </a:lnTo>
                    <a:lnTo>
                      <a:pt x="48" y="54"/>
                    </a:lnTo>
                    <a:lnTo>
                      <a:pt x="62" y="64"/>
                    </a:lnTo>
                    <a:lnTo>
                      <a:pt x="78" y="73"/>
                    </a:lnTo>
                    <a:lnTo>
                      <a:pt x="92" y="81"/>
                    </a:lnTo>
                    <a:lnTo>
                      <a:pt x="108" y="91"/>
                    </a:lnTo>
                    <a:lnTo>
                      <a:pt x="124" y="101"/>
                    </a:lnTo>
                    <a:lnTo>
                      <a:pt x="142" y="111"/>
                    </a:lnTo>
                    <a:lnTo>
                      <a:pt x="159" y="121"/>
                    </a:lnTo>
                    <a:lnTo>
                      <a:pt x="179" y="130"/>
                    </a:lnTo>
                    <a:lnTo>
                      <a:pt x="197" y="140"/>
                    </a:lnTo>
                    <a:lnTo>
                      <a:pt x="216" y="148"/>
                    </a:lnTo>
                    <a:lnTo>
                      <a:pt x="236" y="154"/>
                    </a:lnTo>
                    <a:lnTo>
                      <a:pt x="255" y="159"/>
                    </a:lnTo>
                    <a:lnTo>
                      <a:pt x="258" y="159"/>
                    </a:lnTo>
                    <a:lnTo>
                      <a:pt x="260" y="158"/>
                    </a:lnTo>
                    <a:lnTo>
                      <a:pt x="261" y="156"/>
                    </a:lnTo>
                    <a:lnTo>
                      <a:pt x="260" y="155"/>
                    </a:lnTo>
                    <a:lnTo>
                      <a:pt x="242" y="149"/>
                    </a:lnTo>
                    <a:lnTo>
                      <a:pt x="225" y="141"/>
                    </a:lnTo>
                    <a:lnTo>
                      <a:pt x="208" y="133"/>
                    </a:lnTo>
                    <a:lnTo>
                      <a:pt x="191" y="124"/>
                    </a:lnTo>
                    <a:lnTo>
                      <a:pt x="174" y="116"/>
                    </a:lnTo>
                    <a:lnTo>
                      <a:pt x="157" y="107"/>
                    </a:lnTo>
                    <a:lnTo>
                      <a:pt x="140" y="99"/>
                    </a:lnTo>
                    <a:lnTo>
                      <a:pt x="123" y="91"/>
                    </a:lnTo>
                    <a:lnTo>
                      <a:pt x="106" y="82"/>
                    </a:lnTo>
                    <a:lnTo>
                      <a:pt x="89" y="72"/>
                    </a:lnTo>
                    <a:lnTo>
                      <a:pt x="71" y="62"/>
                    </a:lnTo>
                    <a:lnTo>
                      <a:pt x="54" y="52"/>
                    </a:lnTo>
                    <a:lnTo>
                      <a:pt x="39" y="39"/>
                    </a:lnTo>
                    <a:lnTo>
                      <a:pt x="24" y="27"/>
                    </a:lnTo>
                    <a:lnTo>
                      <a:pt x="11" y="14"/>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816" name="Freeform 129"/>
              <p:cNvSpPr>
                <a:spLocks/>
              </p:cNvSpPr>
              <p:nvPr/>
            </p:nvSpPr>
            <p:spPr bwMode="auto">
              <a:xfrm>
                <a:off x="8468" y="6460"/>
                <a:ext cx="235" cy="217"/>
              </a:xfrm>
              <a:custGeom>
                <a:avLst/>
                <a:gdLst>
                  <a:gd name="T0" fmla="*/ 0 w 235"/>
                  <a:gd name="T1" fmla="*/ 0 h 217"/>
                  <a:gd name="T2" fmla="*/ 5 w 235"/>
                  <a:gd name="T3" fmla="*/ 22 h 217"/>
                  <a:gd name="T4" fmla="*/ 11 w 235"/>
                  <a:gd name="T5" fmla="*/ 43 h 217"/>
                  <a:gd name="T6" fmla="*/ 19 w 235"/>
                  <a:gd name="T7" fmla="*/ 64 h 217"/>
                  <a:gd name="T8" fmla="*/ 27 w 235"/>
                  <a:gd name="T9" fmla="*/ 84 h 217"/>
                  <a:gd name="T10" fmla="*/ 36 w 235"/>
                  <a:gd name="T11" fmla="*/ 105 h 217"/>
                  <a:gd name="T12" fmla="*/ 47 w 235"/>
                  <a:gd name="T13" fmla="*/ 124 h 217"/>
                  <a:gd name="T14" fmla="*/ 59 w 235"/>
                  <a:gd name="T15" fmla="*/ 144 h 217"/>
                  <a:gd name="T16" fmla="*/ 74 w 235"/>
                  <a:gd name="T17" fmla="*/ 162 h 217"/>
                  <a:gd name="T18" fmla="*/ 87 w 235"/>
                  <a:gd name="T19" fmla="*/ 177 h 217"/>
                  <a:gd name="T20" fmla="*/ 104 w 235"/>
                  <a:gd name="T21" fmla="*/ 188 h 217"/>
                  <a:gd name="T22" fmla="*/ 121 w 235"/>
                  <a:gd name="T23" fmla="*/ 197 h 217"/>
                  <a:gd name="T24" fmla="*/ 140 w 235"/>
                  <a:gd name="T25" fmla="*/ 204 h 217"/>
                  <a:gd name="T26" fmla="*/ 160 w 235"/>
                  <a:gd name="T27" fmla="*/ 210 h 217"/>
                  <a:gd name="T28" fmla="*/ 181 w 235"/>
                  <a:gd name="T29" fmla="*/ 215 h 217"/>
                  <a:gd name="T30" fmla="*/ 203 w 235"/>
                  <a:gd name="T31" fmla="*/ 217 h 217"/>
                  <a:gd name="T32" fmla="*/ 223 w 235"/>
                  <a:gd name="T33" fmla="*/ 217 h 217"/>
                  <a:gd name="T34" fmla="*/ 228 w 235"/>
                  <a:gd name="T35" fmla="*/ 216 h 217"/>
                  <a:gd name="T36" fmla="*/ 234 w 235"/>
                  <a:gd name="T37" fmla="*/ 212 h 217"/>
                  <a:gd name="T38" fmla="*/ 235 w 235"/>
                  <a:gd name="T39" fmla="*/ 207 h 217"/>
                  <a:gd name="T40" fmla="*/ 233 w 235"/>
                  <a:gd name="T41" fmla="*/ 204 h 217"/>
                  <a:gd name="T42" fmla="*/ 215 w 235"/>
                  <a:gd name="T43" fmla="*/ 198 h 217"/>
                  <a:gd name="T44" fmla="*/ 195 w 235"/>
                  <a:gd name="T45" fmla="*/ 193 h 217"/>
                  <a:gd name="T46" fmla="*/ 177 w 235"/>
                  <a:gd name="T47" fmla="*/ 187 h 217"/>
                  <a:gd name="T48" fmla="*/ 159 w 235"/>
                  <a:gd name="T49" fmla="*/ 181 h 217"/>
                  <a:gd name="T50" fmla="*/ 142 w 235"/>
                  <a:gd name="T51" fmla="*/ 175 h 217"/>
                  <a:gd name="T52" fmla="*/ 125 w 235"/>
                  <a:gd name="T53" fmla="*/ 166 h 217"/>
                  <a:gd name="T54" fmla="*/ 108 w 235"/>
                  <a:gd name="T55" fmla="*/ 157 h 217"/>
                  <a:gd name="T56" fmla="*/ 93 w 235"/>
                  <a:gd name="T57" fmla="*/ 146 h 217"/>
                  <a:gd name="T58" fmla="*/ 77 w 235"/>
                  <a:gd name="T59" fmla="*/ 131 h 217"/>
                  <a:gd name="T60" fmla="*/ 61 w 235"/>
                  <a:gd name="T61" fmla="*/ 114 h 217"/>
                  <a:gd name="T62" fmla="*/ 48 w 235"/>
                  <a:gd name="T63" fmla="*/ 97 h 217"/>
                  <a:gd name="T64" fmla="*/ 36 w 235"/>
                  <a:gd name="T65" fmla="*/ 78 h 217"/>
                  <a:gd name="T66" fmla="*/ 25 w 235"/>
                  <a:gd name="T67" fmla="*/ 59 h 217"/>
                  <a:gd name="T68" fmla="*/ 15 w 235"/>
                  <a:gd name="T69" fmla="*/ 39 h 217"/>
                  <a:gd name="T70" fmla="*/ 7 w 235"/>
                  <a:gd name="T71" fmla="*/ 20 h 217"/>
                  <a:gd name="T72" fmla="*/ 0 w 235"/>
                  <a:gd name="T73" fmla="*/ 0 h 217"/>
                  <a:gd name="T74" fmla="*/ 0 w 235"/>
                  <a:gd name="T75" fmla="*/ 0 h 217"/>
                  <a:gd name="T76" fmla="*/ 0 w 235"/>
                  <a:gd name="T77" fmla="*/ 0 h 217"/>
                  <a:gd name="T78" fmla="*/ 0 w 235"/>
                  <a:gd name="T79" fmla="*/ 0 h 217"/>
                  <a:gd name="T80" fmla="*/ 0 w 235"/>
                  <a:gd name="T81" fmla="*/ 0 h 217"/>
                  <a:gd name="T82" fmla="*/ 0 w 235"/>
                  <a:gd name="T83" fmla="*/ 0 h 2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5"/>
                  <a:gd name="T127" fmla="*/ 0 h 217"/>
                  <a:gd name="T128" fmla="*/ 235 w 235"/>
                  <a:gd name="T129" fmla="*/ 217 h 2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5" h="217">
                    <a:moveTo>
                      <a:pt x="0" y="0"/>
                    </a:moveTo>
                    <a:lnTo>
                      <a:pt x="5" y="22"/>
                    </a:lnTo>
                    <a:lnTo>
                      <a:pt x="11" y="43"/>
                    </a:lnTo>
                    <a:lnTo>
                      <a:pt x="19" y="64"/>
                    </a:lnTo>
                    <a:lnTo>
                      <a:pt x="27" y="84"/>
                    </a:lnTo>
                    <a:lnTo>
                      <a:pt x="36" y="105"/>
                    </a:lnTo>
                    <a:lnTo>
                      <a:pt x="47" y="124"/>
                    </a:lnTo>
                    <a:lnTo>
                      <a:pt x="59" y="144"/>
                    </a:lnTo>
                    <a:lnTo>
                      <a:pt x="74" y="162"/>
                    </a:lnTo>
                    <a:lnTo>
                      <a:pt x="87" y="177"/>
                    </a:lnTo>
                    <a:lnTo>
                      <a:pt x="104" y="188"/>
                    </a:lnTo>
                    <a:lnTo>
                      <a:pt x="121" y="197"/>
                    </a:lnTo>
                    <a:lnTo>
                      <a:pt x="140" y="204"/>
                    </a:lnTo>
                    <a:lnTo>
                      <a:pt x="160" y="210"/>
                    </a:lnTo>
                    <a:lnTo>
                      <a:pt x="181" y="215"/>
                    </a:lnTo>
                    <a:lnTo>
                      <a:pt x="203" y="217"/>
                    </a:lnTo>
                    <a:lnTo>
                      <a:pt x="223" y="217"/>
                    </a:lnTo>
                    <a:lnTo>
                      <a:pt x="228" y="216"/>
                    </a:lnTo>
                    <a:lnTo>
                      <a:pt x="234" y="212"/>
                    </a:lnTo>
                    <a:lnTo>
                      <a:pt x="235" y="207"/>
                    </a:lnTo>
                    <a:lnTo>
                      <a:pt x="233" y="204"/>
                    </a:lnTo>
                    <a:lnTo>
                      <a:pt x="215" y="198"/>
                    </a:lnTo>
                    <a:lnTo>
                      <a:pt x="195" y="193"/>
                    </a:lnTo>
                    <a:lnTo>
                      <a:pt x="177" y="187"/>
                    </a:lnTo>
                    <a:lnTo>
                      <a:pt x="159" y="181"/>
                    </a:lnTo>
                    <a:lnTo>
                      <a:pt x="142" y="175"/>
                    </a:lnTo>
                    <a:lnTo>
                      <a:pt x="125" y="166"/>
                    </a:lnTo>
                    <a:lnTo>
                      <a:pt x="108" y="157"/>
                    </a:lnTo>
                    <a:lnTo>
                      <a:pt x="93" y="146"/>
                    </a:lnTo>
                    <a:lnTo>
                      <a:pt x="77" y="131"/>
                    </a:lnTo>
                    <a:lnTo>
                      <a:pt x="61" y="114"/>
                    </a:lnTo>
                    <a:lnTo>
                      <a:pt x="48" y="97"/>
                    </a:lnTo>
                    <a:lnTo>
                      <a:pt x="36" y="78"/>
                    </a:lnTo>
                    <a:lnTo>
                      <a:pt x="25" y="59"/>
                    </a:lnTo>
                    <a:lnTo>
                      <a:pt x="15" y="39"/>
                    </a:lnTo>
                    <a:lnTo>
                      <a:pt x="7" y="20"/>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817" name="Freeform 130"/>
              <p:cNvSpPr>
                <a:spLocks/>
              </p:cNvSpPr>
              <p:nvPr/>
            </p:nvSpPr>
            <p:spPr bwMode="auto">
              <a:xfrm>
                <a:off x="9322" y="7000"/>
                <a:ext cx="1100" cy="457"/>
              </a:xfrm>
              <a:custGeom>
                <a:avLst/>
                <a:gdLst>
                  <a:gd name="T0" fmla="*/ 35 w 1100"/>
                  <a:gd name="T1" fmla="*/ 96 h 457"/>
                  <a:gd name="T2" fmla="*/ 89 w 1100"/>
                  <a:gd name="T3" fmla="*/ 117 h 457"/>
                  <a:gd name="T4" fmla="*/ 150 w 1100"/>
                  <a:gd name="T5" fmla="*/ 131 h 457"/>
                  <a:gd name="T6" fmla="*/ 212 w 1100"/>
                  <a:gd name="T7" fmla="*/ 135 h 457"/>
                  <a:gd name="T8" fmla="*/ 275 w 1100"/>
                  <a:gd name="T9" fmla="*/ 132 h 457"/>
                  <a:gd name="T10" fmla="*/ 338 w 1100"/>
                  <a:gd name="T11" fmla="*/ 123 h 457"/>
                  <a:gd name="T12" fmla="*/ 399 w 1100"/>
                  <a:gd name="T13" fmla="*/ 108 h 457"/>
                  <a:gd name="T14" fmla="*/ 458 w 1100"/>
                  <a:gd name="T15" fmla="*/ 85 h 457"/>
                  <a:gd name="T16" fmla="*/ 519 w 1100"/>
                  <a:gd name="T17" fmla="*/ 56 h 457"/>
                  <a:gd name="T18" fmla="*/ 587 w 1100"/>
                  <a:gd name="T19" fmla="*/ 28 h 457"/>
                  <a:gd name="T20" fmla="*/ 656 w 1100"/>
                  <a:gd name="T21" fmla="*/ 10 h 457"/>
                  <a:gd name="T22" fmla="*/ 727 w 1100"/>
                  <a:gd name="T23" fmla="*/ 11 h 457"/>
                  <a:gd name="T24" fmla="*/ 794 w 1100"/>
                  <a:gd name="T25" fmla="*/ 32 h 457"/>
                  <a:gd name="T26" fmla="*/ 844 w 1100"/>
                  <a:gd name="T27" fmla="*/ 56 h 457"/>
                  <a:gd name="T28" fmla="*/ 869 w 1100"/>
                  <a:gd name="T29" fmla="*/ 69 h 457"/>
                  <a:gd name="T30" fmla="*/ 895 w 1100"/>
                  <a:gd name="T31" fmla="*/ 84 h 457"/>
                  <a:gd name="T32" fmla="*/ 921 w 1100"/>
                  <a:gd name="T33" fmla="*/ 102 h 457"/>
                  <a:gd name="T34" fmla="*/ 945 w 1100"/>
                  <a:gd name="T35" fmla="*/ 125 h 457"/>
                  <a:gd name="T36" fmla="*/ 968 w 1100"/>
                  <a:gd name="T37" fmla="*/ 149 h 457"/>
                  <a:gd name="T38" fmla="*/ 1006 w 1100"/>
                  <a:gd name="T39" fmla="*/ 194 h 457"/>
                  <a:gd name="T40" fmla="*/ 1040 w 1100"/>
                  <a:gd name="T41" fmla="*/ 242 h 457"/>
                  <a:gd name="T42" fmla="*/ 1074 w 1100"/>
                  <a:gd name="T43" fmla="*/ 318 h 457"/>
                  <a:gd name="T44" fmla="*/ 1053 w 1100"/>
                  <a:gd name="T45" fmla="*/ 451 h 457"/>
                  <a:gd name="T46" fmla="*/ 1062 w 1100"/>
                  <a:gd name="T47" fmla="*/ 455 h 457"/>
                  <a:gd name="T48" fmla="*/ 1082 w 1100"/>
                  <a:gd name="T49" fmla="*/ 416 h 457"/>
                  <a:gd name="T50" fmla="*/ 1098 w 1100"/>
                  <a:gd name="T51" fmla="*/ 361 h 457"/>
                  <a:gd name="T52" fmla="*/ 1097 w 1100"/>
                  <a:gd name="T53" fmla="*/ 305 h 457"/>
                  <a:gd name="T54" fmla="*/ 1076 w 1100"/>
                  <a:gd name="T55" fmla="*/ 252 h 457"/>
                  <a:gd name="T56" fmla="*/ 1040 w 1100"/>
                  <a:gd name="T57" fmla="*/ 202 h 457"/>
                  <a:gd name="T58" fmla="*/ 1001 w 1100"/>
                  <a:gd name="T59" fmla="*/ 158 h 457"/>
                  <a:gd name="T60" fmla="*/ 961 w 1100"/>
                  <a:gd name="T61" fmla="*/ 116 h 457"/>
                  <a:gd name="T62" fmla="*/ 913 w 1100"/>
                  <a:gd name="T63" fmla="*/ 79 h 457"/>
                  <a:gd name="T64" fmla="*/ 855 w 1100"/>
                  <a:gd name="T65" fmla="*/ 49 h 457"/>
                  <a:gd name="T66" fmla="*/ 791 w 1100"/>
                  <a:gd name="T67" fmla="*/ 21 h 457"/>
                  <a:gd name="T68" fmla="*/ 724 w 1100"/>
                  <a:gd name="T69" fmla="*/ 4 h 457"/>
                  <a:gd name="T70" fmla="*/ 665 w 1100"/>
                  <a:gd name="T71" fmla="*/ 3 h 457"/>
                  <a:gd name="T72" fmla="*/ 609 w 1100"/>
                  <a:gd name="T73" fmla="*/ 15 h 457"/>
                  <a:gd name="T74" fmla="*/ 550 w 1100"/>
                  <a:gd name="T75" fmla="*/ 36 h 457"/>
                  <a:gd name="T76" fmla="*/ 487 w 1100"/>
                  <a:gd name="T77" fmla="*/ 62 h 457"/>
                  <a:gd name="T78" fmla="*/ 421 w 1100"/>
                  <a:gd name="T79" fmla="*/ 86 h 457"/>
                  <a:gd name="T80" fmla="*/ 353 w 1100"/>
                  <a:gd name="T81" fmla="*/ 102 h 457"/>
                  <a:gd name="T82" fmla="*/ 280 w 1100"/>
                  <a:gd name="T83" fmla="*/ 106 h 457"/>
                  <a:gd name="T84" fmla="*/ 207 w 1100"/>
                  <a:gd name="T85" fmla="*/ 105 h 457"/>
                  <a:gd name="T86" fmla="*/ 168 w 1100"/>
                  <a:gd name="T87" fmla="*/ 103 h 457"/>
                  <a:gd name="T88" fmla="*/ 129 w 1100"/>
                  <a:gd name="T89" fmla="*/ 100 h 457"/>
                  <a:gd name="T90" fmla="*/ 89 w 1100"/>
                  <a:gd name="T91" fmla="*/ 95 h 457"/>
                  <a:gd name="T92" fmla="*/ 50 w 1100"/>
                  <a:gd name="T93" fmla="*/ 89 h 457"/>
                  <a:gd name="T94" fmla="*/ 12 w 1100"/>
                  <a:gd name="T95" fmla="*/ 80 h 457"/>
                  <a:gd name="T96" fmla="*/ 0 w 1100"/>
                  <a:gd name="T97" fmla="*/ 77 h 457"/>
                  <a:gd name="T98" fmla="*/ 0 w 1100"/>
                  <a:gd name="T99" fmla="*/ 77 h 4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00"/>
                  <a:gd name="T151" fmla="*/ 0 h 457"/>
                  <a:gd name="T152" fmla="*/ 1100 w 1100"/>
                  <a:gd name="T153" fmla="*/ 457 h 4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00" h="457">
                    <a:moveTo>
                      <a:pt x="0" y="77"/>
                    </a:moveTo>
                    <a:lnTo>
                      <a:pt x="17" y="88"/>
                    </a:lnTo>
                    <a:lnTo>
                      <a:pt x="35" y="96"/>
                    </a:lnTo>
                    <a:lnTo>
                      <a:pt x="52" y="104"/>
                    </a:lnTo>
                    <a:lnTo>
                      <a:pt x="71" y="111"/>
                    </a:lnTo>
                    <a:lnTo>
                      <a:pt x="89" y="117"/>
                    </a:lnTo>
                    <a:lnTo>
                      <a:pt x="108" y="122"/>
                    </a:lnTo>
                    <a:lnTo>
                      <a:pt x="129" y="128"/>
                    </a:lnTo>
                    <a:lnTo>
                      <a:pt x="150" y="131"/>
                    </a:lnTo>
                    <a:lnTo>
                      <a:pt x="170" y="133"/>
                    </a:lnTo>
                    <a:lnTo>
                      <a:pt x="191" y="134"/>
                    </a:lnTo>
                    <a:lnTo>
                      <a:pt x="212" y="135"/>
                    </a:lnTo>
                    <a:lnTo>
                      <a:pt x="234" y="134"/>
                    </a:lnTo>
                    <a:lnTo>
                      <a:pt x="254" y="133"/>
                    </a:lnTo>
                    <a:lnTo>
                      <a:pt x="275" y="132"/>
                    </a:lnTo>
                    <a:lnTo>
                      <a:pt x="296" y="129"/>
                    </a:lnTo>
                    <a:lnTo>
                      <a:pt x="317" y="127"/>
                    </a:lnTo>
                    <a:lnTo>
                      <a:pt x="338" y="123"/>
                    </a:lnTo>
                    <a:lnTo>
                      <a:pt x="359" y="119"/>
                    </a:lnTo>
                    <a:lnTo>
                      <a:pt x="380" y="114"/>
                    </a:lnTo>
                    <a:lnTo>
                      <a:pt x="399" y="108"/>
                    </a:lnTo>
                    <a:lnTo>
                      <a:pt x="419" y="101"/>
                    </a:lnTo>
                    <a:lnTo>
                      <a:pt x="438" y="93"/>
                    </a:lnTo>
                    <a:lnTo>
                      <a:pt x="458" y="85"/>
                    </a:lnTo>
                    <a:lnTo>
                      <a:pt x="477" y="75"/>
                    </a:lnTo>
                    <a:lnTo>
                      <a:pt x="498" y="65"/>
                    </a:lnTo>
                    <a:lnTo>
                      <a:pt x="519" y="56"/>
                    </a:lnTo>
                    <a:lnTo>
                      <a:pt x="541" y="46"/>
                    </a:lnTo>
                    <a:lnTo>
                      <a:pt x="564" y="36"/>
                    </a:lnTo>
                    <a:lnTo>
                      <a:pt x="587" y="28"/>
                    </a:lnTo>
                    <a:lnTo>
                      <a:pt x="610" y="21"/>
                    </a:lnTo>
                    <a:lnTo>
                      <a:pt x="633" y="15"/>
                    </a:lnTo>
                    <a:lnTo>
                      <a:pt x="656" y="10"/>
                    </a:lnTo>
                    <a:lnTo>
                      <a:pt x="681" y="8"/>
                    </a:lnTo>
                    <a:lnTo>
                      <a:pt x="704" y="8"/>
                    </a:lnTo>
                    <a:lnTo>
                      <a:pt x="727" y="11"/>
                    </a:lnTo>
                    <a:lnTo>
                      <a:pt x="750" y="17"/>
                    </a:lnTo>
                    <a:lnTo>
                      <a:pt x="772" y="24"/>
                    </a:lnTo>
                    <a:lnTo>
                      <a:pt x="794" y="32"/>
                    </a:lnTo>
                    <a:lnTo>
                      <a:pt x="815" y="41"/>
                    </a:lnTo>
                    <a:lnTo>
                      <a:pt x="835" y="52"/>
                    </a:lnTo>
                    <a:lnTo>
                      <a:pt x="844" y="56"/>
                    </a:lnTo>
                    <a:lnTo>
                      <a:pt x="852" y="60"/>
                    </a:lnTo>
                    <a:lnTo>
                      <a:pt x="861" y="65"/>
                    </a:lnTo>
                    <a:lnTo>
                      <a:pt x="869" y="69"/>
                    </a:lnTo>
                    <a:lnTo>
                      <a:pt x="878" y="73"/>
                    </a:lnTo>
                    <a:lnTo>
                      <a:pt x="886" y="78"/>
                    </a:lnTo>
                    <a:lnTo>
                      <a:pt x="895" y="84"/>
                    </a:lnTo>
                    <a:lnTo>
                      <a:pt x="902" y="89"/>
                    </a:lnTo>
                    <a:lnTo>
                      <a:pt x="912" y="95"/>
                    </a:lnTo>
                    <a:lnTo>
                      <a:pt x="921" y="102"/>
                    </a:lnTo>
                    <a:lnTo>
                      <a:pt x="929" y="109"/>
                    </a:lnTo>
                    <a:lnTo>
                      <a:pt x="938" y="117"/>
                    </a:lnTo>
                    <a:lnTo>
                      <a:pt x="945" y="125"/>
                    </a:lnTo>
                    <a:lnTo>
                      <a:pt x="953" y="133"/>
                    </a:lnTo>
                    <a:lnTo>
                      <a:pt x="961" y="141"/>
                    </a:lnTo>
                    <a:lnTo>
                      <a:pt x="968" y="149"/>
                    </a:lnTo>
                    <a:lnTo>
                      <a:pt x="980" y="163"/>
                    </a:lnTo>
                    <a:lnTo>
                      <a:pt x="994" y="179"/>
                    </a:lnTo>
                    <a:lnTo>
                      <a:pt x="1006" y="194"/>
                    </a:lnTo>
                    <a:lnTo>
                      <a:pt x="1018" y="210"/>
                    </a:lnTo>
                    <a:lnTo>
                      <a:pt x="1029" y="226"/>
                    </a:lnTo>
                    <a:lnTo>
                      <a:pt x="1040" y="242"/>
                    </a:lnTo>
                    <a:lnTo>
                      <a:pt x="1050" y="259"/>
                    </a:lnTo>
                    <a:lnTo>
                      <a:pt x="1059" y="275"/>
                    </a:lnTo>
                    <a:lnTo>
                      <a:pt x="1074" y="318"/>
                    </a:lnTo>
                    <a:lnTo>
                      <a:pt x="1075" y="363"/>
                    </a:lnTo>
                    <a:lnTo>
                      <a:pt x="1067" y="408"/>
                    </a:lnTo>
                    <a:lnTo>
                      <a:pt x="1053" y="451"/>
                    </a:lnTo>
                    <a:lnTo>
                      <a:pt x="1053" y="456"/>
                    </a:lnTo>
                    <a:lnTo>
                      <a:pt x="1058" y="457"/>
                    </a:lnTo>
                    <a:lnTo>
                      <a:pt x="1062" y="455"/>
                    </a:lnTo>
                    <a:lnTo>
                      <a:pt x="1065" y="450"/>
                    </a:lnTo>
                    <a:lnTo>
                      <a:pt x="1074" y="433"/>
                    </a:lnTo>
                    <a:lnTo>
                      <a:pt x="1082" y="416"/>
                    </a:lnTo>
                    <a:lnTo>
                      <a:pt x="1090" y="397"/>
                    </a:lnTo>
                    <a:lnTo>
                      <a:pt x="1095" y="380"/>
                    </a:lnTo>
                    <a:lnTo>
                      <a:pt x="1098" y="361"/>
                    </a:lnTo>
                    <a:lnTo>
                      <a:pt x="1100" y="343"/>
                    </a:lnTo>
                    <a:lnTo>
                      <a:pt x="1100" y="324"/>
                    </a:lnTo>
                    <a:lnTo>
                      <a:pt x="1097" y="305"/>
                    </a:lnTo>
                    <a:lnTo>
                      <a:pt x="1092" y="286"/>
                    </a:lnTo>
                    <a:lnTo>
                      <a:pt x="1085" y="269"/>
                    </a:lnTo>
                    <a:lnTo>
                      <a:pt x="1076" y="252"/>
                    </a:lnTo>
                    <a:lnTo>
                      <a:pt x="1065" y="234"/>
                    </a:lnTo>
                    <a:lnTo>
                      <a:pt x="1053" y="219"/>
                    </a:lnTo>
                    <a:lnTo>
                      <a:pt x="1040" y="202"/>
                    </a:lnTo>
                    <a:lnTo>
                      <a:pt x="1028" y="187"/>
                    </a:lnTo>
                    <a:lnTo>
                      <a:pt x="1014" y="173"/>
                    </a:lnTo>
                    <a:lnTo>
                      <a:pt x="1001" y="158"/>
                    </a:lnTo>
                    <a:lnTo>
                      <a:pt x="989" y="144"/>
                    </a:lnTo>
                    <a:lnTo>
                      <a:pt x="974" y="130"/>
                    </a:lnTo>
                    <a:lnTo>
                      <a:pt x="961" y="116"/>
                    </a:lnTo>
                    <a:lnTo>
                      <a:pt x="945" y="103"/>
                    </a:lnTo>
                    <a:lnTo>
                      <a:pt x="930" y="91"/>
                    </a:lnTo>
                    <a:lnTo>
                      <a:pt x="913" y="79"/>
                    </a:lnTo>
                    <a:lnTo>
                      <a:pt x="896" y="69"/>
                    </a:lnTo>
                    <a:lnTo>
                      <a:pt x="875" y="59"/>
                    </a:lnTo>
                    <a:lnTo>
                      <a:pt x="855" y="49"/>
                    </a:lnTo>
                    <a:lnTo>
                      <a:pt x="834" y="39"/>
                    </a:lnTo>
                    <a:lnTo>
                      <a:pt x="813" y="30"/>
                    </a:lnTo>
                    <a:lnTo>
                      <a:pt x="791" y="21"/>
                    </a:lnTo>
                    <a:lnTo>
                      <a:pt x="770" y="14"/>
                    </a:lnTo>
                    <a:lnTo>
                      <a:pt x="748" y="8"/>
                    </a:lnTo>
                    <a:lnTo>
                      <a:pt x="724" y="4"/>
                    </a:lnTo>
                    <a:lnTo>
                      <a:pt x="704" y="2"/>
                    </a:lnTo>
                    <a:lnTo>
                      <a:pt x="684" y="0"/>
                    </a:lnTo>
                    <a:lnTo>
                      <a:pt x="665" y="3"/>
                    </a:lnTo>
                    <a:lnTo>
                      <a:pt x="645" y="5"/>
                    </a:lnTo>
                    <a:lnTo>
                      <a:pt x="627" y="10"/>
                    </a:lnTo>
                    <a:lnTo>
                      <a:pt x="609" y="15"/>
                    </a:lnTo>
                    <a:lnTo>
                      <a:pt x="591" y="21"/>
                    </a:lnTo>
                    <a:lnTo>
                      <a:pt x="572" y="28"/>
                    </a:lnTo>
                    <a:lnTo>
                      <a:pt x="550" y="36"/>
                    </a:lnTo>
                    <a:lnTo>
                      <a:pt x="530" y="45"/>
                    </a:lnTo>
                    <a:lnTo>
                      <a:pt x="508" y="54"/>
                    </a:lnTo>
                    <a:lnTo>
                      <a:pt x="487" y="62"/>
                    </a:lnTo>
                    <a:lnTo>
                      <a:pt x="465" y="70"/>
                    </a:lnTo>
                    <a:lnTo>
                      <a:pt x="443" y="78"/>
                    </a:lnTo>
                    <a:lnTo>
                      <a:pt x="421" y="86"/>
                    </a:lnTo>
                    <a:lnTo>
                      <a:pt x="399" y="93"/>
                    </a:lnTo>
                    <a:lnTo>
                      <a:pt x="376" y="98"/>
                    </a:lnTo>
                    <a:lnTo>
                      <a:pt x="353" y="102"/>
                    </a:lnTo>
                    <a:lnTo>
                      <a:pt x="329" y="104"/>
                    </a:lnTo>
                    <a:lnTo>
                      <a:pt x="304" y="106"/>
                    </a:lnTo>
                    <a:lnTo>
                      <a:pt x="280" y="106"/>
                    </a:lnTo>
                    <a:lnTo>
                      <a:pt x="256" y="106"/>
                    </a:lnTo>
                    <a:lnTo>
                      <a:pt x="231" y="106"/>
                    </a:lnTo>
                    <a:lnTo>
                      <a:pt x="207" y="105"/>
                    </a:lnTo>
                    <a:lnTo>
                      <a:pt x="194" y="105"/>
                    </a:lnTo>
                    <a:lnTo>
                      <a:pt x="181" y="104"/>
                    </a:lnTo>
                    <a:lnTo>
                      <a:pt x="168" y="103"/>
                    </a:lnTo>
                    <a:lnTo>
                      <a:pt x="155" y="102"/>
                    </a:lnTo>
                    <a:lnTo>
                      <a:pt x="141" y="101"/>
                    </a:lnTo>
                    <a:lnTo>
                      <a:pt x="129" y="100"/>
                    </a:lnTo>
                    <a:lnTo>
                      <a:pt x="116" y="99"/>
                    </a:lnTo>
                    <a:lnTo>
                      <a:pt x="102" y="97"/>
                    </a:lnTo>
                    <a:lnTo>
                      <a:pt x="89" y="95"/>
                    </a:lnTo>
                    <a:lnTo>
                      <a:pt x="75" y="93"/>
                    </a:lnTo>
                    <a:lnTo>
                      <a:pt x="63" y="91"/>
                    </a:lnTo>
                    <a:lnTo>
                      <a:pt x="50" y="89"/>
                    </a:lnTo>
                    <a:lnTo>
                      <a:pt x="38" y="87"/>
                    </a:lnTo>
                    <a:lnTo>
                      <a:pt x="24" y="84"/>
                    </a:lnTo>
                    <a:lnTo>
                      <a:pt x="12" y="80"/>
                    </a:lnTo>
                    <a:lnTo>
                      <a:pt x="0" y="77"/>
                    </a:lnTo>
                    <a:close/>
                  </a:path>
                </a:pathLst>
              </a:custGeom>
              <a:solidFill>
                <a:srgbClr val="000000"/>
              </a:solidFill>
              <a:ln w="9525">
                <a:noFill/>
                <a:round/>
                <a:headEnd/>
                <a:tailEnd/>
              </a:ln>
            </p:spPr>
            <p:txBody>
              <a:bodyPr/>
              <a:lstStyle/>
              <a:p>
                <a:endParaRPr lang="en-US">
                  <a:solidFill>
                    <a:srgbClr val="000000"/>
                  </a:solidFill>
                </a:endParaRPr>
              </a:p>
            </p:txBody>
          </p:sp>
          <p:sp>
            <p:nvSpPr>
              <p:cNvPr id="25818" name="Freeform 131"/>
              <p:cNvSpPr>
                <a:spLocks/>
              </p:cNvSpPr>
              <p:nvPr/>
            </p:nvSpPr>
            <p:spPr bwMode="auto">
              <a:xfrm>
                <a:off x="8840" y="6812"/>
                <a:ext cx="58" cy="231"/>
              </a:xfrm>
              <a:custGeom>
                <a:avLst/>
                <a:gdLst>
                  <a:gd name="T0" fmla="*/ 0 w 58"/>
                  <a:gd name="T1" fmla="*/ 1 h 231"/>
                  <a:gd name="T2" fmla="*/ 10 w 58"/>
                  <a:gd name="T3" fmla="*/ 13 h 231"/>
                  <a:gd name="T4" fmla="*/ 18 w 58"/>
                  <a:gd name="T5" fmla="*/ 27 h 231"/>
                  <a:gd name="T6" fmla="*/ 27 w 58"/>
                  <a:gd name="T7" fmla="*/ 40 h 231"/>
                  <a:gd name="T8" fmla="*/ 33 w 58"/>
                  <a:gd name="T9" fmla="*/ 53 h 231"/>
                  <a:gd name="T10" fmla="*/ 38 w 58"/>
                  <a:gd name="T11" fmla="*/ 68 h 231"/>
                  <a:gd name="T12" fmla="*/ 41 w 58"/>
                  <a:gd name="T13" fmla="*/ 81 h 231"/>
                  <a:gd name="T14" fmla="*/ 44 w 58"/>
                  <a:gd name="T15" fmla="*/ 96 h 231"/>
                  <a:gd name="T16" fmla="*/ 45 w 58"/>
                  <a:gd name="T17" fmla="*/ 112 h 231"/>
                  <a:gd name="T18" fmla="*/ 45 w 58"/>
                  <a:gd name="T19" fmla="*/ 126 h 231"/>
                  <a:gd name="T20" fmla="*/ 44 w 58"/>
                  <a:gd name="T21" fmla="*/ 140 h 231"/>
                  <a:gd name="T22" fmla="*/ 41 w 58"/>
                  <a:gd name="T23" fmla="*/ 155 h 231"/>
                  <a:gd name="T24" fmla="*/ 39 w 58"/>
                  <a:gd name="T25" fmla="*/ 169 h 231"/>
                  <a:gd name="T26" fmla="*/ 35 w 58"/>
                  <a:gd name="T27" fmla="*/ 184 h 231"/>
                  <a:gd name="T28" fmla="*/ 29 w 58"/>
                  <a:gd name="T29" fmla="*/ 198 h 231"/>
                  <a:gd name="T30" fmla="*/ 19 w 58"/>
                  <a:gd name="T31" fmla="*/ 210 h 231"/>
                  <a:gd name="T32" fmla="*/ 7 w 58"/>
                  <a:gd name="T33" fmla="*/ 221 h 231"/>
                  <a:gd name="T34" fmla="*/ 5 w 58"/>
                  <a:gd name="T35" fmla="*/ 225 h 231"/>
                  <a:gd name="T36" fmla="*/ 5 w 58"/>
                  <a:gd name="T37" fmla="*/ 228 h 231"/>
                  <a:gd name="T38" fmla="*/ 7 w 58"/>
                  <a:gd name="T39" fmla="*/ 231 h 231"/>
                  <a:gd name="T40" fmla="*/ 12 w 58"/>
                  <a:gd name="T41" fmla="*/ 231 h 231"/>
                  <a:gd name="T42" fmla="*/ 28 w 58"/>
                  <a:gd name="T43" fmla="*/ 223 h 231"/>
                  <a:gd name="T44" fmla="*/ 40 w 58"/>
                  <a:gd name="T45" fmla="*/ 213 h 231"/>
                  <a:gd name="T46" fmla="*/ 49 w 58"/>
                  <a:gd name="T47" fmla="*/ 202 h 231"/>
                  <a:gd name="T48" fmla="*/ 53 w 58"/>
                  <a:gd name="T49" fmla="*/ 190 h 231"/>
                  <a:gd name="T50" fmla="*/ 57 w 58"/>
                  <a:gd name="T51" fmla="*/ 176 h 231"/>
                  <a:gd name="T52" fmla="*/ 58 w 58"/>
                  <a:gd name="T53" fmla="*/ 162 h 231"/>
                  <a:gd name="T54" fmla="*/ 58 w 58"/>
                  <a:gd name="T55" fmla="*/ 148 h 231"/>
                  <a:gd name="T56" fmla="*/ 57 w 58"/>
                  <a:gd name="T57" fmla="*/ 133 h 231"/>
                  <a:gd name="T58" fmla="*/ 56 w 58"/>
                  <a:gd name="T59" fmla="*/ 115 h 231"/>
                  <a:gd name="T60" fmla="*/ 52 w 58"/>
                  <a:gd name="T61" fmla="*/ 96 h 231"/>
                  <a:gd name="T62" fmla="*/ 49 w 58"/>
                  <a:gd name="T63" fmla="*/ 80 h 231"/>
                  <a:gd name="T64" fmla="*/ 42 w 58"/>
                  <a:gd name="T65" fmla="*/ 63 h 231"/>
                  <a:gd name="T66" fmla="*/ 35 w 58"/>
                  <a:gd name="T67" fmla="*/ 47 h 231"/>
                  <a:gd name="T68" fmla="*/ 25 w 58"/>
                  <a:gd name="T69" fmla="*/ 32 h 231"/>
                  <a:gd name="T70" fmla="*/ 14 w 58"/>
                  <a:gd name="T71" fmla="*/ 15 h 231"/>
                  <a:gd name="T72" fmla="*/ 1 w 58"/>
                  <a:gd name="T73" fmla="*/ 0 h 231"/>
                  <a:gd name="T74" fmla="*/ 1 w 58"/>
                  <a:gd name="T75" fmla="*/ 0 h 231"/>
                  <a:gd name="T76" fmla="*/ 1 w 58"/>
                  <a:gd name="T77" fmla="*/ 0 h 231"/>
                  <a:gd name="T78" fmla="*/ 0 w 58"/>
                  <a:gd name="T79" fmla="*/ 0 h 231"/>
                  <a:gd name="T80" fmla="*/ 0 w 58"/>
                  <a:gd name="T81" fmla="*/ 1 h 231"/>
                  <a:gd name="T82" fmla="*/ 0 w 58"/>
                  <a:gd name="T83" fmla="*/ 1 h 2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231"/>
                  <a:gd name="T128" fmla="*/ 58 w 58"/>
                  <a:gd name="T129" fmla="*/ 231 h 2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231">
                    <a:moveTo>
                      <a:pt x="0" y="1"/>
                    </a:moveTo>
                    <a:lnTo>
                      <a:pt x="10" y="13"/>
                    </a:lnTo>
                    <a:lnTo>
                      <a:pt x="18" y="27"/>
                    </a:lnTo>
                    <a:lnTo>
                      <a:pt x="27" y="40"/>
                    </a:lnTo>
                    <a:lnTo>
                      <a:pt x="33" y="53"/>
                    </a:lnTo>
                    <a:lnTo>
                      <a:pt x="38" y="68"/>
                    </a:lnTo>
                    <a:lnTo>
                      <a:pt x="41" y="81"/>
                    </a:lnTo>
                    <a:lnTo>
                      <a:pt x="44" y="96"/>
                    </a:lnTo>
                    <a:lnTo>
                      <a:pt x="45" y="112"/>
                    </a:lnTo>
                    <a:lnTo>
                      <a:pt x="45" y="126"/>
                    </a:lnTo>
                    <a:lnTo>
                      <a:pt x="44" y="140"/>
                    </a:lnTo>
                    <a:lnTo>
                      <a:pt x="41" y="155"/>
                    </a:lnTo>
                    <a:lnTo>
                      <a:pt x="39" y="169"/>
                    </a:lnTo>
                    <a:lnTo>
                      <a:pt x="35" y="184"/>
                    </a:lnTo>
                    <a:lnTo>
                      <a:pt x="29" y="198"/>
                    </a:lnTo>
                    <a:lnTo>
                      <a:pt x="19" y="210"/>
                    </a:lnTo>
                    <a:lnTo>
                      <a:pt x="7" y="221"/>
                    </a:lnTo>
                    <a:lnTo>
                      <a:pt x="5" y="225"/>
                    </a:lnTo>
                    <a:lnTo>
                      <a:pt x="5" y="228"/>
                    </a:lnTo>
                    <a:lnTo>
                      <a:pt x="7" y="231"/>
                    </a:lnTo>
                    <a:lnTo>
                      <a:pt x="12" y="231"/>
                    </a:lnTo>
                    <a:lnTo>
                      <a:pt x="28" y="223"/>
                    </a:lnTo>
                    <a:lnTo>
                      <a:pt x="40" y="213"/>
                    </a:lnTo>
                    <a:lnTo>
                      <a:pt x="49" y="202"/>
                    </a:lnTo>
                    <a:lnTo>
                      <a:pt x="53" y="190"/>
                    </a:lnTo>
                    <a:lnTo>
                      <a:pt x="57" y="176"/>
                    </a:lnTo>
                    <a:lnTo>
                      <a:pt x="58" y="162"/>
                    </a:lnTo>
                    <a:lnTo>
                      <a:pt x="58" y="148"/>
                    </a:lnTo>
                    <a:lnTo>
                      <a:pt x="57" y="133"/>
                    </a:lnTo>
                    <a:lnTo>
                      <a:pt x="56" y="115"/>
                    </a:lnTo>
                    <a:lnTo>
                      <a:pt x="52" y="96"/>
                    </a:lnTo>
                    <a:lnTo>
                      <a:pt x="49" y="80"/>
                    </a:lnTo>
                    <a:lnTo>
                      <a:pt x="42" y="63"/>
                    </a:lnTo>
                    <a:lnTo>
                      <a:pt x="35" y="47"/>
                    </a:lnTo>
                    <a:lnTo>
                      <a:pt x="25" y="32"/>
                    </a:lnTo>
                    <a:lnTo>
                      <a:pt x="14" y="15"/>
                    </a:lnTo>
                    <a:lnTo>
                      <a:pt x="1" y="0"/>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819" name="Freeform 132"/>
              <p:cNvSpPr>
                <a:spLocks/>
              </p:cNvSpPr>
              <p:nvPr/>
            </p:nvSpPr>
            <p:spPr bwMode="auto">
              <a:xfrm>
                <a:off x="8580" y="6833"/>
                <a:ext cx="159" cy="74"/>
              </a:xfrm>
              <a:custGeom>
                <a:avLst/>
                <a:gdLst>
                  <a:gd name="T0" fmla="*/ 0 w 159"/>
                  <a:gd name="T1" fmla="*/ 73 h 74"/>
                  <a:gd name="T2" fmla="*/ 7 w 159"/>
                  <a:gd name="T3" fmla="*/ 61 h 74"/>
                  <a:gd name="T4" fmla="*/ 14 w 159"/>
                  <a:gd name="T5" fmla="*/ 49 h 74"/>
                  <a:gd name="T6" fmla="*/ 21 w 159"/>
                  <a:gd name="T7" fmla="*/ 36 h 74"/>
                  <a:gd name="T8" fmla="*/ 30 w 159"/>
                  <a:gd name="T9" fmla="*/ 25 h 74"/>
                  <a:gd name="T10" fmla="*/ 35 w 159"/>
                  <a:gd name="T11" fmla="*/ 21 h 74"/>
                  <a:gd name="T12" fmla="*/ 39 w 159"/>
                  <a:gd name="T13" fmla="*/ 18 h 74"/>
                  <a:gd name="T14" fmla="*/ 46 w 159"/>
                  <a:gd name="T15" fmla="*/ 16 h 74"/>
                  <a:gd name="T16" fmla="*/ 52 w 159"/>
                  <a:gd name="T17" fmla="*/ 15 h 74"/>
                  <a:gd name="T18" fmla="*/ 56 w 159"/>
                  <a:gd name="T19" fmla="*/ 15 h 74"/>
                  <a:gd name="T20" fmla="*/ 64 w 159"/>
                  <a:gd name="T21" fmla="*/ 15 h 74"/>
                  <a:gd name="T22" fmla="*/ 70 w 159"/>
                  <a:gd name="T23" fmla="*/ 16 h 74"/>
                  <a:gd name="T24" fmla="*/ 76 w 159"/>
                  <a:gd name="T25" fmla="*/ 17 h 74"/>
                  <a:gd name="T26" fmla="*/ 86 w 159"/>
                  <a:gd name="T27" fmla="*/ 19 h 74"/>
                  <a:gd name="T28" fmla="*/ 97 w 159"/>
                  <a:gd name="T29" fmla="*/ 21 h 74"/>
                  <a:gd name="T30" fmla="*/ 106 w 159"/>
                  <a:gd name="T31" fmla="*/ 24 h 74"/>
                  <a:gd name="T32" fmla="*/ 116 w 159"/>
                  <a:gd name="T33" fmla="*/ 27 h 74"/>
                  <a:gd name="T34" fmla="*/ 126 w 159"/>
                  <a:gd name="T35" fmla="*/ 29 h 74"/>
                  <a:gd name="T36" fmla="*/ 137 w 159"/>
                  <a:gd name="T37" fmla="*/ 31 h 74"/>
                  <a:gd name="T38" fmla="*/ 147 w 159"/>
                  <a:gd name="T39" fmla="*/ 32 h 74"/>
                  <a:gd name="T40" fmla="*/ 158 w 159"/>
                  <a:gd name="T41" fmla="*/ 31 h 74"/>
                  <a:gd name="T42" fmla="*/ 159 w 159"/>
                  <a:gd name="T43" fmla="*/ 31 h 74"/>
                  <a:gd name="T44" fmla="*/ 159 w 159"/>
                  <a:gd name="T45" fmla="*/ 29 h 74"/>
                  <a:gd name="T46" fmla="*/ 159 w 159"/>
                  <a:gd name="T47" fmla="*/ 28 h 74"/>
                  <a:gd name="T48" fmla="*/ 158 w 159"/>
                  <a:gd name="T49" fmla="*/ 28 h 74"/>
                  <a:gd name="T50" fmla="*/ 144 w 159"/>
                  <a:gd name="T51" fmla="*/ 27 h 74"/>
                  <a:gd name="T52" fmla="*/ 131 w 159"/>
                  <a:gd name="T53" fmla="*/ 24 h 74"/>
                  <a:gd name="T54" fmla="*/ 116 w 159"/>
                  <a:gd name="T55" fmla="*/ 18 h 74"/>
                  <a:gd name="T56" fmla="*/ 102 w 159"/>
                  <a:gd name="T57" fmla="*/ 12 h 74"/>
                  <a:gd name="T58" fmla="*/ 87 w 159"/>
                  <a:gd name="T59" fmla="*/ 7 h 74"/>
                  <a:gd name="T60" fmla="*/ 72 w 159"/>
                  <a:gd name="T61" fmla="*/ 2 h 74"/>
                  <a:gd name="T62" fmla="*/ 59 w 159"/>
                  <a:gd name="T63" fmla="*/ 0 h 74"/>
                  <a:gd name="T64" fmla="*/ 47 w 159"/>
                  <a:gd name="T65" fmla="*/ 4 h 74"/>
                  <a:gd name="T66" fmla="*/ 37 w 159"/>
                  <a:gd name="T67" fmla="*/ 9 h 74"/>
                  <a:gd name="T68" fmla="*/ 30 w 159"/>
                  <a:gd name="T69" fmla="*/ 17 h 74"/>
                  <a:gd name="T70" fmla="*/ 22 w 159"/>
                  <a:gd name="T71" fmla="*/ 25 h 74"/>
                  <a:gd name="T72" fmla="*/ 18 w 159"/>
                  <a:gd name="T73" fmla="*/ 34 h 74"/>
                  <a:gd name="T74" fmla="*/ 13 w 159"/>
                  <a:gd name="T75" fmla="*/ 45 h 74"/>
                  <a:gd name="T76" fmla="*/ 9 w 159"/>
                  <a:gd name="T77" fmla="*/ 55 h 74"/>
                  <a:gd name="T78" fmla="*/ 4 w 159"/>
                  <a:gd name="T79" fmla="*/ 65 h 74"/>
                  <a:gd name="T80" fmla="*/ 0 w 159"/>
                  <a:gd name="T81" fmla="*/ 74 h 74"/>
                  <a:gd name="T82" fmla="*/ 0 w 159"/>
                  <a:gd name="T83" fmla="*/ 74 h 74"/>
                  <a:gd name="T84" fmla="*/ 0 w 159"/>
                  <a:gd name="T85" fmla="*/ 74 h 74"/>
                  <a:gd name="T86" fmla="*/ 0 w 159"/>
                  <a:gd name="T87" fmla="*/ 74 h 74"/>
                  <a:gd name="T88" fmla="*/ 0 w 159"/>
                  <a:gd name="T89" fmla="*/ 73 h 74"/>
                  <a:gd name="T90" fmla="*/ 0 w 159"/>
                  <a:gd name="T91" fmla="*/ 7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9"/>
                  <a:gd name="T139" fmla="*/ 0 h 74"/>
                  <a:gd name="T140" fmla="*/ 159 w 1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9" h="74">
                    <a:moveTo>
                      <a:pt x="0" y="73"/>
                    </a:moveTo>
                    <a:lnTo>
                      <a:pt x="7" y="61"/>
                    </a:lnTo>
                    <a:lnTo>
                      <a:pt x="14" y="49"/>
                    </a:lnTo>
                    <a:lnTo>
                      <a:pt x="21" y="36"/>
                    </a:lnTo>
                    <a:lnTo>
                      <a:pt x="30" y="25"/>
                    </a:lnTo>
                    <a:lnTo>
                      <a:pt x="35" y="21"/>
                    </a:lnTo>
                    <a:lnTo>
                      <a:pt x="39" y="18"/>
                    </a:lnTo>
                    <a:lnTo>
                      <a:pt x="46" y="16"/>
                    </a:lnTo>
                    <a:lnTo>
                      <a:pt x="52" y="15"/>
                    </a:lnTo>
                    <a:lnTo>
                      <a:pt x="56" y="15"/>
                    </a:lnTo>
                    <a:lnTo>
                      <a:pt x="64" y="15"/>
                    </a:lnTo>
                    <a:lnTo>
                      <a:pt x="70" y="16"/>
                    </a:lnTo>
                    <a:lnTo>
                      <a:pt x="76" y="17"/>
                    </a:lnTo>
                    <a:lnTo>
                      <a:pt x="86" y="19"/>
                    </a:lnTo>
                    <a:lnTo>
                      <a:pt x="97" y="21"/>
                    </a:lnTo>
                    <a:lnTo>
                      <a:pt x="106" y="24"/>
                    </a:lnTo>
                    <a:lnTo>
                      <a:pt x="116" y="27"/>
                    </a:lnTo>
                    <a:lnTo>
                      <a:pt x="126" y="29"/>
                    </a:lnTo>
                    <a:lnTo>
                      <a:pt x="137" y="31"/>
                    </a:lnTo>
                    <a:lnTo>
                      <a:pt x="147" y="32"/>
                    </a:lnTo>
                    <a:lnTo>
                      <a:pt x="158" y="31"/>
                    </a:lnTo>
                    <a:lnTo>
                      <a:pt x="159" y="31"/>
                    </a:lnTo>
                    <a:lnTo>
                      <a:pt x="159" y="29"/>
                    </a:lnTo>
                    <a:lnTo>
                      <a:pt x="159" y="28"/>
                    </a:lnTo>
                    <a:lnTo>
                      <a:pt x="158" y="28"/>
                    </a:lnTo>
                    <a:lnTo>
                      <a:pt x="144" y="27"/>
                    </a:lnTo>
                    <a:lnTo>
                      <a:pt x="131" y="24"/>
                    </a:lnTo>
                    <a:lnTo>
                      <a:pt x="116" y="18"/>
                    </a:lnTo>
                    <a:lnTo>
                      <a:pt x="102" y="12"/>
                    </a:lnTo>
                    <a:lnTo>
                      <a:pt x="87" y="7"/>
                    </a:lnTo>
                    <a:lnTo>
                      <a:pt x="72" y="2"/>
                    </a:lnTo>
                    <a:lnTo>
                      <a:pt x="59" y="0"/>
                    </a:lnTo>
                    <a:lnTo>
                      <a:pt x="47" y="4"/>
                    </a:lnTo>
                    <a:lnTo>
                      <a:pt x="37" y="9"/>
                    </a:lnTo>
                    <a:lnTo>
                      <a:pt x="30" y="17"/>
                    </a:lnTo>
                    <a:lnTo>
                      <a:pt x="22" y="25"/>
                    </a:lnTo>
                    <a:lnTo>
                      <a:pt x="18" y="34"/>
                    </a:lnTo>
                    <a:lnTo>
                      <a:pt x="13" y="45"/>
                    </a:lnTo>
                    <a:lnTo>
                      <a:pt x="9" y="55"/>
                    </a:lnTo>
                    <a:lnTo>
                      <a:pt x="4" y="65"/>
                    </a:lnTo>
                    <a:lnTo>
                      <a:pt x="0" y="74"/>
                    </a:lnTo>
                    <a:lnTo>
                      <a:pt x="0" y="73"/>
                    </a:lnTo>
                    <a:close/>
                  </a:path>
                </a:pathLst>
              </a:custGeom>
              <a:solidFill>
                <a:srgbClr val="000000"/>
              </a:solidFill>
              <a:ln w="9525">
                <a:noFill/>
                <a:round/>
                <a:headEnd/>
                <a:tailEnd/>
              </a:ln>
            </p:spPr>
            <p:txBody>
              <a:bodyPr/>
              <a:lstStyle/>
              <a:p>
                <a:endParaRPr lang="en-US">
                  <a:solidFill>
                    <a:srgbClr val="000000"/>
                  </a:solidFill>
                </a:endParaRPr>
              </a:p>
            </p:txBody>
          </p:sp>
          <p:sp>
            <p:nvSpPr>
              <p:cNvPr id="25820" name="Freeform 133"/>
              <p:cNvSpPr>
                <a:spLocks/>
              </p:cNvSpPr>
              <p:nvPr/>
            </p:nvSpPr>
            <p:spPr bwMode="auto">
              <a:xfrm>
                <a:off x="8621" y="6854"/>
                <a:ext cx="98" cy="44"/>
              </a:xfrm>
              <a:custGeom>
                <a:avLst/>
                <a:gdLst>
                  <a:gd name="T0" fmla="*/ 0 w 98"/>
                  <a:gd name="T1" fmla="*/ 0 h 44"/>
                  <a:gd name="T2" fmla="*/ 3 w 98"/>
                  <a:gd name="T3" fmla="*/ 7 h 44"/>
                  <a:gd name="T4" fmla="*/ 8 w 98"/>
                  <a:gd name="T5" fmla="*/ 14 h 44"/>
                  <a:gd name="T6" fmla="*/ 13 w 98"/>
                  <a:gd name="T7" fmla="*/ 21 h 44"/>
                  <a:gd name="T8" fmla="*/ 19 w 98"/>
                  <a:gd name="T9" fmla="*/ 29 h 44"/>
                  <a:gd name="T10" fmla="*/ 26 w 98"/>
                  <a:gd name="T11" fmla="*/ 35 h 44"/>
                  <a:gd name="T12" fmla="*/ 34 w 98"/>
                  <a:gd name="T13" fmla="*/ 40 h 44"/>
                  <a:gd name="T14" fmla="*/ 42 w 98"/>
                  <a:gd name="T15" fmla="*/ 43 h 44"/>
                  <a:gd name="T16" fmla="*/ 52 w 98"/>
                  <a:gd name="T17" fmla="*/ 44 h 44"/>
                  <a:gd name="T18" fmla="*/ 62 w 98"/>
                  <a:gd name="T19" fmla="*/ 43 h 44"/>
                  <a:gd name="T20" fmla="*/ 70 w 98"/>
                  <a:gd name="T21" fmla="*/ 41 h 44"/>
                  <a:gd name="T22" fmla="*/ 78 w 98"/>
                  <a:gd name="T23" fmla="*/ 38 h 44"/>
                  <a:gd name="T24" fmla="*/ 84 w 98"/>
                  <a:gd name="T25" fmla="*/ 34 h 44"/>
                  <a:gd name="T26" fmla="*/ 90 w 98"/>
                  <a:gd name="T27" fmla="*/ 30 h 44"/>
                  <a:gd name="T28" fmla="*/ 93 w 98"/>
                  <a:gd name="T29" fmla="*/ 24 h 44"/>
                  <a:gd name="T30" fmla="*/ 97 w 98"/>
                  <a:gd name="T31" fmla="*/ 16 h 44"/>
                  <a:gd name="T32" fmla="*/ 98 w 98"/>
                  <a:gd name="T33" fmla="*/ 8 h 44"/>
                  <a:gd name="T34" fmla="*/ 98 w 98"/>
                  <a:gd name="T35" fmla="*/ 7 h 44"/>
                  <a:gd name="T36" fmla="*/ 96 w 98"/>
                  <a:gd name="T37" fmla="*/ 6 h 44"/>
                  <a:gd name="T38" fmla="*/ 95 w 98"/>
                  <a:gd name="T39" fmla="*/ 6 h 44"/>
                  <a:gd name="T40" fmla="*/ 92 w 98"/>
                  <a:gd name="T41" fmla="*/ 7 h 44"/>
                  <a:gd name="T42" fmla="*/ 87 w 98"/>
                  <a:gd name="T43" fmla="*/ 11 h 44"/>
                  <a:gd name="T44" fmla="*/ 84 w 98"/>
                  <a:gd name="T45" fmla="*/ 16 h 44"/>
                  <a:gd name="T46" fmla="*/ 78 w 98"/>
                  <a:gd name="T47" fmla="*/ 20 h 44"/>
                  <a:gd name="T48" fmla="*/ 72 w 98"/>
                  <a:gd name="T49" fmla="*/ 24 h 44"/>
                  <a:gd name="T50" fmla="*/ 64 w 98"/>
                  <a:gd name="T51" fmla="*/ 26 h 44"/>
                  <a:gd name="T52" fmla="*/ 58 w 98"/>
                  <a:gd name="T53" fmla="*/ 26 h 44"/>
                  <a:gd name="T54" fmla="*/ 51 w 98"/>
                  <a:gd name="T55" fmla="*/ 27 h 44"/>
                  <a:gd name="T56" fmla="*/ 43 w 98"/>
                  <a:gd name="T57" fmla="*/ 26 h 44"/>
                  <a:gd name="T58" fmla="*/ 37 w 98"/>
                  <a:gd name="T59" fmla="*/ 25 h 44"/>
                  <a:gd name="T60" fmla="*/ 30 w 98"/>
                  <a:gd name="T61" fmla="*/ 22 h 44"/>
                  <a:gd name="T62" fmla="*/ 24 w 98"/>
                  <a:gd name="T63" fmla="*/ 19 h 44"/>
                  <a:gd name="T64" fmla="*/ 19 w 98"/>
                  <a:gd name="T65" fmla="*/ 15 h 44"/>
                  <a:gd name="T66" fmla="*/ 13 w 98"/>
                  <a:gd name="T67" fmla="*/ 12 h 44"/>
                  <a:gd name="T68" fmla="*/ 8 w 98"/>
                  <a:gd name="T69" fmla="*/ 8 h 44"/>
                  <a:gd name="T70" fmla="*/ 5 w 98"/>
                  <a:gd name="T71" fmla="*/ 4 h 44"/>
                  <a:gd name="T72" fmla="*/ 0 w 98"/>
                  <a:gd name="T73" fmla="*/ 0 h 44"/>
                  <a:gd name="T74" fmla="*/ 0 w 98"/>
                  <a:gd name="T75" fmla="*/ 0 h 44"/>
                  <a:gd name="T76" fmla="*/ 0 w 98"/>
                  <a:gd name="T77" fmla="*/ 0 h 44"/>
                  <a:gd name="T78" fmla="*/ 0 w 98"/>
                  <a:gd name="T79" fmla="*/ 0 h 44"/>
                  <a:gd name="T80" fmla="*/ 0 w 98"/>
                  <a:gd name="T81" fmla="*/ 0 h 44"/>
                  <a:gd name="T82" fmla="*/ 0 w 98"/>
                  <a:gd name="T83" fmla="*/ 0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8"/>
                  <a:gd name="T127" fmla="*/ 0 h 44"/>
                  <a:gd name="T128" fmla="*/ 98 w 98"/>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8" h="44">
                    <a:moveTo>
                      <a:pt x="0" y="0"/>
                    </a:moveTo>
                    <a:lnTo>
                      <a:pt x="3" y="7"/>
                    </a:lnTo>
                    <a:lnTo>
                      <a:pt x="8" y="14"/>
                    </a:lnTo>
                    <a:lnTo>
                      <a:pt x="13" y="21"/>
                    </a:lnTo>
                    <a:lnTo>
                      <a:pt x="19" y="29"/>
                    </a:lnTo>
                    <a:lnTo>
                      <a:pt x="26" y="35"/>
                    </a:lnTo>
                    <a:lnTo>
                      <a:pt x="34" y="40"/>
                    </a:lnTo>
                    <a:lnTo>
                      <a:pt x="42" y="43"/>
                    </a:lnTo>
                    <a:lnTo>
                      <a:pt x="52" y="44"/>
                    </a:lnTo>
                    <a:lnTo>
                      <a:pt x="62" y="43"/>
                    </a:lnTo>
                    <a:lnTo>
                      <a:pt x="70" y="41"/>
                    </a:lnTo>
                    <a:lnTo>
                      <a:pt x="78" y="38"/>
                    </a:lnTo>
                    <a:lnTo>
                      <a:pt x="84" y="34"/>
                    </a:lnTo>
                    <a:lnTo>
                      <a:pt x="90" y="30"/>
                    </a:lnTo>
                    <a:lnTo>
                      <a:pt x="93" y="24"/>
                    </a:lnTo>
                    <a:lnTo>
                      <a:pt x="97" y="16"/>
                    </a:lnTo>
                    <a:lnTo>
                      <a:pt x="98" y="8"/>
                    </a:lnTo>
                    <a:lnTo>
                      <a:pt x="98" y="7"/>
                    </a:lnTo>
                    <a:lnTo>
                      <a:pt x="96" y="6"/>
                    </a:lnTo>
                    <a:lnTo>
                      <a:pt x="95" y="6"/>
                    </a:lnTo>
                    <a:lnTo>
                      <a:pt x="92" y="7"/>
                    </a:lnTo>
                    <a:lnTo>
                      <a:pt x="87" y="11"/>
                    </a:lnTo>
                    <a:lnTo>
                      <a:pt x="84" y="16"/>
                    </a:lnTo>
                    <a:lnTo>
                      <a:pt x="78" y="20"/>
                    </a:lnTo>
                    <a:lnTo>
                      <a:pt x="72" y="24"/>
                    </a:lnTo>
                    <a:lnTo>
                      <a:pt x="64" y="26"/>
                    </a:lnTo>
                    <a:lnTo>
                      <a:pt x="58" y="26"/>
                    </a:lnTo>
                    <a:lnTo>
                      <a:pt x="51" y="27"/>
                    </a:lnTo>
                    <a:lnTo>
                      <a:pt x="43" y="26"/>
                    </a:lnTo>
                    <a:lnTo>
                      <a:pt x="37" y="25"/>
                    </a:lnTo>
                    <a:lnTo>
                      <a:pt x="30" y="22"/>
                    </a:lnTo>
                    <a:lnTo>
                      <a:pt x="24" y="19"/>
                    </a:lnTo>
                    <a:lnTo>
                      <a:pt x="19" y="15"/>
                    </a:lnTo>
                    <a:lnTo>
                      <a:pt x="13" y="12"/>
                    </a:lnTo>
                    <a:lnTo>
                      <a:pt x="8" y="8"/>
                    </a:lnTo>
                    <a:lnTo>
                      <a:pt x="5" y="4"/>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821" name="Freeform 134"/>
              <p:cNvSpPr>
                <a:spLocks/>
              </p:cNvSpPr>
              <p:nvPr/>
            </p:nvSpPr>
            <p:spPr bwMode="auto">
              <a:xfrm>
                <a:off x="8725" y="6657"/>
                <a:ext cx="65" cy="76"/>
              </a:xfrm>
              <a:custGeom>
                <a:avLst/>
                <a:gdLst>
                  <a:gd name="T0" fmla="*/ 0 w 65"/>
                  <a:gd name="T1" fmla="*/ 76 h 76"/>
                  <a:gd name="T2" fmla="*/ 9 w 65"/>
                  <a:gd name="T3" fmla="*/ 74 h 76"/>
                  <a:gd name="T4" fmla="*/ 16 w 65"/>
                  <a:gd name="T5" fmla="*/ 73 h 76"/>
                  <a:gd name="T6" fmla="*/ 24 w 65"/>
                  <a:gd name="T7" fmla="*/ 71 h 76"/>
                  <a:gd name="T8" fmla="*/ 31 w 65"/>
                  <a:gd name="T9" fmla="*/ 69 h 76"/>
                  <a:gd name="T10" fmla="*/ 38 w 65"/>
                  <a:gd name="T11" fmla="*/ 66 h 76"/>
                  <a:gd name="T12" fmla="*/ 45 w 65"/>
                  <a:gd name="T13" fmla="*/ 62 h 76"/>
                  <a:gd name="T14" fmla="*/ 52 w 65"/>
                  <a:gd name="T15" fmla="*/ 58 h 76"/>
                  <a:gd name="T16" fmla="*/ 58 w 65"/>
                  <a:gd name="T17" fmla="*/ 52 h 76"/>
                  <a:gd name="T18" fmla="*/ 65 w 65"/>
                  <a:gd name="T19" fmla="*/ 40 h 76"/>
                  <a:gd name="T20" fmla="*/ 65 w 65"/>
                  <a:gd name="T21" fmla="*/ 27 h 76"/>
                  <a:gd name="T22" fmla="*/ 59 w 65"/>
                  <a:gd name="T23" fmla="*/ 15 h 76"/>
                  <a:gd name="T24" fmla="*/ 52 w 65"/>
                  <a:gd name="T25" fmla="*/ 2 h 76"/>
                  <a:gd name="T26" fmla="*/ 47 w 65"/>
                  <a:gd name="T27" fmla="*/ 0 h 76"/>
                  <a:gd name="T28" fmla="*/ 42 w 65"/>
                  <a:gd name="T29" fmla="*/ 2 h 76"/>
                  <a:gd name="T30" fmla="*/ 38 w 65"/>
                  <a:gd name="T31" fmla="*/ 6 h 76"/>
                  <a:gd name="T32" fmla="*/ 38 w 65"/>
                  <a:gd name="T33" fmla="*/ 10 h 76"/>
                  <a:gd name="T34" fmla="*/ 39 w 65"/>
                  <a:gd name="T35" fmla="*/ 19 h 76"/>
                  <a:gd name="T36" fmla="*/ 42 w 65"/>
                  <a:gd name="T37" fmla="*/ 27 h 76"/>
                  <a:gd name="T38" fmla="*/ 42 w 65"/>
                  <a:gd name="T39" fmla="*/ 35 h 76"/>
                  <a:gd name="T40" fmla="*/ 42 w 65"/>
                  <a:gd name="T41" fmla="*/ 43 h 76"/>
                  <a:gd name="T42" fmla="*/ 41 w 65"/>
                  <a:gd name="T43" fmla="*/ 49 h 76"/>
                  <a:gd name="T44" fmla="*/ 37 w 65"/>
                  <a:gd name="T45" fmla="*/ 54 h 76"/>
                  <a:gd name="T46" fmla="*/ 32 w 65"/>
                  <a:gd name="T47" fmla="*/ 60 h 76"/>
                  <a:gd name="T48" fmla="*/ 27 w 65"/>
                  <a:gd name="T49" fmla="*/ 64 h 76"/>
                  <a:gd name="T50" fmla="*/ 21 w 65"/>
                  <a:gd name="T51" fmla="*/ 68 h 76"/>
                  <a:gd name="T52" fmla="*/ 14 w 65"/>
                  <a:gd name="T53" fmla="*/ 71 h 76"/>
                  <a:gd name="T54" fmla="*/ 8 w 65"/>
                  <a:gd name="T55" fmla="*/ 73 h 76"/>
                  <a:gd name="T56" fmla="*/ 2 w 65"/>
                  <a:gd name="T57" fmla="*/ 75 h 76"/>
                  <a:gd name="T58" fmla="*/ 0 w 65"/>
                  <a:gd name="T59" fmla="*/ 75 h 76"/>
                  <a:gd name="T60" fmla="*/ 0 w 65"/>
                  <a:gd name="T61" fmla="*/ 75 h 76"/>
                  <a:gd name="T62" fmla="*/ 0 w 65"/>
                  <a:gd name="T63" fmla="*/ 76 h 76"/>
                  <a:gd name="T64" fmla="*/ 0 w 65"/>
                  <a:gd name="T65" fmla="*/ 76 h 76"/>
                  <a:gd name="T66" fmla="*/ 0 w 65"/>
                  <a:gd name="T67" fmla="*/ 7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
                  <a:gd name="T103" fmla="*/ 0 h 76"/>
                  <a:gd name="T104" fmla="*/ 65 w 65"/>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 h="76">
                    <a:moveTo>
                      <a:pt x="0" y="76"/>
                    </a:moveTo>
                    <a:lnTo>
                      <a:pt x="9" y="74"/>
                    </a:lnTo>
                    <a:lnTo>
                      <a:pt x="16" y="73"/>
                    </a:lnTo>
                    <a:lnTo>
                      <a:pt x="24" y="71"/>
                    </a:lnTo>
                    <a:lnTo>
                      <a:pt x="31" y="69"/>
                    </a:lnTo>
                    <a:lnTo>
                      <a:pt x="38" y="66"/>
                    </a:lnTo>
                    <a:lnTo>
                      <a:pt x="45" y="62"/>
                    </a:lnTo>
                    <a:lnTo>
                      <a:pt x="52" y="58"/>
                    </a:lnTo>
                    <a:lnTo>
                      <a:pt x="58" y="52"/>
                    </a:lnTo>
                    <a:lnTo>
                      <a:pt x="65" y="40"/>
                    </a:lnTo>
                    <a:lnTo>
                      <a:pt x="65" y="27"/>
                    </a:lnTo>
                    <a:lnTo>
                      <a:pt x="59" y="15"/>
                    </a:lnTo>
                    <a:lnTo>
                      <a:pt x="52" y="2"/>
                    </a:lnTo>
                    <a:lnTo>
                      <a:pt x="47" y="0"/>
                    </a:lnTo>
                    <a:lnTo>
                      <a:pt x="42" y="2"/>
                    </a:lnTo>
                    <a:lnTo>
                      <a:pt x="38" y="6"/>
                    </a:lnTo>
                    <a:lnTo>
                      <a:pt x="38" y="10"/>
                    </a:lnTo>
                    <a:lnTo>
                      <a:pt x="39" y="19"/>
                    </a:lnTo>
                    <a:lnTo>
                      <a:pt x="42" y="27"/>
                    </a:lnTo>
                    <a:lnTo>
                      <a:pt x="42" y="35"/>
                    </a:lnTo>
                    <a:lnTo>
                      <a:pt x="42" y="43"/>
                    </a:lnTo>
                    <a:lnTo>
                      <a:pt x="41" y="49"/>
                    </a:lnTo>
                    <a:lnTo>
                      <a:pt x="37" y="54"/>
                    </a:lnTo>
                    <a:lnTo>
                      <a:pt x="32" y="60"/>
                    </a:lnTo>
                    <a:lnTo>
                      <a:pt x="27" y="64"/>
                    </a:lnTo>
                    <a:lnTo>
                      <a:pt x="21" y="68"/>
                    </a:lnTo>
                    <a:lnTo>
                      <a:pt x="14" y="71"/>
                    </a:lnTo>
                    <a:lnTo>
                      <a:pt x="8" y="73"/>
                    </a:lnTo>
                    <a:lnTo>
                      <a:pt x="2" y="75"/>
                    </a:lnTo>
                    <a:lnTo>
                      <a:pt x="0" y="75"/>
                    </a:lnTo>
                    <a:lnTo>
                      <a:pt x="0" y="76"/>
                    </a:lnTo>
                    <a:close/>
                  </a:path>
                </a:pathLst>
              </a:custGeom>
              <a:solidFill>
                <a:srgbClr val="000000"/>
              </a:solidFill>
              <a:ln w="9525">
                <a:noFill/>
                <a:round/>
                <a:headEnd/>
                <a:tailEnd/>
              </a:ln>
            </p:spPr>
            <p:txBody>
              <a:bodyPr/>
              <a:lstStyle/>
              <a:p>
                <a:endParaRPr lang="en-US">
                  <a:solidFill>
                    <a:srgbClr val="000000"/>
                  </a:solidFill>
                </a:endParaRPr>
              </a:p>
            </p:txBody>
          </p:sp>
          <p:sp>
            <p:nvSpPr>
              <p:cNvPr id="25822" name="Freeform 135"/>
              <p:cNvSpPr>
                <a:spLocks/>
              </p:cNvSpPr>
              <p:nvPr/>
            </p:nvSpPr>
            <p:spPr bwMode="auto">
              <a:xfrm>
                <a:off x="8644" y="6843"/>
                <a:ext cx="39" cy="33"/>
              </a:xfrm>
              <a:custGeom>
                <a:avLst/>
                <a:gdLst>
                  <a:gd name="T0" fmla="*/ 0 w 39"/>
                  <a:gd name="T1" fmla="*/ 18 h 33"/>
                  <a:gd name="T2" fmla="*/ 1 w 39"/>
                  <a:gd name="T3" fmla="*/ 19 h 33"/>
                  <a:gd name="T4" fmla="*/ 3 w 39"/>
                  <a:gd name="T5" fmla="*/ 21 h 33"/>
                  <a:gd name="T6" fmla="*/ 5 w 39"/>
                  <a:gd name="T7" fmla="*/ 22 h 33"/>
                  <a:gd name="T8" fmla="*/ 6 w 39"/>
                  <a:gd name="T9" fmla="*/ 24 h 33"/>
                  <a:gd name="T10" fmla="*/ 8 w 39"/>
                  <a:gd name="T11" fmla="*/ 25 h 33"/>
                  <a:gd name="T12" fmla="*/ 10 w 39"/>
                  <a:gd name="T13" fmla="*/ 27 h 33"/>
                  <a:gd name="T14" fmla="*/ 12 w 39"/>
                  <a:gd name="T15" fmla="*/ 28 h 33"/>
                  <a:gd name="T16" fmla="*/ 13 w 39"/>
                  <a:gd name="T17" fmla="*/ 30 h 33"/>
                  <a:gd name="T18" fmla="*/ 17 w 39"/>
                  <a:gd name="T19" fmla="*/ 32 h 33"/>
                  <a:gd name="T20" fmla="*/ 22 w 39"/>
                  <a:gd name="T21" fmla="*/ 33 h 33"/>
                  <a:gd name="T22" fmla="*/ 25 w 39"/>
                  <a:gd name="T23" fmla="*/ 33 h 33"/>
                  <a:gd name="T24" fmla="*/ 30 w 39"/>
                  <a:gd name="T25" fmla="*/ 32 h 33"/>
                  <a:gd name="T26" fmla="*/ 38 w 39"/>
                  <a:gd name="T27" fmla="*/ 25 h 33"/>
                  <a:gd name="T28" fmla="*/ 39 w 39"/>
                  <a:gd name="T29" fmla="*/ 17 h 33"/>
                  <a:gd name="T30" fmla="*/ 36 w 39"/>
                  <a:gd name="T31" fmla="*/ 9 h 33"/>
                  <a:gd name="T32" fmla="*/ 31 w 39"/>
                  <a:gd name="T33" fmla="*/ 1 h 33"/>
                  <a:gd name="T34" fmla="*/ 30 w 39"/>
                  <a:gd name="T35" fmla="*/ 0 h 33"/>
                  <a:gd name="T36" fmla="*/ 28 w 39"/>
                  <a:gd name="T37" fmla="*/ 1 h 33"/>
                  <a:gd name="T38" fmla="*/ 27 w 39"/>
                  <a:gd name="T39" fmla="*/ 2 h 33"/>
                  <a:gd name="T40" fmla="*/ 25 w 39"/>
                  <a:gd name="T41" fmla="*/ 4 h 33"/>
                  <a:gd name="T42" fmla="*/ 27 w 39"/>
                  <a:gd name="T43" fmla="*/ 9 h 33"/>
                  <a:gd name="T44" fmla="*/ 28 w 39"/>
                  <a:gd name="T45" fmla="*/ 15 h 33"/>
                  <a:gd name="T46" fmla="*/ 28 w 39"/>
                  <a:gd name="T47" fmla="*/ 21 h 33"/>
                  <a:gd name="T48" fmla="*/ 27 w 39"/>
                  <a:gd name="T49" fmla="*/ 26 h 33"/>
                  <a:gd name="T50" fmla="*/ 25 w 39"/>
                  <a:gd name="T51" fmla="*/ 27 h 33"/>
                  <a:gd name="T52" fmla="*/ 23 w 39"/>
                  <a:gd name="T53" fmla="*/ 27 h 33"/>
                  <a:gd name="T54" fmla="*/ 20 w 39"/>
                  <a:gd name="T55" fmla="*/ 27 h 33"/>
                  <a:gd name="T56" fmla="*/ 19 w 39"/>
                  <a:gd name="T57" fmla="*/ 27 h 33"/>
                  <a:gd name="T58" fmla="*/ 17 w 39"/>
                  <a:gd name="T59" fmla="*/ 27 h 33"/>
                  <a:gd name="T60" fmla="*/ 14 w 39"/>
                  <a:gd name="T61" fmla="*/ 26 h 33"/>
                  <a:gd name="T62" fmla="*/ 13 w 39"/>
                  <a:gd name="T63" fmla="*/ 26 h 33"/>
                  <a:gd name="T64" fmla="*/ 11 w 39"/>
                  <a:gd name="T65" fmla="*/ 25 h 33"/>
                  <a:gd name="T66" fmla="*/ 8 w 39"/>
                  <a:gd name="T67" fmla="*/ 23 h 33"/>
                  <a:gd name="T68" fmla="*/ 6 w 39"/>
                  <a:gd name="T69" fmla="*/ 22 h 33"/>
                  <a:gd name="T70" fmla="*/ 3 w 39"/>
                  <a:gd name="T71" fmla="*/ 20 h 33"/>
                  <a:gd name="T72" fmla="*/ 1 w 39"/>
                  <a:gd name="T73" fmla="*/ 18 h 33"/>
                  <a:gd name="T74" fmla="*/ 1 w 39"/>
                  <a:gd name="T75" fmla="*/ 18 h 33"/>
                  <a:gd name="T76" fmla="*/ 1 w 39"/>
                  <a:gd name="T77" fmla="*/ 18 h 33"/>
                  <a:gd name="T78" fmla="*/ 0 w 39"/>
                  <a:gd name="T79" fmla="*/ 18 h 33"/>
                  <a:gd name="T80" fmla="*/ 0 w 39"/>
                  <a:gd name="T81" fmla="*/ 18 h 33"/>
                  <a:gd name="T82" fmla="*/ 0 w 39"/>
                  <a:gd name="T83" fmla="*/ 18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
                  <a:gd name="T127" fmla="*/ 0 h 33"/>
                  <a:gd name="T128" fmla="*/ 39 w 39"/>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 h="33">
                    <a:moveTo>
                      <a:pt x="0" y="18"/>
                    </a:moveTo>
                    <a:lnTo>
                      <a:pt x="1" y="19"/>
                    </a:lnTo>
                    <a:lnTo>
                      <a:pt x="3" y="21"/>
                    </a:lnTo>
                    <a:lnTo>
                      <a:pt x="5" y="22"/>
                    </a:lnTo>
                    <a:lnTo>
                      <a:pt x="6" y="24"/>
                    </a:lnTo>
                    <a:lnTo>
                      <a:pt x="8" y="25"/>
                    </a:lnTo>
                    <a:lnTo>
                      <a:pt x="10" y="27"/>
                    </a:lnTo>
                    <a:lnTo>
                      <a:pt x="12" y="28"/>
                    </a:lnTo>
                    <a:lnTo>
                      <a:pt x="13" y="30"/>
                    </a:lnTo>
                    <a:lnTo>
                      <a:pt x="17" y="32"/>
                    </a:lnTo>
                    <a:lnTo>
                      <a:pt x="22" y="33"/>
                    </a:lnTo>
                    <a:lnTo>
                      <a:pt x="25" y="33"/>
                    </a:lnTo>
                    <a:lnTo>
                      <a:pt x="30" y="32"/>
                    </a:lnTo>
                    <a:lnTo>
                      <a:pt x="38" y="25"/>
                    </a:lnTo>
                    <a:lnTo>
                      <a:pt x="39" y="17"/>
                    </a:lnTo>
                    <a:lnTo>
                      <a:pt x="36" y="9"/>
                    </a:lnTo>
                    <a:lnTo>
                      <a:pt x="31" y="1"/>
                    </a:lnTo>
                    <a:lnTo>
                      <a:pt x="30" y="0"/>
                    </a:lnTo>
                    <a:lnTo>
                      <a:pt x="28" y="1"/>
                    </a:lnTo>
                    <a:lnTo>
                      <a:pt x="27" y="2"/>
                    </a:lnTo>
                    <a:lnTo>
                      <a:pt x="25" y="4"/>
                    </a:lnTo>
                    <a:lnTo>
                      <a:pt x="27" y="9"/>
                    </a:lnTo>
                    <a:lnTo>
                      <a:pt x="28" y="15"/>
                    </a:lnTo>
                    <a:lnTo>
                      <a:pt x="28" y="21"/>
                    </a:lnTo>
                    <a:lnTo>
                      <a:pt x="27" y="26"/>
                    </a:lnTo>
                    <a:lnTo>
                      <a:pt x="25" y="27"/>
                    </a:lnTo>
                    <a:lnTo>
                      <a:pt x="23" y="27"/>
                    </a:lnTo>
                    <a:lnTo>
                      <a:pt x="20" y="27"/>
                    </a:lnTo>
                    <a:lnTo>
                      <a:pt x="19" y="27"/>
                    </a:lnTo>
                    <a:lnTo>
                      <a:pt x="17" y="27"/>
                    </a:lnTo>
                    <a:lnTo>
                      <a:pt x="14" y="26"/>
                    </a:lnTo>
                    <a:lnTo>
                      <a:pt x="13" y="26"/>
                    </a:lnTo>
                    <a:lnTo>
                      <a:pt x="11" y="25"/>
                    </a:lnTo>
                    <a:lnTo>
                      <a:pt x="8" y="23"/>
                    </a:lnTo>
                    <a:lnTo>
                      <a:pt x="6" y="22"/>
                    </a:lnTo>
                    <a:lnTo>
                      <a:pt x="3" y="20"/>
                    </a:lnTo>
                    <a:lnTo>
                      <a:pt x="1" y="18"/>
                    </a:lnTo>
                    <a:lnTo>
                      <a:pt x="0" y="18"/>
                    </a:lnTo>
                    <a:close/>
                  </a:path>
                </a:pathLst>
              </a:custGeom>
              <a:solidFill>
                <a:srgbClr val="000000"/>
              </a:solidFill>
              <a:ln w="9525">
                <a:noFill/>
                <a:round/>
                <a:headEnd/>
                <a:tailEnd/>
              </a:ln>
            </p:spPr>
            <p:txBody>
              <a:bodyPr/>
              <a:lstStyle/>
              <a:p>
                <a:endParaRPr lang="en-US">
                  <a:solidFill>
                    <a:srgbClr val="000000"/>
                  </a:solidFill>
                </a:endParaRPr>
              </a:p>
            </p:txBody>
          </p:sp>
          <p:sp>
            <p:nvSpPr>
              <p:cNvPr id="25823" name="Freeform 136"/>
              <p:cNvSpPr>
                <a:spLocks/>
              </p:cNvSpPr>
              <p:nvPr/>
            </p:nvSpPr>
            <p:spPr bwMode="auto">
              <a:xfrm>
                <a:off x="8766" y="6775"/>
                <a:ext cx="43" cy="79"/>
              </a:xfrm>
              <a:custGeom>
                <a:avLst/>
                <a:gdLst>
                  <a:gd name="T0" fmla="*/ 1 w 43"/>
                  <a:gd name="T1" fmla="*/ 79 h 79"/>
                  <a:gd name="T2" fmla="*/ 11 w 43"/>
                  <a:gd name="T3" fmla="*/ 72 h 79"/>
                  <a:gd name="T4" fmla="*/ 19 w 43"/>
                  <a:gd name="T5" fmla="*/ 64 h 79"/>
                  <a:gd name="T6" fmla="*/ 26 w 43"/>
                  <a:gd name="T7" fmla="*/ 54 h 79"/>
                  <a:gd name="T8" fmla="*/ 32 w 43"/>
                  <a:gd name="T9" fmla="*/ 44 h 79"/>
                  <a:gd name="T10" fmla="*/ 37 w 43"/>
                  <a:gd name="T11" fmla="*/ 34 h 79"/>
                  <a:gd name="T12" fmla="*/ 41 w 43"/>
                  <a:gd name="T13" fmla="*/ 24 h 79"/>
                  <a:gd name="T14" fmla="*/ 42 w 43"/>
                  <a:gd name="T15" fmla="*/ 12 h 79"/>
                  <a:gd name="T16" fmla="*/ 43 w 43"/>
                  <a:gd name="T17" fmla="*/ 1 h 79"/>
                  <a:gd name="T18" fmla="*/ 42 w 43"/>
                  <a:gd name="T19" fmla="*/ 0 h 79"/>
                  <a:gd name="T20" fmla="*/ 41 w 43"/>
                  <a:gd name="T21" fmla="*/ 0 h 79"/>
                  <a:gd name="T22" fmla="*/ 40 w 43"/>
                  <a:gd name="T23" fmla="*/ 2 h 79"/>
                  <a:gd name="T24" fmla="*/ 39 w 43"/>
                  <a:gd name="T25" fmla="*/ 3 h 79"/>
                  <a:gd name="T26" fmla="*/ 36 w 43"/>
                  <a:gd name="T27" fmla="*/ 13 h 79"/>
                  <a:gd name="T28" fmla="*/ 34 w 43"/>
                  <a:gd name="T29" fmla="*/ 24 h 79"/>
                  <a:gd name="T30" fmla="*/ 30 w 43"/>
                  <a:gd name="T31" fmla="*/ 34 h 79"/>
                  <a:gd name="T32" fmla="*/ 26 w 43"/>
                  <a:gd name="T33" fmla="*/ 43 h 79"/>
                  <a:gd name="T34" fmla="*/ 21 w 43"/>
                  <a:gd name="T35" fmla="*/ 53 h 79"/>
                  <a:gd name="T36" fmla="*/ 15 w 43"/>
                  <a:gd name="T37" fmla="*/ 62 h 79"/>
                  <a:gd name="T38" fmla="*/ 8 w 43"/>
                  <a:gd name="T39" fmla="*/ 71 h 79"/>
                  <a:gd name="T40" fmla="*/ 0 w 43"/>
                  <a:gd name="T41" fmla="*/ 78 h 79"/>
                  <a:gd name="T42" fmla="*/ 0 w 43"/>
                  <a:gd name="T43" fmla="*/ 79 h 79"/>
                  <a:gd name="T44" fmla="*/ 0 w 43"/>
                  <a:gd name="T45" fmla="*/ 79 h 79"/>
                  <a:gd name="T46" fmla="*/ 0 w 43"/>
                  <a:gd name="T47" fmla="*/ 79 h 79"/>
                  <a:gd name="T48" fmla="*/ 1 w 43"/>
                  <a:gd name="T49" fmla="*/ 79 h 79"/>
                  <a:gd name="T50" fmla="*/ 1 w 43"/>
                  <a:gd name="T51" fmla="*/ 79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
                  <a:gd name="T79" fmla="*/ 0 h 79"/>
                  <a:gd name="T80" fmla="*/ 43 w 43"/>
                  <a:gd name="T81" fmla="*/ 79 h 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 h="79">
                    <a:moveTo>
                      <a:pt x="1" y="79"/>
                    </a:moveTo>
                    <a:lnTo>
                      <a:pt x="11" y="72"/>
                    </a:lnTo>
                    <a:lnTo>
                      <a:pt x="19" y="64"/>
                    </a:lnTo>
                    <a:lnTo>
                      <a:pt x="26" y="54"/>
                    </a:lnTo>
                    <a:lnTo>
                      <a:pt x="32" y="44"/>
                    </a:lnTo>
                    <a:lnTo>
                      <a:pt x="37" y="34"/>
                    </a:lnTo>
                    <a:lnTo>
                      <a:pt x="41" y="24"/>
                    </a:lnTo>
                    <a:lnTo>
                      <a:pt x="42" y="12"/>
                    </a:lnTo>
                    <a:lnTo>
                      <a:pt x="43" y="1"/>
                    </a:lnTo>
                    <a:lnTo>
                      <a:pt x="42" y="0"/>
                    </a:lnTo>
                    <a:lnTo>
                      <a:pt x="41" y="0"/>
                    </a:lnTo>
                    <a:lnTo>
                      <a:pt x="40" y="2"/>
                    </a:lnTo>
                    <a:lnTo>
                      <a:pt x="39" y="3"/>
                    </a:lnTo>
                    <a:lnTo>
                      <a:pt x="36" y="13"/>
                    </a:lnTo>
                    <a:lnTo>
                      <a:pt x="34" y="24"/>
                    </a:lnTo>
                    <a:lnTo>
                      <a:pt x="30" y="34"/>
                    </a:lnTo>
                    <a:lnTo>
                      <a:pt x="26" y="43"/>
                    </a:lnTo>
                    <a:lnTo>
                      <a:pt x="21" y="53"/>
                    </a:lnTo>
                    <a:lnTo>
                      <a:pt x="15" y="62"/>
                    </a:lnTo>
                    <a:lnTo>
                      <a:pt x="8" y="71"/>
                    </a:lnTo>
                    <a:lnTo>
                      <a:pt x="0" y="78"/>
                    </a:lnTo>
                    <a:lnTo>
                      <a:pt x="0" y="79"/>
                    </a:lnTo>
                    <a:lnTo>
                      <a:pt x="1" y="79"/>
                    </a:lnTo>
                    <a:close/>
                  </a:path>
                </a:pathLst>
              </a:custGeom>
              <a:solidFill>
                <a:srgbClr val="000000"/>
              </a:solidFill>
              <a:ln w="9525">
                <a:noFill/>
                <a:round/>
                <a:headEnd/>
                <a:tailEnd/>
              </a:ln>
            </p:spPr>
            <p:txBody>
              <a:bodyPr/>
              <a:lstStyle/>
              <a:p>
                <a:endParaRPr lang="en-US">
                  <a:solidFill>
                    <a:srgbClr val="000000"/>
                  </a:solidFill>
                </a:endParaRPr>
              </a:p>
            </p:txBody>
          </p:sp>
          <p:sp>
            <p:nvSpPr>
              <p:cNvPr id="25824" name="Freeform 137"/>
              <p:cNvSpPr>
                <a:spLocks/>
              </p:cNvSpPr>
              <p:nvPr/>
            </p:nvSpPr>
            <p:spPr bwMode="auto">
              <a:xfrm>
                <a:off x="9415" y="7113"/>
                <a:ext cx="182" cy="57"/>
              </a:xfrm>
              <a:custGeom>
                <a:avLst/>
                <a:gdLst>
                  <a:gd name="T0" fmla="*/ 0 w 182"/>
                  <a:gd name="T1" fmla="*/ 1 h 57"/>
                  <a:gd name="T2" fmla="*/ 11 w 182"/>
                  <a:gd name="T3" fmla="*/ 2 h 57"/>
                  <a:gd name="T4" fmla="*/ 23 w 182"/>
                  <a:gd name="T5" fmla="*/ 4 h 57"/>
                  <a:gd name="T6" fmla="*/ 32 w 182"/>
                  <a:gd name="T7" fmla="*/ 6 h 57"/>
                  <a:gd name="T8" fmla="*/ 43 w 182"/>
                  <a:gd name="T9" fmla="*/ 9 h 57"/>
                  <a:gd name="T10" fmla="*/ 53 w 182"/>
                  <a:gd name="T11" fmla="*/ 13 h 57"/>
                  <a:gd name="T12" fmla="*/ 64 w 182"/>
                  <a:gd name="T13" fmla="*/ 16 h 57"/>
                  <a:gd name="T14" fmla="*/ 75 w 182"/>
                  <a:gd name="T15" fmla="*/ 19 h 57"/>
                  <a:gd name="T16" fmla="*/ 86 w 182"/>
                  <a:gd name="T17" fmla="*/ 22 h 57"/>
                  <a:gd name="T18" fmla="*/ 98 w 182"/>
                  <a:gd name="T19" fmla="*/ 24 h 57"/>
                  <a:gd name="T20" fmla="*/ 110 w 182"/>
                  <a:gd name="T21" fmla="*/ 27 h 57"/>
                  <a:gd name="T22" fmla="*/ 121 w 182"/>
                  <a:gd name="T23" fmla="*/ 30 h 57"/>
                  <a:gd name="T24" fmla="*/ 133 w 182"/>
                  <a:gd name="T25" fmla="*/ 34 h 57"/>
                  <a:gd name="T26" fmla="*/ 144 w 182"/>
                  <a:gd name="T27" fmla="*/ 38 h 57"/>
                  <a:gd name="T28" fmla="*/ 155 w 182"/>
                  <a:gd name="T29" fmla="*/ 44 h 57"/>
                  <a:gd name="T30" fmla="*/ 165 w 182"/>
                  <a:gd name="T31" fmla="*/ 49 h 57"/>
                  <a:gd name="T32" fmla="*/ 175 w 182"/>
                  <a:gd name="T33" fmla="*/ 57 h 57"/>
                  <a:gd name="T34" fmla="*/ 177 w 182"/>
                  <a:gd name="T35" fmla="*/ 57 h 57"/>
                  <a:gd name="T36" fmla="*/ 181 w 182"/>
                  <a:gd name="T37" fmla="*/ 55 h 57"/>
                  <a:gd name="T38" fmla="*/ 182 w 182"/>
                  <a:gd name="T39" fmla="*/ 51 h 57"/>
                  <a:gd name="T40" fmla="*/ 182 w 182"/>
                  <a:gd name="T41" fmla="*/ 49 h 57"/>
                  <a:gd name="T42" fmla="*/ 175 w 182"/>
                  <a:gd name="T43" fmla="*/ 42 h 57"/>
                  <a:gd name="T44" fmla="*/ 168 w 182"/>
                  <a:gd name="T45" fmla="*/ 36 h 57"/>
                  <a:gd name="T46" fmla="*/ 159 w 182"/>
                  <a:gd name="T47" fmla="*/ 30 h 57"/>
                  <a:gd name="T48" fmla="*/ 151 w 182"/>
                  <a:gd name="T49" fmla="*/ 26 h 57"/>
                  <a:gd name="T50" fmla="*/ 141 w 182"/>
                  <a:gd name="T51" fmla="*/ 23 h 57"/>
                  <a:gd name="T52" fmla="*/ 131 w 182"/>
                  <a:gd name="T53" fmla="*/ 20 h 57"/>
                  <a:gd name="T54" fmla="*/ 121 w 182"/>
                  <a:gd name="T55" fmla="*/ 18 h 57"/>
                  <a:gd name="T56" fmla="*/ 110 w 182"/>
                  <a:gd name="T57" fmla="*/ 16 h 57"/>
                  <a:gd name="T58" fmla="*/ 96 w 182"/>
                  <a:gd name="T59" fmla="*/ 14 h 57"/>
                  <a:gd name="T60" fmla="*/ 82 w 182"/>
                  <a:gd name="T61" fmla="*/ 10 h 57"/>
                  <a:gd name="T62" fmla="*/ 69 w 182"/>
                  <a:gd name="T63" fmla="*/ 8 h 57"/>
                  <a:gd name="T64" fmla="*/ 56 w 182"/>
                  <a:gd name="T65" fmla="*/ 5 h 57"/>
                  <a:gd name="T66" fmla="*/ 41 w 182"/>
                  <a:gd name="T67" fmla="*/ 3 h 57"/>
                  <a:gd name="T68" fmla="*/ 28 w 182"/>
                  <a:gd name="T69" fmla="*/ 1 h 57"/>
                  <a:gd name="T70" fmla="*/ 14 w 182"/>
                  <a:gd name="T71" fmla="*/ 0 h 57"/>
                  <a:gd name="T72" fmla="*/ 0 w 182"/>
                  <a:gd name="T73" fmla="*/ 0 h 57"/>
                  <a:gd name="T74" fmla="*/ 0 w 182"/>
                  <a:gd name="T75" fmla="*/ 0 h 57"/>
                  <a:gd name="T76" fmla="*/ 0 w 182"/>
                  <a:gd name="T77" fmla="*/ 0 h 57"/>
                  <a:gd name="T78" fmla="*/ 0 w 182"/>
                  <a:gd name="T79" fmla="*/ 1 h 57"/>
                  <a:gd name="T80" fmla="*/ 0 w 182"/>
                  <a:gd name="T81" fmla="*/ 1 h 57"/>
                  <a:gd name="T82" fmla="*/ 0 w 182"/>
                  <a:gd name="T83" fmla="*/ 1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2"/>
                  <a:gd name="T127" fmla="*/ 0 h 57"/>
                  <a:gd name="T128" fmla="*/ 182 w 182"/>
                  <a:gd name="T129" fmla="*/ 57 h 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2" h="57">
                    <a:moveTo>
                      <a:pt x="0" y="1"/>
                    </a:moveTo>
                    <a:lnTo>
                      <a:pt x="11" y="2"/>
                    </a:lnTo>
                    <a:lnTo>
                      <a:pt x="23" y="4"/>
                    </a:lnTo>
                    <a:lnTo>
                      <a:pt x="32" y="6"/>
                    </a:lnTo>
                    <a:lnTo>
                      <a:pt x="43" y="9"/>
                    </a:lnTo>
                    <a:lnTo>
                      <a:pt x="53" y="13"/>
                    </a:lnTo>
                    <a:lnTo>
                      <a:pt x="64" y="16"/>
                    </a:lnTo>
                    <a:lnTo>
                      <a:pt x="75" y="19"/>
                    </a:lnTo>
                    <a:lnTo>
                      <a:pt x="86" y="22"/>
                    </a:lnTo>
                    <a:lnTo>
                      <a:pt x="98" y="24"/>
                    </a:lnTo>
                    <a:lnTo>
                      <a:pt x="110" y="27"/>
                    </a:lnTo>
                    <a:lnTo>
                      <a:pt x="121" y="30"/>
                    </a:lnTo>
                    <a:lnTo>
                      <a:pt x="133" y="34"/>
                    </a:lnTo>
                    <a:lnTo>
                      <a:pt x="144" y="38"/>
                    </a:lnTo>
                    <a:lnTo>
                      <a:pt x="155" y="44"/>
                    </a:lnTo>
                    <a:lnTo>
                      <a:pt x="165" y="49"/>
                    </a:lnTo>
                    <a:lnTo>
                      <a:pt x="175" y="57"/>
                    </a:lnTo>
                    <a:lnTo>
                      <a:pt x="177" y="57"/>
                    </a:lnTo>
                    <a:lnTo>
                      <a:pt x="181" y="55"/>
                    </a:lnTo>
                    <a:lnTo>
                      <a:pt x="182" y="51"/>
                    </a:lnTo>
                    <a:lnTo>
                      <a:pt x="182" y="49"/>
                    </a:lnTo>
                    <a:lnTo>
                      <a:pt x="175" y="42"/>
                    </a:lnTo>
                    <a:lnTo>
                      <a:pt x="168" y="36"/>
                    </a:lnTo>
                    <a:lnTo>
                      <a:pt x="159" y="30"/>
                    </a:lnTo>
                    <a:lnTo>
                      <a:pt x="151" y="26"/>
                    </a:lnTo>
                    <a:lnTo>
                      <a:pt x="141" y="23"/>
                    </a:lnTo>
                    <a:lnTo>
                      <a:pt x="131" y="20"/>
                    </a:lnTo>
                    <a:lnTo>
                      <a:pt x="121" y="18"/>
                    </a:lnTo>
                    <a:lnTo>
                      <a:pt x="110" y="16"/>
                    </a:lnTo>
                    <a:lnTo>
                      <a:pt x="96" y="14"/>
                    </a:lnTo>
                    <a:lnTo>
                      <a:pt x="82" y="10"/>
                    </a:lnTo>
                    <a:lnTo>
                      <a:pt x="69" y="8"/>
                    </a:lnTo>
                    <a:lnTo>
                      <a:pt x="56" y="5"/>
                    </a:lnTo>
                    <a:lnTo>
                      <a:pt x="41" y="3"/>
                    </a:lnTo>
                    <a:lnTo>
                      <a:pt x="28" y="1"/>
                    </a:lnTo>
                    <a:lnTo>
                      <a:pt x="14" y="0"/>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825" name="Freeform 138"/>
              <p:cNvSpPr>
                <a:spLocks/>
              </p:cNvSpPr>
              <p:nvPr/>
            </p:nvSpPr>
            <p:spPr bwMode="auto">
              <a:xfrm>
                <a:off x="9198" y="7539"/>
                <a:ext cx="145" cy="289"/>
              </a:xfrm>
              <a:custGeom>
                <a:avLst/>
                <a:gdLst>
                  <a:gd name="T0" fmla="*/ 12 w 145"/>
                  <a:gd name="T1" fmla="*/ 0 h 289"/>
                  <a:gd name="T2" fmla="*/ 7 w 145"/>
                  <a:gd name="T3" fmla="*/ 46 h 289"/>
                  <a:gd name="T4" fmla="*/ 1 w 145"/>
                  <a:gd name="T5" fmla="*/ 94 h 289"/>
                  <a:gd name="T6" fmla="*/ 0 w 145"/>
                  <a:gd name="T7" fmla="*/ 141 h 289"/>
                  <a:gd name="T8" fmla="*/ 10 w 145"/>
                  <a:gd name="T9" fmla="*/ 187 h 289"/>
                  <a:gd name="T10" fmla="*/ 18 w 145"/>
                  <a:gd name="T11" fmla="*/ 205 h 289"/>
                  <a:gd name="T12" fmla="*/ 30 w 145"/>
                  <a:gd name="T13" fmla="*/ 220 h 289"/>
                  <a:gd name="T14" fmla="*/ 44 w 145"/>
                  <a:gd name="T15" fmla="*/ 233 h 289"/>
                  <a:gd name="T16" fmla="*/ 59 w 145"/>
                  <a:gd name="T17" fmla="*/ 247 h 289"/>
                  <a:gd name="T18" fmla="*/ 75 w 145"/>
                  <a:gd name="T19" fmla="*/ 258 h 289"/>
                  <a:gd name="T20" fmla="*/ 94 w 145"/>
                  <a:gd name="T21" fmla="*/ 269 h 289"/>
                  <a:gd name="T22" fmla="*/ 112 w 145"/>
                  <a:gd name="T23" fmla="*/ 278 h 289"/>
                  <a:gd name="T24" fmla="*/ 130 w 145"/>
                  <a:gd name="T25" fmla="*/ 289 h 289"/>
                  <a:gd name="T26" fmla="*/ 136 w 145"/>
                  <a:gd name="T27" fmla="*/ 289 h 289"/>
                  <a:gd name="T28" fmla="*/ 142 w 145"/>
                  <a:gd name="T29" fmla="*/ 285 h 289"/>
                  <a:gd name="T30" fmla="*/ 145 w 145"/>
                  <a:gd name="T31" fmla="*/ 277 h 289"/>
                  <a:gd name="T32" fmla="*/ 143 w 145"/>
                  <a:gd name="T33" fmla="*/ 272 h 289"/>
                  <a:gd name="T34" fmla="*/ 130 w 145"/>
                  <a:gd name="T35" fmla="*/ 260 h 289"/>
                  <a:gd name="T36" fmla="*/ 115 w 145"/>
                  <a:gd name="T37" fmla="*/ 249 h 289"/>
                  <a:gd name="T38" fmla="*/ 101 w 145"/>
                  <a:gd name="T39" fmla="*/ 237 h 289"/>
                  <a:gd name="T40" fmla="*/ 86 w 145"/>
                  <a:gd name="T41" fmla="*/ 226 h 289"/>
                  <a:gd name="T42" fmla="*/ 72 w 145"/>
                  <a:gd name="T43" fmla="*/ 215 h 289"/>
                  <a:gd name="T44" fmla="*/ 57 w 145"/>
                  <a:gd name="T45" fmla="*/ 203 h 289"/>
                  <a:gd name="T46" fmla="*/ 44 w 145"/>
                  <a:gd name="T47" fmla="*/ 190 h 289"/>
                  <a:gd name="T48" fmla="*/ 31 w 145"/>
                  <a:gd name="T49" fmla="*/ 177 h 289"/>
                  <a:gd name="T50" fmla="*/ 19 w 145"/>
                  <a:gd name="T51" fmla="*/ 157 h 289"/>
                  <a:gd name="T52" fmla="*/ 12 w 145"/>
                  <a:gd name="T53" fmla="*/ 136 h 289"/>
                  <a:gd name="T54" fmla="*/ 8 w 145"/>
                  <a:gd name="T55" fmla="*/ 113 h 289"/>
                  <a:gd name="T56" fmla="*/ 7 w 145"/>
                  <a:gd name="T57" fmla="*/ 91 h 289"/>
                  <a:gd name="T58" fmla="*/ 8 w 145"/>
                  <a:gd name="T59" fmla="*/ 67 h 289"/>
                  <a:gd name="T60" fmla="*/ 11 w 145"/>
                  <a:gd name="T61" fmla="*/ 44 h 289"/>
                  <a:gd name="T62" fmla="*/ 12 w 145"/>
                  <a:gd name="T63" fmla="*/ 21 h 289"/>
                  <a:gd name="T64" fmla="*/ 13 w 145"/>
                  <a:gd name="T65" fmla="*/ 0 h 289"/>
                  <a:gd name="T66" fmla="*/ 13 w 145"/>
                  <a:gd name="T67" fmla="*/ 0 h 289"/>
                  <a:gd name="T68" fmla="*/ 13 w 145"/>
                  <a:gd name="T69" fmla="*/ 0 h 289"/>
                  <a:gd name="T70" fmla="*/ 12 w 145"/>
                  <a:gd name="T71" fmla="*/ 0 h 289"/>
                  <a:gd name="T72" fmla="*/ 12 w 145"/>
                  <a:gd name="T73" fmla="*/ 0 h 289"/>
                  <a:gd name="T74" fmla="*/ 12 w 145"/>
                  <a:gd name="T75" fmla="*/ 0 h 2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5"/>
                  <a:gd name="T115" fmla="*/ 0 h 289"/>
                  <a:gd name="T116" fmla="*/ 145 w 145"/>
                  <a:gd name="T117" fmla="*/ 289 h 2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5" h="289">
                    <a:moveTo>
                      <a:pt x="12" y="0"/>
                    </a:moveTo>
                    <a:lnTo>
                      <a:pt x="7" y="46"/>
                    </a:lnTo>
                    <a:lnTo>
                      <a:pt x="1" y="94"/>
                    </a:lnTo>
                    <a:lnTo>
                      <a:pt x="0" y="141"/>
                    </a:lnTo>
                    <a:lnTo>
                      <a:pt x="10" y="187"/>
                    </a:lnTo>
                    <a:lnTo>
                      <a:pt x="18" y="205"/>
                    </a:lnTo>
                    <a:lnTo>
                      <a:pt x="30" y="220"/>
                    </a:lnTo>
                    <a:lnTo>
                      <a:pt x="44" y="233"/>
                    </a:lnTo>
                    <a:lnTo>
                      <a:pt x="59" y="247"/>
                    </a:lnTo>
                    <a:lnTo>
                      <a:pt x="75" y="258"/>
                    </a:lnTo>
                    <a:lnTo>
                      <a:pt x="94" y="269"/>
                    </a:lnTo>
                    <a:lnTo>
                      <a:pt x="112" y="278"/>
                    </a:lnTo>
                    <a:lnTo>
                      <a:pt x="130" y="289"/>
                    </a:lnTo>
                    <a:lnTo>
                      <a:pt x="136" y="289"/>
                    </a:lnTo>
                    <a:lnTo>
                      <a:pt x="142" y="285"/>
                    </a:lnTo>
                    <a:lnTo>
                      <a:pt x="145" y="277"/>
                    </a:lnTo>
                    <a:lnTo>
                      <a:pt x="143" y="272"/>
                    </a:lnTo>
                    <a:lnTo>
                      <a:pt x="130" y="260"/>
                    </a:lnTo>
                    <a:lnTo>
                      <a:pt x="115" y="249"/>
                    </a:lnTo>
                    <a:lnTo>
                      <a:pt x="101" y="237"/>
                    </a:lnTo>
                    <a:lnTo>
                      <a:pt x="86" y="226"/>
                    </a:lnTo>
                    <a:lnTo>
                      <a:pt x="72" y="215"/>
                    </a:lnTo>
                    <a:lnTo>
                      <a:pt x="57" y="203"/>
                    </a:lnTo>
                    <a:lnTo>
                      <a:pt x="44" y="190"/>
                    </a:lnTo>
                    <a:lnTo>
                      <a:pt x="31" y="177"/>
                    </a:lnTo>
                    <a:lnTo>
                      <a:pt x="19" y="157"/>
                    </a:lnTo>
                    <a:lnTo>
                      <a:pt x="12" y="136"/>
                    </a:lnTo>
                    <a:lnTo>
                      <a:pt x="8" y="113"/>
                    </a:lnTo>
                    <a:lnTo>
                      <a:pt x="7" y="91"/>
                    </a:lnTo>
                    <a:lnTo>
                      <a:pt x="8" y="67"/>
                    </a:lnTo>
                    <a:lnTo>
                      <a:pt x="11" y="44"/>
                    </a:lnTo>
                    <a:lnTo>
                      <a:pt x="12" y="21"/>
                    </a:lnTo>
                    <a:lnTo>
                      <a:pt x="13" y="0"/>
                    </a:lnTo>
                    <a:lnTo>
                      <a:pt x="12" y="0"/>
                    </a:lnTo>
                    <a:close/>
                  </a:path>
                </a:pathLst>
              </a:custGeom>
              <a:solidFill>
                <a:srgbClr val="000000"/>
              </a:solidFill>
              <a:ln w="9525">
                <a:noFill/>
                <a:round/>
                <a:headEnd/>
                <a:tailEnd/>
              </a:ln>
            </p:spPr>
            <p:txBody>
              <a:bodyPr/>
              <a:lstStyle/>
              <a:p>
                <a:endParaRPr lang="en-US">
                  <a:solidFill>
                    <a:srgbClr val="000000"/>
                  </a:solidFill>
                </a:endParaRPr>
              </a:p>
            </p:txBody>
          </p:sp>
          <p:sp>
            <p:nvSpPr>
              <p:cNvPr id="25826" name="Freeform 139"/>
              <p:cNvSpPr>
                <a:spLocks/>
              </p:cNvSpPr>
              <p:nvPr/>
            </p:nvSpPr>
            <p:spPr bwMode="auto">
              <a:xfrm>
                <a:off x="9438" y="7601"/>
                <a:ext cx="153" cy="402"/>
              </a:xfrm>
              <a:custGeom>
                <a:avLst/>
                <a:gdLst>
                  <a:gd name="T0" fmla="*/ 153 w 153"/>
                  <a:gd name="T1" fmla="*/ 1 h 402"/>
                  <a:gd name="T2" fmla="*/ 148 w 153"/>
                  <a:gd name="T3" fmla="*/ 29 h 402"/>
                  <a:gd name="T4" fmla="*/ 143 w 153"/>
                  <a:gd name="T5" fmla="*/ 56 h 402"/>
                  <a:gd name="T6" fmla="*/ 136 w 153"/>
                  <a:gd name="T7" fmla="*/ 84 h 402"/>
                  <a:gd name="T8" fmla="*/ 124 w 153"/>
                  <a:gd name="T9" fmla="*/ 111 h 402"/>
                  <a:gd name="T10" fmla="*/ 117 w 153"/>
                  <a:gd name="T11" fmla="*/ 122 h 402"/>
                  <a:gd name="T12" fmla="*/ 108 w 153"/>
                  <a:gd name="T13" fmla="*/ 134 h 402"/>
                  <a:gd name="T14" fmla="*/ 100 w 153"/>
                  <a:gd name="T15" fmla="*/ 146 h 402"/>
                  <a:gd name="T16" fmla="*/ 91 w 153"/>
                  <a:gd name="T17" fmla="*/ 157 h 402"/>
                  <a:gd name="T18" fmla="*/ 82 w 153"/>
                  <a:gd name="T19" fmla="*/ 168 h 402"/>
                  <a:gd name="T20" fmla="*/ 74 w 153"/>
                  <a:gd name="T21" fmla="*/ 179 h 402"/>
                  <a:gd name="T22" fmla="*/ 65 w 153"/>
                  <a:gd name="T23" fmla="*/ 191 h 402"/>
                  <a:gd name="T24" fmla="*/ 57 w 153"/>
                  <a:gd name="T25" fmla="*/ 202 h 402"/>
                  <a:gd name="T26" fmla="*/ 44 w 153"/>
                  <a:gd name="T27" fmla="*/ 225 h 402"/>
                  <a:gd name="T28" fmla="*/ 33 w 153"/>
                  <a:gd name="T29" fmla="*/ 248 h 402"/>
                  <a:gd name="T30" fmla="*/ 23 w 153"/>
                  <a:gd name="T31" fmla="*/ 273 h 402"/>
                  <a:gd name="T32" fmla="*/ 16 w 153"/>
                  <a:gd name="T33" fmla="*/ 297 h 402"/>
                  <a:gd name="T34" fmla="*/ 9 w 153"/>
                  <a:gd name="T35" fmla="*/ 323 h 402"/>
                  <a:gd name="T36" fmla="*/ 5 w 153"/>
                  <a:gd name="T37" fmla="*/ 349 h 402"/>
                  <a:gd name="T38" fmla="*/ 2 w 153"/>
                  <a:gd name="T39" fmla="*/ 374 h 402"/>
                  <a:gd name="T40" fmla="*/ 0 w 153"/>
                  <a:gd name="T41" fmla="*/ 399 h 402"/>
                  <a:gd name="T42" fmla="*/ 1 w 153"/>
                  <a:gd name="T43" fmla="*/ 401 h 402"/>
                  <a:gd name="T44" fmla="*/ 2 w 153"/>
                  <a:gd name="T45" fmla="*/ 402 h 402"/>
                  <a:gd name="T46" fmla="*/ 3 w 153"/>
                  <a:gd name="T47" fmla="*/ 401 h 402"/>
                  <a:gd name="T48" fmla="*/ 5 w 153"/>
                  <a:gd name="T49" fmla="*/ 399 h 402"/>
                  <a:gd name="T50" fmla="*/ 11 w 153"/>
                  <a:gd name="T51" fmla="*/ 373 h 402"/>
                  <a:gd name="T52" fmla="*/ 17 w 153"/>
                  <a:gd name="T53" fmla="*/ 349 h 402"/>
                  <a:gd name="T54" fmla="*/ 23 w 153"/>
                  <a:gd name="T55" fmla="*/ 324 h 402"/>
                  <a:gd name="T56" fmla="*/ 30 w 153"/>
                  <a:gd name="T57" fmla="*/ 299 h 402"/>
                  <a:gd name="T58" fmla="*/ 36 w 153"/>
                  <a:gd name="T59" fmla="*/ 285 h 402"/>
                  <a:gd name="T60" fmla="*/ 42 w 153"/>
                  <a:gd name="T61" fmla="*/ 271 h 402"/>
                  <a:gd name="T62" fmla="*/ 50 w 153"/>
                  <a:gd name="T63" fmla="*/ 256 h 402"/>
                  <a:gd name="T64" fmla="*/ 58 w 153"/>
                  <a:gd name="T65" fmla="*/ 243 h 402"/>
                  <a:gd name="T66" fmla="*/ 67 w 153"/>
                  <a:gd name="T67" fmla="*/ 230 h 402"/>
                  <a:gd name="T68" fmla="*/ 75 w 153"/>
                  <a:gd name="T69" fmla="*/ 216 h 402"/>
                  <a:gd name="T70" fmla="*/ 85 w 153"/>
                  <a:gd name="T71" fmla="*/ 203 h 402"/>
                  <a:gd name="T72" fmla="*/ 95 w 153"/>
                  <a:gd name="T73" fmla="*/ 190 h 402"/>
                  <a:gd name="T74" fmla="*/ 102 w 153"/>
                  <a:gd name="T75" fmla="*/ 178 h 402"/>
                  <a:gd name="T76" fmla="*/ 109 w 153"/>
                  <a:gd name="T77" fmla="*/ 168 h 402"/>
                  <a:gd name="T78" fmla="*/ 117 w 153"/>
                  <a:gd name="T79" fmla="*/ 157 h 402"/>
                  <a:gd name="T80" fmla="*/ 124 w 153"/>
                  <a:gd name="T81" fmla="*/ 145 h 402"/>
                  <a:gd name="T82" fmla="*/ 130 w 153"/>
                  <a:gd name="T83" fmla="*/ 133 h 402"/>
                  <a:gd name="T84" fmla="*/ 135 w 153"/>
                  <a:gd name="T85" fmla="*/ 121 h 402"/>
                  <a:gd name="T86" fmla="*/ 140 w 153"/>
                  <a:gd name="T87" fmla="*/ 109 h 402"/>
                  <a:gd name="T88" fmla="*/ 143 w 153"/>
                  <a:gd name="T89" fmla="*/ 96 h 402"/>
                  <a:gd name="T90" fmla="*/ 148 w 153"/>
                  <a:gd name="T91" fmla="*/ 73 h 402"/>
                  <a:gd name="T92" fmla="*/ 151 w 153"/>
                  <a:gd name="T93" fmla="*/ 48 h 402"/>
                  <a:gd name="T94" fmla="*/ 152 w 153"/>
                  <a:gd name="T95" fmla="*/ 25 h 402"/>
                  <a:gd name="T96" fmla="*/ 153 w 153"/>
                  <a:gd name="T97" fmla="*/ 0 h 402"/>
                  <a:gd name="T98" fmla="*/ 153 w 153"/>
                  <a:gd name="T99" fmla="*/ 0 h 402"/>
                  <a:gd name="T100" fmla="*/ 153 w 153"/>
                  <a:gd name="T101" fmla="*/ 0 h 402"/>
                  <a:gd name="T102" fmla="*/ 153 w 153"/>
                  <a:gd name="T103" fmla="*/ 0 h 402"/>
                  <a:gd name="T104" fmla="*/ 153 w 153"/>
                  <a:gd name="T105" fmla="*/ 1 h 402"/>
                  <a:gd name="T106" fmla="*/ 153 w 153"/>
                  <a:gd name="T107" fmla="*/ 1 h 4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3"/>
                  <a:gd name="T163" fmla="*/ 0 h 402"/>
                  <a:gd name="T164" fmla="*/ 153 w 153"/>
                  <a:gd name="T165" fmla="*/ 402 h 4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3" h="402">
                    <a:moveTo>
                      <a:pt x="153" y="1"/>
                    </a:moveTo>
                    <a:lnTo>
                      <a:pt x="148" y="29"/>
                    </a:lnTo>
                    <a:lnTo>
                      <a:pt x="143" y="56"/>
                    </a:lnTo>
                    <a:lnTo>
                      <a:pt x="136" y="84"/>
                    </a:lnTo>
                    <a:lnTo>
                      <a:pt x="124" y="111"/>
                    </a:lnTo>
                    <a:lnTo>
                      <a:pt x="117" y="122"/>
                    </a:lnTo>
                    <a:lnTo>
                      <a:pt x="108" y="134"/>
                    </a:lnTo>
                    <a:lnTo>
                      <a:pt x="100" y="146"/>
                    </a:lnTo>
                    <a:lnTo>
                      <a:pt x="91" y="157"/>
                    </a:lnTo>
                    <a:lnTo>
                      <a:pt x="82" y="168"/>
                    </a:lnTo>
                    <a:lnTo>
                      <a:pt x="74" y="179"/>
                    </a:lnTo>
                    <a:lnTo>
                      <a:pt x="65" y="191"/>
                    </a:lnTo>
                    <a:lnTo>
                      <a:pt x="57" y="202"/>
                    </a:lnTo>
                    <a:lnTo>
                      <a:pt x="44" y="225"/>
                    </a:lnTo>
                    <a:lnTo>
                      <a:pt x="33" y="248"/>
                    </a:lnTo>
                    <a:lnTo>
                      <a:pt x="23" y="273"/>
                    </a:lnTo>
                    <a:lnTo>
                      <a:pt x="16" y="297"/>
                    </a:lnTo>
                    <a:lnTo>
                      <a:pt x="9" y="323"/>
                    </a:lnTo>
                    <a:lnTo>
                      <a:pt x="5" y="349"/>
                    </a:lnTo>
                    <a:lnTo>
                      <a:pt x="2" y="374"/>
                    </a:lnTo>
                    <a:lnTo>
                      <a:pt x="0" y="399"/>
                    </a:lnTo>
                    <a:lnTo>
                      <a:pt x="1" y="401"/>
                    </a:lnTo>
                    <a:lnTo>
                      <a:pt x="2" y="402"/>
                    </a:lnTo>
                    <a:lnTo>
                      <a:pt x="3" y="401"/>
                    </a:lnTo>
                    <a:lnTo>
                      <a:pt x="5" y="399"/>
                    </a:lnTo>
                    <a:lnTo>
                      <a:pt x="11" y="373"/>
                    </a:lnTo>
                    <a:lnTo>
                      <a:pt x="17" y="349"/>
                    </a:lnTo>
                    <a:lnTo>
                      <a:pt x="23" y="324"/>
                    </a:lnTo>
                    <a:lnTo>
                      <a:pt x="30" y="299"/>
                    </a:lnTo>
                    <a:lnTo>
                      <a:pt x="36" y="285"/>
                    </a:lnTo>
                    <a:lnTo>
                      <a:pt x="42" y="271"/>
                    </a:lnTo>
                    <a:lnTo>
                      <a:pt x="50" y="256"/>
                    </a:lnTo>
                    <a:lnTo>
                      <a:pt x="58" y="243"/>
                    </a:lnTo>
                    <a:lnTo>
                      <a:pt x="67" y="230"/>
                    </a:lnTo>
                    <a:lnTo>
                      <a:pt x="75" y="216"/>
                    </a:lnTo>
                    <a:lnTo>
                      <a:pt x="85" y="203"/>
                    </a:lnTo>
                    <a:lnTo>
                      <a:pt x="95" y="190"/>
                    </a:lnTo>
                    <a:lnTo>
                      <a:pt x="102" y="178"/>
                    </a:lnTo>
                    <a:lnTo>
                      <a:pt x="109" y="168"/>
                    </a:lnTo>
                    <a:lnTo>
                      <a:pt x="117" y="157"/>
                    </a:lnTo>
                    <a:lnTo>
                      <a:pt x="124" y="145"/>
                    </a:lnTo>
                    <a:lnTo>
                      <a:pt x="130" y="133"/>
                    </a:lnTo>
                    <a:lnTo>
                      <a:pt x="135" y="121"/>
                    </a:lnTo>
                    <a:lnTo>
                      <a:pt x="140" y="109"/>
                    </a:lnTo>
                    <a:lnTo>
                      <a:pt x="143" y="96"/>
                    </a:lnTo>
                    <a:lnTo>
                      <a:pt x="148" y="73"/>
                    </a:lnTo>
                    <a:lnTo>
                      <a:pt x="151" y="48"/>
                    </a:lnTo>
                    <a:lnTo>
                      <a:pt x="152" y="25"/>
                    </a:lnTo>
                    <a:lnTo>
                      <a:pt x="153" y="0"/>
                    </a:lnTo>
                    <a:lnTo>
                      <a:pt x="153" y="1"/>
                    </a:lnTo>
                    <a:close/>
                  </a:path>
                </a:pathLst>
              </a:custGeom>
              <a:solidFill>
                <a:srgbClr val="000000"/>
              </a:solidFill>
              <a:ln w="9525">
                <a:noFill/>
                <a:round/>
                <a:headEnd/>
                <a:tailEnd/>
              </a:ln>
            </p:spPr>
            <p:txBody>
              <a:bodyPr/>
              <a:lstStyle/>
              <a:p>
                <a:endParaRPr lang="en-US">
                  <a:solidFill>
                    <a:srgbClr val="000000"/>
                  </a:solidFill>
                </a:endParaRPr>
              </a:p>
            </p:txBody>
          </p:sp>
          <p:sp>
            <p:nvSpPr>
              <p:cNvPr id="25827" name="Freeform 140"/>
              <p:cNvSpPr>
                <a:spLocks/>
              </p:cNvSpPr>
              <p:nvPr/>
            </p:nvSpPr>
            <p:spPr bwMode="auto">
              <a:xfrm>
                <a:off x="9333" y="7818"/>
                <a:ext cx="54" cy="421"/>
              </a:xfrm>
              <a:custGeom>
                <a:avLst/>
                <a:gdLst>
                  <a:gd name="T0" fmla="*/ 7 w 54"/>
                  <a:gd name="T1" fmla="*/ 1 h 421"/>
                  <a:gd name="T2" fmla="*/ 21 w 54"/>
                  <a:gd name="T3" fmla="*/ 32 h 421"/>
                  <a:gd name="T4" fmla="*/ 28 w 54"/>
                  <a:gd name="T5" fmla="*/ 63 h 421"/>
                  <a:gd name="T6" fmla="*/ 28 w 54"/>
                  <a:gd name="T7" fmla="*/ 96 h 421"/>
                  <a:gd name="T8" fmla="*/ 21 w 54"/>
                  <a:gd name="T9" fmla="*/ 127 h 421"/>
                  <a:gd name="T10" fmla="*/ 12 w 54"/>
                  <a:gd name="T11" fmla="*/ 148 h 421"/>
                  <a:gd name="T12" fmla="*/ 5 w 54"/>
                  <a:gd name="T13" fmla="*/ 168 h 421"/>
                  <a:gd name="T14" fmla="*/ 0 w 54"/>
                  <a:gd name="T15" fmla="*/ 189 h 421"/>
                  <a:gd name="T16" fmla="*/ 1 w 54"/>
                  <a:gd name="T17" fmla="*/ 212 h 421"/>
                  <a:gd name="T18" fmla="*/ 5 w 54"/>
                  <a:gd name="T19" fmla="*/ 220 h 421"/>
                  <a:gd name="T20" fmla="*/ 12 w 54"/>
                  <a:gd name="T21" fmla="*/ 229 h 421"/>
                  <a:gd name="T22" fmla="*/ 19 w 54"/>
                  <a:gd name="T23" fmla="*/ 238 h 421"/>
                  <a:gd name="T24" fmla="*/ 26 w 54"/>
                  <a:gd name="T25" fmla="*/ 245 h 421"/>
                  <a:gd name="T26" fmla="*/ 33 w 54"/>
                  <a:gd name="T27" fmla="*/ 261 h 421"/>
                  <a:gd name="T28" fmla="*/ 36 w 54"/>
                  <a:gd name="T29" fmla="*/ 276 h 421"/>
                  <a:gd name="T30" fmla="*/ 36 w 54"/>
                  <a:gd name="T31" fmla="*/ 292 h 421"/>
                  <a:gd name="T32" fmla="*/ 35 w 54"/>
                  <a:gd name="T33" fmla="*/ 309 h 421"/>
                  <a:gd name="T34" fmla="*/ 30 w 54"/>
                  <a:gd name="T35" fmla="*/ 337 h 421"/>
                  <a:gd name="T36" fmla="*/ 22 w 54"/>
                  <a:gd name="T37" fmla="*/ 363 h 421"/>
                  <a:gd name="T38" fmla="*/ 12 w 54"/>
                  <a:gd name="T39" fmla="*/ 390 h 421"/>
                  <a:gd name="T40" fmla="*/ 4 w 54"/>
                  <a:gd name="T41" fmla="*/ 416 h 421"/>
                  <a:gd name="T42" fmla="*/ 4 w 54"/>
                  <a:gd name="T43" fmla="*/ 420 h 421"/>
                  <a:gd name="T44" fmla="*/ 6 w 54"/>
                  <a:gd name="T45" fmla="*/ 421 h 421"/>
                  <a:gd name="T46" fmla="*/ 8 w 54"/>
                  <a:gd name="T47" fmla="*/ 421 h 421"/>
                  <a:gd name="T48" fmla="*/ 11 w 54"/>
                  <a:gd name="T49" fmla="*/ 418 h 421"/>
                  <a:gd name="T50" fmla="*/ 17 w 54"/>
                  <a:gd name="T51" fmla="*/ 405 h 421"/>
                  <a:gd name="T52" fmla="*/ 23 w 54"/>
                  <a:gd name="T53" fmla="*/ 392 h 421"/>
                  <a:gd name="T54" fmla="*/ 29 w 54"/>
                  <a:gd name="T55" fmla="*/ 380 h 421"/>
                  <a:gd name="T56" fmla="*/ 34 w 54"/>
                  <a:gd name="T57" fmla="*/ 366 h 421"/>
                  <a:gd name="T58" fmla="*/ 39 w 54"/>
                  <a:gd name="T59" fmla="*/ 353 h 421"/>
                  <a:gd name="T60" fmla="*/ 44 w 54"/>
                  <a:gd name="T61" fmla="*/ 340 h 421"/>
                  <a:gd name="T62" fmla="*/ 47 w 54"/>
                  <a:gd name="T63" fmla="*/ 326 h 421"/>
                  <a:gd name="T64" fmla="*/ 51 w 54"/>
                  <a:gd name="T65" fmla="*/ 313 h 421"/>
                  <a:gd name="T66" fmla="*/ 54 w 54"/>
                  <a:gd name="T67" fmla="*/ 288 h 421"/>
                  <a:gd name="T68" fmla="*/ 49 w 54"/>
                  <a:gd name="T69" fmla="*/ 266 h 421"/>
                  <a:gd name="T70" fmla="*/ 39 w 54"/>
                  <a:gd name="T71" fmla="*/ 244 h 421"/>
                  <a:gd name="T72" fmla="*/ 24 w 54"/>
                  <a:gd name="T73" fmla="*/ 223 h 421"/>
                  <a:gd name="T74" fmla="*/ 16 w 54"/>
                  <a:gd name="T75" fmla="*/ 202 h 421"/>
                  <a:gd name="T76" fmla="*/ 17 w 54"/>
                  <a:gd name="T77" fmla="*/ 183 h 421"/>
                  <a:gd name="T78" fmla="*/ 24 w 54"/>
                  <a:gd name="T79" fmla="*/ 162 h 421"/>
                  <a:gd name="T80" fmla="*/ 33 w 54"/>
                  <a:gd name="T81" fmla="*/ 143 h 421"/>
                  <a:gd name="T82" fmla="*/ 38 w 54"/>
                  <a:gd name="T83" fmla="*/ 131 h 421"/>
                  <a:gd name="T84" fmla="*/ 41 w 54"/>
                  <a:gd name="T85" fmla="*/ 117 h 421"/>
                  <a:gd name="T86" fmla="*/ 43 w 54"/>
                  <a:gd name="T87" fmla="*/ 105 h 421"/>
                  <a:gd name="T88" fmla="*/ 44 w 54"/>
                  <a:gd name="T89" fmla="*/ 92 h 421"/>
                  <a:gd name="T90" fmla="*/ 44 w 54"/>
                  <a:gd name="T91" fmla="*/ 79 h 421"/>
                  <a:gd name="T92" fmla="*/ 41 w 54"/>
                  <a:gd name="T93" fmla="*/ 67 h 421"/>
                  <a:gd name="T94" fmla="*/ 38 w 54"/>
                  <a:gd name="T95" fmla="*/ 56 h 421"/>
                  <a:gd name="T96" fmla="*/ 33 w 54"/>
                  <a:gd name="T97" fmla="*/ 44 h 421"/>
                  <a:gd name="T98" fmla="*/ 28 w 54"/>
                  <a:gd name="T99" fmla="*/ 33 h 421"/>
                  <a:gd name="T100" fmla="*/ 22 w 54"/>
                  <a:gd name="T101" fmla="*/ 22 h 421"/>
                  <a:gd name="T102" fmla="*/ 15 w 54"/>
                  <a:gd name="T103" fmla="*/ 11 h 421"/>
                  <a:gd name="T104" fmla="*/ 7 w 54"/>
                  <a:gd name="T105" fmla="*/ 0 h 421"/>
                  <a:gd name="T106" fmla="*/ 7 w 54"/>
                  <a:gd name="T107" fmla="*/ 0 h 421"/>
                  <a:gd name="T108" fmla="*/ 7 w 54"/>
                  <a:gd name="T109" fmla="*/ 0 h 421"/>
                  <a:gd name="T110" fmla="*/ 7 w 54"/>
                  <a:gd name="T111" fmla="*/ 0 h 421"/>
                  <a:gd name="T112" fmla="*/ 7 w 54"/>
                  <a:gd name="T113" fmla="*/ 1 h 421"/>
                  <a:gd name="T114" fmla="*/ 7 w 54"/>
                  <a:gd name="T115" fmla="*/ 1 h 4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421"/>
                  <a:gd name="T176" fmla="*/ 54 w 54"/>
                  <a:gd name="T177" fmla="*/ 421 h 4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421">
                    <a:moveTo>
                      <a:pt x="7" y="1"/>
                    </a:moveTo>
                    <a:lnTo>
                      <a:pt x="21" y="32"/>
                    </a:lnTo>
                    <a:lnTo>
                      <a:pt x="28" y="63"/>
                    </a:lnTo>
                    <a:lnTo>
                      <a:pt x="28" y="96"/>
                    </a:lnTo>
                    <a:lnTo>
                      <a:pt x="21" y="127"/>
                    </a:lnTo>
                    <a:lnTo>
                      <a:pt x="12" y="148"/>
                    </a:lnTo>
                    <a:lnTo>
                      <a:pt x="5" y="168"/>
                    </a:lnTo>
                    <a:lnTo>
                      <a:pt x="0" y="189"/>
                    </a:lnTo>
                    <a:lnTo>
                      <a:pt x="1" y="212"/>
                    </a:lnTo>
                    <a:lnTo>
                      <a:pt x="5" y="220"/>
                    </a:lnTo>
                    <a:lnTo>
                      <a:pt x="12" y="229"/>
                    </a:lnTo>
                    <a:lnTo>
                      <a:pt x="19" y="238"/>
                    </a:lnTo>
                    <a:lnTo>
                      <a:pt x="26" y="245"/>
                    </a:lnTo>
                    <a:lnTo>
                      <a:pt x="33" y="261"/>
                    </a:lnTo>
                    <a:lnTo>
                      <a:pt x="36" y="276"/>
                    </a:lnTo>
                    <a:lnTo>
                      <a:pt x="36" y="292"/>
                    </a:lnTo>
                    <a:lnTo>
                      <a:pt x="35" y="309"/>
                    </a:lnTo>
                    <a:lnTo>
                      <a:pt x="30" y="337"/>
                    </a:lnTo>
                    <a:lnTo>
                      <a:pt x="22" y="363"/>
                    </a:lnTo>
                    <a:lnTo>
                      <a:pt x="12" y="390"/>
                    </a:lnTo>
                    <a:lnTo>
                      <a:pt x="4" y="416"/>
                    </a:lnTo>
                    <a:lnTo>
                      <a:pt x="4" y="420"/>
                    </a:lnTo>
                    <a:lnTo>
                      <a:pt x="6" y="421"/>
                    </a:lnTo>
                    <a:lnTo>
                      <a:pt x="8" y="421"/>
                    </a:lnTo>
                    <a:lnTo>
                      <a:pt x="11" y="418"/>
                    </a:lnTo>
                    <a:lnTo>
                      <a:pt x="17" y="405"/>
                    </a:lnTo>
                    <a:lnTo>
                      <a:pt x="23" y="392"/>
                    </a:lnTo>
                    <a:lnTo>
                      <a:pt x="29" y="380"/>
                    </a:lnTo>
                    <a:lnTo>
                      <a:pt x="34" y="366"/>
                    </a:lnTo>
                    <a:lnTo>
                      <a:pt x="39" y="353"/>
                    </a:lnTo>
                    <a:lnTo>
                      <a:pt x="44" y="340"/>
                    </a:lnTo>
                    <a:lnTo>
                      <a:pt x="47" y="326"/>
                    </a:lnTo>
                    <a:lnTo>
                      <a:pt x="51" y="313"/>
                    </a:lnTo>
                    <a:lnTo>
                      <a:pt x="54" y="288"/>
                    </a:lnTo>
                    <a:lnTo>
                      <a:pt x="49" y="266"/>
                    </a:lnTo>
                    <a:lnTo>
                      <a:pt x="39" y="244"/>
                    </a:lnTo>
                    <a:lnTo>
                      <a:pt x="24" y="223"/>
                    </a:lnTo>
                    <a:lnTo>
                      <a:pt x="16" y="202"/>
                    </a:lnTo>
                    <a:lnTo>
                      <a:pt x="17" y="183"/>
                    </a:lnTo>
                    <a:lnTo>
                      <a:pt x="24" y="162"/>
                    </a:lnTo>
                    <a:lnTo>
                      <a:pt x="33" y="143"/>
                    </a:lnTo>
                    <a:lnTo>
                      <a:pt x="38" y="131"/>
                    </a:lnTo>
                    <a:lnTo>
                      <a:pt x="41" y="117"/>
                    </a:lnTo>
                    <a:lnTo>
                      <a:pt x="43" y="105"/>
                    </a:lnTo>
                    <a:lnTo>
                      <a:pt x="44" y="92"/>
                    </a:lnTo>
                    <a:lnTo>
                      <a:pt x="44" y="79"/>
                    </a:lnTo>
                    <a:lnTo>
                      <a:pt x="41" y="67"/>
                    </a:lnTo>
                    <a:lnTo>
                      <a:pt x="38" y="56"/>
                    </a:lnTo>
                    <a:lnTo>
                      <a:pt x="33" y="44"/>
                    </a:lnTo>
                    <a:lnTo>
                      <a:pt x="28" y="33"/>
                    </a:lnTo>
                    <a:lnTo>
                      <a:pt x="22" y="22"/>
                    </a:lnTo>
                    <a:lnTo>
                      <a:pt x="15" y="11"/>
                    </a:lnTo>
                    <a:lnTo>
                      <a:pt x="7" y="0"/>
                    </a:lnTo>
                    <a:lnTo>
                      <a:pt x="7" y="1"/>
                    </a:lnTo>
                    <a:close/>
                  </a:path>
                </a:pathLst>
              </a:custGeom>
              <a:solidFill>
                <a:srgbClr val="000000"/>
              </a:solidFill>
              <a:ln w="9525">
                <a:noFill/>
                <a:round/>
                <a:headEnd/>
                <a:tailEnd/>
              </a:ln>
            </p:spPr>
            <p:txBody>
              <a:bodyPr/>
              <a:lstStyle/>
              <a:p>
                <a:endParaRPr lang="en-US">
                  <a:solidFill>
                    <a:srgbClr val="000000"/>
                  </a:solidFill>
                </a:endParaRPr>
              </a:p>
            </p:txBody>
          </p:sp>
          <p:sp>
            <p:nvSpPr>
              <p:cNvPr id="25828" name="Freeform 141"/>
              <p:cNvSpPr>
                <a:spLocks/>
              </p:cNvSpPr>
              <p:nvPr/>
            </p:nvSpPr>
            <p:spPr bwMode="auto">
              <a:xfrm>
                <a:off x="9410" y="7984"/>
                <a:ext cx="64" cy="286"/>
              </a:xfrm>
              <a:custGeom>
                <a:avLst/>
                <a:gdLst>
                  <a:gd name="T0" fmla="*/ 35 w 64"/>
                  <a:gd name="T1" fmla="*/ 1 h 286"/>
                  <a:gd name="T2" fmla="*/ 28 w 64"/>
                  <a:gd name="T3" fmla="*/ 38 h 286"/>
                  <a:gd name="T4" fmla="*/ 16 w 64"/>
                  <a:gd name="T5" fmla="*/ 74 h 286"/>
                  <a:gd name="T6" fmla="*/ 5 w 64"/>
                  <a:gd name="T7" fmla="*/ 110 h 286"/>
                  <a:gd name="T8" fmla="*/ 0 w 64"/>
                  <a:gd name="T9" fmla="*/ 147 h 286"/>
                  <a:gd name="T10" fmla="*/ 1 w 64"/>
                  <a:gd name="T11" fmla="*/ 165 h 286"/>
                  <a:gd name="T12" fmla="*/ 5 w 64"/>
                  <a:gd name="T13" fmla="*/ 184 h 286"/>
                  <a:gd name="T14" fmla="*/ 9 w 64"/>
                  <a:gd name="T15" fmla="*/ 201 h 286"/>
                  <a:gd name="T16" fmla="*/ 16 w 64"/>
                  <a:gd name="T17" fmla="*/ 219 h 286"/>
                  <a:gd name="T18" fmla="*/ 23 w 64"/>
                  <a:gd name="T19" fmla="*/ 236 h 286"/>
                  <a:gd name="T20" fmla="*/ 33 w 64"/>
                  <a:gd name="T21" fmla="*/ 253 h 286"/>
                  <a:gd name="T22" fmla="*/ 42 w 64"/>
                  <a:gd name="T23" fmla="*/ 269 h 286"/>
                  <a:gd name="T24" fmla="*/ 54 w 64"/>
                  <a:gd name="T25" fmla="*/ 285 h 286"/>
                  <a:gd name="T26" fmla="*/ 58 w 64"/>
                  <a:gd name="T27" fmla="*/ 286 h 286"/>
                  <a:gd name="T28" fmla="*/ 62 w 64"/>
                  <a:gd name="T29" fmla="*/ 284 h 286"/>
                  <a:gd name="T30" fmla="*/ 64 w 64"/>
                  <a:gd name="T31" fmla="*/ 281 h 286"/>
                  <a:gd name="T32" fmla="*/ 64 w 64"/>
                  <a:gd name="T33" fmla="*/ 278 h 286"/>
                  <a:gd name="T34" fmla="*/ 58 w 64"/>
                  <a:gd name="T35" fmla="*/ 263 h 286"/>
                  <a:gd name="T36" fmla="*/ 51 w 64"/>
                  <a:gd name="T37" fmla="*/ 248 h 286"/>
                  <a:gd name="T38" fmla="*/ 44 w 64"/>
                  <a:gd name="T39" fmla="*/ 233 h 286"/>
                  <a:gd name="T40" fmla="*/ 37 w 64"/>
                  <a:gd name="T41" fmla="*/ 219 h 286"/>
                  <a:gd name="T42" fmla="*/ 31 w 64"/>
                  <a:gd name="T43" fmla="*/ 197 h 286"/>
                  <a:gd name="T44" fmla="*/ 30 w 64"/>
                  <a:gd name="T45" fmla="*/ 175 h 286"/>
                  <a:gd name="T46" fmla="*/ 33 w 64"/>
                  <a:gd name="T47" fmla="*/ 152 h 286"/>
                  <a:gd name="T48" fmla="*/ 36 w 64"/>
                  <a:gd name="T49" fmla="*/ 130 h 286"/>
                  <a:gd name="T50" fmla="*/ 39 w 64"/>
                  <a:gd name="T51" fmla="*/ 98 h 286"/>
                  <a:gd name="T52" fmla="*/ 39 w 64"/>
                  <a:gd name="T53" fmla="*/ 65 h 286"/>
                  <a:gd name="T54" fmla="*/ 37 w 64"/>
                  <a:gd name="T55" fmla="*/ 33 h 286"/>
                  <a:gd name="T56" fmla="*/ 35 w 64"/>
                  <a:gd name="T57" fmla="*/ 0 h 286"/>
                  <a:gd name="T58" fmla="*/ 35 w 64"/>
                  <a:gd name="T59" fmla="*/ 0 h 286"/>
                  <a:gd name="T60" fmla="*/ 35 w 64"/>
                  <a:gd name="T61" fmla="*/ 0 h 286"/>
                  <a:gd name="T62" fmla="*/ 35 w 64"/>
                  <a:gd name="T63" fmla="*/ 0 h 286"/>
                  <a:gd name="T64" fmla="*/ 35 w 64"/>
                  <a:gd name="T65" fmla="*/ 1 h 286"/>
                  <a:gd name="T66" fmla="*/ 35 w 64"/>
                  <a:gd name="T67" fmla="*/ 1 h 2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286"/>
                  <a:gd name="T104" fmla="*/ 64 w 64"/>
                  <a:gd name="T105" fmla="*/ 286 h 2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286">
                    <a:moveTo>
                      <a:pt x="35" y="1"/>
                    </a:moveTo>
                    <a:lnTo>
                      <a:pt x="28" y="38"/>
                    </a:lnTo>
                    <a:lnTo>
                      <a:pt x="16" y="74"/>
                    </a:lnTo>
                    <a:lnTo>
                      <a:pt x="5" y="110"/>
                    </a:lnTo>
                    <a:lnTo>
                      <a:pt x="0" y="147"/>
                    </a:lnTo>
                    <a:lnTo>
                      <a:pt x="1" y="165"/>
                    </a:lnTo>
                    <a:lnTo>
                      <a:pt x="5" y="184"/>
                    </a:lnTo>
                    <a:lnTo>
                      <a:pt x="9" y="201"/>
                    </a:lnTo>
                    <a:lnTo>
                      <a:pt x="16" y="219"/>
                    </a:lnTo>
                    <a:lnTo>
                      <a:pt x="23" y="236"/>
                    </a:lnTo>
                    <a:lnTo>
                      <a:pt x="33" y="253"/>
                    </a:lnTo>
                    <a:lnTo>
                      <a:pt x="42" y="269"/>
                    </a:lnTo>
                    <a:lnTo>
                      <a:pt x="54" y="285"/>
                    </a:lnTo>
                    <a:lnTo>
                      <a:pt x="58" y="286"/>
                    </a:lnTo>
                    <a:lnTo>
                      <a:pt x="62" y="284"/>
                    </a:lnTo>
                    <a:lnTo>
                      <a:pt x="64" y="281"/>
                    </a:lnTo>
                    <a:lnTo>
                      <a:pt x="64" y="278"/>
                    </a:lnTo>
                    <a:lnTo>
                      <a:pt x="58" y="263"/>
                    </a:lnTo>
                    <a:lnTo>
                      <a:pt x="51" y="248"/>
                    </a:lnTo>
                    <a:lnTo>
                      <a:pt x="44" y="233"/>
                    </a:lnTo>
                    <a:lnTo>
                      <a:pt x="37" y="219"/>
                    </a:lnTo>
                    <a:lnTo>
                      <a:pt x="31" y="197"/>
                    </a:lnTo>
                    <a:lnTo>
                      <a:pt x="30" y="175"/>
                    </a:lnTo>
                    <a:lnTo>
                      <a:pt x="33" y="152"/>
                    </a:lnTo>
                    <a:lnTo>
                      <a:pt x="36" y="130"/>
                    </a:lnTo>
                    <a:lnTo>
                      <a:pt x="39" y="98"/>
                    </a:lnTo>
                    <a:lnTo>
                      <a:pt x="39" y="65"/>
                    </a:lnTo>
                    <a:lnTo>
                      <a:pt x="37" y="33"/>
                    </a:lnTo>
                    <a:lnTo>
                      <a:pt x="35" y="0"/>
                    </a:lnTo>
                    <a:lnTo>
                      <a:pt x="35" y="1"/>
                    </a:lnTo>
                    <a:close/>
                  </a:path>
                </a:pathLst>
              </a:custGeom>
              <a:solidFill>
                <a:srgbClr val="000000"/>
              </a:solidFill>
              <a:ln w="9525">
                <a:noFill/>
                <a:round/>
                <a:headEnd/>
                <a:tailEnd/>
              </a:ln>
            </p:spPr>
            <p:txBody>
              <a:bodyPr/>
              <a:lstStyle/>
              <a:p>
                <a:endParaRPr lang="en-US">
                  <a:solidFill>
                    <a:srgbClr val="000000"/>
                  </a:solidFill>
                </a:endParaRPr>
              </a:p>
            </p:txBody>
          </p:sp>
          <p:sp>
            <p:nvSpPr>
              <p:cNvPr id="25829" name="Freeform 142"/>
              <p:cNvSpPr>
                <a:spLocks/>
              </p:cNvSpPr>
              <p:nvPr/>
            </p:nvSpPr>
            <p:spPr bwMode="auto">
              <a:xfrm>
                <a:off x="9400" y="8245"/>
                <a:ext cx="45" cy="129"/>
              </a:xfrm>
              <a:custGeom>
                <a:avLst/>
                <a:gdLst>
                  <a:gd name="T0" fmla="*/ 45 w 45"/>
                  <a:gd name="T1" fmla="*/ 0 h 129"/>
                  <a:gd name="T2" fmla="*/ 43 w 45"/>
                  <a:gd name="T3" fmla="*/ 10 h 129"/>
                  <a:gd name="T4" fmla="*/ 38 w 45"/>
                  <a:gd name="T5" fmla="*/ 18 h 129"/>
                  <a:gd name="T6" fmla="*/ 33 w 45"/>
                  <a:gd name="T7" fmla="*/ 26 h 129"/>
                  <a:gd name="T8" fmla="*/ 27 w 45"/>
                  <a:gd name="T9" fmla="*/ 34 h 129"/>
                  <a:gd name="T10" fmla="*/ 21 w 45"/>
                  <a:gd name="T11" fmla="*/ 41 h 129"/>
                  <a:gd name="T12" fmla="*/ 15 w 45"/>
                  <a:gd name="T13" fmla="*/ 48 h 129"/>
                  <a:gd name="T14" fmla="*/ 8 w 45"/>
                  <a:gd name="T15" fmla="*/ 56 h 129"/>
                  <a:gd name="T16" fmla="*/ 2 w 45"/>
                  <a:gd name="T17" fmla="*/ 64 h 129"/>
                  <a:gd name="T18" fmla="*/ 0 w 45"/>
                  <a:gd name="T19" fmla="*/ 67 h 129"/>
                  <a:gd name="T20" fmla="*/ 0 w 45"/>
                  <a:gd name="T21" fmla="*/ 71 h 129"/>
                  <a:gd name="T22" fmla="*/ 0 w 45"/>
                  <a:gd name="T23" fmla="*/ 75 h 129"/>
                  <a:gd name="T24" fmla="*/ 0 w 45"/>
                  <a:gd name="T25" fmla="*/ 79 h 129"/>
                  <a:gd name="T26" fmla="*/ 1 w 45"/>
                  <a:gd name="T27" fmla="*/ 90 h 129"/>
                  <a:gd name="T28" fmla="*/ 4 w 45"/>
                  <a:gd name="T29" fmla="*/ 101 h 129"/>
                  <a:gd name="T30" fmla="*/ 5 w 45"/>
                  <a:gd name="T31" fmla="*/ 111 h 129"/>
                  <a:gd name="T32" fmla="*/ 4 w 45"/>
                  <a:gd name="T33" fmla="*/ 124 h 129"/>
                  <a:gd name="T34" fmla="*/ 4 w 45"/>
                  <a:gd name="T35" fmla="*/ 128 h 129"/>
                  <a:gd name="T36" fmla="*/ 6 w 45"/>
                  <a:gd name="T37" fmla="*/ 129 h 129"/>
                  <a:gd name="T38" fmla="*/ 8 w 45"/>
                  <a:gd name="T39" fmla="*/ 129 h 129"/>
                  <a:gd name="T40" fmla="*/ 12 w 45"/>
                  <a:gd name="T41" fmla="*/ 126 h 129"/>
                  <a:gd name="T42" fmla="*/ 16 w 45"/>
                  <a:gd name="T43" fmla="*/ 121 h 129"/>
                  <a:gd name="T44" fmla="*/ 18 w 45"/>
                  <a:gd name="T45" fmla="*/ 116 h 129"/>
                  <a:gd name="T46" fmla="*/ 21 w 45"/>
                  <a:gd name="T47" fmla="*/ 109 h 129"/>
                  <a:gd name="T48" fmla="*/ 22 w 45"/>
                  <a:gd name="T49" fmla="*/ 103 h 129"/>
                  <a:gd name="T50" fmla="*/ 22 w 45"/>
                  <a:gd name="T51" fmla="*/ 94 h 129"/>
                  <a:gd name="T52" fmla="*/ 19 w 45"/>
                  <a:gd name="T53" fmla="*/ 83 h 129"/>
                  <a:gd name="T54" fmla="*/ 17 w 45"/>
                  <a:gd name="T55" fmla="*/ 71 h 129"/>
                  <a:gd name="T56" fmla="*/ 18 w 45"/>
                  <a:gd name="T57" fmla="*/ 63 h 129"/>
                  <a:gd name="T58" fmla="*/ 28 w 45"/>
                  <a:gd name="T59" fmla="*/ 48 h 129"/>
                  <a:gd name="T60" fmla="*/ 38 w 45"/>
                  <a:gd name="T61" fmla="*/ 33 h 129"/>
                  <a:gd name="T62" fmla="*/ 44 w 45"/>
                  <a:gd name="T63" fmla="*/ 17 h 129"/>
                  <a:gd name="T64" fmla="*/ 45 w 45"/>
                  <a:gd name="T65" fmla="*/ 0 h 129"/>
                  <a:gd name="T66" fmla="*/ 45 w 45"/>
                  <a:gd name="T67" fmla="*/ 0 h 129"/>
                  <a:gd name="T68" fmla="*/ 45 w 45"/>
                  <a:gd name="T69" fmla="*/ 0 h 129"/>
                  <a:gd name="T70" fmla="*/ 45 w 45"/>
                  <a:gd name="T71" fmla="*/ 0 h 129"/>
                  <a:gd name="T72" fmla="*/ 45 w 45"/>
                  <a:gd name="T73" fmla="*/ 0 h 129"/>
                  <a:gd name="T74" fmla="*/ 45 w 45"/>
                  <a:gd name="T75" fmla="*/ 0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
                  <a:gd name="T115" fmla="*/ 0 h 129"/>
                  <a:gd name="T116" fmla="*/ 45 w 45"/>
                  <a:gd name="T117" fmla="*/ 129 h 1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 h="129">
                    <a:moveTo>
                      <a:pt x="45" y="0"/>
                    </a:moveTo>
                    <a:lnTo>
                      <a:pt x="43" y="10"/>
                    </a:lnTo>
                    <a:lnTo>
                      <a:pt x="38" y="18"/>
                    </a:lnTo>
                    <a:lnTo>
                      <a:pt x="33" y="26"/>
                    </a:lnTo>
                    <a:lnTo>
                      <a:pt x="27" y="34"/>
                    </a:lnTo>
                    <a:lnTo>
                      <a:pt x="21" y="41"/>
                    </a:lnTo>
                    <a:lnTo>
                      <a:pt x="15" y="48"/>
                    </a:lnTo>
                    <a:lnTo>
                      <a:pt x="8" y="56"/>
                    </a:lnTo>
                    <a:lnTo>
                      <a:pt x="2" y="64"/>
                    </a:lnTo>
                    <a:lnTo>
                      <a:pt x="0" y="67"/>
                    </a:lnTo>
                    <a:lnTo>
                      <a:pt x="0" y="71"/>
                    </a:lnTo>
                    <a:lnTo>
                      <a:pt x="0" y="75"/>
                    </a:lnTo>
                    <a:lnTo>
                      <a:pt x="0" y="79"/>
                    </a:lnTo>
                    <a:lnTo>
                      <a:pt x="1" y="90"/>
                    </a:lnTo>
                    <a:lnTo>
                      <a:pt x="4" y="101"/>
                    </a:lnTo>
                    <a:lnTo>
                      <a:pt x="5" y="111"/>
                    </a:lnTo>
                    <a:lnTo>
                      <a:pt x="4" y="124"/>
                    </a:lnTo>
                    <a:lnTo>
                      <a:pt x="4" y="128"/>
                    </a:lnTo>
                    <a:lnTo>
                      <a:pt x="6" y="129"/>
                    </a:lnTo>
                    <a:lnTo>
                      <a:pt x="8" y="129"/>
                    </a:lnTo>
                    <a:lnTo>
                      <a:pt x="12" y="126"/>
                    </a:lnTo>
                    <a:lnTo>
                      <a:pt x="16" y="121"/>
                    </a:lnTo>
                    <a:lnTo>
                      <a:pt x="18" y="116"/>
                    </a:lnTo>
                    <a:lnTo>
                      <a:pt x="21" y="109"/>
                    </a:lnTo>
                    <a:lnTo>
                      <a:pt x="22" y="103"/>
                    </a:lnTo>
                    <a:lnTo>
                      <a:pt x="22" y="94"/>
                    </a:lnTo>
                    <a:lnTo>
                      <a:pt x="19" y="83"/>
                    </a:lnTo>
                    <a:lnTo>
                      <a:pt x="17" y="71"/>
                    </a:lnTo>
                    <a:lnTo>
                      <a:pt x="18" y="63"/>
                    </a:lnTo>
                    <a:lnTo>
                      <a:pt x="28" y="48"/>
                    </a:lnTo>
                    <a:lnTo>
                      <a:pt x="38" y="33"/>
                    </a:lnTo>
                    <a:lnTo>
                      <a:pt x="44" y="17"/>
                    </a:lnTo>
                    <a:lnTo>
                      <a:pt x="45" y="0"/>
                    </a:lnTo>
                    <a:close/>
                  </a:path>
                </a:pathLst>
              </a:custGeom>
              <a:solidFill>
                <a:srgbClr val="000000"/>
              </a:solidFill>
              <a:ln w="9525">
                <a:noFill/>
                <a:round/>
                <a:headEnd/>
                <a:tailEnd/>
              </a:ln>
            </p:spPr>
            <p:txBody>
              <a:bodyPr/>
              <a:lstStyle/>
              <a:p>
                <a:endParaRPr lang="en-US">
                  <a:solidFill>
                    <a:srgbClr val="000000"/>
                  </a:solidFill>
                </a:endParaRPr>
              </a:p>
            </p:txBody>
          </p:sp>
          <p:sp>
            <p:nvSpPr>
              <p:cNvPr id="25830" name="Freeform 143"/>
              <p:cNvSpPr>
                <a:spLocks/>
              </p:cNvSpPr>
              <p:nvPr/>
            </p:nvSpPr>
            <p:spPr bwMode="auto">
              <a:xfrm>
                <a:off x="9244" y="8260"/>
                <a:ext cx="117" cy="179"/>
              </a:xfrm>
              <a:custGeom>
                <a:avLst/>
                <a:gdLst>
                  <a:gd name="T0" fmla="*/ 102 w 117"/>
                  <a:gd name="T1" fmla="*/ 0 h 179"/>
                  <a:gd name="T2" fmla="*/ 108 w 117"/>
                  <a:gd name="T3" fmla="*/ 18 h 179"/>
                  <a:gd name="T4" fmla="*/ 105 w 117"/>
                  <a:gd name="T5" fmla="*/ 36 h 179"/>
                  <a:gd name="T6" fmla="*/ 95 w 117"/>
                  <a:gd name="T7" fmla="*/ 53 h 179"/>
                  <a:gd name="T8" fmla="*/ 80 w 117"/>
                  <a:gd name="T9" fmla="*/ 67 h 179"/>
                  <a:gd name="T10" fmla="*/ 74 w 117"/>
                  <a:gd name="T11" fmla="*/ 70 h 179"/>
                  <a:gd name="T12" fmla="*/ 68 w 117"/>
                  <a:gd name="T13" fmla="*/ 73 h 179"/>
                  <a:gd name="T14" fmla="*/ 62 w 117"/>
                  <a:gd name="T15" fmla="*/ 76 h 179"/>
                  <a:gd name="T16" fmla="*/ 57 w 117"/>
                  <a:gd name="T17" fmla="*/ 79 h 179"/>
                  <a:gd name="T18" fmla="*/ 51 w 117"/>
                  <a:gd name="T19" fmla="*/ 82 h 179"/>
                  <a:gd name="T20" fmla="*/ 46 w 117"/>
                  <a:gd name="T21" fmla="*/ 85 h 179"/>
                  <a:gd name="T22" fmla="*/ 40 w 117"/>
                  <a:gd name="T23" fmla="*/ 89 h 179"/>
                  <a:gd name="T24" fmla="*/ 35 w 117"/>
                  <a:gd name="T25" fmla="*/ 94 h 179"/>
                  <a:gd name="T26" fmla="*/ 21 w 117"/>
                  <a:gd name="T27" fmla="*/ 113 h 179"/>
                  <a:gd name="T28" fmla="*/ 11 w 117"/>
                  <a:gd name="T29" fmla="*/ 133 h 179"/>
                  <a:gd name="T30" fmla="*/ 4 w 117"/>
                  <a:gd name="T31" fmla="*/ 156 h 179"/>
                  <a:gd name="T32" fmla="*/ 0 w 117"/>
                  <a:gd name="T33" fmla="*/ 177 h 179"/>
                  <a:gd name="T34" fmla="*/ 0 w 117"/>
                  <a:gd name="T35" fmla="*/ 179 h 179"/>
                  <a:gd name="T36" fmla="*/ 3 w 117"/>
                  <a:gd name="T37" fmla="*/ 179 h 179"/>
                  <a:gd name="T38" fmla="*/ 6 w 117"/>
                  <a:gd name="T39" fmla="*/ 178 h 179"/>
                  <a:gd name="T40" fmla="*/ 7 w 117"/>
                  <a:gd name="T41" fmla="*/ 176 h 179"/>
                  <a:gd name="T42" fmla="*/ 16 w 117"/>
                  <a:gd name="T43" fmla="*/ 161 h 179"/>
                  <a:gd name="T44" fmla="*/ 22 w 117"/>
                  <a:gd name="T45" fmla="*/ 144 h 179"/>
                  <a:gd name="T46" fmla="*/ 29 w 117"/>
                  <a:gd name="T47" fmla="*/ 127 h 179"/>
                  <a:gd name="T48" fmla="*/ 38 w 117"/>
                  <a:gd name="T49" fmla="*/ 112 h 179"/>
                  <a:gd name="T50" fmla="*/ 43 w 117"/>
                  <a:gd name="T51" fmla="*/ 106 h 179"/>
                  <a:gd name="T52" fmla="*/ 49 w 117"/>
                  <a:gd name="T53" fmla="*/ 100 h 179"/>
                  <a:gd name="T54" fmla="*/ 55 w 117"/>
                  <a:gd name="T55" fmla="*/ 95 h 179"/>
                  <a:gd name="T56" fmla="*/ 62 w 117"/>
                  <a:gd name="T57" fmla="*/ 91 h 179"/>
                  <a:gd name="T58" fmla="*/ 69 w 117"/>
                  <a:gd name="T59" fmla="*/ 87 h 179"/>
                  <a:gd name="T60" fmla="*/ 77 w 117"/>
                  <a:gd name="T61" fmla="*/ 83 h 179"/>
                  <a:gd name="T62" fmla="*/ 85 w 117"/>
                  <a:gd name="T63" fmla="*/ 79 h 179"/>
                  <a:gd name="T64" fmla="*/ 93 w 117"/>
                  <a:gd name="T65" fmla="*/ 75 h 179"/>
                  <a:gd name="T66" fmla="*/ 101 w 117"/>
                  <a:gd name="T67" fmla="*/ 68 h 179"/>
                  <a:gd name="T68" fmla="*/ 107 w 117"/>
                  <a:gd name="T69" fmla="*/ 58 h 179"/>
                  <a:gd name="T70" fmla="*/ 112 w 117"/>
                  <a:gd name="T71" fmla="*/ 47 h 179"/>
                  <a:gd name="T72" fmla="*/ 116 w 117"/>
                  <a:gd name="T73" fmla="*/ 38 h 179"/>
                  <a:gd name="T74" fmla="*/ 117 w 117"/>
                  <a:gd name="T75" fmla="*/ 27 h 179"/>
                  <a:gd name="T76" fmla="*/ 115 w 117"/>
                  <a:gd name="T77" fmla="*/ 18 h 179"/>
                  <a:gd name="T78" fmla="*/ 110 w 117"/>
                  <a:gd name="T79" fmla="*/ 8 h 179"/>
                  <a:gd name="T80" fmla="*/ 102 w 117"/>
                  <a:gd name="T81" fmla="*/ 0 h 179"/>
                  <a:gd name="T82" fmla="*/ 102 w 117"/>
                  <a:gd name="T83" fmla="*/ 0 h 179"/>
                  <a:gd name="T84" fmla="*/ 102 w 117"/>
                  <a:gd name="T85" fmla="*/ 0 h 179"/>
                  <a:gd name="T86" fmla="*/ 102 w 117"/>
                  <a:gd name="T87" fmla="*/ 0 h 179"/>
                  <a:gd name="T88" fmla="*/ 102 w 117"/>
                  <a:gd name="T89" fmla="*/ 0 h 179"/>
                  <a:gd name="T90" fmla="*/ 102 w 117"/>
                  <a:gd name="T91" fmla="*/ 0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7"/>
                  <a:gd name="T139" fmla="*/ 0 h 179"/>
                  <a:gd name="T140" fmla="*/ 117 w 117"/>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7" h="179">
                    <a:moveTo>
                      <a:pt x="102" y="0"/>
                    </a:moveTo>
                    <a:lnTo>
                      <a:pt x="108" y="18"/>
                    </a:lnTo>
                    <a:lnTo>
                      <a:pt x="105" y="36"/>
                    </a:lnTo>
                    <a:lnTo>
                      <a:pt x="95" y="53"/>
                    </a:lnTo>
                    <a:lnTo>
                      <a:pt x="80" y="67"/>
                    </a:lnTo>
                    <a:lnTo>
                      <a:pt x="74" y="70"/>
                    </a:lnTo>
                    <a:lnTo>
                      <a:pt x="68" y="73"/>
                    </a:lnTo>
                    <a:lnTo>
                      <a:pt x="62" y="76"/>
                    </a:lnTo>
                    <a:lnTo>
                      <a:pt x="57" y="79"/>
                    </a:lnTo>
                    <a:lnTo>
                      <a:pt x="51" y="82"/>
                    </a:lnTo>
                    <a:lnTo>
                      <a:pt x="46" y="85"/>
                    </a:lnTo>
                    <a:lnTo>
                      <a:pt x="40" y="89"/>
                    </a:lnTo>
                    <a:lnTo>
                      <a:pt x="35" y="94"/>
                    </a:lnTo>
                    <a:lnTo>
                      <a:pt x="21" y="113"/>
                    </a:lnTo>
                    <a:lnTo>
                      <a:pt x="11" y="133"/>
                    </a:lnTo>
                    <a:lnTo>
                      <a:pt x="4" y="156"/>
                    </a:lnTo>
                    <a:lnTo>
                      <a:pt x="0" y="177"/>
                    </a:lnTo>
                    <a:lnTo>
                      <a:pt x="0" y="179"/>
                    </a:lnTo>
                    <a:lnTo>
                      <a:pt x="3" y="179"/>
                    </a:lnTo>
                    <a:lnTo>
                      <a:pt x="6" y="178"/>
                    </a:lnTo>
                    <a:lnTo>
                      <a:pt x="7" y="176"/>
                    </a:lnTo>
                    <a:lnTo>
                      <a:pt x="16" y="161"/>
                    </a:lnTo>
                    <a:lnTo>
                      <a:pt x="22" y="144"/>
                    </a:lnTo>
                    <a:lnTo>
                      <a:pt x="29" y="127"/>
                    </a:lnTo>
                    <a:lnTo>
                      <a:pt x="38" y="112"/>
                    </a:lnTo>
                    <a:lnTo>
                      <a:pt x="43" y="106"/>
                    </a:lnTo>
                    <a:lnTo>
                      <a:pt x="49" y="100"/>
                    </a:lnTo>
                    <a:lnTo>
                      <a:pt x="55" y="95"/>
                    </a:lnTo>
                    <a:lnTo>
                      <a:pt x="62" y="91"/>
                    </a:lnTo>
                    <a:lnTo>
                      <a:pt x="69" y="87"/>
                    </a:lnTo>
                    <a:lnTo>
                      <a:pt x="77" y="83"/>
                    </a:lnTo>
                    <a:lnTo>
                      <a:pt x="85" y="79"/>
                    </a:lnTo>
                    <a:lnTo>
                      <a:pt x="93" y="75"/>
                    </a:lnTo>
                    <a:lnTo>
                      <a:pt x="101" y="68"/>
                    </a:lnTo>
                    <a:lnTo>
                      <a:pt x="107" y="58"/>
                    </a:lnTo>
                    <a:lnTo>
                      <a:pt x="112" y="47"/>
                    </a:lnTo>
                    <a:lnTo>
                      <a:pt x="116" y="38"/>
                    </a:lnTo>
                    <a:lnTo>
                      <a:pt x="117" y="27"/>
                    </a:lnTo>
                    <a:lnTo>
                      <a:pt x="115" y="18"/>
                    </a:lnTo>
                    <a:lnTo>
                      <a:pt x="110" y="8"/>
                    </a:lnTo>
                    <a:lnTo>
                      <a:pt x="102" y="0"/>
                    </a:lnTo>
                    <a:close/>
                  </a:path>
                </a:pathLst>
              </a:custGeom>
              <a:solidFill>
                <a:srgbClr val="000000"/>
              </a:solidFill>
              <a:ln w="9525">
                <a:noFill/>
                <a:round/>
                <a:headEnd/>
                <a:tailEnd/>
              </a:ln>
            </p:spPr>
            <p:txBody>
              <a:bodyPr/>
              <a:lstStyle/>
              <a:p>
                <a:endParaRPr lang="en-US">
                  <a:solidFill>
                    <a:srgbClr val="000000"/>
                  </a:solidFill>
                </a:endParaRPr>
              </a:p>
            </p:txBody>
          </p:sp>
          <p:sp>
            <p:nvSpPr>
              <p:cNvPr id="25831" name="Freeform 144"/>
              <p:cNvSpPr>
                <a:spLocks/>
              </p:cNvSpPr>
              <p:nvPr/>
            </p:nvSpPr>
            <p:spPr bwMode="auto">
              <a:xfrm>
                <a:off x="9242" y="8427"/>
                <a:ext cx="143" cy="33"/>
              </a:xfrm>
              <a:custGeom>
                <a:avLst/>
                <a:gdLst>
                  <a:gd name="T0" fmla="*/ 0 w 143"/>
                  <a:gd name="T1" fmla="*/ 10 h 33"/>
                  <a:gd name="T2" fmla="*/ 11 w 143"/>
                  <a:gd name="T3" fmla="*/ 15 h 33"/>
                  <a:gd name="T4" fmla="*/ 22 w 143"/>
                  <a:gd name="T5" fmla="*/ 19 h 33"/>
                  <a:gd name="T6" fmla="*/ 33 w 143"/>
                  <a:gd name="T7" fmla="*/ 23 h 33"/>
                  <a:gd name="T8" fmla="*/ 43 w 143"/>
                  <a:gd name="T9" fmla="*/ 26 h 33"/>
                  <a:gd name="T10" fmla="*/ 54 w 143"/>
                  <a:gd name="T11" fmla="*/ 28 h 33"/>
                  <a:gd name="T12" fmla="*/ 65 w 143"/>
                  <a:gd name="T13" fmla="*/ 30 h 33"/>
                  <a:gd name="T14" fmla="*/ 78 w 143"/>
                  <a:gd name="T15" fmla="*/ 32 h 33"/>
                  <a:gd name="T16" fmla="*/ 90 w 143"/>
                  <a:gd name="T17" fmla="*/ 33 h 33"/>
                  <a:gd name="T18" fmla="*/ 98 w 143"/>
                  <a:gd name="T19" fmla="*/ 33 h 33"/>
                  <a:gd name="T20" fmla="*/ 107 w 143"/>
                  <a:gd name="T21" fmla="*/ 33 h 33"/>
                  <a:gd name="T22" fmla="*/ 115 w 143"/>
                  <a:gd name="T23" fmla="*/ 31 h 33"/>
                  <a:gd name="T24" fmla="*/ 124 w 143"/>
                  <a:gd name="T25" fmla="*/ 29 h 33"/>
                  <a:gd name="T26" fmla="*/ 132 w 143"/>
                  <a:gd name="T27" fmla="*/ 26 h 33"/>
                  <a:gd name="T28" fmla="*/ 138 w 143"/>
                  <a:gd name="T29" fmla="*/ 21 h 33"/>
                  <a:gd name="T30" fmla="*/ 142 w 143"/>
                  <a:gd name="T31" fmla="*/ 15 h 33"/>
                  <a:gd name="T32" fmla="*/ 143 w 143"/>
                  <a:gd name="T33" fmla="*/ 7 h 33"/>
                  <a:gd name="T34" fmla="*/ 143 w 143"/>
                  <a:gd name="T35" fmla="*/ 4 h 33"/>
                  <a:gd name="T36" fmla="*/ 142 w 143"/>
                  <a:gd name="T37" fmla="*/ 2 h 33"/>
                  <a:gd name="T38" fmla="*/ 140 w 143"/>
                  <a:gd name="T39" fmla="*/ 1 h 33"/>
                  <a:gd name="T40" fmla="*/ 136 w 143"/>
                  <a:gd name="T41" fmla="*/ 0 h 33"/>
                  <a:gd name="T42" fmla="*/ 119 w 143"/>
                  <a:gd name="T43" fmla="*/ 2 h 33"/>
                  <a:gd name="T44" fmla="*/ 102 w 143"/>
                  <a:gd name="T45" fmla="*/ 5 h 33"/>
                  <a:gd name="T46" fmla="*/ 85 w 143"/>
                  <a:gd name="T47" fmla="*/ 6 h 33"/>
                  <a:gd name="T48" fmla="*/ 68 w 143"/>
                  <a:gd name="T49" fmla="*/ 8 h 33"/>
                  <a:gd name="T50" fmla="*/ 52 w 143"/>
                  <a:gd name="T51" fmla="*/ 9 h 33"/>
                  <a:gd name="T52" fmla="*/ 35 w 143"/>
                  <a:gd name="T53" fmla="*/ 9 h 33"/>
                  <a:gd name="T54" fmla="*/ 17 w 143"/>
                  <a:gd name="T55" fmla="*/ 9 h 33"/>
                  <a:gd name="T56" fmla="*/ 0 w 143"/>
                  <a:gd name="T57" fmla="*/ 9 h 33"/>
                  <a:gd name="T58" fmla="*/ 0 w 143"/>
                  <a:gd name="T59" fmla="*/ 9 h 33"/>
                  <a:gd name="T60" fmla="*/ 0 w 143"/>
                  <a:gd name="T61" fmla="*/ 9 h 33"/>
                  <a:gd name="T62" fmla="*/ 0 w 143"/>
                  <a:gd name="T63" fmla="*/ 10 h 33"/>
                  <a:gd name="T64" fmla="*/ 0 w 143"/>
                  <a:gd name="T65" fmla="*/ 10 h 33"/>
                  <a:gd name="T66" fmla="*/ 0 w 143"/>
                  <a:gd name="T67" fmla="*/ 10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33"/>
                  <a:gd name="T104" fmla="*/ 143 w 143"/>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33">
                    <a:moveTo>
                      <a:pt x="0" y="10"/>
                    </a:moveTo>
                    <a:lnTo>
                      <a:pt x="11" y="15"/>
                    </a:lnTo>
                    <a:lnTo>
                      <a:pt x="22" y="19"/>
                    </a:lnTo>
                    <a:lnTo>
                      <a:pt x="33" y="23"/>
                    </a:lnTo>
                    <a:lnTo>
                      <a:pt x="43" y="26"/>
                    </a:lnTo>
                    <a:lnTo>
                      <a:pt x="54" y="28"/>
                    </a:lnTo>
                    <a:lnTo>
                      <a:pt x="65" y="30"/>
                    </a:lnTo>
                    <a:lnTo>
                      <a:pt x="78" y="32"/>
                    </a:lnTo>
                    <a:lnTo>
                      <a:pt x="90" y="33"/>
                    </a:lnTo>
                    <a:lnTo>
                      <a:pt x="98" y="33"/>
                    </a:lnTo>
                    <a:lnTo>
                      <a:pt x="107" y="33"/>
                    </a:lnTo>
                    <a:lnTo>
                      <a:pt x="115" y="31"/>
                    </a:lnTo>
                    <a:lnTo>
                      <a:pt x="124" y="29"/>
                    </a:lnTo>
                    <a:lnTo>
                      <a:pt x="132" y="26"/>
                    </a:lnTo>
                    <a:lnTo>
                      <a:pt x="138" y="21"/>
                    </a:lnTo>
                    <a:lnTo>
                      <a:pt x="142" y="15"/>
                    </a:lnTo>
                    <a:lnTo>
                      <a:pt x="143" y="7"/>
                    </a:lnTo>
                    <a:lnTo>
                      <a:pt x="143" y="4"/>
                    </a:lnTo>
                    <a:lnTo>
                      <a:pt x="142" y="2"/>
                    </a:lnTo>
                    <a:lnTo>
                      <a:pt x="140" y="1"/>
                    </a:lnTo>
                    <a:lnTo>
                      <a:pt x="136" y="0"/>
                    </a:lnTo>
                    <a:lnTo>
                      <a:pt x="119" y="2"/>
                    </a:lnTo>
                    <a:lnTo>
                      <a:pt x="102" y="5"/>
                    </a:lnTo>
                    <a:lnTo>
                      <a:pt x="85" y="6"/>
                    </a:lnTo>
                    <a:lnTo>
                      <a:pt x="68" y="8"/>
                    </a:lnTo>
                    <a:lnTo>
                      <a:pt x="52" y="9"/>
                    </a:lnTo>
                    <a:lnTo>
                      <a:pt x="35" y="9"/>
                    </a:lnTo>
                    <a:lnTo>
                      <a:pt x="17" y="9"/>
                    </a:lnTo>
                    <a:lnTo>
                      <a:pt x="0" y="9"/>
                    </a:lnTo>
                    <a:lnTo>
                      <a:pt x="0" y="10"/>
                    </a:lnTo>
                    <a:close/>
                  </a:path>
                </a:pathLst>
              </a:custGeom>
              <a:solidFill>
                <a:srgbClr val="000000"/>
              </a:solidFill>
              <a:ln w="9525">
                <a:noFill/>
                <a:round/>
                <a:headEnd/>
                <a:tailEnd/>
              </a:ln>
            </p:spPr>
            <p:txBody>
              <a:bodyPr/>
              <a:lstStyle/>
              <a:p>
                <a:endParaRPr lang="en-US">
                  <a:solidFill>
                    <a:srgbClr val="000000"/>
                  </a:solidFill>
                </a:endParaRPr>
              </a:p>
            </p:txBody>
          </p:sp>
          <p:sp>
            <p:nvSpPr>
              <p:cNvPr id="25832" name="Freeform 145"/>
              <p:cNvSpPr>
                <a:spLocks/>
              </p:cNvSpPr>
              <p:nvPr/>
            </p:nvSpPr>
            <p:spPr bwMode="auto">
              <a:xfrm>
                <a:off x="9050" y="7715"/>
                <a:ext cx="193" cy="442"/>
              </a:xfrm>
              <a:custGeom>
                <a:avLst/>
                <a:gdLst>
                  <a:gd name="T0" fmla="*/ 7 w 193"/>
                  <a:gd name="T1" fmla="*/ 14 h 442"/>
                  <a:gd name="T2" fmla="*/ 21 w 193"/>
                  <a:gd name="T3" fmla="*/ 42 h 442"/>
                  <a:gd name="T4" fmla="*/ 33 w 193"/>
                  <a:gd name="T5" fmla="*/ 62 h 442"/>
                  <a:gd name="T6" fmla="*/ 43 w 193"/>
                  <a:gd name="T7" fmla="*/ 75 h 442"/>
                  <a:gd name="T8" fmla="*/ 54 w 193"/>
                  <a:gd name="T9" fmla="*/ 88 h 442"/>
                  <a:gd name="T10" fmla="*/ 64 w 193"/>
                  <a:gd name="T11" fmla="*/ 100 h 442"/>
                  <a:gd name="T12" fmla="*/ 77 w 193"/>
                  <a:gd name="T13" fmla="*/ 123 h 442"/>
                  <a:gd name="T14" fmla="*/ 93 w 193"/>
                  <a:gd name="T15" fmla="*/ 156 h 442"/>
                  <a:gd name="T16" fmla="*/ 99 w 193"/>
                  <a:gd name="T17" fmla="*/ 186 h 442"/>
                  <a:gd name="T18" fmla="*/ 103 w 193"/>
                  <a:gd name="T19" fmla="*/ 216 h 442"/>
                  <a:gd name="T20" fmla="*/ 106 w 193"/>
                  <a:gd name="T21" fmla="*/ 242 h 442"/>
                  <a:gd name="T22" fmla="*/ 109 w 193"/>
                  <a:gd name="T23" fmla="*/ 264 h 442"/>
                  <a:gd name="T24" fmla="*/ 114 w 193"/>
                  <a:gd name="T25" fmla="*/ 280 h 442"/>
                  <a:gd name="T26" fmla="*/ 120 w 193"/>
                  <a:gd name="T27" fmla="*/ 288 h 442"/>
                  <a:gd name="T28" fmla="*/ 132 w 193"/>
                  <a:gd name="T29" fmla="*/ 301 h 442"/>
                  <a:gd name="T30" fmla="*/ 142 w 193"/>
                  <a:gd name="T31" fmla="*/ 319 h 442"/>
                  <a:gd name="T32" fmla="*/ 149 w 193"/>
                  <a:gd name="T33" fmla="*/ 344 h 442"/>
                  <a:gd name="T34" fmla="*/ 154 w 193"/>
                  <a:gd name="T35" fmla="*/ 375 h 442"/>
                  <a:gd name="T36" fmla="*/ 155 w 193"/>
                  <a:gd name="T37" fmla="*/ 402 h 442"/>
                  <a:gd name="T38" fmla="*/ 154 w 193"/>
                  <a:gd name="T39" fmla="*/ 426 h 442"/>
                  <a:gd name="T40" fmla="*/ 158 w 193"/>
                  <a:gd name="T41" fmla="*/ 442 h 442"/>
                  <a:gd name="T42" fmla="*/ 164 w 193"/>
                  <a:gd name="T43" fmla="*/ 438 h 442"/>
                  <a:gd name="T44" fmla="*/ 170 w 193"/>
                  <a:gd name="T45" fmla="*/ 422 h 442"/>
                  <a:gd name="T46" fmla="*/ 182 w 193"/>
                  <a:gd name="T47" fmla="*/ 398 h 442"/>
                  <a:gd name="T48" fmla="*/ 190 w 193"/>
                  <a:gd name="T49" fmla="*/ 373 h 442"/>
                  <a:gd name="T50" fmla="*/ 192 w 193"/>
                  <a:gd name="T51" fmla="*/ 347 h 442"/>
                  <a:gd name="T52" fmla="*/ 182 w 193"/>
                  <a:gd name="T53" fmla="*/ 328 h 442"/>
                  <a:gd name="T54" fmla="*/ 172 w 193"/>
                  <a:gd name="T55" fmla="*/ 316 h 442"/>
                  <a:gd name="T56" fmla="*/ 160 w 193"/>
                  <a:gd name="T57" fmla="*/ 304 h 442"/>
                  <a:gd name="T58" fmla="*/ 149 w 193"/>
                  <a:gd name="T59" fmla="*/ 293 h 442"/>
                  <a:gd name="T60" fmla="*/ 133 w 193"/>
                  <a:gd name="T61" fmla="*/ 272 h 442"/>
                  <a:gd name="T62" fmla="*/ 127 w 193"/>
                  <a:gd name="T63" fmla="*/ 245 h 442"/>
                  <a:gd name="T64" fmla="*/ 122 w 193"/>
                  <a:gd name="T65" fmla="*/ 198 h 442"/>
                  <a:gd name="T66" fmla="*/ 110 w 193"/>
                  <a:gd name="T67" fmla="*/ 139 h 442"/>
                  <a:gd name="T68" fmla="*/ 91 w 193"/>
                  <a:gd name="T69" fmla="*/ 104 h 442"/>
                  <a:gd name="T70" fmla="*/ 80 w 193"/>
                  <a:gd name="T71" fmla="*/ 91 h 442"/>
                  <a:gd name="T72" fmla="*/ 67 w 193"/>
                  <a:gd name="T73" fmla="*/ 80 h 442"/>
                  <a:gd name="T74" fmla="*/ 54 w 193"/>
                  <a:gd name="T75" fmla="*/ 69 h 442"/>
                  <a:gd name="T76" fmla="*/ 39 w 193"/>
                  <a:gd name="T77" fmla="*/ 57 h 442"/>
                  <a:gd name="T78" fmla="*/ 26 w 193"/>
                  <a:gd name="T79" fmla="*/ 42 h 442"/>
                  <a:gd name="T80" fmla="*/ 14 w 193"/>
                  <a:gd name="T81" fmla="*/ 25 h 442"/>
                  <a:gd name="T82" fmla="*/ 5 w 193"/>
                  <a:gd name="T83" fmla="*/ 8 h 442"/>
                  <a:gd name="T84" fmla="*/ 0 w 193"/>
                  <a:gd name="T85" fmla="*/ 0 h 442"/>
                  <a:gd name="T86" fmla="*/ 0 w 193"/>
                  <a:gd name="T87" fmla="*/ 0 h 442"/>
                  <a:gd name="T88" fmla="*/ 0 w 193"/>
                  <a:gd name="T89" fmla="*/ 0 h 4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3"/>
                  <a:gd name="T136" fmla="*/ 0 h 442"/>
                  <a:gd name="T137" fmla="*/ 193 w 193"/>
                  <a:gd name="T138" fmla="*/ 442 h 4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3" h="442">
                    <a:moveTo>
                      <a:pt x="0" y="0"/>
                    </a:moveTo>
                    <a:lnTo>
                      <a:pt x="7" y="14"/>
                    </a:lnTo>
                    <a:lnTo>
                      <a:pt x="14" y="29"/>
                    </a:lnTo>
                    <a:lnTo>
                      <a:pt x="21" y="42"/>
                    </a:lnTo>
                    <a:lnTo>
                      <a:pt x="28" y="55"/>
                    </a:lnTo>
                    <a:lnTo>
                      <a:pt x="33" y="62"/>
                    </a:lnTo>
                    <a:lnTo>
                      <a:pt x="38" y="69"/>
                    </a:lnTo>
                    <a:lnTo>
                      <a:pt x="43" y="75"/>
                    </a:lnTo>
                    <a:lnTo>
                      <a:pt x="49" y="81"/>
                    </a:lnTo>
                    <a:lnTo>
                      <a:pt x="54" y="88"/>
                    </a:lnTo>
                    <a:lnTo>
                      <a:pt x="59" y="94"/>
                    </a:lnTo>
                    <a:lnTo>
                      <a:pt x="64" y="100"/>
                    </a:lnTo>
                    <a:lnTo>
                      <a:pt x="69" y="107"/>
                    </a:lnTo>
                    <a:lnTo>
                      <a:pt x="77" y="123"/>
                    </a:lnTo>
                    <a:lnTo>
                      <a:pt x="86" y="138"/>
                    </a:lnTo>
                    <a:lnTo>
                      <a:pt x="93" y="156"/>
                    </a:lnTo>
                    <a:lnTo>
                      <a:pt x="97" y="172"/>
                    </a:lnTo>
                    <a:lnTo>
                      <a:pt x="99" y="186"/>
                    </a:lnTo>
                    <a:lnTo>
                      <a:pt x="102" y="202"/>
                    </a:lnTo>
                    <a:lnTo>
                      <a:pt x="103" y="216"/>
                    </a:lnTo>
                    <a:lnTo>
                      <a:pt x="105" y="231"/>
                    </a:lnTo>
                    <a:lnTo>
                      <a:pt x="106" y="242"/>
                    </a:lnTo>
                    <a:lnTo>
                      <a:pt x="108" y="253"/>
                    </a:lnTo>
                    <a:lnTo>
                      <a:pt x="109" y="264"/>
                    </a:lnTo>
                    <a:lnTo>
                      <a:pt x="111" y="276"/>
                    </a:lnTo>
                    <a:lnTo>
                      <a:pt x="114" y="280"/>
                    </a:lnTo>
                    <a:lnTo>
                      <a:pt x="116" y="284"/>
                    </a:lnTo>
                    <a:lnTo>
                      <a:pt x="120" y="288"/>
                    </a:lnTo>
                    <a:lnTo>
                      <a:pt x="123" y="292"/>
                    </a:lnTo>
                    <a:lnTo>
                      <a:pt x="132" y="301"/>
                    </a:lnTo>
                    <a:lnTo>
                      <a:pt x="138" y="309"/>
                    </a:lnTo>
                    <a:lnTo>
                      <a:pt x="142" y="319"/>
                    </a:lnTo>
                    <a:lnTo>
                      <a:pt x="145" y="330"/>
                    </a:lnTo>
                    <a:lnTo>
                      <a:pt x="149" y="344"/>
                    </a:lnTo>
                    <a:lnTo>
                      <a:pt x="153" y="360"/>
                    </a:lnTo>
                    <a:lnTo>
                      <a:pt x="154" y="375"/>
                    </a:lnTo>
                    <a:lnTo>
                      <a:pt x="155" y="389"/>
                    </a:lnTo>
                    <a:lnTo>
                      <a:pt x="155" y="402"/>
                    </a:lnTo>
                    <a:lnTo>
                      <a:pt x="154" y="414"/>
                    </a:lnTo>
                    <a:lnTo>
                      <a:pt x="154" y="426"/>
                    </a:lnTo>
                    <a:lnTo>
                      <a:pt x="155" y="439"/>
                    </a:lnTo>
                    <a:lnTo>
                      <a:pt x="158" y="442"/>
                    </a:lnTo>
                    <a:lnTo>
                      <a:pt x="161" y="441"/>
                    </a:lnTo>
                    <a:lnTo>
                      <a:pt x="164" y="438"/>
                    </a:lnTo>
                    <a:lnTo>
                      <a:pt x="166" y="434"/>
                    </a:lnTo>
                    <a:lnTo>
                      <a:pt x="170" y="422"/>
                    </a:lnTo>
                    <a:lnTo>
                      <a:pt x="176" y="410"/>
                    </a:lnTo>
                    <a:lnTo>
                      <a:pt x="182" y="398"/>
                    </a:lnTo>
                    <a:lnTo>
                      <a:pt x="187" y="385"/>
                    </a:lnTo>
                    <a:lnTo>
                      <a:pt x="190" y="373"/>
                    </a:lnTo>
                    <a:lnTo>
                      <a:pt x="193" y="360"/>
                    </a:lnTo>
                    <a:lnTo>
                      <a:pt x="192" y="347"/>
                    </a:lnTo>
                    <a:lnTo>
                      <a:pt x="187" y="335"/>
                    </a:lnTo>
                    <a:lnTo>
                      <a:pt x="182" y="328"/>
                    </a:lnTo>
                    <a:lnTo>
                      <a:pt x="177" y="322"/>
                    </a:lnTo>
                    <a:lnTo>
                      <a:pt x="172" y="316"/>
                    </a:lnTo>
                    <a:lnTo>
                      <a:pt x="166" y="309"/>
                    </a:lnTo>
                    <a:lnTo>
                      <a:pt x="160" y="304"/>
                    </a:lnTo>
                    <a:lnTo>
                      <a:pt x="154" y="298"/>
                    </a:lnTo>
                    <a:lnTo>
                      <a:pt x="149" y="293"/>
                    </a:lnTo>
                    <a:lnTo>
                      <a:pt x="143" y="287"/>
                    </a:lnTo>
                    <a:lnTo>
                      <a:pt x="133" y="272"/>
                    </a:lnTo>
                    <a:lnTo>
                      <a:pt x="130" y="259"/>
                    </a:lnTo>
                    <a:lnTo>
                      <a:pt x="127" y="245"/>
                    </a:lnTo>
                    <a:lnTo>
                      <a:pt x="126" y="228"/>
                    </a:lnTo>
                    <a:lnTo>
                      <a:pt x="122" y="198"/>
                    </a:lnTo>
                    <a:lnTo>
                      <a:pt x="119" y="168"/>
                    </a:lnTo>
                    <a:lnTo>
                      <a:pt x="110" y="139"/>
                    </a:lnTo>
                    <a:lnTo>
                      <a:pt x="95" y="111"/>
                    </a:lnTo>
                    <a:lnTo>
                      <a:pt x="91" y="104"/>
                    </a:lnTo>
                    <a:lnTo>
                      <a:pt x="86" y="97"/>
                    </a:lnTo>
                    <a:lnTo>
                      <a:pt x="80" y="91"/>
                    </a:lnTo>
                    <a:lnTo>
                      <a:pt x="74" y="85"/>
                    </a:lnTo>
                    <a:lnTo>
                      <a:pt x="67" y="80"/>
                    </a:lnTo>
                    <a:lnTo>
                      <a:pt x="60" y="74"/>
                    </a:lnTo>
                    <a:lnTo>
                      <a:pt x="54" y="69"/>
                    </a:lnTo>
                    <a:lnTo>
                      <a:pt x="47" y="63"/>
                    </a:lnTo>
                    <a:lnTo>
                      <a:pt x="39" y="57"/>
                    </a:lnTo>
                    <a:lnTo>
                      <a:pt x="32" y="50"/>
                    </a:lnTo>
                    <a:lnTo>
                      <a:pt x="26" y="42"/>
                    </a:lnTo>
                    <a:lnTo>
                      <a:pt x="20" y="34"/>
                    </a:lnTo>
                    <a:lnTo>
                      <a:pt x="14" y="25"/>
                    </a:lnTo>
                    <a:lnTo>
                      <a:pt x="9" y="16"/>
                    </a:lnTo>
                    <a:lnTo>
                      <a:pt x="5" y="8"/>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833" name="Freeform 146"/>
              <p:cNvSpPr>
                <a:spLocks/>
              </p:cNvSpPr>
              <p:nvPr/>
            </p:nvSpPr>
            <p:spPr bwMode="auto">
              <a:xfrm>
                <a:off x="9212" y="7803"/>
                <a:ext cx="70" cy="372"/>
              </a:xfrm>
              <a:custGeom>
                <a:avLst/>
                <a:gdLst>
                  <a:gd name="T0" fmla="*/ 16 w 70"/>
                  <a:gd name="T1" fmla="*/ 0 h 372"/>
                  <a:gd name="T2" fmla="*/ 8 w 70"/>
                  <a:gd name="T3" fmla="*/ 16 h 372"/>
                  <a:gd name="T4" fmla="*/ 3 w 70"/>
                  <a:gd name="T5" fmla="*/ 34 h 372"/>
                  <a:gd name="T6" fmla="*/ 0 w 70"/>
                  <a:gd name="T7" fmla="*/ 54 h 372"/>
                  <a:gd name="T8" fmla="*/ 3 w 70"/>
                  <a:gd name="T9" fmla="*/ 75 h 372"/>
                  <a:gd name="T10" fmla="*/ 7 w 70"/>
                  <a:gd name="T11" fmla="*/ 96 h 372"/>
                  <a:gd name="T12" fmla="*/ 13 w 70"/>
                  <a:gd name="T13" fmla="*/ 118 h 372"/>
                  <a:gd name="T14" fmla="*/ 20 w 70"/>
                  <a:gd name="T15" fmla="*/ 138 h 372"/>
                  <a:gd name="T16" fmla="*/ 28 w 70"/>
                  <a:gd name="T17" fmla="*/ 158 h 372"/>
                  <a:gd name="T18" fmla="*/ 33 w 70"/>
                  <a:gd name="T19" fmla="*/ 172 h 372"/>
                  <a:gd name="T20" fmla="*/ 33 w 70"/>
                  <a:gd name="T21" fmla="*/ 186 h 372"/>
                  <a:gd name="T22" fmla="*/ 30 w 70"/>
                  <a:gd name="T23" fmla="*/ 200 h 372"/>
                  <a:gd name="T24" fmla="*/ 26 w 70"/>
                  <a:gd name="T25" fmla="*/ 214 h 372"/>
                  <a:gd name="T26" fmla="*/ 24 w 70"/>
                  <a:gd name="T27" fmla="*/ 227 h 372"/>
                  <a:gd name="T28" fmla="*/ 24 w 70"/>
                  <a:gd name="T29" fmla="*/ 239 h 372"/>
                  <a:gd name="T30" fmla="*/ 24 w 70"/>
                  <a:gd name="T31" fmla="*/ 252 h 372"/>
                  <a:gd name="T32" fmla="*/ 25 w 70"/>
                  <a:gd name="T33" fmla="*/ 264 h 372"/>
                  <a:gd name="T34" fmla="*/ 26 w 70"/>
                  <a:gd name="T35" fmla="*/ 278 h 372"/>
                  <a:gd name="T36" fmla="*/ 30 w 70"/>
                  <a:gd name="T37" fmla="*/ 292 h 372"/>
                  <a:gd name="T38" fmla="*/ 35 w 70"/>
                  <a:gd name="T39" fmla="*/ 305 h 372"/>
                  <a:gd name="T40" fmla="*/ 39 w 70"/>
                  <a:gd name="T41" fmla="*/ 319 h 372"/>
                  <a:gd name="T42" fmla="*/ 44 w 70"/>
                  <a:gd name="T43" fmla="*/ 332 h 372"/>
                  <a:gd name="T44" fmla="*/ 50 w 70"/>
                  <a:gd name="T45" fmla="*/ 345 h 372"/>
                  <a:gd name="T46" fmla="*/ 56 w 70"/>
                  <a:gd name="T47" fmla="*/ 359 h 372"/>
                  <a:gd name="T48" fmla="*/ 63 w 70"/>
                  <a:gd name="T49" fmla="*/ 371 h 372"/>
                  <a:gd name="T50" fmla="*/ 65 w 70"/>
                  <a:gd name="T51" fmla="*/ 372 h 372"/>
                  <a:gd name="T52" fmla="*/ 67 w 70"/>
                  <a:gd name="T53" fmla="*/ 372 h 372"/>
                  <a:gd name="T54" fmla="*/ 70 w 70"/>
                  <a:gd name="T55" fmla="*/ 369 h 372"/>
                  <a:gd name="T56" fmla="*/ 70 w 70"/>
                  <a:gd name="T57" fmla="*/ 367 h 372"/>
                  <a:gd name="T58" fmla="*/ 64 w 70"/>
                  <a:gd name="T59" fmla="*/ 341 h 372"/>
                  <a:gd name="T60" fmla="*/ 58 w 70"/>
                  <a:gd name="T61" fmla="*/ 316 h 372"/>
                  <a:gd name="T62" fmla="*/ 53 w 70"/>
                  <a:gd name="T63" fmla="*/ 290 h 372"/>
                  <a:gd name="T64" fmla="*/ 49 w 70"/>
                  <a:gd name="T65" fmla="*/ 263 h 372"/>
                  <a:gd name="T66" fmla="*/ 48 w 70"/>
                  <a:gd name="T67" fmla="*/ 247 h 372"/>
                  <a:gd name="T68" fmla="*/ 48 w 70"/>
                  <a:gd name="T69" fmla="*/ 232 h 372"/>
                  <a:gd name="T70" fmla="*/ 48 w 70"/>
                  <a:gd name="T71" fmla="*/ 216 h 372"/>
                  <a:gd name="T72" fmla="*/ 50 w 70"/>
                  <a:gd name="T73" fmla="*/ 200 h 372"/>
                  <a:gd name="T74" fmla="*/ 52 w 70"/>
                  <a:gd name="T75" fmla="*/ 192 h 372"/>
                  <a:gd name="T76" fmla="*/ 54 w 70"/>
                  <a:gd name="T77" fmla="*/ 182 h 372"/>
                  <a:gd name="T78" fmla="*/ 55 w 70"/>
                  <a:gd name="T79" fmla="*/ 174 h 372"/>
                  <a:gd name="T80" fmla="*/ 53 w 70"/>
                  <a:gd name="T81" fmla="*/ 165 h 372"/>
                  <a:gd name="T82" fmla="*/ 45 w 70"/>
                  <a:gd name="T83" fmla="*/ 149 h 372"/>
                  <a:gd name="T84" fmla="*/ 36 w 70"/>
                  <a:gd name="T85" fmla="*/ 132 h 372"/>
                  <a:gd name="T86" fmla="*/ 26 w 70"/>
                  <a:gd name="T87" fmla="*/ 117 h 372"/>
                  <a:gd name="T88" fmla="*/ 17 w 70"/>
                  <a:gd name="T89" fmla="*/ 99 h 372"/>
                  <a:gd name="T90" fmla="*/ 11 w 70"/>
                  <a:gd name="T91" fmla="*/ 75 h 372"/>
                  <a:gd name="T92" fmla="*/ 9 w 70"/>
                  <a:gd name="T93" fmla="*/ 49 h 372"/>
                  <a:gd name="T94" fmla="*/ 11 w 70"/>
                  <a:gd name="T95" fmla="*/ 25 h 372"/>
                  <a:gd name="T96" fmla="*/ 17 w 70"/>
                  <a:gd name="T97" fmla="*/ 0 h 372"/>
                  <a:gd name="T98" fmla="*/ 17 w 70"/>
                  <a:gd name="T99" fmla="*/ 0 h 372"/>
                  <a:gd name="T100" fmla="*/ 17 w 70"/>
                  <a:gd name="T101" fmla="*/ 0 h 372"/>
                  <a:gd name="T102" fmla="*/ 17 w 70"/>
                  <a:gd name="T103" fmla="*/ 0 h 372"/>
                  <a:gd name="T104" fmla="*/ 16 w 70"/>
                  <a:gd name="T105" fmla="*/ 0 h 372"/>
                  <a:gd name="T106" fmla="*/ 16 w 70"/>
                  <a:gd name="T107" fmla="*/ 0 h 3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0"/>
                  <a:gd name="T163" fmla="*/ 0 h 372"/>
                  <a:gd name="T164" fmla="*/ 70 w 70"/>
                  <a:gd name="T165" fmla="*/ 372 h 3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0" h="372">
                    <a:moveTo>
                      <a:pt x="16" y="0"/>
                    </a:moveTo>
                    <a:lnTo>
                      <a:pt x="8" y="16"/>
                    </a:lnTo>
                    <a:lnTo>
                      <a:pt x="3" y="34"/>
                    </a:lnTo>
                    <a:lnTo>
                      <a:pt x="0" y="54"/>
                    </a:lnTo>
                    <a:lnTo>
                      <a:pt x="3" y="75"/>
                    </a:lnTo>
                    <a:lnTo>
                      <a:pt x="7" y="96"/>
                    </a:lnTo>
                    <a:lnTo>
                      <a:pt x="13" y="118"/>
                    </a:lnTo>
                    <a:lnTo>
                      <a:pt x="20" y="138"/>
                    </a:lnTo>
                    <a:lnTo>
                      <a:pt x="28" y="158"/>
                    </a:lnTo>
                    <a:lnTo>
                      <a:pt x="33" y="172"/>
                    </a:lnTo>
                    <a:lnTo>
                      <a:pt x="33" y="186"/>
                    </a:lnTo>
                    <a:lnTo>
                      <a:pt x="30" y="200"/>
                    </a:lnTo>
                    <a:lnTo>
                      <a:pt x="26" y="214"/>
                    </a:lnTo>
                    <a:lnTo>
                      <a:pt x="24" y="227"/>
                    </a:lnTo>
                    <a:lnTo>
                      <a:pt x="24" y="239"/>
                    </a:lnTo>
                    <a:lnTo>
                      <a:pt x="24" y="252"/>
                    </a:lnTo>
                    <a:lnTo>
                      <a:pt x="25" y="264"/>
                    </a:lnTo>
                    <a:lnTo>
                      <a:pt x="26" y="278"/>
                    </a:lnTo>
                    <a:lnTo>
                      <a:pt x="30" y="292"/>
                    </a:lnTo>
                    <a:lnTo>
                      <a:pt x="35" y="305"/>
                    </a:lnTo>
                    <a:lnTo>
                      <a:pt x="39" y="319"/>
                    </a:lnTo>
                    <a:lnTo>
                      <a:pt x="44" y="332"/>
                    </a:lnTo>
                    <a:lnTo>
                      <a:pt x="50" y="345"/>
                    </a:lnTo>
                    <a:lnTo>
                      <a:pt x="56" y="359"/>
                    </a:lnTo>
                    <a:lnTo>
                      <a:pt x="63" y="371"/>
                    </a:lnTo>
                    <a:lnTo>
                      <a:pt x="65" y="372"/>
                    </a:lnTo>
                    <a:lnTo>
                      <a:pt x="67" y="372"/>
                    </a:lnTo>
                    <a:lnTo>
                      <a:pt x="70" y="369"/>
                    </a:lnTo>
                    <a:lnTo>
                      <a:pt x="70" y="367"/>
                    </a:lnTo>
                    <a:lnTo>
                      <a:pt x="64" y="341"/>
                    </a:lnTo>
                    <a:lnTo>
                      <a:pt x="58" y="316"/>
                    </a:lnTo>
                    <a:lnTo>
                      <a:pt x="53" y="290"/>
                    </a:lnTo>
                    <a:lnTo>
                      <a:pt x="49" y="263"/>
                    </a:lnTo>
                    <a:lnTo>
                      <a:pt x="48" y="247"/>
                    </a:lnTo>
                    <a:lnTo>
                      <a:pt x="48" y="232"/>
                    </a:lnTo>
                    <a:lnTo>
                      <a:pt x="48" y="216"/>
                    </a:lnTo>
                    <a:lnTo>
                      <a:pt x="50" y="200"/>
                    </a:lnTo>
                    <a:lnTo>
                      <a:pt x="52" y="192"/>
                    </a:lnTo>
                    <a:lnTo>
                      <a:pt x="54" y="182"/>
                    </a:lnTo>
                    <a:lnTo>
                      <a:pt x="55" y="174"/>
                    </a:lnTo>
                    <a:lnTo>
                      <a:pt x="53" y="165"/>
                    </a:lnTo>
                    <a:lnTo>
                      <a:pt x="45" y="149"/>
                    </a:lnTo>
                    <a:lnTo>
                      <a:pt x="36" y="132"/>
                    </a:lnTo>
                    <a:lnTo>
                      <a:pt x="26" y="117"/>
                    </a:lnTo>
                    <a:lnTo>
                      <a:pt x="17" y="99"/>
                    </a:lnTo>
                    <a:lnTo>
                      <a:pt x="11" y="75"/>
                    </a:lnTo>
                    <a:lnTo>
                      <a:pt x="9" y="49"/>
                    </a:lnTo>
                    <a:lnTo>
                      <a:pt x="11" y="25"/>
                    </a:lnTo>
                    <a:lnTo>
                      <a:pt x="17" y="0"/>
                    </a:lnTo>
                    <a:lnTo>
                      <a:pt x="16" y="0"/>
                    </a:lnTo>
                    <a:close/>
                  </a:path>
                </a:pathLst>
              </a:custGeom>
              <a:solidFill>
                <a:srgbClr val="000000"/>
              </a:solidFill>
              <a:ln w="9525">
                <a:noFill/>
                <a:round/>
                <a:headEnd/>
                <a:tailEnd/>
              </a:ln>
            </p:spPr>
            <p:txBody>
              <a:bodyPr/>
              <a:lstStyle/>
              <a:p>
                <a:endParaRPr lang="en-US">
                  <a:solidFill>
                    <a:srgbClr val="000000"/>
                  </a:solidFill>
                </a:endParaRPr>
              </a:p>
            </p:txBody>
          </p:sp>
          <p:sp>
            <p:nvSpPr>
              <p:cNvPr id="25834" name="Freeform 147"/>
              <p:cNvSpPr>
                <a:spLocks/>
              </p:cNvSpPr>
              <p:nvPr/>
            </p:nvSpPr>
            <p:spPr bwMode="auto">
              <a:xfrm>
                <a:off x="9178" y="8167"/>
                <a:ext cx="101" cy="178"/>
              </a:xfrm>
              <a:custGeom>
                <a:avLst/>
                <a:gdLst>
                  <a:gd name="T0" fmla="*/ 88 w 101"/>
                  <a:gd name="T1" fmla="*/ 0 h 178"/>
                  <a:gd name="T2" fmla="*/ 92 w 101"/>
                  <a:gd name="T3" fmla="*/ 18 h 178"/>
                  <a:gd name="T4" fmla="*/ 88 w 101"/>
                  <a:gd name="T5" fmla="*/ 34 h 178"/>
                  <a:gd name="T6" fmla="*/ 79 w 101"/>
                  <a:gd name="T7" fmla="*/ 49 h 178"/>
                  <a:gd name="T8" fmla="*/ 69 w 101"/>
                  <a:gd name="T9" fmla="*/ 64 h 178"/>
                  <a:gd name="T10" fmla="*/ 65 w 101"/>
                  <a:gd name="T11" fmla="*/ 70 h 178"/>
                  <a:gd name="T12" fmla="*/ 60 w 101"/>
                  <a:gd name="T13" fmla="*/ 76 h 178"/>
                  <a:gd name="T14" fmla="*/ 58 w 101"/>
                  <a:gd name="T15" fmla="*/ 82 h 178"/>
                  <a:gd name="T16" fmla="*/ 55 w 101"/>
                  <a:gd name="T17" fmla="*/ 88 h 178"/>
                  <a:gd name="T18" fmla="*/ 55 w 101"/>
                  <a:gd name="T19" fmla="*/ 99 h 178"/>
                  <a:gd name="T20" fmla="*/ 58 w 101"/>
                  <a:gd name="T21" fmla="*/ 112 h 178"/>
                  <a:gd name="T22" fmla="*/ 58 w 101"/>
                  <a:gd name="T23" fmla="*/ 124 h 178"/>
                  <a:gd name="T24" fmla="*/ 53 w 101"/>
                  <a:gd name="T25" fmla="*/ 134 h 178"/>
                  <a:gd name="T26" fmla="*/ 47 w 101"/>
                  <a:gd name="T27" fmla="*/ 140 h 178"/>
                  <a:gd name="T28" fmla="*/ 42 w 101"/>
                  <a:gd name="T29" fmla="*/ 146 h 178"/>
                  <a:gd name="T30" fmla="*/ 36 w 101"/>
                  <a:gd name="T31" fmla="*/ 152 h 178"/>
                  <a:gd name="T32" fmla="*/ 30 w 101"/>
                  <a:gd name="T33" fmla="*/ 157 h 178"/>
                  <a:gd name="T34" fmla="*/ 23 w 101"/>
                  <a:gd name="T35" fmla="*/ 162 h 178"/>
                  <a:gd name="T36" fmla="*/ 16 w 101"/>
                  <a:gd name="T37" fmla="*/ 166 h 178"/>
                  <a:gd name="T38" fmla="*/ 9 w 101"/>
                  <a:gd name="T39" fmla="*/ 171 h 178"/>
                  <a:gd name="T40" fmla="*/ 2 w 101"/>
                  <a:gd name="T41" fmla="*/ 175 h 178"/>
                  <a:gd name="T42" fmla="*/ 0 w 101"/>
                  <a:gd name="T43" fmla="*/ 176 h 178"/>
                  <a:gd name="T44" fmla="*/ 0 w 101"/>
                  <a:gd name="T45" fmla="*/ 177 h 178"/>
                  <a:gd name="T46" fmla="*/ 0 w 101"/>
                  <a:gd name="T47" fmla="*/ 178 h 178"/>
                  <a:gd name="T48" fmla="*/ 2 w 101"/>
                  <a:gd name="T49" fmla="*/ 178 h 178"/>
                  <a:gd name="T50" fmla="*/ 11 w 101"/>
                  <a:gd name="T51" fmla="*/ 173 h 178"/>
                  <a:gd name="T52" fmla="*/ 22 w 101"/>
                  <a:gd name="T53" fmla="*/ 168 h 178"/>
                  <a:gd name="T54" fmla="*/ 33 w 101"/>
                  <a:gd name="T55" fmla="*/ 162 h 178"/>
                  <a:gd name="T56" fmla="*/ 44 w 101"/>
                  <a:gd name="T57" fmla="*/ 155 h 178"/>
                  <a:gd name="T58" fmla="*/ 54 w 101"/>
                  <a:gd name="T59" fmla="*/ 147 h 178"/>
                  <a:gd name="T60" fmla="*/ 62 w 101"/>
                  <a:gd name="T61" fmla="*/ 139 h 178"/>
                  <a:gd name="T62" fmla="*/ 69 w 101"/>
                  <a:gd name="T63" fmla="*/ 130 h 178"/>
                  <a:gd name="T64" fmla="*/ 71 w 101"/>
                  <a:gd name="T65" fmla="*/ 121 h 178"/>
                  <a:gd name="T66" fmla="*/ 72 w 101"/>
                  <a:gd name="T67" fmla="*/ 114 h 178"/>
                  <a:gd name="T68" fmla="*/ 72 w 101"/>
                  <a:gd name="T69" fmla="*/ 105 h 178"/>
                  <a:gd name="T70" fmla="*/ 72 w 101"/>
                  <a:gd name="T71" fmla="*/ 98 h 178"/>
                  <a:gd name="T72" fmla="*/ 72 w 101"/>
                  <a:gd name="T73" fmla="*/ 91 h 178"/>
                  <a:gd name="T74" fmla="*/ 75 w 101"/>
                  <a:gd name="T75" fmla="*/ 81 h 178"/>
                  <a:gd name="T76" fmla="*/ 81 w 101"/>
                  <a:gd name="T77" fmla="*/ 71 h 178"/>
                  <a:gd name="T78" fmla="*/ 88 w 101"/>
                  <a:gd name="T79" fmla="*/ 61 h 178"/>
                  <a:gd name="T80" fmla="*/ 95 w 101"/>
                  <a:gd name="T81" fmla="*/ 53 h 178"/>
                  <a:gd name="T82" fmla="*/ 101 w 101"/>
                  <a:gd name="T83" fmla="*/ 40 h 178"/>
                  <a:gd name="T84" fmla="*/ 101 w 101"/>
                  <a:gd name="T85" fmla="*/ 25 h 178"/>
                  <a:gd name="T86" fmla="*/ 97 w 101"/>
                  <a:gd name="T87" fmla="*/ 12 h 178"/>
                  <a:gd name="T88" fmla="*/ 88 w 101"/>
                  <a:gd name="T89" fmla="*/ 0 h 178"/>
                  <a:gd name="T90" fmla="*/ 88 w 101"/>
                  <a:gd name="T91" fmla="*/ 0 h 178"/>
                  <a:gd name="T92" fmla="*/ 88 w 101"/>
                  <a:gd name="T93" fmla="*/ 0 h 178"/>
                  <a:gd name="T94" fmla="*/ 88 w 101"/>
                  <a:gd name="T95" fmla="*/ 0 h 178"/>
                  <a:gd name="T96" fmla="*/ 88 w 101"/>
                  <a:gd name="T97" fmla="*/ 0 h 178"/>
                  <a:gd name="T98" fmla="*/ 88 w 101"/>
                  <a:gd name="T99" fmla="*/ 0 h 1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1"/>
                  <a:gd name="T151" fmla="*/ 0 h 178"/>
                  <a:gd name="T152" fmla="*/ 101 w 101"/>
                  <a:gd name="T153" fmla="*/ 178 h 1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1" h="178">
                    <a:moveTo>
                      <a:pt x="88" y="0"/>
                    </a:moveTo>
                    <a:lnTo>
                      <a:pt x="92" y="18"/>
                    </a:lnTo>
                    <a:lnTo>
                      <a:pt x="88" y="34"/>
                    </a:lnTo>
                    <a:lnTo>
                      <a:pt x="79" y="49"/>
                    </a:lnTo>
                    <a:lnTo>
                      <a:pt x="69" y="64"/>
                    </a:lnTo>
                    <a:lnTo>
                      <a:pt x="65" y="70"/>
                    </a:lnTo>
                    <a:lnTo>
                      <a:pt x="60" y="76"/>
                    </a:lnTo>
                    <a:lnTo>
                      <a:pt x="58" y="82"/>
                    </a:lnTo>
                    <a:lnTo>
                      <a:pt x="55" y="88"/>
                    </a:lnTo>
                    <a:lnTo>
                      <a:pt x="55" y="99"/>
                    </a:lnTo>
                    <a:lnTo>
                      <a:pt x="58" y="112"/>
                    </a:lnTo>
                    <a:lnTo>
                      <a:pt x="58" y="124"/>
                    </a:lnTo>
                    <a:lnTo>
                      <a:pt x="53" y="134"/>
                    </a:lnTo>
                    <a:lnTo>
                      <a:pt x="47" y="140"/>
                    </a:lnTo>
                    <a:lnTo>
                      <a:pt x="42" y="146"/>
                    </a:lnTo>
                    <a:lnTo>
                      <a:pt x="36" y="152"/>
                    </a:lnTo>
                    <a:lnTo>
                      <a:pt x="30" y="157"/>
                    </a:lnTo>
                    <a:lnTo>
                      <a:pt x="23" y="162"/>
                    </a:lnTo>
                    <a:lnTo>
                      <a:pt x="16" y="166"/>
                    </a:lnTo>
                    <a:lnTo>
                      <a:pt x="9" y="171"/>
                    </a:lnTo>
                    <a:lnTo>
                      <a:pt x="2" y="175"/>
                    </a:lnTo>
                    <a:lnTo>
                      <a:pt x="0" y="176"/>
                    </a:lnTo>
                    <a:lnTo>
                      <a:pt x="0" y="177"/>
                    </a:lnTo>
                    <a:lnTo>
                      <a:pt x="0" y="178"/>
                    </a:lnTo>
                    <a:lnTo>
                      <a:pt x="2" y="178"/>
                    </a:lnTo>
                    <a:lnTo>
                      <a:pt x="11" y="173"/>
                    </a:lnTo>
                    <a:lnTo>
                      <a:pt x="22" y="168"/>
                    </a:lnTo>
                    <a:lnTo>
                      <a:pt x="33" y="162"/>
                    </a:lnTo>
                    <a:lnTo>
                      <a:pt x="44" y="155"/>
                    </a:lnTo>
                    <a:lnTo>
                      <a:pt x="54" y="147"/>
                    </a:lnTo>
                    <a:lnTo>
                      <a:pt x="62" y="139"/>
                    </a:lnTo>
                    <a:lnTo>
                      <a:pt x="69" y="130"/>
                    </a:lnTo>
                    <a:lnTo>
                      <a:pt x="71" y="121"/>
                    </a:lnTo>
                    <a:lnTo>
                      <a:pt x="72" y="114"/>
                    </a:lnTo>
                    <a:lnTo>
                      <a:pt x="72" y="105"/>
                    </a:lnTo>
                    <a:lnTo>
                      <a:pt x="72" y="98"/>
                    </a:lnTo>
                    <a:lnTo>
                      <a:pt x="72" y="91"/>
                    </a:lnTo>
                    <a:lnTo>
                      <a:pt x="75" y="81"/>
                    </a:lnTo>
                    <a:lnTo>
                      <a:pt x="81" y="71"/>
                    </a:lnTo>
                    <a:lnTo>
                      <a:pt x="88" y="61"/>
                    </a:lnTo>
                    <a:lnTo>
                      <a:pt x="95" y="53"/>
                    </a:lnTo>
                    <a:lnTo>
                      <a:pt x="101" y="40"/>
                    </a:lnTo>
                    <a:lnTo>
                      <a:pt x="101" y="25"/>
                    </a:lnTo>
                    <a:lnTo>
                      <a:pt x="97" y="12"/>
                    </a:lnTo>
                    <a:lnTo>
                      <a:pt x="88" y="0"/>
                    </a:lnTo>
                    <a:close/>
                  </a:path>
                </a:pathLst>
              </a:custGeom>
              <a:solidFill>
                <a:srgbClr val="000000"/>
              </a:solidFill>
              <a:ln w="9525">
                <a:noFill/>
                <a:round/>
                <a:headEnd/>
                <a:tailEnd/>
              </a:ln>
            </p:spPr>
            <p:txBody>
              <a:bodyPr/>
              <a:lstStyle/>
              <a:p>
                <a:endParaRPr lang="en-US">
                  <a:solidFill>
                    <a:srgbClr val="000000"/>
                  </a:solidFill>
                </a:endParaRPr>
              </a:p>
            </p:txBody>
          </p:sp>
          <p:sp>
            <p:nvSpPr>
              <p:cNvPr id="25835" name="Freeform 148"/>
              <p:cNvSpPr>
                <a:spLocks/>
              </p:cNvSpPr>
              <p:nvPr/>
            </p:nvSpPr>
            <p:spPr bwMode="auto">
              <a:xfrm>
                <a:off x="9091" y="8182"/>
                <a:ext cx="112" cy="165"/>
              </a:xfrm>
              <a:custGeom>
                <a:avLst/>
                <a:gdLst>
                  <a:gd name="T0" fmla="*/ 107 w 112"/>
                  <a:gd name="T1" fmla="*/ 0 h 165"/>
                  <a:gd name="T2" fmla="*/ 106 w 112"/>
                  <a:gd name="T3" fmla="*/ 19 h 165"/>
                  <a:gd name="T4" fmla="*/ 103 w 112"/>
                  <a:gd name="T5" fmla="*/ 35 h 165"/>
                  <a:gd name="T6" fmla="*/ 95 w 112"/>
                  <a:gd name="T7" fmla="*/ 49 h 165"/>
                  <a:gd name="T8" fmla="*/ 79 w 112"/>
                  <a:gd name="T9" fmla="*/ 63 h 165"/>
                  <a:gd name="T10" fmla="*/ 73 w 112"/>
                  <a:gd name="T11" fmla="*/ 66 h 165"/>
                  <a:gd name="T12" fmla="*/ 68 w 112"/>
                  <a:gd name="T13" fmla="*/ 70 h 165"/>
                  <a:gd name="T14" fmla="*/ 62 w 112"/>
                  <a:gd name="T15" fmla="*/ 74 h 165"/>
                  <a:gd name="T16" fmla="*/ 57 w 112"/>
                  <a:gd name="T17" fmla="*/ 77 h 165"/>
                  <a:gd name="T18" fmla="*/ 51 w 112"/>
                  <a:gd name="T19" fmla="*/ 81 h 165"/>
                  <a:gd name="T20" fmla="*/ 46 w 112"/>
                  <a:gd name="T21" fmla="*/ 85 h 165"/>
                  <a:gd name="T22" fmla="*/ 41 w 112"/>
                  <a:gd name="T23" fmla="*/ 89 h 165"/>
                  <a:gd name="T24" fmla="*/ 36 w 112"/>
                  <a:gd name="T25" fmla="*/ 93 h 165"/>
                  <a:gd name="T26" fmla="*/ 30 w 112"/>
                  <a:gd name="T27" fmla="*/ 100 h 165"/>
                  <a:gd name="T28" fmla="*/ 23 w 112"/>
                  <a:gd name="T29" fmla="*/ 108 h 165"/>
                  <a:gd name="T30" fmla="*/ 14 w 112"/>
                  <a:gd name="T31" fmla="*/ 117 h 165"/>
                  <a:gd name="T32" fmla="*/ 8 w 112"/>
                  <a:gd name="T33" fmla="*/ 127 h 165"/>
                  <a:gd name="T34" fmla="*/ 2 w 112"/>
                  <a:gd name="T35" fmla="*/ 138 h 165"/>
                  <a:gd name="T36" fmla="*/ 0 w 112"/>
                  <a:gd name="T37" fmla="*/ 147 h 165"/>
                  <a:gd name="T38" fmla="*/ 0 w 112"/>
                  <a:gd name="T39" fmla="*/ 156 h 165"/>
                  <a:gd name="T40" fmla="*/ 3 w 112"/>
                  <a:gd name="T41" fmla="*/ 164 h 165"/>
                  <a:gd name="T42" fmla="*/ 7 w 112"/>
                  <a:gd name="T43" fmla="*/ 165 h 165"/>
                  <a:gd name="T44" fmla="*/ 9 w 112"/>
                  <a:gd name="T45" fmla="*/ 164 h 165"/>
                  <a:gd name="T46" fmla="*/ 13 w 112"/>
                  <a:gd name="T47" fmla="*/ 162 h 165"/>
                  <a:gd name="T48" fmla="*/ 14 w 112"/>
                  <a:gd name="T49" fmla="*/ 160 h 165"/>
                  <a:gd name="T50" fmla="*/ 18 w 112"/>
                  <a:gd name="T51" fmla="*/ 148 h 165"/>
                  <a:gd name="T52" fmla="*/ 24 w 112"/>
                  <a:gd name="T53" fmla="*/ 136 h 165"/>
                  <a:gd name="T54" fmla="*/ 33 w 112"/>
                  <a:gd name="T55" fmla="*/ 123 h 165"/>
                  <a:gd name="T56" fmla="*/ 43 w 112"/>
                  <a:gd name="T57" fmla="*/ 111 h 165"/>
                  <a:gd name="T58" fmla="*/ 54 w 112"/>
                  <a:gd name="T59" fmla="*/ 101 h 165"/>
                  <a:gd name="T60" fmla="*/ 67 w 112"/>
                  <a:gd name="T61" fmla="*/ 90 h 165"/>
                  <a:gd name="T62" fmla="*/ 79 w 112"/>
                  <a:gd name="T63" fmla="*/ 80 h 165"/>
                  <a:gd name="T64" fmla="*/ 90 w 112"/>
                  <a:gd name="T65" fmla="*/ 72 h 165"/>
                  <a:gd name="T66" fmla="*/ 106 w 112"/>
                  <a:gd name="T67" fmla="*/ 56 h 165"/>
                  <a:gd name="T68" fmla="*/ 112 w 112"/>
                  <a:gd name="T69" fmla="*/ 39 h 165"/>
                  <a:gd name="T70" fmla="*/ 110 w 112"/>
                  <a:gd name="T71" fmla="*/ 21 h 165"/>
                  <a:gd name="T72" fmla="*/ 108 w 112"/>
                  <a:gd name="T73" fmla="*/ 0 h 165"/>
                  <a:gd name="T74" fmla="*/ 108 w 112"/>
                  <a:gd name="T75" fmla="*/ 0 h 165"/>
                  <a:gd name="T76" fmla="*/ 108 w 112"/>
                  <a:gd name="T77" fmla="*/ 0 h 165"/>
                  <a:gd name="T78" fmla="*/ 107 w 112"/>
                  <a:gd name="T79" fmla="*/ 0 h 165"/>
                  <a:gd name="T80" fmla="*/ 107 w 112"/>
                  <a:gd name="T81" fmla="*/ 0 h 165"/>
                  <a:gd name="T82" fmla="*/ 107 w 112"/>
                  <a:gd name="T83" fmla="*/ 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65"/>
                  <a:gd name="T128" fmla="*/ 112 w 112"/>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65">
                    <a:moveTo>
                      <a:pt x="107" y="0"/>
                    </a:moveTo>
                    <a:lnTo>
                      <a:pt x="106" y="19"/>
                    </a:lnTo>
                    <a:lnTo>
                      <a:pt x="103" y="35"/>
                    </a:lnTo>
                    <a:lnTo>
                      <a:pt x="95" y="49"/>
                    </a:lnTo>
                    <a:lnTo>
                      <a:pt x="79" y="63"/>
                    </a:lnTo>
                    <a:lnTo>
                      <a:pt x="73" y="66"/>
                    </a:lnTo>
                    <a:lnTo>
                      <a:pt x="68" y="70"/>
                    </a:lnTo>
                    <a:lnTo>
                      <a:pt x="62" y="74"/>
                    </a:lnTo>
                    <a:lnTo>
                      <a:pt x="57" y="77"/>
                    </a:lnTo>
                    <a:lnTo>
                      <a:pt x="51" y="81"/>
                    </a:lnTo>
                    <a:lnTo>
                      <a:pt x="46" y="85"/>
                    </a:lnTo>
                    <a:lnTo>
                      <a:pt x="41" y="89"/>
                    </a:lnTo>
                    <a:lnTo>
                      <a:pt x="36" y="93"/>
                    </a:lnTo>
                    <a:lnTo>
                      <a:pt x="30" y="100"/>
                    </a:lnTo>
                    <a:lnTo>
                      <a:pt x="23" y="108"/>
                    </a:lnTo>
                    <a:lnTo>
                      <a:pt x="14" y="117"/>
                    </a:lnTo>
                    <a:lnTo>
                      <a:pt x="8" y="127"/>
                    </a:lnTo>
                    <a:lnTo>
                      <a:pt x="2" y="138"/>
                    </a:lnTo>
                    <a:lnTo>
                      <a:pt x="0" y="147"/>
                    </a:lnTo>
                    <a:lnTo>
                      <a:pt x="0" y="156"/>
                    </a:lnTo>
                    <a:lnTo>
                      <a:pt x="3" y="164"/>
                    </a:lnTo>
                    <a:lnTo>
                      <a:pt x="7" y="165"/>
                    </a:lnTo>
                    <a:lnTo>
                      <a:pt x="9" y="164"/>
                    </a:lnTo>
                    <a:lnTo>
                      <a:pt x="13" y="162"/>
                    </a:lnTo>
                    <a:lnTo>
                      <a:pt x="14" y="160"/>
                    </a:lnTo>
                    <a:lnTo>
                      <a:pt x="18" y="148"/>
                    </a:lnTo>
                    <a:lnTo>
                      <a:pt x="24" y="136"/>
                    </a:lnTo>
                    <a:lnTo>
                      <a:pt x="33" y="123"/>
                    </a:lnTo>
                    <a:lnTo>
                      <a:pt x="43" y="111"/>
                    </a:lnTo>
                    <a:lnTo>
                      <a:pt x="54" y="101"/>
                    </a:lnTo>
                    <a:lnTo>
                      <a:pt x="67" y="90"/>
                    </a:lnTo>
                    <a:lnTo>
                      <a:pt x="79" y="80"/>
                    </a:lnTo>
                    <a:lnTo>
                      <a:pt x="90" y="72"/>
                    </a:lnTo>
                    <a:lnTo>
                      <a:pt x="106" y="56"/>
                    </a:lnTo>
                    <a:lnTo>
                      <a:pt x="112" y="39"/>
                    </a:lnTo>
                    <a:lnTo>
                      <a:pt x="110" y="21"/>
                    </a:lnTo>
                    <a:lnTo>
                      <a:pt x="108" y="0"/>
                    </a:lnTo>
                    <a:lnTo>
                      <a:pt x="107" y="0"/>
                    </a:lnTo>
                    <a:close/>
                  </a:path>
                </a:pathLst>
              </a:custGeom>
              <a:solidFill>
                <a:srgbClr val="000000"/>
              </a:solidFill>
              <a:ln w="9525">
                <a:noFill/>
                <a:round/>
                <a:headEnd/>
                <a:tailEnd/>
              </a:ln>
            </p:spPr>
            <p:txBody>
              <a:bodyPr/>
              <a:lstStyle/>
              <a:p>
                <a:endParaRPr lang="en-US">
                  <a:solidFill>
                    <a:srgbClr val="000000"/>
                  </a:solidFill>
                </a:endParaRPr>
              </a:p>
            </p:txBody>
          </p:sp>
          <p:sp>
            <p:nvSpPr>
              <p:cNvPr id="25836" name="Freeform 149"/>
              <p:cNvSpPr>
                <a:spLocks/>
              </p:cNvSpPr>
              <p:nvPr/>
            </p:nvSpPr>
            <p:spPr bwMode="auto">
              <a:xfrm>
                <a:off x="9866" y="7689"/>
                <a:ext cx="174" cy="361"/>
              </a:xfrm>
              <a:custGeom>
                <a:avLst/>
                <a:gdLst>
                  <a:gd name="T0" fmla="*/ 148 w 174"/>
                  <a:gd name="T1" fmla="*/ 14 h 361"/>
                  <a:gd name="T2" fmla="*/ 156 w 174"/>
                  <a:gd name="T3" fmla="*/ 42 h 361"/>
                  <a:gd name="T4" fmla="*/ 148 w 174"/>
                  <a:gd name="T5" fmla="*/ 68 h 361"/>
                  <a:gd name="T6" fmla="*/ 129 w 174"/>
                  <a:gd name="T7" fmla="*/ 88 h 361"/>
                  <a:gd name="T8" fmla="*/ 112 w 174"/>
                  <a:gd name="T9" fmla="*/ 106 h 361"/>
                  <a:gd name="T10" fmla="*/ 100 w 174"/>
                  <a:gd name="T11" fmla="*/ 124 h 361"/>
                  <a:gd name="T12" fmla="*/ 89 w 174"/>
                  <a:gd name="T13" fmla="*/ 144 h 361"/>
                  <a:gd name="T14" fmla="*/ 78 w 174"/>
                  <a:gd name="T15" fmla="*/ 164 h 361"/>
                  <a:gd name="T16" fmla="*/ 67 w 174"/>
                  <a:gd name="T17" fmla="*/ 184 h 361"/>
                  <a:gd name="T18" fmla="*/ 55 w 174"/>
                  <a:gd name="T19" fmla="*/ 204 h 361"/>
                  <a:gd name="T20" fmla="*/ 42 w 174"/>
                  <a:gd name="T21" fmla="*/ 226 h 361"/>
                  <a:gd name="T22" fmla="*/ 29 w 174"/>
                  <a:gd name="T23" fmla="*/ 247 h 361"/>
                  <a:gd name="T24" fmla="*/ 16 w 174"/>
                  <a:gd name="T25" fmla="*/ 282 h 361"/>
                  <a:gd name="T26" fmla="*/ 5 w 174"/>
                  <a:gd name="T27" fmla="*/ 333 h 361"/>
                  <a:gd name="T28" fmla="*/ 0 w 174"/>
                  <a:gd name="T29" fmla="*/ 361 h 361"/>
                  <a:gd name="T30" fmla="*/ 6 w 174"/>
                  <a:gd name="T31" fmla="*/ 360 h 361"/>
                  <a:gd name="T32" fmla="*/ 12 w 174"/>
                  <a:gd name="T33" fmla="*/ 344 h 361"/>
                  <a:gd name="T34" fmla="*/ 19 w 174"/>
                  <a:gd name="T35" fmla="*/ 314 h 361"/>
                  <a:gd name="T36" fmla="*/ 26 w 174"/>
                  <a:gd name="T37" fmla="*/ 284 h 361"/>
                  <a:gd name="T38" fmla="*/ 37 w 174"/>
                  <a:gd name="T39" fmla="*/ 256 h 361"/>
                  <a:gd name="T40" fmla="*/ 54 w 174"/>
                  <a:gd name="T41" fmla="*/ 231 h 361"/>
                  <a:gd name="T42" fmla="*/ 71 w 174"/>
                  <a:gd name="T43" fmla="*/ 207 h 361"/>
                  <a:gd name="T44" fmla="*/ 89 w 174"/>
                  <a:gd name="T45" fmla="*/ 184 h 361"/>
                  <a:gd name="T46" fmla="*/ 107 w 174"/>
                  <a:gd name="T47" fmla="*/ 160 h 361"/>
                  <a:gd name="T48" fmla="*/ 123 w 174"/>
                  <a:gd name="T49" fmla="*/ 139 h 361"/>
                  <a:gd name="T50" fmla="*/ 138 w 174"/>
                  <a:gd name="T51" fmla="*/ 120 h 361"/>
                  <a:gd name="T52" fmla="*/ 154 w 174"/>
                  <a:gd name="T53" fmla="*/ 102 h 361"/>
                  <a:gd name="T54" fmla="*/ 166 w 174"/>
                  <a:gd name="T55" fmla="*/ 82 h 361"/>
                  <a:gd name="T56" fmla="*/ 174 w 174"/>
                  <a:gd name="T57" fmla="*/ 62 h 361"/>
                  <a:gd name="T58" fmla="*/ 172 w 174"/>
                  <a:gd name="T59" fmla="*/ 42 h 361"/>
                  <a:gd name="T60" fmla="*/ 161 w 174"/>
                  <a:gd name="T61" fmla="*/ 25 h 361"/>
                  <a:gd name="T62" fmla="*/ 146 w 174"/>
                  <a:gd name="T63" fmla="*/ 8 h 361"/>
                  <a:gd name="T64" fmla="*/ 139 w 174"/>
                  <a:gd name="T65" fmla="*/ 0 h 361"/>
                  <a:gd name="T66" fmla="*/ 139 w 174"/>
                  <a:gd name="T67" fmla="*/ 0 h 361"/>
                  <a:gd name="T68" fmla="*/ 139 w 174"/>
                  <a:gd name="T69" fmla="*/ 0 h 3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4"/>
                  <a:gd name="T106" fmla="*/ 0 h 361"/>
                  <a:gd name="T107" fmla="*/ 174 w 174"/>
                  <a:gd name="T108" fmla="*/ 361 h 3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4" h="361">
                    <a:moveTo>
                      <a:pt x="139" y="0"/>
                    </a:moveTo>
                    <a:lnTo>
                      <a:pt x="148" y="14"/>
                    </a:lnTo>
                    <a:lnTo>
                      <a:pt x="154" y="28"/>
                    </a:lnTo>
                    <a:lnTo>
                      <a:pt x="156" y="42"/>
                    </a:lnTo>
                    <a:lnTo>
                      <a:pt x="154" y="57"/>
                    </a:lnTo>
                    <a:lnTo>
                      <a:pt x="148" y="68"/>
                    </a:lnTo>
                    <a:lnTo>
                      <a:pt x="139" y="78"/>
                    </a:lnTo>
                    <a:lnTo>
                      <a:pt x="129" y="88"/>
                    </a:lnTo>
                    <a:lnTo>
                      <a:pt x="120" y="98"/>
                    </a:lnTo>
                    <a:lnTo>
                      <a:pt x="112" y="106"/>
                    </a:lnTo>
                    <a:lnTo>
                      <a:pt x="106" y="115"/>
                    </a:lnTo>
                    <a:lnTo>
                      <a:pt x="100" y="124"/>
                    </a:lnTo>
                    <a:lnTo>
                      <a:pt x="94" y="133"/>
                    </a:lnTo>
                    <a:lnTo>
                      <a:pt x="89" y="144"/>
                    </a:lnTo>
                    <a:lnTo>
                      <a:pt x="84" y="154"/>
                    </a:lnTo>
                    <a:lnTo>
                      <a:pt x="78" y="164"/>
                    </a:lnTo>
                    <a:lnTo>
                      <a:pt x="73" y="173"/>
                    </a:lnTo>
                    <a:lnTo>
                      <a:pt x="67" y="184"/>
                    </a:lnTo>
                    <a:lnTo>
                      <a:pt x="61" y="194"/>
                    </a:lnTo>
                    <a:lnTo>
                      <a:pt x="55" y="204"/>
                    </a:lnTo>
                    <a:lnTo>
                      <a:pt x="48" y="215"/>
                    </a:lnTo>
                    <a:lnTo>
                      <a:pt x="42" y="226"/>
                    </a:lnTo>
                    <a:lnTo>
                      <a:pt x="36" y="236"/>
                    </a:lnTo>
                    <a:lnTo>
                      <a:pt x="29" y="247"/>
                    </a:lnTo>
                    <a:lnTo>
                      <a:pt x="25" y="257"/>
                    </a:lnTo>
                    <a:lnTo>
                      <a:pt x="16" y="282"/>
                    </a:lnTo>
                    <a:lnTo>
                      <a:pt x="9" y="308"/>
                    </a:lnTo>
                    <a:lnTo>
                      <a:pt x="5" y="333"/>
                    </a:lnTo>
                    <a:lnTo>
                      <a:pt x="0" y="359"/>
                    </a:lnTo>
                    <a:lnTo>
                      <a:pt x="0" y="361"/>
                    </a:lnTo>
                    <a:lnTo>
                      <a:pt x="3" y="361"/>
                    </a:lnTo>
                    <a:lnTo>
                      <a:pt x="6" y="360"/>
                    </a:lnTo>
                    <a:lnTo>
                      <a:pt x="8" y="358"/>
                    </a:lnTo>
                    <a:lnTo>
                      <a:pt x="12" y="344"/>
                    </a:lnTo>
                    <a:lnTo>
                      <a:pt x="16" y="329"/>
                    </a:lnTo>
                    <a:lnTo>
                      <a:pt x="19" y="314"/>
                    </a:lnTo>
                    <a:lnTo>
                      <a:pt x="22" y="298"/>
                    </a:lnTo>
                    <a:lnTo>
                      <a:pt x="26" y="284"/>
                    </a:lnTo>
                    <a:lnTo>
                      <a:pt x="31" y="270"/>
                    </a:lnTo>
                    <a:lnTo>
                      <a:pt x="37" y="256"/>
                    </a:lnTo>
                    <a:lnTo>
                      <a:pt x="45" y="243"/>
                    </a:lnTo>
                    <a:lnTo>
                      <a:pt x="54" y="231"/>
                    </a:lnTo>
                    <a:lnTo>
                      <a:pt x="62" y="220"/>
                    </a:lnTo>
                    <a:lnTo>
                      <a:pt x="71" y="207"/>
                    </a:lnTo>
                    <a:lnTo>
                      <a:pt x="79" y="195"/>
                    </a:lnTo>
                    <a:lnTo>
                      <a:pt x="89" y="184"/>
                    </a:lnTo>
                    <a:lnTo>
                      <a:pt x="98" y="171"/>
                    </a:lnTo>
                    <a:lnTo>
                      <a:pt x="107" y="160"/>
                    </a:lnTo>
                    <a:lnTo>
                      <a:pt x="116" y="148"/>
                    </a:lnTo>
                    <a:lnTo>
                      <a:pt x="123" y="139"/>
                    </a:lnTo>
                    <a:lnTo>
                      <a:pt x="131" y="129"/>
                    </a:lnTo>
                    <a:lnTo>
                      <a:pt x="138" y="120"/>
                    </a:lnTo>
                    <a:lnTo>
                      <a:pt x="146" y="111"/>
                    </a:lnTo>
                    <a:lnTo>
                      <a:pt x="154" y="102"/>
                    </a:lnTo>
                    <a:lnTo>
                      <a:pt x="160" y="92"/>
                    </a:lnTo>
                    <a:lnTo>
                      <a:pt x="166" y="82"/>
                    </a:lnTo>
                    <a:lnTo>
                      <a:pt x="172" y="72"/>
                    </a:lnTo>
                    <a:lnTo>
                      <a:pt x="174" y="62"/>
                    </a:lnTo>
                    <a:lnTo>
                      <a:pt x="174" y="51"/>
                    </a:lnTo>
                    <a:lnTo>
                      <a:pt x="172" y="42"/>
                    </a:lnTo>
                    <a:lnTo>
                      <a:pt x="167" y="33"/>
                    </a:lnTo>
                    <a:lnTo>
                      <a:pt x="161" y="25"/>
                    </a:lnTo>
                    <a:lnTo>
                      <a:pt x="154" y="17"/>
                    </a:lnTo>
                    <a:lnTo>
                      <a:pt x="146" y="8"/>
                    </a:lnTo>
                    <a:lnTo>
                      <a:pt x="139" y="0"/>
                    </a:lnTo>
                    <a:close/>
                  </a:path>
                </a:pathLst>
              </a:custGeom>
              <a:solidFill>
                <a:srgbClr val="000000"/>
              </a:solidFill>
              <a:ln w="9525">
                <a:noFill/>
                <a:round/>
                <a:headEnd/>
                <a:tailEnd/>
              </a:ln>
            </p:spPr>
            <p:txBody>
              <a:bodyPr/>
              <a:lstStyle/>
              <a:p>
                <a:endParaRPr lang="en-US">
                  <a:solidFill>
                    <a:srgbClr val="000000"/>
                  </a:solidFill>
                </a:endParaRPr>
              </a:p>
            </p:txBody>
          </p:sp>
          <p:sp>
            <p:nvSpPr>
              <p:cNvPr id="25837" name="Freeform 150"/>
              <p:cNvSpPr>
                <a:spLocks/>
              </p:cNvSpPr>
              <p:nvPr/>
            </p:nvSpPr>
            <p:spPr bwMode="auto">
              <a:xfrm>
                <a:off x="9646" y="7798"/>
                <a:ext cx="240" cy="388"/>
              </a:xfrm>
              <a:custGeom>
                <a:avLst/>
                <a:gdLst>
                  <a:gd name="T0" fmla="*/ 232 w 240"/>
                  <a:gd name="T1" fmla="*/ 35 h 388"/>
                  <a:gd name="T2" fmla="*/ 223 w 240"/>
                  <a:gd name="T3" fmla="*/ 102 h 388"/>
                  <a:gd name="T4" fmla="*/ 202 w 240"/>
                  <a:gd name="T5" fmla="*/ 148 h 388"/>
                  <a:gd name="T6" fmla="*/ 183 w 240"/>
                  <a:gd name="T7" fmla="*/ 173 h 388"/>
                  <a:gd name="T8" fmla="*/ 161 w 240"/>
                  <a:gd name="T9" fmla="*/ 196 h 388"/>
                  <a:gd name="T10" fmla="*/ 140 w 240"/>
                  <a:gd name="T11" fmla="*/ 219 h 388"/>
                  <a:gd name="T12" fmla="*/ 130 w 240"/>
                  <a:gd name="T13" fmla="*/ 237 h 388"/>
                  <a:gd name="T14" fmla="*/ 128 w 240"/>
                  <a:gd name="T15" fmla="*/ 245 h 388"/>
                  <a:gd name="T16" fmla="*/ 124 w 240"/>
                  <a:gd name="T17" fmla="*/ 257 h 388"/>
                  <a:gd name="T18" fmla="*/ 114 w 240"/>
                  <a:gd name="T19" fmla="*/ 269 h 388"/>
                  <a:gd name="T20" fmla="*/ 100 w 240"/>
                  <a:gd name="T21" fmla="*/ 279 h 388"/>
                  <a:gd name="T22" fmla="*/ 88 w 240"/>
                  <a:gd name="T23" fmla="*/ 286 h 388"/>
                  <a:gd name="T24" fmla="*/ 75 w 240"/>
                  <a:gd name="T25" fmla="*/ 293 h 388"/>
                  <a:gd name="T26" fmla="*/ 64 w 240"/>
                  <a:gd name="T27" fmla="*/ 300 h 388"/>
                  <a:gd name="T28" fmla="*/ 50 w 240"/>
                  <a:gd name="T29" fmla="*/ 312 h 388"/>
                  <a:gd name="T30" fmla="*/ 34 w 240"/>
                  <a:gd name="T31" fmla="*/ 332 h 388"/>
                  <a:gd name="T32" fmla="*/ 19 w 240"/>
                  <a:gd name="T33" fmla="*/ 352 h 388"/>
                  <a:gd name="T34" fmla="*/ 7 w 240"/>
                  <a:gd name="T35" fmla="*/ 372 h 388"/>
                  <a:gd name="T36" fmla="*/ 0 w 240"/>
                  <a:gd name="T37" fmla="*/ 384 h 388"/>
                  <a:gd name="T38" fmla="*/ 1 w 240"/>
                  <a:gd name="T39" fmla="*/ 388 h 388"/>
                  <a:gd name="T40" fmla="*/ 14 w 240"/>
                  <a:gd name="T41" fmla="*/ 376 h 388"/>
                  <a:gd name="T42" fmla="*/ 33 w 240"/>
                  <a:gd name="T43" fmla="*/ 352 h 388"/>
                  <a:gd name="T44" fmla="*/ 52 w 240"/>
                  <a:gd name="T45" fmla="*/ 330 h 388"/>
                  <a:gd name="T46" fmla="*/ 77 w 240"/>
                  <a:gd name="T47" fmla="*/ 311 h 388"/>
                  <a:gd name="T48" fmla="*/ 101 w 240"/>
                  <a:gd name="T49" fmla="*/ 303 h 388"/>
                  <a:gd name="T50" fmla="*/ 113 w 240"/>
                  <a:gd name="T51" fmla="*/ 300 h 388"/>
                  <a:gd name="T52" fmla="*/ 125 w 240"/>
                  <a:gd name="T53" fmla="*/ 295 h 388"/>
                  <a:gd name="T54" fmla="*/ 136 w 240"/>
                  <a:gd name="T55" fmla="*/ 288 h 388"/>
                  <a:gd name="T56" fmla="*/ 148 w 240"/>
                  <a:gd name="T57" fmla="*/ 273 h 388"/>
                  <a:gd name="T58" fmla="*/ 148 w 240"/>
                  <a:gd name="T59" fmla="*/ 251 h 388"/>
                  <a:gd name="T60" fmla="*/ 150 w 240"/>
                  <a:gd name="T61" fmla="*/ 230 h 388"/>
                  <a:gd name="T62" fmla="*/ 164 w 240"/>
                  <a:gd name="T63" fmla="*/ 213 h 388"/>
                  <a:gd name="T64" fmla="*/ 178 w 240"/>
                  <a:gd name="T65" fmla="*/ 200 h 388"/>
                  <a:gd name="T66" fmla="*/ 191 w 240"/>
                  <a:gd name="T67" fmla="*/ 186 h 388"/>
                  <a:gd name="T68" fmla="*/ 207 w 240"/>
                  <a:gd name="T69" fmla="*/ 167 h 388"/>
                  <a:gd name="T70" fmla="*/ 224 w 240"/>
                  <a:gd name="T71" fmla="*/ 139 h 388"/>
                  <a:gd name="T72" fmla="*/ 237 w 240"/>
                  <a:gd name="T73" fmla="*/ 94 h 388"/>
                  <a:gd name="T74" fmla="*/ 236 w 240"/>
                  <a:gd name="T75" fmla="*/ 31 h 388"/>
                  <a:gd name="T76" fmla="*/ 230 w 240"/>
                  <a:gd name="T77" fmla="*/ 0 h 388"/>
                  <a:gd name="T78" fmla="*/ 229 w 240"/>
                  <a:gd name="T79" fmla="*/ 0 h 388"/>
                  <a:gd name="T80" fmla="*/ 229 w 240"/>
                  <a:gd name="T81" fmla="*/ 0 h 3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0"/>
                  <a:gd name="T124" fmla="*/ 0 h 388"/>
                  <a:gd name="T125" fmla="*/ 240 w 240"/>
                  <a:gd name="T126" fmla="*/ 388 h 3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0" h="388">
                    <a:moveTo>
                      <a:pt x="229" y="0"/>
                    </a:moveTo>
                    <a:lnTo>
                      <a:pt x="232" y="35"/>
                    </a:lnTo>
                    <a:lnTo>
                      <a:pt x="230" y="69"/>
                    </a:lnTo>
                    <a:lnTo>
                      <a:pt x="223" y="102"/>
                    </a:lnTo>
                    <a:lnTo>
                      <a:pt x="209" y="135"/>
                    </a:lnTo>
                    <a:lnTo>
                      <a:pt x="202" y="148"/>
                    </a:lnTo>
                    <a:lnTo>
                      <a:pt x="192" y="161"/>
                    </a:lnTo>
                    <a:lnTo>
                      <a:pt x="183" y="173"/>
                    </a:lnTo>
                    <a:lnTo>
                      <a:pt x="172" y="184"/>
                    </a:lnTo>
                    <a:lnTo>
                      <a:pt x="161" y="196"/>
                    </a:lnTo>
                    <a:lnTo>
                      <a:pt x="150" y="207"/>
                    </a:lnTo>
                    <a:lnTo>
                      <a:pt x="140" y="219"/>
                    </a:lnTo>
                    <a:lnTo>
                      <a:pt x="131" y="233"/>
                    </a:lnTo>
                    <a:lnTo>
                      <a:pt x="130" y="237"/>
                    </a:lnTo>
                    <a:lnTo>
                      <a:pt x="129" y="241"/>
                    </a:lnTo>
                    <a:lnTo>
                      <a:pt x="128" y="245"/>
                    </a:lnTo>
                    <a:lnTo>
                      <a:pt x="127" y="249"/>
                    </a:lnTo>
                    <a:lnTo>
                      <a:pt x="124" y="257"/>
                    </a:lnTo>
                    <a:lnTo>
                      <a:pt x="120" y="263"/>
                    </a:lnTo>
                    <a:lnTo>
                      <a:pt x="114" y="269"/>
                    </a:lnTo>
                    <a:lnTo>
                      <a:pt x="106" y="275"/>
                    </a:lnTo>
                    <a:lnTo>
                      <a:pt x="100" y="279"/>
                    </a:lnTo>
                    <a:lnTo>
                      <a:pt x="94" y="282"/>
                    </a:lnTo>
                    <a:lnTo>
                      <a:pt x="88" y="286"/>
                    </a:lnTo>
                    <a:lnTo>
                      <a:pt x="81" y="289"/>
                    </a:lnTo>
                    <a:lnTo>
                      <a:pt x="75" y="293"/>
                    </a:lnTo>
                    <a:lnTo>
                      <a:pt x="69" y="296"/>
                    </a:lnTo>
                    <a:lnTo>
                      <a:pt x="64" y="300"/>
                    </a:lnTo>
                    <a:lnTo>
                      <a:pt x="58" y="304"/>
                    </a:lnTo>
                    <a:lnTo>
                      <a:pt x="50" y="312"/>
                    </a:lnTo>
                    <a:lnTo>
                      <a:pt x="41" y="322"/>
                    </a:lnTo>
                    <a:lnTo>
                      <a:pt x="34" y="332"/>
                    </a:lnTo>
                    <a:lnTo>
                      <a:pt x="27" y="341"/>
                    </a:lnTo>
                    <a:lnTo>
                      <a:pt x="19" y="352"/>
                    </a:lnTo>
                    <a:lnTo>
                      <a:pt x="13" y="363"/>
                    </a:lnTo>
                    <a:lnTo>
                      <a:pt x="7" y="372"/>
                    </a:lnTo>
                    <a:lnTo>
                      <a:pt x="1" y="382"/>
                    </a:lnTo>
                    <a:lnTo>
                      <a:pt x="0" y="384"/>
                    </a:lnTo>
                    <a:lnTo>
                      <a:pt x="0" y="387"/>
                    </a:lnTo>
                    <a:lnTo>
                      <a:pt x="1" y="388"/>
                    </a:lnTo>
                    <a:lnTo>
                      <a:pt x="4" y="387"/>
                    </a:lnTo>
                    <a:lnTo>
                      <a:pt x="14" y="376"/>
                    </a:lnTo>
                    <a:lnTo>
                      <a:pt x="24" y="365"/>
                    </a:lnTo>
                    <a:lnTo>
                      <a:pt x="33" y="352"/>
                    </a:lnTo>
                    <a:lnTo>
                      <a:pt x="43" y="340"/>
                    </a:lnTo>
                    <a:lnTo>
                      <a:pt x="52" y="330"/>
                    </a:lnTo>
                    <a:lnTo>
                      <a:pt x="63" y="320"/>
                    </a:lnTo>
                    <a:lnTo>
                      <a:pt x="77" y="311"/>
                    </a:lnTo>
                    <a:lnTo>
                      <a:pt x="94" y="305"/>
                    </a:lnTo>
                    <a:lnTo>
                      <a:pt x="101" y="303"/>
                    </a:lnTo>
                    <a:lnTo>
                      <a:pt x="107" y="302"/>
                    </a:lnTo>
                    <a:lnTo>
                      <a:pt x="113" y="300"/>
                    </a:lnTo>
                    <a:lnTo>
                      <a:pt x="119" y="298"/>
                    </a:lnTo>
                    <a:lnTo>
                      <a:pt x="125" y="295"/>
                    </a:lnTo>
                    <a:lnTo>
                      <a:pt x="131" y="292"/>
                    </a:lnTo>
                    <a:lnTo>
                      <a:pt x="136" y="288"/>
                    </a:lnTo>
                    <a:lnTo>
                      <a:pt x="141" y="284"/>
                    </a:lnTo>
                    <a:lnTo>
                      <a:pt x="148" y="273"/>
                    </a:lnTo>
                    <a:lnTo>
                      <a:pt x="150" y="262"/>
                    </a:lnTo>
                    <a:lnTo>
                      <a:pt x="148" y="251"/>
                    </a:lnTo>
                    <a:lnTo>
                      <a:pt x="147" y="239"/>
                    </a:lnTo>
                    <a:lnTo>
                      <a:pt x="150" y="230"/>
                    </a:lnTo>
                    <a:lnTo>
                      <a:pt x="157" y="221"/>
                    </a:lnTo>
                    <a:lnTo>
                      <a:pt x="164" y="213"/>
                    </a:lnTo>
                    <a:lnTo>
                      <a:pt x="172" y="207"/>
                    </a:lnTo>
                    <a:lnTo>
                      <a:pt x="178" y="200"/>
                    </a:lnTo>
                    <a:lnTo>
                      <a:pt x="185" y="193"/>
                    </a:lnTo>
                    <a:lnTo>
                      <a:pt x="191" y="186"/>
                    </a:lnTo>
                    <a:lnTo>
                      <a:pt x="197" y="179"/>
                    </a:lnTo>
                    <a:lnTo>
                      <a:pt x="207" y="167"/>
                    </a:lnTo>
                    <a:lnTo>
                      <a:pt x="217" y="154"/>
                    </a:lnTo>
                    <a:lnTo>
                      <a:pt x="224" y="139"/>
                    </a:lnTo>
                    <a:lnTo>
                      <a:pt x="230" y="125"/>
                    </a:lnTo>
                    <a:lnTo>
                      <a:pt x="237" y="94"/>
                    </a:lnTo>
                    <a:lnTo>
                      <a:pt x="240" y="62"/>
                    </a:lnTo>
                    <a:lnTo>
                      <a:pt x="236" y="31"/>
                    </a:lnTo>
                    <a:lnTo>
                      <a:pt x="230" y="0"/>
                    </a:lnTo>
                    <a:lnTo>
                      <a:pt x="229" y="0"/>
                    </a:lnTo>
                    <a:close/>
                  </a:path>
                </a:pathLst>
              </a:custGeom>
              <a:solidFill>
                <a:srgbClr val="000000"/>
              </a:solidFill>
              <a:ln w="9525">
                <a:noFill/>
                <a:round/>
                <a:headEnd/>
                <a:tailEnd/>
              </a:ln>
            </p:spPr>
            <p:txBody>
              <a:bodyPr/>
              <a:lstStyle/>
              <a:p>
                <a:endParaRPr lang="en-US">
                  <a:solidFill>
                    <a:srgbClr val="000000"/>
                  </a:solidFill>
                </a:endParaRPr>
              </a:p>
            </p:txBody>
          </p:sp>
          <p:sp>
            <p:nvSpPr>
              <p:cNvPr id="25838" name="Freeform 151"/>
              <p:cNvSpPr>
                <a:spLocks/>
              </p:cNvSpPr>
              <p:nvPr/>
            </p:nvSpPr>
            <p:spPr bwMode="auto">
              <a:xfrm>
                <a:off x="9650" y="8042"/>
                <a:ext cx="226" cy="161"/>
              </a:xfrm>
              <a:custGeom>
                <a:avLst/>
                <a:gdLst>
                  <a:gd name="T0" fmla="*/ 226 w 226"/>
                  <a:gd name="T1" fmla="*/ 0 h 161"/>
                  <a:gd name="T2" fmla="*/ 217 w 226"/>
                  <a:gd name="T3" fmla="*/ 11 h 161"/>
                  <a:gd name="T4" fmla="*/ 207 w 226"/>
                  <a:gd name="T5" fmla="*/ 20 h 161"/>
                  <a:gd name="T6" fmla="*/ 194 w 226"/>
                  <a:gd name="T7" fmla="*/ 29 h 161"/>
                  <a:gd name="T8" fmla="*/ 182 w 226"/>
                  <a:gd name="T9" fmla="*/ 37 h 161"/>
                  <a:gd name="T10" fmla="*/ 170 w 226"/>
                  <a:gd name="T11" fmla="*/ 45 h 161"/>
                  <a:gd name="T12" fmla="*/ 160 w 226"/>
                  <a:gd name="T13" fmla="*/ 53 h 161"/>
                  <a:gd name="T14" fmla="*/ 153 w 226"/>
                  <a:gd name="T15" fmla="*/ 64 h 161"/>
                  <a:gd name="T16" fmla="*/ 149 w 226"/>
                  <a:gd name="T17" fmla="*/ 78 h 161"/>
                  <a:gd name="T18" fmla="*/ 149 w 226"/>
                  <a:gd name="T19" fmla="*/ 83 h 161"/>
                  <a:gd name="T20" fmla="*/ 149 w 226"/>
                  <a:gd name="T21" fmla="*/ 88 h 161"/>
                  <a:gd name="T22" fmla="*/ 151 w 226"/>
                  <a:gd name="T23" fmla="*/ 93 h 161"/>
                  <a:gd name="T24" fmla="*/ 152 w 226"/>
                  <a:gd name="T25" fmla="*/ 98 h 161"/>
                  <a:gd name="T26" fmla="*/ 152 w 226"/>
                  <a:gd name="T27" fmla="*/ 106 h 161"/>
                  <a:gd name="T28" fmla="*/ 151 w 226"/>
                  <a:gd name="T29" fmla="*/ 115 h 161"/>
                  <a:gd name="T30" fmla="*/ 147 w 226"/>
                  <a:gd name="T31" fmla="*/ 122 h 161"/>
                  <a:gd name="T32" fmla="*/ 142 w 226"/>
                  <a:gd name="T33" fmla="*/ 128 h 161"/>
                  <a:gd name="T34" fmla="*/ 136 w 226"/>
                  <a:gd name="T35" fmla="*/ 133 h 161"/>
                  <a:gd name="T36" fmla="*/ 129 w 226"/>
                  <a:gd name="T37" fmla="*/ 138 h 161"/>
                  <a:gd name="T38" fmla="*/ 120 w 226"/>
                  <a:gd name="T39" fmla="*/ 141 h 161"/>
                  <a:gd name="T40" fmla="*/ 110 w 226"/>
                  <a:gd name="T41" fmla="*/ 144 h 161"/>
                  <a:gd name="T42" fmla="*/ 97 w 226"/>
                  <a:gd name="T43" fmla="*/ 146 h 161"/>
                  <a:gd name="T44" fmla="*/ 84 w 226"/>
                  <a:gd name="T45" fmla="*/ 147 h 161"/>
                  <a:gd name="T46" fmla="*/ 71 w 226"/>
                  <a:gd name="T47" fmla="*/ 147 h 161"/>
                  <a:gd name="T48" fmla="*/ 58 w 226"/>
                  <a:gd name="T49" fmla="*/ 146 h 161"/>
                  <a:gd name="T50" fmla="*/ 45 w 226"/>
                  <a:gd name="T51" fmla="*/ 145 h 161"/>
                  <a:gd name="T52" fmla="*/ 32 w 226"/>
                  <a:gd name="T53" fmla="*/ 143 h 161"/>
                  <a:gd name="T54" fmla="*/ 19 w 226"/>
                  <a:gd name="T55" fmla="*/ 142 h 161"/>
                  <a:gd name="T56" fmla="*/ 6 w 226"/>
                  <a:gd name="T57" fmla="*/ 141 h 161"/>
                  <a:gd name="T58" fmla="*/ 3 w 226"/>
                  <a:gd name="T59" fmla="*/ 142 h 161"/>
                  <a:gd name="T60" fmla="*/ 1 w 226"/>
                  <a:gd name="T61" fmla="*/ 144 h 161"/>
                  <a:gd name="T62" fmla="*/ 0 w 226"/>
                  <a:gd name="T63" fmla="*/ 147 h 161"/>
                  <a:gd name="T64" fmla="*/ 2 w 226"/>
                  <a:gd name="T65" fmla="*/ 149 h 161"/>
                  <a:gd name="T66" fmla="*/ 23 w 226"/>
                  <a:gd name="T67" fmla="*/ 156 h 161"/>
                  <a:gd name="T68" fmla="*/ 45 w 226"/>
                  <a:gd name="T69" fmla="*/ 159 h 161"/>
                  <a:gd name="T70" fmla="*/ 67 w 226"/>
                  <a:gd name="T71" fmla="*/ 161 h 161"/>
                  <a:gd name="T72" fmla="*/ 87 w 226"/>
                  <a:gd name="T73" fmla="*/ 159 h 161"/>
                  <a:gd name="T74" fmla="*/ 108 w 226"/>
                  <a:gd name="T75" fmla="*/ 155 h 161"/>
                  <a:gd name="T76" fmla="*/ 126 w 226"/>
                  <a:gd name="T77" fmla="*/ 147 h 161"/>
                  <a:gd name="T78" fmla="*/ 143 w 226"/>
                  <a:gd name="T79" fmla="*/ 136 h 161"/>
                  <a:gd name="T80" fmla="*/ 159 w 226"/>
                  <a:gd name="T81" fmla="*/ 122 h 161"/>
                  <a:gd name="T82" fmla="*/ 166 w 226"/>
                  <a:gd name="T83" fmla="*/ 103 h 161"/>
                  <a:gd name="T84" fmla="*/ 166 w 226"/>
                  <a:gd name="T85" fmla="*/ 85 h 161"/>
                  <a:gd name="T86" fmla="*/ 169 w 226"/>
                  <a:gd name="T87" fmla="*/ 67 h 161"/>
                  <a:gd name="T88" fmla="*/ 185 w 226"/>
                  <a:gd name="T89" fmla="*/ 51 h 161"/>
                  <a:gd name="T90" fmla="*/ 192 w 226"/>
                  <a:gd name="T91" fmla="*/ 45 h 161"/>
                  <a:gd name="T92" fmla="*/ 199 w 226"/>
                  <a:gd name="T93" fmla="*/ 40 h 161"/>
                  <a:gd name="T94" fmla="*/ 205 w 226"/>
                  <a:gd name="T95" fmla="*/ 34 h 161"/>
                  <a:gd name="T96" fmla="*/ 210 w 226"/>
                  <a:gd name="T97" fmla="*/ 29 h 161"/>
                  <a:gd name="T98" fmla="*/ 215 w 226"/>
                  <a:gd name="T99" fmla="*/ 22 h 161"/>
                  <a:gd name="T100" fmla="*/ 220 w 226"/>
                  <a:gd name="T101" fmla="*/ 15 h 161"/>
                  <a:gd name="T102" fmla="*/ 224 w 226"/>
                  <a:gd name="T103" fmla="*/ 8 h 161"/>
                  <a:gd name="T104" fmla="*/ 226 w 226"/>
                  <a:gd name="T105" fmla="*/ 0 h 161"/>
                  <a:gd name="T106" fmla="*/ 226 w 226"/>
                  <a:gd name="T107" fmla="*/ 0 h 161"/>
                  <a:gd name="T108" fmla="*/ 226 w 226"/>
                  <a:gd name="T109" fmla="*/ 0 h 161"/>
                  <a:gd name="T110" fmla="*/ 226 w 226"/>
                  <a:gd name="T111" fmla="*/ 0 h 161"/>
                  <a:gd name="T112" fmla="*/ 226 w 226"/>
                  <a:gd name="T113" fmla="*/ 0 h 161"/>
                  <a:gd name="T114" fmla="*/ 226 w 226"/>
                  <a:gd name="T115" fmla="*/ 0 h 1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6"/>
                  <a:gd name="T175" fmla="*/ 0 h 161"/>
                  <a:gd name="T176" fmla="*/ 226 w 226"/>
                  <a:gd name="T177" fmla="*/ 161 h 1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6" h="161">
                    <a:moveTo>
                      <a:pt x="226" y="0"/>
                    </a:moveTo>
                    <a:lnTo>
                      <a:pt x="217" y="11"/>
                    </a:lnTo>
                    <a:lnTo>
                      <a:pt x="207" y="20"/>
                    </a:lnTo>
                    <a:lnTo>
                      <a:pt x="194" y="29"/>
                    </a:lnTo>
                    <a:lnTo>
                      <a:pt x="182" y="37"/>
                    </a:lnTo>
                    <a:lnTo>
                      <a:pt x="170" y="45"/>
                    </a:lnTo>
                    <a:lnTo>
                      <a:pt x="160" y="53"/>
                    </a:lnTo>
                    <a:lnTo>
                      <a:pt x="153" y="64"/>
                    </a:lnTo>
                    <a:lnTo>
                      <a:pt x="149" y="78"/>
                    </a:lnTo>
                    <a:lnTo>
                      <a:pt x="149" y="83"/>
                    </a:lnTo>
                    <a:lnTo>
                      <a:pt x="149" y="88"/>
                    </a:lnTo>
                    <a:lnTo>
                      <a:pt x="151" y="93"/>
                    </a:lnTo>
                    <a:lnTo>
                      <a:pt x="152" y="98"/>
                    </a:lnTo>
                    <a:lnTo>
                      <a:pt x="152" y="106"/>
                    </a:lnTo>
                    <a:lnTo>
                      <a:pt x="151" y="115"/>
                    </a:lnTo>
                    <a:lnTo>
                      <a:pt x="147" y="122"/>
                    </a:lnTo>
                    <a:lnTo>
                      <a:pt x="142" y="128"/>
                    </a:lnTo>
                    <a:lnTo>
                      <a:pt x="136" y="133"/>
                    </a:lnTo>
                    <a:lnTo>
                      <a:pt x="129" y="138"/>
                    </a:lnTo>
                    <a:lnTo>
                      <a:pt x="120" y="141"/>
                    </a:lnTo>
                    <a:lnTo>
                      <a:pt x="110" y="144"/>
                    </a:lnTo>
                    <a:lnTo>
                      <a:pt x="97" y="146"/>
                    </a:lnTo>
                    <a:lnTo>
                      <a:pt x="84" y="147"/>
                    </a:lnTo>
                    <a:lnTo>
                      <a:pt x="71" y="147"/>
                    </a:lnTo>
                    <a:lnTo>
                      <a:pt x="58" y="146"/>
                    </a:lnTo>
                    <a:lnTo>
                      <a:pt x="45" y="145"/>
                    </a:lnTo>
                    <a:lnTo>
                      <a:pt x="32" y="143"/>
                    </a:lnTo>
                    <a:lnTo>
                      <a:pt x="19" y="142"/>
                    </a:lnTo>
                    <a:lnTo>
                      <a:pt x="6" y="141"/>
                    </a:lnTo>
                    <a:lnTo>
                      <a:pt x="3" y="142"/>
                    </a:lnTo>
                    <a:lnTo>
                      <a:pt x="1" y="144"/>
                    </a:lnTo>
                    <a:lnTo>
                      <a:pt x="0" y="147"/>
                    </a:lnTo>
                    <a:lnTo>
                      <a:pt x="2" y="149"/>
                    </a:lnTo>
                    <a:lnTo>
                      <a:pt x="23" y="156"/>
                    </a:lnTo>
                    <a:lnTo>
                      <a:pt x="45" y="159"/>
                    </a:lnTo>
                    <a:lnTo>
                      <a:pt x="67" y="161"/>
                    </a:lnTo>
                    <a:lnTo>
                      <a:pt x="87" y="159"/>
                    </a:lnTo>
                    <a:lnTo>
                      <a:pt x="108" y="155"/>
                    </a:lnTo>
                    <a:lnTo>
                      <a:pt x="126" y="147"/>
                    </a:lnTo>
                    <a:lnTo>
                      <a:pt x="143" y="136"/>
                    </a:lnTo>
                    <a:lnTo>
                      <a:pt x="159" y="122"/>
                    </a:lnTo>
                    <a:lnTo>
                      <a:pt x="166" y="103"/>
                    </a:lnTo>
                    <a:lnTo>
                      <a:pt x="166" y="85"/>
                    </a:lnTo>
                    <a:lnTo>
                      <a:pt x="169" y="67"/>
                    </a:lnTo>
                    <a:lnTo>
                      <a:pt x="185" y="51"/>
                    </a:lnTo>
                    <a:lnTo>
                      <a:pt x="192" y="45"/>
                    </a:lnTo>
                    <a:lnTo>
                      <a:pt x="199" y="40"/>
                    </a:lnTo>
                    <a:lnTo>
                      <a:pt x="205" y="34"/>
                    </a:lnTo>
                    <a:lnTo>
                      <a:pt x="210" y="29"/>
                    </a:lnTo>
                    <a:lnTo>
                      <a:pt x="215" y="22"/>
                    </a:lnTo>
                    <a:lnTo>
                      <a:pt x="220" y="15"/>
                    </a:lnTo>
                    <a:lnTo>
                      <a:pt x="224" y="8"/>
                    </a:lnTo>
                    <a:lnTo>
                      <a:pt x="226" y="0"/>
                    </a:lnTo>
                    <a:close/>
                  </a:path>
                </a:pathLst>
              </a:custGeom>
              <a:solidFill>
                <a:srgbClr val="000000"/>
              </a:solidFill>
              <a:ln w="9525">
                <a:noFill/>
                <a:round/>
                <a:headEnd/>
                <a:tailEnd/>
              </a:ln>
            </p:spPr>
            <p:txBody>
              <a:bodyPr/>
              <a:lstStyle/>
              <a:p>
                <a:endParaRPr lang="en-US">
                  <a:solidFill>
                    <a:srgbClr val="000000"/>
                  </a:solidFill>
                </a:endParaRPr>
              </a:p>
            </p:txBody>
          </p:sp>
          <p:sp>
            <p:nvSpPr>
              <p:cNvPr id="25839" name="Freeform 152"/>
              <p:cNvSpPr>
                <a:spLocks/>
              </p:cNvSpPr>
              <p:nvPr/>
            </p:nvSpPr>
            <p:spPr bwMode="auto">
              <a:xfrm>
                <a:off x="9906" y="7362"/>
                <a:ext cx="340" cy="488"/>
              </a:xfrm>
              <a:custGeom>
                <a:avLst/>
                <a:gdLst>
                  <a:gd name="T0" fmla="*/ 16 w 340"/>
                  <a:gd name="T1" fmla="*/ 12 h 488"/>
                  <a:gd name="T2" fmla="*/ 47 w 340"/>
                  <a:gd name="T3" fmla="*/ 35 h 488"/>
                  <a:gd name="T4" fmla="*/ 75 w 340"/>
                  <a:gd name="T5" fmla="*/ 61 h 488"/>
                  <a:gd name="T6" fmla="*/ 99 w 340"/>
                  <a:gd name="T7" fmla="*/ 88 h 488"/>
                  <a:gd name="T8" fmla="*/ 121 w 340"/>
                  <a:gd name="T9" fmla="*/ 120 h 488"/>
                  <a:gd name="T10" fmla="*/ 136 w 340"/>
                  <a:gd name="T11" fmla="*/ 158 h 488"/>
                  <a:gd name="T12" fmla="*/ 145 w 340"/>
                  <a:gd name="T13" fmla="*/ 197 h 488"/>
                  <a:gd name="T14" fmla="*/ 151 w 340"/>
                  <a:gd name="T15" fmla="*/ 237 h 488"/>
                  <a:gd name="T16" fmla="*/ 159 w 340"/>
                  <a:gd name="T17" fmla="*/ 274 h 488"/>
                  <a:gd name="T18" fmla="*/ 168 w 340"/>
                  <a:gd name="T19" fmla="*/ 308 h 488"/>
                  <a:gd name="T20" fmla="*/ 182 w 340"/>
                  <a:gd name="T21" fmla="*/ 341 h 488"/>
                  <a:gd name="T22" fmla="*/ 203 w 340"/>
                  <a:gd name="T23" fmla="*/ 370 h 488"/>
                  <a:gd name="T24" fmla="*/ 229 w 340"/>
                  <a:gd name="T25" fmla="*/ 398 h 488"/>
                  <a:gd name="T26" fmla="*/ 261 w 340"/>
                  <a:gd name="T27" fmla="*/ 425 h 488"/>
                  <a:gd name="T28" fmla="*/ 293 w 340"/>
                  <a:gd name="T29" fmla="*/ 449 h 488"/>
                  <a:gd name="T30" fmla="*/ 324 w 340"/>
                  <a:gd name="T31" fmla="*/ 475 h 488"/>
                  <a:gd name="T32" fmla="*/ 340 w 340"/>
                  <a:gd name="T33" fmla="*/ 488 h 488"/>
                  <a:gd name="T34" fmla="*/ 340 w 340"/>
                  <a:gd name="T35" fmla="*/ 488 h 488"/>
                  <a:gd name="T36" fmla="*/ 327 w 340"/>
                  <a:gd name="T37" fmla="*/ 473 h 488"/>
                  <a:gd name="T38" fmla="*/ 298 w 340"/>
                  <a:gd name="T39" fmla="*/ 445 h 488"/>
                  <a:gd name="T40" fmla="*/ 268 w 340"/>
                  <a:gd name="T41" fmla="*/ 416 h 488"/>
                  <a:gd name="T42" fmla="*/ 242 w 340"/>
                  <a:gd name="T43" fmla="*/ 388 h 488"/>
                  <a:gd name="T44" fmla="*/ 217 w 340"/>
                  <a:gd name="T45" fmla="*/ 355 h 488"/>
                  <a:gd name="T46" fmla="*/ 200 w 340"/>
                  <a:gd name="T47" fmla="*/ 316 h 488"/>
                  <a:gd name="T48" fmla="*/ 190 w 340"/>
                  <a:gd name="T49" fmla="*/ 276 h 488"/>
                  <a:gd name="T50" fmla="*/ 183 w 340"/>
                  <a:gd name="T51" fmla="*/ 235 h 488"/>
                  <a:gd name="T52" fmla="*/ 176 w 340"/>
                  <a:gd name="T53" fmla="*/ 199 h 488"/>
                  <a:gd name="T54" fmla="*/ 167 w 340"/>
                  <a:gd name="T55" fmla="*/ 166 h 488"/>
                  <a:gd name="T56" fmla="*/ 154 w 340"/>
                  <a:gd name="T57" fmla="*/ 135 h 488"/>
                  <a:gd name="T58" fmla="*/ 136 w 340"/>
                  <a:gd name="T59" fmla="*/ 105 h 488"/>
                  <a:gd name="T60" fmla="*/ 110 w 340"/>
                  <a:gd name="T61" fmla="*/ 78 h 488"/>
                  <a:gd name="T62" fmla="*/ 81 w 340"/>
                  <a:gd name="T63" fmla="*/ 54 h 488"/>
                  <a:gd name="T64" fmla="*/ 49 w 340"/>
                  <a:gd name="T65" fmla="*/ 32 h 488"/>
                  <a:gd name="T66" fmla="*/ 18 w 340"/>
                  <a:gd name="T67" fmla="*/ 11 h 488"/>
                  <a:gd name="T68" fmla="*/ 0 w 340"/>
                  <a:gd name="T69" fmla="*/ 0 h 488"/>
                  <a:gd name="T70" fmla="*/ 0 w 340"/>
                  <a:gd name="T71" fmla="*/ 1 h 488"/>
                  <a:gd name="T72" fmla="*/ 0 w 340"/>
                  <a:gd name="T73" fmla="*/ 1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0"/>
                  <a:gd name="T112" fmla="*/ 0 h 488"/>
                  <a:gd name="T113" fmla="*/ 340 w 340"/>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0" h="488">
                    <a:moveTo>
                      <a:pt x="0" y="1"/>
                    </a:moveTo>
                    <a:lnTo>
                      <a:pt x="16" y="12"/>
                    </a:lnTo>
                    <a:lnTo>
                      <a:pt x="32" y="23"/>
                    </a:lnTo>
                    <a:lnTo>
                      <a:pt x="47" y="35"/>
                    </a:lnTo>
                    <a:lnTo>
                      <a:pt x="61" y="47"/>
                    </a:lnTo>
                    <a:lnTo>
                      <a:pt x="75" y="61"/>
                    </a:lnTo>
                    <a:lnTo>
                      <a:pt x="88" y="74"/>
                    </a:lnTo>
                    <a:lnTo>
                      <a:pt x="99" y="88"/>
                    </a:lnTo>
                    <a:lnTo>
                      <a:pt x="110" y="103"/>
                    </a:lnTo>
                    <a:lnTo>
                      <a:pt x="121" y="120"/>
                    </a:lnTo>
                    <a:lnTo>
                      <a:pt x="130" y="139"/>
                    </a:lnTo>
                    <a:lnTo>
                      <a:pt x="136" y="158"/>
                    </a:lnTo>
                    <a:lnTo>
                      <a:pt x="140" y="178"/>
                    </a:lnTo>
                    <a:lnTo>
                      <a:pt x="145" y="197"/>
                    </a:lnTo>
                    <a:lnTo>
                      <a:pt x="149" y="218"/>
                    </a:lnTo>
                    <a:lnTo>
                      <a:pt x="151" y="237"/>
                    </a:lnTo>
                    <a:lnTo>
                      <a:pt x="155" y="257"/>
                    </a:lnTo>
                    <a:lnTo>
                      <a:pt x="159" y="274"/>
                    </a:lnTo>
                    <a:lnTo>
                      <a:pt x="162" y="291"/>
                    </a:lnTo>
                    <a:lnTo>
                      <a:pt x="168" y="308"/>
                    </a:lnTo>
                    <a:lnTo>
                      <a:pt x="175" y="324"/>
                    </a:lnTo>
                    <a:lnTo>
                      <a:pt x="182" y="341"/>
                    </a:lnTo>
                    <a:lnTo>
                      <a:pt x="192" y="355"/>
                    </a:lnTo>
                    <a:lnTo>
                      <a:pt x="203" y="370"/>
                    </a:lnTo>
                    <a:lnTo>
                      <a:pt x="215" y="385"/>
                    </a:lnTo>
                    <a:lnTo>
                      <a:pt x="229" y="398"/>
                    </a:lnTo>
                    <a:lnTo>
                      <a:pt x="245" y="411"/>
                    </a:lnTo>
                    <a:lnTo>
                      <a:pt x="261" y="425"/>
                    </a:lnTo>
                    <a:lnTo>
                      <a:pt x="277" y="437"/>
                    </a:lnTo>
                    <a:lnTo>
                      <a:pt x="293" y="449"/>
                    </a:lnTo>
                    <a:lnTo>
                      <a:pt x="309" y="462"/>
                    </a:lnTo>
                    <a:lnTo>
                      <a:pt x="324" y="475"/>
                    </a:lnTo>
                    <a:lnTo>
                      <a:pt x="339" y="488"/>
                    </a:lnTo>
                    <a:lnTo>
                      <a:pt x="340" y="488"/>
                    </a:lnTo>
                    <a:lnTo>
                      <a:pt x="340" y="487"/>
                    </a:lnTo>
                    <a:lnTo>
                      <a:pt x="327" y="473"/>
                    </a:lnTo>
                    <a:lnTo>
                      <a:pt x="312" y="459"/>
                    </a:lnTo>
                    <a:lnTo>
                      <a:pt x="298" y="445"/>
                    </a:lnTo>
                    <a:lnTo>
                      <a:pt x="283" y="431"/>
                    </a:lnTo>
                    <a:lnTo>
                      <a:pt x="268" y="416"/>
                    </a:lnTo>
                    <a:lnTo>
                      <a:pt x="255" y="402"/>
                    </a:lnTo>
                    <a:lnTo>
                      <a:pt x="242" y="388"/>
                    </a:lnTo>
                    <a:lnTo>
                      <a:pt x="229" y="372"/>
                    </a:lnTo>
                    <a:lnTo>
                      <a:pt x="217" y="355"/>
                    </a:lnTo>
                    <a:lnTo>
                      <a:pt x="207" y="335"/>
                    </a:lnTo>
                    <a:lnTo>
                      <a:pt x="200" y="316"/>
                    </a:lnTo>
                    <a:lnTo>
                      <a:pt x="195" y="296"/>
                    </a:lnTo>
                    <a:lnTo>
                      <a:pt x="190" y="276"/>
                    </a:lnTo>
                    <a:lnTo>
                      <a:pt x="187" y="255"/>
                    </a:lnTo>
                    <a:lnTo>
                      <a:pt x="183" y="235"/>
                    </a:lnTo>
                    <a:lnTo>
                      <a:pt x="179" y="216"/>
                    </a:lnTo>
                    <a:lnTo>
                      <a:pt x="176" y="199"/>
                    </a:lnTo>
                    <a:lnTo>
                      <a:pt x="172" y="183"/>
                    </a:lnTo>
                    <a:lnTo>
                      <a:pt x="167" y="166"/>
                    </a:lnTo>
                    <a:lnTo>
                      <a:pt x="161" y="150"/>
                    </a:lnTo>
                    <a:lnTo>
                      <a:pt x="154" y="135"/>
                    </a:lnTo>
                    <a:lnTo>
                      <a:pt x="145" y="119"/>
                    </a:lnTo>
                    <a:lnTo>
                      <a:pt x="136" y="105"/>
                    </a:lnTo>
                    <a:lnTo>
                      <a:pt x="123" y="92"/>
                    </a:lnTo>
                    <a:lnTo>
                      <a:pt x="110" y="78"/>
                    </a:lnTo>
                    <a:lnTo>
                      <a:pt x="95" y="66"/>
                    </a:lnTo>
                    <a:lnTo>
                      <a:pt x="81" y="54"/>
                    </a:lnTo>
                    <a:lnTo>
                      <a:pt x="66" y="42"/>
                    </a:lnTo>
                    <a:lnTo>
                      <a:pt x="49" y="32"/>
                    </a:lnTo>
                    <a:lnTo>
                      <a:pt x="33" y="22"/>
                    </a:lnTo>
                    <a:lnTo>
                      <a:pt x="18" y="11"/>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840" name="Freeform 153"/>
              <p:cNvSpPr>
                <a:spLocks/>
              </p:cNvSpPr>
              <p:nvPr/>
            </p:nvSpPr>
            <p:spPr bwMode="auto">
              <a:xfrm>
                <a:off x="10122" y="7746"/>
                <a:ext cx="128" cy="396"/>
              </a:xfrm>
              <a:custGeom>
                <a:avLst/>
                <a:gdLst>
                  <a:gd name="T0" fmla="*/ 66 w 128"/>
                  <a:gd name="T1" fmla="*/ 12 h 396"/>
                  <a:gd name="T2" fmla="*/ 85 w 128"/>
                  <a:gd name="T3" fmla="*/ 38 h 396"/>
                  <a:gd name="T4" fmla="*/ 100 w 128"/>
                  <a:gd name="T5" fmla="*/ 65 h 396"/>
                  <a:gd name="T6" fmla="*/ 107 w 128"/>
                  <a:gd name="T7" fmla="*/ 94 h 396"/>
                  <a:gd name="T8" fmla="*/ 101 w 128"/>
                  <a:gd name="T9" fmla="*/ 132 h 396"/>
                  <a:gd name="T10" fmla="*/ 93 w 128"/>
                  <a:gd name="T11" fmla="*/ 180 h 396"/>
                  <a:gd name="T12" fmla="*/ 82 w 128"/>
                  <a:gd name="T13" fmla="*/ 216 h 396"/>
                  <a:gd name="T14" fmla="*/ 71 w 128"/>
                  <a:gd name="T15" fmla="*/ 243 h 396"/>
                  <a:gd name="T16" fmla="*/ 61 w 128"/>
                  <a:gd name="T17" fmla="*/ 272 h 396"/>
                  <a:gd name="T18" fmla="*/ 50 w 128"/>
                  <a:gd name="T19" fmla="*/ 303 h 396"/>
                  <a:gd name="T20" fmla="*/ 35 w 128"/>
                  <a:gd name="T21" fmla="*/ 327 h 396"/>
                  <a:gd name="T22" fmla="*/ 23 w 128"/>
                  <a:gd name="T23" fmla="*/ 345 h 396"/>
                  <a:gd name="T24" fmla="*/ 12 w 128"/>
                  <a:gd name="T25" fmla="*/ 364 h 396"/>
                  <a:gd name="T26" fmla="*/ 4 w 128"/>
                  <a:gd name="T27" fmla="*/ 385 h 396"/>
                  <a:gd name="T28" fmla="*/ 0 w 128"/>
                  <a:gd name="T29" fmla="*/ 396 h 396"/>
                  <a:gd name="T30" fmla="*/ 1 w 128"/>
                  <a:gd name="T31" fmla="*/ 395 h 396"/>
                  <a:gd name="T32" fmla="*/ 7 w 128"/>
                  <a:gd name="T33" fmla="*/ 380 h 396"/>
                  <a:gd name="T34" fmla="*/ 22 w 128"/>
                  <a:gd name="T35" fmla="*/ 354 h 396"/>
                  <a:gd name="T36" fmla="*/ 40 w 128"/>
                  <a:gd name="T37" fmla="*/ 329 h 396"/>
                  <a:gd name="T38" fmla="*/ 57 w 128"/>
                  <a:gd name="T39" fmla="*/ 303 h 396"/>
                  <a:gd name="T40" fmla="*/ 71 w 128"/>
                  <a:gd name="T41" fmla="*/ 275 h 396"/>
                  <a:gd name="T42" fmla="*/ 82 w 128"/>
                  <a:gd name="T43" fmla="*/ 246 h 396"/>
                  <a:gd name="T44" fmla="*/ 94 w 128"/>
                  <a:gd name="T45" fmla="*/ 220 h 396"/>
                  <a:gd name="T46" fmla="*/ 103 w 128"/>
                  <a:gd name="T47" fmla="*/ 196 h 396"/>
                  <a:gd name="T48" fmla="*/ 113 w 128"/>
                  <a:gd name="T49" fmla="*/ 158 h 396"/>
                  <a:gd name="T50" fmla="*/ 128 w 128"/>
                  <a:gd name="T51" fmla="*/ 107 h 396"/>
                  <a:gd name="T52" fmla="*/ 119 w 128"/>
                  <a:gd name="T53" fmla="*/ 68 h 396"/>
                  <a:gd name="T54" fmla="*/ 105 w 128"/>
                  <a:gd name="T55" fmla="*/ 48 h 396"/>
                  <a:gd name="T56" fmla="*/ 85 w 128"/>
                  <a:gd name="T57" fmla="*/ 28 h 396"/>
                  <a:gd name="T58" fmla="*/ 66 w 128"/>
                  <a:gd name="T59" fmla="*/ 9 h 396"/>
                  <a:gd name="T60" fmla="*/ 56 w 128"/>
                  <a:gd name="T61" fmla="*/ 0 h 396"/>
                  <a:gd name="T62" fmla="*/ 56 w 128"/>
                  <a:gd name="T63" fmla="*/ 1 h 396"/>
                  <a:gd name="T64" fmla="*/ 56 w 128"/>
                  <a:gd name="T65" fmla="*/ 1 h 3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396"/>
                  <a:gd name="T101" fmla="*/ 128 w 128"/>
                  <a:gd name="T102" fmla="*/ 396 h 3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396">
                    <a:moveTo>
                      <a:pt x="56" y="1"/>
                    </a:moveTo>
                    <a:lnTo>
                      <a:pt x="66" y="12"/>
                    </a:lnTo>
                    <a:lnTo>
                      <a:pt x="77" y="24"/>
                    </a:lnTo>
                    <a:lnTo>
                      <a:pt x="85" y="38"/>
                    </a:lnTo>
                    <a:lnTo>
                      <a:pt x="94" y="51"/>
                    </a:lnTo>
                    <a:lnTo>
                      <a:pt x="100" y="65"/>
                    </a:lnTo>
                    <a:lnTo>
                      <a:pt x="105" y="80"/>
                    </a:lnTo>
                    <a:lnTo>
                      <a:pt x="107" y="94"/>
                    </a:lnTo>
                    <a:lnTo>
                      <a:pt x="106" y="108"/>
                    </a:lnTo>
                    <a:lnTo>
                      <a:pt x="101" y="132"/>
                    </a:lnTo>
                    <a:lnTo>
                      <a:pt x="97" y="156"/>
                    </a:lnTo>
                    <a:lnTo>
                      <a:pt x="93" y="180"/>
                    </a:lnTo>
                    <a:lnTo>
                      <a:pt x="86" y="203"/>
                    </a:lnTo>
                    <a:lnTo>
                      <a:pt x="82" y="216"/>
                    </a:lnTo>
                    <a:lnTo>
                      <a:pt x="77" y="229"/>
                    </a:lnTo>
                    <a:lnTo>
                      <a:pt x="71" y="243"/>
                    </a:lnTo>
                    <a:lnTo>
                      <a:pt x="66" y="256"/>
                    </a:lnTo>
                    <a:lnTo>
                      <a:pt x="61" y="272"/>
                    </a:lnTo>
                    <a:lnTo>
                      <a:pt x="56" y="288"/>
                    </a:lnTo>
                    <a:lnTo>
                      <a:pt x="50" y="303"/>
                    </a:lnTo>
                    <a:lnTo>
                      <a:pt x="41" y="317"/>
                    </a:lnTo>
                    <a:lnTo>
                      <a:pt x="35" y="327"/>
                    </a:lnTo>
                    <a:lnTo>
                      <a:pt x="29" y="336"/>
                    </a:lnTo>
                    <a:lnTo>
                      <a:pt x="23" y="345"/>
                    </a:lnTo>
                    <a:lnTo>
                      <a:pt x="17" y="354"/>
                    </a:lnTo>
                    <a:lnTo>
                      <a:pt x="12" y="364"/>
                    </a:lnTo>
                    <a:lnTo>
                      <a:pt x="7" y="375"/>
                    </a:lnTo>
                    <a:lnTo>
                      <a:pt x="4" y="385"/>
                    </a:lnTo>
                    <a:lnTo>
                      <a:pt x="0" y="395"/>
                    </a:lnTo>
                    <a:lnTo>
                      <a:pt x="0" y="396"/>
                    </a:lnTo>
                    <a:lnTo>
                      <a:pt x="1" y="395"/>
                    </a:lnTo>
                    <a:lnTo>
                      <a:pt x="1" y="394"/>
                    </a:lnTo>
                    <a:lnTo>
                      <a:pt x="7" y="380"/>
                    </a:lnTo>
                    <a:lnTo>
                      <a:pt x="13" y="368"/>
                    </a:lnTo>
                    <a:lnTo>
                      <a:pt x="22" y="354"/>
                    </a:lnTo>
                    <a:lnTo>
                      <a:pt x="32" y="342"/>
                    </a:lnTo>
                    <a:lnTo>
                      <a:pt x="40" y="329"/>
                    </a:lnTo>
                    <a:lnTo>
                      <a:pt x="49" y="316"/>
                    </a:lnTo>
                    <a:lnTo>
                      <a:pt x="57" y="303"/>
                    </a:lnTo>
                    <a:lnTo>
                      <a:pt x="65" y="290"/>
                    </a:lnTo>
                    <a:lnTo>
                      <a:pt x="71" y="275"/>
                    </a:lnTo>
                    <a:lnTo>
                      <a:pt x="77" y="260"/>
                    </a:lnTo>
                    <a:lnTo>
                      <a:pt x="82" y="246"/>
                    </a:lnTo>
                    <a:lnTo>
                      <a:pt x="88" y="231"/>
                    </a:lnTo>
                    <a:lnTo>
                      <a:pt x="94" y="220"/>
                    </a:lnTo>
                    <a:lnTo>
                      <a:pt x="99" y="209"/>
                    </a:lnTo>
                    <a:lnTo>
                      <a:pt x="103" y="196"/>
                    </a:lnTo>
                    <a:lnTo>
                      <a:pt x="106" y="185"/>
                    </a:lnTo>
                    <a:lnTo>
                      <a:pt x="113" y="158"/>
                    </a:lnTo>
                    <a:lnTo>
                      <a:pt x="122" y="133"/>
                    </a:lnTo>
                    <a:lnTo>
                      <a:pt x="128" y="107"/>
                    </a:lnTo>
                    <a:lnTo>
                      <a:pt x="124" y="81"/>
                    </a:lnTo>
                    <a:lnTo>
                      <a:pt x="119" y="68"/>
                    </a:lnTo>
                    <a:lnTo>
                      <a:pt x="112" y="58"/>
                    </a:lnTo>
                    <a:lnTo>
                      <a:pt x="105" y="48"/>
                    </a:lnTo>
                    <a:lnTo>
                      <a:pt x="95" y="38"/>
                    </a:lnTo>
                    <a:lnTo>
                      <a:pt x="85" y="28"/>
                    </a:lnTo>
                    <a:lnTo>
                      <a:pt x="75" y="18"/>
                    </a:lnTo>
                    <a:lnTo>
                      <a:pt x="66" y="9"/>
                    </a:lnTo>
                    <a:lnTo>
                      <a:pt x="56" y="0"/>
                    </a:lnTo>
                    <a:lnTo>
                      <a:pt x="56" y="1"/>
                    </a:lnTo>
                    <a:close/>
                  </a:path>
                </a:pathLst>
              </a:custGeom>
              <a:solidFill>
                <a:srgbClr val="000000"/>
              </a:solidFill>
              <a:ln w="9525">
                <a:noFill/>
                <a:round/>
                <a:headEnd/>
                <a:tailEnd/>
              </a:ln>
            </p:spPr>
            <p:txBody>
              <a:bodyPr/>
              <a:lstStyle/>
              <a:p>
                <a:endParaRPr lang="en-US">
                  <a:solidFill>
                    <a:srgbClr val="000000"/>
                  </a:solidFill>
                </a:endParaRPr>
              </a:p>
            </p:txBody>
          </p:sp>
          <p:sp>
            <p:nvSpPr>
              <p:cNvPr id="25841" name="Freeform 154"/>
              <p:cNvSpPr>
                <a:spLocks/>
              </p:cNvSpPr>
              <p:nvPr/>
            </p:nvSpPr>
            <p:spPr bwMode="auto">
              <a:xfrm>
                <a:off x="10239" y="7866"/>
                <a:ext cx="68" cy="302"/>
              </a:xfrm>
              <a:custGeom>
                <a:avLst/>
                <a:gdLst>
                  <a:gd name="T0" fmla="*/ 68 w 68"/>
                  <a:gd name="T1" fmla="*/ 0 h 302"/>
                  <a:gd name="T2" fmla="*/ 58 w 68"/>
                  <a:gd name="T3" fmla="*/ 18 h 302"/>
                  <a:gd name="T4" fmla="*/ 51 w 68"/>
                  <a:gd name="T5" fmla="*/ 37 h 302"/>
                  <a:gd name="T6" fmla="*/ 42 w 68"/>
                  <a:gd name="T7" fmla="*/ 56 h 302"/>
                  <a:gd name="T8" fmla="*/ 36 w 68"/>
                  <a:gd name="T9" fmla="*/ 74 h 302"/>
                  <a:gd name="T10" fmla="*/ 30 w 68"/>
                  <a:gd name="T11" fmla="*/ 94 h 302"/>
                  <a:gd name="T12" fmla="*/ 24 w 68"/>
                  <a:gd name="T13" fmla="*/ 113 h 302"/>
                  <a:gd name="T14" fmla="*/ 18 w 68"/>
                  <a:gd name="T15" fmla="*/ 133 h 302"/>
                  <a:gd name="T16" fmla="*/ 13 w 68"/>
                  <a:gd name="T17" fmla="*/ 153 h 302"/>
                  <a:gd name="T18" fmla="*/ 10 w 68"/>
                  <a:gd name="T19" fmla="*/ 171 h 302"/>
                  <a:gd name="T20" fmla="*/ 8 w 68"/>
                  <a:gd name="T21" fmla="*/ 187 h 302"/>
                  <a:gd name="T22" fmla="*/ 7 w 68"/>
                  <a:gd name="T23" fmla="*/ 205 h 302"/>
                  <a:gd name="T24" fmla="*/ 7 w 68"/>
                  <a:gd name="T25" fmla="*/ 222 h 302"/>
                  <a:gd name="T26" fmla="*/ 5 w 68"/>
                  <a:gd name="T27" fmla="*/ 241 h 302"/>
                  <a:gd name="T28" fmla="*/ 2 w 68"/>
                  <a:gd name="T29" fmla="*/ 260 h 302"/>
                  <a:gd name="T30" fmla="*/ 0 w 68"/>
                  <a:gd name="T31" fmla="*/ 279 h 302"/>
                  <a:gd name="T32" fmla="*/ 1 w 68"/>
                  <a:gd name="T33" fmla="*/ 299 h 302"/>
                  <a:gd name="T34" fmla="*/ 4 w 68"/>
                  <a:gd name="T35" fmla="*/ 302 h 302"/>
                  <a:gd name="T36" fmla="*/ 7 w 68"/>
                  <a:gd name="T37" fmla="*/ 301 h 302"/>
                  <a:gd name="T38" fmla="*/ 11 w 68"/>
                  <a:gd name="T39" fmla="*/ 298 h 302"/>
                  <a:gd name="T40" fmla="*/ 12 w 68"/>
                  <a:gd name="T41" fmla="*/ 294 h 302"/>
                  <a:gd name="T42" fmla="*/ 17 w 68"/>
                  <a:gd name="T43" fmla="*/ 260 h 302"/>
                  <a:gd name="T44" fmla="*/ 18 w 68"/>
                  <a:gd name="T45" fmla="*/ 226 h 302"/>
                  <a:gd name="T46" fmla="*/ 19 w 68"/>
                  <a:gd name="T47" fmla="*/ 193 h 302"/>
                  <a:gd name="T48" fmla="*/ 21 w 68"/>
                  <a:gd name="T49" fmla="*/ 159 h 302"/>
                  <a:gd name="T50" fmla="*/ 23 w 68"/>
                  <a:gd name="T51" fmla="*/ 139 h 302"/>
                  <a:gd name="T52" fmla="*/ 27 w 68"/>
                  <a:gd name="T53" fmla="*/ 118 h 302"/>
                  <a:gd name="T54" fmla="*/ 32 w 68"/>
                  <a:gd name="T55" fmla="*/ 98 h 302"/>
                  <a:gd name="T56" fmla="*/ 36 w 68"/>
                  <a:gd name="T57" fmla="*/ 77 h 302"/>
                  <a:gd name="T58" fmla="*/ 42 w 68"/>
                  <a:gd name="T59" fmla="*/ 58 h 302"/>
                  <a:gd name="T60" fmla="*/ 51 w 68"/>
                  <a:gd name="T61" fmla="*/ 38 h 302"/>
                  <a:gd name="T62" fmla="*/ 58 w 68"/>
                  <a:gd name="T63" fmla="*/ 19 h 302"/>
                  <a:gd name="T64" fmla="*/ 68 w 68"/>
                  <a:gd name="T65" fmla="*/ 0 h 302"/>
                  <a:gd name="T66" fmla="*/ 68 w 68"/>
                  <a:gd name="T67" fmla="*/ 0 h 302"/>
                  <a:gd name="T68" fmla="*/ 68 w 68"/>
                  <a:gd name="T69" fmla="*/ 0 h 302"/>
                  <a:gd name="T70" fmla="*/ 68 w 68"/>
                  <a:gd name="T71" fmla="*/ 0 h 302"/>
                  <a:gd name="T72" fmla="*/ 68 w 68"/>
                  <a:gd name="T73" fmla="*/ 0 h 302"/>
                  <a:gd name="T74" fmla="*/ 68 w 68"/>
                  <a:gd name="T75" fmla="*/ 0 h 3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302"/>
                  <a:gd name="T116" fmla="*/ 68 w 68"/>
                  <a:gd name="T117" fmla="*/ 302 h 3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302">
                    <a:moveTo>
                      <a:pt x="68" y="0"/>
                    </a:moveTo>
                    <a:lnTo>
                      <a:pt x="58" y="18"/>
                    </a:lnTo>
                    <a:lnTo>
                      <a:pt x="51" y="37"/>
                    </a:lnTo>
                    <a:lnTo>
                      <a:pt x="42" y="56"/>
                    </a:lnTo>
                    <a:lnTo>
                      <a:pt x="36" y="74"/>
                    </a:lnTo>
                    <a:lnTo>
                      <a:pt x="30" y="94"/>
                    </a:lnTo>
                    <a:lnTo>
                      <a:pt x="24" y="113"/>
                    </a:lnTo>
                    <a:lnTo>
                      <a:pt x="18" y="133"/>
                    </a:lnTo>
                    <a:lnTo>
                      <a:pt x="13" y="153"/>
                    </a:lnTo>
                    <a:lnTo>
                      <a:pt x="10" y="171"/>
                    </a:lnTo>
                    <a:lnTo>
                      <a:pt x="8" y="187"/>
                    </a:lnTo>
                    <a:lnTo>
                      <a:pt x="7" y="205"/>
                    </a:lnTo>
                    <a:lnTo>
                      <a:pt x="7" y="222"/>
                    </a:lnTo>
                    <a:lnTo>
                      <a:pt x="5" y="241"/>
                    </a:lnTo>
                    <a:lnTo>
                      <a:pt x="2" y="260"/>
                    </a:lnTo>
                    <a:lnTo>
                      <a:pt x="0" y="279"/>
                    </a:lnTo>
                    <a:lnTo>
                      <a:pt x="1" y="299"/>
                    </a:lnTo>
                    <a:lnTo>
                      <a:pt x="4" y="302"/>
                    </a:lnTo>
                    <a:lnTo>
                      <a:pt x="7" y="301"/>
                    </a:lnTo>
                    <a:lnTo>
                      <a:pt x="11" y="298"/>
                    </a:lnTo>
                    <a:lnTo>
                      <a:pt x="12" y="294"/>
                    </a:lnTo>
                    <a:lnTo>
                      <a:pt x="17" y="260"/>
                    </a:lnTo>
                    <a:lnTo>
                      <a:pt x="18" y="226"/>
                    </a:lnTo>
                    <a:lnTo>
                      <a:pt x="19" y="193"/>
                    </a:lnTo>
                    <a:lnTo>
                      <a:pt x="21" y="159"/>
                    </a:lnTo>
                    <a:lnTo>
                      <a:pt x="23" y="139"/>
                    </a:lnTo>
                    <a:lnTo>
                      <a:pt x="27" y="118"/>
                    </a:lnTo>
                    <a:lnTo>
                      <a:pt x="32" y="98"/>
                    </a:lnTo>
                    <a:lnTo>
                      <a:pt x="36" y="77"/>
                    </a:lnTo>
                    <a:lnTo>
                      <a:pt x="42" y="58"/>
                    </a:lnTo>
                    <a:lnTo>
                      <a:pt x="51" y="38"/>
                    </a:lnTo>
                    <a:lnTo>
                      <a:pt x="58" y="19"/>
                    </a:lnTo>
                    <a:lnTo>
                      <a:pt x="68" y="0"/>
                    </a:lnTo>
                    <a:close/>
                  </a:path>
                </a:pathLst>
              </a:custGeom>
              <a:solidFill>
                <a:srgbClr val="000000"/>
              </a:solidFill>
              <a:ln w="9525">
                <a:noFill/>
                <a:round/>
                <a:headEnd/>
                <a:tailEnd/>
              </a:ln>
            </p:spPr>
            <p:txBody>
              <a:bodyPr/>
              <a:lstStyle/>
              <a:p>
                <a:endParaRPr lang="en-US">
                  <a:solidFill>
                    <a:srgbClr val="000000"/>
                  </a:solidFill>
                </a:endParaRPr>
              </a:p>
            </p:txBody>
          </p:sp>
          <p:sp>
            <p:nvSpPr>
              <p:cNvPr id="25842" name="Freeform 155"/>
              <p:cNvSpPr>
                <a:spLocks/>
              </p:cNvSpPr>
              <p:nvPr/>
            </p:nvSpPr>
            <p:spPr bwMode="auto">
              <a:xfrm>
                <a:off x="10302" y="7466"/>
                <a:ext cx="68" cy="369"/>
              </a:xfrm>
              <a:custGeom>
                <a:avLst/>
                <a:gdLst>
                  <a:gd name="T0" fmla="*/ 25 w 68"/>
                  <a:gd name="T1" fmla="*/ 369 h 369"/>
                  <a:gd name="T2" fmla="*/ 35 w 68"/>
                  <a:gd name="T3" fmla="*/ 351 h 369"/>
                  <a:gd name="T4" fmla="*/ 44 w 68"/>
                  <a:gd name="T5" fmla="*/ 333 h 369"/>
                  <a:gd name="T6" fmla="*/ 50 w 68"/>
                  <a:gd name="T7" fmla="*/ 313 h 369"/>
                  <a:gd name="T8" fmla="*/ 51 w 68"/>
                  <a:gd name="T9" fmla="*/ 294 h 369"/>
                  <a:gd name="T10" fmla="*/ 46 w 68"/>
                  <a:gd name="T11" fmla="*/ 272 h 369"/>
                  <a:gd name="T12" fmla="*/ 37 w 68"/>
                  <a:gd name="T13" fmla="*/ 252 h 369"/>
                  <a:gd name="T14" fmla="*/ 27 w 68"/>
                  <a:gd name="T15" fmla="*/ 231 h 369"/>
                  <a:gd name="T16" fmla="*/ 21 w 68"/>
                  <a:gd name="T17" fmla="*/ 210 h 369"/>
                  <a:gd name="T18" fmla="*/ 21 w 68"/>
                  <a:gd name="T19" fmla="*/ 185 h 369"/>
                  <a:gd name="T20" fmla="*/ 25 w 68"/>
                  <a:gd name="T21" fmla="*/ 160 h 369"/>
                  <a:gd name="T22" fmla="*/ 29 w 68"/>
                  <a:gd name="T23" fmla="*/ 135 h 369"/>
                  <a:gd name="T24" fmla="*/ 33 w 68"/>
                  <a:gd name="T25" fmla="*/ 111 h 369"/>
                  <a:gd name="T26" fmla="*/ 38 w 68"/>
                  <a:gd name="T27" fmla="*/ 82 h 369"/>
                  <a:gd name="T28" fmla="*/ 46 w 68"/>
                  <a:gd name="T29" fmla="*/ 54 h 369"/>
                  <a:gd name="T30" fmla="*/ 56 w 68"/>
                  <a:gd name="T31" fmla="*/ 26 h 369"/>
                  <a:gd name="T32" fmla="*/ 68 w 68"/>
                  <a:gd name="T33" fmla="*/ 1 h 369"/>
                  <a:gd name="T34" fmla="*/ 68 w 68"/>
                  <a:gd name="T35" fmla="*/ 0 h 369"/>
                  <a:gd name="T36" fmla="*/ 67 w 68"/>
                  <a:gd name="T37" fmla="*/ 0 h 369"/>
                  <a:gd name="T38" fmla="*/ 66 w 68"/>
                  <a:gd name="T39" fmla="*/ 0 h 369"/>
                  <a:gd name="T40" fmla="*/ 66 w 68"/>
                  <a:gd name="T41" fmla="*/ 1 h 369"/>
                  <a:gd name="T42" fmla="*/ 55 w 68"/>
                  <a:gd name="T43" fmla="*/ 23 h 369"/>
                  <a:gd name="T44" fmla="*/ 45 w 68"/>
                  <a:gd name="T45" fmla="*/ 46 h 369"/>
                  <a:gd name="T46" fmla="*/ 37 w 68"/>
                  <a:gd name="T47" fmla="*/ 70 h 369"/>
                  <a:gd name="T48" fmla="*/ 29 w 68"/>
                  <a:gd name="T49" fmla="*/ 93 h 369"/>
                  <a:gd name="T50" fmla="*/ 23 w 68"/>
                  <a:gd name="T51" fmla="*/ 117 h 369"/>
                  <a:gd name="T52" fmla="*/ 17 w 68"/>
                  <a:gd name="T53" fmla="*/ 141 h 369"/>
                  <a:gd name="T54" fmla="*/ 12 w 68"/>
                  <a:gd name="T55" fmla="*/ 165 h 369"/>
                  <a:gd name="T56" fmla="*/ 6 w 68"/>
                  <a:gd name="T57" fmla="*/ 189 h 369"/>
                  <a:gd name="T58" fmla="*/ 1 w 68"/>
                  <a:gd name="T59" fmla="*/ 211 h 369"/>
                  <a:gd name="T60" fmla="*/ 0 w 68"/>
                  <a:gd name="T61" fmla="*/ 231 h 369"/>
                  <a:gd name="T62" fmla="*/ 1 w 68"/>
                  <a:gd name="T63" fmla="*/ 252 h 369"/>
                  <a:gd name="T64" fmla="*/ 9 w 68"/>
                  <a:gd name="T65" fmla="*/ 273 h 369"/>
                  <a:gd name="T66" fmla="*/ 17 w 68"/>
                  <a:gd name="T67" fmla="*/ 296 h 369"/>
                  <a:gd name="T68" fmla="*/ 23 w 68"/>
                  <a:gd name="T69" fmla="*/ 321 h 369"/>
                  <a:gd name="T70" fmla="*/ 26 w 68"/>
                  <a:gd name="T71" fmla="*/ 344 h 369"/>
                  <a:gd name="T72" fmla="*/ 23 w 68"/>
                  <a:gd name="T73" fmla="*/ 369 h 369"/>
                  <a:gd name="T74" fmla="*/ 23 w 68"/>
                  <a:gd name="T75" fmla="*/ 369 h 369"/>
                  <a:gd name="T76" fmla="*/ 25 w 68"/>
                  <a:gd name="T77" fmla="*/ 369 h 369"/>
                  <a:gd name="T78" fmla="*/ 25 w 68"/>
                  <a:gd name="T79" fmla="*/ 369 h 369"/>
                  <a:gd name="T80" fmla="*/ 25 w 68"/>
                  <a:gd name="T81" fmla="*/ 369 h 369"/>
                  <a:gd name="T82" fmla="*/ 25 w 68"/>
                  <a:gd name="T83" fmla="*/ 369 h 3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369"/>
                  <a:gd name="T128" fmla="*/ 68 w 68"/>
                  <a:gd name="T129" fmla="*/ 369 h 3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369">
                    <a:moveTo>
                      <a:pt x="25" y="369"/>
                    </a:moveTo>
                    <a:lnTo>
                      <a:pt x="35" y="351"/>
                    </a:lnTo>
                    <a:lnTo>
                      <a:pt x="44" y="333"/>
                    </a:lnTo>
                    <a:lnTo>
                      <a:pt x="50" y="313"/>
                    </a:lnTo>
                    <a:lnTo>
                      <a:pt x="51" y="294"/>
                    </a:lnTo>
                    <a:lnTo>
                      <a:pt x="46" y="272"/>
                    </a:lnTo>
                    <a:lnTo>
                      <a:pt x="37" y="252"/>
                    </a:lnTo>
                    <a:lnTo>
                      <a:pt x="27" y="231"/>
                    </a:lnTo>
                    <a:lnTo>
                      <a:pt x="21" y="210"/>
                    </a:lnTo>
                    <a:lnTo>
                      <a:pt x="21" y="185"/>
                    </a:lnTo>
                    <a:lnTo>
                      <a:pt x="25" y="160"/>
                    </a:lnTo>
                    <a:lnTo>
                      <a:pt x="29" y="135"/>
                    </a:lnTo>
                    <a:lnTo>
                      <a:pt x="33" y="111"/>
                    </a:lnTo>
                    <a:lnTo>
                      <a:pt x="38" y="82"/>
                    </a:lnTo>
                    <a:lnTo>
                      <a:pt x="46" y="54"/>
                    </a:lnTo>
                    <a:lnTo>
                      <a:pt x="56" y="26"/>
                    </a:lnTo>
                    <a:lnTo>
                      <a:pt x="68" y="1"/>
                    </a:lnTo>
                    <a:lnTo>
                      <a:pt x="68" y="0"/>
                    </a:lnTo>
                    <a:lnTo>
                      <a:pt x="67" y="0"/>
                    </a:lnTo>
                    <a:lnTo>
                      <a:pt x="66" y="0"/>
                    </a:lnTo>
                    <a:lnTo>
                      <a:pt x="66" y="1"/>
                    </a:lnTo>
                    <a:lnTo>
                      <a:pt x="55" y="23"/>
                    </a:lnTo>
                    <a:lnTo>
                      <a:pt x="45" y="46"/>
                    </a:lnTo>
                    <a:lnTo>
                      <a:pt x="37" y="70"/>
                    </a:lnTo>
                    <a:lnTo>
                      <a:pt x="29" y="93"/>
                    </a:lnTo>
                    <a:lnTo>
                      <a:pt x="23" y="117"/>
                    </a:lnTo>
                    <a:lnTo>
                      <a:pt x="17" y="141"/>
                    </a:lnTo>
                    <a:lnTo>
                      <a:pt x="12" y="165"/>
                    </a:lnTo>
                    <a:lnTo>
                      <a:pt x="6" y="189"/>
                    </a:lnTo>
                    <a:lnTo>
                      <a:pt x="1" y="211"/>
                    </a:lnTo>
                    <a:lnTo>
                      <a:pt x="0" y="231"/>
                    </a:lnTo>
                    <a:lnTo>
                      <a:pt x="1" y="252"/>
                    </a:lnTo>
                    <a:lnTo>
                      <a:pt x="9" y="273"/>
                    </a:lnTo>
                    <a:lnTo>
                      <a:pt x="17" y="296"/>
                    </a:lnTo>
                    <a:lnTo>
                      <a:pt x="23" y="321"/>
                    </a:lnTo>
                    <a:lnTo>
                      <a:pt x="26" y="344"/>
                    </a:lnTo>
                    <a:lnTo>
                      <a:pt x="23" y="369"/>
                    </a:lnTo>
                    <a:lnTo>
                      <a:pt x="25" y="369"/>
                    </a:lnTo>
                    <a:close/>
                  </a:path>
                </a:pathLst>
              </a:custGeom>
              <a:solidFill>
                <a:srgbClr val="000000"/>
              </a:solidFill>
              <a:ln w="9525">
                <a:noFill/>
                <a:round/>
                <a:headEnd/>
                <a:tailEnd/>
              </a:ln>
            </p:spPr>
            <p:txBody>
              <a:bodyPr/>
              <a:lstStyle/>
              <a:p>
                <a:endParaRPr lang="en-US">
                  <a:solidFill>
                    <a:srgbClr val="000000"/>
                  </a:solidFill>
                </a:endParaRPr>
              </a:p>
            </p:txBody>
          </p:sp>
          <p:sp>
            <p:nvSpPr>
              <p:cNvPr id="25843" name="Freeform 156"/>
              <p:cNvSpPr>
                <a:spLocks/>
              </p:cNvSpPr>
              <p:nvPr/>
            </p:nvSpPr>
            <p:spPr bwMode="auto">
              <a:xfrm>
                <a:off x="8870" y="6702"/>
                <a:ext cx="582" cy="454"/>
              </a:xfrm>
              <a:custGeom>
                <a:avLst/>
                <a:gdLst>
                  <a:gd name="T0" fmla="*/ 20 w 582"/>
                  <a:gd name="T1" fmla="*/ 16 h 454"/>
                  <a:gd name="T2" fmla="*/ 60 w 582"/>
                  <a:gd name="T3" fmla="*/ 42 h 454"/>
                  <a:gd name="T4" fmla="*/ 100 w 582"/>
                  <a:gd name="T5" fmla="*/ 68 h 454"/>
                  <a:gd name="T6" fmla="*/ 138 w 582"/>
                  <a:gd name="T7" fmla="*/ 95 h 454"/>
                  <a:gd name="T8" fmla="*/ 177 w 582"/>
                  <a:gd name="T9" fmla="*/ 125 h 454"/>
                  <a:gd name="T10" fmla="*/ 215 w 582"/>
                  <a:gd name="T11" fmla="*/ 158 h 454"/>
                  <a:gd name="T12" fmla="*/ 251 w 582"/>
                  <a:gd name="T13" fmla="*/ 193 h 454"/>
                  <a:gd name="T14" fmla="*/ 286 w 582"/>
                  <a:gd name="T15" fmla="*/ 228 h 454"/>
                  <a:gd name="T16" fmla="*/ 319 w 582"/>
                  <a:gd name="T17" fmla="*/ 262 h 454"/>
                  <a:gd name="T18" fmla="*/ 352 w 582"/>
                  <a:gd name="T19" fmla="*/ 295 h 454"/>
                  <a:gd name="T20" fmla="*/ 383 w 582"/>
                  <a:gd name="T21" fmla="*/ 329 h 454"/>
                  <a:gd name="T22" fmla="*/ 415 w 582"/>
                  <a:gd name="T23" fmla="*/ 363 h 454"/>
                  <a:gd name="T24" fmla="*/ 437 w 582"/>
                  <a:gd name="T25" fmla="*/ 386 h 454"/>
                  <a:gd name="T26" fmla="*/ 448 w 582"/>
                  <a:gd name="T27" fmla="*/ 398 h 454"/>
                  <a:gd name="T28" fmla="*/ 462 w 582"/>
                  <a:gd name="T29" fmla="*/ 410 h 454"/>
                  <a:gd name="T30" fmla="*/ 476 w 582"/>
                  <a:gd name="T31" fmla="*/ 421 h 454"/>
                  <a:gd name="T32" fmla="*/ 496 w 582"/>
                  <a:gd name="T33" fmla="*/ 431 h 454"/>
                  <a:gd name="T34" fmla="*/ 519 w 582"/>
                  <a:gd name="T35" fmla="*/ 439 h 454"/>
                  <a:gd name="T36" fmla="*/ 545 w 582"/>
                  <a:gd name="T37" fmla="*/ 445 h 454"/>
                  <a:gd name="T38" fmla="*/ 569 w 582"/>
                  <a:gd name="T39" fmla="*/ 451 h 454"/>
                  <a:gd name="T40" fmla="*/ 582 w 582"/>
                  <a:gd name="T41" fmla="*/ 454 h 454"/>
                  <a:gd name="T42" fmla="*/ 582 w 582"/>
                  <a:gd name="T43" fmla="*/ 452 h 454"/>
                  <a:gd name="T44" fmla="*/ 570 w 582"/>
                  <a:gd name="T45" fmla="*/ 448 h 454"/>
                  <a:gd name="T46" fmla="*/ 545 w 582"/>
                  <a:gd name="T47" fmla="*/ 440 h 454"/>
                  <a:gd name="T48" fmla="*/ 519 w 582"/>
                  <a:gd name="T49" fmla="*/ 430 h 454"/>
                  <a:gd name="T50" fmla="*/ 498 w 582"/>
                  <a:gd name="T51" fmla="*/ 416 h 454"/>
                  <a:gd name="T52" fmla="*/ 486 w 582"/>
                  <a:gd name="T53" fmla="*/ 400 h 454"/>
                  <a:gd name="T54" fmla="*/ 479 w 582"/>
                  <a:gd name="T55" fmla="*/ 385 h 454"/>
                  <a:gd name="T56" fmla="*/ 468 w 582"/>
                  <a:gd name="T57" fmla="*/ 367 h 454"/>
                  <a:gd name="T58" fmla="*/ 452 w 582"/>
                  <a:gd name="T59" fmla="*/ 347 h 454"/>
                  <a:gd name="T60" fmla="*/ 429 w 582"/>
                  <a:gd name="T61" fmla="*/ 320 h 454"/>
                  <a:gd name="T62" fmla="*/ 400 w 582"/>
                  <a:gd name="T63" fmla="*/ 286 h 454"/>
                  <a:gd name="T64" fmla="*/ 368 w 582"/>
                  <a:gd name="T65" fmla="*/ 254 h 454"/>
                  <a:gd name="T66" fmla="*/ 336 w 582"/>
                  <a:gd name="T67" fmla="*/ 224 h 454"/>
                  <a:gd name="T68" fmla="*/ 302 w 582"/>
                  <a:gd name="T69" fmla="*/ 193 h 454"/>
                  <a:gd name="T70" fmla="*/ 266 w 582"/>
                  <a:gd name="T71" fmla="*/ 162 h 454"/>
                  <a:gd name="T72" fmla="*/ 229 w 582"/>
                  <a:gd name="T73" fmla="*/ 133 h 454"/>
                  <a:gd name="T74" fmla="*/ 190 w 582"/>
                  <a:gd name="T75" fmla="*/ 106 h 454"/>
                  <a:gd name="T76" fmla="*/ 150 w 582"/>
                  <a:gd name="T77" fmla="*/ 79 h 454"/>
                  <a:gd name="T78" fmla="*/ 109 w 582"/>
                  <a:gd name="T79" fmla="*/ 57 h 454"/>
                  <a:gd name="T80" fmla="*/ 65 w 582"/>
                  <a:gd name="T81" fmla="*/ 35 h 454"/>
                  <a:gd name="T82" fmla="*/ 22 w 582"/>
                  <a:gd name="T83" fmla="*/ 13 h 454"/>
                  <a:gd name="T84" fmla="*/ 1 w 582"/>
                  <a:gd name="T85" fmla="*/ 0 h 454"/>
                  <a:gd name="T86" fmla="*/ 0 w 582"/>
                  <a:gd name="T87" fmla="*/ 1 h 454"/>
                  <a:gd name="T88" fmla="*/ 0 w 582"/>
                  <a:gd name="T89" fmla="*/ 2 h 4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2"/>
                  <a:gd name="T136" fmla="*/ 0 h 454"/>
                  <a:gd name="T137" fmla="*/ 582 w 582"/>
                  <a:gd name="T138" fmla="*/ 454 h 4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2" h="454">
                    <a:moveTo>
                      <a:pt x="0" y="2"/>
                    </a:moveTo>
                    <a:lnTo>
                      <a:pt x="20" y="16"/>
                    </a:lnTo>
                    <a:lnTo>
                      <a:pt x="40" y="29"/>
                    </a:lnTo>
                    <a:lnTo>
                      <a:pt x="60" y="42"/>
                    </a:lnTo>
                    <a:lnTo>
                      <a:pt x="79" y="55"/>
                    </a:lnTo>
                    <a:lnTo>
                      <a:pt x="100" y="68"/>
                    </a:lnTo>
                    <a:lnTo>
                      <a:pt x="120" y="81"/>
                    </a:lnTo>
                    <a:lnTo>
                      <a:pt x="138" y="95"/>
                    </a:lnTo>
                    <a:lnTo>
                      <a:pt x="157" y="109"/>
                    </a:lnTo>
                    <a:lnTo>
                      <a:pt x="177" y="125"/>
                    </a:lnTo>
                    <a:lnTo>
                      <a:pt x="196" y="142"/>
                    </a:lnTo>
                    <a:lnTo>
                      <a:pt x="215" y="158"/>
                    </a:lnTo>
                    <a:lnTo>
                      <a:pt x="233" y="176"/>
                    </a:lnTo>
                    <a:lnTo>
                      <a:pt x="251" y="193"/>
                    </a:lnTo>
                    <a:lnTo>
                      <a:pt x="268" y="210"/>
                    </a:lnTo>
                    <a:lnTo>
                      <a:pt x="286" y="228"/>
                    </a:lnTo>
                    <a:lnTo>
                      <a:pt x="303" y="245"/>
                    </a:lnTo>
                    <a:lnTo>
                      <a:pt x="319" y="262"/>
                    </a:lnTo>
                    <a:lnTo>
                      <a:pt x="336" y="279"/>
                    </a:lnTo>
                    <a:lnTo>
                      <a:pt x="352" y="295"/>
                    </a:lnTo>
                    <a:lnTo>
                      <a:pt x="368" y="312"/>
                    </a:lnTo>
                    <a:lnTo>
                      <a:pt x="383" y="329"/>
                    </a:lnTo>
                    <a:lnTo>
                      <a:pt x="398" y="346"/>
                    </a:lnTo>
                    <a:lnTo>
                      <a:pt x="415" y="363"/>
                    </a:lnTo>
                    <a:lnTo>
                      <a:pt x="431" y="379"/>
                    </a:lnTo>
                    <a:lnTo>
                      <a:pt x="437" y="386"/>
                    </a:lnTo>
                    <a:lnTo>
                      <a:pt x="442" y="392"/>
                    </a:lnTo>
                    <a:lnTo>
                      <a:pt x="448" y="398"/>
                    </a:lnTo>
                    <a:lnTo>
                      <a:pt x="456" y="404"/>
                    </a:lnTo>
                    <a:lnTo>
                      <a:pt x="462" y="410"/>
                    </a:lnTo>
                    <a:lnTo>
                      <a:pt x="469" y="416"/>
                    </a:lnTo>
                    <a:lnTo>
                      <a:pt x="476" y="421"/>
                    </a:lnTo>
                    <a:lnTo>
                      <a:pt x="485" y="426"/>
                    </a:lnTo>
                    <a:lnTo>
                      <a:pt x="496" y="431"/>
                    </a:lnTo>
                    <a:lnTo>
                      <a:pt x="507" y="435"/>
                    </a:lnTo>
                    <a:lnTo>
                      <a:pt x="519" y="439"/>
                    </a:lnTo>
                    <a:lnTo>
                      <a:pt x="531" y="442"/>
                    </a:lnTo>
                    <a:lnTo>
                      <a:pt x="545" y="445"/>
                    </a:lnTo>
                    <a:lnTo>
                      <a:pt x="557" y="448"/>
                    </a:lnTo>
                    <a:lnTo>
                      <a:pt x="569" y="451"/>
                    </a:lnTo>
                    <a:lnTo>
                      <a:pt x="581" y="454"/>
                    </a:lnTo>
                    <a:lnTo>
                      <a:pt x="582" y="454"/>
                    </a:lnTo>
                    <a:lnTo>
                      <a:pt x="582" y="453"/>
                    </a:lnTo>
                    <a:lnTo>
                      <a:pt x="582" y="452"/>
                    </a:lnTo>
                    <a:lnTo>
                      <a:pt x="570" y="448"/>
                    </a:lnTo>
                    <a:lnTo>
                      <a:pt x="557" y="444"/>
                    </a:lnTo>
                    <a:lnTo>
                      <a:pt x="545" y="440"/>
                    </a:lnTo>
                    <a:lnTo>
                      <a:pt x="531" y="435"/>
                    </a:lnTo>
                    <a:lnTo>
                      <a:pt x="519" y="430"/>
                    </a:lnTo>
                    <a:lnTo>
                      <a:pt x="508" y="424"/>
                    </a:lnTo>
                    <a:lnTo>
                      <a:pt x="498" y="416"/>
                    </a:lnTo>
                    <a:lnTo>
                      <a:pt x="490" y="407"/>
                    </a:lnTo>
                    <a:lnTo>
                      <a:pt x="486" y="400"/>
                    </a:lnTo>
                    <a:lnTo>
                      <a:pt x="482" y="393"/>
                    </a:lnTo>
                    <a:lnTo>
                      <a:pt x="479" y="385"/>
                    </a:lnTo>
                    <a:lnTo>
                      <a:pt x="475" y="377"/>
                    </a:lnTo>
                    <a:lnTo>
                      <a:pt x="468" y="367"/>
                    </a:lnTo>
                    <a:lnTo>
                      <a:pt x="461" y="357"/>
                    </a:lnTo>
                    <a:lnTo>
                      <a:pt x="452" y="347"/>
                    </a:lnTo>
                    <a:lnTo>
                      <a:pt x="443" y="336"/>
                    </a:lnTo>
                    <a:lnTo>
                      <a:pt x="429" y="320"/>
                    </a:lnTo>
                    <a:lnTo>
                      <a:pt x="414" y="303"/>
                    </a:lnTo>
                    <a:lnTo>
                      <a:pt x="400" y="286"/>
                    </a:lnTo>
                    <a:lnTo>
                      <a:pt x="384" y="271"/>
                    </a:lnTo>
                    <a:lnTo>
                      <a:pt x="368" y="254"/>
                    </a:lnTo>
                    <a:lnTo>
                      <a:pt x="352" y="239"/>
                    </a:lnTo>
                    <a:lnTo>
                      <a:pt x="336" y="224"/>
                    </a:lnTo>
                    <a:lnTo>
                      <a:pt x="319" y="208"/>
                    </a:lnTo>
                    <a:lnTo>
                      <a:pt x="302" y="193"/>
                    </a:lnTo>
                    <a:lnTo>
                      <a:pt x="284" y="178"/>
                    </a:lnTo>
                    <a:lnTo>
                      <a:pt x="266" y="162"/>
                    </a:lnTo>
                    <a:lnTo>
                      <a:pt x="247" y="148"/>
                    </a:lnTo>
                    <a:lnTo>
                      <a:pt x="229" y="133"/>
                    </a:lnTo>
                    <a:lnTo>
                      <a:pt x="210" y="119"/>
                    </a:lnTo>
                    <a:lnTo>
                      <a:pt x="190" y="106"/>
                    </a:lnTo>
                    <a:lnTo>
                      <a:pt x="171" y="92"/>
                    </a:lnTo>
                    <a:lnTo>
                      <a:pt x="150" y="79"/>
                    </a:lnTo>
                    <a:lnTo>
                      <a:pt x="129" y="68"/>
                    </a:lnTo>
                    <a:lnTo>
                      <a:pt x="109" y="57"/>
                    </a:lnTo>
                    <a:lnTo>
                      <a:pt x="87" y="45"/>
                    </a:lnTo>
                    <a:lnTo>
                      <a:pt x="65" y="35"/>
                    </a:lnTo>
                    <a:lnTo>
                      <a:pt x="44" y="24"/>
                    </a:lnTo>
                    <a:lnTo>
                      <a:pt x="22" y="13"/>
                    </a:lnTo>
                    <a:lnTo>
                      <a:pt x="1" y="0"/>
                    </a:lnTo>
                    <a:lnTo>
                      <a:pt x="1" y="1"/>
                    </a:lnTo>
                    <a:lnTo>
                      <a:pt x="0" y="1"/>
                    </a:lnTo>
                    <a:lnTo>
                      <a:pt x="0" y="2"/>
                    </a:lnTo>
                    <a:close/>
                  </a:path>
                </a:pathLst>
              </a:custGeom>
              <a:solidFill>
                <a:srgbClr val="000000"/>
              </a:solidFill>
              <a:ln w="9525">
                <a:noFill/>
                <a:round/>
                <a:headEnd/>
                <a:tailEnd/>
              </a:ln>
            </p:spPr>
            <p:txBody>
              <a:bodyPr/>
              <a:lstStyle/>
              <a:p>
                <a:endParaRPr lang="en-US">
                  <a:solidFill>
                    <a:srgbClr val="000000"/>
                  </a:solidFill>
                </a:endParaRPr>
              </a:p>
            </p:txBody>
          </p:sp>
          <p:sp>
            <p:nvSpPr>
              <p:cNvPr id="25844" name="Freeform 157"/>
              <p:cNvSpPr>
                <a:spLocks/>
              </p:cNvSpPr>
              <p:nvPr/>
            </p:nvSpPr>
            <p:spPr bwMode="auto">
              <a:xfrm>
                <a:off x="8825" y="7074"/>
                <a:ext cx="145" cy="409"/>
              </a:xfrm>
              <a:custGeom>
                <a:avLst/>
                <a:gdLst>
                  <a:gd name="T0" fmla="*/ 0 w 145"/>
                  <a:gd name="T1" fmla="*/ 1 h 409"/>
                  <a:gd name="T2" fmla="*/ 18 w 145"/>
                  <a:gd name="T3" fmla="*/ 21 h 409"/>
                  <a:gd name="T4" fmla="*/ 36 w 145"/>
                  <a:gd name="T5" fmla="*/ 40 h 409"/>
                  <a:gd name="T6" fmla="*/ 51 w 145"/>
                  <a:gd name="T7" fmla="*/ 62 h 409"/>
                  <a:gd name="T8" fmla="*/ 65 w 145"/>
                  <a:gd name="T9" fmla="*/ 83 h 409"/>
                  <a:gd name="T10" fmla="*/ 77 w 145"/>
                  <a:gd name="T11" fmla="*/ 106 h 409"/>
                  <a:gd name="T12" fmla="*/ 88 w 145"/>
                  <a:gd name="T13" fmla="*/ 128 h 409"/>
                  <a:gd name="T14" fmla="*/ 98 w 145"/>
                  <a:gd name="T15" fmla="*/ 152 h 409"/>
                  <a:gd name="T16" fmla="*/ 106 w 145"/>
                  <a:gd name="T17" fmla="*/ 176 h 409"/>
                  <a:gd name="T18" fmla="*/ 121 w 145"/>
                  <a:gd name="T19" fmla="*/ 233 h 409"/>
                  <a:gd name="T20" fmla="*/ 127 w 145"/>
                  <a:gd name="T21" fmla="*/ 290 h 409"/>
                  <a:gd name="T22" fmla="*/ 127 w 145"/>
                  <a:gd name="T23" fmla="*/ 348 h 409"/>
                  <a:gd name="T24" fmla="*/ 126 w 145"/>
                  <a:gd name="T25" fmla="*/ 406 h 409"/>
                  <a:gd name="T26" fmla="*/ 127 w 145"/>
                  <a:gd name="T27" fmla="*/ 409 h 409"/>
                  <a:gd name="T28" fmla="*/ 129 w 145"/>
                  <a:gd name="T29" fmla="*/ 409 h 409"/>
                  <a:gd name="T30" fmla="*/ 132 w 145"/>
                  <a:gd name="T31" fmla="*/ 407 h 409"/>
                  <a:gd name="T32" fmla="*/ 134 w 145"/>
                  <a:gd name="T33" fmla="*/ 404 h 409"/>
                  <a:gd name="T34" fmla="*/ 144 w 145"/>
                  <a:gd name="T35" fmla="*/ 350 h 409"/>
                  <a:gd name="T36" fmla="*/ 145 w 145"/>
                  <a:gd name="T37" fmla="*/ 294 h 409"/>
                  <a:gd name="T38" fmla="*/ 140 w 145"/>
                  <a:gd name="T39" fmla="*/ 241 h 409"/>
                  <a:gd name="T40" fmla="*/ 127 w 145"/>
                  <a:gd name="T41" fmla="*/ 188 h 409"/>
                  <a:gd name="T42" fmla="*/ 106 w 145"/>
                  <a:gd name="T43" fmla="*/ 137 h 409"/>
                  <a:gd name="T44" fmla="*/ 78 w 145"/>
                  <a:gd name="T45" fmla="*/ 88 h 409"/>
                  <a:gd name="T46" fmla="*/ 43 w 145"/>
                  <a:gd name="T47" fmla="*/ 42 h 409"/>
                  <a:gd name="T48" fmla="*/ 0 w 145"/>
                  <a:gd name="T49" fmla="*/ 0 h 409"/>
                  <a:gd name="T50" fmla="*/ 0 w 145"/>
                  <a:gd name="T51" fmla="*/ 0 h 409"/>
                  <a:gd name="T52" fmla="*/ 0 w 145"/>
                  <a:gd name="T53" fmla="*/ 0 h 409"/>
                  <a:gd name="T54" fmla="*/ 0 w 145"/>
                  <a:gd name="T55" fmla="*/ 0 h 409"/>
                  <a:gd name="T56" fmla="*/ 0 w 145"/>
                  <a:gd name="T57" fmla="*/ 1 h 409"/>
                  <a:gd name="T58" fmla="*/ 0 w 145"/>
                  <a:gd name="T59" fmla="*/ 1 h 4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5"/>
                  <a:gd name="T91" fmla="*/ 0 h 409"/>
                  <a:gd name="T92" fmla="*/ 145 w 145"/>
                  <a:gd name="T93" fmla="*/ 409 h 4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5" h="409">
                    <a:moveTo>
                      <a:pt x="0" y="1"/>
                    </a:moveTo>
                    <a:lnTo>
                      <a:pt x="18" y="21"/>
                    </a:lnTo>
                    <a:lnTo>
                      <a:pt x="36" y="40"/>
                    </a:lnTo>
                    <a:lnTo>
                      <a:pt x="51" y="62"/>
                    </a:lnTo>
                    <a:lnTo>
                      <a:pt x="65" y="83"/>
                    </a:lnTo>
                    <a:lnTo>
                      <a:pt x="77" y="106"/>
                    </a:lnTo>
                    <a:lnTo>
                      <a:pt x="88" y="128"/>
                    </a:lnTo>
                    <a:lnTo>
                      <a:pt x="98" y="152"/>
                    </a:lnTo>
                    <a:lnTo>
                      <a:pt x="106" y="176"/>
                    </a:lnTo>
                    <a:lnTo>
                      <a:pt x="121" y="233"/>
                    </a:lnTo>
                    <a:lnTo>
                      <a:pt x="127" y="290"/>
                    </a:lnTo>
                    <a:lnTo>
                      <a:pt x="127" y="348"/>
                    </a:lnTo>
                    <a:lnTo>
                      <a:pt x="126" y="406"/>
                    </a:lnTo>
                    <a:lnTo>
                      <a:pt x="127" y="409"/>
                    </a:lnTo>
                    <a:lnTo>
                      <a:pt x="129" y="409"/>
                    </a:lnTo>
                    <a:lnTo>
                      <a:pt x="132" y="407"/>
                    </a:lnTo>
                    <a:lnTo>
                      <a:pt x="134" y="404"/>
                    </a:lnTo>
                    <a:lnTo>
                      <a:pt x="144" y="350"/>
                    </a:lnTo>
                    <a:lnTo>
                      <a:pt x="145" y="294"/>
                    </a:lnTo>
                    <a:lnTo>
                      <a:pt x="140" y="241"/>
                    </a:lnTo>
                    <a:lnTo>
                      <a:pt x="127" y="188"/>
                    </a:lnTo>
                    <a:lnTo>
                      <a:pt x="106" y="137"/>
                    </a:lnTo>
                    <a:lnTo>
                      <a:pt x="78" y="88"/>
                    </a:lnTo>
                    <a:lnTo>
                      <a:pt x="43" y="42"/>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845" name="Freeform 158"/>
              <p:cNvSpPr>
                <a:spLocks/>
              </p:cNvSpPr>
              <p:nvPr/>
            </p:nvSpPr>
            <p:spPr bwMode="auto">
              <a:xfrm>
                <a:off x="9149" y="7451"/>
                <a:ext cx="117" cy="306"/>
              </a:xfrm>
              <a:custGeom>
                <a:avLst/>
                <a:gdLst>
                  <a:gd name="T0" fmla="*/ 117 w 117"/>
                  <a:gd name="T1" fmla="*/ 0 h 306"/>
                  <a:gd name="T2" fmla="*/ 101 w 117"/>
                  <a:gd name="T3" fmla="*/ 20 h 306"/>
                  <a:gd name="T4" fmla="*/ 84 w 117"/>
                  <a:gd name="T5" fmla="*/ 38 h 306"/>
                  <a:gd name="T6" fmla="*/ 68 w 117"/>
                  <a:gd name="T7" fmla="*/ 57 h 306"/>
                  <a:gd name="T8" fmla="*/ 51 w 117"/>
                  <a:gd name="T9" fmla="*/ 76 h 306"/>
                  <a:gd name="T10" fmla="*/ 35 w 117"/>
                  <a:gd name="T11" fmla="*/ 96 h 306"/>
                  <a:gd name="T12" fmla="*/ 22 w 117"/>
                  <a:gd name="T13" fmla="*/ 116 h 306"/>
                  <a:gd name="T14" fmla="*/ 11 w 117"/>
                  <a:gd name="T15" fmla="*/ 139 h 306"/>
                  <a:gd name="T16" fmla="*/ 4 w 117"/>
                  <a:gd name="T17" fmla="*/ 161 h 306"/>
                  <a:gd name="T18" fmla="*/ 0 w 117"/>
                  <a:gd name="T19" fmla="*/ 184 h 306"/>
                  <a:gd name="T20" fmla="*/ 1 w 117"/>
                  <a:gd name="T21" fmla="*/ 205 h 306"/>
                  <a:gd name="T22" fmla="*/ 6 w 117"/>
                  <a:gd name="T23" fmla="*/ 227 h 306"/>
                  <a:gd name="T24" fmla="*/ 16 w 117"/>
                  <a:gd name="T25" fmla="*/ 247 h 306"/>
                  <a:gd name="T26" fmla="*/ 29 w 117"/>
                  <a:gd name="T27" fmla="*/ 267 h 306"/>
                  <a:gd name="T28" fmla="*/ 46 w 117"/>
                  <a:gd name="T29" fmla="*/ 283 h 306"/>
                  <a:gd name="T30" fmla="*/ 67 w 117"/>
                  <a:gd name="T31" fmla="*/ 297 h 306"/>
                  <a:gd name="T32" fmla="*/ 93 w 117"/>
                  <a:gd name="T33" fmla="*/ 306 h 306"/>
                  <a:gd name="T34" fmla="*/ 100 w 117"/>
                  <a:gd name="T35" fmla="*/ 305 h 306"/>
                  <a:gd name="T36" fmla="*/ 106 w 117"/>
                  <a:gd name="T37" fmla="*/ 300 h 306"/>
                  <a:gd name="T38" fmla="*/ 110 w 117"/>
                  <a:gd name="T39" fmla="*/ 294 h 306"/>
                  <a:gd name="T40" fmla="*/ 108 w 117"/>
                  <a:gd name="T41" fmla="*/ 287 h 306"/>
                  <a:gd name="T42" fmla="*/ 96 w 117"/>
                  <a:gd name="T43" fmla="*/ 272 h 306"/>
                  <a:gd name="T44" fmla="*/ 83 w 117"/>
                  <a:gd name="T45" fmla="*/ 257 h 306"/>
                  <a:gd name="T46" fmla="*/ 70 w 117"/>
                  <a:gd name="T47" fmla="*/ 241 h 306"/>
                  <a:gd name="T48" fmla="*/ 57 w 117"/>
                  <a:gd name="T49" fmla="*/ 226 h 306"/>
                  <a:gd name="T50" fmla="*/ 48 w 117"/>
                  <a:gd name="T51" fmla="*/ 210 h 306"/>
                  <a:gd name="T52" fmla="*/ 39 w 117"/>
                  <a:gd name="T53" fmla="*/ 193 h 306"/>
                  <a:gd name="T54" fmla="*/ 34 w 117"/>
                  <a:gd name="T55" fmla="*/ 175 h 306"/>
                  <a:gd name="T56" fmla="*/ 33 w 117"/>
                  <a:gd name="T57" fmla="*/ 155 h 306"/>
                  <a:gd name="T58" fmla="*/ 37 w 117"/>
                  <a:gd name="T59" fmla="*/ 134 h 306"/>
                  <a:gd name="T60" fmla="*/ 43 w 117"/>
                  <a:gd name="T61" fmla="*/ 112 h 306"/>
                  <a:gd name="T62" fmla="*/ 52 w 117"/>
                  <a:gd name="T63" fmla="*/ 93 h 306"/>
                  <a:gd name="T64" fmla="*/ 63 w 117"/>
                  <a:gd name="T65" fmla="*/ 73 h 306"/>
                  <a:gd name="T66" fmla="*/ 76 w 117"/>
                  <a:gd name="T67" fmla="*/ 55 h 306"/>
                  <a:gd name="T68" fmla="*/ 89 w 117"/>
                  <a:gd name="T69" fmla="*/ 37 h 306"/>
                  <a:gd name="T70" fmla="*/ 104 w 117"/>
                  <a:gd name="T71" fmla="*/ 19 h 306"/>
                  <a:gd name="T72" fmla="*/ 117 w 117"/>
                  <a:gd name="T73" fmla="*/ 0 h 306"/>
                  <a:gd name="T74" fmla="*/ 117 w 117"/>
                  <a:gd name="T75" fmla="*/ 0 h 306"/>
                  <a:gd name="T76" fmla="*/ 117 w 117"/>
                  <a:gd name="T77" fmla="*/ 0 h 306"/>
                  <a:gd name="T78" fmla="*/ 117 w 117"/>
                  <a:gd name="T79" fmla="*/ 0 h 306"/>
                  <a:gd name="T80" fmla="*/ 117 w 117"/>
                  <a:gd name="T81" fmla="*/ 0 h 306"/>
                  <a:gd name="T82" fmla="*/ 117 w 117"/>
                  <a:gd name="T83" fmla="*/ 0 h 3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7"/>
                  <a:gd name="T127" fmla="*/ 0 h 306"/>
                  <a:gd name="T128" fmla="*/ 117 w 117"/>
                  <a:gd name="T129" fmla="*/ 306 h 3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7" h="306">
                    <a:moveTo>
                      <a:pt x="117" y="0"/>
                    </a:moveTo>
                    <a:lnTo>
                      <a:pt x="101" y="20"/>
                    </a:lnTo>
                    <a:lnTo>
                      <a:pt x="84" y="38"/>
                    </a:lnTo>
                    <a:lnTo>
                      <a:pt x="68" y="57"/>
                    </a:lnTo>
                    <a:lnTo>
                      <a:pt x="51" y="76"/>
                    </a:lnTo>
                    <a:lnTo>
                      <a:pt x="35" y="96"/>
                    </a:lnTo>
                    <a:lnTo>
                      <a:pt x="22" y="116"/>
                    </a:lnTo>
                    <a:lnTo>
                      <a:pt x="11" y="139"/>
                    </a:lnTo>
                    <a:lnTo>
                      <a:pt x="4" y="161"/>
                    </a:lnTo>
                    <a:lnTo>
                      <a:pt x="0" y="184"/>
                    </a:lnTo>
                    <a:lnTo>
                      <a:pt x="1" y="205"/>
                    </a:lnTo>
                    <a:lnTo>
                      <a:pt x="6" y="227"/>
                    </a:lnTo>
                    <a:lnTo>
                      <a:pt x="16" y="247"/>
                    </a:lnTo>
                    <a:lnTo>
                      <a:pt x="29" y="267"/>
                    </a:lnTo>
                    <a:lnTo>
                      <a:pt x="46" y="283"/>
                    </a:lnTo>
                    <a:lnTo>
                      <a:pt x="67" y="297"/>
                    </a:lnTo>
                    <a:lnTo>
                      <a:pt x="93" y="306"/>
                    </a:lnTo>
                    <a:lnTo>
                      <a:pt x="100" y="305"/>
                    </a:lnTo>
                    <a:lnTo>
                      <a:pt x="106" y="300"/>
                    </a:lnTo>
                    <a:lnTo>
                      <a:pt x="110" y="294"/>
                    </a:lnTo>
                    <a:lnTo>
                      <a:pt x="108" y="287"/>
                    </a:lnTo>
                    <a:lnTo>
                      <a:pt x="96" y="272"/>
                    </a:lnTo>
                    <a:lnTo>
                      <a:pt x="83" y="257"/>
                    </a:lnTo>
                    <a:lnTo>
                      <a:pt x="70" y="241"/>
                    </a:lnTo>
                    <a:lnTo>
                      <a:pt x="57" y="226"/>
                    </a:lnTo>
                    <a:lnTo>
                      <a:pt x="48" y="210"/>
                    </a:lnTo>
                    <a:lnTo>
                      <a:pt x="39" y="193"/>
                    </a:lnTo>
                    <a:lnTo>
                      <a:pt x="34" y="175"/>
                    </a:lnTo>
                    <a:lnTo>
                      <a:pt x="33" y="155"/>
                    </a:lnTo>
                    <a:lnTo>
                      <a:pt x="37" y="134"/>
                    </a:lnTo>
                    <a:lnTo>
                      <a:pt x="43" y="112"/>
                    </a:lnTo>
                    <a:lnTo>
                      <a:pt x="52" y="93"/>
                    </a:lnTo>
                    <a:lnTo>
                      <a:pt x="63" y="73"/>
                    </a:lnTo>
                    <a:lnTo>
                      <a:pt x="76" y="55"/>
                    </a:lnTo>
                    <a:lnTo>
                      <a:pt x="89" y="37"/>
                    </a:lnTo>
                    <a:lnTo>
                      <a:pt x="104" y="19"/>
                    </a:lnTo>
                    <a:lnTo>
                      <a:pt x="117" y="0"/>
                    </a:lnTo>
                    <a:close/>
                  </a:path>
                </a:pathLst>
              </a:custGeom>
              <a:solidFill>
                <a:srgbClr val="000000"/>
              </a:solidFill>
              <a:ln w="9525">
                <a:noFill/>
                <a:round/>
                <a:headEnd/>
                <a:tailEnd/>
              </a:ln>
            </p:spPr>
            <p:txBody>
              <a:bodyPr/>
              <a:lstStyle/>
              <a:p>
                <a:endParaRPr lang="en-US">
                  <a:solidFill>
                    <a:srgbClr val="000000"/>
                  </a:solidFill>
                </a:endParaRPr>
              </a:p>
            </p:txBody>
          </p:sp>
          <p:sp>
            <p:nvSpPr>
              <p:cNvPr id="25846" name="Freeform 159"/>
              <p:cNvSpPr>
                <a:spLocks/>
              </p:cNvSpPr>
              <p:nvPr/>
            </p:nvSpPr>
            <p:spPr bwMode="auto">
              <a:xfrm>
                <a:off x="9466" y="7542"/>
                <a:ext cx="602" cy="262"/>
              </a:xfrm>
              <a:custGeom>
                <a:avLst/>
                <a:gdLst>
                  <a:gd name="T0" fmla="*/ 9 w 602"/>
                  <a:gd name="T1" fmla="*/ 208 h 262"/>
                  <a:gd name="T2" fmla="*/ 29 w 602"/>
                  <a:gd name="T3" fmla="*/ 217 h 262"/>
                  <a:gd name="T4" fmla="*/ 48 w 602"/>
                  <a:gd name="T5" fmla="*/ 226 h 262"/>
                  <a:gd name="T6" fmla="*/ 68 w 602"/>
                  <a:gd name="T7" fmla="*/ 235 h 262"/>
                  <a:gd name="T8" fmla="*/ 89 w 602"/>
                  <a:gd name="T9" fmla="*/ 244 h 262"/>
                  <a:gd name="T10" fmla="*/ 112 w 602"/>
                  <a:gd name="T11" fmla="*/ 250 h 262"/>
                  <a:gd name="T12" fmla="*/ 135 w 602"/>
                  <a:gd name="T13" fmla="*/ 255 h 262"/>
                  <a:gd name="T14" fmla="*/ 159 w 602"/>
                  <a:gd name="T15" fmla="*/ 258 h 262"/>
                  <a:gd name="T16" fmla="*/ 184 w 602"/>
                  <a:gd name="T17" fmla="*/ 260 h 262"/>
                  <a:gd name="T18" fmla="*/ 209 w 602"/>
                  <a:gd name="T19" fmla="*/ 262 h 262"/>
                  <a:gd name="T20" fmla="*/ 236 w 602"/>
                  <a:gd name="T21" fmla="*/ 262 h 262"/>
                  <a:gd name="T22" fmla="*/ 261 w 602"/>
                  <a:gd name="T23" fmla="*/ 261 h 262"/>
                  <a:gd name="T24" fmla="*/ 287 w 602"/>
                  <a:gd name="T25" fmla="*/ 259 h 262"/>
                  <a:gd name="T26" fmla="*/ 313 w 602"/>
                  <a:gd name="T27" fmla="*/ 255 h 262"/>
                  <a:gd name="T28" fmla="*/ 338 w 602"/>
                  <a:gd name="T29" fmla="*/ 250 h 262"/>
                  <a:gd name="T30" fmla="*/ 363 w 602"/>
                  <a:gd name="T31" fmla="*/ 243 h 262"/>
                  <a:gd name="T32" fmla="*/ 394 w 602"/>
                  <a:gd name="T33" fmla="*/ 230 h 262"/>
                  <a:gd name="T34" fmla="*/ 433 w 602"/>
                  <a:gd name="T35" fmla="*/ 211 h 262"/>
                  <a:gd name="T36" fmla="*/ 470 w 602"/>
                  <a:gd name="T37" fmla="*/ 188 h 262"/>
                  <a:gd name="T38" fmla="*/ 503 w 602"/>
                  <a:gd name="T39" fmla="*/ 162 h 262"/>
                  <a:gd name="T40" fmla="*/ 532 w 602"/>
                  <a:gd name="T41" fmla="*/ 134 h 262"/>
                  <a:gd name="T42" fmla="*/ 562 w 602"/>
                  <a:gd name="T43" fmla="*/ 101 h 262"/>
                  <a:gd name="T44" fmla="*/ 590 w 602"/>
                  <a:gd name="T45" fmla="*/ 64 h 262"/>
                  <a:gd name="T46" fmla="*/ 602 w 602"/>
                  <a:gd name="T47" fmla="*/ 26 h 262"/>
                  <a:gd name="T48" fmla="*/ 598 w 602"/>
                  <a:gd name="T49" fmla="*/ 2 h 262"/>
                  <a:gd name="T50" fmla="*/ 585 w 602"/>
                  <a:gd name="T51" fmla="*/ 1 h 262"/>
                  <a:gd name="T52" fmla="*/ 572 w 602"/>
                  <a:gd name="T53" fmla="*/ 8 h 262"/>
                  <a:gd name="T54" fmla="*/ 561 w 602"/>
                  <a:gd name="T55" fmla="*/ 19 h 262"/>
                  <a:gd name="T56" fmla="*/ 550 w 602"/>
                  <a:gd name="T57" fmla="*/ 32 h 262"/>
                  <a:gd name="T58" fmla="*/ 542 w 602"/>
                  <a:gd name="T59" fmla="*/ 45 h 262"/>
                  <a:gd name="T60" fmla="*/ 531 w 602"/>
                  <a:gd name="T61" fmla="*/ 58 h 262"/>
                  <a:gd name="T62" fmla="*/ 518 w 602"/>
                  <a:gd name="T63" fmla="*/ 72 h 262"/>
                  <a:gd name="T64" fmla="*/ 506 w 602"/>
                  <a:gd name="T65" fmla="*/ 86 h 262"/>
                  <a:gd name="T66" fmla="*/ 493 w 602"/>
                  <a:gd name="T67" fmla="*/ 99 h 262"/>
                  <a:gd name="T68" fmla="*/ 473 w 602"/>
                  <a:gd name="T69" fmla="*/ 119 h 262"/>
                  <a:gd name="T70" fmla="*/ 443 w 602"/>
                  <a:gd name="T71" fmla="*/ 142 h 262"/>
                  <a:gd name="T72" fmla="*/ 410 w 602"/>
                  <a:gd name="T73" fmla="*/ 164 h 262"/>
                  <a:gd name="T74" fmla="*/ 375 w 602"/>
                  <a:gd name="T75" fmla="*/ 182 h 262"/>
                  <a:gd name="T76" fmla="*/ 337 w 602"/>
                  <a:gd name="T77" fmla="*/ 197 h 262"/>
                  <a:gd name="T78" fmla="*/ 297 w 602"/>
                  <a:gd name="T79" fmla="*/ 209 h 262"/>
                  <a:gd name="T80" fmla="*/ 255 w 602"/>
                  <a:gd name="T81" fmla="*/ 216 h 262"/>
                  <a:gd name="T82" fmla="*/ 213 w 602"/>
                  <a:gd name="T83" fmla="*/ 221 h 262"/>
                  <a:gd name="T84" fmla="*/ 180 w 602"/>
                  <a:gd name="T85" fmla="*/ 224 h 262"/>
                  <a:gd name="T86" fmla="*/ 157 w 602"/>
                  <a:gd name="T87" fmla="*/ 226 h 262"/>
                  <a:gd name="T88" fmla="*/ 132 w 602"/>
                  <a:gd name="T89" fmla="*/ 227 h 262"/>
                  <a:gd name="T90" fmla="*/ 108 w 602"/>
                  <a:gd name="T91" fmla="*/ 227 h 262"/>
                  <a:gd name="T92" fmla="*/ 84 w 602"/>
                  <a:gd name="T93" fmla="*/ 226 h 262"/>
                  <a:gd name="T94" fmla="*/ 59 w 602"/>
                  <a:gd name="T95" fmla="*/ 221 h 262"/>
                  <a:gd name="T96" fmla="*/ 35 w 602"/>
                  <a:gd name="T97" fmla="*/ 215 h 262"/>
                  <a:gd name="T98" fmla="*/ 12 w 602"/>
                  <a:gd name="T99" fmla="*/ 207 h 262"/>
                  <a:gd name="T100" fmla="*/ 0 w 602"/>
                  <a:gd name="T101" fmla="*/ 204 h 262"/>
                  <a:gd name="T102" fmla="*/ 0 w 602"/>
                  <a:gd name="T103" fmla="*/ 204 h 262"/>
                  <a:gd name="T104" fmla="*/ 0 w 602"/>
                  <a:gd name="T105" fmla="*/ 204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2"/>
                  <a:gd name="T160" fmla="*/ 0 h 262"/>
                  <a:gd name="T161" fmla="*/ 602 w 602"/>
                  <a:gd name="T162" fmla="*/ 262 h 2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2" h="262">
                    <a:moveTo>
                      <a:pt x="0" y="204"/>
                    </a:moveTo>
                    <a:lnTo>
                      <a:pt x="9" y="208"/>
                    </a:lnTo>
                    <a:lnTo>
                      <a:pt x="19" y="212"/>
                    </a:lnTo>
                    <a:lnTo>
                      <a:pt x="29" y="217"/>
                    </a:lnTo>
                    <a:lnTo>
                      <a:pt x="39" y="221"/>
                    </a:lnTo>
                    <a:lnTo>
                      <a:pt x="48" y="226"/>
                    </a:lnTo>
                    <a:lnTo>
                      <a:pt x="58" y="231"/>
                    </a:lnTo>
                    <a:lnTo>
                      <a:pt x="68" y="235"/>
                    </a:lnTo>
                    <a:lnTo>
                      <a:pt x="78" y="239"/>
                    </a:lnTo>
                    <a:lnTo>
                      <a:pt x="89" y="244"/>
                    </a:lnTo>
                    <a:lnTo>
                      <a:pt x="101" y="247"/>
                    </a:lnTo>
                    <a:lnTo>
                      <a:pt x="112" y="250"/>
                    </a:lnTo>
                    <a:lnTo>
                      <a:pt x="124" y="252"/>
                    </a:lnTo>
                    <a:lnTo>
                      <a:pt x="135" y="255"/>
                    </a:lnTo>
                    <a:lnTo>
                      <a:pt x="147" y="256"/>
                    </a:lnTo>
                    <a:lnTo>
                      <a:pt x="159" y="258"/>
                    </a:lnTo>
                    <a:lnTo>
                      <a:pt x="171" y="259"/>
                    </a:lnTo>
                    <a:lnTo>
                      <a:pt x="184" y="260"/>
                    </a:lnTo>
                    <a:lnTo>
                      <a:pt x="197" y="261"/>
                    </a:lnTo>
                    <a:lnTo>
                      <a:pt x="209" y="262"/>
                    </a:lnTo>
                    <a:lnTo>
                      <a:pt x="223" y="262"/>
                    </a:lnTo>
                    <a:lnTo>
                      <a:pt x="236" y="262"/>
                    </a:lnTo>
                    <a:lnTo>
                      <a:pt x="248" y="262"/>
                    </a:lnTo>
                    <a:lnTo>
                      <a:pt x="261" y="261"/>
                    </a:lnTo>
                    <a:lnTo>
                      <a:pt x="275" y="260"/>
                    </a:lnTo>
                    <a:lnTo>
                      <a:pt x="287" y="259"/>
                    </a:lnTo>
                    <a:lnTo>
                      <a:pt x="300" y="257"/>
                    </a:lnTo>
                    <a:lnTo>
                      <a:pt x="313" y="255"/>
                    </a:lnTo>
                    <a:lnTo>
                      <a:pt x="326" y="252"/>
                    </a:lnTo>
                    <a:lnTo>
                      <a:pt x="338" y="250"/>
                    </a:lnTo>
                    <a:lnTo>
                      <a:pt x="350" y="246"/>
                    </a:lnTo>
                    <a:lnTo>
                      <a:pt x="363" y="243"/>
                    </a:lnTo>
                    <a:lnTo>
                      <a:pt x="375" y="238"/>
                    </a:lnTo>
                    <a:lnTo>
                      <a:pt x="394" y="230"/>
                    </a:lnTo>
                    <a:lnTo>
                      <a:pt x="414" y="221"/>
                    </a:lnTo>
                    <a:lnTo>
                      <a:pt x="433" y="211"/>
                    </a:lnTo>
                    <a:lnTo>
                      <a:pt x="451" y="200"/>
                    </a:lnTo>
                    <a:lnTo>
                      <a:pt x="470" y="188"/>
                    </a:lnTo>
                    <a:lnTo>
                      <a:pt x="487" y="175"/>
                    </a:lnTo>
                    <a:lnTo>
                      <a:pt x="503" y="162"/>
                    </a:lnTo>
                    <a:lnTo>
                      <a:pt x="517" y="148"/>
                    </a:lnTo>
                    <a:lnTo>
                      <a:pt x="532" y="134"/>
                    </a:lnTo>
                    <a:lnTo>
                      <a:pt x="548" y="119"/>
                    </a:lnTo>
                    <a:lnTo>
                      <a:pt x="562" y="101"/>
                    </a:lnTo>
                    <a:lnTo>
                      <a:pt x="578" y="83"/>
                    </a:lnTo>
                    <a:lnTo>
                      <a:pt x="590" y="64"/>
                    </a:lnTo>
                    <a:lnTo>
                      <a:pt x="599" y="45"/>
                    </a:lnTo>
                    <a:lnTo>
                      <a:pt x="602" y="26"/>
                    </a:lnTo>
                    <a:lnTo>
                      <a:pt x="601" y="7"/>
                    </a:lnTo>
                    <a:lnTo>
                      <a:pt x="598" y="2"/>
                    </a:lnTo>
                    <a:lnTo>
                      <a:pt x="591" y="0"/>
                    </a:lnTo>
                    <a:lnTo>
                      <a:pt x="585" y="1"/>
                    </a:lnTo>
                    <a:lnTo>
                      <a:pt x="579" y="3"/>
                    </a:lnTo>
                    <a:lnTo>
                      <a:pt x="572" y="8"/>
                    </a:lnTo>
                    <a:lnTo>
                      <a:pt x="566" y="14"/>
                    </a:lnTo>
                    <a:lnTo>
                      <a:pt x="561" y="19"/>
                    </a:lnTo>
                    <a:lnTo>
                      <a:pt x="555" y="25"/>
                    </a:lnTo>
                    <a:lnTo>
                      <a:pt x="550" y="32"/>
                    </a:lnTo>
                    <a:lnTo>
                      <a:pt x="545" y="39"/>
                    </a:lnTo>
                    <a:lnTo>
                      <a:pt x="542" y="45"/>
                    </a:lnTo>
                    <a:lnTo>
                      <a:pt x="537" y="51"/>
                    </a:lnTo>
                    <a:lnTo>
                      <a:pt x="531" y="58"/>
                    </a:lnTo>
                    <a:lnTo>
                      <a:pt x="526" y="65"/>
                    </a:lnTo>
                    <a:lnTo>
                      <a:pt x="518" y="72"/>
                    </a:lnTo>
                    <a:lnTo>
                      <a:pt x="512" y="79"/>
                    </a:lnTo>
                    <a:lnTo>
                      <a:pt x="506" y="86"/>
                    </a:lnTo>
                    <a:lnTo>
                      <a:pt x="500" y="92"/>
                    </a:lnTo>
                    <a:lnTo>
                      <a:pt x="493" y="99"/>
                    </a:lnTo>
                    <a:lnTo>
                      <a:pt x="487" y="105"/>
                    </a:lnTo>
                    <a:lnTo>
                      <a:pt x="473" y="119"/>
                    </a:lnTo>
                    <a:lnTo>
                      <a:pt x="459" y="131"/>
                    </a:lnTo>
                    <a:lnTo>
                      <a:pt x="443" y="142"/>
                    </a:lnTo>
                    <a:lnTo>
                      <a:pt x="427" y="153"/>
                    </a:lnTo>
                    <a:lnTo>
                      <a:pt x="410" y="164"/>
                    </a:lnTo>
                    <a:lnTo>
                      <a:pt x="393" y="174"/>
                    </a:lnTo>
                    <a:lnTo>
                      <a:pt x="375" y="182"/>
                    </a:lnTo>
                    <a:lnTo>
                      <a:pt x="356" y="190"/>
                    </a:lnTo>
                    <a:lnTo>
                      <a:pt x="337" y="197"/>
                    </a:lnTo>
                    <a:lnTo>
                      <a:pt x="317" y="204"/>
                    </a:lnTo>
                    <a:lnTo>
                      <a:pt x="297" y="209"/>
                    </a:lnTo>
                    <a:lnTo>
                      <a:pt x="276" y="213"/>
                    </a:lnTo>
                    <a:lnTo>
                      <a:pt x="255" y="216"/>
                    </a:lnTo>
                    <a:lnTo>
                      <a:pt x="233" y="219"/>
                    </a:lnTo>
                    <a:lnTo>
                      <a:pt x="213" y="221"/>
                    </a:lnTo>
                    <a:lnTo>
                      <a:pt x="192" y="223"/>
                    </a:lnTo>
                    <a:lnTo>
                      <a:pt x="180" y="224"/>
                    </a:lnTo>
                    <a:lnTo>
                      <a:pt x="168" y="225"/>
                    </a:lnTo>
                    <a:lnTo>
                      <a:pt x="157" y="226"/>
                    </a:lnTo>
                    <a:lnTo>
                      <a:pt x="145" y="226"/>
                    </a:lnTo>
                    <a:lnTo>
                      <a:pt x="132" y="227"/>
                    </a:lnTo>
                    <a:lnTo>
                      <a:pt x="120" y="227"/>
                    </a:lnTo>
                    <a:lnTo>
                      <a:pt x="108" y="227"/>
                    </a:lnTo>
                    <a:lnTo>
                      <a:pt x="96" y="227"/>
                    </a:lnTo>
                    <a:lnTo>
                      <a:pt x="84" y="226"/>
                    </a:lnTo>
                    <a:lnTo>
                      <a:pt x="72" y="224"/>
                    </a:lnTo>
                    <a:lnTo>
                      <a:pt x="59" y="221"/>
                    </a:lnTo>
                    <a:lnTo>
                      <a:pt x="47" y="218"/>
                    </a:lnTo>
                    <a:lnTo>
                      <a:pt x="35" y="215"/>
                    </a:lnTo>
                    <a:lnTo>
                      <a:pt x="23" y="211"/>
                    </a:lnTo>
                    <a:lnTo>
                      <a:pt x="12" y="207"/>
                    </a:lnTo>
                    <a:lnTo>
                      <a:pt x="0" y="204"/>
                    </a:lnTo>
                    <a:close/>
                  </a:path>
                </a:pathLst>
              </a:custGeom>
              <a:solidFill>
                <a:srgbClr val="000000"/>
              </a:solidFill>
              <a:ln w="9525">
                <a:noFill/>
                <a:round/>
                <a:headEnd/>
                <a:tailEnd/>
              </a:ln>
            </p:spPr>
            <p:txBody>
              <a:bodyPr/>
              <a:lstStyle/>
              <a:p>
                <a:endParaRPr lang="en-US">
                  <a:solidFill>
                    <a:srgbClr val="000000"/>
                  </a:solidFill>
                </a:endParaRPr>
              </a:p>
            </p:txBody>
          </p:sp>
          <p:sp>
            <p:nvSpPr>
              <p:cNvPr id="25847" name="Freeform 160"/>
              <p:cNvSpPr>
                <a:spLocks/>
              </p:cNvSpPr>
              <p:nvPr/>
            </p:nvSpPr>
            <p:spPr bwMode="auto">
              <a:xfrm>
                <a:off x="10045" y="8082"/>
                <a:ext cx="116" cy="181"/>
              </a:xfrm>
              <a:custGeom>
                <a:avLst/>
                <a:gdLst>
                  <a:gd name="T0" fmla="*/ 114 w 116"/>
                  <a:gd name="T1" fmla="*/ 1 h 181"/>
                  <a:gd name="T2" fmla="*/ 105 w 116"/>
                  <a:gd name="T3" fmla="*/ 9 h 181"/>
                  <a:gd name="T4" fmla="*/ 96 w 116"/>
                  <a:gd name="T5" fmla="*/ 16 h 181"/>
                  <a:gd name="T6" fmla="*/ 89 w 116"/>
                  <a:gd name="T7" fmla="*/ 24 h 181"/>
                  <a:gd name="T8" fmla="*/ 82 w 116"/>
                  <a:gd name="T9" fmla="*/ 34 h 181"/>
                  <a:gd name="T10" fmla="*/ 76 w 116"/>
                  <a:gd name="T11" fmla="*/ 46 h 181"/>
                  <a:gd name="T12" fmla="*/ 72 w 116"/>
                  <a:gd name="T13" fmla="*/ 59 h 181"/>
                  <a:gd name="T14" fmla="*/ 67 w 116"/>
                  <a:gd name="T15" fmla="*/ 72 h 181"/>
                  <a:gd name="T16" fmla="*/ 59 w 116"/>
                  <a:gd name="T17" fmla="*/ 83 h 181"/>
                  <a:gd name="T18" fmla="*/ 54 w 116"/>
                  <a:gd name="T19" fmla="*/ 88 h 181"/>
                  <a:gd name="T20" fmla="*/ 49 w 116"/>
                  <a:gd name="T21" fmla="*/ 92 h 181"/>
                  <a:gd name="T22" fmla="*/ 43 w 116"/>
                  <a:gd name="T23" fmla="*/ 97 h 181"/>
                  <a:gd name="T24" fmla="*/ 38 w 116"/>
                  <a:gd name="T25" fmla="*/ 101 h 181"/>
                  <a:gd name="T26" fmla="*/ 33 w 116"/>
                  <a:gd name="T27" fmla="*/ 106 h 181"/>
                  <a:gd name="T28" fmla="*/ 28 w 116"/>
                  <a:gd name="T29" fmla="*/ 111 h 181"/>
                  <a:gd name="T30" fmla="*/ 25 w 116"/>
                  <a:gd name="T31" fmla="*/ 117 h 181"/>
                  <a:gd name="T32" fmla="*/ 20 w 116"/>
                  <a:gd name="T33" fmla="*/ 122 h 181"/>
                  <a:gd name="T34" fmla="*/ 12 w 116"/>
                  <a:gd name="T35" fmla="*/ 134 h 181"/>
                  <a:gd name="T36" fmla="*/ 9 w 116"/>
                  <a:gd name="T37" fmla="*/ 148 h 181"/>
                  <a:gd name="T38" fmla="*/ 5 w 116"/>
                  <a:gd name="T39" fmla="*/ 164 h 181"/>
                  <a:gd name="T40" fmla="*/ 0 w 116"/>
                  <a:gd name="T41" fmla="*/ 178 h 181"/>
                  <a:gd name="T42" fmla="*/ 0 w 116"/>
                  <a:gd name="T43" fmla="*/ 180 h 181"/>
                  <a:gd name="T44" fmla="*/ 1 w 116"/>
                  <a:gd name="T45" fmla="*/ 181 h 181"/>
                  <a:gd name="T46" fmla="*/ 4 w 116"/>
                  <a:gd name="T47" fmla="*/ 181 h 181"/>
                  <a:gd name="T48" fmla="*/ 6 w 116"/>
                  <a:gd name="T49" fmla="*/ 179 h 181"/>
                  <a:gd name="T50" fmla="*/ 14 w 116"/>
                  <a:gd name="T51" fmla="*/ 169 h 181"/>
                  <a:gd name="T52" fmla="*/ 21 w 116"/>
                  <a:gd name="T53" fmla="*/ 159 h 181"/>
                  <a:gd name="T54" fmla="*/ 27 w 116"/>
                  <a:gd name="T55" fmla="*/ 147 h 181"/>
                  <a:gd name="T56" fmla="*/ 33 w 116"/>
                  <a:gd name="T57" fmla="*/ 136 h 181"/>
                  <a:gd name="T58" fmla="*/ 37 w 116"/>
                  <a:gd name="T59" fmla="*/ 130 h 181"/>
                  <a:gd name="T60" fmla="*/ 42 w 116"/>
                  <a:gd name="T61" fmla="*/ 124 h 181"/>
                  <a:gd name="T62" fmla="*/ 48 w 116"/>
                  <a:gd name="T63" fmla="*/ 119 h 181"/>
                  <a:gd name="T64" fmla="*/ 54 w 116"/>
                  <a:gd name="T65" fmla="*/ 113 h 181"/>
                  <a:gd name="T66" fmla="*/ 59 w 116"/>
                  <a:gd name="T67" fmla="*/ 107 h 181"/>
                  <a:gd name="T68" fmla="*/ 65 w 116"/>
                  <a:gd name="T69" fmla="*/ 102 h 181"/>
                  <a:gd name="T70" fmla="*/ 71 w 116"/>
                  <a:gd name="T71" fmla="*/ 97 h 181"/>
                  <a:gd name="T72" fmla="*/ 77 w 116"/>
                  <a:gd name="T73" fmla="*/ 92 h 181"/>
                  <a:gd name="T74" fmla="*/ 83 w 116"/>
                  <a:gd name="T75" fmla="*/ 85 h 181"/>
                  <a:gd name="T76" fmla="*/ 88 w 116"/>
                  <a:gd name="T77" fmla="*/ 78 h 181"/>
                  <a:gd name="T78" fmla="*/ 92 w 116"/>
                  <a:gd name="T79" fmla="*/ 71 h 181"/>
                  <a:gd name="T80" fmla="*/ 93 w 116"/>
                  <a:gd name="T81" fmla="*/ 62 h 181"/>
                  <a:gd name="T82" fmla="*/ 95 w 116"/>
                  <a:gd name="T83" fmla="*/ 46 h 181"/>
                  <a:gd name="T84" fmla="*/ 99 w 116"/>
                  <a:gd name="T85" fmla="*/ 31 h 181"/>
                  <a:gd name="T86" fmla="*/ 106 w 116"/>
                  <a:gd name="T87" fmla="*/ 16 h 181"/>
                  <a:gd name="T88" fmla="*/ 116 w 116"/>
                  <a:gd name="T89" fmla="*/ 2 h 181"/>
                  <a:gd name="T90" fmla="*/ 116 w 116"/>
                  <a:gd name="T91" fmla="*/ 1 h 181"/>
                  <a:gd name="T92" fmla="*/ 116 w 116"/>
                  <a:gd name="T93" fmla="*/ 0 h 181"/>
                  <a:gd name="T94" fmla="*/ 115 w 116"/>
                  <a:gd name="T95" fmla="*/ 0 h 181"/>
                  <a:gd name="T96" fmla="*/ 114 w 116"/>
                  <a:gd name="T97" fmla="*/ 1 h 181"/>
                  <a:gd name="T98" fmla="*/ 114 w 116"/>
                  <a:gd name="T99" fmla="*/ 1 h 1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6"/>
                  <a:gd name="T151" fmla="*/ 0 h 181"/>
                  <a:gd name="T152" fmla="*/ 116 w 116"/>
                  <a:gd name="T153" fmla="*/ 181 h 1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6" h="181">
                    <a:moveTo>
                      <a:pt x="114" y="1"/>
                    </a:moveTo>
                    <a:lnTo>
                      <a:pt x="105" y="9"/>
                    </a:lnTo>
                    <a:lnTo>
                      <a:pt x="96" y="16"/>
                    </a:lnTo>
                    <a:lnTo>
                      <a:pt x="89" y="24"/>
                    </a:lnTo>
                    <a:lnTo>
                      <a:pt x="82" y="34"/>
                    </a:lnTo>
                    <a:lnTo>
                      <a:pt x="76" y="46"/>
                    </a:lnTo>
                    <a:lnTo>
                      <a:pt x="72" y="59"/>
                    </a:lnTo>
                    <a:lnTo>
                      <a:pt x="67" y="72"/>
                    </a:lnTo>
                    <a:lnTo>
                      <a:pt x="59" y="83"/>
                    </a:lnTo>
                    <a:lnTo>
                      <a:pt x="54" y="88"/>
                    </a:lnTo>
                    <a:lnTo>
                      <a:pt x="49" y="92"/>
                    </a:lnTo>
                    <a:lnTo>
                      <a:pt x="43" y="97"/>
                    </a:lnTo>
                    <a:lnTo>
                      <a:pt x="38" y="101"/>
                    </a:lnTo>
                    <a:lnTo>
                      <a:pt x="33" y="106"/>
                    </a:lnTo>
                    <a:lnTo>
                      <a:pt x="28" y="111"/>
                    </a:lnTo>
                    <a:lnTo>
                      <a:pt x="25" y="117"/>
                    </a:lnTo>
                    <a:lnTo>
                      <a:pt x="20" y="122"/>
                    </a:lnTo>
                    <a:lnTo>
                      <a:pt x="12" y="134"/>
                    </a:lnTo>
                    <a:lnTo>
                      <a:pt x="9" y="148"/>
                    </a:lnTo>
                    <a:lnTo>
                      <a:pt x="5" y="164"/>
                    </a:lnTo>
                    <a:lnTo>
                      <a:pt x="0" y="178"/>
                    </a:lnTo>
                    <a:lnTo>
                      <a:pt x="0" y="180"/>
                    </a:lnTo>
                    <a:lnTo>
                      <a:pt x="1" y="181"/>
                    </a:lnTo>
                    <a:lnTo>
                      <a:pt x="4" y="181"/>
                    </a:lnTo>
                    <a:lnTo>
                      <a:pt x="6" y="179"/>
                    </a:lnTo>
                    <a:lnTo>
                      <a:pt x="14" y="169"/>
                    </a:lnTo>
                    <a:lnTo>
                      <a:pt x="21" y="159"/>
                    </a:lnTo>
                    <a:lnTo>
                      <a:pt x="27" y="147"/>
                    </a:lnTo>
                    <a:lnTo>
                      <a:pt x="33" y="136"/>
                    </a:lnTo>
                    <a:lnTo>
                      <a:pt x="37" y="130"/>
                    </a:lnTo>
                    <a:lnTo>
                      <a:pt x="42" y="124"/>
                    </a:lnTo>
                    <a:lnTo>
                      <a:pt x="48" y="119"/>
                    </a:lnTo>
                    <a:lnTo>
                      <a:pt x="54" y="113"/>
                    </a:lnTo>
                    <a:lnTo>
                      <a:pt x="59" y="107"/>
                    </a:lnTo>
                    <a:lnTo>
                      <a:pt x="65" y="102"/>
                    </a:lnTo>
                    <a:lnTo>
                      <a:pt x="71" y="97"/>
                    </a:lnTo>
                    <a:lnTo>
                      <a:pt x="77" y="92"/>
                    </a:lnTo>
                    <a:lnTo>
                      <a:pt x="83" y="85"/>
                    </a:lnTo>
                    <a:lnTo>
                      <a:pt x="88" y="78"/>
                    </a:lnTo>
                    <a:lnTo>
                      <a:pt x="92" y="71"/>
                    </a:lnTo>
                    <a:lnTo>
                      <a:pt x="93" y="62"/>
                    </a:lnTo>
                    <a:lnTo>
                      <a:pt x="95" y="46"/>
                    </a:lnTo>
                    <a:lnTo>
                      <a:pt x="99" y="31"/>
                    </a:lnTo>
                    <a:lnTo>
                      <a:pt x="106" y="16"/>
                    </a:lnTo>
                    <a:lnTo>
                      <a:pt x="116" y="2"/>
                    </a:lnTo>
                    <a:lnTo>
                      <a:pt x="116" y="1"/>
                    </a:lnTo>
                    <a:lnTo>
                      <a:pt x="116" y="0"/>
                    </a:lnTo>
                    <a:lnTo>
                      <a:pt x="115" y="0"/>
                    </a:lnTo>
                    <a:lnTo>
                      <a:pt x="114" y="1"/>
                    </a:lnTo>
                    <a:close/>
                  </a:path>
                </a:pathLst>
              </a:custGeom>
              <a:solidFill>
                <a:srgbClr val="000000"/>
              </a:solidFill>
              <a:ln w="9525">
                <a:noFill/>
                <a:round/>
                <a:headEnd/>
                <a:tailEnd/>
              </a:ln>
            </p:spPr>
            <p:txBody>
              <a:bodyPr/>
              <a:lstStyle/>
              <a:p>
                <a:endParaRPr lang="en-US">
                  <a:solidFill>
                    <a:srgbClr val="000000"/>
                  </a:solidFill>
                </a:endParaRPr>
              </a:p>
            </p:txBody>
          </p:sp>
          <p:sp>
            <p:nvSpPr>
              <p:cNvPr id="25848" name="Freeform 161"/>
              <p:cNvSpPr>
                <a:spLocks/>
              </p:cNvSpPr>
              <p:nvPr/>
            </p:nvSpPr>
            <p:spPr bwMode="auto">
              <a:xfrm>
                <a:off x="10048" y="8263"/>
                <a:ext cx="146" cy="35"/>
              </a:xfrm>
              <a:custGeom>
                <a:avLst/>
                <a:gdLst>
                  <a:gd name="T0" fmla="*/ 0 w 146"/>
                  <a:gd name="T1" fmla="*/ 7 h 35"/>
                  <a:gd name="T2" fmla="*/ 8 w 146"/>
                  <a:gd name="T3" fmla="*/ 14 h 35"/>
                  <a:gd name="T4" fmla="*/ 17 w 146"/>
                  <a:gd name="T5" fmla="*/ 19 h 35"/>
                  <a:gd name="T6" fmla="*/ 25 w 146"/>
                  <a:gd name="T7" fmla="*/ 23 h 35"/>
                  <a:gd name="T8" fmla="*/ 34 w 146"/>
                  <a:gd name="T9" fmla="*/ 26 h 35"/>
                  <a:gd name="T10" fmla="*/ 42 w 146"/>
                  <a:gd name="T11" fmla="*/ 29 h 35"/>
                  <a:gd name="T12" fmla="*/ 51 w 146"/>
                  <a:gd name="T13" fmla="*/ 32 h 35"/>
                  <a:gd name="T14" fmla="*/ 61 w 146"/>
                  <a:gd name="T15" fmla="*/ 34 h 35"/>
                  <a:gd name="T16" fmla="*/ 72 w 146"/>
                  <a:gd name="T17" fmla="*/ 35 h 35"/>
                  <a:gd name="T18" fmla="*/ 82 w 146"/>
                  <a:gd name="T19" fmla="*/ 35 h 35"/>
                  <a:gd name="T20" fmla="*/ 92 w 146"/>
                  <a:gd name="T21" fmla="*/ 34 h 35"/>
                  <a:gd name="T22" fmla="*/ 101 w 146"/>
                  <a:gd name="T23" fmla="*/ 33 h 35"/>
                  <a:gd name="T24" fmla="*/ 109 w 146"/>
                  <a:gd name="T25" fmla="*/ 30 h 35"/>
                  <a:gd name="T26" fmla="*/ 118 w 146"/>
                  <a:gd name="T27" fmla="*/ 26 h 35"/>
                  <a:gd name="T28" fmla="*/ 126 w 146"/>
                  <a:gd name="T29" fmla="*/ 22 h 35"/>
                  <a:gd name="T30" fmla="*/ 134 w 146"/>
                  <a:gd name="T31" fmla="*/ 17 h 35"/>
                  <a:gd name="T32" fmla="*/ 142 w 146"/>
                  <a:gd name="T33" fmla="*/ 11 h 35"/>
                  <a:gd name="T34" fmla="*/ 145 w 146"/>
                  <a:gd name="T35" fmla="*/ 7 h 35"/>
                  <a:gd name="T36" fmla="*/ 146 w 146"/>
                  <a:gd name="T37" fmla="*/ 3 h 35"/>
                  <a:gd name="T38" fmla="*/ 142 w 146"/>
                  <a:gd name="T39" fmla="*/ 1 h 35"/>
                  <a:gd name="T40" fmla="*/ 137 w 146"/>
                  <a:gd name="T41" fmla="*/ 0 h 35"/>
                  <a:gd name="T42" fmla="*/ 130 w 146"/>
                  <a:gd name="T43" fmla="*/ 2 h 35"/>
                  <a:gd name="T44" fmla="*/ 124 w 146"/>
                  <a:gd name="T45" fmla="*/ 3 h 35"/>
                  <a:gd name="T46" fmla="*/ 117 w 146"/>
                  <a:gd name="T47" fmla="*/ 5 h 35"/>
                  <a:gd name="T48" fmla="*/ 111 w 146"/>
                  <a:gd name="T49" fmla="*/ 7 h 35"/>
                  <a:gd name="T50" fmla="*/ 103 w 146"/>
                  <a:gd name="T51" fmla="*/ 9 h 35"/>
                  <a:gd name="T52" fmla="*/ 97 w 146"/>
                  <a:gd name="T53" fmla="*/ 10 h 35"/>
                  <a:gd name="T54" fmla="*/ 90 w 146"/>
                  <a:gd name="T55" fmla="*/ 11 h 35"/>
                  <a:gd name="T56" fmla="*/ 82 w 146"/>
                  <a:gd name="T57" fmla="*/ 11 h 35"/>
                  <a:gd name="T58" fmla="*/ 72 w 146"/>
                  <a:gd name="T59" fmla="*/ 11 h 35"/>
                  <a:gd name="T60" fmla="*/ 62 w 146"/>
                  <a:gd name="T61" fmla="*/ 12 h 35"/>
                  <a:gd name="T62" fmla="*/ 52 w 146"/>
                  <a:gd name="T63" fmla="*/ 12 h 35"/>
                  <a:gd name="T64" fmla="*/ 42 w 146"/>
                  <a:gd name="T65" fmla="*/ 12 h 35"/>
                  <a:gd name="T66" fmla="*/ 31 w 146"/>
                  <a:gd name="T67" fmla="*/ 11 h 35"/>
                  <a:gd name="T68" fmla="*/ 22 w 146"/>
                  <a:gd name="T69" fmla="*/ 10 h 35"/>
                  <a:gd name="T70" fmla="*/ 12 w 146"/>
                  <a:gd name="T71" fmla="*/ 9 h 35"/>
                  <a:gd name="T72" fmla="*/ 1 w 146"/>
                  <a:gd name="T73" fmla="*/ 7 h 35"/>
                  <a:gd name="T74" fmla="*/ 1 w 146"/>
                  <a:gd name="T75" fmla="*/ 7 h 35"/>
                  <a:gd name="T76" fmla="*/ 1 w 146"/>
                  <a:gd name="T77" fmla="*/ 7 h 35"/>
                  <a:gd name="T78" fmla="*/ 0 w 146"/>
                  <a:gd name="T79" fmla="*/ 7 h 35"/>
                  <a:gd name="T80" fmla="*/ 0 w 146"/>
                  <a:gd name="T81" fmla="*/ 7 h 35"/>
                  <a:gd name="T82" fmla="*/ 0 w 146"/>
                  <a:gd name="T83" fmla="*/ 7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6"/>
                  <a:gd name="T127" fmla="*/ 0 h 35"/>
                  <a:gd name="T128" fmla="*/ 146 w 146"/>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6" h="35">
                    <a:moveTo>
                      <a:pt x="0" y="7"/>
                    </a:moveTo>
                    <a:lnTo>
                      <a:pt x="8" y="14"/>
                    </a:lnTo>
                    <a:lnTo>
                      <a:pt x="17" y="19"/>
                    </a:lnTo>
                    <a:lnTo>
                      <a:pt x="25" y="23"/>
                    </a:lnTo>
                    <a:lnTo>
                      <a:pt x="34" y="26"/>
                    </a:lnTo>
                    <a:lnTo>
                      <a:pt x="42" y="29"/>
                    </a:lnTo>
                    <a:lnTo>
                      <a:pt x="51" y="32"/>
                    </a:lnTo>
                    <a:lnTo>
                      <a:pt x="61" y="34"/>
                    </a:lnTo>
                    <a:lnTo>
                      <a:pt x="72" y="35"/>
                    </a:lnTo>
                    <a:lnTo>
                      <a:pt x="82" y="35"/>
                    </a:lnTo>
                    <a:lnTo>
                      <a:pt x="92" y="34"/>
                    </a:lnTo>
                    <a:lnTo>
                      <a:pt x="101" y="33"/>
                    </a:lnTo>
                    <a:lnTo>
                      <a:pt x="109" y="30"/>
                    </a:lnTo>
                    <a:lnTo>
                      <a:pt x="118" y="26"/>
                    </a:lnTo>
                    <a:lnTo>
                      <a:pt x="126" y="22"/>
                    </a:lnTo>
                    <a:lnTo>
                      <a:pt x="134" y="17"/>
                    </a:lnTo>
                    <a:lnTo>
                      <a:pt x="142" y="11"/>
                    </a:lnTo>
                    <a:lnTo>
                      <a:pt x="145" y="7"/>
                    </a:lnTo>
                    <a:lnTo>
                      <a:pt x="146" y="3"/>
                    </a:lnTo>
                    <a:lnTo>
                      <a:pt x="142" y="1"/>
                    </a:lnTo>
                    <a:lnTo>
                      <a:pt x="137" y="0"/>
                    </a:lnTo>
                    <a:lnTo>
                      <a:pt x="130" y="2"/>
                    </a:lnTo>
                    <a:lnTo>
                      <a:pt x="124" y="3"/>
                    </a:lnTo>
                    <a:lnTo>
                      <a:pt x="117" y="5"/>
                    </a:lnTo>
                    <a:lnTo>
                      <a:pt x="111" y="7"/>
                    </a:lnTo>
                    <a:lnTo>
                      <a:pt x="103" y="9"/>
                    </a:lnTo>
                    <a:lnTo>
                      <a:pt x="97" y="10"/>
                    </a:lnTo>
                    <a:lnTo>
                      <a:pt x="90" y="11"/>
                    </a:lnTo>
                    <a:lnTo>
                      <a:pt x="82" y="11"/>
                    </a:lnTo>
                    <a:lnTo>
                      <a:pt x="72" y="11"/>
                    </a:lnTo>
                    <a:lnTo>
                      <a:pt x="62" y="12"/>
                    </a:lnTo>
                    <a:lnTo>
                      <a:pt x="52" y="12"/>
                    </a:lnTo>
                    <a:lnTo>
                      <a:pt x="42" y="12"/>
                    </a:lnTo>
                    <a:lnTo>
                      <a:pt x="31" y="11"/>
                    </a:lnTo>
                    <a:lnTo>
                      <a:pt x="22" y="10"/>
                    </a:lnTo>
                    <a:lnTo>
                      <a:pt x="12" y="9"/>
                    </a:lnTo>
                    <a:lnTo>
                      <a:pt x="1" y="7"/>
                    </a:lnTo>
                    <a:lnTo>
                      <a:pt x="0" y="7"/>
                    </a:lnTo>
                    <a:close/>
                  </a:path>
                </a:pathLst>
              </a:custGeom>
              <a:solidFill>
                <a:srgbClr val="000000"/>
              </a:solidFill>
              <a:ln w="9525">
                <a:noFill/>
                <a:round/>
                <a:headEnd/>
                <a:tailEnd/>
              </a:ln>
            </p:spPr>
            <p:txBody>
              <a:bodyPr/>
              <a:lstStyle/>
              <a:p>
                <a:endParaRPr lang="en-US">
                  <a:solidFill>
                    <a:srgbClr val="000000"/>
                  </a:solidFill>
                </a:endParaRPr>
              </a:p>
            </p:txBody>
          </p:sp>
          <p:sp>
            <p:nvSpPr>
              <p:cNvPr id="25849" name="Freeform 162"/>
              <p:cNvSpPr>
                <a:spLocks/>
              </p:cNvSpPr>
              <p:nvPr/>
            </p:nvSpPr>
            <p:spPr bwMode="auto">
              <a:xfrm>
                <a:off x="10195" y="8142"/>
                <a:ext cx="44" cy="133"/>
              </a:xfrm>
              <a:custGeom>
                <a:avLst/>
                <a:gdLst>
                  <a:gd name="T0" fmla="*/ 7 w 44"/>
                  <a:gd name="T1" fmla="*/ 133 h 133"/>
                  <a:gd name="T2" fmla="*/ 12 w 44"/>
                  <a:gd name="T3" fmla="*/ 118 h 133"/>
                  <a:gd name="T4" fmla="*/ 16 w 44"/>
                  <a:gd name="T5" fmla="*/ 103 h 133"/>
                  <a:gd name="T6" fmla="*/ 18 w 44"/>
                  <a:gd name="T7" fmla="*/ 87 h 133"/>
                  <a:gd name="T8" fmla="*/ 17 w 44"/>
                  <a:gd name="T9" fmla="*/ 72 h 133"/>
                  <a:gd name="T10" fmla="*/ 16 w 44"/>
                  <a:gd name="T11" fmla="*/ 61 h 133"/>
                  <a:gd name="T12" fmla="*/ 17 w 44"/>
                  <a:gd name="T13" fmla="*/ 50 h 133"/>
                  <a:gd name="T14" fmla="*/ 21 w 44"/>
                  <a:gd name="T15" fmla="*/ 41 h 133"/>
                  <a:gd name="T16" fmla="*/ 27 w 44"/>
                  <a:gd name="T17" fmla="*/ 31 h 133"/>
                  <a:gd name="T18" fmla="*/ 30 w 44"/>
                  <a:gd name="T19" fmla="*/ 25 h 133"/>
                  <a:gd name="T20" fmla="*/ 35 w 44"/>
                  <a:gd name="T21" fmla="*/ 18 h 133"/>
                  <a:gd name="T22" fmla="*/ 39 w 44"/>
                  <a:gd name="T23" fmla="*/ 12 h 133"/>
                  <a:gd name="T24" fmla="*/ 43 w 44"/>
                  <a:gd name="T25" fmla="*/ 4 h 133"/>
                  <a:gd name="T26" fmla="*/ 44 w 44"/>
                  <a:gd name="T27" fmla="*/ 1 h 133"/>
                  <a:gd name="T28" fmla="*/ 41 w 44"/>
                  <a:gd name="T29" fmla="*/ 0 h 133"/>
                  <a:gd name="T30" fmla="*/ 39 w 44"/>
                  <a:gd name="T31" fmla="*/ 1 h 133"/>
                  <a:gd name="T32" fmla="*/ 35 w 44"/>
                  <a:gd name="T33" fmla="*/ 2 h 133"/>
                  <a:gd name="T34" fmla="*/ 24 w 44"/>
                  <a:gd name="T35" fmla="*/ 12 h 133"/>
                  <a:gd name="T36" fmla="*/ 13 w 44"/>
                  <a:gd name="T37" fmla="*/ 23 h 133"/>
                  <a:gd name="T38" fmla="*/ 5 w 44"/>
                  <a:gd name="T39" fmla="*/ 35 h 133"/>
                  <a:gd name="T40" fmla="*/ 0 w 44"/>
                  <a:gd name="T41" fmla="*/ 46 h 133"/>
                  <a:gd name="T42" fmla="*/ 0 w 44"/>
                  <a:gd name="T43" fmla="*/ 54 h 133"/>
                  <a:gd name="T44" fmla="*/ 1 w 44"/>
                  <a:gd name="T45" fmla="*/ 62 h 133"/>
                  <a:gd name="T46" fmla="*/ 4 w 44"/>
                  <a:gd name="T47" fmla="*/ 69 h 133"/>
                  <a:gd name="T48" fmla="*/ 6 w 44"/>
                  <a:gd name="T49" fmla="*/ 76 h 133"/>
                  <a:gd name="T50" fmla="*/ 10 w 44"/>
                  <a:gd name="T51" fmla="*/ 90 h 133"/>
                  <a:gd name="T52" fmla="*/ 11 w 44"/>
                  <a:gd name="T53" fmla="*/ 105 h 133"/>
                  <a:gd name="T54" fmla="*/ 10 w 44"/>
                  <a:gd name="T55" fmla="*/ 119 h 133"/>
                  <a:gd name="T56" fmla="*/ 7 w 44"/>
                  <a:gd name="T57" fmla="*/ 133 h 133"/>
                  <a:gd name="T58" fmla="*/ 7 w 44"/>
                  <a:gd name="T59" fmla="*/ 133 h 133"/>
                  <a:gd name="T60" fmla="*/ 7 w 44"/>
                  <a:gd name="T61" fmla="*/ 133 h 133"/>
                  <a:gd name="T62" fmla="*/ 7 w 44"/>
                  <a:gd name="T63" fmla="*/ 133 h 133"/>
                  <a:gd name="T64" fmla="*/ 7 w 44"/>
                  <a:gd name="T65" fmla="*/ 133 h 133"/>
                  <a:gd name="T66" fmla="*/ 7 w 44"/>
                  <a:gd name="T67" fmla="*/ 133 h 1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33"/>
                  <a:gd name="T104" fmla="*/ 44 w 44"/>
                  <a:gd name="T105" fmla="*/ 133 h 1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33">
                    <a:moveTo>
                      <a:pt x="7" y="133"/>
                    </a:moveTo>
                    <a:lnTo>
                      <a:pt x="12" y="118"/>
                    </a:lnTo>
                    <a:lnTo>
                      <a:pt x="16" y="103"/>
                    </a:lnTo>
                    <a:lnTo>
                      <a:pt x="18" y="87"/>
                    </a:lnTo>
                    <a:lnTo>
                      <a:pt x="17" y="72"/>
                    </a:lnTo>
                    <a:lnTo>
                      <a:pt x="16" y="61"/>
                    </a:lnTo>
                    <a:lnTo>
                      <a:pt x="17" y="50"/>
                    </a:lnTo>
                    <a:lnTo>
                      <a:pt x="21" y="41"/>
                    </a:lnTo>
                    <a:lnTo>
                      <a:pt x="27" y="31"/>
                    </a:lnTo>
                    <a:lnTo>
                      <a:pt x="30" y="25"/>
                    </a:lnTo>
                    <a:lnTo>
                      <a:pt x="35" y="18"/>
                    </a:lnTo>
                    <a:lnTo>
                      <a:pt x="39" y="12"/>
                    </a:lnTo>
                    <a:lnTo>
                      <a:pt x="43" y="4"/>
                    </a:lnTo>
                    <a:lnTo>
                      <a:pt x="44" y="1"/>
                    </a:lnTo>
                    <a:lnTo>
                      <a:pt x="41" y="0"/>
                    </a:lnTo>
                    <a:lnTo>
                      <a:pt x="39" y="1"/>
                    </a:lnTo>
                    <a:lnTo>
                      <a:pt x="35" y="2"/>
                    </a:lnTo>
                    <a:lnTo>
                      <a:pt x="24" y="12"/>
                    </a:lnTo>
                    <a:lnTo>
                      <a:pt x="13" y="23"/>
                    </a:lnTo>
                    <a:lnTo>
                      <a:pt x="5" y="35"/>
                    </a:lnTo>
                    <a:lnTo>
                      <a:pt x="0" y="46"/>
                    </a:lnTo>
                    <a:lnTo>
                      <a:pt x="0" y="54"/>
                    </a:lnTo>
                    <a:lnTo>
                      <a:pt x="1" y="62"/>
                    </a:lnTo>
                    <a:lnTo>
                      <a:pt x="4" y="69"/>
                    </a:lnTo>
                    <a:lnTo>
                      <a:pt x="6" y="76"/>
                    </a:lnTo>
                    <a:lnTo>
                      <a:pt x="10" y="90"/>
                    </a:lnTo>
                    <a:lnTo>
                      <a:pt x="11" y="105"/>
                    </a:lnTo>
                    <a:lnTo>
                      <a:pt x="10" y="119"/>
                    </a:lnTo>
                    <a:lnTo>
                      <a:pt x="7" y="133"/>
                    </a:lnTo>
                    <a:close/>
                  </a:path>
                </a:pathLst>
              </a:custGeom>
              <a:solidFill>
                <a:srgbClr val="000000"/>
              </a:solidFill>
              <a:ln w="9525">
                <a:noFill/>
                <a:round/>
                <a:headEnd/>
                <a:tailEnd/>
              </a:ln>
            </p:spPr>
            <p:txBody>
              <a:bodyPr/>
              <a:lstStyle/>
              <a:p>
                <a:endParaRPr lang="en-US">
                  <a:solidFill>
                    <a:srgbClr val="000000"/>
                  </a:solidFill>
                </a:endParaRPr>
              </a:p>
            </p:txBody>
          </p:sp>
          <p:sp>
            <p:nvSpPr>
              <p:cNvPr id="25850" name="Freeform 163"/>
              <p:cNvSpPr>
                <a:spLocks/>
              </p:cNvSpPr>
              <p:nvPr/>
            </p:nvSpPr>
            <p:spPr bwMode="auto">
              <a:xfrm>
                <a:off x="9691" y="8135"/>
                <a:ext cx="101" cy="26"/>
              </a:xfrm>
              <a:custGeom>
                <a:avLst/>
                <a:gdLst>
                  <a:gd name="T0" fmla="*/ 0 w 101"/>
                  <a:gd name="T1" fmla="*/ 1 h 26"/>
                  <a:gd name="T2" fmla="*/ 11 w 101"/>
                  <a:gd name="T3" fmla="*/ 9 h 26"/>
                  <a:gd name="T4" fmla="*/ 22 w 101"/>
                  <a:gd name="T5" fmla="*/ 15 h 26"/>
                  <a:gd name="T6" fmla="*/ 34 w 101"/>
                  <a:gd name="T7" fmla="*/ 21 h 26"/>
                  <a:gd name="T8" fmla="*/ 46 w 101"/>
                  <a:gd name="T9" fmla="*/ 24 h 26"/>
                  <a:gd name="T10" fmla="*/ 58 w 101"/>
                  <a:gd name="T11" fmla="*/ 26 h 26"/>
                  <a:gd name="T12" fmla="*/ 72 w 101"/>
                  <a:gd name="T13" fmla="*/ 25 h 26"/>
                  <a:gd name="T14" fmla="*/ 85 w 101"/>
                  <a:gd name="T15" fmla="*/ 23 h 26"/>
                  <a:gd name="T16" fmla="*/ 99 w 101"/>
                  <a:gd name="T17" fmla="*/ 19 h 26"/>
                  <a:gd name="T18" fmla="*/ 100 w 101"/>
                  <a:gd name="T19" fmla="*/ 18 h 26"/>
                  <a:gd name="T20" fmla="*/ 101 w 101"/>
                  <a:gd name="T21" fmla="*/ 15 h 26"/>
                  <a:gd name="T22" fmla="*/ 100 w 101"/>
                  <a:gd name="T23" fmla="*/ 13 h 26"/>
                  <a:gd name="T24" fmla="*/ 99 w 101"/>
                  <a:gd name="T25" fmla="*/ 13 h 26"/>
                  <a:gd name="T26" fmla="*/ 92 w 101"/>
                  <a:gd name="T27" fmla="*/ 14 h 26"/>
                  <a:gd name="T28" fmla="*/ 86 w 101"/>
                  <a:gd name="T29" fmla="*/ 15 h 26"/>
                  <a:gd name="T30" fmla="*/ 82 w 101"/>
                  <a:gd name="T31" fmla="*/ 18 h 26"/>
                  <a:gd name="T32" fmla="*/ 75 w 101"/>
                  <a:gd name="T33" fmla="*/ 19 h 26"/>
                  <a:gd name="T34" fmla="*/ 69 w 101"/>
                  <a:gd name="T35" fmla="*/ 20 h 26"/>
                  <a:gd name="T36" fmla="*/ 63 w 101"/>
                  <a:gd name="T37" fmla="*/ 20 h 26"/>
                  <a:gd name="T38" fmla="*/ 56 w 101"/>
                  <a:gd name="T39" fmla="*/ 20 h 26"/>
                  <a:gd name="T40" fmla="*/ 50 w 101"/>
                  <a:gd name="T41" fmla="*/ 19 h 26"/>
                  <a:gd name="T42" fmla="*/ 43 w 101"/>
                  <a:gd name="T43" fmla="*/ 18 h 26"/>
                  <a:gd name="T44" fmla="*/ 35 w 101"/>
                  <a:gd name="T45" fmla="*/ 16 h 26"/>
                  <a:gd name="T46" fmla="*/ 29 w 101"/>
                  <a:gd name="T47" fmla="*/ 14 h 26"/>
                  <a:gd name="T48" fmla="*/ 23 w 101"/>
                  <a:gd name="T49" fmla="*/ 13 h 26"/>
                  <a:gd name="T50" fmla="*/ 17 w 101"/>
                  <a:gd name="T51" fmla="*/ 11 h 26"/>
                  <a:gd name="T52" fmla="*/ 12 w 101"/>
                  <a:gd name="T53" fmla="*/ 8 h 26"/>
                  <a:gd name="T54" fmla="*/ 6 w 101"/>
                  <a:gd name="T55" fmla="*/ 4 h 26"/>
                  <a:gd name="T56" fmla="*/ 0 w 101"/>
                  <a:gd name="T57" fmla="*/ 0 h 26"/>
                  <a:gd name="T58" fmla="*/ 0 w 101"/>
                  <a:gd name="T59" fmla="*/ 0 h 26"/>
                  <a:gd name="T60" fmla="*/ 0 w 101"/>
                  <a:gd name="T61" fmla="*/ 0 h 26"/>
                  <a:gd name="T62" fmla="*/ 0 w 101"/>
                  <a:gd name="T63" fmla="*/ 1 h 26"/>
                  <a:gd name="T64" fmla="*/ 0 w 101"/>
                  <a:gd name="T65" fmla="*/ 1 h 26"/>
                  <a:gd name="T66" fmla="*/ 0 w 101"/>
                  <a:gd name="T67" fmla="*/ 1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1"/>
                  <a:gd name="T103" fmla="*/ 0 h 26"/>
                  <a:gd name="T104" fmla="*/ 101 w 101"/>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1" h="26">
                    <a:moveTo>
                      <a:pt x="0" y="1"/>
                    </a:moveTo>
                    <a:lnTo>
                      <a:pt x="11" y="9"/>
                    </a:lnTo>
                    <a:lnTo>
                      <a:pt x="22" y="15"/>
                    </a:lnTo>
                    <a:lnTo>
                      <a:pt x="34" y="21"/>
                    </a:lnTo>
                    <a:lnTo>
                      <a:pt x="46" y="24"/>
                    </a:lnTo>
                    <a:lnTo>
                      <a:pt x="58" y="26"/>
                    </a:lnTo>
                    <a:lnTo>
                      <a:pt x="72" y="25"/>
                    </a:lnTo>
                    <a:lnTo>
                      <a:pt x="85" y="23"/>
                    </a:lnTo>
                    <a:lnTo>
                      <a:pt x="99" y="19"/>
                    </a:lnTo>
                    <a:lnTo>
                      <a:pt x="100" y="18"/>
                    </a:lnTo>
                    <a:lnTo>
                      <a:pt x="101" y="15"/>
                    </a:lnTo>
                    <a:lnTo>
                      <a:pt x="100" y="13"/>
                    </a:lnTo>
                    <a:lnTo>
                      <a:pt x="99" y="13"/>
                    </a:lnTo>
                    <a:lnTo>
                      <a:pt x="92" y="14"/>
                    </a:lnTo>
                    <a:lnTo>
                      <a:pt x="86" y="15"/>
                    </a:lnTo>
                    <a:lnTo>
                      <a:pt x="82" y="18"/>
                    </a:lnTo>
                    <a:lnTo>
                      <a:pt x="75" y="19"/>
                    </a:lnTo>
                    <a:lnTo>
                      <a:pt x="69" y="20"/>
                    </a:lnTo>
                    <a:lnTo>
                      <a:pt x="63" y="20"/>
                    </a:lnTo>
                    <a:lnTo>
                      <a:pt x="56" y="20"/>
                    </a:lnTo>
                    <a:lnTo>
                      <a:pt x="50" y="19"/>
                    </a:lnTo>
                    <a:lnTo>
                      <a:pt x="43" y="18"/>
                    </a:lnTo>
                    <a:lnTo>
                      <a:pt x="35" y="16"/>
                    </a:lnTo>
                    <a:lnTo>
                      <a:pt x="29" y="14"/>
                    </a:lnTo>
                    <a:lnTo>
                      <a:pt x="23" y="13"/>
                    </a:lnTo>
                    <a:lnTo>
                      <a:pt x="17" y="11"/>
                    </a:lnTo>
                    <a:lnTo>
                      <a:pt x="12" y="8"/>
                    </a:lnTo>
                    <a:lnTo>
                      <a:pt x="6" y="4"/>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851" name="Freeform 164"/>
              <p:cNvSpPr>
                <a:spLocks/>
              </p:cNvSpPr>
              <p:nvPr/>
            </p:nvSpPr>
            <p:spPr bwMode="auto">
              <a:xfrm>
                <a:off x="10104" y="8217"/>
                <a:ext cx="90" cy="23"/>
              </a:xfrm>
              <a:custGeom>
                <a:avLst/>
                <a:gdLst>
                  <a:gd name="T0" fmla="*/ 0 w 90"/>
                  <a:gd name="T1" fmla="*/ 2 h 23"/>
                  <a:gd name="T2" fmla="*/ 3 w 90"/>
                  <a:gd name="T3" fmla="*/ 5 h 23"/>
                  <a:gd name="T4" fmla="*/ 8 w 90"/>
                  <a:gd name="T5" fmla="*/ 9 h 23"/>
                  <a:gd name="T6" fmla="*/ 13 w 90"/>
                  <a:gd name="T7" fmla="*/ 12 h 23"/>
                  <a:gd name="T8" fmla="*/ 18 w 90"/>
                  <a:gd name="T9" fmla="*/ 15 h 23"/>
                  <a:gd name="T10" fmla="*/ 23 w 90"/>
                  <a:gd name="T11" fmla="*/ 19 h 23"/>
                  <a:gd name="T12" fmla="*/ 28 w 90"/>
                  <a:gd name="T13" fmla="*/ 21 h 23"/>
                  <a:gd name="T14" fmla="*/ 33 w 90"/>
                  <a:gd name="T15" fmla="*/ 22 h 23"/>
                  <a:gd name="T16" fmla="*/ 39 w 90"/>
                  <a:gd name="T17" fmla="*/ 23 h 23"/>
                  <a:gd name="T18" fmla="*/ 46 w 90"/>
                  <a:gd name="T19" fmla="*/ 23 h 23"/>
                  <a:gd name="T20" fmla="*/ 52 w 90"/>
                  <a:gd name="T21" fmla="*/ 23 h 23"/>
                  <a:gd name="T22" fmla="*/ 58 w 90"/>
                  <a:gd name="T23" fmla="*/ 22 h 23"/>
                  <a:gd name="T24" fmla="*/ 64 w 90"/>
                  <a:gd name="T25" fmla="*/ 21 h 23"/>
                  <a:gd name="T26" fmla="*/ 70 w 90"/>
                  <a:gd name="T27" fmla="*/ 19 h 23"/>
                  <a:gd name="T28" fmla="*/ 76 w 90"/>
                  <a:gd name="T29" fmla="*/ 16 h 23"/>
                  <a:gd name="T30" fmla="*/ 81 w 90"/>
                  <a:gd name="T31" fmla="*/ 13 h 23"/>
                  <a:gd name="T32" fmla="*/ 87 w 90"/>
                  <a:gd name="T33" fmla="*/ 10 h 23"/>
                  <a:gd name="T34" fmla="*/ 89 w 90"/>
                  <a:gd name="T35" fmla="*/ 8 h 23"/>
                  <a:gd name="T36" fmla="*/ 90 w 90"/>
                  <a:gd name="T37" fmla="*/ 5 h 23"/>
                  <a:gd name="T38" fmla="*/ 89 w 90"/>
                  <a:gd name="T39" fmla="*/ 3 h 23"/>
                  <a:gd name="T40" fmla="*/ 86 w 90"/>
                  <a:gd name="T41" fmla="*/ 3 h 23"/>
                  <a:gd name="T42" fmla="*/ 81 w 90"/>
                  <a:gd name="T43" fmla="*/ 4 h 23"/>
                  <a:gd name="T44" fmla="*/ 75 w 90"/>
                  <a:gd name="T45" fmla="*/ 6 h 23"/>
                  <a:gd name="T46" fmla="*/ 70 w 90"/>
                  <a:gd name="T47" fmla="*/ 7 h 23"/>
                  <a:gd name="T48" fmla="*/ 64 w 90"/>
                  <a:gd name="T49" fmla="*/ 9 h 23"/>
                  <a:gd name="T50" fmla="*/ 59 w 90"/>
                  <a:gd name="T51" fmla="*/ 10 h 23"/>
                  <a:gd name="T52" fmla="*/ 53 w 90"/>
                  <a:gd name="T53" fmla="*/ 11 h 23"/>
                  <a:gd name="T54" fmla="*/ 48 w 90"/>
                  <a:gd name="T55" fmla="*/ 11 h 23"/>
                  <a:gd name="T56" fmla="*/ 42 w 90"/>
                  <a:gd name="T57" fmla="*/ 12 h 23"/>
                  <a:gd name="T58" fmla="*/ 36 w 90"/>
                  <a:gd name="T59" fmla="*/ 12 h 23"/>
                  <a:gd name="T60" fmla="*/ 31 w 90"/>
                  <a:gd name="T61" fmla="*/ 12 h 23"/>
                  <a:gd name="T62" fmla="*/ 25 w 90"/>
                  <a:gd name="T63" fmla="*/ 10 h 23"/>
                  <a:gd name="T64" fmla="*/ 20 w 90"/>
                  <a:gd name="T65" fmla="*/ 9 h 23"/>
                  <a:gd name="T66" fmla="*/ 16 w 90"/>
                  <a:gd name="T67" fmla="*/ 7 h 23"/>
                  <a:gd name="T68" fmla="*/ 11 w 90"/>
                  <a:gd name="T69" fmla="*/ 5 h 23"/>
                  <a:gd name="T70" fmla="*/ 6 w 90"/>
                  <a:gd name="T71" fmla="*/ 3 h 23"/>
                  <a:gd name="T72" fmla="*/ 1 w 90"/>
                  <a:gd name="T73" fmla="*/ 0 h 23"/>
                  <a:gd name="T74" fmla="*/ 0 w 90"/>
                  <a:gd name="T75" fmla="*/ 0 h 23"/>
                  <a:gd name="T76" fmla="*/ 0 w 90"/>
                  <a:gd name="T77" fmla="*/ 1 h 23"/>
                  <a:gd name="T78" fmla="*/ 0 w 90"/>
                  <a:gd name="T79" fmla="*/ 2 h 23"/>
                  <a:gd name="T80" fmla="*/ 0 w 90"/>
                  <a:gd name="T81" fmla="*/ 2 h 23"/>
                  <a:gd name="T82" fmla="*/ 0 w 90"/>
                  <a:gd name="T83" fmla="*/ 2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0"/>
                  <a:gd name="T127" fmla="*/ 0 h 23"/>
                  <a:gd name="T128" fmla="*/ 90 w 90"/>
                  <a:gd name="T129" fmla="*/ 23 h 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0" h="23">
                    <a:moveTo>
                      <a:pt x="0" y="2"/>
                    </a:moveTo>
                    <a:lnTo>
                      <a:pt x="3" y="5"/>
                    </a:lnTo>
                    <a:lnTo>
                      <a:pt x="8" y="9"/>
                    </a:lnTo>
                    <a:lnTo>
                      <a:pt x="13" y="12"/>
                    </a:lnTo>
                    <a:lnTo>
                      <a:pt x="18" y="15"/>
                    </a:lnTo>
                    <a:lnTo>
                      <a:pt x="23" y="19"/>
                    </a:lnTo>
                    <a:lnTo>
                      <a:pt x="28" y="21"/>
                    </a:lnTo>
                    <a:lnTo>
                      <a:pt x="33" y="22"/>
                    </a:lnTo>
                    <a:lnTo>
                      <a:pt x="39" y="23"/>
                    </a:lnTo>
                    <a:lnTo>
                      <a:pt x="46" y="23"/>
                    </a:lnTo>
                    <a:lnTo>
                      <a:pt x="52" y="23"/>
                    </a:lnTo>
                    <a:lnTo>
                      <a:pt x="58" y="22"/>
                    </a:lnTo>
                    <a:lnTo>
                      <a:pt x="64" y="21"/>
                    </a:lnTo>
                    <a:lnTo>
                      <a:pt x="70" y="19"/>
                    </a:lnTo>
                    <a:lnTo>
                      <a:pt x="76" y="16"/>
                    </a:lnTo>
                    <a:lnTo>
                      <a:pt x="81" y="13"/>
                    </a:lnTo>
                    <a:lnTo>
                      <a:pt x="87" y="10"/>
                    </a:lnTo>
                    <a:lnTo>
                      <a:pt x="89" y="8"/>
                    </a:lnTo>
                    <a:lnTo>
                      <a:pt x="90" y="5"/>
                    </a:lnTo>
                    <a:lnTo>
                      <a:pt x="89" y="3"/>
                    </a:lnTo>
                    <a:lnTo>
                      <a:pt x="86" y="3"/>
                    </a:lnTo>
                    <a:lnTo>
                      <a:pt x="81" y="4"/>
                    </a:lnTo>
                    <a:lnTo>
                      <a:pt x="75" y="6"/>
                    </a:lnTo>
                    <a:lnTo>
                      <a:pt x="70" y="7"/>
                    </a:lnTo>
                    <a:lnTo>
                      <a:pt x="64" y="9"/>
                    </a:lnTo>
                    <a:lnTo>
                      <a:pt x="59" y="10"/>
                    </a:lnTo>
                    <a:lnTo>
                      <a:pt x="53" y="11"/>
                    </a:lnTo>
                    <a:lnTo>
                      <a:pt x="48" y="11"/>
                    </a:lnTo>
                    <a:lnTo>
                      <a:pt x="42" y="12"/>
                    </a:lnTo>
                    <a:lnTo>
                      <a:pt x="36" y="12"/>
                    </a:lnTo>
                    <a:lnTo>
                      <a:pt x="31" y="12"/>
                    </a:lnTo>
                    <a:lnTo>
                      <a:pt x="25" y="10"/>
                    </a:lnTo>
                    <a:lnTo>
                      <a:pt x="20" y="9"/>
                    </a:lnTo>
                    <a:lnTo>
                      <a:pt x="16" y="7"/>
                    </a:lnTo>
                    <a:lnTo>
                      <a:pt x="11" y="5"/>
                    </a:lnTo>
                    <a:lnTo>
                      <a:pt x="6" y="3"/>
                    </a:lnTo>
                    <a:lnTo>
                      <a:pt x="1" y="0"/>
                    </a:lnTo>
                    <a:lnTo>
                      <a:pt x="0" y="0"/>
                    </a:lnTo>
                    <a:lnTo>
                      <a:pt x="0" y="1"/>
                    </a:lnTo>
                    <a:lnTo>
                      <a:pt x="0" y="2"/>
                    </a:lnTo>
                    <a:close/>
                  </a:path>
                </a:pathLst>
              </a:custGeom>
              <a:solidFill>
                <a:srgbClr val="000000"/>
              </a:solidFill>
              <a:ln w="9525">
                <a:noFill/>
                <a:round/>
                <a:headEnd/>
                <a:tailEnd/>
              </a:ln>
            </p:spPr>
            <p:txBody>
              <a:bodyPr/>
              <a:lstStyle/>
              <a:p>
                <a:endParaRPr lang="en-US">
                  <a:solidFill>
                    <a:srgbClr val="000000"/>
                  </a:solidFill>
                </a:endParaRPr>
              </a:p>
            </p:txBody>
          </p:sp>
          <p:sp>
            <p:nvSpPr>
              <p:cNvPr id="25852" name="Freeform 165"/>
              <p:cNvSpPr>
                <a:spLocks/>
              </p:cNvSpPr>
              <p:nvPr/>
            </p:nvSpPr>
            <p:spPr bwMode="auto">
              <a:xfrm>
                <a:off x="8964" y="7445"/>
                <a:ext cx="367" cy="363"/>
              </a:xfrm>
              <a:custGeom>
                <a:avLst/>
                <a:gdLst>
                  <a:gd name="T0" fmla="*/ 1 w 367"/>
                  <a:gd name="T1" fmla="*/ 37 h 363"/>
                  <a:gd name="T2" fmla="*/ 10 w 367"/>
                  <a:gd name="T3" fmla="*/ 108 h 363"/>
                  <a:gd name="T4" fmla="*/ 18 w 367"/>
                  <a:gd name="T5" fmla="*/ 158 h 363"/>
                  <a:gd name="T6" fmla="*/ 28 w 367"/>
                  <a:gd name="T7" fmla="*/ 187 h 363"/>
                  <a:gd name="T8" fmla="*/ 41 w 367"/>
                  <a:gd name="T9" fmla="*/ 212 h 363"/>
                  <a:gd name="T10" fmla="*/ 61 w 367"/>
                  <a:gd name="T11" fmla="*/ 236 h 363"/>
                  <a:gd name="T12" fmla="*/ 84 w 367"/>
                  <a:gd name="T13" fmla="*/ 259 h 363"/>
                  <a:gd name="T14" fmla="*/ 112 w 367"/>
                  <a:gd name="T15" fmla="*/ 281 h 363"/>
                  <a:gd name="T16" fmla="*/ 141 w 367"/>
                  <a:gd name="T17" fmla="*/ 302 h 363"/>
                  <a:gd name="T18" fmla="*/ 172 w 367"/>
                  <a:gd name="T19" fmla="*/ 320 h 363"/>
                  <a:gd name="T20" fmla="*/ 197 w 367"/>
                  <a:gd name="T21" fmla="*/ 332 h 363"/>
                  <a:gd name="T22" fmla="*/ 216 w 367"/>
                  <a:gd name="T23" fmla="*/ 340 h 363"/>
                  <a:gd name="T24" fmla="*/ 236 w 367"/>
                  <a:gd name="T25" fmla="*/ 345 h 363"/>
                  <a:gd name="T26" fmla="*/ 256 w 367"/>
                  <a:gd name="T27" fmla="*/ 349 h 363"/>
                  <a:gd name="T28" fmla="*/ 276 w 367"/>
                  <a:gd name="T29" fmla="*/ 353 h 363"/>
                  <a:gd name="T30" fmla="*/ 296 w 367"/>
                  <a:gd name="T31" fmla="*/ 357 h 363"/>
                  <a:gd name="T32" fmla="*/ 315 w 367"/>
                  <a:gd name="T33" fmla="*/ 361 h 363"/>
                  <a:gd name="T34" fmla="*/ 336 w 367"/>
                  <a:gd name="T35" fmla="*/ 363 h 363"/>
                  <a:gd name="T36" fmla="*/ 354 w 367"/>
                  <a:gd name="T37" fmla="*/ 361 h 363"/>
                  <a:gd name="T38" fmla="*/ 367 w 367"/>
                  <a:gd name="T39" fmla="*/ 351 h 363"/>
                  <a:gd name="T40" fmla="*/ 348 w 367"/>
                  <a:gd name="T41" fmla="*/ 336 h 363"/>
                  <a:gd name="T42" fmla="*/ 317 w 367"/>
                  <a:gd name="T43" fmla="*/ 324 h 363"/>
                  <a:gd name="T44" fmla="*/ 284 w 367"/>
                  <a:gd name="T45" fmla="*/ 315 h 363"/>
                  <a:gd name="T46" fmla="*/ 250 w 367"/>
                  <a:gd name="T47" fmla="*/ 306 h 363"/>
                  <a:gd name="T48" fmla="*/ 218 w 367"/>
                  <a:gd name="T49" fmla="*/ 293 h 363"/>
                  <a:gd name="T50" fmla="*/ 188 w 367"/>
                  <a:gd name="T51" fmla="*/ 275 h 363"/>
                  <a:gd name="T52" fmla="*/ 158 w 367"/>
                  <a:gd name="T53" fmla="*/ 254 h 363"/>
                  <a:gd name="T54" fmla="*/ 130 w 367"/>
                  <a:gd name="T55" fmla="*/ 234 h 363"/>
                  <a:gd name="T56" fmla="*/ 105 w 367"/>
                  <a:gd name="T57" fmla="*/ 215 h 363"/>
                  <a:gd name="T58" fmla="*/ 83 w 367"/>
                  <a:gd name="T59" fmla="*/ 194 h 363"/>
                  <a:gd name="T60" fmla="*/ 63 w 367"/>
                  <a:gd name="T61" fmla="*/ 170 h 363"/>
                  <a:gd name="T62" fmla="*/ 49 w 367"/>
                  <a:gd name="T63" fmla="*/ 146 h 363"/>
                  <a:gd name="T64" fmla="*/ 33 w 367"/>
                  <a:gd name="T65" fmla="*/ 117 h 363"/>
                  <a:gd name="T66" fmla="*/ 20 w 367"/>
                  <a:gd name="T67" fmla="*/ 84 h 363"/>
                  <a:gd name="T68" fmla="*/ 7 w 367"/>
                  <a:gd name="T69" fmla="*/ 52 h 363"/>
                  <a:gd name="T70" fmla="*/ 1 w 367"/>
                  <a:gd name="T71" fmla="*/ 18 h 363"/>
                  <a:gd name="T72" fmla="*/ 0 w 367"/>
                  <a:gd name="T73" fmla="*/ 0 h 363"/>
                  <a:gd name="T74" fmla="*/ 0 w 367"/>
                  <a:gd name="T75" fmla="*/ 0 h 363"/>
                  <a:gd name="T76" fmla="*/ 0 w 367"/>
                  <a:gd name="T77" fmla="*/ 1 h 3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7"/>
                  <a:gd name="T118" fmla="*/ 0 h 363"/>
                  <a:gd name="T119" fmla="*/ 367 w 367"/>
                  <a:gd name="T120" fmla="*/ 363 h 36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7" h="363">
                    <a:moveTo>
                      <a:pt x="0" y="1"/>
                    </a:moveTo>
                    <a:lnTo>
                      <a:pt x="1" y="37"/>
                    </a:lnTo>
                    <a:lnTo>
                      <a:pt x="5" y="72"/>
                    </a:lnTo>
                    <a:lnTo>
                      <a:pt x="10" y="108"/>
                    </a:lnTo>
                    <a:lnTo>
                      <a:pt x="16" y="144"/>
                    </a:lnTo>
                    <a:lnTo>
                      <a:pt x="18" y="158"/>
                    </a:lnTo>
                    <a:lnTo>
                      <a:pt x="23" y="172"/>
                    </a:lnTo>
                    <a:lnTo>
                      <a:pt x="28" y="187"/>
                    </a:lnTo>
                    <a:lnTo>
                      <a:pt x="34" y="200"/>
                    </a:lnTo>
                    <a:lnTo>
                      <a:pt x="41" y="212"/>
                    </a:lnTo>
                    <a:lnTo>
                      <a:pt x="51" y="225"/>
                    </a:lnTo>
                    <a:lnTo>
                      <a:pt x="61" y="236"/>
                    </a:lnTo>
                    <a:lnTo>
                      <a:pt x="72" y="247"/>
                    </a:lnTo>
                    <a:lnTo>
                      <a:pt x="84" y="259"/>
                    </a:lnTo>
                    <a:lnTo>
                      <a:pt x="97" y="270"/>
                    </a:lnTo>
                    <a:lnTo>
                      <a:pt x="112" y="281"/>
                    </a:lnTo>
                    <a:lnTo>
                      <a:pt x="127" y="291"/>
                    </a:lnTo>
                    <a:lnTo>
                      <a:pt x="141" y="302"/>
                    </a:lnTo>
                    <a:lnTo>
                      <a:pt x="156" y="312"/>
                    </a:lnTo>
                    <a:lnTo>
                      <a:pt x="172" y="320"/>
                    </a:lnTo>
                    <a:lnTo>
                      <a:pt x="188" y="328"/>
                    </a:lnTo>
                    <a:lnTo>
                      <a:pt x="197" y="332"/>
                    </a:lnTo>
                    <a:lnTo>
                      <a:pt x="206" y="336"/>
                    </a:lnTo>
                    <a:lnTo>
                      <a:pt x="216" y="340"/>
                    </a:lnTo>
                    <a:lnTo>
                      <a:pt x="225" y="343"/>
                    </a:lnTo>
                    <a:lnTo>
                      <a:pt x="236" y="345"/>
                    </a:lnTo>
                    <a:lnTo>
                      <a:pt x="246" y="347"/>
                    </a:lnTo>
                    <a:lnTo>
                      <a:pt x="256" y="349"/>
                    </a:lnTo>
                    <a:lnTo>
                      <a:pt x="267" y="351"/>
                    </a:lnTo>
                    <a:lnTo>
                      <a:pt x="276" y="353"/>
                    </a:lnTo>
                    <a:lnTo>
                      <a:pt x="286" y="355"/>
                    </a:lnTo>
                    <a:lnTo>
                      <a:pt x="296" y="357"/>
                    </a:lnTo>
                    <a:lnTo>
                      <a:pt x="306" y="359"/>
                    </a:lnTo>
                    <a:lnTo>
                      <a:pt x="315" y="361"/>
                    </a:lnTo>
                    <a:lnTo>
                      <a:pt x="326" y="362"/>
                    </a:lnTo>
                    <a:lnTo>
                      <a:pt x="336" y="363"/>
                    </a:lnTo>
                    <a:lnTo>
                      <a:pt x="346" y="363"/>
                    </a:lnTo>
                    <a:lnTo>
                      <a:pt x="354" y="361"/>
                    </a:lnTo>
                    <a:lnTo>
                      <a:pt x="362" y="357"/>
                    </a:lnTo>
                    <a:lnTo>
                      <a:pt x="367" y="351"/>
                    </a:lnTo>
                    <a:lnTo>
                      <a:pt x="363" y="345"/>
                    </a:lnTo>
                    <a:lnTo>
                      <a:pt x="348" y="336"/>
                    </a:lnTo>
                    <a:lnTo>
                      <a:pt x="334" y="329"/>
                    </a:lnTo>
                    <a:lnTo>
                      <a:pt x="317" y="324"/>
                    </a:lnTo>
                    <a:lnTo>
                      <a:pt x="301" y="319"/>
                    </a:lnTo>
                    <a:lnTo>
                      <a:pt x="284" y="315"/>
                    </a:lnTo>
                    <a:lnTo>
                      <a:pt x="267" y="311"/>
                    </a:lnTo>
                    <a:lnTo>
                      <a:pt x="250" y="306"/>
                    </a:lnTo>
                    <a:lnTo>
                      <a:pt x="234" y="301"/>
                    </a:lnTo>
                    <a:lnTo>
                      <a:pt x="218" y="293"/>
                    </a:lnTo>
                    <a:lnTo>
                      <a:pt x="202" y="284"/>
                    </a:lnTo>
                    <a:lnTo>
                      <a:pt x="188" y="275"/>
                    </a:lnTo>
                    <a:lnTo>
                      <a:pt x="173" y="265"/>
                    </a:lnTo>
                    <a:lnTo>
                      <a:pt x="158" y="254"/>
                    </a:lnTo>
                    <a:lnTo>
                      <a:pt x="145" y="244"/>
                    </a:lnTo>
                    <a:lnTo>
                      <a:pt x="130" y="234"/>
                    </a:lnTo>
                    <a:lnTo>
                      <a:pt x="117" y="224"/>
                    </a:lnTo>
                    <a:lnTo>
                      <a:pt x="105" y="215"/>
                    </a:lnTo>
                    <a:lnTo>
                      <a:pt x="93" y="204"/>
                    </a:lnTo>
                    <a:lnTo>
                      <a:pt x="83" y="194"/>
                    </a:lnTo>
                    <a:lnTo>
                      <a:pt x="73" y="183"/>
                    </a:lnTo>
                    <a:lnTo>
                      <a:pt x="63" y="170"/>
                    </a:lnTo>
                    <a:lnTo>
                      <a:pt x="56" y="158"/>
                    </a:lnTo>
                    <a:lnTo>
                      <a:pt x="49" y="146"/>
                    </a:lnTo>
                    <a:lnTo>
                      <a:pt x="41" y="134"/>
                    </a:lnTo>
                    <a:lnTo>
                      <a:pt x="33" y="117"/>
                    </a:lnTo>
                    <a:lnTo>
                      <a:pt x="26" y="102"/>
                    </a:lnTo>
                    <a:lnTo>
                      <a:pt x="20" y="84"/>
                    </a:lnTo>
                    <a:lnTo>
                      <a:pt x="13" y="68"/>
                    </a:lnTo>
                    <a:lnTo>
                      <a:pt x="7" y="52"/>
                    </a:lnTo>
                    <a:lnTo>
                      <a:pt x="4" y="34"/>
                    </a:lnTo>
                    <a:lnTo>
                      <a:pt x="1" y="18"/>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853" name="Freeform 166"/>
              <p:cNvSpPr>
                <a:spLocks/>
              </p:cNvSpPr>
              <p:nvPr/>
            </p:nvSpPr>
            <p:spPr bwMode="auto">
              <a:xfrm>
                <a:off x="8931" y="7521"/>
                <a:ext cx="228" cy="300"/>
              </a:xfrm>
              <a:custGeom>
                <a:avLst/>
                <a:gdLst>
                  <a:gd name="T0" fmla="*/ 0 w 228"/>
                  <a:gd name="T1" fmla="*/ 2 h 300"/>
                  <a:gd name="T2" fmla="*/ 0 w 228"/>
                  <a:gd name="T3" fmla="*/ 22 h 300"/>
                  <a:gd name="T4" fmla="*/ 3 w 228"/>
                  <a:gd name="T5" fmla="*/ 42 h 300"/>
                  <a:gd name="T6" fmla="*/ 5 w 228"/>
                  <a:gd name="T7" fmla="*/ 62 h 300"/>
                  <a:gd name="T8" fmla="*/ 10 w 228"/>
                  <a:gd name="T9" fmla="*/ 81 h 300"/>
                  <a:gd name="T10" fmla="*/ 16 w 228"/>
                  <a:gd name="T11" fmla="*/ 101 h 300"/>
                  <a:gd name="T12" fmla="*/ 23 w 228"/>
                  <a:gd name="T13" fmla="*/ 119 h 300"/>
                  <a:gd name="T14" fmla="*/ 32 w 228"/>
                  <a:gd name="T15" fmla="*/ 137 h 300"/>
                  <a:gd name="T16" fmla="*/ 43 w 228"/>
                  <a:gd name="T17" fmla="*/ 155 h 300"/>
                  <a:gd name="T18" fmla="*/ 50 w 228"/>
                  <a:gd name="T19" fmla="*/ 164 h 300"/>
                  <a:gd name="T20" fmla="*/ 59 w 228"/>
                  <a:gd name="T21" fmla="*/ 173 h 300"/>
                  <a:gd name="T22" fmla="*/ 67 w 228"/>
                  <a:gd name="T23" fmla="*/ 183 h 300"/>
                  <a:gd name="T24" fmla="*/ 78 w 228"/>
                  <a:gd name="T25" fmla="*/ 191 h 300"/>
                  <a:gd name="T26" fmla="*/ 88 w 228"/>
                  <a:gd name="T27" fmla="*/ 198 h 300"/>
                  <a:gd name="T28" fmla="*/ 99 w 228"/>
                  <a:gd name="T29" fmla="*/ 206 h 300"/>
                  <a:gd name="T30" fmla="*/ 110 w 228"/>
                  <a:gd name="T31" fmla="*/ 214 h 300"/>
                  <a:gd name="T32" fmla="*/ 119 w 228"/>
                  <a:gd name="T33" fmla="*/ 222 h 300"/>
                  <a:gd name="T34" fmla="*/ 132 w 228"/>
                  <a:gd name="T35" fmla="*/ 231 h 300"/>
                  <a:gd name="T36" fmla="*/ 145 w 228"/>
                  <a:gd name="T37" fmla="*/ 241 h 300"/>
                  <a:gd name="T38" fmla="*/ 157 w 228"/>
                  <a:gd name="T39" fmla="*/ 251 h 300"/>
                  <a:gd name="T40" fmla="*/ 171 w 228"/>
                  <a:gd name="T41" fmla="*/ 260 h 300"/>
                  <a:gd name="T42" fmla="*/ 183 w 228"/>
                  <a:gd name="T43" fmla="*/ 271 h 300"/>
                  <a:gd name="T44" fmla="*/ 195 w 228"/>
                  <a:gd name="T45" fmla="*/ 281 h 300"/>
                  <a:gd name="T46" fmla="*/ 208 w 228"/>
                  <a:gd name="T47" fmla="*/ 291 h 300"/>
                  <a:gd name="T48" fmla="*/ 221 w 228"/>
                  <a:gd name="T49" fmla="*/ 300 h 300"/>
                  <a:gd name="T50" fmla="*/ 223 w 228"/>
                  <a:gd name="T51" fmla="*/ 300 h 300"/>
                  <a:gd name="T52" fmla="*/ 227 w 228"/>
                  <a:gd name="T53" fmla="*/ 299 h 300"/>
                  <a:gd name="T54" fmla="*/ 228 w 228"/>
                  <a:gd name="T55" fmla="*/ 297 h 300"/>
                  <a:gd name="T56" fmla="*/ 228 w 228"/>
                  <a:gd name="T57" fmla="*/ 295 h 300"/>
                  <a:gd name="T58" fmla="*/ 218 w 228"/>
                  <a:gd name="T59" fmla="*/ 286 h 300"/>
                  <a:gd name="T60" fmla="*/ 208 w 228"/>
                  <a:gd name="T61" fmla="*/ 277 h 300"/>
                  <a:gd name="T62" fmla="*/ 199 w 228"/>
                  <a:gd name="T63" fmla="*/ 268 h 300"/>
                  <a:gd name="T64" fmla="*/ 189 w 228"/>
                  <a:gd name="T65" fmla="*/ 259 h 300"/>
                  <a:gd name="T66" fmla="*/ 179 w 228"/>
                  <a:gd name="T67" fmla="*/ 250 h 300"/>
                  <a:gd name="T68" fmla="*/ 169 w 228"/>
                  <a:gd name="T69" fmla="*/ 242 h 300"/>
                  <a:gd name="T70" fmla="*/ 160 w 228"/>
                  <a:gd name="T71" fmla="*/ 233 h 300"/>
                  <a:gd name="T72" fmla="*/ 149 w 228"/>
                  <a:gd name="T73" fmla="*/ 225 h 300"/>
                  <a:gd name="T74" fmla="*/ 139 w 228"/>
                  <a:gd name="T75" fmla="*/ 217 h 300"/>
                  <a:gd name="T76" fmla="*/ 129 w 228"/>
                  <a:gd name="T77" fmla="*/ 209 h 300"/>
                  <a:gd name="T78" fmla="*/ 118 w 228"/>
                  <a:gd name="T79" fmla="*/ 202 h 300"/>
                  <a:gd name="T80" fmla="*/ 109 w 228"/>
                  <a:gd name="T81" fmla="*/ 195 h 300"/>
                  <a:gd name="T82" fmla="*/ 99 w 228"/>
                  <a:gd name="T83" fmla="*/ 188 h 300"/>
                  <a:gd name="T84" fmla="*/ 89 w 228"/>
                  <a:gd name="T85" fmla="*/ 181 h 300"/>
                  <a:gd name="T86" fmla="*/ 79 w 228"/>
                  <a:gd name="T87" fmla="*/ 173 h 300"/>
                  <a:gd name="T88" fmla="*/ 70 w 228"/>
                  <a:gd name="T89" fmla="*/ 165 h 300"/>
                  <a:gd name="T90" fmla="*/ 54 w 228"/>
                  <a:gd name="T91" fmla="*/ 149 h 300"/>
                  <a:gd name="T92" fmla="*/ 40 w 228"/>
                  <a:gd name="T93" fmla="*/ 129 h 300"/>
                  <a:gd name="T94" fmla="*/ 29 w 228"/>
                  <a:gd name="T95" fmla="*/ 110 h 300"/>
                  <a:gd name="T96" fmla="*/ 21 w 228"/>
                  <a:gd name="T97" fmla="*/ 88 h 300"/>
                  <a:gd name="T98" fmla="*/ 14 w 228"/>
                  <a:gd name="T99" fmla="*/ 67 h 300"/>
                  <a:gd name="T100" fmla="*/ 9 w 228"/>
                  <a:gd name="T101" fmla="*/ 44 h 300"/>
                  <a:gd name="T102" fmla="*/ 5 w 228"/>
                  <a:gd name="T103" fmla="*/ 23 h 300"/>
                  <a:gd name="T104" fmla="*/ 4 w 228"/>
                  <a:gd name="T105" fmla="*/ 1 h 300"/>
                  <a:gd name="T106" fmla="*/ 4 w 228"/>
                  <a:gd name="T107" fmla="*/ 0 h 300"/>
                  <a:gd name="T108" fmla="*/ 3 w 228"/>
                  <a:gd name="T109" fmla="*/ 0 h 300"/>
                  <a:gd name="T110" fmla="*/ 0 w 228"/>
                  <a:gd name="T111" fmla="*/ 1 h 300"/>
                  <a:gd name="T112" fmla="*/ 0 w 228"/>
                  <a:gd name="T113" fmla="*/ 2 h 300"/>
                  <a:gd name="T114" fmla="*/ 0 w 228"/>
                  <a:gd name="T115" fmla="*/ 2 h 3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8"/>
                  <a:gd name="T175" fmla="*/ 0 h 300"/>
                  <a:gd name="T176" fmla="*/ 228 w 228"/>
                  <a:gd name="T177" fmla="*/ 300 h 3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8" h="300">
                    <a:moveTo>
                      <a:pt x="0" y="2"/>
                    </a:moveTo>
                    <a:lnTo>
                      <a:pt x="0" y="22"/>
                    </a:lnTo>
                    <a:lnTo>
                      <a:pt x="3" y="42"/>
                    </a:lnTo>
                    <a:lnTo>
                      <a:pt x="5" y="62"/>
                    </a:lnTo>
                    <a:lnTo>
                      <a:pt x="10" y="81"/>
                    </a:lnTo>
                    <a:lnTo>
                      <a:pt x="16" y="101"/>
                    </a:lnTo>
                    <a:lnTo>
                      <a:pt x="23" y="119"/>
                    </a:lnTo>
                    <a:lnTo>
                      <a:pt x="32" y="137"/>
                    </a:lnTo>
                    <a:lnTo>
                      <a:pt x="43" y="155"/>
                    </a:lnTo>
                    <a:lnTo>
                      <a:pt x="50" y="164"/>
                    </a:lnTo>
                    <a:lnTo>
                      <a:pt x="59" y="173"/>
                    </a:lnTo>
                    <a:lnTo>
                      <a:pt x="67" y="183"/>
                    </a:lnTo>
                    <a:lnTo>
                      <a:pt x="78" y="191"/>
                    </a:lnTo>
                    <a:lnTo>
                      <a:pt x="88" y="198"/>
                    </a:lnTo>
                    <a:lnTo>
                      <a:pt x="99" y="206"/>
                    </a:lnTo>
                    <a:lnTo>
                      <a:pt x="110" y="214"/>
                    </a:lnTo>
                    <a:lnTo>
                      <a:pt x="119" y="222"/>
                    </a:lnTo>
                    <a:lnTo>
                      <a:pt x="132" y="231"/>
                    </a:lnTo>
                    <a:lnTo>
                      <a:pt x="145" y="241"/>
                    </a:lnTo>
                    <a:lnTo>
                      <a:pt x="157" y="251"/>
                    </a:lnTo>
                    <a:lnTo>
                      <a:pt x="171" y="260"/>
                    </a:lnTo>
                    <a:lnTo>
                      <a:pt x="183" y="271"/>
                    </a:lnTo>
                    <a:lnTo>
                      <a:pt x="195" y="281"/>
                    </a:lnTo>
                    <a:lnTo>
                      <a:pt x="208" y="291"/>
                    </a:lnTo>
                    <a:lnTo>
                      <a:pt x="221" y="300"/>
                    </a:lnTo>
                    <a:lnTo>
                      <a:pt x="223" y="300"/>
                    </a:lnTo>
                    <a:lnTo>
                      <a:pt x="227" y="299"/>
                    </a:lnTo>
                    <a:lnTo>
                      <a:pt x="228" y="297"/>
                    </a:lnTo>
                    <a:lnTo>
                      <a:pt x="228" y="295"/>
                    </a:lnTo>
                    <a:lnTo>
                      <a:pt x="218" y="286"/>
                    </a:lnTo>
                    <a:lnTo>
                      <a:pt x="208" y="277"/>
                    </a:lnTo>
                    <a:lnTo>
                      <a:pt x="199" y="268"/>
                    </a:lnTo>
                    <a:lnTo>
                      <a:pt x="189" y="259"/>
                    </a:lnTo>
                    <a:lnTo>
                      <a:pt x="179" y="250"/>
                    </a:lnTo>
                    <a:lnTo>
                      <a:pt x="169" y="242"/>
                    </a:lnTo>
                    <a:lnTo>
                      <a:pt x="160" y="233"/>
                    </a:lnTo>
                    <a:lnTo>
                      <a:pt x="149" y="225"/>
                    </a:lnTo>
                    <a:lnTo>
                      <a:pt x="139" y="217"/>
                    </a:lnTo>
                    <a:lnTo>
                      <a:pt x="129" y="209"/>
                    </a:lnTo>
                    <a:lnTo>
                      <a:pt x="118" y="202"/>
                    </a:lnTo>
                    <a:lnTo>
                      <a:pt x="109" y="195"/>
                    </a:lnTo>
                    <a:lnTo>
                      <a:pt x="99" y="188"/>
                    </a:lnTo>
                    <a:lnTo>
                      <a:pt x="89" y="181"/>
                    </a:lnTo>
                    <a:lnTo>
                      <a:pt x="79" y="173"/>
                    </a:lnTo>
                    <a:lnTo>
                      <a:pt x="70" y="165"/>
                    </a:lnTo>
                    <a:lnTo>
                      <a:pt x="54" y="149"/>
                    </a:lnTo>
                    <a:lnTo>
                      <a:pt x="40" y="129"/>
                    </a:lnTo>
                    <a:lnTo>
                      <a:pt x="29" y="110"/>
                    </a:lnTo>
                    <a:lnTo>
                      <a:pt x="21" y="88"/>
                    </a:lnTo>
                    <a:lnTo>
                      <a:pt x="14" y="67"/>
                    </a:lnTo>
                    <a:lnTo>
                      <a:pt x="9" y="44"/>
                    </a:lnTo>
                    <a:lnTo>
                      <a:pt x="5" y="23"/>
                    </a:lnTo>
                    <a:lnTo>
                      <a:pt x="4" y="1"/>
                    </a:lnTo>
                    <a:lnTo>
                      <a:pt x="4" y="0"/>
                    </a:lnTo>
                    <a:lnTo>
                      <a:pt x="3" y="0"/>
                    </a:lnTo>
                    <a:lnTo>
                      <a:pt x="0" y="1"/>
                    </a:lnTo>
                    <a:lnTo>
                      <a:pt x="0" y="2"/>
                    </a:lnTo>
                    <a:close/>
                  </a:path>
                </a:pathLst>
              </a:custGeom>
              <a:solidFill>
                <a:srgbClr val="000000"/>
              </a:solidFill>
              <a:ln w="9525">
                <a:noFill/>
                <a:round/>
                <a:headEnd/>
                <a:tailEnd/>
              </a:ln>
            </p:spPr>
            <p:txBody>
              <a:bodyPr/>
              <a:lstStyle/>
              <a:p>
                <a:endParaRPr lang="en-US">
                  <a:solidFill>
                    <a:srgbClr val="000000"/>
                  </a:solidFill>
                </a:endParaRPr>
              </a:p>
            </p:txBody>
          </p:sp>
          <p:sp>
            <p:nvSpPr>
              <p:cNvPr id="25854" name="Freeform 167"/>
              <p:cNvSpPr>
                <a:spLocks/>
              </p:cNvSpPr>
              <p:nvPr/>
            </p:nvSpPr>
            <p:spPr bwMode="auto">
              <a:xfrm>
                <a:off x="9343" y="7123"/>
                <a:ext cx="324" cy="230"/>
              </a:xfrm>
              <a:custGeom>
                <a:avLst/>
                <a:gdLst>
                  <a:gd name="T0" fmla="*/ 311 w 324"/>
                  <a:gd name="T1" fmla="*/ 204 h 230"/>
                  <a:gd name="T2" fmla="*/ 280 w 324"/>
                  <a:gd name="T3" fmla="*/ 160 h 230"/>
                  <a:gd name="T4" fmla="*/ 243 w 324"/>
                  <a:gd name="T5" fmla="*/ 121 h 230"/>
                  <a:gd name="T6" fmla="*/ 201 w 324"/>
                  <a:gd name="T7" fmla="*/ 86 h 230"/>
                  <a:gd name="T8" fmla="*/ 171 w 324"/>
                  <a:gd name="T9" fmla="*/ 64 h 230"/>
                  <a:gd name="T10" fmla="*/ 159 w 324"/>
                  <a:gd name="T11" fmla="*/ 57 h 230"/>
                  <a:gd name="T12" fmla="*/ 147 w 324"/>
                  <a:gd name="T13" fmla="*/ 50 h 230"/>
                  <a:gd name="T14" fmla="*/ 136 w 324"/>
                  <a:gd name="T15" fmla="*/ 43 h 230"/>
                  <a:gd name="T16" fmla="*/ 126 w 324"/>
                  <a:gd name="T17" fmla="*/ 35 h 230"/>
                  <a:gd name="T18" fmla="*/ 118 w 324"/>
                  <a:gd name="T19" fmla="*/ 29 h 230"/>
                  <a:gd name="T20" fmla="*/ 107 w 324"/>
                  <a:gd name="T21" fmla="*/ 22 h 230"/>
                  <a:gd name="T22" fmla="*/ 97 w 324"/>
                  <a:gd name="T23" fmla="*/ 17 h 230"/>
                  <a:gd name="T24" fmla="*/ 89 w 324"/>
                  <a:gd name="T25" fmla="*/ 14 h 230"/>
                  <a:gd name="T26" fmla="*/ 80 w 324"/>
                  <a:gd name="T27" fmla="*/ 10 h 230"/>
                  <a:gd name="T28" fmla="*/ 72 w 324"/>
                  <a:gd name="T29" fmla="*/ 6 h 230"/>
                  <a:gd name="T30" fmla="*/ 62 w 324"/>
                  <a:gd name="T31" fmla="*/ 2 h 230"/>
                  <a:gd name="T32" fmla="*/ 50 w 324"/>
                  <a:gd name="T33" fmla="*/ 0 h 230"/>
                  <a:gd name="T34" fmla="*/ 36 w 324"/>
                  <a:gd name="T35" fmla="*/ 4 h 230"/>
                  <a:gd name="T36" fmla="*/ 22 w 324"/>
                  <a:gd name="T37" fmla="*/ 10 h 230"/>
                  <a:gd name="T38" fmla="*/ 9 w 324"/>
                  <a:gd name="T39" fmla="*/ 16 h 230"/>
                  <a:gd name="T40" fmla="*/ 1 w 324"/>
                  <a:gd name="T41" fmla="*/ 20 h 230"/>
                  <a:gd name="T42" fmla="*/ 0 w 324"/>
                  <a:gd name="T43" fmla="*/ 25 h 230"/>
                  <a:gd name="T44" fmla="*/ 8 w 324"/>
                  <a:gd name="T45" fmla="*/ 25 h 230"/>
                  <a:gd name="T46" fmla="*/ 20 w 324"/>
                  <a:gd name="T47" fmla="*/ 21 h 230"/>
                  <a:gd name="T48" fmla="*/ 33 w 324"/>
                  <a:gd name="T49" fmla="*/ 18 h 230"/>
                  <a:gd name="T50" fmla="*/ 45 w 324"/>
                  <a:gd name="T51" fmla="*/ 16 h 230"/>
                  <a:gd name="T52" fmla="*/ 57 w 324"/>
                  <a:gd name="T53" fmla="*/ 16 h 230"/>
                  <a:gd name="T54" fmla="*/ 70 w 324"/>
                  <a:gd name="T55" fmla="*/ 20 h 230"/>
                  <a:gd name="T56" fmla="*/ 84 w 324"/>
                  <a:gd name="T57" fmla="*/ 27 h 230"/>
                  <a:gd name="T58" fmla="*/ 95 w 324"/>
                  <a:gd name="T59" fmla="*/ 33 h 230"/>
                  <a:gd name="T60" fmla="*/ 112 w 324"/>
                  <a:gd name="T61" fmla="*/ 43 h 230"/>
                  <a:gd name="T62" fmla="*/ 136 w 324"/>
                  <a:gd name="T63" fmla="*/ 56 h 230"/>
                  <a:gd name="T64" fmla="*/ 159 w 324"/>
                  <a:gd name="T65" fmla="*/ 70 h 230"/>
                  <a:gd name="T66" fmla="*/ 182 w 324"/>
                  <a:gd name="T67" fmla="*/ 85 h 230"/>
                  <a:gd name="T68" fmla="*/ 213 w 324"/>
                  <a:gd name="T69" fmla="*/ 106 h 230"/>
                  <a:gd name="T70" fmla="*/ 248 w 324"/>
                  <a:gd name="T71" fmla="*/ 139 h 230"/>
                  <a:gd name="T72" fmla="*/ 281 w 324"/>
                  <a:gd name="T73" fmla="*/ 174 h 230"/>
                  <a:gd name="T74" fmla="*/ 309 w 324"/>
                  <a:gd name="T75" fmla="*/ 211 h 230"/>
                  <a:gd name="T76" fmla="*/ 322 w 324"/>
                  <a:gd name="T77" fmla="*/ 230 h 230"/>
                  <a:gd name="T78" fmla="*/ 324 w 324"/>
                  <a:gd name="T79" fmla="*/ 229 h 230"/>
                  <a:gd name="T80" fmla="*/ 324 w 324"/>
                  <a:gd name="T81" fmla="*/ 229 h 2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230"/>
                  <a:gd name="T125" fmla="*/ 324 w 324"/>
                  <a:gd name="T126" fmla="*/ 230 h 2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230">
                    <a:moveTo>
                      <a:pt x="324" y="229"/>
                    </a:moveTo>
                    <a:lnTo>
                      <a:pt x="311" y="204"/>
                    </a:lnTo>
                    <a:lnTo>
                      <a:pt x="297" y="182"/>
                    </a:lnTo>
                    <a:lnTo>
                      <a:pt x="280" y="160"/>
                    </a:lnTo>
                    <a:lnTo>
                      <a:pt x="263" y="141"/>
                    </a:lnTo>
                    <a:lnTo>
                      <a:pt x="243" y="121"/>
                    </a:lnTo>
                    <a:lnTo>
                      <a:pt x="223" y="103"/>
                    </a:lnTo>
                    <a:lnTo>
                      <a:pt x="201" y="86"/>
                    </a:lnTo>
                    <a:lnTo>
                      <a:pt x="177" y="68"/>
                    </a:lnTo>
                    <a:lnTo>
                      <a:pt x="171" y="64"/>
                    </a:lnTo>
                    <a:lnTo>
                      <a:pt x="165" y="61"/>
                    </a:lnTo>
                    <a:lnTo>
                      <a:pt x="159" y="57"/>
                    </a:lnTo>
                    <a:lnTo>
                      <a:pt x="153" y="53"/>
                    </a:lnTo>
                    <a:lnTo>
                      <a:pt x="147" y="50"/>
                    </a:lnTo>
                    <a:lnTo>
                      <a:pt x="141" y="46"/>
                    </a:lnTo>
                    <a:lnTo>
                      <a:pt x="136" y="43"/>
                    </a:lnTo>
                    <a:lnTo>
                      <a:pt x="130" y="38"/>
                    </a:lnTo>
                    <a:lnTo>
                      <a:pt x="126" y="35"/>
                    </a:lnTo>
                    <a:lnTo>
                      <a:pt x="123" y="32"/>
                    </a:lnTo>
                    <a:lnTo>
                      <a:pt x="118" y="29"/>
                    </a:lnTo>
                    <a:lnTo>
                      <a:pt x="112" y="25"/>
                    </a:lnTo>
                    <a:lnTo>
                      <a:pt x="107" y="22"/>
                    </a:lnTo>
                    <a:lnTo>
                      <a:pt x="102" y="19"/>
                    </a:lnTo>
                    <a:lnTo>
                      <a:pt x="97" y="17"/>
                    </a:lnTo>
                    <a:lnTo>
                      <a:pt x="93" y="16"/>
                    </a:lnTo>
                    <a:lnTo>
                      <a:pt x="89" y="14"/>
                    </a:lnTo>
                    <a:lnTo>
                      <a:pt x="84" y="12"/>
                    </a:lnTo>
                    <a:lnTo>
                      <a:pt x="80" y="10"/>
                    </a:lnTo>
                    <a:lnTo>
                      <a:pt x="75" y="8"/>
                    </a:lnTo>
                    <a:lnTo>
                      <a:pt x="72" y="6"/>
                    </a:lnTo>
                    <a:lnTo>
                      <a:pt x="67" y="4"/>
                    </a:lnTo>
                    <a:lnTo>
                      <a:pt x="62" y="2"/>
                    </a:lnTo>
                    <a:lnTo>
                      <a:pt x="56" y="0"/>
                    </a:lnTo>
                    <a:lnTo>
                      <a:pt x="50" y="0"/>
                    </a:lnTo>
                    <a:lnTo>
                      <a:pt x="44" y="2"/>
                    </a:lnTo>
                    <a:lnTo>
                      <a:pt x="36" y="4"/>
                    </a:lnTo>
                    <a:lnTo>
                      <a:pt x="29" y="7"/>
                    </a:lnTo>
                    <a:lnTo>
                      <a:pt x="22" y="10"/>
                    </a:lnTo>
                    <a:lnTo>
                      <a:pt x="16" y="13"/>
                    </a:lnTo>
                    <a:lnTo>
                      <a:pt x="9" y="16"/>
                    </a:lnTo>
                    <a:lnTo>
                      <a:pt x="3" y="18"/>
                    </a:lnTo>
                    <a:lnTo>
                      <a:pt x="1" y="20"/>
                    </a:lnTo>
                    <a:lnTo>
                      <a:pt x="0" y="22"/>
                    </a:lnTo>
                    <a:lnTo>
                      <a:pt x="0" y="25"/>
                    </a:lnTo>
                    <a:lnTo>
                      <a:pt x="2" y="26"/>
                    </a:lnTo>
                    <a:lnTo>
                      <a:pt x="8" y="25"/>
                    </a:lnTo>
                    <a:lnTo>
                      <a:pt x="14" y="23"/>
                    </a:lnTo>
                    <a:lnTo>
                      <a:pt x="20" y="21"/>
                    </a:lnTo>
                    <a:lnTo>
                      <a:pt x="26" y="20"/>
                    </a:lnTo>
                    <a:lnTo>
                      <a:pt x="33" y="18"/>
                    </a:lnTo>
                    <a:lnTo>
                      <a:pt x="39" y="17"/>
                    </a:lnTo>
                    <a:lnTo>
                      <a:pt x="45" y="16"/>
                    </a:lnTo>
                    <a:lnTo>
                      <a:pt x="51" y="15"/>
                    </a:lnTo>
                    <a:lnTo>
                      <a:pt x="57" y="16"/>
                    </a:lnTo>
                    <a:lnTo>
                      <a:pt x="63" y="17"/>
                    </a:lnTo>
                    <a:lnTo>
                      <a:pt x="70" y="20"/>
                    </a:lnTo>
                    <a:lnTo>
                      <a:pt x="76" y="23"/>
                    </a:lnTo>
                    <a:lnTo>
                      <a:pt x="84" y="27"/>
                    </a:lnTo>
                    <a:lnTo>
                      <a:pt x="90" y="30"/>
                    </a:lnTo>
                    <a:lnTo>
                      <a:pt x="95" y="33"/>
                    </a:lnTo>
                    <a:lnTo>
                      <a:pt x="100" y="36"/>
                    </a:lnTo>
                    <a:lnTo>
                      <a:pt x="112" y="43"/>
                    </a:lnTo>
                    <a:lnTo>
                      <a:pt x="124" y="50"/>
                    </a:lnTo>
                    <a:lnTo>
                      <a:pt x="136" y="56"/>
                    </a:lnTo>
                    <a:lnTo>
                      <a:pt x="148" y="63"/>
                    </a:lnTo>
                    <a:lnTo>
                      <a:pt x="159" y="70"/>
                    </a:lnTo>
                    <a:lnTo>
                      <a:pt x="171" y="77"/>
                    </a:lnTo>
                    <a:lnTo>
                      <a:pt x="182" y="85"/>
                    </a:lnTo>
                    <a:lnTo>
                      <a:pt x="193" y="92"/>
                    </a:lnTo>
                    <a:lnTo>
                      <a:pt x="213" y="106"/>
                    </a:lnTo>
                    <a:lnTo>
                      <a:pt x="231" y="122"/>
                    </a:lnTo>
                    <a:lnTo>
                      <a:pt x="248" y="139"/>
                    </a:lnTo>
                    <a:lnTo>
                      <a:pt x="265" y="156"/>
                    </a:lnTo>
                    <a:lnTo>
                      <a:pt x="281" y="174"/>
                    </a:lnTo>
                    <a:lnTo>
                      <a:pt x="296" y="192"/>
                    </a:lnTo>
                    <a:lnTo>
                      <a:pt x="309" y="211"/>
                    </a:lnTo>
                    <a:lnTo>
                      <a:pt x="322" y="230"/>
                    </a:lnTo>
                    <a:lnTo>
                      <a:pt x="324" y="229"/>
                    </a:lnTo>
                    <a:close/>
                  </a:path>
                </a:pathLst>
              </a:custGeom>
              <a:solidFill>
                <a:srgbClr val="000000"/>
              </a:solidFill>
              <a:ln w="9525">
                <a:noFill/>
                <a:round/>
                <a:headEnd/>
                <a:tailEnd/>
              </a:ln>
            </p:spPr>
            <p:txBody>
              <a:bodyPr/>
              <a:lstStyle/>
              <a:p>
                <a:endParaRPr lang="en-US">
                  <a:solidFill>
                    <a:srgbClr val="000000"/>
                  </a:solidFill>
                </a:endParaRPr>
              </a:p>
            </p:txBody>
          </p:sp>
          <p:sp>
            <p:nvSpPr>
              <p:cNvPr id="25855" name="Freeform 168"/>
              <p:cNvSpPr>
                <a:spLocks/>
              </p:cNvSpPr>
              <p:nvPr/>
            </p:nvSpPr>
            <p:spPr bwMode="auto">
              <a:xfrm>
                <a:off x="10239" y="7790"/>
                <a:ext cx="113" cy="252"/>
              </a:xfrm>
              <a:custGeom>
                <a:avLst/>
                <a:gdLst>
                  <a:gd name="T0" fmla="*/ 1 w 113"/>
                  <a:gd name="T1" fmla="*/ 252 h 252"/>
                  <a:gd name="T2" fmla="*/ 8 w 113"/>
                  <a:gd name="T3" fmla="*/ 234 h 252"/>
                  <a:gd name="T4" fmla="*/ 14 w 113"/>
                  <a:gd name="T5" fmla="*/ 216 h 252"/>
                  <a:gd name="T6" fmla="*/ 19 w 113"/>
                  <a:gd name="T7" fmla="*/ 197 h 252"/>
                  <a:gd name="T8" fmla="*/ 25 w 113"/>
                  <a:gd name="T9" fmla="*/ 179 h 252"/>
                  <a:gd name="T10" fmla="*/ 30 w 113"/>
                  <a:gd name="T11" fmla="*/ 161 h 252"/>
                  <a:gd name="T12" fmla="*/ 36 w 113"/>
                  <a:gd name="T13" fmla="*/ 141 h 252"/>
                  <a:gd name="T14" fmla="*/ 42 w 113"/>
                  <a:gd name="T15" fmla="*/ 123 h 252"/>
                  <a:gd name="T16" fmla="*/ 49 w 113"/>
                  <a:gd name="T17" fmla="*/ 104 h 252"/>
                  <a:gd name="T18" fmla="*/ 52 w 113"/>
                  <a:gd name="T19" fmla="*/ 95 h 252"/>
                  <a:gd name="T20" fmla="*/ 57 w 113"/>
                  <a:gd name="T21" fmla="*/ 87 h 252"/>
                  <a:gd name="T22" fmla="*/ 63 w 113"/>
                  <a:gd name="T23" fmla="*/ 80 h 252"/>
                  <a:gd name="T24" fmla="*/ 69 w 113"/>
                  <a:gd name="T25" fmla="*/ 71 h 252"/>
                  <a:gd name="T26" fmla="*/ 75 w 113"/>
                  <a:gd name="T27" fmla="*/ 64 h 252"/>
                  <a:gd name="T28" fmla="*/ 81 w 113"/>
                  <a:gd name="T29" fmla="*/ 57 h 252"/>
                  <a:gd name="T30" fmla="*/ 89 w 113"/>
                  <a:gd name="T31" fmla="*/ 50 h 252"/>
                  <a:gd name="T32" fmla="*/ 95 w 113"/>
                  <a:gd name="T33" fmla="*/ 42 h 252"/>
                  <a:gd name="T34" fmla="*/ 102 w 113"/>
                  <a:gd name="T35" fmla="*/ 32 h 252"/>
                  <a:gd name="T36" fmla="*/ 109 w 113"/>
                  <a:gd name="T37" fmla="*/ 24 h 252"/>
                  <a:gd name="T38" fmla="*/ 113 w 113"/>
                  <a:gd name="T39" fmla="*/ 15 h 252"/>
                  <a:gd name="T40" fmla="*/ 111 w 113"/>
                  <a:gd name="T41" fmla="*/ 4 h 252"/>
                  <a:gd name="T42" fmla="*/ 106 w 113"/>
                  <a:gd name="T43" fmla="*/ 0 h 252"/>
                  <a:gd name="T44" fmla="*/ 98 w 113"/>
                  <a:gd name="T45" fmla="*/ 1 h 252"/>
                  <a:gd name="T46" fmla="*/ 91 w 113"/>
                  <a:gd name="T47" fmla="*/ 6 h 252"/>
                  <a:gd name="T48" fmla="*/ 89 w 113"/>
                  <a:gd name="T49" fmla="*/ 11 h 252"/>
                  <a:gd name="T50" fmla="*/ 84 w 113"/>
                  <a:gd name="T51" fmla="*/ 25 h 252"/>
                  <a:gd name="T52" fmla="*/ 75 w 113"/>
                  <a:gd name="T53" fmla="*/ 38 h 252"/>
                  <a:gd name="T54" fmla="*/ 64 w 113"/>
                  <a:gd name="T55" fmla="*/ 50 h 252"/>
                  <a:gd name="T56" fmla="*/ 53 w 113"/>
                  <a:gd name="T57" fmla="*/ 61 h 252"/>
                  <a:gd name="T58" fmla="*/ 46 w 113"/>
                  <a:gd name="T59" fmla="*/ 72 h 252"/>
                  <a:gd name="T60" fmla="*/ 40 w 113"/>
                  <a:gd name="T61" fmla="*/ 84 h 252"/>
                  <a:gd name="T62" fmla="*/ 35 w 113"/>
                  <a:gd name="T63" fmla="*/ 95 h 252"/>
                  <a:gd name="T64" fmla="*/ 32 w 113"/>
                  <a:gd name="T65" fmla="*/ 107 h 252"/>
                  <a:gd name="T66" fmla="*/ 24 w 113"/>
                  <a:gd name="T67" fmla="*/ 143 h 252"/>
                  <a:gd name="T68" fmla="*/ 18 w 113"/>
                  <a:gd name="T69" fmla="*/ 180 h 252"/>
                  <a:gd name="T70" fmla="*/ 11 w 113"/>
                  <a:gd name="T71" fmla="*/ 216 h 252"/>
                  <a:gd name="T72" fmla="*/ 0 w 113"/>
                  <a:gd name="T73" fmla="*/ 252 h 252"/>
                  <a:gd name="T74" fmla="*/ 0 w 113"/>
                  <a:gd name="T75" fmla="*/ 252 h 252"/>
                  <a:gd name="T76" fmla="*/ 1 w 113"/>
                  <a:gd name="T77" fmla="*/ 252 h 252"/>
                  <a:gd name="T78" fmla="*/ 1 w 113"/>
                  <a:gd name="T79" fmla="*/ 252 h 252"/>
                  <a:gd name="T80" fmla="*/ 1 w 113"/>
                  <a:gd name="T81" fmla="*/ 252 h 252"/>
                  <a:gd name="T82" fmla="*/ 1 w 113"/>
                  <a:gd name="T83" fmla="*/ 252 h 2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3"/>
                  <a:gd name="T127" fmla="*/ 0 h 252"/>
                  <a:gd name="T128" fmla="*/ 113 w 113"/>
                  <a:gd name="T129" fmla="*/ 252 h 2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3" h="252">
                    <a:moveTo>
                      <a:pt x="1" y="252"/>
                    </a:moveTo>
                    <a:lnTo>
                      <a:pt x="8" y="234"/>
                    </a:lnTo>
                    <a:lnTo>
                      <a:pt x="14" y="216"/>
                    </a:lnTo>
                    <a:lnTo>
                      <a:pt x="19" y="197"/>
                    </a:lnTo>
                    <a:lnTo>
                      <a:pt x="25" y="179"/>
                    </a:lnTo>
                    <a:lnTo>
                      <a:pt x="30" y="161"/>
                    </a:lnTo>
                    <a:lnTo>
                      <a:pt x="36" y="141"/>
                    </a:lnTo>
                    <a:lnTo>
                      <a:pt x="42" y="123"/>
                    </a:lnTo>
                    <a:lnTo>
                      <a:pt x="49" y="104"/>
                    </a:lnTo>
                    <a:lnTo>
                      <a:pt x="52" y="95"/>
                    </a:lnTo>
                    <a:lnTo>
                      <a:pt x="57" y="87"/>
                    </a:lnTo>
                    <a:lnTo>
                      <a:pt x="63" y="80"/>
                    </a:lnTo>
                    <a:lnTo>
                      <a:pt x="69" y="71"/>
                    </a:lnTo>
                    <a:lnTo>
                      <a:pt x="75" y="64"/>
                    </a:lnTo>
                    <a:lnTo>
                      <a:pt x="81" y="57"/>
                    </a:lnTo>
                    <a:lnTo>
                      <a:pt x="89" y="50"/>
                    </a:lnTo>
                    <a:lnTo>
                      <a:pt x="95" y="42"/>
                    </a:lnTo>
                    <a:lnTo>
                      <a:pt x="102" y="32"/>
                    </a:lnTo>
                    <a:lnTo>
                      <a:pt x="109" y="24"/>
                    </a:lnTo>
                    <a:lnTo>
                      <a:pt x="113" y="15"/>
                    </a:lnTo>
                    <a:lnTo>
                      <a:pt x="111" y="4"/>
                    </a:lnTo>
                    <a:lnTo>
                      <a:pt x="106" y="0"/>
                    </a:lnTo>
                    <a:lnTo>
                      <a:pt x="98" y="1"/>
                    </a:lnTo>
                    <a:lnTo>
                      <a:pt x="91" y="6"/>
                    </a:lnTo>
                    <a:lnTo>
                      <a:pt x="89" y="11"/>
                    </a:lnTo>
                    <a:lnTo>
                      <a:pt x="84" y="25"/>
                    </a:lnTo>
                    <a:lnTo>
                      <a:pt x="75" y="38"/>
                    </a:lnTo>
                    <a:lnTo>
                      <a:pt x="64" y="50"/>
                    </a:lnTo>
                    <a:lnTo>
                      <a:pt x="53" y="61"/>
                    </a:lnTo>
                    <a:lnTo>
                      <a:pt x="46" y="72"/>
                    </a:lnTo>
                    <a:lnTo>
                      <a:pt x="40" y="84"/>
                    </a:lnTo>
                    <a:lnTo>
                      <a:pt x="35" y="95"/>
                    </a:lnTo>
                    <a:lnTo>
                      <a:pt x="32" y="107"/>
                    </a:lnTo>
                    <a:lnTo>
                      <a:pt x="24" y="143"/>
                    </a:lnTo>
                    <a:lnTo>
                      <a:pt x="18" y="180"/>
                    </a:lnTo>
                    <a:lnTo>
                      <a:pt x="11" y="216"/>
                    </a:lnTo>
                    <a:lnTo>
                      <a:pt x="0" y="252"/>
                    </a:lnTo>
                    <a:lnTo>
                      <a:pt x="1" y="252"/>
                    </a:lnTo>
                    <a:close/>
                  </a:path>
                </a:pathLst>
              </a:custGeom>
              <a:solidFill>
                <a:srgbClr val="000000"/>
              </a:solidFill>
              <a:ln w="9525">
                <a:noFill/>
                <a:round/>
                <a:headEnd/>
                <a:tailEnd/>
              </a:ln>
            </p:spPr>
            <p:txBody>
              <a:bodyPr/>
              <a:lstStyle/>
              <a:p>
                <a:endParaRPr lang="en-US">
                  <a:solidFill>
                    <a:srgbClr val="000000"/>
                  </a:solidFill>
                </a:endParaRPr>
              </a:p>
            </p:txBody>
          </p:sp>
          <p:sp>
            <p:nvSpPr>
              <p:cNvPr id="25856" name="Freeform 169"/>
              <p:cNvSpPr>
                <a:spLocks/>
              </p:cNvSpPr>
              <p:nvPr/>
            </p:nvSpPr>
            <p:spPr bwMode="auto">
              <a:xfrm>
                <a:off x="9389" y="8000"/>
                <a:ext cx="67" cy="214"/>
              </a:xfrm>
              <a:custGeom>
                <a:avLst/>
                <a:gdLst>
                  <a:gd name="T0" fmla="*/ 26 w 67"/>
                  <a:gd name="T1" fmla="*/ 213 h 214"/>
                  <a:gd name="T2" fmla="*/ 19 w 67"/>
                  <a:gd name="T3" fmla="*/ 187 h 214"/>
                  <a:gd name="T4" fmla="*/ 16 w 67"/>
                  <a:gd name="T5" fmla="*/ 146 h 214"/>
                  <a:gd name="T6" fmla="*/ 17 w 67"/>
                  <a:gd name="T7" fmla="*/ 105 h 214"/>
                  <a:gd name="T8" fmla="*/ 23 w 67"/>
                  <a:gd name="T9" fmla="*/ 79 h 214"/>
                  <a:gd name="T10" fmla="*/ 29 w 67"/>
                  <a:gd name="T11" fmla="*/ 69 h 214"/>
                  <a:gd name="T12" fmla="*/ 38 w 67"/>
                  <a:gd name="T13" fmla="*/ 60 h 214"/>
                  <a:gd name="T14" fmla="*/ 46 w 67"/>
                  <a:gd name="T15" fmla="*/ 51 h 214"/>
                  <a:gd name="T16" fmla="*/ 55 w 67"/>
                  <a:gd name="T17" fmla="*/ 42 h 214"/>
                  <a:gd name="T18" fmla="*/ 62 w 67"/>
                  <a:gd name="T19" fmla="*/ 33 h 214"/>
                  <a:gd name="T20" fmla="*/ 66 w 67"/>
                  <a:gd name="T21" fmla="*/ 23 h 214"/>
                  <a:gd name="T22" fmla="*/ 67 w 67"/>
                  <a:gd name="T23" fmla="*/ 13 h 214"/>
                  <a:gd name="T24" fmla="*/ 63 w 67"/>
                  <a:gd name="T25" fmla="*/ 2 h 214"/>
                  <a:gd name="T26" fmla="*/ 60 w 67"/>
                  <a:gd name="T27" fmla="*/ 0 h 214"/>
                  <a:gd name="T28" fmla="*/ 55 w 67"/>
                  <a:gd name="T29" fmla="*/ 1 h 214"/>
                  <a:gd name="T30" fmla="*/ 50 w 67"/>
                  <a:gd name="T31" fmla="*/ 5 h 214"/>
                  <a:gd name="T32" fmla="*/ 47 w 67"/>
                  <a:gd name="T33" fmla="*/ 9 h 214"/>
                  <a:gd name="T34" fmla="*/ 46 w 67"/>
                  <a:gd name="T35" fmla="*/ 24 h 214"/>
                  <a:gd name="T36" fmla="*/ 40 w 67"/>
                  <a:gd name="T37" fmla="*/ 38 h 214"/>
                  <a:gd name="T38" fmla="*/ 32 w 67"/>
                  <a:gd name="T39" fmla="*/ 51 h 214"/>
                  <a:gd name="T40" fmla="*/ 22 w 67"/>
                  <a:gd name="T41" fmla="*/ 64 h 214"/>
                  <a:gd name="T42" fmla="*/ 16 w 67"/>
                  <a:gd name="T43" fmla="*/ 76 h 214"/>
                  <a:gd name="T44" fmla="*/ 11 w 67"/>
                  <a:gd name="T45" fmla="*/ 88 h 214"/>
                  <a:gd name="T46" fmla="*/ 7 w 67"/>
                  <a:gd name="T47" fmla="*/ 101 h 214"/>
                  <a:gd name="T48" fmla="*/ 5 w 67"/>
                  <a:gd name="T49" fmla="*/ 114 h 214"/>
                  <a:gd name="T50" fmla="*/ 2 w 67"/>
                  <a:gd name="T51" fmla="*/ 126 h 214"/>
                  <a:gd name="T52" fmla="*/ 0 w 67"/>
                  <a:gd name="T53" fmla="*/ 139 h 214"/>
                  <a:gd name="T54" fmla="*/ 0 w 67"/>
                  <a:gd name="T55" fmla="*/ 153 h 214"/>
                  <a:gd name="T56" fmla="*/ 2 w 67"/>
                  <a:gd name="T57" fmla="*/ 165 h 214"/>
                  <a:gd name="T58" fmla="*/ 7 w 67"/>
                  <a:gd name="T59" fmla="*/ 177 h 214"/>
                  <a:gd name="T60" fmla="*/ 12 w 67"/>
                  <a:gd name="T61" fmla="*/ 189 h 214"/>
                  <a:gd name="T62" fmla="*/ 18 w 67"/>
                  <a:gd name="T63" fmla="*/ 202 h 214"/>
                  <a:gd name="T64" fmla="*/ 24 w 67"/>
                  <a:gd name="T65" fmla="*/ 214 h 214"/>
                  <a:gd name="T66" fmla="*/ 26 w 67"/>
                  <a:gd name="T67" fmla="*/ 214 h 214"/>
                  <a:gd name="T68" fmla="*/ 26 w 67"/>
                  <a:gd name="T69" fmla="*/ 213 h 214"/>
                  <a:gd name="T70" fmla="*/ 26 w 67"/>
                  <a:gd name="T71" fmla="*/ 213 h 214"/>
                  <a:gd name="T72" fmla="*/ 26 w 67"/>
                  <a:gd name="T73" fmla="*/ 213 h 214"/>
                  <a:gd name="T74" fmla="*/ 26 w 67"/>
                  <a:gd name="T75" fmla="*/ 213 h 2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214"/>
                  <a:gd name="T116" fmla="*/ 67 w 67"/>
                  <a:gd name="T117" fmla="*/ 214 h 2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214">
                    <a:moveTo>
                      <a:pt x="26" y="213"/>
                    </a:moveTo>
                    <a:lnTo>
                      <a:pt x="19" y="187"/>
                    </a:lnTo>
                    <a:lnTo>
                      <a:pt x="16" y="146"/>
                    </a:lnTo>
                    <a:lnTo>
                      <a:pt x="17" y="105"/>
                    </a:lnTo>
                    <a:lnTo>
                      <a:pt x="23" y="79"/>
                    </a:lnTo>
                    <a:lnTo>
                      <a:pt x="29" y="69"/>
                    </a:lnTo>
                    <a:lnTo>
                      <a:pt x="38" y="60"/>
                    </a:lnTo>
                    <a:lnTo>
                      <a:pt x="46" y="51"/>
                    </a:lnTo>
                    <a:lnTo>
                      <a:pt x="55" y="42"/>
                    </a:lnTo>
                    <a:lnTo>
                      <a:pt x="62" y="33"/>
                    </a:lnTo>
                    <a:lnTo>
                      <a:pt x="66" y="23"/>
                    </a:lnTo>
                    <a:lnTo>
                      <a:pt x="67" y="13"/>
                    </a:lnTo>
                    <a:lnTo>
                      <a:pt x="63" y="2"/>
                    </a:lnTo>
                    <a:lnTo>
                      <a:pt x="60" y="0"/>
                    </a:lnTo>
                    <a:lnTo>
                      <a:pt x="55" y="1"/>
                    </a:lnTo>
                    <a:lnTo>
                      <a:pt x="50" y="5"/>
                    </a:lnTo>
                    <a:lnTo>
                      <a:pt x="47" y="9"/>
                    </a:lnTo>
                    <a:lnTo>
                      <a:pt x="46" y="24"/>
                    </a:lnTo>
                    <a:lnTo>
                      <a:pt x="40" y="38"/>
                    </a:lnTo>
                    <a:lnTo>
                      <a:pt x="32" y="51"/>
                    </a:lnTo>
                    <a:lnTo>
                      <a:pt x="22" y="64"/>
                    </a:lnTo>
                    <a:lnTo>
                      <a:pt x="16" y="76"/>
                    </a:lnTo>
                    <a:lnTo>
                      <a:pt x="11" y="88"/>
                    </a:lnTo>
                    <a:lnTo>
                      <a:pt x="7" y="101"/>
                    </a:lnTo>
                    <a:lnTo>
                      <a:pt x="5" y="114"/>
                    </a:lnTo>
                    <a:lnTo>
                      <a:pt x="2" y="126"/>
                    </a:lnTo>
                    <a:lnTo>
                      <a:pt x="0" y="139"/>
                    </a:lnTo>
                    <a:lnTo>
                      <a:pt x="0" y="153"/>
                    </a:lnTo>
                    <a:lnTo>
                      <a:pt x="2" y="165"/>
                    </a:lnTo>
                    <a:lnTo>
                      <a:pt x="7" y="177"/>
                    </a:lnTo>
                    <a:lnTo>
                      <a:pt x="12" y="189"/>
                    </a:lnTo>
                    <a:lnTo>
                      <a:pt x="18" y="202"/>
                    </a:lnTo>
                    <a:lnTo>
                      <a:pt x="24" y="214"/>
                    </a:lnTo>
                    <a:lnTo>
                      <a:pt x="26" y="214"/>
                    </a:lnTo>
                    <a:lnTo>
                      <a:pt x="26" y="213"/>
                    </a:lnTo>
                    <a:close/>
                  </a:path>
                </a:pathLst>
              </a:custGeom>
              <a:solidFill>
                <a:srgbClr val="000000"/>
              </a:solidFill>
              <a:ln w="9525">
                <a:noFill/>
                <a:round/>
                <a:headEnd/>
                <a:tailEnd/>
              </a:ln>
            </p:spPr>
            <p:txBody>
              <a:bodyPr/>
              <a:lstStyle/>
              <a:p>
                <a:endParaRPr lang="en-US">
                  <a:solidFill>
                    <a:srgbClr val="000000"/>
                  </a:solidFill>
                </a:endParaRPr>
              </a:p>
            </p:txBody>
          </p:sp>
          <p:sp>
            <p:nvSpPr>
              <p:cNvPr id="25857" name="Freeform 170"/>
              <p:cNvSpPr>
                <a:spLocks/>
              </p:cNvSpPr>
              <p:nvPr/>
            </p:nvSpPr>
            <p:spPr bwMode="auto">
              <a:xfrm>
                <a:off x="9272" y="8373"/>
                <a:ext cx="118" cy="19"/>
              </a:xfrm>
              <a:custGeom>
                <a:avLst/>
                <a:gdLst>
                  <a:gd name="T0" fmla="*/ 0 w 118"/>
                  <a:gd name="T1" fmla="*/ 2 h 19"/>
                  <a:gd name="T2" fmla="*/ 13 w 118"/>
                  <a:gd name="T3" fmla="*/ 11 h 19"/>
                  <a:gd name="T4" fmla="*/ 27 w 118"/>
                  <a:gd name="T5" fmla="*/ 17 h 19"/>
                  <a:gd name="T6" fmla="*/ 41 w 118"/>
                  <a:gd name="T7" fmla="*/ 19 h 19"/>
                  <a:gd name="T8" fmla="*/ 56 w 118"/>
                  <a:gd name="T9" fmla="*/ 19 h 19"/>
                  <a:gd name="T10" fmla="*/ 72 w 118"/>
                  <a:gd name="T11" fmla="*/ 17 h 19"/>
                  <a:gd name="T12" fmla="*/ 87 w 118"/>
                  <a:gd name="T13" fmla="*/ 14 h 19"/>
                  <a:gd name="T14" fmla="*/ 102 w 118"/>
                  <a:gd name="T15" fmla="*/ 9 h 19"/>
                  <a:gd name="T16" fmla="*/ 117 w 118"/>
                  <a:gd name="T17" fmla="*/ 3 h 19"/>
                  <a:gd name="T18" fmla="*/ 118 w 118"/>
                  <a:gd name="T19" fmla="*/ 2 h 19"/>
                  <a:gd name="T20" fmla="*/ 118 w 118"/>
                  <a:gd name="T21" fmla="*/ 1 h 19"/>
                  <a:gd name="T22" fmla="*/ 118 w 118"/>
                  <a:gd name="T23" fmla="*/ 0 h 19"/>
                  <a:gd name="T24" fmla="*/ 118 w 118"/>
                  <a:gd name="T25" fmla="*/ 0 h 19"/>
                  <a:gd name="T26" fmla="*/ 102 w 118"/>
                  <a:gd name="T27" fmla="*/ 4 h 19"/>
                  <a:gd name="T28" fmla="*/ 88 w 118"/>
                  <a:gd name="T29" fmla="*/ 8 h 19"/>
                  <a:gd name="T30" fmla="*/ 73 w 118"/>
                  <a:gd name="T31" fmla="*/ 11 h 19"/>
                  <a:gd name="T32" fmla="*/ 60 w 118"/>
                  <a:gd name="T33" fmla="*/ 12 h 19"/>
                  <a:gd name="T34" fmla="*/ 45 w 118"/>
                  <a:gd name="T35" fmla="*/ 12 h 19"/>
                  <a:gd name="T36" fmla="*/ 31 w 118"/>
                  <a:gd name="T37" fmla="*/ 11 h 19"/>
                  <a:gd name="T38" fmla="*/ 16 w 118"/>
                  <a:gd name="T39" fmla="*/ 7 h 19"/>
                  <a:gd name="T40" fmla="*/ 0 w 118"/>
                  <a:gd name="T41" fmla="*/ 1 h 19"/>
                  <a:gd name="T42" fmla="*/ 0 w 118"/>
                  <a:gd name="T43" fmla="*/ 1 h 19"/>
                  <a:gd name="T44" fmla="*/ 0 w 118"/>
                  <a:gd name="T45" fmla="*/ 1 h 19"/>
                  <a:gd name="T46" fmla="*/ 0 w 118"/>
                  <a:gd name="T47" fmla="*/ 2 h 19"/>
                  <a:gd name="T48" fmla="*/ 0 w 118"/>
                  <a:gd name="T49" fmla="*/ 2 h 19"/>
                  <a:gd name="T50" fmla="*/ 0 w 118"/>
                  <a:gd name="T51" fmla="*/ 2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9"/>
                  <a:gd name="T80" fmla="*/ 118 w 118"/>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9">
                    <a:moveTo>
                      <a:pt x="0" y="2"/>
                    </a:moveTo>
                    <a:lnTo>
                      <a:pt x="13" y="11"/>
                    </a:lnTo>
                    <a:lnTo>
                      <a:pt x="27" y="17"/>
                    </a:lnTo>
                    <a:lnTo>
                      <a:pt x="41" y="19"/>
                    </a:lnTo>
                    <a:lnTo>
                      <a:pt x="56" y="19"/>
                    </a:lnTo>
                    <a:lnTo>
                      <a:pt x="72" y="17"/>
                    </a:lnTo>
                    <a:lnTo>
                      <a:pt x="87" y="14"/>
                    </a:lnTo>
                    <a:lnTo>
                      <a:pt x="102" y="9"/>
                    </a:lnTo>
                    <a:lnTo>
                      <a:pt x="117" y="3"/>
                    </a:lnTo>
                    <a:lnTo>
                      <a:pt x="118" y="2"/>
                    </a:lnTo>
                    <a:lnTo>
                      <a:pt x="118" y="1"/>
                    </a:lnTo>
                    <a:lnTo>
                      <a:pt x="118" y="0"/>
                    </a:lnTo>
                    <a:lnTo>
                      <a:pt x="102" y="4"/>
                    </a:lnTo>
                    <a:lnTo>
                      <a:pt x="88" y="8"/>
                    </a:lnTo>
                    <a:lnTo>
                      <a:pt x="73" y="11"/>
                    </a:lnTo>
                    <a:lnTo>
                      <a:pt x="60" y="12"/>
                    </a:lnTo>
                    <a:lnTo>
                      <a:pt x="45" y="12"/>
                    </a:lnTo>
                    <a:lnTo>
                      <a:pt x="31" y="11"/>
                    </a:lnTo>
                    <a:lnTo>
                      <a:pt x="16" y="7"/>
                    </a:lnTo>
                    <a:lnTo>
                      <a:pt x="0" y="1"/>
                    </a:lnTo>
                    <a:lnTo>
                      <a:pt x="0" y="2"/>
                    </a:lnTo>
                    <a:close/>
                  </a:path>
                </a:pathLst>
              </a:custGeom>
              <a:solidFill>
                <a:srgbClr val="000000"/>
              </a:solidFill>
              <a:ln w="9525">
                <a:noFill/>
                <a:round/>
                <a:headEnd/>
                <a:tailEnd/>
              </a:ln>
            </p:spPr>
            <p:txBody>
              <a:bodyPr/>
              <a:lstStyle/>
              <a:p>
                <a:endParaRPr lang="en-US">
                  <a:solidFill>
                    <a:srgbClr val="000000"/>
                  </a:solidFill>
                </a:endParaRPr>
              </a:p>
            </p:txBody>
          </p:sp>
          <p:sp>
            <p:nvSpPr>
              <p:cNvPr id="25858" name="Freeform 171"/>
              <p:cNvSpPr>
                <a:spLocks/>
              </p:cNvSpPr>
              <p:nvPr/>
            </p:nvSpPr>
            <p:spPr bwMode="auto">
              <a:xfrm>
                <a:off x="9057" y="8328"/>
                <a:ext cx="149" cy="31"/>
              </a:xfrm>
              <a:custGeom>
                <a:avLst/>
                <a:gdLst>
                  <a:gd name="T0" fmla="*/ 0 w 149"/>
                  <a:gd name="T1" fmla="*/ 0 h 31"/>
                  <a:gd name="T2" fmla="*/ 15 w 149"/>
                  <a:gd name="T3" fmla="*/ 10 h 31"/>
                  <a:gd name="T4" fmla="*/ 31 w 149"/>
                  <a:gd name="T5" fmla="*/ 18 h 31"/>
                  <a:gd name="T6" fmla="*/ 48 w 149"/>
                  <a:gd name="T7" fmla="*/ 24 h 31"/>
                  <a:gd name="T8" fmla="*/ 67 w 149"/>
                  <a:gd name="T9" fmla="*/ 28 h 31"/>
                  <a:gd name="T10" fmla="*/ 85 w 149"/>
                  <a:gd name="T11" fmla="*/ 31 h 31"/>
                  <a:gd name="T12" fmla="*/ 103 w 149"/>
                  <a:gd name="T13" fmla="*/ 31 h 31"/>
                  <a:gd name="T14" fmla="*/ 121 w 149"/>
                  <a:gd name="T15" fmla="*/ 28 h 31"/>
                  <a:gd name="T16" fmla="*/ 141 w 149"/>
                  <a:gd name="T17" fmla="*/ 23 h 31"/>
                  <a:gd name="T18" fmla="*/ 146 w 149"/>
                  <a:gd name="T19" fmla="*/ 20 h 31"/>
                  <a:gd name="T20" fmla="*/ 149 w 149"/>
                  <a:gd name="T21" fmla="*/ 15 h 31"/>
                  <a:gd name="T22" fmla="*/ 149 w 149"/>
                  <a:gd name="T23" fmla="*/ 10 h 31"/>
                  <a:gd name="T24" fmla="*/ 146 w 149"/>
                  <a:gd name="T25" fmla="*/ 7 h 31"/>
                  <a:gd name="T26" fmla="*/ 138 w 149"/>
                  <a:gd name="T27" fmla="*/ 5 h 31"/>
                  <a:gd name="T28" fmla="*/ 130 w 149"/>
                  <a:gd name="T29" fmla="*/ 5 h 31"/>
                  <a:gd name="T30" fmla="*/ 123 w 149"/>
                  <a:gd name="T31" fmla="*/ 5 h 31"/>
                  <a:gd name="T32" fmla="*/ 114 w 149"/>
                  <a:gd name="T33" fmla="*/ 5 h 31"/>
                  <a:gd name="T34" fmla="*/ 105 w 149"/>
                  <a:gd name="T35" fmla="*/ 6 h 31"/>
                  <a:gd name="T36" fmla="*/ 98 w 149"/>
                  <a:gd name="T37" fmla="*/ 7 h 31"/>
                  <a:gd name="T38" fmla="*/ 90 w 149"/>
                  <a:gd name="T39" fmla="*/ 9 h 31"/>
                  <a:gd name="T40" fmla="*/ 82 w 149"/>
                  <a:gd name="T41" fmla="*/ 10 h 31"/>
                  <a:gd name="T42" fmla="*/ 71 w 149"/>
                  <a:gd name="T43" fmla="*/ 11 h 31"/>
                  <a:gd name="T44" fmla="*/ 60 w 149"/>
                  <a:gd name="T45" fmla="*/ 11 h 31"/>
                  <a:gd name="T46" fmla="*/ 49 w 149"/>
                  <a:gd name="T47" fmla="*/ 11 h 31"/>
                  <a:gd name="T48" fmla="*/ 40 w 149"/>
                  <a:gd name="T49" fmla="*/ 10 h 31"/>
                  <a:gd name="T50" fmla="*/ 29 w 149"/>
                  <a:gd name="T51" fmla="*/ 9 h 31"/>
                  <a:gd name="T52" fmla="*/ 19 w 149"/>
                  <a:gd name="T53" fmla="*/ 7 h 31"/>
                  <a:gd name="T54" fmla="*/ 9 w 149"/>
                  <a:gd name="T55" fmla="*/ 4 h 31"/>
                  <a:gd name="T56" fmla="*/ 0 w 149"/>
                  <a:gd name="T57" fmla="*/ 0 h 31"/>
                  <a:gd name="T58" fmla="*/ 0 w 149"/>
                  <a:gd name="T59" fmla="*/ 0 h 31"/>
                  <a:gd name="T60" fmla="*/ 0 w 149"/>
                  <a:gd name="T61" fmla="*/ 0 h 31"/>
                  <a:gd name="T62" fmla="*/ 0 w 149"/>
                  <a:gd name="T63" fmla="*/ 0 h 31"/>
                  <a:gd name="T64" fmla="*/ 0 w 149"/>
                  <a:gd name="T65" fmla="*/ 0 h 31"/>
                  <a:gd name="T66" fmla="*/ 0 w 149"/>
                  <a:gd name="T67" fmla="*/ 0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9"/>
                  <a:gd name="T103" fmla="*/ 0 h 31"/>
                  <a:gd name="T104" fmla="*/ 149 w 149"/>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9" h="31">
                    <a:moveTo>
                      <a:pt x="0" y="0"/>
                    </a:moveTo>
                    <a:lnTo>
                      <a:pt x="15" y="10"/>
                    </a:lnTo>
                    <a:lnTo>
                      <a:pt x="31" y="18"/>
                    </a:lnTo>
                    <a:lnTo>
                      <a:pt x="48" y="24"/>
                    </a:lnTo>
                    <a:lnTo>
                      <a:pt x="67" y="28"/>
                    </a:lnTo>
                    <a:lnTo>
                      <a:pt x="85" y="31"/>
                    </a:lnTo>
                    <a:lnTo>
                      <a:pt x="103" y="31"/>
                    </a:lnTo>
                    <a:lnTo>
                      <a:pt x="121" y="28"/>
                    </a:lnTo>
                    <a:lnTo>
                      <a:pt x="141" y="23"/>
                    </a:lnTo>
                    <a:lnTo>
                      <a:pt x="146" y="20"/>
                    </a:lnTo>
                    <a:lnTo>
                      <a:pt x="149" y="15"/>
                    </a:lnTo>
                    <a:lnTo>
                      <a:pt x="149" y="10"/>
                    </a:lnTo>
                    <a:lnTo>
                      <a:pt x="146" y="7"/>
                    </a:lnTo>
                    <a:lnTo>
                      <a:pt x="138" y="5"/>
                    </a:lnTo>
                    <a:lnTo>
                      <a:pt x="130" y="5"/>
                    </a:lnTo>
                    <a:lnTo>
                      <a:pt x="123" y="5"/>
                    </a:lnTo>
                    <a:lnTo>
                      <a:pt x="114" y="5"/>
                    </a:lnTo>
                    <a:lnTo>
                      <a:pt x="105" y="6"/>
                    </a:lnTo>
                    <a:lnTo>
                      <a:pt x="98" y="7"/>
                    </a:lnTo>
                    <a:lnTo>
                      <a:pt x="90" y="9"/>
                    </a:lnTo>
                    <a:lnTo>
                      <a:pt x="82" y="10"/>
                    </a:lnTo>
                    <a:lnTo>
                      <a:pt x="71" y="11"/>
                    </a:lnTo>
                    <a:lnTo>
                      <a:pt x="60" y="11"/>
                    </a:lnTo>
                    <a:lnTo>
                      <a:pt x="49" y="11"/>
                    </a:lnTo>
                    <a:lnTo>
                      <a:pt x="40" y="10"/>
                    </a:lnTo>
                    <a:lnTo>
                      <a:pt x="29" y="9"/>
                    </a:lnTo>
                    <a:lnTo>
                      <a:pt x="19" y="7"/>
                    </a:lnTo>
                    <a:lnTo>
                      <a:pt x="9" y="4"/>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859" name="Freeform 172"/>
              <p:cNvSpPr>
                <a:spLocks/>
              </p:cNvSpPr>
              <p:nvPr/>
            </p:nvSpPr>
            <p:spPr bwMode="auto">
              <a:xfrm>
                <a:off x="9117" y="8265"/>
                <a:ext cx="109" cy="56"/>
              </a:xfrm>
              <a:custGeom>
                <a:avLst/>
                <a:gdLst>
                  <a:gd name="T0" fmla="*/ 0 w 109"/>
                  <a:gd name="T1" fmla="*/ 0 h 56"/>
                  <a:gd name="T2" fmla="*/ 11 w 109"/>
                  <a:gd name="T3" fmla="*/ 9 h 56"/>
                  <a:gd name="T4" fmla="*/ 22 w 109"/>
                  <a:gd name="T5" fmla="*/ 20 h 56"/>
                  <a:gd name="T6" fmla="*/ 35 w 109"/>
                  <a:gd name="T7" fmla="*/ 29 h 56"/>
                  <a:gd name="T8" fmla="*/ 47 w 109"/>
                  <a:gd name="T9" fmla="*/ 37 h 56"/>
                  <a:gd name="T10" fmla="*/ 60 w 109"/>
                  <a:gd name="T11" fmla="*/ 44 h 56"/>
                  <a:gd name="T12" fmla="*/ 74 w 109"/>
                  <a:gd name="T13" fmla="*/ 50 h 56"/>
                  <a:gd name="T14" fmla="*/ 88 w 109"/>
                  <a:gd name="T15" fmla="*/ 54 h 56"/>
                  <a:gd name="T16" fmla="*/ 104 w 109"/>
                  <a:gd name="T17" fmla="*/ 56 h 56"/>
                  <a:gd name="T18" fmla="*/ 106 w 109"/>
                  <a:gd name="T19" fmla="*/ 55 h 56"/>
                  <a:gd name="T20" fmla="*/ 109 w 109"/>
                  <a:gd name="T21" fmla="*/ 53 h 56"/>
                  <a:gd name="T22" fmla="*/ 109 w 109"/>
                  <a:gd name="T23" fmla="*/ 50 h 56"/>
                  <a:gd name="T24" fmla="*/ 108 w 109"/>
                  <a:gd name="T25" fmla="*/ 48 h 56"/>
                  <a:gd name="T26" fmla="*/ 94 w 109"/>
                  <a:gd name="T27" fmla="*/ 44 h 56"/>
                  <a:gd name="T28" fmla="*/ 80 w 109"/>
                  <a:gd name="T29" fmla="*/ 39 h 56"/>
                  <a:gd name="T30" fmla="*/ 66 w 109"/>
                  <a:gd name="T31" fmla="*/ 34 h 56"/>
                  <a:gd name="T32" fmla="*/ 52 w 109"/>
                  <a:gd name="T33" fmla="*/ 29 h 56"/>
                  <a:gd name="T34" fmla="*/ 38 w 109"/>
                  <a:gd name="T35" fmla="*/ 23 h 56"/>
                  <a:gd name="T36" fmla="*/ 26 w 109"/>
                  <a:gd name="T37" fmla="*/ 16 h 56"/>
                  <a:gd name="T38" fmla="*/ 13 w 109"/>
                  <a:gd name="T39" fmla="*/ 8 h 56"/>
                  <a:gd name="T40" fmla="*/ 2 w 109"/>
                  <a:gd name="T41" fmla="*/ 0 h 56"/>
                  <a:gd name="T42" fmla="*/ 0 w 109"/>
                  <a:gd name="T43" fmla="*/ 0 h 56"/>
                  <a:gd name="T44" fmla="*/ 0 w 109"/>
                  <a:gd name="T45" fmla="*/ 0 h 56"/>
                  <a:gd name="T46" fmla="*/ 0 w 109"/>
                  <a:gd name="T47" fmla="*/ 0 h 56"/>
                  <a:gd name="T48" fmla="*/ 0 w 109"/>
                  <a:gd name="T49" fmla="*/ 0 h 56"/>
                  <a:gd name="T50" fmla="*/ 0 w 109"/>
                  <a:gd name="T51" fmla="*/ 0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9"/>
                  <a:gd name="T79" fmla="*/ 0 h 56"/>
                  <a:gd name="T80" fmla="*/ 109 w 109"/>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9" h="56">
                    <a:moveTo>
                      <a:pt x="0" y="0"/>
                    </a:moveTo>
                    <a:lnTo>
                      <a:pt x="11" y="9"/>
                    </a:lnTo>
                    <a:lnTo>
                      <a:pt x="22" y="20"/>
                    </a:lnTo>
                    <a:lnTo>
                      <a:pt x="35" y="29"/>
                    </a:lnTo>
                    <a:lnTo>
                      <a:pt x="47" y="37"/>
                    </a:lnTo>
                    <a:lnTo>
                      <a:pt x="60" y="44"/>
                    </a:lnTo>
                    <a:lnTo>
                      <a:pt x="74" y="50"/>
                    </a:lnTo>
                    <a:lnTo>
                      <a:pt x="88" y="54"/>
                    </a:lnTo>
                    <a:lnTo>
                      <a:pt x="104" y="56"/>
                    </a:lnTo>
                    <a:lnTo>
                      <a:pt x="106" y="55"/>
                    </a:lnTo>
                    <a:lnTo>
                      <a:pt x="109" y="53"/>
                    </a:lnTo>
                    <a:lnTo>
                      <a:pt x="109" y="50"/>
                    </a:lnTo>
                    <a:lnTo>
                      <a:pt x="108" y="48"/>
                    </a:lnTo>
                    <a:lnTo>
                      <a:pt x="94" y="44"/>
                    </a:lnTo>
                    <a:lnTo>
                      <a:pt x="80" y="39"/>
                    </a:lnTo>
                    <a:lnTo>
                      <a:pt x="66" y="34"/>
                    </a:lnTo>
                    <a:lnTo>
                      <a:pt x="52" y="29"/>
                    </a:lnTo>
                    <a:lnTo>
                      <a:pt x="38" y="23"/>
                    </a:lnTo>
                    <a:lnTo>
                      <a:pt x="26" y="16"/>
                    </a:lnTo>
                    <a:lnTo>
                      <a:pt x="13" y="8"/>
                    </a:lnTo>
                    <a:lnTo>
                      <a:pt x="2" y="0"/>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860" name="Freeform 173"/>
              <p:cNvSpPr>
                <a:spLocks/>
              </p:cNvSpPr>
              <p:nvPr/>
            </p:nvSpPr>
            <p:spPr bwMode="auto">
              <a:xfrm>
                <a:off x="8523" y="6645"/>
                <a:ext cx="228" cy="185"/>
              </a:xfrm>
              <a:custGeom>
                <a:avLst/>
                <a:gdLst>
                  <a:gd name="T0" fmla="*/ 11 w 228"/>
                  <a:gd name="T1" fmla="*/ 182 h 185"/>
                  <a:gd name="T2" fmla="*/ 14 w 228"/>
                  <a:gd name="T3" fmla="*/ 175 h 185"/>
                  <a:gd name="T4" fmla="*/ 16 w 228"/>
                  <a:gd name="T5" fmla="*/ 169 h 185"/>
                  <a:gd name="T6" fmla="*/ 19 w 228"/>
                  <a:gd name="T7" fmla="*/ 163 h 185"/>
                  <a:gd name="T8" fmla="*/ 21 w 228"/>
                  <a:gd name="T9" fmla="*/ 156 h 185"/>
                  <a:gd name="T10" fmla="*/ 26 w 228"/>
                  <a:gd name="T11" fmla="*/ 144 h 185"/>
                  <a:gd name="T12" fmla="*/ 33 w 228"/>
                  <a:gd name="T13" fmla="*/ 135 h 185"/>
                  <a:gd name="T14" fmla="*/ 42 w 228"/>
                  <a:gd name="T15" fmla="*/ 127 h 185"/>
                  <a:gd name="T16" fmla="*/ 53 w 228"/>
                  <a:gd name="T17" fmla="*/ 120 h 185"/>
                  <a:gd name="T18" fmla="*/ 61 w 228"/>
                  <a:gd name="T19" fmla="*/ 114 h 185"/>
                  <a:gd name="T20" fmla="*/ 70 w 228"/>
                  <a:gd name="T21" fmla="*/ 107 h 185"/>
                  <a:gd name="T22" fmla="*/ 77 w 228"/>
                  <a:gd name="T23" fmla="*/ 101 h 185"/>
                  <a:gd name="T24" fmla="*/ 85 w 228"/>
                  <a:gd name="T25" fmla="*/ 96 h 185"/>
                  <a:gd name="T26" fmla="*/ 94 w 228"/>
                  <a:gd name="T27" fmla="*/ 90 h 185"/>
                  <a:gd name="T28" fmla="*/ 103 w 228"/>
                  <a:gd name="T29" fmla="*/ 85 h 185"/>
                  <a:gd name="T30" fmla="*/ 112 w 228"/>
                  <a:gd name="T31" fmla="*/ 79 h 185"/>
                  <a:gd name="T32" fmla="*/ 121 w 228"/>
                  <a:gd name="T33" fmla="*/ 74 h 185"/>
                  <a:gd name="T34" fmla="*/ 135 w 228"/>
                  <a:gd name="T35" fmla="*/ 65 h 185"/>
                  <a:gd name="T36" fmla="*/ 149 w 228"/>
                  <a:gd name="T37" fmla="*/ 57 h 185"/>
                  <a:gd name="T38" fmla="*/ 162 w 228"/>
                  <a:gd name="T39" fmla="*/ 49 h 185"/>
                  <a:gd name="T40" fmla="*/ 176 w 228"/>
                  <a:gd name="T41" fmla="*/ 40 h 185"/>
                  <a:gd name="T42" fmla="*/ 189 w 228"/>
                  <a:gd name="T43" fmla="*/ 32 h 185"/>
                  <a:gd name="T44" fmla="*/ 202 w 228"/>
                  <a:gd name="T45" fmla="*/ 22 h 185"/>
                  <a:gd name="T46" fmla="*/ 215 w 228"/>
                  <a:gd name="T47" fmla="*/ 12 h 185"/>
                  <a:gd name="T48" fmla="*/ 227 w 228"/>
                  <a:gd name="T49" fmla="*/ 2 h 185"/>
                  <a:gd name="T50" fmla="*/ 228 w 228"/>
                  <a:gd name="T51" fmla="*/ 1 h 185"/>
                  <a:gd name="T52" fmla="*/ 227 w 228"/>
                  <a:gd name="T53" fmla="*/ 0 h 185"/>
                  <a:gd name="T54" fmla="*/ 226 w 228"/>
                  <a:gd name="T55" fmla="*/ 0 h 185"/>
                  <a:gd name="T56" fmla="*/ 223 w 228"/>
                  <a:gd name="T57" fmla="*/ 0 h 185"/>
                  <a:gd name="T58" fmla="*/ 213 w 228"/>
                  <a:gd name="T59" fmla="*/ 7 h 185"/>
                  <a:gd name="T60" fmla="*/ 204 w 228"/>
                  <a:gd name="T61" fmla="*/ 14 h 185"/>
                  <a:gd name="T62" fmla="*/ 194 w 228"/>
                  <a:gd name="T63" fmla="*/ 20 h 185"/>
                  <a:gd name="T64" fmla="*/ 184 w 228"/>
                  <a:gd name="T65" fmla="*/ 28 h 185"/>
                  <a:gd name="T66" fmla="*/ 173 w 228"/>
                  <a:gd name="T67" fmla="*/ 34 h 185"/>
                  <a:gd name="T68" fmla="*/ 162 w 228"/>
                  <a:gd name="T69" fmla="*/ 40 h 185"/>
                  <a:gd name="T70" fmla="*/ 151 w 228"/>
                  <a:gd name="T71" fmla="*/ 45 h 185"/>
                  <a:gd name="T72" fmla="*/ 140 w 228"/>
                  <a:gd name="T73" fmla="*/ 50 h 185"/>
                  <a:gd name="T74" fmla="*/ 131 w 228"/>
                  <a:gd name="T75" fmla="*/ 54 h 185"/>
                  <a:gd name="T76" fmla="*/ 120 w 228"/>
                  <a:gd name="T77" fmla="*/ 59 h 185"/>
                  <a:gd name="T78" fmla="*/ 110 w 228"/>
                  <a:gd name="T79" fmla="*/ 63 h 185"/>
                  <a:gd name="T80" fmla="*/ 99 w 228"/>
                  <a:gd name="T81" fmla="*/ 66 h 185"/>
                  <a:gd name="T82" fmla="*/ 88 w 228"/>
                  <a:gd name="T83" fmla="*/ 71 h 185"/>
                  <a:gd name="T84" fmla="*/ 77 w 228"/>
                  <a:gd name="T85" fmla="*/ 75 h 185"/>
                  <a:gd name="T86" fmla="*/ 67 w 228"/>
                  <a:gd name="T87" fmla="*/ 80 h 185"/>
                  <a:gd name="T88" fmla="*/ 56 w 228"/>
                  <a:gd name="T89" fmla="*/ 84 h 185"/>
                  <a:gd name="T90" fmla="*/ 49 w 228"/>
                  <a:gd name="T91" fmla="*/ 88 h 185"/>
                  <a:gd name="T92" fmla="*/ 43 w 228"/>
                  <a:gd name="T93" fmla="*/ 91 h 185"/>
                  <a:gd name="T94" fmla="*/ 36 w 228"/>
                  <a:gd name="T95" fmla="*/ 96 h 185"/>
                  <a:gd name="T96" fmla="*/ 29 w 228"/>
                  <a:gd name="T97" fmla="*/ 100 h 185"/>
                  <a:gd name="T98" fmla="*/ 23 w 228"/>
                  <a:gd name="T99" fmla="*/ 105 h 185"/>
                  <a:gd name="T100" fmla="*/ 17 w 228"/>
                  <a:gd name="T101" fmla="*/ 111 h 185"/>
                  <a:gd name="T102" fmla="*/ 12 w 228"/>
                  <a:gd name="T103" fmla="*/ 116 h 185"/>
                  <a:gd name="T104" fmla="*/ 6 w 228"/>
                  <a:gd name="T105" fmla="*/ 122 h 185"/>
                  <a:gd name="T106" fmla="*/ 0 w 228"/>
                  <a:gd name="T107" fmla="*/ 135 h 185"/>
                  <a:gd name="T108" fmla="*/ 1 w 228"/>
                  <a:gd name="T109" fmla="*/ 152 h 185"/>
                  <a:gd name="T110" fmla="*/ 4 w 228"/>
                  <a:gd name="T111" fmla="*/ 169 h 185"/>
                  <a:gd name="T112" fmla="*/ 6 w 228"/>
                  <a:gd name="T113" fmla="*/ 184 h 185"/>
                  <a:gd name="T114" fmla="*/ 8 w 228"/>
                  <a:gd name="T115" fmla="*/ 185 h 185"/>
                  <a:gd name="T116" fmla="*/ 9 w 228"/>
                  <a:gd name="T117" fmla="*/ 184 h 185"/>
                  <a:gd name="T118" fmla="*/ 10 w 228"/>
                  <a:gd name="T119" fmla="*/ 183 h 185"/>
                  <a:gd name="T120" fmla="*/ 11 w 228"/>
                  <a:gd name="T121" fmla="*/ 182 h 185"/>
                  <a:gd name="T122" fmla="*/ 11 w 228"/>
                  <a:gd name="T123" fmla="*/ 182 h 1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8"/>
                  <a:gd name="T187" fmla="*/ 0 h 185"/>
                  <a:gd name="T188" fmla="*/ 228 w 228"/>
                  <a:gd name="T189" fmla="*/ 185 h 1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8" h="185">
                    <a:moveTo>
                      <a:pt x="11" y="182"/>
                    </a:moveTo>
                    <a:lnTo>
                      <a:pt x="14" y="175"/>
                    </a:lnTo>
                    <a:lnTo>
                      <a:pt x="16" y="169"/>
                    </a:lnTo>
                    <a:lnTo>
                      <a:pt x="19" y="163"/>
                    </a:lnTo>
                    <a:lnTo>
                      <a:pt x="21" y="156"/>
                    </a:lnTo>
                    <a:lnTo>
                      <a:pt x="26" y="144"/>
                    </a:lnTo>
                    <a:lnTo>
                      <a:pt x="33" y="135"/>
                    </a:lnTo>
                    <a:lnTo>
                      <a:pt x="42" y="127"/>
                    </a:lnTo>
                    <a:lnTo>
                      <a:pt x="53" y="120"/>
                    </a:lnTo>
                    <a:lnTo>
                      <a:pt x="61" y="114"/>
                    </a:lnTo>
                    <a:lnTo>
                      <a:pt x="70" y="107"/>
                    </a:lnTo>
                    <a:lnTo>
                      <a:pt x="77" y="101"/>
                    </a:lnTo>
                    <a:lnTo>
                      <a:pt x="85" y="96"/>
                    </a:lnTo>
                    <a:lnTo>
                      <a:pt x="94" y="90"/>
                    </a:lnTo>
                    <a:lnTo>
                      <a:pt x="103" y="85"/>
                    </a:lnTo>
                    <a:lnTo>
                      <a:pt x="112" y="79"/>
                    </a:lnTo>
                    <a:lnTo>
                      <a:pt x="121" y="74"/>
                    </a:lnTo>
                    <a:lnTo>
                      <a:pt x="135" y="65"/>
                    </a:lnTo>
                    <a:lnTo>
                      <a:pt x="149" y="57"/>
                    </a:lnTo>
                    <a:lnTo>
                      <a:pt x="162" y="49"/>
                    </a:lnTo>
                    <a:lnTo>
                      <a:pt x="176" y="40"/>
                    </a:lnTo>
                    <a:lnTo>
                      <a:pt x="189" y="32"/>
                    </a:lnTo>
                    <a:lnTo>
                      <a:pt x="202" y="22"/>
                    </a:lnTo>
                    <a:lnTo>
                      <a:pt x="215" y="12"/>
                    </a:lnTo>
                    <a:lnTo>
                      <a:pt x="227" y="2"/>
                    </a:lnTo>
                    <a:lnTo>
                      <a:pt x="228" y="1"/>
                    </a:lnTo>
                    <a:lnTo>
                      <a:pt x="227" y="0"/>
                    </a:lnTo>
                    <a:lnTo>
                      <a:pt x="226" y="0"/>
                    </a:lnTo>
                    <a:lnTo>
                      <a:pt x="223" y="0"/>
                    </a:lnTo>
                    <a:lnTo>
                      <a:pt x="213" y="7"/>
                    </a:lnTo>
                    <a:lnTo>
                      <a:pt x="204" y="14"/>
                    </a:lnTo>
                    <a:lnTo>
                      <a:pt x="194" y="20"/>
                    </a:lnTo>
                    <a:lnTo>
                      <a:pt x="184" y="28"/>
                    </a:lnTo>
                    <a:lnTo>
                      <a:pt x="173" y="34"/>
                    </a:lnTo>
                    <a:lnTo>
                      <a:pt x="162" y="40"/>
                    </a:lnTo>
                    <a:lnTo>
                      <a:pt x="151" y="45"/>
                    </a:lnTo>
                    <a:lnTo>
                      <a:pt x="140" y="50"/>
                    </a:lnTo>
                    <a:lnTo>
                      <a:pt x="131" y="54"/>
                    </a:lnTo>
                    <a:lnTo>
                      <a:pt x="120" y="59"/>
                    </a:lnTo>
                    <a:lnTo>
                      <a:pt x="110" y="63"/>
                    </a:lnTo>
                    <a:lnTo>
                      <a:pt x="99" y="66"/>
                    </a:lnTo>
                    <a:lnTo>
                      <a:pt x="88" y="71"/>
                    </a:lnTo>
                    <a:lnTo>
                      <a:pt x="77" y="75"/>
                    </a:lnTo>
                    <a:lnTo>
                      <a:pt x="67" y="80"/>
                    </a:lnTo>
                    <a:lnTo>
                      <a:pt x="56" y="84"/>
                    </a:lnTo>
                    <a:lnTo>
                      <a:pt x="49" y="88"/>
                    </a:lnTo>
                    <a:lnTo>
                      <a:pt x="43" y="91"/>
                    </a:lnTo>
                    <a:lnTo>
                      <a:pt x="36" y="96"/>
                    </a:lnTo>
                    <a:lnTo>
                      <a:pt x="29" y="100"/>
                    </a:lnTo>
                    <a:lnTo>
                      <a:pt x="23" y="105"/>
                    </a:lnTo>
                    <a:lnTo>
                      <a:pt x="17" y="111"/>
                    </a:lnTo>
                    <a:lnTo>
                      <a:pt x="12" y="116"/>
                    </a:lnTo>
                    <a:lnTo>
                      <a:pt x="6" y="122"/>
                    </a:lnTo>
                    <a:lnTo>
                      <a:pt x="0" y="135"/>
                    </a:lnTo>
                    <a:lnTo>
                      <a:pt x="1" y="152"/>
                    </a:lnTo>
                    <a:lnTo>
                      <a:pt x="4" y="169"/>
                    </a:lnTo>
                    <a:lnTo>
                      <a:pt x="6" y="184"/>
                    </a:lnTo>
                    <a:lnTo>
                      <a:pt x="8" y="185"/>
                    </a:lnTo>
                    <a:lnTo>
                      <a:pt x="9" y="184"/>
                    </a:lnTo>
                    <a:lnTo>
                      <a:pt x="10" y="183"/>
                    </a:lnTo>
                    <a:lnTo>
                      <a:pt x="11" y="182"/>
                    </a:lnTo>
                    <a:close/>
                  </a:path>
                </a:pathLst>
              </a:custGeom>
              <a:solidFill>
                <a:srgbClr val="000000"/>
              </a:solidFill>
              <a:ln w="9525">
                <a:noFill/>
                <a:round/>
                <a:headEnd/>
                <a:tailEnd/>
              </a:ln>
            </p:spPr>
            <p:txBody>
              <a:bodyPr/>
              <a:lstStyle/>
              <a:p>
                <a:endParaRPr lang="en-US">
                  <a:solidFill>
                    <a:srgbClr val="000000"/>
                  </a:solidFill>
                </a:endParaRPr>
              </a:p>
            </p:txBody>
          </p:sp>
          <p:sp>
            <p:nvSpPr>
              <p:cNvPr id="25861" name="Freeform 174"/>
              <p:cNvSpPr>
                <a:spLocks/>
              </p:cNvSpPr>
              <p:nvPr/>
            </p:nvSpPr>
            <p:spPr bwMode="auto">
              <a:xfrm>
                <a:off x="8668" y="6551"/>
                <a:ext cx="93" cy="127"/>
              </a:xfrm>
              <a:custGeom>
                <a:avLst/>
                <a:gdLst>
                  <a:gd name="T0" fmla="*/ 93 w 93"/>
                  <a:gd name="T1" fmla="*/ 126 h 127"/>
                  <a:gd name="T2" fmla="*/ 87 w 93"/>
                  <a:gd name="T3" fmla="*/ 117 h 127"/>
                  <a:gd name="T4" fmla="*/ 81 w 93"/>
                  <a:gd name="T5" fmla="*/ 110 h 127"/>
                  <a:gd name="T6" fmla="*/ 76 w 93"/>
                  <a:gd name="T7" fmla="*/ 102 h 127"/>
                  <a:gd name="T8" fmla="*/ 71 w 93"/>
                  <a:gd name="T9" fmla="*/ 94 h 127"/>
                  <a:gd name="T10" fmla="*/ 66 w 93"/>
                  <a:gd name="T11" fmla="*/ 86 h 127"/>
                  <a:gd name="T12" fmla="*/ 61 w 93"/>
                  <a:gd name="T13" fmla="*/ 76 h 127"/>
                  <a:gd name="T14" fmla="*/ 57 w 93"/>
                  <a:gd name="T15" fmla="*/ 68 h 127"/>
                  <a:gd name="T16" fmla="*/ 55 w 93"/>
                  <a:gd name="T17" fmla="*/ 59 h 127"/>
                  <a:gd name="T18" fmla="*/ 53 w 93"/>
                  <a:gd name="T19" fmla="*/ 44 h 127"/>
                  <a:gd name="T20" fmla="*/ 50 w 93"/>
                  <a:gd name="T21" fmla="*/ 26 h 127"/>
                  <a:gd name="T22" fmla="*/ 44 w 93"/>
                  <a:gd name="T23" fmla="*/ 11 h 127"/>
                  <a:gd name="T24" fmla="*/ 31 w 93"/>
                  <a:gd name="T25" fmla="*/ 1 h 127"/>
                  <a:gd name="T26" fmla="*/ 23 w 93"/>
                  <a:gd name="T27" fmla="*/ 0 h 127"/>
                  <a:gd name="T28" fmla="*/ 15 w 93"/>
                  <a:gd name="T29" fmla="*/ 1 h 127"/>
                  <a:gd name="T30" fmla="*/ 9 w 93"/>
                  <a:gd name="T31" fmla="*/ 5 h 127"/>
                  <a:gd name="T32" fmla="*/ 4 w 93"/>
                  <a:gd name="T33" fmla="*/ 10 h 127"/>
                  <a:gd name="T34" fmla="*/ 0 w 93"/>
                  <a:gd name="T35" fmla="*/ 18 h 127"/>
                  <a:gd name="T36" fmla="*/ 0 w 93"/>
                  <a:gd name="T37" fmla="*/ 26 h 127"/>
                  <a:gd name="T38" fmla="*/ 1 w 93"/>
                  <a:gd name="T39" fmla="*/ 35 h 127"/>
                  <a:gd name="T40" fmla="*/ 5 w 93"/>
                  <a:gd name="T41" fmla="*/ 44 h 127"/>
                  <a:gd name="T42" fmla="*/ 10 w 93"/>
                  <a:gd name="T43" fmla="*/ 52 h 127"/>
                  <a:gd name="T44" fmla="*/ 15 w 93"/>
                  <a:gd name="T45" fmla="*/ 59 h 127"/>
                  <a:gd name="T46" fmla="*/ 21 w 93"/>
                  <a:gd name="T47" fmla="*/ 67 h 127"/>
                  <a:gd name="T48" fmla="*/ 27 w 93"/>
                  <a:gd name="T49" fmla="*/ 74 h 127"/>
                  <a:gd name="T50" fmla="*/ 34 w 93"/>
                  <a:gd name="T51" fmla="*/ 83 h 127"/>
                  <a:gd name="T52" fmla="*/ 42 w 93"/>
                  <a:gd name="T53" fmla="*/ 90 h 127"/>
                  <a:gd name="T54" fmla="*/ 49 w 93"/>
                  <a:gd name="T55" fmla="*/ 97 h 127"/>
                  <a:gd name="T56" fmla="*/ 57 w 93"/>
                  <a:gd name="T57" fmla="*/ 103 h 127"/>
                  <a:gd name="T58" fmla="*/ 66 w 93"/>
                  <a:gd name="T59" fmla="*/ 109 h 127"/>
                  <a:gd name="T60" fmla="*/ 74 w 93"/>
                  <a:gd name="T61" fmla="*/ 115 h 127"/>
                  <a:gd name="T62" fmla="*/ 83 w 93"/>
                  <a:gd name="T63" fmla="*/ 122 h 127"/>
                  <a:gd name="T64" fmla="*/ 91 w 93"/>
                  <a:gd name="T65" fmla="*/ 127 h 127"/>
                  <a:gd name="T66" fmla="*/ 93 w 93"/>
                  <a:gd name="T67" fmla="*/ 127 h 127"/>
                  <a:gd name="T68" fmla="*/ 93 w 93"/>
                  <a:gd name="T69" fmla="*/ 127 h 127"/>
                  <a:gd name="T70" fmla="*/ 93 w 93"/>
                  <a:gd name="T71" fmla="*/ 127 h 127"/>
                  <a:gd name="T72" fmla="*/ 93 w 93"/>
                  <a:gd name="T73" fmla="*/ 126 h 127"/>
                  <a:gd name="T74" fmla="*/ 93 w 93"/>
                  <a:gd name="T75" fmla="*/ 126 h 1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
                  <a:gd name="T115" fmla="*/ 0 h 127"/>
                  <a:gd name="T116" fmla="*/ 93 w 93"/>
                  <a:gd name="T117" fmla="*/ 127 h 1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 h="127">
                    <a:moveTo>
                      <a:pt x="93" y="126"/>
                    </a:moveTo>
                    <a:lnTo>
                      <a:pt x="87" y="117"/>
                    </a:lnTo>
                    <a:lnTo>
                      <a:pt x="81" y="110"/>
                    </a:lnTo>
                    <a:lnTo>
                      <a:pt x="76" y="102"/>
                    </a:lnTo>
                    <a:lnTo>
                      <a:pt x="71" y="94"/>
                    </a:lnTo>
                    <a:lnTo>
                      <a:pt x="66" y="86"/>
                    </a:lnTo>
                    <a:lnTo>
                      <a:pt x="61" y="76"/>
                    </a:lnTo>
                    <a:lnTo>
                      <a:pt x="57" y="68"/>
                    </a:lnTo>
                    <a:lnTo>
                      <a:pt x="55" y="59"/>
                    </a:lnTo>
                    <a:lnTo>
                      <a:pt x="53" y="44"/>
                    </a:lnTo>
                    <a:lnTo>
                      <a:pt x="50" y="26"/>
                    </a:lnTo>
                    <a:lnTo>
                      <a:pt x="44" y="11"/>
                    </a:lnTo>
                    <a:lnTo>
                      <a:pt x="31" y="1"/>
                    </a:lnTo>
                    <a:lnTo>
                      <a:pt x="23" y="0"/>
                    </a:lnTo>
                    <a:lnTo>
                      <a:pt x="15" y="1"/>
                    </a:lnTo>
                    <a:lnTo>
                      <a:pt x="9" y="5"/>
                    </a:lnTo>
                    <a:lnTo>
                      <a:pt x="4" y="10"/>
                    </a:lnTo>
                    <a:lnTo>
                      <a:pt x="0" y="18"/>
                    </a:lnTo>
                    <a:lnTo>
                      <a:pt x="0" y="26"/>
                    </a:lnTo>
                    <a:lnTo>
                      <a:pt x="1" y="35"/>
                    </a:lnTo>
                    <a:lnTo>
                      <a:pt x="5" y="44"/>
                    </a:lnTo>
                    <a:lnTo>
                      <a:pt x="10" y="52"/>
                    </a:lnTo>
                    <a:lnTo>
                      <a:pt x="15" y="59"/>
                    </a:lnTo>
                    <a:lnTo>
                      <a:pt x="21" y="67"/>
                    </a:lnTo>
                    <a:lnTo>
                      <a:pt x="27" y="74"/>
                    </a:lnTo>
                    <a:lnTo>
                      <a:pt x="34" y="83"/>
                    </a:lnTo>
                    <a:lnTo>
                      <a:pt x="42" y="90"/>
                    </a:lnTo>
                    <a:lnTo>
                      <a:pt x="49" y="97"/>
                    </a:lnTo>
                    <a:lnTo>
                      <a:pt x="57" y="103"/>
                    </a:lnTo>
                    <a:lnTo>
                      <a:pt x="66" y="109"/>
                    </a:lnTo>
                    <a:lnTo>
                      <a:pt x="74" y="115"/>
                    </a:lnTo>
                    <a:lnTo>
                      <a:pt x="83" y="122"/>
                    </a:lnTo>
                    <a:lnTo>
                      <a:pt x="91" y="127"/>
                    </a:lnTo>
                    <a:lnTo>
                      <a:pt x="93" y="127"/>
                    </a:lnTo>
                    <a:lnTo>
                      <a:pt x="93" y="126"/>
                    </a:lnTo>
                    <a:close/>
                  </a:path>
                </a:pathLst>
              </a:custGeom>
              <a:solidFill>
                <a:srgbClr val="000000"/>
              </a:solidFill>
              <a:ln w="9525">
                <a:noFill/>
                <a:round/>
                <a:headEnd/>
                <a:tailEnd/>
              </a:ln>
            </p:spPr>
            <p:txBody>
              <a:bodyPr/>
              <a:lstStyle/>
              <a:p>
                <a:endParaRPr lang="en-US">
                  <a:solidFill>
                    <a:srgbClr val="000000"/>
                  </a:solidFill>
                </a:endParaRPr>
              </a:p>
            </p:txBody>
          </p:sp>
          <p:sp>
            <p:nvSpPr>
              <p:cNvPr id="25862" name="Freeform 175"/>
              <p:cNvSpPr>
                <a:spLocks/>
              </p:cNvSpPr>
              <p:nvPr/>
            </p:nvSpPr>
            <p:spPr bwMode="auto">
              <a:xfrm>
                <a:off x="8628" y="6593"/>
                <a:ext cx="96" cy="85"/>
              </a:xfrm>
              <a:custGeom>
                <a:avLst/>
                <a:gdLst>
                  <a:gd name="T0" fmla="*/ 96 w 96"/>
                  <a:gd name="T1" fmla="*/ 84 h 85"/>
                  <a:gd name="T2" fmla="*/ 90 w 96"/>
                  <a:gd name="T3" fmla="*/ 79 h 85"/>
                  <a:gd name="T4" fmla="*/ 85 w 96"/>
                  <a:gd name="T5" fmla="*/ 73 h 85"/>
                  <a:gd name="T6" fmla="*/ 79 w 96"/>
                  <a:gd name="T7" fmla="*/ 68 h 85"/>
                  <a:gd name="T8" fmla="*/ 74 w 96"/>
                  <a:gd name="T9" fmla="*/ 63 h 85"/>
                  <a:gd name="T10" fmla="*/ 68 w 96"/>
                  <a:gd name="T11" fmla="*/ 58 h 85"/>
                  <a:gd name="T12" fmla="*/ 62 w 96"/>
                  <a:gd name="T13" fmla="*/ 53 h 85"/>
                  <a:gd name="T14" fmla="*/ 57 w 96"/>
                  <a:gd name="T15" fmla="*/ 47 h 85"/>
                  <a:gd name="T16" fmla="*/ 51 w 96"/>
                  <a:gd name="T17" fmla="*/ 42 h 85"/>
                  <a:gd name="T18" fmla="*/ 41 w 96"/>
                  <a:gd name="T19" fmla="*/ 31 h 85"/>
                  <a:gd name="T20" fmla="*/ 34 w 96"/>
                  <a:gd name="T21" fmla="*/ 21 h 85"/>
                  <a:gd name="T22" fmla="*/ 26 w 96"/>
                  <a:gd name="T23" fmla="*/ 11 h 85"/>
                  <a:gd name="T24" fmla="*/ 16 w 96"/>
                  <a:gd name="T25" fmla="*/ 1 h 85"/>
                  <a:gd name="T26" fmla="*/ 11 w 96"/>
                  <a:gd name="T27" fmla="*/ 0 h 85"/>
                  <a:gd name="T28" fmla="*/ 6 w 96"/>
                  <a:gd name="T29" fmla="*/ 2 h 85"/>
                  <a:gd name="T30" fmla="*/ 1 w 96"/>
                  <a:gd name="T31" fmla="*/ 6 h 85"/>
                  <a:gd name="T32" fmla="*/ 0 w 96"/>
                  <a:gd name="T33" fmla="*/ 10 h 85"/>
                  <a:gd name="T34" fmla="*/ 4 w 96"/>
                  <a:gd name="T35" fmla="*/ 21 h 85"/>
                  <a:gd name="T36" fmla="*/ 12 w 96"/>
                  <a:gd name="T37" fmla="*/ 31 h 85"/>
                  <a:gd name="T38" fmla="*/ 22 w 96"/>
                  <a:gd name="T39" fmla="*/ 40 h 85"/>
                  <a:gd name="T40" fmla="*/ 33 w 96"/>
                  <a:gd name="T41" fmla="*/ 48 h 85"/>
                  <a:gd name="T42" fmla="*/ 38 w 96"/>
                  <a:gd name="T43" fmla="*/ 52 h 85"/>
                  <a:gd name="T44" fmla="*/ 44 w 96"/>
                  <a:gd name="T45" fmla="*/ 56 h 85"/>
                  <a:gd name="T46" fmla="*/ 50 w 96"/>
                  <a:gd name="T47" fmla="*/ 59 h 85"/>
                  <a:gd name="T48" fmla="*/ 56 w 96"/>
                  <a:gd name="T49" fmla="*/ 62 h 85"/>
                  <a:gd name="T50" fmla="*/ 61 w 96"/>
                  <a:gd name="T51" fmla="*/ 65 h 85"/>
                  <a:gd name="T52" fmla="*/ 66 w 96"/>
                  <a:gd name="T53" fmla="*/ 67 h 85"/>
                  <a:gd name="T54" fmla="*/ 71 w 96"/>
                  <a:gd name="T55" fmla="*/ 70 h 85"/>
                  <a:gd name="T56" fmla="*/ 75 w 96"/>
                  <a:gd name="T57" fmla="*/ 73 h 85"/>
                  <a:gd name="T58" fmla="*/ 80 w 96"/>
                  <a:gd name="T59" fmla="*/ 75 h 85"/>
                  <a:gd name="T60" fmla="*/ 85 w 96"/>
                  <a:gd name="T61" fmla="*/ 79 h 85"/>
                  <a:gd name="T62" fmla="*/ 90 w 96"/>
                  <a:gd name="T63" fmla="*/ 82 h 85"/>
                  <a:gd name="T64" fmla="*/ 95 w 96"/>
                  <a:gd name="T65" fmla="*/ 85 h 85"/>
                  <a:gd name="T66" fmla="*/ 95 w 96"/>
                  <a:gd name="T67" fmla="*/ 85 h 85"/>
                  <a:gd name="T68" fmla="*/ 96 w 96"/>
                  <a:gd name="T69" fmla="*/ 85 h 85"/>
                  <a:gd name="T70" fmla="*/ 96 w 96"/>
                  <a:gd name="T71" fmla="*/ 85 h 85"/>
                  <a:gd name="T72" fmla="*/ 96 w 96"/>
                  <a:gd name="T73" fmla="*/ 84 h 85"/>
                  <a:gd name="T74" fmla="*/ 96 w 96"/>
                  <a:gd name="T75" fmla="*/ 84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6"/>
                  <a:gd name="T115" fmla="*/ 0 h 85"/>
                  <a:gd name="T116" fmla="*/ 96 w 96"/>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6" h="85">
                    <a:moveTo>
                      <a:pt x="96" y="84"/>
                    </a:moveTo>
                    <a:lnTo>
                      <a:pt x="90" y="79"/>
                    </a:lnTo>
                    <a:lnTo>
                      <a:pt x="85" y="73"/>
                    </a:lnTo>
                    <a:lnTo>
                      <a:pt x="79" y="68"/>
                    </a:lnTo>
                    <a:lnTo>
                      <a:pt x="74" y="63"/>
                    </a:lnTo>
                    <a:lnTo>
                      <a:pt x="68" y="58"/>
                    </a:lnTo>
                    <a:lnTo>
                      <a:pt x="62" y="53"/>
                    </a:lnTo>
                    <a:lnTo>
                      <a:pt x="57" y="47"/>
                    </a:lnTo>
                    <a:lnTo>
                      <a:pt x="51" y="42"/>
                    </a:lnTo>
                    <a:lnTo>
                      <a:pt x="41" y="31"/>
                    </a:lnTo>
                    <a:lnTo>
                      <a:pt x="34" y="21"/>
                    </a:lnTo>
                    <a:lnTo>
                      <a:pt x="26" y="11"/>
                    </a:lnTo>
                    <a:lnTo>
                      <a:pt x="16" y="1"/>
                    </a:lnTo>
                    <a:lnTo>
                      <a:pt x="11" y="0"/>
                    </a:lnTo>
                    <a:lnTo>
                      <a:pt x="6" y="2"/>
                    </a:lnTo>
                    <a:lnTo>
                      <a:pt x="1" y="6"/>
                    </a:lnTo>
                    <a:lnTo>
                      <a:pt x="0" y="10"/>
                    </a:lnTo>
                    <a:lnTo>
                      <a:pt x="4" y="21"/>
                    </a:lnTo>
                    <a:lnTo>
                      <a:pt x="12" y="31"/>
                    </a:lnTo>
                    <a:lnTo>
                      <a:pt x="22" y="40"/>
                    </a:lnTo>
                    <a:lnTo>
                      <a:pt x="33" y="48"/>
                    </a:lnTo>
                    <a:lnTo>
                      <a:pt x="38" y="52"/>
                    </a:lnTo>
                    <a:lnTo>
                      <a:pt x="44" y="56"/>
                    </a:lnTo>
                    <a:lnTo>
                      <a:pt x="50" y="59"/>
                    </a:lnTo>
                    <a:lnTo>
                      <a:pt x="56" y="62"/>
                    </a:lnTo>
                    <a:lnTo>
                      <a:pt x="61" y="65"/>
                    </a:lnTo>
                    <a:lnTo>
                      <a:pt x="66" y="67"/>
                    </a:lnTo>
                    <a:lnTo>
                      <a:pt x="71" y="70"/>
                    </a:lnTo>
                    <a:lnTo>
                      <a:pt x="75" y="73"/>
                    </a:lnTo>
                    <a:lnTo>
                      <a:pt x="80" y="75"/>
                    </a:lnTo>
                    <a:lnTo>
                      <a:pt x="85" y="79"/>
                    </a:lnTo>
                    <a:lnTo>
                      <a:pt x="90" y="82"/>
                    </a:lnTo>
                    <a:lnTo>
                      <a:pt x="95" y="85"/>
                    </a:lnTo>
                    <a:lnTo>
                      <a:pt x="96" y="85"/>
                    </a:lnTo>
                    <a:lnTo>
                      <a:pt x="96" y="84"/>
                    </a:lnTo>
                    <a:close/>
                  </a:path>
                </a:pathLst>
              </a:custGeom>
              <a:solidFill>
                <a:srgbClr val="000000"/>
              </a:solidFill>
              <a:ln w="9525">
                <a:noFill/>
                <a:round/>
                <a:headEnd/>
                <a:tailEnd/>
              </a:ln>
            </p:spPr>
            <p:txBody>
              <a:bodyPr/>
              <a:lstStyle/>
              <a:p>
                <a:endParaRPr lang="en-US">
                  <a:solidFill>
                    <a:srgbClr val="000000"/>
                  </a:solidFill>
                </a:endParaRPr>
              </a:p>
            </p:txBody>
          </p:sp>
          <p:sp>
            <p:nvSpPr>
              <p:cNvPr id="25863" name="Freeform 176"/>
              <p:cNvSpPr>
                <a:spLocks/>
              </p:cNvSpPr>
              <p:nvPr/>
            </p:nvSpPr>
            <p:spPr bwMode="auto">
              <a:xfrm>
                <a:off x="8857" y="6604"/>
                <a:ext cx="40" cy="80"/>
              </a:xfrm>
              <a:custGeom>
                <a:avLst/>
                <a:gdLst>
                  <a:gd name="T0" fmla="*/ 34 w 40"/>
                  <a:gd name="T1" fmla="*/ 78 h 80"/>
                  <a:gd name="T2" fmla="*/ 33 w 40"/>
                  <a:gd name="T3" fmla="*/ 73 h 80"/>
                  <a:gd name="T4" fmla="*/ 33 w 40"/>
                  <a:gd name="T5" fmla="*/ 66 h 80"/>
                  <a:gd name="T6" fmla="*/ 33 w 40"/>
                  <a:gd name="T7" fmla="*/ 61 h 80"/>
                  <a:gd name="T8" fmla="*/ 34 w 40"/>
                  <a:gd name="T9" fmla="*/ 55 h 80"/>
                  <a:gd name="T10" fmla="*/ 35 w 40"/>
                  <a:gd name="T11" fmla="*/ 51 h 80"/>
                  <a:gd name="T12" fmla="*/ 38 w 40"/>
                  <a:gd name="T13" fmla="*/ 47 h 80"/>
                  <a:gd name="T14" fmla="*/ 39 w 40"/>
                  <a:gd name="T15" fmla="*/ 42 h 80"/>
                  <a:gd name="T16" fmla="*/ 40 w 40"/>
                  <a:gd name="T17" fmla="*/ 38 h 80"/>
                  <a:gd name="T18" fmla="*/ 39 w 40"/>
                  <a:gd name="T19" fmla="*/ 29 h 80"/>
                  <a:gd name="T20" fmla="*/ 38 w 40"/>
                  <a:gd name="T21" fmla="*/ 19 h 80"/>
                  <a:gd name="T22" fmla="*/ 35 w 40"/>
                  <a:gd name="T23" fmla="*/ 10 h 80"/>
                  <a:gd name="T24" fmla="*/ 30 w 40"/>
                  <a:gd name="T25" fmla="*/ 2 h 80"/>
                  <a:gd name="T26" fmla="*/ 28 w 40"/>
                  <a:gd name="T27" fmla="*/ 1 h 80"/>
                  <a:gd name="T28" fmla="*/ 25 w 40"/>
                  <a:gd name="T29" fmla="*/ 0 h 80"/>
                  <a:gd name="T30" fmla="*/ 23 w 40"/>
                  <a:gd name="T31" fmla="*/ 0 h 80"/>
                  <a:gd name="T32" fmla="*/ 21 w 40"/>
                  <a:gd name="T33" fmla="*/ 1 h 80"/>
                  <a:gd name="T34" fmla="*/ 8 w 40"/>
                  <a:gd name="T35" fmla="*/ 8 h 80"/>
                  <a:gd name="T36" fmla="*/ 1 w 40"/>
                  <a:gd name="T37" fmla="*/ 18 h 80"/>
                  <a:gd name="T38" fmla="*/ 0 w 40"/>
                  <a:gd name="T39" fmla="*/ 31 h 80"/>
                  <a:gd name="T40" fmla="*/ 5 w 40"/>
                  <a:gd name="T41" fmla="*/ 42 h 80"/>
                  <a:gd name="T42" fmla="*/ 8 w 40"/>
                  <a:gd name="T43" fmla="*/ 47 h 80"/>
                  <a:gd name="T44" fmla="*/ 12 w 40"/>
                  <a:gd name="T45" fmla="*/ 50 h 80"/>
                  <a:gd name="T46" fmla="*/ 16 w 40"/>
                  <a:gd name="T47" fmla="*/ 54 h 80"/>
                  <a:gd name="T48" fmla="*/ 19 w 40"/>
                  <a:gd name="T49" fmla="*/ 59 h 80"/>
                  <a:gd name="T50" fmla="*/ 22 w 40"/>
                  <a:gd name="T51" fmla="*/ 64 h 80"/>
                  <a:gd name="T52" fmla="*/ 25 w 40"/>
                  <a:gd name="T53" fmla="*/ 70 h 80"/>
                  <a:gd name="T54" fmla="*/ 28 w 40"/>
                  <a:gd name="T55" fmla="*/ 75 h 80"/>
                  <a:gd name="T56" fmla="*/ 32 w 40"/>
                  <a:gd name="T57" fmla="*/ 80 h 80"/>
                  <a:gd name="T58" fmla="*/ 33 w 40"/>
                  <a:gd name="T59" fmla="*/ 80 h 80"/>
                  <a:gd name="T60" fmla="*/ 33 w 40"/>
                  <a:gd name="T61" fmla="*/ 80 h 80"/>
                  <a:gd name="T62" fmla="*/ 34 w 40"/>
                  <a:gd name="T63" fmla="*/ 79 h 80"/>
                  <a:gd name="T64" fmla="*/ 34 w 40"/>
                  <a:gd name="T65" fmla="*/ 78 h 80"/>
                  <a:gd name="T66" fmla="*/ 34 w 40"/>
                  <a:gd name="T67" fmla="*/ 78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80"/>
                  <a:gd name="T104" fmla="*/ 40 w 40"/>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80">
                    <a:moveTo>
                      <a:pt x="34" y="78"/>
                    </a:moveTo>
                    <a:lnTo>
                      <a:pt x="33" y="73"/>
                    </a:lnTo>
                    <a:lnTo>
                      <a:pt x="33" y="66"/>
                    </a:lnTo>
                    <a:lnTo>
                      <a:pt x="33" y="61"/>
                    </a:lnTo>
                    <a:lnTo>
                      <a:pt x="34" y="55"/>
                    </a:lnTo>
                    <a:lnTo>
                      <a:pt x="35" y="51"/>
                    </a:lnTo>
                    <a:lnTo>
                      <a:pt x="38" y="47"/>
                    </a:lnTo>
                    <a:lnTo>
                      <a:pt x="39" y="42"/>
                    </a:lnTo>
                    <a:lnTo>
                      <a:pt x="40" y="38"/>
                    </a:lnTo>
                    <a:lnTo>
                      <a:pt x="39" y="29"/>
                    </a:lnTo>
                    <a:lnTo>
                      <a:pt x="38" y="19"/>
                    </a:lnTo>
                    <a:lnTo>
                      <a:pt x="35" y="10"/>
                    </a:lnTo>
                    <a:lnTo>
                      <a:pt x="30" y="2"/>
                    </a:lnTo>
                    <a:lnTo>
                      <a:pt x="28" y="1"/>
                    </a:lnTo>
                    <a:lnTo>
                      <a:pt x="25" y="0"/>
                    </a:lnTo>
                    <a:lnTo>
                      <a:pt x="23" y="0"/>
                    </a:lnTo>
                    <a:lnTo>
                      <a:pt x="21" y="1"/>
                    </a:lnTo>
                    <a:lnTo>
                      <a:pt x="8" y="8"/>
                    </a:lnTo>
                    <a:lnTo>
                      <a:pt x="1" y="18"/>
                    </a:lnTo>
                    <a:lnTo>
                      <a:pt x="0" y="31"/>
                    </a:lnTo>
                    <a:lnTo>
                      <a:pt x="5" y="42"/>
                    </a:lnTo>
                    <a:lnTo>
                      <a:pt x="8" y="47"/>
                    </a:lnTo>
                    <a:lnTo>
                      <a:pt x="12" y="50"/>
                    </a:lnTo>
                    <a:lnTo>
                      <a:pt x="16" y="54"/>
                    </a:lnTo>
                    <a:lnTo>
                      <a:pt x="19" y="59"/>
                    </a:lnTo>
                    <a:lnTo>
                      <a:pt x="22" y="64"/>
                    </a:lnTo>
                    <a:lnTo>
                      <a:pt x="25" y="70"/>
                    </a:lnTo>
                    <a:lnTo>
                      <a:pt x="28" y="75"/>
                    </a:lnTo>
                    <a:lnTo>
                      <a:pt x="32" y="80"/>
                    </a:lnTo>
                    <a:lnTo>
                      <a:pt x="33" y="80"/>
                    </a:lnTo>
                    <a:lnTo>
                      <a:pt x="34" y="79"/>
                    </a:lnTo>
                    <a:lnTo>
                      <a:pt x="34" y="78"/>
                    </a:lnTo>
                    <a:close/>
                  </a:path>
                </a:pathLst>
              </a:custGeom>
              <a:solidFill>
                <a:srgbClr val="000000"/>
              </a:solidFill>
              <a:ln w="9525">
                <a:noFill/>
                <a:round/>
                <a:headEnd/>
                <a:tailEnd/>
              </a:ln>
            </p:spPr>
            <p:txBody>
              <a:bodyPr/>
              <a:lstStyle/>
              <a:p>
                <a:endParaRPr lang="en-US">
                  <a:solidFill>
                    <a:srgbClr val="000000"/>
                  </a:solidFill>
                </a:endParaRPr>
              </a:p>
            </p:txBody>
          </p:sp>
          <p:sp>
            <p:nvSpPr>
              <p:cNvPr id="25864" name="Freeform 177"/>
              <p:cNvSpPr>
                <a:spLocks/>
              </p:cNvSpPr>
              <p:nvPr/>
            </p:nvSpPr>
            <p:spPr bwMode="auto">
              <a:xfrm>
                <a:off x="8889" y="6615"/>
                <a:ext cx="34" cy="137"/>
              </a:xfrm>
              <a:custGeom>
                <a:avLst/>
                <a:gdLst>
                  <a:gd name="T0" fmla="*/ 25 w 34"/>
                  <a:gd name="T1" fmla="*/ 0 h 137"/>
                  <a:gd name="T2" fmla="*/ 26 w 34"/>
                  <a:gd name="T3" fmla="*/ 34 h 137"/>
                  <a:gd name="T4" fmla="*/ 20 w 34"/>
                  <a:gd name="T5" fmla="*/ 67 h 137"/>
                  <a:gd name="T6" fmla="*/ 10 w 34"/>
                  <a:gd name="T7" fmla="*/ 99 h 137"/>
                  <a:gd name="T8" fmla="*/ 0 w 34"/>
                  <a:gd name="T9" fmla="*/ 130 h 137"/>
                  <a:gd name="T10" fmla="*/ 0 w 34"/>
                  <a:gd name="T11" fmla="*/ 133 h 137"/>
                  <a:gd name="T12" fmla="*/ 1 w 34"/>
                  <a:gd name="T13" fmla="*/ 136 h 137"/>
                  <a:gd name="T14" fmla="*/ 4 w 34"/>
                  <a:gd name="T15" fmla="*/ 137 h 137"/>
                  <a:gd name="T16" fmla="*/ 8 w 34"/>
                  <a:gd name="T17" fmla="*/ 136 h 137"/>
                  <a:gd name="T18" fmla="*/ 21 w 34"/>
                  <a:gd name="T19" fmla="*/ 126 h 137"/>
                  <a:gd name="T20" fmla="*/ 29 w 34"/>
                  <a:gd name="T21" fmla="*/ 112 h 137"/>
                  <a:gd name="T22" fmla="*/ 31 w 34"/>
                  <a:gd name="T23" fmla="*/ 96 h 137"/>
                  <a:gd name="T24" fmla="*/ 32 w 34"/>
                  <a:gd name="T25" fmla="*/ 81 h 137"/>
                  <a:gd name="T26" fmla="*/ 34 w 34"/>
                  <a:gd name="T27" fmla="*/ 61 h 137"/>
                  <a:gd name="T28" fmla="*/ 34 w 34"/>
                  <a:gd name="T29" fmla="*/ 40 h 137"/>
                  <a:gd name="T30" fmla="*/ 31 w 34"/>
                  <a:gd name="T31" fmla="*/ 21 h 137"/>
                  <a:gd name="T32" fmla="*/ 26 w 34"/>
                  <a:gd name="T33" fmla="*/ 0 h 137"/>
                  <a:gd name="T34" fmla="*/ 25 w 34"/>
                  <a:gd name="T35" fmla="*/ 0 h 137"/>
                  <a:gd name="T36" fmla="*/ 25 w 34"/>
                  <a:gd name="T37" fmla="*/ 0 h 137"/>
                  <a:gd name="T38" fmla="*/ 25 w 34"/>
                  <a:gd name="T39" fmla="*/ 0 h 137"/>
                  <a:gd name="T40" fmla="*/ 25 w 34"/>
                  <a:gd name="T41" fmla="*/ 0 h 137"/>
                  <a:gd name="T42" fmla="*/ 25 w 34"/>
                  <a:gd name="T43" fmla="*/ 0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
                  <a:gd name="T67" fmla="*/ 0 h 137"/>
                  <a:gd name="T68" fmla="*/ 34 w 34"/>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 h="137">
                    <a:moveTo>
                      <a:pt x="25" y="0"/>
                    </a:moveTo>
                    <a:lnTo>
                      <a:pt x="26" y="34"/>
                    </a:lnTo>
                    <a:lnTo>
                      <a:pt x="20" y="67"/>
                    </a:lnTo>
                    <a:lnTo>
                      <a:pt x="10" y="99"/>
                    </a:lnTo>
                    <a:lnTo>
                      <a:pt x="0" y="130"/>
                    </a:lnTo>
                    <a:lnTo>
                      <a:pt x="0" y="133"/>
                    </a:lnTo>
                    <a:lnTo>
                      <a:pt x="1" y="136"/>
                    </a:lnTo>
                    <a:lnTo>
                      <a:pt x="4" y="137"/>
                    </a:lnTo>
                    <a:lnTo>
                      <a:pt x="8" y="136"/>
                    </a:lnTo>
                    <a:lnTo>
                      <a:pt x="21" y="126"/>
                    </a:lnTo>
                    <a:lnTo>
                      <a:pt x="29" y="112"/>
                    </a:lnTo>
                    <a:lnTo>
                      <a:pt x="31" y="96"/>
                    </a:lnTo>
                    <a:lnTo>
                      <a:pt x="32" y="81"/>
                    </a:lnTo>
                    <a:lnTo>
                      <a:pt x="34" y="61"/>
                    </a:lnTo>
                    <a:lnTo>
                      <a:pt x="34" y="40"/>
                    </a:lnTo>
                    <a:lnTo>
                      <a:pt x="31" y="21"/>
                    </a:lnTo>
                    <a:lnTo>
                      <a:pt x="26" y="0"/>
                    </a:lnTo>
                    <a:lnTo>
                      <a:pt x="25" y="0"/>
                    </a:lnTo>
                    <a:close/>
                  </a:path>
                </a:pathLst>
              </a:custGeom>
              <a:solidFill>
                <a:srgbClr val="000000"/>
              </a:solidFill>
              <a:ln w="9525">
                <a:noFill/>
                <a:round/>
                <a:headEnd/>
                <a:tailEnd/>
              </a:ln>
            </p:spPr>
            <p:txBody>
              <a:bodyPr/>
              <a:lstStyle/>
              <a:p>
                <a:endParaRPr lang="en-US">
                  <a:solidFill>
                    <a:srgbClr val="000000"/>
                  </a:solidFill>
                </a:endParaRPr>
              </a:p>
            </p:txBody>
          </p:sp>
          <p:sp>
            <p:nvSpPr>
              <p:cNvPr id="25865" name="Freeform 178"/>
              <p:cNvSpPr>
                <a:spLocks/>
              </p:cNvSpPr>
              <p:nvPr/>
            </p:nvSpPr>
            <p:spPr bwMode="auto">
              <a:xfrm>
                <a:off x="8938" y="6673"/>
                <a:ext cx="140" cy="72"/>
              </a:xfrm>
              <a:custGeom>
                <a:avLst/>
                <a:gdLst>
                  <a:gd name="T0" fmla="*/ 2 w 140"/>
                  <a:gd name="T1" fmla="*/ 72 h 72"/>
                  <a:gd name="T2" fmla="*/ 8 w 140"/>
                  <a:gd name="T3" fmla="*/ 66 h 72"/>
                  <a:gd name="T4" fmla="*/ 14 w 140"/>
                  <a:gd name="T5" fmla="*/ 61 h 72"/>
                  <a:gd name="T6" fmla="*/ 21 w 140"/>
                  <a:gd name="T7" fmla="*/ 56 h 72"/>
                  <a:gd name="T8" fmla="*/ 28 w 140"/>
                  <a:gd name="T9" fmla="*/ 51 h 72"/>
                  <a:gd name="T10" fmla="*/ 36 w 140"/>
                  <a:gd name="T11" fmla="*/ 47 h 72"/>
                  <a:gd name="T12" fmla="*/ 43 w 140"/>
                  <a:gd name="T13" fmla="*/ 43 h 72"/>
                  <a:gd name="T14" fmla="*/ 50 w 140"/>
                  <a:gd name="T15" fmla="*/ 38 h 72"/>
                  <a:gd name="T16" fmla="*/ 59 w 140"/>
                  <a:gd name="T17" fmla="*/ 35 h 72"/>
                  <a:gd name="T18" fmla="*/ 67 w 140"/>
                  <a:gd name="T19" fmla="*/ 32 h 72"/>
                  <a:gd name="T20" fmla="*/ 76 w 140"/>
                  <a:gd name="T21" fmla="*/ 30 h 72"/>
                  <a:gd name="T22" fmla="*/ 84 w 140"/>
                  <a:gd name="T23" fmla="*/ 28 h 72"/>
                  <a:gd name="T24" fmla="*/ 93 w 140"/>
                  <a:gd name="T25" fmla="*/ 27 h 72"/>
                  <a:gd name="T26" fmla="*/ 102 w 140"/>
                  <a:gd name="T27" fmla="*/ 25 h 72"/>
                  <a:gd name="T28" fmla="*/ 110 w 140"/>
                  <a:gd name="T29" fmla="*/ 24 h 72"/>
                  <a:gd name="T30" fmla="*/ 119 w 140"/>
                  <a:gd name="T31" fmla="*/ 23 h 72"/>
                  <a:gd name="T32" fmla="*/ 128 w 140"/>
                  <a:gd name="T33" fmla="*/ 22 h 72"/>
                  <a:gd name="T34" fmla="*/ 133 w 140"/>
                  <a:gd name="T35" fmla="*/ 21 h 72"/>
                  <a:gd name="T36" fmla="*/ 138 w 140"/>
                  <a:gd name="T37" fmla="*/ 18 h 72"/>
                  <a:gd name="T38" fmla="*/ 140 w 140"/>
                  <a:gd name="T39" fmla="*/ 14 h 72"/>
                  <a:gd name="T40" fmla="*/ 139 w 140"/>
                  <a:gd name="T41" fmla="*/ 9 h 72"/>
                  <a:gd name="T42" fmla="*/ 132 w 140"/>
                  <a:gd name="T43" fmla="*/ 3 h 72"/>
                  <a:gd name="T44" fmla="*/ 122 w 140"/>
                  <a:gd name="T45" fmla="*/ 0 h 72"/>
                  <a:gd name="T46" fmla="*/ 111 w 140"/>
                  <a:gd name="T47" fmla="*/ 0 h 72"/>
                  <a:gd name="T48" fmla="*/ 99 w 140"/>
                  <a:gd name="T49" fmla="*/ 1 h 72"/>
                  <a:gd name="T50" fmla="*/ 88 w 140"/>
                  <a:gd name="T51" fmla="*/ 5 h 72"/>
                  <a:gd name="T52" fmla="*/ 77 w 140"/>
                  <a:gd name="T53" fmla="*/ 9 h 72"/>
                  <a:gd name="T54" fmla="*/ 67 w 140"/>
                  <a:gd name="T55" fmla="*/ 13 h 72"/>
                  <a:gd name="T56" fmla="*/ 59 w 140"/>
                  <a:gd name="T57" fmla="*/ 17 h 72"/>
                  <a:gd name="T58" fmla="*/ 50 w 140"/>
                  <a:gd name="T59" fmla="*/ 22 h 72"/>
                  <a:gd name="T60" fmla="*/ 42 w 140"/>
                  <a:gd name="T61" fmla="*/ 28 h 72"/>
                  <a:gd name="T62" fmla="*/ 33 w 140"/>
                  <a:gd name="T63" fmla="*/ 34 h 72"/>
                  <a:gd name="T64" fmla="*/ 26 w 140"/>
                  <a:gd name="T65" fmla="*/ 42 h 72"/>
                  <a:gd name="T66" fmla="*/ 19 w 140"/>
                  <a:gd name="T67" fmla="*/ 49 h 72"/>
                  <a:gd name="T68" fmla="*/ 11 w 140"/>
                  <a:gd name="T69" fmla="*/ 57 h 72"/>
                  <a:gd name="T70" fmla="*/ 5 w 140"/>
                  <a:gd name="T71" fmla="*/ 64 h 72"/>
                  <a:gd name="T72" fmla="*/ 0 w 140"/>
                  <a:gd name="T73" fmla="*/ 72 h 72"/>
                  <a:gd name="T74" fmla="*/ 0 w 140"/>
                  <a:gd name="T75" fmla="*/ 72 h 72"/>
                  <a:gd name="T76" fmla="*/ 0 w 140"/>
                  <a:gd name="T77" fmla="*/ 72 h 72"/>
                  <a:gd name="T78" fmla="*/ 2 w 140"/>
                  <a:gd name="T79" fmla="*/ 72 h 72"/>
                  <a:gd name="T80" fmla="*/ 2 w 140"/>
                  <a:gd name="T81" fmla="*/ 72 h 72"/>
                  <a:gd name="T82" fmla="*/ 2 w 140"/>
                  <a:gd name="T83" fmla="*/ 72 h 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0"/>
                  <a:gd name="T127" fmla="*/ 0 h 72"/>
                  <a:gd name="T128" fmla="*/ 140 w 140"/>
                  <a:gd name="T129" fmla="*/ 72 h 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0" h="72">
                    <a:moveTo>
                      <a:pt x="2" y="72"/>
                    </a:moveTo>
                    <a:lnTo>
                      <a:pt x="8" y="66"/>
                    </a:lnTo>
                    <a:lnTo>
                      <a:pt x="14" y="61"/>
                    </a:lnTo>
                    <a:lnTo>
                      <a:pt x="21" y="56"/>
                    </a:lnTo>
                    <a:lnTo>
                      <a:pt x="28" y="51"/>
                    </a:lnTo>
                    <a:lnTo>
                      <a:pt x="36" y="47"/>
                    </a:lnTo>
                    <a:lnTo>
                      <a:pt x="43" y="43"/>
                    </a:lnTo>
                    <a:lnTo>
                      <a:pt x="50" y="38"/>
                    </a:lnTo>
                    <a:lnTo>
                      <a:pt x="59" y="35"/>
                    </a:lnTo>
                    <a:lnTo>
                      <a:pt x="67" y="32"/>
                    </a:lnTo>
                    <a:lnTo>
                      <a:pt x="76" y="30"/>
                    </a:lnTo>
                    <a:lnTo>
                      <a:pt x="84" y="28"/>
                    </a:lnTo>
                    <a:lnTo>
                      <a:pt x="93" y="27"/>
                    </a:lnTo>
                    <a:lnTo>
                      <a:pt x="102" y="25"/>
                    </a:lnTo>
                    <a:lnTo>
                      <a:pt x="110" y="24"/>
                    </a:lnTo>
                    <a:lnTo>
                      <a:pt x="119" y="23"/>
                    </a:lnTo>
                    <a:lnTo>
                      <a:pt x="128" y="22"/>
                    </a:lnTo>
                    <a:lnTo>
                      <a:pt x="133" y="21"/>
                    </a:lnTo>
                    <a:lnTo>
                      <a:pt x="138" y="18"/>
                    </a:lnTo>
                    <a:lnTo>
                      <a:pt x="140" y="14"/>
                    </a:lnTo>
                    <a:lnTo>
                      <a:pt x="139" y="9"/>
                    </a:lnTo>
                    <a:lnTo>
                      <a:pt x="132" y="3"/>
                    </a:lnTo>
                    <a:lnTo>
                      <a:pt x="122" y="0"/>
                    </a:lnTo>
                    <a:lnTo>
                      <a:pt x="111" y="0"/>
                    </a:lnTo>
                    <a:lnTo>
                      <a:pt x="99" y="1"/>
                    </a:lnTo>
                    <a:lnTo>
                      <a:pt x="88" y="5"/>
                    </a:lnTo>
                    <a:lnTo>
                      <a:pt x="77" y="9"/>
                    </a:lnTo>
                    <a:lnTo>
                      <a:pt x="67" y="13"/>
                    </a:lnTo>
                    <a:lnTo>
                      <a:pt x="59" y="17"/>
                    </a:lnTo>
                    <a:lnTo>
                      <a:pt x="50" y="22"/>
                    </a:lnTo>
                    <a:lnTo>
                      <a:pt x="42" y="28"/>
                    </a:lnTo>
                    <a:lnTo>
                      <a:pt x="33" y="34"/>
                    </a:lnTo>
                    <a:lnTo>
                      <a:pt x="26" y="42"/>
                    </a:lnTo>
                    <a:lnTo>
                      <a:pt x="19" y="49"/>
                    </a:lnTo>
                    <a:lnTo>
                      <a:pt x="11" y="57"/>
                    </a:lnTo>
                    <a:lnTo>
                      <a:pt x="5" y="64"/>
                    </a:lnTo>
                    <a:lnTo>
                      <a:pt x="0" y="72"/>
                    </a:lnTo>
                    <a:lnTo>
                      <a:pt x="2" y="72"/>
                    </a:lnTo>
                    <a:close/>
                  </a:path>
                </a:pathLst>
              </a:custGeom>
              <a:solidFill>
                <a:srgbClr val="000000"/>
              </a:solidFill>
              <a:ln w="9525">
                <a:noFill/>
                <a:round/>
                <a:headEnd/>
                <a:tailEnd/>
              </a:ln>
            </p:spPr>
            <p:txBody>
              <a:bodyPr/>
              <a:lstStyle/>
              <a:p>
                <a:endParaRPr lang="en-US">
                  <a:solidFill>
                    <a:srgbClr val="000000"/>
                  </a:solidFill>
                </a:endParaRPr>
              </a:p>
            </p:txBody>
          </p:sp>
          <p:sp>
            <p:nvSpPr>
              <p:cNvPr id="25866" name="Freeform 179"/>
              <p:cNvSpPr>
                <a:spLocks/>
              </p:cNvSpPr>
              <p:nvPr/>
            </p:nvSpPr>
            <p:spPr bwMode="auto">
              <a:xfrm>
                <a:off x="8976" y="6698"/>
                <a:ext cx="116" cy="73"/>
              </a:xfrm>
              <a:custGeom>
                <a:avLst/>
                <a:gdLst>
                  <a:gd name="T0" fmla="*/ 0 w 116"/>
                  <a:gd name="T1" fmla="*/ 73 h 73"/>
                  <a:gd name="T2" fmla="*/ 6 w 116"/>
                  <a:gd name="T3" fmla="*/ 68 h 73"/>
                  <a:gd name="T4" fmla="*/ 11 w 116"/>
                  <a:gd name="T5" fmla="*/ 63 h 73"/>
                  <a:gd name="T6" fmla="*/ 17 w 116"/>
                  <a:gd name="T7" fmla="*/ 58 h 73"/>
                  <a:gd name="T8" fmla="*/ 22 w 116"/>
                  <a:gd name="T9" fmla="*/ 52 h 73"/>
                  <a:gd name="T10" fmla="*/ 28 w 116"/>
                  <a:gd name="T11" fmla="*/ 47 h 73"/>
                  <a:gd name="T12" fmla="*/ 34 w 116"/>
                  <a:gd name="T13" fmla="*/ 43 h 73"/>
                  <a:gd name="T14" fmla="*/ 40 w 116"/>
                  <a:gd name="T15" fmla="*/ 38 h 73"/>
                  <a:gd name="T16" fmla="*/ 46 w 116"/>
                  <a:gd name="T17" fmla="*/ 34 h 73"/>
                  <a:gd name="T18" fmla="*/ 54 w 116"/>
                  <a:gd name="T19" fmla="*/ 30 h 73"/>
                  <a:gd name="T20" fmla="*/ 61 w 116"/>
                  <a:gd name="T21" fmla="*/ 26 h 73"/>
                  <a:gd name="T22" fmla="*/ 70 w 116"/>
                  <a:gd name="T23" fmla="*/ 23 h 73"/>
                  <a:gd name="T24" fmla="*/ 77 w 116"/>
                  <a:gd name="T25" fmla="*/ 20 h 73"/>
                  <a:gd name="T26" fmla="*/ 85 w 116"/>
                  <a:gd name="T27" fmla="*/ 17 h 73"/>
                  <a:gd name="T28" fmla="*/ 94 w 116"/>
                  <a:gd name="T29" fmla="*/ 14 h 73"/>
                  <a:gd name="T30" fmla="*/ 102 w 116"/>
                  <a:gd name="T31" fmla="*/ 12 h 73"/>
                  <a:gd name="T32" fmla="*/ 111 w 116"/>
                  <a:gd name="T33" fmla="*/ 10 h 73"/>
                  <a:gd name="T34" fmla="*/ 113 w 116"/>
                  <a:gd name="T35" fmla="*/ 8 h 73"/>
                  <a:gd name="T36" fmla="*/ 116 w 116"/>
                  <a:gd name="T37" fmla="*/ 5 h 73"/>
                  <a:gd name="T38" fmla="*/ 116 w 116"/>
                  <a:gd name="T39" fmla="*/ 1 h 73"/>
                  <a:gd name="T40" fmla="*/ 113 w 116"/>
                  <a:gd name="T41" fmla="*/ 0 h 73"/>
                  <a:gd name="T42" fmla="*/ 95 w 116"/>
                  <a:gd name="T43" fmla="*/ 2 h 73"/>
                  <a:gd name="T44" fmla="*/ 78 w 116"/>
                  <a:gd name="T45" fmla="*/ 7 h 73"/>
                  <a:gd name="T46" fmla="*/ 64 w 116"/>
                  <a:gd name="T47" fmla="*/ 16 h 73"/>
                  <a:gd name="T48" fmla="*/ 49 w 116"/>
                  <a:gd name="T49" fmla="*/ 26 h 73"/>
                  <a:gd name="T50" fmla="*/ 36 w 116"/>
                  <a:gd name="T51" fmla="*/ 37 h 73"/>
                  <a:gd name="T52" fmla="*/ 22 w 116"/>
                  <a:gd name="T53" fmla="*/ 49 h 73"/>
                  <a:gd name="T54" fmla="*/ 11 w 116"/>
                  <a:gd name="T55" fmla="*/ 62 h 73"/>
                  <a:gd name="T56" fmla="*/ 0 w 116"/>
                  <a:gd name="T57" fmla="*/ 73 h 73"/>
                  <a:gd name="T58" fmla="*/ 0 w 116"/>
                  <a:gd name="T59" fmla="*/ 73 h 73"/>
                  <a:gd name="T60" fmla="*/ 0 w 116"/>
                  <a:gd name="T61" fmla="*/ 73 h 73"/>
                  <a:gd name="T62" fmla="*/ 0 w 116"/>
                  <a:gd name="T63" fmla="*/ 73 h 73"/>
                  <a:gd name="T64" fmla="*/ 0 w 116"/>
                  <a:gd name="T65" fmla="*/ 73 h 73"/>
                  <a:gd name="T66" fmla="*/ 0 w 116"/>
                  <a:gd name="T67" fmla="*/ 73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6"/>
                  <a:gd name="T103" fmla="*/ 0 h 73"/>
                  <a:gd name="T104" fmla="*/ 116 w 116"/>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6" h="73">
                    <a:moveTo>
                      <a:pt x="0" y="73"/>
                    </a:moveTo>
                    <a:lnTo>
                      <a:pt x="6" y="68"/>
                    </a:lnTo>
                    <a:lnTo>
                      <a:pt x="11" y="63"/>
                    </a:lnTo>
                    <a:lnTo>
                      <a:pt x="17" y="58"/>
                    </a:lnTo>
                    <a:lnTo>
                      <a:pt x="22" y="52"/>
                    </a:lnTo>
                    <a:lnTo>
                      <a:pt x="28" y="47"/>
                    </a:lnTo>
                    <a:lnTo>
                      <a:pt x="34" y="43"/>
                    </a:lnTo>
                    <a:lnTo>
                      <a:pt x="40" y="38"/>
                    </a:lnTo>
                    <a:lnTo>
                      <a:pt x="46" y="34"/>
                    </a:lnTo>
                    <a:lnTo>
                      <a:pt x="54" y="30"/>
                    </a:lnTo>
                    <a:lnTo>
                      <a:pt x="61" y="26"/>
                    </a:lnTo>
                    <a:lnTo>
                      <a:pt x="70" y="23"/>
                    </a:lnTo>
                    <a:lnTo>
                      <a:pt x="77" y="20"/>
                    </a:lnTo>
                    <a:lnTo>
                      <a:pt x="85" y="17"/>
                    </a:lnTo>
                    <a:lnTo>
                      <a:pt x="94" y="14"/>
                    </a:lnTo>
                    <a:lnTo>
                      <a:pt x="102" y="12"/>
                    </a:lnTo>
                    <a:lnTo>
                      <a:pt x="111" y="10"/>
                    </a:lnTo>
                    <a:lnTo>
                      <a:pt x="113" y="8"/>
                    </a:lnTo>
                    <a:lnTo>
                      <a:pt x="116" y="5"/>
                    </a:lnTo>
                    <a:lnTo>
                      <a:pt x="116" y="1"/>
                    </a:lnTo>
                    <a:lnTo>
                      <a:pt x="113" y="0"/>
                    </a:lnTo>
                    <a:lnTo>
                      <a:pt x="95" y="2"/>
                    </a:lnTo>
                    <a:lnTo>
                      <a:pt x="78" y="7"/>
                    </a:lnTo>
                    <a:lnTo>
                      <a:pt x="64" y="16"/>
                    </a:lnTo>
                    <a:lnTo>
                      <a:pt x="49" y="26"/>
                    </a:lnTo>
                    <a:lnTo>
                      <a:pt x="36" y="37"/>
                    </a:lnTo>
                    <a:lnTo>
                      <a:pt x="22" y="49"/>
                    </a:lnTo>
                    <a:lnTo>
                      <a:pt x="11" y="62"/>
                    </a:lnTo>
                    <a:lnTo>
                      <a:pt x="0" y="73"/>
                    </a:lnTo>
                    <a:close/>
                  </a:path>
                </a:pathLst>
              </a:custGeom>
              <a:solidFill>
                <a:srgbClr val="000000"/>
              </a:solidFill>
              <a:ln w="9525">
                <a:noFill/>
                <a:round/>
                <a:headEnd/>
                <a:tailEnd/>
              </a:ln>
            </p:spPr>
            <p:txBody>
              <a:bodyPr/>
              <a:lstStyle/>
              <a:p>
                <a:endParaRPr lang="en-US">
                  <a:solidFill>
                    <a:srgbClr val="000000"/>
                  </a:solidFill>
                </a:endParaRPr>
              </a:p>
            </p:txBody>
          </p:sp>
          <p:sp>
            <p:nvSpPr>
              <p:cNvPr id="25867" name="Freeform 180"/>
              <p:cNvSpPr>
                <a:spLocks/>
              </p:cNvSpPr>
              <p:nvPr/>
            </p:nvSpPr>
            <p:spPr bwMode="auto">
              <a:xfrm>
                <a:off x="9069" y="6766"/>
                <a:ext cx="108" cy="78"/>
              </a:xfrm>
              <a:custGeom>
                <a:avLst/>
                <a:gdLst>
                  <a:gd name="T0" fmla="*/ 0 w 108"/>
                  <a:gd name="T1" fmla="*/ 78 h 78"/>
                  <a:gd name="T2" fmla="*/ 6 w 108"/>
                  <a:gd name="T3" fmla="*/ 72 h 78"/>
                  <a:gd name="T4" fmla="*/ 12 w 108"/>
                  <a:gd name="T5" fmla="*/ 65 h 78"/>
                  <a:gd name="T6" fmla="*/ 18 w 108"/>
                  <a:gd name="T7" fmla="*/ 59 h 78"/>
                  <a:gd name="T8" fmla="*/ 24 w 108"/>
                  <a:gd name="T9" fmla="*/ 54 h 78"/>
                  <a:gd name="T10" fmla="*/ 30 w 108"/>
                  <a:gd name="T11" fmla="*/ 48 h 78"/>
                  <a:gd name="T12" fmla="*/ 37 w 108"/>
                  <a:gd name="T13" fmla="*/ 43 h 78"/>
                  <a:gd name="T14" fmla="*/ 44 w 108"/>
                  <a:gd name="T15" fmla="*/ 38 h 78"/>
                  <a:gd name="T16" fmla="*/ 51 w 108"/>
                  <a:gd name="T17" fmla="*/ 33 h 78"/>
                  <a:gd name="T18" fmla="*/ 57 w 108"/>
                  <a:gd name="T19" fmla="*/ 28 h 78"/>
                  <a:gd name="T20" fmla="*/ 63 w 108"/>
                  <a:gd name="T21" fmla="*/ 25 h 78"/>
                  <a:gd name="T22" fmla="*/ 70 w 108"/>
                  <a:gd name="T23" fmla="*/ 22 h 78"/>
                  <a:gd name="T24" fmla="*/ 76 w 108"/>
                  <a:gd name="T25" fmla="*/ 19 h 78"/>
                  <a:gd name="T26" fmla="*/ 84 w 108"/>
                  <a:gd name="T27" fmla="*/ 16 h 78"/>
                  <a:gd name="T28" fmla="*/ 91 w 108"/>
                  <a:gd name="T29" fmla="*/ 14 h 78"/>
                  <a:gd name="T30" fmla="*/ 97 w 108"/>
                  <a:gd name="T31" fmla="*/ 12 h 78"/>
                  <a:gd name="T32" fmla="*/ 104 w 108"/>
                  <a:gd name="T33" fmla="*/ 9 h 78"/>
                  <a:gd name="T34" fmla="*/ 107 w 108"/>
                  <a:gd name="T35" fmla="*/ 7 h 78"/>
                  <a:gd name="T36" fmla="*/ 108 w 108"/>
                  <a:gd name="T37" fmla="*/ 5 h 78"/>
                  <a:gd name="T38" fmla="*/ 108 w 108"/>
                  <a:gd name="T39" fmla="*/ 3 h 78"/>
                  <a:gd name="T40" fmla="*/ 107 w 108"/>
                  <a:gd name="T41" fmla="*/ 1 h 78"/>
                  <a:gd name="T42" fmla="*/ 101 w 108"/>
                  <a:gd name="T43" fmla="*/ 0 h 78"/>
                  <a:gd name="T44" fmla="*/ 93 w 108"/>
                  <a:gd name="T45" fmla="*/ 1 h 78"/>
                  <a:gd name="T46" fmla="*/ 86 w 108"/>
                  <a:gd name="T47" fmla="*/ 3 h 78"/>
                  <a:gd name="T48" fmla="*/ 79 w 108"/>
                  <a:gd name="T49" fmla="*/ 6 h 78"/>
                  <a:gd name="T50" fmla="*/ 72 w 108"/>
                  <a:gd name="T51" fmla="*/ 9 h 78"/>
                  <a:gd name="T52" fmla="*/ 64 w 108"/>
                  <a:gd name="T53" fmla="*/ 13 h 78"/>
                  <a:gd name="T54" fmla="*/ 58 w 108"/>
                  <a:gd name="T55" fmla="*/ 16 h 78"/>
                  <a:gd name="T56" fmla="*/ 53 w 108"/>
                  <a:gd name="T57" fmla="*/ 20 h 78"/>
                  <a:gd name="T58" fmla="*/ 46 w 108"/>
                  <a:gd name="T59" fmla="*/ 26 h 78"/>
                  <a:gd name="T60" fmla="*/ 39 w 108"/>
                  <a:gd name="T61" fmla="*/ 34 h 78"/>
                  <a:gd name="T62" fmla="*/ 31 w 108"/>
                  <a:gd name="T63" fmla="*/ 41 h 78"/>
                  <a:gd name="T64" fmla="*/ 25 w 108"/>
                  <a:gd name="T65" fmla="*/ 48 h 78"/>
                  <a:gd name="T66" fmla="*/ 18 w 108"/>
                  <a:gd name="T67" fmla="*/ 55 h 78"/>
                  <a:gd name="T68" fmla="*/ 12 w 108"/>
                  <a:gd name="T69" fmla="*/ 62 h 78"/>
                  <a:gd name="T70" fmla="*/ 6 w 108"/>
                  <a:gd name="T71" fmla="*/ 71 h 78"/>
                  <a:gd name="T72" fmla="*/ 0 w 108"/>
                  <a:gd name="T73" fmla="*/ 78 h 78"/>
                  <a:gd name="T74" fmla="*/ 0 w 108"/>
                  <a:gd name="T75" fmla="*/ 78 h 78"/>
                  <a:gd name="T76" fmla="*/ 0 w 108"/>
                  <a:gd name="T77" fmla="*/ 78 h 78"/>
                  <a:gd name="T78" fmla="*/ 0 w 108"/>
                  <a:gd name="T79" fmla="*/ 78 h 78"/>
                  <a:gd name="T80" fmla="*/ 0 w 108"/>
                  <a:gd name="T81" fmla="*/ 78 h 78"/>
                  <a:gd name="T82" fmla="*/ 0 w 108"/>
                  <a:gd name="T83" fmla="*/ 78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78"/>
                  <a:gd name="T128" fmla="*/ 108 w 108"/>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78">
                    <a:moveTo>
                      <a:pt x="0" y="78"/>
                    </a:moveTo>
                    <a:lnTo>
                      <a:pt x="6" y="72"/>
                    </a:lnTo>
                    <a:lnTo>
                      <a:pt x="12" y="65"/>
                    </a:lnTo>
                    <a:lnTo>
                      <a:pt x="18" y="59"/>
                    </a:lnTo>
                    <a:lnTo>
                      <a:pt x="24" y="54"/>
                    </a:lnTo>
                    <a:lnTo>
                      <a:pt x="30" y="48"/>
                    </a:lnTo>
                    <a:lnTo>
                      <a:pt x="37" y="43"/>
                    </a:lnTo>
                    <a:lnTo>
                      <a:pt x="44" y="38"/>
                    </a:lnTo>
                    <a:lnTo>
                      <a:pt x="51" y="33"/>
                    </a:lnTo>
                    <a:lnTo>
                      <a:pt x="57" y="28"/>
                    </a:lnTo>
                    <a:lnTo>
                      <a:pt x="63" y="25"/>
                    </a:lnTo>
                    <a:lnTo>
                      <a:pt x="70" y="22"/>
                    </a:lnTo>
                    <a:lnTo>
                      <a:pt x="76" y="19"/>
                    </a:lnTo>
                    <a:lnTo>
                      <a:pt x="84" y="16"/>
                    </a:lnTo>
                    <a:lnTo>
                      <a:pt x="91" y="14"/>
                    </a:lnTo>
                    <a:lnTo>
                      <a:pt x="97" y="12"/>
                    </a:lnTo>
                    <a:lnTo>
                      <a:pt x="104" y="9"/>
                    </a:lnTo>
                    <a:lnTo>
                      <a:pt x="107" y="7"/>
                    </a:lnTo>
                    <a:lnTo>
                      <a:pt x="108" y="5"/>
                    </a:lnTo>
                    <a:lnTo>
                      <a:pt x="108" y="3"/>
                    </a:lnTo>
                    <a:lnTo>
                      <a:pt x="107" y="1"/>
                    </a:lnTo>
                    <a:lnTo>
                      <a:pt x="101" y="0"/>
                    </a:lnTo>
                    <a:lnTo>
                      <a:pt x="93" y="1"/>
                    </a:lnTo>
                    <a:lnTo>
                      <a:pt x="86" y="3"/>
                    </a:lnTo>
                    <a:lnTo>
                      <a:pt x="79" y="6"/>
                    </a:lnTo>
                    <a:lnTo>
                      <a:pt x="72" y="9"/>
                    </a:lnTo>
                    <a:lnTo>
                      <a:pt x="64" y="13"/>
                    </a:lnTo>
                    <a:lnTo>
                      <a:pt x="58" y="16"/>
                    </a:lnTo>
                    <a:lnTo>
                      <a:pt x="53" y="20"/>
                    </a:lnTo>
                    <a:lnTo>
                      <a:pt x="46" y="26"/>
                    </a:lnTo>
                    <a:lnTo>
                      <a:pt x="39" y="34"/>
                    </a:lnTo>
                    <a:lnTo>
                      <a:pt x="31" y="41"/>
                    </a:lnTo>
                    <a:lnTo>
                      <a:pt x="25" y="48"/>
                    </a:lnTo>
                    <a:lnTo>
                      <a:pt x="18" y="55"/>
                    </a:lnTo>
                    <a:lnTo>
                      <a:pt x="12" y="62"/>
                    </a:lnTo>
                    <a:lnTo>
                      <a:pt x="6" y="71"/>
                    </a:lnTo>
                    <a:lnTo>
                      <a:pt x="0" y="78"/>
                    </a:lnTo>
                    <a:close/>
                  </a:path>
                </a:pathLst>
              </a:custGeom>
              <a:solidFill>
                <a:srgbClr val="000000"/>
              </a:solidFill>
              <a:ln w="9525">
                <a:noFill/>
                <a:round/>
                <a:headEnd/>
                <a:tailEnd/>
              </a:ln>
            </p:spPr>
            <p:txBody>
              <a:bodyPr/>
              <a:lstStyle/>
              <a:p>
                <a:endParaRPr lang="en-US">
                  <a:solidFill>
                    <a:srgbClr val="000000"/>
                  </a:solidFill>
                </a:endParaRPr>
              </a:p>
            </p:txBody>
          </p:sp>
          <p:sp>
            <p:nvSpPr>
              <p:cNvPr id="25868" name="Freeform 181"/>
              <p:cNvSpPr>
                <a:spLocks/>
              </p:cNvSpPr>
              <p:nvPr/>
            </p:nvSpPr>
            <p:spPr bwMode="auto">
              <a:xfrm>
                <a:off x="8882" y="6661"/>
                <a:ext cx="200" cy="56"/>
              </a:xfrm>
              <a:custGeom>
                <a:avLst/>
                <a:gdLst>
                  <a:gd name="T0" fmla="*/ 2 w 200"/>
                  <a:gd name="T1" fmla="*/ 43 h 56"/>
                  <a:gd name="T2" fmla="*/ 20 w 200"/>
                  <a:gd name="T3" fmla="*/ 30 h 56"/>
                  <a:gd name="T4" fmla="*/ 43 w 200"/>
                  <a:gd name="T5" fmla="*/ 24 h 56"/>
                  <a:gd name="T6" fmla="*/ 67 w 200"/>
                  <a:gd name="T7" fmla="*/ 24 h 56"/>
                  <a:gd name="T8" fmla="*/ 93 w 200"/>
                  <a:gd name="T9" fmla="*/ 28 h 56"/>
                  <a:gd name="T10" fmla="*/ 119 w 200"/>
                  <a:gd name="T11" fmla="*/ 35 h 56"/>
                  <a:gd name="T12" fmla="*/ 144 w 200"/>
                  <a:gd name="T13" fmla="*/ 43 h 56"/>
                  <a:gd name="T14" fmla="*/ 168 w 200"/>
                  <a:gd name="T15" fmla="*/ 50 h 56"/>
                  <a:gd name="T16" fmla="*/ 190 w 200"/>
                  <a:gd name="T17" fmla="*/ 56 h 56"/>
                  <a:gd name="T18" fmla="*/ 195 w 200"/>
                  <a:gd name="T19" fmla="*/ 55 h 56"/>
                  <a:gd name="T20" fmla="*/ 199 w 200"/>
                  <a:gd name="T21" fmla="*/ 49 h 56"/>
                  <a:gd name="T22" fmla="*/ 200 w 200"/>
                  <a:gd name="T23" fmla="*/ 44 h 56"/>
                  <a:gd name="T24" fmla="*/ 199 w 200"/>
                  <a:gd name="T25" fmla="*/ 40 h 56"/>
                  <a:gd name="T26" fmla="*/ 189 w 200"/>
                  <a:gd name="T27" fmla="*/ 32 h 56"/>
                  <a:gd name="T28" fmla="*/ 177 w 200"/>
                  <a:gd name="T29" fmla="*/ 25 h 56"/>
                  <a:gd name="T30" fmla="*/ 165 w 200"/>
                  <a:gd name="T31" fmla="*/ 19 h 56"/>
                  <a:gd name="T32" fmla="*/ 151 w 200"/>
                  <a:gd name="T33" fmla="*/ 13 h 56"/>
                  <a:gd name="T34" fmla="*/ 138 w 200"/>
                  <a:gd name="T35" fmla="*/ 8 h 56"/>
                  <a:gd name="T36" fmla="*/ 123 w 200"/>
                  <a:gd name="T37" fmla="*/ 4 h 56"/>
                  <a:gd name="T38" fmla="*/ 109 w 200"/>
                  <a:gd name="T39" fmla="*/ 1 h 56"/>
                  <a:gd name="T40" fmla="*/ 94 w 200"/>
                  <a:gd name="T41" fmla="*/ 0 h 56"/>
                  <a:gd name="T42" fmla="*/ 81 w 200"/>
                  <a:gd name="T43" fmla="*/ 0 h 56"/>
                  <a:gd name="T44" fmla="*/ 66 w 200"/>
                  <a:gd name="T45" fmla="*/ 1 h 56"/>
                  <a:gd name="T46" fmla="*/ 53 w 200"/>
                  <a:gd name="T47" fmla="*/ 3 h 56"/>
                  <a:gd name="T48" fmla="*/ 41 w 200"/>
                  <a:gd name="T49" fmla="*/ 7 h 56"/>
                  <a:gd name="T50" fmla="*/ 28 w 200"/>
                  <a:gd name="T51" fmla="*/ 14 h 56"/>
                  <a:gd name="T52" fmla="*/ 17 w 200"/>
                  <a:gd name="T53" fmla="*/ 22 h 56"/>
                  <a:gd name="T54" fmla="*/ 8 w 200"/>
                  <a:gd name="T55" fmla="*/ 31 h 56"/>
                  <a:gd name="T56" fmla="*/ 0 w 200"/>
                  <a:gd name="T57" fmla="*/ 42 h 56"/>
                  <a:gd name="T58" fmla="*/ 0 w 200"/>
                  <a:gd name="T59" fmla="*/ 43 h 56"/>
                  <a:gd name="T60" fmla="*/ 2 w 200"/>
                  <a:gd name="T61" fmla="*/ 43 h 56"/>
                  <a:gd name="T62" fmla="*/ 2 w 200"/>
                  <a:gd name="T63" fmla="*/ 43 h 56"/>
                  <a:gd name="T64" fmla="*/ 2 w 200"/>
                  <a:gd name="T65" fmla="*/ 43 h 56"/>
                  <a:gd name="T66" fmla="*/ 2 w 200"/>
                  <a:gd name="T67" fmla="*/ 43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
                  <a:gd name="T103" fmla="*/ 0 h 56"/>
                  <a:gd name="T104" fmla="*/ 200 w 200"/>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 h="56">
                    <a:moveTo>
                      <a:pt x="2" y="43"/>
                    </a:moveTo>
                    <a:lnTo>
                      <a:pt x="20" y="30"/>
                    </a:lnTo>
                    <a:lnTo>
                      <a:pt x="43" y="24"/>
                    </a:lnTo>
                    <a:lnTo>
                      <a:pt x="67" y="24"/>
                    </a:lnTo>
                    <a:lnTo>
                      <a:pt x="93" y="28"/>
                    </a:lnTo>
                    <a:lnTo>
                      <a:pt x="119" y="35"/>
                    </a:lnTo>
                    <a:lnTo>
                      <a:pt x="144" y="43"/>
                    </a:lnTo>
                    <a:lnTo>
                      <a:pt x="168" y="50"/>
                    </a:lnTo>
                    <a:lnTo>
                      <a:pt x="190" y="56"/>
                    </a:lnTo>
                    <a:lnTo>
                      <a:pt x="195" y="55"/>
                    </a:lnTo>
                    <a:lnTo>
                      <a:pt x="199" y="49"/>
                    </a:lnTo>
                    <a:lnTo>
                      <a:pt x="200" y="44"/>
                    </a:lnTo>
                    <a:lnTo>
                      <a:pt x="199" y="40"/>
                    </a:lnTo>
                    <a:lnTo>
                      <a:pt x="189" y="32"/>
                    </a:lnTo>
                    <a:lnTo>
                      <a:pt x="177" y="25"/>
                    </a:lnTo>
                    <a:lnTo>
                      <a:pt x="165" y="19"/>
                    </a:lnTo>
                    <a:lnTo>
                      <a:pt x="151" y="13"/>
                    </a:lnTo>
                    <a:lnTo>
                      <a:pt x="138" y="8"/>
                    </a:lnTo>
                    <a:lnTo>
                      <a:pt x="123" y="4"/>
                    </a:lnTo>
                    <a:lnTo>
                      <a:pt x="109" y="1"/>
                    </a:lnTo>
                    <a:lnTo>
                      <a:pt x="94" y="0"/>
                    </a:lnTo>
                    <a:lnTo>
                      <a:pt x="81" y="0"/>
                    </a:lnTo>
                    <a:lnTo>
                      <a:pt x="66" y="1"/>
                    </a:lnTo>
                    <a:lnTo>
                      <a:pt x="53" y="3"/>
                    </a:lnTo>
                    <a:lnTo>
                      <a:pt x="41" y="7"/>
                    </a:lnTo>
                    <a:lnTo>
                      <a:pt x="28" y="14"/>
                    </a:lnTo>
                    <a:lnTo>
                      <a:pt x="17" y="22"/>
                    </a:lnTo>
                    <a:lnTo>
                      <a:pt x="8" y="31"/>
                    </a:lnTo>
                    <a:lnTo>
                      <a:pt x="0" y="42"/>
                    </a:lnTo>
                    <a:lnTo>
                      <a:pt x="0" y="43"/>
                    </a:lnTo>
                    <a:lnTo>
                      <a:pt x="2" y="43"/>
                    </a:lnTo>
                    <a:close/>
                  </a:path>
                </a:pathLst>
              </a:custGeom>
              <a:solidFill>
                <a:srgbClr val="000000"/>
              </a:solidFill>
              <a:ln w="9525">
                <a:noFill/>
                <a:round/>
                <a:headEnd/>
                <a:tailEnd/>
              </a:ln>
            </p:spPr>
            <p:txBody>
              <a:bodyPr/>
              <a:lstStyle/>
              <a:p>
                <a:endParaRPr lang="en-US">
                  <a:solidFill>
                    <a:srgbClr val="000000"/>
                  </a:solidFill>
                </a:endParaRPr>
              </a:p>
            </p:txBody>
          </p:sp>
          <p:sp>
            <p:nvSpPr>
              <p:cNvPr id="25869" name="Freeform 182"/>
              <p:cNvSpPr>
                <a:spLocks/>
              </p:cNvSpPr>
              <p:nvPr/>
            </p:nvSpPr>
            <p:spPr bwMode="auto">
              <a:xfrm>
                <a:off x="8700" y="6443"/>
                <a:ext cx="36" cy="155"/>
              </a:xfrm>
              <a:custGeom>
                <a:avLst/>
                <a:gdLst>
                  <a:gd name="T0" fmla="*/ 35 w 36"/>
                  <a:gd name="T1" fmla="*/ 1 h 155"/>
                  <a:gd name="T2" fmla="*/ 25 w 36"/>
                  <a:gd name="T3" fmla="*/ 19 h 155"/>
                  <a:gd name="T4" fmla="*/ 18 w 36"/>
                  <a:gd name="T5" fmla="*/ 38 h 155"/>
                  <a:gd name="T6" fmla="*/ 11 w 36"/>
                  <a:gd name="T7" fmla="*/ 56 h 155"/>
                  <a:gd name="T8" fmla="*/ 7 w 36"/>
                  <a:gd name="T9" fmla="*/ 76 h 155"/>
                  <a:gd name="T10" fmla="*/ 3 w 36"/>
                  <a:gd name="T11" fmla="*/ 96 h 155"/>
                  <a:gd name="T12" fmla="*/ 0 w 36"/>
                  <a:gd name="T13" fmla="*/ 116 h 155"/>
                  <a:gd name="T14" fmla="*/ 0 w 36"/>
                  <a:gd name="T15" fmla="*/ 134 h 155"/>
                  <a:gd name="T16" fmla="*/ 8 w 36"/>
                  <a:gd name="T17" fmla="*/ 154 h 155"/>
                  <a:gd name="T18" fmla="*/ 11 w 36"/>
                  <a:gd name="T19" fmla="*/ 155 h 155"/>
                  <a:gd name="T20" fmla="*/ 12 w 36"/>
                  <a:gd name="T21" fmla="*/ 154 h 155"/>
                  <a:gd name="T22" fmla="*/ 13 w 36"/>
                  <a:gd name="T23" fmla="*/ 151 h 155"/>
                  <a:gd name="T24" fmla="*/ 13 w 36"/>
                  <a:gd name="T25" fmla="*/ 149 h 155"/>
                  <a:gd name="T26" fmla="*/ 11 w 36"/>
                  <a:gd name="T27" fmla="*/ 131 h 155"/>
                  <a:gd name="T28" fmla="*/ 12 w 36"/>
                  <a:gd name="T29" fmla="*/ 115 h 155"/>
                  <a:gd name="T30" fmla="*/ 14 w 36"/>
                  <a:gd name="T31" fmla="*/ 98 h 155"/>
                  <a:gd name="T32" fmla="*/ 16 w 36"/>
                  <a:gd name="T33" fmla="*/ 82 h 155"/>
                  <a:gd name="T34" fmla="*/ 17 w 36"/>
                  <a:gd name="T35" fmla="*/ 60 h 155"/>
                  <a:gd name="T36" fmla="*/ 22 w 36"/>
                  <a:gd name="T37" fmla="*/ 41 h 155"/>
                  <a:gd name="T38" fmla="*/ 28 w 36"/>
                  <a:gd name="T39" fmla="*/ 20 h 155"/>
                  <a:gd name="T40" fmla="*/ 36 w 36"/>
                  <a:gd name="T41" fmla="*/ 1 h 155"/>
                  <a:gd name="T42" fmla="*/ 36 w 36"/>
                  <a:gd name="T43" fmla="*/ 0 h 155"/>
                  <a:gd name="T44" fmla="*/ 36 w 36"/>
                  <a:gd name="T45" fmla="*/ 0 h 155"/>
                  <a:gd name="T46" fmla="*/ 35 w 36"/>
                  <a:gd name="T47" fmla="*/ 0 h 155"/>
                  <a:gd name="T48" fmla="*/ 35 w 36"/>
                  <a:gd name="T49" fmla="*/ 1 h 155"/>
                  <a:gd name="T50" fmla="*/ 35 w 36"/>
                  <a:gd name="T51" fmla="*/ 1 h 1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155"/>
                  <a:gd name="T80" fmla="*/ 36 w 36"/>
                  <a:gd name="T81" fmla="*/ 155 h 1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155">
                    <a:moveTo>
                      <a:pt x="35" y="1"/>
                    </a:moveTo>
                    <a:lnTo>
                      <a:pt x="25" y="19"/>
                    </a:lnTo>
                    <a:lnTo>
                      <a:pt x="18" y="38"/>
                    </a:lnTo>
                    <a:lnTo>
                      <a:pt x="11" y="56"/>
                    </a:lnTo>
                    <a:lnTo>
                      <a:pt x="7" y="76"/>
                    </a:lnTo>
                    <a:lnTo>
                      <a:pt x="3" y="96"/>
                    </a:lnTo>
                    <a:lnTo>
                      <a:pt x="0" y="116"/>
                    </a:lnTo>
                    <a:lnTo>
                      <a:pt x="0" y="134"/>
                    </a:lnTo>
                    <a:lnTo>
                      <a:pt x="8" y="154"/>
                    </a:lnTo>
                    <a:lnTo>
                      <a:pt x="11" y="155"/>
                    </a:lnTo>
                    <a:lnTo>
                      <a:pt x="12" y="154"/>
                    </a:lnTo>
                    <a:lnTo>
                      <a:pt x="13" y="151"/>
                    </a:lnTo>
                    <a:lnTo>
                      <a:pt x="13" y="149"/>
                    </a:lnTo>
                    <a:lnTo>
                      <a:pt x="11" y="131"/>
                    </a:lnTo>
                    <a:lnTo>
                      <a:pt x="12" y="115"/>
                    </a:lnTo>
                    <a:lnTo>
                      <a:pt x="14" y="98"/>
                    </a:lnTo>
                    <a:lnTo>
                      <a:pt x="16" y="82"/>
                    </a:lnTo>
                    <a:lnTo>
                      <a:pt x="17" y="60"/>
                    </a:lnTo>
                    <a:lnTo>
                      <a:pt x="22" y="41"/>
                    </a:lnTo>
                    <a:lnTo>
                      <a:pt x="28" y="20"/>
                    </a:lnTo>
                    <a:lnTo>
                      <a:pt x="36" y="1"/>
                    </a:lnTo>
                    <a:lnTo>
                      <a:pt x="36" y="0"/>
                    </a:lnTo>
                    <a:lnTo>
                      <a:pt x="35" y="0"/>
                    </a:lnTo>
                    <a:lnTo>
                      <a:pt x="35" y="1"/>
                    </a:lnTo>
                    <a:close/>
                  </a:path>
                </a:pathLst>
              </a:custGeom>
              <a:solidFill>
                <a:srgbClr val="000000"/>
              </a:solidFill>
              <a:ln w="9525">
                <a:noFill/>
                <a:round/>
                <a:headEnd/>
                <a:tailEnd/>
              </a:ln>
            </p:spPr>
            <p:txBody>
              <a:bodyPr/>
              <a:lstStyle/>
              <a:p>
                <a:endParaRPr lang="en-US">
                  <a:solidFill>
                    <a:srgbClr val="000000"/>
                  </a:solidFill>
                </a:endParaRPr>
              </a:p>
            </p:txBody>
          </p:sp>
          <p:sp>
            <p:nvSpPr>
              <p:cNvPr id="25870" name="Freeform 183"/>
              <p:cNvSpPr>
                <a:spLocks/>
              </p:cNvSpPr>
              <p:nvPr/>
            </p:nvSpPr>
            <p:spPr bwMode="auto">
              <a:xfrm>
                <a:off x="8618" y="6978"/>
                <a:ext cx="218" cy="81"/>
              </a:xfrm>
              <a:custGeom>
                <a:avLst/>
                <a:gdLst>
                  <a:gd name="T0" fmla="*/ 0 w 218"/>
                  <a:gd name="T1" fmla="*/ 1 h 81"/>
                  <a:gd name="T2" fmla="*/ 9 w 218"/>
                  <a:gd name="T3" fmla="*/ 14 h 81"/>
                  <a:gd name="T4" fmla="*/ 17 w 218"/>
                  <a:gd name="T5" fmla="*/ 26 h 81"/>
                  <a:gd name="T6" fmla="*/ 27 w 218"/>
                  <a:gd name="T7" fmla="*/ 36 h 81"/>
                  <a:gd name="T8" fmla="*/ 38 w 218"/>
                  <a:gd name="T9" fmla="*/ 45 h 81"/>
                  <a:gd name="T10" fmla="*/ 50 w 218"/>
                  <a:gd name="T11" fmla="*/ 53 h 81"/>
                  <a:gd name="T12" fmla="*/ 64 w 218"/>
                  <a:gd name="T13" fmla="*/ 59 h 81"/>
                  <a:gd name="T14" fmla="*/ 77 w 218"/>
                  <a:gd name="T15" fmla="*/ 66 h 81"/>
                  <a:gd name="T16" fmla="*/ 92 w 218"/>
                  <a:gd name="T17" fmla="*/ 70 h 81"/>
                  <a:gd name="T18" fmla="*/ 106 w 218"/>
                  <a:gd name="T19" fmla="*/ 74 h 81"/>
                  <a:gd name="T20" fmla="*/ 121 w 218"/>
                  <a:gd name="T21" fmla="*/ 77 h 81"/>
                  <a:gd name="T22" fmla="*/ 137 w 218"/>
                  <a:gd name="T23" fmla="*/ 79 h 81"/>
                  <a:gd name="T24" fmla="*/ 152 w 218"/>
                  <a:gd name="T25" fmla="*/ 80 h 81"/>
                  <a:gd name="T26" fmla="*/ 168 w 218"/>
                  <a:gd name="T27" fmla="*/ 81 h 81"/>
                  <a:gd name="T28" fmla="*/ 184 w 218"/>
                  <a:gd name="T29" fmla="*/ 81 h 81"/>
                  <a:gd name="T30" fmla="*/ 200 w 218"/>
                  <a:gd name="T31" fmla="*/ 81 h 81"/>
                  <a:gd name="T32" fmla="*/ 216 w 218"/>
                  <a:gd name="T33" fmla="*/ 80 h 81"/>
                  <a:gd name="T34" fmla="*/ 217 w 218"/>
                  <a:gd name="T35" fmla="*/ 80 h 81"/>
                  <a:gd name="T36" fmla="*/ 218 w 218"/>
                  <a:gd name="T37" fmla="*/ 78 h 81"/>
                  <a:gd name="T38" fmla="*/ 218 w 218"/>
                  <a:gd name="T39" fmla="*/ 77 h 81"/>
                  <a:gd name="T40" fmla="*/ 217 w 218"/>
                  <a:gd name="T41" fmla="*/ 77 h 81"/>
                  <a:gd name="T42" fmla="*/ 202 w 218"/>
                  <a:gd name="T43" fmla="*/ 77 h 81"/>
                  <a:gd name="T44" fmla="*/ 187 w 218"/>
                  <a:gd name="T45" fmla="*/ 77 h 81"/>
                  <a:gd name="T46" fmla="*/ 171 w 218"/>
                  <a:gd name="T47" fmla="*/ 76 h 81"/>
                  <a:gd name="T48" fmla="*/ 156 w 218"/>
                  <a:gd name="T49" fmla="*/ 75 h 81"/>
                  <a:gd name="T50" fmla="*/ 140 w 218"/>
                  <a:gd name="T51" fmla="*/ 73 h 81"/>
                  <a:gd name="T52" fmla="*/ 124 w 218"/>
                  <a:gd name="T53" fmla="*/ 70 h 81"/>
                  <a:gd name="T54" fmla="*/ 110 w 218"/>
                  <a:gd name="T55" fmla="*/ 67 h 81"/>
                  <a:gd name="T56" fmla="*/ 95 w 218"/>
                  <a:gd name="T57" fmla="*/ 62 h 81"/>
                  <a:gd name="T58" fmla="*/ 81 w 218"/>
                  <a:gd name="T59" fmla="*/ 58 h 81"/>
                  <a:gd name="T60" fmla="*/ 67 w 218"/>
                  <a:gd name="T61" fmla="*/ 53 h 81"/>
                  <a:gd name="T62" fmla="*/ 54 w 218"/>
                  <a:gd name="T63" fmla="*/ 46 h 81"/>
                  <a:gd name="T64" fmla="*/ 42 w 218"/>
                  <a:gd name="T65" fmla="*/ 39 h 81"/>
                  <a:gd name="T66" fmla="*/ 31 w 218"/>
                  <a:gd name="T67" fmla="*/ 31 h 81"/>
                  <a:gd name="T68" fmla="*/ 20 w 218"/>
                  <a:gd name="T69" fmla="*/ 21 h 81"/>
                  <a:gd name="T70" fmla="*/ 9 w 218"/>
                  <a:gd name="T71" fmla="*/ 11 h 81"/>
                  <a:gd name="T72" fmla="*/ 0 w 218"/>
                  <a:gd name="T73" fmla="*/ 0 h 81"/>
                  <a:gd name="T74" fmla="*/ 0 w 218"/>
                  <a:gd name="T75" fmla="*/ 0 h 81"/>
                  <a:gd name="T76" fmla="*/ 0 w 218"/>
                  <a:gd name="T77" fmla="*/ 0 h 81"/>
                  <a:gd name="T78" fmla="*/ 0 w 218"/>
                  <a:gd name="T79" fmla="*/ 1 h 81"/>
                  <a:gd name="T80" fmla="*/ 0 w 218"/>
                  <a:gd name="T81" fmla="*/ 1 h 81"/>
                  <a:gd name="T82" fmla="*/ 0 w 218"/>
                  <a:gd name="T83" fmla="*/ 1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8"/>
                  <a:gd name="T127" fmla="*/ 0 h 81"/>
                  <a:gd name="T128" fmla="*/ 218 w 218"/>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8" h="81">
                    <a:moveTo>
                      <a:pt x="0" y="1"/>
                    </a:moveTo>
                    <a:lnTo>
                      <a:pt x="9" y="14"/>
                    </a:lnTo>
                    <a:lnTo>
                      <a:pt x="17" y="26"/>
                    </a:lnTo>
                    <a:lnTo>
                      <a:pt x="27" y="36"/>
                    </a:lnTo>
                    <a:lnTo>
                      <a:pt x="38" y="45"/>
                    </a:lnTo>
                    <a:lnTo>
                      <a:pt x="50" y="53"/>
                    </a:lnTo>
                    <a:lnTo>
                      <a:pt x="64" y="59"/>
                    </a:lnTo>
                    <a:lnTo>
                      <a:pt x="77" y="66"/>
                    </a:lnTo>
                    <a:lnTo>
                      <a:pt x="92" y="70"/>
                    </a:lnTo>
                    <a:lnTo>
                      <a:pt x="106" y="74"/>
                    </a:lnTo>
                    <a:lnTo>
                      <a:pt x="121" y="77"/>
                    </a:lnTo>
                    <a:lnTo>
                      <a:pt x="137" y="79"/>
                    </a:lnTo>
                    <a:lnTo>
                      <a:pt x="152" y="80"/>
                    </a:lnTo>
                    <a:lnTo>
                      <a:pt x="168" y="81"/>
                    </a:lnTo>
                    <a:lnTo>
                      <a:pt x="184" y="81"/>
                    </a:lnTo>
                    <a:lnTo>
                      <a:pt x="200" y="81"/>
                    </a:lnTo>
                    <a:lnTo>
                      <a:pt x="216" y="80"/>
                    </a:lnTo>
                    <a:lnTo>
                      <a:pt x="217" y="80"/>
                    </a:lnTo>
                    <a:lnTo>
                      <a:pt x="218" y="78"/>
                    </a:lnTo>
                    <a:lnTo>
                      <a:pt x="218" y="77"/>
                    </a:lnTo>
                    <a:lnTo>
                      <a:pt x="217" y="77"/>
                    </a:lnTo>
                    <a:lnTo>
                      <a:pt x="202" y="77"/>
                    </a:lnTo>
                    <a:lnTo>
                      <a:pt x="187" y="77"/>
                    </a:lnTo>
                    <a:lnTo>
                      <a:pt x="171" y="76"/>
                    </a:lnTo>
                    <a:lnTo>
                      <a:pt x="156" y="75"/>
                    </a:lnTo>
                    <a:lnTo>
                      <a:pt x="140" y="73"/>
                    </a:lnTo>
                    <a:lnTo>
                      <a:pt x="124" y="70"/>
                    </a:lnTo>
                    <a:lnTo>
                      <a:pt x="110" y="67"/>
                    </a:lnTo>
                    <a:lnTo>
                      <a:pt x="95" y="62"/>
                    </a:lnTo>
                    <a:lnTo>
                      <a:pt x="81" y="58"/>
                    </a:lnTo>
                    <a:lnTo>
                      <a:pt x="67" y="53"/>
                    </a:lnTo>
                    <a:lnTo>
                      <a:pt x="54" y="46"/>
                    </a:lnTo>
                    <a:lnTo>
                      <a:pt x="42" y="39"/>
                    </a:lnTo>
                    <a:lnTo>
                      <a:pt x="31" y="31"/>
                    </a:lnTo>
                    <a:lnTo>
                      <a:pt x="20" y="21"/>
                    </a:lnTo>
                    <a:lnTo>
                      <a:pt x="9" y="11"/>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871" name="Freeform 184"/>
              <p:cNvSpPr>
                <a:spLocks/>
              </p:cNvSpPr>
              <p:nvPr/>
            </p:nvSpPr>
            <p:spPr bwMode="auto">
              <a:xfrm>
                <a:off x="8994" y="6722"/>
                <a:ext cx="145" cy="23"/>
              </a:xfrm>
              <a:custGeom>
                <a:avLst/>
                <a:gdLst>
                  <a:gd name="T0" fmla="*/ 0 w 145"/>
                  <a:gd name="T1" fmla="*/ 23 h 23"/>
                  <a:gd name="T2" fmla="*/ 16 w 145"/>
                  <a:gd name="T3" fmla="*/ 17 h 23"/>
                  <a:gd name="T4" fmla="*/ 33 w 145"/>
                  <a:gd name="T5" fmla="*/ 11 h 23"/>
                  <a:gd name="T6" fmla="*/ 52 w 145"/>
                  <a:gd name="T7" fmla="*/ 7 h 23"/>
                  <a:gd name="T8" fmla="*/ 70 w 145"/>
                  <a:gd name="T9" fmla="*/ 4 h 23"/>
                  <a:gd name="T10" fmla="*/ 88 w 145"/>
                  <a:gd name="T11" fmla="*/ 3 h 23"/>
                  <a:gd name="T12" fmla="*/ 106 w 145"/>
                  <a:gd name="T13" fmla="*/ 4 h 23"/>
                  <a:gd name="T14" fmla="*/ 125 w 145"/>
                  <a:gd name="T15" fmla="*/ 8 h 23"/>
                  <a:gd name="T16" fmla="*/ 140 w 145"/>
                  <a:gd name="T17" fmla="*/ 14 h 23"/>
                  <a:gd name="T18" fmla="*/ 142 w 145"/>
                  <a:gd name="T19" fmla="*/ 14 h 23"/>
                  <a:gd name="T20" fmla="*/ 144 w 145"/>
                  <a:gd name="T21" fmla="*/ 13 h 23"/>
                  <a:gd name="T22" fmla="*/ 145 w 145"/>
                  <a:gd name="T23" fmla="*/ 12 h 23"/>
                  <a:gd name="T24" fmla="*/ 145 w 145"/>
                  <a:gd name="T25" fmla="*/ 11 h 23"/>
                  <a:gd name="T26" fmla="*/ 139 w 145"/>
                  <a:gd name="T27" fmla="*/ 7 h 23"/>
                  <a:gd name="T28" fmla="*/ 132 w 145"/>
                  <a:gd name="T29" fmla="*/ 4 h 23"/>
                  <a:gd name="T30" fmla="*/ 125 w 145"/>
                  <a:gd name="T31" fmla="*/ 2 h 23"/>
                  <a:gd name="T32" fmla="*/ 117 w 145"/>
                  <a:gd name="T33" fmla="*/ 1 h 23"/>
                  <a:gd name="T34" fmla="*/ 109 w 145"/>
                  <a:gd name="T35" fmla="*/ 0 h 23"/>
                  <a:gd name="T36" fmla="*/ 100 w 145"/>
                  <a:gd name="T37" fmla="*/ 0 h 23"/>
                  <a:gd name="T38" fmla="*/ 93 w 145"/>
                  <a:gd name="T39" fmla="*/ 1 h 23"/>
                  <a:gd name="T40" fmla="*/ 84 w 145"/>
                  <a:gd name="T41" fmla="*/ 1 h 23"/>
                  <a:gd name="T42" fmla="*/ 74 w 145"/>
                  <a:gd name="T43" fmla="*/ 2 h 23"/>
                  <a:gd name="T44" fmla="*/ 63 w 145"/>
                  <a:gd name="T45" fmla="*/ 3 h 23"/>
                  <a:gd name="T46" fmla="*/ 52 w 145"/>
                  <a:gd name="T47" fmla="*/ 5 h 23"/>
                  <a:gd name="T48" fmla="*/ 41 w 145"/>
                  <a:gd name="T49" fmla="*/ 7 h 23"/>
                  <a:gd name="T50" fmla="*/ 30 w 145"/>
                  <a:gd name="T51" fmla="*/ 10 h 23"/>
                  <a:gd name="T52" fmla="*/ 20 w 145"/>
                  <a:gd name="T53" fmla="*/ 14 h 23"/>
                  <a:gd name="T54" fmla="*/ 10 w 145"/>
                  <a:gd name="T55" fmla="*/ 18 h 23"/>
                  <a:gd name="T56" fmla="*/ 0 w 145"/>
                  <a:gd name="T57" fmla="*/ 22 h 23"/>
                  <a:gd name="T58" fmla="*/ 0 w 145"/>
                  <a:gd name="T59" fmla="*/ 23 h 23"/>
                  <a:gd name="T60" fmla="*/ 0 w 145"/>
                  <a:gd name="T61" fmla="*/ 23 h 23"/>
                  <a:gd name="T62" fmla="*/ 0 w 145"/>
                  <a:gd name="T63" fmla="*/ 23 h 23"/>
                  <a:gd name="T64" fmla="*/ 0 w 145"/>
                  <a:gd name="T65" fmla="*/ 23 h 23"/>
                  <a:gd name="T66" fmla="*/ 0 w 145"/>
                  <a:gd name="T67" fmla="*/ 23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5"/>
                  <a:gd name="T103" fmla="*/ 0 h 23"/>
                  <a:gd name="T104" fmla="*/ 145 w 1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5" h="23">
                    <a:moveTo>
                      <a:pt x="0" y="23"/>
                    </a:moveTo>
                    <a:lnTo>
                      <a:pt x="16" y="17"/>
                    </a:lnTo>
                    <a:lnTo>
                      <a:pt x="33" y="11"/>
                    </a:lnTo>
                    <a:lnTo>
                      <a:pt x="52" y="7"/>
                    </a:lnTo>
                    <a:lnTo>
                      <a:pt x="70" y="4"/>
                    </a:lnTo>
                    <a:lnTo>
                      <a:pt x="88" y="3"/>
                    </a:lnTo>
                    <a:lnTo>
                      <a:pt x="106" y="4"/>
                    </a:lnTo>
                    <a:lnTo>
                      <a:pt x="125" y="8"/>
                    </a:lnTo>
                    <a:lnTo>
                      <a:pt x="140" y="14"/>
                    </a:lnTo>
                    <a:lnTo>
                      <a:pt x="142" y="14"/>
                    </a:lnTo>
                    <a:lnTo>
                      <a:pt x="144" y="13"/>
                    </a:lnTo>
                    <a:lnTo>
                      <a:pt x="145" y="12"/>
                    </a:lnTo>
                    <a:lnTo>
                      <a:pt x="145" y="11"/>
                    </a:lnTo>
                    <a:lnTo>
                      <a:pt x="139" y="7"/>
                    </a:lnTo>
                    <a:lnTo>
                      <a:pt x="132" y="4"/>
                    </a:lnTo>
                    <a:lnTo>
                      <a:pt x="125" y="2"/>
                    </a:lnTo>
                    <a:lnTo>
                      <a:pt x="117" y="1"/>
                    </a:lnTo>
                    <a:lnTo>
                      <a:pt x="109" y="0"/>
                    </a:lnTo>
                    <a:lnTo>
                      <a:pt x="100" y="0"/>
                    </a:lnTo>
                    <a:lnTo>
                      <a:pt x="93" y="1"/>
                    </a:lnTo>
                    <a:lnTo>
                      <a:pt x="84" y="1"/>
                    </a:lnTo>
                    <a:lnTo>
                      <a:pt x="74" y="2"/>
                    </a:lnTo>
                    <a:lnTo>
                      <a:pt x="63" y="3"/>
                    </a:lnTo>
                    <a:lnTo>
                      <a:pt x="52" y="5"/>
                    </a:lnTo>
                    <a:lnTo>
                      <a:pt x="41" y="7"/>
                    </a:lnTo>
                    <a:lnTo>
                      <a:pt x="30" y="10"/>
                    </a:lnTo>
                    <a:lnTo>
                      <a:pt x="20" y="14"/>
                    </a:lnTo>
                    <a:lnTo>
                      <a:pt x="10" y="18"/>
                    </a:lnTo>
                    <a:lnTo>
                      <a:pt x="0" y="22"/>
                    </a:lnTo>
                    <a:lnTo>
                      <a:pt x="0" y="23"/>
                    </a:lnTo>
                    <a:close/>
                  </a:path>
                </a:pathLst>
              </a:custGeom>
              <a:solidFill>
                <a:srgbClr val="000000"/>
              </a:solidFill>
              <a:ln w="9525">
                <a:noFill/>
                <a:round/>
                <a:headEnd/>
                <a:tailEnd/>
              </a:ln>
            </p:spPr>
            <p:txBody>
              <a:bodyPr/>
              <a:lstStyle/>
              <a:p>
                <a:endParaRPr lang="en-US">
                  <a:solidFill>
                    <a:srgbClr val="000000"/>
                  </a:solidFill>
                </a:endParaRPr>
              </a:p>
            </p:txBody>
          </p:sp>
          <p:sp>
            <p:nvSpPr>
              <p:cNvPr id="25872" name="Freeform 185"/>
              <p:cNvSpPr>
                <a:spLocks/>
              </p:cNvSpPr>
              <p:nvPr/>
            </p:nvSpPr>
            <p:spPr bwMode="auto">
              <a:xfrm>
                <a:off x="9013" y="6715"/>
                <a:ext cx="86" cy="93"/>
              </a:xfrm>
              <a:custGeom>
                <a:avLst/>
                <a:gdLst>
                  <a:gd name="T0" fmla="*/ 1 w 86"/>
                  <a:gd name="T1" fmla="*/ 92 h 93"/>
                  <a:gd name="T2" fmla="*/ 3 w 86"/>
                  <a:gd name="T3" fmla="*/ 85 h 93"/>
                  <a:gd name="T4" fmla="*/ 7 w 86"/>
                  <a:gd name="T5" fmla="*/ 78 h 93"/>
                  <a:gd name="T6" fmla="*/ 12 w 86"/>
                  <a:gd name="T7" fmla="*/ 71 h 93"/>
                  <a:gd name="T8" fmla="*/ 17 w 86"/>
                  <a:gd name="T9" fmla="*/ 65 h 93"/>
                  <a:gd name="T10" fmla="*/ 22 w 86"/>
                  <a:gd name="T11" fmla="*/ 59 h 93"/>
                  <a:gd name="T12" fmla="*/ 27 w 86"/>
                  <a:gd name="T13" fmla="*/ 53 h 93"/>
                  <a:gd name="T14" fmla="*/ 33 w 86"/>
                  <a:gd name="T15" fmla="*/ 47 h 93"/>
                  <a:gd name="T16" fmla="*/ 39 w 86"/>
                  <a:gd name="T17" fmla="*/ 42 h 93"/>
                  <a:gd name="T18" fmla="*/ 44 w 86"/>
                  <a:gd name="T19" fmla="*/ 36 h 93"/>
                  <a:gd name="T20" fmla="*/ 50 w 86"/>
                  <a:gd name="T21" fmla="*/ 32 h 93"/>
                  <a:gd name="T22" fmla="*/ 56 w 86"/>
                  <a:gd name="T23" fmla="*/ 27 h 93"/>
                  <a:gd name="T24" fmla="*/ 62 w 86"/>
                  <a:gd name="T25" fmla="*/ 23 h 93"/>
                  <a:gd name="T26" fmla="*/ 68 w 86"/>
                  <a:gd name="T27" fmla="*/ 19 h 93"/>
                  <a:gd name="T28" fmla="*/ 74 w 86"/>
                  <a:gd name="T29" fmla="*/ 14 h 93"/>
                  <a:gd name="T30" fmla="*/ 80 w 86"/>
                  <a:gd name="T31" fmla="*/ 10 h 93"/>
                  <a:gd name="T32" fmla="*/ 85 w 86"/>
                  <a:gd name="T33" fmla="*/ 5 h 93"/>
                  <a:gd name="T34" fmla="*/ 86 w 86"/>
                  <a:gd name="T35" fmla="*/ 3 h 93"/>
                  <a:gd name="T36" fmla="*/ 86 w 86"/>
                  <a:gd name="T37" fmla="*/ 1 h 93"/>
                  <a:gd name="T38" fmla="*/ 83 w 86"/>
                  <a:gd name="T39" fmla="*/ 0 h 93"/>
                  <a:gd name="T40" fmla="*/ 80 w 86"/>
                  <a:gd name="T41" fmla="*/ 0 h 93"/>
                  <a:gd name="T42" fmla="*/ 64 w 86"/>
                  <a:gd name="T43" fmla="*/ 6 h 93"/>
                  <a:gd name="T44" fmla="*/ 51 w 86"/>
                  <a:gd name="T45" fmla="*/ 15 h 93"/>
                  <a:gd name="T46" fmla="*/ 39 w 86"/>
                  <a:gd name="T47" fmla="*/ 26 h 93"/>
                  <a:gd name="T48" fmla="*/ 28 w 86"/>
                  <a:gd name="T49" fmla="*/ 37 h 93"/>
                  <a:gd name="T50" fmla="*/ 18 w 86"/>
                  <a:gd name="T51" fmla="*/ 51 h 93"/>
                  <a:gd name="T52" fmla="*/ 11 w 86"/>
                  <a:gd name="T53" fmla="*/ 65 h 93"/>
                  <a:gd name="T54" fmla="*/ 5 w 86"/>
                  <a:gd name="T55" fmla="*/ 78 h 93"/>
                  <a:gd name="T56" fmla="*/ 0 w 86"/>
                  <a:gd name="T57" fmla="*/ 92 h 93"/>
                  <a:gd name="T58" fmla="*/ 0 w 86"/>
                  <a:gd name="T59" fmla="*/ 93 h 93"/>
                  <a:gd name="T60" fmla="*/ 1 w 86"/>
                  <a:gd name="T61" fmla="*/ 93 h 93"/>
                  <a:gd name="T62" fmla="*/ 1 w 86"/>
                  <a:gd name="T63" fmla="*/ 93 h 93"/>
                  <a:gd name="T64" fmla="*/ 1 w 86"/>
                  <a:gd name="T65" fmla="*/ 92 h 93"/>
                  <a:gd name="T66" fmla="*/ 1 w 86"/>
                  <a:gd name="T67" fmla="*/ 92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93"/>
                  <a:gd name="T104" fmla="*/ 86 w 86"/>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93">
                    <a:moveTo>
                      <a:pt x="1" y="92"/>
                    </a:moveTo>
                    <a:lnTo>
                      <a:pt x="3" y="85"/>
                    </a:lnTo>
                    <a:lnTo>
                      <a:pt x="7" y="78"/>
                    </a:lnTo>
                    <a:lnTo>
                      <a:pt x="12" y="71"/>
                    </a:lnTo>
                    <a:lnTo>
                      <a:pt x="17" y="65"/>
                    </a:lnTo>
                    <a:lnTo>
                      <a:pt x="22" y="59"/>
                    </a:lnTo>
                    <a:lnTo>
                      <a:pt x="27" y="53"/>
                    </a:lnTo>
                    <a:lnTo>
                      <a:pt x="33" y="47"/>
                    </a:lnTo>
                    <a:lnTo>
                      <a:pt x="39" y="42"/>
                    </a:lnTo>
                    <a:lnTo>
                      <a:pt x="44" y="36"/>
                    </a:lnTo>
                    <a:lnTo>
                      <a:pt x="50" y="32"/>
                    </a:lnTo>
                    <a:lnTo>
                      <a:pt x="56" y="27"/>
                    </a:lnTo>
                    <a:lnTo>
                      <a:pt x="62" y="23"/>
                    </a:lnTo>
                    <a:lnTo>
                      <a:pt x="68" y="19"/>
                    </a:lnTo>
                    <a:lnTo>
                      <a:pt x="74" y="14"/>
                    </a:lnTo>
                    <a:lnTo>
                      <a:pt x="80" y="10"/>
                    </a:lnTo>
                    <a:lnTo>
                      <a:pt x="85" y="5"/>
                    </a:lnTo>
                    <a:lnTo>
                      <a:pt x="86" y="3"/>
                    </a:lnTo>
                    <a:lnTo>
                      <a:pt x="86" y="1"/>
                    </a:lnTo>
                    <a:lnTo>
                      <a:pt x="83" y="0"/>
                    </a:lnTo>
                    <a:lnTo>
                      <a:pt x="80" y="0"/>
                    </a:lnTo>
                    <a:lnTo>
                      <a:pt x="64" y="6"/>
                    </a:lnTo>
                    <a:lnTo>
                      <a:pt x="51" y="15"/>
                    </a:lnTo>
                    <a:lnTo>
                      <a:pt x="39" y="26"/>
                    </a:lnTo>
                    <a:lnTo>
                      <a:pt x="28" y="37"/>
                    </a:lnTo>
                    <a:lnTo>
                      <a:pt x="18" y="51"/>
                    </a:lnTo>
                    <a:lnTo>
                      <a:pt x="11" y="65"/>
                    </a:lnTo>
                    <a:lnTo>
                      <a:pt x="5" y="78"/>
                    </a:lnTo>
                    <a:lnTo>
                      <a:pt x="0" y="92"/>
                    </a:lnTo>
                    <a:lnTo>
                      <a:pt x="0" y="93"/>
                    </a:lnTo>
                    <a:lnTo>
                      <a:pt x="1" y="93"/>
                    </a:lnTo>
                    <a:lnTo>
                      <a:pt x="1" y="92"/>
                    </a:lnTo>
                    <a:close/>
                  </a:path>
                </a:pathLst>
              </a:custGeom>
              <a:solidFill>
                <a:srgbClr val="000000"/>
              </a:solidFill>
              <a:ln w="9525">
                <a:noFill/>
                <a:round/>
                <a:headEnd/>
                <a:tailEnd/>
              </a:ln>
            </p:spPr>
            <p:txBody>
              <a:bodyPr/>
              <a:lstStyle/>
              <a:p>
                <a:endParaRPr lang="en-US">
                  <a:solidFill>
                    <a:srgbClr val="000000"/>
                  </a:solidFill>
                </a:endParaRPr>
              </a:p>
            </p:txBody>
          </p:sp>
          <p:sp>
            <p:nvSpPr>
              <p:cNvPr id="25873" name="Freeform 186"/>
              <p:cNvSpPr>
                <a:spLocks/>
              </p:cNvSpPr>
              <p:nvPr/>
            </p:nvSpPr>
            <p:spPr bwMode="auto">
              <a:xfrm>
                <a:off x="9105" y="6829"/>
                <a:ext cx="96" cy="57"/>
              </a:xfrm>
              <a:custGeom>
                <a:avLst/>
                <a:gdLst>
                  <a:gd name="T0" fmla="*/ 0 w 96"/>
                  <a:gd name="T1" fmla="*/ 57 h 57"/>
                  <a:gd name="T2" fmla="*/ 6 w 96"/>
                  <a:gd name="T3" fmla="*/ 54 h 57"/>
                  <a:gd name="T4" fmla="*/ 12 w 96"/>
                  <a:gd name="T5" fmla="*/ 51 h 57"/>
                  <a:gd name="T6" fmla="*/ 20 w 96"/>
                  <a:gd name="T7" fmla="*/ 49 h 57"/>
                  <a:gd name="T8" fmla="*/ 26 w 96"/>
                  <a:gd name="T9" fmla="*/ 45 h 57"/>
                  <a:gd name="T10" fmla="*/ 33 w 96"/>
                  <a:gd name="T11" fmla="*/ 42 h 57"/>
                  <a:gd name="T12" fmla="*/ 39 w 96"/>
                  <a:gd name="T13" fmla="*/ 39 h 57"/>
                  <a:gd name="T14" fmla="*/ 45 w 96"/>
                  <a:gd name="T15" fmla="*/ 36 h 57"/>
                  <a:gd name="T16" fmla="*/ 51 w 96"/>
                  <a:gd name="T17" fmla="*/ 33 h 57"/>
                  <a:gd name="T18" fmla="*/ 56 w 96"/>
                  <a:gd name="T19" fmla="*/ 30 h 57"/>
                  <a:gd name="T20" fmla="*/ 62 w 96"/>
                  <a:gd name="T21" fmla="*/ 26 h 57"/>
                  <a:gd name="T22" fmla="*/ 68 w 96"/>
                  <a:gd name="T23" fmla="*/ 24 h 57"/>
                  <a:gd name="T24" fmla="*/ 73 w 96"/>
                  <a:gd name="T25" fmla="*/ 21 h 57"/>
                  <a:gd name="T26" fmla="*/ 79 w 96"/>
                  <a:gd name="T27" fmla="*/ 18 h 57"/>
                  <a:gd name="T28" fmla="*/ 86 w 96"/>
                  <a:gd name="T29" fmla="*/ 15 h 57"/>
                  <a:gd name="T30" fmla="*/ 90 w 96"/>
                  <a:gd name="T31" fmla="*/ 11 h 57"/>
                  <a:gd name="T32" fmla="*/ 95 w 96"/>
                  <a:gd name="T33" fmla="*/ 6 h 57"/>
                  <a:gd name="T34" fmla="*/ 96 w 96"/>
                  <a:gd name="T35" fmla="*/ 4 h 57"/>
                  <a:gd name="T36" fmla="*/ 96 w 96"/>
                  <a:gd name="T37" fmla="*/ 2 h 57"/>
                  <a:gd name="T38" fmla="*/ 95 w 96"/>
                  <a:gd name="T39" fmla="*/ 0 h 57"/>
                  <a:gd name="T40" fmla="*/ 93 w 96"/>
                  <a:gd name="T41" fmla="*/ 1 h 57"/>
                  <a:gd name="T42" fmla="*/ 82 w 96"/>
                  <a:gd name="T43" fmla="*/ 9 h 57"/>
                  <a:gd name="T44" fmla="*/ 70 w 96"/>
                  <a:gd name="T45" fmla="*/ 15 h 57"/>
                  <a:gd name="T46" fmla="*/ 59 w 96"/>
                  <a:gd name="T47" fmla="*/ 22 h 57"/>
                  <a:gd name="T48" fmla="*/ 47 w 96"/>
                  <a:gd name="T49" fmla="*/ 28 h 57"/>
                  <a:gd name="T50" fmla="*/ 34 w 96"/>
                  <a:gd name="T51" fmla="*/ 35 h 57"/>
                  <a:gd name="T52" fmla="*/ 23 w 96"/>
                  <a:gd name="T53" fmla="*/ 42 h 57"/>
                  <a:gd name="T54" fmla="*/ 11 w 96"/>
                  <a:gd name="T55" fmla="*/ 49 h 57"/>
                  <a:gd name="T56" fmla="*/ 0 w 96"/>
                  <a:gd name="T57" fmla="*/ 56 h 57"/>
                  <a:gd name="T58" fmla="*/ 0 w 96"/>
                  <a:gd name="T59" fmla="*/ 56 h 57"/>
                  <a:gd name="T60" fmla="*/ 0 w 96"/>
                  <a:gd name="T61" fmla="*/ 56 h 57"/>
                  <a:gd name="T62" fmla="*/ 0 w 96"/>
                  <a:gd name="T63" fmla="*/ 57 h 57"/>
                  <a:gd name="T64" fmla="*/ 0 w 96"/>
                  <a:gd name="T65" fmla="*/ 57 h 57"/>
                  <a:gd name="T66" fmla="*/ 0 w 96"/>
                  <a:gd name="T67" fmla="*/ 57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
                  <a:gd name="T103" fmla="*/ 0 h 57"/>
                  <a:gd name="T104" fmla="*/ 96 w 96"/>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 h="57">
                    <a:moveTo>
                      <a:pt x="0" y="57"/>
                    </a:moveTo>
                    <a:lnTo>
                      <a:pt x="6" y="54"/>
                    </a:lnTo>
                    <a:lnTo>
                      <a:pt x="12" y="51"/>
                    </a:lnTo>
                    <a:lnTo>
                      <a:pt x="20" y="49"/>
                    </a:lnTo>
                    <a:lnTo>
                      <a:pt x="26" y="45"/>
                    </a:lnTo>
                    <a:lnTo>
                      <a:pt x="33" y="42"/>
                    </a:lnTo>
                    <a:lnTo>
                      <a:pt x="39" y="39"/>
                    </a:lnTo>
                    <a:lnTo>
                      <a:pt x="45" y="36"/>
                    </a:lnTo>
                    <a:lnTo>
                      <a:pt x="51" y="33"/>
                    </a:lnTo>
                    <a:lnTo>
                      <a:pt x="56" y="30"/>
                    </a:lnTo>
                    <a:lnTo>
                      <a:pt x="62" y="26"/>
                    </a:lnTo>
                    <a:lnTo>
                      <a:pt x="68" y="24"/>
                    </a:lnTo>
                    <a:lnTo>
                      <a:pt x="73" y="21"/>
                    </a:lnTo>
                    <a:lnTo>
                      <a:pt x="79" y="18"/>
                    </a:lnTo>
                    <a:lnTo>
                      <a:pt x="86" y="15"/>
                    </a:lnTo>
                    <a:lnTo>
                      <a:pt x="90" y="11"/>
                    </a:lnTo>
                    <a:lnTo>
                      <a:pt x="95" y="6"/>
                    </a:lnTo>
                    <a:lnTo>
                      <a:pt x="96" y="4"/>
                    </a:lnTo>
                    <a:lnTo>
                      <a:pt x="96" y="2"/>
                    </a:lnTo>
                    <a:lnTo>
                      <a:pt x="95" y="0"/>
                    </a:lnTo>
                    <a:lnTo>
                      <a:pt x="93" y="1"/>
                    </a:lnTo>
                    <a:lnTo>
                      <a:pt x="82" y="9"/>
                    </a:lnTo>
                    <a:lnTo>
                      <a:pt x="70" y="15"/>
                    </a:lnTo>
                    <a:lnTo>
                      <a:pt x="59" y="22"/>
                    </a:lnTo>
                    <a:lnTo>
                      <a:pt x="47" y="28"/>
                    </a:lnTo>
                    <a:lnTo>
                      <a:pt x="34" y="35"/>
                    </a:lnTo>
                    <a:lnTo>
                      <a:pt x="23" y="42"/>
                    </a:lnTo>
                    <a:lnTo>
                      <a:pt x="11" y="49"/>
                    </a:lnTo>
                    <a:lnTo>
                      <a:pt x="0" y="56"/>
                    </a:lnTo>
                    <a:lnTo>
                      <a:pt x="0" y="57"/>
                    </a:lnTo>
                    <a:close/>
                  </a:path>
                </a:pathLst>
              </a:custGeom>
              <a:solidFill>
                <a:srgbClr val="000000"/>
              </a:solidFill>
              <a:ln w="9525">
                <a:noFill/>
                <a:round/>
                <a:headEnd/>
                <a:tailEnd/>
              </a:ln>
            </p:spPr>
            <p:txBody>
              <a:bodyPr/>
              <a:lstStyle/>
              <a:p>
                <a:endParaRPr lang="en-US">
                  <a:solidFill>
                    <a:srgbClr val="000000"/>
                  </a:solidFill>
                </a:endParaRPr>
              </a:p>
            </p:txBody>
          </p:sp>
          <p:sp>
            <p:nvSpPr>
              <p:cNvPr id="25874" name="Freeform 187"/>
              <p:cNvSpPr>
                <a:spLocks/>
              </p:cNvSpPr>
              <p:nvPr/>
            </p:nvSpPr>
            <p:spPr bwMode="auto">
              <a:xfrm>
                <a:off x="9149" y="6850"/>
                <a:ext cx="96" cy="56"/>
              </a:xfrm>
              <a:custGeom>
                <a:avLst/>
                <a:gdLst>
                  <a:gd name="T0" fmla="*/ 0 w 96"/>
                  <a:gd name="T1" fmla="*/ 56 h 56"/>
                  <a:gd name="T2" fmla="*/ 9 w 96"/>
                  <a:gd name="T3" fmla="*/ 47 h 56"/>
                  <a:gd name="T4" fmla="*/ 17 w 96"/>
                  <a:gd name="T5" fmla="*/ 38 h 56"/>
                  <a:gd name="T6" fmla="*/ 27 w 96"/>
                  <a:gd name="T7" fmla="*/ 29 h 56"/>
                  <a:gd name="T8" fmla="*/ 38 w 96"/>
                  <a:gd name="T9" fmla="*/ 20 h 56"/>
                  <a:gd name="T10" fmla="*/ 50 w 96"/>
                  <a:gd name="T11" fmla="*/ 13 h 56"/>
                  <a:gd name="T12" fmla="*/ 63 w 96"/>
                  <a:gd name="T13" fmla="*/ 8 h 56"/>
                  <a:gd name="T14" fmla="*/ 77 w 96"/>
                  <a:gd name="T15" fmla="*/ 6 h 56"/>
                  <a:gd name="T16" fmla="*/ 90 w 96"/>
                  <a:gd name="T17" fmla="*/ 6 h 56"/>
                  <a:gd name="T18" fmla="*/ 93 w 96"/>
                  <a:gd name="T19" fmla="*/ 6 h 56"/>
                  <a:gd name="T20" fmla="*/ 95 w 96"/>
                  <a:gd name="T21" fmla="*/ 5 h 56"/>
                  <a:gd name="T22" fmla="*/ 96 w 96"/>
                  <a:gd name="T23" fmla="*/ 3 h 56"/>
                  <a:gd name="T24" fmla="*/ 95 w 96"/>
                  <a:gd name="T25" fmla="*/ 2 h 56"/>
                  <a:gd name="T26" fmla="*/ 79 w 96"/>
                  <a:gd name="T27" fmla="*/ 0 h 56"/>
                  <a:gd name="T28" fmla="*/ 65 w 96"/>
                  <a:gd name="T29" fmla="*/ 2 h 56"/>
                  <a:gd name="T30" fmla="*/ 51 w 96"/>
                  <a:gd name="T31" fmla="*/ 7 h 56"/>
                  <a:gd name="T32" fmla="*/ 39 w 96"/>
                  <a:gd name="T33" fmla="*/ 15 h 56"/>
                  <a:gd name="T34" fmla="*/ 28 w 96"/>
                  <a:gd name="T35" fmla="*/ 25 h 56"/>
                  <a:gd name="T36" fmla="*/ 17 w 96"/>
                  <a:gd name="T37" fmla="*/ 36 h 56"/>
                  <a:gd name="T38" fmla="*/ 9 w 96"/>
                  <a:gd name="T39" fmla="*/ 47 h 56"/>
                  <a:gd name="T40" fmla="*/ 0 w 96"/>
                  <a:gd name="T41" fmla="*/ 56 h 56"/>
                  <a:gd name="T42" fmla="*/ 0 w 96"/>
                  <a:gd name="T43" fmla="*/ 56 h 56"/>
                  <a:gd name="T44" fmla="*/ 0 w 96"/>
                  <a:gd name="T45" fmla="*/ 56 h 56"/>
                  <a:gd name="T46" fmla="*/ 0 w 96"/>
                  <a:gd name="T47" fmla="*/ 56 h 56"/>
                  <a:gd name="T48" fmla="*/ 0 w 96"/>
                  <a:gd name="T49" fmla="*/ 56 h 56"/>
                  <a:gd name="T50" fmla="*/ 0 w 96"/>
                  <a:gd name="T51" fmla="*/ 56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6"/>
                  <a:gd name="T79" fmla="*/ 0 h 56"/>
                  <a:gd name="T80" fmla="*/ 96 w 96"/>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6" h="56">
                    <a:moveTo>
                      <a:pt x="0" y="56"/>
                    </a:moveTo>
                    <a:lnTo>
                      <a:pt x="9" y="47"/>
                    </a:lnTo>
                    <a:lnTo>
                      <a:pt x="17" y="38"/>
                    </a:lnTo>
                    <a:lnTo>
                      <a:pt x="27" y="29"/>
                    </a:lnTo>
                    <a:lnTo>
                      <a:pt x="38" y="20"/>
                    </a:lnTo>
                    <a:lnTo>
                      <a:pt x="50" y="13"/>
                    </a:lnTo>
                    <a:lnTo>
                      <a:pt x="63" y="8"/>
                    </a:lnTo>
                    <a:lnTo>
                      <a:pt x="77" y="6"/>
                    </a:lnTo>
                    <a:lnTo>
                      <a:pt x="90" y="6"/>
                    </a:lnTo>
                    <a:lnTo>
                      <a:pt x="93" y="6"/>
                    </a:lnTo>
                    <a:lnTo>
                      <a:pt x="95" y="5"/>
                    </a:lnTo>
                    <a:lnTo>
                      <a:pt x="96" y="3"/>
                    </a:lnTo>
                    <a:lnTo>
                      <a:pt x="95" y="2"/>
                    </a:lnTo>
                    <a:lnTo>
                      <a:pt x="79" y="0"/>
                    </a:lnTo>
                    <a:lnTo>
                      <a:pt x="65" y="2"/>
                    </a:lnTo>
                    <a:lnTo>
                      <a:pt x="51" y="7"/>
                    </a:lnTo>
                    <a:lnTo>
                      <a:pt x="39" y="15"/>
                    </a:lnTo>
                    <a:lnTo>
                      <a:pt x="28" y="25"/>
                    </a:lnTo>
                    <a:lnTo>
                      <a:pt x="17" y="36"/>
                    </a:lnTo>
                    <a:lnTo>
                      <a:pt x="9" y="47"/>
                    </a:lnTo>
                    <a:lnTo>
                      <a:pt x="0" y="56"/>
                    </a:lnTo>
                    <a:close/>
                  </a:path>
                </a:pathLst>
              </a:custGeom>
              <a:solidFill>
                <a:srgbClr val="000000"/>
              </a:solidFill>
              <a:ln w="9525">
                <a:noFill/>
                <a:round/>
                <a:headEnd/>
                <a:tailEnd/>
              </a:ln>
            </p:spPr>
            <p:txBody>
              <a:bodyPr/>
              <a:lstStyle/>
              <a:p>
                <a:endParaRPr lang="en-US">
                  <a:solidFill>
                    <a:srgbClr val="000000"/>
                  </a:solidFill>
                </a:endParaRPr>
              </a:p>
            </p:txBody>
          </p:sp>
          <p:sp>
            <p:nvSpPr>
              <p:cNvPr id="25875" name="Freeform 188"/>
              <p:cNvSpPr>
                <a:spLocks/>
              </p:cNvSpPr>
              <p:nvPr/>
            </p:nvSpPr>
            <p:spPr bwMode="auto">
              <a:xfrm>
                <a:off x="9171" y="6925"/>
                <a:ext cx="139" cy="45"/>
              </a:xfrm>
              <a:custGeom>
                <a:avLst/>
                <a:gdLst>
                  <a:gd name="T0" fmla="*/ 4 w 139"/>
                  <a:gd name="T1" fmla="*/ 45 h 45"/>
                  <a:gd name="T2" fmla="*/ 11 w 139"/>
                  <a:gd name="T3" fmla="*/ 40 h 45"/>
                  <a:gd name="T4" fmla="*/ 17 w 139"/>
                  <a:gd name="T5" fmla="*/ 36 h 45"/>
                  <a:gd name="T6" fmla="*/ 24 w 139"/>
                  <a:gd name="T7" fmla="*/ 31 h 45"/>
                  <a:gd name="T8" fmla="*/ 32 w 139"/>
                  <a:gd name="T9" fmla="*/ 28 h 45"/>
                  <a:gd name="T10" fmla="*/ 39 w 139"/>
                  <a:gd name="T11" fmla="*/ 25 h 45"/>
                  <a:gd name="T12" fmla="*/ 48 w 139"/>
                  <a:gd name="T13" fmla="*/ 22 h 45"/>
                  <a:gd name="T14" fmla="*/ 56 w 139"/>
                  <a:gd name="T15" fmla="*/ 20 h 45"/>
                  <a:gd name="T16" fmla="*/ 65 w 139"/>
                  <a:gd name="T17" fmla="*/ 18 h 45"/>
                  <a:gd name="T18" fmla="*/ 73 w 139"/>
                  <a:gd name="T19" fmla="*/ 17 h 45"/>
                  <a:gd name="T20" fmla="*/ 80 w 139"/>
                  <a:gd name="T21" fmla="*/ 17 h 45"/>
                  <a:gd name="T22" fmla="*/ 89 w 139"/>
                  <a:gd name="T23" fmla="*/ 18 h 45"/>
                  <a:gd name="T24" fmla="*/ 96 w 139"/>
                  <a:gd name="T25" fmla="*/ 18 h 45"/>
                  <a:gd name="T26" fmla="*/ 104 w 139"/>
                  <a:gd name="T27" fmla="*/ 20 h 45"/>
                  <a:gd name="T28" fmla="*/ 112 w 139"/>
                  <a:gd name="T29" fmla="*/ 21 h 45"/>
                  <a:gd name="T30" fmla="*/ 119 w 139"/>
                  <a:gd name="T31" fmla="*/ 22 h 45"/>
                  <a:gd name="T32" fmla="*/ 128 w 139"/>
                  <a:gd name="T33" fmla="*/ 22 h 45"/>
                  <a:gd name="T34" fmla="*/ 133 w 139"/>
                  <a:gd name="T35" fmla="*/ 21 h 45"/>
                  <a:gd name="T36" fmla="*/ 136 w 139"/>
                  <a:gd name="T37" fmla="*/ 19 h 45"/>
                  <a:gd name="T38" fmla="*/ 139 w 139"/>
                  <a:gd name="T39" fmla="*/ 17 h 45"/>
                  <a:gd name="T40" fmla="*/ 138 w 139"/>
                  <a:gd name="T41" fmla="*/ 13 h 45"/>
                  <a:gd name="T42" fmla="*/ 132 w 139"/>
                  <a:gd name="T43" fmla="*/ 7 h 45"/>
                  <a:gd name="T44" fmla="*/ 124 w 139"/>
                  <a:gd name="T45" fmla="*/ 3 h 45"/>
                  <a:gd name="T46" fmla="*/ 114 w 139"/>
                  <a:gd name="T47" fmla="*/ 1 h 45"/>
                  <a:gd name="T48" fmla="*/ 105 w 139"/>
                  <a:gd name="T49" fmla="*/ 0 h 45"/>
                  <a:gd name="T50" fmla="*/ 95 w 139"/>
                  <a:gd name="T51" fmla="*/ 1 h 45"/>
                  <a:gd name="T52" fmla="*/ 85 w 139"/>
                  <a:gd name="T53" fmla="*/ 2 h 45"/>
                  <a:gd name="T54" fmla="*/ 76 w 139"/>
                  <a:gd name="T55" fmla="*/ 4 h 45"/>
                  <a:gd name="T56" fmla="*/ 67 w 139"/>
                  <a:gd name="T57" fmla="*/ 6 h 45"/>
                  <a:gd name="T58" fmla="*/ 57 w 139"/>
                  <a:gd name="T59" fmla="*/ 9 h 45"/>
                  <a:gd name="T60" fmla="*/ 49 w 139"/>
                  <a:gd name="T61" fmla="*/ 12 h 45"/>
                  <a:gd name="T62" fmla="*/ 39 w 139"/>
                  <a:gd name="T63" fmla="*/ 17 h 45"/>
                  <a:gd name="T64" fmla="*/ 30 w 139"/>
                  <a:gd name="T65" fmla="*/ 21 h 45"/>
                  <a:gd name="T66" fmla="*/ 23 w 139"/>
                  <a:gd name="T67" fmla="*/ 26 h 45"/>
                  <a:gd name="T68" fmla="*/ 15 w 139"/>
                  <a:gd name="T69" fmla="*/ 31 h 45"/>
                  <a:gd name="T70" fmla="*/ 7 w 139"/>
                  <a:gd name="T71" fmla="*/ 37 h 45"/>
                  <a:gd name="T72" fmla="*/ 1 w 139"/>
                  <a:gd name="T73" fmla="*/ 43 h 45"/>
                  <a:gd name="T74" fmla="*/ 0 w 139"/>
                  <a:gd name="T75" fmla="*/ 44 h 45"/>
                  <a:gd name="T76" fmla="*/ 0 w 139"/>
                  <a:gd name="T77" fmla="*/ 45 h 45"/>
                  <a:gd name="T78" fmla="*/ 1 w 139"/>
                  <a:gd name="T79" fmla="*/ 45 h 45"/>
                  <a:gd name="T80" fmla="*/ 4 w 139"/>
                  <a:gd name="T81" fmla="*/ 45 h 45"/>
                  <a:gd name="T82" fmla="*/ 4 w 139"/>
                  <a:gd name="T83" fmla="*/ 45 h 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9"/>
                  <a:gd name="T127" fmla="*/ 0 h 45"/>
                  <a:gd name="T128" fmla="*/ 139 w 139"/>
                  <a:gd name="T129" fmla="*/ 45 h 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9" h="45">
                    <a:moveTo>
                      <a:pt x="4" y="45"/>
                    </a:moveTo>
                    <a:lnTo>
                      <a:pt x="11" y="40"/>
                    </a:lnTo>
                    <a:lnTo>
                      <a:pt x="17" y="36"/>
                    </a:lnTo>
                    <a:lnTo>
                      <a:pt x="24" y="31"/>
                    </a:lnTo>
                    <a:lnTo>
                      <a:pt x="32" y="28"/>
                    </a:lnTo>
                    <a:lnTo>
                      <a:pt x="39" y="25"/>
                    </a:lnTo>
                    <a:lnTo>
                      <a:pt x="48" y="22"/>
                    </a:lnTo>
                    <a:lnTo>
                      <a:pt x="56" y="20"/>
                    </a:lnTo>
                    <a:lnTo>
                      <a:pt x="65" y="18"/>
                    </a:lnTo>
                    <a:lnTo>
                      <a:pt x="73" y="17"/>
                    </a:lnTo>
                    <a:lnTo>
                      <a:pt x="80" y="17"/>
                    </a:lnTo>
                    <a:lnTo>
                      <a:pt x="89" y="18"/>
                    </a:lnTo>
                    <a:lnTo>
                      <a:pt x="96" y="18"/>
                    </a:lnTo>
                    <a:lnTo>
                      <a:pt x="104" y="20"/>
                    </a:lnTo>
                    <a:lnTo>
                      <a:pt x="112" y="21"/>
                    </a:lnTo>
                    <a:lnTo>
                      <a:pt x="119" y="22"/>
                    </a:lnTo>
                    <a:lnTo>
                      <a:pt x="128" y="22"/>
                    </a:lnTo>
                    <a:lnTo>
                      <a:pt x="133" y="21"/>
                    </a:lnTo>
                    <a:lnTo>
                      <a:pt x="136" y="19"/>
                    </a:lnTo>
                    <a:lnTo>
                      <a:pt x="139" y="17"/>
                    </a:lnTo>
                    <a:lnTo>
                      <a:pt x="138" y="13"/>
                    </a:lnTo>
                    <a:lnTo>
                      <a:pt x="132" y="7"/>
                    </a:lnTo>
                    <a:lnTo>
                      <a:pt x="124" y="3"/>
                    </a:lnTo>
                    <a:lnTo>
                      <a:pt x="114" y="1"/>
                    </a:lnTo>
                    <a:lnTo>
                      <a:pt x="105" y="0"/>
                    </a:lnTo>
                    <a:lnTo>
                      <a:pt x="95" y="1"/>
                    </a:lnTo>
                    <a:lnTo>
                      <a:pt x="85" y="2"/>
                    </a:lnTo>
                    <a:lnTo>
                      <a:pt x="76" y="4"/>
                    </a:lnTo>
                    <a:lnTo>
                      <a:pt x="67" y="6"/>
                    </a:lnTo>
                    <a:lnTo>
                      <a:pt x="57" y="9"/>
                    </a:lnTo>
                    <a:lnTo>
                      <a:pt x="49" y="12"/>
                    </a:lnTo>
                    <a:lnTo>
                      <a:pt x="39" y="17"/>
                    </a:lnTo>
                    <a:lnTo>
                      <a:pt x="30" y="21"/>
                    </a:lnTo>
                    <a:lnTo>
                      <a:pt x="23" y="26"/>
                    </a:lnTo>
                    <a:lnTo>
                      <a:pt x="15" y="31"/>
                    </a:lnTo>
                    <a:lnTo>
                      <a:pt x="7" y="37"/>
                    </a:lnTo>
                    <a:lnTo>
                      <a:pt x="1" y="43"/>
                    </a:lnTo>
                    <a:lnTo>
                      <a:pt x="0" y="44"/>
                    </a:lnTo>
                    <a:lnTo>
                      <a:pt x="0" y="45"/>
                    </a:lnTo>
                    <a:lnTo>
                      <a:pt x="1" y="45"/>
                    </a:lnTo>
                    <a:lnTo>
                      <a:pt x="4" y="45"/>
                    </a:lnTo>
                    <a:close/>
                  </a:path>
                </a:pathLst>
              </a:custGeom>
              <a:solidFill>
                <a:srgbClr val="000000"/>
              </a:solidFill>
              <a:ln w="9525">
                <a:noFill/>
                <a:round/>
                <a:headEnd/>
                <a:tailEnd/>
              </a:ln>
            </p:spPr>
            <p:txBody>
              <a:bodyPr/>
              <a:lstStyle/>
              <a:p>
                <a:endParaRPr lang="en-US">
                  <a:solidFill>
                    <a:srgbClr val="000000"/>
                  </a:solidFill>
                </a:endParaRPr>
              </a:p>
            </p:txBody>
          </p:sp>
          <p:sp>
            <p:nvSpPr>
              <p:cNvPr id="25876" name="Freeform 189"/>
              <p:cNvSpPr>
                <a:spLocks/>
              </p:cNvSpPr>
              <p:nvPr/>
            </p:nvSpPr>
            <p:spPr bwMode="auto">
              <a:xfrm>
                <a:off x="9234" y="6975"/>
                <a:ext cx="67" cy="28"/>
              </a:xfrm>
              <a:custGeom>
                <a:avLst/>
                <a:gdLst>
                  <a:gd name="T0" fmla="*/ 0 w 67"/>
                  <a:gd name="T1" fmla="*/ 4 h 28"/>
                  <a:gd name="T2" fmla="*/ 9 w 67"/>
                  <a:gd name="T3" fmla="*/ 4 h 28"/>
                  <a:gd name="T4" fmla="*/ 17 w 67"/>
                  <a:gd name="T5" fmla="*/ 4 h 28"/>
                  <a:gd name="T6" fmla="*/ 25 w 67"/>
                  <a:gd name="T7" fmla="*/ 5 h 28"/>
                  <a:gd name="T8" fmla="*/ 33 w 67"/>
                  <a:gd name="T9" fmla="*/ 7 h 28"/>
                  <a:gd name="T10" fmla="*/ 41 w 67"/>
                  <a:gd name="T11" fmla="*/ 11 h 28"/>
                  <a:gd name="T12" fmla="*/ 48 w 67"/>
                  <a:gd name="T13" fmla="*/ 16 h 28"/>
                  <a:gd name="T14" fmla="*/ 53 w 67"/>
                  <a:gd name="T15" fmla="*/ 21 h 28"/>
                  <a:gd name="T16" fmla="*/ 59 w 67"/>
                  <a:gd name="T17" fmla="*/ 28 h 28"/>
                  <a:gd name="T18" fmla="*/ 61 w 67"/>
                  <a:gd name="T19" fmla="*/ 28 h 28"/>
                  <a:gd name="T20" fmla="*/ 65 w 67"/>
                  <a:gd name="T21" fmla="*/ 27 h 28"/>
                  <a:gd name="T22" fmla="*/ 67 w 67"/>
                  <a:gd name="T23" fmla="*/ 24 h 28"/>
                  <a:gd name="T24" fmla="*/ 67 w 67"/>
                  <a:gd name="T25" fmla="*/ 22 h 28"/>
                  <a:gd name="T26" fmla="*/ 62 w 67"/>
                  <a:gd name="T27" fmla="*/ 14 h 28"/>
                  <a:gd name="T28" fmla="*/ 56 w 67"/>
                  <a:gd name="T29" fmla="*/ 8 h 28"/>
                  <a:gd name="T30" fmla="*/ 49 w 67"/>
                  <a:gd name="T31" fmla="*/ 4 h 28"/>
                  <a:gd name="T32" fmla="*/ 41 w 67"/>
                  <a:gd name="T33" fmla="*/ 1 h 28"/>
                  <a:gd name="T34" fmla="*/ 31 w 67"/>
                  <a:gd name="T35" fmla="*/ 0 h 28"/>
                  <a:gd name="T36" fmla="*/ 21 w 67"/>
                  <a:gd name="T37" fmla="*/ 0 h 28"/>
                  <a:gd name="T38" fmla="*/ 11 w 67"/>
                  <a:gd name="T39" fmla="*/ 1 h 28"/>
                  <a:gd name="T40" fmla="*/ 2 w 67"/>
                  <a:gd name="T41" fmla="*/ 3 h 28"/>
                  <a:gd name="T42" fmla="*/ 0 w 67"/>
                  <a:gd name="T43" fmla="*/ 3 h 28"/>
                  <a:gd name="T44" fmla="*/ 0 w 67"/>
                  <a:gd name="T45" fmla="*/ 4 h 28"/>
                  <a:gd name="T46" fmla="*/ 0 w 67"/>
                  <a:gd name="T47" fmla="*/ 4 h 28"/>
                  <a:gd name="T48" fmla="*/ 0 w 67"/>
                  <a:gd name="T49" fmla="*/ 4 h 28"/>
                  <a:gd name="T50" fmla="*/ 0 w 67"/>
                  <a:gd name="T51" fmla="*/ 4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28"/>
                  <a:gd name="T80" fmla="*/ 67 w 67"/>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28">
                    <a:moveTo>
                      <a:pt x="0" y="4"/>
                    </a:moveTo>
                    <a:lnTo>
                      <a:pt x="9" y="4"/>
                    </a:lnTo>
                    <a:lnTo>
                      <a:pt x="17" y="4"/>
                    </a:lnTo>
                    <a:lnTo>
                      <a:pt x="25" y="5"/>
                    </a:lnTo>
                    <a:lnTo>
                      <a:pt x="33" y="7"/>
                    </a:lnTo>
                    <a:lnTo>
                      <a:pt x="41" y="11"/>
                    </a:lnTo>
                    <a:lnTo>
                      <a:pt x="48" y="16"/>
                    </a:lnTo>
                    <a:lnTo>
                      <a:pt x="53" y="21"/>
                    </a:lnTo>
                    <a:lnTo>
                      <a:pt x="59" y="28"/>
                    </a:lnTo>
                    <a:lnTo>
                      <a:pt x="61" y="28"/>
                    </a:lnTo>
                    <a:lnTo>
                      <a:pt x="65" y="27"/>
                    </a:lnTo>
                    <a:lnTo>
                      <a:pt x="67" y="24"/>
                    </a:lnTo>
                    <a:lnTo>
                      <a:pt x="67" y="22"/>
                    </a:lnTo>
                    <a:lnTo>
                      <a:pt x="62" y="14"/>
                    </a:lnTo>
                    <a:lnTo>
                      <a:pt x="56" y="8"/>
                    </a:lnTo>
                    <a:lnTo>
                      <a:pt x="49" y="4"/>
                    </a:lnTo>
                    <a:lnTo>
                      <a:pt x="41" y="1"/>
                    </a:lnTo>
                    <a:lnTo>
                      <a:pt x="31" y="0"/>
                    </a:lnTo>
                    <a:lnTo>
                      <a:pt x="21" y="0"/>
                    </a:lnTo>
                    <a:lnTo>
                      <a:pt x="11" y="1"/>
                    </a:lnTo>
                    <a:lnTo>
                      <a:pt x="2" y="3"/>
                    </a:lnTo>
                    <a:lnTo>
                      <a:pt x="0" y="3"/>
                    </a:lnTo>
                    <a:lnTo>
                      <a:pt x="0" y="4"/>
                    </a:lnTo>
                    <a:close/>
                  </a:path>
                </a:pathLst>
              </a:custGeom>
              <a:solidFill>
                <a:srgbClr val="000000"/>
              </a:solidFill>
              <a:ln w="9525">
                <a:noFill/>
                <a:round/>
                <a:headEnd/>
                <a:tailEnd/>
              </a:ln>
            </p:spPr>
            <p:txBody>
              <a:bodyPr/>
              <a:lstStyle/>
              <a:p>
                <a:endParaRPr lang="en-US">
                  <a:solidFill>
                    <a:srgbClr val="000000"/>
                  </a:solidFill>
                </a:endParaRPr>
              </a:p>
            </p:txBody>
          </p:sp>
          <p:sp>
            <p:nvSpPr>
              <p:cNvPr id="25877" name="Freeform 190"/>
              <p:cNvSpPr>
                <a:spLocks/>
              </p:cNvSpPr>
              <p:nvPr/>
            </p:nvSpPr>
            <p:spPr bwMode="auto">
              <a:xfrm>
                <a:off x="9025" y="6732"/>
                <a:ext cx="122" cy="91"/>
              </a:xfrm>
              <a:custGeom>
                <a:avLst/>
                <a:gdLst>
                  <a:gd name="T0" fmla="*/ 1 w 122"/>
                  <a:gd name="T1" fmla="*/ 91 h 91"/>
                  <a:gd name="T2" fmla="*/ 12 w 122"/>
                  <a:gd name="T3" fmla="*/ 86 h 91"/>
                  <a:gd name="T4" fmla="*/ 23 w 122"/>
                  <a:gd name="T5" fmla="*/ 80 h 91"/>
                  <a:gd name="T6" fmla="*/ 34 w 122"/>
                  <a:gd name="T7" fmla="*/ 75 h 91"/>
                  <a:gd name="T8" fmla="*/ 45 w 122"/>
                  <a:gd name="T9" fmla="*/ 70 h 91"/>
                  <a:gd name="T10" fmla="*/ 57 w 122"/>
                  <a:gd name="T11" fmla="*/ 65 h 91"/>
                  <a:gd name="T12" fmla="*/ 69 w 122"/>
                  <a:gd name="T13" fmla="*/ 60 h 91"/>
                  <a:gd name="T14" fmla="*/ 81 w 122"/>
                  <a:gd name="T15" fmla="*/ 56 h 91"/>
                  <a:gd name="T16" fmla="*/ 94 w 122"/>
                  <a:gd name="T17" fmla="*/ 54 h 91"/>
                  <a:gd name="T18" fmla="*/ 106 w 122"/>
                  <a:gd name="T19" fmla="*/ 50 h 91"/>
                  <a:gd name="T20" fmla="*/ 116 w 122"/>
                  <a:gd name="T21" fmla="*/ 42 h 91"/>
                  <a:gd name="T22" fmla="*/ 120 w 122"/>
                  <a:gd name="T23" fmla="*/ 32 h 91"/>
                  <a:gd name="T24" fmla="*/ 122 w 122"/>
                  <a:gd name="T25" fmla="*/ 21 h 91"/>
                  <a:gd name="T26" fmla="*/ 120 w 122"/>
                  <a:gd name="T27" fmla="*/ 11 h 91"/>
                  <a:gd name="T28" fmla="*/ 114 w 122"/>
                  <a:gd name="T29" fmla="*/ 4 h 91"/>
                  <a:gd name="T30" fmla="*/ 105 w 122"/>
                  <a:gd name="T31" fmla="*/ 0 h 91"/>
                  <a:gd name="T32" fmla="*/ 91 w 122"/>
                  <a:gd name="T33" fmla="*/ 1 h 91"/>
                  <a:gd name="T34" fmla="*/ 100 w 122"/>
                  <a:gd name="T35" fmla="*/ 4 h 91"/>
                  <a:gd name="T36" fmla="*/ 107 w 122"/>
                  <a:gd name="T37" fmla="*/ 8 h 91"/>
                  <a:gd name="T38" fmla="*/ 114 w 122"/>
                  <a:gd name="T39" fmla="*/ 11 h 91"/>
                  <a:gd name="T40" fmla="*/ 122 w 122"/>
                  <a:gd name="T41" fmla="*/ 15 h 91"/>
                  <a:gd name="T42" fmla="*/ 118 w 122"/>
                  <a:gd name="T43" fmla="*/ 8 h 91"/>
                  <a:gd name="T44" fmla="*/ 111 w 122"/>
                  <a:gd name="T45" fmla="*/ 3 h 91"/>
                  <a:gd name="T46" fmla="*/ 101 w 122"/>
                  <a:gd name="T47" fmla="*/ 0 h 91"/>
                  <a:gd name="T48" fmla="*/ 91 w 122"/>
                  <a:gd name="T49" fmla="*/ 1 h 91"/>
                  <a:gd name="T50" fmla="*/ 84 w 122"/>
                  <a:gd name="T51" fmla="*/ 3 h 91"/>
                  <a:gd name="T52" fmla="*/ 77 w 122"/>
                  <a:gd name="T53" fmla="*/ 6 h 91"/>
                  <a:gd name="T54" fmla="*/ 69 w 122"/>
                  <a:gd name="T55" fmla="*/ 9 h 91"/>
                  <a:gd name="T56" fmla="*/ 63 w 122"/>
                  <a:gd name="T57" fmla="*/ 13 h 91"/>
                  <a:gd name="T58" fmla="*/ 57 w 122"/>
                  <a:gd name="T59" fmla="*/ 17 h 91"/>
                  <a:gd name="T60" fmla="*/ 51 w 122"/>
                  <a:gd name="T61" fmla="*/ 21 h 91"/>
                  <a:gd name="T62" fmla="*/ 45 w 122"/>
                  <a:gd name="T63" fmla="*/ 27 h 91"/>
                  <a:gd name="T64" fmla="*/ 39 w 122"/>
                  <a:gd name="T65" fmla="*/ 31 h 91"/>
                  <a:gd name="T66" fmla="*/ 32 w 122"/>
                  <a:gd name="T67" fmla="*/ 37 h 91"/>
                  <a:gd name="T68" fmla="*/ 25 w 122"/>
                  <a:gd name="T69" fmla="*/ 44 h 91"/>
                  <a:gd name="T70" fmla="*/ 21 w 122"/>
                  <a:gd name="T71" fmla="*/ 51 h 91"/>
                  <a:gd name="T72" fmla="*/ 16 w 122"/>
                  <a:gd name="T73" fmla="*/ 59 h 91"/>
                  <a:gd name="T74" fmla="*/ 12 w 122"/>
                  <a:gd name="T75" fmla="*/ 68 h 91"/>
                  <a:gd name="T76" fmla="*/ 8 w 122"/>
                  <a:gd name="T77" fmla="*/ 76 h 91"/>
                  <a:gd name="T78" fmla="*/ 5 w 122"/>
                  <a:gd name="T79" fmla="*/ 83 h 91"/>
                  <a:gd name="T80" fmla="*/ 0 w 122"/>
                  <a:gd name="T81" fmla="*/ 91 h 91"/>
                  <a:gd name="T82" fmla="*/ 0 w 122"/>
                  <a:gd name="T83" fmla="*/ 91 h 91"/>
                  <a:gd name="T84" fmla="*/ 0 w 122"/>
                  <a:gd name="T85" fmla="*/ 91 h 91"/>
                  <a:gd name="T86" fmla="*/ 0 w 122"/>
                  <a:gd name="T87" fmla="*/ 91 h 91"/>
                  <a:gd name="T88" fmla="*/ 1 w 122"/>
                  <a:gd name="T89" fmla="*/ 91 h 91"/>
                  <a:gd name="T90" fmla="*/ 1 w 122"/>
                  <a:gd name="T91" fmla="*/ 91 h 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2"/>
                  <a:gd name="T139" fmla="*/ 0 h 91"/>
                  <a:gd name="T140" fmla="*/ 122 w 122"/>
                  <a:gd name="T141" fmla="*/ 91 h 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2" h="91">
                    <a:moveTo>
                      <a:pt x="1" y="91"/>
                    </a:moveTo>
                    <a:lnTo>
                      <a:pt x="12" y="86"/>
                    </a:lnTo>
                    <a:lnTo>
                      <a:pt x="23" y="80"/>
                    </a:lnTo>
                    <a:lnTo>
                      <a:pt x="34" y="75"/>
                    </a:lnTo>
                    <a:lnTo>
                      <a:pt x="45" y="70"/>
                    </a:lnTo>
                    <a:lnTo>
                      <a:pt x="57" y="65"/>
                    </a:lnTo>
                    <a:lnTo>
                      <a:pt x="69" y="60"/>
                    </a:lnTo>
                    <a:lnTo>
                      <a:pt x="81" y="56"/>
                    </a:lnTo>
                    <a:lnTo>
                      <a:pt x="94" y="54"/>
                    </a:lnTo>
                    <a:lnTo>
                      <a:pt x="106" y="50"/>
                    </a:lnTo>
                    <a:lnTo>
                      <a:pt x="116" y="42"/>
                    </a:lnTo>
                    <a:lnTo>
                      <a:pt x="120" y="32"/>
                    </a:lnTo>
                    <a:lnTo>
                      <a:pt x="122" y="21"/>
                    </a:lnTo>
                    <a:lnTo>
                      <a:pt x="120" y="11"/>
                    </a:lnTo>
                    <a:lnTo>
                      <a:pt x="114" y="4"/>
                    </a:lnTo>
                    <a:lnTo>
                      <a:pt x="105" y="0"/>
                    </a:lnTo>
                    <a:lnTo>
                      <a:pt x="91" y="1"/>
                    </a:lnTo>
                    <a:lnTo>
                      <a:pt x="100" y="4"/>
                    </a:lnTo>
                    <a:lnTo>
                      <a:pt x="107" y="8"/>
                    </a:lnTo>
                    <a:lnTo>
                      <a:pt x="114" y="11"/>
                    </a:lnTo>
                    <a:lnTo>
                      <a:pt x="122" y="15"/>
                    </a:lnTo>
                    <a:lnTo>
                      <a:pt x="118" y="8"/>
                    </a:lnTo>
                    <a:lnTo>
                      <a:pt x="111" y="3"/>
                    </a:lnTo>
                    <a:lnTo>
                      <a:pt x="101" y="0"/>
                    </a:lnTo>
                    <a:lnTo>
                      <a:pt x="91" y="1"/>
                    </a:lnTo>
                    <a:lnTo>
                      <a:pt x="84" y="3"/>
                    </a:lnTo>
                    <a:lnTo>
                      <a:pt x="77" y="6"/>
                    </a:lnTo>
                    <a:lnTo>
                      <a:pt x="69" y="9"/>
                    </a:lnTo>
                    <a:lnTo>
                      <a:pt x="63" y="13"/>
                    </a:lnTo>
                    <a:lnTo>
                      <a:pt x="57" y="17"/>
                    </a:lnTo>
                    <a:lnTo>
                      <a:pt x="51" y="21"/>
                    </a:lnTo>
                    <a:lnTo>
                      <a:pt x="45" y="27"/>
                    </a:lnTo>
                    <a:lnTo>
                      <a:pt x="39" y="31"/>
                    </a:lnTo>
                    <a:lnTo>
                      <a:pt x="32" y="37"/>
                    </a:lnTo>
                    <a:lnTo>
                      <a:pt x="25" y="44"/>
                    </a:lnTo>
                    <a:lnTo>
                      <a:pt x="21" y="51"/>
                    </a:lnTo>
                    <a:lnTo>
                      <a:pt x="16" y="59"/>
                    </a:lnTo>
                    <a:lnTo>
                      <a:pt x="12" y="68"/>
                    </a:lnTo>
                    <a:lnTo>
                      <a:pt x="8" y="76"/>
                    </a:lnTo>
                    <a:lnTo>
                      <a:pt x="5" y="83"/>
                    </a:lnTo>
                    <a:lnTo>
                      <a:pt x="0" y="91"/>
                    </a:lnTo>
                    <a:lnTo>
                      <a:pt x="1" y="91"/>
                    </a:lnTo>
                    <a:close/>
                  </a:path>
                </a:pathLst>
              </a:custGeom>
              <a:solidFill>
                <a:srgbClr val="000000"/>
              </a:solidFill>
              <a:ln w="9525">
                <a:noFill/>
                <a:round/>
                <a:headEnd/>
                <a:tailEnd/>
              </a:ln>
            </p:spPr>
            <p:txBody>
              <a:bodyPr/>
              <a:lstStyle/>
              <a:p>
                <a:endParaRPr lang="en-US">
                  <a:solidFill>
                    <a:srgbClr val="000000"/>
                  </a:solidFill>
                </a:endParaRPr>
              </a:p>
            </p:txBody>
          </p:sp>
          <p:sp>
            <p:nvSpPr>
              <p:cNvPr id="25878" name="Freeform 191"/>
              <p:cNvSpPr>
                <a:spLocks/>
              </p:cNvSpPr>
              <p:nvPr/>
            </p:nvSpPr>
            <p:spPr bwMode="auto">
              <a:xfrm>
                <a:off x="9072" y="6792"/>
                <a:ext cx="128" cy="59"/>
              </a:xfrm>
              <a:custGeom>
                <a:avLst/>
                <a:gdLst>
                  <a:gd name="T0" fmla="*/ 2 w 128"/>
                  <a:gd name="T1" fmla="*/ 59 h 59"/>
                  <a:gd name="T2" fmla="*/ 13 w 128"/>
                  <a:gd name="T3" fmla="*/ 58 h 59"/>
                  <a:gd name="T4" fmla="*/ 24 w 128"/>
                  <a:gd name="T5" fmla="*/ 57 h 59"/>
                  <a:gd name="T6" fmla="*/ 34 w 128"/>
                  <a:gd name="T7" fmla="*/ 56 h 59"/>
                  <a:gd name="T8" fmla="*/ 44 w 128"/>
                  <a:gd name="T9" fmla="*/ 55 h 59"/>
                  <a:gd name="T10" fmla="*/ 55 w 128"/>
                  <a:gd name="T11" fmla="*/ 54 h 59"/>
                  <a:gd name="T12" fmla="*/ 66 w 128"/>
                  <a:gd name="T13" fmla="*/ 53 h 59"/>
                  <a:gd name="T14" fmla="*/ 76 w 128"/>
                  <a:gd name="T15" fmla="*/ 53 h 59"/>
                  <a:gd name="T16" fmla="*/ 87 w 128"/>
                  <a:gd name="T17" fmla="*/ 53 h 59"/>
                  <a:gd name="T18" fmla="*/ 93 w 128"/>
                  <a:gd name="T19" fmla="*/ 53 h 59"/>
                  <a:gd name="T20" fmla="*/ 98 w 128"/>
                  <a:gd name="T21" fmla="*/ 52 h 59"/>
                  <a:gd name="T22" fmla="*/ 104 w 128"/>
                  <a:gd name="T23" fmla="*/ 50 h 59"/>
                  <a:gd name="T24" fmla="*/ 109 w 128"/>
                  <a:gd name="T25" fmla="*/ 48 h 59"/>
                  <a:gd name="T26" fmla="*/ 112 w 128"/>
                  <a:gd name="T27" fmla="*/ 46 h 59"/>
                  <a:gd name="T28" fmla="*/ 117 w 128"/>
                  <a:gd name="T29" fmla="*/ 41 h 59"/>
                  <a:gd name="T30" fmla="*/ 121 w 128"/>
                  <a:gd name="T31" fmla="*/ 38 h 59"/>
                  <a:gd name="T32" fmla="*/ 123 w 128"/>
                  <a:gd name="T33" fmla="*/ 34 h 59"/>
                  <a:gd name="T34" fmla="*/ 125 w 128"/>
                  <a:gd name="T35" fmla="*/ 33 h 59"/>
                  <a:gd name="T36" fmla="*/ 125 w 128"/>
                  <a:gd name="T37" fmla="*/ 32 h 59"/>
                  <a:gd name="T38" fmla="*/ 125 w 128"/>
                  <a:gd name="T39" fmla="*/ 32 h 59"/>
                  <a:gd name="T40" fmla="*/ 126 w 128"/>
                  <a:gd name="T41" fmla="*/ 31 h 59"/>
                  <a:gd name="T42" fmla="*/ 128 w 128"/>
                  <a:gd name="T43" fmla="*/ 25 h 59"/>
                  <a:gd name="T44" fmla="*/ 128 w 128"/>
                  <a:gd name="T45" fmla="*/ 19 h 59"/>
                  <a:gd name="T46" fmla="*/ 126 w 128"/>
                  <a:gd name="T47" fmla="*/ 13 h 59"/>
                  <a:gd name="T48" fmla="*/ 121 w 128"/>
                  <a:gd name="T49" fmla="*/ 7 h 59"/>
                  <a:gd name="T50" fmla="*/ 120 w 128"/>
                  <a:gd name="T51" fmla="*/ 7 h 59"/>
                  <a:gd name="T52" fmla="*/ 120 w 128"/>
                  <a:gd name="T53" fmla="*/ 6 h 59"/>
                  <a:gd name="T54" fmla="*/ 119 w 128"/>
                  <a:gd name="T55" fmla="*/ 6 h 59"/>
                  <a:gd name="T56" fmla="*/ 117 w 128"/>
                  <a:gd name="T57" fmla="*/ 5 h 59"/>
                  <a:gd name="T58" fmla="*/ 110 w 128"/>
                  <a:gd name="T59" fmla="*/ 1 h 59"/>
                  <a:gd name="T60" fmla="*/ 101 w 128"/>
                  <a:gd name="T61" fmla="*/ 0 h 59"/>
                  <a:gd name="T62" fmla="*/ 93 w 128"/>
                  <a:gd name="T63" fmla="*/ 1 h 59"/>
                  <a:gd name="T64" fmla="*/ 86 w 128"/>
                  <a:gd name="T65" fmla="*/ 4 h 59"/>
                  <a:gd name="T66" fmla="*/ 81 w 128"/>
                  <a:gd name="T67" fmla="*/ 6 h 59"/>
                  <a:gd name="T68" fmla="*/ 75 w 128"/>
                  <a:gd name="T69" fmla="*/ 9 h 59"/>
                  <a:gd name="T70" fmla="*/ 70 w 128"/>
                  <a:gd name="T71" fmla="*/ 11 h 59"/>
                  <a:gd name="T72" fmla="*/ 65 w 128"/>
                  <a:gd name="T73" fmla="*/ 14 h 59"/>
                  <a:gd name="T74" fmla="*/ 59 w 128"/>
                  <a:gd name="T75" fmla="*/ 16 h 59"/>
                  <a:gd name="T76" fmla="*/ 54 w 128"/>
                  <a:gd name="T77" fmla="*/ 19 h 59"/>
                  <a:gd name="T78" fmla="*/ 49 w 128"/>
                  <a:gd name="T79" fmla="*/ 22 h 59"/>
                  <a:gd name="T80" fmla="*/ 44 w 128"/>
                  <a:gd name="T81" fmla="*/ 25 h 59"/>
                  <a:gd name="T82" fmla="*/ 39 w 128"/>
                  <a:gd name="T83" fmla="*/ 28 h 59"/>
                  <a:gd name="T84" fmla="*/ 33 w 128"/>
                  <a:gd name="T85" fmla="*/ 32 h 59"/>
                  <a:gd name="T86" fmla="*/ 28 w 128"/>
                  <a:gd name="T87" fmla="*/ 36 h 59"/>
                  <a:gd name="T88" fmla="*/ 24 w 128"/>
                  <a:gd name="T89" fmla="*/ 40 h 59"/>
                  <a:gd name="T90" fmla="*/ 17 w 128"/>
                  <a:gd name="T91" fmla="*/ 43 h 59"/>
                  <a:gd name="T92" fmla="*/ 13 w 128"/>
                  <a:gd name="T93" fmla="*/ 48 h 59"/>
                  <a:gd name="T94" fmla="*/ 6 w 128"/>
                  <a:gd name="T95" fmla="*/ 52 h 59"/>
                  <a:gd name="T96" fmla="*/ 2 w 128"/>
                  <a:gd name="T97" fmla="*/ 56 h 59"/>
                  <a:gd name="T98" fmla="*/ 0 w 128"/>
                  <a:gd name="T99" fmla="*/ 57 h 59"/>
                  <a:gd name="T100" fmla="*/ 0 w 128"/>
                  <a:gd name="T101" fmla="*/ 58 h 59"/>
                  <a:gd name="T102" fmla="*/ 0 w 128"/>
                  <a:gd name="T103" fmla="*/ 59 h 59"/>
                  <a:gd name="T104" fmla="*/ 2 w 128"/>
                  <a:gd name="T105" fmla="*/ 59 h 59"/>
                  <a:gd name="T106" fmla="*/ 2 w 128"/>
                  <a:gd name="T107" fmla="*/ 59 h 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8"/>
                  <a:gd name="T163" fmla="*/ 0 h 59"/>
                  <a:gd name="T164" fmla="*/ 128 w 128"/>
                  <a:gd name="T165" fmla="*/ 59 h 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8" h="59">
                    <a:moveTo>
                      <a:pt x="2" y="59"/>
                    </a:moveTo>
                    <a:lnTo>
                      <a:pt x="13" y="58"/>
                    </a:lnTo>
                    <a:lnTo>
                      <a:pt x="24" y="57"/>
                    </a:lnTo>
                    <a:lnTo>
                      <a:pt x="34" y="56"/>
                    </a:lnTo>
                    <a:lnTo>
                      <a:pt x="44" y="55"/>
                    </a:lnTo>
                    <a:lnTo>
                      <a:pt x="55" y="54"/>
                    </a:lnTo>
                    <a:lnTo>
                      <a:pt x="66" y="53"/>
                    </a:lnTo>
                    <a:lnTo>
                      <a:pt x="76" y="53"/>
                    </a:lnTo>
                    <a:lnTo>
                      <a:pt x="87" y="53"/>
                    </a:lnTo>
                    <a:lnTo>
                      <a:pt x="93" y="53"/>
                    </a:lnTo>
                    <a:lnTo>
                      <a:pt x="98" y="52"/>
                    </a:lnTo>
                    <a:lnTo>
                      <a:pt x="104" y="50"/>
                    </a:lnTo>
                    <a:lnTo>
                      <a:pt x="109" y="48"/>
                    </a:lnTo>
                    <a:lnTo>
                      <a:pt x="112" y="46"/>
                    </a:lnTo>
                    <a:lnTo>
                      <a:pt x="117" y="41"/>
                    </a:lnTo>
                    <a:lnTo>
                      <a:pt x="121" y="38"/>
                    </a:lnTo>
                    <a:lnTo>
                      <a:pt x="123" y="34"/>
                    </a:lnTo>
                    <a:lnTo>
                      <a:pt x="125" y="33"/>
                    </a:lnTo>
                    <a:lnTo>
                      <a:pt x="125" y="32"/>
                    </a:lnTo>
                    <a:lnTo>
                      <a:pt x="126" y="31"/>
                    </a:lnTo>
                    <a:lnTo>
                      <a:pt x="128" y="25"/>
                    </a:lnTo>
                    <a:lnTo>
                      <a:pt x="128" y="19"/>
                    </a:lnTo>
                    <a:lnTo>
                      <a:pt x="126" y="13"/>
                    </a:lnTo>
                    <a:lnTo>
                      <a:pt x="121" y="7"/>
                    </a:lnTo>
                    <a:lnTo>
                      <a:pt x="120" y="7"/>
                    </a:lnTo>
                    <a:lnTo>
                      <a:pt x="120" y="6"/>
                    </a:lnTo>
                    <a:lnTo>
                      <a:pt x="119" y="6"/>
                    </a:lnTo>
                    <a:lnTo>
                      <a:pt x="117" y="5"/>
                    </a:lnTo>
                    <a:lnTo>
                      <a:pt x="110" y="1"/>
                    </a:lnTo>
                    <a:lnTo>
                      <a:pt x="101" y="0"/>
                    </a:lnTo>
                    <a:lnTo>
                      <a:pt x="93" y="1"/>
                    </a:lnTo>
                    <a:lnTo>
                      <a:pt x="86" y="4"/>
                    </a:lnTo>
                    <a:lnTo>
                      <a:pt x="81" y="6"/>
                    </a:lnTo>
                    <a:lnTo>
                      <a:pt x="75" y="9"/>
                    </a:lnTo>
                    <a:lnTo>
                      <a:pt x="70" y="11"/>
                    </a:lnTo>
                    <a:lnTo>
                      <a:pt x="65" y="14"/>
                    </a:lnTo>
                    <a:lnTo>
                      <a:pt x="59" y="16"/>
                    </a:lnTo>
                    <a:lnTo>
                      <a:pt x="54" y="19"/>
                    </a:lnTo>
                    <a:lnTo>
                      <a:pt x="49" y="22"/>
                    </a:lnTo>
                    <a:lnTo>
                      <a:pt x="44" y="25"/>
                    </a:lnTo>
                    <a:lnTo>
                      <a:pt x="39" y="28"/>
                    </a:lnTo>
                    <a:lnTo>
                      <a:pt x="33" y="32"/>
                    </a:lnTo>
                    <a:lnTo>
                      <a:pt x="28" y="36"/>
                    </a:lnTo>
                    <a:lnTo>
                      <a:pt x="24" y="40"/>
                    </a:lnTo>
                    <a:lnTo>
                      <a:pt x="17" y="43"/>
                    </a:lnTo>
                    <a:lnTo>
                      <a:pt x="13" y="48"/>
                    </a:lnTo>
                    <a:lnTo>
                      <a:pt x="6" y="52"/>
                    </a:lnTo>
                    <a:lnTo>
                      <a:pt x="2" y="56"/>
                    </a:lnTo>
                    <a:lnTo>
                      <a:pt x="0" y="57"/>
                    </a:lnTo>
                    <a:lnTo>
                      <a:pt x="0" y="58"/>
                    </a:lnTo>
                    <a:lnTo>
                      <a:pt x="0" y="59"/>
                    </a:lnTo>
                    <a:lnTo>
                      <a:pt x="2" y="59"/>
                    </a:lnTo>
                    <a:close/>
                  </a:path>
                </a:pathLst>
              </a:custGeom>
              <a:solidFill>
                <a:srgbClr val="000000"/>
              </a:solidFill>
              <a:ln w="9525">
                <a:noFill/>
                <a:round/>
                <a:headEnd/>
                <a:tailEnd/>
              </a:ln>
            </p:spPr>
            <p:txBody>
              <a:bodyPr/>
              <a:lstStyle/>
              <a:p>
                <a:endParaRPr lang="en-US">
                  <a:solidFill>
                    <a:srgbClr val="000000"/>
                  </a:solidFill>
                </a:endParaRPr>
              </a:p>
            </p:txBody>
          </p:sp>
          <p:sp>
            <p:nvSpPr>
              <p:cNvPr id="25879" name="Freeform 192"/>
              <p:cNvSpPr>
                <a:spLocks/>
              </p:cNvSpPr>
              <p:nvPr/>
            </p:nvSpPr>
            <p:spPr bwMode="auto">
              <a:xfrm>
                <a:off x="9142" y="6869"/>
                <a:ext cx="148" cy="55"/>
              </a:xfrm>
              <a:custGeom>
                <a:avLst/>
                <a:gdLst>
                  <a:gd name="T0" fmla="*/ 0 w 148"/>
                  <a:gd name="T1" fmla="*/ 54 h 55"/>
                  <a:gd name="T2" fmla="*/ 13 w 148"/>
                  <a:gd name="T3" fmla="*/ 53 h 55"/>
                  <a:gd name="T4" fmla="*/ 25 w 148"/>
                  <a:gd name="T5" fmla="*/ 52 h 55"/>
                  <a:gd name="T6" fmla="*/ 39 w 148"/>
                  <a:gd name="T7" fmla="*/ 52 h 55"/>
                  <a:gd name="T8" fmla="*/ 52 w 148"/>
                  <a:gd name="T9" fmla="*/ 52 h 55"/>
                  <a:gd name="T10" fmla="*/ 66 w 148"/>
                  <a:gd name="T11" fmla="*/ 53 h 55"/>
                  <a:gd name="T12" fmla="*/ 79 w 148"/>
                  <a:gd name="T13" fmla="*/ 53 h 55"/>
                  <a:gd name="T14" fmla="*/ 91 w 148"/>
                  <a:gd name="T15" fmla="*/ 54 h 55"/>
                  <a:gd name="T16" fmla="*/ 105 w 148"/>
                  <a:gd name="T17" fmla="*/ 55 h 55"/>
                  <a:gd name="T18" fmla="*/ 113 w 148"/>
                  <a:gd name="T19" fmla="*/ 55 h 55"/>
                  <a:gd name="T20" fmla="*/ 120 w 148"/>
                  <a:gd name="T21" fmla="*/ 54 h 55"/>
                  <a:gd name="T22" fmla="*/ 128 w 148"/>
                  <a:gd name="T23" fmla="*/ 51 h 55"/>
                  <a:gd name="T24" fmla="*/ 134 w 148"/>
                  <a:gd name="T25" fmla="*/ 46 h 55"/>
                  <a:gd name="T26" fmla="*/ 139 w 148"/>
                  <a:gd name="T27" fmla="*/ 42 h 55"/>
                  <a:gd name="T28" fmla="*/ 143 w 148"/>
                  <a:gd name="T29" fmla="*/ 37 h 55"/>
                  <a:gd name="T30" fmla="*/ 147 w 148"/>
                  <a:gd name="T31" fmla="*/ 31 h 55"/>
                  <a:gd name="T32" fmla="*/ 148 w 148"/>
                  <a:gd name="T33" fmla="*/ 24 h 55"/>
                  <a:gd name="T34" fmla="*/ 148 w 148"/>
                  <a:gd name="T35" fmla="*/ 18 h 55"/>
                  <a:gd name="T36" fmla="*/ 146 w 148"/>
                  <a:gd name="T37" fmla="*/ 13 h 55"/>
                  <a:gd name="T38" fmla="*/ 142 w 148"/>
                  <a:gd name="T39" fmla="*/ 7 h 55"/>
                  <a:gd name="T40" fmla="*/ 136 w 148"/>
                  <a:gd name="T41" fmla="*/ 3 h 55"/>
                  <a:gd name="T42" fmla="*/ 130 w 148"/>
                  <a:gd name="T43" fmla="*/ 1 h 55"/>
                  <a:gd name="T44" fmla="*/ 124 w 148"/>
                  <a:gd name="T45" fmla="*/ 0 h 55"/>
                  <a:gd name="T46" fmla="*/ 117 w 148"/>
                  <a:gd name="T47" fmla="*/ 0 h 55"/>
                  <a:gd name="T48" fmla="*/ 109 w 148"/>
                  <a:gd name="T49" fmla="*/ 1 h 55"/>
                  <a:gd name="T50" fmla="*/ 95 w 148"/>
                  <a:gd name="T51" fmla="*/ 6 h 55"/>
                  <a:gd name="T52" fmla="*/ 80 w 148"/>
                  <a:gd name="T53" fmla="*/ 12 h 55"/>
                  <a:gd name="T54" fmla="*/ 66 w 148"/>
                  <a:gd name="T55" fmla="*/ 17 h 55"/>
                  <a:gd name="T56" fmla="*/ 52 w 148"/>
                  <a:gd name="T57" fmla="*/ 23 h 55"/>
                  <a:gd name="T58" fmla="*/ 39 w 148"/>
                  <a:gd name="T59" fmla="*/ 29 h 55"/>
                  <a:gd name="T60" fmla="*/ 27 w 148"/>
                  <a:gd name="T61" fmla="*/ 36 h 55"/>
                  <a:gd name="T62" fmla="*/ 13 w 148"/>
                  <a:gd name="T63" fmla="*/ 43 h 55"/>
                  <a:gd name="T64" fmla="*/ 1 w 148"/>
                  <a:gd name="T65" fmla="*/ 52 h 55"/>
                  <a:gd name="T66" fmla="*/ 0 w 148"/>
                  <a:gd name="T67" fmla="*/ 53 h 55"/>
                  <a:gd name="T68" fmla="*/ 0 w 148"/>
                  <a:gd name="T69" fmla="*/ 53 h 55"/>
                  <a:gd name="T70" fmla="*/ 0 w 148"/>
                  <a:gd name="T71" fmla="*/ 54 h 55"/>
                  <a:gd name="T72" fmla="*/ 0 w 148"/>
                  <a:gd name="T73" fmla="*/ 54 h 55"/>
                  <a:gd name="T74" fmla="*/ 0 w 148"/>
                  <a:gd name="T75" fmla="*/ 54 h 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8"/>
                  <a:gd name="T115" fmla="*/ 0 h 55"/>
                  <a:gd name="T116" fmla="*/ 148 w 148"/>
                  <a:gd name="T117" fmla="*/ 55 h 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8" h="55">
                    <a:moveTo>
                      <a:pt x="0" y="54"/>
                    </a:moveTo>
                    <a:lnTo>
                      <a:pt x="13" y="53"/>
                    </a:lnTo>
                    <a:lnTo>
                      <a:pt x="25" y="52"/>
                    </a:lnTo>
                    <a:lnTo>
                      <a:pt x="39" y="52"/>
                    </a:lnTo>
                    <a:lnTo>
                      <a:pt x="52" y="52"/>
                    </a:lnTo>
                    <a:lnTo>
                      <a:pt x="66" y="53"/>
                    </a:lnTo>
                    <a:lnTo>
                      <a:pt x="79" y="53"/>
                    </a:lnTo>
                    <a:lnTo>
                      <a:pt x="91" y="54"/>
                    </a:lnTo>
                    <a:lnTo>
                      <a:pt x="105" y="55"/>
                    </a:lnTo>
                    <a:lnTo>
                      <a:pt x="113" y="55"/>
                    </a:lnTo>
                    <a:lnTo>
                      <a:pt x="120" y="54"/>
                    </a:lnTo>
                    <a:lnTo>
                      <a:pt x="128" y="51"/>
                    </a:lnTo>
                    <a:lnTo>
                      <a:pt x="134" y="46"/>
                    </a:lnTo>
                    <a:lnTo>
                      <a:pt x="139" y="42"/>
                    </a:lnTo>
                    <a:lnTo>
                      <a:pt x="143" y="37"/>
                    </a:lnTo>
                    <a:lnTo>
                      <a:pt x="147" y="31"/>
                    </a:lnTo>
                    <a:lnTo>
                      <a:pt x="148" y="24"/>
                    </a:lnTo>
                    <a:lnTo>
                      <a:pt x="148" y="18"/>
                    </a:lnTo>
                    <a:lnTo>
                      <a:pt x="146" y="13"/>
                    </a:lnTo>
                    <a:lnTo>
                      <a:pt x="142" y="7"/>
                    </a:lnTo>
                    <a:lnTo>
                      <a:pt x="136" y="3"/>
                    </a:lnTo>
                    <a:lnTo>
                      <a:pt x="130" y="1"/>
                    </a:lnTo>
                    <a:lnTo>
                      <a:pt x="124" y="0"/>
                    </a:lnTo>
                    <a:lnTo>
                      <a:pt x="117" y="0"/>
                    </a:lnTo>
                    <a:lnTo>
                      <a:pt x="109" y="1"/>
                    </a:lnTo>
                    <a:lnTo>
                      <a:pt x="95" y="6"/>
                    </a:lnTo>
                    <a:lnTo>
                      <a:pt x="80" y="12"/>
                    </a:lnTo>
                    <a:lnTo>
                      <a:pt x="66" y="17"/>
                    </a:lnTo>
                    <a:lnTo>
                      <a:pt x="52" y="23"/>
                    </a:lnTo>
                    <a:lnTo>
                      <a:pt x="39" y="29"/>
                    </a:lnTo>
                    <a:lnTo>
                      <a:pt x="27" y="36"/>
                    </a:lnTo>
                    <a:lnTo>
                      <a:pt x="13" y="43"/>
                    </a:lnTo>
                    <a:lnTo>
                      <a:pt x="1" y="52"/>
                    </a:lnTo>
                    <a:lnTo>
                      <a:pt x="0" y="53"/>
                    </a:lnTo>
                    <a:lnTo>
                      <a:pt x="0" y="54"/>
                    </a:lnTo>
                    <a:close/>
                  </a:path>
                </a:pathLst>
              </a:custGeom>
              <a:solidFill>
                <a:srgbClr val="000000"/>
              </a:solidFill>
              <a:ln w="9525">
                <a:noFill/>
                <a:round/>
                <a:headEnd/>
                <a:tailEnd/>
              </a:ln>
            </p:spPr>
            <p:txBody>
              <a:bodyPr/>
              <a:lstStyle/>
              <a:p>
                <a:endParaRPr lang="en-US">
                  <a:solidFill>
                    <a:srgbClr val="000000"/>
                  </a:solidFill>
                </a:endParaRPr>
              </a:p>
            </p:txBody>
          </p:sp>
          <p:sp>
            <p:nvSpPr>
              <p:cNvPr id="25880" name="Freeform 193"/>
              <p:cNvSpPr>
                <a:spLocks/>
              </p:cNvSpPr>
              <p:nvPr/>
            </p:nvSpPr>
            <p:spPr bwMode="auto">
              <a:xfrm>
                <a:off x="9233" y="6980"/>
                <a:ext cx="134" cy="48"/>
              </a:xfrm>
              <a:custGeom>
                <a:avLst/>
                <a:gdLst>
                  <a:gd name="T0" fmla="*/ 4 w 134"/>
                  <a:gd name="T1" fmla="*/ 31 h 48"/>
                  <a:gd name="T2" fmla="*/ 10 w 134"/>
                  <a:gd name="T3" fmla="*/ 32 h 48"/>
                  <a:gd name="T4" fmla="*/ 17 w 134"/>
                  <a:gd name="T5" fmla="*/ 34 h 48"/>
                  <a:gd name="T6" fmla="*/ 23 w 134"/>
                  <a:gd name="T7" fmla="*/ 35 h 48"/>
                  <a:gd name="T8" fmla="*/ 29 w 134"/>
                  <a:gd name="T9" fmla="*/ 37 h 48"/>
                  <a:gd name="T10" fmla="*/ 35 w 134"/>
                  <a:gd name="T11" fmla="*/ 38 h 48"/>
                  <a:gd name="T12" fmla="*/ 43 w 134"/>
                  <a:gd name="T13" fmla="*/ 40 h 48"/>
                  <a:gd name="T14" fmla="*/ 49 w 134"/>
                  <a:gd name="T15" fmla="*/ 41 h 48"/>
                  <a:gd name="T16" fmla="*/ 55 w 134"/>
                  <a:gd name="T17" fmla="*/ 43 h 48"/>
                  <a:gd name="T18" fmla="*/ 65 w 134"/>
                  <a:gd name="T19" fmla="*/ 45 h 48"/>
                  <a:gd name="T20" fmla="*/ 74 w 134"/>
                  <a:gd name="T21" fmla="*/ 47 h 48"/>
                  <a:gd name="T22" fmla="*/ 83 w 134"/>
                  <a:gd name="T23" fmla="*/ 48 h 48"/>
                  <a:gd name="T24" fmla="*/ 93 w 134"/>
                  <a:gd name="T25" fmla="*/ 48 h 48"/>
                  <a:gd name="T26" fmla="*/ 101 w 134"/>
                  <a:gd name="T27" fmla="*/ 47 h 48"/>
                  <a:gd name="T28" fmla="*/ 110 w 134"/>
                  <a:gd name="T29" fmla="*/ 45 h 48"/>
                  <a:gd name="T30" fmla="*/ 118 w 134"/>
                  <a:gd name="T31" fmla="*/ 42 h 48"/>
                  <a:gd name="T32" fmla="*/ 126 w 134"/>
                  <a:gd name="T33" fmla="*/ 36 h 48"/>
                  <a:gd name="T34" fmla="*/ 130 w 134"/>
                  <a:gd name="T35" fmla="*/ 31 h 48"/>
                  <a:gd name="T36" fmla="*/ 134 w 134"/>
                  <a:gd name="T37" fmla="*/ 24 h 48"/>
                  <a:gd name="T38" fmla="*/ 134 w 134"/>
                  <a:gd name="T39" fmla="*/ 16 h 48"/>
                  <a:gd name="T40" fmla="*/ 132 w 134"/>
                  <a:gd name="T41" fmla="*/ 10 h 48"/>
                  <a:gd name="T42" fmla="*/ 126 w 134"/>
                  <a:gd name="T43" fmla="*/ 6 h 48"/>
                  <a:gd name="T44" fmla="*/ 118 w 134"/>
                  <a:gd name="T45" fmla="*/ 3 h 48"/>
                  <a:gd name="T46" fmla="*/ 112 w 134"/>
                  <a:gd name="T47" fmla="*/ 1 h 48"/>
                  <a:gd name="T48" fmla="*/ 105 w 134"/>
                  <a:gd name="T49" fmla="*/ 0 h 48"/>
                  <a:gd name="T50" fmla="*/ 98 w 134"/>
                  <a:gd name="T51" fmla="*/ 0 h 48"/>
                  <a:gd name="T52" fmla="*/ 90 w 134"/>
                  <a:gd name="T53" fmla="*/ 1 h 48"/>
                  <a:gd name="T54" fmla="*/ 83 w 134"/>
                  <a:gd name="T55" fmla="*/ 3 h 48"/>
                  <a:gd name="T56" fmla="*/ 76 w 134"/>
                  <a:gd name="T57" fmla="*/ 4 h 48"/>
                  <a:gd name="T58" fmla="*/ 67 w 134"/>
                  <a:gd name="T59" fmla="*/ 6 h 48"/>
                  <a:gd name="T60" fmla="*/ 60 w 134"/>
                  <a:gd name="T61" fmla="*/ 8 h 48"/>
                  <a:gd name="T62" fmla="*/ 51 w 134"/>
                  <a:gd name="T63" fmla="*/ 10 h 48"/>
                  <a:gd name="T64" fmla="*/ 43 w 134"/>
                  <a:gd name="T65" fmla="*/ 11 h 48"/>
                  <a:gd name="T66" fmla="*/ 34 w 134"/>
                  <a:gd name="T67" fmla="*/ 13 h 48"/>
                  <a:gd name="T68" fmla="*/ 27 w 134"/>
                  <a:gd name="T69" fmla="*/ 15 h 48"/>
                  <a:gd name="T70" fmla="*/ 18 w 134"/>
                  <a:gd name="T71" fmla="*/ 16 h 48"/>
                  <a:gd name="T72" fmla="*/ 10 w 134"/>
                  <a:gd name="T73" fmla="*/ 18 h 48"/>
                  <a:gd name="T74" fmla="*/ 6 w 134"/>
                  <a:gd name="T75" fmla="*/ 20 h 48"/>
                  <a:gd name="T76" fmla="*/ 1 w 134"/>
                  <a:gd name="T77" fmla="*/ 24 h 48"/>
                  <a:gd name="T78" fmla="*/ 0 w 134"/>
                  <a:gd name="T79" fmla="*/ 28 h 48"/>
                  <a:gd name="T80" fmla="*/ 4 w 134"/>
                  <a:gd name="T81" fmla="*/ 31 h 48"/>
                  <a:gd name="T82" fmla="*/ 4 w 134"/>
                  <a:gd name="T83" fmla="*/ 31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4"/>
                  <a:gd name="T127" fmla="*/ 0 h 48"/>
                  <a:gd name="T128" fmla="*/ 134 w 134"/>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4" h="48">
                    <a:moveTo>
                      <a:pt x="4" y="31"/>
                    </a:moveTo>
                    <a:lnTo>
                      <a:pt x="10" y="32"/>
                    </a:lnTo>
                    <a:lnTo>
                      <a:pt x="17" y="34"/>
                    </a:lnTo>
                    <a:lnTo>
                      <a:pt x="23" y="35"/>
                    </a:lnTo>
                    <a:lnTo>
                      <a:pt x="29" y="37"/>
                    </a:lnTo>
                    <a:lnTo>
                      <a:pt x="35" y="38"/>
                    </a:lnTo>
                    <a:lnTo>
                      <a:pt x="43" y="40"/>
                    </a:lnTo>
                    <a:lnTo>
                      <a:pt x="49" y="41"/>
                    </a:lnTo>
                    <a:lnTo>
                      <a:pt x="55" y="43"/>
                    </a:lnTo>
                    <a:lnTo>
                      <a:pt x="65" y="45"/>
                    </a:lnTo>
                    <a:lnTo>
                      <a:pt x="74" y="47"/>
                    </a:lnTo>
                    <a:lnTo>
                      <a:pt x="83" y="48"/>
                    </a:lnTo>
                    <a:lnTo>
                      <a:pt x="93" y="48"/>
                    </a:lnTo>
                    <a:lnTo>
                      <a:pt x="101" y="47"/>
                    </a:lnTo>
                    <a:lnTo>
                      <a:pt x="110" y="45"/>
                    </a:lnTo>
                    <a:lnTo>
                      <a:pt x="118" y="42"/>
                    </a:lnTo>
                    <a:lnTo>
                      <a:pt x="126" y="36"/>
                    </a:lnTo>
                    <a:lnTo>
                      <a:pt x="130" y="31"/>
                    </a:lnTo>
                    <a:lnTo>
                      <a:pt x="134" y="24"/>
                    </a:lnTo>
                    <a:lnTo>
                      <a:pt x="134" y="16"/>
                    </a:lnTo>
                    <a:lnTo>
                      <a:pt x="132" y="10"/>
                    </a:lnTo>
                    <a:lnTo>
                      <a:pt x="126" y="6"/>
                    </a:lnTo>
                    <a:lnTo>
                      <a:pt x="118" y="3"/>
                    </a:lnTo>
                    <a:lnTo>
                      <a:pt x="112" y="1"/>
                    </a:lnTo>
                    <a:lnTo>
                      <a:pt x="105" y="0"/>
                    </a:lnTo>
                    <a:lnTo>
                      <a:pt x="98" y="0"/>
                    </a:lnTo>
                    <a:lnTo>
                      <a:pt x="90" y="1"/>
                    </a:lnTo>
                    <a:lnTo>
                      <a:pt x="83" y="3"/>
                    </a:lnTo>
                    <a:lnTo>
                      <a:pt x="76" y="4"/>
                    </a:lnTo>
                    <a:lnTo>
                      <a:pt x="67" y="6"/>
                    </a:lnTo>
                    <a:lnTo>
                      <a:pt x="60" y="8"/>
                    </a:lnTo>
                    <a:lnTo>
                      <a:pt x="51" y="10"/>
                    </a:lnTo>
                    <a:lnTo>
                      <a:pt x="43" y="11"/>
                    </a:lnTo>
                    <a:lnTo>
                      <a:pt x="34" y="13"/>
                    </a:lnTo>
                    <a:lnTo>
                      <a:pt x="27" y="15"/>
                    </a:lnTo>
                    <a:lnTo>
                      <a:pt x="18" y="16"/>
                    </a:lnTo>
                    <a:lnTo>
                      <a:pt x="10" y="18"/>
                    </a:lnTo>
                    <a:lnTo>
                      <a:pt x="6" y="20"/>
                    </a:lnTo>
                    <a:lnTo>
                      <a:pt x="1" y="24"/>
                    </a:lnTo>
                    <a:lnTo>
                      <a:pt x="0" y="28"/>
                    </a:lnTo>
                    <a:lnTo>
                      <a:pt x="4" y="31"/>
                    </a:lnTo>
                    <a:close/>
                  </a:path>
                </a:pathLst>
              </a:custGeom>
              <a:solidFill>
                <a:srgbClr val="000000"/>
              </a:solidFill>
              <a:ln w="9525">
                <a:noFill/>
                <a:round/>
                <a:headEnd/>
                <a:tailEnd/>
              </a:ln>
            </p:spPr>
            <p:txBody>
              <a:bodyPr/>
              <a:lstStyle/>
              <a:p>
                <a:endParaRPr lang="en-US">
                  <a:solidFill>
                    <a:srgbClr val="000000"/>
                  </a:solidFill>
                </a:endParaRPr>
              </a:p>
            </p:txBody>
          </p:sp>
          <p:sp>
            <p:nvSpPr>
              <p:cNvPr id="25881" name="Freeform 194"/>
              <p:cNvSpPr>
                <a:spLocks/>
              </p:cNvSpPr>
              <p:nvPr/>
            </p:nvSpPr>
            <p:spPr bwMode="auto">
              <a:xfrm>
                <a:off x="9234" y="6924"/>
                <a:ext cx="98" cy="45"/>
              </a:xfrm>
              <a:custGeom>
                <a:avLst/>
                <a:gdLst>
                  <a:gd name="T0" fmla="*/ 2 w 98"/>
                  <a:gd name="T1" fmla="*/ 40 h 45"/>
                  <a:gd name="T2" fmla="*/ 9 w 98"/>
                  <a:gd name="T3" fmla="*/ 41 h 45"/>
                  <a:gd name="T4" fmla="*/ 16 w 98"/>
                  <a:gd name="T5" fmla="*/ 42 h 45"/>
                  <a:gd name="T6" fmla="*/ 23 w 98"/>
                  <a:gd name="T7" fmla="*/ 44 h 45"/>
                  <a:gd name="T8" fmla="*/ 32 w 98"/>
                  <a:gd name="T9" fmla="*/ 45 h 45"/>
                  <a:gd name="T10" fmla="*/ 41 w 98"/>
                  <a:gd name="T11" fmla="*/ 44 h 45"/>
                  <a:gd name="T12" fmla="*/ 48 w 98"/>
                  <a:gd name="T13" fmla="*/ 43 h 45"/>
                  <a:gd name="T14" fmla="*/ 55 w 98"/>
                  <a:gd name="T15" fmla="*/ 42 h 45"/>
                  <a:gd name="T16" fmla="*/ 64 w 98"/>
                  <a:gd name="T17" fmla="*/ 43 h 45"/>
                  <a:gd name="T18" fmla="*/ 76 w 98"/>
                  <a:gd name="T19" fmla="*/ 44 h 45"/>
                  <a:gd name="T20" fmla="*/ 86 w 98"/>
                  <a:gd name="T21" fmla="*/ 41 h 45"/>
                  <a:gd name="T22" fmla="*/ 93 w 98"/>
                  <a:gd name="T23" fmla="*/ 33 h 45"/>
                  <a:gd name="T24" fmla="*/ 97 w 98"/>
                  <a:gd name="T25" fmla="*/ 24 h 45"/>
                  <a:gd name="T26" fmla="*/ 98 w 98"/>
                  <a:gd name="T27" fmla="*/ 15 h 45"/>
                  <a:gd name="T28" fmla="*/ 95 w 98"/>
                  <a:gd name="T29" fmla="*/ 7 h 45"/>
                  <a:gd name="T30" fmla="*/ 88 w 98"/>
                  <a:gd name="T31" fmla="*/ 1 h 45"/>
                  <a:gd name="T32" fmla="*/ 77 w 98"/>
                  <a:gd name="T33" fmla="*/ 0 h 45"/>
                  <a:gd name="T34" fmla="*/ 71 w 98"/>
                  <a:gd name="T35" fmla="*/ 1 h 45"/>
                  <a:gd name="T36" fmla="*/ 65 w 98"/>
                  <a:gd name="T37" fmla="*/ 3 h 45"/>
                  <a:gd name="T38" fmla="*/ 60 w 98"/>
                  <a:gd name="T39" fmla="*/ 5 h 45"/>
                  <a:gd name="T40" fmla="*/ 55 w 98"/>
                  <a:gd name="T41" fmla="*/ 8 h 45"/>
                  <a:gd name="T42" fmla="*/ 50 w 98"/>
                  <a:gd name="T43" fmla="*/ 10 h 45"/>
                  <a:gd name="T44" fmla="*/ 45 w 98"/>
                  <a:gd name="T45" fmla="*/ 13 h 45"/>
                  <a:gd name="T46" fmla="*/ 39 w 98"/>
                  <a:gd name="T47" fmla="*/ 16 h 45"/>
                  <a:gd name="T48" fmla="*/ 34 w 98"/>
                  <a:gd name="T49" fmla="*/ 19 h 45"/>
                  <a:gd name="T50" fmla="*/ 26 w 98"/>
                  <a:gd name="T51" fmla="*/ 23 h 45"/>
                  <a:gd name="T52" fmla="*/ 17 w 98"/>
                  <a:gd name="T53" fmla="*/ 28 h 45"/>
                  <a:gd name="T54" fmla="*/ 9 w 98"/>
                  <a:gd name="T55" fmla="*/ 32 h 45"/>
                  <a:gd name="T56" fmla="*/ 2 w 98"/>
                  <a:gd name="T57" fmla="*/ 39 h 45"/>
                  <a:gd name="T58" fmla="*/ 0 w 98"/>
                  <a:gd name="T59" fmla="*/ 39 h 45"/>
                  <a:gd name="T60" fmla="*/ 0 w 98"/>
                  <a:gd name="T61" fmla="*/ 39 h 45"/>
                  <a:gd name="T62" fmla="*/ 0 w 98"/>
                  <a:gd name="T63" fmla="*/ 40 h 45"/>
                  <a:gd name="T64" fmla="*/ 2 w 98"/>
                  <a:gd name="T65" fmla="*/ 40 h 45"/>
                  <a:gd name="T66" fmla="*/ 2 w 98"/>
                  <a:gd name="T67" fmla="*/ 40 h 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45"/>
                  <a:gd name="T104" fmla="*/ 98 w 98"/>
                  <a:gd name="T105" fmla="*/ 45 h 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45">
                    <a:moveTo>
                      <a:pt x="2" y="40"/>
                    </a:moveTo>
                    <a:lnTo>
                      <a:pt x="9" y="41"/>
                    </a:lnTo>
                    <a:lnTo>
                      <a:pt x="16" y="42"/>
                    </a:lnTo>
                    <a:lnTo>
                      <a:pt x="23" y="44"/>
                    </a:lnTo>
                    <a:lnTo>
                      <a:pt x="32" y="45"/>
                    </a:lnTo>
                    <a:lnTo>
                      <a:pt x="41" y="44"/>
                    </a:lnTo>
                    <a:lnTo>
                      <a:pt x="48" y="43"/>
                    </a:lnTo>
                    <a:lnTo>
                      <a:pt x="55" y="42"/>
                    </a:lnTo>
                    <a:lnTo>
                      <a:pt x="64" y="43"/>
                    </a:lnTo>
                    <a:lnTo>
                      <a:pt x="76" y="44"/>
                    </a:lnTo>
                    <a:lnTo>
                      <a:pt x="86" y="41"/>
                    </a:lnTo>
                    <a:lnTo>
                      <a:pt x="93" y="33"/>
                    </a:lnTo>
                    <a:lnTo>
                      <a:pt x="97" y="24"/>
                    </a:lnTo>
                    <a:lnTo>
                      <a:pt x="98" y="15"/>
                    </a:lnTo>
                    <a:lnTo>
                      <a:pt x="95" y="7"/>
                    </a:lnTo>
                    <a:lnTo>
                      <a:pt x="88" y="1"/>
                    </a:lnTo>
                    <a:lnTo>
                      <a:pt x="77" y="0"/>
                    </a:lnTo>
                    <a:lnTo>
                      <a:pt x="71" y="1"/>
                    </a:lnTo>
                    <a:lnTo>
                      <a:pt x="65" y="3"/>
                    </a:lnTo>
                    <a:lnTo>
                      <a:pt x="60" y="5"/>
                    </a:lnTo>
                    <a:lnTo>
                      <a:pt x="55" y="8"/>
                    </a:lnTo>
                    <a:lnTo>
                      <a:pt x="50" y="10"/>
                    </a:lnTo>
                    <a:lnTo>
                      <a:pt x="45" y="13"/>
                    </a:lnTo>
                    <a:lnTo>
                      <a:pt x="39" y="16"/>
                    </a:lnTo>
                    <a:lnTo>
                      <a:pt x="34" y="19"/>
                    </a:lnTo>
                    <a:lnTo>
                      <a:pt x="26" y="23"/>
                    </a:lnTo>
                    <a:lnTo>
                      <a:pt x="17" y="28"/>
                    </a:lnTo>
                    <a:lnTo>
                      <a:pt x="9" y="32"/>
                    </a:lnTo>
                    <a:lnTo>
                      <a:pt x="2" y="39"/>
                    </a:lnTo>
                    <a:lnTo>
                      <a:pt x="0" y="39"/>
                    </a:lnTo>
                    <a:lnTo>
                      <a:pt x="0" y="40"/>
                    </a:lnTo>
                    <a:lnTo>
                      <a:pt x="2" y="40"/>
                    </a:lnTo>
                    <a:close/>
                  </a:path>
                </a:pathLst>
              </a:custGeom>
              <a:solidFill>
                <a:srgbClr val="000000"/>
              </a:solidFill>
              <a:ln w="9525">
                <a:noFill/>
                <a:round/>
                <a:headEnd/>
                <a:tailEnd/>
              </a:ln>
            </p:spPr>
            <p:txBody>
              <a:bodyPr/>
              <a:lstStyle/>
              <a:p>
                <a:endParaRPr lang="en-US">
                  <a:solidFill>
                    <a:srgbClr val="000000"/>
                  </a:solidFill>
                </a:endParaRPr>
              </a:p>
            </p:txBody>
          </p:sp>
          <p:sp>
            <p:nvSpPr>
              <p:cNvPr id="25882" name="Freeform 195"/>
              <p:cNvSpPr>
                <a:spLocks/>
              </p:cNvSpPr>
              <p:nvPr/>
            </p:nvSpPr>
            <p:spPr bwMode="auto">
              <a:xfrm>
                <a:off x="9293" y="7038"/>
                <a:ext cx="97" cy="48"/>
              </a:xfrm>
              <a:custGeom>
                <a:avLst/>
                <a:gdLst>
                  <a:gd name="T0" fmla="*/ 1 w 97"/>
                  <a:gd name="T1" fmla="*/ 28 h 48"/>
                  <a:gd name="T2" fmla="*/ 7 w 97"/>
                  <a:gd name="T3" fmla="*/ 29 h 48"/>
                  <a:gd name="T4" fmla="*/ 12 w 97"/>
                  <a:gd name="T5" fmla="*/ 31 h 48"/>
                  <a:gd name="T6" fmla="*/ 18 w 97"/>
                  <a:gd name="T7" fmla="*/ 32 h 48"/>
                  <a:gd name="T8" fmla="*/ 23 w 97"/>
                  <a:gd name="T9" fmla="*/ 34 h 48"/>
                  <a:gd name="T10" fmla="*/ 29 w 97"/>
                  <a:gd name="T11" fmla="*/ 35 h 48"/>
                  <a:gd name="T12" fmla="*/ 34 w 97"/>
                  <a:gd name="T13" fmla="*/ 37 h 48"/>
                  <a:gd name="T14" fmla="*/ 40 w 97"/>
                  <a:gd name="T15" fmla="*/ 38 h 48"/>
                  <a:gd name="T16" fmla="*/ 45 w 97"/>
                  <a:gd name="T17" fmla="*/ 40 h 48"/>
                  <a:gd name="T18" fmla="*/ 50 w 97"/>
                  <a:gd name="T19" fmla="*/ 42 h 48"/>
                  <a:gd name="T20" fmla="*/ 55 w 97"/>
                  <a:gd name="T21" fmla="*/ 44 h 48"/>
                  <a:gd name="T22" fmla="*/ 59 w 97"/>
                  <a:gd name="T23" fmla="*/ 47 h 48"/>
                  <a:gd name="T24" fmla="*/ 64 w 97"/>
                  <a:gd name="T25" fmla="*/ 48 h 48"/>
                  <a:gd name="T26" fmla="*/ 73 w 97"/>
                  <a:gd name="T27" fmla="*/ 47 h 48"/>
                  <a:gd name="T28" fmla="*/ 81 w 97"/>
                  <a:gd name="T29" fmla="*/ 43 h 48"/>
                  <a:gd name="T30" fmla="*/ 87 w 97"/>
                  <a:gd name="T31" fmla="*/ 38 h 48"/>
                  <a:gd name="T32" fmla="*/ 92 w 97"/>
                  <a:gd name="T33" fmla="*/ 32 h 48"/>
                  <a:gd name="T34" fmla="*/ 95 w 97"/>
                  <a:gd name="T35" fmla="*/ 27 h 48"/>
                  <a:gd name="T36" fmla="*/ 97 w 97"/>
                  <a:gd name="T37" fmla="*/ 21 h 48"/>
                  <a:gd name="T38" fmla="*/ 97 w 97"/>
                  <a:gd name="T39" fmla="*/ 15 h 48"/>
                  <a:gd name="T40" fmla="*/ 95 w 97"/>
                  <a:gd name="T41" fmla="*/ 10 h 48"/>
                  <a:gd name="T42" fmla="*/ 90 w 97"/>
                  <a:gd name="T43" fmla="*/ 3 h 48"/>
                  <a:gd name="T44" fmla="*/ 84 w 97"/>
                  <a:gd name="T45" fmla="*/ 0 h 48"/>
                  <a:gd name="T46" fmla="*/ 76 w 97"/>
                  <a:gd name="T47" fmla="*/ 0 h 48"/>
                  <a:gd name="T48" fmla="*/ 68 w 97"/>
                  <a:gd name="T49" fmla="*/ 1 h 48"/>
                  <a:gd name="T50" fmla="*/ 59 w 97"/>
                  <a:gd name="T51" fmla="*/ 5 h 48"/>
                  <a:gd name="T52" fmla="*/ 51 w 97"/>
                  <a:gd name="T53" fmla="*/ 7 h 48"/>
                  <a:gd name="T54" fmla="*/ 42 w 97"/>
                  <a:gd name="T55" fmla="*/ 10 h 48"/>
                  <a:gd name="T56" fmla="*/ 34 w 97"/>
                  <a:gd name="T57" fmla="*/ 13 h 48"/>
                  <a:gd name="T58" fmla="*/ 27 w 97"/>
                  <a:gd name="T59" fmla="*/ 15 h 48"/>
                  <a:gd name="T60" fmla="*/ 19 w 97"/>
                  <a:gd name="T61" fmla="*/ 16 h 48"/>
                  <a:gd name="T62" fmla="*/ 12 w 97"/>
                  <a:gd name="T63" fmla="*/ 18 h 48"/>
                  <a:gd name="T64" fmla="*/ 5 w 97"/>
                  <a:gd name="T65" fmla="*/ 20 h 48"/>
                  <a:gd name="T66" fmla="*/ 2 w 97"/>
                  <a:gd name="T67" fmla="*/ 21 h 48"/>
                  <a:gd name="T68" fmla="*/ 1 w 97"/>
                  <a:gd name="T69" fmla="*/ 23 h 48"/>
                  <a:gd name="T70" fmla="*/ 0 w 97"/>
                  <a:gd name="T71" fmla="*/ 26 h 48"/>
                  <a:gd name="T72" fmla="*/ 1 w 97"/>
                  <a:gd name="T73" fmla="*/ 28 h 48"/>
                  <a:gd name="T74" fmla="*/ 1 w 97"/>
                  <a:gd name="T75" fmla="*/ 28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7"/>
                  <a:gd name="T115" fmla="*/ 0 h 48"/>
                  <a:gd name="T116" fmla="*/ 97 w 97"/>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7" h="48">
                    <a:moveTo>
                      <a:pt x="1" y="28"/>
                    </a:moveTo>
                    <a:lnTo>
                      <a:pt x="7" y="29"/>
                    </a:lnTo>
                    <a:lnTo>
                      <a:pt x="12" y="31"/>
                    </a:lnTo>
                    <a:lnTo>
                      <a:pt x="18" y="32"/>
                    </a:lnTo>
                    <a:lnTo>
                      <a:pt x="23" y="34"/>
                    </a:lnTo>
                    <a:lnTo>
                      <a:pt x="29" y="35"/>
                    </a:lnTo>
                    <a:lnTo>
                      <a:pt x="34" y="37"/>
                    </a:lnTo>
                    <a:lnTo>
                      <a:pt x="40" y="38"/>
                    </a:lnTo>
                    <a:lnTo>
                      <a:pt x="45" y="40"/>
                    </a:lnTo>
                    <a:lnTo>
                      <a:pt x="50" y="42"/>
                    </a:lnTo>
                    <a:lnTo>
                      <a:pt x="55" y="44"/>
                    </a:lnTo>
                    <a:lnTo>
                      <a:pt x="59" y="47"/>
                    </a:lnTo>
                    <a:lnTo>
                      <a:pt x="64" y="48"/>
                    </a:lnTo>
                    <a:lnTo>
                      <a:pt x="73" y="47"/>
                    </a:lnTo>
                    <a:lnTo>
                      <a:pt x="81" y="43"/>
                    </a:lnTo>
                    <a:lnTo>
                      <a:pt x="87" y="38"/>
                    </a:lnTo>
                    <a:lnTo>
                      <a:pt x="92" y="32"/>
                    </a:lnTo>
                    <a:lnTo>
                      <a:pt x="95" y="27"/>
                    </a:lnTo>
                    <a:lnTo>
                      <a:pt x="97" y="21"/>
                    </a:lnTo>
                    <a:lnTo>
                      <a:pt x="97" y="15"/>
                    </a:lnTo>
                    <a:lnTo>
                      <a:pt x="95" y="10"/>
                    </a:lnTo>
                    <a:lnTo>
                      <a:pt x="90" y="3"/>
                    </a:lnTo>
                    <a:lnTo>
                      <a:pt x="84" y="0"/>
                    </a:lnTo>
                    <a:lnTo>
                      <a:pt x="76" y="0"/>
                    </a:lnTo>
                    <a:lnTo>
                      <a:pt x="68" y="1"/>
                    </a:lnTo>
                    <a:lnTo>
                      <a:pt x="59" y="5"/>
                    </a:lnTo>
                    <a:lnTo>
                      <a:pt x="51" y="7"/>
                    </a:lnTo>
                    <a:lnTo>
                      <a:pt x="42" y="10"/>
                    </a:lnTo>
                    <a:lnTo>
                      <a:pt x="34" y="13"/>
                    </a:lnTo>
                    <a:lnTo>
                      <a:pt x="27" y="15"/>
                    </a:lnTo>
                    <a:lnTo>
                      <a:pt x="19" y="16"/>
                    </a:lnTo>
                    <a:lnTo>
                      <a:pt x="12" y="18"/>
                    </a:lnTo>
                    <a:lnTo>
                      <a:pt x="5" y="20"/>
                    </a:lnTo>
                    <a:lnTo>
                      <a:pt x="2" y="21"/>
                    </a:lnTo>
                    <a:lnTo>
                      <a:pt x="1" y="23"/>
                    </a:lnTo>
                    <a:lnTo>
                      <a:pt x="0" y="26"/>
                    </a:lnTo>
                    <a:lnTo>
                      <a:pt x="1" y="28"/>
                    </a:lnTo>
                    <a:close/>
                  </a:path>
                </a:pathLst>
              </a:custGeom>
              <a:solidFill>
                <a:srgbClr val="000000"/>
              </a:solidFill>
              <a:ln w="9525">
                <a:noFill/>
                <a:round/>
                <a:headEnd/>
                <a:tailEnd/>
              </a:ln>
            </p:spPr>
            <p:txBody>
              <a:bodyPr/>
              <a:lstStyle/>
              <a:p>
                <a:endParaRPr lang="en-US">
                  <a:solidFill>
                    <a:srgbClr val="000000"/>
                  </a:solidFill>
                </a:endParaRPr>
              </a:p>
            </p:txBody>
          </p:sp>
          <p:sp>
            <p:nvSpPr>
              <p:cNvPr id="25883" name="Freeform 196"/>
              <p:cNvSpPr>
                <a:spLocks/>
              </p:cNvSpPr>
              <p:nvPr/>
            </p:nvSpPr>
            <p:spPr bwMode="auto">
              <a:xfrm>
                <a:off x="9136" y="6820"/>
                <a:ext cx="95" cy="76"/>
              </a:xfrm>
              <a:custGeom>
                <a:avLst/>
                <a:gdLst>
                  <a:gd name="T0" fmla="*/ 1 w 95"/>
                  <a:gd name="T1" fmla="*/ 76 h 76"/>
                  <a:gd name="T2" fmla="*/ 6 w 95"/>
                  <a:gd name="T3" fmla="*/ 73 h 76"/>
                  <a:gd name="T4" fmla="*/ 11 w 95"/>
                  <a:gd name="T5" fmla="*/ 70 h 76"/>
                  <a:gd name="T6" fmla="*/ 17 w 95"/>
                  <a:gd name="T7" fmla="*/ 67 h 76"/>
                  <a:gd name="T8" fmla="*/ 22 w 95"/>
                  <a:gd name="T9" fmla="*/ 65 h 76"/>
                  <a:gd name="T10" fmla="*/ 28 w 95"/>
                  <a:gd name="T11" fmla="*/ 62 h 76"/>
                  <a:gd name="T12" fmla="*/ 34 w 95"/>
                  <a:gd name="T13" fmla="*/ 60 h 76"/>
                  <a:gd name="T14" fmla="*/ 40 w 95"/>
                  <a:gd name="T15" fmla="*/ 58 h 76"/>
                  <a:gd name="T16" fmla="*/ 46 w 95"/>
                  <a:gd name="T17" fmla="*/ 55 h 76"/>
                  <a:gd name="T18" fmla="*/ 53 w 95"/>
                  <a:gd name="T19" fmla="*/ 53 h 76"/>
                  <a:gd name="T20" fmla="*/ 62 w 95"/>
                  <a:gd name="T21" fmla="*/ 50 h 76"/>
                  <a:gd name="T22" fmla="*/ 69 w 95"/>
                  <a:gd name="T23" fmla="*/ 47 h 76"/>
                  <a:gd name="T24" fmla="*/ 76 w 95"/>
                  <a:gd name="T25" fmla="*/ 44 h 76"/>
                  <a:gd name="T26" fmla="*/ 84 w 95"/>
                  <a:gd name="T27" fmla="*/ 39 h 76"/>
                  <a:gd name="T28" fmla="*/ 89 w 95"/>
                  <a:gd name="T29" fmla="*/ 34 h 76"/>
                  <a:gd name="T30" fmla="*/ 92 w 95"/>
                  <a:gd name="T31" fmla="*/ 28 h 76"/>
                  <a:gd name="T32" fmla="*/ 95 w 95"/>
                  <a:gd name="T33" fmla="*/ 21 h 76"/>
                  <a:gd name="T34" fmla="*/ 95 w 95"/>
                  <a:gd name="T35" fmla="*/ 14 h 76"/>
                  <a:gd name="T36" fmla="*/ 93 w 95"/>
                  <a:gd name="T37" fmla="*/ 8 h 76"/>
                  <a:gd name="T38" fmla="*/ 90 w 95"/>
                  <a:gd name="T39" fmla="*/ 3 h 76"/>
                  <a:gd name="T40" fmla="*/ 84 w 95"/>
                  <a:gd name="T41" fmla="*/ 0 h 76"/>
                  <a:gd name="T42" fmla="*/ 74 w 95"/>
                  <a:gd name="T43" fmla="*/ 0 h 76"/>
                  <a:gd name="T44" fmla="*/ 64 w 95"/>
                  <a:gd name="T45" fmla="*/ 1 h 76"/>
                  <a:gd name="T46" fmla="*/ 56 w 95"/>
                  <a:gd name="T47" fmla="*/ 4 h 76"/>
                  <a:gd name="T48" fmla="*/ 50 w 95"/>
                  <a:gd name="T49" fmla="*/ 8 h 76"/>
                  <a:gd name="T50" fmla="*/ 42 w 95"/>
                  <a:gd name="T51" fmla="*/ 13 h 76"/>
                  <a:gd name="T52" fmla="*/ 36 w 95"/>
                  <a:gd name="T53" fmla="*/ 20 h 76"/>
                  <a:gd name="T54" fmla="*/ 31 w 95"/>
                  <a:gd name="T55" fmla="*/ 27 h 76"/>
                  <a:gd name="T56" fmla="*/ 25 w 95"/>
                  <a:gd name="T57" fmla="*/ 33 h 76"/>
                  <a:gd name="T58" fmla="*/ 17 w 95"/>
                  <a:gd name="T59" fmla="*/ 43 h 76"/>
                  <a:gd name="T60" fmla="*/ 11 w 95"/>
                  <a:gd name="T61" fmla="*/ 53 h 76"/>
                  <a:gd name="T62" fmla="*/ 5 w 95"/>
                  <a:gd name="T63" fmla="*/ 65 h 76"/>
                  <a:gd name="T64" fmla="*/ 0 w 95"/>
                  <a:gd name="T65" fmla="*/ 76 h 76"/>
                  <a:gd name="T66" fmla="*/ 0 w 95"/>
                  <a:gd name="T67" fmla="*/ 76 h 76"/>
                  <a:gd name="T68" fmla="*/ 0 w 95"/>
                  <a:gd name="T69" fmla="*/ 76 h 76"/>
                  <a:gd name="T70" fmla="*/ 0 w 95"/>
                  <a:gd name="T71" fmla="*/ 76 h 76"/>
                  <a:gd name="T72" fmla="*/ 1 w 95"/>
                  <a:gd name="T73" fmla="*/ 76 h 76"/>
                  <a:gd name="T74" fmla="*/ 1 w 95"/>
                  <a:gd name="T75" fmla="*/ 76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76"/>
                  <a:gd name="T116" fmla="*/ 95 w 95"/>
                  <a:gd name="T117" fmla="*/ 76 h 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76">
                    <a:moveTo>
                      <a:pt x="1" y="76"/>
                    </a:moveTo>
                    <a:lnTo>
                      <a:pt x="6" y="73"/>
                    </a:lnTo>
                    <a:lnTo>
                      <a:pt x="11" y="70"/>
                    </a:lnTo>
                    <a:lnTo>
                      <a:pt x="17" y="67"/>
                    </a:lnTo>
                    <a:lnTo>
                      <a:pt x="22" y="65"/>
                    </a:lnTo>
                    <a:lnTo>
                      <a:pt x="28" y="62"/>
                    </a:lnTo>
                    <a:lnTo>
                      <a:pt x="34" y="60"/>
                    </a:lnTo>
                    <a:lnTo>
                      <a:pt x="40" y="58"/>
                    </a:lnTo>
                    <a:lnTo>
                      <a:pt x="46" y="55"/>
                    </a:lnTo>
                    <a:lnTo>
                      <a:pt x="53" y="53"/>
                    </a:lnTo>
                    <a:lnTo>
                      <a:pt x="62" y="50"/>
                    </a:lnTo>
                    <a:lnTo>
                      <a:pt x="69" y="47"/>
                    </a:lnTo>
                    <a:lnTo>
                      <a:pt x="76" y="44"/>
                    </a:lnTo>
                    <a:lnTo>
                      <a:pt x="84" y="39"/>
                    </a:lnTo>
                    <a:lnTo>
                      <a:pt x="89" y="34"/>
                    </a:lnTo>
                    <a:lnTo>
                      <a:pt x="92" y="28"/>
                    </a:lnTo>
                    <a:lnTo>
                      <a:pt x="95" y="21"/>
                    </a:lnTo>
                    <a:lnTo>
                      <a:pt x="95" y="14"/>
                    </a:lnTo>
                    <a:lnTo>
                      <a:pt x="93" y="8"/>
                    </a:lnTo>
                    <a:lnTo>
                      <a:pt x="90" y="3"/>
                    </a:lnTo>
                    <a:lnTo>
                      <a:pt x="84" y="0"/>
                    </a:lnTo>
                    <a:lnTo>
                      <a:pt x="74" y="0"/>
                    </a:lnTo>
                    <a:lnTo>
                      <a:pt x="64" y="1"/>
                    </a:lnTo>
                    <a:lnTo>
                      <a:pt x="56" y="4"/>
                    </a:lnTo>
                    <a:lnTo>
                      <a:pt x="50" y="8"/>
                    </a:lnTo>
                    <a:lnTo>
                      <a:pt x="42" y="13"/>
                    </a:lnTo>
                    <a:lnTo>
                      <a:pt x="36" y="20"/>
                    </a:lnTo>
                    <a:lnTo>
                      <a:pt x="31" y="27"/>
                    </a:lnTo>
                    <a:lnTo>
                      <a:pt x="25" y="33"/>
                    </a:lnTo>
                    <a:lnTo>
                      <a:pt x="17" y="43"/>
                    </a:lnTo>
                    <a:lnTo>
                      <a:pt x="11" y="53"/>
                    </a:lnTo>
                    <a:lnTo>
                      <a:pt x="5" y="65"/>
                    </a:lnTo>
                    <a:lnTo>
                      <a:pt x="0" y="76"/>
                    </a:lnTo>
                    <a:lnTo>
                      <a:pt x="1" y="76"/>
                    </a:lnTo>
                    <a:close/>
                  </a:path>
                </a:pathLst>
              </a:custGeom>
              <a:solidFill>
                <a:srgbClr val="000000"/>
              </a:solidFill>
              <a:ln w="9525">
                <a:noFill/>
                <a:round/>
                <a:headEnd/>
                <a:tailEnd/>
              </a:ln>
            </p:spPr>
            <p:txBody>
              <a:bodyPr/>
              <a:lstStyle/>
              <a:p>
                <a:endParaRPr lang="en-US">
                  <a:solidFill>
                    <a:srgbClr val="000000"/>
                  </a:solidFill>
                </a:endParaRPr>
              </a:p>
            </p:txBody>
          </p:sp>
          <p:sp>
            <p:nvSpPr>
              <p:cNvPr id="25884" name="Freeform 197"/>
              <p:cNvSpPr>
                <a:spLocks/>
              </p:cNvSpPr>
              <p:nvPr/>
            </p:nvSpPr>
            <p:spPr bwMode="auto">
              <a:xfrm>
                <a:off x="9906" y="7301"/>
                <a:ext cx="155" cy="321"/>
              </a:xfrm>
              <a:custGeom>
                <a:avLst/>
                <a:gdLst>
                  <a:gd name="T0" fmla="*/ 0 w 155"/>
                  <a:gd name="T1" fmla="*/ 0 h 321"/>
                  <a:gd name="T2" fmla="*/ 47 w 155"/>
                  <a:gd name="T3" fmla="*/ 31 h 321"/>
                  <a:gd name="T4" fmla="*/ 81 w 155"/>
                  <a:gd name="T5" fmla="*/ 66 h 321"/>
                  <a:gd name="T6" fmla="*/ 106 w 155"/>
                  <a:gd name="T7" fmla="*/ 104 h 321"/>
                  <a:gd name="T8" fmla="*/ 125 w 155"/>
                  <a:gd name="T9" fmla="*/ 145 h 321"/>
                  <a:gd name="T10" fmla="*/ 136 w 155"/>
                  <a:gd name="T11" fmla="*/ 188 h 321"/>
                  <a:gd name="T12" fmla="*/ 144 w 155"/>
                  <a:gd name="T13" fmla="*/ 232 h 321"/>
                  <a:gd name="T14" fmla="*/ 149 w 155"/>
                  <a:gd name="T15" fmla="*/ 277 h 321"/>
                  <a:gd name="T16" fmla="*/ 154 w 155"/>
                  <a:gd name="T17" fmla="*/ 321 h 321"/>
                  <a:gd name="T18" fmla="*/ 154 w 155"/>
                  <a:gd name="T19" fmla="*/ 321 h 321"/>
                  <a:gd name="T20" fmla="*/ 155 w 155"/>
                  <a:gd name="T21" fmla="*/ 321 h 321"/>
                  <a:gd name="T22" fmla="*/ 155 w 155"/>
                  <a:gd name="T23" fmla="*/ 321 h 321"/>
                  <a:gd name="T24" fmla="*/ 155 w 155"/>
                  <a:gd name="T25" fmla="*/ 320 h 321"/>
                  <a:gd name="T26" fmla="*/ 150 w 155"/>
                  <a:gd name="T27" fmla="*/ 274 h 321"/>
                  <a:gd name="T28" fmla="*/ 142 w 155"/>
                  <a:gd name="T29" fmla="*/ 230 h 321"/>
                  <a:gd name="T30" fmla="*/ 130 w 155"/>
                  <a:gd name="T31" fmla="*/ 188 h 321"/>
                  <a:gd name="T32" fmla="*/ 115 w 155"/>
                  <a:gd name="T33" fmla="*/ 146 h 321"/>
                  <a:gd name="T34" fmla="*/ 94 w 155"/>
                  <a:gd name="T35" fmla="*/ 107 h 321"/>
                  <a:gd name="T36" fmla="*/ 69 w 155"/>
                  <a:gd name="T37" fmla="*/ 69 h 321"/>
                  <a:gd name="T38" fmla="*/ 38 w 155"/>
                  <a:gd name="T39" fmla="*/ 34 h 321"/>
                  <a:gd name="T40" fmla="*/ 0 w 155"/>
                  <a:gd name="T41" fmla="*/ 0 h 321"/>
                  <a:gd name="T42" fmla="*/ 0 w 155"/>
                  <a:gd name="T43" fmla="*/ 0 h 321"/>
                  <a:gd name="T44" fmla="*/ 0 w 155"/>
                  <a:gd name="T45" fmla="*/ 0 h 321"/>
                  <a:gd name="T46" fmla="*/ 0 w 155"/>
                  <a:gd name="T47" fmla="*/ 0 h 321"/>
                  <a:gd name="T48" fmla="*/ 0 w 155"/>
                  <a:gd name="T49" fmla="*/ 0 h 321"/>
                  <a:gd name="T50" fmla="*/ 0 w 155"/>
                  <a:gd name="T51" fmla="*/ 0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5"/>
                  <a:gd name="T79" fmla="*/ 0 h 321"/>
                  <a:gd name="T80" fmla="*/ 155 w 155"/>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5" h="321">
                    <a:moveTo>
                      <a:pt x="0" y="0"/>
                    </a:moveTo>
                    <a:lnTo>
                      <a:pt x="47" y="31"/>
                    </a:lnTo>
                    <a:lnTo>
                      <a:pt x="81" y="66"/>
                    </a:lnTo>
                    <a:lnTo>
                      <a:pt x="106" y="104"/>
                    </a:lnTo>
                    <a:lnTo>
                      <a:pt x="125" y="145"/>
                    </a:lnTo>
                    <a:lnTo>
                      <a:pt x="136" y="188"/>
                    </a:lnTo>
                    <a:lnTo>
                      <a:pt x="144" y="232"/>
                    </a:lnTo>
                    <a:lnTo>
                      <a:pt x="149" y="277"/>
                    </a:lnTo>
                    <a:lnTo>
                      <a:pt x="154" y="321"/>
                    </a:lnTo>
                    <a:lnTo>
                      <a:pt x="155" y="321"/>
                    </a:lnTo>
                    <a:lnTo>
                      <a:pt x="155" y="320"/>
                    </a:lnTo>
                    <a:lnTo>
                      <a:pt x="150" y="274"/>
                    </a:lnTo>
                    <a:lnTo>
                      <a:pt x="142" y="230"/>
                    </a:lnTo>
                    <a:lnTo>
                      <a:pt x="130" y="188"/>
                    </a:lnTo>
                    <a:lnTo>
                      <a:pt x="115" y="146"/>
                    </a:lnTo>
                    <a:lnTo>
                      <a:pt x="94" y="107"/>
                    </a:lnTo>
                    <a:lnTo>
                      <a:pt x="69" y="69"/>
                    </a:lnTo>
                    <a:lnTo>
                      <a:pt x="38" y="34"/>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885" name="Freeform 198"/>
              <p:cNvSpPr>
                <a:spLocks/>
              </p:cNvSpPr>
              <p:nvPr/>
            </p:nvSpPr>
            <p:spPr bwMode="auto">
              <a:xfrm>
                <a:off x="9436" y="7938"/>
                <a:ext cx="53" cy="140"/>
              </a:xfrm>
              <a:custGeom>
                <a:avLst/>
                <a:gdLst>
                  <a:gd name="T0" fmla="*/ 9 w 53"/>
                  <a:gd name="T1" fmla="*/ 0 h 140"/>
                  <a:gd name="T2" fmla="*/ 14 w 53"/>
                  <a:gd name="T3" fmla="*/ 17 h 140"/>
                  <a:gd name="T4" fmla="*/ 18 w 53"/>
                  <a:gd name="T5" fmla="*/ 34 h 140"/>
                  <a:gd name="T6" fmla="*/ 19 w 53"/>
                  <a:gd name="T7" fmla="*/ 53 h 140"/>
                  <a:gd name="T8" fmla="*/ 18 w 53"/>
                  <a:gd name="T9" fmla="*/ 69 h 140"/>
                  <a:gd name="T10" fmla="*/ 14 w 53"/>
                  <a:gd name="T11" fmla="*/ 85 h 140"/>
                  <a:gd name="T12" fmla="*/ 9 w 53"/>
                  <a:gd name="T13" fmla="*/ 101 h 140"/>
                  <a:gd name="T14" fmla="*/ 4 w 53"/>
                  <a:gd name="T15" fmla="*/ 116 h 140"/>
                  <a:gd name="T16" fmla="*/ 0 w 53"/>
                  <a:gd name="T17" fmla="*/ 131 h 140"/>
                  <a:gd name="T18" fmla="*/ 0 w 53"/>
                  <a:gd name="T19" fmla="*/ 136 h 140"/>
                  <a:gd name="T20" fmla="*/ 3 w 53"/>
                  <a:gd name="T21" fmla="*/ 139 h 140"/>
                  <a:gd name="T22" fmla="*/ 7 w 53"/>
                  <a:gd name="T23" fmla="*/ 140 h 140"/>
                  <a:gd name="T24" fmla="*/ 11 w 53"/>
                  <a:gd name="T25" fmla="*/ 138 h 140"/>
                  <a:gd name="T26" fmla="*/ 20 w 53"/>
                  <a:gd name="T27" fmla="*/ 130 h 140"/>
                  <a:gd name="T28" fmla="*/ 28 w 53"/>
                  <a:gd name="T29" fmla="*/ 124 h 140"/>
                  <a:gd name="T30" fmla="*/ 35 w 53"/>
                  <a:gd name="T31" fmla="*/ 118 h 140"/>
                  <a:gd name="T32" fmla="*/ 41 w 53"/>
                  <a:gd name="T33" fmla="*/ 112 h 140"/>
                  <a:gd name="T34" fmla="*/ 46 w 53"/>
                  <a:gd name="T35" fmla="*/ 105 h 140"/>
                  <a:gd name="T36" fmla="*/ 49 w 53"/>
                  <a:gd name="T37" fmla="*/ 97 h 140"/>
                  <a:gd name="T38" fmla="*/ 52 w 53"/>
                  <a:gd name="T39" fmla="*/ 88 h 140"/>
                  <a:gd name="T40" fmla="*/ 53 w 53"/>
                  <a:gd name="T41" fmla="*/ 78 h 140"/>
                  <a:gd name="T42" fmla="*/ 52 w 53"/>
                  <a:gd name="T43" fmla="*/ 66 h 140"/>
                  <a:gd name="T44" fmla="*/ 49 w 53"/>
                  <a:gd name="T45" fmla="*/ 56 h 140"/>
                  <a:gd name="T46" fmla="*/ 46 w 53"/>
                  <a:gd name="T47" fmla="*/ 45 h 140"/>
                  <a:gd name="T48" fmla="*/ 39 w 53"/>
                  <a:gd name="T49" fmla="*/ 36 h 140"/>
                  <a:gd name="T50" fmla="*/ 32 w 53"/>
                  <a:gd name="T51" fmla="*/ 27 h 140"/>
                  <a:gd name="T52" fmla="*/ 25 w 53"/>
                  <a:gd name="T53" fmla="*/ 18 h 140"/>
                  <a:gd name="T54" fmla="*/ 16 w 53"/>
                  <a:gd name="T55" fmla="*/ 10 h 140"/>
                  <a:gd name="T56" fmla="*/ 9 w 53"/>
                  <a:gd name="T57" fmla="*/ 0 h 140"/>
                  <a:gd name="T58" fmla="*/ 9 w 53"/>
                  <a:gd name="T59" fmla="*/ 0 h 140"/>
                  <a:gd name="T60" fmla="*/ 9 w 53"/>
                  <a:gd name="T61" fmla="*/ 0 h 140"/>
                  <a:gd name="T62" fmla="*/ 9 w 53"/>
                  <a:gd name="T63" fmla="*/ 0 h 140"/>
                  <a:gd name="T64" fmla="*/ 9 w 53"/>
                  <a:gd name="T65" fmla="*/ 0 h 140"/>
                  <a:gd name="T66" fmla="*/ 9 w 53"/>
                  <a:gd name="T67" fmla="*/ 0 h 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
                  <a:gd name="T103" fmla="*/ 0 h 140"/>
                  <a:gd name="T104" fmla="*/ 53 w 53"/>
                  <a:gd name="T105" fmla="*/ 140 h 1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 h="140">
                    <a:moveTo>
                      <a:pt x="9" y="0"/>
                    </a:moveTo>
                    <a:lnTo>
                      <a:pt x="14" y="17"/>
                    </a:lnTo>
                    <a:lnTo>
                      <a:pt x="18" y="34"/>
                    </a:lnTo>
                    <a:lnTo>
                      <a:pt x="19" y="53"/>
                    </a:lnTo>
                    <a:lnTo>
                      <a:pt x="18" y="69"/>
                    </a:lnTo>
                    <a:lnTo>
                      <a:pt x="14" y="85"/>
                    </a:lnTo>
                    <a:lnTo>
                      <a:pt x="9" y="101"/>
                    </a:lnTo>
                    <a:lnTo>
                      <a:pt x="4" y="116"/>
                    </a:lnTo>
                    <a:lnTo>
                      <a:pt x="0" y="131"/>
                    </a:lnTo>
                    <a:lnTo>
                      <a:pt x="0" y="136"/>
                    </a:lnTo>
                    <a:lnTo>
                      <a:pt x="3" y="139"/>
                    </a:lnTo>
                    <a:lnTo>
                      <a:pt x="7" y="140"/>
                    </a:lnTo>
                    <a:lnTo>
                      <a:pt x="11" y="138"/>
                    </a:lnTo>
                    <a:lnTo>
                      <a:pt x="20" y="130"/>
                    </a:lnTo>
                    <a:lnTo>
                      <a:pt x="28" y="124"/>
                    </a:lnTo>
                    <a:lnTo>
                      <a:pt x="35" y="118"/>
                    </a:lnTo>
                    <a:lnTo>
                      <a:pt x="41" y="112"/>
                    </a:lnTo>
                    <a:lnTo>
                      <a:pt x="46" y="105"/>
                    </a:lnTo>
                    <a:lnTo>
                      <a:pt x="49" y="97"/>
                    </a:lnTo>
                    <a:lnTo>
                      <a:pt x="52" y="88"/>
                    </a:lnTo>
                    <a:lnTo>
                      <a:pt x="53" y="78"/>
                    </a:lnTo>
                    <a:lnTo>
                      <a:pt x="52" y="66"/>
                    </a:lnTo>
                    <a:lnTo>
                      <a:pt x="49" y="56"/>
                    </a:lnTo>
                    <a:lnTo>
                      <a:pt x="46" y="45"/>
                    </a:lnTo>
                    <a:lnTo>
                      <a:pt x="39" y="36"/>
                    </a:lnTo>
                    <a:lnTo>
                      <a:pt x="32" y="27"/>
                    </a:lnTo>
                    <a:lnTo>
                      <a:pt x="25" y="18"/>
                    </a:lnTo>
                    <a:lnTo>
                      <a:pt x="16" y="10"/>
                    </a:lnTo>
                    <a:lnTo>
                      <a:pt x="9" y="0"/>
                    </a:lnTo>
                    <a:close/>
                  </a:path>
                </a:pathLst>
              </a:custGeom>
              <a:solidFill>
                <a:srgbClr val="000000"/>
              </a:solidFill>
              <a:ln w="9525">
                <a:noFill/>
                <a:round/>
                <a:headEnd/>
                <a:tailEnd/>
              </a:ln>
            </p:spPr>
            <p:txBody>
              <a:bodyPr/>
              <a:lstStyle/>
              <a:p>
                <a:endParaRPr lang="en-US">
                  <a:solidFill>
                    <a:srgbClr val="000000"/>
                  </a:solidFill>
                </a:endParaRPr>
              </a:p>
            </p:txBody>
          </p:sp>
          <p:sp>
            <p:nvSpPr>
              <p:cNvPr id="25886" name="Freeform 199"/>
              <p:cNvSpPr>
                <a:spLocks/>
              </p:cNvSpPr>
              <p:nvPr/>
            </p:nvSpPr>
            <p:spPr bwMode="auto">
              <a:xfrm>
                <a:off x="10165" y="8102"/>
                <a:ext cx="88" cy="96"/>
              </a:xfrm>
              <a:custGeom>
                <a:avLst/>
                <a:gdLst>
                  <a:gd name="T0" fmla="*/ 1 w 88"/>
                  <a:gd name="T1" fmla="*/ 96 h 96"/>
                  <a:gd name="T2" fmla="*/ 3 w 88"/>
                  <a:gd name="T3" fmla="*/ 87 h 96"/>
                  <a:gd name="T4" fmla="*/ 7 w 88"/>
                  <a:gd name="T5" fmla="*/ 81 h 96"/>
                  <a:gd name="T6" fmla="*/ 11 w 88"/>
                  <a:gd name="T7" fmla="*/ 78 h 96"/>
                  <a:gd name="T8" fmla="*/ 15 w 88"/>
                  <a:gd name="T9" fmla="*/ 76 h 96"/>
                  <a:gd name="T10" fmla="*/ 20 w 88"/>
                  <a:gd name="T11" fmla="*/ 75 h 96"/>
                  <a:gd name="T12" fmla="*/ 28 w 88"/>
                  <a:gd name="T13" fmla="*/ 74 h 96"/>
                  <a:gd name="T14" fmla="*/ 34 w 88"/>
                  <a:gd name="T15" fmla="*/ 74 h 96"/>
                  <a:gd name="T16" fmla="*/ 42 w 88"/>
                  <a:gd name="T17" fmla="*/ 73 h 96"/>
                  <a:gd name="T18" fmla="*/ 51 w 88"/>
                  <a:gd name="T19" fmla="*/ 71 h 96"/>
                  <a:gd name="T20" fmla="*/ 59 w 88"/>
                  <a:gd name="T21" fmla="*/ 69 h 96"/>
                  <a:gd name="T22" fmla="*/ 67 w 88"/>
                  <a:gd name="T23" fmla="*/ 65 h 96"/>
                  <a:gd name="T24" fmla="*/ 74 w 88"/>
                  <a:gd name="T25" fmla="*/ 60 h 96"/>
                  <a:gd name="T26" fmla="*/ 84 w 88"/>
                  <a:gd name="T27" fmla="*/ 46 h 96"/>
                  <a:gd name="T28" fmla="*/ 88 w 88"/>
                  <a:gd name="T29" fmla="*/ 33 h 96"/>
                  <a:gd name="T30" fmla="*/ 88 w 88"/>
                  <a:gd name="T31" fmla="*/ 19 h 96"/>
                  <a:gd name="T32" fmla="*/ 85 w 88"/>
                  <a:gd name="T33" fmla="*/ 3 h 96"/>
                  <a:gd name="T34" fmla="*/ 81 w 88"/>
                  <a:gd name="T35" fmla="*/ 0 h 96"/>
                  <a:gd name="T36" fmla="*/ 75 w 88"/>
                  <a:gd name="T37" fmla="*/ 1 h 96"/>
                  <a:gd name="T38" fmla="*/ 69 w 88"/>
                  <a:gd name="T39" fmla="*/ 4 h 96"/>
                  <a:gd name="T40" fmla="*/ 65 w 88"/>
                  <a:gd name="T41" fmla="*/ 8 h 96"/>
                  <a:gd name="T42" fmla="*/ 63 w 88"/>
                  <a:gd name="T43" fmla="*/ 16 h 96"/>
                  <a:gd name="T44" fmla="*/ 59 w 88"/>
                  <a:gd name="T45" fmla="*/ 24 h 96"/>
                  <a:gd name="T46" fmla="*/ 56 w 88"/>
                  <a:gd name="T47" fmla="*/ 31 h 96"/>
                  <a:gd name="T48" fmla="*/ 52 w 88"/>
                  <a:gd name="T49" fmla="*/ 38 h 96"/>
                  <a:gd name="T50" fmla="*/ 47 w 88"/>
                  <a:gd name="T51" fmla="*/ 45 h 96"/>
                  <a:gd name="T52" fmla="*/ 41 w 88"/>
                  <a:gd name="T53" fmla="*/ 51 h 96"/>
                  <a:gd name="T54" fmla="*/ 34 w 88"/>
                  <a:gd name="T55" fmla="*/ 55 h 96"/>
                  <a:gd name="T56" fmla="*/ 25 w 88"/>
                  <a:gd name="T57" fmla="*/ 59 h 96"/>
                  <a:gd name="T58" fmla="*/ 13 w 88"/>
                  <a:gd name="T59" fmla="*/ 66 h 96"/>
                  <a:gd name="T60" fmla="*/ 6 w 88"/>
                  <a:gd name="T61" fmla="*/ 74 h 96"/>
                  <a:gd name="T62" fmla="*/ 1 w 88"/>
                  <a:gd name="T63" fmla="*/ 83 h 96"/>
                  <a:gd name="T64" fmla="*/ 0 w 88"/>
                  <a:gd name="T65" fmla="*/ 96 h 96"/>
                  <a:gd name="T66" fmla="*/ 0 w 88"/>
                  <a:gd name="T67" fmla="*/ 96 h 96"/>
                  <a:gd name="T68" fmla="*/ 1 w 88"/>
                  <a:gd name="T69" fmla="*/ 96 h 96"/>
                  <a:gd name="T70" fmla="*/ 1 w 88"/>
                  <a:gd name="T71" fmla="*/ 96 h 96"/>
                  <a:gd name="T72" fmla="*/ 1 w 88"/>
                  <a:gd name="T73" fmla="*/ 96 h 96"/>
                  <a:gd name="T74" fmla="*/ 1 w 88"/>
                  <a:gd name="T75" fmla="*/ 96 h 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96"/>
                  <a:gd name="T116" fmla="*/ 88 w 88"/>
                  <a:gd name="T117" fmla="*/ 96 h 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96">
                    <a:moveTo>
                      <a:pt x="1" y="96"/>
                    </a:moveTo>
                    <a:lnTo>
                      <a:pt x="3" y="87"/>
                    </a:lnTo>
                    <a:lnTo>
                      <a:pt x="7" y="81"/>
                    </a:lnTo>
                    <a:lnTo>
                      <a:pt x="11" y="78"/>
                    </a:lnTo>
                    <a:lnTo>
                      <a:pt x="15" y="76"/>
                    </a:lnTo>
                    <a:lnTo>
                      <a:pt x="20" y="75"/>
                    </a:lnTo>
                    <a:lnTo>
                      <a:pt x="28" y="74"/>
                    </a:lnTo>
                    <a:lnTo>
                      <a:pt x="34" y="74"/>
                    </a:lnTo>
                    <a:lnTo>
                      <a:pt x="42" y="73"/>
                    </a:lnTo>
                    <a:lnTo>
                      <a:pt x="51" y="71"/>
                    </a:lnTo>
                    <a:lnTo>
                      <a:pt x="59" y="69"/>
                    </a:lnTo>
                    <a:lnTo>
                      <a:pt x="67" y="65"/>
                    </a:lnTo>
                    <a:lnTo>
                      <a:pt x="74" y="60"/>
                    </a:lnTo>
                    <a:lnTo>
                      <a:pt x="84" y="46"/>
                    </a:lnTo>
                    <a:lnTo>
                      <a:pt x="88" y="33"/>
                    </a:lnTo>
                    <a:lnTo>
                      <a:pt x="88" y="19"/>
                    </a:lnTo>
                    <a:lnTo>
                      <a:pt x="85" y="3"/>
                    </a:lnTo>
                    <a:lnTo>
                      <a:pt x="81" y="0"/>
                    </a:lnTo>
                    <a:lnTo>
                      <a:pt x="75" y="1"/>
                    </a:lnTo>
                    <a:lnTo>
                      <a:pt x="69" y="4"/>
                    </a:lnTo>
                    <a:lnTo>
                      <a:pt x="65" y="8"/>
                    </a:lnTo>
                    <a:lnTo>
                      <a:pt x="63" y="16"/>
                    </a:lnTo>
                    <a:lnTo>
                      <a:pt x="59" y="24"/>
                    </a:lnTo>
                    <a:lnTo>
                      <a:pt x="56" y="31"/>
                    </a:lnTo>
                    <a:lnTo>
                      <a:pt x="52" y="38"/>
                    </a:lnTo>
                    <a:lnTo>
                      <a:pt x="47" y="45"/>
                    </a:lnTo>
                    <a:lnTo>
                      <a:pt x="41" y="51"/>
                    </a:lnTo>
                    <a:lnTo>
                      <a:pt x="34" y="55"/>
                    </a:lnTo>
                    <a:lnTo>
                      <a:pt x="25" y="59"/>
                    </a:lnTo>
                    <a:lnTo>
                      <a:pt x="13" y="66"/>
                    </a:lnTo>
                    <a:lnTo>
                      <a:pt x="6" y="74"/>
                    </a:lnTo>
                    <a:lnTo>
                      <a:pt x="1" y="83"/>
                    </a:lnTo>
                    <a:lnTo>
                      <a:pt x="0" y="96"/>
                    </a:lnTo>
                    <a:lnTo>
                      <a:pt x="1" y="96"/>
                    </a:lnTo>
                    <a:close/>
                  </a:path>
                </a:pathLst>
              </a:custGeom>
              <a:solidFill>
                <a:srgbClr val="000000"/>
              </a:solidFill>
              <a:ln w="9525">
                <a:noFill/>
                <a:round/>
                <a:headEnd/>
                <a:tailEnd/>
              </a:ln>
            </p:spPr>
            <p:txBody>
              <a:bodyPr/>
              <a:lstStyle/>
              <a:p>
                <a:endParaRPr lang="en-US">
                  <a:solidFill>
                    <a:srgbClr val="000000"/>
                  </a:solidFill>
                </a:endParaRPr>
              </a:p>
            </p:txBody>
          </p:sp>
          <p:sp>
            <p:nvSpPr>
              <p:cNvPr id="25887" name="Freeform 200"/>
              <p:cNvSpPr>
                <a:spLocks/>
              </p:cNvSpPr>
              <p:nvPr/>
            </p:nvSpPr>
            <p:spPr bwMode="auto">
              <a:xfrm>
                <a:off x="10121" y="8079"/>
                <a:ext cx="33" cy="99"/>
              </a:xfrm>
              <a:custGeom>
                <a:avLst/>
                <a:gdLst>
                  <a:gd name="T0" fmla="*/ 16 w 33"/>
                  <a:gd name="T1" fmla="*/ 98 h 99"/>
                  <a:gd name="T2" fmla="*/ 19 w 33"/>
                  <a:gd name="T3" fmla="*/ 87 h 99"/>
                  <a:gd name="T4" fmla="*/ 23 w 33"/>
                  <a:gd name="T5" fmla="*/ 75 h 99"/>
                  <a:gd name="T6" fmla="*/ 25 w 33"/>
                  <a:gd name="T7" fmla="*/ 63 h 99"/>
                  <a:gd name="T8" fmla="*/ 27 w 33"/>
                  <a:gd name="T9" fmla="*/ 51 h 99"/>
                  <a:gd name="T10" fmla="*/ 27 w 33"/>
                  <a:gd name="T11" fmla="*/ 46 h 99"/>
                  <a:gd name="T12" fmla="*/ 25 w 33"/>
                  <a:gd name="T13" fmla="*/ 40 h 99"/>
                  <a:gd name="T14" fmla="*/ 23 w 33"/>
                  <a:gd name="T15" fmla="*/ 34 h 99"/>
                  <a:gd name="T16" fmla="*/ 23 w 33"/>
                  <a:gd name="T17" fmla="*/ 27 h 99"/>
                  <a:gd name="T18" fmla="*/ 24 w 33"/>
                  <a:gd name="T19" fmla="*/ 21 h 99"/>
                  <a:gd name="T20" fmla="*/ 27 w 33"/>
                  <a:gd name="T21" fmla="*/ 15 h 99"/>
                  <a:gd name="T22" fmla="*/ 29 w 33"/>
                  <a:gd name="T23" fmla="*/ 9 h 99"/>
                  <a:gd name="T24" fmla="*/ 33 w 33"/>
                  <a:gd name="T25" fmla="*/ 4 h 99"/>
                  <a:gd name="T26" fmla="*/ 33 w 33"/>
                  <a:gd name="T27" fmla="*/ 1 h 99"/>
                  <a:gd name="T28" fmla="*/ 29 w 33"/>
                  <a:gd name="T29" fmla="*/ 0 h 99"/>
                  <a:gd name="T30" fmla="*/ 25 w 33"/>
                  <a:gd name="T31" fmla="*/ 1 h 99"/>
                  <a:gd name="T32" fmla="*/ 22 w 33"/>
                  <a:gd name="T33" fmla="*/ 3 h 99"/>
                  <a:gd name="T34" fmla="*/ 14 w 33"/>
                  <a:gd name="T35" fmla="*/ 10 h 99"/>
                  <a:gd name="T36" fmla="*/ 6 w 33"/>
                  <a:gd name="T37" fmla="*/ 18 h 99"/>
                  <a:gd name="T38" fmla="*/ 1 w 33"/>
                  <a:gd name="T39" fmla="*/ 26 h 99"/>
                  <a:gd name="T40" fmla="*/ 0 w 33"/>
                  <a:gd name="T41" fmla="*/ 37 h 99"/>
                  <a:gd name="T42" fmla="*/ 5 w 33"/>
                  <a:gd name="T43" fmla="*/ 52 h 99"/>
                  <a:gd name="T44" fmla="*/ 8 w 33"/>
                  <a:gd name="T45" fmla="*/ 67 h 99"/>
                  <a:gd name="T46" fmla="*/ 12 w 33"/>
                  <a:gd name="T47" fmla="*/ 83 h 99"/>
                  <a:gd name="T48" fmla="*/ 12 w 33"/>
                  <a:gd name="T49" fmla="*/ 99 h 99"/>
                  <a:gd name="T50" fmla="*/ 12 w 33"/>
                  <a:gd name="T51" fmla="*/ 99 h 99"/>
                  <a:gd name="T52" fmla="*/ 14 w 33"/>
                  <a:gd name="T53" fmla="*/ 99 h 99"/>
                  <a:gd name="T54" fmla="*/ 16 w 33"/>
                  <a:gd name="T55" fmla="*/ 99 h 99"/>
                  <a:gd name="T56" fmla="*/ 16 w 33"/>
                  <a:gd name="T57" fmla="*/ 98 h 99"/>
                  <a:gd name="T58" fmla="*/ 16 w 33"/>
                  <a:gd name="T59" fmla="*/ 98 h 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
                  <a:gd name="T91" fmla="*/ 0 h 99"/>
                  <a:gd name="T92" fmla="*/ 33 w 33"/>
                  <a:gd name="T93" fmla="*/ 99 h 9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 h="99">
                    <a:moveTo>
                      <a:pt x="16" y="98"/>
                    </a:moveTo>
                    <a:lnTo>
                      <a:pt x="19" y="87"/>
                    </a:lnTo>
                    <a:lnTo>
                      <a:pt x="23" y="75"/>
                    </a:lnTo>
                    <a:lnTo>
                      <a:pt x="25" y="63"/>
                    </a:lnTo>
                    <a:lnTo>
                      <a:pt x="27" y="51"/>
                    </a:lnTo>
                    <a:lnTo>
                      <a:pt x="27" y="46"/>
                    </a:lnTo>
                    <a:lnTo>
                      <a:pt x="25" y="40"/>
                    </a:lnTo>
                    <a:lnTo>
                      <a:pt x="23" y="34"/>
                    </a:lnTo>
                    <a:lnTo>
                      <a:pt x="23" y="27"/>
                    </a:lnTo>
                    <a:lnTo>
                      <a:pt x="24" y="21"/>
                    </a:lnTo>
                    <a:lnTo>
                      <a:pt x="27" y="15"/>
                    </a:lnTo>
                    <a:lnTo>
                      <a:pt x="29" y="9"/>
                    </a:lnTo>
                    <a:lnTo>
                      <a:pt x="33" y="4"/>
                    </a:lnTo>
                    <a:lnTo>
                      <a:pt x="33" y="1"/>
                    </a:lnTo>
                    <a:lnTo>
                      <a:pt x="29" y="0"/>
                    </a:lnTo>
                    <a:lnTo>
                      <a:pt x="25" y="1"/>
                    </a:lnTo>
                    <a:lnTo>
                      <a:pt x="22" y="3"/>
                    </a:lnTo>
                    <a:lnTo>
                      <a:pt x="14" y="10"/>
                    </a:lnTo>
                    <a:lnTo>
                      <a:pt x="6" y="18"/>
                    </a:lnTo>
                    <a:lnTo>
                      <a:pt x="1" y="26"/>
                    </a:lnTo>
                    <a:lnTo>
                      <a:pt x="0" y="37"/>
                    </a:lnTo>
                    <a:lnTo>
                      <a:pt x="5" y="52"/>
                    </a:lnTo>
                    <a:lnTo>
                      <a:pt x="8" y="67"/>
                    </a:lnTo>
                    <a:lnTo>
                      <a:pt x="12" y="83"/>
                    </a:lnTo>
                    <a:lnTo>
                      <a:pt x="12" y="99"/>
                    </a:lnTo>
                    <a:lnTo>
                      <a:pt x="14" y="99"/>
                    </a:lnTo>
                    <a:lnTo>
                      <a:pt x="16" y="99"/>
                    </a:lnTo>
                    <a:lnTo>
                      <a:pt x="16" y="98"/>
                    </a:lnTo>
                    <a:close/>
                  </a:path>
                </a:pathLst>
              </a:custGeom>
              <a:solidFill>
                <a:srgbClr val="000000"/>
              </a:solidFill>
              <a:ln w="9525">
                <a:noFill/>
                <a:round/>
                <a:headEnd/>
                <a:tailEnd/>
              </a:ln>
            </p:spPr>
            <p:txBody>
              <a:bodyPr/>
              <a:lstStyle/>
              <a:p>
                <a:endParaRPr lang="en-US">
                  <a:solidFill>
                    <a:srgbClr val="000000"/>
                  </a:solidFill>
                </a:endParaRPr>
              </a:p>
            </p:txBody>
          </p:sp>
          <p:sp>
            <p:nvSpPr>
              <p:cNvPr id="25888" name="Freeform 201"/>
              <p:cNvSpPr>
                <a:spLocks/>
              </p:cNvSpPr>
              <p:nvPr/>
            </p:nvSpPr>
            <p:spPr bwMode="auto">
              <a:xfrm>
                <a:off x="9788" y="8038"/>
                <a:ext cx="105" cy="66"/>
              </a:xfrm>
              <a:custGeom>
                <a:avLst/>
                <a:gdLst>
                  <a:gd name="T0" fmla="*/ 2 w 105"/>
                  <a:gd name="T1" fmla="*/ 66 h 66"/>
                  <a:gd name="T2" fmla="*/ 9 w 105"/>
                  <a:gd name="T3" fmla="*/ 61 h 66"/>
                  <a:gd name="T4" fmla="*/ 16 w 105"/>
                  <a:gd name="T5" fmla="*/ 56 h 66"/>
                  <a:gd name="T6" fmla="*/ 25 w 105"/>
                  <a:gd name="T7" fmla="*/ 52 h 66"/>
                  <a:gd name="T8" fmla="*/ 33 w 105"/>
                  <a:gd name="T9" fmla="*/ 49 h 66"/>
                  <a:gd name="T10" fmla="*/ 38 w 105"/>
                  <a:gd name="T11" fmla="*/ 49 h 66"/>
                  <a:gd name="T12" fmla="*/ 43 w 105"/>
                  <a:gd name="T13" fmla="*/ 49 h 66"/>
                  <a:gd name="T14" fmla="*/ 48 w 105"/>
                  <a:gd name="T15" fmla="*/ 49 h 66"/>
                  <a:gd name="T16" fmla="*/ 53 w 105"/>
                  <a:gd name="T17" fmla="*/ 50 h 66"/>
                  <a:gd name="T18" fmla="*/ 56 w 105"/>
                  <a:gd name="T19" fmla="*/ 50 h 66"/>
                  <a:gd name="T20" fmla="*/ 61 w 105"/>
                  <a:gd name="T21" fmla="*/ 50 h 66"/>
                  <a:gd name="T22" fmla="*/ 66 w 105"/>
                  <a:gd name="T23" fmla="*/ 50 h 66"/>
                  <a:gd name="T24" fmla="*/ 71 w 105"/>
                  <a:gd name="T25" fmla="*/ 49 h 66"/>
                  <a:gd name="T26" fmla="*/ 79 w 105"/>
                  <a:gd name="T27" fmla="*/ 46 h 66"/>
                  <a:gd name="T28" fmla="*/ 87 w 105"/>
                  <a:gd name="T29" fmla="*/ 42 h 66"/>
                  <a:gd name="T30" fmla="*/ 93 w 105"/>
                  <a:gd name="T31" fmla="*/ 38 h 66"/>
                  <a:gd name="T32" fmla="*/ 98 w 105"/>
                  <a:gd name="T33" fmla="*/ 31 h 66"/>
                  <a:gd name="T34" fmla="*/ 101 w 105"/>
                  <a:gd name="T35" fmla="*/ 25 h 66"/>
                  <a:gd name="T36" fmla="*/ 104 w 105"/>
                  <a:gd name="T37" fmla="*/ 18 h 66"/>
                  <a:gd name="T38" fmla="*/ 105 w 105"/>
                  <a:gd name="T39" fmla="*/ 11 h 66"/>
                  <a:gd name="T40" fmla="*/ 104 w 105"/>
                  <a:gd name="T41" fmla="*/ 4 h 66"/>
                  <a:gd name="T42" fmla="*/ 100 w 105"/>
                  <a:gd name="T43" fmla="*/ 0 h 66"/>
                  <a:gd name="T44" fmla="*/ 95 w 105"/>
                  <a:gd name="T45" fmla="*/ 0 h 66"/>
                  <a:gd name="T46" fmla="*/ 90 w 105"/>
                  <a:gd name="T47" fmla="*/ 2 h 66"/>
                  <a:gd name="T48" fmla="*/ 87 w 105"/>
                  <a:gd name="T49" fmla="*/ 5 h 66"/>
                  <a:gd name="T50" fmla="*/ 83 w 105"/>
                  <a:gd name="T51" fmla="*/ 8 h 66"/>
                  <a:gd name="T52" fmla="*/ 79 w 105"/>
                  <a:gd name="T53" fmla="*/ 12 h 66"/>
                  <a:gd name="T54" fmla="*/ 76 w 105"/>
                  <a:gd name="T55" fmla="*/ 15 h 66"/>
                  <a:gd name="T56" fmla="*/ 72 w 105"/>
                  <a:gd name="T57" fmla="*/ 17 h 66"/>
                  <a:gd name="T58" fmla="*/ 65 w 105"/>
                  <a:gd name="T59" fmla="*/ 19 h 66"/>
                  <a:gd name="T60" fmla="*/ 58 w 105"/>
                  <a:gd name="T61" fmla="*/ 21 h 66"/>
                  <a:gd name="T62" fmla="*/ 50 w 105"/>
                  <a:gd name="T63" fmla="*/ 23 h 66"/>
                  <a:gd name="T64" fmla="*/ 43 w 105"/>
                  <a:gd name="T65" fmla="*/ 26 h 66"/>
                  <a:gd name="T66" fmla="*/ 36 w 105"/>
                  <a:gd name="T67" fmla="*/ 29 h 66"/>
                  <a:gd name="T68" fmla="*/ 30 w 105"/>
                  <a:gd name="T69" fmla="*/ 35 h 66"/>
                  <a:gd name="T70" fmla="*/ 25 w 105"/>
                  <a:gd name="T71" fmla="*/ 39 h 66"/>
                  <a:gd name="T72" fmla="*/ 19 w 105"/>
                  <a:gd name="T73" fmla="*/ 45 h 66"/>
                  <a:gd name="T74" fmla="*/ 14 w 105"/>
                  <a:gd name="T75" fmla="*/ 50 h 66"/>
                  <a:gd name="T76" fmla="*/ 9 w 105"/>
                  <a:gd name="T77" fmla="*/ 56 h 66"/>
                  <a:gd name="T78" fmla="*/ 5 w 105"/>
                  <a:gd name="T79" fmla="*/ 61 h 66"/>
                  <a:gd name="T80" fmla="*/ 0 w 105"/>
                  <a:gd name="T81" fmla="*/ 66 h 66"/>
                  <a:gd name="T82" fmla="*/ 0 w 105"/>
                  <a:gd name="T83" fmla="*/ 66 h 66"/>
                  <a:gd name="T84" fmla="*/ 0 w 105"/>
                  <a:gd name="T85" fmla="*/ 66 h 66"/>
                  <a:gd name="T86" fmla="*/ 0 w 105"/>
                  <a:gd name="T87" fmla="*/ 66 h 66"/>
                  <a:gd name="T88" fmla="*/ 2 w 105"/>
                  <a:gd name="T89" fmla="*/ 66 h 66"/>
                  <a:gd name="T90" fmla="*/ 2 w 105"/>
                  <a:gd name="T91" fmla="*/ 66 h 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5"/>
                  <a:gd name="T139" fmla="*/ 0 h 66"/>
                  <a:gd name="T140" fmla="*/ 105 w 105"/>
                  <a:gd name="T141" fmla="*/ 66 h 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5" h="66">
                    <a:moveTo>
                      <a:pt x="2" y="66"/>
                    </a:moveTo>
                    <a:lnTo>
                      <a:pt x="9" y="61"/>
                    </a:lnTo>
                    <a:lnTo>
                      <a:pt x="16" y="56"/>
                    </a:lnTo>
                    <a:lnTo>
                      <a:pt x="25" y="52"/>
                    </a:lnTo>
                    <a:lnTo>
                      <a:pt x="33" y="49"/>
                    </a:lnTo>
                    <a:lnTo>
                      <a:pt x="38" y="49"/>
                    </a:lnTo>
                    <a:lnTo>
                      <a:pt x="43" y="49"/>
                    </a:lnTo>
                    <a:lnTo>
                      <a:pt x="48" y="49"/>
                    </a:lnTo>
                    <a:lnTo>
                      <a:pt x="53" y="50"/>
                    </a:lnTo>
                    <a:lnTo>
                      <a:pt x="56" y="50"/>
                    </a:lnTo>
                    <a:lnTo>
                      <a:pt x="61" y="50"/>
                    </a:lnTo>
                    <a:lnTo>
                      <a:pt x="66" y="50"/>
                    </a:lnTo>
                    <a:lnTo>
                      <a:pt x="71" y="49"/>
                    </a:lnTo>
                    <a:lnTo>
                      <a:pt x="79" y="46"/>
                    </a:lnTo>
                    <a:lnTo>
                      <a:pt x="87" y="42"/>
                    </a:lnTo>
                    <a:lnTo>
                      <a:pt x="93" y="38"/>
                    </a:lnTo>
                    <a:lnTo>
                      <a:pt x="98" y="31"/>
                    </a:lnTo>
                    <a:lnTo>
                      <a:pt x="101" y="25"/>
                    </a:lnTo>
                    <a:lnTo>
                      <a:pt x="104" y="18"/>
                    </a:lnTo>
                    <a:lnTo>
                      <a:pt x="105" y="11"/>
                    </a:lnTo>
                    <a:lnTo>
                      <a:pt x="104" y="4"/>
                    </a:lnTo>
                    <a:lnTo>
                      <a:pt x="100" y="0"/>
                    </a:lnTo>
                    <a:lnTo>
                      <a:pt x="95" y="0"/>
                    </a:lnTo>
                    <a:lnTo>
                      <a:pt x="90" y="2"/>
                    </a:lnTo>
                    <a:lnTo>
                      <a:pt x="87" y="5"/>
                    </a:lnTo>
                    <a:lnTo>
                      <a:pt x="83" y="8"/>
                    </a:lnTo>
                    <a:lnTo>
                      <a:pt x="79" y="12"/>
                    </a:lnTo>
                    <a:lnTo>
                      <a:pt x="76" y="15"/>
                    </a:lnTo>
                    <a:lnTo>
                      <a:pt x="72" y="17"/>
                    </a:lnTo>
                    <a:lnTo>
                      <a:pt x="65" y="19"/>
                    </a:lnTo>
                    <a:lnTo>
                      <a:pt x="58" y="21"/>
                    </a:lnTo>
                    <a:lnTo>
                      <a:pt x="50" y="23"/>
                    </a:lnTo>
                    <a:lnTo>
                      <a:pt x="43" y="26"/>
                    </a:lnTo>
                    <a:lnTo>
                      <a:pt x="36" y="29"/>
                    </a:lnTo>
                    <a:lnTo>
                      <a:pt x="30" y="35"/>
                    </a:lnTo>
                    <a:lnTo>
                      <a:pt x="25" y="39"/>
                    </a:lnTo>
                    <a:lnTo>
                      <a:pt x="19" y="45"/>
                    </a:lnTo>
                    <a:lnTo>
                      <a:pt x="14" y="50"/>
                    </a:lnTo>
                    <a:lnTo>
                      <a:pt x="9" y="56"/>
                    </a:lnTo>
                    <a:lnTo>
                      <a:pt x="5" y="61"/>
                    </a:lnTo>
                    <a:lnTo>
                      <a:pt x="0" y="66"/>
                    </a:lnTo>
                    <a:lnTo>
                      <a:pt x="2" y="66"/>
                    </a:lnTo>
                    <a:close/>
                  </a:path>
                </a:pathLst>
              </a:custGeom>
              <a:solidFill>
                <a:srgbClr val="000000"/>
              </a:solidFill>
              <a:ln w="9525">
                <a:noFill/>
                <a:round/>
                <a:headEnd/>
                <a:tailEnd/>
              </a:ln>
            </p:spPr>
            <p:txBody>
              <a:bodyPr/>
              <a:lstStyle/>
              <a:p>
                <a:endParaRPr lang="en-US">
                  <a:solidFill>
                    <a:srgbClr val="000000"/>
                  </a:solidFill>
                </a:endParaRPr>
              </a:p>
            </p:txBody>
          </p:sp>
        </p:grpSp>
      </p:grpSp>
      <p:grpSp>
        <p:nvGrpSpPr>
          <p:cNvPr id="6" name="Group 203"/>
          <p:cNvGrpSpPr>
            <a:grpSpLocks/>
          </p:cNvGrpSpPr>
          <p:nvPr/>
        </p:nvGrpSpPr>
        <p:grpSpPr bwMode="auto">
          <a:xfrm>
            <a:off x="3962400" y="4114800"/>
            <a:ext cx="4081463" cy="1354138"/>
            <a:chOff x="4044" y="4608"/>
            <a:chExt cx="6191" cy="2052"/>
          </a:xfrm>
        </p:grpSpPr>
        <p:grpSp>
          <p:nvGrpSpPr>
            <p:cNvPr id="25616" name="Group 204"/>
            <p:cNvGrpSpPr>
              <a:grpSpLocks/>
            </p:cNvGrpSpPr>
            <p:nvPr/>
          </p:nvGrpSpPr>
          <p:grpSpPr bwMode="auto">
            <a:xfrm>
              <a:off x="4044" y="4608"/>
              <a:ext cx="2451" cy="2052"/>
              <a:chOff x="8699" y="4140"/>
              <a:chExt cx="2451" cy="2052"/>
            </a:xfrm>
          </p:grpSpPr>
          <p:sp>
            <p:nvSpPr>
              <p:cNvPr id="25707" name="Line 205"/>
              <p:cNvSpPr>
                <a:spLocks noChangeShapeType="1"/>
              </p:cNvSpPr>
              <p:nvPr/>
            </p:nvSpPr>
            <p:spPr bwMode="auto">
              <a:xfrm>
                <a:off x="8906" y="5580"/>
                <a:ext cx="2244" cy="0"/>
              </a:xfrm>
              <a:prstGeom prst="line">
                <a:avLst/>
              </a:prstGeom>
              <a:noFill/>
              <a:ln w="9525">
                <a:solidFill>
                  <a:srgbClr val="000000"/>
                </a:solidFill>
                <a:round/>
                <a:headEnd/>
                <a:tailEnd/>
              </a:ln>
            </p:spPr>
            <p:txBody>
              <a:bodyPr/>
              <a:lstStyle/>
              <a:p>
                <a:endParaRPr lang="en-US">
                  <a:solidFill>
                    <a:srgbClr val="000000"/>
                  </a:solidFill>
                </a:endParaRPr>
              </a:p>
            </p:txBody>
          </p:sp>
          <p:grpSp>
            <p:nvGrpSpPr>
              <p:cNvPr id="25708" name="Group 206"/>
              <p:cNvGrpSpPr>
                <a:grpSpLocks/>
              </p:cNvGrpSpPr>
              <p:nvPr/>
            </p:nvGrpSpPr>
            <p:grpSpPr bwMode="auto">
              <a:xfrm>
                <a:off x="8699" y="4140"/>
                <a:ext cx="2077" cy="2052"/>
                <a:chOff x="3876" y="1444"/>
                <a:chExt cx="2077" cy="2052"/>
              </a:xfrm>
            </p:grpSpPr>
            <p:sp>
              <p:nvSpPr>
                <p:cNvPr id="25709" name="Freeform 207"/>
                <p:cNvSpPr>
                  <a:spLocks/>
                </p:cNvSpPr>
                <p:nvPr/>
              </p:nvSpPr>
              <p:spPr bwMode="auto">
                <a:xfrm>
                  <a:off x="4399" y="1670"/>
                  <a:ext cx="520" cy="433"/>
                </a:xfrm>
                <a:custGeom>
                  <a:avLst/>
                  <a:gdLst>
                    <a:gd name="T0" fmla="*/ 0 w 520"/>
                    <a:gd name="T1" fmla="*/ 0 h 433"/>
                    <a:gd name="T2" fmla="*/ 3 w 520"/>
                    <a:gd name="T3" fmla="*/ 1 h 433"/>
                    <a:gd name="T4" fmla="*/ 13 w 520"/>
                    <a:gd name="T5" fmla="*/ 5 h 433"/>
                    <a:gd name="T6" fmla="*/ 29 w 520"/>
                    <a:gd name="T7" fmla="*/ 11 h 433"/>
                    <a:gd name="T8" fmla="*/ 51 w 520"/>
                    <a:gd name="T9" fmla="*/ 19 h 433"/>
                    <a:gd name="T10" fmla="*/ 78 w 520"/>
                    <a:gd name="T11" fmla="*/ 31 h 433"/>
                    <a:gd name="T12" fmla="*/ 108 w 520"/>
                    <a:gd name="T13" fmla="*/ 47 h 433"/>
                    <a:gd name="T14" fmla="*/ 142 w 520"/>
                    <a:gd name="T15" fmla="*/ 65 h 433"/>
                    <a:gd name="T16" fmla="*/ 180 w 520"/>
                    <a:gd name="T17" fmla="*/ 87 h 433"/>
                    <a:gd name="T18" fmla="*/ 220 w 520"/>
                    <a:gd name="T19" fmla="*/ 113 h 433"/>
                    <a:gd name="T20" fmla="*/ 262 w 520"/>
                    <a:gd name="T21" fmla="*/ 143 h 433"/>
                    <a:gd name="T22" fmla="*/ 304 w 520"/>
                    <a:gd name="T23" fmla="*/ 176 h 433"/>
                    <a:gd name="T24" fmla="*/ 348 w 520"/>
                    <a:gd name="T25" fmla="*/ 215 h 433"/>
                    <a:gd name="T26" fmla="*/ 393 w 520"/>
                    <a:gd name="T27" fmla="*/ 257 h 433"/>
                    <a:gd name="T28" fmla="*/ 436 w 520"/>
                    <a:gd name="T29" fmla="*/ 304 h 433"/>
                    <a:gd name="T30" fmla="*/ 478 w 520"/>
                    <a:gd name="T31" fmla="*/ 356 h 433"/>
                    <a:gd name="T32" fmla="*/ 520 w 520"/>
                    <a:gd name="T33" fmla="*/ 414 h 433"/>
                    <a:gd name="T34" fmla="*/ 519 w 520"/>
                    <a:gd name="T35" fmla="*/ 415 h 433"/>
                    <a:gd name="T36" fmla="*/ 514 w 520"/>
                    <a:gd name="T37" fmla="*/ 419 h 433"/>
                    <a:gd name="T38" fmla="*/ 508 w 520"/>
                    <a:gd name="T39" fmla="*/ 423 h 433"/>
                    <a:gd name="T40" fmla="*/ 500 w 520"/>
                    <a:gd name="T41" fmla="*/ 428 h 433"/>
                    <a:gd name="T42" fmla="*/ 491 w 520"/>
                    <a:gd name="T43" fmla="*/ 431 h 433"/>
                    <a:gd name="T44" fmla="*/ 481 w 520"/>
                    <a:gd name="T45" fmla="*/ 433 h 433"/>
                    <a:gd name="T46" fmla="*/ 471 w 520"/>
                    <a:gd name="T47" fmla="*/ 433 h 433"/>
                    <a:gd name="T48" fmla="*/ 461 w 520"/>
                    <a:gd name="T49" fmla="*/ 428 h 433"/>
                    <a:gd name="T50" fmla="*/ 447 w 520"/>
                    <a:gd name="T51" fmla="*/ 418 h 433"/>
                    <a:gd name="T52" fmla="*/ 426 w 520"/>
                    <a:gd name="T53" fmla="*/ 401 h 433"/>
                    <a:gd name="T54" fmla="*/ 400 w 520"/>
                    <a:gd name="T55" fmla="*/ 381 h 433"/>
                    <a:gd name="T56" fmla="*/ 372 w 520"/>
                    <a:gd name="T57" fmla="*/ 356 h 433"/>
                    <a:gd name="T58" fmla="*/ 343 w 520"/>
                    <a:gd name="T59" fmla="*/ 331 h 433"/>
                    <a:gd name="T60" fmla="*/ 315 w 520"/>
                    <a:gd name="T61" fmla="*/ 306 h 433"/>
                    <a:gd name="T62" fmla="*/ 290 w 520"/>
                    <a:gd name="T63" fmla="*/ 282 h 433"/>
                    <a:gd name="T64" fmla="*/ 269 w 520"/>
                    <a:gd name="T65" fmla="*/ 262 h 433"/>
                    <a:gd name="T66" fmla="*/ 258 w 520"/>
                    <a:gd name="T67" fmla="*/ 252 h 433"/>
                    <a:gd name="T68" fmla="*/ 245 w 520"/>
                    <a:gd name="T69" fmla="*/ 239 h 433"/>
                    <a:gd name="T70" fmla="*/ 228 w 520"/>
                    <a:gd name="T71" fmla="*/ 226 h 433"/>
                    <a:gd name="T72" fmla="*/ 208 w 520"/>
                    <a:gd name="T73" fmla="*/ 212 h 433"/>
                    <a:gd name="T74" fmla="*/ 186 w 520"/>
                    <a:gd name="T75" fmla="*/ 196 h 433"/>
                    <a:gd name="T76" fmla="*/ 164 w 520"/>
                    <a:gd name="T77" fmla="*/ 180 h 433"/>
                    <a:gd name="T78" fmla="*/ 141 w 520"/>
                    <a:gd name="T79" fmla="*/ 164 h 433"/>
                    <a:gd name="T80" fmla="*/ 118 w 520"/>
                    <a:gd name="T81" fmla="*/ 148 h 433"/>
                    <a:gd name="T82" fmla="*/ 96 w 520"/>
                    <a:gd name="T83" fmla="*/ 133 h 433"/>
                    <a:gd name="T84" fmla="*/ 74 w 520"/>
                    <a:gd name="T85" fmla="*/ 118 h 433"/>
                    <a:gd name="T86" fmla="*/ 55 w 520"/>
                    <a:gd name="T87" fmla="*/ 105 h 433"/>
                    <a:gd name="T88" fmla="*/ 38 w 520"/>
                    <a:gd name="T89" fmla="*/ 94 h 433"/>
                    <a:gd name="T90" fmla="*/ 23 w 520"/>
                    <a:gd name="T91" fmla="*/ 84 h 433"/>
                    <a:gd name="T92" fmla="*/ 12 w 520"/>
                    <a:gd name="T93" fmla="*/ 76 h 433"/>
                    <a:gd name="T94" fmla="*/ 5 w 520"/>
                    <a:gd name="T95" fmla="*/ 72 h 433"/>
                    <a:gd name="T96" fmla="*/ 2 w 520"/>
                    <a:gd name="T97" fmla="*/ 70 h 433"/>
                    <a:gd name="T98" fmla="*/ 0 w 520"/>
                    <a:gd name="T99" fmla="*/ 0 h 4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0"/>
                    <a:gd name="T151" fmla="*/ 0 h 433"/>
                    <a:gd name="T152" fmla="*/ 520 w 520"/>
                    <a:gd name="T153" fmla="*/ 433 h 4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0" h="433">
                      <a:moveTo>
                        <a:pt x="0" y="0"/>
                      </a:moveTo>
                      <a:lnTo>
                        <a:pt x="3" y="1"/>
                      </a:lnTo>
                      <a:lnTo>
                        <a:pt x="13" y="5"/>
                      </a:lnTo>
                      <a:lnTo>
                        <a:pt x="29" y="11"/>
                      </a:lnTo>
                      <a:lnTo>
                        <a:pt x="51" y="19"/>
                      </a:lnTo>
                      <a:lnTo>
                        <a:pt x="78" y="31"/>
                      </a:lnTo>
                      <a:lnTo>
                        <a:pt x="108" y="47"/>
                      </a:lnTo>
                      <a:lnTo>
                        <a:pt x="142" y="65"/>
                      </a:lnTo>
                      <a:lnTo>
                        <a:pt x="180" y="87"/>
                      </a:lnTo>
                      <a:lnTo>
                        <a:pt x="220" y="113"/>
                      </a:lnTo>
                      <a:lnTo>
                        <a:pt x="262" y="143"/>
                      </a:lnTo>
                      <a:lnTo>
                        <a:pt x="304" y="176"/>
                      </a:lnTo>
                      <a:lnTo>
                        <a:pt x="348" y="215"/>
                      </a:lnTo>
                      <a:lnTo>
                        <a:pt x="393" y="257"/>
                      </a:lnTo>
                      <a:lnTo>
                        <a:pt x="436" y="304"/>
                      </a:lnTo>
                      <a:lnTo>
                        <a:pt x="478" y="356"/>
                      </a:lnTo>
                      <a:lnTo>
                        <a:pt x="520" y="414"/>
                      </a:lnTo>
                      <a:lnTo>
                        <a:pt x="519" y="415"/>
                      </a:lnTo>
                      <a:lnTo>
                        <a:pt x="514" y="419"/>
                      </a:lnTo>
                      <a:lnTo>
                        <a:pt x="508" y="423"/>
                      </a:lnTo>
                      <a:lnTo>
                        <a:pt x="500" y="428"/>
                      </a:lnTo>
                      <a:lnTo>
                        <a:pt x="491" y="431"/>
                      </a:lnTo>
                      <a:lnTo>
                        <a:pt x="481" y="433"/>
                      </a:lnTo>
                      <a:lnTo>
                        <a:pt x="471" y="433"/>
                      </a:lnTo>
                      <a:lnTo>
                        <a:pt x="461" y="428"/>
                      </a:lnTo>
                      <a:lnTo>
                        <a:pt x="447" y="418"/>
                      </a:lnTo>
                      <a:lnTo>
                        <a:pt x="426" y="401"/>
                      </a:lnTo>
                      <a:lnTo>
                        <a:pt x="400" y="381"/>
                      </a:lnTo>
                      <a:lnTo>
                        <a:pt x="372" y="356"/>
                      </a:lnTo>
                      <a:lnTo>
                        <a:pt x="343" y="331"/>
                      </a:lnTo>
                      <a:lnTo>
                        <a:pt x="315" y="306"/>
                      </a:lnTo>
                      <a:lnTo>
                        <a:pt x="290" y="282"/>
                      </a:lnTo>
                      <a:lnTo>
                        <a:pt x="269" y="262"/>
                      </a:lnTo>
                      <a:lnTo>
                        <a:pt x="258" y="252"/>
                      </a:lnTo>
                      <a:lnTo>
                        <a:pt x="245" y="239"/>
                      </a:lnTo>
                      <a:lnTo>
                        <a:pt x="228" y="226"/>
                      </a:lnTo>
                      <a:lnTo>
                        <a:pt x="208" y="212"/>
                      </a:lnTo>
                      <a:lnTo>
                        <a:pt x="186" y="196"/>
                      </a:lnTo>
                      <a:lnTo>
                        <a:pt x="164" y="180"/>
                      </a:lnTo>
                      <a:lnTo>
                        <a:pt x="141" y="164"/>
                      </a:lnTo>
                      <a:lnTo>
                        <a:pt x="118" y="148"/>
                      </a:lnTo>
                      <a:lnTo>
                        <a:pt x="96" y="133"/>
                      </a:lnTo>
                      <a:lnTo>
                        <a:pt x="74" y="118"/>
                      </a:lnTo>
                      <a:lnTo>
                        <a:pt x="55" y="105"/>
                      </a:lnTo>
                      <a:lnTo>
                        <a:pt x="38" y="94"/>
                      </a:lnTo>
                      <a:lnTo>
                        <a:pt x="23" y="84"/>
                      </a:lnTo>
                      <a:lnTo>
                        <a:pt x="12" y="76"/>
                      </a:lnTo>
                      <a:lnTo>
                        <a:pt x="5" y="72"/>
                      </a:lnTo>
                      <a:lnTo>
                        <a:pt x="2" y="70"/>
                      </a:lnTo>
                      <a:lnTo>
                        <a:pt x="0" y="0"/>
                      </a:lnTo>
                      <a:close/>
                    </a:path>
                  </a:pathLst>
                </a:custGeom>
                <a:solidFill>
                  <a:srgbClr val="54280A"/>
                </a:solidFill>
                <a:ln w="9525">
                  <a:noFill/>
                  <a:round/>
                  <a:headEnd/>
                  <a:tailEnd/>
                </a:ln>
              </p:spPr>
              <p:txBody>
                <a:bodyPr/>
                <a:lstStyle/>
                <a:p>
                  <a:endParaRPr lang="en-US">
                    <a:solidFill>
                      <a:srgbClr val="000000"/>
                    </a:solidFill>
                  </a:endParaRPr>
                </a:p>
              </p:txBody>
            </p:sp>
            <p:sp>
              <p:nvSpPr>
                <p:cNvPr id="25710" name="Freeform 208"/>
                <p:cNvSpPr>
                  <a:spLocks/>
                </p:cNvSpPr>
                <p:nvPr/>
              </p:nvSpPr>
              <p:spPr bwMode="auto">
                <a:xfrm>
                  <a:off x="3903" y="1509"/>
                  <a:ext cx="2004" cy="1927"/>
                </a:xfrm>
                <a:custGeom>
                  <a:avLst/>
                  <a:gdLst>
                    <a:gd name="T0" fmla="*/ 39 w 2004"/>
                    <a:gd name="T1" fmla="*/ 549 h 1927"/>
                    <a:gd name="T2" fmla="*/ 128 w 2004"/>
                    <a:gd name="T3" fmla="*/ 421 h 1927"/>
                    <a:gd name="T4" fmla="*/ 180 w 2004"/>
                    <a:gd name="T5" fmla="*/ 301 h 1927"/>
                    <a:gd name="T6" fmla="*/ 317 w 2004"/>
                    <a:gd name="T7" fmla="*/ 221 h 1927"/>
                    <a:gd name="T8" fmla="*/ 295 w 2004"/>
                    <a:gd name="T9" fmla="*/ 190 h 1927"/>
                    <a:gd name="T10" fmla="*/ 154 w 2004"/>
                    <a:gd name="T11" fmla="*/ 86 h 1927"/>
                    <a:gd name="T12" fmla="*/ 178 w 2004"/>
                    <a:gd name="T13" fmla="*/ 52 h 1927"/>
                    <a:gd name="T14" fmla="*/ 379 w 2004"/>
                    <a:gd name="T15" fmla="*/ 154 h 1927"/>
                    <a:gd name="T16" fmla="*/ 367 w 2004"/>
                    <a:gd name="T17" fmla="*/ 5 h 1927"/>
                    <a:gd name="T18" fmla="*/ 481 w 2004"/>
                    <a:gd name="T19" fmla="*/ 222 h 1927"/>
                    <a:gd name="T20" fmla="*/ 573 w 2004"/>
                    <a:gd name="T21" fmla="*/ 276 h 1927"/>
                    <a:gd name="T22" fmla="*/ 761 w 2004"/>
                    <a:gd name="T23" fmla="*/ 434 h 1927"/>
                    <a:gd name="T24" fmla="*/ 944 w 2004"/>
                    <a:gd name="T25" fmla="*/ 601 h 1927"/>
                    <a:gd name="T26" fmla="*/ 1032 w 2004"/>
                    <a:gd name="T27" fmla="*/ 652 h 1927"/>
                    <a:gd name="T28" fmla="*/ 1209 w 2004"/>
                    <a:gd name="T29" fmla="*/ 672 h 1927"/>
                    <a:gd name="T30" fmla="*/ 1397 w 2004"/>
                    <a:gd name="T31" fmla="*/ 633 h 1927"/>
                    <a:gd name="T32" fmla="*/ 1530 w 2004"/>
                    <a:gd name="T33" fmla="*/ 562 h 1927"/>
                    <a:gd name="T34" fmla="*/ 1700 w 2004"/>
                    <a:gd name="T35" fmla="*/ 552 h 1927"/>
                    <a:gd name="T36" fmla="*/ 1935 w 2004"/>
                    <a:gd name="T37" fmla="*/ 703 h 1927"/>
                    <a:gd name="T38" fmla="*/ 1959 w 2004"/>
                    <a:gd name="T39" fmla="*/ 1079 h 1927"/>
                    <a:gd name="T40" fmla="*/ 1959 w 2004"/>
                    <a:gd name="T41" fmla="*/ 1317 h 1927"/>
                    <a:gd name="T42" fmla="*/ 1881 w 2004"/>
                    <a:gd name="T43" fmla="*/ 1607 h 1927"/>
                    <a:gd name="T44" fmla="*/ 1838 w 2004"/>
                    <a:gd name="T45" fmla="*/ 1693 h 1927"/>
                    <a:gd name="T46" fmla="*/ 1706 w 2004"/>
                    <a:gd name="T47" fmla="*/ 1756 h 1927"/>
                    <a:gd name="T48" fmla="*/ 1762 w 2004"/>
                    <a:gd name="T49" fmla="*/ 1658 h 1927"/>
                    <a:gd name="T50" fmla="*/ 1862 w 2004"/>
                    <a:gd name="T51" fmla="*/ 1440 h 1927"/>
                    <a:gd name="T52" fmla="*/ 1817 w 2004"/>
                    <a:gd name="T53" fmla="*/ 1313 h 1927"/>
                    <a:gd name="T54" fmla="*/ 1684 w 2004"/>
                    <a:gd name="T55" fmla="*/ 1092 h 1927"/>
                    <a:gd name="T56" fmla="*/ 1645 w 2004"/>
                    <a:gd name="T57" fmla="*/ 1294 h 1927"/>
                    <a:gd name="T58" fmla="*/ 1449 w 2004"/>
                    <a:gd name="T59" fmla="*/ 1617 h 1927"/>
                    <a:gd name="T60" fmla="*/ 1353 w 2004"/>
                    <a:gd name="T61" fmla="*/ 1705 h 1927"/>
                    <a:gd name="T62" fmla="*/ 1399 w 2004"/>
                    <a:gd name="T63" fmla="*/ 1608 h 1927"/>
                    <a:gd name="T64" fmla="*/ 1439 w 2004"/>
                    <a:gd name="T65" fmla="*/ 1526 h 1927"/>
                    <a:gd name="T66" fmla="*/ 1519 w 2004"/>
                    <a:gd name="T67" fmla="*/ 1356 h 1927"/>
                    <a:gd name="T68" fmla="*/ 1415 w 2004"/>
                    <a:gd name="T69" fmla="*/ 1299 h 1927"/>
                    <a:gd name="T70" fmla="*/ 1166 w 2004"/>
                    <a:gd name="T71" fmla="*/ 1301 h 1927"/>
                    <a:gd name="T72" fmla="*/ 1069 w 2004"/>
                    <a:gd name="T73" fmla="*/ 1588 h 1927"/>
                    <a:gd name="T74" fmla="*/ 1066 w 2004"/>
                    <a:gd name="T75" fmla="*/ 1790 h 1927"/>
                    <a:gd name="T76" fmla="*/ 1033 w 2004"/>
                    <a:gd name="T77" fmla="*/ 1884 h 1927"/>
                    <a:gd name="T78" fmla="*/ 923 w 2004"/>
                    <a:gd name="T79" fmla="*/ 1914 h 1927"/>
                    <a:gd name="T80" fmla="*/ 976 w 2004"/>
                    <a:gd name="T81" fmla="*/ 1789 h 1927"/>
                    <a:gd name="T82" fmla="*/ 1023 w 2004"/>
                    <a:gd name="T83" fmla="*/ 1647 h 1927"/>
                    <a:gd name="T84" fmla="*/ 973 w 2004"/>
                    <a:gd name="T85" fmla="*/ 1527 h 1927"/>
                    <a:gd name="T86" fmla="*/ 993 w 2004"/>
                    <a:gd name="T87" fmla="*/ 1374 h 1927"/>
                    <a:gd name="T88" fmla="*/ 848 w 2004"/>
                    <a:gd name="T89" fmla="*/ 1341 h 1927"/>
                    <a:gd name="T90" fmla="*/ 883 w 2004"/>
                    <a:gd name="T91" fmla="*/ 1518 h 1927"/>
                    <a:gd name="T92" fmla="*/ 864 w 2004"/>
                    <a:gd name="T93" fmla="*/ 1800 h 1927"/>
                    <a:gd name="T94" fmla="*/ 798 w 2004"/>
                    <a:gd name="T95" fmla="*/ 1838 h 1927"/>
                    <a:gd name="T96" fmla="*/ 811 w 2004"/>
                    <a:gd name="T97" fmla="*/ 1769 h 1927"/>
                    <a:gd name="T98" fmla="*/ 851 w 2004"/>
                    <a:gd name="T99" fmla="*/ 1633 h 1927"/>
                    <a:gd name="T100" fmla="*/ 809 w 2004"/>
                    <a:gd name="T101" fmla="*/ 1501 h 1927"/>
                    <a:gd name="T102" fmla="*/ 750 w 2004"/>
                    <a:gd name="T103" fmla="*/ 1321 h 1927"/>
                    <a:gd name="T104" fmla="*/ 629 w 2004"/>
                    <a:gd name="T105" fmla="*/ 1208 h 1927"/>
                    <a:gd name="T106" fmla="*/ 591 w 2004"/>
                    <a:gd name="T107" fmla="*/ 861 h 1927"/>
                    <a:gd name="T108" fmla="*/ 443 w 2004"/>
                    <a:gd name="T109" fmla="*/ 586 h 1927"/>
                    <a:gd name="T110" fmla="*/ 283 w 2004"/>
                    <a:gd name="T111" fmla="*/ 612 h 1927"/>
                    <a:gd name="T112" fmla="*/ 184 w 2004"/>
                    <a:gd name="T113" fmla="*/ 662 h 1927"/>
                    <a:gd name="T114" fmla="*/ 104 w 2004"/>
                    <a:gd name="T115" fmla="*/ 709 h 19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4"/>
                    <a:gd name="T175" fmla="*/ 0 h 1927"/>
                    <a:gd name="T176" fmla="*/ 2004 w 2004"/>
                    <a:gd name="T177" fmla="*/ 1927 h 19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4" h="1927">
                      <a:moveTo>
                        <a:pt x="16" y="676"/>
                      </a:moveTo>
                      <a:lnTo>
                        <a:pt x="15" y="672"/>
                      </a:lnTo>
                      <a:lnTo>
                        <a:pt x="10" y="662"/>
                      </a:lnTo>
                      <a:lnTo>
                        <a:pt x="6" y="645"/>
                      </a:lnTo>
                      <a:lnTo>
                        <a:pt x="1" y="627"/>
                      </a:lnTo>
                      <a:lnTo>
                        <a:pt x="0" y="607"/>
                      </a:lnTo>
                      <a:lnTo>
                        <a:pt x="3" y="588"/>
                      </a:lnTo>
                      <a:lnTo>
                        <a:pt x="10" y="571"/>
                      </a:lnTo>
                      <a:lnTo>
                        <a:pt x="23" y="558"/>
                      </a:lnTo>
                      <a:lnTo>
                        <a:pt x="39" y="549"/>
                      </a:lnTo>
                      <a:lnTo>
                        <a:pt x="51" y="541"/>
                      </a:lnTo>
                      <a:lnTo>
                        <a:pt x="61" y="533"/>
                      </a:lnTo>
                      <a:lnTo>
                        <a:pt x="68" y="524"/>
                      </a:lnTo>
                      <a:lnTo>
                        <a:pt x="75" y="514"/>
                      </a:lnTo>
                      <a:lnTo>
                        <a:pt x="82" y="504"/>
                      </a:lnTo>
                      <a:lnTo>
                        <a:pt x="89" y="490"/>
                      </a:lnTo>
                      <a:lnTo>
                        <a:pt x="98" y="473"/>
                      </a:lnTo>
                      <a:lnTo>
                        <a:pt x="107" y="455"/>
                      </a:lnTo>
                      <a:lnTo>
                        <a:pt x="118" y="437"/>
                      </a:lnTo>
                      <a:lnTo>
                        <a:pt x="128" y="421"/>
                      </a:lnTo>
                      <a:lnTo>
                        <a:pt x="137" y="406"/>
                      </a:lnTo>
                      <a:lnTo>
                        <a:pt x="145" y="391"/>
                      </a:lnTo>
                      <a:lnTo>
                        <a:pt x="152" y="378"/>
                      </a:lnTo>
                      <a:lnTo>
                        <a:pt x="159" y="366"/>
                      </a:lnTo>
                      <a:lnTo>
                        <a:pt x="162" y="354"/>
                      </a:lnTo>
                      <a:lnTo>
                        <a:pt x="166" y="344"/>
                      </a:lnTo>
                      <a:lnTo>
                        <a:pt x="168" y="333"/>
                      </a:lnTo>
                      <a:lnTo>
                        <a:pt x="172" y="321"/>
                      </a:lnTo>
                      <a:lnTo>
                        <a:pt x="176" y="311"/>
                      </a:lnTo>
                      <a:lnTo>
                        <a:pt x="180" y="301"/>
                      </a:lnTo>
                      <a:lnTo>
                        <a:pt x="188" y="292"/>
                      </a:lnTo>
                      <a:lnTo>
                        <a:pt x="198" y="284"/>
                      </a:lnTo>
                      <a:lnTo>
                        <a:pt x="210" y="277"/>
                      </a:lnTo>
                      <a:lnTo>
                        <a:pt x="224" y="271"/>
                      </a:lnTo>
                      <a:lnTo>
                        <a:pt x="239" y="264"/>
                      </a:lnTo>
                      <a:lnTo>
                        <a:pt x="255" y="256"/>
                      </a:lnTo>
                      <a:lnTo>
                        <a:pt x="271" y="247"/>
                      </a:lnTo>
                      <a:lnTo>
                        <a:pt x="286" y="238"/>
                      </a:lnTo>
                      <a:lnTo>
                        <a:pt x="302" y="229"/>
                      </a:lnTo>
                      <a:lnTo>
                        <a:pt x="317" y="221"/>
                      </a:lnTo>
                      <a:lnTo>
                        <a:pt x="331" y="214"/>
                      </a:lnTo>
                      <a:lnTo>
                        <a:pt x="342" y="208"/>
                      </a:lnTo>
                      <a:lnTo>
                        <a:pt x="349" y="204"/>
                      </a:lnTo>
                      <a:lnTo>
                        <a:pt x="351" y="201"/>
                      </a:lnTo>
                      <a:lnTo>
                        <a:pt x="349" y="199"/>
                      </a:lnTo>
                      <a:lnTo>
                        <a:pt x="342" y="196"/>
                      </a:lnTo>
                      <a:lnTo>
                        <a:pt x="334" y="195"/>
                      </a:lnTo>
                      <a:lnTo>
                        <a:pt x="323" y="193"/>
                      </a:lnTo>
                      <a:lnTo>
                        <a:pt x="310" y="192"/>
                      </a:lnTo>
                      <a:lnTo>
                        <a:pt x="295" y="190"/>
                      </a:lnTo>
                      <a:lnTo>
                        <a:pt x="280" y="186"/>
                      </a:lnTo>
                      <a:lnTo>
                        <a:pt x="264" y="181"/>
                      </a:lnTo>
                      <a:lnTo>
                        <a:pt x="250" y="176"/>
                      </a:lnTo>
                      <a:lnTo>
                        <a:pt x="234" y="169"/>
                      </a:lnTo>
                      <a:lnTo>
                        <a:pt x="219" y="162"/>
                      </a:lnTo>
                      <a:lnTo>
                        <a:pt x="205" y="152"/>
                      </a:lnTo>
                      <a:lnTo>
                        <a:pt x="193" y="143"/>
                      </a:lnTo>
                      <a:lnTo>
                        <a:pt x="180" y="130"/>
                      </a:lnTo>
                      <a:lnTo>
                        <a:pt x="167" y="109"/>
                      </a:lnTo>
                      <a:lnTo>
                        <a:pt x="154" y="86"/>
                      </a:lnTo>
                      <a:lnTo>
                        <a:pt x="142" y="61"/>
                      </a:lnTo>
                      <a:lnTo>
                        <a:pt x="131" y="38"/>
                      </a:lnTo>
                      <a:lnTo>
                        <a:pt x="122" y="18"/>
                      </a:lnTo>
                      <a:lnTo>
                        <a:pt x="116" y="5"/>
                      </a:lnTo>
                      <a:lnTo>
                        <a:pt x="114" y="0"/>
                      </a:lnTo>
                      <a:lnTo>
                        <a:pt x="117" y="3"/>
                      </a:lnTo>
                      <a:lnTo>
                        <a:pt x="127" y="11"/>
                      </a:lnTo>
                      <a:lnTo>
                        <a:pt x="140" y="23"/>
                      </a:lnTo>
                      <a:lnTo>
                        <a:pt x="159" y="38"/>
                      </a:lnTo>
                      <a:lnTo>
                        <a:pt x="178" y="52"/>
                      </a:lnTo>
                      <a:lnTo>
                        <a:pt x="199" y="66"/>
                      </a:lnTo>
                      <a:lnTo>
                        <a:pt x="218" y="78"/>
                      </a:lnTo>
                      <a:lnTo>
                        <a:pt x="235" y="85"/>
                      </a:lnTo>
                      <a:lnTo>
                        <a:pt x="254" y="92"/>
                      </a:lnTo>
                      <a:lnTo>
                        <a:pt x="277" y="101"/>
                      </a:lnTo>
                      <a:lnTo>
                        <a:pt x="301" y="113"/>
                      </a:lnTo>
                      <a:lnTo>
                        <a:pt x="325" y="126"/>
                      </a:lnTo>
                      <a:lnTo>
                        <a:pt x="349" y="137"/>
                      </a:lnTo>
                      <a:lnTo>
                        <a:pt x="367" y="147"/>
                      </a:lnTo>
                      <a:lnTo>
                        <a:pt x="379" y="154"/>
                      </a:lnTo>
                      <a:lnTo>
                        <a:pt x="384" y="156"/>
                      </a:lnTo>
                      <a:lnTo>
                        <a:pt x="381" y="152"/>
                      </a:lnTo>
                      <a:lnTo>
                        <a:pt x="375" y="142"/>
                      </a:lnTo>
                      <a:lnTo>
                        <a:pt x="367" y="126"/>
                      </a:lnTo>
                      <a:lnTo>
                        <a:pt x="359" y="105"/>
                      </a:lnTo>
                      <a:lnTo>
                        <a:pt x="353" y="81"/>
                      </a:lnTo>
                      <a:lnTo>
                        <a:pt x="351" y="54"/>
                      </a:lnTo>
                      <a:lnTo>
                        <a:pt x="353" y="27"/>
                      </a:lnTo>
                      <a:lnTo>
                        <a:pt x="363" y="0"/>
                      </a:lnTo>
                      <a:lnTo>
                        <a:pt x="367" y="5"/>
                      </a:lnTo>
                      <a:lnTo>
                        <a:pt x="375" y="18"/>
                      </a:lnTo>
                      <a:lnTo>
                        <a:pt x="389" y="38"/>
                      </a:lnTo>
                      <a:lnTo>
                        <a:pt x="405" y="61"/>
                      </a:lnTo>
                      <a:lnTo>
                        <a:pt x="420" y="87"/>
                      </a:lnTo>
                      <a:lnTo>
                        <a:pt x="435" y="113"/>
                      </a:lnTo>
                      <a:lnTo>
                        <a:pt x="446" y="137"/>
                      </a:lnTo>
                      <a:lnTo>
                        <a:pt x="453" y="156"/>
                      </a:lnTo>
                      <a:lnTo>
                        <a:pt x="462" y="186"/>
                      </a:lnTo>
                      <a:lnTo>
                        <a:pt x="473" y="209"/>
                      </a:lnTo>
                      <a:lnTo>
                        <a:pt x="481" y="222"/>
                      </a:lnTo>
                      <a:lnTo>
                        <a:pt x="485" y="227"/>
                      </a:lnTo>
                      <a:lnTo>
                        <a:pt x="486" y="228"/>
                      </a:lnTo>
                      <a:lnTo>
                        <a:pt x="490" y="229"/>
                      </a:lnTo>
                      <a:lnTo>
                        <a:pt x="496" y="233"/>
                      </a:lnTo>
                      <a:lnTo>
                        <a:pt x="504" y="237"/>
                      </a:lnTo>
                      <a:lnTo>
                        <a:pt x="515" y="243"/>
                      </a:lnTo>
                      <a:lnTo>
                        <a:pt x="527" y="250"/>
                      </a:lnTo>
                      <a:lnTo>
                        <a:pt x="541" y="257"/>
                      </a:lnTo>
                      <a:lnTo>
                        <a:pt x="555" y="266"/>
                      </a:lnTo>
                      <a:lnTo>
                        <a:pt x="573" y="276"/>
                      </a:lnTo>
                      <a:lnTo>
                        <a:pt x="590" y="288"/>
                      </a:lnTo>
                      <a:lnTo>
                        <a:pt x="607" y="300"/>
                      </a:lnTo>
                      <a:lnTo>
                        <a:pt x="626" y="313"/>
                      </a:lnTo>
                      <a:lnTo>
                        <a:pt x="644" y="329"/>
                      </a:lnTo>
                      <a:lnTo>
                        <a:pt x="664" y="344"/>
                      </a:lnTo>
                      <a:lnTo>
                        <a:pt x="682" y="360"/>
                      </a:lnTo>
                      <a:lnTo>
                        <a:pt x="702" y="378"/>
                      </a:lnTo>
                      <a:lnTo>
                        <a:pt x="721" y="396"/>
                      </a:lnTo>
                      <a:lnTo>
                        <a:pt x="741" y="416"/>
                      </a:lnTo>
                      <a:lnTo>
                        <a:pt x="761" y="434"/>
                      </a:lnTo>
                      <a:lnTo>
                        <a:pt x="782" y="455"/>
                      </a:lnTo>
                      <a:lnTo>
                        <a:pt x="804" y="474"/>
                      </a:lnTo>
                      <a:lnTo>
                        <a:pt x="825" y="493"/>
                      </a:lnTo>
                      <a:lnTo>
                        <a:pt x="845" y="512"/>
                      </a:lnTo>
                      <a:lnTo>
                        <a:pt x="865" y="530"/>
                      </a:lnTo>
                      <a:lnTo>
                        <a:pt x="883" y="547"/>
                      </a:lnTo>
                      <a:lnTo>
                        <a:pt x="901" y="562"/>
                      </a:lnTo>
                      <a:lnTo>
                        <a:pt x="917" y="577"/>
                      </a:lnTo>
                      <a:lnTo>
                        <a:pt x="932" y="590"/>
                      </a:lnTo>
                      <a:lnTo>
                        <a:pt x="944" y="601"/>
                      </a:lnTo>
                      <a:lnTo>
                        <a:pt x="954" y="609"/>
                      </a:lnTo>
                      <a:lnTo>
                        <a:pt x="962" y="617"/>
                      </a:lnTo>
                      <a:lnTo>
                        <a:pt x="967" y="621"/>
                      </a:lnTo>
                      <a:lnTo>
                        <a:pt x="972" y="624"/>
                      </a:lnTo>
                      <a:lnTo>
                        <a:pt x="978" y="628"/>
                      </a:lnTo>
                      <a:lnTo>
                        <a:pt x="987" y="632"/>
                      </a:lnTo>
                      <a:lnTo>
                        <a:pt x="996" y="637"/>
                      </a:lnTo>
                      <a:lnTo>
                        <a:pt x="1006" y="642"/>
                      </a:lnTo>
                      <a:lnTo>
                        <a:pt x="1018" y="646"/>
                      </a:lnTo>
                      <a:lnTo>
                        <a:pt x="1032" y="652"/>
                      </a:lnTo>
                      <a:lnTo>
                        <a:pt x="1046" y="657"/>
                      </a:lnTo>
                      <a:lnTo>
                        <a:pt x="1062" y="661"/>
                      </a:lnTo>
                      <a:lnTo>
                        <a:pt x="1078" y="665"/>
                      </a:lnTo>
                      <a:lnTo>
                        <a:pt x="1095" y="669"/>
                      </a:lnTo>
                      <a:lnTo>
                        <a:pt x="1113" y="672"/>
                      </a:lnTo>
                      <a:lnTo>
                        <a:pt x="1131" y="674"/>
                      </a:lnTo>
                      <a:lnTo>
                        <a:pt x="1151" y="675"/>
                      </a:lnTo>
                      <a:lnTo>
                        <a:pt x="1170" y="675"/>
                      </a:lnTo>
                      <a:lnTo>
                        <a:pt x="1190" y="674"/>
                      </a:lnTo>
                      <a:lnTo>
                        <a:pt x="1209" y="672"/>
                      </a:lnTo>
                      <a:lnTo>
                        <a:pt x="1230" y="670"/>
                      </a:lnTo>
                      <a:lnTo>
                        <a:pt x="1250" y="668"/>
                      </a:lnTo>
                      <a:lnTo>
                        <a:pt x="1269" y="665"/>
                      </a:lnTo>
                      <a:lnTo>
                        <a:pt x="1290" y="662"/>
                      </a:lnTo>
                      <a:lnTo>
                        <a:pt x="1308" y="658"/>
                      </a:lnTo>
                      <a:lnTo>
                        <a:pt x="1327" y="654"/>
                      </a:lnTo>
                      <a:lnTo>
                        <a:pt x="1346" y="649"/>
                      </a:lnTo>
                      <a:lnTo>
                        <a:pt x="1364" y="644"/>
                      </a:lnTo>
                      <a:lnTo>
                        <a:pt x="1381" y="639"/>
                      </a:lnTo>
                      <a:lnTo>
                        <a:pt x="1397" y="633"/>
                      </a:lnTo>
                      <a:lnTo>
                        <a:pt x="1413" y="627"/>
                      </a:lnTo>
                      <a:lnTo>
                        <a:pt x="1427" y="621"/>
                      </a:lnTo>
                      <a:lnTo>
                        <a:pt x="1441" y="614"/>
                      </a:lnTo>
                      <a:lnTo>
                        <a:pt x="1454" y="606"/>
                      </a:lnTo>
                      <a:lnTo>
                        <a:pt x="1465" y="598"/>
                      </a:lnTo>
                      <a:lnTo>
                        <a:pt x="1476" y="590"/>
                      </a:lnTo>
                      <a:lnTo>
                        <a:pt x="1488" y="583"/>
                      </a:lnTo>
                      <a:lnTo>
                        <a:pt x="1502" y="576"/>
                      </a:lnTo>
                      <a:lnTo>
                        <a:pt x="1515" y="568"/>
                      </a:lnTo>
                      <a:lnTo>
                        <a:pt x="1530" y="562"/>
                      </a:lnTo>
                      <a:lnTo>
                        <a:pt x="1544" y="557"/>
                      </a:lnTo>
                      <a:lnTo>
                        <a:pt x="1560" y="552"/>
                      </a:lnTo>
                      <a:lnTo>
                        <a:pt x="1576" y="549"/>
                      </a:lnTo>
                      <a:lnTo>
                        <a:pt x="1593" y="546"/>
                      </a:lnTo>
                      <a:lnTo>
                        <a:pt x="1610" y="544"/>
                      </a:lnTo>
                      <a:lnTo>
                        <a:pt x="1627" y="543"/>
                      </a:lnTo>
                      <a:lnTo>
                        <a:pt x="1645" y="543"/>
                      </a:lnTo>
                      <a:lnTo>
                        <a:pt x="1664" y="545"/>
                      </a:lnTo>
                      <a:lnTo>
                        <a:pt x="1682" y="548"/>
                      </a:lnTo>
                      <a:lnTo>
                        <a:pt x="1700" y="552"/>
                      </a:lnTo>
                      <a:lnTo>
                        <a:pt x="1720" y="558"/>
                      </a:lnTo>
                      <a:lnTo>
                        <a:pt x="1740" y="566"/>
                      </a:lnTo>
                      <a:lnTo>
                        <a:pt x="1762" y="576"/>
                      </a:lnTo>
                      <a:lnTo>
                        <a:pt x="1787" y="588"/>
                      </a:lnTo>
                      <a:lnTo>
                        <a:pt x="1811" y="602"/>
                      </a:lnTo>
                      <a:lnTo>
                        <a:pt x="1838" y="619"/>
                      </a:lnTo>
                      <a:lnTo>
                        <a:pt x="1863" y="637"/>
                      </a:lnTo>
                      <a:lnTo>
                        <a:pt x="1888" y="658"/>
                      </a:lnTo>
                      <a:lnTo>
                        <a:pt x="1912" y="679"/>
                      </a:lnTo>
                      <a:lnTo>
                        <a:pt x="1935" y="703"/>
                      </a:lnTo>
                      <a:lnTo>
                        <a:pt x="1955" y="728"/>
                      </a:lnTo>
                      <a:lnTo>
                        <a:pt x="1973" y="756"/>
                      </a:lnTo>
                      <a:lnTo>
                        <a:pt x="1987" y="785"/>
                      </a:lnTo>
                      <a:lnTo>
                        <a:pt x="1997" y="815"/>
                      </a:lnTo>
                      <a:lnTo>
                        <a:pt x="2003" y="847"/>
                      </a:lnTo>
                      <a:lnTo>
                        <a:pt x="2004" y="880"/>
                      </a:lnTo>
                      <a:lnTo>
                        <a:pt x="2001" y="915"/>
                      </a:lnTo>
                      <a:lnTo>
                        <a:pt x="1986" y="979"/>
                      </a:lnTo>
                      <a:lnTo>
                        <a:pt x="1973" y="1034"/>
                      </a:lnTo>
                      <a:lnTo>
                        <a:pt x="1959" y="1079"/>
                      </a:lnTo>
                      <a:lnTo>
                        <a:pt x="1950" y="1116"/>
                      </a:lnTo>
                      <a:lnTo>
                        <a:pt x="1941" y="1146"/>
                      </a:lnTo>
                      <a:lnTo>
                        <a:pt x="1935" y="1170"/>
                      </a:lnTo>
                      <a:lnTo>
                        <a:pt x="1934" y="1192"/>
                      </a:lnTo>
                      <a:lnTo>
                        <a:pt x="1937" y="1209"/>
                      </a:lnTo>
                      <a:lnTo>
                        <a:pt x="1944" y="1228"/>
                      </a:lnTo>
                      <a:lnTo>
                        <a:pt x="1950" y="1248"/>
                      </a:lnTo>
                      <a:lnTo>
                        <a:pt x="1956" y="1271"/>
                      </a:lnTo>
                      <a:lnTo>
                        <a:pt x="1958" y="1293"/>
                      </a:lnTo>
                      <a:lnTo>
                        <a:pt x="1959" y="1317"/>
                      </a:lnTo>
                      <a:lnTo>
                        <a:pt x="1955" y="1338"/>
                      </a:lnTo>
                      <a:lnTo>
                        <a:pt x="1946" y="1358"/>
                      </a:lnTo>
                      <a:lnTo>
                        <a:pt x="1931" y="1374"/>
                      </a:lnTo>
                      <a:lnTo>
                        <a:pt x="1916" y="1395"/>
                      </a:lnTo>
                      <a:lnTo>
                        <a:pt x="1905" y="1423"/>
                      </a:lnTo>
                      <a:lnTo>
                        <a:pt x="1896" y="1458"/>
                      </a:lnTo>
                      <a:lnTo>
                        <a:pt x="1890" y="1497"/>
                      </a:lnTo>
                      <a:lnTo>
                        <a:pt x="1886" y="1536"/>
                      </a:lnTo>
                      <a:lnTo>
                        <a:pt x="1884" y="1574"/>
                      </a:lnTo>
                      <a:lnTo>
                        <a:pt x="1881" y="1607"/>
                      </a:lnTo>
                      <a:lnTo>
                        <a:pt x="1878" y="1632"/>
                      </a:lnTo>
                      <a:lnTo>
                        <a:pt x="1878" y="1634"/>
                      </a:lnTo>
                      <a:lnTo>
                        <a:pt x="1877" y="1639"/>
                      </a:lnTo>
                      <a:lnTo>
                        <a:pt x="1874" y="1646"/>
                      </a:lnTo>
                      <a:lnTo>
                        <a:pt x="1872" y="1655"/>
                      </a:lnTo>
                      <a:lnTo>
                        <a:pt x="1867" y="1664"/>
                      </a:lnTo>
                      <a:lnTo>
                        <a:pt x="1861" y="1672"/>
                      </a:lnTo>
                      <a:lnTo>
                        <a:pt x="1852" y="1681"/>
                      </a:lnTo>
                      <a:lnTo>
                        <a:pt x="1841" y="1687"/>
                      </a:lnTo>
                      <a:lnTo>
                        <a:pt x="1838" y="1693"/>
                      </a:lnTo>
                      <a:lnTo>
                        <a:pt x="1830" y="1710"/>
                      </a:lnTo>
                      <a:lnTo>
                        <a:pt x="1824" y="1736"/>
                      </a:lnTo>
                      <a:lnTo>
                        <a:pt x="1825" y="1768"/>
                      </a:lnTo>
                      <a:lnTo>
                        <a:pt x="1819" y="1769"/>
                      </a:lnTo>
                      <a:lnTo>
                        <a:pt x="1805" y="1770"/>
                      </a:lnTo>
                      <a:lnTo>
                        <a:pt x="1783" y="1771"/>
                      </a:lnTo>
                      <a:lnTo>
                        <a:pt x="1758" y="1770"/>
                      </a:lnTo>
                      <a:lnTo>
                        <a:pt x="1735" y="1769"/>
                      </a:lnTo>
                      <a:lnTo>
                        <a:pt x="1717" y="1765"/>
                      </a:lnTo>
                      <a:lnTo>
                        <a:pt x="1706" y="1756"/>
                      </a:lnTo>
                      <a:lnTo>
                        <a:pt x="1706" y="1745"/>
                      </a:lnTo>
                      <a:lnTo>
                        <a:pt x="1715" y="1733"/>
                      </a:lnTo>
                      <a:lnTo>
                        <a:pt x="1724" y="1722"/>
                      </a:lnTo>
                      <a:lnTo>
                        <a:pt x="1734" y="1712"/>
                      </a:lnTo>
                      <a:lnTo>
                        <a:pt x="1745" y="1704"/>
                      </a:lnTo>
                      <a:lnTo>
                        <a:pt x="1754" y="1696"/>
                      </a:lnTo>
                      <a:lnTo>
                        <a:pt x="1761" y="1688"/>
                      </a:lnTo>
                      <a:lnTo>
                        <a:pt x="1766" y="1681"/>
                      </a:lnTo>
                      <a:lnTo>
                        <a:pt x="1766" y="1671"/>
                      </a:lnTo>
                      <a:lnTo>
                        <a:pt x="1762" y="1658"/>
                      </a:lnTo>
                      <a:lnTo>
                        <a:pt x="1760" y="1649"/>
                      </a:lnTo>
                      <a:lnTo>
                        <a:pt x="1765" y="1635"/>
                      </a:lnTo>
                      <a:lnTo>
                        <a:pt x="1782" y="1610"/>
                      </a:lnTo>
                      <a:lnTo>
                        <a:pt x="1794" y="1591"/>
                      </a:lnTo>
                      <a:lnTo>
                        <a:pt x="1807" y="1570"/>
                      </a:lnTo>
                      <a:lnTo>
                        <a:pt x="1821" y="1547"/>
                      </a:lnTo>
                      <a:lnTo>
                        <a:pt x="1833" y="1522"/>
                      </a:lnTo>
                      <a:lnTo>
                        <a:pt x="1845" y="1496"/>
                      </a:lnTo>
                      <a:lnTo>
                        <a:pt x="1855" y="1468"/>
                      </a:lnTo>
                      <a:lnTo>
                        <a:pt x="1862" y="1440"/>
                      </a:lnTo>
                      <a:lnTo>
                        <a:pt x="1868" y="1410"/>
                      </a:lnTo>
                      <a:lnTo>
                        <a:pt x="1871" y="1384"/>
                      </a:lnTo>
                      <a:lnTo>
                        <a:pt x="1872" y="1367"/>
                      </a:lnTo>
                      <a:lnTo>
                        <a:pt x="1869" y="1355"/>
                      </a:lnTo>
                      <a:lnTo>
                        <a:pt x="1866" y="1347"/>
                      </a:lnTo>
                      <a:lnTo>
                        <a:pt x="1860" y="1342"/>
                      </a:lnTo>
                      <a:lnTo>
                        <a:pt x="1852" y="1338"/>
                      </a:lnTo>
                      <a:lnTo>
                        <a:pt x="1843" y="1333"/>
                      </a:lnTo>
                      <a:lnTo>
                        <a:pt x="1832" y="1325"/>
                      </a:lnTo>
                      <a:lnTo>
                        <a:pt x="1817" y="1313"/>
                      </a:lnTo>
                      <a:lnTo>
                        <a:pt x="1801" y="1297"/>
                      </a:lnTo>
                      <a:lnTo>
                        <a:pt x="1783" y="1280"/>
                      </a:lnTo>
                      <a:lnTo>
                        <a:pt x="1763" y="1259"/>
                      </a:lnTo>
                      <a:lnTo>
                        <a:pt x="1746" y="1239"/>
                      </a:lnTo>
                      <a:lnTo>
                        <a:pt x="1729" y="1218"/>
                      </a:lnTo>
                      <a:lnTo>
                        <a:pt x="1717" y="1198"/>
                      </a:lnTo>
                      <a:lnTo>
                        <a:pt x="1709" y="1178"/>
                      </a:lnTo>
                      <a:lnTo>
                        <a:pt x="1698" y="1142"/>
                      </a:lnTo>
                      <a:lnTo>
                        <a:pt x="1690" y="1113"/>
                      </a:lnTo>
                      <a:lnTo>
                        <a:pt x="1684" y="1092"/>
                      </a:lnTo>
                      <a:lnTo>
                        <a:pt x="1683" y="1084"/>
                      </a:lnTo>
                      <a:lnTo>
                        <a:pt x="1618" y="1173"/>
                      </a:lnTo>
                      <a:lnTo>
                        <a:pt x="1621" y="1177"/>
                      </a:lnTo>
                      <a:lnTo>
                        <a:pt x="1627" y="1188"/>
                      </a:lnTo>
                      <a:lnTo>
                        <a:pt x="1636" y="1202"/>
                      </a:lnTo>
                      <a:lnTo>
                        <a:pt x="1644" y="1220"/>
                      </a:lnTo>
                      <a:lnTo>
                        <a:pt x="1650" y="1240"/>
                      </a:lnTo>
                      <a:lnTo>
                        <a:pt x="1655" y="1260"/>
                      </a:lnTo>
                      <a:lnTo>
                        <a:pt x="1654" y="1279"/>
                      </a:lnTo>
                      <a:lnTo>
                        <a:pt x="1645" y="1294"/>
                      </a:lnTo>
                      <a:lnTo>
                        <a:pt x="1631" y="1313"/>
                      </a:lnTo>
                      <a:lnTo>
                        <a:pt x="1610" y="1339"/>
                      </a:lnTo>
                      <a:lnTo>
                        <a:pt x="1587" y="1372"/>
                      </a:lnTo>
                      <a:lnTo>
                        <a:pt x="1562" y="1410"/>
                      </a:lnTo>
                      <a:lnTo>
                        <a:pt x="1541" y="1451"/>
                      </a:lnTo>
                      <a:lnTo>
                        <a:pt x="1521" y="1492"/>
                      </a:lnTo>
                      <a:lnTo>
                        <a:pt x="1508" y="1532"/>
                      </a:lnTo>
                      <a:lnTo>
                        <a:pt x="1503" y="1570"/>
                      </a:lnTo>
                      <a:lnTo>
                        <a:pt x="1449" y="1614"/>
                      </a:lnTo>
                      <a:lnTo>
                        <a:pt x="1449" y="1617"/>
                      </a:lnTo>
                      <a:lnTo>
                        <a:pt x="1447" y="1625"/>
                      </a:lnTo>
                      <a:lnTo>
                        <a:pt x="1444" y="1636"/>
                      </a:lnTo>
                      <a:lnTo>
                        <a:pt x="1439" y="1651"/>
                      </a:lnTo>
                      <a:lnTo>
                        <a:pt x="1433" y="1665"/>
                      </a:lnTo>
                      <a:lnTo>
                        <a:pt x="1425" y="1680"/>
                      </a:lnTo>
                      <a:lnTo>
                        <a:pt x="1414" y="1692"/>
                      </a:lnTo>
                      <a:lnTo>
                        <a:pt x="1402" y="1700"/>
                      </a:lnTo>
                      <a:lnTo>
                        <a:pt x="1386" y="1705"/>
                      </a:lnTo>
                      <a:lnTo>
                        <a:pt x="1370" y="1706"/>
                      </a:lnTo>
                      <a:lnTo>
                        <a:pt x="1353" y="1705"/>
                      </a:lnTo>
                      <a:lnTo>
                        <a:pt x="1340" y="1700"/>
                      </a:lnTo>
                      <a:lnTo>
                        <a:pt x="1329" y="1692"/>
                      </a:lnTo>
                      <a:lnTo>
                        <a:pt x="1323" y="1683"/>
                      </a:lnTo>
                      <a:lnTo>
                        <a:pt x="1324" y="1670"/>
                      </a:lnTo>
                      <a:lnTo>
                        <a:pt x="1332" y="1656"/>
                      </a:lnTo>
                      <a:lnTo>
                        <a:pt x="1347" y="1643"/>
                      </a:lnTo>
                      <a:lnTo>
                        <a:pt x="1362" y="1631"/>
                      </a:lnTo>
                      <a:lnTo>
                        <a:pt x="1376" y="1622"/>
                      </a:lnTo>
                      <a:lnTo>
                        <a:pt x="1388" y="1615"/>
                      </a:lnTo>
                      <a:lnTo>
                        <a:pt x="1399" y="1608"/>
                      </a:lnTo>
                      <a:lnTo>
                        <a:pt x="1408" y="1601"/>
                      </a:lnTo>
                      <a:lnTo>
                        <a:pt x="1411" y="1593"/>
                      </a:lnTo>
                      <a:lnTo>
                        <a:pt x="1411" y="1584"/>
                      </a:lnTo>
                      <a:lnTo>
                        <a:pt x="1410" y="1575"/>
                      </a:lnTo>
                      <a:lnTo>
                        <a:pt x="1411" y="1566"/>
                      </a:lnTo>
                      <a:lnTo>
                        <a:pt x="1414" y="1558"/>
                      </a:lnTo>
                      <a:lnTo>
                        <a:pt x="1418" y="1549"/>
                      </a:lnTo>
                      <a:lnTo>
                        <a:pt x="1424" y="1541"/>
                      </a:lnTo>
                      <a:lnTo>
                        <a:pt x="1431" y="1533"/>
                      </a:lnTo>
                      <a:lnTo>
                        <a:pt x="1439" y="1526"/>
                      </a:lnTo>
                      <a:lnTo>
                        <a:pt x="1449" y="1518"/>
                      </a:lnTo>
                      <a:lnTo>
                        <a:pt x="1460" y="1508"/>
                      </a:lnTo>
                      <a:lnTo>
                        <a:pt x="1470" y="1497"/>
                      </a:lnTo>
                      <a:lnTo>
                        <a:pt x="1481" y="1484"/>
                      </a:lnTo>
                      <a:lnTo>
                        <a:pt x="1492" y="1468"/>
                      </a:lnTo>
                      <a:lnTo>
                        <a:pt x="1502" y="1452"/>
                      </a:lnTo>
                      <a:lnTo>
                        <a:pt x="1509" y="1435"/>
                      </a:lnTo>
                      <a:lnTo>
                        <a:pt x="1515" y="1416"/>
                      </a:lnTo>
                      <a:lnTo>
                        <a:pt x="1519" y="1397"/>
                      </a:lnTo>
                      <a:lnTo>
                        <a:pt x="1519" y="1356"/>
                      </a:lnTo>
                      <a:lnTo>
                        <a:pt x="1513" y="1319"/>
                      </a:lnTo>
                      <a:lnTo>
                        <a:pt x="1505" y="1291"/>
                      </a:lnTo>
                      <a:lnTo>
                        <a:pt x="1502" y="1281"/>
                      </a:lnTo>
                      <a:lnTo>
                        <a:pt x="1499" y="1282"/>
                      </a:lnTo>
                      <a:lnTo>
                        <a:pt x="1493" y="1283"/>
                      </a:lnTo>
                      <a:lnTo>
                        <a:pt x="1485" y="1286"/>
                      </a:lnTo>
                      <a:lnTo>
                        <a:pt x="1471" y="1289"/>
                      </a:lnTo>
                      <a:lnTo>
                        <a:pt x="1455" y="1292"/>
                      </a:lnTo>
                      <a:lnTo>
                        <a:pt x="1437" y="1296"/>
                      </a:lnTo>
                      <a:lnTo>
                        <a:pt x="1415" y="1299"/>
                      </a:lnTo>
                      <a:lnTo>
                        <a:pt x="1392" y="1303"/>
                      </a:lnTo>
                      <a:lnTo>
                        <a:pt x="1368" y="1306"/>
                      </a:lnTo>
                      <a:lnTo>
                        <a:pt x="1341" y="1308"/>
                      </a:lnTo>
                      <a:lnTo>
                        <a:pt x="1314" y="1311"/>
                      </a:lnTo>
                      <a:lnTo>
                        <a:pt x="1285" y="1311"/>
                      </a:lnTo>
                      <a:lnTo>
                        <a:pt x="1257" y="1310"/>
                      </a:lnTo>
                      <a:lnTo>
                        <a:pt x="1228" y="1307"/>
                      </a:lnTo>
                      <a:lnTo>
                        <a:pt x="1198" y="1304"/>
                      </a:lnTo>
                      <a:lnTo>
                        <a:pt x="1169" y="1298"/>
                      </a:lnTo>
                      <a:lnTo>
                        <a:pt x="1166" y="1301"/>
                      </a:lnTo>
                      <a:lnTo>
                        <a:pt x="1157" y="1312"/>
                      </a:lnTo>
                      <a:lnTo>
                        <a:pt x="1144" y="1327"/>
                      </a:lnTo>
                      <a:lnTo>
                        <a:pt x="1129" y="1348"/>
                      </a:lnTo>
                      <a:lnTo>
                        <a:pt x="1113" y="1374"/>
                      </a:lnTo>
                      <a:lnTo>
                        <a:pt x="1100" y="1404"/>
                      </a:lnTo>
                      <a:lnTo>
                        <a:pt x="1089" y="1437"/>
                      </a:lnTo>
                      <a:lnTo>
                        <a:pt x="1084" y="1472"/>
                      </a:lnTo>
                      <a:lnTo>
                        <a:pt x="1080" y="1530"/>
                      </a:lnTo>
                      <a:lnTo>
                        <a:pt x="1077" y="1565"/>
                      </a:lnTo>
                      <a:lnTo>
                        <a:pt x="1069" y="1588"/>
                      </a:lnTo>
                      <a:lnTo>
                        <a:pt x="1057" y="1615"/>
                      </a:lnTo>
                      <a:lnTo>
                        <a:pt x="1047" y="1648"/>
                      </a:lnTo>
                      <a:lnTo>
                        <a:pt x="1045" y="1680"/>
                      </a:lnTo>
                      <a:lnTo>
                        <a:pt x="1050" y="1710"/>
                      </a:lnTo>
                      <a:lnTo>
                        <a:pt x="1063" y="1736"/>
                      </a:lnTo>
                      <a:lnTo>
                        <a:pt x="1069" y="1747"/>
                      </a:lnTo>
                      <a:lnTo>
                        <a:pt x="1072" y="1759"/>
                      </a:lnTo>
                      <a:lnTo>
                        <a:pt x="1072" y="1770"/>
                      </a:lnTo>
                      <a:lnTo>
                        <a:pt x="1069" y="1781"/>
                      </a:lnTo>
                      <a:lnTo>
                        <a:pt x="1066" y="1790"/>
                      </a:lnTo>
                      <a:lnTo>
                        <a:pt x="1060" y="1800"/>
                      </a:lnTo>
                      <a:lnTo>
                        <a:pt x="1054" y="1809"/>
                      </a:lnTo>
                      <a:lnTo>
                        <a:pt x="1047" y="1817"/>
                      </a:lnTo>
                      <a:lnTo>
                        <a:pt x="1039" y="1833"/>
                      </a:lnTo>
                      <a:lnTo>
                        <a:pt x="1035" y="1851"/>
                      </a:lnTo>
                      <a:lnTo>
                        <a:pt x="1035" y="1865"/>
                      </a:lnTo>
                      <a:lnTo>
                        <a:pt x="1036" y="1870"/>
                      </a:lnTo>
                      <a:lnTo>
                        <a:pt x="1036" y="1872"/>
                      </a:lnTo>
                      <a:lnTo>
                        <a:pt x="1035" y="1877"/>
                      </a:lnTo>
                      <a:lnTo>
                        <a:pt x="1033" y="1884"/>
                      </a:lnTo>
                      <a:lnTo>
                        <a:pt x="1030" y="1894"/>
                      </a:lnTo>
                      <a:lnTo>
                        <a:pt x="1025" y="1903"/>
                      </a:lnTo>
                      <a:lnTo>
                        <a:pt x="1019" y="1911"/>
                      </a:lnTo>
                      <a:lnTo>
                        <a:pt x="1011" y="1918"/>
                      </a:lnTo>
                      <a:lnTo>
                        <a:pt x="1000" y="1923"/>
                      </a:lnTo>
                      <a:lnTo>
                        <a:pt x="985" y="1925"/>
                      </a:lnTo>
                      <a:lnTo>
                        <a:pt x="968" y="1927"/>
                      </a:lnTo>
                      <a:lnTo>
                        <a:pt x="950" y="1924"/>
                      </a:lnTo>
                      <a:lnTo>
                        <a:pt x="934" y="1920"/>
                      </a:lnTo>
                      <a:lnTo>
                        <a:pt x="923" y="1914"/>
                      </a:lnTo>
                      <a:lnTo>
                        <a:pt x="918" y="1904"/>
                      </a:lnTo>
                      <a:lnTo>
                        <a:pt x="924" y="1891"/>
                      </a:lnTo>
                      <a:lnTo>
                        <a:pt x="941" y="1874"/>
                      </a:lnTo>
                      <a:lnTo>
                        <a:pt x="961" y="1857"/>
                      </a:lnTo>
                      <a:lnTo>
                        <a:pt x="973" y="1839"/>
                      </a:lnTo>
                      <a:lnTo>
                        <a:pt x="979" y="1825"/>
                      </a:lnTo>
                      <a:lnTo>
                        <a:pt x="982" y="1812"/>
                      </a:lnTo>
                      <a:lnTo>
                        <a:pt x="980" y="1801"/>
                      </a:lnTo>
                      <a:lnTo>
                        <a:pt x="978" y="1794"/>
                      </a:lnTo>
                      <a:lnTo>
                        <a:pt x="976" y="1789"/>
                      </a:lnTo>
                      <a:lnTo>
                        <a:pt x="974" y="1787"/>
                      </a:lnTo>
                      <a:lnTo>
                        <a:pt x="974" y="1780"/>
                      </a:lnTo>
                      <a:lnTo>
                        <a:pt x="974" y="1763"/>
                      </a:lnTo>
                      <a:lnTo>
                        <a:pt x="980" y="1740"/>
                      </a:lnTo>
                      <a:lnTo>
                        <a:pt x="994" y="1718"/>
                      </a:lnTo>
                      <a:lnTo>
                        <a:pt x="1002" y="1707"/>
                      </a:lnTo>
                      <a:lnTo>
                        <a:pt x="1011" y="1694"/>
                      </a:lnTo>
                      <a:lnTo>
                        <a:pt x="1016" y="1678"/>
                      </a:lnTo>
                      <a:lnTo>
                        <a:pt x="1021" y="1662"/>
                      </a:lnTo>
                      <a:lnTo>
                        <a:pt x="1023" y="1647"/>
                      </a:lnTo>
                      <a:lnTo>
                        <a:pt x="1023" y="1631"/>
                      </a:lnTo>
                      <a:lnTo>
                        <a:pt x="1021" y="1618"/>
                      </a:lnTo>
                      <a:lnTo>
                        <a:pt x="1016" y="1607"/>
                      </a:lnTo>
                      <a:lnTo>
                        <a:pt x="1008" y="1596"/>
                      </a:lnTo>
                      <a:lnTo>
                        <a:pt x="1000" y="1586"/>
                      </a:lnTo>
                      <a:lnTo>
                        <a:pt x="991" y="1576"/>
                      </a:lnTo>
                      <a:lnTo>
                        <a:pt x="983" y="1565"/>
                      </a:lnTo>
                      <a:lnTo>
                        <a:pt x="977" y="1552"/>
                      </a:lnTo>
                      <a:lnTo>
                        <a:pt x="973" y="1540"/>
                      </a:lnTo>
                      <a:lnTo>
                        <a:pt x="973" y="1527"/>
                      </a:lnTo>
                      <a:lnTo>
                        <a:pt x="978" y="1512"/>
                      </a:lnTo>
                      <a:lnTo>
                        <a:pt x="985" y="1497"/>
                      </a:lnTo>
                      <a:lnTo>
                        <a:pt x="993" y="1482"/>
                      </a:lnTo>
                      <a:lnTo>
                        <a:pt x="999" y="1466"/>
                      </a:lnTo>
                      <a:lnTo>
                        <a:pt x="1004" y="1450"/>
                      </a:lnTo>
                      <a:lnTo>
                        <a:pt x="1006" y="1434"/>
                      </a:lnTo>
                      <a:lnTo>
                        <a:pt x="1006" y="1418"/>
                      </a:lnTo>
                      <a:lnTo>
                        <a:pt x="1005" y="1403"/>
                      </a:lnTo>
                      <a:lnTo>
                        <a:pt x="1000" y="1387"/>
                      </a:lnTo>
                      <a:lnTo>
                        <a:pt x="993" y="1374"/>
                      </a:lnTo>
                      <a:lnTo>
                        <a:pt x="983" y="1363"/>
                      </a:lnTo>
                      <a:lnTo>
                        <a:pt x="973" y="1354"/>
                      </a:lnTo>
                      <a:lnTo>
                        <a:pt x="962" y="1346"/>
                      </a:lnTo>
                      <a:lnTo>
                        <a:pt x="952" y="1341"/>
                      </a:lnTo>
                      <a:lnTo>
                        <a:pt x="945" y="1337"/>
                      </a:lnTo>
                      <a:lnTo>
                        <a:pt x="940" y="1336"/>
                      </a:lnTo>
                      <a:lnTo>
                        <a:pt x="938" y="1335"/>
                      </a:lnTo>
                      <a:lnTo>
                        <a:pt x="856" y="1307"/>
                      </a:lnTo>
                      <a:lnTo>
                        <a:pt x="853" y="1317"/>
                      </a:lnTo>
                      <a:lnTo>
                        <a:pt x="848" y="1341"/>
                      </a:lnTo>
                      <a:lnTo>
                        <a:pt x="845" y="1377"/>
                      </a:lnTo>
                      <a:lnTo>
                        <a:pt x="851" y="1419"/>
                      </a:lnTo>
                      <a:lnTo>
                        <a:pt x="857" y="1439"/>
                      </a:lnTo>
                      <a:lnTo>
                        <a:pt x="864" y="1454"/>
                      </a:lnTo>
                      <a:lnTo>
                        <a:pt x="870" y="1466"/>
                      </a:lnTo>
                      <a:lnTo>
                        <a:pt x="875" y="1477"/>
                      </a:lnTo>
                      <a:lnTo>
                        <a:pt x="879" y="1486"/>
                      </a:lnTo>
                      <a:lnTo>
                        <a:pt x="882" y="1495"/>
                      </a:lnTo>
                      <a:lnTo>
                        <a:pt x="884" y="1505"/>
                      </a:lnTo>
                      <a:lnTo>
                        <a:pt x="883" y="1518"/>
                      </a:lnTo>
                      <a:lnTo>
                        <a:pt x="882" y="1544"/>
                      </a:lnTo>
                      <a:lnTo>
                        <a:pt x="885" y="1574"/>
                      </a:lnTo>
                      <a:lnTo>
                        <a:pt x="890" y="1606"/>
                      </a:lnTo>
                      <a:lnTo>
                        <a:pt x="893" y="1643"/>
                      </a:lnTo>
                      <a:lnTo>
                        <a:pt x="896" y="1676"/>
                      </a:lnTo>
                      <a:lnTo>
                        <a:pt x="901" y="1703"/>
                      </a:lnTo>
                      <a:lnTo>
                        <a:pt x="900" y="1726"/>
                      </a:lnTo>
                      <a:lnTo>
                        <a:pt x="888" y="1749"/>
                      </a:lnTo>
                      <a:lnTo>
                        <a:pt x="872" y="1776"/>
                      </a:lnTo>
                      <a:lnTo>
                        <a:pt x="864" y="1800"/>
                      </a:lnTo>
                      <a:lnTo>
                        <a:pt x="860" y="1820"/>
                      </a:lnTo>
                      <a:lnTo>
                        <a:pt x="859" y="1828"/>
                      </a:lnTo>
                      <a:lnTo>
                        <a:pt x="859" y="1829"/>
                      </a:lnTo>
                      <a:lnTo>
                        <a:pt x="857" y="1833"/>
                      </a:lnTo>
                      <a:lnTo>
                        <a:pt x="854" y="1837"/>
                      </a:lnTo>
                      <a:lnTo>
                        <a:pt x="849" y="1841"/>
                      </a:lnTo>
                      <a:lnTo>
                        <a:pt x="842" y="1845"/>
                      </a:lnTo>
                      <a:lnTo>
                        <a:pt x="831" y="1846"/>
                      </a:lnTo>
                      <a:lnTo>
                        <a:pt x="816" y="1845"/>
                      </a:lnTo>
                      <a:lnTo>
                        <a:pt x="798" y="1838"/>
                      </a:lnTo>
                      <a:lnTo>
                        <a:pt x="787" y="1834"/>
                      </a:lnTo>
                      <a:lnTo>
                        <a:pt x="778" y="1829"/>
                      </a:lnTo>
                      <a:lnTo>
                        <a:pt x="772" y="1823"/>
                      </a:lnTo>
                      <a:lnTo>
                        <a:pt x="767" y="1816"/>
                      </a:lnTo>
                      <a:lnTo>
                        <a:pt x="766" y="1809"/>
                      </a:lnTo>
                      <a:lnTo>
                        <a:pt x="769" y="1801"/>
                      </a:lnTo>
                      <a:lnTo>
                        <a:pt x="776" y="1793"/>
                      </a:lnTo>
                      <a:lnTo>
                        <a:pt x="787" y="1785"/>
                      </a:lnTo>
                      <a:lnTo>
                        <a:pt x="800" y="1777"/>
                      </a:lnTo>
                      <a:lnTo>
                        <a:pt x="811" y="1769"/>
                      </a:lnTo>
                      <a:lnTo>
                        <a:pt x="821" y="1761"/>
                      </a:lnTo>
                      <a:lnTo>
                        <a:pt x="828" y="1754"/>
                      </a:lnTo>
                      <a:lnTo>
                        <a:pt x="833" y="1747"/>
                      </a:lnTo>
                      <a:lnTo>
                        <a:pt x="837" y="1740"/>
                      </a:lnTo>
                      <a:lnTo>
                        <a:pt x="837" y="1734"/>
                      </a:lnTo>
                      <a:lnTo>
                        <a:pt x="834" y="1727"/>
                      </a:lnTo>
                      <a:lnTo>
                        <a:pt x="832" y="1710"/>
                      </a:lnTo>
                      <a:lnTo>
                        <a:pt x="834" y="1688"/>
                      </a:lnTo>
                      <a:lnTo>
                        <a:pt x="842" y="1662"/>
                      </a:lnTo>
                      <a:lnTo>
                        <a:pt x="851" y="1633"/>
                      </a:lnTo>
                      <a:lnTo>
                        <a:pt x="854" y="1618"/>
                      </a:lnTo>
                      <a:lnTo>
                        <a:pt x="853" y="1601"/>
                      </a:lnTo>
                      <a:lnTo>
                        <a:pt x="848" y="1583"/>
                      </a:lnTo>
                      <a:lnTo>
                        <a:pt x="842" y="1567"/>
                      </a:lnTo>
                      <a:lnTo>
                        <a:pt x="834" y="1551"/>
                      </a:lnTo>
                      <a:lnTo>
                        <a:pt x="827" y="1540"/>
                      </a:lnTo>
                      <a:lnTo>
                        <a:pt x="823" y="1532"/>
                      </a:lnTo>
                      <a:lnTo>
                        <a:pt x="821" y="1529"/>
                      </a:lnTo>
                      <a:lnTo>
                        <a:pt x="817" y="1521"/>
                      </a:lnTo>
                      <a:lnTo>
                        <a:pt x="809" y="1501"/>
                      </a:lnTo>
                      <a:lnTo>
                        <a:pt x="799" y="1476"/>
                      </a:lnTo>
                      <a:lnTo>
                        <a:pt x="793" y="1450"/>
                      </a:lnTo>
                      <a:lnTo>
                        <a:pt x="790" y="1437"/>
                      </a:lnTo>
                      <a:lnTo>
                        <a:pt x="787" y="1419"/>
                      </a:lnTo>
                      <a:lnTo>
                        <a:pt x="783" y="1400"/>
                      </a:lnTo>
                      <a:lnTo>
                        <a:pt x="778" y="1379"/>
                      </a:lnTo>
                      <a:lnTo>
                        <a:pt x="773" y="1361"/>
                      </a:lnTo>
                      <a:lnTo>
                        <a:pt x="766" y="1343"/>
                      </a:lnTo>
                      <a:lnTo>
                        <a:pt x="759" y="1329"/>
                      </a:lnTo>
                      <a:lnTo>
                        <a:pt x="750" y="1321"/>
                      </a:lnTo>
                      <a:lnTo>
                        <a:pt x="738" y="1313"/>
                      </a:lnTo>
                      <a:lnTo>
                        <a:pt x="722" y="1299"/>
                      </a:lnTo>
                      <a:lnTo>
                        <a:pt x="704" y="1283"/>
                      </a:lnTo>
                      <a:lnTo>
                        <a:pt x="685" y="1265"/>
                      </a:lnTo>
                      <a:lnTo>
                        <a:pt x="668" y="1249"/>
                      </a:lnTo>
                      <a:lnTo>
                        <a:pt x="652" y="1236"/>
                      </a:lnTo>
                      <a:lnTo>
                        <a:pt x="642" y="1226"/>
                      </a:lnTo>
                      <a:lnTo>
                        <a:pt x="638" y="1222"/>
                      </a:lnTo>
                      <a:lnTo>
                        <a:pt x="636" y="1218"/>
                      </a:lnTo>
                      <a:lnTo>
                        <a:pt x="629" y="1208"/>
                      </a:lnTo>
                      <a:lnTo>
                        <a:pt x="618" y="1191"/>
                      </a:lnTo>
                      <a:lnTo>
                        <a:pt x="605" y="1166"/>
                      </a:lnTo>
                      <a:lnTo>
                        <a:pt x="594" y="1135"/>
                      </a:lnTo>
                      <a:lnTo>
                        <a:pt x="585" y="1098"/>
                      </a:lnTo>
                      <a:lnTo>
                        <a:pt x="579" y="1055"/>
                      </a:lnTo>
                      <a:lnTo>
                        <a:pt x="579" y="1007"/>
                      </a:lnTo>
                      <a:lnTo>
                        <a:pt x="582" y="961"/>
                      </a:lnTo>
                      <a:lnTo>
                        <a:pt x="586" y="922"/>
                      </a:lnTo>
                      <a:lnTo>
                        <a:pt x="590" y="890"/>
                      </a:lnTo>
                      <a:lnTo>
                        <a:pt x="591" y="861"/>
                      </a:lnTo>
                      <a:lnTo>
                        <a:pt x="591" y="834"/>
                      </a:lnTo>
                      <a:lnTo>
                        <a:pt x="585" y="805"/>
                      </a:lnTo>
                      <a:lnTo>
                        <a:pt x="575" y="773"/>
                      </a:lnTo>
                      <a:lnTo>
                        <a:pt x="559" y="737"/>
                      </a:lnTo>
                      <a:lnTo>
                        <a:pt x="538" y="699"/>
                      </a:lnTo>
                      <a:lnTo>
                        <a:pt x="517" y="667"/>
                      </a:lnTo>
                      <a:lnTo>
                        <a:pt x="495" y="639"/>
                      </a:lnTo>
                      <a:lnTo>
                        <a:pt x="475" y="616"/>
                      </a:lnTo>
                      <a:lnTo>
                        <a:pt x="458" y="598"/>
                      </a:lnTo>
                      <a:lnTo>
                        <a:pt x="443" y="586"/>
                      </a:lnTo>
                      <a:lnTo>
                        <a:pt x="435" y="578"/>
                      </a:lnTo>
                      <a:lnTo>
                        <a:pt x="431" y="576"/>
                      </a:lnTo>
                      <a:lnTo>
                        <a:pt x="426" y="576"/>
                      </a:lnTo>
                      <a:lnTo>
                        <a:pt x="413" y="576"/>
                      </a:lnTo>
                      <a:lnTo>
                        <a:pt x="395" y="577"/>
                      </a:lnTo>
                      <a:lnTo>
                        <a:pt x="372" y="579"/>
                      </a:lnTo>
                      <a:lnTo>
                        <a:pt x="346" y="583"/>
                      </a:lnTo>
                      <a:lnTo>
                        <a:pt x="322" y="589"/>
                      </a:lnTo>
                      <a:lnTo>
                        <a:pt x="300" y="598"/>
                      </a:lnTo>
                      <a:lnTo>
                        <a:pt x="283" y="612"/>
                      </a:lnTo>
                      <a:lnTo>
                        <a:pt x="271" y="624"/>
                      </a:lnTo>
                      <a:lnTo>
                        <a:pt x="261" y="630"/>
                      </a:lnTo>
                      <a:lnTo>
                        <a:pt x="252" y="633"/>
                      </a:lnTo>
                      <a:lnTo>
                        <a:pt x="244" y="634"/>
                      </a:lnTo>
                      <a:lnTo>
                        <a:pt x="236" y="634"/>
                      </a:lnTo>
                      <a:lnTo>
                        <a:pt x="229" y="634"/>
                      </a:lnTo>
                      <a:lnTo>
                        <a:pt x="219" y="637"/>
                      </a:lnTo>
                      <a:lnTo>
                        <a:pt x="208" y="643"/>
                      </a:lnTo>
                      <a:lnTo>
                        <a:pt x="196" y="652"/>
                      </a:lnTo>
                      <a:lnTo>
                        <a:pt x="184" y="662"/>
                      </a:lnTo>
                      <a:lnTo>
                        <a:pt x="173" y="671"/>
                      </a:lnTo>
                      <a:lnTo>
                        <a:pt x="162" y="680"/>
                      </a:lnTo>
                      <a:lnTo>
                        <a:pt x="154" y="688"/>
                      </a:lnTo>
                      <a:lnTo>
                        <a:pt x="146" y="695"/>
                      </a:lnTo>
                      <a:lnTo>
                        <a:pt x="142" y="699"/>
                      </a:lnTo>
                      <a:lnTo>
                        <a:pt x="140" y="701"/>
                      </a:lnTo>
                      <a:lnTo>
                        <a:pt x="138" y="702"/>
                      </a:lnTo>
                      <a:lnTo>
                        <a:pt x="131" y="705"/>
                      </a:lnTo>
                      <a:lnTo>
                        <a:pt x="118" y="708"/>
                      </a:lnTo>
                      <a:lnTo>
                        <a:pt x="104" y="709"/>
                      </a:lnTo>
                      <a:lnTo>
                        <a:pt x="84" y="708"/>
                      </a:lnTo>
                      <a:lnTo>
                        <a:pt x="64" y="704"/>
                      </a:lnTo>
                      <a:lnTo>
                        <a:pt x="40" y="694"/>
                      </a:lnTo>
                      <a:lnTo>
                        <a:pt x="16" y="676"/>
                      </a:lnTo>
                      <a:close/>
                    </a:path>
                  </a:pathLst>
                </a:custGeom>
                <a:solidFill>
                  <a:srgbClr val="808080"/>
                </a:solidFill>
                <a:ln w="9525">
                  <a:noFill/>
                  <a:round/>
                  <a:headEnd/>
                  <a:tailEnd/>
                </a:ln>
              </p:spPr>
              <p:txBody>
                <a:bodyPr/>
                <a:lstStyle/>
                <a:p>
                  <a:endParaRPr lang="en-US">
                    <a:solidFill>
                      <a:srgbClr val="000000"/>
                    </a:solidFill>
                  </a:endParaRPr>
                </a:p>
              </p:txBody>
            </p:sp>
            <p:sp>
              <p:nvSpPr>
                <p:cNvPr id="25711" name="Freeform 209"/>
                <p:cNvSpPr>
                  <a:spLocks/>
                </p:cNvSpPr>
                <p:nvPr/>
              </p:nvSpPr>
              <p:spPr bwMode="auto">
                <a:xfrm>
                  <a:off x="5586" y="3243"/>
                  <a:ext cx="144" cy="82"/>
                </a:xfrm>
                <a:custGeom>
                  <a:avLst/>
                  <a:gdLst>
                    <a:gd name="T0" fmla="*/ 24 w 144"/>
                    <a:gd name="T1" fmla="*/ 0 h 82"/>
                    <a:gd name="T2" fmla="*/ 26 w 144"/>
                    <a:gd name="T3" fmla="*/ 1 h 82"/>
                    <a:gd name="T4" fmla="*/ 29 w 144"/>
                    <a:gd name="T5" fmla="*/ 3 h 82"/>
                    <a:gd name="T6" fmla="*/ 34 w 144"/>
                    <a:gd name="T7" fmla="*/ 6 h 82"/>
                    <a:gd name="T8" fmla="*/ 40 w 144"/>
                    <a:gd name="T9" fmla="*/ 10 h 82"/>
                    <a:gd name="T10" fmla="*/ 49 w 144"/>
                    <a:gd name="T11" fmla="*/ 14 h 82"/>
                    <a:gd name="T12" fmla="*/ 57 w 144"/>
                    <a:gd name="T13" fmla="*/ 18 h 82"/>
                    <a:gd name="T14" fmla="*/ 67 w 144"/>
                    <a:gd name="T15" fmla="*/ 22 h 82"/>
                    <a:gd name="T16" fmla="*/ 78 w 144"/>
                    <a:gd name="T17" fmla="*/ 24 h 82"/>
                    <a:gd name="T18" fmla="*/ 89 w 144"/>
                    <a:gd name="T19" fmla="*/ 26 h 82"/>
                    <a:gd name="T20" fmla="*/ 97 w 144"/>
                    <a:gd name="T21" fmla="*/ 26 h 82"/>
                    <a:gd name="T22" fmla="*/ 106 w 144"/>
                    <a:gd name="T23" fmla="*/ 25 h 82"/>
                    <a:gd name="T24" fmla="*/ 113 w 144"/>
                    <a:gd name="T25" fmla="*/ 24 h 82"/>
                    <a:gd name="T26" fmla="*/ 121 w 144"/>
                    <a:gd name="T27" fmla="*/ 22 h 82"/>
                    <a:gd name="T28" fmla="*/ 125 w 144"/>
                    <a:gd name="T29" fmla="*/ 20 h 82"/>
                    <a:gd name="T30" fmla="*/ 130 w 144"/>
                    <a:gd name="T31" fmla="*/ 18 h 82"/>
                    <a:gd name="T32" fmla="*/ 134 w 144"/>
                    <a:gd name="T33" fmla="*/ 16 h 82"/>
                    <a:gd name="T34" fmla="*/ 139 w 144"/>
                    <a:gd name="T35" fmla="*/ 16 h 82"/>
                    <a:gd name="T36" fmla="*/ 142 w 144"/>
                    <a:gd name="T37" fmla="*/ 22 h 82"/>
                    <a:gd name="T38" fmla="*/ 144 w 144"/>
                    <a:gd name="T39" fmla="*/ 33 h 82"/>
                    <a:gd name="T40" fmla="*/ 144 w 144"/>
                    <a:gd name="T41" fmla="*/ 44 h 82"/>
                    <a:gd name="T42" fmla="*/ 141 w 144"/>
                    <a:gd name="T43" fmla="*/ 53 h 82"/>
                    <a:gd name="T44" fmla="*/ 135 w 144"/>
                    <a:gd name="T45" fmla="*/ 60 h 82"/>
                    <a:gd name="T46" fmla="*/ 127 w 144"/>
                    <a:gd name="T47" fmla="*/ 66 h 82"/>
                    <a:gd name="T48" fmla="*/ 117 w 144"/>
                    <a:gd name="T49" fmla="*/ 72 h 82"/>
                    <a:gd name="T50" fmla="*/ 111 w 144"/>
                    <a:gd name="T51" fmla="*/ 74 h 82"/>
                    <a:gd name="T52" fmla="*/ 102 w 144"/>
                    <a:gd name="T53" fmla="*/ 77 h 82"/>
                    <a:gd name="T54" fmla="*/ 93 w 144"/>
                    <a:gd name="T55" fmla="*/ 79 h 82"/>
                    <a:gd name="T56" fmla="*/ 82 w 144"/>
                    <a:gd name="T57" fmla="*/ 81 h 82"/>
                    <a:gd name="T58" fmla="*/ 72 w 144"/>
                    <a:gd name="T59" fmla="*/ 82 h 82"/>
                    <a:gd name="T60" fmla="*/ 61 w 144"/>
                    <a:gd name="T61" fmla="*/ 82 h 82"/>
                    <a:gd name="T62" fmla="*/ 51 w 144"/>
                    <a:gd name="T63" fmla="*/ 81 h 82"/>
                    <a:gd name="T64" fmla="*/ 43 w 144"/>
                    <a:gd name="T65" fmla="*/ 79 h 82"/>
                    <a:gd name="T66" fmla="*/ 34 w 144"/>
                    <a:gd name="T67" fmla="*/ 76 h 82"/>
                    <a:gd name="T68" fmla="*/ 27 w 144"/>
                    <a:gd name="T69" fmla="*/ 73 h 82"/>
                    <a:gd name="T70" fmla="*/ 18 w 144"/>
                    <a:gd name="T71" fmla="*/ 70 h 82"/>
                    <a:gd name="T72" fmla="*/ 12 w 144"/>
                    <a:gd name="T73" fmla="*/ 65 h 82"/>
                    <a:gd name="T74" fmla="*/ 6 w 144"/>
                    <a:gd name="T75" fmla="*/ 61 h 82"/>
                    <a:gd name="T76" fmla="*/ 2 w 144"/>
                    <a:gd name="T77" fmla="*/ 56 h 82"/>
                    <a:gd name="T78" fmla="*/ 0 w 144"/>
                    <a:gd name="T79" fmla="*/ 51 h 82"/>
                    <a:gd name="T80" fmla="*/ 0 w 144"/>
                    <a:gd name="T81" fmla="*/ 45 h 82"/>
                    <a:gd name="T82" fmla="*/ 5 w 144"/>
                    <a:gd name="T83" fmla="*/ 31 h 82"/>
                    <a:gd name="T84" fmla="*/ 13 w 144"/>
                    <a:gd name="T85" fmla="*/ 16 h 82"/>
                    <a:gd name="T86" fmla="*/ 21 w 144"/>
                    <a:gd name="T87" fmla="*/ 5 h 82"/>
                    <a:gd name="T88" fmla="*/ 24 w 144"/>
                    <a:gd name="T89" fmla="*/ 0 h 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82"/>
                    <a:gd name="T137" fmla="*/ 144 w 144"/>
                    <a:gd name="T138" fmla="*/ 82 h 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82">
                      <a:moveTo>
                        <a:pt x="24" y="0"/>
                      </a:moveTo>
                      <a:lnTo>
                        <a:pt x="26" y="1"/>
                      </a:lnTo>
                      <a:lnTo>
                        <a:pt x="29" y="3"/>
                      </a:lnTo>
                      <a:lnTo>
                        <a:pt x="34" y="6"/>
                      </a:lnTo>
                      <a:lnTo>
                        <a:pt x="40" y="10"/>
                      </a:lnTo>
                      <a:lnTo>
                        <a:pt x="49" y="14"/>
                      </a:lnTo>
                      <a:lnTo>
                        <a:pt x="57" y="18"/>
                      </a:lnTo>
                      <a:lnTo>
                        <a:pt x="67" y="22"/>
                      </a:lnTo>
                      <a:lnTo>
                        <a:pt x="78" y="24"/>
                      </a:lnTo>
                      <a:lnTo>
                        <a:pt x="89" y="26"/>
                      </a:lnTo>
                      <a:lnTo>
                        <a:pt x="97" y="26"/>
                      </a:lnTo>
                      <a:lnTo>
                        <a:pt x="106" y="25"/>
                      </a:lnTo>
                      <a:lnTo>
                        <a:pt x="113" y="24"/>
                      </a:lnTo>
                      <a:lnTo>
                        <a:pt x="121" y="22"/>
                      </a:lnTo>
                      <a:lnTo>
                        <a:pt x="125" y="20"/>
                      </a:lnTo>
                      <a:lnTo>
                        <a:pt x="130" y="18"/>
                      </a:lnTo>
                      <a:lnTo>
                        <a:pt x="134" y="16"/>
                      </a:lnTo>
                      <a:lnTo>
                        <a:pt x="139" y="16"/>
                      </a:lnTo>
                      <a:lnTo>
                        <a:pt x="142" y="22"/>
                      </a:lnTo>
                      <a:lnTo>
                        <a:pt x="144" y="33"/>
                      </a:lnTo>
                      <a:lnTo>
                        <a:pt x="144" y="44"/>
                      </a:lnTo>
                      <a:lnTo>
                        <a:pt x="141" y="53"/>
                      </a:lnTo>
                      <a:lnTo>
                        <a:pt x="135" y="60"/>
                      </a:lnTo>
                      <a:lnTo>
                        <a:pt x="127" y="66"/>
                      </a:lnTo>
                      <a:lnTo>
                        <a:pt x="117" y="72"/>
                      </a:lnTo>
                      <a:lnTo>
                        <a:pt x="111" y="74"/>
                      </a:lnTo>
                      <a:lnTo>
                        <a:pt x="102" y="77"/>
                      </a:lnTo>
                      <a:lnTo>
                        <a:pt x="93" y="79"/>
                      </a:lnTo>
                      <a:lnTo>
                        <a:pt x="82" y="81"/>
                      </a:lnTo>
                      <a:lnTo>
                        <a:pt x="72" y="82"/>
                      </a:lnTo>
                      <a:lnTo>
                        <a:pt x="61" y="82"/>
                      </a:lnTo>
                      <a:lnTo>
                        <a:pt x="51" y="81"/>
                      </a:lnTo>
                      <a:lnTo>
                        <a:pt x="43" y="79"/>
                      </a:lnTo>
                      <a:lnTo>
                        <a:pt x="34" y="76"/>
                      </a:lnTo>
                      <a:lnTo>
                        <a:pt x="27" y="73"/>
                      </a:lnTo>
                      <a:lnTo>
                        <a:pt x="18" y="70"/>
                      </a:lnTo>
                      <a:lnTo>
                        <a:pt x="12" y="65"/>
                      </a:lnTo>
                      <a:lnTo>
                        <a:pt x="6" y="61"/>
                      </a:lnTo>
                      <a:lnTo>
                        <a:pt x="2" y="56"/>
                      </a:lnTo>
                      <a:lnTo>
                        <a:pt x="0" y="51"/>
                      </a:lnTo>
                      <a:lnTo>
                        <a:pt x="0" y="45"/>
                      </a:lnTo>
                      <a:lnTo>
                        <a:pt x="5" y="31"/>
                      </a:lnTo>
                      <a:lnTo>
                        <a:pt x="13" y="16"/>
                      </a:lnTo>
                      <a:lnTo>
                        <a:pt x="21" y="5"/>
                      </a:lnTo>
                      <a:lnTo>
                        <a:pt x="24" y="0"/>
                      </a:lnTo>
                      <a:close/>
                    </a:path>
                  </a:pathLst>
                </a:custGeom>
                <a:solidFill>
                  <a:srgbClr val="54280A"/>
                </a:solidFill>
                <a:ln w="9525">
                  <a:noFill/>
                  <a:round/>
                  <a:headEnd/>
                  <a:tailEnd/>
                </a:ln>
              </p:spPr>
              <p:txBody>
                <a:bodyPr/>
                <a:lstStyle/>
                <a:p>
                  <a:endParaRPr lang="en-US">
                    <a:solidFill>
                      <a:srgbClr val="000000"/>
                    </a:solidFill>
                  </a:endParaRPr>
                </a:p>
              </p:txBody>
            </p:sp>
            <p:sp>
              <p:nvSpPr>
                <p:cNvPr id="25712" name="Freeform 210"/>
                <p:cNvSpPr>
                  <a:spLocks/>
                </p:cNvSpPr>
                <p:nvPr/>
              </p:nvSpPr>
              <p:spPr bwMode="auto">
                <a:xfrm>
                  <a:off x="5187" y="3169"/>
                  <a:ext cx="148" cy="65"/>
                </a:xfrm>
                <a:custGeom>
                  <a:avLst/>
                  <a:gdLst>
                    <a:gd name="T0" fmla="*/ 148 w 148"/>
                    <a:gd name="T1" fmla="*/ 16 h 65"/>
                    <a:gd name="T2" fmla="*/ 148 w 148"/>
                    <a:gd name="T3" fmla="*/ 18 h 65"/>
                    <a:gd name="T4" fmla="*/ 147 w 148"/>
                    <a:gd name="T5" fmla="*/ 23 h 65"/>
                    <a:gd name="T6" fmla="*/ 146 w 148"/>
                    <a:gd name="T7" fmla="*/ 30 h 65"/>
                    <a:gd name="T8" fmla="*/ 141 w 148"/>
                    <a:gd name="T9" fmla="*/ 38 h 65"/>
                    <a:gd name="T10" fmla="*/ 134 w 148"/>
                    <a:gd name="T11" fmla="*/ 46 h 65"/>
                    <a:gd name="T12" fmla="*/ 123 w 148"/>
                    <a:gd name="T13" fmla="*/ 53 h 65"/>
                    <a:gd name="T14" fmla="*/ 107 w 148"/>
                    <a:gd name="T15" fmla="*/ 59 h 65"/>
                    <a:gd name="T16" fmla="*/ 86 w 148"/>
                    <a:gd name="T17" fmla="*/ 64 h 65"/>
                    <a:gd name="T18" fmla="*/ 64 w 148"/>
                    <a:gd name="T19" fmla="*/ 65 h 65"/>
                    <a:gd name="T20" fmla="*/ 47 w 148"/>
                    <a:gd name="T21" fmla="*/ 65 h 65"/>
                    <a:gd name="T22" fmla="*/ 33 w 148"/>
                    <a:gd name="T23" fmla="*/ 64 h 65"/>
                    <a:gd name="T24" fmla="*/ 22 w 148"/>
                    <a:gd name="T25" fmla="*/ 62 h 65"/>
                    <a:gd name="T26" fmla="*/ 13 w 148"/>
                    <a:gd name="T27" fmla="*/ 58 h 65"/>
                    <a:gd name="T28" fmla="*/ 8 w 148"/>
                    <a:gd name="T29" fmla="*/ 56 h 65"/>
                    <a:gd name="T30" fmla="*/ 6 w 148"/>
                    <a:gd name="T31" fmla="*/ 55 h 65"/>
                    <a:gd name="T32" fmla="*/ 4 w 148"/>
                    <a:gd name="T33" fmla="*/ 54 h 65"/>
                    <a:gd name="T34" fmla="*/ 3 w 148"/>
                    <a:gd name="T35" fmla="*/ 53 h 65"/>
                    <a:gd name="T36" fmla="*/ 1 w 148"/>
                    <a:gd name="T37" fmla="*/ 50 h 65"/>
                    <a:gd name="T38" fmla="*/ 0 w 148"/>
                    <a:gd name="T39" fmla="*/ 45 h 65"/>
                    <a:gd name="T40" fmla="*/ 1 w 148"/>
                    <a:gd name="T41" fmla="*/ 39 h 65"/>
                    <a:gd name="T42" fmla="*/ 8 w 148"/>
                    <a:gd name="T43" fmla="*/ 29 h 65"/>
                    <a:gd name="T44" fmla="*/ 18 w 148"/>
                    <a:gd name="T45" fmla="*/ 16 h 65"/>
                    <a:gd name="T46" fmla="*/ 26 w 148"/>
                    <a:gd name="T47" fmla="*/ 5 h 65"/>
                    <a:gd name="T48" fmla="*/ 30 w 148"/>
                    <a:gd name="T49" fmla="*/ 0 h 65"/>
                    <a:gd name="T50" fmla="*/ 33 w 148"/>
                    <a:gd name="T51" fmla="*/ 1 h 65"/>
                    <a:gd name="T52" fmla="*/ 39 w 148"/>
                    <a:gd name="T53" fmla="*/ 5 h 65"/>
                    <a:gd name="T54" fmla="*/ 48 w 148"/>
                    <a:gd name="T55" fmla="*/ 10 h 65"/>
                    <a:gd name="T56" fmla="*/ 61 w 148"/>
                    <a:gd name="T57" fmla="*/ 15 h 65"/>
                    <a:gd name="T58" fmla="*/ 75 w 148"/>
                    <a:gd name="T59" fmla="*/ 21 h 65"/>
                    <a:gd name="T60" fmla="*/ 92 w 148"/>
                    <a:gd name="T61" fmla="*/ 24 h 65"/>
                    <a:gd name="T62" fmla="*/ 109 w 148"/>
                    <a:gd name="T63" fmla="*/ 25 h 65"/>
                    <a:gd name="T64" fmla="*/ 127 w 148"/>
                    <a:gd name="T65" fmla="*/ 23 h 65"/>
                    <a:gd name="T66" fmla="*/ 130 w 148"/>
                    <a:gd name="T67" fmla="*/ 21 h 65"/>
                    <a:gd name="T68" fmla="*/ 136 w 148"/>
                    <a:gd name="T69" fmla="*/ 16 h 65"/>
                    <a:gd name="T70" fmla="*/ 143 w 148"/>
                    <a:gd name="T71" fmla="*/ 14 h 65"/>
                    <a:gd name="T72" fmla="*/ 148 w 148"/>
                    <a:gd name="T73" fmla="*/ 16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8"/>
                    <a:gd name="T112" fmla="*/ 0 h 65"/>
                    <a:gd name="T113" fmla="*/ 148 w 148"/>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8" h="65">
                      <a:moveTo>
                        <a:pt x="148" y="16"/>
                      </a:moveTo>
                      <a:lnTo>
                        <a:pt x="148" y="18"/>
                      </a:lnTo>
                      <a:lnTo>
                        <a:pt x="147" y="23"/>
                      </a:lnTo>
                      <a:lnTo>
                        <a:pt x="146" y="30"/>
                      </a:lnTo>
                      <a:lnTo>
                        <a:pt x="141" y="38"/>
                      </a:lnTo>
                      <a:lnTo>
                        <a:pt x="134" y="46"/>
                      </a:lnTo>
                      <a:lnTo>
                        <a:pt x="123" y="53"/>
                      </a:lnTo>
                      <a:lnTo>
                        <a:pt x="107" y="59"/>
                      </a:lnTo>
                      <a:lnTo>
                        <a:pt x="86" y="64"/>
                      </a:lnTo>
                      <a:lnTo>
                        <a:pt x="64" y="65"/>
                      </a:lnTo>
                      <a:lnTo>
                        <a:pt x="47" y="65"/>
                      </a:lnTo>
                      <a:lnTo>
                        <a:pt x="33" y="64"/>
                      </a:lnTo>
                      <a:lnTo>
                        <a:pt x="22" y="62"/>
                      </a:lnTo>
                      <a:lnTo>
                        <a:pt x="13" y="58"/>
                      </a:lnTo>
                      <a:lnTo>
                        <a:pt x="8" y="56"/>
                      </a:lnTo>
                      <a:lnTo>
                        <a:pt x="6" y="55"/>
                      </a:lnTo>
                      <a:lnTo>
                        <a:pt x="4" y="54"/>
                      </a:lnTo>
                      <a:lnTo>
                        <a:pt x="3" y="53"/>
                      </a:lnTo>
                      <a:lnTo>
                        <a:pt x="1" y="50"/>
                      </a:lnTo>
                      <a:lnTo>
                        <a:pt x="0" y="45"/>
                      </a:lnTo>
                      <a:lnTo>
                        <a:pt x="1" y="39"/>
                      </a:lnTo>
                      <a:lnTo>
                        <a:pt x="8" y="29"/>
                      </a:lnTo>
                      <a:lnTo>
                        <a:pt x="18" y="16"/>
                      </a:lnTo>
                      <a:lnTo>
                        <a:pt x="26" y="5"/>
                      </a:lnTo>
                      <a:lnTo>
                        <a:pt x="30" y="0"/>
                      </a:lnTo>
                      <a:lnTo>
                        <a:pt x="33" y="1"/>
                      </a:lnTo>
                      <a:lnTo>
                        <a:pt x="39" y="5"/>
                      </a:lnTo>
                      <a:lnTo>
                        <a:pt x="48" y="10"/>
                      </a:lnTo>
                      <a:lnTo>
                        <a:pt x="61" y="15"/>
                      </a:lnTo>
                      <a:lnTo>
                        <a:pt x="75" y="21"/>
                      </a:lnTo>
                      <a:lnTo>
                        <a:pt x="92" y="24"/>
                      </a:lnTo>
                      <a:lnTo>
                        <a:pt x="109" y="25"/>
                      </a:lnTo>
                      <a:lnTo>
                        <a:pt x="127" y="23"/>
                      </a:lnTo>
                      <a:lnTo>
                        <a:pt x="130" y="21"/>
                      </a:lnTo>
                      <a:lnTo>
                        <a:pt x="136" y="16"/>
                      </a:lnTo>
                      <a:lnTo>
                        <a:pt x="143" y="14"/>
                      </a:lnTo>
                      <a:lnTo>
                        <a:pt x="148" y="16"/>
                      </a:lnTo>
                      <a:close/>
                    </a:path>
                  </a:pathLst>
                </a:custGeom>
                <a:solidFill>
                  <a:srgbClr val="54280A"/>
                </a:solidFill>
                <a:ln w="9525">
                  <a:noFill/>
                  <a:round/>
                  <a:headEnd/>
                  <a:tailEnd/>
                </a:ln>
              </p:spPr>
              <p:txBody>
                <a:bodyPr/>
                <a:lstStyle/>
                <a:p>
                  <a:endParaRPr lang="en-US">
                    <a:solidFill>
                      <a:srgbClr val="000000"/>
                    </a:solidFill>
                  </a:endParaRPr>
                </a:p>
              </p:txBody>
            </p:sp>
            <p:sp>
              <p:nvSpPr>
                <p:cNvPr id="25713" name="Freeform 211"/>
                <p:cNvSpPr>
                  <a:spLocks/>
                </p:cNvSpPr>
                <p:nvPr/>
              </p:nvSpPr>
              <p:spPr bwMode="auto">
                <a:xfrm>
                  <a:off x="4784" y="3408"/>
                  <a:ext cx="151" cy="81"/>
                </a:xfrm>
                <a:custGeom>
                  <a:avLst/>
                  <a:gdLst>
                    <a:gd name="T0" fmla="*/ 19 w 151"/>
                    <a:gd name="T1" fmla="*/ 3 h 81"/>
                    <a:gd name="T2" fmla="*/ 20 w 151"/>
                    <a:gd name="T3" fmla="*/ 4 h 81"/>
                    <a:gd name="T4" fmla="*/ 23 w 151"/>
                    <a:gd name="T5" fmla="*/ 6 h 81"/>
                    <a:gd name="T6" fmla="*/ 28 w 151"/>
                    <a:gd name="T7" fmla="*/ 9 h 81"/>
                    <a:gd name="T8" fmla="*/ 34 w 151"/>
                    <a:gd name="T9" fmla="*/ 12 h 81"/>
                    <a:gd name="T10" fmla="*/ 42 w 151"/>
                    <a:gd name="T11" fmla="*/ 15 h 81"/>
                    <a:gd name="T12" fmla="*/ 51 w 151"/>
                    <a:gd name="T13" fmla="*/ 17 h 81"/>
                    <a:gd name="T14" fmla="*/ 62 w 151"/>
                    <a:gd name="T15" fmla="*/ 19 h 81"/>
                    <a:gd name="T16" fmla="*/ 73 w 151"/>
                    <a:gd name="T17" fmla="*/ 18 h 81"/>
                    <a:gd name="T18" fmla="*/ 85 w 151"/>
                    <a:gd name="T19" fmla="*/ 16 h 81"/>
                    <a:gd name="T20" fmla="*/ 97 w 151"/>
                    <a:gd name="T21" fmla="*/ 14 h 81"/>
                    <a:gd name="T22" fmla="*/ 109 w 151"/>
                    <a:gd name="T23" fmla="*/ 11 h 81"/>
                    <a:gd name="T24" fmla="*/ 120 w 151"/>
                    <a:gd name="T25" fmla="*/ 8 h 81"/>
                    <a:gd name="T26" fmla="*/ 130 w 151"/>
                    <a:gd name="T27" fmla="*/ 5 h 81"/>
                    <a:gd name="T28" fmla="*/ 137 w 151"/>
                    <a:gd name="T29" fmla="*/ 2 h 81"/>
                    <a:gd name="T30" fmla="*/ 142 w 151"/>
                    <a:gd name="T31" fmla="*/ 1 h 81"/>
                    <a:gd name="T32" fmla="*/ 143 w 151"/>
                    <a:gd name="T33" fmla="*/ 0 h 81"/>
                    <a:gd name="T34" fmla="*/ 146 w 151"/>
                    <a:gd name="T35" fmla="*/ 4 h 81"/>
                    <a:gd name="T36" fmla="*/ 151 w 151"/>
                    <a:gd name="T37" fmla="*/ 16 h 81"/>
                    <a:gd name="T38" fmla="*/ 148 w 151"/>
                    <a:gd name="T39" fmla="*/ 35 h 81"/>
                    <a:gd name="T40" fmla="*/ 135 w 151"/>
                    <a:gd name="T41" fmla="*/ 57 h 81"/>
                    <a:gd name="T42" fmla="*/ 124 w 151"/>
                    <a:gd name="T43" fmla="*/ 67 h 81"/>
                    <a:gd name="T44" fmla="*/ 112 w 151"/>
                    <a:gd name="T45" fmla="*/ 75 h 81"/>
                    <a:gd name="T46" fmla="*/ 99 w 151"/>
                    <a:gd name="T47" fmla="*/ 79 h 81"/>
                    <a:gd name="T48" fmla="*/ 86 w 151"/>
                    <a:gd name="T49" fmla="*/ 81 h 81"/>
                    <a:gd name="T50" fmla="*/ 73 w 151"/>
                    <a:gd name="T51" fmla="*/ 81 h 81"/>
                    <a:gd name="T52" fmla="*/ 59 w 151"/>
                    <a:gd name="T53" fmla="*/ 80 h 81"/>
                    <a:gd name="T54" fmla="*/ 47 w 151"/>
                    <a:gd name="T55" fmla="*/ 78 h 81"/>
                    <a:gd name="T56" fmla="*/ 35 w 151"/>
                    <a:gd name="T57" fmla="*/ 75 h 81"/>
                    <a:gd name="T58" fmla="*/ 24 w 151"/>
                    <a:gd name="T59" fmla="*/ 73 h 81"/>
                    <a:gd name="T60" fmla="*/ 17 w 151"/>
                    <a:gd name="T61" fmla="*/ 71 h 81"/>
                    <a:gd name="T62" fmla="*/ 9 w 151"/>
                    <a:gd name="T63" fmla="*/ 70 h 81"/>
                    <a:gd name="T64" fmla="*/ 6 w 151"/>
                    <a:gd name="T65" fmla="*/ 67 h 81"/>
                    <a:gd name="T66" fmla="*/ 2 w 151"/>
                    <a:gd name="T67" fmla="*/ 65 h 81"/>
                    <a:gd name="T68" fmla="*/ 1 w 151"/>
                    <a:gd name="T69" fmla="*/ 61 h 81"/>
                    <a:gd name="T70" fmla="*/ 0 w 151"/>
                    <a:gd name="T71" fmla="*/ 56 h 81"/>
                    <a:gd name="T72" fmla="*/ 1 w 151"/>
                    <a:gd name="T73" fmla="*/ 50 h 81"/>
                    <a:gd name="T74" fmla="*/ 6 w 151"/>
                    <a:gd name="T75" fmla="*/ 34 h 81"/>
                    <a:gd name="T76" fmla="*/ 12 w 151"/>
                    <a:gd name="T77" fmla="*/ 18 h 81"/>
                    <a:gd name="T78" fmla="*/ 17 w 151"/>
                    <a:gd name="T79" fmla="*/ 7 h 81"/>
                    <a:gd name="T80" fmla="*/ 19 w 151"/>
                    <a:gd name="T81" fmla="*/ 3 h 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81"/>
                    <a:gd name="T125" fmla="*/ 151 w 151"/>
                    <a:gd name="T126" fmla="*/ 81 h 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81">
                      <a:moveTo>
                        <a:pt x="19" y="3"/>
                      </a:moveTo>
                      <a:lnTo>
                        <a:pt x="20" y="4"/>
                      </a:lnTo>
                      <a:lnTo>
                        <a:pt x="23" y="6"/>
                      </a:lnTo>
                      <a:lnTo>
                        <a:pt x="28" y="9"/>
                      </a:lnTo>
                      <a:lnTo>
                        <a:pt x="34" y="12"/>
                      </a:lnTo>
                      <a:lnTo>
                        <a:pt x="42" y="15"/>
                      </a:lnTo>
                      <a:lnTo>
                        <a:pt x="51" y="17"/>
                      </a:lnTo>
                      <a:lnTo>
                        <a:pt x="62" y="19"/>
                      </a:lnTo>
                      <a:lnTo>
                        <a:pt x="73" y="18"/>
                      </a:lnTo>
                      <a:lnTo>
                        <a:pt x="85" y="16"/>
                      </a:lnTo>
                      <a:lnTo>
                        <a:pt x="97" y="14"/>
                      </a:lnTo>
                      <a:lnTo>
                        <a:pt x="109" y="11"/>
                      </a:lnTo>
                      <a:lnTo>
                        <a:pt x="120" y="8"/>
                      </a:lnTo>
                      <a:lnTo>
                        <a:pt x="130" y="5"/>
                      </a:lnTo>
                      <a:lnTo>
                        <a:pt x="137" y="2"/>
                      </a:lnTo>
                      <a:lnTo>
                        <a:pt x="142" y="1"/>
                      </a:lnTo>
                      <a:lnTo>
                        <a:pt x="143" y="0"/>
                      </a:lnTo>
                      <a:lnTo>
                        <a:pt x="146" y="4"/>
                      </a:lnTo>
                      <a:lnTo>
                        <a:pt x="151" y="16"/>
                      </a:lnTo>
                      <a:lnTo>
                        <a:pt x="148" y="35"/>
                      </a:lnTo>
                      <a:lnTo>
                        <a:pt x="135" y="57"/>
                      </a:lnTo>
                      <a:lnTo>
                        <a:pt x="124" y="67"/>
                      </a:lnTo>
                      <a:lnTo>
                        <a:pt x="112" y="75"/>
                      </a:lnTo>
                      <a:lnTo>
                        <a:pt x="99" y="79"/>
                      </a:lnTo>
                      <a:lnTo>
                        <a:pt x="86" y="81"/>
                      </a:lnTo>
                      <a:lnTo>
                        <a:pt x="73" y="81"/>
                      </a:lnTo>
                      <a:lnTo>
                        <a:pt x="59" y="80"/>
                      </a:lnTo>
                      <a:lnTo>
                        <a:pt x="47" y="78"/>
                      </a:lnTo>
                      <a:lnTo>
                        <a:pt x="35" y="75"/>
                      </a:lnTo>
                      <a:lnTo>
                        <a:pt x="24" y="73"/>
                      </a:lnTo>
                      <a:lnTo>
                        <a:pt x="17" y="71"/>
                      </a:lnTo>
                      <a:lnTo>
                        <a:pt x="9" y="70"/>
                      </a:lnTo>
                      <a:lnTo>
                        <a:pt x="6" y="67"/>
                      </a:lnTo>
                      <a:lnTo>
                        <a:pt x="2" y="65"/>
                      </a:lnTo>
                      <a:lnTo>
                        <a:pt x="1" y="61"/>
                      </a:lnTo>
                      <a:lnTo>
                        <a:pt x="0" y="56"/>
                      </a:lnTo>
                      <a:lnTo>
                        <a:pt x="1" y="50"/>
                      </a:lnTo>
                      <a:lnTo>
                        <a:pt x="6" y="34"/>
                      </a:lnTo>
                      <a:lnTo>
                        <a:pt x="12" y="18"/>
                      </a:lnTo>
                      <a:lnTo>
                        <a:pt x="17" y="7"/>
                      </a:lnTo>
                      <a:lnTo>
                        <a:pt x="19" y="3"/>
                      </a:lnTo>
                      <a:close/>
                    </a:path>
                  </a:pathLst>
                </a:custGeom>
                <a:solidFill>
                  <a:srgbClr val="54280A"/>
                </a:solidFill>
                <a:ln w="9525">
                  <a:noFill/>
                  <a:round/>
                  <a:headEnd/>
                  <a:tailEnd/>
                </a:ln>
              </p:spPr>
              <p:txBody>
                <a:bodyPr/>
                <a:lstStyle/>
                <a:p>
                  <a:endParaRPr lang="en-US">
                    <a:solidFill>
                      <a:srgbClr val="000000"/>
                    </a:solidFill>
                  </a:endParaRPr>
                </a:p>
              </p:txBody>
            </p:sp>
            <p:sp>
              <p:nvSpPr>
                <p:cNvPr id="25714" name="Freeform 212"/>
                <p:cNvSpPr>
                  <a:spLocks/>
                </p:cNvSpPr>
                <p:nvPr/>
              </p:nvSpPr>
              <p:spPr bwMode="auto">
                <a:xfrm>
                  <a:off x="4629" y="3318"/>
                  <a:ext cx="117" cy="65"/>
                </a:xfrm>
                <a:custGeom>
                  <a:avLst/>
                  <a:gdLst>
                    <a:gd name="T0" fmla="*/ 117 w 117"/>
                    <a:gd name="T1" fmla="*/ 39 h 65"/>
                    <a:gd name="T2" fmla="*/ 93 w 117"/>
                    <a:gd name="T3" fmla="*/ 60 h 65"/>
                    <a:gd name="T4" fmla="*/ 90 w 117"/>
                    <a:gd name="T5" fmla="*/ 60 h 65"/>
                    <a:gd name="T6" fmla="*/ 83 w 117"/>
                    <a:gd name="T7" fmla="*/ 61 h 65"/>
                    <a:gd name="T8" fmla="*/ 72 w 117"/>
                    <a:gd name="T9" fmla="*/ 62 h 65"/>
                    <a:gd name="T10" fmla="*/ 60 w 117"/>
                    <a:gd name="T11" fmla="*/ 63 h 65"/>
                    <a:gd name="T12" fmla="*/ 46 w 117"/>
                    <a:gd name="T13" fmla="*/ 64 h 65"/>
                    <a:gd name="T14" fmla="*/ 33 w 117"/>
                    <a:gd name="T15" fmla="*/ 65 h 65"/>
                    <a:gd name="T16" fmla="*/ 22 w 117"/>
                    <a:gd name="T17" fmla="*/ 65 h 65"/>
                    <a:gd name="T18" fmla="*/ 15 w 117"/>
                    <a:gd name="T19" fmla="*/ 64 h 65"/>
                    <a:gd name="T20" fmla="*/ 6 w 117"/>
                    <a:gd name="T21" fmla="*/ 61 h 65"/>
                    <a:gd name="T22" fmla="*/ 1 w 117"/>
                    <a:gd name="T23" fmla="*/ 57 h 65"/>
                    <a:gd name="T24" fmla="*/ 0 w 117"/>
                    <a:gd name="T25" fmla="*/ 51 h 65"/>
                    <a:gd name="T26" fmla="*/ 2 w 117"/>
                    <a:gd name="T27" fmla="*/ 43 h 65"/>
                    <a:gd name="T28" fmla="*/ 5 w 117"/>
                    <a:gd name="T29" fmla="*/ 38 h 65"/>
                    <a:gd name="T30" fmla="*/ 10 w 117"/>
                    <a:gd name="T31" fmla="*/ 31 h 65"/>
                    <a:gd name="T32" fmla="*/ 16 w 117"/>
                    <a:gd name="T33" fmla="*/ 24 h 65"/>
                    <a:gd name="T34" fmla="*/ 22 w 117"/>
                    <a:gd name="T35" fmla="*/ 17 h 65"/>
                    <a:gd name="T36" fmla="*/ 28 w 117"/>
                    <a:gd name="T37" fmla="*/ 10 h 65"/>
                    <a:gd name="T38" fmla="*/ 34 w 117"/>
                    <a:gd name="T39" fmla="*/ 5 h 65"/>
                    <a:gd name="T40" fmla="*/ 38 w 117"/>
                    <a:gd name="T41" fmla="*/ 1 h 65"/>
                    <a:gd name="T42" fmla="*/ 39 w 117"/>
                    <a:gd name="T43" fmla="*/ 0 h 65"/>
                    <a:gd name="T44" fmla="*/ 117 w 117"/>
                    <a:gd name="T45" fmla="*/ 39 h 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7"/>
                    <a:gd name="T70" fmla="*/ 0 h 65"/>
                    <a:gd name="T71" fmla="*/ 117 w 117"/>
                    <a:gd name="T72" fmla="*/ 65 h 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7" h="65">
                      <a:moveTo>
                        <a:pt x="117" y="39"/>
                      </a:moveTo>
                      <a:lnTo>
                        <a:pt x="93" y="60"/>
                      </a:lnTo>
                      <a:lnTo>
                        <a:pt x="90" y="60"/>
                      </a:lnTo>
                      <a:lnTo>
                        <a:pt x="83" y="61"/>
                      </a:lnTo>
                      <a:lnTo>
                        <a:pt x="72" y="62"/>
                      </a:lnTo>
                      <a:lnTo>
                        <a:pt x="60" y="63"/>
                      </a:lnTo>
                      <a:lnTo>
                        <a:pt x="46" y="64"/>
                      </a:lnTo>
                      <a:lnTo>
                        <a:pt x="33" y="65"/>
                      </a:lnTo>
                      <a:lnTo>
                        <a:pt x="22" y="65"/>
                      </a:lnTo>
                      <a:lnTo>
                        <a:pt x="15" y="64"/>
                      </a:lnTo>
                      <a:lnTo>
                        <a:pt x="6" y="61"/>
                      </a:lnTo>
                      <a:lnTo>
                        <a:pt x="1" y="57"/>
                      </a:lnTo>
                      <a:lnTo>
                        <a:pt x="0" y="51"/>
                      </a:lnTo>
                      <a:lnTo>
                        <a:pt x="2" y="43"/>
                      </a:lnTo>
                      <a:lnTo>
                        <a:pt x="5" y="38"/>
                      </a:lnTo>
                      <a:lnTo>
                        <a:pt x="10" y="31"/>
                      </a:lnTo>
                      <a:lnTo>
                        <a:pt x="16" y="24"/>
                      </a:lnTo>
                      <a:lnTo>
                        <a:pt x="22" y="17"/>
                      </a:lnTo>
                      <a:lnTo>
                        <a:pt x="28" y="10"/>
                      </a:lnTo>
                      <a:lnTo>
                        <a:pt x="34" y="5"/>
                      </a:lnTo>
                      <a:lnTo>
                        <a:pt x="38" y="1"/>
                      </a:lnTo>
                      <a:lnTo>
                        <a:pt x="39" y="0"/>
                      </a:lnTo>
                      <a:lnTo>
                        <a:pt x="117" y="39"/>
                      </a:lnTo>
                      <a:close/>
                    </a:path>
                  </a:pathLst>
                </a:custGeom>
                <a:solidFill>
                  <a:srgbClr val="54280A"/>
                </a:solidFill>
                <a:ln w="9525">
                  <a:noFill/>
                  <a:round/>
                  <a:headEnd/>
                  <a:tailEnd/>
                </a:ln>
              </p:spPr>
              <p:txBody>
                <a:bodyPr/>
                <a:lstStyle/>
                <a:p>
                  <a:endParaRPr lang="en-US">
                    <a:solidFill>
                      <a:srgbClr val="000000"/>
                    </a:solidFill>
                  </a:endParaRPr>
                </a:p>
              </p:txBody>
            </p:sp>
            <p:sp>
              <p:nvSpPr>
                <p:cNvPr id="25715" name="Freeform 213"/>
                <p:cNvSpPr>
                  <a:spLocks/>
                </p:cNvSpPr>
                <p:nvPr/>
              </p:nvSpPr>
              <p:spPr bwMode="auto">
                <a:xfrm>
                  <a:off x="3885" y="2048"/>
                  <a:ext cx="201" cy="179"/>
                </a:xfrm>
                <a:custGeom>
                  <a:avLst/>
                  <a:gdLst>
                    <a:gd name="T0" fmla="*/ 16 w 201"/>
                    <a:gd name="T1" fmla="*/ 44 h 179"/>
                    <a:gd name="T2" fmla="*/ 16 w 201"/>
                    <a:gd name="T3" fmla="*/ 43 h 179"/>
                    <a:gd name="T4" fmla="*/ 17 w 201"/>
                    <a:gd name="T5" fmla="*/ 41 h 179"/>
                    <a:gd name="T6" fmla="*/ 19 w 201"/>
                    <a:gd name="T7" fmla="*/ 38 h 179"/>
                    <a:gd name="T8" fmla="*/ 24 w 201"/>
                    <a:gd name="T9" fmla="*/ 33 h 179"/>
                    <a:gd name="T10" fmla="*/ 29 w 201"/>
                    <a:gd name="T11" fmla="*/ 27 h 179"/>
                    <a:gd name="T12" fmla="*/ 38 w 201"/>
                    <a:gd name="T13" fmla="*/ 21 h 179"/>
                    <a:gd name="T14" fmla="*/ 47 w 201"/>
                    <a:gd name="T15" fmla="*/ 14 h 179"/>
                    <a:gd name="T16" fmla="*/ 61 w 201"/>
                    <a:gd name="T17" fmla="*/ 6 h 179"/>
                    <a:gd name="T18" fmla="*/ 71 w 201"/>
                    <a:gd name="T19" fmla="*/ 2 h 179"/>
                    <a:gd name="T20" fmla="*/ 79 w 201"/>
                    <a:gd name="T21" fmla="*/ 0 h 179"/>
                    <a:gd name="T22" fmla="*/ 86 w 201"/>
                    <a:gd name="T23" fmla="*/ 1 h 179"/>
                    <a:gd name="T24" fmla="*/ 94 w 201"/>
                    <a:gd name="T25" fmla="*/ 3 h 179"/>
                    <a:gd name="T26" fmla="*/ 100 w 201"/>
                    <a:gd name="T27" fmla="*/ 7 h 179"/>
                    <a:gd name="T28" fmla="*/ 106 w 201"/>
                    <a:gd name="T29" fmla="*/ 13 h 179"/>
                    <a:gd name="T30" fmla="*/ 113 w 201"/>
                    <a:gd name="T31" fmla="*/ 20 h 179"/>
                    <a:gd name="T32" fmla="*/ 119 w 201"/>
                    <a:gd name="T33" fmla="*/ 28 h 179"/>
                    <a:gd name="T34" fmla="*/ 129 w 201"/>
                    <a:gd name="T35" fmla="*/ 38 h 179"/>
                    <a:gd name="T36" fmla="*/ 142 w 201"/>
                    <a:gd name="T37" fmla="*/ 48 h 179"/>
                    <a:gd name="T38" fmla="*/ 158 w 201"/>
                    <a:gd name="T39" fmla="*/ 58 h 179"/>
                    <a:gd name="T40" fmla="*/ 174 w 201"/>
                    <a:gd name="T41" fmla="*/ 70 h 179"/>
                    <a:gd name="T42" fmla="*/ 189 w 201"/>
                    <a:gd name="T43" fmla="*/ 83 h 179"/>
                    <a:gd name="T44" fmla="*/ 198 w 201"/>
                    <a:gd name="T45" fmla="*/ 97 h 179"/>
                    <a:gd name="T46" fmla="*/ 201 w 201"/>
                    <a:gd name="T47" fmla="*/ 111 h 179"/>
                    <a:gd name="T48" fmla="*/ 196 w 201"/>
                    <a:gd name="T49" fmla="*/ 127 h 179"/>
                    <a:gd name="T50" fmla="*/ 186 w 201"/>
                    <a:gd name="T51" fmla="*/ 141 h 179"/>
                    <a:gd name="T52" fmla="*/ 175 w 201"/>
                    <a:gd name="T53" fmla="*/ 155 h 179"/>
                    <a:gd name="T54" fmla="*/ 164 w 201"/>
                    <a:gd name="T55" fmla="*/ 165 h 179"/>
                    <a:gd name="T56" fmla="*/ 152 w 201"/>
                    <a:gd name="T57" fmla="*/ 172 h 179"/>
                    <a:gd name="T58" fmla="*/ 138 w 201"/>
                    <a:gd name="T59" fmla="*/ 177 h 179"/>
                    <a:gd name="T60" fmla="*/ 123 w 201"/>
                    <a:gd name="T61" fmla="*/ 179 h 179"/>
                    <a:gd name="T62" fmla="*/ 105 w 201"/>
                    <a:gd name="T63" fmla="*/ 178 h 179"/>
                    <a:gd name="T64" fmla="*/ 84 w 201"/>
                    <a:gd name="T65" fmla="*/ 173 h 179"/>
                    <a:gd name="T66" fmla="*/ 62 w 201"/>
                    <a:gd name="T67" fmla="*/ 165 h 179"/>
                    <a:gd name="T68" fmla="*/ 41 w 201"/>
                    <a:gd name="T69" fmla="*/ 152 h 179"/>
                    <a:gd name="T70" fmla="*/ 24 w 201"/>
                    <a:gd name="T71" fmla="*/ 138 h 179"/>
                    <a:gd name="T72" fmla="*/ 11 w 201"/>
                    <a:gd name="T73" fmla="*/ 122 h 179"/>
                    <a:gd name="T74" fmla="*/ 2 w 201"/>
                    <a:gd name="T75" fmla="*/ 104 h 179"/>
                    <a:gd name="T76" fmla="*/ 0 w 201"/>
                    <a:gd name="T77" fmla="*/ 85 h 179"/>
                    <a:gd name="T78" fmla="*/ 4 w 201"/>
                    <a:gd name="T79" fmla="*/ 64 h 179"/>
                    <a:gd name="T80" fmla="*/ 16 w 201"/>
                    <a:gd name="T81" fmla="*/ 44 h 1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
                    <a:gd name="T124" fmla="*/ 0 h 179"/>
                    <a:gd name="T125" fmla="*/ 201 w 201"/>
                    <a:gd name="T126" fmla="*/ 179 h 1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 h="179">
                      <a:moveTo>
                        <a:pt x="16" y="44"/>
                      </a:moveTo>
                      <a:lnTo>
                        <a:pt x="16" y="43"/>
                      </a:lnTo>
                      <a:lnTo>
                        <a:pt x="17" y="41"/>
                      </a:lnTo>
                      <a:lnTo>
                        <a:pt x="19" y="38"/>
                      </a:lnTo>
                      <a:lnTo>
                        <a:pt x="24" y="33"/>
                      </a:lnTo>
                      <a:lnTo>
                        <a:pt x="29" y="27"/>
                      </a:lnTo>
                      <a:lnTo>
                        <a:pt x="38" y="21"/>
                      </a:lnTo>
                      <a:lnTo>
                        <a:pt x="47" y="14"/>
                      </a:lnTo>
                      <a:lnTo>
                        <a:pt x="61" y="6"/>
                      </a:lnTo>
                      <a:lnTo>
                        <a:pt x="71" y="2"/>
                      </a:lnTo>
                      <a:lnTo>
                        <a:pt x="79" y="0"/>
                      </a:lnTo>
                      <a:lnTo>
                        <a:pt x="86" y="1"/>
                      </a:lnTo>
                      <a:lnTo>
                        <a:pt x="94" y="3"/>
                      </a:lnTo>
                      <a:lnTo>
                        <a:pt x="100" y="7"/>
                      </a:lnTo>
                      <a:lnTo>
                        <a:pt x="106" y="13"/>
                      </a:lnTo>
                      <a:lnTo>
                        <a:pt x="113" y="20"/>
                      </a:lnTo>
                      <a:lnTo>
                        <a:pt x="119" y="28"/>
                      </a:lnTo>
                      <a:lnTo>
                        <a:pt x="129" y="38"/>
                      </a:lnTo>
                      <a:lnTo>
                        <a:pt x="142" y="48"/>
                      </a:lnTo>
                      <a:lnTo>
                        <a:pt x="158" y="58"/>
                      </a:lnTo>
                      <a:lnTo>
                        <a:pt x="174" y="70"/>
                      </a:lnTo>
                      <a:lnTo>
                        <a:pt x="189" y="83"/>
                      </a:lnTo>
                      <a:lnTo>
                        <a:pt x="198" y="97"/>
                      </a:lnTo>
                      <a:lnTo>
                        <a:pt x="201" y="111"/>
                      </a:lnTo>
                      <a:lnTo>
                        <a:pt x="196" y="127"/>
                      </a:lnTo>
                      <a:lnTo>
                        <a:pt x="186" y="141"/>
                      </a:lnTo>
                      <a:lnTo>
                        <a:pt x="175" y="155"/>
                      </a:lnTo>
                      <a:lnTo>
                        <a:pt x="164" y="165"/>
                      </a:lnTo>
                      <a:lnTo>
                        <a:pt x="152" y="172"/>
                      </a:lnTo>
                      <a:lnTo>
                        <a:pt x="138" y="177"/>
                      </a:lnTo>
                      <a:lnTo>
                        <a:pt x="123" y="179"/>
                      </a:lnTo>
                      <a:lnTo>
                        <a:pt x="105" y="178"/>
                      </a:lnTo>
                      <a:lnTo>
                        <a:pt x="84" y="173"/>
                      </a:lnTo>
                      <a:lnTo>
                        <a:pt x="62" y="165"/>
                      </a:lnTo>
                      <a:lnTo>
                        <a:pt x="41" y="152"/>
                      </a:lnTo>
                      <a:lnTo>
                        <a:pt x="24" y="138"/>
                      </a:lnTo>
                      <a:lnTo>
                        <a:pt x="11" y="122"/>
                      </a:lnTo>
                      <a:lnTo>
                        <a:pt x="2" y="104"/>
                      </a:lnTo>
                      <a:lnTo>
                        <a:pt x="0" y="85"/>
                      </a:lnTo>
                      <a:lnTo>
                        <a:pt x="4" y="64"/>
                      </a:lnTo>
                      <a:lnTo>
                        <a:pt x="16" y="44"/>
                      </a:lnTo>
                      <a:close/>
                    </a:path>
                  </a:pathLst>
                </a:custGeom>
                <a:solidFill>
                  <a:srgbClr val="FFFFFF"/>
                </a:solidFill>
                <a:ln w="9525">
                  <a:noFill/>
                  <a:round/>
                  <a:headEnd/>
                  <a:tailEnd/>
                </a:ln>
              </p:spPr>
              <p:txBody>
                <a:bodyPr/>
                <a:lstStyle/>
                <a:p>
                  <a:endParaRPr lang="en-US">
                    <a:solidFill>
                      <a:srgbClr val="000000"/>
                    </a:solidFill>
                  </a:endParaRPr>
                </a:p>
              </p:txBody>
            </p:sp>
            <p:sp>
              <p:nvSpPr>
                <p:cNvPr id="25716" name="Freeform 214"/>
                <p:cNvSpPr>
                  <a:spLocks/>
                </p:cNvSpPr>
                <p:nvPr/>
              </p:nvSpPr>
              <p:spPr bwMode="auto">
                <a:xfrm>
                  <a:off x="4177" y="1883"/>
                  <a:ext cx="28" cy="27"/>
                </a:xfrm>
                <a:custGeom>
                  <a:avLst/>
                  <a:gdLst>
                    <a:gd name="T0" fmla="*/ 15 w 28"/>
                    <a:gd name="T1" fmla="*/ 0 h 27"/>
                    <a:gd name="T2" fmla="*/ 17 w 28"/>
                    <a:gd name="T3" fmla="*/ 1 h 27"/>
                    <a:gd name="T4" fmla="*/ 23 w 28"/>
                    <a:gd name="T5" fmla="*/ 3 h 27"/>
                    <a:gd name="T6" fmla="*/ 28 w 28"/>
                    <a:gd name="T7" fmla="*/ 8 h 27"/>
                    <a:gd name="T8" fmla="*/ 28 w 28"/>
                    <a:gd name="T9" fmla="*/ 16 h 27"/>
                    <a:gd name="T10" fmla="*/ 25 w 28"/>
                    <a:gd name="T11" fmla="*/ 23 h 27"/>
                    <a:gd name="T12" fmla="*/ 21 w 28"/>
                    <a:gd name="T13" fmla="*/ 27 h 27"/>
                    <a:gd name="T14" fmla="*/ 15 w 28"/>
                    <a:gd name="T15" fmla="*/ 27 h 27"/>
                    <a:gd name="T16" fmla="*/ 9 w 28"/>
                    <a:gd name="T17" fmla="*/ 24 h 27"/>
                    <a:gd name="T18" fmla="*/ 3 w 28"/>
                    <a:gd name="T19" fmla="*/ 18 h 27"/>
                    <a:gd name="T20" fmla="*/ 0 w 28"/>
                    <a:gd name="T21" fmla="*/ 10 h 27"/>
                    <a:gd name="T22" fmla="*/ 4 w 28"/>
                    <a:gd name="T23" fmla="*/ 3 h 27"/>
                    <a:gd name="T24" fmla="*/ 15 w 28"/>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7"/>
                    <a:gd name="T41" fmla="*/ 28 w 28"/>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7">
                      <a:moveTo>
                        <a:pt x="15" y="0"/>
                      </a:moveTo>
                      <a:lnTo>
                        <a:pt x="17" y="1"/>
                      </a:lnTo>
                      <a:lnTo>
                        <a:pt x="23" y="3"/>
                      </a:lnTo>
                      <a:lnTo>
                        <a:pt x="28" y="8"/>
                      </a:lnTo>
                      <a:lnTo>
                        <a:pt x="28" y="16"/>
                      </a:lnTo>
                      <a:lnTo>
                        <a:pt x="25" y="23"/>
                      </a:lnTo>
                      <a:lnTo>
                        <a:pt x="21" y="27"/>
                      </a:lnTo>
                      <a:lnTo>
                        <a:pt x="15" y="27"/>
                      </a:lnTo>
                      <a:lnTo>
                        <a:pt x="9" y="24"/>
                      </a:lnTo>
                      <a:lnTo>
                        <a:pt x="3" y="18"/>
                      </a:lnTo>
                      <a:lnTo>
                        <a:pt x="0" y="10"/>
                      </a:lnTo>
                      <a:lnTo>
                        <a:pt x="4" y="3"/>
                      </a:lnTo>
                      <a:lnTo>
                        <a:pt x="15" y="0"/>
                      </a:lnTo>
                      <a:close/>
                    </a:path>
                  </a:pathLst>
                </a:custGeom>
                <a:solidFill>
                  <a:srgbClr val="FFFFFF"/>
                </a:solidFill>
                <a:ln w="9525">
                  <a:noFill/>
                  <a:round/>
                  <a:headEnd/>
                  <a:tailEnd/>
                </a:ln>
              </p:spPr>
              <p:txBody>
                <a:bodyPr/>
                <a:lstStyle/>
                <a:p>
                  <a:endParaRPr lang="en-US">
                    <a:solidFill>
                      <a:srgbClr val="000000"/>
                    </a:solidFill>
                  </a:endParaRPr>
                </a:p>
              </p:txBody>
            </p:sp>
            <p:sp>
              <p:nvSpPr>
                <p:cNvPr id="25717" name="Freeform 215"/>
                <p:cNvSpPr>
                  <a:spLocks/>
                </p:cNvSpPr>
                <p:nvPr/>
              </p:nvSpPr>
              <p:spPr bwMode="auto">
                <a:xfrm>
                  <a:off x="3876" y="1786"/>
                  <a:ext cx="237" cy="411"/>
                </a:xfrm>
                <a:custGeom>
                  <a:avLst/>
                  <a:gdLst>
                    <a:gd name="T0" fmla="*/ 225 w 237"/>
                    <a:gd name="T1" fmla="*/ 16 h 411"/>
                    <a:gd name="T2" fmla="*/ 200 w 237"/>
                    <a:gd name="T3" fmla="*/ 47 h 411"/>
                    <a:gd name="T4" fmla="*/ 175 w 237"/>
                    <a:gd name="T5" fmla="*/ 77 h 411"/>
                    <a:gd name="T6" fmla="*/ 150 w 237"/>
                    <a:gd name="T7" fmla="*/ 109 h 411"/>
                    <a:gd name="T8" fmla="*/ 130 w 237"/>
                    <a:gd name="T9" fmla="*/ 141 h 411"/>
                    <a:gd name="T10" fmla="*/ 109 w 237"/>
                    <a:gd name="T11" fmla="*/ 172 h 411"/>
                    <a:gd name="T12" fmla="*/ 87 w 237"/>
                    <a:gd name="T13" fmla="*/ 201 h 411"/>
                    <a:gd name="T14" fmla="*/ 61 w 237"/>
                    <a:gd name="T15" fmla="*/ 229 h 411"/>
                    <a:gd name="T16" fmla="*/ 36 w 237"/>
                    <a:gd name="T17" fmla="*/ 250 h 411"/>
                    <a:gd name="T18" fmla="*/ 20 w 237"/>
                    <a:gd name="T19" fmla="*/ 271 h 411"/>
                    <a:gd name="T20" fmla="*/ 10 w 237"/>
                    <a:gd name="T21" fmla="*/ 294 h 411"/>
                    <a:gd name="T22" fmla="*/ 5 w 237"/>
                    <a:gd name="T23" fmla="*/ 317 h 411"/>
                    <a:gd name="T24" fmla="*/ 0 w 237"/>
                    <a:gd name="T25" fmla="*/ 342 h 411"/>
                    <a:gd name="T26" fmla="*/ 0 w 237"/>
                    <a:gd name="T27" fmla="*/ 365 h 411"/>
                    <a:gd name="T28" fmla="*/ 8 w 237"/>
                    <a:gd name="T29" fmla="*/ 387 h 411"/>
                    <a:gd name="T30" fmla="*/ 24 w 237"/>
                    <a:gd name="T31" fmla="*/ 405 h 411"/>
                    <a:gd name="T32" fmla="*/ 39 w 237"/>
                    <a:gd name="T33" fmla="*/ 411 h 411"/>
                    <a:gd name="T34" fmla="*/ 44 w 237"/>
                    <a:gd name="T35" fmla="*/ 403 h 411"/>
                    <a:gd name="T36" fmla="*/ 26 w 237"/>
                    <a:gd name="T37" fmla="*/ 376 h 411"/>
                    <a:gd name="T38" fmla="*/ 22 w 237"/>
                    <a:gd name="T39" fmla="*/ 323 h 411"/>
                    <a:gd name="T40" fmla="*/ 30 w 237"/>
                    <a:gd name="T41" fmla="*/ 287 h 411"/>
                    <a:gd name="T42" fmla="*/ 37 w 237"/>
                    <a:gd name="T43" fmla="*/ 275 h 411"/>
                    <a:gd name="T44" fmla="*/ 48 w 237"/>
                    <a:gd name="T45" fmla="*/ 265 h 411"/>
                    <a:gd name="T46" fmla="*/ 61 w 237"/>
                    <a:gd name="T47" fmla="*/ 256 h 411"/>
                    <a:gd name="T48" fmla="*/ 78 w 237"/>
                    <a:gd name="T49" fmla="*/ 242 h 411"/>
                    <a:gd name="T50" fmla="*/ 94 w 237"/>
                    <a:gd name="T51" fmla="*/ 225 h 411"/>
                    <a:gd name="T52" fmla="*/ 108 w 237"/>
                    <a:gd name="T53" fmla="*/ 204 h 411"/>
                    <a:gd name="T54" fmla="*/ 122 w 237"/>
                    <a:gd name="T55" fmla="*/ 181 h 411"/>
                    <a:gd name="T56" fmla="*/ 134 w 237"/>
                    <a:gd name="T57" fmla="*/ 158 h 411"/>
                    <a:gd name="T58" fmla="*/ 148 w 237"/>
                    <a:gd name="T59" fmla="*/ 135 h 411"/>
                    <a:gd name="T60" fmla="*/ 162 w 237"/>
                    <a:gd name="T61" fmla="*/ 107 h 411"/>
                    <a:gd name="T62" fmla="*/ 182 w 237"/>
                    <a:gd name="T63" fmla="*/ 76 h 411"/>
                    <a:gd name="T64" fmla="*/ 204 w 237"/>
                    <a:gd name="T65" fmla="*/ 46 h 411"/>
                    <a:gd name="T66" fmla="*/ 226 w 237"/>
                    <a:gd name="T67" fmla="*/ 16 h 411"/>
                    <a:gd name="T68" fmla="*/ 237 w 237"/>
                    <a:gd name="T69" fmla="*/ 0 h 411"/>
                    <a:gd name="T70" fmla="*/ 237 w 237"/>
                    <a:gd name="T71" fmla="*/ 0 h 411"/>
                    <a:gd name="T72" fmla="*/ 237 w 237"/>
                    <a:gd name="T73" fmla="*/ 0 h 4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7"/>
                    <a:gd name="T112" fmla="*/ 0 h 411"/>
                    <a:gd name="T113" fmla="*/ 237 w 237"/>
                    <a:gd name="T114" fmla="*/ 411 h 4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7" h="411">
                      <a:moveTo>
                        <a:pt x="237" y="0"/>
                      </a:moveTo>
                      <a:lnTo>
                        <a:pt x="225" y="16"/>
                      </a:lnTo>
                      <a:lnTo>
                        <a:pt x="212" y="31"/>
                      </a:lnTo>
                      <a:lnTo>
                        <a:pt x="200" y="47"/>
                      </a:lnTo>
                      <a:lnTo>
                        <a:pt x="188" y="62"/>
                      </a:lnTo>
                      <a:lnTo>
                        <a:pt x="175" y="77"/>
                      </a:lnTo>
                      <a:lnTo>
                        <a:pt x="162" y="94"/>
                      </a:lnTo>
                      <a:lnTo>
                        <a:pt x="150" y="109"/>
                      </a:lnTo>
                      <a:lnTo>
                        <a:pt x="139" y="125"/>
                      </a:lnTo>
                      <a:lnTo>
                        <a:pt x="130" y="141"/>
                      </a:lnTo>
                      <a:lnTo>
                        <a:pt x="119" y="156"/>
                      </a:lnTo>
                      <a:lnTo>
                        <a:pt x="109" y="172"/>
                      </a:lnTo>
                      <a:lnTo>
                        <a:pt x="98" y="186"/>
                      </a:lnTo>
                      <a:lnTo>
                        <a:pt x="87" y="201"/>
                      </a:lnTo>
                      <a:lnTo>
                        <a:pt x="75" y="216"/>
                      </a:lnTo>
                      <a:lnTo>
                        <a:pt x="61" y="229"/>
                      </a:lnTo>
                      <a:lnTo>
                        <a:pt x="47" y="241"/>
                      </a:lnTo>
                      <a:lnTo>
                        <a:pt x="36" y="250"/>
                      </a:lnTo>
                      <a:lnTo>
                        <a:pt x="27" y="261"/>
                      </a:lnTo>
                      <a:lnTo>
                        <a:pt x="20" y="271"/>
                      </a:lnTo>
                      <a:lnTo>
                        <a:pt x="15" y="282"/>
                      </a:lnTo>
                      <a:lnTo>
                        <a:pt x="10" y="294"/>
                      </a:lnTo>
                      <a:lnTo>
                        <a:pt x="8" y="305"/>
                      </a:lnTo>
                      <a:lnTo>
                        <a:pt x="5" y="317"/>
                      </a:lnTo>
                      <a:lnTo>
                        <a:pt x="3" y="330"/>
                      </a:lnTo>
                      <a:lnTo>
                        <a:pt x="0" y="342"/>
                      </a:lnTo>
                      <a:lnTo>
                        <a:pt x="0" y="354"/>
                      </a:lnTo>
                      <a:lnTo>
                        <a:pt x="0" y="365"/>
                      </a:lnTo>
                      <a:lnTo>
                        <a:pt x="3" y="377"/>
                      </a:lnTo>
                      <a:lnTo>
                        <a:pt x="8" y="387"/>
                      </a:lnTo>
                      <a:lnTo>
                        <a:pt x="14" y="397"/>
                      </a:lnTo>
                      <a:lnTo>
                        <a:pt x="24" y="405"/>
                      </a:lnTo>
                      <a:lnTo>
                        <a:pt x="36" y="411"/>
                      </a:lnTo>
                      <a:lnTo>
                        <a:pt x="39" y="411"/>
                      </a:lnTo>
                      <a:lnTo>
                        <a:pt x="43" y="407"/>
                      </a:lnTo>
                      <a:lnTo>
                        <a:pt x="44" y="403"/>
                      </a:lnTo>
                      <a:lnTo>
                        <a:pt x="43" y="399"/>
                      </a:lnTo>
                      <a:lnTo>
                        <a:pt x="26" y="376"/>
                      </a:lnTo>
                      <a:lnTo>
                        <a:pt x="20" y="350"/>
                      </a:lnTo>
                      <a:lnTo>
                        <a:pt x="22" y="323"/>
                      </a:lnTo>
                      <a:lnTo>
                        <a:pt x="27" y="296"/>
                      </a:lnTo>
                      <a:lnTo>
                        <a:pt x="30" y="287"/>
                      </a:lnTo>
                      <a:lnTo>
                        <a:pt x="33" y="281"/>
                      </a:lnTo>
                      <a:lnTo>
                        <a:pt x="37" y="275"/>
                      </a:lnTo>
                      <a:lnTo>
                        <a:pt x="43" y="270"/>
                      </a:lnTo>
                      <a:lnTo>
                        <a:pt x="48" y="265"/>
                      </a:lnTo>
                      <a:lnTo>
                        <a:pt x="55" y="260"/>
                      </a:lnTo>
                      <a:lnTo>
                        <a:pt x="61" y="256"/>
                      </a:lnTo>
                      <a:lnTo>
                        <a:pt x="69" y="250"/>
                      </a:lnTo>
                      <a:lnTo>
                        <a:pt x="78" y="242"/>
                      </a:lnTo>
                      <a:lnTo>
                        <a:pt x="87" y="234"/>
                      </a:lnTo>
                      <a:lnTo>
                        <a:pt x="94" y="225"/>
                      </a:lnTo>
                      <a:lnTo>
                        <a:pt x="100" y="216"/>
                      </a:lnTo>
                      <a:lnTo>
                        <a:pt x="108" y="204"/>
                      </a:lnTo>
                      <a:lnTo>
                        <a:pt x="115" y="192"/>
                      </a:lnTo>
                      <a:lnTo>
                        <a:pt x="122" y="181"/>
                      </a:lnTo>
                      <a:lnTo>
                        <a:pt x="128" y="170"/>
                      </a:lnTo>
                      <a:lnTo>
                        <a:pt x="134" y="158"/>
                      </a:lnTo>
                      <a:lnTo>
                        <a:pt x="142" y="146"/>
                      </a:lnTo>
                      <a:lnTo>
                        <a:pt x="148" y="135"/>
                      </a:lnTo>
                      <a:lnTo>
                        <a:pt x="154" y="123"/>
                      </a:lnTo>
                      <a:lnTo>
                        <a:pt x="162" y="107"/>
                      </a:lnTo>
                      <a:lnTo>
                        <a:pt x="172" y="92"/>
                      </a:lnTo>
                      <a:lnTo>
                        <a:pt x="182" y="76"/>
                      </a:lnTo>
                      <a:lnTo>
                        <a:pt x="193" y="61"/>
                      </a:lnTo>
                      <a:lnTo>
                        <a:pt x="204" y="46"/>
                      </a:lnTo>
                      <a:lnTo>
                        <a:pt x="215" y="30"/>
                      </a:lnTo>
                      <a:lnTo>
                        <a:pt x="226" y="16"/>
                      </a:lnTo>
                      <a:lnTo>
                        <a:pt x="237" y="0"/>
                      </a:lnTo>
                      <a:close/>
                    </a:path>
                  </a:pathLst>
                </a:custGeom>
                <a:solidFill>
                  <a:srgbClr val="000000"/>
                </a:solidFill>
                <a:ln w="9525">
                  <a:noFill/>
                  <a:round/>
                  <a:headEnd/>
                  <a:tailEnd/>
                </a:ln>
              </p:spPr>
              <p:txBody>
                <a:bodyPr/>
                <a:lstStyle/>
                <a:p>
                  <a:endParaRPr lang="en-US">
                    <a:solidFill>
                      <a:srgbClr val="000000"/>
                    </a:solidFill>
                  </a:endParaRPr>
                </a:p>
              </p:txBody>
            </p:sp>
            <p:sp>
              <p:nvSpPr>
                <p:cNvPr id="25718" name="Freeform 216"/>
                <p:cNvSpPr>
                  <a:spLocks/>
                </p:cNvSpPr>
                <p:nvPr/>
              </p:nvSpPr>
              <p:spPr bwMode="auto">
                <a:xfrm>
                  <a:off x="3940" y="1925"/>
                  <a:ext cx="460" cy="304"/>
                </a:xfrm>
                <a:custGeom>
                  <a:avLst/>
                  <a:gdLst>
                    <a:gd name="T0" fmla="*/ 10 w 460"/>
                    <a:gd name="T1" fmla="*/ 291 h 304"/>
                    <a:gd name="T2" fmla="*/ 28 w 460"/>
                    <a:gd name="T3" fmla="*/ 298 h 304"/>
                    <a:gd name="T4" fmla="*/ 47 w 460"/>
                    <a:gd name="T5" fmla="*/ 302 h 304"/>
                    <a:gd name="T6" fmla="*/ 67 w 460"/>
                    <a:gd name="T7" fmla="*/ 304 h 304"/>
                    <a:gd name="T8" fmla="*/ 87 w 460"/>
                    <a:gd name="T9" fmla="*/ 303 h 304"/>
                    <a:gd name="T10" fmla="*/ 105 w 460"/>
                    <a:gd name="T11" fmla="*/ 296 h 304"/>
                    <a:gd name="T12" fmla="*/ 119 w 460"/>
                    <a:gd name="T13" fmla="*/ 285 h 304"/>
                    <a:gd name="T14" fmla="*/ 133 w 460"/>
                    <a:gd name="T15" fmla="*/ 272 h 304"/>
                    <a:gd name="T16" fmla="*/ 148 w 460"/>
                    <a:gd name="T17" fmla="*/ 260 h 304"/>
                    <a:gd name="T18" fmla="*/ 169 w 460"/>
                    <a:gd name="T19" fmla="*/ 250 h 304"/>
                    <a:gd name="T20" fmla="*/ 192 w 460"/>
                    <a:gd name="T21" fmla="*/ 243 h 304"/>
                    <a:gd name="T22" fmla="*/ 215 w 460"/>
                    <a:gd name="T23" fmla="*/ 236 h 304"/>
                    <a:gd name="T24" fmla="*/ 236 w 460"/>
                    <a:gd name="T25" fmla="*/ 226 h 304"/>
                    <a:gd name="T26" fmla="*/ 254 w 460"/>
                    <a:gd name="T27" fmla="*/ 213 h 304"/>
                    <a:gd name="T28" fmla="*/ 271 w 460"/>
                    <a:gd name="T29" fmla="*/ 199 h 304"/>
                    <a:gd name="T30" fmla="*/ 288 w 460"/>
                    <a:gd name="T31" fmla="*/ 186 h 304"/>
                    <a:gd name="T32" fmla="*/ 309 w 460"/>
                    <a:gd name="T33" fmla="*/ 180 h 304"/>
                    <a:gd name="T34" fmla="*/ 330 w 460"/>
                    <a:gd name="T35" fmla="*/ 178 h 304"/>
                    <a:gd name="T36" fmla="*/ 350 w 460"/>
                    <a:gd name="T37" fmla="*/ 178 h 304"/>
                    <a:gd name="T38" fmla="*/ 371 w 460"/>
                    <a:gd name="T39" fmla="*/ 177 h 304"/>
                    <a:gd name="T40" fmla="*/ 392 w 460"/>
                    <a:gd name="T41" fmla="*/ 173 h 304"/>
                    <a:gd name="T42" fmla="*/ 409 w 460"/>
                    <a:gd name="T43" fmla="*/ 165 h 304"/>
                    <a:gd name="T44" fmla="*/ 424 w 460"/>
                    <a:gd name="T45" fmla="*/ 155 h 304"/>
                    <a:gd name="T46" fmla="*/ 437 w 460"/>
                    <a:gd name="T47" fmla="*/ 142 h 304"/>
                    <a:gd name="T48" fmla="*/ 456 w 460"/>
                    <a:gd name="T49" fmla="*/ 104 h 304"/>
                    <a:gd name="T50" fmla="*/ 458 w 460"/>
                    <a:gd name="T51" fmla="*/ 34 h 304"/>
                    <a:gd name="T52" fmla="*/ 450 w 460"/>
                    <a:gd name="T53" fmla="*/ 0 h 304"/>
                    <a:gd name="T54" fmla="*/ 449 w 460"/>
                    <a:gd name="T55" fmla="*/ 1 h 304"/>
                    <a:gd name="T56" fmla="*/ 452 w 460"/>
                    <a:gd name="T57" fmla="*/ 21 h 304"/>
                    <a:gd name="T58" fmla="*/ 453 w 460"/>
                    <a:gd name="T59" fmla="*/ 64 h 304"/>
                    <a:gd name="T60" fmla="*/ 445 w 460"/>
                    <a:gd name="T61" fmla="*/ 106 h 304"/>
                    <a:gd name="T62" fmla="*/ 420 w 460"/>
                    <a:gd name="T63" fmla="*/ 140 h 304"/>
                    <a:gd name="T64" fmla="*/ 389 w 460"/>
                    <a:gd name="T65" fmla="*/ 155 h 304"/>
                    <a:gd name="T66" fmla="*/ 370 w 460"/>
                    <a:gd name="T67" fmla="*/ 156 h 304"/>
                    <a:gd name="T68" fmla="*/ 352 w 460"/>
                    <a:gd name="T69" fmla="*/ 154 h 304"/>
                    <a:gd name="T70" fmla="*/ 332 w 460"/>
                    <a:gd name="T71" fmla="*/ 150 h 304"/>
                    <a:gd name="T72" fmla="*/ 313 w 460"/>
                    <a:gd name="T73" fmla="*/ 148 h 304"/>
                    <a:gd name="T74" fmla="*/ 296 w 460"/>
                    <a:gd name="T75" fmla="*/ 149 h 304"/>
                    <a:gd name="T76" fmla="*/ 279 w 460"/>
                    <a:gd name="T77" fmla="*/ 152 h 304"/>
                    <a:gd name="T78" fmla="*/ 263 w 460"/>
                    <a:gd name="T79" fmla="*/ 160 h 304"/>
                    <a:gd name="T80" fmla="*/ 248 w 460"/>
                    <a:gd name="T81" fmla="*/ 170 h 304"/>
                    <a:gd name="T82" fmla="*/ 235 w 460"/>
                    <a:gd name="T83" fmla="*/ 180 h 304"/>
                    <a:gd name="T84" fmla="*/ 221 w 460"/>
                    <a:gd name="T85" fmla="*/ 189 h 304"/>
                    <a:gd name="T86" fmla="*/ 207 w 460"/>
                    <a:gd name="T87" fmla="*/ 199 h 304"/>
                    <a:gd name="T88" fmla="*/ 192 w 460"/>
                    <a:gd name="T89" fmla="*/ 208 h 304"/>
                    <a:gd name="T90" fmla="*/ 179 w 460"/>
                    <a:gd name="T91" fmla="*/ 214 h 304"/>
                    <a:gd name="T92" fmla="*/ 167 w 460"/>
                    <a:gd name="T93" fmla="*/ 221 h 304"/>
                    <a:gd name="T94" fmla="*/ 154 w 460"/>
                    <a:gd name="T95" fmla="*/ 229 h 304"/>
                    <a:gd name="T96" fmla="*/ 142 w 460"/>
                    <a:gd name="T97" fmla="*/ 242 h 304"/>
                    <a:gd name="T98" fmla="*/ 129 w 460"/>
                    <a:gd name="T99" fmla="*/ 257 h 304"/>
                    <a:gd name="T100" fmla="*/ 115 w 460"/>
                    <a:gd name="T101" fmla="*/ 270 h 304"/>
                    <a:gd name="T102" fmla="*/ 98 w 460"/>
                    <a:gd name="T103" fmla="*/ 282 h 304"/>
                    <a:gd name="T104" fmla="*/ 78 w 460"/>
                    <a:gd name="T105" fmla="*/ 291 h 304"/>
                    <a:gd name="T106" fmla="*/ 56 w 460"/>
                    <a:gd name="T107" fmla="*/ 295 h 304"/>
                    <a:gd name="T108" fmla="*/ 33 w 460"/>
                    <a:gd name="T109" fmla="*/ 294 h 304"/>
                    <a:gd name="T110" fmla="*/ 11 w 460"/>
                    <a:gd name="T111" fmla="*/ 290 h 304"/>
                    <a:gd name="T112" fmla="*/ 0 w 460"/>
                    <a:gd name="T113" fmla="*/ 287 h 304"/>
                    <a:gd name="T114" fmla="*/ 0 w 460"/>
                    <a:gd name="T115" fmla="*/ 287 h 304"/>
                    <a:gd name="T116" fmla="*/ 0 w 460"/>
                    <a:gd name="T117" fmla="*/ 287 h 3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0"/>
                    <a:gd name="T178" fmla="*/ 0 h 304"/>
                    <a:gd name="T179" fmla="*/ 460 w 460"/>
                    <a:gd name="T180" fmla="*/ 304 h 3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0" h="304">
                      <a:moveTo>
                        <a:pt x="0" y="287"/>
                      </a:moveTo>
                      <a:lnTo>
                        <a:pt x="10" y="291"/>
                      </a:lnTo>
                      <a:lnTo>
                        <a:pt x="18" y="295"/>
                      </a:lnTo>
                      <a:lnTo>
                        <a:pt x="28" y="298"/>
                      </a:lnTo>
                      <a:lnTo>
                        <a:pt x="38" y="300"/>
                      </a:lnTo>
                      <a:lnTo>
                        <a:pt x="47" y="302"/>
                      </a:lnTo>
                      <a:lnTo>
                        <a:pt x="57" y="303"/>
                      </a:lnTo>
                      <a:lnTo>
                        <a:pt x="67" y="304"/>
                      </a:lnTo>
                      <a:lnTo>
                        <a:pt x="78" y="304"/>
                      </a:lnTo>
                      <a:lnTo>
                        <a:pt x="87" y="303"/>
                      </a:lnTo>
                      <a:lnTo>
                        <a:pt x="96" y="300"/>
                      </a:lnTo>
                      <a:lnTo>
                        <a:pt x="105" y="296"/>
                      </a:lnTo>
                      <a:lnTo>
                        <a:pt x="112" y="290"/>
                      </a:lnTo>
                      <a:lnTo>
                        <a:pt x="119" y="285"/>
                      </a:lnTo>
                      <a:lnTo>
                        <a:pt x="126" y="279"/>
                      </a:lnTo>
                      <a:lnTo>
                        <a:pt x="133" y="272"/>
                      </a:lnTo>
                      <a:lnTo>
                        <a:pt x="139" y="266"/>
                      </a:lnTo>
                      <a:lnTo>
                        <a:pt x="148" y="260"/>
                      </a:lnTo>
                      <a:lnTo>
                        <a:pt x="158" y="254"/>
                      </a:lnTo>
                      <a:lnTo>
                        <a:pt x="169" y="250"/>
                      </a:lnTo>
                      <a:lnTo>
                        <a:pt x="180" y="246"/>
                      </a:lnTo>
                      <a:lnTo>
                        <a:pt x="192" y="243"/>
                      </a:lnTo>
                      <a:lnTo>
                        <a:pt x="203" y="240"/>
                      </a:lnTo>
                      <a:lnTo>
                        <a:pt x="215" y="236"/>
                      </a:lnTo>
                      <a:lnTo>
                        <a:pt x="226" y="231"/>
                      </a:lnTo>
                      <a:lnTo>
                        <a:pt x="236" y="226"/>
                      </a:lnTo>
                      <a:lnTo>
                        <a:pt x="246" y="220"/>
                      </a:lnTo>
                      <a:lnTo>
                        <a:pt x="254" y="213"/>
                      </a:lnTo>
                      <a:lnTo>
                        <a:pt x="263" y="206"/>
                      </a:lnTo>
                      <a:lnTo>
                        <a:pt x="271" y="199"/>
                      </a:lnTo>
                      <a:lnTo>
                        <a:pt x="280" y="192"/>
                      </a:lnTo>
                      <a:lnTo>
                        <a:pt x="288" y="186"/>
                      </a:lnTo>
                      <a:lnTo>
                        <a:pt x="299" y="182"/>
                      </a:lnTo>
                      <a:lnTo>
                        <a:pt x="309" y="180"/>
                      </a:lnTo>
                      <a:lnTo>
                        <a:pt x="320" y="178"/>
                      </a:lnTo>
                      <a:lnTo>
                        <a:pt x="330" y="178"/>
                      </a:lnTo>
                      <a:lnTo>
                        <a:pt x="341" y="178"/>
                      </a:lnTo>
                      <a:lnTo>
                        <a:pt x="350" y="178"/>
                      </a:lnTo>
                      <a:lnTo>
                        <a:pt x="361" y="177"/>
                      </a:lnTo>
                      <a:lnTo>
                        <a:pt x="371" y="177"/>
                      </a:lnTo>
                      <a:lnTo>
                        <a:pt x="382" y="175"/>
                      </a:lnTo>
                      <a:lnTo>
                        <a:pt x="392" y="173"/>
                      </a:lnTo>
                      <a:lnTo>
                        <a:pt x="400" y="169"/>
                      </a:lnTo>
                      <a:lnTo>
                        <a:pt x="409" y="165"/>
                      </a:lnTo>
                      <a:lnTo>
                        <a:pt x="416" y="160"/>
                      </a:lnTo>
                      <a:lnTo>
                        <a:pt x="424" y="155"/>
                      </a:lnTo>
                      <a:lnTo>
                        <a:pt x="431" y="148"/>
                      </a:lnTo>
                      <a:lnTo>
                        <a:pt x="437" y="142"/>
                      </a:lnTo>
                      <a:lnTo>
                        <a:pt x="442" y="135"/>
                      </a:lnTo>
                      <a:lnTo>
                        <a:pt x="456" y="104"/>
                      </a:lnTo>
                      <a:lnTo>
                        <a:pt x="460" y="69"/>
                      </a:lnTo>
                      <a:lnTo>
                        <a:pt x="458" y="34"/>
                      </a:lnTo>
                      <a:lnTo>
                        <a:pt x="452" y="1"/>
                      </a:lnTo>
                      <a:lnTo>
                        <a:pt x="450" y="0"/>
                      </a:lnTo>
                      <a:lnTo>
                        <a:pt x="449" y="1"/>
                      </a:lnTo>
                      <a:lnTo>
                        <a:pt x="449" y="2"/>
                      </a:lnTo>
                      <a:lnTo>
                        <a:pt x="452" y="21"/>
                      </a:lnTo>
                      <a:lnTo>
                        <a:pt x="453" y="43"/>
                      </a:lnTo>
                      <a:lnTo>
                        <a:pt x="453" y="64"/>
                      </a:lnTo>
                      <a:lnTo>
                        <a:pt x="450" y="86"/>
                      </a:lnTo>
                      <a:lnTo>
                        <a:pt x="445" y="106"/>
                      </a:lnTo>
                      <a:lnTo>
                        <a:pt x="436" y="125"/>
                      </a:lnTo>
                      <a:lnTo>
                        <a:pt x="420" y="140"/>
                      </a:lnTo>
                      <a:lnTo>
                        <a:pt x="399" y="151"/>
                      </a:lnTo>
                      <a:lnTo>
                        <a:pt x="389" y="155"/>
                      </a:lnTo>
                      <a:lnTo>
                        <a:pt x="380" y="156"/>
                      </a:lnTo>
                      <a:lnTo>
                        <a:pt x="370" y="156"/>
                      </a:lnTo>
                      <a:lnTo>
                        <a:pt x="361" y="155"/>
                      </a:lnTo>
                      <a:lnTo>
                        <a:pt x="352" y="154"/>
                      </a:lnTo>
                      <a:lnTo>
                        <a:pt x="342" y="152"/>
                      </a:lnTo>
                      <a:lnTo>
                        <a:pt x="332" y="150"/>
                      </a:lnTo>
                      <a:lnTo>
                        <a:pt x="322" y="149"/>
                      </a:lnTo>
                      <a:lnTo>
                        <a:pt x="313" y="148"/>
                      </a:lnTo>
                      <a:lnTo>
                        <a:pt x="304" y="148"/>
                      </a:lnTo>
                      <a:lnTo>
                        <a:pt x="296" y="149"/>
                      </a:lnTo>
                      <a:lnTo>
                        <a:pt x="287" y="150"/>
                      </a:lnTo>
                      <a:lnTo>
                        <a:pt x="279" y="152"/>
                      </a:lnTo>
                      <a:lnTo>
                        <a:pt x="271" y="157"/>
                      </a:lnTo>
                      <a:lnTo>
                        <a:pt x="263" y="160"/>
                      </a:lnTo>
                      <a:lnTo>
                        <a:pt x="255" y="165"/>
                      </a:lnTo>
                      <a:lnTo>
                        <a:pt x="248" y="170"/>
                      </a:lnTo>
                      <a:lnTo>
                        <a:pt x="242" y="175"/>
                      </a:lnTo>
                      <a:lnTo>
                        <a:pt x="235" y="180"/>
                      </a:lnTo>
                      <a:lnTo>
                        <a:pt x="229" y="184"/>
                      </a:lnTo>
                      <a:lnTo>
                        <a:pt x="221" y="189"/>
                      </a:lnTo>
                      <a:lnTo>
                        <a:pt x="214" y="195"/>
                      </a:lnTo>
                      <a:lnTo>
                        <a:pt x="207" y="199"/>
                      </a:lnTo>
                      <a:lnTo>
                        <a:pt x="199" y="204"/>
                      </a:lnTo>
                      <a:lnTo>
                        <a:pt x="192" y="208"/>
                      </a:lnTo>
                      <a:lnTo>
                        <a:pt x="186" y="211"/>
                      </a:lnTo>
                      <a:lnTo>
                        <a:pt x="179" y="214"/>
                      </a:lnTo>
                      <a:lnTo>
                        <a:pt x="173" y="217"/>
                      </a:lnTo>
                      <a:lnTo>
                        <a:pt x="167" y="221"/>
                      </a:lnTo>
                      <a:lnTo>
                        <a:pt x="161" y="224"/>
                      </a:lnTo>
                      <a:lnTo>
                        <a:pt x="154" y="229"/>
                      </a:lnTo>
                      <a:lnTo>
                        <a:pt x="150" y="234"/>
                      </a:lnTo>
                      <a:lnTo>
                        <a:pt x="142" y="242"/>
                      </a:lnTo>
                      <a:lnTo>
                        <a:pt x="136" y="250"/>
                      </a:lnTo>
                      <a:lnTo>
                        <a:pt x="129" y="257"/>
                      </a:lnTo>
                      <a:lnTo>
                        <a:pt x="123" y="264"/>
                      </a:lnTo>
                      <a:lnTo>
                        <a:pt x="115" y="270"/>
                      </a:lnTo>
                      <a:lnTo>
                        <a:pt x="107" y="277"/>
                      </a:lnTo>
                      <a:lnTo>
                        <a:pt x="98" y="282"/>
                      </a:lnTo>
                      <a:lnTo>
                        <a:pt x="89" y="287"/>
                      </a:lnTo>
                      <a:lnTo>
                        <a:pt x="78" y="291"/>
                      </a:lnTo>
                      <a:lnTo>
                        <a:pt x="67" y="293"/>
                      </a:lnTo>
                      <a:lnTo>
                        <a:pt x="56" y="295"/>
                      </a:lnTo>
                      <a:lnTo>
                        <a:pt x="45" y="295"/>
                      </a:lnTo>
                      <a:lnTo>
                        <a:pt x="33" y="294"/>
                      </a:lnTo>
                      <a:lnTo>
                        <a:pt x="22" y="292"/>
                      </a:lnTo>
                      <a:lnTo>
                        <a:pt x="11" y="290"/>
                      </a:lnTo>
                      <a:lnTo>
                        <a:pt x="0" y="287"/>
                      </a:lnTo>
                      <a:close/>
                    </a:path>
                  </a:pathLst>
                </a:custGeom>
                <a:solidFill>
                  <a:srgbClr val="000000"/>
                </a:solidFill>
                <a:ln w="9525">
                  <a:noFill/>
                  <a:round/>
                  <a:headEnd/>
                  <a:tailEnd/>
                </a:ln>
              </p:spPr>
              <p:txBody>
                <a:bodyPr/>
                <a:lstStyle/>
                <a:p>
                  <a:endParaRPr lang="en-US">
                    <a:solidFill>
                      <a:srgbClr val="000000"/>
                    </a:solidFill>
                  </a:endParaRPr>
                </a:p>
              </p:txBody>
            </p:sp>
            <p:sp>
              <p:nvSpPr>
                <p:cNvPr id="25719" name="Freeform 217"/>
                <p:cNvSpPr>
                  <a:spLocks/>
                </p:cNvSpPr>
                <p:nvPr/>
              </p:nvSpPr>
              <p:spPr bwMode="auto">
                <a:xfrm>
                  <a:off x="3934" y="2097"/>
                  <a:ext cx="33" cy="69"/>
                </a:xfrm>
                <a:custGeom>
                  <a:avLst/>
                  <a:gdLst>
                    <a:gd name="T0" fmla="*/ 0 w 33"/>
                    <a:gd name="T1" fmla="*/ 69 h 69"/>
                    <a:gd name="T2" fmla="*/ 6 w 33"/>
                    <a:gd name="T3" fmla="*/ 60 h 69"/>
                    <a:gd name="T4" fmla="*/ 12 w 33"/>
                    <a:gd name="T5" fmla="*/ 52 h 69"/>
                    <a:gd name="T6" fmla="*/ 17 w 33"/>
                    <a:gd name="T7" fmla="*/ 44 h 69"/>
                    <a:gd name="T8" fmla="*/ 23 w 33"/>
                    <a:gd name="T9" fmla="*/ 36 h 69"/>
                    <a:gd name="T10" fmla="*/ 26 w 33"/>
                    <a:gd name="T11" fmla="*/ 30 h 69"/>
                    <a:gd name="T12" fmla="*/ 30 w 33"/>
                    <a:gd name="T13" fmla="*/ 23 h 69"/>
                    <a:gd name="T14" fmla="*/ 33 w 33"/>
                    <a:gd name="T15" fmla="*/ 15 h 69"/>
                    <a:gd name="T16" fmla="*/ 33 w 33"/>
                    <a:gd name="T17" fmla="*/ 8 h 69"/>
                    <a:gd name="T18" fmla="*/ 26 w 33"/>
                    <a:gd name="T19" fmla="*/ 1 h 69"/>
                    <a:gd name="T20" fmla="*/ 19 w 33"/>
                    <a:gd name="T21" fmla="*/ 0 h 69"/>
                    <a:gd name="T22" fmla="*/ 11 w 33"/>
                    <a:gd name="T23" fmla="*/ 3 h 69"/>
                    <a:gd name="T24" fmla="*/ 5 w 33"/>
                    <a:gd name="T25" fmla="*/ 10 h 69"/>
                    <a:gd name="T26" fmla="*/ 5 w 33"/>
                    <a:gd name="T27" fmla="*/ 12 h 69"/>
                    <a:gd name="T28" fmla="*/ 5 w 33"/>
                    <a:gd name="T29" fmla="*/ 13 h 69"/>
                    <a:gd name="T30" fmla="*/ 6 w 33"/>
                    <a:gd name="T31" fmla="*/ 13 h 69"/>
                    <a:gd name="T32" fmla="*/ 7 w 33"/>
                    <a:gd name="T33" fmla="*/ 12 h 69"/>
                    <a:gd name="T34" fmla="*/ 9 w 33"/>
                    <a:gd name="T35" fmla="*/ 9 h 69"/>
                    <a:gd name="T36" fmla="*/ 12 w 33"/>
                    <a:gd name="T37" fmla="*/ 7 h 69"/>
                    <a:gd name="T38" fmla="*/ 16 w 33"/>
                    <a:gd name="T39" fmla="*/ 6 h 69"/>
                    <a:gd name="T40" fmla="*/ 19 w 33"/>
                    <a:gd name="T41" fmla="*/ 5 h 69"/>
                    <a:gd name="T42" fmla="*/ 25 w 33"/>
                    <a:gd name="T43" fmla="*/ 7 h 69"/>
                    <a:gd name="T44" fmla="*/ 28 w 33"/>
                    <a:gd name="T45" fmla="*/ 12 h 69"/>
                    <a:gd name="T46" fmla="*/ 26 w 33"/>
                    <a:gd name="T47" fmla="*/ 19 h 69"/>
                    <a:gd name="T48" fmla="*/ 24 w 33"/>
                    <a:gd name="T49" fmla="*/ 25 h 69"/>
                    <a:gd name="T50" fmla="*/ 19 w 33"/>
                    <a:gd name="T51" fmla="*/ 36 h 69"/>
                    <a:gd name="T52" fmla="*/ 13 w 33"/>
                    <a:gd name="T53" fmla="*/ 47 h 69"/>
                    <a:gd name="T54" fmla="*/ 7 w 33"/>
                    <a:gd name="T55" fmla="*/ 57 h 69"/>
                    <a:gd name="T56" fmla="*/ 0 w 33"/>
                    <a:gd name="T57" fmla="*/ 68 h 69"/>
                    <a:gd name="T58" fmla="*/ 0 w 33"/>
                    <a:gd name="T59" fmla="*/ 69 h 69"/>
                    <a:gd name="T60" fmla="*/ 0 w 33"/>
                    <a:gd name="T61" fmla="*/ 69 h 69"/>
                    <a:gd name="T62" fmla="*/ 0 w 33"/>
                    <a:gd name="T63" fmla="*/ 69 h 69"/>
                    <a:gd name="T64" fmla="*/ 0 w 33"/>
                    <a:gd name="T65" fmla="*/ 69 h 69"/>
                    <a:gd name="T66" fmla="*/ 0 w 33"/>
                    <a:gd name="T67" fmla="*/ 69 h 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
                    <a:gd name="T103" fmla="*/ 0 h 69"/>
                    <a:gd name="T104" fmla="*/ 33 w 33"/>
                    <a:gd name="T105" fmla="*/ 69 h 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 h="69">
                      <a:moveTo>
                        <a:pt x="0" y="69"/>
                      </a:moveTo>
                      <a:lnTo>
                        <a:pt x="6" y="60"/>
                      </a:lnTo>
                      <a:lnTo>
                        <a:pt x="12" y="52"/>
                      </a:lnTo>
                      <a:lnTo>
                        <a:pt x="17" y="44"/>
                      </a:lnTo>
                      <a:lnTo>
                        <a:pt x="23" y="36"/>
                      </a:lnTo>
                      <a:lnTo>
                        <a:pt x="26" y="30"/>
                      </a:lnTo>
                      <a:lnTo>
                        <a:pt x="30" y="23"/>
                      </a:lnTo>
                      <a:lnTo>
                        <a:pt x="33" y="15"/>
                      </a:lnTo>
                      <a:lnTo>
                        <a:pt x="33" y="8"/>
                      </a:lnTo>
                      <a:lnTo>
                        <a:pt x="26" y="1"/>
                      </a:lnTo>
                      <a:lnTo>
                        <a:pt x="19" y="0"/>
                      </a:lnTo>
                      <a:lnTo>
                        <a:pt x="11" y="3"/>
                      </a:lnTo>
                      <a:lnTo>
                        <a:pt x="5" y="10"/>
                      </a:lnTo>
                      <a:lnTo>
                        <a:pt x="5" y="12"/>
                      </a:lnTo>
                      <a:lnTo>
                        <a:pt x="5" y="13"/>
                      </a:lnTo>
                      <a:lnTo>
                        <a:pt x="6" y="13"/>
                      </a:lnTo>
                      <a:lnTo>
                        <a:pt x="7" y="12"/>
                      </a:lnTo>
                      <a:lnTo>
                        <a:pt x="9" y="9"/>
                      </a:lnTo>
                      <a:lnTo>
                        <a:pt x="12" y="7"/>
                      </a:lnTo>
                      <a:lnTo>
                        <a:pt x="16" y="6"/>
                      </a:lnTo>
                      <a:lnTo>
                        <a:pt x="19" y="5"/>
                      </a:lnTo>
                      <a:lnTo>
                        <a:pt x="25" y="7"/>
                      </a:lnTo>
                      <a:lnTo>
                        <a:pt x="28" y="12"/>
                      </a:lnTo>
                      <a:lnTo>
                        <a:pt x="26" y="19"/>
                      </a:lnTo>
                      <a:lnTo>
                        <a:pt x="24" y="25"/>
                      </a:lnTo>
                      <a:lnTo>
                        <a:pt x="19" y="36"/>
                      </a:lnTo>
                      <a:lnTo>
                        <a:pt x="13" y="47"/>
                      </a:lnTo>
                      <a:lnTo>
                        <a:pt x="7" y="57"/>
                      </a:lnTo>
                      <a:lnTo>
                        <a:pt x="0" y="68"/>
                      </a:lnTo>
                      <a:lnTo>
                        <a:pt x="0" y="69"/>
                      </a:lnTo>
                      <a:close/>
                    </a:path>
                  </a:pathLst>
                </a:custGeom>
                <a:solidFill>
                  <a:srgbClr val="000000"/>
                </a:solidFill>
                <a:ln w="9525">
                  <a:noFill/>
                  <a:round/>
                  <a:headEnd/>
                  <a:tailEnd/>
                </a:ln>
              </p:spPr>
              <p:txBody>
                <a:bodyPr/>
                <a:lstStyle/>
                <a:p>
                  <a:endParaRPr lang="en-US">
                    <a:solidFill>
                      <a:srgbClr val="000000"/>
                    </a:solidFill>
                  </a:endParaRPr>
                </a:p>
              </p:txBody>
            </p:sp>
            <p:sp>
              <p:nvSpPr>
                <p:cNvPr id="25720" name="Freeform 218"/>
                <p:cNvSpPr>
                  <a:spLocks/>
                </p:cNvSpPr>
                <p:nvPr/>
              </p:nvSpPr>
              <p:spPr bwMode="auto">
                <a:xfrm>
                  <a:off x="3914" y="2158"/>
                  <a:ext cx="132" cy="50"/>
                </a:xfrm>
                <a:custGeom>
                  <a:avLst/>
                  <a:gdLst>
                    <a:gd name="T0" fmla="*/ 0 w 132"/>
                    <a:gd name="T1" fmla="*/ 44 h 50"/>
                    <a:gd name="T2" fmla="*/ 9 w 132"/>
                    <a:gd name="T3" fmla="*/ 46 h 50"/>
                    <a:gd name="T4" fmla="*/ 17 w 132"/>
                    <a:gd name="T5" fmla="*/ 47 h 50"/>
                    <a:gd name="T6" fmla="*/ 26 w 132"/>
                    <a:gd name="T7" fmla="*/ 49 h 50"/>
                    <a:gd name="T8" fmla="*/ 34 w 132"/>
                    <a:gd name="T9" fmla="*/ 50 h 50"/>
                    <a:gd name="T10" fmla="*/ 42 w 132"/>
                    <a:gd name="T11" fmla="*/ 50 h 50"/>
                    <a:gd name="T12" fmla="*/ 50 w 132"/>
                    <a:gd name="T13" fmla="*/ 50 h 50"/>
                    <a:gd name="T14" fmla="*/ 59 w 132"/>
                    <a:gd name="T15" fmla="*/ 49 h 50"/>
                    <a:gd name="T16" fmla="*/ 67 w 132"/>
                    <a:gd name="T17" fmla="*/ 47 h 50"/>
                    <a:gd name="T18" fmla="*/ 77 w 132"/>
                    <a:gd name="T19" fmla="*/ 44 h 50"/>
                    <a:gd name="T20" fmla="*/ 85 w 132"/>
                    <a:gd name="T21" fmla="*/ 38 h 50"/>
                    <a:gd name="T22" fmla="*/ 93 w 132"/>
                    <a:gd name="T23" fmla="*/ 33 h 50"/>
                    <a:gd name="T24" fmla="*/ 100 w 132"/>
                    <a:gd name="T25" fmla="*/ 26 h 50"/>
                    <a:gd name="T26" fmla="*/ 107 w 132"/>
                    <a:gd name="T27" fmla="*/ 20 h 50"/>
                    <a:gd name="T28" fmla="*/ 115 w 132"/>
                    <a:gd name="T29" fmla="*/ 14 h 50"/>
                    <a:gd name="T30" fmla="*/ 122 w 132"/>
                    <a:gd name="T31" fmla="*/ 8 h 50"/>
                    <a:gd name="T32" fmla="*/ 131 w 132"/>
                    <a:gd name="T33" fmla="*/ 4 h 50"/>
                    <a:gd name="T34" fmla="*/ 132 w 132"/>
                    <a:gd name="T35" fmla="*/ 3 h 50"/>
                    <a:gd name="T36" fmla="*/ 132 w 132"/>
                    <a:gd name="T37" fmla="*/ 1 h 50"/>
                    <a:gd name="T38" fmla="*/ 132 w 132"/>
                    <a:gd name="T39" fmla="*/ 0 h 50"/>
                    <a:gd name="T40" fmla="*/ 131 w 132"/>
                    <a:gd name="T41" fmla="*/ 0 h 50"/>
                    <a:gd name="T42" fmla="*/ 121 w 132"/>
                    <a:gd name="T43" fmla="*/ 5 h 50"/>
                    <a:gd name="T44" fmla="*/ 112 w 132"/>
                    <a:gd name="T45" fmla="*/ 11 h 50"/>
                    <a:gd name="T46" fmla="*/ 104 w 132"/>
                    <a:gd name="T47" fmla="*/ 17 h 50"/>
                    <a:gd name="T48" fmla="*/ 96 w 132"/>
                    <a:gd name="T49" fmla="*/ 24 h 50"/>
                    <a:gd name="T50" fmla="*/ 87 w 132"/>
                    <a:gd name="T51" fmla="*/ 32 h 50"/>
                    <a:gd name="T52" fmla="*/ 76 w 132"/>
                    <a:gd name="T53" fmla="*/ 38 h 50"/>
                    <a:gd name="T54" fmla="*/ 65 w 132"/>
                    <a:gd name="T55" fmla="*/ 42 h 50"/>
                    <a:gd name="T56" fmla="*/ 53 w 132"/>
                    <a:gd name="T57" fmla="*/ 46 h 50"/>
                    <a:gd name="T58" fmla="*/ 40 w 132"/>
                    <a:gd name="T59" fmla="*/ 47 h 50"/>
                    <a:gd name="T60" fmla="*/ 27 w 132"/>
                    <a:gd name="T61" fmla="*/ 47 h 50"/>
                    <a:gd name="T62" fmla="*/ 15 w 132"/>
                    <a:gd name="T63" fmla="*/ 46 h 50"/>
                    <a:gd name="T64" fmla="*/ 1 w 132"/>
                    <a:gd name="T65" fmla="*/ 44 h 50"/>
                    <a:gd name="T66" fmla="*/ 1 w 132"/>
                    <a:gd name="T67" fmla="*/ 44 h 50"/>
                    <a:gd name="T68" fmla="*/ 1 w 132"/>
                    <a:gd name="T69" fmla="*/ 44 h 50"/>
                    <a:gd name="T70" fmla="*/ 0 w 132"/>
                    <a:gd name="T71" fmla="*/ 44 h 50"/>
                    <a:gd name="T72" fmla="*/ 0 w 132"/>
                    <a:gd name="T73" fmla="*/ 44 h 50"/>
                    <a:gd name="T74" fmla="*/ 0 w 132"/>
                    <a:gd name="T75" fmla="*/ 44 h 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50"/>
                    <a:gd name="T116" fmla="*/ 132 w 132"/>
                    <a:gd name="T117" fmla="*/ 50 h 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50">
                      <a:moveTo>
                        <a:pt x="0" y="44"/>
                      </a:moveTo>
                      <a:lnTo>
                        <a:pt x="9" y="46"/>
                      </a:lnTo>
                      <a:lnTo>
                        <a:pt x="17" y="47"/>
                      </a:lnTo>
                      <a:lnTo>
                        <a:pt x="26" y="49"/>
                      </a:lnTo>
                      <a:lnTo>
                        <a:pt x="34" y="50"/>
                      </a:lnTo>
                      <a:lnTo>
                        <a:pt x="42" y="50"/>
                      </a:lnTo>
                      <a:lnTo>
                        <a:pt x="50" y="50"/>
                      </a:lnTo>
                      <a:lnTo>
                        <a:pt x="59" y="49"/>
                      </a:lnTo>
                      <a:lnTo>
                        <a:pt x="67" y="47"/>
                      </a:lnTo>
                      <a:lnTo>
                        <a:pt x="77" y="44"/>
                      </a:lnTo>
                      <a:lnTo>
                        <a:pt x="85" y="38"/>
                      </a:lnTo>
                      <a:lnTo>
                        <a:pt x="93" y="33"/>
                      </a:lnTo>
                      <a:lnTo>
                        <a:pt x="100" y="26"/>
                      </a:lnTo>
                      <a:lnTo>
                        <a:pt x="107" y="20"/>
                      </a:lnTo>
                      <a:lnTo>
                        <a:pt x="115" y="14"/>
                      </a:lnTo>
                      <a:lnTo>
                        <a:pt x="122" y="8"/>
                      </a:lnTo>
                      <a:lnTo>
                        <a:pt x="131" y="4"/>
                      </a:lnTo>
                      <a:lnTo>
                        <a:pt x="132" y="3"/>
                      </a:lnTo>
                      <a:lnTo>
                        <a:pt x="132" y="1"/>
                      </a:lnTo>
                      <a:lnTo>
                        <a:pt x="132" y="0"/>
                      </a:lnTo>
                      <a:lnTo>
                        <a:pt x="131" y="0"/>
                      </a:lnTo>
                      <a:lnTo>
                        <a:pt x="121" y="5"/>
                      </a:lnTo>
                      <a:lnTo>
                        <a:pt x="112" y="11"/>
                      </a:lnTo>
                      <a:lnTo>
                        <a:pt x="104" y="17"/>
                      </a:lnTo>
                      <a:lnTo>
                        <a:pt x="96" y="24"/>
                      </a:lnTo>
                      <a:lnTo>
                        <a:pt x="87" y="32"/>
                      </a:lnTo>
                      <a:lnTo>
                        <a:pt x="76" y="38"/>
                      </a:lnTo>
                      <a:lnTo>
                        <a:pt x="65" y="42"/>
                      </a:lnTo>
                      <a:lnTo>
                        <a:pt x="53" y="46"/>
                      </a:lnTo>
                      <a:lnTo>
                        <a:pt x="40" y="47"/>
                      </a:lnTo>
                      <a:lnTo>
                        <a:pt x="27" y="47"/>
                      </a:lnTo>
                      <a:lnTo>
                        <a:pt x="15" y="46"/>
                      </a:lnTo>
                      <a:lnTo>
                        <a:pt x="1" y="44"/>
                      </a:lnTo>
                      <a:lnTo>
                        <a:pt x="0" y="44"/>
                      </a:lnTo>
                      <a:close/>
                    </a:path>
                  </a:pathLst>
                </a:custGeom>
                <a:solidFill>
                  <a:srgbClr val="000000"/>
                </a:solidFill>
                <a:ln w="9525">
                  <a:noFill/>
                  <a:round/>
                  <a:headEnd/>
                  <a:tailEnd/>
                </a:ln>
              </p:spPr>
              <p:txBody>
                <a:bodyPr/>
                <a:lstStyle/>
                <a:p>
                  <a:endParaRPr lang="en-US">
                    <a:solidFill>
                      <a:srgbClr val="000000"/>
                    </a:solidFill>
                  </a:endParaRPr>
                </a:p>
              </p:txBody>
            </p:sp>
            <p:sp>
              <p:nvSpPr>
                <p:cNvPr id="25721" name="Freeform 219"/>
                <p:cNvSpPr>
                  <a:spLocks/>
                </p:cNvSpPr>
                <p:nvPr/>
              </p:nvSpPr>
              <p:spPr bwMode="auto">
                <a:xfrm>
                  <a:off x="4254" y="1444"/>
                  <a:ext cx="123" cy="345"/>
                </a:xfrm>
                <a:custGeom>
                  <a:avLst/>
                  <a:gdLst>
                    <a:gd name="T0" fmla="*/ 108 w 123"/>
                    <a:gd name="T1" fmla="*/ 344 h 345"/>
                    <a:gd name="T2" fmla="*/ 112 w 123"/>
                    <a:gd name="T3" fmla="*/ 322 h 345"/>
                    <a:gd name="T4" fmla="*/ 117 w 123"/>
                    <a:gd name="T5" fmla="*/ 298 h 345"/>
                    <a:gd name="T6" fmla="*/ 120 w 123"/>
                    <a:gd name="T7" fmla="*/ 276 h 345"/>
                    <a:gd name="T8" fmla="*/ 123 w 123"/>
                    <a:gd name="T9" fmla="*/ 253 h 345"/>
                    <a:gd name="T10" fmla="*/ 123 w 123"/>
                    <a:gd name="T11" fmla="*/ 229 h 345"/>
                    <a:gd name="T12" fmla="*/ 119 w 123"/>
                    <a:gd name="T13" fmla="*/ 205 h 345"/>
                    <a:gd name="T14" fmla="*/ 113 w 123"/>
                    <a:gd name="T15" fmla="*/ 183 h 345"/>
                    <a:gd name="T16" fmla="*/ 103 w 123"/>
                    <a:gd name="T17" fmla="*/ 160 h 345"/>
                    <a:gd name="T18" fmla="*/ 99 w 123"/>
                    <a:gd name="T19" fmla="*/ 150 h 345"/>
                    <a:gd name="T20" fmla="*/ 92 w 123"/>
                    <a:gd name="T21" fmla="*/ 139 h 345"/>
                    <a:gd name="T22" fmla="*/ 86 w 123"/>
                    <a:gd name="T23" fmla="*/ 130 h 345"/>
                    <a:gd name="T24" fmla="*/ 79 w 123"/>
                    <a:gd name="T25" fmla="*/ 121 h 345"/>
                    <a:gd name="T26" fmla="*/ 72 w 123"/>
                    <a:gd name="T27" fmla="*/ 112 h 345"/>
                    <a:gd name="T28" fmla="*/ 64 w 123"/>
                    <a:gd name="T29" fmla="*/ 103 h 345"/>
                    <a:gd name="T30" fmla="*/ 57 w 123"/>
                    <a:gd name="T31" fmla="*/ 93 h 345"/>
                    <a:gd name="T32" fmla="*/ 50 w 123"/>
                    <a:gd name="T33" fmla="*/ 84 h 345"/>
                    <a:gd name="T34" fmla="*/ 43 w 123"/>
                    <a:gd name="T35" fmla="*/ 75 h 345"/>
                    <a:gd name="T36" fmla="*/ 36 w 123"/>
                    <a:gd name="T37" fmla="*/ 65 h 345"/>
                    <a:gd name="T38" fmla="*/ 30 w 123"/>
                    <a:gd name="T39" fmla="*/ 54 h 345"/>
                    <a:gd name="T40" fmla="*/ 26 w 123"/>
                    <a:gd name="T41" fmla="*/ 44 h 345"/>
                    <a:gd name="T42" fmla="*/ 21 w 123"/>
                    <a:gd name="T43" fmla="*/ 34 h 345"/>
                    <a:gd name="T44" fmla="*/ 17 w 123"/>
                    <a:gd name="T45" fmla="*/ 24 h 345"/>
                    <a:gd name="T46" fmla="*/ 13 w 123"/>
                    <a:gd name="T47" fmla="*/ 13 h 345"/>
                    <a:gd name="T48" fmla="*/ 10 w 123"/>
                    <a:gd name="T49" fmla="*/ 2 h 345"/>
                    <a:gd name="T50" fmla="*/ 7 w 123"/>
                    <a:gd name="T51" fmla="*/ 0 h 345"/>
                    <a:gd name="T52" fmla="*/ 4 w 123"/>
                    <a:gd name="T53" fmla="*/ 1 h 345"/>
                    <a:gd name="T54" fmla="*/ 1 w 123"/>
                    <a:gd name="T55" fmla="*/ 3 h 345"/>
                    <a:gd name="T56" fmla="*/ 0 w 123"/>
                    <a:gd name="T57" fmla="*/ 6 h 345"/>
                    <a:gd name="T58" fmla="*/ 0 w 123"/>
                    <a:gd name="T59" fmla="*/ 27 h 345"/>
                    <a:gd name="T60" fmla="*/ 4 w 123"/>
                    <a:gd name="T61" fmla="*/ 46 h 345"/>
                    <a:gd name="T62" fmla="*/ 8 w 123"/>
                    <a:gd name="T63" fmla="*/ 66 h 345"/>
                    <a:gd name="T64" fmla="*/ 16 w 123"/>
                    <a:gd name="T65" fmla="*/ 85 h 345"/>
                    <a:gd name="T66" fmla="*/ 23 w 123"/>
                    <a:gd name="T67" fmla="*/ 105 h 345"/>
                    <a:gd name="T68" fmla="*/ 33 w 123"/>
                    <a:gd name="T69" fmla="*/ 124 h 345"/>
                    <a:gd name="T70" fmla="*/ 41 w 123"/>
                    <a:gd name="T71" fmla="*/ 143 h 345"/>
                    <a:gd name="T72" fmla="*/ 51 w 123"/>
                    <a:gd name="T73" fmla="*/ 161 h 345"/>
                    <a:gd name="T74" fmla="*/ 62 w 123"/>
                    <a:gd name="T75" fmla="*/ 183 h 345"/>
                    <a:gd name="T76" fmla="*/ 72 w 123"/>
                    <a:gd name="T77" fmla="*/ 205 h 345"/>
                    <a:gd name="T78" fmla="*/ 83 w 123"/>
                    <a:gd name="T79" fmla="*/ 228 h 345"/>
                    <a:gd name="T80" fmla="*/ 91 w 123"/>
                    <a:gd name="T81" fmla="*/ 251 h 345"/>
                    <a:gd name="T82" fmla="*/ 99 w 123"/>
                    <a:gd name="T83" fmla="*/ 275 h 345"/>
                    <a:gd name="T84" fmla="*/ 105 w 123"/>
                    <a:gd name="T85" fmla="*/ 298 h 345"/>
                    <a:gd name="T86" fmla="*/ 107 w 123"/>
                    <a:gd name="T87" fmla="*/ 322 h 345"/>
                    <a:gd name="T88" fmla="*/ 108 w 123"/>
                    <a:gd name="T89" fmla="*/ 345 h 345"/>
                    <a:gd name="T90" fmla="*/ 108 w 123"/>
                    <a:gd name="T91" fmla="*/ 345 h 345"/>
                    <a:gd name="T92" fmla="*/ 108 w 123"/>
                    <a:gd name="T93" fmla="*/ 345 h 345"/>
                    <a:gd name="T94" fmla="*/ 108 w 123"/>
                    <a:gd name="T95" fmla="*/ 345 h 345"/>
                    <a:gd name="T96" fmla="*/ 108 w 123"/>
                    <a:gd name="T97" fmla="*/ 344 h 345"/>
                    <a:gd name="T98" fmla="*/ 108 w 123"/>
                    <a:gd name="T99" fmla="*/ 344 h 3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3"/>
                    <a:gd name="T151" fmla="*/ 0 h 345"/>
                    <a:gd name="T152" fmla="*/ 123 w 123"/>
                    <a:gd name="T153" fmla="*/ 345 h 3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3" h="345">
                      <a:moveTo>
                        <a:pt x="108" y="344"/>
                      </a:moveTo>
                      <a:lnTo>
                        <a:pt x="112" y="322"/>
                      </a:lnTo>
                      <a:lnTo>
                        <a:pt x="117" y="298"/>
                      </a:lnTo>
                      <a:lnTo>
                        <a:pt x="120" y="276"/>
                      </a:lnTo>
                      <a:lnTo>
                        <a:pt x="123" y="253"/>
                      </a:lnTo>
                      <a:lnTo>
                        <a:pt x="123" y="229"/>
                      </a:lnTo>
                      <a:lnTo>
                        <a:pt x="119" y="205"/>
                      </a:lnTo>
                      <a:lnTo>
                        <a:pt x="113" y="183"/>
                      </a:lnTo>
                      <a:lnTo>
                        <a:pt x="103" y="160"/>
                      </a:lnTo>
                      <a:lnTo>
                        <a:pt x="99" y="150"/>
                      </a:lnTo>
                      <a:lnTo>
                        <a:pt x="92" y="139"/>
                      </a:lnTo>
                      <a:lnTo>
                        <a:pt x="86" y="130"/>
                      </a:lnTo>
                      <a:lnTo>
                        <a:pt x="79" y="121"/>
                      </a:lnTo>
                      <a:lnTo>
                        <a:pt x="72" y="112"/>
                      </a:lnTo>
                      <a:lnTo>
                        <a:pt x="64" y="103"/>
                      </a:lnTo>
                      <a:lnTo>
                        <a:pt x="57" y="93"/>
                      </a:lnTo>
                      <a:lnTo>
                        <a:pt x="50" y="84"/>
                      </a:lnTo>
                      <a:lnTo>
                        <a:pt x="43" y="75"/>
                      </a:lnTo>
                      <a:lnTo>
                        <a:pt x="36" y="65"/>
                      </a:lnTo>
                      <a:lnTo>
                        <a:pt x="30" y="54"/>
                      </a:lnTo>
                      <a:lnTo>
                        <a:pt x="26" y="44"/>
                      </a:lnTo>
                      <a:lnTo>
                        <a:pt x="21" y="34"/>
                      </a:lnTo>
                      <a:lnTo>
                        <a:pt x="17" y="24"/>
                      </a:lnTo>
                      <a:lnTo>
                        <a:pt x="13" y="13"/>
                      </a:lnTo>
                      <a:lnTo>
                        <a:pt x="10" y="2"/>
                      </a:lnTo>
                      <a:lnTo>
                        <a:pt x="7" y="0"/>
                      </a:lnTo>
                      <a:lnTo>
                        <a:pt x="4" y="1"/>
                      </a:lnTo>
                      <a:lnTo>
                        <a:pt x="1" y="3"/>
                      </a:lnTo>
                      <a:lnTo>
                        <a:pt x="0" y="6"/>
                      </a:lnTo>
                      <a:lnTo>
                        <a:pt x="0" y="27"/>
                      </a:lnTo>
                      <a:lnTo>
                        <a:pt x="4" y="46"/>
                      </a:lnTo>
                      <a:lnTo>
                        <a:pt x="8" y="66"/>
                      </a:lnTo>
                      <a:lnTo>
                        <a:pt x="16" y="85"/>
                      </a:lnTo>
                      <a:lnTo>
                        <a:pt x="23" y="105"/>
                      </a:lnTo>
                      <a:lnTo>
                        <a:pt x="33" y="124"/>
                      </a:lnTo>
                      <a:lnTo>
                        <a:pt x="41" y="143"/>
                      </a:lnTo>
                      <a:lnTo>
                        <a:pt x="51" y="161"/>
                      </a:lnTo>
                      <a:lnTo>
                        <a:pt x="62" y="183"/>
                      </a:lnTo>
                      <a:lnTo>
                        <a:pt x="72" y="205"/>
                      </a:lnTo>
                      <a:lnTo>
                        <a:pt x="83" y="228"/>
                      </a:lnTo>
                      <a:lnTo>
                        <a:pt x="91" y="251"/>
                      </a:lnTo>
                      <a:lnTo>
                        <a:pt x="99" y="275"/>
                      </a:lnTo>
                      <a:lnTo>
                        <a:pt x="105" y="298"/>
                      </a:lnTo>
                      <a:lnTo>
                        <a:pt x="107" y="322"/>
                      </a:lnTo>
                      <a:lnTo>
                        <a:pt x="108" y="345"/>
                      </a:lnTo>
                      <a:lnTo>
                        <a:pt x="108" y="344"/>
                      </a:lnTo>
                      <a:close/>
                    </a:path>
                  </a:pathLst>
                </a:custGeom>
                <a:solidFill>
                  <a:srgbClr val="000000"/>
                </a:solidFill>
                <a:ln w="9525">
                  <a:noFill/>
                  <a:round/>
                  <a:headEnd/>
                  <a:tailEnd/>
                </a:ln>
              </p:spPr>
              <p:txBody>
                <a:bodyPr/>
                <a:lstStyle/>
                <a:p>
                  <a:endParaRPr lang="en-US">
                    <a:solidFill>
                      <a:srgbClr val="000000"/>
                    </a:solidFill>
                  </a:endParaRPr>
                </a:p>
              </p:txBody>
            </p:sp>
            <p:sp>
              <p:nvSpPr>
                <p:cNvPr id="25722" name="Freeform 220"/>
                <p:cNvSpPr>
                  <a:spLocks/>
                </p:cNvSpPr>
                <p:nvPr/>
              </p:nvSpPr>
              <p:spPr bwMode="auto">
                <a:xfrm>
                  <a:off x="4236" y="1558"/>
                  <a:ext cx="76" cy="158"/>
                </a:xfrm>
                <a:custGeom>
                  <a:avLst/>
                  <a:gdLst>
                    <a:gd name="T0" fmla="*/ 0 w 76"/>
                    <a:gd name="T1" fmla="*/ 0 h 158"/>
                    <a:gd name="T2" fmla="*/ 5 w 76"/>
                    <a:gd name="T3" fmla="*/ 21 h 158"/>
                    <a:gd name="T4" fmla="*/ 12 w 76"/>
                    <a:gd name="T5" fmla="*/ 42 h 158"/>
                    <a:gd name="T6" fmla="*/ 19 w 76"/>
                    <a:gd name="T7" fmla="*/ 61 h 158"/>
                    <a:gd name="T8" fmla="*/ 30 w 76"/>
                    <a:gd name="T9" fmla="*/ 82 h 158"/>
                    <a:gd name="T10" fmla="*/ 35 w 76"/>
                    <a:gd name="T11" fmla="*/ 91 h 158"/>
                    <a:gd name="T12" fmla="*/ 41 w 76"/>
                    <a:gd name="T13" fmla="*/ 100 h 158"/>
                    <a:gd name="T14" fmla="*/ 46 w 76"/>
                    <a:gd name="T15" fmla="*/ 111 h 158"/>
                    <a:gd name="T16" fmla="*/ 52 w 76"/>
                    <a:gd name="T17" fmla="*/ 120 h 158"/>
                    <a:gd name="T18" fmla="*/ 57 w 76"/>
                    <a:gd name="T19" fmla="*/ 129 h 158"/>
                    <a:gd name="T20" fmla="*/ 62 w 76"/>
                    <a:gd name="T21" fmla="*/ 138 h 158"/>
                    <a:gd name="T22" fmla="*/ 67 w 76"/>
                    <a:gd name="T23" fmla="*/ 147 h 158"/>
                    <a:gd name="T24" fmla="*/ 70 w 76"/>
                    <a:gd name="T25" fmla="*/ 158 h 158"/>
                    <a:gd name="T26" fmla="*/ 72 w 76"/>
                    <a:gd name="T27" fmla="*/ 158 h 158"/>
                    <a:gd name="T28" fmla="*/ 74 w 76"/>
                    <a:gd name="T29" fmla="*/ 157 h 158"/>
                    <a:gd name="T30" fmla="*/ 76 w 76"/>
                    <a:gd name="T31" fmla="*/ 156 h 158"/>
                    <a:gd name="T32" fmla="*/ 76 w 76"/>
                    <a:gd name="T33" fmla="*/ 154 h 158"/>
                    <a:gd name="T34" fmla="*/ 74 w 76"/>
                    <a:gd name="T35" fmla="*/ 144 h 158"/>
                    <a:gd name="T36" fmla="*/ 70 w 76"/>
                    <a:gd name="T37" fmla="*/ 135 h 158"/>
                    <a:gd name="T38" fmla="*/ 67 w 76"/>
                    <a:gd name="T39" fmla="*/ 127 h 158"/>
                    <a:gd name="T40" fmla="*/ 62 w 76"/>
                    <a:gd name="T41" fmla="*/ 119 h 158"/>
                    <a:gd name="T42" fmla="*/ 56 w 76"/>
                    <a:gd name="T43" fmla="*/ 111 h 158"/>
                    <a:gd name="T44" fmla="*/ 51 w 76"/>
                    <a:gd name="T45" fmla="*/ 102 h 158"/>
                    <a:gd name="T46" fmla="*/ 45 w 76"/>
                    <a:gd name="T47" fmla="*/ 94 h 158"/>
                    <a:gd name="T48" fmla="*/ 39 w 76"/>
                    <a:gd name="T49" fmla="*/ 86 h 158"/>
                    <a:gd name="T50" fmla="*/ 33 w 76"/>
                    <a:gd name="T51" fmla="*/ 76 h 158"/>
                    <a:gd name="T52" fmla="*/ 26 w 76"/>
                    <a:gd name="T53" fmla="*/ 65 h 158"/>
                    <a:gd name="T54" fmla="*/ 20 w 76"/>
                    <a:gd name="T55" fmla="*/ 55 h 158"/>
                    <a:gd name="T56" fmla="*/ 16 w 76"/>
                    <a:gd name="T57" fmla="*/ 44 h 158"/>
                    <a:gd name="T58" fmla="*/ 11 w 76"/>
                    <a:gd name="T59" fmla="*/ 34 h 158"/>
                    <a:gd name="T60" fmla="*/ 6 w 76"/>
                    <a:gd name="T61" fmla="*/ 22 h 158"/>
                    <a:gd name="T62" fmla="*/ 2 w 76"/>
                    <a:gd name="T63" fmla="*/ 11 h 158"/>
                    <a:gd name="T64" fmla="*/ 0 w 76"/>
                    <a:gd name="T65" fmla="*/ 0 h 158"/>
                    <a:gd name="T66" fmla="*/ 0 w 76"/>
                    <a:gd name="T67" fmla="*/ 0 h 158"/>
                    <a:gd name="T68" fmla="*/ 0 w 76"/>
                    <a:gd name="T69" fmla="*/ 0 h 158"/>
                    <a:gd name="T70" fmla="*/ 0 w 76"/>
                    <a:gd name="T71" fmla="*/ 0 h 158"/>
                    <a:gd name="T72" fmla="*/ 0 w 76"/>
                    <a:gd name="T73" fmla="*/ 0 h 158"/>
                    <a:gd name="T74" fmla="*/ 0 w 76"/>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6"/>
                    <a:gd name="T115" fmla="*/ 0 h 158"/>
                    <a:gd name="T116" fmla="*/ 76 w 76"/>
                    <a:gd name="T117" fmla="*/ 158 h 1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6" h="158">
                      <a:moveTo>
                        <a:pt x="0" y="0"/>
                      </a:moveTo>
                      <a:lnTo>
                        <a:pt x="5" y="21"/>
                      </a:lnTo>
                      <a:lnTo>
                        <a:pt x="12" y="42"/>
                      </a:lnTo>
                      <a:lnTo>
                        <a:pt x="19" y="61"/>
                      </a:lnTo>
                      <a:lnTo>
                        <a:pt x="30" y="82"/>
                      </a:lnTo>
                      <a:lnTo>
                        <a:pt x="35" y="91"/>
                      </a:lnTo>
                      <a:lnTo>
                        <a:pt x="41" y="100"/>
                      </a:lnTo>
                      <a:lnTo>
                        <a:pt x="46" y="111"/>
                      </a:lnTo>
                      <a:lnTo>
                        <a:pt x="52" y="120"/>
                      </a:lnTo>
                      <a:lnTo>
                        <a:pt x="57" y="129"/>
                      </a:lnTo>
                      <a:lnTo>
                        <a:pt x="62" y="138"/>
                      </a:lnTo>
                      <a:lnTo>
                        <a:pt x="67" y="147"/>
                      </a:lnTo>
                      <a:lnTo>
                        <a:pt x="70" y="158"/>
                      </a:lnTo>
                      <a:lnTo>
                        <a:pt x="72" y="158"/>
                      </a:lnTo>
                      <a:lnTo>
                        <a:pt x="74" y="157"/>
                      </a:lnTo>
                      <a:lnTo>
                        <a:pt x="76" y="156"/>
                      </a:lnTo>
                      <a:lnTo>
                        <a:pt x="76" y="154"/>
                      </a:lnTo>
                      <a:lnTo>
                        <a:pt x="74" y="144"/>
                      </a:lnTo>
                      <a:lnTo>
                        <a:pt x="70" y="135"/>
                      </a:lnTo>
                      <a:lnTo>
                        <a:pt x="67" y="127"/>
                      </a:lnTo>
                      <a:lnTo>
                        <a:pt x="62" y="119"/>
                      </a:lnTo>
                      <a:lnTo>
                        <a:pt x="56" y="111"/>
                      </a:lnTo>
                      <a:lnTo>
                        <a:pt x="51" y="102"/>
                      </a:lnTo>
                      <a:lnTo>
                        <a:pt x="45" y="94"/>
                      </a:lnTo>
                      <a:lnTo>
                        <a:pt x="39" y="86"/>
                      </a:lnTo>
                      <a:lnTo>
                        <a:pt x="33" y="76"/>
                      </a:lnTo>
                      <a:lnTo>
                        <a:pt x="26" y="65"/>
                      </a:lnTo>
                      <a:lnTo>
                        <a:pt x="20" y="55"/>
                      </a:lnTo>
                      <a:lnTo>
                        <a:pt x="16" y="44"/>
                      </a:lnTo>
                      <a:lnTo>
                        <a:pt x="11" y="34"/>
                      </a:lnTo>
                      <a:lnTo>
                        <a:pt x="6" y="22"/>
                      </a:lnTo>
                      <a:lnTo>
                        <a:pt x="2" y="11"/>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723" name="Freeform 221"/>
                <p:cNvSpPr>
                  <a:spLocks/>
                </p:cNvSpPr>
                <p:nvPr/>
              </p:nvSpPr>
              <p:spPr bwMode="auto">
                <a:xfrm>
                  <a:off x="4310" y="1551"/>
                  <a:ext cx="91" cy="259"/>
                </a:xfrm>
                <a:custGeom>
                  <a:avLst/>
                  <a:gdLst>
                    <a:gd name="T0" fmla="*/ 0 w 91"/>
                    <a:gd name="T1" fmla="*/ 1 h 259"/>
                    <a:gd name="T2" fmla="*/ 10 w 91"/>
                    <a:gd name="T3" fmla="*/ 14 h 259"/>
                    <a:gd name="T4" fmla="*/ 19 w 91"/>
                    <a:gd name="T5" fmla="*/ 27 h 259"/>
                    <a:gd name="T6" fmla="*/ 28 w 91"/>
                    <a:gd name="T7" fmla="*/ 41 h 259"/>
                    <a:gd name="T8" fmla="*/ 36 w 91"/>
                    <a:gd name="T9" fmla="*/ 54 h 259"/>
                    <a:gd name="T10" fmla="*/ 45 w 91"/>
                    <a:gd name="T11" fmla="*/ 67 h 259"/>
                    <a:gd name="T12" fmla="*/ 52 w 91"/>
                    <a:gd name="T13" fmla="*/ 82 h 259"/>
                    <a:gd name="T14" fmla="*/ 60 w 91"/>
                    <a:gd name="T15" fmla="*/ 96 h 259"/>
                    <a:gd name="T16" fmla="*/ 66 w 91"/>
                    <a:gd name="T17" fmla="*/ 110 h 259"/>
                    <a:gd name="T18" fmla="*/ 74 w 91"/>
                    <a:gd name="T19" fmla="*/ 147 h 259"/>
                    <a:gd name="T20" fmla="*/ 75 w 91"/>
                    <a:gd name="T21" fmla="*/ 184 h 259"/>
                    <a:gd name="T22" fmla="*/ 77 w 91"/>
                    <a:gd name="T23" fmla="*/ 221 h 259"/>
                    <a:gd name="T24" fmla="*/ 84 w 91"/>
                    <a:gd name="T25" fmla="*/ 258 h 259"/>
                    <a:gd name="T26" fmla="*/ 85 w 91"/>
                    <a:gd name="T27" fmla="*/ 259 h 259"/>
                    <a:gd name="T28" fmla="*/ 88 w 91"/>
                    <a:gd name="T29" fmla="*/ 258 h 259"/>
                    <a:gd name="T30" fmla="*/ 90 w 91"/>
                    <a:gd name="T31" fmla="*/ 257 h 259"/>
                    <a:gd name="T32" fmla="*/ 91 w 91"/>
                    <a:gd name="T33" fmla="*/ 255 h 259"/>
                    <a:gd name="T34" fmla="*/ 91 w 91"/>
                    <a:gd name="T35" fmla="*/ 219 h 259"/>
                    <a:gd name="T36" fmla="*/ 90 w 91"/>
                    <a:gd name="T37" fmla="*/ 184 h 259"/>
                    <a:gd name="T38" fmla="*/ 86 w 91"/>
                    <a:gd name="T39" fmla="*/ 148 h 259"/>
                    <a:gd name="T40" fmla="*/ 77 w 91"/>
                    <a:gd name="T41" fmla="*/ 114 h 259"/>
                    <a:gd name="T42" fmla="*/ 71 w 91"/>
                    <a:gd name="T43" fmla="*/ 99 h 259"/>
                    <a:gd name="T44" fmla="*/ 62 w 91"/>
                    <a:gd name="T45" fmla="*/ 84 h 259"/>
                    <a:gd name="T46" fmla="*/ 54 w 91"/>
                    <a:gd name="T47" fmla="*/ 69 h 259"/>
                    <a:gd name="T48" fmla="*/ 44 w 91"/>
                    <a:gd name="T49" fmla="*/ 55 h 259"/>
                    <a:gd name="T50" fmla="*/ 34 w 91"/>
                    <a:gd name="T51" fmla="*/ 41 h 259"/>
                    <a:gd name="T52" fmla="*/ 23 w 91"/>
                    <a:gd name="T53" fmla="*/ 26 h 259"/>
                    <a:gd name="T54" fmla="*/ 12 w 91"/>
                    <a:gd name="T55" fmla="*/ 13 h 259"/>
                    <a:gd name="T56" fmla="*/ 1 w 91"/>
                    <a:gd name="T57" fmla="*/ 0 h 259"/>
                    <a:gd name="T58" fmla="*/ 1 w 91"/>
                    <a:gd name="T59" fmla="*/ 0 h 259"/>
                    <a:gd name="T60" fmla="*/ 1 w 91"/>
                    <a:gd name="T61" fmla="*/ 0 h 259"/>
                    <a:gd name="T62" fmla="*/ 0 w 91"/>
                    <a:gd name="T63" fmla="*/ 0 h 259"/>
                    <a:gd name="T64" fmla="*/ 0 w 91"/>
                    <a:gd name="T65" fmla="*/ 1 h 259"/>
                    <a:gd name="T66" fmla="*/ 0 w 91"/>
                    <a:gd name="T67" fmla="*/ 1 h 2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259"/>
                    <a:gd name="T104" fmla="*/ 91 w 91"/>
                    <a:gd name="T105" fmla="*/ 259 h 2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259">
                      <a:moveTo>
                        <a:pt x="0" y="1"/>
                      </a:moveTo>
                      <a:lnTo>
                        <a:pt x="10" y="14"/>
                      </a:lnTo>
                      <a:lnTo>
                        <a:pt x="19" y="27"/>
                      </a:lnTo>
                      <a:lnTo>
                        <a:pt x="28" y="41"/>
                      </a:lnTo>
                      <a:lnTo>
                        <a:pt x="36" y="54"/>
                      </a:lnTo>
                      <a:lnTo>
                        <a:pt x="45" y="67"/>
                      </a:lnTo>
                      <a:lnTo>
                        <a:pt x="52" y="82"/>
                      </a:lnTo>
                      <a:lnTo>
                        <a:pt x="60" y="96"/>
                      </a:lnTo>
                      <a:lnTo>
                        <a:pt x="66" y="110"/>
                      </a:lnTo>
                      <a:lnTo>
                        <a:pt x="74" y="147"/>
                      </a:lnTo>
                      <a:lnTo>
                        <a:pt x="75" y="184"/>
                      </a:lnTo>
                      <a:lnTo>
                        <a:pt x="77" y="221"/>
                      </a:lnTo>
                      <a:lnTo>
                        <a:pt x="84" y="258"/>
                      </a:lnTo>
                      <a:lnTo>
                        <a:pt x="85" y="259"/>
                      </a:lnTo>
                      <a:lnTo>
                        <a:pt x="88" y="258"/>
                      </a:lnTo>
                      <a:lnTo>
                        <a:pt x="90" y="257"/>
                      </a:lnTo>
                      <a:lnTo>
                        <a:pt x="91" y="255"/>
                      </a:lnTo>
                      <a:lnTo>
                        <a:pt x="91" y="219"/>
                      </a:lnTo>
                      <a:lnTo>
                        <a:pt x="90" y="184"/>
                      </a:lnTo>
                      <a:lnTo>
                        <a:pt x="86" y="148"/>
                      </a:lnTo>
                      <a:lnTo>
                        <a:pt x="77" y="114"/>
                      </a:lnTo>
                      <a:lnTo>
                        <a:pt x="71" y="99"/>
                      </a:lnTo>
                      <a:lnTo>
                        <a:pt x="62" y="84"/>
                      </a:lnTo>
                      <a:lnTo>
                        <a:pt x="54" y="69"/>
                      </a:lnTo>
                      <a:lnTo>
                        <a:pt x="44" y="55"/>
                      </a:lnTo>
                      <a:lnTo>
                        <a:pt x="34" y="41"/>
                      </a:lnTo>
                      <a:lnTo>
                        <a:pt x="23" y="26"/>
                      </a:lnTo>
                      <a:lnTo>
                        <a:pt x="12" y="13"/>
                      </a:lnTo>
                      <a:lnTo>
                        <a:pt x="1" y="0"/>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724" name="Freeform 222"/>
                <p:cNvSpPr>
                  <a:spLocks/>
                </p:cNvSpPr>
                <p:nvPr/>
              </p:nvSpPr>
              <p:spPr bwMode="auto">
                <a:xfrm>
                  <a:off x="4012" y="1494"/>
                  <a:ext cx="261" cy="159"/>
                </a:xfrm>
                <a:custGeom>
                  <a:avLst/>
                  <a:gdLst>
                    <a:gd name="T0" fmla="*/ 0 w 261"/>
                    <a:gd name="T1" fmla="*/ 0 h 159"/>
                    <a:gd name="T2" fmla="*/ 9 w 261"/>
                    <a:gd name="T3" fmla="*/ 17 h 159"/>
                    <a:gd name="T4" fmla="*/ 22 w 261"/>
                    <a:gd name="T5" fmla="*/ 30 h 159"/>
                    <a:gd name="T6" fmla="*/ 34 w 261"/>
                    <a:gd name="T7" fmla="*/ 43 h 159"/>
                    <a:gd name="T8" fmla="*/ 48 w 261"/>
                    <a:gd name="T9" fmla="*/ 54 h 159"/>
                    <a:gd name="T10" fmla="*/ 62 w 261"/>
                    <a:gd name="T11" fmla="*/ 64 h 159"/>
                    <a:gd name="T12" fmla="*/ 78 w 261"/>
                    <a:gd name="T13" fmla="*/ 73 h 159"/>
                    <a:gd name="T14" fmla="*/ 92 w 261"/>
                    <a:gd name="T15" fmla="*/ 81 h 159"/>
                    <a:gd name="T16" fmla="*/ 108 w 261"/>
                    <a:gd name="T17" fmla="*/ 91 h 159"/>
                    <a:gd name="T18" fmla="*/ 124 w 261"/>
                    <a:gd name="T19" fmla="*/ 101 h 159"/>
                    <a:gd name="T20" fmla="*/ 142 w 261"/>
                    <a:gd name="T21" fmla="*/ 111 h 159"/>
                    <a:gd name="T22" fmla="*/ 159 w 261"/>
                    <a:gd name="T23" fmla="*/ 121 h 159"/>
                    <a:gd name="T24" fmla="*/ 179 w 261"/>
                    <a:gd name="T25" fmla="*/ 130 h 159"/>
                    <a:gd name="T26" fmla="*/ 197 w 261"/>
                    <a:gd name="T27" fmla="*/ 140 h 159"/>
                    <a:gd name="T28" fmla="*/ 216 w 261"/>
                    <a:gd name="T29" fmla="*/ 148 h 159"/>
                    <a:gd name="T30" fmla="*/ 236 w 261"/>
                    <a:gd name="T31" fmla="*/ 154 h 159"/>
                    <a:gd name="T32" fmla="*/ 255 w 261"/>
                    <a:gd name="T33" fmla="*/ 159 h 159"/>
                    <a:gd name="T34" fmla="*/ 258 w 261"/>
                    <a:gd name="T35" fmla="*/ 159 h 159"/>
                    <a:gd name="T36" fmla="*/ 260 w 261"/>
                    <a:gd name="T37" fmla="*/ 158 h 159"/>
                    <a:gd name="T38" fmla="*/ 261 w 261"/>
                    <a:gd name="T39" fmla="*/ 156 h 159"/>
                    <a:gd name="T40" fmla="*/ 260 w 261"/>
                    <a:gd name="T41" fmla="*/ 155 h 159"/>
                    <a:gd name="T42" fmla="*/ 242 w 261"/>
                    <a:gd name="T43" fmla="*/ 149 h 159"/>
                    <a:gd name="T44" fmla="*/ 225 w 261"/>
                    <a:gd name="T45" fmla="*/ 141 h 159"/>
                    <a:gd name="T46" fmla="*/ 208 w 261"/>
                    <a:gd name="T47" fmla="*/ 133 h 159"/>
                    <a:gd name="T48" fmla="*/ 191 w 261"/>
                    <a:gd name="T49" fmla="*/ 124 h 159"/>
                    <a:gd name="T50" fmla="*/ 174 w 261"/>
                    <a:gd name="T51" fmla="*/ 116 h 159"/>
                    <a:gd name="T52" fmla="*/ 157 w 261"/>
                    <a:gd name="T53" fmla="*/ 107 h 159"/>
                    <a:gd name="T54" fmla="*/ 140 w 261"/>
                    <a:gd name="T55" fmla="*/ 99 h 159"/>
                    <a:gd name="T56" fmla="*/ 123 w 261"/>
                    <a:gd name="T57" fmla="*/ 91 h 159"/>
                    <a:gd name="T58" fmla="*/ 106 w 261"/>
                    <a:gd name="T59" fmla="*/ 82 h 159"/>
                    <a:gd name="T60" fmla="*/ 89 w 261"/>
                    <a:gd name="T61" fmla="*/ 72 h 159"/>
                    <a:gd name="T62" fmla="*/ 71 w 261"/>
                    <a:gd name="T63" fmla="*/ 62 h 159"/>
                    <a:gd name="T64" fmla="*/ 54 w 261"/>
                    <a:gd name="T65" fmla="*/ 52 h 159"/>
                    <a:gd name="T66" fmla="*/ 39 w 261"/>
                    <a:gd name="T67" fmla="*/ 39 h 159"/>
                    <a:gd name="T68" fmla="*/ 24 w 261"/>
                    <a:gd name="T69" fmla="*/ 27 h 159"/>
                    <a:gd name="T70" fmla="*/ 11 w 261"/>
                    <a:gd name="T71" fmla="*/ 14 h 159"/>
                    <a:gd name="T72" fmla="*/ 0 w 261"/>
                    <a:gd name="T73" fmla="*/ 0 h 159"/>
                    <a:gd name="T74" fmla="*/ 0 w 261"/>
                    <a:gd name="T75" fmla="*/ 0 h 159"/>
                    <a:gd name="T76" fmla="*/ 0 w 261"/>
                    <a:gd name="T77" fmla="*/ 0 h 159"/>
                    <a:gd name="T78" fmla="*/ 0 w 261"/>
                    <a:gd name="T79" fmla="*/ 0 h 159"/>
                    <a:gd name="T80" fmla="*/ 0 w 261"/>
                    <a:gd name="T81" fmla="*/ 0 h 159"/>
                    <a:gd name="T82" fmla="*/ 0 w 261"/>
                    <a:gd name="T83" fmla="*/ 0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1"/>
                    <a:gd name="T127" fmla="*/ 0 h 159"/>
                    <a:gd name="T128" fmla="*/ 261 w 261"/>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1" h="159">
                      <a:moveTo>
                        <a:pt x="0" y="0"/>
                      </a:moveTo>
                      <a:lnTo>
                        <a:pt x="9" y="17"/>
                      </a:lnTo>
                      <a:lnTo>
                        <a:pt x="22" y="30"/>
                      </a:lnTo>
                      <a:lnTo>
                        <a:pt x="34" y="43"/>
                      </a:lnTo>
                      <a:lnTo>
                        <a:pt x="48" y="54"/>
                      </a:lnTo>
                      <a:lnTo>
                        <a:pt x="62" y="64"/>
                      </a:lnTo>
                      <a:lnTo>
                        <a:pt x="78" y="73"/>
                      </a:lnTo>
                      <a:lnTo>
                        <a:pt x="92" y="81"/>
                      </a:lnTo>
                      <a:lnTo>
                        <a:pt x="108" y="91"/>
                      </a:lnTo>
                      <a:lnTo>
                        <a:pt x="124" y="101"/>
                      </a:lnTo>
                      <a:lnTo>
                        <a:pt x="142" y="111"/>
                      </a:lnTo>
                      <a:lnTo>
                        <a:pt x="159" y="121"/>
                      </a:lnTo>
                      <a:lnTo>
                        <a:pt x="179" y="130"/>
                      </a:lnTo>
                      <a:lnTo>
                        <a:pt x="197" y="140"/>
                      </a:lnTo>
                      <a:lnTo>
                        <a:pt x="216" y="148"/>
                      </a:lnTo>
                      <a:lnTo>
                        <a:pt x="236" y="154"/>
                      </a:lnTo>
                      <a:lnTo>
                        <a:pt x="255" y="159"/>
                      </a:lnTo>
                      <a:lnTo>
                        <a:pt x="258" y="159"/>
                      </a:lnTo>
                      <a:lnTo>
                        <a:pt x="260" y="158"/>
                      </a:lnTo>
                      <a:lnTo>
                        <a:pt x="261" y="156"/>
                      </a:lnTo>
                      <a:lnTo>
                        <a:pt x="260" y="155"/>
                      </a:lnTo>
                      <a:lnTo>
                        <a:pt x="242" y="149"/>
                      </a:lnTo>
                      <a:lnTo>
                        <a:pt x="225" y="141"/>
                      </a:lnTo>
                      <a:lnTo>
                        <a:pt x="208" y="133"/>
                      </a:lnTo>
                      <a:lnTo>
                        <a:pt x="191" y="124"/>
                      </a:lnTo>
                      <a:lnTo>
                        <a:pt x="174" y="116"/>
                      </a:lnTo>
                      <a:lnTo>
                        <a:pt x="157" y="107"/>
                      </a:lnTo>
                      <a:lnTo>
                        <a:pt x="140" y="99"/>
                      </a:lnTo>
                      <a:lnTo>
                        <a:pt x="123" y="91"/>
                      </a:lnTo>
                      <a:lnTo>
                        <a:pt x="106" y="82"/>
                      </a:lnTo>
                      <a:lnTo>
                        <a:pt x="89" y="72"/>
                      </a:lnTo>
                      <a:lnTo>
                        <a:pt x="71" y="62"/>
                      </a:lnTo>
                      <a:lnTo>
                        <a:pt x="54" y="52"/>
                      </a:lnTo>
                      <a:lnTo>
                        <a:pt x="39" y="39"/>
                      </a:lnTo>
                      <a:lnTo>
                        <a:pt x="24" y="27"/>
                      </a:lnTo>
                      <a:lnTo>
                        <a:pt x="11" y="14"/>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725" name="Freeform 223"/>
                <p:cNvSpPr>
                  <a:spLocks/>
                </p:cNvSpPr>
                <p:nvPr/>
              </p:nvSpPr>
              <p:spPr bwMode="auto">
                <a:xfrm>
                  <a:off x="3999" y="1496"/>
                  <a:ext cx="235" cy="217"/>
                </a:xfrm>
                <a:custGeom>
                  <a:avLst/>
                  <a:gdLst>
                    <a:gd name="T0" fmla="*/ 0 w 235"/>
                    <a:gd name="T1" fmla="*/ 0 h 217"/>
                    <a:gd name="T2" fmla="*/ 5 w 235"/>
                    <a:gd name="T3" fmla="*/ 22 h 217"/>
                    <a:gd name="T4" fmla="*/ 11 w 235"/>
                    <a:gd name="T5" fmla="*/ 43 h 217"/>
                    <a:gd name="T6" fmla="*/ 19 w 235"/>
                    <a:gd name="T7" fmla="*/ 64 h 217"/>
                    <a:gd name="T8" fmla="*/ 27 w 235"/>
                    <a:gd name="T9" fmla="*/ 84 h 217"/>
                    <a:gd name="T10" fmla="*/ 36 w 235"/>
                    <a:gd name="T11" fmla="*/ 105 h 217"/>
                    <a:gd name="T12" fmla="*/ 47 w 235"/>
                    <a:gd name="T13" fmla="*/ 124 h 217"/>
                    <a:gd name="T14" fmla="*/ 59 w 235"/>
                    <a:gd name="T15" fmla="*/ 144 h 217"/>
                    <a:gd name="T16" fmla="*/ 74 w 235"/>
                    <a:gd name="T17" fmla="*/ 162 h 217"/>
                    <a:gd name="T18" fmla="*/ 87 w 235"/>
                    <a:gd name="T19" fmla="*/ 177 h 217"/>
                    <a:gd name="T20" fmla="*/ 104 w 235"/>
                    <a:gd name="T21" fmla="*/ 188 h 217"/>
                    <a:gd name="T22" fmla="*/ 121 w 235"/>
                    <a:gd name="T23" fmla="*/ 197 h 217"/>
                    <a:gd name="T24" fmla="*/ 140 w 235"/>
                    <a:gd name="T25" fmla="*/ 204 h 217"/>
                    <a:gd name="T26" fmla="*/ 160 w 235"/>
                    <a:gd name="T27" fmla="*/ 210 h 217"/>
                    <a:gd name="T28" fmla="*/ 181 w 235"/>
                    <a:gd name="T29" fmla="*/ 215 h 217"/>
                    <a:gd name="T30" fmla="*/ 203 w 235"/>
                    <a:gd name="T31" fmla="*/ 217 h 217"/>
                    <a:gd name="T32" fmla="*/ 223 w 235"/>
                    <a:gd name="T33" fmla="*/ 217 h 217"/>
                    <a:gd name="T34" fmla="*/ 228 w 235"/>
                    <a:gd name="T35" fmla="*/ 216 h 217"/>
                    <a:gd name="T36" fmla="*/ 234 w 235"/>
                    <a:gd name="T37" fmla="*/ 212 h 217"/>
                    <a:gd name="T38" fmla="*/ 235 w 235"/>
                    <a:gd name="T39" fmla="*/ 207 h 217"/>
                    <a:gd name="T40" fmla="*/ 233 w 235"/>
                    <a:gd name="T41" fmla="*/ 204 h 217"/>
                    <a:gd name="T42" fmla="*/ 215 w 235"/>
                    <a:gd name="T43" fmla="*/ 198 h 217"/>
                    <a:gd name="T44" fmla="*/ 195 w 235"/>
                    <a:gd name="T45" fmla="*/ 193 h 217"/>
                    <a:gd name="T46" fmla="*/ 177 w 235"/>
                    <a:gd name="T47" fmla="*/ 187 h 217"/>
                    <a:gd name="T48" fmla="*/ 159 w 235"/>
                    <a:gd name="T49" fmla="*/ 181 h 217"/>
                    <a:gd name="T50" fmla="*/ 142 w 235"/>
                    <a:gd name="T51" fmla="*/ 175 h 217"/>
                    <a:gd name="T52" fmla="*/ 125 w 235"/>
                    <a:gd name="T53" fmla="*/ 166 h 217"/>
                    <a:gd name="T54" fmla="*/ 108 w 235"/>
                    <a:gd name="T55" fmla="*/ 157 h 217"/>
                    <a:gd name="T56" fmla="*/ 93 w 235"/>
                    <a:gd name="T57" fmla="*/ 146 h 217"/>
                    <a:gd name="T58" fmla="*/ 77 w 235"/>
                    <a:gd name="T59" fmla="*/ 131 h 217"/>
                    <a:gd name="T60" fmla="*/ 61 w 235"/>
                    <a:gd name="T61" fmla="*/ 114 h 217"/>
                    <a:gd name="T62" fmla="*/ 48 w 235"/>
                    <a:gd name="T63" fmla="*/ 97 h 217"/>
                    <a:gd name="T64" fmla="*/ 36 w 235"/>
                    <a:gd name="T65" fmla="*/ 78 h 217"/>
                    <a:gd name="T66" fmla="*/ 25 w 235"/>
                    <a:gd name="T67" fmla="*/ 59 h 217"/>
                    <a:gd name="T68" fmla="*/ 15 w 235"/>
                    <a:gd name="T69" fmla="*/ 39 h 217"/>
                    <a:gd name="T70" fmla="*/ 7 w 235"/>
                    <a:gd name="T71" fmla="*/ 20 h 217"/>
                    <a:gd name="T72" fmla="*/ 0 w 235"/>
                    <a:gd name="T73" fmla="*/ 0 h 217"/>
                    <a:gd name="T74" fmla="*/ 0 w 235"/>
                    <a:gd name="T75" fmla="*/ 0 h 217"/>
                    <a:gd name="T76" fmla="*/ 0 w 235"/>
                    <a:gd name="T77" fmla="*/ 0 h 217"/>
                    <a:gd name="T78" fmla="*/ 0 w 235"/>
                    <a:gd name="T79" fmla="*/ 0 h 217"/>
                    <a:gd name="T80" fmla="*/ 0 w 235"/>
                    <a:gd name="T81" fmla="*/ 0 h 217"/>
                    <a:gd name="T82" fmla="*/ 0 w 235"/>
                    <a:gd name="T83" fmla="*/ 0 h 2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5"/>
                    <a:gd name="T127" fmla="*/ 0 h 217"/>
                    <a:gd name="T128" fmla="*/ 235 w 235"/>
                    <a:gd name="T129" fmla="*/ 217 h 2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5" h="217">
                      <a:moveTo>
                        <a:pt x="0" y="0"/>
                      </a:moveTo>
                      <a:lnTo>
                        <a:pt x="5" y="22"/>
                      </a:lnTo>
                      <a:lnTo>
                        <a:pt x="11" y="43"/>
                      </a:lnTo>
                      <a:lnTo>
                        <a:pt x="19" y="64"/>
                      </a:lnTo>
                      <a:lnTo>
                        <a:pt x="27" y="84"/>
                      </a:lnTo>
                      <a:lnTo>
                        <a:pt x="36" y="105"/>
                      </a:lnTo>
                      <a:lnTo>
                        <a:pt x="47" y="124"/>
                      </a:lnTo>
                      <a:lnTo>
                        <a:pt x="59" y="144"/>
                      </a:lnTo>
                      <a:lnTo>
                        <a:pt x="74" y="162"/>
                      </a:lnTo>
                      <a:lnTo>
                        <a:pt x="87" y="177"/>
                      </a:lnTo>
                      <a:lnTo>
                        <a:pt x="104" y="188"/>
                      </a:lnTo>
                      <a:lnTo>
                        <a:pt x="121" y="197"/>
                      </a:lnTo>
                      <a:lnTo>
                        <a:pt x="140" y="204"/>
                      </a:lnTo>
                      <a:lnTo>
                        <a:pt x="160" y="210"/>
                      </a:lnTo>
                      <a:lnTo>
                        <a:pt x="181" y="215"/>
                      </a:lnTo>
                      <a:lnTo>
                        <a:pt x="203" y="217"/>
                      </a:lnTo>
                      <a:lnTo>
                        <a:pt x="223" y="217"/>
                      </a:lnTo>
                      <a:lnTo>
                        <a:pt x="228" y="216"/>
                      </a:lnTo>
                      <a:lnTo>
                        <a:pt x="234" y="212"/>
                      </a:lnTo>
                      <a:lnTo>
                        <a:pt x="235" y="207"/>
                      </a:lnTo>
                      <a:lnTo>
                        <a:pt x="233" y="204"/>
                      </a:lnTo>
                      <a:lnTo>
                        <a:pt x="215" y="198"/>
                      </a:lnTo>
                      <a:lnTo>
                        <a:pt x="195" y="193"/>
                      </a:lnTo>
                      <a:lnTo>
                        <a:pt x="177" y="187"/>
                      </a:lnTo>
                      <a:lnTo>
                        <a:pt x="159" y="181"/>
                      </a:lnTo>
                      <a:lnTo>
                        <a:pt x="142" y="175"/>
                      </a:lnTo>
                      <a:lnTo>
                        <a:pt x="125" y="166"/>
                      </a:lnTo>
                      <a:lnTo>
                        <a:pt x="108" y="157"/>
                      </a:lnTo>
                      <a:lnTo>
                        <a:pt x="93" y="146"/>
                      </a:lnTo>
                      <a:lnTo>
                        <a:pt x="77" y="131"/>
                      </a:lnTo>
                      <a:lnTo>
                        <a:pt x="61" y="114"/>
                      </a:lnTo>
                      <a:lnTo>
                        <a:pt x="48" y="97"/>
                      </a:lnTo>
                      <a:lnTo>
                        <a:pt x="36" y="78"/>
                      </a:lnTo>
                      <a:lnTo>
                        <a:pt x="25" y="59"/>
                      </a:lnTo>
                      <a:lnTo>
                        <a:pt x="15" y="39"/>
                      </a:lnTo>
                      <a:lnTo>
                        <a:pt x="7" y="20"/>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726" name="Freeform 224"/>
                <p:cNvSpPr>
                  <a:spLocks/>
                </p:cNvSpPr>
                <p:nvPr/>
              </p:nvSpPr>
              <p:spPr bwMode="auto">
                <a:xfrm>
                  <a:off x="4853" y="2036"/>
                  <a:ext cx="1100" cy="457"/>
                </a:xfrm>
                <a:custGeom>
                  <a:avLst/>
                  <a:gdLst>
                    <a:gd name="T0" fmla="*/ 35 w 1100"/>
                    <a:gd name="T1" fmla="*/ 96 h 457"/>
                    <a:gd name="T2" fmla="*/ 89 w 1100"/>
                    <a:gd name="T3" fmla="*/ 117 h 457"/>
                    <a:gd name="T4" fmla="*/ 150 w 1100"/>
                    <a:gd name="T5" fmla="*/ 131 h 457"/>
                    <a:gd name="T6" fmla="*/ 212 w 1100"/>
                    <a:gd name="T7" fmla="*/ 135 h 457"/>
                    <a:gd name="T8" fmla="*/ 275 w 1100"/>
                    <a:gd name="T9" fmla="*/ 132 h 457"/>
                    <a:gd name="T10" fmla="*/ 338 w 1100"/>
                    <a:gd name="T11" fmla="*/ 123 h 457"/>
                    <a:gd name="T12" fmla="*/ 399 w 1100"/>
                    <a:gd name="T13" fmla="*/ 108 h 457"/>
                    <a:gd name="T14" fmla="*/ 458 w 1100"/>
                    <a:gd name="T15" fmla="*/ 85 h 457"/>
                    <a:gd name="T16" fmla="*/ 519 w 1100"/>
                    <a:gd name="T17" fmla="*/ 56 h 457"/>
                    <a:gd name="T18" fmla="*/ 587 w 1100"/>
                    <a:gd name="T19" fmla="*/ 28 h 457"/>
                    <a:gd name="T20" fmla="*/ 656 w 1100"/>
                    <a:gd name="T21" fmla="*/ 10 h 457"/>
                    <a:gd name="T22" fmla="*/ 727 w 1100"/>
                    <a:gd name="T23" fmla="*/ 11 h 457"/>
                    <a:gd name="T24" fmla="*/ 794 w 1100"/>
                    <a:gd name="T25" fmla="*/ 32 h 457"/>
                    <a:gd name="T26" fmla="*/ 844 w 1100"/>
                    <a:gd name="T27" fmla="*/ 56 h 457"/>
                    <a:gd name="T28" fmla="*/ 869 w 1100"/>
                    <a:gd name="T29" fmla="*/ 69 h 457"/>
                    <a:gd name="T30" fmla="*/ 895 w 1100"/>
                    <a:gd name="T31" fmla="*/ 84 h 457"/>
                    <a:gd name="T32" fmla="*/ 921 w 1100"/>
                    <a:gd name="T33" fmla="*/ 102 h 457"/>
                    <a:gd name="T34" fmla="*/ 945 w 1100"/>
                    <a:gd name="T35" fmla="*/ 125 h 457"/>
                    <a:gd name="T36" fmla="*/ 968 w 1100"/>
                    <a:gd name="T37" fmla="*/ 149 h 457"/>
                    <a:gd name="T38" fmla="*/ 1006 w 1100"/>
                    <a:gd name="T39" fmla="*/ 194 h 457"/>
                    <a:gd name="T40" fmla="*/ 1040 w 1100"/>
                    <a:gd name="T41" fmla="*/ 242 h 457"/>
                    <a:gd name="T42" fmla="*/ 1074 w 1100"/>
                    <a:gd name="T43" fmla="*/ 318 h 457"/>
                    <a:gd name="T44" fmla="*/ 1053 w 1100"/>
                    <a:gd name="T45" fmla="*/ 451 h 457"/>
                    <a:gd name="T46" fmla="*/ 1062 w 1100"/>
                    <a:gd name="T47" fmla="*/ 455 h 457"/>
                    <a:gd name="T48" fmla="*/ 1082 w 1100"/>
                    <a:gd name="T49" fmla="*/ 416 h 457"/>
                    <a:gd name="T50" fmla="*/ 1098 w 1100"/>
                    <a:gd name="T51" fmla="*/ 361 h 457"/>
                    <a:gd name="T52" fmla="*/ 1097 w 1100"/>
                    <a:gd name="T53" fmla="*/ 305 h 457"/>
                    <a:gd name="T54" fmla="*/ 1076 w 1100"/>
                    <a:gd name="T55" fmla="*/ 252 h 457"/>
                    <a:gd name="T56" fmla="*/ 1040 w 1100"/>
                    <a:gd name="T57" fmla="*/ 202 h 457"/>
                    <a:gd name="T58" fmla="*/ 1001 w 1100"/>
                    <a:gd name="T59" fmla="*/ 158 h 457"/>
                    <a:gd name="T60" fmla="*/ 961 w 1100"/>
                    <a:gd name="T61" fmla="*/ 116 h 457"/>
                    <a:gd name="T62" fmla="*/ 913 w 1100"/>
                    <a:gd name="T63" fmla="*/ 79 h 457"/>
                    <a:gd name="T64" fmla="*/ 855 w 1100"/>
                    <a:gd name="T65" fmla="*/ 49 h 457"/>
                    <a:gd name="T66" fmla="*/ 791 w 1100"/>
                    <a:gd name="T67" fmla="*/ 21 h 457"/>
                    <a:gd name="T68" fmla="*/ 724 w 1100"/>
                    <a:gd name="T69" fmla="*/ 4 h 457"/>
                    <a:gd name="T70" fmla="*/ 665 w 1100"/>
                    <a:gd name="T71" fmla="*/ 3 h 457"/>
                    <a:gd name="T72" fmla="*/ 609 w 1100"/>
                    <a:gd name="T73" fmla="*/ 15 h 457"/>
                    <a:gd name="T74" fmla="*/ 550 w 1100"/>
                    <a:gd name="T75" fmla="*/ 36 h 457"/>
                    <a:gd name="T76" fmla="*/ 487 w 1100"/>
                    <a:gd name="T77" fmla="*/ 62 h 457"/>
                    <a:gd name="T78" fmla="*/ 421 w 1100"/>
                    <a:gd name="T79" fmla="*/ 86 h 457"/>
                    <a:gd name="T80" fmla="*/ 353 w 1100"/>
                    <a:gd name="T81" fmla="*/ 102 h 457"/>
                    <a:gd name="T82" fmla="*/ 280 w 1100"/>
                    <a:gd name="T83" fmla="*/ 106 h 457"/>
                    <a:gd name="T84" fmla="*/ 207 w 1100"/>
                    <a:gd name="T85" fmla="*/ 105 h 457"/>
                    <a:gd name="T86" fmla="*/ 168 w 1100"/>
                    <a:gd name="T87" fmla="*/ 103 h 457"/>
                    <a:gd name="T88" fmla="*/ 129 w 1100"/>
                    <a:gd name="T89" fmla="*/ 100 h 457"/>
                    <a:gd name="T90" fmla="*/ 89 w 1100"/>
                    <a:gd name="T91" fmla="*/ 95 h 457"/>
                    <a:gd name="T92" fmla="*/ 50 w 1100"/>
                    <a:gd name="T93" fmla="*/ 89 h 457"/>
                    <a:gd name="T94" fmla="*/ 12 w 1100"/>
                    <a:gd name="T95" fmla="*/ 80 h 457"/>
                    <a:gd name="T96" fmla="*/ 0 w 1100"/>
                    <a:gd name="T97" fmla="*/ 77 h 457"/>
                    <a:gd name="T98" fmla="*/ 0 w 1100"/>
                    <a:gd name="T99" fmla="*/ 77 h 4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00"/>
                    <a:gd name="T151" fmla="*/ 0 h 457"/>
                    <a:gd name="T152" fmla="*/ 1100 w 1100"/>
                    <a:gd name="T153" fmla="*/ 457 h 4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00" h="457">
                      <a:moveTo>
                        <a:pt x="0" y="77"/>
                      </a:moveTo>
                      <a:lnTo>
                        <a:pt x="17" y="88"/>
                      </a:lnTo>
                      <a:lnTo>
                        <a:pt x="35" y="96"/>
                      </a:lnTo>
                      <a:lnTo>
                        <a:pt x="52" y="104"/>
                      </a:lnTo>
                      <a:lnTo>
                        <a:pt x="71" y="111"/>
                      </a:lnTo>
                      <a:lnTo>
                        <a:pt x="89" y="117"/>
                      </a:lnTo>
                      <a:lnTo>
                        <a:pt x="108" y="122"/>
                      </a:lnTo>
                      <a:lnTo>
                        <a:pt x="129" y="128"/>
                      </a:lnTo>
                      <a:lnTo>
                        <a:pt x="150" y="131"/>
                      </a:lnTo>
                      <a:lnTo>
                        <a:pt x="170" y="133"/>
                      </a:lnTo>
                      <a:lnTo>
                        <a:pt x="191" y="134"/>
                      </a:lnTo>
                      <a:lnTo>
                        <a:pt x="212" y="135"/>
                      </a:lnTo>
                      <a:lnTo>
                        <a:pt x="234" y="134"/>
                      </a:lnTo>
                      <a:lnTo>
                        <a:pt x="254" y="133"/>
                      </a:lnTo>
                      <a:lnTo>
                        <a:pt x="275" y="132"/>
                      </a:lnTo>
                      <a:lnTo>
                        <a:pt x="296" y="129"/>
                      </a:lnTo>
                      <a:lnTo>
                        <a:pt x="317" y="127"/>
                      </a:lnTo>
                      <a:lnTo>
                        <a:pt x="338" y="123"/>
                      </a:lnTo>
                      <a:lnTo>
                        <a:pt x="359" y="119"/>
                      </a:lnTo>
                      <a:lnTo>
                        <a:pt x="380" y="114"/>
                      </a:lnTo>
                      <a:lnTo>
                        <a:pt x="399" y="108"/>
                      </a:lnTo>
                      <a:lnTo>
                        <a:pt x="419" y="101"/>
                      </a:lnTo>
                      <a:lnTo>
                        <a:pt x="438" y="93"/>
                      </a:lnTo>
                      <a:lnTo>
                        <a:pt x="458" y="85"/>
                      </a:lnTo>
                      <a:lnTo>
                        <a:pt x="477" y="75"/>
                      </a:lnTo>
                      <a:lnTo>
                        <a:pt x="498" y="65"/>
                      </a:lnTo>
                      <a:lnTo>
                        <a:pt x="519" y="56"/>
                      </a:lnTo>
                      <a:lnTo>
                        <a:pt x="541" y="46"/>
                      </a:lnTo>
                      <a:lnTo>
                        <a:pt x="564" y="36"/>
                      </a:lnTo>
                      <a:lnTo>
                        <a:pt x="587" y="28"/>
                      </a:lnTo>
                      <a:lnTo>
                        <a:pt x="610" y="21"/>
                      </a:lnTo>
                      <a:lnTo>
                        <a:pt x="633" y="15"/>
                      </a:lnTo>
                      <a:lnTo>
                        <a:pt x="656" y="10"/>
                      </a:lnTo>
                      <a:lnTo>
                        <a:pt x="681" y="8"/>
                      </a:lnTo>
                      <a:lnTo>
                        <a:pt x="704" y="8"/>
                      </a:lnTo>
                      <a:lnTo>
                        <a:pt x="727" y="11"/>
                      </a:lnTo>
                      <a:lnTo>
                        <a:pt x="750" y="17"/>
                      </a:lnTo>
                      <a:lnTo>
                        <a:pt x="772" y="24"/>
                      </a:lnTo>
                      <a:lnTo>
                        <a:pt x="794" y="32"/>
                      </a:lnTo>
                      <a:lnTo>
                        <a:pt x="815" y="41"/>
                      </a:lnTo>
                      <a:lnTo>
                        <a:pt x="835" y="52"/>
                      </a:lnTo>
                      <a:lnTo>
                        <a:pt x="844" y="56"/>
                      </a:lnTo>
                      <a:lnTo>
                        <a:pt x="852" y="60"/>
                      </a:lnTo>
                      <a:lnTo>
                        <a:pt x="861" y="65"/>
                      </a:lnTo>
                      <a:lnTo>
                        <a:pt x="869" y="69"/>
                      </a:lnTo>
                      <a:lnTo>
                        <a:pt x="878" y="73"/>
                      </a:lnTo>
                      <a:lnTo>
                        <a:pt x="886" y="78"/>
                      </a:lnTo>
                      <a:lnTo>
                        <a:pt x="895" y="84"/>
                      </a:lnTo>
                      <a:lnTo>
                        <a:pt x="902" y="89"/>
                      </a:lnTo>
                      <a:lnTo>
                        <a:pt x="912" y="95"/>
                      </a:lnTo>
                      <a:lnTo>
                        <a:pt x="921" y="102"/>
                      </a:lnTo>
                      <a:lnTo>
                        <a:pt x="929" y="109"/>
                      </a:lnTo>
                      <a:lnTo>
                        <a:pt x="938" y="117"/>
                      </a:lnTo>
                      <a:lnTo>
                        <a:pt x="945" y="125"/>
                      </a:lnTo>
                      <a:lnTo>
                        <a:pt x="953" y="133"/>
                      </a:lnTo>
                      <a:lnTo>
                        <a:pt x="961" y="141"/>
                      </a:lnTo>
                      <a:lnTo>
                        <a:pt x="968" y="149"/>
                      </a:lnTo>
                      <a:lnTo>
                        <a:pt x="980" y="163"/>
                      </a:lnTo>
                      <a:lnTo>
                        <a:pt x="994" y="179"/>
                      </a:lnTo>
                      <a:lnTo>
                        <a:pt x="1006" y="194"/>
                      </a:lnTo>
                      <a:lnTo>
                        <a:pt x="1018" y="210"/>
                      </a:lnTo>
                      <a:lnTo>
                        <a:pt x="1029" y="226"/>
                      </a:lnTo>
                      <a:lnTo>
                        <a:pt x="1040" y="242"/>
                      </a:lnTo>
                      <a:lnTo>
                        <a:pt x="1050" y="259"/>
                      </a:lnTo>
                      <a:lnTo>
                        <a:pt x="1059" y="275"/>
                      </a:lnTo>
                      <a:lnTo>
                        <a:pt x="1074" y="318"/>
                      </a:lnTo>
                      <a:lnTo>
                        <a:pt x="1075" y="363"/>
                      </a:lnTo>
                      <a:lnTo>
                        <a:pt x="1067" y="408"/>
                      </a:lnTo>
                      <a:lnTo>
                        <a:pt x="1053" y="451"/>
                      </a:lnTo>
                      <a:lnTo>
                        <a:pt x="1053" y="456"/>
                      </a:lnTo>
                      <a:lnTo>
                        <a:pt x="1058" y="457"/>
                      </a:lnTo>
                      <a:lnTo>
                        <a:pt x="1062" y="455"/>
                      </a:lnTo>
                      <a:lnTo>
                        <a:pt x="1065" y="450"/>
                      </a:lnTo>
                      <a:lnTo>
                        <a:pt x="1074" y="433"/>
                      </a:lnTo>
                      <a:lnTo>
                        <a:pt x="1082" y="416"/>
                      </a:lnTo>
                      <a:lnTo>
                        <a:pt x="1090" y="397"/>
                      </a:lnTo>
                      <a:lnTo>
                        <a:pt x="1095" y="380"/>
                      </a:lnTo>
                      <a:lnTo>
                        <a:pt x="1098" y="361"/>
                      </a:lnTo>
                      <a:lnTo>
                        <a:pt x="1100" y="343"/>
                      </a:lnTo>
                      <a:lnTo>
                        <a:pt x="1100" y="324"/>
                      </a:lnTo>
                      <a:lnTo>
                        <a:pt x="1097" y="305"/>
                      </a:lnTo>
                      <a:lnTo>
                        <a:pt x="1092" y="286"/>
                      </a:lnTo>
                      <a:lnTo>
                        <a:pt x="1085" y="269"/>
                      </a:lnTo>
                      <a:lnTo>
                        <a:pt x="1076" y="252"/>
                      </a:lnTo>
                      <a:lnTo>
                        <a:pt x="1065" y="234"/>
                      </a:lnTo>
                      <a:lnTo>
                        <a:pt x="1053" y="219"/>
                      </a:lnTo>
                      <a:lnTo>
                        <a:pt x="1040" y="202"/>
                      </a:lnTo>
                      <a:lnTo>
                        <a:pt x="1028" y="187"/>
                      </a:lnTo>
                      <a:lnTo>
                        <a:pt x="1014" y="173"/>
                      </a:lnTo>
                      <a:lnTo>
                        <a:pt x="1001" y="158"/>
                      </a:lnTo>
                      <a:lnTo>
                        <a:pt x="989" y="144"/>
                      </a:lnTo>
                      <a:lnTo>
                        <a:pt x="974" y="130"/>
                      </a:lnTo>
                      <a:lnTo>
                        <a:pt x="961" y="116"/>
                      </a:lnTo>
                      <a:lnTo>
                        <a:pt x="945" y="103"/>
                      </a:lnTo>
                      <a:lnTo>
                        <a:pt x="930" y="91"/>
                      </a:lnTo>
                      <a:lnTo>
                        <a:pt x="913" y="79"/>
                      </a:lnTo>
                      <a:lnTo>
                        <a:pt x="896" y="69"/>
                      </a:lnTo>
                      <a:lnTo>
                        <a:pt x="875" y="59"/>
                      </a:lnTo>
                      <a:lnTo>
                        <a:pt x="855" y="49"/>
                      </a:lnTo>
                      <a:lnTo>
                        <a:pt x="834" y="39"/>
                      </a:lnTo>
                      <a:lnTo>
                        <a:pt x="813" y="30"/>
                      </a:lnTo>
                      <a:lnTo>
                        <a:pt x="791" y="21"/>
                      </a:lnTo>
                      <a:lnTo>
                        <a:pt x="770" y="14"/>
                      </a:lnTo>
                      <a:lnTo>
                        <a:pt x="748" y="8"/>
                      </a:lnTo>
                      <a:lnTo>
                        <a:pt x="724" y="4"/>
                      </a:lnTo>
                      <a:lnTo>
                        <a:pt x="704" y="2"/>
                      </a:lnTo>
                      <a:lnTo>
                        <a:pt x="684" y="0"/>
                      </a:lnTo>
                      <a:lnTo>
                        <a:pt x="665" y="3"/>
                      </a:lnTo>
                      <a:lnTo>
                        <a:pt x="645" y="5"/>
                      </a:lnTo>
                      <a:lnTo>
                        <a:pt x="627" y="10"/>
                      </a:lnTo>
                      <a:lnTo>
                        <a:pt x="609" y="15"/>
                      </a:lnTo>
                      <a:lnTo>
                        <a:pt x="591" y="21"/>
                      </a:lnTo>
                      <a:lnTo>
                        <a:pt x="572" y="28"/>
                      </a:lnTo>
                      <a:lnTo>
                        <a:pt x="550" y="36"/>
                      </a:lnTo>
                      <a:lnTo>
                        <a:pt x="530" y="45"/>
                      </a:lnTo>
                      <a:lnTo>
                        <a:pt x="508" y="54"/>
                      </a:lnTo>
                      <a:lnTo>
                        <a:pt x="487" y="62"/>
                      </a:lnTo>
                      <a:lnTo>
                        <a:pt x="465" y="70"/>
                      </a:lnTo>
                      <a:lnTo>
                        <a:pt x="443" y="78"/>
                      </a:lnTo>
                      <a:lnTo>
                        <a:pt x="421" y="86"/>
                      </a:lnTo>
                      <a:lnTo>
                        <a:pt x="399" y="93"/>
                      </a:lnTo>
                      <a:lnTo>
                        <a:pt x="376" y="98"/>
                      </a:lnTo>
                      <a:lnTo>
                        <a:pt x="353" y="102"/>
                      </a:lnTo>
                      <a:lnTo>
                        <a:pt x="329" y="104"/>
                      </a:lnTo>
                      <a:lnTo>
                        <a:pt x="304" y="106"/>
                      </a:lnTo>
                      <a:lnTo>
                        <a:pt x="280" y="106"/>
                      </a:lnTo>
                      <a:lnTo>
                        <a:pt x="256" y="106"/>
                      </a:lnTo>
                      <a:lnTo>
                        <a:pt x="231" y="106"/>
                      </a:lnTo>
                      <a:lnTo>
                        <a:pt x="207" y="105"/>
                      </a:lnTo>
                      <a:lnTo>
                        <a:pt x="194" y="105"/>
                      </a:lnTo>
                      <a:lnTo>
                        <a:pt x="181" y="104"/>
                      </a:lnTo>
                      <a:lnTo>
                        <a:pt x="168" y="103"/>
                      </a:lnTo>
                      <a:lnTo>
                        <a:pt x="155" y="102"/>
                      </a:lnTo>
                      <a:lnTo>
                        <a:pt x="141" y="101"/>
                      </a:lnTo>
                      <a:lnTo>
                        <a:pt x="129" y="100"/>
                      </a:lnTo>
                      <a:lnTo>
                        <a:pt x="116" y="99"/>
                      </a:lnTo>
                      <a:lnTo>
                        <a:pt x="102" y="97"/>
                      </a:lnTo>
                      <a:lnTo>
                        <a:pt x="89" y="95"/>
                      </a:lnTo>
                      <a:lnTo>
                        <a:pt x="75" y="93"/>
                      </a:lnTo>
                      <a:lnTo>
                        <a:pt x="63" y="91"/>
                      </a:lnTo>
                      <a:lnTo>
                        <a:pt x="50" y="89"/>
                      </a:lnTo>
                      <a:lnTo>
                        <a:pt x="38" y="87"/>
                      </a:lnTo>
                      <a:lnTo>
                        <a:pt x="24" y="84"/>
                      </a:lnTo>
                      <a:lnTo>
                        <a:pt x="12" y="80"/>
                      </a:lnTo>
                      <a:lnTo>
                        <a:pt x="0" y="77"/>
                      </a:lnTo>
                      <a:close/>
                    </a:path>
                  </a:pathLst>
                </a:custGeom>
                <a:solidFill>
                  <a:srgbClr val="000000"/>
                </a:solidFill>
                <a:ln w="9525">
                  <a:noFill/>
                  <a:round/>
                  <a:headEnd/>
                  <a:tailEnd/>
                </a:ln>
              </p:spPr>
              <p:txBody>
                <a:bodyPr/>
                <a:lstStyle/>
                <a:p>
                  <a:endParaRPr lang="en-US">
                    <a:solidFill>
                      <a:srgbClr val="000000"/>
                    </a:solidFill>
                  </a:endParaRPr>
                </a:p>
              </p:txBody>
            </p:sp>
            <p:sp>
              <p:nvSpPr>
                <p:cNvPr id="25727" name="Freeform 225"/>
                <p:cNvSpPr>
                  <a:spLocks/>
                </p:cNvSpPr>
                <p:nvPr/>
              </p:nvSpPr>
              <p:spPr bwMode="auto">
                <a:xfrm>
                  <a:off x="4371" y="1848"/>
                  <a:ext cx="58" cy="231"/>
                </a:xfrm>
                <a:custGeom>
                  <a:avLst/>
                  <a:gdLst>
                    <a:gd name="T0" fmla="*/ 0 w 58"/>
                    <a:gd name="T1" fmla="*/ 1 h 231"/>
                    <a:gd name="T2" fmla="*/ 10 w 58"/>
                    <a:gd name="T3" fmla="*/ 13 h 231"/>
                    <a:gd name="T4" fmla="*/ 18 w 58"/>
                    <a:gd name="T5" fmla="*/ 27 h 231"/>
                    <a:gd name="T6" fmla="*/ 27 w 58"/>
                    <a:gd name="T7" fmla="*/ 40 h 231"/>
                    <a:gd name="T8" fmla="*/ 33 w 58"/>
                    <a:gd name="T9" fmla="*/ 53 h 231"/>
                    <a:gd name="T10" fmla="*/ 38 w 58"/>
                    <a:gd name="T11" fmla="*/ 68 h 231"/>
                    <a:gd name="T12" fmla="*/ 41 w 58"/>
                    <a:gd name="T13" fmla="*/ 81 h 231"/>
                    <a:gd name="T14" fmla="*/ 44 w 58"/>
                    <a:gd name="T15" fmla="*/ 96 h 231"/>
                    <a:gd name="T16" fmla="*/ 45 w 58"/>
                    <a:gd name="T17" fmla="*/ 112 h 231"/>
                    <a:gd name="T18" fmla="*/ 45 w 58"/>
                    <a:gd name="T19" fmla="*/ 126 h 231"/>
                    <a:gd name="T20" fmla="*/ 44 w 58"/>
                    <a:gd name="T21" fmla="*/ 140 h 231"/>
                    <a:gd name="T22" fmla="*/ 41 w 58"/>
                    <a:gd name="T23" fmla="*/ 155 h 231"/>
                    <a:gd name="T24" fmla="*/ 39 w 58"/>
                    <a:gd name="T25" fmla="*/ 169 h 231"/>
                    <a:gd name="T26" fmla="*/ 35 w 58"/>
                    <a:gd name="T27" fmla="*/ 184 h 231"/>
                    <a:gd name="T28" fmla="*/ 29 w 58"/>
                    <a:gd name="T29" fmla="*/ 198 h 231"/>
                    <a:gd name="T30" fmla="*/ 19 w 58"/>
                    <a:gd name="T31" fmla="*/ 210 h 231"/>
                    <a:gd name="T32" fmla="*/ 7 w 58"/>
                    <a:gd name="T33" fmla="*/ 221 h 231"/>
                    <a:gd name="T34" fmla="*/ 5 w 58"/>
                    <a:gd name="T35" fmla="*/ 225 h 231"/>
                    <a:gd name="T36" fmla="*/ 5 w 58"/>
                    <a:gd name="T37" fmla="*/ 228 h 231"/>
                    <a:gd name="T38" fmla="*/ 7 w 58"/>
                    <a:gd name="T39" fmla="*/ 231 h 231"/>
                    <a:gd name="T40" fmla="*/ 12 w 58"/>
                    <a:gd name="T41" fmla="*/ 231 h 231"/>
                    <a:gd name="T42" fmla="*/ 28 w 58"/>
                    <a:gd name="T43" fmla="*/ 223 h 231"/>
                    <a:gd name="T44" fmla="*/ 40 w 58"/>
                    <a:gd name="T45" fmla="*/ 213 h 231"/>
                    <a:gd name="T46" fmla="*/ 49 w 58"/>
                    <a:gd name="T47" fmla="*/ 202 h 231"/>
                    <a:gd name="T48" fmla="*/ 53 w 58"/>
                    <a:gd name="T49" fmla="*/ 190 h 231"/>
                    <a:gd name="T50" fmla="*/ 57 w 58"/>
                    <a:gd name="T51" fmla="*/ 176 h 231"/>
                    <a:gd name="T52" fmla="*/ 58 w 58"/>
                    <a:gd name="T53" fmla="*/ 162 h 231"/>
                    <a:gd name="T54" fmla="*/ 58 w 58"/>
                    <a:gd name="T55" fmla="*/ 148 h 231"/>
                    <a:gd name="T56" fmla="*/ 57 w 58"/>
                    <a:gd name="T57" fmla="*/ 133 h 231"/>
                    <a:gd name="T58" fmla="*/ 56 w 58"/>
                    <a:gd name="T59" fmla="*/ 115 h 231"/>
                    <a:gd name="T60" fmla="*/ 52 w 58"/>
                    <a:gd name="T61" fmla="*/ 96 h 231"/>
                    <a:gd name="T62" fmla="*/ 49 w 58"/>
                    <a:gd name="T63" fmla="*/ 80 h 231"/>
                    <a:gd name="T64" fmla="*/ 42 w 58"/>
                    <a:gd name="T65" fmla="*/ 63 h 231"/>
                    <a:gd name="T66" fmla="*/ 35 w 58"/>
                    <a:gd name="T67" fmla="*/ 47 h 231"/>
                    <a:gd name="T68" fmla="*/ 25 w 58"/>
                    <a:gd name="T69" fmla="*/ 32 h 231"/>
                    <a:gd name="T70" fmla="*/ 14 w 58"/>
                    <a:gd name="T71" fmla="*/ 15 h 231"/>
                    <a:gd name="T72" fmla="*/ 1 w 58"/>
                    <a:gd name="T73" fmla="*/ 0 h 231"/>
                    <a:gd name="T74" fmla="*/ 1 w 58"/>
                    <a:gd name="T75" fmla="*/ 0 h 231"/>
                    <a:gd name="T76" fmla="*/ 1 w 58"/>
                    <a:gd name="T77" fmla="*/ 0 h 231"/>
                    <a:gd name="T78" fmla="*/ 0 w 58"/>
                    <a:gd name="T79" fmla="*/ 0 h 231"/>
                    <a:gd name="T80" fmla="*/ 0 w 58"/>
                    <a:gd name="T81" fmla="*/ 1 h 231"/>
                    <a:gd name="T82" fmla="*/ 0 w 58"/>
                    <a:gd name="T83" fmla="*/ 1 h 2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231"/>
                    <a:gd name="T128" fmla="*/ 58 w 58"/>
                    <a:gd name="T129" fmla="*/ 231 h 2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231">
                      <a:moveTo>
                        <a:pt x="0" y="1"/>
                      </a:moveTo>
                      <a:lnTo>
                        <a:pt x="10" y="13"/>
                      </a:lnTo>
                      <a:lnTo>
                        <a:pt x="18" y="27"/>
                      </a:lnTo>
                      <a:lnTo>
                        <a:pt x="27" y="40"/>
                      </a:lnTo>
                      <a:lnTo>
                        <a:pt x="33" y="53"/>
                      </a:lnTo>
                      <a:lnTo>
                        <a:pt x="38" y="68"/>
                      </a:lnTo>
                      <a:lnTo>
                        <a:pt x="41" y="81"/>
                      </a:lnTo>
                      <a:lnTo>
                        <a:pt x="44" y="96"/>
                      </a:lnTo>
                      <a:lnTo>
                        <a:pt x="45" y="112"/>
                      </a:lnTo>
                      <a:lnTo>
                        <a:pt x="45" y="126"/>
                      </a:lnTo>
                      <a:lnTo>
                        <a:pt x="44" y="140"/>
                      </a:lnTo>
                      <a:lnTo>
                        <a:pt x="41" y="155"/>
                      </a:lnTo>
                      <a:lnTo>
                        <a:pt x="39" y="169"/>
                      </a:lnTo>
                      <a:lnTo>
                        <a:pt x="35" y="184"/>
                      </a:lnTo>
                      <a:lnTo>
                        <a:pt x="29" y="198"/>
                      </a:lnTo>
                      <a:lnTo>
                        <a:pt x="19" y="210"/>
                      </a:lnTo>
                      <a:lnTo>
                        <a:pt x="7" y="221"/>
                      </a:lnTo>
                      <a:lnTo>
                        <a:pt x="5" y="225"/>
                      </a:lnTo>
                      <a:lnTo>
                        <a:pt x="5" y="228"/>
                      </a:lnTo>
                      <a:lnTo>
                        <a:pt x="7" y="231"/>
                      </a:lnTo>
                      <a:lnTo>
                        <a:pt x="12" y="231"/>
                      </a:lnTo>
                      <a:lnTo>
                        <a:pt x="28" y="223"/>
                      </a:lnTo>
                      <a:lnTo>
                        <a:pt x="40" y="213"/>
                      </a:lnTo>
                      <a:lnTo>
                        <a:pt x="49" y="202"/>
                      </a:lnTo>
                      <a:lnTo>
                        <a:pt x="53" y="190"/>
                      </a:lnTo>
                      <a:lnTo>
                        <a:pt x="57" y="176"/>
                      </a:lnTo>
                      <a:lnTo>
                        <a:pt x="58" y="162"/>
                      </a:lnTo>
                      <a:lnTo>
                        <a:pt x="58" y="148"/>
                      </a:lnTo>
                      <a:lnTo>
                        <a:pt x="57" y="133"/>
                      </a:lnTo>
                      <a:lnTo>
                        <a:pt x="56" y="115"/>
                      </a:lnTo>
                      <a:lnTo>
                        <a:pt x="52" y="96"/>
                      </a:lnTo>
                      <a:lnTo>
                        <a:pt x="49" y="80"/>
                      </a:lnTo>
                      <a:lnTo>
                        <a:pt x="42" y="63"/>
                      </a:lnTo>
                      <a:lnTo>
                        <a:pt x="35" y="47"/>
                      </a:lnTo>
                      <a:lnTo>
                        <a:pt x="25" y="32"/>
                      </a:lnTo>
                      <a:lnTo>
                        <a:pt x="14" y="15"/>
                      </a:lnTo>
                      <a:lnTo>
                        <a:pt x="1" y="0"/>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728" name="Freeform 226"/>
                <p:cNvSpPr>
                  <a:spLocks/>
                </p:cNvSpPr>
                <p:nvPr/>
              </p:nvSpPr>
              <p:spPr bwMode="auto">
                <a:xfrm>
                  <a:off x="4111" y="1869"/>
                  <a:ext cx="159" cy="74"/>
                </a:xfrm>
                <a:custGeom>
                  <a:avLst/>
                  <a:gdLst>
                    <a:gd name="T0" fmla="*/ 0 w 159"/>
                    <a:gd name="T1" fmla="*/ 73 h 74"/>
                    <a:gd name="T2" fmla="*/ 7 w 159"/>
                    <a:gd name="T3" fmla="*/ 61 h 74"/>
                    <a:gd name="T4" fmla="*/ 14 w 159"/>
                    <a:gd name="T5" fmla="*/ 49 h 74"/>
                    <a:gd name="T6" fmla="*/ 21 w 159"/>
                    <a:gd name="T7" fmla="*/ 36 h 74"/>
                    <a:gd name="T8" fmla="*/ 30 w 159"/>
                    <a:gd name="T9" fmla="*/ 25 h 74"/>
                    <a:gd name="T10" fmla="*/ 35 w 159"/>
                    <a:gd name="T11" fmla="*/ 21 h 74"/>
                    <a:gd name="T12" fmla="*/ 39 w 159"/>
                    <a:gd name="T13" fmla="*/ 18 h 74"/>
                    <a:gd name="T14" fmla="*/ 46 w 159"/>
                    <a:gd name="T15" fmla="*/ 16 h 74"/>
                    <a:gd name="T16" fmla="*/ 52 w 159"/>
                    <a:gd name="T17" fmla="*/ 15 h 74"/>
                    <a:gd name="T18" fmla="*/ 56 w 159"/>
                    <a:gd name="T19" fmla="*/ 15 h 74"/>
                    <a:gd name="T20" fmla="*/ 64 w 159"/>
                    <a:gd name="T21" fmla="*/ 15 h 74"/>
                    <a:gd name="T22" fmla="*/ 70 w 159"/>
                    <a:gd name="T23" fmla="*/ 16 h 74"/>
                    <a:gd name="T24" fmla="*/ 76 w 159"/>
                    <a:gd name="T25" fmla="*/ 17 h 74"/>
                    <a:gd name="T26" fmla="*/ 86 w 159"/>
                    <a:gd name="T27" fmla="*/ 19 h 74"/>
                    <a:gd name="T28" fmla="*/ 97 w 159"/>
                    <a:gd name="T29" fmla="*/ 21 h 74"/>
                    <a:gd name="T30" fmla="*/ 106 w 159"/>
                    <a:gd name="T31" fmla="*/ 24 h 74"/>
                    <a:gd name="T32" fmla="*/ 116 w 159"/>
                    <a:gd name="T33" fmla="*/ 27 h 74"/>
                    <a:gd name="T34" fmla="*/ 126 w 159"/>
                    <a:gd name="T35" fmla="*/ 29 h 74"/>
                    <a:gd name="T36" fmla="*/ 137 w 159"/>
                    <a:gd name="T37" fmla="*/ 31 h 74"/>
                    <a:gd name="T38" fmla="*/ 147 w 159"/>
                    <a:gd name="T39" fmla="*/ 32 h 74"/>
                    <a:gd name="T40" fmla="*/ 158 w 159"/>
                    <a:gd name="T41" fmla="*/ 31 h 74"/>
                    <a:gd name="T42" fmla="*/ 159 w 159"/>
                    <a:gd name="T43" fmla="*/ 31 h 74"/>
                    <a:gd name="T44" fmla="*/ 159 w 159"/>
                    <a:gd name="T45" fmla="*/ 29 h 74"/>
                    <a:gd name="T46" fmla="*/ 159 w 159"/>
                    <a:gd name="T47" fmla="*/ 28 h 74"/>
                    <a:gd name="T48" fmla="*/ 158 w 159"/>
                    <a:gd name="T49" fmla="*/ 28 h 74"/>
                    <a:gd name="T50" fmla="*/ 144 w 159"/>
                    <a:gd name="T51" fmla="*/ 27 h 74"/>
                    <a:gd name="T52" fmla="*/ 131 w 159"/>
                    <a:gd name="T53" fmla="*/ 24 h 74"/>
                    <a:gd name="T54" fmla="*/ 116 w 159"/>
                    <a:gd name="T55" fmla="*/ 18 h 74"/>
                    <a:gd name="T56" fmla="*/ 102 w 159"/>
                    <a:gd name="T57" fmla="*/ 12 h 74"/>
                    <a:gd name="T58" fmla="*/ 87 w 159"/>
                    <a:gd name="T59" fmla="*/ 7 h 74"/>
                    <a:gd name="T60" fmla="*/ 72 w 159"/>
                    <a:gd name="T61" fmla="*/ 2 h 74"/>
                    <a:gd name="T62" fmla="*/ 59 w 159"/>
                    <a:gd name="T63" fmla="*/ 0 h 74"/>
                    <a:gd name="T64" fmla="*/ 47 w 159"/>
                    <a:gd name="T65" fmla="*/ 4 h 74"/>
                    <a:gd name="T66" fmla="*/ 37 w 159"/>
                    <a:gd name="T67" fmla="*/ 9 h 74"/>
                    <a:gd name="T68" fmla="*/ 30 w 159"/>
                    <a:gd name="T69" fmla="*/ 17 h 74"/>
                    <a:gd name="T70" fmla="*/ 22 w 159"/>
                    <a:gd name="T71" fmla="*/ 25 h 74"/>
                    <a:gd name="T72" fmla="*/ 18 w 159"/>
                    <a:gd name="T73" fmla="*/ 34 h 74"/>
                    <a:gd name="T74" fmla="*/ 13 w 159"/>
                    <a:gd name="T75" fmla="*/ 45 h 74"/>
                    <a:gd name="T76" fmla="*/ 9 w 159"/>
                    <a:gd name="T77" fmla="*/ 55 h 74"/>
                    <a:gd name="T78" fmla="*/ 4 w 159"/>
                    <a:gd name="T79" fmla="*/ 65 h 74"/>
                    <a:gd name="T80" fmla="*/ 0 w 159"/>
                    <a:gd name="T81" fmla="*/ 74 h 74"/>
                    <a:gd name="T82" fmla="*/ 0 w 159"/>
                    <a:gd name="T83" fmla="*/ 74 h 74"/>
                    <a:gd name="T84" fmla="*/ 0 w 159"/>
                    <a:gd name="T85" fmla="*/ 74 h 74"/>
                    <a:gd name="T86" fmla="*/ 0 w 159"/>
                    <a:gd name="T87" fmla="*/ 74 h 74"/>
                    <a:gd name="T88" fmla="*/ 0 w 159"/>
                    <a:gd name="T89" fmla="*/ 73 h 74"/>
                    <a:gd name="T90" fmla="*/ 0 w 159"/>
                    <a:gd name="T91" fmla="*/ 7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9"/>
                    <a:gd name="T139" fmla="*/ 0 h 74"/>
                    <a:gd name="T140" fmla="*/ 159 w 1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9" h="74">
                      <a:moveTo>
                        <a:pt x="0" y="73"/>
                      </a:moveTo>
                      <a:lnTo>
                        <a:pt x="7" y="61"/>
                      </a:lnTo>
                      <a:lnTo>
                        <a:pt x="14" y="49"/>
                      </a:lnTo>
                      <a:lnTo>
                        <a:pt x="21" y="36"/>
                      </a:lnTo>
                      <a:lnTo>
                        <a:pt x="30" y="25"/>
                      </a:lnTo>
                      <a:lnTo>
                        <a:pt x="35" y="21"/>
                      </a:lnTo>
                      <a:lnTo>
                        <a:pt x="39" y="18"/>
                      </a:lnTo>
                      <a:lnTo>
                        <a:pt x="46" y="16"/>
                      </a:lnTo>
                      <a:lnTo>
                        <a:pt x="52" y="15"/>
                      </a:lnTo>
                      <a:lnTo>
                        <a:pt x="56" y="15"/>
                      </a:lnTo>
                      <a:lnTo>
                        <a:pt x="64" y="15"/>
                      </a:lnTo>
                      <a:lnTo>
                        <a:pt x="70" y="16"/>
                      </a:lnTo>
                      <a:lnTo>
                        <a:pt x="76" y="17"/>
                      </a:lnTo>
                      <a:lnTo>
                        <a:pt x="86" y="19"/>
                      </a:lnTo>
                      <a:lnTo>
                        <a:pt x="97" y="21"/>
                      </a:lnTo>
                      <a:lnTo>
                        <a:pt x="106" y="24"/>
                      </a:lnTo>
                      <a:lnTo>
                        <a:pt x="116" y="27"/>
                      </a:lnTo>
                      <a:lnTo>
                        <a:pt x="126" y="29"/>
                      </a:lnTo>
                      <a:lnTo>
                        <a:pt x="137" y="31"/>
                      </a:lnTo>
                      <a:lnTo>
                        <a:pt x="147" y="32"/>
                      </a:lnTo>
                      <a:lnTo>
                        <a:pt x="158" y="31"/>
                      </a:lnTo>
                      <a:lnTo>
                        <a:pt x="159" y="31"/>
                      </a:lnTo>
                      <a:lnTo>
                        <a:pt x="159" y="29"/>
                      </a:lnTo>
                      <a:lnTo>
                        <a:pt x="159" y="28"/>
                      </a:lnTo>
                      <a:lnTo>
                        <a:pt x="158" y="28"/>
                      </a:lnTo>
                      <a:lnTo>
                        <a:pt x="144" y="27"/>
                      </a:lnTo>
                      <a:lnTo>
                        <a:pt x="131" y="24"/>
                      </a:lnTo>
                      <a:lnTo>
                        <a:pt x="116" y="18"/>
                      </a:lnTo>
                      <a:lnTo>
                        <a:pt x="102" y="12"/>
                      </a:lnTo>
                      <a:lnTo>
                        <a:pt x="87" y="7"/>
                      </a:lnTo>
                      <a:lnTo>
                        <a:pt x="72" y="2"/>
                      </a:lnTo>
                      <a:lnTo>
                        <a:pt x="59" y="0"/>
                      </a:lnTo>
                      <a:lnTo>
                        <a:pt x="47" y="4"/>
                      </a:lnTo>
                      <a:lnTo>
                        <a:pt x="37" y="9"/>
                      </a:lnTo>
                      <a:lnTo>
                        <a:pt x="30" y="17"/>
                      </a:lnTo>
                      <a:lnTo>
                        <a:pt x="22" y="25"/>
                      </a:lnTo>
                      <a:lnTo>
                        <a:pt x="18" y="34"/>
                      </a:lnTo>
                      <a:lnTo>
                        <a:pt x="13" y="45"/>
                      </a:lnTo>
                      <a:lnTo>
                        <a:pt x="9" y="55"/>
                      </a:lnTo>
                      <a:lnTo>
                        <a:pt x="4" y="65"/>
                      </a:lnTo>
                      <a:lnTo>
                        <a:pt x="0" y="74"/>
                      </a:lnTo>
                      <a:lnTo>
                        <a:pt x="0" y="73"/>
                      </a:lnTo>
                      <a:close/>
                    </a:path>
                  </a:pathLst>
                </a:custGeom>
                <a:solidFill>
                  <a:srgbClr val="000000"/>
                </a:solidFill>
                <a:ln w="9525">
                  <a:noFill/>
                  <a:round/>
                  <a:headEnd/>
                  <a:tailEnd/>
                </a:ln>
              </p:spPr>
              <p:txBody>
                <a:bodyPr/>
                <a:lstStyle/>
                <a:p>
                  <a:endParaRPr lang="en-US">
                    <a:solidFill>
                      <a:srgbClr val="000000"/>
                    </a:solidFill>
                  </a:endParaRPr>
                </a:p>
              </p:txBody>
            </p:sp>
            <p:sp>
              <p:nvSpPr>
                <p:cNvPr id="25729" name="Freeform 227"/>
                <p:cNvSpPr>
                  <a:spLocks/>
                </p:cNvSpPr>
                <p:nvPr/>
              </p:nvSpPr>
              <p:spPr bwMode="auto">
                <a:xfrm>
                  <a:off x="4152" y="1890"/>
                  <a:ext cx="98" cy="44"/>
                </a:xfrm>
                <a:custGeom>
                  <a:avLst/>
                  <a:gdLst>
                    <a:gd name="T0" fmla="*/ 0 w 98"/>
                    <a:gd name="T1" fmla="*/ 0 h 44"/>
                    <a:gd name="T2" fmla="*/ 3 w 98"/>
                    <a:gd name="T3" fmla="*/ 7 h 44"/>
                    <a:gd name="T4" fmla="*/ 8 w 98"/>
                    <a:gd name="T5" fmla="*/ 14 h 44"/>
                    <a:gd name="T6" fmla="*/ 13 w 98"/>
                    <a:gd name="T7" fmla="*/ 21 h 44"/>
                    <a:gd name="T8" fmla="*/ 19 w 98"/>
                    <a:gd name="T9" fmla="*/ 29 h 44"/>
                    <a:gd name="T10" fmla="*/ 26 w 98"/>
                    <a:gd name="T11" fmla="*/ 35 h 44"/>
                    <a:gd name="T12" fmla="*/ 34 w 98"/>
                    <a:gd name="T13" fmla="*/ 40 h 44"/>
                    <a:gd name="T14" fmla="*/ 42 w 98"/>
                    <a:gd name="T15" fmla="*/ 43 h 44"/>
                    <a:gd name="T16" fmla="*/ 52 w 98"/>
                    <a:gd name="T17" fmla="*/ 44 h 44"/>
                    <a:gd name="T18" fmla="*/ 62 w 98"/>
                    <a:gd name="T19" fmla="*/ 43 h 44"/>
                    <a:gd name="T20" fmla="*/ 70 w 98"/>
                    <a:gd name="T21" fmla="*/ 41 h 44"/>
                    <a:gd name="T22" fmla="*/ 78 w 98"/>
                    <a:gd name="T23" fmla="*/ 38 h 44"/>
                    <a:gd name="T24" fmla="*/ 84 w 98"/>
                    <a:gd name="T25" fmla="*/ 34 h 44"/>
                    <a:gd name="T26" fmla="*/ 90 w 98"/>
                    <a:gd name="T27" fmla="*/ 30 h 44"/>
                    <a:gd name="T28" fmla="*/ 93 w 98"/>
                    <a:gd name="T29" fmla="*/ 24 h 44"/>
                    <a:gd name="T30" fmla="*/ 97 w 98"/>
                    <a:gd name="T31" fmla="*/ 16 h 44"/>
                    <a:gd name="T32" fmla="*/ 98 w 98"/>
                    <a:gd name="T33" fmla="*/ 8 h 44"/>
                    <a:gd name="T34" fmla="*/ 98 w 98"/>
                    <a:gd name="T35" fmla="*/ 7 h 44"/>
                    <a:gd name="T36" fmla="*/ 96 w 98"/>
                    <a:gd name="T37" fmla="*/ 6 h 44"/>
                    <a:gd name="T38" fmla="*/ 95 w 98"/>
                    <a:gd name="T39" fmla="*/ 6 h 44"/>
                    <a:gd name="T40" fmla="*/ 92 w 98"/>
                    <a:gd name="T41" fmla="*/ 7 h 44"/>
                    <a:gd name="T42" fmla="*/ 87 w 98"/>
                    <a:gd name="T43" fmla="*/ 11 h 44"/>
                    <a:gd name="T44" fmla="*/ 84 w 98"/>
                    <a:gd name="T45" fmla="*/ 16 h 44"/>
                    <a:gd name="T46" fmla="*/ 78 w 98"/>
                    <a:gd name="T47" fmla="*/ 20 h 44"/>
                    <a:gd name="T48" fmla="*/ 72 w 98"/>
                    <a:gd name="T49" fmla="*/ 24 h 44"/>
                    <a:gd name="T50" fmla="*/ 64 w 98"/>
                    <a:gd name="T51" fmla="*/ 26 h 44"/>
                    <a:gd name="T52" fmla="*/ 58 w 98"/>
                    <a:gd name="T53" fmla="*/ 26 h 44"/>
                    <a:gd name="T54" fmla="*/ 51 w 98"/>
                    <a:gd name="T55" fmla="*/ 27 h 44"/>
                    <a:gd name="T56" fmla="*/ 43 w 98"/>
                    <a:gd name="T57" fmla="*/ 26 h 44"/>
                    <a:gd name="T58" fmla="*/ 37 w 98"/>
                    <a:gd name="T59" fmla="*/ 25 h 44"/>
                    <a:gd name="T60" fmla="*/ 30 w 98"/>
                    <a:gd name="T61" fmla="*/ 22 h 44"/>
                    <a:gd name="T62" fmla="*/ 24 w 98"/>
                    <a:gd name="T63" fmla="*/ 19 h 44"/>
                    <a:gd name="T64" fmla="*/ 19 w 98"/>
                    <a:gd name="T65" fmla="*/ 15 h 44"/>
                    <a:gd name="T66" fmla="*/ 13 w 98"/>
                    <a:gd name="T67" fmla="*/ 12 h 44"/>
                    <a:gd name="T68" fmla="*/ 8 w 98"/>
                    <a:gd name="T69" fmla="*/ 8 h 44"/>
                    <a:gd name="T70" fmla="*/ 5 w 98"/>
                    <a:gd name="T71" fmla="*/ 4 h 44"/>
                    <a:gd name="T72" fmla="*/ 0 w 98"/>
                    <a:gd name="T73" fmla="*/ 0 h 44"/>
                    <a:gd name="T74" fmla="*/ 0 w 98"/>
                    <a:gd name="T75" fmla="*/ 0 h 44"/>
                    <a:gd name="T76" fmla="*/ 0 w 98"/>
                    <a:gd name="T77" fmla="*/ 0 h 44"/>
                    <a:gd name="T78" fmla="*/ 0 w 98"/>
                    <a:gd name="T79" fmla="*/ 0 h 44"/>
                    <a:gd name="T80" fmla="*/ 0 w 98"/>
                    <a:gd name="T81" fmla="*/ 0 h 44"/>
                    <a:gd name="T82" fmla="*/ 0 w 98"/>
                    <a:gd name="T83" fmla="*/ 0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8"/>
                    <a:gd name="T127" fmla="*/ 0 h 44"/>
                    <a:gd name="T128" fmla="*/ 98 w 98"/>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8" h="44">
                      <a:moveTo>
                        <a:pt x="0" y="0"/>
                      </a:moveTo>
                      <a:lnTo>
                        <a:pt x="3" y="7"/>
                      </a:lnTo>
                      <a:lnTo>
                        <a:pt x="8" y="14"/>
                      </a:lnTo>
                      <a:lnTo>
                        <a:pt x="13" y="21"/>
                      </a:lnTo>
                      <a:lnTo>
                        <a:pt x="19" y="29"/>
                      </a:lnTo>
                      <a:lnTo>
                        <a:pt x="26" y="35"/>
                      </a:lnTo>
                      <a:lnTo>
                        <a:pt x="34" y="40"/>
                      </a:lnTo>
                      <a:lnTo>
                        <a:pt x="42" y="43"/>
                      </a:lnTo>
                      <a:lnTo>
                        <a:pt x="52" y="44"/>
                      </a:lnTo>
                      <a:lnTo>
                        <a:pt x="62" y="43"/>
                      </a:lnTo>
                      <a:lnTo>
                        <a:pt x="70" y="41"/>
                      </a:lnTo>
                      <a:lnTo>
                        <a:pt x="78" y="38"/>
                      </a:lnTo>
                      <a:lnTo>
                        <a:pt x="84" y="34"/>
                      </a:lnTo>
                      <a:lnTo>
                        <a:pt x="90" y="30"/>
                      </a:lnTo>
                      <a:lnTo>
                        <a:pt x="93" y="24"/>
                      </a:lnTo>
                      <a:lnTo>
                        <a:pt x="97" y="16"/>
                      </a:lnTo>
                      <a:lnTo>
                        <a:pt x="98" y="8"/>
                      </a:lnTo>
                      <a:lnTo>
                        <a:pt x="98" y="7"/>
                      </a:lnTo>
                      <a:lnTo>
                        <a:pt x="96" y="6"/>
                      </a:lnTo>
                      <a:lnTo>
                        <a:pt x="95" y="6"/>
                      </a:lnTo>
                      <a:lnTo>
                        <a:pt x="92" y="7"/>
                      </a:lnTo>
                      <a:lnTo>
                        <a:pt x="87" y="11"/>
                      </a:lnTo>
                      <a:lnTo>
                        <a:pt x="84" y="16"/>
                      </a:lnTo>
                      <a:lnTo>
                        <a:pt x="78" y="20"/>
                      </a:lnTo>
                      <a:lnTo>
                        <a:pt x="72" y="24"/>
                      </a:lnTo>
                      <a:lnTo>
                        <a:pt x="64" y="26"/>
                      </a:lnTo>
                      <a:lnTo>
                        <a:pt x="58" y="26"/>
                      </a:lnTo>
                      <a:lnTo>
                        <a:pt x="51" y="27"/>
                      </a:lnTo>
                      <a:lnTo>
                        <a:pt x="43" y="26"/>
                      </a:lnTo>
                      <a:lnTo>
                        <a:pt x="37" y="25"/>
                      </a:lnTo>
                      <a:lnTo>
                        <a:pt x="30" y="22"/>
                      </a:lnTo>
                      <a:lnTo>
                        <a:pt x="24" y="19"/>
                      </a:lnTo>
                      <a:lnTo>
                        <a:pt x="19" y="15"/>
                      </a:lnTo>
                      <a:lnTo>
                        <a:pt x="13" y="12"/>
                      </a:lnTo>
                      <a:lnTo>
                        <a:pt x="8" y="8"/>
                      </a:lnTo>
                      <a:lnTo>
                        <a:pt x="5" y="4"/>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730" name="Freeform 228"/>
                <p:cNvSpPr>
                  <a:spLocks/>
                </p:cNvSpPr>
                <p:nvPr/>
              </p:nvSpPr>
              <p:spPr bwMode="auto">
                <a:xfrm>
                  <a:off x="4256" y="1693"/>
                  <a:ext cx="65" cy="76"/>
                </a:xfrm>
                <a:custGeom>
                  <a:avLst/>
                  <a:gdLst>
                    <a:gd name="T0" fmla="*/ 0 w 65"/>
                    <a:gd name="T1" fmla="*/ 76 h 76"/>
                    <a:gd name="T2" fmla="*/ 9 w 65"/>
                    <a:gd name="T3" fmla="*/ 74 h 76"/>
                    <a:gd name="T4" fmla="*/ 16 w 65"/>
                    <a:gd name="T5" fmla="*/ 73 h 76"/>
                    <a:gd name="T6" fmla="*/ 24 w 65"/>
                    <a:gd name="T7" fmla="*/ 71 h 76"/>
                    <a:gd name="T8" fmla="*/ 31 w 65"/>
                    <a:gd name="T9" fmla="*/ 69 h 76"/>
                    <a:gd name="T10" fmla="*/ 38 w 65"/>
                    <a:gd name="T11" fmla="*/ 66 h 76"/>
                    <a:gd name="T12" fmla="*/ 45 w 65"/>
                    <a:gd name="T13" fmla="*/ 62 h 76"/>
                    <a:gd name="T14" fmla="*/ 52 w 65"/>
                    <a:gd name="T15" fmla="*/ 58 h 76"/>
                    <a:gd name="T16" fmla="*/ 58 w 65"/>
                    <a:gd name="T17" fmla="*/ 52 h 76"/>
                    <a:gd name="T18" fmla="*/ 65 w 65"/>
                    <a:gd name="T19" fmla="*/ 40 h 76"/>
                    <a:gd name="T20" fmla="*/ 65 w 65"/>
                    <a:gd name="T21" fmla="*/ 27 h 76"/>
                    <a:gd name="T22" fmla="*/ 59 w 65"/>
                    <a:gd name="T23" fmla="*/ 15 h 76"/>
                    <a:gd name="T24" fmla="*/ 52 w 65"/>
                    <a:gd name="T25" fmla="*/ 2 h 76"/>
                    <a:gd name="T26" fmla="*/ 47 w 65"/>
                    <a:gd name="T27" fmla="*/ 0 h 76"/>
                    <a:gd name="T28" fmla="*/ 42 w 65"/>
                    <a:gd name="T29" fmla="*/ 2 h 76"/>
                    <a:gd name="T30" fmla="*/ 38 w 65"/>
                    <a:gd name="T31" fmla="*/ 6 h 76"/>
                    <a:gd name="T32" fmla="*/ 38 w 65"/>
                    <a:gd name="T33" fmla="*/ 10 h 76"/>
                    <a:gd name="T34" fmla="*/ 39 w 65"/>
                    <a:gd name="T35" fmla="*/ 19 h 76"/>
                    <a:gd name="T36" fmla="*/ 42 w 65"/>
                    <a:gd name="T37" fmla="*/ 27 h 76"/>
                    <a:gd name="T38" fmla="*/ 42 w 65"/>
                    <a:gd name="T39" fmla="*/ 35 h 76"/>
                    <a:gd name="T40" fmla="*/ 42 w 65"/>
                    <a:gd name="T41" fmla="*/ 43 h 76"/>
                    <a:gd name="T42" fmla="*/ 41 w 65"/>
                    <a:gd name="T43" fmla="*/ 49 h 76"/>
                    <a:gd name="T44" fmla="*/ 37 w 65"/>
                    <a:gd name="T45" fmla="*/ 54 h 76"/>
                    <a:gd name="T46" fmla="*/ 32 w 65"/>
                    <a:gd name="T47" fmla="*/ 60 h 76"/>
                    <a:gd name="T48" fmla="*/ 27 w 65"/>
                    <a:gd name="T49" fmla="*/ 64 h 76"/>
                    <a:gd name="T50" fmla="*/ 21 w 65"/>
                    <a:gd name="T51" fmla="*/ 68 h 76"/>
                    <a:gd name="T52" fmla="*/ 14 w 65"/>
                    <a:gd name="T53" fmla="*/ 71 h 76"/>
                    <a:gd name="T54" fmla="*/ 8 w 65"/>
                    <a:gd name="T55" fmla="*/ 73 h 76"/>
                    <a:gd name="T56" fmla="*/ 2 w 65"/>
                    <a:gd name="T57" fmla="*/ 75 h 76"/>
                    <a:gd name="T58" fmla="*/ 0 w 65"/>
                    <a:gd name="T59" fmla="*/ 75 h 76"/>
                    <a:gd name="T60" fmla="*/ 0 w 65"/>
                    <a:gd name="T61" fmla="*/ 75 h 76"/>
                    <a:gd name="T62" fmla="*/ 0 w 65"/>
                    <a:gd name="T63" fmla="*/ 76 h 76"/>
                    <a:gd name="T64" fmla="*/ 0 w 65"/>
                    <a:gd name="T65" fmla="*/ 76 h 76"/>
                    <a:gd name="T66" fmla="*/ 0 w 65"/>
                    <a:gd name="T67" fmla="*/ 7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
                    <a:gd name="T103" fmla="*/ 0 h 76"/>
                    <a:gd name="T104" fmla="*/ 65 w 65"/>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 h="76">
                      <a:moveTo>
                        <a:pt x="0" y="76"/>
                      </a:moveTo>
                      <a:lnTo>
                        <a:pt x="9" y="74"/>
                      </a:lnTo>
                      <a:lnTo>
                        <a:pt x="16" y="73"/>
                      </a:lnTo>
                      <a:lnTo>
                        <a:pt x="24" y="71"/>
                      </a:lnTo>
                      <a:lnTo>
                        <a:pt x="31" y="69"/>
                      </a:lnTo>
                      <a:lnTo>
                        <a:pt x="38" y="66"/>
                      </a:lnTo>
                      <a:lnTo>
                        <a:pt x="45" y="62"/>
                      </a:lnTo>
                      <a:lnTo>
                        <a:pt x="52" y="58"/>
                      </a:lnTo>
                      <a:lnTo>
                        <a:pt x="58" y="52"/>
                      </a:lnTo>
                      <a:lnTo>
                        <a:pt x="65" y="40"/>
                      </a:lnTo>
                      <a:lnTo>
                        <a:pt x="65" y="27"/>
                      </a:lnTo>
                      <a:lnTo>
                        <a:pt x="59" y="15"/>
                      </a:lnTo>
                      <a:lnTo>
                        <a:pt x="52" y="2"/>
                      </a:lnTo>
                      <a:lnTo>
                        <a:pt x="47" y="0"/>
                      </a:lnTo>
                      <a:lnTo>
                        <a:pt x="42" y="2"/>
                      </a:lnTo>
                      <a:lnTo>
                        <a:pt x="38" y="6"/>
                      </a:lnTo>
                      <a:lnTo>
                        <a:pt x="38" y="10"/>
                      </a:lnTo>
                      <a:lnTo>
                        <a:pt x="39" y="19"/>
                      </a:lnTo>
                      <a:lnTo>
                        <a:pt x="42" y="27"/>
                      </a:lnTo>
                      <a:lnTo>
                        <a:pt x="42" y="35"/>
                      </a:lnTo>
                      <a:lnTo>
                        <a:pt x="42" y="43"/>
                      </a:lnTo>
                      <a:lnTo>
                        <a:pt x="41" y="49"/>
                      </a:lnTo>
                      <a:lnTo>
                        <a:pt x="37" y="54"/>
                      </a:lnTo>
                      <a:lnTo>
                        <a:pt x="32" y="60"/>
                      </a:lnTo>
                      <a:lnTo>
                        <a:pt x="27" y="64"/>
                      </a:lnTo>
                      <a:lnTo>
                        <a:pt x="21" y="68"/>
                      </a:lnTo>
                      <a:lnTo>
                        <a:pt x="14" y="71"/>
                      </a:lnTo>
                      <a:lnTo>
                        <a:pt x="8" y="73"/>
                      </a:lnTo>
                      <a:lnTo>
                        <a:pt x="2" y="75"/>
                      </a:lnTo>
                      <a:lnTo>
                        <a:pt x="0" y="75"/>
                      </a:lnTo>
                      <a:lnTo>
                        <a:pt x="0" y="76"/>
                      </a:lnTo>
                      <a:close/>
                    </a:path>
                  </a:pathLst>
                </a:custGeom>
                <a:solidFill>
                  <a:srgbClr val="000000"/>
                </a:solidFill>
                <a:ln w="9525">
                  <a:noFill/>
                  <a:round/>
                  <a:headEnd/>
                  <a:tailEnd/>
                </a:ln>
              </p:spPr>
              <p:txBody>
                <a:bodyPr/>
                <a:lstStyle/>
                <a:p>
                  <a:endParaRPr lang="en-US">
                    <a:solidFill>
                      <a:srgbClr val="000000"/>
                    </a:solidFill>
                  </a:endParaRPr>
                </a:p>
              </p:txBody>
            </p:sp>
            <p:sp>
              <p:nvSpPr>
                <p:cNvPr id="25731" name="Freeform 229"/>
                <p:cNvSpPr>
                  <a:spLocks/>
                </p:cNvSpPr>
                <p:nvPr/>
              </p:nvSpPr>
              <p:spPr bwMode="auto">
                <a:xfrm>
                  <a:off x="4175" y="1879"/>
                  <a:ext cx="39" cy="33"/>
                </a:xfrm>
                <a:custGeom>
                  <a:avLst/>
                  <a:gdLst>
                    <a:gd name="T0" fmla="*/ 0 w 39"/>
                    <a:gd name="T1" fmla="*/ 18 h 33"/>
                    <a:gd name="T2" fmla="*/ 1 w 39"/>
                    <a:gd name="T3" fmla="*/ 19 h 33"/>
                    <a:gd name="T4" fmla="*/ 3 w 39"/>
                    <a:gd name="T5" fmla="*/ 21 h 33"/>
                    <a:gd name="T6" fmla="*/ 5 w 39"/>
                    <a:gd name="T7" fmla="*/ 22 h 33"/>
                    <a:gd name="T8" fmla="*/ 6 w 39"/>
                    <a:gd name="T9" fmla="*/ 24 h 33"/>
                    <a:gd name="T10" fmla="*/ 8 w 39"/>
                    <a:gd name="T11" fmla="*/ 25 h 33"/>
                    <a:gd name="T12" fmla="*/ 10 w 39"/>
                    <a:gd name="T13" fmla="*/ 27 h 33"/>
                    <a:gd name="T14" fmla="*/ 12 w 39"/>
                    <a:gd name="T15" fmla="*/ 28 h 33"/>
                    <a:gd name="T16" fmla="*/ 13 w 39"/>
                    <a:gd name="T17" fmla="*/ 30 h 33"/>
                    <a:gd name="T18" fmla="*/ 17 w 39"/>
                    <a:gd name="T19" fmla="*/ 32 h 33"/>
                    <a:gd name="T20" fmla="*/ 22 w 39"/>
                    <a:gd name="T21" fmla="*/ 33 h 33"/>
                    <a:gd name="T22" fmla="*/ 25 w 39"/>
                    <a:gd name="T23" fmla="*/ 33 h 33"/>
                    <a:gd name="T24" fmla="*/ 30 w 39"/>
                    <a:gd name="T25" fmla="*/ 32 h 33"/>
                    <a:gd name="T26" fmla="*/ 38 w 39"/>
                    <a:gd name="T27" fmla="*/ 25 h 33"/>
                    <a:gd name="T28" fmla="*/ 39 w 39"/>
                    <a:gd name="T29" fmla="*/ 17 h 33"/>
                    <a:gd name="T30" fmla="*/ 36 w 39"/>
                    <a:gd name="T31" fmla="*/ 9 h 33"/>
                    <a:gd name="T32" fmla="*/ 31 w 39"/>
                    <a:gd name="T33" fmla="*/ 1 h 33"/>
                    <a:gd name="T34" fmla="*/ 30 w 39"/>
                    <a:gd name="T35" fmla="*/ 0 h 33"/>
                    <a:gd name="T36" fmla="*/ 28 w 39"/>
                    <a:gd name="T37" fmla="*/ 1 h 33"/>
                    <a:gd name="T38" fmla="*/ 27 w 39"/>
                    <a:gd name="T39" fmla="*/ 2 h 33"/>
                    <a:gd name="T40" fmla="*/ 25 w 39"/>
                    <a:gd name="T41" fmla="*/ 4 h 33"/>
                    <a:gd name="T42" fmla="*/ 27 w 39"/>
                    <a:gd name="T43" fmla="*/ 9 h 33"/>
                    <a:gd name="T44" fmla="*/ 28 w 39"/>
                    <a:gd name="T45" fmla="*/ 15 h 33"/>
                    <a:gd name="T46" fmla="*/ 28 w 39"/>
                    <a:gd name="T47" fmla="*/ 21 h 33"/>
                    <a:gd name="T48" fmla="*/ 27 w 39"/>
                    <a:gd name="T49" fmla="*/ 26 h 33"/>
                    <a:gd name="T50" fmla="*/ 25 w 39"/>
                    <a:gd name="T51" fmla="*/ 27 h 33"/>
                    <a:gd name="T52" fmla="*/ 23 w 39"/>
                    <a:gd name="T53" fmla="*/ 27 h 33"/>
                    <a:gd name="T54" fmla="*/ 20 w 39"/>
                    <a:gd name="T55" fmla="*/ 27 h 33"/>
                    <a:gd name="T56" fmla="*/ 19 w 39"/>
                    <a:gd name="T57" fmla="*/ 27 h 33"/>
                    <a:gd name="T58" fmla="*/ 17 w 39"/>
                    <a:gd name="T59" fmla="*/ 27 h 33"/>
                    <a:gd name="T60" fmla="*/ 14 w 39"/>
                    <a:gd name="T61" fmla="*/ 26 h 33"/>
                    <a:gd name="T62" fmla="*/ 13 w 39"/>
                    <a:gd name="T63" fmla="*/ 26 h 33"/>
                    <a:gd name="T64" fmla="*/ 11 w 39"/>
                    <a:gd name="T65" fmla="*/ 25 h 33"/>
                    <a:gd name="T66" fmla="*/ 8 w 39"/>
                    <a:gd name="T67" fmla="*/ 23 h 33"/>
                    <a:gd name="T68" fmla="*/ 6 w 39"/>
                    <a:gd name="T69" fmla="*/ 22 h 33"/>
                    <a:gd name="T70" fmla="*/ 3 w 39"/>
                    <a:gd name="T71" fmla="*/ 20 h 33"/>
                    <a:gd name="T72" fmla="*/ 1 w 39"/>
                    <a:gd name="T73" fmla="*/ 18 h 33"/>
                    <a:gd name="T74" fmla="*/ 1 w 39"/>
                    <a:gd name="T75" fmla="*/ 18 h 33"/>
                    <a:gd name="T76" fmla="*/ 1 w 39"/>
                    <a:gd name="T77" fmla="*/ 18 h 33"/>
                    <a:gd name="T78" fmla="*/ 0 w 39"/>
                    <a:gd name="T79" fmla="*/ 18 h 33"/>
                    <a:gd name="T80" fmla="*/ 0 w 39"/>
                    <a:gd name="T81" fmla="*/ 18 h 33"/>
                    <a:gd name="T82" fmla="*/ 0 w 39"/>
                    <a:gd name="T83" fmla="*/ 18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
                    <a:gd name="T127" fmla="*/ 0 h 33"/>
                    <a:gd name="T128" fmla="*/ 39 w 39"/>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 h="33">
                      <a:moveTo>
                        <a:pt x="0" y="18"/>
                      </a:moveTo>
                      <a:lnTo>
                        <a:pt x="1" y="19"/>
                      </a:lnTo>
                      <a:lnTo>
                        <a:pt x="3" y="21"/>
                      </a:lnTo>
                      <a:lnTo>
                        <a:pt x="5" y="22"/>
                      </a:lnTo>
                      <a:lnTo>
                        <a:pt x="6" y="24"/>
                      </a:lnTo>
                      <a:lnTo>
                        <a:pt x="8" y="25"/>
                      </a:lnTo>
                      <a:lnTo>
                        <a:pt x="10" y="27"/>
                      </a:lnTo>
                      <a:lnTo>
                        <a:pt x="12" y="28"/>
                      </a:lnTo>
                      <a:lnTo>
                        <a:pt x="13" y="30"/>
                      </a:lnTo>
                      <a:lnTo>
                        <a:pt x="17" y="32"/>
                      </a:lnTo>
                      <a:lnTo>
                        <a:pt x="22" y="33"/>
                      </a:lnTo>
                      <a:lnTo>
                        <a:pt x="25" y="33"/>
                      </a:lnTo>
                      <a:lnTo>
                        <a:pt x="30" y="32"/>
                      </a:lnTo>
                      <a:lnTo>
                        <a:pt x="38" y="25"/>
                      </a:lnTo>
                      <a:lnTo>
                        <a:pt x="39" y="17"/>
                      </a:lnTo>
                      <a:lnTo>
                        <a:pt x="36" y="9"/>
                      </a:lnTo>
                      <a:lnTo>
                        <a:pt x="31" y="1"/>
                      </a:lnTo>
                      <a:lnTo>
                        <a:pt x="30" y="0"/>
                      </a:lnTo>
                      <a:lnTo>
                        <a:pt x="28" y="1"/>
                      </a:lnTo>
                      <a:lnTo>
                        <a:pt x="27" y="2"/>
                      </a:lnTo>
                      <a:lnTo>
                        <a:pt x="25" y="4"/>
                      </a:lnTo>
                      <a:lnTo>
                        <a:pt x="27" y="9"/>
                      </a:lnTo>
                      <a:lnTo>
                        <a:pt x="28" y="15"/>
                      </a:lnTo>
                      <a:lnTo>
                        <a:pt x="28" y="21"/>
                      </a:lnTo>
                      <a:lnTo>
                        <a:pt x="27" y="26"/>
                      </a:lnTo>
                      <a:lnTo>
                        <a:pt x="25" y="27"/>
                      </a:lnTo>
                      <a:lnTo>
                        <a:pt x="23" y="27"/>
                      </a:lnTo>
                      <a:lnTo>
                        <a:pt x="20" y="27"/>
                      </a:lnTo>
                      <a:lnTo>
                        <a:pt x="19" y="27"/>
                      </a:lnTo>
                      <a:lnTo>
                        <a:pt x="17" y="27"/>
                      </a:lnTo>
                      <a:lnTo>
                        <a:pt x="14" y="26"/>
                      </a:lnTo>
                      <a:lnTo>
                        <a:pt x="13" y="26"/>
                      </a:lnTo>
                      <a:lnTo>
                        <a:pt x="11" y="25"/>
                      </a:lnTo>
                      <a:lnTo>
                        <a:pt x="8" y="23"/>
                      </a:lnTo>
                      <a:lnTo>
                        <a:pt x="6" y="22"/>
                      </a:lnTo>
                      <a:lnTo>
                        <a:pt x="3" y="20"/>
                      </a:lnTo>
                      <a:lnTo>
                        <a:pt x="1" y="18"/>
                      </a:lnTo>
                      <a:lnTo>
                        <a:pt x="0" y="18"/>
                      </a:lnTo>
                      <a:close/>
                    </a:path>
                  </a:pathLst>
                </a:custGeom>
                <a:solidFill>
                  <a:srgbClr val="000000"/>
                </a:solidFill>
                <a:ln w="9525">
                  <a:noFill/>
                  <a:round/>
                  <a:headEnd/>
                  <a:tailEnd/>
                </a:ln>
              </p:spPr>
              <p:txBody>
                <a:bodyPr/>
                <a:lstStyle/>
                <a:p>
                  <a:endParaRPr lang="en-US">
                    <a:solidFill>
                      <a:srgbClr val="000000"/>
                    </a:solidFill>
                  </a:endParaRPr>
                </a:p>
              </p:txBody>
            </p:sp>
            <p:sp>
              <p:nvSpPr>
                <p:cNvPr id="25732" name="Freeform 230"/>
                <p:cNvSpPr>
                  <a:spLocks/>
                </p:cNvSpPr>
                <p:nvPr/>
              </p:nvSpPr>
              <p:spPr bwMode="auto">
                <a:xfrm>
                  <a:off x="4297" y="1811"/>
                  <a:ext cx="43" cy="79"/>
                </a:xfrm>
                <a:custGeom>
                  <a:avLst/>
                  <a:gdLst>
                    <a:gd name="T0" fmla="*/ 1 w 43"/>
                    <a:gd name="T1" fmla="*/ 79 h 79"/>
                    <a:gd name="T2" fmla="*/ 11 w 43"/>
                    <a:gd name="T3" fmla="*/ 72 h 79"/>
                    <a:gd name="T4" fmla="*/ 19 w 43"/>
                    <a:gd name="T5" fmla="*/ 64 h 79"/>
                    <a:gd name="T6" fmla="*/ 26 w 43"/>
                    <a:gd name="T7" fmla="*/ 54 h 79"/>
                    <a:gd name="T8" fmla="*/ 32 w 43"/>
                    <a:gd name="T9" fmla="*/ 44 h 79"/>
                    <a:gd name="T10" fmla="*/ 37 w 43"/>
                    <a:gd name="T11" fmla="*/ 34 h 79"/>
                    <a:gd name="T12" fmla="*/ 41 w 43"/>
                    <a:gd name="T13" fmla="*/ 24 h 79"/>
                    <a:gd name="T14" fmla="*/ 42 w 43"/>
                    <a:gd name="T15" fmla="*/ 12 h 79"/>
                    <a:gd name="T16" fmla="*/ 43 w 43"/>
                    <a:gd name="T17" fmla="*/ 1 h 79"/>
                    <a:gd name="T18" fmla="*/ 42 w 43"/>
                    <a:gd name="T19" fmla="*/ 0 h 79"/>
                    <a:gd name="T20" fmla="*/ 41 w 43"/>
                    <a:gd name="T21" fmla="*/ 0 h 79"/>
                    <a:gd name="T22" fmla="*/ 40 w 43"/>
                    <a:gd name="T23" fmla="*/ 2 h 79"/>
                    <a:gd name="T24" fmla="*/ 39 w 43"/>
                    <a:gd name="T25" fmla="*/ 3 h 79"/>
                    <a:gd name="T26" fmla="*/ 36 w 43"/>
                    <a:gd name="T27" fmla="*/ 13 h 79"/>
                    <a:gd name="T28" fmla="*/ 34 w 43"/>
                    <a:gd name="T29" fmla="*/ 24 h 79"/>
                    <a:gd name="T30" fmla="*/ 30 w 43"/>
                    <a:gd name="T31" fmla="*/ 34 h 79"/>
                    <a:gd name="T32" fmla="*/ 26 w 43"/>
                    <a:gd name="T33" fmla="*/ 43 h 79"/>
                    <a:gd name="T34" fmla="*/ 21 w 43"/>
                    <a:gd name="T35" fmla="*/ 53 h 79"/>
                    <a:gd name="T36" fmla="*/ 15 w 43"/>
                    <a:gd name="T37" fmla="*/ 62 h 79"/>
                    <a:gd name="T38" fmla="*/ 8 w 43"/>
                    <a:gd name="T39" fmla="*/ 71 h 79"/>
                    <a:gd name="T40" fmla="*/ 0 w 43"/>
                    <a:gd name="T41" fmla="*/ 78 h 79"/>
                    <a:gd name="T42" fmla="*/ 0 w 43"/>
                    <a:gd name="T43" fmla="*/ 79 h 79"/>
                    <a:gd name="T44" fmla="*/ 0 w 43"/>
                    <a:gd name="T45" fmla="*/ 79 h 79"/>
                    <a:gd name="T46" fmla="*/ 0 w 43"/>
                    <a:gd name="T47" fmla="*/ 79 h 79"/>
                    <a:gd name="T48" fmla="*/ 1 w 43"/>
                    <a:gd name="T49" fmla="*/ 79 h 79"/>
                    <a:gd name="T50" fmla="*/ 1 w 43"/>
                    <a:gd name="T51" fmla="*/ 79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
                    <a:gd name="T79" fmla="*/ 0 h 79"/>
                    <a:gd name="T80" fmla="*/ 43 w 43"/>
                    <a:gd name="T81" fmla="*/ 79 h 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 h="79">
                      <a:moveTo>
                        <a:pt x="1" y="79"/>
                      </a:moveTo>
                      <a:lnTo>
                        <a:pt x="11" y="72"/>
                      </a:lnTo>
                      <a:lnTo>
                        <a:pt x="19" y="64"/>
                      </a:lnTo>
                      <a:lnTo>
                        <a:pt x="26" y="54"/>
                      </a:lnTo>
                      <a:lnTo>
                        <a:pt x="32" y="44"/>
                      </a:lnTo>
                      <a:lnTo>
                        <a:pt x="37" y="34"/>
                      </a:lnTo>
                      <a:lnTo>
                        <a:pt x="41" y="24"/>
                      </a:lnTo>
                      <a:lnTo>
                        <a:pt x="42" y="12"/>
                      </a:lnTo>
                      <a:lnTo>
                        <a:pt x="43" y="1"/>
                      </a:lnTo>
                      <a:lnTo>
                        <a:pt x="42" y="0"/>
                      </a:lnTo>
                      <a:lnTo>
                        <a:pt x="41" y="0"/>
                      </a:lnTo>
                      <a:lnTo>
                        <a:pt x="40" y="2"/>
                      </a:lnTo>
                      <a:lnTo>
                        <a:pt x="39" y="3"/>
                      </a:lnTo>
                      <a:lnTo>
                        <a:pt x="36" y="13"/>
                      </a:lnTo>
                      <a:lnTo>
                        <a:pt x="34" y="24"/>
                      </a:lnTo>
                      <a:lnTo>
                        <a:pt x="30" y="34"/>
                      </a:lnTo>
                      <a:lnTo>
                        <a:pt x="26" y="43"/>
                      </a:lnTo>
                      <a:lnTo>
                        <a:pt x="21" y="53"/>
                      </a:lnTo>
                      <a:lnTo>
                        <a:pt x="15" y="62"/>
                      </a:lnTo>
                      <a:lnTo>
                        <a:pt x="8" y="71"/>
                      </a:lnTo>
                      <a:lnTo>
                        <a:pt x="0" y="78"/>
                      </a:lnTo>
                      <a:lnTo>
                        <a:pt x="0" y="79"/>
                      </a:lnTo>
                      <a:lnTo>
                        <a:pt x="1" y="79"/>
                      </a:lnTo>
                      <a:close/>
                    </a:path>
                  </a:pathLst>
                </a:custGeom>
                <a:solidFill>
                  <a:srgbClr val="000000"/>
                </a:solidFill>
                <a:ln w="9525">
                  <a:noFill/>
                  <a:round/>
                  <a:headEnd/>
                  <a:tailEnd/>
                </a:ln>
              </p:spPr>
              <p:txBody>
                <a:bodyPr/>
                <a:lstStyle/>
                <a:p>
                  <a:endParaRPr lang="en-US">
                    <a:solidFill>
                      <a:srgbClr val="000000"/>
                    </a:solidFill>
                  </a:endParaRPr>
                </a:p>
              </p:txBody>
            </p:sp>
            <p:sp>
              <p:nvSpPr>
                <p:cNvPr id="25733" name="Freeform 231"/>
                <p:cNvSpPr>
                  <a:spLocks/>
                </p:cNvSpPr>
                <p:nvPr/>
              </p:nvSpPr>
              <p:spPr bwMode="auto">
                <a:xfrm>
                  <a:off x="4946" y="2149"/>
                  <a:ext cx="182" cy="57"/>
                </a:xfrm>
                <a:custGeom>
                  <a:avLst/>
                  <a:gdLst>
                    <a:gd name="T0" fmla="*/ 0 w 182"/>
                    <a:gd name="T1" fmla="*/ 1 h 57"/>
                    <a:gd name="T2" fmla="*/ 11 w 182"/>
                    <a:gd name="T3" fmla="*/ 2 h 57"/>
                    <a:gd name="T4" fmla="*/ 23 w 182"/>
                    <a:gd name="T5" fmla="*/ 4 h 57"/>
                    <a:gd name="T6" fmla="*/ 32 w 182"/>
                    <a:gd name="T7" fmla="*/ 6 h 57"/>
                    <a:gd name="T8" fmla="*/ 43 w 182"/>
                    <a:gd name="T9" fmla="*/ 9 h 57"/>
                    <a:gd name="T10" fmla="*/ 53 w 182"/>
                    <a:gd name="T11" fmla="*/ 13 h 57"/>
                    <a:gd name="T12" fmla="*/ 64 w 182"/>
                    <a:gd name="T13" fmla="*/ 16 h 57"/>
                    <a:gd name="T14" fmla="*/ 75 w 182"/>
                    <a:gd name="T15" fmla="*/ 19 h 57"/>
                    <a:gd name="T16" fmla="*/ 86 w 182"/>
                    <a:gd name="T17" fmla="*/ 22 h 57"/>
                    <a:gd name="T18" fmla="*/ 98 w 182"/>
                    <a:gd name="T19" fmla="*/ 24 h 57"/>
                    <a:gd name="T20" fmla="*/ 110 w 182"/>
                    <a:gd name="T21" fmla="*/ 27 h 57"/>
                    <a:gd name="T22" fmla="*/ 121 w 182"/>
                    <a:gd name="T23" fmla="*/ 30 h 57"/>
                    <a:gd name="T24" fmla="*/ 133 w 182"/>
                    <a:gd name="T25" fmla="*/ 34 h 57"/>
                    <a:gd name="T26" fmla="*/ 144 w 182"/>
                    <a:gd name="T27" fmla="*/ 38 h 57"/>
                    <a:gd name="T28" fmla="*/ 155 w 182"/>
                    <a:gd name="T29" fmla="*/ 44 h 57"/>
                    <a:gd name="T30" fmla="*/ 165 w 182"/>
                    <a:gd name="T31" fmla="*/ 49 h 57"/>
                    <a:gd name="T32" fmla="*/ 175 w 182"/>
                    <a:gd name="T33" fmla="*/ 57 h 57"/>
                    <a:gd name="T34" fmla="*/ 177 w 182"/>
                    <a:gd name="T35" fmla="*/ 57 h 57"/>
                    <a:gd name="T36" fmla="*/ 181 w 182"/>
                    <a:gd name="T37" fmla="*/ 55 h 57"/>
                    <a:gd name="T38" fmla="*/ 182 w 182"/>
                    <a:gd name="T39" fmla="*/ 51 h 57"/>
                    <a:gd name="T40" fmla="*/ 182 w 182"/>
                    <a:gd name="T41" fmla="*/ 49 h 57"/>
                    <a:gd name="T42" fmla="*/ 175 w 182"/>
                    <a:gd name="T43" fmla="*/ 42 h 57"/>
                    <a:gd name="T44" fmla="*/ 168 w 182"/>
                    <a:gd name="T45" fmla="*/ 36 h 57"/>
                    <a:gd name="T46" fmla="*/ 159 w 182"/>
                    <a:gd name="T47" fmla="*/ 30 h 57"/>
                    <a:gd name="T48" fmla="*/ 151 w 182"/>
                    <a:gd name="T49" fmla="*/ 26 h 57"/>
                    <a:gd name="T50" fmla="*/ 141 w 182"/>
                    <a:gd name="T51" fmla="*/ 23 h 57"/>
                    <a:gd name="T52" fmla="*/ 131 w 182"/>
                    <a:gd name="T53" fmla="*/ 20 h 57"/>
                    <a:gd name="T54" fmla="*/ 121 w 182"/>
                    <a:gd name="T55" fmla="*/ 18 h 57"/>
                    <a:gd name="T56" fmla="*/ 110 w 182"/>
                    <a:gd name="T57" fmla="*/ 16 h 57"/>
                    <a:gd name="T58" fmla="*/ 96 w 182"/>
                    <a:gd name="T59" fmla="*/ 14 h 57"/>
                    <a:gd name="T60" fmla="*/ 82 w 182"/>
                    <a:gd name="T61" fmla="*/ 10 h 57"/>
                    <a:gd name="T62" fmla="*/ 69 w 182"/>
                    <a:gd name="T63" fmla="*/ 8 h 57"/>
                    <a:gd name="T64" fmla="*/ 56 w 182"/>
                    <a:gd name="T65" fmla="*/ 5 h 57"/>
                    <a:gd name="T66" fmla="*/ 41 w 182"/>
                    <a:gd name="T67" fmla="*/ 3 h 57"/>
                    <a:gd name="T68" fmla="*/ 28 w 182"/>
                    <a:gd name="T69" fmla="*/ 1 h 57"/>
                    <a:gd name="T70" fmla="*/ 14 w 182"/>
                    <a:gd name="T71" fmla="*/ 0 h 57"/>
                    <a:gd name="T72" fmla="*/ 0 w 182"/>
                    <a:gd name="T73" fmla="*/ 0 h 57"/>
                    <a:gd name="T74" fmla="*/ 0 w 182"/>
                    <a:gd name="T75" fmla="*/ 0 h 57"/>
                    <a:gd name="T76" fmla="*/ 0 w 182"/>
                    <a:gd name="T77" fmla="*/ 0 h 57"/>
                    <a:gd name="T78" fmla="*/ 0 w 182"/>
                    <a:gd name="T79" fmla="*/ 1 h 57"/>
                    <a:gd name="T80" fmla="*/ 0 w 182"/>
                    <a:gd name="T81" fmla="*/ 1 h 57"/>
                    <a:gd name="T82" fmla="*/ 0 w 182"/>
                    <a:gd name="T83" fmla="*/ 1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2"/>
                    <a:gd name="T127" fmla="*/ 0 h 57"/>
                    <a:gd name="T128" fmla="*/ 182 w 182"/>
                    <a:gd name="T129" fmla="*/ 57 h 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2" h="57">
                      <a:moveTo>
                        <a:pt x="0" y="1"/>
                      </a:moveTo>
                      <a:lnTo>
                        <a:pt x="11" y="2"/>
                      </a:lnTo>
                      <a:lnTo>
                        <a:pt x="23" y="4"/>
                      </a:lnTo>
                      <a:lnTo>
                        <a:pt x="32" y="6"/>
                      </a:lnTo>
                      <a:lnTo>
                        <a:pt x="43" y="9"/>
                      </a:lnTo>
                      <a:lnTo>
                        <a:pt x="53" y="13"/>
                      </a:lnTo>
                      <a:lnTo>
                        <a:pt x="64" y="16"/>
                      </a:lnTo>
                      <a:lnTo>
                        <a:pt x="75" y="19"/>
                      </a:lnTo>
                      <a:lnTo>
                        <a:pt x="86" y="22"/>
                      </a:lnTo>
                      <a:lnTo>
                        <a:pt x="98" y="24"/>
                      </a:lnTo>
                      <a:lnTo>
                        <a:pt x="110" y="27"/>
                      </a:lnTo>
                      <a:lnTo>
                        <a:pt x="121" y="30"/>
                      </a:lnTo>
                      <a:lnTo>
                        <a:pt x="133" y="34"/>
                      </a:lnTo>
                      <a:lnTo>
                        <a:pt x="144" y="38"/>
                      </a:lnTo>
                      <a:lnTo>
                        <a:pt x="155" y="44"/>
                      </a:lnTo>
                      <a:lnTo>
                        <a:pt x="165" y="49"/>
                      </a:lnTo>
                      <a:lnTo>
                        <a:pt x="175" y="57"/>
                      </a:lnTo>
                      <a:lnTo>
                        <a:pt x="177" y="57"/>
                      </a:lnTo>
                      <a:lnTo>
                        <a:pt x="181" y="55"/>
                      </a:lnTo>
                      <a:lnTo>
                        <a:pt x="182" y="51"/>
                      </a:lnTo>
                      <a:lnTo>
                        <a:pt x="182" y="49"/>
                      </a:lnTo>
                      <a:lnTo>
                        <a:pt x="175" y="42"/>
                      </a:lnTo>
                      <a:lnTo>
                        <a:pt x="168" y="36"/>
                      </a:lnTo>
                      <a:lnTo>
                        <a:pt x="159" y="30"/>
                      </a:lnTo>
                      <a:lnTo>
                        <a:pt x="151" y="26"/>
                      </a:lnTo>
                      <a:lnTo>
                        <a:pt x="141" y="23"/>
                      </a:lnTo>
                      <a:lnTo>
                        <a:pt x="131" y="20"/>
                      </a:lnTo>
                      <a:lnTo>
                        <a:pt x="121" y="18"/>
                      </a:lnTo>
                      <a:lnTo>
                        <a:pt x="110" y="16"/>
                      </a:lnTo>
                      <a:lnTo>
                        <a:pt x="96" y="14"/>
                      </a:lnTo>
                      <a:lnTo>
                        <a:pt x="82" y="10"/>
                      </a:lnTo>
                      <a:lnTo>
                        <a:pt x="69" y="8"/>
                      </a:lnTo>
                      <a:lnTo>
                        <a:pt x="56" y="5"/>
                      </a:lnTo>
                      <a:lnTo>
                        <a:pt x="41" y="3"/>
                      </a:lnTo>
                      <a:lnTo>
                        <a:pt x="28" y="1"/>
                      </a:lnTo>
                      <a:lnTo>
                        <a:pt x="14" y="0"/>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734" name="Freeform 232"/>
                <p:cNvSpPr>
                  <a:spLocks/>
                </p:cNvSpPr>
                <p:nvPr/>
              </p:nvSpPr>
              <p:spPr bwMode="auto">
                <a:xfrm>
                  <a:off x="4729" y="2575"/>
                  <a:ext cx="145" cy="289"/>
                </a:xfrm>
                <a:custGeom>
                  <a:avLst/>
                  <a:gdLst>
                    <a:gd name="T0" fmla="*/ 12 w 145"/>
                    <a:gd name="T1" fmla="*/ 0 h 289"/>
                    <a:gd name="T2" fmla="*/ 7 w 145"/>
                    <a:gd name="T3" fmla="*/ 46 h 289"/>
                    <a:gd name="T4" fmla="*/ 1 w 145"/>
                    <a:gd name="T5" fmla="*/ 94 h 289"/>
                    <a:gd name="T6" fmla="*/ 0 w 145"/>
                    <a:gd name="T7" fmla="*/ 141 h 289"/>
                    <a:gd name="T8" fmla="*/ 10 w 145"/>
                    <a:gd name="T9" fmla="*/ 187 h 289"/>
                    <a:gd name="T10" fmla="*/ 18 w 145"/>
                    <a:gd name="T11" fmla="*/ 205 h 289"/>
                    <a:gd name="T12" fmla="*/ 30 w 145"/>
                    <a:gd name="T13" fmla="*/ 220 h 289"/>
                    <a:gd name="T14" fmla="*/ 44 w 145"/>
                    <a:gd name="T15" fmla="*/ 233 h 289"/>
                    <a:gd name="T16" fmla="*/ 59 w 145"/>
                    <a:gd name="T17" fmla="*/ 247 h 289"/>
                    <a:gd name="T18" fmla="*/ 75 w 145"/>
                    <a:gd name="T19" fmla="*/ 258 h 289"/>
                    <a:gd name="T20" fmla="*/ 94 w 145"/>
                    <a:gd name="T21" fmla="*/ 269 h 289"/>
                    <a:gd name="T22" fmla="*/ 112 w 145"/>
                    <a:gd name="T23" fmla="*/ 278 h 289"/>
                    <a:gd name="T24" fmla="*/ 130 w 145"/>
                    <a:gd name="T25" fmla="*/ 289 h 289"/>
                    <a:gd name="T26" fmla="*/ 136 w 145"/>
                    <a:gd name="T27" fmla="*/ 289 h 289"/>
                    <a:gd name="T28" fmla="*/ 142 w 145"/>
                    <a:gd name="T29" fmla="*/ 285 h 289"/>
                    <a:gd name="T30" fmla="*/ 145 w 145"/>
                    <a:gd name="T31" fmla="*/ 277 h 289"/>
                    <a:gd name="T32" fmla="*/ 143 w 145"/>
                    <a:gd name="T33" fmla="*/ 272 h 289"/>
                    <a:gd name="T34" fmla="*/ 130 w 145"/>
                    <a:gd name="T35" fmla="*/ 260 h 289"/>
                    <a:gd name="T36" fmla="*/ 115 w 145"/>
                    <a:gd name="T37" fmla="*/ 249 h 289"/>
                    <a:gd name="T38" fmla="*/ 101 w 145"/>
                    <a:gd name="T39" fmla="*/ 237 h 289"/>
                    <a:gd name="T40" fmla="*/ 86 w 145"/>
                    <a:gd name="T41" fmla="*/ 226 h 289"/>
                    <a:gd name="T42" fmla="*/ 72 w 145"/>
                    <a:gd name="T43" fmla="*/ 215 h 289"/>
                    <a:gd name="T44" fmla="*/ 57 w 145"/>
                    <a:gd name="T45" fmla="*/ 203 h 289"/>
                    <a:gd name="T46" fmla="*/ 44 w 145"/>
                    <a:gd name="T47" fmla="*/ 190 h 289"/>
                    <a:gd name="T48" fmla="*/ 31 w 145"/>
                    <a:gd name="T49" fmla="*/ 177 h 289"/>
                    <a:gd name="T50" fmla="*/ 19 w 145"/>
                    <a:gd name="T51" fmla="*/ 157 h 289"/>
                    <a:gd name="T52" fmla="*/ 12 w 145"/>
                    <a:gd name="T53" fmla="*/ 136 h 289"/>
                    <a:gd name="T54" fmla="*/ 8 w 145"/>
                    <a:gd name="T55" fmla="*/ 113 h 289"/>
                    <a:gd name="T56" fmla="*/ 7 w 145"/>
                    <a:gd name="T57" fmla="*/ 91 h 289"/>
                    <a:gd name="T58" fmla="*/ 8 w 145"/>
                    <a:gd name="T59" fmla="*/ 67 h 289"/>
                    <a:gd name="T60" fmla="*/ 11 w 145"/>
                    <a:gd name="T61" fmla="*/ 44 h 289"/>
                    <a:gd name="T62" fmla="*/ 12 w 145"/>
                    <a:gd name="T63" fmla="*/ 21 h 289"/>
                    <a:gd name="T64" fmla="*/ 13 w 145"/>
                    <a:gd name="T65" fmla="*/ 0 h 289"/>
                    <a:gd name="T66" fmla="*/ 13 w 145"/>
                    <a:gd name="T67" fmla="*/ 0 h 289"/>
                    <a:gd name="T68" fmla="*/ 13 w 145"/>
                    <a:gd name="T69" fmla="*/ 0 h 289"/>
                    <a:gd name="T70" fmla="*/ 12 w 145"/>
                    <a:gd name="T71" fmla="*/ 0 h 289"/>
                    <a:gd name="T72" fmla="*/ 12 w 145"/>
                    <a:gd name="T73" fmla="*/ 0 h 289"/>
                    <a:gd name="T74" fmla="*/ 12 w 145"/>
                    <a:gd name="T75" fmla="*/ 0 h 2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5"/>
                    <a:gd name="T115" fmla="*/ 0 h 289"/>
                    <a:gd name="T116" fmla="*/ 145 w 145"/>
                    <a:gd name="T117" fmla="*/ 289 h 2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5" h="289">
                      <a:moveTo>
                        <a:pt x="12" y="0"/>
                      </a:moveTo>
                      <a:lnTo>
                        <a:pt x="7" y="46"/>
                      </a:lnTo>
                      <a:lnTo>
                        <a:pt x="1" y="94"/>
                      </a:lnTo>
                      <a:lnTo>
                        <a:pt x="0" y="141"/>
                      </a:lnTo>
                      <a:lnTo>
                        <a:pt x="10" y="187"/>
                      </a:lnTo>
                      <a:lnTo>
                        <a:pt x="18" y="205"/>
                      </a:lnTo>
                      <a:lnTo>
                        <a:pt x="30" y="220"/>
                      </a:lnTo>
                      <a:lnTo>
                        <a:pt x="44" y="233"/>
                      </a:lnTo>
                      <a:lnTo>
                        <a:pt x="59" y="247"/>
                      </a:lnTo>
                      <a:lnTo>
                        <a:pt x="75" y="258"/>
                      </a:lnTo>
                      <a:lnTo>
                        <a:pt x="94" y="269"/>
                      </a:lnTo>
                      <a:lnTo>
                        <a:pt x="112" y="278"/>
                      </a:lnTo>
                      <a:lnTo>
                        <a:pt x="130" y="289"/>
                      </a:lnTo>
                      <a:lnTo>
                        <a:pt x="136" y="289"/>
                      </a:lnTo>
                      <a:lnTo>
                        <a:pt x="142" y="285"/>
                      </a:lnTo>
                      <a:lnTo>
                        <a:pt x="145" y="277"/>
                      </a:lnTo>
                      <a:lnTo>
                        <a:pt x="143" y="272"/>
                      </a:lnTo>
                      <a:lnTo>
                        <a:pt x="130" y="260"/>
                      </a:lnTo>
                      <a:lnTo>
                        <a:pt x="115" y="249"/>
                      </a:lnTo>
                      <a:lnTo>
                        <a:pt x="101" y="237"/>
                      </a:lnTo>
                      <a:lnTo>
                        <a:pt x="86" y="226"/>
                      </a:lnTo>
                      <a:lnTo>
                        <a:pt x="72" y="215"/>
                      </a:lnTo>
                      <a:lnTo>
                        <a:pt x="57" y="203"/>
                      </a:lnTo>
                      <a:lnTo>
                        <a:pt x="44" y="190"/>
                      </a:lnTo>
                      <a:lnTo>
                        <a:pt x="31" y="177"/>
                      </a:lnTo>
                      <a:lnTo>
                        <a:pt x="19" y="157"/>
                      </a:lnTo>
                      <a:lnTo>
                        <a:pt x="12" y="136"/>
                      </a:lnTo>
                      <a:lnTo>
                        <a:pt x="8" y="113"/>
                      </a:lnTo>
                      <a:lnTo>
                        <a:pt x="7" y="91"/>
                      </a:lnTo>
                      <a:lnTo>
                        <a:pt x="8" y="67"/>
                      </a:lnTo>
                      <a:lnTo>
                        <a:pt x="11" y="44"/>
                      </a:lnTo>
                      <a:lnTo>
                        <a:pt x="12" y="21"/>
                      </a:lnTo>
                      <a:lnTo>
                        <a:pt x="13" y="0"/>
                      </a:lnTo>
                      <a:lnTo>
                        <a:pt x="12" y="0"/>
                      </a:lnTo>
                      <a:close/>
                    </a:path>
                  </a:pathLst>
                </a:custGeom>
                <a:solidFill>
                  <a:srgbClr val="000000"/>
                </a:solidFill>
                <a:ln w="9525">
                  <a:noFill/>
                  <a:round/>
                  <a:headEnd/>
                  <a:tailEnd/>
                </a:ln>
              </p:spPr>
              <p:txBody>
                <a:bodyPr/>
                <a:lstStyle/>
                <a:p>
                  <a:endParaRPr lang="en-US">
                    <a:solidFill>
                      <a:srgbClr val="000000"/>
                    </a:solidFill>
                  </a:endParaRPr>
                </a:p>
              </p:txBody>
            </p:sp>
            <p:sp>
              <p:nvSpPr>
                <p:cNvPr id="25735" name="Freeform 233"/>
                <p:cNvSpPr>
                  <a:spLocks/>
                </p:cNvSpPr>
                <p:nvPr/>
              </p:nvSpPr>
              <p:spPr bwMode="auto">
                <a:xfrm>
                  <a:off x="4969" y="2637"/>
                  <a:ext cx="153" cy="402"/>
                </a:xfrm>
                <a:custGeom>
                  <a:avLst/>
                  <a:gdLst>
                    <a:gd name="T0" fmla="*/ 153 w 153"/>
                    <a:gd name="T1" fmla="*/ 1 h 402"/>
                    <a:gd name="T2" fmla="*/ 148 w 153"/>
                    <a:gd name="T3" fmla="*/ 29 h 402"/>
                    <a:gd name="T4" fmla="*/ 143 w 153"/>
                    <a:gd name="T5" fmla="*/ 56 h 402"/>
                    <a:gd name="T6" fmla="*/ 136 w 153"/>
                    <a:gd name="T7" fmla="*/ 84 h 402"/>
                    <a:gd name="T8" fmla="*/ 124 w 153"/>
                    <a:gd name="T9" fmla="*/ 111 h 402"/>
                    <a:gd name="T10" fmla="*/ 117 w 153"/>
                    <a:gd name="T11" fmla="*/ 122 h 402"/>
                    <a:gd name="T12" fmla="*/ 108 w 153"/>
                    <a:gd name="T13" fmla="*/ 134 h 402"/>
                    <a:gd name="T14" fmla="*/ 100 w 153"/>
                    <a:gd name="T15" fmla="*/ 146 h 402"/>
                    <a:gd name="T16" fmla="*/ 91 w 153"/>
                    <a:gd name="T17" fmla="*/ 157 h 402"/>
                    <a:gd name="T18" fmla="*/ 82 w 153"/>
                    <a:gd name="T19" fmla="*/ 168 h 402"/>
                    <a:gd name="T20" fmla="*/ 74 w 153"/>
                    <a:gd name="T21" fmla="*/ 179 h 402"/>
                    <a:gd name="T22" fmla="*/ 65 w 153"/>
                    <a:gd name="T23" fmla="*/ 191 h 402"/>
                    <a:gd name="T24" fmla="*/ 57 w 153"/>
                    <a:gd name="T25" fmla="*/ 202 h 402"/>
                    <a:gd name="T26" fmla="*/ 44 w 153"/>
                    <a:gd name="T27" fmla="*/ 225 h 402"/>
                    <a:gd name="T28" fmla="*/ 33 w 153"/>
                    <a:gd name="T29" fmla="*/ 248 h 402"/>
                    <a:gd name="T30" fmla="*/ 23 w 153"/>
                    <a:gd name="T31" fmla="*/ 273 h 402"/>
                    <a:gd name="T32" fmla="*/ 16 w 153"/>
                    <a:gd name="T33" fmla="*/ 297 h 402"/>
                    <a:gd name="T34" fmla="*/ 9 w 153"/>
                    <a:gd name="T35" fmla="*/ 323 h 402"/>
                    <a:gd name="T36" fmla="*/ 5 w 153"/>
                    <a:gd name="T37" fmla="*/ 349 h 402"/>
                    <a:gd name="T38" fmla="*/ 2 w 153"/>
                    <a:gd name="T39" fmla="*/ 374 h 402"/>
                    <a:gd name="T40" fmla="*/ 0 w 153"/>
                    <a:gd name="T41" fmla="*/ 399 h 402"/>
                    <a:gd name="T42" fmla="*/ 1 w 153"/>
                    <a:gd name="T43" fmla="*/ 401 h 402"/>
                    <a:gd name="T44" fmla="*/ 2 w 153"/>
                    <a:gd name="T45" fmla="*/ 402 h 402"/>
                    <a:gd name="T46" fmla="*/ 3 w 153"/>
                    <a:gd name="T47" fmla="*/ 401 h 402"/>
                    <a:gd name="T48" fmla="*/ 5 w 153"/>
                    <a:gd name="T49" fmla="*/ 399 h 402"/>
                    <a:gd name="T50" fmla="*/ 11 w 153"/>
                    <a:gd name="T51" fmla="*/ 373 h 402"/>
                    <a:gd name="T52" fmla="*/ 17 w 153"/>
                    <a:gd name="T53" fmla="*/ 349 h 402"/>
                    <a:gd name="T54" fmla="*/ 23 w 153"/>
                    <a:gd name="T55" fmla="*/ 324 h 402"/>
                    <a:gd name="T56" fmla="*/ 30 w 153"/>
                    <a:gd name="T57" fmla="*/ 299 h 402"/>
                    <a:gd name="T58" fmla="*/ 36 w 153"/>
                    <a:gd name="T59" fmla="*/ 285 h 402"/>
                    <a:gd name="T60" fmla="*/ 42 w 153"/>
                    <a:gd name="T61" fmla="*/ 271 h 402"/>
                    <a:gd name="T62" fmla="*/ 50 w 153"/>
                    <a:gd name="T63" fmla="*/ 256 h 402"/>
                    <a:gd name="T64" fmla="*/ 58 w 153"/>
                    <a:gd name="T65" fmla="*/ 243 h 402"/>
                    <a:gd name="T66" fmla="*/ 67 w 153"/>
                    <a:gd name="T67" fmla="*/ 230 h 402"/>
                    <a:gd name="T68" fmla="*/ 75 w 153"/>
                    <a:gd name="T69" fmla="*/ 216 h 402"/>
                    <a:gd name="T70" fmla="*/ 85 w 153"/>
                    <a:gd name="T71" fmla="*/ 203 h 402"/>
                    <a:gd name="T72" fmla="*/ 95 w 153"/>
                    <a:gd name="T73" fmla="*/ 190 h 402"/>
                    <a:gd name="T74" fmla="*/ 102 w 153"/>
                    <a:gd name="T75" fmla="*/ 178 h 402"/>
                    <a:gd name="T76" fmla="*/ 109 w 153"/>
                    <a:gd name="T77" fmla="*/ 168 h 402"/>
                    <a:gd name="T78" fmla="*/ 117 w 153"/>
                    <a:gd name="T79" fmla="*/ 157 h 402"/>
                    <a:gd name="T80" fmla="*/ 124 w 153"/>
                    <a:gd name="T81" fmla="*/ 145 h 402"/>
                    <a:gd name="T82" fmla="*/ 130 w 153"/>
                    <a:gd name="T83" fmla="*/ 133 h 402"/>
                    <a:gd name="T84" fmla="*/ 135 w 153"/>
                    <a:gd name="T85" fmla="*/ 121 h 402"/>
                    <a:gd name="T86" fmla="*/ 140 w 153"/>
                    <a:gd name="T87" fmla="*/ 109 h 402"/>
                    <a:gd name="T88" fmla="*/ 143 w 153"/>
                    <a:gd name="T89" fmla="*/ 96 h 402"/>
                    <a:gd name="T90" fmla="*/ 148 w 153"/>
                    <a:gd name="T91" fmla="*/ 73 h 402"/>
                    <a:gd name="T92" fmla="*/ 151 w 153"/>
                    <a:gd name="T93" fmla="*/ 48 h 402"/>
                    <a:gd name="T94" fmla="*/ 152 w 153"/>
                    <a:gd name="T95" fmla="*/ 25 h 402"/>
                    <a:gd name="T96" fmla="*/ 153 w 153"/>
                    <a:gd name="T97" fmla="*/ 0 h 402"/>
                    <a:gd name="T98" fmla="*/ 153 w 153"/>
                    <a:gd name="T99" fmla="*/ 0 h 402"/>
                    <a:gd name="T100" fmla="*/ 153 w 153"/>
                    <a:gd name="T101" fmla="*/ 0 h 402"/>
                    <a:gd name="T102" fmla="*/ 153 w 153"/>
                    <a:gd name="T103" fmla="*/ 0 h 402"/>
                    <a:gd name="T104" fmla="*/ 153 w 153"/>
                    <a:gd name="T105" fmla="*/ 1 h 402"/>
                    <a:gd name="T106" fmla="*/ 153 w 153"/>
                    <a:gd name="T107" fmla="*/ 1 h 4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3"/>
                    <a:gd name="T163" fmla="*/ 0 h 402"/>
                    <a:gd name="T164" fmla="*/ 153 w 153"/>
                    <a:gd name="T165" fmla="*/ 402 h 4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3" h="402">
                      <a:moveTo>
                        <a:pt x="153" y="1"/>
                      </a:moveTo>
                      <a:lnTo>
                        <a:pt x="148" y="29"/>
                      </a:lnTo>
                      <a:lnTo>
                        <a:pt x="143" y="56"/>
                      </a:lnTo>
                      <a:lnTo>
                        <a:pt x="136" y="84"/>
                      </a:lnTo>
                      <a:lnTo>
                        <a:pt x="124" y="111"/>
                      </a:lnTo>
                      <a:lnTo>
                        <a:pt x="117" y="122"/>
                      </a:lnTo>
                      <a:lnTo>
                        <a:pt x="108" y="134"/>
                      </a:lnTo>
                      <a:lnTo>
                        <a:pt x="100" y="146"/>
                      </a:lnTo>
                      <a:lnTo>
                        <a:pt x="91" y="157"/>
                      </a:lnTo>
                      <a:lnTo>
                        <a:pt x="82" y="168"/>
                      </a:lnTo>
                      <a:lnTo>
                        <a:pt x="74" y="179"/>
                      </a:lnTo>
                      <a:lnTo>
                        <a:pt x="65" y="191"/>
                      </a:lnTo>
                      <a:lnTo>
                        <a:pt x="57" y="202"/>
                      </a:lnTo>
                      <a:lnTo>
                        <a:pt x="44" y="225"/>
                      </a:lnTo>
                      <a:lnTo>
                        <a:pt x="33" y="248"/>
                      </a:lnTo>
                      <a:lnTo>
                        <a:pt x="23" y="273"/>
                      </a:lnTo>
                      <a:lnTo>
                        <a:pt x="16" y="297"/>
                      </a:lnTo>
                      <a:lnTo>
                        <a:pt x="9" y="323"/>
                      </a:lnTo>
                      <a:lnTo>
                        <a:pt x="5" y="349"/>
                      </a:lnTo>
                      <a:lnTo>
                        <a:pt x="2" y="374"/>
                      </a:lnTo>
                      <a:lnTo>
                        <a:pt x="0" y="399"/>
                      </a:lnTo>
                      <a:lnTo>
                        <a:pt x="1" y="401"/>
                      </a:lnTo>
                      <a:lnTo>
                        <a:pt x="2" y="402"/>
                      </a:lnTo>
                      <a:lnTo>
                        <a:pt x="3" y="401"/>
                      </a:lnTo>
                      <a:lnTo>
                        <a:pt x="5" y="399"/>
                      </a:lnTo>
                      <a:lnTo>
                        <a:pt x="11" y="373"/>
                      </a:lnTo>
                      <a:lnTo>
                        <a:pt x="17" y="349"/>
                      </a:lnTo>
                      <a:lnTo>
                        <a:pt x="23" y="324"/>
                      </a:lnTo>
                      <a:lnTo>
                        <a:pt x="30" y="299"/>
                      </a:lnTo>
                      <a:lnTo>
                        <a:pt x="36" y="285"/>
                      </a:lnTo>
                      <a:lnTo>
                        <a:pt x="42" y="271"/>
                      </a:lnTo>
                      <a:lnTo>
                        <a:pt x="50" y="256"/>
                      </a:lnTo>
                      <a:lnTo>
                        <a:pt x="58" y="243"/>
                      </a:lnTo>
                      <a:lnTo>
                        <a:pt x="67" y="230"/>
                      </a:lnTo>
                      <a:lnTo>
                        <a:pt x="75" y="216"/>
                      </a:lnTo>
                      <a:lnTo>
                        <a:pt x="85" y="203"/>
                      </a:lnTo>
                      <a:lnTo>
                        <a:pt x="95" y="190"/>
                      </a:lnTo>
                      <a:lnTo>
                        <a:pt x="102" y="178"/>
                      </a:lnTo>
                      <a:lnTo>
                        <a:pt x="109" y="168"/>
                      </a:lnTo>
                      <a:lnTo>
                        <a:pt x="117" y="157"/>
                      </a:lnTo>
                      <a:lnTo>
                        <a:pt x="124" y="145"/>
                      </a:lnTo>
                      <a:lnTo>
                        <a:pt x="130" y="133"/>
                      </a:lnTo>
                      <a:lnTo>
                        <a:pt x="135" y="121"/>
                      </a:lnTo>
                      <a:lnTo>
                        <a:pt x="140" y="109"/>
                      </a:lnTo>
                      <a:lnTo>
                        <a:pt x="143" y="96"/>
                      </a:lnTo>
                      <a:lnTo>
                        <a:pt x="148" y="73"/>
                      </a:lnTo>
                      <a:lnTo>
                        <a:pt x="151" y="48"/>
                      </a:lnTo>
                      <a:lnTo>
                        <a:pt x="152" y="25"/>
                      </a:lnTo>
                      <a:lnTo>
                        <a:pt x="153" y="0"/>
                      </a:lnTo>
                      <a:lnTo>
                        <a:pt x="153" y="1"/>
                      </a:lnTo>
                      <a:close/>
                    </a:path>
                  </a:pathLst>
                </a:custGeom>
                <a:solidFill>
                  <a:srgbClr val="000000"/>
                </a:solidFill>
                <a:ln w="9525">
                  <a:noFill/>
                  <a:round/>
                  <a:headEnd/>
                  <a:tailEnd/>
                </a:ln>
              </p:spPr>
              <p:txBody>
                <a:bodyPr/>
                <a:lstStyle/>
                <a:p>
                  <a:endParaRPr lang="en-US">
                    <a:solidFill>
                      <a:srgbClr val="000000"/>
                    </a:solidFill>
                  </a:endParaRPr>
                </a:p>
              </p:txBody>
            </p:sp>
            <p:sp>
              <p:nvSpPr>
                <p:cNvPr id="25736" name="Freeform 234"/>
                <p:cNvSpPr>
                  <a:spLocks/>
                </p:cNvSpPr>
                <p:nvPr/>
              </p:nvSpPr>
              <p:spPr bwMode="auto">
                <a:xfrm>
                  <a:off x="4864" y="2854"/>
                  <a:ext cx="54" cy="421"/>
                </a:xfrm>
                <a:custGeom>
                  <a:avLst/>
                  <a:gdLst>
                    <a:gd name="T0" fmla="*/ 7 w 54"/>
                    <a:gd name="T1" fmla="*/ 1 h 421"/>
                    <a:gd name="T2" fmla="*/ 21 w 54"/>
                    <a:gd name="T3" fmla="*/ 32 h 421"/>
                    <a:gd name="T4" fmla="*/ 28 w 54"/>
                    <a:gd name="T5" fmla="*/ 63 h 421"/>
                    <a:gd name="T6" fmla="*/ 28 w 54"/>
                    <a:gd name="T7" fmla="*/ 96 h 421"/>
                    <a:gd name="T8" fmla="*/ 21 w 54"/>
                    <a:gd name="T9" fmla="*/ 127 h 421"/>
                    <a:gd name="T10" fmla="*/ 12 w 54"/>
                    <a:gd name="T11" fmla="*/ 148 h 421"/>
                    <a:gd name="T12" fmla="*/ 5 w 54"/>
                    <a:gd name="T13" fmla="*/ 168 h 421"/>
                    <a:gd name="T14" fmla="*/ 0 w 54"/>
                    <a:gd name="T15" fmla="*/ 189 h 421"/>
                    <a:gd name="T16" fmla="*/ 1 w 54"/>
                    <a:gd name="T17" fmla="*/ 212 h 421"/>
                    <a:gd name="T18" fmla="*/ 5 w 54"/>
                    <a:gd name="T19" fmla="*/ 220 h 421"/>
                    <a:gd name="T20" fmla="*/ 12 w 54"/>
                    <a:gd name="T21" fmla="*/ 229 h 421"/>
                    <a:gd name="T22" fmla="*/ 19 w 54"/>
                    <a:gd name="T23" fmla="*/ 238 h 421"/>
                    <a:gd name="T24" fmla="*/ 26 w 54"/>
                    <a:gd name="T25" fmla="*/ 245 h 421"/>
                    <a:gd name="T26" fmla="*/ 33 w 54"/>
                    <a:gd name="T27" fmla="*/ 261 h 421"/>
                    <a:gd name="T28" fmla="*/ 36 w 54"/>
                    <a:gd name="T29" fmla="*/ 276 h 421"/>
                    <a:gd name="T30" fmla="*/ 36 w 54"/>
                    <a:gd name="T31" fmla="*/ 292 h 421"/>
                    <a:gd name="T32" fmla="*/ 35 w 54"/>
                    <a:gd name="T33" fmla="*/ 309 h 421"/>
                    <a:gd name="T34" fmla="*/ 30 w 54"/>
                    <a:gd name="T35" fmla="*/ 337 h 421"/>
                    <a:gd name="T36" fmla="*/ 22 w 54"/>
                    <a:gd name="T37" fmla="*/ 363 h 421"/>
                    <a:gd name="T38" fmla="*/ 12 w 54"/>
                    <a:gd name="T39" fmla="*/ 390 h 421"/>
                    <a:gd name="T40" fmla="*/ 4 w 54"/>
                    <a:gd name="T41" fmla="*/ 416 h 421"/>
                    <a:gd name="T42" fmla="*/ 4 w 54"/>
                    <a:gd name="T43" fmla="*/ 420 h 421"/>
                    <a:gd name="T44" fmla="*/ 6 w 54"/>
                    <a:gd name="T45" fmla="*/ 421 h 421"/>
                    <a:gd name="T46" fmla="*/ 8 w 54"/>
                    <a:gd name="T47" fmla="*/ 421 h 421"/>
                    <a:gd name="T48" fmla="*/ 11 w 54"/>
                    <a:gd name="T49" fmla="*/ 418 h 421"/>
                    <a:gd name="T50" fmla="*/ 17 w 54"/>
                    <a:gd name="T51" fmla="*/ 405 h 421"/>
                    <a:gd name="T52" fmla="*/ 23 w 54"/>
                    <a:gd name="T53" fmla="*/ 392 h 421"/>
                    <a:gd name="T54" fmla="*/ 29 w 54"/>
                    <a:gd name="T55" fmla="*/ 380 h 421"/>
                    <a:gd name="T56" fmla="*/ 34 w 54"/>
                    <a:gd name="T57" fmla="*/ 366 h 421"/>
                    <a:gd name="T58" fmla="*/ 39 w 54"/>
                    <a:gd name="T59" fmla="*/ 353 h 421"/>
                    <a:gd name="T60" fmla="*/ 44 w 54"/>
                    <a:gd name="T61" fmla="*/ 340 h 421"/>
                    <a:gd name="T62" fmla="*/ 47 w 54"/>
                    <a:gd name="T63" fmla="*/ 326 h 421"/>
                    <a:gd name="T64" fmla="*/ 51 w 54"/>
                    <a:gd name="T65" fmla="*/ 313 h 421"/>
                    <a:gd name="T66" fmla="*/ 54 w 54"/>
                    <a:gd name="T67" fmla="*/ 288 h 421"/>
                    <a:gd name="T68" fmla="*/ 49 w 54"/>
                    <a:gd name="T69" fmla="*/ 266 h 421"/>
                    <a:gd name="T70" fmla="*/ 39 w 54"/>
                    <a:gd name="T71" fmla="*/ 244 h 421"/>
                    <a:gd name="T72" fmla="*/ 24 w 54"/>
                    <a:gd name="T73" fmla="*/ 223 h 421"/>
                    <a:gd name="T74" fmla="*/ 16 w 54"/>
                    <a:gd name="T75" fmla="*/ 202 h 421"/>
                    <a:gd name="T76" fmla="*/ 17 w 54"/>
                    <a:gd name="T77" fmla="*/ 183 h 421"/>
                    <a:gd name="T78" fmla="*/ 24 w 54"/>
                    <a:gd name="T79" fmla="*/ 162 h 421"/>
                    <a:gd name="T80" fmla="*/ 33 w 54"/>
                    <a:gd name="T81" fmla="*/ 143 h 421"/>
                    <a:gd name="T82" fmla="*/ 38 w 54"/>
                    <a:gd name="T83" fmla="*/ 131 h 421"/>
                    <a:gd name="T84" fmla="*/ 41 w 54"/>
                    <a:gd name="T85" fmla="*/ 117 h 421"/>
                    <a:gd name="T86" fmla="*/ 43 w 54"/>
                    <a:gd name="T87" fmla="*/ 105 h 421"/>
                    <a:gd name="T88" fmla="*/ 44 w 54"/>
                    <a:gd name="T89" fmla="*/ 92 h 421"/>
                    <a:gd name="T90" fmla="*/ 44 w 54"/>
                    <a:gd name="T91" fmla="*/ 79 h 421"/>
                    <a:gd name="T92" fmla="*/ 41 w 54"/>
                    <a:gd name="T93" fmla="*/ 67 h 421"/>
                    <a:gd name="T94" fmla="*/ 38 w 54"/>
                    <a:gd name="T95" fmla="*/ 56 h 421"/>
                    <a:gd name="T96" fmla="*/ 33 w 54"/>
                    <a:gd name="T97" fmla="*/ 44 h 421"/>
                    <a:gd name="T98" fmla="*/ 28 w 54"/>
                    <a:gd name="T99" fmla="*/ 33 h 421"/>
                    <a:gd name="T100" fmla="*/ 22 w 54"/>
                    <a:gd name="T101" fmla="*/ 22 h 421"/>
                    <a:gd name="T102" fmla="*/ 15 w 54"/>
                    <a:gd name="T103" fmla="*/ 11 h 421"/>
                    <a:gd name="T104" fmla="*/ 7 w 54"/>
                    <a:gd name="T105" fmla="*/ 0 h 421"/>
                    <a:gd name="T106" fmla="*/ 7 w 54"/>
                    <a:gd name="T107" fmla="*/ 0 h 421"/>
                    <a:gd name="T108" fmla="*/ 7 w 54"/>
                    <a:gd name="T109" fmla="*/ 0 h 421"/>
                    <a:gd name="T110" fmla="*/ 7 w 54"/>
                    <a:gd name="T111" fmla="*/ 0 h 421"/>
                    <a:gd name="T112" fmla="*/ 7 w 54"/>
                    <a:gd name="T113" fmla="*/ 1 h 421"/>
                    <a:gd name="T114" fmla="*/ 7 w 54"/>
                    <a:gd name="T115" fmla="*/ 1 h 4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421"/>
                    <a:gd name="T176" fmla="*/ 54 w 54"/>
                    <a:gd name="T177" fmla="*/ 421 h 4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421">
                      <a:moveTo>
                        <a:pt x="7" y="1"/>
                      </a:moveTo>
                      <a:lnTo>
                        <a:pt x="21" y="32"/>
                      </a:lnTo>
                      <a:lnTo>
                        <a:pt x="28" y="63"/>
                      </a:lnTo>
                      <a:lnTo>
                        <a:pt x="28" y="96"/>
                      </a:lnTo>
                      <a:lnTo>
                        <a:pt x="21" y="127"/>
                      </a:lnTo>
                      <a:lnTo>
                        <a:pt x="12" y="148"/>
                      </a:lnTo>
                      <a:lnTo>
                        <a:pt x="5" y="168"/>
                      </a:lnTo>
                      <a:lnTo>
                        <a:pt x="0" y="189"/>
                      </a:lnTo>
                      <a:lnTo>
                        <a:pt x="1" y="212"/>
                      </a:lnTo>
                      <a:lnTo>
                        <a:pt x="5" y="220"/>
                      </a:lnTo>
                      <a:lnTo>
                        <a:pt x="12" y="229"/>
                      </a:lnTo>
                      <a:lnTo>
                        <a:pt x="19" y="238"/>
                      </a:lnTo>
                      <a:lnTo>
                        <a:pt x="26" y="245"/>
                      </a:lnTo>
                      <a:lnTo>
                        <a:pt x="33" y="261"/>
                      </a:lnTo>
                      <a:lnTo>
                        <a:pt x="36" y="276"/>
                      </a:lnTo>
                      <a:lnTo>
                        <a:pt x="36" y="292"/>
                      </a:lnTo>
                      <a:lnTo>
                        <a:pt x="35" y="309"/>
                      </a:lnTo>
                      <a:lnTo>
                        <a:pt x="30" y="337"/>
                      </a:lnTo>
                      <a:lnTo>
                        <a:pt x="22" y="363"/>
                      </a:lnTo>
                      <a:lnTo>
                        <a:pt x="12" y="390"/>
                      </a:lnTo>
                      <a:lnTo>
                        <a:pt x="4" y="416"/>
                      </a:lnTo>
                      <a:lnTo>
                        <a:pt x="4" y="420"/>
                      </a:lnTo>
                      <a:lnTo>
                        <a:pt x="6" y="421"/>
                      </a:lnTo>
                      <a:lnTo>
                        <a:pt x="8" y="421"/>
                      </a:lnTo>
                      <a:lnTo>
                        <a:pt x="11" y="418"/>
                      </a:lnTo>
                      <a:lnTo>
                        <a:pt x="17" y="405"/>
                      </a:lnTo>
                      <a:lnTo>
                        <a:pt x="23" y="392"/>
                      </a:lnTo>
                      <a:lnTo>
                        <a:pt x="29" y="380"/>
                      </a:lnTo>
                      <a:lnTo>
                        <a:pt x="34" y="366"/>
                      </a:lnTo>
                      <a:lnTo>
                        <a:pt x="39" y="353"/>
                      </a:lnTo>
                      <a:lnTo>
                        <a:pt x="44" y="340"/>
                      </a:lnTo>
                      <a:lnTo>
                        <a:pt x="47" y="326"/>
                      </a:lnTo>
                      <a:lnTo>
                        <a:pt x="51" y="313"/>
                      </a:lnTo>
                      <a:lnTo>
                        <a:pt x="54" y="288"/>
                      </a:lnTo>
                      <a:lnTo>
                        <a:pt x="49" y="266"/>
                      </a:lnTo>
                      <a:lnTo>
                        <a:pt x="39" y="244"/>
                      </a:lnTo>
                      <a:lnTo>
                        <a:pt x="24" y="223"/>
                      </a:lnTo>
                      <a:lnTo>
                        <a:pt x="16" y="202"/>
                      </a:lnTo>
                      <a:lnTo>
                        <a:pt x="17" y="183"/>
                      </a:lnTo>
                      <a:lnTo>
                        <a:pt x="24" y="162"/>
                      </a:lnTo>
                      <a:lnTo>
                        <a:pt x="33" y="143"/>
                      </a:lnTo>
                      <a:lnTo>
                        <a:pt x="38" y="131"/>
                      </a:lnTo>
                      <a:lnTo>
                        <a:pt x="41" y="117"/>
                      </a:lnTo>
                      <a:lnTo>
                        <a:pt x="43" y="105"/>
                      </a:lnTo>
                      <a:lnTo>
                        <a:pt x="44" y="92"/>
                      </a:lnTo>
                      <a:lnTo>
                        <a:pt x="44" y="79"/>
                      </a:lnTo>
                      <a:lnTo>
                        <a:pt x="41" y="67"/>
                      </a:lnTo>
                      <a:lnTo>
                        <a:pt x="38" y="56"/>
                      </a:lnTo>
                      <a:lnTo>
                        <a:pt x="33" y="44"/>
                      </a:lnTo>
                      <a:lnTo>
                        <a:pt x="28" y="33"/>
                      </a:lnTo>
                      <a:lnTo>
                        <a:pt x="22" y="22"/>
                      </a:lnTo>
                      <a:lnTo>
                        <a:pt x="15" y="11"/>
                      </a:lnTo>
                      <a:lnTo>
                        <a:pt x="7" y="0"/>
                      </a:lnTo>
                      <a:lnTo>
                        <a:pt x="7" y="1"/>
                      </a:lnTo>
                      <a:close/>
                    </a:path>
                  </a:pathLst>
                </a:custGeom>
                <a:solidFill>
                  <a:srgbClr val="000000"/>
                </a:solidFill>
                <a:ln w="9525">
                  <a:noFill/>
                  <a:round/>
                  <a:headEnd/>
                  <a:tailEnd/>
                </a:ln>
              </p:spPr>
              <p:txBody>
                <a:bodyPr/>
                <a:lstStyle/>
                <a:p>
                  <a:endParaRPr lang="en-US">
                    <a:solidFill>
                      <a:srgbClr val="000000"/>
                    </a:solidFill>
                  </a:endParaRPr>
                </a:p>
              </p:txBody>
            </p:sp>
            <p:sp>
              <p:nvSpPr>
                <p:cNvPr id="25737" name="Freeform 235"/>
                <p:cNvSpPr>
                  <a:spLocks/>
                </p:cNvSpPr>
                <p:nvPr/>
              </p:nvSpPr>
              <p:spPr bwMode="auto">
                <a:xfrm>
                  <a:off x="4941" y="3020"/>
                  <a:ext cx="64" cy="286"/>
                </a:xfrm>
                <a:custGeom>
                  <a:avLst/>
                  <a:gdLst>
                    <a:gd name="T0" fmla="*/ 35 w 64"/>
                    <a:gd name="T1" fmla="*/ 1 h 286"/>
                    <a:gd name="T2" fmla="*/ 28 w 64"/>
                    <a:gd name="T3" fmla="*/ 38 h 286"/>
                    <a:gd name="T4" fmla="*/ 16 w 64"/>
                    <a:gd name="T5" fmla="*/ 74 h 286"/>
                    <a:gd name="T6" fmla="*/ 5 w 64"/>
                    <a:gd name="T7" fmla="*/ 110 h 286"/>
                    <a:gd name="T8" fmla="*/ 0 w 64"/>
                    <a:gd name="T9" fmla="*/ 147 h 286"/>
                    <a:gd name="T10" fmla="*/ 1 w 64"/>
                    <a:gd name="T11" fmla="*/ 165 h 286"/>
                    <a:gd name="T12" fmla="*/ 5 w 64"/>
                    <a:gd name="T13" fmla="*/ 184 h 286"/>
                    <a:gd name="T14" fmla="*/ 9 w 64"/>
                    <a:gd name="T15" fmla="*/ 201 h 286"/>
                    <a:gd name="T16" fmla="*/ 16 w 64"/>
                    <a:gd name="T17" fmla="*/ 219 h 286"/>
                    <a:gd name="T18" fmla="*/ 23 w 64"/>
                    <a:gd name="T19" fmla="*/ 236 h 286"/>
                    <a:gd name="T20" fmla="*/ 33 w 64"/>
                    <a:gd name="T21" fmla="*/ 253 h 286"/>
                    <a:gd name="T22" fmla="*/ 42 w 64"/>
                    <a:gd name="T23" fmla="*/ 269 h 286"/>
                    <a:gd name="T24" fmla="*/ 54 w 64"/>
                    <a:gd name="T25" fmla="*/ 285 h 286"/>
                    <a:gd name="T26" fmla="*/ 58 w 64"/>
                    <a:gd name="T27" fmla="*/ 286 h 286"/>
                    <a:gd name="T28" fmla="*/ 62 w 64"/>
                    <a:gd name="T29" fmla="*/ 284 h 286"/>
                    <a:gd name="T30" fmla="*/ 64 w 64"/>
                    <a:gd name="T31" fmla="*/ 281 h 286"/>
                    <a:gd name="T32" fmla="*/ 64 w 64"/>
                    <a:gd name="T33" fmla="*/ 278 h 286"/>
                    <a:gd name="T34" fmla="*/ 58 w 64"/>
                    <a:gd name="T35" fmla="*/ 263 h 286"/>
                    <a:gd name="T36" fmla="*/ 51 w 64"/>
                    <a:gd name="T37" fmla="*/ 248 h 286"/>
                    <a:gd name="T38" fmla="*/ 44 w 64"/>
                    <a:gd name="T39" fmla="*/ 233 h 286"/>
                    <a:gd name="T40" fmla="*/ 37 w 64"/>
                    <a:gd name="T41" fmla="*/ 219 h 286"/>
                    <a:gd name="T42" fmla="*/ 31 w 64"/>
                    <a:gd name="T43" fmla="*/ 197 h 286"/>
                    <a:gd name="T44" fmla="*/ 30 w 64"/>
                    <a:gd name="T45" fmla="*/ 175 h 286"/>
                    <a:gd name="T46" fmla="*/ 33 w 64"/>
                    <a:gd name="T47" fmla="*/ 152 h 286"/>
                    <a:gd name="T48" fmla="*/ 36 w 64"/>
                    <a:gd name="T49" fmla="*/ 130 h 286"/>
                    <a:gd name="T50" fmla="*/ 39 w 64"/>
                    <a:gd name="T51" fmla="*/ 98 h 286"/>
                    <a:gd name="T52" fmla="*/ 39 w 64"/>
                    <a:gd name="T53" fmla="*/ 65 h 286"/>
                    <a:gd name="T54" fmla="*/ 37 w 64"/>
                    <a:gd name="T55" fmla="*/ 33 h 286"/>
                    <a:gd name="T56" fmla="*/ 35 w 64"/>
                    <a:gd name="T57" fmla="*/ 0 h 286"/>
                    <a:gd name="T58" fmla="*/ 35 w 64"/>
                    <a:gd name="T59" fmla="*/ 0 h 286"/>
                    <a:gd name="T60" fmla="*/ 35 w 64"/>
                    <a:gd name="T61" fmla="*/ 0 h 286"/>
                    <a:gd name="T62" fmla="*/ 35 w 64"/>
                    <a:gd name="T63" fmla="*/ 0 h 286"/>
                    <a:gd name="T64" fmla="*/ 35 w 64"/>
                    <a:gd name="T65" fmla="*/ 1 h 286"/>
                    <a:gd name="T66" fmla="*/ 35 w 64"/>
                    <a:gd name="T67" fmla="*/ 1 h 2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286"/>
                    <a:gd name="T104" fmla="*/ 64 w 64"/>
                    <a:gd name="T105" fmla="*/ 286 h 2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286">
                      <a:moveTo>
                        <a:pt x="35" y="1"/>
                      </a:moveTo>
                      <a:lnTo>
                        <a:pt x="28" y="38"/>
                      </a:lnTo>
                      <a:lnTo>
                        <a:pt x="16" y="74"/>
                      </a:lnTo>
                      <a:lnTo>
                        <a:pt x="5" y="110"/>
                      </a:lnTo>
                      <a:lnTo>
                        <a:pt x="0" y="147"/>
                      </a:lnTo>
                      <a:lnTo>
                        <a:pt x="1" y="165"/>
                      </a:lnTo>
                      <a:lnTo>
                        <a:pt x="5" y="184"/>
                      </a:lnTo>
                      <a:lnTo>
                        <a:pt x="9" y="201"/>
                      </a:lnTo>
                      <a:lnTo>
                        <a:pt x="16" y="219"/>
                      </a:lnTo>
                      <a:lnTo>
                        <a:pt x="23" y="236"/>
                      </a:lnTo>
                      <a:lnTo>
                        <a:pt x="33" y="253"/>
                      </a:lnTo>
                      <a:lnTo>
                        <a:pt x="42" y="269"/>
                      </a:lnTo>
                      <a:lnTo>
                        <a:pt x="54" y="285"/>
                      </a:lnTo>
                      <a:lnTo>
                        <a:pt x="58" y="286"/>
                      </a:lnTo>
                      <a:lnTo>
                        <a:pt x="62" y="284"/>
                      </a:lnTo>
                      <a:lnTo>
                        <a:pt x="64" y="281"/>
                      </a:lnTo>
                      <a:lnTo>
                        <a:pt x="64" y="278"/>
                      </a:lnTo>
                      <a:lnTo>
                        <a:pt x="58" y="263"/>
                      </a:lnTo>
                      <a:lnTo>
                        <a:pt x="51" y="248"/>
                      </a:lnTo>
                      <a:lnTo>
                        <a:pt x="44" y="233"/>
                      </a:lnTo>
                      <a:lnTo>
                        <a:pt x="37" y="219"/>
                      </a:lnTo>
                      <a:lnTo>
                        <a:pt x="31" y="197"/>
                      </a:lnTo>
                      <a:lnTo>
                        <a:pt x="30" y="175"/>
                      </a:lnTo>
                      <a:lnTo>
                        <a:pt x="33" y="152"/>
                      </a:lnTo>
                      <a:lnTo>
                        <a:pt x="36" y="130"/>
                      </a:lnTo>
                      <a:lnTo>
                        <a:pt x="39" y="98"/>
                      </a:lnTo>
                      <a:lnTo>
                        <a:pt x="39" y="65"/>
                      </a:lnTo>
                      <a:lnTo>
                        <a:pt x="37" y="33"/>
                      </a:lnTo>
                      <a:lnTo>
                        <a:pt x="35" y="0"/>
                      </a:lnTo>
                      <a:lnTo>
                        <a:pt x="35" y="1"/>
                      </a:lnTo>
                      <a:close/>
                    </a:path>
                  </a:pathLst>
                </a:custGeom>
                <a:solidFill>
                  <a:srgbClr val="000000"/>
                </a:solidFill>
                <a:ln w="9525">
                  <a:noFill/>
                  <a:round/>
                  <a:headEnd/>
                  <a:tailEnd/>
                </a:ln>
              </p:spPr>
              <p:txBody>
                <a:bodyPr/>
                <a:lstStyle/>
                <a:p>
                  <a:endParaRPr lang="en-US">
                    <a:solidFill>
                      <a:srgbClr val="000000"/>
                    </a:solidFill>
                  </a:endParaRPr>
                </a:p>
              </p:txBody>
            </p:sp>
            <p:sp>
              <p:nvSpPr>
                <p:cNvPr id="25738" name="Freeform 236"/>
                <p:cNvSpPr>
                  <a:spLocks/>
                </p:cNvSpPr>
                <p:nvPr/>
              </p:nvSpPr>
              <p:spPr bwMode="auto">
                <a:xfrm>
                  <a:off x="4931" y="3281"/>
                  <a:ext cx="45" cy="129"/>
                </a:xfrm>
                <a:custGeom>
                  <a:avLst/>
                  <a:gdLst>
                    <a:gd name="T0" fmla="*/ 45 w 45"/>
                    <a:gd name="T1" fmla="*/ 0 h 129"/>
                    <a:gd name="T2" fmla="*/ 43 w 45"/>
                    <a:gd name="T3" fmla="*/ 10 h 129"/>
                    <a:gd name="T4" fmla="*/ 38 w 45"/>
                    <a:gd name="T5" fmla="*/ 18 h 129"/>
                    <a:gd name="T6" fmla="*/ 33 w 45"/>
                    <a:gd name="T7" fmla="*/ 26 h 129"/>
                    <a:gd name="T8" fmla="*/ 27 w 45"/>
                    <a:gd name="T9" fmla="*/ 34 h 129"/>
                    <a:gd name="T10" fmla="*/ 21 w 45"/>
                    <a:gd name="T11" fmla="*/ 41 h 129"/>
                    <a:gd name="T12" fmla="*/ 15 w 45"/>
                    <a:gd name="T13" fmla="*/ 48 h 129"/>
                    <a:gd name="T14" fmla="*/ 8 w 45"/>
                    <a:gd name="T15" fmla="*/ 56 h 129"/>
                    <a:gd name="T16" fmla="*/ 2 w 45"/>
                    <a:gd name="T17" fmla="*/ 64 h 129"/>
                    <a:gd name="T18" fmla="*/ 0 w 45"/>
                    <a:gd name="T19" fmla="*/ 67 h 129"/>
                    <a:gd name="T20" fmla="*/ 0 w 45"/>
                    <a:gd name="T21" fmla="*/ 71 h 129"/>
                    <a:gd name="T22" fmla="*/ 0 w 45"/>
                    <a:gd name="T23" fmla="*/ 75 h 129"/>
                    <a:gd name="T24" fmla="*/ 0 w 45"/>
                    <a:gd name="T25" fmla="*/ 79 h 129"/>
                    <a:gd name="T26" fmla="*/ 1 w 45"/>
                    <a:gd name="T27" fmla="*/ 90 h 129"/>
                    <a:gd name="T28" fmla="*/ 4 w 45"/>
                    <a:gd name="T29" fmla="*/ 101 h 129"/>
                    <a:gd name="T30" fmla="*/ 5 w 45"/>
                    <a:gd name="T31" fmla="*/ 111 h 129"/>
                    <a:gd name="T32" fmla="*/ 4 w 45"/>
                    <a:gd name="T33" fmla="*/ 124 h 129"/>
                    <a:gd name="T34" fmla="*/ 4 w 45"/>
                    <a:gd name="T35" fmla="*/ 128 h 129"/>
                    <a:gd name="T36" fmla="*/ 6 w 45"/>
                    <a:gd name="T37" fmla="*/ 129 h 129"/>
                    <a:gd name="T38" fmla="*/ 8 w 45"/>
                    <a:gd name="T39" fmla="*/ 129 h 129"/>
                    <a:gd name="T40" fmla="*/ 12 w 45"/>
                    <a:gd name="T41" fmla="*/ 126 h 129"/>
                    <a:gd name="T42" fmla="*/ 16 w 45"/>
                    <a:gd name="T43" fmla="*/ 121 h 129"/>
                    <a:gd name="T44" fmla="*/ 18 w 45"/>
                    <a:gd name="T45" fmla="*/ 116 h 129"/>
                    <a:gd name="T46" fmla="*/ 21 w 45"/>
                    <a:gd name="T47" fmla="*/ 109 h 129"/>
                    <a:gd name="T48" fmla="*/ 22 w 45"/>
                    <a:gd name="T49" fmla="*/ 103 h 129"/>
                    <a:gd name="T50" fmla="*/ 22 w 45"/>
                    <a:gd name="T51" fmla="*/ 94 h 129"/>
                    <a:gd name="T52" fmla="*/ 19 w 45"/>
                    <a:gd name="T53" fmla="*/ 83 h 129"/>
                    <a:gd name="T54" fmla="*/ 17 w 45"/>
                    <a:gd name="T55" fmla="*/ 71 h 129"/>
                    <a:gd name="T56" fmla="*/ 18 w 45"/>
                    <a:gd name="T57" fmla="*/ 63 h 129"/>
                    <a:gd name="T58" fmla="*/ 28 w 45"/>
                    <a:gd name="T59" fmla="*/ 48 h 129"/>
                    <a:gd name="T60" fmla="*/ 38 w 45"/>
                    <a:gd name="T61" fmla="*/ 33 h 129"/>
                    <a:gd name="T62" fmla="*/ 44 w 45"/>
                    <a:gd name="T63" fmla="*/ 17 h 129"/>
                    <a:gd name="T64" fmla="*/ 45 w 45"/>
                    <a:gd name="T65" fmla="*/ 0 h 129"/>
                    <a:gd name="T66" fmla="*/ 45 w 45"/>
                    <a:gd name="T67" fmla="*/ 0 h 129"/>
                    <a:gd name="T68" fmla="*/ 45 w 45"/>
                    <a:gd name="T69" fmla="*/ 0 h 129"/>
                    <a:gd name="T70" fmla="*/ 45 w 45"/>
                    <a:gd name="T71" fmla="*/ 0 h 129"/>
                    <a:gd name="T72" fmla="*/ 45 w 45"/>
                    <a:gd name="T73" fmla="*/ 0 h 129"/>
                    <a:gd name="T74" fmla="*/ 45 w 45"/>
                    <a:gd name="T75" fmla="*/ 0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
                    <a:gd name="T115" fmla="*/ 0 h 129"/>
                    <a:gd name="T116" fmla="*/ 45 w 45"/>
                    <a:gd name="T117" fmla="*/ 129 h 1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 h="129">
                      <a:moveTo>
                        <a:pt x="45" y="0"/>
                      </a:moveTo>
                      <a:lnTo>
                        <a:pt x="43" y="10"/>
                      </a:lnTo>
                      <a:lnTo>
                        <a:pt x="38" y="18"/>
                      </a:lnTo>
                      <a:lnTo>
                        <a:pt x="33" y="26"/>
                      </a:lnTo>
                      <a:lnTo>
                        <a:pt x="27" y="34"/>
                      </a:lnTo>
                      <a:lnTo>
                        <a:pt x="21" y="41"/>
                      </a:lnTo>
                      <a:lnTo>
                        <a:pt x="15" y="48"/>
                      </a:lnTo>
                      <a:lnTo>
                        <a:pt x="8" y="56"/>
                      </a:lnTo>
                      <a:lnTo>
                        <a:pt x="2" y="64"/>
                      </a:lnTo>
                      <a:lnTo>
                        <a:pt x="0" y="67"/>
                      </a:lnTo>
                      <a:lnTo>
                        <a:pt x="0" y="71"/>
                      </a:lnTo>
                      <a:lnTo>
                        <a:pt x="0" y="75"/>
                      </a:lnTo>
                      <a:lnTo>
                        <a:pt x="0" y="79"/>
                      </a:lnTo>
                      <a:lnTo>
                        <a:pt x="1" y="90"/>
                      </a:lnTo>
                      <a:lnTo>
                        <a:pt x="4" y="101"/>
                      </a:lnTo>
                      <a:lnTo>
                        <a:pt x="5" y="111"/>
                      </a:lnTo>
                      <a:lnTo>
                        <a:pt x="4" y="124"/>
                      </a:lnTo>
                      <a:lnTo>
                        <a:pt x="4" y="128"/>
                      </a:lnTo>
                      <a:lnTo>
                        <a:pt x="6" y="129"/>
                      </a:lnTo>
                      <a:lnTo>
                        <a:pt x="8" y="129"/>
                      </a:lnTo>
                      <a:lnTo>
                        <a:pt x="12" y="126"/>
                      </a:lnTo>
                      <a:lnTo>
                        <a:pt x="16" y="121"/>
                      </a:lnTo>
                      <a:lnTo>
                        <a:pt x="18" y="116"/>
                      </a:lnTo>
                      <a:lnTo>
                        <a:pt x="21" y="109"/>
                      </a:lnTo>
                      <a:lnTo>
                        <a:pt x="22" y="103"/>
                      </a:lnTo>
                      <a:lnTo>
                        <a:pt x="22" y="94"/>
                      </a:lnTo>
                      <a:lnTo>
                        <a:pt x="19" y="83"/>
                      </a:lnTo>
                      <a:lnTo>
                        <a:pt x="17" y="71"/>
                      </a:lnTo>
                      <a:lnTo>
                        <a:pt x="18" y="63"/>
                      </a:lnTo>
                      <a:lnTo>
                        <a:pt x="28" y="48"/>
                      </a:lnTo>
                      <a:lnTo>
                        <a:pt x="38" y="33"/>
                      </a:lnTo>
                      <a:lnTo>
                        <a:pt x="44" y="17"/>
                      </a:lnTo>
                      <a:lnTo>
                        <a:pt x="45" y="0"/>
                      </a:lnTo>
                      <a:close/>
                    </a:path>
                  </a:pathLst>
                </a:custGeom>
                <a:solidFill>
                  <a:srgbClr val="000000"/>
                </a:solidFill>
                <a:ln w="9525">
                  <a:noFill/>
                  <a:round/>
                  <a:headEnd/>
                  <a:tailEnd/>
                </a:ln>
              </p:spPr>
              <p:txBody>
                <a:bodyPr/>
                <a:lstStyle/>
                <a:p>
                  <a:endParaRPr lang="en-US">
                    <a:solidFill>
                      <a:srgbClr val="000000"/>
                    </a:solidFill>
                  </a:endParaRPr>
                </a:p>
              </p:txBody>
            </p:sp>
            <p:sp>
              <p:nvSpPr>
                <p:cNvPr id="25739" name="Freeform 237"/>
                <p:cNvSpPr>
                  <a:spLocks/>
                </p:cNvSpPr>
                <p:nvPr/>
              </p:nvSpPr>
              <p:spPr bwMode="auto">
                <a:xfrm>
                  <a:off x="4775" y="3296"/>
                  <a:ext cx="117" cy="179"/>
                </a:xfrm>
                <a:custGeom>
                  <a:avLst/>
                  <a:gdLst>
                    <a:gd name="T0" fmla="*/ 102 w 117"/>
                    <a:gd name="T1" fmla="*/ 0 h 179"/>
                    <a:gd name="T2" fmla="*/ 108 w 117"/>
                    <a:gd name="T3" fmla="*/ 18 h 179"/>
                    <a:gd name="T4" fmla="*/ 105 w 117"/>
                    <a:gd name="T5" fmla="*/ 36 h 179"/>
                    <a:gd name="T6" fmla="*/ 95 w 117"/>
                    <a:gd name="T7" fmla="*/ 53 h 179"/>
                    <a:gd name="T8" fmla="*/ 80 w 117"/>
                    <a:gd name="T9" fmla="*/ 67 h 179"/>
                    <a:gd name="T10" fmla="*/ 74 w 117"/>
                    <a:gd name="T11" fmla="*/ 70 h 179"/>
                    <a:gd name="T12" fmla="*/ 68 w 117"/>
                    <a:gd name="T13" fmla="*/ 73 h 179"/>
                    <a:gd name="T14" fmla="*/ 62 w 117"/>
                    <a:gd name="T15" fmla="*/ 76 h 179"/>
                    <a:gd name="T16" fmla="*/ 57 w 117"/>
                    <a:gd name="T17" fmla="*/ 79 h 179"/>
                    <a:gd name="T18" fmla="*/ 51 w 117"/>
                    <a:gd name="T19" fmla="*/ 82 h 179"/>
                    <a:gd name="T20" fmla="*/ 46 w 117"/>
                    <a:gd name="T21" fmla="*/ 85 h 179"/>
                    <a:gd name="T22" fmla="*/ 40 w 117"/>
                    <a:gd name="T23" fmla="*/ 89 h 179"/>
                    <a:gd name="T24" fmla="*/ 35 w 117"/>
                    <a:gd name="T25" fmla="*/ 94 h 179"/>
                    <a:gd name="T26" fmla="*/ 21 w 117"/>
                    <a:gd name="T27" fmla="*/ 113 h 179"/>
                    <a:gd name="T28" fmla="*/ 11 w 117"/>
                    <a:gd name="T29" fmla="*/ 133 h 179"/>
                    <a:gd name="T30" fmla="*/ 4 w 117"/>
                    <a:gd name="T31" fmla="*/ 156 h 179"/>
                    <a:gd name="T32" fmla="*/ 0 w 117"/>
                    <a:gd name="T33" fmla="*/ 177 h 179"/>
                    <a:gd name="T34" fmla="*/ 0 w 117"/>
                    <a:gd name="T35" fmla="*/ 179 h 179"/>
                    <a:gd name="T36" fmla="*/ 3 w 117"/>
                    <a:gd name="T37" fmla="*/ 179 h 179"/>
                    <a:gd name="T38" fmla="*/ 6 w 117"/>
                    <a:gd name="T39" fmla="*/ 178 h 179"/>
                    <a:gd name="T40" fmla="*/ 7 w 117"/>
                    <a:gd name="T41" fmla="*/ 176 h 179"/>
                    <a:gd name="T42" fmla="*/ 16 w 117"/>
                    <a:gd name="T43" fmla="*/ 161 h 179"/>
                    <a:gd name="T44" fmla="*/ 22 w 117"/>
                    <a:gd name="T45" fmla="*/ 144 h 179"/>
                    <a:gd name="T46" fmla="*/ 29 w 117"/>
                    <a:gd name="T47" fmla="*/ 127 h 179"/>
                    <a:gd name="T48" fmla="*/ 38 w 117"/>
                    <a:gd name="T49" fmla="*/ 112 h 179"/>
                    <a:gd name="T50" fmla="*/ 43 w 117"/>
                    <a:gd name="T51" fmla="*/ 106 h 179"/>
                    <a:gd name="T52" fmla="*/ 49 w 117"/>
                    <a:gd name="T53" fmla="*/ 100 h 179"/>
                    <a:gd name="T54" fmla="*/ 55 w 117"/>
                    <a:gd name="T55" fmla="*/ 95 h 179"/>
                    <a:gd name="T56" fmla="*/ 62 w 117"/>
                    <a:gd name="T57" fmla="*/ 91 h 179"/>
                    <a:gd name="T58" fmla="*/ 69 w 117"/>
                    <a:gd name="T59" fmla="*/ 87 h 179"/>
                    <a:gd name="T60" fmla="*/ 77 w 117"/>
                    <a:gd name="T61" fmla="*/ 83 h 179"/>
                    <a:gd name="T62" fmla="*/ 85 w 117"/>
                    <a:gd name="T63" fmla="*/ 79 h 179"/>
                    <a:gd name="T64" fmla="*/ 93 w 117"/>
                    <a:gd name="T65" fmla="*/ 75 h 179"/>
                    <a:gd name="T66" fmla="*/ 101 w 117"/>
                    <a:gd name="T67" fmla="*/ 68 h 179"/>
                    <a:gd name="T68" fmla="*/ 107 w 117"/>
                    <a:gd name="T69" fmla="*/ 58 h 179"/>
                    <a:gd name="T70" fmla="*/ 112 w 117"/>
                    <a:gd name="T71" fmla="*/ 47 h 179"/>
                    <a:gd name="T72" fmla="*/ 116 w 117"/>
                    <a:gd name="T73" fmla="*/ 38 h 179"/>
                    <a:gd name="T74" fmla="*/ 117 w 117"/>
                    <a:gd name="T75" fmla="*/ 27 h 179"/>
                    <a:gd name="T76" fmla="*/ 115 w 117"/>
                    <a:gd name="T77" fmla="*/ 18 h 179"/>
                    <a:gd name="T78" fmla="*/ 110 w 117"/>
                    <a:gd name="T79" fmla="*/ 8 h 179"/>
                    <a:gd name="T80" fmla="*/ 102 w 117"/>
                    <a:gd name="T81" fmla="*/ 0 h 179"/>
                    <a:gd name="T82" fmla="*/ 102 w 117"/>
                    <a:gd name="T83" fmla="*/ 0 h 179"/>
                    <a:gd name="T84" fmla="*/ 102 w 117"/>
                    <a:gd name="T85" fmla="*/ 0 h 179"/>
                    <a:gd name="T86" fmla="*/ 102 w 117"/>
                    <a:gd name="T87" fmla="*/ 0 h 179"/>
                    <a:gd name="T88" fmla="*/ 102 w 117"/>
                    <a:gd name="T89" fmla="*/ 0 h 179"/>
                    <a:gd name="T90" fmla="*/ 102 w 117"/>
                    <a:gd name="T91" fmla="*/ 0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7"/>
                    <a:gd name="T139" fmla="*/ 0 h 179"/>
                    <a:gd name="T140" fmla="*/ 117 w 117"/>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7" h="179">
                      <a:moveTo>
                        <a:pt x="102" y="0"/>
                      </a:moveTo>
                      <a:lnTo>
                        <a:pt x="108" y="18"/>
                      </a:lnTo>
                      <a:lnTo>
                        <a:pt x="105" y="36"/>
                      </a:lnTo>
                      <a:lnTo>
                        <a:pt x="95" y="53"/>
                      </a:lnTo>
                      <a:lnTo>
                        <a:pt x="80" y="67"/>
                      </a:lnTo>
                      <a:lnTo>
                        <a:pt x="74" y="70"/>
                      </a:lnTo>
                      <a:lnTo>
                        <a:pt x="68" y="73"/>
                      </a:lnTo>
                      <a:lnTo>
                        <a:pt x="62" y="76"/>
                      </a:lnTo>
                      <a:lnTo>
                        <a:pt x="57" y="79"/>
                      </a:lnTo>
                      <a:lnTo>
                        <a:pt x="51" y="82"/>
                      </a:lnTo>
                      <a:lnTo>
                        <a:pt x="46" y="85"/>
                      </a:lnTo>
                      <a:lnTo>
                        <a:pt x="40" y="89"/>
                      </a:lnTo>
                      <a:lnTo>
                        <a:pt x="35" y="94"/>
                      </a:lnTo>
                      <a:lnTo>
                        <a:pt x="21" y="113"/>
                      </a:lnTo>
                      <a:lnTo>
                        <a:pt x="11" y="133"/>
                      </a:lnTo>
                      <a:lnTo>
                        <a:pt x="4" y="156"/>
                      </a:lnTo>
                      <a:lnTo>
                        <a:pt x="0" y="177"/>
                      </a:lnTo>
                      <a:lnTo>
                        <a:pt x="0" y="179"/>
                      </a:lnTo>
                      <a:lnTo>
                        <a:pt x="3" y="179"/>
                      </a:lnTo>
                      <a:lnTo>
                        <a:pt x="6" y="178"/>
                      </a:lnTo>
                      <a:lnTo>
                        <a:pt x="7" y="176"/>
                      </a:lnTo>
                      <a:lnTo>
                        <a:pt x="16" y="161"/>
                      </a:lnTo>
                      <a:lnTo>
                        <a:pt x="22" y="144"/>
                      </a:lnTo>
                      <a:lnTo>
                        <a:pt x="29" y="127"/>
                      </a:lnTo>
                      <a:lnTo>
                        <a:pt x="38" y="112"/>
                      </a:lnTo>
                      <a:lnTo>
                        <a:pt x="43" y="106"/>
                      </a:lnTo>
                      <a:lnTo>
                        <a:pt x="49" y="100"/>
                      </a:lnTo>
                      <a:lnTo>
                        <a:pt x="55" y="95"/>
                      </a:lnTo>
                      <a:lnTo>
                        <a:pt x="62" y="91"/>
                      </a:lnTo>
                      <a:lnTo>
                        <a:pt x="69" y="87"/>
                      </a:lnTo>
                      <a:lnTo>
                        <a:pt x="77" y="83"/>
                      </a:lnTo>
                      <a:lnTo>
                        <a:pt x="85" y="79"/>
                      </a:lnTo>
                      <a:lnTo>
                        <a:pt x="93" y="75"/>
                      </a:lnTo>
                      <a:lnTo>
                        <a:pt x="101" y="68"/>
                      </a:lnTo>
                      <a:lnTo>
                        <a:pt x="107" y="58"/>
                      </a:lnTo>
                      <a:lnTo>
                        <a:pt x="112" y="47"/>
                      </a:lnTo>
                      <a:lnTo>
                        <a:pt x="116" y="38"/>
                      </a:lnTo>
                      <a:lnTo>
                        <a:pt x="117" y="27"/>
                      </a:lnTo>
                      <a:lnTo>
                        <a:pt x="115" y="18"/>
                      </a:lnTo>
                      <a:lnTo>
                        <a:pt x="110" y="8"/>
                      </a:lnTo>
                      <a:lnTo>
                        <a:pt x="102" y="0"/>
                      </a:lnTo>
                      <a:close/>
                    </a:path>
                  </a:pathLst>
                </a:custGeom>
                <a:solidFill>
                  <a:srgbClr val="000000"/>
                </a:solidFill>
                <a:ln w="9525">
                  <a:noFill/>
                  <a:round/>
                  <a:headEnd/>
                  <a:tailEnd/>
                </a:ln>
              </p:spPr>
              <p:txBody>
                <a:bodyPr/>
                <a:lstStyle/>
                <a:p>
                  <a:endParaRPr lang="en-US">
                    <a:solidFill>
                      <a:srgbClr val="000000"/>
                    </a:solidFill>
                  </a:endParaRPr>
                </a:p>
              </p:txBody>
            </p:sp>
            <p:sp>
              <p:nvSpPr>
                <p:cNvPr id="25740" name="Freeform 238"/>
                <p:cNvSpPr>
                  <a:spLocks/>
                </p:cNvSpPr>
                <p:nvPr/>
              </p:nvSpPr>
              <p:spPr bwMode="auto">
                <a:xfrm>
                  <a:off x="4773" y="3463"/>
                  <a:ext cx="143" cy="33"/>
                </a:xfrm>
                <a:custGeom>
                  <a:avLst/>
                  <a:gdLst>
                    <a:gd name="T0" fmla="*/ 0 w 143"/>
                    <a:gd name="T1" fmla="*/ 10 h 33"/>
                    <a:gd name="T2" fmla="*/ 11 w 143"/>
                    <a:gd name="T3" fmla="*/ 15 h 33"/>
                    <a:gd name="T4" fmla="*/ 22 w 143"/>
                    <a:gd name="T5" fmla="*/ 19 h 33"/>
                    <a:gd name="T6" fmla="*/ 33 w 143"/>
                    <a:gd name="T7" fmla="*/ 23 h 33"/>
                    <a:gd name="T8" fmla="*/ 43 w 143"/>
                    <a:gd name="T9" fmla="*/ 26 h 33"/>
                    <a:gd name="T10" fmla="*/ 54 w 143"/>
                    <a:gd name="T11" fmla="*/ 28 h 33"/>
                    <a:gd name="T12" fmla="*/ 65 w 143"/>
                    <a:gd name="T13" fmla="*/ 30 h 33"/>
                    <a:gd name="T14" fmla="*/ 78 w 143"/>
                    <a:gd name="T15" fmla="*/ 32 h 33"/>
                    <a:gd name="T16" fmla="*/ 90 w 143"/>
                    <a:gd name="T17" fmla="*/ 33 h 33"/>
                    <a:gd name="T18" fmla="*/ 98 w 143"/>
                    <a:gd name="T19" fmla="*/ 33 h 33"/>
                    <a:gd name="T20" fmla="*/ 107 w 143"/>
                    <a:gd name="T21" fmla="*/ 33 h 33"/>
                    <a:gd name="T22" fmla="*/ 115 w 143"/>
                    <a:gd name="T23" fmla="*/ 31 h 33"/>
                    <a:gd name="T24" fmla="*/ 124 w 143"/>
                    <a:gd name="T25" fmla="*/ 29 h 33"/>
                    <a:gd name="T26" fmla="*/ 132 w 143"/>
                    <a:gd name="T27" fmla="*/ 26 h 33"/>
                    <a:gd name="T28" fmla="*/ 138 w 143"/>
                    <a:gd name="T29" fmla="*/ 21 h 33"/>
                    <a:gd name="T30" fmla="*/ 142 w 143"/>
                    <a:gd name="T31" fmla="*/ 15 h 33"/>
                    <a:gd name="T32" fmla="*/ 143 w 143"/>
                    <a:gd name="T33" fmla="*/ 7 h 33"/>
                    <a:gd name="T34" fmla="*/ 143 w 143"/>
                    <a:gd name="T35" fmla="*/ 4 h 33"/>
                    <a:gd name="T36" fmla="*/ 142 w 143"/>
                    <a:gd name="T37" fmla="*/ 2 h 33"/>
                    <a:gd name="T38" fmla="*/ 140 w 143"/>
                    <a:gd name="T39" fmla="*/ 1 h 33"/>
                    <a:gd name="T40" fmla="*/ 136 w 143"/>
                    <a:gd name="T41" fmla="*/ 0 h 33"/>
                    <a:gd name="T42" fmla="*/ 119 w 143"/>
                    <a:gd name="T43" fmla="*/ 2 h 33"/>
                    <a:gd name="T44" fmla="*/ 102 w 143"/>
                    <a:gd name="T45" fmla="*/ 5 h 33"/>
                    <a:gd name="T46" fmla="*/ 85 w 143"/>
                    <a:gd name="T47" fmla="*/ 6 h 33"/>
                    <a:gd name="T48" fmla="*/ 68 w 143"/>
                    <a:gd name="T49" fmla="*/ 8 h 33"/>
                    <a:gd name="T50" fmla="*/ 52 w 143"/>
                    <a:gd name="T51" fmla="*/ 9 h 33"/>
                    <a:gd name="T52" fmla="*/ 35 w 143"/>
                    <a:gd name="T53" fmla="*/ 9 h 33"/>
                    <a:gd name="T54" fmla="*/ 17 w 143"/>
                    <a:gd name="T55" fmla="*/ 9 h 33"/>
                    <a:gd name="T56" fmla="*/ 0 w 143"/>
                    <a:gd name="T57" fmla="*/ 9 h 33"/>
                    <a:gd name="T58" fmla="*/ 0 w 143"/>
                    <a:gd name="T59" fmla="*/ 9 h 33"/>
                    <a:gd name="T60" fmla="*/ 0 w 143"/>
                    <a:gd name="T61" fmla="*/ 9 h 33"/>
                    <a:gd name="T62" fmla="*/ 0 w 143"/>
                    <a:gd name="T63" fmla="*/ 10 h 33"/>
                    <a:gd name="T64" fmla="*/ 0 w 143"/>
                    <a:gd name="T65" fmla="*/ 10 h 33"/>
                    <a:gd name="T66" fmla="*/ 0 w 143"/>
                    <a:gd name="T67" fmla="*/ 10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33"/>
                    <a:gd name="T104" fmla="*/ 143 w 143"/>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33">
                      <a:moveTo>
                        <a:pt x="0" y="10"/>
                      </a:moveTo>
                      <a:lnTo>
                        <a:pt x="11" y="15"/>
                      </a:lnTo>
                      <a:lnTo>
                        <a:pt x="22" y="19"/>
                      </a:lnTo>
                      <a:lnTo>
                        <a:pt x="33" y="23"/>
                      </a:lnTo>
                      <a:lnTo>
                        <a:pt x="43" y="26"/>
                      </a:lnTo>
                      <a:lnTo>
                        <a:pt x="54" y="28"/>
                      </a:lnTo>
                      <a:lnTo>
                        <a:pt x="65" y="30"/>
                      </a:lnTo>
                      <a:lnTo>
                        <a:pt x="78" y="32"/>
                      </a:lnTo>
                      <a:lnTo>
                        <a:pt x="90" y="33"/>
                      </a:lnTo>
                      <a:lnTo>
                        <a:pt x="98" y="33"/>
                      </a:lnTo>
                      <a:lnTo>
                        <a:pt x="107" y="33"/>
                      </a:lnTo>
                      <a:lnTo>
                        <a:pt x="115" y="31"/>
                      </a:lnTo>
                      <a:lnTo>
                        <a:pt x="124" y="29"/>
                      </a:lnTo>
                      <a:lnTo>
                        <a:pt x="132" y="26"/>
                      </a:lnTo>
                      <a:lnTo>
                        <a:pt x="138" y="21"/>
                      </a:lnTo>
                      <a:lnTo>
                        <a:pt x="142" y="15"/>
                      </a:lnTo>
                      <a:lnTo>
                        <a:pt x="143" y="7"/>
                      </a:lnTo>
                      <a:lnTo>
                        <a:pt x="143" y="4"/>
                      </a:lnTo>
                      <a:lnTo>
                        <a:pt x="142" y="2"/>
                      </a:lnTo>
                      <a:lnTo>
                        <a:pt x="140" y="1"/>
                      </a:lnTo>
                      <a:lnTo>
                        <a:pt x="136" y="0"/>
                      </a:lnTo>
                      <a:lnTo>
                        <a:pt x="119" y="2"/>
                      </a:lnTo>
                      <a:lnTo>
                        <a:pt x="102" y="5"/>
                      </a:lnTo>
                      <a:lnTo>
                        <a:pt x="85" y="6"/>
                      </a:lnTo>
                      <a:lnTo>
                        <a:pt x="68" y="8"/>
                      </a:lnTo>
                      <a:lnTo>
                        <a:pt x="52" y="9"/>
                      </a:lnTo>
                      <a:lnTo>
                        <a:pt x="35" y="9"/>
                      </a:lnTo>
                      <a:lnTo>
                        <a:pt x="17" y="9"/>
                      </a:lnTo>
                      <a:lnTo>
                        <a:pt x="0" y="9"/>
                      </a:lnTo>
                      <a:lnTo>
                        <a:pt x="0" y="10"/>
                      </a:lnTo>
                      <a:close/>
                    </a:path>
                  </a:pathLst>
                </a:custGeom>
                <a:solidFill>
                  <a:srgbClr val="000000"/>
                </a:solidFill>
                <a:ln w="9525">
                  <a:noFill/>
                  <a:round/>
                  <a:headEnd/>
                  <a:tailEnd/>
                </a:ln>
              </p:spPr>
              <p:txBody>
                <a:bodyPr/>
                <a:lstStyle/>
                <a:p>
                  <a:endParaRPr lang="en-US">
                    <a:solidFill>
                      <a:srgbClr val="000000"/>
                    </a:solidFill>
                  </a:endParaRPr>
                </a:p>
              </p:txBody>
            </p:sp>
            <p:sp>
              <p:nvSpPr>
                <p:cNvPr id="25741" name="Freeform 239"/>
                <p:cNvSpPr>
                  <a:spLocks/>
                </p:cNvSpPr>
                <p:nvPr/>
              </p:nvSpPr>
              <p:spPr bwMode="auto">
                <a:xfrm>
                  <a:off x="4581" y="2751"/>
                  <a:ext cx="193" cy="442"/>
                </a:xfrm>
                <a:custGeom>
                  <a:avLst/>
                  <a:gdLst>
                    <a:gd name="T0" fmla="*/ 7 w 193"/>
                    <a:gd name="T1" fmla="*/ 14 h 442"/>
                    <a:gd name="T2" fmla="*/ 21 w 193"/>
                    <a:gd name="T3" fmla="*/ 42 h 442"/>
                    <a:gd name="T4" fmla="*/ 33 w 193"/>
                    <a:gd name="T5" fmla="*/ 62 h 442"/>
                    <a:gd name="T6" fmla="*/ 43 w 193"/>
                    <a:gd name="T7" fmla="*/ 75 h 442"/>
                    <a:gd name="T8" fmla="*/ 54 w 193"/>
                    <a:gd name="T9" fmla="*/ 88 h 442"/>
                    <a:gd name="T10" fmla="*/ 64 w 193"/>
                    <a:gd name="T11" fmla="*/ 100 h 442"/>
                    <a:gd name="T12" fmla="*/ 77 w 193"/>
                    <a:gd name="T13" fmla="*/ 123 h 442"/>
                    <a:gd name="T14" fmla="*/ 93 w 193"/>
                    <a:gd name="T15" fmla="*/ 156 h 442"/>
                    <a:gd name="T16" fmla="*/ 99 w 193"/>
                    <a:gd name="T17" fmla="*/ 186 h 442"/>
                    <a:gd name="T18" fmla="*/ 103 w 193"/>
                    <a:gd name="T19" fmla="*/ 216 h 442"/>
                    <a:gd name="T20" fmla="*/ 106 w 193"/>
                    <a:gd name="T21" fmla="*/ 242 h 442"/>
                    <a:gd name="T22" fmla="*/ 109 w 193"/>
                    <a:gd name="T23" fmla="*/ 264 h 442"/>
                    <a:gd name="T24" fmla="*/ 114 w 193"/>
                    <a:gd name="T25" fmla="*/ 280 h 442"/>
                    <a:gd name="T26" fmla="*/ 120 w 193"/>
                    <a:gd name="T27" fmla="*/ 288 h 442"/>
                    <a:gd name="T28" fmla="*/ 132 w 193"/>
                    <a:gd name="T29" fmla="*/ 301 h 442"/>
                    <a:gd name="T30" fmla="*/ 142 w 193"/>
                    <a:gd name="T31" fmla="*/ 319 h 442"/>
                    <a:gd name="T32" fmla="*/ 149 w 193"/>
                    <a:gd name="T33" fmla="*/ 344 h 442"/>
                    <a:gd name="T34" fmla="*/ 154 w 193"/>
                    <a:gd name="T35" fmla="*/ 375 h 442"/>
                    <a:gd name="T36" fmla="*/ 155 w 193"/>
                    <a:gd name="T37" fmla="*/ 402 h 442"/>
                    <a:gd name="T38" fmla="*/ 154 w 193"/>
                    <a:gd name="T39" fmla="*/ 426 h 442"/>
                    <a:gd name="T40" fmla="*/ 158 w 193"/>
                    <a:gd name="T41" fmla="*/ 442 h 442"/>
                    <a:gd name="T42" fmla="*/ 164 w 193"/>
                    <a:gd name="T43" fmla="*/ 438 h 442"/>
                    <a:gd name="T44" fmla="*/ 170 w 193"/>
                    <a:gd name="T45" fmla="*/ 422 h 442"/>
                    <a:gd name="T46" fmla="*/ 182 w 193"/>
                    <a:gd name="T47" fmla="*/ 398 h 442"/>
                    <a:gd name="T48" fmla="*/ 190 w 193"/>
                    <a:gd name="T49" fmla="*/ 373 h 442"/>
                    <a:gd name="T50" fmla="*/ 192 w 193"/>
                    <a:gd name="T51" fmla="*/ 347 h 442"/>
                    <a:gd name="T52" fmla="*/ 182 w 193"/>
                    <a:gd name="T53" fmla="*/ 328 h 442"/>
                    <a:gd name="T54" fmla="*/ 172 w 193"/>
                    <a:gd name="T55" fmla="*/ 316 h 442"/>
                    <a:gd name="T56" fmla="*/ 160 w 193"/>
                    <a:gd name="T57" fmla="*/ 304 h 442"/>
                    <a:gd name="T58" fmla="*/ 149 w 193"/>
                    <a:gd name="T59" fmla="*/ 293 h 442"/>
                    <a:gd name="T60" fmla="*/ 133 w 193"/>
                    <a:gd name="T61" fmla="*/ 272 h 442"/>
                    <a:gd name="T62" fmla="*/ 127 w 193"/>
                    <a:gd name="T63" fmla="*/ 245 h 442"/>
                    <a:gd name="T64" fmla="*/ 122 w 193"/>
                    <a:gd name="T65" fmla="*/ 198 h 442"/>
                    <a:gd name="T66" fmla="*/ 110 w 193"/>
                    <a:gd name="T67" fmla="*/ 139 h 442"/>
                    <a:gd name="T68" fmla="*/ 91 w 193"/>
                    <a:gd name="T69" fmla="*/ 104 h 442"/>
                    <a:gd name="T70" fmla="*/ 80 w 193"/>
                    <a:gd name="T71" fmla="*/ 91 h 442"/>
                    <a:gd name="T72" fmla="*/ 67 w 193"/>
                    <a:gd name="T73" fmla="*/ 80 h 442"/>
                    <a:gd name="T74" fmla="*/ 54 w 193"/>
                    <a:gd name="T75" fmla="*/ 69 h 442"/>
                    <a:gd name="T76" fmla="*/ 39 w 193"/>
                    <a:gd name="T77" fmla="*/ 57 h 442"/>
                    <a:gd name="T78" fmla="*/ 26 w 193"/>
                    <a:gd name="T79" fmla="*/ 42 h 442"/>
                    <a:gd name="T80" fmla="*/ 14 w 193"/>
                    <a:gd name="T81" fmla="*/ 25 h 442"/>
                    <a:gd name="T82" fmla="*/ 5 w 193"/>
                    <a:gd name="T83" fmla="*/ 8 h 442"/>
                    <a:gd name="T84" fmla="*/ 0 w 193"/>
                    <a:gd name="T85" fmla="*/ 0 h 442"/>
                    <a:gd name="T86" fmla="*/ 0 w 193"/>
                    <a:gd name="T87" fmla="*/ 0 h 442"/>
                    <a:gd name="T88" fmla="*/ 0 w 193"/>
                    <a:gd name="T89" fmla="*/ 0 h 4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3"/>
                    <a:gd name="T136" fmla="*/ 0 h 442"/>
                    <a:gd name="T137" fmla="*/ 193 w 193"/>
                    <a:gd name="T138" fmla="*/ 442 h 4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3" h="442">
                      <a:moveTo>
                        <a:pt x="0" y="0"/>
                      </a:moveTo>
                      <a:lnTo>
                        <a:pt x="7" y="14"/>
                      </a:lnTo>
                      <a:lnTo>
                        <a:pt x="14" y="29"/>
                      </a:lnTo>
                      <a:lnTo>
                        <a:pt x="21" y="42"/>
                      </a:lnTo>
                      <a:lnTo>
                        <a:pt x="28" y="55"/>
                      </a:lnTo>
                      <a:lnTo>
                        <a:pt x="33" y="62"/>
                      </a:lnTo>
                      <a:lnTo>
                        <a:pt x="38" y="69"/>
                      </a:lnTo>
                      <a:lnTo>
                        <a:pt x="43" y="75"/>
                      </a:lnTo>
                      <a:lnTo>
                        <a:pt x="49" y="81"/>
                      </a:lnTo>
                      <a:lnTo>
                        <a:pt x="54" y="88"/>
                      </a:lnTo>
                      <a:lnTo>
                        <a:pt x="59" y="94"/>
                      </a:lnTo>
                      <a:lnTo>
                        <a:pt x="64" y="100"/>
                      </a:lnTo>
                      <a:lnTo>
                        <a:pt x="69" y="107"/>
                      </a:lnTo>
                      <a:lnTo>
                        <a:pt x="77" y="123"/>
                      </a:lnTo>
                      <a:lnTo>
                        <a:pt x="86" y="138"/>
                      </a:lnTo>
                      <a:lnTo>
                        <a:pt x="93" y="156"/>
                      </a:lnTo>
                      <a:lnTo>
                        <a:pt x="97" y="172"/>
                      </a:lnTo>
                      <a:lnTo>
                        <a:pt x="99" y="186"/>
                      </a:lnTo>
                      <a:lnTo>
                        <a:pt x="102" y="202"/>
                      </a:lnTo>
                      <a:lnTo>
                        <a:pt x="103" y="216"/>
                      </a:lnTo>
                      <a:lnTo>
                        <a:pt x="105" y="231"/>
                      </a:lnTo>
                      <a:lnTo>
                        <a:pt x="106" y="242"/>
                      </a:lnTo>
                      <a:lnTo>
                        <a:pt x="108" y="253"/>
                      </a:lnTo>
                      <a:lnTo>
                        <a:pt x="109" y="264"/>
                      </a:lnTo>
                      <a:lnTo>
                        <a:pt x="111" y="276"/>
                      </a:lnTo>
                      <a:lnTo>
                        <a:pt x="114" y="280"/>
                      </a:lnTo>
                      <a:lnTo>
                        <a:pt x="116" y="284"/>
                      </a:lnTo>
                      <a:lnTo>
                        <a:pt x="120" y="288"/>
                      </a:lnTo>
                      <a:lnTo>
                        <a:pt x="123" y="292"/>
                      </a:lnTo>
                      <a:lnTo>
                        <a:pt x="132" y="301"/>
                      </a:lnTo>
                      <a:lnTo>
                        <a:pt x="138" y="309"/>
                      </a:lnTo>
                      <a:lnTo>
                        <a:pt x="142" y="319"/>
                      </a:lnTo>
                      <a:lnTo>
                        <a:pt x="145" y="330"/>
                      </a:lnTo>
                      <a:lnTo>
                        <a:pt x="149" y="344"/>
                      </a:lnTo>
                      <a:lnTo>
                        <a:pt x="153" y="360"/>
                      </a:lnTo>
                      <a:lnTo>
                        <a:pt x="154" y="375"/>
                      </a:lnTo>
                      <a:lnTo>
                        <a:pt x="155" y="389"/>
                      </a:lnTo>
                      <a:lnTo>
                        <a:pt x="155" y="402"/>
                      </a:lnTo>
                      <a:lnTo>
                        <a:pt x="154" y="414"/>
                      </a:lnTo>
                      <a:lnTo>
                        <a:pt x="154" y="426"/>
                      </a:lnTo>
                      <a:lnTo>
                        <a:pt x="155" y="439"/>
                      </a:lnTo>
                      <a:lnTo>
                        <a:pt x="158" y="442"/>
                      </a:lnTo>
                      <a:lnTo>
                        <a:pt x="161" y="441"/>
                      </a:lnTo>
                      <a:lnTo>
                        <a:pt x="164" y="438"/>
                      </a:lnTo>
                      <a:lnTo>
                        <a:pt x="166" y="434"/>
                      </a:lnTo>
                      <a:lnTo>
                        <a:pt x="170" y="422"/>
                      </a:lnTo>
                      <a:lnTo>
                        <a:pt x="176" y="410"/>
                      </a:lnTo>
                      <a:lnTo>
                        <a:pt x="182" y="398"/>
                      </a:lnTo>
                      <a:lnTo>
                        <a:pt x="187" y="385"/>
                      </a:lnTo>
                      <a:lnTo>
                        <a:pt x="190" y="373"/>
                      </a:lnTo>
                      <a:lnTo>
                        <a:pt x="193" y="360"/>
                      </a:lnTo>
                      <a:lnTo>
                        <a:pt x="192" y="347"/>
                      </a:lnTo>
                      <a:lnTo>
                        <a:pt x="187" y="335"/>
                      </a:lnTo>
                      <a:lnTo>
                        <a:pt x="182" y="328"/>
                      </a:lnTo>
                      <a:lnTo>
                        <a:pt x="177" y="322"/>
                      </a:lnTo>
                      <a:lnTo>
                        <a:pt x="172" y="316"/>
                      </a:lnTo>
                      <a:lnTo>
                        <a:pt x="166" y="309"/>
                      </a:lnTo>
                      <a:lnTo>
                        <a:pt x="160" y="304"/>
                      </a:lnTo>
                      <a:lnTo>
                        <a:pt x="154" y="298"/>
                      </a:lnTo>
                      <a:lnTo>
                        <a:pt x="149" y="293"/>
                      </a:lnTo>
                      <a:lnTo>
                        <a:pt x="143" y="287"/>
                      </a:lnTo>
                      <a:lnTo>
                        <a:pt x="133" y="272"/>
                      </a:lnTo>
                      <a:lnTo>
                        <a:pt x="130" y="259"/>
                      </a:lnTo>
                      <a:lnTo>
                        <a:pt x="127" y="245"/>
                      </a:lnTo>
                      <a:lnTo>
                        <a:pt x="126" y="228"/>
                      </a:lnTo>
                      <a:lnTo>
                        <a:pt x="122" y="198"/>
                      </a:lnTo>
                      <a:lnTo>
                        <a:pt x="119" y="168"/>
                      </a:lnTo>
                      <a:lnTo>
                        <a:pt x="110" y="139"/>
                      </a:lnTo>
                      <a:lnTo>
                        <a:pt x="95" y="111"/>
                      </a:lnTo>
                      <a:lnTo>
                        <a:pt x="91" y="104"/>
                      </a:lnTo>
                      <a:lnTo>
                        <a:pt x="86" y="97"/>
                      </a:lnTo>
                      <a:lnTo>
                        <a:pt x="80" y="91"/>
                      </a:lnTo>
                      <a:lnTo>
                        <a:pt x="74" y="85"/>
                      </a:lnTo>
                      <a:lnTo>
                        <a:pt x="67" y="80"/>
                      </a:lnTo>
                      <a:lnTo>
                        <a:pt x="60" y="74"/>
                      </a:lnTo>
                      <a:lnTo>
                        <a:pt x="54" y="69"/>
                      </a:lnTo>
                      <a:lnTo>
                        <a:pt x="47" y="63"/>
                      </a:lnTo>
                      <a:lnTo>
                        <a:pt x="39" y="57"/>
                      </a:lnTo>
                      <a:lnTo>
                        <a:pt x="32" y="50"/>
                      </a:lnTo>
                      <a:lnTo>
                        <a:pt x="26" y="42"/>
                      </a:lnTo>
                      <a:lnTo>
                        <a:pt x="20" y="34"/>
                      </a:lnTo>
                      <a:lnTo>
                        <a:pt x="14" y="25"/>
                      </a:lnTo>
                      <a:lnTo>
                        <a:pt x="9" y="16"/>
                      </a:lnTo>
                      <a:lnTo>
                        <a:pt x="5" y="8"/>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742" name="Freeform 240"/>
                <p:cNvSpPr>
                  <a:spLocks/>
                </p:cNvSpPr>
                <p:nvPr/>
              </p:nvSpPr>
              <p:spPr bwMode="auto">
                <a:xfrm>
                  <a:off x="4743" y="2839"/>
                  <a:ext cx="70" cy="372"/>
                </a:xfrm>
                <a:custGeom>
                  <a:avLst/>
                  <a:gdLst>
                    <a:gd name="T0" fmla="*/ 16 w 70"/>
                    <a:gd name="T1" fmla="*/ 0 h 372"/>
                    <a:gd name="T2" fmla="*/ 8 w 70"/>
                    <a:gd name="T3" fmla="*/ 16 h 372"/>
                    <a:gd name="T4" fmla="*/ 3 w 70"/>
                    <a:gd name="T5" fmla="*/ 34 h 372"/>
                    <a:gd name="T6" fmla="*/ 0 w 70"/>
                    <a:gd name="T7" fmla="*/ 54 h 372"/>
                    <a:gd name="T8" fmla="*/ 3 w 70"/>
                    <a:gd name="T9" fmla="*/ 75 h 372"/>
                    <a:gd name="T10" fmla="*/ 7 w 70"/>
                    <a:gd name="T11" fmla="*/ 96 h 372"/>
                    <a:gd name="T12" fmla="*/ 13 w 70"/>
                    <a:gd name="T13" fmla="*/ 118 h 372"/>
                    <a:gd name="T14" fmla="*/ 20 w 70"/>
                    <a:gd name="T15" fmla="*/ 138 h 372"/>
                    <a:gd name="T16" fmla="*/ 28 w 70"/>
                    <a:gd name="T17" fmla="*/ 158 h 372"/>
                    <a:gd name="T18" fmla="*/ 33 w 70"/>
                    <a:gd name="T19" fmla="*/ 172 h 372"/>
                    <a:gd name="T20" fmla="*/ 33 w 70"/>
                    <a:gd name="T21" fmla="*/ 186 h 372"/>
                    <a:gd name="T22" fmla="*/ 30 w 70"/>
                    <a:gd name="T23" fmla="*/ 200 h 372"/>
                    <a:gd name="T24" fmla="*/ 26 w 70"/>
                    <a:gd name="T25" fmla="*/ 214 h 372"/>
                    <a:gd name="T26" fmla="*/ 24 w 70"/>
                    <a:gd name="T27" fmla="*/ 227 h 372"/>
                    <a:gd name="T28" fmla="*/ 24 w 70"/>
                    <a:gd name="T29" fmla="*/ 239 h 372"/>
                    <a:gd name="T30" fmla="*/ 24 w 70"/>
                    <a:gd name="T31" fmla="*/ 252 h 372"/>
                    <a:gd name="T32" fmla="*/ 25 w 70"/>
                    <a:gd name="T33" fmla="*/ 264 h 372"/>
                    <a:gd name="T34" fmla="*/ 26 w 70"/>
                    <a:gd name="T35" fmla="*/ 278 h 372"/>
                    <a:gd name="T36" fmla="*/ 30 w 70"/>
                    <a:gd name="T37" fmla="*/ 292 h 372"/>
                    <a:gd name="T38" fmla="*/ 35 w 70"/>
                    <a:gd name="T39" fmla="*/ 305 h 372"/>
                    <a:gd name="T40" fmla="*/ 39 w 70"/>
                    <a:gd name="T41" fmla="*/ 319 h 372"/>
                    <a:gd name="T42" fmla="*/ 44 w 70"/>
                    <a:gd name="T43" fmla="*/ 332 h 372"/>
                    <a:gd name="T44" fmla="*/ 50 w 70"/>
                    <a:gd name="T45" fmla="*/ 345 h 372"/>
                    <a:gd name="T46" fmla="*/ 56 w 70"/>
                    <a:gd name="T47" fmla="*/ 359 h 372"/>
                    <a:gd name="T48" fmla="*/ 63 w 70"/>
                    <a:gd name="T49" fmla="*/ 371 h 372"/>
                    <a:gd name="T50" fmla="*/ 65 w 70"/>
                    <a:gd name="T51" fmla="*/ 372 h 372"/>
                    <a:gd name="T52" fmla="*/ 67 w 70"/>
                    <a:gd name="T53" fmla="*/ 372 h 372"/>
                    <a:gd name="T54" fmla="*/ 70 w 70"/>
                    <a:gd name="T55" fmla="*/ 369 h 372"/>
                    <a:gd name="T56" fmla="*/ 70 w 70"/>
                    <a:gd name="T57" fmla="*/ 367 h 372"/>
                    <a:gd name="T58" fmla="*/ 64 w 70"/>
                    <a:gd name="T59" fmla="*/ 341 h 372"/>
                    <a:gd name="T60" fmla="*/ 58 w 70"/>
                    <a:gd name="T61" fmla="*/ 316 h 372"/>
                    <a:gd name="T62" fmla="*/ 53 w 70"/>
                    <a:gd name="T63" fmla="*/ 290 h 372"/>
                    <a:gd name="T64" fmla="*/ 49 w 70"/>
                    <a:gd name="T65" fmla="*/ 263 h 372"/>
                    <a:gd name="T66" fmla="*/ 48 w 70"/>
                    <a:gd name="T67" fmla="*/ 247 h 372"/>
                    <a:gd name="T68" fmla="*/ 48 w 70"/>
                    <a:gd name="T69" fmla="*/ 232 h 372"/>
                    <a:gd name="T70" fmla="*/ 48 w 70"/>
                    <a:gd name="T71" fmla="*/ 216 h 372"/>
                    <a:gd name="T72" fmla="*/ 50 w 70"/>
                    <a:gd name="T73" fmla="*/ 200 h 372"/>
                    <a:gd name="T74" fmla="*/ 52 w 70"/>
                    <a:gd name="T75" fmla="*/ 192 h 372"/>
                    <a:gd name="T76" fmla="*/ 54 w 70"/>
                    <a:gd name="T77" fmla="*/ 182 h 372"/>
                    <a:gd name="T78" fmla="*/ 55 w 70"/>
                    <a:gd name="T79" fmla="*/ 174 h 372"/>
                    <a:gd name="T80" fmla="*/ 53 w 70"/>
                    <a:gd name="T81" fmla="*/ 165 h 372"/>
                    <a:gd name="T82" fmla="*/ 45 w 70"/>
                    <a:gd name="T83" fmla="*/ 149 h 372"/>
                    <a:gd name="T84" fmla="*/ 36 w 70"/>
                    <a:gd name="T85" fmla="*/ 132 h 372"/>
                    <a:gd name="T86" fmla="*/ 26 w 70"/>
                    <a:gd name="T87" fmla="*/ 117 h 372"/>
                    <a:gd name="T88" fmla="*/ 17 w 70"/>
                    <a:gd name="T89" fmla="*/ 99 h 372"/>
                    <a:gd name="T90" fmla="*/ 11 w 70"/>
                    <a:gd name="T91" fmla="*/ 75 h 372"/>
                    <a:gd name="T92" fmla="*/ 9 w 70"/>
                    <a:gd name="T93" fmla="*/ 49 h 372"/>
                    <a:gd name="T94" fmla="*/ 11 w 70"/>
                    <a:gd name="T95" fmla="*/ 25 h 372"/>
                    <a:gd name="T96" fmla="*/ 17 w 70"/>
                    <a:gd name="T97" fmla="*/ 0 h 372"/>
                    <a:gd name="T98" fmla="*/ 17 w 70"/>
                    <a:gd name="T99" fmla="*/ 0 h 372"/>
                    <a:gd name="T100" fmla="*/ 17 w 70"/>
                    <a:gd name="T101" fmla="*/ 0 h 372"/>
                    <a:gd name="T102" fmla="*/ 17 w 70"/>
                    <a:gd name="T103" fmla="*/ 0 h 372"/>
                    <a:gd name="T104" fmla="*/ 16 w 70"/>
                    <a:gd name="T105" fmla="*/ 0 h 372"/>
                    <a:gd name="T106" fmla="*/ 16 w 70"/>
                    <a:gd name="T107" fmla="*/ 0 h 3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0"/>
                    <a:gd name="T163" fmla="*/ 0 h 372"/>
                    <a:gd name="T164" fmla="*/ 70 w 70"/>
                    <a:gd name="T165" fmla="*/ 372 h 3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0" h="372">
                      <a:moveTo>
                        <a:pt x="16" y="0"/>
                      </a:moveTo>
                      <a:lnTo>
                        <a:pt x="8" y="16"/>
                      </a:lnTo>
                      <a:lnTo>
                        <a:pt x="3" y="34"/>
                      </a:lnTo>
                      <a:lnTo>
                        <a:pt x="0" y="54"/>
                      </a:lnTo>
                      <a:lnTo>
                        <a:pt x="3" y="75"/>
                      </a:lnTo>
                      <a:lnTo>
                        <a:pt x="7" y="96"/>
                      </a:lnTo>
                      <a:lnTo>
                        <a:pt x="13" y="118"/>
                      </a:lnTo>
                      <a:lnTo>
                        <a:pt x="20" y="138"/>
                      </a:lnTo>
                      <a:lnTo>
                        <a:pt x="28" y="158"/>
                      </a:lnTo>
                      <a:lnTo>
                        <a:pt x="33" y="172"/>
                      </a:lnTo>
                      <a:lnTo>
                        <a:pt x="33" y="186"/>
                      </a:lnTo>
                      <a:lnTo>
                        <a:pt x="30" y="200"/>
                      </a:lnTo>
                      <a:lnTo>
                        <a:pt x="26" y="214"/>
                      </a:lnTo>
                      <a:lnTo>
                        <a:pt x="24" y="227"/>
                      </a:lnTo>
                      <a:lnTo>
                        <a:pt x="24" y="239"/>
                      </a:lnTo>
                      <a:lnTo>
                        <a:pt x="24" y="252"/>
                      </a:lnTo>
                      <a:lnTo>
                        <a:pt x="25" y="264"/>
                      </a:lnTo>
                      <a:lnTo>
                        <a:pt x="26" y="278"/>
                      </a:lnTo>
                      <a:lnTo>
                        <a:pt x="30" y="292"/>
                      </a:lnTo>
                      <a:lnTo>
                        <a:pt x="35" y="305"/>
                      </a:lnTo>
                      <a:lnTo>
                        <a:pt x="39" y="319"/>
                      </a:lnTo>
                      <a:lnTo>
                        <a:pt x="44" y="332"/>
                      </a:lnTo>
                      <a:lnTo>
                        <a:pt x="50" y="345"/>
                      </a:lnTo>
                      <a:lnTo>
                        <a:pt x="56" y="359"/>
                      </a:lnTo>
                      <a:lnTo>
                        <a:pt x="63" y="371"/>
                      </a:lnTo>
                      <a:lnTo>
                        <a:pt x="65" y="372"/>
                      </a:lnTo>
                      <a:lnTo>
                        <a:pt x="67" y="372"/>
                      </a:lnTo>
                      <a:lnTo>
                        <a:pt x="70" y="369"/>
                      </a:lnTo>
                      <a:lnTo>
                        <a:pt x="70" y="367"/>
                      </a:lnTo>
                      <a:lnTo>
                        <a:pt x="64" y="341"/>
                      </a:lnTo>
                      <a:lnTo>
                        <a:pt x="58" y="316"/>
                      </a:lnTo>
                      <a:lnTo>
                        <a:pt x="53" y="290"/>
                      </a:lnTo>
                      <a:lnTo>
                        <a:pt x="49" y="263"/>
                      </a:lnTo>
                      <a:lnTo>
                        <a:pt x="48" y="247"/>
                      </a:lnTo>
                      <a:lnTo>
                        <a:pt x="48" y="232"/>
                      </a:lnTo>
                      <a:lnTo>
                        <a:pt x="48" y="216"/>
                      </a:lnTo>
                      <a:lnTo>
                        <a:pt x="50" y="200"/>
                      </a:lnTo>
                      <a:lnTo>
                        <a:pt x="52" y="192"/>
                      </a:lnTo>
                      <a:lnTo>
                        <a:pt x="54" y="182"/>
                      </a:lnTo>
                      <a:lnTo>
                        <a:pt x="55" y="174"/>
                      </a:lnTo>
                      <a:lnTo>
                        <a:pt x="53" y="165"/>
                      </a:lnTo>
                      <a:lnTo>
                        <a:pt x="45" y="149"/>
                      </a:lnTo>
                      <a:lnTo>
                        <a:pt x="36" y="132"/>
                      </a:lnTo>
                      <a:lnTo>
                        <a:pt x="26" y="117"/>
                      </a:lnTo>
                      <a:lnTo>
                        <a:pt x="17" y="99"/>
                      </a:lnTo>
                      <a:lnTo>
                        <a:pt x="11" y="75"/>
                      </a:lnTo>
                      <a:lnTo>
                        <a:pt x="9" y="49"/>
                      </a:lnTo>
                      <a:lnTo>
                        <a:pt x="11" y="25"/>
                      </a:lnTo>
                      <a:lnTo>
                        <a:pt x="17" y="0"/>
                      </a:lnTo>
                      <a:lnTo>
                        <a:pt x="16" y="0"/>
                      </a:lnTo>
                      <a:close/>
                    </a:path>
                  </a:pathLst>
                </a:custGeom>
                <a:solidFill>
                  <a:srgbClr val="000000"/>
                </a:solidFill>
                <a:ln w="9525">
                  <a:noFill/>
                  <a:round/>
                  <a:headEnd/>
                  <a:tailEnd/>
                </a:ln>
              </p:spPr>
              <p:txBody>
                <a:bodyPr/>
                <a:lstStyle/>
                <a:p>
                  <a:endParaRPr lang="en-US">
                    <a:solidFill>
                      <a:srgbClr val="000000"/>
                    </a:solidFill>
                  </a:endParaRPr>
                </a:p>
              </p:txBody>
            </p:sp>
            <p:sp>
              <p:nvSpPr>
                <p:cNvPr id="25743" name="Freeform 241"/>
                <p:cNvSpPr>
                  <a:spLocks/>
                </p:cNvSpPr>
                <p:nvPr/>
              </p:nvSpPr>
              <p:spPr bwMode="auto">
                <a:xfrm>
                  <a:off x="4709" y="3203"/>
                  <a:ext cx="101" cy="178"/>
                </a:xfrm>
                <a:custGeom>
                  <a:avLst/>
                  <a:gdLst>
                    <a:gd name="T0" fmla="*/ 88 w 101"/>
                    <a:gd name="T1" fmla="*/ 0 h 178"/>
                    <a:gd name="T2" fmla="*/ 92 w 101"/>
                    <a:gd name="T3" fmla="*/ 18 h 178"/>
                    <a:gd name="T4" fmla="*/ 88 w 101"/>
                    <a:gd name="T5" fmla="*/ 34 h 178"/>
                    <a:gd name="T6" fmla="*/ 79 w 101"/>
                    <a:gd name="T7" fmla="*/ 49 h 178"/>
                    <a:gd name="T8" fmla="*/ 69 w 101"/>
                    <a:gd name="T9" fmla="*/ 64 h 178"/>
                    <a:gd name="T10" fmla="*/ 65 w 101"/>
                    <a:gd name="T11" fmla="*/ 70 h 178"/>
                    <a:gd name="T12" fmla="*/ 60 w 101"/>
                    <a:gd name="T13" fmla="*/ 76 h 178"/>
                    <a:gd name="T14" fmla="*/ 58 w 101"/>
                    <a:gd name="T15" fmla="*/ 82 h 178"/>
                    <a:gd name="T16" fmla="*/ 55 w 101"/>
                    <a:gd name="T17" fmla="*/ 88 h 178"/>
                    <a:gd name="T18" fmla="*/ 55 w 101"/>
                    <a:gd name="T19" fmla="*/ 99 h 178"/>
                    <a:gd name="T20" fmla="*/ 58 w 101"/>
                    <a:gd name="T21" fmla="*/ 112 h 178"/>
                    <a:gd name="T22" fmla="*/ 58 w 101"/>
                    <a:gd name="T23" fmla="*/ 124 h 178"/>
                    <a:gd name="T24" fmla="*/ 53 w 101"/>
                    <a:gd name="T25" fmla="*/ 134 h 178"/>
                    <a:gd name="T26" fmla="*/ 47 w 101"/>
                    <a:gd name="T27" fmla="*/ 140 h 178"/>
                    <a:gd name="T28" fmla="*/ 42 w 101"/>
                    <a:gd name="T29" fmla="*/ 146 h 178"/>
                    <a:gd name="T30" fmla="*/ 36 w 101"/>
                    <a:gd name="T31" fmla="*/ 152 h 178"/>
                    <a:gd name="T32" fmla="*/ 30 w 101"/>
                    <a:gd name="T33" fmla="*/ 157 h 178"/>
                    <a:gd name="T34" fmla="*/ 23 w 101"/>
                    <a:gd name="T35" fmla="*/ 162 h 178"/>
                    <a:gd name="T36" fmla="*/ 16 w 101"/>
                    <a:gd name="T37" fmla="*/ 166 h 178"/>
                    <a:gd name="T38" fmla="*/ 9 w 101"/>
                    <a:gd name="T39" fmla="*/ 171 h 178"/>
                    <a:gd name="T40" fmla="*/ 2 w 101"/>
                    <a:gd name="T41" fmla="*/ 175 h 178"/>
                    <a:gd name="T42" fmla="*/ 0 w 101"/>
                    <a:gd name="T43" fmla="*/ 176 h 178"/>
                    <a:gd name="T44" fmla="*/ 0 w 101"/>
                    <a:gd name="T45" fmla="*/ 177 h 178"/>
                    <a:gd name="T46" fmla="*/ 0 w 101"/>
                    <a:gd name="T47" fmla="*/ 178 h 178"/>
                    <a:gd name="T48" fmla="*/ 2 w 101"/>
                    <a:gd name="T49" fmla="*/ 178 h 178"/>
                    <a:gd name="T50" fmla="*/ 11 w 101"/>
                    <a:gd name="T51" fmla="*/ 173 h 178"/>
                    <a:gd name="T52" fmla="*/ 22 w 101"/>
                    <a:gd name="T53" fmla="*/ 168 h 178"/>
                    <a:gd name="T54" fmla="*/ 33 w 101"/>
                    <a:gd name="T55" fmla="*/ 162 h 178"/>
                    <a:gd name="T56" fmla="*/ 44 w 101"/>
                    <a:gd name="T57" fmla="*/ 155 h 178"/>
                    <a:gd name="T58" fmla="*/ 54 w 101"/>
                    <a:gd name="T59" fmla="*/ 147 h 178"/>
                    <a:gd name="T60" fmla="*/ 62 w 101"/>
                    <a:gd name="T61" fmla="*/ 139 h 178"/>
                    <a:gd name="T62" fmla="*/ 69 w 101"/>
                    <a:gd name="T63" fmla="*/ 130 h 178"/>
                    <a:gd name="T64" fmla="*/ 71 w 101"/>
                    <a:gd name="T65" fmla="*/ 121 h 178"/>
                    <a:gd name="T66" fmla="*/ 72 w 101"/>
                    <a:gd name="T67" fmla="*/ 114 h 178"/>
                    <a:gd name="T68" fmla="*/ 72 w 101"/>
                    <a:gd name="T69" fmla="*/ 105 h 178"/>
                    <a:gd name="T70" fmla="*/ 72 w 101"/>
                    <a:gd name="T71" fmla="*/ 98 h 178"/>
                    <a:gd name="T72" fmla="*/ 72 w 101"/>
                    <a:gd name="T73" fmla="*/ 91 h 178"/>
                    <a:gd name="T74" fmla="*/ 75 w 101"/>
                    <a:gd name="T75" fmla="*/ 81 h 178"/>
                    <a:gd name="T76" fmla="*/ 81 w 101"/>
                    <a:gd name="T77" fmla="*/ 71 h 178"/>
                    <a:gd name="T78" fmla="*/ 88 w 101"/>
                    <a:gd name="T79" fmla="*/ 61 h 178"/>
                    <a:gd name="T80" fmla="*/ 95 w 101"/>
                    <a:gd name="T81" fmla="*/ 53 h 178"/>
                    <a:gd name="T82" fmla="*/ 101 w 101"/>
                    <a:gd name="T83" fmla="*/ 40 h 178"/>
                    <a:gd name="T84" fmla="*/ 101 w 101"/>
                    <a:gd name="T85" fmla="*/ 25 h 178"/>
                    <a:gd name="T86" fmla="*/ 97 w 101"/>
                    <a:gd name="T87" fmla="*/ 12 h 178"/>
                    <a:gd name="T88" fmla="*/ 88 w 101"/>
                    <a:gd name="T89" fmla="*/ 0 h 178"/>
                    <a:gd name="T90" fmla="*/ 88 w 101"/>
                    <a:gd name="T91" fmla="*/ 0 h 178"/>
                    <a:gd name="T92" fmla="*/ 88 w 101"/>
                    <a:gd name="T93" fmla="*/ 0 h 178"/>
                    <a:gd name="T94" fmla="*/ 88 w 101"/>
                    <a:gd name="T95" fmla="*/ 0 h 178"/>
                    <a:gd name="T96" fmla="*/ 88 w 101"/>
                    <a:gd name="T97" fmla="*/ 0 h 178"/>
                    <a:gd name="T98" fmla="*/ 88 w 101"/>
                    <a:gd name="T99" fmla="*/ 0 h 1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1"/>
                    <a:gd name="T151" fmla="*/ 0 h 178"/>
                    <a:gd name="T152" fmla="*/ 101 w 101"/>
                    <a:gd name="T153" fmla="*/ 178 h 1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1" h="178">
                      <a:moveTo>
                        <a:pt x="88" y="0"/>
                      </a:moveTo>
                      <a:lnTo>
                        <a:pt x="92" y="18"/>
                      </a:lnTo>
                      <a:lnTo>
                        <a:pt x="88" y="34"/>
                      </a:lnTo>
                      <a:lnTo>
                        <a:pt x="79" y="49"/>
                      </a:lnTo>
                      <a:lnTo>
                        <a:pt x="69" y="64"/>
                      </a:lnTo>
                      <a:lnTo>
                        <a:pt x="65" y="70"/>
                      </a:lnTo>
                      <a:lnTo>
                        <a:pt x="60" y="76"/>
                      </a:lnTo>
                      <a:lnTo>
                        <a:pt x="58" y="82"/>
                      </a:lnTo>
                      <a:lnTo>
                        <a:pt x="55" y="88"/>
                      </a:lnTo>
                      <a:lnTo>
                        <a:pt x="55" y="99"/>
                      </a:lnTo>
                      <a:lnTo>
                        <a:pt x="58" y="112"/>
                      </a:lnTo>
                      <a:lnTo>
                        <a:pt x="58" y="124"/>
                      </a:lnTo>
                      <a:lnTo>
                        <a:pt x="53" y="134"/>
                      </a:lnTo>
                      <a:lnTo>
                        <a:pt x="47" y="140"/>
                      </a:lnTo>
                      <a:lnTo>
                        <a:pt x="42" y="146"/>
                      </a:lnTo>
                      <a:lnTo>
                        <a:pt x="36" y="152"/>
                      </a:lnTo>
                      <a:lnTo>
                        <a:pt x="30" y="157"/>
                      </a:lnTo>
                      <a:lnTo>
                        <a:pt x="23" y="162"/>
                      </a:lnTo>
                      <a:lnTo>
                        <a:pt x="16" y="166"/>
                      </a:lnTo>
                      <a:lnTo>
                        <a:pt x="9" y="171"/>
                      </a:lnTo>
                      <a:lnTo>
                        <a:pt x="2" y="175"/>
                      </a:lnTo>
                      <a:lnTo>
                        <a:pt x="0" y="176"/>
                      </a:lnTo>
                      <a:lnTo>
                        <a:pt x="0" y="177"/>
                      </a:lnTo>
                      <a:lnTo>
                        <a:pt x="0" y="178"/>
                      </a:lnTo>
                      <a:lnTo>
                        <a:pt x="2" y="178"/>
                      </a:lnTo>
                      <a:lnTo>
                        <a:pt x="11" y="173"/>
                      </a:lnTo>
                      <a:lnTo>
                        <a:pt x="22" y="168"/>
                      </a:lnTo>
                      <a:lnTo>
                        <a:pt x="33" y="162"/>
                      </a:lnTo>
                      <a:lnTo>
                        <a:pt x="44" y="155"/>
                      </a:lnTo>
                      <a:lnTo>
                        <a:pt x="54" y="147"/>
                      </a:lnTo>
                      <a:lnTo>
                        <a:pt x="62" y="139"/>
                      </a:lnTo>
                      <a:lnTo>
                        <a:pt x="69" y="130"/>
                      </a:lnTo>
                      <a:lnTo>
                        <a:pt x="71" y="121"/>
                      </a:lnTo>
                      <a:lnTo>
                        <a:pt x="72" y="114"/>
                      </a:lnTo>
                      <a:lnTo>
                        <a:pt x="72" y="105"/>
                      </a:lnTo>
                      <a:lnTo>
                        <a:pt x="72" y="98"/>
                      </a:lnTo>
                      <a:lnTo>
                        <a:pt x="72" y="91"/>
                      </a:lnTo>
                      <a:lnTo>
                        <a:pt x="75" y="81"/>
                      </a:lnTo>
                      <a:lnTo>
                        <a:pt x="81" y="71"/>
                      </a:lnTo>
                      <a:lnTo>
                        <a:pt x="88" y="61"/>
                      </a:lnTo>
                      <a:lnTo>
                        <a:pt x="95" y="53"/>
                      </a:lnTo>
                      <a:lnTo>
                        <a:pt x="101" y="40"/>
                      </a:lnTo>
                      <a:lnTo>
                        <a:pt x="101" y="25"/>
                      </a:lnTo>
                      <a:lnTo>
                        <a:pt x="97" y="12"/>
                      </a:lnTo>
                      <a:lnTo>
                        <a:pt x="88" y="0"/>
                      </a:lnTo>
                      <a:close/>
                    </a:path>
                  </a:pathLst>
                </a:custGeom>
                <a:solidFill>
                  <a:srgbClr val="000000"/>
                </a:solidFill>
                <a:ln w="9525">
                  <a:noFill/>
                  <a:round/>
                  <a:headEnd/>
                  <a:tailEnd/>
                </a:ln>
              </p:spPr>
              <p:txBody>
                <a:bodyPr/>
                <a:lstStyle/>
                <a:p>
                  <a:endParaRPr lang="en-US">
                    <a:solidFill>
                      <a:srgbClr val="000000"/>
                    </a:solidFill>
                  </a:endParaRPr>
                </a:p>
              </p:txBody>
            </p:sp>
            <p:sp>
              <p:nvSpPr>
                <p:cNvPr id="25744" name="Freeform 242"/>
                <p:cNvSpPr>
                  <a:spLocks/>
                </p:cNvSpPr>
                <p:nvPr/>
              </p:nvSpPr>
              <p:spPr bwMode="auto">
                <a:xfrm>
                  <a:off x="4622" y="3218"/>
                  <a:ext cx="112" cy="165"/>
                </a:xfrm>
                <a:custGeom>
                  <a:avLst/>
                  <a:gdLst>
                    <a:gd name="T0" fmla="*/ 107 w 112"/>
                    <a:gd name="T1" fmla="*/ 0 h 165"/>
                    <a:gd name="T2" fmla="*/ 106 w 112"/>
                    <a:gd name="T3" fmla="*/ 19 h 165"/>
                    <a:gd name="T4" fmla="*/ 103 w 112"/>
                    <a:gd name="T5" fmla="*/ 35 h 165"/>
                    <a:gd name="T6" fmla="*/ 95 w 112"/>
                    <a:gd name="T7" fmla="*/ 49 h 165"/>
                    <a:gd name="T8" fmla="*/ 79 w 112"/>
                    <a:gd name="T9" fmla="*/ 63 h 165"/>
                    <a:gd name="T10" fmla="*/ 73 w 112"/>
                    <a:gd name="T11" fmla="*/ 66 h 165"/>
                    <a:gd name="T12" fmla="*/ 68 w 112"/>
                    <a:gd name="T13" fmla="*/ 70 h 165"/>
                    <a:gd name="T14" fmla="*/ 62 w 112"/>
                    <a:gd name="T15" fmla="*/ 74 h 165"/>
                    <a:gd name="T16" fmla="*/ 57 w 112"/>
                    <a:gd name="T17" fmla="*/ 77 h 165"/>
                    <a:gd name="T18" fmla="*/ 51 w 112"/>
                    <a:gd name="T19" fmla="*/ 81 h 165"/>
                    <a:gd name="T20" fmla="*/ 46 w 112"/>
                    <a:gd name="T21" fmla="*/ 85 h 165"/>
                    <a:gd name="T22" fmla="*/ 41 w 112"/>
                    <a:gd name="T23" fmla="*/ 89 h 165"/>
                    <a:gd name="T24" fmla="*/ 36 w 112"/>
                    <a:gd name="T25" fmla="*/ 93 h 165"/>
                    <a:gd name="T26" fmla="*/ 30 w 112"/>
                    <a:gd name="T27" fmla="*/ 100 h 165"/>
                    <a:gd name="T28" fmla="*/ 23 w 112"/>
                    <a:gd name="T29" fmla="*/ 108 h 165"/>
                    <a:gd name="T30" fmla="*/ 14 w 112"/>
                    <a:gd name="T31" fmla="*/ 117 h 165"/>
                    <a:gd name="T32" fmla="*/ 8 w 112"/>
                    <a:gd name="T33" fmla="*/ 127 h 165"/>
                    <a:gd name="T34" fmla="*/ 2 w 112"/>
                    <a:gd name="T35" fmla="*/ 138 h 165"/>
                    <a:gd name="T36" fmla="*/ 0 w 112"/>
                    <a:gd name="T37" fmla="*/ 147 h 165"/>
                    <a:gd name="T38" fmla="*/ 0 w 112"/>
                    <a:gd name="T39" fmla="*/ 156 h 165"/>
                    <a:gd name="T40" fmla="*/ 3 w 112"/>
                    <a:gd name="T41" fmla="*/ 164 h 165"/>
                    <a:gd name="T42" fmla="*/ 7 w 112"/>
                    <a:gd name="T43" fmla="*/ 165 h 165"/>
                    <a:gd name="T44" fmla="*/ 9 w 112"/>
                    <a:gd name="T45" fmla="*/ 164 h 165"/>
                    <a:gd name="T46" fmla="*/ 13 w 112"/>
                    <a:gd name="T47" fmla="*/ 162 h 165"/>
                    <a:gd name="T48" fmla="*/ 14 w 112"/>
                    <a:gd name="T49" fmla="*/ 160 h 165"/>
                    <a:gd name="T50" fmla="*/ 18 w 112"/>
                    <a:gd name="T51" fmla="*/ 148 h 165"/>
                    <a:gd name="T52" fmla="*/ 24 w 112"/>
                    <a:gd name="T53" fmla="*/ 136 h 165"/>
                    <a:gd name="T54" fmla="*/ 33 w 112"/>
                    <a:gd name="T55" fmla="*/ 123 h 165"/>
                    <a:gd name="T56" fmla="*/ 43 w 112"/>
                    <a:gd name="T57" fmla="*/ 111 h 165"/>
                    <a:gd name="T58" fmla="*/ 54 w 112"/>
                    <a:gd name="T59" fmla="*/ 101 h 165"/>
                    <a:gd name="T60" fmla="*/ 67 w 112"/>
                    <a:gd name="T61" fmla="*/ 90 h 165"/>
                    <a:gd name="T62" fmla="*/ 79 w 112"/>
                    <a:gd name="T63" fmla="*/ 80 h 165"/>
                    <a:gd name="T64" fmla="*/ 90 w 112"/>
                    <a:gd name="T65" fmla="*/ 72 h 165"/>
                    <a:gd name="T66" fmla="*/ 106 w 112"/>
                    <a:gd name="T67" fmla="*/ 56 h 165"/>
                    <a:gd name="T68" fmla="*/ 112 w 112"/>
                    <a:gd name="T69" fmla="*/ 39 h 165"/>
                    <a:gd name="T70" fmla="*/ 110 w 112"/>
                    <a:gd name="T71" fmla="*/ 21 h 165"/>
                    <a:gd name="T72" fmla="*/ 108 w 112"/>
                    <a:gd name="T73" fmla="*/ 0 h 165"/>
                    <a:gd name="T74" fmla="*/ 108 w 112"/>
                    <a:gd name="T75" fmla="*/ 0 h 165"/>
                    <a:gd name="T76" fmla="*/ 108 w 112"/>
                    <a:gd name="T77" fmla="*/ 0 h 165"/>
                    <a:gd name="T78" fmla="*/ 107 w 112"/>
                    <a:gd name="T79" fmla="*/ 0 h 165"/>
                    <a:gd name="T80" fmla="*/ 107 w 112"/>
                    <a:gd name="T81" fmla="*/ 0 h 165"/>
                    <a:gd name="T82" fmla="*/ 107 w 112"/>
                    <a:gd name="T83" fmla="*/ 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65"/>
                    <a:gd name="T128" fmla="*/ 112 w 112"/>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65">
                      <a:moveTo>
                        <a:pt x="107" y="0"/>
                      </a:moveTo>
                      <a:lnTo>
                        <a:pt x="106" y="19"/>
                      </a:lnTo>
                      <a:lnTo>
                        <a:pt x="103" y="35"/>
                      </a:lnTo>
                      <a:lnTo>
                        <a:pt x="95" y="49"/>
                      </a:lnTo>
                      <a:lnTo>
                        <a:pt x="79" y="63"/>
                      </a:lnTo>
                      <a:lnTo>
                        <a:pt x="73" y="66"/>
                      </a:lnTo>
                      <a:lnTo>
                        <a:pt x="68" y="70"/>
                      </a:lnTo>
                      <a:lnTo>
                        <a:pt x="62" y="74"/>
                      </a:lnTo>
                      <a:lnTo>
                        <a:pt x="57" y="77"/>
                      </a:lnTo>
                      <a:lnTo>
                        <a:pt x="51" y="81"/>
                      </a:lnTo>
                      <a:lnTo>
                        <a:pt x="46" y="85"/>
                      </a:lnTo>
                      <a:lnTo>
                        <a:pt x="41" y="89"/>
                      </a:lnTo>
                      <a:lnTo>
                        <a:pt x="36" y="93"/>
                      </a:lnTo>
                      <a:lnTo>
                        <a:pt x="30" y="100"/>
                      </a:lnTo>
                      <a:lnTo>
                        <a:pt x="23" y="108"/>
                      </a:lnTo>
                      <a:lnTo>
                        <a:pt x="14" y="117"/>
                      </a:lnTo>
                      <a:lnTo>
                        <a:pt x="8" y="127"/>
                      </a:lnTo>
                      <a:lnTo>
                        <a:pt x="2" y="138"/>
                      </a:lnTo>
                      <a:lnTo>
                        <a:pt x="0" y="147"/>
                      </a:lnTo>
                      <a:lnTo>
                        <a:pt x="0" y="156"/>
                      </a:lnTo>
                      <a:lnTo>
                        <a:pt x="3" y="164"/>
                      </a:lnTo>
                      <a:lnTo>
                        <a:pt x="7" y="165"/>
                      </a:lnTo>
                      <a:lnTo>
                        <a:pt x="9" y="164"/>
                      </a:lnTo>
                      <a:lnTo>
                        <a:pt x="13" y="162"/>
                      </a:lnTo>
                      <a:lnTo>
                        <a:pt x="14" y="160"/>
                      </a:lnTo>
                      <a:lnTo>
                        <a:pt x="18" y="148"/>
                      </a:lnTo>
                      <a:lnTo>
                        <a:pt x="24" y="136"/>
                      </a:lnTo>
                      <a:lnTo>
                        <a:pt x="33" y="123"/>
                      </a:lnTo>
                      <a:lnTo>
                        <a:pt x="43" y="111"/>
                      </a:lnTo>
                      <a:lnTo>
                        <a:pt x="54" y="101"/>
                      </a:lnTo>
                      <a:lnTo>
                        <a:pt x="67" y="90"/>
                      </a:lnTo>
                      <a:lnTo>
                        <a:pt x="79" y="80"/>
                      </a:lnTo>
                      <a:lnTo>
                        <a:pt x="90" y="72"/>
                      </a:lnTo>
                      <a:lnTo>
                        <a:pt x="106" y="56"/>
                      </a:lnTo>
                      <a:lnTo>
                        <a:pt x="112" y="39"/>
                      </a:lnTo>
                      <a:lnTo>
                        <a:pt x="110" y="21"/>
                      </a:lnTo>
                      <a:lnTo>
                        <a:pt x="108" y="0"/>
                      </a:lnTo>
                      <a:lnTo>
                        <a:pt x="107" y="0"/>
                      </a:lnTo>
                      <a:close/>
                    </a:path>
                  </a:pathLst>
                </a:custGeom>
                <a:solidFill>
                  <a:srgbClr val="000000"/>
                </a:solidFill>
                <a:ln w="9525">
                  <a:noFill/>
                  <a:round/>
                  <a:headEnd/>
                  <a:tailEnd/>
                </a:ln>
              </p:spPr>
              <p:txBody>
                <a:bodyPr/>
                <a:lstStyle/>
                <a:p>
                  <a:endParaRPr lang="en-US">
                    <a:solidFill>
                      <a:srgbClr val="000000"/>
                    </a:solidFill>
                  </a:endParaRPr>
                </a:p>
              </p:txBody>
            </p:sp>
            <p:sp>
              <p:nvSpPr>
                <p:cNvPr id="25745" name="Freeform 243"/>
                <p:cNvSpPr>
                  <a:spLocks/>
                </p:cNvSpPr>
                <p:nvPr/>
              </p:nvSpPr>
              <p:spPr bwMode="auto">
                <a:xfrm>
                  <a:off x="5397" y="2725"/>
                  <a:ext cx="174" cy="361"/>
                </a:xfrm>
                <a:custGeom>
                  <a:avLst/>
                  <a:gdLst>
                    <a:gd name="T0" fmla="*/ 148 w 174"/>
                    <a:gd name="T1" fmla="*/ 14 h 361"/>
                    <a:gd name="T2" fmla="*/ 156 w 174"/>
                    <a:gd name="T3" fmla="*/ 42 h 361"/>
                    <a:gd name="T4" fmla="*/ 148 w 174"/>
                    <a:gd name="T5" fmla="*/ 68 h 361"/>
                    <a:gd name="T6" fmla="*/ 129 w 174"/>
                    <a:gd name="T7" fmla="*/ 88 h 361"/>
                    <a:gd name="T8" fmla="*/ 112 w 174"/>
                    <a:gd name="T9" fmla="*/ 106 h 361"/>
                    <a:gd name="T10" fmla="*/ 100 w 174"/>
                    <a:gd name="T11" fmla="*/ 124 h 361"/>
                    <a:gd name="T12" fmla="*/ 89 w 174"/>
                    <a:gd name="T13" fmla="*/ 144 h 361"/>
                    <a:gd name="T14" fmla="*/ 78 w 174"/>
                    <a:gd name="T15" fmla="*/ 164 h 361"/>
                    <a:gd name="T16" fmla="*/ 67 w 174"/>
                    <a:gd name="T17" fmla="*/ 184 h 361"/>
                    <a:gd name="T18" fmla="*/ 55 w 174"/>
                    <a:gd name="T19" fmla="*/ 204 h 361"/>
                    <a:gd name="T20" fmla="*/ 42 w 174"/>
                    <a:gd name="T21" fmla="*/ 226 h 361"/>
                    <a:gd name="T22" fmla="*/ 29 w 174"/>
                    <a:gd name="T23" fmla="*/ 247 h 361"/>
                    <a:gd name="T24" fmla="*/ 16 w 174"/>
                    <a:gd name="T25" fmla="*/ 282 h 361"/>
                    <a:gd name="T26" fmla="*/ 5 w 174"/>
                    <a:gd name="T27" fmla="*/ 333 h 361"/>
                    <a:gd name="T28" fmla="*/ 0 w 174"/>
                    <a:gd name="T29" fmla="*/ 361 h 361"/>
                    <a:gd name="T30" fmla="*/ 6 w 174"/>
                    <a:gd name="T31" fmla="*/ 360 h 361"/>
                    <a:gd name="T32" fmla="*/ 12 w 174"/>
                    <a:gd name="T33" fmla="*/ 344 h 361"/>
                    <a:gd name="T34" fmla="*/ 19 w 174"/>
                    <a:gd name="T35" fmla="*/ 314 h 361"/>
                    <a:gd name="T36" fmla="*/ 26 w 174"/>
                    <a:gd name="T37" fmla="*/ 284 h 361"/>
                    <a:gd name="T38" fmla="*/ 37 w 174"/>
                    <a:gd name="T39" fmla="*/ 256 h 361"/>
                    <a:gd name="T40" fmla="*/ 54 w 174"/>
                    <a:gd name="T41" fmla="*/ 231 h 361"/>
                    <a:gd name="T42" fmla="*/ 71 w 174"/>
                    <a:gd name="T43" fmla="*/ 207 h 361"/>
                    <a:gd name="T44" fmla="*/ 89 w 174"/>
                    <a:gd name="T45" fmla="*/ 184 h 361"/>
                    <a:gd name="T46" fmla="*/ 107 w 174"/>
                    <a:gd name="T47" fmla="*/ 160 h 361"/>
                    <a:gd name="T48" fmla="*/ 123 w 174"/>
                    <a:gd name="T49" fmla="*/ 139 h 361"/>
                    <a:gd name="T50" fmla="*/ 138 w 174"/>
                    <a:gd name="T51" fmla="*/ 120 h 361"/>
                    <a:gd name="T52" fmla="*/ 154 w 174"/>
                    <a:gd name="T53" fmla="*/ 102 h 361"/>
                    <a:gd name="T54" fmla="*/ 166 w 174"/>
                    <a:gd name="T55" fmla="*/ 82 h 361"/>
                    <a:gd name="T56" fmla="*/ 174 w 174"/>
                    <a:gd name="T57" fmla="*/ 62 h 361"/>
                    <a:gd name="T58" fmla="*/ 172 w 174"/>
                    <a:gd name="T59" fmla="*/ 42 h 361"/>
                    <a:gd name="T60" fmla="*/ 161 w 174"/>
                    <a:gd name="T61" fmla="*/ 25 h 361"/>
                    <a:gd name="T62" fmla="*/ 146 w 174"/>
                    <a:gd name="T63" fmla="*/ 8 h 361"/>
                    <a:gd name="T64" fmla="*/ 139 w 174"/>
                    <a:gd name="T65" fmla="*/ 0 h 361"/>
                    <a:gd name="T66" fmla="*/ 139 w 174"/>
                    <a:gd name="T67" fmla="*/ 0 h 361"/>
                    <a:gd name="T68" fmla="*/ 139 w 174"/>
                    <a:gd name="T69" fmla="*/ 0 h 3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4"/>
                    <a:gd name="T106" fmla="*/ 0 h 361"/>
                    <a:gd name="T107" fmla="*/ 174 w 174"/>
                    <a:gd name="T108" fmla="*/ 361 h 3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4" h="361">
                      <a:moveTo>
                        <a:pt x="139" y="0"/>
                      </a:moveTo>
                      <a:lnTo>
                        <a:pt x="148" y="14"/>
                      </a:lnTo>
                      <a:lnTo>
                        <a:pt x="154" y="28"/>
                      </a:lnTo>
                      <a:lnTo>
                        <a:pt x="156" y="42"/>
                      </a:lnTo>
                      <a:lnTo>
                        <a:pt x="154" y="57"/>
                      </a:lnTo>
                      <a:lnTo>
                        <a:pt x="148" y="68"/>
                      </a:lnTo>
                      <a:lnTo>
                        <a:pt x="139" y="78"/>
                      </a:lnTo>
                      <a:lnTo>
                        <a:pt x="129" y="88"/>
                      </a:lnTo>
                      <a:lnTo>
                        <a:pt x="120" y="98"/>
                      </a:lnTo>
                      <a:lnTo>
                        <a:pt x="112" y="106"/>
                      </a:lnTo>
                      <a:lnTo>
                        <a:pt x="106" y="115"/>
                      </a:lnTo>
                      <a:lnTo>
                        <a:pt x="100" y="124"/>
                      </a:lnTo>
                      <a:lnTo>
                        <a:pt x="94" y="133"/>
                      </a:lnTo>
                      <a:lnTo>
                        <a:pt x="89" y="144"/>
                      </a:lnTo>
                      <a:lnTo>
                        <a:pt x="84" y="154"/>
                      </a:lnTo>
                      <a:lnTo>
                        <a:pt x="78" y="164"/>
                      </a:lnTo>
                      <a:lnTo>
                        <a:pt x="73" y="173"/>
                      </a:lnTo>
                      <a:lnTo>
                        <a:pt x="67" y="184"/>
                      </a:lnTo>
                      <a:lnTo>
                        <a:pt x="61" y="194"/>
                      </a:lnTo>
                      <a:lnTo>
                        <a:pt x="55" y="204"/>
                      </a:lnTo>
                      <a:lnTo>
                        <a:pt x="48" y="215"/>
                      </a:lnTo>
                      <a:lnTo>
                        <a:pt x="42" y="226"/>
                      </a:lnTo>
                      <a:lnTo>
                        <a:pt x="36" y="236"/>
                      </a:lnTo>
                      <a:lnTo>
                        <a:pt x="29" y="247"/>
                      </a:lnTo>
                      <a:lnTo>
                        <a:pt x="25" y="257"/>
                      </a:lnTo>
                      <a:lnTo>
                        <a:pt x="16" y="282"/>
                      </a:lnTo>
                      <a:lnTo>
                        <a:pt x="9" y="308"/>
                      </a:lnTo>
                      <a:lnTo>
                        <a:pt x="5" y="333"/>
                      </a:lnTo>
                      <a:lnTo>
                        <a:pt x="0" y="359"/>
                      </a:lnTo>
                      <a:lnTo>
                        <a:pt x="0" y="361"/>
                      </a:lnTo>
                      <a:lnTo>
                        <a:pt x="3" y="361"/>
                      </a:lnTo>
                      <a:lnTo>
                        <a:pt x="6" y="360"/>
                      </a:lnTo>
                      <a:lnTo>
                        <a:pt x="8" y="358"/>
                      </a:lnTo>
                      <a:lnTo>
                        <a:pt x="12" y="344"/>
                      </a:lnTo>
                      <a:lnTo>
                        <a:pt x="16" y="329"/>
                      </a:lnTo>
                      <a:lnTo>
                        <a:pt x="19" y="314"/>
                      </a:lnTo>
                      <a:lnTo>
                        <a:pt x="22" y="298"/>
                      </a:lnTo>
                      <a:lnTo>
                        <a:pt x="26" y="284"/>
                      </a:lnTo>
                      <a:lnTo>
                        <a:pt x="31" y="270"/>
                      </a:lnTo>
                      <a:lnTo>
                        <a:pt x="37" y="256"/>
                      </a:lnTo>
                      <a:lnTo>
                        <a:pt x="45" y="243"/>
                      </a:lnTo>
                      <a:lnTo>
                        <a:pt x="54" y="231"/>
                      </a:lnTo>
                      <a:lnTo>
                        <a:pt x="62" y="220"/>
                      </a:lnTo>
                      <a:lnTo>
                        <a:pt x="71" y="207"/>
                      </a:lnTo>
                      <a:lnTo>
                        <a:pt x="79" y="195"/>
                      </a:lnTo>
                      <a:lnTo>
                        <a:pt x="89" y="184"/>
                      </a:lnTo>
                      <a:lnTo>
                        <a:pt x="98" y="171"/>
                      </a:lnTo>
                      <a:lnTo>
                        <a:pt x="107" y="160"/>
                      </a:lnTo>
                      <a:lnTo>
                        <a:pt x="116" y="148"/>
                      </a:lnTo>
                      <a:lnTo>
                        <a:pt x="123" y="139"/>
                      </a:lnTo>
                      <a:lnTo>
                        <a:pt x="131" y="129"/>
                      </a:lnTo>
                      <a:lnTo>
                        <a:pt x="138" y="120"/>
                      </a:lnTo>
                      <a:lnTo>
                        <a:pt x="146" y="111"/>
                      </a:lnTo>
                      <a:lnTo>
                        <a:pt x="154" y="102"/>
                      </a:lnTo>
                      <a:lnTo>
                        <a:pt x="160" y="92"/>
                      </a:lnTo>
                      <a:lnTo>
                        <a:pt x="166" y="82"/>
                      </a:lnTo>
                      <a:lnTo>
                        <a:pt x="172" y="72"/>
                      </a:lnTo>
                      <a:lnTo>
                        <a:pt x="174" y="62"/>
                      </a:lnTo>
                      <a:lnTo>
                        <a:pt x="174" y="51"/>
                      </a:lnTo>
                      <a:lnTo>
                        <a:pt x="172" y="42"/>
                      </a:lnTo>
                      <a:lnTo>
                        <a:pt x="167" y="33"/>
                      </a:lnTo>
                      <a:lnTo>
                        <a:pt x="161" y="25"/>
                      </a:lnTo>
                      <a:lnTo>
                        <a:pt x="154" y="17"/>
                      </a:lnTo>
                      <a:lnTo>
                        <a:pt x="146" y="8"/>
                      </a:lnTo>
                      <a:lnTo>
                        <a:pt x="139" y="0"/>
                      </a:lnTo>
                      <a:close/>
                    </a:path>
                  </a:pathLst>
                </a:custGeom>
                <a:solidFill>
                  <a:srgbClr val="000000"/>
                </a:solidFill>
                <a:ln w="9525">
                  <a:noFill/>
                  <a:round/>
                  <a:headEnd/>
                  <a:tailEnd/>
                </a:ln>
              </p:spPr>
              <p:txBody>
                <a:bodyPr/>
                <a:lstStyle/>
                <a:p>
                  <a:endParaRPr lang="en-US">
                    <a:solidFill>
                      <a:srgbClr val="000000"/>
                    </a:solidFill>
                  </a:endParaRPr>
                </a:p>
              </p:txBody>
            </p:sp>
            <p:sp>
              <p:nvSpPr>
                <p:cNvPr id="25746" name="Freeform 244"/>
                <p:cNvSpPr>
                  <a:spLocks/>
                </p:cNvSpPr>
                <p:nvPr/>
              </p:nvSpPr>
              <p:spPr bwMode="auto">
                <a:xfrm>
                  <a:off x="5177" y="2834"/>
                  <a:ext cx="240" cy="388"/>
                </a:xfrm>
                <a:custGeom>
                  <a:avLst/>
                  <a:gdLst>
                    <a:gd name="T0" fmla="*/ 232 w 240"/>
                    <a:gd name="T1" fmla="*/ 35 h 388"/>
                    <a:gd name="T2" fmla="*/ 223 w 240"/>
                    <a:gd name="T3" fmla="*/ 102 h 388"/>
                    <a:gd name="T4" fmla="*/ 202 w 240"/>
                    <a:gd name="T5" fmla="*/ 148 h 388"/>
                    <a:gd name="T6" fmla="*/ 183 w 240"/>
                    <a:gd name="T7" fmla="*/ 173 h 388"/>
                    <a:gd name="T8" fmla="*/ 161 w 240"/>
                    <a:gd name="T9" fmla="*/ 196 h 388"/>
                    <a:gd name="T10" fmla="*/ 140 w 240"/>
                    <a:gd name="T11" fmla="*/ 219 h 388"/>
                    <a:gd name="T12" fmla="*/ 130 w 240"/>
                    <a:gd name="T13" fmla="*/ 237 h 388"/>
                    <a:gd name="T14" fmla="*/ 128 w 240"/>
                    <a:gd name="T15" fmla="*/ 245 h 388"/>
                    <a:gd name="T16" fmla="*/ 124 w 240"/>
                    <a:gd name="T17" fmla="*/ 257 h 388"/>
                    <a:gd name="T18" fmla="*/ 114 w 240"/>
                    <a:gd name="T19" fmla="*/ 269 h 388"/>
                    <a:gd name="T20" fmla="*/ 100 w 240"/>
                    <a:gd name="T21" fmla="*/ 279 h 388"/>
                    <a:gd name="T22" fmla="*/ 88 w 240"/>
                    <a:gd name="T23" fmla="*/ 286 h 388"/>
                    <a:gd name="T24" fmla="*/ 75 w 240"/>
                    <a:gd name="T25" fmla="*/ 293 h 388"/>
                    <a:gd name="T26" fmla="*/ 64 w 240"/>
                    <a:gd name="T27" fmla="*/ 300 h 388"/>
                    <a:gd name="T28" fmla="*/ 50 w 240"/>
                    <a:gd name="T29" fmla="*/ 312 h 388"/>
                    <a:gd name="T30" fmla="*/ 34 w 240"/>
                    <a:gd name="T31" fmla="*/ 332 h 388"/>
                    <a:gd name="T32" fmla="*/ 19 w 240"/>
                    <a:gd name="T33" fmla="*/ 352 h 388"/>
                    <a:gd name="T34" fmla="*/ 7 w 240"/>
                    <a:gd name="T35" fmla="*/ 372 h 388"/>
                    <a:gd name="T36" fmla="*/ 0 w 240"/>
                    <a:gd name="T37" fmla="*/ 384 h 388"/>
                    <a:gd name="T38" fmla="*/ 1 w 240"/>
                    <a:gd name="T39" fmla="*/ 388 h 388"/>
                    <a:gd name="T40" fmla="*/ 14 w 240"/>
                    <a:gd name="T41" fmla="*/ 376 h 388"/>
                    <a:gd name="T42" fmla="*/ 33 w 240"/>
                    <a:gd name="T43" fmla="*/ 352 h 388"/>
                    <a:gd name="T44" fmla="*/ 52 w 240"/>
                    <a:gd name="T45" fmla="*/ 330 h 388"/>
                    <a:gd name="T46" fmla="*/ 77 w 240"/>
                    <a:gd name="T47" fmla="*/ 311 h 388"/>
                    <a:gd name="T48" fmla="*/ 101 w 240"/>
                    <a:gd name="T49" fmla="*/ 303 h 388"/>
                    <a:gd name="T50" fmla="*/ 113 w 240"/>
                    <a:gd name="T51" fmla="*/ 300 h 388"/>
                    <a:gd name="T52" fmla="*/ 125 w 240"/>
                    <a:gd name="T53" fmla="*/ 295 h 388"/>
                    <a:gd name="T54" fmla="*/ 136 w 240"/>
                    <a:gd name="T55" fmla="*/ 288 h 388"/>
                    <a:gd name="T56" fmla="*/ 148 w 240"/>
                    <a:gd name="T57" fmla="*/ 273 h 388"/>
                    <a:gd name="T58" fmla="*/ 148 w 240"/>
                    <a:gd name="T59" fmla="*/ 251 h 388"/>
                    <a:gd name="T60" fmla="*/ 150 w 240"/>
                    <a:gd name="T61" fmla="*/ 230 h 388"/>
                    <a:gd name="T62" fmla="*/ 164 w 240"/>
                    <a:gd name="T63" fmla="*/ 213 h 388"/>
                    <a:gd name="T64" fmla="*/ 178 w 240"/>
                    <a:gd name="T65" fmla="*/ 200 h 388"/>
                    <a:gd name="T66" fmla="*/ 191 w 240"/>
                    <a:gd name="T67" fmla="*/ 186 h 388"/>
                    <a:gd name="T68" fmla="*/ 207 w 240"/>
                    <a:gd name="T69" fmla="*/ 167 h 388"/>
                    <a:gd name="T70" fmla="*/ 224 w 240"/>
                    <a:gd name="T71" fmla="*/ 139 h 388"/>
                    <a:gd name="T72" fmla="*/ 237 w 240"/>
                    <a:gd name="T73" fmla="*/ 94 h 388"/>
                    <a:gd name="T74" fmla="*/ 236 w 240"/>
                    <a:gd name="T75" fmla="*/ 31 h 388"/>
                    <a:gd name="T76" fmla="*/ 230 w 240"/>
                    <a:gd name="T77" fmla="*/ 0 h 388"/>
                    <a:gd name="T78" fmla="*/ 229 w 240"/>
                    <a:gd name="T79" fmla="*/ 0 h 388"/>
                    <a:gd name="T80" fmla="*/ 229 w 240"/>
                    <a:gd name="T81" fmla="*/ 0 h 3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0"/>
                    <a:gd name="T124" fmla="*/ 0 h 388"/>
                    <a:gd name="T125" fmla="*/ 240 w 240"/>
                    <a:gd name="T126" fmla="*/ 388 h 3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0" h="388">
                      <a:moveTo>
                        <a:pt x="229" y="0"/>
                      </a:moveTo>
                      <a:lnTo>
                        <a:pt x="232" y="35"/>
                      </a:lnTo>
                      <a:lnTo>
                        <a:pt x="230" y="69"/>
                      </a:lnTo>
                      <a:lnTo>
                        <a:pt x="223" y="102"/>
                      </a:lnTo>
                      <a:lnTo>
                        <a:pt x="209" y="135"/>
                      </a:lnTo>
                      <a:lnTo>
                        <a:pt x="202" y="148"/>
                      </a:lnTo>
                      <a:lnTo>
                        <a:pt x="192" y="161"/>
                      </a:lnTo>
                      <a:lnTo>
                        <a:pt x="183" y="173"/>
                      </a:lnTo>
                      <a:lnTo>
                        <a:pt x="172" y="184"/>
                      </a:lnTo>
                      <a:lnTo>
                        <a:pt x="161" y="196"/>
                      </a:lnTo>
                      <a:lnTo>
                        <a:pt x="150" y="207"/>
                      </a:lnTo>
                      <a:lnTo>
                        <a:pt x="140" y="219"/>
                      </a:lnTo>
                      <a:lnTo>
                        <a:pt x="131" y="233"/>
                      </a:lnTo>
                      <a:lnTo>
                        <a:pt x="130" y="237"/>
                      </a:lnTo>
                      <a:lnTo>
                        <a:pt x="129" y="241"/>
                      </a:lnTo>
                      <a:lnTo>
                        <a:pt x="128" y="245"/>
                      </a:lnTo>
                      <a:lnTo>
                        <a:pt x="127" y="249"/>
                      </a:lnTo>
                      <a:lnTo>
                        <a:pt x="124" y="257"/>
                      </a:lnTo>
                      <a:lnTo>
                        <a:pt x="120" y="263"/>
                      </a:lnTo>
                      <a:lnTo>
                        <a:pt x="114" y="269"/>
                      </a:lnTo>
                      <a:lnTo>
                        <a:pt x="106" y="275"/>
                      </a:lnTo>
                      <a:lnTo>
                        <a:pt x="100" y="279"/>
                      </a:lnTo>
                      <a:lnTo>
                        <a:pt x="94" y="282"/>
                      </a:lnTo>
                      <a:lnTo>
                        <a:pt x="88" y="286"/>
                      </a:lnTo>
                      <a:lnTo>
                        <a:pt x="81" y="289"/>
                      </a:lnTo>
                      <a:lnTo>
                        <a:pt x="75" y="293"/>
                      </a:lnTo>
                      <a:lnTo>
                        <a:pt x="69" y="296"/>
                      </a:lnTo>
                      <a:lnTo>
                        <a:pt x="64" y="300"/>
                      </a:lnTo>
                      <a:lnTo>
                        <a:pt x="58" y="304"/>
                      </a:lnTo>
                      <a:lnTo>
                        <a:pt x="50" y="312"/>
                      </a:lnTo>
                      <a:lnTo>
                        <a:pt x="41" y="322"/>
                      </a:lnTo>
                      <a:lnTo>
                        <a:pt x="34" y="332"/>
                      </a:lnTo>
                      <a:lnTo>
                        <a:pt x="27" y="341"/>
                      </a:lnTo>
                      <a:lnTo>
                        <a:pt x="19" y="352"/>
                      </a:lnTo>
                      <a:lnTo>
                        <a:pt x="13" y="363"/>
                      </a:lnTo>
                      <a:lnTo>
                        <a:pt x="7" y="372"/>
                      </a:lnTo>
                      <a:lnTo>
                        <a:pt x="1" y="382"/>
                      </a:lnTo>
                      <a:lnTo>
                        <a:pt x="0" y="384"/>
                      </a:lnTo>
                      <a:lnTo>
                        <a:pt x="0" y="387"/>
                      </a:lnTo>
                      <a:lnTo>
                        <a:pt x="1" y="388"/>
                      </a:lnTo>
                      <a:lnTo>
                        <a:pt x="4" y="387"/>
                      </a:lnTo>
                      <a:lnTo>
                        <a:pt x="14" y="376"/>
                      </a:lnTo>
                      <a:lnTo>
                        <a:pt x="24" y="365"/>
                      </a:lnTo>
                      <a:lnTo>
                        <a:pt x="33" y="352"/>
                      </a:lnTo>
                      <a:lnTo>
                        <a:pt x="43" y="340"/>
                      </a:lnTo>
                      <a:lnTo>
                        <a:pt x="52" y="330"/>
                      </a:lnTo>
                      <a:lnTo>
                        <a:pt x="63" y="320"/>
                      </a:lnTo>
                      <a:lnTo>
                        <a:pt x="77" y="311"/>
                      </a:lnTo>
                      <a:lnTo>
                        <a:pt x="94" y="305"/>
                      </a:lnTo>
                      <a:lnTo>
                        <a:pt x="101" y="303"/>
                      </a:lnTo>
                      <a:lnTo>
                        <a:pt x="107" y="302"/>
                      </a:lnTo>
                      <a:lnTo>
                        <a:pt x="113" y="300"/>
                      </a:lnTo>
                      <a:lnTo>
                        <a:pt x="119" y="298"/>
                      </a:lnTo>
                      <a:lnTo>
                        <a:pt x="125" y="295"/>
                      </a:lnTo>
                      <a:lnTo>
                        <a:pt x="131" y="292"/>
                      </a:lnTo>
                      <a:lnTo>
                        <a:pt x="136" y="288"/>
                      </a:lnTo>
                      <a:lnTo>
                        <a:pt x="141" y="284"/>
                      </a:lnTo>
                      <a:lnTo>
                        <a:pt x="148" y="273"/>
                      </a:lnTo>
                      <a:lnTo>
                        <a:pt x="150" y="262"/>
                      </a:lnTo>
                      <a:lnTo>
                        <a:pt x="148" y="251"/>
                      </a:lnTo>
                      <a:lnTo>
                        <a:pt x="147" y="239"/>
                      </a:lnTo>
                      <a:lnTo>
                        <a:pt x="150" y="230"/>
                      </a:lnTo>
                      <a:lnTo>
                        <a:pt x="157" y="221"/>
                      </a:lnTo>
                      <a:lnTo>
                        <a:pt x="164" y="213"/>
                      </a:lnTo>
                      <a:lnTo>
                        <a:pt x="172" y="207"/>
                      </a:lnTo>
                      <a:lnTo>
                        <a:pt x="178" y="200"/>
                      </a:lnTo>
                      <a:lnTo>
                        <a:pt x="185" y="193"/>
                      </a:lnTo>
                      <a:lnTo>
                        <a:pt x="191" y="186"/>
                      </a:lnTo>
                      <a:lnTo>
                        <a:pt x="197" y="179"/>
                      </a:lnTo>
                      <a:lnTo>
                        <a:pt x="207" y="167"/>
                      </a:lnTo>
                      <a:lnTo>
                        <a:pt x="217" y="154"/>
                      </a:lnTo>
                      <a:lnTo>
                        <a:pt x="224" y="139"/>
                      </a:lnTo>
                      <a:lnTo>
                        <a:pt x="230" y="125"/>
                      </a:lnTo>
                      <a:lnTo>
                        <a:pt x="237" y="94"/>
                      </a:lnTo>
                      <a:lnTo>
                        <a:pt x="240" y="62"/>
                      </a:lnTo>
                      <a:lnTo>
                        <a:pt x="236" y="31"/>
                      </a:lnTo>
                      <a:lnTo>
                        <a:pt x="230" y="0"/>
                      </a:lnTo>
                      <a:lnTo>
                        <a:pt x="229" y="0"/>
                      </a:lnTo>
                      <a:close/>
                    </a:path>
                  </a:pathLst>
                </a:custGeom>
                <a:solidFill>
                  <a:srgbClr val="000000"/>
                </a:solidFill>
                <a:ln w="9525">
                  <a:noFill/>
                  <a:round/>
                  <a:headEnd/>
                  <a:tailEnd/>
                </a:ln>
              </p:spPr>
              <p:txBody>
                <a:bodyPr/>
                <a:lstStyle/>
                <a:p>
                  <a:endParaRPr lang="en-US">
                    <a:solidFill>
                      <a:srgbClr val="000000"/>
                    </a:solidFill>
                  </a:endParaRPr>
                </a:p>
              </p:txBody>
            </p:sp>
            <p:sp>
              <p:nvSpPr>
                <p:cNvPr id="25747" name="Freeform 245"/>
                <p:cNvSpPr>
                  <a:spLocks/>
                </p:cNvSpPr>
                <p:nvPr/>
              </p:nvSpPr>
              <p:spPr bwMode="auto">
                <a:xfrm>
                  <a:off x="5181" y="3078"/>
                  <a:ext cx="226" cy="161"/>
                </a:xfrm>
                <a:custGeom>
                  <a:avLst/>
                  <a:gdLst>
                    <a:gd name="T0" fmla="*/ 226 w 226"/>
                    <a:gd name="T1" fmla="*/ 0 h 161"/>
                    <a:gd name="T2" fmla="*/ 217 w 226"/>
                    <a:gd name="T3" fmla="*/ 11 h 161"/>
                    <a:gd name="T4" fmla="*/ 207 w 226"/>
                    <a:gd name="T5" fmla="*/ 20 h 161"/>
                    <a:gd name="T6" fmla="*/ 194 w 226"/>
                    <a:gd name="T7" fmla="*/ 29 h 161"/>
                    <a:gd name="T8" fmla="*/ 182 w 226"/>
                    <a:gd name="T9" fmla="*/ 37 h 161"/>
                    <a:gd name="T10" fmla="*/ 170 w 226"/>
                    <a:gd name="T11" fmla="*/ 45 h 161"/>
                    <a:gd name="T12" fmla="*/ 160 w 226"/>
                    <a:gd name="T13" fmla="*/ 53 h 161"/>
                    <a:gd name="T14" fmla="*/ 153 w 226"/>
                    <a:gd name="T15" fmla="*/ 64 h 161"/>
                    <a:gd name="T16" fmla="*/ 149 w 226"/>
                    <a:gd name="T17" fmla="*/ 78 h 161"/>
                    <a:gd name="T18" fmla="*/ 149 w 226"/>
                    <a:gd name="T19" fmla="*/ 83 h 161"/>
                    <a:gd name="T20" fmla="*/ 149 w 226"/>
                    <a:gd name="T21" fmla="*/ 88 h 161"/>
                    <a:gd name="T22" fmla="*/ 151 w 226"/>
                    <a:gd name="T23" fmla="*/ 93 h 161"/>
                    <a:gd name="T24" fmla="*/ 152 w 226"/>
                    <a:gd name="T25" fmla="*/ 98 h 161"/>
                    <a:gd name="T26" fmla="*/ 152 w 226"/>
                    <a:gd name="T27" fmla="*/ 106 h 161"/>
                    <a:gd name="T28" fmla="*/ 151 w 226"/>
                    <a:gd name="T29" fmla="*/ 115 h 161"/>
                    <a:gd name="T30" fmla="*/ 147 w 226"/>
                    <a:gd name="T31" fmla="*/ 122 h 161"/>
                    <a:gd name="T32" fmla="*/ 142 w 226"/>
                    <a:gd name="T33" fmla="*/ 128 h 161"/>
                    <a:gd name="T34" fmla="*/ 136 w 226"/>
                    <a:gd name="T35" fmla="*/ 133 h 161"/>
                    <a:gd name="T36" fmla="*/ 129 w 226"/>
                    <a:gd name="T37" fmla="*/ 138 h 161"/>
                    <a:gd name="T38" fmla="*/ 120 w 226"/>
                    <a:gd name="T39" fmla="*/ 141 h 161"/>
                    <a:gd name="T40" fmla="*/ 110 w 226"/>
                    <a:gd name="T41" fmla="*/ 144 h 161"/>
                    <a:gd name="T42" fmla="*/ 97 w 226"/>
                    <a:gd name="T43" fmla="*/ 146 h 161"/>
                    <a:gd name="T44" fmla="*/ 84 w 226"/>
                    <a:gd name="T45" fmla="*/ 147 h 161"/>
                    <a:gd name="T46" fmla="*/ 71 w 226"/>
                    <a:gd name="T47" fmla="*/ 147 h 161"/>
                    <a:gd name="T48" fmla="*/ 58 w 226"/>
                    <a:gd name="T49" fmla="*/ 146 h 161"/>
                    <a:gd name="T50" fmla="*/ 45 w 226"/>
                    <a:gd name="T51" fmla="*/ 145 h 161"/>
                    <a:gd name="T52" fmla="*/ 32 w 226"/>
                    <a:gd name="T53" fmla="*/ 143 h 161"/>
                    <a:gd name="T54" fmla="*/ 19 w 226"/>
                    <a:gd name="T55" fmla="*/ 142 h 161"/>
                    <a:gd name="T56" fmla="*/ 6 w 226"/>
                    <a:gd name="T57" fmla="*/ 141 h 161"/>
                    <a:gd name="T58" fmla="*/ 3 w 226"/>
                    <a:gd name="T59" fmla="*/ 142 h 161"/>
                    <a:gd name="T60" fmla="*/ 1 w 226"/>
                    <a:gd name="T61" fmla="*/ 144 h 161"/>
                    <a:gd name="T62" fmla="*/ 0 w 226"/>
                    <a:gd name="T63" fmla="*/ 147 h 161"/>
                    <a:gd name="T64" fmla="*/ 2 w 226"/>
                    <a:gd name="T65" fmla="*/ 149 h 161"/>
                    <a:gd name="T66" fmla="*/ 23 w 226"/>
                    <a:gd name="T67" fmla="*/ 156 h 161"/>
                    <a:gd name="T68" fmla="*/ 45 w 226"/>
                    <a:gd name="T69" fmla="*/ 159 h 161"/>
                    <a:gd name="T70" fmla="*/ 67 w 226"/>
                    <a:gd name="T71" fmla="*/ 161 h 161"/>
                    <a:gd name="T72" fmla="*/ 87 w 226"/>
                    <a:gd name="T73" fmla="*/ 159 h 161"/>
                    <a:gd name="T74" fmla="*/ 108 w 226"/>
                    <a:gd name="T75" fmla="*/ 155 h 161"/>
                    <a:gd name="T76" fmla="*/ 126 w 226"/>
                    <a:gd name="T77" fmla="*/ 147 h 161"/>
                    <a:gd name="T78" fmla="*/ 143 w 226"/>
                    <a:gd name="T79" fmla="*/ 136 h 161"/>
                    <a:gd name="T80" fmla="*/ 159 w 226"/>
                    <a:gd name="T81" fmla="*/ 122 h 161"/>
                    <a:gd name="T82" fmla="*/ 166 w 226"/>
                    <a:gd name="T83" fmla="*/ 103 h 161"/>
                    <a:gd name="T84" fmla="*/ 166 w 226"/>
                    <a:gd name="T85" fmla="*/ 85 h 161"/>
                    <a:gd name="T86" fmla="*/ 169 w 226"/>
                    <a:gd name="T87" fmla="*/ 67 h 161"/>
                    <a:gd name="T88" fmla="*/ 185 w 226"/>
                    <a:gd name="T89" fmla="*/ 51 h 161"/>
                    <a:gd name="T90" fmla="*/ 192 w 226"/>
                    <a:gd name="T91" fmla="*/ 45 h 161"/>
                    <a:gd name="T92" fmla="*/ 199 w 226"/>
                    <a:gd name="T93" fmla="*/ 40 h 161"/>
                    <a:gd name="T94" fmla="*/ 205 w 226"/>
                    <a:gd name="T95" fmla="*/ 34 h 161"/>
                    <a:gd name="T96" fmla="*/ 210 w 226"/>
                    <a:gd name="T97" fmla="*/ 29 h 161"/>
                    <a:gd name="T98" fmla="*/ 215 w 226"/>
                    <a:gd name="T99" fmla="*/ 22 h 161"/>
                    <a:gd name="T100" fmla="*/ 220 w 226"/>
                    <a:gd name="T101" fmla="*/ 15 h 161"/>
                    <a:gd name="T102" fmla="*/ 224 w 226"/>
                    <a:gd name="T103" fmla="*/ 8 h 161"/>
                    <a:gd name="T104" fmla="*/ 226 w 226"/>
                    <a:gd name="T105" fmla="*/ 0 h 161"/>
                    <a:gd name="T106" fmla="*/ 226 w 226"/>
                    <a:gd name="T107" fmla="*/ 0 h 161"/>
                    <a:gd name="T108" fmla="*/ 226 w 226"/>
                    <a:gd name="T109" fmla="*/ 0 h 161"/>
                    <a:gd name="T110" fmla="*/ 226 w 226"/>
                    <a:gd name="T111" fmla="*/ 0 h 161"/>
                    <a:gd name="T112" fmla="*/ 226 w 226"/>
                    <a:gd name="T113" fmla="*/ 0 h 161"/>
                    <a:gd name="T114" fmla="*/ 226 w 226"/>
                    <a:gd name="T115" fmla="*/ 0 h 1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6"/>
                    <a:gd name="T175" fmla="*/ 0 h 161"/>
                    <a:gd name="T176" fmla="*/ 226 w 226"/>
                    <a:gd name="T177" fmla="*/ 161 h 1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6" h="161">
                      <a:moveTo>
                        <a:pt x="226" y="0"/>
                      </a:moveTo>
                      <a:lnTo>
                        <a:pt x="217" y="11"/>
                      </a:lnTo>
                      <a:lnTo>
                        <a:pt x="207" y="20"/>
                      </a:lnTo>
                      <a:lnTo>
                        <a:pt x="194" y="29"/>
                      </a:lnTo>
                      <a:lnTo>
                        <a:pt x="182" y="37"/>
                      </a:lnTo>
                      <a:lnTo>
                        <a:pt x="170" y="45"/>
                      </a:lnTo>
                      <a:lnTo>
                        <a:pt x="160" y="53"/>
                      </a:lnTo>
                      <a:lnTo>
                        <a:pt x="153" y="64"/>
                      </a:lnTo>
                      <a:lnTo>
                        <a:pt x="149" y="78"/>
                      </a:lnTo>
                      <a:lnTo>
                        <a:pt x="149" y="83"/>
                      </a:lnTo>
                      <a:lnTo>
                        <a:pt x="149" y="88"/>
                      </a:lnTo>
                      <a:lnTo>
                        <a:pt x="151" y="93"/>
                      </a:lnTo>
                      <a:lnTo>
                        <a:pt x="152" y="98"/>
                      </a:lnTo>
                      <a:lnTo>
                        <a:pt x="152" y="106"/>
                      </a:lnTo>
                      <a:lnTo>
                        <a:pt x="151" y="115"/>
                      </a:lnTo>
                      <a:lnTo>
                        <a:pt x="147" y="122"/>
                      </a:lnTo>
                      <a:lnTo>
                        <a:pt x="142" y="128"/>
                      </a:lnTo>
                      <a:lnTo>
                        <a:pt x="136" y="133"/>
                      </a:lnTo>
                      <a:lnTo>
                        <a:pt x="129" y="138"/>
                      </a:lnTo>
                      <a:lnTo>
                        <a:pt x="120" y="141"/>
                      </a:lnTo>
                      <a:lnTo>
                        <a:pt x="110" y="144"/>
                      </a:lnTo>
                      <a:lnTo>
                        <a:pt x="97" y="146"/>
                      </a:lnTo>
                      <a:lnTo>
                        <a:pt x="84" y="147"/>
                      </a:lnTo>
                      <a:lnTo>
                        <a:pt x="71" y="147"/>
                      </a:lnTo>
                      <a:lnTo>
                        <a:pt x="58" y="146"/>
                      </a:lnTo>
                      <a:lnTo>
                        <a:pt x="45" y="145"/>
                      </a:lnTo>
                      <a:lnTo>
                        <a:pt x="32" y="143"/>
                      </a:lnTo>
                      <a:lnTo>
                        <a:pt x="19" y="142"/>
                      </a:lnTo>
                      <a:lnTo>
                        <a:pt x="6" y="141"/>
                      </a:lnTo>
                      <a:lnTo>
                        <a:pt x="3" y="142"/>
                      </a:lnTo>
                      <a:lnTo>
                        <a:pt x="1" y="144"/>
                      </a:lnTo>
                      <a:lnTo>
                        <a:pt x="0" y="147"/>
                      </a:lnTo>
                      <a:lnTo>
                        <a:pt x="2" y="149"/>
                      </a:lnTo>
                      <a:lnTo>
                        <a:pt x="23" y="156"/>
                      </a:lnTo>
                      <a:lnTo>
                        <a:pt x="45" y="159"/>
                      </a:lnTo>
                      <a:lnTo>
                        <a:pt x="67" y="161"/>
                      </a:lnTo>
                      <a:lnTo>
                        <a:pt x="87" y="159"/>
                      </a:lnTo>
                      <a:lnTo>
                        <a:pt x="108" y="155"/>
                      </a:lnTo>
                      <a:lnTo>
                        <a:pt x="126" y="147"/>
                      </a:lnTo>
                      <a:lnTo>
                        <a:pt x="143" y="136"/>
                      </a:lnTo>
                      <a:lnTo>
                        <a:pt x="159" y="122"/>
                      </a:lnTo>
                      <a:lnTo>
                        <a:pt x="166" y="103"/>
                      </a:lnTo>
                      <a:lnTo>
                        <a:pt x="166" y="85"/>
                      </a:lnTo>
                      <a:lnTo>
                        <a:pt x="169" y="67"/>
                      </a:lnTo>
                      <a:lnTo>
                        <a:pt x="185" y="51"/>
                      </a:lnTo>
                      <a:lnTo>
                        <a:pt x="192" y="45"/>
                      </a:lnTo>
                      <a:lnTo>
                        <a:pt x="199" y="40"/>
                      </a:lnTo>
                      <a:lnTo>
                        <a:pt x="205" y="34"/>
                      </a:lnTo>
                      <a:lnTo>
                        <a:pt x="210" y="29"/>
                      </a:lnTo>
                      <a:lnTo>
                        <a:pt x="215" y="22"/>
                      </a:lnTo>
                      <a:lnTo>
                        <a:pt x="220" y="15"/>
                      </a:lnTo>
                      <a:lnTo>
                        <a:pt x="224" y="8"/>
                      </a:lnTo>
                      <a:lnTo>
                        <a:pt x="226" y="0"/>
                      </a:lnTo>
                      <a:close/>
                    </a:path>
                  </a:pathLst>
                </a:custGeom>
                <a:solidFill>
                  <a:srgbClr val="000000"/>
                </a:solidFill>
                <a:ln w="9525">
                  <a:noFill/>
                  <a:round/>
                  <a:headEnd/>
                  <a:tailEnd/>
                </a:ln>
              </p:spPr>
              <p:txBody>
                <a:bodyPr/>
                <a:lstStyle/>
                <a:p>
                  <a:endParaRPr lang="en-US">
                    <a:solidFill>
                      <a:srgbClr val="000000"/>
                    </a:solidFill>
                  </a:endParaRPr>
                </a:p>
              </p:txBody>
            </p:sp>
            <p:sp>
              <p:nvSpPr>
                <p:cNvPr id="25748" name="Freeform 246"/>
                <p:cNvSpPr>
                  <a:spLocks/>
                </p:cNvSpPr>
                <p:nvPr/>
              </p:nvSpPr>
              <p:spPr bwMode="auto">
                <a:xfrm>
                  <a:off x="5437" y="2398"/>
                  <a:ext cx="340" cy="488"/>
                </a:xfrm>
                <a:custGeom>
                  <a:avLst/>
                  <a:gdLst>
                    <a:gd name="T0" fmla="*/ 16 w 340"/>
                    <a:gd name="T1" fmla="*/ 12 h 488"/>
                    <a:gd name="T2" fmla="*/ 47 w 340"/>
                    <a:gd name="T3" fmla="*/ 35 h 488"/>
                    <a:gd name="T4" fmla="*/ 75 w 340"/>
                    <a:gd name="T5" fmla="*/ 61 h 488"/>
                    <a:gd name="T6" fmla="*/ 99 w 340"/>
                    <a:gd name="T7" fmla="*/ 88 h 488"/>
                    <a:gd name="T8" fmla="*/ 121 w 340"/>
                    <a:gd name="T9" fmla="*/ 120 h 488"/>
                    <a:gd name="T10" fmla="*/ 136 w 340"/>
                    <a:gd name="T11" fmla="*/ 158 h 488"/>
                    <a:gd name="T12" fmla="*/ 145 w 340"/>
                    <a:gd name="T13" fmla="*/ 197 h 488"/>
                    <a:gd name="T14" fmla="*/ 151 w 340"/>
                    <a:gd name="T15" fmla="*/ 237 h 488"/>
                    <a:gd name="T16" fmla="*/ 159 w 340"/>
                    <a:gd name="T17" fmla="*/ 274 h 488"/>
                    <a:gd name="T18" fmla="*/ 168 w 340"/>
                    <a:gd name="T19" fmla="*/ 308 h 488"/>
                    <a:gd name="T20" fmla="*/ 182 w 340"/>
                    <a:gd name="T21" fmla="*/ 341 h 488"/>
                    <a:gd name="T22" fmla="*/ 203 w 340"/>
                    <a:gd name="T23" fmla="*/ 370 h 488"/>
                    <a:gd name="T24" fmla="*/ 229 w 340"/>
                    <a:gd name="T25" fmla="*/ 398 h 488"/>
                    <a:gd name="T26" fmla="*/ 261 w 340"/>
                    <a:gd name="T27" fmla="*/ 425 h 488"/>
                    <a:gd name="T28" fmla="*/ 293 w 340"/>
                    <a:gd name="T29" fmla="*/ 449 h 488"/>
                    <a:gd name="T30" fmla="*/ 324 w 340"/>
                    <a:gd name="T31" fmla="*/ 475 h 488"/>
                    <a:gd name="T32" fmla="*/ 340 w 340"/>
                    <a:gd name="T33" fmla="*/ 488 h 488"/>
                    <a:gd name="T34" fmla="*/ 340 w 340"/>
                    <a:gd name="T35" fmla="*/ 488 h 488"/>
                    <a:gd name="T36" fmla="*/ 327 w 340"/>
                    <a:gd name="T37" fmla="*/ 473 h 488"/>
                    <a:gd name="T38" fmla="*/ 298 w 340"/>
                    <a:gd name="T39" fmla="*/ 445 h 488"/>
                    <a:gd name="T40" fmla="*/ 268 w 340"/>
                    <a:gd name="T41" fmla="*/ 416 h 488"/>
                    <a:gd name="T42" fmla="*/ 242 w 340"/>
                    <a:gd name="T43" fmla="*/ 388 h 488"/>
                    <a:gd name="T44" fmla="*/ 217 w 340"/>
                    <a:gd name="T45" fmla="*/ 355 h 488"/>
                    <a:gd name="T46" fmla="*/ 200 w 340"/>
                    <a:gd name="T47" fmla="*/ 316 h 488"/>
                    <a:gd name="T48" fmla="*/ 190 w 340"/>
                    <a:gd name="T49" fmla="*/ 276 h 488"/>
                    <a:gd name="T50" fmla="*/ 183 w 340"/>
                    <a:gd name="T51" fmla="*/ 235 h 488"/>
                    <a:gd name="T52" fmla="*/ 176 w 340"/>
                    <a:gd name="T53" fmla="*/ 199 h 488"/>
                    <a:gd name="T54" fmla="*/ 167 w 340"/>
                    <a:gd name="T55" fmla="*/ 166 h 488"/>
                    <a:gd name="T56" fmla="*/ 154 w 340"/>
                    <a:gd name="T57" fmla="*/ 135 h 488"/>
                    <a:gd name="T58" fmla="*/ 136 w 340"/>
                    <a:gd name="T59" fmla="*/ 105 h 488"/>
                    <a:gd name="T60" fmla="*/ 110 w 340"/>
                    <a:gd name="T61" fmla="*/ 78 h 488"/>
                    <a:gd name="T62" fmla="*/ 81 w 340"/>
                    <a:gd name="T63" fmla="*/ 54 h 488"/>
                    <a:gd name="T64" fmla="*/ 49 w 340"/>
                    <a:gd name="T65" fmla="*/ 32 h 488"/>
                    <a:gd name="T66" fmla="*/ 18 w 340"/>
                    <a:gd name="T67" fmla="*/ 11 h 488"/>
                    <a:gd name="T68" fmla="*/ 0 w 340"/>
                    <a:gd name="T69" fmla="*/ 0 h 488"/>
                    <a:gd name="T70" fmla="*/ 0 w 340"/>
                    <a:gd name="T71" fmla="*/ 1 h 488"/>
                    <a:gd name="T72" fmla="*/ 0 w 340"/>
                    <a:gd name="T73" fmla="*/ 1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0"/>
                    <a:gd name="T112" fmla="*/ 0 h 488"/>
                    <a:gd name="T113" fmla="*/ 340 w 340"/>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0" h="488">
                      <a:moveTo>
                        <a:pt x="0" y="1"/>
                      </a:moveTo>
                      <a:lnTo>
                        <a:pt x="16" y="12"/>
                      </a:lnTo>
                      <a:lnTo>
                        <a:pt x="32" y="23"/>
                      </a:lnTo>
                      <a:lnTo>
                        <a:pt x="47" y="35"/>
                      </a:lnTo>
                      <a:lnTo>
                        <a:pt x="61" y="47"/>
                      </a:lnTo>
                      <a:lnTo>
                        <a:pt x="75" y="61"/>
                      </a:lnTo>
                      <a:lnTo>
                        <a:pt x="88" y="74"/>
                      </a:lnTo>
                      <a:lnTo>
                        <a:pt x="99" y="88"/>
                      </a:lnTo>
                      <a:lnTo>
                        <a:pt x="110" y="103"/>
                      </a:lnTo>
                      <a:lnTo>
                        <a:pt x="121" y="120"/>
                      </a:lnTo>
                      <a:lnTo>
                        <a:pt x="130" y="139"/>
                      </a:lnTo>
                      <a:lnTo>
                        <a:pt x="136" y="158"/>
                      </a:lnTo>
                      <a:lnTo>
                        <a:pt x="140" y="178"/>
                      </a:lnTo>
                      <a:lnTo>
                        <a:pt x="145" y="197"/>
                      </a:lnTo>
                      <a:lnTo>
                        <a:pt x="149" y="218"/>
                      </a:lnTo>
                      <a:lnTo>
                        <a:pt x="151" y="237"/>
                      </a:lnTo>
                      <a:lnTo>
                        <a:pt x="155" y="257"/>
                      </a:lnTo>
                      <a:lnTo>
                        <a:pt x="159" y="274"/>
                      </a:lnTo>
                      <a:lnTo>
                        <a:pt x="162" y="291"/>
                      </a:lnTo>
                      <a:lnTo>
                        <a:pt x="168" y="308"/>
                      </a:lnTo>
                      <a:lnTo>
                        <a:pt x="175" y="324"/>
                      </a:lnTo>
                      <a:lnTo>
                        <a:pt x="182" y="341"/>
                      </a:lnTo>
                      <a:lnTo>
                        <a:pt x="192" y="355"/>
                      </a:lnTo>
                      <a:lnTo>
                        <a:pt x="203" y="370"/>
                      </a:lnTo>
                      <a:lnTo>
                        <a:pt x="215" y="385"/>
                      </a:lnTo>
                      <a:lnTo>
                        <a:pt x="229" y="398"/>
                      </a:lnTo>
                      <a:lnTo>
                        <a:pt x="245" y="411"/>
                      </a:lnTo>
                      <a:lnTo>
                        <a:pt x="261" y="425"/>
                      </a:lnTo>
                      <a:lnTo>
                        <a:pt x="277" y="437"/>
                      </a:lnTo>
                      <a:lnTo>
                        <a:pt x="293" y="449"/>
                      </a:lnTo>
                      <a:lnTo>
                        <a:pt x="309" y="462"/>
                      </a:lnTo>
                      <a:lnTo>
                        <a:pt x="324" y="475"/>
                      </a:lnTo>
                      <a:lnTo>
                        <a:pt x="339" y="488"/>
                      </a:lnTo>
                      <a:lnTo>
                        <a:pt x="340" y="488"/>
                      </a:lnTo>
                      <a:lnTo>
                        <a:pt x="340" y="487"/>
                      </a:lnTo>
                      <a:lnTo>
                        <a:pt x="327" y="473"/>
                      </a:lnTo>
                      <a:lnTo>
                        <a:pt x="312" y="459"/>
                      </a:lnTo>
                      <a:lnTo>
                        <a:pt x="298" y="445"/>
                      </a:lnTo>
                      <a:lnTo>
                        <a:pt x="283" y="431"/>
                      </a:lnTo>
                      <a:lnTo>
                        <a:pt x="268" y="416"/>
                      </a:lnTo>
                      <a:lnTo>
                        <a:pt x="255" y="402"/>
                      </a:lnTo>
                      <a:lnTo>
                        <a:pt x="242" y="388"/>
                      </a:lnTo>
                      <a:lnTo>
                        <a:pt x="229" y="372"/>
                      </a:lnTo>
                      <a:lnTo>
                        <a:pt x="217" y="355"/>
                      </a:lnTo>
                      <a:lnTo>
                        <a:pt x="207" y="335"/>
                      </a:lnTo>
                      <a:lnTo>
                        <a:pt x="200" y="316"/>
                      </a:lnTo>
                      <a:lnTo>
                        <a:pt x="195" y="296"/>
                      </a:lnTo>
                      <a:lnTo>
                        <a:pt x="190" y="276"/>
                      </a:lnTo>
                      <a:lnTo>
                        <a:pt x="187" y="255"/>
                      </a:lnTo>
                      <a:lnTo>
                        <a:pt x="183" y="235"/>
                      </a:lnTo>
                      <a:lnTo>
                        <a:pt x="179" y="216"/>
                      </a:lnTo>
                      <a:lnTo>
                        <a:pt x="176" y="199"/>
                      </a:lnTo>
                      <a:lnTo>
                        <a:pt x="172" y="183"/>
                      </a:lnTo>
                      <a:lnTo>
                        <a:pt x="167" y="166"/>
                      </a:lnTo>
                      <a:lnTo>
                        <a:pt x="161" y="150"/>
                      </a:lnTo>
                      <a:lnTo>
                        <a:pt x="154" y="135"/>
                      </a:lnTo>
                      <a:lnTo>
                        <a:pt x="145" y="119"/>
                      </a:lnTo>
                      <a:lnTo>
                        <a:pt x="136" y="105"/>
                      </a:lnTo>
                      <a:lnTo>
                        <a:pt x="123" y="92"/>
                      </a:lnTo>
                      <a:lnTo>
                        <a:pt x="110" y="78"/>
                      </a:lnTo>
                      <a:lnTo>
                        <a:pt x="95" y="66"/>
                      </a:lnTo>
                      <a:lnTo>
                        <a:pt x="81" y="54"/>
                      </a:lnTo>
                      <a:lnTo>
                        <a:pt x="66" y="42"/>
                      </a:lnTo>
                      <a:lnTo>
                        <a:pt x="49" y="32"/>
                      </a:lnTo>
                      <a:lnTo>
                        <a:pt x="33" y="22"/>
                      </a:lnTo>
                      <a:lnTo>
                        <a:pt x="18" y="11"/>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749" name="Freeform 247"/>
                <p:cNvSpPr>
                  <a:spLocks/>
                </p:cNvSpPr>
                <p:nvPr/>
              </p:nvSpPr>
              <p:spPr bwMode="auto">
                <a:xfrm>
                  <a:off x="5653" y="2782"/>
                  <a:ext cx="128" cy="396"/>
                </a:xfrm>
                <a:custGeom>
                  <a:avLst/>
                  <a:gdLst>
                    <a:gd name="T0" fmla="*/ 66 w 128"/>
                    <a:gd name="T1" fmla="*/ 12 h 396"/>
                    <a:gd name="T2" fmla="*/ 85 w 128"/>
                    <a:gd name="T3" fmla="*/ 38 h 396"/>
                    <a:gd name="T4" fmla="*/ 100 w 128"/>
                    <a:gd name="T5" fmla="*/ 65 h 396"/>
                    <a:gd name="T6" fmla="*/ 107 w 128"/>
                    <a:gd name="T7" fmla="*/ 94 h 396"/>
                    <a:gd name="T8" fmla="*/ 101 w 128"/>
                    <a:gd name="T9" fmla="*/ 132 h 396"/>
                    <a:gd name="T10" fmla="*/ 93 w 128"/>
                    <a:gd name="T11" fmla="*/ 180 h 396"/>
                    <a:gd name="T12" fmla="*/ 82 w 128"/>
                    <a:gd name="T13" fmla="*/ 216 h 396"/>
                    <a:gd name="T14" fmla="*/ 71 w 128"/>
                    <a:gd name="T15" fmla="*/ 243 h 396"/>
                    <a:gd name="T16" fmla="*/ 61 w 128"/>
                    <a:gd name="T17" fmla="*/ 272 h 396"/>
                    <a:gd name="T18" fmla="*/ 50 w 128"/>
                    <a:gd name="T19" fmla="*/ 303 h 396"/>
                    <a:gd name="T20" fmla="*/ 35 w 128"/>
                    <a:gd name="T21" fmla="*/ 327 h 396"/>
                    <a:gd name="T22" fmla="*/ 23 w 128"/>
                    <a:gd name="T23" fmla="*/ 345 h 396"/>
                    <a:gd name="T24" fmla="*/ 12 w 128"/>
                    <a:gd name="T25" fmla="*/ 364 h 396"/>
                    <a:gd name="T26" fmla="*/ 4 w 128"/>
                    <a:gd name="T27" fmla="*/ 385 h 396"/>
                    <a:gd name="T28" fmla="*/ 0 w 128"/>
                    <a:gd name="T29" fmla="*/ 396 h 396"/>
                    <a:gd name="T30" fmla="*/ 1 w 128"/>
                    <a:gd name="T31" fmla="*/ 395 h 396"/>
                    <a:gd name="T32" fmla="*/ 7 w 128"/>
                    <a:gd name="T33" fmla="*/ 380 h 396"/>
                    <a:gd name="T34" fmla="*/ 22 w 128"/>
                    <a:gd name="T35" fmla="*/ 354 h 396"/>
                    <a:gd name="T36" fmla="*/ 40 w 128"/>
                    <a:gd name="T37" fmla="*/ 329 h 396"/>
                    <a:gd name="T38" fmla="*/ 57 w 128"/>
                    <a:gd name="T39" fmla="*/ 303 h 396"/>
                    <a:gd name="T40" fmla="*/ 71 w 128"/>
                    <a:gd name="T41" fmla="*/ 275 h 396"/>
                    <a:gd name="T42" fmla="*/ 82 w 128"/>
                    <a:gd name="T43" fmla="*/ 246 h 396"/>
                    <a:gd name="T44" fmla="*/ 94 w 128"/>
                    <a:gd name="T45" fmla="*/ 220 h 396"/>
                    <a:gd name="T46" fmla="*/ 103 w 128"/>
                    <a:gd name="T47" fmla="*/ 196 h 396"/>
                    <a:gd name="T48" fmla="*/ 113 w 128"/>
                    <a:gd name="T49" fmla="*/ 158 h 396"/>
                    <a:gd name="T50" fmla="*/ 128 w 128"/>
                    <a:gd name="T51" fmla="*/ 107 h 396"/>
                    <a:gd name="T52" fmla="*/ 119 w 128"/>
                    <a:gd name="T53" fmla="*/ 68 h 396"/>
                    <a:gd name="T54" fmla="*/ 105 w 128"/>
                    <a:gd name="T55" fmla="*/ 48 h 396"/>
                    <a:gd name="T56" fmla="*/ 85 w 128"/>
                    <a:gd name="T57" fmla="*/ 28 h 396"/>
                    <a:gd name="T58" fmla="*/ 66 w 128"/>
                    <a:gd name="T59" fmla="*/ 9 h 396"/>
                    <a:gd name="T60" fmla="*/ 56 w 128"/>
                    <a:gd name="T61" fmla="*/ 0 h 396"/>
                    <a:gd name="T62" fmla="*/ 56 w 128"/>
                    <a:gd name="T63" fmla="*/ 1 h 396"/>
                    <a:gd name="T64" fmla="*/ 56 w 128"/>
                    <a:gd name="T65" fmla="*/ 1 h 3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396"/>
                    <a:gd name="T101" fmla="*/ 128 w 128"/>
                    <a:gd name="T102" fmla="*/ 396 h 3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396">
                      <a:moveTo>
                        <a:pt x="56" y="1"/>
                      </a:moveTo>
                      <a:lnTo>
                        <a:pt x="66" y="12"/>
                      </a:lnTo>
                      <a:lnTo>
                        <a:pt x="77" y="24"/>
                      </a:lnTo>
                      <a:lnTo>
                        <a:pt x="85" y="38"/>
                      </a:lnTo>
                      <a:lnTo>
                        <a:pt x="94" y="51"/>
                      </a:lnTo>
                      <a:lnTo>
                        <a:pt x="100" y="65"/>
                      </a:lnTo>
                      <a:lnTo>
                        <a:pt x="105" y="80"/>
                      </a:lnTo>
                      <a:lnTo>
                        <a:pt x="107" y="94"/>
                      </a:lnTo>
                      <a:lnTo>
                        <a:pt x="106" y="108"/>
                      </a:lnTo>
                      <a:lnTo>
                        <a:pt x="101" y="132"/>
                      </a:lnTo>
                      <a:lnTo>
                        <a:pt x="97" y="156"/>
                      </a:lnTo>
                      <a:lnTo>
                        <a:pt x="93" y="180"/>
                      </a:lnTo>
                      <a:lnTo>
                        <a:pt x="86" y="203"/>
                      </a:lnTo>
                      <a:lnTo>
                        <a:pt x="82" y="216"/>
                      </a:lnTo>
                      <a:lnTo>
                        <a:pt x="77" y="229"/>
                      </a:lnTo>
                      <a:lnTo>
                        <a:pt x="71" y="243"/>
                      </a:lnTo>
                      <a:lnTo>
                        <a:pt x="66" y="256"/>
                      </a:lnTo>
                      <a:lnTo>
                        <a:pt x="61" y="272"/>
                      </a:lnTo>
                      <a:lnTo>
                        <a:pt x="56" y="288"/>
                      </a:lnTo>
                      <a:lnTo>
                        <a:pt x="50" y="303"/>
                      </a:lnTo>
                      <a:lnTo>
                        <a:pt x="41" y="317"/>
                      </a:lnTo>
                      <a:lnTo>
                        <a:pt x="35" y="327"/>
                      </a:lnTo>
                      <a:lnTo>
                        <a:pt x="29" y="336"/>
                      </a:lnTo>
                      <a:lnTo>
                        <a:pt x="23" y="345"/>
                      </a:lnTo>
                      <a:lnTo>
                        <a:pt x="17" y="354"/>
                      </a:lnTo>
                      <a:lnTo>
                        <a:pt x="12" y="364"/>
                      </a:lnTo>
                      <a:lnTo>
                        <a:pt x="7" y="375"/>
                      </a:lnTo>
                      <a:lnTo>
                        <a:pt x="4" y="385"/>
                      </a:lnTo>
                      <a:lnTo>
                        <a:pt x="0" y="395"/>
                      </a:lnTo>
                      <a:lnTo>
                        <a:pt x="0" y="396"/>
                      </a:lnTo>
                      <a:lnTo>
                        <a:pt x="1" y="395"/>
                      </a:lnTo>
                      <a:lnTo>
                        <a:pt x="1" y="394"/>
                      </a:lnTo>
                      <a:lnTo>
                        <a:pt x="7" y="380"/>
                      </a:lnTo>
                      <a:lnTo>
                        <a:pt x="13" y="368"/>
                      </a:lnTo>
                      <a:lnTo>
                        <a:pt x="22" y="354"/>
                      </a:lnTo>
                      <a:lnTo>
                        <a:pt x="32" y="342"/>
                      </a:lnTo>
                      <a:lnTo>
                        <a:pt x="40" y="329"/>
                      </a:lnTo>
                      <a:lnTo>
                        <a:pt x="49" y="316"/>
                      </a:lnTo>
                      <a:lnTo>
                        <a:pt x="57" y="303"/>
                      </a:lnTo>
                      <a:lnTo>
                        <a:pt x="65" y="290"/>
                      </a:lnTo>
                      <a:lnTo>
                        <a:pt x="71" y="275"/>
                      </a:lnTo>
                      <a:lnTo>
                        <a:pt x="77" y="260"/>
                      </a:lnTo>
                      <a:lnTo>
                        <a:pt x="82" y="246"/>
                      </a:lnTo>
                      <a:lnTo>
                        <a:pt x="88" y="231"/>
                      </a:lnTo>
                      <a:lnTo>
                        <a:pt x="94" y="220"/>
                      </a:lnTo>
                      <a:lnTo>
                        <a:pt x="99" y="209"/>
                      </a:lnTo>
                      <a:lnTo>
                        <a:pt x="103" y="196"/>
                      </a:lnTo>
                      <a:lnTo>
                        <a:pt x="106" y="185"/>
                      </a:lnTo>
                      <a:lnTo>
                        <a:pt x="113" y="158"/>
                      </a:lnTo>
                      <a:lnTo>
                        <a:pt x="122" y="133"/>
                      </a:lnTo>
                      <a:lnTo>
                        <a:pt x="128" y="107"/>
                      </a:lnTo>
                      <a:lnTo>
                        <a:pt x="124" y="81"/>
                      </a:lnTo>
                      <a:lnTo>
                        <a:pt x="119" y="68"/>
                      </a:lnTo>
                      <a:lnTo>
                        <a:pt x="112" y="58"/>
                      </a:lnTo>
                      <a:lnTo>
                        <a:pt x="105" y="48"/>
                      </a:lnTo>
                      <a:lnTo>
                        <a:pt x="95" y="38"/>
                      </a:lnTo>
                      <a:lnTo>
                        <a:pt x="85" y="28"/>
                      </a:lnTo>
                      <a:lnTo>
                        <a:pt x="75" y="18"/>
                      </a:lnTo>
                      <a:lnTo>
                        <a:pt x="66" y="9"/>
                      </a:lnTo>
                      <a:lnTo>
                        <a:pt x="56" y="0"/>
                      </a:lnTo>
                      <a:lnTo>
                        <a:pt x="56" y="1"/>
                      </a:lnTo>
                      <a:close/>
                    </a:path>
                  </a:pathLst>
                </a:custGeom>
                <a:solidFill>
                  <a:srgbClr val="000000"/>
                </a:solidFill>
                <a:ln w="9525">
                  <a:noFill/>
                  <a:round/>
                  <a:headEnd/>
                  <a:tailEnd/>
                </a:ln>
              </p:spPr>
              <p:txBody>
                <a:bodyPr/>
                <a:lstStyle/>
                <a:p>
                  <a:endParaRPr lang="en-US">
                    <a:solidFill>
                      <a:srgbClr val="000000"/>
                    </a:solidFill>
                  </a:endParaRPr>
                </a:p>
              </p:txBody>
            </p:sp>
            <p:sp>
              <p:nvSpPr>
                <p:cNvPr id="25750" name="Freeform 248"/>
                <p:cNvSpPr>
                  <a:spLocks/>
                </p:cNvSpPr>
                <p:nvPr/>
              </p:nvSpPr>
              <p:spPr bwMode="auto">
                <a:xfrm>
                  <a:off x="5770" y="2902"/>
                  <a:ext cx="68" cy="302"/>
                </a:xfrm>
                <a:custGeom>
                  <a:avLst/>
                  <a:gdLst>
                    <a:gd name="T0" fmla="*/ 68 w 68"/>
                    <a:gd name="T1" fmla="*/ 0 h 302"/>
                    <a:gd name="T2" fmla="*/ 58 w 68"/>
                    <a:gd name="T3" fmla="*/ 18 h 302"/>
                    <a:gd name="T4" fmla="*/ 51 w 68"/>
                    <a:gd name="T5" fmla="*/ 37 h 302"/>
                    <a:gd name="T6" fmla="*/ 42 w 68"/>
                    <a:gd name="T7" fmla="*/ 56 h 302"/>
                    <a:gd name="T8" fmla="*/ 36 w 68"/>
                    <a:gd name="T9" fmla="*/ 74 h 302"/>
                    <a:gd name="T10" fmla="*/ 30 w 68"/>
                    <a:gd name="T11" fmla="*/ 94 h 302"/>
                    <a:gd name="T12" fmla="*/ 24 w 68"/>
                    <a:gd name="T13" fmla="*/ 113 h 302"/>
                    <a:gd name="T14" fmla="*/ 18 w 68"/>
                    <a:gd name="T15" fmla="*/ 133 h 302"/>
                    <a:gd name="T16" fmla="*/ 13 w 68"/>
                    <a:gd name="T17" fmla="*/ 153 h 302"/>
                    <a:gd name="T18" fmla="*/ 10 w 68"/>
                    <a:gd name="T19" fmla="*/ 171 h 302"/>
                    <a:gd name="T20" fmla="*/ 8 w 68"/>
                    <a:gd name="T21" fmla="*/ 187 h 302"/>
                    <a:gd name="T22" fmla="*/ 7 w 68"/>
                    <a:gd name="T23" fmla="*/ 205 h 302"/>
                    <a:gd name="T24" fmla="*/ 7 w 68"/>
                    <a:gd name="T25" fmla="*/ 222 h 302"/>
                    <a:gd name="T26" fmla="*/ 5 w 68"/>
                    <a:gd name="T27" fmla="*/ 241 h 302"/>
                    <a:gd name="T28" fmla="*/ 2 w 68"/>
                    <a:gd name="T29" fmla="*/ 260 h 302"/>
                    <a:gd name="T30" fmla="*/ 0 w 68"/>
                    <a:gd name="T31" fmla="*/ 279 h 302"/>
                    <a:gd name="T32" fmla="*/ 1 w 68"/>
                    <a:gd name="T33" fmla="*/ 299 h 302"/>
                    <a:gd name="T34" fmla="*/ 4 w 68"/>
                    <a:gd name="T35" fmla="*/ 302 h 302"/>
                    <a:gd name="T36" fmla="*/ 7 w 68"/>
                    <a:gd name="T37" fmla="*/ 301 h 302"/>
                    <a:gd name="T38" fmla="*/ 11 w 68"/>
                    <a:gd name="T39" fmla="*/ 298 h 302"/>
                    <a:gd name="T40" fmla="*/ 12 w 68"/>
                    <a:gd name="T41" fmla="*/ 294 h 302"/>
                    <a:gd name="T42" fmla="*/ 17 w 68"/>
                    <a:gd name="T43" fmla="*/ 260 h 302"/>
                    <a:gd name="T44" fmla="*/ 18 w 68"/>
                    <a:gd name="T45" fmla="*/ 226 h 302"/>
                    <a:gd name="T46" fmla="*/ 19 w 68"/>
                    <a:gd name="T47" fmla="*/ 193 h 302"/>
                    <a:gd name="T48" fmla="*/ 21 w 68"/>
                    <a:gd name="T49" fmla="*/ 159 h 302"/>
                    <a:gd name="T50" fmla="*/ 23 w 68"/>
                    <a:gd name="T51" fmla="*/ 139 h 302"/>
                    <a:gd name="T52" fmla="*/ 27 w 68"/>
                    <a:gd name="T53" fmla="*/ 118 h 302"/>
                    <a:gd name="T54" fmla="*/ 32 w 68"/>
                    <a:gd name="T55" fmla="*/ 98 h 302"/>
                    <a:gd name="T56" fmla="*/ 36 w 68"/>
                    <a:gd name="T57" fmla="*/ 77 h 302"/>
                    <a:gd name="T58" fmla="*/ 42 w 68"/>
                    <a:gd name="T59" fmla="*/ 58 h 302"/>
                    <a:gd name="T60" fmla="*/ 51 w 68"/>
                    <a:gd name="T61" fmla="*/ 38 h 302"/>
                    <a:gd name="T62" fmla="*/ 58 w 68"/>
                    <a:gd name="T63" fmla="*/ 19 h 302"/>
                    <a:gd name="T64" fmla="*/ 68 w 68"/>
                    <a:gd name="T65" fmla="*/ 0 h 302"/>
                    <a:gd name="T66" fmla="*/ 68 w 68"/>
                    <a:gd name="T67" fmla="*/ 0 h 302"/>
                    <a:gd name="T68" fmla="*/ 68 w 68"/>
                    <a:gd name="T69" fmla="*/ 0 h 302"/>
                    <a:gd name="T70" fmla="*/ 68 w 68"/>
                    <a:gd name="T71" fmla="*/ 0 h 302"/>
                    <a:gd name="T72" fmla="*/ 68 w 68"/>
                    <a:gd name="T73" fmla="*/ 0 h 302"/>
                    <a:gd name="T74" fmla="*/ 68 w 68"/>
                    <a:gd name="T75" fmla="*/ 0 h 3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302"/>
                    <a:gd name="T116" fmla="*/ 68 w 68"/>
                    <a:gd name="T117" fmla="*/ 302 h 3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302">
                      <a:moveTo>
                        <a:pt x="68" y="0"/>
                      </a:moveTo>
                      <a:lnTo>
                        <a:pt x="58" y="18"/>
                      </a:lnTo>
                      <a:lnTo>
                        <a:pt x="51" y="37"/>
                      </a:lnTo>
                      <a:lnTo>
                        <a:pt x="42" y="56"/>
                      </a:lnTo>
                      <a:lnTo>
                        <a:pt x="36" y="74"/>
                      </a:lnTo>
                      <a:lnTo>
                        <a:pt x="30" y="94"/>
                      </a:lnTo>
                      <a:lnTo>
                        <a:pt x="24" y="113"/>
                      </a:lnTo>
                      <a:lnTo>
                        <a:pt x="18" y="133"/>
                      </a:lnTo>
                      <a:lnTo>
                        <a:pt x="13" y="153"/>
                      </a:lnTo>
                      <a:lnTo>
                        <a:pt x="10" y="171"/>
                      </a:lnTo>
                      <a:lnTo>
                        <a:pt x="8" y="187"/>
                      </a:lnTo>
                      <a:lnTo>
                        <a:pt x="7" y="205"/>
                      </a:lnTo>
                      <a:lnTo>
                        <a:pt x="7" y="222"/>
                      </a:lnTo>
                      <a:lnTo>
                        <a:pt x="5" y="241"/>
                      </a:lnTo>
                      <a:lnTo>
                        <a:pt x="2" y="260"/>
                      </a:lnTo>
                      <a:lnTo>
                        <a:pt x="0" y="279"/>
                      </a:lnTo>
                      <a:lnTo>
                        <a:pt x="1" y="299"/>
                      </a:lnTo>
                      <a:lnTo>
                        <a:pt x="4" y="302"/>
                      </a:lnTo>
                      <a:lnTo>
                        <a:pt x="7" y="301"/>
                      </a:lnTo>
                      <a:lnTo>
                        <a:pt x="11" y="298"/>
                      </a:lnTo>
                      <a:lnTo>
                        <a:pt x="12" y="294"/>
                      </a:lnTo>
                      <a:lnTo>
                        <a:pt x="17" y="260"/>
                      </a:lnTo>
                      <a:lnTo>
                        <a:pt x="18" y="226"/>
                      </a:lnTo>
                      <a:lnTo>
                        <a:pt x="19" y="193"/>
                      </a:lnTo>
                      <a:lnTo>
                        <a:pt x="21" y="159"/>
                      </a:lnTo>
                      <a:lnTo>
                        <a:pt x="23" y="139"/>
                      </a:lnTo>
                      <a:lnTo>
                        <a:pt x="27" y="118"/>
                      </a:lnTo>
                      <a:lnTo>
                        <a:pt x="32" y="98"/>
                      </a:lnTo>
                      <a:lnTo>
                        <a:pt x="36" y="77"/>
                      </a:lnTo>
                      <a:lnTo>
                        <a:pt x="42" y="58"/>
                      </a:lnTo>
                      <a:lnTo>
                        <a:pt x="51" y="38"/>
                      </a:lnTo>
                      <a:lnTo>
                        <a:pt x="58" y="19"/>
                      </a:lnTo>
                      <a:lnTo>
                        <a:pt x="68" y="0"/>
                      </a:lnTo>
                      <a:close/>
                    </a:path>
                  </a:pathLst>
                </a:custGeom>
                <a:solidFill>
                  <a:srgbClr val="000000"/>
                </a:solidFill>
                <a:ln w="9525">
                  <a:noFill/>
                  <a:round/>
                  <a:headEnd/>
                  <a:tailEnd/>
                </a:ln>
              </p:spPr>
              <p:txBody>
                <a:bodyPr/>
                <a:lstStyle/>
                <a:p>
                  <a:endParaRPr lang="en-US">
                    <a:solidFill>
                      <a:srgbClr val="000000"/>
                    </a:solidFill>
                  </a:endParaRPr>
                </a:p>
              </p:txBody>
            </p:sp>
            <p:sp>
              <p:nvSpPr>
                <p:cNvPr id="25751" name="Freeform 249"/>
                <p:cNvSpPr>
                  <a:spLocks/>
                </p:cNvSpPr>
                <p:nvPr/>
              </p:nvSpPr>
              <p:spPr bwMode="auto">
                <a:xfrm>
                  <a:off x="5833" y="2502"/>
                  <a:ext cx="68" cy="369"/>
                </a:xfrm>
                <a:custGeom>
                  <a:avLst/>
                  <a:gdLst>
                    <a:gd name="T0" fmla="*/ 25 w 68"/>
                    <a:gd name="T1" fmla="*/ 369 h 369"/>
                    <a:gd name="T2" fmla="*/ 35 w 68"/>
                    <a:gd name="T3" fmla="*/ 351 h 369"/>
                    <a:gd name="T4" fmla="*/ 44 w 68"/>
                    <a:gd name="T5" fmla="*/ 333 h 369"/>
                    <a:gd name="T6" fmla="*/ 50 w 68"/>
                    <a:gd name="T7" fmla="*/ 313 h 369"/>
                    <a:gd name="T8" fmla="*/ 51 w 68"/>
                    <a:gd name="T9" fmla="*/ 294 h 369"/>
                    <a:gd name="T10" fmla="*/ 46 w 68"/>
                    <a:gd name="T11" fmla="*/ 272 h 369"/>
                    <a:gd name="T12" fmla="*/ 37 w 68"/>
                    <a:gd name="T13" fmla="*/ 252 h 369"/>
                    <a:gd name="T14" fmla="*/ 27 w 68"/>
                    <a:gd name="T15" fmla="*/ 231 h 369"/>
                    <a:gd name="T16" fmla="*/ 21 w 68"/>
                    <a:gd name="T17" fmla="*/ 210 h 369"/>
                    <a:gd name="T18" fmla="*/ 21 w 68"/>
                    <a:gd name="T19" fmla="*/ 185 h 369"/>
                    <a:gd name="T20" fmla="*/ 25 w 68"/>
                    <a:gd name="T21" fmla="*/ 160 h 369"/>
                    <a:gd name="T22" fmla="*/ 29 w 68"/>
                    <a:gd name="T23" fmla="*/ 135 h 369"/>
                    <a:gd name="T24" fmla="*/ 33 w 68"/>
                    <a:gd name="T25" fmla="*/ 111 h 369"/>
                    <a:gd name="T26" fmla="*/ 38 w 68"/>
                    <a:gd name="T27" fmla="*/ 82 h 369"/>
                    <a:gd name="T28" fmla="*/ 46 w 68"/>
                    <a:gd name="T29" fmla="*/ 54 h 369"/>
                    <a:gd name="T30" fmla="*/ 56 w 68"/>
                    <a:gd name="T31" fmla="*/ 26 h 369"/>
                    <a:gd name="T32" fmla="*/ 68 w 68"/>
                    <a:gd name="T33" fmla="*/ 1 h 369"/>
                    <a:gd name="T34" fmla="*/ 68 w 68"/>
                    <a:gd name="T35" fmla="*/ 0 h 369"/>
                    <a:gd name="T36" fmla="*/ 67 w 68"/>
                    <a:gd name="T37" fmla="*/ 0 h 369"/>
                    <a:gd name="T38" fmla="*/ 66 w 68"/>
                    <a:gd name="T39" fmla="*/ 0 h 369"/>
                    <a:gd name="T40" fmla="*/ 66 w 68"/>
                    <a:gd name="T41" fmla="*/ 1 h 369"/>
                    <a:gd name="T42" fmla="*/ 55 w 68"/>
                    <a:gd name="T43" fmla="*/ 23 h 369"/>
                    <a:gd name="T44" fmla="*/ 45 w 68"/>
                    <a:gd name="T45" fmla="*/ 46 h 369"/>
                    <a:gd name="T46" fmla="*/ 37 w 68"/>
                    <a:gd name="T47" fmla="*/ 70 h 369"/>
                    <a:gd name="T48" fmla="*/ 29 w 68"/>
                    <a:gd name="T49" fmla="*/ 93 h 369"/>
                    <a:gd name="T50" fmla="*/ 23 w 68"/>
                    <a:gd name="T51" fmla="*/ 117 h 369"/>
                    <a:gd name="T52" fmla="*/ 17 w 68"/>
                    <a:gd name="T53" fmla="*/ 141 h 369"/>
                    <a:gd name="T54" fmla="*/ 12 w 68"/>
                    <a:gd name="T55" fmla="*/ 165 h 369"/>
                    <a:gd name="T56" fmla="*/ 6 w 68"/>
                    <a:gd name="T57" fmla="*/ 189 h 369"/>
                    <a:gd name="T58" fmla="*/ 1 w 68"/>
                    <a:gd name="T59" fmla="*/ 211 h 369"/>
                    <a:gd name="T60" fmla="*/ 0 w 68"/>
                    <a:gd name="T61" fmla="*/ 231 h 369"/>
                    <a:gd name="T62" fmla="*/ 1 w 68"/>
                    <a:gd name="T63" fmla="*/ 252 h 369"/>
                    <a:gd name="T64" fmla="*/ 9 w 68"/>
                    <a:gd name="T65" fmla="*/ 273 h 369"/>
                    <a:gd name="T66" fmla="*/ 17 w 68"/>
                    <a:gd name="T67" fmla="*/ 296 h 369"/>
                    <a:gd name="T68" fmla="*/ 23 w 68"/>
                    <a:gd name="T69" fmla="*/ 321 h 369"/>
                    <a:gd name="T70" fmla="*/ 26 w 68"/>
                    <a:gd name="T71" fmla="*/ 344 h 369"/>
                    <a:gd name="T72" fmla="*/ 23 w 68"/>
                    <a:gd name="T73" fmla="*/ 369 h 369"/>
                    <a:gd name="T74" fmla="*/ 23 w 68"/>
                    <a:gd name="T75" fmla="*/ 369 h 369"/>
                    <a:gd name="T76" fmla="*/ 25 w 68"/>
                    <a:gd name="T77" fmla="*/ 369 h 369"/>
                    <a:gd name="T78" fmla="*/ 25 w 68"/>
                    <a:gd name="T79" fmla="*/ 369 h 369"/>
                    <a:gd name="T80" fmla="*/ 25 w 68"/>
                    <a:gd name="T81" fmla="*/ 369 h 369"/>
                    <a:gd name="T82" fmla="*/ 25 w 68"/>
                    <a:gd name="T83" fmla="*/ 369 h 3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369"/>
                    <a:gd name="T128" fmla="*/ 68 w 68"/>
                    <a:gd name="T129" fmla="*/ 369 h 3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369">
                      <a:moveTo>
                        <a:pt x="25" y="369"/>
                      </a:moveTo>
                      <a:lnTo>
                        <a:pt x="35" y="351"/>
                      </a:lnTo>
                      <a:lnTo>
                        <a:pt x="44" y="333"/>
                      </a:lnTo>
                      <a:lnTo>
                        <a:pt x="50" y="313"/>
                      </a:lnTo>
                      <a:lnTo>
                        <a:pt x="51" y="294"/>
                      </a:lnTo>
                      <a:lnTo>
                        <a:pt x="46" y="272"/>
                      </a:lnTo>
                      <a:lnTo>
                        <a:pt x="37" y="252"/>
                      </a:lnTo>
                      <a:lnTo>
                        <a:pt x="27" y="231"/>
                      </a:lnTo>
                      <a:lnTo>
                        <a:pt x="21" y="210"/>
                      </a:lnTo>
                      <a:lnTo>
                        <a:pt x="21" y="185"/>
                      </a:lnTo>
                      <a:lnTo>
                        <a:pt x="25" y="160"/>
                      </a:lnTo>
                      <a:lnTo>
                        <a:pt x="29" y="135"/>
                      </a:lnTo>
                      <a:lnTo>
                        <a:pt x="33" y="111"/>
                      </a:lnTo>
                      <a:lnTo>
                        <a:pt x="38" y="82"/>
                      </a:lnTo>
                      <a:lnTo>
                        <a:pt x="46" y="54"/>
                      </a:lnTo>
                      <a:lnTo>
                        <a:pt x="56" y="26"/>
                      </a:lnTo>
                      <a:lnTo>
                        <a:pt x="68" y="1"/>
                      </a:lnTo>
                      <a:lnTo>
                        <a:pt x="68" y="0"/>
                      </a:lnTo>
                      <a:lnTo>
                        <a:pt x="67" y="0"/>
                      </a:lnTo>
                      <a:lnTo>
                        <a:pt x="66" y="0"/>
                      </a:lnTo>
                      <a:lnTo>
                        <a:pt x="66" y="1"/>
                      </a:lnTo>
                      <a:lnTo>
                        <a:pt x="55" y="23"/>
                      </a:lnTo>
                      <a:lnTo>
                        <a:pt x="45" y="46"/>
                      </a:lnTo>
                      <a:lnTo>
                        <a:pt x="37" y="70"/>
                      </a:lnTo>
                      <a:lnTo>
                        <a:pt x="29" y="93"/>
                      </a:lnTo>
                      <a:lnTo>
                        <a:pt x="23" y="117"/>
                      </a:lnTo>
                      <a:lnTo>
                        <a:pt x="17" y="141"/>
                      </a:lnTo>
                      <a:lnTo>
                        <a:pt x="12" y="165"/>
                      </a:lnTo>
                      <a:lnTo>
                        <a:pt x="6" y="189"/>
                      </a:lnTo>
                      <a:lnTo>
                        <a:pt x="1" y="211"/>
                      </a:lnTo>
                      <a:lnTo>
                        <a:pt x="0" y="231"/>
                      </a:lnTo>
                      <a:lnTo>
                        <a:pt x="1" y="252"/>
                      </a:lnTo>
                      <a:lnTo>
                        <a:pt x="9" y="273"/>
                      </a:lnTo>
                      <a:lnTo>
                        <a:pt x="17" y="296"/>
                      </a:lnTo>
                      <a:lnTo>
                        <a:pt x="23" y="321"/>
                      </a:lnTo>
                      <a:lnTo>
                        <a:pt x="26" y="344"/>
                      </a:lnTo>
                      <a:lnTo>
                        <a:pt x="23" y="369"/>
                      </a:lnTo>
                      <a:lnTo>
                        <a:pt x="25" y="369"/>
                      </a:lnTo>
                      <a:close/>
                    </a:path>
                  </a:pathLst>
                </a:custGeom>
                <a:solidFill>
                  <a:srgbClr val="000000"/>
                </a:solidFill>
                <a:ln w="9525">
                  <a:noFill/>
                  <a:round/>
                  <a:headEnd/>
                  <a:tailEnd/>
                </a:ln>
              </p:spPr>
              <p:txBody>
                <a:bodyPr/>
                <a:lstStyle/>
                <a:p>
                  <a:endParaRPr lang="en-US">
                    <a:solidFill>
                      <a:srgbClr val="000000"/>
                    </a:solidFill>
                  </a:endParaRPr>
                </a:p>
              </p:txBody>
            </p:sp>
            <p:sp>
              <p:nvSpPr>
                <p:cNvPr id="25752" name="Freeform 250"/>
                <p:cNvSpPr>
                  <a:spLocks/>
                </p:cNvSpPr>
                <p:nvPr/>
              </p:nvSpPr>
              <p:spPr bwMode="auto">
                <a:xfrm>
                  <a:off x="4401" y="1738"/>
                  <a:ext cx="582" cy="454"/>
                </a:xfrm>
                <a:custGeom>
                  <a:avLst/>
                  <a:gdLst>
                    <a:gd name="T0" fmla="*/ 20 w 582"/>
                    <a:gd name="T1" fmla="*/ 16 h 454"/>
                    <a:gd name="T2" fmla="*/ 60 w 582"/>
                    <a:gd name="T3" fmla="*/ 42 h 454"/>
                    <a:gd name="T4" fmla="*/ 100 w 582"/>
                    <a:gd name="T5" fmla="*/ 68 h 454"/>
                    <a:gd name="T6" fmla="*/ 138 w 582"/>
                    <a:gd name="T7" fmla="*/ 95 h 454"/>
                    <a:gd name="T8" fmla="*/ 177 w 582"/>
                    <a:gd name="T9" fmla="*/ 125 h 454"/>
                    <a:gd name="T10" fmla="*/ 215 w 582"/>
                    <a:gd name="T11" fmla="*/ 158 h 454"/>
                    <a:gd name="T12" fmla="*/ 251 w 582"/>
                    <a:gd name="T13" fmla="*/ 193 h 454"/>
                    <a:gd name="T14" fmla="*/ 286 w 582"/>
                    <a:gd name="T15" fmla="*/ 228 h 454"/>
                    <a:gd name="T16" fmla="*/ 319 w 582"/>
                    <a:gd name="T17" fmla="*/ 262 h 454"/>
                    <a:gd name="T18" fmla="*/ 352 w 582"/>
                    <a:gd name="T19" fmla="*/ 295 h 454"/>
                    <a:gd name="T20" fmla="*/ 383 w 582"/>
                    <a:gd name="T21" fmla="*/ 329 h 454"/>
                    <a:gd name="T22" fmla="*/ 415 w 582"/>
                    <a:gd name="T23" fmla="*/ 363 h 454"/>
                    <a:gd name="T24" fmla="*/ 437 w 582"/>
                    <a:gd name="T25" fmla="*/ 386 h 454"/>
                    <a:gd name="T26" fmla="*/ 448 w 582"/>
                    <a:gd name="T27" fmla="*/ 398 h 454"/>
                    <a:gd name="T28" fmla="*/ 462 w 582"/>
                    <a:gd name="T29" fmla="*/ 410 h 454"/>
                    <a:gd name="T30" fmla="*/ 476 w 582"/>
                    <a:gd name="T31" fmla="*/ 421 h 454"/>
                    <a:gd name="T32" fmla="*/ 496 w 582"/>
                    <a:gd name="T33" fmla="*/ 431 h 454"/>
                    <a:gd name="T34" fmla="*/ 519 w 582"/>
                    <a:gd name="T35" fmla="*/ 439 h 454"/>
                    <a:gd name="T36" fmla="*/ 545 w 582"/>
                    <a:gd name="T37" fmla="*/ 445 h 454"/>
                    <a:gd name="T38" fmla="*/ 569 w 582"/>
                    <a:gd name="T39" fmla="*/ 451 h 454"/>
                    <a:gd name="T40" fmla="*/ 582 w 582"/>
                    <a:gd name="T41" fmla="*/ 454 h 454"/>
                    <a:gd name="T42" fmla="*/ 582 w 582"/>
                    <a:gd name="T43" fmla="*/ 452 h 454"/>
                    <a:gd name="T44" fmla="*/ 570 w 582"/>
                    <a:gd name="T45" fmla="*/ 448 h 454"/>
                    <a:gd name="T46" fmla="*/ 545 w 582"/>
                    <a:gd name="T47" fmla="*/ 440 h 454"/>
                    <a:gd name="T48" fmla="*/ 519 w 582"/>
                    <a:gd name="T49" fmla="*/ 430 h 454"/>
                    <a:gd name="T50" fmla="*/ 498 w 582"/>
                    <a:gd name="T51" fmla="*/ 416 h 454"/>
                    <a:gd name="T52" fmla="*/ 486 w 582"/>
                    <a:gd name="T53" fmla="*/ 400 h 454"/>
                    <a:gd name="T54" fmla="*/ 479 w 582"/>
                    <a:gd name="T55" fmla="*/ 385 h 454"/>
                    <a:gd name="T56" fmla="*/ 468 w 582"/>
                    <a:gd name="T57" fmla="*/ 367 h 454"/>
                    <a:gd name="T58" fmla="*/ 452 w 582"/>
                    <a:gd name="T59" fmla="*/ 347 h 454"/>
                    <a:gd name="T60" fmla="*/ 429 w 582"/>
                    <a:gd name="T61" fmla="*/ 320 h 454"/>
                    <a:gd name="T62" fmla="*/ 400 w 582"/>
                    <a:gd name="T63" fmla="*/ 286 h 454"/>
                    <a:gd name="T64" fmla="*/ 368 w 582"/>
                    <a:gd name="T65" fmla="*/ 254 h 454"/>
                    <a:gd name="T66" fmla="*/ 336 w 582"/>
                    <a:gd name="T67" fmla="*/ 224 h 454"/>
                    <a:gd name="T68" fmla="*/ 302 w 582"/>
                    <a:gd name="T69" fmla="*/ 193 h 454"/>
                    <a:gd name="T70" fmla="*/ 266 w 582"/>
                    <a:gd name="T71" fmla="*/ 162 h 454"/>
                    <a:gd name="T72" fmla="*/ 229 w 582"/>
                    <a:gd name="T73" fmla="*/ 133 h 454"/>
                    <a:gd name="T74" fmla="*/ 190 w 582"/>
                    <a:gd name="T75" fmla="*/ 106 h 454"/>
                    <a:gd name="T76" fmla="*/ 150 w 582"/>
                    <a:gd name="T77" fmla="*/ 79 h 454"/>
                    <a:gd name="T78" fmla="*/ 109 w 582"/>
                    <a:gd name="T79" fmla="*/ 57 h 454"/>
                    <a:gd name="T80" fmla="*/ 65 w 582"/>
                    <a:gd name="T81" fmla="*/ 35 h 454"/>
                    <a:gd name="T82" fmla="*/ 22 w 582"/>
                    <a:gd name="T83" fmla="*/ 13 h 454"/>
                    <a:gd name="T84" fmla="*/ 1 w 582"/>
                    <a:gd name="T85" fmla="*/ 0 h 454"/>
                    <a:gd name="T86" fmla="*/ 0 w 582"/>
                    <a:gd name="T87" fmla="*/ 1 h 454"/>
                    <a:gd name="T88" fmla="*/ 0 w 582"/>
                    <a:gd name="T89" fmla="*/ 2 h 4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2"/>
                    <a:gd name="T136" fmla="*/ 0 h 454"/>
                    <a:gd name="T137" fmla="*/ 582 w 582"/>
                    <a:gd name="T138" fmla="*/ 454 h 4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2" h="454">
                      <a:moveTo>
                        <a:pt x="0" y="2"/>
                      </a:moveTo>
                      <a:lnTo>
                        <a:pt x="20" y="16"/>
                      </a:lnTo>
                      <a:lnTo>
                        <a:pt x="40" y="29"/>
                      </a:lnTo>
                      <a:lnTo>
                        <a:pt x="60" y="42"/>
                      </a:lnTo>
                      <a:lnTo>
                        <a:pt x="79" y="55"/>
                      </a:lnTo>
                      <a:lnTo>
                        <a:pt x="100" y="68"/>
                      </a:lnTo>
                      <a:lnTo>
                        <a:pt x="120" y="81"/>
                      </a:lnTo>
                      <a:lnTo>
                        <a:pt x="138" y="95"/>
                      </a:lnTo>
                      <a:lnTo>
                        <a:pt x="157" y="109"/>
                      </a:lnTo>
                      <a:lnTo>
                        <a:pt x="177" y="125"/>
                      </a:lnTo>
                      <a:lnTo>
                        <a:pt x="196" y="142"/>
                      </a:lnTo>
                      <a:lnTo>
                        <a:pt x="215" y="158"/>
                      </a:lnTo>
                      <a:lnTo>
                        <a:pt x="233" y="176"/>
                      </a:lnTo>
                      <a:lnTo>
                        <a:pt x="251" y="193"/>
                      </a:lnTo>
                      <a:lnTo>
                        <a:pt x="268" y="210"/>
                      </a:lnTo>
                      <a:lnTo>
                        <a:pt x="286" y="228"/>
                      </a:lnTo>
                      <a:lnTo>
                        <a:pt x="303" y="245"/>
                      </a:lnTo>
                      <a:lnTo>
                        <a:pt x="319" y="262"/>
                      </a:lnTo>
                      <a:lnTo>
                        <a:pt x="336" y="279"/>
                      </a:lnTo>
                      <a:lnTo>
                        <a:pt x="352" y="295"/>
                      </a:lnTo>
                      <a:lnTo>
                        <a:pt x="368" y="312"/>
                      </a:lnTo>
                      <a:lnTo>
                        <a:pt x="383" y="329"/>
                      </a:lnTo>
                      <a:lnTo>
                        <a:pt x="398" y="346"/>
                      </a:lnTo>
                      <a:lnTo>
                        <a:pt x="415" y="363"/>
                      </a:lnTo>
                      <a:lnTo>
                        <a:pt x="431" y="379"/>
                      </a:lnTo>
                      <a:lnTo>
                        <a:pt x="437" y="386"/>
                      </a:lnTo>
                      <a:lnTo>
                        <a:pt x="442" y="392"/>
                      </a:lnTo>
                      <a:lnTo>
                        <a:pt x="448" y="398"/>
                      </a:lnTo>
                      <a:lnTo>
                        <a:pt x="456" y="404"/>
                      </a:lnTo>
                      <a:lnTo>
                        <a:pt x="462" y="410"/>
                      </a:lnTo>
                      <a:lnTo>
                        <a:pt x="469" y="416"/>
                      </a:lnTo>
                      <a:lnTo>
                        <a:pt x="476" y="421"/>
                      </a:lnTo>
                      <a:lnTo>
                        <a:pt x="485" y="426"/>
                      </a:lnTo>
                      <a:lnTo>
                        <a:pt x="496" y="431"/>
                      </a:lnTo>
                      <a:lnTo>
                        <a:pt x="507" y="435"/>
                      </a:lnTo>
                      <a:lnTo>
                        <a:pt x="519" y="439"/>
                      </a:lnTo>
                      <a:lnTo>
                        <a:pt x="531" y="442"/>
                      </a:lnTo>
                      <a:lnTo>
                        <a:pt x="545" y="445"/>
                      </a:lnTo>
                      <a:lnTo>
                        <a:pt x="557" y="448"/>
                      </a:lnTo>
                      <a:lnTo>
                        <a:pt x="569" y="451"/>
                      </a:lnTo>
                      <a:lnTo>
                        <a:pt x="581" y="454"/>
                      </a:lnTo>
                      <a:lnTo>
                        <a:pt x="582" y="454"/>
                      </a:lnTo>
                      <a:lnTo>
                        <a:pt x="582" y="453"/>
                      </a:lnTo>
                      <a:lnTo>
                        <a:pt x="582" y="452"/>
                      </a:lnTo>
                      <a:lnTo>
                        <a:pt x="570" y="448"/>
                      </a:lnTo>
                      <a:lnTo>
                        <a:pt x="557" y="444"/>
                      </a:lnTo>
                      <a:lnTo>
                        <a:pt x="545" y="440"/>
                      </a:lnTo>
                      <a:lnTo>
                        <a:pt x="531" y="435"/>
                      </a:lnTo>
                      <a:lnTo>
                        <a:pt x="519" y="430"/>
                      </a:lnTo>
                      <a:lnTo>
                        <a:pt x="508" y="424"/>
                      </a:lnTo>
                      <a:lnTo>
                        <a:pt x="498" y="416"/>
                      </a:lnTo>
                      <a:lnTo>
                        <a:pt x="490" y="407"/>
                      </a:lnTo>
                      <a:lnTo>
                        <a:pt x="486" y="400"/>
                      </a:lnTo>
                      <a:lnTo>
                        <a:pt x="482" y="393"/>
                      </a:lnTo>
                      <a:lnTo>
                        <a:pt x="479" y="385"/>
                      </a:lnTo>
                      <a:lnTo>
                        <a:pt x="475" y="377"/>
                      </a:lnTo>
                      <a:lnTo>
                        <a:pt x="468" y="367"/>
                      </a:lnTo>
                      <a:lnTo>
                        <a:pt x="461" y="357"/>
                      </a:lnTo>
                      <a:lnTo>
                        <a:pt x="452" y="347"/>
                      </a:lnTo>
                      <a:lnTo>
                        <a:pt x="443" y="336"/>
                      </a:lnTo>
                      <a:lnTo>
                        <a:pt x="429" y="320"/>
                      </a:lnTo>
                      <a:lnTo>
                        <a:pt x="414" y="303"/>
                      </a:lnTo>
                      <a:lnTo>
                        <a:pt x="400" y="286"/>
                      </a:lnTo>
                      <a:lnTo>
                        <a:pt x="384" y="271"/>
                      </a:lnTo>
                      <a:lnTo>
                        <a:pt x="368" y="254"/>
                      </a:lnTo>
                      <a:lnTo>
                        <a:pt x="352" y="239"/>
                      </a:lnTo>
                      <a:lnTo>
                        <a:pt x="336" y="224"/>
                      </a:lnTo>
                      <a:lnTo>
                        <a:pt x="319" y="208"/>
                      </a:lnTo>
                      <a:lnTo>
                        <a:pt x="302" y="193"/>
                      </a:lnTo>
                      <a:lnTo>
                        <a:pt x="284" y="178"/>
                      </a:lnTo>
                      <a:lnTo>
                        <a:pt x="266" y="162"/>
                      </a:lnTo>
                      <a:lnTo>
                        <a:pt x="247" y="148"/>
                      </a:lnTo>
                      <a:lnTo>
                        <a:pt x="229" y="133"/>
                      </a:lnTo>
                      <a:lnTo>
                        <a:pt x="210" y="119"/>
                      </a:lnTo>
                      <a:lnTo>
                        <a:pt x="190" y="106"/>
                      </a:lnTo>
                      <a:lnTo>
                        <a:pt x="171" y="92"/>
                      </a:lnTo>
                      <a:lnTo>
                        <a:pt x="150" y="79"/>
                      </a:lnTo>
                      <a:lnTo>
                        <a:pt x="129" y="68"/>
                      </a:lnTo>
                      <a:lnTo>
                        <a:pt x="109" y="57"/>
                      </a:lnTo>
                      <a:lnTo>
                        <a:pt x="87" y="45"/>
                      </a:lnTo>
                      <a:lnTo>
                        <a:pt x="65" y="35"/>
                      </a:lnTo>
                      <a:lnTo>
                        <a:pt x="44" y="24"/>
                      </a:lnTo>
                      <a:lnTo>
                        <a:pt x="22" y="13"/>
                      </a:lnTo>
                      <a:lnTo>
                        <a:pt x="1" y="0"/>
                      </a:lnTo>
                      <a:lnTo>
                        <a:pt x="1" y="1"/>
                      </a:lnTo>
                      <a:lnTo>
                        <a:pt x="0" y="1"/>
                      </a:lnTo>
                      <a:lnTo>
                        <a:pt x="0" y="2"/>
                      </a:lnTo>
                      <a:close/>
                    </a:path>
                  </a:pathLst>
                </a:custGeom>
                <a:solidFill>
                  <a:srgbClr val="000000"/>
                </a:solidFill>
                <a:ln w="9525">
                  <a:noFill/>
                  <a:round/>
                  <a:headEnd/>
                  <a:tailEnd/>
                </a:ln>
              </p:spPr>
              <p:txBody>
                <a:bodyPr/>
                <a:lstStyle/>
                <a:p>
                  <a:endParaRPr lang="en-US">
                    <a:solidFill>
                      <a:srgbClr val="000000"/>
                    </a:solidFill>
                  </a:endParaRPr>
                </a:p>
              </p:txBody>
            </p:sp>
            <p:sp>
              <p:nvSpPr>
                <p:cNvPr id="25753" name="Freeform 251"/>
                <p:cNvSpPr>
                  <a:spLocks/>
                </p:cNvSpPr>
                <p:nvPr/>
              </p:nvSpPr>
              <p:spPr bwMode="auto">
                <a:xfrm>
                  <a:off x="4356" y="2110"/>
                  <a:ext cx="145" cy="409"/>
                </a:xfrm>
                <a:custGeom>
                  <a:avLst/>
                  <a:gdLst>
                    <a:gd name="T0" fmla="*/ 0 w 145"/>
                    <a:gd name="T1" fmla="*/ 1 h 409"/>
                    <a:gd name="T2" fmla="*/ 18 w 145"/>
                    <a:gd name="T3" fmla="*/ 21 h 409"/>
                    <a:gd name="T4" fmla="*/ 36 w 145"/>
                    <a:gd name="T5" fmla="*/ 40 h 409"/>
                    <a:gd name="T6" fmla="*/ 51 w 145"/>
                    <a:gd name="T7" fmla="*/ 62 h 409"/>
                    <a:gd name="T8" fmla="*/ 65 w 145"/>
                    <a:gd name="T9" fmla="*/ 83 h 409"/>
                    <a:gd name="T10" fmla="*/ 77 w 145"/>
                    <a:gd name="T11" fmla="*/ 106 h 409"/>
                    <a:gd name="T12" fmla="*/ 88 w 145"/>
                    <a:gd name="T13" fmla="*/ 128 h 409"/>
                    <a:gd name="T14" fmla="*/ 98 w 145"/>
                    <a:gd name="T15" fmla="*/ 152 h 409"/>
                    <a:gd name="T16" fmla="*/ 106 w 145"/>
                    <a:gd name="T17" fmla="*/ 176 h 409"/>
                    <a:gd name="T18" fmla="*/ 121 w 145"/>
                    <a:gd name="T19" fmla="*/ 233 h 409"/>
                    <a:gd name="T20" fmla="*/ 127 w 145"/>
                    <a:gd name="T21" fmla="*/ 290 h 409"/>
                    <a:gd name="T22" fmla="*/ 127 w 145"/>
                    <a:gd name="T23" fmla="*/ 348 h 409"/>
                    <a:gd name="T24" fmla="*/ 126 w 145"/>
                    <a:gd name="T25" fmla="*/ 406 h 409"/>
                    <a:gd name="T26" fmla="*/ 127 w 145"/>
                    <a:gd name="T27" fmla="*/ 409 h 409"/>
                    <a:gd name="T28" fmla="*/ 129 w 145"/>
                    <a:gd name="T29" fmla="*/ 409 h 409"/>
                    <a:gd name="T30" fmla="*/ 132 w 145"/>
                    <a:gd name="T31" fmla="*/ 407 h 409"/>
                    <a:gd name="T32" fmla="*/ 134 w 145"/>
                    <a:gd name="T33" fmla="*/ 404 h 409"/>
                    <a:gd name="T34" fmla="*/ 144 w 145"/>
                    <a:gd name="T35" fmla="*/ 350 h 409"/>
                    <a:gd name="T36" fmla="*/ 145 w 145"/>
                    <a:gd name="T37" fmla="*/ 294 h 409"/>
                    <a:gd name="T38" fmla="*/ 140 w 145"/>
                    <a:gd name="T39" fmla="*/ 241 h 409"/>
                    <a:gd name="T40" fmla="*/ 127 w 145"/>
                    <a:gd name="T41" fmla="*/ 188 h 409"/>
                    <a:gd name="T42" fmla="*/ 106 w 145"/>
                    <a:gd name="T43" fmla="*/ 137 h 409"/>
                    <a:gd name="T44" fmla="*/ 78 w 145"/>
                    <a:gd name="T45" fmla="*/ 88 h 409"/>
                    <a:gd name="T46" fmla="*/ 43 w 145"/>
                    <a:gd name="T47" fmla="*/ 42 h 409"/>
                    <a:gd name="T48" fmla="*/ 0 w 145"/>
                    <a:gd name="T49" fmla="*/ 0 h 409"/>
                    <a:gd name="T50" fmla="*/ 0 w 145"/>
                    <a:gd name="T51" fmla="*/ 0 h 409"/>
                    <a:gd name="T52" fmla="*/ 0 w 145"/>
                    <a:gd name="T53" fmla="*/ 0 h 409"/>
                    <a:gd name="T54" fmla="*/ 0 w 145"/>
                    <a:gd name="T55" fmla="*/ 0 h 409"/>
                    <a:gd name="T56" fmla="*/ 0 w 145"/>
                    <a:gd name="T57" fmla="*/ 1 h 409"/>
                    <a:gd name="T58" fmla="*/ 0 w 145"/>
                    <a:gd name="T59" fmla="*/ 1 h 4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5"/>
                    <a:gd name="T91" fmla="*/ 0 h 409"/>
                    <a:gd name="T92" fmla="*/ 145 w 145"/>
                    <a:gd name="T93" fmla="*/ 409 h 4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5" h="409">
                      <a:moveTo>
                        <a:pt x="0" y="1"/>
                      </a:moveTo>
                      <a:lnTo>
                        <a:pt x="18" y="21"/>
                      </a:lnTo>
                      <a:lnTo>
                        <a:pt x="36" y="40"/>
                      </a:lnTo>
                      <a:lnTo>
                        <a:pt x="51" y="62"/>
                      </a:lnTo>
                      <a:lnTo>
                        <a:pt x="65" y="83"/>
                      </a:lnTo>
                      <a:lnTo>
                        <a:pt x="77" y="106"/>
                      </a:lnTo>
                      <a:lnTo>
                        <a:pt x="88" y="128"/>
                      </a:lnTo>
                      <a:lnTo>
                        <a:pt x="98" y="152"/>
                      </a:lnTo>
                      <a:lnTo>
                        <a:pt x="106" y="176"/>
                      </a:lnTo>
                      <a:lnTo>
                        <a:pt x="121" y="233"/>
                      </a:lnTo>
                      <a:lnTo>
                        <a:pt x="127" y="290"/>
                      </a:lnTo>
                      <a:lnTo>
                        <a:pt x="127" y="348"/>
                      </a:lnTo>
                      <a:lnTo>
                        <a:pt x="126" y="406"/>
                      </a:lnTo>
                      <a:lnTo>
                        <a:pt x="127" y="409"/>
                      </a:lnTo>
                      <a:lnTo>
                        <a:pt x="129" y="409"/>
                      </a:lnTo>
                      <a:lnTo>
                        <a:pt x="132" y="407"/>
                      </a:lnTo>
                      <a:lnTo>
                        <a:pt x="134" y="404"/>
                      </a:lnTo>
                      <a:lnTo>
                        <a:pt x="144" y="350"/>
                      </a:lnTo>
                      <a:lnTo>
                        <a:pt x="145" y="294"/>
                      </a:lnTo>
                      <a:lnTo>
                        <a:pt x="140" y="241"/>
                      </a:lnTo>
                      <a:lnTo>
                        <a:pt x="127" y="188"/>
                      </a:lnTo>
                      <a:lnTo>
                        <a:pt x="106" y="137"/>
                      </a:lnTo>
                      <a:lnTo>
                        <a:pt x="78" y="88"/>
                      </a:lnTo>
                      <a:lnTo>
                        <a:pt x="43" y="42"/>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754" name="Freeform 252"/>
                <p:cNvSpPr>
                  <a:spLocks/>
                </p:cNvSpPr>
                <p:nvPr/>
              </p:nvSpPr>
              <p:spPr bwMode="auto">
                <a:xfrm>
                  <a:off x="4680" y="2487"/>
                  <a:ext cx="117" cy="306"/>
                </a:xfrm>
                <a:custGeom>
                  <a:avLst/>
                  <a:gdLst>
                    <a:gd name="T0" fmla="*/ 117 w 117"/>
                    <a:gd name="T1" fmla="*/ 0 h 306"/>
                    <a:gd name="T2" fmla="*/ 101 w 117"/>
                    <a:gd name="T3" fmla="*/ 20 h 306"/>
                    <a:gd name="T4" fmla="*/ 84 w 117"/>
                    <a:gd name="T5" fmla="*/ 38 h 306"/>
                    <a:gd name="T6" fmla="*/ 68 w 117"/>
                    <a:gd name="T7" fmla="*/ 57 h 306"/>
                    <a:gd name="T8" fmla="*/ 51 w 117"/>
                    <a:gd name="T9" fmla="*/ 76 h 306"/>
                    <a:gd name="T10" fmla="*/ 35 w 117"/>
                    <a:gd name="T11" fmla="*/ 96 h 306"/>
                    <a:gd name="T12" fmla="*/ 22 w 117"/>
                    <a:gd name="T13" fmla="*/ 116 h 306"/>
                    <a:gd name="T14" fmla="*/ 11 w 117"/>
                    <a:gd name="T15" fmla="*/ 139 h 306"/>
                    <a:gd name="T16" fmla="*/ 4 w 117"/>
                    <a:gd name="T17" fmla="*/ 161 h 306"/>
                    <a:gd name="T18" fmla="*/ 0 w 117"/>
                    <a:gd name="T19" fmla="*/ 184 h 306"/>
                    <a:gd name="T20" fmla="*/ 1 w 117"/>
                    <a:gd name="T21" fmla="*/ 205 h 306"/>
                    <a:gd name="T22" fmla="*/ 6 w 117"/>
                    <a:gd name="T23" fmla="*/ 227 h 306"/>
                    <a:gd name="T24" fmla="*/ 16 w 117"/>
                    <a:gd name="T25" fmla="*/ 247 h 306"/>
                    <a:gd name="T26" fmla="*/ 29 w 117"/>
                    <a:gd name="T27" fmla="*/ 267 h 306"/>
                    <a:gd name="T28" fmla="*/ 46 w 117"/>
                    <a:gd name="T29" fmla="*/ 283 h 306"/>
                    <a:gd name="T30" fmla="*/ 67 w 117"/>
                    <a:gd name="T31" fmla="*/ 297 h 306"/>
                    <a:gd name="T32" fmla="*/ 93 w 117"/>
                    <a:gd name="T33" fmla="*/ 306 h 306"/>
                    <a:gd name="T34" fmla="*/ 100 w 117"/>
                    <a:gd name="T35" fmla="*/ 305 h 306"/>
                    <a:gd name="T36" fmla="*/ 106 w 117"/>
                    <a:gd name="T37" fmla="*/ 300 h 306"/>
                    <a:gd name="T38" fmla="*/ 110 w 117"/>
                    <a:gd name="T39" fmla="*/ 294 h 306"/>
                    <a:gd name="T40" fmla="*/ 108 w 117"/>
                    <a:gd name="T41" fmla="*/ 287 h 306"/>
                    <a:gd name="T42" fmla="*/ 96 w 117"/>
                    <a:gd name="T43" fmla="*/ 272 h 306"/>
                    <a:gd name="T44" fmla="*/ 83 w 117"/>
                    <a:gd name="T45" fmla="*/ 257 h 306"/>
                    <a:gd name="T46" fmla="*/ 70 w 117"/>
                    <a:gd name="T47" fmla="*/ 241 h 306"/>
                    <a:gd name="T48" fmla="*/ 57 w 117"/>
                    <a:gd name="T49" fmla="*/ 226 h 306"/>
                    <a:gd name="T50" fmla="*/ 48 w 117"/>
                    <a:gd name="T51" fmla="*/ 210 h 306"/>
                    <a:gd name="T52" fmla="*/ 39 w 117"/>
                    <a:gd name="T53" fmla="*/ 193 h 306"/>
                    <a:gd name="T54" fmla="*/ 34 w 117"/>
                    <a:gd name="T55" fmla="*/ 175 h 306"/>
                    <a:gd name="T56" fmla="*/ 33 w 117"/>
                    <a:gd name="T57" fmla="*/ 155 h 306"/>
                    <a:gd name="T58" fmla="*/ 37 w 117"/>
                    <a:gd name="T59" fmla="*/ 134 h 306"/>
                    <a:gd name="T60" fmla="*/ 43 w 117"/>
                    <a:gd name="T61" fmla="*/ 112 h 306"/>
                    <a:gd name="T62" fmla="*/ 52 w 117"/>
                    <a:gd name="T63" fmla="*/ 93 h 306"/>
                    <a:gd name="T64" fmla="*/ 63 w 117"/>
                    <a:gd name="T65" fmla="*/ 73 h 306"/>
                    <a:gd name="T66" fmla="*/ 76 w 117"/>
                    <a:gd name="T67" fmla="*/ 55 h 306"/>
                    <a:gd name="T68" fmla="*/ 89 w 117"/>
                    <a:gd name="T69" fmla="*/ 37 h 306"/>
                    <a:gd name="T70" fmla="*/ 104 w 117"/>
                    <a:gd name="T71" fmla="*/ 19 h 306"/>
                    <a:gd name="T72" fmla="*/ 117 w 117"/>
                    <a:gd name="T73" fmla="*/ 0 h 306"/>
                    <a:gd name="T74" fmla="*/ 117 w 117"/>
                    <a:gd name="T75" fmla="*/ 0 h 306"/>
                    <a:gd name="T76" fmla="*/ 117 w 117"/>
                    <a:gd name="T77" fmla="*/ 0 h 306"/>
                    <a:gd name="T78" fmla="*/ 117 w 117"/>
                    <a:gd name="T79" fmla="*/ 0 h 306"/>
                    <a:gd name="T80" fmla="*/ 117 w 117"/>
                    <a:gd name="T81" fmla="*/ 0 h 306"/>
                    <a:gd name="T82" fmla="*/ 117 w 117"/>
                    <a:gd name="T83" fmla="*/ 0 h 3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7"/>
                    <a:gd name="T127" fmla="*/ 0 h 306"/>
                    <a:gd name="T128" fmla="*/ 117 w 117"/>
                    <a:gd name="T129" fmla="*/ 306 h 3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7" h="306">
                      <a:moveTo>
                        <a:pt x="117" y="0"/>
                      </a:moveTo>
                      <a:lnTo>
                        <a:pt x="101" y="20"/>
                      </a:lnTo>
                      <a:lnTo>
                        <a:pt x="84" y="38"/>
                      </a:lnTo>
                      <a:lnTo>
                        <a:pt x="68" y="57"/>
                      </a:lnTo>
                      <a:lnTo>
                        <a:pt x="51" y="76"/>
                      </a:lnTo>
                      <a:lnTo>
                        <a:pt x="35" y="96"/>
                      </a:lnTo>
                      <a:lnTo>
                        <a:pt x="22" y="116"/>
                      </a:lnTo>
                      <a:lnTo>
                        <a:pt x="11" y="139"/>
                      </a:lnTo>
                      <a:lnTo>
                        <a:pt x="4" y="161"/>
                      </a:lnTo>
                      <a:lnTo>
                        <a:pt x="0" y="184"/>
                      </a:lnTo>
                      <a:lnTo>
                        <a:pt x="1" y="205"/>
                      </a:lnTo>
                      <a:lnTo>
                        <a:pt x="6" y="227"/>
                      </a:lnTo>
                      <a:lnTo>
                        <a:pt x="16" y="247"/>
                      </a:lnTo>
                      <a:lnTo>
                        <a:pt x="29" y="267"/>
                      </a:lnTo>
                      <a:lnTo>
                        <a:pt x="46" y="283"/>
                      </a:lnTo>
                      <a:lnTo>
                        <a:pt x="67" y="297"/>
                      </a:lnTo>
                      <a:lnTo>
                        <a:pt x="93" y="306"/>
                      </a:lnTo>
                      <a:lnTo>
                        <a:pt x="100" y="305"/>
                      </a:lnTo>
                      <a:lnTo>
                        <a:pt x="106" y="300"/>
                      </a:lnTo>
                      <a:lnTo>
                        <a:pt x="110" y="294"/>
                      </a:lnTo>
                      <a:lnTo>
                        <a:pt x="108" y="287"/>
                      </a:lnTo>
                      <a:lnTo>
                        <a:pt x="96" y="272"/>
                      </a:lnTo>
                      <a:lnTo>
                        <a:pt x="83" y="257"/>
                      </a:lnTo>
                      <a:lnTo>
                        <a:pt x="70" y="241"/>
                      </a:lnTo>
                      <a:lnTo>
                        <a:pt x="57" y="226"/>
                      </a:lnTo>
                      <a:lnTo>
                        <a:pt x="48" y="210"/>
                      </a:lnTo>
                      <a:lnTo>
                        <a:pt x="39" y="193"/>
                      </a:lnTo>
                      <a:lnTo>
                        <a:pt x="34" y="175"/>
                      </a:lnTo>
                      <a:lnTo>
                        <a:pt x="33" y="155"/>
                      </a:lnTo>
                      <a:lnTo>
                        <a:pt x="37" y="134"/>
                      </a:lnTo>
                      <a:lnTo>
                        <a:pt x="43" y="112"/>
                      </a:lnTo>
                      <a:lnTo>
                        <a:pt x="52" y="93"/>
                      </a:lnTo>
                      <a:lnTo>
                        <a:pt x="63" y="73"/>
                      </a:lnTo>
                      <a:lnTo>
                        <a:pt x="76" y="55"/>
                      </a:lnTo>
                      <a:lnTo>
                        <a:pt x="89" y="37"/>
                      </a:lnTo>
                      <a:lnTo>
                        <a:pt x="104" y="19"/>
                      </a:lnTo>
                      <a:lnTo>
                        <a:pt x="117" y="0"/>
                      </a:lnTo>
                      <a:close/>
                    </a:path>
                  </a:pathLst>
                </a:custGeom>
                <a:solidFill>
                  <a:srgbClr val="000000"/>
                </a:solidFill>
                <a:ln w="9525">
                  <a:noFill/>
                  <a:round/>
                  <a:headEnd/>
                  <a:tailEnd/>
                </a:ln>
              </p:spPr>
              <p:txBody>
                <a:bodyPr/>
                <a:lstStyle/>
                <a:p>
                  <a:endParaRPr lang="en-US">
                    <a:solidFill>
                      <a:srgbClr val="000000"/>
                    </a:solidFill>
                  </a:endParaRPr>
                </a:p>
              </p:txBody>
            </p:sp>
            <p:sp>
              <p:nvSpPr>
                <p:cNvPr id="25755" name="Freeform 253"/>
                <p:cNvSpPr>
                  <a:spLocks/>
                </p:cNvSpPr>
                <p:nvPr/>
              </p:nvSpPr>
              <p:spPr bwMode="auto">
                <a:xfrm>
                  <a:off x="4997" y="2578"/>
                  <a:ext cx="602" cy="262"/>
                </a:xfrm>
                <a:custGeom>
                  <a:avLst/>
                  <a:gdLst>
                    <a:gd name="T0" fmla="*/ 9 w 602"/>
                    <a:gd name="T1" fmla="*/ 208 h 262"/>
                    <a:gd name="T2" fmla="*/ 29 w 602"/>
                    <a:gd name="T3" fmla="*/ 217 h 262"/>
                    <a:gd name="T4" fmla="*/ 48 w 602"/>
                    <a:gd name="T5" fmla="*/ 226 h 262"/>
                    <a:gd name="T6" fmla="*/ 68 w 602"/>
                    <a:gd name="T7" fmla="*/ 235 h 262"/>
                    <a:gd name="T8" fmla="*/ 89 w 602"/>
                    <a:gd name="T9" fmla="*/ 244 h 262"/>
                    <a:gd name="T10" fmla="*/ 112 w 602"/>
                    <a:gd name="T11" fmla="*/ 250 h 262"/>
                    <a:gd name="T12" fmla="*/ 135 w 602"/>
                    <a:gd name="T13" fmla="*/ 255 h 262"/>
                    <a:gd name="T14" fmla="*/ 159 w 602"/>
                    <a:gd name="T15" fmla="*/ 258 h 262"/>
                    <a:gd name="T16" fmla="*/ 184 w 602"/>
                    <a:gd name="T17" fmla="*/ 260 h 262"/>
                    <a:gd name="T18" fmla="*/ 209 w 602"/>
                    <a:gd name="T19" fmla="*/ 262 h 262"/>
                    <a:gd name="T20" fmla="*/ 236 w 602"/>
                    <a:gd name="T21" fmla="*/ 262 h 262"/>
                    <a:gd name="T22" fmla="*/ 261 w 602"/>
                    <a:gd name="T23" fmla="*/ 261 h 262"/>
                    <a:gd name="T24" fmla="*/ 287 w 602"/>
                    <a:gd name="T25" fmla="*/ 259 h 262"/>
                    <a:gd name="T26" fmla="*/ 313 w 602"/>
                    <a:gd name="T27" fmla="*/ 255 h 262"/>
                    <a:gd name="T28" fmla="*/ 338 w 602"/>
                    <a:gd name="T29" fmla="*/ 250 h 262"/>
                    <a:gd name="T30" fmla="*/ 363 w 602"/>
                    <a:gd name="T31" fmla="*/ 243 h 262"/>
                    <a:gd name="T32" fmla="*/ 394 w 602"/>
                    <a:gd name="T33" fmla="*/ 230 h 262"/>
                    <a:gd name="T34" fmla="*/ 433 w 602"/>
                    <a:gd name="T35" fmla="*/ 211 h 262"/>
                    <a:gd name="T36" fmla="*/ 470 w 602"/>
                    <a:gd name="T37" fmla="*/ 188 h 262"/>
                    <a:gd name="T38" fmla="*/ 503 w 602"/>
                    <a:gd name="T39" fmla="*/ 162 h 262"/>
                    <a:gd name="T40" fmla="*/ 532 w 602"/>
                    <a:gd name="T41" fmla="*/ 134 h 262"/>
                    <a:gd name="T42" fmla="*/ 562 w 602"/>
                    <a:gd name="T43" fmla="*/ 101 h 262"/>
                    <a:gd name="T44" fmla="*/ 590 w 602"/>
                    <a:gd name="T45" fmla="*/ 64 h 262"/>
                    <a:gd name="T46" fmla="*/ 602 w 602"/>
                    <a:gd name="T47" fmla="*/ 26 h 262"/>
                    <a:gd name="T48" fmla="*/ 598 w 602"/>
                    <a:gd name="T49" fmla="*/ 2 h 262"/>
                    <a:gd name="T50" fmla="*/ 585 w 602"/>
                    <a:gd name="T51" fmla="*/ 1 h 262"/>
                    <a:gd name="T52" fmla="*/ 572 w 602"/>
                    <a:gd name="T53" fmla="*/ 8 h 262"/>
                    <a:gd name="T54" fmla="*/ 561 w 602"/>
                    <a:gd name="T55" fmla="*/ 19 h 262"/>
                    <a:gd name="T56" fmla="*/ 550 w 602"/>
                    <a:gd name="T57" fmla="*/ 32 h 262"/>
                    <a:gd name="T58" fmla="*/ 542 w 602"/>
                    <a:gd name="T59" fmla="*/ 45 h 262"/>
                    <a:gd name="T60" fmla="*/ 531 w 602"/>
                    <a:gd name="T61" fmla="*/ 58 h 262"/>
                    <a:gd name="T62" fmla="*/ 518 w 602"/>
                    <a:gd name="T63" fmla="*/ 72 h 262"/>
                    <a:gd name="T64" fmla="*/ 506 w 602"/>
                    <a:gd name="T65" fmla="*/ 86 h 262"/>
                    <a:gd name="T66" fmla="*/ 493 w 602"/>
                    <a:gd name="T67" fmla="*/ 99 h 262"/>
                    <a:gd name="T68" fmla="*/ 473 w 602"/>
                    <a:gd name="T69" fmla="*/ 119 h 262"/>
                    <a:gd name="T70" fmla="*/ 443 w 602"/>
                    <a:gd name="T71" fmla="*/ 142 h 262"/>
                    <a:gd name="T72" fmla="*/ 410 w 602"/>
                    <a:gd name="T73" fmla="*/ 164 h 262"/>
                    <a:gd name="T74" fmla="*/ 375 w 602"/>
                    <a:gd name="T75" fmla="*/ 182 h 262"/>
                    <a:gd name="T76" fmla="*/ 337 w 602"/>
                    <a:gd name="T77" fmla="*/ 197 h 262"/>
                    <a:gd name="T78" fmla="*/ 297 w 602"/>
                    <a:gd name="T79" fmla="*/ 209 h 262"/>
                    <a:gd name="T80" fmla="*/ 255 w 602"/>
                    <a:gd name="T81" fmla="*/ 216 h 262"/>
                    <a:gd name="T82" fmla="*/ 213 w 602"/>
                    <a:gd name="T83" fmla="*/ 221 h 262"/>
                    <a:gd name="T84" fmla="*/ 180 w 602"/>
                    <a:gd name="T85" fmla="*/ 224 h 262"/>
                    <a:gd name="T86" fmla="*/ 157 w 602"/>
                    <a:gd name="T87" fmla="*/ 226 h 262"/>
                    <a:gd name="T88" fmla="*/ 132 w 602"/>
                    <a:gd name="T89" fmla="*/ 227 h 262"/>
                    <a:gd name="T90" fmla="*/ 108 w 602"/>
                    <a:gd name="T91" fmla="*/ 227 h 262"/>
                    <a:gd name="T92" fmla="*/ 84 w 602"/>
                    <a:gd name="T93" fmla="*/ 226 h 262"/>
                    <a:gd name="T94" fmla="*/ 59 w 602"/>
                    <a:gd name="T95" fmla="*/ 221 h 262"/>
                    <a:gd name="T96" fmla="*/ 35 w 602"/>
                    <a:gd name="T97" fmla="*/ 215 h 262"/>
                    <a:gd name="T98" fmla="*/ 12 w 602"/>
                    <a:gd name="T99" fmla="*/ 207 h 262"/>
                    <a:gd name="T100" fmla="*/ 0 w 602"/>
                    <a:gd name="T101" fmla="*/ 204 h 262"/>
                    <a:gd name="T102" fmla="*/ 0 w 602"/>
                    <a:gd name="T103" fmla="*/ 204 h 262"/>
                    <a:gd name="T104" fmla="*/ 0 w 602"/>
                    <a:gd name="T105" fmla="*/ 204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2"/>
                    <a:gd name="T160" fmla="*/ 0 h 262"/>
                    <a:gd name="T161" fmla="*/ 602 w 602"/>
                    <a:gd name="T162" fmla="*/ 262 h 2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2" h="262">
                      <a:moveTo>
                        <a:pt x="0" y="204"/>
                      </a:moveTo>
                      <a:lnTo>
                        <a:pt x="9" y="208"/>
                      </a:lnTo>
                      <a:lnTo>
                        <a:pt x="19" y="212"/>
                      </a:lnTo>
                      <a:lnTo>
                        <a:pt x="29" y="217"/>
                      </a:lnTo>
                      <a:lnTo>
                        <a:pt x="39" y="221"/>
                      </a:lnTo>
                      <a:lnTo>
                        <a:pt x="48" y="226"/>
                      </a:lnTo>
                      <a:lnTo>
                        <a:pt x="58" y="231"/>
                      </a:lnTo>
                      <a:lnTo>
                        <a:pt x="68" y="235"/>
                      </a:lnTo>
                      <a:lnTo>
                        <a:pt x="78" y="239"/>
                      </a:lnTo>
                      <a:lnTo>
                        <a:pt x="89" y="244"/>
                      </a:lnTo>
                      <a:lnTo>
                        <a:pt x="101" y="247"/>
                      </a:lnTo>
                      <a:lnTo>
                        <a:pt x="112" y="250"/>
                      </a:lnTo>
                      <a:lnTo>
                        <a:pt x="124" y="252"/>
                      </a:lnTo>
                      <a:lnTo>
                        <a:pt x="135" y="255"/>
                      </a:lnTo>
                      <a:lnTo>
                        <a:pt x="147" y="256"/>
                      </a:lnTo>
                      <a:lnTo>
                        <a:pt x="159" y="258"/>
                      </a:lnTo>
                      <a:lnTo>
                        <a:pt x="171" y="259"/>
                      </a:lnTo>
                      <a:lnTo>
                        <a:pt x="184" y="260"/>
                      </a:lnTo>
                      <a:lnTo>
                        <a:pt x="197" y="261"/>
                      </a:lnTo>
                      <a:lnTo>
                        <a:pt x="209" y="262"/>
                      </a:lnTo>
                      <a:lnTo>
                        <a:pt x="223" y="262"/>
                      </a:lnTo>
                      <a:lnTo>
                        <a:pt x="236" y="262"/>
                      </a:lnTo>
                      <a:lnTo>
                        <a:pt x="248" y="262"/>
                      </a:lnTo>
                      <a:lnTo>
                        <a:pt x="261" y="261"/>
                      </a:lnTo>
                      <a:lnTo>
                        <a:pt x="275" y="260"/>
                      </a:lnTo>
                      <a:lnTo>
                        <a:pt x="287" y="259"/>
                      </a:lnTo>
                      <a:lnTo>
                        <a:pt x="300" y="257"/>
                      </a:lnTo>
                      <a:lnTo>
                        <a:pt x="313" y="255"/>
                      </a:lnTo>
                      <a:lnTo>
                        <a:pt x="326" y="252"/>
                      </a:lnTo>
                      <a:lnTo>
                        <a:pt x="338" y="250"/>
                      </a:lnTo>
                      <a:lnTo>
                        <a:pt x="350" y="246"/>
                      </a:lnTo>
                      <a:lnTo>
                        <a:pt x="363" y="243"/>
                      </a:lnTo>
                      <a:lnTo>
                        <a:pt x="375" y="238"/>
                      </a:lnTo>
                      <a:lnTo>
                        <a:pt x="394" y="230"/>
                      </a:lnTo>
                      <a:lnTo>
                        <a:pt x="414" y="221"/>
                      </a:lnTo>
                      <a:lnTo>
                        <a:pt x="433" y="211"/>
                      </a:lnTo>
                      <a:lnTo>
                        <a:pt x="451" y="200"/>
                      </a:lnTo>
                      <a:lnTo>
                        <a:pt x="470" y="188"/>
                      </a:lnTo>
                      <a:lnTo>
                        <a:pt x="487" y="175"/>
                      </a:lnTo>
                      <a:lnTo>
                        <a:pt x="503" y="162"/>
                      </a:lnTo>
                      <a:lnTo>
                        <a:pt x="517" y="148"/>
                      </a:lnTo>
                      <a:lnTo>
                        <a:pt x="532" y="134"/>
                      </a:lnTo>
                      <a:lnTo>
                        <a:pt x="548" y="119"/>
                      </a:lnTo>
                      <a:lnTo>
                        <a:pt x="562" y="101"/>
                      </a:lnTo>
                      <a:lnTo>
                        <a:pt x="578" y="83"/>
                      </a:lnTo>
                      <a:lnTo>
                        <a:pt x="590" y="64"/>
                      </a:lnTo>
                      <a:lnTo>
                        <a:pt x="599" y="45"/>
                      </a:lnTo>
                      <a:lnTo>
                        <a:pt x="602" y="26"/>
                      </a:lnTo>
                      <a:lnTo>
                        <a:pt x="601" y="7"/>
                      </a:lnTo>
                      <a:lnTo>
                        <a:pt x="598" y="2"/>
                      </a:lnTo>
                      <a:lnTo>
                        <a:pt x="591" y="0"/>
                      </a:lnTo>
                      <a:lnTo>
                        <a:pt x="585" y="1"/>
                      </a:lnTo>
                      <a:lnTo>
                        <a:pt x="579" y="3"/>
                      </a:lnTo>
                      <a:lnTo>
                        <a:pt x="572" y="8"/>
                      </a:lnTo>
                      <a:lnTo>
                        <a:pt x="566" y="14"/>
                      </a:lnTo>
                      <a:lnTo>
                        <a:pt x="561" y="19"/>
                      </a:lnTo>
                      <a:lnTo>
                        <a:pt x="555" y="25"/>
                      </a:lnTo>
                      <a:lnTo>
                        <a:pt x="550" y="32"/>
                      </a:lnTo>
                      <a:lnTo>
                        <a:pt x="545" y="39"/>
                      </a:lnTo>
                      <a:lnTo>
                        <a:pt x="542" y="45"/>
                      </a:lnTo>
                      <a:lnTo>
                        <a:pt x="537" y="51"/>
                      </a:lnTo>
                      <a:lnTo>
                        <a:pt x="531" y="58"/>
                      </a:lnTo>
                      <a:lnTo>
                        <a:pt x="526" y="65"/>
                      </a:lnTo>
                      <a:lnTo>
                        <a:pt x="518" y="72"/>
                      </a:lnTo>
                      <a:lnTo>
                        <a:pt x="512" y="79"/>
                      </a:lnTo>
                      <a:lnTo>
                        <a:pt x="506" y="86"/>
                      </a:lnTo>
                      <a:lnTo>
                        <a:pt x="500" y="92"/>
                      </a:lnTo>
                      <a:lnTo>
                        <a:pt x="493" y="99"/>
                      </a:lnTo>
                      <a:lnTo>
                        <a:pt x="487" y="105"/>
                      </a:lnTo>
                      <a:lnTo>
                        <a:pt x="473" y="119"/>
                      </a:lnTo>
                      <a:lnTo>
                        <a:pt x="459" y="131"/>
                      </a:lnTo>
                      <a:lnTo>
                        <a:pt x="443" y="142"/>
                      </a:lnTo>
                      <a:lnTo>
                        <a:pt x="427" y="153"/>
                      </a:lnTo>
                      <a:lnTo>
                        <a:pt x="410" y="164"/>
                      </a:lnTo>
                      <a:lnTo>
                        <a:pt x="393" y="174"/>
                      </a:lnTo>
                      <a:lnTo>
                        <a:pt x="375" y="182"/>
                      </a:lnTo>
                      <a:lnTo>
                        <a:pt x="356" y="190"/>
                      </a:lnTo>
                      <a:lnTo>
                        <a:pt x="337" y="197"/>
                      </a:lnTo>
                      <a:lnTo>
                        <a:pt x="317" y="204"/>
                      </a:lnTo>
                      <a:lnTo>
                        <a:pt x="297" y="209"/>
                      </a:lnTo>
                      <a:lnTo>
                        <a:pt x="276" y="213"/>
                      </a:lnTo>
                      <a:lnTo>
                        <a:pt x="255" y="216"/>
                      </a:lnTo>
                      <a:lnTo>
                        <a:pt x="233" y="219"/>
                      </a:lnTo>
                      <a:lnTo>
                        <a:pt x="213" y="221"/>
                      </a:lnTo>
                      <a:lnTo>
                        <a:pt x="192" y="223"/>
                      </a:lnTo>
                      <a:lnTo>
                        <a:pt x="180" y="224"/>
                      </a:lnTo>
                      <a:lnTo>
                        <a:pt x="168" y="225"/>
                      </a:lnTo>
                      <a:lnTo>
                        <a:pt x="157" y="226"/>
                      </a:lnTo>
                      <a:lnTo>
                        <a:pt x="145" y="226"/>
                      </a:lnTo>
                      <a:lnTo>
                        <a:pt x="132" y="227"/>
                      </a:lnTo>
                      <a:lnTo>
                        <a:pt x="120" y="227"/>
                      </a:lnTo>
                      <a:lnTo>
                        <a:pt x="108" y="227"/>
                      </a:lnTo>
                      <a:lnTo>
                        <a:pt x="96" y="227"/>
                      </a:lnTo>
                      <a:lnTo>
                        <a:pt x="84" y="226"/>
                      </a:lnTo>
                      <a:lnTo>
                        <a:pt x="72" y="224"/>
                      </a:lnTo>
                      <a:lnTo>
                        <a:pt x="59" y="221"/>
                      </a:lnTo>
                      <a:lnTo>
                        <a:pt x="47" y="218"/>
                      </a:lnTo>
                      <a:lnTo>
                        <a:pt x="35" y="215"/>
                      </a:lnTo>
                      <a:lnTo>
                        <a:pt x="23" y="211"/>
                      </a:lnTo>
                      <a:lnTo>
                        <a:pt x="12" y="207"/>
                      </a:lnTo>
                      <a:lnTo>
                        <a:pt x="0" y="204"/>
                      </a:lnTo>
                      <a:close/>
                    </a:path>
                  </a:pathLst>
                </a:custGeom>
                <a:solidFill>
                  <a:srgbClr val="000000"/>
                </a:solidFill>
                <a:ln w="9525">
                  <a:noFill/>
                  <a:round/>
                  <a:headEnd/>
                  <a:tailEnd/>
                </a:ln>
              </p:spPr>
              <p:txBody>
                <a:bodyPr/>
                <a:lstStyle/>
                <a:p>
                  <a:endParaRPr lang="en-US">
                    <a:solidFill>
                      <a:srgbClr val="000000"/>
                    </a:solidFill>
                  </a:endParaRPr>
                </a:p>
              </p:txBody>
            </p:sp>
            <p:sp>
              <p:nvSpPr>
                <p:cNvPr id="25756" name="Freeform 254"/>
                <p:cNvSpPr>
                  <a:spLocks/>
                </p:cNvSpPr>
                <p:nvPr/>
              </p:nvSpPr>
              <p:spPr bwMode="auto">
                <a:xfrm>
                  <a:off x="5576" y="3118"/>
                  <a:ext cx="116" cy="181"/>
                </a:xfrm>
                <a:custGeom>
                  <a:avLst/>
                  <a:gdLst>
                    <a:gd name="T0" fmla="*/ 114 w 116"/>
                    <a:gd name="T1" fmla="*/ 1 h 181"/>
                    <a:gd name="T2" fmla="*/ 105 w 116"/>
                    <a:gd name="T3" fmla="*/ 9 h 181"/>
                    <a:gd name="T4" fmla="*/ 96 w 116"/>
                    <a:gd name="T5" fmla="*/ 16 h 181"/>
                    <a:gd name="T6" fmla="*/ 89 w 116"/>
                    <a:gd name="T7" fmla="*/ 24 h 181"/>
                    <a:gd name="T8" fmla="*/ 82 w 116"/>
                    <a:gd name="T9" fmla="*/ 34 h 181"/>
                    <a:gd name="T10" fmla="*/ 76 w 116"/>
                    <a:gd name="T11" fmla="*/ 46 h 181"/>
                    <a:gd name="T12" fmla="*/ 72 w 116"/>
                    <a:gd name="T13" fmla="*/ 59 h 181"/>
                    <a:gd name="T14" fmla="*/ 67 w 116"/>
                    <a:gd name="T15" fmla="*/ 72 h 181"/>
                    <a:gd name="T16" fmla="*/ 59 w 116"/>
                    <a:gd name="T17" fmla="*/ 83 h 181"/>
                    <a:gd name="T18" fmla="*/ 54 w 116"/>
                    <a:gd name="T19" fmla="*/ 88 h 181"/>
                    <a:gd name="T20" fmla="*/ 49 w 116"/>
                    <a:gd name="T21" fmla="*/ 92 h 181"/>
                    <a:gd name="T22" fmla="*/ 43 w 116"/>
                    <a:gd name="T23" fmla="*/ 97 h 181"/>
                    <a:gd name="T24" fmla="*/ 38 w 116"/>
                    <a:gd name="T25" fmla="*/ 101 h 181"/>
                    <a:gd name="T26" fmla="*/ 33 w 116"/>
                    <a:gd name="T27" fmla="*/ 106 h 181"/>
                    <a:gd name="T28" fmla="*/ 28 w 116"/>
                    <a:gd name="T29" fmla="*/ 111 h 181"/>
                    <a:gd name="T30" fmla="*/ 25 w 116"/>
                    <a:gd name="T31" fmla="*/ 117 h 181"/>
                    <a:gd name="T32" fmla="*/ 20 w 116"/>
                    <a:gd name="T33" fmla="*/ 122 h 181"/>
                    <a:gd name="T34" fmla="*/ 12 w 116"/>
                    <a:gd name="T35" fmla="*/ 134 h 181"/>
                    <a:gd name="T36" fmla="*/ 9 w 116"/>
                    <a:gd name="T37" fmla="*/ 148 h 181"/>
                    <a:gd name="T38" fmla="*/ 5 w 116"/>
                    <a:gd name="T39" fmla="*/ 164 h 181"/>
                    <a:gd name="T40" fmla="*/ 0 w 116"/>
                    <a:gd name="T41" fmla="*/ 178 h 181"/>
                    <a:gd name="T42" fmla="*/ 0 w 116"/>
                    <a:gd name="T43" fmla="*/ 180 h 181"/>
                    <a:gd name="T44" fmla="*/ 1 w 116"/>
                    <a:gd name="T45" fmla="*/ 181 h 181"/>
                    <a:gd name="T46" fmla="*/ 4 w 116"/>
                    <a:gd name="T47" fmla="*/ 181 h 181"/>
                    <a:gd name="T48" fmla="*/ 6 w 116"/>
                    <a:gd name="T49" fmla="*/ 179 h 181"/>
                    <a:gd name="T50" fmla="*/ 14 w 116"/>
                    <a:gd name="T51" fmla="*/ 169 h 181"/>
                    <a:gd name="T52" fmla="*/ 21 w 116"/>
                    <a:gd name="T53" fmla="*/ 159 h 181"/>
                    <a:gd name="T54" fmla="*/ 27 w 116"/>
                    <a:gd name="T55" fmla="*/ 147 h 181"/>
                    <a:gd name="T56" fmla="*/ 33 w 116"/>
                    <a:gd name="T57" fmla="*/ 136 h 181"/>
                    <a:gd name="T58" fmla="*/ 37 w 116"/>
                    <a:gd name="T59" fmla="*/ 130 h 181"/>
                    <a:gd name="T60" fmla="*/ 42 w 116"/>
                    <a:gd name="T61" fmla="*/ 124 h 181"/>
                    <a:gd name="T62" fmla="*/ 48 w 116"/>
                    <a:gd name="T63" fmla="*/ 119 h 181"/>
                    <a:gd name="T64" fmla="*/ 54 w 116"/>
                    <a:gd name="T65" fmla="*/ 113 h 181"/>
                    <a:gd name="T66" fmla="*/ 59 w 116"/>
                    <a:gd name="T67" fmla="*/ 107 h 181"/>
                    <a:gd name="T68" fmla="*/ 65 w 116"/>
                    <a:gd name="T69" fmla="*/ 102 h 181"/>
                    <a:gd name="T70" fmla="*/ 71 w 116"/>
                    <a:gd name="T71" fmla="*/ 97 h 181"/>
                    <a:gd name="T72" fmla="*/ 77 w 116"/>
                    <a:gd name="T73" fmla="*/ 92 h 181"/>
                    <a:gd name="T74" fmla="*/ 83 w 116"/>
                    <a:gd name="T75" fmla="*/ 85 h 181"/>
                    <a:gd name="T76" fmla="*/ 88 w 116"/>
                    <a:gd name="T77" fmla="*/ 78 h 181"/>
                    <a:gd name="T78" fmla="*/ 92 w 116"/>
                    <a:gd name="T79" fmla="*/ 71 h 181"/>
                    <a:gd name="T80" fmla="*/ 93 w 116"/>
                    <a:gd name="T81" fmla="*/ 62 h 181"/>
                    <a:gd name="T82" fmla="*/ 95 w 116"/>
                    <a:gd name="T83" fmla="*/ 46 h 181"/>
                    <a:gd name="T84" fmla="*/ 99 w 116"/>
                    <a:gd name="T85" fmla="*/ 31 h 181"/>
                    <a:gd name="T86" fmla="*/ 106 w 116"/>
                    <a:gd name="T87" fmla="*/ 16 h 181"/>
                    <a:gd name="T88" fmla="*/ 116 w 116"/>
                    <a:gd name="T89" fmla="*/ 2 h 181"/>
                    <a:gd name="T90" fmla="*/ 116 w 116"/>
                    <a:gd name="T91" fmla="*/ 1 h 181"/>
                    <a:gd name="T92" fmla="*/ 116 w 116"/>
                    <a:gd name="T93" fmla="*/ 0 h 181"/>
                    <a:gd name="T94" fmla="*/ 115 w 116"/>
                    <a:gd name="T95" fmla="*/ 0 h 181"/>
                    <a:gd name="T96" fmla="*/ 114 w 116"/>
                    <a:gd name="T97" fmla="*/ 1 h 181"/>
                    <a:gd name="T98" fmla="*/ 114 w 116"/>
                    <a:gd name="T99" fmla="*/ 1 h 1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6"/>
                    <a:gd name="T151" fmla="*/ 0 h 181"/>
                    <a:gd name="T152" fmla="*/ 116 w 116"/>
                    <a:gd name="T153" fmla="*/ 181 h 1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6" h="181">
                      <a:moveTo>
                        <a:pt x="114" y="1"/>
                      </a:moveTo>
                      <a:lnTo>
                        <a:pt x="105" y="9"/>
                      </a:lnTo>
                      <a:lnTo>
                        <a:pt x="96" y="16"/>
                      </a:lnTo>
                      <a:lnTo>
                        <a:pt x="89" y="24"/>
                      </a:lnTo>
                      <a:lnTo>
                        <a:pt x="82" y="34"/>
                      </a:lnTo>
                      <a:lnTo>
                        <a:pt x="76" y="46"/>
                      </a:lnTo>
                      <a:lnTo>
                        <a:pt x="72" y="59"/>
                      </a:lnTo>
                      <a:lnTo>
                        <a:pt x="67" y="72"/>
                      </a:lnTo>
                      <a:lnTo>
                        <a:pt x="59" y="83"/>
                      </a:lnTo>
                      <a:lnTo>
                        <a:pt x="54" y="88"/>
                      </a:lnTo>
                      <a:lnTo>
                        <a:pt x="49" y="92"/>
                      </a:lnTo>
                      <a:lnTo>
                        <a:pt x="43" y="97"/>
                      </a:lnTo>
                      <a:lnTo>
                        <a:pt x="38" y="101"/>
                      </a:lnTo>
                      <a:lnTo>
                        <a:pt x="33" y="106"/>
                      </a:lnTo>
                      <a:lnTo>
                        <a:pt x="28" y="111"/>
                      </a:lnTo>
                      <a:lnTo>
                        <a:pt x="25" y="117"/>
                      </a:lnTo>
                      <a:lnTo>
                        <a:pt x="20" y="122"/>
                      </a:lnTo>
                      <a:lnTo>
                        <a:pt x="12" y="134"/>
                      </a:lnTo>
                      <a:lnTo>
                        <a:pt x="9" y="148"/>
                      </a:lnTo>
                      <a:lnTo>
                        <a:pt x="5" y="164"/>
                      </a:lnTo>
                      <a:lnTo>
                        <a:pt x="0" y="178"/>
                      </a:lnTo>
                      <a:lnTo>
                        <a:pt x="0" y="180"/>
                      </a:lnTo>
                      <a:lnTo>
                        <a:pt x="1" y="181"/>
                      </a:lnTo>
                      <a:lnTo>
                        <a:pt x="4" y="181"/>
                      </a:lnTo>
                      <a:lnTo>
                        <a:pt x="6" y="179"/>
                      </a:lnTo>
                      <a:lnTo>
                        <a:pt x="14" y="169"/>
                      </a:lnTo>
                      <a:lnTo>
                        <a:pt x="21" y="159"/>
                      </a:lnTo>
                      <a:lnTo>
                        <a:pt x="27" y="147"/>
                      </a:lnTo>
                      <a:lnTo>
                        <a:pt x="33" y="136"/>
                      </a:lnTo>
                      <a:lnTo>
                        <a:pt x="37" y="130"/>
                      </a:lnTo>
                      <a:lnTo>
                        <a:pt x="42" y="124"/>
                      </a:lnTo>
                      <a:lnTo>
                        <a:pt x="48" y="119"/>
                      </a:lnTo>
                      <a:lnTo>
                        <a:pt x="54" y="113"/>
                      </a:lnTo>
                      <a:lnTo>
                        <a:pt x="59" y="107"/>
                      </a:lnTo>
                      <a:lnTo>
                        <a:pt x="65" y="102"/>
                      </a:lnTo>
                      <a:lnTo>
                        <a:pt x="71" y="97"/>
                      </a:lnTo>
                      <a:lnTo>
                        <a:pt x="77" y="92"/>
                      </a:lnTo>
                      <a:lnTo>
                        <a:pt x="83" y="85"/>
                      </a:lnTo>
                      <a:lnTo>
                        <a:pt x="88" y="78"/>
                      </a:lnTo>
                      <a:lnTo>
                        <a:pt x="92" y="71"/>
                      </a:lnTo>
                      <a:lnTo>
                        <a:pt x="93" y="62"/>
                      </a:lnTo>
                      <a:lnTo>
                        <a:pt x="95" y="46"/>
                      </a:lnTo>
                      <a:lnTo>
                        <a:pt x="99" y="31"/>
                      </a:lnTo>
                      <a:lnTo>
                        <a:pt x="106" y="16"/>
                      </a:lnTo>
                      <a:lnTo>
                        <a:pt x="116" y="2"/>
                      </a:lnTo>
                      <a:lnTo>
                        <a:pt x="116" y="1"/>
                      </a:lnTo>
                      <a:lnTo>
                        <a:pt x="116" y="0"/>
                      </a:lnTo>
                      <a:lnTo>
                        <a:pt x="115" y="0"/>
                      </a:lnTo>
                      <a:lnTo>
                        <a:pt x="114" y="1"/>
                      </a:lnTo>
                      <a:close/>
                    </a:path>
                  </a:pathLst>
                </a:custGeom>
                <a:solidFill>
                  <a:srgbClr val="000000"/>
                </a:solidFill>
                <a:ln w="9525">
                  <a:noFill/>
                  <a:round/>
                  <a:headEnd/>
                  <a:tailEnd/>
                </a:ln>
              </p:spPr>
              <p:txBody>
                <a:bodyPr/>
                <a:lstStyle/>
                <a:p>
                  <a:endParaRPr lang="en-US">
                    <a:solidFill>
                      <a:srgbClr val="000000"/>
                    </a:solidFill>
                  </a:endParaRPr>
                </a:p>
              </p:txBody>
            </p:sp>
            <p:sp>
              <p:nvSpPr>
                <p:cNvPr id="25757" name="Freeform 255"/>
                <p:cNvSpPr>
                  <a:spLocks/>
                </p:cNvSpPr>
                <p:nvPr/>
              </p:nvSpPr>
              <p:spPr bwMode="auto">
                <a:xfrm>
                  <a:off x="5579" y="3299"/>
                  <a:ext cx="146" cy="35"/>
                </a:xfrm>
                <a:custGeom>
                  <a:avLst/>
                  <a:gdLst>
                    <a:gd name="T0" fmla="*/ 0 w 146"/>
                    <a:gd name="T1" fmla="*/ 7 h 35"/>
                    <a:gd name="T2" fmla="*/ 8 w 146"/>
                    <a:gd name="T3" fmla="*/ 14 h 35"/>
                    <a:gd name="T4" fmla="*/ 17 w 146"/>
                    <a:gd name="T5" fmla="*/ 19 h 35"/>
                    <a:gd name="T6" fmla="*/ 25 w 146"/>
                    <a:gd name="T7" fmla="*/ 23 h 35"/>
                    <a:gd name="T8" fmla="*/ 34 w 146"/>
                    <a:gd name="T9" fmla="*/ 26 h 35"/>
                    <a:gd name="T10" fmla="*/ 42 w 146"/>
                    <a:gd name="T11" fmla="*/ 29 h 35"/>
                    <a:gd name="T12" fmla="*/ 51 w 146"/>
                    <a:gd name="T13" fmla="*/ 32 h 35"/>
                    <a:gd name="T14" fmla="*/ 61 w 146"/>
                    <a:gd name="T15" fmla="*/ 34 h 35"/>
                    <a:gd name="T16" fmla="*/ 72 w 146"/>
                    <a:gd name="T17" fmla="*/ 35 h 35"/>
                    <a:gd name="T18" fmla="*/ 82 w 146"/>
                    <a:gd name="T19" fmla="*/ 35 h 35"/>
                    <a:gd name="T20" fmla="*/ 92 w 146"/>
                    <a:gd name="T21" fmla="*/ 34 h 35"/>
                    <a:gd name="T22" fmla="*/ 101 w 146"/>
                    <a:gd name="T23" fmla="*/ 33 h 35"/>
                    <a:gd name="T24" fmla="*/ 109 w 146"/>
                    <a:gd name="T25" fmla="*/ 30 h 35"/>
                    <a:gd name="T26" fmla="*/ 118 w 146"/>
                    <a:gd name="T27" fmla="*/ 26 h 35"/>
                    <a:gd name="T28" fmla="*/ 126 w 146"/>
                    <a:gd name="T29" fmla="*/ 22 h 35"/>
                    <a:gd name="T30" fmla="*/ 134 w 146"/>
                    <a:gd name="T31" fmla="*/ 17 h 35"/>
                    <a:gd name="T32" fmla="*/ 142 w 146"/>
                    <a:gd name="T33" fmla="*/ 11 h 35"/>
                    <a:gd name="T34" fmla="*/ 145 w 146"/>
                    <a:gd name="T35" fmla="*/ 7 h 35"/>
                    <a:gd name="T36" fmla="*/ 146 w 146"/>
                    <a:gd name="T37" fmla="*/ 3 h 35"/>
                    <a:gd name="T38" fmla="*/ 142 w 146"/>
                    <a:gd name="T39" fmla="*/ 1 h 35"/>
                    <a:gd name="T40" fmla="*/ 137 w 146"/>
                    <a:gd name="T41" fmla="*/ 0 h 35"/>
                    <a:gd name="T42" fmla="*/ 130 w 146"/>
                    <a:gd name="T43" fmla="*/ 2 h 35"/>
                    <a:gd name="T44" fmla="*/ 124 w 146"/>
                    <a:gd name="T45" fmla="*/ 3 h 35"/>
                    <a:gd name="T46" fmla="*/ 117 w 146"/>
                    <a:gd name="T47" fmla="*/ 5 h 35"/>
                    <a:gd name="T48" fmla="*/ 111 w 146"/>
                    <a:gd name="T49" fmla="*/ 7 h 35"/>
                    <a:gd name="T50" fmla="*/ 103 w 146"/>
                    <a:gd name="T51" fmla="*/ 9 h 35"/>
                    <a:gd name="T52" fmla="*/ 97 w 146"/>
                    <a:gd name="T53" fmla="*/ 10 h 35"/>
                    <a:gd name="T54" fmla="*/ 90 w 146"/>
                    <a:gd name="T55" fmla="*/ 11 h 35"/>
                    <a:gd name="T56" fmla="*/ 82 w 146"/>
                    <a:gd name="T57" fmla="*/ 11 h 35"/>
                    <a:gd name="T58" fmla="*/ 72 w 146"/>
                    <a:gd name="T59" fmla="*/ 11 h 35"/>
                    <a:gd name="T60" fmla="*/ 62 w 146"/>
                    <a:gd name="T61" fmla="*/ 12 h 35"/>
                    <a:gd name="T62" fmla="*/ 52 w 146"/>
                    <a:gd name="T63" fmla="*/ 12 h 35"/>
                    <a:gd name="T64" fmla="*/ 42 w 146"/>
                    <a:gd name="T65" fmla="*/ 12 h 35"/>
                    <a:gd name="T66" fmla="*/ 31 w 146"/>
                    <a:gd name="T67" fmla="*/ 11 h 35"/>
                    <a:gd name="T68" fmla="*/ 22 w 146"/>
                    <a:gd name="T69" fmla="*/ 10 h 35"/>
                    <a:gd name="T70" fmla="*/ 12 w 146"/>
                    <a:gd name="T71" fmla="*/ 9 h 35"/>
                    <a:gd name="T72" fmla="*/ 1 w 146"/>
                    <a:gd name="T73" fmla="*/ 7 h 35"/>
                    <a:gd name="T74" fmla="*/ 1 w 146"/>
                    <a:gd name="T75" fmla="*/ 7 h 35"/>
                    <a:gd name="T76" fmla="*/ 1 w 146"/>
                    <a:gd name="T77" fmla="*/ 7 h 35"/>
                    <a:gd name="T78" fmla="*/ 0 w 146"/>
                    <a:gd name="T79" fmla="*/ 7 h 35"/>
                    <a:gd name="T80" fmla="*/ 0 w 146"/>
                    <a:gd name="T81" fmla="*/ 7 h 35"/>
                    <a:gd name="T82" fmla="*/ 0 w 146"/>
                    <a:gd name="T83" fmla="*/ 7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6"/>
                    <a:gd name="T127" fmla="*/ 0 h 35"/>
                    <a:gd name="T128" fmla="*/ 146 w 146"/>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6" h="35">
                      <a:moveTo>
                        <a:pt x="0" y="7"/>
                      </a:moveTo>
                      <a:lnTo>
                        <a:pt x="8" y="14"/>
                      </a:lnTo>
                      <a:lnTo>
                        <a:pt x="17" y="19"/>
                      </a:lnTo>
                      <a:lnTo>
                        <a:pt x="25" y="23"/>
                      </a:lnTo>
                      <a:lnTo>
                        <a:pt x="34" y="26"/>
                      </a:lnTo>
                      <a:lnTo>
                        <a:pt x="42" y="29"/>
                      </a:lnTo>
                      <a:lnTo>
                        <a:pt x="51" y="32"/>
                      </a:lnTo>
                      <a:lnTo>
                        <a:pt x="61" y="34"/>
                      </a:lnTo>
                      <a:lnTo>
                        <a:pt x="72" y="35"/>
                      </a:lnTo>
                      <a:lnTo>
                        <a:pt x="82" y="35"/>
                      </a:lnTo>
                      <a:lnTo>
                        <a:pt x="92" y="34"/>
                      </a:lnTo>
                      <a:lnTo>
                        <a:pt x="101" y="33"/>
                      </a:lnTo>
                      <a:lnTo>
                        <a:pt x="109" y="30"/>
                      </a:lnTo>
                      <a:lnTo>
                        <a:pt x="118" y="26"/>
                      </a:lnTo>
                      <a:lnTo>
                        <a:pt x="126" y="22"/>
                      </a:lnTo>
                      <a:lnTo>
                        <a:pt x="134" y="17"/>
                      </a:lnTo>
                      <a:lnTo>
                        <a:pt x="142" y="11"/>
                      </a:lnTo>
                      <a:lnTo>
                        <a:pt x="145" y="7"/>
                      </a:lnTo>
                      <a:lnTo>
                        <a:pt x="146" y="3"/>
                      </a:lnTo>
                      <a:lnTo>
                        <a:pt x="142" y="1"/>
                      </a:lnTo>
                      <a:lnTo>
                        <a:pt x="137" y="0"/>
                      </a:lnTo>
                      <a:lnTo>
                        <a:pt x="130" y="2"/>
                      </a:lnTo>
                      <a:lnTo>
                        <a:pt x="124" y="3"/>
                      </a:lnTo>
                      <a:lnTo>
                        <a:pt x="117" y="5"/>
                      </a:lnTo>
                      <a:lnTo>
                        <a:pt x="111" y="7"/>
                      </a:lnTo>
                      <a:lnTo>
                        <a:pt x="103" y="9"/>
                      </a:lnTo>
                      <a:lnTo>
                        <a:pt x="97" y="10"/>
                      </a:lnTo>
                      <a:lnTo>
                        <a:pt x="90" y="11"/>
                      </a:lnTo>
                      <a:lnTo>
                        <a:pt x="82" y="11"/>
                      </a:lnTo>
                      <a:lnTo>
                        <a:pt x="72" y="11"/>
                      </a:lnTo>
                      <a:lnTo>
                        <a:pt x="62" y="12"/>
                      </a:lnTo>
                      <a:lnTo>
                        <a:pt x="52" y="12"/>
                      </a:lnTo>
                      <a:lnTo>
                        <a:pt x="42" y="12"/>
                      </a:lnTo>
                      <a:lnTo>
                        <a:pt x="31" y="11"/>
                      </a:lnTo>
                      <a:lnTo>
                        <a:pt x="22" y="10"/>
                      </a:lnTo>
                      <a:lnTo>
                        <a:pt x="12" y="9"/>
                      </a:lnTo>
                      <a:lnTo>
                        <a:pt x="1" y="7"/>
                      </a:lnTo>
                      <a:lnTo>
                        <a:pt x="0" y="7"/>
                      </a:lnTo>
                      <a:close/>
                    </a:path>
                  </a:pathLst>
                </a:custGeom>
                <a:solidFill>
                  <a:srgbClr val="000000"/>
                </a:solidFill>
                <a:ln w="9525">
                  <a:noFill/>
                  <a:round/>
                  <a:headEnd/>
                  <a:tailEnd/>
                </a:ln>
              </p:spPr>
              <p:txBody>
                <a:bodyPr/>
                <a:lstStyle/>
                <a:p>
                  <a:endParaRPr lang="en-US">
                    <a:solidFill>
                      <a:srgbClr val="000000"/>
                    </a:solidFill>
                  </a:endParaRPr>
                </a:p>
              </p:txBody>
            </p:sp>
            <p:sp>
              <p:nvSpPr>
                <p:cNvPr id="25758" name="Freeform 256"/>
                <p:cNvSpPr>
                  <a:spLocks/>
                </p:cNvSpPr>
                <p:nvPr/>
              </p:nvSpPr>
              <p:spPr bwMode="auto">
                <a:xfrm>
                  <a:off x="5726" y="3178"/>
                  <a:ext cx="44" cy="133"/>
                </a:xfrm>
                <a:custGeom>
                  <a:avLst/>
                  <a:gdLst>
                    <a:gd name="T0" fmla="*/ 7 w 44"/>
                    <a:gd name="T1" fmla="*/ 133 h 133"/>
                    <a:gd name="T2" fmla="*/ 12 w 44"/>
                    <a:gd name="T3" fmla="*/ 118 h 133"/>
                    <a:gd name="T4" fmla="*/ 16 w 44"/>
                    <a:gd name="T5" fmla="*/ 103 h 133"/>
                    <a:gd name="T6" fmla="*/ 18 w 44"/>
                    <a:gd name="T7" fmla="*/ 87 h 133"/>
                    <a:gd name="T8" fmla="*/ 17 w 44"/>
                    <a:gd name="T9" fmla="*/ 72 h 133"/>
                    <a:gd name="T10" fmla="*/ 16 w 44"/>
                    <a:gd name="T11" fmla="*/ 61 h 133"/>
                    <a:gd name="T12" fmla="*/ 17 w 44"/>
                    <a:gd name="T13" fmla="*/ 50 h 133"/>
                    <a:gd name="T14" fmla="*/ 21 w 44"/>
                    <a:gd name="T15" fmla="*/ 41 h 133"/>
                    <a:gd name="T16" fmla="*/ 27 w 44"/>
                    <a:gd name="T17" fmla="*/ 31 h 133"/>
                    <a:gd name="T18" fmla="*/ 30 w 44"/>
                    <a:gd name="T19" fmla="*/ 25 h 133"/>
                    <a:gd name="T20" fmla="*/ 35 w 44"/>
                    <a:gd name="T21" fmla="*/ 18 h 133"/>
                    <a:gd name="T22" fmla="*/ 39 w 44"/>
                    <a:gd name="T23" fmla="*/ 12 h 133"/>
                    <a:gd name="T24" fmla="*/ 43 w 44"/>
                    <a:gd name="T25" fmla="*/ 4 h 133"/>
                    <a:gd name="T26" fmla="*/ 44 w 44"/>
                    <a:gd name="T27" fmla="*/ 1 h 133"/>
                    <a:gd name="T28" fmla="*/ 41 w 44"/>
                    <a:gd name="T29" fmla="*/ 0 h 133"/>
                    <a:gd name="T30" fmla="*/ 39 w 44"/>
                    <a:gd name="T31" fmla="*/ 1 h 133"/>
                    <a:gd name="T32" fmla="*/ 35 w 44"/>
                    <a:gd name="T33" fmla="*/ 2 h 133"/>
                    <a:gd name="T34" fmla="*/ 24 w 44"/>
                    <a:gd name="T35" fmla="*/ 12 h 133"/>
                    <a:gd name="T36" fmla="*/ 13 w 44"/>
                    <a:gd name="T37" fmla="*/ 23 h 133"/>
                    <a:gd name="T38" fmla="*/ 5 w 44"/>
                    <a:gd name="T39" fmla="*/ 35 h 133"/>
                    <a:gd name="T40" fmla="*/ 0 w 44"/>
                    <a:gd name="T41" fmla="*/ 46 h 133"/>
                    <a:gd name="T42" fmla="*/ 0 w 44"/>
                    <a:gd name="T43" fmla="*/ 54 h 133"/>
                    <a:gd name="T44" fmla="*/ 1 w 44"/>
                    <a:gd name="T45" fmla="*/ 62 h 133"/>
                    <a:gd name="T46" fmla="*/ 4 w 44"/>
                    <a:gd name="T47" fmla="*/ 69 h 133"/>
                    <a:gd name="T48" fmla="*/ 6 w 44"/>
                    <a:gd name="T49" fmla="*/ 76 h 133"/>
                    <a:gd name="T50" fmla="*/ 10 w 44"/>
                    <a:gd name="T51" fmla="*/ 90 h 133"/>
                    <a:gd name="T52" fmla="*/ 11 w 44"/>
                    <a:gd name="T53" fmla="*/ 105 h 133"/>
                    <a:gd name="T54" fmla="*/ 10 w 44"/>
                    <a:gd name="T55" fmla="*/ 119 h 133"/>
                    <a:gd name="T56" fmla="*/ 7 w 44"/>
                    <a:gd name="T57" fmla="*/ 133 h 133"/>
                    <a:gd name="T58" fmla="*/ 7 w 44"/>
                    <a:gd name="T59" fmla="*/ 133 h 133"/>
                    <a:gd name="T60" fmla="*/ 7 w 44"/>
                    <a:gd name="T61" fmla="*/ 133 h 133"/>
                    <a:gd name="T62" fmla="*/ 7 w 44"/>
                    <a:gd name="T63" fmla="*/ 133 h 133"/>
                    <a:gd name="T64" fmla="*/ 7 w 44"/>
                    <a:gd name="T65" fmla="*/ 133 h 133"/>
                    <a:gd name="T66" fmla="*/ 7 w 44"/>
                    <a:gd name="T67" fmla="*/ 133 h 1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33"/>
                    <a:gd name="T104" fmla="*/ 44 w 44"/>
                    <a:gd name="T105" fmla="*/ 133 h 1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33">
                      <a:moveTo>
                        <a:pt x="7" y="133"/>
                      </a:moveTo>
                      <a:lnTo>
                        <a:pt x="12" y="118"/>
                      </a:lnTo>
                      <a:lnTo>
                        <a:pt x="16" y="103"/>
                      </a:lnTo>
                      <a:lnTo>
                        <a:pt x="18" y="87"/>
                      </a:lnTo>
                      <a:lnTo>
                        <a:pt x="17" y="72"/>
                      </a:lnTo>
                      <a:lnTo>
                        <a:pt x="16" y="61"/>
                      </a:lnTo>
                      <a:lnTo>
                        <a:pt x="17" y="50"/>
                      </a:lnTo>
                      <a:lnTo>
                        <a:pt x="21" y="41"/>
                      </a:lnTo>
                      <a:lnTo>
                        <a:pt x="27" y="31"/>
                      </a:lnTo>
                      <a:lnTo>
                        <a:pt x="30" y="25"/>
                      </a:lnTo>
                      <a:lnTo>
                        <a:pt x="35" y="18"/>
                      </a:lnTo>
                      <a:lnTo>
                        <a:pt x="39" y="12"/>
                      </a:lnTo>
                      <a:lnTo>
                        <a:pt x="43" y="4"/>
                      </a:lnTo>
                      <a:lnTo>
                        <a:pt x="44" y="1"/>
                      </a:lnTo>
                      <a:lnTo>
                        <a:pt x="41" y="0"/>
                      </a:lnTo>
                      <a:lnTo>
                        <a:pt x="39" y="1"/>
                      </a:lnTo>
                      <a:lnTo>
                        <a:pt x="35" y="2"/>
                      </a:lnTo>
                      <a:lnTo>
                        <a:pt x="24" y="12"/>
                      </a:lnTo>
                      <a:lnTo>
                        <a:pt x="13" y="23"/>
                      </a:lnTo>
                      <a:lnTo>
                        <a:pt x="5" y="35"/>
                      </a:lnTo>
                      <a:lnTo>
                        <a:pt x="0" y="46"/>
                      </a:lnTo>
                      <a:lnTo>
                        <a:pt x="0" y="54"/>
                      </a:lnTo>
                      <a:lnTo>
                        <a:pt x="1" y="62"/>
                      </a:lnTo>
                      <a:lnTo>
                        <a:pt x="4" y="69"/>
                      </a:lnTo>
                      <a:lnTo>
                        <a:pt x="6" y="76"/>
                      </a:lnTo>
                      <a:lnTo>
                        <a:pt x="10" y="90"/>
                      </a:lnTo>
                      <a:lnTo>
                        <a:pt x="11" y="105"/>
                      </a:lnTo>
                      <a:lnTo>
                        <a:pt x="10" y="119"/>
                      </a:lnTo>
                      <a:lnTo>
                        <a:pt x="7" y="133"/>
                      </a:lnTo>
                      <a:close/>
                    </a:path>
                  </a:pathLst>
                </a:custGeom>
                <a:solidFill>
                  <a:srgbClr val="000000"/>
                </a:solidFill>
                <a:ln w="9525">
                  <a:noFill/>
                  <a:round/>
                  <a:headEnd/>
                  <a:tailEnd/>
                </a:ln>
              </p:spPr>
              <p:txBody>
                <a:bodyPr/>
                <a:lstStyle/>
                <a:p>
                  <a:endParaRPr lang="en-US">
                    <a:solidFill>
                      <a:srgbClr val="000000"/>
                    </a:solidFill>
                  </a:endParaRPr>
                </a:p>
              </p:txBody>
            </p:sp>
            <p:sp>
              <p:nvSpPr>
                <p:cNvPr id="25759" name="Freeform 257"/>
                <p:cNvSpPr>
                  <a:spLocks/>
                </p:cNvSpPr>
                <p:nvPr/>
              </p:nvSpPr>
              <p:spPr bwMode="auto">
                <a:xfrm>
                  <a:off x="5222" y="3171"/>
                  <a:ext cx="101" cy="26"/>
                </a:xfrm>
                <a:custGeom>
                  <a:avLst/>
                  <a:gdLst>
                    <a:gd name="T0" fmla="*/ 0 w 101"/>
                    <a:gd name="T1" fmla="*/ 1 h 26"/>
                    <a:gd name="T2" fmla="*/ 11 w 101"/>
                    <a:gd name="T3" fmla="*/ 9 h 26"/>
                    <a:gd name="T4" fmla="*/ 22 w 101"/>
                    <a:gd name="T5" fmla="*/ 15 h 26"/>
                    <a:gd name="T6" fmla="*/ 34 w 101"/>
                    <a:gd name="T7" fmla="*/ 21 h 26"/>
                    <a:gd name="T8" fmla="*/ 46 w 101"/>
                    <a:gd name="T9" fmla="*/ 24 h 26"/>
                    <a:gd name="T10" fmla="*/ 58 w 101"/>
                    <a:gd name="T11" fmla="*/ 26 h 26"/>
                    <a:gd name="T12" fmla="*/ 72 w 101"/>
                    <a:gd name="T13" fmla="*/ 25 h 26"/>
                    <a:gd name="T14" fmla="*/ 85 w 101"/>
                    <a:gd name="T15" fmla="*/ 23 h 26"/>
                    <a:gd name="T16" fmla="*/ 99 w 101"/>
                    <a:gd name="T17" fmla="*/ 19 h 26"/>
                    <a:gd name="T18" fmla="*/ 100 w 101"/>
                    <a:gd name="T19" fmla="*/ 18 h 26"/>
                    <a:gd name="T20" fmla="*/ 101 w 101"/>
                    <a:gd name="T21" fmla="*/ 15 h 26"/>
                    <a:gd name="T22" fmla="*/ 100 w 101"/>
                    <a:gd name="T23" fmla="*/ 13 h 26"/>
                    <a:gd name="T24" fmla="*/ 99 w 101"/>
                    <a:gd name="T25" fmla="*/ 13 h 26"/>
                    <a:gd name="T26" fmla="*/ 92 w 101"/>
                    <a:gd name="T27" fmla="*/ 14 h 26"/>
                    <a:gd name="T28" fmla="*/ 86 w 101"/>
                    <a:gd name="T29" fmla="*/ 15 h 26"/>
                    <a:gd name="T30" fmla="*/ 82 w 101"/>
                    <a:gd name="T31" fmla="*/ 18 h 26"/>
                    <a:gd name="T32" fmla="*/ 75 w 101"/>
                    <a:gd name="T33" fmla="*/ 19 h 26"/>
                    <a:gd name="T34" fmla="*/ 69 w 101"/>
                    <a:gd name="T35" fmla="*/ 20 h 26"/>
                    <a:gd name="T36" fmla="*/ 63 w 101"/>
                    <a:gd name="T37" fmla="*/ 20 h 26"/>
                    <a:gd name="T38" fmla="*/ 56 w 101"/>
                    <a:gd name="T39" fmla="*/ 20 h 26"/>
                    <a:gd name="T40" fmla="*/ 50 w 101"/>
                    <a:gd name="T41" fmla="*/ 19 h 26"/>
                    <a:gd name="T42" fmla="*/ 43 w 101"/>
                    <a:gd name="T43" fmla="*/ 18 h 26"/>
                    <a:gd name="T44" fmla="*/ 35 w 101"/>
                    <a:gd name="T45" fmla="*/ 16 h 26"/>
                    <a:gd name="T46" fmla="*/ 29 w 101"/>
                    <a:gd name="T47" fmla="*/ 14 h 26"/>
                    <a:gd name="T48" fmla="*/ 23 w 101"/>
                    <a:gd name="T49" fmla="*/ 13 h 26"/>
                    <a:gd name="T50" fmla="*/ 17 w 101"/>
                    <a:gd name="T51" fmla="*/ 11 h 26"/>
                    <a:gd name="T52" fmla="*/ 12 w 101"/>
                    <a:gd name="T53" fmla="*/ 8 h 26"/>
                    <a:gd name="T54" fmla="*/ 6 w 101"/>
                    <a:gd name="T55" fmla="*/ 4 h 26"/>
                    <a:gd name="T56" fmla="*/ 0 w 101"/>
                    <a:gd name="T57" fmla="*/ 0 h 26"/>
                    <a:gd name="T58" fmla="*/ 0 w 101"/>
                    <a:gd name="T59" fmla="*/ 0 h 26"/>
                    <a:gd name="T60" fmla="*/ 0 w 101"/>
                    <a:gd name="T61" fmla="*/ 0 h 26"/>
                    <a:gd name="T62" fmla="*/ 0 w 101"/>
                    <a:gd name="T63" fmla="*/ 1 h 26"/>
                    <a:gd name="T64" fmla="*/ 0 w 101"/>
                    <a:gd name="T65" fmla="*/ 1 h 26"/>
                    <a:gd name="T66" fmla="*/ 0 w 101"/>
                    <a:gd name="T67" fmla="*/ 1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1"/>
                    <a:gd name="T103" fmla="*/ 0 h 26"/>
                    <a:gd name="T104" fmla="*/ 101 w 101"/>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1" h="26">
                      <a:moveTo>
                        <a:pt x="0" y="1"/>
                      </a:moveTo>
                      <a:lnTo>
                        <a:pt x="11" y="9"/>
                      </a:lnTo>
                      <a:lnTo>
                        <a:pt x="22" y="15"/>
                      </a:lnTo>
                      <a:lnTo>
                        <a:pt x="34" y="21"/>
                      </a:lnTo>
                      <a:lnTo>
                        <a:pt x="46" y="24"/>
                      </a:lnTo>
                      <a:lnTo>
                        <a:pt x="58" y="26"/>
                      </a:lnTo>
                      <a:lnTo>
                        <a:pt x="72" y="25"/>
                      </a:lnTo>
                      <a:lnTo>
                        <a:pt x="85" y="23"/>
                      </a:lnTo>
                      <a:lnTo>
                        <a:pt x="99" y="19"/>
                      </a:lnTo>
                      <a:lnTo>
                        <a:pt x="100" y="18"/>
                      </a:lnTo>
                      <a:lnTo>
                        <a:pt x="101" y="15"/>
                      </a:lnTo>
                      <a:lnTo>
                        <a:pt x="100" y="13"/>
                      </a:lnTo>
                      <a:lnTo>
                        <a:pt x="99" y="13"/>
                      </a:lnTo>
                      <a:lnTo>
                        <a:pt x="92" y="14"/>
                      </a:lnTo>
                      <a:lnTo>
                        <a:pt x="86" y="15"/>
                      </a:lnTo>
                      <a:lnTo>
                        <a:pt x="82" y="18"/>
                      </a:lnTo>
                      <a:lnTo>
                        <a:pt x="75" y="19"/>
                      </a:lnTo>
                      <a:lnTo>
                        <a:pt x="69" y="20"/>
                      </a:lnTo>
                      <a:lnTo>
                        <a:pt x="63" y="20"/>
                      </a:lnTo>
                      <a:lnTo>
                        <a:pt x="56" y="20"/>
                      </a:lnTo>
                      <a:lnTo>
                        <a:pt x="50" y="19"/>
                      </a:lnTo>
                      <a:lnTo>
                        <a:pt x="43" y="18"/>
                      </a:lnTo>
                      <a:lnTo>
                        <a:pt x="35" y="16"/>
                      </a:lnTo>
                      <a:lnTo>
                        <a:pt x="29" y="14"/>
                      </a:lnTo>
                      <a:lnTo>
                        <a:pt x="23" y="13"/>
                      </a:lnTo>
                      <a:lnTo>
                        <a:pt x="17" y="11"/>
                      </a:lnTo>
                      <a:lnTo>
                        <a:pt x="12" y="8"/>
                      </a:lnTo>
                      <a:lnTo>
                        <a:pt x="6" y="4"/>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760" name="Freeform 258"/>
                <p:cNvSpPr>
                  <a:spLocks/>
                </p:cNvSpPr>
                <p:nvPr/>
              </p:nvSpPr>
              <p:spPr bwMode="auto">
                <a:xfrm>
                  <a:off x="5635" y="3253"/>
                  <a:ext cx="90" cy="23"/>
                </a:xfrm>
                <a:custGeom>
                  <a:avLst/>
                  <a:gdLst>
                    <a:gd name="T0" fmla="*/ 0 w 90"/>
                    <a:gd name="T1" fmla="*/ 2 h 23"/>
                    <a:gd name="T2" fmla="*/ 3 w 90"/>
                    <a:gd name="T3" fmla="*/ 5 h 23"/>
                    <a:gd name="T4" fmla="*/ 8 w 90"/>
                    <a:gd name="T5" fmla="*/ 9 h 23"/>
                    <a:gd name="T6" fmla="*/ 13 w 90"/>
                    <a:gd name="T7" fmla="*/ 12 h 23"/>
                    <a:gd name="T8" fmla="*/ 18 w 90"/>
                    <a:gd name="T9" fmla="*/ 15 h 23"/>
                    <a:gd name="T10" fmla="*/ 23 w 90"/>
                    <a:gd name="T11" fmla="*/ 19 h 23"/>
                    <a:gd name="T12" fmla="*/ 28 w 90"/>
                    <a:gd name="T13" fmla="*/ 21 h 23"/>
                    <a:gd name="T14" fmla="*/ 33 w 90"/>
                    <a:gd name="T15" fmla="*/ 22 h 23"/>
                    <a:gd name="T16" fmla="*/ 39 w 90"/>
                    <a:gd name="T17" fmla="*/ 23 h 23"/>
                    <a:gd name="T18" fmla="*/ 46 w 90"/>
                    <a:gd name="T19" fmla="*/ 23 h 23"/>
                    <a:gd name="T20" fmla="*/ 52 w 90"/>
                    <a:gd name="T21" fmla="*/ 23 h 23"/>
                    <a:gd name="T22" fmla="*/ 58 w 90"/>
                    <a:gd name="T23" fmla="*/ 22 h 23"/>
                    <a:gd name="T24" fmla="*/ 64 w 90"/>
                    <a:gd name="T25" fmla="*/ 21 h 23"/>
                    <a:gd name="T26" fmla="*/ 70 w 90"/>
                    <a:gd name="T27" fmla="*/ 19 h 23"/>
                    <a:gd name="T28" fmla="*/ 76 w 90"/>
                    <a:gd name="T29" fmla="*/ 16 h 23"/>
                    <a:gd name="T30" fmla="*/ 81 w 90"/>
                    <a:gd name="T31" fmla="*/ 13 h 23"/>
                    <a:gd name="T32" fmla="*/ 87 w 90"/>
                    <a:gd name="T33" fmla="*/ 10 h 23"/>
                    <a:gd name="T34" fmla="*/ 89 w 90"/>
                    <a:gd name="T35" fmla="*/ 8 h 23"/>
                    <a:gd name="T36" fmla="*/ 90 w 90"/>
                    <a:gd name="T37" fmla="*/ 5 h 23"/>
                    <a:gd name="T38" fmla="*/ 89 w 90"/>
                    <a:gd name="T39" fmla="*/ 3 h 23"/>
                    <a:gd name="T40" fmla="*/ 86 w 90"/>
                    <a:gd name="T41" fmla="*/ 3 h 23"/>
                    <a:gd name="T42" fmla="*/ 81 w 90"/>
                    <a:gd name="T43" fmla="*/ 4 h 23"/>
                    <a:gd name="T44" fmla="*/ 75 w 90"/>
                    <a:gd name="T45" fmla="*/ 6 h 23"/>
                    <a:gd name="T46" fmla="*/ 70 w 90"/>
                    <a:gd name="T47" fmla="*/ 7 h 23"/>
                    <a:gd name="T48" fmla="*/ 64 w 90"/>
                    <a:gd name="T49" fmla="*/ 9 h 23"/>
                    <a:gd name="T50" fmla="*/ 59 w 90"/>
                    <a:gd name="T51" fmla="*/ 10 h 23"/>
                    <a:gd name="T52" fmla="*/ 53 w 90"/>
                    <a:gd name="T53" fmla="*/ 11 h 23"/>
                    <a:gd name="T54" fmla="*/ 48 w 90"/>
                    <a:gd name="T55" fmla="*/ 11 h 23"/>
                    <a:gd name="T56" fmla="*/ 42 w 90"/>
                    <a:gd name="T57" fmla="*/ 12 h 23"/>
                    <a:gd name="T58" fmla="*/ 36 w 90"/>
                    <a:gd name="T59" fmla="*/ 12 h 23"/>
                    <a:gd name="T60" fmla="*/ 31 w 90"/>
                    <a:gd name="T61" fmla="*/ 12 h 23"/>
                    <a:gd name="T62" fmla="*/ 25 w 90"/>
                    <a:gd name="T63" fmla="*/ 10 h 23"/>
                    <a:gd name="T64" fmla="*/ 20 w 90"/>
                    <a:gd name="T65" fmla="*/ 9 h 23"/>
                    <a:gd name="T66" fmla="*/ 16 w 90"/>
                    <a:gd name="T67" fmla="*/ 7 h 23"/>
                    <a:gd name="T68" fmla="*/ 11 w 90"/>
                    <a:gd name="T69" fmla="*/ 5 h 23"/>
                    <a:gd name="T70" fmla="*/ 6 w 90"/>
                    <a:gd name="T71" fmla="*/ 3 h 23"/>
                    <a:gd name="T72" fmla="*/ 1 w 90"/>
                    <a:gd name="T73" fmla="*/ 0 h 23"/>
                    <a:gd name="T74" fmla="*/ 0 w 90"/>
                    <a:gd name="T75" fmla="*/ 0 h 23"/>
                    <a:gd name="T76" fmla="*/ 0 w 90"/>
                    <a:gd name="T77" fmla="*/ 1 h 23"/>
                    <a:gd name="T78" fmla="*/ 0 w 90"/>
                    <a:gd name="T79" fmla="*/ 2 h 23"/>
                    <a:gd name="T80" fmla="*/ 0 w 90"/>
                    <a:gd name="T81" fmla="*/ 2 h 23"/>
                    <a:gd name="T82" fmla="*/ 0 w 90"/>
                    <a:gd name="T83" fmla="*/ 2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0"/>
                    <a:gd name="T127" fmla="*/ 0 h 23"/>
                    <a:gd name="T128" fmla="*/ 90 w 90"/>
                    <a:gd name="T129" fmla="*/ 23 h 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0" h="23">
                      <a:moveTo>
                        <a:pt x="0" y="2"/>
                      </a:moveTo>
                      <a:lnTo>
                        <a:pt x="3" y="5"/>
                      </a:lnTo>
                      <a:lnTo>
                        <a:pt x="8" y="9"/>
                      </a:lnTo>
                      <a:lnTo>
                        <a:pt x="13" y="12"/>
                      </a:lnTo>
                      <a:lnTo>
                        <a:pt x="18" y="15"/>
                      </a:lnTo>
                      <a:lnTo>
                        <a:pt x="23" y="19"/>
                      </a:lnTo>
                      <a:lnTo>
                        <a:pt x="28" y="21"/>
                      </a:lnTo>
                      <a:lnTo>
                        <a:pt x="33" y="22"/>
                      </a:lnTo>
                      <a:lnTo>
                        <a:pt x="39" y="23"/>
                      </a:lnTo>
                      <a:lnTo>
                        <a:pt x="46" y="23"/>
                      </a:lnTo>
                      <a:lnTo>
                        <a:pt x="52" y="23"/>
                      </a:lnTo>
                      <a:lnTo>
                        <a:pt x="58" y="22"/>
                      </a:lnTo>
                      <a:lnTo>
                        <a:pt x="64" y="21"/>
                      </a:lnTo>
                      <a:lnTo>
                        <a:pt x="70" y="19"/>
                      </a:lnTo>
                      <a:lnTo>
                        <a:pt x="76" y="16"/>
                      </a:lnTo>
                      <a:lnTo>
                        <a:pt x="81" y="13"/>
                      </a:lnTo>
                      <a:lnTo>
                        <a:pt x="87" y="10"/>
                      </a:lnTo>
                      <a:lnTo>
                        <a:pt x="89" y="8"/>
                      </a:lnTo>
                      <a:lnTo>
                        <a:pt x="90" y="5"/>
                      </a:lnTo>
                      <a:lnTo>
                        <a:pt x="89" y="3"/>
                      </a:lnTo>
                      <a:lnTo>
                        <a:pt x="86" y="3"/>
                      </a:lnTo>
                      <a:lnTo>
                        <a:pt x="81" y="4"/>
                      </a:lnTo>
                      <a:lnTo>
                        <a:pt x="75" y="6"/>
                      </a:lnTo>
                      <a:lnTo>
                        <a:pt x="70" y="7"/>
                      </a:lnTo>
                      <a:lnTo>
                        <a:pt x="64" y="9"/>
                      </a:lnTo>
                      <a:lnTo>
                        <a:pt x="59" y="10"/>
                      </a:lnTo>
                      <a:lnTo>
                        <a:pt x="53" y="11"/>
                      </a:lnTo>
                      <a:lnTo>
                        <a:pt x="48" y="11"/>
                      </a:lnTo>
                      <a:lnTo>
                        <a:pt x="42" y="12"/>
                      </a:lnTo>
                      <a:lnTo>
                        <a:pt x="36" y="12"/>
                      </a:lnTo>
                      <a:lnTo>
                        <a:pt x="31" y="12"/>
                      </a:lnTo>
                      <a:lnTo>
                        <a:pt x="25" y="10"/>
                      </a:lnTo>
                      <a:lnTo>
                        <a:pt x="20" y="9"/>
                      </a:lnTo>
                      <a:lnTo>
                        <a:pt x="16" y="7"/>
                      </a:lnTo>
                      <a:lnTo>
                        <a:pt x="11" y="5"/>
                      </a:lnTo>
                      <a:lnTo>
                        <a:pt x="6" y="3"/>
                      </a:lnTo>
                      <a:lnTo>
                        <a:pt x="1" y="0"/>
                      </a:lnTo>
                      <a:lnTo>
                        <a:pt x="0" y="0"/>
                      </a:lnTo>
                      <a:lnTo>
                        <a:pt x="0" y="1"/>
                      </a:lnTo>
                      <a:lnTo>
                        <a:pt x="0" y="2"/>
                      </a:lnTo>
                      <a:close/>
                    </a:path>
                  </a:pathLst>
                </a:custGeom>
                <a:solidFill>
                  <a:srgbClr val="000000"/>
                </a:solidFill>
                <a:ln w="9525">
                  <a:noFill/>
                  <a:round/>
                  <a:headEnd/>
                  <a:tailEnd/>
                </a:ln>
              </p:spPr>
              <p:txBody>
                <a:bodyPr/>
                <a:lstStyle/>
                <a:p>
                  <a:endParaRPr lang="en-US">
                    <a:solidFill>
                      <a:srgbClr val="000000"/>
                    </a:solidFill>
                  </a:endParaRPr>
                </a:p>
              </p:txBody>
            </p:sp>
            <p:sp>
              <p:nvSpPr>
                <p:cNvPr id="25761" name="Freeform 259"/>
                <p:cNvSpPr>
                  <a:spLocks/>
                </p:cNvSpPr>
                <p:nvPr/>
              </p:nvSpPr>
              <p:spPr bwMode="auto">
                <a:xfrm>
                  <a:off x="4495" y="2481"/>
                  <a:ext cx="367" cy="363"/>
                </a:xfrm>
                <a:custGeom>
                  <a:avLst/>
                  <a:gdLst>
                    <a:gd name="T0" fmla="*/ 1 w 367"/>
                    <a:gd name="T1" fmla="*/ 37 h 363"/>
                    <a:gd name="T2" fmla="*/ 10 w 367"/>
                    <a:gd name="T3" fmla="*/ 108 h 363"/>
                    <a:gd name="T4" fmla="*/ 18 w 367"/>
                    <a:gd name="T5" fmla="*/ 158 h 363"/>
                    <a:gd name="T6" fmla="*/ 28 w 367"/>
                    <a:gd name="T7" fmla="*/ 187 h 363"/>
                    <a:gd name="T8" fmla="*/ 41 w 367"/>
                    <a:gd name="T9" fmla="*/ 212 h 363"/>
                    <a:gd name="T10" fmla="*/ 61 w 367"/>
                    <a:gd name="T11" fmla="*/ 236 h 363"/>
                    <a:gd name="T12" fmla="*/ 84 w 367"/>
                    <a:gd name="T13" fmla="*/ 259 h 363"/>
                    <a:gd name="T14" fmla="*/ 112 w 367"/>
                    <a:gd name="T15" fmla="*/ 281 h 363"/>
                    <a:gd name="T16" fmla="*/ 141 w 367"/>
                    <a:gd name="T17" fmla="*/ 302 h 363"/>
                    <a:gd name="T18" fmla="*/ 172 w 367"/>
                    <a:gd name="T19" fmla="*/ 320 h 363"/>
                    <a:gd name="T20" fmla="*/ 197 w 367"/>
                    <a:gd name="T21" fmla="*/ 332 h 363"/>
                    <a:gd name="T22" fmla="*/ 216 w 367"/>
                    <a:gd name="T23" fmla="*/ 340 h 363"/>
                    <a:gd name="T24" fmla="*/ 236 w 367"/>
                    <a:gd name="T25" fmla="*/ 345 h 363"/>
                    <a:gd name="T26" fmla="*/ 256 w 367"/>
                    <a:gd name="T27" fmla="*/ 349 h 363"/>
                    <a:gd name="T28" fmla="*/ 276 w 367"/>
                    <a:gd name="T29" fmla="*/ 353 h 363"/>
                    <a:gd name="T30" fmla="*/ 296 w 367"/>
                    <a:gd name="T31" fmla="*/ 357 h 363"/>
                    <a:gd name="T32" fmla="*/ 315 w 367"/>
                    <a:gd name="T33" fmla="*/ 361 h 363"/>
                    <a:gd name="T34" fmla="*/ 336 w 367"/>
                    <a:gd name="T35" fmla="*/ 363 h 363"/>
                    <a:gd name="T36" fmla="*/ 354 w 367"/>
                    <a:gd name="T37" fmla="*/ 361 h 363"/>
                    <a:gd name="T38" fmla="*/ 367 w 367"/>
                    <a:gd name="T39" fmla="*/ 351 h 363"/>
                    <a:gd name="T40" fmla="*/ 348 w 367"/>
                    <a:gd name="T41" fmla="*/ 336 h 363"/>
                    <a:gd name="T42" fmla="*/ 317 w 367"/>
                    <a:gd name="T43" fmla="*/ 324 h 363"/>
                    <a:gd name="T44" fmla="*/ 284 w 367"/>
                    <a:gd name="T45" fmla="*/ 315 h 363"/>
                    <a:gd name="T46" fmla="*/ 250 w 367"/>
                    <a:gd name="T47" fmla="*/ 306 h 363"/>
                    <a:gd name="T48" fmla="*/ 218 w 367"/>
                    <a:gd name="T49" fmla="*/ 293 h 363"/>
                    <a:gd name="T50" fmla="*/ 188 w 367"/>
                    <a:gd name="T51" fmla="*/ 275 h 363"/>
                    <a:gd name="T52" fmla="*/ 158 w 367"/>
                    <a:gd name="T53" fmla="*/ 254 h 363"/>
                    <a:gd name="T54" fmla="*/ 130 w 367"/>
                    <a:gd name="T55" fmla="*/ 234 h 363"/>
                    <a:gd name="T56" fmla="*/ 105 w 367"/>
                    <a:gd name="T57" fmla="*/ 215 h 363"/>
                    <a:gd name="T58" fmla="*/ 83 w 367"/>
                    <a:gd name="T59" fmla="*/ 194 h 363"/>
                    <a:gd name="T60" fmla="*/ 63 w 367"/>
                    <a:gd name="T61" fmla="*/ 170 h 363"/>
                    <a:gd name="T62" fmla="*/ 49 w 367"/>
                    <a:gd name="T63" fmla="*/ 146 h 363"/>
                    <a:gd name="T64" fmla="*/ 33 w 367"/>
                    <a:gd name="T65" fmla="*/ 117 h 363"/>
                    <a:gd name="T66" fmla="*/ 20 w 367"/>
                    <a:gd name="T67" fmla="*/ 84 h 363"/>
                    <a:gd name="T68" fmla="*/ 7 w 367"/>
                    <a:gd name="T69" fmla="*/ 52 h 363"/>
                    <a:gd name="T70" fmla="*/ 1 w 367"/>
                    <a:gd name="T71" fmla="*/ 18 h 363"/>
                    <a:gd name="T72" fmla="*/ 0 w 367"/>
                    <a:gd name="T73" fmla="*/ 0 h 363"/>
                    <a:gd name="T74" fmla="*/ 0 w 367"/>
                    <a:gd name="T75" fmla="*/ 0 h 363"/>
                    <a:gd name="T76" fmla="*/ 0 w 367"/>
                    <a:gd name="T77" fmla="*/ 1 h 3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7"/>
                    <a:gd name="T118" fmla="*/ 0 h 363"/>
                    <a:gd name="T119" fmla="*/ 367 w 367"/>
                    <a:gd name="T120" fmla="*/ 363 h 36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7" h="363">
                      <a:moveTo>
                        <a:pt x="0" y="1"/>
                      </a:moveTo>
                      <a:lnTo>
                        <a:pt x="1" y="37"/>
                      </a:lnTo>
                      <a:lnTo>
                        <a:pt x="5" y="72"/>
                      </a:lnTo>
                      <a:lnTo>
                        <a:pt x="10" y="108"/>
                      </a:lnTo>
                      <a:lnTo>
                        <a:pt x="16" y="144"/>
                      </a:lnTo>
                      <a:lnTo>
                        <a:pt x="18" y="158"/>
                      </a:lnTo>
                      <a:lnTo>
                        <a:pt x="23" y="172"/>
                      </a:lnTo>
                      <a:lnTo>
                        <a:pt x="28" y="187"/>
                      </a:lnTo>
                      <a:lnTo>
                        <a:pt x="34" y="200"/>
                      </a:lnTo>
                      <a:lnTo>
                        <a:pt x="41" y="212"/>
                      </a:lnTo>
                      <a:lnTo>
                        <a:pt x="51" y="225"/>
                      </a:lnTo>
                      <a:lnTo>
                        <a:pt x="61" y="236"/>
                      </a:lnTo>
                      <a:lnTo>
                        <a:pt x="72" y="247"/>
                      </a:lnTo>
                      <a:lnTo>
                        <a:pt x="84" y="259"/>
                      </a:lnTo>
                      <a:lnTo>
                        <a:pt x="97" y="270"/>
                      </a:lnTo>
                      <a:lnTo>
                        <a:pt x="112" y="281"/>
                      </a:lnTo>
                      <a:lnTo>
                        <a:pt x="127" y="291"/>
                      </a:lnTo>
                      <a:lnTo>
                        <a:pt x="141" y="302"/>
                      </a:lnTo>
                      <a:lnTo>
                        <a:pt x="156" y="312"/>
                      </a:lnTo>
                      <a:lnTo>
                        <a:pt x="172" y="320"/>
                      </a:lnTo>
                      <a:lnTo>
                        <a:pt x="188" y="328"/>
                      </a:lnTo>
                      <a:lnTo>
                        <a:pt x="197" y="332"/>
                      </a:lnTo>
                      <a:lnTo>
                        <a:pt x="206" y="336"/>
                      </a:lnTo>
                      <a:lnTo>
                        <a:pt x="216" y="340"/>
                      </a:lnTo>
                      <a:lnTo>
                        <a:pt x="225" y="343"/>
                      </a:lnTo>
                      <a:lnTo>
                        <a:pt x="236" y="345"/>
                      </a:lnTo>
                      <a:lnTo>
                        <a:pt x="246" y="347"/>
                      </a:lnTo>
                      <a:lnTo>
                        <a:pt x="256" y="349"/>
                      </a:lnTo>
                      <a:lnTo>
                        <a:pt x="267" y="351"/>
                      </a:lnTo>
                      <a:lnTo>
                        <a:pt x="276" y="353"/>
                      </a:lnTo>
                      <a:lnTo>
                        <a:pt x="286" y="355"/>
                      </a:lnTo>
                      <a:lnTo>
                        <a:pt x="296" y="357"/>
                      </a:lnTo>
                      <a:lnTo>
                        <a:pt x="306" y="359"/>
                      </a:lnTo>
                      <a:lnTo>
                        <a:pt x="315" y="361"/>
                      </a:lnTo>
                      <a:lnTo>
                        <a:pt x="326" y="362"/>
                      </a:lnTo>
                      <a:lnTo>
                        <a:pt x="336" y="363"/>
                      </a:lnTo>
                      <a:lnTo>
                        <a:pt x="346" y="363"/>
                      </a:lnTo>
                      <a:lnTo>
                        <a:pt x="354" y="361"/>
                      </a:lnTo>
                      <a:lnTo>
                        <a:pt x="362" y="357"/>
                      </a:lnTo>
                      <a:lnTo>
                        <a:pt x="367" y="351"/>
                      </a:lnTo>
                      <a:lnTo>
                        <a:pt x="363" y="345"/>
                      </a:lnTo>
                      <a:lnTo>
                        <a:pt x="348" y="336"/>
                      </a:lnTo>
                      <a:lnTo>
                        <a:pt x="334" y="329"/>
                      </a:lnTo>
                      <a:lnTo>
                        <a:pt x="317" y="324"/>
                      </a:lnTo>
                      <a:lnTo>
                        <a:pt x="301" y="319"/>
                      </a:lnTo>
                      <a:lnTo>
                        <a:pt x="284" y="315"/>
                      </a:lnTo>
                      <a:lnTo>
                        <a:pt x="267" y="311"/>
                      </a:lnTo>
                      <a:lnTo>
                        <a:pt x="250" y="306"/>
                      </a:lnTo>
                      <a:lnTo>
                        <a:pt x="234" y="301"/>
                      </a:lnTo>
                      <a:lnTo>
                        <a:pt x="218" y="293"/>
                      </a:lnTo>
                      <a:lnTo>
                        <a:pt x="202" y="284"/>
                      </a:lnTo>
                      <a:lnTo>
                        <a:pt x="188" y="275"/>
                      </a:lnTo>
                      <a:lnTo>
                        <a:pt x="173" y="265"/>
                      </a:lnTo>
                      <a:lnTo>
                        <a:pt x="158" y="254"/>
                      </a:lnTo>
                      <a:lnTo>
                        <a:pt x="145" y="244"/>
                      </a:lnTo>
                      <a:lnTo>
                        <a:pt x="130" y="234"/>
                      </a:lnTo>
                      <a:lnTo>
                        <a:pt x="117" y="224"/>
                      </a:lnTo>
                      <a:lnTo>
                        <a:pt x="105" y="215"/>
                      </a:lnTo>
                      <a:lnTo>
                        <a:pt x="93" y="204"/>
                      </a:lnTo>
                      <a:lnTo>
                        <a:pt x="83" y="194"/>
                      </a:lnTo>
                      <a:lnTo>
                        <a:pt x="73" y="183"/>
                      </a:lnTo>
                      <a:lnTo>
                        <a:pt x="63" y="170"/>
                      </a:lnTo>
                      <a:lnTo>
                        <a:pt x="56" y="158"/>
                      </a:lnTo>
                      <a:lnTo>
                        <a:pt x="49" y="146"/>
                      </a:lnTo>
                      <a:lnTo>
                        <a:pt x="41" y="134"/>
                      </a:lnTo>
                      <a:lnTo>
                        <a:pt x="33" y="117"/>
                      </a:lnTo>
                      <a:lnTo>
                        <a:pt x="26" y="102"/>
                      </a:lnTo>
                      <a:lnTo>
                        <a:pt x="20" y="84"/>
                      </a:lnTo>
                      <a:lnTo>
                        <a:pt x="13" y="68"/>
                      </a:lnTo>
                      <a:lnTo>
                        <a:pt x="7" y="52"/>
                      </a:lnTo>
                      <a:lnTo>
                        <a:pt x="4" y="34"/>
                      </a:lnTo>
                      <a:lnTo>
                        <a:pt x="1" y="18"/>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762" name="Freeform 260"/>
                <p:cNvSpPr>
                  <a:spLocks/>
                </p:cNvSpPr>
                <p:nvPr/>
              </p:nvSpPr>
              <p:spPr bwMode="auto">
                <a:xfrm>
                  <a:off x="4462" y="2557"/>
                  <a:ext cx="228" cy="300"/>
                </a:xfrm>
                <a:custGeom>
                  <a:avLst/>
                  <a:gdLst>
                    <a:gd name="T0" fmla="*/ 0 w 228"/>
                    <a:gd name="T1" fmla="*/ 2 h 300"/>
                    <a:gd name="T2" fmla="*/ 0 w 228"/>
                    <a:gd name="T3" fmla="*/ 22 h 300"/>
                    <a:gd name="T4" fmla="*/ 3 w 228"/>
                    <a:gd name="T5" fmla="*/ 42 h 300"/>
                    <a:gd name="T6" fmla="*/ 5 w 228"/>
                    <a:gd name="T7" fmla="*/ 62 h 300"/>
                    <a:gd name="T8" fmla="*/ 10 w 228"/>
                    <a:gd name="T9" fmla="*/ 81 h 300"/>
                    <a:gd name="T10" fmla="*/ 16 w 228"/>
                    <a:gd name="T11" fmla="*/ 101 h 300"/>
                    <a:gd name="T12" fmla="*/ 23 w 228"/>
                    <a:gd name="T13" fmla="*/ 119 h 300"/>
                    <a:gd name="T14" fmla="*/ 32 w 228"/>
                    <a:gd name="T15" fmla="*/ 137 h 300"/>
                    <a:gd name="T16" fmla="*/ 43 w 228"/>
                    <a:gd name="T17" fmla="*/ 155 h 300"/>
                    <a:gd name="T18" fmla="*/ 50 w 228"/>
                    <a:gd name="T19" fmla="*/ 164 h 300"/>
                    <a:gd name="T20" fmla="*/ 59 w 228"/>
                    <a:gd name="T21" fmla="*/ 173 h 300"/>
                    <a:gd name="T22" fmla="*/ 67 w 228"/>
                    <a:gd name="T23" fmla="*/ 183 h 300"/>
                    <a:gd name="T24" fmla="*/ 78 w 228"/>
                    <a:gd name="T25" fmla="*/ 191 h 300"/>
                    <a:gd name="T26" fmla="*/ 88 w 228"/>
                    <a:gd name="T27" fmla="*/ 198 h 300"/>
                    <a:gd name="T28" fmla="*/ 99 w 228"/>
                    <a:gd name="T29" fmla="*/ 206 h 300"/>
                    <a:gd name="T30" fmla="*/ 110 w 228"/>
                    <a:gd name="T31" fmla="*/ 214 h 300"/>
                    <a:gd name="T32" fmla="*/ 119 w 228"/>
                    <a:gd name="T33" fmla="*/ 222 h 300"/>
                    <a:gd name="T34" fmla="*/ 132 w 228"/>
                    <a:gd name="T35" fmla="*/ 231 h 300"/>
                    <a:gd name="T36" fmla="*/ 145 w 228"/>
                    <a:gd name="T37" fmla="*/ 241 h 300"/>
                    <a:gd name="T38" fmla="*/ 157 w 228"/>
                    <a:gd name="T39" fmla="*/ 251 h 300"/>
                    <a:gd name="T40" fmla="*/ 171 w 228"/>
                    <a:gd name="T41" fmla="*/ 260 h 300"/>
                    <a:gd name="T42" fmla="*/ 183 w 228"/>
                    <a:gd name="T43" fmla="*/ 271 h 300"/>
                    <a:gd name="T44" fmla="*/ 195 w 228"/>
                    <a:gd name="T45" fmla="*/ 281 h 300"/>
                    <a:gd name="T46" fmla="*/ 208 w 228"/>
                    <a:gd name="T47" fmla="*/ 291 h 300"/>
                    <a:gd name="T48" fmla="*/ 221 w 228"/>
                    <a:gd name="T49" fmla="*/ 300 h 300"/>
                    <a:gd name="T50" fmla="*/ 223 w 228"/>
                    <a:gd name="T51" fmla="*/ 300 h 300"/>
                    <a:gd name="T52" fmla="*/ 227 w 228"/>
                    <a:gd name="T53" fmla="*/ 299 h 300"/>
                    <a:gd name="T54" fmla="*/ 228 w 228"/>
                    <a:gd name="T55" fmla="*/ 297 h 300"/>
                    <a:gd name="T56" fmla="*/ 228 w 228"/>
                    <a:gd name="T57" fmla="*/ 295 h 300"/>
                    <a:gd name="T58" fmla="*/ 218 w 228"/>
                    <a:gd name="T59" fmla="*/ 286 h 300"/>
                    <a:gd name="T60" fmla="*/ 208 w 228"/>
                    <a:gd name="T61" fmla="*/ 277 h 300"/>
                    <a:gd name="T62" fmla="*/ 199 w 228"/>
                    <a:gd name="T63" fmla="*/ 268 h 300"/>
                    <a:gd name="T64" fmla="*/ 189 w 228"/>
                    <a:gd name="T65" fmla="*/ 259 h 300"/>
                    <a:gd name="T66" fmla="*/ 179 w 228"/>
                    <a:gd name="T67" fmla="*/ 250 h 300"/>
                    <a:gd name="T68" fmla="*/ 169 w 228"/>
                    <a:gd name="T69" fmla="*/ 242 h 300"/>
                    <a:gd name="T70" fmla="*/ 160 w 228"/>
                    <a:gd name="T71" fmla="*/ 233 h 300"/>
                    <a:gd name="T72" fmla="*/ 149 w 228"/>
                    <a:gd name="T73" fmla="*/ 225 h 300"/>
                    <a:gd name="T74" fmla="*/ 139 w 228"/>
                    <a:gd name="T75" fmla="*/ 217 h 300"/>
                    <a:gd name="T76" fmla="*/ 129 w 228"/>
                    <a:gd name="T77" fmla="*/ 209 h 300"/>
                    <a:gd name="T78" fmla="*/ 118 w 228"/>
                    <a:gd name="T79" fmla="*/ 202 h 300"/>
                    <a:gd name="T80" fmla="*/ 109 w 228"/>
                    <a:gd name="T81" fmla="*/ 195 h 300"/>
                    <a:gd name="T82" fmla="*/ 99 w 228"/>
                    <a:gd name="T83" fmla="*/ 188 h 300"/>
                    <a:gd name="T84" fmla="*/ 89 w 228"/>
                    <a:gd name="T85" fmla="*/ 181 h 300"/>
                    <a:gd name="T86" fmla="*/ 79 w 228"/>
                    <a:gd name="T87" fmla="*/ 173 h 300"/>
                    <a:gd name="T88" fmla="*/ 70 w 228"/>
                    <a:gd name="T89" fmla="*/ 165 h 300"/>
                    <a:gd name="T90" fmla="*/ 54 w 228"/>
                    <a:gd name="T91" fmla="*/ 149 h 300"/>
                    <a:gd name="T92" fmla="*/ 40 w 228"/>
                    <a:gd name="T93" fmla="*/ 129 h 300"/>
                    <a:gd name="T94" fmla="*/ 29 w 228"/>
                    <a:gd name="T95" fmla="*/ 110 h 300"/>
                    <a:gd name="T96" fmla="*/ 21 w 228"/>
                    <a:gd name="T97" fmla="*/ 88 h 300"/>
                    <a:gd name="T98" fmla="*/ 14 w 228"/>
                    <a:gd name="T99" fmla="*/ 67 h 300"/>
                    <a:gd name="T100" fmla="*/ 9 w 228"/>
                    <a:gd name="T101" fmla="*/ 44 h 300"/>
                    <a:gd name="T102" fmla="*/ 5 w 228"/>
                    <a:gd name="T103" fmla="*/ 23 h 300"/>
                    <a:gd name="T104" fmla="*/ 4 w 228"/>
                    <a:gd name="T105" fmla="*/ 1 h 300"/>
                    <a:gd name="T106" fmla="*/ 4 w 228"/>
                    <a:gd name="T107" fmla="*/ 0 h 300"/>
                    <a:gd name="T108" fmla="*/ 3 w 228"/>
                    <a:gd name="T109" fmla="*/ 0 h 300"/>
                    <a:gd name="T110" fmla="*/ 0 w 228"/>
                    <a:gd name="T111" fmla="*/ 1 h 300"/>
                    <a:gd name="T112" fmla="*/ 0 w 228"/>
                    <a:gd name="T113" fmla="*/ 2 h 300"/>
                    <a:gd name="T114" fmla="*/ 0 w 228"/>
                    <a:gd name="T115" fmla="*/ 2 h 3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8"/>
                    <a:gd name="T175" fmla="*/ 0 h 300"/>
                    <a:gd name="T176" fmla="*/ 228 w 228"/>
                    <a:gd name="T177" fmla="*/ 300 h 3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8" h="300">
                      <a:moveTo>
                        <a:pt x="0" y="2"/>
                      </a:moveTo>
                      <a:lnTo>
                        <a:pt x="0" y="22"/>
                      </a:lnTo>
                      <a:lnTo>
                        <a:pt x="3" y="42"/>
                      </a:lnTo>
                      <a:lnTo>
                        <a:pt x="5" y="62"/>
                      </a:lnTo>
                      <a:lnTo>
                        <a:pt x="10" y="81"/>
                      </a:lnTo>
                      <a:lnTo>
                        <a:pt x="16" y="101"/>
                      </a:lnTo>
                      <a:lnTo>
                        <a:pt x="23" y="119"/>
                      </a:lnTo>
                      <a:lnTo>
                        <a:pt x="32" y="137"/>
                      </a:lnTo>
                      <a:lnTo>
                        <a:pt x="43" y="155"/>
                      </a:lnTo>
                      <a:lnTo>
                        <a:pt x="50" y="164"/>
                      </a:lnTo>
                      <a:lnTo>
                        <a:pt x="59" y="173"/>
                      </a:lnTo>
                      <a:lnTo>
                        <a:pt x="67" y="183"/>
                      </a:lnTo>
                      <a:lnTo>
                        <a:pt x="78" y="191"/>
                      </a:lnTo>
                      <a:lnTo>
                        <a:pt x="88" y="198"/>
                      </a:lnTo>
                      <a:lnTo>
                        <a:pt x="99" y="206"/>
                      </a:lnTo>
                      <a:lnTo>
                        <a:pt x="110" y="214"/>
                      </a:lnTo>
                      <a:lnTo>
                        <a:pt x="119" y="222"/>
                      </a:lnTo>
                      <a:lnTo>
                        <a:pt x="132" y="231"/>
                      </a:lnTo>
                      <a:lnTo>
                        <a:pt x="145" y="241"/>
                      </a:lnTo>
                      <a:lnTo>
                        <a:pt x="157" y="251"/>
                      </a:lnTo>
                      <a:lnTo>
                        <a:pt x="171" y="260"/>
                      </a:lnTo>
                      <a:lnTo>
                        <a:pt x="183" y="271"/>
                      </a:lnTo>
                      <a:lnTo>
                        <a:pt x="195" y="281"/>
                      </a:lnTo>
                      <a:lnTo>
                        <a:pt x="208" y="291"/>
                      </a:lnTo>
                      <a:lnTo>
                        <a:pt x="221" y="300"/>
                      </a:lnTo>
                      <a:lnTo>
                        <a:pt x="223" y="300"/>
                      </a:lnTo>
                      <a:lnTo>
                        <a:pt x="227" y="299"/>
                      </a:lnTo>
                      <a:lnTo>
                        <a:pt x="228" y="297"/>
                      </a:lnTo>
                      <a:lnTo>
                        <a:pt x="228" y="295"/>
                      </a:lnTo>
                      <a:lnTo>
                        <a:pt x="218" y="286"/>
                      </a:lnTo>
                      <a:lnTo>
                        <a:pt x="208" y="277"/>
                      </a:lnTo>
                      <a:lnTo>
                        <a:pt x="199" y="268"/>
                      </a:lnTo>
                      <a:lnTo>
                        <a:pt x="189" y="259"/>
                      </a:lnTo>
                      <a:lnTo>
                        <a:pt x="179" y="250"/>
                      </a:lnTo>
                      <a:lnTo>
                        <a:pt x="169" y="242"/>
                      </a:lnTo>
                      <a:lnTo>
                        <a:pt x="160" y="233"/>
                      </a:lnTo>
                      <a:lnTo>
                        <a:pt x="149" y="225"/>
                      </a:lnTo>
                      <a:lnTo>
                        <a:pt x="139" y="217"/>
                      </a:lnTo>
                      <a:lnTo>
                        <a:pt x="129" y="209"/>
                      </a:lnTo>
                      <a:lnTo>
                        <a:pt x="118" y="202"/>
                      </a:lnTo>
                      <a:lnTo>
                        <a:pt x="109" y="195"/>
                      </a:lnTo>
                      <a:lnTo>
                        <a:pt x="99" y="188"/>
                      </a:lnTo>
                      <a:lnTo>
                        <a:pt x="89" y="181"/>
                      </a:lnTo>
                      <a:lnTo>
                        <a:pt x="79" y="173"/>
                      </a:lnTo>
                      <a:lnTo>
                        <a:pt x="70" y="165"/>
                      </a:lnTo>
                      <a:lnTo>
                        <a:pt x="54" y="149"/>
                      </a:lnTo>
                      <a:lnTo>
                        <a:pt x="40" y="129"/>
                      </a:lnTo>
                      <a:lnTo>
                        <a:pt x="29" y="110"/>
                      </a:lnTo>
                      <a:lnTo>
                        <a:pt x="21" y="88"/>
                      </a:lnTo>
                      <a:lnTo>
                        <a:pt x="14" y="67"/>
                      </a:lnTo>
                      <a:lnTo>
                        <a:pt x="9" y="44"/>
                      </a:lnTo>
                      <a:lnTo>
                        <a:pt x="5" y="23"/>
                      </a:lnTo>
                      <a:lnTo>
                        <a:pt x="4" y="1"/>
                      </a:lnTo>
                      <a:lnTo>
                        <a:pt x="4" y="0"/>
                      </a:lnTo>
                      <a:lnTo>
                        <a:pt x="3" y="0"/>
                      </a:lnTo>
                      <a:lnTo>
                        <a:pt x="0" y="1"/>
                      </a:lnTo>
                      <a:lnTo>
                        <a:pt x="0" y="2"/>
                      </a:lnTo>
                      <a:close/>
                    </a:path>
                  </a:pathLst>
                </a:custGeom>
                <a:solidFill>
                  <a:srgbClr val="000000"/>
                </a:solidFill>
                <a:ln w="9525">
                  <a:noFill/>
                  <a:round/>
                  <a:headEnd/>
                  <a:tailEnd/>
                </a:ln>
              </p:spPr>
              <p:txBody>
                <a:bodyPr/>
                <a:lstStyle/>
                <a:p>
                  <a:endParaRPr lang="en-US">
                    <a:solidFill>
                      <a:srgbClr val="000000"/>
                    </a:solidFill>
                  </a:endParaRPr>
                </a:p>
              </p:txBody>
            </p:sp>
            <p:sp>
              <p:nvSpPr>
                <p:cNvPr id="25763" name="Freeform 261"/>
                <p:cNvSpPr>
                  <a:spLocks/>
                </p:cNvSpPr>
                <p:nvPr/>
              </p:nvSpPr>
              <p:spPr bwMode="auto">
                <a:xfrm>
                  <a:off x="4874" y="2159"/>
                  <a:ext cx="324" cy="230"/>
                </a:xfrm>
                <a:custGeom>
                  <a:avLst/>
                  <a:gdLst>
                    <a:gd name="T0" fmla="*/ 311 w 324"/>
                    <a:gd name="T1" fmla="*/ 204 h 230"/>
                    <a:gd name="T2" fmla="*/ 280 w 324"/>
                    <a:gd name="T3" fmla="*/ 160 h 230"/>
                    <a:gd name="T4" fmla="*/ 243 w 324"/>
                    <a:gd name="T5" fmla="*/ 121 h 230"/>
                    <a:gd name="T6" fmla="*/ 201 w 324"/>
                    <a:gd name="T7" fmla="*/ 86 h 230"/>
                    <a:gd name="T8" fmla="*/ 171 w 324"/>
                    <a:gd name="T9" fmla="*/ 64 h 230"/>
                    <a:gd name="T10" fmla="*/ 159 w 324"/>
                    <a:gd name="T11" fmla="*/ 57 h 230"/>
                    <a:gd name="T12" fmla="*/ 147 w 324"/>
                    <a:gd name="T13" fmla="*/ 50 h 230"/>
                    <a:gd name="T14" fmla="*/ 136 w 324"/>
                    <a:gd name="T15" fmla="*/ 43 h 230"/>
                    <a:gd name="T16" fmla="*/ 126 w 324"/>
                    <a:gd name="T17" fmla="*/ 35 h 230"/>
                    <a:gd name="T18" fmla="*/ 118 w 324"/>
                    <a:gd name="T19" fmla="*/ 29 h 230"/>
                    <a:gd name="T20" fmla="*/ 107 w 324"/>
                    <a:gd name="T21" fmla="*/ 22 h 230"/>
                    <a:gd name="T22" fmla="*/ 97 w 324"/>
                    <a:gd name="T23" fmla="*/ 17 h 230"/>
                    <a:gd name="T24" fmla="*/ 89 w 324"/>
                    <a:gd name="T25" fmla="*/ 14 h 230"/>
                    <a:gd name="T26" fmla="*/ 80 w 324"/>
                    <a:gd name="T27" fmla="*/ 10 h 230"/>
                    <a:gd name="T28" fmla="*/ 72 w 324"/>
                    <a:gd name="T29" fmla="*/ 6 h 230"/>
                    <a:gd name="T30" fmla="*/ 62 w 324"/>
                    <a:gd name="T31" fmla="*/ 2 h 230"/>
                    <a:gd name="T32" fmla="*/ 50 w 324"/>
                    <a:gd name="T33" fmla="*/ 0 h 230"/>
                    <a:gd name="T34" fmla="*/ 36 w 324"/>
                    <a:gd name="T35" fmla="*/ 4 h 230"/>
                    <a:gd name="T36" fmla="*/ 22 w 324"/>
                    <a:gd name="T37" fmla="*/ 10 h 230"/>
                    <a:gd name="T38" fmla="*/ 9 w 324"/>
                    <a:gd name="T39" fmla="*/ 16 h 230"/>
                    <a:gd name="T40" fmla="*/ 1 w 324"/>
                    <a:gd name="T41" fmla="*/ 20 h 230"/>
                    <a:gd name="T42" fmla="*/ 0 w 324"/>
                    <a:gd name="T43" fmla="*/ 25 h 230"/>
                    <a:gd name="T44" fmla="*/ 8 w 324"/>
                    <a:gd name="T45" fmla="*/ 25 h 230"/>
                    <a:gd name="T46" fmla="*/ 20 w 324"/>
                    <a:gd name="T47" fmla="*/ 21 h 230"/>
                    <a:gd name="T48" fmla="*/ 33 w 324"/>
                    <a:gd name="T49" fmla="*/ 18 h 230"/>
                    <a:gd name="T50" fmla="*/ 45 w 324"/>
                    <a:gd name="T51" fmla="*/ 16 h 230"/>
                    <a:gd name="T52" fmla="*/ 57 w 324"/>
                    <a:gd name="T53" fmla="*/ 16 h 230"/>
                    <a:gd name="T54" fmla="*/ 70 w 324"/>
                    <a:gd name="T55" fmla="*/ 20 h 230"/>
                    <a:gd name="T56" fmla="*/ 84 w 324"/>
                    <a:gd name="T57" fmla="*/ 27 h 230"/>
                    <a:gd name="T58" fmla="*/ 95 w 324"/>
                    <a:gd name="T59" fmla="*/ 33 h 230"/>
                    <a:gd name="T60" fmla="*/ 112 w 324"/>
                    <a:gd name="T61" fmla="*/ 43 h 230"/>
                    <a:gd name="T62" fmla="*/ 136 w 324"/>
                    <a:gd name="T63" fmla="*/ 56 h 230"/>
                    <a:gd name="T64" fmla="*/ 159 w 324"/>
                    <a:gd name="T65" fmla="*/ 70 h 230"/>
                    <a:gd name="T66" fmla="*/ 182 w 324"/>
                    <a:gd name="T67" fmla="*/ 85 h 230"/>
                    <a:gd name="T68" fmla="*/ 213 w 324"/>
                    <a:gd name="T69" fmla="*/ 106 h 230"/>
                    <a:gd name="T70" fmla="*/ 248 w 324"/>
                    <a:gd name="T71" fmla="*/ 139 h 230"/>
                    <a:gd name="T72" fmla="*/ 281 w 324"/>
                    <a:gd name="T73" fmla="*/ 174 h 230"/>
                    <a:gd name="T74" fmla="*/ 309 w 324"/>
                    <a:gd name="T75" fmla="*/ 211 h 230"/>
                    <a:gd name="T76" fmla="*/ 322 w 324"/>
                    <a:gd name="T77" fmla="*/ 230 h 230"/>
                    <a:gd name="T78" fmla="*/ 324 w 324"/>
                    <a:gd name="T79" fmla="*/ 229 h 230"/>
                    <a:gd name="T80" fmla="*/ 324 w 324"/>
                    <a:gd name="T81" fmla="*/ 229 h 2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230"/>
                    <a:gd name="T125" fmla="*/ 324 w 324"/>
                    <a:gd name="T126" fmla="*/ 230 h 2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230">
                      <a:moveTo>
                        <a:pt x="324" y="229"/>
                      </a:moveTo>
                      <a:lnTo>
                        <a:pt x="311" y="204"/>
                      </a:lnTo>
                      <a:lnTo>
                        <a:pt x="297" y="182"/>
                      </a:lnTo>
                      <a:lnTo>
                        <a:pt x="280" y="160"/>
                      </a:lnTo>
                      <a:lnTo>
                        <a:pt x="263" y="141"/>
                      </a:lnTo>
                      <a:lnTo>
                        <a:pt x="243" y="121"/>
                      </a:lnTo>
                      <a:lnTo>
                        <a:pt x="223" y="103"/>
                      </a:lnTo>
                      <a:lnTo>
                        <a:pt x="201" y="86"/>
                      </a:lnTo>
                      <a:lnTo>
                        <a:pt x="177" y="68"/>
                      </a:lnTo>
                      <a:lnTo>
                        <a:pt x="171" y="64"/>
                      </a:lnTo>
                      <a:lnTo>
                        <a:pt x="165" y="61"/>
                      </a:lnTo>
                      <a:lnTo>
                        <a:pt x="159" y="57"/>
                      </a:lnTo>
                      <a:lnTo>
                        <a:pt x="153" y="53"/>
                      </a:lnTo>
                      <a:lnTo>
                        <a:pt x="147" y="50"/>
                      </a:lnTo>
                      <a:lnTo>
                        <a:pt x="141" y="46"/>
                      </a:lnTo>
                      <a:lnTo>
                        <a:pt x="136" y="43"/>
                      </a:lnTo>
                      <a:lnTo>
                        <a:pt x="130" y="38"/>
                      </a:lnTo>
                      <a:lnTo>
                        <a:pt x="126" y="35"/>
                      </a:lnTo>
                      <a:lnTo>
                        <a:pt x="123" y="32"/>
                      </a:lnTo>
                      <a:lnTo>
                        <a:pt x="118" y="29"/>
                      </a:lnTo>
                      <a:lnTo>
                        <a:pt x="112" y="25"/>
                      </a:lnTo>
                      <a:lnTo>
                        <a:pt x="107" y="22"/>
                      </a:lnTo>
                      <a:lnTo>
                        <a:pt x="102" y="19"/>
                      </a:lnTo>
                      <a:lnTo>
                        <a:pt x="97" y="17"/>
                      </a:lnTo>
                      <a:lnTo>
                        <a:pt x="93" y="16"/>
                      </a:lnTo>
                      <a:lnTo>
                        <a:pt x="89" y="14"/>
                      </a:lnTo>
                      <a:lnTo>
                        <a:pt x="84" y="12"/>
                      </a:lnTo>
                      <a:lnTo>
                        <a:pt x="80" y="10"/>
                      </a:lnTo>
                      <a:lnTo>
                        <a:pt x="75" y="8"/>
                      </a:lnTo>
                      <a:lnTo>
                        <a:pt x="72" y="6"/>
                      </a:lnTo>
                      <a:lnTo>
                        <a:pt x="67" y="4"/>
                      </a:lnTo>
                      <a:lnTo>
                        <a:pt x="62" y="2"/>
                      </a:lnTo>
                      <a:lnTo>
                        <a:pt x="56" y="0"/>
                      </a:lnTo>
                      <a:lnTo>
                        <a:pt x="50" y="0"/>
                      </a:lnTo>
                      <a:lnTo>
                        <a:pt x="44" y="2"/>
                      </a:lnTo>
                      <a:lnTo>
                        <a:pt x="36" y="4"/>
                      </a:lnTo>
                      <a:lnTo>
                        <a:pt x="29" y="7"/>
                      </a:lnTo>
                      <a:lnTo>
                        <a:pt x="22" y="10"/>
                      </a:lnTo>
                      <a:lnTo>
                        <a:pt x="16" y="13"/>
                      </a:lnTo>
                      <a:lnTo>
                        <a:pt x="9" y="16"/>
                      </a:lnTo>
                      <a:lnTo>
                        <a:pt x="3" y="18"/>
                      </a:lnTo>
                      <a:lnTo>
                        <a:pt x="1" y="20"/>
                      </a:lnTo>
                      <a:lnTo>
                        <a:pt x="0" y="22"/>
                      </a:lnTo>
                      <a:lnTo>
                        <a:pt x="0" y="25"/>
                      </a:lnTo>
                      <a:lnTo>
                        <a:pt x="2" y="26"/>
                      </a:lnTo>
                      <a:lnTo>
                        <a:pt x="8" y="25"/>
                      </a:lnTo>
                      <a:lnTo>
                        <a:pt x="14" y="23"/>
                      </a:lnTo>
                      <a:lnTo>
                        <a:pt x="20" y="21"/>
                      </a:lnTo>
                      <a:lnTo>
                        <a:pt x="26" y="20"/>
                      </a:lnTo>
                      <a:lnTo>
                        <a:pt x="33" y="18"/>
                      </a:lnTo>
                      <a:lnTo>
                        <a:pt x="39" y="17"/>
                      </a:lnTo>
                      <a:lnTo>
                        <a:pt x="45" y="16"/>
                      </a:lnTo>
                      <a:lnTo>
                        <a:pt x="51" y="15"/>
                      </a:lnTo>
                      <a:lnTo>
                        <a:pt x="57" y="16"/>
                      </a:lnTo>
                      <a:lnTo>
                        <a:pt x="63" y="17"/>
                      </a:lnTo>
                      <a:lnTo>
                        <a:pt x="70" y="20"/>
                      </a:lnTo>
                      <a:lnTo>
                        <a:pt x="76" y="23"/>
                      </a:lnTo>
                      <a:lnTo>
                        <a:pt x="84" y="27"/>
                      </a:lnTo>
                      <a:lnTo>
                        <a:pt x="90" y="30"/>
                      </a:lnTo>
                      <a:lnTo>
                        <a:pt x="95" y="33"/>
                      </a:lnTo>
                      <a:lnTo>
                        <a:pt x="100" y="36"/>
                      </a:lnTo>
                      <a:lnTo>
                        <a:pt x="112" y="43"/>
                      </a:lnTo>
                      <a:lnTo>
                        <a:pt x="124" y="50"/>
                      </a:lnTo>
                      <a:lnTo>
                        <a:pt x="136" y="56"/>
                      </a:lnTo>
                      <a:lnTo>
                        <a:pt x="148" y="63"/>
                      </a:lnTo>
                      <a:lnTo>
                        <a:pt x="159" y="70"/>
                      </a:lnTo>
                      <a:lnTo>
                        <a:pt x="171" y="77"/>
                      </a:lnTo>
                      <a:lnTo>
                        <a:pt x="182" y="85"/>
                      </a:lnTo>
                      <a:lnTo>
                        <a:pt x="193" y="92"/>
                      </a:lnTo>
                      <a:lnTo>
                        <a:pt x="213" y="106"/>
                      </a:lnTo>
                      <a:lnTo>
                        <a:pt x="231" y="122"/>
                      </a:lnTo>
                      <a:lnTo>
                        <a:pt x="248" y="139"/>
                      </a:lnTo>
                      <a:lnTo>
                        <a:pt x="265" y="156"/>
                      </a:lnTo>
                      <a:lnTo>
                        <a:pt x="281" y="174"/>
                      </a:lnTo>
                      <a:lnTo>
                        <a:pt x="296" y="192"/>
                      </a:lnTo>
                      <a:lnTo>
                        <a:pt x="309" y="211"/>
                      </a:lnTo>
                      <a:lnTo>
                        <a:pt x="322" y="230"/>
                      </a:lnTo>
                      <a:lnTo>
                        <a:pt x="324" y="229"/>
                      </a:lnTo>
                      <a:close/>
                    </a:path>
                  </a:pathLst>
                </a:custGeom>
                <a:solidFill>
                  <a:srgbClr val="000000"/>
                </a:solidFill>
                <a:ln w="9525">
                  <a:noFill/>
                  <a:round/>
                  <a:headEnd/>
                  <a:tailEnd/>
                </a:ln>
              </p:spPr>
              <p:txBody>
                <a:bodyPr/>
                <a:lstStyle/>
                <a:p>
                  <a:endParaRPr lang="en-US">
                    <a:solidFill>
                      <a:srgbClr val="000000"/>
                    </a:solidFill>
                  </a:endParaRPr>
                </a:p>
              </p:txBody>
            </p:sp>
            <p:sp>
              <p:nvSpPr>
                <p:cNvPr id="25764" name="Freeform 262"/>
                <p:cNvSpPr>
                  <a:spLocks/>
                </p:cNvSpPr>
                <p:nvPr/>
              </p:nvSpPr>
              <p:spPr bwMode="auto">
                <a:xfrm>
                  <a:off x="5770" y="2826"/>
                  <a:ext cx="113" cy="252"/>
                </a:xfrm>
                <a:custGeom>
                  <a:avLst/>
                  <a:gdLst>
                    <a:gd name="T0" fmla="*/ 1 w 113"/>
                    <a:gd name="T1" fmla="*/ 252 h 252"/>
                    <a:gd name="T2" fmla="*/ 8 w 113"/>
                    <a:gd name="T3" fmla="*/ 234 h 252"/>
                    <a:gd name="T4" fmla="*/ 14 w 113"/>
                    <a:gd name="T5" fmla="*/ 216 h 252"/>
                    <a:gd name="T6" fmla="*/ 19 w 113"/>
                    <a:gd name="T7" fmla="*/ 197 h 252"/>
                    <a:gd name="T8" fmla="*/ 25 w 113"/>
                    <a:gd name="T9" fmla="*/ 179 h 252"/>
                    <a:gd name="T10" fmla="*/ 30 w 113"/>
                    <a:gd name="T11" fmla="*/ 161 h 252"/>
                    <a:gd name="T12" fmla="*/ 36 w 113"/>
                    <a:gd name="T13" fmla="*/ 141 h 252"/>
                    <a:gd name="T14" fmla="*/ 42 w 113"/>
                    <a:gd name="T15" fmla="*/ 123 h 252"/>
                    <a:gd name="T16" fmla="*/ 49 w 113"/>
                    <a:gd name="T17" fmla="*/ 104 h 252"/>
                    <a:gd name="T18" fmla="*/ 52 w 113"/>
                    <a:gd name="T19" fmla="*/ 95 h 252"/>
                    <a:gd name="T20" fmla="*/ 57 w 113"/>
                    <a:gd name="T21" fmla="*/ 87 h 252"/>
                    <a:gd name="T22" fmla="*/ 63 w 113"/>
                    <a:gd name="T23" fmla="*/ 80 h 252"/>
                    <a:gd name="T24" fmla="*/ 69 w 113"/>
                    <a:gd name="T25" fmla="*/ 71 h 252"/>
                    <a:gd name="T26" fmla="*/ 75 w 113"/>
                    <a:gd name="T27" fmla="*/ 64 h 252"/>
                    <a:gd name="T28" fmla="*/ 81 w 113"/>
                    <a:gd name="T29" fmla="*/ 57 h 252"/>
                    <a:gd name="T30" fmla="*/ 89 w 113"/>
                    <a:gd name="T31" fmla="*/ 50 h 252"/>
                    <a:gd name="T32" fmla="*/ 95 w 113"/>
                    <a:gd name="T33" fmla="*/ 42 h 252"/>
                    <a:gd name="T34" fmla="*/ 102 w 113"/>
                    <a:gd name="T35" fmla="*/ 32 h 252"/>
                    <a:gd name="T36" fmla="*/ 109 w 113"/>
                    <a:gd name="T37" fmla="*/ 24 h 252"/>
                    <a:gd name="T38" fmla="*/ 113 w 113"/>
                    <a:gd name="T39" fmla="*/ 15 h 252"/>
                    <a:gd name="T40" fmla="*/ 111 w 113"/>
                    <a:gd name="T41" fmla="*/ 4 h 252"/>
                    <a:gd name="T42" fmla="*/ 106 w 113"/>
                    <a:gd name="T43" fmla="*/ 0 h 252"/>
                    <a:gd name="T44" fmla="*/ 98 w 113"/>
                    <a:gd name="T45" fmla="*/ 1 h 252"/>
                    <a:gd name="T46" fmla="*/ 91 w 113"/>
                    <a:gd name="T47" fmla="*/ 6 h 252"/>
                    <a:gd name="T48" fmla="*/ 89 w 113"/>
                    <a:gd name="T49" fmla="*/ 11 h 252"/>
                    <a:gd name="T50" fmla="*/ 84 w 113"/>
                    <a:gd name="T51" fmla="*/ 25 h 252"/>
                    <a:gd name="T52" fmla="*/ 75 w 113"/>
                    <a:gd name="T53" fmla="*/ 38 h 252"/>
                    <a:gd name="T54" fmla="*/ 64 w 113"/>
                    <a:gd name="T55" fmla="*/ 50 h 252"/>
                    <a:gd name="T56" fmla="*/ 53 w 113"/>
                    <a:gd name="T57" fmla="*/ 61 h 252"/>
                    <a:gd name="T58" fmla="*/ 46 w 113"/>
                    <a:gd name="T59" fmla="*/ 72 h 252"/>
                    <a:gd name="T60" fmla="*/ 40 w 113"/>
                    <a:gd name="T61" fmla="*/ 84 h 252"/>
                    <a:gd name="T62" fmla="*/ 35 w 113"/>
                    <a:gd name="T63" fmla="*/ 95 h 252"/>
                    <a:gd name="T64" fmla="*/ 32 w 113"/>
                    <a:gd name="T65" fmla="*/ 107 h 252"/>
                    <a:gd name="T66" fmla="*/ 24 w 113"/>
                    <a:gd name="T67" fmla="*/ 143 h 252"/>
                    <a:gd name="T68" fmla="*/ 18 w 113"/>
                    <a:gd name="T69" fmla="*/ 180 h 252"/>
                    <a:gd name="T70" fmla="*/ 11 w 113"/>
                    <a:gd name="T71" fmla="*/ 216 h 252"/>
                    <a:gd name="T72" fmla="*/ 0 w 113"/>
                    <a:gd name="T73" fmla="*/ 252 h 252"/>
                    <a:gd name="T74" fmla="*/ 0 w 113"/>
                    <a:gd name="T75" fmla="*/ 252 h 252"/>
                    <a:gd name="T76" fmla="*/ 1 w 113"/>
                    <a:gd name="T77" fmla="*/ 252 h 252"/>
                    <a:gd name="T78" fmla="*/ 1 w 113"/>
                    <a:gd name="T79" fmla="*/ 252 h 252"/>
                    <a:gd name="T80" fmla="*/ 1 w 113"/>
                    <a:gd name="T81" fmla="*/ 252 h 252"/>
                    <a:gd name="T82" fmla="*/ 1 w 113"/>
                    <a:gd name="T83" fmla="*/ 252 h 2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3"/>
                    <a:gd name="T127" fmla="*/ 0 h 252"/>
                    <a:gd name="T128" fmla="*/ 113 w 113"/>
                    <a:gd name="T129" fmla="*/ 252 h 2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3" h="252">
                      <a:moveTo>
                        <a:pt x="1" y="252"/>
                      </a:moveTo>
                      <a:lnTo>
                        <a:pt x="8" y="234"/>
                      </a:lnTo>
                      <a:lnTo>
                        <a:pt x="14" y="216"/>
                      </a:lnTo>
                      <a:lnTo>
                        <a:pt x="19" y="197"/>
                      </a:lnTo>
                      <a:lnTo>
                        <a:pt x="25" y="179"/>
                      </a:lnTo>
                      <a:lnTo>
                        <a:pt x="30" y="161"/>
                      </a:lnTo>
                      <a:lnTo>
                        <a:pt x="36" y="141"/>
                      </a:lnTo>
                      <a:lnTo>
                        <a:pt x="42" y="123"/>
                      </a:lnTo>
                      <a:lnTo>
                        <a:pt x="49" y="104"/>
                      </a:lnTo>
                      <a:lnTo>
                        <a:pt x="52" y="95"/>
                      </a:lnTo>
                      <a:lnTo>
                        <a:pt x="57" y="87"/>
                      </a:lnTo>
                      <a:lnTo>
                        <a:pt x="63" y="80"/>
                      </a:lnTo>
                      <a:lnTo>
                        <a:pt x="69" y="71"/>
                      </a:lnTo>
                      <a:lnTo>
                        <a:pt x="75" y="64"/>
                      </a:lnTo>
                      <a:lnTo>
                        <a:pt x="81" y="57"/>
                      </a:lnTo>
                      <a:lnTo>
                        <a:pt x="89" y="50"/>
                      </a:lnTo>
                      <a:lnTo>
                        <a:pt x="95" y="42"/>
                      </a:lnTo>
                      <a:lnTo>
                        <a:pt x="102" y="32"/>
                      </a:lnTo>
                      <a:lnTo>
                        <a:pt x="109" y="24"/>
                      </a:lnTo>
                      <a:lnTo>
                        <a:pt x="113" y="15"/>
                      </a:lnTo>
                      <a:lnTo>
                        <a:pt x="111" y="4"/>
                      </a:lnTo>
                      <a:lnTo>
                        <a:pt x="106" y="0"/>
                      </a:lnTo>
                      <a:lnTo>
                        <a:pt x="98" y="1"/>
                      </a:lnTo>
                      <a:lnTo>
                        <a:pt x="91" y="6"/>
                      </a:lnTo>
                      <a:lnTo>
                        <a:pt x="89" y="11"/>
                      </a:lnTo>
                      <a:lnTo>
                        <a:pt x="84" y="25"/>
                      </a:lnTo>
                      <a:lnTo>
                        <a:pt x="75" y="38"/>
                      </a:lnTo>
                      <a:lnTo>
                        <a:pt x="64" y="50"/>
                      </a:lnTo>
                      <a:lnTo>
                        <a:pt x="53" y="61"/>
                      </a:lnTo>
                      <a:lnTo>
                        <a:pt x="46" y="72"/>
                      </a:lnTo>
                      <a:lnTo>
                        <a:pt x="40" y="84"/>
                      </a:lnTo>
                      <a:lnTo>
                        <a:pt x="35" y="95"/>
                      </a:lnTo>
                      <a:lnTo>
                        <a:pt x="32" y="107"/>
                      </a:lnTo>
                      <a:lnTo>
                        <a:pt x="24" y="143"/>
                      </a:lnTo>
                      <a:lnTo>
                        <a:pt x="18" y="180"/>
                      </a:lnTo>
                      <a:lnTo>
                        <a:pt x="11" y="216"/>
                      </a:lnTo>
                      <a:lnTo>
                        <a:pt x="0" y="252"/>
                      </a:lnTo>
                      <a:lnTo>
                        <a:pt x="1" y="252"/>
                      </a:lnTo>
                      <a:close/>
                    </a:path>
                  </a:pathLst>
                </a:custGeom>
                <a:solidFill>
                  <a:srgbClr val="000000"/>
                </a:solidFill>
                <a:ln w="9525">
                  <a:noFill/>
                  <a:round/>
                  <a:headEnd/>
                  <a:tailEnd/>
                </a:ln>
              </p:spPr>
              <p:txBody>
                <a:bodyPr/>
                <a:lstStyle/>
                <a:p>
                  <a:endParaRPr lang="en-US">
                    <a:solidFill>
                      <a:srgbClr val="000000"/>
                    </a:solidFill>
                  </a:endParaRPr>
                </a:p>
              </p:txBody>
            </p:sp>
            <p:sp>
              <p:nvSpPr>
                <p:cNvPr id="25765" name="Freeform 263"/>
                <p:cNvSpPr>
                  <a:spLocks/>
                </p:cNvSpPr>
                <p:nvPr/>
              </p:nvSpPr>
              <p:spPr bwMode="auto">
                <a:xfrm>
                  <a:off x="4920" y="3036"/>
                  <a:ext cx="67" cy="214"/>
                </a:xfrm>
                <a:custGeom>
                  <a:avLst/>
                  <a:gdLst>
                    <a:gd name="T0" fmla="*/ 26 w 67"/>
                    <a:gd name="T1" fmla="*/ 213 h 214"/>
                    <a:gd name="T2" fmla="*/ 19 w 67"/>
                    <a:gd name="T3" fmla="*/ 187 h 214"/>
                    <a:gd name="T4" fmla="*/ 16 w 67"/>
                    <a:gd name="T5" fmla="*/ 146 h 214"/>
                    <a:gd name="T6" fmla="*/ 17 w 67"/>
                    <a:gd name="T7" fmla="*/ 105 h 214"/>
                    <a:gd name="T8" fmla="*/ 23 w 67"/>
                    <a:gd name="T9" fmla="*/ 79 h 214"/>
                    <a:gd name="T10" fmla="*/ 29 w 67"/>
                    <a:gd name="T11" fmla="*/ 69 h 214"/>
                    <a:gd name="T12" fmla="*/ 38 w 67"/>
                    <a:gd name="T13" fmla="*/ 60 h 214"/>
                    <a:gd name="T14" fmla="*/ 46 w 67"/>
                    <a:gd name="T15" fmla="*/ 51 h 214"/>
                    <a:gd name="T16" fmla="*/ 55 w 67"/>
                    <a:gd name="T17" fmla="*/ 42 h 214"/>
                    <a:gd name="T18" fmla="*/ 62 w 67"/>
                    <a:gd name="T19" fmla="*/ 33 h 214"/>
                    <a:gd name="T20" fmla="*/ 66 w 67"/>
                    <a:gd name="T21" fmla="*/ 23 h 214"/>
                    <a:gd name="T22" fmla="*/ 67 w 67"/>
                    <a:gd name="T23" fmla="*/ 13 h 214"/>
                    <a:gd name="T24" fmla="*/ 63 w 67"/>
                    <a:gd name="T25" fmla="*/ 2 h 214"/>
                    <a:gd name="T26" fmla="*/ 60 w 67"/>
                    <a:gd name="T27" fmla="*/ 0 h 214"/>
                    <a:gd name="T28" fmla="*/ 55 w 67"/>
                    <a:gd name="T29" fmla="*/ 1 h 214"/>
                    <a:gd name="T30" fmla="*/ 50 w 67"/>
                    <a:gd name="T31" fmla="*/ 5 h 214"/>
                    <a:gd name="T32" fmla="*/ 47 w 67"/>
                    <a:gd name="T33" fmla="*/ 9 h 214"/>
                    <a:gd name="T34" fmla="*/ 46 w 67"/>
                    <a:gd name="T35" fmla="*/ 24 h 214"/>
                    <a:gd name="T36" fmla="*/ 40 w 67"/>
                    <a:gd name="T37" fmla="*/ 38 h 214"/>
                    <a:gd name="T38" fmla="*/ 32 w 67"/>
                    <a:gd name="T39" fmla="*/ 51 h 214"/>
                    <a:gd name="T40" fmla="*/ 22 w 67"/>
                    <a:gd name="T41" fmla="*/ 64 h 214"/>
                    <a:gd name="T42" fmla="*/ 16 w 67"/>
                    <a:gd name="T43" fmla="*/ 76 h 214"/>
                    <a:gd name="T44" fmla="*/ 11 w 67"/>
                    <a:gd name="T45" fmla="*/ 88 h 214"/>
                    <a:gd name="T46" fmla="*/ 7 w 67"/>
                    <a:gd name="T47" fmla="*/ 101 h 214"/>
                    <a:gd name="T48" fmla="*/ 5 w 67"/>
                    <a:gd name="T49" fmla="*/ 114 h 214"/>
                    <a:gd name="T50" fmla="*/ 2 w 67"/>
                    <a:gd name="T51" fmla="*/ 126 h 214"/>
                    <a:gd name="T52" fmla="*/ 0 w 67"/>
                    <a:gd name="T53" fmla="*/ 139 h 214"/>
                    <a:gd name="T54" fmla="*/ 0 w 67"/>
                    <a:gd name="T55" fmla="*/ 153 h 214"/>
                    <a:gd name="T56" fmla="*/ 2 w 67"/>
                    <a:gd name="T57" fmla="*/ 165 h 214"/>
                    <a:gd name="T58" fmla="*/ 7 w 67"/>
                    <a:gd name="T59" fmla="*/ 177 h 214"/>
                    <a:gd name="T60" fmla="*/ 12 w 67"/>
                    <a:gd name="T61" fmla="*/ 189 h 214"/>
                    <a:gd name="T62" fmla="*/ 18 w 67"/>
                    <a:gd name="T63" fmla="*/ 202 h 214"/>
                    <a:gd name="T64" fmla="*/ 24 w 67"/>
                    <a:gd name="T65" fmla="*/ 214 h 214"/>
                    <a:gd name="T66" fmla="*/ 26 w 67"/>
                    <a:gd name="T67" fmla="*/ 214 h 214"/>
                    <a:gd name="T68" fmla="*/ 26 w 67"/>
                    <a:gd name="T69" fmla="*/ 213 h 214"/>
                    <a:gd name="T70" fmla="*/ 26 w 67"/>
                    <a:gd name="T71" fmla="*/ 213 h 214"/>
                    <a:gd name="T72" fmla="*/ 26 w 67"/>
                    <a:gd name="T73" fmla="*/ 213 h 214"/>
                    <a:gd name="T74" fmla="*/ 26 w 67"/>
                    <a:gd name="T75" fmla="*/ 213 h 2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214"/>
                    <a:gd name="T116" fmla="*/ 67 w 67"/>
                    <a:gd name="T117" fmla="*/ 214 h 2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214">
                      <a:moveTo>
                        <a:pt x="26" y="213"/>
                      </a:moveTo>
                      <a:lnTo>
                        <a:pt x="19" y="187"/>
                      </a:lnTo>
                      <a:lnTo>
                        <a:pt x="16" y="146"/>
                      </a:lnTo>
                      <a:lnTo>
                        <a:pt x="17" y="105"/>
                      </a:lnTo>
                      <a:lnTo>
                        <a:pt x="23" y="79"/>
                      </a:lnTo>
                      <a:lnTo>
                        <a:pt x="29" y="69"/>
                      </a:lnTo>
                      <a:lnTo>
                        <a:pt x="38" y="60"/>
                      </a:lnTo>
                      <a:lnTo>
                        <a:pt x="46" y="51"/>
                      </a:lnTo>
                      <a:lnTo>
                        <a:pt x="55" y="42"/>
                      </a:lnTo>
                      <a:lnTo>
                        <a:pt x="62" y="33"/>
                      </a:lnTo>
                      <a:lnTo>
                        <a:pt x="66" y="23"/>
                      </a:lnTo>
                      <a:lnTo>
                        <a:pt x="67" y="13"/>
                      </a:lnTo>
                      <a:lnTo>
                        <a:pt x="63" y="2"/>
                      </a:lnTo>
                      <a:lnTo>
                        <a:pt x="60" y="0"/>
                      </a:lnTo>
                      <a:lnTo>
                        <a:pt x="55" y="1"/>
                      </a:lnTo>
                      <a:lnTo>
                        <a:pt x="50" y="5"/>
                      </a:lnTo>
                      <a:lnTo>
                        <a:pt x="47" y="9"/>
                      </a:lnTo>
                      <a:lnTo>
                        <a:pt x="46" y="24"/>
                      </a:lnTo>
                      <a:lnTo>
                        <a:pt x="40" y="38"/>
                      </a:lnTo>
                      <a:lnTo>
                        <a:pt x="32" y="51"/>
                      </a:lnTo>
                      <a:lnTo>
                        <a:pt x="22" y="64"/>
                      </a:lnTo>
                      <a:lnTo>
                        <a:pt x="16" y="76"/>
                      </a:lnTo>
                      <a:lnTo>
                        <a:pt x="11" y="88"/>
                      </a:lnTo>
                      <a:lnTo>
                        <a:pt x="7" y="101"/>
                      </a:lnTo>
                      <a:lnTo>
                        <a:pt x="5" y="114"/>
                      </a:lnTo>
                      <a:lnTo>
                        <a:pt x="2" y="126"/>
                      </a:lnTo>
                      <a:lnTo>
                        <a:pt x="0" y="139"/>
                      </a:lnTo>
                      <a:lnTo>
                        <a:pt x="0" y="153"/>
                      </a:lnTo>
                      <a:lnTo>
                        <a:pt x="2" y="165"/>
                      </a:lnTo>
                      <a:lnTo>
                        <a:pt x="7" y="177"/>
                      </a:lnTo>
                      <a:lnTo>
                        <a:pt x="12" y="189"/>
                      </a:lnTo>
                      <a:lnTo>
                        <a:pt x="18" y="202"/>
                      </a:lnTo>
                      <a:lnTo>
                        <a:pt x="24" y="214"/>
                      </a:lnTo>
                      <a:lnTo>
                        <a:pt x="26" y="214"/>
                      </a:lnTo>
                      <a:lnTo>
                        <a:pt x="26" y="213"/>
                      </a:lnTo>
                      <a:close/>
                    </a:path>
                  </a:pathLst>
                </a:custGeom>
                <a:solidFill>
                  <a:srgbClr val="000000"/>
                </a:solidFill>
                <a:ln w="9525">
                  <a:noFill/>
                  <a:round/>
                  <a:headEnd/>
                  <a:tailEnd/>
                </a:ln>
              </p:spPr>
              <p:txBody>
                <a:bodyPr/>
                <a:lstStyle/>
                <a:p>
                  <a:endParaRPr lang="en-US">
                    <a:solidFill>
                      <a:srgbClr val="000000"/>
                    </a:solidFill>
                  </a:endParaRPr>
                </a:p>
              </p:txBody>
            </p:sp>
            <p:sp>
              <p:nvSpPr>
                <p:cNvPr id="25766" name="Freeform 264"/>
                <p:cNvSpPr>
                  <a:spLocks/>
                </p:cNvSpPr>
                <p:nvPr/>
              </p:nvSpPr>
              <p:spPr bwMode="auto">
                <a:xfrm>
                  <a:off x="4803" y="3409"/>
                  <a:ext cx="118" cy="19"/>
                </a:xfrm>
                <a:custGeom>
                  <a:avLst/>
                  <a:gdLst>
                    <a:gd name="T0" fmla="*/ 0 w 118"/>
                    <a:gd name="T1" fmla="*/ 2 h 19"/>
                    <a:gd name="T2" fmla="*/ 13 w 118"/>
                    <a:gd name="T3" fmla="*/ 11 h 19"/>
                    <a:gd name="T4" fmla="*/ 27 w 118"/>
                    <a:gd name="T5" fmla="*/ 17 h 19"/>
                    <a:gd name="T6" fmla="*/ 41 w 118"/>
                    <a:gd name="T7" fmla="*/ 19 h 19"/>
                    <a:gd name="T8" fmla="*/ 56 w 118"/>
                    <a:gd name="T9" fmla="*/ 19 h 19"/>
                    <a:gd name="T10" fmla="*/ 72 w 118"/>
                    <a:gd name="T11" fmla="*/ 17 h 19"/>
                    <a:gd name="T12" fmla="*/ 87 w 118"/>
                    <a:gd name="T13" fmla="*/ 14 h 19"/>
                    <a:gd name="T14" fmla="*/ 102 w 118"/>
                    <a:gd name="T15" fmla="*/ 9 h 19"/>
                    <a:gd name="T16" fmla="*/ 117 w 118"/>
                    <a:gd name="T17" fmla="*/ 3 h 19"/>
                    <a:gd name="T18" fmla="*/ 118 w 118"/>
                    <a:gd name="T19" fmla="*/ 2 h 19"/>
                    <a:gd name="T20" fmla="*/ 118 w 118"/>
                    <a:gd name="T21" fmla="*/ 1 h 19"/>
                    <a:gd name="T22" fmla="*/ 118 w 118"/>
                    <a:gd name="T23" fmla="*/ 0 h 19"/>
                    <a:gd name="T24" fmla="*/ 118 w 118"/>
                    <a:gd name="T25" fmla="*/ 0 h 19"/>
                    <a:gd name="T26" fmla="*/ 102 w 118"/>
                    <a:gd name="T27" fmla="*/ 4 h 19"/>
                    <a:gd name="T28" fmla="*/ 88 w 118"/>
                    <a:gd name="T29" fmla="*/ 8 h 19"/>
                    <a:gd name="T30" fmla="*/ 73 w 118"/>
                    <a:gd name="T31" fmla="*/ 11 h 19"/>
                    <a:gd name="T32" fmla="*/ 60 w 118"/>
                    <a:gd name="T33" fmla="*/ 12 h 19"/>
                    <a:gd name="T34" fmla="*/ 45 w 118"/>
                    <a:gd name="T35" fmla="*/ 12 h 19"/>
                    <a:gd name="T36" fmla="*/ 31 w 118"/>
                    <a:gd name="T37" fmla="*/ 11 h 19"/>
                    <a:gd name="T38" fmla="*/ 16 w 118"/>
                    <a:gd name="T39" fmla="*/ 7 h 19"/>
                    <a:gd name="T40" fmla="*/ 0 w 118"/>
                    <a:gd name="T41" fmla="*/ 1 h 19"/>
                    <a:gd name="T42" fmla="*/ 0 w 118"/>
                    <a:gd name="T43" fmla="*/ 1 h 19"/>
                    <a:gd name="T44" fmla="*/ 0 w 118"/>
                    <a:gd name="T45" fmla="*/ 1 h 19"/>
                    <a:gd name="T46" fmla="*/ 0 w 118"/>
                    <a:gd name="T47" fmla="*/ 2 h 19"/>
                    <a:gd name="T48" fmla="*/ 0 w 118"/>
                    <a:gd name="T49" fmla="*/ 2 h 19"/>
                    <a:gd name="T50" fmla="*/ 0 w 118"/>
                    <a:gd name="T51" fmla="*/ 2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9"/>
                    <a:gd name="T80" fmla="*/ 118 w 118"/>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9">
                      <a:moveTo>
                        <a:pt x="0" y="2"/>
                      </a:moveTo>
                      <a:lnTo>
                        <a:pt x="13" y="11"/>
                      </a:lnTo>
                      <a:lnTo>
                        <a:pt x="27" y="17"/>
                      </a:lnTo>
                      <a:lnTo>
                        <a:pt x="41" y="19"/>
                      </a:lnTo>
                      <a:lnTo>
                        <a:pt x="56" y="19"/>
                      </a:lnTo>
                      <a:lnTo>
                        <a:pt x="72" y="17"/>
                      </a:lnTo>
                      <a:lnTo>
                        <a:pt x="87" y="14"/>
                      </a:lnTo>
                      <a:lnTo>
                        <a:pt x="102" y="9"/>
                      </a:lnTo>
                      <a:lnTo>
                        <a:pt x="117" y="3"/>
                      </a:lnTo>
                      <a:lnTo>
                        <a:pt x="118" y="2"/>
                      </a:lnTo>
                      <a:lnTo>
                        <a:pt x="118" y="1"/>
                      </a:lnTo>
                      <a:lnTo>
                        <a:pt x="118" y="0"/>
                      </a:lnTo>
                      <a:lnTo>
                        <a:pt x="102" y="4"/>
                      </a:lnTo>
                      <a:lnTo>
                        <a:pt x="88" y="8"/>
                      </a:lnTo>
                      <a:lnTo>
                        <a:pt x="73" y="11"/>
                      </a:lnTo>
                      <a:lnTo>
                        <a:pt x="60" y="12"/>
                      </a:lnTo>
                      <a:lnTo>
                        <a:pt x="45" y="12"/>
                      </a:lnTo>
                      <a:lnTo>
                        <a:pt x="31" y="11"/>
                      </a:lnTo>
                      <a:lnTo>
                        <a:pt x="16" y="7"/>
                      </a:lnTo>
                      <a:lnTo>
                        <a:pt x="0" y="1"/>
                      </a:lnTo>
                      <a:lnTo>
                        <a:pt x="0" y="2"/>
                      </a:lnTo>
                      <a:close/>
                    </a:path>
                  </a:pathLst>
                </a:custGeom>
                <a:solidFill>
                  <a:srgbClr val="000000"/>
                </a:solidFill>
                <a:ln w="9525">
                  <a:noFill/>
                  <a:round/>
                  <a:headEnd/>
                  <a:tailEnd/>
                </a:ln>
              </p:spPr>
              <p:txBody>
                <a:bodyPr/>
                <a:lstStyle/>
                <a:p>
                  <a:endParaRPr lang="en-US">
                    <a:solidFill>
                      <a:srgbClr val="000000"/>
                    </a:solidFill>
                  </a:endParaRPr>
                </a:p>
              </p:txBody>
            </p:sp>
            <p:sp>
              <p:nvSpPr>
                <p:cNvPr id="25767" name="Freeform 265"/>
                <p:cNvSpPr>
                  <a:spLocks/>
                </p:cNvSpPr>
                <p:nvPr/>
              </p:nvSpPr>
              <p:spPr bwMode="auto">
                <a:xfrm>
                  <a:off x="4588" y="3364"/>
                  <a:ext cx="149" cy="31"/>
                </a:xfrm>
                <a:custGeom>
                  <a:avLst/>
                  <a:gdLst>
                    <a:gd name="T0" fmla="*/ 0 w 149"/>
                    <a:gd name="T1" fmla="*/ 0 h 31"/>
                    <a:gd name="T2" fmla="*/ 15 w 149"/>
                    <a:gd name="T3" fmla="*/ 10 h 31"/>
                    <a:gd name="T4" fmla="*/ 31 w 149"/>
                    <a:gd name="T5" fmla="*/ 18 h 31"/>
                    <a:gd name="T6" fmla="*/ 48 w 149"/>
                    <a:gd name="T7" fmla="*/ 24 h 31"/>
                    <a:gd name="T8" fmla="*/ 67 w 149"/>
                    <a:gd name="T9" fmla="*/ 28 h 31"/>
                    <a:gd name="T10" fmla="*/ 85 w 149"/>
                    <a:gd name="T11" fmla="*/ 31 h 31"/>
                    <a:gd name="T12" fmla="*/ 103 w 149"/>
                    <a:gd name="T13" fmla="*/ 31 h 31"/>
                    <a:gd name="T14" fmla="*/ 121 w 149"/>
                    <a:gd name="T15" fmla="*/ 28 h 31"/>
                    <a:gd name="T16" fmla="*/ 141 w 149"/>
                    <a:gd name="T17" fmla="*/ 23 h 31"/>
                    <a:gd name="T18" fmla="*/ 146 w 149"/>
                    <a:gd name="T19" fmla="*/ 20 h 31"/>
                    <a:gd name="T20" fmla="*/ 149 w 149"/>
                    <a:gd name="T21" fmla="*/ 15 h 31"/>
                    <a:gd name="T22" fmla="*/ 149 w 149"/>
                    <a:gd name="T23" fmla="*/ 10 h 31"/>
                    <a:gd name="T24" fmla="*/ 146 w 149"/>
                    <a:gd name="T25" fmla="*/ 7 h 31"/>
                    <a:gd name="T26" fmla="*/ 138 w 149"/>
                    <a:gd name="T27" fmla="*/ 5 h 31"/>
                    <a:gd name="T28" fmla="*/ 130 w 149"/>
                    <a:gd name="T29" fmla="*/ 5 h 31"/>
                    <a:gd name="T30" fmla="*/ 123 w 149"/>
                    <a:gd name="T31" fmla="*/ 5 h 31"/>
                    <a:gd name="T32" fmla="*/ 114 w 149"/>
                    <a:gd name="T33" fmla="*/ 5 h 31"/>
                    <a:gd name="T34" fmla="*/ 105 w 149"/>
                    <a:gd name="T35" fmla="*/ 6 h 31"/>
                    <a:gd name="T36" fmla="*/ 98 w 149"/>
                    <a:gd name="T37" fmla="*/ 7 h 31"/>
                    <a:gd name="T38" fmla="*/ 90 w 149"/>
                    <a:gd name="T39" fmla="*/ 9 h 31"/>
                    <a:gd name="T40" fmla="*/ 82 w 149"/>
                    <a:gd name="T41" fmla="*/ 10 h 31"/>
                    <a:gd name="T42" fmla="*/ 71 w 149"/>
                    <a:gd name="T43" fmla="*/ 11 h 31"/>
                    <a:gd name="T44" fmla="*/ 60 w 149"/>
                    <a:gd name="T45" fmla="*/ 11 h 31"/>
                    <a:gd name="T46" fmla="*/ 49 w 149"/>
                    <a:gd name="T47" fmla="*/ 11 h 31"/>
                    <a:gd name="T48" fmla="*/ 40 w 149"/>
                    <a:gd name="T49" fmla="*/ 10 h 31"/>
                    <a:gd name="T50" fmla="*/ 29 w 149"/>
                    <a:gd name="T51" fmla="*/ 9 h 31"/>
                    <a:gd name="T52" fmla="*/ 19 w 149"/>
                    <a:gd name="T53" fmla="*/ 7 h 31"/>
                    <a:gd name="T54" fmla="*/ 9 w 149"/>
                    <a:gd name="T55" fmla="*/ 4 h 31"/>
                    <a:gd name="T56" fmla="*/ 0 w 149"/>
                    <a:gd name="T57" fmla="*/ 0 h 31"/>
                    <a:gd name="T58" fmla="*/ 0 w 149"/>
                    <a:gd name="T59" fmla="*/ 0 h 31"/>
                    <a:gd name="T60" fmla="*/ 0 w 149"/>
                    <a:gd name="T61" fmla="*/ 0 h 31"/>
                    <a:gd name="T62" fmla="*/ 0 w 149"/>
                    <a:gd name="T63" fmla="*/ 0 h 31"/>
                    <a:gd name="T64" fmla="*/ 0 w 149"/>
                    <a:gd name="T65" fmla="*/ 0 h 31"/>
                    <a:gd name="T66" fmla="*/ 0 w 149"/>
                    <a:gd name="T67" fmla="*/ 0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9"/>
                    <a:gd name="T103" fmla="*/ 0 h 31"/>
                    <a:gd name="T104" fmla="*/ 149 w 149"/>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9" h="31">
                      <a:moveTo>
                        <a:pt x="0" y="0"/>
                      </a:moveTo>
                      <a:lnTo>
                        <a:pt x="15" y="10"/>
                      </a:lnTo>
                      <a:lnTo>
                        <a:pt x="31" y="18"/>
                      </a:lnTo>
                      <a:lnTo>
                        <a:pt x="48" y="24"/>
                      </a:lnTo>
                      <a:lnTo>
                        <a:pt x="67" y="28"/>
                      </a:lnTo>
                      <a:lnTo>
                        <a:pt x="85" y="31"/>
                      </a:lnTo>
                      <a:lnTo>
                        <a:pt x="103" y="31"/>
                      </a:lnTo>
                      <a:lnTo>
                        <a:pt x="121" y="28"/>
                      </a:lnTo>
                      <a:lnTo>
                        <a:pt x="141" y="23"/>
                      </a:lnTo>
                      <a:lnTo>
                        <a:pt x="146" y="20"/>
                      </a:lnTo>
                      <a:lnTo>
                        <a:pt x="149" y="15"/>
                      </a:lnTo>
                      <a:lnTo>
                        <a:pt x="149" y="10"/>
                      </a:lnTo>
                      <a:lnTo>
                        <a:pt x="146" y="7"/>
                      </a:lnTo>
                      <a:lnTo>
                        <a:pt x="138" y="5"/>
                      </a:lnTo>
                      <a:lnTo>
                        <a:pt x="130" y="5"/>
                      </a:lnTo>
                      <a:lnTo>
                        <a:pt x="123" y="5"/>
                      </a:lnTo>
                      <a:lnTo>
                        <a:pt x="114" y="5"/>
                      </a:lnTo>
                      <a:lnTo>
                        <a:pt x="105" y="6"/>
                      </a:lnTo>
                      <a:lnTo>
                        <a:pt x="98" y="7"/>
                      </a:lnTo>
                      <a:lnTo>
                        <a:pt x="90" y="9"/>
                      </a:lnTo>
                      <a:lnTo>
                        <a:pt x="82" y="10"/>
                      </a:lnTo>
                      <a:lnTo>
                        <a:pt x="71" y="11"/>
                      </a:lnTo>
                      <a:lnTo>
                        <a:pt x="60" y="11"/>
                      </a:lnTo>
                      <a:lnTo>
                        <a:pt x="49" y="11"/>
                      </a:lnTo>
                      <a:lnTo>
                        <a:pt x="40" y="10"/>
                      </a:lnTo>
                      <a:lnTo>
                        <a:pt x="29" y="9"/>
                      </a:lnTo>
                      <a:lnTo>
                        <a:pt x="19" y="7"/>
                      </a:lnTo>
                      <a:lnTo>
                        <a:pt x="9" y="4"/>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768" name="Freeform 266"/>
                <p:cNvSpPr>
                  <a:spLocks/>
                </p:cNvSpPr>
                <p:nvPr/>
              </p:nvSpPr>
              <p:spPr bwMode="auto">
                <a:xfrm>
                  <a:off x="4648" y="3301"/>
                  <a:ext cx="109" cy="56"/>
                </a:xfrm>
                <a:custGeom>
                  <a:avLst/>
                  <a:gdLst>
                    <a:gd name="T0" fmla="*/ 0 w 109"/>
                    <a:gd name="T1" fmla="*/ 0 h 56"/>
                    <a:gd name="T2" fmla="*/ 11 w 109"/>
                    <a:gd name="T3" fmla="*/ 9 h 56"/>
                    <a:gd name="T4" fmla="*/ 22 w 109"/>
                    <a:gd name="T5" fmla="*/ 20 h 56"/>
                    <a:gd name="T6" fmla="*/ 35 w 109"/>
                    <a:gd name="T7" fmla="*/ 29 h 56"/>
                    <a:gd name="T8" fmla="*/ 47 w 109"/>
                    <a:gd name="T9" fmla="*/ 37 h 56"/>
                    <a:gd name="T10" fmla="*/ 60 w 109"/>
                    <a:gd name="T11" fmla="*/ 44 h 56"/>
                    <a:gd name="T12" fmla="*/ 74 w 109"/>
                    <a:gd name="T13" fmla="*/ 50 h 56"/>
                    <a:gd name="T14" fmla="*/ 88 w 109"/>
                    <a:gd name="T15" fmla="*/ 54 h 56"/>
                    <a:gd name="T16" fmla="*/ 104 w 109"/>
                    <a:gd name="T17" fmla="*/ 56 h 56"/>
                    <a:gd name="T18" fmla="*/ 106 w 109"/>
                    <a:gd name="T19" fmla="*/ 55 h 56"/>
                    <a:gd name="T20" fmla="*/ 109 w 109"/>
                    <a:gd name="T21" fmla="*/ 53 h 56"/>
                    <a:gd name="T22" fmla="*/ 109 w 109"/>
                    <a:gd name="T23" fmla="*/ 50 h 56"/>
                    <a:gd name="T24" fmla="*/ 108 w 109"/>
                    <a:gd name="T25" fmla="*/ 48 h 56"/>
                    <a:gd name="T26" fmla="*/ 94 w 109"/>
                    <a:gd name="T27" fmla="*/ 44 h 56"/>
                    <a:gd name="T28" fmla="*/ 80 w 109"/>
                    <a:gd name="T29" fmla="*/ 39 h 56"/>
                    <a:gd name="T30" fmla="*/ 66 w 109"/>
                    <a:gd name="T31" fmla="*/ 34 h 56"/>
                    <a:gd name="T32" fmla="*/ 52 w 109"/>
                    <a:gd name="T33" fmla="*/ 29 h 56"/>
                    <a:gd name="T34" fmla="*/ 38 w 109"/>
                    <a:gd name="T35" fmla="*/ 23 h 56"/>
                    <a:gd name="T36" fmla="*/ 26 w 109"/>
                    <a:gd name="T37" fmla="*/ 16 h 56"/>
                    <a:gd name="T38" fmla="*/ 13 w 109"/>
                    <a:gd name="T39" fmla="*/ 8 h 56"/>
                    <a:gd name="T40" fmla="*/ 2 w 109"/>
                    <a:gd name="T41" fmla="*/ 0 h 56"/>
                    <a:gd name="T42" fmla="*/ 0 w 109"/>
                    <a:gd name="T43" fmla="*/ 0 h 56"/>
                    <a:gd name="T44" fmla="*/ 0 w 109"/>
                    <a:gd name="T45" fmla="*/ 0 h 56"/>
                    <a:gd name="T46" fmla="*/ 0 w 109"/>
                    <a:gd name="T47" fmla="*/ 0 h 56"/>
                    <a:gd name="T48" fmla="*/ 0 w 109"/>
                    <a:gd name="T49" fmla="*/ 0 h 56"/>
                    <a:gd name="T50" fmla="*/ 0 w 109"/>
                    <a:gd name="T51" fmla="*/ 0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9"/>
                    <a:gd name="T79" fmla="*/ 0 h 56"/>
                    <a:gd name="T80" fmla="*/ 109 w 109"/>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9" h="56">
                      <a:moveTo>
                        <a:pt x="0" y="0"/>
                      </a:moveTo>
                      <a:lnTo>
                        <a:pt x="11" y="9"/>
                      </a:lnTo>
                      <a:lnTo>
                        <a:pt x="22" y="20"/>
                      </a:lnTo>
                      <a:lnTo>
                        <a:pt x="35" y="29"/>
                      </a:lnTo>
                      <a:lnTo>
                        <a:pt x="47" y="37"/>
                      </a:lnTo>
                      <a:lnTo>
                        <a:pt x="60" y="44"/>
                      </a:lnTo>
                      <a:lnTo>
                        <a:pt x="74" y="50"/>
                      </a:lnTo>
                      <a:lnTo>
                        <a:pt x="88" y="54"/>
                      </a:lnTo>
                      <a:lnTo>
                        <a:pt x="104" y="56"/>
                      </a:lnTo>
                      <a:lnTo>
                        <a:pt x="106" y="55"/>
                      </a:lnTo>
                      <a:lnTo>
                        <a:pt x="109" y="53"/>
                      </a:lnTo>
                      <a:lnTo>
                        <a:pt x="109" y="50"/>
                      </a:lnTo>
                      <a:lnTo>
                        <a:pt x="108" y="48"/>
                      </a:lnTo>
                      <a:lnTo>
                        <a:pt x="94" y="44"/>
                      </a:lnTo>
                      <a:lnTo>
                        <a:pt x="80" y="39"/>
                      </a:lnTo>
                      <a:lnTo>
                        <a:pt x="66" y="34"/>
                      </a:lnTo>
                      <a:lnTo>
                        <a:pt x="52" y="29"/>
                      </a:lnTo>
                      <a:lnTo>
                        <a:pt x="38" y="23"/>
                      </a:lnTo>
                      <a:lnTo>
                        <a:pt x="26" y="16"/>
                      </a:lnTo>
                      <a:lnTo>
                        <a:pt x="13" y="8"/>
                      </a:lnTo>
                      <a:lnTo>
                        <a:pt x="2" y="0"/>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769" name="Freeform 267"/>
                <p:cNvSpPr>
                  <a:spLocks/>
                </p:cNvSpPr>
                <p:nvPr/>
              </p:nvSpPr>
              <p:spPr bwMode="auto">
                <a:xfrm>
                  <a:off x="4054" y="1681"/>
                  <a:ext cx="228" cy="185"/>
                </a:xfrm>
                <a:custGeom>
                  <a:avLst/>
                  <a:gdLst>
                    <a:gd name="T0" fmla="*/ 11 w 228"/>
                    <a:gd name="T1" fmla="*/ 182 h 185"/>
                    <a:gd name="T2" fmla="*/ 14 w 228"/>
                    <a:gd name="T3" fmla="*/ 175 h 185"/>
                    <a:gd name="T4" fmla="*/ 16 w 228"/>
                    <a:gd name="T5" fmla="*/ 169 h 185"/>
                    <a:gd name="T6" fmla="*/ 19 w 228"/>
                    <a:gd name="T7" fmla="*/ 163 h 185"/>
                    <a:gd name="T8" fmla="*/ 21 w 228"/>
                    <a:gd name="T9" fmla="*/ 156 h 185"/>
                    <a:gd name="T10" fmla="*/ 26 w 228"/>
                    <a:gd name="T11" fmla="*/ 144 h 185"/>
                    <a:gd name="T12" fmla="*/ 33 w 228"/>
                    <a:gd name="T13" fmla="*/ 135 h 185"/>
                    <a:gd name="T14" fmla="*/ 42 w 228"/>
                    <a:gd name="T15" fmla="*/ 127 h 185"/>
                    <a:gd name="T16" fmla="*/ 53 w 228"/>
                    <a:gd name="T17" fmla="*/ 120 h 185"/>
                    <a:gd name="T18" fmla="*/ 61 w 228"/>
                    <a:gd name="T19" fmla="*/ 114 h 185"/>
                    <a:gd name="T20" fmla="*/ 70 w 228"/>
                    <a:gd name="T21" fmla="*/ 107 h 185"/>
                    <a:gd name="T22" fmla="*/ 77 w 228"/>
                    <a:gd name="T23" fmla="*/ 101 h 185"/>
                    <a:gd name="T24" fmla="*/ 85 w 228"/>
                    <a:gd name="T25" fmla="*/ 96 h 185"/>
                    <a:gd name="T26" fmla="*/ 94 w 228"/>
                    <a:gd name="T27" fmla="*/ 90 h 185"/>
                    <a:gd name="T28" fmla="*/ 103 w 228"/>
                    <a:gd name="T29" fmla="*/ 85 h 185"/>
                    <a:gd name="T30" fmla="*/ 112 w 228"/>
                    <a:gd name="T31" fmla="*/ 79 h 185"/>
                    <a:gd name="T32" fmla="*/ 121 w 228"/>
                    <a:gd name="T33" fmla="*/ 74 h 185"/>
                    <a:gd name="T34" fmla="*/ 135 w 228"/>
                    <a:gd name="T35" fmla="*/ 65 h 185"/>
                    <a:gd name="T36" fmla="*/ 149 w 228"/>
                    <a:gd name="T37" fmla="*/ 57 h 185"/>
                    <a:gd name="T38" fmla="*/ 162 w 228"/>
                    <a:gd name="T39" fmla="*/ 49 h 185"/>
                    <a:gd name="T40" fmla="*/ 176 w 228"/>
                    <a:gd name="T41" fmla="*/ 40 h 185"/>
                    <a:gd name="T42" fmla="*/ 189 w 228"/>
                    <a:gd name="T43" fmla="*/ 32 h 185"/>
                    <a:gd name="T44" fmla="*/ 202 w 228"/>
                    <a:gd name="T45" fmla="*/ 22 h 185"/>
                    <a:gd name="T46" fmla="*/ 215 w 228"/>
                    <a:gd name="T47" fmla="*/ 12 h 185"/>
                    <a:gd name="T48" fmla="*/ 227 w 228"/>
                    <a:gd name="T49" fmla="*/ 2 h 185"/>
                    <a:gd name="T50" fmla="*/ 228 w 228"/>
                    <a:gd name="T51" fmla="*/ 1 h 185"/>
                    <a:gd name="T52" fmla="*/ 227 w 228"/>
                    <a:gd name="T53" fmla="*/ 0 h 185"/>
                    <a:gd name="T54" fmla="*/ 226 w 228"/>
                    <a:gd name="T55" fmla="*/ 0 h 185"/>
                    <a:gd name="T56" fmla="*/ 223 w 228"/>
                    <a:gd name="T57" fmla="*/ 0 h 185"/>
                    <a:gd name="T58" fmla="*/ 213 w 228"/>
                    <a:gd name="T59" fmla="*/ 7 h 185"/>
                    <a:gd name="T60" fmla="*/ 204 w 228"/>
                    <a:gd name="T61" fmla="*/ 14 h 185"/>
                    <a:gd name="T62" fmla="*/ 194 w 228"/>
                    <a:gd name="T63" fmla="*/ 20 h 185"/>
                    <a:gd name="T64" fmla="*/ 184 w 228"/>
                    <a:gd name="T65" fmla="*/ 28 h 185"/>
                    <a:gd name="T66" fmla="*/ 173 w 228"/>
                    <a:gd name="T67" fmla="*/ 34 h 185"/>
                    <a:gd name="T68" fmla="*/ 162 w 228"/>
                    <a:gd name="T69" fmla="*/ 40 h 185"/>
                    <a:gd name="T70" fmla="*/ 151 w 228"/>
                    <a:gd name="T71" fmla="*/ 45 h 185"/>
                    <a:gd name="T72" fmla="*/ 140 w 228"/>
                    <a:gd name="T73" fmla="*/ 50 h 185"/>
                    <a:gd name="T74" fmla="*/ 131 w 228"/>
                    <a:gd name="T75" fmla="*/ 54 h 185"/>
                    <a:gd name="T76" fmla="*/ 120 w 228"/>
                    <a:gd name="T77" fmla="*/ 59 h 185"/>
                    <a:gd name="T78" fmla="*/ 110 w 228"/>
                    <a:gd name="T79" fmla="*/ 63 h 185"/>
                    <a:gd name="T80" fmla="*/ 99 w 228"/>
                    <a:gd name="T81" fmla="*/ 66 h 185"/>
                    <a:gd name="T82" fmla="*/ 88 w 228"/>
                    <a:gd name="T83" fmla="*/ 71 h 185"/>
                    <a:gd name="T84" fmla="*/ 77 w 228"/>
                    <a:gd name="T85" fmla="*/ 75 h 185"/>
                    <a:gd name="T86" fmla="*/ 67 w 228"/>
                    <a:gd name="T87" fmla="*/ 80 h 185"/>
                    <a:gd name="T88" fmla="*/ 56 w 228"/>
                    <a:gd name="T89" fmla="*/ 84 h 185"/>
                    <a:gd name="T90" fmla="*/ 49 w 228"/>
                    <a:gd name="T91" fmla="*/ 88 h 185"/>
                    <a:gd name="T92" fmla="*/ 43 w 228"/>
                    <a:gd name="T93" fmla="*/ 91 h 185"/>
                    <a:gd name="T94" fmla="*/ 36 w 228"/>
                    <a:gd name="T95" fmla="*/ 96 h 185"/>
                    <a:gd name="T96" fmla="*/ 29 w 228"/>
                    <a:gd name="T97" fmla="*/ 100 h 185"/>
                    <a:gd name="T98" fmla="*/ 23 w 228"/>
                    <a:gd name="T99" fmla="*/ 105 h 185"/>
                    <a:gd name="T100" fmla="*/ 17 w 228"/>
                    <a:gd name="T101" fmla="*/ 111 h 185"/>
                    <a:gd name="T102" fmla="*/ 12 w 228"/>
                    <a:gd name="T103" fmla="*/ 116 h 185"/>
                    <a:gd name="T104" fmla="*/ 6 w 228"/>
                    <a:gd name="T105" fmla="*/ 122 h 185"/>
                    <a:gd name="T106" fmla="*/ 0 w 228"/>
                    <a:gd name="T107" fmla="*/ 135 h 185"/>
                    <a:gd name="T108" fmla="*/ 1 w 228"/>
                    <a:gd name="T109" fmla="*/ 152 h 185"/>
                    <a:gd name="T110" fmla="*/ 4 w 228"/>
                    <a:gd name="T111" fmla="*/ 169 h 185"/>
                    <a:gd name="T112" fmla="*/ 6 w 228"/>
                    <a:gd name="T113" fmla="*/ 184 h 185"/>
                    <a:gd name="T114" fmla="*/ 8 w 228"/>
                    <a:gd name="T115" fmla="*/ 185 h 185"/>
                    <a:gd name="T116" fmla="*/ 9 w 228"/>
                    <a:gd name="T117" fmla="*/ 184 h 185"/>
                    <a:gd name="T118" fmla="*/ 10 w 228"/>
                    <a:gd name="T119" fmla="*/ 183 h 185"/>
                    <a:gd name="T120" fmla="*/ 11 w 228"/>
                    <a:gd name="T121" fmla="*/ 182 h 185"/>
                    <a:gd name="T122" fmla="*/ 11 w 228"/>
                    <a:gd name="T123" fmla="*/ 182 h 1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8"/>
                    <a:gd name="T187" fmla="*/ 0 h 185"/>
                    <a:gd name="T188" fmla="*/ 228 w 228"/>
                    <a:gd name="T189" fmla="*/ 185 h 1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8" h="185">
                      <a:moveTo>
                        <a:pt x="11" y="182"/>
                      </a:moveTo>
                      <a:lnTo>
                        <a:pt x="14" y="175"/>
                      </a:lnTo>
                      <a:lnTo>
                        <a:pt x="16" y="169"/>
                      </a:lnTo>
                      <a:lnTo>
                        <a:pt x="19" y="163"/>
                      </a:lnTo>
                      <a:lnTo>
                        <a:pt x="21" y="156"/>
                      </a:lnTo>
                      <a:lnTo>
                        <a:pt x="26" y="144"/>
                      </a:lnTo>
                      <a:lnTo>
                        <a:pt x="33" y="135"/>
                      </a:lnTo>
                      <a:lnTo>
                        <a:pt x="42" y="127"/>
                      </a:lnTo>
                      <a:lnTo>
                        <a:pt x="53" y="120"/>
                      </a:lnTo>
                      <a:lnTo>
                        <a:pt x="61" y="114"/>
                      </a:lnTo>
                      <a:lnTo>
                        <a:pt x="70" y="107"/>
                      </a:lnTo>
                      <a:lnTo>
                        <a:pt x="77" y="101"/>
                      </a:lnTo>
                      <a:lnTo>
                        <a:pt x="85" y="96"/>
                      </a:lnTo>
                      <a:lnTo>
                        <a:pt x="94" y="90"/>
                      </a:lnTo>
                      <a:lnTo>
                        <a:pt x="103" y="85"/>
                      </a:lnTo>
                      <a:lnTo>
                        <a:pt x="112" y="79"/>
                      </a:lnTo>
                      <a:lnTo>
                        <a:pt x="121" y="74"/>
                      </a:lnTo>
                      <a:lnTo>
                        <a:pt x="135" y="65"/>
                      </a:lnTo>
                      <a:lnTo>
                        <a:pt x="149" y="57"/>
                      </a:lnTo>
                      <a:lnTo>
                        <a:pt x="162" y="49"/>
                      </a:lnTo>
                      <a:lnTo>
                        <a:pt x="176" y="40"/>
                      </a:lnTo>
                      <a:lnTo>
                        <a:pt x="189" y="32"/>
                      </a:lnTo>
                      <a:lnTo>
                        <a:pt x="202" y="22"/>
                      </a:lnTo>
                      <a:lnTo>
                        <a:pt x="215" y="12"/>
                      </a:lnTo>
                      <a:lnTo>
                        <a:pt x="227" y="2"/>
                      </a:lnTo>
                      <a:lnTo>
                        <a:pt x="228" y="1"/>
                      </a:lnTo>
                      <a:lnTo>
                        <a:pt x="227" y="0"/>
                      </a:lnTo>
                      <a:lnTo>
                        <a:pt x="226" y="0"/>
                      </a:lnTo>
                      <a:lnTo>
                        <a:pt x="223" y="0"/>
                      </a:lnTo>
                      <a:lnTo>
                        <a:pt x="213" y="7"/>
                      </a:lnTo>
                      <a:lnTo>
                        <a:pt x="204" y="14"/>
                      </a:lnTo>
                      <a:lnTo>
                        <a:pt x="194" y="20"/>
                      </a:lnTo>
                      <a:lnTo>
                        <a:pt x="184" y="28"/>
                      </a:lnTo>
                      <a:lnTo>
                        <a:pt x="173" y="34"/>
                      </a:lnTo>
                      <a:lnTo>
                        <a:pt x="162" y="40"/>
                      </a:lnTo>
                      <a:lnTo>
                        <a:pt x="151" y="45"/>
                      </a:lnTo>
                      <a:lnTo>
                        <a:pt x="140" y="50"/>
                      </a:lnTo>
                      <a:lnTo>
                        <a:pt x="131" y="54"/>
                      </a:lnTo>
                      <a:lnTo>
                        <a:pt x="120" y="59"/>
                      </a:lnTo>
                      <a:lnTo>
                        <a:pt x="110" y="63"/>
                      </a:lnTo>
                      <a:lnTo>
                        <a:pt x="99" y="66"/>
                      </a:lnTo>
                      <a:lnTo>
                        <a:pt x="88" y="71"/>
                      </a:lnTo>
                      <a:lnTo>
                        <a:pt x="77" y="75"/>
                      </a:lnTo>
                      <a:lnTo>
                        <a:pt x="67" y="80"/>
                      </a:lnTo>
                      <a:lnTo>
                        <a:pt x="56" y="84"/>
                      </a:lnTo>
                      <a:lnTo>
                        <a:pt x="49" y="88"/>
                      </a:lnTo>
                      <a:lnTo>
                        <a:pt x="43" y="91"/>
                      </a:lnTo>
                      <a:lnTo>
                        <a:pt x="36" y="96"/>
                      </a:lnTo>
                      <a:lnTo>
                        <a:pt x="29" y="100"/>
                      </a:lnTo>
                      <a:lnTo>
                        <a:pt x="23" y="105"/>
                      </a:lnTo>
                      <a:lnTo>
                        <a:pt x="17" y="111"/>
                      </a:lnTo>
                      <a:lnTo>
                        <a:pt x="12" y="116"/>
                      </a:lnTo>
                      <a:lnTo>
                        <a:pt x="6" y="122"/>
                      </a:lnTo>
                      <a:lnTo>
                        <a:pt x="0" y="135"/>
                      </a:lnTo>
                      <a:lnTo>
                        <a:pt x="1" y="152"/>
                      </a:lnTo>
                      <a:lnTo>
                        <a:pt x="4" y="169"/>
                      </a:lnTo>
                      <a:lnTo>
                        <a:pt x="6" y="184"/>
                      </a:lnTo>
                      <a:lnTo>
                        <a:pt x="8" y="185"/>
                      </a:lnTo>
                      <a:lnTo>
                        <a:pt x="9" y="184"/>
                      </a:lnTo>
                      <a:lnTo>
                        <a:pt x="10" y="183"/>
                      </a:lnTo>
                      <a:lnTo>
                        <a:pt x="11" y="182"/>
                      </a:lnTo>
                      <a:close/>
                    </a:path>
                  </a:pathLst>
                </a:custGeom>
                <a:solidFill>
                  <a:srgbClr val="000000"/>
                </a:solidFill>
                <a:ln w="9525">
                  <a:noFill/>
                  <a:round/>
                  <a:headEnd/>
                  <a:tailEnd/>
                </a:ln>
              </p:spPr>
              <p:txBody>
                <a:bodyPr/>
                <a:lstStyle/>
                <a:p>
                  <a:endParaRPr lang="en-US">
                    <a:solidFill>
                      <a:srgbClr val="000000"/>
                    </a:solidFill>
                  </a:endParaRPr>
                </a:p>
              </p:txBody>
            </p:sp>
            <p:sp>
              <p:nvSpPr>
                <p:cNvPr id="25770" name="Freeform 268"/>
                <p:cNvSpPr>
                  <a:spLocks/>
                </p:cNvSpPr>
                <p:nvPr/>
              </p:nvSpPr>
              <p:spPr bwMode="auto">
                <a:xfrm>
                  <a:off x="4199" y="1587"/>
                  <a:ext cx="93" cy="127"/>
                </a:xfrm>
                <a:custGeom>
                  <a:avLst/>
                  <a:gdLst>
                    <a:gd name="T0" fmla="*/ 93 w 93"/>
                    <a:gd name="T1" fmla="*/ 126 h 127"/>
                    <a:gd name="T2" fmla="*/ 87 w 93"/>
                    <a:gd name="T3" fmla="*/ 117 h 127"/>
                    <a:gd name="T4" fmla="*/ 81 w 93"/>
                    <a:gd name="T5" fmla="*/ 110 h 127"/>
                    <a:gd name="T6" fmla="*/ 76 w 93"/>
                    <a:gd name="T7" fmla="*/ 102 h 127"/>
                    <a:gd name="T8" fmla="*/ 71 w 93"/>
                    <a:gd name="T9" fmla="*/ 94 h 127"/>
                    <a:gd name="T10" fmla="*/ 66 w 93"/>
                    <a:gd name="T11" fmla="*/ 86 h 127"/>
                    <a:gd name="T12" fmla="*/ 61 w 93"/>
                    <a:gd name="T13" fmla="*/ 76 h 127"/>
                    <a:gd name="T14" fmla="*/ 57 w 93"/>
                    <a:gd name="T15" fmla="*/ 68 h 127"/>
                    <a:gd name="T16" fmla="*/ 55 w 93"/>
                    <a:gd name="T17" fmla="*/ 59 h 127"/>
                    <a:gd name="T18" fmla="*/ 53 w 93"/>
                    <a:gd name="T19" fmla="*/ 44 h 127"/>
                    <a:gd name="T20" fmla="*/ 50 w 93"/>
                    <a:gd name="T21" fmla="*/ 26 h 127"/>
                    <a:gd name="T22" fmla="*/ 44 w 93"/>
                    <a:gd name="T23" fmla="*/ 11 h 127"/>
                    <a:gd name="T24" fmla="*/ 31 w 93"/>
                    <a:gd name="T25" fmla="*/ 1 h 127"/>
                    <a:gd name="T26" fmla="*/ 23 w 93"/>
                    <a:gd name="T27" fmla="*/ 0 h 127"/>
                    <a:gd name="T28" fmla="*/ 15 w 93"/>
                    <a:gd name="T29" fmla="*/ 1 h 127"/>
                    <a:gd name="T30" fmla="*/ 9 w 93"/>
                    <a:gd name="T31" fmla="*/ 5 h 127"/>
                    <a:gd name="T32" fmla="*/ 4 w 93"/>
                    <a:gd name="T33" fmla="*/ 10 h 127"/>
                    <a:gd name="T34" fmla="*/ 0 w 93"/>
                    <a:gd name="T35" fmla="*/ 18 h 127"/>
                    <a:gd name="T36" fmla="*/ 0 w 93"/>
                    <a:gd name="T37" fmla="*/ 26 h 127"/>
                    <a:gd name="T38" fmla="*/ 1 w 93"/>
                    <a:gd name="T39" fmla="*/ 35 h 127"/>
                    <a:gd name="T40" fmla="*/ 5 w 93"/>
                    <a:gd name="T41" fmla="*/ 44 h 127"/>
                    <a:gd name="T42" fmla="*/ 10 w 93"/>
                    <a:gd name="T43" fmla="*/ 52 h 127"/>
                    <a:gd name="T44" fmla="*/ 15 w 93"/>
                    <a:gd name="T45" fmla="*/ 59 h 127"/>
                    <a:gd name="T46" fmla="*/ 21 w 93"/>
                    <a:gd name="T47" fmla="*/ 67 h 127"/>
                    <a:gd name="T48" fmla="*/ 27 w 93"/>
                    <a:gd name="T49" fmla="*/ 74 h 127"/>
                    <a:gd name="T50" fmla="*/ 34 w 93"/>
                    <a:gd name="T51" fmla="*/ 83 h 127"/>
                    <a:gd name="T52" fmla="*/ 42 w 93"/>
                    <a:gd name="T53" fmla="*/ 90 h 127"/>
                    <a:gd name="T54" fmla="*/ 49 w 93"/>
                    <a:gd name="T55" fmla="*/ 97 h 127"/>
                    <a:gd name="T56" fmla="*/ 57 w 93"/>
                    <a:gd name="T57" fmla="*/ 103 h 127"/>
                    <a:gd name="T58" fmla="*/ 66 w 93"/>
                    <a:gd name="T59" fmla="*/ 109 h 127"/>
                    <a:gd name="T60" fmla="*/ 74 w 93"/>
                    <a:gd name="T61" fmla="*/ 115 h 127"/>
                    <a:gd name="T62" fmla="*/ 83 w 93"/>
                    <a:gd name="T63" fmla="*/ 122 h 127"/>
                    <a:gd name="T64" fmla="*/ 91 w 93"/>
                    <a:gd name="T65" fmla="*/ 127 h 127"/>
                    <a:gd name="T66" fmla="*/ 93 w 93"/>
                    <a:gd name="T67" fmla="*/ 127 h 127"/>
                    <a:gd name="T68" fmla="*/ 93 w 93"/>
                    <a:gd name="T69" fmla="*/ 127 h 127"/>
                    <a:gd name="T70" fmla="*/ 93 w 93"/>
                    <a:gd name="T71" fmla="*/ 127 h 127"/>
                    <a:gd name="T72" fmla="*/ 93 w 93"/>
                    <a:gd name="T73" fmla="*/ 126 h 127"/>
                    <a:gd name="T74" fmla="*/ 93 w 93"/>
                    <a:gd name="T75" fmla="*/ 126 h 1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
                    <a:gd name="T115" fmla="*/ 0 h 127"/>
                    <a:gd name="T116" fmla="*/ 93 w 93"/>
                    <a:gd name="T117" fmla="*/ 127 h 1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 h="127">
                      <a:moveTo>
                        <a:pt x="93" y="126"/>
                      </a:moveTo>
                      <a:lnTo>
                        <a:pt x="87" y="117"/>
                      </a:lnTo>
                      <a:lnTo>
                        <a:pt x="81" y="110"/>
                      </a:lnTo>
                      <a:lnTo>
                        <a:pt x="76" y="102"/>
                      </a:lnTo>
                      <a:lnTo>
                        <a:pt x="71" y="94"/>
                      </a:lnTo>
                      <a:lnTo>
                        <a:pt x="66" y="86"/>
                      </a:lnTo>
                      <a:lnTo>
                        <a:pt x="61" y="76"/>
                      </a:lnTo>
                      <a:lnTo>
                        <a:pt x="57" y="68"/>
                      </a:lnTo>
                      <a:lnTo>
                        <a:pt x="55" y="59"/>
                      </a:lnTo>
                      <a:lnTo>
                        <a:pt x="53" y="44"/>
                      </a:lnTo>
                      <a:lnTo>
                        <a:pt x="50" y="26"/>
                      </a:lnTo>
                      <a:lnTo>
                        <a:pt x="44" y="11"/>
                      </a:lnTo>
                      <a:lnTo>
                        <a:pt x="31" y="1"/>
                      </a:lnTo>
                      <a:lnTo>
                        <a:pt x="23" y="0"/>
                      </a:lnTo>
                      <a:lnTo>
                        <a:pt x="15" y="1"/>
                      </a:lnTo>
                      <a:lnTo>
                        <a:pt x="9" y="5"/>
                      </a:lnTo>
                      <a:lnTo>
                        <a:pt x="4" y="10"/>
                      </a:lnTo>
                      <a:lnTo>
                        <a:pt x="0" y="18"/>
                      </a:lnTo>
                      <a:lnTo>
                        <a:pt x="0" y="26"/>
                      </a:lnTo>
                      <a:lnTo>
                        <a:pt x="1" y="35"/>
                      </a:lnTo>
                      <a:lnTo>
                        <a:pt x="5" y="44"/>
                      </a:lnTo>
                      <a:lnTo>
                        <a:pt x="10" y="52"/>
                      </a:lnTo>
                      <a:lnTo>
                        <a:pt x="15" y="59"/>
                      </a:lnTo>
                      <a:lnTo>
                        <a:pt x="21" y="67"/>
                      </a:lnTo>
                      <a:lnTo>
                        <a:pt x="27" y="74"/>
                      </a:lnTo>
                      <a:lnTo>
                        <a:pt x="34" y="83"/>
                      </a:lnTo>
                      <a:lnTo>
                        <a:pt x="42" y="90"/>
                      </a:lnTo>
                      <a:lnTo>
                        <a:pt x="49" y="97"/>
                      </a:lnTo>
                      <a:lnTo>
                        <a:pt x="57" y="103"/>
                      </a:lnTo>
                      <a:lnTo>
                        <a:pt x="66" y="109"/>
                      </a:lnTo>
                      <a:lnTo>
                        <a:pt x="74" y="115"/>
                      </a:lnTo>
                      <a:lnTo>
                        <a:pt x="83" y="122"/>
                      </a:lnTo>
                      <a:lnTo>
                        <a:pt x="91" y="127"/>
                      </a:lnTo>
                      <a:lnTo>
                        <a:pt x="93" y="127"/>
                      </a:lnTo>
                      <a:lnTo>
                        <a:pt x="93" y="126"/>
                      </a:lnTo>
                      <a:close/>
                    </a:path>
                  </a:pathLst>
                </a:custGeom>
                <a:solidFill>
                  <a:srgbClr val="000000"/>
                </a:solidFill>
                <a:ln w="9525">
                  <a:noFill/>
                  <a:round/>
                  <a:headEnd/>
                  <a:tailEnd/>
                </a:ln>
              </p:spPr>
              <p:txBody>
                <a:bodyPr/>
                <a:lstStyle/>
                <a:p>
                  <a:endParaRPr lang="en-US">
                    <a:solidFill>
                      <a:srgbClr val="000000"/>
                    </a:solidFill>
                  </a:endParaRPr>
                </a:p>
              </p:txBody>
            </p:sp>
            <p:sp>
              <p:nvSpPr>
                <p:cNvPr id="25771" name="Freeform 269"/>
                <p:cNvSpPr>
                  <a:spLocks/>
                </p:cNvSpPr>
                <p:nvPr/>
              </p:nvSpPr>
              <p:spPr bwMode="auto">
                <a:xfrm>
                  <a:off x="4159" y="1629"/>
                  <a:ext cx="96" cy="85"/>
                </a:xfrm>
                <a:custGeom>
                  <a:avLst/>
                  <a:gdLst>
                    <a:gd name="T0" fmla="*/ 96 w 96"/>
                    <a:gd name="T1" fmla="*/ 84 h 85"/>
                    <a:gd name="T2" fmla="*/ 90 w 96"/>
                    <a:gd name="T3" fmla="*/ 79 h 85"/>
                    <a:gd name="T4" fmla="*/ 85 w 96"/>
                    <a:gd name="T5" fmla="*/ 73 h 85"/>
                    <a:gd name="T6" fmla="*/ 79 w 96"/>
                    <a:gd name="T7" fmla="*/ 68 h 85"/>
                    <a:gd name="T8" fmla="*/ 74 w 96"/>
                    <a:gd name="T9" fmla="*/ 63 h 85"/>
                    <a:gd name="T10" fmla="*/ 68 w 96"/>
                    <a:gd name="T11" fmla="*/ 58 h 85"/>
                    <a:gd name="T12" fmla="*/ 62 w 96"/>
                    <a:gd name="T13" fmla="*/ 53 h 85"/>
                    <a:gd name="T14" fmla="*/ 57 w 96"/>
                    <a:gd name="T15" fmla="*/ 47 h 85"/>
                    <a:gd name="T16" fmla="*/ 51 w 96"/>
                    <a:gd name="T17" fmla="*/ 42 h 85"/>
                    <a:gd name="T18" fmla="*/ 41 w 96"/>
                    <a:gd name="T19" fmla="*/ 31 h 85"/>
                    <a:gd name="T20" fmla="*/ 34 w 96"/>
                    <a:gd name="T21" fmla="*/ 21 h 85"/>
                    <a:gd name="T22" fmla="*/ 26 w 96"/>
                    <a:gd name="T23" fmla="*/ 11 h 85"/>
                    <a:gd name="T24" fmla="*/ 16 w 96"/>
                    <a:gd name="T25" fmla="*/ 1 h 85"/>
                    <a:gd name="T26" fmla="*/ 11 w 96"/>
                    <a:gd name="T27" fmla="*/ 0 h 85"/>
                    <a:gd name="T28" fmla="*/ 6 w 96"/>
                    <a:gd name="T29" fmla="*/ 2 h 85"/>
                    <a:gd name="T30" fmla="*/ 1 w 96"/>
                    <a:gd name="T31" fmla="*/ 6 h 85"/>
                    <a:gd name="T32" fmla="*/ 0 w 96"/>
                    <a:gd name="T33" fmla="*/ 10 h 85"/>
                    <a:gd name="T34" fmla="*/ 4 w 96"/>
                    <a:gd name="T35" fmla="*/ 21 h 85"/>
                    <a:gd name="T36" fmla="*/ 12 w 96"/>
                    <a:gd name="T37" fmla="*/ 31 h 85"/>
                    <a:gd name="T38" fmla="*/ 22 w 96"/>
                    <a:gd name="T39" fmla="*/ 40 h 85"/>
                    <a:gd name="T40" fmla="*/ 33 w 96"/>
                    <a:gd name="T41" fmla="*/ 48 h 85"/>
                    <a:gd name="T42" fmla="*/ 38 w 96"/>
                    <a:gd name="T43" fmla="*/ 52 h 85"/>
                    <a:gd name="T44" fmla="*/ 44 w 96"/>
                    <a:gd name="T45" fmla="*/ 56 h 85"/>
                    <a:gd name="T46" fmla="*/ 50 w 96"/>
                    <a:gd name="T47" fmla="*/ 59 h 85"/>
                    <a:gd name="T48" fmla="*/ 56 w 96"/>
                    <a:gd name="T49" fmla="*/ 62 h 85"/>
                    <a:gd name="T50" fmla="*/ 61 w 96"/>
                    <a:gd name="T51" fmla="*/ 65 h 85"/>
                    <a:gd name="T52" fmla="*/ 66 w 96"/>
                    <a:gd name="T53" fmla="*/ 67 h 85"/>
                    <a:gd name="T54" fmla="*/ 71 w 96"/>
                    <a:gd name="T55" fmla="*/ 70 h 85"/>
                    <a:gd name="T56" fmla="*/ 75 w 96"/>
                    <a:gd name="T57" fmla="*/ 73 h 85"/>
                    <a:gd name="T58" fmla="*/ 80 w 96"/>
                    <a:gd name="T59" fmla="*/ 75 h 85"/>
                    <a:gd name="T60" fmla="*/ 85 w 96"/>
                    <a:gd name="T61" fmla="*/ 79 h 85"/>
                    <a:gd name="T62" fmla="*/ 90 w 96"/>
                    <a:gd name="T63" fmla="*/ 82 h 85"/>
                    <a:gd name="T64" fmla="*/ 95 w 96"/>
                    <a:gd name="T65" fmla="*/ 85 h 85"/>
                    <a:gd name="T66" fmla="*/ 95 w 96"/>
                    <a:gd name="T67" fmla="*/ 85 h 85"/>
                    <a:gd name="T68" fmla="*/ 96 w 96"/>
                    <a:gd name="T69" fmla="*/ 85 h 85"/>
                    <a:gd name="T70" fmla="*/ 96 w 96"/>
                    <a:gd name="T71" fmla="*/ 85 h 85"/>
                    <a:gd name="T72" fmla="*/ 96 w 96"/>
                    <a:gd name="T73" fmla="*/ 84 h 85"/>
                    <a:gd name="T74" fmla="*/ 96 w 96"/>
                    <a:gd name="T75" fmla="*/ 84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6"/>
                    <a:gd name="T115" fmla="*/ 0 h 85"/>
                    <a:gd name="T116" fmla="*/ 96 w 96"/>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6" h="85">
                      <a:moveTo>
                        <a:pt x="96" y="84"/>
                      </a:moveTo>
                      <a:lnTo>
                        <a:pt x="90" y="79"/>
                      </a:lnTo>
                      <a:lnTo>
                        <a:pt x="85" y="73"/>
                      </a:lnTo>
                      <a:lnTo>
                        <a:pt x="79" y="68"/>
                      </a:lnTo>
                      <a:lnTo>
                        <a:pt x="74" y="63"/>
                      </a:lnTo>
                      <a:lnTo>
                        <a:pt x="68" y="58"/>
                      </a:lnTo>
                      <a:lnTo>
                        <a:pt x="62" y="53"/>
                      </a:lnTo>
                      <a:lnTo>
                        <a:pt x="57" y="47"/>
                      </a:lnTo>
                      <a:lnTo>
                        <a:pt x="51" y="42"/>
                      </a:lnTo>
                      <a:lnTo>
                        <a:pt x="41" y="31"/>
                      </a:lnTo>
                      <a:lnTo>
                        <a:pt x="34" y="21"/>
                      </a:lnTo>
                      <a:lnTo>
                        <a:pt x="26" y="11"/>
                      </a:lnTo>
                      <a:lnTo>
                        <a:pt x="16" y="1"/>
                      </a:lnTo>
                      <a:lnTo>
                        <a:pt x="11" y="0"/>
                      </a:lnTo>
                      <a:lnTo>
                        <a:pt x="6" y="2"/>
                      </a:lnTo>
                      <a:lnTo>
                        <a:pt x="1" y="6"/>
                      </a:lnTo>
                      <a:lnTo>
                        <a:pt x="0" y="10"/>
                      </a:lnTo>
                      <a:lnTo>
                        <a:pt x="4" y="21"/>
                      </a:lnTo>
                      <a:lnTo>
                        <a:pt x="12" y="31"/>
                      </a:lnTo>
                      <a:lnTo>
                        <a:pt x="22" y="40"/>
                      </a:lnTo>
                      <a:lnTo>
                        <a:pt x="33" y="48"/>
                      </a:lnTo>
                      <a:lnTo>
                        <a:pt x="38" y="52"/>
                      </a:lnTo>
                      <a:lnTo>
                        <a:pt x="44" y="56"/>
                      </a:lnTo>
                      <a:lnTo>
                        <a:pt x="50" y="59"/>
                      </a:lnTo>
                      <a:lnTo>
                        <a:pt x="56" y="62"/>
                      </a:lnTo>
                      <a:lnTo>
                        <a:pt x="61" y="65"/>
                      </a:lnTo>
                      <a:lnTo>
                        <a:pt x="66" y="67"/>
                      </a:lnTo>
                      <a:lnTo>
                        <a:pt x="71" y="70"/>
                      </a:lnTo>
                      <a:lnTo>
                        <a:pt x="75" y="73"/>
                      </a:lnTo>
                      <a:lnTo>
                        <a:pt x="80" y="75"/>
                      </a:lnTo>
                      <a:lnTo>
                        <a:pt x="85" y="79"/>
                      </a:lnTo>
                      <a:lnTo>
                        <a:pt x="90" y="82"/>
                      </a:lnTo>
                      <a:lnTo>
                        <a:pt x="95" y="85"/>
                      </a:lnTo>
                      <a:lnTo>
                        <a:pt x="96" y="85"/>
                      </a:lnTo>
                      <a:lnTo>
                        <a:pt x="96" y="84"/>
                      </a:lnTo>
                      <a:close/>
                    </a:path>
                  </a:pathLst>
                </a:custGeom>
                <a:solidFill>
                  <a:srgbClr val="000000"/>
                </a:solidFill>
                <a:ln w="9525">
                  <a:noFill/>
                  <a:round/>
                  <a:headEnd/>
                  <a:tailEnd/>
                </a:ln>
              </p:spPr>
              <p:txBody>
                <a:bodyPr/>
                <a:lstStyle/>
                <a:p>
                  <a:endParaRPr lang="en-US">
                    <a:solidFill>
                      <a:srgbClr val="000000"/>
                    </a:solidFill>
                  </a:endParaRPr>
                </a:p>
              </p:txBody>
            </p:sp>
            <p:sp>
              <p:nvSpPr>
                <p:cNvPr id="25772" name="Freeform 270"/>
                <p:cNvSpPr>
                  <a:spLocks/>
                </p:cNvSpPr>
                <p:nvPr/>
              </p:nvSpPr>
              <p:spPr bwMode="auto">
                <a:xfrm>
                  <a:off x="4388" y="1640"/>
                  <a:ext cx="40" cy="80"/>
                </a:xfrm>
                <a:custGeom>
                  <a:avLst/>
                  <a:gdLst>
                    <a:gd name="T0" fmla="*/ 34 w 40"/>
                    <a:gd name="T1" fmla="*/ 78 h 80"/>
                    <a:gd name="T2" fmla="*/ 33 w 40"/>
                    <a:gd name="T3" fmla="*/ 73 h 80"/>
                    <a:gd name="T4" fmla="*/ 33 w 40"/>
                    <a:gd name="T5" fmla="*/ 66 h 80"/>
                    <a:gd name="T6" fmla="*/ 33 w 40"/>
                    <a:gd name="T7" fmla="*/ 61 h 80"/>
                    <a:gd name="T8" fmla="*/ 34 w 40"/>
                    <a:gd name="T9" fmla="*/ 55 h 80"/>
                    <a:gd name="T10" fmla="*/ 35 w 40"/>
                    <a:gd name="T11" fmla="*/ 51 h 80"/>
                    <a:gd name="T12" fmla="*/ 38 w 40"/>
                    <a:gd name="T13" fmla="*/ 47 h 80"/>
                    <a:gd name="T14" fmla="*/ 39 w 40"/>
                    <a:gd name="T15" fmla="*/ 42 h 80"/>
                    <a:gd name="T16" fmla="*/ 40 w 40"/>
                    <a:gd name="T17" fmla="*/ 38 h 80"/>
                    <a:gd name="T18" fmla="*/ 39 w 40"/>
                    <a:gd name="T19" fmla="*/ 29 h 80"/>
                    <a:gd name="T20" fmla="*/ 38 w 40"/>
                    <a:gd name="T21" fmla="*/ 19 h 80"/>
                    <a:gd name="T22" fmla="*/ 35 w 40"/>
                    <a:gd name="T23" fmla="*/ 10 h 80"/>
                    <a:gd name="T24" fmla="*/ 30 w 40"/>
                    <a:gd name="T25" fmla="*/ 2 h 80"/>
                    <a:gd name="T26" fmla="*/ 28 w 40"/>
                    <a:gd name="T27" fmla="*/ 1 h 80"/>
                    <a:gd name="T28" fmla="*/ 25 w 40"/>
                    <a:gd name="T29" fmla="*/ 0 h 80"/>
                    <a:gd name="T30" fmla="*/ 23 w 40"/>
                    <a:gd name="T31" fmla="*/ 0 h 80"/>
                    <a:gd name="T32" fmla="*/ 21 w 40"/>
                    <a:gd name="T33" fmla="*/ 1 h 80"/>
                    <a:gd name="T34" fmla="*/ 8 w 40"/>
                    <a:gd name="T35" fmla="*/ 8 h 80"/>
                    <a:gd name="T36" fmla="*/ 1 w 40"/>
                    <a:gd name="T37" fmla="*/ 18 h 80"/>
                    <a:gd name="T38" fmla="*/ 0 w 40"/>
                    <a:gd name="T39" fmla="*/ 31 h 80"/>
                    <a:gd name="T40" fmla="*/ 5 w 40"/>
                    <a:gd name="T41" fmla="*/ 42 h 80"/>
                    <a:gd name="T42" fmla="*/ 8 w 40"/>
                    <a:gd name="T43" fmla="*/ 47 h 80"/>
                    <a:gd name="T44" fmla="*/ 12 w 40"/>
                    <a:gd name="T45" fmla="*/ 50 h 80"/>
                    <a:gd name="T46" fmla="*/ 16 w 40"/>
                    <a:gd name="T47" fmla="*/ 54 h 80"/>
                    <a:gd name="T48" fmla="*/ 19 w 40"/>
                    <a:gd name="T49" fmla="*/ 59 h 80"/>
                    <a:gd name="T50" fmla="*/ 22 w 40"/>
                    <a:gd name="T51" fmla="*/ 64 h 80"/>
                    <a:gd name="T52" fmla="*/ 25 w 40"/>
                    <a:gd name="T53" fmla="*/ 70 h 80"/>
                    <a:gd name="T54" fmla="*/ 28 w 40"/>
                    <a:gd name="T55" fmla="*/ 75 h 80"/>
                    <a:gd name="T56" fmla="*/ 32 w 40"/>
                    <a:gd name="T57" fmla="*/ 80 h 80"/>
                    <a:gd name="T58" fmla="*/ 33 w 40"/>
                    <a:gd name="T59" fmla="*/ 80 h 80"/>
                    <a:gd name="T60" fmla="*/ 33 w 40"/>
                    <a:gd name="T61" fmla="*/ 80 h 80"/>
                    <a:gd name="T62" fmla="*/ 34 w 40"/>
                    <a:gd name="T63" fmla="*/ 79 h 80"/>
                    <a:gd name="T64" fmla="*/ 34 w 40"/>
                    <a:gd name="T65" fmla="*/ 78 h 80"/>
                    <a:gd name="T66" fmla="*/ 34 w 40"/>
                    <a:gd name="T67" fmla="*/ 78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80"/>
                    <a:gd name="T104" fmla="*/ 40 w 40"/>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80">
                      <a:moveTo>
                        <a:pt x="34" y="78"/>
                      </a:moveTo>
                      <a:lnTo>
                        <a:pt x="33" y="73"/>
                      </a:lnTo>
                      <a:lnTo>
                        <a:pt x="33" y="66"/>
                      </a:lnTo>
                      <a:lnTo>
                        <a:pt x="33" y="61"/>
                      </a:lnTo>
                      <a:lnTo>
                        <a:pt x="34" y="55"/>
                      </a:lnTo>
                      <a:lnTo>
                        <a:pt x="35" y="51"/>
                      </a:lnTo>
                      <a:lnTo>
                        <a:pt x="38" y="47"/>
                      </a:lnTo>
                      <a:lnTo>
                        <a:pt x="39" y="42"/>
                      </a:lnTo>
                      <a:lnTo>
                        <a:pt x="40" y="38"/>
                      </a:lnTo>
                      <a:lnTo>
                        <a:pt x="39" y="29"/>
                      </a:lnTo>
                      <a:lnTo>
                        <a:pt x="38" y="19"/>
                      </a:lnTo>
                      <a:lnTo>
                        <a:pt x="35" y="10"/>
                      </a:lnTo>
                      <a:lnTo>
                        <a:pt x="30" y="2"/>
                      </a:lnTo>
                      <a:lnTo>
                        <a:pt x="28" y="1"/>
                      </a:lnTo>
                      <a:lnTo>
                        <a:pt x="25" y="0"/>
                      </a:lnTo>
                      <a:lnTo>
                        <a:pt x="23" y="0"/>
                      </a:lnTo>
                      <a:lnTo>
                        <a:pt x="21" y="1"/>
                      </a:lnTo>
                      <a:lnTo>
                        <a:pt x="8" y="8"/>
                      </a:lnTo>
                      <a:lnTo>
                        <a:pt x="1" y="18"/>
                      </a:lnTo>
                      <a:lnTo>
                        <a:pt x="0" y="31"/>
                      </a:lnTo>
                      <a:lnTo>
                        <a:pt x="5" y="42"/>
                      </a:lnTo>
                      <a:lnTo>
                        <a:pt x="8" y="47"/>
                      </a:lnTo>
                      <a:lnTo>
                        <a:pt x="12" y="50"/>
                      </a:lnTo>
                      <a:lnTo>
                        <a:pt x="16" y="54"/>
                      </a:lnTo>
                      <a:lnTo>
                        <a:pt x="19" y="59"/>
                      </a:lnTo>
                      <a:lnTo>
                        <a:pt x="22" y="64"/>
                      </a:lnTo>
                      <a:lnTo>
                        <a:pt x="25" y="70"/>
                      </a:lnTo>
                      <a:lnTo>
                        <a:pt x="28" y="75"/>
                      </a:lnTo>
                      <a:lnTo>
                        <a:pt x="32" y="80"/>
                      </a:lnTo>
                      <a:lnTo>
                        <a:pt x="33" y="80"/>
                      </a:lnTo>
                      <a:lnTo>
                        <a:pt x="34" y="79"/>
                      </a:lnTo>
                      <a:lnTo>
                        <a:pt x="34" y="78"/>
                      </a:lnTo>
                      <a:close/>
                    </a:path>
                  </a:pathLst>
                </a:custGeom>
                <a:solidFill>
                  <a:srgbClr val="000000"/>
                </a:solidFill>
                <a:ln w="9525">
                  <a:noFill/>
                  <a:round/>
                  <a:headEnd/>
                  <a:tailEnd/>
                </a:ln>
              </p:spPr>
              <p:txBody>
                <a:bodyPr/>
                <a:lstStyle/>
                <a:p>
                  <a:endParaRPr lang="en-US">
                    <a:solidFill>
                      <a:srgbClr val="000000"/>
                    </a:solidFill>
                  </a:endParaRPr>
                </a:p>
              </p:txBody>
            </p:sp>
            <p:sp>
              <p:nvSpPr>
                <p:cNvPr id="25773" name="Freeform 271"/>
                <p:cNvSpPr>
                  <a:spLocks/>
                </p:cNvSpPr>
                <p:nvPr/>
              </p:nvSpPr>
              <p:spPr bwMode="auto">
                <a:xfrm>
                  <a:off x="4420" y="1651"/>
                  <a:ext cx="34" cy="137"/>
                </a:xfrm>
                <a:custGeom>
                  <a:avLst/>
                  <a:gdLst>
                    <a:gd name="T0" fmla="*/ 25 w 34"/>
                    <a:gd name="T1" fmla="*/ 0 h 137"/>
                    <a:gd name="T2" fmla="*/ 26 w 34"/>
                    <a:gd name="T3" fmla="*/ 34 h 137"/>
                    <a:gd name="T4" fmla="*/ 20 w 34"/>
                    <a:gd name="T5" fmla="*/ 67 h 137"/>
                    <a:gd name="T6" fmla="*/ 10 w 34"/>
                    <a:gd name="T7" fmla="*/ 99 h 137"/>
                    <a:gd name="T8" fmla="*/ 0 w 34"/>
                    <a:gd name="T9" fmla="*/ 130 h 137"/>
                    <a:gd name="T10" fmla="*/ 0 w 34"/>
                    <a:gd name="T11" fmla="*/ 133 h 137"/>
                    <a:gd name="T12" fmla="*/ 1 w 34"/>
                    <a:gd name="T13" fmla="*/ 136 h 137"/>
                    <a:gd name="T14" fmla="*/ 4 w 34"/>
                    <a:gd name="T15" fmla="*/ 137 h 137"/>
                    <a:gd name="T16" fmla="*/ 8 w 34"/>
                    <a:gd name="T17" fmla="*/ 136 h 137"/>
                    <a:gd name="T18" fmla="*/ 21 w 34"/>
                    <a:gd name="T19" fmla="*/ 126 h 137"/>
                    <a:gd name="T20" fmla="*/ 29 w 34"/>
                    <a:gd name="T21" fmla="*/ 112 h 137"/>
                    <a:gd name="T22" fmla="*/ 31 w 34"/>
                    <a:gd name="T23" fmla="*/ 96 h 137"/>
                    <a:gd name="T24" fmla="*/ 32 w 34"/>
                    <a:gd name="T25" fmla="*/ 81 h 137"/>
                    <a:gd name="T26" fmla="*/ 34 w 34"/>
                    <a:gd name="T27" fmla="*/ 61 h 137"/>
                    <a:gd name="T28" fmla="*/ 34 w 34"/>
                    <a:gd name="T29" fmla="*/ 40 h 137"/>
                    <a:gd name="T30" fmla="*/ 31 w 34"/>
                    <a:gd name="T31" fmla="*/ 21 h 137"/>
                    <a:gd name="T32" fmla="*/ 26 w 34"/>
                    <a:gd name="T33" fmla="*/ 0 h 137"/>
                    <a:gd name="T34" fmla="*/ 25 w 34"/>
                    <a:gd name="T35" fmla="*/ 0 h 137"/>
                    <a:gd name="T36" fmla="*/ 25 w 34"/>
                    <a:gd name="T37" fmla="*/ 0 h 137"/>
                    <a:gd name="T38" fmla="*/ 25 w 34"/>
                    <a:gd name="T39" fmla="*/ 0 h 137"/>
                    <a:gd name="T40" fmla="*/ 25 w 34"/>
                    <a:gd name="T41" fmla="*/ 0 h 137"/>
                    <a:gd name="T42" fmla="*/ 25 w 34"/>
                    <a:gd name="T43" fmla="*/ 0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
                    <a:gd name="T67" fmla="*/ 0 h 137"/>
                    <a:gd name="T68" fmla="*/ 34 w 34"/>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 h="137">
                      <a:moveTo>
                        <a:pt x="25" y="0"/>
                      </a:moveTo>
                      <a:lnTo>
                        <a:pt x="26" y="34"/>
                      </a:lnTo>
                      <a:lnTo>
                        <a:pt x="20" y="67"/>
                      </a:lnTo>
                      <a:lnTo>
                        <a:pt x="10" y="99"/>
                      </a:lnTo>
                      <a:lnTo>
                        <a:pt x="0" y="130"/>
                      </a:lnTo>
                      <a:lnTo>
                        <a:pt x="0" y="133"/>
                      </a:lnTo>
                      <a:lnTo>
                        <a:pt x="1" y="136"/>
                      </a:lnTo>
                      <a:lnTo>
                        <a:pt x="4" y="137"/>
                      </a:lnTo>
                      <a:lnTo>
                        <a:pt x="8" y="136"/>
                      </a:lnTo>
                      <a:lnTo>
                        <a:pt x="21" y="126"/>
                      </a:lnTo>
                      <a:lnTo>
                        <a:pt x="29" y="112"/>
                      </a:lnTo>
                      <a:lnTo>
                        <a:pt x="31" y="96"/>
                      </a:lnTo>
                      <a:lnTo>
                        <a:pt x="32" y="81"/>
                      </a:lnTo>
                      <a:lnTo>
                        <a:pt x="34" y="61"/>
                      </a:lnTo>
                      <a:lnTo>
                        <a:pt x="34" y="40"/>
                      </a:lnTo>
                      <a:lnTo>
                        <a:pt x="31" y="21"/>
                      </a:lnTo>
                      <a:lnTo>
                        <a:pt x="26" y="0"/>
                      </a:lnTo>
                      <a:lnTo>
                        <a:pt x="25" y="0"/>
                      </a:lnTo>
                      <a:close/>
                    </a:path>
                  </a:pathLst>
                </a:custGeom>
                <a:solidFill>
                  <a:srgbClr val="000000"/>
                </a:solidFill>
                <a:ln w="9525">
                  <a:noFill/>
                  <a:round/>
                  <a:headEnd/>
                  <a:tailEnd/>
                </a:ln>
              </p:spPr>
              <p:txBody>
                <a:bodyPr/>
                <a:lstStyle/>
                <a:p>
                  <a:endParaRPr lang="en-US">
                    <a:solidFill>
                      <a:srgbClr val="000000"/>
                    </a:solidFill>
                  </a:endParaRPr>
                </a:p>
              </p:txBody>
            </p:sp>
            <p:sp>
              <p:nvSpPr>
                <p:cNvPr id="25774" name="Freeform 272"/>
                <p:cNvSpPr>
                  <a:spLocks/>
                </p:cNvSpPr>
                <p:nvPr/>
              </p:nvSpPr>
              <p:spPr bwMode="auto">
                <a:xfrm>
                  <a:off x="4469" y="1709"/>
                  <a:ext cx="140" cy="72"/>
                </a:xfrm>
                <a:custGeom>
                  <a:avLst/>
                  <a:gdLst>
                    <a:gd name="T0" fmla="*/ 2 w 140"/>
                    <a:gd name="T1" fmla="*/ 72 h 72"/>
                    <a:gd name="T2" fmla="*/ 8 w 140"/>
                    <a:gd name="T3" fmla="*/ 66 h 72"/>
                    <a:gd name="T4" fmla="*/ 14 w 140"/>
                    <a:gd name="T5" fmla="*/ 61 h 72"/>
                    <a:gd name="T6" fmla="*/ 21 w 140"/>
                    <a:gd name="T7" fmla="*/ 56 h 72"/>
                    <a:gd name="T8" fmla="*/ 28 w 140"/>
                    <a:gd name="T9" fmla="*/ 51 h 72"/>
                    <a:gd name="T10" fmla="*/ 36 w 140"/>
                    <a:gd name="T11" fmla="*/ 47 h 72"/>
                    <a:gd name="T12" fmla="*/ 43 w 140"/>
                    <a:gd name="T13" fmla="*/ 43 h 72"/>
                    <a:gd name="T14" fmla="*/ 50 w 140"/>
                    <a:gd name="T15" fmla="*/ 38 h 72"/>
                    <a:gd name="T16" fmla="*/ 59 w 140"/>
                    <a:gd name="T17" fmla="*/ 35 h 72"/>
                    <a:gd name="T18" fmla="*/ 67 w 140"/>
                    <a:gd name="T19" fmla="*/ 32 h 72"/>
                    <a:gd name="T20" fmla="*/ 76 w 140"/>
                    <a:gd name="T21" fmla="*/ 30 h 72"/>
                    <a:gd name="T22" fmla="*/ 84 w 140"/>
                    <a:gd name="T23" fmla="*/ 28 h 72"/>
                    <a:gd name="T24" fmla="*/ 93 w 140"/>
                    <a:gd name="T25" fmla="*/ 27 h 72"/>
                    <a:gd name="T26" fmla="*/ 102 w 140"/>
                    <a:gd name="T27" fmla="*/ 25 h 72"/>
                    <a:gd name="T28" fmla="*/ 110 w 140"/>
                    <a:gd name="T29" fmla="*/ 24 h 72"/>
                    <a:gd name="T30" fmla="*/ 119 w 140"/>
                    <a:gd name="T31" fmla="*/ 23 h 72"/>
                    <a:gd name="T32" fmla="*/ 128 w 140"/>
                    <a:gd name="T33" fmla="*/ 22 h 72"/>
                    <a:gd name="T34" fmla="*/ 133 w 140"/>
                    <a:gd name="T35" fmla="*/ 21 h 72"/>
                    <a:gd name="T36" fmla="*/ 138 w 140"/>
                    <a:gd name="T37" fmla="*/ 18 h 72"/>
                    <a:gd name="T38" fmla="*/ 140 w 140"/>
                    <a:gd name="T39" fmla="*/ 14 h 72"/>
                    <a:gd name="T40" fmla="*/ 139 w 140"/>
                    <a:gd name="T41" fmla="*/ 9 h 72"/>
                    <a:gd name="T42" fmla="*/ 132 w 140"/>
                    <a:gd name="T43" fmla="*/ 3 h 72"/>
                    <a:gd name="T44" fmla="*/ 122 w 140"/>
                    <a:gd name="T45" fmla="*/ 0 h 72"/>
                    <a:gd name="T46" fmla="*/ 111 w 140"/>
                    <a:gd name="T47" fmla="*/ 0 h 72"/>
                    <a:gd name="T48" fmla="*/ 99 w 140"/>
                    <a:gd name="T49" fmla="*/ 1 h 72"/>
                    <a:gd name="T50" fmla="*/ 88 w 140"/>
                    <a:gd name="T51" fmla="*/ 5 h 72"/>
                    <a:gd name="T52" fmla="*/ 77 w 140"/>
                    <a:gd name="T53" fmla="*/ 9 h 72"/>
                    <a:gd name="T54" fmla="*/ 67 w 140"/>
                    <a:gd name="T55" fmla="*/ 13 h 72"/>
                    <a:gd name="T56" fmla="*/ 59 w 140"/>
                    <a:gd name="T57" fmla="*/ 17 h 72"/>
                    <a:gd name="T58" fmla="*/ 50 w 140"/>
                    <a:gd name="T59" fmla="*/ 22 h 72"/>
                    <a:gd name="T60" fmla="*/ 42 w 140"/>
                    <a:gd name="T61" fmla="*/ 28 h 72"/>
                    <a:gd name="T62" fmla="*/ 33 w 140"/>
                    <a:gd name="T63" fmla="*/ 34 h 72"/>
                    <a:gd name="T64" fmla="*/ 26 w 140"/>
                    <a:gd name="T65" fmla="*/ 42 h 72"/>
                    <a:gd name="T66" fmla="*/ 19 w 140"/>
                    <a:gd name="T67" fmla="*/ 49 h 72"/>
                    <a:gd name="T68" fmla="*/ 11 w 140"/>
                    <a:gd name="T69" fmla="*/ 57 h 72"/>
                    <a:gd name="T70" fmla="*/ 5 w 140"/>
                    <a:gd name="T71" fmla="*/ 64 h 72"/>
                    <a:gd name="T72" fmla="*/ 0 w 140"/>
                    <a:gd name="T73" fmla="*/ 72 h 72"/>
                    <a:gd name="T74" fmla="*/ 0 w 140"/>
                    <a:gd name="T75" fmla="*/ 72 h 72"/>
                    <a:gd name="T76" fmla="*/ 0 w 140"/>
                    <a:gd name="T77" fmla="*/ 72 h 72"/>
                    <a:gd name="T78" fmla="*/ 2 w 140"/>
                    <a:gd name="T79" fmla="*/ 72 h 72"/>
                    <a:gd name="T80" fmla="*/ 2 w 140"/>
                    <a:gd name="T81" fmla="*/ 72 h 72"/>
                    <a:gd name="T82" fmla="*/ 2 w 140"/>
                    <a:gd name="T83" fmla="*/ 72 h 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0"/>
                    <a:gd name="T127" fmla="*/ 0 h 72"/>
                    <a:gd name="T128" fmla="*/ 140 w 140"/>
                    <a:gd name="T129" fmla="*/ 72 h 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0" h="72">
                      <a:moveTo>
                        <a:pt x="2" y="72"/>
                      </a:moveTo>
                      <a:lnTo>
                        <a:pt x="8" y="66"/>
                      </a:lnTo>
                      <a:lnTo>
                        <a:pt x="14" y="61"/>
                      </a:lnTo>
                      <a:lnTo>
                        <a:pt x="21" y="56"/>
                      </a:lnTo>
                      <a:lnTo>
                        <a:pt x="28" y="51"/>
                      </a:lnTo>
                      <a:lnTo>
                        <a:pt x="36" y="47"/>
                      </a:lnTo>
                      <a:lnTo>
                        <a:pt x="43" y="43"/>
                      </a:lnTo>
                      <a:lnTo>
                        <a:pt x="50" y="38"/>
                      </a:lnTo>
                      <a:lnTo>
                        <a:pt x="59" y="35"/>
                      </a:lnTo>
                      <a:lnTo>
                        <a:pt x="67" y="32"/>
                      </a:lnTo>
                      <a:lnTo>
                        <a:pt x="76" y="30"/>
                      </a:lnTo>
                      <a:lnTo>
                        <a:pt x="84" y="28"/>
                      </a:lnTo>
                      <a:lnTo>
                        <a:pt x="93" y="27"/>
                      </a:lnTo>
                      <a:lnTo>
                        <a:pt x="102" y="25"/>
                      </a:lnTo>
                      <a:lnTo>
                        <a:pt x="110" y="24"/>
                      </a:lnTo>
                      <a:lnTo>
                        <a:pt x="119" y="23"/>
                      </a:lnTo>
                      <a:lnTo>
                        <a:pt x="128" y="22"/>
                      </a:lnTo>
                      <a:lnTo>
                        <a:pt x="133" y="21"/>
                      </a:lnTo>
                      <a:lnTo>
                        <a:pt x="138" y="18"/>
                      </a:lnTo>
                      <a:lnTo>
                        <a:pt x="140" y="14"/>
                      </a:lnTo>
                      <a:lnTo>
                        <a:pt x="139" y="9"/>
                      </a:lnTo>
                      <a:lnTo>
                        <a:pt x="132" y="3"/>
                      </a:lnTo>
                      <a:lnTo>
                        <a:pt x="122" y="0"/>
                      </a:lnTo>
                      <a:lnTo>
                        <a:pt x="111" y="0"/>
                      </a:lnTo>
                      <a:lnTo>
                        <a:pt x="99" y="1"/>
                      </a:lnTo>
                      <a:lnTo>
                        <a:pt x="88" y="5"/>
                      </a:lnTo>
                      <a:lnTo>
                        <a:pt x="77" y="9"/>
                      </a:lnTo>
                      <a:lnTo>
                        <a:pt x="67" y="13"/>
                      </a:lnTo>
                      <a:lnTo>
                        <a:pt x="59" y="17"/>
                      </a:lnTo>
                      <a:lnTo>
                        <a:pt x="50" y="22"/>
                      </a:lnTo>
                      <a:lnTo>
                        <a:pt x="42" y="28"/>
                      </a:lnTo>
                      <a:lnTo>
                        <a:pt x="33" y="34"/>
                      </a:lnTo>
                      <a:lnTo>
                        <a:pt x="26" y="42"/>
                      </a:lnTo>
                      <a:lnTo>
                        <a:pt x="19" y="49"/>
                      </a:lnTo>
                      <a:lnTo>
                        <a:pt x="11" y="57"/>
                      </a:lnTo>
                      <a:lnTo>
                        <a:pt x="5" y="64"/>
                      </a:lnTo>
                      <a:lnTo>
                        <a:pt x="0" y="72"/>
                      </a:lnTo>
                      <a:lnTo>
                        <a:pt x="2" y="72"/>
                      </a:lnTo>
                      <a:close/>
                    </a:path>
                  </a:pathLst>
                </a:custGeom>
                <a:solidFill>
                  <a:srgbClr val="000000"/>
                </a:solidFill>
                <a:ln w="9525">
                  <a:noFill/>
                  <a:round/>
                  <a:headEnd/>
                  <a:tailEnd/>
                </a:ln>
              </p:spPr>
              <p:txBody>
                <a:bodyPr/>
                <a:lstStyle/>
                <a:p>
                  <a:endParaRPr lang="en-US">
                    <a:solidFill>
                      <a:srgbClr val="000000"/>
                    </a:solidFill>
                  </a:endParaRPr>
                </a:p>
              </p:txBody>
            </p:sp>
            <p:sp>
              <p:nvSpPr>
                <p:cNvPr id="25775" name="Freeform 273"/>
                <p:cNvSpPr>
                  <a:spLocks/>
                </p:cNvSpPr>
                <p:nvPr/>
              </p:nvSpPr>
              <p:spPr bwMode="auto">
                <a:xfrm>
                  <a:off x="4507" y="1734"/>
                  <a:ext cx="116" cy="73"/>
                </a:xfrm>
                <a:custGeom>
                  <a:avLst/>
                  <a:gdLst>
                    <a:gd name="T0" fmla="*/ 0 w 116"/>
                    <a:gd name="T1" fmla="*/ 73 h 73"/>
                    <a:gd name="T2" fmla="*/ 6 w 116"/>
                    <a:gd name="T3" fmla="*/ 68 h 73"/>
                    <a:gd name="T4" fmla="*/ 11 w 116"/>
                    <a:gd name="T5" fmla="*/ 63 h 73"/>
                    <a:gd name="T6" fmla="*/ 17 w 116"/>
                    <a:gd name="T7" fmla="*/ 58 h 73"/>
                    <a:gd name="T8" fmla="*/ 22 w 116"/>
                    <a:gd name="T9" fmla="*/ 52 h 73"/>
                    <a:gd name="T10" fmla="*/ 28 w 116"/>
                    <a:gd name="T11" fmla="*/ 47 h 73"/>
                    <a:gd name="T12" fmla="*/ 34 w 116"/>
                    <a:gd name="T13" fmla="*/ 43 h 73"/>
                    <a:gd name="T14" fmla="*/ 40 w 116"/>
                    <a:gd name="T15" fmla="*/ 38 h 73"/>
                    <a:gd name="T16" fmla="*/ 46 w 116"/>
                    <a:gd name="T17" fmla="*/ 34 h 73"/>
                    <a:gd name="T18" fmla="*/ 54 w 116"/>
                    <a:gd name="T19" fmla="*/ 30 h 73"/>
                    <a:gd name="T20" fmla="*/ 61 w 116"/>
                    <a:gd name="T21" fmla="*/ 26 h 73"/>
                    <a:gd name="T22" fmla="*/ 70 w 116"/>
                    <a:gd name="T23" fmla="*/ 23 h 73"/>
                    <a:gd name="T24" fmla="*/ 77 w 116"/>
                    <a:gd name="T25" fmla="*/ 20 h 73"/>
                    <a:gd name="T26" fmla="*/ 85 w 116"/>
                    <a:gd name="T27" fmla="*/ 17 h 73"/>
                    <a:gd name="T28" fmla="*/ 94 w 116"/>
                    <a:gd name="T29" fmla="*/ 14 h 73"/>
                    <a:gd name="T30" fmla="*/ 102 w 116"/>
                    <a:gd name="T31" fmla="*/ 12 h 73"/>
                    <a:gd name="T32" fmla="*/ 111 w 116"/>
                    <a:gd name="T33" fmla="*/ 10 h 73"/>
                    <a:gd name="T34" fmla="*/ 113 w 116"/>
                    <a:gd name="T35" fmla="*/ 8 h 73"/>
                    <a:gd name="T36" fmla="*/ 116 w 116"/>
                    <a:gd name="T37" fmla="*/ 5 h 73"/>
                    <a:gd name="T38" fmla="*/ 116 w 116"/>
                    <a:gd name="T39" fmla="*/ 1 h 73"/>
                    <a:gd name="T40" fmla="*/ 113 w 116"/>
                    <a:gd name="T41" fmla="*/ 0 h 73"/>
                    <a:gd name="T42" fmla="*/ 95 w 116"/>
                    <a:gd name="T43" fmla="*/ 2 h 73"/>
                    <a:gd name="T44" fmla="*/ 78 w 116"/>
                    <a:gd name="T45" fmla="*/ 7 h 73"/>
                    <a:gd name="T46" fmla="*/ 64 w 116"/>
                    <a:gd name="T47" fmla="*/ 16 h 73"/>
                    <a:gd name="T48" fmla="*/ 49 w 116"/>
                    <a:gd name="T49" fmla="*/ 26 h 73"/>
                    <a:gd name="T50" fmla="*/ 36 w 116"/>
                    <a:gd name="T51" fmla="*/ 37 h 73"/>
                    <a:gd name="T52" fmla="*/ 22 w 116"/>
                    <a:gd name="T53" fmla="*/ 49 h 73"/>
                    <a:gd name="T54" fmla="*/ 11 w 116"/>
                    <a:gd name="T55" fmla="*/ 62 h 73"/>
                    <a:gd name="T56" fmla="*/ 0 w 116"/>
                    <a:gd name="T57" fmla="*/ 73 h 73"/>
                    <a:gd name="T58" fmla="*/ 0 w 116"/>
                    <a:gd name="T59" fmla="*/ 73 h 73"/>
                    <a:gd name="T60" fmla="*/ 0 w 116"/>
                    <a:gd name="T61" fmla="*/ 73 h 73"/>
                    <a:gd name="T62" fmla="*/ 0 w 116"/>
                    <a:gd name="T63" fmla="*/ 73 h 73"/>
                    <a:gd name="T64" fmla="*/ 0 w 116"/>
                    <a:gd name="T65" fmla="*/ 73 h 73"/>
                    <a:gd name="T66" fmla="*/ 0 w 116"/>
                    <a:gd name="T67" fmla="*/ 73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6"/>
                    <a:gd name="T103" fmla="*/ 0 h 73"/>
                    <a:gd name="T104" fmla="*/ 116 w 116"/>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6" h="73">
                      <a:moveTo>
                        <a:pt x="0" y="73"/>
                      </a:moveTo>
                      <a:lnTo>
                        <a:pt x="6" y="68"/>
                      </a:lnTo>
                      <a:lnTo>
                        <a:pt x="11" y="63"/>
                      </a:lnTo>
                      <a:lnTo>
                        <a:pt x="17" y="58"/>
                      </a:lnTo>
                      <a:lnTo>
                        <a:pt x="22" y="52"/>
                      </a:lnTo>
                      <a:lnTo>
                        <a:pt x="28" y="47"/>
                      </a:lnTo>
                      <a:lnTo>
                        <a:pt x="34" y="43"/>
                      </a:lnTo>
                      <a:lnTo>
                        <a:pt x="40" y="38"/>
                      </a:lnTo>
                      <a:lnTo>
                        <a:pt x="46" y="34"/>
                      </a:lnTo>
                      <a:lnTo>
                        <a:pt x="54" y="30"/>
                      </a:lnTo>
                      <a:lnTo>
                        <a:pt x="61" y="26"/>
                      </a:lnTo>
                      <a:lnTo>
                        <a:pt x="70" y="23"/>
                      </a:lnTo>
                      <a:lnTo>
                        <a:pt x="77" y="20"/>
                      </a:lnTo>
                      <a:lnTo>
                        <a:pt x="85" y="17"/>
                      </a:lnTo>
                      <a:lnTo>
                        <a:pt x="94" y="14"/>
                      </a:lnTo>
                      <a:lnTo>
                        <a:pt x="102" y="12"/>
                      </a:lnTo>
                      <a:lnTo>
                        <a:pt x="111" y="10"/>
                      </a:lnTo>
                      <a:lnTo>
                        <a:pt x="113" y="8"/>
                      </a:lnTo>
                      <a:lnTo>
                        <a:pt x="116" y="5"/>
                      </a:lnTo>
                      <a:lnTo>
                        <a:pt x="116" y="1"/>
                      </a:lnTo>
                      <a:lnTo>
                        <a:pt x="113" y="0"/>
                      </a:lnTo>
                      <a:lnTo>
                        <a:pt x="95" y="2"/>
                      </a:lnTo>
                      <a:lnTo>
                        <a:pt x="78" y="7"/>
                      </a:lnTo>
                      <a:lnTo>
                        <a:pt x="64" y="16"/>
                      </a:lnTo>
                      <a:lnTo>
                        <a:pt x="49" y="26"/>
                      </a:lnTo>
                      <a:lnTo>
                        <a:pt x="36" y="37"/>
                      </a:lnTo>
                      <a:lnTo>
                        <a:pt x="22" y="49"/>
                      </a:lnTo>
                      <a:lnTo>
                        <a:pt x="11" y="62"/>
                      </a:lnTo>
                      <a:lnTo>
                        <a:pt x="0" y="73"/>
                      </a:lnTo>
                      <a:close/>
                    </a:path>
                  </a:pathLst>
                </a:custGeom>
                <a:solidFill>
                  <a:srgbClr val="000000"/>
                </a:solidFill>
                <a:ln w="9525">
                  <a:noFill/>
                  <a:round/>
                  <a:headEnd/>
                  <a:tailEnd/>
                </a:ln>
              </p:spPr>
              <p:txBody>
                <a:bodyPr/>
                <a:lstStyle/>
                <a:p>
                  <a:endParaRPr lang="en-US">
                    <a:solidFill>
                      <a:srgbClr val="000000"/>
                    </a:solidFill>
                  </a:endParaRPr>
                </a:p>
              </p:txBody>
            </p:sp>
            <p:sp>
              <p:nvSpPr>
                <p:cNvPr id="25776" name="Freeform 274"/>
                <p:cNvSpPr>
                  <a:spLocks/>
                </p:cNvSpPr>
                <p:nvPr/>
              </p:nvSpPr>
              <p:spPr bwMode="auto">
                <a:xfrm>
                  <a:off x="4600" y="1802"/>
                  <a:ext cx="108" cy="78"/>
                </a:xfrm>
                <a:custGeom>
                  <a:avLst/>
                  <a:gdLst>
                    <a:gd name="T0" fmla="*/ 0 w 108"/>
                    <a:gd name="T1" fmla="*/ 78 h 78"/>
                    <a:gd name="T2" fmla="*/ 6 w 108"/>
                    <a:gd name="T3" fmla="*/ 72 h 78"/>
                    <a:gd name="T4" fmla="*/ 12 w 108"/>
                    <a:gd name="T5" fmla="*/ 65 h 78"/>
                    <a:gd name="T6" fmla="*/ 18 w 108"/>
                    <a:gd name="T7" fmla="*/ 59 h 78"/>
                    <a:gd name="T8" fmla="*/ 24 w 108"/>
                    <a:gd name="T9" fmla="*/ 54 h 78"/>
                    <a:gd name="T10" fmla="*/ 30 w 108"/>
                    <a:gd name="T11" fmla="*/ 48 h 78"/>
                    <a:gd name="T12" fmla="*/ 37 w 108"/>
                    <a:gd name="T13" fmla="*/ 43 h 78"/>
                    <a:gd name="T14" fmla="*/ 44 w 108"/>
                    <a:gd name="T15" fmla="*/ 38 h 78"/>
                    <a:gd name="T16" fmla="*/ 51 w 108"/>
                    <a:gd name="T17" fmla="*/ 33 h 78"/>
                    <a:gd name="T18" fmla="*/ 57 w 108"/>
                    <a:gd name="T19" fmla="*/ 28 h 78"/>
                    <a:gd name="T20" fmla="*/ 63 w 108"/>
                    <a:gd name="T21" fmla="*/ 25 h 78"/>
                    <a:gd name="T22" fmla="*/ 70 w 108"/>
                    <a:gd name="T23" fmla="*/ 22 h 78"/>
                    <a:gd name="T24" fmla="*/ 76 w 108"/>
                    <a:gd name="T25" fmla="*/ 19 h 78"/>
                    <a:gd name="T26" fmla="*/ 84 w 108"/>
                    <a:gd name="T27" fmla="*/ 16 h 78"/>
                    <a:gd name="T28" fmla="*/ 91 w 108"/>
                    <a:gd name="T29" fmla="*/ 14 h 78"/>
                    <a:gd name="T30" fmla="*/ 97 w 108"/>
                    <a:gd name="T31" fmla="*/ 12 h 78"/>
                    <a:gd name="T32" fmla="*/ 104 w 108"/>
                    <a:gd name="T33" fmla="*/ 9 h 78"/>
                    <a:gd name="T34" fmla="*/ 107 w 108"/>
                    <a:gd name="T35" fmla="*/ 7 h 78"/>
                    <a:gd name="T36" fmla="*/ 108 w 108"/>
                    <a:gd name="T37" fmla="*/ 5 h 78"/>
                    <a:gd name="T38" fmla="*/ 108 w 108"/>
                    <a:gd name="T39" fmla="*/ 3 h 78"/>
                    <a:gd name="T40" fmla="*/ 107 w 108"/>
                    <a:gd name="T41" fmla="*/ 1 h 78"/>
                    <a:gd name="T42" fmla="*/ 101 w 108"/>
                    <a:gd name="T43" fmla="*/ 0 h 78"/>
                    <a:gd name="T44" fmla="*/ 93 w 108"/>
                    <a:gd name="T45" fmla="*/ 1 h 78"/>
                    <a:gd name="T46" fmla="*/ 86 w 108"/>
                    <a:gd name="T47" fmla="*/ 3 h 78"/>
                    <a:gd name="T48" fmla="*/ 79 w 108"/>
                    <a:gd name="T49" fmla="*/ 6 h 78"/>
                    <a:gd name="T50" fmla="*/ 72 w 108"/>
                    <a:gd name="T51" fmla="*/ 9 h 78"/>
                    <a:gd name="T52" fmla="*/ 64 w 108"/>
                    <a:gd name="T53" fmla="*/ 13 h 78"/>
                    <a:gd name="T54" fmla="*/ 58 w 108"/>
                    <a:gd name="T55" fmla="*/ 16 h 78"/>
                    <a:gd name="T56" fmla="*/ 53 w 108"/>
                    <a:gd name="T57" fmla="*/ 20 h 78"/>
                    <a:gd name="T58" fmla="*/ 46 w 108"/>
                    <a:gd name="T59" fmla="*/ 26 h 78"/>
                    <a:gd name="T60" fmla="*/ 39 w 108"/>
                    <a:gd name="T61" fmla="*/ 34 h 78"/>
                    <a:gd name="T62" fmla="*/ 31 w 108"/>
                    <a:gd name="T63" fmla="*/ 41 h 78"/>
                    <a:gd name="T64" fmla="*/ 25 w 108"/>
                    <a:gd name="T65" fmla="*/ 48 h 78"/>
                    <a:gd name="T66" fmla="*/ 18 w 108"/>
                    <a:gd name="T67" fmla="*/ 55 h 78"/>
                    <a:gd name="T68" fmla="*/ 12 w 108"/>
                    <a:gd name="T69" fmla="*/ 62 h 78"/>
                    <a:gd name="T70" fmla="*/ 6 w 108"/>
                    <a:gd name="T71" fmla="*/ 71 h 78"/>
                    <a:gd name="T72" fmla="*/ 0 w 108"/>
                    <a:gd name="T73" fmla="*/ 78 h 78"/>
                    <a:gd name="T74" fmla="*/ 0 w 108"/>
                    <a:gd name="T75" fmla="*/ 78 h 78"/>
                    <a:gd name="T76" fmla="*/ 0 w 108"/>
                    <a:gd name="T77" fmla="*/ 78 h 78"/>
                    <a:gd name="T78" fmla="*/ 0 w 108"/>
                    <a:gd name="T79" fmla="*/ 78 h 78"/>
                    <a:gd name="T80" fmla="*/ 0 w 108"/>
                    <a:gd name="T81" fmla="*/ 78 h 78"/>
                    <a:gd name="T82" fmla="*/ 0 w 108"/>
                    <a:gd name="T83" fmla="*/ 78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78"/>
                    <a:gd name="T128" fmla="*/ 108 w 108"/>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78">
                      <a:moveTo>
                        <a:pt x="0" y="78"/>
                      </a:moveTo>
                      <a:lnTo>
                        <a:pt x="6" y="72"/>
                      </a:lnTo>
                      <a:lnTo>
                        <a:pt x="12" y="65"/>
                      </a:lnTo>
                      <a:lnTo>
                        <a:pt x="18" y="59"/>
                      </a:lnTo>
                      <a:lnTo>
                        <a:pt x="24" y="54"/>
                      </a:lnTo>
                      <a:lnTo>
                        <a:pt x="30" y="48"/>
                      </a:lnTo>
                      <a:lnTo>
                        <a:pt x="37" y="43"/>
                      </a:lnTo>
                      <a:lnTo>
                        <a:pt x="44" y="38"/>
                      </a:lnTo>
                      <a:lnTo>
                        <a:pt x="51" y="33"/>
                      </a:lnTo>
                      <a:lnTo>
                        <a:pt x="57" y="28"/>
                      </a:lnTo>
                      <a:lnTo>
                        <a:pt x="63" y="25"/>
                      </a:lnTo>
                      <a:lnTo>
                        <a:pt x="70" y="22"/>
                      </a:lnTo>
                      <a:lnTo>
                        <a:pt x="76" y="19"/>
                      </a:lnTo>
                      <a:lnTo>
                        <a:pt x="84" y="16"/>
                      </a:lnTo>
                      <a:lnTo>
                        <a:pt x="91" y="14"/>
                      </a:lnTo>
                      <a:lnTo>
                        <a:pt x="97" y="12"/>
                      </a:lnTo>
                      <a:lnTo>
                        <a:pt x="104" y="9"/>
                      </a:lnTo>
                      <a:lnTo>
                        <a:pt x="107" y="7"/>
                      </a:lnTo>
                      <a:lnTo>
                        <a:pt x="108" y="5"/>
                      </a:lnTo>
                      <a:lnTo>
                        <a:pt x="108" y="3"/>
                      </a:lnTo>
                      <a:lnTo>
                        <a:pt x="107" y="1"/>
                      </a:lnTo>
                      <a:lnTo>
                        <a:pt x="101" y="0"/>
                      </a:lnTo>
                      <a:lnTo>
                        <a:pt x="93" y="1"/>
                      </a:lnTo>
                      <a:lnTo>
                        <a:pt x="86" y="3"/>
                      </a:lnTo>
                      <a:lnTo>
                        <a:pt x="79" y="6"/>
                      </a:lnTo>
                      <a:lnTo>
                        <a:pt x="72" y="9"/>
                      </a:lnTo>
                      <a:lnTo>
                        <a:pt x="64" y="13"/>
                      </a:lnTo>
                      <a:lnTo>
                        <a:pt x="58" y="16"/>
                      </a:lnTo>
                      <a:lnTo>
                        <a:pt x="53" y="20"/>
                      </a:lnTo>
                      <a:lnTo>
                        <a:pt x="46" y="26"/>
                      </a:lnTo>
                      <a:lnTo>
                        <a:pt x="39" y="34"/>
                      </a:lnTo>
                      <a:lnTo>
                        <a:pt x="31" y="41"/>
                      </a:lnTo>
                      <a:lnTo>
                        <a:pt x="25" y="48"/>
                      </a:lnTo>
                      <a:lnTo>
                        <a:pt x="18" y="55"/>
                      </a:lnTo>
                      <a:lnTo>
                        <a:pt x="12" y="62"/>
                      </a:lnTo>
                      <a:lnTo>
                        <a:pt x="6" y="71"/>
                      </a:lnTo>
                      <a:lnTo>
                        <a:pt x="0" y="78"/>
                      </a:lnTo>
                      <a:close/>
                    </a:path>
                  </a:pathLst>
                </a:custGeom>
                <a:solidFill>
                  <a:srgbClr val="000000"/>
                </a:solidFill>
                <a:ln w="9525">
                  <a:noFill/>
                  <a:round/>
                  <a:headEnd/>
                  <a:tailEnd/>
                </a:ln>
              </p:spPr>
              <p:txBody>
                <a:bodyPr/>
                <a:lstStyle/>
                <a:p>
                  <a:endParaRPr lang="en-US">
                    <a:solidFill>
                      <a:srgbClr val="000000"/>
                    </a:solidFill>
                  </a:endParaRPr>
                </a:p>
              </p:txBody>
            </p:sp>
            <p:sp>
              <p:nvSpPr>
                <p:cNvPr id="25777" name="Freeform 275"/>
                <p:cNvSpPr>
                  <a:spLocks/>
                </p:cNvSpPr>
                <p:nvPr/>
              </p:nvSpPr>
              <p:spPr bwMode="auto">
                <a:xfrm>
                  <a:off x="4413" y="1697"/>
                  <a:ext cx="200" cy="56"/>
                </a:xfrm>
                <a:custGeom>
                  <a:avLst/>
                  <a:gdLst>
                    <a:gd name="T0" fmla="*/ 2 w 200"/>
                    <a:gd name="T1" fmla="*/ 43 h 56"/>
                    <a:gd name="T2" fmla="*/ 20 w 200"/>
                    <a:gd name="T3" fmla="*/ 30 h 56"/>
                    <a:gd name="T4" fmla="*/ 43 w 200"/>
                    <a:gd name="T5" fmla="*/ 24 h 56"/>
                    <a:gd name="T6" fmla="*/ 67 w 200"/>
                    <a:gd name="T7" fmla="*/ 24 h 56"/>
                    <a:gd name="T8" fmla="*/ 93 w 200"/>
                    <a:gd name="T9" fmla="*/ 28 h 56"/>
                    <a:gd name="T10" fmla="*/ 119 w 200"/>
                    <a:gd name="T11" fmla="*/ 35 h 56"/>
                    <a:gd name="T12" fmla="*/ 144 w 200"/>
                    <a:gd name="T13" fmla="*/ 43 h 56"/>
                    <a:gd name="T14" fmla="*/ 168 w 200"/>
                    <a:gd name="T15" fmla="*/ 50 h 56"/>
                    <a:gd name="T16" fmla="*/ 190 w 200"/>
                    <a:gd name="T17" fmla="*/ 56 h 56"/>
                    <a:gd name="T18" fmla="*/ 195 w 200"/>
                    <a:gd name="T19" fmla="*/ 55 h 56"/>
                    <a:gd name="T20" fmla="*/ 199 w 200"/>
                    <a:gd name="T21" fmla="*/ 49 h 56"/>
                    <a:gd name="T22" fmla="*/ 200 w 200"/>
                    <a:gd name="T23" fmla="*/ 44 h 56"/>
                    <a:gd name="T24" fmla="*/ 199 w 200"/>
                    <a:gd name="T25" fmla="*/ 40 h 56"/>
                    <a:gd name="T26" fmla="*/ 189 w 200"/>
                    <a:gd name="T27" fmla="*/ 32 h 56"/>
                    <a:gd name="T28" fmla="*/ 177 w 200"/>
                    <a:gd name="T29" fmla="*/ 25 h 56"/>
                    <a:gd name="T30" fmla="*/ 165 w 200"/>
                    <a:gd name="T31" fmla="*/ 19 h 56"/>
                    <a:gd name="T32" fmla="*/ 151 w 200"/>
                    <a:gd name="T33" fmla="*/ 13 h 56"/>
                    <a:gd name="T34" fmla="*/ 138 w 200"/>
                    <a:gd name="T35" fmla="*/ 8 h 56"/>
                    <a:gd name="T36" fmla="*/ 123 w 200"/>
                    <a:gd name="T37" fmla="*/ 4 h 56"/>
                    <a:gd name="T38" fmla="*/ 109 w 200"/>
                    <a:gd name="T39" fmla="*/ 1 h 56"/>
                    <a:gd name="T40" fmla="*/ 94 w 200"/>
                    <a:gd name="T41" fmla="*/ 0 h 56"/>
                    <a:gd name="T42" fmla="*/ 81 w 200"/>
                    <a:gd name="T43" fmla="*/ 0 h 56"/>
                    <a:gd name="T44" fmla="*/ 66 w 200"/>
                    <a:gd name="T45" fmla="*/ 1 h 56"/>
                    <a:gd name="T46" fmla="*/ 53 w 200"/>
                    <a:gd name="T47" fmla="*/ 3 h 56"/>
                    <a:gd name="T48" fmla="*/ 41 w 200"/>
                    <a:gd name="T49" fmla="*/ 7 h 56"/>
                    <a:gd name="T50" fmla="*/ 28 w 200"/>
                    <a:gd name="T51" fmla="*/ 14 h 56"/>
                    <a:gd name="T52" fmla="*/ 17 w 200"/>
                    <a:gd name="T53" fmla="*/ 22 h 56"/>
                    <a:gd name="T54" fmla="*/ 8 w 200"/>
                    <a:gd name="T55" fmla="*/ 31 h 56"/>
                    <a:gd name="T56" fmla="*/ 0 w 200"/>
                    <a:gd name="T57" fmla="*/ 42 h 56"/>
                    <a:gd name="T58" fmla="*/ 0 w 200"/>
                    <a:gd name="T59" fmla="*/ 43 h 56"/>
                    <a:gd name="T60" fmla="*/ 2 w 200"/>
                    <a:gd name="T61" fmla="*/ 43 h 56"/>
                    <a:gd name="T62" fmla="*/ 2 w 200"/>
                    <a:gd name="T63" fmla="*/ 43 h 56"/>
                    <a:gd name="T64" fmla="*/ 2 w 200"/>
                    <a:gd name="T65" fmla="*/ 43 h 56"/>
                    <a:gd name="T66" fmla="*/ 2 w 200"/>
                    <a:gd name="T67" fmla="*/ 43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
                    <a:gd name="T103" fmla="*/ 0 h 56"/>
                    <a:gd name="T104" fmla="*/ 200 w 200"/>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 h="56">
                      <a:moveTo>
                        <a:pt x="2" y="43"/>
                      </a:moveTo>
                      <a:lnTo>
                        <a:pt x="20" y="30"/>
                      </a:lnTo>
                      <a:lnTo>
                        <a:pt x="43" y="24"/>
                      </a:lnTo>
                      <a:lnTo>
                        <a:pt x="67" y="24"/>
                      </a:lnTo>
                      <a:lnTo>
                        <a:pt x="93" y="28"/>
                      </a:lnTo>
                      <a:lnTo>
                        <a:pt x="119" y="35"/>
                      </a:lnTo>
                      <a:lnTo>
                        <a:pt x="144" y="43"/>
                      </a:lnTo>
                      <a:lnTo>
                        <a:pt x="168" y="50"/>
                      </a:lnTo>
                      <a:lnTo>
                        <a:pt x="190" y="56"/>
                      </a:lnTo>
                      <a:lnTo>
                        <a:pt x="195" y="55"/>
                      </a:lnTo>
                      <a:lnTo>
                        <a:pt x="199" y="49"/>
                      </a:lnTo>
                      <a:lnTo>
                        <a:pt x="200" y="44"/>
                      </a:lnTo>
                      <a:lnTo>
                        <a:pt x="199" y="40"/>
                      </a:lnTo>
                      <a:lnTo>
                        <a:pt x="189" y="32"/>
                      </a:lnTo>
                      <a:lnTo>
                        <a:pt x="177" y="25"/>
                      </a:lnTo>
                      <a:lnTo>
                        <a:pt x="165" y="19"/>
                      </a:lnTo>
                      <a:lnTo>
                        <a:pt x="151" y="13"/>
                      </a:lnTo>
                      <a:lnTo>
                        <a:pt x="138" y="8"/>
                      </a:lnTo>
                      <a:lnTo>
                        <a:pt x="123" y="4"/>
                      </a:lnTo>
                      <a:lnTo>
                        <a:pt x="109" y="1"/>
                      </a:lnTo>
                      <a:lnTo>
                        <a:pt x="94" y="0"/>
                      </a:lnTo>
                      <a:lnTo>
                        <a:pt x="81" y="0"/>
                      </a:lnTo>
                      <a:lnTo>
                        <a:pt x="66" y="1"/>
                      </a:lnTo>
                      <a:lnTo>
                        <a:pt x="53" y="3"/>
                      </a:lnTo>
                      <a:lnTo>
                        <a:pt x="41" y="7"/>
                      </a:lnTo>
                      <a:lnTo>
                        <a:pt x="28" y="14"/>
                      </a:lnTo>
                      <a:lnTo>
                        <a:pt x="17" y="22"/>
                      </a:lnTo>
                      <a:lnTo>
                        <a:pt x="8" y="31"/>
                      </a:lnTo>
                      <a:lnTo>
                        <a:pt x="0" y="42"/>
                      </a:lnTo>
                      <a:lnTo>
                        <a:pt x="0" y="43"/>
                      </a:lnTo>
                      <a:lnTo>
                        <a:pt x="2" y="43"/>
                      </a:lnTo>
                      <a:close/>
                    </a:path>
                  </a:pathLst>
                </a:custGeom>
                <a:solidFill>
                  <a:srgbClr val="000000"/>
                </a:solidFill>
                <a:ln w="9525">
                  <a:noFill/>
                  <a:round/>
                  <a:headEnd/>
                  <a:tailEnd/>
                </a:ln>
              </p:spPr>
              <p:txBody>
                <a:bodyPr/>
                <a:lstStyle/>
                <a:p>
                  <a:endParaRPr lang="en-US">
                    <a:solidFill>
                      <a:srgbClr val="000000"/>
                    </a:solidFill>
                  </a:endParaRPr>
                </a:p>
              </p:txBody>
            </p:sp>
            <p:sp>
              <p:nvSpPr>
                <p:cNvPr id="25778" name="Freeform 276"/>
                <p:cNvSpPr>
                  <a:spLocks/>
                </p:cNvSpPr>
                <p:nvPr/>
              </p:nvSpPr>
              <p:spPr bwMode="auto">
                <a:xfrm>
                  <a:off x="4231" y="1479"/>
                  <a:ext cx="36" cy="155"/>
                </a:xfrm>
                <a:custGeom>
                  <a:avLst/>
                  <a:gdLst>
                    <a:gd name="T0" fmla="*/ 35 w 36"/>
                    <a:gd name="T1" fmla="*/ 1 h 155"/>
                    <a:gd name="T2" fmla="*/ 25 w 36"/>
                    <a:gd name="T3" fmla="*/ 19 h 155"/>
                    <a:gd name="T4" fmla="*/ 18 w 36"/>
                    <a:gd name="T5" fmla="*/ 38 h 155"/>
                    <a:gd name="T6" fmla="*/ 11 w 36"/>
                    <a:gd name="T7" fmla="*/ 56 h 155"/>
                    <a:gd name="T8" fmla="*/ 7 w 36"/>
                    <a:gd name="T9" fmla="*/ 76 h 155"/>
                    <a:gd name="T10" fmla="*/ 3 w 36"/>
                    <a:gd name="T11" fmla="*/ 96 h 155"/>
                    <a:gd name="T12" fmla="*/ 0 w 36"/>
                    <a:gd name="T13" fmla="*/ 116 h 155"/>
                    <a:gd name="T14" fmla="*/ 0 w 36"/>
                    <a:gd name="T15" fmla="*/ 134 h 155"/>
                    <a:gd name="T16" fmla="*/ 8 w 36"/>
                    <a:gd name="T17" fmla="*/ 154 h 155"/>
                    <a:gd name="T18" fmla="*/ 11 w 36"/>
                    <a:gd name="T19" fmla="*/ 155 h 155"/>
                    <a:gd name="T20" fmla="*/ 12 w 36"/>
                    <a:gd name="T21" fmla="*/ 154 h 155"/>
                    <a:gd name="T22" fmla="*/ 13 w 36"/>
                    <a:gd name="T23" fmla="*/ 151 h 155"/>
                    <a:gd name="T24" fmla="*/ 13 w 36"/>
                    <a:gd name="T25" fmla="*/ 149 h 155"/>
                    <a:gd name="T26" fmla="*/ 11 w 36"/>
                    <a:gd name="T27" fmla="*/ 131 h 155"/>
                    <a:gd name="T28" fmla="*/ 12 w 36"/>
                    <a:gd name="T29" fmla="*/ 115 h 155"/>
                    <a:gd name="T30" fmla="*/ 14 w 36"/>
                    <a:gd name="T31" fmla="*/ 98 h 155"/>
                    <a:gd name="T32" fmla="*/ 16 w 36"/>
                    <a:gd name="T33" fmla="*/ 82 h 155"/>
                    <a:gd name="T34" fmla="*/ 17 w 36"/>
                    <a:gd name="T35" fmla="*/ 60 h 155"/>
                    <a:gd name="T36" fmla="*/ 22 w 36"/>
                    <a:gd name="T37" fmla="*/ 41 h 155"/>
                    <a:gd name="T38" fmla="*/ 28 w 36"/>
                    <a:gd name="T39" fmla="*/ 20 h 155"/>
                    <a:gd name="T40" fmla="*/ 36 w 36"/>
                    <a:gd name="T41" fmla="*/ 1 h 155"/>
                    <a:gd name="T42" fmla="*/ 36 w 36"/>
                    <a:gd name="T43" fmla="*/ 0 h 155"/>
                    <a:gd name="T44" fmla="*/ 36 w 36"/>
                    <a:gd name="T45" fmla="*/ 0 h 155"/>
                    <a:gd name="T46" fmla="*/ 35 w 36"/>
                    <a:gd name="T47" fmla="*/ 0 h 155"/>
                    <a:gd name="T48" fmla="*/ 35 w 36"/>
                    <a:gd name="T49" fmla="*/ 1 h 155"/>
                    <a:gd name="T50" fmla="*/ 35 w 36"/>
                    <a:gd name="T51" fmla="*/ 1 h 1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155"/>
                    <a:gd name="T80" fmla="*/ 36 w 36"/>
                    <a:gd name="T81" fmla="*/ 155 h 1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155">
                      <a:moveTo>
                        <a:pt x="35" y="1"/>
                      </a:moveTo>
                      <a:lnTo>
                        <a:pt x="25" y="19"/>
                      </a:lnTo>
                      <a:lnTo>
                        <a:pt x="18" y="38"/>
                      </a:lnTo>
                      <a:lnTo>
                        <a:pt x="11" y="56"/>
                      </a:lnTo>
                      <a:lnTo>
                        <a:pt x="7" y="76"/>
                      </a:lnTo>
                      <a:lnTo>
                        <a:pt x="3" y="96"/>
                      </a:lnTo>
                      <a:lnTo>
                        <a:pt x="0" y="116"/>
                      </a:lnTo>
                      <a:lnTo>
                        <a:pt x="0" y="134"/>
                      </a:lnTo>
                      <a:lnTo>
                        <a:pt x="8" y="154"/>
                      </a:lnTo>
                      <a:lnTo>
                        <a:pt x="11" y="155"/>
                      </a:lnTo>
                      <a:lnTo>
                        <a:pt x="12" y="154"/>
                      </a:lnTo>
                      <a:lnTo>
                        <a:pt x="13" y="151"/>
                      </a:lnTo>
                      <a:lnTo>
                        <a:pt x="13" y="149"/>
                      </a:lnTo>
                      <a:lnTo>
                        <a:pt x="11" y="131"/>
                      </a:lnTo>
                      <a:lnTo>
                        <a:pt x="12" y="115"/>
                      </a:lnTo>
                      <a:lnTo>
                        <a:pt x="14" y="98"/>
                      </a:lnTo>
                      <a:lnTo>
                        <a:pt x="16" y="82"/>
                      </a:lnTo>
                      <a:lnTo>
                        <a:pt x="17" y="60"/>
                      </a:lnTo>
                      <a:lnTo>
                        <a:pt x="22" y="41"/>
                      </a:lnTo>
                      <a:lnTo>
                        <a:pt x="28" y="20"/>
                      </a:lnTo>
                      <a:lnTo>
                        <a:pt x="36" y="1"/>
                      </a:lnTo>
                      <a:lnTo>
                        <a:pt x="36" y="0"/>
                      </a:lnTo>
                      <a:lnTo>
                        <a:pt x="35" y="0"/>
                      </a:lnTo>
                      <a:lnTo>
                        <a:pt x="35" y="1"/>
                      </a:lnTo>
                      <a:close/>
                    </a:path>
                  </a:pathLst>
                </a:custGeom>
                <a:solidFill>
                  <a:srgbClr val="000000"/>
                </a:solidFill>
                <a:ln w="9525">
                  <a:noFill/>
                  <a:round/>
                  <a:headEnd/>
                  <a:tailEnd/>
                </a:ln>
              </p:spPr>
              <p:txBody>
                <a:bodyPr/>
                <a:lstStyle/>
                <a:p>
                  <a:endParaRPr lang="en-US">
                    <a:solidFill>
                      <a:srgbClr val="000000"/>
                    </a:solidFill>
                  </a:endParaRPr>
                </a:p>
              </p:txBody>
            </p:sp>
            <p:sp>
              <p:nvSpPr>
                <p:cNvPr id="25779" name="Freeform 277"/>
                <p:cNvSpPr>
                  <a:spLocks/>
                </p:cNvSpPr>
                <p:nvPr/>
              </p:nvSpPr>
              <p:spPr bwMode="auto">
                <a:xfrm>
                  <a:off x="4149" y="2014"/>
                  <a:ext cx="218" cy="81"/>
                </a:xfrm>
                <a:custGeom>
                  <a:avLst/>
                  <a:gdLst>
                    <a:gd name="T0" fmla="*/ 0 w 218"/>
                    <a:gd name="T1" fmla="*/ 1 h 81"/>
                    <a:gd name="T2" fmla="*/ 9 w 218"/>
                    <a:gd name="T3" fmla="*/ 14 h 81"/>
                    <a:gd name="T4" fmla="*/ 17 w 218"/>
                    <a:gd name="T5" fmla="*/ 26 h 81"/>
                    <a:gd name="T6" fmla="*/ 27 w 218"/>
                    <a:gd name="T7" fmla="*/ 36 h 81"/>
                    <a:gd name="T8" fmla="*/ 38 w 218"/>
                    <a:gd name="T9" fmla="*/ 45 h 81"/>
                    <a:gd name="T10" fmla="*/ 50 w 218"/>
                    <a:gd name="T11" fmla="*/ 53 h 81"/>
                    <a:gd name="T12" fmla="*/ 64 w 218"/>
                    <a:gd name="T13" fmla="*/ 59 h 81"/>
                    <a:gd name="T14" fmla="*/ 77 w 218"/>
                    <a:gd name="T15" fmla="*/ 66 h 81"/>
                    <a:gd name="T16" fmla="*/ 92 w 218"/>
                    <a:gd name="T17" fmla="*/ 70 h 81"/>
                    <a:gd name="T18" fmla="*/ 106 w 218"/>
                    <a:gd name="T19" fmla="*/ 74 h 81"/>
                    <a:gd name="T20" fmla="*/ 121 w 218"/>
                    <a:gd name="T21" fmla="*/ 77 h 81"/>
                    <a:gd name="T22" fmla="*/ 137 w 218"/>
                    <a:gd name="T23" fmla="*/ 79 h 81"/>
                    <a:gd name="T24" fmla="*/ 152 w 218"/>
                    <a:gd name="T25" fmla="*/ 80 h 81"/>
                    <a:gd name="T26" fmla="*/ 168 w 218"/>
                    <a:gd name="T27" fmla="*/ 81 h 81"/>
                    <a:gd name="T28" fmla="*/ 184 w 218"/>
                    <a:gd name="T29" fmla="*/ 81 h 81"/>
                    <a:gd name="T30" fmla="*/ 200 w 218"/>
                    <a:gd name="T31" fmla="*/ 81 h 81"/>
                    <a:gd name="T32" fmla="*/ 216 w 218"/>
                    <a:gd name="T33" fmla="*/ 80 h 81"/>
                    <a:gd name="T34" fmla="*/ 217 w 218"/>
                    <a:gd name="T35" fmla="*/ 80 h 81"/>
                    <a:gd name="T36" fmla="*/ 218 w 218"/>
                    <a:gd name="T37" fmla="*/ 78 h 81"/>
                    <a:gd name="T38" fmla="*/ 218 w 218"/>
                    <a:gd name="T39" fmla="*/ 77 h 81"/>
                    <a:gd name="T40" fmla="*/ 217 w 218"/>
                    <a:gd name="T41" fmla="*/ 77 h 81"/>
                    <a:gd name="T42" fmla="*/ 202 w 218"/>
                    <a:gd name="T43" fmla="*/ 77 h 81"/>
                    <a:gd name="T44" fmla="*/ 187 w 218"/>
                    <a:gd name="T45" fmla="*/ 77 h 81"/>
                    <a:gd name="T46" fmla="*/ 171 w 218"/>
                    <a:gd name="T47" fmla="*/ 76 h 81"/>
                    <a:gd name="T48" fmla="*/ 156 w 218"/>
                    <a:gd name="T49" fmla="*/ 75 h 81"/>
                    <a:gd name="T50" fmla="*/ 140 w 218"/>
                    <a:gd name="T51" fmla="*/ 73 h 81"/>
                    <a:gd name="T52" fmla="*/ 124 w 218"/>
                    <a:gd name="T53" fmla="*/ 70 h 81"/>
                    <a:gd name="T54" fmla="*/ 110 w 218"/>
                    <a:gd name="T55" fmla="*/ 67 h 81"/>
                    <a:gd name="T56" fmla="*/ 95 w 218"/>
                    <a:gd name="T57" fmla="*/ 62 h 81"/>
                    <a:gd name="T58" fmla="*/ 81 w 218"/>
                    <a:gd name="T59" fmla="*/ 58 h 81"/>
                    <a:gd name="T60" fmla="*/ 67 w 218"/>
                    <a:gd name="T61" fmla="*/ 53 h 81"/>
                    <a:gd name="T62" fmla="*/ 54 w 218"/>
                    <a:gd name="T63" fmla="*/ 46 h 81"/>
                    <a:gd name="T64" fmla="*/ 42 w 218"/>
                    <a:gd name="T65" fmla="*/ 39 h 81"/>
                    <a:gd name="T66" fmla="*/ 31 w 218"/>
                    <a:gd name="T67" fmla="*/ 31 h 81"/>
                    <a:gd name="T68" fmla="*/ 20 w 218"/>
                    <a:gd name="T69" fmla="*/ 21 h 81"/>
                    <a:gd name="T70" fmla="*/ 9 w 218"/>
                    <a:gd name="T71" fmla="*/ 11 h 81"/>
                    <a:gd name="T72" fmla="*/ 0 w 218"/>
                    <a:gd name="T73" fmla="*/ 0 h 81"/>
                    <a:gd name="T74" fmla="*/ 0 w 218"/>
                    <a:gd name="T75" fmla="*/ 0 h 81"/>
                    <a:gd name="T76" fmla="*/ 0 w 218"/>
                    <a:gd name="T77" fmla="*/ 0 h 81"/>
                    <a:gd name="T78" fmla="*/ 0 w 218"/>
                    <a:gd name="T79" fmla="*/ 1 h 81"/>
                    <a:gd name="T80" fmla="*/ 0 w 218"/>
                    <a:gd name="T81" fmla="*/ 1 h 81"/>
                    <a:gd name="T82" fmla="*/ 0 w 218"/>
                    <a:gd name="T83" fmla="*/ 1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8"/>
                    <a:gd name="T127" fmla="*/ 0 h 81"/>
                    <a:gd name="T128" fmla="*/ 218 w 218"/>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8" h="81">
                      <a:moveTo>
                        <a:pt x="0" y="1"/>
                      </a:moveTo>
                      <a:lnTo>
                        <a:pt x="9" y="14"/>
                      </a:lnTo>
                      <a:lnTo>
                        <a:pt x="17" y="26"/>
                      </a:lnTo>
                      <a:lnTo>
                        <a:pt x="27" y="36"/>
                      </a:lnTo>
                      <a:lnTo>
                        <a:pt x="38" y="45"/>
                      </a:lnTo>
                      <a:lnTo>
                        <a:pt x="50" y="53"/>
                      </a:lnTo>
                      <a:lnTo>
                        <a:pt x="64" y="59"/>
                      </a:lnTo>
                      <a:lnTo>
                        <a:pt x="77" y="66"/>
                      </a:lnTo>
                      <a:lnTo>
                        <a:pt x="92" y="70"/>
                      </a:lnTo>
                      <a:lnTo>
                        <a:pt x="106" y="74"/>
                      </a:lnTo>
                      <a:lnTo>
                        <a:pt x="121" y="77"/>
                      </a:lnTo>
                      <a:lnTo>
                        <a:pt x="137" y="79"/>
                      </a:lnTo>
                      <a:lnTo>
                        <a:pt x="152" y="80"/>
                      </a:lnTo>
                      <a:lnTo>
                        <a:pt x="168" y="81"/>
                      </a:lnTo>
                      <a:lnTo>
                        <a:pt x="184" y="81"/>
                      </a:lnTo>
                      <a:lnTo>
                        <a:pt x="200" y="81"/>
                      </a:lnTo>
                      <a:lnTo>
                        <a:pt x="216" y="80"/>
                      </a:lnTo>
                      <a:lnTo>
                        <a:pt x="217" y="80"/>
                      </a:lnTo>
                      <a:lnTo>
                        <a:pt x="218" y="78"/>
                      </a:lnTo>
                      <a:lnTo>
                        <a:pt x="218" y="77"/>
                      </a:lnTo>
                      <a:lnTo>
                        <a:pt x="217" y="77"/>
                      </a:lnTo>
                      <a:lnTo>
                        <a:pt x="202" y="77"/>
                      </a:lnTo>
                      <a:lnTo>
                        <a:pt x="187" y="77"/>
                      </a:lnTo>
                      <a:lnTo>
                        <a:pt x="171" y="76"/>
                      </a:lnTo>
                      <a:lnTo>
                        <a:pt x="156" y="75"/>
                      </a:lnTo>
                      <a:lnTo>
                        <a:pt x="140" y="73"/>
                      </a:lnTo>
                      <a:lnTo>
                        <a:pt x="124" y="70"/>
                      </a:lnTo>
                      <a:lnTo>
                        <a:pt x="110" y="67"/>
                      </a:lnTo>
                      <a:lnTo>
                        <a:pt x="95" y="62"/>
                      </a:lnTo>
                      <a:lnTo>
                        <a:pt x="81" y="58"/>
                      </a:lnTo>
                      <a:lnTo>
                        <a:pt x="67" y="53"/>
                      </a:lnTo>
                      <a:lnTo>
                        <a:pt x="54" y="46"/>
                      </a:lnTo>
                      <a:lnTo>
                        <a:pt x="42" y="39"/>
                      </a:lnTo>
                      <a:lnTo>
                        <a:pt x="31" y="31"/>
                      </a:lnTo>
                      <a:lnTo>
                        <a:pt x="20" y="21"/>
                      </a:lnTo>
                      <a:lnTo>
                        <a:pt x="9" y="11"/>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780" name="Freeform 278"/>
                <p:cNvSpPr>
                  <a:spLocks/>
                </p:cNvSpPr>
                <p:nvPr/>
              </p:nvSpPr>
              <p:spPr bwMode="auto">
                <a:xfrm>
                  <a:off x="4525" y="1758"/>
                  <a:ext cx="145" cy="23"/>
                </a:xfrm>
                <a:custGeom>
                  <a:avLst/>
                  <a:gdLst>
                    <a:gd name="T0" fmla="*/ 0 w 145"/>
                    <a:gd name="T1" fmla="*/ 23 h 23"/>
                    <a:gd name="T2" fmla="*/ 16 w 145"/>
                    <a:gd name="T3" fmla="*/ 17 h 23"/>
                    <a:gd name="T4" fmla="*/ 33 w 145"/>
                    <a:gd name="T5" fmla="*/ 11 h 23"/>
                    <a:gd name="T6" fmla="*/ 52 w 145"/>
                    <a:gd name="T7" fmla="*/ 7 h 23"/>
                    <a:gd name="T8" fmla="*/ 70 w 145"/>
                    <a:gd name="T9" fmla="*/ 4 h 23"/>
                    <a:gd name="T10" fmla="*/ 88 w 145"/>
                    <a:gd name="T11" fmla="*/ 3 h 23"/>
                    <a:gd name="T12" fmla="*/ 106 w 145"/>
                    <a:gd name="T13" fmla="*/ 4 h 23"/>
                    <a:gd name="T14" fmla="*/ 125 w 145"/>
                    <a:gd name="T15" fmla="*/ 8 h 23"/>
                    <a:gd name="T16" fmla="*/ 140 w 145"/>
                    <a:gd name="T17" fmla="*/ 14 h 23"/>
                    <a:gd name="T18" fmla="*/ 142 w 145"/>
                    <a:gd name="T19" fmla="*/ 14 h 23"/>
                    <a:gd name="T20" fmla="*/ 144 w 145"/>
                    <a:gd name="T21" fmla="*/ 13 h 23"/>
                    <a:gd name="T22" fmla="*/ 145 w 145"/>
                    <a:gd name="T23" fmla="*/ 12 h 23"/>
                    <a:gd name="T24" fmla="*/ 145 w 145"/>
                    <a:gd name="T25" fmla="*/ 11 h 23"/>
                    <a:gd name="T26" fmla="*/ 139 w 145"/>
                    <a:gd name="T27" fmla="*/ 7 h 23"/>
                    <a:gd name="T28" fmla="*/ 132 w 145"/>
                    <a:gd name="T29" fmla="*/ 4 h 23"/>
                    <a:gd name="T30" fmla="*/ 125 w 145"/>
                    <a:gd name="T31" fmla="*/ 2 h 23"/>
                    <a:gd name="T32" fmla="*/ 117 w 145"/>
                    <a:gd name="T33" fmla="*/ 1 h 23"/>
                    <a:gd name="T34" fmla="*/ 109 w 145"/>
                    <a:gd name="T35" fmla="*/ 0 h 23"/>
                    <a:gd name="T36" fmla="*/ 100 w 145"/>
                    <a:gd name="T37" fmla="*/ 0 h 23"/>
                    <a:gd name="T38" fmla="*/ 93 w 145"/>
                    <a:gd name="T39" fmla="*/ 1 h 23"/>
                    <a:gd name="T40" fmla="*/ 84 w 145"/>
                    <a:gd name="T41" fmla="*/ 1 h 23"/>
                    <a:gd name="T42" fmla="*/ 74 w 145"/>
                    <a:gd name="T43" fmla="*/ 2 h 23"/>
                    <a:gd name="T44" fmla="*/ 63 w 145"/>
                    <a:gd name="T45" fmla="*/ 3 h 23"/>
                    <a:gd name="T46" fmla="*/ 52 w 145"/>
                    <a:gd name="T47" fmla="*/ 5 h 23"/>
                    <a:gd name="T48" fmla="*/ 41 w 145"/>
                    <a:gd name="T49" fmla="*/ 7 h 23"/>
                    <a:gd name="T50" fmla="*/ 30 w 145"/>
                    <a:gd name="T51" fmla="*/ 10 h 23"/>
                    <a:gd name="T52" fmla="*/ 20 w 145"/>
                    <a:gd name="T53" fmla="*/ 14 h 23"/>
                    <a:gd name="T54" fmla="*/ 10 w 145"/>
                    <a:gd name="T55" fmla="*/ 18 h 23"/>
                    <a:gd name="T56" fmla="*/ 0 w 145"/>
                    <a:gd name="T57" fmla="*/ 22 h 23"/>
                    <a:gd name="T58" fmla="*/ 0 w 145"/>
                    <a:gd name="T59" fmla="*/ 23 h 23"/>
                    <a:gd name="T60" fmla="*/ 0 w 145"/>
                    <a:gd name="T61" fmla="*/ 23 h 23"/>
                    <a:gd name="T62" fmla="*/ 0 w 145"/>
                    <a:gd name="T63" fmla="*/ 23 h 23"/>
                    <a:gd name="T64" fmla="*/ 0 w 145"/>
                    <a:gd name="T65" fmla="*/ 23 h 23"/>
                    <a:gd name="T66" fmla="*/ 0 w 145"/>
                    <a:gd name="T67" fmla="*/ 23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5"/>
                    <a:gd name="T103" fmla="*/ 0 h 23"/>
                    <a:gd name="T104" fmla="*/ 145 w 1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5" h="23">
                      <a:moveTo>
                        <a:pt x="0" y="23"/>
                      </a:moveTo>
                      <a:lnTo>
                        <a:pt x="16" y="17"/>
                      </a:lnTo>
                      <a:lnTo>
                        <a:pt x="33" y="11"/>
                      </a:lnTo>
                      <a:lnTo>
                        <a:pt x="52" y="7"/>
                      </a:lnTo>
                      <a:lnTo>
                        <a:pt x="70" y="4"/>
                      </a:lnTo>
                      <a:lnTo>
                        <a:pt x="88" y="3"/>
                      </a:lnTo>
                      <a:lnTo>
                        <a:pt x="106" y="4"/>
                      </a:lnTo>
                      <a:lnTo>
                        <a:pt x="125" y="8"/>
                      </a:lnTo>
                      <a:lnTo>
                        <a:pt x="140" y="14"/>
                      </a:lnTo>
                      <a:lnTo>
                        <a:pt x="142" y="14"/>
                      </a:lnTo>
                      <a:lnTo>
                        <a:pt x="144" y="13"/>
                      </a:lnTo>
                      <a:lnTo>
                        <a:pt x="145" y="12"/>
                      </a:lnTo>
                      <a:lnTo>
                        <a:pt x="145" y="11"/>
                      </a:lnTo>
                      <a:lnTo>
                        <a:pt x="139" y="7"/>
                      </a:lnTo>
                      <a:lnTo>
                        <a:pt x="132" y="4"/>
                      </a:lnTo>
                      <a:lnTo>
                        <a:pt x="125" y="2"/>
                      </a:lnTo>
                      <a:lnTo>
                        <a:pt x="117" y="1"/>
                      </a:lnTo>
                      <a:lnTo>
                        <a:pt x="109" y="0"/>
                      </a:lnTo>
                      <a:lnTo>
                        <a:pt x="100" y="0"/>
                      </a:lnTo>
                      <a:lnTo>
                        <a:pt x="93" y="1"/>
                      </a:lnTo>
                      <a:lnTo>
                        <a:pt x="84" y="1"/>
                      </a:lnTo>
                      <a:lnTo>
                        <a:pt x="74" y="2"/>
                      </a:lnTo>
                      <a:lnTo>
                        <a:pt x="63" y="3"/>
                      </a:lnTo>
                      <a:lnTo>
                        <a:pt x="52" y="5"/>
                      </a:lnTo>
                      <a:lnTo>
                        <a:pt x="41" y="7"/>
                      </a:lnTo>
                      <a:lnTo>
                        <a:pt x="30" y="10"/>
                      </a:lnTo>
                      <a:lnTo>
                        <a:pt x="20" y="14"/>
                      </a:lnTo>
                      <a:lnTo>
                        <a:pt x="10" y="18"/>
                      </a:lnTo>
                      <a:lnTo>
                        <a:pt x="0" y="22"/>
                      </a:lnTo>
                      <a:lnTo>
                        <a:pt x="0" y="23"/>
                      </a:lnTo>
                      <a:close/>
                    </a:path>
                  </a:pathLst>
                </a:custGeom>
                <a:solidFill>
                  <a:srgbClr val="000000"/>
                </a:solidFill>
                <a:ln w="9525">
                  <a:noFill/>
                  <a:round/>
                  <a:headEnd/>
                  <a:tailEnd/>
                </a:ln>
              </p:spPr>
              <p:txBody>
                <a:bodyPr/>
                <a:lstStyle/>
                <a:p>
                  <a:endParaRPr lang="en-US">
                    <a:solidFill>
                      <a:srgbClr val="000000"/>
                    </a:solidFill>
                  </a:endParaRPr>
                </a:p>
              </p:txBody>
            </p:sp>
            <p:sp>
              <p:nvSpPr>
                <p:cNvPr id="25781" name="Freeform 279"/>
                <p:cNvSpPr>
                  <a:spLocks/>
                </p:cNvSpPr>
                <p:nvPr/>
              </p:nvSpPr>
              <p:spPr bwMode="auto">
                <a:xfrm>
                  <a:off x="4544" y="1751"/>
                  <a:ext cx="86" cy="93"/>
                </a:xfrm>
                <a:custGeom>
                  <a:avLst/>
                  <a:gdLst>
                    <a:gd name="T0" fmla="*/ 1 w 86"/>
                    <a:gd name="T1" fmla="*/ 92 h 93"/>
                    <a:gd name="T2" fmla="*/ 3 w 86"/>
                    <a:gd name="T3" fmla="*/ 85 h 93"/>
                    <a:gd name="T4" fmla="*/ 7 w 86"/>
                    <a:gd name="T5" fmla="*/ 78 h 93"/>
                    <a:gd name="T6" fmla="*/ 12 w 86"/>
                    <a:gd name="T7" fmla="*/ 71 h 93"/>
                    <a:gd name="T8" fmla="*/ 17 w 86"/>
                    <a:gd name="T9" fmla="*/ 65 h 93"/>
                    <a:gd name="T10" fmla="*/ 22 w 86"/>
                    <a:gd name="T11" fmla="*/ 59 h 93"/>
                    <a:gd name="T12" fmla="*/ 27 w 86"/>
                    <a:gd name="T13" fmla="*/ 53 h 93"/>
                    <a:gd name="T14" fmla="*/ 33 w 86"/>
                    <a:gd name="T15" fmla="*/ 47 h 93"/>
                    <a:gd name="T16" fmla="*/ 39 w 86"/>
                    <a:gd name="T17" fmla="*/ 42 h 93"/>
                    <a:gd name="T18" fmla="*/ 44 w 86"/>
                    <a:gd name="T19" fmla="*/ 36 h 93"/>
                    <a:gd name="T20" fmla="*/ 50 w 86"/>
                    <a:gd name="T21" fmla="*/ 32 h 93"/>
                    <a:gd name="T22" fmla="*/ 56 w 86"/>
                    <a:gd name="T23" fmla="*/ 27 h 93"/>
                    <a:gd name="T24" fmla="*/ 62 w 86"/>
                    <a:gd name="T25" fmla="*/ 23 h 93"/>
                    <a:gd name="T26" fmla="*/ 68 w 86"/>
                    <a:gd name="T27" fmla="*/ 19 h 93"/>
                    <a:gd name="T28" fmla="*/ 74 w 86"/>
                    <a:gd name="T29" fmla="*/ 14 h 93"/>
                    <a:gd name="T30" fmla="*/ 80 w 86"/>
                    <a:gd name="T31" fmla="*/ 10 h 93"/>
                    <a:gd name="T32" fmla="*/ 85 w 86"/>
                    <a:gd name="T33" fmla="*/ 5 h 93"/>
                    <a:gd name="T34" fmla="*/ 86 w 86"/>
                    <a:gd name="T35" fmla="*/ 3 h 93"/>
                    <a:gd name="T36" fmla="*/ 86 w 86"/>
                    <a:gd name="T37" fmla="*/ 1 h 93"/>
                    <a:gd name="T38" fmla="*/ 83 w 86"/>
                    <a:gd name="T39" fmla="*/ 0 h 93"/>
                    <a:gd name="T40" fmla="*/ 80 w 86"/>
                    <a:gd name="T41" fmla="*/ 0 h 93"/>
                    <a:gd name="T42" fmla="*/ 64 w 86"/>
                    <a:gd name="T43" fmla="*/ 6 h 93"/>
                    <a:gd name="T44" fmla="*/ 51 w 86"/>
                    <a:gd name="T45" fmla="*/ 15 h 93"/>
                    <a:gd name="T46" fmla="*/ 39 w 86"/>
                    <a:gd name="T47" fmla="*/ 26 h 93"/>
                    <a:gd name="T48" fmla="*/ 28 w 86"/>
                    <a:gd name="T49" fmla="*/ 37 h 93"/>
                    <a:gd name="T50" fmla="*/ 18 w 86"/>
                    <a:gd name="T51" fmla="*/ 51 h 93"/>
                    <a:gd name="T52" fmla="*/ 11 w 86"/>
                    <a:gd name="T53" fmla="*/ 65 h 93"/>
                    <a:gd name="T54" fmla="*/ 5 w 86"/>
                    <a:gd name="T55" fmla="*/ 78 h 93"/>
                    <a:gd name="T56" fmla="*/ 0 w 86"/>
                    <a:gd name="T57" fmla="*/ 92 h 93"/>
                    <a:gd name="T58" fmla="*/ 0 w 86"/>
                    <a:gd name="T59" fmla="*/ 93 h 93"/>
                    <a:gd name="T60" fmla="*/ 1 w 86"/>
                    <a:gd name="T61" fmla="*/ 93 h 93"/>
                    <a:gd name="T62" fmla="*/ 1 w 86"/>
                    <a:gd name="T63" fmla="*/ 93 h 93"/>
                    <a:gd name="T64" fmla="*/ 1 w 86"/>
                    <a:gd name="T65" fmla="*/ 92 h 93"/>
                    <a:gd name="T66" fmla="*/ 1 w 86"/>
                    <a:gd name="T67" fmla="*/ 92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93"/>
                    <a:gd name="T104" fmla="*/ 86 w 86"/>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93">
                      <a:moveTo>
                        <a:pt x="1" y="92"/>
                      </a:moveTo>
                      <a:lnTo>
                        <a:pt x="3" y="85"/>
                      </a:lnTo>
                      <a:lnTo>
                        <a:pt x="7" y="78"/>
                      </a:lnTo>
                      <a:lnTo>
                        <a:pt x="12" y="71"/>
                      </a:lnTo>
                      <a:lnTo>
                        <a:pt x="17" y="65"/>
                      </a:lnTo>
                      <a:lnTo>
                        <a:pt x="22" y="59"/>
                      </a:lnTo>
                      <a:lnTo>
                        <a:pt x="27" y="53"/>
                      </a:lnTo>
                      <a:lnTo>
                        <a:pt x="33" y="47"/>
                      </a:lnTo>
                      <a:lnTo>
                        <a:pt x="39" y="42"/>
                      </a:lnTo>
                      <a:lnTo>
                        <a:pt x="44" y="36"/>
                      </a:lnTo>
                      <a:lnTo>
                        <a:pt x="50" y="32"/>
                      </a:lnTo>
                      <a:lnTo>
                        <a:pt x="56" y="27"/>
                      </a:lnTo>
                      <a:lnTo>
                        <a:pt x="62" y="23"/>
                      </a:lnTo>
                      <a:lnTo>
                        <a:pt x="68" y="19"/>
                      </a:lnTo>
                      <a:lnTo>
                        <a:pt x="74" y="14"/>
                      </a:lnTo>
                      <a:lnTo>
                        <a:pt x="80" y="10"/>
                      </a:lnTo>
                      <a:lnTo>
                        <a:pt x="85" y="5"/>
                      </a:lnTo>
                      <a:lnTo>
                        <a:pt x="86" y="3"/>
                      </a:lnTo>
                      <a:lnTo>
                        <a:pt x="86" y="1"/>
                      </a:lnTo>
                      <a:lnTo>
                        <a:pt x="83" y="0"/>
                      </a:lnTo>
                      <a:lnTo>
                        <a:pt x="80" y="0"/>
                      </a:lnTo>
                      <a:lnTo>
                        <a:pt x="64" y="6"/>
                      </a:lnTo>
                      <a:lnTo>
                        <a:pt x="51" y="15"/>
                      </a:lnTo>
                      <a:lnTo>
                        <a:pt x="39" y="26"/>
                      </a:lnTo>
                      <a:lnTo>
                        <a:pt x="28" y="37"/>
                      </a:lnTo>
                      <a:lnTo>
                        <a:pt x="18" y="51"/>
                      </a:lnTo>
                      <a:lnTo>
                        <a:pt x="11" y="65"/>
                      </a:lnTo>
                      <a:lnTo>
                        <a:pt x="5" y="78"/>
                      </a:lnTo>
                      <a:lnTo>
                        <a:pt x="0" y="92"/>
                      </a:lnTo>
                      <a:lnTo>
                        <a:pt x="0" y="93"/>
                      </a:lnTo>
                      <a:lnTo>
                        <a:pt x="1" y="93"/>
                      </a:lnTo>
                      <a:lnTo>
                        <a:pt x="1" y="92"/>
                      </a:lnTo>
                      <a:close/>
                    </a:path>
                  </a:pathLst>
                </a:custGeom>
                <a:solidFill>
                  <a:srgbClr val="000000"/>
                </a:solidFill>
                <a:ln w="9525">
                  <a:noFill/>
                  <a:round/>
                  <a:headEnd/>
                  <a:tailEnd/>
                </a:ln>
              </p:spPr>
              <p:txBody>
                <a:bodyPr/>
                <a:lstStyle/>
                <a:p>
                  <a:endParaRPr lang="en-US">
                    <a:solidFill>
                      <a:srgbClr val="000000"/>
                    </a:solidFill>
                  </a:endParaRPr>
                </a:p>
              </p:txBody>
            </p:sp>
            <p:sp>
              <p:nvSpPr>
                <p:cNvPr id="25782" name="Freeform 280"/>
                <p:cNvSpPr>
                  <a:spLocks/>
                </p:cNvSpPr>
                <p:nvPr/>
              </p:nvSpPr>
              <p:spPr bwMode="auto">
                <a:xfrm>
                  <a:off x="4636" y="1865"/>
                  <a:ext cx="96" cy="57"/>
                </a:xfrm>
                <a:custGeom>
                  <a:avLst/>
                  <a:gdLst>
                    <a:gd name="T0" fmla="*/ 0 w 96"/>
                    <a:gd name="T1" fmla="*/ 57 h 57"/>
                    <a:gd name="T2" fmla="*/ 6 w 96"/>
                    <a:gd name="T3" fmla="*/ 54 h 57"/>
                    <a:gd name="T4" fmla="*/ 12 w 96"/>
                    <a:gd name="T5" fmla="*/ 51 h 57"/>
                    <a:gd name="T6" fmla="*/ 20 w 96"/>
                    <a:gd name="T7" fmla="*/ 49 h 57"/>
                    <a:gd name="T8" fmla="*/ 26 w 96"/>
                    <a:gd name="T9" fmla="*/ 45 h 57"/>
                    <a:gd name="T10" fmla="*/ 33 w 96"/>
                    <a:gd name="T11" fmla="*/ 42 h 57"/>
                    <a:gd name="T12" fmla="*/ 39 w 96"/>
                    <a:gd name="T13" fmla="*/ 39 h 57"/>
                    <a:gd name="T14" fmla="*/ 45 w 96"/>
                    <a:gd name="T15" fmla="*/ 36 h 57"/>
                    <a:gd name="T16" fmla="*/ 51 w 96"/>
                    <a:gd name="T17" fmla="*/ 33 h 57"/>
                    <a:gd name="T18" fmla="*/ 56 w 96"/>
                    <a:gd name="T19" fmla="*/ 30 h 57"/>
                    <a:gd name="T20" fmla="*/ 62 w 96"/>
                    <a:gd name="T21" fmla="*/ 26 h 57"/>
                    <a:gd name="T22" fmla="*/ 68 w 96"/>
                    <a:gd name="T23" fmla="*/ 24 h 57"/>
                    <a:gd name="T24" fmla="*/ 73 w 96"/>
                    <a:gd name="T25" fmla="*/ 21 h 57"/>
                    <a:gd name="T26" fmla="*/ 79 w 96"/>
                    <a:gd name="T27" fmla="*/ 18 h 57"/>
                    <a:gd name="T28" fmla="*/ 86 w 96"/>
                    <a:gd name="T29" fmla="*/ 15 h 57"/>
                    <a:gd name="T30" fmla="*/ 90 w 96"/>
                    <a:gd name="T31" fmla="*/ 11 h 57"/>
                    <a:gd name="T32" fmla="*/ 95 w 96"/>
                    <a:gd name="T33" fmla="*/ 6 h 57"/>
                    <a:gd name="T34" fmla="*/ 96 w 96"/>
                    <a:gd name="T35" fmla="*/ 4 h 57"/>
                    <a:gd name="T36" fmla="*/ 96 w 96"/>
                    <a:gd name="T37" fmla="*/ 2 h 57"/>
                    <a:gd name="T38" fmla="*/ 95 w 96"/>
                    <a:gd name="T39" fmla="*/ 0 h 57"/>
                    <a:gd name="T40" fmla="*/ 93 w 96"/>
                    <a:gd name="T41" fmla="*/ 1 h 57"/>
                    <a:gd name="T42" fmla="*/ 82 w 96"/>
                    <a:gd name="T43" fmla="*/ 9 h 57"/>
                    <a:gd name="T44" fmla="*/ 70 w 96"/>
                    <a:gd name="T45" fmla="*/ 15 h 57"/>
                    <a:gd name="T46" fmla="*/ 59 w 96"/>
                    <a:gd name="T47" fmla="*/ 22 h 57"/>
                    <a:gd name="T48" fmla="*/ 47 w 96"/>
                    <a:gd name="T49" fmla="*/ 28 h 57"/>
                    <a:gd name="T50" fmla="*/ 34 w 96"/>
                    <a:gd name="T51" fmla="*/ 35 h 57"/>
                    <a:gd name="T52" fmla="*/ 23 w 96"/>
                    <a:gd name="T53" fmla="*/ 42 h 57"/>
                    <a:gd name="T54" fmla="*/ 11 w 96"/>
                    <a:gd name="T55" fmla="*/ 49 h 57"/>
                    <a:gd name="T56" fmla="*/ 0 w 96"/>
                    <a:gd name="T57" fmla="*/ 56 h 57"/>
                    <a:gd name="T58" fmla="*/ 0 w 96"/>
                    <a:gd name="T59" fmla="*/ 56 h 57"/>
                    <a:gd name="T60" fmla="*/ 0 w 96"/>
                    <a:gd name="T61" fmla="*/ 56 h 57"/>
                    <a:gd name="T62" fmla="*/ 0 w 96"/>
                    <a:gd name="T63" fmla="*/ 57 h 57"/>
                    <a:gd name="T64" fmla="*/ 0 w 96"/>
                    <a:gd name="T65" fmla="*/ 57 h 57"/>
                    <a:gd name="T66" fmla="*/ 0 w 96"/>
                    <a:gd name="T67" fmla="*/ 57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
                    <a:gd name="T103" fmla="*/ 0 h 57"/>
                    <a:gd name="T104" fmla="*/ 96 w 96"/>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 h="57">
                      <a:moveTo>
                        <a:pt x="0" y="57"/>
                      </a:moveTo>
                      <a:lnTo>
                        <a:pt x="6" y="54"/>
                      </a:lnTo>
                      <a:lnTo>
                        <a:pt x="12" y="51"/>
                      </a:lnTo>
                      <a:lnTo>
                        <a:pt x="20" y="49"/>
                      </a:lnTo>
                      <a:lnTo>
                        <a:pt x="26" y="45"/>
                      </a:lnTo>
                      <a:lnTo>
                        <a:pt x="33" y="42"/>
                      </a:lnTo>
                      <a:lnTo>
                        <a:pt x="39" y="39"/>
                      </a:lnTo>
                      <a:lnTo>
                        <a:pt x="45" y="36"/>
                      </a:lnTo>
                      <a:lnTo>
                        <a:pt x="51" y="33"/>
                      </a:lnTo>
                      <a:lnTo>
                        <a:pt x="56" y="30"/>
                      </a:lnTo>
                      <a:lnTo>
                        <a:pt x="62" y="26"/>
                      </a:lnTo>
                      <a:lnTo>
                        <a:pt x="68" y="24"/>
                      </a:lnTo>
                      <a:lnTo>
                        <a:pt x="73" y="21"/>
                      </a:lnTo>
                      <a:lnTo>
                        <a:pt x="79" y="18"/>
                      </a:lnTo>
                      <a:lnTo>
                        <a:pt x="86" y="15"/>
                      </a:lnTo>
                      <a:lnTo>
                        <a:pt x="90" y="11"/>
                      </a:lnTo>
                      <a:lnTo>
                        <a:pt x="95" y="6"/>
                      </a:lnTo>
                      <a:lnTo>
                        <a:pt x="96" y="4"/>
                      </a:lnTo>
                      <a:lnTo>
                        <a:pt x="96" y="2"/>
                      </a:lnTo>
                      <a:lnTo>
                        <a:pt x="95" y="0"/>
                      </a:lnTo>
                      <a:lnTo>
                        <a:pt x="93" y="1"/>
                      </a:lnTo>
                      <a:lnTo>
                        <a:pt x="82" y="9"/>
                      </a:lnTo>
                      <a:lnTo>
                        <a:pt x="70" y="15"/>
                      </a:lnTo>
                      <a:lnTo>
                        <a:pt x="59" y="22"/>
                      </a:lnTo>
                      <a:lnTo>
                        <a:pt x="47" y="28"/>
                      </a:lnTo>
                      <a:lnTo>
                        <a:pt x="34" y="35"/>
                      </a:lnTo>
                      <a:lnTo>
                        <a:pt x="23" y="42"/>
                      </a:lnTo>
                      <a:lnTo>
                        <a:pt x="11" y="49"/>
                      </a:lnTo>
                      <a:lnTo>
                        <a:pt x="0" y="56"/>
                      </a:lnTo>
                      <a:lnTo>
                        <a:pt x="0" y="57"/>
                      </a:lnTo>
                      <a:close/>
                    </a:path>
                  </a:pathLst>
                </a:custGeom>
                <a:solidFill>
                  <a:srgbClr val="000000"/>
                </a:solidFill>
                <a:ln w="9525">
                  <a:noFill/>
                  <a:round/>
                  <a:headEnd/>
                  <a:tailEnd/>
                </a:ln>
              </p:spPr>
              <p:txBody>
                <a:bodyPr/>
                <a:lstStyle/>
                <a:p>
                  <a:endParaRPr lang="en-US">
                    <a:solidFill>
                      <a:srgbClr val="000000"/>
                    </a:solidFill>
                  </a:endParaRPr>
                </a:p>
              </p:txBody>
            </p:sp>
            <p:sp>
              <p:nvSpPr>
                <p:cNvPr id="25783" name="Freeform 281"/>
                <p:cNvSpPr>
                  <a:spLocks/>
                </p:cNvSpPr>
                <p:nvPr/>
              </p:nvSpPr>
              <p:spPr bwMode="auto">
                <a:xfrm>
                  <a:off x="4680" y="1886"/>
                  <a:ext cx="96" cy="56"/>
                </a:xfrm>
                <a:custGeom>
                  <a:avLst/>
                  <a:gdLst>
                    <a:gd name="T0" fmla="*/ 0 w 96"/>
                    <a:gd name="T1" fmla="*/ 56 h 56"/>
                    <a:gd name="T2" fmla="*/ 9 w 96"/>
                    <a:gd name="T3" fmla="*/ 47 h 56"/>
                    <a:gd name="T4" fmla="*/ 17 w 96"/>
                    <a:gd name="T5" fmla="*/ 38 h 56"/>
                    <a:gd name="T6" fmla="*/ 27 w 96"/>
                    <a:gd name="T7" fmla="*/ 29 h 56"/>
                    <a:gd name="T8" fmla="*/ 38 w 96"/>
                    <a:gd name="T9" fmla="*/ 20 h 56"/>
                    <a:gd name="T10" fmla="*/ 50 w 96"/>
                    <a:gd name="T11" fmla="*/ 13 h 56"/>
                    <a:gd name="T12" fmla="*/ 63 w 96"/>
                    <a:gd name="T13" fmla="*/ 8 h 56"/>
                    <a:gd name="T14" fmla="*/ 77 w 96"/>
                    <a:gd name="T15" fmla="*/ 6 h 56"/>
                    <a:gd name="T16" fmla="*/ 90 w 96"/>
                    <a:gd name="T17" fmla="*/ 6 h 56"/>
                    <a:gd name="T18" fmla="*/ 93 w 96"/>
                    <a:gd name="T19" fmla="*/ 6 h 56"/>
                    <a:gd name="T20" fmla="*/ 95 w 96"/>
                    <a:gd name="T21" fmla="*/ 5 h 56"/>
                    <a:gd name="T22" fmla="*/ 96 w 96"/>
                    <a:gd name="T23" fmla="*/ 3 h 56"/>
                    <a:gd name="T24" fmla="*/ 95 w 96"/>
                    <a:gd name="T25" fmla="*/ 2 h 56"/>
                    <a:gd name="T26" fmla="*/ 79 w 96"/>
                    <a:gd name="T27" fmla="*/ 0 h 56"/>
                    <a:gd name="T28" fmla="*/ 65 w 96"/>
                    <a:gd name="T29" fmla="*/ 2 h 56"/>
                    <a:gd name="T30" fmla="*/ 51 w 96"/>
                    <a:gd name="T31" fmla="*/ 7 h 56"/>
                    <a:gd name="T32" fmla="*/ 39 w 96"/>
                    <a:gd name="T33" fmla="*/ 15 h 56"/>
                    <a:gd name="T34" fmla="*/ 28 w 96"/>
                    <a:gd name="T35" fmla="*/ 25 h 56"/>
                    <a:gd name="T36" fmla="*/ 17 w 96"/>
                    <a:gd name="T37" fmla="*/ 36 h 56"/>
                    <a:gd name="T38" fmla="*/ 9 w 96"/>
                    <a:gd name="T39" fmla="*/ 47 h 56"/>
                    <a:gd name="T40" fmla="*/ 0 w 96"/>
                    <a:gd name="T41" fmla="*/ 56 h 56"/>
                    <a:gd name="T42" fmla="*/ 0 w 96"/>
                    <a:gd name="T43" fmla="*/ 56 h 56"/>
                    <a:gd name="T44" fmla="*/ 0 w 96"/>
                    <a:gd name="T45" fmla="*/ 56 h 56"/>
                    <a:gd name="T46" fmla="*/ 0 w 96"/>
                    <a:gd name="T47" fmla="*/ 56 h 56"/>
                    <a:gd name="T48" fmla="*/ 0 w 96"/>
                    <a:gd name="T49" fmla="*/ 56 h 56"/>
                    <a:gd name="T50" fmla="*/ 0 w 96"/>
                    <a:gd name="T51" fmla="*/ 56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6"/>
                    <a:gd name="T79" fmla="*/ 0 h 56"/>
                    <a:gd name="T80" fmla="*/ 96 w 96"/>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6" h="56">
                      <a:moveTo>
                        <a:pt x="0" y="56"/>
                      </a:moveTo>
                      <a:lnTo>
                        <a:pt x="9" y="47"/>
                      </a:lnTo>
                      <a:lnTo>
                        <a:pt x="17" y="38"/>
                      </a:lnTo>
                      <a:lnTo>
                        <a:pt x="27" y="29"/>
                      </a:lnTo>
                      <a:lnTo>
                        <a:pt x="38" y="20"/>
                      </a:lnTo>
                      <a:lnTo>
                        <a:pt x="50" y="13"/>
                      </a:lnTo>
                      <a:lnTo>
                        <a:pt x="63" y="8"/>
                      </a:lnTo>
                      <a:lnTo>
                        <a:pt x="77" y="6"/>
                      </a:lnTo>
                      <a:lnTo>
                        <a:pt x="90" y="6"/>
                      </a:lnTo>
                      <a:lnTo>
                        <a:pt x="93" y="6"/>
                      </a:lnTo>
                      <a:lnTo>
                        <a:pt x="95" y="5"/>
                      </a:lnTo>
                      <a:lnTo>
                        <a:pt x="96" y="3"/>
                      </a:lnTo>
                      <a:lnTo>
                        <a:pt x="95" y="2"/>
                      </a:lnTo>
                      <a:lnTo>
                        <a:pt x="79" y="0"/>
                      </a:lnTo>
                      <a:lnTo>
                        <a:pt x="65" y="2"/>
                      </a:lnTo>
                      <a:lnTo>
                        <a:pt x="51" y="7"/>
                      </a:lnTo>
                      <a:lnTo>
                        <a:pt x="39" y="15"/>
                      </a:lnTo>
                      <a:lnTo>
                        <a:pt x="28" y="25"/>
                      </a:lnTo>
                      <a:lnTo>
                        <a:pt x="17" y="36"/>
                      </a:lnTo>
                      <a:lnTo>
                        <a:pt x="9" y="47"/>
                      </a:lnTo>
                      <a:lnTo>
                        <a:pt x="0" y="56"/>
                      </a:lnTo>
                      <a:close/>
                    </a:path>
                  </a:pathLst>
                </a:custGeom>
                <a:solidFill>
                  <a:srgbClr val="000000"/>
                </a:solidFill>
                <a:ln w="9525">
                  <a:noFill/>
                  <a:round/>
                  <a:headEnd/>
                  <a:tailEnd/>
                </a:ln>
              </p:spPr>
              <p:txBody>
                <a:bodyPr/>
                <a:lstStyle/>
                <a:p>
                  <a:endParaRPr lang="en-US">
                    <a:solidFill>
                      <a:srgbClr val="000000"/>
                    </a:solidFill>
                  </a:endParaRPr>
                </a:p>
              </p:txBody>
            </p:sp>
            <p:sp>
              <p:nvSpPr>
                <p:cNvPr id="25784" name="Freeform 282"/>
                <p:cNvSpPr>
                  <a:spLocks/>
                </p:cNvSpPr>
                <p:nvPr/>
              </p:nvSpPr>
              <p:spPr bwMode="auto">
                <a:xfrm>
                  <a:off x="4702" y="1961"/>
                  <a:ext cx="139" cy="45"/>
                </a:xfrm>
                <a:custGeom>
                  <a:avLst/>
                  <a:gdLst>
                    <a:gd name="T0" fmla="*/ 4 w 139"/>
                    <a:gd name="T1" fmla="*/ 45 h 45"/>
                    <a:gd name="T2" fmla="*/ 11 w 139"/>
                    <a:gd name="T3" fmla="*/ 40 h 45"/>
                    <a:gd name="T4" fmla="*/ 17 w 139"/>
                    <a:gd name="T5" fmla="*/ 36 h 45"/>
                    <a:gd name="T6" fmla="*/ 24 w 139"/>
                    <a:gd name="T7" fmla="*/ 31 h 45"/>
                    <a:gd name="T8" fmla="*/ 32 w 139"/>
                    <a:gd name="T9" fmla="*/ 28 h 45"/>
                    <a:gd name="T10" fmla="*/ 39 w 139"/>
                    <a:gd name="T11" fmla="*/ 25 h 45"/>
                    <a:gd name="T12" fmla="*/ 48 w 139"/>
                    <a:gd name="T13" fmla="*/ 22 h 45"/>
                    <a:gd name="T14" fmla="*/ 56 w 139"/>
                    <a:gd name="T15" fmla="*/ 20 h 45"/>
                    <a:gd name="T16" fmla="*/ 65 w 139"/>
                    <a:gd name="T17" fmla="*/ 18 h 45"/>
                    <a:gd name="T18" fmla="*/ 73 w 139"/>
                    <a:gd name="T19" fmla="*/ 17 h 45"/>
                    <a:gd name="T20" fmla="*/ 80 w 139"/>
                    <a:gd name="T21" fmla="*/ 17 h 45"/>
                    <a:gd name="T22" fmla="*/ 89 w 139"/>
                    <a:gd name="T23" fmla="*/ 18 h 45"/>
                    <a:gd name="T24" fmla="*/ 96 w 139"/>
                    <a:gd name="T25" fmla="*/ 18 h 45"/>
                    <a:gd name="T26" fmla="*/ 104 w 139"/>
                    <a:gd name="T27" fmla="*/ 20 h 45"/>
                    <a:gd name="T28" fmla="*/ 112 w 139"/>
                    <a:gd name="T29" fmla="*/ 21 h 45"/>
                    <a:gd name="T30" fmla="*/ 119 w 139"/>
                    <a:gd name="T31" fmla="*/ 22 h 45"/>
                    <a:gd name="T32" fmla="*/ 128 w 139"/>
                    <a:gd name="T33" fmla="*/ 22 h 45"/>
                    <a:gd name="T34" fmla="*/ 133 w 139"/>
                    <a:gd name="T35" fmla="*/ 21 h 45"/>
                    <a:gd name="T36" fmla="*/ 136 w 139"/>
                    <a:gd name="T37" fmla="*/ 19 h 45"/>
                    <a:gd name="T38" fmla="*/ 139 w 139"/>
                    <a:gd name="T39" fmla="*/ 17 h 45"/>
                    <a:gd name="T40" fmla="*/ 138 w 139"/>
                    <a:gd name="T41" fmla="*/ 13 h 45"/>
                    <a:gd name="T42" fmla="*/ 132 w 139"/>
                    <a:gd name="T43" fmla="*/ 7 h 45"/>
                    <a:gd name="T44" fmla="*/ 124 w 139"/>
                    <a:gd name="T45" fmla="*/ 3 h 45"/>
                    <a:gd name="T46" fmla="*/ 114 w 139"/>
                    <a:gd name="T47" fmla="*/ 1 h 45"/>
                    <a:gd name="T48" fmla="*/ 105 w 139"/>
                    <a:gd name="T49" fmla="*/ 0 h 45"/>
                    <a:gd name="T50" fmla="*/ 95 w 139"/>
                    <a:gd name="T51" fmla="*/ 1 h 45"/>
                    <a:gd name="T52" fmla="*/ 85 w 139"/>
                    <a:gd name="T53" fmla="*/ 2 h 45"/>
                    <a:gd name="T54" fmla="*/ 76 w 139"/>
                    <a:gd name="T55" fmla="*/ 4 h 45"/>
                    <a:gd name="T56" fmla="*/ 67 w 139"/>
                    <a:gd name="T57" fmla="*/ 6 h 45"/>
                    <a:gd name="T58" fmla="*/ 57 w 139"/>
                    <a:gd name="T59" fmla="*/ 9 h 45"/>
                    <a:gd name="T60" fmla="*/ 49 w 139"/>
                    <a:gd name="T61" fmla="*/ 12 h 45"/>
                    <a:gd name="T62" fmla="*/ 39 w 139"/>
                    <a:gd name="T63" fmla="*/ 17 h 45"/>
                    <a:gd name="T64" fmla="*/ 30 w 139"/>
                    <a:gd name="T65" fmla="*/ 21 h 45"/>
                    <a:gd name="T66" fmla="*/ 23 w 139"/>
                    <a:gd name="T67" fmla="*/ 26 h 45"/>
                    <a:gd name="T68" fmla="*/ 15 w 139"/>
                    <a:gd name="T69" fmla="*/ 31 h 45"/>
                    <a:gd name="T70" fmla="*/ 7 w 139"/>
                    <a:gd name="T71" fmla="*/ 37 h 45"/>
                    <a:gd name="T72" fmla="*/ 1 w 139"/>
                    <a:gd name="T73" fmla="*/ 43 h 45"/>
                    <a:gd name="T74" fmla="*/ 0 w 139"/>
                    <a:gd name="T75" fmla="*/ 44 h 45"/>
                    <a:gd name="T76" fmla="*/ 0 w 139"/>
                    <a:gd name="T77" fmla="*/ 45 h 45"/>
                    <a:gd name="T78" fmla="*/ 1 w 139"/>
                    <a:gd name="T79" fmla="*/ 45 h 45"/>
                    <a:gd name="T80" fmla="*/ 4 w 139"/>
                    <a:gd name="T81" fmla="*/ 45 h 45"/>
                    <a:gd name="T82" fmla="*/ 4 w 139"/>
                    <a:gd name="T83" fmla="*/ 45 h 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9"/>
                    <a:gd name="T127" fmla="*/ 0 h 45"/>
                    <a:gd name="T128" fmla="*/ 139 w 139"/>
                    <a:gd name="T129" fmla="*/ 45 h 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9" h="45">
                      <a:moveTo>
                        <a:pt x="4" y="45"/>
                      </a:moveTo>
                      <a:lnTo>
                        <a:pt x="11" y="40"/>
                      </a:lnTo>
                      <a:lnTo>
                        <a:pt x="17" y="36"/>
                      </a:lnTo>
                      <a:lnTo>
                        <a:pt x="24" y="31"/>
                      </a:lnTo>
                      <a:lnTo>
                        <a:pt x="32" y="28"/>
                      </a:lnTo>
                      <a:lnTo>
                        <a:pt x="39" y="25"/>
                      </a:lnTo>
                      <a:lnTo>
                        <a:pt x="48" y="22"/>
                      </a:lnTo>
                      <a:lnTo>
                        <a:pt x="56" y="20"/>
                      </a:lnTo>
                      <a:lnTo>
                        <a:pt x="65" y="18"/>
                      </a:lnTo>
                      <a:lnTo>
                        <a:pt x="73" y="17"/>
                      </a:lnTo>
                      <a:lnTo>
                        <a:pt x="80" y="17"/>
                      </a:lnTo>
                      <a:lnTo>
                        <a:pt x="89" y="18"/>
                      </a:lnTo>
                      <a:lnTo>
                        <a:pt x="96" y="18"/>
                      </a:lnTo>
                      <a:lnTo>
                        <a:pt x="104" y="20"/>
                      </a:lnTo>
                      <a:lnTo>
                        <a:pt x="112" y="21"/>
                      </a:lnTo>
                      <a:lnTo>
                        <a:pt x="119" y="22"/>
                      </a:lnTo>
                      <a:lnTo>
                        <a:pt x="128" y="22"/>
                      </a:lnTo>
                      <a:lnTo>
                        <a:pt x="133" y="21"/>
                      </a:lnTo>
                      <a:lnTo>
                        <a:pt x="136" y="19"/>
                      </a:lnTo>
                      <a:lnTo>
                        <a:pt x="139" y="17"/>
                      </a:lnTo>
                      <a:lnTo>
                        <a:pt x="138" y="13"/>
                      </a:lnTo>
                      <a:lnTo>
                        <a:pt x="132" y="7"/>
                      </a:lnTo>
                      <a:lnTo>
                        <a:pt x="124" y="3"/>
                      </a:lnTo>
                      <a:lnTo>
                        <a:pt x="114" y="1"/>
                      </a:lnTo>
                      <a:lnTo>
                        <a:pt x="105" y="0"/>
                      </a:lnTo>
                      <a:lnTo>
                        <a:pt x="95" y="1"/>
                      </a:lnTo>
                      <a:lnTo>
                        <a:pt x="85" y="2"/>
                      </a:lnTo>
                      <a:lnTo>
                        <a:pt x="76" y="4"/>
                      </a:lnTo>
                      <a:lnTo>
                        <a:pt x="67" y="6"/>
                      </a:lnTo>
                      <a:lnTo>
                        <a:pt x="57" y="9"/>
                      </a:lnTo>
                      <a:lnTo>
                        <a:pt x="49" y="12"/>
                      </a:lnTo>
                      <a:lnTo>
                        <a:pt x="39" y="17"/>
                      </a:lnTo>
                      <a:lnTo>
                        <a:pt x="30" y="21"/>
                      </a:lnTo>
                      <a:lnTo>
                        <a:pt x="23" y="26"/>
                      </a:lnTo>
                      <a:lnTo>
                        <a:pt x="15" y="31"/>
                      </a:lnTo>
                      <a:lnTo>
                        <a:pt x="7" y="37"/>
                      </a:lnTo>
                      <a:lnTo>
                        <a:pt x="1" y="43"/>
                      </a:lnTo>
                      <a:lnTo>
                        <a:pt x="0" y="44"/>
                      </a:lnTo>
                      <a:lnTo>
                        <a:pt x="0" y="45"/>
                      </a:lnTo>
                      <a:lnTo>
                        <a:pt x="1" y="45"/>
                      </a:lnTo>
                      <a:lnTo>
                        <a:pt x="4" y="45"/>
                      </a:lnTo>
                      <a:close/>
                    </a:path>
                  </a:pathLst>
                </a:custGeom>
                <a:solidFill>
                  <a:srgbClr val="000000"/>
                </a:solidFill>
                <a:ln w="9525">
                  <a:noFill/>
                  <a:round/>
                  <a:headEnd/>
                  <a:tailEnd/>
                </a:ln>
              </p:spPr>
              <p:txBody>
                <a:bodyPr/>
                <a:lstStyle/>
                <a:p>
                  <a:endParaRPr lang="en-US">
                    <a:solidFill>
                      <a:srgbClr val="000000"/>
                    </a:solidFill>
                  </a:endParaRPr>
                </a:p>
              </p:txBody>
            </p:sp>
            <p:sp>
              <p:nvSpPr>
                <p:cNvPr id="25785" name="Freeform 283"/>
                <p:cNvSpPr>
                  <a:spLocks/>
                </p:cNvSpPr>
                <p:nvPr/>
              </p:nvSpPr>
              <p:spPr bwMode="auto">
                <a:xfrm>
                  <a:off x="4765" y="2011"/>
                  <a:ext cx="67" cy="28"/>
                </a:xfrm>
                <a:custGeom>
                  <a:avLst/>
                  <a:gdLst>
                    <a:gd name="T0" fmla="*/ 0 w 67"/>
                    <a:gd name="T1" fmla="*/ 4 h 28"/>
                    <a:gd name="T2" fmla="*/ 9 w 67"/>
                    <a:gd name="T3" fmla="*/ 4 h 28"/>
                    <a:gd name="T4" fmla="*/ 17 w 67"/>
                    <a:gd name="T5" fmla="*/ 4 h 28"/>
                    <a:gd name="T6" fmla="*/ 25 w 67"/>
                    <a:gd name="T7" fmla="*/ 5 h 28"/>
                    <a:gd name="T8" fmla="*/ 33 w 67"/>
                    <a:gd name="T9" fmla="*/ 7 h 28"/>
                    <a:gd name="T10" fmla="*/ 41 w 67"/>
                    <a:gd name="T11" fmla="*/ 11 h 28"/>
                    <a:gd name="T12" fmla="*/ 48 w 67"/>
                    <a:gd name="T13" fmla="*/ 16 h 28"/>
                    <a:gd name="T14" fmla="*/ 53 w 67"/>
                    <a:gd name="T15" fmla="*/ 21 h 28"/>
                    <a:gd name="T16" fmla="*/ 59 w 67"/>
                    <a:gd name="T17" fmla="*/ 28 h 28"/>
                    <a:gd name="T18" fmla="*/ 61 w 67"/>
                    <a:gd name="T19" fmla="*/ 28 h 28"/>
                    <a:gd name="T20" fmla="*/ 65 w 67"/>
                    <a:gd name="T21" fmla="*/ 27 h 28"/>
                    <a:gd name="T22" fmla="*/ 67 w 67"/>
                    <a:gd name="T23" fmla="*/ 24 h 28"/>
                    <a:gd name="T24" fmla="*/ 67 w 67"/>
                    <a:gd name="T25" fmla="*/ 22 h 28"/>
                    <a:gd name="T26" fmla="*/ 62 w 67"/>
                    <a:gd name="T27" fmla="*/ 14 h 28"/>
                    <a:gd name="T28" fmla="*/ 56 w 67"/>
                    <a:gd name="T29" fmla="*/ 8 h 28"/>
                    <a:gd name="T30" fmla="*/ 49 w 67"/>
                    <a:gd name="T31" fmla="*/ 4 h 28"/>
                    <a:gd name="T32" fmla="*/ 41 w 67"/>
                    <a:gd name="T33" fmla="*/ 1 h 28"/>
                    <a:gd name="T34" fmla="*/ 31 w 67"/>
                    <a:gd name="T35" fmla="*/ 0 h 28"/>
                    <a:gd name="T36" fmla="*/ 21 w 67"/>
                    <a:gd name="T37" fmla="*/ 0 h 28"/>
                    <a:gd name="T38" fmla="*/ 11 w 67"/>
                    <a:gd name="T39" fmla="*/ 1 h 28"/>
                    <a:gd name="T40" fmla="*/ 2 w 67"/>
                    <a:gd name="T41" fmla="*/ 3 h 28"/>
                    <a:gd name="T42" fmla="*/ 0 w 67"/>
                    <a:gd name="T43" fmla="*/ 3 h 28"/>
                    <a:gd name="T44" fmla="*/ 0 w 67"/>
                    <a:gd name="T45" fmla="*/ 4 h 28"/>
                    <a:gd name="T46" fmla="*/ 0 w 67"/>
                    <a:gd name="T47" fmla="*/ 4 h 28"/>
                    <a:gd name="T48" fmla="*/ 0 w 67"/>
                    <a:gd name="T49" fmla="*/ 4 h 28"/>
                    <a:gd name="T50" fmla="*/ 0 w 67"/>
                    <a:gd name="T51" fmla="*/ 4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28"/>
                    <a:gd name="T80" fmla="*/ 67 w 67"/>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28">
                      <a:moveTo>
                        <a:pt x="0" y="4"/>
                      </a:moveTo>
                      <a:lnTo>
                        <a:pt x="9" y="4"/>
                      </a:lnTo>
                      <a:lnTo>
                        <a:pt x="17" y="4"/>
                      </a:lnTo>
                      <a:lnTo>
                        <a:pt x="25" y="5"/>
                      </a:lnTo>
                      <a:lnTo>
                        <a:pt x="33" y="7"/>
                      </a:lnTo>
                      <a:lnTo>
                        <a:pt x="41" y="11"/>
                      </a:lnTo>
                      <a:lnTo>
                        <a:pt x="48" y="16"/>
                      </a:lnTo>
                      <a:lnTo>
                        <a:pt x="53" y="21"/>
                      </a:lnTo>
                      <a:lnTo>
                        <a:pt x="59" y="28"/>
                      </a:lnTo>
                      <a:lnTo>
                        <a:pt x="61" y="28"/>
                      </a:lnTo>
                      <a:lnTo>
                        <a:pt x="65" y="27"/>
                      </a:lnTo>
                      <a:lnTo>
                        <a:pt x="67" y="24"/>
                      </a:lnTo>
                      <a:lnTo>
                        <a:pt x="67" y="22"/>
                      </a:lnTo>
                      <a:lnTo>
                        <a:pt x="62" y="14"/>
                      </a:lnTo>
                      <a:lnTo>
                        <a:pt x="56" y="8"/>
                      </a:lnTo>
                      <a:lnTo>
                        <a:pt x="49" y="4"/>
                      </a:lnTo>
                      <a:lnTo>
                        <a:pt x="41" y="1"/>
                      </a:lnTo>
                      <a:lnTo>
                        <a:pt x="31" y="0"/>
                      </a:lnTo>
                      <a:lnTo>
                        <a:pt x="21" y="0"/>
                      </a:lnTo>
                      <a:lnTo>
                        <a:pt x="11" y="1"/>
                      </a:lnTo>
                      <a:lnTo>
                        <a:pt x="2" y="3"/>
                      </a:lnTo>
                      <a:lnTo>
                        <a:pt x="0" y="3"/>
                      </a:lnTo>
                      <a:lnTo>
                        <a:pt x="0" y="4"/>
                      </a:lnTo>
                      <a:close/>
                    </a:path>
                  </a:pathLst>
                </a:custGeom>
                <a:solidFill>
                  <a:srgbClr val="000000"/>
                </a:solidFill>
                <a:ln w="9525">
                  <a:noFill/>
                  <a:round/>
                  <a:headEnd/>
                  <a:tailEnd/>
                </a:ln>
              </p:spPr>
              <p:txBody>
                <a:bodyPr/>
                <a:lstStyle/>
                <a:p>
                  <a:endParaRPr lang="en-US">
                    <a:solidFill>
                      <a:srgbClr val="000000"/>
                    </a:solidFill>
                  </a:endParaRPr>
                </a:p>
              </p:txBody>
            </p:sp>
            <p:sp>
              <p:nvSpPr>
                <p:cNvPr id="25786" name="Freeform 284"/>
                <p:cNvSpPr>
                  <a:spLocks/>
                </p:cNvSpPr>
                <p:nvPr/>
              </p:nvSpPr>
              <p:spPr bwMode="auto">
                <a:xfrm>
                  <a:off x="4556" y="1768"/>
                  <a:ext cx="122" cy="91"/>
                </a:xfrm>
                <a:custGeom>
                  <a:avLst/>
                  <a:gdLst>
                    <a:gd name="T0" fmla="*/ 1 w 122"/>
                    <a:gd name="T1" fmla="*/ 91 h 91"/>
                    <a:gd name="T2" fmla="*/ 12 w 122"/>
                    <a:gd name="T3" fmla="*/ 86 h 91"/>
                    <a:gd name="T4" fmla="*/ 23 w 122"/>
                    <a:gd name="T5" fmla="*/ 80 h 91"/>
                    <a:gd name="T6" fmla="*/ 34 w 122"/>
                    <a:gd name="T7" fmla="*/ 75 h 91"/>
                    <a:gd name="T8" fmla="*/ 45 w 122"/>
                    <a:gd name="T9" fmla="*/ 70 h 91"/>
                    <a:gd name="T10" fmla="*/ 57 w 122"/>
                    <a:gd name="T11" fmla="*/ 65 h 91"/>
                    <a:gd name="T12" fmla="*/ 69 w 122"/>
                    <a:gd name="T13" fmla="*/ 60 h 91"/>
                    <a:gd name="T14" fmla="*/ 81 w 122"/>
                    <a:gd name="T15" fmla="*/ 56 h 91"/>
                    <a:gd name="T16" fmla="*/ 94 w 122"/>
                    <a:gd name="T17" fmla="*/ 54 h 91"/>
                    <a:gd name="T18" fmla="*/ 106 w 122"/>
                    <a:gd name="T19" fmla="*/ 50 h 91"/>
                    <a:gd name="T20" fmla="*/ 116 w 122"/>
                    <a:gd name="T21" fmla="*/ 42 h 91"/>
                    <a:gd name="T22" fmla="*/ 120 w 122"/>
                    <a:gd name="T23" fmla="*/ 32 h 91"/>
                    <a:gd name="T24" fmla="*/ 122 w 122"/>
                    <a:gd name="T25" fmla="*/ 21 h 91"/>
                    <a:gd name="T26" fmla="*/ 120 w 122"/>
                    <a:gd name="T27" fmla="*/ 11 h 91"/>
                    <a:gd name="T28" fmla="*/ 114 w 122"/>
                    <a:gd name="T29" fmla="*/ 4 h 91"/>
                    <a:gd name="T30" fmla="*/ 105 w 122"/>
                    <a:gd name="T31" fmla="*/ 0 h 91"/>
                    <a:gd name="T32" fmla="*/ 91 w 122"/>
                    <a:gd name="T33" fmla="*/ 1 h 91"/>
                    <a:gd name="T34" fmla="*/ 100 w 122"/>
                    <a:gd name="T35" fmla="*/ 4 h 91"/>
                    <a:gd name="T36" fmla="*/ 107 w 122"/>
                    <a:gd name="T37" fmla="*/ 8 h 91"/>
                    <a:gd name="T38" fmla="*/ 114 w 122"/>
                    <a:gd name="T39" fmla="*/ 11 h 91"/>
                    <a:gd name="T40" fmla="*/ 122 w 122"/>
                    <a:gd name="T41" fmla="*/ 15 h 91"/>
                    <a:gd name="T42" fmla="*/ 118 w 122"/>
                    <a:gd name="T43" fmla="*/ 8 h 91"/>
                    <a:gd name="T44" fmla="*/ 111 w 122"/>
                    <a:gd name="T45" fmla="*/ 3 h 91"/>
                    <a:gd name="T46" fmla="*/ 101 w 122"/>
                    <a:gd name="T47" fmla="*/ 0 h 91"/>
                    <a:gd name="T48" fmla="*/ 91 w 122"/>
                    <a:gd name="T49" fmla="*/ 1 h 91"/>
                    <a:gd name="T50" fmla="*/ 84 w 122"/>
                    <a:gd name="T51" fmla="*/ 3 h 91"/>
                    <a:gd name="T52" fmla="*/ 77 w 122"/>
                    <a:gd name="T53" fmla="*/ 6 h 91"/>
                    <a:gd name="T54" fmla="*/ 69 w 122"/>
                    <a:gd name="T55" fmla="*/ 9 h 91"/>
                    <a:gd name="T56" fmla="*/ 63 w 122"/>
                    <a:gd name="T57" fmla="*/ 13 h 91"/>
                    <a:gd name="T58" fmla="*/ 57 w 122"/>
                    <a:gd name="T59" fmla="*/ 17 h 91"/>
                    <a:gd name="T60" fmla="*/ 51 w 122"/>
                    <a:gd name="T61" fmla="*/ 21 h 91"/>
                    <a:gd name="T62" fmla="*/ 45 w 122"/>
                    <a:gd name="T63" fmla="*/ 27 h 91"/>
                    <a:gd name="T64" fmla="*/ 39 w 122"/>
                    <a:gd name="T65" fmla="*/ 31 h 91"/>
                    <a:gd name="T66" fmla="*/ 32 w 122"/>
                    <a:gd name="T67" fmla="*/ 37 h 91"/>
                    <a:gd name="T68" fmla="*/ 25 w 122"/>
                    <a:gd name="T69" fmla="*/ 44 h 91"/>
                    <a:gd name="T70" fmla="*/ 21 w 122"/>
                    <a:gd name="T71" fmla="*/ 51 h 91"/>
                    <a:gd name="T72" fmla="*/ 16 w 122"/>
                    <a:gd name="T73" fmla="*/ 59 h 91"/>
                    <a:gd name="T74" fmla="*/ 12 w 122"/>
                    <a:gd name="T75" fmla="*/ 68 h 91"/>
                    <a:gd name="T76" fmla="*/ 8 w 122"/>
                    <a:gd name="T77" fmla="*/ 76 h 91"/>
                    <a:gd name="T78" fmla="*/ 5 w 122"/>
                    <a:gd name="T79" fmla="*/ 83 h 91"/>
                    <a:gd name="T80" fmla="*/ 0 w 122"/>
                    <a:gd name="T81" fmla="*/ 91 h 91"/>
                    <a:gd name="T82" fmla="*/ 0 w 122"/>
                    <a:gd name="T83" fmla="*/ 91 h 91"/>
                    <a:gd name="T84" fmla="*/ 0 w 122"/>
                    <a:gd name="T85" fmla="*/ 91 h 91"/>
                    <a:gd name="T86" fmla="*/ 0 w 122"/>
                    <a:gd name="T87" fmla="*/ 91 h 91"/>
                    <a:gd name="T88" fmla="*/ 1 w 122"/>
                    <a:gd name="T89" fmla="*/ 91 h 91"/>
                    <a:gd name="T90" fmla="*/ 1 w 122"/>
                    <a:gd name="T91" fmla="*/ 91 h 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2"/>
                    <a:gd name="T139" fmla="*/ 0 h 91"/>
                    <a:gd name="T140" fmla="*/ 122 w 122"/>
                    <a:gd name="T141" fmla="*/ 91 h 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2" h="91">
                      <a:moveTo>
                        <a:pt x="1" y="91"/>
                      </a:moveTo>
                      <a:lnTo>
                        <a:pt x="12" y="86"/>
                      </a:lnTo>
                      <a:lnTo>
                        <a:pt x="23" y="80"/>
                      </a:lnTo>
                      <a:lnTo>
                        <a:pt x="34" y="75"/>
                      </a:lnTo>
                      <a:lnTo>
                        <a:pt x="45" y="70"/>
                      </a:lnTo>
                      <a:lnTo>
                        <a:pt x="57" y="65"/>
                      </a:lnTo>
                      <a:lnTo>
                        <a:pt x="69" y="60"/>
                      </a:lnTo>
                      <a:lnTo>
                        <a:pt x="81" y="56"/>
                      </a:lnTo>
                      <a:lnTo>
                        <a:pt x="94" y="54"/>
                      </a:lnTo>
                      <a:lnTo>
                        <a:pt x="106" y="50"/>
                      </a:lnTo>
                      <a:lnTo>
                        <a:pt x="116" y="42"/>
                      </a:lnTo>
                      <a:lnTo>
                        <a:pt x="120" y="32"/>
                      </a:lnTo>
                      <a:lnTo>
                        <a:pt x="122" y="21"/>
                      </a:lnTo>
                      <a:lnTo>
                        <a:pt x="120" y="11"/>
                      </a:lnTo>
                      <a:lnTo>
                        <a:pt x="114" y="4"/>
                      </a:lnTo>
                      <a:lnTo>
                        <a:pt x="105" y="0"/>
                      </a:lnTo>
                      <a:lnTo>
                        <a:pt x="91" y="1"/>
                      </a:lnTo>
                      <a:lnTo>
                        <a:pt x="100" y="4"/>
                      </a:lnTo>
                      <a:lnTo>
                        <a:pt x="107" y="8"/>
                      </a:lnTo>
                      <a:lnTo>
                        <a:pt x="114" y="11"/>
                      </a:lnTo>
                      <a:lnTo>
                        <a:pt x="122" y="15"/>
                      </a:lnTo>
                      <a:lnTo>
                        <a:pt x="118" y="8"/>
                      </a:lnTo>
                      <a:lnTo>
                        <a:pt x="111" y="3"/>
                      </a:lnTo>
                      <a:lnTo>
                        <a:pt x="101" y="0"/>
                      </a:lnTo>
                      <a:lnTo>
                        <a:pt x="91" y="1"/>
                      </a:lnTo>
                      <a:lnTo>
                        <a:pt x="84" y="3"/>
                      </a:lnTo>
                      <a:lnTo>
                        <a:pt x="77" y="6"/>
                      </a:lnTo>
                      <a:lnTo>
                        <a:pt x="69" y="9"/>
                      </a:lnTo>
                      <a:lnTo>
                        <a:pt x="63" y="13"/>
                      </a:lnTo>
                      <a:lnTo>
                        <a:pt x="57" y="17"/>
                      </a:lnTo>
                      <a:lnTo>
                        <a:pt x="51" y="21"/>
                      </a:lnTo>
                      <a:lnTo>
                        <a:pt x="45" y="27"/>
                      </a:lnTo>
                      <a:lnTo>
                        <a:pt x="39" y="31"/>
                      </a:lnTo>
                      <a:lnTo>
                        <a:pt x="32" y="37"/>
                      </a:lnTo>
                      <a:lnTo>
                        <a:pt x="25" y="44"/>
                      </a:lnTo>
                      <a:lnTo>
                        <a:pt x="21" y="51"/>
                      </a:lnTo>
                      <a:lnTo>
                        <a:pt x="16" y="59"/>
                      </a:lnTo>
                      <a:lnTo>
                        <a:pt x="12" y="68"/>
                      </a:lnTo>
                      <a:lnTo>
                        <a:pt x="8" y="76"/>
                      </a:lnTo>
                      <a:lnTo>
                        <a:pt x="5" y="83"/>
                      </a:lnTo>
                      <a:lnTo>
                        <a:pt x="0" y="91"/>
                      </a:lnTo>
                      <a:lnTo>
                        <a:pt x="1" y="91"/>
                      </a:lnTo>
                      <a:close/>
                    </a:path>
                  </a:pathLst>
                </a:custGeom>
                <a:solidFill>
                  <a:srgbClr val="000000"/>
                </a:solidFill>
                <a:ln w="9525">
                  <a:noFill/>
                  <a:round/>
                  <a:headEnd/>
                  <a:tailEnd/>
                </a:ln>
              </p:spPr>
              <p:txBody>
                <a:bodyPr/>
                <a:lstStyle/>
                <a:p>
                  <a:endParaRPr lang="en-US">
                    <a:solidFill>
                      <a:srgbClr val="000000"/>
                    </a:solidFill>
                  </a:endParaRPr>
                </a:p>
              </p:txBody>
            </p:sp>
            <p:sp>
              <p:nvSpPr>
                <p:cNvPr id="25787" name="Freeform 285"/>
                <p:cNvSpPr>
                  <a:spLocks/>
                </p:cNvSpPr>
                <p:nvPr/>
              </p:nvSpPr>
              <p:spPr bwMode="auto">
                <a:xfrm>
                  <a:off x="4603" y="1828"/>
                  <a:ext cx="128" cy="59"/>
                </a:xfrm>
                <a:custGeom>
                  <a:avLst/>
                  <a:gdLst>
                    <a:gd name="T0" fmla="*/ 2 w 128"/>
                    <a:gd name="T1" fmla="*/ 59 h 59"/>
                    <a:gd name="T2" fmla="*/ 13 w 128"/>
                    <a:gd name="T3" fmla="*/ 58 h 59"/>
                    <a:gd name="T4" fmla="*/ 24 w 128"/>
                    <a:gd name="T5" fmla="*/ 57 h 59"/>
                    <a:gd name="T6" fmla="*/ 34 w 128"/>
                    <a:gd name="T7" fmla="*/ 56 h 59"/>
                    <a:gd name="T8" fmla="*/ 44 w 128"/>
                    <a:gd name="T9" fmla="*/ 55 h 59"/>
                    <a:gd name="T10" fmla="*/ 55 w 128"/>
                    <a:gd name="T11" fmla="*/ 54 h 59"/>
                    <a:gd name="T12" fmla="*/ 66 w 128"/>
                    <a:gd name="T13" fmla="*/ 53 h 59"/>
                    <a:gd name="T14" fmla="*/ 76 w 128"/>
                    <a:gd name="T15" fmla="*/ 53 h 59"/>
                    <a:gd name="T16" fmla="*/ 87 w 128"/>
                    <a:gd name="T17" fmla="*/ 53 h 59"/>
                    <a:gd name="T18" fmla="*/ 93 w 128"/>
                    <a:gd name="T19" fmla="*/ 53 h 59"/>
                    <a:gd name="T20" fmla="*/ 98 w 128"/>
                    <a:gd name="T21" fmla="*/ 52 h 59"/>
                    <a:gd name="T22" fmla="*/ 104 w 128"/>
                    <a:gd name="T23" fmla="*/ 50 h 59"/>
                    <a:gd name="T24" fmla="*/ 109 w 128"/>
                    <a:gd name="T25" fmla="*/ 48 h 59"/>
                    <a:gd name="T26" fmla="*/ 112 w 128"/>
                    <a:gd name="T27" fmla="*/ 46 h 59"/>
                    <a:gd name="T28" fmla="*/ 117 w 128"/>
                    <a:gd name="T29" fmla="*/ 41 h 59"/>
                    <a:gd name="T30" fmla="*/ 121 w 128"/>
                    <a:gd name="T31" fmla="*/ 38 h 59"/>
                    <a:gd name="T32" fmla="*/ 123 w 128"/>
                    <a:gd name="T33" fmla="*/ 34 h 59"/>
                    <a:gd name="T34" fmla="*/ 125 w 128"/>
                    <a:gd name="T35" fmla="*/ 33 h 59"/>
                    <a:gd name="T36" fmla="*/ 125 w 128"/>
                    <a:gd name="T37" fmla="*/ 32 h 59"/>
                    <a:gd name="T38" fmla="*/ 125 w 128"/>
                    <a:gd name="T39" fmla="*/ 32 h 59"/>
                    <a:gd name="T40" fmla="*/ 126 w 128"/>
                    <a:gd name="T41" fmla="*/ 31 h 59"/>
                    <a:gd name="T42" fmla="*/ 128 w 128"/>
                    <a:gd name="T43" fmla="*/ 25 h 59"/>
                    <a:gd name="T44" fmla="*/ 128 w 128"/>
                    <a:gd name="T45" fmla="*/ 19 h 59"/>
                    <a:gd name="T46" fmla="*/ 126 w 128"/>
                    <a:gd name="T47" fmla="*/ 13 h 59"/>
                    <a:gd name="T48" fmla="*/ 121 w 128"/>
                    <a:gd name="T49" fmla="*/ 7 h 59"/>
                    <a:gd name="T50" fmla="*/ 120 w 128"/>
                    <a:gd name="T51" fmla="*/ 7 h 59"/>
                    <a:gd name="T52" fmla="*/ 120 w 128"/>
                    <a:gd name="T53" fmla="*/ 6 h 59"/>
                    <a:gd name="T54" fmla="*/ 119 w 128"/>
                    <a:gd name="T55" fmla="*/ 6 h 59"/>
                    <a:gd name="T56" fmla="*/ 117 w 128"/>
                    <a:gd name="T57" fmla="*/ 5 h 59"/>
                    <a:gd name="T58" fmla="*/ 110 w 128"/>
                    <a:gd name="T59" fmla="*/ 1 h 59"/>
                    <a:gd name="T60" fmla="*/ 101 w 128"/>
                    <a:gd name="T61" fmla="*/ 0 h 59"/>
                    <a:gd name="T62" fmla="*/ 93 w 128"/>
                    <a:gd name="T63" fmla="*/ 1 h 59"/>
                    <a:gd name="T64" fmla="*/ 86 w 128"/>
                    <a:gd name="T65" fmla="*/ 4 h 59"/>
                    <a:gd name="T66" fmla="*/ 81 w 128"/>
                    <a:gd name="T67" fmla="*/ 6 h 59"/>
                    <a:gd name="T68" fmla="*/ 75 w 128"/>
                    <a:gd name="T69" fmla="*/ 9 h 59"/>
                    <a:gd name="T70" fmla="*/ 70 w 128"/>
                    <a:gd name="T71" fmla="*/ 11 h 59"/>
                    <a:gd name="T72" fmla="*/ 65 w 128"/>
                    <a:gd name="T73" fmla="*/ 14 h 59"/>
                    <a:gd name="T74" fmla="*/ 59 w 128"/>
                    <a:gd name="T75" fmla="*/ 16 h 59"/>
                    <a:gd name="T76" fmla="*/ 54 w 128"/>
                    <a:gd name="T77" fmla="*/ 19 h 59"/>
                    <a:gd name="T78" fmla="*/ 49 w 128"/>
                    <a:gd name="T79" fmla="*/ 22 h 59"/>
                    <a:gd name="T80" fmla="*/ 44 w 128"/>
                    <a:gd name="T81" fmla="*/ 25 h 59"/>
                    <a:gd name="T82" fmla="*/ 39 w 128"/>
                    <a:gd name="T83" fmla="*/ 28 h 59"/>
                    <a:gd name="T84" fmla="*/ 33 w 128"/>
                    <a:gd name="T85" fmla="*/ 32 h 59"/>
                    <a:gd name="T86" fmla="*/ 28 w 128"/>
                    <a:gd name="T87" fmla="*/ 36 h 59"/>
                    <a:gd name="T88" fmla="*/ 24 w 128"/>
                    <a:gd name="T89" fmla="*/ 40 h 59"/>
                    <a:gd name="T90" fmla="*/ 17 w 128"/>
                    <a:gd name="T91" fmla="*/ 43 h 59"/>
                    <a:gd name="T92" fmla="*/ 13 w 128"/>
                    <a:gd name="T93" fmla="*/ 48 h 59"/>
                    <a:gd name="T94" fmla="*/ 6 w 128"/>
                    <a:gd name="T95" fmla="*/ 52 h 59"/>
                    <a:gd name="T96" fmla="*/ 2 w 128"/>
                    <a:gd name="T97" fmla="*/ 56 h 59"/>
                    <a:gd name="T98" fmla="*/ 0 w 128"/>
                    <a:gd name="T99" fmla="*/ 57 h 59"/>
                    <a:gd name="T100" fmla="*/ 0 w 128"/>
                    <a:gd name="T101" fmla="*/ 58 h 59"/>
                    <a:gd name="T102" fmla="*/ 0 w 128"/>
                    <a:gd name="T103" fmla="*/ 59 h 59"/>
                    <a:gd name="T104" fmla="*/ 2 w 128"/>
                    <a:gd name="T105" fmla="*/ 59 h 59"/>
                    <a:gd name="T106" fmla="*/ 2 w 128"/>
                    <a:gd name="T107" fmla="*/ 59 h 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8"/>
                    <a:gd name="T163" fmla="*/ 0 h 59"/>
                    <a:gd name="T164" fmla="*/ 128 w 128"/>
                    <a:gd name="T165" fmla="*/ 59 h 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8" h="59">
                      <a:moveTo>
                        <a:pt x="2" y="59"/>
                      </a:moveTo>
                      <a:lnTo>
                        <a:pt x="13" y="58"/>
                      </a:lnTo>
                      <a:lnTo>
                        <a:pt x="24" y="57"/>
                      </a:lnTo>
                      <a:lnTo>
                        <a:pt x="34" y="56"/>
                      </a:lnTo>
                      <a:lnTo>
                        <a:pt x="44" y="55"/>
                      </a:lnTo>
                      <a:lnTo>
                        <a:pt x="55" y="54"/>
                      </a:lnTo>
                      <a:lnTo>
                        <a:pt x="66" y="53"/>
                      </a:lnTo>
                      <a:lnTo>
                        <a:pt x="76" y="53"/>
                      </a:lnTo>
                      <a:lnTo>
                        <a:pt x="87" y="53"/>
                      </a:lnTo>
                      <a:lnTo>
                        <a:pt x="93" y="53"/>
                      </a:lnTo>
                      <a:lnTo>
                        <a:pt x="98" y="52"/>
                      </a:lnTo>
                      <a:lnTo>
                        <a:pt x="104" y="50"/>
                      </a:lnTo>
                      <a:lnTo>
                        <a:pt x="109" y="48"/>
                      </a:lnTo>
                      <a:lnTo>
                        <a:pt x="112" y="46"/>
                      </a:lnTo>
                      <a:lnTo>
                        <a:pt x="117" y="41"/>
                      </a:lnTo>
                      <a:lnTo>
                        <a:pt x="121" y="38"/>
                      </a:lnTo>
                      <a:lnTo>
                        <a:pt x="123" y="34"/>
                      </a:lnTo>
                      <a:lnTo>
                        <a:pt x="125" y="33"/>
                      </a:lnTo>
                      <a:lnTo>
                        <a:pt x="125" y="32"/>
                      </a:lnTo>
                      <a:lnTo>
                        <a:pt x="126" y="31"/>
                      </a:lnTo>
                      <a:lnTo>
                        <a:pt x="128" y="25"/>
                      </a:lnTo>
                      <a:lnTo>
                        <a:pt x="128" y="19"/>
                      </a:lnTo>
                      <a:lnTo>
                        <a:pt x="126" y="13"/>
                      </a:lnTo>
                      <a:lnTo>
                        <a:pt x="121" y="7"/>
                      </a:lnTo>
                      <a:lnTo>
                        <a:pt x="120" y="7"/>
                      </a:lnTo>
                      <a:lnTo>
                        <a:pt x="120" y="6"/>
                      </a:lnTo>
                      <a:lnTo>
                        <a:pt x="119" y="6"/>
                      </a:lnTo>
                      <a:lnTo>
                        <a:pt x="117" y="5"/>
                      </a:lnTo>
                      <a:lnTo>
                        <a:pt x="110" y="1"/>
                      </a:lnTo>
                      <a:lnTo>
                        <a:pt x="101" y="0"/>
                      </a:lnTo>
                      <a:lnTo>
                        <a:pt x="93" y="1"/>
                      </a:lnTo>
                      <a:lnTo>
                        <a:pt x="86" y="4"/>
                      </a:lnTo>
                      <a:lnTo>
                        <a:pt x="81" y="6"/>
                      </a:lnTo>
                      <a:lnTo>
                        <a:pt x="75" y="9"/>
                      </a:lnTo>
                      <a:lnTo>
                        <a:pt x="70" y="11"/>
                      </a:lnTo>
                      <a:lnTo>
                        <a:pt x="65" y="14"/>
                      </a:lnTo>
                      <a:lnTo>
                        <a:pt x="59" y="16"/>
                      </a:lnTo>
                      <a:lnTo>
                        <a:pt x="54" y="19"/>
                      </a:lnTo>
                      <a:lnTo>
                        <a:pt x="49" y="22"/>
                      </a:lnTo>
                      <a:lnTo>
                        <a:pt x="44" y="25"/>
                      </a:lnTo>
                      <a:lnTo>
                        <a:pt x="39" y="28"/>
                      </a:lnTo>
                      <a:lnTo>
                        <a:pt x="33" y="32"/>
                      </a:lnTo>
                      <a:lnTo>
                        <a:pt x="28" y="36"/>
                      </a:lnTo>
                      <a:lnTo>
                        <a:pt x="24" y="40"/>
                      </a:lnTo>
                      <a:lnTo>
                        <a:pt x="17" y="43"/>
                      </a:lnTo>
                      <a:lnTo>
                        <a:pt x="13" y="48"/>
                      </a:lnTo>
                      <a:lnTo>
                        <a:pt x="6" y="52"/>
                      </a:lnTo>
                      <a:lnTo>
                        <a:pt x="2" y="56"/>
                      </a:lnTo>
                      <a:lnTo>
                        <a:pt x="0" y="57"/>
                      </a:lnTo>
                      <a:lnTo>
                        <a:pt x="0" y="58"/>
                      </a:lnTo>
                      <a:lnTo>
                        <a:pt x="0" y="59"/>
                      </a:lnTo>
                      <a:lnTo>
                        <a:pt x="2" y="59"/>
                      </a:lnTo>
                      <a:close/>
                    </a:path>
                  </a:pathLst>
                </a:custGeom>
                <a:solidFill>
                  <a:srgbClr val="000000"/>
                </a:solidFill>
                <a:ln w="9525">
                  <a:noFill/>
                  <a:round/>
                  <a:headEnd/>
                  <a:tailEnd/>
                </a:ln>
              </p:spPr>
              <p:txBody>
                <a:bodyPr/>
                <a:lstStyle/>
                <a:p>
                  <a:endParaRPr lang="en-US">
                    <a:solidFill>
                      <a:srgbClr val="000000"/>
                    </a:solidFill>
                  </a:endParaRPr>
                </a:p>
              </p:txBody>
            </p:sp>
            <p:sp>
              <p:nvSpPr>
                <p:cNvPr id="25788" name="Freeform 286"/>
                <p:cNvSpPr>
                  <a:spLocks/>
                </p:cNvSpPr>
                <p:nvPr/>
              </p:nvSpPr>
              <p:spPr bwMode="auto">
                <a:xfrm>
                  <a:off x="4673" y="1905"/>
                  <a:ext cx="148" cy="55"/>
                </a:xfrm>
                <a:custGeom>
                  <a:avLst/>
                  <a:gdLst>
                    <a:gd name="T0" fmla="*/ 0 w 148"/>
                    <a:gd name="T1" fmla="*/ 54 h 55"/>
                    <a:gd name="T2" fmla="*/ 13 w 148"/>
                    <a:gd name="T3" fmla="*/ 53 h 55"/>
                    <a:gd name="T4" fmla="*/ 25 w 148"/>
                    <a:gd name="T5" fmla="*/ 52 h 55"/>
                    <a:gd name="T6" fmla="*/ 39 w 148"/>
                    <a:gd name="T7" fmla="*/ 52 h 55"/>
                    <a:gd name="T8" fmla="*/ 52 w 148"/>
                    <a:gd name="T9" fmla="*/ 52 h 55"/>
                    <a:gd name="T10" fmla="*/ 66 w 148"/>
                    <a:gd name="T11" fmla="*/ 53 h 55"/>
                    <a:gd name="T12" fmla="*/ 79 w 148"/>
                    <a:gd name="T13" fmla="*/ 53 h 55"/>
                    <a:gd name="T14" fmla="*/ 91 w 148"/>
                    <a:gd name="T15" fmla="*/ 54 h 55"/>
                    <a:gd name="T16" fmla="*/ 105 w 148"/>
                    <a:gd name="T17" fmla="*/ 55 h 55"/>
                    <a:gd name="T18" fmla="*/ 113 w 148"/>
                    <a:gd name="T19" fmla="*/ 55 h 55"/>
                    <a:gd name="T20" fmla="*/ 120 w 148"/>
                    <a:gd name="T21" fmla="*/ 54 h 55"/>
                    <a:gd name="T22" fmla="*/ 128 w 148"/>
                    <a:gd name="T23" fmla="*/ 51 h 55"/>
                    <a:gd name="T24" fmla="*/ 134 w 148"/>
                    <a:gd name="T25" fmla="*/ 46 h 55"/>
                    <a:gd name="T26" fmla="*/ 139 w 148"/>
                    <a:gd name="T27" fmla="*/ 42 h 55"/>
                    <a:gd name="T28" fmla="*/ 143 w 148"/>
                    <a:gd name="T29" fmla="*/ 37 h 55"/>
                    <a:gd name="T30" fmla="*/ 147 w 148"/>
                    <a:gd name="T31" fmla="*/ 31 h 55"/>
                    <a:gd name="T32" fmla="*/ 148 w 148"/>
                    <a:gd name="T33" fmla="*/ 24 h 55"/>
                    <a:gd name="T34" fmla="*/ 148 w 148"/>
                    <a:gd name="T35" fmla="*/ 18 h 55"/>
                    <a:gd name="T36" fmla="*/ 146 w 148"/>
                    <a:gd name="T37" fmla="*/ 13 h 55"/>
                    <a:gd name="T38" fmla="*/ 142 w 148"/>
                    <a:gd name="T39" fmla="*/ 7 h 55"/>
                    <a:gd name="T40" fmla="*/ 136 w 148"/>
                    <a:gd name="T41" fmla="*/ 3 h 55"/>
                    <a:gd name="T42" fmla="*/ 130 w 148"/>
                    <a:gd name="T43" fmla="*/ 1 h 55"/>
                    <a:gd name="T44" fmla="*/ 124 w 148"/>
                    <a:gd name="T45" fmla="*/ 0 h 55"/>
                    <a:gd name="T46" fmla="*/ 117 w 148"/>
                    <a:gd name="T47" fmla="*/ 0 h 55"/>
                    <a:gd name="T48" fmla="*/ 109 w 148"/>
                    <a:gd name="T49" fmla="*/ 1 h 55"/>
                    <a:gd name="T50" fmla="*/ 95 w 148"/>
                    <a:gd name="T51" fmla="*/ 6 h 55"/>
                    <a:gd name="T52" fmla="*/ 80 w 148"/>
                    <a:gd name="T53" fmla="*/ 12 h 55"/>
                    <a:gd name="T54" fmla="*/ 66 w 148"/>
                    <a:gd name="T55" fmla="*/ 17 h 55"/>
                    <a:gd name="T56" fmla="*/ 52 w 148"/>
                    <a:gd name="T57" fmla="*/ 23 h 55"/>
                    <a:gd name="T58" fmla="*/ 39 w 148"/>
                    <a:gd name="T59" fmla="*/ 29 h 55"/>
                    <a:gd name="T60" fmla="*/ 27 w 148"/>
                    <a:gd name="T61" fmla="*/ 36 h 55"/>
                    <a:gd name="T62" fmla="*/ 13 w 148"/>
                    <a:gd name="T63" fmla="*/ 43 h 55"/>
                    <a:gd name="T64" fmla="*/ 1 w 148"/>
                    <a:gd name="T65" fmla="*/ 52 h 55"/>
                    <a:gd name="T66" fmla="*/ 0 w 148"/>
                    <a:gd name="T67" fmla="*/ 53 h 55"/>
                    <a:gd name="T68" fmla="*/ 0 w 148"/>
                    <a:gd name="T69" fmla="*/ 53 h 55"/>
                    <a:gd name="T70" fmla="*/ 0 w 148"/>
                    <a:gd name="T71" fmla="*/ 54 h 55"/>
                    <a:gd name="T72" fmla="*/ 0 w 148"/>
                    <a:gd name="T73" fmla="*/ 54 h 55"/>
                    <a:gd name="T74" fmla="*/ 0 w 148"/>
                    <a:gd name="T75" fmla="*/ 54 h 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8"/>
                    <a:gd name="T115" fmla="*/ 0 h 55"/>
                    <a:gd name="T116" fmla="*/ 148 w 148"/>
                    <a:gd name="T117" fmla="*/ 55 h 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8" h="55">
                      <a:moveTo>
                        <a:pt x="0" y="54"/>
                      </a:moveTo>
                      <a:lnTo>
                        <a:pt x="13" y="53"/>
                      </a:lnTo>
                      <a:lnTo>
                        <a:pt x="25" y="52"/>
                      </a:lnTo>
                      <a:lnTo>
                        <a:pt x="39" y="52"/>
                      </a:lnTo>
                      <a:lnTo>
                        <a:pt x="52" y="52"/>
                      </a:lnTo>
                      <a:lnTo>
                        <a:pt x="66" y="53"/>
                      </a:lnTo>
                      <a:lnTo>
                        <a:pt x="79" y="53"/>
                      </a:lnTo>
                      <a:lnTo>
                        <a:pt x="91" y="54"/>
                      </a:lnTo>
                      <a:lnTo>
                        <a:pt x="105" y="55"/>
                      </a:lnTo>
                      <a:lnTo>
                        <a:pt x="113" y="55"/>
                      </a:lnTo>
                      <a:lnTo>
                        <a:pt x="120" y="54"/>
                      </a:lnTo>
                      <a:lnTo>
                        <a:pt x="128" y="51"/>
                      </a:lnTo>
                      <a:lnTo>
                        <a:pt x="134" y="46"/>
                      </a:lnTo>
                      <a:lnTo>
                        <a:pt x="139" y="42"/>
                      </a:lnTo>
                      <a:lnTo>
                        <a:pt x="143" y="37"/>
                      </a:lnTo>
                      <a:lnTo>
                        <a:pt x="147" y="31"/>
                      </a:lnTo>
                      <a:lnTo>
                        <a:pt x="148" y="24"/>
                      </a:lnTo>
                      <a:lnTo>
                        <a:pt x="148" y="18"/>
                      </a:lnTo>
                      <a:lnTo>
                        <a:pt x="146" y="13"/>
                      </a:lnTo>
                      <a:lnTo>
                        <a:pt x="142" y="7"/>
                      </a:lnTo>
                      <a:lnTo>
                        <a:pt x="136" y="3"/>
                      </a:lnTo>
                      <a:lnTo>
                        <a:pt x="130" y="1"/>
                      </a:lnTo>
                      <a:lnTo>
                        <a:pt x="124" y="0"/>
                      </a:lnTo>
                      <a:lnTo>
                        <a:pt x="117" y="0"/>
                      </a:lnTo>
                      <a:lnTo>
                        <a:pt x="109" y="1"/>
                      </a:lnTo>
                      <a:lnTo>
                        <a:pt x="95" y="6"/>
                      </a:lnTo>
                      <a:lnTo>
                        <a:pt x="80" y="12"/>
                      </a:lnTo>
                      <a:lnTo>
                        <a:pt x="66" y="17"/>
                      </a:lnTo>
                      <a:lnTo>
                        <a:pt x="52" y="23"/>
                      </a:lnTo>
                      <a:lnTo>
                        <a:pt x="39" y="29"/>
                      </a:lnTo>
                      <a:lnTo>
                        <a:pt x="27" y="36"/>
                      </a:lnTo>
                      <a:lnTo>
                        <a:pt x="13" y="43"/>
                      </a:lnTo>
                      <a:lnTo>
                        <a:pt x="1" y="52"/>
                      </a:lnTo>
                      <a:lnTo>
                        <a:pt x="0" y="53"/>
                      </a:lnTo>
                      <a:lnTo>
                        <a:pt x="0" y="54"/>
                      </a:lnTo>
                      <a:close/>
                    </a:path>
                  </a:pathLst>
                </a:custGeom>
                <a:solidFill>
                  <a:srgbClr val="000000"/>
                </a:solidFill>
                <a:ln w="9525">
                  <a:noFill/>
                  <a:round/>
                  <a:headEnd/>
                  <a:tailEnd/>
                </a:ln>
              </p:spPr>
              <p:txBody>
                <a:bodyPr/>
                <a:lstStyle/>
                <a:p>
                  <a:endParaRPr lang="en-US">
                    <a:solidFill>
                      <a:srgbClr val="000000"/>
                    </a:solidFill>
                  </a:endParaRPr>
                </a:p>
              </p:txBody>
            </p:sp>
            <p:sp>
              <p:nvSpPr>
                <p:cNvPr id="25789" name="Freeform 287"/>
                <p:cNvSpPr>
                  <a:spLocks/>
                </p:cNvSpPr>
                <p:nvPr/>
              </p:nvSpPr>
              <p:spPr bwMode="auto">
                <a:xfrm>
                  <a:off x="4764" y="2016"/>
                  <a:ext cx="134" cy="48"/>
                </a:xfrm>
                <a:custGeom>
                  <a:avLst/>
                  <a:gdLst>
                    <a:gd name="T0" fmla="*/ 4 w 134"/>
                    <a:gd name="T1" fmla="*/ 31 h 48"/>
                    <a:gd name="T2" fmla="*/ 10 w 134"/>
                    <a:gd name="T3" fmla="*/ 32 h 48"/>
                    <a:gd name="T4" fmla="*/ 17 w 134"/>
                    <a:gd name="T5" fmla="*/ 34 h 48"/>
                    <a:gd name="T6" fmla="*/ 23 w 134"/>
                    <a:gd name="T7" fmla="*/ 35 h 48"/>
                    <a:gd name="T8" fmla="*/ 29 w 134"/>
                    <a:gd name="T9" fmla="*/ 37 h 48"/>
                    <a:gd name="T10" fmla="*/ 35 w 134"/>
                    <a:gd name="T11" fmla="*/ 38 h 48"/>
                    <a:gd name="T12" fmla="*/ 43 w 134"/>
                    <a:gd name="T13" fmla="*/ 40 h 48"/>
                    <a:gd name="T14" fmla="*/ 49 w 134"/>
                    <a:gd name="T15" fmla="*/ 41 h 48"/>
                    <a:gd name="T16" fmla="*/ 55 w 134"/>
                    <a:gd name="T17" fmla="*/ 43 h 48"/>
                    <a:gd name="T18" fmla="*/ 65 w 134"/>
                    <a:gd name="T19" fmla="*/ 45 h 48"/>
                    <a:gd name="T20" fmla="*/ 74 w 134"/>
                    <a:gd name="T21" fmla="*/ 47 h 48"/>
                    <a:gd name="T22" fmla="*/ 83 w 134"/>
                    <a:gd name="T23" fmla="*/ 48 h 48"/>
                    <a:gd name="T24" fmla="*/ 93 w 134"/>
                    <a:gd name="T25" fmla="*/ 48 h 48"/>
                    <a:gd name="T26" fmla="*/ 101 w 134"/>
                    <a:gd name="T27" fmla="*/ 47 h 48"/>
                    <a:gd name="T28" fmla="*/ 110 w 134"/>
                    <a:gd name="T29" fmla="*/ 45 h 48"/>
                    <a:gd name="T30" fmla="*/ 118 w 134"/>
                    <a:gd name="T31" fmla="*/ 42 h 48"/>
                    <a:gd name="T32" fmla="*/ 126 w 134"/>
                    <a:gd name="T33" fmla="*/ 36 h 48"/>
                    <a:gd name="T34" fmla="*/ 130 w 134"/>
                    <a:gd name="T35" fmla="*/ 31 h 48"/>
                    <a:gd name="T36" fmla="*/ 134 w 134"/>
                    <a:gd name="T37" fmla="*/ 24 h 48"/>
                    <a:gd name="T38" fmla="*/ 134 w 134"/>
                    <a:gd name="T39" fmla="*/ 16 h 48"/>
                    <a:gd name="T40" fmla="*/ 132 w 134"/>
                    <a:gd name="T41" fmla="*/ 10 h 48"/>
                    <a:gd name="T42" fmla="*/ 126 w 134"/>
                    <a:gd name="T43" fmla="*/ 6 h 48"/>
                    <a:gd name="T44" fmla="*/ 118 w 134"/>
                    <a:gd name="T45" fmla="*/ 3 h 48"/>
                    <a:gd name="T46" fmla="*/ 112 w 134"/>
                    <a:gd name="T47" fmla="*/ 1 h 48"/>
                    <a:gd name="T48" fmla="*/ 105 w 134"/>
                    <a:gd name="T49" fmla="*/ 0 h 48"/>
                    <a:gd name="T50" fmla="*/ 98 w 134"/>
                    <a:gd name="T51" fmla="*/ 0 h 48"/>
                    <a:gd name="T52" fmla="*/ 90 w 134"/>
                    <a:gd name="T53" fmla="*/ 1 h 48"/>
                    <a:gd name="T54" fmla="*/ 83 w 134"/>
                    <a:gd name="T55" fmla="*/ 3 h 48"/>
                    <a:gd name="T56" fmla="*/ 76 w 134"/>
                    <a:gd name="T57" fmla="*/ 4 h 48"/>
                    <a:gd name="T58" fmla="*/ 67 w 134"/>
                    <a:gd name="T59" fmla="*/ 6 h 48"/>
                    <a:gd name="T60" fmla="*/ 60 w 134"/>
                    <a:gd name="T61" fmla="*/ 8 h 48"/>
                    <a:gd name="T62" fmla="*/ 51 w 134"/>
                    <a:gd name="T63" fmla="*/ 10 h 48"/>
                    <a:gd name="T64" fmla="*/ 43 w 134"/>
                    <a:gd name="T65" fmla="*/ 11 h 48"/>
                    <a:gd name="T66" fmla="*/ 34 w 134"/>
                    <a:gd name="T67" fmla="*/ 13 h 48"/>
                    <a:gd name="T68" fmla="*/ 27 w 134"/>
                    <a:gd name="T69" fmla="*/ 15 h 48"/>
                    <a:gd name="T70" fmla="*/ 18 w 134"/>
                    <a:gd name="T71" fmla="*/ 16 h 48"/>
                    <a:gd name="T72" fmla="*/ 10 w 134"/>
                    <a:gd name="T73" fmla="*/ 18 h 48"/>
                    <a:gd name="T74" fmla="*/ 6 w 134"/>
                    <a:gd name="T75" fmla="*/ 20 h 48"/>
                    <a:gd name="T76" fmla="*/ 1 w 134"/>
                    <a:gd name="T77" fmla="*/ 24 h 48"/>
                    <a:gd name="T78" fmla="*/ 0 w 134"/>
                    <a:gd name="T79" fmla="*/ 28 h 48"/>
                    <a:gd name="T80" fmla="*/ 4 w 134"/>
                    <a:gd name="T81" fmla="*/ 31 h 48"/>
                    <a:gd name="T82" fmla="*/ 4 w 134"/>
                    <a:gd name="T83" fmla="*/ 31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4"/>
                    <a:gd name="T127" fmla="*/ 0 h 48"/>
                    <a:gd name="T128" fmla="*/ 134 w 134"/>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4" h="48">
                      <a:moveTo>
                        <a:pt x="4" y="31"/>
                      </a:moveTo>
                      <a:lnTo>
                        <a:pt x="10" y="32"/>
                      </a:lnTo>
                      <a:lnTo>
                        <a:pt x="17" y="34"/>
                      </a:lnTo>
                      <a:lnTo>
                        <a:pt x="23" y="35"/>
                      </a:lnTo>
                      <a:lnTo>
                        <a:pt x="29" y="37"/>
                      </a:lnTo>
                      <a:lnTo>
                        <a:pt x="35" y="38"/>
                      </a:lnTo>
                      <a:lnTo>
                        <a:pt x="43" y="40"/>
                      </a:lnTo>
                      <a:lnTo>
                        <a:pt x="49" y="41"/>
                      </a:lnTo>
                      <a:lnTo>
                        <a:pt x="55" y="43"/>
                      </a:lnTo>
                      <a:lnTo>
                        <a:pt x="65" y="45"/>
                      </a:lnTo>
                      <a:lnTo>
                        <a:pt x="74" y="47"/>
                      </a:lnTo>
                      <a:lnTo>
                        <a:pt x="83" y="48"/>
                      </a:lnTo>
                      <a:lnTo>
                        <a:pt x="93" y="48"/>
                      </a:lnTo>
                      <a:lnTo>
                        <a:pt x="101" y="47"/>
                      </a:lnTo>
                      <a:lnTo>
                        <a:pt x="110" y="45"/>
                      </a:lnTo>
                      <a:lnTo>
                        <a:pt x="118" y="42"/>
                      </a:lnTo>
                      <a:lnTo>
                        <a:pt x="126" y="36"/>
                      </a:lnTo>
                      <a:lnTo>
                        <a:pt x="130" y="31"/>
                      </a:lnTo>
                      <a:lnTo>
                        <a:pt x="134" y="24"/>
                      </a:lnTo>
                      <a:lnTo>
                        <a:pt x="134" y="16"/>
                      </a:lnTo>
                      <a:lnTo>
                        <a:pt x="132" y="10"/>
                      </a:lnTo>
                      <a:lnTo>
                        <a:pt x="126" y="6"/>
                      </a:lnTo>
                      <a:lnTo>
                        <a:pt x="118" y="3"/>
                      </a:lnTo>
                      <a:lnTo>
                        <a:pt x="112" y="1"/>
                      </a:lnTo>
                      <a:lnTo>
                        <a:pt x="105" y="0"/>
                      </a:lnTo>
                      <a:lnTo>
                        <a:pt x="98" y="0"/>
                      </a:lnTo>
                      <a:lnTo>
                        <a:pt x="90" y="1"/>
                      </a:lnTo>
                      <a:lnTo>
                        <a:pt x="83" y="3"/>
                      </a:lnTo>
                      <a:lnTo>
                        <a:pt x="76" y="4"/>
                      </a:lnTo>
                      <a:lnTo>
                        <a:pt x="67" y="6"/>
                      </a:lnTo>
                      <a:lnTo>
                        <a:pt x="60" y="8"/>
                      </a:lnTo>
                      <a:lnTo>
                        <a:pt x="51" y="10"/>
                      </a:lnTo>
                      <a:lnTo>
                        <a:pt x="43" y="11"/>
                      </a:lnTo>
                      <a:lnTo>
                        <a:pt x="34" y="13"/>
                      </a:lnTo>
                      <a:lnTo>
                        <a:pt x="27" y="15"/>
                      </a:lnTo>
                      <a:lnTo>
                        <a:pt x="18" y="16"/>
                      </a:lnTo>
                      <a:lnTo>
                        <a:pt x="10" y="18"/>
                      </a:lnTo>
                      <a:lnTo>
                        <a:pt x="6" y="20"/>
                      </a:lnTo>
                      <a:lnTo>
                        <a:pt x="1" y="24"/>
                      </a:lnTo>
                      <a:lnTo>
                        <a:pt x="0" y="28"/>
                      </a:lnTo>
                      <a:lnTo>
                        <a:pt x="4" y="31"/>
                      </a:lnTo>
                      <a:close/>
                    </a:path>
                  </a:pathLst>
                </a:custGeom>
                <a:solidFill>
                  <a:srgbClr val="000000"/>
                </a:solidFill>
                <a:ln w="9525">
                  <a:noFill/>
                  <a:round/>
                  <a:headEnd/>
                  <a:tailEnd/>
                </a:ln>
              </p:spPr>
              <p:txBody>
                <a:bodyPr/>
                <a:lstStyle/>
                <a:p>
                  <a:endParaRPr lang="en-US">
                    <a:solidFill>
                      <a:srgbClr val="000000"/>
                    </a:solidFill>
                  </a:endParaRPr>
                </a:p>
              </p:txBody>
            </p:sp>
            <p:sp>
              <p:nvSpPr>
                <p:cNvPr id="25790" name="Freeform 288"/>
                <p:cNvSpPr>
                  <a:spLocks/>
                </p:cNvSpPr>
                <p:nvPr/>
              </p:nvSpPr>
              <p:spPr bwMode="auto">
                <a:xfrm>
                  <a:off x="4765" y="1960"/>
                  <a:ext cx="98" cy="45"/>
                </a:xfrm>
                <a:custGeom>
                  <a:avLst/>
                  <a:gdLst>
                    <a:gd name="T0" fmla="*/ 2 w 98"/>
                    <a:gd name="T1" fmla="*/ 40 h 45"/>
                    <a:gd name="T2" fmla="*/ 9 w 98"/>
                    <a:gd name="T3" fmla="*/ 41 h 45"/>
                    <a:gd name="T4" fmla="*/ 16 w 98"/>
                    <a:gd name="T5" fmla="*/ 42 h 45"/>
                    <a:gd name="T6" fmla="*/ 23 w 98"/>
                    <a:gd name="T7" fmla="*/ 44 h 45"/>
                    <a:gd name="T8" fmla="*/ 32 w 98"/>
                    <a:gd name="T9" fmla="*/ 45 h 45"/>
                    <a:gd name="T10" fmla="*/ 41 w 98"/>
                    <a:gd name="T11" fmla="*/ 44 h 45"/>
                    <a:gd name="T12" fmla="*/ 48 w 98"/>
                    <a:gd name="T13" fmla="*/ 43 h 45"/>
                    <a:gd name="T14" fmla="*/ 55 w 98"/>
                    <a:gd name="T15" fmla="*/ 42 h 45"/>
                    <a:gd name="T16" fmla="*/ 64 w 98"/>
                    <a:gd name="T17" fmla="*/ 43 h 45"/>
                    <a:gd name="T18" fmla="*/ 76 w 98"/>
                    <a:gd name="T19" fmla="*/ 44 h 45"/>
                    <a:gd name="T20" fmla="*/ 86 w 98"/>
                    <a:gd name="T21" fmla="*/ 41 h 45"/>
                    <a:gd name="T22" fmla="*/ 93 w 98"/>
                    <a:gd name="T23" fmla="*/ 33 h 45"/>
                    <a:gd name="T24" fmla="*/ 97 w 98"/>
                    <a:gd name="T25" fmla="*/ 24 h 45"/>
                    <a:gd name="T26" fmla="*/ 98 w 98"/>
                    <a:gd name="T27" fmla="*/ 15 h 45"/>
                    <a:gd name="T28" fmla="*/ 95 w 98"/>
                    <a:gd name="T29" fmla="*/ 7 h 45"/>
                    <a:gd name="T30" fmla="*/ 88 w 98"/>
                    <a:gd name="T31" fmla="*/ 1 h 45"/>
                    <a:gd name="T32" fmla="*/ 77 w 98"/>
                    <a:gd name="T33" fmla="*/ 0 h 45"/>
                    <a:gd name="T34" fmla="*/ 71 w 98"/>
                    <a:gd name="T35" fmla="*/ 1 h 45"/>
                    <a:gd name="T36" fmla="*/ 65 w 98"/>
                    <a:gd name="T37" fmla="*/ 3 h 45"/>
                    <a:gd name="T38" fmla="*/ 60 w 98"/>
                    <a:gd name="T39" fmla="*/ 5 h 45"/>
                    <a:gd name="T40" fmla="*/ 55 w 98"/>
                    <a:gd name="T41" fmla="*/ 8 h 45"/>
                    <a:gd name="T42" fmla="*/ 50 w 98"/>
                    <a:gd name="T43" fmla="*/ 10 h 45"/>
                    <a:gd name="T44" fmla="*/ 45 w 98"/>
                    <a:gd name="T45" fmla="*/ 13 h 45"/>
                    <a:gd name="T46" fmla="*/ 39 w 98"/>
                    <a:gd name="T47" fmla="*/ 16 h 45"/>
                    <a:gd name="T48" fmla="*/ 34 w 98"/>
                    <a:gd name="T49" fmla="*/ 19 h 45"/>
                    <a:gd name="T50" fmla="*/ 26 w 98"/>
                    <a:gd name="T51" fmla="*/ 23 h 45"/>
                    <a:gd name="T52" fmla="*/ 17 w 98"/>
                    <a:gd name="T53" fmla="*/ 28 h 45"/>
                    <a:gd name="T54" fmla="*/ 9 w 98"/>
                    <a:gd name="T55" fmla="*/ 32 h 45"/>
                    <a:gd name="T56" fmla="*/ 2 w 98"/>
                    <a:gd name="T57" fmla="*/ 39 h 45"/>
                    <a:gd name="T58" fmla="*/ 0 w 98"/>
                    <a:gd name="T59" fmla="*/ 39 h 45"/>
                    <a:gd name="T60" fmla="*/ 0 w 98"/>
                    <a:gd name="T61" fmla="*/ 39 h 45"/>
                    <a:gd name="T62" fmla="*/ 0 w 98"/>
                    <a:gd name="T63" fmla="*/ 40 h 45"/>
                    <a:gd name="T64" fmla="*/ 2 w 98"/>
                    <a:gd name="T65" fmla="*/ 40 h 45"/>
                    <a:gd name="T66" fmla="*/ 2 w 98"/>
                    <a:gd name="T67" fmla="*/ 40 h 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45"/>
                    <a:gd name="T104" fmla="*/ 98 w 98"/>
                    <a:gd name="T105" fmla="*/ 45 h 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45">
                      <a:moveTo>
                        <a:pt x="2" y="40"/>
                      </a:moveTo>
                      <a:lnTo>
                        <a:pt x="9" y="41"/>
                      </a:lnTo>
                      <a:lnTo>
                        <a:pt x="16" y="42"/>
                      </a:lnTo>
                      <a:lnTo>
                        <a:pt x="23" y="44"/>
                      </a:lnTo>
                      <a:lnTo>
                        <a:pt x="32" y="45"/>
                      </a:lnTo>
                      <a:lnTo>
                        <a:pt x="41" y="44"/>
                      </a:lnTo>
                      <a:lnTo>
                        <a:pt x="48" y="43"/>
                      </a:lnTo>
                      <a:lnTo>
                        <a:pt x="55" y="42"/>
                      </a:lnTo>
                      <a:lnTo>
                        <a:pt x="64" y="43"/>
                      </a:lnTo>
                      <a:lnTo>
                        <a:pt x="76" y="44"/>
                      </a:lnTo>
                      <a:lnTo>
                        <a:pt x="86" y="41"/>
                      </a:lnTo>
                      <a:lnTo>
                        <a:pt x="93" y="33"/>
                      </a:lnTo>
                      <a:lnTo>
                        <a:pt x="97" y="24"/>
                      </a:lnTo>
                      <a:lnTo>
                        <a:pt x="98" y="15"/>
                      </a:lnTo>
                      <a:lnTo>
                        <a:pt x="95" y="7"/>
                      </a:lnTo>
                      <a:lnTo>
                        <a:pt x="88" y="1"/>
                      </a:lnTo>
                      <a:lnTo>
                        <a:pt x="77" y="0"/>
                      </a:lnTo>
                      <a:lnTo>
                        <a:pt x="71" y="1"/>
                      </a:lnTo>
                      <a:lnTo>
                        <a:pt x="65" y="3"/>
                      </a:lnTo>
                      <a:lnTo>
                        <a:pt x="60" y="5"/>
                      </a:lnTo>
                      <a:lnTo>
                        <a:pt x="55" y="8"/>
                      </a:lnTo>
                      <a:lnTo>
                        <a:pt x="50" y="10"/>
                      </a:lnTo>
                      <a:lnTo>
                        <a:pt x="45" y="13"/>
                      </a:lnTo>
                      <a:lnTo>
                        <a:pt x="39" y="16"/>
                      </a:lnTo>
                      <a:lnTo>
                        <a:pt x="34" y="19"/>
                      </a:lnTo>
                      <a:lnTo>
                        <a:pt x="26" y="23"/>
                      </a:lnTo>
                      <a:lnTo>
                        <a:pt x="17" y="28"/>
                      </a:lnTo>
                      <a:lnTo>
                        <a:pt x="9" y="32"/>
                      </a:lnTo>
                      <a:lnTo>
                        <a:pt x="2" y="39"/>
                      </a:lnTo>
                      <a:lnTo>
                        <a:pt x="0" y="39"/>
                      </a:lnTo>
                      <a:lnTo>
                        <a:pt x="0" y="40"/>
                      </a:lnTo>
                      <a:lnTo>
                        <a:pt x="2" y="40"/>
                      </a:lnTo>
                      <a:close/>
                    </a:path>
                  </a:pathLst>
                </a:custGeom>
                <a:solidFill>
                  <a:srgbClr val="000000"/>
                </a:solidFill>
                <a:ln w="9525">
                  <a:noFill/>
                  <a:round/>
                  <a:headEnd/>
                  <a:tailEnd/>
                </a:ln>
              </p:spPr>
              <p:txBody>
                <a:bodyPr/>
                <a:lstStyle/>
                <a:p>
                  <a:endParaRPr lang="en-US">
                    <a:solidFill>
                      <a:srgbClr val="000000"/>
                    </a:solidFill>
                  </a:endParaRPr>
                </a:p>
              </p:txBody>
            </p:sp>
            <p:sp>
              <p:nvSpPr>
                <p:cNvPr id="25791" name="Freeform 289"/>
                <p:cNvSpPr>
                  <a:spLocks/>
                </p:cNvSpPr>
                <p:nvPr/>
              </p:nvSpPr>
              <p:spPr bwMode="auto">
                <a:xfrm>
                  <a:off x="4824" y="2074"/>
                  <a:ext cx="97" cy="48"/>
                </a:xfrm>
                <a:custGeom>
                  <a:avLst/>
                  <a:gdLst>
                    <a:gd name="T0" fmla="*/ 1 w 97"/>
                    <a:gd name="T1" fmla="*/ 28 h 48"/>
                    <a:gd name="T2" fmla="*/ 7 w 97"/>
                    <a:gd name="T3" fmla="*/ 29 h 48"/>
                    <a:gd name="T4" fmla="*/ 12 w 97"/>
                    <a:gd name="T5" fmla="*/ 31 h 48"/>
                    <a:gd name="T6" fmla="*/ 18 w 97"/>
                    <a:gd name="T7" fmla="*/ 32 h 48"/>
                    <a:gd name="T8" fmla="*/ 23 w 97"/>
                    <a:gd name="T9" fmla="*/ 34 h 48"/>
                    <a:gd name="T10" fmla="*/ 29 w 97"/>
                    <a:gd name="T11" fmla="*/ 35 h 48"/>
                    <a:gd name="T12" fmla="*/ 34 w 97"/>
                    <a:gd name="T13" fmla="*/ 37 h 48"/>
                    <a:gd name="T14" fmla="*/ 40 w 97"/>
                    <a:gd name="T15" fmla="*/ 38 h 48"/>
                    <a:gd name="T16" fmla="*/ 45 w 97"/>
                    <a:gd name="T17" fmla="*/ 40 h 48"/>
                    <a:gd name="T18" fmla="*/ 50 w 97"/>
                    <a:gd name="T19" fmla="*/ 42 h 48"/>
                    <a:gd name="T20" fmla="*/ 55 w 97"/>
                    <a:gd name="T21" fmla="*/ 44 h 48"/>
                    <a:gd name="T22" fmla="*/ 59 w 97"/>
                    <a:gd name="T23" fmla="*/ 47 h 48"/>
                    <a:gd name="T24" fmla="*/ 64 w 97"/>
                    <a:gd name="T25" fmla="*/ 48 h 48"/>
                    <a:gd name="T26" fmla="*/ 73 w 97"/>
                    <a:gd name="T27" fmla="*/ 47 h 48"/>
                    <a:gd name="T28" fmla="*/ 81 w 97"/>
                    <a:gd name="T29" fmla="*/ 43 h 48"/>
                    <a:gd name="T30" fmla="*/ 87 w 97"/>
                    <a:gd name="T31" fmla="*/ 38 h 48"/>
                    <a:gd name="T32" fmla="*/ 92 w 97"/>
                    <a:gd name="T33" fmla="*/ 32 h 48"/>
                    <a:gd name="T34" fmla="*/ 95 w 97"/>
                    <a:gd name="T35" fmla="*/ 27 h 48"/>
                    <a:gd name="T36" fmla="*/ 97 w 97"/>
                    <a:gd name="T37" fmla="*/ 21 h 48"/>
                    <a:gd name="T38" fmla="*/ 97 w 97"/>
                    <a:gd name="T39" fmla="*/ 15 h 48"/>
                    <a:gd name="T40" fmla="*/ 95 w 97"/>
                    <a:gd name="T41" fmla="*/ 10 h 48"/>
                    <a:gd name="T42" fmla="*/ 90 w 97"/>
                    <a:gd name="T43" fmla="*/ 3 h 48"/>
                    <a:gd name="T44" fmla="*/ 84 w 97"/>
                    <a:gd name="T45" fmla="*/ 0 h 48"/>
                    <a:gd name="T46" fmla="*/ 76 w 97"/>
                    <a:gd name="T47" fmla="*/ 0 h 48"/>
                    <a:gd name="T48" fmla="*/ 68 w 97"/>
                    <a:gd name="T49" fmla="*/ 1 h 48"/>
                    <a:gd name="T50" fmla="*/ 59 w 97"/>
                    <a:gd name="T51" fmla="*/ 5 h 48"/>
                    <a:gd name="T52" fmla="*/ 51 w 97"/>
                    <a:gd name="T53" fmla="*/ 7 h 48"/>
                    <a:gd name="T54" fmla="*/ 42 w 97"/>
                    <a:gd name="T55" fmla="*/ 10 h 48"/>
                    <a:gd name="T56" fmla="*/ 34 w 97"/>
                    <a:gd name="T57" fmla="*/ 13 h 48"/>
                    <a:gd name="T58" fmla="*/ 27 w 97"/>
                    <a:gd name="T59" fmla="*/ 15 h 48"/>
                    <a:gd name="T60" fmla="*/ 19 w 97"/>
                    <a:gd name="T61" fmla="*/ 16 h 48"/>
                    <a:gd name="T62" fmla="*/ 12 w 97"/>
                    <a:gd name="T63" fmla="*/ 18 h 48"/>
                    <a:gd name="T64" fmla="*/ 5 w 97"/>
                    <a:gd name="T65" fmla="*/ 20 h 48"/>
                    <a:gd name="T66" fmla="*/ 2 w 97"/>
                    <a:gd name="T67" fmla="*/ 21 h 48"/>
                    <a:gd name="T68" fmla="*/ 1 w 97"/>
                    <a:gd name="T69" fmla="*/ 23 h 48"/>
                    <a:gd name="T70" fmla="*/ 0 w 97"/>
                    <a:gd name="T71" fmla="*/ 26 h 48"/>
                    <a:gd name="T72" fmla="*/ 1 w 97"/>
                    <a:gd name="T73" fmla="*/ 28 h 48"/>
                    <a:gd name="T74" fmla="*/ 1 w 97"/>
                    <a:gd name="T75" fmla="*/ 28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7"/>
                    <a:gd name="T115" fmla="*/ 0 h 48"/>
                    <a:gd name="T116" fmla="*/ 97 w 97"/>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7" h="48">
                      <a:moveTo>
                        <a:pt x="1" y="28"/>
                      </a:moveTo>
                      <a:lnTo>
                        <a:pt x="7" y="29"/>
                      </a:lnTo>
                      <a:lnTo>
                        <a:pt x="12" y="31"/>
                      </a:lnTo>
                      <a:lnTo>
                        <a:pt x="18" y="32"/>
                      </a:lnTo>
                      <a:lnTo>
                        <a:pt x="23" y="34"/>
                      </a:lnTo>
                      <a:lnTo>
                        <a:pt x="29" y="35"/>
                      </a:lnTo>
                      <a:lnTo>
                        <a:pt x="34" y="37"/>
                      </a:lnTo>
                      <a:lnTo>
                        <a:pt x="40" y="38"/>
                      </a:lnTo>
                      <a:lnTo>
                        <a:pt x="45" y="40"/>
                      </a:lnTo>
                      <a:lnTo>
                        <a:pt x="50" y="42"/>
                      </a:lnTo>
                      <a:lnTo>
                        <a:pt x="55" y="44"/>
                      </a:lnTo>
                      <a:lnTo>
                        <a:pt x="59" y="47"/>
                      </a:lnTo>
                      <a:lnTo>
                        <a:pt x="64" y="48"/>
                      </a:lnTo>
                      <a:lnTo>
                        <a:pt x="73" y="47"/>
                      </a:lnTo>
                      <a:lnTo>
                        <a:pt x="81" y="43"/>
                      </a:lnTo>
                      <a:lnTo>
                        <a:pt x="87" y="38"/>
                      </a:lnTo>
                      <a:lnTo>
                        <a:pt x="92" y="32"/>
                      </a:lnTo>
                      <a:lnTo>
                        <a:pt x="95" y="27"/>
                      </a:lnTo>
                      <a:lnTo>
                        <a:pt x="97" y="21"/>
                      </a:lnTo>
                      <a:lnTo>
                        <a:pt x="97" y="15"/>
                      </a:lnTo>
                      <a:lnTo>
                        <a:pt x="95" y="10"/>
                      </a:lnTo>
                      <a:lnTo>
                        <a:pt x="90" y="3"/>
                      </a:lnTo>
                      <a:lnTo>
                        <a:pt x="84" y="0"/>
                      </a:lnTo>
                      <a:lnTo>
                        <a:pt x="76" y="0"/>
                      </a:lnTo>
                      <a:lnTo>
                        <a:pt x="68" y="1"/>
                      </a:lnTo>
                      <a:lnTo>
                        <a:pt x="59" y="5"/>
                      </a:lnTo>
                      <a:lnTo>
                        <a:pt x="51" y="7"/>
                      </a:lnTo>
                      <a:lnTo>
                        <a:pt x="42" y="10"/>
                      </a:lnTo>
                      <a:lnTo>
                        <a:pt x="34" y="13"/>
                      </a:lnTo>
                      <a:lnTo>
                        <a:pt x="27" y="15"/>
                      </a:lnTo>
                      <a:lnTo>
                        <a:pt x="19" y="16"/>
                      </a:lnTo>
                      <a:lnTo>
                        <a:pt x="12" y="18"/>
                      </a:lnTo>
                      <a:lnTo>
                        <a:pt x="5" y="20"/>
                      </a:lnTo>
                      <a:lnTo>
                        <a:pt x="2" y="21"/>
                      </a:lnTo>
                      <a:lnTo>
                        <a:pt x="1" y="23"/>
                      </a:lnTo>
                      <a:lnTo>
                        <a:pt x="0" y="26"/>
                      </a:lnTo>
                      <a:lnTo>
                        <a:pt x="1" y="28"/>
                      </a:lnTo>
                      <a:close/>
                    </a:path>
                  </a:pathLst>
                </a:custGeom>
                <a:solidFill>
                  <a:srgbClr val="000000"/>
                </a:solidFill>
                <a:ln w="9525">
                  <a:noFill/>
                  <a:round/>
                  <a:headEnd/>
                  <a:tailEnd/>
                </a:ln>
              </p:spPr>
              <p:txBody>
                <a:bodyPr/>
                <a:lstStyle/>
                <a:p>
                  <a:endParaRPr lang="en-US">
                    <a:solidFill>
                      <a:srgbClr val="000000"/>
                    </a:solidFill>
                  </a:endParaRPr>
                </a:p>
              </p:txBody>
            </p:sp>
            <p:sp>
              <p:nvSpPr>
                <p:cNvPr id="25792" name="Freeform 290"/>
                <p:cNvSpPr>
                  <a:spLocks/>
                </p:cNvSpPr>
                <p:nvPr/>
              </p:nvSpPr>
              <p:spPr bwMode="auto">
                <a:xfrm>
                  <a:off x="4667" y="1856"/>
                  <a:ext cx="95" cy="76"/>
                </a:xfrm>
                <a:custGeom>
                  <a:avLst/>
                  <a:gdLst>
                    <a:gd name="T0" fmla="*/ 1 w 95"/>
                    <a:gd name="T1" fmla="*/ 76 h 76"/>
                    <a:gd name="T2" fmla="*/ 6 w 95"/>
                    <a:gd name="T3" fmla="*/ 73 h 76"/>
                    <a:gd name="T4" fmla="*/ 11 w 95"/>
                    <a:gd name="T5" fmla="*/ 70 h 76"/>
                    <a:gd name="T6" fmla="*/ 17 w 95"/>
                    <a:gd name="T7" fmla="*/ 67 h 76"/>
                    <a:gd name="T8" fmla="*/ 22 w 95"/>
                    <a:gd name="T9" fmla="*/ 65 h 76"/>
                    <a:gd name="T10" fmla="*/ 28 w 95"/>
                    <a:gd name="T11" fmla="*/ 62 h 76"/>
                    <a:gd name="T12" fmla="*/ 34 w 95"/>
                    <a:gd name="T13" fmla="*/ 60 h 76"/>
                    <a:gd name="T14" fmla="*/ 40 w 95"/>
                    <a:gd name="T15" fmla="*/ 58 h 76"/>
                    <a:gd name="T16" fmla="*/ 46 w 95"/>
                    <a:gd name="T17" fmla="*/ 55 h 76"/>
                    <a:gd name="T18" fmla="*/ 53 w 95"/>
                    <a:gd name="T19" fmla="*/ 53 h 76"/>
                    <a:gd name="T20" fmla="*/ 62 w 95"/>
                    <a:gd name="T21" fmla="*/ 50 h 76"/>
                    <a:gd name="T22" fmla="*/ 69 w 95"/>
                    <a:gd name="T23" fmla="*/ 47 h 76"/>
                    <a:gd name="T24" fmla="*/ 76 w 95"/>
                    <a:gd name="T25" fmla="*/ 44 h 76"/>
                    <a:gd name="T26" fmla="*/ 84 w 95"/>
                    <a:gd name="T27" fmla="*/ 39 h 76"/>
                    <a:gd name="T28" fmla="*/ 89 w 95"/>
                    <a:gd name="T29" fmla="*/ 34 h 76"/>
                    <a:gd name="T30" fmla="*/ 92 w 95"/>
                    <a:gd name="T31" fmla="*/ 28 h 76"/>
                    <a:gd name="T32" fmla="*/ 95 w 95"/>
                    <a:gd name="T33" fmla="*/ 21 h 76"/>
                    <a:gd name="T34" fmla="*/ 95 w 95"/>
                    <a:gd name="T35" fmla="*/ 14 h 76"/>
                    <a:gd name="T36" fmla="*/ 93 w 95"/>
                    <a:gd name="T37" fmla="*/ 8 h 76"/>
                    <a:gd name="T38" fmla="*/ 90 w 95"/>
                    <a:gd name="T39" fmla="*/ 3 h 76"/>
                    <a:gd name="T40" fmla="*/ 84 w 95"/>
                    <a:gd name="T41" fmla="*/ 0 h 76"/>
                    <a:gd name="T42" fmla="*/ 74 w 95"/>
                    <a:gd name="T43" fmla="*/ 0 h 76"/>
                    <a:gd name="T44" fmla="*/ 64 w 95"/>
                    <a:gd name="T45" fmla="*/ 1 h 76"/>
                    <a:gd name="T46" fmla="*/ 56 w 95"/>
                    <a:gd name="T47" fmla="*/ 4 h 76"/>
                    <a:gd name="T48" fmla="*/ 50 w 95"/>
                    <a:gd name="T49" fmla="*/ 8 h 76"/>
                    <a:gd name="T50" fmla="*/ 42 w 95"/>
                    <a:gd name="T51" fmla="*/ 13 h 76"/>
                    <a:gd name="T52" fmla="*/ 36 w 95"/>
                    <a:gd name="T53" fmla="*/ 20 h 76"/>
                    <a:gd name="T54" fmla="*/ 31 w 95"/>
                    <a:gd name="T55" fmla="*/ 27 h 76"/>
                    <a:gd name="T56" fmla="*/ 25 w 95"/>
                    <a:gd name="T57" fmla="*/ 33 h 76"/>
                    <a:gd name="T58" fmla="*/ 17 w 95"/>
                    <a:gd name="T59" fmla="*/ 43 h 76"/>
                    <a:gd name="T60" fmla="*/ 11 w 95"/>
                    <a:gd name="T61" fmla="*/ 53 h 76"/>
                    <a:gd name="T62" fmla="*/ 5 w 95"/>
                    <a:gd name="T63" fmla="*/ 65 h 76"/>
                    <a:gd name="T64" fmla="*/ 0 w 95"/>
                    <a:gd name="T65" fmla="*/ 76 h 76"/>
                    <a:gd name="T66" fmla="*/ 0 w 95"/>
                    <a:gd name="T67" fmla="*/ 76 h 76"/>
                    <a:gd name="T68" fmla="*/ 0 w 95"/>
                    <a:gd name="T69" fmla="*/ 76 h 76"/>
                    <a:gd name="T70" fmla="*/ 0 w 95"/>
                    <a:gd name="T71" fmla="*/ 76 h 76"/>
                    <a:gd name="T72" fmla="*/ 1 w 95"/>
                    <a:gd name="T73" fmla="*/ 76 h 76"/>
                    <a:gd name="T74" fmla="*/ 1 w 95"/>
                    <a:gd name="T75" fmla="*/ 76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76"/>
                    <a:gd name="T116" fmla="*/ 95 w 95"/>
                    <a:gd name="T117" fmla="*/ 76 h 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76">
                      <a:moveTo>
                        <a:pt x="1" y="76"/>
                      </a:moveTo>
                      <a:lnTo>
                        <a:pt x="6" y="73"/>
                      </a:lnTo>
                      <a:lnTo>
                        <a:pt x="11" y="70"/>
                      </a:lnTo>
                      <a:lnTo>
                        <a:pt x="17" y="67"/>
                      </a:lnTo>
                      <a:lnTo>
                        <a:pt x="22" y="65"/>
                      </a:lnTo>
                      <a:lnTo>
                        <a:pt x="28" y="62"/>
                      </a:lnTo>
                      <a:lnTo>
                        <a:pt x="34" y="60"/>
                      </a:lnTo>
                      <a:lnTo>
                        <a:pt x="40" y="58"/>
                      </a:lnTo>
                      <a:lnTo>
                        <a:pt x="46" y="55"/>
                      </a:lnTo>
                      <a:lnTo>
                        <a:pt x="53" y="53"/>
                      </a:lnTo>
                      <a:lnTo>
                        <a:pt x="62" y="50"/>
                      </a:lnTo>
                      <a:lnTo>
                        <a:pt x="69" y="47"/>
                      </a:lnTo>
                      <a:lnTo>
                        <a:pt x="76" y="44"/>
                      </a:lnTo>
                      <a:lnTo>
                        <a:pt x="84" y="39"/>
                      </a:lnTo>
                      <a:lnTo>
                        <a:pt x="89" y="34"/>
                      </a:lnTo>
                      <a:lnTo>
                        <a:pt x="92" y="28"/>
                      </a:lnTo>
                      <a:lnTo>
                        <a:pt x="95" y="21"/>
                      </a:lnTo>
                      <a:lnTo>
                        <a:pt x="95" y="14"/>
                      </a:lnTo>
                      <a:lnTo>
                        <a:pt x="93" y="8"/>
                      </a:lnTo>
                      <a:lnTo>
                        <a:pt x="90" y="3"/>
                      </a:lnTo>
                      <a:lnTo>
                        <a:pt x="84" y="0"/>
                      </a:lnTo>
                      <a:lnTo>
                        <a:pt x="74" y="0"/>
                      </a:lnTo>
                      <a:lnTo>
                        <a:pt x="64" y="1"/>
                      </a:lnTo>
                      <a:lnTo>
                        <a:pt x="56" y="4"/>
                      </a:lnTo>
                      <a:lnTo>
                        <a:pt x="50" y="8"/>
                      </a:lnTo>
                      <a:lnTo>
                        <a:pt x="42" y="13"/>
                      </a:lnTo>
                      <a:lnTo>
                        <a:pt x="36" y="20"/>
                      </a:lnTo>
                      <a:lnTo>
                        <a:pt x="31" y="27"/>
                      </a:lnTo>
                      <a:lnTo>
                        <a:pt x="25" y="33"/>
                      </a:lnTo>
                      <a:lnTo>
                        <a:pt x="17" y="43"/>
                      </a:lnTo>
                      <a:lnTo>
                        <a:pt x="11" y="53"/>
                      </a:lnTo>
                      <a:lnTo>
                        <a:pt x="5" y="65"/>
                      </a:lnTo>
                      <a:lnTo>
                        <a:pt x="0" y="76"/>
                      </a:lnTo>
                      <a:lnTo>
                        <a:pt x="1" y="76"/>
                      </a:lnTo>
                      <a:close/>
                    </a:path>
                  </a:pathLst>
                </a:custGeom>
                <a:solidFill>
                  <a:srgbClr val="000000"/>
                </a:solidFill>
                <a:ln w="9525">
                  <a:noFill/>
                  <a:round/>
                  <a:headEnd/>
                  <a:tailEnd/>
                </a:ln>
              </p:spPr>
              <p:txBody>
                <a:bodyPr/>
                <a:lstStyle/>
                <a:p>
                  <a:endParaRPr lang="en-US">
                    <a:solidFill>
                      <a:srgbClr val="000000"/>
                    </a:solidFill>
                  </a:endParaRPr>
                </a:p>
              </p:txBody>
            </p:sp>
            <p:sp>
              <p:nvSpPr>
                <p:cNvPr id="25793" name="Freeform 291"/>
                <p:cNvSpPr>
                  <a:spLocks/>
                </p:cNvSpPr>
                <p:nvPr/>
              </p:nvSpPr>
              <p:spPr bwMode="auto">
                <a:xfrm>
                  <a:off x="5437" y="2337"/>
                  <a:ext cx="155" cy="321"/>
                </a:xfrm>
                <a:custGeom>
                  <a:avLst/>
                  <a:gdLst>
                    <a:gd name="T0" fmla="*/ 0 w 155"/>
                    <a:gd name="T1" fmla="*/ 0 h 321"/>
                    <a:gd name="T2" fmla="*/ 47 w 155"/>
                    <a:gd name="T3" fmla="*/ 31 h 321"/>
                    <a:gd name="T4" fmla="*/ 81 w 155"/>
                    <a:gd name="T5" fmla="*/ 66 h 321"/>
                    <a:gd name="T6" fmla="*/ 106 w 155"/>
                    <a:gd name="T7" fmla="*/ 104 h 321"/>
                    <a:gd name="T8" fmla="*/ 125 w 155"/>
                    <a:gd name="T9" fmla="*/ 145 h 321"/>
                    <a:gd name="T10" fmla="*/ 136 w 155"/>
                    <a:gd name="T11" fmla="*/ 188 h 321"/>
                    <a:gd name="T12" fmla="*/ 144 w 155"/>
                    <a:gd name="T13" fmla="*/ 232 h 321"/>
                    <a:gd name="T14" fmla="*/ 149 w 155"/>
                    <a:gd name="T15" fmla="*/ 277 h 321"/>
                    <a:gd name="T16" fmla="*/ 154 w 155"/>
                    <a:gd name="T17" fmla="*/ 321 h 321"/>
                    <a:gd name="T18" fmla="*/ 154 w 155"/>
                    <a:gd name="T19" fmla="*/ 321 h 321"/>
                    <a:gd name="T20" fmla="*/ 155 w 155"/>
                    <a:gd name="T21" fmla="*/ 321 h 321"/>
                    <a:gd name="T22" fmla="*/ 155 w 155"/>
                    <a:gd name="T23" fmla="*/ 321 h 321"/>
                    <a:gd name="T24" fmla="*/ 155 w 155"/>
                    <a:gd name="T25" fmla="*/ 320 h 321"/>
                    <a:gd name="T26" fmla="*/ 150 w 155"/>
                    <a:gd name="T27" fmla="*/ 274 h 321"/>
                    <a:gd name="T28" fmla="*/ 142 w 155"/>
                    <a:gd name="T29" fmla="*/ 230 h 321"/>
                    <a:gd name="T30" fmla="*/ 130 w 155"/>
                    <a:gd name="T31" fmla="*/ 188 h 321"/>
                    <a:gd name="T32" fmla="*/ 115 w 155"/>
                    <a:gd name="T33" fmla="*/ 146 h 321"/>
                    <a:gd name="T34" fmla="*/ 94 w 155"/>
                    <a:gd name="T35" fmla="*/ 107 h 321"/>
                    <a:gd name="T36" fmla="*/ 69 w 155"/>
                    <a:gd name="T37" fmla="*/ 69 h 321"/>
                    <a:gd name="T38" fmla="*/ 38 w 155"/>
                    <a:gd name="T39" fmla="*/ 34 h 321"/>
                    <a:gd name="T40" fmla="*/ 0 w 155"/>
                    <a:gd name="T41" fmla="*/ 0 h 321"/>
                    <a:gd name="T42" fmla="*/ 0 w 155"/>
                    <a:gd name="T43" fmla="*/ 0 h 321"/>
                    <a:gd name="T44" fmla="*/ 0 w 155"/>
                    <a:gd name="T45" fmla="*/ 0 h 321"/>
                    <a:gd name="T46" fmla="*/ 0 w 155"/>
                    <a:gd name="T47" fmla="*/ 0 h 321"/>
                    <a:gd name="T48" fmla="*/ 0 w 155"/>
                    <a:gd name="T49" fmla="*/ 0 h 321"/>
                    <a:gd name="T50" fmla="*/ 0 w 155"/>
                    <a:gd name="T51" fmla="*/ 0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5"/>
                    <a:gd name="T79" fmla="*/ 0 h 321"/>
                    <a:gd name="T80" fmla="*/ 155 w 155"/>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5" h="321">
                      <a:moveTo>
                        <a:pt x="0" y="0"/>
                      </a:moveTo>
                      <a:lnTo>
                        <a:pt x="47" y="31"/>
                      </a:lnTo>
                      <a:lnTo>
                        <a:pt x="81" y="66"/>
                      </a:lnTo>
                      <a:lnTo>
                        <a:pt x="106" y="104"/>
                      </a:lnTo>
                      <a:lnTo>
                        <a:pt x="125" y="145"/>
                      </a:lnTo>
                      <a:lnTo>
                        <a:pt x="136" y="188"/>
                      </a:lnTo>
                      <a:lnTo>
                        <a:pt x="144" y="232"/>
                      </a:lnTo>
                      <a:lnTo>
                        <a:pt x="149" y="277"/>
                      </a:lnTo>
                      <a:lnTo>
                        <a:pt x="154" y="321"/>
                      </a:lnTo>
                      <a:lnTo>
                        <a:pt x="155" y="321"/>
                      </a:lnTo>
                      <a:lnTo>
                        <a:pt x="155" y="320"/>
                      </a:lnTo>
                      <a:lnTo>
                        <a:pt x="150" y="274"/>
                      </a:lnTo>
                      <a:lnTo>
                        <a:pt x="142" y="230"/>
                      </a:lnTo>
                      <a:lnTo>
                        <a:pt x="130" y="188"/>
                      </a:lnTo>
                      <a:lnTo>
                        <a:pt x="115" y="146"/>
                      </a:lnTo>
                      <a:lnTo>
                        <a:pt x="94" y="107"/>
                      </a:lnTo>
                      <a:lnTo>
                        <a:pt x="69" y="69"/>
                      </a:lnTo>
                      <a:lnTo>
                        <a:pt x="38" y="34"/>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794" name="Freeform 292"/>
                <p:cNvSpPr>
                  <a:spLocks/>
                </p:cNvSpPr>
                <p:nvPr/>
              </p:nvSpPr>
              <p:spPr bwMode="auto">
                <a:xfrm>
                  <a:off x="4967" y="2974"/>
                  <a:ext cx="53" cy="140"/>
                </a:xfrm>
                <a:custGeom>
                  <a:avLst/>
                  <a:gdLst>
                    <a:gd name="T0" fmla="*/ 9 w 53"/>
                    <a:gd name="T1" fmla="*/ 0 h 140"/>
                    <a:gd name="T2" fmla="*/ 14 w 53"/>
                    <a:gd name="T3" fmla="*/ 17 h 140"/>
                    <a:gd name="T4" fmla="*/ 18 w 53"/>
                    <a:gd name="T5" fmla="*/ 34 h 140"/>
                    <a:gd name="T6" fmla="*/ 19 w 53"/>
                    <a:gd name="T7" fmla="*/ 53 h 140"/>
                    <a:gd name="T8" fmla="*/ 18 w 53"/>
                    <a:gd name="T9" fmla="*/ 69 h 140"/>
                    <a:gd name="T10" fmla="*/ 14 w 53"/>
                    <a:gd name="T11" fmla="*/ 85 h 140"/>
                    <a:gd name="T12" fmla="*/ 9 w 53"/>
                    <a:gd name="T13" fmla="*/ 101 h 140"/>
                    <a:gd name="T14" fmla="*/ 4 w 53"/>
                    <a:gd name="T15" fmla="*/ 116 h 140"/>
                    <a:gd name="T16" fmla="*/ 0 w 53"/>
                    <a:gd name="T17" fmla="*/ 131 h 140"/>
                    <a:gd name="T18" fmla="*/ 0 w 53"/>
                    <a:gd name="T19" fmla="*/ 136 h 140"/>
                    <a:gd name="T20" fmla="*/ 3 w 53"/>
                    <a:gd name="T21" fmla="*/ 139 h 140"/>
                    <a:gd name="T22" fmla="*/ 7 w 53"/>
                    <a:gd name="T23" fmla="*/ 140 h 140"/>
                    <a:gd name="T24" fmla="*/ 11 w 53"/>
                    <a:gd name="T25" fmla="*/ 138 h 140"/>
                    <a:gd name="T26" fmla="*/ 20 w 53"/>
                    <a:gd name="T27" fmla="*/ 130 h 140"/>
                    <a:gd name="T28" fmla="*/ 28 w 53"/>
                    <a:gd name="T29" fmla="*/ 124 h 140"/>
                    <a:gd name="T30" fmla="*/ 35 w 53"/>
                    <a:gd name="T31" fmla="*/ 118 h 140"/>
                    <a:gd name="T32" fmla="*/ 41 w 53"/>
                    <a:gd name="T33" fmla="*/ 112 h 140"/>
                    <a:gd name="T34" fmla="*/ 46 w 53"/>
                    <a:gd name="T35" fmla="*/ 105 h 140"/>
                    <a:gd name="T36" fmla="*/ 49 w 53"/>
                    <a:gd name="T37" fmla="*/ 97 h 140"/>
                    <a:gd name="T38" fmla="*/ 52 w 53"/>
                    <a:gd name="T39" fmla="*/ 88 h 140"/>
                    <a:gd name="T40" fmla="*/ 53 w 53"/>
                    <a:gd name="T41" fmla="*/ 78 h 140"/>
                    <a:gd name="T42" fmla="*/ 52 w 53"/>
                    <a:gd name="T43" fmla="*/ 66 h 140"/>
                    <a:gd name="T44" fmla="*/ 49 w 53"/>
                    <a:gd name="T45" fmla="*/ 56 h 140"/>
                    <a:gd name="T46" fmla="*/ 46 w 53"/>
                    <a:gd name="T47" fmla="*/ 45 h 140"/>
                    <a:gd name="T48" fmla="*/ 39 w 53"/>
                    <a:gd name="T49" fmla="*/ 36 h 140"/>
                    <a:gd name="T50" fmla="*/ 32 w 53"/>
                    <a:gd name="T51" fmla="*/ 27 h 140"/>
                    <a:gd name="T52" fmla="*/ 25 w 53"/>
                    <a:gd name="T53" fmla="*/ 18 h 140"/>
                    <a:gd name="T54" fmla="*/ 16 w 53"/>
                    <a:gd name="T55" fmla="*/ 10 h 140"/>
                    <a:gd name="T56" fmla="*/ 9 w 53"/>
                    <a:gd name="T57" fmla="*/ 0 h 140"/>
                    <a:gd name="T58" fmla="*/ 9 w 53"/>
                    <a:gd name="T59" fmla="*/ 0 h 140"/>
                    <a:gd name="T60" fmla="*/ 9 w 53"/>
                    <a:gd name="T61" fmla="*/ 0 h 140"/>
                    <a:gd name="T62" fmla="*/ 9 w 53"/>
                    <a:gd name="T63" fmla="*/ 0 h 140"/>
                    <a:gd name="T64" fmla="*/ 9 w 53"/>
                    <a:gd name="T65" fmla="*/ 0 h 140"/>
                    <a:gd name="T66" fmla="*/ 9 w 53"/>
                    <a:gd name="T67" fmla="*/ 0 h 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
                    <a:gd name="T103" fmla="*/ 0 h 140"/>
                    <a:gd name="T104" fmla="*/ 53 w 53"/>
                    <a:gd name="T105" fmla="*/ 140 h 1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 h="140">
                      <a:moveTo>
                        <a:pt x="9" y="0"/>
                      </a:moveTo>
                      <a:lnTo>
                        <a:pt x="14" y="17"/>
                      </a:lnTo>
                      <a:lnTo>
                        <a:pt x="18" y="34"/>
                      </a:lnTo>
                      <a:lnTo>
                        <a:pt x="19" y="53"/>
                      </a:lnTo>
                      <a:lnTo>
                        <a:pt x="18" y="69"/>
                      </a:lnTo>
                      <a:lnTo>
                        <a:pt x="14" y="85"/>
                      </a:lnTo>
                      <a:lnTo>
                        <a:pt x="9" y="101"/>
                      </a:lnTo>
                      <a:lnTo>
                        <a:pt x="4" y="116"/>
                      </a:lnTo>
                      <a:lnTo>
                        <a:pt x="0" y="131"/>
                      </a:lnTo>
                      <a:lnTo>
                        <a:pt x="0" y="136"/>
                      </a:lnTo>
                      <a:lnTo>
                        <a:pt x="3" y="139"/>
                      </a:lnTo>
                      <a:lnTo>
                        <a:pt x="7" y="140"/>
                      </a:lnTo>
                      <a:lnTo>
                        <a:pt x="11" y="138"/>
                      </a:lnTo>
                      <a:lnTo>
                        <a:pt x="20" y="130"/>
                      </a:lnTo>
                      <a:lnTo>
                        <a:pt x="28" y="124"/>
                      </a:lnTo>
                      <a:lnTo>
                        <a:pt x="35" y="118"/>
                      </a:lnTo>
                      <a:lnTo>
                        <a:pt x="41" y="112"/>
                      </a:lnTo>
                      <a:lnTo>
                        <a:pt x="46" y="105"/>
                      </a:lnTo>
                      <a:lnTo>
                        <a:pt x="49" y="97"/>
                      </a:lnTo>
                      <a:lnTo>
                        <a:pt x="52" y="88"/>
                      </a:lnTo>
                      <a:lnTo>
                        <a:pt x="53" y="78"/>
                      </a:lnTo>
                      <a:lnTo>
                        <a:pt x="52" y="66"/>
                      </a:lnTo>
                      <a:lnTo>
                        <a:pt x="49" y="56"/>
                      </a:lnTo>
                      <a:lnTo>
                        <a:pt x="46" y="45"/>
                      </a:lnTo>
                      <a:lnTo>
                        <a:pt x="39" y="36"/>
                      </a:lnTo>
                      <a:lnTo>
                        <a:pt x="32" y="27"/>
                      </a:lnTo>
                      <a:lnTo>
                        <a:pt x="25" y="18"/>
                      </a:lnTo>
                      <a:lnTo>
                        <a:pt x="16" y="10"/>
                      </a:lnTo>
                      <a:lnTo>
                        <a:pt x="9" y="0"/>
                      </a:lnTo>
                      <a:close/>
                    </a:path>
                  </a:pathLst>
                </a:custGeom>
                <a:solidFill>
                  <a:srgbClr val="000000"/>
                </a:solidFill>
                <a:ln w="9525">
                  <a:noFill/>
                  <a:round/>
                  <a:headEnd/>
                  <a:tailEnd/>
                </a:ln>
              </p:spPr>
              <p:txBody>
                <a:bodyPr/>
                <a:lstStyle/>
                <a:p>
                  <a:endParaRPr lang="en-US">
                    <a:solidFill>
                      <a:srgbClr val="000000"/>
                    </a:solidFill>
                  </a:endParaRPr>
                </a:p>
              </p:txBody>
            </p:sp>
            <p:sp>
              <p:nvSpPr>
                <p:cNvPr id="25795" name="Freeform 293"/>
                <p:cNvSpPr>
                  <a:spLocks/>
                </p:cNvSpPr>
                <p:nvPr/>
              </p:nvSpPr>
              <p:spPr bwMode="auto">
                <a:xfrm>
                  <a:off x="5696" y="3138"/>
                  <a:ext cx="88" cy="96"/>
                </a:xfrm>
                <a:custGeom>
                  <a:avLst/>
                  <a:gdLst>
                    <a:gd name="T0" fmla="*/ 1 w 88"/>
                    <a:gd name="T1" fmla="*/ 96 h 96"/>
                    <a:gd name="T2" fmla="*/ 3 w 88"/>
                    <a:gd name="T3" fmla="*/ 87 h 96"/>
                    <a:gd name="T4" fmla="*/ 7 w 88"/>
                    <a:gd name="T5" fmla="*/ 81 h 96"/>
                    <a:gd name="T6" fmla="*/ 11 w 88"/>
                    <a:gd name="T7" fmla="*/ 78 h 96"/>
                    <a:gd name="T8" fmla="*/ 15 w 88"/>
                    <a:gd name="T9" fmla="*/ 76 h 96"/>
                    <a:gd name="T10" fmla="*/ 20 w 88"/>
                    <a:gd name="T11" fmla="*/ 75 h 96"/>
                    <a:gd name="T12" fmla="*/ 28 w 88"/>
                    <a:gd name="T13" fmla="*/ 74 h 96"/>
                    <a:gd name="T14" fmla="*/ 34 w 88"/>
                    <a:gd name="T15" fmla="*/ 74 h 96"/>
                    <a:gd name="T16" fmla="*/ 42 w 88"/>
                    <a:gd name="T17" fmla="*/ 73 h 96"/>
                    <a:gd name="T18" fmla="*/ 51 w 88"/>
                    <a:gd name="T19" fmla="*/ 71 h 96"/>
                    <a:gd name="T20" fmla="*/ 59 w 88"/>
                    <a:gd name="T21" fmla="*/ 69 h 96"/>
                    <a:gd name="T22" fmla="*/ 67 w 88"/>
                    <a:gd name="T23" fmla="*/ 65 h 96"/>
                    <a:gd name="T24" fmla="*/ 74 w 88"/>
                    <a:gd name="T25" fmla="*/ 60 h 96"/>
                    <a:gd name="T26" fmla="*/ 84 w 88"/>
                    <a:gd name="T27" fmla="*/ 46 h 96"/>
                    <a:gd name="T28" fmla="*/ 88 w 88"/>
                    <a:gd name="T29" fmla="*/ 33 h 96"/>
                    <a:gd name="T30" fmla="*/ 88 w 88"/>
                    <a:gd name="T31" fmla="*/ 19 h 96"/>
                    <a:gd name="T32" fmla="*/ 85 w 88"/>
                    <a:gd name="T33" fmla="*/ 3 h 96"/>
                    <a:gd name="T34" fmla="*/ 81 w 88"/>
                    <a:gd name="T35" fmla="*/ 0 h 96"/>
                    <a:gd name="T36" fmla="*/ 75 w 88"/>
                    <a:gd name="T37" fmla="*/ 1 h 96"/>
                    <a:gd name="T38" fmla="*/ 69 w 88"/>
                    <a:gd name="T39" fmla="*/ 4 h 96"/>
                    <a:gd name="T40" fmla="*/ 65 w 88"/>
                    <a:gd name="T41" fmla="*/ 8 h 96"/>
                    <a:gd name="T42" fmla="*/ 63 w 88"/>
                    <a:gd name="T43" fmla="*/ 16 h 96"/>
                    <a:gd name="T44" fmla="*/ 59 w 88"/>
                    <a:gd name="T45" fmla="*/ 24 h 96"/>
                    <a:gd name="T46" fmla="*/ 56 w 88"/>
                    <a:gd name="T47" fmla="*/ 31 h 96"/>
                    <a:gd name="T48" fmla="*/ 52 w 88"/>
                    <a:gd name="T49" fmla="*/ 38 h 96"/>
                    <a:gd name="T50" fmla="*/ 47 w 88"/>
                    <a:gd name="T51" fmla="*/ 45 h 96"/>
                    <a:gd name="T52" fmla="*/ 41 w 88"/>
                    <a:gd name="T53" fmla="*/ 51 h 96"/>
                    <a:gd name="T54" fmla="*/ 34 w 88"/>
                    <a:gd name="T55" fmla="*/ 55 h 96"/>
                    <a:gd name="T56" fmla="*/ 25 w 88"/>
                    <a:gd name="T57" fmla="*/ 59 h 96"/>
                    <a:gd name="T58" fmla="*/ 13 w 88"/>
                    <a:gd name="T59" fmla="*/ 66 h 96"/>
                    <a:gd name="T60" fmla="*/ 6 w 88"/>
                    <a:gd name="T61" fmla="*/ 74 h 96"/>
                    <a:gd name="T62" fmla="*/ 1 w 88"/>
                    <a:gd name="T63" fmla="*/ 83 h 96"/>
                    <a:gd name="T64" fmla="*/ 0 w 88"/>
                    <a:gd name="T65" fmla="*/ 96 h 96"/>
                    <a:gd name="T66" fmla="*/ 0 w 88"/>
                    <a:gd name="T67" fmla="*/ 96 h 96"/>
                    <a:gd name="T68" fmla="*/ 1 w 88"/>
                    <a:gd name="T69" fmla="*/ 96 h 96"/>
                    <a:gd name="T70" fmla="*/ 1 w 88"/>
                    <a:gd name="T71" fmla="*/ 96 h 96"/>
                    <a:gd name="T72" fmla="*/ 1 w 88"/>
                    <a:gd name="T73" fmla="*/ 96 h 96"/>
                    <a:gd name="T74" fmla="*/ 1 w 88"/>
                    <a:gd name="T75" fmla="*/ 96 h 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96"/>
                    <a:gd name="T116" fmla="*/ 88 w 88"/>
                    <a:gd name="T117" fmla="*/ 96 h 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96">
                      <a:moveTo>
                        <a:pt x="1" y="96"/>
                      </a:moveTo>
                      <a:lnTo>
                        <a:pt x="3" y="87"/>
                      </a:lnTo>
                      <a:lnTo>
                        <a:pt x="7" y="81"/>
                      </a:lnTo>
                      <a:lnTo>
                        <a:pt x="11" y="78"/>
                      </a:lnTo>
                      <a:lnTo>
                        <a:pt x="15" y="76"/>
                      </a:lnTo>
                      <a:lnTo>
                        <a:pt x="20" y="75"/>
                      </a:lnTo>
                      <a:lnTo>
                        <a:pt x="28" y="74"/>
                      </a:lnTo>
                      <a:lnTo>
                        <a:pt x="34" y="74"/>
                      </a:lnTo>
                      <a:lnTo>
                        <a:pt x="42" y="73"/>
                      </a:lnTo>
                      <a:lnTo>
                        <a:pt x="51" y="71"/>
                      </a:lnTo>
                      <a:lnTo>
                        <a:pt x="59" y="69"/>
                      </a:lnTo>
                      <a:lnTo>
                        <a:pt x="67" y="65"/>
                      </a:lnTo>
                      <a:lnTo>
                        <a:pt x="74" y="60"/>
                      </a:lnTo>
                      <a:lnTo>
                        <a:pt x="84" y="46"/>
                      </a:lnTo>
                      <a:lnTo>
                        <a:pt x="88" y="33"/>
                      </a:lnTo>
                      <a:lnTo>
                        <a:pt x="88" y="19"/>
                      </a:lnTo>
                      <a:lnTo>
                        <a:pt x="85" y="3"/>
                      </a:lnTo>
                      <a:lnTo>
                        <a:pt x="81" y="0"/>
                      </a:lnTo>
                      <a:lnTo>
                        <a:pt x="75" y="1"/>
                      </a:lnTo>
                      <a:lnTo>
                        <a:pt x="69" y="4"/>
                      </a:lnTo>
                      <a:lnTo>
                        <a:pt x="65" y="8"/>
                      </a:lnTo>
                      <a:lnTo>
                        <a:pt x="63" y="16"/>
                      </a:lnTo>
                      <a:lnTo>
                        <a:pt x="59" y="24"/>
                      </a:lnTo>
                      <a:lnTo>
                        <a:pt x="56" y="31"/>
                      </a:lnTo>
                      <a:lnTo>
                        <a:pt x="52" y="38"/>
                      </a:lnTo>
                      <a:lnTo>
                        <a:pt x="47" y="45"/>
                      </a:lnTo>
                      <a:lnTo>
                        <a:pt x="41" y="51"/>
                      </a:lnTo>
                      <a:lnTo>
                        <a:pt x="34" y="55"/>
                      </a:lnTo>
                      <a:lnTo>
                        <a:pt x="25" y="59"/>
                      </a:lnTo>
                      <a:lnTo>
                        <a:pt x="13" y="66"/>
                      </a:lnTo>
                      <a:lnTo>
                        <a:pt x="6" y="74"/>
                      </a:lnTo>
                      <a:lnTo>
                        <a:pt x="1" y="83"/>
                      </a:lnTo>
                      <a:lnTo>
                        <a:pt x="0" y="96"/>
                      </a:lnTo>
                      <a:lnTo>
                        <a:pt x="1" y="96"/>
                      </a:lnTo>
                      <a:close/>
                    </a:path>
                  </a:pathLst>
                </a:custGeom>
                <a:solidFill>
                  <a:srgbClr val="000000"/>
                </a:solidFill>
                <a:ln w="9525">
                  <a:noFill/>
                  <a:round/>
                  <a:headEnd/>
                  <a:tailEnd/>
                </a:ln>
              </p:spPr>
              <p:txBody>
                <a:bodyPr/>
                <a:lstStyle/>
                <a:p>
                  <a:endParaRPr lang="en-US">
                    <a:solidFill>
                      <a:srgbClr val="000000"/>
                    </a:solidFill>
                  </a:endParaRPr>
                </a:p>
              </p:txBody>
            </p:sp>
            <p:sp>
              <p:nvSpPr>
                <p:cNvPr id="25796" name="Freeform 294"/>
                <p:cNvSpPr>
                  <a:spLocks/>
                </p:cNvSpPr>
                <p:nvPr/>
              </p:nvSpPr>
              <p:spPr bwMode="auto">
                <a:xfrm>
                  <a:off x="5652" y="3115"/>
                  <a:ext cx="33" cy="99"/>
                </a:xfrm>
                <a:custGeom>
                  <a:avLst/>
                  <a:gdLst>
                    <a:gd name="T0" fmla="*/ 16 w 33"/>
                    <a:gd name="T1" fmla="*/ 98 h 99"/>
                    <a:gd name="T2" fmla="*/ 19 w 33"/>
                    <a:gd name="T3" fmla="*/ 87 h 99"/>
                    <a:gd name="T4" fmla="*/ 23 w 33"/>
                    <a:gd name="T5" fmla="*/ 75 h 99"/>
                    <a:gd name="T6" fmla="*/ 25 w 33"/>
                    <a:gd name="T7" fmla="*/ 63 h 99"/>
                    <a:gd name="T8" fmla="*/ 27 w 33"/>
                    <a:gd name="T9" fmla="*/ 51 h 99"/>
                    <a:gd name="T10" fmla="*/ 27 w 33"/>
                    <a:gd name="T11" fmla="*/ 46 h 99"/>
                    <a:gd name="T12" fmla="*/ 25 w 33"/>
                    <a:gd name="T13" fmla="*/ 40 h 99"/>
                    <a:gd name="T14" fmla="*/ 23 w 33"/>
                    <a:gd name="T15" fmla="*/ 34 h 99"/>
                    <a:gd name="T16" fmla="*/ 23 w 33"/>
                    <a:gd name="T17" fmla="*/ 27 h 99"/>
                    <a:gd name="T18" fmla="*/ 24 w 33"/>
                    <a:gd name="T19" fmla="*/ 21 h 99"/>
                    <a:gd name="T20" fmla="*/ 27 w 33"/>
                    <a:gd name="T21" fmla="*/ 15 h 99"/>
                    <a:gd name="T22" fmla="*/ 29 w 33"/>
                    <a:gd name="T23" fmla="*/ 9 h 99"/>
                    <a:gd name="T24" fmla="*/ 33 w 33"/>
                    <a:gd name="T25" fmla="*/ 4 h 99"/>
                    <a:gd name="T26" fmla="*/ 33 w 33"/>
                    <a:gd name="T27" fmla="*/ 1 h 99"/>
                    <a:gd name="T28" fmla="*/ 29 w 33"/>
                    <a:gd name="T29" fmla="*/ 0 h 99"/>
                    <a:gd name="T30" fmla="*/ 25 w 33"/>
                    <a:gd name="T31" fmla="*/ 1 h 99"/>
                    <a:gd name="T32" fmla="*/ 22 w 33"/>
                    <a:gd name="T33" fmla="*/ 3 h 99"/>
                    <a:gd name="T34" fmla="*/ 14 w 33"/>
                    <a:gd name="T35" fmla="*/ 10 h 99"/>
                    <a:gd name="T36" fmla="*/ 6 w 33"/>
                    <a:gd name="T37" fmla="*/ 18 h 99"/>
                    <a:gd name="T38" fmla="*/ 1 w 33"/>
                    <a:gd name="T39" fmla="*/ 26 h 99"/>
                    <a:gd name="T40" fmla="*/ 0 w 33"/>
                    <a:gd name="T41" fmla="*/ 37 h 99"/>
                    <a:gd name="T42" fmla="*/ 5 w 33"/>
                    <a:gd name="T43" fmla="*/ 52 h 99"/>
                    <a:gd name="T44" fmla="*/ 8 w 33"/>
                    <a:gd name="T45" fmla="*/ 67 h 99"/>
                    <a:gd name="T46" fmla="*/ 12 w 33"/>
                    <a:gd name="T47" fmla="*/ 83 h 99"/>
                    <a:gd name="T48" fmla="*/ 12 w 33"/>
                    <a:gd name="T49" fmla="*/ 99 h 99"/>
                    <a:gd name="T50" fmla="*/ 12 w 33"/>
                    <a:gd name="T51" fmla="*/ 99 h 99"/>
                    <a:gd name="T52" fmla="*/ 14 w 33"/>
                    <a:gd name="T53" fmla="*/ 99 h 99"/>
                    <a:gd name="T54" fmla="*/ 16 w 33"/>
                    <a:gd name="T55" fmla="*/ 99 h 99"/>
                    <a:gd name="T56" fmla="*/ 16 w 33"/>
                    <a:gd name="T57" fmla="*/ 98 h 99"/>
                    <a:gd name="T58" fmla="*/ 16 w 33"/>
                    <a:gd name="T59" fmla="*/ 98 h 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
                    <a:gd name="T91" fmla="*/ 0 h 99"/>
                    <a:gd name="T92" fmla="*/ 33 w 33"/>
                    <a:gd name="T93" fmla="*/ 99 h 9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 h="99">
                      <a:moveTo>
                        <a:pt x="16" y="98"/>
                      </a:moveTo>
                      <a:lnTo>
                        <a:pt x="19" y="87"/>
                      </a:lnTo>
                      <a:lnTo>
                        <a:pt x="23" y="75"/>
                      </a:lnTo>
                      <a:lnTo>
                        <a:pt x="25" y="63"/>
                      </a:lnTo>
                      <a:lnTo>
                        <a:pt x="27" y="51"/>
                      </a:lnTo>
                      <a:lnTo>
                        <a:pt x="27" y="46"/>
                      </a:lnTo>
                      <a:lnTo>
                        <a:pt x="25" y="40"/>
                      </a:lnTo>
                      <a:lnTo>
                        <a:pt x="23" y="34"/>
                      </a:lnTo>
                      <a:lnTo>
                        <a:pt x="23" y="27"/>
                      </a:lnTo>
                      <a:lnTo>
                        <a:pt x="24" y="21"/>
                      </a:lnTo>
                      <a:lnTo>
                        <a:pt x="27" y="15"/>
                      </a:lnTo>
                      <a:lnTo>
                        <a:pt x="29" y="9"/>
                      </a:lnTo>
                      <a:lnTo>
                        <a:pt x="33" y="4"/>
                      </a:lnTo>
                      <a:lnTo>
                        <a:pt x="33" y="1"/>
                      </a:lnTo>
                      <a:lnTo>
                        <a:pt x="29" y="0"/>
                      </a:lnTo>
                      <a:lnTo>
                        <a:pt x="25" y="1"/>
                      </a:lnTo>
                      <a:lnTo>
                        <a:pt x="22" y="3"/>
                      </a:lnTo>
                      <a:lnTo>
                        <a:pt x="14" y="10"/>
                      </a:lnTo>
                      <a:lnTo>
                        <a:pt x="6" y="18"/>
                      </a:lnTo>
                      <a:lnTo>
                        <a:pt x="1" y="26"/>
                      </a:lnTo>
                      <a:lnTo>
                        <a:pt x="0" y="37"/>
                      </a:lnTo>
                      <a:lnTo>
                        <a:pt x="5" y="52"/>
                      </a:lnTo>
                      <a:lnTo>
                        <a:pt x="8" y="67"/>
                      </a:lnTo>
                      <a:lnTo>
                        <a:pt x="12" y="83"/>
                      </a:lnTo>
                      <a:lnTo>
                        <a:pt x="12" y="99"/>
                      </a:lnTo>
                      <a:lnTo>
                        <a:pt x="14" y="99"/>
                      </a:lnTo>
                      <a:lnTo>
                        <a:pt x="16" y="99"/>
                      </a:lnTo>
                      <a:lnTo>
                        <a:pt x="16" y="98"/>
                      </a:lnTo>
                      <a:close/>
                    </a:path>
                  </a:pathLst>
                </a:custGeom>
                <a:solidFill>
                  <a:srgbClr val="000000"/>
                </a:solidFill>
                <a:ln w="9525">
                  <a:noFill/>
                  <a:round/>
                  <a:headEnd/>
                  <a:tailEnd/>
                </a:ln>
              </p:spPr>
              <p:txBody>
                <a:bodyPr/>
                <a:lstStyle/>
                <a:p>
                  <a:endParaRPr lang="en-US">
                    <a:solidFill>
                      <a:srgbClr val="000000"/>
                    </a:solidFill>
                  </a:endParaRPr>
                </a:p>
              </p:txBody>
            </p:sp>
            <p:sp>
              <p:nvSpPr>
                <p:cNvPr id="25797" name="Freeform 295"/>
                <p:cNvSpPr>
                  <a:spLocks/>
                </p:cNvSpPr>
                <p:nvPr/>
              </p:nvSpPr>
              <p:spPr bwMode="auto">
                <a:xfrm>
                  <a:off x="5319" y="3074"/>
                  <a:ext cx="105" cy="66"/>
                </a:xfrm>
                <a:custGeom>
                  <a:avLst/>
                  <a:gdLst>
                    <a:gd name="T0" fmla="*/ 2 w 105"/>
                    <a:gd name="T1" fmla="*/ 66 h 66"/>
                    <a:gd name="T2" fmla="*/ 9 w 105"/>
                    <a:gd name="T3" fmla="*/ 61 h 66"/>
                    <a:gd name="T4" fmla="*/ 16 w 105"/>
                    <a:gd name="T5" fmla="*/ 56 h 66"/>
                    <a:gd name="T6" fmla="*/ 25 w 105"/>
                    <a:gd name="T7" fmla="*/ 52 h 66"/>
                    <a:gd name="T8" fmla="*/ 33 w 105"/>
                    <a:gd name="T9" fmla="*/ 49 h 66"/>
                    <a:gd name="T10" fmla="*/ 38 w 105"/>
                    <a:gd name="T11" fmla="*/ 49 h 66"/>
                    <a:gd name="T12" fmla="*/ 43 w 105"/>
                    <a:gd name="T13" fmla="*/ 49 h 66"/>
                    <a:gd name="T14" fmla="*/ 48 w 105"/>
                    <a:gd name="T15" fmla="*/ 49 h 66"/>
                    <a:gd name="T16" fmla="*/ 53 w 105"/>
                    <a:gd name="T17" fmla="*/ 50 h 66"/>
                    <a:gd name="T18" fmla="*/ 56 w 105"/>
                    <a:gd name="T19" fmla="*/ 50 h 66"/>
                    <a:gd name="T20" fmla="*/ 61 w 105"/>
                    <a:gd name="T21" fmla="*/ 50 h 66"/>
                    <a:gd name="T22" fmla="*/ 66 w 105"/>
                    <a:gd name="T23" fmla="*/ 50 h 66"/>
                    <a:gd name="T24" fmla="*/ 71 w 105"/>
                    <a:gd name="T25" fmla="*/ 49 h 66"/>
                    <a:gd name="T26" fmla="*/ 79 w 105"/>
                    <a:gd name="T27" fmla="*/ 46 h 66"/>
                    <a:gd name="T28" fmla="*/ 87 w 105"/>
                    <a:gd name="T29" fmla="*/ 42 h 66"/>
                    <a:gd name="T30" fmla="*/ 93 w 105"/>
                    <a:gd name="T31" fmla="*/ 38 h 66"/>
                    <a:gd name="T32" fmla="*/ 98 w 105"/>
                    <a:gd name="T33" fmla="*/ 31 h 66"/>
                    <a:gd name="T34" fmla="*/ 101 w 105"/>
                    <a:gd name="T35" fmla="*/ 25 h 66"/>
                    <a:gd name="T36" fmla="*/ 104 w 105"/>
                    <a:gd name="T37" fmla="*/ 18 h 66"/>
                    <a:gd name="T38" fmla="*/ 105 w 105"/>
                    <a:gd name="T39" fmla="*/ 11 h 66"/>
                    <a:gd name="T40" fmla="*/ 104 w 105"/>
                    <a:gd name="T41" fmla="*/ 4 h 66"/>
                    <a:gd name="T42" fmla="*/ 100 w 105"/>
                    <a:gd name="T43" fmla="*/ 0 h 66"/>
                    <a:gd name="T44" fmla="*/ 95 w 105"/>
                    <a:gd name="T45" fmla="*/ 0 h 66"/>
                    <a:gd name="T46" fmla="*/ 90 w 105"/>
                    <a:gd name="T47" fmla="*/ 2 h 66"/>
                    <a:gd name="T48" fmla="*/ 87 w 105"/>
                    <a:gd name="T49" fmla="*/ 5 h 66"/>
                    <a:gd name="T50" fmla="*/ 83 w 105"/>
                    <a:gd name="T51" fmla="*/ 8 h 66"/>
                    <a:gd name="T52" fmla="*/ 79 w 105"/>
                    <a:gd name="T53" fmla="*/ 12 h 66"/>
                    <a:gd name="T54" fmla="*/ 76 w 105"/>
                    <a:gd name="T55" fmla="*/ 15 h 66"/>
                    <a:gd name="T56" fmla="*/ 72 w 105"/>
                    <a:gd name="T57" fmla="*/ 17 h 66"/>
                    <a:gd name="T58" fmla="*/ 65 w 105"/>
                    <a:gd name="T59" fmla="*/ 19 h 66"/>
                    <a:gd name="T60" fmla="*/ 58 w 105"/>
                    <a:gd name="T61" fmla="*/ 21 h 66"/>
                    <a:gd name="T62" fmla="*/ 50 w 105"/>
                    <a:gd name="T63" fmla="*/ 23 h 66"/>
                    <a:gd name="T64" fmla="*/ 43 w 105"/>
                    <a:gd name="T65" fmla="*/ 26 h 66"/>
                    <a:gd name="T66" fmla="*/ 36 w 105"/>
                    <a:gd name="T67" fmla="*/ 29 h 66"/>
                    <a:gd name="T68" fmla="*/ 30 w 105"/>
                    <a:gd name="T69" fmla="*/ 35 h 66"/>
                    <a:gd name="T70" fmla="*/ 25 w 105"/>
                    <a:gd name="T71" fmla="*/ 39 h 66"/>
                    <a:gd name="T72" fmla="*/ 19 w 105"/>
                    <a:gd name="T73" fmla="*/ 45 h 66"/>
                    <a:gd name="T74" fmla="*/ 14 w 105"/>
                    <a:gd name="T75" fmla="*/ 50 h 66"/>
                    <a:gd name="T76" fmla="*/ 9 w 105"/>
                    <a:gd name="T77" fmla="*/ 56 h 66"/>
                    <a:gd name="T78" fmla="*/ 5 w 105"/>
                    <a:gd name="T79" fmla="*/ 61 h 66"/>
                    <a:gd name="T80" fmla="*/ 0 w 105"/>
                    <a:gd name="T81" fmla="*/ 66 h 66"/>
                    <a:gd name="T82" fmla="*/ 0 w 105"/>
                    <a:gd name="T83" fmla="*/ 66 h 66"/>
                    <a:gd name="T84" fmla="*/ 0 w 105"/>
                    <a:gd name="T85" fmla="*/ 66 h 66"/>
                    <a:gd name="T86" fmla="*/ 0 w 105"/>
                    <a:gd name="T87" fmla="*/ 66 h 66"/>
                    <a:gd name="T88" fmla="*/ 2 w 105"/>
                    <a:gd name="T89" fmla="*/ 66 h 66"/>
                    <a:gd name="T90" fmla="*/ 2 w 105"/>
                    <a:gd name="T91" fmla="*/ 66 h 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5"/>
                    <a:gd name="T139" fmla="*/ 0 h 66"/>
                    <a:gd name="T140" fmla="*/ 105 w 105"/>
                    <a:gd name="T141" fmla="*/ 66 h 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5" h="66">
                      <a:moveTo>
                        <a:pt x="2" y="66"/>
                      </a:moveTo>
                      <a:lnTo>
                        <a:pt x="9" y="61"/>
                      </a:lnTo>
                      <a:lnTo>
                        <a:pt x="16" y="56"/>
                      </a:lnTo>
                      <a:lnTo>
                        <a:pt x="25" y="52"/>
                      </a:lnTo>
                      <a:lnTo>
                        <a:pt x="33" y="49"/>
                      </a:lnTo>
                      <a:lnTo>
                        <a:pt x="38" y="49"/>
                      </a:lnTo>
                      <a:lnTo>
                        <a:pt x="43" y="49"/>
                      </a:lnTo>
                      <a:lnTo>
                        <a:pt x="48" y="49"/>
                      </a:lnTo>
                      <a:lnTo>
                        <a:pt x="53" y="50"/>
                      </a:lnTo>
                      <a:lnTo>
                        <a:pt x="56" y="50"/>
                      </a:lnTo>
                      <a:lnTo>
                        <a:pt x="61" y="50"/>
                      </a:lnTo>
                      <a:lnTo>
                        <a:pt x="66" y="50"/>
                      </a:lnTo>
                      <a:lnTo>
                        <a:pt x="71" y="49"/>
                      </a:lnTo>
                      <a:lnTo>
                        <a:pt x="79" y="46"/>
                      </a:lnTo>
                      <a:lnTo>
                        <a:pt x="87" y="42"/>
                      </a:lnTo>
                      <a:lnTo>
                        <a:pt x="93" y="38"/>
                      </a:lnTo>
                      <a:lnTo>
                        <a:pt x="98" y="31"/>
                      </a:lnTo>
                      <a:lnTo>
                        <a:pt x="101" y="25"/>
                      </a:lnTo>
                      <a:lnTo>
                        <a:pt x="104" y="18"/>
                      </a:lnTo>
                      <a:lnTo>
                        <a:pt x="105" y="11"/>
                      </a:lnTo>
                      <a:lnTo>
                        <a:pt x="104" y="4"/>
                      </a:lnTo>
                      <a:lnTo>
                        <a:pt x="100" y="0"/>
                      </a:lnTo>
                      <a:lnTo>
                        <a:pt x="95" y="0"/>
                      </a:lnTo>
                      <a:lnTo>
                        <a:pt x="90" y="2"/>
                      </a:lnTo>
                      <a:lnTo>
                        <a:pt x="87" y="5"/>
                      </a:lnTo>
                      <a:lnTo>
                        <a:pt x="83" y="8"/>
                      </a:lnTo>
                      <a:lnTo>
                        <a:pt x="79" y="12"/>
                      </a:lnTo>
                      <a:lnTo>
                        <a:pt x="76" y="15"/>
                      </a:lnTo>
                      <a:lnTo>
                        <a:pt x="72" y="17"/>
                      </a:lnTo>
                      <a:lnTo>
                        <a:pt x="65" y="19"/>
                      </a:lnTo>
                      <a:lnTo>
                        <a:pt x="58" y="21"/>
                      </a:lnTo>
                      <a:lnTo>
                        <a:pt x="50" y="23"/>
                      </a:lnTo>
                      <a:lnTo>
                        <a:pt x="43" y="26"/>
                      </a:lnTo>
                      <a:lnTo>
                        <a:pt x="36" y="29"/>
                      </a:lnTo>
                      <a:lnTo>
                        <a:pt x="30" y="35"/>
                      </a:lnTo>
                      <a:lnTo>
                        <a:pt x="25" y="39"/>
                      </a:lnTo>
                      <a:lnTo>
                        <a:pt x="19" y="45"/>
                      </a:lnTo>
                      <a:lnTo>
                        <a:pt x="14" y="50"/>
                      </a:lnTo>
                      <a:lnTo>
                        <a:pt x="9" y="56"/>
                      </a:lnTo>
                      <a:lnTo>
                        <a:pt x="5" y="61"/>
                      </a:lnTo>
                      <a:lnTo>
                        <a:pt x="0" y="66"/>
                      </a:lnTo>
                      <a:lnTo>
                        <a:pt x="2" y="66"/>
                      </a:lnTo>
                      <a:close/>
                    </a:path>
                  </a:pathLst>
                </a:custGeom>
                <a:solidFill>
                  <a:srgbClr val="000000"/>
                </a:solidFill>
                <a:ln w="9525">
                  <a:noFill/>
                  <a:round/>
                  <a:headEnd/>
                  <a:tailEnd/>
                </a:ln>
              </p:spPr>
              <p:txBody>
                <a:bodyPr/>
                <a:lstStyle/>
                <a:p>
                  <a:endParaRPr lang="en-US">
                    <a:solidFill>
                      <a:srgbClr val="000000"/>
                    </a:solidFill>
                  </a:endParaRPr>
                </a:p>
              </p:txBody>
            </p:sp>
          </p:grpSp>
        </p:grpSp>
        <p:grpSp>
          <p:nvGrpSpPr>
            <p:cNvPr id="25617" name="Group 296"/>
            <p:cNvGrpSpPr>
              <a:grpSpLocks/>
            </p:cNvGrpSpPr>
            <p:nvPr/>
          </p:nvGrpSpPr>
          <p:grpSpPr bwMode="auto">
            <a:xfrm>
              <a:off x="8158" y="4608"/>
              <a:ext cx="2077" cy="2052"/>
              <a:chOff x="8345" y="6408"/>
              <a:chExt cx="2077" cy="2052"/>
            </a:xfrm>
          </p:grpSpPr>
          <p:sp>
            <p:nvSpPr>
              <p:cNvPr id="25618" name="Freeform 297"/>
              <p:cNvSpPr>
                <a:spLocks/>
              </p:cNvSpPr>
              <p:nvPr/>
            </p:nvSpPr>
            <p:spPr bwMode="auto">
              <a:xfrm>
                <a:off x="8868" y="6634"/>
                <a:ext cx="520" cy="433"/>
              </a:xfrm>
              <a:custGeom>
                <a:avLst/>
                <a:gdLst>
                  <a:gd name="T0" fmla="*/ 0 w 520"/>
                  <a:gd name="T1" fmla="*/ 0 h 433"/>
                  <a:gd name="T2" fmla="*/ 3 w 520"/>
                  <a:gd name="T3" fmla="*/ 1 h 433"/>
                  <a:gd name="T4" fmla="*/ 13 w 520"/>
                  <a:gd name="T5" fmla="*/ 5 h 433"/>
                  <a:gd name="T6" fmla="*/ 29 w 520"/>
                  <a:gd name="T7" fmla="*/ 11 h 433"/>
                  <a:gd name="T8" fmla="*/ 51 w 520"/>
                  <a:gd name="T9" fmla="*/ 19 h 433"/>
                  <a:gd name="T10" fmla="*/ 78 w 520"/>
                  <a:gd name="T11" fmla="*/ 31 h 433"/>
                  <a:gd name="T12" fmla="*/ 108 w 520"/>
                  <a:gd name="T13" fmla="*/ 47 h 433"/>
                  <a:gd name="T14" fmla="*/ 142 w 520"/>
                  <a:gd name="T15" fmla="*/ 65 h 433"/>
                  <a:gd name="T16" fmla="*/ 180 w 520"/>
                  <a:gd name="T17" fmla="*/ 87 h 433"/>
                  <a:gd name="T18" fmla="*/ 220 w 520"/>
                  <a:gd name="T19" fmla="*/ 113 h 433"/>
                  <a:gd name="T20" fmla="*/ 262 w 520"/>
                  <a:gd name="T21" fmla="*/ 143 h 433"/>
                  <a:gd name="T22" fmla="*/ 304 w 520"/>
                  <a:gd name="T23" fmla="*/ 176 h 433"/>
                  <a:gd name="T24" fmla="*/ 348 w 520"/>
                  <a:gd name="T25" fmla="*/ 215 h 433"/>
                  <a:gd name="T26" fmla="*/ 393 w 520"/>
                  <a:gd name="T27" fmla="*/ 257 h 433"/>
                  <a:gd name="T28" fmla="*/ 436 w 520"/>
                  <a:gd name="T29" fmla="*/ 304 h 433"/>
                  <a:gd name="T30" fmla="*/ 478 w 520"/>
                  <a:gd name="T31" fmla="*/ 356 h 433"/>
                  <a:gd name="T32" fmla="*/ 520 w 520"/>
                  <a:gd name="T33" fmla="*/ 414 h 433"/>
                  <a:gd name="T34" fmla="*/ 519 w 520"/>
                  <a:gd name="T35" fmla="*/ 415 h 433"/>
                  <a:gd name="T36" fmla="*/ 514 w 520"/>
                  <a:gd name="T37" fmla="*/ 419 h 433"/>
                  <a:gd name="T38" fmla="*/ 508 w 520"/>
                  <a:gd name="T39" fmla="*/ 423 h 433"/>
                  <a:gd name="T40" fmla="*/ 500 w 520"/>
                  <a:gd name="T41" fmla="*/ 428 h 433"/>
                  <a:gd name="T42" fmla="*/ 491 w 520"/>
                  <a:gd name="T43" fmla="*/ 431 h 433"/>
                  <a:gd name="T44" fmla="*/ 481 w 520"/>
                  <a:gd name="T45" fmla="*/ 433 h 433"/>
                  <a:gd name="T46" fmla="*/ 471 w 520"/>
                  <a:gd name="T47" fmla="*/ 433 h 433"/>
                  <a:gd name="T48" fmla="*/ 461 w 520"/>
                  <a:gd name="T49" fmla="*/ 428 h 433"/>
                  <a:gd name="T50" fmla="*/ 447 w 520"/>
                  <a:gd name="T51" fmla="*/ 418 h 433"/>
                  <a:gd name="T52" fmla="*/ 426 w 520"/>
                  <a:gd name="T53" fmla="*/ 401 h 433"/>
                  <a:gd name="T54" fmla="*/ 400 w 520"/>
                  <a:gd name="T55" fmla="*/ 381 h 433"/>
                  <a:gd name="T56" fmla="*/ 372 w 520"/>
                  <a:gd name="T57" fmla="*/ 356 h 433"/>
                  <a:gd name="T58" fmla="*/ 343 w 520"/>
                  <a:gd name="T59" fmla="*/ 331 h 433"/>
                  <a:gd name="T60" fmla="*/ 315 w 520"/>
                  <a:gd name="T61" fmla="*/ 306 h 433"/>
                  <a:gd name="T62" fmla="*/ 290 w 520"/>
                  <a:gd name="T63" fmla="*/ 282 h 433"/>
                  <a:gd name="T64" fmla="*/ 269 w 520"/>
                  <a:gd name="T65" fmla="*/ 262 h 433"/>
                  <a:gd name="T66" fmla="*/ 258 w 520"/>
                  <a:gd name="T67" fmla="*/ 252 h 433"/>
                  <a:gd name="T68" fmla="*/ 245 w 520"/>
                  <a:gd name="T69" fmla="*/ 239 h 433"/>
                  <a:gd name="T70" fmla="*/ 228 w 520"/>
                  <a:gd name="T71" fmla="*/ 226 h 433"/>
                  <a:gd name="T72" fmla="*/ 208 w 520"/>
                  <a:gd name="T73" fmla="*/ 212 h 433"/>
                  <a:gd name="T74" fmla="*/ 186 w 520"/>
                  <a:gd name="T75" fmla="*/ 196 h 433"/>
                  <a:gd name="T76" fmla="*/ 164 w 520"/>
                  <a:gd name="T77" fmla="*/ 180 h 433"/>
                  <a:gd name="T78" fmla="*/ 141 w 520"/>
                  <a:gd name="T79" fmla="*/ 164 h 433"/>
                  <a:gd name="T80" fmla="*/ 118 w 520"/>
                  <a:gd name="T81" fmla="*/ 148 h 433"/>
                  <a:gd name="T82" fmla="*/ 96 w 520"/>
                  <a:gd name="T83" fmla="*/ 133 h 433"/>
                  <a:gd name="T84" fmla="*/ 74 w 520"/>
                  <a:gd name="T85" fmla="*/ 118 h 433"/>
                  <a:gd name="T86" fmla="*/ 55 w 520"/>
                  <a:gd name="T87" fmla="*/ 105 h 433"/>
                  <a:gd name="T88" fmla="*/ 38 w 520"/>
                  <a:gd name="T89" fmla="*/ 94 h 433"/>
                  <a:gd name="T90" fmla="*/ 23 w 520"/>
                  <a:gd name="T91" fmla="*/ 84 h 433"/>
                  <a:gd name="T92" fmla="*/ 12 w 520"/>
                  <a:gd name="T93" fmla="*/ 76 h 433"/>
                  <a:gd name="T94" fmla="*/ 5 w 520"/>
                  <a:gd name="T95" fmla="*/ 72 h 433"/>
                  <a:gd name="T96" fmla="*/ 2 w 520"/>
                  <a:gd name="T97" fmla="*/ 70 h 433"/>
                  <a:gd name="T98" fmla="*/ 0 w 520"/>
                  <a:gd name="T99" fmla="*/ 0 h 4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0"/>
                  <a:gd name="T151" fmla="*/ 0 h 433"/>
                  <a:gd name="T152" fmla="*/ 520 w 520"/>
                  <a:gd name="T153" fmla="*/ 433 h 4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0" h="433">
                    <a:moveTo>
                      <a:pt x="0" y="0"/>
                    </a:moveTo>
                    <a:lnTo>
                      <a:pt x="3" y="1"/>
                    </a:lnTo>
                    <a:lnTo>
                      <a:pt x="13" y="5"/>
                    </a:lnTo>
                    <a:lnTo>
                      <a:pt x="29" y="11"/>
                    </a:lnTo>
                    <a:lnTo>
                      <a:pt x="51" y="19"/>
                    </a:lnTo>
                    <a:lnTo>
                      <a:pt x="78" y="31"/>
                    </a:lnTo>
                    <a:lnTo>
                      <a:pt x="108" y="47"/>
                    </a:lnTo>
                    <a:lnTo>
                      <a:pt x="142" y="65"/>
                    </a:lnTo>
                    <a:lnTo>
                      <a:pt x="180" y="87"/>
                    </a:lnTo>
                    <a:lnTo>
                      <a:pt x="220" y="113"/>
                    </a:lnTo>
                    <a:lnTo>
                      <a:pt x="262" y="143"/>
                    </a:lnTo>
                    <a:lnTo>
                      <a:pt x="304" y="176"/>
                    </a:lnTo>
                    <a:lnTo>
                      <a:pt x="348" y="215"/>
                    </a:lnTo>
                    <a:lnTo>
                      <a:pt x="393" y="257"/>
                    </a:lnTo>
                    <a:lnTo>
                      <a:pt x="436" y="304"/>
                    </a:lnTo>
                    <a:lnTo>
                      <a:pt x="478" y="356"/>
                    </a:lnTo>
                    <a:lnTo>
                      <a:pt x="520" y="414"/>
                    </a:lnTo>
                    <a:lnTo>
                      <a:pt x="519" y="415"/>
                    </a:lnTo>
                    <a:lnTo>
                      <a:pt x="514" y="419"/>
                    </a:lnTo>
                    <a:lnTo>
                      <a:pt x="508" y="423"/>
                    </a:lnTo>
                    <a:lnTo>
                      <a:pt x="500" y="428"/>
                    </a:lnTo>
                    <a:lnTo>
                      <a:pt x="491" y="431"/>
                    </a:lnTo>
                    <a:lnTo>
                      <a:pt x="481" y="433"/>
                    </a:lnTo>
                    <a:lnTo>
                      <a:pt x="471" y="433"/>
                    </a:lnTo>
                    <a:lnTo>
                      <a:pt x="461" y="428"/>
                    </a:lnTo>
                    <a:lnTo>
                      <a:pt x="447" y="418"/>
                    </a:lnTo>
                    <a:lnTo>
                      <a:pt x="426" y="401"/>
                    </a:lnTo>
                    <a:lnTo>
                      <a:pt x="400" y="381"/>
                    </a:lnTo>
                    <a:lnTo>
                      <a:pt x="372" y="356"/>
                    </a:lnTo>
                    <a:lnTo>
                      <a:pt x="343" y="331"/>
                    </a:lnTo>
                    <a:lnTo>
                      <a:pt x="315" y="306"/>
                    </a:lnTo>
                    <a:lnTo>
                      <a:pt x="290" y="282"/>
                    </a:lnTo>
                    <a:lnTo>
                      <a:pt x="269" y="262"/>
                    </a:lnTo>
                    <a:lnTo>
                      <a:pt x="258" y="252"/>
                    </a:lnTo>
                    <a:lnTo>
                      <a:pt x="245" y="239"/>
                    </a:lnTo>
                    <a:lnTo>
                      <a:pt x="228" y="226"/>
                    </a:lnTo>
                    <a:lnTo>
                      <a:pt x="208" y="212"/>
                    </a:lnTo>
                    <a:lnTo>
                      <a:pt x="186" y="196"/>
                    </a:lnTo>
                    <a:lnTo>
                      <a:pt x="164" y="180"/>
                    </a:lnTo>
                    <a:lnTo>
                      <a:pt x="141" y="164"/>
                    </a:lnTo>
                    <a:lnTo>
                      <a:pt x="118" y="148"/>
                    </a:lnTo>
                    <a:lnTo>
                      <a:pt x="96" y="133"/>
                    </a:lnTo>
                    <a:lnTo>
                      <a:pt x="74" y="118"/>
                    </a:lnTo>
                    <a:lnTo>
                      <a:pt x="55" y="105"/>
                    </a:lnTo>
                    <a:lnTo>
                      <a:pt x="38" y="94"/>
                    </a:lnTo>
                    <a:lnTo>
                      <a:pt x="23" y="84"/>
                    </a:lnTo>
                    <a:lnTo>
                      <a:pt x="12" y="76"/>
                    </a:lnTo>
                    <a:lnTo>
                      <a:pt x="5" y="72"/>
                    </a:lnTo>
                    <a:lnTo>
                      <a:pt x="2" y="70"/>
                    </a:lnTo>
                    <a:lnTo>
                      <a:pt x="0" y="0"/>
                    </a:lnTo>
                    <a:close/>
                  </a:path>
                </a:pathLst>
              </a:custGeom>
              <a:solidFill>
                <a:srgbClr val="54280A"/>
              </a:solidFill>
              <a:ln w="9525">
                <a:noFill/>
                <a:round/>
                <a:headEnd/>
                <a:tailEnd/>
              </a:ln>
            </p:spPr>
            <p:txBody>
              <a:bodyPr/>
              <a:lstStyle/>
              <a:p>
                <a:endParaRPr lang="en-US">
                  <a:solidFill>
                    <a:srgbClr val="000000"/>
                  </a:solidFill>
                </a:endParaRPr>
              </a:p>
            </p:txBody>
          </p:sp>
          <p:sp>
            <p:nvSpPr>
              <p:cNvPr id="25619" name="Freeform 298"/>
              <p:cNvSpPr>
                <a:spLocks/>
              </p:cNvSpPr>
              <p:nvPr/>
            </p:nvSpPr>
            <p:spPr bwMode="auto">
              <a:xfrm>
                <a:off x="8372" y="6473"/>
                <a:ext cx="2004" cy="1927"/>
              </a:xfrm>
              <a:custGeom>
                <a:avLst/>
                <a:gdLst>
                  <a:gd name="T0" fmla="*/ 39 w 2004"/>
                  <a:gd name="T1" fmla="*/ 549 h 1927"/>
                  <a:gd name="T2" fmla="*/ 128 w 2004"/>
                  <a:gd name="T3" fmla="*/ 421 h 1927"/>
                  <a:gd name="T4" fmla="*/ 180 w 2004"/>
                  <a:gd name="T5" fmla="*/ 301 h 1927"/>
                  <a:gd name="T6" fmla="*/ 317 w 2004"/>
                  <a:gd name="T7" fmla="*/ 221 h 1927"/>
                  <a:gd name="T8" fmla="*/ 295 w 2004"/>
                  <a:gd name="T9" fmla="*/ 190 h 1927"/>
                  <a:gd name="T10" fmla="*/ 154 w 2004"/>
                  <a:gd name="T11" fmla="*/ 86 h 1927"/>
                  <a:gd name="T12" fmla="*/ 178 w 2004"/>
                  <a:gd name="T13" fmla="*/ 52 h 1927"/>
                  <a:gd name="T14" fmla="*/ 379 w 2004"/>
                  <a:gd name="T15" fmla="*/ 154 h 1927"/>
                  <a:gd name="T16" fmla="*/ 367 w 2004"/>
                  <a:gd name="T17" fmla="*/ 5 h 1927"/>
                  <a:gd name="T18" fmla="*/ 481 w 2004"/>
                  <a:gd name="T19" fmla="*/ 222 h 1927"/>
                  <a:gd name="T20" fmla="*/ 573 w 2004"/>
                  <a:gd name="T21" fmla="*/ 276 h 1927"/>
                  <a:gd name="T22" fmla="*/ 761 w 2004"/>
                  <a:gd name="T23" fmla="*/ 434 h 1927"/>
                  <a:gd name="T24" fmla="*/ 944 w 2004"/>
                  <a:gd name="T25" fmla="*/ 601 h 1927"/>
                  <a:gd name="T26" fmla="*/ 1032 w 2004"/>
                  <a:gd name="T27" fmla="*/ 652 h 1927"/>
                  <a:gd name="T28" fmla="*/ 1209 w 2004"/>
                  <a:gd name="T29" fmla="*/ 672 h 1927"/>
                  <a:gd name="T30" fmla="*/ 1397 w 2004"/>
                  <a:gd name="T31" fmla="*/ 633 h 1927"/>
                  <a:gd name="T32" fmla="*/ 1530 w 2004"/>
                  <a:gd name="T33" fmla="*/ 562 h 1927"/>
                  <a:gd name="T34" fmla="*/ 1700 w 2004"/>
                  <a:gd name="T35" fmla="*/ 552 h 1927"/>
                  <a:gd name="T36" fmla="*/ 1935 w 2004"/>
                  <a:gd name="T37" fmla="*/ 703 h 1927"/>
                  <a:gd name="T38" fmla="*/ 1959 w 2004"/>
                  <a:gd name="T39" fmla="*/ 1079 h 1927"/>
                  <a:gd name="T40" fmla="*/ 1959 w 2004"/>
                  <a:gd name="T41" fmla="*/ 1317 h 1927"/>
                  <a:gd name="T42" fmla="*/ 1881 w 2004"/>
                  <a:gd name="T43" fmla="*/ 1607 h 1927"/>
                  <a:gd name="T44" fmla="*/ 1838 w 2004"/>
                  <a:gd name="T45" fmla="*/ 1693 h 1927"/>
                  <a:gd name="T46" fmla="*/ 1706 w 2004"/>
                  <a:gd name="T47" fmla="*/ 1756 h 1927"/>
                  <a:gd name="T48" fmla="*/ 1762 w 2004"/>
                  <a:gd name="T49" fmla="*/ 1658 h 1927"/>
                  <a:gd name="T50" fmla="*/ 1862 w 2004"/>
                  <a:gd name="T51" fmla="*/ 1440 h 1927"/>
                  <a:gd name="T52" fmla="*/ 1817 w 2004"/>
                  <a:gd name="T53" fmla="*/ 1313 h 1927"/>
                  <a:gd name="T54" fmla="*/ 1684 w 2004"/>
                  <a:gd name="T55" fmla="*/ 1092 h 1927"/>
                  <a:gd name="T56" fmla="*/ 1645 w 2004"/>
                  <a:gd name="T57" fmla="*/ 1294 h 1927"/>
                  <a:gd name="T58" fmla="*/ 1449 w 2004"/>
                  <a:gd name="T59" fmla="*/ 1617 h 1927"/>
                  <a:gd name="T60" fmla="*/ 1353 w 2004"/>
                  <a:gd name="T61" fmla="*/ 1705 h 1927"/>
                  <a:gd name="T62" fmla="*/ 1399 w 2004"/>
                  <a:gd name="T63" fmla="*/ 1608 h 1927"/>
                  <a:gd name="T64" fmla="*/ 1439 w 2004"/>
                  <a:gd name="T65" fmla="*/ 1526 h 1927"/>
                  <a:gd name="T66" fmla="*/ 1519 w 2004"/>
                  <a:gd name="T67" fmla="*/ 1356 h 1927"/>
                  <a:gd name="T68" fmla="*/ 1415 w 2004"/>
                  <a:gd name="T69" fmla="*/ 1299 h 1927"/>
                  <a:gd name="T70" fmla="*/ 1166 w 2004"/>
                  <a:gd name="T71" fmla="*/ 1301 h 1927"/>
                  <a:gd name="T72" fmla="*/ 1069 w 2004"/>
                  <a:gd name="T73" fmla="*/ 1588 h 1927"/>
                  <a:gd name="T74" fmla="*/ 1066 w 2004"/>
                  <a:gd name="T75" fmla="*/ 1790 h 1927"/>
                  <a:gd name="T76" fmla="*/ 1033 w 2004"/>
                  <a:gd name="T77" fmla="*/ 1884 h 1927"/>
                  <a:gd name="T78" fmla="*/ 923 w 2004"/>
                  <a:gd name="T79" fmla="*/ 1914 h 1927"/>
                  <a:gd name="T80" fmla="*/ 976 w 2004"/>
                  <a:gd name="T81" fmla="*/ 1789 h 1927"/>
                  <a:gd name="T82" fmla="*/ 1023 w 2004"/>
                  <a:gd name="T83" fmla="*/ 1647 h 1927"/>
                  <a:gd name="T84" fmla="*/ 973 w 2004"/>
                  <a:gd name="T85" fmla="*/ 1527 h 1927"/>
                  <a:gd name="T86" fmla="*/ 993 w 2004"/>
                  <a:gd name="T87" fmla="*/ 1374 h 1927"/>
                  <a:gd name="T88" fmla="*/ 848 w 2004"/>
                  <a:gd name="T89" fmla="*/ 1341 h 1927"/>
                  <a:gd name="T90" fmla="*/ 883 w 2004"/>
                  <a:gd name="T91" fmla="*/ 1518 h 1927"/>
                  <a:gd name="T92" fmla="*/ 864 w 2004"/>
                  <a:gd name="T93" fmla="*/ 1800 h 1927"/>
                  <a:gd name="T94" fmla="*/ 798 w 2004"/>
                  <a:gd name="T95" fmla="*/ 1838 h 1927"/>
                  <a:gd name="T96" fmla="*/ 811 w 2004"/>
                  <a:gd name="T97" fmla="*/ 1769 h 1927"/>
                  <a:gd name="T98" fmla="*/ 851 w 2004"/>
                  <a:gd name="T99" fmla="*/ 1633 h 1927"/>
                  <a:gd name="T100" fmla="*/ 809 w 2004"/>
                  <a:gd name="T101" fmla="*/ 1501 h 1927"/>
                  <a:gd name="T102" fmla="*/ 750 w 2004"/>
                  <a:gd name="T103" fmla="*/ 1321 h 1927"/>
                  <a:gd name="T104" fmla="*/ 629 w 2004"/>
                  <a:gd name="T105" fmla="*/ 1208 h 1927"/>
                  <a:gd name="T106" fmla="*/ 591 w 2004"/>
                  <a:gd name="T107" fmla="*/ 861 h 1927"/>
                  <a:gd name="T108" fmla="*/ 443 w 2004"/>
                  <a:gd name="T109" fmla="*/ 586 h 1927"/>
                  <a:gd name="T110" fmla="*/ 283 w 2004"/>
                  <a:gd name="T111" fmla="*/ 612 h 1927"/>
                  <a:gd name="T112" fmla="*/ 184 w 2004"/>
                  <a:gd name="T113" fmla="*/ 662 h 1927"/>
                  <a:gd name="T114" fmla="*/ 104 w 2004"/>
                  <a:gd name="T115" fmla="*/ 709 h 19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4"/>
                  <a:gd name="T175" fmla="*/ 0 h 1927"/>
                  <a:gd name="T176" fmla="*/ 2004 w 2004"/>
                  <a:gd name="T177" fmla="*/ 1927 h 19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4" h="1927">
                    <a:moveTo>
                      <a:pt x="16" y="676"/>
                    </a:moveTo>
                    <a:lnTo>
                      <a:pt x="15" y="672"/>
                    </a:lnTo>
                    <a:lnTo>
                      <a:pt x="10" y="662"/>
                    </a:lnTo>
                    <a:lnTo>
                      <a:pt x="6" y="645"/>
                    </a:lnTo>
                    <a:lnTo>
                      <a:pt x="1" y="627"/>
                    </a:lnTo>
                    <a:lnTo>
                      <a:pt x="0" y="607"/>
                    </a:lnTo>
                    <a:lnTo>
                      <a:pt x="3" y="588"/>
                    </a:lnTo>
                    <a:lnTo>
                      <a:pt x="10" y="571"/>
                    </a:lnTo>
                    <a:lnTo>
                      <a:pt x="23" y="558"/>
                    </a:lnTo>
                    <a:lnTo>
                      <a:pt x="39" y="549"/>
                    </a:lnTo>
                    <a:lnTo>
                      <a:pt x="51" y="541"/>
                    </a:lnTo>
                    <a:lnTo>
                      <a:pt x="61" y="533"/>
                    </a:lnTo>
                    <a:lnTo>
                      <a:pt x="68" y="524"/>
                    </a:lnTo>
                    <a:lnTo>
                      <a:pt x="75" y="514"/>
                    </a:lnTo>
                    <a:lnTo>
                      <a:pt x="82" y="504"/>
                    </a:lnTo>
                    <a:lnTo>
                      <a:pt x="89" y="490"/>
                    </a:lnTo>
                    <a:lnTo>
                      <a:pt x="98" y="473"/>
                    </a:lnTo>
                    <a:lnTo>
                      <a:pt x="107" y="455"/>
                    </a:lnTo>
                    <a:lnTo>
                      <a:pt x="118" y="437"/>
                    </a:lnTo>
                    <a:lnTo>
                      <a:pt x="128" y="421"/>
                    </a:lnTo>
                    <a:lnTo>
                      <a:pt x="137" y="406"/>
                    </a:lnTo>
                    <a:lnTo>
                      <a:pt x="145" y="391"/>
                    </a:lnTo>
                    <a:lnTo>
                      <a:pt x="152" y="378"/>
                    </a:lnTo>
                    <a:lnTo>
                      <a:pt x="159" y="366"/>
                    </a:lnTo>
                    <a:lnTo>
                      <a:pt x="162" y="354"/>
                    </a:lnTo>
                    <a:lnTo>
                      <a:pt x="166" y="344"/>
                    </a:lnTo>
                    <a:lnTo>
                      <a:pt x="168" y="333"/>
                    </a:lnTo>
                    <a:lnTo>
                      <a:pt x="172" y="321"/>
                    </a:lnTo>
                    <a:lnTo>
                      <a:pt x="176" y="311"/>
                    </a:lnTo>
                    <a:lnTo>
                      <a:pt x="180" y="301"/>
                    </a:lnTo>
                    <a:lnTo>
                      <a:pt x="188" y="292"/>
                    </a:lnTo>
                    <a:lnTo>
                      <a:pt x="198" y="284"/>
                    </a:lnTo>
                    <a:lnTo>
                      <a:pt x="210" y="277"/>
                    </a:lnTo>
                    <a:lnTo>
                      <a:pt x="224" y="271"/>
                    </a:lnTo>
                    <a:lnTo>
                      <a:pt x="239" y="264"/>
                    </a:lnTo>
                    <a:lnTo>
                      <a:pt x="255" y="256"/>
                    </a:lnTo>
                    <a:lnTo>
                      <a:pt x="271" y="247"/>
                    </a:lnTo>
                    <a:lnTo>
                      <a:pt x="286" y="238"/>
                    </a:lnTo>
                    <a:lnTo>
                      <a:pt x="302" y="229"/>
                    </a:lnTo>
                    <a:lnTo>
                      <a:pt x="317" y="221"/>
                    </a:lnTo>
                    <a:lnTo>
                      <a:pt x="331" y="214"/>
                    </a:lnTo>
                    <a:lnTo>
                      <a:pt x="342" y="208"/>
                    </a:lnTo>
                    <a:lnTo>
                      <a:pt x="349" y="204"/>
                    </a:lnTo>
                    <a:lnTo>
                      <a:pt x="351" y="201"/>
                    </a:lnTo>
                    <a:lnTo>
                      <a:pt x="349" y="199"/>
                    </a:lnTo>
                    <a:lnTo>
                      <a:pt x="342" y="196"/>
                    </a:lnTo>
                    <a:lnTo>
                      <a:pt x="334" y="195"/>
                    </a:lnTo>
                    <a:lnTo>
                      <a:pt x="323" y="193"/>
                    </a:lnTo>
                    <a:lnTo>
                      <a:pt x="310" y="192"/>
                    </a:lnTo>
                    <a:lnTo>
                      <a:pt x="295" y="190"/>
                    </a:lnTo>
                    <a:lnTo>
                      <a:pt x="280" y="186"/>
                    </a:lnTo>
                    <a:lnTo>
                      <a:pt x="264" y="181"/>
                    </a:lnTo>
                    <a:lnTo>
                      <a:pt x="250" y="176"/>
                    </a:lnTo>
                    <a:lnTo>
                      <a:pt x="234" y="169"/>
                    </a:lnTo>
                    <a:lnTo>
                      <a:pt x="219" y="162"/>
                    </a:lnTo>
                    <a:lnTo>
                      <a:pt x="205" y="152"/>
                    </a:lnTo>
                    <a:lnTo>
                      <a:pt x="193" y="143"/>
                    </a:lnTo>
                    <a:lnTo>
                      <a:pt x="180" y="130"/>
                    </a:lnTo>
                    <a:lnTo>
                      <a:pt x="167" y="109"/>
                    </a:lnTo>
                    <a:lnTo>
                      <a:pt x="154" y="86"/>
                    </a:lnTo>
                    <a:lnTo>
                      <a:pt x="142" y="61"/>
                    </a:lnTo>
                    <a:lnTo>
                      <a:pt x="131" y="38"/>
                    </a:lnTo>
                    <a:lnTo>
                      <a:pt x="122" y="18"/>
                    </a:lnTo>
                    <a:lnTo>
                      <a:pt x="116" y="5"/>
                    </a:lnTo>
                    <a:lnTo>
                      <a:pt x="114" y="0"/>
                    </a:lnTo>
                    <a:lnTo>
                      <a:pt x="117" y="3"/>
                    </a:lnTo>
                    <a:lnTo>
                      <a:pt x="127" y="11"/>
                    </a:lnTo>
                    <a:lnTo>
                      <a:pt x="140" y="23"/>
                    </a:lnTo>
                    <a:lnTo>
                      <a:pt x="159" y="38"/>
                    </a:lnTo>
                    <a:lnTo>
                      <a:pt x="178" y="52"/>
                    </a:lnTo>
                    <a:lnTo>
                      <a:pt x="199" y="66"/>
                    </a:lnTo>
                    <a:lnTo>
                      <a:pt x="218" y="78"/>
                    </a:lnTo>
                    <a:lnTo>
                      <a:pt x="235" y="85"/>
                    </a:lnTo>
                    <a:lnTo>
                      <a:pt x="254" y="92"/>
                    </a:lnTo>
                    <a:lnTo>
                      <a:pt x="277" y="101"/>
                    </a:lnTo>
                    <a:lnTo>
                      <a:pt x="301" y="113"/>
                    </a:lnTo>
                    <a:lnTo>
                      <a:pt x="325" y="126"/>
                    </a:lnTo>
                    <a:lnTo>
                      <a:pt x="349" y="137"/>
                    </a:lnTo>
                    <a:lnTo>
                      <a:pt x="367" y="147"/>
                    </a:lnTo>
                    <a:lnTo>
                      <a:pt x="379" y="154"/>
                    </a:lnTo>
                    <a:lnTo>
                      <a:pt x="384" y="156"/>
                    </a:lnTo>
                    <a:lnTo>
                      <a:pt x="381" y="152"/>
                    </a:lnTo>
                    <a:lnTo>
                      <a:pt x="375" y="142"/>
                    </a:lnTo>
                    <a:lnTo>
                      <a:pt x="367" y="126"/>
                    </a:lnTo>
                    <a:lnTo>
                      <a:pt x="359" y="105"/>
                    </a:lnTo>
                    <a:lnTo>
                      <a:pt x="353" y="81"/>
                    </a:lnTo>
                    <a:lnTo>
                      <a:pt x="351" y="54"/>
                    </a:lnTo>
                    <a:lnTo>
                      <a:pt x="353" y="27"/>
                    </a:lnTo>
                    <a:lnTo>
                      <a:pt x="363" y="0"/>
                    </a:lnTo>
                    <a:lnTo>
                      <a:pt x="367" y="5"/>
                    </a:lnTo>
                    <a:lnTo>
                      <a:pt x="375" y="18"/>
                    </a:lnTo>
                    <a:lnTo>
                      <a:pt x="389" y="38"/>
                    </a:lnTo>
                    <a:lnTo>
                      <a:pt x="405" y="61"/>
                    </a:lnTo>
                    <a:lnTo>
                      <a:pt x="420" y="87"/>
                    </a:lnTo>
                    <a:lnTo>
                      <a:pt x="435" y="113"/>
                    </a:lnTo>
                    <a:lnTo>
                      <a:pt x="446" y="137"/>
                    </a:lnTo>
                    <a:lnTo>
                      <a:pt x="453" y="156"/>
                    </a:lnTo>
                    <a:lnTo>
                      <a:pt x="462" y="186"/>
                    </a:lnTo>
                    <a:lnTo>
                      <a:pt x="473" y="209"/>
                    </a:lnTo>
                    <a:lnTo>
                      <a:pt x="481" y="222"/>
                    </a:lnTo>
                    <a:lnTo>
                      <a:pt x="485" y="227"/>
                    </a:lnTo>
                    <a:lnTo>
                      <a:pt x="486" y="228"/>
                    </a:lnTo>
                    <a:lnTo>
                      <a:pt x="490" y="229"/>
                    </a:lnTo>
                    <a:lnTo>
                      <a:pt x="496" y="233"/>
                    </a:lnTo>
                    <a:lnTo>
                      <a:pt x="504" y="237"/>
                    </a:lnTo>
                    <a:lnTo>
                      <a:pt x="515" y="243"/>
                    </a:lnTo>
                    <a:lnTo>
                      <a:pt x="527" y="250"/>
                    </a:lnTo>
                    <a:lnTo>
                      <a:pt x="541" y="257"/>
                    </a:lnTo>
                    <a:lnTo>
                      <a:pt x="555" y="266"/>
                    </a:lnTo>
                    <a:lnTo>
                      <a:pt x="573" y="276"/>
                    </a:lnTo>
                    <a:lnTo>
                      <a:pt x="590" y="288"/>
                    </a:lnTo>
                    <a:lnTo>
                      <a:pt x="607" y="300"/>
                    </a:lnTo>
                    <a:lnTo>
                      <a:pt x="626" y="313"/>
                    </a:lnTo>
                    <a:lnTo>
                      <a:pt x="644" y="329"/>
                    </a:lnTo>
                    <a:lnTo>
                      <a:pt x="664" y="344"/>
                    </a:lnTo>
                    <a:lnTo>
                      <a:pt x="682" y="360"/>
                    </a:lnTo>
                    <a:lnTo>
                      <a:pt x="702" y="378"/>
                    </a:lnTo>
                    <a:lnTo>
                      <a:pt x="721" y="396"/>
                    </a:lnTo>
                    <a:lnTo>
                      <a:pt x="741" y="416"/>
                    </a:lnTo>
                    <a:lnTo>
                      <a:pt x="761" y="434"/>
                    </a:lnTo>
                    <a:lnTo>
                      <a:pt x="782" y="455"/>
                    </a:lnTo>
                    <a:lnTo>
                      <a:pt x="804" y="474"/>
                    </a:lnTo>
                    <a:lnTo>
                      <a:pt x="825" y="493"/>
                    </a:lnTo>
                    <a:lnTo>
                      <a:pt x="845" y="512"/>
                    </a:lnTo>
                    <a:lnTo>
                      <a:pt x="865" y="530"/>
                    </a:lnTo>
                    <a:lnTo>
                      <a:pt x="883" y="547"/>
                    </a:lnTo>
                    <a:lnTo>
                      <a:pt x="901" y="562"/>
                    </a:lnTo>
                    <a:lnTo>
                      <a:pt x="917" y="577"/>
                    </a:lnTo>
                    <a:lnTo>
                      <a:pt x="932" y="590"/>
                    </a:lnTo>
                    <a:lnTo>
                      <a:pt x="944" y="601"/>
                    </a:lnTo>
                    <a:lnTo>
                      <a:pt x="954" y="609"/>
                    </a:lnTo>
                    <a:lnTo>
                      <a:pt x="962" y="617"/>
                    </a:lnTo>
                    <a:lnTo>
                      <a:pt x="967" y="621"/>
                    </a:lnTo>
                    <a:lnTo>
                      <a:pt x="972" y="624"/>
                    </a:lnTo>
                    <a:lnTo>
                      <a:pt x="978" y="628"/>
                    </a:lnTo>
                    <a:lnTo>
                      <a:pt x="987" y="632"/>
                    </a:lnTo>
                    <a:lnTo>
                      <a:pt x="996" y="637"/>
                    </a:lnTo>
                    <a:lnTo>
                      <a:pt x="1006" y="642"/>
                    </a:lnTo>
                    <a:lnTo>
                      <a:pt x="1018" y="646"/>
                    </a:lnTo>
                    <a:lnTo>
                      <a:pt x="1032" y="652"/>
                    </a:lnTo>
                    <a:lnTo>
                      <a:pt x="1046" y="657"/>
                    </a:lnTo>
                    <a:lnTo>
                      <a:pt x="1062" y="661"/>
                    </a:lnTo>
                    <a:lnTo>
                      <a:pt x="1078" y="665"/>
                    </a:lnTo>
                    <a:lnTo>
                      <a:pt x="1095" y="669"/>
                    </a:lnTo>
                    <a:lnTo>
                      <a:pt x="1113" y="672"/>
                    </a:lnTo>
                    <a:lnTo>
                      <a:pt x="1131" y="674"/>
                    </a:lnTo>
                    <a:lnTo>
                      <a:pt x="1151" y="675"/>
                    </a:lnTo>
                    <a:lnTo>
                      <a:pt x="1170" y="675"/>
                    </a:lnTo>
                    <a:lnTo>
                      <a:pt x="1190" y="674"/>
                    </a:lnTo>
                    <a:lnTo>
                      <a:pt x="1209" y="672"/>
                    </a:lnTo>
                    <a:lnTo>
                      <a:pt x="1230" y="670"/>
                    </a:lnTo>
                    <a:lnTo>
                      <a:pt x="1250" y="668"/>
                    </a:lnTo>
                    <a:lnTo>
                      <a:pt x="1269" y="665"/>
                    </a:lnTo>
                    <a:lnTo>
                      <a:pt x="1290" y="662"/>
                    </a:lnTo>
                    <a:lnTo>
                      <a:pt x="1308" y="658"/>
                    </a:lnTo>
                    <a:lnTo>
                      <a:pt x="1327" y="654"/>
                    </a:lnTo>
                    <a:lnTo>
                      <a:pt x="1346" y="649"/>
                    </a:lnTo>
                    <a:lnTo>
                      <a:pt x="1364" y="644"/>
                    </a:lnTo>
                    <a:lnTo>
                      <a:pt x="1381" y="639"/>
                    </a:lnTo>
                    <a:lnTo>
                      <a:pt x="1397" y="633"/>
                    </a:lnTo>
                    <a:lnTo>
                      <a:pt x="1413" y="627"/>
                    </a:lnTo>
                    <a:lnTo>
                      <a:pt x="1427" y="621"/>
                    </a:lnTo>
                    <a:lnTo>
                      <a:pt x="1441" y="614"/>
                    </a:lnTo>
                    <a:lnTo>
                      <a:pt x="1454" y="606"/>
                    </a:lnTo>
                    <a:lnTo>
                      <a:pt x="1465" y="598"/>
                    </a:lnTo>
                    <a:lnTo>
                      <a:pt x="1476" y="590"/>
                    </a:lnTo>
                    <a:lnTo>
                      <a:pt x="1488" y="583"/>
                    </a:lnTo>
                    <a:lnTo>
                      <a:pt x="1502" y="576"/>
                    </a:lnTo>
                    <a:lnTo>
                      <a:pt x="1515" y="568"/>
                    </a:lnTo>
                    <a:lnTo>
                      <a:pt x="1530" y="562"/>
                    </a:lnTo>
                    <a:lnTo>
                      <a:pt x="1544" y="557"/>
                    </a:lnTo>
                    <a:lnTo>
                      <a:pt x="1560" y="552"/>
                    </a:lnTo>
                    <a:lnTo>
                      <a:pt x="1576" y="549"/>
                    </a:lnTo>
                    <a:lnTo>
                      <a:pt x="1593" y="546"/>
                    </a:lnTo>
                    <a:lnTo>
                      <a:pt x="1610" y="544"/>
                    </a:lnTo>
                    <a:lnTo>
                      <a:pt x="1627" y="543"/>
                    </a:lnTo>
                    <a:lnTo>
                      <a:pt x="1645" y="543"/>
                    </a:lnTo>
                    <a:lnTo>
                      <a:pt x="1664" y="545"/>
                    </a:lnTo>
                    <a:lnTo>
                      <a:pt x="1682" y="548"/>
                    </a:lnTo>
                    <a:lnTo>
                      <a:pt x="1700" y="552"/>
                    </a:lnTo>
                    <a:lnTo>
                      <a:pt x="1720" y="558"/>
                    </a:lnTo>
                    <a:lnTo>
                      <a:pt x="1740" y="566"/>
                    </a:lnTo>
                    <a:lnTo>
                      <a:pt x="1762" y="576"/>
                    </a:lnTo>
                    <a:lnTo>
                      <a:pt x="1787" y="588"/>
                    </a:lnTo>
                    <a:lnTo>
                      <a:pt x="1811" y="602"/>
                    </a:lnTo>
                    <a:lnTo>
                      <a:pt x="1838" y="619"/>
                    </a:lnTo>
                    <a:lnTo>
                      <a:pt x="1863" y="637"/>
                    </a:lnTo>
                    <a:lnTo>
                      <a:pt x="1888" y="658"/>
                    </a:lnTo>
                    <a:lnTo>
                      <a:pt x="1912" y="679"/>
                    </a:lnTo>
                    <a:lnTo>
                      <a:pt x="1935" y="703"/>
                    </a:lnTo>
                    <a:lnTo>
                      <a:pt x="1955" y="728"/>
                    </a:lnTo>
                    <a:lnTo>
                      <a:pt x="1973" y="756"/>
                    </a:lnTo>
                    <a:lnTo>
                      <a:pt x="1987" y="785"/>
                    </a:lnTo>
                    <a:lnTo>
                      <a:pt x="1997" y="815"/>
                    </a:lnTo>
                    <a:lnTo>
                      <a:pt x="2003" y="847"/>
                    </a:lnTo>
                    <a:lnTo>
                      <a:pt x="2004" y="880"/>
                    </a:lnTo>
                    <a:lnTo>
                      <a:pt x="2001" y="915"/>
                    </a:lnTo>
                    <a:lnTo>
                      <a:pt x="1986" y="979"/>
                    </a:lnTo>
                    <a:lnTo>
                      <a:pt x="1973" y="1034"/>
                    </a:lnTo>
                    <a:lnTo>
                      <a:pt x="1959" y="1079"/>
                    </a:lnTo>
                    <a:lnTo>
                      <a:pt x="1950" y="1116"/>
                    </a:lnTo>
                    <a:lnTo>
                      <a:pt x="1941" y="1146"/>
                    </a:lnTo>
                    <a:lnTo>
                      <a:pt x="1935" y="1170"/>
                    </a:lnTo>
                    <a:lnTo>
                      <a:pt x="1934" y="1192"/>
                    </a:lnTo>
                    <a:lnTo>
                      <a:pt x="1937" y="1209"/>
                    </a:lnTo>
                    <a:lnTo>
                      <a:pt x="1944" y="1228"/>
                    </a:lnTo>
                    <a:lnTo>
                      <a:pt x="1950" y="1248"/>
                    </a:lnTo>
                    <a:lnTo>
                      <a:pt x="1956" y="1271"/>
                    </a:lnTo>
                    <a:lnTo>
                      <a:pt x="1958" y="1293"/>
                    </a:lnTo>
                    <a:lnTo>
                      <a:pt x="1959" y="1317"/>
                    </a:lnTo>
                    <a:lnTo>
                      <a:pt x="1955" y="1338"/>
                    </a:lnTo>
                    <a:lnTo>
                      <a:pt x="1946" y="1358"/>
                    </a:lnTo>
                    <a:lnTo>
                      <a:pt x="1931" y="1374"/>
                    </a:lnTo>
                    <a:lnTo>
                      <a:pt x="1916" y="1395"/>
                    </a:lnTo>
                    <a:lnTo>
                      <a:pt x="1905" y="1423"/>
                    </a:lnTo>
                    <a:lnTo>
                      <a:pt x="1896" y="1458"/>
                    </a:lnTo>
                    <a:lnTo>
                      <a:pt x="1890" y="1497"/>
                    </a:lnTo>
                    <a:lnTo>
                      <a:pt x="1886" y="1536"/>
                    </a:lnTo>
                    <a:lnTo>
                      <a:pt x="1884" y="1574"/>
                    </a:lnTo>
                    <a:lnTo>
                      <a:pt x="1881" y="1607"/>
                    </a:lnTo>
                    <a:lnTo>
                      <a:pt x="1878" y="1632"/>
                    </a:lnTo>
                    <a:lnTo>
                      <a:pt x="1878" y="1634"/>
                    </a:lnTo>
                    <a:lnTo>
                      <a:pt x="1877" y="1639"/>
                    </a:lnTo>
                    <a:lnTo>
                      <a:pt x="1874" y="1646"/>
                    </a:lnTo>
                    <a:lnTo>
                      <a:pt x="1872" y="1655"/>
                    </a:lnTo>
                    <a:lnTo>
                      <a:pt x="1867" y="1664"/>
                    </a:lnTo>
                    <a:lnTo>
                      <a:pt x="1861" y="1672"/>
                    </a:lnTo>
                    <a:lnTo>
                      <a:pt x="1852" y="1681"/>
                    </a:lnTo>
                    <a:lnTo>
                      <a:pt x="1841" y="1687"/>
                    </a:lnTo>
                    <a:lnTo>
                      <a:pt x="1838" y="1693"/>
                    </a:lnTo>
                    <a:lnTo>
                      <a:pt x="1830" y="1710"/>
                    </a:lnTo>
                    <a:lnTo>
                      <a:pt x="1824" y="1736"/>
                    </a:lnTo>
                    <a:lnTo>
                      <a:pt x="1825" y="1768"/>
                    </a:lnTo>
                    <a:lnTo>
                      <a:pt x="1819" y="1769"/>
                    </a:lnTo>
                    <a:lnTo>
                      <a:pt x="1805" y="1770"/>
                    </a:lnTo>
                    <a:lnTo>
                      <a:pt x="1783" y="1771"/>
                    </a:lnTo>
                    <a:lnTo>
                      <a:pt x="1758" y="1770"/>
                    </a:lnTo>
                    <a:lnTo>
                      <a:pt x="1735" y="1769"/>
                    </a:lnTo>
                    <a:lnTo>
                      <a:pt x="1717" y="1765"/>
                    </a:lnTo>
                    <a:lnTo>
                      <a:pt x="1706" y="1756"/>
                    </a:lnTo>
                    <a:lnTo>
                      <a:pt x="1706" y="1745"/>
                    </a:lnTo>
                    <a:lnTo>
                      <a:pt x="1715" y="1733"/>
                    </a:lnTo>
                    <a:lnTo>
                      <a:pt x="1724" y="1722"/>
                    </a:lnTo>
                    <a:lnTo>
                      <a:pt x="1734" y="1712"/>
                    </a:lnTo>
                    <a:lnTo>
                      <a:pt x="1745" y="1704"/>
                    </a:lnTo>
                    <a:lnTo>
                      <a:pt x="1754" y="1696"/>
                    </a:lnTo>
                    <a:lnTo>
                      <a:pt x="1761" y="1688"/>
                    </a:lnTo>
                    <a:lnTo>
                      <a:pt x="1766" y="1681"/>
                    </a:lnTo>
                    <a:lnTo>
                      <a:pt x="1766" y="1671"/>
                    </a:lnTo>
                    <a:lnTo>
                      <a:pt x="1762" y="1658"/>
                    </a:lnTo>
                    <a:lnTo>
                      <a:pt x="1760" y="1649"/>
                    </a:lnTo>
                    <a:lnTo>
                      <a:pt x="1765" y="1635"/>
                    </a:lnTo>
                    <a:lnTo>
                      <a:pt x="1782" y="1610"/>
                    </a:lnTo>
                    <a:lnTo>
                      <a:pt x="1794" y="1591"/>
                    </a:lnTo>
                    <a:lnTo>
                      <a:pt x="1807" y="1570"/>
                    </a:lnTo>
                    <a:lnTo>
                      <a:pt x="1821" y="1547"/>
                    </a:lnTo>
                    <a:lnTo>
                      <a:pt x="1833" y="1522"/>
                    </a:lnTo>
                    <a:lnTo>
                      <a:pt x="1845" y="1496"/>
                    </a:lnTo>
                    <a:lnTo>
                      <a:pt x="1855" y="1468"/>
                    </a:lnTo>
                    <a:lnTo>
                      <a:pt x="1862" y="1440"/>
                    </a:lnTo>
                    <a:lnTo>
                      <a:pt x="1868" y="1410"/>
                    </a:lnTo>
                    <a:lnTo>
                      <a:pt x="1871" y="1384"/>
                    </a:lnTo>
                    <a:lnTo>
                      <a:pt x="1872" y="1367"/>
                    </a:lnTo>
                    <a:lnTo>
                      <a:pt x="1869" y="1355"/>
                    </a:lnTo>
                    <a:lnTo>
                      <a:pt x="1866" y="1347"/>
                    </a:lnTo>
                    <a:lnTo>
                      <a:pt x="1860" y="1342"/>
                    </a:lnTo>
                    <a:lnTo>
                      <a:pt x="1852" y="1338"/>
                    </a:lnTo>
                    <a:lnTo>
                      <a:pt x="1843" y="1333"/>
                    </a:lnTo>
                    <a:lnTo>
                      <a:pt x="1832" y="1325"/>
                    </a:lnTo>
                    <a:lnTo>
                      <a:pt x="1817" y="1313"/>
                    </a:lnTo>
                    <a:lnTo>
                      <a:pt x="1801" y="1297"/>
                    </a:lnTo>
                    <a:lnTo>
                      <a:pt x="1783" y="1280"/>
                    </a:lnTo>
                    <a:lnTo>
                      <a:pt x="1763" y="1259"/>
                    </a:lnTo>
                    <a:lnTo>
                      <a:pt x="1746" y="1239"/>
                    </a:lnTo>
                    <a:lnTo>
                      <a:pt x="1729" y="1218"/>
                    </a:lnTo>
                    <a:lnTo>
                      <a:pt x="1717" y="1198"/>
                    </a:lnTo>
                    <a:lnTo>
                      <a:pt x="1709" y="1178"/>
                    </a:lnTo>
                    <a:lnTo>
                      <a:pt x="1698" y="1142"/>
                    </a:lnTo>
                    <a:lnTo>
                      <a:pt x="1690" y="1113"/>
                    </a:lnTo>
                    <a:lnTo>
                      <a:pt x="1684" y="1092"/>
                    </a:lnTo>
                    <a:lnTo>
                      <a:pt x="1683" y="1084"/>
                    </a:lnTo>
                    <a:lnTo>
                      <a:pt x="1618" y="1173"/>
                    </a:lnTo>
                    <a:lnTo>
                      <a:pt x="1621" y="1177"/>
                    </a:lnTo>
                    <a:lnTo>
                      <a:pt x="1627" y="1188"/>
                    </a:lnTo>
                    <a:lnTo>
                      <a:pt x="1636" y="1202"/>
                    </a:lnTo>
                    <a:lnTo>
                      <a:pt x="1644" y="1220"/>
                    </a:lnTo>
                    <a:lnTo>
                      <a:pt x="1650" y="1240"/>
                    </a:lnTo>
                    <a:lnTo>
                      <a:pt x="1655" y="1260"/>
                    </a:lnTo>
                    <a:lnTo>
                      <a:pt x="1654" y="1279"/>
                    </a:lnTo>
                    <a:lnTo>
                      <a:pt x="1645" y="1294"/>
                    </a:lnTo>
                    <a:lnTo>
                      <a:pt x="1631" y="1313"/>
                    </a:lnTo>
                    <a:lnTo>
                      <a:pt x="1610" y="1339"/>
                    </a:lnTo>
                    <a:lnTo>
                      <a:pt x="1587" y="1372"/>
                    </a:lnTo>
                    <a:lnTo>
                      <a:pt x="1562" y="1410"/>
                    </a:lnTo>
                    <a:lnTo>
                      <a:pt x="1541" y="1451"/>
                    </a:lnTo>
                    <a:lnTo>
                      <a:pt x="1521" y="1492"/>
                    </a:lnTo>
                    <a:lnTo>
                      <a:pt x="1508" y="1532"/>
                    </a:lnTo>
                    <a:lnTo>
                      <a:pt x="1503" y="1570"/>
                    </a:lnTo>
                    <a:lnTo>
                      <a:pt x="1449" y="1614"/>
                    </a:lnTo>
                    <a:lnTo>
                      <a:pt x="1449" y="1617"/>
                    </a:lnTo>
                    <a:lnTo>
                      <a:pt x="1447" y="1625"/>
                    </a:lnTo>
                    <a:lnTo>
                      <a:pt x="1444" y="1636"/>
                    </a:lnTo>
                    <a:lnTo>
                      <a:pt x="1439" y="1651"/>
                    </a:lnTo>
                    <a:lnTo>
                      <a:pt x="1433" y="1665"/>
                    </a:lnTo>
                    <a:lnTo>
                      <a:pt x="1425" y="1680"/>
                    </a:lnTo>
                    <a:lnTo>
                      <a:pt x="1414" y="1692"/>
                    </a:lnTo>
                    <a:lnTo>
                      <a:pt x="1402" y="1700"/>
                    </a:lnTo>
                    <a:lnTo>
                      <a:pt x="1386" y="1705"/>
                    </a:lnTo>
                    <a:lnTo>
                      <a:pt x="1370" y="1706"/>
                    </a:lnTo>
                    <a:lnTo>
                      <a:pt x="1353" y="1705"/>
                    </a:lnTo>
                    <a:lnTo>
                      <a:pt x="1340" y="1700"/>
                    </a:lnTo>
                    <a:lnTo>
                      <a:pt x="1329" y="1692"/>
                    </a:lnTo>
                    <a:lnTo>
                      <a:pt x="1323" y="1683"/>
                    </a:lnTo>
                    <a:lnTo>
                      <a:pt x="1324" y="1670"/>
                    </a:lnTo>
                    <a:lnTo>
                      <a:pt x="1332" y="1656"/>
                    </a:lnTo>
                    <a:lnTo>
                      <a:pt x="1347" y="1643"/>
                    </a:lnTo>
                    <a:lnTo>
                      <a:pt x="1362" y="1631"/>
                    </a:lnTo>
                    <a:lnTo>
                      <a:pt x="1376" y="1622"/>
                    </a:lnTo>
                    <a:lnTo>
                      <a:pt x="1388" y="1615"/>
                    </a:lnTo>
                    <a:lnTo>
                      <a:pt x="1399" y="1608"/>
                    </a:lnTo>
                    <a:lnTo>
                      <a:pt x="1408" y="1601"/>
                    </a:lnTo>
                    <a:lnTo>
                      <a:pt x="1411" y="1593"/>
                    </a:lnTo>
                    <a:lnTo>
                      <a:pt x="1411" y="1584"/>
                    </a:lnTo>
                    <a:lnTo>
                      <a:pt x="1410" y="1575"/>
                    </a:lnTo>
                    <a:lnTo>
                      <a:pt x="1411" y="1566"/>
                    </a:lnTo>
                    <a:lnTo>
                      <a:pt x="1414" y="1558"/>
                    </a:lnTo>
                    <a:lnTo>
                      <a:pt x="1418" y="1549"/>
                    </a:lnTo>
                    <a:lnTo>
                      <a:pt x="1424" y="1541"/>
                    </a:lnTo>
                    <a:lnTo>
                      <a:pt x="1431" y="1533"/>
                    </a:lnTo>
                    <a:lnTo>
                      <a:pt x="1439" y="1526"/>
                    </a:lnTo>
                    <a:lnTo>
                      <a:pt x="1449" y="1518"/>
                    </a:lnTo>
                    <a:lnTo>
                      <a:pt x="1460" y="1508"/>
                    </a:lnTo>
                    <a:lnTo>
                      <a:pt x="1470" y="1497"/>
                    </a:lnTo>
                    <a:lnTo>
                      <a:pt x="1481" y="1484"/>
                    </a:lnTo>
                    <a:lnTo>
                      <a:pt x="1492" y="1468"/>
                    </a:lnTo>
                    <a:lnTo>
                      <a:pt x="1502" y="1452"/>
                    </a:lnTo>
                    <a:lnTo>
                      <a:pt x="1509" y="1435"/>
                    </a:lnTo>
                    <a:lnTo>
                      <a:pt x="1515" y="1416"/>
                    </a:lnTo>
                    <a:lnTo>
                      <a:pt x="1519" y="1397"/>
                    </a:lnTo>
                    <a:lnTo>
                      <a:pt x="1519" y="1356"/>
                    </a:lnTo>
                    <a:lnTo>
                      <a:pt x="1513" y="1319"/>
                    </a:lnTo>
                    <a:lnTo>
                      <a:pt x="1505" y="1291"/>
                    </a:lnTo>
                    <a:lnTo>
                      <a:pt x="1502" y="1281"/>
                    </a:lnTo>
                    <a:lnTo>
                      <a:pt x="1499" y="1282"/>
                    </a:lnTo>
                    <a:lnTo>
                      <a:pt x="1493" y="1283"/>
                    </a:lnTo>
                    <a:lnTo>
                      <a:pt x="1485" y="1286"/>
                    </a:lnTo>
                    <a:lnTo>
                      <a:pt x="1471" y="1289"/>
                    </a:lnTo>
                    <a:lnTo>
                      <a:pt x="1455" y="1292"/>
                    </a:lnTo>
                    <a:lnTo>
                      <a:pt x="1437" y="1296"/>
                    </a:lnTo>
                    <a:lnTo>
                      <a:pt x="1415" y="1299"/>
                    </a:lnTo>
                    <a:lnTo>
                      <a:pt x="1392" y="1303"/>
                    </a:lnTo>
                    <a:lnTo>
                      <a:pt x="1368" y="1306"/>
                    </a:lnTo>
                    <a:lnTo>
                      <a:pt x="1341" y="1308"/>
                    </a:lnTo>
                    <a:lnTo>
                      <a:pt x="1314" y="1311"/>
                    </a:lnTo>
                    <a:lnTo>
                      <a:pt x="1285" y="1311"/>
                    </a:lnTo>
                    <a:lnTo>
                      <a:pt x="1257" y="1310"/>
                    </a:lnTo>
                    <a:lnTo>
                      <a:pt x="1228" y="1307"/>
                    </a:lnTo>
                    <a:lnTo>
                      <a:pt x="1198" y="1304"/>
                    </a:lnTo>
                    <a:lnTo>
                      <a:pt x="1169" y="1298"/>
                    </a:lnTo>
                    <a:lnTo>
                      <a:pt x="1166" y="1301"/>
                    </a:lnTo>
                    <a:lnTo>
                      <a:pt x="1157" y="1312"/>
                    </a:lnTo>
                    <a:lnTo>
                      <a:pt x="1144" y="1327"/>
                    </a:lnTo>
                    <a:lnTo>
                      <a:pt x="1129" y="1348"/>
                    </a:lnTo>
                    <a:lnTo>
                      <a:pt x="1113" y="1374"/>
                    </a:lnTo>
                    <a:lnTo>
                      <a:pt x="1100" y="1404"/>
                    </a:lnTo>
                    <a:lnTo>
                      <a:pt x="1089" y="1437"/>
                    </a:lnTo>
                    <a:lnTo>
                      <a:pt x="1084" y="1472"/>
                    </a:lnTo>
                    <a:lnTo>
                      <a:pt x="1080" y="1530"/>
                    </a:lnTo>
                    <a:lnTo>
                      <a:pt x="1077" y="1565"/>
                    </a:lnTo>
                    <a:lnTo>
                      <a:pt x="1069" y="1588"/>
                    </a:lnTo>
                    <a:lnTo>
                      <a:pt x="1057" y="1615"/>
                    </a:lnTo>
                    <a:lnTo>
                      <a:pt x="1047" y="1648"/>
                    </a:lnTo>
                    <a:lnTo>
                      <a:pt x="1045" y="1680"/>
                    </a:lnTo>
                    <a:lnTo>
                      <a:pt x="1050" y="1710"/>
                    </a:lnTo>
                    <a:lnTo>
                      <a:pt x="1063" y="1736"/>
                    </a:lnTo>
                    <a:lnTo>
                      <a:pt x="1069" y="1747"/>
                    </a:lnTo>
                    <a:lnTo>
                      <a:pt x="1072" y="1759"/>
                    </a:lnTo>
                    <a:lnTo>
                      <a:pt x="1072" y="1770"/>
                    </a:lnTo>
                    <a:lnTo>
                      <a:pt x="1069" y="1781"/>
                    </a:lnTo>
                    <a:lnTo>
                      <a:pt x="1066" y="1790"/>
                    </a:lnTo>
                    <a:lnTo>
                      <a:pt x="1060" y="1800"/>
                    </a:lnTo>
                    <a:lnTo>
                      <a:pt x="1054" y="1809"/>
                    </a:lnTo>
                    <a:lnTo>
                      <a:pt x="1047" y="1817"/>
                    </a:lnTo>
                    <a:lnTo>
                      <a:pt x="1039" y="1833"/>
                    </a:lnTo>
                    <a:lnTo>
                      <a:pt x="1035" y="1851"/>
                    </a:lnTo>
                    <a:lnTo>
                      <a:pt x="1035" y="1865"/>
                    </a:lnTo>
                    <a:lnTo>
                      <a:pt x="1036" y="1870"/>
                    </a:lnTo>
                    <a:lnTo>
                      <a:pt x="1036" y="1872"/>
                    </a:lnTo>
                    <a:lnTo>
                      <a:pt x="1035" y="1877"/>
                    </a:lnTo>
                    <a:lnTo>
                      <a:pt x="1033" y="1884"/>
                    </a:lnTo>
                    <a:lnTo>
                      <a:pt x="1030" y="1894"/>
                    </a:lnTo>
                    <a:lnTo>
                      <a:pt x="1025" y="1903"/>
                    </a:lnTo>
                    <a:lnTo>
                      <a:pt x="1019" y="1911"/>
                    </a:lnTo>
                    <a:lnTo>
                      <a:pt x="1011" y="1918"/>
                    </a:lnTo>
                    <a:lnTo>
                      <a:pt x="1000" y="1923"/>
                    </a:lnTo>
                    <a:lnTo>
                      <a:pt x="985" y="1925"/>
                    </a:lnTo>
                    <a:lnTo>
                      <a:pt x="968" y="1927"/>
                    </a:lnTo>
                    <a:lnTo>
                      <a:pt x="950" y="1924"/>
                    </a:lnTo>
                    <a:lnTo>
                      <a:pt x="934" y="1920"/>
                    </a:lnTo>
                    <a:lnTo>
                      <a:pt x="923" y="1914"/>
                    </a:lnTo>
                    <a:lnTo>
                      <a:pt x="918" y="1904"/>
                    </a:lnTo>
                    <a:lnTo>
                      <a:pt x="924" y="1891"/>
                    </a:lnTo>
                    <a:lnTo>
                      <a:pt x="941" y="1874"/>
                    </a:lnTo>
                    <a:lnTo>
                      <a:pt x="961" y="1857"/>
                    </a:lnTo>
                    <a:lnTo>
                      <a:pt x="973" y="1839"/>
                    </a:lnTo>
                    <a:lnTo>
                      <a:pt x="979" y="1825"/>
                    </a:lnTo>
                    <a:lnTo>
                      <a:pt x="982" y="1812"/>
                    </a:lnTo>
                    <a:lnTo>
                      <a:pt x="980" y="1801"/>
                    </a:lnTo>
                    <a:lnTo>
                      <a:pt x="978" y="1794"/>
                    </a:lnTo>
                    <a:lnTo>
                      <a:pt x="976" y="1789"/>
                    </a:lnTo>
                    <a:lnTo>
                      <a:pt x="974" y="1787"/>
                    </a:lnTo>
                    <a:lnTo>
                      <a:pt x="974" y="1780"/>
                    </a:lnTo>
                    <a:lnTo>
                      <a:pt x="974" y="1763"/>
                    </a:lnTo>
                    <a:lnTo>
                      <a:pt x="980" y="1740"/>
                    </a:lnTo>
                    <a:lnTo>
                      <a:pt x="994" y="1718"/>
                    </a:lnTo>
                    <a:lnTo>
                      <a:pt x="1002" y="1707"/>
                    </a:lnTo>
                    <a:lnTo>
                      <a:pt x="1011" y="1694"/>
                    </a:lnTo>
                    <a:lnTo>
                      <a:pt x="1016" y="1678"/>
                    </a:lnTo>
                    <a:lnTo>
                      <a:pt x="1021" y="1662"/>
                    </a:lnTo>
                    <a:lnTo>
                      <a:pt x="1023" y="1647"/>
                    </a:lnTo>
                    <a:lnTo>
                      <a:pt x="1023" y="1631"/>
                    </a:lnTo>
                    <a:lnTo>
                      <a:pt x="1021" y="1618"/>
                    </a:lnTo>
                    <a:lnTo>
                      <a:pt x="1016" y="1607"/>
                    </a:lnTo>
                    <a:lnTo>
                      <a:pt x="1008" y="1596"/>
                    </a:lnTo>
                    <a:lnTo>
                      <a:pt x="1000" y="1586"/>
                    </a:lnTo>
                    <a:lnTo>
                      <a:pt x="991" y="1576"/>
                    </a:lnTo>
                    <a:lnTo>
                      <a:pt x="983" y="1565"/>
                    </a:lnTo>
                    <a:lnTo>
                      <a:pt x="977" y="1552"/>
                    </a:lnTo>
                    <a:lnTo>
                      <a:pt x="973" y="1540"/>
                    </a:lnTo>
                    <a:lnTo>
                      <a:pt x="973" y="1527"/>
                    </a:lnTo>
                    <a:lnTo>
                      <a:pt x="978" y="1512"/>
                    </a:lnTo>
                    <a:lnTo>
                      <a:pt x="985" y="1497"/>
                    </a:lnTo>
                    <a:lnTo>
                      <a:pt x="993" y="1482"/>
                    </a:lnTo>
                    <a:lnTo>
                      <a:pt x="999" y="1466"/>
                    </a:lnTo>
                    <a:lnTo>
                      <a:pt x="1004" y="1450"/>
                    </a:lnTo>
                    <a:lnTo>
                      <a:pt x="1006" y="1434"/>
                    </a:lnTo>
                    <a:lnTo>
                      <a:pt x="1006" y="1418"/>
                    </a:lnTo>
                    <a:lnTo>
                      <a:pt x="1005" y="1403"/>
                    </a:lnTo>
                    <a:lnTo>
                      <a:pt x="1000" y="1387"/>
                    </a:lnTo>
                    <a:lnTo>
                      <a:pt x="993" y="1374"/>
                    </a:lnTo>
                    <a:lnTo>
                      <a:pt x="983" y="1363"/>
                    </a:lnTo>
                    <a:lnTo>
                      <a:pt x="973" y="1354"/>
                    </a:lnTo>
                    <a:lnTo>
                      <a:pt x="962" y="1346"/>
                    </a:lnTo>
                    <a:lnTo>
                      <a:pt x="952" y="1341"/>
                    </a:lnTo>
                    <a:lnTo>
                      <a:pt x="945" y="1337"/>
                    </a:lnTo>
                    <a:lnTo>
                      <a:pt x="940" y="1336"/>
                    </a:lnTo>
                    <a:lnTo>
                      <a:pt x="938" y="1335"/>
                    </a:lnTo>
                    <a:lnTo>
                      <a:pt x="856" y="1307"/>
                    </a:lnTo>
                    <a:lnTo>
                      <a:pt x="853" y="1317"/>
                    </a:lnTo>
                    <a:lnTo>
                      <a:pt x="848" y="1341"/>
                    </a:lnTo>
                    <a:lnTo>
                      <a:pt x="845" y="1377"/>
                    </a:lnTo>
                    <a:lnTo>
                      <a:pt x="851" y="1419"/>
                    </a:lnTo>
                    <a:lnTo>
                      <a:pt x="857" y="1439"/>
                    </a:lnTo>
                    <a:lnTo>
                      <a:pt x="864" y="1454"/>
                    </a:lnTo>
                    <a:lnTo>
                      <a:pt x="870" y="1466"/>
                    </a:lnTo>
                    <a:lnTo>
                      <a:pt x="875" y="1477"/>
                    </a:lnTo>
                    <a:lnTo>
                      <a:pt x="879" y="1486"/>
                    </a:lnTo>
                    <a:lnTo>
                      <a:pt x="882" y="1495"/>
                    </a:lnTo>
                    <a:lnTo>
                      <a:pt x="884" y="1505"/>
                    </a:lnTo>
                    <a:lnTo>
                      <a:pt x="883" y="1518"/>
                    </a:lnTo>
                    <a:lnTo>
                      <a:pt x="882" y="1544"/>
                    </a:lnTo>
                    <a:lnTo>
                      <a:pt x="885" y="1574"/>
                    </a:lnTo>
                    <a:lnTo>
                      <a:pt x="890" y="1606"/>
                    </a:lnTo>
                    <a:lnTo>
                      <a:pt x="893" y="1643"/>
                    </a:lnTo>
                    <a:lnTo>
                      <a:pt x="896" y="1676"/>
                    </a:lnTo>
                    <a:lnTo>
                      <a:pt x="901" y="1703"/>
                    </a:lnTo>
                    <a:lnTo>
                      <a:pt x="900" y="1726"/>
                    </a:lnTo>
                    <a:lnTo>
                      <a:pt x="888" y="1749"/>
                    </a:lnTo>
                    <a:lnTo>
                      <a:pt x="872" y="1776"/>
                    </a:lnTo>
                    <a:lnTo>
                      <a:pt x="864" y="1800"/>
                    </a:lnTo>
                    <a:lnTo>
                      <a:pt x="860" y="1820"/>
                    </a:lnTo>
                    <a:lnTo>
                      <a:pt x="859" y="1828"/>
                    </a:lnTo>
                    <a:lnTo>
                      <a:pt x="859" y="1829"/>
                    </a:lnTo>
                    <a:lnTo>
                      <a:pt x="857" y="1833"/>
                    </a:lnTo>
                    <a:lnTo>
                      <a:pt x="854" y="1837"/>
                    </a:lnTo>
                    <a:lnTo>
                      <a:pt x="849" y="1841"/>
                    </a:lnTo>
                    <a:lnTo>
                      <a:pt x="842" y="1845"/>
                    </a:lnTo>
                    <a:lnTo>
                      <a:pt x="831" y="1846"/>
                    </a:lnTo>
                    <a:lnTo>
                      <a:pt x="816" y="1845"/>
                    </a:lnTo>
                    <a:lnTo>
                      <a:pt x="798" y="1838"/>
                    </a:lnTo>
                    <a:lnTo>
                      <a:pt x="787" y="1834"/>
                    </a:lnTo>
                    <a:lnTo>
                      <a:pt x="778" y="1829"/>
                    </a:lnTo>
                    <a:lnTo>
                      <a:pt x="772" y="1823"/>
                    </a:lnTo>
                    <a:lnTo>
                      <a:pt x="767" y="1816"/>
                    </a:lnTo>
                    <a:lnTo>
                      <a:pt x="766" y="1809"/>
                    </a:lnTo>
                    <a:lnTo>
                      <a:pt x="769" y="1801"/>
                    </a:lnTo>
                    <a:lnTo>
                      <a:pt x="776" y="1793"/>
                    </a:lnTo>
                    <a:lnTo>
                      <a:pt x="787" y="1785"/>
                    </a:lnTo>
                    <a:lnTo>
                      <a:pt x="800" y="1777"/>
                    </a:lnTo>
                    <a:lnTo>
                      <a:pt x="811" y="1769"/>
                    </a:lnTo>
                    <a:lnTo>
                      <a:pt x="821" y="1761"/>
                    </a:lnTo>
                    <a:lnTo>
                      <a:pt x="828" y="1754"/>
                    </a:lnTo>
                    <a:lnTo>
                      <a:pt x="833" y="1747"/>
                    </a:lnTo>
                    <a:lnTo>
                      <a:pt x="837" y="1740"/>
                    </a:lnTo>
                    <a:lnTo>
                      <a:pt x="837" y="1734"/>
                    </a:lnTo>
                    <a:lnTo>
                      <a:pt x="834" y="1727"/>
                    </a:lnTo>
                    <a:lnTo>
                      <a:pt x="832" y="1710"/>
                    </a:lnTo>
                    <a:lnTo>
                      <a:pt x="834" y="1688"/>
                    </a:lnTo>
                    <a:lnTo>
                      <a:pt x="842" y="1662"/>
                    </a:lnTo>
                    <a:lnTo>
                      <a:pt x="851" y="1633"/>
                    </a:lnTo>
                    <a:lnTo>
                      <a:pt x="854" y="1618"/>
                    </a:lnTo>
                    <a:lnTo>
                      <a:pt x="853" y="1601"/>
                    </a:lnTo>
                    <a:lnTo>
                      <a:pt x="848" y="1583"/>
                    </a:lnTo>
                    <a:lnTo>
                      <a:pt x="842" y="1567"/>
                    </a:lnTo>
                    <a:lnTo>
                      <a:pt x="834" y="1551"/>
                    </a:lnTo>
                    <a:lnTo>
                      <a:pt x="827" y="1540"/>
                    </a:lnTo>
                    <a:lnTo>
                      <a:pt x="823" y="1532"/>
                    </a:lnTo>
                    <a:lnTo>
                      <a:pt x="821" y="1529"/>
                    </a:lnTo>
                    <a:lnTo>
                      <a:pt x="817" y="1521"/>
                    </a:lnTo>
                    <a:lnTo>
                      <a:pt x="809" y="1501"/>
                    </a:lnTo>
                    <a:lnTo>
                      <a:pt x="799" y="1476"/>
                    </a:lnTo>
                    <a:lnTo>
                      <a:pt x="793" y="1450"/>
                    </a:lnTo>
                    <a:lnTo>
                      <a:pt x="790" y="1437"/>
                    </a:lnTo>
                    <a:lnTo>
                      <a:pt x="787" y="1419"/>
                    </a:lnTo>
                    <a:lnTo>
                      <a:pt x="783" y="1400"/>
                    </a:lnTo>
                    <a:lnTo>
                      <a:pt x="778" y="1379"/>
                    </a:lnTo>
                    <a:lnTo>
                      <a:pt x="773" y="1361"/>
                    </a:lnTo>
                    <a:lnTo>
                      <a:pt x="766" y="1343"/>
                    </a:lnTo>
                    <a:lnTo>
                      <a:pt x="759" y="1329"/>
                    </a:lnTo>
                    <a:lnTo>
                      <a:pt x="750" y="1321"/>
                    </a:lnTo>
                    <a:lnTo>
                      <a:pt x="738" y="1313"/>
                    </a:lnTo>
                    <a:lnTo>
                      <a:pt x="722" y="1299"/>
                    </a:lnTo>
                    <a:lnTo>
                      <a:pt x="704" y="1283"/>
                    </a:lnTo>
                    <a:lnTo>
                      <a:pt x="685" y="1265"/>
                    </a:lnTo>
                    <a:lnTo>
                      <a:pt x="668" y="1249"/>
                    </a:lnTo>
                    <a:lnTo>
                      <a:pt x="652" y="1236"/>
                    </a:lnTo>
                    <a:lnTo>
                      <a:pt x="642" y="1226"/>
                    </a:lnTo>
                    <a:lnTo>
                      <a:pt x="638" y="1222"/>
                    </a:lnTo>
                    <a:lnTo>
                      <a:pt x="636" y="1218"/>
                    </a:lnTo>
                    <a:lnTo>
                      <a:pt x="629" y="1208"/>
                    </a:lnTo>
                    <a:lnTo>
                      <a:pt x="618" y="1191"/>
                    </a:lnTo>
                    <a:lnTo>
                      <a:pt x="605" y="1166"/>
                    </a:lnTo>
                    <a:lnTo>
                      <a:pt x="594" y="1135"/>
                    </a:lnTo>
                    <a:lnTo>
                      <a:pt x="585" y="1098"/>
                    </a:lnTo>
                    <a:lnTo>
                      <a:pt x="579" y="1055"/>
                    </a:lnTo>
                    <a:lnTo>
                      <a:pt x="579" y="1007"/>
                    </a:lnTo>
                    <a:lnTo>
                      <a:pt x="582" y="961"/>
                    </a:lnTo>
                    <a:lnTo>
                      <a:pt x="586" y="922"/>
                    </a:lnTo>
                    <a:lnTo>
                      <a:pt x="590" y="890"/>
                    </a:lnTo>
                    <a:lnTo>
                      <a:pt x="591" y="861"/>
                    </a:lnTo>
                    <a:lnTo>
                      <a:pt x="591" y="834"/>
                    </a:lnTo>
                    <a:lnTo>
                      <a:pt x="585" y="805"/>
                    </a:lnTo>
                    <a:lnTo>
                      <a:pt x="575" y="773"/>
                    </a:lnTo>
                    <a:lnTo>
                      <a:pt x="559" y="737"/>
                    </a:lnTo>
                    <a:lnTo>
                      <a:pt x="538" y="699"/>
                    </a:lnTo>
                    <a:lnTo>
                      <a:pt x="517" y="667"/>
                    </a:lnTo>
                    <a:lnTo>
                      <a:pt x="495" y="639"/>
                    </a:lnTo>
                    <a:lnTo>
                      <a:pt x="475" y="616"/>
                    </a:lnTo>
                    <a:lnTo>
                      <a:pt x="458" y="598"/>
                    </a:lnTo>
                    <a:lnTo>
                      <a:pt x="443" y="586"/>
                    </a:lnTo>
                    <a:lnTo>
                      <a:pt x="435" y="578"/>
                    </a:lnTo>
                    <a:lnTo>
                      <a:pt x="431" y="576"/>
                    </a:lnTo>
                    <a:lnTo>
                      <a:pt x="426" y="576"/>
                    </a:lnTo>
                    <a:lnTo>
                      <a:pt x="413" y="576"/>
                    </a:lnTo>
                    <a:lnTo>
                      <a:pt x="395" y="577"/>
                    </a:lnTo>
                    <a:lnTo>
                      <a:pt x="372" y="579"/>
                    </a:lnTo>
                    <a:lnTo>
                      <a:pt x="346" y="583"/>
                    </a:lnTo>
                    <a:lnTo>
                      <a:pt x="322" y="589"/>
                    </a:lnTo>
                    <a:lnTo>
                      <a:pt x="300" y="598"/>
                    </a:lnTo>
                    <a:lnTo>
                      <a:pt x="283" y="612"/>
                    </a:lnTo>
                    <a:lnTo>
                      <a:pt x="271" y="624"/>
                    </a:lnTo>
                    <a:lnTo>
                      <a:pt x="261" y="630"/>
                    </a:lnTo>
                    <a:lnTo>
                      <a:pt x="252" y="633"/>
                    </a:lnTo>
                    <a:lnTo>
                      <a:pt x="244" y="634"/>
                    </a:lnTo>
                    <a:lnTo>
                      <a:pt x="236" y="634"/>
                    </a:lnTo>
                    <a:lnTo>
                      <a:pt x="229" y="634"/>
                    </a:lnTo>
                    <a:lnTo>
                      <a:pt x="219" y="637"/>
                    </a:lnTo>
                    <a:lnTo>
                      <a:pt x="208" y="643"/>
                    </a:lnTo>
                    <a:lnTo>
                      <a:pt x="196" y="652"/>
                    </a:lnTo>
                    <a:lnTo>
                      <a:pt x="184" y="662"/>
                    </a:lnTo>
                    <a:lnTo>
                      <a:pt x="173" y="671"/>
                    </a:lnTo>
                    <a:lnTo>
                      <a:pt x="162" y="680"/>
                    </a:lnTo>
                    <a:lnTo>
                      <a:pt x="154" y="688"/>
                    </a:lnTo>
                    <a:lnTo>
                      <a:pt x="146" y="695"/>
                    </a:lnTo>
                    <a:lnTo>
                      <a:pt x="142" y="699"/>
                    </a:lnTo>
                    <a:lnTo>
                      <a:pt x="140" y="701"/>
                    </a:lnTo>
                    <a:lnTo>
                      <a:pt x="138" y="702"/>
                    </a:lnTo>
                    <a:lnTo>
                      <a:pt x="131" y="705"/>
                    </a:lnTo>
                    <a:lnTo>
                      <a:pt x="118" y="708"/>
                    </a:lnTo>
                    <a:lnTo>
                      <a:pt x="104" y="709"/>
                    </a:lnTo>
                    <a:lnTo>
                      <a:pt x="84" y="708"/>
                    </a:lnTo>
                    <a:lnTo>
                      <a:pt x="64" y="704"/>
                    </a:lnTo>
                    <a:lnTo>
                      <a:pt x="40" y="694"/>
                    </a:lnTo>
                    <a:lnTo>
                      <a:pt x="16" y="676"/>
                    </a:lnTo>
                    <a:close/>
                  </a:path>
                </a:pathLst>
              </a:custGeom>
              <a:solidFill>
                <a:srgbClr val="FFFFFF"/>
              </a:solidFill>
              <a:ln w="9525">
                <a:noFill/>
                <a:round/>
                <a:headEnd/>
                <a:tailEnd/>
              </a:ln>
            </p:spPr>
            <p:txBody>
              <a:bodyPr/>
              <a:lstStyle/>
              <a:p>
                <a:endParaRPr lang="en-US">
                  <a:solidFill>
                    <a:srgbClr val="000000"/>
                  </a:solidFill>
                </a:endParaRPr>
              </a:p>
            </p:txBody>
          </p:sp>
          <p:sp>
            <p:nvSpPr>
              <p:cNvPr id="25620" name="Freeform 299"/>
              <p:cNvSpPr>
                <a:spLocks/>
              </p:cNvSpPr>
              <p:nvPr/>
            </p:nvSpPr>
            <p:spPr bwMode="auto">
              <a:xfrm>
                <a:off x="10055" y="8207"/>
                <a:ext cx="144" cy="82"/>
              </a:xfrm>
              <a:custGeom>
                <a:avLst/>
                <a:gdLst>
                  <a:gd name="T0" fmla="*/ 24 w 144"/>
                  <a:gd name="T1" fmla="*/ 0 h 82"/>
                  <a:gd name="T2" fmla="*/ 26 w 144"/>
                  <a:gd name="T3" fmla="*/ 1 h 82"/>
                  <a:gd name="T4" fmla="*/ 29 w 144"/>
                  <a:gd name="T5" fmla="*/ 3 h 82"/>
                  <a:gd name="T6" fmla="*/ 34 w 144"/>
                  <a:gd name="T7" fmla="*/ 6 h 82"/>
                  <a:gd name="T8" fmla="*/ 40 w 144"/>
                  <a:gd name="T9" fmla="*/ 10 h 82"/>
                  <a:gd name="T10" fmla="*/ 49 w 144"/>
                  <a:gd name="T11" fmla="*/ 14 h 82"/>
                  <a:gd name="T12" fmla="*/ 57 w 144"/>
                  <a:gd name="T13" fmla="*/ 18 h 82"/>
                  <a:gd name="T14" fmla="*/ 67 w 144"/>
                  <a:gd name="T15" fmla="*/ 22 h 82"/>
                  <a:gd name="T16" fmla="*/ 78 w 144"/>
                  <a:gd name="T17" fmla="*/ 24 h 82"/>
                  <a:gd name="T18" fmla="*/ 89 w 144"/>
                  <a:gd name="T19" fmla="*/ 26 h 82"/>
                  <a:gd name="T20" fmla="*/ 97 w 144"/>
                  <a:gd name="T21" fmla="*/ 26 h 82"/>
                  <a:gd name="T22" fmla="*/ 106 w 144"/>
                  <a:gd name="T23" fmla="*/ 25 h 82"/>
                  <a:gd name="T24" fmla="*/ 113 w 144"/>
                  <a:gd name="T25" fmla="*/ 24 h 82"/>
                  <a:gd name="T26" fmla="*/ 121 w 144"/>
                  <a:gd name="T27" fmla="*/ 22 h 82"/>
                  <a:gd name="T28" fmla="*/ 125 w 144"/>
                  <a:gd name="T29" fmla="*/ 20 h 82"/>
                  <a:gd name="T30" fmla="*/ 130 w 144"/>
                  <a:gd name="T31" fmla="*/ 18 h 82"/>
                  <a:gd name="T32" fmla="*/ 134 w 144"/>
                  <a:gd name="T33" fmla="*/ 16 h 82"/>
                  <a:gd name="T34" fmla="*/ 139 w 144"/>
                  <a:gd name="T35" fmla="*/ 16 h 82"/>
                  <a:gd name="T36" fmla="*/ 142 w 144"/>
                  <a:gd name="T37" fmla="*/ 22 h 82"/>
                  <a:gd name="T38" fmla="*/ 144 w 144"/>
                  <a:gd name="T39" fmla="*/ 33 h 82"/>
                  <a:gd name="T40" fmla="*/ 144 w 144"/>
                  <a:gd name="T41" fmla="*/ 44 h 82"/>
                  <a:gd name="T42" fmla="*/ 141 w 144"/>
                  <a:gd name="T43" fmla="*/ 53 h 82"/>
                  <a:gd name="T44" fmla="*/ 135 w 144"/>
                  <a:gd name="T45" fmla="*/ 60 h 82"/>
                  <a:gd name="T46" fmla="*/ 127 w 144"/>
                  <a:gd name="T47" fmla="*/ 66 h 82"/>
                  <a:gd name="T48" fmla="*/ 117 w 144"/>
                  <a:gd name="T49" fmla="*/ 72 h 82"/>
                  <a:gd name="T50" fmla="*/ 111 w 144"/>
                  <a:gd name="T51" fmla="*/ 74 h 82"/>
                  <a:gd name="T52" fmla="*/ 102 w 144"/>
                  <a:gd name="T53" fmla="*/ 77 h 82"/>
                  <a:gd name="T54" fmla="*/ 93 w 144"/>
                  <a:gd name="T55" fmla="*/ 79 h 82"/>
                  <a:gd name="T56" fmla="*/ 82 w 144"/>
                  <a:gd name="T57" fmla="*/ 81 h 82"/>
                  <a:gd name="T58" fmla="*/ 72 w 144"/>
                  <a:gd name="T59" fmla="*/ 82 h 82"/>
                  <a:gd name="T60" fmla="*/ 61 w 144"/>
                  <a:gd name="T61" fmla="*/ 82 h 82"/>
                  <a:gd name="T62" fmla="*/ 51 w 144"/>
                  <a:gd name="T63" fmla="*/ 81 h 82"/>
                  <a:gd name="T64" fmla="*/ 43 w 144"/>
                  <a:gd name="T65" fmla="*/ 79 h 82"/>
                  <a:gd name="T66" fmla="*/ 34 w 144"/>
                  <a:gd name="T67" fmla="*/ 76 h 82"/>
                  <a:gd name="T68" fmla="*/ 27 w 144"/>
                  <a:gd name="T69" fmla="*/ 73 h 82"/>
                  <a:gd name="T70" fmla="*/ 18 w 144"/>
                  <a:gd name="T71" fmla="*/ 70 h 82"/>
                  <a:gd name="T72" fmla="*/ 12 w 144"/>
                  <a:gd name="T73" fmla="*/ 65 h 82"/>
                  <a:gd name="T74" fmla="*/ 6 w 144"/>
                  <a:gd name="T75" fmla="*/ 61 h 82"/>
                  <a:gd name="T76" fmla="*/ 2 w 144"/>
                  <a:gd name="T77" fmla="*/ 56 h 82"/>
                  <a:gd name="T78" fmla="*/ 0 w 144"/>
                  <a:gd name="T79" fmla="*/ 51 h 82"/>
                  <a:gd name="T80" fmla="*/ 0 w 144"/>
                  <a:gd name="T81" fmla="*/ 45 h 82"/>
                  <a:gd name="T82" fmla="*/ 5 w 144"/>
                  <a:gd name="T83" fmla="*/ 31 h 82"/>
                  <a:gd name="T84" fmla="*/ 13 w 144"/>
                  <a:gd name="T85" fmla="*/ 16 h 82"/>
                  <a:gd name="T86" fmla="*/ 21 w 144"/>
                  <a:gd name="T87" fmla="*/ 5 h 82"/>
                  <a:gd name="T88" fmla="*/ 24 w 144"/>
                  <a:gd name="T89" fmla="*/ 0 h 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82"/>
                  <a:gd name="T137" fmla="*/ 144 w 144"/>
                  <a:gd name="T138" fmla="*/ 82 h 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82">
                    <a:moveTo>
                      <a:pt x="24" y="0"/>
                    </a:moveTo>
                    <a:lnTo>
                      <a:pt x="26" y="1"/>
                    </a:lnTo>
                    <a:lnTo>
                      <a:pt x="29" y="3"/>
                    </a:lnTo>
                    <a:lnTo>
                      <a:pt x="34" y="6"/>
                    </a:lnTo>
                    <a:lnTo>
                      <a:pt x="40" y="10"/>
                    </a:lnTo>
                    <a:lnTo>
                      <a:pt x="49" y="14"/>
                    </a:lnTo>
                    <a:lnTo>
                      <a:pt x="57" y="18"/>
                    </a:lnTo>
                    <a:lnTo>
                      <a:pt x="67" y="22"/>
                    </a:lnTo>
                    <a:lnTo>
                      <a:pt x="78" y="24"/>
                    </a:lnTo>
                    <a:lnTo>
                      <a:pt x="89" y="26"/>
                    </a:lnTo>
                    <a:lnTo>
                      <a:pt x="97" y="26"/>
                    </a:lnTo>
                    <a:lnTo>
                      <a:pt x="106" y="25"/>
                    </a:lnTo>
                    <a:lnTo>
                      <a:pt x="113" y="24"/>
                    </a:lnTo>
                    <a:lnTo>
                      <a:pt x="121" y="22"/>
                    </a:lnTo>
                    <a:lnTo>
                      <a:pt x="125" y="20"/>
                    </a:lnTo>
                    <a:lnTo>
                      <a:pt x="130" y="18"/>
                    </a:lnTo>
                    <a:lnTo>
                      <a:pt x="134" y="16"/>
                    </a:lnTo>
                    <a:lnTo>
                      <a:pt x="139" y="16"/>
                    </a:lnTo>
                    <a:lnTo>
                      <a:pt x="142" y="22"/>
                    </a:lnTo>
                    <a:lnTo>
                      <a:pt x="144" y="33"/>
                    </a:lnTo>
                    <a:lnTo>
                      <a:pt x="144" y="44"/>
                    </a:lnTo>
                    <a:lnTo>
                      <a:pt x="141" y="53"/>
                    </a:lnTo>
                    <a:lnTo>
                      <a:pt x="135" y="60"/>
                    </a:lnTo>
                    <a:lnTo>
                      <a:pt x="127" y="66"/>
                    </a:lnTo>
                    <a:lnTo>
                      <a:pt x="117" y="72"/>
                    </a:lnTo>
                    <a:lnTo>
                      <a:pt x="111" y="74"/>
                    </a:lnTo>
                    <a:lnTo>
                      <a:pt x="102" y="77"/>
                    </a:lnTo>
                    <a:lnTo>
                      <a:pt x="93" y="79"/>
                    </a:lnTo>
                    <a:lnTo>
                      <a:pt x="82" y="81"/>
                    </a:lnTo>
                    <a:lnTo>
                      <a:pt x="72" y="82"/>
                    </a:lnTo>
                    <a:lnTo>
                      <a:pt x="61" y="82"/>
                    </a:lnTo>
                    <a:lnTo>
                      <a:pt x="51" y="81"/>
                    </a:lnTo>
                    <a:lnTo>
                      <a:pt x="43" y="79"/>
                    </a:lnTo>
                    <a:lnTo>
                      <a:pt x="34" y="76"/>
                    </a:lnTo>
                    <a:lnTo>
                      <a:pt x="27" y="73"/>
                    </a:lnTo>
                    <a:lnTo>
                      <a:pt x="18" y="70"/>
                    </a:lnTo>
                    <a:lnTo>
                      <a:pt x="12" y="65"/>
                    </a:lnTo>
                    <a:lnTo>
                      <a:pt x="6" y="61"/>
                    </a:lnTo>
                    <a:lnTo>
                      <a:pt x="2" y="56"/>
                    </a:lnTo>
                    <a:lnTo>
                      <a:pt x="0" y="51"/>
                    </a:lnTo>
                    <a:lnTo>
                      <a:pt x="0" y="45"/>
                    </a:lnTo>
                    <a:lnTo>
                      <a:pt x="5" y="31"/>
                    </a:lnTo>
                    <a:lnTo>
                      <a:pt x="13" y="16"/>
                    </a:lnTo>
                    <a:lnTo>
                      <a:pt x="21" y="5"/>
                    </a:lnTo>
                    <a:lnTo>
                      <a:pt x="24" y="0"/>
                    </a:lnTo>
                    <a:close/>
                  </a:path>
                </a:pathLst>
              </a:custGeom>
              <a:solidFill>
                <a:srgbClr val="54280A"/>
              </a:solidFill>
              <a:ln w="9525">
                <a:noFill/>
                <a:round/>
                <a:headEnd/>
                <a:tailEnd/>
              </a:ln>
            </p:spPr>
            <p:txBody>
              <a:bodyPr/>
              <a:lstStyle/>
              <a:p>
                <a:endParaRPr lang="en-US">
                  <a:solidFill>
                    <a:srgbClr val="000000"/>
                  </a:solidFill>
                </a:endParaRPr>
              </a:p>
            </p:txBody>
          </p:sp>
          <p:sp>
            <p:nvSpPr>
              <p:cNvPr id="25621" name="Freeform 300"/>
              <p:cNvSpPr>
                <a:spLocks/>
              </p:cNvSpPr>
              <p:nvPr/>
            </p:nvSpPr>
            <p:spPr bwMode="auto">
              <a:xfrm>
                <a:off x="9656" y="8133"/>
                <a:ext cx="148" cy="65"/>
              </a:xfrm>
              <a:custGeom>
                <a:avLst/>
                <a:gdLst>
                  <a:gd name="T0" fmla="*/ 148 w 148"/>
                  <a:gd name="T1" fmla="*/ 16 h 65"/>
                  <a:gd name="T2" fmla="*/ 148 w 148"/>
                  <a:gd name="T3" fmla="*/ 18 h 65"/>
                  <a:gd name="T4" fmla="*/ 147 w 148"/>
                  <a:gd name="T5" fmla="*/ 23 h 65"/>
                  <a:gd name="T6" fmla="*/ 146 w 148"/>
                  <a:gd name="T7" fmla="*/ 30 h 65"/>
                  <a:gd name="T8" fmla="*/ 141 w 148"/>
                  <a:gd name="T9" fmla="*/ 38 h 65"/>
                  <a:gd name="T10" fmla="*/ 134 w 148"/>
                  <a:gd name="T11" fmla="*/ 46 h 65"/>
                  <a:gd name="T12" fmla="*/ 123 w 148"/>
                  <a:gd name="T13" fmla="*/ 53 h 65"/>
                  <a:gd name="T14" fmla="*/ 107 w 148"/>
                  <a:gd name="T15" fmla="*/ 59 h 65"/>
                  <a:gd name="T16" fmla="*/ 86 w 148"/>
                  <a:gd name="T17" fmla="*/ 64 h 65"/>
                  <a:gd name="T18" fmla="*/ 64 w 148"/>
                  <a:gd name="T19" fmla="*/ 65 h 65"/>
                  <a:gd name="T20" fmla="*/ 47 w 148"/>
                  <a:gd name="T21" fmla="*/ 65 h 65"/>
                  <a:gd name="T22" fmla="*/ 33 w 148"/>
                  <a:gd name="T23" fmla="*/ 64 h 65"/>
                  <a:gd name="T24" fmla="*/ 22 w 148"/>
                  <a:gd name="T25" fmla="*/ 62 h 65"/>
                  <a:gd name="T26" fmla="*/ 13 w 148"/>
                  <a:gd name="T27" fmla="*/ 58 h 65"/>
                  <a:gd name="T28" fmla="*/ 8 w 148"/>
                  <a:gd name="T29" fmla="*/ 56 h 65"/>
                  <a:gd name="T30" fmla="*/ 6 w 148"/>
                  <a:gd name="T31" fmla="*/ 55 h 65"/>
                  <a:gd name="T32" fmla="*/ 4 w 148"/>
                  <a:gd name="T33" fmla="*/ 54 h 65"/>
                  <a:gd name="T34" fmla="*/ 3 w 148"/>
                  <a:gd name="T35" fmla="*/ 53 h 65"/>
                  <a:gd name="T36" fmla="*/ 1 w 148"/>
                  <a:gd name="T37" fmla="*/ 50 h 65"/>
                  <a:gd name="T38" fmla="*/ 0 w 148"/>
                  <a:gd name="T39" fmla="*/ 45 h 65"/>
                  <a:gd name="T40" fmla="*/ 1 w 148"/>
                  <a:gd name="T41" fmla="*/ 39 h 65"/>
                  <a:gd name="T42" fmla="*/ 8 w 148"/>
                  <a:gd name="T43" fmla="*/ 29 h 65"/>
                  <a:gd name="T44" fmla="*/ 18 w 148"/>
                  <a:gd name="T45" fmla="*/ 16 h 65"/>
                  <a:gd name="T46" fmla="*/ 26 w 148"/>
                  <a:gd name="T47" fmla="*/ 5 h 65"/>
                  <a:gd name="T48" fmla="*/ 30 w 148"/>
                  <a:gd name="T49" fmla="*/ 0 h 65"/>
                  <a:gd name="T50" fmla="*/ 33 w 148"/>
                  <a:gd name="T51" fmla="*/ 1 h 65"/>
                  <a:gd name="T52" fmla="*/ 39 w 148"/>
                  <a:gd name="T53" fmla="*/ 5 h 65"/>
                  <a:gd name="T54" fmla="*/ 48 w 148"/>
                  <a:gd name="T55" fmla="*/ 10 h 65"/>
                  <a:gd name="T56" fmla="*/ 61 w 148"/>
                  <a:gd name="T57" fmla="*/ 15 h 65"/>
                  <a:gd name="T58" fmla="*/ 75 w 148"/>
                  <a:gd name="T59" fmla="*/ 21 h 65"/>
                  <a:gd name="T60" fmla="*/ 92 w 148"/>
                  <a:gd name="T61" fmla="*/ 24 h 65"/>
                  <a:gd name="T62" fmla="*/ 109 w 148"/>
                  <a:gd name="T63" fmla="*/ 25 h 65"/>
                  <a:gd name="T64" fmla="*/ 127 w 148"/>
                  <a:gd name="T65" fmla="*/ 23 h 65"/>
                  <a:gd name="T66" fmla="*/ 130 w 148"/>
                  <a:gd name="T67" fmla="*/ 21 h 65"/>
                  <a:gd name="T68" fmla="*/ 136 w 148"/>
                  <a:gd name="T69" fmla="*/ 16 h 65"/>
                  <a:gd name="T70" fmla="*/ 143 w 148"/>
                  <a:gd name="T71" fmla="*/ 14 h 65"/>
                  <a:gd name="T72" fmla="*/ 148 w 148"/>
                  <a:gd name="T73" fmla="*/ 16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8"/>
                  <a:gd name="T112" fmla="*/ 0 h 65"/>
                  <a:gd name="T113" fmla="*/ 148 w 148"/>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8" h="65">
                    <a:moveTo>
                      <a:pt x="148" y="16"/>
                    </a:moveTo>
                    <a:lnTo>
                      <a:pt x="148" y="18"/>
                    </a:lnTo>
                    <a:lnTo>
                      <a:pt x="147" y="23"/>
                    </a:lnTo>
                    <a:lnTo>
                      <a:pt x="146" y="30"/>
                    </a:lnTo>
                    <a:lnTo>
                      <a:pt x="141" y="38"/>
                    </a:lnTo>
                    <a:lnTo>
                      <a:pt x="134" y="46"/>
                    </a:lnTo>
                    <a:lnTo>
                      <a:pt x="123" y="53"/>
                    </a:lnTo>
                    <a:lnTo>
                      <a:pt x="107" y="59"/>
                    </a:lnTo>
                    <a:lnTo>
                      <a:pt x="86" y="64"/>
                    </a:lnTo>
                    <a:lnTo>
                      <a:pt x="64" y="65"/>
                    </a:lnTo>
                    <a:lnTo>
                      <a:pt x="47" y="65"/>
                    </a:lnTo>
                    <a:lnTo>
                      <a:pt x="33" y="64"/>
                    </a:lnTo>
                    <a:lnTo>
                      <a:pt x="22" y="62"/>
                    </a:lnTo>
                    <a:lnTo>
                      <a:pt x="13" y="58"/>
                    </a:lnTo>
                    <a:lnTo>
                      <a:pt x="8" y="56"/>
                    </a:lnTo>
                    <a:lnTo>
                      <a:pt x="6" y="55"/>
                    </a:lnTo>
                    <a:lnTo>
                      <a:pt x="4" y="54"/>
                    </a:lnTo>
                    <a:lnTo>
                      <a:pt x="3" y="53"/>
                    </a:lnTo>
                    <a:lnTo>
                      <a:pt x="1" y="50"/>
                    </a:lnTo>
                    <a:lnTo>
                      <a:pt x="0" y="45"/>
                    </a:lnTo>
                    <a:lnTo>
                      <a:pt x="1" y="39"/>
                    </a:lnTo>
                    <a:lnTo>
                      <a:pt x="8" y="29"/>
                    </a:lnTo>
                    <a:lnTo>
                      <a:pt x="18" y="16"/>
                    </a:lnTo>
                    <a:lnTo>
                      <a:pt x="26" y="5"/>
                    </a:lnTo>
                    <a:lnTo>
                      <a:pt x="30" y="0"/>
                    </a:lnTo>
                    <a:lnTo>
                      <a:pt x="33" y="1"/>
                    </a:lnTo>
                    <a:lnTo>
                      <a:pt x="39" y="5"/>
                    </a:lnTo>
                    <a:lnTo>
                      <a:pt x="48" y="10"/>
                    </a:lnTo>
                    <a:lnTo>
                      <a:pt x="61" y="15"/>
                    </a:lnTo>
                    <a:lnTo>
                      <a:pt x="75" y="21"/>
                    </a:lnTo>
                    <a:lnTo>
                      <a:pt x="92" y="24"/>
                    </a:lnTo>
                    <a:lnTo>
                      <a:pt x="109" y="25"/>
                    </a:lnTo>
                    <a:lnTo>
                      <a:pt x="127" y="23"/>
                    </a:lnTo>
                    <a:lnTo>
                      <a:pt x="130" y="21"/>
                    </a:lnTo>
                    <a:lnTo>
                      <a:pt x="136" y="16"/>
                    </a:lnTo>
                    <a:lnTo>
                      <a:pt x="143" y="14"/>
                    </a:lnTo>
                    <a:lnTo>
                      <a:pt x="148" y="16"/>
                    </a:lnTo>
                    <a:close/>
                  </a:path>
                </a:pathLst>
              </a:custGeom>
              <a:solidFill>
                <a:srgbClr val="54280A"/>
              </a:solidFill>
              <a:ln w="9525">
                <a:noFill/>
                <a:round/>
                <a:headEnd/>
                <a:tailEnd/>
              </a:ln>
            </p:spPr>
            <p:txBody>
              <a:bodyPr/>
              <a:lstStyle/>
              <a:p>
                <a:endParaRPr lang="en-US">
                  <a:solidFill>
                    <a:srgbClr val="000000"/>
                  </a:solidFill>
                </a:endParaRPr>
              </a:p>
            </p:txBody>
          </p:sp>
          <p:sp>
            <p:nvSpPr>
              <p:cNvPr id="25622" name="Freeform 301"/>
              <p:cNvSpPr>
                <a:spLocks/>
              </p:cNvSpPr>
              <p:nvPr/>
            </p:nvSpPr>
            <p:spPr bwMode="auto">
              <a:xfrm>
                <a:off x="9253" y="8372"/>
                <a:ext cx="151" cy="81"/>
              </a:xfrm>
              <a:custGeom>
                <a:avLst/>
                <a:gdLst>
                  <a:gd name="T0" fmla="*/ 19 w 151"/>
                  <a:gd name="T1" fmla="*/ 3 h 81"/>
                  <a:gd name="T2" fmla="*/ 20 w 151"/>
                  <a:gd name="T3" fmla="*/ 4 h 81"/>
                  <a:gd name="T4" fmla="*/ 23 w 151"/>
                  <a:gd name="T5" fmla="*/ 6 h 81"/>
                  <a:gd name="T6" fmla="*/ 28 w 151"/>
                  <a:gd name="T7" fmla="*/ 9 h 81"/>
                  <a:gd name="T8" fmla="*/ 34 w 151"/>
                  <a:gd name="T9" fmla="*/ 12 h 81"/>
                  <a:gd name="T10" fmla="*/ 42 w 151"/>
                  <a:gd name="T11" fmla="*/ 15 h 81"/>
                  <a:gd name="T12" fmla="*/ 51 w 151"/>
                  <a:gd name="T13" fmla="*/ 17 h 81"/>
                  <a:gd name="T14" fmla="*/ 62 w 151"/>
                  <a:gd name="T15" fmla="*/ 19 h 81"/>
                  <a:gd name="T16" fmla="*/ 73 w 151"/>
                  <a:gd name="T17" fmla="*/ 18 h 81"/>
                  <a:gd name="T18" fmla="*/ 85 w 151"/>
                  <a:gd name="T19" fmla="*/ 16 h 81"/>
                  <a:gd name="T20" fmla="*/ 97 w 151"/>
                  <a:gd name="T21" fmla="*/ 14 h 81"/>
                  <a:gd name="T22" fmla="*/ 109 w 151"/>
                  <a:gd name="T23" fmla="*/ 11 h 81"/>
                  <a:gd name="T24" fmla="*/ 120 w 151"/>
                  <a:gd name="T25" fmla="*/ 8 h 81"/>
                  <a:gd name="T26" fmla="*/ 130 w 151"/>
                  <a:gd name="T27" fmla="*/ 5 h 81"/>
                  <a:gd name="T28" fmla="*/ 137 w 151"/>
                  <a:gd name="T29" fmla="*/ 2 h 81"/>
                  <a:gd name="T30" fmla="*/ 142 w 151"/>
                  <a:gd name="T31" fmla="*/ 1 h 81"/>
                  <a:gd name="T32" fmla="*/ 143 w 151"/>
                  <a:gd name="T33" fmla="*/ 0 h 81"/>
                  <a:gd name="T34" fmla="*/ 146 w 151"/>
                  <a:gd name="T35" fmla="*/ 4 h 81"/>
                  <a:gd name="T36" fmla="*/ 151 w 151"/>
                  <a:gd name="T37" fmla="*/ 16 h 81"/>
                  <a:gd name="T38" fmla="*/ 148 w 151"/>
                  <a:gd name="T39" fmla="*/ 35 h 81"/>
                  <a:gd name="T40" fmla="*/ 135 w 151"/>
                  <a:gd name="T41" fmla="*/ 57 h 81"/>
                  <a:gd name="T42" fmla="*/ 124 w 151"/>
                  <a:gd name="T43" fmla="*/ 67 h 81"/>
                  <a:gd name="T44" fmla="*/ 112 w 151"/>
                  <a:gd name="T45" fmla="*/ 75 h 81"/>
                  <a:gd name="T46" fmla="*/ 99 w 151"/>
                  <a:gd name="T47" fmla="*/ 79 h 81"/>
                  <a:gd name="T48" fmla="*/ 86 w 151"/>
                  <a:gd name="T49" fmla="*/ 81 h 81"/>
                  <a:gd name="T50" fmla="*/ 73 w 151"/>
                  <a:gd name="T51" fmla="*/ 81 h 81"/>
                  <a:gd name="T52" fmla="*/ 59 w 151"/>
                  <a:gd name="T53" fmla="*/ 80 h 81"/>
                  <a:gd name="T54" fmla="*/ 47 w 151"/>
                  <a:gd name="T55" fmla="*/ 78 h 81"/>
                  <a:gd name="T56" fmla="*/ 35 w 151"/>
                  <a:gd name="T57" fmla="*/ 75 h 81"/>
                  <a:gd name="T58" fmla="*/ 24 w 151"/>
                  <a:gd name="T59" fmla="*/ 73 h 81"/>
                  <a:gd name="T60" fmla="*/ 17 w 151"/>
                  <a:gd name="T61" fmla="*/ 71 h 81"/>
                  <a:gd name="T62" fmla="*/ 9 w 151"/>
                  <a:gd name="T63" fmla="*/ 70 h 81"/>
                  <a:gd name="T64" fmla="*/ 6 w 151"/>
                  <a:gd name="T65" fmla="*/ 67 h 81"/>
                  <a:gd name="T66" fmla="*/ 2 w 151"/>
                  <a:gd name="T67" fmla="*/ 65 h 81"/>
                  <a:gd name="T68" fmla="*/ 1 w 151"/>
                  <a:gd name="T69" fmla="*/ 61 h 81"/>
                  <a:gd name="T70" fmla="*/ 0 w 151"/>
                  <a:gd name="T71" fmla="*/ 56 h 81"/>
                  <a:gd name="T72" fmla="*/ 1 w 151"/>
                  <a:gd name="T73" fmla="*/ 50 h 81"/>
                  <a:gd name="T74" fmla="*/ 6 w 151"/>
                  <a:gd name="T75" fmla="*/ 34 h 81"/>
                  <a:gd name="T76" fmla="*/ 12 w 151"/>
                  <a:gd name="T77" fmla="*/ 18 h 81"/>
                  <a:gd name="T78" fmla="*/ 17 w 151"/>
                  <a:gd name="T79" fmla="*/ 7 h 81"/>
                  <a:gd name="T80" fmla="*/ 19 w 151"/>
                  <a:gd name="T81" fmla="*/ 3 h 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81"/>
                  <a:gd name="T125" fmla="*/ 151 w 151"/>
                  <a:gd name="T126" fmla="*/ 81 h 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81">
                    <a:moveTo>
                      <a:pt x="19" y="3"/>
                    </a:moveTo>
                    <a:lnTo>
                      <a:pt x="20" y="4"/>
                    </a:lnTo>
                    <a:lnTo>
                      <a:pt x="23" y="6"/>
                    </a:lnTo>
                    <a:lnTo>
                      <a:pt x="28" y="9"/>
                    </a:lnTo>
                    <a:lnTo>
                      <a:pt x="34" y="12"/>
                    </a:lnTo>
                    <a:lnTo>
                      <a:pt x="42" y="15"/>
                    </a:lnTo>
                    <a:lnTo>
                      <a:pt x="51" y="17"/>
                    </a:lnTo>
                    <a:lnTo>
                      <a:pt x="62" y="19"/>
                    </a:lnTo>
                    <a:lnTo>
                      <a:pt x="73" y="18"/>
                    </a:lnTo>
                    <a:lnTo>
                      <a:pt x="85" y="16"/>
                    </a:lnTo>
                    <a:lnTo>
                      <a:pt x="97" y="14"/>
                    </a:lnTo>
                    <a:lnTo>
                      <a:pt x="109" y="11"/>
                    </a:lnTo>
                    <a:lnTo>
                      <a:pt x="120" y="8"/>
                    </a:lnTo>
                    <a:lnTo>
                      <a:pt x="130" y="5"/>
                    </a:lnTo>
                    <a:lnTo>
                      <a:pt x="137" y="2"/>
                    </a:lnTo>
                    <a:lnTo>
                      <a:pt x="142" y="1"/>
                    </a:lnTo>
                    <a:lnTo>
                      <a:pt x="143" y="0"/>
                    </a:lnTo>
                    <a:lnTo>
                      <a:pt x="146" y="4"/>
                    </a:lnTo>
                    <a:lnTo>
                      <a:pt x="151" y="16"/>
                    </a:lnTo>
                    <a:lnTo>
                      <a:pt x="148" y="35"/>
                    </a:lnTo>
                    <a:lnTo>
                      <a:pt x="135" y="57"/>
                    </a:lnTo>
                    <a:lnTo>
                      <a:pt x="124" y="67"/>
                    </a:lnTo>
                    <a:lnTo>
                      <a:pt x="112" y="75"/>
                    </a:lnTo>
                    <a:lnTo>
                      <a:pt x="99" y="79"/>
                    </a:lnTo>
                    <a:lnTo>
                      <a:pt x="86" y="81"/>
                    </a:lnTo>
                    <a:lnTo>
                      <a:pt x="73" y="81"/>
                    </a:lnTo>
                    <a:lnTo>
                      <a:pt x="59" y="80"/>
                    </a:lnTo>
                    <a:lnTo>
                      <a:pt x="47" y="78"/>
                    </a:lnTo>
                    <a:lnTo>
                      <a:pt x="35" y="75"/>
                    </a:lnTo>
                    <a:lnTo>
                      <a:pt x="24" y="73"/>
                    </a:lnTo>
                    <a:lnTo>
                      <a:pt x="17" y="71"/>
                    </a:lnTo>
                    <a:lnTo>
                      <a:pt x="9" y="70"/>
                    </a:lnTo>
                    <a:lnTo>
                      <a:pt x="6" y="67"/>
                    </a:lnTo>
                    <a:lnTo>
                      <a:pt x="2" y="65"/>
                    </a:lnTo>
                    <a:lnTo>
                      <a:pt x="1" y="61"/>
                    </a:lnTo>
                    <a:lnTo>
                      <a:pt x="0" y="56"/>
                    </a:lnTo>
                    <a:lnTo>
                      <a:pt x="1" y="50"/>
                    </a:lnTo>
                    <a:lnTo>
                      <a:pt x="6" y="34"/>
                    </a:lnTo>
                    <a:lnTo>
                      <a:pt x="12" y="18"/>
                    </a:lnTo>
                    <a:lnTo>
                      <a:pt x="17" y="7"/>
                    </a:lnTo>
                    <a:lnTo>
                      <a:pt x="19" y="3"/>
                    </a:lnTo>
                    <a:close/>
                  </a:path>
                </a:pathLst>
              </a:custGeom>
              <a:solidFill>
                <a:srgbClr val="54280A"/>
              </a:solidFill>
              <a:ln w="9525">
                <a:noFill/>
                <a:round/>
                <a:headEnd/>
                <a:tailEnd/>
              </a:ln>
            </p:spPr>
            <p:txBody>
              <a:bodyPr/>
              <a:lstStyle/>
              <a:p>
                <a:endParaRPr lang="en-US">
                  <a:solidFill>
                    <a:srgbClr val="000000"/>
                  </a:solidFill>
                </a:endParaRPr>
              </a:p>
            </p:txBody>
          </p:sp>
          <p:sp>
            <p:nvSpPr>
              <p:cNvPr id="25623" name="Freeform 302"/>
              <p:cNvSpPr>
                <a:spLocks/>
              </p:cNvSpPr>
              <p:nvPr/>
            </p:nvSpPr>
            <p:spPr bwMode="auto">
              <a:xfrm>
                <a:off x="9098" y="8282"/>
                <a:ext cx="117" cy="65"/>
              </a:xfrm>
              <a:custGeom>
                <a:avLst/>
                <a:gdLst>
                  <a:gd name="T0" fmla="*/ 117 w 117"/>
                  <a:gd name="T1" fmla="*/ 39 h 65"/>
                  <a:gd name="T2" fmla="*/ 93 w 117"/>
                  <a:gd name="T3" fmla="*/ 60 h 65"/>
                  <a:gd name="T4" fmla="*/ 90 w 117"/>
                  <a:gd name="T5" fmla="*/ 60 h 65"/>
                  <a:gd name="T6" fmla="*/ 83 w 117"/>
                  <a:gd name="T7" fmla="*/ 61 h 65"/>
                  <a:gd name="T8" fmla="*/ 72 w 117"/>
                  <a:gd name="T9" fmla="*/ 62 h 65"/>
                  <a:gd name="T10" fmla="*/ 60 w 117"/>
                  <a:gd name="T11" fmla="*/ 63 h 65"/>
                  <a:gd name="T12" fmla="*/ 46 w 117"/>
                  <a:gd name="T13" fmla="*/ 64 h 65"/>
                  <a:gd name="T14" fmla="*/ 33 w 117"/>
                  <a:gd name="T15" fmla="*/ 65 h 65"/>
                  <a:gd name="T16" fmla="*/ 22 w 117"/>
                  <a:gd name="T17" fmla="*/ 65 h 65"/>
                  <a:gd name="T18" fmla="*/ 15 w 117"/>
                  <a:gd name="T19" fmla="*/ 64 h 65"/>
                  <a:gd name="T20" fmla="*/ 6 w 117"/>
                  <a:gd name="T21" fmla="*/ 61 h 65"/>
                  <a:gd name="T22" fmla="*/ 1 w 117"/>
                  <a:gd name="T23" fmla="*/ 57 h 65"/>
                  <a:gd name="T24" fmla="*/ 0 w 117"/>
                  <a:gd name="T25" fmla="*/ 51 h 65"/>
                  <a:gd name="T26" fmla="*/ 2 w 117"/>
                  <a:gd name="T27" fmla="*/ 43 h 65"/>
                  <a:gd name="T28" fmla="*/ 5 w 117"/>
                  <a:gd name="T29" fmla="*/ 38 h 65"/>
                  <a:gd name="T30" fmla="*/ 10 w 117"/>
                  <a:gd name="T31" fmla="*/ 31 h 65"/>
                  <a:gd name="T32" fmla="*/ 16 w 117"/>
                  <a:gd name="T33" fmla="*/ 24 h 65"/>
                  <a:gd name="T34" fmla="*/ 22 w 117"/>
                  <a:gd name="T35" fmla="*/ 17 h 65"/>
                  <a:gd name="T36" fmla="*/ 28 w 117"/>
                  <a:gd name="T37" fmla="*/ 10 h 65"/>
                  <a:gd name="T38" fmla="*/ 34 w 117"/>
                  <a:gd name="T39" fmla="*/ 5 h 65"/>
                  <a:gd name="T40" fmla="*/ 38 w 117"/>
                  <a:gd name="T41" fmla="*/ 1 h 65"/>
                  <a:gd name="T42" fmla="*/ 39 w 117"/>
                  <a:gd name="T43" fmla="*/ 0 h 65"/>
                  <a:gd name="T44" fmla="*/ 117 w 117"/>
                  <a:gd name="T45" fmla="*/ 39 h 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7"/>
                  <a:gd name="T70" fmla="*/ 0 h 65"/>
                  <a:gd name="T71" fmla="*/ 117 w 117"/>
                  <a:gd name="T72" fmla="*/ 65 h 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7" h="65">
                    <a:moveTo>
                      <a:pt x="117" y="39"/>
                    </a:moveTo>
                    <a:lnTo>
                      <a:pt x="93" y="60"/>
                    </a:lnTo>
                    <a:lnTo>
                      <a:pt x="90" y="60"/>
                    </a:lnTo>
                    <a:lnTo>
                      <a:pt x="83" y="61"/>
                    </a:lnTo>
                    <a:lnTo>
                      <a:pt x="72" y="62"/>
                    </a:lnTo>
                    <a:lnTo>
                      <a:pt x="60" y="63"/>
                    </a:lnTo>
                    <a:lnTo>
                      <a:pt x="46" y="64"/>
                    </a:lnTo>
                    <a:lnTo>
                      <a:pt x="33" y="65"/>
                    </a:lnTo>
                    <a:lnTo>
                      <a:pt x="22" y="65"/>
                    </a:lnTo>
                    <a:lnTo>
                      <a:pt x="15" y="64"/>
                    </a:lnTo>
                    <a:lnTo>
                      <a:pt x="6" y="61"/>
                    </a:lnTo>
                    <a:lnTo>
                      <a:pt x="1" y="57"/>
                    </a:lnTo>
                    <a:lnTo>
                      <a:pt x="0" y="51"/>
                    </a:lnTo>
                    <a:lnTo>
                      <a:pt x="2" y="43"/>
                    </a:lnTo>
                    <a:lnTo>
                      <a:pt x="5" y="38"/>
                    </a:lnTo>
                    <a:lnTo>
                      <a:pt x="10" y="31"/>
                    </a:lnTo>
                    <a:lnTo>
                      <a:pt x="16" y="24"/>
                    </a:lnTo>
                    <a:lnTo>
                      <a:pt x="22" y="17"/>
                    </a:lnTo>
                    <a:lnTo>
                      <a:pt x="28" y="10"/>
                    </a:lnTo>
                    <a:lnTo>
                      <a:pt x="34" y="5"/>
                    </a:lnTo>
                    <a:lnTo>
                      <a:pt x="38" y="1"/>
                    </a:lnTo>
                    <a:lnTo>
                      <a:pt x="39" y="0"/>
                    </a:lnTo>
                    <a:lnTo>
                      <a:pt x="117" y="39"/>
                    </a:lnTo>
                    <a:close/>
                  </a:path>
                </a:pathLst>
              </a:custGeom>
              <a:solidFill>
                <a:srgbClr val="54280A"/>
              </a:solidFill>
              <a:ln w="9525">
                <a:noFill/>
                <a:round/>
                <a:headEnd/>
                <a:tailEnd/>
              </a:ln>
            </p:spPr>
            <p:txBody>
              <a:bodyPr/>
              <a:lstStyle/>
              <a:p>
                <a:endParaRPr lang="en-US">
                  <a:solidFill>
                    <a:srgbClr val="000000"/>
                  </a:solidFill>
                </a:endParaRPr>
              </a:p>
            </p:txBody>
          </p:sp>
          <p:sp>
            <p:nvSpPr>
              <p:cNvPr id="25624" name="Freeform 303"/>
              <p:cNvSpPr>
                <a:spLocks/>
              </p:cNvSpPr>
              <p:nvPr/>
            </p:nvSpPr>
            <p:spPr bwMode="auto">
              <a:xfrm>
                <a:off x="8354" y="7012"/>
                <a:ext cx="201" cy="179"/>
              </a:xfrm>
              <a:custGeom>
                <a:avLst/>
                <a:gdLst>
                  <a:gd name="T0" fmla="*/ 16 w 201"/>
                  <a:gd name="T1" fmla="*/ 44 h 179"/>
                  <a:gd name="T2" fmla="*/ 16 w 201"/>
                  <a:gd name="T3" fmla="*/ 43 h 179"/>
                  <a:gd name="T4" fmla="*/ 17 w 201"/>
                  <a:gd name="T5" fmla="*/ 41 h 179"/>
                  <a:gd name="T6" fmla="*/ 19 w 201"/>
                  <a:gd name="T7" fmla="*/ 38 h 179"/>
                  <a:gd name="T8" fmla="*/ 24 w 201"/>
                  <a:gd name="T9" fmla="*/ 33 h 179"/>
                  <a:gd name="T10" fmla="*/ 29 w 201"/>
                  <a:gd name="T11" fmla="*/ 27 h 179"/>
                  <a:gd name="T12" fmla="*/ 38 w 201"/>
                  <a:gd name="T13" fmla="*/ 21 h 179"/>
                  <a:gd name="T14" fmla="*/ 47 w 201"/>
                  <a:gd name="T15" fmla="*/ 14 h 179"/>
                  <a:gd name="T16" fmla="*/ 61 w 201"/>
                  <a:gd name="T17" fmla="*/ 6 h 179"/>
                  <a:gd name="T18" fmla="*/ 71 w 201"/>
                  <a:gd name="T19" fmla="*/ 2 h 179"/>
                  <a:gd name="T20" fmla="*/ 79 w 201"/>
                  <a:gd name="T21" fmla="*/ 0 h 179"/>
                  <a:gd name="T22" fmla="*/ 86 w 201"/>
                  <a:gd name="T23" fmla="*/ 1 h 179"/>
                  <a:gd name="T24" fmla="*/ 94 w 201"/>
                  <a:gd name="T25" fmla="*/ 3 h 179"/>
                  <a:gd name="T26" fmla="*/ 100 w 201"/>
                  <a:gd name="T27" fmla="*/ 7 h 179"/>
                  <a:gd name="T28" fmla="*/ 106 w 201"/>
                  <a:gd name="T29" fmla="*/ 13 h 179"/>
                  <a:gd name="T30" fmla="*/ 113 w 201"/>
                  <a:gd name="T31" fmla="*/ 20 h 179"/>
                  <a:gd name="T32" fmla="*/ 119 w 201"/>
                  <a:gd name="T33" fmla="*/ 28 h 179"/>
                  <a:gd name="T34" fmla="*/ 129 w 201"/>
                  <a:gd name="T35" fmla="*/ 38 h 179"/>
                  <a:gd name="T36" fmla="*/ 142 w 201"/>
                  <a:gd name="T37" fmla="*/ 48 h 179"/>
                  <a:gd name="T38" fmla="*/ 158 w 201"/>
                  <a:gd name="T39" fmla="*/ 58 h 179"/>
                  <a:gd name="T40" fmla="*/ 174 w 201"/>
                  <a:gd name="T41" fmla="*/ 70 h 179"/>
                  <a:gd name="T42" fmla="*/ 189 w 201"/>
                  <a:gd name="T43" fmla="*/ 83 h 179"/>
                  <a:gd name="T44" fmla="*/ 198 w 201"/>
                  <a:gd name="T45" fmla="*/ 97 h 179"/>
                  <a:gd name="T46" fmla="*/ 201 w 201"/>
                  <a:gd name="T47" fmla="*/ 111 h 179"/>
                  <a:gd name="T48" fmla="*/ 196 w 201"/>
                  <a:gd name="T49" fmla="*/ 127 h 179"/>
                  <a:gd name="T50" fmla="*/ 186 w 201"/>
                  <a:gd name="T51" fmla="*/ 141 h 179"/>
                  <a:gd name="T52" fmla="*/ 175 w 201"/>
                  <a:gd name="T53" fmla="*/ 155 h 179"/>
                  <a:gd name="T54" fmla="*/ 164 w 201"/>
                  <a:gd name="T55" fmla="*/ 165 h 179"/>
                  <a:gd name="T56" fmla="*/ 152 w 201"/>
                  <a:gd name="T57" fmla="*/ 172 h 179"/>
                  <a:gd name="T58" fmla="*/ 138 w 201"/>
                  <a:gd name="T59" fmla="*/ 177 h 179"/>
                  <a:gd name="T60" fmla="*/ 123 w 201"/>
                  <a:gd name="T61" fmla="*/ 179 h 179"/>
                  <a:gd name="T62" fmla="*/ 105 w 201"/>
                  <a:gd name="T63" fmla="*/ 178 h 179"/>
                  <a:gd name="T64" fmla="*/ 84 w 201"/>
                  <a:gd name="T65" fmla="*/ 173 h 179"/>
                  <a:gd name="T66" fmla="*/ 62 w 201"/>
                  <a:gd name="T67" fmla="*/ 165 h 179"/>
                  <a:gd name="T68" fmla="*/ 41 w 201"/>
                  <a:gd name="T69" fmla="*/ 152 h 179"/>
                  <a:gd name="T70" fmla="*/ 24 w 201"/>
                  <a:gd name="T71" fmla="*/ 138 h 179"/>
                  <a:gd name="T72" fmla="*/ 11 w 201"/>
                  <a:gd name="T73" fmla="*/ 122 h 179"/>
                  <a:gd name="T74" fmla="*/ 2 w 201"/>
                  <a:gd name="T75" fmla="*/ 104 h 179"/>
                  <a:gd name="T76" fmla="*/ 0 w 201"/>
                  <a:gd name="T77" fmla="*/ 85 h 179"/>
                  <a:gd name="T78" fmla="*/ 4 w 201"/>
                  <a:gd name="T79" fmla="*/ 64 h 179"/>
                  <a:gd name="T80" fmla="*/ 16 w 201"/>
                  <a:gd name="T81" fmla="*/ 44 h 1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
                  <a:gd name="T124" fmla="*/ 0 h 179"/>
                  <a:gd name="T125" fmla="*/ 201 w 201"/>
                  <a:gd name="T126" fmla="*/ 179 h 1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 h="179">
                    <a:moveTo>
                      <a:pt x="16" y="44"/>
                    </a:moveTo>
                    <a:lnTo>
                      <a:pt x="16" y="43"/>
                    </a:lnTo>
                    <a:lnTo>
                      <a:pt x="17" y="41"/>
                    </a:lnTo>
                    <a:lnTo>
                      <a:pt x="19" y="38"/>
                    </a:lnTo>
                    <a:lnTo>
                      <a:pt x="24" y="33"/>
                    </a:lnTo>
                    <a:lnTo>
                      <a:pt x="29" y="27"/>
                    </a:lnTo>
                    <a:lnTo>
                      <a:pt x="38" y="21"/>
                    </a:lnTo>
                    <a:lnTo>
                      <a:pt x="47" y="14"/>
                    </a:lnTo>
                    <a:lnTo>
                      <a:pt x="61" y="6"/>
                    </a:lnTo>
                    <a:lnTo>
                      <a:pt x="71" y="2"/>
                    </a:lnTo>
                    <a:lnTo>
                      <a:pt x="79" y="0"/>
                    </a:lnTo>
                    <a:lnTo>
                      <a:pt x="86" y="1"/>
                    </a:lnTo>
                    <a:lnTo>
                      <a:pt x="94" y="3"/>
                    </a:lnTo>
                    <a:lnTo>
                      <a:pt x="100" y="7"/>
                    </a:lnTo>
                    <a:lnTo>
                      <a:pt x="106" y="13"/>
                    </a:lnTo>
                    <a:lnTo>
                      <a:pt x="113" y="20"/>
                    </a:lnTo>
                    <a:lnTo>
                      <a:pt x="119" y="28"/>
                    </a:lnTo>
                    <a:lnTo>
                      <a:pt x="129" y="38"/>
                    </a:lnTo>
                    <a:lnTo>
                      <a:pt x="142" y="48"/>
                    </a:lnTo>
                    <a:lnTo>
                      <a:pt x="158" y="58"/>
                    </a:lnTo>
                    <a:lnTo>
                      <a:pt x="174" y="70"/>
                    </a:lnTo>
                    <a:lnTo>
                      <a:pt x="189" y="83"/>
                    </a:lnTo>
                    <a:lnTo>
                      <a:pt x="198" y="97"/>
                    </a:lnTo>
                    <a:lnTo>
                      <a:pt x="201" y="111"/>
                    </a:lnTo>
                    <a:lnTo>
                      <a:pt x="196" y="127"/>
                    </a:lnTo>
                    <a:lnTo>
                      <a:pt x="186" y="141"/>
                    </a:lnTo>
                    <a:lnTo>
                      <a:pt x="175" y="155"/>
                    </a:lnTo>
                    <a:lnTo>
                      <a:pt x="164" y="165"/>
                    </a:lnTo>
                    <a:lnTo>
                      <a:pt x="152" y="172"/>
                    </a:lnTo>
                    <a:lnTo>
                      <a:pt x="138" y="177"/>
                    </a:lnTo>
                    <a:lnTo>
                      <a:pt x="123" y="179"/>
                    </a:lnTo>
                    <a:lnTo>
                      <a:pt x="105" y="178"/>
                    </a:lnTo>
                    <a:lnTo>
                      <a:pt x="84" y="173"/>
                    </a:lnTo>
                    <a:lnTo>
                      <a:pt x="62" y="165"/>
                    </a:lnTo>
                    <a:lnTo>
                      <a:pt x="41" y="152"/>
                    </a:lnTo>
                    <a:lnTo>
                      <a:pt x="24" y="138"/>
                    </a:lnTo>
                    <a:lnTo>
                      <a:pt x="11" y="122"/>
                    </a:lnTo>
                    <a:lnTo>
                      <a:pt x="2" y="104"/>
                    </a:lnTo>
                    <a:lnTo>
                      <a:pt x="0" y="85"/>
                    </a:lnTo>
                    <a:lnTo>
                      <a:pt x="4" y="64"/>
                    </a:lnTo>
                    <a:lnTo>
                      <a:pt x="16" y="44"/>
                    </a:lnTo>
                    <a:close/>
                  </a:path>
                </a:pathLst>
              </a:custGeom>
              <a:solidFill>
                <a:srgbClr val="FFFFFF"/>
              </a:solidFill>
              <a:ln w="9525">
                <a:noFill/>
                <a:round/>
                <a:headEnd/>
                <a:tailEnd/>
              </a:ln>
            </p:spPr>
            <p:txBody>
              <a:bodyPr/>
              <a:lstStyle/>
              <a:p>
                <a:endParaRPr lang="en-US">
                  <a:solidFill>
                    <a:srgbClr val="000000"/>
                  </a:solidFill>
                </a:endParaRPr>
              </a:p>
            </p:txBody>
          </p:sp>
          <p:sp>
            <p:nvSpPr>
              <p:cNvPr id="25625" name="Freeform 304"/>
              <p:cNvSpPr>
                <a:spLocks/>
              </p:cNvSpPr>
              <p:nvPr/>
            </p:nvSpPr>
            <p:spPr bwMode="auto">
              <a:xfrm>
                <a:off x="8646" y="6847"/>
                <a:ext cx="28" cy="27"/>
              </a:xfrm>
              <a:custGeom>
                <a:avLst/>
                <a:gdLst>
                  <a:gd name="T0" fmla="*/ 15 w 28"/>
                  <a:gd name="T1" fmla="*/ 0 h 27"/>
                  <a:gd name="T2" fmla="*/ 17 w 28"/>
                  <a:gd name="T3" fmla="*/ 1 h 27"/>
                  <a:gd name="T4" fmla="*/ 23 w 28"/>
                  <a:gd name="T5" fmla="*/ 3 h 27"/>
                  <a:gd name="T6" fmla="*/ 28 w 28"/>
                  <a:gd name="T7" fmla="*/ 8 h 27"/>
                  <a:gd name="T8" fmla="*/ 28 w 28"/>
                  <a:gd name="T9" fmla="*/ 16 h 27"/>
                  <a:gd name="T10" fmla="*/ 25 w 28"/>
                  <a:gd name="T11" fmla="*/ 23 h 27"/>
                  <a:gd name="T12" fmla="*/ 21 w 28"/>
                  <a:gd name="T13" fmla="*/ 27 h 27"/>
                  <a:gd name="T14" fmla="*/ 15 w 28"/>
                  <a:gd name="T15" fmla="*/ 27 h 27"/>
                  <a:gd name="T16" fmla="*/ 9 w 28"/>
                  <a:gd name="T17" fmla="*/ 24 h 27"/>
                  <a:gd name="T18" fmla="*/ 3 w 28"/>
                  <a:gd name="T19" fmla="*/ 18 h 27"/>
                  <a:gd name="T20" fmla="*/ 0 w 28"/>
                  <a:gd name="T21" fmla="*/ 10 h 27"/>
                  <a:gd name="T22" fmla="*/ 4 w 28"/>
                  <a:gd name="T23" fmla="*/ 3 h 27"/>
                  <a:gd name="T24" fmla="*/ 15 w 28"/>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7"/>
                  <a:gd name="T41" fmla="*/ 28 w 28"/>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7">
                    <a:moveTo>
                      <a:pt x="15" y="0"/>
                    </a:moveTo>
                    <a:lnTo>
                      <a:pt x="17" y="1"/>
                    </a:lnTo>
                    <a:lnTo>
                      <a:pt x="23" y="3"/>
                    </a:lnTo>
                    <a:lnTo>
                      <a:pt x="28" y="8"/>
                    </a:lnTo>
                    <a:lnTo>
                      <a:pt x="28" y="16"/>
                    </a:lnTo>
                    <a:lnTo>
                      <a:pt x="25" y="23"/>
                    </a:lnTo>
                    <a:lnTo>
                      <a:pt x="21" y="27"/>
                    </a:lnTo>
                    <a:lnTo>
                      <a:pt x="15" y="27"/>
                    </a:lnTo>
                    <a:lnTo>
                      <a:pt x="9" y="24"/>
                    </a:lnTo>
                    <a:lnTo>
                      <a:pt x="3" y="18"/>
                    </a:lnTo>
                    <a:lnTo>
                      <a:pt x="0" y="10"/>
                    </a:lnTo>
                    <a:lnTo>
                      <a:pt x="4" y="3"/>
                    </a:lnTo>
                    <a:lnTo>
                      <a:pt x="15" y="0"/>
                    </a:lnTo>
                    <a:close/>
                  </a:path>
                </a:pathLst>
              </a:custGeom>
              <a:solidFill>
                <a:srgbClr val="FFFFFF"/>
              </a:solidFill>
              <a:ln w="9525">
                <a:noFill/>
                <a:round/>
                <a:headEnd/>
                <a:tailEnd/>
              </a:ln>
            </p:spPr>
            <p:txBody>
              <a:bodyPr/>
              <a:lstStyle/>
              <a:p>
                <a:endParaRPr lang="en-US">
                  <a:solidFill>
                    <a:srgbClr val="000000"/>
                  </a:solidFill>
                </a:endParaRPr>
              </a:p>
            </p:txBody>
          </p:sp>
          <p:sp>
            <p:nvSpPr>
              <p:cNvPr id="25626" name="Freeform 305"/>
              <p:cNvSpPr>
                <a:spLocks/>
              </p:cNvSpPr>
              <p:nvPr/>
            </p:nvSpPr>
            <p:spPr bwMode="auto">
              <a:xfrm>
                <a:off x="8345" y="6750"/>
                <a:ext cx="237" cy="411"/>
              </a:xfrm>
              <a:custGeom>
                <a:avLst/>
                <a:gdLst>
                  <a:gd name="T0" fmla="*/ 225 w 237"/>
                  <a:gd name="T1" fmla="*/ 16 h 411"/>
                  <a:gd name="T2" fmla="*/ 200 w 237"/>
                  <a:gd name="T3" fmla="*/ 47 h 411"/>
                  <a:gd name="T4" fmla="*/ 175 w 237"/>
                  <a:gd name="T5" fmla="*/ 77 h 411"/>
                  <a:gd name="T6" fmla="*/ 150 w 237"/>
                  <a:gd name="T7" fmla="*/ 109 h 411"/>
                  <a:gd name="T8" fmla="*/ 130 w 237"/>
                  <a:gd name="T9" fmla="*/ 141 h 411"/>
                  <a:gd name="T10" fmla="*/ 109 w 237"/>
                  <a:gd name="T11" fmla="*/ 172 h 411"/>
                  <a:gd name="T12" fmla="*/ 87 w 237"/>
                  <a:gd name="T13" fmla="*/ 201 h 411"/>
                  <a:gd name="T14" fmla="*/ 61 w 237"/>
                  <a:gd name="T15" fmla="*/ 229 h 411"/>
                  <a:gd name="T16" fmla="*/ 36 w 237"/>
                  <a:gd name="T17" fmla="*/ 250 h 411"/>
                  <a:gd name="T18" fmla="*/ 20 w 237"/>
                  <a:gd name="T19" fmla="*/ 271 h 411"/>
                  <a:gd name="T20" fmla="*/ 10 w 237"/>
                  <a:gd name="T21" fmla="*/ 294 h 411"/>
                  <a:gd name="T22" fmla="*/ 5 w 237"/>
                  <a:gd name="T23" fmla="*/ 317 h 411"/>
                  <a:gd name="T24" fmla="*/ 0 w 237"/>
                  <a:gd name="T25" fmla="*/ 342 h 411"/>
                  <a:gd name="T26" fmla="*/ 0 w 237"/>
                  <a:gd name="T27" fmla="*/ 365 h 411"/>
                  <a:gd name="T28" fmla="*/ 8 w 237"/>
                  <a:gd name="T29" fmla="*/ 387 h 411"/>
                  <a:gd name="T30" fmla="*/ 24 w 237"/>
                  <a:gd name="T31" fmla="*/ 405 h 411"/>
                  <a:gd name="T32" fmla="*/ 39 w 237"/>
                  <a:gd name="T33" fmla="*/ 411 h 411"/>
                  <a:gd name="T34" fmla="*/ 44 w 237"/>
                  <a:gd name="T35" fmla="*/ 403 h 411"/>
                  <a:gd name="T36" fmla="*/ 26 w 237"/>
                  <a:gd name="T37" fmla="*/ 376 h 411"/>
                  <a:gd name="T38" fmla="*/ 22 w 237"/>
                  <a:gd name="T39" fmla="*/ 323 h 411"/>
                  <a:gd name="T40" fmla="*/ 30 w 237"/>
                  <a:gd name="T41" fmla="*/ 287 h 411"/>
                  <a:gd name="T42" fmla="*/ 37 w 237"/>
                  <a:gd name="T43" fmla="*/ 275 h 411"/>
                  <a:gd name="T44" fmla="*/ 48 w 237"/>
                  <a:gd name="T45" fmla="*/ 265 h 411"/>
                  <a:gd name="T46" fmla="*/ 61 w 237"/>
                  <a:gd name="T47" fmla="*/ 256 h 411"/>
                  <a:gd name="T48" fmla="*/ 78 w 237"/>
                  <a:gd name="T49" fmla="*/ 242 h 411"/>
                  <a:gd name="T50" fmla="*/ 94 w 237"/>
                  <a:gd name="T51" fmla="*/ 225 h 411"/>
                  <a:gd name="T52" fmla="*/ 108 w 237"/>
                  <a:gd name="T53" fmla="*/ 204 h 411"/>
                  <a:gd name="T54" fmla="*/ 122 w 237"/>
                  <a:gd name="T55" fmla="*/ 181 h 411"/>
                  <a:gd name="T56" fmla="*/ 134 w 237"/>
                  <a:gd name="T57" fmla="*/ 158 h 411"/>
                  <a:gd name="T58" fmla="*/ 148 w 237"/>
                  <a:gd name="T59" fmla="*/ 135 h 411"/>
                  <a:gd name="T60" fmla="*/ 162 w 237"/>
                  <a:gd name="T61" fmla="*/ 107 h 411"/>
                  <a:gd name="T62" fmla="*/ 182 w 237"/>
                  <a:gd name="T63" fmla="*/ 76 h 411"/>
                  <a:gd name="T64" fmla="*/ 204 w 237"/>
                  <a:gd name="T65" fmla="*/ 46 h 411"/>
                  <a:gd name="T66" fmla="*/ 226 w 237"/>
                  <a:gd name="T67" fmla="*/ 16 h 411"/>
                  <a:gd name="T68" fmla="*/ 237 w 237"/>
                  <a:gd name="T69" fmla="*/ 0 h 411"/>
                  <a:gd name="T70" fmla="*/ 237 w 237"/>
                  <a:gd name="T71" fmla="*/ 0 h 411"/>
                  <a:gd name="T72" fmla="*/ 237 w 237"/>
                  <a:gd name="T73" fmla="*/ 0 h 4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7"/>
                  <a:gd name="T112" fmla="*/ 0 h 411"/>
                  <a:gd name="T113" fmla="*/ 237 w 237"/>
                  <a:gd name="T114" fmla="*/ 411 h 4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7" h="411">
                    <a:moveTo>
                      <a:pt x="237" y="0"/>
                    </a:moveTo>
                    <a:lnTo>
                      <a:pt x="225" y="16"/>
                    </a:lnTo>
                    <a:lnTo>
                      <a:pt x="212" y="31"/>
                    </a:lnTo>
                    <a:lnTo>
                      <a:pt x="200" y="47"/>
                    </a:lnTo>
                    <a:lnTo>
                      <a:pt x="188" y="62"/>
                    </a:lnTo>
                    <a:lnTo>
                      <a:pt x="175" y="77"/>
                    </a:lnTo>
                    <a:lnTo>
                      <a:pt x="162" y="94"/>
                    </a:lnTo>
                    <a:lnTo>
                      <a:pt x="150" y="109"/>
                    </a:lnTo>
                    <a:lnTo>
                      <a:pt x="139" y="125"/>
                    </a:lnTo>
                    <a:lnTo>
                      <a:pt x="130" y="141"/>
                    </a:lnTo>
                    <a:lnTo>
                      <a:pt x="119" y="156"/>
                    </a:lnTo>
                    <a:lnTo>
                      <a:pt x="109" y="172"/>
                    </a:lnTo>
                    <a:lnTo>
                      <a:pt x="98" y="186"/>
                    </a:lnTo>
                    <a:lnTo>
                      <a:pt x="87" y="201"/>
                    </a:lnTo>
                    <a:lnTo>
                      <a:pt x="75" y="216"/>
                    </a:lnTo>
                    <a:lnTo>
                      <a:pt x="61" y="229"/>
                    </a:lnTo>
                    <a:lnTo>
                      <a:pt x="47" y="241"/>
                    </a:lnTo>
                    <a:lnTo>
                      <a:pt x="36" y="250"/>
                    </a:lnTo>
                    <a:lnTo>
                      <a:pt x="27" y="261"/>
                    </a:lnTo>
                    <a:lnTo>
                      <a:pt x="20" y="271"/>
                    </a:lnTo>
                    <a:lnTo>
                      <a:pt x="15" y="282"/>
                    </a:lnTo>
                    <a:lnTo>
                      <a:pt x="10" y="294"/>
                    </a:lnTo>
                    <a:lnTo>
                      <a:pt x="8" y="305"/>
                    </a:lnTo>
                    <a:lnTo>
                      <a:pt x="5" y="317"/>
                    </a:lnTo>
                    <a:lnTo>
                      <a:pt x="3" y="330"/>
                    </a:lnTo>
                    <a:lnTo>
                      <a:pt x="0" y="342"/>
                    </a:lnTo>
                    <a:lnTo>
                      <a:pt x="0" y="354"/>
                    </a:lnTo>
                    <a:lnTo>
                      <a:pt x="0" y="365"/>
                    </a:lnTo>
                    <a:lnTo>
                      <a:pt x="3" y="377"/>
                    </a:lnTo>
                    <a:lnTo>
                      <a:pt x="8" y="387"/>
                    </a:lnTo>
                    <a:lnTo>
                      <a:pt x="14" y="397"/>
                    </a:lnTo>
                    <a:lnTo>
                      <a:pt x="24" y="405"/>
                    </a:lnTo>
                    <a:lnTo>
                      <a:pt x="36" y="411"/>
                    </a:lnTo>
                    <a:lnTo>
                      <a:pt x="39" y="411"/>
                    </a:lnTo>
                    <a:lnTo>
                      <a:pt x="43" y="407"/>
                    </a:lnTo>
                    <a:lnTo>
                      <a:pt x="44" y="403"/>
                    </a:lnTo>
                    <a:lnTo>
                      <a:pt x="43" y="399"/>
                    </a:lnTo>
                    <a:lnTo>
                      <a:pt x="26" y="376"/>
                    </a:lnTo>
                    <a:lnTo>
                      <a:pt x="20" y="350"/>
                    </a:lnTo>
                    <a:lnTo>
                      <a:pt x="22" y="323"/>
                    </a:lnTo>
                    <a:lnTo>
                      <a:pt x="27" y="296"/>
                    </a:lnTo>
                    <a:lnTo>
                      <a:pt x="30" y="287"/>
                    </a:lnTo>
                    <a:lnTo>
                      <a:pt x="33" y="281"/>
                    </a:lnTo>
                    <a:lnTo>
                      <a:pt x="37" y="275"/>
                    </a:lnTo>
                    <a:lnTo>
                      <a:pt x="43" y="270"/>
                    </a:lnTo>
                    <a:lnTo>
                      <a:pt x="48" y="265"/>
                    </a:lnTo>
                    <a:lnTo>
                      <a:pt x="55" y="260"/>
                    </a:lnTo>
                    <a:lnTo>
                      <a:pt x="61" y="256"/>
                    </a:lnTo>
                    <a:lnTo>
                      <a:pt x="69" y="250"/>
                    </a:lnTo>
                    <a:lnTo>
                      <a:pt x="78" y="242"/>
                    </a:lnTo>
                    <a:lnTo>
                      <a:pt x="87" y="234"/>
                    </a:lnTo>
                    <a:lnTo>
                      <a:pt x="94" y="225"/>
                    </a:lnTo>
                    <a:lnTo>
                      <a:pt x="100" y="216"/>
                    </a:lnTo>
                    <a:lnTo>
                      <a:pt x="108" y="204"/>
                    </a:lnTo>
                    <a:lnTo>
                      <a:pt x="115" y="192"/>
                    </a:lnTo>
                    <a:lnTo>
                      <a:pt x="122" y="181"/>
                    </a:lnTo>
                    <a:lnTo>
                      <a:pt x="128" y="170"/>
                    </a:lnTo>
                    <a:lnTo>
                      <a:pt x="134" y="158"/>
                    </a:lnTo>
                    <a:lnTo>
                      <a:pt x="142" y="146"/>
                    </a:lnTo>
                    <a:lnTo>
                      <a:pt x="148" y="135"/>
                    </a:lnTo>
                    <a:lnTo>
                      <a:pt x="154" y="123"/>
                    </a:lnTo>
                    <a:lnTo>
                      <a:pt x="162" y="107"/>
                    </a:lnTo>
                    <a:lnTo>
                      <a:pt x="172" y="92"/>
                    </a:lnTo>
                    <a:lnTo>
                      <a:pt x="182" y="76"/>
                    </a:lnTo>
                    <a:lnTo>
                      <a:pt x="193" y="61"/>
                    </a:lnTo>
                    <a:lnTo>
                      <a:pt x="204" y="46"/>
                    </a:lnTo>
                    <a:lnTo>
                      <a:pt x="215" y="30"/>
                    </a:lnTo>
                    <a:lnTo>
                      <a:pt x="226" y="16"/>
                    </a:lnTo>
                    <a:lnTo>
                      <a:pt x="237" y="0"/>
                    </a:lnTo>
                    <a:close/>
                  </a:path>
                </a:pathLst>
              </a:custGeom>
              <a:solidFill>
                <a:srgbClr val="000000"/>
              </a:solidFill>
              <a:ln w="9525">
                <a:noFill/>
                <a:round/>
                <a:headEnd/>
                <a:tailEnd/>
              </a:ln>
            </p:spPr>
            <p:txBody>
              <a:bodyPr/>
              <a:lstStyle/>
              <a:p>
                <a:endParaRPr lang="en-US">
                  <a:solidFill>
                    <a:srgbClr val="000000"/>
                  </a:solidFill>
                </a:endParaRPr>
              </a:p>
            </p:txBody>
          </p:sp>
          <p:sp>
            <p:nvSpPr>
              <p:cNvPr id="25627" name="Freeform 306"/>
              <p:cNvSpPr>
                <a:spLocks/>
              </p:cNvSpPr>
              <p:nvPr/>
            </p:nvSpPr>
            <p:spPr bwMode="auto">
              <a:xfrm>
                <a:off x="8409" y="6889"/>
                <a:ext cx="460" cy="304"/>
              </a:xfrm>
              <a:custGeom>
                <a:avLst/>
                <a:gdLst>
                  <a:gd name="T0" fmla="*/ 10 w 460"/>
                  <a:gd name="T1" fmla="*/ 291 h 304"/>
                  <a:gd name="T2" fmla="*/ 28 w 460"/>
                  <a:gd name="T3" fmla="*/ 298 h 304"/>
                  <a:gd name="T4" fmla="*/ 47 w 460"/>
                  <a:gd name="T5" fmla="*/ 302 h 304"/>
                  <a:gd name="T6" fmla="*/ 67 w 460"/>
                  <a:gd name="T7" fmla="*/ 304 h 304"/>
                  <a:gd name="T8" fmla="*/ 87 w 460"/>
                  <a:gd name="T9" fmla="*/ 303 h 304"/>
                  <a:gd name="T10" fmla="*/ 105 w 460"/>
                  <a:gd name="T11" fmla="*/ 296 h 304"/>
                  <a:gd name="T12" fmla="*/ 119 w 460"/>
                  <a:gd name="T13" fmla="*/ 285 h 304"/>
                  <a:gd name="T14" fmla="*/ 133 w 460"/>
                  <a:gd name="T15" fmla="*/ 272 h 304"/>
                  <a:gd name="T16" fmla="*/ 148 w 460"/>
                  <a:gd name="T17" fmla="*/ 260 h 304"/>
                  <a:gd name="T18" fmla="*/ 169 w 460"/>
                  <a:gd name="T19" fmla="*/ 250 h 304"/>
                  <a:gd name="T20" fmla="*/ 192 w 460"/>
                  <a:gd name="T21" fmla="*/ 243 h 304"/>
                  <a:gd name="T22" fmla="*/ 215 w 460"/>
                  <a:gd name="T23" fmla="*/ 236 h 304"/>
                  <a:gd name="T24" fmla="*/ 236 w 460"/>
                  <a:gd name="T25" fmla="*/ 226 h 304"/>
                  <a:gd name="T26" fmla="*/ 254 w 460"/>
                  <a:gd name="T27" fmla="*/ 213 h 304"/>
                  <a:gd name="T28" fmla="*/ 271 w 460"/>
                  <a:gd name="T29" fmla="*/ 199 h 304"/>
                  <a:gd name="T30" fmla="*/ 288 w 460"/>
                  <a:gd name="T31" fmla="*/ 186 h 304"/>
                  <a:gd name="T32" fmla="*/ 309 w 460"/>
                  <a:gd name="T33" fmla="*/ 180 h 304"/>
                  <a:gd name="T34" fmla="*/ 330 w 460"/>
                  <a:gd name="T35" fmla="*/ 178 h 304"/>
                  <a:gd name="T36" fmla="*/ 350 w 460"/>
                  <a:gd name="T37" fmla="*/ 178 h 304"/>
                  <a:gd name="T38" fmla="*/ 371 w 460"/>
                  <a:gd name="T39" fmla="*/ 177 h 304"/>
                  <a:gd name="T40" fmla="*/ 392 w 460"/>
                  <a:gd name="T41" fmla="*/ 173 h 304"/>
                  <a:gd name="T42" fmla="*/ 409 w 460"/>
                  <a:gd name="T43" fmla="*/ 165 h 304"/>
                  <a:gd name="T44" fmla="*/ 424 w 460"/>
                  <a:gd name="T45" fmla="*/ 155 h 304"/>
                  <a:gd name="T46" fmla="*/ 437 w 460"/>
                  <a:gd name="T47" fmla="*/ 142 h 304"/>
                  <a:gd name="T48" fmla="*/ 456 w 460"/>
                  <a:gd name="T49" fmla="*/ 104 h 304"/>
                  <a:gd name="T50" fmla="*/ 458 w 460"/>
                  <a:gd name="T51" fmla="*/ 34 h 304"/>
                  <a:gd name="T52" fmla="*/ 450 w 460"/>
                  <a:gd name="T53" fmla="*/ 0 h 304"/>
                  <a:gd name="T54" fmla="*/ 449 w 460"/>
                  <a:gd name="T55" fmla="*/ 1 h 304"/>
                  <a:gd name="T56" fmla="*/ 452 w 460"/>
                  <a:gd name="T57" fmla="*/ 21 h 304"/>
                  <a:gd name="T58" fmla="*/ 453 w 460"/>
                  <a:gd name="T59" fmla="*/ 64 h 304"/>
                  <a:gd name="T60" fmla="*/ 445 w 460"/>
                  <a:gd name="T61" fmla="*/ 106 h 304"/>
                  <a:gd name="T62" fmla="*/ 420 w 460"/>
                  <a:gd name="T63" fmla="*/ 140 h 304"/>
                  <a:gd name="T64" fmla="*/ 389 w 460"/>
                  <a:gd name="T65" fmla="*/ 155 h 304"/>
                  <a:gd name="T66" fmla="*/ 370 w 460"/>
                  <a:gd name="T67" fmla="*/ 156 h 304"/>
                  <a:gd name="T68" fmla="*/ 352 w 460"/>
                  <a:gd name="T69" fmla="*/ 154 h 304"/>
                  <a:gd name="T70" fmla="*/ 332 w 460"/>
                  <a:gd name="T71" fmla="*/ 150 h 304"/>
                  <a:gd name="T72" fmla="*/ 313 w 460"/>
                  <a:gd name="T73" fmla="*/ 148 h 304"/>
                  <a:gd name="T74" fmla="*/ 296 w 460"/>
                  <a:gd name="T75" fmla="*/ 149 h 304"/>
                  <a:gd name="T76" fmla="*/ 279 w 460"/>
                  <a:gd name="T77" fmla="*/ 152 h 304"/>
                  <a:gd name="T78" fmla="*/ 263 w 460"/>
                  <a:gd name="T79" fmla="*/ 160 h 304"/>
                  <a:gd name="T80" fmla="*/ 248 w 460"/>
                  <a:gd name="T81" fmla="*/ 170 h 304"/>
                  <a:gd name="T82" fmla="*/ 235 w 460"/>
                  <a:gd name="T83" fmla="*/ 180 h 304"/>
                  <a:gd name="T84" fmla="*/ 221 w 460"/>
                  <a:gd name="T85" fmla="*/ 189 h 304"/>
                  <a:gd name="T86" fmla="*/ 207 w 460"/>
                  <a:gd name="T87" fmla="*/ 199 h 304"/>
                  <a:gd name="T88" fmla="*/ 192 w 460"/>
                  <a:gd name="T89" fmla="*/ 208 h 304"/>
                  <a:gd name="T90" fmla="*/ 179 w 460"/>
                  <a:gd name="T91" fmla="*/ 214 h 304"/>
                  <a:gd name="T92" fmla="*/ 167 w 460"/>
                  <a:gd name="T93" fmla="*/ 221 h 304"/>
                  <a:gd name="T94" fmla="*/ 154 w 460"/>
                  <a:gd name="T95" fmla="*/ 229 h 304"/>
                  <a:gd name="T96" fmla="*/ 142 w 460"/>
                  <a:gd name="T97" fmla="*/ 242 h 304"/>
                  <a:gd name="T98" fmla="*/ 129 w 460"/>
                  <a:gd name="T99" fmla="*/ 257 h 304"/>
                  <a:gd name="T100" fmla="*/ 115 w 460"/>
                  <a:gd name="T101" fmla="*/ 270 h 304"/>
                  <a:gd name="T102" fmla="*/ 98 w 460"/>
                  <a:gd name="T103" fmla="*/ 282 h 304"/>
                  <a:gd name="T104" fmla="*/ 78 w 460"/>
                  <a:gd name="T105" fmla="*/ 291 h 304"/>
                  <a:gd name="T106" fmla="*/ 56 w 460"/>
                  <a:gd name="T107" fmla="*/ 295 h 304"/>
                  <a:gd name="T108" fmla="*/ 33 w 460"/>
                  <a:gd name="T109" fmla="*/ 294 h 304"/>
                  <a:gd name="T110" fmla="*/ 11 w 460"/>
                  <a:gd name="T111" fmla="*/ 290 h 304"/>
                  <a:gd name="T112" fmla="*/ 0 w 460"/>
                  <a:gd name="T113" fmla="*/ 287 h 304"/>
                  <a:gd name="T114" fmla="*/ 0 w 460"/>
                  <a:gd name="T115" fmla="*/ 287 h 304"/>
                  <a:gd name="T116" fmla="*/ 0 w 460"/>
                  <a:gd name="T117" fmla="*/ 287 h 3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0"/>
                  <a:gd name="T178" fmla="*/ 0 h 304"/>
                  <a:gd name="T179" fmla="*/ 460 w 460"/>
                  <a:gd name="T180" fmla="*/ 304 h 3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0" h="304">
                    <a:moveTo>
                      <a:pt x="0" y="287"/>
                    </a:moveTo>
                    <a:lnTo>
                      <a:pt x="10" y="291"/>
                    </a:lnTo>
                    <a:lnTo>
                      <a:pt x="18" y="295"/>
                    </a:lnTo>
                    <a:lnTo>
                      <a:pt x="28" y="298"/>
                    </a:lnTo>
                    <a:lnTo>
                      <a:pt x="38" y="300"/>
                    </a:lnTo>
                    <a:lnTo>
                      <a:pt x="47" y="302"/>
                    </a:lnTo>
                    <a:lnTo>
                      <a:pt x="57" y="303"/>
                    </a:lnTo>
                    <a:lnTo>
                      <a:pt x="67" y="304"/>
                    </a:lnTo>
                    <a:lnTo>
                      <a:pt x="78" y="304"/>
                    </a:lnTo>
                    <a:lnTo>
                      <a:pt x="87" y="303"/>
                    </a:lnTo>
                    <a:lnTo>
                      <a:pt x="96" y="300"/>
                    </a:lnTo>
                    <a:lnTo>
                      <a:pt x="105" y="296"/>
                    </a:lnTo>
                    <a:lnTo>
                      <a:pt x="112" y="290"/>
                    </a:lnTo>
                    <a:lnTo>
                      <a:pt x="119" y="285"/>
                    </a:lnTo>
                    <a:lnTo>
                      <a:pt x="126" y="279"/>
                    </a:lnTo>
                    <a:lnTo>
                      <a:pt x="133" y="272"/>
                    </a:lnTo>
                    <a:lnTo>
                      <a:pt x="139" y="266"/>
                    </a:lnTo>
                    <a:lnTo>
                      <a:pt x="148" y="260"/>
                    </a:lnTo>
                    <a:lnTo>
                      <a:pt x="158" y="254"/>
                    </a:lnTo>
                    <a:lnTo>
                      <a:pt x="169" y="250"/>
                    </a:lnTo>
                    <a:lnTo>
                      <a:pt x="180" y="246"/>
                    </a:lnTo>
                    <a:lnTo>
                      <a:pt x="192" y="243"/>
                    </a:lnTo>
                    <a:lnTo>
                      <a:pt x="203" y="240"/>
                    </a:lnTo>
                    <a:lnTo>
                      <a:pt x="215" y="236"/>
                    </a:lnTo>
                    <a:lnTo>
                      <a:pt x="226" y="231"/>
                    </a:lnTo>
                    <a:lnTo>
                      <a:pt x="236" y="226"/>
                    </a:lnTo>
                    <a:lnTo>
                      <a:pt x="246" y="220"/>
                    </a:lnTo>
                    <a:lnTo>
                      <a:pt x="254" y="213"/>
                    </a:lnTo>
                    <a:lnTo>
                      <a:pt x="263" y="206"/>
                    </a:lnTo>
                    <a:lnTo>
                      <a:pt x="271" y="199"/>
                    </a:lnTo>
                    <a:lnTo>
                      <a:pt x="280" y="192"/>
                    </a:lnTo>
                    <a:lnTo>
                      <a:pt x="288" y="186"/>
                    </a:lnTo>
                    <a:lnTo>
                      <a:pt x="299" y="182"/>
                    </a:lnTo>
                    <a:lnTo>
                      <a:pt x="309" y="180"/>
                    </a:lnTo>
                    <a:lnTo>
                      <a:pt x="320" y="178"/>
                    </a:lnTo>
                    <a:lnTo>
                      <a:pt x="330" y="178"/>
                    </a:lnTo>
                    <a:lnTo>
                      <a:pt x="341" y="178"/>
                    </a:lnTo>
                    <a:lnTo>
                      <a:pt x="350" y="178"/>
                    </a:lnTo>
                    <a:lnTo>
                      <a:pt x="361" y="177"/>
                    </a:lnTo>
                    <a:lnTo>
                      <a:pt x="371" y="177"/>
                    </a:lnTo>
                    <a:lnTo>
                      <a:pt x="382" y="175"/>
                    </a:lnTo>
                    <a:lnTo>
                      <a:pt x="392" y="173"/>
                    </a:lnTo>
                    <a:lnTo>
                      <a:pt x="400" y="169"/>
                    </a:lnTo>
                    <a:lnTo>
                      <a:pt x="409" y="165"/>
                    </a:lnTo>
                    <a:lnTo>
                      <a:pt x="416" y="160"/>
                    </a:lnTo>
                    <a:lnTo>
                      <a:pt x="424" y="155"/>
                    </a:lnTo>
                    <a:lnTo>
                      <a:pt x="431" y="148"/>
                    </a:lnTo>
                    <a:lnTo>
                      <a:pt x="437" y="142"/>
                    </a:lnTo>
                    <a:lnTo>
                      <a:pt x="442" y="135"/>
                    </a:lnTo>
                    <a:lnTo>
                      <a:pt x="456" y="104"/>
                    </a:lnTo>
                    <a:lnTo>
                      <a:pt x="460" y="69"/>
                    </a:lnTo>
                    <a:lnTo>
                      <a:pt x="458" y="34"/>
                    </a:lnTo>
                    <a:lnTo>
                      <a:pt x="452" y="1"/>
                    </a:lnTo>
                    <a:lnTo>
                      <a:pt x="450" y="0"/>
                    </a:lnTo>
                    <a:lnTo>
                      <a:pt x="449" y="1"/>
                    </a:lnTo>
                    <a:lnTo>
                      <a:pt x="449" y="2"/>
                    </a:lnTo>
                    <a:lnTo>
                      <a:pt x="452" y="21"/>
                    </a:lnTo>
                    <a:lnTo>
                      <a:pt x="453" y="43"/>
                    </a:lnTo>
                    <a:lnTo>
                      <a:pt x="453" y="64"/>
                    </a:lnTo>
                    <a:lnTo>
                      <a:pt x="450" y="86"/>
                    </a:lnTo>
                    <a:lnTo>
                      <a:pt x="445" y="106"/>
                    </a:lnTo>
                    <a:lnTo>
                      <a:pt x="436" y="125"/>
                    </a:lnTo>
                    <a:lnTo>
                      <a:pt x="420" y="140"/>
                    </a:lnTo>
                    <a:lnTo>
                      <a:pt x="399" y="151"/>
                    </a:lnTo>
                    <a:lnTo>
                      <a:pt x="389" y="155"/>
                    </a:lnTo>
                    <a:lnTo>
                      <a:pt x="380" y="156"/>
                    </a:lnTo>
                    <a:lnTo>
                      <a:pt x="370" y="156"/>
                    </a:lnTo>
                    <a:lnTo>
                      <a:pt x="361" y="155"/>
                    </a:lnTo>
                    <a:lnTo>
                      <a:pt x="352" y="154"/>
                    </a:lnTo>
                    <a:lnTo>
                      <a:pt x="342" y="152"/>
                    </a:lnTo>
                    <a:lnTo>
                      <a:pt x="332" y="150"/>
                    </a:lnTo>
                    <a:lnTo>
                      <a:pt x="322" y="149"/>
                    </a:lnTo>
                    <a:lnTo>
                      <a:pt x="313" y="148"/>
                    </a:lnTo>
                    <a:lnTo>
                      <a:pt x="304" y="148"/>
                    </a:lnTo>
                    <a:lnTo>
                      <a:pt x="296" y="149"/>
                    </a:lnTo>
                    <a:lnTo>
                      <a:pt x="287" y="150"/>
                    </a:lnTo>
                    <a:lnTo>
                      <a:pt x="279" y="152"/>
                    </a:lnTo>
                    <a:lnTo>
                      <a:pt x="271" y="157"/>
                    </a:lnTo>
                    <a:lnTo>
                      <a:pt x="263" y="160"/>
                    </a:lnTo>
                    <a:lnTo>
                      <a:pt x="255" y="165"/>
                    </a:lnTo>
                    <a:lnTo>
                      <a:pt x="248" y="170"/>
                    </a:lnTo>
                    <a:lnTo>
                      <a:pt x="242" y="175"/>
                    </a:lnTo>
                    <a:lnTo>
                      <a:pt x="235" y="180"/>
                    </a:lnTo>
                    <a:lnTo>
                      <a:pt x="229" y="184"/>
                    </a:lnTo>
                    <a:lnTo>
                      <a:pt x="221" y="189"/>
                    </a:lnTo>
                    <a:lnTo>
                      <a:pt x="214" y="195"/>
                    </a:lnTo>
                    <a:lnTo>
                      <a:pt x="207" y="199"/>
                    </a:lnTo>
                    <a:lnTo>
                      <a:pt x="199" y="204"/>
                    </a:lnTo>
                    <a:lnTo>
                      <a:pt x="192" y="208"/>
                    </a:lnTo>
                    <a:lnTo>
                      <a:pt x="186" y="211"/>
                    </a:lnTo>
                    <a:lnTo>
                      <a:pt x="179" y="214"/>
                    </a:lnTo>
                    <a:lnTo>
                      <a:pt x="173" y="217"/>
                    </a:lnTo>
                    <a:lnTo>
                      <a:pt x="167" y="221"/>
                    </a:lnTo>
                    <a:lnTo>
                      <a:pt x="161" y="224"/>
                    </a:lnTo>
                    <a:lnTo>
                      <a:pt x="154" y="229"/>
                    </a:lnTo>
                    <a:lnTo>
                      <a:pt x="150" y="234"/>
                    </a:lnTo>
                    <a:lnTo>
                      <a:pt x="142" y="242"/>
                    </a:lnTo>
                    <a:lnTo>
                      <a:pt x="136" y="250"/>
                    </a:lnTo>
                    <a:lnTo>
                      <a:pt x="129" y="257"/>
                    </a:lnTo>
                    <a:lnTo>
                      <a:pt x="123" y="264"/>
                    </a:lnTo>
                    <a:lnTo>
                      <a:pt x="115" y="270"/>
                    </a:lnTo>
                    <a:lnTo>
                      <a:pt x="107" y="277"/>
                    </a:lnTo>
                    <a:lnTo>
                      <a:pt x="98" y="282"/>
                    </a:lnTo>
                    <a:lnTo>
                      <a:pt x="89" y="287"/>
                    </a:lnTo>
                    <a:lnTo>
                      <a:pt x="78" y="291"/>
                    </a:lnTo>
                    <a:lnTo>
                      <a:pt x="67" y="293"/>
                    </a:lnTo>
                    <a:lnTo>
                      <a:pt x="56" y="295"/>
                    </a:lnTo>
                    <a:lnTo>
                      <a:pt x="45" y="295"/>
                    </a:lnTo>
                    <a:lnTo>
                      <a:pt x="33" y="294"/>
                    </a:lnTo>
                    <a:lnTo>
                      <a:pt x="22" y="292"/>
                    </a:lnTo>
                    <a:lnTo>
                      <a:pt x="11" y="290"/>
                    </a:lnTo>
                    <a:lnTo>
                      <a:pt x="0" y="287"/>
                    </a:lnTo>
                    <a:close/>
                  </a:path>
                </a:pathLst>
              </a:custGeom>
              <a:solidFill>
                <a:srgbClr val="000000"/>
              </a:solidFill>
              <a:ln w="9525">
                <a:noFill/>
                <a:round/>
                <a:headEnd/>
                <a:tailEnd/>
              </a:ln>
            </p:spPr>
            <p:txBody>
              <a:bodyPr/>
              <a:lstStyle/>
              <a:p>
                <a:endParaRPr lang="en-US">
                  <a:solidFill>
                    <a:srgbClr val="000000"/>
                  </a:solidFill>
                </a:endParaRPr>
              </a:p>
            </p:txBody>
          </p:sp>
          <p:sp>
            <p:nvSpPr>
              <p:cNvPr id="25628" name="Freeform 307"/>
              <p:cNvSpPr>
                <a:spLocks/>
              </p:cNvSpPr>
              <p:nvPr/>
            </p:nvSpPr>
            <p:spPr bwMode="auto">
              <a:xfrm>
                <a:off x="8403" y="7061"/>
                <a:ext cx="33" cy="69"/>
              </a:xfrm>
              <a:custGeom>
                <a:avLst/>
                <a:gdLst>
                  <a:gd name="T0" fmla="*/ 0 w 33"/>
                  <a:gd name="T1" fmla="*/ 69 h 69"/>
                  <a:gd name="T2" fmla="*/ 6 w 33"/>
                  <a:gd name="T3" fmla="*/ 60 h 69"/>
                  <a:gd name="T4" fmla="*/ 12 w 33"/>
                  <a:gd name="T5" fmla="*/ 52 h 69"/>
                  <a:gd name="T6" fmla="*/ 17 w 33"/>
                  <a:gd name="T7" fmla="*/ 44 h 69"/>
                  <a:gd name="T8" fmla="*/ 23 w 33"/>
                  <a:gd name="T9" fmla="*/ 36 h 69"/>
                  <a:gd name="T10" fmla="*/ 26 w 33"/>
                  <a:gd name="T11" fmla="*/ 30 h 69"/>
                  <a:gd name="T12" fmla="*/ 30 w 33"/>
                  <a:gd name="T13" fmla="*/ 23 h 69"/>
                  <a:gd name="T14" fmla="*/ 33 w 33"/>
                  <a:gd name="T15" fmla="*/ 15 h 69"/>
                  <a:gd name="T16" fmla="*/ 33 w 33"/>
                  <a:gd name="T17" fmla="*/ 8 h 69"/>
                  <a:gd name="T18" fmla="*/ 26 w 33"/>
                  <a:gd name="T19" fmla="*/ 1 h 69"/>
                  <a:gd name="T20" fmla="*/ 19 w 33"/>
                  <a:gd name="T21" fmla="*/ 0 h 69"/>
                  <a:gd name="T22" fmla="*/ 11 w 33"/>
                  <a:gd name="T23" fmla="*/ 3 h 69"/>
                  <a:gd name="T24" fmla="*/ 5 w 33"/>
                  <a:gd name="T25" fmla="*/ 10 h 69"/>
                  <a:gd name="T26" fmla="*/ 5 w 33"/>
                  <a:gd name="T27" fmla="*/ 12 h 69"/>
                  <a:gd name="T28" fmla="*/ 5 w 33"/>
                  <a:gd name="T29" fmla="*/ 13 h 69"/>
                  <a:gd name="T30" fmla="*/ 6 w 33"/>
                  <a:gd name="T31" fmla="*/ 13 h 69"/>
                  <a:gd name="T32" fmla="*/ 7 w 33"/>
                  <a:gd name="T33" fmla="*/ 12 h 69"/>
                  <a:gd name="T34" fmla="*/ 9 w 33"/>
                  <a:gd name="T35" fmla="*/ 9 h 69"/>
                  <a:gd name="T36" fmla="*/ 12 w 33"/>
                  <a:gd name="T37" fmla="*/ 7 h 69"/>
                  <a:gd name="T38" fmla="*/ 16 w 33"/>
                  <a:gd name="T39" fmla="*/ 6 h 69"/>
                  <a:gd name="T40" fmla="*/ 19 w 33"/>
                  <a:gd name="T41" fmla="*/ 5 h 69"/>
                  <a:gd name="T42" fmla="*/ 25 w 33"/>
                  <a:gd name="T43" fmla="*/ 7 h 69"/>
                  <a:gd name="T44" fmla="*/ 28 w 33"/>
                  <a:gd name="T45" fmla="*/ 12 h 69"/>
                  <a:gd name="T46" fmla="*/ 26 w 33"/>
                  <a:gd name="T47" fmla="*/ 19 h 69"/>
                  <a:gd name="T48" fmla="*/ 24 w 33"/>
                  <a:gd name="T49" fmla="*/ 25 h 69"/>
                  <a:gd name="T50" fmla="*/ 19 w 33"/>
                  <a:gd name="T51" fmla="*/ 36 h 69"/>
                  <a:gd name="T52" fmla="*/ 13 w 33"/>
                  <a:gd name="T53" fmla="*/ 47 h 69"/>
                  <a:gd name="T54" fmla="*/ 7 w 33"/>
                  <a:gd name="T55" fmla="*/ 57 h 69"/>
                  <a:gd name="T56" fmla="*/ 0 w 33"/>
                  <a:gd name="T57" fmla="*/ 68 h 69"/>
                  <a:gd name="T58" fmla="*/ 0 w 33"/>
                  <a:gd name="T59" fmla="*/ 69 h 69"/>
                  <a:gd name="T60" fmla="*/ 0 w 33"/>
                  <a:gd name="T61" fmla="*/ 69 h 69"/>
                  <a:gd name="T62" fmla="*/ 0 w 33"/>
                  <a:gd name="T63" fmla="*/ 69 h 69"/>
                  <a:gd name="T64" fmla="*/ 0 w 33"/>
                  <a:gd name="T65" fmla="*/ 69 h 69"/>
                  <a:gd name="T66" fmla="*/ 0 w 33"/>
                  <a:gd name="T67" fmla="*/ 69 h 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
                  <a:gd name="T103" fmla="*/ 0 h 69"/>
                  <a:gd name="T104" fmla="*/ 33 w 33"/>
                  <a:gd name="T105" fmla="*/ 69 h 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 h="69">
                    <a:moveTo>
                      <a:pt x="0" y="69"/>
                    </a:moveTo>
                    <a:lnTo>
                      <a:pt x="6" y="60"/>
                    </a:lnTo>
                    <a:lnTo>
                      <a:pt x="12" y="52"/>
                    </a:lnTo>
                    <a:lnTo>
                      <a:pt x="17" y="44"/>
                    </a:lnTo>
                    <a:lnTo>
                      <a:pt x="23" y="36"/>
                    </a:lnTo>
                    <a:lnTo>
                      <a:pt x="26" y="30"/>
                    </a:lnTo>
                    <a:lnTo>
                      <a:pt x="30" y="23"/>
                    </a:lnTo>
                    <a:lnTo>
                      <a:pt x="33" y="15"/>
                    </a:lnTo>
                    <a:lnTo>
                      <a:pt x="33" y="8"/>
                    </a:lnTo>
                    <a:lnTo>
                      <a:pt x="26" y="1"/>
                    </a:lnTo>
                    <a:lnTo>
                      <a:pt x="19" y="0"/>
                    </a:lnTo>
                    <a:lnTo>
                      <a:pt x="11" y="3"/>
                    </a:lnTo>
                    <a:lnTo>
                      <a:pt x="5" y="10"/>
                    </a:lnTo>
                    <a:lnTo>
                      <a:pt x="5" y="12"/>
                    </a:lnTo>
                    <a:lnTo>
                      <a:pt x="5" y="13"/>
                    </a:lnTo>
                    <a:lnTo>
                      <a:pt x="6" y="13"/>
                    </a:lnTo>
                    <a:lnTo>
                      <a:pt x="7" y="12"/>
                    </a:lnTo>
                    <a:lnTo>
                      <a:pt x="9" y="9"/>
                    </a:lnTo>
                    <a:lnTo>
                      <a:pt x="12" y="7"/>
                    </a:lnTo>
                    <a:lnTo>
                      <a:pt x="16" y="6"/>
                    </a:lnTo>
                    <a:lnTo>
                      <a:pt x="19" y="5"/>
                    </a:lnTo>
                    <a:lnTo>
                      <a:pt x="25" y="7"/>
                    </a:lnTo>
                    <a:lnTo>
                      <a:pt x="28" y="12"/>
                    </a:lnTo>
                    <a:lnTo>
                      <a:pt x="26" y="19"/>
                    </a:lnTo>
                    <a:lnTo>
                      <a:pt x="24" y="25"/>
                    </a:lnTo>
                    <a:lnTo>
                      <a:pt x="19" y="36"/>
                    </a:lnTo>
                    <a:lnTo>
                      <a:pt x="13" y="47"/>
                    </a:lnTo>
                    <a:lnTo>
                      <a:pt x="7" y="57"/>
                    </a:lnTo>
                    <a:lnTo>
                      <a:pt x="0" y="68"/>
                    </a:lnTo>
                    <a:lnTo>
                      <a:pt x="0" y="69"/>
                    </a:lnTo>
                    <a:close/>
                  </a:path>
                </a:pathLst>
              </a:custGeom>
              <a:solidFill>
                <a:srgbClr val="000000"/>
              </a:solidFill>
              <a:ln w="9525">
                <a:noFill/>
                <a:round/>
                <a:headEnd/>
                <a:tailEnd/>
              </a:ln>
            </p:spPr>
            <p:txBody>
              <a:bodyPr/>
              <a:lstStyle/>
              <a:p>
                <a:endParaRPr lang="en-US">
                  <a:solidFill>
                    <a:srgbClr val="000000"/>
                  </a:solidFill>
                </a:endParaRPr>
              </a:p>
            </p:txBody>
          </p:sp>
          <p:sp>
            <p:nvSpPr>
              <p:cNvPr id="25629" name="Freeform 308"/>
              <p:cNvSpPr>
                <a:spLocks/>
              </p:cNvSpPr>
              <p:nvPr/>
            </p:nvSpPr>
            <p:spPr bwMode="auto">
              <a:xfrm>
                <a:off x="8383" y="7122"/>
                <a:ext cx="132" cy="50"/>
              </a:xfrm>
              <a:custGeom>
                <a:avLst/>
                <a:gdLst>
                  <a:gd name="T0" fmla="*/ 0 w 132"/>
                  <a:gd name="T1" fmla="*/ 44 h 50"/>
                  <a:gd name="T2" fmla="*/ 9 w 132"/>
                  <a:gd name="T3" fmla="*/ 46 h 50"/>
                  <a:gd name="T4" fmla="*/ 17 w 132"/>
                  <a:gd name="T5" fmla="*/ 47 h 50"/>
                  <a:gd name="T6" fmla="*/ 26 w 132"/>
                  <a:gd name="T7" fmla="*/ 49 h 50"/>
                  <a:gd name="T8" fmla="*/ 34 w 132"/>
                  <a:gd name="T9" fmla="*/ 50 h 50"/>
                  <a:gd name="T10" fmla="*/ 42 w 132"/>
                  <a:gd name="T11" fmla="*/ 50 h 50"/>
                  <a:gd name="T12" fmla="*/ 50 w 132"/>
                  <a:gd name="T13" fmla="*/ 50 h 50"/>
                  <a:gd name="T14" fmla="*/ 59 w 132"/>
                  <a:gd name="T15" fmla="*/ 49 h 50"/>
                  <a:gd name="T16" fmla="*/ 67 w 132"/>
                  <a:gd name="T17" fmla="*/ 47 h 50"/>
                  <a:gd name="T18" fmla="*/ 77 w 132"/>
                  <a:gd name="T19" fmla="*/ 44 h 50"/>
                  <a:gd name="T20" fmla="*/ 85 w 132"/>
                  <a:gd name="T21" fmla="*/ 38 h 50"/>
                  <a:gd name="T22" fmla="*/ 93 w 132"/>
                  <a:gd name="T23" fmla="*/ 33 h 50"/>
                  <a:gd name="T24" fmla="*/ 100 w 132"/>
                  <a:gd name="T25" fmla="*/ 26 h 50"/>
                  <a:gd name="T26" fmla="*/ 107 w 132"/>
                  <a:gd name="T27" fmla="*/ 20 h 50"/>
                  <a:gd name="T28" fmla="*/ 115 w 132"/>
                  <a:gd name="T29" fmla="*/ 14 h 50"/>
                  <a:gd name="T30" fmla="*/ 122 w 132"/>
                  <a:gd name="T31" fmla="*/ 8 h 50"/>
                  <a:gd name="T32" fmla="*/ 131 w 132"/>
                  <a:gd name="T33" fmla="*/ 4 h 50"/>
                  <a:gd name="T34" fmla="*/ 132 w 132"/>
                  <a:gd name="T35" fmla="*/ 3 h 50"/>
                  <a:gd name="T36" fmla="*/ 132 w 132"/>
                  <a:gd name="T37" fmla="*/ 1 h 50"/>
                  <a:gd name="T38" fmla="*/ 132 w 132"/>
                  <a:gd name="T39" fmla="*/ 0 h 50"/>
                  <a:gd name="T40" fmla="*/ 131 w 132"/>
                  <a:gd name="T41" fmla="*/ 0 h 50"/>
                  <a:gd name="T42" fmla="*/ 121 w 132"/>
                  <a:gd name="T43" fmla="*/ 5 h 50"/>
                  <a:gd name="T44" fmla="*/ 112 w 132"/>
                  <a:gd name="T45" fmla="*/ 11 h 50"/>
                  <a:gd name="T46" fmla="*/ 104 w 132"/>
                  <a:gd name="T47" fmla="*/ 17 h 50"/>
                  <a:gd name="T48" fmla="*/ 96 w 132"/>
                  <a:gd name="T49" fmla="*/ 24 h 50"/>
                  <a:gd name="T50" fmla="*/ 87 w 132"/>
                  <a:gd name="T51" fmla="*/ 32 h 50"/>
                  <a:gd name="T52" fmla="*/ 76 w 132"/>
                  <a:gd name="T53" fmla="*/ 38 h 50"/>
                  <a:gd name="T54" fmla="*/ 65 w 132"/>
                  <a:gd name="T55" fmla="*/ 42 h 50"/>
                  <a:gd name="T56" fmla="*/ 53 w 132"/>
                  <a:gd name="T57" fmla="*/ 46 h 50"/>
                  <a:gd name="T58" fmla="*/ 40 w 132"/>
                  <a:gd name="T59" fmla="*/ 47 h 50"/>
                  <a:gd name="T60" fmla="*/ 27 w 132"/>
                  <a:gd name="T61" fmla="*/ 47 h 50"/>
                  <a:gd name="T62" fmla="*/ 15 w 132"/>
                  <a:gd name="T63" fmla="*/ 46 h 50"/>
                  <a:gd name="T64" fmla="*/ 1 w 132"/>
                  <a:gd name="T65" fmla="*/ 44 h 50"/>
                  <a:gd name="T66" fmla="*/ 1 w 132"/>
                  <a:gd name="T67" fmla="*/ 44 h 50"/>
                  <a:gd name="T68" fmla="*/ 1 w 132"/>
                  <a:gd name="T69" fmla="*/ 44 h 50"/>
                  <a:gd name="T70" fmla="*/ 0 w 132"/>
                  <a:gd name="T71" fmla="*/ 44 h 50"/>
                  <a:gd name="T72" fmla="*/ 0 w 132"/>
                  <a:gd name="T73" fmla="*/ 44 h 50"/>
                  <a:gd name="T74" fmla="*/ 0 w 132"/>
                  <a:gd name="T75" fmla="*/ 44 h 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50"/>
                  <a:gd name="T116" fmla="*/ 132 w 132"/>
                  <a:gd name="T117" fmla="*/ 50 h 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50">
                    <a:moveTo>
                      <a:pt x="0" y="44"/>
                    </a:moveTo>
                    <a:lnTo>
                      <a:pt x="9" y="46"/>
                    </a:lnTo>
                    <a:lnTo>
                      <a:pt x="17" y="47"/>
                    </a:lnTo>
                    <a:lnTo>
                      <a:pt x="26" y="49"/>
                    </a:lnTo>
                    <a:lnTo>
                      <a:pt x="34" y="50"/>
                    </a:lnTo>
                    <a:lnTo>
                      <a:pt x="42" y="50"/>
                    </a:lnTo>
                    <a:lnTo>
                      <a:pt x="50" y="50"/>
                    </a:lnTo>
                    <a:lnTo>
                      <a:pt x="59" y="49"/>
                    </a:lnTo>
                    <a:lnTo>
                      <a:pt x="67" y="47"/>
                    </a:lnTo>
                    <a:lnTo>
                      <a:pt x="77" y="44"/>
                    </a:lnTo>
                    <a:lnTo>
                      <a:pt x="85" y="38"/>
                    </a:lnTo>
                    <a:lnTo>
                      <a:pt x="93" y="33"/>
                    </a:lnTo>
                    <a:lnTo>
                      <a:pt x="100" y="26"/>
                    </a:lnTo>
                    <a:lnTo>
                      <a:pt x="107" y="20"/>
                    </a:lnTo>
                    <a:lnTo>
                      <a:pt x="115" y="14"/>
                    </a:lnTo>
                    <a:lnTo>
                      <a:pt x="122" y="8"/>
                    </a:lnTo>
                    <a:lnTo>
                      <a:pt x="131" y="4"/>
                    </a:lnTo>
                    <a:lnTo>
                      <a:pt x="132" y="3"/>
                    </a:lnTo>
                    <a:lnTo>
                      <a:pt x="132" y="1"/>
                    </a:lnTo>
                    <a:lnTo>
                      <a:pt x="132" y="0"/>
                    </a:lnTo>
                    <a:lnTo>
                      <a:pt x="131" y="0"/>
                    </a:lnTo>
                    <a:lnTo>
                      <a:pt x="121" y="5"/>
                    </a:lnTo>
                    <a:lnTo>
                      <a:pt x="112" y="11"/>
                    </a:lnTo>
                    <a:lnTo>
                      <a:pt x="104" y="17"/>
                    </a:lnTo>
                    <a:lnTo>
                      <a:pt x="96" y="24"/>
                    </a:lnTo>
                    <a:lnTo>
                      <a:pt x="87" y="32"/>
                    </a:lnTo>
                    <a:lnTo>
                      <a:pt x="76" y="38"/>
                    </a:lnTo>
                    <a:lnTo>
                      <a:pt x="65" y="42"/>
                    </a:lnTo>
                    <a:lnTo>
                      <a:pt x="53" y="46"/>
                    </a:lnTo>
                    <a:lnTo>
                      <a:pt x="40" y="47"/>
                    </a:lnTo>
                    <a:lnTo>
                      <a:pt x="27" y="47"/>
                    </a:lnTo>
                    <a:lnTo>
                      <a:pt x="15" y="46"/>
                    </a:lnTo>
                    <a:lnTo>
                      <a:pt x="1" y="44"/>
                    </a:lnTo>
                    <a:lnTo>
                      <a:pt x="0" y="44"/>
                    </a:lnTo>
                    <a:close/>
                  </a:path>
                </a:pathLst>
              </a:custGeom>
              <a:solidFill>
                <a:srgbClr val="000000"/>
              </a:solidFill>
              <a:ln w="9525">
                <a:noFill/>
                <a:round/>
                <a:headEnd/>
                <a:tailEnd/>
              </a:ln>
            </p:spPr>
            <p:txBody>
              <a:bodyPr/>
              <a:lstStyle/>
              <a:p>
                <a:endParaRPr lang="en-US">
                  <a:solidFill>
                    <a:srgbClr val="000000"/>
                  </a:solidFill>
                </a:endParaRPr>
              </a:p>
            </p:txBody>
          </p:sp>
          <p:sp>
            <p:nvSpPr>
              <p:cNvPr id="25630" name="Freeform 309"/>
              <p:cNvSpPr>
                <a:spLocks/>
              </p:cNvSpPr>
              <p:nvPr/>
            </p:nvSpPr>
            <p:spPr bwMode="auto">
              <a:xfrm>
                <a:off x="8723" y="6408"/>
                <a:ext cx="123" cy="345"/>
              </a:xfrm>
              <a:custGeom>
                <a:avLst/>
                <a:gdLst>
                  <a:gd name="T0" fmla="*/ 108 w 123"/>
                  <a:gd name="T1" fmla="*/ 344 h 345"/>
                  <a:gd name="T2" fmla="*/ 112 w 123"/>
                  <a:gd name="T3" fmla="*/ 322 h 345"/>
                  <a:gd name="T4" fmla="*/ 117 w 123"/>
                  <a:gd name="T5" fmla="*/ 298 h 345"/>
                  <a:gd name="T6" fmla="*/ 120 w 123"/>
                  <a:gd name="T7" fmla="*/ 276 h 345"/>
                  <a:gd name="T8" fmla="*/ 123 w 123"/>
                  <a:gd name="T9" fmla="*/ 253 h 345"/>
                  <a:gd name="T10" fmla="*/ 123 w 123"/>
                  <a:gd name="T11" fmla="*/ 229 h 345"/>
                  <a:gd name="T12" fmla="*/ 119 w 123"/>
                  <a:gd name="T13" fmla="*/ 205 h 345"/>
                  <a:gd name="T14" fmla="*/ 113 w 123"/>
                  <a:gd name="T15" fmla="*/ 183 h 345"/>
                  <a:gd name="T16" fmla="*/ 103 w 123"/>
                  <a:gd name="T17" fmla="*/ 160 h 345"/>
                  <a:gd name="T18" fmla="*/ 99 w 123"/>
                  <a:gd name="T19" fmla="*/ 150 h 345"/>
                  <a:gd name="T20" fmla="*/ 92 w 123"/>
                  <a:gd name="T21" fmla="*/ 139 h 345"/>
                  <a:gd name="T22" fmla="*/ 86 w 123"/>
                  <a:gd name="T23" fmla="*/ 130 h 345"/>
                  <a:gd name="T24" fmla="*/ 79 w 123"/>
                  <a:gd name="T25" fmla="*/ 121 h 345"/>
                  <a:gd name="T26" fmla="*/ 72 w 123"/>
                  <a:gd name="T27" fmla="*/ 112 h 345"/>
                  <a:gd name="T28" fmla="*/ 64 w 123"/>
                  <a:gd name="T29" fmla="*/ 103 h 345"/>
                  <a:gd name="T30" fmla="*/ 57 w 123"/>
                  <a:gd name="T31" fmla="*/ 93 h 345"/>
                  <a:gd name="T32" fmla="*/ 50 w 123"/>
                  <a:gd name="T33" fmla="*/ 84 h 345"/>
                  <a:gd name="T34" fmla="*/ 43 w 123"/>
                  <a:gd name="T35" fmla="*/ 75 h 345"/>
                  <a:gd name="T36" fmla="*/ 36 w 123"/>
                  <a:gd name="T37" fmla="*/ 65 h 345"/>
                  <a:gd name="T38" fmla="*/ 30 w 123"/>
                  <a:gd name="T39" fmla="*/ 54 h 345"/>
                  <a:gd name="T40" fmla="*/ 26 w 123"/>
                  <a:gd name="T41" fmla="*/ 44 h 345"/>
                  <a:gd name="T42" fmla="*/ 21 w 123"/>
                  <a:gd name="T43" fmla="*/ 34 h 345"/>
                  <a:gd name="T44" fmla="*/ 17 w 123"/>
                  <a:gd name="T45" fmla="*/ 24 h 345"/>
                  <a:gd name="T46" fmla="*/ 13 w 123"/>
                  <a:gd name="T47" fmla="*/ 13 h 345"/>
                  <a:gd name="T48" fmla="*/ 10 w 123"/>
                  <a:gd name="T49" fmla="*/ 2 h 345"/>
                  <a:gd name="T50" fmla="*/ 7 w 123"/>
                  <a:gd name="T51" fmla="*/ 0 h 345"/>
                  <a:gd name="T52" fmla="*/ 4 w 123"/>
                  <a:gd name="T53" fmla="*/ 1 h 345"/>
                  <a:gd name="T54" fmla="*/ 1 w 123"/>
                  <a:gd name="T55" fmla="*/ 3 h 345"/>
                  <a:gd name="T56" fmla="*/ 0 w 123"/>
                  <a:gd name="T57" fmla="*/ 6 h 345"/>
                  <a:gd name="T58" fmla="*/ 0 w 123"/>
                  <a:gd name="T59" fmla="*/ 27 h 345"/>
                  <a:gd name="T60" fmla="*/ 4 w 123"/>
                  <a:gd name="T61" fmla="*/ 46 h 345"/>
                  <a:gd name="T62" fmla="*/ 8 w 123"/>
                  <a:gd name="T63" fmla="*/ 66 h 345"/>
                  <a:gd name="T64" fmla="*/ 16 w 123"/>
                  <a:gd name="T65" fmla="*/ 85 h 345"/>
                  <a:gd name="T66" fmla="*/ 23 w 123"/>
                  <a:gd name="T67" fmla="*/ 105 h 345"/>
                  <a:gd name="T68" fmla="*/ 33 w 123"/>
                  <a:gd name="T69" fmla="*/ 124 h 345"/>
                  <a:gd name="T70" fmla="*/ 41 w 123"/>
                  <a:gd name="T71" fmla="*/ 143 h 345"/>
                  <a:gd name="T72" fmla="*/ 51 w 123"/>
                  <a:gd name="T73" fmla="*/ 161 h 345"/>
                  <a:gd name="T74" fmla="*/ 62 w 123"/>
                  <a:gd name="T75" fmla="*/ 183 h 345"/>
                  <a:gd name="T76" fmla="*/ 72 w 123"/>
                  <a:gd name="T77" fmla="*/ 205 h 345"/>
                  <a:gd name="T78" fmla="*/ 83 w 123"/>
                  <a:gd name="T79" fmla="*/ 228 h 345"/>
                  <a:gd name="T80" fmla="*/ 91 w 123"/>
                  <a:gd name="T81" fmla="*/ 251 h 345"/>
                  <a:gd name="T82" fmla="*/ 99 w 123"/>
                  <a:gd name="T83" fmla="*/ 275 h 345"/>
                  <a:gd name="T84" fmla="*/ 105 w 123"/>
                  <a:gd name="T85" fmla="*/ 298 h 345"/>
                  <a:gd name="T86" fmla="*/ 107 w 123"/>
                  <a:gd name="T87" fmla="*/ 322 h 345"/>
                  <a:gd name="T88" fmla="*/ 108 w 123"/>
                  <a:gd name="T89" fmla="*/ 345 h 345"/>
                  <a:gd name="T90" fmla="*/ 108 w 123"/>
                  <a:gd name="T91" fmla="*/ 345 h 345"/>
                  <a:gd name="T92" fmla="*/ 108 w 123"/>
                  <a:gd name="T93" fmla="*/ 345 h 345"/>
                  <a:gd name="T94" fmla="*/ 108 w 123"/>
                  <a:gd name="T95" fmla="*/ 345 h 345"/>
                  <a:gd name="T96" fmla="*/ 108 w 123"/>
                  <a:gd name="T97" fmla="*/ 344 h 345"/>
                  <a:gd name="T98" fmla="*/ 108 w 123"/>
                  <a:gd name="T99" fmla="*/ 344 h 3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3"/>
                  <a:gd name="T151" fmla="*/ 0 h 345"/>
                  <a:gd name="T152" fmla="*/ 123 w 123"/>
                  <a:gd name="T153" fmla="*/ 345 h 3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3" h="345">
                    <a:moveTo>
                      <a:pt x="108" y="344"/>
                    </a:moveTo>
                    <a:lnTo>
                      <a:pt x="112" y="322"/>
                    </a:lnTo>
                    <a:lnTo>
                      <a:pt x="117" y="298"/>
                    </a:lnTo>
                    <a:lnTo>
                      <a:pt x="120" y="276"/>
                    </a:lnTo>
                    <a:lnTo>
                      <a:pt x="123" y="253"/>
                    </a:lnTo>
                    <a:lnTo>
                      <a:pt x="123" y="229"/>
                    </a:lnTo>
                    <a:lnTo>
                      <a:pt x="119" y="205"/>
                    </a:lnTo>
                    <a:lnTo>
                      <a:pt x="113" y="183"/>
                    </a:lnTo>
                    <a:lnTo>
                      <a:pt x="103" y="160"/>
                    </a:lnTo>
                    <a:lnTo>
                      <a:pt x="99" y="150"/>
                    </a:lnTo>
                    <a:lnTo>
                      <a:pt x="92" y="139"/>
                    </a:lnTo>
                    <a:lnTo>
                      <a:pt x="86" y="130"/>
                    </a:lnTo>
                    <a:lnTo>
                      <a:pt x="79" y="121"/>
                    </a:lnTo>
                    <a:lnTo>
                      <a:pt x="72" y="112"/>
                    </a:lnTo>
                    <a:lnTo>
                      <a:pt x="64" y="103"/>
                    </a:lnTo>
                    <a:lnTo>
                      <a:pt x="57" y="93"/>
                    </a:lnTo>
                    <a:lnTo>
                      <a:pt x="50" y="84"/>
                    </a:lnTo>
                    <a:lnTo>
                      <a:pt x="43" y="75"/>
                    </a:lnTo>
                    <a:lnTo>
                      <a:pt x="36" y="65"/>
                    </a:lnTo>
                    <a:lnTo>
                      <a:pt x="30" y="54"/>
                    </a:lnTo>
                    <a:lnTo>
                      <a:pt x="26" y="44"/>
                    </a:lnTo>
                    <a:lnTo>
                      <a:pt x="21" y="34"/>
                    </a:lnTo>
                    <a:lnTo>
                      <a:pt x="17" y="24"/>
                    </a:lnTo>
                    <a:lnTo>
                      <a:pt x="13" y="13"/>
                    </a:lnTo>
                    <a:lnTo>
                      <a:pt x="10" y="2"/>
                    </a:lnTo>
                    <a:lnTo>
                      <a:pt x="7" y="0"/>
                    </a:lnTo>
                    <a:lnTo>
                      <a:pt x="4" y="1"/>
                    </a:lnTo>
                    <a:lnTo>
                      <a:pt x="1" y="3"/>
                    </a:lnTo>
                    <a:lnTo>
                      <a:pt x="0" y="6"/>
                    </a:lnTo>
                    <a:lnTo>
                      <a:pt x="0" y="27"/>
                    </a:lnTo>
                    <a:lnTo>
                      <a:pt x="4" y="46"/>
                    </a:lnTo>
                    <a:lnTo>
                      <a:pt x="8" y="66"/>
                    </a:lnTo>
                    <a:lnTo>
                      <a:pt x="16" y="85"/>
                    </a:lnTo>
                    <a:lnTo>
                      <a:pt x="23" y="105"/>
                    </a:lnTo>
                    <a:lnTo>
                      <a:pt x="33" y="124"/>
                    </a:lnTo>
                    <a:lnTo>
                      <a:pt x="41" y="143"/>
                    </a:lnTo>
                    <a:lnTo>
                      <a:pt x="51" y="161"/>
                    </a:lnTo>
                    <a:lnTo>
                      <a:pt x="62" y="183"/>
                    </a:lnTo>
                    <a:lnTo>
                      <a:pt x="72" y="205"/>
                    </a:lnTo>
                    <a:lnTo>
                      <a:pt x="83" y="228"/>
                    </a:lnTo>
                    <a:lnTo>
                      <a:pt x="91" y="251"/>
                    </a:lnTo>
                    <a:lnTo>
                      <a:pt x="99" y="275"/>
                    </a:lnTo>
                    <a:lnTo>
                      <a:pt x="105" y="298"/>
                    </a:lnTo>
                    <a:lnTo>
                      <a:pt x="107" y="322"/>
                    </a:lnTo>
                    <a:lnTo>
                      <a:pt x="108" y="345"/>
                    </a:lnTo>
                    <a:lnTo>
                      <a:pt x="108" y="344"/>
                    </a:lnTo>
                    <a:close/>
                  </a:path>
                </a:pathLst>
              </a:custGeom>
              <a:solidFill>
                <a:srgbClr val="000000"/>
              </a:solidFill>
              <a:ln w="9525">
                <a:noFill/>
                <a:round/>
                <a:headEnd/>
                <a:tailEnd/>
              </a:ln>
            </p:spPr>
            <p:txBody>
              <a:bodyPr/>
              <a:lstStyle/>
              <a:p>
                <a:endParaRPr lang="en-US">
                  <a:solidFill>
                    <a:srgbClr val="000000"/>
                  </a:solidFill>
                </a:endParaRPr>
              </a:p>
            </p:txBody>
          </p:sp>
          <p:sp>
            <p:nvSpPr>
              <p:cNvPr id="25631" name="Freeform 310"/>
              <p:cNvSpPr>
                <a:spLocks/>
              </p:cNvSpPr>
              <p:nvPr/>
            </p:nvSpPr>
            <p:spPr bwMode="auto">
              <a:xfrm>
                <a:off x="8705" y="6522"/>
                <a:ext cx="76" cy="158"/>
              </a:xfrm>
              <a:custGeom>
                <a:avLst/>
                <a:gdLst>
                  <a:gd name="T0" fmla="*/ 0 w 76"/>
                  <a:gd name="T1" fmla="*/ 0 h 158"/>
                  <a:gd name="T2" fmla="*/ 5 w 76"/>
                  <a:gd name="T3" fmla="*/ 21 h 158"/>
                  <a:gd name="T4" fmla="*/ 12 w 76"/>
                  <a:gd name="T5" fmla="*/ 42 h 158"/>
                  <a:gd name="T6" fmla="*/ 19 w 76"/>
                  <a:gd name="T7" fmla="*/ 61 h 158"/>
                  <a:gd name="T8" fmla="*/ 30 w 76"/>
                  <a:gd name="T9" fmla="*/ 82 h 158"/>
                  <a:gd name="T10" fmla="*/ 35 w 76"/>
                  <a:gd name="T11" fmla="*/ 91 h 158"/>
                  <a:gd name="T12" fmla="*/ 41 w 76"/>
                  <a:gd name="T13" fmla="*/ 100 h 158"/>
                  <a:gd name="T14" fmla="*/ 46 w 76"/>
                  <a:gd name="T15" fmla="*/ 111 h 158"/>
                  <a:gd name="T16" fmla="*/ 52 w 76"/>
                  <a:gd name="T17" fmla="*/ 120 h 158"/>
                  <a:gd name="T18" fmla="*/ 57 w 76"/>
                  <a:gd name="T19" fmla="*/ 129 h 158"/>
                  <a:gd name="T20" fmla="*/ 62 w 76"/>
                  <a:gd name="T21" fmla="*/ 138 h 158"/>
                  <a:gd name="T22" fmla="*/ 67 w 76"/>
                  <a:gd name="T23" fmla="*/ 147 h 158"/>
                  <a:gd name="T24" fmla="*/ 70 w 76"/>
                  <a:gd name="T25" fmla="*/ 158 h 158"/>
                  <a:gd name="T26" fmla="*/ 72 w 76"/>
                  <a:gd name="T27" fmla="*/ 158 h 158"/>
                  <a:gd name="T28" fmla="*/ 74 w 76"/>
                  <a:gd name="T29" fmla="*/ 157 h 158"/>
                  <a:gd name="T30" fmla="*/ 76 w 76"/>
                  <a:gd name="T31" fmla="*/ 156 h 158"/>
                  <a:gd name="T32" fmla="*/ 76 w 76"/>
                  <a:gd name="T33" fmla="*/ 154 h 158"/>
                  <a:gd name="T34" fmla="*/ 74 w 76"/>
                  <a:gd name="T35" fmla="*/ 144 h 158"/>
                  <a:gd name="T36" fmla="*/ 70 w 76"/>
                  <a:gd name="T37" fmla="*/ 135 h 158"/>
                  <a:gd name="T38" fmla="*/ 67 w 76"/>
                  <a:gd name="T39" fmla="*/ 127 h 158"/>
                  <a:gd name="T40" fmla="*/ 62 w 76"/>
                  <a:gd name="T41" fmla="*/ 119 h 158"/>
                  <a:gd name="T42" fmla="*/ 56 w 76"/>
                  <a:gd name="T43" fmla="*/ 111 h 158"/>
                  <a:gd name="T44" fmla="*/ 51 w 76"/>
                  <a:gd name="T45" fmla="*/ 102 h 158"/>
                  <a:gd name="T46" fmla="*/ 45 w 76"/>
                  <a:gd name="T47" fmla="*/ 94 h 158"/>
                  <a:gd name="T48" fmla="*/ 39 w 76"/>
                  <a:gd name="T49" fmla="*/ 86 h 158"/>
                  <a:gd name="T50" fmla="*/ 33 w 76"/>
                  <a:gd name="T51" fmla="*/ 76 h 158"/>
                  <a:gd name="T52" fmla="*/ 26 w 76"/>
                  <a:gd name="T53" fmla="*/ 65 h 158"/>
                  <a:gd name="T54" fmla="*/ 20 w 76"/>
                  <a:gd name="T55" fmla="*/ 55 h 158"/>
                  <a:gd name="T56" fmla="*/ 16 w 76"/>
                  <a:gd name="T57" fmla="*/ 44 h 158"/>
                  <a:gd name="T58" fmla="*/ 11 w 76"/>
                  <a:gd name="T59" fmla="*/ 34 h 158"/>
                  <a:gd name="T60" fmla="*/ 6 w 76"/>
                  <a:gd name="T61" fmla="*/ 22 h 158"/>
                  <a:gd name="T62" fmla="*/ 2 w 76"/>
                  <a:gd name="T63" fmla="*/ 11 h 158"/>
                  <a:gd name="T64" fmla="*/ 0 w 76"/>
                  <a:gd name="T65" fmla="*/ 0 h 158"/>
                  <a:gd name="T66" fmla="*/ 0 w 76"/>
                  <a:gd name="T67" fmla="*/ 0 h 158"/>
                  <a:gd name="T68" fmla="*/ 0 w 76"/>
                  <a:gd name="T69" fmla="*/ 0 h 158"/>
                  <a:gd name="T70" fmla="*/ 0 w 76"/>
                  <a:gd name="T71" fmla="*/ 0 h 158"/>
                  <a:gd name="T72" fmla="*/ 0 w 76"/>
                  <a:gd name="T73" fmla="*/ 0 h 158"/>
                  <a:gd name="T74" fmla="*/ 0 w 76"/>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6"/>
                  <a:gd name="T115" fmla="*/ 0 h 158"/>
                  <a:gd name="T116" fmla="*/ 76 w 76"/>
                  <a:gd name="T117" fmla="*/ 158 h 1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6" h="158">
                    <a:moveTo>
                      <a:pt x="0" y="0"/>
                    </a:moveTo>
                    <a:lnTo>
                      <a:pt x="5" y="21"/>
                    </a:lnTo>
                    <a:lnTo>
                      <a:pt x="12" y="42"/>
                    </a:lnTo>
                    <a:lnTo>
                      <a:pt x="19" y="61"/>
                    </a:lnTo>
                    <a:lnTo>
                      <a:pt x="30" y="82"/>
                    </a:lnTo>
                    <a:lnTo>
                      <a:pt x="35" y="91"/>
                    </a:lnTo>
                    <a:lnTo>
                      <a:pt x="41" y="100"/>
                    </a:lnTo>
                    <a:lnTo>
                      <a:pt x="46" y="111"/>
                    </a:lnTo>
                    <a:lnTo>
                      <a:pt x="52" y="120"/>
                    </a:lnTo>
                    <a:lnTo>
                      <a:pt x="57" y="129"/>
                    </a:lnTo>
                    <a:lnTo>
                      <a:pt x="62" y="138"/>
                    </a:lnTo>
                    <a:lnTo>
                      <a:pt x="67" y="147"/>
                    </a:lnTo>
                    <a:lnTo>
                      <a:pt x="70" y="158"/>
                    </a:lnTo>
                    <a:lnTo>
                      <a:pt x="72" y="158"/>
                    </a:lnTo>
                    <a:lnTo>
                      <a:pt x="74" y="157"/>
                    </a:lnTo>
                    <a:lnTo>
                      <a:pt x="76" y="156"/>
                    </a:lnTo>
                    <a:lnTo>
                      <a:pt x="76" y="154"/>
                    </a:lnTo>
                    <a:lnTo>
                      <a:pt x="74" y="144"/>
                    </a:lnTo>
                    <a:lnTo>
                      <a:pt x="70" y="135"/>
                    </a:lnTo>
                    <a:lnTo>
                      <a:pt x="67" y="127"/>
                    </a:lnTo>
                    <a:lnTo>
                      <a:pt x="62" y="119"/>
                    </a:lnTo>
                    <a:lnTo>
                      <a:pt x="56" y="111"/>
                    </a:lnTo>
                    <a:lnTo>
                      <a:pt x="51" y="102"/>
                    </a:lnTo>
                    <a:lnTo>
                      <a:pt x="45" y="94"/>
                    </a:lnTo>
                    <a:lnTo>
                      <a:pt x="39" y="86"/>
                    </a:lnTo>
                    <a:lnTo>
                      <a:pt x="33" y="76"/>
                    </a:lnTo>
                    <a:lnTo>
                      <a:pt x="26" y="65"/>
                    </a:lnTo>
                    <a:lnTo>
                      <a:pt x="20" y="55"/>
                    </a:lnTo>
                    <a:lnTo>
                      <a:pt x="16" y="44"/>
                    </a:lnTo>
                    <a:lnTo>
                      <a:pt x="11" y="34"/>
                    </a:lnTo>
                    <a:lnTo>
                      <a:pt x="6" y="22"/>
                    </a:lnTo>
                    <a:lnTo>
                      <a:pt x="2" y="11"/>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632" name="Freeform 311"/>
              <p:cNvSpPr>
                <a:spLocks/>
              </p:cNvSpPr>
              <p:nvPr/>
            </p:nvSpPr>
            <p:spPr bwMode="auto">
              <a:xfrm>
                <a:off x="8779" y="6515"/>
                <a:ext cx="91" cy="259"/>
              </a:xfrm>
              <a:custGeom>
                <a:avLst/>
                <a:gdLst>
                  <a:gd name="T0" fmla="*/ 0 w 91"/>
                  <a:gd name="T1" fmla="*/ 1 h 259"/>
                  <a:gd name="T2" fmla="*/ 10 w 91"/>
                  <a:gd name="T3" fmla="*/ 14 h 259"/>
                  <a:gd name="T4" fmla="*/ 19 w 91"/>
                  <a:gd name="T5" fmla="*/ 27 h 259"/>
                  <a:gd name="T6" fmla="*/ 28 w 91"/>
                  <a:gd name="T7" fmla="*/ 41 h 259"/>
                  <a:gd name="T8" fmla="*/ 36 w 91"/>
                  <a:gd name="T9" fmla="*/ 54 h 259"/>
                  <a:gd name="T10" fmla="*/ 45 w 91"/>
                  <a:gd name="T11" fmla="*/ 67 h 259"/>
                  <a:gd name="T12" fmla="*/ 52 w 91"/>
                  <a:gd name="T13" fmla="*/ 82 h 259"/>
                  <a:gd name="T14" fmla="*/ 60 w 91"/>
                  <a:gd name="T15" fmla="*/ 96 h 259"/>
                  <a:gd name="T16" fmla="*/ 66 w 91"/>
                  <a:gd name="T17" fmla="*/ 110 h 259"/>
                  <a:gd name="T18" fmla="*/ 74 w 91"/>
                  <a:gd name="T19" fmla="*/ 147 h 259"/>
                  <a:gd name="T20" fmla="*/ 75 w 91"/>
                  <a:gd name="T21" fmla="*/ 184 h 259"/>
                  <a:gd name="T22" fmla="*/ 77 w 91"/>
                  <a:gd name="T23" fmla="*/ 221 h 259"/>
                  <a:gd name="T24" fmla="*/ 84 w 91"/>
                  <a:gd name="T25" fmla="*/ 258 h 259"/>
                  <a:gd name="T26" fmla="*/ 85 w 91"/>
                  <a:gd name="T27" fmla="*/ 259 h 259"/>
                  <a:gd name="T28" fmla="*/ 88 w 91"/>
                  <a:gd name="T29" fmla="*/ 258 h 259"/>
                  <a:gd name="T30" fmla="*/ 90 w 91"/>
                  <a:gd name="T31" fmla="*/ 257 h 259"/>
                  <a:gd name="T32" fmla="*/ 91 w 91"/>
                  <a:gd name="T33" fmla="*/ 255 h 259"/>
                  <a:gd name="T34" fmla="*/ 91 w 91"/>
                  <a:gd name="T35" fmla="*/ 219 h 259"/>
                  <a:gd name="T36" fmla="*/ 90 w 91"/>
                  <a:gd name="T37" fmla="*/ 184 h 259"/>
                  <a:gd name="T38" fmla="*/ 86 w 91"/>
                  <a:gd name="T39" fmla="*/ 148 h 259"/>
                  <a:gd name="T40" fmla="*/ 77 w 91"/>
                  <a:gd name="T41" fmla="*/ 114 h 259"/>
                  <a:gd name="T42" fmla="*/ 71 w 91"/>
                  <a:gd name="T43" fmla="*/ 99 h 259"/>
                  <a:gd name="T44" fmla="*/ 62 w 91"/>
                  <a:gd name="T45" fmla="*/ 84 h 259"/>
                  <a:gd name="T46" fmla="*/ 54 w 91"/>
                  <a:gd name="T47" fmla="*/ 69 h 259"/>
                  <a:gd name="T48" fmla="*/ 44 w 91"/>
                  <a:gd name="T49" fmla="*/ 55 h 259"/>
                  <a:gd name="T50" fmla="*/ 34 w 91"/>
                  <a:gd name="T51" fmla="*/ 41 h 259"/>
                  <a:gd name="T52" fmla="*/ 23 w 91"/>
                  <a:gd name="T53" fmla="*/ 26 h 259"/>
                  <a:gd name="T54" fmla="*/ 12 w 91"/>
                  <a:gd name="T55" fmla="*/ 13 h 259"/>
                  <a:gd name="T56" fmla="*/ 1 w 91"/>
                  <a:gd name="T57" fmla="*/ 0 h 259"/>
                  <a:gd name="T58" fmla="*/ 1 w 91"/>
                  <a:gd name="T59" fmla="*/ 0 h 259"/>
                  <a:gd name="T60" fmla="*/ 1 w 91"/>
                  <a:gd name="T61" fmla="*/ 0 h 259"/>
                  <a:gd name="T62" fmla="*/ 0 w 91"/>
                  <a:gd name="T63" fmla="*/ 0 h 259"/>
                  <a:gd name="T64" fmla="*/ 0 w 91"/>
                  <a:gd name="T65" fmla="*/ 1 h 259"/>
                  <a:gd name="T66" fmla="*/ 0 w 91"/>
                  <a:gd name="T67" fmla="*/ 1 h 2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259"/>
                  <a:gd name="T104" fmla="*/ 91 w 91"/>
                  <a:gd name="T105" fmla="*/ 259 h 2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259">
                    <a:moveTo>
                      <a:pt x="0" y="1"/>
                    </a:moveTo>
                    <a:lnTo>
                      <a:pt x="10" y="14"/>
                    </a:lnTo>
                    <a:lnTo>
                      <a:pt x="19" y="27"/>
                    </a:lnTo>
                    <a:lnTo>
                      <a:pt x="28" y="41"/>
                    </a:lnTo>
                    <a:lnTo>
                      <a:pt x="36" y="54"/>
                    </a:lnTo>
                    <a:lnTo>
                      <a:pt x="45" y="67"/>
                    </a:lnTo>
                    <a:lnTo>
                      <a:pt x="52" y="82"/>
                    </a:lnTo>
                    <a:lnTo>
                      <a:pt x="60" y="96"/>
                    </a:lnTo>
                    <a:lnTo>
                      <a:pt x="66" y="110"/>
                    </a:lnTo>
                    <a:lnTo>
                      <a:pt x="74" y="147"/>
                    </a:lnTo>
                    <a:lnTo>
                      <a:pt x="75" y="184"/>
                    </a:lnTo>
                    <a:lnTo>
                      <a:pt x="77" y="221"/>
                    </a:lnTo>
                    <a:lnTo>
                      <a:pt x="84" y="258"/>
                    </a:lnTo>
                    <a:lnTo>
                      <a:pt x="85" y="259"/>
                    </a:lnTo>
                    <a:lnTo>
                      <a:pt x="88" y="258"/>
                    </a:lnTo>
                    <a:lnTo>
                      <a:pt x="90" y="257"/>
                    </a:lnTo>
                    <a:lnTo>
                      <a:pt x="91" y="255"/>
                    </a:lnTo>
                    <a:lnTo>
                      <a:pt x="91" y="219"/>
                    </a:lnTo>
                    <a:lnTo>
                      <a:pt x="90" y="184"/>
                    </a:lnTo>
                    <a:lnTo>
                      <a:pt x="86" y="148"/>
                    </a:lnTo>
                    <a:lnTo>
                      <a:pt x="77" y="114"/>
                    </a:lnTo>
                    <a:lnTo>
                      <a:pt x="71" y="99"/>
                    </a:lnTo>
                    <a:lnTo>
                      <a:pt x="62" y="84"/>
                    </a:lnTo>
                    <a:lnTo>
                      <a:pt x="54" y="69"/>
                    </a:lnTo>
                    <a:lnTo>
                      <a:pt x="44" y="55"/>
                    </a:lnTo>
                    <a:lnTo>
                      <a:pt x="34" y="41"/>
                    </a:lnTo>
                    <a:lnTo>
                      <a:pt x="23" y="26"/>
                    </a:lnTo>
                    <a:lnTo>
                      <a:pt x="12" y="13"/>
                    </a:lnTo>
                    <a:lnTo>
                      <a:pt x="1" y="0"/>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633" name="Freeform 312"/>
              <p:cNvSpPr>
                <a:spLocks/>
              </p:cNvSpPr>
              <p:nvPr/>
            </p:nvSpPr>
            <p:spPr bwMode="auto">
              <a:xfrm>
                <a:off x="8481" y="6458"/>
                <a:ext cx="261" cy="159"/>
              </a:xfrm>
              <a:custGeom>
                <a:avLst/>
                <a:gdLst>
                  <a:gd name="T0" fmla="*/ 0 w 261"/>
                  <a:gd name="T1" fmla="*/ 0 h 159"/>
                  <a:gd name="T2" fmla="*/ 9 w 261"/>
                  <a:gd name="T3" fmla="*/ 17 h 159"/>
                  <a:gd name="T4" fmla="*/ 22 w 261"/>
                  <a:gd name="T5" fmla="*/ 30 h 159"/>
                  <a:gd name="T6" fmla="*/ 34 w 261"/>
                  <a:gd name="T7" fmla="*/ 43 h 159"/>
                  <a:gd name="T8" fmla="*/ 48 w 261"/>
                  <a:gd name="T9" fmla="*/ 54 h 159"/>
                  <a:gd name="T10" fmla="*/ 62 w 261"/>
                  <a:gd name="T11" fmla="*/ 64 h 159"/>
                  <a:gd name="T12" fmla="*/ 78 w 261"/>
                  <a:gd name="T13" fmla="*/ 73 h 159"/>
                  <a:gd name="T14" fmla="*/ 92 w 261"/>
                  <a:gd name="T15" fmla="*/ 81 h 159"/>
                  <a:gd name="T16" fmla="*/ 108 w 261"/>
                  <a:gd name="T17" fmla="*/ 91 h 159"/>
                  <a:gd name="T18" fmla="*/ 124 w 261"/>
                  <a:gd name="T19" fmla="*/ 101 h 159"/>
                  <a:gd name="T20" fmla="*/ 142 w 261"/>
                  <a:gd name="T21" fmla="*/ 111 h 159"/>
                  <a:gd name="T22" fmla="*/ 159 w 261"/>
                  <a:gd name="T23" fmla="*/ 121 h 159"/>
                  <a:gd name="T24" fmla="*/ 179 w 261"/>
                  <a:gd name="T25" fmla="*/ 130 h 159"/>
                  <a:gd name="T26" fmla="*/ 197 w 261"/>
                  <a:gd name="T27" fmla="*/ 140 h 159"/>
                  <a:gd name="T28" fmla="*/ 216 w 261"/>
                  <a:gd name="T29" fmla="*/ 148 h 159"/>
                  <a:gd name="T30" fmla="*/ 236 w 261"/>
                  <a:gd name="T31" fmla="*/ 154 h 159"/>
                  <a:gd name="T32" fmla="*/ 255 w 261"/>
                  <a:gd name="T33" fmla="*/ 159 h 159"/>
                  <a:gd name="T34" fmla="*/ 258 w 261"/>
                  <a:gd name="T35" fmla="*/ 159 h 159"/>
                  <a:gd name="T36" fmla="*/ 260 w 261"/>
                  <a:gd name="T37" fmla="*/ 158 h 159"/>
                  <a:gd name="T38" fmla="*/ 261 w 261"/>
                  <a:gd name="T39" fmla="*/ 156 h 159"/>
                  <a:gd name="T40" fmla="*/ 260 w 261"/>
                  <a:gd name="T41" fmla="*/ 155 h 159"/>
                  <a:gd name="T42" fmla="*/ 242 w 261"/>
                  <a:gd name="T43" fmla="*/ 149 h 159"/>
                  <a:gd name="T44" fmla="*/ 225 w 261"/>
                  <a:gd name="T45" fmla="*/ 141 h 159"/>
                  <a:gd name="T46" fmla="*/ 208 w 261"/>
                  <a:gd name="T47" fmla="*/ 133 h 159"/>
                  <a:gd name="T48" fmla="*/ 191 w 261"/>
                  <a:gd name="T49" fmla="*/ 124 h 159"/>
                  <a:gd name="T50" fmla="*/ 174 w 261"/>
                  <a:gd name="T51" fmla="*/ 116 h 159"/>
                  <a:gd name="T52" fmla="*/ 157 w 261"/>
                  <a:gd name="T53" fmla="*/ 107 h 159"/>
                  <a:gd name="T54" fmla="*/ 140 w 261"/>
                  <a:gd name="T55" fmla="*/ 99 h 159"/>
                  <a:gd name="T56" fmla="*/ 123 w 261"/>
                  <a:gd name="T57" fmla="*/ 91 h 159"/>
                  <a:gd name="T58" fmla="*/ 106 w 261"/>
                  <a:gd name="T59" fmla="*/ 82 h 159"/>
                  <a:gd name="T60" fmla="*/ 89 w 261"/>
                  <a:gd name="T61" fmla="*/ 72 h 159"/>
                  <a:gd name="T62" fmla="*/ 71 w 261"/>
                  <a:gd name="T63" fmla="*/ 62 h 159"/>
                  <a:gd name="T64" fmla="*/ 54 w 261"/>
                  <a:gd name="T65" fmla="*/ 52 h 159"/>
                  <a:gd name="T66" fmla="*/ 39 w 261"/>
                  <a:gd name="T67" fmla="*/ 39 h 159"/>
                  <a:gd name="T68" fmla="*/ 24 w 261"/>
                  <a:gd name="T69" fmla="*/ 27 h 159"/>
                  <a:gd name="T70" fmla="*/ 11 w 261"/>
                  <a:gd name="T71" fmla="*/ 14 h 159"/>
                  <a:gd name="T72" fmla="*/ 0 w 261"/>
                  <a:gd name="T73" fmla="*/ 0 h 159"/>
                  <a:gd name="T74" fmla="*/ 0 w 261"/>
                  <a:gd name="T75" fmla="*/ 0 h 159"/>
                  <a:gd name="T76" fmla="*/ 0 w 261"/>
                  <a:gd name="T77" fmla="*/ 0 h 159"/>
                  <a:gd name="T78" fmla="*/ 0 w 261"/>
                  <a:gd name="T79" fmla="*/ 0 h 159"/>
                  <a:gd name="T80" fmla="*/ 0 w 261"/>
                  <a:gd name="T81" fmla="*/ 0 h 159"/>
                  <a:gd name="T82" fmla="*/ 0 w 261"/>
                  <a:gd name="T83" fmla="*/ 0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1"/>
                  <a:gd name="T127" fmla="*/ 0 h 159"/>
                  <a:gd name="T128" fmla="*/ 261 w 261"/>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1" h="159">
                    <a:moveTo>
                      <a:pt x="0" y="0"/>
                    </a:moveTo>
                    <a:lnTo>
                      <a:pt x="9" y="17"/>
                    </a:lnTo>
                    <a:lnTo>
                      <a:pt x="22" y="30"/>
                    </a:lnTo>
                    <a:lnTo>
                      <a:pt x="34" y="43"/>
                    </a:lnTo>
                    <a:lnTo>
                      <a:pt x="48" y="54"/>
                    </a:lnTo>
                    <a:lnTo>
                      <a:pt x="62" y="64"/>
                    </a:lnTo>
                    <a:lnTo>
                      <a:pt x="78" y="73"/>
                    </a:lnTo>
                    <a:lnTo>
                      <a:pt x="92" y="81"/>
                    </a:lnTo>
                    <a:lnTo>
                      <a:pt x="108" y="91"/>
                    </a:lnTo>
                    <a:lnTo>
                      <a:pt x="124" y="101"/>
                    </a:lnTo>
                    <a:lnTo>
                      <a:pt x="142" y="111"/>
                    </a:lnTo>
                    <a:lnTo>
                      <a:pt x="159" y="121"/>
                    </a:lnTo>
                    <a:lnTo>
                      <a:pt x="179" y="130"/>
                    </a:lnTo>
                    <a:lnTo>
                      <a:pt x="197" y="140"/>
                    </a:lnTo>
                    <a:lnTo>
                      <a:pt x="216" y="148"/>
                    </a:lnTo>
                    <a:lnTo>
                      <a:pt x="236" y="154"/>
                    </a:lnTo>
                    <a:lnTo>
                      <a:pt x="255" y="159"/>
                    </a:lnTo>
                    <a:lnTo>
                      <a:pt x="258" y="159"/>
                    </a:lnTo>
                    <a:lnTo>
                      <a:pt x="260" y="158"/>
                    </a:lnTo>
                    <a:lnTo>
                      <a:pt x="261" y="156"/>
                    </a:lnTo>
                    <a:lnTo>
                      <a:pt x="260" y="155"/>
                    </a:lnTo>
                    <a:lnTo>
                      <a:pt x="242" y="149"/>
                    </a:lnTo>
                    <a:lnTo>
                      <a:pt x="225" y="141"/>
                    </a:lnTo>
                    <a:lnTo>
                      <a:pt x="208" y="133"/>
                    </a:lnTo>
                    <a:lnTo>
                      <a:pt x="191" y="124"/>
                    </a:lnTo>
                    <a:lnTo>
                      <a:pt x="174" y="116"/>
                    </a:lnTo>
                    <a:lnTo>
                      <a:pt x="157" y="107"/>
                    </a:lnTo>
                    <a:lnTo>
                      <a:pt x="140" y="99"/>
                    </a:lnTo>
                    <a:lnTo>
                      <a:pt x="123" y="91"/>
                    </a:lnTo>
                    <a:lnTo>
                      <a:pt x="106" y="82"/>
                    </a:lnTo>
                    <a:lnTo>
                      <a:pt x="89" y="72"/>
                    </a:lnTo>
                    <a:lnTo>
                      <a:pt x="71" y="62"/>
                    </a:lnTo>
                    <a:lnTo>
                      <a:pt x="54" y="52"/>
                    </a:lnTo>
                    <a:lnTo>
                      <a:pt x="39" y="39"/>
                    </a:lnTo>
                    <a:lnTo>
                      <a:pt x="24" y="27"/>
                    </a:lnTo>
                    <a:lnTo>
                      <a:pt x="11" y="14"/>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634" name="Freeform 313"/>
              <p:cNvSpPr>
                <a:spLocks/>
              </p:cNvSpPr>
              <p:nvPr/>
            </p:nvSpPr>
            <p:spPr bwMode="auto">
              <a:xfrm>
                <a:off x="8468" y="6460"/>
                <a:ext cx="235" cy="217"/>
              </a:xfrm>
              <a:custGeom>
                <a:avLst/>
                <a:gdLst>
                  <a:gd name="T0" fmla="*/ 0 w 235"/>
                  <a:gd name="T1" fmla="*/ 0 h 217"/>
                  <a:gd name="T2" fmla="*/ 5 w 235"/>
                  <a:gd name="T3" fmla="*/ 22 h 217"/>
                  <a:gd name="T4" fmla="*/ 11 w 235"/>
                  <a:gd name="T5" fmla="*/ 43 h 217"/>
                  <a:gd name="T6" fmla="*/ 19 w 235"/>
                  <a:gd name="T7" fmla="*/ 64 h 217"/>
                  <a:gd name="T8" fmla="*/ 27 w 235"/>
                  <a:gd name="T9" fmla="*/ 84 h 217"/>
                  <a:gd name="T10" fmla="*/ 36 w 235"/>
                  <a:gd name="T11" fmla="*/ 105 h 217"/>
                  <a:gd name="T12" fmla="*/ 47 w 235"/>
                  <a:gd name="T13" fmla="*/ 124 h 217"/>
                  <a:gd name="T14" fmla="*/ 59 w 235"/>
                  <a:gd name="T15" fmla="*/ 144 h 217"/>
                  <a:gd name="T16" fmla="*/ 74 w 235"/>
                  <a:gd name="T17" fmla="*/ 162 h 217"/>
                  <a:gd name="T18" fmla="*/ 87 w 235"/>
                  <a:gd name="T19" fmla="*/ 177 h 217"/>
                  <a:gd name="T20" fmla="*/ 104 w 235"/>
                  <a:gd name="T21" fmla="*/ 188 h 217"/>
                  <a:gd name="T22" fmla="*/ 121 w 235"/>
                  <a:gd name="T23" fmla="*/ 197 h 217"/>
                  <a:gd name="T24" fmla="*/ 140 w 235"/>
                  <a:gd name="T25" fmla="*/ 204 h 217"/>
                  <a:gd name="T26" fmla="*/ 160 w 235"/>
                  <a:gd name="T27" fmla="*/ 210 h 217"/>
                  <a:gd name="T28" fmla="*/ 181 w 235"/>
                  <a:gd name="T29" fmla="*/ 215 h 217"/>
                  <a:gd name="T30" fmla="*/ 203 w 235"/>
                  <a:gd name="T31" fmla="*/ 217 h 217"/>
                  <a:gd name="T32" fmla="*/ 223 w 235"/>
                  <a:gd name="T33" fmla="*/ 217 h 217"/>
                  <a:gd name="T34" fmla="*/ 228 w 235"/>
                  <a:gd name="T35" fmla="*/ 216 h 217"/>
                  <a:gd name="T36" fmla="*/ 234 w 235"/>
                  <a:gd name="T37" fmla="*/ 212 h 217"/>
                  <a:gd name="T38" fmla="*/ 235 w 235"/>
                  <a:gd name="T39" fmla="*/ 207 h 217"/>
                  <a:gd name="T40" fmla="*/ 233 w 235"/>
                  <a:gd name="T41" fmla="*/ 204 h 217"/>
                  <a:gd name="T42" fmla="*/ 215 w 235"/>
                  <a:gd name="T43" fmla="*/ 198 h 217"/>
                  <a:gd name="T44" fmla="*/ 195 w 235"/>
                  <a:gd name="T45" fmla="*/ 193 h 217"/>
                  <a:gd name="T46" fmla="*/ 177 w 235"/>
                  <a:gd name="T47" fmla="*/ 187 h 217"/>
                  <a:gd name="T48" fmla="*/ 159 w 235"/>
                  <a:gd name="T49" fmla="*/ 181 h 217"/>
                  <a:gd name="T50" fmla="*/ 142 w 235"/>
                  <a:gd name="T51" fmla="*/ 175 h 217"/>
                  <a:gd name="T52" fmla="*/ 125 w 235"/>
                  <a:gd name="T53" fmla="*/ 166 h 217"/>
                  <a:gd name="T54" fmla="*/ 108 w 235"/>
                  <a:gd name="T55" fmla="*/ 157 h 217"/>
                  <a:gd name="T56" fmla="*/ 93 w 235"/>
                  <a:gd name="T57" fmla="*/ 146 h 217"/>
                  <a:gd name="T58" fmla="*/ 77 w 235"/>
                  <a:gd name="T59" fmla="*/ 131 h 217"/>
                  <a:gd name="T60" fmla="*/ 61 w 235"/>
                  <a:gd name="T61" fmla="*/ 114 h 217"/>
                  <a:gd name="T62" fmla="*/ 48 w 235"/>
                  <a:gd name="T63" fmla="*/ 97 h 217"/>
                  <a:gd name="T64" fmla="*/ 36 w 235"/>
                  <a:gd name="T65" fmla="*/ 78 h 217"/>
                  <a:gd name="T66" fmla="*/ 25 w 235"/>
                  <a:gd name="T67" fmla="*/ 59 h 217"/>
                  <a:gd name="T68" fmla="*/ 15 w 235"/>
                  <a:gd name="T69" fmla="*/ 39 h 217"/>
                  <a:gd name="T70" fmla="*/ 7 w 235"/>
                  <a:gd name="T71" fmla="*/ 20 h 217"/>
                  <a:gd name="T72" fmla="*/ 0 w 235"/>
                  <a:gd name="T73" fmla="*/ 0 h 217"/>
                  <a:gd name="T74" fmla="*/ 0 w 235"/>
                  <a:gd name="T75" fmla="*/ 0 h 217"/>
                  <a:gd name="T76" fmla="*/ 0 w 235"/>
                  <a:gd name="T77" fmla="*/ 0 h 217"/>
                  <a:gd name="T78" fmla="*/ 0 w 235"/>
                  <a:gd name="T79" fmla="*/ 0 h 217"/>
                  <a:gd name="T80" fmla="*/ 0 w 235"/>
                  <a:gd name="T81" fmla="*/ 0 h 217"/>
                  <a:gd name="T82" fmla="*/ 0 w 235"/>
                  <a:gd name="T83" fmla="*/ 0 h 2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5"/>
                  <a:gd name="T127" fmla="*/ 0 h 217"/>
                  <a:gd name="T128" fmla="*/ 235 w 235"/>
                  <a:gd name="T129" fmla="*/ 217 h 2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5" h="217">
                    <a:moveTo>
                      <a:pt x="0" y="0"/>
                    </a:moveTo>
                    <a:lnTo>
                      <a:pt x="5" y="22"/>
                    </a:lnTo>
                    <a:lnTo>
                      <a:pt x="11" y="43"/>
                    </a:lnTo>
                    <a:lnTo>
                      <a:pt x="19" y="64"/>
                    </a:lnTo>
                    <a:lnTo>
                      <a:pt x="27" y="84"/>
                    </a:lnTo>
                    <a:lnTo>
                      <a:pt x="36" y="105"/>
                    </a:lnTo>
                    <a:lnTo>
                      <a:pt x="47" y="124"/>
                    </a:lnTo>
                    <a:lnTo>
                      <a:pt x="59" y="144"/>
                    </a:lnTo>
                    <a:lnTo>
                      <a:pt x="74" y="162"/>
                    </a:lnTo>
                    <a:lnTo>
                      <a:pt x="87" y="177"/>
                    </a:lnTo>
                    <a:lnTo>
                      <a:pt x="104" y="188"/>
                    </a:lnTo>
                    <a:lnTo>
                      <a:pt x="121" y="197"/>
                    </a:lnTo>
                    <a:lnTo>
                      <a:pt x="140" y="204"/>
                    </a:lnTo>
                    <a:lnTo>
                      <a:pt x="160" y="210"/>
                    </a:lnTo>
                    <a:lnTo>
                      <a:pt x="181" y="215"/>
                    </a:lnTo>
                    <a:lnTo>
                      <a:pt x="203" y="217"/>
                    </a:lnTo>
                    <a:lnTo>
                      <a:pt x="223" y="217"/>
                    </a:lnTo>
                    <a:lnTo>
                      <a:pt x="228" y="216"/>
                    </a:lnTo>
                    <a:lnTo>
                      <a:pt x="234" y="212"/>
                    </a:lnTo>
                    <a:lnTo>
                      <a:pt x="235" y="207"/>
                    </a:lnTo>
                    <a:lnTo>
                      <a:pt x="233" y="204"/>
                    </a:lnTo>
                    <a:lnTo>
                      <a:pt x="215" y="198"/>
                    </a:lnTo>
                    <a:lnTo>
                      <a:pt x="195" y="193"/>
                    </a:lnTo>
                    <a:lnTo>
                      <a:pt x="177" y="187"/>
                    </a:lnTo>
                    <a:lnTo>
                      <a:pt x="159" y="181"/>
                    </a:lnTo>
                    <a:lnTo>
                      <a:pt x="142" y="175"/>
                    </a:lnTo>
                    <a:lnTo>
                      <a:pt x="125" y="166"/>
                    </a:lnTo>
                    <a:lnTo>
                      <a:pt x="108" y="157"/>
                    </a:lnTo>
                    <a:lnTo>
                      <a:pt x="93" y="146"/>
                    </a:lnTo>
                    <a:lnTo>
                      <a:pt x="77" y="131"/>
                    </a:lnTo>
                    <a:lnTo>
                      <a:pt x="61" y="114"/>
                    </a:lnTo>
                    <a:lnTo>
                      <a:pt x="48" y="97"/>
                    </a:lnTo>
                    <a:lnTo>
                      <a:pt x="36" y="78"/>
                    </a:lnTo>
                    <a:lnTo>
                      <a:pt x="25" y="59"/>
                    </a:lnTo>
                    <a:lnTo>
                      <a:pt x="15" y="39"/>
                    </a:lnTo>
                    <a:lnTo>
                      <a:pt x="7" y="20"/>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635" name="Freeform 314"/>
              <p:cNvSpPr>
                <a:spLocks/>
              </p:cNvSpPr>
              <p:nvPr/>
            </p:nvSpPr>
            <p:spPr bwMode="auto">
              <a:xfrm>
                <a:off x="9322" y="7000"/>
                <a:ext cx="1100" cy="457"/>
              </a:xfrm>
              <a:custGeom>
                <a:avLst/>
                <a:gdLst>
                  <a:gd name="T0" fmla="*/ 35 w 1100"/>
                  <a:gd name="T1" fmla="*/ 96 h 457"/>
                  <a:gd name="T2" fmla="*/ 89 w 1100"/>
                  <a:gd name="T3" fmla="*/ 117 h 457"/>
                  <a:gd name="T4" fmla="*/ 150 w 1100"/>
                  <a:gd name="T5" fmla="*/ 131 h 457"/>
                  <a:gd name="T6" fmla="*/ 212 w 1100"/>
                  <a:gd name="T7" fmla="*/ 135 h 457"/>
                  <a:gd name="T8" fmla="*/ 275 w 1100"/>
                  <a:gd name="T9" fmla="*/ 132 h 457"/>
                  <a:gd name="T10" fmla="*/ 338 w 1100"/>
                  <a:gd name="T11" fmla="*/ 123 h 457"/>
                  <a:gd name="T12" fmla="*/ 399 w 1100"/>
                  <a:gd name="T13" fmla="*/ 108 h 457"/>
                  <a:gd name="T14" fmla="*/ 458 w 1100"/>
                  <a:gd name="T15" fmla="*/ 85 h 457"/>
                  <a:gd name="T16" fmla="*/ 519 w 1100"/>
                  <a:gd name="T17" fmla="*/ 56 h 457"/>
                  <a:gd name="T18" fmla="*/ 587 w 1100"/>
                  <a:gd name="T19" fmla="*/ 28 h 457"/>
                  <a:gd name="T20" fmla="*/ 656 w 1100"/>
                  <a:gd name="T21" fmla="*/ 10 h 457"/>
                  <a:gd name="T22" fmla="*/ 727 w 1100"/>
                  <a:gd name="T23" fmla="*/ 11 h 457"/>
                  <a:gd name="T24" fmla="*/ 794 w 1100"/>
                  <a:gd name="T25" fmla="*/ 32 h 457"/>
                  <a:gd name="T26" fmla="*/ 844 w 1100"/>
                  <a:gd name="T27" fmla="*/ 56 h 457"/>
                  <a:gd name="T28" fmla="*/ 869 w 1100"/>
                  <a:gd name="T29" fmla="*/ 69 h 457"/>
                  <a:gd name="T30" fmla="*/ 895 w 1100"/>
                  <a:gd name="T31" fmla="*/ 84 h 457"/>
                  <a:gd name="T32" fmla="*/ 921 w 1100"/>
                  <a:gd name="T33" fmla="*/ 102 h 457"/>
                  <a:gd name="T34" fmla="*/ 945 w 1100"/>
                  <a:gd name="T35" fmla="*/ 125 h 457"/>
                  <a:gd name="T36" fmla="*/ 968 w 1100"/>
                  <a:gd name="T37" fmla="*/ 149 h 457"/>
                  <a:gd name="T38" fmla="*/ 1006 w 1100"/>
                  <a:gd name="T39" fmla="*/ 194 h 457"/>
                  <a:gd name="T40" fmla="*/ 1040 w 1100"/>
                  <a:gd name="T41" fmla="*/ 242 h 457"/>
                  <a:gd name="T42" fmla="*/ 1074 w 1100"/>
                  <a:gd name="T43" fmla="*/ 318 h 457"/>
                  <a:gd name="T44" fmla="*/ 1053 w 1100"/>
                  <a:gd name="T45" fmla="*/ 451 h 457"/>
                  <a:gd name="T46" fmla="*/ 1062 w 1100"/>
                  <a:gd name="T47" fmla="*/ 455 h 457"/>
                  <a:gd name="T48" fmla="*/ 1082 w 1100"/>
                  <a:gd name="T49" fmla="*/ 416 h 457"/>
                  <a:gd name="T50" fmla="*/ 1098 w 1100"/>
                  <a:gd name="T51" fmla="*/ 361 h 457"/>
                  <a:gd name="T52" fmla="*/ 1097 w 1100"/>
                  <a:gd name="T53" fmla="*/ 305 h 457"/>
                  <a:gd name="T54" fmla="*/ 1076 w 1100"/>
                  <a:gd name="T55" fmla="*/ 252 h 457"/>
                  <a:gd name="T56" fmla="*/ 1040 w 1100"/>
                  <a:gd name="T57" fmla="*/ 202 h 457"/>
                  <a:gd name="T58" fmla="*/ 1001 w 1100"/>
                  <a:gd name="T59" fmla="*/ 158 h 457"/>
                  <a:gd name="T60" fmla="*/ 961 w 1100"/>
                  <a:gd name="T61" fmla="*/ 116 h 457"/>
                  <a:gd name="T62" fmla="*/ 913 w 1100"/>
                  <a:gd name="T63" fmla="*/ 79 h 457"/>
                  <a:gd name="T64" fmla="*/ 855 w 1100"/>
                  <a:gd name="T65" fmla="*/ 49 h 457"/>
                  <a:gd name="T66" fmla="*/ 791 w 1100"/>
                  <a:gd name="T67" fmla="*/ 21 h 457"/>
                  <a:gd name="T68" fmla="*/ 724 w 1100"/>
                  <a:gd name="T69" fmla="*/ 4 h 457"/>
                  <a:gd name="T70" fmla="*/ 665 w 1100"/>
                  <a:gd name="T71" fmla="*/ 3 h 457"/>
                  <a:gd name="T72" fmla="*/ 609 w 1100"/>
                  <a:gd name="T73" fmla="*/ 15 h 457"/>
                  <a:gd name="T74" fmla="*/ 550 w 1100"/>
                  <a:gd name="T75" fmla="*/ 36 h 457"/>
                  <a:gd name="T76" fmla="*/ 487 w 1100"/>
                  <a:gd name="T77" fmla="*/ 62 h 457"/>
                  <a:gd name="T78" fmla="*/ 421 w 1100"/>
                  <a:gd name="T79" fmla="*/ 86 h 457"/>
                  <a:gd name="T80" fmla="*/ 353 w 1100"/>
                  <a:gd name="T81" fmla="*/ 102 h 457"/>
                  <a:gd name="T82" fmla="*/ 280 w 1100"/>
                  <a:gd name="T83" fmla="*/ 106 h 457"/>
                  <a:gd name="T84" fmla="*/ 207 w 1100"/>
                  <a:gd name="T85" fmla="*/ 105 h 457"/>
                  <a:gd name="T86" fmla="*/ 168 w 1100"/>
                  <a:gd name="T87" fmla="*/ 103 h 457"/>
                  <a:gd name="T88" fmla="*/ 129 w 1100"/>
                  <a:gd name="T89" fmla="*/ 100 h 457"/>
                  <a:gd name="T90" fmla="*/ 89 w 1100"/>
                  <a:gd name="T91" fmla="*/ 95 h 457"/>
                  <a:gd name="T92" fmla="*/ 50 w 1100"/>
                  <a:gd name="T93" fmla="*/ 89 h 457"/>
                  <a:gd name="T94" fmla="*/ 12 w 1100"/>
                  <a:gd name="T95" fmla="*/ 80 h 457"/>
                  <a:gd name="T96" fmla="*/ 0 w 1100"/>
                  <a:gd name="T97" fmla="*/ 77 h 457"/>
                  <a:gd name="T98" fmla="*/ 0 w 1100"/>
                  <a:gd name="T99" fmla="*/ 77 h 4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00"/>
                  <a:gd name="T151" fmla="*/ 0 h 457"/>
                  <a:gd name="T152" fmla="*/ 1100 w 1100"/>
                  <a:gd name="T153" fmla="*/ 457 h 4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00" h="457">
                    <a:moveTo>
                      <a:pt x="0" y="77"/>
                    </a:moveTo>
                    <a:lnTo>
                      <a:pt x="17" y="88"/>
                    </a:lnTo>
                    <a:lnTo>
                      <a:pt x="35" y="96"/>
                    </a:lnTo>
                    <a:lnTo>
                      <a:pt x="52" y="104"/>
                    </a:lnTo>
                    <a:lnTo>
                      <a:pt x="71" y="111"/>
                    </a:lnTo>
                    <a:lnTo>
                      <a:pt x="89" y="117"/>
                    </a:lnTo>
                    <a:lnTo>
                      <a:pt x="108" y="122"/>
                    </a:lnTo>
                    <a:lnTo>
                      <a:pt x="129" y="128"/>
                    </a:lnTo>
                    <a:lnTo>
                      <a:pt x="150" y="131"/>
                    </a:lnTo>
                    <a:lnTo>
                      <a:pt x="170" y="133"/>
                    </a:lnTo>
                    <a:lnTo>
                      <a:pt x="191" y="134"/>
                    </a:lnTo>
                    <a:lnTo>
                      <a:pt x="212" y="135"/>
                    </a:lnTo>
                    <a:lnTo>
                      <a:pt x="234" y="134"/>
                    </a:lnTo>
                    <a:lnTo>
                      <a:pt x="254" y="133"/>
                    </a:lnTo>
                    <a:lnTo>
                      <a:pt x="275" y="132"/>
                    </a:lnTo>
                    <a:lnTo>
                      <a:pt x="296" y="129"/>
                    </a:lnTo>
                    <a:lnTo>
                      <a:pt x="317" y="127"/>
                    </a:lnTo>
                    <a:lnTo>
                      <a:pt x="338" y="123"/>
                    </a:lnTo>
                    <a:lnTo>
                      <a:pt x="359" y="119"/>
                    </a:lnTo>
                    <a:lnTo>
                      <a:pt x="380" y="114"/>
                    </a:lnTo>
                    <a:lnTo>
                      <a:pt x="399" y="108"/>
                    </a:lnTo>
                    <a:lnTo>
                      <a:pt x="419" y="101"/>
                    </a:lnTo>
                    <a:lnTo>
                      <a:pt x="438" y="93"/>
                    </a:lnTo>
                    <a:lnTo>
                      <a:pt x="458" y="85"/>
                    </a:lnTo>
                    <a:lnTo>
                      <a:pt x="477" y="75"/>
                    </a:lnTo>
                    <a:lnTo>
                      <a:pt x="498" y="65"/>
                    </a:lnTo>
                    <a:lnTo>
                      <a:pt x="519" y="56"/>
                    </a:lnTo>
                    <a:lnTo>
                      <a:pt x="541" y="46"/>
                    </a:lnTo>
                    <a:lnTo>
                      <a:pt x="564" y="36"/>
                    </a:lnTo>
                    <a:lnTo>
                      <a:pt x="587" y="28"/>
                    </a:lnTo>
                    <a:lnTo>
                      <a:pt x="610" y="21"/>
                    </a:lnTo>
                    <a:lnTo>
                      <a:pt x="633" y="15"/>
                    </a:lnTo>
                    <a:lnTo>
                      <a:pt x="656" y="10"/>
                    </a:lnTo>
                    <a:lnTo>
                      <a:pt x="681" y="8"/>
                    </a:lnTo>
                    <a:lnTo>
                      <a:pt x="704" y="8"/>
                    </a:lnTo>
                    <a:lnTo>
                      <a:pt x="727" y="11"/>
                    </a:lnTo>
                    <a:lnTo>
                      <a:pt x="750" y="17"/>
                    </a:lnTo>
                    <a:lnTo>
                      <a:pt x="772" y="24"/>
                    </a:lnTo>
                    <a:lnTo>
                      <a:pt x="794" y="32"/>
                    </a:lnTo>
                    <a:lnTo>
                      <a:pt x="815" y="41"/>
                    </a:lnTo>
                    <a:lnTo>
                      <a:pt x="835" y="52"/>
                    </a:lnTo>
                    <a:lnTo>
                      <a:pt x="844" y="56"/>
                    </a:lnTo>
                    <a:lnTo>
                      <a:pt x="852" y="60"/>
                    </a:lnTo>
                    <a:lnTo>
                      <a:pt x="861" y="65"/>
                    </a:lnTo>
                    <a:lnTo>
                      <a:pt x="869" y="69"/>
                    </a:lnTo>
                    <a:lnTo>
                      <a:pt x="878" y="73"/>
                    </a:lnTo>
                    <a:lnTo>
                      <a:pt x="886" y="78"/>
                    </a:lnTo>
                    <a:lnTo>
                      <a:pt x="895" y="84"/>
                    </a:lnTo>
                    <a:lnTo>
                      <a:pt x="902" y="89"/>
                    </a:lnTo>
                    <a:lnTo>
                      <a:pt x="912" y="95"/>
                    </a:lnTo>
                    <a:lnTo>
                      <a:pt x="921" y="102"/>
                    </a:lnTo>
                    <a:lnTo>
                      <a:pt x="929" y="109"/>
                    </a:lnTo>
                    <a:lnTo>
                      <a:pt x="938" y="117"/>
                    </a:lnTo>
                    <a:lnTo>
                      <a:pt x="945" y="125"/>
                    </a:lnTo>
                    <a:lnTo>
                      <a:pt x="953" y="133"/>
                    </a:lnTo>
                    <a:lnTo>
                      <a:pt x="961" y="141"/>
                    </a:lnTo>
                    <a:lnTo>
                      <a:pt x="968" y="149"/>
                    </a:lnTo>
                    <a:lnTo>
                      <a:pt x="980" y="163"/>
                    </a:lnTo>
                    <a:lnTo>
                      <a:pt x="994" y="179"/>
                    </a:lnTo>
                    <a:lnTo>
                      <a:pt x="1006" y="194"/>
                    </a:lnTo>
                    <a:lnTo>
                      <a:pt x="1018" y="210"/>
                    </a:lnTo>
                    <a:lnTo>
                      <a:pt x="1029" y="226"/>
                    </a:lnTo>
                    <a:lnTo>
                      <a:pt x="1040" y="242"/>
                    </a:lnTo>
                    <a:lnTo>
                      <a:pt x="1050" y="259"/>
                    </a:lnTo>
                    <a:lnTo>
                      <a:pt x="1059" y="275"/>
                    </a:lnTo>
                    <a:lnTo>
                      <a:pt x="1074" y="318"/>
                    </a:lnTo>
                    <a:lnTo>
                      <a:pt x="1075" y="363"/>
                    </a:lnTo>
                    <a:lnTo>
                      <a:pt x="1067" y="408"/>
                    </a:lnTo>
                    <a:lnTo>
                      <a:pt x="1053" y="451"/>
                    </a:lnTo>
                    <a:lnTo>
                      <a:pt x="1053" y="456"/>
                    </a:lnTo>
                    <a:lnTo>
                      <a:pt x="1058" y="457"/>
                    </a:lnTo>
                    <a:lnTo>
                      <a:pt x="1062" y="455"/>
                    </a:lnTo>
                    <a:lnTo>
                      <a:pt x="1065" y="450"/>
                    </a:lnTo>
                    <a:lnTo>
                      <a:pt x="1074" y="433"/>
                    </a:lnTo>
                    <a:lnTo>
                      <a:pt x="1082" y="416"/>
                    </a:lnTo>
                    <a:lnTo>
                      <a:pt x="1090" y="397"/>
                    </a:lnTo>
                    <a:lnTo>
                      <a:pt x="1095" y="380"/>
                    </a:lnTo>
                    <a:lnTo>
                      <a:pt x="1098" y="361"/>
                    </a:lnTo>
                    <a:lnTo>
                      <a:pt x="1100" y="343"/>
                    </a:lnTo>
                    <a:lnTo>
                      <a:pt x="1100" y="324"/>
                    </a:lnTo>
                    <a:lnTo>
                      <a:pt x="1097" y="305"/>
                    </a:lnTo>
                    <a:lnTo>
                      <a:pt x="1092" y="286"/>
                    </a:lnTo>
                    <a:lnTo>
                      <a:pt x="1085" y="269"/>
                    </a:lnTo>
                    <a:lnTo>
                      <a:pt x="1076" y="252"/>
                    </a:lnTo>
                    <a:lnTo>
                      <a:pt x="1065" y="234"/>
                    </a:lnTo>
                    <a:lnTo>
                      <a:pt x="1053" y="219"/>
                    </a:lnTo>
                    <a:lnTo>
                      <a:pt x="1040" y="202"/>
                    </a:lnTo>
                    <a:lnTo>
                      <a:pt x="1028" y="187"/>
                    </a:lnTo>
                    <a:lnTo>
                      <a:pt x="1014" y="173"/>
                    </a:lnTo>
                    <a:lnTo>
                      <a:pt x="1001" y="158"/>
                    </a:lnTo>
                    <a:lnTo>
                      <a:pt x="989" y="144"/>
                    </a:lnTo>
                    <a:lnTo>
                      <a:pt x="974" y="130"/>
                    </a:lnTo>
                    <a:lnTo>
                      <a:pt x="961" y="116"/>
                    </a:lnTo>
                    <a:lnTo>
                      <a:pt x="945" y="103"/>
                    </a:lnTo>
                    <a:lnTo>
                      <a:pt x="930" y="91"/>
                    </a:lnTo>
                    <a:lnTo>
                      <a:pt x="913" y="79"/>
                    </a:lnTo>
                    <a:lnTo>
                      <a:pt x="896" y="69"/>
                    </a:lnTo>
                    <a:lnTo>
                      <a:pt x="875" y="59"/>
                    </a:lnTo>
                    <a:lnTo>
                      <a:pt x="855" y="49"/>
                    </a:lnTo>
                    <a:lnTo>
                      <a:pt x="834" y="39"/>
                    </a:lnTo>
                    <a:lnTo>
                      <a:pt x="813" y="30"/>
                    </a:lnTo>
                    <a:lnTo>
                      <a:pt x="791" y="21"/>
                    </a:lnTo>
                    <a:lnTo>
                      <a:pt x="770" y="14"/>
                    </a:lnTo>
                    <a:lnTo>
                      <a:pt x="748" y="8"/>
                    </a:lnTo>
                    <a:lnTo>
                      <a:pt x="724" y="4"/>
                    </a:lnTo>
                    <a:lnTo>
                      <a:pt x="704" y="2"/>
                    </a:lnTo>
                    <a:lnTo>
                      <a:pt x="684" y="0"/>
                    </a:lnTo>
                    <a:lnTo>
                      <a:pt x="665" y="3"/>
                    </a:lnTo>
                    <a:lnTo>
                      <a:pt x="645" y="5"/>
                    </a:lnTo>
                    <a:lnTo>
                      <a:pt x="627" y="10"/>
                    </a:lnTo>
                    <a:lnTo>
                      <a:pt x="609" y="15"/>
                    </a:lnTo>
                    <a:lnTo>
                      <a:pt x="591" y="21"/>
                    </a:lnTo>
                    <a:lnTo>
                      <a:pt x="572" y="28"/>
                    </a:lnTo>
                    <a:lnTo>
                      <a:pt x="550" y="36"/>
                    </a:lnTo>
                    <a:lnTo>
                      <a:pt x="530" y="45"/>
                    </a:lnTo>
                    <a:lnTo>
                      <a:pt x="508" y="54"/>
                    </a:lnTo>
                    <a:lnTo>
                      <a:pt x="487" y="62"/>
                    </a:lnTo>
                    <a:lnTo>
                      <a:pt x="465" y="70"/>
                    </a:lnTo>
                    <a:lnTo>
                      <a:pt x="443" y="78"/>
                    </a:lnTo>
                    <a:lnTo>
                      <a:pt x="421" y="86"/>
                    </a:lnTo>
                    <a:lnTo>
                      <a:pt x="399" y="93"/>
                    </a:lnTo>
                    <a:lnTo>
                      <a:pt x="376" y="98"/>
                    </a:lnTo>
                    <a:lnTo>
                      <a:pt x="353" y="102"/>
                    </a:lnTo>
                    <a:lnTo>
                      <a:pt x="329" y="104"/>
                    </a:lnTo>
                    <a:lnTo>
                      <a:pt x="304" y="106"/>
                    </a:lnTo>
                    <a:lnTo>
                      <a:pt x="280" y="106"/>
                    </a:lnTo>
                    <a:lnTo>
                      <a:pt x="256" y="106"/>
                    </a:lnTo>
                    <a:lnTo>
                      <a:pt x="231" y="106"/>
                    </a:lnTo>
                    <a:lnTo>
                      <a:pt x="207" y="105"/>
                    </a:lnTo>
                    <a:lnTo>
                      <a:pt x="194" y="105"/>
                    </a:lnTo>
                    <a:lnTo>
                      <a:pt x="181" y="104"/>
                    </a:lnTo>
                    <a:lnTo>
                      <a:pt x="168" y="103"/>
                    </a:lnTo>
                    <a:lnTo>
                      <a:pt x="155" y="102"/>
                    </a:lnTo>
                    <a:lnTo>
                      <a:pt x="141" y="101"/>
                    </a:lnTo>
                    <a:lnTo>
                      <a:pt x="129" y="100"/>
                    </a:lnTo>
                    <a:lnTo>
                      <a:pt x="116" y="99"/>
                    </a:lnTo>
                    <a:lnTo>
                      <a:pt x="102" y="97"/>
                    </a:lnTo>
                    <a:lnTo>
                      <a:pt x="89" y="95"/>
                    </a:lnTo>
                    <a:lnTo>
                      <a:pt x="75" y="93"/>
                    </a:lnTo>
                    <a:lnTo>
                      <a:pt x="63" y="91"/>
                    </a:lnTo>
                    <a:lnTo>
                      <a:pt x="50" y="89"/>
                    </a:lnTo>
                    <a:lnTo>
                      <a:pt x="38" y="87"/>
                    </a:lnTo>
                    <a:lnTo>
                      <a:pt x="24" y="84"/>
                    </a:lnTo>
                    <a:lnTo>
                      <a:pt x="12" y="80"/>
                    </a:lnTo>
                    <a:lnTo>
                      <a:pt x="0" y="77"/>
                    </a:lnTo>
                    <a:close/>
                  </a:path>
                </a:pathLst>
              </a:custGeom>
              <a:solidFill>
                <a:srgbClr val="000000"/>
              </a:solidFill>
              <a:ln w="9525">
                <a:noFill/>
                <a:round/>
                <a:headEnd/>
                <a:tailEnd/>
              </a:ln>
            </p:spPr>
            <p:txBody>
              <a:bodyPr/>
              <a:lstStyle/>
              <a:p>
                <a:endParaRPr lang="en-US">
                  <a:solidFill>
                    <a:srgbClr val="000000"/>
                  </a:solidFill>
                </a:endParaRPr>
              </a:p>
            </p:txBody>
          </p:sp>
          <p:sp>
            <p:nvSpPr>
              <p:cNvPr id="25636" name="Freeform 315"/>
              <p:cNvSpPr>
                <a:spLocks/>
              </p:cNvSpPr>
              <p:nvPr/>
            </p:nvSpPr>
            <p:spPr bwMode="auto">
              <a:xfrm>
                <a:off x="8840" y="6812"/>
                <a:ext cx="58" cy="231"/>
              </a:xfrm>
              <a:custGeom>
                <a:avLst/>
                <a:gdLst>
                  <a:gd name="T0" fmla="*/ 0 w 58"/>
                  <a:gd name="T1" fmla="*/ 1 h 231"/>
                  <a:gd name="T2" fmla="*/ 10 w 58"/>
                  <a:gd name="T3" fmla="*/ 13 h 231"/>
                  <a:gd name="T4" fmla="*/ 18 w 58"/>
                  <a:gd name="T5" fmla="*/ 27 h 231"/>
                  <a:gd name="T6" fmla="*/ 27 w 58"/>
                  <a:gd name="T7" fmla="*/ 40 h 231"/>
                  <a:gd name="T8" fmla="*/ 33 w 58"/>
                  <a:gd name="T9" fmla="*/ 53 h 231"/>
                  <a:gd name="T10" fmla="*/ 38 w 58"/>
                  <a:gd name="T11" fmla="*/ 68 h 231"/>
                  <a:gd name="T12" fmla="*/ 41 w 58"/>
                  <a:gd name="T13" fmla="*/ 81 h 231"/>
                  <a:gd name="T14" fmla="*/ 44 w 58"/>
                  <a:gd name="T15" fmla="*/ 96 h 231"/>
                  <a:gd name="T16" fmla="*/ 45 w 58"/>
                  <a:gd name="T17" fmla="*/ 112 h 231"/>
                  <a:gd name="T18" fmla="*/ 45 w 58"/>
                  <a:gd name="T19" fmla="*/ 126 h 231"/>
                  <a:gd name="T20" fmla="*/ 44 w 58"/>
                  <a:gd name="T21" fmla="*/ 140 h 231"/>
                  <a:gd name="T22" fmla="*/ 41 w 58"/>
                  <a:gd name="T23" fmla="*/ 155 h 231"/>
                  <a:gd name="T24" fmla="*/ 39 w 58"/>
                  <a:gd name="T25" fmla="*/ 169 h 231"/>
                  <a:gd name="T26" fmla="*/ 35 w 58"/>
                  <a:gd name="T27" fmla="*/ 184 h 231"/>
                  <a:gd name="T28" fmla="*/ 29 w 58"/>
                  <a:gd name="T29" fmla="*/ 198 h 231"/>
                  <a:gd name="T30" fmla="*/ 19 w 58"/>
                  <a:gd name="T31" fmla="*/ 210 h 231"/>
                  <a:gd name="T32" fmla="*/ 7 w 58"/>
                  <a:gd name="T33" fmla="*/ 221 h 231"/>
                  <a:gd name="T34" fmla="*/ 5 w 58"/>
                  <a:gd name="T35" fmla="*/ 225 h 231"/>
                  <a:gd name="T36" fmla="*/ 5 w 58"/>
                  <a:gd name="T37" fmla="*/ 228 h 231"/>
                  <a:gd name="T38" fmla="*/ 7 w 58"/>
                  <a:gd name="T39" fmla="*/ 231 h 231"/>
                  <a:gd name="T40" fmla="*/ 12 w 58"/>
                  <a:gd name="T41" fmla="*/ 231 h 231"/>
                  <a:gd name="T42" fmla="*/ 28 w 58"/>
                  <a:gd name="T43" fmla="*/ 223 h 231"/>
                  <a:gd name="T44" fmla="*/ 40 w 58"/>
                  <a:gd name="T45" fmla="*/ 213 h 231"/>
                  <a:gd name="T46" fmla="*/ 49 w 58"/>
                  <a:gd name="T47" fmla="*/ 202 h 231"/>
                  <a:gd name="T48" fmla="*/ 53 w 58"/>
                  <a:gd name="T49" fmla="*/ 190 h 231"/>
                  <a:gd name="T50" fmla="*/ 57 w 58"/>
                  <a:gd name="T51" fmla="*/ 176 h 231"/>
                  <a:gd name="T52" fmla="*/ 58 w 58"/>
                  <a:gd name="T53" fmla="*/ 162 h 231"/>
                  <a:gd name="T54" fmla="*/ 58 w 58"/>
                  <a:gd name="T55" fmla="*/ 148 h 231"/>
                  <a:gd name="T56" fmla="*/ 57 w 58"/>
                  <a:gd name="T57" fmla="*/ 133 h 231"/>
                  <a:gd name="T58" fmla="*/ 56 w 58"/>
                  <a:gd name="T59" fmla="*/ 115 h 231"/>
                  <a:gd name="T60" fmla="*/ 52 w 58"/>
                  <a:gd name="T61" fmla="*/ 96 h 231"/>
                  <a:gd name="T62" fmla="*/ 49 w 58"/>
                  <a:gd name="T63" fmla="*/ 80 h 231"/>
                  <a:gd name="T64" fmla="*/ 42 w 58"/>
                  <a:gd name="T65" fmla="*/ 63 h 231"/>
                  <a:gd name="T66" fmla="*/ 35 w 58"/>
                  <a:gd name="T67" fmla="*/ 47 h 231"/>
                  <a:gd name="T68" fmla="*/ 25 w 58"/>
                  <a:gd name="T69" fmla="*/ 32 h 231"/>
                  <a:gd name="T70" fmla="*/ 14 w 58"/>
                  <a:gd name="T71" fmla="*/ 15 h 231"/>
                  <a:gd name="T72" fmla="*/ 1 w 58"/>
                  <a:gd name="T73" fmla="*/ 0 h 231"/>
                  <a:gd name="T74" fmla="*/ 1 w 58"/>
                  <a:gd name="T75" fmla="*/ 0 h 231"/>
                  <a:gd name="T76" fmla="*/ 1 w 58"/>
                  <a:gd name="T77" fmla="*/ 0 h 231"/>
                  <a:gd name="T78" fmla="*/ 0 w 58"/>
                  <a:gd name="T79" fmla="*/ 0 h 231"/>
                  <a:gd name="T80" fmla="*/ 0 w 58"/>
                  <a:gd name="T81" fmla="*/ 1 h 231"/>
                  <a:gd name="T82" fmla="*/ 0 w 58"/>
                  <a:gd name="T83" fmla="*/ 1 h 2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231"/>
                  <a:gd name="T128" fmla="*/ 58 w 58"/>
                  <a:gd name="T129" fmla="*/ 231 h 2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231">
                    <a:moveTo>
                      <a:pt x="0" y="1"/>
                    </a:moveTo>
                    <a:lnTo>
                      <a:pt x="10" y="13"/>
                    </a:lnTo>
                    <a:lnTo>
                      <a:pt x="18" y="27"/>
                    </a:lnTo>
                    <a:lnTo>
                      <a:pt x="27" y="40"/>
                    </a:lnTo>
                    <a:lnTo>
                      <a:pt x="33" y="53"/>
                    </a:lnTo>
                    <a:lnTo>
                      <a:pt x="38" y="68"/>
                    </a:lnTo>
                    <a:lnTo>
                      <a:pt x="41" y="81"/>
                    </a:lnTo>
                    <a:lnTo>
                      <a:pt x="44" y="96"/>
                    </a:lnTo>
                    <a:lnTo>
                      <a:pt x="45" y="112"/>
                    </a:lnTo>
                    <a:lnTo>
                      <a:pt x="45" y="126"/>
                    </a:lnTo>
                    <a:lnTo>
                      <a:pt x="44" y="140"/>
                    </a:lnTo>
                    <a:lnTo>
                      <a:pt x="41" y="155"/>
                    </a:lnTo>
                    <a:lnTo>
                      <a:pt x="39" y="169"/>
                    </a:lnTo>
                    <a:lnTo>
                      <a:pt x="35" y="184"/>
                    </a:lnTo>
                    <a:lnTo>
                      <a:pt x="29" y="198"/>
                    </a:lnTo>
                    <a:lnTo>
                      <a:pt x="19" y="210"/>
                    </a:lnTo>
                    <a:lnTo>
                      <a:pt x="7" y="221"/>
                    </a:lnTo>
                    <a:lnTo>
                      <a:pt x="5" y="225"/>
                    </a:lnTo>
                    <a:lnTo>
                      <a:pt x="5" y="228"/>
                    </a:lnTo>
                    <a:lnTo>
                      <a:pt x="7" y="231"/>
                    </a:lnTo>
                    <a:lnTo>
                      <a:pt x="12" y="231"/>
                    </a:lnTo>
                    <a:lnTo>
                      <a:pt x="28" y="223"/>
                    </a:lnTo>
                    <a:lnTo>
                      <a:pt x="40" y="213"/>
                    </a:lnTo>
                    <a:lnTo>
                      <a:pt x="49" y="202"/>
                    </a:lnTo>
                    <a:lnTo>
                      <a:pt x="53" y="190"/>
                    </a:lnTo>
                    <a:lnTo>
                      <a:pt x="57" y="176"/>
                    </a:lnTo>
                    <a:lnTo>
                      <a:pt x="58" y="162"/>
                    </a:lnTo>
                    <a:lnTo>
                      <a:pt x="58" y="148"/>
                    </a:lnTo>
                    <a:lnTo>
                      <a:pt x="57" y="133"/>
                    </a:lnTo>
                    <a:lnTo>
                      <a:pt x="56" y="115"/>
                    </a:lnTo>
                    <a:lnTo>
                      <a:pt x="52" y="96"/>
                    </a:lnTo>
                    <a:lnTo>
                      <a:pt x="49" y="80"/>
                    </a:lnTo>
                    <a:lnTo>
                      <a:pt x="42" y="63"/>
                    </a:lnTo>
                    <a:lnTo>
                      <a:pt x="35" y="47"/>
                    </a:lnTo>
                    <a:lnTo>
                      <a:pt x="25" y="32"/>
                    </a:lnTo>
                    <a:lnTo>
                      <a:pt x="14" y="15"/>
                    </a:lnTo>
                    <a:lnTo>
                      <a:pt x="1" y="0"/>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637" name="Freeform 316"/>
              <p:cNvSpPr>
                <a:spLocks/>
              </p:cNvSpPr>
              <p:nvPr/>
            </p:nvSpPr>
            <p:spPr bwMode="auto">
              <a:xfrm>
                <a:off x="8580" y="6833"/>
                <a:ext cx="159" cy="74"/>
              </a:xfrm>
              <a:custGeom>
                <a:avLst/>
                <a:gdLst>
                  <a:gd name="T0" fmla="*/ 0 w 159"/>
                  <a:gd name="T1" fmla="*/ 73 h 74"/>
                  <a:gd name="T2" fmla="*/ 7 w 159"/>
                  <a:gd name="T3" fmla="*/ 61 h 74"/>
                  <a:gd name="T4" fmla="*/ 14 w 159"/>
                  <a:gd name="T5" fmla="*/ 49 h 74"/>
                  <a:gd name="T6" fmla="*/ 21 w 159"/>
                  <a:gd name="T7" fmla="*/ 36 h 74"/>
                  <a:gd name="T8" fmla="*/ 30 w 159"/>
                  <a:gd name="T9" fmla="*/ 25 h 74"/>
                  <a:gd name="T10" fmla="*/ 35 w 159"/>
                  <a:gd name="T11" fmla="*/ 21 h 74"/>
                  <a:gd name="T12" fmla="*/ 39 w 159"/>
                  <a:gd name="T13" fmla="*/ 18 h 74"/>
                  <a:gd name="T14" fmla="*/ 46 w 159"/>
                  <a:gd name="T15" fmla="*/ 16 h 74"/>
                  <a:gd name="T16" fmla="*/ 52 w 159"/>
                  <a:gd name="T17" fmla="*/ 15 h 74"/>
                  <a:gd name="T18" fmla="*/ 56 w 159"/>
                  <a:gd name="T19" fmla="*/ 15 h 74"/>
                  <a:gd name="T20" fmla="*/ 64 w 159"/>
                  <a:gd name="T21" fmla="*/ 15 h 74"/>
                  <a:gd name="T22" fmla="*/ 70 w 159"/>
                  <a:gd name="T23" fmla="*/ 16 h 74"/>
                  <a:gd name="T24" fmla="*/ 76 w 159"/>
                  <a:gd name="T25" fmla="*/ 17 h 74"/>
                  <a:gd name="T26" fmla="*/ 86 w 159"/>
                  <a:gd name="T27" fmla="*/ 19 h 74"/>
                  <a:gd name="T28" fmla="*/ 97 w 159"/>
                  <a:gd name="T29" fmla="*/ 21 h 74"/>
                  <a:gd name="T30" fmla="*/ 106 w 159"/>
                  <a:gd name="T31" fmla="*/ 24 h 74"/>
                  <a:gd name="T32" fmla="*/ 116 w 159"/>
                  <a:gd name="T33" fmla="*/ 27 h 74"/>
                  <a:gd name="T34" fmla="*/ 126 w 159"/>
                  <a:gd name="T35" fmla="*/ 29 h 74"/>
                  <a:gd name="T36" fmla="*/ 137 w 159"/>
                  <a:gd name="T37" fmla="*/ 31 h 74"/>
                  <a:gd name="T38" fmla="*/ 147 w 159"/>
                  <a:gd name="T39" fmla="*/ 32 h 74"/>
                  <a:gd name="T40" fmla="*/ 158 w 159"/>
                  <a:gd name="T41" fmla="*/ 31 h 74"/>
                  <a:gd name="T42" fmla="*/ 159 w 159"/>
                  <a:gd name="T43" fmla="*/ 31 h 74"/>
                  <a:gd name="T44" fmla="*/ 159 w 159"/>
                  <a:gd name="T45" fmla="*/ 29 h 74"/>
                  <a:gd name="T46" fmla="*/ 159 w 159"/>
                  <a:gd name="T47" fmla="*/ 28 h 74"/>
                  <a:gd name="T48" fmla="*/ 158 w 159"/>
                  <a:gd name="T49" fmla="*/ 28 h 74"/>
                  <a:gd name="T50" fmla="*/ 144 w 159"/>
                  <a:gd name="T51" fmla="*/ 27 h 74"/>
                  <a:gd name="T52" fmla="*/ 131 w 159"/>
                  <a:gd name="T53" fmla="*/ 24 h 74"/>
                  <a:gd name="T54" fmla="*/ 116 w 159"/>
                  <a:gd name="T55" fmla="*/ 18 h 74"/>
                  <a:gd name="T56" fmla="*/ 102 w 159"/>
                  <a:gd name="T57" fmla="*/ 12 h 74"/>
                  <a:gd name="T58" fmla="*/ 87 w 159"/>
                  <a:gd name="T59" fmla="*/ 7 h 74"/>
                  <a:gd name="T60" fmla="*/ 72 w 159"/>
                  <a:gd name="T61" fmla="*/ 2 h 74"/>
                  <a:gd name="T62" fmla="*/ 59 w 159"/>
                  <a:gd name="T63" fmla="*/ 0 h 74"/>
                  <a:gd name="T64" fmla="*/ 47 w 159"/>
                  <a:gd name="T65" fmla="*/ 4 h 74"/>
                  <a:gd name="T66" fmla="*/ 37 w 159"/>
                  <a:gd name="T67" fmla="*/ 9 h 74"/>
                  <a:gd name="T68" fmla="*/ 30 w 159"/>
                  <a:gd name="T69" fmla="*/ 17 h 74"/>
                  <a:gd name="T70" fmla="*/ 22 w 159"/>
                  <a:gd name="T71" fmla="*/ 25 h 74"/>
                  <a:gd name="T72" fmla="*/ 18 w 159"/>
                  <a:gd name="T73" fmla="*/ 34 h 74"/>
                  <a:gd name="T74" fmla="*/ 13 w 159"/>
                  <a:gd name="T75" fmla="*/ 45 h 74"/>
                  <a:gd name="T76" fmla="*/ 9 w 159"/>
                  <a:gd name="T77" fmla="*/ 55 h 74"/>
                  <a:gd name="T78" fmla="*/ 4 w 159"/>
                  <a:gd name="T79" fmla="*/ 65 h 74"/>
                  <a:gd name="T80" fmla="*/ 0 w 159"/>
                  <a:gd name="T81" fmla="*/ 74 h 74"/>
                  <a:gd name="T82" fmla="*/ 0 w 159"/>
                  <a:gd name="T83" fmla="*/ 74 h 74"/>
                  <a:gd name="T84" fmla="*/ 0 w 159"/>
                  <a:gd name="T85" fmla="*/ 74 h 74"/>
                  <a:gd name="T86" fmla="*/ 0 w 159"/>
                  <a:gd name="T87" fmla="*/ 74 h 74"/>
                  <a:gd name="T88" fmla="*/ 0 w 159"/>
                  <a:gd name="T89" fmla="*/ 73 h 74"/>
                  <a:gd name="T90" fmla="*/ 0 w 159"/>
                  <a:gd name="T91" fmla="*/ 7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9"/>
                  <a:gd name="T139" fmla="*/ 0 h 74"/>
                  <a:gd name="T140" fmla="*/ 159 w 1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9" h="74">
                    <a:moveTo>
                      <a:pt x="0" y="73"/>
                    </a:moveTo>
                    <a:lnTo>
                      <a:pt x="7" y="61"/>
                    </a:lnTo>
                    <a:lnTo>
                      <a:pt x="14" y="49"/>
                    </a:lnTo>
                    <a:lnTo>
                      <a:pt x="21" y="36"/>
                    </a:lnTo>
                    <a:lnTo>
                      <a:pt x="30" y="25"/>
                    </a:lnTo>
                    <a:lnTo>
                      <a:pt x="35" y="21"/>
                    </a:lnTo>
                    <a:lnTo>
                      <a:pt x="39" y="18"/>
                    </a:lnTo>
                    <a:lnTo>
                      <a:pt x="46" y="16"/>
                    </a:lnTo>
                    <a:lnTo>
                      <a:pt x="52" y="15"/>
                    </a:lnTo>
                    <a:lnTo>
                      <a:pt x="56" y="15"/>
                    </a:lnTo>
                    <a:lnTo>
                      <a:pt x="64" y="15"/>
                    </a:lnTo>
                    <a:lnTo>
                      <a:pt x="70" y="16"/>
                    </a:lnTo>
                    <a:lnTo>
                      <a:pt x="76" y="17"/>
                    </a:lnTo>
                    <a:lnTo>
                      <a:pt x="86" y="19"/>
                    </a:lnTo>
                    <a:lnTo>
                      <a:pt x="97" y="21"/>
                    </a:lnTo>
                    <a:lnTo>
                      <a:pt x="106" y="24"/>
                    </a:lnTo>
                    <a:lnTo>
                      <a:pt x="116" y="27"/>
                    </a:lnTo>
                    <a:lnTo>
                      <a:pt x="126" y="29"/>
                    </a:lnTo>
                    <a:lnTo>
                      <a:pt x="137" y="31"/>
                    </a:lnTo>
                    <a:lnTo>
                      <a:pt x="147" y="32"/>
                    </a:lnTo>
                    <a:lnTo>
                      <a:pt x="158" y="31"/>
                    </a:lnTo>
                    <a:lnTo>
                      <a:pt x="159" y="31"/>
                    </a:lnTo>
                    <a:lnTo>
                      <a:pt x="159" y="29"/>
                    </a:lnTo>
                    <a:lnTo>
                      <a:pt x="159" y="28"/>
                    </a:lnTo>
                    <a:lnTo>
                      <a:pt x="158" y="28"/>
                    </a:lnTo>
                    <a:lnTo>
                      <a:pt x="144" y="27"/>
                    </a:lnTo>
                    <a:lnTo>
                      <a:pt x="131" y="24"/>
                    </a:lnTo>
                    <a:lnTo>
                      <a:pt x="116" y="18"/>
                    </a:lnTo>
                    <a:lnTo>
                      <a:pt x="102" y="12"/>
                    </a:lnTo>
                    <a:lnTo>
                      <a:pt x="87" y="7"/>
                    </a:lnTo>
                    <a:lnTo>
                      <a:pt x="72" y="2"/>
                    </a:lnTo>
                    <a:lnTo>
                      <a:pt x="59" y="0"/>
                    </a:lnTo>
                    <a:lnTo>
                      <a:pt x="47" y="4"/>
                    </a:lnTo>
                    <a:lnTo>
                      <a:pt x="37" y="9"/>
                    </a:lnTo>
                    <a:lnTo>
                      <a:pt x="30" y="17"/>
                    </a:lnTo>
                    <a:lnTo>
                      <a:pt x="22" y="25"/>
                    </a:lnTo>
                    <a:lnTo>
                      <a:pt x="18" y="34"/>
                    </a:lnTo>
                    <a:lnTo>
                      <a:pt x="13" y="45"/>
                    </a:lnTo>
                    <a:lnTo>
                      <a:pt x="9" y="55"/>
                    </a:lnTo>
                    <a:lnTo>
                      <a:pt x="4" y="65"/>
                    </a:lnTo>
                    <a:lnTo>
                      <a:pt x="0" y="74"/>
                    </a:lnTo>
                    <a:lnTo>
                      <a:pt x="0" y="73"/>
                    </a:lnTo>
                    <a:close/>
                  </a:path>
                </a:pathLst>
              </a:custGeom>
              <a:solidFill>
                <a:srgbClr val="000000"/>
              </a:solidFill>
              <a:ln w="9525">
                <a:noFill/>
                <a:round/>
                <a:headEnd/>
                <a:tailEnd/>
              </a:ln>
            </p:spPr>
            <p:txBody>
              <a:bodyPr/>
              <a:lstStyle/>
              <a:p>
                <a:endParaRPr lang="en-US">
                  <a:solidFill>
                    <a:srgbClr val="000000"/>
                  </a:solidFill>
                </a:endParaRPr>
              </a:p>
            </p:txBody>
          </p:sp>
          <p:sp>
            <p:nvSpPr>
              <p:cNvPr id="25638" name="Freeform 317"/>
              <p:cNvSpPr>
                <a:spLocks/>
              </p:cNvSpPr>
              <p:nvPr/>
            </p:nvSpPr>
            <p:spPr bwMode="auto">
              <a:xfrm>
                <a:off x="8621" y="6854"/>
                <a:ext cx="98" cy="44"/>
              </a:xfrm>
              <a:custGeom>
                <a:avLst/>
                <a:gdLst>
                  <a:gd name="T0" fmla="*/ 0 w 98"/>
                  <a:gd name="T1" fmla="*/ 0 h 44"/>
                  <a:gd name="T2" fmla="*/ 3 w 98"/>
                  <a:gd name="T3" fmla="*/ 7 h 44"/>
                  <a:gd name="T4" fmla="*/ 8 w 98"/>
                  <a:gd name="T5" fmla="*/ 14 h 44"/>
                  <a:gd name="T6" fmla="*/ 13 w 98"/>
                  <a:gd name="T7" fmla="*/ 21 h 44"/>
                  <a:gd name="T8" fmla="*/ 19 w 98"/>
                  <a:gd name="T9" fmla="*/ 29 h 44"/>
                  <a:gd name="T10" fmla="*/ 26 w 98"/>
                  <a:gd name="T11" fmla="*/ 35 h 44"/>
                  <a:gd name="T12" fmla="*/ 34 w 98"/>
                  <a:gd name="T13" fmla="*/ 40 h 44"/>
                  <a:gd name="T14" fmla="*/ 42 w 98"/>
                  <a:gd name="T15" fmla="*/ 43 h 44"/>
                  <a:gd name="T16" fmla="*/ 52 w 98"/>
                  <a:gd name="T17" fmla="*/ 44 h 44"/>
                  <a:gd name="T18" fmla="*/ 62 w 98"/>
                  <a:gd name="T19" fmla="*/ 43 h 44"/>
                  <a:gd name="T20" fmla="*/ 70 w 98"/>
                  <a:gd name="T21" fmla="*/ 41 h 44"/>
                  <a:gd name="T22" fmla="*/ 78 w 98"/>
                  <a:gd name="T23" fmla="*/ 38 h 44"/>
                  <a:gd name="T24" fmla="*/ 84 w 98"/>
                  <a:gd name="T25" fmla="*/ 34 h 44"/>
                  <a:gd name="T26" fmla="*/ 90 w 98"/>
                  <a:gd name="T27" fmla="*/ 30 h 44"/>
                  <a:gd name="T28" fmla="*/ 93 w 98"/>
                  <a:gd name="T29" fmla="*/ 24 h 44"/>
                  <a:gd name="T30" fmla="*/ 97 w 98"/>
                  <a:gd name="T31" fmla="*/ 16 h 44"/>
                  <a:gd name="T32" fmla="*/ 98 w 98"/>
                  <a:gd name="T33" fmla="*/ 8 h 44"/>
                  <a:gd name="T34" fmla="*/ 98 w 98"/>
                  <a:gd name="T35" fmla="*/ 7 h 44"/>
                  <a:gd name="T36" fmla="*/ 96 w 98"/>
                  <a:gd name="T37" fmla="*/ 6 h 44"/>
                  <a:gd name="T38" fmla="*/ 95 w 98"/>
                  <a:gd name="T39" fmla="*/ 6 h 44"/>
                  <a:gd name="T40" fmla="*/ 92 w 98"/>
                  <a:gd name="T41" fmla="*/ 7 h 44"/>
                  <a:gd name="T42" fmla="*/ 87 w 98"/>
                  <a:gd name="T43" fmla="*/ 11 h 44"/>
                  <a:gd name="T44" fmla="*/ 84 w 98"/>
                  <a:gd name="T45" fmla="*/ 16 h 44"/>
                  <a:gd name="T46" fmla="*/ 78 w 98"/>
                  <a:gd name="T47" fmla="*/ 20 h 44"/>
                  <a:gd name="T48" fmla="*/ 72 w 98"/>
                  <a:gd name="T49" fmla="*/ 24 h 44"/>
                  <a:gd name="T50" fmla="*/ 64 w 98"/>
                  <a:gd name="T51" fmla="*/ 26 h 44"/>
                  <a:gd name="T52" fmla="*/ 58 w 98"/>
                  <a:gd name="T53" fmla="*/ 26 h 44"/>
                  <a:gd name="T54" fmla="*/ 51 w 98"/>
                  <a:gd name="T55" fmla="*/ 27 h 44"/>
                  <a:gd name="T56" fmla="*/ 43 w 98"/>
                  <a:gd name="T57" fmla="*/ 26 h 44"/>
                  <a:gd name="T58" fmla="*/ 37 w 98"/>
                  <a:gd name="T59" fmla="*/ 25 h 44"/>
                  <a:gd name="T60" fmla="*/ 30 w 98"/>
                  <a:gd name="T61" fmla="*/ 22 h 44"/>
                  <a:gd name="T62" fmla="*/ 24 w 98"/>
                  <a:gd name="T63" fmla="*/ 19 h 44"/>
                  <a:gd name="T64" fmla="*/ 19 w 98"/>
                  <a:gd name="T65" fmla="*/ 15 h 44"/>
                  <a:gd name="T66" fmla="*/ 13 w 98"/>
                  <a:gd name="T67" fmla="*/ 12 h 44"/>
                  <a:gd name="T68" fmla="*/ 8 w 98"/>
                  <a:gd name="T69" fmla="*/ 8 h 44"/>
                  <a:gd name="T70" fmla="*/ 5 w 98"/>
                  <a:gd name="T71" fmla="*/ 4 h 44"/>
                  <a:gd name="T72" fmla="*/ 0 w 98"/>
                  <a:gd name="T73" fmla="*/ 0 h 44"/>
                  <a:gd name="T74" fmla="*/ 0 w 98"/>
                  <a:gd name="T75" fmla="*/ 0 h 44"/>
                  <a:gd name="T76" fmla="*/ 0 w 98"/>
                  <a:gd name="T77" fmla="*/ 0 h 44"/>
                  <a:gd name="T78" fmla="*/ 0 w 98"/>
                  <a:gd name="T79" fmla="*/ 0 h 44"/>
                  <a:gd name="T80" fmla="*/ 0 w 98"/>
                  <a:gd name="T81" fmla="*/ 0 h 44"/>
                  <a:gd name="T82" fmla="*/ 0 w 98"/>
                  <a:gd name="T83" fmla="*/ 0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8"/>
                  <a:gd name="T127" fmla="*/ 0 h 44"/>
                  <a:gd name="T128" fmla="*/ 98 w 98"/>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8" h="44">
                    <a:moveTo>
                      <a:pt x="0" y="0"/>
                    </a:moveTo>
                    <a:lnTo>
                      <a:pt x="3" y="7"/>
                    </a:lnTo>
                    <a:lnTo>
                      <a:pt x="8" y="14"/>
                    </a:lnTo>
                    <a:lnTo>
                      <a:pt x="13" y="21"/>
                    </a:lnTo>
                    <a:lnTo>
                      <a:pt x="19" y="29"/>
                    </a:lnTo>
                    <a:lnTo>
                      <a:pt x="26" y="35"/>
                    </a:lnTo>
                    <a:lnTo>
                      <a:pt x="34" y="40"/>
                    </a:lnTo>
                    <a:lnTo>
                      <a:pt x="42" y="43"/>
                    </a:lnTo>
                    <a:lnTo>
                      <a:pt x="52" y="44"/>
                    </a:lnTo>
                    <a:lnTo>
                      <a:pt x="62" y="43"/>
                    </a:lnTo>
                    <a:lnTo>
                      <a:pt x="70" y="41"/>
                    </a:lnTo>
                    <a:lnTo>
                      <a:pt x="78" y="38"/>
                    </a:lnTo>
                    <a:lnTo>
                      <a:pt x="84" y="34"/>
                    </a:lnTo>
                    <a:lnTo>
                      <a:pt x="90" y="30"/>
                    </a:lnTo>
                    <a:lnTo>
                      <a:pt x="93" y="24"/>
                    </a:lnTo>
                    <a:lnTo>
                      <a:pt x="97" y="16"/>
                    </a:lnTo>
                    <a:lnTo>
                      <a:pt x="98" y="8"/>
                    </a:lnTo>
                    <a:lnTo>
                      <a:pt x="98" y="7"/>
                    </a:lnTo>
                    <a:lnTo>
                      <a:pt x="96" y="6"/>
                    </a:lnTo>
                    <a:lnTo>
                      <a:pt x="95" y="6"/>
                    </a:lnTo>
                    <a:lnTo>
                      <a:pt x="92" y="7"/>
                    </a:lnTo>
                    <a:lnTo>
                      <a:pt x="87" y="11"/>
                    </a:lnTo>
                    <a:lnTo>
                      <a:pt x="84" y="16"/>
                    </a:lnTo>
                    <a:lnTo>
                      <a:pt x="78" y="20"/>
                    </a:lnTo>
                    <a:lnTo>
                      <a:pt x="72" y="24"/>
                    </a:lnTo>
                    <a:lnTo>
                      <a:pt x="64" y="26"/>
                    </a:lnTo>
                    <a:lnTo>
                      <a:pt x="58" y="26"/>
                    </a:lnTo>
                    <a:lnTo>
                      <a:pt x="51" y="27"/>
                    </a:lnTo>
                    <a:lnTo>
                      <a:pt x="43" y="26"/>
                    </a:lnTo>
                    <a:lnTo>
                      <a:pt x="37" y="25"/>
                    </a:lnTo>
                    <a:lnTo>
                      <a:pt x="30" y="22"/>
                    </a:lnTo>
                    <a:lnTo>
                      <a:pt x="24" y="19"/>
                    </a:lnTo>
                    <a:lnTo>
                      <a:pt x="19" y="15"/>
                    </a:lnTo>
                    <a:lnTo>
                      <a:pt x="13" y="12"/>
                    </a:lnTo>
                    <a:lnTo>
                      <a:pt x="8" y="8"/>
                    </a:lnTo>
                    <a:lnTo>
                      <a:pt x="5" y="4"/>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639" name="Freeform 318"/>
              <p:cNvSpPr>
                <a:spLocks/>
              </p:cNvSpPr>
              <p:nvPr/>
            </p:nvSpPr>
            <p:spPr bwMode="auto">
              <a:xfrm>
                <a:off x="8725" y="6657"/>
                <a:ext cx="65" cy="76"/>
              </a:xfrm>
              <a:custGeom>
                <a:avLst/>
                <a:gdLst>
                  <a:gd name="T0" fmla="*/ 0 w 65"/>
                  <a:gd name="T1" fmla="*/ 76 h 76"/>
                  <a:gd name="T2" fmla="*/ 9 w 65"/>
                  <a:gd name="T3" fmla="*/ 74 h 76"/>
                  <a:gd name="T4" fmla="*/ 16 w 65"/>
                  <a:gd name="T5" fmla="*/ 73 h 76"/>
                  <a:gd name="T6" fmla="*/ 24 w 65"/>
                  <a:gd name="T7" fmla="*/ 71 h 76"/>
                  <a:gd name="T8" fmla="*/ 31 w 65"/>
                  <a:gd name="T9" fmla="*/ 69 h 76"/>
                  <a:gd name="T10" fmla="*/ 38 w 65"/>
                  <a:gd name="T11" fmla="*/ 66 h 76"/>
                  <a:gd name="T12" fmla="*/ 45 w 65"/>
                  <a:gd name="T13" fmla="*/ 62 h 76"/>
                  <a:gd name="T14" fmla="*/ 52 w 65"/>
                  <a:gd name="T15" fmla="*/ 58 h 76"/>
                  <a:gd name="T16" fmla="*/ 58 w 65"/>
                  <a:gd name="T17" fmla="*/ 52 h 76"/>
                  <a:gd name="T18" fmla="*/ 65 w 65"/>
                  <a:gd name="T19" fmla="*/ 40 h 76"/>
                  <a:gd name="T20" fmla="*/ 65 w 65"/>
                  <a:gd name="T21" fmla="*/ 27 h 76"/>
                  <a:gd name="T22" fmla="*/ 59 w 65"/>
                  <a:gd name="T23" fmla="*/ 15 h 76"/>
                  <a:gd name="T24" fmla="*/ 52 w 65"/>
                  <a:gd name="T25" fmla="*/ 2 h 76"/>
                  <a:gd name="T26" fmla="*/ 47 w 65"/>
                  <a:gd name="T27" fmla="*/ 0 h 76"/>
                  <a:gd name="T28" fmla="*/ 42 w 65"/>
                  <a:gd name="T29" fmla="*/ 2 h 76"/>
                  <a:gd name="T30" fmla="*/ 38 w 65"/>
                  <a:gd name="T31" fmla="*/ 6 h 76"/>
                  <a:gd name="T32" fmla="*/ 38 w 65"/>
                  <a:gd name="T33" fmla="*/ 10 h 76"/>
                  <a:gd name="T34" fmla="*/ 39 w 65"/>
                  <a:gd name="T35" fmla="*/ 19 h 76"/>
                  <a:gd name="T36" fmla="*/ 42 w 65"/>
                  <a:gd name="T37" fmla="*/ 27 h 76"/>
                  <a:gd name="T38" fmla="*/ 42 w 65"/>
                  <a:gd name="T39" fmla="*/ 35 h 76"/>
                  <a:gd name="T40" fmla="*/ 42 w 65"/>
                  <a:gd name="T41" fmla="*/ 43 h 76"/>
                  <a:gd name="T42" fmla="*/ 41 w 65"/>
                  <a:gd name="T43" fmla="*/ 49 h 76"/>
                  <a:gd name="T44" fmla="*/ 37 w 65"/>
                  <a:gd name="T45" fmla="*/ 54 h 76"/>
                  <a:gd name="T46" fmla="*/ 32 w 65"/>
                  <a:gd name="T47" fmla="*/ 60 h 76"/>
                  <a:gd name="T48" fmla="*/ 27 w 65"/>
                  <a:gd name="T49" fmla="*/ 64 h 76"/>
                  <a:gd name="T50" fmla="*/ 21 w 65"/>
                  <a:gd name="T51" fmla="*/ 68 h 76"/>
                  <a:gd name="T52" fmla="*/ 14 w 65"/>
                  <a:gd name="T53" fmla="*/ 71 h 76"/>
                  <a:gd name="T54" fmla="*/ 8 w 65"/>
                  <a:gd name="T55" fmla="*/ 73 h 76"/>
                  <a:gd name="T56" fmla="*/ 2 w 65"/>
                  <a:gd name="T57" fmla="*/ 75 h 76"/>
                  <a:gd name="T58" fmla="*/ 0 w 65"/>
                  <a:gd name="T59" fmla="*/ 75 h 76"/>
                  <a:gd name="T60" fmla="*/ 0 w 65"/>
                  <a:gd name="T61" fmla="*/ 75 h 76"/>
                  <a:gd name="T62" fmla="*/ 0 w 65"/>
                  <a:gd name="T63" fmla="*/ 76 h 76"/>
                  <a:gd name="T64" fmla="*/ 0 w 65"/>
                  <a:gd name="T65" fmla="*/ 76 h 76"/>
                  <a:gd name="T66" fmla="*/ 0 w 65"/>
                  <a:gd name="T67" fmla="*/ 7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
                  <a:gd name="T103" fmla="*/ 0 h 76"/>
                  <a:gd name="T104" fmla="*/ 65 w 65"/>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 h="76">
                    <a:moveTo>
                      <a:pt x="0" y="76"/>
                    </a:moveTo>
                    <a:lnTo>
                      <a:pt x="9" y="74"/>
                    </a:lnTo>
                    <a:lnTo>
                      <a:pt x="16" y="73"/>
                    </a:lnTo>
                    <a:lnTo>
                      <a:pt x="24" y="71"/>
                    </a:lnTo>
                    <a:lnTo>
                      <a:pt x="31" y="69"/>
                    </a:lnTo>
                    <a:lnTo>
                      <a:pt x="38" y="66"/>
                    </a:lnTo>
                    <a:lnTo>
                      <a:pt x="45" y="62"/>
                    </a:lnTo>
                    <a:lnTo>
                      <a:pt x="52" y="58"/>
                    </a:lnTo>
                    <a:lnTo>
                      <a:pt x="58" y="52"/>
                    </a:lnTo>
                    <a:lnTo>
                      <a:pt x="65" y="40"/>
                    </a:lnTo>
                    <a:lnTo>
                      <a:pt x="65" y="27"/>
                    </a:lnTo>
                    <a:lnTo>
                      <a:pt x="59" y="15"/>
                    </a:lnTo>
                    <a:lnTo>
                      <a:pt x="52" y="2"/>
                    </a:lnTo>
                    <a:lnTo>
                      <a:pt x="47" y="0"/>
                    </a:lnTo>
                    <a:lnTo>
                      <a:pt x="42" y="2"/>
                    </a:lnTo>
                    <a:lnTo>
                      <a:pt x="38" y="6"/>
                    </a:lnTo>
                    <a:lnTo>
                      <a:pt x="38" y="10"/>
                    </a:lnTo>
                    <a:lnTo>
                      <a:pt x="39" y="19"/>
                    </a:lnTo>
                    <a:lnTo>
                      <a:pt x="42" y="27"/>
                    </a:lnTo>
                    <a:lnTo>
                      <a:pt x="42" y="35"/>
                    </a:lnTo>
                    <a:lnTo>
                      <a:pt x="42" y="43"/>
                    </a:lnTo>
                    <a:lnTo>
                      <a:pt x="41" y="49"/>
                    </a:lnTo>
                    <a:lnTo>
                      <a:pt x="37" y="54"/>
                    </a:lnTo>
                    <a:lnTo>
                      <a:pt x="32" y="60"/>
                    </a:lnTo>
                    <a:lnTo>
                      <a:pt x="27" y="64"/>
                    </a:lnTo>
                    <a:lnTo>
                      <a:pt x="21" y="68"/>
                    </a:lnTo>
                    <a:lnTo>
                      <a:pt x="14" y="71"/>
                    </a:lnTo>
                    <a:lnTo>
                      <a:pt x="8" y="73"/>
                    </a:lnTo>
                    <a:lnTo>
                      <a:pt x="2" y="75"/>
                    </a:lnTo>
                    <a:lnTo>
                      <a:pt x="0" y="75"/>
                    </a:lnTo>
                    <a:lnTo>
                      <a:pt x="0" y="76"/>
                    </a:lnTo>
                    <a:close/>
                  </a:path>
                </a:pathLst>
              </a:custGeom>
              <a:solidFill>
                <a:srgbClr val="000000"/>
              </a:solidFill>
              <a:ln w="9525">
                <a:noFill/>
                <a:round/>
                <a:headEnd/>
                <a:tailEnd/>
              </a:ln>
            </p:spPr>
            <p:txBody>
              <a:bodyPr/>
              <a:lstStyle/>
              <a:p>
                <a:endParaRPr lang="en-US">
                  <a:solidFill>
                    <a:srgbClr val="000000"/>
                  </a:solidFill>
                </a:endParaRPr>
              </a:p>
            </p:txBody>
          </p:sp>
          <p:sp>
            <p:nvSpPr>
              <p:cNvPr id="25640" name="Freeform 319"/>
              <p:cNvSpPr>
                <a:spLocks/>
              </p:cNvSpPr>
              <p:nvPr/>
            </p:nvSpPr>
            <p:spPr bwMode="auto">
              <a:xfrm>
                <a:off x="8644" y="6843"/>
                <a:ext cx="39" cy="33"/>
              </a:xfrm>
              <a:custGeom>
                <a:avLst/>
                <a:gdLst>
                  <a:gd name="T0" fmla="*/ 0 w 39"/>
                  <a:gd name="T1" fmla="*/ 18 h 33"/>
                  <a:gd name="T2" fmla="*/ 1 w 39"/>
                  <a:gd name="T3" fmla="*/ 19 h 33"/>
                  <a:gd name="T4" fmla="*/ 3 w 39"/>
                  <a:gd name="T5" fmla="*/ 21 h 33"/>
                  <a:gd name="T6" fmla="*/ 5 w 39"/>
                  <a:gd name="T7" fmla="*/ 22 h 33"/>
                  <a:gd name="T8" fmla="*/ 6 w 39"/>
                  <a:gd name="T9" fmla="*/ 24 h 33"/>
                  <a:gd name="T10" fmla="*/ 8 w 39"/>
                  <a:gd name="T11" fmla="*/ 25 h 33"/>
                  <a:gd name="T12" fmla="*/ 10 w 39"/>
                  <a:gd name="T13" fmla="*/ 27 h 33"/>
                  <a:gd name="T14" fmla="*/ 12 w 39"/>
                  <a:gd name="T15" fmla="*/ 28 h 33"/>
                  <a:gd name="T16" fmla="*/ 13 w 39"/>
                  <a:gd name="T17" fmla="*/ 30 h 33"/>
                  <a:gd name="T18" fmla="*/ 17 w 39"/>
                  <a:gd name="T19" fmla="*/ 32 h 33"/>
                  <a:gd name="T20" fmla="*/ 22 w 39"/>
                  <a:gd name="T21" fmla="*/ 33 h 33"/>
                  <a:gd name="T22" fmla="*/ 25 w 39"/>
                  <a:gd name="T23" fmla="*/ 33 h 33"/>
                  <a:gd name="T24" fmla="*/ 30 w 39"/>
                  <a:gd name="T25" fmla="*/ 32 h 33"/>
                  <a:gd name="T26" fmla="*/ 38 w 39"/>
                  <a:gd name="T27" fmla="*/ 25 h 33"/>
                  <a:gd name="T28" fmla="*/ 39 w 39"/>
                  <a:gd name="T29" fmla="*/ 17 h 33"/>
                  <a:gd name="T30" fmla="*/ 36 w 39"/>
                  <a:gd name="T31" fmla="*/ 9 h 33"/>
                  <a:gd name="T32" fmla="*/ 31 w 39"/>
                  <a:gd name="T33" fmla="*/ 1 h 33"/>
                  <a:gd name="T34" fmla="*/ 30 w 39"/>
                  <a:gd name="T35" fmla="*/ 0 h 33"/>
                  <a:gd name="T36" fmla="*/ 28 w 39"/>
                  <a:gd name="T37" fmla="*/ 1 h 33"/>
                  <a:gd name="T38" fmla="*/ 27 w 39"/>
                  <a:gd name="T39" fmla="*/ 2 h 33"/>
                  <a:gd name="T40" fmla="*/ 25 w 39"/>
                  <a:gd name="T41" fmla="*/ 4 h 33"/>
                  <a:gd name="T42" fmla="*/ 27 w 39"/>
                  <a:gd name="T43" fmla="*/ 9 h 33"/>
                  <a:gd name="T44" fmla="*/ 28 w 39"/>
                  <a:gd name="T45" fmla="*/ 15 h 33"/>
                  <a:gd name="T46" fmla="*/ 28 w 39"/>
                  <a:gd name="T47" fmla="*/ 21 h 33"/>
                  <a:gd name="T48" fmla="*/ 27 w 39"/>
                  <a:gd name="T49" fmla="*/ 26 h 33"/>
                  <a:gd name="T50" fmla="*/ 25 w 39"/>
                  <a:gd name="T51" fmla="*/ 27 h 33"/>
                  <a:gd name="T52" fmla="*/ 23 w 39"/>
                  <a:gd name="T53" fmla="*/ 27 h 33"/>
                  <a:gd name="T54" fmla="*/ 20 w 39"/>
                  <a:gd name="T55" fmla="*/ 27 h 33"/>
                  <a:gd name="T56" fmla="*/ 19 w 39"/>
                  <a:gd name="T57" fmla="*/ 27 h 33"/>
                  <a:gd name="T58" fmla="*/ 17 w 39"/>
                  <a:gd name="T59" fmla="*/ 27 h 33"/>
                  <a:gd name="T60" fmla="*/ 14 w 39"/>
                  <a:gd name="T61" fmla="*/ 26 h 33"/>
                  <a:gd name="T62" fmla="*/ 13 w 39"/>
                  <a:gd name="T63" fmla="*/ 26 h 33"/>
                  <a:gd name="T64" fmla="*/ 11 w 39"/>
                  <a:gd name="T65" fmla="*/ 25 h 33"/>
                  <a:gd name="T66" fmla="*/ 8 w 39"/>
                  <a:gd name="T67" fmla="*/ 23 h 33"/>
                  <a:gd name="T68" fmla="*/ 6 w 39"/>
                  <a:gd name="T69" fmla="*/ 22 h 33"/>
                  <a:gd name="T70" fmla="*/ 3 w 39"/>
                  <a:gd name="T71" fmla="*/ 20 h 33"/>
                  <a:gd name="T72" fmla="*/ 1 w 39"/>
                  <a:gd name="T73" fmla="*/ 18 h 33"/>
                  <a:gd name="T74" fmla="*/ 1 w 39"/>
                  <a:gd name="T75" fmla="*/ 18 h 33"/>
                  <a:gd name="T76" fmla="*/ 1 w 39"/>
                  <a:gd name="T77" fmla="*/ 18 h 33"/>
                  <a:gd name="T78" fmla="*/ 0 w 39"/>
                  <a:gd name="T79" fmla="*/ 18 h 33"/>
                  <a:gd name="T80" fmla="*/ 0 w 39"/>
                  <a:gd name="T81" fmla="*/ 18 h 33"/>
                  <a:gd name="T82" fmla="*/ 0 w 39"/>
                  <a:gd name="T83" fmla="*/ 18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
                  <a:gd name="T127" fmla="*/ 0 h 33"/>
                  <a:gd name="T128" fmla="*/ 39 w 39"/>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 h="33">
                    <a:moveTo>
                      <a:pt x="0" y="18"/>
                    </a:moveTo>
                    <a:lnTo>
                      <a:pt x="1" y="19"/>
                    </a:lnTo>
                    <a:lnTo>
                      <a:pt x="3" y="21"/>
                    </a:lnTo>
                    <a:lnTo>
                      <a:pt x="5" y="22"/>
                    </a:lnTo>
                    <a:lnTo>
                      <a:pt x="6" y="24"/>
                    </a:lnTo>
                    <a:lnTo>
                      <a:pt x="8" y="25"/>
                    </a:lnTo>
                    <a:lnTo>
                      <a:pt x="10" y="27"/>
                    </a:lnTo>
                    <a:lnTo>
                      <a:pt x="12" y="28"/>
                    </a:lnTo>
                    <a:lnTo>
                      <a:pt x="13" y="30"/>
                    </a:lnTo>
                    <a:lnTo>
                      <a:pt x="17" y="32"/>
                    </a:lnTo>
                    <a:lnTo>
                      <a:pt x="22" y="33"/>
                    </a:lnTo>
                    <a:lnTo>
                      <a:pt x="25" y="33"/>
                    </a:lnTo>
                    <a:lnTo>
                      <a:pt x="30" y="32"/>
                    </a:lnTo>
                    <a:lnTo>
                      <a:pt x="38" y="25"/>
                    </a:lnTo>
                    <a:lnTo>
                      <a:pt x="39" y="17"/>
                    </a:lnTo>
                    <a:lnTo>
                      <a:pt x="36" y="9"/>
                    </a:lnTo>
                    <a:lnTo>
                      <a:pt x="31" y="1"/>
                    </a:lnTo>
                    <a:lnTo>
                      <a:pt x="30" y="0"/>
                    </a:lnTo>
                    <a:lnTo>
                      <a:pt x="28" y="1"/>
                    </a:lnTo>
                    <a:lnTo>
                      <a:pt x="27" y="2"/>
                    </a:lnTo>
                    <a:lnTo>
                      <a:pt x="25" y="4"/>
                    </a:lnTo>
                    <a:lnTo>
                      <a:pt x="27" y="9"/>
                    </a:lnTo>
                    <a:lnTo>
                      <a:pt x="28" y="15"/>
                    </a:lnTo>
                    <a:lnTo>
                      <a:pt x="28" y="21"/>
                    </a:lnTo>
                    <a:lnTo>
                      <a:pt x="27" y="26"/>
                    </a:lnTo>
                    <a:lnTo>
                      <a:pt x="25" y="27"/>
                    </a:lnTo>
                    <a:lnTo>
                      <a:pt x="23" y="27"/>
                    </a:lnTo>
                    <a:lnTo>
                      <a:pt x="20" y="27"/>
                    </a:lnTo>
                    <a:lnTo>
                      <a:pt x="19" y="27"/>
                    </a:lnTo>
                    <a:lnTo>
                      <a:pt x="17" y="27"/>
                    </a:lnTo>
                    <a:lnTo>
                      <a:pt x="14" y="26"/>
                    </a:lnTo>
                    <a:lnTo>
                      <a:pt x="13" y="26"/>
                    </a:lnTo>
                    <a:lnTo>
                      <a:pt x="11" y="25"/>
                    </a:lnTo>
                    <a:lnTo>
                      <a:pt x="8" y="23"/>
                    </a:lnTo>
                    <a:lnTo>
                      <a:pt x="6" y="22"/>
                    </a:lnTo>
                    <a:lnTo>
                      <a:pt x="3" y="20"/>
                    </a:lnTo>
                    <a:lnTo>
                      <a:pt x="1" y="18"/>
                    </a:lnTo>
                    <a:lnTo>
                      <a:pt x="0" y="18"/>
                    </a:lnTo>
                    <a:close/>
                  </a:path>
                </a:pathLst>
              </a:custGeom>
              <a:solidFill>
                <a:srgbClr val="000000"/>
              </a:solidFill>
              <a:ln w="9525">
                <a:noFill/>
                <a:round/>
                <a:headEnd/>
                <a:tailEnd/>
              </a:ln>
            </p:spPr>
            <p:txBody>
              <a:bodyPr/>
              <a:lstStyle/>
              <a:p>
                <a:endParaRPr lang="en-US">
                  <a:solidFill>
                    <a:srgbClr val="000000"/>
                  </a:solidFill>
                </a:endParaRPr>
              </a:p>
            </p:txBody>
          </p:sp>
          <p:sp>
            <p:nvSpPr>
              <p:cNvPr id="25641" name="Freeform 320"/>
              <p:cNvSpPr>
                <a:spLocks/>
              </p:cNvSpPr>
              <p:nvPr/>
            </p:nvSpPr>
            <p:spPr bwMode="auto">
              <a:xfrm>
                <a:off x="8766" y="6775"/>
                <a:ext cx="43" cy="79"/>
              </a:xfrm>
              <a:custGeom>
                <a:avLst/>
                <a:gdLst>
                  <a:gd name="T0" fmla="*/ 1 w 43"/>
                  <a:gd name="T1" fmla="*/ 79 h 79"/>
                  <a:gd name="T2" fmla="*/ 11 w 43"/>
                  <a:gd name="T3" fmla="*/ 72 h 79"/>
                  <a:gd name="T4" fmla="*/ 19 w 43"/>
                  <a:gd name="T5" fmla="*/ 64 h 79"/>
                  <a:gd name="T6" fmla="*/ 26 w 43"/>
                  <a:gd name="T7" fmla="*/ 54 h 79"/>
                  <a:gd name="T8" fmla="*/ 32 w 43"/>
                  <a:gd name="T9" fmla="*/ 44 h 79"/>
                  <a:gd name="T10" fmla="*/ 37 w 43"/>
                  <a:gd name="T11" fmla="*/ 34 h 79"/>
                  <a:gd name="T12" fmla="*/ 41 w 43"/>
                  <a:gd name="T13" fmla="*/ 24 h 79"/>
                  <a:gd name="T14" fmla="*/ 42 w 43"/>
                  <a:gd name="T15" fmla="*/ 12 h 79"/>
                  <a:gd name="T16" fmla="*/ 43 w 43"/>
                  <a:gd name="T17" fmla="*/ 1 h 79"/>
                  <a:gd name="T18" fmla="*/ 42 w 43"/>
                  <a:gd name="T19" fmla="*/ 0 h 79"/>
                  <a:gd name="T20" fmla="*/ 41 w 43"/>
                  <a:gd name="T21" fmla="*/ 0 h 79"/>
                  <a:gd name="T22" fmla="*/ 40 w 43"/>
                  <a:gd name="T23" fmla="*/ 2 h 79"/>
                  <a:gd name="T24" fmla="*/ 39 w 43"/>
                  <a:gd name="T25" fmla="*/ 3 h 79"/>
                  <a:gd name="T26" fmla="*/ 36 w 43"/>
                  <a:gd name="T27" fmla="*/ 13 h 79"/>
                  <a:gd name="T28" fmla="*/ 34 w 43"/>
                  <a:gd name="T29" fmla="*/ 24 h 79"/>
                  <a:gd name="T30" fmla="*/ 30 w 43"/>
                  <a:gd name="T31" fmla="*/ 34 h 79"/>
                  <a:gd name="T32" fmla="*/ 26 w 43"/>
                  <a:gd name="T33" fmla="*/ 43 h 79"/>
                  <a:gd name="T34" fmla="*/ 21 w 43"/>
                  <a:gd name="T35" fmla="*/ 53 h 79"/>
                  <a:gd name="T36" fmla="*/ 15 w 43"/>
                  <a:gd name="T37" fmla="*/ 62 h 79"/>
                  <a:gd name="T38" fmla="*/ 8 w 43"/>
                  <a:gd name="T39" fmla="*/ 71 h 79"/>
                  <a:gd name="T40" fmla="*/ 0 w 43"/>
                  <a:gd name="T41" fmla="*/ 78 h 79"/>
                  <a:gd name="T42" fmla="*/ 0 w 43"/>
                  <a:gd name="T43" fmla="*/ 79 h 79"/>
                  <a:gd name="T44" fmla="*/ 0 w 43"/>
                  <a:gd name="T45" fmla="*/ 79 h 79"/>
                  <a:gd name="T46" fmla="*/ 0 w 43"/>
                  <a:gd name="T47" fmla="*/ 79 h 79"/>
                  <a:gd name="T48" fmla="*/ 1 w 43"/>
                  <a:gd name="T49" fmla="*/ 79 h 79"/>
                  <a:gd name="T50" fmla="*/ 1 w 43"/>
                  <a:gd name="T51" fmla="*/ 79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
                  <a:gd name="T79" fmla="*/ 0 h 79"/>
                  <a:gd name="T80" fmla="*/ 43 w 43"/>
                  <a:gd name="T81" fmla="*/ 79 h 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 h="79">
                    <a:moveTo>
                      <a:pt x="1" y="79"/>
                    </a:moveTo>
                    <a:lnTo>
                      <a:pt x="11" y="72"/>
                    </a:lnTo>
                    <a:lnTo>
                      <a:pt x="19" y="64"/>
                    </a:lnTo>
                    <a:lnTo>
                      <a:pt x="26" y="54"/>
                    </a:lnTo>
                    <a:lnTo>
                      <a:pt x="32" y="44"/>
                    </a:lnTo>
                    <a:lnTo>
                      <a:pt x="37" y="34"/>
                    </a:lnTo>
                    <a:lnTo>
                      <a:pt x="41" y="24"/>
                    </a:lnTo>
                    <a:lnTo>
                      <a:pt x="42" y="12"/>
                    </a:lnTo>
                    <a:lnTo>
                      <a:pt x="43" y="1"/>
                    </a:lnTo>
                    <a:lnTo>
                      <a:pt x="42" y="0"/>
                    </a:lnTo>
                    <a:lnTo>
                      <a:pt x="41" y="0"/>
                    </a:lnTo>
                    <a:lnTo>
                      <a:pt x="40" y="2"/>
                    </a:lnTo>
                    <a:lnTo>
                      <a:pt x="39" y="3"/>
                    </a:lnTo>
                    <a:lnTo>
                      <a:pt x="36" y="13"/>
                    </a:lnTo>
                    <a:lnTo>
                      <a:pt x="34" y="24"/>
                    </a:lnTo>
                    <a:lnTo>
                      <a:pt x="30" y="34"/>
                    </a:lnTo>
                    <a:lnTo>
                      <a:pt x="26" y="43"/>
                    </a:lnTo>
                    <a:lnTo>
                      <a:pt x="21" y="53"/>
                    </a:lnTo>
                    <a:lnTo>
                      <a:pt x="15" y="62"/>
                    </a:lnTo>
                    <a:lnTo>
                      <a:pt x="8" y="71"/>
                    </a:lnTo>
                    <a:lnTo>
                      <a:pt x="0" y="78"/>
                    </a:lnTo>
                    <a:lnTo>
                      <a:pt x="0" y="79"/>
                    </a:lnTo>
                    <a:lnTo>
                      <a:pt x="1" y="79"/>
                    </a:lnTo>
                    <a:close/>
                  </a:path>
                </a:pathLst>
              </a:custGeom>
              <a:solidFill>
                <a:srgbClr val="000000"/>
              </a:solidFill>
              <a:ln w="9525">
                <a:noFill/>
                <a:round/>
                <a:headEnd/>
                <a:tailEnd/>
              </a:ln>
            </p:spPr>
            <p:txBody>
              <a:bodyPr/>
              <a:lstStyle/>
              <a:p>
                <a:endParaRPr lang="en-US">
                  <a:solidFill>
                    <a:srgbClr val="000000"/>
                  </a:solidFill>
                </a:endParaRPr>
              </a:p>
            </p:txBody>
          </p:sp>
          <p:sp>
            <p:nvSpPr>
              <p:cNvPr id="25642" name="Freeform 321"/>
              <p:cNvSpPr>
                <a:spLocks/>
              </p:cNvSpPr>
              <p:nvPr/>
            </p:nvSpPr>
            <p:spPr bwMode="auto">
              <a:xfrm>
                <a:off x="9415" y="7113"/>
                <a:ext cx="182" cy="57"/>
              </a:xfrm>
              <a:custGeom>
                <a:avLst/>
                <a:gdLst>
                  <a:gd name="T0" fmla="*/ 0 w 182"/>
                  <a:gd name="T1" fmla="*/ 1 h 57"/>
                  <a:gd name="T2" fmla="*/ 11 w 182"/>
                  <a:gd name="T3" fmla="*/ 2 h 57"/>
                  <a:gd name="T4" fmla="*/ 23 w 182"/>
                  <a:gd name="T5" fmla="*/ 4 h 57"/>
                  <a:gd name="T6" fmla="*/ 32 w 182"/>
                  <a:gd name="T7" fmla="*/ 6 h 57"/>
                  <a:gd name="T8" fmla="*/ 43 w 182"/>
                  <a:gd name="T9" fmla="*/ 9 h 57"/>
                  <a:gd name="T10" fmla="*/ 53 w 182"/>
                  <a:gd name="T11" fmla="*/ 13 h 57"/>
                  <a:gd name="T12" fmla="*/ 64 w 182"/>
                  <a:gd name="T13" fmla="*/ 16 h 57"/>
                  <a:gd name="T14" fmla="*/ 75 w 182"/>
                  <a:gd name="T15" fmla="*/ 19 h 57"/>
                  <a:gd name="T16" fmla="*/ 86 w 182"/>
                  <a:gd name="T17" fmla="*/ 22 h 57"/>
                  <a:gd name="T18" fmla="*/ 98 w 182"/>
                  <a:gd name="T19" fmla="*/ 24 h 57"/>
                  <a:gd name="T20" fmla="*/ 110 w 182"/>
                  <a:gd name="T21" fmla="*/ 27 h 57"/>
                  <a:gd name="T22" fmla="*/ 121 w 182"/>
                  <a:gd name="T23" fmla="*/ 30 h 57"/>
                  <a:gd name="T24" fmla="*/ 133 w 182"/>
                  <a:gd name="T25" fmla="*/ 34 h 57"/>
                  <a:gd name="T26" fmla="*/ 144 w 182"/>
                  <a:gd name="T27" fmla="*/ 38 h 57"/>
                  <a:gd name="T28" fmla="*/ 155 w 182"/>
                  <a:gd name="T29" fmla="*/ 44 h 57"/>
                  <a:gd name="T30" fmla="*/ 165 w 182"/>
                  <a:gd name="T31" fmla="*/ 49 h 57"/>
                  <a:gd name="T32" fmla="*/ 175 w 182"/>
                  <a:gd name="T33" fmla="*/ 57 h 57"/>
                  <a:gd name="T34" fmla="*/ 177 w 182"/>
                  <a:gd name="T35" fmla="*/ 57 h 57"/>
                  <a:gd name="T36" fmla="*/ 181 w 182"/>
                  <a:gd name="T37" fmla="*/ 55 h 57"/>
                  <a:gd name="T38" fmla="*/ 182 w 182"/>
                  <a:gd name="T39" fmla="*/ 51 h 57"/>
                  <a:gd name="T40" fmla="*/ 182 w 182"/>
                  <a:gd name="T41" fmla="*/ 49 h 57"/>
                  <a:gd name="T42" fmla="*/ 175 w 182"/>
                  <a:gd name="T43" fmla="*/ 42 h 57"/>
                  <a:gd name="T44" fmla="*/ 168 w 182"/>
                  <a:gd name="T45" fmla="*/ 36 h 57"/>
                  <a:gd name="T46" fmla="*/ 159 w 182"/>
                  <a:gd name="T47" fmla="*/ 30 h 57"/>
                  <a:gd name="T48" fmla="*/ 151 w 182"/>
                  <a:gd name="T49" fmla="*/ 26 h 57"/>
                  <a:gd name="T50" fmla="*/ 141 w 182"/>
                  <a:gd name="T51" fmla="*/ 23 h 57"/>
                  <a:gd name="T52" fmla="*/ 131 w 182"/>
                  <a:gd name="T53" fmla="*/ 20 h 57"/>
                  <a:gd name="T54" fmla="*/ 121 w 182"/>
                  <a:gd name="T55" fmla="*/ 18 h 57"/>
                  <a:gd name="T56" fmla="*/ 110 w 182"/>
                  <a:gd name="T57" fmla="*/ 16 h 57"/>
                  <a:gd name="T58" fmla="*/ 96 w 182"/>
                  <a:gd name="T59" fmla="*/ 14 h 57"/>
                  <a:gd name="T60" fmla="*/ 82 w 182"/>
                  <a:gd name="T61" fmla="*/ 10 h 57"/>
                  <a:gd name="T62" fmla="*/ 69 w 182"/>
                  <a:gd name="T63" fmla="*/ 8 h 57"/>
                  <a:gd name="T64" fmla="*/ 56 w 182"/>
                  <a:gd name="T65" fmla="*/ 5 h 57"/>
                  <a:gd name="T66" fmla="*/ 41 w 182"/>
                  <a:gd name="T67" fmla="*/ 3 h 57"/>
                  <a:gd name="T68" fmla="*/ 28 w 182"/>
                  <a:gd name="T69" fmla="*/ 1 h 57"/>
                  <a:gd name="T70" fmla="*/ 14 w 182"/>
                  <a:gd name="T71" fmla="*/ 0 h 57"/>
                  <a:gd name="T72" fmla="*/ 0 w 182"/>
                  <a:gd name="T73" fmla="*/ 0 h 57"/>
                  <a:gd name="T74" fmla="*/ 0 w 182"/>
                  <a:gd name="T75" fmla="*/ 0 h 57"/>
                  <a:gd name="T76" fmla="*/ 0 w 182"/>
                  <a:gd name="T77" fmla="*/ 0 h 57"/>
                  <a:gd name="T78" fmla="*/ 0 w 182"/>
                  <a:gd name="T79" fmla="*/ 1 h 57"/>
                  <a:gd name="T80" fmla="*/ 0 w 182"/>
                  <a:gd name="T81" fmla="*/ 1 h 57"/>
                  <a:gd name="T82" fmla="*/ 0 w 182"/>
                  <a:gd name="T83" fmla="*/ 1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2"/>
                  <a:gd name="T127" fmla="*/ 0 h 57"/>
                  <a:gd name="T128" fmla="*/ 182 w 182"/>
                  <a:gd name="T129" fmla="*/ 57 h 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2" h="57">
                    <a:moveTo>
                      <a:pt x="0" y="1"/>
                    </a:moveTo>
                    <a:lnTo>
                      <a:pt x="11" y="2"/>
                    </a:lnTo>
                    <a:lnTo>
                      <a:pt x="23" y="4"/>
                    </a:lnTo>
                    <a:lnTo>
                      <a:pt x="32" y="6"/>
                    </a:lnTo>
                    <a:lnTo>
                      <a:pt x="43" y="9"/>
                    </a:lnTo>
                    <a:lnTo>
                      <a:pt x="53" y="13"/>
                    </a:lnTo>
                    <a:lnTo>
                      <a:pt x="64" y="16"/>
                    </a:lnTo>
                    <a:lnTo>
                      <a:pt x="75" y="19"/>
                    </a:lnTo>
                    <a:lnTo>
                      <a:pt x="86" y="22"/>
                    </a:lnTo>
                    <a:lnTo>
                      <a:pt x="98" y="24"/>
                    </a:lnTo>
                    <a:lnTo>
                      <a:pt x="110" y="27"/>
                    </a:lnTo>
                    <a:lnTo>
                      <a:pt x="121" y="30"/>
                    </a:lnTo>
                    <a:lnTo>
                      <a:pt x="133" y="34"/>
                    </a:lnTo>
                    <a:lnTo>
                      <a:pt x="144" y="38"/>
                    </a:lnTo>
                    <a:lnTo>
                      <a:pt x="155" y="44"/>
                    </a:lnTo>
                    <a:lnTo>
                      <a:pt x="165" y="49"/>
                    </a:lnTo>
                    <a:lnTo>
                      <a:pt x="175" y="57"/>
                    </a:lnTo>
                    <a:lnTo>
                      <a:pt x="177" y="57"/>
                    </a:lnTo>
                    <a:lnTo>
                      <a:pt x="181" y="55"/>
                    </a:lnTo>
                    <a:lnTo>
                      <a:pt x="182" y="51"/>
                    </a:lnTo>
                    <a:lnTo>
                      <a:pt x="182" y="49"/>
                    </a:lnTo>
                    <a:lnTo>
                      <a:pt x="175" y="42"/>
                    </a:lnTo>
                    <a:lnTo>
                      <a:pt x="168" y="36"/>
                    </a:lnTo>
                    <a:lnTo>
                      <a:pt x="159" y="30"/>
                    </a:lnTo>
                    <a:lnTo>
                      <a:pt x="151" y="26"/>
                    </a:lnTo>
                    <a:lnTo>
                      <a:pt x="141" y="23"/>
                    </a:lnTo>
                    <a:lnTo>
                      <a:pt x="131" y="20"/>
                    </a:lnTo>
                    <a:lnTo>
                      <a:pt x="121" y="18"/>
                    </a:lnTo>
                    <a:lnTo>
                      <a:pt x="110" y="16"/>
                    </a:lnTo>
                    <a:lnTo>
                      <a:pt x="96" y="14"/>
                    </a:lnTo>
                    <a:lnTo>
                      <a:pt x="82" y="10"/>
                    </a:lnTo>
                    <a:lnTo>
                      <a:pt x="69" y="8"/>
                    </a:lnTo>
                    <a:lnTo>
                      <a:pt x="56" y="5"/>
                    </a:lnTo>
                    <a:lnTo>
                      <a:pt x="41" y="3"/>
                    </a:lnTo>
                    <a:lnTo>
                      <a:pt x="28" y="1"/>
                    </a:lnTo>
                    <a:lnTo>
                      <a:pt x="14" y="0"/>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643" name="Freeform 322"/>
              <p:cNvSpPr>
                <a:spLocks/>
              </p:cNvSpPr>
              <p:nvPr/>
            </p:nvSpPr>
            <p:spPr bwMode="auto">
              <a:xfrm>
                <a:off x="9198" y="7539"/>
                <a:ext cx="145" cy="289"/>
              </a:xfrm>
              <a:custGeom>
                <a:avLst/>
                <a:gdLst>
                  <a:gd name="T0" fmla="*/ 12 w 145"/>
                  <a:gd name="T1" fmla="*/ 0 h 289"/>
                  <a:gd name="T2" fmla="*/ 7 w 145"/>
                  <a:gd name="T3" fmla="*/ 46 h 289"/>
                  <a:gd name="T4" fmla="*/ 1 w 145"/>
                  <a:gd name="T5" fmla="*/ 94 h 289"/>
                  <a:gd name="T6" fmla="*/ 0 w 145"/>
                  <a:gd name="T7" fmla="*/ 141 h 289"/>
                  <a:gd name="T8" fmla="*/ 10 w 145"/>
                  <a:gd name="T9" fmla="*/ 187 h 289"/>
                  <a:gd name="T10" fmla="*/ 18 w 145"/>
                  <a:gd name="T11" fmla="*/ 205 h 289"/>
                  <a:gd name="T12" fmla="*/ 30 w 145"/>
                  <a:gd name="T13" fmla="*/ 220 h 289"/>
                  <a:gd name="T14" fmla="*/ 44 w 145"/>
                  <a:gd name="T15" fmla="*/ 233 h 289"/>
                  <a:gd name="T16" fmla="*/ 59 w 145"/>
                  <a:gd name="T17" fmla="*/ 247 h 289"/>
                  <a:gd name="T18" fmla="*/ 75 w 145"/>
                  <a:gd name="T19" fmla="*/ 258 h 289"/>
                  <a:gd name="T20" fmla="*/ 94 w 145"/>
                  <a:gd name="T21" fmla="*/ 269 h 289"/>
                  <a:gd name="T22" fmla="*/ 112 w 145"/>
                  <a:gd name="T23" fmla="*/ 278 h 289"/>
                  <a:gd name="T24" fmla="*/ 130 w 145"/>
                  <a:gd name="T25" fmla="*/ 289 h 289"/>
                  <a:gd name="T26" fmla="*/ 136 w 145"/>
                  <a:gd name="T27" fmla="*/ 289 h 289"/>
                  <a:gd name="T28" fmla="*/ 142 w 145"/>
                  <a:gd name="T29" fmla="*/ 285 h 289"/>
                  <a:gd name="T30" fmla="*/ 145 w 145"/>
                  <a:gd name="T31" fmla="*/ 277 h 289"/>
                  <a:gd name="T32" fmla="*/ 143 w 145"/>
                  <a:gd name="T33" fmla="*/ 272 h 289"/>
                  <a:gd name="T34" fmla="*/ 130 w 145"/>
                  <a:gd name="T35" fmla="*/ 260 h 289"/>
                  <a:gd name="T36" fmla="*/ 115 w 145"/>
                  <a:gd name="T37" fmla="*/ 249 h 289"/>
                  <a:gd name="T38" fmla="*/ 101 w 145"/>
                  <a:gd name="T39" fmla="*/ 237 h 289"/>
                  <a:gd name="T40" fmla="*/ 86 w 145"/>
                  <a:gd name="T41" fmla="*/ 226 h 289"/>
                  <a:gd name="T42" fmla="*/ 72 w 145"/>
                  <a:gd name="T43" fmla="*/ 215 h 289"/>
                  <a:gd name="T44" fmla="*/ 57 w 145"/>
                  <a:gd name="T45" fmla="*/ 203 h 289"/>
                  <a:gd name="T46" fmla="*/ 44 w 145"/>
                  <a:gd name="T47" fmla="*/ 190 h 289"/>
                  <a:gd name="T48" fmla="*/ 31 w 145"/>
                  <a:gd name="T49" fmla="*/ 177 h 289"/>
                  <a:gd name="T50" fmla="*/ 19 w 145"/>
                  <a:gd name="T51" fmla="*/ 157 h 289"/>
                  <a:gd name="T52" fmla="*/ 12 w 145"/>
                  <a:gd name="T53" fmla="*/ 136 h 289"/>
                  <a:gd name="T54" fmla="*/ 8 w 145"/>
                  <a:gd name="T55" fmla="*/ 113 h 289"/>
                  <a:gd name="T56" fmla="*/ 7 w 145"/>
                  <a:gd name="T57" fmla="*/ 91 h 289"/>
                  <a:gd name="T58" fmla="*/ 8 w 145"/>
                  <a:gd name="T59" fmla="*/ 67 h 289"/>
                  <a:gd name="T60" fmla="*/ 11 w 145"/>
                  <a:gd name="T61" fmla="*/ 44 h 289"/>
                  <a:gd name="T62" fmla="*/ 12 w 145"/>
                  <a:gd name="T63" fmla="*/ 21 h 289"/>
                  <a:gd name="T64" fmla="*/ 13 w 145"/>
                  <a:gd name="T65" fmla="*/ 0 h 289"/>
                  <a:gd name="T66" fmla="*/ 13 w 145"/>
                  <a:gd name="T67" fmla="*/ 0 h 289"/>
                  <a:gd name="T68" fmla="*/ 13 w 145"/>
                  <a:gd name="T69" fmla="*/ 0 h 289"/>
                  <a:gd name="T70" fmla="*/ 12 w 145"/>
                  <a:gd name="T71" fmla="*/ 0 h 289"/>
                  <a:gd name="T72" fmla="*/ 12 w 145"/>
                  <a:gd name="T73" fmla="*/ 0 h 289"/>
                  <a:gd name="T74" fmla="*/ 12 w 145"/>
                  <a:gd name="T75" fmla="*/ 0 h 2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5"/>
                  <a:gd name="T115" fmla="*/ 0 h 289"/>
                  <a:gd name="T116" fmla="*/ 145 w 145"/>
                  <a:gd name="T117" fmla="*/ 289 h 2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5" h="289">
                    <a:moveTo>
                      <a:pt x="12" y="0"/>
                    </a:moveTo>
                    <a:lnTo>
                      <a:pt x="7" y="46"/>
                    </a:lnTo>
                    <a:lnTo>
                      <a:pt x="1" y="94"/>
                    </a:lnTo>
                    <a:lnTo>
                      <a:pt x="0" y="141"/>
                    </a:lnTo>
                    <a:lnTo>
                      <a:pt x="10" y="187"/>
                    </a:lnTo>
                    <a:lnTo>
                      <a:pt x="18" y="205"/>
                    </a:lnTo>
                    <a:lnTo>
                      <a:pt x="30" y="220"/>
                    </a:lnTo>
                    <a:lnTo>
                      <a:pt x="44" y="233"/>
                    </a:lnTo>
                    <a:lnTo>
                      <a:pt x="59" y="247"/>
                    </a:lnTo>
                    <a:lnTo>
                      <a:pt x="75" y="258"/>
                    </a:lnTo>
                    <a:lnTo>
                      <a:pt x="94" y="269"/>
                    </a:lnTo>
                    <a:lnTo>
                      <a:pt x="112" y="278"/>
                    </a:lnTo>
                    <a:lnTo>
                      <a:pt x="130" y="289"/>
                    </a:lnTo>
                    <a:lnTo>
                      <a:pt x="136" y="289"/>
                    </a:lnTo>
                    <a:lnTo>
                      <a:pt x="142" y="285"/>
                    </a:lnTo>
                    <a:lnTo>
                      <a:pt x="145" y="277"/>
                    </a:lnTo>
                    <a:lnTo>
                      <a:pt x="143" y="272"/>
                    </a:lnTo>
                    <a:lnTo>
                      <a:pt x="130" y="260"/>
                    </a:lnTo>
                    <a:lnTo>
                      <a:pt x="115" y="249"/>
                    </a:lnTo>
                    <a:lnTo>
                      <a:pt x="101" y="237"/>
                    </a:lnTo>
                    <a:lnTo>
                      <a:pt x="86" y="226"/>
                    </a:lnTo>
                    <a:lnTo>
                      <a:pt x="72" y="215"/>
                    </a:lnTo>
                    <a:lnTo>
                      <a:pt x="57" y="203"/>
                    </a:lnTo>
                    <a:lnTo>
                      <a:pt x="44" y="190"/>
                    </a:lnTo>
                    <a:lnTo>
                      <a:pt x="31" y="177"/>
                    </a:lnTo>
                    <a:lnTo>
                      <a:pt x="19" y="157"/>
                    </a:lnTo>
                    <a:lnTo>
                      <a:pt x="12" y="136"/>
                    </a:lnTo>
                    <a:lnTo>
                      <a:pt x="8" y="113"/>
                    </a:lnTo>
                    <a:lnTo>
                      <a:pt x="7" y="91"/>
                    </a:lnTo>
                    <a:lnTo>
                      <a:pt x="8" y="67"/>
                    </a:lnTo>
                    <a:lnTo>
                      <a:pt x="11" y="44"/>
                    </a:lnTo>
                    <a:lnTo>
                      <a:pt x="12" y="21"/>
                    </a:lnTo>
                    <a:lnTo>
                      <a:pt x="13" y="0"/>
                    </a:lnTo>
                    <a:lnTo>
                      <a:pt x="12" y="0"/>
                    </a:lnTo>
                    <a:close/>
                  </a:path>
                </a:pathLst>
              </a:custGeom>
              <a:solidFill>
                <a:srgbClr val="000000"/>
              </a:solidFill>
              <a:ln w="9525">
                <a:noFill/>
                <a:round/>
                <a:headEnd/>
                <a:tailEnd/>
              </a:ln>
            </p:spPr>
            <p:txBody>
              <a:bodyPr/>
              <a:lstStyle/>
              <a:p>
                <a:endParaRPr lang="en-US">
                  <a:solidFill>
                    <a:srgbClr val="000000"/>
                  </a:solidFill>
                </a:endParaRPr>
              </a:p>
            </p:txBody>
          </p:sp>
          <p:sp>
            <p:nvSpPr>
              <p:cNvPr id="25644" name="Freeform 323"/>
              <p:cNvSpPr>
                <a:spLocks/>
              </p:cNvSpPr>
              <p:nvPr/>
            </p:nvSpPr>
            <p:spPr bwMode="auto">
              <a:xfrm>
                <a:off x="9438" y="7601"/>
                <a:ext cx="153" cy="402"/>
              </a:xfrm>
              <a:custGeom>
                <a:avLst/>
                <a:gdLst>
                  <a:gd name="T0" fmla="*/ 153 w 153"/>
                  <a:gd name="T1" fmla="*/ 1 h 402"/>
                  <a:gd name="T2" fmla="*/ 148 w 153"/>
                  <a:gd name="T3" fmla="*/ 29 h 402"/>
                  <a:gd name="T4" fmla="*/ 143 w 153"/>
                  <a:gd name="T5" fmla="*/ 56 h 402"/>
                  <a:gd name="T6" fmla="*/ 136 w 153"/>
                  <a:gd name="T7" fmla="*/ 84 h 402"/>
                  <a:gd name="T8" fmla="*/ 124 w 153"/>
                  <a:gd name="T9" fmla="*/ 111 h 402"/>
                  <a:gd name="T10" fmla="*/ 117 w 153"/>
                  <a:gd name="T11" fmla="*/ 122 h 402"/>
                  <a:gd name="T12" fmla="*/ 108 w 153"/>
                  <a:gd name="T13" fmla="*/ 134 h 402"/>
                  <a:gd name="T14" fmla="*/ 100 w 153"/>
                  <a:gd name="T15" fmla="*/ 146 h 402"/>
                  <a:gd name="T16" fmla="*/ 91 w 153"/>
                  <a:gd name="T17" fmla="*/ 157 h 402"/>
                  <a:gd name="T18" fmla="*/ 82 w 153"/>
                  <a:gd name="T19" fmla="*/ 168 h 402"/>
                  <a:gd name="T20" fmla="*/ 74 w 153"/>
                  <a:gd name="T21" fmla="*/ 179 h 402"/>
                  <a:gd name="T22" fmla="*/ 65 w 153"/>
                  <a:gd name="T23" fmla="*/ 191 h 402"/>
                  <a:gd name="T24" fmla="*/ 57 w 153"/>
                  <a:gd name="T25" fmla="*/ 202 h 402"/>
                  <a:gd name="T26" fmla="*/ 44 w 153"/>
                  <a:gd name="T27" fmla="*/ 225 h 402"/>
                  <a:gd name="T28" fmla="*/ 33 w 153"/>
                  <a:gd name="T29" fmla="*/ 248 h 402"/>
                  <a:gd name="T30" fmla="*/ 23 w 153"/>
                  <a:gd name="T31" fmla="*/ 273 h 402"/>
                  <a:gd name="T32" fmla="*/ 16 w 153"/>
                  <a:gd name="T33" fmla="*/ 297 h 402"/>
                  <a:gd name="T34" fmla="*/ 9 w 153"/>
                  <a:gd name="T35" fmla="*/ 323 h 402"/>
                  <a:gd name="T36" fmla="*/ 5 w 153"/>
                  <a:gd name="T37" fmla="*/ 349 h 402"/>
                  <a:gd name="T38" fmla="*/ 2 w 153"/>
                  <a:gd name="T39" fmla="*/ 374 h 402"/>
                  <a:gd name="T40" fmla="*/ 0 w 153"/>
                  <a:gd name="T41" fmla="*/ 399 h 402"/>
                  <a:gd name="T42" fmla="*/ 1 w 153"/>
                  <a:gd name="T43" fmla="*/ 401 h 402"/>
                  <a:gd name="T44" fmla="*/ 2 w 153"/>
                  <a:gd name="T45" fmla="*/ 402 h 402"/>
                  <a:gd name="T46" fmla="*/ 3 w 153"/>
                  <a:gd name="T47" fmla="*/ 401 h 402"/>
                  <a:gd name="T48" fmla="*/ 5 w 153"/>
                  <a:gd name="T49" fmla="*/ 399 h 402"/>
                  <a:gd name="T50" fmla="*/ 11 w 153"/>
                  <a:gd name="T51" fmla="*/ 373 h 402"/>
                  <a:gd name="T52" fmla="*/ 17 w 153"/>
                  <a:gd name="T53" fmla="*/ 349 h 402"/>
                  <a:gd name="T54" fmla="*/ 23 w 153"/>
                  <a:gd name="T55" fmla="*/ 324 h 402"/>
                  <a:gd name="T56" fmla="*/ 30 w 153"/>
                  <a:gd name="T57" fmla="*/ 299 h 402"/>
                  <a:gd name="T58" fmla="*/ 36 w 153"/>
                  <a:gd name="T59" fmla="*/ 285 h 402"/>
                  <a:gd name="T60" fmla="*/ 42 w 153"/>
                  <a:gd name="T61" fmla="*/ 271 h 402"/>
                  <a:gd name="T62" fmla="*/ 50 w 153"/>
                  <a:gd name="T63" fmla="*/ 256 h 402"/>
                  <a:gd name="T64" fmla="*/ 58 w 153"/>
                  <a:gd name="T65" fmla="*/ 243 h 402"/>
                  <a:gd name="T66" fmla="*/ 67 w 153"/>
                  <a:gd name="T67" fmla="*/ 230 h 402"/>
                  <a:gd name="T68" fmla="*/ 75 w 153"/>
                  <a:gd name="T69" fmla="*/ 216 h 402"/>
                  <a:gd name="T70" fmla="*/ 85 w 153"/>
                  <a:gd name="T71" fmla="*/ 203 h 402"/>
                  <a:gd name="T72" fmla="*/ 95 w 153"/>
                  <a:gd name="T73" fmla="*/ 190 h 402"/>
                  <a:gd name="T74" fmla="*/ 102 w 153"/>
                  <a:gd name="T75" fmla="*/ 178 h 402"/>
                  <a:gd name="T76" fmla="*/ 109 w 153"/>
                  <a:gd name="T77" fmla="*/ 168 h 402"/>
                  <a:gd name="T78" fmla="*/ 117 w 153"/>
                  <a:gd name="T79" fmla="*/ 157 h 402"/>
                  <a:gd name="T80" fmla="*/ 124 w 153"/>
                  <a:gd name="T81" fmla="*/ 145 h 402"/>
                  <a:gd name="T82" fmla="*/ 130 w 153"/>
                  <a:gd name="T83" fmla="*/ 133 h 402"/>
                  <a:gd name="T84" fmla="*/ 135 w 153"/>
                  <a:gd name="T85" fmla="*/ 121 h 402"/>
                  <a:gd name="T86" fmla="*/ 140 w 153"/>
                  <a:gd name="T87" fmla="*/ 109 h 402"/>
                  <a:gd name="T88" fmla="*/ 143 w 153"/>
                  <a:gd name="T89" fmla="*/ 96 h 402"/>
                  <a:gd name="T90" fmla="*/ 148 w 153"/>
                  <a:gd name="T91" fmla="*/ 73 h 402"/>
                  <a:gd name="T92" fmla="*/ 151 w 153"/>
                  <a:gd name="T93" fmla="*/ 48 h 402"/>
                  <a:gd name="T94" fmla="*/ 152 w 153"/>
                  <a:gd name="T95" fmla="*/ 25 h 402"/>
                  <a:gd name="T96" fmla="*/ 153 w 153"/>
                  <a:gd name="T97" fmla="*/ 0 h 402"/>
                  <a:gd name="T98" fmla="*/ 153 w 153"/>
                  <a:gd name="T99" fmla="*/ 0 h 402"/>
                  <a:gd name="T100" fmla="*/ 153 w 153"/>
                  <a:gd name="T101" fmla="*/ 0 h 402"/>
                  <a:gd name="T102" fmla="*/ 153 w 153"/>
                  <a:gd name="T103" fmla="*/ 0 h 402"/>
                  <a:gd name="T104" fmla="*/ 153 w 153"/>
                  <a:gd name="T105" fmla="*/ 1 h 402"/>
                  <a:gd name="T106" fmla="*/ 153 w 153"/>
                  <a:gd name="T107" fmla="*/ 1 h 4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3"/>
                  <a:gd name="T163" fmla="*/ 0 h 402"/>
                  <a:gd name="T164" fmla="*/ 153 w 153"/>
                  <a:gd name="T165" fmla="*/ 402 h 4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3" h="402">
                    <a:moveTo>
                      <a:pt x="153" y="1"/>
                    </a:moveTo>
                    <a:lnTo>
                      <a:pt x="148" y="29"/>
                    </a:lnTo>
                    <a:lnTo>
                      <a:pt x="143" y="56"/>
                    </a:lnTo>
                    <a:lnTo>
                      <a:pt x="136" y="84"/>
                    </a:lnTo>
                    <a:lnTo>
                      <a:pt x="124" y="111"/>
                    </a:lnTo>
                    <a:lnTo>
                      <a:pt x="117" y="122"/>
                    </a:lnTo>
                    <a:lnTo>
                      <a:pt x="108" y="134"/>
                    </a:lnTo>
                    <a:lnTo>
                      <a:pt x="100" y="146"/>
                    </a:lnTo>
                    <a:lnTo>
                      <a:pt x="91" y="157"/>
                    </a:lnTo>
                    <a:lnTo>
                      <a:pt x="82" y="168"/>
                    </a:lnTo>
                    <a:lnTo>
                      <a:pt x="74" y="179"/>
                    </a:lnTo>
                    <a:lnTo>
                      <a:pt x="65" y="191"/>
                    </a:lnTo>
                    <a:lnTo>
                      <a:pt x="57" y="202"/>
                    </a:lnTo>
                    <a:lnTo>
                      <a:pt x="44" y="225"/>
                    </a:lnTo>
                    <a:lnTo>
                      <a:pt x="33" y="248"/>
                    </a:lnTo>
                    <a:lnTo>
                      <a:pt x="23" y="273"/>
                    </a:lnTo>
                    <a:lnTo>
                      <a:pt x="16" y="297"/>
                    </a:lnTo>
                    <a:lnTo>
                      <a:pt x="9" y="323"/>
                    </a:lnTo>
                    <a:lnTo>
                      <a:pt x="5" y="349"/>
                    </a:lnTo>
                    <a:lnTo>
                      <a:pt x="2" y="374"/>
                    </a:lnTo>
                    <a:lnTo>
                      <a:pt x="0" y="399"/>
                    </a:lnTo>
                    <a:lnTo>
                      <a:pt x="1" y="401"/>
                    </a:lnTo>
                    <a:lnTo>
                      <a:pt x="2" y="402"/>
                    </a:lnTo>
                    <a:lnTo>
                      <a:pt x="3" y="401"/>
                    </a:lnTo>
                    <a:lnTo>
                      <a:pt x="5" y="399"/>
                    </a:lnTo>
                    <a:lnTo>
                      <a:pt x="11" y="373"/>
                    </a:lnTo>
                    <a:lnTo>
                      <a:pt x="17" y="349"/>
                    </a:lnTo>
                    <a:lnTo>
                      <a:pt x="23" y="324"/>
                    </a:lnTo>
                    <a:lnTo>
                      <a:pt x="30" y="299"/>
                    </a:lnTo>
                    <a:lnTo>
                      <a:pt x="36" y="285"/>
                    </a:lnTo>
                    <a:lnTo>
                      <a:pt x="42" y="271"/>
                    </a:lnTo>
                    <a:lnTo>
                      <a:pt x="50" y="256"/>
                    </a:lnTo>
                    <a:lnTo>
                      <a:pt x="58" y="243"/>
                    </a:lnTo>
                    <a:lnTo>
                      <a:pt x="67" y="230"/>
                    </a:lnTo>
                    <a:lnTo>
                      <a:pt x="75" y="216"/>
                    </a:lnTo>
                    <a:lnTo>
                      <a:pt x="85" y="203"/>
                    </a:lnTo>
                    <a:lnTo>
                      <a:pt x="95" y="190"/>
                    </a:lnTo>
                    <a:lnTo>
                      <a:pt x="102" y="178"/>
                    </a:lnTo>
                    <a:lnTo>
                      <a:pt x="109" y="168"/>
                    </a:lnTo>
                    <a:lnTo>
                      <a:pt x="117" y="157"/>
                    </a:lnTo>
                    <a:lnTo>
                      <a:pt x="124" y="145"/>
                    </a:lnTo>
                    <a:lnTo>
                      <a:pt x="130" y="133"/>
                    </a:lnTo>
                    <a:lnTo>
                      <a:pt x="135" y="121"/>
                    </a:lnTo>
                    <a:lnTo>
                      <a:pt x="140" y="109"/>
                    </a:lnTo>
                    <a:lnTo>
                      <a:pt x="143" y="96"/>
                    </a:lnTo>
                    <a:lnTo>
                      <a:pt x="148" y="73"/>
                    </a:lnTo>
                    <a:lnTo>
                      <a:pt x="151" y="48"/>
                    </a:lnTo>
                    <a:lnTo>
                      <a:pt x="152" y="25"/>
                    </a:lnTo>
                    <a:lnTo>
                      <a:pt x="153" y="0"/>
                    </a:lnTo>
                    <a:lnTo>
                      <a:pt x="153" y="1"/>
                    </a:lnTo>
                    <a:close/>
                  </a:path>
                </a:pathLst>
              </a:custGeom>
              <a:solidFill>
                <a:srgbClr val="000000"/>
              </a:solidFill>
              <a:ln w="9525">
                <a:noFill/>
                <a:round/>
                <a:headEnd/>
                <a:tailEnd/>
              </a:ln>
            </p:spPr>
            <p:txBody>
              <a:bodyPr/>
              <a:lstStyle/>
              <a:p>
                <a:endParaRPr lang="en-US">
                  <a:solidFill>
                    <a:srgbClr val="000000"/>
                  </a:solidFill>
                </a:endParaRPr>
              </a:p>
            </p:txBody>
          </p:sp>
          <p:sp>
            <p:nvSpPr>
              <p:cNvPr id="25645" name="Freeform 324"/>
              <p:cNvSpPr>
                <a:spLocks/>
              </p:cNvSpPr>
              <p:nvPr/>
            </p:nvSpPr>
            <p:spPr bwMode="auto">
              <a:xfrm>
                <a:off x="9333" y="7818"/>
                <a:ext cx="54" cy="421"/>
              </a:xfrm>
              <a:custGeom>
                <a:avLst/>
                <a:gdLst>
                  <a:gd name="T0" fmla="*/ 7 w 54"/>
                  <a:gd name="T1" fmla="*/ 1 h 421"/>
                  <a:gd name="T2" fmla="*/ 21 w 54"/>
                  <a:gd name="T3" fmla="*/ 32 h 421"/>
                  <a:gd name="T4" fmla="*/ 28 w 54"/>
                  <a:gd name="T5" fmla="*/ 63 h 421"/>
                  <a:gd name="T6" fmla="*/ 28 w 54"/>
                  <a:gd name="T7" fmla="*/ 96 h 421"/>
                  <a:gd name="T8" fmla="*/ 21 w 54"/>
                  <a:gd name="T9" fmla="*/ 127 h 421"/>
                  <a:gd name="T10" fmla="*/ 12 w 54"/>
                  <a:gd name="T11" fmla="*/ 148 h 421"/>
                  <a:gd name="T12" fmla="*/ 5 w 54"/>
                  <a:gd name="T13" fmla="*/ 168 h 421"/>
                  <a:gd name="T14" fmla="*/ 0 w 54"/>
                  <a:gd name="T15" fmla="*/ 189 h 421"/>
                  <a:gd name="T16" fmla="*/ 1 w 54"/>
                  <a:gd name="T17" fmla="*/ 212 h 421"/>
                  <a:gd name="T18" fmla="*/ 5 w 54"/>
                  <a:gd name="T19" fmla="*/ 220 h 421"/>
                  <a:gd name="T20" fmla="*/ 12 w 54"/>
                  <a:gd name="T21" fmla="*/ 229 h 421"/>
                  <a:gd name="T22" fmla="*/ 19 w 54"/>
                  <a:gd name="T23" fmla="*/ 238 h 421"/>
                  <a:gd name="T24" fmla="*/ 26 w 54"/>
                  <a:gd name="T25" fmla="*/ 245 h 421"/>
                  <a:gd name="T26" fmla="*/ 33 w 54"/>
                  <a:gd name="T27" fmla="*/ 261 h 421"/>
                  <a:gd name="T28" fmla="*/ 36 w 54"/>
                  <a:gd name="T29" fmla="*/ 276 h 421"/>
                  <a:gd name="T30" fmla="*/ 36 w 54"/>
                  <a:gd name="T31" fmla="*/ 292 h 421"/>
                  <a:gd name="T32" fmla="*/ 35 w 54"/>
                  <a:gd name="T33" fmla="*/ 309 h 421"/>
                  <a:gd name="T34" fmla="*/ 30 w 54"/>
                  <a:gd name="T35" fmla="*/ 337 h 421"/>
                  <a:gd name="T36" fmla="*/ 22 w 54"/>
                  <a:gd name="T37" fmla="*/ 363 h 421"/>
                  <a:gd name="T38" fmla="*/ 12 w 54"/>
                  <a:gd name="T39" fmla="*/ 390 h 421"/>
                  <a:gd name="T40" fmla="*/ 4 w 54"/>
                  <a:gd name="T41" fmla="*/ 416 h 421"/>
                  <a:gd name="T42" fmla="*/ 4 w 54"/>
                  <a:gd name="T43" fmla="*/ 420 h 421"/>
                  <a:gd name="T44" fmla="*/ 6 w 54"/>
                  <a:gd name="T45" fmla="*/ 421 h 421"/>
                  <a:gd name="T46" fmla="*/ 8 w 54"/>
                  <a:gd name="T47" fmla="*/ 421 h 421"/>
                  <a:gd name="T48" fmla="*/ 11 w 54"/>
                  <a:gd name="T49" fmla="*/ 418 h 421"/>
                  <a:gd name="T50" fmla="*/ 17 w 54"/>
                  <a:gd name="T51" fmla="*/ 405 h 421"/>
                  <a:gd name="T52" fmla="*/ 23 w 54"/>
                  <a:gd name="T53" fmla="*/ 392 h 421"/>
                  <a:gd name="T54" fmla="*/ 29 w 54"/>
                  <a:gd name="T55" fmla="*/ 380 h 421"/>
                  <a:gd name="T56" fmla="*/ 34 w 54"/>
                  <a:gd name="T57" fmla="*/ 366 h 421"/>
                  <a:gd name="T58" fmla="*/ 39 w 54"/>
                  <a:gd name="T59" fmla="*/ 353 h 421"/>
                  <a:gd name="T60" fmla="*/ 44 w 54"/>
                  <a:gd name="T61" fmla="*/ 340 h 421"/>
                  <a:gd name="T62" fmla="*/ 47 w 54"/>
                  <a:gd name="T63" fmla="*/ 326 h 421"/>
                  <a:gd name="T64" fmla="*/ 51 w 54"/>
                  <a:gd name="T65" fmla="*/ 313 h 421"/>
                  <a:gd name="T66" fmla="*/ 54 w 54"/>
                  <a:gd name="T67" fmla="*/ 288 h 421"/>
                  <a:gd name="T68" fmla="*/ 49 w 54"/>
                  <a:gd name="T69" fmla="*/ 266 h 421"/>
                  <a:gd name="T70" fmla="*/ 39 w 54"/>
                  <a:gd name="T71" fmla="*/ 244 h 421"/>
                  <a:gd name="T72" fmla="*/ 24 w 54"/>
                  <a:gd name="T73" fmla="*/ 223 h 421"/>
                  <a:gd name="T74" fmla="*/ 16 w 54"/>
                  <a:gd name="T75" fmla="*/ 202 h 421"/>
                  <a:gd name="T76" fmla="*/ 17 w 54"/>
                  <a:gd name="T77" fmla="*/ 183 h 421"/>
                  <a:gd name="T78" fmla="*/ 24 w 54"/>
                  <a:gd name="T79" fmla="*/ 162 h 421"/>
                  <a:gd name="T80" fmla="*/ 33 w 54"/>
                  <a:gd name="T81" fmla="*/ 143 h 421"/>
                  <a:gd name="T82" fmla="*/ 38 w 54"/>
                  <a:gd name="T83" fmla="*/ 131 h 421"/>
                  <a:gd name="T84" fmla="*/ 41 w 54"/>
                  <a:gd name="T85" fmla="*/ 117 h 421"/>
                  <a:gd name="T86" fmla="*/ 43 w 54"/>
                  <a:gd name="T87" fmla="*/ 105 h 421"/>
                  <a:gd name="T88" fmla="*/ 44 w 54"/>
                  <a:gd name="T89" fmla="*/ 92 h 421"/>
                  <a:gd name="T90" fmla="*/ 44 w 54"/>
                  <a:gd name="T91" fmla="*/ 79 h 421"/>
                  <a:gd name="T92" fmla="*/ 41 w 54"/>
                  <a:gd name="T93" fmla="*/ 67 h 421"/>
                  <a:gd name="T94" fmla="*/ 38 w 54"/>
                  <a:gd name="T95" fmla="*/ 56 h 421"/>
                  <a:gd name="T96" fmla="*/ 33 w 54"/>
                  <a:gd name="T97" fmla="*/ 44 h 421"/>
                  <a:gd name="T98" fmla="*/ 28 w 54"/>
                  <a:gd name="T99" fmla="*/ 33 h 421"/>
                  <a:gd name="T100" fmla="*/ 22 w 54"/>
                  <a:gd name="T101" fmla="*/ 22 h 421"/>
                  <a:gd name="T102" fmla="*/ 15 w 54"/>
                  <a:gd name="T103" fmla="*/ 11 h 421"/>
                  <a:gd name="T104" fmla="*/ 7 w 54"/>
                  <a:gd name="T105" fmla="*/ 0 h 421"/>
                  <a:gd name="T106" fmla="*/ 7 w 54"/>
                  <a:gd name="T107" fmla="*/ 0 h 421"/>
                  <a:gd name="T108" fmla="*/ 7 w 54"/>
                  <a:gd name="T109" fmla="*/ 0 h 421"/>
                  <a:gd name="T110" fmla="*/ 7 w 54"/>
                  <a:gd name="T111" fmla="*/ 0 h 421"/>
                  <a:gd name="T112" fmla="*/ 7 w 54"/>
                  <a:gd name="T113" fmla="*/ 1 h 421"/>
                  <a:gd name="T114" fmla="*/ 7 w 54"/>
                  <a:gd name="T115" fmla="*/ 1 h 4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421"/>
                  <a:gd name="T176" fmla="*/ 54 w 54"/>
                  <a:gd name="T177" fmla="*/ 421 h 4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421">
                    <a:moveTo>
                      <a:pt x="7" y="1"/>
                    </a:moveTo>
                    <a:lnTo>
                      <a:pt x="21" y="32"/>
                    </a:lnTo>
                    <a:lnTo>
                      <a:pt x="28" y="63"/>
                    </a:lnTo>
                    <a:lnTo>
                      <a:pt x="28" y="96"/>
                    </a:lnTo>
                    <a:lnTo>
                      <a:pt x="21" y="127"/>
                    </a:lnTo>
                    <a:lnTo>
                      <a:pt x="12" y="148"/>
                    </a:lnTo>
                    <a:lnTo>
                      <a:pt x="5" y="168"/>
                    </a:lnTo>
                    <a:lnTo>
                      <a:pt x="0" y="189"/>
                    </a:lnTo>
                    <a:lnTo>
                      <a:pt x="1" y="212"/>
                    </a:lnTo>
                    <a:lnTo>
                      <a:pt x="5" y="220"/>
                    </a:lnTo>
                    <a:lnTo>
                      <a:pt x="12" y="229"/>
                    </a:lnTo>
                    <a:lnTo>
                      <a:pt x="19" y="238"/>
                    </a:lnTo>
                    <a:lnTo>
                      <a:pt x="26" y="245"/>
                    </a:lnTo>
                    <a:lnTo>
                      <a:pt x="33" y="261"/>
                    </a:lnTo>
                    <a:lnTo>
                      <a:pt x="36" y="276"/>
                    </a:lnTo>
                    <a:lnTo>
                      <a:pt x="36" y="292"/>
                    </a:lnTo>
                    <a:lnTo>
                      <a:pt x="35" y="309"/>
                    </a:lnTo>
                    <a:lnTo>
                      <a:pt x="30" y="337"/>
                    </a:lnTo>
                    <a:lnTo>
                      <a:pt x="22" y="363"/>
                    </a:lnTo>
                    <a:lnTo>
                      <a:pt x="12" y="390"/>
                    </a:lnTo>
                    <a:lnTo>
                      <a:pt x="4" y="416"/>
                    </a:lnTo>
                    <a:lnTo>
                      <a:pt x="4" y="420"/>
                    </a:lnTo>
                    <a:lnTo>
                      <a:pt x="6" y="421"/>
                    </a:lnTo>
                    <a:lnTo>
                      <a:pt x="8" y="421"/>
                    </a:lnTo>
                    <a:lnTo>
                      <a:pt x="11" y="418"/>
                    </a:lnTo>
                    <a:lnTo>
                      <a:pt x="17" y="405"/>
                    </a:lnTo>
                    <a:lnTo>
                      <a:pt x="23" y="392"/>
                    </a:lnTo>
                    <a:lnTo>
                      <a:pt x="29" y="380"/>
                    </a:lnTo>
                    <a:lnTo>
                      <a:pt x="34" y="366"/>
                    </a:lnTo>
                    <a:lnTo>
                      <a:pt x="39" y="353"/>
                    </a:lnTo>
                    <a:lnTo>
                      <a:pt x="44" y="340"/>
                    </a:lnTo>
                    <a:lnTo>
                      <a:pt x="47" y="326"/>
                    </a:lnTo>
                    <a:lnTo>
                      <a:pt x="51" y="313"/>
                    </a:lnTo>
                    <a:lnTo>
                      <a:pt x="54" y="288"/>
                    </a:lnTo>
                    <a:lnTo>
                      <a:pt x="49" y="266"/>
                    </a:lnTo>
                    <a:lnTo>
                      <a:pt x="39" y="244"/>
                    </a:lnTo>
                    <a:lnTo>
                      <a:pt x="24" y="223"/>
                    </a:lnTo>
                    <a:lnTo>
                      <a:pt x="16" y="202"/>
                    </a:lnTo>
                    <a:lnTo>
                      <a:pt x="17" y="183"/>
                    </a:lnTo>
                    <a:lnTo>
                      <a:pt x="24" y="162"/>
                    </a:lnTo>
                    <a:lnTo>
                      <a:pt x="33" y="143"/>
                    </a:lnTo>
                    <a:lnTo>
                      <a:pt x="38" y="131"/>
                    </a:lnTo>
                    <a:lnTo>
                      <a:pt x="41" y="117"/>
                    </a:lnTo>
                    <a:lnTo>
                      <a:pt x="43" y="105"/>
                    </a:lnTo>
                    <a:lnTo>
                      <a:pt x="44" y="92"/>
                    </a:lnTo>
                    <a:lnTo>
                      <a:pt x="44" y="79"/>
                    </a:lnTo>
                    <a:lnTo>
                      <a:pt x="41" y="67"/>
                    </a:lnTo>
                    <a:lnTo>
                      <a:pt x="38" y="56"/>
                    </a:lnTo>
                    <a:lnTo>
                      <a:pt x="33" y="44"/>
                    </a:lnTo>
                    <a:lnTo>
                      <a:pt x="28" y="33"/>
                    </a:lnTo>
                    <a:lnTo>
                      <a:pt x="22" y="22"/>
                    </a:lnTo>
                    <a:lnTo>
                      <a:pt x="15" y="11"/>
                    </a:lnTo>
                    <a:lnTo>
                      <a:pt x="7" y="0"/>
                    </a:lnTo>
                    <a:lnTo>
                      <a:pt x="7" y="1"/>
                    </a:lnTo>
                    <a:close/>
                  </a:path>
                </a:pathLst>
              </a:custGeom>
              <a:solidFill>
                <a:srgbClr val="000000"/>
              </a:solidFill>
              <a:ln w="9525">
                <a:noFill/>
                <a:round/>
                <a:headEnd/>
                <a:tailEnd/>
              </a:ln>
            </p:spPr>
            <p:txBody>
              <a:bodyPr/>
              <a:lstStyle/>
              <a:p>
                <a:endParaRPr lang="en-US">
                  <a:solidFill>
                    <a:srgbClr val="000000"/>
                  </a:solidFill>
                </a:endParaRPr>
              </a:p>
            </p:txBody>
          </p:sp>
          <p:sp>
            <p:nvSpPr>
              <p:cNvPr id="25646" name="Freeform 325"/>
              <p:cNvSpPr>
                <a:spLocks/>
              </p:cNvSpPr>
              <p:nvPr/>
            </p:nvSpPr>
            <p:spPr bwMode="auto">
              <a:xfrm>
                <a:off x="9410" y="7984"/>
                <a:ext cx="64" cy="286"/>
              </a:xfrm>
              <a:custGeom>
                <a:avLst/>
                <a:gdLst>
                  <a:gd name="T0" fmla="*/ 35 w 64"/>
                  <a:gd name="T1" fmla="*/ 1 h 286"/>
                  <a:gd name="T2" fmla="*/ 28 w 64"/>
                  <a:gd name="T3" fmla="*/ 38 h 286"/>
                  <a:gd name="T4" fmla="*/ 16 w 64"/>
                  <a:gd name="T5" fmla="*/ 74 h 286"/>
                  <a:gd name="T6" fmla="*/ 5 w 64"/>
                  <a:gd name="T7" fmla="*/ 110 h 286"/>
                  <a:gd name="T8" fmla="*/ 0 w 64"/>
                  <a:gd name="T9" fmla="*/ 147 h 286"/>
                  <a:gd name="T10" fmla="*/ 1 w 64"/>
                  <a:gd name="T11" fmla="*/ 165 h 286"/>
                  <a:gd name="T12" fmla="*/ 5 w 64"/>
                  <a:gd name="T13" fmla="*/ 184 h 286"/>
                  <a:gd name="T14" fmla="*/ 9 w 64"/>
                  <a:gd name="T15" fmla="*/ 201 h 286"/>
                  <a:gd name="T16" fmla="*/ 16 w 64"/>
                  <a:gd name="T17" fmla="*/ 219 h 286"/>
                  <a:gd name="T18" fmla="*/ 23 w 64"/>
                  <a:gd name="T19" fmla="*/ 236 h 286"/>
                  <a:gd name="T20" fmla="*/ 33 w 64"/>
                  <a:gd name="T21" fmla="*/ 253 h 286"/>
                  <a:gd name="T22" fmla="*/ 42 w 64"/>
                  <a:gd name="T23" fmla="*/ 269 h 286"/>
                  <a:gd name="T24" fmla="*/ 54 w 64"/>
                  <a:gd name="T25" fmla="*/ 285 h 286"/>
                  <a:gd name="T26" fmla="*/ 58 w 64"/>
                  <a:gd name="T27" fmla="*/ 286 h 286"/>
                  <a:gd name="T28" fmla="*/ 62 w 64"/>
                  <a:gd name="T29" fmla="*/ 284 h 286"/>
                  <a:gd name="T30" fmla="*/ 64 w 64"/>
                  <a:gd name="T31" fmla="*/ 281 h 286"/>
                  <a:gd name="T32" fmla="*/ 64 w 64"/>
                  <a:gd name="T33" fmla="*/ 278 h 286"/>
                  <a:gd name="T34" fmla="*/ 58 w 64"/>
                  <a:gd name="T35" fmla="*/ 263 h 286"/>
                  <a:gd name="T36" fmla="*/ 51 w 64"/>
                  <a:gd name="T37" fmla="*/ 248 h 286"/>
                  <a:gd name="T38" fmla="*/ 44 w 64"/>
                  <a:gd name="T39" fmla="*/ 233 h 286"/>
                  <a:gd name="T40" fmla="*/ 37 w 64"/>
                  <a:gd name="T41" fmla="*/ 219 h 286"/>
                  <a:gd name="T42" fmla="*/ 31 w 64"/>
                  <a:gd name="T43" fmla="*/ 197 h 286"/>
                  <a:gd name="T44" fmla="*/ 30 w 64"/>
                  <a:gd name="T45" fmla="*/ 175 h 286"/>
                  <a:gd name="T46" fmla="*/ 33 w 64"/>
                  <a:gd name="T47" fmla="*/ 152 h 286"/>
                  <a:gd name="T48" fmla="*/ 36 w 64"/>
                  <a:gd name="T49" fmla="*/ 130 h 286"/>
                  <a:gd name="T50" fmla="*/ 39 w 64"/>
                  <a:gd name="T51" fmla="*/ 98 h 286"/>
                  <a:gd name="T52" fmla="*/ 39 w 64"/>
                  <a:gd name="T53" fmla="*/ 65 h 286"/>
                  <a:gd name="T54" fmla="*/ 37 w 64"/>
                  <a:gd name="T55" fmla="*/ 33 h 286"/>
                  <a:gd name="T56" fmla="*/ 35 w 64"/>
                  <a:gd name="T57" fmla="*/ 0 h 286"/>
                  <a:gd name="T58" fmla="*/ 35 w 64"/>
                  <a:gd name="T59" fmla="*/ 0 h 286"/>
                  <a:gd name="T60" fmla="*/ 35 w 64"/>
                  <a:gd name="T61" fmla="*/ 0 h 286"/>
                  <a:gd name="T62" fmla="*/ 35 w 64"/>
                  <a:gd name="T63" fmla="*/ 0 h 286"/>
                  <a:gd name="T64" fmla="*/ 35 w 64"/>
                  <a:gd name="T65" fmla="*/ 1 h 286"/>
                  <a:gd name="T66" fmla="*/ 35 w 64"/>
                  <a:gd name="T67" fmla="*/ 1 h 2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286"/>
                  <a:gd name="T104" fmla="*/ 64 w 64"/>
                  <a:gd name="T105" fmla="*/ 286 h 2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286">
                    <a:moveTo>
                      <a:pt x="35" y="1"/>
                    </a:moveTo>
                    <a:lnTo>
                      <a:pt x="28" y="38"/>
                    </a:lnTo>
                    <a:lnTo>
                      <a:pt x="16" y="74"/>
                    </a:lnTo>
                    <a:lnTo>
                      <a:pt x="5" y="110"/>
                    </a:lnTo>
                    <a:lnTo>
                      <a:pt x="0" y="147"/>
                    </a:lnTo>
                    <a:lnTo>
                      <a:pt x="1" y="165"/>
                    </a:lnTo>
                    <a:lnTo>
                      <a:pt x="5" y="184"/>
                    </a:lnTo>
                    <a:lnTo>
                      <a:pt x="9" y="201"/>
                    </a:lnTo>
                    <a:lnTo>
                      <a:pt x="16" y="219"/>
                    </a:lnTo>
                    <a:lnTo>
                      <a:pt x="23" y="236"/>
                    </a:lnTo>
                    <a:lnTo>
                      <a:pt x="33" y="253"/>
                    </a:lnTo>
                    <a:lnTo>
                      <a:pt x="42" y="269"/>
                    </a:lnTo>
                    <a:lnTo>
                      <a:pt x="54" y="285"/>
                    </a:lnTo>
                    <a:lnTo>
                      <a:pt x="58" y="286"/>
                    </a:lnTo>
                    <a:lnTo>
                      <a:pt x="62" y="284"/>
                    </a:lnTo>
                    <a:lnTo>
                      <a:pt x="64" y="281"/>
                    </a:lnTo>
                    <a:lnTo>
                      <a:pt x="64" y="278"/>
                    </a:lnTo>
                    <a:lnTo>
                      <a:pt x="58" y="263"/>
                    </a:lnTo>
                    <a:lnTo>
                      <a:pt x="51" y="248"/>
                    </a:lnTo>
                    <a:lnTo>
                      <a:pt x="44" y="233"/>
                    </a:lnTo>
                    <a:lnTo>
                      <a:pt x="37" y="219"/>
                    </a:lnTo>
                    <a:lnTo>
                      <a:pt x="31" y="197"/>
                    </a:lnTo>
                    <a:lnTo>
                      <a:pt x="30" y="175"/>
                    </a:lnTo>
                    <a:lnTo>
                      <a:pt x="33" y="152"/>
                    </a:lnTo>
                    <a:lnTo>
                      <a:pt x="36" y="130"/>
                    </a:lnTo>
                    <a:lnTo>
                      <a:pt x="39" y="98"/>
                    </a:lnTo>
                    <a:lnTo>
                      <a:pt x="39" y="65"/>
                    </a:lnTo>
                    <a:lnTo>
                      <a:pt x="37" y="33"/>
                    </a:lnTo>
                    <a:lnTo>
                      <a:pt x="35" y="0"/>
                    </a:lnTo>
                    <a:lnTo>
                      <a:pt x="35" y="1"/>
                    </a:lnTo>
                    <a:close/>
                  </a:path>
                </a:pathLst>
              </a:custGeom>
              <a:solidFill>
                <a:srgbClr val="000000"/>
              </a:solidFill>
              <a:ln w="9525">
                <a:noFill/>
                <a:round/>
                <a:headEnd/>
                <a:tailEnd/>
              </a:ln>
            </p:spPr>
            <p:txBody>
              <a:bodyPr/>
              <a:lstStyle/>
              <a:p>
                <a:endParaRPr lang="en-US">
                  <a:solidFill>
                    <a:srgbClr val="000000"/>
                  </a:solidFill>
                </a:endParaRPr>
              </a:p>
            </p:txBody>
          </p:sp>
          <p:sp>
            <p:nvSpPr>
              <p:cNvPr id="25647" name="Freeform 326"/>
              <p:cNvSpPr>
                <a:spLocks/>
              </p:cNvSpPr>
              <p:nvPr/>
            </p:nvSpPr>
            <p:spPr bwMode="auto">
              <a:xfrm>
                <a:off x="9400" y="8245"/>
                <a:ext cx="45" cy="129"/>
              </a:xfrm>
              <a:custGeom>
                <a:avLst/>
                <a:gdLst>
                  <a:gd name="T0" fmla="*/ 45 w 45"/>
                  <a:gd name="T1" fmla="*/ 0 h 129"/>
                  <a:gd name="T2" fmla="*/ 43 w 45"/>
                  <a:gd name="T3" fmla="*/ 10 h 129"/>
                  <a:gd name="T4" fmla="*/ 38 w 45"/>
                  <a:gd name="T5" fmla="*/ 18 h 129"/>
                  <a:gd name="T6" fmla="*/ 33 w 45"/>
                  <a:gd name="T7" fmla="*/ 26 h 129"/>
                  <a:gd name="T8" fmla="*/ 27 w 45"/>
                  <a:gd name="T9" fmla="*/ 34 h 129"/>
                  <a:gd name="T10" fmla="*/ 21 w 45"/>
                  <a:gd name="T11" fmla="*/ 41 h 129"/>
                  <a:gd name="T12" fmla="*/ 15 w 45"/>
                  <a:gd name="T13" fmla="*/ 48 h 129"/>
                  <a:gd name="T14" fmla="*/ 8 w 45"/>
                  <a:gd name="T15" fmla="*/ 56 h 129"/>
                  <a:gd name="T16" fmla="*/ 2 w 45"/>
                  <a:gd name="T17" fmla="*/ 64 h 129"/>
                  <a:gd name="T18" fmla="*/ 0 w 45"/>
                  <a:gd name="T19" fmla="*/ 67 h 129"/>
                  <a:gd name="T20" fmla="*/ 0 w 45"/>
                  <a:gd name="T21" fmla="*/ 71 h 129"/>
                  <a:gd name="T22" fmla="*/ 0 w 45"/>
                  <a:gd name="T23" fmla="*/ 75 h 129"/>
                  <a:gd name="T24" fmla="*/ 0 w 45"/>
                  <a:gd name="T25" fmla="*/ 79 h 129"/>
                  <a:gd name="T26" fmla="*/ 1 w 45"/>
                  <a:gd name="T27" fmla="*/ 90 h 129"/>
                  <a:gd name="T28" fmla="*/ 4 w 45"/>
                  <a:gd name="T29" fmla="*/ 101 h 129"/>
                  <a:gd name="T30" fmla="*/ 5 w 45"/>
                  <a:gd name="T31" fmla="*/ 111 h 129"/>
                  <a:gd name="T32" fmla="*/ 4 w 45"/>
                  <a:gd name="T33" fmla="*/ 124 h 129"/>
                  <a:gd name="T34" fmla="*/ 4 w 45"/>
                  <a:gd name="T35" fmla="*/ 128 h 129"/>
                  <a:gd name="T36" fmla="*/ 6 w 45"/>
                  <a:gd name="T37" fmla="*/ 129 h 129"/>
                  <a:gd name="T38" fmla="*/ 8 w 45"/>
                  <a:gd name="T39" fmla="*/ 129 h 129"/>
                  <a:gd name="T40" fmla="*/ 12 w 45"/>
                  <a:gd name="T41" fmla="*/ 126 h 129"/>
                  <a:gd name="T42" fmla="*/ 16 w 45"/>
                  <a:gd name="T43" fmla="*/ 121 h 129"/>
                  <a:gd name="T44" fmla="*/ 18 w 45"/>
                  <a:gd name="T45" fmla="*/ 116 h 129"/>
                  <a:gd name="T46" fmla="*/ 21 w 45"/>
                  <a:gd name="T47" fmla="*/ 109 h 129"/>
                  <a:gd name="T48" fmla="*/ 22 w 45"/>
                  <a:gd name="T49" fmla="*/ 103 h 129"/>
                  <a:gd name="T50" fmla="*/ 22 w 45"/>
                  <a:gd name="T51" fmla="*/ 94 h 129"/>
                  <a:gd name="T52" fmla="*/ 19 w 45"/>
                  <a:gd name="T53" fmla="*/ 83 h 129"/>
                  <a:gd name="T54" fmla="*/ 17 w 45"/>
                  <a:gd name="T55" fmla="*/ 71 h 129"/>
                  <a:gd name="T56" fmla="*/ 18 w 45"/>
                  <a:gd name="T57" fmla="*/ 63 h 129"/>
                  <a:gd name="T58" fmla="*/ 28 w 45"/>
                  <a:gd name="T59" fmla="*/ 48 h 129"/>
                  <a:gd name="T60" fmla="*/ 38 w 45"/>
                  <a:gd name="T61" fmla="*/ 33 h 129"/>
                  <a:gd name="T62" fmla="*/ 44 w 45"/>
                  <a:gd name="T63" fmla="*/ 17 h 129"/>
                  <a:gd name="T64" fmla="*/ 45 w 45"/>
                  <a:gd name="T65" fmla="*/ 0 h 129"/>
                  <a:gd name="T66" fmla="*/ 45 w 45"/>
                  <a:gd name="T67" fmla="*/ 0 h 129"/>
                  <a:gd name="T68" fmla="*/ 45 w 45"/>
                  <a:gd name="T69" fmla="*/ 0 h 129"/>
                  <a:gd name="T70" fmla="*/ 45 w 45"/>
                  <a:gd name="T71" fmla="*/ 0 h 129"/>
                  <a:gd name="T72" fmla="*/ 45 w 45"/>
                  <a:gd name="T73" fmla="*/ 0 h 129"/>
                  <a:gd name="T74" fmla="*/ 45 w 45"/>
                  <a:gd name="T75" fmla="*/ 0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
                  <a:gd name="T115" fmla="*/ 0 h 129"/>
                  <a:gd name="T116" fmla="*/ 45 w 45"/>
                  <a:gd name="T117" fmla="*/ 129 h 1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 h="129">
                    <a:moveTo>
                      <a:pt x="45" y="0"/>
                    </a:moveTo>
                    <a:lnTo>
                      <a:pt x="43" y="10"/>
                    </a:lnTo>
                    <a:lnTo>
                      <a:pt x="38" y="18"/>
                    </a:lnTo>
                    <a:lnTo>
                      <a:pt x="33" y="26"/>
                    </a:lnTo>
                    <a:lnTo>
                      <a:pt x="27" y="34"/>
                    </a:lnTo>
                    <a:lnTo>
                      <a:pt x="21" y="41"/>
                    </a:lnTo>
                    <a:lnTo>
                      <a:pt x="15" y="48"/>
                    </a:lnTo>
                    <a:lnTo>
                      <a:pt x="8" y="56"/>
                    </a:lnTo>
                    <a:lnTo>
                      <a:pt x="2" y="64"/>
                    </a:lnTo>
                    <a:lnTo>
                      <a:pt x="0" y="67"/>
                    </a:lnTo>
                    <a:lnTo>
                      <a:pt x="0" y="71"/>
                    </a:lnTo>
                    <a:lnTo>
                      <a:pt x="0" y="75"/>
                    </a:lnTo>
                    <a:lnTo>
                      <a:pt x="0" y="79"/>
                    </a:lnTo>
                    <a:lnTo>
                      <a:pt x="1" y="90"/>
                    </a:lnTo>
                    <a:lnTo>
                      <a:pt x="4" y="101"/>
                    </a:lnTo>
                    <a:lnTo>
                      <a:pt x="5" y="111"/>
                    </a:lnTo>
                    <a:lnTo>
                      <a:pt x="4" y="124"/>
                    </a:lnTo>
                    <a:lnTo>
                      <a:pt x="4" y="128"/>
                    </a:lnTo>
                    <a:lnTo>
                      <a:pt x="6" y="129"/>
                    </a:lnTo>
                    <a:lnTo>
                      <a:pt x="8" y="129"/>
                    </a:lnTo>
                    <a:lnTo>
                      <a:pt x="12" y="126"/>
                    </a:lnTo>
                    <a:lnTo>
                      <a:pt x="16" y="121"/>
                    </a:lnTo>
                    <a:lnTo>
                      <a:pt x="18" y="116"/>
                    </a:lnTo>
                    <a:lnTo>
                      <a:pt x="21" y="109"/>
                    </a:lnTo>
                    <a:lnTo>
                      <a:pt x="22" y="103"/>
                    </a:lnTo>
                    <a:lnTo>
                      <a:pt x="22" y="94"/>
                    </a:lnTo>
                    <a:lnTo>
                      <a:pt x="19" y="83"/>
                    </a:lnTo>
                    <a:lnTo>
                      <a:pt x="17" y="71"/>
                    </a:lnTo>
                    <a:lnTo>
                      <a:pt x="18" y="63"/>
                    </a:lnTo>
                    <a:lnTo>
                      <a:pt x="28" y="48"/>
                    </a:lnTo>
                    <a:lnTo>
                      <a:pt x="38" y="33"/>
                    </a:lnTo>
                    <a:lnTo>
                      <a:pt x="44" y="17"/>
                    </a:lnTo>
                    <a:lnTo>
                      <a:pt x="45" y="0"/>
                    </a:lnTo>
                    <a:close/>
                  </a:path>
                </a:pathLst>
              </a:custGeom>
              <a:solidFill>
                <a:srgbClr val="000000"/>
              </a:solidFill>
              <a:ln w="9525">
                <a:noFill/>
                <a:round/>
                <a:headEnd/>
                <a:tailEnd/>
              </a:ln>
            </p:spPr>
            <p:txBody>
              <a:bodyPr/>
              <a:lstStyle/>
              <a:p>
                <a:endParaRPr lang="en-US">
                  <a:solidFill>
                    <a:srgbClr val="000000"/>
                  </a:solidFill>
                </a:endParaRPr>
              </a:p>
            </p:txBody>
          </p:sp>
          <p:sp>
            <p:nvSpPr>
              <p:cNvPr id="25648" name="Freeform 327"/>
              <p:cNvSpPr>
                <a:spLocks/>
              </p:cNvSpPr>
              <p:nvPr/>
            </p:nvSpPr>
            <p:spPr bwMode="auto">
              <a:xfrm>
                <a:off x="9244" y="8260"/>
                <a:ext cx="117" cy="179"/>
              </a:xfrm>
              <a:custGeom>
                <a:avLst/>
                <a:gdLst>
                  <a:gd name="T0" fmla="*/ 102 w 117"/>
                  <a:gd name="T1" fmla="*/ 0 h 179"/>
                  <a:gd name="T2" fmla="*/ 108 w 117"/>
                  <a:gd name="T3" fmla="*/ 18 h 179"/>
                  <a:gd name="T4" fmla="*/ 105 w 117"/>
                  <a:gd name="T5" fmla="*/ 36 h 179"/>
                  <a:gd name="T6" fmla="*/ 95 w 117"/>
                  <a:gd name="T7" fmla="*/ 53 h 179"/>
                  <a:gd name="T8" fmla="*/ 80 w 117"/>
                  <a:gd name="T9" fmla="*/ 67 h 179"/>
                  <a:gd name="T10" fmla="*/ 74 w 117"/>
                  <a:gd name="T11" fmla="*/ 70 h 179"/>
                  <a:gd name="T12" fmla="*/ 68 w 117"/>
                  <a:gd name="T13" fmla="*/ 73 h 179"/>
                  <a:gd name="T14" fmla="*/ 62 w 117"/>
                  <a:gd name="T15" fmla="*/ 76 h 179"/>
                  <a:gd name="T16" fmla="*/ 57 w 117"/>
                  <a:gd name="T17" fmla="*/ 79 h 179"/>
                  <a:gd name="T18" fmla="*/ 51 w 117"/>
                  <a:gd name="T19" fmla="*/ 82 h 179"/>
                  <a:gd name="T20" fmla="*/ 46 w 117"/>
                  <a:gd name="T21" fmla="*/ 85 h 179"/>
                  <a:gd name="T22" fmla="*/ 40 w 117"/>
                  <a:gd name="T23" fmla="*/ 89 h 179"/>
                  <a:gd name="T24" fmla="*/ 35 w 117"/>
                  <a:gd name="T25" fmla="*/ 94 h 179"/>
                  <a:gd name="T26" fmla="*/ 21 w 117"/>
                  <a:gd name="T27" fmla="*/ 113 h 179"/>
                  <a:gd name="T28" fmla="*/ 11 w 117"/>
                  <a:gd name="T29" fmla="*/ 133 h 179"/>
                  <a:gd name="T30" fmla="*/ 4 w 117"/>
                  <a:gd name="T31" fmla="*/ 156 h 179"/>
                  <a:gd name="T32" fmla="*/ 0 w 117"/>
                  <a:gd name="T33" fmla="*/ 177 h 179"/>
                  <a:gd name="T34" fmla="*/ 0 w 117"/>
                  <a:gd name="T35" fmla="*/ 179 h 179"/>
                  <a:gd name="T36" fmla="*/ 3 w 117"/>
                  <a:gd name="T37" fmla="*/ 179 h 179"/>
                  <a:gd name="T38" fmla="*/ 6 w 117"/>
                  <a:gd name="T39" fmla="*/ 178 h 179"/>
                  <a:gd name="T40" fmla="*/ 7 w 117"/>
                  <a:gd name="T41" fmla="*/ 176 h 179"/>
                  <a:gd name="T42" fmla="*/ 16 w 117"/>
                  <a:gd name="T43" fmla="*/ 161 h 179"/>
                  <a:gd name="T44" fmla="*/ 22 w 117"/>
                  <a:gd name="T45" fmla="*/ 144 h 179"/>
                  <a:gd name="T46" fmla="*/ 29 w 117"/>
                  <a:gd name="T47" fmla="*/ 127 h 179"/>
                  <a:gd name="T48" fmla="*/ 38 w 117"/>
                  <a:gd name="T49" fmla="*/ 112 h 179"/>
                  <a:gd name="T50" fmla="*/ 43 w 117"/>
                  <a:gd name="T51" fmla="*/ 106 h 179"/>
                  <a:gd name="T52" fmla="*/ 49 w 117"/>
                  <a:gd name="T53" fmla="*/ 100 h 179"/>
                  <a:gd name="T54" fmla="*/ 55 w 117"/>
                  <a:gd name="T55" fmla="*/ 95 h 179"/>
                  <a:gd name="T56" fmla="*/ 62 w 117"/>
                  <a:gd name="T57" fmla="*/ 91 h 179"/>
                  <a:gd name="T58" fmla="*/ 69 w 117"/>
                  <a:gd name="T59" fmla="*/ 87 h 179"/>
                  <a:gd name="T60" fmla="*/ 77 w 117"/>
                  <a:gd name="T61" fmla="*/ 83 h 179"/>
                  <a:gd name="T62" fmla="*/ 85 w 117"/>
                  <a:gd name="T63" fmla="*/ 79 h 179"/>
                  <a:gd name="T64" fmla="*/ 93 w 117"/>
                  <a:gd name="T65" fmla="*/ 75 h 179"/>
                  <a:gd name="T66" fmla="*/ 101 w 117"/>
                  <a:gd name="T67" fmla="*/ 68 h 179"/>
                  <a:gd name="T68" fmla="*/ 107 w 117"/>
                  <a:gd name="T69" fmla="*/ 58 h 179"/>
                  <a:gd name="T70" fmla="*/ 112 w 117"/>
                  <a:gd name="T71" fmla="*/ 47 h 179"/>
                  <a:gd name="T72" fmla="*/ 116 w 117"/>
                  <a:gd name="T73" fmla="*/ 38 h 179"/>
                  <a:gd name="T74" fmla="*/ 117 w 117"/>
                  <a:gd name="T75" fmla="*/ 27 h 179"/>
                  <a:gd name="T76" fmla="*/ 115 w 117"/>
                  <a:gd name="T77" fmla="*/ 18 h 179"/>
                  <a:gd name="T78" fmla="*/ 110 w 117"/>
                  <a:gd name="T79" fmla="*/ 8 h 179"/>
                  <a:gd name="T80" fmla="*/ 102 w 117"/>
                  <a:gd name="T81" fmla="*/ 0 h 179"/>
                  <a:gd name="T82" fmla="*/ 102 w 117"/>
                  <a:gd name="T83" fmla="*/ 0 h 179"/>
                  <a:gd name="T84" fmla="*/ 102 w 117"/>
                  <a:gd name="T85" fmla="*/ 0 h 179"/>
                  <a:gd name="T86" fmla="*/ 102 w 117"/>
                  <a:gd name="T87" fmla="*/ 0 h 179"/>
                  <a:gd name="T88" fmla="*/ 102 w 117"/>
                  <a:gd name="T89" fmla="*/ 0 h 179"/>
                  <a:gd name="T90" fmla="*/ 102 w 117"/>
                  <a:gd name="T91" fmla="*/ 0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7"/>
                  <a:gd name="T139" fmla="*/ 0 h 179"/>
                  <a:gd name="T140" fmla="*/ 117 w 117"/>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7" h="179">
                    <a:moveTo>
                      <a:pt x="102" y="0"/>
                    </a:moveTo>
                    <a:lnTo>
                      <a:pt x="108" y="18"/>
                    </a:lnTo>
                    <a:lnTo>
                      <a:pt x="105" y="36"/>
                    </a:lnTo>
                    <a:lnTo>
                      <a:pt x="95" y="53"/>
                    </a:lnTo>
                    <a:lnTo>
                      <a:pt x="80" y="67"/>
                    </a:lnTo>
                    <a:lnTo>
                      <a:pt x="74" y="70"/>
                    </a:lnTo>
                    <a:lnTo>
                      <a:pt x="68" y="73"/>
                    </a:lnTo>
                    <a:lnTo>
                      <a:pt x="62" y="76"/>
                    </a:lnTo>
                    <a:lnTo>
                      <a:pt x="57" y="79"/>
                    </a:lnTo>
                    <a:lnTo>
                      <a:pt x="51" y="82"/>
                    </a:lnTo>
                    <a:lnTo>
                      <a:pt x="46" y="85"/>
                    </a:lnTo>
                    <a:lnTo>
                      <a:pt x="40" y="89"/>
                    </a:lnTo>
                    <a:lnTo>
                      <a:pt x="35" y="94"/>
                    </a:lnTo>
                    <a:lnTo>
                      <a:pt x="21" y="113"/>
                    </a:lnTo>
                    <a:lnTo>
                      <a:pt x="11" y="133"/>
                    </a:lnTo>
                    <a:lnTo>
                      <a:pt x="4" y="156"/>
                    </a:lnTo>
                    <a:lnTo>
                      <a:pt x="0" y="177"/>
                    </a:lnTo>
                    <a:lnTo>
                      <a:pt x="0" y="179"/>
                    </a:lnTo>
                    <a:lnTo>
                      <a:pt x="3" y="179"/>
                    </a:lnTo>
                    <a:lnTo>
                      <a:pt x="6" y="178"/>
                    </a:lnTo>
                    <a:lnTo>
                      <a:pt x="7" y="176"/>
                    </a:lnTo>
                    <a:lnTo>
                      <a:pt x="16" y="161"/>
                    </a:lnTo>
                    <a:lnTo>
                      <a:pt x="22" y="144"/>
                    </a:lnTo>
                    <a:lnTo>
                      <a:pt x="29" y="127"/>
                    </a:lnTo>
                    <a:lnTo>
                      <a:pt x="38" y="112"/>
                    </a:lnTo>
                    <a:lnTo>
                      <a:pt x="43" y="106"/>
                    </a:lnTo>
                    <a:lnTo>
                      <a:pt x="49" y="100"/>
                    </a:lnTo>
                    <a:lnTo>
                      <a:pt x="55" y="95"/>
                    </a:lnTo>
                    <a:lnTo>
                      <a:pt x="62" y="91"/>
                    </a:lnTo>
                    <a:lnTo>
                      <a:pt x="69" y="87"/>
                    </a:lnTo>
                    <a:lnTo>
                      <a:pt x="77" y="83"/>
                    </a:lnTo>
                    <a:lnTo>
                      <a:pt x="85" y="79"/>
                    </a:lnTo>
                    <a:lnTo>
                      <a:pt x="93" y="75"/>
                    </a:lnTo>
                    <a:lnTo>
                      <a:pt x="101" y="68"/>
                    </a:lnTo>
                    <a:lnTo>
                      <a:pt x="107" y="58"/>
                    </a:lnTo>
                    <a:lnTo>
                      <a:pt x="112" y="47"/>
                    </a:lnTo>
                    <a:lnTo>
                      <a:pt x="116" y="38"/>
                    </a:lnTo>
                    <a:lnTo>
                      <a:pt x="117" y="27"/>
                    </a:lnTo>
                    <a:lnTo>
                      <a:pt x="115" y="18"/>
                    </a:lnTo>
                    <a:lnTo>
                      <a:pt x="110" y="8"/>
                    </a:lnTo>
                    <a:lnTo>
                      <a:pt x="102" y="0"/>
                    </a:lnTo>
                    <a:close/>
                  </a:path>
                </a:pathLst>
              </a:custGeom>
              <a:solidFill>
                <a:srgbClr val="000000"/>
              </a:solidFill>
              <a:ln w="9525">
                <a:noFill/>
                <a:round/>
                <a:headEnd/>
                <a:tailEnd/>
              </a:ln>
            </p:spPr>
            <p:txBody>
              <a:bodyPr/>
              <a:lstStyle/>
              <a:p>
                <a:endParaRPr lang="en-US">
                  <a:solidFill>
                    <a:srgbClr val="000000"/>
                  </a:solidFill>
                </a:endParaRPr>
              </a:p>
            </p:txBody>
          </p:sp>
          <p:sp>
            <p:nvSpPr>
              <p:cNvPr id="25649" name="Freeform 328"/>
              <p:cNvSpPr>
                <a:spLocks/>
              </p:cNvSpPr>
              <p:nvPr/>
            </p:nvSpPr>
            <p:spPr bwMode="auto">
              <a:xfrm>
                <a:off x="9242" y="8427"/>
                <a:ext cx="143" cy="33"/>
              </a:xfrm>
              <a:custGeom>
                <a:avLst/>
                <a:gdLst>
                  <a:gd name="T0" fmla="*/ 0 w 143"/>
                  <a:gd name="T1" fmla="*/ 10 h 33"/>
                  <a:gd name="T2" fmla="*/ 11 w 143"/>
                  <a:gd name="T3" fmla="*/ 15 h 33"/>
                  <a:gd name="T4" fmla="*/ 22 w 143"/>
                  <a:gd name="T5" fmla="*/ 19 h 33"/>
                  <a:gd name="T6" fmla="*/ 33 w 143"/>
                  <a:gd name="T7" fmla="*/ 23 h 33"/>
                  <a:gd name="T8" fmla="*/ 43 w 143"/>
                  <a:gd name="T9" fmla="*/ 26 h 33"/>
                  <a:gd name="T10" fmla="*/ 54 w 143"/>
                  <a:gd name="T11" fmla="*/ 28 h 33"/>
                  <a:gd name="T12" fmla="*/ 65 w 143"/>
                  <a:gd name="T13" fmla="*/ 30 h 33"/>
                  <a:gd name="T14" fmla="*/ 78 w 143"/>
                  <a:gd name="T15" fmla="*/ 32 h 33"/>
                  <a:gd name="T16" fmla="*/ 90 w 143"/>
                  <a:gd name="T17" fmla="*/ 33 h 33"/>
                  <a:gd name="T18" fmla="*/ 98 w 143"/>
                  <a:gd name="T19" fmla="*/ 33 h 33"/>
                  <a:gd name="T20" fmla="*/ 107 w 143"/>
                  <a:gd name="T21" fmla="*/ 33 h 33"/>
                  <a:gd name="T22" fmla="*/ 115 w 143"/>
                  <a:gd name="T23" fmla="*/ 31 h 33"/>
                  <a:gd name="T24" fmla="*/ 124 w 143"/>
                  <a:gd name="T25" fmla="*/ 29 h 33"/>
                  <a:gd name="T26" fmla="*/ 132 w 143"/>
                  <a:gd name="T27" fmla="*/ 26 h 33"/>
                  <a:gd name="T28" fmla="*/ 138 w 143"/>
                  <a:gd name="T29" fmla="*/ 21 h 33"/>
                  <a:gd name="T30" fmla="*/ 142 w 143"/>
                  <a:gd name="T31" fmla="*/ 15 h 33"/>
                  <a:gd name="T32" fmla="*/ 143 w 143"/>
                  <a:gd name="T33" fmla="*/ 7 h 33"/>
                  <a:gd name="T34" fmla="*/ 143 w 143"/>
                  <a:gd name="T35" fmla="*/ 4 h 33"/>
                  <a:gd name="T36" fmla="*/ 142 w 143"/>
                  <a:gd name="T37" fmla="*/ 2 h 33"/>
                  <a:gd name="T38" fmla="*/ 140 w 143"/>
                  <a:gd name="T39" fmla="*/ 1 h 33"/>
                  <a:gd name="T40" fmla="*/ 136 w 143"/>
                  <a:gd name="T41" fmla="*/ 0 h 33"/>
                  <a:gd name="T42" fmla="*/ 119 w 143"/>
                  <a:gd name="T43" fmla="*/ 2 h 33"/>
                  <a:gd name="T44" fmla="*/ 102 w 143"/>
                  <a:gd name="T45" fmla="*/ 5 h 33"/>
                  <a:gd name="T46" fmla="*/ 85 w 143"/>
                  <a:gd name="T47" fmla="*/ 6 h 33"/>
                  <a:gd name="T48" fmla="*/ 68 w 143"/>
                  <a:gd name="T49" fmla="*/ 8 h 33"/>
                  <a:gd name="T50" fmla="*/ 52 w 143"/>
                  <a:gd name="T51" fmla="*/ 9 h 33"/>
                  <a:gd name="T52" fmla="*/ 35 w 143"/>
                  <a:gd name="T53" fmla="*/ 9 h 33"/>
                  <a:gd name="T54" fmla="*/ 17 w 143"/>
                  <a:gd name="T55" fmla="*/ 9 h 33"/>
                  <a:gd name="T56" fmla="*/ 0 w 143"/>
                  <a:gd name="T57" fmla="*/ 9 h 33"/>
                  <a:gd name="T58" fmla="*/ 0 w 143"/>
                  <a:gd name="T59" fmla="*/ 9 h 33"/>
                  <a:gd name="T60" fmla="*/ 0 w 143"/>
                  <a:gd name="T61" fmla="*/ 9 h 33"/>
                  <a:gd name="T62" fmla="*/ 0 w 143"/>
                  <a:gd name="T63" fmla="*/ 10 h 33"/>
                  <a:gd name="T64" fmla="*/ 0 w 143"/>
                  <a:gd name="T65" fmla="*/ 10 h 33"/>
                  <a:gd name="T66" fmla="*/ 0 w 143"/>
                  <a:gd name="T67" fmla="*/ 10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33"/>
                  <a:gd name="T104" fmla="*/ 143 w 143"/>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33">
                    <a:moveTo>
                      <a:pt x="0" y="10"/>
                    </a:moveTo>
                    <a:lnTo>
                      <a:pt x="11" y="15"/>
                    </a:lnTo>
                    <a:lnTo>
                      <a:pt x="22" y="19"/>
                    </a:lnTo>
                    <a:lnTo>
                      <a:pt x="33" y="23"/>
                    </a:lnTo>
                    <a:lnTo>
                      <a:pt x="43" y="26"/>
                    </a:lnTo>
                    <a:lnTo>
                      <a:pt x="54" y="28"/>
                    </a:lnTo>
                    <a:lnTo>
                      <a:pt x="65" y="30"/>
                    </a:lnTo>
                    <a:lnTo>
                      <a:pt x="78" y="32"/>
                    </a:lnTo>
                    <a:lnTo>
                      <a:pt x="90" y="33"/>
                    </a:lnTo>
                    <a:lnTo>
                      <a:pt x="98" y="33"/>
                    </a:lnTo>
                    <a:lnTo>
                      <a:pt x="107" y="33"/>
                    </a:lnTo>
                    <a:lnTo>
                      <a:pt x="115" y="31"/>
                    </a:lnTo>
                    <a:lnTo>
                      <a:pt x="124" y="29"/>
                    </a:lnTo>
                    <a:lnTo>
                      <a:pt x="132" y="26"/>
                    </a:lnTo>
                    <a:lnTo>
                      <a:pt x="138" y="21"/>
                    </a:lnTo>
                    <a:lnTo>
                      <a:pt x="142" y="15"/>
                    </a:lnTo>
                    <a:lnTo>
                      <a:pt x="143" y="7"/>
                    </a:lnTo>
                    <a:lnTo>
                      <a:pt x="143" y="4"/>
                    </a:lnTo>
                    <a:lnTo>
                      <a:pt x="142" y="2"/>
                    </a:lnTo>
                    <a:lnTo>
                      <a:pt x="140" y="1"/>
                    </a:lnTo>
                    <a:lnTo>
                      <a:pt x="136" y="0"/>
                    </a:lnTo>
                    <a:lnTo>
                      <a:pt x="119" y="2"/>
                    </a:lnTo>
                    <a:lnTo>
                      <a:pt x="102" y="5"/>
                    </a:lnTo>
                    <a:lnTo>
                      <a:pt x="85" y="6"/>
                    </a:lnTo>
                    <a:lnTo>
                      <a:pt x="68" y="8"/>
                    </a:lnTo>
                    <a:lnTo>
                      <a:pt x="52" y="9"/>
                    </a:lnTo>
                    <a:lnTo>
                      <a:pt x="35" y="9"/>
                    </a:lnTo>
                    <a:lnTo>
                      <a:pt x="17" y="9"/>
                    </a:lnTo>
                    <a:lnTo>
                      <a:pt x="0" y="9"/>
                    </a:lnTo>
                    <a:lnTo>
                      <a:pt x="0" y="10"/>
                    </a:lnTo>
                    <a:close/>
                  </a:path>
                </a:pathLst>
              </a:custGeom>
              <a:solidFill>
                <a:srgbClr val="000000"/>
              </a:solidFill>
              <a:ln w="9525">
                <a:noFill/>
                <a:round/>
                <a:headEnd/>
                <a:tailEnd/>
              </a:ln>
            </p:spPr>
            <p:txBody>
              <a:bodyPr/>
              <a:lstStyle/>
              <a:p>
                <a:endParaRPr lang="en-US">
                  <a:solidFill>
                    <a:srgbClr val="000000"/>
                  </a:solidFill>
                </a:endParaRPr>
              </a:p>
            </p:txBody>
          </p:sp>
          <p:sp>
            <p:nvSpPr>
              <p:cNvPr id="25650" name="Freeform 329"/>
              <p:cNvSpPr>
                <a:spLocks/>
              </p:cNvSpPr>
              <p:nvPr/>
            </p:nvSpPr>
            <p:spPr bwMode="auto">
              <a:xfrm>
                <a:off x="9050" y="7715"/>
                <a:ext cx="193" cy="442"/>
              </a:xfrm>
              <a:custGeom>
                <a:avLst/>
                <a:gdLst>
                  <a:gd name="T0" fmla="*/ 7 w 193"/>
                  <a:gd name="T1" fmla="*/ 14 h 442"/>
                  <a:gd name="T2" fmla="*/ 21 w 193"/>
                  <a:gd name="T3" fmla="*/ 42 h 442"/>
                  <a:gd name="T4" fmla="*/ 33 w 193"/>
                  <a:gd name="T5" fmla="*/ 62 h 442"/>
                  <a:gd name="T6" fmla="*/ 43 w 193"/>
                  <a:gd name="T7" fmla="*/ 75 h 442"/>
                  <a:gd name="T8" fmla="*/ 54 w 193"/>
                  <a:gd name="T9" fmla="*/ 88 h 442"/>
                  <a:gd name="T10" fmla="*/ 64 w 193"/>
                  <a:gd name="T11" fmla="*/ 100 h 442"/>
                  <a:gd name="T12" fmla="*/ 77 w 193"/>
                  <a:gd name="T13" fmla="*/ 123 h 442"/>
                  <a:gd name="T14" fmla="*/ 93 w 193"/>
                  <a:gd name="T15" fmla="*/ 156 h 442"/>
                  <a:gd name="T16" fmla="*/ 99 w 193"/>
                  <a:gd name="T17" fmla="*/ 186 h 442"/>
                  <a:gd name="T18" fmla="*/ 103 w 193"/>
                  <a:gd name="T19" fmla="*/ 216 h 442"/>
                  <a:gd name="T20" fmla="*/ 106 w 193"/>
                  <a:gd name="T21" fmla="*/ 242 h 442"/>
                  <a:gd name="T22" fmla="*/ 109 w 193"/>
                  <a:gd name="T23" fmla="*/ 264 h 442"/>
                  <a:gd name="T24" fmla="*/ 114 w 193"/>
                  <a:gd name="T25" fmla="*/ 280 h 442"/>
                  <a:gd name="T26" fmla="*/ 120 w 193"/>
                  <a:gd name="T27" fmla="*/ 288 h 442"/>
                  <a:gd name="T28" fmla="*/ 132 w 193"/>
                  <a:gd name="T29" fmla="*/ 301 h 442"/>
                  <a:gd name="T30" fmla="*/ 142 w 193"/>
                  <a:gd name="T31" fmla="*/ 319 h 442"/>
                  <a:gd name="T32" fmla="*/ 149 w 193"/>
                  <a:gd name="T33" fmla="*/ 344 h 442"/>
                  <a:gd name="T34" fmla="*/ 154 w 193"/>
                  <a:gd name="T35" fmla="*/ 375 h 442"/>
                  <a:gd name="T36" fmla="*/ 155 w 193"/>
                  <a:gd name="T37" fmla="*/ 402 h 442"/>
                  <a:gd name="T38" fmla="*/ 154 w 193"/>
                  <a:gd name="T39" fmla="*/ 426 h 442"/>
                  <a:gd name="T40" fmla="*/ 158 w 193"/>
                  <a:gd name="T41" fmla="*/ 442 h 442"/>
                  <a:gd name="T42" fmla="*/ 164 w 193"/>
                  <a:gd name="T43" fmla="*/ 438 h 442"/>
                  <a:gd name="T44" fmla="*/ 170 w 193"/>
                  <a:gd name="T45" fmla="*/ 422 h 442"/>
                  <a:gd name="T46" fmla="*/ 182 w 193"/>
                  <a:gd name="T47" fmla="*/ 398 h 442"/>
                  <a:gd name="T48" fmla="*/ 190 w 193"/>
                  <a:gd name="T49" fmla="*/ 373 h 442"/>
                  <a:gd name="T50" fmla="*/ 192 w 193"/>
                  <a:gd name="T51" fmla="*/ 347 h 442"/>
                  <a:gd name="T52" fmla="*/ 182 w 193"/>
                  <a:gd name="T53" fmla="*/ 328 h 442"/>
                  <a:gd name="T54" fmla="*/ 172 w 193"/>
                  <a:gd name="T55" fmla="*/ 316 h 442"/>
                  <a:gd name="T56" fmla="*/ 160 w 193"/>
                  <a:gd name="T57" fmla="*/ 304 h 442"/>
                  <a:gd name="T58" fmla="*/ 149 w 193"/>
                  <a:gd name="T59" fmla="*/ 293 h 442"/>
                  <a:gd name="T60" fmla="*/ 133 w 193"/>
                  <a:gd name="T61" fmla="*/ 272 h 442"/>
                  <a:gd name="T62" fmla="*/ 127 w 193"/>
                  <a:gd name="T63" fmla="*/ 245 h 442"/>
                  <a:gd name="T64" fmla="*/ 122 w 193"/>
                  <a:gd name="T65" fmla="*/ 198 h 442"/>
                  <a:gd name="T66" fmla="*/ 110 w 193"/>
                  <a:gd name="T67" fmla="*/ 139 h 442"/>
                  <a:gd name="T68" fmla="*/ 91 w 193"/>
                  <a:gd name="T69" fmla="*/ 104 h 442"/>
                  <a:gd name="T70" fmla="*/ 80 w 193"/>
                  <a:gd name="T71" fmla="*/ 91 h 442"/>
                  <a:gd name="T72" fmla="*/ 67 w 193"/>
                  <a:gd name="T73" fmla="*/ 80 h 442"/>
                  <a:gd name="T74" fmla="*/ 54 w 193"/>
                  <a:gd name="T75" fmla="*/ 69 h 442"/>
                  <a:gd name="T76" fmla="*/ 39 w 193"/>
                  <a:gd name="T77" fmla="*/ 57 h 442"/>
                  <a:gd name="T78" fmla="*/ 26 w 193"/>
                  <a:gd name="T79" fmla="*/ 42 h 442"/>
                  <a:gd name="T80" fmla="*/ 14 w 193"/>
                  <a:gd name="T81" fmla="*/ 25 h 442"/>
                  <a:gd name="T82" fmla="*/ 5 w 193"/>
                  <a:gd name="T83" fmla="*/ 8 h 442"/>
                  <a:gd name="T84" fmla="*/ 0 w 193"/>
                  <a:gd name="T85" fmla="*/ 0 h 442"/>
                  <a:gd name="T86" fmla="*/ 0 w 193"/>
                  <a:gd name="T87" fmla="*/ 0 h 442"/>
                  <a:gd name="T88" fmla="*/ 0 w 193"/>
                  <a:gd name="T89" fmla="*/ 0 h 4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3"/>
                  <a:gd name="T136" fmla="*/ 0 h 442"/>
                  <a:gd name="T137" fmla="*/ 193 w 193"/>
                  <a:gd name="T138" fmla="*/ 442 h 4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3" h="442">
                    <a:moveTo>
                      <a:pt x="0" y="0"/>
                    </a:moveTo>
                    <a:lnTo>
                      <a:pt x="7" y="14"/>
                    </a:lnTo>
                    <a:lnTo>
                      <a:pt x="14" y="29"/>
                    </a:lnTo>
                    <a:lnTo>
                      <a:pt x="21" y="42"/>
                    </a:lnTo>
                    <a:lnTo>
                      <a:pt x="28" y="55"/>
                    </a:lnTo>
                    <a:lnTo>
                      <a:pt x="33" y="62"/>
                    </a:lnTo>
                    <a:lnTo>
                      <a:pt x="38" y="69"/>
                    </a:lnTo>
                    <a:lnTo>
                      <a:pt x="43" y="75"/>
                    </a:lnTo>
                    <a:lnTo>
                      <a:pt x="49" y="81"/>
                    </a:lnTo>
                    <a:lnTo>
                      <a:pt x="54" y="88"/>
                    </a:lnTo>
                    <a:lnTo>
                      <a:pt x="59" y="94"/>
                    </a:lnTo>
                    <a:lnTo>
                      <a:pt x="64" y="100"/>
                    </a:lnTo>
                    <a:lnTo>
                      <a:pt x="69" y="107"/>
                    </a:lnTo>
                    <a:lnTo>
                      <a:pt x="77" y="123"/>
                    </a:lnTo>
                    <a:lnTo>
                      <a:pt x="86" y="138"/>
                    </a:lnTo>
                    <a:lnTo>
                      <a:pt x="93" y="156"/>
                    </a:lnTo>
                    <a:lnTo>
                      <a:pt x="97" y="172"/>
                    </a:lnTo>
                    <a:lnTo>
                      <a:pt x="99" y="186"/>
                    </a:lnTo>
                    <a:lnTo>
                      <a:pt x="102" y="202"/>
                    </a:lnTo>
                    <a:lnTo>
                      <a:pt x="103" y="216"/>
                    </a:lnTo>
                    <a:lnTo>
                      <a:pt x="105" y="231"/>
                    </a:lnTo>
                    <a:lnTo>
                      <a:pt x="106" y="242"/>
                    </a:lnTo>
                    <a:lnTo>
                      <a:pt x="108" y="253"/>
                    </a:lnTo>
                    <a:lnTo>
                      <a:pt x="109" y="264"/>
                    </a:lnTo>
                    <a:lnTo>
                      <a:pt x="111" y="276"/>
                    </a:lnTo>
                    <a:lnTo>
                      <a:pt x="114" y="280"/>
                    </a:lnTo>
                    <a:lnTo>
                      <a:pt x="116" y="284"/>
                    </a:lnTo>
                    <a:lnTo>
                      <a:pt x="120" y="288"/>
                    </a:lnTo>
                    <a:lnTo>
                      <a:pt x="123" y="292"/>
                    </a:lnTo>
                    <a:lnTo>
                      <a:pt x="132" y="301"/>
                    </a:lnTo>
                    <a:lnTo>
                      <a:pt x="138" y="309"/>
                    </a:lnTo>
                    <a:lnTo>
                      <a:pt x="142" y="319"/>
                    </a:lnTo>
                    <a:lnTo>
                      <a:pt x="145" y="330"/>
                    </a:lnTo>
                    <a:lnTo>
                      <a:pt x="149" y="344"/>
                    </a:lnTo>
                    <a:lnTo>
                      <a:pt x="153" y="360"/>
                    </a:lnTo>
                    <a:lnTo>
                      <a:pt x="154" y="375"/>
                    </a:lnTo>
                    <a:lnTo>
                      <a:pt x="155" y="389"/>
                    </a:lnTo>
                    <a:lnTo>
                      <a:pt x="155" y="402"/>
                    </a:lnTo>
                    <a:lnTo>
                      <a:pt x="154" y="414"/>
                    </a:lnTo>
                    <a:lnTo>
                      <a:pt x="154" y="426"/>
                    </a:lnTo>
                    <a:lnTo>
                      <a:pt x="155" y="439"/>
                    </a:lnTo>
                    <a:lnTo>
                      <a:pt x="158" y="442"/>
                    </a:lnTo>
                    <a:lnTo>
                      <a:pt x="161" y="441"/>
                    </a:lnTo>
                    <a:lnTo>
                      <a:pt x="164" y="438"/>
                    </a:lnTo>
                    <a:lnTo>
                      <a:pt x="166" y="434"/>
                    </a:lnTo>
                    <a:lnTo>
                      <a:pt x="170" y="422"/>
                    </a:lnTo>
                    <a:lnTo>
                      <a:pt x="176" y="410"/>
                    </a:lnTo>
                    <a:lnTo>
                      <a:pt x="182" y="398"/>
                    </a:lnTo>
                    <a:lnTo>
                      <a:pt x="187" y="385"/>
                    </a:lnTo>
                    <a:lnTo>
                      <a:pt x="190" y="373"/>
                    </a:lnTo>
                    <a:lnTo>
                      <a:pt x="193" y="360"/>
                    </a:lnTo>
                    <a:lnTo>
                      <a:pt x="192" y="347"/>
                    </a:lnTo>
                    <a:lnTo>
                      <a:pt x="187" y="335"/>
                    </a:lnTo>
                    <a:lnTo>
                      <a:pt x="182" y="328"/>
                    </a:lnTo>
                    <a:lnTo>
                      <a:pt x="177" y="322"/>
                    </a:lnTo>
                    <a:lnTo>
                      <a:pt x="172" y="316"/>
                    </a:lnTo>
                    <a:lnTo>
                      <a:pt x="166" y="309"/>
                    </a:lnTo>
                    <a:lnTo>
                      <a:pt x="160" y="304"/>
                    </a:lnTo>
                    <a:lnTo>
                      <a:pt x="154" y="298"/>
                    </a:lnTo>
                    <a:lnTo>
                      <a:pt x="149" y="293"/>
                    </a:lnTo>
                    <a:lnTo>
                      <a:pt x="143" y="287"/>
                    </a:lnTo>
                    <a:lnTo>
                      <a:pt x="133" y="272"/>
                    </a:lnTo>
                    <a:lnTo>
                      <a:pt x="130" y="259"/>
                    </a:lnTo>
                    <a:lnTo>
                      <a:pt x="127" y="245"/>
                    </a:lnTo>
                    <a:lnTo>
                      <a:pt x="126" y="228"/>
                    </a:lnTo>
                    <a:lnTo>
                      <a:pt x="122" y="198"/>
                    </a:lnTo>
                    <a:lnTo>
                      <a:pt x="119" y="168"/>
                    </a:lnTo>
                    <a:lnTo>
                      <a:pt x="110" y="139"/>
                    </a:lnTo>
                    <a:lnTo>
                      <a:pt x="95" y="111"/>
                    </a:lnTo>
                    <a:lnTo>
                      <a:pt x="91" y="104"/>
                    </a:lnTo>
                    <a:lnTo>
                      <a:pt x="86" y="97"/>
                    </a:lnTo>
                    <a:lnTo>
                      <a:pt x="80" y="91"/>
                    </a:lnTo>
                    <a:lnTo>
                      <a:pt x="74" y="85"/>
                    </a:lnTo>
                    <a:lnTo>
                      <a:pt x="67" y="80"/>
                    </a:lnTo>
                    <a:lnTo>
                      <a:pt x="60" y="74"/>
                    </a:lnTo>
                    <a:lnTo>
                      <a:pt x="54" y="69"/>
                    </a:lnTo>
                    <a:lnTo>
                      <a:pt x="47" y="63"/>
                    </a:lnTo>
                    <a:lnTo>
                      <a:pt x="39" y="57"/>
                    </a:lnTo>
                    <a:lnTo>
                      <a:pt x="32" y="50"/>
                    </a:lnTo>
                    <a:lnTo>
                      <a:pt x="26" y="42"/>
                    </a:lnTo>
                    <a:lnTo>
                      <a:pt x="20" y="34"/>
                    </a:lnTo>
                    <a:lnTo>
                      <a:pt x="14" y="25"/>
                    </a:lnTo>
                    <a:lnTo>
                      <a:pt x="9" y="16"/>
                    </a:lnTo>
                    <a:lnTo>
                      <a:pt x="5" y="8"/>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651" name="Freeform 330"/>
              <p:cNvSpPr>
                <a:spLocks/>
              </p:cNvSpPr>
              <p:nvPr/>
            </p:nvSpPr>
            <p:spPr bwMode="auto">
              <a:xfrm>
                <a:off x="9212" y="7803"/>
                <a:ext cx="70" cy="372"/>
              </a:xfrm>
              <a:custGeom>
                <a:avLst/>
                <a:gdLst>
                  <a:gd name="T0" fmla="*/ 16 w 70"/>
                  <a:gd name="T1" fmla="*/ 0 h 372"/>
                  <a:gd name="T2" fmla="*/ 8 w 70"/>
                  <a:gd name="T3" fmla="*/ 16 h 372"/>
                  <a:gd name="T4" fmla="*/ 3 w 70"/>
                  <a:gd name="T5" fmla="*/ 34 h 372"/>
                  <a:gd name="T6" fmla="*/ 0 w 70"/>
                  <a:gd name="T7" fmla="*/ 54 h 372"/>
                  <a:gd name="T8" fmla="*/ 3 w 70"/>
                  <a:gd name="T9" fmla="*/ 75 h 372"/>
                  <a:gd name="T10" fmla="*/ 7 w 70"/>
                  <a:gd name="T11" fmla="*/ 96 h 372"/>
                  <a:gd name="T12" fmla="*/ 13 w 70"/>
                  <a:gd name="T13" fmla="*/ 118 h 372"/>
                  <a:gd name="T14" fmla="*/ 20 w 70"/>
                  <a:gd name="T15" fmla="*/ 138 h 372"/>
                  <a:gd name="T16" fmla="*/ 28 w 70"/>
                  <a:gd name="T17" fmla="*/ 158 h 372"/>
                  <a:gd name="T18" fmla="*/ 33 w 70"/>
                  <a:gd name="T19" fmla="*/ 172 h 372"/>
                  <a:gd name="T20" fmla="*/ 33 w 70"/>
                  <a:gd name="T21" fmla="*/ 186 h 372"/>
                  <a:gd name="T22" fmla="*/ 30 w 70"/>
                  <a:gd name="T23" fmla="*/ 200 h 372"/>
                  <a:gd name="T24" fmla="*/ 26 w 70"/>
                  <a:gd name="T25" fmla="*/ 214 h 372"/>
                  <a:gd name="T26" fmla="*/ 24 w 70"/>
                  <a:gd name="T27" fmla="*/ 227 h 372"/>
                  <a:gd name="T28" fmla="*/ 24 w 70"/>
                  <a:gd name="T29" fmla="*/ 239 h 372"/>
                  <a:gd name="T30" fmla="*/ 24 w 70"/>
                  <a:gd name="T31" fmla="*/ 252 h 372"/>
                  <a:gd name="T32" fmla="*/ 25 w 70"/>
                  <a:gd name="T33" fmla="*/ 264 h 372"/>
                  <a:gd name="T34" fmla="*/ 26 w 70"/>
                  <a:gd name="T35" fmla="*/ 278 h 372"/>
                  <a:gd name="T36" fmla="*/ 30 w 70"/>
                  <a:gd name="T37" fmla="*/ 292 h 372"/>
                  <a:gd name="T38" fmla="*/ 35 w 70"/>
                  <a:gd name="T39" fmla="*/ 305 h 372"/>
                  <a:gd name="T40" fmla="*/ 39 w 70"/>
                  <a:gd name="T41" fmla="*/ 319 h 372"/>
                  <a:gd name="T42" fmla="*/ 44 w 70"/>
                  <a:gd name="T43" fmla="*/ 332 h 372"/>
                  <a:gd name="T44" fmla="*/ 50 w 70"/>
                  <a:gd name="T45" fmla="*/ 345 h 372"/>
                  <a:gd name="T46" fmla="*/ 56 w 70"/>
                  <a:gd name="T47" fmla="*/ 359 h 372"/>
                  <a:gd name="T48" fmla="*/ 63 w 70"/>
                  <a:gd name="T49" fmla="*/ 371 h 372"/>
                  <a:gd name="T50" fmla="*/ 65 w 70"/>
                  <a:gd name="T51" fmla="*/ 372 h 372"/>
                  <a:gd name="T52" fmla="*/ 67 w 70"/>
                  <a:gd name="T53" fmla="*/ 372 h 372"/>
                  <a:gd name="T54" fmla="*/ 70 w 70"/>
                  <a:gd name="T55" fmla="*/ 369 h 372"/>
                  <a:gd name="T56" fmla="*/ 70 w 70"/>
                  <a:gd name="T57" fmla="*/ 367 h 372"/>
                  <a:gd name="T58" fmla="*/ 64 w 70"/>
                  <a:gd name="T59" fmla="*/ 341 h 372"/>
                  <a:gd name="T60" fmla="*/ 58 w 70"/>
                  <a:gd name="T61" fmla="*/ 316 h 372"/>
                  <a:gd name="T62" fmla="*/ 53 w 70"/>
                  <a:gd name="T63" fmla="*/ 290 h 372"/>
                  <a:gd name="T64" fmla="*/ 49 w 70"/>
                  <a:gd name="T65" fmla="*/ 263 h 372"/>
                  <a:gd name="T66" fmla="*/ 48 w 70"/>
                  <a:gd name="T67" fmla="*/ 247 h 372"/>
                  <a:gd name="T68" fmla="*/ 48 w 70"/>
                  <a:gd name="T69" fmla="*/ 232 h 372"/>
                  <a:gd name="T70" fmla="*/ 48 w 70"/>
                  <a:gd name="T71" fmla="*/ 216 h 372"/>
                  <a:gd name="T72" fmla="*/ 50 w 70"/>
                  <a:gd name="T73" fmla="*/ 200 h 372"/>
                  <a:gd name="T74" fmla="*/ 52 w 70"/>
                  <a:gd name="T75" fmla="*/ 192 h 372"/>
                  <a:gd name="T76" fmla="*/ 54 w 70"/>
                  <a:gd name="T77" fmla="*/ 182 h 372"/>
                  <a:gd name="T78" fmla="*/ 55 w 70"/>
                  <a:gd name="T79" fmla="*/ 174 h 372"/>
                  <a:gd name="T80" fmla="*/ 53 w 70"/>
                  <a:gd name="T81" fmla="*/ 165 h 372"/>
                  <a:gd name="T82" fmla="*/ 45 w 70"/>
                  <a:gd name="T83" fmla="*/ 149 h 372"/>
                  <a:gd name="T84" fmla="*/ 36 w 70"/>
                  <a:gd name="T85" fmla="*/ 132 h 372"/>
                  <a:gd name="T86" fmla="*/ 26 w 70"/>
                  <a:gd name="T87" fmla="*/ 117 h 372"/>
                  <a:gd name="T88" fmla="*/ 17 w 70"/>
                  <a:gd name="T89" fmla="*/ 99 h 372"/>
                  <a:gd name="T90" fmla="*/ 11 w 70"/>
                  <a:gd name="T91" fmla="*/ 75 h 372"/>
                  <a:gd name="T92" fmla="*/ 9 w 70"/>
                  <a:gd name="T93" fmla="*/ 49 h 372"/>
                  <a:gd name="T94" fmla="*/ 11 w 70"/>
                  <a:gd name="T95" fmla="*/ 25 h 372"/>
                  <a:gd name="T96" fmla="*/ 17 w 70"/>
                  <a:gd name="T97" fmla="*/ 0 h 372"/>
                  <a:gd name="T98" fmla="*/ 17 w 70"/>
                  <a:gd name="T99" fmla="*/ 0 h 372"/>
                  <a:gd name="T100" fmla="*/ 17 w 70"/>
                  <a:gd name="T101" fmla="*/ 0 h 372"/>
                  <a:gd name="T102" fmla="*/ 17 w 70"/>
                  <a:gd name="T103" fmla="*/ 0 h 372"/>
                  <a:gd name="T104" fmla="*/ 16 w 70"/>
                  <a:gd name="T105" fmla="*/ 0 h 372"/>
                  <a:gd name="T106" fmla="*/ 16 w 70"/>
                  <a:gd name="T107" fmla="*/ 0 h 3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0"/>
                  <a:gd name="T163" fmla="*/ 0 h 372"/>
                  <a:gd name="T164" fmla="*/ 70 w 70"/>
                  <a:gd name="T165" fmla="*/ 372 h 3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0" h="372">
                    <a:moveTo>
                      <a:pt x="16" y="0"/>
                    </a:moveTo>
                    <a:lnTo>
                      <a:pt x="8" y="16"/>
                    </a:lnTo>
                    <a:lnTo>
                      <a:pt x="3" y="34"/>
                    </a:lnTo>
                    <a:lnTo>
                      <a:pt x="0" y="54"/>
                    </a:lnTo>
                    <a:lnTo>
                      <a:pt x="3" y="75"/>
                    </a:lnTo>
                    <a:lnTo>
                      <a:pt x="7" y="96"/>
                    </a:lnTo>
                    <a:lnTo>
                      <a:pt x="13" y="118"/>
                    </a:lnTo>
                    <a:lnTo>
                      <a:pt x="20" y="138"/>
                    </a:lnTo>
                    <a:lnTo>
                      <a:pt x="28" y="158"/>
                    </a:lnTo>
                    <a:lnTo>
                      <a:pt x="33" y="172"/>
                    </a:lnTo>
                    <a:lnTo>
                      <a:pt x="33" y="186"/>
                    </a:lnTo>
                    <a:lnTo>
                      <a:pt x="30" y="200"/>
                    </a:lnTo>
                    <a:lnTo>
                      <a:pt x="26" y="214"/>
                    </a:lnTo>
                    <a:lnTo>
                      <a:pt x="24" y="227"/>
                    </a:lnTo>
                    <a:lnTo>
                      <a:pt x="24" y="239"/>
                    </a:lnTo>
                    <a:lnTo>
                      <a:pt x="24" y="252"/>
                    </a:lnTo>
                    <a:lnTo>
                      <a:pt x="25" y="264"/>
                    </a:lnTo>
                    <a:lnTo>
                      <a:pt x="26" y="278"/>
                    </a:lnTo>
                    <a:lnTo>
                      <a:pt x="30" y="292"/>
                    </a:lnTo>
                    <a:lnTo>
                      <a:pt x="35" y="305"/>
                    </a:lnTo>
                    <a:lnTo>
                      <a:pt x="39" y="319"/>
                    </a:lnTo>
                    <a:lnTo>
                      <a:pt x="44" y="332"/>
                    </a:lnTo>
                    <a:lnTo>
                      <a:pt x="50" y="345"/>
                    </a:lnTo>
                    <a:lnTo>
                      <a:pt x="56" y="359"/>
                    </a:lnTo>
                    <a:lnTo>
                      <a:pt x="63" y="371"/>
                    </a:lnTo>
                    <a:lnTo>
                      <a:pt x="65" y="372"/>
                    </a:lnTo>
                    <a:lnTo>
                      <a:pt x="67" y="372"/>
                    </a:lnTo>
                    <a:lnTo>
                      <a:pt x="70" y="369"/>
                    </a:lnTo>
                    <a:lnTo>
                      <a:pt x="70" y="367"/>
                    </a:lnTo>
                    <a:lnTo>
                      <a:pt x="64" y="341"/>
                    </a:lnTo>
                    <a:lnTo>
                      <a:pt x="58" y="316"/>
                    </a:lnTo>
                    <a:lnTo>
                      <a:pt x="53" y="290"/>
                    </a:lnTo>
                    <a:lnTo>
                      <a:pt x="49" y="263"/>
                    </a:lnTo>
                    <a:lnTo>
                      <a:pt x="48" y="247"/>
                    </a:lnTo>
                    <a:lnTo>
                      <a:pt x="48" y="232"/>
                    </a:lnTo>
                    <a:lnTo>
                      <a:pt x="48" y="216"/>
                    </a:lnTo>
                    <a:lnTo>
                      <a:pt x="50" y="200"/>
                    </a:lnTo>
                    <a:lnTo>
                      <a:pt x="52" y="192"/>
                    </a:lnTo>
                    <a:lnTo>
                      <a:pt x="54" y="182"/>
                    </a:lnTo>
                    <a:lnTo>
                      <a:pt x="55" y="174"/>
                    </a:lnTo>
                    <a:lnTo>
                      <a:pt x="53" y="165"/>
                    </a:lnTo>
                    <a:lnTo>
                      <a:pt x="45" y="149"/>
                    </a:lnTo>
                    <a:lnTo>
                      <a:pt x="36" y="132"/>
                    </a:lnTo>
                    <a:lnTo>
                      <a:pt x="26" y="117"/>
                    </a:lnTo>
                    <a:lnTo>
                      <a:pt x="17" y="99"/>
                    </a:lnTo>
                    <a:lnTo>
                      <a:pt x="11" y="75"/>
                    </a:lnTo>
                    <a:lnTo>
                      <a:pt x="9" y="49"/>
                    </a:lnTo>
                    <a:lnTo>
                      <a:pt x="11" y="25"/>
                    </a:lnTo>
                    <a:lnTo>
                      <a:pt x="17" y="0"/>
                    </a:lnTo>
                    <a:lnTo>
                      <a:pt x="16" y="0"/>
                    </a:lnTo>
                    <a:close/>
                  </a:path>
                </a:pathLst>
              </a:custGeom>
              <a:solidFill>
                <a:srgbClr val="000000"/>
              </a:solidFill>
              <a:ln w="9525">
                <a:noFill/>
                <a:round/>
                <a:headEnd/>
                <a:tailEnd/>
              </a:ln>
            </p:spPr>
            <p:txBody>
              <a:bodyPr/>
              <a:lstStyle/>
              <a:p>
                <a:endParaRPr lang="en-US">
                  <a:solidFill>
                    <a:srgbClr val="000000"/>
                  </a:solidFill>
                </a:endParaRPr>
              </a:p>
            </p:txBody>
          </p:sp>
          <p:sp>
            <p:nvSpPr>
              <p:cNvPr id="25652" name="Freeform 331"/>
              <p:cNvSpPr>
                <a:spLocks/>
              </p:cNvSpPr>
              <p:nvPr/>
            </p:nvSpPr>
            <p:spPr bwMode="auto">
              <a:xfrm>
                <a:off x="9178" y="8167"/>
                <a:ext cx="101" cy="178"/>
              </a:xfrm>
              <a:custGeom>
                <a:avLst/>
                <a:gdLst>
                  <a:gd name="T0" fmla="*/ 88 w 101"/>
                  <a:gd name="T1" fmla="*/ 0 h 178"/>
                  <a:gd name="T2" fmla="*/ 92 w 101"/>
                  <a:gd name="T3" fmla="*/ 18 h 178"/>
                  <a:gd name="T4" fmla="*/ 88 w 101"/>
                  <a:gd name="T5" fmla="*/ 34 h 178"/>
                  <a:gd name="T6" fmla="*/ 79 w 101"/>
                  <a:gd name="T7" fmla="*/ 49 h 178"/>
                  <a:gd name="T8" fmla="*/ 69 w 101"/>
                  <a:gd name="T9" fmla="*/ 64 h 178"/>
                  <a:gd name="T10" fmla="*/ 65 w 101"/>
                  <a:gd name="T11" fmla="*/ 70 h 178"/>
                  <a:gd name="T12" fmla="*/ 60 w 101"/>
                  <a:gd name="T13" fmla="*/ 76 h 178"/>
                  <a:gd name="T14" fmla="*/ 58 w 101"/>
                  <a:gd name="T15" fmla="*/ 82 h 178"/>
                  <a:gd name="T16" fmla="*/ 55 w 101"/>
                  <a:gd name="T17" fmla="*/ 88 h 178"/>
                  <a:gd name="T18" fmla="*/ 55 w 101"/>
                  <a:gd name="T19" fmla="*/ 99 h 178"/>
                  <a:gd name="T20" fmla="*/ 58 w 101"/>
                  <a:gd name="T21" fmla="*/ 112 h 178"/>
                  <a:gd name="T22" fmla="*/ 58 w 101"/>
                  <a:gd name="T23" fmla="*/ 124 h 178"/>
                  <a:gd name="T24" fmla="*/ 53 w 101"/>
                  <a:gd name="T25" fmla="*/ 134 h 178"/>
                  <a:gd name="T26" fmla="*/ 47 w 101"/>
                  <a:gd name="T27" fmla="*/ 140 h 178"/>
                  <a:gd name="T28" fmla="*/ 42 w 101"/>
                  <a:gd name="T29" fmla="*/ 146 h 178"/>
                  <a:gd name="T30" fmla="*/ 36 w 101"/>
                  <a:gd name="T31" fmla="*/ 152 h 178"/>
                  <a:gd name="T32" fmla="*/ 30 w 101"/>
                  <a:gd name="T33" fmla="*/ 157 h 178"/>
                  <a:gd name="T34" fmla="*/ 23 w 101"/>
                  <a:gd name="T35" fmla="*/ 162 h 178"/>
                  <a:gd name="T36" fmla="*/ 16 w 101"/>
                  <a:gd name="T37" fmla="*/ 166 h 178"/>
                  <a:gd name="T38" fmla="*/ 9 w 101"/>
                  <a:gd name="T39" fmla="*/ 171 h 178"/>
                  <a:gd name="T40" fmla="*/ 2 w 101"/>
                  <a:gd name="T41" fmla="*/ 175 h 178"/>
                  <a:gd name="T42" fmla="*/ 0 w 101"/>
                  <a:gd name="T43" fmla="*/ 176 h 178"/>
                  <a:gd name="T44" fmla="*/ 0 w 101"/>
                  <a:gd name="T45" fmla="*/ 177 h 178"/>
                  <a:gd name="T46" fmla="*/ 0 w 101"/>
                  <a:gd name="T47" fmla="*/ 178 h 178"/>
                  <a:gd name="T48" fmla="*/ 2 w 101"/>
                  <a:gd name="T49" fmla="*/ 178 h 178"/>
                  <a:gd name="T50" fmla="*/ 11 w 101"/>
                  <a:gd name="T51" fmla="*/ 173 h 178"/>
                  <a:gd name="T52" fmla="*/ 22 w 101"/>
                  <a:gd name="T53" fmla="*/ 168 h 178"/>
                  <a:gd name="T54" fmla="*/ 33 w 101"/>
                  <a:gd name="T55" fmla="*/ 162 h 178"/>
                  <a:gd name="T56" fmla="*/ 44 w 101"/>
                  <a:gd name="T57" fmla="*/ 155 h 178"/>
                  <a:gd name="T58" fmla="*/ 54 w 101"/>
                  <a:gd name="T59" fmla="*/ 147 h 178"/>
                  <a:gd name="T60" fmla="*/ 62 w 101"/>
                  <a:gd name="T61" fmla="*/ 139 h 178"/>
                  <a:gd name="T62" fmla="*/ 69 w 101"/>
                  <a:gd name="T63" fmla="*/ 130 h 178"/>
                  <a:gd name="T64" fmla="*/ 71 w 101"/>
                  <a:gd name="T65" fmla="*/ 121 h 178"/>
                  <a:gd name="T66" fmla="*/ 72 w 101"/>
                  <a:gd name="T67" fmla="*/ 114 h 178"/>
                  <a:gd name="T68" fmla="*/ 72 w 101"/>
                  <a:gd name="T69" fmla="*/ 105 h 178"/>
                  <a:gd name="T70" fmla="*/ 72 w 101"/>
                  <a:gd name="T71" fmla="*/ 98 h 178"/>
                  <a:gd name="T72" fmla="*/ 72 w 101"/>
                  <a:gd name="T73" fmla="*/ 91 h 178"/>
                  <a:gd name="T74" fmla="*/ 75 w 101"/>
                  <a:gd name="T75" fmla="*/ 81 h 178"/>
                  <a:gd name="T76" fmla="*/ 81 w 101"/>
                  <a:gd name="T77" fmla="*/ 71 h 178"/>
                  <a:gd name="T78" fmla="*/ 88 w 101"/>
                  <a:gd name="T79" fmla="*/ 61 h 178"/>
                  <a:gd name="T80" fmla="*/ 95 w 101"/>
                  <a:gd name="T81" fmla="*/ 53 h 178"/>
                  <a:gd name="T82" fmla="*/ 101 w 101"/>
                  <a:gd name="T83" fmla="*/ 40 h 178"/>
                  <a:gd name="T84" fmla="*/ 101 w 101"/>
                  <a:gd name="T85" fmla="*/ 25 h 178"/>
                  <a:gd name="T86" fmla="*/ 97 w 101"/>
                  <a:gd name="T87" fmla="*/ 12 h 178"/>
                  <a:gd name="T88" fmla="*/ 88 w 101"/>
                  <a:gd name="T89" fmla="*/ 0 h 178"/>
                  <a:gd name="T90" fmla="*/ 88 w 101"/>
                  <a:gd name="T91" fmla="*/ 0 h 178"/>
                  <a:gd name="T92" fmla="*/ 88 w 101"/>
                  <a:gd name="T93" fmla="*/ 0 h 178"/>
                  <a:gd name="T94" fmla="*/ 88 w 101"/>
                  <a:gd name="T95" fmla="*/ 0 h 178"/>
                  <a:gd name="T96" fmla="*/ 88 w 101"/>
                  <a:gd name="T97" fmla="*/ 0 h 178"/>
                  <a:gd name="T98" fmla="*/ 88 w 101"/>
                  <a:gd name="T99" fmla="*/ 0 h 1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1"/>
                  <a:gd name="T151" fmla="*/ 0 h 178"/>
                  <a:gd name="T152" fmla="*/ 101 w 101"/>
                  <a:gd name="T153" fmla="*/ 178 h 1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1" h="178">
                    <a:moveTo>
                      <a:pt x="88" y="0"/>
                    </a:moveTo>
                    <a:lnTo>
                      <a:pt x="92" y="18"/>
                    </a:lnTo>
                    <a:lnTo>
                      <a:pt x="88" y="34"/>
                    </a:lnTo>
                    <a:lnTo>
                      <a:pt x="79" y="49"/>
                    </a:lnTo>
                    <a:lnTo>
                      <a:pt x="69" y="64"/>
                    </a:lnTo>
                    <a:lnTo>
                      <a:pt x="65" y="70"/>
                    </a:lnTo>
                    <a:lnTo>
                      <a:pt x="60" y="76"/>
                    </a:lnTo>
                    <a:lnTo>
                      <a:pt x="58" y="82"/>
                    </a:lnTo>
                    <a:lnTo>
                      <a:pt x="55" y="88"/>
                    </a:lnTo>
                    <a:lnTo>
                      <a:pt x="55" y="99"/>
                    </a:lnTo>
                    <a:lnTo>
                      <a:pt x="58" y="112"/>
                    </a:lnTo>
                    <a:lnTo>
                      <a:pt x="58" y="124"/>
                    </a:lnTo>
                    <a:lnTo>
                      <a:pt x="53" y="134"/>
                    </a:lnTo>
                    <a:lnTo>
                      <a:pt x="47" y="140"/>
                    </a:lnTo>
                    <a:lnTo>
                      <a:pt x="42" y="146"/>
                    </a:lnTo>
                    <a:lnTo>
                      <a:pt x="36" y="152"/>
                    </a:lnTo>
                    <a:lnTo>
                      <a:pt x="30" y="157"/>
                    </a:lnTo>
                    <a:lnTo>
                      <a:pt x="23" y="162"/>
                    </a:lnTo>
                    <a:lnTo>
                      <a:pt x="16" y="166"/>
                    </a:lnTo>
                    <a:lnTo>
                      <a:pt x="9" y="171"/>
                    </a:lnTo>
                    <a:lnTo>
                      <a:pt x="2" y="175"/>
                    </a:lnTo>
                    <a:lnTo>
                      <a:pt x="0" y="176"/>
                    </a:lnTo>
                    <a:lnTo>
                      <a:pt x="0" y="177"/>
                    </a:lnTo>
                    <a:lnTo>
                      <a:pt x="0" y="178"/>
                    </a:lnTo>
                    <a:lnTo>
                      <a:pt x="2" y="178"/>
                    </a:lnTo>
                    <a:lnTo>
                      <a:pt x="11" y="173"/>
                    </a:lnTo>
                    <a:lnTo>
                      <a:pt x="22" y="168"/>
                    </a:lnTo>
                    <a:lnTo>
                      <a:pt x="33" y="162"/>
                    </a:lnTo>
                    <a:lnTo>
                      <a:pt x="44" y="155"/>
                    </a:lnTo>
                    <a:lnTo>
                      <a:pt x="54" y="147"/>
                    </a:lnTo>
                    <a:lnTo>
                      <a:pt x="62" y="139"/>
                    </a:lnTo>
                    <a:lnTo>
                      <a:pt x="69" y="130"/>
                    </a:lnTo>
                    <a:lnTo>
                      <a:pt x="71" y="121"/>
                    </a:lnTo>
                    <a:lnTo>
                      <a:pt x="72" y="114"/>
                    </a:lnTo>
                    <a:lnTo>
                      <a:pt x="72" y="105"/>
                    </a:lnTo>
                    <a:lnTo>
                      <a:pt x="72" y="98"/>
                    </a:lnTo>
                    <a:lnTo>
                      <a:pt x="72" y="91"/>
                    </a:lnTo>
                    <a:lnTo>
                      <a:pt x="75" y="81"/>
                    </a:lnTo>
                    <a:lnTo>
                      <a:pt x="81" y="71"/>
                    </a:lnTo>
                    <a:lnTo>
                      <a:pt x="88" y="61"/>
                    </a:lnTo>
                    <a:lnTo>
                      <a:pt x="95" y="53"/>
                    </a:lnTo>
                    <a:lnTo>
                      <a:pt x="101" y="40"/>
                    </a:lnTo>
                    <a:lnTo>
                      <a:pt x="101" y="25"/>
                    </a:lnTo>
                    <a:lnTo>
                      <a:pt x="97" y="12"/>
                    </a:lnTo>
                    <a:lnTo>
                      <a:pt x="88" y="0"/>
                    </a:lnTo>
                    <a:close/>
                  </a:path>
                </a:pathLst>
              </a:custGeom>
              <a:solidFill>
                <a:srgbClr val="000000"/>
              </a:solidFill>
              <a:ln w="9525">
                <a:noFill/>
                <a:round/>
                <a:headEnd/>
                <a:tailEnd/>
              </a:ln>
            </p:spPr>
            <p:txBody>
              <a:bodyPr/>
              <a:lstStyle/>
              <a:p>
                <a:endParaRPr lang="en-US">
                  <a:solidFill>
                    <a:srgbClr val="000000"/>
                  </a:solidFill>
                </a:endParaRPr>
              </a:p>
            </p:txBody>
          </p:sp>
          <p:sp>
            <p:nvSpPr>
              <p:cNvPr id="25653" name="Freeform 332"/>
              <p:cNvSpPr>
                <a:spLocks/>
              </p:cNvSpPr>
              <p:nvPr/>
            </p:nvSpPr>
            <p:spPr bwMode="auto">
              <a:xfrm>
                <a:off x="9091" y="8182"/>
                <a:ext cx="112" cy="165"/>
              </a:xfrm>
              <a:custGeom>
                <a:avLst/>
                <a:gdLst>
                  <a:gd name="T0" fmla="*/ 107 w 112"/>
                  <a:gd name="T1" fmla="*/ 0 h 165"/>
                  <a:gd name="T2" fmla="*/ 106 w 112"/>
                  <a:gd name="T3" fmla="*/ 19 h 165"/>
                  <a:gd name="T4" fmla="*/ 103 w 112"/>
                  <a:gd name="T5" fmla="*/ 35 h 165"/>
                  <a:gd name="T6" fmla="*/ 95 w 112"/>
                  <a:gd name="T7" fmla="*/ 49 h 165"/>
                  <a:gd name="T8" fmla="*/ 79 w 112"/>
                  <a:gd name="T9" fmla="*/ 63 h 165"/>
                  <a:gd name="T10" fmla="*/ 73 w 112"/>
                  <a:gd name="T11" fmla="*/ 66 h 165"/>
                  <a:gd name="T12" fmla="*/ 68 w 112"/>
                  <a:gd name="T13" fmla="*/ 70 h 165"/>
                  <a:gd name="T14" fmla="*/ 62 w 112"/>
                  <a:gd name="T15" fmla="*/ 74 h 165"/>
                  <a:gd name="T16" fmla="*/ 57 w 112"/>
                  <a:gd name="T17" fmla="*/ 77 h 165"/>
                  <a:gd name="T18" fmla="*/ 51 w 112"/>
                  <a:gd name="T19" fmla="*/ 81 h 165"/>
                  <a:gd name="T20" fmla="*/ 46 w 112"/>
                  <a:gd name="T21" fmla="*/ 85 h 165"/>
                  <a:gd name="T22" fmla="*/ 41 w 112"/>
                  <a:gd name="T23" fmla="*/ 89 h 165"/>
                  <a:gd name="T24" fmla="*/ 36 w 112"/>
                  <a:gd name="T25" fmla="*/ 93 h 165"/>
                  <a:gd name="T26" fmla="*/ 30 w 112"/>
                  <a:gd name="T27" fmla="*/ 100 h 165"/>
                  <a:gd name="T28" fmla="*/ 23 w 112"/>
                  <a:gd name="T29" fmla="*/ 108 h 165"/>
                  <a:gd name="T30" fmla="*/ 14 w 112"/>
                  <a:gd name="T31" fmla="*/ 117 h 165"/>
                  <a:gd name="T32" fmla="*/ 8 w 112"/>
                  <a:gd name="T33" fmla="*/ 127 h 165"/>
                  <a:gd name="T34" fmla="*/ 2 w 112"/>
                  <a:gd name="T35" fmla="*/ 138 h 165"/>
                  <a:gd name="T36" fmla="*/ 0 w 112"/>
                  <a:gd name="T37" fmla="*/ 147 h 165"/>
                  <a:gd name="T38" fmla="*/ 0 w 112"/>
                  <a:gd name="T39" fmla="*/ 156 h 165"/>
                  <a:gd name="T40" fmla="*/ 3 w 112"/>
                  <a:gd name="T41" fmla="*/ 164 h 165"/>
                  <a:gd name="T42" fmla="*/ 7 w 112"/>
                  <a:gd name="T43" fmla="*/ 165 h 165"/>
                  <a:gd name="T44" fmla="*/ 9 w 112"/>
                  <a:gd name="T45" fmla="*/ 164 h 165"/>
                  <a:gd name="T46" fmla="*/ 13 w 112"/>
                  <a:gd name="T47" fmla="*/ 162 h 165"/>
                  <a:gd name="T48" fmla="*/ 14 w 112"/>
                  <a:gd name="T49" fmla="*/ 160 h 165"/>
                  <a:gd name="T50" fmla="*/ 18 w 112"/>
                  <a:gd name="T51" fmla="*/ 148 h 165"/>
                  <a:gd name="T52" fmla="*/ 24 w 112"/>
                  <a:gd name="T53" fmla="*/ 136 h 165"/>
                  <a:gd name="T54" fmla="*/ 33 w 112"/>
                  <a:gd name="T55" fmla="*/ 123 h 165"/>
                  <a:gd name="T56" fmla="*/ 43 w 112"/>
                  <a:gd name="T57" fmla="*/ 111 h 165"/>
                  <a:gd name="T58" fmla="*/ 54 w 112"/>
                  <a:gd name="T59" fmla="*/ 101 h 165"/>
                  <a:gd name="T60" fmla="*/ 67 w 112"/>
                  <a:gd name="T61" fmla="*/ 90 h 165"/>
                  <a:gd name="T62" fmla="*/ 79 w 112"/>
                  <a:gd name="T63" fmla="*/ 80 h 165"/>
                  <a:gd name="T64" fmla="*/ 90 w 112"/>
                  <a:gd name="T65" fmla="*/ 72 h 165"/>
                  <a:gd name="T66" fmla="*/ 106 w 112"/>
                  <a:gd name="T67" fmla="*/ 56 h 165"/>
                  <a:gd name="T68" fmla="*/ 112 w 112"/>
                  <a:gd name="T69" fmla="*/ 39 h 165"/>
                  <a:gd name="T70" fmla="*/ 110 w 112"/>
                  <a:gd name="T71" fmla="*/ 21 h 165"/>
                  <a:gd name="T72" fmla="*/ 108 w 112"/>
                  <a:gd name="T73" fmla="*/ 0 h 165"/>
                  <a:gd name="T74" fmla="*/ 108 w 112"/>
                  <a:gd name="T75" fmla="*/ 0 h 165"/>
                  <a:gd name="T76" fmla="*/ 108 w 112"/>
                  <a:gd name="T77" fmla="*/ 0 h 165"/>
                  <a:gd name="T78" fmla="*/ 107 w 112"/>
                  <a:gd name="T79" fmla="*/ 0 h 165"/>
                  <a:gd name="T80" fmla="*/ 107 w 112"/>
                  <a:gd name="T81" fmla="*/ 0 h 165"/>
                  <a:gd name="T82" fmla="*/ 107 w 112"/>
                  <a:gd name="T83" fmla="*/ 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65"/>
                  <a:gd name="T128" fmla="*/ 112 w 112"/>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65">
                    <a:moveTo>
                      <a:pt x="107" y="0"/>
                    </a:moveTo>
                    <a:lnTo>
                      <a:pt x="106" y="19"/>
                    </a:lnTo>
                    <a:lnTo>
                      <a:pt x="103" y="35"/>
                    </a:lnTo>
                    <a:lnTo>
                      <a:pt x="95" y="49"/>
                    </a:lnTo>
                    <a:lnTo>
                      <a:pt x="79" y="63"/>
                    </a:lnTo>
                    <a:lnTo>
                      <a:pt x="73" y="66"/>
                    </a:lnTo>
                    <a:lnTo>
                      <a:pt x="68" y="70"/>
                    </a:lnTo>
                    <a:lnTo>
                      <a:pt x="62" y="74"/>
                    </a:lnTo>
                    <a:lnTo>
                      <a:pt x="57" y="77"/>
                    </a:lnTo>
                    <a:lnTo>
                      <a:pt x="51" y="81"/>
                    </a:lnTo>
                    <a:lnTo>
                      <a:pt x="46" y="85"/>
                    </a:lnTo>
                    <a:lnTo>
                      <a:pt x="41" y="89"/>
                    </a:lnTo>
                    <a:lnTo>
                      <a:pt x="36" y="93"/>
                    </a:lnTo>
                    <a:lnTo>
                      <a:pt x="30" y="100"/>
                    </a:lnTo>
                    <a:lnTo>
                      <a:pt x="23" y="108"/>
                    </a:lnTo>
                    <a:lnTo>
                      <a:pt x="14" y="117"/>
                    </a:lnTo>
                    <a:lnTo>
                      <a:pt x="8" y="127"/>
                    </a:lnTo>
                    <a:lnTo>
                      <a:pt x="2" y="138"/>
                    </a:lnTo>
                    <a:lnTo>
                      <a:pt x="0" y="147"/>
                    </a:lnTo>
                    <a:lnTo>
                      <a:pt x="0" y="156"/>
                    </a:lnTo>
                    <a:lnTo>
                      <a:pt x="3" y="164"/>
                    </a:lnTo>
                    <a:lnTo>
                      <a:pt x="7" y="165"/>
                    </a:lnTo>
                    <a:lnTo>
                      <a:pt x="9" y="164"/>
                    </a:lnTo>
                    <a:lnTo>
                      <a:pt x="13" y="162"/>
                    </a:lnTo>
                    <a:lnTo>
                      <a:pt x="14" y="160"/>
                    </a:lnTo>
                    <a:lnTo>
                      <a:pt x="18" y="148"/>
                    </a:lnTo>
                    <a:lnTo>
                      <a:pt x="24" y="136"/>
                    </a:lnTo>
                    <a:lnTo>
                      <a:pt x="33" y="123"/>
                    </a:lnTo>
                    <a:lnTo>
                      <a:pt x="43" y="111"/>
                    </a:lnTo>
                    <a:lnTo>
                      <a:pt x="54" y="101"/>
                    </a:lnTo>
                    <a:lnTo>
                      <a:pt x="67" y="90"/>
                    </a:lnTo>
                    <a:lnTo>
                      <a:pt x="79" y="80"/>
                    </a:lnTo>
                    <a:lnTo>
                      <a:pt x="90" y="72"/>
                    </a:lnTo>
                    <a:lnTo>
                      <a:pt x="106" y="56"/>
                    </a:lnTo>
                    <a:lnTo>
                      <a:pt x="112" y="39"/>
                    </a:lnTo>
                    <a:lnTo>
                      <a:pt x="110" y="21"/>
                    </a:lnTo>
                    <a:lnTo>
                      <a:pt x="108" y="0"/>
                    </a:lnTo>
                    <a:lnTo>
                      <a:pt x="107" y="0"/>
                    </a:lnTo>
                    <a:close/>
                  </a:path>
                </a:pathLst>
              </a:custGeom>
              <a:solidFill>
                <a:srgbClr val="000000"/>
              </a:solidFill>
              <a:ln w="9525">
                <a:noFill/>
                <a:round/>
                <a:headEnd/>
                <a:tailEnd/>
              </a:ln>
            </p:spPr>
            <p:txBody>
              <a:bodyPr/>
              <a:lstStyle/>
              <a:p>
                <a:endParaRPr lang="en-US">
                  <a:solidFill>
                    <a:srgbClr val="000000"/>
                  </a:solidFill>
                </a:endParaRPr>
              </a:p>
            </p:txBody>
          </p:sp>
          <p:sp>
            <p:nvSpPr>
              <p:cNvPr id="25654" name="Freeform 333"/>
              <p:cNvSpPr>
                <a:spLocks/>
              </p:cNvSpPr>
              <p:nvPr/>
            </p:nvSpPr>
            <p:spPr bwMode="auto">
              <a:xfrm>
                <a:off x="9866" y="7689"/>
                <a:ext cx="174" cy="361"/>
              </a:xfrm>
              <a:custGeom>
                <a:avLst/>
                <a:gdLst>
                  <a:gd name="T0" fmla="*/ 148 w 174"/>
                  <a:gd name="T1" fmla="*/ 14 h 361"/>
                  <a:gd name="T2" fmla="*/ 156 w 174"/>
                  <a:gd name="T3" fmla="*/ 42 h 361"/>
                  <a:gd name="T4" fmla="*/ 148 w 174"/>
                  <a:gd name="T5" fmla="*/ 68 h 361"/>
                  <a:gd name="T6" fmla="*/ 129 w 174"/>
                  <a:gd name="T7" fmla="*/ 88 h 361"/>
                  <a:gd name="T8" fmla="*/ 112 w 174"/>
                  <a:gd name="T9" fmla="*/ 106 h 361"/>
                  <a:gd name="T10" fmla="*/ 100 w 174"/>
                  <a:gd name="T11" fmla="*/ 124 h 361"/>
                  <a:gd name="T12" fmla="*/ 89 w 174"/>
                  <a:gd name="T13" fmla="*/ 144 h 361"/>
                  <a:gd name="T14" fmla="*/ 78 w 174"/>
                  <a:gd name="T15" fmla="*/ 164 h 361"/>
                  <a:gd name="T16" fmla="*/ 67 w 174"/>
                  <a:gd name="T17" fmla="*/ 184 h 361"/>
                  <a:gd name="T18" fmla="*/ 55 w 174"/>
                  <a:gd name="T19" fmla="*/ 204 h 361"/>
                  <a:gd name="T20" fmla="*/ 42 w 174"/>
                  <a:gd name="T21" fmla="*/ 226 h 361"/>
                  <a:gd name="T22" fmla="*/ 29 w 174"/>
                  <a:gd name="T23" fmla="*/ 247 h 361"/>
                  <a:gd name="T24" fmla="*/ 16 w 174"/>
                  <a:gd name="T25" fmla="*/ 282 h 361"/>
                  <a:gd name="T26" fmla="*/ 5 w 174"/>
                  <a:gd name="T27" fmla="*/ 333 h 361"/>
                  <a:gd name="T28" fmla="*/ 0 w 174"/>
                  <a:gd name="T29" fmla="*/ 361 h 361"/>
                  <a:gd name="T30" fmla="*/ 6 w 174"/>
                  <a:gd name="T31" fmla="*/ 360 h 361"/>
                  <a:gd name="T32" fmla="*/ 12 w 174"/>
                  <a:gd name="T33" fmla="*/ 344 h 361"/>
                  <a:gd name="T34" fmla="*/ 19 w 174"/>
                  <a:gd name="T35" fmla="*/ 314 h 361"/>
                  <a:gd name="T36" fmla="*/ 26 w 174"/>
                  <a:gd name="T37" fmla="*/ 284 h 361"/>
                  <a:gd name="T38" fmla="*/ 37 w 174"/>
                  <a:gd name="T39" fmla="*/ 256 h 361"/>
                  <a:gd name="T40" fmla="*/ 54 w 174"/>
                  <a:gd name="T41" fmla="*/ 231 h 361"/>
                  <a:gd name="T42" fmla="*/ 71 w 174"/>
                  <a:gd name="T43" fmla="*/ 207 h 361"/>
                  <a:gd name="T44" fmla="*/ 89 w 174"/>
                  <a:gd name="T45" fmla="*/ 184 h 361"/>
                  <a:gd name="T46" fmla="*/ 107 w 174"/>
                  <a:gd name="T47" fmla="*/ 160 h 361"/>
                  <a:gd name="T48" fmla="*/ 123 w 174"/>
                  <a:gd name="T49" fmla="*/ 139 h 361"/>
                  <a:gd name="T50" fmla="*/ 138 w 174"/>
                  <a:gd name="T51" fmla="*/ 120 h 361"/>
                  <a:gd name="T52" fmla="*/ 154 w 174"/>
                  <a:gd name="T53" fmla="*/ 102 h 361"/>
                  <a:gd name="T54" fmla="*/ 166 w 174"/>
                  <a:gd name="T55" fmla="*/ 82 h 361"/>
                  <a:gd name="T56" fmla="*/ 174 w 174"/>
                  <a:gd name="T57" fmla="*/ 62 h 361"/>
                  <a:gd name="T58" fmla="*/ 172 w 174"/>
                  <a:gd name="T59" fmla="*/ 42 h 361"/>
                  <a:gd name="T60" fmla="*/ 161 w 174"/>
                  <a:gd name="T61" fmla="*/ 25 h 361"/>
                  <a:gd name="T62" fmla="*/ 146 w 174"/>
                  <a:gd name="T63" fmla="*/ 8 h 361"/>
                  <a:gd name="T64" fmla="*/ 139 w 174"/>
                  <a:gd name="T65" fmla="*/ 0 h 361"/>
                  <a:gd name="T66" fmla="*/ 139 w 174"/>
                  <a:gd name="T67" fmla="*/ 0 h 361"/>
                  <a:gd name="T68" fmla="*/ 139 w 174"/>
                  <a:gd name="T69" fmla="*/ 0 h 3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4"/>
                  <a:gd name="T106" fmla="*/ 0 h 361"/>
                  <a:gd name="T107" fmla="*/ 174 w 174"/>
                  <a:gd name="T108" fmla="*/ 361 h 3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4" h="361">
                    <a:moveTo>
                      <a:pt x="139" y="0"/>
                    </a:moveTo>
                    <a:lnTo>
                      <a:pt x="148" y="14"/>
                    </a:lnTo>
                    <a:lnTo>
                      <a:pt x="154" y="28"/>
                    </a:lnTo>
                    <a:lnTo>
                      <a:pt x="156" y="42"/>
                    </a:lnTo>
                    <a:lnTo>
                      <a:pt x="154" y="57"/>
                    </a:lnTo>
                    <a:lnTo>
                      <a:pt x="148" y="68"/>
                    </a:lnTo>
                    <a:lnTo>
                      <a:pt x="139" y="78"/>
                    </a:lnTo>
                    <a:lnTo>
                      <a:pt x="129" y="88"/>
                    </a:lnTo>
                    <a:lnTo>
                      <a:pt x="120" y="98"/>
                    </a:lnTo>
                    <a:lnTo>
                      <a:pt x="112" y="106"/>
                    </a:lnTo>
                    <a:lnTo>
                      <a:pt x="106" y="115"/>
                    </a:lnTo>
                    <a:lnTo>
                      <a:pt x="100" y="124"/>
                    </a:lnTo>
                    <a:lnTo>
                      <a:pt x="94" y="133"/>
                    </a:lnTo>
                    <a:lnTo>
                      <a:pt x="89" y="144"/>
                    </a:lnTo>
                    <a:lnTo>
                      <a:pt x="84" y="154"/>
                    </a:lnTo>
                    <a:lnTo>
                      <a:pt x="78" y="164"/>
                    </a:lnTo>
                    <a:lnTo>
                      <a:pt x="73" y="173"/>
                    </a:lnTo>
                    <a:lnTo>
                      <a:pt x="67" y="184"/>
                    </a:lnTo>
                    <a:lnTo>
                      <a:pt x="61" y="194"/>
                    </a:lnTo>
                    <a:lnTo>
                      <a:pt x="55" y="204"/>
                    </a:lnTo>
                    <a:lnTo>
                      <a:pt x="48" y="215"/>
                    </a:lnTo>
                    <a:lnTo>
                      <a:pt x="42" y="226"/>
                    </a:lnTo>
                    <a:lnTo>
                      <a:pt x="36" y="236"/>
                    </a:lnTo>
                    <a:lnTo>
                      <a:pt x="29" y="247"/>
                    </a:lnTo>
                    <a:lnTo>
                      <a:pt x="25" y="257"/>
                    </a:lnTo>
                    <a:lnTo>
                      <a:pt x="16" y="282"/>
                    </a:lnTo>
                    <a:lnTo>
                      <a:pt x="9" y="308"/>
                    </a:lnTo>
                    <a:lnTo>
                      <a:pt x="5" y="333"/>
                    </a:lnTo>
                    <a:lnTo>
                      <a:pt x="0" y="359"/>
                    </a:lnTo>
                    <a:lnTo>
                      <a:pt x="0" y="361"/>
                    </a:lnTo>
                    <a:lnTo>
                      <a:pt x="3" y="361"/>
                    </a:lnTo>
                    <a:lnTo>
                      <a:pt x="6" y="360"/>
                    </a:lnTo>
                    <a:lnTo>
                      <a:pt x="8" y="358"/>
                    </a:lnTo>
                    <a:lnTo>
                      <a:pt x="12" y="344"/>
                    </a:lnTo>
                    <a:lnTo>
                      <a:pt x="16" y="329"/>
                    </a:lnTo>
                    <a:lnTo>
                      <a:pt x="19" y="314"/>
                    </a:lnTo>
                    <a:lnTo>
                      <a:pt x="22" y="298"/>
                    </a:lnTo>
                    <a:lnTo>
                      <a:pt x="26" y="284"/>
                    </a:lnTo>
                    <a:lnTo>
                      <a:pt x="31" y="270"/>
                    </a:lnTo>
                    <a:lnTo>
                      <a:pt x="37" y="256"/>
                    </a:lnTo>
                    <a:lnTo>
                      <a:pt x="45" y="243"/>
                    </a:lnTo>
                    <a:lnTo>
                      <a:pt x="54" y="231"/>
                    </a:lnTo>
                    <a:lnTo>
                      <a:pt x="62" y="220"/>
                    </a:lnTo>
                    <a:lnTo>
                      <a:pt x="71" y="207"/>
                    </a:lnTo>
                    <a:lnTo>
                      <a:pt x="79" y="195"/>
                    </a:lnTo>
                    <a:lnTo>
                      <a:pt x="89" y="184"/>
                    </a:lnTo>
                    <a:lnTo>
                      <a:pt x="98" y="171"/>
                    </a:lnTo>
                    <a:lnTo>
                      <a:pt x="107" y="160"/>
                    </a:lnTo>
                    <a:lnTo>
                      <a:pt x="116" y="148"/>
                    </a:lnTo>
                    <a:lnTo>
                      <a:pt x="123" y="139"/>
                    </a:lnTo>
                    <a:lnTo>
                      <a:pt x="131" y="129"/>
                    </a:lnTo>
                    <a:lnTo>
                      <a:pt x="138" y="120"/>
                    </a:lnTo>
                    <a:lnTo>
                      <a:pt x="146" y="111"/>
                    </a:lnTo>
                    <a:lnTo>
                      <a:pt x="154" y="102"/>
                    </a:lnTo>
                    <a:lnTo>
                      <a:pt x="160" y="92"/>
                    </a:lnTo>
                    <a:lnTo>
                      <a:pt x="166" y="82"/>
                    </a:lnTo>
                    <a:lnTo>
                      <a:pt x="172" y="72"/>
                    </a:lnTo>
                    <a:lnTo>
                      <a:pt x="174" y="62"/>
                    </a:lnTo>
                    <a:lnTo>
                      <a:pt x="174" y="51"/>
                    </a:lnTo>
                    <a:lnTo>
                      <a:pt x="172" y="42"/>
                    </a:lnTo>
                    <a:lnTo>
                      <a:pt x="167" y="33"/>
                    </a:lnTo>
                    <a:lnTo>
                      <a:pt x="161" y="25"/>
                    </a:lnTo>
                    <a:lnTo>
                      <a:pt x="154" y="17"/>
                    </a:lnTo>
                    <a:lnTo>
                      <a:pt x="146" y="8"/>
                    </a:lnTo>
                    <a:lnTo>
                      <a:pt x="139" y="0"/>
                    </a:lnTo>
                    <a:close/>
                  </a:path>
                </a:pathLst>
              </a:custGeom>
              <a:solidFill>
                <a:srgbClr val="000000"/>
              </a:solidFill>
              <a:ln w="9525">
                <a:noFill/>
                <a:round/>
                <a:headEnd/>
                <a:tailEnd/>
              </a:ln>
            </p:spPr>
            <p:txBody>
              <a:bodyPr/>
              <a:lstStyle/>
              <a:p>
                <a:endParaRPr lang="en-US">
                  <a:solidFill>
                    <a:srgbClr val="000000"/>
                  </a:solidFill>
                </a:endParaRPr>
              </a:p>
            </p:txBody>
          </p:sp>
          <p:sp>
            <p:nvSpPr>
              <p:cNvPr id="25655" name="Freeform 334"/>
              <p:cNvSpPr>
                <a:spLocks/>
              </p:cNvSpPr>
              <p:nvPr/>
            </p:nvSpPr>
            <p:spPr bwMode="auto">
              <a:xfrm>
                <a:off x="9646" y="7798"/>
                <a:ext cx="240" cy="388"/>
              </a:xfrm>
              <a:custGeom>
                <a:avLst/>
                <a:gdLst>
                  <a:gd name="T0" fmla="*/ 232 w 240"/>
                  <a:gd name="T1" fmla="*/ 35 h 388"/>
                  <a:gd name="T2" fmla="*/ 223 w 240"/>
                  <a:gd name="T3" fmla="*/ 102 h 388"/>
                  <a:gd name="T4" fmla="*/ 202 w 240"/>
                  <a:gd name="T5" fmla="*/ 148 h 388"/>
                  <a:gd name="T6" fmla="*/ 183 w 240"/>
                  <a:gd name="T7" fmla="*/ 173 h 388"/>
                  <a:gd name="T8" fmla="*/ 161 w 240"/>
                  <a:gd name="T9" fmla="*/ 196 h 388"/>
                  <a:gd name="T10" fmla="*/ 140 w 240"/>
                  <a:gd name="T11" fmla="*/ 219 h 388"/>
                  <a:gd name="T12" fmla="*/ 130 w 240"/>
                  <a:gd name="T13" fmla="*/ 237 h 388"/>
                  <a:gd name="T14" fmla="*/ 128 w 240"/>
                  <a:gd name="T15" fmla="*/ 245 h 388"/>
                  <a:gd name="T16" fmla="*/ 124 w 240"/>
                  <a:gd name="T17" fmla="*/ 257 h 388"/>
                  <a:gd name="T18" fmla="*/ 114 w 240"/>
                  <a:gd name="T19" fmla="*/ 269 h 388"/>
                  <a:gd name="T20" fmla="*/ 100 w 240"/>
                  <a:gd name="T21" fmla="*/ 279 h 388"/>
                  <a:gd name="T22" fmla="*/ 88 w 240"/>
                  <a:gd name="T23" fmla="*/ 286 h 388"/>
                  <a:gd name="T24" fmla="*/ 75 w 240"/>
                  <a:gd name="T25" fmla="*/ 293 h 388"/>
                  <a:gd name="T26" fmla="*/ 64 w 240"/>
                  <a:gd name="T27" fmla="*/ 300 h 388"/>
                  <a:gd name="T28" fmla="*/ 50 w 240"/>
                  <a:gd name="T29" fmla="*/ 312 h 388"/>
                  <a:gd name="T30" fmla="*/ 34 w 240"/>
                  <a:gd name="T31" fmla="*/ 332 h 388"/>
                  <a:gd name="T32" fmla="*/ 19 w 240"/>
                  <a:gd name="T33" fmla="*/ 352 h 388"/>
                  <a:gd name="T34" fmla="*/ 7 w 240"/>
                  <a:gd name="T35" fmla="*/ 372 h 388"/>
                  <a:gd name="T36" fmla="*/ 0 w 240"/>
                  <a:gd name="T37" fmla="*/ 384 h 388"/>
                  <a:gd name="T38" fmla="*/ 1 w 240"/>
                  <a:gd name="T39" fmla="*/ 388 h 388"/>
                  <a:gd name="T40" fmla="*/ 14 w 240"/>
                  <a:gd name="T41" fmla="*/ 376 h 388"/>
                  <a:gd name="T42" fmla="*/ 33 w 240"/>
                  <a:gd name="T43" fmla="*/ 352 h 388"/>
                  <a:gd name="T44" fmla="*/ 52 w 240"/>
                  <a:gd name="T45" fmla="*/ 330 h 388"/>
                  <a:gd name="T46" fmla="*/ 77 w 240"/>
                  <a:gd name="T47" fmla="*/ 311 h 388"/>
                  <a:gd name="T48" fmla="*/ 101 w 240"/>
                  <a:gd name="T49" fmla="*/ 303 h 388"/>
                  <a:gd name="T50" fmla="*/ 113 w 240"/>
                  <a:gd name="T51" fmla="*/ 300 h 388"/>
                  <a:gd name="T52" fmla="*/ 125 w 240"/>
                  <a:gd name="T53" fmla="*/ 295 h 388"/>
                  <a:gd name="T54" fmla="*/ 136 w 240"/>
                  <a:gd name="T55" fmla="*/ 288 h 388"/>
                  <a:gd name="T56" fmla="*/ 148 w 240"/>
                  <a:gd name="T57" fmla="*/ 273 h 388"/>
                  <a:gd name="T58" fmla="*/ 148 w 240"/>
                  <a:gd name="T59" fmla="*/ 251 h 388"/>
                  <a:gd name="T60" fmla="*/ 150 w 240"/>
                  <a:gd name="T61" fmla="*/ 230 h 388"/>
                  <a:gd name="T62" fmla="*/ 164 w 240"/>
                  <a:gd name="T63" fmla="*/ 213 h 388"/>
                  <a:gd name="T64" fmla="*/ 178 w 240"/>
                  <a:gd name="T65" fmla="*/ 200 h 388"/>
                  <a:gd name="T66" fmla="*/ 191 w 240"/>
                  <a:gd name="T67" fmla="*/ 186 h 388"/>
                  <a:gd name="T68" fmla="*/ 207 w 240"/>
                  <a:gd name="T69" fmla="*/ 167 h 388"/>
                  <a:gd name="T70" fmla="*/ 224 w 240"/>
                  <a:gd name="T71" fmla="*/ 139 h 388"/>
                  <a:gd name="T72" fmla="*/ 237 w 240"/>
                  <a:gd name="T73" fmla="*/ 94 h 388"/>
                  <a:gd name="T74" fmla="*/ 236 w 240"/>
                  <a:gd name="T75" fmla="*/ 31 h 388"/>
                  <a:gd name="T76" fmla="*/ 230 w 240"/>
                  <a:gd name="T77" fmla="*/ 0 h 388"/>
                  <a:gd name="T78" fmla="*/ 229 w 240"/>
                  <a:gd name="T79" fmla="*/ 0 h 388"/>
                  <a:gd name="T80" fmla="*/ 229 w 240"/>
                  <a:gd name="T81" fmla="*/ 0 h 3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0"/>
                  <a:gd name="T124" fmla="*/ 0 h 388"/>
                  <a:gd name="T125" fmla="*/ 240 w 240"/>
                  <a:gd name="T126" fmla="*/ 388 h 3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0" h="388">
                    <a:moveTo>
                      <a:pt x="229" y="0"/>
                    </a:moveTo>
                    <a:lnTo>
                      <a:pt x="232" y="35"/>
                    </a:lnTo>
                    <a:lnTo>
                      <a:pt x="230" y="69"/>
                    </a:lnTo>
                    <a:lnTo>
                      <a:pt x="223" y="102"/>
                    </a:lnTo>
                    <a:lnTo>
                      <a:pt x="209" y="135"/>
                    </a:lnTo>
                    <a:lnTo>
                      <a:pt x="202" y="148"/>
                    </a:lnTo>
                    <a:lnTo>
                      <a:pt x="192" y="161"/>
                    </a:lnTo>
                    <a:lnTo>
                      <a:pt x="183" y="173"/>
                    </a:lnTo>
                    <a:lnTo>
                      <a:pt x="172" y="184"/>
                    </a:lnTo>
                    <a:lnTo>
                      <a:pt x="161" y="196"/>
                    </a:lnTo>
                    <a:lnTo>
                      <a:pt x="150" y="207"/>
                    </a:lnTo>
                    <a:lnTo>
                      <a:pt x="140" y="219"/>
                    </a:lnTo>
                    <a:lnTo>
                      <a:pt x="131" y="233"/>
                    </a:lnTo>
                    <a:lnTo>
                      <a:pt x="130" y="237"/>
                    </a:lnTo>
                    <a:lnTo>
                      <a:pt x="129" y="241"/>
                    </a:lnTo>
                    <a:lnTo>
                      <a:pt x="128" y="245"/>
                    </a:lnTo>
                    <a:lnTo>
                      <a:pt x="127" y="249"/>
                    </a:lnTo>
                    <a:lnTo>
                      <a:pt x="124" y="257"/>
                    </a:lnTo>
                    <a:lnTo>
                      <a:pt x="120" y="263"/>
                    </a:lnTo>
                    <a:lnTo>
                      <a:pt x="114" y="269"/>
                    </a:lnTo>
                    <a:lnTo>
                      <a:pt x="106" y="275"/>
                    </a:lnTo>
                    <a:lnTo>
                      <a:pt x="100" y="279"/>
                    </a:lnTo>
                    <a:lnTo>
                      <a:pt x="94" y="282"/>
                    </a:lnTo>
                    <a:lnTo>
                      <a:pt x="88" y="286"/>
                    </a:lnTo>
                    <a:lnTo>
                      <a:pt x="81" y="289"/>
                    </a:lnTo>
                    <a:lnTo>
                      <a:pt x="75" y="293"/>
                    </a:lnTo>
                    <a:lnTo>
                      <a:pt x="69" y="296"/>
                    </a:lnTo>
                    <a:lnTo>
                      <a:pt x="64" y="300"/>
                    </a:lnTo>
                    <a:lnTo>
                      <a:pt x="58" y="304"/>
                    </a:lnTo>
                    <a:lnTo>
                      <a:pt x="50" y="312"/>
                    </a:lnTo>
                    <a:lnTo>
                      <a:pt x="41" y="322"/>
                    </a:lnTo>
                    <a:lnTo>
                      <a:pt x="34" y="332"/>
                    </a:lnTo>
                    <a:lnTo>
                      <a:pt x="27" y="341"/>
                    </a:lnTo>
                    <a:lnTo>
                      <a:pt x="19" y="352"/>
                    </a:lnTo>
                    <a:lnTo>
                      <a:pt x="13" y="363"/>
                    </a:lnTo>
                    <a:lnTo>
                      <a:pt x="7" y="372"/>
                    </a:lnTo>
                    <a:lnTo>
                      <a:pt x="1" y="382"/>
                    </a:lnTo>
                    <a:lnTo>
                      <a:pt x="0" y="384"/>
                    </a:lnTo>
                    <a:lnTo>
                      <a:pt x="0" y="387"/>
                    </a:lnTo>
                    <a:lnTo>
                      <a:pt x="1" y="388"/>
                    </a:lnTo>
                    <a:lnTo>
                      <a:pt x="4" y="387"/>
                    </a:lnTo>
                    <a:lnTo>
                      <a:pt x="14" y="376"/>
                    </a:lnTo>
                    <a:lnTo>
                      <a:pt x="24" y="365"/>
                    </a:lnTo>
                    <a:lnTo>
                      <a:pt x="33" y="352"/>
                    </a:lnTo>
                    <a:lnTo>
                      <a:pt x="43" y="340"/>
                    </a:lnTo>
                    <a:lnTo>
                      <a:pt x="52" y="330"/>
                    </a:lnTo>
                    <a:lnTo>
                      <a:pt x="63" y="320"/>
                    </a:lnTo>
                    <a:lnTo>
                      <a:pt x="77" y="311"/>
                    </a:lnTo>
                    <a:lnTo>
                      <a:pt x="94" y="305"/>
                    </a:lnTo>
                    <a:lnTo>
                      <a:pt x="101" y="303"/>
                    </a:lnTo>
                    <a:lnTo>
                      <a:pt x="107" y="302"/>
                    </a:lnTo>
                    <a:lnTo>
                      <a:pt x="113" y="300"/>
                    </a:lnTo>
                    <a:lnTo>
                      <a:pt x="119" y="298"/>
                    </a:lnTo>
                    <a:lnTo>
                      <a:pt x="125" y="295"/>
                    </a:lnTo>
                    <a:lnTo>
                      <a:pt x="131" y="292"/>
                    </a:lnTo>
                    <a:lnTo>
                      <a:pt x="136" y="288"/>
                    </a:lnTo>
                    <a:lnTo>
                      <a:pt x="141" y="284"/>
                    </a:lnTo>
                    <a:lnTo>
                      <a:pt x="148" y="273"/>
                    </a:lnTo>
                    <a:lnTo>
                      <a:pt x="150" y="262"/>
                    </a:lnTo>
                    <a:lnTo>
                      <a:pt x="148" y="251"/>
                    </a:lnTo>
                    <a:lnTo>
                      <a:pt x="147" y="239"/>
                    </a:lnTo>
                    <a:lnTo>
                      <a:pt x="150" y="230"/>
                    </a:lnTo>
                    <a:lnTo>
                      <a:pt x="157" y="221"/>
                    </a:lnTo>
                    <a:lnTo>
                      <a:pt x="164" y="213"/>
                    </a:lnTo>
                    <a:lnTo>
                      <a:pt x="172" y="207"/>
                    </a:lnTo>
                    <a:lnTo>
                      <a:pt x="178" y="200"/>
                    </a:lnTo>
                    <a:lnTo>
                      <a:pt x="185" y="193"/>
                    </a:lnTo>
                    <a:lnTo>
                      <a:pt x="191" y="186"/>
                    </a:lnTo>
                    <a:lnTo>
                      <a:pt x="197" y="179"/>
                    </a:lnTo>
                    <a:lnTo>
                      <a:pt x="207" y="167"/>
                    </a:lnTo>
                    <a:lnTo>
                      <a:pt x="217" y="154"/>
                    </a:lnTo>
                    <a:lnTo>
                      <a:pt x="224" y="139"/>
                    </a:lnTo>
                    <a:lnTo>
                      <a:pt x="230" y="125"/>
                    </a:lnTo>
                    <a:lnTo>
                      <a:pt x="237" y="94"/>
                    </a:lnTo>
                    <a:lnTo>
                      <a:pt x="240" y="62"/>
                    </a:lnTo>
                    <a:lnTo>
                      <a:pt x="236" y="31"/>
                    </a:lnTo>
                    <a:lnTo>
                      <a:pt x="230" y="0"/>
                    </a:lnTo>
                    <a:lnTo>
                      <a:pt x="229" y="0"/>
                    </a:lnTo>
                    <a:close/>
                  </a:path>
                </a:pathLst>
              </a:custGeom>
              <a:solidFill>
                <a:srgbClr val="000000"/>
              </a:solidFill>
              <a:ln w="9525">
                <a:noFill/>
                <a:round/>
                <a:headEnd/>
                <a:tailEnd/>
              </a:ln>
            </p:spPr>
            <p:txBody>
              <a:bodyPr/>
              <a:lstStyle/>
              <a:p>
                <a:endParaRPr lang="en-US">
                  <a:solidFill>
                    <a:srgbClr val="000000"/>
                  </a:solidFill>
                </a:endParaRPr>
              </a:p>
            </p:txBody>
          </p:sp>
          <p:sp>
            <p:nvSpPr>
              <p:cNvPr id="25656" name="Freeform 335"/>
              <p:cNvSpPr>
                <a:spLocks/>
              </p:cNvSpPr>
              <p:nvPr/>
            </p:nvSpPr>
            <p:spPr bwMode="auto">
              <a:xfrm>
                <a:off x="9650" y="8042"/>
                <a:ext cx="226" cy="161"/>
              </a:xfrm>
              <a:custGeom>
                <a:avLst/>
                <a:gdLst>
                  <a:gd name="T0" fmla="*/ 226 w 226"/>
                  <a:gd name="T1" fmla="*/ 0 h 161"/>
                  <a:gd name="T2" fmla="*/ 217 w 226"/>
                  <a:gd name="T3" fmla="*/ 11 h 161"/>
                  <a:gd name="T4" fmla="*/ 207 w 226"/>
                  <a:gd name="T5" fmla="*/ 20 h 161"/>
                  <a:gd name="T6" fmla="*/ 194 w 226"/>
                  <a:gd name="T7" fmla="*/ 29 h 161"/>
                  <a:gd name="T8" fmla="*/ 182 w 226"/>
                  <a:gd name="T9" fmla="*/ 37 h 161"/>
                  <a:gd name="T10" fmla="*/ 170 w 226"/>
                  <a:gd name="T11" fmla="*/ 45 h 161"/>
                  <a:gd name="T12" fmla="*/ 160 w 226"/>
                  <a:gd name="T13" fmla="*/ 53 h 161"/>
                  <a:gd name="T14" fmla="*/ 153 w 226"/>
                  <a:gd name="T15" fmla="*/ 64 h 161"/>
                  <a:gd name="T16" fmla="*/ 149 w 226"/>
                  <a:gd name="T17" fmla="*/ 78 h 161"/>
                  <a:gd name="T18" fmla="*/ 149 w 226"/>
                  <a:gd name="T19" fmla="*/ 83 h 161"/>
                  <a:gd name="T20" fmla="*/ 149 w 226"/>
                  <a:gd name="T21" fmla="*/ 88 h 161"/>
                  <a:gd name="T22" fmla="*/ 151 w 226"/>
                  <a:gd name="T23" fmla="*/ 93 h 161"/>
                  <a:gd name="T24" fmla="*/ 152 w 226"/>
                  <a:gd name="T25" fmla="*/ 98 h 161"/>
                  <a:gd name="T26" fmla="*/ 152 w 226"/>
                  <a:gd name="T27" fmla="*/ 106 h 161"/>
                  <a:gd name="T28" fmla="*/ 151 w 226"/>
                  <a:gd name="T29" fmla="*/ 115 h 161"/>
                  <a:gd name="T30" fmla="*/ 147 w 226"/>
                  <a:gd name="T31" fmla="*/ 122 h 161"/>
                  <a:gd name="T32" fmla="*/ 142 w 226"/>
                  <a:gd name="T33" fmla="*/ 128 h 161"/>
                  <a:gd name="T34" fmla="*/ 136 w 226"/>
                  <a:gd name="T35" fmla="*/ 133 h 161"/>
                  <a:gd name="T36" fmla="*/ 129 w 226"/>
                  <a:gd name="T37" fmla="*/ 138 h 161"/>
                  <a:gd name="T38" fmla="*/ 120 w 226"/>
                  <a:gd name="T39" fmla="*/ 141 h 161"/>
                  <a:gd name="T40" fmla="*/ 110 w 226"/>
                  <a:gd name="T41" fmla="*/ 144 h 161"/>
                  <a:gd name="T42" fmla="*/ 97 w 226"/>
                  <a:gd name="T43" fmla="*/ 146 h 161"/>
                  <a:gd name="T44" fmla="*/ 84 w 226"/>
                  <a:gd name="T45" fmla="*/ 147 h 161"/>
                  <a:gd name="T46" fmla="*/ 71 w 226"/>
                  <a:gd name="T47" fmla="*/ 147 h 161"/>
                  <a:gd name="T48" fmla="*/ 58 w 226"/>
                  <a:gd name="T49" fmla="*/ 146 h 161"/>
                  <a:gd name="T50" fmla="*/ 45 w 226"/>
                  <a:gd name="T51" fmla="*/ 145 h 161"/>
                  <a:gd name="T52" fmla="*/ 32 w 226"/>
                  <a:gd name="T53" fmla="*/ 143 h 161"/>
                  <a:gd name="T54" fmla="*/ 19 w 226"/>
                  <a:gd name="T55" fmla="*/ 142 h 161"/>
                  <a:gd name="T56" fmla="*/ 6 w 226"/>
                  <a:gd name="T57" fmla="*/ 141 h 161"/>
                  <a:gd name="T58" fmla="*/ 3 w 226"/>
                  <a:gd name="T59" fmla="*/ 142 h 161"/>
                  <a:gd name="T60" fmla="*/ 1 w 226"/>
                  <a:gd name="T61" fmla="*/ 144 h 161"/>
                  <a:gd name="T62" fmla="*/ 0 w 226"/>
                  <a:gd name="T63" fmla="*/ 147 h 161"/>
                  <a:gd name="T64" fmla="*/ 2 w 226"/>
                  <a:gd name="T65" fmla="*/ 149 h 161"/>
                  <a:gd name="T66" fmla="*/ 23 w 226"/>
                  <a:gd name="T67" fmla="*/ 156 h 161"/>
                  <a:gd name="T68" fmla="*/ 45 w 226"/>
                  <a:gd name="T69" fmla="*/ 159 h 161"/>
                  <a:gd name="T70" fmla="*/ 67 w 226"/>
                  <a:gd name="T71" fmla="*/ 161 h 161"/>
                  <a:gd name="T72" fmla="*/ 87 w 226"/>
                  <a:gd name="T73" fmla="*/ 159 h 161"/>
                  <a:gd name="T74" fmla="*/ 108 w 226"/>
                  <a:gd name="T75" fmla="*/ 155 h 161"/>
                  <a:gd name="T76" fmla="*/ 126 w 226"/>
                  <a:gd name="T77" fmla="*/ 147 h 161"/>
                  <a:gd name="T78" fmla="*/ 143 w 226"/>
                  <a:gd name="T79" fmla="*/ 136 h 161"/>
                  <a:gd name="T80" fmla="*/ 159 w 226"/>
                  <a:gd name="T81" fmla="*/ 122 h 161"/>
                  <a:gd name="T82" fmla="*/ 166 w 226"/>
                  <a:gd name="T83" fmla="*/ 103 h 161"/>
                  <a:gd name="T84" fmla="*/ 166 w 226"/>
                  <a:gd name="T85" fmla="*/ 85 h 161"/>
                  <a:gd name="T86" fmla="*/ 169 w 226"/>
                  <a:gd name="T87" fmla="*/ 67 h 161"/>
                  <a:gd name="T88" fmla="*/ 185 w 226"/>
                  <a:gd name="T89" fmla="*/ 51 h 161"/>
                  <a:gd name="T90" fmla="*/ 192 w 226"/>
                  <a:gd name="T91" fmla="*/ 45 h 161"/>
                  <a:gd name="T92" fmla="*/ 199 w 226"/>
                  <a:gd name="T93" fmla="*/ 40 h 161"/>
                  <a:gd name="T94" fmla="*/ 205 w 226"/>
                  <a:gd name="T95" fmla="*/ 34 h 161"/>
                  <a:gd name="T96" fmla="*/ 210 w 226"/>
                  <a:gd name="T97" fmla="*/ 29 h 161"/>
                  <a:gd name="T98" fmla="*/ 215 w 226"/>
                  <a:gd name="T99" fmla="*/ 22 h 161"/>
                  <a:gd name="T100" fmla="*/ 220 w 226"/>
                  <a:gd name="T101" fmla="*/ 15 h 161"/>
                  <a:gd name="T102" fmla="*/ 224 w 226"/>
                  <a:gd name="T103" fmla="*/ 8 h 161"/>
                  <a:gd name="T104" fmla="*/ 226 w 226"/>
                  <a:gd name="T105" fmla="*/ 0 h 161"/>
                  <a:gd name="T106" fmla="*/ 226 w 226"/>
                  <a:gd name="T107" fmla="*/ 0 h 161"/>
                  <a:gd name="T108" fmla="*/ 226 w 226"/>
                  <a:gd name="T109" fmla="*/ 0 h 161"/>
                  <a:gd name="T110" fmla="*/ 226 w 226"/>
                  <a:gd name="T111" fmla="*/ 0 h 161"/>
                  <a:gd name="T112" fmla="*/ 226 w 226"/>
                  <a:gd name="T113" fmla="*/ 0 h 161"/>
                  <a:gd name="T114" fmla="*/ 226 w 226"/>
                  <a:gd name="T115" fmla="*/ 0 h 1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6"/>
                  <a:gd name="T175" fmla="*/ 0 h 161"/>
                  <a:gd name="T176" fmla="*/ 226 w 226"/>
                  <a:gd name="T177" fmla="*/ 161 h 1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6" h="161">
                    <a:moveTo>
                      <a:pt x="226" y="0"/>
                    </a:moveTo>
                    <a:lnTo>
                      <a:pt x="217" y="11"/>
                    </a:lnTo>
                    <a:lnTo>
                      <a:pt x="207" y="20"/>
                    </a:lnTo>
                    <a:lnTo>
                      <a:pt x="194" y="29"/>
                    </a:lnTo>
                    <a:lnTo>
                      <a:pt x="182" y="37"/>
                    </a:lnTo>
                    <a:lnTo>
                      <a:pt x="170" y="45"/>
                    </a:lnTo>
                    <a:lnTo>
                      <a:pt x="160" y="53"/>
                    </a:lnTo>
                    <a:lnTo>
                      <a:pt x="153" y="64"/>
                    </a:lnTo>
                    <a:lnTo>
                      <a:pt x="149" y="78"/>
                    </a:lnTo>
                    <a:lnTo>
                      <a:pt x="149" y="83"/>
                    </a:lnTo>
                    <a:lnTo>
                      <a:pt x="149" y="88"/>
                    </a:lnTo>
                    <a:lnTo>
                      <a:pt x="151" y="93"/>
                    </a:lnTo>
                    <a:lnTo>
                      <a:pt x="152" y="98"/>
                    </a:lnTo>
                    <a:lnTo>
                      <a:pt x="152" y="106"/>
                    </a:lnTo>
                    <a:lnTo>
                      <a:pt x="151" y="115"/>
                    </a:lnTo>
                    <a:lnTo>
                      <a:pt x="147" y="122"/>
                    </a:lnTo>
                    <a:lnTo>
                      <a:pt x="142" y="128"/>
                    </a:lnTo>
                    <a:lnTo>
                      <a:pt x="136" y="133"/>
                    </a:lnTo>
                    <a:lnTo>
                      <a:pt x="129" y="138"/>
                    </a:lnTo>
                    <a:lnTo>
                      <a:pt x="120" y="141"/>
                    </a:lnTo>
                    <a:lnTo>
                      <a:pt x="110" y="144"/>
                    </a:lnTo>
                    <a:lnTo>
                      <a:pt x="97" y="146"/>
                    </a:lnTo>
                    <a:lnTo>
                      <a:pt x="84" y="147"/>
                    </a:lnTo>
                    <a:lnTo>
                      <a:pt x="71" y="147"/>
                    </a:lnTo>
                    <a:lnTo>
                      <a:pt x="58" y="146"/>
                    </a:lnTo>
                    <a:lnTo>
                      <a:pt x="45" y="145"/>
                    </a:lnTo>
                    <a:lnTo>
                      <a:pt x="32" y="143"/>
                    </a:lnTo>
                    <a:lnTo>
                      <a:pt x="19" y="142"/>
                    </a:lnTo>
                    <a:lnTo>
                      <a:pt x="6" y="141"/>
                    </a:lnTo>
                    <a:lnTo>
                      <a:pt x="3" y="142"/>
                    </a:lnTo>
                    <a:lnTo>
                      <a:pt x="1" y="144"/>
                    </a:lnTo>
                    <a:lnTo>
                      <a:pt x="0" y="147"/>
                    </a:lnTo>
                    <a:lnTo>
                      <a:pt x="2" y="149"/>
                    </a:lnTo>
                    <a:lnTo>
                      <a:pt x="23" y="156"/>
                    </a:lnTo>
                    <a:lnTo>
                      <a:pt x="45" y="159"/>
                    </a:lnTo>
                    <a:lnTo>
                      <a:pt x="67" y="161"/>
                    </a:lnTo>
                    <a:lnTo>
                      <a:pt x="87" y="159"/>
                    </a:lnTo>
                    <a:lnTo>
                      <a:pt x="108" y="155"/>
                    </a:lnTo>
                    <a:lnTo>
                      <a:pt x="126" y="147"/>
                    </a:lnTo>
                    <a:lnTo>
                      <a:pt x="143" y="136"/>
                    </a:lnTo>
                    <a:lnTo>
                      <a:pt x="159" y="122"/>
                    </a:lnTo>
                    <a:lnTo>
                      <a:pt x="166" y="103"/>
                    </a:lnTo>
                    <a:lnTo>
                      <a:pt x="166" y="85"/>
                    </a:lnTo>
                    <a:lnTo>
                      <a:pt x="169" y="67"/>
                    </a:lnTo>
                    <a:lnTo>
                      <a:pt x="185" y="51"/>
                    </a:lnTo>
                    <a:lnTo>
                      <a:pt x="192" y="45"/>
                    </a:lnTo>
                    <a:lnTo>
                      <a:pt x="199" y="40"/>
                    </a:lnTo>
                    <a:lnTo>
                      <a:pt x="205" y="34"/>
                    </a:lnTo>
                    <a:lnTo>
                      <a:pt x="210" y="29"/>
                    </a:lnTo>
                    <a:lnTo>
                      <a:pt x="215" y="22"/>
                    </a:lnTo>
                    <a:lnTo>
                      <a:pt x="220" y="15"/>
                    </a:lnTo>
                    <a:lnTo>
                      <a:pt x="224" y="8"/>
                    </a:lnTo>
                    <a:lnTo>
                      <a:pt x="226" y="0"/>
                    </a:lnTo>
                    <a:close/>
                  </a:path>
                </a:pathLst>
              </a:custGeom>
              <a:solidFill>
                <a:srgbClr val="000000"/>
              </a:solidFill>
              <a:ln w="9525">
                <a:noFill/>
                <a:round/>
                <a:headEnd/>
                <a:tailEnd/>
              </a:ln>
            </p:spPr>
            <p:txBody>
              <a:bodyPr/>
              <a:lstStyle/>
              <a:p>
                <a:endParaRPr lang="en-US">
                  <a:solidFill>
                    <a:srgbClr val="000000"/>
                  </a:solidFill>
                </a:endParaRPr>
              </a:p>
            </p:txBody>
          </p:sp>
          <p:sp>
            <p:nvSpPr>
              <p:cNvPr id="25657" name="Freeform 336"/>
              <p:cNvSpPr>
                <a:spLocks/>
              </p:cNvSpPr>
              <p:nvPr/>
            </p:nvSpPr>
            <p:spPr bwMode="auto">
              <a:xfrm>
                <a:off x="9906" y="7362"/>
                <a:ext cx="340" cy="488"/>
              </a:xfrm>
              <a:custGeom>
                <a:avLst/>
                <a:gdLst>
                  <a:gd name="T0" fmla="*/ 16 w 340"/>
                  <a:gd name="T1" fmla="*/ 12 h 488"/>
                  <a:gd name="T2" fmla="*/ 47 w 340"/>
                  <a:gd name="T3" fmla="*/ 35 h 488"/>
                  <a:gd name="T4" fmla="*/ 75 w 340"/>
                  <a:gd name="T5" fmla="*/ 61 h 488"/>
                  <a:gd name="T6" fmla="*/ 99 w 340"/>
                  <a:gd name="T7" fmla="*/ 88 h 488"/>
                  <a:gd name="T8" fmla="*/ 121 w 340"/>
                  <a:gd name="T9" fmla="*/ 120 h 488"/>
                  <a:gd name="T10" fmla="*/ 136 w 340"/>
                  <a:gd name="T11" fmla="*/ 158 h 488"/>
                  <a:gd name="T12" fmla="*/ 145 w 340"/>
                  <a:gd name="T13" fmla="*/ 197 h 488"/>
                  <a:gd name="T14" fmla="*/ 151 w 340"/>
                  <a:gd name="T15" fmla="*/ 237 h 488"/>
                  <a:gd name="T16" fmla="*/ 159 w 340"/>
                  <a:gd name="T17" fmla="*/ 274 h 488"/>
                  <a:gd name="T18" fmla="*/ 168 w 340"/>
                  <a:gd name="T19" fmla="*/ 308 h 488"/>
                  <a:gd name="T20" fmla="*/ 182 w 340"/>
                  <a:gd name="T21" fmla="*/ 341 h 488"/>
                  <a:gd name="T22" fmla="*/ 203 w 340"/>
                  <a:gd name="T23" fmla="*/ 370 h 488"/>
                  <a:gd name="T24" fmla="*/ 229 w 340"/>
                  <a:gd name="T25" fmla="*/ 398 h 488"/>
                  <a:gd name="T26" fmla="*/ 261 w 340"/>
                  <a:gd name="T27" fmla="*/ 425 h 488"/>
                  <a:gd name="T28" fmla="*/ 293 w 340"/>
                  <a:gd name="T29" fmla="*/ 449 h 488"/>
                  <a:gd name="T30" fmla="*/ 324 w 340"/>
                  <a:gd name="T31" fmla="*/ 475 h 488"/>
                  <a:gd name="T32" fmla="*/ 340 w 340"/>
                  <a:gd name="T33" fmla="*/ 488 h 488"/>
                  <a:gd name="T34" fmla="*/ 340 w 340"/>
                  <a:gd name="T35" fmla="*/ 488 h 488"/>
                  <a:gd name="T36" fmla="*/ 327 w 340"/>
                  <a:gd name="T37" fmla="*/ 473 h 488"/>
                  <a:gd name="T38" fmla="*/ 298 w 340"/>
                  <a:gd name="T39" fmla="*/ 445 h 488"/>
                  <a:gd name="T40" fmla="*/ 268 w 340"/>
                  <a:gd name="T41" fmla="*/ 416 h 488"/>
                  <a:gd name="T42" fmla="*/ 242 w 340"/>
                  <a:gd name="T43" fmla="*/ 388 h 488"/>
                  <a:gd name="T44" fmla="*/ 217 w 340"/>
                  <a:gd name="T45" fmla="*/ 355 h 488"/>
                  <a:gd name="T46" fmla="*/ 200 w 340"/>
                  <a:gd name="T47" fmla="*/ 316 h 488"/>
                  <a:gd name="T48" fmla="*/ 190 w 340"/>
                  <a:gd name="T49" fmla="*/ 276 h 488"/>
                  <a:gd name="T50" fmla="*/ 183 w 340"/>
                  <a:gd name="T51" fmla="*/ 235 h 488"/>
                  <a:gd name="T52" fmla="*/ 176 w 340"/>
                  <a:gd name="T53" fmla="*/ 199 h 488"/>
                  <a:gd name="T54" fmla="*/ 167 w 340"/>
                  <a:gd name="T55" fmla="*/ 166 h 488"/>
                  <a:gd name="T56" fmla="*/ 154 w 340"/>
                  <a:gd name="T57" fmla="*/ 135 h 488"/>
                  <a:gd name="T58" fmla="*/ 136 w 340"/>
                  <a:gd name="T59" fmla="*/ 105 h 488"/>
                  <a:gd name="T60" fmla="*/ 110 w 340"/>
                  <a:gd name="T61" fmla="*/ 78 h 488"/>
                  <a:gd name="T62" fmla="*/ 81 w 340"/>
                  <a:gd name="T63" fmla="*/ 54 h 488"/>
                  <a:gd name="T64" fmla="*/ 49 w 340"/>
                  <a:gd name="T65" fmla="*/ 32 h 488"/>
                  <a:gd name="T66" fmla="*/ 18 w 340"/>
                  <a:gd name="T67" fmla="*/ 11 h 488"/>
                  <a:gd name="T68" fmla="*/ 0 w 340"/>
                  <a:gd name="T69" fmla="*/ 0 h 488"/>
                  <a:gd name="T70" fmla="*/ 0 w 340"/>
                  <a:gd name="T71" fmla="*/ 1 h 488"/>
                  <a:gd name="T72" fmla="*/ 0 w 340"/>
                  <a:gd name="T73" fmla="*/ 1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0"/>
                  <a:gd name="T112" fmla="*/ 0 h 488"/>
                  <a:gd name="T113" fmla="*/ 340 w 340"/>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0" h="488">
                    <a:moveTo>
                      <a:pt x="0" y="1"/>
                    </a:moveTo>
                    <a:lnTo>
                      <a:pt x="16" y="12"/>
                    </a:lnTo>
                    <a:lnTo>
                      <a:pt x="32" y="23"/>
                    </a:lnTo>
                    <a:lnTo>
                      <a:pt x="47" y="35"/>
                    </a:lnTo>
                    <a:lnTo>
                      <a:pt x="61" y="47"/>
                    </a:lnTo>
                    <a:lnTo>
                      <a:pt x="75" y="61"/>
                    </a:lnTo>
                    <a:lnTo>
                      <a:pt x="88" y="74"/>
                    </a:lnTo>
                    <a:lnTo>
                      <a:pt x="99" y="88"/>
                    </a:lnTo>
                    <a:lnTo>
                      <a:pt x="110" y="103"/>
                    </a:lnTo>
                    <a:lnTo>
                      <a:pt x="121" y="120"/>
                    </a:lnTo>
                    <a:lnTo>
                      <a:pt x="130" y="139"/>
                    </a:lnTo>
                    <a:lnTo>
                      <a:pt x="136" y="158"/>
                    </a:lnTo>
                    <a:lnTo>
                      <a:pt x="140" y="178"/>
                    </a:lnTo>
                    <a:lnTo>
                      <a:pt x="145" y="197"/>
                    </a:lnTo>
                    <a:lnTo>
                      <a:pt x="149" y="218"/>
                    </a:lnTo>
                    <a:lnTo>
                      <a:pt x="151" y="237"/>
                    </a:lnTo>
                    <a:lnTo>
                      <a:pt x="155" y="257"/>
                    </a:lnTo>
                    <a:lnTo>
                      <a:pt x="159" y="274"/>
                    </a:lnTo>
                    <a:lnTo>
                      <a:pt x="162" y="291"/>
                    </a:lnTo>
                    <a:lnTo>
                      <a:pt x="168" y="308"/>
                    </a:lnTo>
                    <a:lnTo>
                      <a:pt x="175" y="324"/>
                    </a:lnTo>
                    <a:lnTo>
                      <a:pt x="182" y="341"/>
                    </a:lnTo>
                    <a:lnTo>
                      <a:pt x="192" y="355"/>
                    </a:lnTo>
                    <a:lnTo>
                      <a:pt x="203" y="370"/>
                    </a:lnTo>
                    <a:lnTo>
                      <a:pt x="215" y="385"/>
                    </a:lnTo>
                    <a:lnTo>
                      <a:pt x="229" y="398"/>
                    </a:lnTo>
                    <a:lnTo>
                      <a:pt x="245" y="411"/>
                    </a:lnTo>
                    <a:lnTo>
                      <a:pt x="261" y="425"/>
                    </a:lnTo>
                    <a:lnTo>
                      <a:pt x="277" y="437"/>
                    </a:lnTo>
                    <a:lnTo>
                      <a:pt x="293" y="449"/>
                    </a:lnTo>
                    <a:lnTo>
                      <a:pt x="309" y="462"/>
                    </a:lnTo>
                    <a:lnTo>
                      <a:pt x="324" y="475"/>
                    </a:lnTo>
                    <a:lnTo>
                      <a:pt x="339" y="488"/>
                    </a:lnTo>
                    <a:lnTo>
                      <a:pt x="340" y="488"/>
                    </a:lnTo>
                    <a:lnTo>
                      <a:pt x="340" y="487"/>
                    </a:lnTo>
                    <a:lnTo>
                      <a:pt x="327" y="473"/>
                    </a:lnTo>
                    <a:lnTo>
                      <a:pt x="312" y="459"/>
                    </a:lnTo>
                    <a:lnTo>
                      <a:pt x="298" y="445"/>
                    </a:lnTo>
                    <a:lnTo>
                      <a:pt x="283" y="431"/>
                    </a:lnTo>
                    <a:lnTo>
                      <a:pt x="268" y="416"/>
                    </a:lnTo>
                    <a:lnTo>
                      <a:pt x="255" y="402"/>
                    </a:lnTo>
                    <a:lnTo>
                      <a:pt x="242" y="388"/>
                    </a:lnTo>
                    <a:lnTo>
                      <a:pt x="229" y="372"/>
                    </a:lnTo>
                    <a:lnTo>
                      <a:pt x="217" y="355"/>
                    </a:lnTo>
                    <a:lnTo>
                      <a:pt x="207" y="335"/>
                    </a:lnTo>
                    <a:lnTo>
                      <a:pt x="200" y="316"/>
                    </a:lnTo>
                    <a:lnTo>
                      <a:pt x="195" y="296"/>
                    </a:lnTo>
                    <a:lnTo>
                      <a:pt x="190" y="276"/>
                    </a:lnTo>
                    <a:lnTo>
                      <a:pt x="187" y="255"/>
                    </a:lnTo>
                    <a:lnTo>
                      <a:pt x="183" y="235"/>
                    </a:lnTo>
                    <a:lnTo>
                      <a:pt x="179" y="216"/>
                    </a:lnTo>
                    <a:lnTo>
                      <a:pt x="176" y="199"/>
                    </a:lnTo>
                    <a:lnTo>
                      <a:pt x="172" y="183"/>
                    </a:lnTo>
                    <a:lnTo>
                      <a:pt x="167" y="166"/>
                    </a:lnTo>
                    <a:lnTo>
                      <a:pt x="161" y="150"/>
                    </a:lnTo>
                    <a:lnTo>
                      <a:pt x="154" y="135"/>
                    </a:lnTo>
                    <a:lnTo>
                      <a:pt x="145" y="119"/>
                    </a:lnTo>
                    <a:lnTo>
                      <a:pt x="136" y="105"/>
                    </a:lnTo>
                    <a:lnTo>
                      <a:pt x="123" y="92"/>
                    </a:lnTo>
                    <a:lnTo>
                      <a:pt x="110" y="78"/>
                    </a:lnTo>
                    <a:lnTo>
                      <a:pt x="95" y="66"/>
                    </a:lnTo>
                    <a:lnTo>
                      <a:pt x="81" y="54"/>
                    </a:lnTo>
                    <a:lnTo>
                      <a:pt x="66" y="42"/>
                    </a:lnTo>
                    <a:lnTo>
                      <a:pt x="49" y="32"/>
                    </a:lnTo>
                    <a:lnTo>
                      <a:pt x="33" y="22"/>
                    </a:lnTo>
                    <a:lnTo>
                      <a:pt x="18" y="11"/>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658" name="Freeform 337"/>
              <p:cNvSpPr>
                <a:spLocks/>
              </p:cNvSpPr>
              <p:nvPr/>
            </p:nvSpPr>
            <p:spPr bwMode="auto">
              <a:xfrm>
                <a:off x="10122" y="7746"/>
                <a:ext cx="128" cy="396"/>
              </a:xfrm>
              <a:custGeom>
                <a:avLst/>
                <a:gdLst>
                  <a:gd name="T0" fmla="*/ 66 w 128"/>
                  <a:gd name="T1" fmla="*/ 12 h 396"/>
                  <a:gd name="T2" fmla="*/ 85 w 128"/>
                  <a:gd name="T3" fmla="*/ 38 h 396"/>
                  <a:gd name="T4" fmla="*/ 100 w 128"/>
                  <a:gd name="T5" fmla="*/ 65 h 396"/>
                  <a:gd name="T6" fmla="*/ 107 w 128"/>
                  <a:gd name="T7" fmla="*/ 94 h 396"/>
                  <a:gd name="T8" fmla="*/ 101 w 128"/>
                  <a:gd name="T9" fmla="*/ 132 h 396"/>
                  <a:gd name="T10" fmla="*/ 93 w 128"/>
                  <a:gd name="T11" fmla="*/ 180 h 396"/>
                  <a:gd name="T12" fmla="*/ 82 w 128"/>
                  <a:gd name="T13" fmla="*/ 216 h 396"/>
                  <a:gd name="T14" fmla="*/ 71 w 128"/>
                  <a:gd name="T15" fmla="*/ 243 h 396"/>
                  <a:gd name="T16" fmla="*/ 61 w 128"/>
                  <a:gd name="T17" fmla="*/ 272 h 396"/>
                  <a:gd name="T18" fmla="*/ 50 w 128"/>
                  <a:gd name="T19" fmla="*/ 303 h 396"/>
                  <a:gd name="T20" fmla="*/ 35 w 128"/>
                  <a:gd name="T21" fmla="*/ 327 h 396"/>
                  <a:gd name="T22" fmla="*/ 23 w 128"/>
                  <a:gd name="T23" fmla="*/ 345 h 396"/>
                  <a:gd name="T24" fmla="*/ 12 w 128"/>
                  <a:gd name="T25" fmla="*/ 364 h 396"/>
                  <a:gd name="T26" fmla="*/ 4 w 128"/>
                  <a:gd name="T27" fmla="*/ 385 h 396"/>
                  <a:gd name="T28" fmla="*/ 0 w 128"/>
                  <a:gd name="T29" fmla="*/ 396 h 396"/>
                  <a:gd name="T30" fmla="*/ 1 w 128"/>
                  <a:gd name="T31" fmla="*/ 395 h 396"/>
                  <a:gd name="T32" fmla="*/ 7 w 128"/>
                  <a:gd name="T33" fmla="*/ 380 h 396"/>
                  <a:gd name="T34" fmla="*/ 22 w 128"/>
                  <a:gd name="T35" fmla="*/ 354 h 396"/>
                  <a:gd name="T36" fmla="*/ 40 w 128"/>
                  <a:gd name="T37" fmla="*/ 329 h 396"/>
                  <a:gd name="T38" fmla="*/ 57 w 128"/>
                  <a:gd name="T39" fmla="*/ 303 h 396"/>
                  <a:gd name="T40" fmla="*/ 71 w 128"/>
                  <a:gd name="T41" fmla="*/ 275 h 396"/>
                  <a:gd name="T42" fmla="*/ 82 w 128"/>
                  <a:gd name="T43" fmla="*/ 246 h 396"/>
                  <a:gd name="T44" fmla="*/ 94 w 128"/>
                  <a:gd name="T45" fmla="*/ 220 h 396"/>
                  <a:gd name="T46" fmla="*/ 103 w 128"/>
                  <a:gd name="T47" fmla="*/ 196 h 396"/>
                  <a:gd name="T48" fmla="*/ 113 w 128"/>
                  <a:gd name="T49" fmla="*/ 158 h 396"/>
                  <a:gd name="T50" fmla="*/ 128 w 128"/>
                  <a:gd name="T51" fmla="*/ 107 h 396"/>
                  <a:gd name="T52" fmla="*/ 119 w 128"/>
                  <a:gd name="T53" fmla="*/ 68 h 396"/>
                  <a:gd name="T54" fmla="*/ 105 w 128"/>
                  <a:gd name="T55" fmla="*/ 48 h 396"/>
                  <a:gd name="T56" fmla="*/ 85 w 128"/>
                  <a:gd name="T57" fmla="*/ 28 h 396"/>
                  <a:gd name="T58" fmla="*/ 66 w 128"/>
                  <a:gd name="T59" fmla="*/ 9 h 396"/>
                  <a:gd name="T60" fmla="*/ 56 w 128"/>
                  <a:gd name="T61" fmla="*/ 0 h 396"/>
                  <a:gd name="T62" fmla="*/ 56 w 128"/>
                  <a:gd name="T63" fmla="*/ 1 h 396"/>
                  <a:gd name="T64" fmla="*/ 56 w 128"/>
                  <a:gd name="T65" fmla="*/ 1 h 3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396"/>
                  <a:gd name="T101" fmla="*/ 128 w 128"/>
                  <a:gd name="T102" fmla="*/ 396 h 3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396">
                    <a:moveTo>
                      <a:pt x="56" y="1"/>
                    </a:moveTo>
                    <a:lnTo>
                      <a:pt x="66" y="12"/>
                    </a:lnTo>
                    <a:lnTo>
                      <a:pt x="77" y="24"/>
                    </a:lnTo>
                    <a:lnTo>
                      <a:pt x="85" y="38"/>
                    </a:lnTo>
                    <a:lnTo>
                      <a:pt x="94" y="51"/>
                    </a:lnTo>
                    <a:lnTo>
                      <a:pt x="100" y="65"/>
                    </a:lnTo>
                    <a:lnTo>
                      <a:pt x="105" y="80"/>
                    </a:lnTo>
                    <a:lnTo>
                      <a:pt x="107" y="94"/>
                    </a:lnTo>
                    <a:lnTo>
                      <a:pt x="106" y="108"/>
                    </a:lnTo>
                    <a:lnTo>
                      <a:pt x="101" y="132"/>
                    </a:lnTo>
                    <a:lnTo>
                      <a:pt x="97" y="156"/>
                    </a:lnTo>
                    <a:lnTo>
                      <a:pt x="93" y="180"/>
                    </a:lnTo>
                    <a:lnTo>
                      <a:pt x="86" y="203"/>
                    </a:lnTo>
                    <a:lnTo>
                      <a:pt x="82" y="216"/>
                    </a:lnTo>
                    <a:lnTo>
                      <a:pt x="77" y="229"/>
                    </a:lnTo>
                    <a:lnTo>
                      <a:pt x="71" y="243"/>
                    </a:lnTo>
                    <a:lnTo>
                      <a:pt x="66" y="256"/>
                    </a:lnTo>
                    <a:lnTo>
                      <a:pt x="61" y="272"/>
                    </a:lnTo>
                    <a:lnTo>
                      <a:pt x="56" y="288"/>
                    </a:lnTo>
                    <a:lnTo>
                      <a:pt x="50" y="303"/>
                    </a:lnTo>
                    <a:lnTo>
                      <a:pt x="41" y="317"/>
                    </a:lnTo>
                    <a:lnTo>
                      <a:pt x="35" y="327"/>
                    </a:lnTo>
                    <a:lnTo>
                      <a:pt x="29" y="336"/>
                    </a:lnTo>
                    <a:lnTo>
                      <a:pt x="23" y="345"/>
                    </a:lnTo>
                    <a:lnTo>
                      <a:pt x="17" y="354"/>
                    </a:lnTo>
                    <a:lnTo>
                      <a:pt x="12" y="364"/>
                    </a:lnTo>
                    <a:lnTo>
                      <a:pt x="7" y="375"/>
                    </a:lnTo>
                    <a:lnTo>
                      <a:pt x="4" y="385"/>
                    </a:lnTo>
                    <a:lnTo>
                      <a:pt x="0" y="395"/>
                    </a:lnTo>
                    <a:lnTo>
                      <a:pt x="0" y="396"/>
                    </a:lnTo>
                    <a:lnTo>
                      <a:pt x="1" y="395"/>
                    </a:lnTo>
                    <a:lnTo>
                      <a:pt x="1" y="394"/>
                    </a:lnTo>
                    <a:lnTo>
                      <a:pt x="7" y="380"/>
                    </a:lnTo>
                    <a:lnTo>
                      <a:pt x="13" y="368"/>
                    </a:lnTo>
                    <a:lnTo>
                      <a:pt x="22" y="354"/>
                    </a:lnTo>
                    <a:lnTo>
                      <a:pt x="32" y="342"/>
                    </a:lnTo>
                    <a:lnTo>
                      <a:pt x="40" y="329"/>
                    </a:lnTo>
                    <a:lnTo>
                      <a:pt x="49" y="316"/>
                    </a:lnTo>
                    <a:lnTo>
                      <a:pt x="57" y="303"/>
                    </a:lnTo>
                    <a:lnTo>
                      <a:pt x="65" y="290"/>
                    </a:lnTo>
                    <a:lnTo>
                      <a:pt x="71" y="275"/>
                    </a:lnTo>
                    <a:lnTo>
                      <a:pt x="77" y="260"/>
                    </a:lnTo>
                    <a:lnTo>
                      <a:pt x="82" y="246"/>
                    </a:lnTo>
                    <a:lnTo>
                      <a:pt x="88" y="231"/>
                    </a:lnTo>
                    <a:lnTo>
                      <a:pt x="94" y="220"/>
                    </a:lnTo>
                    <a:lnTo>
                      <a:pt x="99" y="209"/>
                    </a:lnTo>
                    <a:lnTo>
                      <a:pt x="103" y="196"/>
                    </a:lnTo>
                    <a:lnTo>
                      <a:pt x="106" y="185"/>
                    </a:lnTo>
                    <a:lnTo>
                      <a:pt x="113" y="158"/>
                    </a:lnTo>
                    <a:lnTo>
                      <a:pt x="122" y="133"/>
                    </a:lnTo>
                    <a:lnTo>
                      <a:pt x="128" y="107"/>
                    </a:lnTo>
                    <a:lnTo>
                      <a:pt x="124" y="81"/>
                    </a:lnTo>
                    <a:lnTo>
                      <a:pt x="119" y="68"/>
                    </a:lnTo>
                    <a:lnTo>
                      <a:pt x="112" y="58"/>
                    </a:lnTo>
                    <a:lnTo>
                      <a:pt x="105" y="48"/>
                    </a:lnTo>
                    <a:lnTo>
                      <a:pt x="95" y="38"/>
                    </a:lnTo>
                    <a:lnTo>
                      <a:pt x="85" y="28"/>
                    </a:lnTo>
                    <a:lnTo>
                      <a:pt x="75" y="18"/>
                    </a:lnTo>
                    <a:lnTo>
                      <a:pt x="66" y="9"/>
                    </a:lnTo>
                    <a:lnTo>
                      <a:pt x="56" y="0"/>
                    </a:lnTo>
                    <a:lnTo>
                      <a:pt x="56" y="1"/>
                    </a:lnTo>
                    <a:close/>
                  </a:path>
                </a:pathLst>
              </a:custGeom>
              <a:solidFill>
                <a:srgbClr val="000000"/>
              </a:solidFill>
              <a:ln w="9525">
                <a:noFill/>
                <a:round/>
                <a:headEnd/>
                <a:tailEnd/>
              </a:ln>
            </p:spPr>
            <p:txBody>
              <a:bodyPr/>
              <a:lstStyle/>
              <a:p>
                <a:endParaRPr lang="en-US">
                  <a:solidFill>
                    <a:srgbClr val="000000"/>
                  </a:solidFill>
                </a:endParaRPr>
              </a:p>
            </p:txBody>
          </p:sp>
          <p:sp>
            <p:nvSpPr>
              <p:cNvPr id="25659" name="Freeform 338"/>
              <p:cNvSpPr>
                <a:spLocks/>
              </p:cNvSpPr>
              <p:nvPr/>
            </p:nvSpPr>
            <p:spPr bwMode="auto">
              <a:xfrm>
                <a:off x="10239" y="7866"/>
                <a:ext cx="68" cy="302"/>
              </a:xfrm>
              <a:custGeom>
                <a:avLst/>
                <a:gdLst>
                  <a:gd name="T0" fmla="*/ 68 w 68"/>
                  <a:gd name="T1" fmla="*/ 0 h 302"/>
                  <a:gd name="T2" fmla="*/ 58 w 68"/>
                  <a:gd name="T3" fmla="*/ 18 h 302"/>
                  <a:gd name="T4" fmla="*/ 51 w 68"/>
                  <a:gd name="T5" fmla="*/ 37 h 302"/>
                  <a:gd name="T6" fmla="*/ 42 w 68"/>
                  <a:gd name="T7" fmla="*/ 56 h 302"/>
                  <a:gd name="T8" fmla="*/ 36 w 68"/>
                  <a:gd name="T9" fmla="*/ 74 h 302"/>
                  <a:gd name="T10" fmla="*/ 30 w 68"/>
                  <a:gd name="T11" fmla="*/ 94 h 302"/>
                  <a:gd name="T12" fmla="*/ 24 w 68"/>
                  <a:gd name="T13" fmla="*/ 113 h 302"/>
                  <a:gd name="T14" fmla="*/ 18 w 68"/>
                  <a:gd name="T15" fmla="*/ 133 h 302"/>
                  <a:gd name="T16" fmla="*/ 13 w 68"/>
                  <a:gd name="T17" fmla="*/ 153 h 302"/>
                  <a:gd name="T18" fmla="*/ 10 w 68"/>
                  <a:gd name="T19" fmla="*/ 171 h 302"/>
                  <a:gd name="T20" fmla="*/ 8 w 68"/>
                  <a:gd name="T21" fmla="*/ 187 h 302"/>
                  <a:gd name="T22" fmla="*/ 7 w 68"/>
                  <a:gd name="T23" fmla="*/ 205 h 302"/>
                  <a:gd name="T24" fmla="*/ 7 w 68"/>
                  <a:gd name="T25" fmla="*/ 222 h 302"/>
                  <a:gd name="T26" fmla="*/ 5 w 68"/>
                  <a:gd name="T27" fmla="*/ 241 h 302"/>
                  <a:gd name="T28" fmla="*/ 2 w 68"/>
                  <a:gd name="T29" fmla="*/ 260 h 302"/>
                  <a:gd name="T30" fmla="*/ 0 w 68"/>
                  <a:gd name="T31" fmla="*/ 279 h 302"/>
                  <a:gd name="T32" fmla="*/ 1 w 68"/>
                  <a:gd name="T33" fmla="*/ 299 h 302"/>
                  <a:gd name="T34" fmla="*/ 4 w 68"/>
                  <a:gd name="T35" fmla="*/ 302 h 302"/>
                  <a:gd name="T36" fmla="*/ 7 w 68"/>
                  <a:gd name="T37" fmla="*/ 301 h 302"/>
                  <a:gd name="T38" fmla="*/ 11 w 68"/>
                  <a:gd name="T39" fmla="*/ 298 h 302"/>
                  <a:gd name="T40" fmla="*/ 12 w 68"/>
                  <a:gd name="T41" fmla="*/ 294 h 302"/>
                  <a:gd name="T42" fmla="*/ 17 w 68"/>
                  <a:gd name="T43" fmla="*/ 260 h 302"/>
                  <a:gd name="T44" fmla="*/ 18 w 68"/>
                  <a:gd name="T45" fmla="*/ 226 h 302"/>
                  <a:gd name="T46" fmla="*/ 19 w 68"/>
                  <a:gd name="T47" fmla="*/ 193 h 302"/>
                  <a:gd name="T48" fmla="*/ 21 w 68"/>
                  <a:gd name="T49" fmla="*/ 159 h 302"/>
                  <a:gd name="T50" fmla="*/ 23 w 68"/>
                  <a:gd name="T51" fmla="*/ 139 h 302"/>
                  <a:gd name="T52" fmla="*/ 27 w 68"/>
                  <a:gd name="T53" fmla="*/ 118 h 302"/>
                  <a:gd name="T54" fmla="*/ 32 w 68"/>
                  <a:gd name="T55" fmla="*/ 98 h 302"/>
                  <a:gd name="T56" fmla="*/ 36 w 68"/>
                  <a:gd name="T57" fmla="*/ 77 h 302"/>
                  <a:gd name="T58" fmla="*/ 42 w 68"/>
                  <a:gd name="T59" fmla="*/ 58 h 302"/>
                  <a:gd name="T60" fmla="*/ 51 w 68"/>
                  <a:gd name="T61" fmla="*/ 38 h 302"/>
                  <a:gd name="T62" fmla="*/ 58 w 68"/>
                  <a:gd name="T63" fmla="*/ 19 h 302"/>
                  <a:gd name="T64" fmla="*/ 68 w 68"/>
                  <a:gd name="T65" fmla="*/ 0 h 302"/>
                  <a:gd name="T66" fmla="*/ 68 w 68"/>
                  <a:gd name="T67" fmla="*/ 0 h 302"/>
                  <a:gd name="T68" fmla="*/ 68 w 68"/>
                  <a:gd name="T69" fmla="*/ 0 h 302"/>
                  <a:gd name="T70" fmla="*/ 68 w 68"/>
                  <a:gd name="T71" fmla="*/ 0 h 302"/>
                  <a:gd name="T72" fmla="*/ 68 w 68"/>
                  <a:gd name="T73" fmla="*/ 0 h 302"/>
                  <a:gd name="T74" fmla="*/ 68 w 68"/>
                  <a:gd name="T75" fmla="*/ 0 h 3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302"/>
                  <a:gd name="T116" fmla="*/ 68 w 68"/>
                  <a:gd name="T117" fmla="*/ 302 h 3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302">
                    <a:moveTo>
                      <a:pt x="68" y="0"/>
                    </a:moveTo>
                    <a:lnTo>
                      <a:pt x="58" y="18"/>
                    </a:lnTo>
                    <a:lnTo>
                      <a:pt x="51" y="37"/>
                    </a:lnTo>
                    <a:lnTo>
                      <a:pt x="42" y="56"/>
                    </a:lnTo>
                    <a:lnTo>
                      <a:pt x="36" y="74"/>
                    </a:lnTo>
                    <a:lnTo>
                      <a:pt x="30" y="94"/>
                    </a:lnTo>
                    <a:lnTo>
                      <a:pt x="24" y="113"/>
                    </a:lnTo>
                    <a:lnTo>
                      <a:pt x="18" y="133"/>
                    </a:lnTo>
                    <a:lnTo>
                      <a:pt x="13" y="153"/>
                    </a:lnTo>
                    <a:lnTo>
                      <a:pt x="10" y="171"/>
                    </a:lnTo>
                    <a:lnTo>
                      <a:pt x="8" y="187"/>
                    </a:lnTo>
                    <a:lnTo>
                      <a:pt x="7" y="205"/>
                    </a:lnTo>
                    <a:lnTo>
                      <a:pt x="7" y="222"/>
                    </a:lnTo>
                    <a:lnTo>
                      <a:pt x="5" y="241"/>
                    </a:lnTo>
                    <a:lnTo>
                      <a:pt x="2" y="260"/>
                    </a:lnTo>
                    <a:lnTo>
                      <a:pt x="0" y="279"/>
                    </a:lnTo>
                    <a:lnTo>
                      <a:pt x="1" y="299"/>
                    </a:lnTo>
                    <a:lnTo>
                      <a:pt x="4" y="302"/>
                    </a:lnTo>
                    <a:lnTo>
                      <a:pt x="7" y="301"/>
                    </a:lnTo>
                    <a:lnTo>
                      <a:pt x="11" y="298"/>
                    </a:lnTo>
                    <a:lnTo>
                      <a:pt x="12" y="294"/>
                    </a:lnTo>
                    <a:lnTo>
                      <a:pt x="17" y="260"/>
                    </a:lnTo>
                    <a:lnTo>
                      <a:pt x="18" y="226"/>
                    </a:lnTo>
                    <a:lnTo>
                      <a:pt x="19" y="193"/>
                    </a:lnTo>
                    <a:lnTo>
                      <a:pt x="21" y="159"/>
                    </a:lnTo>
                    <a:lnTo>
                      <a:pt x="23" y="139"/>
                    </a:lnTo>
                    <a:lnTo>
                      <a:pt x="27" y="118"/>
                    </a:lnTo>
                    <a:lnTo>
                      <a:pt x="32" y="98"/>
                    </a:lnTo>
                    <a:lnTo>
                      <a:pt x="36" y="77"/>
                    </a:lnTo>
                    <a:lnTo>
                      <a:pt x="42" y="58"/>
                    </a:lnTo>
                    <a:lnTo>
                      <a:pt x="51" y="38"/>
                    </a:lnTo>
                    <a:lnTo>
                      <a:pt x="58" y="19"/>
                    </a:lnTo>
                    <a:lnTo>
                      <a:pt x="68" y="0"/>
                    </a:lnTo>
                    <a:close/>
                  </a:path>
                </a:pathLst>
              </a:custGeom>
              <a:solidFill>
                <a:srgbClr val="000000"/>
              </a:solidFill>
              <a:ln w="9525">
                <a:noFill/>
                <a:round/>
                <a:headEnd/>
                <a:tailEnd/>
              </a:ln>
            </p:spPr>
            <p:txBody>
              <a:bodyPr/>
              <a:lstStyle/>
              <a:p>
                <a:endParaRPr lang="en-US">
                  <a:solidFill>
                    <a:srgbClr val="000000"/>
                  </a:solidFill>
                </a:endParaRPr>
              </a:p>
            </p:txBody>
          </p:sp>
          <p:sp>
            <p:nvSpPr>
              <p:cNvPr id="25660" name="Freeform 339"/>
              <p:cNvSpPr>
                <a:spLocks/>
              </p:cNvSpPr>
              <p:nvPr/>
            </p:nvSpPr>
            <p:spPr bwMode="auto">
              <a:xfrm>
                <a:off x="10302" y="7466"/>
                <a:ext cx="68" cy="369"/>
              </a:xfrm>
              <a:custGeom>
                <a:avLst/>
                <a:gdLst>
                  <a:gd name="T0" fmla="*/ 25 w 68"/>
                  <a:gd name="T1" fmla="*/ 369 h 369"/>
                  <a:gd name="T2" fmla="*/ 35 w 68"/>
                  <a:gd name="T3" fmla="*/ 351 h 369"/>
                  <a:gd name="T4" fmla="*/ 44 w 68"/>
                  <a:gd name="T5" fmla="*/ 333 h 369"/>
                  <a:gd name="T6" fmla="*/ 50 w 68"/>
                  <a:gd name="T7" fmla="*/ 313 h 369"/>
                  <a:gd name="T8" fmla="*/ 51 w 68"/>
                  <a:gd name="T9" fmla="*/ 294 h 369"/>
                  <a:gd name="T10" fmla="*/ 46 w 68"/>
                  <a:gd name="T11" fmla="*/ 272 h 369"/>
                  <a:gd name="T12" fmla="*/ 37 w 68"/>
                  <a:gd name="T13" fmla="*/ 252 h 369"/>
                  <a:gd name="T14" fmla="*/ 27 w 68"/>
                  <a:gd name="T15" fmla="*/ 231 h 369"/>
                  <a:gd name="T16" fmla="*/ 21 w 68"/>
                  <a:gd name="T17" fmla="*/ 210 h 369"/>
                  <a:gd name="T18" fmla="*/ 21 w 68"/>
                  <a:gd name="T19" fmla="*/ 185 h 369"/>
                  <a:gd name="T20" fmla="*/ 25 w 68"/>
                  <a:gd name="T21" fmla="*/ 160 h 369"/>
                  <a:gd name="T22" fmla="*/ 29 w 68"/>
                  <a:gd name="T23" fmla="*/ 135 h 369"/>
                  <a:gd name="T24" fmla="*/ 33 w 68"/>
                  <a:gd name="T25" fmla="*/ 111 h 369"/>
                  <a:gd name="T26" fmla="*/ 38 w 68"/>
                  <a:gd name="T27" fmla="*/ 82 h 369"/>
                  <a:gd name="T28" fmla="*/ 46 w 68"/>
                  <a:gd name="T29" fmla="*/ 54 h 369"/>
                  <a:gd name="T30" fmla="*/ 56 w 68"/>
                  <a:gd name="T31" fmla="*/ 26 h 369"/>
                  <a:gd name="T32" fmla="*/ 68 w 68"/>
                  <a:gd name="T33" fmla="*/ 1 h 369"/>
                  <a:gd name="T34" fmla="*/ 68 w 68"/>
                  <a:gd name="T35" fmla="*/ 0 h 369"/>
                  <a:gd name="T36" fmla="*/ 67 w 68"/>
                  <a:gd name="T37" fmla="*/ 0 h 369"/>
                  <a:gd name="T38" fmla="*/ 66 w 68"/>
                  <a:gd name="T39" fmla="*/ 0 h 369"/>
                  <a:gd name="T40" fmla="*/ 66 w 68"/>
                  <a:gd name="T41" fmla="*/ 1 h 369"/>
                  <a:gd name="T42" fmla="*/ 55 w 68"/>
                  <a:gd name="T43" fmla="*/ 23 h 369"/>
                  <a:gd name="T44" fmla="*/ 45 w 68"/>
                  <a:gd name="T45" fmla="*/ 46 h 369"/>
                  <a:gd name="T46" fmla="*/ 37 w 68"/>
                  <a:gd name="T47" fmla="*/ 70 h 369"/>
                  <a:gd name="T48" fmla="*/ 29 w 68"/>
                  <a:gd name="T49" fmla="*/ 93 h 369"/>
                  <a:gd name="T50" fmla="*/ 23 w 68"/>
                  <a:gd name="T51" fmla="*/ 117 h 369"/>
                  <a:gd name="T52" fmla="*/ 17 w 68"/>
                  <a:gd name="T53" fmla="*/ 141 h 369"/>
                  <a:gd name="T54" fmla="*/ 12 w 68"/>
                  <a:gd name="T55" fmla="*/ 165 h 369"/>
                  <a:gd name="T56" fmla="*/ 6 w 68"/>
                  <a:gd name="T57" fmla="*/ 189 h 369"/>
                  <a:gd name="T58" fmla="*/ 1 w 68"/>
                  <a:gd name="T59" fmla="*/ 211 h 369"/>
                  <a:gd name="T60" fmla="*/ 0 w 68"/>
                  <a:gd name="T61" fmla="*/ 231 h 369"/>
                  <a:gd name="T62" fmla="*/ 1 w 68"/>
                  <a:gd name="T63" fmla="*/ 252 h 369"/>
                  <a:gd name="T64" fmla="*/ 9 w 68"/>
                  <a:gd name="T65" fmla="*/ 273 h 369"/>
                  <a:gd name="T66" fmla="*/ 17 w 68"/>
                  <a:gd name="T67" fmla="*/ 296 h 369"/>
                  <a:gd name="T68" fmla="*/ 23 w 68"/>
                  <a:gd name="T69" fmla="*/ 321 h 369"/>
                  <a:gd name="T70" fmla="*/ 26 w 68"/>
                  <a:gd name="T71" fmla="*/ 344 h 369"/>
                  <a:gd name="T72" fmla="*/ 23 w 68"/>
                  <a:gd name="T73" fmla="*/ 369 h 369"/>
                  <a:gd name="T74" fmla="*/ 23 w 68"/>
                  <a:gd name="T75" fmla="*/ 369 h 369"/>
                  <a:gd name="T76" fmla="*/ 25 w 68"/>
                  <a:gd name="T77" fmla="*/ 369 h 369"/>
                  <a:gd name="T78" fmla="*/ 25 w 68"/>
                  <a:gd name="T79" fmla="*/ 369 h 369"/>
                  <a:gd name="T80" fmla="*/ 25 w 68"/>
                  <a:gd name="T81" fmla="*/ 369 h 369"/>
                  <a:gd name="T82" fmla="*/ 25 w 68"/>
                  <a:gd name="T83" fmla="*/ 369 h 3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369"/>
                  <a:gd name="T128" fmla="*/ 68 w 68"/>
                  <a:gd name="T129" fmla="*/ 369 h 3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369">
                    <a:moveTo>
                      <a:pt x="25" y="369"/>
                    </a:moveTo>
                    <a:lnTo>
                      <a:pt x="35" y="351"/>
                    </a:lnTo>
                    <a:lnTo>
                      <a:pt x="44" y="333"/>
                    </a:lnTo>
                    <a:lnTo>
                      <a:pt x="50" y="313"/>
                    </a:lnTo>
                    <a:lnTo>
                      <a:pt x="51" y="294"/>
                    </a:lnTo>
                    <a:lnTo>
                      <a:pt x="46" y="272"/>
                    </a:lnTo>
                    <a:lnTo>
                      <a:pt x="37" y="252"/>
                    </a:lnTo>
                    <a:lnTo>
                      <a:pt x="27" y="231"/>
                    </a:lnTo>
                    <a:lnTo>
                      <a:pt x="21" y="210"/>
                    </a:lnTo>
                    <a:lnTo>
                      <a:pt x="21" y="185"/>
                    </a:lnTo>
                    <a:lnTo>
                      <a:pt x="25" y="160"/>
                    </a:lnTo>
                    <a:lnTo>
                      <a:pt x="29" y="135"/>
                    </a:lnTo>
                    <a:lnTo>
                      <a:pt x="33" y="111"/>
                    </a:lnTo>
                    <a:lnTo>
                      <a:pt x="38" y="82"/>
                    </a:lnTo>
                    <a:lnTo>
                      <a:pt x="46" y="54"/>
                    </a:lnTo>
                    <a:lnTo>
                      <a:pt x="56" y="26"/>
                    </a:lnTo>
                    <a:lnTo>
                      <a:pt x="68" y="1"/>
                    </a:lnTo>
                    <a:lnTo>
                      <a:pt x="68" y="0"/>
                    </a:lnTo>
                    <a:lnTo>
                      <a:pt x="67" y="0"/>
                    </a:lnTo>
                    <a:lnTo>
                      <a:pt x="66" y="0"/>
                    </a:lnTo>
                    <a:lnTo>
                      <a:pt x="66" y="1"/>
                    </a:lnTo>
                    <a:lnTo>
                      <a:pt x="55" y="23"/>
                    </a:lnTo>
                    <a:lnTo>
                      <a:pt x="45" y="46"/>
                    </a:lnTo>
                    <a:lnTo>
                      <a:pt x="37" y="70"/>
                    </a:lnTo>
                    <a:lnTo>
                      <a:pt x="29" y="93"/>
                    </a:lnTo>
                    <a:lnTo>
                      <a:pt x="23" y="117"/>
                    </a:lnTo>
                    <a:lnTo>
                      <a:pt x="17" y="141"/>
                    </a:lnTo>
                    <a:lnTo>
                      <a:pt x="12" y="165"/>
                    </a:lnTo>
                    <a:lnTo>
                      <a:pt x="6" y="189"/>
                    </a:lnTo>
                    <a:lnTo>
                      <a:pt x="1" y="211"/>
                    </a:lnTo>
                    <a:lnTo>
                      <a:pt x="0" y="231"/>
                    </a:lnTo>
                    <a:lnTo>
                      <a:pt x="1" y="252"/>
                    </a:lnTo>
                    <a:lnTo>
                      <a:pt x="9" y="273"/>
                    </a:lnTo>
                    <a:lnTo>
                      <a:pt x="17" y="296"/>
                    </a:lnTo>
                    <a:lnTo>
                      <a:pt x="23" y="321"/>
                    </a:lnTo>
                    <a:lnTo>
                      <a:pt x="26" y="344"/>
                    </a:lnTo>
                    <a:lnTo>
                      <a:pt x="23" y="369"/>
                    </a:lnTo>
                    <a:lnTo>
                      <a:pt x="25" y="369"/>
                    </a:lnTo>
                    <a:close/>
                  </a:path>
                </a:pathLst>
              </a:custGeom>
              <a:solidFill>
                <a:srgbClr val="000000"/>
              </a:solidFill>
              <a:ln w="9525">
                <a:noFill/>
                <a:round/>
                <a:headEnd/>
                <a:tailEnd/>
              </a:ln>
            </p:spPr>
            <p:txBody>
              <a:bodyPr/>
              <a:lstStyle/>
              <a:p>
                <a:endParaRPr lang="en-US">
                  <a:solidFill>
                    <a:srgbClr val="000000"/>
                  </a:solidFill>
                </a:endParaRPr>
              </a:p>
            </p:txBody>
          </p:sp>
          <p:sp>
            <p:nvSpPr>
              <p:cNvPr id="25661" name="Freeform 340"/>
              <p:cNvSpPr>
                <a:spLocks/>
              </p:cNvSpPr>
              <p:nvPr/>
            </p:nvSpPr>
            <p:spPr bwMode="auto">
              <a:xfrm>
                <a:off x="8870" y="6702"/>
                <a:ext cx="582" cy="454"/>
              </a:xfrm>
              <a:custGeom>
                <a:avLst/>
                <a:gdLst>
                  <a:gd name="T0" fmla="*/ 20 w 582"/>
                  <a:gd name="T1" fmla="*/ 16 h 454"/>
                  <a:gd name="T2" fmla="*/ 60 w 582"/>
                  <a:gd name="T3" fmla="*/ 42 h 454"/>
                  <a:gd name="T4" fmla="*/ 100 w 582"/>
                  <a:gd name="T5" fmla="*/ 68 h 454"/>
                  <a:gd name="T6" fmla="*/ 138 w 582"/>
                  <a:gd name="T7" fmla="*/ 95 h 454"/>
                  <a:gd name="T8" fmla="*/ 177 w 582"/>
                  <a:gd name="T9" fmla="*/ 125 h 454"/>
                  <a:gd name="T10" fmla="*/ 215 w 582"/>
                  <a:gd name="T11" fmla="*/ 158 h 454"/>
                  <a:gd name="T12" fmla="*/ 251 w 582"/>
                  <a:gd name="T13" fmla="*/ 193 h 454"/>
                  <a:gd name="T14" fmla="*/ 286 w 582"/>
                  <a:gd name="T15" fmla="*/ 228 h 454"/>
                  <a:gd name="T16" fmla="*/ 319 w 582"/>
                  <a:gd name="T17" fmla="*/ 262 h 454"/>
                  <a:gd name="T18" fmla="*/ 352 w 582"/>
                  <a:gd name="T19" fmla="*/ 295 h 454"/>
                  <a:gd name="T20" fmla="*/ 383 w 582"/>
                  <a:gd name="T21" fmla="*/ 329 h 454"/>
                  <a:gd name="T22" fmla="*/ 415 w 582"/>
                  <a:gd name="T23" fmla="*/ 363 h 454"/>
                  <a:gd name="T24" fmla="*/ 437 w 582"/>
                  <a:gd name="T25" fmla="*/ 386 h 454"/>
                  <a:gd name="T26" fmla="*/ 448 w 582"/>
                  <a:gd name="T27" fmla="*/ 398 h 454"/>
                  <a:gd name="T28" fmla="*/ 462 w 582"/>
                  <a:gd name="T29" fmla="*/ 410 h 454"/>
                  <a:gd name="T30" fmla="*/ 476 w 582"/>
                  <a:gd name="T31" fmla="*/ 421 h 454"/>
                  <a:gd name="T32" fmla="*/ 496 w 582"/>
                  <a:gd name="T33" fmla="*/ 431 h 454"/>
                  <a:gd name="T34" fmla="*/ 519 w 582"/>
                  <a:gd name="T35" fmla="*/ 439 h 454"/>
                  <a:gd name="T36" fmla="*/ 545 w 582"/>
                  <a:gd name="T37" fmla="*/ 445 h 454"/>
                  <a:gd name="T38" fmla="*/ 569 w 582"/>
                  <a:gd name="T39" fmla="*/ 451 h 454"/>
                  <a:gd name="T40" fmla="*/ 582 w 582"/>
                  <a:gd name="T41" fmla="*/ 454 h 454"/>
                  <a:gd name="T42" fmla="*/ 582 w 582"/>
                  <a:gd name="T43" fmla="*/ 452 h 454"/>
                  <a:gd name="T44" fmla="*/ 570 w 582"/>
                  <a:gd name="T45" fmla="*/ 448 h 454"/>
                  <a:gd name="T46" fmla="*/ 545 w 582"/>
                  <a:gd name="T47" fmla="*/ 440 h 454"/>
                  <a:gd name="T48" fmla="*/ 519 w 582"/>
                  <a:gd name="T49" fmla="*/ 430 h 454"/>
                  <a:gd name="T50" fmla="*/ 498 w 582"/>
                  <a:gd name="T51" fmla="*/ 416 h 454"/>
                  <a:gd name="T52" fmla="*/ 486 w 582"/>
                  <a:gd name="T53" fmla="*/ 400 h 454"/>
                  <a:gd name="T54" fmla="*/ 479 w 582"/>
                  <a:gd name="T55" fmla="*/ 385 h 454"/>
                  <a:gd name="T56" fmla="*/ 468 w 582"/>
                  <a:gd name="T57" fmla="*/ 367 h 454"/>
                  <a:gd name="T58" fmla="*/ 452 w 582"/>
                  <a:gd name="T59" fmla="*/ 347 h 454"/>
                  <a:gd name="T60" fmla="*/ 429 w 582"/>
                  <a:gd name="T61" fmla="*/ 320 h 454"/>
                  <a:gd name="T62" fmla="*/ 400 w 582"/>
                  <a:gd name="T63" fmla="*/ 286 h 454"/>
                  <a:gd name="T64" fmla="*/ 368 w 582"/>
                  <a:gd name="T65" fmla="*/ 254 h 454"/>
                  <a:gd name="T66" fmla="*/ 336 w 582"/>
                  <a:gd name="T67" fmla="*/ 224 h 454"/>
                  <a:gd name="T68" fmla="*/ 302 w 582"/>
                  <a:gd name="T69" fmla="*/ 193 h 454"/>
                  <a:gd name="T70" fmla="*/ 266 w 582"/>
                  <a:gd name="T71" fmla="*/ 162 h 454"/>
                  <a:gd name="T72" fmla="*/ 229 w 582"/>
                  <a:gd name="T73" fmla="*/ 133 h 454"/>
                  <a:gd name="T74" fmla="*/ 190 w 582"/>
                  <a:gd name="T75" fmla="*/ 106 h 454"/>
                  <a:gd name="T76" fmla="*/ 150 w 582"/>
                  <a:gd name="T77" fmla="*/ 79 h 454"/>
                  <a:gd name="T78" fmla="*/ 109 w 582"/>
                  <a:gd name="T79" fmla="*/ 57 h 454"/>
                  <a:gd name="T80" fmla="*/ 65 w 582"/>
                  <a:gd name="T81" fmla="*/ 35 h 454"/>
                  <a:gd name="T82" fmla="*/ 22 w 582"/>
                  <a:gd name="T83" fmla="*/ 13 h 454"/>
                  <a:gd name="T84" fmla="*/ 1 w 582"/>
                  <a:gd name="T85" fmla="*/ 0 h 454"/>
                  <a:gd name="T86" fmla="*/ 0 w 582"/>
                  <a:gd name="T87" fmla="*/ 1 h 454"/>
                  <a:gd name="T88" fmla="*/ 0 w 582"/>
                  <a:gd name="T89" fmla="*/ 2 h 4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2"/>
                  <a:gd name="T136" fmla="*/ 0 h 454"/>
                  <a:gd name="T137" fmla="*/ 582 w 582"/>
                  <a:gd name="T138" fmla="*/ 454 h 4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2" h="454">
                    <a:moveTo>
                      <a:pt x="0" y="2"/>
                    </a:moveTo>
                    <a:lnTo>
                      <a:pt x="20" y="16"/>
                    </a:lnTo>
                    <a:lnTo>
                      <a:pt x="40" y="29"/>
                    </a:lnTo>
                    <a:lnTo>
                      <a:pt x="60" y="42"/>
                    </a:lnTo>
                    <a:lnTo>
                      <a:pt x="79" y="55"/>
                    </a:lnTo>
                    <a:lnTo>
                      <a:pt x="100" y="68"/>
                    </a:lnTo>
                    <a:lnTo>
                      <a:pt x="120" y="81"/>
                    </a:lnTo>
                    <a:lnTo>
                      <a:pt x="138" y="95"/>
                    </a:lnTo>
                    <a:lnTo>
                      <a:pt x="157" y="109"/>
                    </a:lnTo>
                    <a:lnTo>
                      <a:pt x="177" y="125"/>
                    </a:lnTo>
                    <a:lnTo>
                      <a:pt x="196" y="142"/>
                    </a:lnTo>
                    <a:lnTo>
                      <a:pt x="215" y="158"/>
                    </a:lnTo>
                    <a:lnTo>
                      <a:pt x="233" y="176"/>
                    </a:lnTo>
                    <a:lnTo>
                      <a:pt x="251" y="193"/>
                    </a:lnTo>
                    <a:lnTo>
                      <a:pt x="268" y="210"/>
                    </a:lnTo>
                    <a:lnTo>
                      <a:pt x="286" y="228"/>
                    </a:lnTo>
                    <a:lnTo>
                      <a:pt x="303" y="245"/>
                    </a:lnTo>
                    <a:lnTo>
                      <a:pt x="319" y="262"/>
                    </a:lnTo>
                    <a:lnTo>
                      <a:pt x="336" y="279"/>
                    </a:lnTo>
                    <a:lnTo>
                      <a:pt x="352" y="295"/>
                    </a:lnTo>
                    <a:lnTo>
                      <a:pt x="368" y="312"/>
                    </a:lnTo>
                    <a:lnTo>
                      <a:pt x="383" y="329"/>
                    </a:lnTo>
                    <a:lnTo>
                      <a:pt x="398" y="346"/>
                    </a:lnTo>
                    <a:lnTo>
                      <a:pt x="415" y="363"/>
                    </a:lnTo>
                    <a:lnTo>
                      <a:pt x="431" y="379"/>
                    </a:lnTo>
                    <a:lnTo>
                      <a:pt x="437" y="386"/>
                    </a:lnTo>
                    <a:lnTo>
                      <a:pt x="442" y="392"/>
                    </a:lnTo>
                    <a:lnTo>
                      <a:pt x="448" y="398"/>
                    </a:lnTo>
                    <a:lnTo>
                      <a:pt x="456" y="404"/>
                    </a:lnTo>
                    <a:lnTo>
                      <a:pt x="462" y="410"/>
                    </a:lnTo>
                    <a:lnTo>
                      <a:pt x="469" y="416"/>
                    </a:lnTo>
                    <a:lnTo>
                      <a:pt x="476" y="421"/>
                    </a:lnTo>
                    <a:lnTo>
                      <a:pt x="485" y="426"/>
                    </a:lnTo>
                    <a:lnTo>
                      <a:pt x="496" y="431"/>
                    </a:lnTo>
                    <a:lnTo>
                      <a:pt x="507" y="435"/>
                    </a:lnTo>
                    <a:lnTo>
                      <a:pt x="519" y="439"/>
                    </a:lnTo>
                    <a:lnTo>
                      <a:pt x="531" y="442"/>
                    </a:lnTo>
                    <a:lnTo>
                      <a:pt x="545" y="445"/>
                    </a:lnTo>
                    <a:lnTo>
                      <a:pt x="557" y="448"/>
                    </a:lnTo>
                    <a:lnTo>
                      <a:pt x="569" y="451"/>
                    </a:lnTo>
                    <a:lnTo>
                      <a:pt x="581" y="454"/>
                    </a:lnTo>
                    <a:lnTo>
                      <a:pt x="582" y="454"/>
                    </a:lnTo>
                    <a:lnTo>
                      <a:pt x="582" y="453"/>
                    </a:lnTo>
                    <a:lnTo>
                      <a:pt x="582" y="452"/>
                    </a:lnTo>
                    <a:lnTo>
                      <a:pt x="570" y="448"/>
                    </a:lnTo>
                    <a:lnTo>
                      <a:pt x="557" y="444"/>
                    </a:lnTo>
                    <a:lnTo>
                      <a:pt x="545" y="440"/>
                    </a:lnTo>
                    <a:lnTo>
                      <a:pt x="531" y="435"/>
                    </a:lnTo>
                    <a:lnTo>
                      <a:pt x="519" y="430"/>
                    </a:lnTo>
                    <a:lnTo>
                      <a:pt x="508" y="424"/>
                    </a:lnTo>
                    <a:lnTo>
                      <a:pt x="498" y="416"/>
                    </a:lnTo>
                    <a:lnTo>
                      <a:pt x="490" y="407"/>
                    </a:lnTo>
                    <a:lnTo>
                      <a:pt x="486" y="400"/>
                    </a:lnTo>
                    <a:lnTo>
                      <a:pt x="482" y="393"/>
                    </a:lnTo>
                    <a:lnTo>
                      <a:pt x="479" y="385"/>
                    </a:lnTo>
                    <a:lnTo>
                      <a:pt x="475" y="377"/>
                    </a:lnTo>
                    <a:lnTo>
                      <a:pt x="468" y="367"/>
                    </a:lnTo>
                    <a:lnTo>
                      <a:pt x="461" y="357"/>
                    </a:lnTo>
                    <a:lnTo>
                      <a:pt x="452" y="347"/>
                    </a:lnTo>
                    <a:lnTo>
                      <a:pt x="443" y="336"/>
                    </a:lnTo>
                    <a:lnTo>
                      <a:pt x="429" y="320"/>
                    </a:lnTo>
                    <a:lnTo>
                      <a:pt x="414" y="303"/>
                    </a:lnTo>
                    <a:lnTo>
                      <a:pt x="400" y="286"/>
                    </a:lnTo>
                    <a:lnTo>
                      <a:pt x="384" y="271"/>
                    </a:lnTo>
                    <a:lnTo>
                      <a:pt x="368" y="254"/>
                    </a:lnTo>
                    <a:lnTo>
                      <a:pt x="352" y="239"/>
                    </a:lnTo>
                    <a:lnTo>
                      <a:pt x="336" y="224"/>
                    </a:lnTo>
                    <a:lnTo>
                      <a:pt x="319" y="208"/>
                    </a:lnTo>
                    <a:lnTo>
                      <a:pt x="302" y="193"/>
                    </a:lnTo>
                    <a:lnTo>
                      <a:pt x="284" y="178"/>
                    </a:lnTo>
                    <a:lnTo>
                      <a:pt x="266" y="162"/>
                    </a:lnTo>
                    <a:lnTo>
                      <a:pt x="247" y="148"/>
                    </a:lnTo>
                    <a:lnTo>
                      <a:pt x="229" y="133"/>
                    </a:lnTo>
                    <a:lnTo>
                      <a:pt x="210" y="119"/>
                    </a:lnTo>
                    <a:lnTo>
                      <a:pt x="190" y="106"/>
                    </a:lnTo>
                    <a:lnTo>
                      <a:pt x="171" y="92"/>
                    </a:lnTo>
                    <a:lnTo>
                      <a:pt x="150" y="79"/>
                    </a:lnTo>
                    <a:lnTo>
                      <a:pt x="129" y="68"/>
                    </a:lnTo>
                    <a:lnTo>
                      <a:pt x="109" y="57"/>
                    </a:lnTo>
                    <a:lnTo>
                      <a:pt x="87" y="45"/>
                    </a:lnTo>
                    <a:lnTo>
                      <a:pt x="65" y="35"/>
                    </a:lnTo>
                    <a:lnTo>
                      <a:pt x="44" y="24"/>
                    </a:lnTo>
                    <a:lnTo>
                      <a:pt x="22" y="13"/>
                    </a:lnTo>
                    <a:lnTo>
                      <a:pt x="1" y="0"/>
                    </a:lnTo>
                    <a:lnTo>
                      <a:pt x="1" y="1"/>
                    </a:lnTo>
                    <a:lnTo>
                      <a:pt x="0" y="1"/>
                    </a:lnTo>
                    <a:lnTo>
                      <a:pt x="0" y="2"/>
                    </a:lnTo>
                    <a:close/>
                  </a:path>
                </a:pathLst>
              </a:custGeom>
              <a:solidFill>
                <a:srgbClr val="000000"/>
              </a:solidFill>
              <a:ln w="9525">
                <a:noFill/>
                <a:round/>
                <a:headEnd/>
                <a:tailEnd/>
              </a:ln>
            </p:spPr>
            <p:txBody>
              <a:bodyPr/>
              <a:lstStyle/>
              <a:p>
                <a:endParaRPr lang="en-US">
                  <a:solidFill>
                    <a:srgbClr val="000000"/>
                  </a:solidFill>
                </a:endParaRPr>
              </a:p>
            </p:txBody>
          </p:sp>
          <p:sp>
            <p:nvSpPr>
              <p:cNvPr id="25662" name="Freeform 341"/>
              <p:cNvSpPr>
                <a:spLocks/>
              </p:cNvSpPr>
              <p:nvPr/>
            </p:nvSpPr>
            <p:spPr bwMode="auto">
              <a:xfrm>
                <a:off x="8825" y="7074"/>
                <a:ext cx="145" cy="409"/>
              </a:xfrm>
              <a:custGeom>
                <a:avLst/>
                <a:gdLst>
                  <a:gd name="T0" fmla="*/ 0 w 145"/>
                  <a:gd name="T1" fmla="*/ 1 h 409"/>
                  <a:gd name="T2" fmla="*/ 18 w 145"/>
                  <a:gd name="T3" fmla="*/ 21 h 409"/>
                  <a:gd name="T4" fmla="*/ 36 w 145"/>
                  <a:gd name="T5" fmla="*/ 40 h 409"/>
                  <a:gd name="T6" fmla="*/ 51 w 145"/>
                  <a:gd name="T7" fmla="*/ 62 h 409"/>
                  <a:gd name="T8" fmla="*/ 65 w 145"/>
                  <a:gd name="T9" fmla="*/ 83 h 409"/>
                  <a:gd name="T10" fmla="*/ 77 w 145"/>
                  <a:gd name="T11" fmla="*/ 106 h 409"/>
                  <a:gd name="T12" fmla="*/ 88 w 145"/>
                  <a:gd name="T13" fmla="*/ 128 h 409"/>
                  <a:gd name="T14" fmla="*/ 98 w 145"/>
                  <a:gd name="T15" fmla="*/ 152 h 409"/>
                  <a:gd name="T16" fmla="*/ 106 w 145"/>
                  <a:gd name="T17" fmla="*/ 176 h 409"/>
                  <a:gd name="T18" fmla="*/ 121 w 145"/>
                  <a:gd name="T19" fmla="*/ 233 h 409"/>
                  <a:gd name="T20" fmla="*/ 127 w 145"/>
                  <a:gd name="T21" fmla="*/ 290 h 409"/>
                  <a:gd name="T22" fmla="*/ 127 w 145"/>
                  <a:gd name="T23" fmla="*/ 348 h 409"/>
                  <a:gd name="T24" fmla="*/ 126 w 145"/>
                  <a:gd name="T25" fmla="*/ 406 h 409"/>
                  <a:gd name="T26" fmla="*/ 127 w 145"/>
                  <a:gd name="T27" fmla="*/ 409 h 409"/>
                  <a:gd name="T28" fmla="*/ 129 w 145"/>
                  <a:gd name="T29" fmla="*/ 409 h 409"/>
                  <a:gd name="T30" fmla="*/ 132 w 145"/>
                  <a:gd name="T31" fmla="*/ 407 h 409"/>
                  <a:gd name="T32" fmla="*/ 134 w 145"/>
                  <a:gd name="T33" fmla="*/ 404 h 409"/>
                  <a:gd name="T34" fmla="*/ 144 w 145"/>
                  <a:gd name="T35" fmla="*/ 350 h 409"/>
                  <a:gd name="T36" fmla="*/ 145 w 145"/>
                  <a:gd name="T37" fmla="*/ 294 h 409"/>
                  <a:gd name="T38" fmla="*/ 140 w 145"/>
                  <a:gd name="T39" fmla="*/ 241 h 409"/>
                  <a:gd name="T40" fmla="*/ 127 w 145"/>
                  <a:gd name="T41" fmla="*/ 188 h 409"/>
                  <a:gd name="T42" fmla="*/ 106 w 145"/>
                  <a:gd name="T43" fmla="*/ 137 h 409"/>
                  <a:gd name="T44" fmla="*/ 78 w 145"/>
                  <a:gd name="T45" fmla="*/ 88 h 409"/>
                  <a:gd name="T46" fmla="*/ 43 w 145"/>
                  <a:gd name="T47" fmla="*/ 42 h 409"/>
                  <a:gd name="T48" fmla="*/ 0 w 145"/>
                  <a:gd name="T49" fmla="*/ 0 h 409"/>
                  <a:gd name="T50" fmla="*/ 0 w 145"/>
                  <a:gd name="T51" fmla="*/ 0 h 409"/>
                  <a:gd name="T52" fmla="*/ 0 w 145"/>
                  <a:gd name="T53" fmla="*/ 0 h 409"/>
                  <a:gd name="T54" fmla="*/ 0 w 145"/>
                  <a:gd name="T55" fmla="*/ 0 h 409"/>
                  <a:gd name="T56" fmla="*/ 0 w 145"/>
                  <a:gd name="T57" fmla="*/ 1 h 409"/>
                  <a:gd name="T58" fmla="*/ 0 w 145"/>
                  <a:gd name="T59" fmla="*/ 1 h 4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5"/>
                  <a:gd name="T91" fmla="*/ 0 h 409"/>
                  <a:gd name="T92" fmla="*/ 145 w 145"/>
                  <a:gd name="T93" fmla="*/ 409 h 4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5" h="409">
                    <a:moveTo>
                      <a:pt x="0" y="1"/>
                    </a:moveTo>
                    <a:lnTo>
                      <a:pt x="18" y="21"/>
                    </a:lnTo>
                    <a:lnTo>
                      <a:pt x="36" y="40"/>
                    </a:lnTo>
                    <a:lnTo>
                      <a:pt x="51" y="62"/>
                    </a:lnTo>
                    <a:lnTo>
                      <a:pt x="65" y="83"/>
                    </a:lnTo>
                    <a:lnTo>
                      <a:pt x="77" y="106"/>
                    </a:lnTo>
                    <a:lnTo>
                      <a:pt x="88" y="128"/>
                    </a:lnTo>
                    <a:lnTo>
                      <a:pt x="98" y="152"/>
                    </a:lnTo>
                    <a:lnTo>
                      <a:pt x="106" y="176"/>
                    </a:lnTo>
                    <a:lnTo>
                      <a:pt x="121" y="233"/>
                    </a:lnTo>
                    <a:lnTo>
                      <a:pt x="127" y="290"/>
                    </a:lnTo>
                    <a:lnTo>
                      <a:pt x="127" y="348"/>
                    </a:lnTo>
                    <a:lnTo>
                      <a:pt x="126" y="406"/>
                    </a:lnTo>
                    <a:lnTo>
                      <a:pt x="127" y="409"/>
                    </a:lnTo>
                    <a:lnTo>
                      <a:pt x="129" y="409"/>
                    </a:lnTo>
                    <a:lnTo>
                      <a:pt x="132" y="407"/>
                    </a:lnTo>
                    <a:lnTo>
                      <a:pt x="134" y="404"/>
                    </a:lnTo>
                    <a:lnTo>
                      <a:pt x="144" y="350"/>
                    </a:lnTo>
                    <a:lnTo>
                      <a:pt x="145" y="294"/>
                    </a:lnTo>
                    <a:lnTo>
                      <a:pt x="140" y="241"/>
                    </a:lnTo>
                    <a:lnTo>
                      <a:pt x="127" y="188"/>
                    </a:lnTo>
                    <a:lnTo>
                      <a:pt x="106" y="137"/>
                    </a:lnTo>
                    <a:lnTo>
                      <a:pt x="78" y="88"/>
                    </a:lnTo>
                    <a:lnTo>
                      <a:pt x="43" y="42"/>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663" name="Freeform 342"/>
              <p:cNvSpPr>
                <a:spLocks/>
              </p:cNvSpPr>
              <p:nvPr/>
            </p:nvSpPr>
            <p:spPr bwMode="auto">
              <a:xfrm>
                <a:off x="9149" y="7451"/>
                <a:ext cx="117" cy="306"/>
              </a:xfrm>
              <a:custGeom>
                <a:avLst/>
                <a:gdLst>
                  <a:gd name="T0" fmla="*/ 117 w 117"/>
                  <a:gd name="T1" fmla="*/ 0 h 306"/>
                  <a:gd name="T2" fmla="*/ 101 w 117"/>
                  <a:gd name="T3" fmla="*/ 20 h 306"/>
                  <a:gd name="T4" fmla="*/ 84 w 117"/>
                  <a:gd name="T5" fmla="*/ 38 h 306"/>
                  <a:gd name="T6" fmla="*/ 68 w 117"/>
                  <a:gd name="T7" fmla="*/ 57 h 306"/>
                  <a:gd name="T8" fmla="*/ 51 w 117"/>
                  <a:gd name="T9" fmla="*/ 76 h 306"/>
                  <a:gd name="T10" fmla="*/ 35 w 117"/>
                  <a:gd name="T11" fmla="*/ 96 h 306"/>
                  <a:gd name="T12" fmla="*/ 22 w 117"/>
                  <a:gd name="T13" fmla="*/ 116 h 306"/>
                  <a:gd name="T14" fmla="*/ 11 w 117"/>
                  <a:gd name="T15" fmla="*/ 139 h 306"/>
                  <a:gd name="T16" fmla="*/ 4 w 117"/>
                  <a:gd name="T17" fmla="*/ 161 h 306"/>
                  <a:gd name="T18" fmla="*/ 0 w 117"/>
                  <a:gd name="T19" fmla="*/ 184 h 306"/>
                  <a:gd name="T20" fmla="*/ 1 w 117"/>
                  <a:gd name="T21" fmla="*/ 205 h 306"/>
                  <a:gd name="T22" fmla="*/ 6 w 117"/>
                  <a:gd name="T23" fmla="*/ 227 h 306"/>
                  <a:gd name="T24" fmla="*/ 16 w 117"/>
                  <a:gd name="T25" fmla="*/ 247 h 306"/>
                  <a:gd name="T26" fmla="*/ 29 w 117"/>
                  <a:gd name="T27" fmla="*/ 267 h 306"/>
                  <a:gd name="T28" fmla="*/ 46 w 117"/>
                  <a:gd name="T29" fmla="*/ 283 h 306"/>
                  <a:gd name="T30" fmla="*/ 67 w 117"/>
                  <a:gd name="T31" fmla="*/ 297 h 306"/>
                  <a:gd name="T32" fmla="*/ 93 w 117"/>
                  <a:gd name="T33" fmla="*/ 306 h 306"/>
                  <a:gd name="T34" fmla="*/ 100 w 117"/>
                  <a:gd name="T35" fmla="*/ 305 h 306"/>
                  <a:gd name="T36" fmla="*/ 106 w 117"/>
                  <a:gd name="T37" fmla="*/ 300 h 306"/>
                  <a:gd name="T38" fmla="*/ 110 w 117"/>
                  <a:gd name="T39" fmla="*/ 294 h 306"/>
                  <a:gd name="T40" fmla="*/ 108 w 117"/>
                  <a:gd name="T41" fmla="*/ 287 h 306"/>
                  <a:gd name="T42" fmla="*/ 96 w 117"/>
                  <a:gd name="T43" fmla="*/ 272 h 306"/>
                  <a:gd name="T44" fmla="*/ 83 w 117"/>
                  <a:gd name="T45" fmla="*/ 257 h 306"/>
                  <a:gd name="T46" fmla="*/ 70 w 117"/>
                  <a:gd name="T47" fmla="*/ 241 h 306"/>
                  <a:gd name="T48" fmla="*/ 57 w 117"/>
                  <a:gd name="T49" fmla="*/ 226 h 306"/>
                  <a:gd name="T50" fmla="*/ 48 w 117"/>
                  <a:gd name="T51" fmla="*/ 210 h 306"/>
                  <a:gd name="T52" fmla="*/ 39 w 117"/>
                  <a:gd name="T53" fmla="*/ 193 h 306"/>
                  <a:gd name="T54" fmla="*/ 34 w 117"/>
                  <a:gd name="T55" fmla="*/ 175 h 306"/>
                  <a:gd name="T56" fmla="*/ 33 w 117"/>
                  <a:gd name="T57" fmla="*/ 155 h 306"/>
                  <a:gd name="T58" fmla="*/ 37 w 117"/>
                  <a:gd name="T59" fmla="*/ 134 h 306"/>
                  <a:gd name="T60" fmla="*/ 43 w 117"/>
                  <a:gd name="T61" fmla="*/ 112 h 306"/>
                  <a:gd name="T62" fmla="*/ 52 w 117"/>
                  <a:gd name="T63" fmla="*/ 93 h 306"/>
                  <a:gd name="T64" fmla="*/ 63 w 117"/>
                  <a:gd name="T65" fmla="*/ 73 h 306"/>
                  <a:gd name="T66" fmla="*/ 76 w 117"/>
                  <a:gd name="T67" fmla="*/ 55 h 306"/>
                  <a:gd name="T68" fmla="*/ 89 w 117"/>
                  <a:gd name="T69" fmla="*/ 37 h 306"/>
                  <a:gd name="T70" fmla="*/ 104 w 117"/>
                  <a:gd name="T71" fmla="*/ 19 h 306"/>
                  <a:gd name="T72" fmla="*/ 117 w 117"/>
                  <a:gd name="T73" fmla="*/ 0 h 306"/>
                  <a:gd name="T74" fmla="*/ 117 w 117"/>
                  <a:gd name="T75" fmla="*/ 0 h 306"/>
                  <a:gd name="T76" fmla="*/ 117 w 117"/>
                  <a:gd name="T77" fmla="*/ 0 h 306"/>
                  <a:gd name="T78" fmla="*/ 117 w 117"/>
                  <a:gd name="T79" fmla="*/ 0 h 306"/>
                  <a:gd name="T80" fmla="*/ 117 w 117"/>
                  <a:gd name="T81" fmla="*/ 0 h 306"/>
                  <a:gd name="T82" fmla="*/ 117 w 117"/>
                  <a:gd name="T83" fmla="*/ 0 h 3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7"/>
                  <a:gd name="T127" fmla="*/ 0 h 306"/>
                  <a:gd name="T128" fmla="*/ 117 w 117"/>
                  <a:gd name="T129" fmla="*/ 306 h 3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7" h="306">
                    <a:moveTo>
                      <a:pt x="117" y="0"/>
                    </a:moveTo>
                    <a:lnTo>
                      <a:pt x="101" y="20"/>
                    </a:lnTo>
                    <a:lnTo>
                      <a:pt x="84" y="38"/>
                    </a:lnTo>
                    <a:lnTo>
                      <a:pt x="68" y="57"/>
                    </a:lnTo>
                    <a:lnTo>
                      <a:pt x="51" y="76"/>
                    </a:lnTo>
                    <a:lnTo>
                      <a:pt x="35" y="96"/>
                    </a:lnTo>
                    <a:lnTo>
                      <a:pt x="22" y="116"/>
                    </a:lnTo>
                    <a:lnTo>
                      <a:pt x="11" y="139"/>
                    </a:lnTo>
                    <a:lnTo>
                      <a:pt x="4" y="161"/>
                    </a:lnTo>
                    <a:lnTo>
                      <a:pt x="0" y="184"/>
                    </a:lnTo>
                    <a:lnTo>
                      <a:pt x="1" y="205"/>
                    </a:lnTo>
                    <a:lnTo>
                      <a:pt x="6" y="227"/>
                    </a:lnTo>
                    <a:lnTo>
                      <a:pt x="16" y="247"/>
                    </a:lnTo>
                    <a:lnTo>
                      <a:pt x="29" y="267"/>
                    </a:lnTo>
                    <a:lnTo>
                      <a:pt x="46" y="283"/>
                    </a:lnTo>
                    <a:lnTo>
                      <a:pt x="67" y="297"/>
                    </a:lnTo>
                    <a:lnTo>
                      <a:pt x="93" y="306"/>
                    </a:lnTo>
                    <a:lnTo>
                      <a:pt x="100" y="305"/>
                    </a:lnTo>
                    <a:lnTo>
                      <a:pt x="106" y="300"/>
                    </a:lnTo>
                    <a:lnTo>
                      <a:pt x="110" y="294"/>
                    </a:lnTo>
                    <a:lnTo>
                      <a:pt x="108" y="287"/>
                    </a:lnTo>
                    <a:lnTo>
                      <a:pt x="96" y="272"/>
                    </a:lnTo>
                    <a:lnTo>
                      <a:pt x="83" y="257"/>
                    </a:lnTo>
                    <a:lnTo>
                      <a:pt x="70" y="241"/>
                    </a:lnTo>
                    <a:lnTo>
                      <a:pt x="57" y="226"/>
                    </a:lnTo>
                    <a:lnTo>
                      <a:pt x="48" y="210"/>
                    </a:lnTo>
                    <a:lnTo>
                      <a:pt x="39" y="193"/>
                    </a:lnTo>
                    <a:lnTo>
                      <a:pt x="34" y="175"/>
                    </a:lnTo>
                    <a:lnTo>
                      <a:pt x="33" y="155"/>
                    </a:lnTo>
                    <a:lnTo>
                      <a:pt x="37" y="134"/>
                    </a:lnTo>
                    <a:lnTo>
                      <a:pt x="43" y="112"/>
                    </a:lnTo>
                    <a:lnTo>
                      <a:pt x="52" y="93"/>
                    </a:lnTo>
                    <a:lnTo>
                      <a:pt x="63" y="73"/>
                    </a:lnTo>
                    <a:lnTo>
                      <a:pt x="76" y="55"/>
                    </a:lnTo>
                    <a:lnTo>
                      <a:pt x="89" y="37"/>
                    </a:lnTo>
                    <a:lnTo>
                      <a:pt x="104" y="19"/>
                    </a:lnTo>
                    <a:lnTo>
                      <a:pt x="117" y="0"/>
                    </a:lnTo>
                    <a:close/>
                  </a:path>
                </a:pathLst>
              </a:custGeom>
              <a:solidFill>
                <a:srgbClr val="000000"/>
              </a:solidFill>
              <a:ln w="9525">
                <a:noFill/>
                <a:round/>
                <a:headEnd/>
                <a:tailEnd/>
              </a:ln>
            </p:spPr>
            <p:txBody>
              <a:bodyPr/>
              <a:lstStyle/>
              <a:p>
                <a:endParaRPr lang="en-US">
                  <a:solidFill>
                    <a:srgbClr val="000000"/>
                  </a:solidFill>
                </a:endParaRPr>
              </a:p>
            </p:txBody>
          </p:sp>
          <p:sp>
            <p:nvSpPr>
              <p:cNvPr id="25664" name="Freeform 343"/>
              <p:cNvSpPr>
                <a:spLocks/>
              </p:cNvSpPr>
              <p:nvPr/>
            </p:nvSpPr>
            <p:spPr bwMode="auto">
              <a:xfrm>
                <a:off x="9466" y="7542"/>
                <a:ext cx="602" cy="262"/>
              </a:xfrm>
              <a:custGeom>
                <a:avLst/>
                <a:gdLst>
                  <a:gd name="T0" fmla="*/ 9 w 602"/>
                  <a:gd name="T1" fmla="*/ 208 h 262"/>
                  <a:gd name="T2" fmla="*/ 29 w 602"/>
                  <a:gd name="T3" fmla="*/ 217 h 262"/>
                  <a:gd name="T4" fmla="*/ 48 w 602"/>
                  <a:gd name="T5" fmla="*/ 226 h 262"/>
                  <a:gd name="T6" fmla="*/ 68 w 602"/>
                  <a:gd name="T7" fmla="*/ 235 h 262"/>
                  <a:gd name="T8" fmla="*/ 89 w 602"/>
                  <a:gd name="T9" fmla="*/ 244 h 262"/>
                  <a:gd name="T10" fmla="*/ 112 w 602"/>
                  <a:gd name="T11" fmla="*/ 250 h 262"/>
                  <a:gd name="T12" fmla="*/ 135 w 602"/>
                  <a:gd name="T13" fmla="*/ 255 h 262"/>
                  <a:gd name="T14" fmla="*/ 159 w 602"/>
                  <a:gd name="T15" fmla="*/ 258 h 262"/>
                  <a:gd name="T16" fmla="*/ 184 w 602"/>
                  <a:gd name="T17" fmla="*/ 260 h 262"/>
                  <a:gd name="T18" fmla="*/ 209 w 602"/>
                  <a:gd name="T19" fmla="*/ 262 h 262"/>
                  <a:gd name="T20" fmla="*/ 236 w 602"/>
                  <a:gd name="T21" fmla="*/ 262 h 262"/>
                  <a:gd name="T22" fmla="*/ 261 w 602"/>
                  <a:gd name="T23" fmla="*/ 261 h 262"/>
                  <a:gd name="T24" fmla="*/ 287 w 602"/>
                  <a:gd name="T25" fmla="*/ 259 h 262"/>
                  <a:gd name="T26" fmla="*/ 313 w 602"/>
                  <a:gd name="T27" fmla="*/ 255 h 262"/>
                  <a:gd name="T28" fmla="*/ 338 w 602"/>
                  <a:gd name="T29" fmla="*/ 250 h 262"/>
                  <a:gd name="T30" fmla="*/ 363 w 602"/>
                  <a:gd name="T31" fmla="*/ 243 h 262"/>
                  <a:gd name="T32" fmla="*/ 394 w 602"/>
                  <a:gd name="T33" fmla="*/ 230 h 262"/>
                  <a:gd name="T34" fmla="*/ 433 w 602"/>
                  <a:gd name="T35" fmla="*/ 211 h 262"/>
                  <a:gd name="T36" fmla="*/ 470 w 602"/>
                  <a:gd name="T37" fmla="*/ 188 h 262"/>
                  <a:gd name="T38" fmla="*/ 503 w 602"/>
                  <a:gd name="T39" fmla="*/ 162 h 262"/>
                  <a:gd name="T40" fmla="*/ 532 w 602"/>
                  <a:gd name="T41" fmla="*/ 134 h 262"/>
                  <a:gd name="T42" fmla="*/ 562 w 602"/>
                  <a:gd name="T43" fmla="*/ 101 h 262"/>
                  <a:gd name="T44" fmla="*/ 590 w 602"/>
                  <a:gd name="T45" fmla="*/ 64 h 262"/>
                  <a:gd name="T46" fmla="*/ 602 w 602"/>
                  <a:gd name="T47" fmla="*/ 26 h 262"/>
                  <a:gd name="T48" fmla="*/ 598 w 602"/>
                  <a:gd name="T49" fmla="*/ 2 h 262"/>
                  <a:gd name="T50" fmla="*/ 585 w 602"/>
                  <a:gd name="T51" fmla="*/ 1 h 262"/>
                  <a:gd name="T52" fmla="*/ 572 w 602"/>
                  <a:gd name="T53" fmla="*/ 8 h 262"/>
                  <a:gd name="T54" fmla="*/ 561 w 602"/>
                  <a:gd name="T55" fmla="*/ 19 h 262"/>
                  <a:gd name="T56" fmla="*/ 550 w 602"/>
                  <a:gd name="T57" fmla="*/ 32 h 262"/>
                  <a:gd name="T58" fmla="*/ 542 w 602"/>
                  <a:gd name="T59" fmla="*/ 45 h 262"/>
                  <a:gd name="T60" fmla="*/ 531 w 602"/>
                  <a:gd name="T61" fmla="*/ 58 h 262"/>
                  <a:gd name="T62" fmla="*/ 518 w 602"/>
                  <a:gd name="T63" fmla="*/ 72 h 262"/>
                  <a:gd name="T64" fmla="*/ 506 w 602"/>
                  <a:gd name="T65" fmla="*/ 86 h 262"/>
                  <a:gd name="T66" fmla="*/ 493 w 602"/>
                  <a:gd name="T67" fmla="*/ 99 h 262"/>
                  <a:gd name="T68" fmla="*/ 473 w 602"/>
                  <a:gd name="T69" fmla="*/ 119 h 262"/>
                  <a:gd name="T70" fmla="*/ 443 w 602"/>
                  <a:gd name="T71" fmla="*/ 142 h 262"/>
                  <a:gd name="T72" fmla="*/ 410 w 602"/>
                  <a:gd name="T73" fmla="*/ 164 h 262"/>
                  <a:gd name="T74" fmla="*/ 375 w 602"/>
                  <a:gd name="T75" fmla="*/ 182 h 262"/>
                  <a:gd name="T76" fmla="*/ 337 w 602"/>
                  <a:gd name="T77" fmla="*/ 197 h 262"/>
                  <a:gd name="T78" fmla="*/ 297 w 602"/>
                  <a:gd name="T79" fmla="*/ 209 h 262"/>
                  <a:gd name="T80" fmla="*/ 255 w 602"/>
                  <a:gd name="T81" fmla="*/ 216 h 262"/>
                  <a:gd name="T82" fmla="*/ 213 w 602"/>
                  <a:gd name="T83" fmla="*/ 221 h 262"/>
                  <a:gd name="T84" fmla="*/ 180 w 602"/>
                  <a:gd name="T85" fmla="*/ 224 h 262"/>
                  <a:gd name="T86" fmla="*/ 157 w 602"/>
                  <a:gd name="T87" fmla="*/ 226 h 262"/>
                  <a:gd name="T88" fmla="*/ 132 w 602"/>
                  <a:gd name="T89" fmla="*/ 227 h 262"/>
                  <a:gd name="T90" fmla="*/ 108 w 602"/>
                  <a:gd name="T91" fmla="*/ 227 h 262"/>
                  <a:gd name="T92" fmla="*/ 84 w 602"/>
                  <a:gd name="T93" fmla="*/ 226 h 262"/>
                  <a:gd name="T94" fmla="*/ 59 w 602"/>
                  <a:gd name="T95" fmla="*/ 221 h 262"/>
                  <a:gd name="T96" fmla="*/ 35 w 602"/>
                  <a:gd name="T97" fmla="*/ 215 h 262"/>
                  <a:gd name="T98" fmla="*/ 12 w 602"/>
                  <a:gd name="T99" fmla="*/ 207 h 262"/>
                  <a:gd name="T100" fmla="*/ 0 w 602"/>
                  <a:gd name="T101" fmla="*/ 204 h 262"/>
                  <a:gd name="T102" fmla="*/ 0 w 602"/>
                  <a:gd name="T103" fmla="*/ 204 h 262"/>
                  <a:gd name="T104" fmla="*/ 0 w 602"/>
                  <a:gd name="T105" fmla="*/ 204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2"/>
                  <a:gd name="T160" fmla="*/ 0 h 262"/>
                  <a:gd name="T161" fmla="*/ 602 w 602"/>
                  <a:gd name="T162" fmla="*/ 262 h 2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2" h="262">
                    <a:moveTo>
                      <a:pt x="0" y="204"/>
                    </a:moveTo>
                    <a:lnTo>
                      <a:pt x="9" y="208"/>
                    </a:lnTo>
                    <a:lnTo>
                      <a:pt x="19" y="212"/>
                    </a:lnTo>
                    <a:lnTo>
                      <a:pt x="29" y="217"/>
                    </a:lnTo>
                    <a:lnTo>
                      <a:pt x="39" y="221"/>
                    </a:lnTo>
                    <a:lnTo>
                      <a:pt x="48" y="226"/>
                    </a:lnTo>
                    <a:lnTo>
                      <a:pt x="58" y="231"/>
                    </a:lnTo>
                    <a:lnTo>
                      <a:pt x="68" y="235"/>
                    </a:lnTo>
                    <a:lnTo>
                      <a:pt x="78" y="239"/>
                    </a:lnTo>
                    <a:lnTo>
                      <a:pt x="89" y="244"/>
                    </a:lnTo>
                    <a:lnTo>
                      <a:pt x="101" y="247"/>
                    </a:lnTo>
                    <a:lnTo>
                      <a:pt x="112" y="250"/>
                    </a:lnTo>
                    <a:lnTo>
                      <a:pt x="124" y="252"/>
                    </a:lnTo>
                    <a:lnTo>
                      <a:pt x="135" y="255"/>
                    </a:lnTo>
                    <a:lnTo>
                      <a:pt x="147" y="256"/>
                    </a:lnTo>
                    <a:lnTo>
                      <a:pt x="159" y="258"/>
                    </a:lnTo>
                    <a:lnTo>
                      <a:pt x="171" y="259"/>
                    </a:lnTo>
                    <a:lnTo>
                      <a:pt x="184" y="260"/>
                    </a:lnTo>
                    <a:lnTo>
                      <a:pt x="197" y="261"/>
                    </a:lnTo>
                    <a:lnTo>
                      <a:pt x="209" y="262"/>
                    </a:lnTo>
                    <a:lnTo>
                      <a:pt x="223" y="262"/>
                    </a:lnTo>
                    <a:lnTo>
                      <a:pt x="236" y="262"/>
                    </a:lnTo>
                    <a:lnTo>
                      <a:pt x="248" y="262"/>
                    </a:lnTo>
                    <a:lnTo>
                      <a:pt x="261" y="261"/>
                    </a:lnTo>
                    <a:lnTo>
                      <a:pt x="275" y="260"/>
                    </a:lnTo>
                    <a:lnTo>
                      <a:pt x="287" y="259"/>
                    </a:lnTo>
                    <a:lnTo>
                      <a:pt x="300" y="257"/>
                    </a:lnTo>
                    <a:lnTo>
                      <a:pt x="313" y="255"/>
                    </a:lnTo>
                    <a:lnTo>
                      <a:pt x="326" y="252"/>
                    </a:lnTo>
                    <a:lnTo>
                      <a:pt x="338" y="250"/>
                    </a:lnTo>
                    <a:lnTo>
                      <a:pt x="350" y="246"/>
                    </a:lnTo>
                    <a:lnTo>
                      <a:pt x="363" y="243"/>
                    </a:lnTo>
                    <a:lnTo>
                      <a:pt x="375" y="238"/>
                    </a:lnTo>
                    <a:lnTo>
                      <a:pt x="394" y="230"/>
                    </a:lnTo>
                    <a:lnTo>
                      <a:pt x="414" y="221"/>
                    </a:lnTo>
                    <a:lnTo>
                      <a:pt x="433" y="211"/>
                    </a:lnTo>
                    <a:lnTo>
                      <a:pt x="451" y="200"/>
                    </a:lnTo>
                    <a:lnTo>
                      <a:pt x="470" y="188"/>
                    </a:lnTo>
                    <a:lnTo>
                      <a:pt x="487" y="175"/>
                    </a:lnTo>
                    <a:lnTo>
                      <a:pt x="503" y="162"/>
                    </a:lnTo>
                    <a:lnTo>
                      <a:pt x="517" y="148"/>
                    </a:lnTo>
                    <a:lnTo>
                      <a:pt x="532" y="134"/>
                    </a:lnTo>
                    <a:lnTo>
                      <a:pt x="548" y="119"/>
                    </a:lnTo>
                    <a:lnTo>
                      <a:pt x="562" y="101"/>
                    </a:lnTo>
                    <a:lnTo>
                      <a:pt x="578" y="83"/>
                    </a:lnTo>
                    <a:lnTo>
                      <a:pt x="590" y="64"/>
                    </a:lnTo>
                    <a:lnTo>
                      <a:pt x="599" y="45"/>
                    </a:lnTo>
                    <a:lnTo>
                      <a:pt x="602" y="26"/>
                    </a:lnTo>
                    <a:lnTo>
                      <a:pt x="601" y="7"/>
                    </a:lnTo>
                    <a:lnTo>
                      <a:pt x="598" y="2"/>
                    </a:lnTo>
                    <a:lnTo>
                      <a:pt x="591" y="0"/>
                    </a:lnTo>
                    <a:lnTo>
                      <a:pt x="585" y="1"/>
                    </a:lnTo>
                    <a:lnTo>
                      <a:pt x="579" y="3"/>
                    </a:lnTo>
                    <a:lnTo>
                      <a:pt x="572" y="8"/>
                    </a:lnTo>
                    <a:lnTo>
                      <a:pt x="566" y="14"/>
                    </a:lnTo>
                    <a:lnTo>
                      <a:pt x="561" y="19"/>
                    </a:lnTo>
                    <a:lnTo>
                      <a:pt x="555" y="25"/>
                    </a:lnTo>
                    <a:lnTo>
                      <a:pt x="550" y="32"/>
                    </a:lnTo>
                    <a:lnTo>
                      <a:pt x="545" y="39"/>
                    </a:lnTo>
                    <a:lnTo>
                      <a:pt x="542" y="45"/>
                    </a:lnTo>
                    <a:lnTo>
                      <a:pt x="537" y="51"/>
                    </a:lnTo>
                    <a:lnTo>
                      <a:pt x="531" y="58"/>
                    </a:lnTo>
                    <a:lnTo>
                      <a:pt x="526" y="65"/>
                    </a:lnTo>
                    <a:lnTo>
                      <a:pt x="518" y="72"/>
                    </a:lnTo>
                    <a:lnTo>
                      <a:pt x="512" y="79"/>
                    </a:lnTo>
                    <a:lnTo>
                      <a:pt x="506" y="86"/>
                    </a:lnTo>
                    <a:lnTo>
                      <a:pt x="500" y="92"/>
                    </a:lnTo>
                    <a:lnTo>
                      <a:pt x="493" y="99"/>
                    </a:lnTo>
                    <a:lnTo>
                      <a:pt x="487" y="105"/>
                    </a:lnTo>
                    <a:lnTo>
                      <a:pt x="473" y="119"/>
                    </a:lnTo>
                    <a:lnTo>
                      <a:pt x="459" y="131"/>
                    </a:lnTo>
                    <a:lnTo>
                      <a:pt x="443" y="142"/>
                    </a:lnTo>
                    <a:lnTo>
                      <a:pt x="427" y="153"/>
                    </a:lnTo>
                    <a:lnTo>
                      <a:pt x="410" y="164"/>
                    </a:lnTo>
                    <a:lnTo>
                      <a:pt x="393" y="174"/>
                    </a:lnTo>
                    <a:lnTo>
                      <a:pt x="375" y="182"/>
                    </a:lnTo>
                    <a:lnTo>
                      <a:pt x="356" y="190"/>
                    </a:lnTo>
                    <a:lnTo>
                      <a:pt x="337" y="197"/>
                    </a:lnTo>
                    <a:lnTo>
                      <a:pt x="317" y="204"/>
                    </a:lnTo>
                    <a:lnTo>
                      <a:pt x="297" y="209"/>
                    </a:lnTo>
                    <a:lnTo>
                      <a:pt x="276" y="213"/>
                    </a:lnTo>
                    <a:lnTo>
                      <a:pt x="255" y="216"/>
                    </a:lnTo>
                    <a:lnTo>
                      <a:pt x="233" y="219"/>
                    </a:lnTo>
                    <a:lnTo>
                      <a:pt x="213" y="221"/>
                    </a:lnTo>
                    <a:lnTo>
                      <a:pt x="192" y="223"/>
                    </a:lnTo>
                    <a:lnTo>
                      <a:pt x="180" y="224"/>
                    </a:lnTo>
                    <a:lnTo>
                      <a:pt x="168" y="225"/>
                    </a:lnTo>
                    <a:lnTo>
                      <a:pt x="157" y="226"/>
                    </a:lnTo>
                    <a:lnTo>
                      <a:pt x="145" y="226"/>
                    </a:lnTo>
                    <a:lnTo>
                      <a:pt x="132" y="227"/>
                    </a:lnTo>
                    <a:lnTo>
                      <a:pt x="120" y="227"/>
                    </a:lnTo>
                    <a:lnTo>
                      <a:pt x="108" y="227"/>
                    </a:lnTo>
                    <a:lnTo>
                      <a:pt x="96" y="227"/>
                    </a:lnTo>
                    <a:lnTo>
                      <a:pt x="84" y="226"/>
                    </a:lnTo>
                    <a:lnTo>
                      <a:pt x="72" y="224"/>
                    </a:lnTo>
                    <a:lnTo>
                      <a:pt x="59" y="221"/>
                    </a:lnTo>
                    <a:lnTo>
                      <a:pt x="47" y="218"/>
                    </a:lnTo>
                    <a:lnTo>
                      <a:pt x="35" y="215"/>
                    </a:lnTo>
                    <a:lnTo>
                      <a:pt x="23" y="211"/>
                    </a:lnTo>
                    <a:lnTo>
                      <a:pt x="12" y="207"/>
                    </a:lnTo>
                    <a:lnTo>
                      <a:pt x="0" y="204"/>
                    </a:lnTo>
                    <a:close/>
                  </a:path>
                </a:pathLst>
              </a:custGeom>
              <a:solidFill>
                <a:srgbClr val="000000"/>
              </a:solidFill>
              <a:ln w="9525">
                <a:noFill/>
                <a:round/>
                <a:headEnd/>
                <a:tailEnd/>
              </a:ln>
            </p:spPr>
            <p:txBody>
              <a:bodyPr/>
              <a:lstStyle/>
              <a:p>
                <a:endParaRPr lang="en-US">
                  <a:solidFill>
                    <a:srgbClr val="000000"/>
                  </a:solidFill>
                </a:endParaRPr>
              </a:p>
            </p:txBody>
          </p:sp>
          <p:sp>
            <p:nvSpPr>
              <p:cNvPr id="25665" name="Freeform 344"/>
              <p:cNvSpPr>
                <a:spLocks/>
              </p:cNvSpPr>
              <p:nvPr/>
            </p:nvSpPr>
            <p:spPr bwMode="auto">
              <a:xfrm>
                <a:off x="10045" y="8082"/>
                <a:ext cx="116" cy="181"/>
              </a:xfrm>
              <a:custGeom>
                <a:avLst/>
                <a:gdLst>
                  <a:gd name="T0" fmla="*/ 114 w 116"/>
                  <a:gd name="T1" fmla="*/ 1 h 181"/>
                  <a:gd name="T2" fmla="*/ 105 w 116"/>
                  <a:gd name="T3" fmla="*/ 9 h 181"/>
                  <a:gd name="T4" fmla="*/ 96 w 116"/>
                  <a:gd name="T5" fmla="*/ 16 h 181"/>
                  <a:gd name="T6" fmla="*/ 89 w 116"/>
                  <a:gd name="T7" fmla="*/ 24 h 181"/>
                  <a:gd name="T8" fmla="*/ 82 w 116"/>
                  <a:gd name="T9" fmla="*/ 34 h 181"/>
                  <a:gd name="T10" fmla="*/ 76 w 116"/>
                  <a:gd name="T11" fmla="*/ 46 h 181"/>
                  <a:gd name="T12" fmla="*/ 72 w 116"/>
                  <a:gd name="T13" fmla="*/ 59 h 181"/>
                  <a:gd name="T14" fmla="*/ 67 w 116"/>
                  <a:gd name="T15" fmla="*/ 72 h 181"/>
                  <a:gd name="T16" fmla="*/ 59 w 116"/>
                  <a:gd name="T17" fmla="*/ 83 h 181"/>
                  <a:gd name="T18" fmla="*/ 54 w 116"/>
                  <a:gd name="T19" fmla="*/ 88 h 181"/>
                  <a:gd name="T20" fmla="*/ 49 w 116"/>
                  <a:gd name="T21" fmla="*/ 92 h 181"/>
                  <a:gd name="T22" fmla="*/ 43 w 116"/>
                  <a:gd name="T23" fmla="*/ 97 h 181"/>
                  <a:gd name="T24" fmla="*/ 38 w 116"/>
                  <a:gd name="T25" fmla="*/ 101 h 181"/>
                  <a:gd name="T26" fmla="*/ 33 w 116"/>
                  <a:gd name="T27" fmla="*/ 106 h 181"/>
                  <a:gd name="T28" fmla="*/ 28 w 116"/>
                  <a:gd name="T29" fmla="*/ 111 h 181"/>
                  <a:gd name="T30" fmla="*/ 25 w 116"/>
                  <a:gd name="T31" fmla="*/ 117 h 181"/>
                  <a:gd name="T32" fmla="*/ 20 w 116"/>
                  <a:gd name="T33" fmla="*/ 122 h 181"/>
                  <a:gd name="T34" fmla="*/ 12 w 116"/>
                  <a:gd name="T35" fmla="*/ 134 h 181"/>
                  <a:gd name="T36" fmla="*/ 9 w 116"/>
                  <a:gd name="T37" fmla="*/ 148 h 181"/>
                  <a:gd name="T38" fmla="*/ 5 w 116"/>
                  <a:gd name="T39" fmla="*/ 164 h 181"/>
                  <a:gd name="T40" fmla="*/ 0 w 116"/>
                  <a:gd name="T41" fmla="*/ 178 h 181"/>
                  <a:gd name="T42" fmla="*/ 0 w 116"/>
                  <a:gd name="T43" fmla="*/ 180 h 181"/>
                  <a:gd name="T44" fmla="*/ 1 w 116"/>
                  <a:gd name="T45" fmla="*/ 181 h 181"/>
                  <a:gd name="T46" fmla="*/ 4 w 116"/>
                  <a:gd name="T47" fmla="*/ 181 h 181"/>
                  <a:gd name="T48" fmla="*/ 6 w 116"/>
                  <a:gd name="T49" fmla="*/ 179 h 181"/>
                  <a:gd name="T50" fmla="*/ 14 w 116"/>
                  <a:gd name="T51" fmla="*/ 169 h 181"/>
                  <a:gd name="T52" fmla="*/ 21 w 116"/>
                  <a:gd name="T53" fmla="*/ 159 h 181"/>
                  <a:gd name="T54" fmla="*/ 27 w 116"/>
                  <a:gd name="T55" fmla="*/ 147 h 181"/>
                  <a:gd name="T56" fmla="*/ 33 w 116"/>
                  <a:gd name="T57" fmla="*/ 136 h 181"/>
                  <a:gd name="T58" fmla="*/ 37 w 116"/>
                  <a:gd name="T59" fmla="*/ 130 h 181"/>
                  <a:gd name="T60" fmla="*/ 42 w 116"/>
                  <a:gd name="T61" fmla="*/ 124 h 181"/>
                  <a:gd name="T62" fmla="*/ 48 w 116"/>
                  <a:gd name="T63" fmla="*/ 119 h 181"/>
                  <a:gd name="T64" fmla="*/ 54 w 116"/>
                  <a:gd name="T65" fmla="*/ 113 h 181"/>
                  <a:gd name="T66" fmla="*/ 59 w 116"/>
                  <a:gd name="T67" fmla="*/ 107 h 181"/>
                  <a:gd name="T68" fmla="*/ 65 w 116"/>
                  <a:gd name="T69" fmla="*/ 102 h 181"/>
                  <a:gd name="T70" fmla="*/ 71 w 116"/>
                  <a:gd name="T71" fmla="*/ 97 h 181"/>
                  <a:gd name="T72" fmla="*/ 77 w 116"/>
                  <a:gd name="T73" fmla="*/ 92 h 181"/>
                  <a:gd name="T74" fmla="*/ 83 w 116"/>
                  <a:gd name="T75" fmla="*/ 85 h 181"/>
                  <a:gd name="T76" fmla="*/ 88 w 116"/>
                  <a:gd name="T77" fmla="*/ 78 h 181"/>
                  <a:gd name="T78" fmla="*/ 92 w 116"/>
                  <a:gd name="T79" fmla="*/ 71 h 181"/>
                  <a:gd name="T80" fmla="*/ 93 w 116"/>
                  <a:gd name="T81" fmla="*/ 62 h 181"/>
                  <a:gd name="T82" fmla="*/ 95 w 116"/>
                  <a:gd name="T83" fmla="*/ 46 h 181"/>
                  <a:gd name="T84" fmla="*/ 99 w 116"/>
                  <a:gd name="T85" fmla="*/ 31 h 181"/>
                  <a:gd name="T86" fmla="*/ 106 w 116"/>
                  <a:gd name="T87" fmla="*/ 16 h 181"/>
                  <a:gd name="T88" fmla="*/ 116 w 116"/>
                  <a:gd name="T89" fmla="*/ 2 h 181"/>
                  <a:gd name="T90" fmla="*/ 116 w 116"/>
                  <a:gd name="T91" fmla="*/ 1 h 181"/>
                  <a:gd name="T92" fmla="*/ 116 w 116"/>
                  <a:gd name="T93" fmla="*/ 0 h 181"/>
                  <a:gd name="T94" fmla="*/ 115 w 116"/>
                  <a:gd name="T95" fmla="*/ 0 h 181"/>
                  <a:gd name="T96" fmla="*/ 114 w 116"/>
                  <a:gd name="T97" fmla="*/ 1 h 181"/>
                  <a:gd name="T98" fmla="*/ 114 w 116"/>
                  <a:gd name="T99" fmla="*/ 1 h 1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6"/>
                  <a:gd name="T151" fmla="*/ 0 h 181"/>
                  <a:gd name="T152" fmla="*/ 116 w 116"/>
                  <a:gd name="T153" fmla="*/ 181 h 1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6" h="181">
                    <a:moveTo>
                      <a:pt x="114" y="1"/>
                    </a:moveTo>
                    <a:lnTo>
                      <a:pt x="105" y="9"/>
                    </a:lnTo>
                    <a:lnTo>
                      <a:pt x="96" y="16"/>
                    </a:lnTo>
                    <a:lnTo>
                      <a:pt x="89" y="24"/>
                    </a:lnTo>
                    <a:lnTo>
                      <a:pt x="82" y="34"/>
                    </a:lnTo>
                    <a:lnTo>
                      <a:pt x="76" y="46"/>
                    </a:lnTo>
                    <a:lnTo>
                      <a:pt x="72" y="59"/>
                    </a:lnTo>
                    <a:lnTo>
                      <a:pt x="67" y="72"/>
                    </a:lnTo>
                    <a:lnTo>
                      <a:pt x="59" y="83"/>
                    </a:lnTo>
                    <a:lnTo>
                      <a:pt x="54" y="88"/>
                    </a:lnTo>
                    <a:lnTo>
                      <a:pt x="49" y="92"/>
                    </a:lnTo>
                    <a:lnTo>
                      <a:pt x="43" y="97"/>
                    </a:lnTo>
                    <a:lnTo>
                      <a:pt x="38" y="101"/>
                    </a:lnTo>
                    <a:lnTo>
                      <a:pt x="33" y="106"/>
                    </a:lnTo>
                    <a:lnTo>
                      <a:pt x="28" y="111"/>
                    </a:lnTo>
                    <a:lnTo>
                      <a:pt x="25" y="117"/>
                    </a:lnTo>
                    <a:lnTo>
                      <a:pt x="20" y="122"/>
                    </a:lnTo>
                    <a:lnTo>
                      <a:pt x="12" y="134"/>
                    </a:lnTo>
                    <a:lnTo>
                      <a:pt x="9" y="148"/>
                    </a:lnTo>
                    <a:lnTo>
                      <a:pt x="5" y="164"/>
                    </a:lnTo>
                    <a:lnTo>
                      <a:pt x="0" y="178"/>
                    </a:lnTo>
                    <a:lnTo>
                      <a:pt x="0" y="180"/>
                    </a:lnTo>
                    <a:lnTo>
                      <a:pt x="1" y="181"/>
                    </a:lnTo>
                    <a:lnTo>
                      <a:pt x="4" y="181"/>
                    </a:lnTo>
                    <a:lnTo>
                      <a:pt x="6" y="179"/>
                    </a:lnTo>
                    <a:lnTo>
                      <a:pt x="14" y="169"/>
                    </a:lnTo>
                    <a:lnTo>
                      <a:pt x="21" y="159"/>
                    </a:lnTo>
                    <a:lnTo>
                      <a:pt x="27" y="147"/>
                    </a:lnTo>
                    <a:lnTo>
                      <a:pt x="33" y="136"/>
                    </a:lnTo>
                    <a:lnTo>
                      <a:pt x="37" y="130"/>
                    </a:lnTo>
                    <a:lnTo>
                      <a:pt x="42" y="124"/>
                    </a:lnTo>
                    <a:lnTo>
                      <a:pt x="48" y="119"/>
                    </a:lnTo>
                    <a:lnTo>
                      <a:pt x="54" y="113"/>
                    </a:lnTo>
                    <a:lnTo>
                      <a:pt x="59" y="107"/>
                    </a:lnTo>
                    <a:lnTo>
                      <a:pt x="65" y="102"/>
                    </a:lnTo>
                    <a:lnTo>
                      <a:pt x="71" y="97"/>
                    </a:lnTo>
                    <a:lnTo>
                      <a:pt x="77" y="92"/>
                    </a:lnTo>
                    <a:lnTo>
                      <a:pt x="83" y="85"/>
                    </a:lnTo>
                    <a:lnTo>
                      <a:pt x="88" y="78"/>
                    </a:lnTo>
                    <a:lnTo>
                      <a:pt x="92" y="71"/>
                    </a:lnTo>
                    <a:lnTo>
                      <a:pt x="93" y="62"/>
                    </a:lnTo>
                    <a:lnTo>
                      <a:pt x="95" y="46"/>
                    </a:lnTo>
                    <a:lnTo>
                      <a:pt x="99" y="31"/>
                    </a:lnTo>
                    <a:lnTo>
                      <a:pt x="106" y="16"/>
                    </a:lnTo>
                    <a:lnTo>
                      <a:pt x="116" y="2"/>
                    </a:lnTo>
                    <a:lnTo>
                      <a:pt x="116" y="1"/>
                    </a:lnTo>
                    <a:lnTo>
                      <a:pt x="116" y="0"/>
                    </a:lnTo>
                    <a:lnTo>
                      <a:pt x="115" y="0"/>
                    </a:lnTo>
                    <a:lnTo>
                      <a:pt x="114" y="1"/>
                    </a:lnTo>
                    <a:close/>
                  </a:path>
                </a:pathLst>
              </a:custGeom>
              <a:solidFill>
                <a:srgbClr val="000000"/>
              </a:solidFill>
              <a:ln w="9525">
                <a:noFill/>
                <a:round/>
                <a:headEnd/>
                <a:tailEnd/>
              </a:ln>
            </p:spPr>
            <p:txBody>
              <a:bodyPr/>
              <a:lstStyle/>
              <a:p>
                <a:endParaRPr lang="en-US">
                  <a:solidFill>
                    <a:srgbClr val="000000"/>
                  </a:solidFill>
                </a:endParaRPr>
              </a:p>
            </p:txBody>
          </p:sp>
          <p:sp>
            <p:nvSpPr>
              <p:cNvPr id="25666" name="Freeform 345"/>
              <p:cNvSpPr>
                <a:spLocks/>
              </p:cNvSpPr>
              <p:nvPr/>
            </p:nvSpPr>
            <p:spPr bwMode="auto">
              <a:xfrm>
                <a:off x="10048" y="8263"/>
                <a:ext cx="146" cy="35"/>
              </a:xfrm>
              <a:custGeom>
                <a:avLst/>
                <a:gdLst>
                  <a:gd name="T0" fmla="*/ 0 w 146"/>
                  <a:gd name="T1" fmla="*/ 7 h 35"/>
                  <a:gd name="T2" fmla="*/ 8 w 146"/>
                  <a:gd name="T3" fmla="*/ 14 h 35"/>
                  <a:gd name="T4" fmla="*/ 17 w 146"/>
                  <a:gd name="T5" fmla="*/ 19 h 35"/>
                  <a:gd name="T6" fmla="*/ 25 w 146"/>
                  <a:gd name="T7" fmla="*/ 23 h 35"/>
                  <a:gd name="T8" fmla="*/ 34 w 146"/>
                  <a:gd name="T9" fmla="*/ 26 h 35"/>
                  <a:gd name="T10" fmla="*/ 42 w 146"/>
                  <a:gd name="T11" fmla="*/ 29 h 35"/>
                  <a:gd name="T12" fmla="*/ 51 w 146"/>
                  <a:gd name="T13" fmla="*/ 32 h 35"/>
                  <a:gd name="T14" fmla="*/ 61 w 146"/>
                  <a:gd name="T15" fmla="*/ 34 h 35"/>
                  <a:gd name="T16" fmla="*/ 72 w 146"/>
                  <a:gd name="T17" fmla="*/ 35 h 35"/>
                  <a:gd name="T18" fmla="*/ 82 w 146"/>
                  <a:gd name="T19" fmla="*/ 35 h 35"/>
                  <a:gd name="T20" fmla="*/ 92 w 146"/>
                  <a:gd name="T21" fmla="*/ 34 h 35"/>
                  <a:gd name="T22" fmla="*/ 101 w 146"/>
                  <a:gd name="T23" fmla="*/ 33 h 35"/>
                  <a:gd name="T24" fmla="*/ 109 w 146"/>
                  <a:gd name="T25" fmla="*/ 30 h 35"/>
                  <a:gd name="T26" fmla="*/ 118 w 146"/>
                  <a:gd name="T27" fmla="*/ 26 h 35"/>
                  <a:gd name="T28" fmla="*/ 126 w 146"/>
                  <a:gd name="T29" fmla="*/ 22 h 35"/>
                  <a:gd name="T30" fmla="*/ 134 w 146"/>
                  <a:gd name="T31" fmla="*/ 17 h 35"/>
                  <a:gd name="T32" fmla="*/ 142 w 146"/>
                  <a:gd name="T33" fmla="*/ 11 h 35"/>
                  <a:gd name="T34" fmla="*/ 145 w 146"/>
                  <a:gd name="T35" fmla="*/ 7 h 35"/>
                  <a:gd name="T36" fmla="*/ 146 w 146"/>
                  <a:gd name="T37" fmla="*/ 3 h 35"/>
                  <a:gd name="T38" fmla="*/ 142 w 146"/>
                  <a:gd name="T39" fmla="*/ 1 h 35"/>
                  <a:gd name="T40" fmla="*/ 137 w 146"/>
                  <a:gd name="T41" fmla="*/ 0 h 35"/>
                  <a:gd name="T42" fmla="*/ 130 w 146"/>
                  <a:gd name="T43" fmla="*/ 2 h 35"/>
                  <a:gd name="T44" fmla="*/ 124 w 146"/>
                  <a:gd name="T45" fmla="*/ 3 h 35"/>
                  <a:gd name="T46" fmla="*/ 117 w 146"/>
                  <a:gd name="T47" fmla="*/ 5 h 35"/>
                  <a:gd name="T48" fmla="*/ 111 w 146"/>
                  <a:gd name="T49" fmla="*/ 7 h 35"/>
                  <a:gd name="T50" fmla="*/ 103 w 146"/>
                  <a:gd name="T51" fmla="*/ 9 h 35"/>
                  <a:gd name="T52" fmla="*/ 97 w 146"/>
                  <a:gd name="T53" fmla="*/ 10 h 35"/>
                  <a:gd name="T54" fmla="*/ 90 w 146"/>
                  <a:gd name="T55" fmla="*/ 11 h 35"/>
                  <a:gd name="T56" fmla="*/ 82 w 146"/>
                  <a:gd name="T57" fmla="*/ 11 h 35"/>
                  <a:gd name="T58" fmla="*/ 72 w 146"/>
                  <a:gd name="T59" fmla="*/ 11 h 35"/>
                  <a:gd name="T60" fmla="*/ 62 w 146"/>
                  <a:gd name="T61" fmla="*/ 12 h 35"/>
                  <a:gd name="T62" fmla="*/ 52 w 146"/>
                  <a:gd name="T63" fmla="*/ 12 h 35"/>
                  <a:gd name="T64" fmla="*/ 42 w 146"/>
                  <a:gd name="T65" fmla="*/ 12 h 35"/>
                  <a:gd name="T66" fmla="*/ 31 w 146"/>
                  <a:gd name="T67" fmla="*/ 11 h 35"/>
                  <a:gd name="T68" fmla="*/ 22 w 146"/>
                  <a:gd name="T69" fmla="*/ 10 h 35"/>
                  <a:gd name="T70" fmla="*/ 12 w 146"/>
                  <a:gd name="T71" fmla="*/ 9 h 35"/>
                  <a:gd name="T72" fmla="*/ 1 w 146"/>
                  <a:gd name="T73" fmla="*/ 7 h 35"/>
                  <a:gd name="T74" fmla="*/ 1 w 146"/>
                  <a:gd name="T75" fmla="*/ 7 h 35"/>
                  <a:gd name="T76" fmla="*/ 1 w 146"/>
                  <a:gd name="T77" fmla="*/ 7 h 35"/>
                  <a:gd name="T78" fmla="*/ 0 w 146"/>
                  <a:gd name="T79" fmla="*/ 7 h 35"/>
                  <a:gd name="T80" fmla="*/ 0 w 146"/>
                  <a:gd name="T81" fmla="*/ 7 h 35"/>
                  <a:gd name="T82" fmla="*/ 0 w 146"/>
                  <a:gd name="T83" fmla="*/ 7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6"/>
                  <a:gd name="T127" fmla="*/ 0 h 35"/>
                  <a:gd name="T128" fmla="*/ 146 w 146"/>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6" h="35">
                    <a:moveTo>
                      <a:pt x="0" y="7"/>
                    </a:moveTo>
                    <a:lnTo>
                      <a:pt x="8" y="14"/>
                    </a:lnTo>
                    <a:lnTo>
                      <a:pt x="17" y="19"/>
                    </a:lnTo>
                    <a:lnTo>
                      <a:pt x="25" y="23"/>
                    </a:lnTo>
                    <a:lnTo>
                      <a:pt x="34" y="26"/>
                    </a:lnTo>
                    <a:lnTo>
                      <a:pt x="42" y="29"/>
                    </a:lnTo>
                    <a:lnTo>
                      <a:pt x="51" y="32"/>
                    </a:lnTo>
                    <a:lnTo>
                      <a:pt x="61" y="34"/>
                    </a:lnTo>
                    <a:lnTo>
                      <a:pt x="72" y="35"/>
                    </a:lnTo>
                    <a:lnTo>
                      <a:pt x="82" y="35"/>
                    </a:lnTo>
                    <a:lnTo>
                      <a:pt x="92" y="34"/>
                    </a:lnTo>
                    <a:lnTo>
                      <a:pt x="101" y="33"/>
                    </a:lnTo>
                    <a:lnTo>
                      <a:pt x="109" y="30"/>
                    </a:lnTo>
                    <a:lnTo>
                      <a:pt x="118" y="26"/>
                    </a:lnTo>
                    <a:lnTo>
                      <a:pt x="126" y="22"/>
                    </a:lnTo>
                    <a:lnTo>
                      <a:pt x="134" y="17"/>
                    </a:lnTo>
                    <a:lnTo>
                      <a:pt x="142" y="11"/>
                    </a:lnTo>
                    <a:lnTo>
                      <a:pt x="145" y="7"/>
                    </a:lnTo>
                    <a:lnTo>
                      <a:pt x="146" y="3"/>
                    </a:lnTo>
                    <a:lnTo>
                      <a:pt x="142" y="1"/>
                    </a:lnTo>
                    <a:lnTo>
                      <a:pt x="137" y="0"/>
                    </a:lnTo>
                    <a:lnTo>
                      <a:pt x="130" y="2"/>
                    </a:lnTo>
                    <a:lnTo>
                      <a:pt x="124" y="3"/>
                    </a:lnTo>
                    <a:lnTo>
                      <a:pt x="117" y="5"/>
                    </a:lnTo>
                    <a:lnTo>
                      <a:pt x="111" y="7"/>
                    </a:lnTo>
                    <a:lnTo>
                      <a:pt x="103" y="9"/>
                    </a:lnTo>
                    <a:lnTo>
                      <a:pt x="97" y="10"/>
                    </a:lnTo>
                    <a:lnTo>
                      <a:pt x="90" y="11"/>
                    </a:lnTo>
                    <a:lnTo>
                      <a:pt x="82" y="11"/>
                    </a:lnTo>
                    <a:lnTo>
                      <a:pt x="72" y="11"/>
                    </a:lnTo>
                    <a:lnTo>
                      <a:pt x="62" y="12"/>
                    </a:lnTo>
                    <a:lnTo>
                      <a:pt x="52" y="12"/>
                    </a:lnTo>
                    <a:lnTo>
                      <a:pt x="42" y="12"/>
                    </a:lnTo>
                    <a:lnTo>
                      <a:pt x="31" y="11"/>
                    </a:lnTo>
                    <a:lnTo>
                      <a:pt x="22" y="10"/>
                    </a:lnTo>
                    <a:lnTo>
                      <a:pt x="12" y="9"/>
                    </a:lnTo>
                    <a:lnTo>
                      <a:pt x="1" y="7"/>
                    </a:lnTo>
                    <a:lnTo>
                      <a:pt x="0" y="7"/>
                    </a:lnTo>
                    <a:close/>
                  </a:path>
                </a:pathLst>
              </a:custGeom>
              <a:solidFill>
                <a:srgbClr val="000000"/>
              </a:solidFill>
              <a:ln w="9525">
                <a:noFill/>
                <a:round/>
                <a:headEnd/>
                <a:tailEnd/>
              </a:ln>
            </p:spPr>
            <p:txBody>
              <a:bodyPr/>
              <a:lstStyle/>
              <a:p>
                <a:endParaRPr lang="en-US">
                  <a:solidFill>
                    <a:srgbClr val="000000"/>
                  </a:solidFill>
                </a:endParaRPr>
              </a:p>
            </p:txBody>
          </p:sp>
          <p:sp>
            <p:nvSpPr>
              <p:cNvPr id="25667" name="Freeform 346"/>
              <p:cNvSpPr>
                <a:spLocks/>
              </p:cNvSpPr>
              <p:nvPr/>
            </p:nvSpPr>
            <p:spPr bwMode="auto">
              <a:xfrm>
                <a:off x="10195" y="8142"/>
                <a:ext cx="44" cy="133"/>
              </a:xfrm>
              <a:custGeom>
                <a:avLst/>
                <a:gdLst>
                  <a:gd name="T0" fmla="*/ 7 w 44"/>
                  <a:gd name="T1" fmla="*/ 133 h 133"/>
                  <a:gd name="T2" fmla="*/ 12 w 44"/>
                  <a:gd name="T3" fmla="*/ 118 h 133"/>
                  <a:gd name="T4" fmla="*/ 16 w 44"/>
                  <a:gd name="T5" fmla="*/ 103 h 133"/>
                  <a:gd name="T6" fmla="*/ 18 w 44"/>
                  <a:gd name="T7" fmla="*/ 87 h 133"/>
                  <a:gd name="T8" fmla="*/ 17 w 44"/>
                  <a:gd name="T9" fmla="*/ 72 h 133"/>
                  <a:gd name="T10" fmla="*/ 16 w 44"/>
                  <a:gd name="T11" fmla="*/ 61 h 133"/>
                  <a:gd name="T12" fmla="*/ 17 w 44"/>
                  <a:gd name="T13" fmla="*/ 50 h 133"/>
                  <a:gd name="T14" fmla="*/ 21 w 44"/>
                  <a:gd name="T15" fmla="*/ 41 h 133"/>
                  <a:gd name="T16" fmla="*/ 27 w 44"/>
                  <a:gd name="T17" fmla="*/ 31 h 133"/>
                  <a:gd name="T18" fmla="*/ 30 w 44"/>
                  <a:gd name="T19" fmla="*/ 25 h 133"/>
                  <a:gd name="T20" fmla="*/ 35 w 44"/>
                  <a:gd name="T21" fmla="*/ 18 h 133"/>
                  <a:gd name="T22" fmla="*/ 39 w 44"/>
                  <a:gd name="T23" fmla="*/ 12 h 133"/>
                  <a:gd name="T24" fmla="*/ 43 w 44"/>
                  <a:gd name="T25" fmla="*/ 4 h 133"/>
                  <a:gd name="T26" fmla="*/ 44 w 44"/>
                  <a:gd name="T27" fmla="*/ 1 h 133"/>
                  <a:gd name="T28" fmla="*/ 41 w 44"/>
                  <a:gd name="T29" fmla="*/ 0 h 133"/>
                  <a:gd name="T30" fmla="*/ 39 w 44"/>
                  <a:gd name="T31" fmla="*/ 1 h 133"/>
                  <a:gd name="T32" fmla="*/ 35 w 44"/>
                  <a:gd name="T33" fmla="*/ 2 h 133"/>
                  <a:gd name="T34" fmla="*/ 24 w 44"/>
                  <a:gd name="T35" fmla="*/ 12 h 133"/>
                  <a:gd name="T36" fmla="*/ 13 w 44"/>
                  <a:gd name="T37" fmla="*/ 23 h 133"/>
                  <a:gd name="T38" fmla="*/ 5 w 44"/>
                  <a:gd name="T39" fmla="*/ 35 h 133"/>
                  <a:gd name="T40" fmla="*/ 0 w 44"/>
                  <a:gd name="T41" fmla="*/ 46 h 133"/>
                  <a:gd name="T42" fmla="*/ 0 w 44"/>
                  <a:gd name="T43" fmla="*/ 54 h 133"/>
                  <a:gd name="T44" fmla="*/ 1 w 44"/>
                  <a:gd name="T45" fmla="*/ 62 h 133"/>
                  <a:gd name="T46" fmla="*/ 4 w 44"/>
                  <a:gd name="T47" fmla="*/ 69 h 133"/>
                  <a:gd name="T48" fmla="*/ 6 w 44"/>
                  <a:gd name="T49" fmla="*/ 76 h 133"/>
                  <a:gd name="T50" fmla="*/ 10 w 44"/>
                  <a:gd name="T51" fmla="*/ 90 h 133"/>
                  <a:gd name="T52" fmla="*/ 11 w 44"/>
                  <a:gd name="T53" fmla="*/ 105 h 133"/>
                  <a:gd name="T54" fmla="*/ 10 w 44"/>
                  <a:gd name="T55" fmla="*/ 119 h 133"/>
                  <a:gd name="T56" fmla="*/ 7 w 44"/>
                  <a:gd name="T57" fmla="*/ 133 h 133"/>
                  <a:gd name="T58" fmla="*/ 7 w 44"/>
                  <a:gd name="T59" fmla="*/ 133 h 133"/>
                  <a:gd name="T60" fmla="*/ 7 w 44"/>
                  <a:gd name="T61" fmla="*/ 133 h 133"/>
                  <a:gd name="T62" fmla="*/ 7 w 44"/>
                  <a:gd name="T63" fmla="*/ 133 h 133"/>
                  <a:gd name="T64" fmla="*/ 7 w 44"/>
                  <a:gd name="T65" fmla="*/ 133 h 133"/>
                  <a:gd name="T66" fmla="*/ 7 w 44"/>
                  <a:gd name="T67" fmla="*/ 133 h 1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33"/>
                  <a:gd name="T104" fmla="*/ 44 w 44"/>
                  <a:gd name="T105" fmla="*/ 133 h 1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33">
                    <a:moveTo>
                      <a:pt x="7" y="133"/>
                    </a:moveTo>
                    <a:lnTo>
                      <a:pt x="12" y="118"/>
                    </a:lnTo>
                    <a:lnTo>
                      <a:pt x="16" y="103"/>
                    </a:lnTo>
                    <a:lnTo>
                      <a:pt x="18" y="87"/>
                    </a:lnTo>
                    <a:lnTo>
                      <a:pt x="17" y="72"/>
                    </a:lnTo>
                    <a:lnTo>
                      <a:pt x="16" y="61"/>
                    </a:lnTo>
                    <a:lnTo>
                      <a:pt x="17" y="50"/>
                    </a:lnTo>
                    <a:lnTo>
                      <a:pt x="21" y="41"/>
                    </a:lnTo>
                    <a:lnTo>
                      <a:pt x="27" y="31"/>
                    </a:lnTo>
                    <a:lnTo>
                      <a:pt x="30" y="25"/>
                    </a:lnTo>
                    <a:lnTo>
                      <a:pt x="35" y="18"/>
                    </a:lnTo>
                    <a:lnTo>
                      <a:pt x="39" y="12"/>
                    </a:lnTo>
                    <a:lnTo>
                      <a:pt x="43" y="4"/>
                    </a:lnTo>
                    <a:lnTo>
                      <a:pt x="44" y="1"/>
                    </a:lnTo>
                    <a:lnTo>
                      <a:pt x="41" y="0"/>
                    </a:lnTo>
                    <a:lnTo>
                      <a:pt x="39" y="1"/>
                    </a:lnTo>
                    <a:lnTo>
                      <a:pt x="35" y="2"/>
                    </a:lnTo>
                    <a:lnTo>
                      <a:pt x="24" y="12"/>
                    </a:lnTo>
                    <a:lnTo>
                      <a:pt x="13" y="23"/>
                    </a:lnTo>
                    <a:lnTo>
                      <a:pt x="5" y="35"/>
                    </a:lnTo>
                    <a:lnTo>
                      <a:pt x="0" y="46"/>
                    </a:lnTo>
                    <a:lnTo>
                      <a:pt x="0" y="54"/>
                    </a:lnTo>
                    <a:lnTo>
                      <a:pt x="1" y="62"/>
                    </a:lnTo>
                    <a:lnTo>
                      <a:pt x="4" y="69"/>
                    </a:lnTo>
                    <a:lnTo>
                      <a:pt x="6" y="76"/>
                    </a:lnTo>
                    <a:lnTo>
                      <a:pt x="10" y="90"/>
                    </a:lnTo>
                    <a:lnTo>
                      <a:pt x="11" y="105"/>
                    </a:lnTo>
                    <a:lnTo>
                      <a:pt x="10" y="119"/>
                    </a:lnTo>
                    <a:lnTo>
                      <a:pt x="7" y="133"/>
                    </a:lnTo>
                    <a:close/>
                  </a:path>
                </a:pathLst>
              </a:custGeom>
              <a:solidFill>
                <a:srgbClr val="000000"/>
              </a:solidFill>
              <a:ln w="9525">
                <a:noFill/>
                <a:round/>
                <a:headEnd/>
                <a:tailEnd/>
              </a:ln>
            </p:spPr>
            <p:txBody>
              <a:bodyPr/>
              <a:lstStyle/>
              <a:p>
                <a:endParaRPr lang="en-US">
                  <a:solidFill>
                    <a:srgbClr val="000000"/>
                  </a:solidFill>
                </a:endParaRPr>
              </a:p>
            </p:txBody>
          </p:sp>
          <p:sp>
            <p:nvSpPr>
              <p:cNvPr id="25668" name="Freeform 347"/>
              <p:cNvSpPr>
                <a:spLocks/>
              </p:cNvSpPr>
              <p:nvPr/>
            </p:nvSpPr>
            <p:spPr bwMode="auto">
              <a:xfrm>
                <a:off x="9691" y="8135"/>
                <a:ext cx="101" cy="26"/>
              </a:xfrm>
              <a:custGeom>
                <a:avLst/>
                <a:gdLst>
                  <a:gd name="T0" fmla="*/ 0 w 101"/>
                  <a:gd name="T1" fmla="*/ 1 h 26"/>
                  <a:gd name="T2" fmla="*/ 11 w 101"/>
                  <a:gd name="T3" fmla="*/ 9 h 26"/>
                  <a:gd name="T4" fmla="*/ 22 w 101"/>
                  <a:gd name="T5" fmla="*/ 15 h 26"/>
                  <a:gd name="T6" fmla="*/ 34 w 101"/>
                  <a:gd name="T7" fmla="*/ 21 h 26"/>
                  <a:gd name="T8" fmla="*/ 46 w 101"/>
                  <a:gd name="T9" fmla="*/ 24 h 26"/>
                  <a:gd name="T10" fmla="*/ 58 w 101"/>
                  <a:gd name="T11" fmla="*/ 26 h 26"/>
                  <a:gd name="T12" fmla="*/ 72 w 101"/>
                  <a:gd name="T13" fmla="*/ 25 h 26"/>
                  <a:gd name="T14" fmla="*/ 85 w 101"/>
                  <a:gd name="T15" fmla="*/ 23 h 26"/>
                  <a:gd name="T16" fmla="*/ 99 w 101"/>
                  <a:gd name="T17" fmla="*/ 19 h 26"/>
                  <a:gd name="T18" fmla="*/ 100 w 101"/>
                  <a:gd name="T19" fmla="*/ 18 h 26"/>
                  <a:gd name="T20" fmla="*/ 101 w 101"/>
                  <a:gd name="T21" fmla="*/ 15 h 26"/>
                  <a:gd name="T22" fmla="*/ 100 w 101"/>
                  <a:gd name="T23" fmla="*/ 13 h 26"/>
                  <a:gd name="T24" fmla="*/ 99 w 101"/>
                  <a:gd name="T25" fmla="*/ 13 h 26"/>
                  <a:gd name="T26" fmla="*/ 92 w 101"/>
                  <a:gd name="T27" fmla="*/ 14 h 26"/>
                  <a:gd name="T28" fmla="*/ 86 w 101"/>
                  <a:gd name="T29" fmla="*/ 15 h 26"/>
                  <a:gd name="T30" fmla="*/ 82 w 101"/>
                  <a:gd name="T31" fmla="*/ 18 h 26"/>
                  <a:gd name="T32" fmla="*/ 75 w 101"/>
                  <a:gd name="T33" fmla="*/ 19 h 26"/>
                  <a:gd name="T34" fmla="*/ 69 w 101"/>
                  <a:gd name="T35" fmla="*/ 20 h 26"/>
                  <a:gd name="T36" fmla="*/ 63 w 101"/>
                  <a:gd name="T37" fmla="*/ 20 h 26"/>
                  <a:gd name="T38" fmla="*/ 56 w 101"/>
                  <a:gd name="T39" fmla="*/ 20 h 26"/>
                  <a:gd name="T40" fmla="*/ 50 w 101"/>
                  <a:gd name="T41" fmla="*/ 19 h 26"/>
                  <a:gd name="T42" fmla="*/ 43 w 101"/>
                  <a:gd name="T43" fmla="*/ 18 h 26"/>
                  <a:gd name="T44" fmla="*/ 35 w 101"/>
                  <a:gd name="T45" fmla="*/ 16 h 26"/>
                  <a:gd name="T46" fmla="*/ 29 w 101"/>
                  <a:gd name="T47" fmla="*/ 14 h 26"/>
                  <a:gd name="T48" fmla="*/ 23 w 101"/>
                  <a:gd name="T49" fmla="*/ 13 h 26"/>
                  <a:gd name="T50" fmla="*/ 17 w 101"/>
                  <a:gd name="T51" fmla="*/ 11 h 26"/>
                  <a:gd name="T52" fmla="*/ 12 w 101"/>
                  <a:gd name="T53" fmla="*/ 8 h 26"/>
                  <a:gd name="T54" fmla="*/ 6 w 101"/>
                  <a:gd name="T55" fmla="*/ 4 h 26"/>
                  <a:gd name="T56" fmla="*/ 0 w 101"/>
                  <a:gd name="T57" fmla="*/ 0 h 26"/>
                  <a:gd name="T58" fmla="*/ 0 w 101"/>
                  <a:gd name="T59" fmla="*/ 0 h 26"/>
                  <a:gd name="T60" fmla="*/ 0 w 101"/>
                  <a:gd name="T61" fmla="*/ 0 h 26"/>
                  <a:gd name="T62" fmla="*/ 0 w 101"/>
                  <a:gd name="T63" fmla="*/ 1 h 26"/>
                  <a:gd name="T64" fmla="*/ 0 w 101"/>
                  <a:gd name="T65" fmla="*/ 1 h 26"/>
                  <a:gd name="T66" fmla="*/ 0 w 101"/>
                  <a:gd name="T67" fmla="*/ 1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1"/>
                  <a:gd name="T103" fmla="*/ 0 h 26"/>
                  <a:gd name="T104" fmla="*/ 101 w 101"/>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1" h="26">
                    <a:moveTo>
                      <a:pt x="0" y="1"/>
                    </a:moveTo>
                    <a:lnTo>
                      <a:pt x="11" y="9"/>
                    </a:lnTo>
                    <a:lnTo>
                      <a:pt x="22" y="15"/>
                    </a:lnTo>
                    <a:lnTo>
                      <a:pt x="34" y="21"/>
                    </a:lnTo>
                    <a:lnTo>
                      <a:pt x="46" y="24"/>
                    </a:lnTo>
                    <a:lnTo>
                      <a:pt x="58" y="26"/>
                    </a:lnTo>
                    <a:lnTo>
                      <a:pt x="72" y="25"/>
                    </a:lnTo>
                    <a:lnTo>
                      <a:pt x="85" y="23"/>
                    </a:lnTo>
                    <a:lnTo>
                      <a:pt x="99" y="19"/>
                    </a:lnTo>
                    <a:lnTo>
                      <a:pt x="100" y="18"/>
                    </a:lnTo>
                    <a:lnTo>
                      <a:pt x="101" y="15"/>
                    </a:lnTo>
                    <a:lnTo>
                      <a:pt x="100" y="13"/>
                    </a:lnTo>
                    <a:lnTo>
                      <a:pt x="99" y="13"/>
                    </a:lnTo>
                    <a:lnTo>
                      <a:pt x="92" y="14"/>
                    </a:lnTo>
                    <a:lnTo>
                      <a:pt x="86" y="15"/>
                    </a:lnTo>
                    <a:lnTo>
                      <a:pt x="82" y="18"/>
                    </a:lnTo>
                    <a:lnTo>
                      <a:pt x="75" y="19"/>
                    </a:lnTo>
                    <a:lnTo>
                      <a:pt x="69" y="20"/>
                    </a:lnTo>
                    <a:lnTo>
                      <a:pt x="63" y="20"/>
                    </a:lnTo>
                    <a:lnTo>
                      <a:pt x="56" y="20"/>
                    </a:lnTo>
                    <a:lnTo>
                      <a:pt x="50" y="19"/>
                    </a:lnTo>
                    <a:lnTo>
                      <a:pt x="43" y="18"/>
                    </a:lnTo>
                    <a:lnTo>
                      <a:pt x="35" y="16"/>
                    </a:lnTo>
                    <a:lnTo>
                      <a:pt x="29" y="14"/>
                    </a:lnTo>
                    <a:lnTo>
                      <a:pt x="23" y="13"/>
                    </a:lnTo>
                    <a:lnTo>
                      <a:pt x="17" y="11"/>
                    </a:lnTo>
                    <a:lnTo>
                      <a:pt x="12" y="8"/>
                    </a:lnTo>
                    <a:lnTo>
                      <a:pt x="6" y="4"/>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669" name="Freeform 348"/>
              <p:cNvSpPr>
                <a:spLocks/>
              </p:cNvSpPr>
              <p:nvPr/>
            </p:nvSpPr>
            <p:spPr bwMode="auto">
              <a:xfrm>
                <a:off x="10104" y="8217"/>
                <a:ext cx="90" cy="23"/>
              </a:xfrm>
              <a:custGeom>
                <a:avLst/>
                <a:gdLst>
                  <a:gd name="T0" fmla="*/ 0 w 90"/>
                  <a:gd name="T1" fmla="*/ 2 h 23"/>
                  <a:gd name="T2" fmla="*/ 3 w 90"/>
                  <a:gd name="T3" fmla="*/ 5 h 23"/>
                  <a:gd name="T4" fmla="*/ 8 w 90"/>
                  <a:gd name="T5" fmla="*/ 9 h 23"/>
                  <a:gd name="T6" fmla="*/ 13 w 90"/>
                  <a:gd name="T7" fmla="*/ 12 h 23"/>
                  <a:gd name="T8" fmla="*/ 18 w 90"/>
                  <a:gd name="T9" fmla="*/ 15 h 23"/>
                  <a:gd name="T10" fmla="*/ 23 w 90"/>
                  <a:gd name="T11" fmla="*/ 19 h 23"/>
                  <a:gd name="T12" fmla="*/ 28 w 90"/>
                  <a:gd name="T13" fmla="*/ 21 h 23"/>
                  <a:gd name="T14" fmla="*/ 33 w 90"/>
                  <a:gd name="T15" fmla="*/ 22 h 23"/>
                  <a:gd name="T16" fmla="*/ 39 w 90"/>
                  <a:gd name="T17" fmla="*/ 23 h 23"/>
                  <a:gd name="T18" fmla="*/ 46 w 90"/>
                  <a:gd name="T19" fmla="*/ 23 h 23"/>
                  <a:gd name="T20" fmla="*/ 52 w 90"/>
                  <a:gd name="T21" fmla="*/ 23 h 23"/>
                  <a:gd name="T22" fmla="*/ 58 w 90"/>
                  <a:gd name="T23" fmla="*/ 22 h 23"/>
                  <a:gd name="T24" fmla="*/ 64 w 90"/>
                  <a:gd name="T25" fmla="*/ 21 h 23"/>
                  <a:gd name="T26" fmla="*/ 70 w 90"/>
                  <a:gd name="T27" fmla="*/ 19 h 23"/>
                  <a:gd name="T28" fmla="*/ 76 w 90"/>
                  <a:gd name="T29" fmla="*/ 16 h 23"/>
                  <a:gd name="T30" fmla="*/ 81 w 90"/>
                  <a:gd name="T31" fmla="*/ 13 h 23"/>
                  <a:gd name="T32" fmla="*/ 87 w 90"/>
                  <a:gd name="T33" fmla="*/ 10 h 23"/>
                  <a:gd name="T34" fmla="*/ 89 w 90"/>
                  <a:gd name="T35" fmla="*/ 8 h 23"/>
                  <a:gd name="T36" fmla="*/ 90 w 90"/>
                  <a:gd name="T37" fmla="*/ 5 h 23"/>
                  <a:gd name="T38" fmla="*/ 89 w 90"/>
                  <a:gd name="T39" fmla="*/ 3 h 23"/>
                  <a:gd name="T40" fmla="*/ 86 w 90"/>
                  <a:gd name="T41" fmla="*/ 3 h 23"/>
                  <a:gd name="T42" fmla="*/ 81 w 90"/>
                  <a:gd name="T43" fmla="*/ 4 h 23"/>
                  <a:gd name="T44" fmla="*/ 75 w 90"/>
                  <a:gd name="T45" fmla="*/ 6 h 23"/>
                  <a:gd name="T46" fmla="*/ 70 w 90"/>
                  <a:gd name="T47" fmla="*/ 7 h 23"/>
                  <a:gd name="T48" fmla="*/ 64 w 90"/>
                  <a:gd name="T49" fmla="*/ 9 h 23"/>
                  <a:gd name="T50" fmla="*/ 59 w 90"/>
                  <a:gd name="T51" fmla="*/ 10 h 23"/>
                  <a:gd name="T52" fmla="*/ 53 w 90"/>
                  <a:gd name="T53" fmla="*/ 11 h 23"/>
                  <a:gd name="T54" fmla="*/ 48 w 90"/>
                  <a:gd name="T55" fmla="*/ 11 h 23"/>
                  <a:gd name="T56" fmla="*/ 42 w 90"/>
                  <a:gd name="T57" fmla="*/ 12 h 23"/>
                  <a:gd name="T58" fmla="*/ 36 w 90"/>
                  <a:gd name="T59" fmla="*/ 12 h 23"/>
                  <a:gd name="T60" fmla="*/ 31 w 90"/>
                  <a:gd name="T61" fmla="*/ 12 h 23"/>
                  <a:gd name="T62" fmla="*/ 25 w 90"/>
                  <a:gd name="T63" fmla="*/ 10 h 23"/>
                  <a:gd name="T64" fmla="*/ 20 w 90"/>
                  <a:gd name="T65" fmla="*/ 9 h 23"/>
                  <a:gd name="T66" fmla="*/ 16 w 90"/>
                  <a:gd name="T67" fmla="*/ 7 h 23"/>
                  <a:gd name="T68" fmla="*/ 11 w 90"/>
                  <a:gd name="T69" fmla="*/ 5 h 23"/>
                  <a:gd name="T70" fmla="*/ 6 w 90"/>
                  <a:gd name="T71" fmla="*/ 3 h 23"/>
                  <a:gd name="T72" fmla="*/ 1 w 90"/>
                  <a:gd name="T73" fmla="*/ 0 h 23"/>
                  <a:gd name="T74" fmla="*/ 0 w 90"/>
                  <a:gd name="T75" fmla="*/ 0 h 23"/>
                  <a:gd name="T76" fmla="*/ 0 w 90"/>
                  <a:gd name="T77" fmla="*/ 1 h 23"/>
                  <a:gd name="T78" fmla="*/ 0 w 90"/>
                  <a:gd name="T79" fmla="*/ 2 h 23"/>
                  <a:gd name="T80" fmla="*/ 0 w 90"/>
                  <a:gd name="T81" fmla="*/ 2 h 23"/>
                  <a:gd name="T82" fmla="*/ 0 w 90"/>
                  <a:gd name="T83" fmla="*/ 2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0"/>
                  <a:gd name="T127" fmla="*/ 0 h 23"/>
                  <a:gd name="T128" fmla="*/ 90 w 90"/>
                  <a:gd name="T129" fmla="*/ 23 h 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0" h="23">
                    <a:moveTo>
                      <a:pt x="0" y="2"/>
                    </a:moveTo>
                    <a:lnTo>
                      <a:pt x="3" y="5"/>
                    </a:lnTo>
                    <a:lnTo>
                      <a:pt x="8" y="9"/>
                    </a:lnTo>
                    <a:lnTo>
                      <a:pt x="13" y="12"/>
                    </a:lnTo>
                    <a:lnTo>
                      <a:pt x="18" y="15"/>
                    </a:lnTo>
                    <a:lnTo>
                      <a:pt x="23" y="19"/>
                    </a:lnTo>
                    <a:lnTo>
                      <a:pt x="28" y="21"/>
                    </a:lnTo>
                    <a:lnTo>
                      <a:pt x="33" y="22"/>
                    </a:lnTo>
                    <a:lnTo>
                      <a:pt x="39" y="23"/>
                    </a:lnTo>
                    <a:lnTo>
                      <a:pt x="46" y="23"/>
                    </a:lnTo>
                    <a:lnTo>
                      <a:pt x="52" y="23"/>
                    </a:lnTo>
                    <a:lnTo>
                      <a:pt x="58" y="22"/>
                    </a:lnTo>
                    <a:lnTo>
                      <a:pt x="64" y="21"/>
                    </a:lnTo>
                    <a:lnTo>
                      <a:pt x="70" y="19"/>
                    </a:lnTo>
                    <a:lnTo>
                      <a:pt x="76" y="16"/>
                    </a:lnTo>
                    <a:lnTo>
                      <a:pt x="81" y="13"/>
                    </a:lnTo>
                    <a:lnTo>
                      <a:pt x="87" y="10"/>
                    </a:lnTo>
                    <a:lnTo>
                      <a:pt x="89" y="8"/>
                    </a:lnTo>
                    <a:lnTo>
                      <a:pt x="90" y="5"/>
                    </a:lnTo>
                    <a:lnTo>
                      <a:pt x="89" y="3"/>
                    </a:lnTo>
                    <a:lnTo>
                      <a:pt x="86" y="3"/>
                    </a:lnTo>
                    <a:lnTo>
                      <a:pt x="81" y="4"/>
                    </a:lnTo>
                    <a:lnTo>
                      <a:pt x="75" y="6"/>
                    </a:lnTo>
                    <a:lnTo>
                      <a:pt x="70" y="7"/>
                    </a:lnTo>
                    <a:lnTo>
                      <a:pt x="64" y="9"/>
                    </a:lnTo>
                    <a:lnTo>
                      <a:pt x="59" y="10"/>
                    </a:lnTo>
                    <a:lnTo>
                      <a:pt x="53" y="11"/>
                    </a:lnTo>
                    <a:lnTo>
                      <a:pt x="48" y="11"/>
                    </a:lnTo>
                    <a:lnTo>
                      <a:pt x="42" y="12"/>
                    </a:lnTo>
                    <a:lnTo>
                      <a:pt x="36" y="12"/>
                    </a:lnTo>
                    <a:lnTo>
                      <a:pt x="31" y="12"/>
                    </a:lnTo>
                    <a:lnTo>
                      <a:pt x="25" y="10"/>
                    </a:lnTo>
                    <a:lnTo>
                      <a:pt x="20" y="9"/>
                    </a:lnTo>
                    <a:lnTo>
                      <a:pt x="16" y="7"/>
                    </a:lnTo>
                    <a:lnTo>
                      <a:pt x="11" y="5"/>
                    </a:lnTo>
                    <a:lnTo>
                      <a:pt x="6" y="3"/>
                    </a:lnTo>
                    <a:lnTo>
                      <a:pt x="1" y="0"/>
                    </a:lnTo>
                    <a:lnTo>
                      <a:pt x="0" y="0"/>
                    </a:lnTo>
                    <a:lnTo>
                      <a:pt x="0" y="1"/>
                    </a:lnTo>
                    <a:lnTo>
                      <a:pt x="0" y="2"/>
                    </a:lnTo>
                    <a:close/>
                  </a:path>
                </a:pathLst>
              </a:custGeom>
              <a:solidFill>
                <a:srgbClr val="000000"/>
              </a:solidFill>
              <a:ln w="9525">
                <a:noFill/>
                <a:round/>
                <a:headEnd/>
                <a:tailEnd/>
              </a:ln>
            </p:spPr>
            <p:txBody>
              <a:bodyPr/>
              <a:lstStyle/>
              <a:p>
                <a:endParaRPr lang="en-US">
                  <a:solidFill>
                    <a:srgbClr val="000000"/>
                  </a:solidFill>
                </a:endParaRPr>
              </a:p>
            </p:txBody>
          </p:sp>
          <p:sp>
            <p:nvSpPr>
              <p:cNvPr id="25670" name="Freeform 349"/>
              <p:cNvSpPr>
                <a:spLocks/>
              </p:cNvSpPr>
              <p:nvPr/>
            </p:nvSpPr>
            <p:spPr bwMode="auto">
              <a:xfrm>
                <a:off x="8964" y="7445"/>
                <a:ext cx="367" cy="363"/>
              </a:xfrm>
              <a:custGeom>
                <a:avLst/>
                <a:gdLst>
                  <a:gd name="T0" fmla="*/ 1 w 367"/>
                  <a:gd name="T1" fmla="*/ 37 h 363"/>
                  <a:gd name="T2" fmla="*/ 10 w 367"/>
                  <a:gd name="T3" fmla="*/ 108 h 363"/>
                  <a:gd name="T4" fmla="*/ 18 w 367"/>
                  <a:gd name="T5" fmla="*/ 158 h 363"/>
                  <a:gd name="T6" fmla="*/ 28 w 367"/>
                  <a:gd name="T7" fmla="*/ 187 h 363"/>
                  <a:gd name="T8" fmla="*/ 41 w 367"/>
                  <a:gd name="T9" fmla="*/ 212 h 363"/>
                  <a:gd name="T10" fmla="*/ 61 w 367"/>
                  <a:gd name="T11" fmla="*/ 236 h 363"/>
                  <a:gd name="T12" fmla="*/ 84 w 367"/>
                  <a:gd name="T13" fmla="*/ 259 h 363"/>
                  <a:gd name="T14" fmla="*/ 112 w 367"/>
                  <a:gd name="T15" fmla="*/ 281 h 363"/>
                  <a:gd name="T16" fmla="*/ 141 w 367"/>
                  <a:gd name="T17" fmla="*/ 302 h 363"/>
                  <a:gd name="T18" fmla="*/ 172 w 367"/>
                  <a:gd name="T19" fmla="*/ 320 h 363"/>
                  <a:gd name="T20" fmla="*/ 197 w 367"/>
                  <a:gd name="T21" fmla="*/ 332 h 363"/>
                  <a:gd name="T22" fmla="*/ 216 w 367"/>
                  <a:gd name="T23" fmla="*/ 340 h 363"/>
                  <a:gd name="T24" fmla="*/ 236 w 367"/>
                  <a:gd name="T25" fmla="*/ 345 h 363"/>
                  <a:gd name="T26" fmla="*/ 256 w 367"/>
                  <a:gd name="T27" fmla="*/ 349 h 363"/>
                  <a:gd name="T28" fmla="*/ 276 w 367"/>
                  <a:gd name="T29" fmla="*/ 353 h 363"/>
                  <a:gd name="T30" fmla="*/ 296 w 367"/>
                  <a:gd name="T31" fmla="*/ 357 h 363"/>
                  <a:gd name="T32" fmla="*/ 315 w 367"/>
                  <a:gd name="T33" fmla="*/ 361 h 363"/>
                  <a:gd name="T34" fmla="*/ 336 w 367"/>
                  <a:gd name="T35" fmla="*/ 363 h 363"/>
                  <a:gd name="T36" fmla="*/ 354 w 367"/>
                  <a:gd name="T37" fmla="*/ 361 h 363"/>
                  <a:gd name="T38" fmla="*/ 367 w 367"/>
                  <a:gd name="T39" fmla="*/ 351 h 363"/>
                  <a:gd name="T40" fmla="*/ 348 w 367"/>
                  <a:gd name="T41" fmla="*/ 336 h 363"/>
                  <a:gd name="T42" fmla="*/ 317 w 367"/>
                  <a:gd name="T43" fmla="*/ 324 h 363"/>
                  <a:gd name="T44" fmla="*/ 284 w 367"/>
                  <a:gd name="T45" fmla="*/ 315 h 363"/>
                  <a:gd name="T46" fmla="*/ 250 w 367"/>
                  <a:gd name="T47" fmla="*/ 306 h 363"/>
                  <a:gd name="T48" fmla="*/ 218 w 367"/>
                  <a:gd name="T49" fmla="*/ 293 h 363"/>
                  <a:gd name="T50" fmla="*/ 188 w 367"/>
                  <a:gd name="T51" fmla="*/ 275 h 363"/>
                  <a:gd name="T52" fmla="*/ 158 w 367"/>
                  <a:gd name="T53" fmla="*/ 254 h 363"/>
                  <a:gd name="T54" fmla="*/ 130 w 367"/>
                  <a:gd name="T55" fmla="*/ 234 h 363"/>
                  <a:gd name="T56" fmla="*/ 105 w 367"/>
                  <a:gd name="T57" fmla="*/ 215 h 363"/>
                  <a:gd name="T58" fmla="*/ 83 w 367"/>
                  <a:gd name="T59" fmla="*/ 194 h 363"/>
                  <a:gd name="T60" fmla="*/ 63 w 367"/>
                  <a:gd name="T61" fmla="*/ 170 h 363"/>
                  <a:gd name="T62" fmla="*/ 49 w 367"/>
                  <a:gd name="T63" fmla="*/ 146 h 363"/>
                  <a:gd name="T64" fmla="*/ 33 w 367"/>
                  <a:gd name="T65" fmla="*/ 117 h 363"/>
                  <a:gd name="T66" fmla="*/ 20 w 367"/>
                  <a:gd name="T67" fmla="*/ 84 h 363"/>
                  <a:gd name="T68" fmla="*/ 7 w 367"/>
                  <a:gd name="T69" fmla="*/ 52 h 363"/>
                  <a:gd name="T70" fmla="*/ 1 w 367"/>
                  <a:gd name="T71" fmla="*/ 18 h 363"/>
                  <a:gd name="T72" fmla="*/ 0 w 367"/>
                  <a:gd name="T73" fmla="*/ 0 h 363"/>
                  <a:gd name="T74" fmla="*/ 0 w 367"/>
                  <a:gd name="T75" fmla="*/ 0 h 363"/>
                  <a:gd name="T76" fmla="*/ 0 w 367"/>
                  <a:gd name="T77" fmla="*/ 1 h 3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7"/>
                  <a:gd name="T118" fmla="*/ 0 h 363"/>
                  <a:gd name="T119" fmla="*/ 367 w 367"/>
                  <a:gd name="T120" fmla="*/ 363 h 36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7" h="363">
                    <a:moveTo>
                      <a:pt x="0" y="1"/>
                    </a:moveTo>
                    <a:lnTo>
                      <a:pt x="1" y="37"/>
                    </a:lnTo>
                    <a:lnTo>
                      <a:pt x="5" y="72"/>
                    </a:lnTo>
                    <a:lnTo>
                      <a:pt x="10" y="108"/>
                    </a:lnTo>
                    <a:lnTo>
                      <a:pt x="16" y="144"/>
                    </a:lnTo>
                    <a:lnTo>
                      <a:pt x="18" y="158"/>
                    </a:lnTo>
                    <a:lnTo>
                      <a:pt x="23" y="172"/>
                    </a:lnTo>
                    <a:lnTo>
                      <a:pt x="28" y="187"/>
                    </a:lnTo>
                    <a:lnTo>
                      <a:pt x="34" y="200"/>
                    </a:lnTo>
                    <a:lnTo>
                      <a:pt x="41" y="212"/>
                    </a:lnTo>
                    <a:lnTo>
                      <a:pt x="51" y="225"/>
                    </a:lnTo>
                    <a:lnTo>
                      <a:pt x="61" y="236"/>
                    </a:lnTo>
                    <a:lnTo>
                      <a:pt x="72" y="247"/>
                    </a:lnTo>
                    <a:lnTo>
                      <a:pt x="84" y="259"/>
                    </a:lnTo>
                    <a:lnTo>
                      <a:pt x="97" y="270"/>
                    </a:lnTo>
                    <a:lnTo>
                      <a:pt x="112" y="281"/>
                    </a:lnTo>
                    <a:lnTo>
                      <a:pt x="127" y="291"/>
                    </a:lnTo>
                    <a:lnTo>
                      <a:pt x="141" y="302"/>
                    </a:lnTo>
                    <a:lnTo>
                      <a:pt x="156" y="312"/>
                    </a:lnTo>
                    <a:lnTo>
                      <a:pt x="172" y="320"/>
                    </a:lnTo>
                    <a:lnTo>
                      <a:pt x="188" y="328"/>
                    </a:lnTo>
                    <a:lnTo>
                      <a:pt x="197" y="332"/>
                    </a:lnTo>
                    <a:lnTo>
                      <a:pt x="206" y="336"/>
                    </a:lnTo>
                    <a:lnTo>
                      <a:pt x="216" y="340"/>
                    </a:lnTo>
                    <a:lnTo>
                      <a:pt x="225" y="343"/>
                    </a:lnTo>
                    <a:lnTo>
                      <a:pt x="236" y="345"/>
                    </a:lnTo>
                    <a:lnTo>
                      <a:pt x="246" y="347"/>
                    </a:lnTo>
                    <a:lnTo>
                      <a:pt x="256" y="349"/>
                    </a:lnTo>
                    <a:lnTo>
                      <a:pt x="267" y="351"/>
                    </a:lnTo>
                    <a:lnTo>
                      <a:pt x="276" y="353"/>
                    </a:lnTo>
                    <a:lnTo>
                      <a:pt x="286" y="355"/>
                    </a:lnTo>
                    <a:lnTo>
                      <a:pt x="296" y="357"/>
                    </a:lnTo>
                    <a:lnTo>
                      <a:pt x="306" y="359"/>
                    </a:lnTo>
                    <a:lnTo>
                      <a:pt x="315" y="361"/>
                    </a:lnTo>
                    <a:lnTo>
                      <a:pt x="326" y="362"/>
                    </a:lnTo>
                    <a:lnTo>
                      <a:pt x="336" y="363"/>
                    </a:lnTo>
                    <a:lnTo>
                      <a:pt x="346" y="363"/>
                    </a:lnTo>
                    <a:lnTo>
                      <a:pt x="354" y="361"/>
                    </a:lnTo>
                    <a:lnTo>
                      <a:pt x="362" y="357"/>
                    </a:lnTo>
                    <a:lnTo>
                      <a:pt x="367" y="351"/>
                    </a:lnTo>
                    <a:lnTo>
                      <a:pt x="363" y="345"/>
                    </a:lnTo>
                    <a:lnTo>
                      <a:pt x="348" y="336"/>
                    </a:lnTo>
                    <a:lnTo>
                      <a:pt x="334" y="329"/>
                    </a:lnTo>
                    <a:lnTo>
                      <a:pt x="317" y="324"/>
                    </a:lnTo>
                    <a:lnTo>
                      <a:pt x="301" y="319"/>
                    </a:lnTo>
                    <a:lnTo>
                      <a:pt x="284" y="315"/>
                    </a:lnTo>
                    <a:lnTo>
                      <a:pt x="267" y="311"/>
                    </a:lnTo>
                    <a:lnTo>
                      <a:pt x="250" y="306"/>
                    </a:lnTo>
                    <a:lnTo>
                      <a:pt x="234" y="301"/>
                    </a:lnTo>
                    <a:lnTo>
                      <a:pt x="218" y="293"/>
                    </a:lnTo>
                    <a:lnTo>
                      <a:pt x="202" y="284"/>
                    </a:lnTo>
                    <a:lnTo>
                      <a:pt x="188" y="275"/>
                    </a:lnTo>
                    <a:lnTo>
                      <a:pt x="173" y="265"/>
                    </a:lnTo>
                    <a:lnTo>
                      <a:pt x="158" y="254"/>
                    </a:lnTo>
                    <a:lnTo>
                      <a:pt x="145" y="244"/>
                    </a:lnTo>
                    <a:lnTo>
                      <a:pt x="130" y="234"/>
                    </a:lnTo>
                    <a:lnTo>
                      <a:pt x="117" y="224"/>
                    </a:lnTo>
                    <a:lnTo>
                      <a:pt x="105" y="215"/>
                    </a:lnTo>
                    <a:lnTo>
                      <a:pt x="93" y="204"/>
                    </a:lnTo>
                    <a:lnTo>
                      <a:pt x="83" y="194"/>
                    </a:lnTo>
                    <a:lnTo>
                      <a:pt x="73" y="183"/>
                    </a:lnTo>
                    <a:lnTo>
                      <a:pt x="63" y="170"/>
                    </a:lnTo>
                    <a:lnTo>
                      <a:pt x="56" y="158"/>
                    </a:lnTo>
                    <a:lnTo>
                      <a:pt x="49" y="146"/>
                    </a:lnTo>
                    <a:lnTo>
                      <a:pt x="41" y="134"/>
                    </a:lnTo>
                    <a:lnTo>
                      <a:pt x="33" y="117"/>
                    </a:lnTo>
                    <a:lnTo>
                      <a:pt x="26" y="102"/>
                    </a:lnTo>
                    <a:lnTo>
                      <a:pt x="20" y="84"/>
                    </a:lnTo>
                    <a:lnTo>
                      <a:pt x="13" y="68"/>
                    </a:lnTo>
                    <a:lnTo>
                      <a:pt x="7" y="52"/>
                    </a:lnTo>
                    <a:lnTo>
                      <a:pt x="4" y="34"/>
                    </a:lnTo>
                    <a:lnTo>
                      <a:pt x="1" y="18"/>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671" name="Freeform 350"/>
              <p:cNvSpPr>
                <a:spLocks/>
              </p:cNvSpPr>
              <p:nvPr/>
            </p:nvSpPr>
            <p:spPr bwMode="auto">
              <a:xfrm>
                <a:off x="8931" y="7521"/>
                <a:ext cx="228" cy="300"/>
              </a:xfrm>
              <a:custGeom>
                <a:avLst/>
                <a:gdLst>
                  <a:gd name="T0" fmla="*/ 0 w 228"/>
                  <a:gd name="T1" fmla="*/ 2 h 300"/>
                  <a:gd name="T2" fmla="*/ 0 w 228"/>
                  <a:gd name="T3" fmla="*/ 22 h 300"/>
                  <a:gd name="T4" fmla="*/ 3 w 228"/>
                  <a:gd name="T5" fmla="*/ 42 h 300"/>
                  <a:gd name="T6" fmla="*/ 5 w 228"/>
                  <a:gd name="T7" fmla="*/ 62 h 300"/>
                  <a:gd name="T8" fmla="*/ 10 w 228"/>
                  <a:gd name="T9" fmla="*/ 81 h 300"/>
                  <a:gd name="T10" fmla="*/ 16 w 228"/>
                  <a:gd name="T11" fmla="*/ 101 h 300"/>
                  <a:gd name="T12" fmla="*/ 23 w 228"/>
                  <a:gd name="T13" fmla="*/ 119 h 300"/>
                  <a:gd name="T14" fmla="*/ 32 w 228"/>
                  <a:gd name="T15" fmla="*/ 137 h 300"/>
                  <a:gd name="T16" fmla="*/ 43 w 228"/>
                  <a:gd name="T17" fmla="*/ 155 h 300"/>
                  <a:gd name="T18" fmla="*/ 50 w 228"/>
                  <a:gd name="T19" fmla="*/ 164 h 300"/>
                  <a:gd name="T20" fmla="*/ 59 w 228"/>
                  <a:gd name="T21" fmla="*/ 173 h 300"/>
                  <a:gd name="T22" fmla="*/ 67 w 228"/>
                  <a:gd name="T23" fmla="*/ 183 h 300"/>
                  <a:gd name="T24" fmla="*/ 78 w 228"/>
                  <a:gd name="T25" fmla="*/ 191 h 300"/>
                  <a:gd name="T26" fmla="*/ 88 w 228"/>
                  <a:gd name="T27" fmla="*/ 198 h 300"/>
                  <a:gd name="T28" fmla="*/ 99 w 228"/>
                  <a:gd name="T29" fmla="*/ 206 h 300"/>
                  <a:gd name="T30" fmla="*/ 110 w 228"/>
                  <a:gd name="T31" fmla="*/ 214 h 300"/>
                  <a:gd name="T32" fmla="*/ 119 w 228"/>
                  <a:gd name="T33" fmla="*/ 222 h 300"/>
                  <a:gd name="T34" fmla="*/ 132 w 228"/>
                  <a:gd name="T35" fmla="*/ 231 h 300"/>
                  <a:gd name="T36" fmla="*/ 145 w 228"/>
                  <a:gd name="T37" fmla="*/ 241 h 300"/>
                  <a:gd name="T38" fmla="*/ 157 w 228"/>
                  <a:gd name="T39" fmla="*/ 251 h 300"/>
                  <a:gd name="T40" fmla="*/ 171 w 228"/>
                  <a:gd name="T41" fmla="*/ 260 h 300"/>
                  <a:gd name="T42" fmla="*/ 183 w 228"/>
                  <a:gd name="T43" fmla="*/ 271 h 300"/>
                  <a:gd name="T44" fmla="*/ 195 w 228"/>
                  <a:gd name="T45" fmla="*/ 281 h 300"/>
                  <a:gd name="T46" fmla="*/ 208 w 228"/>
                  <a:gd name="T47" fmla="*/ 291 h 300"/>
                  <a:gd name="T48" fmla="*/ 221 w 228"/>
                  <a:gd name="T49" fmla="*/ 300 h 300"/>
                  <a:gd name="T50" fmla="*/ 223 w 228"/>
                  <a:gd name="T51" fmla="*/ 300 h 300"/>
                  <a:gd name="T52" fmla="*/ 227 w 228"/>
                  <a:gd name="T53" fmla="*/ 299 h 300"/>
                  <a:gd name="T54" fmla="*/ 228 w 228"/>
                  <a:gd name="T55" fmla="*/ 297 h 300"/>
                  <a:gd name="T56" fmla="*/ 228 w 228"/>
                  <a:gd name="T57" fmla="*/ 295 h 300"/>
                  <a:gd name="T58" fmla="*/ 218 w 228"/>
                  <a:gd name="T59" fmla="*/ 286 h 300"/>
                  <a:gd name="T60" fmla="*/ 208 w 228"/>
                  <a:gd name="T61" fmla="*/ 277 h 300"/>
                  <a:gd name="T62" fmla="*/ 199 w 228"/>
                  <a:gd name="T63" fmla="*/ 268 h 300"/>
                  <a:gd name="T64" fmla="*/ 189 w 228"/>
                  <a:gd name="T65" fmla="*/ 259 h 300"/>
                  <a:gd name="T66" fmla="*/ 179 w 228"/>
                  <a:gd name="T67" fmla="*/ 250 h 300"/>
                  <a:gd name="T68" fmla="*/ 169 w 228"/>
                  <a:gd name="T69" fmla="*/ 242 h 300"/>
                  <a:gd name="T70" fmla="*/ 160 w 228"/>
                  <a:gd name="T71" fmla="*/ 233 h 300"/>
                  <a:gd name="T72" fmla="*/ 149 w 228"/>
                  <a:gd name="T73" fmla="*/ 225 h 300"/>
                  <a:gd name="T74" fmla="*/ 139 w 228"/>
                  <a:gd name="T75" fmla="*/ 217 h 300"/>
                  <a:gd name="T76" fmla="*/ 129 w 228"/>
                  <a:gd name="T77" fmla="*/ 209 h 300"/>
                  <a:gd name="T78" fmla="*/ 118 w 228"/>
                  <a:gd name="T79" fmla="*/ 202 h 300"/>
                  <a:gd name="T80" fmla="*/ 109 w 228"/>
                  <a:gd name="T81" fmla="*/ 195 h 300"/>
                  <a:gd name="T82" fmla="*/ 99 w 228"/>
                  <a:gd name="T83" fmla="*/ 188 h 300"/>
                  <a:gd name="T84" fmla="*/ 89 w 228"/>
                  <a:gd name="T85" fmla="*/ 181 h 300"/>
                  <a:gd name="T86" fmla="*/ 79 w 228"/>
                  <a:gd name="T87" fmla="*/ 173 h 300"/>
                  <a:gd name="T88" fmla="*/ 70 w 228"/>
                  <a:gd name="T89" fmla="*/ 165 h 300"/>
                  <a:gd name="T90" fmla="*/ 54 w 228"/>
                  <a:gd name="T91" fmla="*/ 149 h 300"/>
                  <a:gd name="T92" fmla="*/ 40 w 228"/>
                  <a:gd name="T93" fmla="*/ 129 h 300"/>
                  <a:gd name="T94" fmla="*/ 29 w 228"/>
                  <a:gd name="T95" fmla="*/ 110 h 300"/>
                  <a:gd name="T96" fmla="*/ 21 w 228"/>
                  <a:gd name="T97" fmla="*/ 88 h 300"/>
                  <a:gd name="T98" fmla="*/ 14 w 228"/>
                  <a:gd name="T99" fmla="*/ 67 h 300"/>
                  <a:gd name="T100" fmla="*/ 9 w 228"/>
                  <a:gd name="T101" fmla="*/ 44 h 300"/>
                  <a:gd name="T102" fmla="*/ 5 w 228"/>
                  <a:gd name="T103" fmla="*/ 23 h 300"/>
                  <a:gd name="T104" fmla="*/ 4 w 228"/>
                  <a:gd name="T105" fmla="*/ 1 h 300"/>
                  <a:gd name="T106" fmla="*/ 4 w 228"/>
                  <a:gd name="T107" fmla="*/ 0 h 300"/>
                  <a:gd name="T108" fmla="*/ 3 w 228"/>
                  <a:gd name="T109" fmla="*/ 0 h 300"/>
                  <a:gd name="T110" fmla="*/ 0 w 228"/>
                  <a:gd name="T111" fmla="*/ 1 h 300"/>
                  <a:gd name="T112" fmla="*/ 0 w 228"/>
                  <a:gd name="T113" fmla="*/ 2 h 300"/>
                  <a:gd name="T114" fmla="*/ 0 w 228"/>
                  <a:gd name="T115" fmla="*/ 2 h 3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8"/>
                  <a:gd name="T175" fmla="*/ 0 h 300"/>
                  <a:gd name="T176" fmla="*/ 228 w 228"/>
                  <a:gd name="T177" fmla="*/ 300 h 3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8" h="300">
                    <a:moveTo>
                      <a:pt x="0" y="2"/>
                    </a:moveTo>
                    <a:lnTo>
                      <a:pt x="0" y="22"/>
                    </a:lnTo>
                    <a:lnTo>
                      <a:pt x="3" y="42"/>
                    </a:lnTo>
                    <a:lnTo>
                      <a:pt x="5" y="62"/>
                    </a:lnTo>
                    <a:lnTo>
                      <a:pt x="10" y="81"/>
                    </a:lnTo>
                    <a:lnTo>
                      <a:pt x="16" y="101"/>
                    </a:lnTo>
                    <a:lnTo>
                      <a:pt x="23" y="119"/>
                    </a:lnTo>
                    <a:lnTo>
                      <a:pt x="32" y="137"/>
                    </a:lnTo>
                    <a:lnTo>
                      <a:pt x="43" y="155"/>
                    </a:lnTo>
                    <a:lnTo>
                      <a:pt x="50" y="164"/>
                    </a:lnTo>
                    <a:lnTo>
                      <a:pt x="59" y="173"/>
                    </a:lnTo>
                    <a:lnTo>
                      <a:pt x="67" y="183"/>
                    </a:lnTo>
                    <a:lnTo>
                      <a:pt x="78" y="191"/>
                    </a:lnTo>
                    <a:lnTo>
                      <a:pt x="88" y="198"/>
                    </a:lnTo>
                    <a:lnTo>
                      <a:pt x="99" y="206"/>
                    </a:lnTo>
                    <a:lnTo>
                      <a:pt x="110" y="214"/>
                    </a:lnTo>
                    <a:lnTo>
                      <a:pt x="119" y="222"/>
                    </a:lnTo>
                    <a:lnTo>
                      <a:pt x="132" y="231"/>
                    </a:lnTo>
                    <a:lnTo>
                      <a:pt x="145" y="241"/>
                    </a:lnTo>
                    <a:lnTo>
                      <a:pt x="157" y="251"/>
                    </a:lnTo>
                    <a:lnTo>
                      <a:pt x="171" y="260"/>
                    </a:lnTo>
                    <a:lnTo>
                      <a:pt x="183" y="271"/>
                    </a:lnTo>
                    <a:lnTo>
                      <a:pt x="195" y="281"/>
                    </a:lnTo>
                    <a:lnTo>
                      <a:pt x="208" y="291"/>
                    </a:lnTo>
                    <a:lnTo>
                      <a:pt x="221" y="300"/>
                    </a:lnTo>
                    <a:lnTo>
                      <a:pt x="223" y="300"/>
                    </a:lnTo>
                    <a:lnTo>
                      <a:pt x="227" y="299"/>
                    </a:lnTo>
                    <a:lnTo>
                      <a:pt x="228" y="297"/>
                    </a:lnTo>
                    <a:lnTo>
                      <a:pt x="228" y="295"/>
                    </a:lnTo>
                    <a:lnTo>
                      <a:pt x="218" y="286"/>
                    </a:lnTo>
                    <a:lnTo>
                      <a:pt x="208" y="277"/>
                    </a:lnTo>
                    <a:lnTo>
                      <a:pt x="199" y="268"/>
                    </a:lnTo>
                    <a:lnTo>
                      <a:pt x="189" y="259"/>
                    </a:lnTo>
                    <a:lnTo>
                      <a:pt x="179" y="250"/>
                    </a:lnTo>
                    <a:lnTo>
                      <a:pt x="169" y="242"/>
                    </a:lnTo>
                    <a:lnTo>
                      <a:pt x="160" y="233"/>
                    </a:lnTo>
                    <a:lnTo>
                      <a:pt x="149" y="225"/>
                    </a:lnTo>
                    <a:lnTo>
                      <a:pt x="139" y="217"/>
                    </a:lnTo>
                    <a:lnTo>
                      <a:pt x="129" y="209"/>
                    </a:lnTo>
                    <a:lnTo>
                      <a:pt x="118" y="202"/>
                    </a:lnTo>
                    <a:lnTo>
                      <a:pt x="109" y="195"/>
                    </a:lnTo>
                    <a:lnTo>
                      <a:pt x="99" y="188"/>
                    </a:lnTo>
                    <a:lnTo>
                      <a:pt x="89" y="181"/>
                    </a:lnTo>
                    <a:lnTo>
                      <a:pt x="79" y="173"/>
                    </a:lnTo>
                    <a:lnTo>
                      <a:pt x="70" y="165"/>
                    </a:lnTo>
                    <a:lnTo>
                      <a:pt x="54" y="149"/>
                    </a:lnTo>
                    <a:lnTo>
                      <a:pt x="40" y="129"/>
                    </a:lnTo>
                    <a:lnTo>
                      <a:pt x="29" y="110"/>
                    </a:lnTo>
                    <a:lnTo>
                      <a:pt x="21" y="88"/>
                    </a:lnTo>
                    <a:lnTo>
                      <a:pt x="14" y="67"/>
                    </a:lnTo>
                    <a:lnTo>
                      <a:pt x="9" y="44"/>
                    </a:lnTo>
                    <a:lnTo>
                      <a:pt x="5" y="23"/>
                    </a:lnTo>
                    <a:lnTo>
                      <a:pt x="4" y="1"/>
                    </a:lnTo>
                    <a:lnTo>
                      <a:pt x="4" y="0"/>
                    </a:lnTo>
                    <a:lnTo>
                      <a:pt x="3" y="0"/>
                    </a:lnTo>
                    <a:lnTo>
                      <a:pt x="0" y="1"/>
                    </a:lnTo>
                    <a:lnTo>
                      <a:pt x="0" y="2"/>
                    </a:lnTo>
                    <a:close/>
                  </a:path>
                </a:pathLst>
              </a:custGeom>
              <a:solidFill>
                <a:srgbClr val="000000"/>
              </a:solidFill>
              <a:ln w="9525">
                <a:noFill/>
                <a:round/>
                <a:headEnd/>
                <a:tailEnd/>
              </a:ln>
            </p:spPr>
            <p:txBody>
              <a:bodyPr/>
              <a:lstStyle/>
              <a:p>
                <a:endParaRPr lang="en-US">
                  <a:solidFill>
                    <a:srgbClr val="000000"/>
                  </a:solidFill>
                </a:endParaRPr>
              </a:p>
            </p:txBody>
          </p:sp>
          <p:sp>
            <p:nvSpPr>
              <p:cNvPr id="25672" name="Freeform 351"/>
              <p:cNvSpPr>
                <a:spLocks/>
              </p:cNvSpPr>
              <p:nvPr/>
            </p:nvSpPr>
            <p:spPr bwMode="auto">
              <a:xfrm>
                <a:off x="9343" y="7123"/>
                <a:ext cx="324" cy="230"/>
              </a:xfrm>
              <a:custGeom>
                <a:avLst/>
                <a:gdLst>
                  <a:gd name="T0" fmla="*/ 311 w 324"/>
                  <a:gd name="T1" fmla="*/ 204 h 230"/>
                  <a:gd name="T2" fmla="*/ 280 w 324"/>
                  <a:gd name="T3" fmla="*/ 160 h 230"/>
                  <a:gd name="T4" fmla="*/ 243 w 324"/>
                  <a:gd name="T5" fmla="*/ 121 h 230"/>
                  <a:gd name="T6" fmla="*/ 201 w 324"/>
                  <a:gd name="T7" fmla="*/ 86 h 230"/>
                  <a:gd name="T8" fmla="*/ 171 w 324"/>
                  <a:gd name="T9" fmla="*/ 64 h 230"/>
                  <a:gd name="T10" fmla="*/ 159 w 324"/>
                  <a:gd name="T11" fmla="*/ 57 h 230"/>
                  <a:gd name="T12" fmla="*/ 147 w 324"/>
                  <a:gd name="T13" fmla="*/ 50 h 230"/>
                  <a:gd name="T14" fmla="*/ 136 w 324"/>
                  <a:gd name="T15" fmla="*/ 43 h 230"/>
                  <a:gd name="T16" fmla="*/ 126 w 324"/>
                  <a:gd name="T17" fmla="*/ 35 h 230"/>
                  <a:gd name="T18" fmla="*/ 118 w 324"/>
                  <a:gd name="T19" fmla="*/ 29 h 230"/>
                  <a:gd name="T20" fmla="*/ 107 w 324"/>
                  <a:gd name="T21" fmla="*/ 22 h 230"/>
                  <a:gd name="T22" fmla="*/ 97 w 324"/>
                  <a:gd name="T23" fmla="*/ 17 h 230"/>
                  <a:gd name="T24" fmla="*/ 89 w 324"/>
                  <a:gd name="T25" fmla="*/ 14 h 230"/>
                  <a:gd name="T26" fmla="*/ 80 w 324"/>
                  <a:gd name="T27" fmla="*/ 10 h 230"/>
                  <a:gd name="T28" fmla="*/ 72 w 324"/>
                  <a:gd name="T29" fmla="*/ 6 h 230"/>
                  <a:gd name="T30" fmla="*/ 62 w 324"/>
                  <a:gd name="T31" fmla="*/ 2 h 230"/>
                  <a:gd name="T32" fmla="*/ 50 w 324"/>
                  <a:gd name="T33" fmla="*/ 0 h 230"/>
                  <a:gd name="T34" fmla="*/ 36 w 324"/>
                  <a:gd name="T35" fmla="*/ 4 h 230"/>
                  <a:gd name="T36" fmla="*/ 22 w 324"/>
                  <a:gd name="T37" fmla="*/ 10 h 230"/>
                  <a:gd name="T38" fmla="*/ 9 w 324"/>
                  <a:gd name="T39" fmla="*/ 16 h 230"/>
                  <a:gd name="T40" fmla="*/ 1 w 324"/>
                  <a:gd name="T41" fmla="*/ 20 h 230"/>
                  <a:gd name="T42" fmla="*/ 0 w 324"/>
                  <a:gd name="T43" fmla="*/ 25 h 230"/>
                  <a:gd name="T44" fmla="*/ 8 w 324"/>
                  <a:gd name="T45" fmla="*/ 25 h 230"/>
                  <a:gd name="T46" fmla="*/ 20 w 324"/>
                  <a:gd name="T47" fmla="*/ 21 h 230"/>
                  <a:gd name="T48" fmla="*/ 33 w 324"/>
                  <a:gd name="T49" fmla="*/ 18 h 230"/>
                  <a:gd name="T50" fmla="*/ 45 w 324"/>
                  <a:gd name="T51" fmla="*/ 16 h 230"/>
                  <a:gd name="T52" fmla="*/ 57 w 324"/>
                  <a:gd name="T53" fmla="*/ 16 h 230"/>
                  <a:gd name="T54" fmla="*/ 70 w 324"/>
                  <a:gd name="T55" fmla="*/ 20 h 230"/>
                  <a:gd name="T56" fmla="*/ 84 w 324"/>
                  <a:gd name="T57" fmla="*/ 27 h 230"/>
                  <a:gd name="T58" fmla="*/ 95 w 324"/>
                  <a:gd name="T59" fmla="*/ 33 h 230"/>
                  <a:gd name="T60" fmla="*/ 112 w 324"/>
                  <a:gd name="T61" fmla="*/ 43 h 230"/>
                  <a:gd name="T62" fmla="*/ 136 w 324"/>
                  <a:gd name="T63" fmla="*/ 56 h 230"/>
                  <a:gd name="T64" fmla="*/ 159 w 324"/>
                  <a:gd name="T65" fmla="*/ 70 h 230"/>
                  <a:gd name="T66" fmla="*/ 182 w 324"/>
                  <a:gd name="T67" fmla="*/ 85 h 230"/>
                  <a:gd name="T68" fmla="*/ 213 w 324"/>
                  <a:gd name="T69" fmla="*/ 106 h 230"/>
                  <a:gd name="T70" fmla="*/ 248 w 324"/>
                  <a:gd name="T71" fmla="*/ 139 h 230"/>
                  <a:gd name="T72" fmla="*/ 281 w 324"/>
                  <a:gd name="T73" fmla="*/ 174 h 230"/>
                  <a:gd name="T74" fmla="*/ 309 w 324"/>
                  <a:gd name="T75" fmla="*/ 211 h 230"/>
                  <a:gd name="T76" fmla="*/ 322 w 324"/>
                  <a:gd name="T77" fmla="*/ 230 h 230"/>
                  <a:gd name="T78" fmla="*/ 324 w 324"/>
                  <a:gd name="T79" fmla="*/ 229 h 230"/>
                  <a:gd name="T80" fmla="*/ 324 w 324"/>
                  <a:gd name="T81" fmla="*/ 229 h 2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230"/>
                  <a:gd name="T125" fmla="*/ 324 w 324"/>
                  <a:gd name="T126" fmla="*/ 230 h 2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230">
                    <a:moveTo>
                      <a:pt x="324" y="229"/>
                    </a:moveTo>
                    <a:lnTo>
                      <a:pt x="311" y="204"/>
                    </a:lnTo>
                    <a:lnTo>
                      <a:pt x="297" y="182"/>
                    </a:lnTo>
                    <a:lnTo>
                      <a:pt x="280" y="160"/>
                    </a:lnTo>
                    <a:lnTo>
                      <a:pt x="263" y="141"/>
                    </a:lnTo>
                    <a:lnTo>
                      <a:pt x="243" y="121"/>
                    </a:lnTo>
                    <a:lnTo>
                      <a:pt x="223" y="103"/>
                    </a:lnTo>
                    <a:lnTo>
                      <a:pt x="201" y="86"/>
                    </a:lnTo>
                    <a:lnTo>
                      <a:pt x="177" y="68"/>
                    </a:lnTo>
                    <a:lnTo>
                      <a:pt x="171" y="64"/>
                    </a:lnTo>
                    <a:lnTo>
                      <a:pt x="165" y="61"/>
                    </a:lnTo>
                    <a:lnTo>
                      <a:pt x="159" y="57"/>
                    </a:lnTo>
                    <a:lnTo>
                      <a:pt x="153" y="53"/>
                    </a:lnTo>
                    <a:lnTo>
                      <a:pt x="147" y="50"/>
                    </a:lnTo>
                    <a:lnTo>
                      <a:pt x="141" y="46"/>
                    </a:lnTo>
                    <a:lnTo>
                      <a:pt x="136" y="43"/>
                    </a:lnTo>
                    <a:lnTo>
                      <a:pt x="130" y="38"/>
                    </a:lnTo>
                    <a:lnTo>
                      <a:pt x="126" y="35"/>
                    </a:lnTo>
                    <a:lnTo>
                      <a:pt x="123" y="32"/>
                    </a:lnTo>
                    <a:lnTo>
                      <a:pt x="118" y="29"/>
                    </a:lnTo>
                    <a:lnTo>
                      <a:pt x="112" y="25"/>
                    </a:lnTo>
                    <a:lnTo>
                      <a:pt x="107" y="22"/>
                    </a:lnTo>
                    <a:lnTo>
                      <a:pt x="102" y="19"/>
                    </a:lnTo>
                    <a:lnTo>
                      <a:pt x="97" y="17"/>
                    </a:lnTo>
                    <a:lnTo>
                      <a:pt x="93" y="16"/>
                    </a:lnTo>
                    <a:lnTo>
                      <a:pt x="89" y="14"/>
                    </a:lnTo>
                    <a:lnTo>
                      <a:pt x="84" y="12"/>
                    </a:lnTo>
                    <a:lnTo>
                      <a:pt x="80" y="10"/>
                    </a:lnTo>
                    <a:lnTo>
                      <a:pt x="75" y="8"/>
                    </a:lnTo>
                    <a:lnTo>
                      <a:pt x="72" y="6"/>
                    </a:lnTo>
                    <a:lnTo>
                      <a:pt x="67" y="4"/>
                    </a:lnTo>
                    <a:lnTo>
                      <a:pt x="62" y="2"/>
                    </a:lnTo>
                    <a:lnTo>
                      <a:pt x="56" y="0"/>
                    </a:lnTo>
                    <a:lnTo>
                      <a:pt x="50" y="0"/>
                    </a:lnTo>
                    <a:lnTo>
                      <a:pt x="44" y="2"/>
                    </a:lnTo>
                    <a:lnTo>
                      <a:pt x="36" y="4"/>
                    </a:lnTo>
                    <a:lnTo>
                      <a:pt x="29" y="7"/>
                    </a:lnTo>
                    <a:lnTo>
                      <a:pt x="22" y="10"/>
                    </a:lnTo>
                    <a:lnTo>
                      <a:pt x="16" y="13"/>
                    </a:lnTo>
                    <a:lnTo>
                      <a:pt x="9" y="16"/>
                    </a:lnTo>
                    <a:lnTo>
                      <a:pt x="3" y="18"/>
                    </a:lnTo>
                    <a:lnTo>
                      <a:pt x="1" y="20"/>
                    </a:lnTo>
                    <a:lnTo>
                      <a:pt x="0" y="22"/>
                    </a:lnTo>
                    <a:lnTo>
                      <a:pt x="0" y="25"/>
                    </a:lnTo>
                    <a:lnTo>
                      <a:pt x="2" y="26"/>
                    </a:lnTo>
                    <a:lnTo>
                      <a:pt x="8" y="25"/>
                    </a:lnTo>
                    <a:lnTo>
                      <a:pt x="14" y="23"/>
                    </a:lnTo>
                    <a:lnTo>
                      <a:pt x="20" y="21"/>
                    </a:lnTo>
                    <a:lnTo>
                      <a:pt x="26" y="20"/>
                    </a:lnTo>
                    <a:lnTo>
                      <a:pt x="33" y="18"/>
                    </a:lnTo>
                    <a:lnTo>
                      <a:pt x="39" y="17"/>
                    </a:lnTo>
                    <a:lnTo>
                      <a:pt x="45" y="16"/>
                    </a:lnTo>
                    <a:lnTo>
                      <a:pt x="51" y="15"/>
                    </a:lnTo>
                    <a:lnTo>
                      <a:pt x="57" y="16"/>
                    </a:lnTo>
                    <a:lnTo>
                      <a:pt x="63" y="17"/>
                    </a:lnTo>
                    <a:lnTo>
                      <a:pt x="70" y="20"/>
                    </a:lnTo>
                    <a:lnTo>
                      <a:pt x="76" y="23"/>
                    </a:lnTo>
                    <a:lnTo>
                      <a:pt x="84" y="27"/>
                    </a:lnTo>
                    <a:lnTo>
                      <a:pt x="90" y="30"/>
                    </a:lnTo>
                    <a:lnTo>
                      <a:pt x="95" y="33"/>
                    </a:lnTo>
                    <a:lnTo>
                      <a:pt x="100" y="36"/>
                    </a:lnTo>
                    <a:lnTo>
                      <a:pt x="112" y="43"/>
                    </a:lnTo>
                    <a:lnTo>
                      <a:pt x="124" y="50"/>
                    </a:lnTo>
                    <a:lnTo>
                      <a:pt x="136" y="56"/>
                    </a:lnTo>
                    <a:lnTo>
                      <a:pt x="148" y="63"/>
                    </a:lnTo>
                    <a:lnTo>
                      <a:pt x="159" y="70"/>
                    </a:lnTo>
                    <a:lnTo>
                      <a:pt x="171" y="77"/>
                    </a:lnTo>
                    <a:lnTo>
                      <a:pt x="182" y="85"/>
                    </a:lnTo>
                    <a:lnTo>
                      <a:pt x="193" y="92"/>
                    </a:lnTo>
                    <a:lnTo>
                      <a:pt x="213" y="106"/>
                    </a:lnTo>
                    <a:lnTo>
                      <a:pt x="231" y="122"/>
                    </a:lnTo>
                    <a:lnTo>
                      <a:pt x="248" y="139"/>
                    </a:lnTo>
                    <a:lnTo>
                      <a:pt x="265" y="156"/>
                    </a:lnTo>
                    <a:lnTo>
                      <a:pt x="281" y="174"/>
                    </a:lnTo>
                    <a:lnTo>
                      <a:pt x="296" y="192"/>
                    </a:lnTo>
                    <a:lnTo>
                      <a:pt x="309" y="211"/>
                    </a:lnTo>
                    <a:lnTo>
                      <a:pt x="322" y="230"/>
                    </a:lnTo>
                    <a:lnTo>
                      <a:pt x="324" y="229"/>
                    </a:lnTo>
                    <a:close/>
                  </a:path>
                </a:pathLst>
              </a:custGeom>
              <a:solidFill>
                <a:srgbClr val="000000"/>
              </a:solidFill>
              <a:ln w="9525">
                <a:noFill/>
                <a:round/>
                <a:headEnd/>
                <a:tailEnd/>
              </a:ln>
            </p:spPr>
            <p:txBody>
              <a:bodyPr/>
              <a:lstStyle/>
              <a:p>
                <a:endParaRPr lang="en-US">
                  <a:solidFill>
                    <a:srgbClr val="000000"/>
                  </a:solidFill>
                </a:endParaRPr>
              </a:p>
            </p:txBody>
          </p:sp>
          <p:sp>
            <p:nvSpPr>
              <p:cNvPr id="25673" name="Freeform 352"/>
              <p:cNvSpPr>
                <a:spLocks/>
              </p:cNvSpPr>
              <p:nvPr/>
            </p:nvSpPr>
            <p:spPr bwMode="auto">
              <a:xfrm>
                <a:off x="10239" y="7790"/>
                <a:ext cx="113" cy="252"/>
              </a:xfrm>
              <a:custGeom>
                <a:avLst/>
                <a:gdLst>
                  <a:gd name="T0" fmla="*/ 1 w 113"/>
                  <a:gd name="T1" fmla="*/ 252 h 252"/>
                  <a:gd name="T2" fmla="*/ 8 w 113"/>
                  <a:gd name="T3" fmla="*/ 234 h 252"/>
                  <a:gd name="T4" fmla="*/ 14 w 113"/>
                  <a:gd name="T5" fmla="*/ 216 h 252"/>
                  <a:gd name="T6" fmla="*/ 19 w 113"/>
                  <a:gd name="T7" fmla="*/ 197 h 252"/>
                  <a:gd name="T8" fmla="*/ 25 w 113"/>
                  <a:gd name="T9" fmla="*/ 179 h 252"/>
                  <a:gd name="T10" fmla="*/ 30 w 113"/>
                  <a:gd name="T11" fmla="*/ 161 h 252"/>
                  <a:gd name="T12" fmla="*/ 36 w 113"/>
                  <a:gd name="T13" fmla="*/ 141 h 252"/>
                  <a:gd name="T14" fmla="*/ 42 w 113"/>
                  <a:gd name="T15" fmla="*/ 123 h 252"/>
                  <a:gd name="T16" fmla="*/ 49 w 113"/>
                  <a:gd name="T17" fmla="*/ 104 h 252"/>
                  <a:gd name="T18" fmla="*/ 52 w 113"/>
                  <a:gd name="T19" fmla="*/ 95 h 252"/>
                  <a:gd name="T20" fmla="*/ 57 w 113"/>
                  <a:gd name="T21" fmla="*/ 87 h 252"/>
                  <a:gd name="T22" fmla="*/ 63 w 113"/>
                  <a:gd name="T23" fmla="*/ 80 h 252"/>
                  <a:gd name="T24" fmla="*/ 69 w 113"/>
                  <a:gd name="T25" fmla="*/ 71 h 252"/>
                  <a:gd name="T26" fmla="*/ 75 w 113"/>
                  <a:gd name="T27" fmla="*/ 64 h 252"/>
                  <a:gd name="T28" fmla="*/ 81 w 113"/>
                  <a:gd name="T29" fmla="*/ 57 h 252"/>
                  <a:gd name="T30" fmla="*/ 89 w 113"/>
                  <a:gd name="T31" fmla="*/ 50 h 252"/>
                  <a:gd name="T32" fmla="*/ 95 w 113"/>
                  <a:gd name="T33" fmla="*/ 42 h 252"/>
                  <a:gd name="T34" fmla="*/ 102 w 113"/>
                  <a:gd name="T35" fmla="*/ 32 h 252"/>
                  <a:gd name="T36" fmla="*/ 109 w 113"/>
                  <a:gd name="T37" fmla="*/ 24 h 252"/>
                  <a:gd name="T38" fmla="*/ 113 w 113"/>
                  <a:gd name="T39" fmla="*/ 15 h 252"/>
                  <a:gd name="T40" fmla="*/ 111 w 113"/>
                  <a:gd name="T41" fmla="*/ 4 h 252"/>
                  <a:gd name="T42" fmla="*/ 106 w 113"/>
                  <a:gd name="T43" fmla="*/ 0 h 252"/>
                  <a:gd name="T44" fmla="*/ 98 w 113"/>
                  <a:gd name="T45" fmla="*/ 1 h 252"/>
                  <a:gd name="T46" fmla="*/ 91 w 113"/>
                  <a:gd name="T47" fmla="*/ 6 h 252"/>
                  <a:gd name="T48" fmla="*/ 89 w 113"/>
                  <a:gd name="T49" fmla="*/ 11 h 252"/>
                  <a:gd name="T50" fmla="*/ 84 w 113"/>
                  <a:gd name="T51" fmla="*/ 25 h 252"/>
                  <a:gd name="T52" fmla="*/ 75 w 113"/>
                  <a:gd name="T53" fmla="*/ 38 h 252"/>
                  <a:gd name="T54" fmla="*/ 64 w 113"/>
                  <a:gd name="T55" fmla="*/ 50 h 252"/>
                  <a:gd name="T56" fmla="*/ 53 w 113"/>
                  <a:gd name="T57" fmla="*/ 61 h 252"/>
                  <a:gd name="T58" fmla="*/ 46 w 113"/>
                  <a:gd name="T59" fmla="*/ 72 h 252"/>
                  <a:gd name="T60" fmla="*/ 40 w 113"/>
                  <a:gd name="T61" fmla="*/ 84 h 252"/>
                  <a:gd name="T62" fmla="*/ 35 w 113"/>
                  <a:gd name="T63" fmla="*/ 95 h 252"/>
                  <a:gd name="T64" fmla="*/ 32 w 113"/>
                  <a:gd name="T65" fmla="*/ 107 h 252"/>
                  <a:gd name="T66" fmla="*/ 24 w 113"/>
                  <a:gd name="T67" fmla="*/ 143 h 252"/>
                  <a:gd name="T68" fmla="*/ 18 w 113"/>
                  <a:gd name="T69" fmla="*/ 180 h 252"/>
                  <a:gd name="T70" fmla="*/ 11 w 113"/>
                  <a:gd name="T71" fmla="*/ 216 h 252"/>
                  <a:gd name="T72" fmla="*/ 0 w 113"/>
                  <a:gd name="T73" fmla="*/ 252 h 252"/>
                  <a:gd name="T74" fmla="*/ 0 w 113"/>
                  <a:gd name="T75" fmla="*/ 252 h 252"/>
                  <a:gd name="T76" fmla="*/ 1 w 113"/>
                  <a:gd name="T77" fmla="*/ 252 h 252"/>
                  <a:gd name="T78" fmla="*/ 1 w 113"/>
                  <a:gd name="T79" fmla="*/ 252 h 252"/>
                  <a:gd name="T80" fmla="*/ 1 w 113"/>
                  <a:gd name="T81" fmla="*/ 252 h 252"/>
                  <a:gd name="T82" fmla="*/ 1 w 113"/>
                  <a:gd name="T83" fmla="*/ 252 h 2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3"/>
                  <a:gd name="T127" fmla="*/ 0 h 252"/>
                  <a:gd name="T128" fmla="*/ 113 w 113"/>
                  <a:gd name="T129" fmla="*/ 252 h 2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3" h="252">
                    <a:moveTo>
                      <a:pt x="1" y="252"/>
                    </a:moveTo>
                    <a:lnTo>
                      <a:pt x="8" y="234"/>
                    </a:lnTo>
                    <a:lnTo>
                      <a:pt x="14" y="216"/>
                    </a:lnTo>
                    <a:lnTo>
                      <a:pt x="19" y="197"/>
                    </a:lnTo>
                    <a:lnTo>
                      <a:pt x="25" y="179"/>
                    </a:lnTo>
                    <a:lnTo>
                      <a:pt x="30" y="161"/>
                    </a:lnTo>
                    <a:lnTo>
                      <a:pt x="36" y="141"/>
                    </a:lnTo>
                    <a:lnTo>
                      <a:pt x="42" y="123"/>
                    </a:lnTo>
                    <a:lnTo>
                      <a:pt x="49" y="104"/>
                    </a:lnTo>
                    <a:lnTo>
                      <a:pt x="52" y="95"/>
                    </a:lnTo>
                    <a:lnTo>
                      <a:pt x="57" y="87"/>
                    </a:lnTo>
                    <a:lnTo>
                      <a:pt x="63" y="80"/>
                    </a:lnTo>
                    <a:lnTo>
                      <a:pt x="69" y="71"/>
                    </a:lnTo>
                    <a:lnTo>
                      <a:pt x="75" y="64"/>
                    </a:lnTo>
                    <a:lnTo>
                      <a:pt x="81" y="57"/>
                    </a:lnTo>
                    <a:lnTo>
                      <a:pt x="89" y="50"/>
                    </a:lnTo>
                    <a:lnTo>
                      <a:pt x="95" y="42"/>
                    </a:lnTo>
                    <a:lnTo>
                      <a:pt x="102" y="32"/>
                    </a:lnTo>
                    <a:lnTo>
                      <a:pt x="109" y="24"/>
                    </a:lnTo>
                    <a:lnTo>
                      <a:pt x="113" y="15"/>
                    </a:lnTo>
                    <a:lnTo>
                      <a:pt x="111" y="4"/>
                    </a:lnTo>
                    <a:lnTo>
                      <a:pt x="106" y="0"/>
                    </a:lnTo>
                    <a:lnTo>
                      <a:pt x="98" y="1"/>
                    </a:lnTo>
                    <a:lnTo>
                      <a:pt x="91" y="6"/>
                    </a:lnTo>
                    <a:lnTo>
                      <a:pt x="89" y="11"/>
                    </a:lnTo>
                    <a:lnTo>
                      <a:pt x="84" y="25"/>
                    </a:lnTo>
                    <a:lnTo>
                      <a:pt x="75" y="38"/>
                    </a:lnTo>
                    <a:lnTo>
                      <a:pt x="64" y="50"/>
                    </a:lnTo>
                    <a:lnTo>
                      <a:pt x="53" y="61"/>
                    </a:lnTo>
                    <a:lnTo>
                      <a:pt x="46" y="72"/>
                    </a:lnTo>
                    <a:lnTo>
                      <a:pt x="40" y="84"/>
                    </a:lnTo>
                    <a:lnTo>
                      <a:pt x="35" y="95"/>
                    </a:lnTo>
                    <a:lnTo>
                      <a:pt x="32" y="107"/>
                    </a:lnTo>
                    <a:lnTo>
                      <a:pt x="24" y="143"/>
                    </a:lnTo>
                    <a:lnTo>
                      <a:pt x="18" y="180"/>
                    </a:lnTo>
                    <a:lnTo>
                      <a:pt x="11" y="216"/>
                    </a:lnTo>
                    <a:lnTo>
                      <a:pt x="0" y="252"/>
                    </a:lnTo>
                    <a:lnTo>
                      <a:pt x="1" y="252"/>
                    </a:lnTo>
                    <a:close/>
                  </a:path>
                </a:pathLst>
              </a:custGeom>
              <a:solidFill>
                <a:srgbClr val="000000"/>
              </a:solidFill>
              <a:ln w="9525">
                <a:noFill/>
                <a:round/>
                <a:headEnd/>
                <a:tailEnd/>
              </a:ln>
            </p:spPr>
            <p:txBody>
              <a:bodyPr/>
              <a:lstStyle/>
              <a:p>
                <a:endParaRPr lang="en-US">
                  <a:solidFill>
                    <a:srgbClr val="000000"/>
                  </a:solidFill>
                </a:endParaRPr>
              </a:p>
            </p:txBody>
          </p:sp>
          <p:sp>
            <p:nvSpPr>
              <p:cNvPr id="25674" name="Freeform 353"/>
              <p:cNvSpPr>
                <a:spLocks/>
              </p:cNvSpPr>
              <p:nvPr/>
            </p:nvSpPr>
            <p:spPr bwMode="auto">
              <a:xfrm>
                <a:off x="9389" y="8000"/>
                <a:ext cx="67" cy="214"/>
              </a:xfrm>
              <a:custGeom>
                <a:avLst/>
                <a:gdLst>
                  <a:gd name="T0" fmla="*/ 26 w 67"/>
                  <a:gd name="T1" fmla="*/ 213 h 214"/>
                  <a:gd name="T2" fmla="*/ 19 w 67"/>
                  <a:gd name="T3" fmla="*/ 187 h 214"/>
                  <a:gd name="T4" fmla="*/ 16 w 67"/>
                  <a:gd name="T5" fmla="*/ 146 h 214"/>
                  <a:gd name="T6" fmla="*/ 17 w 67"/>
                  <a:gd name="T7" fmla="*/ 105 h 214"/>
                  <a:gd name="T8" fmla="*/ 23 w 67"/>
                  <a:gd name="T9" fmla="*/ 79 h 214"/>
                  <a:gd name="T10" fmla="*/ 29 w 67"/>
                  <a:gd name="T11" fmla="*/ 69 h 214"/>
                  <a:gd name="T12" fmla="*/ 38 w 67"/>
                  <a:gd name="T13" fmla="*/ 60 h 214"/>
                  <a:gd name="T14" fmla="*/ 46 w 67"/>
                  <a:gd name="T15" fmla="*/ 51 h 214"/>
                  <a:gd name="T16" fmla="*/ 55 w 67"/>
                  <a:gd name="T17" fmla="*/ 42 h 214"/>
                  <a:gd name="T18" fmla="*/ 62 w 67"/>
                  <a:gd name="T19" fmla="*/ 33 h 214"/>
                  <a:gd name="T20" fmla="*/ 66 w 67"/>
                  <a:gd name="T21" fmla="*/ 23 h 214"/>
                  <a:gd name="T22" fmla="*/ 67 w 67"/>
                  <a:gd name="T23" fmla="*/ 13 h 214"/>
                  <a:gd name="T24" fmla="*/ 63 w 67"/>
                  <a:gd name="T25" fmla="*/ 2 h 214"/>
                  <a:gd name="T26" fmla="*/ 60 w 67"/>
                  <a:gd name="T27" fmla="*/ 0 h 214"/>
                  <a:gd name="T28" fmla="*/ 55 w 67"/>
                  <a:gd name="T29" fmla="*/ 1 h 214"/>
                  <a:gd name="T30" fmla="*/ 50 w 67"/>
                  <a:gd name="T31" fmla="*/ 5 h 214"/>
                  <a:gd name="T32" fmla="*/ 47 w 67"/>
                  <a:gd name="T33" fmla="*/ 9 h 214"/>
                  <a:gd name="T34" fmla="*/ 46 w 67"/>
                  <a:gd name="T35" fmla="*/ 24 h 214"/>
                  <a:gd name="T36" fmla="*/ 40 w 67"/>
                  <a:gd name="T37" fmla="*/ 38 h 214"/>
                  <a:gd name="T38" fmla="*/ 32 w 67"/>
                  <a:gd name="T39" fmla="*/ 51 h 214"/>
                  <a:gd name="T40" fmla="*/ 22 w 67"/>
                  <a:gd name="T41" fmla="*/ 64 h 214"/>
                  <a:gd name="T42" fmla="*/ 16 w 67"/>
                  <a:gd name="T43" fmla="*/ 76 h 214"/>
                  <a:gd name="T44" fmla="*/ 11 w 67"/>
                  <a:gd name="T45" fmla="*/ 88 h 214"/>
                  <a:gd name="T46" fmla="*/ 7 w 67"/>
                  <a:gd name="T47" fmla="*/ 101 h 214"/>
                  <a:gd name="T48" fmla="*/ 5 w 67"/>
                  <a:gd name="T49" fmla="*/ 114 h 214"/>
                  <a:gd name="T50" fmla="*/ 2 w 67"/>
                  <a:gd name="T51" fmla="*/ 126 h 214"/>
                  <a:gd name="T52" fmla="*/ 0 w 67"/>
                  <a:gd name="T53" fmla="*/ 139 h 214"/>
                  <a:gd name="T54" fmla="*/ 0 w 67"/>
                  <a:gd name="T55" fmla="*/ 153 h 214"/>
                  <a:gd name="T56" fmla="*/ 2 w 67"/>
                  <a:gd name="T57" fmla="*/ 165 h 214"/>
                  <a:gd name="T58" fmla="*/ 7 w 67"/>
                  <a:gd name="T59" fmla="*/ 177 h 214"/>
                  <a:gd name="T60" fmla="*/ 12 w 67"/>
                  <a:gd name="T61" fmla="*/ 189 h 214"/>
                  <a:gd name="T62" fmla="*/ 18 w 67"/>
                  <a:gd name="T63" fmla="*/ 202 h 214"/>
                  <a:gd name="T64" fmla="*/ 24 w 67"/>
                  <a:gd name="T65" fmla="*/ 214 h 214"/>
                  <a:gd name="T66" fmla="*/ 26 w 67"/>
                  <a:gd name="T67" fmla="*/ 214 h 214"/>
                  <a:gd name="T68" fmla="*/ 26 w 67"/>
                  <a:gd name="T69" fmla="*/ 213 h 214"/>
                  <a:gd name="T70" fmla="*/ 26 w 67"/>
                  <a:gd name="T71" fmla="*/ 213 h 214"/>
                  <a:gd name="T72" fmla="*/ 26 w 67"/>
                  <a:gd name="T73" fmla="*/ 213 h 214"/>
                  <a:gd name="T74" fmla="*/ 26 w 67"/>
                  <a:gd name="T75" fmla="*/ 213 h 2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214"/>
                  <a:gd name="T116" fmla="*/ 67 w 67"/>
                  <a:gd name="T117" fmla="*/ 214 h 2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214">
                    <a:moveTo>
                      <a:pt x="26" y="213"/>
                    </a:moveTo>
                    <a:lnTo>
                      <a:pt x="19" y="187"/>
                    </a:lnTo>
                    <a:lnTo>
                      <a:pt x="16" y="146"/>
                    </a:lnTo>
                    <a:lnTo>
                      <a:pt x="17" y="105"/>
                    </a:lnTo>
                    <a:lnTo>
                      <a:pt x="23" y="79"/>
                    </a:lnTo>
                    <a:lnTo>
                      <a:pt x="29" y="69"/>
                    </a:lnTo>
                    <a:lnTo>
                      <a:pt x="38" y="60"/>
                    </a:lnTo>
                    <a:lnTo>
                      <a:pt x="46" y="51"/>
                    </a:lnTo>
                    <a:lnTo>
                      <a:pt x="55" y="42"/>
                    </a:lnTo>
                    <a:lnTo>
                      <a:pt x="62" y="33"/>
                    </a:lnTo>
                    <a:lnTo>
                      <a:pt x="66" y="23"/>
                    </a:lnTo>
                    <a:lnTo>
                      <a:pt x="67" y="13"/>
                    </a:lnTo>
                    <a:lnTo>
                      <a:pt x="63" y="2"/>
                    </a:lnTo>
                    <a:lnTo>
                      <a:pt x="60" y="0"/>
                    </a:lnTo>
                    <a:lnTo>
                      <a:pt x="55" y="1"/>
                    </a:lnTo>
                    <a:lnTo>
                      <a:pt x="50" y="5"/>
                    </a:lnTo>
                    <a:lnTo>
                      <a:pt x="47" y="9"/>
                    </a:lnTo>
                    <a:lnTo>
                      <a:pt x="46" y="24"/>
                    </a:lnTo>
                    <a:lnTo>
                      <a:pt x="40" y="38"/>
                    </a:lnTo>
                    <a:lnTo>
                      <a:pt x="32" y="51"/>
                    </a:lnTo>
                    <a:lnTo>
                      <a:pt x="22" y="64"/>
                    </a:lnTo>
                    <a:lnTo>
                      <a:pt x="16" y="76"/>
                    </a:lnTo>
                    <a:lnTo>
                      <a:pt x="11" y="88"/>
                    </a:lnTo>
                    <a:lnTo>
                      <a:pt x="7" y="101"/>
                    </a:lnTo>
                    <a:lnTo>
                      <a:pt x="5" y="114"/>
                    </a:lnTo>
                    <a:lnTo>
                      <a:pt x="2" y="126"/>
                    </a:lnTo>
                    <a:lnTo>
                      <a:pt x="0" y="139"/>
                    </a:lnTo>
                    <a:lnTo>
                      <a:pt x="0" y="153"/>
                    </a:lnTo>
                    <a:lnTo>
                      <a:pt x="2" y="165"/>
                    </a:lnTo>
                    <a:lnTo>
                      <a:pt x="7" y="177"/>
                    </a:lnTo>
                    <a:lnTo>
                      <a:pt x="12" y="189"/>
                    </a:lnTo>
                    <a:lnTo>
                      <a:pt x="18" y="202"/>
                    </a:lnTo>
                    <a:lnTo>
                      <a:pt x="24" y="214"/>
                    </a:lnTo>
                    <a:lnTo>
                      <a:pt x="26" y="214"/>
                    </a:lnTo>
                    <a:lnTo>
                      <a:pt x="26" y="213"/>
                    </a:lnTo>
                    <a:close/>
                  </a:path>
                </a:pathLst>
              </a:custGeom>
              <a:solidFill>
                <a:srgbClr val="000000"/>
              </a:solidFill>
              <a:ln w="9525">
                <a:noFill/>
                <a:round/>
                <a:headEnd/>
                <a:tailEnd/>
              </a:ln>
            </p:spPr>
            <p:txBody>
              <a:bodyPr/>
              <a:lstStyle/>
              <a:p>
                <a:endParaRPr lang="en-US">
                  <a:solidFill>
                    <a:srgbClr val="000000"/>
                  </a:solidFill>
                </a:endParaRPr>
              </a:p>
            </p:txBody>
          </p:sp>
          <p:sp>
            <p:nvSpPr>
              <p:cNvPr id="25675" name="Freeform 354"/>
              <p:cNvSpPr>
                <a:spLocks/>
              </p:cNvSpPr>
              <p:nvPr/>
            </p:nvSpPr>
            <p:spPr bwMode="auto">
              <a:xfrm>
                <a:off x="9272" y="8373"/>
                <a:ext cx="118" cy="19"/>
              </a:xfrm>
              <a:custGeom>
                <a:avLst/>
                <a:gdLst>
                  <a:gd name="T0" fmla="*/ 0 w 118"/>
                  <a:gd name="T1" fmla="*/ 2 h 19"/>
                  <a:gd name="T2" fmla="*/ 13 w 118"/>
                  <a:gd name="T3" fmla="*/ 11 h 19"/>
                  <a:gd name="T4" fmla="*/ 27 w 118"/>
                  <a:gd name="T5" fmla="*/ 17 h 19"/>
                  <a:gd name="T6" fmla="*/ 41 w 118"/>
                  <a:gd name="T7" fmla="*/ 19 h 19"/>
                  <a:gd name="T8" fmla="*/ 56 w 118"/>
                  <a:gd name="T9" fmla="*/ 19 h 19"/>
                  <a:gd name="T10" fmla="*/ 72 w 118"/>
                  <a:gd name="T11" fmla="*/ 17 h 19"/>
                  <a:gd name="T12" fmla="*/ 87 w 118"/>
                  <a:gd name="T13" fmla="*/ 14 h 19"/>
                  <a:gd name="T14" fmla="*/ 102 w 118"/>
                  <a:gd name="T15" fmla="*/ 9 h 19"/>
                  <a:gd name="T16" fmla="*/ 117 w 118"/>
                  <a:gd name="T17" fmla="*/ 3 h 19"/>
                  <a:gd name="T18" fmla="*/ 118 w 118"/>
                  <a:gd name="T19" fmla="*/ 2 h 19"/>
                  <a:gd name="T20" fmla="*/ 118 w 118"/>
                  <a:gd name="T21" fmla="*/ 1 h 19"/>
                  <a:gd name="T22" fmla="*/ 118 w 118"/>
                  <a:gd name="T23" fmla="*/ 0 h 19"/>
                  <a:gd name="T24" fmla="*/ 118 w 118"/>
                  <a:gd name="T25" fmla="*/ 0 h 19"/>
                  <a:gd name="T26" fmla="*/ 102 w 118"/>
                  <a:gd name="T27" fmla="*/ 4 h 19"/>
                  <a:gd name="T28" fmla="*/ 88 w 118"/>
                  <a:gd name="T29" fmla="*/ 8 h 19"/>
                  <a:gd name="T30" fmla="*/ 73 w 118"/>
                  <a:gd name="T31" fmla="*/ 11 h 19"/>
                  <a:gd name="T32" fmla="*/ 60 w 118"/>
                  <a:gd name="T33" fmla="*/ 12 h 19"/>
                  <a:gd name="T34" fmla="*/ 45 w 118"/>
                  <a:gd name="T35" fmla="*/ 12 h 19"/>
                  <a:gd name="T36" fmla="*/ 31 w 118"/>
                  <a:gd name="T37" fmla="*/ 11 h 19"/>
                  <a:gd name="T38" fmla="*/ 16 w 118"/>
                  <a:gd name="T39" fmla="*/ 7 h 19"/>
                  <a:gd name="T40" fmla="*/ 0 w 118"/>
                  <a:gd name="T41" fmla="*/ 1 h 19"/>
                  <a:gd name="T42" fmla="*/ 0 w 118"/>
                  <a:gd name="T43" fmla="*/ 1 h 19"/>
                  <a:gd name="T44" fmla="*/ 0 w 118"/>
                  <a:gd name="T45" fmla="*/ 1 h 19"/>
                  <a:gd name="T46" fmla="*/ 0 w 118"/>
                  <a:gd name="T47" fmla="*/ 2 h 19"/>
                  <a:gd name="T48" fmla="*/ 0 w 118"/>
                  <a:gd name="T49" fmla="*/ 2 h 19"/>
                  <a:gd name="T50" fmla="*/ 0 w 118"/>
                  <a:gd name="T51" fmla="*/ 2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9"/>
                  <a:gd name="T80" fmla="*/ 118 w 118"/>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9">
                    <a:moveTo>
                      <a:pt x="0" y="2"/>
                    </a:moveTo>
                    <a:lnTo>
                      <a:pt x="13" y="11"/>
                    </a:lnTo>
                    <a:lnTo>
                      <a:pt x="27" y="17"/>
                    </a:lnTo>
                    <a:lnTo>
                      <a:pt x="41" y="19"/>
                    </a:lnTo>
                    <a:lnTo>
                      <a:pt x="56" y="19"/>
                    </a:lnTo>
                    <a:lnTo>
                      <a:pt x="72" y="17"/>
                    </a:lnTo>
                    <a:lnTo>
                      <a:pt x="87" y="14"/>
                    </a:lnTo>
                    <a:lnTo>
                      <a:pt x="102" y="9"/>
                    </a:lnTo>
                    <a:lnTo>
                      <a:pt x="117" y="3"/>
                    </a:lnTo>
                    <a:lnTo>
                      <a:pt x="118" y="2"/>
                    </a:lnTo>
                    <a:lnTo>
                      <a:pt x="118" y="1"/>
                    </a:lnTo>
                    <a:lnTo>
                      <a:pt x="118" y="0"/>
                    </a:lnTo>
                    <a:lnTo>
                      <a:pt x="102" y="4"/>
                    </a:lnTo>
                    <a:lnTo>
                      <a:pt x="88" y="8"/>
                    </a:lnTo>
                    <a:lnTo>
                      <a:pt x="73" y="11"/>
                    </a:lnTo>
                    <a:lnTo>
                      <a:pt x="60" y="12"/>
                    </a:lnTo>
                    <a:lnTo>
                      <a:pt x="45" y="12"/>
                    </a:lnTo>
                    <a:lnTo>
                      <a:pt x="31" y="11"/>
                    </a:lnTo>
                    <a:lnTo>
                      <a:pt x="16" y="7"/>
                    </a:lnTo>
                    <a:lnTo>
                      <a:pt x="0" y="1"/>
                    </a:lnTo>
                    <a:lnTo>
                      <a:pt x="0" y="2"/>
                    </a:lnTo>
                    <a:close/>
                  </a:path>
                </a:pathLst>
              </a:custGeom>
              <a:solidFill>
                <a:srgbClr val="000000"/>
              </a:solidFill>
              <a:ln w="9525">
                <a:noFill/>
                <a:round/>
                <a:headEnd/>
                <a:tailEnd/>
              </a:ln>
            </p:spPr>
            <p:txBody>
              <a:bodyPr/>
              <a:lstStyle/>
              <a:p>
                <a:endParaRPr lang="en-US">
                  <a:solidFill>
                    <a:srgbClr val="000000"/>
                  </a:solidFill>
                </a:endParaRPr>
              </a:p>
            </p:txBody>
          </p:sp>
          <p:sp>
            <p:nvSpPr>
              <p:cNvPr id="25676" name="Freeform 355"/>
              <p:cNvSpPr>
                <a:spLocks/>
              </p:cNvSpPr>
              <p:nvPr/>
            </p:nvSpPr>
            <p:spPr bwMode="auto">
              <a:xfrm>
                <a:off x="9057" y="8328"/>
                <a:ext cx="149" cy="31"/>
              </a:xfrm>
              <a:custGeom>
                <a:avLst/>
                <a:gdLst>
                  <a:gd name="T0" fmla="*/ 0 w 149"/>
                  <a:gd name="T1" fmla="*/ 0 h 31"/>
                  <a:gd name="T2" fmla="*/ 15 w 149"/>
                  <a:gd name="T3" fmla="*/ 10 h 31"/>
                  <a:gd name="T4" fmla="*/ 31 w 149"/>
                  <a:gd name="T5" fmla="*/ 18 h 31"/>
                  <a:gd name="T6" fmla="*/ 48 w 149"/>
                  <a:gd name="T7" fmla="*/ 24 h 31"/>
                  <a:gd name="T8" fmla="*/ 67 w 149"/>
                  <a:gd name="T9" fmla="*/ 28 h 31"/>
                  <a:gd name="T10" fmla="*/ 85 w 149"/>
                  <a:gd name="T11" fmla="*/ 31 h 31"/>
                  <a:gd name="T12" fmla="*/ 103 w 149"/>
                  <a:gd name="T13" fmla="*/ 31 h 31"/>
                  <a:gd name="T14" fmla="*/ 121 w 149"/>
                  <a:gd name="T15" fmla="*/ 28 h 31"/>
                  <a:gd name="T16" fmla="*/ 141 w 149"/>
                  <a:gd name="T17" fmla="*/ 23 h 31"/>
                  <a:gd name="T18" fmla="*/ 146 w 149"/>
                  <a:gd name="T19" fmla="*/ 20 h 31"/>
                  <a:gd name="T20" fmla="*/ 149 w 149"/>
                  <a:gd name="T21" fmla="*/ 15 h 31"/>
                  <a:gd name="T22" fmla="*/ 149 w 149"/>
                  <a:gd name="T23" fmla="*/ 10 h 31"/>
                  <a:gd name="T24" fmla="*/ 146 w 149"/>
                  <a:gd name="T25" fmla="*/ 7 h 31"/>
                  <a:gd name="T26" fmla="*/ 138 w 149"/>
                  <a:gd name="T27" fmla="*/ 5 h 31"/>
                  <a:gd name="T28" fmla="*/ 130 w 149"/>
                  <a:gd name="T29" fmla="*/ 5 h 31"/>
                  <a:gd name="T30" fmla="*/ 123 w 149"/>
                  <a:gd name="T31" fmla="*/ 5 h 31"/>
                  <a:gd name="T32" fmla="*/ 114 w 149"/>
                  <a:gd name="T33" fmla="*/ 5 h 31"/>
                  <a:gd name="T34" fmla="*/ 105 w 149"/>
                  <a:gd name="T35" fmla="*/ 6 h 31"/>
                  <a:gd name="T36" fmla="*/ 98 w 149"/>
                  <a:gd name="T37" fmla="*/ 7 h 31"/>
                  <a:gd name="T38" fmla="*/ 90 w 149"/>
                  <a:gd name="T39" fmla="*/ 9 h 31"/>
                  <a:gd name="T40" fmla="*/ 82 w 149"/>
                  <a:gd name="T41" fmla="*/ 10 h 31"/>
                  <a:gd name="T42" fmla="*/ 71 w 149"/>
                  <a:gd name="T43" fmla="*/ 11 h 31"/>
                  <a:gd name="T44" fmla="*/ 60 w 149"/>
                  <a:gd name="T45" fmla="*/ 11 h 31"/>
                  <a:gd name="T46" fmla="*/ 49 w 149"/>
                  <a:gd name="T47" fmla="*/ 11 h 31"/>
                  <a:gd name="T48" fmla="*/ 40 w 149"/>
                  <a:gd name="T49" fmla="*/ 10 h 31"/>
                  <a:gd name="T50" fmla="*/ 29 w 149"/>
                  <a:gd name="T51" fmla="*/ 9 h 31"/>
                  <a:gd name="T52" fmla="*/ 19 w 149"/>
                  <a:gd name="T53" fmla="*/ 7 h 31"/>
                  <a:gd name="T54" fmla="*/ 9 w 149"/>
                  <a:gd name="T55" fmla="*/ 4 h 31"/>
                  <a:gd name="T56" fmla="*/ 0 w 149"/>
                  <a:gd name="T57" fmla="*/ 0 h 31"/>
                  <a:gd name="T58" fmla="*/ 0 w 149"/>
                  <a:gd name="T59" fmla="*/ 0 h 31"/>
                  <a:gd name="T60" fmla="*/ 0 w 149"/>
                  <a:gd name="T61" fmla="*/ 0 h 31"/>
                  <a:gd name="T62" fmla="*/ 0 w 149"/>
                  <a:gd name="T63" fmla="*/ 0 h 31"/>
                  <a:gd name="T64" fmla="*/ 0 w 149"/>
                  <a:gd name="T65" fmla="*/ 0 h 31"/>
                  <a:gd name="T66" fmla="*/ 0 w 149"/>
                  <a:gd name="T67" fmla="*/ 0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9"/>
                  <a:gd name="T103" fmla="*/ 0 h 31"/>
                  <a:gd name="T104" fmla="*/ 149 w 149"/>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9" h="31">
                    <a:moveTo>
                      <a:pt x="0" y="0"/>
                    </a:moveTo>
                    <a:lnTo>
                      <a:pt x="15" y="10"/>
                    </a:lnTo>
                    <a:lnTo>
                      <a:pt x="31" y="18"/>
                    </a:lnTo>
                    <a:lnTo>
                      <a:pt x="48" y="24"/>
                    </a:lnTo>
                    <a:lnTo>
                      <a:pt x="67" y="28"/>
                    </a:lnTo>
                    <a:lnTo>
                      <a:pt x="85" y="31"/>
                    </a:lnTo>
                    <a:lnTo>
                      <a:pt x="103" y="31"/>
                    </a:lnTo>
                    <a:lnTo>
                      <a:pt x="121" y="28"/>
                    </a:lnTo>
                    <a:lnTo>
                      <a:pt x="141" y="23"/>
                    </a:lnTo>
                    <a:lnTo>
                      <a:pt x="146" y="20"/>
                    </a:lnTo>
                    <a:lnTo>
                      <a:pt x="149" y="15"/>
                    </a:lnTo>
                    <a:lnTo>
                      <a:pt x="149" y="10"/>
                    </a:lnTo>
                    <a:lnTo>
                      <a:pt x="146" y="7"/>
                    </a:lnTo>
                    <a:lnTo>
                      <a:pt x="138" y="5"/>
                    </a:lnTo>
                    <a:lnTo>
                      <a:pt x="130" y="5"/>
                    </a:lnTo>
                    <a:lnTo>
                      <a:pt x="123" y="5"/>
                    </a:lnTo>
                    <a:lnTo>
                      <a:pt x="114" y="5"/>
                    </a:lnTo>
                    <a:lnTo>
                      <a:pt x="105" y="6"/>
                    </a:lnTo>
                    <a:lnTo>
                      <a:pt x="98" y="7"/>
                    </a:lnTo>
                    <a:lnTo>
                      <a:pt x="90" y="9"/>
                    </a:lnTo>
                    <a:lnTo>
                      <a:pt x="82" y="10"/>
                    </a:lnTo>
                    <a:lnTo>
                      <a:pt x="71" y="11"/>
                    </a:lnTo>
                    <a:lnTo>
                      <a:pt x="60" y="11"/>
                    </a:lnTo>
                    <a:lnTo>
                      <a:pt x="49" y="11"/>
                    </a:lnTo>
                    <a:lnTo>
                      <a:pt x="40" y="10"/>
                    </a:lnTo>
                    <a:lnTo>
                      <a:pt x="29" y="9"/>
                    </a:lnTo>
                    <a:lnTo>
                      <a:pt x="19" y="7"/>
                    </a:lnTo>
                    <a:lnTo>
                      <a:pt x="9" y="4"/>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677" name="Freeform 356"/>
              <p:cNvSpPr>
                <a:spLocks/>
              </p:cNvSpPr>
              <p:nvPr/>
            </p:nvSpPr>
            <p:spPr bwMode="auto">
              <a:xfrm>
                <a:off x="9117" y="8265"/>
                <a:ext cx="109" cy="56"/>
              </a:xfrm>
              <a:custGeom>
                <a:avLst/>
                <a:gdLst>
                  <a:gd name="T0" fmla="*/ 0 w 109"/>
                  <a:gd name="T1" fmla="*/ 0 h 56"/>
                  <a:gd name="T2" fmla="*/ 11 w 109"/>
                  <a:gd name="T3" fmla="*/ 9 h 56"/>
                  <a:gd name="T4" fmla="*/ 22 w 109"/>
                  <a:gd name="T5" fmla="*/ 20 h 56"/>
                  <a:gd name="T6" fmla="*/ 35 w 109"/>
                  <a:gd name="T7" fmla="*/ 29 h 56"/>
                  <a:gd name="T8" fmla="*/ 47 w 109"/>
                  <a:gd name="T9" fmla="*/ 37 h 56"/>
                  <a:gd name="T10" fmla="*/ 60 w 109"/>
                  <a:gd name="T11" fmla="*/ 44 h 56"/>
                  <a:gd name="T12" fmla="*/ 74 w 109"/>
                  <a:gd name="T13" fmla="*/ 50 h 56"/>
                  <a:gd name="T14" fmla="*/ 88 w 109"/>
                  <a:gd name="T15" fmla="*/ 54 h 56"/>
                  <a:gd name="T16" fmla="*/ 104 w 109"/>
                  <a:gd name="T17" fmla="*/ 56 h 56"/>
                  <a:gd name="T18" fmla="*/ 106 w 109"/>
                  <a:gd name="T19" fmla="*/ 55 h 56"/>
                  <a:gd name="T20" fmla="*/ 109 w 109"/>
                  <a:gd name="T21" fmla="*/ 53 h 56"/>
                  <a:gd name="T22" fmla="*/ 109 w 109"/>
                  <a:gd name="T23" fmla="*/ 50 h 56"/>
                  <a:gd name="T24" fmla="*/ 108 w 109"/>
                  <a:gd name="T25" fmla="*/ 48 h 56"/>
                  <a:gd name="T26" fmla="*/ 94 w 109"/>
                  <a:gd name="T27" fmla="*/ 44 h 56"/>
                  <a:gd name="T28" fmla="*/ 80 w 109"/>
                  <a:gd name="T29" fmla="*/ 39 h 56"/>
                  <a:gd name="T30" fmla="*/ 66 w 109"/>
                  <a:gd name="T31" fmla="*/ 34 h 56"/>
                  <a:gd name="T32" fmla="*/ 52 w 109"/>
                  <a:gd name="T33" fmla="*/ 29 h 56"/>
                  <a:gd name="T34" fmla="*/ 38 w 109"/>
                  <a:gd name="T35" fmla="*/ 23 h 56"/>
                  <a:gd name="T36" fmla="*/ 26 w 109"/>
                  <a:gd name="T37" fmla="*/ 16 h 56"/>
                  <a:gd name="T38" fmla="*/ 13 w 109"/>
                  <a:gd name="T39" fmla="*/ 8 h 56"/>
                  <a:gd name="T40" fmla="*/ 2 w 109"/>
                  <a:gd name="T41" fmla="*/ 0 h 56"/>
                  <a:gd name="T42" fmla="*/ 0 w 109"/>
                  <a:gd name="T43" fmla="*/ 0 h 56"/>
                  <a:gd name="T44" fmla="*/ 0 w 109"/>
                  <a:gd name="T45" fmla="*/ 0 h 56"/>
                  <a:gd name="T46" fmla="*/ 0 w 109"/>
                  <a:gd name="T47" fmla="*/ 0 h 56"/>
                  <a:gd name="T48" fmla="*/ 0 w 109"/>
                  <a:gd name="T49" fmla="*/ 0 h 56"/>
                  <a:gd name="T50" fmla="*/ 0 w 109"/>
                  <a:gd name="T51" fmla="*/ 0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9"/>
                  <a:gd name="T79" fmla="*/ 0 h 56"/>
                  <a:gd name="T80" fmla="*/ 109 w 109"/>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9" h="56">
                    <a:moveTo>
                      <a:pt x="0" y="0"/>
                    </a:moveTo>
                    <a:lnTo>
                      <a:pt x="11" y="9"/>
                    </a:lnTo>
                    <a:lnTo>
                      <a:pt x="22" y="20"/>
                    </a:lnTo>
                    <a:lnTo>
                      <a:pt x="35" y="29"/>
                    </a:lnTo>
                    <a:lnTo>
                      <a:pt x="47" y="37"/>
                    </a:lnTo>
                    <a:lnTo>
                      <a:pt x="60" y="44"/>
                    </a:lnTo>
                    <a:lnTo>
                      <a:pt x="74" y="50"/>
                    </a:lnTo>
                    <a:lnTo>
                      <a:pt x="88" y="54"/>
                    </a:lnTo>
                    <a:lnTo>
                      <a:pt x="104" y="56"/>
                    </a:lnTo>
                    <a:lnTo>
                      <a:pt x="106" y="55"/>
                    </a:lnTo>
                    <a:lnTo>
                      <a:pt x="109" y="53"/>
                    </a:lnTo>
                    <a:lnTo>
                      <a:pt x="109" y="50"/>
                    </a:lnTo>
                    <a:lnTo>
                      <a:pt x="108" y="48"/>
                    </a:lnTo>
                    <a:lnTo>
                      <a:pt x="94" y="44"/>
                    </a:lnTo>
                    <a:lnTo>
                      <a:pt x="80" y="39"/>
                    </a:lnTo>
                    <a:lnTo>
                      <a:pt x="66" y="34"/>
                    </a:lnTo>
                    <a:lnTo>
                      <a:pt x="52" y="29"/>
                    </a:lnTo>
                    <a:lnTo>
                      <a:pt x="38" y="23"/>
                    </a:lnTo>
                    <a:lnTo>
                      <a:pt x="26" y="16"/>
                    </a:lnTo>
                    <a:lnTo>
                      <a:pt x="13" y="8"/>
                    </a:lnTo>
                    <a:lnTo>
                      <a:pt x="2" y="0"/>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678" name="Freeform 357"/>
              <p:cNvSpPr>
                <a:spLocks/>
              </p:cNvSpPr>
              <p:nvPr/>
            </p:nvSpPr>
            <p:spPr bwMode="auto">
              <a:xfrm>
                <a:off x="8523" y="6645"/>
                <a:ext cx="228" cy="185"/>
              </a:xfrm>
              <a:custGeom>
                <a:avLst/>
                <a:gdLst>
                  <a:gd name="T0" fmla="*/ 11 w 228"/>
                  <a:gd name="T1" fmla="*/ 182 h 185"/>
                  <a:gd name="T2" fmla="*/ 14 w 228"/>
                  <a:gd name="T3" fmla="*/ 175 h 185"/>
                  <a:gd name="T4" fmla="*/ 16 w 228"/>
                  <a:gd name="T5" fmla="*/ 169 h 185"/>
                  <a:gd name="T6" fmla="*/ 19 w 228"/>
                  <a:gd name="T7" fmla="*/ 163 h 185"/>
                  <a:gd name="T8" fmla="*/ 21 w 228"/>
                  <a:gd name="T9" fmla="*/ 156 h 185"/>
                  <a:gd name="T10" fmla="*/ 26 w 228"/>
                  <a:gd name="T11" fmla="*/ 144 h 185"/>
                  <a:gd name="T12" fmla="*/ 33 w 228"/>
                  <a:gd name="T13" fmla="*/ 135 h 185"/>
                  <a:gd name="T14" fmla="*/ 42 w 228"/>
                  <a:gd name="T15" fmla="*/ 127 h 185"/>
                  <a:gd name="T16" fmla="*/ 53 w 228"/>
                  <a:gd name="T17" fmla="*/ 120 h 185"/>
                  <a:gd name="T18" fmla="*/ 61 w 228"/>
                  <a:gd name="T19" fmla="*/ 114 h 185"/>
                  <a:gd name="T20" fmla="*/ 70 w 228"/>
                  <a:gd name="T21" fmla="*/ 107 h 185"/>
                  <a:gd name="T22" fmla="*/ 77 w 228"/>
                  <a:gd name="T23" fmla="*/ 101 h 185"/>
                  <a:gd name="T24" fmla="*/ 85 w 228"/>
                  <a:gd name="T25" fmla="*/ 96 h 185"/>
                  <a:gd name="T26" fmla="*/ 94 w 228"/>
                  <a:gd name="T27" fmla="*/ 90 h 185"/>
                  <a:gd name="T28" fmla="*/ 103 w 228"/>
                  <a:gd name="T29" fmla="*/ 85 h 185"/>
                  <a:gd name="T30" fmla="*/ 112 w 228"/>
                  <a:gd name="T31" fmla="*/ 79 h 185"/>
                  <a:gd name="T32" fmla="*/ 121 w 228"/>
                  <a:gd name="T33" fmla="*/ 74 h 185"/>
                  <a:gd name="T34" fmla="*/ 135 w 228"/>
                  <a:gd name="T35" fmla="*/ 65 h 185"/>
                  <a:gd name="T36" fmla="*/ 149 w 228"/>
                  <a:gd name="T37" fmla="*/ 57 h 185"/>
                  <a:gd name="T38" fmla="*/ 162 w 228"/>
                  <a:gd name="T39" fmla="*/ 49 h 185"/>
                  <a:gd name="T40" fmla="*/ 176 w 228"/>
                  <a:gd name="T41" fmla="*/ 40 h 185"/>
                  <a:gd name="T42" fmla="*/ 189 w 228"/>
                  <a:gd name="T43" fmla="*/ 32 h 185"/>
                  <a:gd name="T44" fmla="*/ 202 w 228"/>
                  <a:gd name="T45" fmla="*/ 22 h 185"/>
                  <a:gd name="T46" fmla="*/ 215 w 228"/>
                  <a:gd name="T47" fmla="*/ 12 h 185"/>
                  <a:gd name="T48" fmla="*/ 227 w 228"/>
                  <a:gd name="T49" fmla="*/ 2 h 185"/>
                  <a:gd name="T50" fmla="*/ 228 w 228"/>
                  <a:gd name="T51" fmla="*/ 1 h 185"/>
                  <a:gd name="T52" fmla="*/ 227 w 228"/>
                  <a:gd name="T53" fmla="*/ 0 h 185"/>
                  <a:gd name="T54" fmla="*/ 226 w 228"/>
                  <a:gd name="T55" fmla="*/ 0 h 185"/>
                  <a:gd name="T56" fmla="*/ 223 w 228"/>
                  <a:gd name="T57" fmla="*/ 0 h 185"/>
                  <a:gd name="T58" fmla="*/ 213 w 228"/>
                  <a:gd name="T59" fmla="*/ 7 h 185"/>
                  <a:gd name="T60" fmla="*/ 204 w 228"/>
                  <a:gd name="T61" fmla="*/ 14 h 185"/>
                  <a:gd name="T62" fmla="*/ 194 w 228"/>
                  <a:gd name="T63" fmla="*/ 20 h 185"/>
                  <a:gd name="T64" fmla="*/ 184 w 228"/>
                  <a:gd name="T65" fmla="*/ 28 h 185"/>
                  <a:gd name="T66" fmla="*/ 173 w 228"/>
                  <a:gd name="T67" fmla="*/ 34 h 185"/>
                  <a:gd name="T68" fmla="*/ 162 w 228"/>
                  <a:gd name="T69" fmla="*/ 40 h 185"/>
                  <a:gd name="T70" fmla="*/ 151 w 228"/>
                  <a:gd name="T71" fmla="*/ 45 h 185"/>
                  <a:gd name="T72" fmla="*/ 140 w 228"/>
                  <a:gd name="T73" fmla="*/ 50 h 185"/>
                  <a:gd name="T74" fmla="*/ 131 w 228"/>
                  <a:gd name="T75" fmla="*/ 54 h 185"/>
                  <a:gd name="T76" fmla="*/ 120 w 228"/>
                  <a:gd name="T77" fmla="*/ 59 h 185"/>
                  <a:gd name="T78" fmla="*/ 110 w 228"/>
                  <a:gd name="T79" fmla="*/ 63 h 185"/>
                  <a:gd name="T80" fmla="*/ 99 w 228"/>
                  <a:gd name="T81" fmla="*/ 66 h 185"/>
                  <a:gd name="T82" fmla="*/ 88 w 228"/>
                  <a:gd name="T83" fmla="*/ 71 h 185"/>
                  <a:gd name="T84" fmla="*/ 77 w 228"/>
                  <a:gd name="T85" fmla="*/ 75 h 185"/>
                  <a:gd name="T86" fmla="*/ 67 w 228"/>
                  <a:gd name="T87" fmla="*/ 80 h 185"/>
                  <a:gd name="T88" fmla="*/ 56 w 228"/>
                  <a:gd name="T89" fmla="*/ 84 h 185"/>
                  <a:gd name="T90" fmla="*/ 49 w 228"/>
                  <a:gd name="T91" fmla="*/ 88 h 185"/>
                  <a:gd name="T92" fmla="*/ 43 w 228"/>
                  <a:gd name="T93" fmla="*/ 91 h 185"/>
                  <a:gd name="T94" fmla="*/ 36 w 228"/>
                  <a:gd name="T95" fmla="*/ 96 h 185"/>
                  <a:gd name="T96" fmla="*/ 29 w 228"/>
                  <a:gd name="T97" fmla="*/ 100 h 185"/>
                  <a:gd name="T98" fmla="*/ 23 w 228"/>
                  <a:gd name="T99" fmla="*/ 105 h 185"/>
                  <a:gd name="T100" fmla="*/ 17 w 228"/>
                  <a:gd name="T101" fmla="*/ 111 h 185"/>
                  <a:gd name="T102" fmla="*/ 12 w 228"/>
                  <a:gd name="T103" fmla="*/ 116 h 185"/>
                  <a:gd name="T104" fmla="*/ 6 w 228"/>
                  <a:gd name="T105" fmla="*/ 122 h 185"/>
                  <a:gd name="T106" fmla="*/ 0 w 228"/>
                  <a:gd name="T107" fmla="*/ 135 h 185"/>
                  <a:gd name="T108" fmla="*/ 1 w 228"/>
                  <a:gd name="T109" fmla="*/ 152 h 185"/>
                  <a:gd name="T110" fmla="*/ 4 w 228"/>
                  <a:gd name="T111" fmla="*/ 169 h 185"/>
                  <a:gd name="T112" fmla="*/ 6 w 228"/>
                  <a:gd name="T113" fmla="*/ 184 h 185"/>
                  <a:gd name="T114" fmla="*/ 8 w 228"/>
                  <a:gd name="T115" fmla="*/ 185 h 185"/>
                  <a:gd name="T116" fmla="*/ 9 w 228"/>
                  <a:gd name="T117" fmla="*/ 184 h 185"/>
                  <a:gd name="T118" fmla="*/ 10 w 228"/>
                  <a:gd name="T119" fmla="*/ 183 h 185"/>
                  <a:gd name="T120" fmla="*/ 11 w 228"/>
                  <a:gd name="T121" fmla="*/ 182 h 185"/>
                  <a:gd name="T122" fmla="*/ 11 w 228"/>
                  <a:gd name="T123" fmla="*/ 182 h 1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8"/>
                  <a:gd name="T187" fmla="*/ 0 h 185"/>
                  <a:gd name="T188" fmla="*/ 228 w 228"/>
                  <a:gd name="T189" fmla="*/ 185 h 1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8" h="185">
                    <a:moveTo>
                      <a:pt x="11" y="182"/>
                    </a:moveTo>
                    <a:lnTo>
                      <a:pt x="14" y="175"/>
                    </a:lnTo>
                    <a:lnTo>
                      <a:pt x="16" y="169"/>
                    </a:lnTo>
                    <a:lnTo>
                      <a:pt x="19" y="163"/>
                    </a:lnTo>
                    <a:lnTo>
                      <a:pt x="21" y="156"/>
                    </a:lnTo>
                    <a:lnTo>
                      <a:pt x="26" y="144"/>
                    </a:lnTo>
                    <a:lnTo>
                      <a:pt x="33" y="135"/>
                    </a:lnTo>
                    <a:lnTo>
                      <a:pt x="42" y="127"/>
                    </a:lnTo>
                    <a:lnTo>
                      <a:pt x="53" y="120"/>
                    </a:lnTo>
                    <a:lnTo>
                      <a:pt x="61" y="114"/>
                    </a:lnTo>
                    <a:lnTo>
                      <a:pt x="70" y="107"/>
                    </a:lnTo>
                    <a:lnTo>
                      <a:pt x="77" y="101"/>
                    </a:lnTo>
                    <a:lnTo>
                      <a:pt x="85" y="96"/>
                    </a:lnTo>
                    <a:lnTo>
                      <a:pt x="94" y="90"/>
                    </a:lnTo>
                    <a:lnTo>
                      <a:pt x="103" y="85"/>
                    </a:lnTo>
                    <a:lnTo>
                      <a:pt x="112" y="79"/>
                    </a:lnTo>
                    <a:lnTo>
                      <a:pt x="121" y="74"/>
                    </a:lnTo>
                    <a:lnTo>
                      <a:pt x="135" y="65"/>
                    </a:lnTo>
                    <a:lnTo>
                      <a:pt x="149" y="57"/>
                    </a:lnTo>
                    <a:lnTo>
                      <a:pt x="162" y="49"/>
                    </a:lnTo>
                    <a:lnTo>
                      <a:pt x="176" y="40"/>
                    </a:lnTo>
                    <a:lnTo>
                      <a:pt x="189" y="32"/>
                    </a:lnTo>
                    <a:lnTo>
                      <a:pt x="202" y="22"/>
                    </a:lnTo>
                    <a:lnTo>
                      <a:pt x="215" y="12"/>
                    </a:lnTo>
                    <a:lnTo>
                      <a:pt x="227" y="2"/>
                    </a:lnTo>
                    <a:lnTo>
                      <a:pt x="228" y="1"/>
                    </a:lnTo>
                    <a:lnTo>
                      <a:pt x="227" y="0"/>
                    </a:lnTo>
                    <a:lnTo>
                      <a:pt x="226" y="0"/>
                    </a:lnTo>
                    <a:lnTo>
                      <a:pt x="223" y="0"/>
                    </a:lnTo>
                    <a:lnTo>
                      <a:pt x="213" y="7"/>
                    </a:lnTo>
                    <a:lnTo>
                      <a:pt x="204" y="14"/>
                    </a:lnTo>
                    <a:lnTo>
                      <a:pt x="194" y="20"/>
                    </a:lnTo>
                    <a:lnTo>
                      <a:pt x="184" y="28"/>
                    </a:lnTo>
                    <a:lnTo>
                      <a:pt x="173" y="34"/>
                    </a:lnTo>
                    <a:lnTo>
                      <a:pt x="162" y="40"/>
                    </a:lnTo>
                    <a:lnTo>
                      <a:pt x="151" y="45"/>
                    </a:lnTo>
                    <a:lnTo>
                      <a:pt x="140" y="50"/>
                    </a:lnTo>
                    <a:lnTo>
                      <a:pt x="131" y="54"/>
                    </a:lnTo>
                    <a:lnTo>
                      <a:pt x="120" y="59"/>
                    </a:lnTo>
                    <a:lnTo>
                      <a:pt x="110" y="63"/>
                    </a:lnTo>
                    <a:lnTo>
                      <a:pt x="99" y="66"/>
                    </a:lnTo>
                    <a:lnTo>
                      <a:pt x="88" y="71"/>
                    </a:lnTo>
                    <a:lnTo>
                      <a:pt x="77" y="75"/>
                    </a:lnTo>
                    <a:lnTo>
                      <a:pt x="67" y="80"/>
                    </a:lnTo>
                    <a:lnTo>
                      <a:pt x="56" y="84"/>
                    </a:lnTo>
                    <a:lnTo>
                      <a:pt x="49" y="88"/>
                    </a:lnTo>
                    <a:lnTo>
                      <a:pt x="43" y="91"/>
                    </a:lnTo>
                    <a:lnTo>
                      <a:pt x="36" y="96"/>
                    </a:lnTo>
                    <a:lnTo>
                      <a:pt x="29" y="100"/>
                    </a:lnTo>
                    <a:lnTo>
                      <a:pt x="23" y="105"/>
                    </a:lnTo>
                    <a:lnTo>
                      <a:pt x="17" y="111"/>
                    </a:lnTo>
                    <a:lnTo>
                      <a:pt x="12" y="116"/>
                    </a:lnTo>
                    <a:lnTo>
                      <a:pt x="6" y="122"/>
                    </a:lnTo>
                    <a:lnTo>
                      <a:pt x="0" y="135"/>
                    </a:lnTo>
                    <a:lnTo>
                      <a:pt x="1" y="152"/>
                    </a:lnTo>
                    <a:lnTo>
                      <a:pt x="4" y="169"/>
                    </a:lnTo>
                    <a:lnTo>
                      <a:pt x="6" y="184"/>
                    </a:lnTo>
                    <a:lnTo>
                      <a:pt x="8" y="185"/>
                    </a:lnTo>
                    <a:lnTo>
                      <a:pt x="9" y="184"/>
                    </a:lnTo>
                    <a:lnTo>
                      <a:pt x="10" y="183"/>
                    </a:lnTo>
                    <a:lnTo>
                      <a:pt x="11" y="182"/>
                    </a:lnTo>
                    <a:close/>
                  </a:path>
                </a:pathLst>
              </a:custGeom>
              <a:solidFill>
                <a:srgbClr val="000000"/>
              </a:solidFill>
              <a:ln w="9525">
                <a:noFill/>
                <a:round/>
                <a:headEnd/>
                <a:tailEnd/>
              </a:ln>
            </p:spPr>
            <p:txBody>
              <a:bodyPr/>
              <a:lstStyle/>
              <a:p>
                <a:endParaRPr lang="en-US">
                  <a:solidFill>
                    <a:srgbClr val="000000"/>
                  </a:solidFill>
                </a:endParaRPr>
              </a:p>
            </p:txBody>
          </p:sp>
          <p:sp>
            <p:nvSpPr>
              <p:cNvPr id="25679" name="Freeform 358"/>
              <p:cNvSpPr>
                <a:spLocks/>
              </p:cNvSpPr>
              <p:nvPr/>
            </p:nvSpPr>
            <p:spPr bwMode="auto">
              <a:xfrm>
                <a:off x="8668" y="6551"/>
                <a:ext cx="93" cy="127"/>
              </a:xfrm>
              <a:custGeom>
                <a:avLst/>
                <a:gdLst>
                  <a:gd name="T0" fmla="*/ 93 w 93"/>
                  <a:gd name="T1" fmla="*/ 126 h 127"/>
                  <a:gd name="T2" fmla="*/ 87 w 93"/>
                  <a:gd name="T3" fmla="*/ 117 h 127"/>
                  <a:gd name="T4" fmla="*/ 81 w 93"/>
                  <a:gd name="T5" fmla="*/ 110 h 127"/>
                  <a:gd name="T6" fmla="*/ 76 w 93"/>
                  <a:gd name="T7" fmla="*/ 102 h 127"/>
                  <a:gd name="T8" fmla="*/ 71 w 93"/>
                  <a:gd name="T9" fmla="*/ 94 h 127"/>
                  <a:gd name="T10" fmla="*/ 66 w 93"/>
                  <a:gd name="T11" fmla="*/ 86 h 127"/>
                  <a:gd name="T12" fmla="*/ 61 w 93"/>
                  <a:gd name="T13" fmla="*/ 76 h 127"/>
                  <a:gd name="T14" fmla="*/ 57 w 93"/>
                  <a:gd name="T15" fmla="*/ 68 h 127"/>
                  <a:gd name="T16" fmla="*/ 55 w 93"/>
                  <a:gd name="T17" fmla="*/ 59 h 127"/>
                  <a:gd name="T18" fmla="*/ 53 w 93"/>
                  <a:gd name="T19" fmla="*/ 44 h 127"/>
                  <a:gd name="T20" fmla="*/ 50 w 93"/>
                  <a:gd name="T21" fmla="*/ 26 h 127"/>
                  <a:gd name="T22" fmla="*/ 44 w 93"/>
                  <a:gd name="T23" fmla="*/ 11 h 127"/>
                  <a:gd name="T24" fmla="*/ 31 w 93"/>
                  <a:gd name="T25" fmla="*/ 1 h 127"/>
                  <a:gd name="T26" fmla="*/ 23 w 93"/>
                  <a:gd name="T27" fmla="*/ 0 h 127"/>
                  <a:gd name="T28" fmla="*/ 15 w 93"/>
                  <a:gd name="T29" fmla="*/ 1 h 127"/>
                  <a:gd name="T30" fmla="*/ 9 w 93"/>
                  <a:gd name="T31" fmla="*/ 5 h 127"/>
                  <a:gd name="T32" fmla="*/ 4 w 93"/>
                  <a:gd name="T33" fmla="*/ 10 h 127"/>
                  <a:gd name="T34" fmla="*/ 0 w 93"/>
                  <a:gd name="T35" fmla="*/ 18 h 127"/>
                  <a:gd name="T36" fmla="*/ 0 w 93"/>
                  <a:gd name="T37" fmla="*/ 26 h 127"/>
                  <a:gd name="T38" fmla="*/ 1 w 93"/>
                  <a:gd name="T39" fmla="*/ 35 h 127"/>
                  <a:gd name="T40" fmla="*/ 5 w 93"/>
                  <a:gd name="T41" fmla="*/ 44 h 127"/>
                  <a:gd name="T42" fmla="*/ 10 w 93"/>
                  <a:gd name="T43" fmla="*/ 52 h 127"/>
                  <a:gd name="T44" fmla="*/ 15 w 93"/>
                  <a:gd name="T45" fmla="*/ 59 h 127"/>
                  <a:gd name="T46" fmla="*/ 21 w 93"/>
                  <a:gd name="T47" fmla="*/ 67 h 127"/>
                  <a:gd name="T48" fmla="*/ 27 w 93"/>
                  <a:gd name="T49" fmla="*/ 74 h 127"/>
                  <a:gd name="T50" fmla="*/ 34 w 93"/>
                  <a:gd name="T51" fmla="*/ 83 h 127"/>
                  <a:gd name="T52" fmla="*/ 42 w 93"/>
                  <a:gd name="T53" fmla="*/ 90 h 127"/>
                  <a:gd name="T54" fmla="*/ 49 w 93"/>
                  <a:gd name="T55" fmla="*/ 97 h 127"/>
                  <a:gd name="T56" fmla="*/ 57 w 93"/>
                  <a:gd name="T57" fmla="*/ 103 h 127"/>
                  <a:gd name="T58" fmla="*/ 66 w 93"/>
                  <a:gd name="T59" fmla="*/ 109 h 127"/>
                  <a:gd name="T60" fmla="*/ 74 w 93"/>
                  <a:gd name="T61" fmla="*/ 115 h 127"/>
                  <a:gd name="T62" fmla="*/ 83 w 93"/>
                  <a:gd name="T63" fmla="*/ 122 h 127"/>
                  <a:gd name="T64" fmla="*/ 91 w 93"/>
                  <a:gd name="T65" fmla="*/ 127 h 127"/>
                  <a:gd name="T66" fmla="*/ 93 w 93"/>
                  <a:gd name="T67" fmla="*/ 127 h 127"/>
                  <a:gd name="T68" fmla="*/ 93 w 93"/>
                  <a:gd name="T69" fmla="*/ 127 h 127"/>
                  <a:gd name="T70" fmla="*/ 93 w 93"/>
                  <a:gd name="T71" fmla="*/ 127 h 127"/>
                  <a:gd name="T72" fmla="*/ 93 w 93"/>
                  <a:gd name="T73" fmla="*/ 126 h 127"/>
                  <a:gd name="T74" fmla="*/ 93 w 93"/>
                  <a:gd name="T75" fmla="*/ 126 h 1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
                  <a:gd name="T115" fmla="*/ 0 h 127"/>
                  <a:gd name="T116" fmla="*/ 93 w 93"/>
                  <a:gd name="T117" fmla="*/ 127 h 1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 h="127">
                    <a:moveTo>
                      <a:pt x="93" y="126"/>
                    </a:moveTo>
                    <a:lnTo>
                      <a:pt x="87" y="117"/>
                    </a:lnTo>
                    <a:lnTo>
                      <a:pt x="81" y="110"/>
                    </a:lnTo>
                    <a:lnTo>
                      <a:pt x="76" y="102"/>
                    </a:lnTo>
                    <a:lnTo>
                      <a:pt x="71" y="94"/>
                    </a:lnTo>
                    <a:lnTo>
                      <a:pt x="66" y="86"/>
                    </a:lnTo>
                    <a:lnTo>
                      <a:pt x="61" y="76"/>
                    </a:lnTo>
                    <a:lnTo>
                      <a:pt x="57" y="68"/>
                    </a:lnTo>
                    <a:lnTo>
                      <a:pt x="55" y="59"/>
                    </a:lnTo>
                    <a:lnTo>
                      <a:pt x="53" y="44"/>
                    </a:lnTo>
                    <a:lnTo>
                      <a:pt x="50" y="26"/>
                    </a:lnTo>
                    <a:lnTo>
                      <a:pt x="44" y="11"/>
                    </a:lnTo>
                    <a:lnTo>
                      <a:pt x="31" y="1"/>
                    </a:lnTo>
                    <a:lnTo>
                      <a:pt x="23" y="0"/>
                    </a:lnTo>
                    <a:lnTo>
                      <a:pt x="15" y="1"/>
                    </a:lnTo>
                    <a:lnTo>
                      <a:pt x="9" y="5"/>
                    </a:lnTo>
                    <a:lnTo>
                      <a:pt x="4" y="10"/>
                    </a:lnTo>
                    <a:lnTo>
                      <a:pt x="0" y="18"/>
                    </a:lnTo>
                    <a:lnTo>
                      <a:pt x="0" y="26"/>
                    </a:lnTo>
                    <a:lnTo>
                      <a:pt x="1" y="35"/>
                    </a:lnTo>
                    <a:lnTo>
                      <a:pt x="5" y="44"/>
                    </a:lnTo>
                    <a:lnTo>
                      <a:pt x="10" y="52"/>
                    </a:lnTo>
                    <a:lnTo>
                      <a:pt x="15" y="59"/>
                    </a:lnTo>
                    <a:lnTo>
                      <a:pt x="21" y="67"/>
                    </a:lnTo>
                    <a:lnTo>
                      <a:pt x="27" y="74"/>
                    </a:lnTo>
                    <a:lnTo>
                      <a:pt x="34" y="83"/>
                    </a:lnTo>
                    <a:lnTo>
                      <a:pt x="42" y="90"/>
                    </a:lnTo>
                    <a:lnTo>
                      <a:pt x="49" y="97"/>
                    </a:lnTo>
                    <a:lnTo>
                      <a:pt x="57" y="103"/>
                    </a:lnTo>
                    <a:lnTo>
                      <a:pt x="66" y="109"/>
                    </a:lnTo>
                    <a:lnTo>
                      <a:pt x="74" y="115"/>
                    </a:lnTo>
                    <a:lnTo>
                      <a:pt x="83" y="122"/>
                    </a:lnTo>
                    <a:lnTo>
                      <a:pt x="91" y="127"/>
                    </a:lnTo>
                    <a:lnTo>
                      <a:pt x="93" y="127"/>
                    </a:lnTo>
                    <a:lnTo>
                      <a:pt x="93" y="126"/>
                    </a:lnTo>
                    <a:close/>
                  </a:path>
                </a:pathLst>
              </a:custGeom>
              <a:solidFill>
                <a:srgbClr val="000000"/>
              </a:solidFill>
              <a:ln w="9525">
                <a:noFill/>
                <a:round/>
                <a:headEnd/>
                <a:tailEnd/>
              </a:ln>
            </p:spPr>
            <p:txBody>
              <a:bodyPr/>
              <a:lstStyle/>
              <a:p>
                <a:endParaRPr lang="en-US">
                  <a:solidFill>
                    <a:srgbClr val="000000"/>
                  </a:solidFill>
                </a:endParaRPr>
              </a:p>
            </p:txBody>
          </p:sp>
          <p:sp>
            <p:nvSpPr>
              <p:cNvPr id="25680" name="Freeform 359"/>
              <p:cNvSpPr>
                <a:spLocks/>
              </p:cNvSpPr>
              <p:nvPr/>
            </p:nvSpPr>
            <p:spPr bwMode="auto">
              <a:xfrm>
                <a:off x="8628" y="6593"/>
                <a:ext cx="96" cy="85"/>
              </a:xfrm>
              <a:custGeom>
                <a:avLst/>
                <a:gdLst>
                  <a:gd name="T0" fmla="*/ 96 w 96"/>
                  <a:gd name="T1" fmla="*/ 84 h 85"/>
                  <a:gd name="T2" fmla="*/ 90 w 96"/>
                  <a:gd name="T3" fmla="*/ 79 h 85"/>
                  <a:gd name="T4" fmla="*/ 85 w 96"/>
                  <a:gd name="T5" fmla="*/ 73 h 85"/>
                  <a:gd name="T6" fmla="*/ 79 w 96"/>
                  <a:gd name="T7" fmla="*/ 68 h 85"/>
                  <a:gd name="T8" fmla="*/ 74 w 96"/>
                  <a:gd name="T9" fmla="*/ 63 h 85"/>
                  <a:gd name="T10" fmla="*/ 68 w 96"/>
                  <a:gd name="T11" fmla="*/ 58 h 85"/>
                  <a:gd name="T12" fmla="*/ 62 w 96"/>
                  <a:gd name="T13" fmla="*/ 53 h 85"/>
                  <a:gd name="T14" fmla="*/ 57 w 96"/>
                  <a:gd name="T15" fmla="*/ 47 h 85"/>
                  <a:gd name="T16" fmla="*/ 51 w 96"/>
                  <a:gd name="T17" fmla="*/ 42 h 85"/>
                  <a:gd name="T18" fmla="*/ 41 w 96"/>
                  <a:gd name="T19" fmla="*/ 31 h 85"/>
                  <a:gd name="T20" fmla="*/ 34 w 96"/>
                  <a:gd name="T21" fmla="*/ 21 h 85"/>
                  <a:gd name="T22" fmla="*/ 26 w 96"/>
                  <a:gd name="T23" fmla="*/ 11 h 85"/>
                  <a:gd name="T24" fmla="*/ 16 w 96"/>
                  <a:gd name="T25" fmla="*/ 1 h 85"/>
                  <a:gd name="T26" fmla="*/ 11 w 96"/>
                  <a:gd name="T27" fmla="*/ 0 h 85"/>
                  <a:gd name="T28" fmla="*/ 6 w 96"/>
                  <a:gd name="T29" fmla="*/ 2 h 85"/>
                  <a:gd name="T30" fmla="*/ 1 w 96"/>
                  <a:gd name="T31" fmla="*/ 6 h 85"/>
                  <a:gd name="T32" fmla="*/ 0 w 96"/>
                  <a:gd name="T33" fmla="*/ 10 h 85"/>
                  <a:gd name="T34" fmla="*/ 4 w 96"/>
                  <a:gd name="T35" fmla="*/ 21 h 85"/>
                  <a:gd name="T36" fmla="*/ 12 w 96"/>
                  <a:gd name="T37" fmla="*/ 31 h 85"/>
                  <a:gd name="T38" fmla="*/ 22 w 96"/>
                  <a:gd name="T39" fmla="*/ 40 h 85"/>
                  <a:gd name="T40" fmla="*/ 33 w 96"/>
                  <a:gd name="T41" fmla="*/ 48 h 85"/>
                  <a:gd name="T42" fmla="*/ 38 w 96"/>
                  <a:gd name="T43" fmla="*/ 52 h 85"/>
                  <a:gd name="T44" fmla="*/ 44 w 96"/>
                  <a:gd name="T45" fmla="*/ 56 h 85"/>
                  <a:gd name="T46" fmla="*/ 50 w 96"/>
                  <a:gd name="T47" fmla="*/ 59 h 85"/>
                  <a:gd name="T48" fmla="*/ 56 w 96"/>
                  <a:gd name="T49" fmla="*/ 62 h 85"/>
                  <a:gd name="T50" fmla="*/ 61 w 96"/>
                  <a:gd name="T51" fmla="*/ 65 h 85"/>
                  <a:gd name="T52" fmla="*/ 66 w 96"/>
                  <a:gd name="T53" fmla="*/ 67 h 85"/>
                  <a:gd name="T54" fmla="*/ 71 w 96"/>
                  <a:gd name="T55" fmla="*/ 70 h 85"/>
                  <a:gd name="T56" fmla="*/ 75 w 96"/>
                  <a:gd name="T57" fmla="*/ 73 h 85"/>
                  <a:gd name="T58" fmla="*/ 80 w 96"/>
                  <a:gd name="T59" fmla="*/ 75 h 85"/>
                  <a:gd name="T60" fmla="*/ 85 w 96"/>
                  <a:gd name="T61" fmla="*/ 79 h 85"/>
                  <a:gd name="T62" fmla="*/ 90 w 96"/>
                  <a:gd name="T63" fmla="*/ 82 h 85"/>
                  <a:gd name="T64" fmla="*/ 95 w 96"/>
                  <a:gd name="T65" fmla="*/ 85 h 85"/>
                  <a:gd name="T66" fmla="*/ 95 w 96"/>
                  <a:gd name="T67" fmla="*/ 85 h 85"/>
                  <a:gd name="T68" fmla="*/ 96 w 96"/>
                  <a:gd name="T69" fmla="*/ 85 h 85"/>
                  <a:gd name="T70" fmla="*/ 96 w 96"/>
                  <a:gd name="T71" fmla="*/ 85 h 85"/>
                  <a:gd name="T72" fmla="*/ 96 w 96"/>
                  <a:gd name="T73" fmla="*/ 84 h 85"/>
                  <a:gd name="T74" fmla="*/ 96 w 96"/>
                  <a:gd name="T75" fmla="*/ 84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6"/>
                  <a:gd name="T115" fmla="*/ 0 h 85"/>
                  <a:gd name="T116" fmla="*/ 96 w 96"/>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6" h="85">
                    <a:moveTo>
                      <a:pt x="96" y="84"/>
                    </a:moveTo>
                    <a:lnTo>
                      <a:pt x="90" y="79"/>
                    </a:lnTo>
                    <a:lnTo>
                      <a:pt x="85" y="73"/>
                    </a:lnTo>
                    <a:lnTo>
                      <a:pt x="79" y="68"/>
                    </a:lnTo>
                    <a:lnTo>
                      <a:pt x="74" y="63"/>
                    </a:lnTo>
                    <a:lnTo>
                      <a:pt x="68" y="58"/>
                    </a:lnTo>
                    <a:lnTo>
                      <a:pt x="62" y="53"/>
                    </a:lnTo>
                    <a:lnTo>
                      <a:pt x="57" y="47"/>
                    </a:lnTo>
                    <a:lnTo>
                      <a:pt x="51" y="42"/>
                    </a:lnTo>
                    <a:lnTo>
                      <a:pt x="41" y="31"/>
                    </a:lnTo>
                    <a:lnTo>
                      <a:pt x="34" y="21"/>
                    </a:lnTo>
                    <a:lnTo>
                      <a:pt x="26" y="11"/>
                    </a:lnTo>
                    <a:lnTo>
                      <a:pt x="16" y="1"/>
                    </a:lnTo>
                    <a:lnTo>
                      <a:pt x="11" y="0"/>
                    </a:lnTo>
                    <a:lnTo>
                      <a:pt x="6" y="2"/>
                    </a:lnTo>
                    <a:lnTo>
                      <a:pt x="1" y="6"/>
                    </a:lnTo>
                    <a:lnTo>
                      <a:pt x="0" y="10"/>
                    </a:lnTo>
                    <a:lnTo>
                      <a:pt x="4" y="21"/>
                    </a:lnTo>
                    <a:lnTo>
                      <a:pt x="12" y="31"/>
                    </a:lnTo>
                    <a:lnTo>
                      <a:pt x="22" y="40"/>
                    </a:lnTo>
                    <a:lnTo>
                      <a:pt x="33" y="48"/>
                    </a:lnTo>
                    <a:lnTo>
                      <a:pt x="38" y="52"/>
                    </a:lnTo>
                    <a:lnTo>
                      <a:pt x="44" y="56"/>
                    </a:lnTo>
                    <a:lnTo>
                      <a:pt x="50" y="59"/>
                    </a:lnTo>
                    <a:lnTo>
                      <a:pt x="56" y="62"/>
                    </a:lnTo>
                    <a:lnTo>
                      <a:pt x="61" y="65"/>
                    </a:lnTo>
                    <a:lnTo>
                      <a:pt x="66" y="67"/>
                    </a:lnTo>
                    <a:lnTo>
                      <a:pt x="71" y="70"/>
                    </a:lnTo>
                    <a:lnTo>
                      <a:pt x="75" y="73"/>
                    </a:lnTo>
                    <a:lnTo>
                      <a:pt x="80" y="75"/>
                    </a:lnTo>
                    <a:lnTo>
                      <a:pt x="85" y="79"/>
                    </a:lnTo>
                    <a:lnTo>
                      <a:pt x="90" y="82"/>
                    </a:lnTo>
                    <a:lnTo>
                      <a:pt x="95" y="85"/>
                    </a:lnTo>
                    <a:lnTo>
                      <a:pt x="96" y="85"/>
                    </a:lnTo>
                    <a:lnTo>
                      <a:pt x="96" y="84"/>
                    </a:lnTo>
                    <a:close/>
                  </a:path>
                </a:pathLst>
              </a:custGeom>
              <a:solidFill>
                <a:srgbClr val="000000"/>
              </a:solidFill>
              <a:ln w="9525">
                <a:noFill/>
                <a:round/>
                <a:headEnd/>
                <a:tailEnd/>
              </a:ln>
            </p:spPr>
            <p:txBody>
              <a:bodyPr/>
              <a:lstStyle/>
              <a:p>
                <a:endParaRPr lang="en-US">
                  <a:solidFill>
                    <a:srgbClr val="000000"/>
                  </a:solidFill>
                </a:endParaRPr>
              </a:p>
            </p:txBody>
          </p:sp>
          <p:sp>
            <p:nvSpPr>
              <p:cNvPr id="25681" name="Freeform 360"/>
              <p:cNvSpPr>
                <a:spLocks/>
              </p:cNvSpPr>
              <p:nvPr/>
            </p:nvSpPr>
            <p:spPr bwMode="auto">
              <a:xfrm>
                <a:off x="8857" y="6604"/>
                <a:ext cx="40" cy="80"/>
              </a:xfrm>
              <a:custGeom>
                <a:avLst/>
                <a:gdLst>
                  <a:gd name="T0" fmla="*/ 34 w 40"/>
                  <a:gd name="T1" fmla="*/ 78 h 80"/>
                  <a:gd name="T2" fmla="*/ 33 w 40"/>
                  <a:gd name="T3" fmla="*/ 73 h 80"/>
                  <a:gd name="T4" fmla="*/ 33 w 40"/>
                  <a:gd name="T5" fmla="*/ 66 h 80"/>
                  <a:gd name="T6" fmla="*/ 33 w 40"/>
                  <a:gd name="T7" fmla="*/ 61 h 80"/>
                  <a:gd name="T8" fmla="*/ 34 w 40"/>
                  <a:gd name="T9" fmla="*/ 55 h 80"/>
                  <a:gd name="T10" fmla="*/ 35 w 40"/>
                  <a:gd name="T11" fmla="*/ 51 h 80"/>
                  <a:gd name="T12" fmla="*/ 38 w 40"/>
                  <a:gd name="T13" fmla="*/ 47 h 80"/>
                  <a:gd name="T14" fmla="*/ 39 w 40"/>
                  <a:gd name="T15" fmla="*/ 42 h 80"/>
                  <a:gd name="T16" fmla="*/ 40 w 40"/>
                  <a:gd name="T17" fmla="*/ 38 h 80"/>
                  <a:gd name="T18" fmla="*/ 39 w 40"/>
                  <a:gd name="T19" fmla="*/ 29 h 80"/>
                  <a:gd name="T20" fmla="*/ 38 w 40"/>
                  <a:gd name="T21" fmla="*/ 19 h 80"/>
                  <a:gd name="T22" fmla="*/ 35 w 40"/>
                  <a:gd name="T23" fmla="*/ 10 h 80"/>
                  <a:gd name="T24" fmla="*/ 30 w 40"/>
                  <a:gd name="T25" fmla="*/ 2 h 80"/>
                  <a:gd name="T26" fmla="*/ 28 w 40"/>
                  <a:gd name="T27" fmla="*/ 1 h 80"/>
                  <a:gd name="T28" fmla="*/ 25 w 40"/>
                  <a:gd name="T29" fmla="*/ 0 h 80"/>
                  <a:gd name="T30" fmla="*/ 23 w 40"/>
                  <a:gd name="T31" fmla="*/ 0 h 80"/>
                  <a:gd name="T32" fmla="*/ 21 w 40"/>
                  <a:gd name="T33" fmla="*/ 1 h 80"/>
                  <a:gd name="T34" fmla="*/ 8 w 40"/>
                  <a:gd name="T35" fmla="*/ 8 h 80"/>
                  <a:gd name="T36" fmla="*/ 1 w 40"/>
                  <a:gd name="T37" fmla="*/ 18 h 80"/>
                  <a:gd name="T38" fmla="*/ 0 w 40"/>
                  <a:gd name="T39" fmla="*/ 31 h 80"/>
                  <a:gd name="T40" fmla="*/ 5 w 40"/>
                  <a:gd name="T41" fmla="*/ 42 h 80"/>
                  <a:gd name="T42" fmla="*/ 8 w 40"/>
                  <a:gd name="T43" fmla="*/ 47 h 80"/>
                  <a:gd name="T44" fmla="*/ 12 w 40"/>
                  <a:gd name="T45" fmla="*/ 50 h 80"/>
                  <a:gd name="T46" fmla="*/ 16 w 40"/>
                  <a:gd name="T47" fmla="*/ 54 h 80"/>
                  <a:gd name="T48" fmla="*/ 19 w 40"/>
                  <a:gd name="T49" fmla="*/ 59 h 80"/>
                  <a:gd name="T50" fmla="*/ 22 w 40"/>
                  <a:gd name="T51" fmla="*/ 64 h 80"/>
                  <a:gd name="T52" fmla="*/ 25 w 40"/>
                  <a:gd name="T53" fmla="*/ 70 h 80"/>
                  <a:gd name="T54" fmla="*/ 28 w 40"/>
                  <a:gd name="T55" fmla="*/ 75 h 80"/>
                  <a:gd name="T56" fmla="*/ 32 w 40"/>
                  <a:gd name="T57" fmla="*/ 80 h 80"/>
                  <a:gd name="T58" fmla="*/ 33 w 40"/>
                  <a:gd name="T59" fmla="*/ 80 h 80"/>
                  <a:gd name="T60" fmla="*/ 33 w 40"/>
                  <a:gd name="T61" fmla="*/ 80 h 80"/>
                  <a:gd name="T62" fmla="*/ 34 w 40"/>
                  <a:gd name="T63" fmla="*/ 79 h 80"/>
                  <a:gd name="T64" fmla="*/ 34 w 40"/>
                  <a:gd name="T65" fmla="*/ 78 h 80"/>
                  <a:gd name="T66" fmla="*/ 34 w 40"/>
                  <a:gd name="T67" fmla="*/ 78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80"/>
                  <a:gd name="T104" fmla="*/ 40 w 40"/>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80">
                    <a:moveTo>
                      <a:pt x="34" y="78"/>
                    </a:moveTo>
                    <a:lnTo>
                      <a:pt x="33" y="73"/>
                    </a:lnTo>
                    <a:lnTo>
                      <a:pt x="33" y="66"/>
                    </a:lnTo>
                    <a:lnTo>
                      <a:pt x="33" y="61"/>
                    </a:lnTo>
                    <a:lnTo>
                      <a:pt x="34" y="55"/>
                    </a:lnTo>
                    <a:lnTo>
                      <a:pt x="35" y="51"/>
                    </a:lnTo>
                    <a:lnTo>
                      <a:pt x="38" y="47"/>
                    </a:lnTo>
                    <a:lnTo>
                      <a:pt x="39" y="42"/>
                    </a:lnTo>
                    <a:lnTo>
                      <a:pt x="40" y="38"/>
                    </a:lnTo>
                    <a:lnTo>
                      <a:pt x="39" y="29"/>
                    </a:lnTo>
                    <a:lnTo>
                      <a:pt x="38" y="19"/>
                    </a:lnTo>
                    <a:lnTo>
                      <a:pt x="35" y="10"/>
                    </a:lnTo>
                    <a:lnTo>
                      <a:pt x="30" y="2"/>
                    </a:lnTo>
                    <a:lnTo>
                      <a:pt x="28" y="1"/>
                    </a:lnTo>
                    <a:lnTo>
                      <a:pt x="25" y="0"/>
                    </a:lnTo>
                    <a:lnTo>
                      <a:pt x="23" y="0"/>
                    </a:lnTo>
                    <a:lnTo>
                      <a:pt x="21" y="1"/>
                    </a:lnTo>
                    <a:lnTo>
                      <a:pt x="8" y="8"/>
                    </a:lnTo>
                    <a:lnTo>
                      <a:pt x="1" y="18"/>
                    </a:lnTo>
                    <a:lnTo>
                      <a:pt x="0" y="31"/>
                    </a:lnTo>
                    <a:lnTo>
                      <a:pt x="5" y="42"/>
                    </a:lnTo>
                    <a:lnTo>
                      <a:pt x="8" y="47"/>
                    </a:lnTo>
                    <a:lnTo>
                      <a:pt x="12" y="50"/>
                    </a:lnTo>
                    <a:lnTo>
                      <a:pt x="16" y="54"/>
                    </a:lnTo>
                    <a:lnTo>
                      <a:pt x="19" y="59"/>
                    </a:lnTo>
                    <a:lnTo>
                      <a:pt x="22" y="64"/>
                    </a:lnTo>
                    <a:lnTo>
                      <a:pt x="25" y="70"/>
                    </a:lnTo>
                    <a:lnTo>
                      <a:pt x="28" y="75"/>
                    </a:lnTo>
                    <a:lnTo>
                      <a:pt x="32" y="80"/>
                    </a:lnTo>
                    <a:lnTo>
                      <a:pt x="33" y="80"/>
                    </a:lnTo>
                    <a:lnTo>
                      <a:pt x="34" y="79"/>
                    </a:lnTo>
                    <a:lnTo>
                      <a:pt x="34" y="78"/>
                    </a:lnTo>
                    <a:close/>
                  </a:path>
                </a:pathLst>
              </a:custGeom>
              <a:solidFill>
                <a:srgbClr val="000000"/>
              </a:solidFill>
              <a:ln w="9525">
                <a:noFill/>
                <a:round/>
                <a:headEnd/>
                <a:tailEnd/>
              </a:ln>
            </p:spPr>
            <p:txBody>
              <a:bodyPr/>
              <a:lstStyle/>
              <a:p>
                <a:endParaRPr lang="en-US">
                  <a:solidFill>
                    <a:srgbClr val="000000"/>
                  </a:solidFill>
                </a:endParaRPr>
              </a:p>
            </p:txBody>
          </p:sp>
          <p:sp>
            <p:nvSpPr>
              <p:cNvPr id="25682" name="Freeform 361"/>
              <p:cNvSpPr>
                <a:spLocks/>
              </p:cNvSpPr>
              <p:nvPr/>
            </p:nvSpPr>
            <p:spPr bwMode="auto">
              <a:xfrm>
                <a:off x="8889" y="6615"/>
                <a:ext cx="34" cy="137"/>
              </a:xfrm>
              <a:custGeom>
                <a:avLst/>
                <a:gdLst>
                  <a:gd name="T0" fmla="*/ 25 w 34"/>
                  <a:gd name="T1" fmla="*/ 0 h 137"/>
                  <a:gd name="T2" fmla="*/ 26 w 34"/>
                  <a:gd name="T3" fmla="*/ 34 h 137"/>
                  <a:gd name="T4" fmla="*/ 20 w 34"/>
                  <a:gd name="T5" fmla="*/ 67 h 137"/>
                  <a:gd name="T6" fmla="*/ 10 w 34"/>
                  <a:gd name="T7" fmla="*/ 99 h 137"/>
                  <a:gd name="T8" fmla="*/ 0 w 34"/>
                  <a:gd name="T9" fmla="*/ 130 h 137"/>
                  <a:gd name="T10" fmla="*/ 0 w 34"/>
                  <a:gd name="T11" fmla="*/ 133 h 137"/>
                  <a:gd name="T12" fmla="*/ 1 w 34"/>
                  <a:gd name="T13" fmla="*/ 136 h 137"/>
                  <a:gd name="T14" fmla="*/ 4 w 34"/>
                  <a:gd name="T15" fmla="*/ 137 h 137"/>
                  <a:gd name="T16" fmla="*/ 8 w 34"/>
                  <a:gd name="T17" fmla="*/ 136 h 137"/>
                  <a:gd name="T18" fmla="*/ 21 w 34"/>
                  <a:gd name="T19" fmla="*/ 126 h 137"/>
                  <a:gd name="T20" fmla="*/ 29 w 34"/>
                  <a:gd name="T21" fmla="*/ 112 h 137"/>
                  <a:gd name="T22" fmla="*/ 31 w 34"/>
                  <a:gd name="T23" fmla="*/ 96 h 137"/>
                  <a:gd name="T24" fmla="*/ 32 w 34"/>
                  <a:gd name="T25" fmla="*/ 81 h 137"/>
                  <a:gd name="T26" fmla="*/ 34 w 34"/>
                  <a:gd name="T27" fmla="*/ 61 h 137"/>
                  <a:gd name="T28" fmla="*/ 34 w 34"/>
                  <a:gd name="T29" fmla="*/ 40 h 137"/>
                  <a:gd name="T30" fmla="*/ 31 w 34"/>
                  <a:gd name="T31" fmla="*/ 21 h 137"/>
                  <a:gd name="T32" fmla="*/ 26 w 34"/>
                  <a:gd name="T33" fmla="*/ 0 h 137"/>
                  <a:gd name="T34" fmla="*/ 25 w 34"/>
                  <a:gd name="T35" fmla="*/ 0 h 137"/>
                  <a:gd name="T36" fmla="*/ 25 w 34"/>
                  <a:gd name="T37" fmla="*/ 0 h 137"/>
                  <a:gd name="T38" fmla="*/ 25 w 34"/>
                  <a:gd name="T39" fmla="*/ 0 h 137"/>
                  <a:gd name="T40" fmla="*/ 25 w 34"/>
                  <a:gd name="T41" fmla="*/ 0 h 137"/>
                  <a:gd name="T42" fmla="*/ 25 w 34"/>
                  <a:gd name="T43" fmla="*/ 0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
                  <a:gd name="T67" fmla="*/ 0 h 137"/>
                  <a:gd name="T68" fmla="*/ 34 w 34"/>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 h="137">
                    <a:moveTo>
                      <a:pt x="25" y="0"/>
                    </a:moveTo>
                    <a:lnTo>
                      <a:pt x="26" y="34"/>
                    </a:lnTo>
                    <a:lnTo>
                      <a:pt x="20" y="67"/>
                    </a:lnTo>
                    <a:lnTo>
                      <a:pt x="10" y="99"/>
                    </a:lnTo>
                    <a:lnTo>
                      <a:pt x="0" y="130"/>
                    </a:lnTo>
                    <a:lnTo>
                      <a:pt x="0" y="133"/>
                    </a:lnTo>
                    <a:lnTo>
                      <a:pt x="1" y="136"/>
                    </a:lnTo>
                    <a:lnTo>
                      <a:pt x="4" y="137"/>
                    </a:lnTo>
                    <a:lnTo>
                      <a:pt x="8" y="136"/>
                    </a:lnTo>
                    <a:lnTo>
                      <a:pt x="21" y="126"/>
                    </a:lnTo>
                    <a:lnTo>
                      <a:pt x="29" y="112"/>
                    </a:lnTo>
                    <a:lnTo>
                      <a:pt x="31" y="96"/>
                    </a:lnTo>
                    <a:lnTo>
                      <a:pt x="32" y="81"/>
                    </a:lnTo>
                    <a:lnTo>
                      <a:pt x="34" y="61"/>
                    </a:lnTo>
                    <a:lnTo>
                      <a:pt x="34" y="40"/>
                    </a:lnTo>
                    <a:lnTo>
                      <a:pt x="31" y="21"/>
                    </a:lnTo>
                    <a:lnTo>
                      <a:pt x="26" y="0"/>
                    </a:lnTo>
                    <a:lnTo>
                      <a:pt x="25" y="0"/>
                    </a:lnTo>
                    <a:close/>
                  </a:path>
                </a:pathLst>
              </a:custGeom>
              <a:solidFill>
                <a:srgbClr val="000000"/>
              </a:solidFill>
              <a:ln w="9525">
                <a:noFill/>
                <a:round/>
                <a:headEnd/>
                <a:tailEnd/>
              </a:ln>
            </p:spPr>
            <p:txBody>
              <a:bodyPr/>
              <a:lstStyle/>
              <a:p>
                <a:endParaRPr lang="en-US">
                  <a:solidFill>
                    <a:srgbClr val="000000"/>
                  </a:solidFill>
                </a:endParaRPr>
              </a:p>
            </p:txBody>
          </p:sp>
          <p:sp>
            <p:nvSpPr>
              <p:cNvPr id="25683" name="Freeform 362"/>
              <p:cNvSpPr>
                <a:spLocks/>
              </p:cNvSpPr>
              <p:nvPr/>
            </p:nvSpPr>
            <p:spPr bwMode="auto">
              <a:xfrm>
                <a:off x="8938" y="6673"/>
                <a:ext cx="140" cy="72"/>
              </a:xfrm>
              <a:custGeom>
                <a:avLst/>
                <a:gdLst>
                  <a:gd name="T0" fmla="*/ 2 w 140"/>
                  <a:gd name="T1" fmla="*/ 72 h 72"/>
                  <a:gd name="T2" fmla="*/ 8 w 140"/>
                  <a:gd name="T3" fmla="*/ 66 h 72"/>
                  <a:gd name="T4" fmla="*/ 14 w 140"/>
                  <a:gd name="T5" fmla="*/ 61 h 72"/>
                  <a:gd name="T6" fmla="*/ 21 w 140"/>
                  <a:gd name="T7" fmla="*/ 56 h 72"/>
                  <a:gd name="T8" fmla="*/ 28 w 140"/>
                  <a:gd name="T9" fmla="*/ 51 h 72"/>
                  <a:gd name="T10" fmla="*/ 36 w 140"/>
                  <a:gd name="T11" fmla="*/ 47 h 72"/>
                  <a:gd name="T12" fmla="*/ 43 w 140"/>
                  <a:gd name="T13" fmla="*/ 43 h 72"/>
                  <a:gd name="T14" fmla="*/ 50 w 140"/>
                  <a:gd name="T15" fmla="*/ 38 h 72"/>
                  <a:gd name="T16" fmla="*/ 59 w 140"/>
                  <a:gd name="T17" fmla="*/ 35 h 72"/>
                  <a:gd name="T18" fmla="*/ 67 w 140"/>
                  <a:gd name="T19" fmla="*/ 32 h 72"/>
                  <a:gd name="T20" fmla="*/ 76 w 140"/>
                  <a:gd name="T21" fmla="*/ 30 h 72"/>
                  <a:gd name="T22" fmla="*/ 84 w 140"/>
                  <a:gd name="T23" fmla="*/ 28 h 72"/>
                  <a:gd name="T24" fmla="*/ 93 w 140"/>
                  <a:gd name="T25" fmla="*/ 27 h 72"/>
                  <a:gd name="T26" fmla="*/ 102 w 140"/>
                  <a:gd name="T27" fmla="*/ 25 h 72"/>
                  <a:gd name="T28" fmla="*/ 110 w 140"/>
                  <a:gd name="T29" fmla="*/ 24 h 72"/>
                  <a:gd name="T30" fmla="*/ 119 w 140"/>
                  <a:gd name="T31" fmla="*/ 23 h 72"/>
                  <a:gd name="T32" fmla="*/ 128 w 140"/>
                  <a:gd name="T33" fmla="*/ 22 h 72"/>
                  <a:gd name="T34" fmla="*/ 133 w 140"/>
                  <a:gd name="T35" fmla="*/ 21 h 72"/>
                  <a:gd name="T36" fmla="*/ 138 w 140"/>
                  <a:gd name="T37" fmla="*/ 18 h 72"/>
                  <a:gd name="T38" fmla="*/ 140 w 140"/>
                  <a:gd name="T39" fmla="*/ 14 h 72"/>
                  <a:gd name="T40" fmla="*/ 139 w 140"/>
                  <a:gd name="T41" fmla="*/ 9 h 72"/>
                  <a:gd name="T42" fmla="*/ 132 w 140"/>
                  <a:gd name="T43" fmla="*/ 3 h 72"/>
                  <a:gd name="T44" fmla="*/ 122 w 140"/>
                  <a:gd name="T45" fmla="*/ 0 h 72"/>
                  <a:gd name="T46" fmla="*/ 111 w 140"/>
                  <a:gd name="T47" fmla="*/ 0 h 72"/>
                  <a:gd name="T48" fmla="*/ 99 w 140"/>
                  <a:gd name="T49" fmla="*/ 1 h 72"/>
                  <a:gd name="T50" fmla="*/ 88 w 140"/>
                  <a:gd name="T51" fmla="*/ 5 h 72"/>
                  <a:gd name="T52" fmla="*/ 77 w 140"/>
                  <a:gd name="T53" fmla="*/ 9 h 72"/>
                  <a:gd name="T54" fmla="*/ 67 w 140"/>
                  <a:gd name="T55" fmla="*/ 13 h 72"/>
                  <a:gd name="T56" fmla="*/ 59 w 140"/>
                  <a:gd name="T57" fmla="*/ 17 h 72"/>
                  <a:gd name="T58" fmla="*/ 50 w 140"/>
                  <a:gd name="T59" fmla="*/ 22 h 72"/>
                  <a:gd name="T60" fmla="*/ 42 w 140"/>
                  <a:gd name="T61" fmla="*/ 28 h 72"/>
                  <a:gd name="T62" fmla="*/ 33 w 140"/>
                  <a:gd name="T63" fmla="*/ 34 h 72"/>
                  <a:gd name="T64" fmla="*/ 26 w 140"/>
                  <a:gd name="T65" fmla="*/ 42 h 72"/>
                  <a:gd name="T66" fmla="*/ 19 w 140"/>
                  <a:gd name="T67" fmla="*/ 49 h 72"/>
                  <a:gd name="T68" fmla="*/ 11 w 140"/>
                  <a:gd name="T69" fmla="*/ 57 h 72"/>
                  <a:gd name="T70" fmla="*/ 5 w 140"/>
                  <a:gd name="T71" fmla="*/ 64 h 72"/>
                  <a:gd name="T72" fmla="*/ 0 w 140"/>
                  <a:gd name="T73" fmla="*/ 72 h 72"/>
                  <a:gd name="T74" fmla="*/ 0 w 140"/>
                  <a:gd name="T75" fmla="*/ 72 h 72"/>
                  <a:gd name="T76" fmla="*/ 0 w 140"/>
                  <a:gd name="T77" fmla="*/ 72 h 72"/>
                  <a:gd name="T78" fmla="*/ 2 w 140"/>
                  <a:gd name="T79" fmla="*/ 72 h 72"/>
                  <a:gd name="T80" fmla="*/ 2 w 140"/>
                  <a:gd name="T81" fmla="*/ 72 h 72"/>
                  <a:gd name="T82" fmla="*/ 2 w 140"/>
                  <a:gd name="T83" fmla="*/ 72 h 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0"/>
                  <a:gd name="T127" fmla="*/ 0 h 72"/>
                  <a:gd name="T128" fmla="*/ 140 w 140"/>
                  <a:gd name="T129" fmla="*/ 72 h 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0" h="72">
                    <a:moveTo>
                      <a:pt x="2" y="72"/>
                    </a:moveTo>
                    <a:lnTo>
                      <a:pt x="8" y="66"/>
                    </a:lnTo>
                    <a:lnTo>
                      <a:pt x="14" y="61"/>
                    </a:lnTo>
                    <a:lnTo>
                      <a:pt x="21" y="56"/>
                    </a:lnTo>
                    <a:lnTo>
                      <a:pt x="28" y="51"/>
                    </a:lnTo>
                    <a:lnTo>
                      <a:pt x="36" y="47"/>
                    </a:lnTo>
                    <a:lnTo>
                      <a:pt x="43" y="43"/>
                    </a:lnTo>
                    <a:lnTo>
                      <a:pt x="50" y="38"/>
                    </a:lnTo>
                    <a:lnTo>
                      <a:pt x="59" y="35"/>
                    </a:lnTo>
                    <a:lnTo>
                      <a:pt x="67" y="32"/>
                    </a:lnTo>
                    <a:lnTo>
                      <a:pt x="76" y="30"/>
                    </a:lnTo>
                    <a:lnTo>
                      <a:pt x="84" y="28"/>
                    </a:lnTo>
                    <a:lnTo>
                      <a:pt x="93" y="27"/>
                    </a:lnTo>
                    <a:lnTo>
                      <a:pt x="102" y="25"/>
                    </a:lnTo>
                    <a:lnTo>
                      <a:pt x="110" y="24"/>
                    </a:lnTo>
                    <a:lnTo>
                      <a:pt x="119" y="23"/>
                    </a:lnTo>
                    <a:lnTo>
                      <a:pt x="128" y="22"/>
                    </a:lnTo>
                    <a:lnTo>
                      <a:pt x="133" y="21"/>
                    </a:lnTo>
                    <a:lnTo>
                      <a:pt x="138" y="18"/>
                    </a:lnTo>
                    <a:lnTo>
                      <a:pt x="140" y="14"/>
                    </a:lnTo>
                    <a:lnTo>
                      <a:pt x="139" y="9"/>
                    </a:lnTo>
                    <a:lnTo>
                      <a:pt x="132" y="3"/>
                    </a:lnTo>
                    <a:lnTo>
                      <a:pt x="122" y="0"/>
                    </a:lnTo>
                    <a:lnTo>
                      <a:pt x="111" y="0"/>
                    </a:lnTo>
                    <a:lnTo>
                      <a:pt x="99" y="1"/>
                    </a:lnTo>
                    <a:lnTo>
                      <a:pt x="88" y="5"/>
                    </a:lnTo>
                    <a:lnTo>
                      <a:pt x="77" y="9"/>
                    </a:lnTo>
                    <a:lnTo>
                      <a:pt x="67" y="13"/>
                    </a:lnTo>
                    <a:lnTo>
                      <a:pt x="59" y="17"/>
                    </a:lnTo>
                    <a:lnTo>
                      <a:pt x="50" y="22"/>
                    </a:lnTo>
                    <a:lnTo>
                      <a:pt x="42" y="28"/>
                    </a:lnTo>
                    <a:lnTo>
                      <a:pt x="33" y="34"/>
                    </a:lnTo>
                    <a:lnTo>
                      <a:pt x="26" y="42"/>
                    </a:lnTo>
                    <a:lnTo>
                      <a:pt x="19" y="49"/>
                    </a:lnTo>
                    <a:lnTo>
                      <a:pt x="11" y="57"/>
                    </a:lnTo>
                    <a:lnTo>
                      <a:pt x="5" y="64"/>
                    </a:lnTo>
                    <a:lnTo>
                      <a:pt x="0" y="72"/>
                    </a:lnTo>
                    <a:lnTo>
                      <a:pt x="2" y="72"/>
                    </a:lnTo>
                    <a:close/>
                  </a:path>
                </a:pathLst>
              </a:custGeom>
              <a:solidFill>
                <a:srgbClr val="000000"/>
              </a:solidFill>
              <a:ln w="9525">
                <a:noFill/>
                <a:round/>
                <a:headEnd/>
                <a:tailEnd/>
              </a:ln>
            </p:spPr>
            <p:txBody>
              <a:bodyPr/>
              <a:lstStyle/>
              <a:p>
                <a:endParaRPr lang="en-US">
                  <a:solidFill>
                    <a:srgbClr val="000000"/>
                  </a:solidFill>
                </a:endParaRPr>
              </a:p>
            </p:txBody>
          </p:sp>
          <p:sp>
            <p:nvSpPr>
              <p:cNvPr id="25684" name="Freeform 363"/>
              <p:cNvSpPr>
                <a:spLocks/>
              </p:cNvSpPr>
              <p:nvPr/>
            </p:nvSpPr>
            <p:spPr bwMode="auto">
              <a:xfrm>
                <a:off x="8976" y="6698"/>
                <a:ext cx="116" cy="73"/>
              </a:xfrm>
              <a:custGeom>
                <a:avLst/>
                <a:gdLst>
                  <a:gd name="T0" fmla="*/ 0 w 116"/>
                  <a:gd name="T1" fmla="*/ 73 h 73"/>
                  <a:gd name="T2" fmla="*/ 6 w 116"/>
                  <a:gd name="T3" fmla="*/ 68 h 73"/>
                  <a:gd name="T4" fmla="*/ 11 w 116"/>
                  <a:gd name="T5" fmla="*/ 63 h 73"/>
                  <a:gd name="T6" fmla="*/ 17 w 116"/>
                  <a:gd name="T7" fmla="*/ 58 h 73"/>
                  <a:gd name="T8" fmla="*/ 22 w 116"/>
                  <a:gd name="T9" fmla="*/ 52 h 73"/>
                  <a:gd name="T10" fmla="*/ 28 w 116"/>
                  <a:gd name="T11" fmla="*/ 47 h 73"/>
                  <a:gd name="T12" fmla="*/ 34 w 116"/>
                  <a:gd name="T13" fmla="*/ 43 h 73"/>
                  <a:gd name="T14" fmla="*/ 40 w 116"/>
                  <a:gd name="T15" fmla="*/ 38 h 73"/>
                  <a:gd name="T16" fmla="*/ 46 w 116"/>
                  <a:gd name="T17" fmla="*/ 34 h 73"/>
                  <a:gd name="T18" fmla="*/ 54 w 116"/>
                  <a:gd name="T19" fmla="*/ 30 h 73"/>
                  <a:gd name="T20" fmla="*/ 61 w 116"/>
                  <a:gd name="T21" fmla="*/ 26 h 73"/>
                  <a:gd name="T22" fmla="*/ 70 w 116"/>
                  <a:gd name="T23" fmla="*/ 23 h 73"/>
                  <a:gd name="T24" fmla="*/ 77 w 116"/>
                  <a:gd name="T25" fmla="*/ 20 h 73"/>
                  <a:gd name="T26" fmla="*/ 85 w 116"/>
                  <a:gd name="T27" fmla="*/ 17 h 73"/>
                  <a:gd name="T28" fmla="*/ 94 w 116"/>
                  <a:gd name="T29" fmla="*/ 14 h 73"/>
                  <a:gd name="T30" fmla="*/ 102 w 116"/>
                  <a:gd name="T31" fmla="*/ 12 h 73"/>
                  <a:gd name="T32" fmla="*/ 111 w 116"/>
                  <a:gd name="T33" fmla="*/ 10 h 73"/>
                  <a:gd name="T34" fmla="*/ 113 w 116"/>
                  <a:gd name="T35" fmla="*/ 8 h 73"/>
                  <a:gd name="T36" fmla="*/ 116 w 116"/>
                  <a:gd name="T37" fmla="*/ 5 h 73"/>
                  <a:gd name="T38" fmla="*/ 116 w 116"/>
                  <a:gd name="T39" fmla="*/ 1 h 73"/>
                  <a:gd name="T40" fmla="*/ 113 w 116"/>
                  <a:gd name="T41" fmla="*/ 0 h 73"/>
                  <a:gd name="T42" fmla="*/ 95 w 116"/>
                  <a:gd name="T43" fmla="*/ 2 h 73"/>
                  <a:gd name="T44" fmla="*/ 78 w 116"/>
                  <a:gd name="T45" fmla="*/ 7 h 73"/>
                  <a:gd name="T46" fmla="*/ 64 w 116"/>
                  <a:gd name="T47" fmla="*/ 16 h 73"/>
                  <a:gd name="T48" fmla="*/ 49 w 116"/>
                  <a:gd name="T49" fmla="*/ 26 h 73"/>
                  <a:gd name="T50" fmla="*/ 36 w 116"/>
                  <a:gd name="T51" fmla="*/ 37 h 73"/>
                  <a:gd name="T52" fmla="*/ 22 w 116"/>
                  <a:gd name="T53" fmla="*/ 49 h 73"/>
                  <a:gd name="T54" fmla="*/ 11 w 116"/>
                  <a:gd name="T55" fmla="*/ 62 h 73"/>
                  <a:gd name="T56" fmla="*/ 0 w 116"/>
                  <a:gd name="T57" fmla="*/ 73 h 73"/>
                  <a:gd name="T58" fmla="*/ 0 w 116"/>
                  <a:gd name="T59" fmla="*/ 73 h 73"/>
                  <a:gd name="T60" fmla="*/ 0 w 116"/>
                  <a:gd name="T61" fmla="*/ 73 h 73"/>
                  <a:gd name="T62" fmla="*/ 0 w 116"/>
                  <a:gd name="T63" fmla="*/ 73 h 73"/>
                  <a:gd name="T64" fmla="*/ 0 w 116"/>
                  <a:gd name="T65" fmla="*/ 73 h 73"/>
                  <a:gd name="T66" fmla="*/ 0 w 116"/>
                  <a:gd name="T67" fmla="*/ 73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6"/>
                  <a:gd name="T103" fmla="*/ 0 h 73"/>
                  <a:gd name="T104" fmla="*/ 116 w 116"/>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6" h="73">
                    <a:moveTo>
                      <a:pt x="0" y="73"/>
                    </a:moveTo>
                    <a:lnTo>
                      <a:pt x="6" y="68"/>
                    </a:lnTo>
                    <a:lnTo>
                      <a:pt x="11" y="63"/>
                    </a:lnTo>
                    <a:lnTo>
                      <a:pt x="17" y="58"/>
                    </a:lnTo>
                    <a:lnTo>
                      <a:pt x="22" y="52"/>
                    </a:lnTo>
                    <a:lnTo>
                      <a:pt x="28" y="47"/>
                    </a:lnTo>
                    <a:lnTo>
                      <a:pt x="34" y="43"/>
                    </a:lnTo>
                    <a:lnTo>
                      <a:pt x="40" y="38"/>
                    </a:lnTo>
                    <a:lnTo>
                      <a:pt x="46" y="34"/>
                    </a:lnTo>
                    <a:lnTo>
                      <a:pt x="54" y="30"/>
                    </a:lnTo>
                    <a:lnTo>
                      <a:pt x="61" y="26"/>
                    </a:lnTo>
                    <a:lnTo>
                      <a:pt x="70" y="23"/>
                    </a:lnTo>
                    <a:lnTo>
                      <a:pt x="77" y="20"/>
                    </a:lnTo>
                    <a:lnTo>
                      <a:pt x="85" y="17"/>
                    </a:lnTo>
                    <a:lnTo>
                      <a:pt x="94" y="14"/>
                    </a:lnTo>
                    <a:lnTo>
                      <a:pt x="102" y="12"/>
                    </a:lnTo>
                    <a:lnTo>
                      <a:pt x="111" y="10"/>
                    </a:lnTo>
                    <a:lnTo>
                      <a:pt x="113" y="8"/>
                    </a:lnTo>
                    <a:lnTo>
                      <a:pt x="116" y="5"/>
                    </a:lnTo>
                    <a:lnTo>
                      <a:pt x="116" y="1"/>
                    </a:lnTo>
                    <a:lnTo>
                      <a:pt x="113" y="0"/>
                    </a:lnTo>
                    <a:lnTo>
                      <a:pt x="95" y="2"/>
                    </a:lnTo>
                    <a:lnTo>
                      <a:pt x="78" y="7"/>
                    </a:lnTo>
                    <a:lnTo>
                      <a:pt x="64" y="16"/>
                    </a:lnTo>
                    <a:lnTo>
                      <a:pt x="49" y="26"/>
                    </a:lnTo>
                    <a:lnTo>
                      <a:pt x="36" y="37"/>
                    </a:lnTo>
                    <a:lnTo>
                      <a:pt x="22" y="49"/>
                    </a:lnTo>
                    <a:lnTo>
                      <a:pt x="11" y="62"/>
                    </a:lnTo>
                    <a:lnTo>
                      <a:pt x="0" y="73"/>
                    </a:lnTo>
                    <a:close/>
                  </a:path>
                </a:pathLst>
              </a:custGeom>
              <a:solidFill>
                <a:srgbClr val="000000"/>
              </a:solidFill>
              <a:ln w="9525">
                <a:noFill/>
                <a:round/>
                <a:headEnd/>
                <a:tailEnd/>
              </a:ln>
            </p:spPr>
            <p:txBody>
              <a:bodyPr/>
              <a:lstStyle/>
              <a:p>
                <a:endParaRPr lang="en-US">
                  <a:solidFill>
                    <a:srgbClr val="000000"/>
                  </a:solidFill>
                </a:endParaRPr>
              </a:p>
            </p:txBody>
          </p:sp>
          <p:sp>
            <p:nvSpPr>
              <p:cNvPr id="25685" name="Freeform 364"/>
              <p:cNvSpPr>
                <a:spLocks/>
              </p:cNvSpPr>
              <p:nvPr/>
            </p:nvSpPr>
            <p:spPr bwMode="auto">
              <a:xfrm>
                <a:off x="9069" y="6766"/>
                <a:ext cx="108" cy="78"/>
              </a:xfrm>
              <a:custGeom>
                <a:avLst/>
                <a:gdLst>
                  <a:gd name="T0" fmla="*/ 0 w 108"/>
                  <a:gd name="T1" fmla="*/ 78 h 78"/>
                  <a:gd name="T2" fmla="*/ 6 w 108"/>
                  <a:gd name="T3" fmla="*/ 72 h 78"/>
                  <a:gd name="T4" fmla="*/ 12 w 108"/>
                  <a:gd name="T5" fmla="*/ 65 h 78"/>
                  <a:gd name="T6" fmla="*/ 18 w 108"/>
                  <a:gd name="T7" fmla="*/ 59 h 78"/>
                  <a:gd name="T8" fmla="*/ 24 w 108"/>
                  <a:gd name="T9" fmla="*/ 54 h 78"/>
                  <a:gd name="T10" fmla="*/ 30 w 108"/>
                  <a:gd name="T11" fmla="*/ 48 h 78"/>
                  <a:gd name="T12" fmla="*/ 37 w 108"/>
                  <a:gd name="T13" fmla="*/ 43 h 78"/>
                  <a:gd name="T14" fmla="*/ 44 w 108"/>
                  <a:gd name="T15" fmla="*/ 38 h 78"/>
                  <a:gd name="T16" fmla="*/ 51 w 108"/>
                  <a:gd name="T17" fmla="*/ 33 h 78"/>
                  <a:gd name="T18" fmla="*/ 57 w 108"/>
                  <a:gd name="T19" fmla="*/ 28 h 78"/>
                  <a:gd name="T20" fmla="*/ 63 w 108"/>
                  <a:gd name="T21" fmla="*/ 25 h 78"/>
                  <a:gd name="T22" fmla="*/ 70 w 108"/>
                  <a:gd name="T23" fmla="*/ 22 h 78"/>
                  <a:gd name="T24" fmla="*/ 76 w 108"/>
                  <a:gd name="T25" fmla="*/ 19 h 78"/>
                  <a:gd name="T26" fmla="*/ 84 w 108"/>
                  <a:gd name="T27" fmla="*/ 16 h 78"/>
                  <a:gd name="T28" fmla="*/ 91 w 108"/>
                  <a:gd name="T29" fmla="*/ 14 h 78"/>
                  <a:gd name="T30" fmla="*/ 97 w 108"/>
                  <a:gd name="T31" fmla="*/ 12 h 78"/>
                  <a:gd name="T32" fmla="*/ 104 w 108"/>
                  <a:gd name="T33" fmla="*/ 9 h 78"/>
                  <a:gd name="T34" fmla="*/ 107 w 108"/>
                  <a:gd name="T35" fmla="*/ 7 h 78"/>
                  <a:gd name="T36" fmla="*/ 108 w 108"/>
                  <a:gd name="T37" fmla="*/ 5 h 78"/>
                  <a:gd name="T38" fmla="*/ 108 w 108"/>
                  <a:gd name="T39" fmla="*/ 3 h 78"/>
                  <a:gd name="T40" fmla="*/ 107 w 108"/>
                  <a:gd name="T41" fmla="*/ 1 h 78"/>
                  <a:gd name="T42" fmla="*/ 101 w 108"/>
                  <a:gd name="T43" fmla="*/ 0 h 78"/>
                  <a:gd name="T44" fmla="*/ 93 w 108"/>
                  <a:gd name="T45" fmla="*/ 1 h 78"/>
                  <a:gd name="T46" fmla="*/ 86 w 108"/>
                  <a:gd name="T47" fmla="*/ 3 h 78"/>
                  <a:gd name="T48" fmla="*/ 79 w 108"/>
                  <a:gd name="T49" fmla="*/ 6 h 78"/>
                  <a:gd name="T50" fmla="*/ 72 w 108"/>
                  <a:gd name="T51" fmla="*/ 9 h 78"/>
                  <a:gd name="T52" fmla="*/ 64 w 108"/>
                  <a:gd name="T53" fmla="*/ 13 h 78"/>
                  <a:gd name="T54" fmla="*/ 58 w 108"/>
                  <a:gd name="T55" fmla="*/ 16 h 78"/>
                  <a:gd name="T56" fmla="*/ 53 w 108"/>
                  <a:gd name="T57" fmla="*/ 20 h 78"/>
                  <a:gd name="T58" fmla="*/ 46 w 108"/>
                  <a:gd name="T59" fmla="*/ 26 h 78"/>
                  <a:gd name="T60" fmla="*/ 39 w 108"/>
                  <a:gd name="T61" fmla="*/ 34 h 78"/>
                  <a:gd name="T62" fmla="*/ 31 w 108"/>
                  <a:gd name="T63" fmla="*/ 41 h 78"/>
                  <a:gd name="T64" fmla="*/ 25 w 108"/>
                  <a:gd name="T65" fmla="*/ 48 h 78"/>
                  <a:gd name="T66" fmla="*/ 18 w 108"/>
                  <a:gd name="T67" fmla="*/ 55 h 78"/>
                  <a:gd name="T68" fmla="*/ 12 w 108"/>
                  <a:gd name="T69" fmla="*/ 62 h 78"/>
                  <a:gd name="T70" fmla="*/ 6 w 108"/>
                  <a:gd name="T71" fmla="*/ 71 h 78"/>
                  <a:gd name="T72" fmla="*/ 0 w 108"/>
                  <a:gd name="T73" fmla="*/ 78 h 78"/>
                  <a:gd name="T74" fmla="*/ 0 w 108"/>
                  <a:gd name="T75" fmla="*/ 78 h 78"/>
                  <a:gd name="T76" fmla="*/ 0 w 108"/>
                  <a:gd name="T77" fmla="*/ 78 h 78"/>
                  <a:gd name="T78" fmla="*/ 0 w 108"/>
                  <a:gd name="T79" fmla="*/ 78 h 78"/>
                  <a:gd name="T80" fmla="*/ 0 w 108"/>
                  <a:gd name="T81" fmla="*/ 78 h 78"/>
                  <a:gd name="T82" fmla="*/ 0 w 108"/>
                  <a:gd name="T83" fmla="*/ 78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78"/>
                  <a:gd name="T128" fmla="*/ 108 w 108"/>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78">
                    <a:moveTo>
                      <a:pt x="0" y="78"/>
                    </a:moveTo>
                    <a:lnTo>
                      <a:pt x="6" y="72"/>
                    </a:lnTo>
                    <a:lnTo>
                      <a:pt x="12" y="65"/>
                    </a:lnTo>
                    <a:lnTo>
                      <a:pt x="18" y="59"/>
                    </a:lnTo>
                    <a:lnTo>
                      <a:pt x="24" y="54"/>
                    </a:lnTo>
                    <a:lnTo>
                      <a:pt x="30" y="48"/>
                    </a:lnTo>
                    <a:lnTo>
                      <a:pt x="37" y="43"/>
                    </a:lnTo>
                    <a:lnTo>
                      <a:pt x="44" y="38"/>
                    </a:lnTo>
                    <a:lnTo>
                      <a:pt x="51" y="33"/>
                    </a:lnTo>
                    <a:lnTo>
                      <a:pt x="57" y="28"/>
                    </a:lnTo>
                    <a:lnTo>
                      <a:pt x="63" y="25"/>
                    </a:lnTo>
                    <a:lnTo>
                      <a:pt x="70" y="22"/>
                    </a:lnTo>
                    <a:lnTo>
                      <a:pt x="76" y="19"/>
                    </a:lnTo>
                    <a:lnTo>
                      <a:pt x="84" y="16"/>
                    </a:lnTo>
                    <a:lnTo>
                      <a:pt x="91" y="14"/>
                    </a:lnTo>
                    <a:lnTo>
                      <a:pt x="97" y="12"/>
                    </a:lnTo>
                    <a:lnTo>
                      <a:pt x="104" y="9"/>
                    </a:lnTo>
                    <a:lnTo>
                      <a:pt x="107" y="7"/>
                    </a:lnTo>
                    <a:lnTo>
                      <a:pt x="108" y="5"/>
                    </a:lnTo>
                    <a:lnTo>
                      <a:pt x="108" y="3"/>
                    </a:lnTo>
                    <a:lnTo>
                      <a:pt x="107" y="1"/>
                    </a:lnTo>
                    <a:lnTo>
                      <a:pt x="101" y="0"/>
                    </a:lnTo>
                    <a:lnTo>
                      <a:pt x="93" y="1"/>
                    </a:lnTo>
                    <a:lnTo>
                      <a:pt x="86" y="3"/>
                    </a:lnTo>
                    <a:lnTo>
                      <a:pt x="79" y="6"/>
                    </a:lnTo>
                    <a:lnTo>
                      <a:pt x="72" y="9"/>
                    </a:lnTo>
                    <a:lnTo>
                      <a:pt x="64" y="13"/>
                    </a:lnTo>
                    <a:lnTo>
                      <a:pt x="58" y="16"/>
                    </a:lnTo>
                    <a:lnTo>
                      <a:pt x="53" y="20"/>
                    </a:lnTo>
                    <a:lnTo>
                      <a:pt x="46" y="26"/>
                    </a:lnTo>
                    <a:lnTo>
                      <a:pt x="39" y="34"/>
                    </a:lnTo>
                    <a:lnTo>
                      <a:pt x="31" y="41"/>
                    </a:lnTo>
                    <a:lnTo>
                      <a:pt x="25" y="48"/>
                    </a:lnTo>
                    <a:lnTo>
                      <a:pt x="18" y="55"/>
                    </a:lnTo>
                    <a:lnTo>
                      <a:pt x="12" y="62"/>
                    </a:lnTo>
                    <a:lnTo>
                      <a:pt x="6" y="71"/>
                    </a:lnTo>
                    <a:lnTo>
                      <a:pt x="0" y="78"/>
                    </a:lnTo>
                    <a:close/>
                  </a:path>
                </a:pathLst>
              </a:custGeom>
              <a:solidFill>
                <a:srgbClr val="000000"/>
              </a:solidFill>
              <a:ln w="9525">
                <a:noFill/>
                <a:round/>
                <a:headEnd/>
                <a:tailEnd/>
              </a:ln>
            </p:spPr>
            <p:txBody>
              <a:bodyPr/>
              <a:lstStyle/>
              <a:p>
                <a:endParaRPr lang="en-US">
                  <a:solidFill>
                    <a:srgbClr val="000000"/>
                  </a:solidFill>
                </a:endParaRPr>
              </a:p>
            </p:txBody>
          </p:sp>
          <p:sp>
            <p:nvSpPr>
              <p:cNvPr id="25686" name="Freeform 365"/>
              <p:cNvSpPr>
                <a:spLocks/>
              </p:cNvSpPr>
              <p:nvPr/>
            </p:nvSpPr>
            <p:spPr bwMode="auto">
              <a:xfrm>
                <a:off x="8882" y="6661"/>
                <a:ext cx="200" cy="56"/>
              </a:xfrm>
              <a:custGeom>
                <a:avLst/>
                <a:gdLst>
                  <a:gd name="T0" fmla="*/ 2 w 200"/>
                  <a:gd name="T1" fmla="*/ 43 h 56"/>
                  <a:gd name="T2" fmla="*/ 20 w 200"/>
                  <a:gd name="T3" fmla="*/ 30 h 56"/>
                  <a:gd name="T4" fmla="*/ 43 w 200"/>
                  <a:gd name="T5" fmla="*/ 24 h 56"/>
                  <a:gd name="T6" fmla="*/ 67 w 200"/>
                  <a:gd name="T7" fmla="*/ 24 h 56"/>
                  <a:gd name="T8" fmla="*/ 93 w 200"/>
                  <a:gd name="T9" fmla="*/ 28 h 56"/>
                  <a:gd name="T10" fmla="*/ 119 w 200"/>
                  <a:gd name="T11" fmla="*/ 35 h 56"/>
                  <a:gd name="T12" fmla="*/ 144 w 200"/>
                  <a:gd name="T13" fmla="*/ 43 h 56"/>
                  <a:gd name="T14" fmla="*/ 168 w 200"/>
                  <a:gd name="T15" fmla="*/ 50 h 56"/>
                  <a:gd name="T16" fmla="*/ 190 w 200"/>
                  <a:gd name="T17" fmla="*/ 56 h 56"/>
                  <a:gd name="T18" fmla="*/ 195 w 200"/>
                  <a:gd name="T19" fmla="*/ 55 h 56"/>
                  <a:gd name="T20" fmla="*/ 199 w 200"/>
                  <a:gd name="T21" fmla="*/ 49 h 56"/>
                  <a:gd name="T22" fmla="*/ 200 w 200"/>
                  <a:gd name="T23" fmla="*/ 44 h 56"/>
                  <a:gd name="T24" fmla="*/ 199 w 200"/>
                  <a:gd name="T25" fmla="*/ 40 h 56"/>
                  <a:gd name="T26" fmla="*/ 189 w 200"/>
                  <a:gd name="T27" fmla="*/ 32 h 56"/>
                  <a:gd name="T28" fmla="*/ 177 w 200"/>
                  <a:gd name="T29" fmla="*/ 25 h 56"/>
                  <a:gd name="T30" fmla="*/ 165 w 200"/>
                  <a:gd name="T31" fmla="*/ 19 h 56"/>
                  <a:gd name="T32" fmla="*/ 151 w 200"/>
                  <a:gd name="T33" fmla="*/ 13 h 56"/>
                  <a:gd name="T34" fmla="*/ 138 w 200"/>
                  <a:gd name="T35" fmla="*/ 8 h 56"/>
                  <a:gd name="T36" fmla="*/ 123 w 200"/>
                  <a:gd name="T37" fmla="*/ 4 h 56"/>
                  <a:gd name="T38" fmla="*/ 109 w 200"/>
                  <a:gd name="T39" fmla="*/ 1 h 56"/>
                  <a:gd name="T40" fmla="*/ 94 w 200"/>
                  <a:gd name="T41" fmla="*/ 0 h 56"/>
                  <a:gd name="T42" fmla="*/ 81 w 200"/>
                  <a:gd name="T43" fmla="*/ 0 h 56"/>
                  <a:gd name="T44" fmla="*/ 66 w 200"/>
                  <a:gd name="T45" fmla="*/ 1 h 56"/>
                  <a:gd name="T46" fmla="*/ 53 w 200"/>
                  <a:gd name="T47" fmla="*/ 3 h 56"/>
                  <a:gd name="T48" fmla="*/ 41 w 200"/>
                  <a:gd name="T49" fmla="*/ 7 h 56"/>
                  <a:gd name="T50" fmla="*/ 28 w 200"/>
                  <a:gd name="T51" fmla="*/ 14 h 56"/>
                  <a:gd name="T52" fmla="*/ 17 w 200"/>
                  <a:gd name="T53" fmla="*/ 22 h 56"/>
                  <a:gd name="T54" fmla="*/ 8 w 200"/>
                  <a:gd name="T55" fmla="*/ 31 h 56"/>
                  <a:gd name="T56" fmla="*/ 0 w 200"/>
                  <a:gd name="T57" fmla="*/ 42 h 56"/>
                  <a:gd name="T58" fmla="*/ 0 w 200"/>
                  <a:gd name="T59" fmla="*/ 43 h 56"/>
                  <a:gd name="T60" fmla="*/ 2 w 200"/>
                  <a:gd name="T61" fmla="*/ 43 h 56"/>
                  <a:gd name="T62" fmla="*/ 2 w 200"/>
                  <a:gd name="T63" fmla="*/ 43 h 56"/>
                  <a:gd name="T64" fmla="*/ 2 w 200"/>
                  <a:gd name="T65" fmla="*/ 43 h 56"/>
                  <a:gd name="T66" fmla="*/ 2 w 200"/>
                  <a:gd name="T67" fmla="*/ 43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
                  <a:gd name="T103" fmla="*/ 0 h 56"/>
                  <a:gd name="T104" fmla="*/ 200 w 200"/>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 h="56">
                    <a:moveTo>
                      <a:pt x="2" y="43"/>
                    </a:moveTo>
                    <a:lnTo>
                      <a:pt x="20" y="30"/>
                    </a:lnTo>
                    <a:lnTo>
                      <a:pt x="43" y="24"/>
                    </a:lnTo>
                    <a:lnTo>
                      <a:pt x="67" y="24"/>
                    </a:lnTo>
                    <a:lnTo>
                      <a:pt x="93" y="28"/>
                    </a:lnTo>
                    <a:lnTo>
                      <a:pt x="119" y="35"/>
                    </a:lnTo>
                    <a:lnTo>
                      <a:pt x="144" y="43"/>
                    </a:lnTo>
                    <a:lnTo>
                      <a:pt x="168" y="50"/>
                    </a:lnTo>
                    <a:lnTo>
                      <a:pt x="190" y="56"/>
                    </a:lnTo>
                    <a:lnTo>
                      <a:pt x="195" y="55"/>
                    </a:lnTo>
                    <a:lnTo>
                      <a:pt x="199" y="49"/>
                    </a:lnTo>
                    <a:lnTo>
                      <a:pt x="200" y="44"/>
                    </a:lnTo>
                    <a:lnTo>
                      <a:pt x="199" y="40"/>
                    </a:lnTo>
                    <a:lnTo>
                      <a:pt x="189" y="32"/>
                    </a:lnTo>
                    <a:lnTo>
                      <a:pt x="177" y="25"/>
                    </a:lnTo>
                    <a:lnTo>
                      <a:pt x="165" y="19"/>
                    </a:lnTo>
                    <a:lnTo>
                      <a:pt x="151" y="13"/>
                    </a:lnTo>
                    <a:lnTo>
                      <a:pt x="138" y="8"/>
                    </a:lnTo>
                    <a:lnTo>
                      <a:pt x="123" y="4"/>
                    </a:lnTo>
                    <a:lnTo>
                      <a:pt x="109" y="1"/>
                    </a:lnTo>
                    <a:lnTo>
                      <a:pt x="94" y="0"/>
                    </a:lnTo>
                    <a:lnTo>
                      <a:pt x="81" y="0"/>
                    </a:lnTo>
                    <a:lnTo>
                      <a:pt x="66" y="1"/>
                    </a:lnTo>
                    <a:lnTo>
                      <a:pt x="53" y="3"/>
                    </a:lnTo>
                    <a:lnTo>
                      <a:pt x="41" y="7"/>
                    </a:lnTo>
                    <a:lnTo>
                      <a:pt x="28" y="14"/>
                    </a:lnTo>
                    <a:lnTo>
                      <a:pt x="17" y="22"/>
                    </a:lnTo>
                    <a:lnTo>
                      <a:pt x="8" y="31"/>
                    </a:lnTo>
                    <a:lnTo>
                      <a:pt x="0" y="42"/>
                    </a:lnTo>
                    <a:lnTo>
                      <a:pt x="0" y="43"/>
                    </a:lnTo>
                    <a:lnTo>
                      <a:pt x="2" y="43"/>
                    </a:lnTo>
                    <a:close/>
                  </a:path>
                </a:pathLst>
              </a:custGeom>
              <a:solidFill>
                <a:srgbClr val="000000"/>
              </a:solidFill>
              <a:ln w="9525">
                <a:noFill/>
                <a:round/>
                <a:headEnd/>
                <a:tailEnd/>
              </a:ln>
            </p:spPr>
            <p:txBody>
              <a:bodyPr/>
              <a:lstStyle/>
              <a:p>
                <a:endParaRPr lang="en-US">
                  <a:solidFill>
                    <a:srgbClr val="000000"/>
                  </a:solidFill>
                </a:endParaRPr>
              </a:p>
            </p:txBody>
          </p:sp>
          <p:sp>
            <p:nvSpPr>
              <p:cNvPr id="25687" name="Freeform 366"/>
              <p:cNvSpPr>
                <a:spLocks/>
              </p:cNvSpPr>
              <p:nvPr/>
            </p:nvSpPr>
            <p:spPr bwMode="auto">
              <a:xfrm>
                <a:off x="8700" y="6443"/>
                <a:ext cx="36" cy="155"/>
              </a:xfrm>
              <a:custGeom>
                <a:avLst/>
                <a:gdLst>
                  <a:gd name="T0" fmla="*/ 35 w 36"/>
                  <a:gd name="T1" fmla="*/ 1 h 155"/>
                  <a:gd name="T2" fmla="*/ 25 w 36"/>
                  <a:gd name="T3" fmla="*/ 19 h 155"/>
                  <a:gd name="T4" fmla="*/ 18 w 36"/>
                  <a:gd name="T5" fmla="*/ 38 h 155"/>
                  <a:gd name="T6" fmla="*/ 11 w 36"/>
                  <a:gd name="T7" fmla="*/ 56 h 155"/>
                  <a:gd name="T8" fmla="*/ 7 w 36"/>
                  <a:gd name="T9" fmla="*/ 76 h 155"/>
                  <a:gd name="T10" fmla="*/ 3 w 36"/>
                  <a:gd name="T11" fmla="*/ 96 h 155"/>
                  <a:gd name="T12" fmla="*/ 0 w 36"/>
                  <a:gd name="T13" fmla="*/ 116 h 155"/>
                  <a:gd name="T14" fmla="*/ 0 w 36"/>
                  <a:gd name="T15" fmla="*/ 134 h 155"/>
                  <a:gd name="T16" fmla="*/ 8 w 36"/>
                  <a:gd name="T17" fmla="*/ 154 h 155"/>
                  <a:gd name="T18" fmla="*/ 11 w 36"/>
                  <a:gd name="T19" fmla="*/ 155 h 155"/>
                  <a:gd name="T20" fmla="*/ 12 w 36"/>
                  <a:gd name="T21" fmla="*/ 154 h 155"/>
                  <a:gd name="T22" fmla="*/ 13 w 36"/>
                  <a:gd name="T23" fmla="*/ 151 h 155"/>
                  <a:gd name="T24" fmla="*/ 13 w 36"/>
                  <a:gd name="T25" fmla="*/ 149 h 155"/>
                  <a:gd name="T26" fmla="*/ 11 w 36"/>
                  <a:gd name="T27" fmla="*/ 131 h 155"/>
                  <a:gd name="T28" fmla="*/ 12 w 36"/>
                  <a:gd name="T29" fmla="*/ 115 h 155"/>
                  <a:gd name="T30" fmla="*/ 14 w 36"/>
                  <a:gd name="T31" fmla="*/ 98 h 155"/>
                  <a:gd name="T32" fmla="*/ 16 w 36"/>
                  <a:gd name="T33" fmla="*/ 82 h 155"/>
                  <a:gd name="T34" fmla="*/ 17 w 36"/>
                  <a:gd name="T35" fmla="*/ 60 h 155"/>
                  <a:gd name="T36" fmla="*/ 22 w 36"/>
                  <a:gd name="T37" fmla="*/ 41 h 155"/>
                  <a:gd name="T38" fmla="*/ 28 w 36"/>
                  <a:gd name="T39" fmla="*/ 20 h 155"/>
                  <a:gd name="T40" fmla="*/ 36 w 36"/>
                  <a:gd name="T41" fmla="*/ 1 h 155"/>
                  <a:gd name="T42" fmla="*/ 36 w 36"/>
                  <a:gd name="T43" fmla="*/ 0 h 155"/>
                  <a:gd name="T44" fmla="*/ 36 w 36"/>
                  <a:gd name="T45" fmla="*/ 0 h 155"/>
                  <a:gd name="T46" fmla="*/ 35 w 36"/>
                  <a:gd name="T47" fmla="*/ 0 h 155"/>
                  <a:gd name="T48" fmla="*/ 35 w 36"/>
                  <a:gd name="T49" fmla="*/ 1 h 155"/>
                  <a:gd name="T50" fmla="*/ 35 w 36"/>
                  <a:gd name="T51" fmla="*/ 1 h 1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155"/>
                  <a:gd name="T80" fmla="*/ 36 w 36"/>
                  <a:gd name="T81" fmla="*/ 155 h 1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155">
                    <a:moveTo>
                      <a:pt x="35" y="1"/>
                    </a:moveTo>
                    <a:lnTo>
                      <a:pt x="25" y="19"/>
                    </a:lnTo>
                    <a:lnTo>
                      <a:pt x="18" y="38"/>
                    </a:lnTo>
                    <a:lnTo>
                      <a:pt x="11" y="56"/>
                    </a:lnTo>
                    <a:lnTo>
                      <a:pt x="7" y="76"/>
                    </a:lnTo>
                    <a:lnTo>
                      <a:pt x="3" y="96"/>
                    </a:lnTo>
                    <a:lnTo>
                      <a:pt x="0" y="116"/>
                    </a:lnTo>
                    <a:lnTo>
                      <a:pt x="0" y="134"/>
                    </a:lnTo>
                    <a:lnTo>
                      <a:pt x="8" y="154"/>
                    </a:lnTo>
                    <a:lnTo>
                      <a:pt x="11" y="155"/>
                    </a:lnTo>
                    <a:lnTo>
                      <a:pt x="12" y="154"/>
                    </a:lnTo>
                    <a:lnTo>
                      <a:pt x="13" y="151"/>
                    </a:lnTo>
                    <a:lnTo>
                      <a:pt x="13" y="149"/>
                    </a:lnTo>
                    <a:lnTo>
                      <a:pt x="11" y="131"/>
                    </a:lnTo>
                    <a:lnTo>
                      <a:pt x="12" y="115"/>
                    </a:lnTo>
                    <a:lnTo>
                      <a:pt x="14" y="98"/>
                    </a:lnTo>
                    <a:lnTo>
                      <a:pt x="16" y="82"/>
                    </a:lnTo>
                    <a:lnTo>
                      <a:pt x="17" y="60"/>
                    </a:lnTo>
                    <a:lnTo>
                      <a:pt x="22" y="41"/>
                    </a:lnTo>
                    <a:lnTo>
                      <a:pt x="28" y="20"/>
                    </a:lnTo>
                    <a:lnTo>
                      <a:pt x="36" y="1"/>
                    </a:lnTo>
                    <a:lnTo>
                      <a:pt x="36" y="0"/>
                    </a:lnTo>
                    <a:lnTo>
                      <a:pt x="35" y="0"/>
                    </a:lnTo>
                    <a:lnTo>
                      <a:pt x="35" y="1"/>
                    </a:lnTo>
                    <a:close/>
                  </a:path>
                </a:pathLst>
              </a:custGeom>
              <a:solidFill>
                <a:srgbClr val="000000"/>
              </a:solidFill>
              <a:ln w="9525">
                <a:noFill/>
                <a:round/>
                <a:headEnd/>
                <a:tailEnd/>
              </a:ln>
            </p:spPr>
            <p:txBody>
              <a:bodyPr/>
              <a:lstStyle/>
              <a:p>
                <a:endParaRPr lang="en-US">
                  <a:solidFill>
                    <a:srgbClr val="000000"/>
                  </a:solidFill>
                </a:endParaRPr>
              </a:p>
            </p:txBody>
          </p:sp>
          <p:sp>
            <p:nvSpPr>
              <p:cNvPr id="25688" name="Freeform 367"/>
              <p:cNvSpPr>
                <a:spLocks/>
              </p:cNvSpPr>
              <p:nvPr/>
            </p:nvSpPr>
            <p:spPr bwMode="auto">
              <a:xfrm>
                <a:off x="8618" y="6978"/>
                <a:ext cx="218" cy="81"/>
              </a:xfrm>
              <a:custGeom>
                <a:avLst/>
                <a:gdLst>
                  <a:gd name="T0" fmla="*/ 0 w 218"/>
                  <a:gd name="T1" fmla="*/ 1 h 81"/>
                  <a:gd name="T2" fmla="*/ 9 w 218"/>
                  <a:gd name="T3" fmla="*/ 14 h 81"/>
                  <a:gd name="T4" fmla="*/ 17 w 218"/>
                  <a:gd name="T5" fmla="*/ 26 h 81"/>
                  <a:gd name="T6" fmla="*/ 27 w 218"/>
                  <a:gd name="T7" fmla="*/ 36 h 81"/>
                  <a:gd name="T8" fmla="*/ 38 w 218"/>
                  <a:gd name="T9" fmla="*/ 45 h 81"/>
                  <a:gd name="T10" fmla="*/ 50 w 218"/>
                  <a:gd name="T11" fmla="*/ 53 h 81"/>
                  <a:gd name="T12" fmla="*/ 64 w 218"/>
                  <a:gd name="T13" fmla="*/ 59 h 81"/>
                  <a:gd name="T14" fmla="*/ 77 w 218"/>
                  <a:gd name="T15" fmla="*/ 66 h 81"/>
                  <a:gd name="T16" fmla="*/ 92 w 218"/>
                  <a:gd name="T17" fmla="*/ 70 h 81"/>
                  <a:gd name="T18" fmla="*/ 106 w 218"/>
                  <a:gd name="T19" fmla="*/ 74 h 81"/>
                  <a:gd name="T20" fmla="*/ 121 w 218"/>
                  <a:gd name="T21" fmla="*/ 77 h 81"/>
                  <a:gd name="T22" fmla="*/ 137 w 218"/>
                  <a:gd name="T23" fmla="*/ 79 h 81"/>
                  <a:gd name="T24" fmla="*/ 152 w 218"/>
                  <a:gd name="T25" fmla="*/ 80 h 81"/>
                  <a:gd name="T26" fmla="*/ 168 w 218"/>
                  <a:gd name="T27" fmla="*/ 81 h 81"/>
                  <a:gd name="T28" fmla="*/ 184 w 218"/>
                  <a:gd name="T29" fmla="*/ 81 h 81"/>
                  <a:gd name="T30" fmla="*/ 200 w 218"/>
                  <a:gd name="T31" fmla="*/ 81 h 81"/>
                  <a:gd name="T32" fmla="*/ 216 w 218"/>
                  <a:gd name="T33" fmla="*/ 80 h 81"/>
                  <a:gd name="T34" fmla="*/ 217 w 218"/>
                  <a:gd name="T35" fmla="*/ 80 h 81"/>
                  <a:gd name="T36" fmla="*/ 218 w 218"/>
                  <a:gd name="T37" fmla="*/ 78 h 81"/>
                  <a:gd name="T38" fmla="*/ 218 w 218"/>
                  <a:gd name="T39" fmla="*/ 77 h 81"/>
                  <a:gd name="T40" fmla="*/ 217 w 218"/>
                  <a:gd name="T41" fmla="*/ 77 h 81"/>
                  <a:gd name="T42" fmla="*/ 202 w 218"/>
                  <a:gd name="T43" fmla="*/ 77 h 81"/>
                  <a:gd name="T44" fmla="*/ 187 w 218"/>
                  <a:gd name="T45" fmla="*/ 77 h 81"/>
                  <a:gd name="T46" fmla="*/ 171 w 218"/>
                  <a:gd name="T47" fmla="*/ 76 h 81"/>
                  <a:gd name="T48" fmla="*/ 156 w 218"/>
                  <a:gd name="T49" fmla="*/ 75 h 81"/>
                  <a:gd name="T50" fmla="*/ 140 w 218"/>
                  <a:gd name="T51" fmla="*/ 73 h 81"/>
                  <a:gd name="T52" fmla="*/ 124 w 218"/>
                  <a:gd name="T53" fmla="*/ 70 h 81"/>
                  <a:gd name="T54" fmla="*/ 110 w 218"/>
                  <a:gd name="T55" fmla="*/ 67 h 81"/>
                  <a:gd name="T56" fmla="*/ 95 w 218"/>
                  <a:gd name="T57" fmla="*/ 62 h 81"/>
                  <a:gd name="T58" fmla="*/ 81 w 218"/>
                  <a:gd name="T59" fmla="*/ 58 h 81"/>
                  <a:gd name="T60" fmla="*/ 67 w 218"/>
                  <a:gd name="T61" fmla="*/ 53 h 81"/>
                  <a:gd name="T62" fmla="*/ 54 w 218"/>
                  <a:gd name="T63" fmla="*/ 46 h 81"/>
                  <a:gd name="T64" fmla="*/ 42 w 218"/>
                  <a:gd name="T65" fmla="*/ 39 h 81"/>
                  <a:gd name="T66" fmla="*/ 31 w 218"/>
                  <a:gd name="T67" fmla="*/ 31 h 81"/>
                  <a:gd name="T68" fmla="*/ 20 w 218"/>
                  <a:gd name="T69" fmla="*/ 21 h 81"/>
                  <a:gd name="T70" fmla="*/ 9 w 218"/>
                  <a:gd name="T71" fmla="*/ 11 h 81"/>
                  <a:gd name="T72" fmla="*/ 0 w 218"/>
                  <a:gd name="T73" fmla="*/ 0 h 81"/>
                  <a:gd name="T74" fmla="*/ 0 w 218"/>
                  <a:gd name="T75" fmla="*/ 0 h 81"/>
                  <a:gd name="T76" fmla="*/ 0 w 218"/>
                  <a:gd name="T77" fmla="*/ 0 h 81"/>
                  <a:gd name="T78" fmla="*/ 0 w 218"/>
                  <a:gd name="T79" fmla="*/ 1 h 81"/>
                  <a:gd name="T80" fmla="*/ 0 w 218"/>
                  <a:gd name="T81" fmla="*/ 1 h 81"/>
                  <a:gd name="T82" fmla="*/ 0 w 218"/>
                  <a:gd name="T83" fmla="*/ 1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8"/>
                  <a:gd name="T127" fmla="*/ 0 h 81"/>
                  <a:gd name="T128" fmla="*/ 218 w 218"/>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8" h="81">
                    <a:moveTo>
                      <a:pt x="0" y="1"/>
                    </a:moveTo>
                    <a:lnTo>
                      <a:pt x="9" y="14"/>
                    </a:lnTo>
                    <a:lnTo>
                      <a:pt x="17" y="26"/>
                    </a:lnTo>
                    <a:lnTo>
                      <a:pt x="27" y="36"/>
                    </a:lnTo>
                    <a:lnTo>
                      <a:pt x="38" y="45"/>
                    </a:lnTo>
                    <a:lnTo>
                      <a:pt x="50" y="53"/>
                    </a:lnTo>
                    <a:lnTo>
                      <a:pt x="64" y="59"/>
                    </a:lnTo>
                    <a:lnTo>
                      <a:pt x="77" y="66"/>
                    </a:lnTo>
                    <a:lnTo>
                      <a:pt x="92" y="70"/>
                    </a:lnTo>
                    <a:lnTo>
                      <a:pt x="106" y="74"/>
                    </a:lnTo>
                    <a:lnTo>
                      <a:pt x="121" y="77"/>
                    </a:lnTo>
                    <a:lnTo>
                      <a:pt x="137" y="79"/>
                    </a:lnTo>
                    <a:lnTo>
                      <a:pt x="152" y="80"/>
                    </a:lnTo>
                    <a:lnTo>
                      <a:pt x="168" y="81"/>
                    </a:lnTo>
                    <a:lnTo>
                      <a:pt x="184" y="81"/>
                    </a:lnTo>
                    <a:lnTo>
                      <a:pt x="200" y="81"/>
                    </a:lnTo>
                    <a:lnTo>
                      <a:pt x="216" y="80"/>
                    </a:lnTo>
                    <a:lnTo>
                      <a:pt x="217" y="80"/>
                    </a:lnTo>
                    <a:lnTo>
                      <a:pt x="218" y="78"/>
                    </a:lnTo>
                    <a:lnTo>
                      <a:pt x="218" y="77"/>
                    </a:lnTo>
                    <a:lnTo>
                      <a:pt x="217" y="77"/>
                    </a:lnTo>
                    <a:lnTo>
                      <a:pt x="202" y="77"/>
                    </a:lnTo>
                    <a:lnTo>
                      <a:pt x="187" y="77"/>
                    </a:lnTo>
                    <a:lnTo>
                      <a:pt x="171" y="76"/>
                    </a:lnTo>
                    <a:lnTo>
                      <a:pt x="156" y="75"/>
                    </a:lnTo>
                    <a:lnTo>
                      <a:pt x="140" y="73"/>
                    </a:lnTo>
                    <a:lnTo>
                      <a:pt x="124" y="70"/>
                    </a:lnTo>
                    <a:lnTo>
                      <a:pt x="110" y="67"/>
                    </a:lnTo>
                    <a:lnTo>
                      <a:pt x="95" y="62"/>
                    </a:lnTo>
                    <a:lnTo>
                      <a:pt x="81" y="58"/>
                    </a:lnTo>
                    <a:lnTo>
                      <a:pt x="67" y="53"/>
                    </a:lnTo>
                    <a:lnTo>
                      <a:pt x="54" y="46"/>
                    </a:lnTo>
                    <a:lnTo>
                      <a:pt x="42" y="39"/>
                    </a:lnTo>
                    <a:lnTo>
                      <a:pt x="31" y="31"/>
                    </a:lnTo>
                    <a:lnTo>
                      <a:pt x="20" y="21"/>
                    </a:lnTo>
                    <a:lnTo>
                      <a:pt x="9" y="11"/>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5689" name="Freeform 368"/>
              <p:cNvSpPr>
                <a:spLocks/>
              </p:cNvSpPr>
              <p:nvPr/>
            </p:nvSpPr>
            <p:spPr bwMode="auto">
              <a:xfrm>
                <a:off x="8994" y="6722"/>
                <a:ext cx="145" cy="23"/>
              </a:xfrm>
              <a:custGeom>
                <a:avLst/>
                <a:gdLst>
                  <a:gd name="T0" fmla="*/ 0 w 145"/>
                  <a:gd name="T1" fmla="*/ 23 h 23"/>
                  <a:gd name="T2" fmla="*/ 16 w 145"/>
                  <a:gd name="T3" fmla="*/ 17 h 23"/>
                  <a:gd name="T4" fmla="*/ 33 w 145"/>
                  <a:gd name="T5" fmla="*/ 11 h 23"/>
                  <a:gd name="T6" fmla="*/ 52 w 145"/>
                  <a:gd name="T7" fmla="*/ 7 h 23"/>
                  <a:gd name="T8" fmla="*/ 70 w 145"/>
                  <a:gd name="T9" fmla="*/ 4 h 23"/>
                  <a:gd name="T10" fmla="*/ 88 w 145"/>
                  <a:gd name="T11" fmla="*/ 3 h 23"/>
                  <a:gd name="T12" fmla="*/ 106 w 145"/>
                  <a:gd name="T13" fmla="*/ 4 h 23"/>
                  <a:gd name="T14" fmla="*/ 125 w 145"/>
                  <a:gd name="T15" fmla="*/ 8 h 23"/>
                  <a:gd name="T16" fmla="*/ 140 w 145"/>
                  <a:gd name="T17" fmla="*/ 14 h 23"/>
                  <a:gd name="T18" fmla="*/ 142 w 145"/>
                  <a:gd name="T19" fmla="*/ 14 h 23"/>
                  <a:gd name="T20" fmla="*/ 144 w 145"/>
                  <a:gd name="T21" fmla="*/ 13 h 23"/>
                  <a:gd name="T22" fmla="*/ 145 w 145"/>
                  <a:gd name="T23" fmla="*/ 12 h 23"/>
                  <a:gd name="T24" fmla="*/ 145 w 145"/>
                  <a:gd name="T25" fmla="*/ 11 h 23"/>
                  <a:gd name="T26" fmla="*/ 139 w 145"/>
                  <a:gd name="T27" fmla="*/ 7 h 23"/>
                  <a:gd name="T28" fmla="*/ 132 w 145"/>
                  <a:gd name="T29" fmla="*/ 4 h 23"/>
                  <a:gd name="T30" fmla="*/ 125 w 145"/>
                  <a:gd name="T31" fmla="*/ 2 h 23"/>
                  <a:gd name="T32" fmla="*/ 117 w 145"/>
                  <a:gd name="T33" fmla="*/ 1 h 23"/>
                  <a:gd name="T34" fmla="*/ 109 w 145"/>
                  <a:gd name="T35" fmla="*/ 0 h 23"/>
                  <a:gd name="T36" fmla="*/ 100 w 145"/>
                  <a:gd name="T37" fmla="*/ 0 h 23"/>
                  <a:gd name="T38" fmla="*/ 93 w 145"/>
                  <a:gd name="T39" fmla="*/ 1 h 23"/>
                  <a:gd name="T40" fmla="*/ 84 w 145"/>
                  <a:gd name="T41" fmla="*/ 1 h 23"/>
                  <a:gd name="T42" fmla="*/ 74 w 145"/>
                  <a:gd name="T43" fmla="*/ 2 h 23"/>
                  <a:gd name="T44" fmla="*/ 63 w 145"/>
                  <a:gd name="T45" fmla="*/ 3 h 23"/>
                  <a:gd name="T46" fmla="*/ 52 w 145"/>
                  <a:gd name="T47" fmla="*/ 5 h 23"/>
                  <a:gd name="T48" fmla="*/ 41 w 145"/>
                  <a:gd name="T49" fmla="*/ 7 h 23"/>
                  <a:gd name="T50" fmla="*/ 30 w 145"/>
                  <a:gd name="T51" fmla="*/ 10 h 23"/>
                  <a:gd name="T52" fmla="*/ 20 w 145"/>
                  <a:gd name="T53" fmla="*/ 14 h 23"/>
                  <a:gd name="T54" fmla="*/ 10 w 145"/>
                  <a:gd name="T55" fmla="*/ 18 h 23"/>
                  <a:gd name="T56" fmla="*/ 0 w 145"/>
                  <a:gd name="T57" fmla="*/ 22 h 23"/>
                  <a:gd name="T58" fmla="*/ 0 w 145"/>
                  <a:gd name="T59" fmla="*/ 23 h 23"/>
                  <a:gd name="T60" fmla="*/ 0 w 145"/>
                  <a:gd name="T61" fmla="*/ 23 h 23"/>
                  <a:gd name="T62" fmla="*/ 0 w 145"/>
                  <a:gd name="T63" fmla="*/ 23 h 23"/>
                  <a:gd name="T64" fmla="*/ 0 w 145"/>
                  <a:gd name="T65" fmla="*/ 23 h 23"/>
                  <a:gd name="T66" fmla="*/ 0 w 145"/>
                  <a:gd name="T67" fmla="*/ 23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5"/>
                  <a:gd name="T103" fmla="*/ 0 h 23"/>
                  <a:gd name="T104" fmla="*/ 145 w 1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5" h="23">
                    <a:moveTo>
                      <a:pt x="0" y="23"/>
                    </a:moveTo>
                    <a:lnTo>
                      <a:pt x="16" y="17"/>
                    </a:lnTo>
                    <a:lnTo>
                      <a:pt x="33" y="11"/>
                    </a:lnTo>
                    <a:lnTo>
                      <a:pt x="52" y="7"/>
                    </a:lnTo>
                    <a:lnTo>
                      <a:pt x="70" y="4"/>
                    </a:lnTo>
                    <a:lnTo>
                      <a:pt x="88" y="3"/>
                    </a:lnTo>
                    <a:lnTo>
                      <a:pt x="106" y="4"/>
                    </a:lnTo>
                    <a:lnTo>
                      <a:pt x="125" y="8"/>
                    </a:lnTo>
                    <a:lnTo>
                      <a:pt x="140" y="14"/>
                    </a:lnTo>
                    <a:lnTo>
                      <a:pt x="142" y="14"/>
                    </a:lnTo>
                    <a:lnTo>
                      <a:pt x="144" y="13"/>
                    </a:lnTo>
                    <a:lnTo>
                      <a:pt x="145" y="12"/>
                    </a:lnTo>
                    <a:lnTo>
                      <a:pt x="145" y="11"/>
                    </a:lnTo>
                    <a:lnTo>
                      <a:pt x="139" y="7"/>
                    </a:lnTo>
                    <a:lnTo>
                      <a:pt x="132" y="4"/>
                    </a:lnTo>
                    <a:lnTo>
                      <a:pt x="125" y="2"/>
                    </a:lnTo>
                    <a:lnTo>
                      <a:pt x="117" y="1"/>
                    </a:lnTo>
                    <a:lnTo>
                      <a:pt x="109" y="0"/>
                    </a:lnTo>
                    <a:lnTo>
                      <a:pt x="100" y="0"/>
                    </a:lnTo>
                    <a:lnTo>
                      <a:pt x="93" y="1"/>
                    </a:lnTo>
                    <a:lnTo>
                      <a:pt x="84" y="1"/>
                    </a:lnTo>
                    <a:lnTo>
                      <a:pt x="74" y="2"/>
                    </a:lnTo>
                    <a:lnTo>
                      <a:pt x="63" y="3"/>
                    </a:lnTo>
                    <a:lnTo>
                      <a:pt x="52" y="5"/>
                    </a:lnTo>
                    <a:lnTo>
                      <a:pt x="41" y="7"/>
                    </a:lnTo>
                    <a:lnTo>
                      <a:pt x="30" y="10"/>
                    </a:lnTo>
                    <a:lnTo>
                      <a:pt x="20" y="14"/>
                    </a:lnTo>
                    <a:lnTo>
                      <a:pt x="10" y="18"/>
                    </a:lnTo>
                    <a:lnTo>
                      <a:pt x="0" y="22"/>
                    </a:lnTo>
                    <a:lnTo>
                      <a:pt x="0" y="23"/>
                    </a:lnTo>
                    <a:close/>
                  </a:path>
                </a:pathLst>
              </a:custGeom>
              <a:solidFill>
                <a:srgbClr val="000000"/>
              </a:solidFill>
              <a:ln w="9525">
                <a:noFill/>
                <a:round/>
                <a:headEnd/>
                <a:tailEnd/>
              </a:ln>
            </p:spPr>
            <p:txBody>
              <a:bodyPr/>
              <a:lstStyle/>
              <a:p>
                <a:endParaRPr lang="en-US">
                  <a:solidFill>
                    <a:srgbClr val="000000"/>
                  </a:solidFill>
                </a:endParaRPr>
              </a:p>
            </p:txBody>
          </p:sp>
          <p:sp>
            <p:nvSpPr>
              <p:cNvPr id="25690" name="Freeform 369"/>
              <p:cNvSpPr>
                <a:spLocks/>
              </p:cNvSpPr>
              <p:nvPr/>
            </p:nvSpPr>
            <p:spPr bwMode="auto">
              <a:xfrm>
                <a:off x="9013" y="6715"/>
                <a:ext cx="86" cy="93"/>
              </a:xfrm>
              <a:custGeom>
                <a:avLst/>
                <a:gdLst>
                  <a:gd name="T0" fmla="*/ 1 w 86"/>
                  <a:gd name="T1" fmla="*/ 92 h 93"/>
                  <a:gd name="T2" fmla="*/ 3 w 86"/>
                  <a:gd name="T3" fmla="*/ 85 h 93"/>
                  <a:gd name="T4" fmla="*/ 7 w 86"/>
                  <a:gd name="T5" fmla="*/ 78 h 93"/>
                  <a:gd name="T6" fmla="*/ 12 w 86"/>
                  <a:gd name="T7" fmla="*/ 71 h 93"/>
                  <a:gd name="T8" fmla="*/ 17 w 86"/>
                  <a:gd name="T9" fmla="*/ 65 h 93"/>
                  <a:gd name="T10" fmla="*/ 22 w 86"/>
                  <a:gd name="T11" fmla="*/ 59 h 93"/>
                  <a:gd name="T12" fmla="*/ 27 w 86"/>
                  <a:gd name="T13" fmla="*/ 53 h 93"/>
                  <a:gd name="T14" fmla="*/ 33 w 86"/>
                  <a:gd name="T15" fmla="*/ 47 h 93"/>
                  <a:gd name="T16" fmla="*/ 39 w 86"/>
                  <a:gd name="T17" fmla="*/ 42 h 93"/>
                  <a:gd name="T18" fmla="*/ 44 w 86"/>
                  <a:gd name="T19" fmla="*/ 36 h 93"/>
                  <a:gd name="T20" fmla="*/ 50 w 86"/>
                  <a:gd name="T21" fmla="*/ 32 h 93"/>
                  <a:gd name="T22" fmla="*/ 56 w 86"/>
                  <a:gd name="T23" fmla="*/ 27 h 93"/>
                  <a:gd name="T24" fmla="*/ 62 w 86"/>
                  <a:gd name="T25" fmla="*/ 23 h 93"/>
                  <a:gd name="T26" fmla="*/ 68 w 86"/>
                  <a:gd name="T27" fmla="*/ 19 h 93"/>
                  <a:gd name="T28" fmla="*/ 74 w 86"/>
                  <a:gd name="T29" fmla="*/ 14 h 93"/>
                  <a:gd name="T30" fmla="*/ 80 w 86"/>
                  <a:gd name="T31" fmla="*/ 10 h 93"/>
                  <a:gd name="T32" fmla="*/ 85 w 86"/>
                  <a:gd name="T33" fmla="*/ 5 h 93"/>
                  <a:gd name="T34" fmla="*/ 86 w 86"/>
                  <a:gd name="T35" fmla="*/ 3 h 93"/>
                  <a:gd name="T36" fmla="*/ 86 w 86"/>
                  <a:gd name="T37" fmla="*/ 1 h 93"/>
                  <a:gd name="T38" fmla="*/ 83 w 86"/>
                  <a:gd name="T39" fmla="*/ 0 h 93"/>
                  <a:gd name="T40" fmla="*/ 80 w 86"/>
                  <a:gd name="T41" fmla="*/ 0 h 93"/>
                  <a:gd name="T42" fmla="*/ 64 w 86"/>
                  <a:gd name="T43" fmla="*/ 6 h 93"/>
                  <a:gd name="T44" fmla="*/ 51 w 86"/>
                  <a:gd name="T45" fmla="*/ 15 h 93"/>
                  <a:gd name="T46" fmla="*/ 39 w 86"/>
                  <a:gd name="T47" fmla="*/ 26 h 93"/>
                  <a:gd name="T48" fmla="*/ 28 w 86"/>
                  <a:gd name="T49" fmla="*/ 37 h 93"/>
                  <a:gd name="T50" fmla="*/ 18 w 86"/>
                  <a:gd name="T51" fmla="*/ 51 h 93"/>
                  <a:gd name="T52" fmla="*/ 11 w 86"/>
                  <a:gd name="T53" fmla="*/ 65 h 93"/>
                  <a:gd name="T54" fmla="*/ 5 w 86"/>
                  <a:gd name="T55" fmla="*/ 78 h 93"/>
                  <a:gd name="T56" fmla="*/ 0 w 86"/>
                  <a:gd name="T57" fmla="*/ 92 h 93"/>
                  <a:gd name="T58" fmla="*/ 0 w 86"/>
                  <a:gd name="T59" fmla="*/ 93 h 93"/>
                  <a:gd name="T60" fmla="*/ 1 w 86"/>
                  <a:gd name="T61" fmla="*/ 93 h 93"/>
                  <a:gd name="T62" fmla="*/ 1 w 86"/>
                  <a:gd name="T63" fmla="*/ 93 h 93"/>
                  <a:gd name="T64" fmla="*/ 1 w 86"/>
                  <a:gd name="T65" fmla="*/ 92 h 93"/>
                  <a:gd name="T66" fmla="*/ 1 w 86"/>
                  <a:gd name="T67" fmla="*/ 92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93"/>
                  <a:gd name="T104" fmla="*/ 86 w 86"/>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93">
                    <a:moveTo>
                      <a:pt x="1" y="92"/>
                    </a:moveTo>
                    <a:lnTo>
                      <a:pt x="3" y="85"/>
                    </a:lnTo>
                    <a:lnTo>
                      <a:pt x="7" y="78"/>
                    </a:lnTo>
                    <a:lnTo>
                      <a:pt x="12" y="71"/>
                    </a:lnTo>
                    <a:lnTo>
                      <a:pt x="17" y="65"/>
                    </a:lnTo>
                    <a:lnTo>
                      <a:pt x="22" y="59"/>
                    </a:lnTo>
                    <a:lnTo>
                      <a:pt x="27" y="53"/>
                    </a:lnTo>
                    <a:lnTo>
                      <a:pt x="33" y="47"/>
                    </a:lnTo>
                    <a:lnTo>
                      <a:pt x="39" y="42"/>
                    </a:lnTo>
                    <a:lnTo>
                      <a:pt x="44" y="36"/>
                    </a:lnTo>
                    <a:lnTo>
                      <a:pt x="50" y="32"/>
                    </a:lnTo>
                    <a:lnTo>
                      <a:pt x="56" y="27"/>
                    </a:lnTo>
                    <a:lnTo>
                      <a:pt x="62" y="23"/>
                    </a:lnTo>
                    <a:lnTo>
                      <a:pt x="68" y="19"/>
                    </a:lnTo>
                    <a:lnTo>
                      <a:pt x="74" y="14"/>
                    </a:lnTo>
                    <a:lnTo>
                      <a:pt x="80" y="10"/>
                    </a:lnTo>
                    <a:lnTo>
                      <a:pt x="85" y="5"/>
                    </a:lnTo>
                    <a:lnTo>
                      <a:pt x="86" y="3"/>
                    </a:lnTo>
                    <a:lnTo>
                      <a:pt x="86" y="1"/>
                    </a:lnTo>
                    <a:lnTo>
                      <a:pt x="83" y="0"/>
                    </a:lnTo>
                    <a:lnTo>
                      <a:pt x="80" y="0"/>
                    </a:lnTo>
                    <a:lnTo>
                      <a:pt x="64" y="6"/>
                    </a:lnTo>
                    <a:lnTo>
                      <a:pt x="51" y="15"/>
                    </a:lnTo>
                    <a:lnTo>
                      <a:pt x="39" y="26"/>
                    </a:lnTo>
                    <a:lnTo>
                      <a:pt x="28" y="37"/>
                    </a:lnTo>
                    <a:lnTo>
                      <a:pt x="18" y="51"/>
                    </a:lnTo>
                    <a:lnTo>
                      <a:pt x="11" y="65"/>
                    </a:lnTo>
                    <a:lnTo>
                      <a:pt x="5" y="78"/>
                    </a:lnTo>
                    <a:lnTo>
                      <a:pt x="0" y="92"/>
                    </a:lnTo>
                    <a:lnTo>
                      <a:pt x="0" y="93"/>
                    </a:lnTo>
                    <a:lnTo>
                      <a:pt x="1" y="93"/>
                    </a:lnTo>
                    <a:lnTo>
                      <a:pt x="1" y="92"/>
                    </a:lnTo>
                    <a:close/>
                  </a:path>
                </a:pathLst>
              </a:custGeom>
              <a:solidFill>
                <a:srgbClr val="000000"/>
              </a:solidFill>
              <a:ln w="9525">
                <a:noFill/>
                <a:round/>
                <a:headEnd/>
                <a:tailEnd/>
              </a:ln>
            </p:spPr>
            <p:txBody>
              <a:bodyPr/>
              <a:lstStyle/>
              <a:p>
                <a:endParaRPr lang="en-US">
                  <a:solidFill>
                    <a:srgbClr val="000000"/>
                  </a:solidFill>
                </a:endParaRPr>
              </a:p>
            </p:txBody>
          </p:sp>
          <p:sp>
            <p:nvSpPr>
              <p:cNvPr id="25691" name="Freeform 370"/>
              <p:cNvSpPr>
                <a:spLocks/>
              </p:cNvSpPr>
              <p:nvPr/>
            </p:nvSpPr>
            <p:spPr bwMode="auto">
              <a:xfrm>
                <a:off x="9105" y="6829"/>
                <a:ext cx="96" cy="57"/>
              </a:xfrm>
              <a:custGeom>
                <a:avLst/>
                <a:gdLst>
                  <a:gd name="T0" fmla="*/ 0 w 96"/>
                  <a:gd name="T1" fmla="*/ 57 h 57"/>
                  <a:gd name="T2" fmla="*/ 6 w 96"/>
                  <a:gd name="T3" fmla="*/ 54 h 57"/>
                  <a:gd name="T4" fmla="*/ 12 w 96"/>
                  <a:gd name="T5" fmla="*/ 51 h 57"/>
                  <a:gd name="T6" fmla="*/ 20 w 96"/>
                  <a:gd name="T7" fmla="*/ 49 h 57"/>
                  <a:gd name="T8" fmla="*/ 26 w 96"/>
                  <a:gd name="T9" fmla="*/ 45 h 57"/>
                  <a:gd name="T10" fmla="*/ 33 w 96"/>
                  <a:gd name="T11" fmla="*/ 42 h 57"/>
                  <a:gd name="T12" fmla="*/ 39 w 96"/>
                  <a:gd name="T13" fmla="*/ 39 h 57"/>
                  <a:gd name="T14" fmla="*/ 45 w 96"/>
                  <a:gd name="T15" fmla="*/ 36 h 57"/>
                  <a:gd name="T16" fmla="*/ 51 w 96"/>
                  <a:gd name="T17" fmla="*/ 33 h 57"/>
                  <a:gd name="T18" fmla="*/ 56 w 96"/>
                  <a:gd name="T19" fmla="*/ 30 h 57"/>
                  <a:gd name="T20" fmla="*/ 62 w 96"/>
                  <a:gd name="T21" fmla="*/ 26 h 57"/>
                  <a:gd name="T22" fmla="*/ 68 w 96"/>
                  <a:gd name="T23" fmla="*/ 24 h 57"/>
                  <a:gd name="T24" fmla="*/ 73 w 96"/>
                  <a:gd name="T25" fmla="*/ 21 h 57"/>
                  <a:gd name="T26" fmla="*/ 79 w 96"/>
                  <a:gd name="T27" fmla="*/ 18 h 57"/>
                  <a:gd name="T28" fmla="*/ 86 w 96"/>
                  <a:gd name="T29" fmla="*/ 15 h 57"/>
                  <a:gd name="T30" fmla="*/ 90 w 96"/>
                  <a:gd name="T31" fmla="*/ 11 h 57"/>
                  <a:gd name="T32" fmla="*/ 95 w 96"/>
                  <a:gd name="T33" fmla="*/ 6 h 57"/>
                  <a:gd name="T34" fmla="*/ 96 w 96"/>
                  <a:gd name="T35" fmla="*/ 4 h 57"/>
                  <a:gd name="T36" fmla="*/ 96 w 96"/>
                  <a:gd name="T37" fmla="*/ 2 h 57"/>
                  <a:gd name="T38" fmla="*/ 95 w 96"/>
                  <a:gd name="T39" fmla="*/ 0 h 57"/>
                  <a:gd name="T40" fmla="*/ 93 w 96"/>
                  <a:gd name="T41" fmla="*/ 1 h 57"/>
                  <a:gd name="T42" fmla="*/ 82 w 96"/>
                  <a:gd name="T43" fmla="*/ 9 h 57"/>
                  <a:gd name="T44" fmla="*/ 70 w 96"/>
                  <a:gd name="T45" fmla="*/ 15 h 57"/>
                  <a:gd name="T46" fmla="*/ 59 w 96"/>
                  <a:gd name="T47" fmla="*/ 22 h 57"/>
                  <a:gd name="T48" fmla="*/ 47 w 96"/>
                  <a:gd name="T49" fmla="*/ 28 h 57"/>
                  <a:gd name="T50" fmla="*/ 34 w 96"/>
                  <a:gd name="T51" fmla="*/ 35 h 57"/>
                  <a:gd name="T52" fmla="*/ 23 w 96"/>
                  <a:gd name="T53" fmla="*/ 42 h 57"/>
                  <a:gd name="T54" fmla="*/ 11 w 96"/>
                  <a:gd name="T55" fmla="*/ 49 h 57"/>
                  <a:gd name="T56" fmla="*/ 0 w 96"/>
                  <a:gd name="T57" fmla="*/ 56 h 57"/>
                  <a:gd name="T58" fmla="*/ 0 w 96"/>
                  <a:gd name="T59" fmla="*/ 56 h 57"/>
                  <a:gd name="T60" fmla="*/ 0 w 96"/>
                  <a:gd name="T61" fmla="*/ 56 h 57"/>
                  <a:gd name="T62" fmla="*/ 0 w 96"/>
                  <a:gd name="T63" fmla="*/ 57 h 57"/>
                  <a:gd name="T64" fmla="*/ 0 w 96"/>
                  <a:gd name="T65" fmla="*/ 57 h 57"/>
                  <a:gd name="T66" fmla="*/ 0 w 96"/>
                  <a:gd name="T67" fmla="*/ 57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
                  <a:gd name="T103" fmla="*/ 0 h 57"/>
                  <a:gd name="T104" fmla="*/ 96 w 96"/>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 h="57">
                    <a:moveTo>
                      <a:pt x="0" y="57"/>
                    </a:moveTo>
                    <a:lnTo>
                      <a:pt x="6" y="54"/>
                    </a:lnTo>
                    <a:lnTo>
                      <a:pt x="12" y="51"/>
                    </a:lnTo>
                    <a:lnTo>
                      <a:pt x="20" y="49"/>
                    </a:lnTo>
                    <a:lnTo>
                      <a:pt x="26" y="45"/>
                    </a:lnTo>
                    <a:lnTo>
                      <a:pt x="33" y="42"/>
                    </a:lnTo>
                    <a:lnTo>
                      <a:pt x="39" y="39"/>
                    </a:lnTo>
                    <a:lnTo>
                      <a:pt x="45" y="36"/>
                    </a:lnTo>
                    <a:lnTo>
                      <a:pt x="51" y="33"/>
                    </a:lnTo>
                    <a:lnTo>
                      <a:pt x="56" y="30"/>
                    </a:lnTo>
                    <a:lnTo>
                      <a:pt x="62" y="26"/>
                    </a:lnTo>
                    <a:lnTo>
                      <a:pt x="68" y="24"/>
                    </a:lnTo>
                    <a:lnTo>
                      <a:pt x="73" y="21"/>
                    </a:lnTo>
                    <a:lnTo>
                      <a:pt x="79" y="18"/>
                    </a:lnTo>
                    <a:lnTo>
                      <a:pt x="86" y="15"/>
                    </a:lnTo>
                    <a:lnTo>
                      <a:pt x="90" y="11"/>
                    </a:lnTo>
                    <a:lnTo>
                      <a:pt x="95" y="6"/>
                    </a:lnTo>
                    <a:lnTo>
                      <a:pt x="96" y="4"/>
                    </a:lnTo>
                    <a:lnTo>
                      <a:pt x="96" y="2"/>
                    </a:lnTo>
                    <a:lnTo>
                      <a:pt x="95" y="0"/>
                    </a:lnTo>
                    <a:lnTo>
                      <a:pt x="93" y="1"/>
                    </a:lnTo>
                    <a:lnTo>
                      <a:pt x="82" y="9"/>
                    </a:lnTo>
                    <a:lnTo>
                      <a:pt x="70" y="15"/>
                    </a:lnTo>
                    <a:lnTo>
                      <a:pt x="59" y="22"/>
                    </a:lnTo>
                    <a:lnTo>
                      <a:pt x="47" y="28"/>
                    </a:lnTo>
                    <a:lnTo>
                      <a:pt x="34" y="35"/>
                    </a:lnTo>
                    <a:lnTo>
                      <a:pt x="23" y="42"/>
                    </a:lnTo>
                    <a:lnTo>
                      <a:pt x="11" y="49"/>
                    </a:lnTo>
                    <a:lnTo>
                      <a:pt x="0" y="56"/>
                    </a:lnTo>
                    <a:lnTo>
                      <a:pt x="0" y="57"/>
                    </a:lnTo>
                    <a:close/>
                  </a:path>
                </a:pathLst>
              </a:custGeom>
              <a:solidFill>
                <a:srgbClr val="000000"/>
              </a:solidFill>
              <a:ln w="9525">
                <a:noFill/>
                <a:round/>
                <a:headEnd/>
                <a:tailEnd/>
              </a:ln>
            </p:spPr>
            <p:txBody>
              <a:bodyPr/>
              <a:lstStyle/>
              <a:p>
                <a:endParaRPr lang="en-US">
                  <a:solidFill>
                    <a:srgbClr val="000000"/>
                  </a:solidFill>
                </a:endParaRPr>
              </a:p>
            </p:txBody>
          </p:sp>
          <p:sp>
            <p:nvSpPr>
              <p:cNvPr id="25692" name="Freeform 371"/>
              <p:cNvSpPr>
                <a:spLocks/>
              </p:cNvSpPr>
              <p:nvPr/>
            </p:nvSpPr>
            <p:spPr bwMode="auto">
              <a:xfrm>
                <a:off x="9149" y="6850"/>
                <a:ext cx="96" cy="56"/>
              </a:xfrm>
              <a:custGeom>
                <a:avLst/>
                <a:gdLst>
                  <a:gd name="T0" fmla="*/ 0 w 96"/>
                  <a:gd name="T1" fmla="*/ 56 h 56"/>
                  <a:gd name="T2" fmla="*/ 9 w 96"/>
                  <a:gd name="T3" fmla="*/ 47 h 56"/>
                  <a:gd name="T4" fmla="*/ 17 w 96"/>
                  <a:gd name="T5" fmla="*/ 38 h 56"/>
                  <a:gd name="T6" fmla="*/ 27 w 96"/>
                  <a:gd name="T7" fmla="*/ 29 h 56"/>
                  <a:gd name="T8" fmla="*/ 38 w 96"/>
                  <a:gd name="T9" fmla="*/ 20 h 56"/>
                  <a:gd name="T10" fmla="*/ 50 w 96"/>
                  <a:gd name="T11" fmla="*/ 13 h 56"/>
                  <a:gd name="T12" fmla="*/ 63 w 96"/>
                  <a:gd name="T13" fmla="*/ 8 h 56"/>
                  <a:gd name="T14" fmla="*/ 77 w 96"/>
                  <a:gd name="T15" fmla="*/ 6 h 56"/>
                  <a:gd name="T16" fmla="*/ 90 w 96"/>
                  <a:gd name="T17" fmla="*/ 6 h 56"/>
                  <a:gd name="T18" fmla="*/ 93 w 96"/>
                  <a:gd name="T19" fmla="*/ 6 h 56"/>
                  <a:gd name="T20" fmla="*/ 95 w 96"/>
                  <a:gd name="T21" fmla="*/ 5 h 56"/>
                  <a:gd name="T22" fmla="*/ 96 w 96"/>
                  <a:gd name="T23" fmla="*/ 3 h 56"/>
                  <a:gd name="T24" fmla="*/ 95 w 96"/>
                  <a:gd name="T25" fmla="*/ 2 h 56"/>
                  <a:gd name="T26" fmla="*/ 79 w 96"/>
                  <a:gd name="T27" fmla="*/ 0 h 56"/>
                  <a:gd name="T28" fmla="*/ 65 w 96"/>
                  <a:gd name="T29" fmla="*/ 2 h 56"/>
                  <a:gd name="T30" fmla="*/ 51 w 96"/>
                  <a:gd name="T31" fmla="*/ 7 h 56"/>
                  <a:gd name="T32" fmla="*/ 39 w 96"/>
                  <a:gd name="T33" fmla="*/ 15 h 56"/>
                  <a:gd name="T34" fmla="*/ 28 w 96"/>
                  <a:gd name="T35" fmla="*/ 25 h 56"/>
                  <a:gd name="T36" fmla="*/ 17 w 96"/>
                  <a:gd name="T37" fmla="*/ 36 h 56"/>
                  <a:gd name="T38" fmla="*/ 9 w 96"/>
                  <a:gd name="T39" fmla="*/ 47 h 56"/>
                  <a:gd name="T40" fmla="*/ 0 w 96"/>
                  <a:gd name="T41" fmla="*/ 56 h 56"/>
                  <a:gd name="T42" fmla="*/ 0 w 96"/>
                  <a:gd name="T43" fmla="*/ 56 h 56"/>
                  <a:gd name="T44" fmla="*/ 0 w 96"/>
                  <a:gd name="T45" fmla="*/ 56 h 56"/>
                  <a:gd name="T46" fmla="*/ 0 w 96"/>
                  <a:gd name="T47" fmla="*/ 56 h 56"/>
                  <a:gd name="T48" fmla="*/ 0 w 96"/>
                  <a:gd name="T49" fmla="*/ 56 h 56"/>
                  <a:gd name="T50" fmla="*/ 0 w 96"/>
                  <a:gd name="T51" fmla="*/ 56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6"/>
                  <a:gd name="T79" fmla="*/ 0 h 56"/>
                  <a:gd name="T80" fmla="*/ 96 w 96"/>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6" h="56">
                    <a:moveTo>
                      <a:pt x="0" y="56"/>
                    </a:moveTo>
                    <a:lnTo>
                      <a:pt x="9" y="47"/>
                    </a:lnTo>
                    <a:lnTo>
                      <a:pt x="17" y="38"/>
                    </a:lnTo>
                    <a:lnTo>
                      <a:pt x="27" y="29"/>
                    </a:lnTo>
                    <a:lnTo>
                      <a:pt x="38" y="20"/>
                    </a:lnTo>
                    <a:lnTo>
                      <a:pt x="50" y="13"/>
                    </a:lnTo>
                    <a:lnTo>
                      <a:pt x="63" y="8"/>
                    </a:lnTo>
                    <a:lnTo>
                      <a:pt x="77" y="6"/>
                    </a:lnTo>
                    <a:lnTo>
                      <a:pt x="90" y="6"/>
                    </a:lnTo>
                    <a:lnTo>
                      <a:pt x="93" y="6"/>
                    </a:lnTo>
                    <a:lnTo>
                      <a:pt x="95" y="5"/>
                    </a:lnTo>
                    <a:lnTo>
                      <a:pt x="96" y="3"/>
                    </a:lnTo>
                    <a:lnTo>
                      <a:pt x="95" y="2"/>
                    </a:lnTo>
                    <a:lnTo>
                      <a:pt x="79" y="0"/>
                    </a:lnTo>
                    <a:lnTo>
                      <a:pt x="65" y="2"/>
                    </a:lnTo>
                    <a:lnTo>
                      <a:pt x="51" y="7"/>
                    </a:lnTo>
                    <a:lnTo>
                      <a:pt x="39" y="15"/>
                    </a:lnTo>
                    <a:lnTo>
                      <a:pt x="28" y="25"/>
                    </a:lnTo>
                    <a:lnTo>
                      <a:pt x="17" y="36"/>
                    </a:lnTo>
                    <a:lnTo>
                      <a:pt x="9" y="47"/>
                    </a:lnTo>
                    <a:lnTo>
                      <a:pt x="0" y="56"/>
                    </a:lnTo>
                    <a:close/>
                  </a:path>
                </a:pathLst>
              </a:custGeom>
              <a:solidFill>
                <a:srgbClr val="000000"/>
              </a:solidFill>
              <a:ln w="9525">
                <a:noFill/>
                <a:round/>
                <a:headEnd/>
                <a:tailEnd/>
              </a:ln>
            </p:spPr>
            <p:txBody>
              <a:bodyPr/>
              <a:lstStyle/>
              <a:p>
                <a:endParaRPr lang="en-US">
                  <a:solidFill>
                    <a:srgbClr val="000000"/>
                  </a:solidFill>
                </a:endParaRPr>
              </a:p>
            </p:txBody>
          </p:sp>
          <p:sp>
            <p:nvSpPr>
              <p:cNvPr id="25693" name="Freeform 372"/>
              <p:cNvSpPr>
                <a:spLocks/>
              </p:cNvSpPr>
              <p:nvPr/>
            </p:nvSpPr>
            <p:spPr bwMode="auto">
              <a:xfrm>
                <a:off x="9171" y="6925"/>
                <a:ext cx="139" cy="45"/>
              </a:xfrm>
              <a:custGeom>
                <a:avLst/>
                <a:gdLst>
                  <a:gd name="T0" fmla="*/ 4 w 139"/>
                  <a:gd name="T1" fmla="*/ 45 h 45"/>
                  <a:gd name="T2" fmla="*/ 11 w 139"/>
                  <a:gd name="T3" fmla="*/ 40 h 45"/>
                  <a:gd name="T4" fmla="*/ 17 w 139"/>
                  <a:gd name="T5" fmla="*/ 36 h 45"/>
                  <a:gd name="T6" fmla="*/ 24 w 139"/>
                  <a:gd name="T7" fmla="*/ 31 h 45"/>
                  <a:gd name="T8" fmla="*/ 32 w 139"/>
                  <a:gd name="T9" fmla="*/ 28 h 45"/>
                  <a:gd name="T10" fmla="*/ 39 w 139"/>
                  <a:gd name="T11" fmla="*/ 25 h 45"/>
                  <a:gd name="T12" fmla="*/ 48 w 139"/>
                  <a:gd name="T13" fmla="*/ 22 h 45"/>
                  <a:gd name="T14" fmla="*/ 56 w 139"/>
                  <a:gd name="T15" fmla="*/ 20 h 45"/>
                  <a:gd name="T16" fmla="*/ 65 w 139"/>
                  <a:gd name="T17" fmla="*/ 18 h 45"/>
                  <a:gd name="T18" fmla="*/ 73 w 139"/>
                  <a:gd name="T19" fmla="*/ 17 h 45"/>
                  <a:gd name="T20" fmla="*/ 80 w 139"/>
                  <a:gd name="T21" fmla="*/ 17 h 45"/>
                  <a:gd name="T22" fmla="*/ 89 w 139"/>
                  <a:gd name="T23" fmla="*/ 18 h 45"/>
                  <a:gd name="T24" fmla="*/ 96 w 139"/>
                  <a:gd name="T25" fmla="*/ 18 h 45"/>
                  <a:gd name="T26" fmla="*/ 104 w 139"/>
                  <a:gd name="T27" fmla="*/ 20 h 45"/>
                  <a:gd name="T28" fmla="*/ 112 w 139"/>
                  <a:gd name="T29" fmla="*/ 21 h 45"/>
                  <a:gd name="T30" fmla="*/ 119 w 139"/>
                  <a:gd name="T31" fmla="*/ 22 h 45"/>
                  <a:gd name="T32" fmla="*/ 128 w 139"/>
                  <a:gd name="T33" fmla="*/ 22 h 45"/>
                  <a:gd name="T34" fmla="*/ 133 w 139"/>
                  <a:gd name="T35" fmla="*/ 21 h 45"/>
                  <a:gd name="T36" fmla="*/ 136 w 139"/>
                  <a:gd name="T37" fmla="*/ 19 h 45"/>
                  <a:gd name="T38" fmla="*/ 139 w 139"/>
                  <a:gd name="T39" fmla="*/ 17 h 45"/>
                  <a:gd name="T40" fmla="*/ 138 w 139"/>
                  <a:gd name="T41" fmla="*/ 13 h 45"/>
                  <a:gd name="T42" fmla="*/ 132 w 139"/>
                  <a:gd name="T43" fmla="*/ 7 h 45"/>
                  <a:gd name="T44" fmla="*/ 124 w 139"/>
                  <a:gd name="T45" fmla="*/ 3 h 45"/>
                  <a:gd name="T46" fmla="*/ 114 w 139"/>
                  <a:gd name="T47" fmla="*/ 1 h 45"/>
                  <a:gd name="T48" fmla="*/ 105 w 139"/>
                  <a:gd name="T49" fmla="*/ 0 h 45"/>
                  <a:gd name="T50" fmla="*/ 95 w 139"/>
                  <a:gd name="T51" fmla="*/ 1 h 45"/>
                  <a:gd name="T52" fmla="*/ 85 w 139"/>
                  <a:gd name="T53" fmla="*/ 2 h 45"/>
                  <a:gd name="T54" fmla="*/ 76 w 139"/>
                  <a:gd name="T55" fmla="*/ 4 h 45"/>
                  <a:gd name="T56" fmla="*/ 67 w 139"/>
                  <a:gd name="T57" fmla="*/ 6 h 45"/>
                  <a:gd name="T58" fmla="*/ 57 w 139"/>
                  <a:gd name="T59" fmla="*/ 9 h 45"/>
                  <a:gd name="T60" fmla="*/ 49 w 139"/>
                  <a:gd name="T61" fmla="*/ 12 h 45"/>
                  <a:gd name="T62" fmla="*/ 39 w 139"/>
                  <a:gd name="T63" fmla="*/ 17 h 45"/>
                  <a:gd name="T64" fmla="*/ 30 w 139"/>
                  <a:gd name="T65" fmla="*/ 21 h 45"/>
                  <a:gd name="T66" fmla="*/ 23 w 139"/>
                  <a:gd name="T67" fmla="*/ 26 h 45"/>
                  <a:gd name="T68" fmla="*/ 15 w 139"/>
                  <a:gd name="T69" fmla="*/ 31 h 45"/>
                  <a:gd name="T70" fmla="*/ 7 w 139"/>
                  <a:gd name="T71" fmla="*/ 37 h 45"/>
                  <a:gd name="T72" fmla="*/ 1 w 139"/>
                  <a:gd name="T73" fmla="*/ 43 h 45"/>
                  <a:gd name="T74" fmla="*/ 0 w 139"/>
                  <a:gd name="T75" fmla="*/ 44 h 45"/>
                  <a:gd name="T76" fmla="*/ 0 w 139"/>
                  <a:gd name="T77" fmla="*/ 45 h 45"/>
                  <a:gd name="T78" fmla="*/ 1 w 139"/>
                  <a:gd name="T79" fmla="*/ 45 h 45"/>
                  <a:gd name="T80" fmla="*/ 4 w 139"/>
                  <a:gd name="T81" fmla="*/ 45 h 45"/>
                  <a:gd name="T82" fmla="*/ 4 w 139"/>
                  <a:gd name="T83" fmla="*/ 45 h 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9"/>
                  <a:gd name="T127" fmla="*/ 0 h 45"/>
                  <a:gd name="T128" fmla="*/ 139 w 139"/>
                  <a:gd name="T129" fmla="*/ 45 h 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9" h="45">
                    <a:moveTo>
                      <a:pt x="4" y="45"/>
                    </a:moveTo>
                    <a:lnTo>
                      <a:pt x="11" y="40"/>
                    </a:lnTo>
                    <a:lnTo>
                      <a:pt x="17" y="36"/>
                    </a:lnTo>
                    <a:lnTo>
                      <a:pt x="24" y="31"/>
                    </a:lnTo>
                    <a:lnTo>
                      <a:pt x="32" y="28"/>
                    </a:lnTo>
                    <a:lnTo>
                      <a:pt x="39" y="25"/>
                    </a:lnTo>
                    <a:lnTo>
                      <a:pt x="48" y="22"/>
                    </a:lnTo>
                    <a:lnTo>
                      <a:pt x="56" y="20"/>
                    </a:lnTo>
                    <a:lnTo>
                      <a:pt x="65" y="18"/>
                    </a:lnTo>
                    <a:lnTo>
                      <a:pt x="73" y="17"/>
                    </a:lnTo>
                    <a:lnTo>
                      <a:pt x="80" y="17"/>
                    </a:lnTo>
                    <a:lnTo>
                      <a:pt x="89" y="18"/>
                    </a:lnTo>
                    <a:lnTo>
                      <a:pt x="96" y="18"/>
                    </a:lnTo>
                    <a:lnTo>
                      <a:pt x="104" y="20"/>
                    </a:lnTo>
                    <a:lnTo>
                      <a:pt x="112" y="21"/>
                    </a:lnTo>
                    <a:lnTo>
                      <a:pt x="119" y="22"/>
                    </a:lnTo>
                    <a:lnTo>
                      <a:pt x="128" y="22"/>
                    </a:lnTo>
                    <a:lnTo>
                      <a:pt x="133" y="21"/>
                    </a:lnTo>
                    <a:lnTo>
                      <a:pt x="136" y="19"/>
                    </a:lnTo>
                    <a:lnTo>
                      <a:pt x="139" y="17"/>
                    </a:lnTo>
                    <a:lnTo>
                      <a:pt x="138" y="13"/>
                    </a:lnTo>
                    <a:lnTo>
                      <a:pt x="132" y="7"/>
                    </a:lnTo>
                    <a:lnTo>
                      <a:pt x="124" y="3"/>
                    </a:lnTo>
                    <a:lnTo>
                      <a:pt x="114" y="1"/>
                    </a:lnTo>
                    <a:lnTo>
                      <a:pt x="105" y="0"/>
                    </a:lnTo>
                    <a:lnTo>
                      <a:pt x="95" y="1"/>
                    </a:lnTo>
                    <a:lnTo>
                      <a:pt x="85" y="2"/>
                    </a:lnTo>
                    <a:lnTo>
                      <a:pt x="76" y="4"/>
                    </a:lnTo>
                    <a:lnTo>
                      <a:pt x="67" y="6"/>
                    </a:lnTo>
                    <a:lnTo>
                      <a:pt x="57" y="9"/>
                    </a:lnTo>
                    <a:lnTo>
                      <a:pt x="49" y="12"/>
                    </a:lnTo>
                    <a:lnTo>
                      <a:pt x="39" y="17"/>
                    </a:lnTo>
                    <a:lnTo>
                      <a:pt x="30" y="21"/>
                    </a:lnTo>
                    <a:lnTo>
                      <a:pt x="23" y="26"/>
                    </a:lnTo>
                    <a:lnTo>
                      <a:pt x="15" y="31"/>
                    </a:lnTo>
                    <a:lnTo>
                      <a:pt x="7" y="37"/>
                    </a:lnTo>
                    <a:lnTo>
                      <a:pt x="1" y="43"/>
                    </a:lnTo>
                    <a:lnTo>
                      <a:pt x="0" y="44"/>
                    </a:lnTo>
                    <a:lnTo>
                      <a:pt x="0" y="45"/>
                    </a:lnTo>
                    <a:lnTo>
                      <a:pt x="1" y="45"/>
                    </a:lnTo>
                    <a:lnTo>
                      <a:pt x="4" y="45"/>
                    </a:lnTo>
                    <a:close/>
                  </a:path>
                </a:pathLst>
              </a:custGeom>
              <a:solidFill>
                <a:srgbClr val="000000"/>
              </a:solidFill>
              <a:ln w="9525">
                <a:noFill/>
                <a:round/>
                <a:headEnd/>
                <a:tailEnd/>
              </a:ln>
            </p:spPr>
            <p:txBody>
              <a:bodyPr/>
              <a:lstStyle/>
              <a:p>
                <a:endParaRPr lang="en-US">
                  <a:solidFill>
                    <a:srgbClr val="000000"/>
                  </a:solidFill>
                </a:endParaRPr>
              </a:p>
            </p:txBody>
          </p:sp>
          <p:sp>
            <p:nvSpPr>
              <p:cNvPr id="25694" name="Freeform 373"/>
              <p:cNvSpPr>
                <a:spLocks/>
              </p:cNvSpPr>
              <p:nvPr/>
            </p:nvSpPr>
            <p:spPr bwMode="auto">
              <a:xfrm>
                <a:off x="9234" y="6975"/>
                <a:ext cx="67" cy="28"/>
              </a:xfrm>
              <a:custGeom>
                <a:avLst/>
                <a:gdLst>
                  <a:gd name="T0" fmla="*/ 0 w 67"/>
                  <a:gd name="T1" fmla="*/ 4 h 28"/>
                  <a:gd name="T2" fmla="*/ 9 w 67"/>
                  <a:gd name="T3" fmla="*/ 4 h 28"/>
                  <a:gd name="T4" fmla="*/ 17 w 67"/>
                  <a:gd name="T5" fmla="*/ 4 h 28"/>
                  <a:gd name="T6" fmla="*/ 25 w 67"/>
                  <a:gd name="T7" fmla="*/ 5 h 28"/>
                  <a:gd name="T8" fmla="*/ 33 w 67"/>
                  <a:gd name="T9" fmla="*/ 7 h 28"/>
                  <a:gd name="T10" fmla="*/ 41 w 67"/>
                  <a:gd name="T11" fmla="*/ 11 h 28"/>
                  <a:gd name="T12" fmla="*/ 48 w 67"/>
                  <a:gd name="T13" fmla="*/ 16 h 28"/>
                  <a:gd name="T14" fmla="*/ 53 w 67"/>
                  <a:gd name="T15" fmla="*/ 21 h 28"/>
                  <a:gd name="T16" fmla="*/ 59 w 67"/>
                  <a:gd name="T17" fmla="*/ 28 h 28"/>
                  <a:gd name="T18" fmla="*/ 61 w 67"/>
                  <a:gd name="T19" fmla="*/ 28 h 28"/>
                  <a:gd name="T20" fmla="*/ 65 w 67"/>
                  <a:gd name="T21" fmla="*/ 27 h 28"/>
                  <a:gd name="T22" fmla="*/ 67 w 67"/>
                  <a:gd name="T23" fmla="*/ 24 h 28"/>
                  <a:gd name="T24" fmla="*/ 67 w 67"/>
                  <a:gd name="T25" fmla="*/ 22 h 28"/>
                  <a:gd name="T26" fmla="*/ 62 w 67"/>
                  <a:gd name="T27" fmla="*/ 14 h 28"/>
                  <a:gd name="T28" fmla="*/ 56 w 67"/>
                  <a:gd name="T29" fmla="*/ 8 h 28"/>
                  <a:gd name="T30" fmla="*/ 49 w 67"/>
                  <a:gd name="T31" fmla="*/ 4 h 28"/>
                  <a:gd name="T32" fmla="*/ 41 w 67"/>
                  <a:gd name="T33" fmla="*/ 1 h 28"/>
                  <a:gd name="T34" fmla="*/ 31 w 67"/>
                  <a:gd name="T35" fmla="*/ 0 h 28"/>
                  <a:gd name="T36" fmla="*/ 21 w 67"/>
                  <a:gd name="T37" fmla="*/ 0 h 28"/>
                  <a:gd name="T38" fmla="*/ 11 w 67"/>
                  <a:gd name="T39" fmla="*/ 1 h 28"/>
                  <a:gd name="T40" fmla="*/ 2 w 67"/>
                  <a:gd name="T41" fmla="*/ 3 h 28"/>
                  <a:gd name="T42" fmla="*/ 0 w 67"/>
                  <a:gd name="T43" fmla="*/ 3 h 28"/>
                  <a:gd name="T44" fmla="*/ 0 w 67"/>
                  <a:gd name="T45" fmla="*/ 4 h 28"/>
                  <a:gd name="T46" fmla="*/ 0 w 67"/>
                  <a:gd name="T47" fmla="*/ 4 h 28"/>
                  <a:gd name="T48" fmla="*/ 0 w 67"/>
                  <a:gd name="T49" fmla="*/ 4 h 28"/>
                  <a:gd name="T50" fmla="*/ 0 w 67"/>
                  <a:gd name="T51" fmla="*/ 4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28"/>
                  <a:gd name="T80" fmla="*/ 67 w 67"/>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28">
                    <a:moveTo>
                      <a:pt x="0" y="4"/>
                    </a:moveTo>
                    <a:lnTo>
                      <a:pt x="9" y="4"/>
                    </a:lnTo>
                    <a:lnTo>
                      <a:pt x="17" y="4"/>
                    </a:lnTo>
                    <a:lnTo>
                      <a:pt x="25" y="5"/>
                    </a:lnTo>
                    <a:lnTo>
                      <a:pt x="33" y="7"/>
                    </a:lnTo>
                    <a:lnTo>
                      <a:pt x="41" y="11"/>
                    </a:lnTo>
                    <a:lnTo>
                      <a:pt x="48" y="16"/>
                    </a:lnTo>
                    <a:lnTo>
                      <a:pt x="53" y="21"/>
                    </a:lnTo>
                    <a:lnTo>
                      <a:pt x="59" y="28"/>
                    </a:lnTo>
                    <a:lnTo>
                      <a:pt x="61" y="28"/>
                    </a:lnTo>
                    <a:lnTo>
                      <a:pt x="65" y="27"/>
                    </a:lnTo>
                    <a:lnTo>
                      <a:pt x="67" y="24"/>
                    </a:lnTo>
                    <a:lnTo>
                      <a:pt x="67" y="22"/>
                    </a:lnTo>
                    <a:lnTo>
                      <a:pt x="62" y="14"/>
                    </a:lnTo>
                    <a:lnTo>
                      <a:pt x="56" y="8"/>
                    </a:lnTo>
                    <a:lnTo>
                      <a:pt x="49" y="4"/>
                    </a:lnTo>
                    <a:lnTo>
                      <a:pt x="41" y="1"/>
                    </a:lnTo>
                    <a:lnTo>
                      <a:pt x="31" y="0"/>
                    </a:lnTo>
                    <a:lnTo>
                      <a:pt x="21" y="0"/>
                    </a:lnTo>
                    <a:lnTo>
                      <a:pt x="11" y="1"/>
                    </a:lnTo>
                    <a:lnTo>
                      <a:pt x="2" y="3"/>
                    </a:lnTo>
                    <a:lnTo>
                      <a:pt x="0" y="3"/>
                    </a:lnTo>
                    <a:lnTo>
                      <a:pt x="0" y="4"/>
                    </a:lnTo>
                    <a:close/>
                  </a:path>
                </a:pathLst>
              </a:custGeom>
              <a:solidFill>
                <a:srgbClr val="000000"/>
              </a:solidFill>
              <a:ln w="9525">
                <a:noFill/>
                <a:round/>
                <a:headEnd/>
                <a:tailEnd/>
              </a:ln>
            </p:spPr>
            <p:txBody>
              <a:bodyPr/>
              <a:lstStyle/>
              <a:p>
                <a:endParaRPr lang="en-US">
                  <a:solidFill>
                    <a:srgbClr val="000000"/>
                  </a:solidFill>
                </a:endParaRPr>
              </a:p>
            </p:txBody>
          </p:sp>
          <p:sp>
            <p:nvSpPr>
              <p:cNvPr id="25695" name="Freeform 374"/>
              <p:cNvSpPr>
                <a:spLocks/>
              </p:cNvSpPr>
              <p:nvPr/>
            </p:nvSpPr>
            <p:spPr bwMode="auto">
              <a:xfrm>
                <a:off x="9025" y="6732"/>
                <a:ext cx="122" cy="91"/>
              </a:xfrm>
              <a:custGeom>
                <a:avLst/>
                <a:gdLst>
                  <a:gd name="T0" fmla="*/ 1 w 122"/>
                  <a:gd name="T1" fmla="*/ 91 h 91"/>
                  <a:gd name="T2" fmla="*/ 12 w 122"/>
                  <a:gd name="T3" fmla="*/ 86 h 91"/>
                  <a:gd name="T4" fmla="*/ 23 w 122"/>
                  <a:gd name="T5" fmla="*/ 80 h 91"/>
                  <a:gd name="T6" fmla="*/ 34 w 122"/>
                  <a:gd name="T7" fmla="*/ 75 h 91"/>
                  <a:gd name="T8" fmla="*/ 45 w 122"/>
                  <a:gd name="T9" fmla="*/ 70 h 91"/>
                  <a:gd name="T10" fmla="*/ 57 w 122"/>
                  <a:gd name="T11" fmla="*/ 65 h 91"/>
                  <a:gd name="T12" fmla="*/ 69 w 122"/>
                  <a:gd name="T13" fmla="*/ 60 h 91"/>
                  <a:gd name="T14" fmla="*/ 81 w 122"/>
                  <a:gd name="T15" fmla="*/ 56 h 91"/>
                  <a:gd name="T16" fmla="*/ 94 w 122"/>
                  <a:gd name="T17" fmla="*/ 54 h 91"/>
                  <a:gd name="T18" fmla="*/ 106 w 122"/>
                  <a:gd name="T19" fmla="*/ 50 h 91"/>
                  <a:gd name="T20" fmla="*/ 116 w 122"/>
                  <a:gd name="T21" fmla="*/ 42 h 91"/>
                  <a:gd name="T22" fmla="*/ 120 w 122"/>
                  <a:gd name="T23" fmla="*/ 32 h 91"/>
                  <a:gd name="T24" fmla="*/ 122 w 122"/>
                  <a:gd name="T25" fmla="*/ 21 h 91"/>
                  <a:gd name="T26" fmla="*/ 120 w 122"/>
                  <a:gd name="T27" fmla="*/ 11 h 91"/>
                  <a:gd name="T28" fmla="*/ 114 w 122"/>
                  <a:gd name="T29" fmla="*/ 4 h 91"/>
                  <a:gd name="T30" fmla="*/ 105 w 122"/>
                  <a:gd name="T31" fmla="*/ 0 h 91"/>
                  <a:gd name="T32" fmla="*/ 91 w 122"/>
                  <a:gd name="T33" fmla="*/ 1 h 91"/>
                  <a:gd name="T34" fmla="*/ 100 w 122"/>
                  <a:gd name="T35" fmla="*/ 4 h 91"/>
                  <a:gd name="T36" fmla="*/ 107 w 122"/>
                  <a:gd name="T37" fmla="*/ 8 h 91"/>
                  <a:gd name="T38" fmla="*/ 114 w 122"/>
                  <a:gd name="T39" fmla="*/ 11 h 91"/>
                  <a:gd name="T40" fmla="*/ 122 w 122"/>
                  <a:gd name="T41" fmla="*/ 15 h 91"/>
                  <a:gd name="T42" fmla="*/ 118 w 122"/>
                  <a:gd name="T43" fmla="*/ 8 h 91"/>
                  <a:gd name="T44" fmla="*/ 111 w 122"/>
                  <a:gd name="T45" fmla="*/ 3 h 91"/>
                  <a:gd name="T46" fmla="*/ 101 w 122"/>
                  <a:gd name="T47" fmla="*/ 0 h 91"/>
                  <a:gd name="T48" fmla="*/ 91 w 122"/>
                  <a:gd name="T49" fmla="*/ 1 h 91"/>
                  <a:gd name="T50" fmla="*/ 84 w 122"/>
                  <a:gd name="T51" fmla="*/ 3 h 91"/>
                  <a:gd name="T52" fmla="*/ 77 w 122"/>
                  <a:gd name="T53" fmla="*/ 6 h 91"/>
                  <a:gd name="T54" fmla="*/ 69 w 122"/>
                  <a:gd name="T55" fmla="*/ 9 h 91"/>
                  <a:gd name="T56" fmla="*/ 63 w 122"/>
                  <a:gd name="T57" fmla="*/ 13 h 91"/>
                  <a:gd name="T58" fmla="*/ 57 w 122"/>
                  <a:gd name="T59" fmla="*/ 17 h 91"/>
                  <a:gd name="T60" fmla="*/ 51 w 122"/>
                  <a:gd name="T61" fmla="*/ 21 h 91"/>
                  <a:gd name="T62" fmla="*/ 45 w 122"/>
                  <a:gd name="T63" fmla="*/ 27 h 91"/>
                  <a:gd name="T64" fmla="*/ 39 w 122"/>
                  <a:gd name="T65" fmla="*/ 31 h 91"/>
                  <a:gd name="T66" fmla="*/ 32 w 122"/>
                  <a:gd name="T67" fmla="*/ 37 h 91"/>
                  <a:gd name="T68" fmla="*/ 25 w 122"/>
                  <a:gd name="T69" fmla="*/ 44 h 91"/>
                  <a:gd name="T70" fmla="*/ 21 w 122"/>
                  <a:gd name="T71" fmla="*/ 51 h 91"/>
                  <a:gd name="T72" fmla="*/ 16 w 122"/>
                  <a:gd name="T73" fmla="*/ 59 h 91"/>
                  <a:gd name="T74" fmla="*/ 12 w 122"/>
                  <a:gd name="T75" fmla="*/ 68 h 91"/>
                  <a:gd name="T76" fmla="*/ 8 w 122"/>
                  <a:gd name="T77" fmla="*/ 76 h 91"/>
                  <a:gd name="T78" fmla="*/ 5 w 122"/>
                  <a:gd name="T79" fmla="*/ 83 h 91"/>
                  <a:gd name="T80" fmla="*/ 0 w 122"/>
                  <a:gd name="T81" fmla="*/ 91 h 91"/>
                  <a:gd name="T82" fmla="*/ 0 w 122"/>
                  <a:gd name="T83" fmla="*/ 91 h 91"/>
                  <a:gd name="T84" fmla="*/ 0 w 122"/>
                  <a:gd name="T85" fmla="*/ 91 h 91"/>
                  <a:gd name="T86" fmla="*/ 0 w 122"/>
                  <a:gd name="T87" fmla="*/ 91 h 91"/>
                  <a:gd name="T88" fmla="*/ 1 w 122"/>
                  <a:gd name="T89" fmla="*/ 91 h 91"/>
                  <a:gd name="T90" fmla="*/ 1 w 122"/>
                  <a:gd name="T91" fmla="*/ 91 h 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2"/>
                  <a:gd name="T139" fmla="*/ 0 h 91"/>
                  <a:gd name="T140" fmla="*/ 122 w 122"/>
                  <a:gd name="T141" fmla="*/ 91 h 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2" h="91">
                    <a:moveTo>
                      <a:pt x="1" y="91"/>
                    </a:moveTo>
                    <a:lnTo>
                      <a:pt x="12" y="86"/>
                    </a:lnTo>
                    <a:lnTo>
                      <a:pt x="23" y="80"/>
                    </a:lnTo>
                    <a:lnTo>
                      <a:pt x="34" y="75"/>
                    </a:lnTo>
                    <a:lnTo>
                      <a:pt x="45" y="70"/>
                    </a:lnTo>
                    <a:lnTo>
                      <a:pt x="57" y="65"/>
                    </a:lnTo>
                    <a:lnTo>
                      <a:pt x="69" y="60"/>
                    </a:lnTo>
                    <a:lnTo>
                      <a:pt x="81" y="56"/>
                    </a:lnTo>
                    <a:lnTo>
                      <a:pt x="94" y="54"/>
                    </a:lnTo>
                    <a:lnTo>
                      <a:pt x="106" y="50"/>
                    </a:lnTo>
                    <a:lnTo>
                      <a:pt x="116" y="42"/>
                    </a:lnTo>
                    <a:lnTo>
                      <a:pt x="120" y="32"/>
                    </a:lnTo>
                    <a:lnTo>
                      <a:pt x="122" y="21"/>
                    </a:lnTo>
                    <a:lnTo>
                      <a:pt x="120" y="11"/>
                    </a:lnTo>
                    <a:lnTo>
                      <a:pt x="114" y="4"/>
                    </a:lnTo>
                    <a:lnTo>
                      <a:pt x="105" y="0"/>
                    </a:lnTo>
                    <a:lnTo>
                      <a:pt x="91" y="1"/>
                    </a:lnTo>
                    <a:lnTo>
                      <a:pt x="100" y="4"/>
                    </a:lnTo>
                    <a:lnTo>
                      <a:pt x="107" y="8"/>
                    </a:lnTo>
                    <a:lnTo>
                      <a:pt x="114" y="11"/>
                    </a:lnTo>
                    <a:lnTo>
                      <a:pt x="122" y="15"/>
                    </a:lnTo>
                    <a:lnTo>
                      <a:pt x="118" y="8"/>
                    </a:lnTo>
                    <a:lnTo>
                      <a:pt x="111" y="3"/>
                    </a:lnTo>
                    <a:lnTo>
                      <a:pt x="101" y="0"/>
                    </a:lnTo>
                    <a:lnTo>
                      <a:pt x="91" y="1"/>
                    </a:lnTo>
                    <a:lnTo>
                      <a:pt x="84" y="3"/>
                    </a:lnTo>
                    <a:lnTo>
                      <a:pt x="77" y="6"/>
                    </a:lnTo>
                    <a:lnTo>
                      <a:pt x="69" y="9"/>
                    </a:lnTo>
                    <a:lnTo>
                      <a:pt x="63" y="13"/>
                    </a:lnTo>
                    <a:lnTo>
                      <a:pt x="57" y="17"/>
                    </a:lnTo>
                    <a:lnTo>
                      <a:pt x="51" y="21"/>
                    </a:lnTo>
                    <a:lnTo>
                      <a:pt x="45" y="27"/>
                    </a:lnTo>
                    <a:lnTo>
                      <a:pt x="39" y="31"/>
                    </a:lnTo>
                    <a:lnTo>
                      <a:pt x="32" y="37"/>
                    </a:lnTo>
                    <a:lnTo>
                      <a:pt x="25" y="44"/>
                    </a:lnTo>
                    <a:lnTo>
                      <a:pt x="21" y="51"/>
                    </a:lnTo>
                    <a:lnTo>
                      <a:pt x="16" y="59"/>
                    </a:lnTo>
                    <a:lnTo>
                      <a:pt x="12" y="68"/>
                    </a:lnTo>
                    <a:lnTo>
                      <a:pt x="8" y="76"/>
                    </a:lnTo>
                    <a:lnTo>
                      <a:pt x="5" y="83"/>
                    </a:lnTo>
                    <a:lnTo>
                      <a:pt x="0" y="91"/>
                    </a:lnTo>
                    <a:lnTo>
                      <a:pt x="1" y="91"/>
                    </a:lnTo>
                    <a:close/>
                  </a:path>
                </a:pathLst>
              </a:custGeom>
              <a:solidFill>
                <a:srgbClr val="000000"/>
              </a:solidFill>
              <a:ln w="9525">
                <a:noFill/>
                <a:round/>
                <a:headEnd/>
                <a:tailEnd/>
              </a:ln>
            </p:spPr>
            <p:txBody>
              <a:bodyPr/>
              <a:lstStyle/>
              <a:p>
                <a:endParaRPr lang="en-US">
                  <a:solidFill>
                    <a:srgbClr val="000000"/>
                  </a:solidFill>
                </a:endParaRPr>
              </a:p>
            </p:txBody>
          </p:sp>
          <p:sp>
            <p:nvSpPr>
              <p:cNvPr id="25696" name="Freeform 375"/>
              <p:cNvSpPr>
                <a:spLocks/>
              </p:cNvSpPr>
              <p:nvPr/>
            </p:nvSpPr>
            <p:spPr bwMode="auto">
              <a:xfrm>
                <a:off x="9072" y="6792"/>
                <a:ext cx="128" cy="59"/>
              </a:xfrm>
              <a:custGeom>
                <a:avLst/>
                <a:gdLst>
                  <a:gd name="T0" fmla="*/ 2 w 128"/>
                  <a:gd name="T1" fmla="*/ 59 h 59"/>
                  <a:gd name="T2" fmla="*/ 13 w 128"/>
                  <a:gd name="T3" fmla="*/ 58 h 59"/>
                  <a:gd name="T4" fmla="*/ 24 w 128"/>
                  <a:gd name="T5" fmla="*/ 57 h 59"/>
                  <a:gd name="T6" fmla="*/ 34 w 128"/>
                  <a:gd name="T7" fmla="*/ 56 h 59"/>
                  <a:gd name="T8" fmla="*/ 44 w 128"/>
                  <a:gd name="T9" fmla="*/ 55 h 59"/>
                  <a:gd name="T10" fmla="*/ 55 w 128"/>
                  <a:gd name="T11" fmla="*/ 54 h 59"/>
                  <a:gd name="T12" fmla="*/ 66 w 128"/>
                  <a:gd name="T13" fmla="*/ 53 h 59"/>
                  <a:gd name="T14" fmla="*/ 76 w 128"/>
                  <a:gd name="T15" fmla="*/ 53 h 59"/>
                  <a:gd name="T16" fmla="*/ 87 w 128"/>
                  <a:gd name="T17" fmla="*/ 53 h 59"/>
                  <a:gd name="T18" fmla="*/ 93 w 128"/>
                  <a:gd name="T19" fmla="*/ 53 h 59"/>
                  <a:gd name="T20" fmla="*/ 98 w 128"/>
                  <a:gd name="T21" fmla="*/ 52 h 59"/>
                  <a:gd name="T22" fmla="*/ 104 w 128"/>
                  <a:gd name="T23" fmla="*/ 50 h 59"/>
                  <a:gd name="T24" fmla="*/ 109 w 128"/>
                  <a:gd name="T25" fmla="*/ 48 h 59"/>
                  <a:gd name="T26" fmla="*/ 112 w 128"/>
                  <a:gd name="T27" fmla="*/ 46 h 59"/>
                  <a:gd name="T28" fmla="*/ 117 w 128"/>
                  <a:gd name="T29" fmla="*/ 41 h 59"/>
                  <a:gd name="T30" fmla="*/ 121 w 128"/>
                  <a:gd name="T31" fmla="*/ 38 h 59"/>
                  <a:gd name="T32" fmla="*/ 123 w 128"/>
                  <a:gd name="T33" fmla="*/ 34 h 59"/>
                  <a:gd name="T34" fmla="*/ 125 w 128"/>
                  <a:gd name="T35" fmla="*/ 33 h 59"/>
                  <a:gd name="T36" fmla="*/ 125 w 128"/>
                  <a:gd name="T37" fmla="*/ 32 h 59"/>
                  <a:gd name="T38" fmla="*/ 125 w 128"/>
                  <a:gd name="T39" fmla="*/ 32 h 59"/>
                  <a:gd name="T40" fmla="*/ 126 w 128"/>
                  <a:gd name="T41" fmla="*/ 31 h 59"/>
                  <a:gd name="T42" fmla="*/ 128 w 128"/>
                  <a:gd name="T43" fmla="*/ 25 h 59"/>
                  <a:gd name="T44" fmla="*/ 128 w 128"/>
                  <a:gd name="T45" fmla="*/ 19 h 59"/>
                  <a:gd name="T46" fmla="*/ 126 w 128"/>
                  <a:gd name="T47" fmla="*/ 13 h 59"/>
                  <a:gd name="T48" fmla="*/ 121 w 128"/>
                  <a:gd name="T49" fmla="*/ 7 h 59"/>
                  <a:gd name="T50" fmla="*/ 120 w 128"/>
                  <a:gd name="T51" fmla="*/ 7 h 59"/>
                  <a:gd name="T52" fmla="*/ 120 w 128"/>
                  <a:gd name="T53" fmla="*/ 6 h 59"/>
                  <a:gd name="T54" fmla="*/ 119 w 128"/>
                  <a:gd name="T55" fmla="*/ 6 h 59"/>
                  <a:gd name="T56" fmla="*/ 117 w 128"/>
                  <a:gd name="T57" fmla="*/ 5 h 59"/>
                  <a:gd name="T58" fmla="*/ 110 w 128"/>
                  <a:gd name="T59" fmla="*/ 1 h 59"/>
                  <a:gd name="T60" fmla="*/ 101 w 128"/>
                  <a:gd name="T61" fmla="*/ 0 h 59"/>
                  <a:gd name="T62" fmla="*/ 93 w 128"/>
                  <a:gd name="T63" fmla="*/ 1 h 59"/>
                  <a:gd name="T64" fmla="*/ 86 w 128"/>
                  <a:gd name="T65" fmla="*/ 4 h 59"/>
                  <a:gd name="T66" fmla="*/ 81 w 128"/>
                  <a:gd name="T67" fmla="*/ 6 h 59"/>
                  <a:gd name="T68" fmla="*/ 75 w 128"/>
                  <a:gd name="T69" fmla="*/ 9 h 59"/>
                  <a:gd name="T70" fmla="*/ 70 w 128"/>
                  <a:gd name="T71" fmla="*/ 11 h 59"/>
                  <a:gd name="T72" fmla="*/ 65 w 128"/>
                  <a:gd name="T73" fmla="*/ 14 h 59"/>
                  <a:gd name="T74" fmla="*/ 59 w 128"/>
                  <a:gd name="T75" fmla="*/ 16 h 59"/>
                  <a:gd name="T76" fmla="*/ 54 w 128"/>
                  <a:gd name="T77" fmla="*/ 19 h 59"/>
                  <a:gd name="T78" fmla="*/ 49 w 128"/>
                  <a:gd name="T79" fmla="*/ 22 h 59"/>
                  <a:gd name="T80" fmla="*/ 44 w 128"/>
                  <a:gd name="T81" fmla="*/ 25 h 59"/>
                  <a:gd name="T82" fmla="*/ 39 w 128"/>
                  <a:gd name="T83" fmla="*/ 28 h 59"/>
                  <a:gd name="T84" fmla="*/ 33 w 128"/>
                  <a:gd name="T85" fmla="*/ 32 h 59"/>
                  <a:gd name="T86" fmla="*/ 28 w 128"/>
                  <a:gd name="T87" fmla="*/ 36 h 59"/>
                  <a:gd name="T88" fmla="*/ 24 w 128"/>
                  <a:gd name="T89" fmla="*/ 40 h 59"/>
                  <a:gd name="T90" fmla="*/ 17 w 128"/>
                  <a:gd name="T91" fmla="*/ 43 h 59"/>
                  <a:gd name="T92" fmla="*/ 13 w 128"/>
                  <a:gd name="T93" fmla="*/ 48 h 59"/>
                  <a:gd name="T94" fmla="*/ 6 w 128"/>
                  <a:gd name="T95" fmla="*/ 52 h 59"/>
                  <a:gd name="T96" fmla="*/ 2 w 128"/>
                  <a:gd name="T97" fmla="*/ 56 h 59"/>
                  <a:gd name="T98" fmla="*/ 0 w 128"/>
                  <a:gd name="T99" fmla="*/ 57 h 59"/>
                  <a:gd name="T100" fmla="*/ 0 w 128"/>
                  <a:gd name="T101" fmla="*/ 58 h 59"/>
                  <a:gd name="T102" fmla="*/ 0 w 128"/>
                  <a:gd name="T103" fmla="*/ 59 h 59"/>
                  <a:gd name="T104" fmla="*/ 2 w 128"/>
                  <a:gd name="T105" fmla="*/ 59 h 59"/>
                  <a:gd name="T106" fmla="*/ 2 w 128"/>
                  <a:gd name="T107" fmla="*/ 59 h 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8"/>
                  <a:gd name="T163" fmla="*/ 0 h 59"/>
                  <a:gd name="T164" fmla="*/ 128 w 128"/>
                  <a:gd name="T165" fmla="*/ 59 h 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8" h="59">
                    <a:moveTo>
                      <a:pt x="2" y="59"/>
                    </a:moveTo>
                    <a:lnTo>
                      <a:pt x="13" y="58"/>
                    </a:lnTo>
                    <a:lnTo>
                      <a:pt x="24" y="57"/>
                    </a:lnTo>
                    <a:lnTo>
                      <a:pt x="34" y="56"/>
                    </a:lnTo>
                    <a:lnTo>
                      <a:pt x="44" y="55"/>
                    </a:lnTo>
                    <a:lnTo>
                      <a:pt x="55" y="54"/>
                    </a:lnTo>
                    <a:lnTo>
                      <a:pt x="66" y="53"/>
                    </a:lnTo>
                    <a:lnTo>
                      <a:pt x="76" y="53"/>
                    </a:lnTo>
                    <a:lnTo>
                      <a:pt x="87" y="53"/>
                    </a:lnTo>
                    <a:lnTo>
                      <a:pt x="93" y="53"/>
                    </a:lnTo>
                    <a:lnTo>
                      <a:pt x="98" y="52"/>
                    </a:lnTo>
                    <a:lnTo>
                      <a:pt x="104" y="50"/>
                    </a:lnTo>
                    <a:lnTo>
                      <a:pt x="109" y="48"/>
                    </a:lnTo>
                    <a:lnTo>
                      <a:pt x="112" y="46"/>
                    </a:lnTo>
                    <a:lnTo>
                      <a:pt x="117" y="41"/>
                    </a:lnTo>
                    <a:lnTo>
                      <a:pt x="121" y="38"/>
                    </a:lnTo>
                    <a:lnTo>
                      <a:pt x="123" y="34"/>
                    </a:lnTo>
                    <a:lnTo>
                      <a:pt x="125" y="33"/>
                    </a:lnTo>
                    <a:lnTo>
                      <a:pt x="125" y="32"/>
                    </a:lnTo>
                    <a:lnTo>
                      <a:pt x="126" y="31"/>
                    </a:lnTo>
                    <a:lnTo>
                      <a:pt x="128" y="25"/>
                    </a:lnTo>
                    <a:lnTo>
                      <a:pt x="128" y="19"/>
                    </a:lnTo>
                    <a:lnTo>
                      <a:pt x="126" y="13"/>
                    </a:lnTo>
                    <a:lnTo>
                      <a:pt x="121" y="7"/>
                    </a:lnTo>
                    <a:lnTo>
                      <a:pt x="120" y="7"/>
                    </a:lnTo>
                    <a:lnTo>
                      <a:pt x="120" y="6"/>
                    </a:lnTo>
                    <a:lnTo>
                      <a:pt x="119" y="6"/>
                    </a:lnTo>
                    <a:lnTo>
                      <a:pt x="117" y="5"/>
                    </a:lnTo>
                    <a:lnTo>
                      <a:pt x="110" y="1"/>
                    </a:lnTo>
                    <a:lnTo>
                      <a:pt x="101" y="0"/>
                    </a:lnTo>
                    <a:lnTo>
                      <a:pt x="93" y="1"/>
                    </a:lnTo>
                    <a:lnTo>
                      <a:pt x="86" y="4"/>
                    </a:lnTo>
                    <a:lnTo>
                      <a:pt x="81" y="6"/>
                    </a:lnTo>
                    <a:lnTo>
                      <a:pt x="75" y="9"/>
                    </a:lnTo>
                    <a:lnTo>
                      <a:pt x="70" y="11"/>
                    </a:lnTo>
                    <a:lnTo>
                      <a:pt x="65" y="14"/>
                    </a:lnTo>
                    <a:lnTo>
                      <a:pt x="59" y="16"/>
                    </a:lnTo>
                    <a:lnTo>
                      <a:pt x="54" y="19"/>
                    </a:lnTo>
                    <a:lnTo>
                      <a:pt x="49" y="22"/>
                    </a:lnTo>
                    <a:lnTo>
                      <a:pt x="44" y="25"/>
                    </a:lnTo>
                    <a:lnTo>
                      <a:pt x="39" y="28"/>
                    </a:lnTo>
                    <a:lnTo>
                      <a:pt x="33" y="32"/>
                    </a:lnTo>
                    <a:lnTo>
                      <a:pt x="28" y="36"/>
                    </a:lnTo>
                    <a:lnTo>
                      <a:pt x="24" y="40"/>
                    </a:lnTo>
                    <a:lnTo>
                      <a:pt x="17" y="43"/>
                    </a:lnTo>
                    <a:lnTo>
                      <a:pt x="13" y="48"/>
                    </a:lnTo>
                    <a:lnTo>
                      <a:pt x="6" y="52"/>
                    </a:lnTo>
                    <a:lnTo>
                      <a:pt x="2" y="56"/>
                    </a:lnTo>
                    <a:lnTo>
                      <a:pt x="0" y="57"/>
                    </a:lnTo>
                    <a:lnTo>
                      <a:pt x="0" y="58"/>
                    </a:lnTo>
                    <a:lnTo>
                      <a:pt x="0" y="59"/>
                    </a:lnTo>
                    <a:lnTo>
                      <a:pt x="2" y="59"/>
                    </a:lnTo>
                    <a:close/>
                  </a:path>
                </a:pathLst>
              </a:custGeom>
              <a:solidFill>
                <a:srgbClr val="000000"/>
              </a:solidFill>
              <a:ln w="9525">
                <a:noFill/>
                <a:round/>
                <a:headEnd/>
                <a:tailEnd/>
              </a:ln>
            </p:spPr>
            <p:txBody>
              <a:bodyPr/>
              <a:lstStyle/>
              <a:p>
                <a:endParaRPr lang="en-US">
                  <a:solidFill>
                    <a:srgbClr val="000000"/>
                  </a:solidFill>
                </a:endParaRPr>
              </a:p>
            </p:txBody>
          </p:sp>
          <p:sp>
            <p:nvSpPr>
              <p:cNvPr id="25697" name="Freeform 376"/>
              <p:cNvSpPr>
                <a:spLocks/>
              </p:cNvSpPr>
              <p:nvPr/>
            </p:nvSpPr>
            <p:spPr bwMode="auto">
              <a:xfrm>
                <a:off x="9142" y="6869"/>
                <a:ext cx="148" cy="55"/>
              </a:xfrm>
              <a:custGeom>
                <a:avLst/>
                <a:gdLst>
                  <a:gd name="T0" fmla="*/ 0 w 148"/>
                  <a:gd name="T1" fmla="*/ 54 h 55"/>
                  <a:gd name="T2" fmla="*/ 13 w 148"/>
                  <a:gd name="T3" fmla="*/ 53 h 55"/>
                  <a:gd name="T4" fmla="*/ 25 w 148"/>
                  <a:gd name="T5" fmla="*/ 52 h 55"/>
                  <a:gd name="T6" fmla="*/ 39 w 148"/>
                  <a:gd name="T7" fmla="*/ 52 h 55"/>
                  <a:gd name="T8" fmla="*/ 52 w 148"/>
                  <a:gd name="T9" fmla="*/ 52 h 55"/>
                  <a:gd name="T10" fmla="*/ 66 w 148"/>
                  <a:gd name="T11" fmla="*/ 53 h 55"/>
                  <a:gd name="T12" fmla="*/ 79 w 148"/>
                  <a:gd name="T13" fmla="*/ 53 h 55"/>
                  <a:gd name="T14" fmla="*/ 91 w 148"/>
                  <a:gd name="T15" fmla="*/ 54 h 55"/>
                  <a:gd name="T16" fmla="*/ 105 w 148"/>
                  <a:gd name="T17" fmla="*/ 55 h 55"/>
                  <a:gd name="T18" fmla="*/ 113 w 148"/>
                  <a:gd name="T19" fmla="*/ 55 h 55"/>
                  <a:gd name="T20" fmla="*/ 120 w 148"/>
                  <a:gd name="T21" fmla="*/ 54 h 55"/>
                  <a:gd name="T22" fmla="*/ 128 w 148"/>
                  <a:gd name="T23" fmla="*/ 51 h 55"/>
                  <a:gd name="T24" fmla="*/ 134 w 148"/>
                  <a:gd name="T25" fmla="*/ 46 h 55"/>
                  <a:gd name="T26" fmla="*/ 139 w 148"/>
                  <a:gd name="T27" fmla="*/ 42 h 55"/>
                  <a:gd name="T28" fmla="*/ 143 w 148"/>
                  <a:gd name="T29" fmla="*/ 37 h 55"/>
                  <a:gd name="T30" fmla="*/ 147 w 148"/>
                  <a:gd name="T31" fmla="*/ 31 h 55"/>
                  <a:gd name="T32" fmla="*/ 148 w 148"/>
                  <a:gd name="T33" fmla="*/ 24 h 55"/>
                  <a:gd name="T34" fmla="*/ 148 w 148"/>
                  <a:gd name="T35" fmla="*/ 18 h 55"/>
                  <a:gd name="T36" fmla="*/ 146 w 148"/>
                  <a:gd name="T37" fmla="*/ 13 h 55"/>
                  <a:gd name="T38" fmla="*/ 142 w 148"/>
                  <a:gd name="T39" fmla="*/ 7 h 55"/>
                  <a:gd name="T40" fmla="*/ 136 w 148"/>
                  <a:gd name="T41" fmla="*/ 3 h 55"/>
                  <a:gd name="T42" fmla="*/ 130 w 148"/>
                  <a:gd name="T43" fmla="*/ 1 h 55"/>
                  <a:gd name="T44" fmla="*/ 124 w 148"/>
                  <a:gd name="T45" fmla="*/ 0 h 55"/>
                  <a:gd name="T46" fmla="*/ 117 w 148"/>
                  <a:gd name="T47" fmla="*/ 0 h 55"/>
                  <a:gd name="T48" fmla="*/ 109 w 148"/>
                  <a:gd name="T49" fmla="*/ 1 h 55"/>
                  <a:gd name="T50" fmla="*/ 95 w 148"/>
                  <a:gd name="T51" fmla="*/ 6 h 55"/>
                  <a:gd name="T52" fmla="*/ 80 w 148"/>
                  <a:gd name="T53" fmla="*/ 12 h 55"/>
                  <a:gd name="T54" fmla="*/ 66 w 148"/>
                  <a:gd name="T55" fmla="*/ 17 h 55"/>
                  <a:gd name="T56" fmla="*/ 52 w 148"/>
                  <a:gd name="T57" fmla="*/ 23 h 55"/>
                  <a:gd name="T58" fmla="*/ 39 w 148"/>
                  <a:gd name="T59" fmla="*/ 29 h 55"/>
                  <a:gd name="T60" fmla="*/ 27 w 148"/>
                  <a:gd name="T61" fmla="*/ 36 h 55"/>
                  <a:gd name="T62" fmla="*/ 13 w 148"/>
                  <a:gd name="T63" fmla="*/ 43 h 55"/>
                  <a:gd name="T64" fmla="*/ 1 w 148"/>
                  <a:gd name="T65" fmla="*/ 52 h 55"/>
                  <a:gd name="T66" fmla="*/ 0 w 148"/>
                  <a:gd name="T67" fmla="*/ 53 h 55"/>
                  <a:gd name="T68" fmla="*/ 0 w 148"/>
                  <a:gd name="T69" fmla="*/ 53 h 55"/>
                  <a:gd name="T70" fmla="*/ 0 w 148"/>
                  <a:gd name="T71" fmla="*/ 54 h 55"/>
                  <a:gd name="T72" fmla="*/ 0 w 148"/>
                  <a:gd name="T73" fmla="*/ 54 h 55"/>
                  <a:gd name="T74" fmla="*/ 0 w 148"/>
                  <a:gd name="T75" fmla="*/ 54 h 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8"/>
                  <a:gd name="T115" fmla="*/ 0 h 55"/>
                  <a:gd name="T116" fmla="*/ 148 w 148"/>
                  <a:gd name="T117" fmla="*/ 55 h 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8" h="55">
                    <a:moveTo>
                      <a:pt x="0" y="54"/>
                    </a:moveTo>
                    <a:lnTo>
                      <a:pt x="13" y="53"/>
                    </a:lnTo>
                    <a:lnTo>
                      <a:pt x="25" y="52"/>
                    </a:lnTo>
                    <a:lnTo>
                      <a:pt x="39" y="52"/>
                    </a:lnTo>
                    <a:lnTo>
                      <a:pt x="52" y="52"/>
                    </a:lnTo>
                    <a:lnTo>
                      <a:pt x="66" y="53"/>
                    </a:lnTo>
                    <a:lnTo>
                      <a:pt x="79" y="53"/>
                    </a:lnTo>
                    <a:lnTo>
                      <a:pt x="91" y="54"/>
                    </a:lnTo>
                    <a:lnTo>
                      <a:pt x="105" y="55"/>
                    </a:lnTo>
                    <a:lnTo>
                      <a:pt x="113" y="55"/>
                    </a:lnTo>
                    <a:lnTo>
                      <a:pt x="120" y="54"/>
                    </a:lnTo>
                    <a:lnTo>
                      <a:pt x="128" y="51"/>
                    </a:lnTo>
                    <a:lnTo>
                      <a:pt x="134" y="46"/>
                    </a:lnTo>
                    <a:lnTo>
                      <a:pt x="139" y="42"/>
                    </a:lnTo>
                    <a:lnTo>
                      <a:pt x="143" y="37"/>
                    </a:lnTo>
                    <a:lnTo>
                      <a:pt x="147" y="31"/>
                    </a:lnTo>
                    <a:lnTo>
                      <a:pt x="148" y="24"/>
                    </a:lnTo>
                    <a:lnTo>
                      <a:pt x="148" y="18"/>
                    </a:lnTo>
                    <a:lnTo>
                      <a:pt x="146" y="13"/>
                    </a:lnTo>
                    <a:lnTo>
                      <a:pt x="142" y="7"/>
                    </a:lnTo>
                    <a:lnTo>
                      <a:pt x="136" y="3"/>
                    </a:lnTo>
                    <a:lnTo>
                      <a:pt x="130" y="1"/>
                    </a:lnTo>
                    <a:lnTo>
                      <a:pt x="124" y="0"/>
                    </a:lnTo>
                    <a:lnTo>
                      <a:pt x="117" y="0"/>
                    </a:lnTo>
                    <a:lnTo>
                      <a:pt x="109" y="1"/>
                    </a:lnTo>
                    <a:lnTo>
                      <a:pt x="95" y="6"/>
                    </a:lnTo>
                    <a:lnTo>
                      <a:pt x="80" y="12"/>
                    </a:lnTo>
                    <a:lnTo>
                      <a:pt x="66" y="17"/>
                    </a:lnTo>
                    <a:lnTo>
                      <a:pt x="52" y="23"/>
                    </a:lnTo>
                    <a:lnTo>
                      <a:pt x="39" y="29"/>
                    </a:lnTo>
                    <a:lnTo>
                      <a:pt x="27" y="36"/>
                    </a:lnTo>
                    <a:lnTo>
                      <a:pt x="13" y="43"/>
                    </a:lnTo>
                    <a:lnTo>
                      <a:pt x="1" y="52"/>
                    </a:lnTo>
                    <a:lnTo>
                      <a:pt x="0" y="53"/>
                    </a:lnTo>
                    <a:lnTo>
                      <a:pt x="0" y="54"/>
                    </a:lnTo>
                    <a:close/>
                  </a:path>
                </a:pathLst>
              </a:custGeom>
              <a:solidFill>
                <a:srgbClr val="000000"/>
              </a:solidFill>
              <a:ln w="9525">
                <a:noFill/>
                <a:round/>
                <a:headEnd/>
                <a:tailEnd/>
              </a:ln>
            </p:spPr>
            <p:txBody>
              <a:bodyPr/>
              <a:lstStyle/>
              <a:p>
                <a:endParaRPr lang="en-US">
                  <a:solidFill>
                    <a:srgbClr val="000000"/>
                  </a:solidFill>
                </a:endParaRPr>
              </a:p>
            </p:txBody>
          </p:sp>
          <p:sp>
            <p:nvSpPr>
              <p:cNvPr id="25698" name="Freeform 377"/>
              <p:cNvSpPr>
                <a:spLocks/>
              </p:cNvSpPr>
              <p:nvPr/>
            </p:nvSpPr>
            <p:spPr bwMode="auto">
              <a:xfrm>
                <a:off x="9233" y="6980"/>
                <a:ext cx="134" cy="48"/>
              </a:xfrm>
              <a:custGeom>
                <a:avLst/>
                <a:gdLst>
                  <a:gd name="T0" fmla="*/ 4 w 134"/>
                  <a:gd name="T1" fmla="*/ 31 h 48"/>
                  <a:gd name="T2" fmla="*/ 10 w 134"/>
                  <a:gd name="T3" fmla="*/ 32 h 48"/>
                  <a:gd name="T4" fmla="*/ 17 w 134"/>
                  <a:gd name="T5" fmla="*/ 34 h 48"/>
                  <a:gd name="T6" fmla="*/ 23 w 134"/>
                  <a:gd name="T7" fmla="*/ 35 h 48"/>
                  <a:gd name="T8" fmla="*/ 29 w 134"/>
                  <a:gd name="T9" fmla="*/ 37 h 48"/>
                  <a:gd name="T10" fmla="*/ 35 w 134"/>
                  <a:gd name="T11" fmla="*/ 38 h 48"/>
                  <a:gd name="T12" fmla="*/ 43 w 134"/>
                  <a:gd name="T13" fmla="*/ 40 h 48"/>
                  <a:gd name="T14" fmla="*/ 49 w 134"/>
                  <a:gd name="T15" fmla="*/ 41 h 48"/>
                  <a:gd name="T16" fmla="*/ 55 w 134"/>
                  <a:gd name="T17" fmla="*/ 43 h 48"/>
                  <a:gd name="T18" fmla="*/ 65 w 134"/>
                  <a:gd name="T19" fmla="*/ 45 h 48"/>
                  <a:gd name="T20" fmla="*/ 74 w 134"/>
                  <a:gd name="T21" fmla="*/ 47 h 48"/>
                  <a:gd name="T22" fmla="*/ 83 w 134"/>
                  <a:gd name="T23" fmla="*/ 48 h 48"/>
                  <a:gd name="T24" fmla="*/ 93 w 134"/>
                  <a:gd name="T25" fmla="*/ 48 h 48"/>
                  <a:gd name="T26" fmla="*/ 101 w 134"/>
                  <a:gd name="T27" fmla="*/ 47 h 48"/>
                  <a:gd name="T28" fmla="*/ 110 w 134"/>
                  <a:gd name="T29" fmla="*/ 45 h 48"/>
                  <a:gd name="T30" fmla="*/ 118 w 134"/>
                  <a:gd name="T31" fmla="*/ 42 h 48"/>
                  <a:gd name="T32" fmla="*/ 126 w 134"/>
                  <a:gd name="T33" fmla="*/ 36 h 48"/>
                  <a:gd name="T34" fmla="*/ 130 w 134"/>
                  <a:gd name="T35" fmla="*/ 31 h 48"/>
                  <a:gd name="T36" fmla="*/ 134 w 134"/>
                  <a:gd name="T37" fmla="*/ 24 h 48"/>
                  <a:gd name="T38" fmla="*/ 134 w 134"/>
                  <a:gd name="T39" fmla="*/ 16 h 48"/>
                  <a:gd name="T40" fmla="*/ 132 w 134"/>
                  <a:gd name="T41" fmla="*/ 10 h 48"/>
                  <a:gd name="T42" fmla="*/ 126 w 134"/>
                  <a:gd name="T43" fmla="*/ 6 h 48"/>
                  <a:gd name="T44" fmla="*/ 118 w 134"/>
                  <a:gd name="T45" fmla="*/ 3 h 48"/>
                  <a:gd name="T46" fmla="*/ 112 w 134"/>
                  <a:gd name="T47" fmla="*/ 1 h 48"/>
                  <a:gd name="T48" fmla="*/ 105 w 134"/>
                  <a:gd name="T49" fmla="*/ 0 h 48"/>
                  <a:gd name="T50" fmla="*/ 98 w 134"/>
                  <a:gd name="T51" fmla="*/ 0 h 48"/>
                  <a:gd name="T52" fmla="*/ 90 w 134"/>
                  <a:gd name="T53" fmla="*/ 1 h 48"/>
                  <a:gd name="T54" fmla="*/ 83 w 134"/>
                  <a:gd name="T55" fmla="*/ 3 h 48"/>
                  <a:gd name="T56" fmla="*/ 76 w 134"/>
                  <a:gd name="T57" fmla="*/ 4 h 48"/>
                  <a:gd name="T58" fmla="*/ 67 w 134"/>
                  <a:gd name="T59" fmla="*/ 6 h 48"/>
                  <a:gd name="T60" fmla="*/ 60 w 134"/>
                  <a:gd name="T61" fmla="*/ 8 h 48"/>
                  <a:gd name="T62" fmla="*/ 51 w 134"/>
                  <a:gd name="T63" fmla="*/ 10 h 48"/>
                  <a:gd name="T64" fmla="*/ 43 w 134"/>
                  <a:gd name="T65" fmla="*/ 11 h 48"/>
                  <a:gd name="T66" fmla="*/ 34 w 134"/>
                  <a:gd name="T67" fmla="*/ 13 h 48"/>
                  <a:gd name="T68" fmla="*/ 27 w 134"/>
                  <a:gd name="T69" fmla="*/ 15 h 48"/>
                  <a:gd name="T70" fmla="*/ 18 w 134"/>
                  <a:gd name="T71" fmla="*/ 16 h 48"/>
                  <a:gd name="T72" fmla="*/ 10 w 134"/>
                  <a:gd name="T73" fmla="*/ 18 h 48"/>
                  <a:gd name="T74" fmla="*/ 6 w 134"/>
                  <a:gd name="T75" fmla="*/ 20 h 48"/>
                  <a:gd name="T76" fmla="*/ 1 w 134"/>
                  <a:gd name="T77" fmla="*/ 24 h 48"/>
                  <a:gd name="T78" fmla="*/ 0 w 134"/>
                  <a:gd name="T79" fmla="*/ 28 h 48"/>
                  <a:gd name="T80" fmla="*/ 4 w 134"/>
                  <a:gd name="T81" fmla="*/ 31 h 48"/>
                  <a:gd name="T82" fmla="*/ 4 w 134"/>
                  <a:gd name="T83" fmla="*/ 31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4"/>
                  <a:gd name="T127" fmla="*/ 0 h 48"/>
                  <a:gd name="T128" fmla="*/ 134 w 134"/>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4" h="48">
                    <a:moveTo>
                      <a:pt x="4" y="31"/>
                    </a:moveTo>
                    <a:lnTo>
                      <a:pt x="10" y="32"/>
                    </a:lnTo>
                    <a:lnTo>
                      <a:pt x="17" y="34"/>
                    </a:lnTo>
                    <a:lnTo>
                      <a:pt x="23" y="35"/>
                    </a:lnTo>
                    <a:lnTo>
                      <a:pt x="29" y="37"/>
                    </a:lnTo>
                    <a:lnTo>
                      <a:pt x="35" y="38"/>
                    </a:lnTo>
                    <a:lnTo>
                      <a:pt x="43" y="40"/>
                    </a:lnTo>
                    <a:lnTo>
                      <a:pt x="49" y="41"/>
                    </a:lnTo>
                    <a:lnTo>
                      <a:pt x="55" y="43"/>
                    </a:lnTo>
                    <a:lnTo>
                      <a:pt x="65" y="45"/>
                    </a:lnTo>
                    <a:lnTo>
                      <a:pt x="74" y="47"/>
                    </a:lnTo>
                    <a:lnTo>
                      <a:pt x="83" y="48"/>
                    </a:lnTo>
                    <a:lnTo>
                      <a:pt x="93" y="48"/>
                    </a:lnTo>
                    <a:lnTo>
                      <a:pt x="101" y="47"/>
                    </a:lnTo>
                    <a:lnTo>
                      <a:pt x="110" y="45"/>
                    </a:lnTo>
                    <a:lnTo>
                      <a:pt x="118" y="42"/>
                    </a:lnTo>
                    <a:lnTo>
                      <a:pt x="126" y="36"/>
                    </a:lnTo>
                    <a:lnTo>
                      <a:pt x="130" y="31"/>
                    </a:lnTo>
                    <a:lnTo>
                      <a:pt x="134" y="24"/>
                    </a:lnTo>
                    <a:lnTo>
                      <a:pt x="134" y="16"/>
                    </a:lnTo>
                    <a:lnTo>
                      <a:pt x="132" y="10"/>
                    </a:lnTo>
                    <a:lnTo>
                      <a:pt x="126" y="6"/>
                    </a:lnTo>
                    <a:lnTo>
                      <a:pt x="118" y="3"/>
                    </a:lnTo>
                    <a:lnTo>
                      <a:pt x="112" y="1"/>
                    </a:lnTo>
                    <a:lnTo>
                      <a:pt x="105" y="0"/>
                    </a:lnTo>
                    <a:lnTo>
                      <a:pt x="98" y="0"/>
                    </a:lnTo>
                    <a:lnTo>
                      <a:pt x="90" y="1"/>
                    </a:lnTo>
                    <a:lnTo>
                      <a:pt x="83" y="3"/>
                    </a:lnTo>
                    <a:lnTo>
                      <a:pt x="76" y="4"/>
                    </a:lnTo>
                    <a:lnTo>
                      <a:pt x="67" y="6"/>
                    </a:lnTo>
                    <a:lnTo>
                      <a:pt x="60" y="8"/>
                    </a:lnTo>
                    <a:lnTo>
                      <a:pt x="51" y="10"/>
                    </a:lnTo>
                    <a:lnTo>
                      <a:pt x="43" y="11"/>
                    </a:lnTo>
                    <a:lnTo>
                      <a:pt x="34" y="13"/>
                    </a:lnTo>
                    <a:lnTo>
                      <a:pt x="27" y="15"/>
                    </a:lnTo>
                    <a:lnTo>
                      <a:pt x="18" y="16"/>
                    </a:lnTo>
                    <a:lnTo>
                      <a:pt x="10" y="18"/>
                    </a:lnTo>
                    <a:lnTo>
                      <a:pt x="6" y="20"/>
                    </a:lnTo>
                    <a:lnTo>
                      <a:pt x="1" y="24"/>
                    </a:lnTo>
                    <a:lnTo>
                      <a:pt x="0" y="28"/>
                    </a:lnTo>
                    <a:lnTo>
                      <a:pt x="4" y="31"/>
                    </a:lnTo>
                    <a:close/>
                  </a:path>
                </a:pathLst>
              </a:custGeom>
              <a:solidFill>
                <a:srgbClr val="000000"/>
              </a:solidFill>
              <a:ln w="9525">
                <a:noFill/>
                <a:round/>
                <a:headEnd/>
                <a:tailEnd/>
              </a:ln>
            </p:spPr>
            <p:txBody>
              <a:bodyPr/>
              <a:lstStyle/>
              <a:p>
                <a:endParaRPr lang="en-US">
                  <a:solidFill>
                    <a:srgbClr val="000000"/>
                  </a:solidFill>
                </a:endParaRPr>
              </a:p>
            </p:txBody>
          </p:sp>
          <p:sp>
            <p:nvSpPr>
              <p:cNvPr id="25699" name="Freeform 378"/>
              <p:cNvSpPr>
                <a:spLocks/>
              </p:cNvSpPr>
              <p:nvPr/>
            </p:nvSpPr>
            <p:spPr bwMode="auto">
              <a:xfrm>
                <a:off x="9234" y="6924"/>
                <a:ext cx="98" cy="45"/>
              </a:xfrm>
              <a:custGeom>
                <a:avLst/>
                <a:gdLst>
                  <a:gd name="T0" fmla="*/ 2 w 98"/>
                  <a:gd name="T1" fmla="*/ 40 h 45"/>
                  <a:gd name="T2" fmla="*/ 9 w 98"/>
                  <a:gd name="T3" fmla="*/ 41 h 45"/>
                  <a:gd name="T4" fmla="*/ 16 w 98"/>
                  <a:gd name="T5" fmla="*/ 42 h 45"/>
                  <a:gd name="T6" fmla="*/ 23 w 98"/>
                  <a:gd name="T7" fmla="*/ 44 h 45"/>
                  <a:gd name="T8" fmla="*/ 32 w 98"/>
                  <a:gd name="T9" fmla="*/ 45 h 45"/>
                  <a:gd name="T10" fmla="*/ 41 w 98"/>
                  <a:gd name="T11" fmla="*/ 44 h 45"/>
                  <a:gd name="T12" fmla="*/ 48 w 98"/>
                  <a:gd name="T13" fmla="*/ 43 h 45"/>
                  <a:gd name="T14" fmla="*/ 55 w 98"/>
                  <a:gd name="T15" fmla="*/ 42 h 45"/>
                  <a:gd name="T16" fmla="*/ 64 w 98"/>
                  <a:gd name="T17" fmla="*/ 43 h 45"/>
                  <a:gd name="T18" fmla="*/ 76 w 98"/>
                  <a:gd name="T19" fmla="*/ 44 h 45"/>
                  <a:gd name="T20" fmla="*/ 86 w 98"/>
                  <a:gd name="T21" fmla="*/ 41 h 45"/>
                  <a:gd name="T22" fmla="*/ 93 w 98"/>
                  <a:gd name="T23" fmla="*/ 33 h 45"/>
                  <a:gd name="T24" fmla="*/ 97 w 98"/>
                  <a:gd name="T25" fmla="*/ 24 h 45"/>
                  <a:gd name="T26" fmla="*/ 98 w 98"/>
                  <a:gd name="T27" fmla="*/ 15 h 45"/>
                  <a:gd name="T28" fmla="*/ 95 w 98"/>
                  <a:gd name="T29" fmla="*/ 7 h 45"/>
                  <a:gd name="T30" fmla="*/ 88 w 98"/>
                  <a:gd name="T31" fmla="*/ 1 h 45"/>
                  <a:gd name="T32" fmla="*/ 77 w 98"/>
                  <a:gd name="T33" fmla="*/ 0 h 45"/>
                  <a:gd name="T34" fmla="*/ 71 w 98"/>
                  <a:gd name="T35" fmla="*/ 1 h 45"/>
                  <a:gd name="T36" fmla="*/ 65 w 98"/>
                  <a:gd name="T37" fmla="*/ 3 h 45"/>
                  <a:gd name="T38" fmla="*/ 60 w 98"/>
                  <a:gd name="T39" fmla="*/ 5 h 45"/>
                  <a:gd name="T40" fmla="*/ 55 w 98"/>
                  <a:gd name="T41" fmla="*/ 8 h 45"/>
                  <a:gd name="T42" fmla="*/ 50 w 98"/>
                  <a:gd name="T43" fmla="*/ 10 h 45"/>
                  <a:gd name="T44" fmla="*/ 45 w 98"/>
                  <a:gd name="T45" fmla="*/ 13 h 45"/>
                  <a:gd name="T46" fmla="*/ 39 w 98"/>
                  <a:gd name="T47" fmla="*/ 16 h 45"/>
                  <a:gd name="T48" fmla="*/ 34 w 98"/>
                  <a:gd name="T49" fmla="*/ 19 h 45"/>
                  <a:gd name="T50" fmla="*/ 26 w 98"/>
                  <a:gd name="T51" fmla="*/ 23 h 45"/>
                  <a:gd name="T52" fmla="*/ 17 w 98"/>
                  <a:gd name="T53" fmla="*/ 28 h 45"/>
                  <a:gd name="T54" fmla="*/ 9 w 98"/>
                  <a:gd name="T55" fmla="*/ 32 h 45"/>
                  <a:gd name="T56" fmla="*/ 2 w 98"/>
                  <a:gd name="T57" fmla="*/ 39 h 45"/>
                  <a:gd name="T58" fmla="*/ 0 w 98"/>
                  <a:gd name="T59" fmla="*/ 39 h 45"/>
                  <a:gd name="T60" fmla="*/ 0 w 98"/>
                  <a:gd name="T61" fmla="*/ 39 h 45"/>
                  <a:gd name="T62" fmla="*/ 0 w 98"/>
                  <a:gd name="T63" fmla="*/ 40 h 45"/>
                  <a:gd name="T64" fmla="*/ 2 w 98"/>
                  <a:gd name="T65" fmla="*/ 40 h 45"/>
                  <a:gd name="T66" fmla="*/ 2 w 98"/>
                  <a:gd name="T67" fmla="*/ 40 h 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45"/>
                  <a:gd name="T104" fmla="*/ 98 w 98"/>
                  <a:gd name="T105" fmla="*/ 45 h 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45">
                    <a:moveTo>
                      <a:pt x="2" y="40"/>
                    </a:moveTo>
                    <a:lnTo>
                      <a:pt x="9" y="41"/>
                    </a:lnTo>
                    <a:lnTo>
                      <a:pt x="16" y="42"/>
                    </a:lnTo>
                    <a:lnTo>
                      <a:pt x="23" y="44"/>
                    </a:lnTo>
                    <a:lnTo>
                      <a:pt x="32" y="45"/>
                    </a:lnTo>
                    <a:lnTo>
                      <a:pt x="41" y="44"/>
                    </a:lnTo>
                    <a:lnTo>
                      <a:pt x="48" y="43"/>
                    </a:lnTo>
                    <a:lnTo>
                      <a:pt x="55" y="42"/>
                    </a:lnTo>
                    <a:lnTo>
                      <a:pt x="64" y="43"/>
                    </a:lnTo>
                    <a:lnTo>
                      <a:pt x="76" y="44"/>
                    </a:lnTo>
                    <a:lnTo>
                      <a:pt x="86" y="41"/>
                    </a:lnTo>
                    <a:lnTo>
                      <a:pt x="93" y="33"/>
                    </a:lnTo>
                    <a:lnTo>
                      <a:pt x="97" y="24"/>
                    </a:lnTo>
                    <a:lnTo>
                      <a:pt x="98" y="15"/>
                    </a:lnTo>
                    <a:lnTo>
                      <a:pt x="95" y="7"/>
                    </a:lnTo>
                    <a:lnTo>
                      <a:pt x="88" y="1"/>
                    </a:lnTo>
                    <a:lnTo>
                      <a:pt x="77" y="0"/>
                    </a:lnTo>
                    <a:lnTo>
                      <a:pt x="71" y="1"/>
                    </a:lnTo>
                    <a:lnTo>
                      <a:pt x="65" y="3"/>
                    </a:lnTo>
                    <a:lnTo>
                      <a:pt x="60" y="5"/>
                    </a:lnTo>
                    <a:lnTo>
                      <a:pt x="55" y="8"/>
                    </a:lnTo>
                    <a:lnTo>
                      <a:pt x="50" y="10"/>
                    </a:lnTo>
                    <a:lnTo>
                      <a:pt x="45" y="13"/>
                    </a:lnTo>
                    <a:lnTo>
                      <a:pt x="39" y="16"/>
                    </a:lnTo>
                    <a:lnTo>
                      <a:pt x="34" y="19"/>
                    </a:lnTo>
                    <a:lnTo>
                      <a:pt x="26" y="23"/>
                    </a:lnTo>
                    <a:lnTo>
                      <a:pt x="17" y="28"/>
                    </a:lnTo>
                    <a:lnTo>
                      <a:pt x="9" y="32"/>
                    </a:lnTo>
                    <a:lnTo>
                      <a:pt x="2" y="39"/>
                    </a:lnTo>
                    <a:lnTo>
                      <a:pt x="0" y="39"/>
                    </a:lnTo>
                    <a:lnTo>
                      <a:pt x="0" y="40"/>
                    </a:lnTo>
                    <a:lnTo>
                      <a:pt x="2" y="40"/>
                    </a:lnTo>
                    <a:close/>
                  </a:path>
                </a:pathLst>
              </a:custGeom>
              <a:solidFill>
                <a:srgbClr val="000000"/>
              </a:solidFill>
              <a:ln w="9525">
                <a:noFill/>
                <a:round/>
                <a:headEnd/>
                <a:tailEnd/>
              </a:ln>
            </p:spPr>
            <p:txBody>
              <a:bodyPr/>
              <a:lstStyle/>
              <a:p>
                <a:endParaRPr lang="en-US">
                  <a:solidFill>
                    <a:srgbClr val="000000"/>
                  </a:solidFill>
                </a:endParaRPr>
              </a:p>
            </p:txBody>
          </p:sp>
          <p:sp>
            <p:nvSpPr>
              <p:cNvPr id="25700" name="Freeform 379"/>
              <p:cNvSpPr>
                <a:spLocks/>
              </p:cNvSpPr>
              <p:nvPr/>
            </p:nvSpPr>
            <p:spPr bwMode="auto">
              <a:xfrm>
                <a:off x="9293" y="7038"/>
                <a:ext cx="97" cy="48"/>
              </a:xfrm>
              <a:custGeom>
                <a:avLst/>
                <a:gdLst>
                  <a:gd name="T0" fmla="*/ 1 w 97"/>
                  <a:gd name="T1" fmla="*/ 28 h 48"/>
                  <a:gd name="T2" fmla="*/ 7 w 97"/>
                  <a:gd name="T3" fmla="*/ 29 h 48"/>
                  <a:gd name="T4" fmla="*/ 12 w 97"/>
                  <a:gd name="T5" fmla="*/ 31 h 48"/>
                  <a:gd name="T6" fmla="*/ 18 w 97"/>
                  <a:gd name="T7" fmla="*/ 32 h 48"/>
                  <a:gd name="T8" fmla="*/ 23 w 97"/>
                  <a:gd name="T9" fmla="*/ 34 h 48"/>
                  <a:gd name="T10" fmla="*/ 29 w 97"/>
                  <a:gd name="T11" fmla="*/ 35 h 48"/>
                  <a:gd name="T12" fmla="*/ 34 w 97"/>
                  <a:gd name="T13" fmla="*/ 37 h 48"/>
                  <a:gd name="T14" fmla="*/ 40 w 97"/>
                  <a:gd name="T15" fmla="*/ 38 h 48"/>
                  <a:gd name="T16" fmla="*/ 45 w 97"/>
                  <a:gd name="T17" fmla="*/ 40 h 48"/>
                  <a:gd name="T18" fmla="*/ 50 w 97"/>
                  <a:gd name="T19" fmla="*/ 42 h 48"/>
                  <a:gd name="T20" fmla="*/ 55 w 97"/>
                  <a:gd name="T21" fmla="*/ 44 h 48"/>
                  <a:gd name="T22" fmla="*/ 59 w 97"/>
                  <a:gd name="T23" fmla="*/ 47 h 48"/>
                  <a:gd name="T24" fmla="*/ 64 w 97"/>
                  <a:gd name="T25" fmla="*/ 48 h 48"/>
                  <a:gd name="T26" fmla="*/ 73 w 97"/>
                  <a:gd name="T27" fmla="*/ 47 h 48"/>
                  <a:gd name="T28" fmla="*/ 81 w 97"/>
                  <a:gd name="T29" fmla="*/ 43 h 48"/>
                  <a:gd name="T30" fmla="*/ 87 w 97"/>
                  <a:gd name="T31" fmla="*/ 38 h 48"/>
                  <a:gd name="T32" fmla="*/ 92 w 97"/>
                  <a:gd name="T33" fmla="*/ 32 h 48"/>
                  <a:gd name="T34" fmla="*/ 95 w 97"/>
                  <a:gd name="T35" fmla="*/ 27 h 48"/>
                  <a:gd name="T36" fmla="*/ 97 w 97"/>
                  <a:gd name="T37" fmla="*/ 21 h 48"/>
                  <a:gd name="T38" fmla="*/ 97 w 97"/>
                  <a:gd name="T39" fmla="*/ 15 h 48"/>
                  <a:gd name="T40" fmla="*/ 95 w 97"/>
                  <a:gd name="T41" fmla="*/ 10 h 48"/>
                  <a:gd name="T42" fmla="*/ 90 w 97"/>
                  <a:gd name="T43" fmla="*/ 3 h 48"/>
                  <a:gd name="T44" fmla="*/ 84 w 97"/>
                  <a:gd name="T45" fmla="*/ 0 h 48"/>
                  <a:gd name="T46" fmla="*/ 76 w 97"/>
                  <a:gd name="T47" fmla="*/ 0 h 48"/>
                  <a:gd name="T48" fmla="*/ 68 w 97"/>
                  <a:gd name="T49" fmla="*/ 1 h 48"/>
                  <a:gd name="T50" fmla="*/ 59 w 97"/>
                  <a:gd name="T51" fmla="*/ 5 h 48"/>
                  <a:gd name="T52" fmla="*/ 51 w 97"/>
                  <a:gd name="T53" fmla="*/ 7 h 48"/>
                  <a:gd name="T54" fmla="*/ 42 w 97"/>
                  <a:gd name="T55" fmla="*/ 10 h 48"/>
                  <a:gd name="T56" fmla="*/ 34 w 97"/>
                  <a:gd name="T57" fmla="*/ 13 h 48"/>
                  <a:gd name="T58" fmla="*/ 27 w 97"/>
                  <a:gd name="T59" fmla="*/ 15 h 48"/>
                  <a:gd name="T60" fmla="*/ 19 w 97"/>
                  <a:gd name="T61" fmla="*/ 16 h 48"/>
                  <a:gd name="T62" fmla="*/ 12 w 97"/>
                  <a:gd name="T63" fmla="*/ 18 h 48"/>
                  <a:gd name="T64" fmla="*/ 5 w 97"/>
                  <a:gd name="T65" fmla="*/ 20 h 48"/>
                  <a:gd name="T66" fmla="*/ 2 w 97"/>
                  <a:gd name="T67" fmla="*/ 21 h 48"/>
                  <a:gd name="T68" fmla="*/ 1 w 97"/>
                  <a:gd name="T69" fmla="*/ 23 h 48"/>
                  <a:gd name="T70" fmla="*/ 0 w 97"/>
                  <a:gd name="T71" fmla="*/ 26 h 48"/>
                  <a:gd name="T72" fmla="*/ 1 w 97"/>
                  <a:gd name="T73" fmla="*/ 28 h 48"/>
                  <a:gd name="T74" fmla="*/ 1 w 97"/>
                  <a:gd name="T75" fmla="*/ 28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7"/>
                  <a:gd name="T115" fmla="*/ 0 h 48"/>
                  <a:gd name="T116" fmla="*/ 97 w 97"/>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7" h="48">
                    <a:moveTo>
                      <a:pt x="1" y="28"/>
                    </a:moveTo>
                    <a:lnTo>
                      <a:pt x="7" y="29"/>
                    </a:lnTo>
                    <a:lnTo>
                      <a:pt x="12" y="31"/>
                    </a:lnTo>
                    <a:lnTo>
                      <a:pt x="18" y="32"/>
                    </a:lnTo>
                    <a:lnTo>
                      <a:pt x="23" y="34"/>
                    </a:lnTo>
                    <a:lnTo>
                      <a:pt x="29" y="35"/>
                    </a:lnTo>
                    <a:lnTo>
                      <a:pt x="34" y="37"/>
                    </a:lnTo>
                    <a:lnTo>
                      <a:pt x="40" y="38"/>
                    </a:lnTo>
                    <a:lnTo>
                      <a:pt x="45" y="40"/>
                    </a:lnTo>
                    <a:lnTo>
                      <a:pt x="50" y="42"/>
                    </a:lnTo>
                    <a:lnTo>
                      <a:pt x="55" y="44"/>
                    </a:lnTo>
                    <a:lnTo>
                      <a:pt x="59" y="47"/>
                    </a:lnTo>
                    <a:lnTo>
                      <a:pt x="64" y="48"/>
                    </a:lnTo>
                    <a:lnTo>
                      <a:pt x="73" y="47"/>
                    </a:lnTo>
                    <a:lnTo>
                      <a:pt x="81" y="43"/>
                    </a:lnTo>
                    <a:lnTo>
                      <a:pt x="87" y="38"/>
                    </a:lnTo>
                    <a:lnTo>
                      <a:pt x="92" y="32"/>
                    </a:lnTo>
                    <a:lnTo>
                      <a:pt x="95" y="27"/>
                    </a:lnTo>
                    <a:lnTo>
                      <a:pt x="97" y="21"/>
                    </a:lnTo>
                    <a:lnTo>
                      <a:pt x="97" y="15"/>
                    </a:lnTo>
                    <a:lnTo>
                      <a:pt x="95" y="10"/>
                    </a:lnTo>
                    <a:lnTo>
                      <a:pt x="90" y="3"/>
                    </a:lnTo>
                    <a:lnTo>
                      <a:pt x="84" y="0"/>
                    </a:lnTo>
                    <a:lnTo>
                      <a:pt x="76" y="0"/>
                    </a:lnTo>
                    <a:lnTo>
                      <a:pt x="68" y="1"/>
                    </a:lnTo>
                    <a:lnTo>
                      <a:pt x="59" y="5"/>
                    </a:lnTo>
                    <a:lnTo>
                      <a:pt x="51" y="7"/>
                    </a:lnTo>
                    <a:lnTo>
                      <a:pt x="42" y="10"/>
                    </a:lnTo>
                    <a:lnTo>
                      <a:pt x="34" y="13"/>
                    </a:lnTo>
                    <a:lnTo>
                      <a:pt x="27" y="15"/>
                    </a:lnTo>
                    <a:lnTo>
                      <a:pt x="19" y="16"/>
                    </a:lnTo>
                    <a:lnTo>
                      <a:pt x="12" y="18"/>
                    </a:lnTo>
                    <a:lnTo>
                      <a:pt x="5" y="20"/>
                    </a:lnTo>
                    <a:lnTo>
                      <a:pt x="2" y="21"/>
                    </a:lnTo>
                    <a:lnTo>
                      <a:pt x="1" y="23"/>
                    </a:lnTo>
                    <a:lnTo>
                      <a:pt x="0" y="26"/>
                    </a:lnTo>
                    <a:lnTo>
                      <a:pt x="1" y="28"/>
                    </a:lnTo>
                    <a:close/>
                  </a:path>
                </a:pathLst>
              </a:custGeom>
              <a:solidFill>
                <a:srgbClr val="000000"/>
              </a:solidFill>
              <a:ln w="9525">
                <a:noFill/>
                <a:round/>
                <a:headEnd/>
                <a:tailEnd/>
              </a:ln>
            </p:spPr>
            <p:txBody>
              <a:bodyPr/>
              <a:lstStyle/>
              <a:p>
                <a:endParaRPr lang="en-US">
                  <a:solidFill>
                    <a:srgbClr val="000000"/>
                  </a:solidFill>
                </a:endParaRPr>
              </a:p>
            </p:txBody>
          </p:sp>
          <p:sp>
            <p:nvSpPr>
              <p:cNvPr id="25701" name="Freeform 380"/>
              <p:cNvSpPr>
                <a:spLocks/>
              </p:cNvSpPr>
              <p:nvPr/>
            </p:nvSpPr>
            <p:spPr bwMode="auto">
              <a:xfrm>
                <a:off x="9136" y="6820"/>
                <a:ext cx="95" cy="76"/>
              </a:xfrm>
              <a:custGeom>
                <a:avLst/>
                <a:gdLst>
                  <a:gd name="T0" fmla="*/ 1 w 95"/>
                  <a:gd name="T1" fmla="*/ 76 h 76"/>
                  <a:gd name="T2" fmla="*/ 6 w 95"/>
                  <a:gd name="T3" fmla="*/ 73 h 76"/>
                  <a:gd name="T4" fmla="*/ 11 w 95"/>
                  <a:gd name="T5" fmla="*/ 70 h 76"/>
                  <a:gd name="T6" fmla="*/ 17 w 95"/>
                  <a:gd name="T7" fmla="*/ 67 h 76"/>
                  <a:gd name="T8" fmla="*/ 22 w 95"/>
                  <a:gd name="T9" fmla="*/ 65 h 76"/>
                  <a:gd name="T10" fmla="*/ 28 w 95"/>
                  <a:gd name="T11" fmla="*/ 62 h 76"/>
                  <a:gd name="T12" fmla="*/ 34 w 95"/>
                  <a:gd name="T13" fmla="*/ 60 h 76"/>
                  <a:gd name="T14" fmla="*/ 40 w 95"/>
                  <a:gd name="T15" fmla="*/ 58 h 76"/>
                  <a:gd name="T16" fmla="*/ 46 w 95"/>
                  <a:gd name="T17" fmla="*/ 55 h 76"/>
                  <a:gd name="T18" fmla="*/ 53 w 95"/>
                  <a:gd name="T19" fmla="*/ 53 h 76"/>
                  <a:gd name="T20" fmla="*/ 62 w 95"/>
                  <a:gd name="T21" fmla="*/ 50 h 76"/>
                  <a:gd name="T22" fmla="*/ 69 w 95"/>
                  <a:gd name="T23" fmla="*/ 47 h 76"/>
                  <a:gd name="T24" fmla="*/ 76 w 95"/>
                  <a:gd name="T25" fmla="*/ 44 h 76"/>
                  <a:gd name="T26" fmla="*/ 84 w 95"/>
                  <a:gd name="T27" fmla="*/ 39 h 76"/>
                  <a:gd name="T28" fmla="*/ 89 w 95"/>
                  <a:gd name="T29" fmla="*/ 34 h 76"/>
                  <a:gd name="T30" fmla="*/ 92 w 95"/>
                  <a:gd name="T31" fmla="*/ 28 h 76"/>
                  <a:gd name="T32" fmla="*/ 95 w 95"/>
                  <a:gd name="T33" fmla="*/ 21 h 76"/>
                  <a:gd name="T34" fmla="*/ 95 w 95"/>
                  <a:gd name="T35" fmla="*/ 14 h 76"/>
                  <a:gd name="T36" fmla="*/ 93 w 95"/>
                  <a:gd name="T37" fmla="*/ 8 h 76"/>
                  <a:gd name="T38" fmla="*/ 90 w 95"/>
                  <a:gd name="T39" fmla="*/ 3 h 76"/>
                  <a:gd name="T40" fmla="*/ 84 w 95"/>
                  <a:gd name="T41" fmla="*/ 0 h 76"/>
                  <a:gd name="T42" fmla="*/ 74 w 95"/>
                  <a:gd name="T43" fmla="*/ 0 h 76"/>
                  <a:gd name="T44" fmla="*/ 64 w 95"/>
                  <a:gd name="T45" fmla="*/ 1 h 76"/>
                  <a:gd name="T46" fmla="*/ 56 w 95"/>
                  <a:gd name="T47" fmla="*/ 4 h 76"/>
                  <a:gd name="T48" fmla="*/ 50 w 95"/>
                  <a:gd name="T49" fmla="*/ 8 h 76"/>
                  <a:gd name="T50" fmla="*/ 42 w 95"/>
                  <a:gd name="T51" fmla="*/ 13 h 76"/>
                  <a:gd name="T52" fmla="*/ 36 w 95"/>
                  <a:gd name="T53" fmla="*/ 20 h 76"/>
                  <a:gd name="T54" fmla="*/ 31 w 95"/>
                  <a:gd name="T55" fmla="*/ 27 h 76"/>
                  <a:gd name="T56" fmla="*/ 25 w 95"/>
                  <a:gd name="T57" fmla="*/ 33 h 76"/>
                  <a:gd name="T58" fmla="*/ 17 w 95"/>
                  <a:gd name="T59" fmla="*/ 43 h 76"/>
                  <a:gd name="T60" fmla="*/ 11 w 95"/>
                  <a:gd name="T61" fmla="*/ 53 h 76"/>
                  <a:gd name="T62" fmla="*/ 5 w 95"/>
                  <a:gd name="T63" fmla="*/ 65 h 76"/>
                  <a:gd name="T64" fmla="*/ 0 w 95"/>
                  <a:gd name="T65" fmla="*/ 76 h 76"/>
                  <a:gd name="T66" fmla="*/ 0 w 95"/>
                  <a:gd name="T67" fmla="*/ 76 h 76"/>
                  <a:gd name="T68" fmla="*/ 0 w 95"/>
                  <a:gd name="T69" fmla="*/ 76 h 76"/>
                  <a:gd name="T70" fmla="*/ 0 w 95"/>
                  <a:gd name="T71" fmla="*/ 76 h 76"/>
                  <a:gd name="T72" fmla="*/ 1 w 95"/>
                  <a:gd name="T73" fmla="*/ 76 h 76"/>
                  <a:gd name="T74" fmla="*/ 1 w 95"/>
                  <a:gd name="T75" fmla="*/ 76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76"/>
                  <a:gd name="T116" fmla="*/ 95 w 95"/>
                  <a:gd name="T117" fmla="*/ 76 h 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76">
                    <a:moveTo>
                      <a:pt x="1" y="76"/>
                    </a:moveTo>
                    <a:lnTo>
                      <a:pt x="6" y="73"/>
                    </a:lnTo>
                    <a:lnTo>
                      <a:pt x="11" y="70"/>
                    </a:lnTo>
                    <a:lnTo>
                      <a:pt x="17" y="67"/>
                    </a:lnTo>
                    <a:lnTo>
                      <a:pt x="22" y="65"/>
                    </a:lnTo>
                    <a:lnTo>
                      <a:pt x="28" y="62"/>
                    </a:lnTo>
                    <a:lnTo>
                      <a:pt x="34" y="60"/>
                    </a:lnTo>
                    <a:lnTo>
                      <a:pt x="40" y="58"/>
                    </a:lnTo>
                    <a:lnTo>
                      <a:pt x="46" y="55"/>
                    </a:lnTo>
                    <a:lnTo>
                      <a:pt x="53" y="53"/>
                    </a:lnTo>
                    <a:lnTo>
                      <a:pt x="62" y="50"/>
                    </a:lnTo>
                    <a:lnTo>
                      <a:pt x="69" y="47"/>
                    </a:lnTo>
                    <a:lnTo>
                      <a:pt x="76" y="44"/>
                    </a:lnTo>
                    <a:lnTo>
                      <a:pt x="84" y="39"/>
                    </a:lnTo>
                    <a:lnTo>
                      <a:pt x="89" y="34"/>
                    </a:lnTo>
                    <a:lnTo>
                      <a:pt x="92" y="28"/>
                    </a:lnTo>
                    <a:lnTo>
                      <a:pt x="95" y="21"/>
                    </a:lnTo>
                    <a:lnTo>
                      <a:pt x="95" y="14"/>
                    </a:lnTo>
                    <a:lnTo>
                      <a:pt x="93" y="8"/>
                    </a:lnTo>
                    <a:lnTo>
                      <a:pt x="90" y="3"/>
                    </a:lnTo>
                    <a:lnTo>
                      <a:pt x="84" y="0"/>
                    </a:lnTo>
                    <a:lnTo>
                      <a:pt x="74" y="0"/>
                    </a:lnTo>
                    <a:lnTo>
                      <a:pt x="64" y="1"/>
                    </a:lnTo>
                    <a:lnTo>
                      <a:pt x="56" y="4"/>
                    </a:lnTo>
                    <a:lnTo>
                      <a:pt x="50" y="8"/>
                    </a:lnTo>
                    <a:lnTo>
                      <a:pt x="42" y="13"/>
                    </a:lnTo>
                    <a:lnTo>
                      <a:pt x="36" y="20"/>
                    </a:lnTo>
                    <a:lnTo>
                      <a:pt x="31" y="27"/>
                    </a:lnTo>
                    <a:lnTo>
                      <a:pt x="25" y="33"/>
                    </a:lnTo>
                    <a:lnTo>
                      <a:pt x="17" y="43"/>
                    </a:lnTo>
                    <a:lnTo>
                      <a:pt x="11" y="53"/>
                    </a:lnTo>
                    <a:lnTo>
                      <a:pt x="5" y="65"/>
                    </a:lnTo>
                    <a:lnTo>
                      <a:pt x="0" y="76"/>
                    </a:lnTo>
                    <a:lnTo>
                      <a:pt x="1" y="76"/>
                    </a:lnTo>
                    <a:close/>
                  </a:path>
                </a:pathLst>
              </a:custGeom>
              <a:solidFill>
                <a:srgbClr val="000000"/>
              </a:solidFill>
              <a:ln w="9525">
                <a:noFill/>
                <a:round/>
                <a:headEnd/>
                <a:tailEnd/>
              </a:ln>
            </p:spPr>
            <p:txBody>
              <a:bodyPr/>
              <a:lstStyle/>
              <a:p>
                <a:endParaRPr lang="en-US">
                  <a:solidFill>
                    <a:srgbClr val="000000"/>
                  </a:solidFill>
                </a:endParaRPr>
              </a:p>
            </p:txBody>
          </p:sp>
          <p:sp>
            <p:nvSpPr>
              <p:cNvPr id="25702" name="Freeform 381"/>
              <p:cNvSpPr>
                <a:spLocks/>
              </p:cNvSpPr>
              <p:nvPr/>
            </p:nvSpPr>
            <p:spPr bwMode="auto">
              <a:xfrm>
                <a:off x="9906" y="7301"/>
                <a:ext cx="155" cy="321"/>
              </a:xfrm>
              <a:custGeom>
                <a:avLst/>
                <a:gdLst>
                  <a:gd name="T0" fmla="*/ 0 w 155"/>
                  <a:gd name="T1" fmla="*/ 0 h 321"/>
                  <a:gd name="T2" fmla="*/ 47 w 155"/>
                  <a:gd name="T3" fmla="*/ 31 h 321"/>
                  <a:gd name="T4" fmla="*/ 81 w 155"/>
                  <a:gd name="T5" fmla="*/ 66 h 321"/>
                  <a:gd name="T6" fmla="*/ 106 w 155"/>
                  <a:gd name="T7" fmla="*/ 104 h 321"/>
                  <a:gd name="T8" fmla="*/ 125 w 155"/>
                  <a:gd name="T9" fmla="*/ 145 h 321"/>
                  <a:gd name="T10" fmla="*/ 136 w 155"/>
                  <a:gd name="T11" fmla="*/ 188 h 321"/>
                  <a:gd name="T12" fmla="*/ 144 w 155"/>
                  <a:gd name="T13" fmla="*/ 232 h 321"/>
                  <a:gd name="T14" fmla="*/ 149 w 155"/>
                  <a:gd name="T15" fmla="*/ 277 h 321"/>
                  <a:gd name="T16" fmla="*/ 154 w 155"/>
                  <a:gd name="T17" fmla="*/ 321 h 321"/>
                  <a:gd name="T18" fmla="*/ 154 w 155"/>
                  <a:gd name="T19" fmla="*/ 321 h 321"/>
                  <a:gd name="T20" fmla="*/ 155 w 155"/>
                  <a:gd name="T21" fmla="*/ 321 h 321"/>
                  <a:gd name="T22" fmla="*/ 155 w 155"/>
                  <a:gd name="T23" fmla="*/ 321 h 321"/>
                  <a:gd name="T24" fmla="*/ 155 w 155"/>
                  <a:gd name="T25" fmla="*/ 320 h 321"/>
                  <a:gd name="T26" fmla="*/ 150 w 155"/>
                  <a:gd name="T27" fmla="*/ 274 h 321"/>
                  <a:gd name="T28" fmla="*/ 142 w 155"/>
                  <a:gd name="T29" fmla="*/ 230 h 321"/>
                  <a:gd name="T30" fmla="*/ 130 w 155"/>
                  <a:gd name="T31" fmla="*/ 188 h 321"/>
                  <a:gd name="T32" fmla="*/ 115 w 155"/>
                  <a:gd name="T33" fmla="*/ 146 h 321"/>
                  <a:gd name="T34" fmla="*/ 94 w 155"/>
                  <a:gd name="T35" fmla="*/ 107 h 321"/>
                  <a:gd name="T36" fmla="*/ 69 w 155"/>
                  <a:gd name="T37" fmla="*/ 69 h 321"/>
                  <a:gd name="T38" fmla="*/ 38 w 155"/>
                  <a:gd name="T39" fmla="*/ 34 h 321"/>
                  <a:gd name="T40" fmla="*/ 0 w 155"/>
                  <a:gd name="T41" fmla="*/ 0 h 321"/>
                  <a:gd name="T42" fmla="*/ 0 w 155"/>
                  <a:gd name="T43" fmla="*/ 0 h 321"/>
                  <a:gd name="T44" fmla="*/ 0 w 155"/>
                  <a:gd name="T45" fmla="*/ 0 h 321"/>
                  <a:gd name="T46" fmla="*/ 0 w 155"/>
                  <a:gd name="T47" fmla="*/ 0 h 321"/>
                  <a:gd name="T48" fmla="*/ 0 w 155"/>
                  <a:gd name="T49" fmla="*/ 0 h 321"/>
                  <a:gd name="T50" fmla="*/ 0 w 155"/>
                  <a:gd name="T51" fmla="*/ 0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5"/>
                  <a:gd name="T79" fmla="*/ 0 h 321"/>
                  <a:gd name="T80" fmla="*/ 155 w 155"/>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5" h="321">
                    <a:moveTo>
                      <a:pt x="0" y="0"/>
                    </a:moveTo>
                    <a:lnTo>
                      <a:pt x="47" y="31"/>
                    </a:lnTo>
                    <a:lnTo>
                      <a:pt x="81" y="66"/>
                    </a:lnTo>
                    <a:lnTo>
                      <a:pt x="106" y="104"/>
                    </a:lnTo>
                    <a:lnTo>
                      <a:pt x="125" y="145"/>
                    </a:lnTo>
                    <a:lnTo>
                      <a:pt x="136" y="188"/>
                    </a:lnTo>
                    <a:lnTo>
                      <a:pt x="144" y="232"/>
                    </a:lnTo>
                    <a:lnTo>
                      <a:pt x="149" y="277"/>
                    </a:lnTo>
                    <a:lnTo>
                      <a:pt x="154" y="321"/>
                    </a:lnTo>
                    <a:lnTo>
                      <a:pt x="155" y="321"/>
                    </a:lnTo>
                    <a:lnTo>
                      <a:pt x="155" y="320"/>
                    </a:lnTo>
                    <a:lnTo>
                      <a:pt x="150" y="274"/>
                    </a:lnTo>
                    <a:lnTo>
                      <a:pt x="142" y="230"/>
                    </a:lnTo>
                    <a:lnTo>
                      <a:pt x="130" y="188"/>
                    </a:lnTo>
                    <a:lnTo>
                      <a:pt x="115" y="146"/>
                    </a:lnTo>
                    <a:lnTo>
                      <a:pt x="94" y="107"/>
                    </a:lnTo>
                    <a:lnTo>
                      <a:pt x="69" y="69"/>
                    </a:lnTo>
                    <a:lnTo>
                      <a:pt x="38" y="34"/>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5703" name="Freeform 382"/>
              <p:cNvSpPr>
                <a:spLocks/>
              </p:cNvSpPr>
              <p:nvPr/>
            </p:nvSpPr>
            <p:spPr bwMode="auto">
              <a:xfrm>
                <a:off x="9436" y="7938"/>
                <a:ext cx="53" cy="140"/>
              </a:xfrm>
              <a:custGeom>
                <a:avLst/>
                <a:gdLst>
                  <a:gd name="T0" fmla="*/ 9 w 53"/>
                  <a:gd name="T1" fmla="*/ 0 h 140"/>
                  <a:gd name="T2" fmla="*/ 14 w 53"/>
                  <a:gd name="T3" fmla="*/ 17 h 140"/>
                  <a:gd name="T4" fmla="*/ 18 w 53"/>
                  <a:gd name="T5" fmla="*/ 34 h 140"/>
                  <a:gd name="T6" fmla="*/ 19 w 53"/>
                  <a:gd name="T7" fmla="*/ 53 h 140"/>
                  <a:gd name="T8" fmla="*/ 18 w 53"/>
                  <a:gd name="T9" fmla="*/ 69 h 140"/>
                  <a:gd name="T10" fmla="*/ 14 w 53"/>
                  <a:gd name="T11" fmla="*/ 85 h 140"/>
                  <a:gd name="T12" fmla="*/ 9 w 53"/>
                  <a:gd name="T13" fmla="*/ 101 h 140"/>
                  <a:gd name="T14" fmla="*/ 4 w 53"/>
                  <a:gd name="T15" fmla="*/ 116 h 140"/>
                  <a:gd name="T16" fmla="*/ 0 w 53"/>
                  <a:gd name="T17" fmla="*/ 131 h 140"/>
                  <a:gd name="T18" fmla="*/ 0 w 53"/>
                  <a:gd name="T19" fmla="*/ 136 h 140"/>
                  <a:gd name="T20" fmla="*/ 3 w 53"/>
                  <a:gd name="T21" fmla="*/ 139 h 140"/>
                  <a:gd name="T22" fmla="*/ 7 w 53"/>
                  <a:gd name="T23" fmla="*/ 140 h 140"/>
                  <a:gd name="T24" fmla="*/ 11 w 53"/>
                  <a:gd name="T25" fmla="*/ 138 h 140"/>
                  <a:gd name="T26" fmla="*/ 20 w 53"/>
                  <a:gd name="T27" fmla="*/ 130 h 140"/>
                  <a:gd name="T28" fmla="*/ 28 w 53"/>
                  <a:gd name="T29" fmla="*/ 124 h 140"/>
                  <a:gd name="T30" fmla="*/ 35 w 53"/>
                  <a:gd name="T31" fmla="*/ 118 h 140"/>
                  <a:gd name="T32" fmla="*/ 41 w 53"/>
                  <a:gd name="T33" fmla="*/ 112 h 140"/>
                  <a:gd name="T34" fmla="*/ 46 w 53"/>
                  <a:gd name="T35" fmla="*/ 105 h 140"/>
                  <a:gd name="T36" fmla="*/ 49 w 53"/>
                  <a:gd name="T37" fmla="*/ 97 h 140"/>
                  <a:gd name="T38" fmla="*/ 52 w 53"/>
                  <a:gd name="T39" fmla="*/ 88 h 140"/>
                  <a:gd name="T40" fmla="*/ 53 w 53"/>
                  <a:gd name="T41" fmla="*/ 78 h 140"/>
                  <a:gd name="T42" fmla="*/ 52 w 53"/>
                  <a:gd name="T43" fmla="*/ 66 h 140"/>
                  <a:gd name="T44" fmla="*/ 49 w 53"/>
                  <a:gd name="T45" fmla="*/ 56 h 140"/>
                  <a:gd name="T46" fmla="*/ 46 w 53"/>
                  <a:gd name="T47" fmla="*/ 45 h 140"/>
                  <a:gd name="T48" fmla="*/ 39 w 53"/>
                  <a:gd name="T49" fmla="*/ 36 h 140"/>
                  <a:gd name="T50" fmla="*/ 32 w 53"/>
                  <a:gd name="T51" fmla="*/ 27 h 140"/>
                  <a:gd name="T52" fmla="*/ 25 w 53"/>
                  <a:gd name="T53" fmla="*/ 18 h 140"/>
                  <a:gd name="T54" fmla="*/ 16 w 53"/>
                  <a:gd name="T55" fmla="*/ 10 h 140"/>
                  <a:gd name="T56" fmla="*/ 9 w 53"/>
                  <a:gd name="T57" fmla="*/ 0 h 140"/>
                  <a:gd name="T58" fmla="*/ 9 w 53"/>
                  <a:gd name="T59" fmla="*/ 0 h 140"/>
                  <a:gd name="T60" fmla="*/ 9 w 53"/>
                  <a:gd name="T61" fmla="*/ 0 h 140"/>
                  <a:gd name="T62" fmla="*/ 9 w 53"/>
                  <a:gd name="T63" fmla="*/ 0 h 140"/>
                  <a:gd name="T64" fmla="*/ 9 w 53"/>
                  <a:gd name="T65" fmla="*/ 0 h 140"/>
                  <a:gd name="T66" fmla="*/ 9 w 53"/>
                  <a:gd name="T67" fmla="*/ 0 h 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
                  <a:gd name="T103" fmla="*/ 0 h 140"/>
                  <a:gd name="T104" fmla="*/ 53 w 53"/>
                  <a:gd name="T105" fmla="*/ 140 h 1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 h="140">
                    <a:moveTo>
                      <a:pt x="9" y="0"/>
                    </a:moveTo>
                    <a:lnTo>
                      <a:pt x="14" y="17"/>
                    </a:lnTo>
                    <a:lnTo>
                      <a:pt x="18" y="34"/>
                    </a:lnTo>
                    <a:lnTo>
                      <a:pt x="19" y="53"/>
                    </a:lnTo>
                    <a:lnTo>
                      <a:pt x="18" y="69"/>
                    </a:lnTo>
                    <a:lnTo>
                      <a:pt x="14" y="85"/>
                    </a:lnTo>
                    <a:lnTo>
                      <a:pt x="9" y="101"/>
                    </a:lnTo>
                    <a:lnTo>
                      <a:pt x="4" y="116"/>
                    </a:lnTo>
                    <a:lnTo>
                      <a:pt x="0" y="131"/>
                    </a:lnTo>
                    <a:lnTo>
                      <a:pt x="0" y="136"/>
                    </a:lnTo>
                    <a:lnTo>
                      <a:pt x="3" y="139"/>
                    </a:lnTo>
                    <a:lnTo>
                      <a:pt x="7" y="140"/>
                    </a:lnTo>
                    <a:lnTo>
                      <a:pt x="11" y="138"/>
                    </a:lnTo>
                    <a:lnTo>
                      <a:pt x="20" y="130"/>
                    </a:lnTo>
                    <a:lnTo>
                      <a:pt x="28" y="124"/>
                    </a:lnTo>
                    <a:lnTo>
                      <a:pt x="35" y="118"/>
                    </a:lnTo>
                    <a:lnTo>
                      <a:pt x="41" y="112"/>
                    </a:lnTo>
                    <a:lnTo>
                      <a:pt x="46" y="105"/>
                    </a:lnTo>
                    <a:lnTo>
                      <a:pt x="49" y="97"/>
                    </a:lnTo>
                    <a:lnTo>
                      <a:pt x="52" y="88"/>
                    </a:lnTo>
                    <a:lnTo>
                      <a:pt x="53" y="78"/>
                    </a:lnTo>
                    <a:lnTo>
                      <a:pt x="52" y="66"/>
                    </a:lnTo>
                    <a:lnTo>
                      <a:pt x="49" y="56"/>
                    </a:lnTo>
                    <a:lnTo>
                      <a:pt x="46" y="45"/>
                    </a:lnTo>
                    <a:lnTo>
                      <a:pt x="39" y="36"/>
                    </a:lnTo>
                    <a:lnTo>
                      <a:pt x="32" y="27"/>
                    </a:lnTo>
                    <a:lnTo>
                      <a:pt x="25" y="18"/>
                    </a:lnTo>
                    <a:lnTo>
                      <a:pt x="16" y="10"/>
                    </a:lnTo>
                    <a:lnTo>
                      <a:pt x="9" y="0"/>
                    </a:lnTo>
                    <a:close/>
                  </a:path>
                </a:pathLst>
              </a:custGeom>
              <a:solidFill>
                <a:srgbClr val="000000"/>
              </a:solidFill>
              <a:ln w="9525">
                <a:noFill/>
                <a:round/>
                <a:headEnd/>
                <a:tailEnd/>
              </a:ln>
            </p:spPr>
            <p:txBody>
              <a:bodyPr/>
              <a:lstStyle/>
              <a:p>
                <a:endParaRPr lang="en-US">
                  <a:solidFill>
                    <a:srgbClr val="000000"/>
                  </a:solidFill>
                </a:endParaRPr>
              </a:p>
            </p:txBody>
          </p:sp>
          <p:sp>
            <p:nvSpPr>
              <p:cNvPr id="25704" name="Freeform 383"/>
              <p:cNvSpPr>
                <a:spLocks/>
              </p:cNvSpPr>
              <p:nvPr/>
            </p:nvSpPr>
            <p:spPr bwMode="auto">
              <a:xfrm>
                <a:off x="10165" y="8102"/>
                <a:ext cx="88" cy="96"/>
              </a:xfrm>
              <a:custGeom>
                <a:avLst/>
                <a:gdLst>
                  <a:gd name="T0" fmla="*/ 1 w 88"/>
                  <a:gd name="T1" fmla="*/ 96 h 96"/>
                  <a:gd name="T2" fmla="*/ 3 w 88"/>
                  <a:gd name="T3" fmla="*/ 87 h 96"/>
                  <a:gd name="T4" fmla="*/ 7 w 88"/>
                  <a:gd name="T5" fmla="*/ 81 h 96"/>
                  <a:gd name="T6" fmla="*/ 11 w 88"/>
                  <a:gd name="T7" fmla="*/ 78 h 96"/>
                  <a:gd name="T8" fmla="*/ 15 w 88"/>
                  <a:gd name="T9" fmla="*/ 76 h 96"/>
                  <a:gd name="T10" fmla="*/ 20 w 88"/>
                  <a:gd name="T11" fmla="*/ 75 h 96"/>
                  <a:gd name="T12" fmla="*/ 28 w 88"/>
                  <a:gd name="T13" fmla="*/ 74 h 96"/>
                  <a:gd name="T14" fmla="*/ 34 w 88"/>
                  <a:gd name="T15" fmla="*/ 74 h 96"/>
                  <a:gd name="T16" fmla="*/ 42 w 88"/>
                  <a:gd name="T17" fmla="*/ 73 h 96"/>
                  <a:gd name="T18" fmla="*/ 51 w 88"/>
                  <a:gd name="T19" fmla="*/ 71 h 96"/>
                  <a:gd name="T20" fmla="*/ 59 w 88"/>
                  <a:gd name="T21" fmla="*/ 69 h 96"/>
                  <a:gd name="T22" fmla="*/ 67 w 88"/>
                  <a:gd name="T23" fmla="*/ 65 h 96"/>
                  <a:gd name="T24" fmla="*/ 74 w 88"/>
                  <a:gd name="T25" fmla="*/ 60 h 96"/>
                  <a:gd name="T26" fmla="*/ 84 w 88"/>
                  <a:gd name="T27" fmla="*/ 46 h 96"/>
                  <a:gd name="T28" fmla="*/ 88 w 88"/>
                  <a:gd name="T29" fmla="*/ 33 h 96"/>
                  <a:gd name="T30" fmla="*/ 88 w 88"/>
                  <a:gd name="T31" fmla="*/ 19 h 96"/>
                  <a:gd name="T32" fmla="*/ 85 w 88"/>
                  <a:gd name="T33" fmla="*/ 3 h 96"/>
                  <a:gd name="T34" fmla="*/ 81 w 88"/>
                  <a:gd name="T35" fmla="*/ 0 h 96"/>
                  <a:gd name="T36" fmla="*/ 75 w 88"/>
                  <a:gd name="T37" fmla="*/ 1 h 96"/>
                  <a:gd name="T38" fmla="*/ 69 w 88"/>
                  <a:gd name="T39" fmla="*/ 4 h 96"/>
                  <a:gd name="T40" fmla="*/ 65 w 88"/>
                  <a:gd name="T41" fmla="*/ 8 h 96"/>
                  <a:gd name="T42" fmla="*/ 63 w 88"/>
                  <a:gd name="T43" fmla="*/ 16 h 96"/>
                  <a:gd name="T44" fmla="*/ 59 w 88"/>
                  <a:gd name="T45" fmla="*/ 24 h 96"/>
                  <a:gd name="T46" fmla="*/ 56 w 88"/>
                  <a:gd name="T47" fmla="*/ 31 h 96"/>
                  <a:gd name="T48" fmla="*/ 52 w 88"/>
                  <a:gd name="T49" fmla="*/ 38 h 96"/>
                  <a:gd name="T50" fmla="*/ 47 w 88"/>
                  <a:gd name="T51" fmla="*/ 45 h 96"/>
                  <a:gd name="T52" fmla="*/ 41 w 88"/>
                  <a:gd name="T53" fmla="*/ 51 h 96"/>
                  <a:gd name="T54" fmla="*/ 34 w 88"/>
                  <a:gd name="T55" fmla="*/ 55 h 96"/>
                  <a:gd name="T56" fmla="*/ 25 w 88"/>
                  <a:gd name="T57" fmla="*/ 59 h 96"/>
                  <a:gd name="T58" fmla="*/ 13 w 88"/>
                  <a:gd name="T59" fmla="*/ 66 h 96"/>
                  <a:gd name="T60" fmla="*/ 6 w 88"/>
                  <a:gd name="T61" fmla="*/ 74 h 96"/>
                  <a:gd name="T62" fmla="*/ 1 w 88"/>
                  <a:gd name="T63" fmla="*/ 83 h 96"/>
                  <a:gd name="T64" fmla="*/ 0 w 88"/>
                  <a:gd name="T65" fmla="*/ 96 h 96"/>
                  <a:gd name="T66" fmla="*/ 0 w 88"/>
                  <a:gd name="T67" fmla="*/ 96 h 96"/>
                  <a:gd name="T68" fmla="*/ 1 w 88"/>
                  <a:gd name="T69" fmla="*/ 96 h 96"/>
                  <a:gd name="T70" fmla="*/ 1 w 88"/>
                  <a:gd name="T71" fmla="*/ 96 h 96"/>
                  <a:gd name="T72" fmla="*/ 1 w 88"/>
                  <a:gd name="T73" fmla="*/ 96 h 96"/>
                  <a:gd name="T74" fmla="*/ 1 w 88"/>
                  <a:gd name="T75" fmla="*/ 96 h 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96"/>
                  <a:gd name="T116" fmla="*/ 88 w 88"/>
                  <a:gd name="T117" fmla="*/ 96 h 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96">
                    <a:moveTo>
                      <a:pt x="1" y="96"/>
                    </a:moveTo>
                    <a:lnTo>
                      <a:pt x="3" y="87"/>
                    </a:lnTo>
                    <a:lnTo>
                      <a:pt x="7" y="81"/>
                    </a:lnTo>
                    <a:lnTo>
                      <a:pt x="11" y="78"/>
                    </a:lnTo>
                    <a:lnTo>
                      <a:pt x="15" y="76"/>
                    </a:lnTo>
                    <a:lnTo>
                      <a:pt x="20" y="75"/>
                    </a:lnTo>
                    <a:lnTo>
                      <a:pt x="28" y="74"/>
                    </a:lnTo>
                    <a:lnTo>
                      <a:pt x="34" y="74"/>
                    </a:lnTo>
                    <a:lnTo>
                      <a:pt x="42" y="73"/>
                    </a:lnTo>
                    <a:lnTo>
                      <a:pt x="51" y="71"/>
                    </a:lnTo>
                    <a:lnTo>
                      <a:pt x="59" y="69"/>
                    </a:lnTo>
                    <a:lnTo>
                      <a:pt x="67" y="65"/>
                    </a:lnTo>
                    <a:lnTo>
                      <a:pt x="74" y="60"/>
                    </a:lnTo>
                    <a:lnTo>
                      <a:pt x="84" y="46"/>
                    </a:lnTo>
                    <a:lnTo>
                      <a:pt x="88" y="33"/>
                    </a:lnTo>
                    <a:lnTo>
                      <a:pt x="88" y="19"/>
                    </a:lnTo>
                    <a:lnTo>
                      <a:pt x="85" y="3"/>
                    </a:lnTo>
                    <a:lnTo>
                      <a:pt x="81" y="0"/>
                    </a:lnTo>
                    <a:lnTo>
                      <a:pt x="75" y="1"/>
                    </a:lnTo>
                    <a:lnTo>
                      <a:pt x="69" y="4"/>
                    </a:lnTo>
                    <a:lnTo>
                      <a:pt x="65" y="8"/>
                    </a:lnTo>
                    <a:lnTo>
                      <a:pt x="63" y="16"/>
                    </a:lnTo>
                    <a:lnTo>
                      <a:pt x="59" y="24"/>
                    </a:lnTo>
                    <a:lnTo>
                      <a:pt x="56" y="31"/>
                    </a:lnTo>
                    <a:lnTo>
                      <a:pt x="52" y="38"/>
                    </a:lnTo>
                    <a:lnTo>
                      <a:pt x="47" y="45"/>
                    </a:lnTo>
                    <a:lnTo>
                      <a:pt x="41" y="51"/>
                    </a:lnTo>
                    <a:lnTo>
                      <a:pt x="34" y="55"/>
                    </a:lnTo>
                    <a:lnTo>
                      <a:pt x="25" y="59"/>
                    </a:lnTo>
                    <a:lnTo>
                      <a:pt x="13" y="66"/>
                    </a:lnTo>
                    <a:lnTo>
                      <a:pt x="6" y="74"/>
                    </a:lnTo>
                    <a:lnTo>
                      <a:pt x="1" y="83"/>
                    </a:lnTo>
                    <a:lnTo>
                      <a:pt x="0" y="96"/>
                    </a:lnTo>
                    <a:lnTo>
                      <a:pt x="1" y="96"/>
                    </a:lnTo>
                    <a:close/>
                  </a:path>
                </a:pathLst>
              </a:custGeom>
              <a:solidFill>
                <a:srgbClr val="000000"/>
              </a:solidFill>
              <a:ln w="9525">
                <a:noFill/>
                <a:round/>
                <a:headEnd/>
                <a:tailEnd/>
              </a:ln>
            </p:spPr>
            <p:txBody>
              <a:bodyPr/>
              <a:lstStyle/>
              <a:p>
                <a:endParaRPr lang="en-US">
                  <a:solidFill>
                    <a:srgbClr val="000000"/>
                  </a:solidFill>
                </a:endParaRPr>
              </a:p>
            </p:txBody>
          </p:sp>
          <p:sp>
            <p:nvSpPr>
              <p:cNvPr id="25705" name="Freeform 384"/>
              <p:cNvSpPr>
                <a:spLocks/>
              </p:cNvSpPr>
              <p:nvPr/>
            </p:nvSpPr>
            <p:spPr bwMode="auto">
              <a:xfrm>
                <a:off x="10121" y="8079"/>
                <a:ext cx="33" cy="99"/>
              </a:xfrm>
              <a:custGeom>
                <a:avLst/>
                <a:gdLst>
                  <a:gd name="T0" fmla="*/ 16 w 33"/>
                  <a:gd name="T1" fmla="*/ 98 h 99"/>
                  <a:gd name="T2" fmla="*/ 19 w 33"/>
                  <a:gd name="T3" fmla="*/ 87 h 99"/>
                  <a:gd name="T4" fmla="*/ 23 w 33"/>
                  <a:gd name="T5" fmla="*/ 75 h 99"/>
                  <a:gd name="T6" fmla="*/ 25 w 33"/>
                  <a:gd name="T7" fmla="*/ 63 h 99"/>
                  <a:gd name="T8" fmla="*/ 27 w 33"/>
                  <a:gd name="T9" fmla="*/ 51 h 99"/>
                  <a:gd name="T10" fmla="*/ 27 w 33"/>
                  <a:gd name="T11" fmla="*/ 46 h 99"/>
                  <a:gd name="T12" fmla="*/ 25 w 33"/>
                  <a:gd name="T13" fmla="*/ 40 h 99"/>
                  <a:gd name="T14" fmla="*/ 23 w 33"/>
                  <a:gd name="T15" fmla="*/ 34 h 99"/>
                  <a:gd name="T16" fmla="*/ 23 w 33"/>
                  <a:gd name="T17" fmla="*/ 27 h 99"/>
                  <a:gd name="T18" fmla="*/ 24 w 33"/>
                  <a:gd name="T19" fmla="*/ 21 h 99"/>
                  <a:gd name="T20" fmla="*/ 27 w 33"/>
                  <a:gd name="T21" fmla="*/ 15 h 99"/>
                  <a:gd name="T22" fmla="*/ 29 w 33"/>
                  <a:gd name="T23" fmla="*/ 9 h 99"/>
                  <a:gd name="T24" fmla="*/ 33 w 33"/>
                  <a:gd name="T25" fmla="*/ 4 h 99"/>
                  <a:gd name="T26" fmla="*/ 33 w 33"/>
                  <a:gd name="T27" fmla="*/ 1 h 99"/>
                  <a:gd name="T28" fmla="*/ 29 w 33"/>
                  <a:gd name="T29" fmla="*/ 0 h 99"/>
                  <a:gd name="T30" fmla="*/ 25 w 33"/>
                  <a:gd name="T31" fmla="*/ 1 h 99"/>
                  <a:gd name="T32" fmla="*/ 22 w 33"/>
                  <a:gd name="T33" fmla="*/ 3 h 99"/>
                  <a:gd name="T34" fmla="*/ 14 w 33"/>
                  <a:gd name="T35" fmla="*/ 10 h 99"/>
                  <a:gd name="T36" fmla="*/ 6 w 33"/>
                  <a:gd name="T37" fmla="*/ 18 h 99"/>
                  <a:gd name="T38" fmla="*/ 1 w 33"/>
                  <a:gd name="T39" fmla="*/ 26 h 99"/>
                  <a:gd name="T40" fmla="*/ 0 w 33"/>
                  <a:gd name="T41" fmla="*/ 37 h 99"/>
                  <a:gd name="T42" fmla="*/ 5 w 33"/>
                  <a:gd name="T43" fmla="*/ 52 h 99"/>
                  <a:gd name="T44" fmla="*/ 8 w 33"/>
                  <a:gd name="T45" fmla="*/ 67 h 99"/>
                  <a:gd name="T46" fmla="*/ 12 w 33"/>
                  <a:gd name="T47" fmla="*/ 83 h 99"/>
                  <a:gd name="T48" fmla="*/ 12 w 33"/>
                  <a:gd name="T49" fmla="*/ 99 h 99"/>
                  <a:gd name="T50" fmla="*/ 12 w 33"/>
                  <a:gd name="T51" fmla="*/ 99 h 99"/>
                  <a:gd name="T52" fmla="*/ 14 w 33"/>
                  <a:gd name="T53" fmla="*/ 99 h 99"/>
                  <a:gd name="T54" fmla="*/ 16 w 33"/>
                  <a:gd name="T55" fmla="*/ 99 h 99"/>
                  <a:gd name="T56" fmla="*/ 16 w 33"/>
                  <a:gd name="T57" fmla="*/ 98 h 99"/>
                  <a:gd name="T58" fmla="*/ 16 w 33"/>
                  <a:gd name="T59" fmla="*/ 98 h 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
                  <a:gd name="T91" fmla="*/ 0 h 99"/>
                  <a:gd name="T92" fmla="*/ 33 w 33"/>
                  <a:gd name="T93" fmla="*/ 99 h 9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 h="99">
                    <a:moveTo>
                      <a:pt x="16" y="98"/>
                    </a:moveTo>
                    <a:lnTo>
                      <a:pt x="19" y="87"/>
                    </a:lnTo>
                    <a:lnTo>
                      <a:pt x="23" y="75"/>
                    </a:lnTo>
                    <a:lnTo>
                      <a:pt x="25" y="63"/>
                    </a:lnTo>
                    <a:lnTo>
                      <a:pt x="27" y="51"/>
                    </a:lnTo>
                    <a:lnTo>
                      <a:pt x="27" y="46"/>
                    </a:lnTo>
                    <a:lnTo>
                      <a:pt x="25" y="40"/>
                    </a:lnTo>
                    <a:lnTo>
                      <a:pt x="23" y="34"/>
                    </a:lnTo>
                    <a:lnTo>
                      <a:pt x="23" y="27"/>
                    </a:lnTo>
                    <a:lnTo>
                      <a:pt x="24" y="21"/>
                    </a:lnTo>
                    <a:lnTo>
                      <a:pt x="27" y="15"/>
                    </a:lnTo>
                    <a:lnTo>
                      <a:pt x="29" y="9"/>
                    </a:lnTo>
                    <a:lnTo>
                      <a:pt x="33" y="4"/>
                    </a:lnTo>
                    <a:lnTo>
                      <a:pt x="33" y="1"/>
                    </a:lnTo>
                    <a:lnTo>
                      <a:pt x="29" y="0"/>
                    </a:lnTo>
                    <a:lnTo>
                      <a:pt x="25" y="1"/>
                    </a:lnTo>
                    <a:lnTo>
                      <a:pt x="22" y="3"/>
                    </a:lnTo>
                    <a:lnTo>
                      <a:pt x="14" y="10"/>
                    </a:lnTo>
                    <a:lnTo>
                      <a:pt x="6" y="18"/>
                    </a:lnTo>
                    <a:lnTo>
                      <a:pt x="1" y="26"/>
                    </a:lnTo>
                    <a:lnTo>
                      <a:pt x="0" y="37"/>
                    </a:lnTo>
                    <a:lnTo>
                      <a:pt x="5" y="52"/>
                    </a:lnTo>
                    <a:lnTo>
                      <a:pt x="8" y="67"/>
                    </a:lnTo>
                    <a:lnTo>
                      <a:pt x="12" y="83"/>
                    </a:lnTo>
                    <a:lnTo>
                      <a:pt x="12" y="99"/>
                    </a:lnTo>
                    <a:lnTo>
                      <a:pt x="14" y="99"/>
                    </a:lnTo>
                    <a:lnTo>
                      <a:pt x="16" y="99"/>
                    </a:lnTo>
                    <a:lnTo>
                      <a:pt x="16" y="98"/>
                    </a:lnTo>
                    <a:close/>
                  </a:path>
                </a:pathLst>
              </a:custGeom>
              <a:solidFill>
                <a:srgbClr val="000000"/>
              </a:solidFill>
              <a:ln w="9525">
                <a:noFill/>
                <a:round/>
                <a:headEnd/>
                <a:tailEnd/>
              </a:ln>
            </p:spPr>
            <p:txBody>
              <a:bodyPr/>
              <a:lstStyle/>
              <a:p>
                <a:endParaRPr lang="en-US">
                  <a:solidFill>
                    <a:srgbClr val="000000"/>
                  </a:solidFill>
                </a:endParaRPr>
              </a:p>
            </p:txBody>
          </p:sp>
          <p:sp>
            <p:nvSpPr>
              <p:cNvPr id="25706" name="Freeform 385"/>
              <p:cNvSpPr>
                <a:spLocks/>
              </p:cNvSpPr>
              <p:nvPr/>
            </p:nvSpPr>
            <p:spPr bwMode="auto">
              <a:xfrm>
                <a:off x="9788" y="8038"/>
                <a:ext cx="105" cy="66"/>
              </a:xfrm>
              <a:custGeom>
                <a:avLst/>
                <a:gdLst>
                  <a:gd name="T0" fmla="*/ 2 w 105"/>
                  <a:gd name="T1" fmla="*/ 66 h 66"/>
                  <a:gd name="T2" fmla="*/ 9 w 105"/>
                  <a:gd name="T3" fmla="*/ 61 h 66"/>
                  <a:gd name="T4" fmla="*/ 16 w 105"/>
                  <a:gd name="T5" fmla="*/ 56 h 66"/>
                  <a:gd name="T6" fmla="*/ 25 w 105"/>
                  <a:gd name="T7" fmla="*/ 52 h 66"/>
                  <a:gd name="T8" fmla="*/ 33 w 105"/>
                  <a:gd name="T9" fmla="*/ 49 h 66"/>
                  <a:gd name="T10" fmla="*/ 38 w 105"/>
                  <a:gd name="T11" fmla="*/ 49 h 66"/>
                  <a:gd name="T12" fmla="*/ 43 w 105"/>
                  <a:gd name="T13" fmla="*/ 49 h 66"/>
                  <a:gd name="T14" fmla="*/ 48 w 105"/>
                  <a:gd name="T15" fmla="*/ 49 h 66"/>
                  <a:gd name="T16" fmla="*/ 53 w 105"/>
                  <a:gd name="T17" fmla="*/ 50 h 66"/>
                  <a:gd name="T18" fmla="*/ 56 w 105"/>
                  <a:gd name="T19" fmla="*/ 50 h 66"/>
                  <a:gd name="T20" fmla="*/ 61 w 105"/>
                  <a:gd name="T21" fmla="*/ 50 h 66"/>
                  <a:gd name="T22" fmla="*/ 66 w 105"/>
                  <a:gd name="T23" fmla="*/ 50 h 66"/>
                  <a:gd name="T24" fmla="*/ 71 w 105"/>
                  <a:gd name="T25" fmla="*/ 49 h 66"/>
                  <a:gd name="T26" fmla="*/ 79 w 105"/>
                  <a:gd name="T27" fmla="*/ 46 h 66"/>
                  <a:gd name="T28" fmla="*/ 87 w 105"/>
                  <a:gd name="T29" fmla="*/ 42 h 66"/>
                  <a:gd name="T30" fmla="*/ 93 w 105"/>
                  <a:gd name="T31" fmla="*/ 38 h 66"/>
                  <a:gd name="T32" fmla="*/ 98 w 105"/>
                  <a:gd name="T33" fmla="*/ 31 h 66"/>
                  <a:gd name="T34" fmla="*/ 101 w 105"/>
                  <a:gd name="T35" fmla="*/ 25 h 66"/>
                  <a:gd name="T36" fmla="*/ 104 w 105"/>
                  <a:gd name="T37" fmla="*/ 18 h 66"/>
                  <a:gd name="T38" fmla="*/ 105 w 105"/>
                  <a:gd name="T39" fmla="*/ 11 h 66"/>
                  <a:gd name="T40" fmla="*/ 104 w 105"/>
                  <a:gd name="T41" fmla="*/ 4 h 66"/>
                  <a:gd name="T42" fmla="*/ 100 w 105"/>
                  <a:gd name="T43" fmla="*/ 0 h 66"/>
                  <a:gd name="T44" fmla="*/ 95 w 105"/>
                  <a:gd name="T45" fmla="*/ 0 h 66"/>
                  <a:gd name="T46" fmla="*/ 90 w 105"/>
                  <a:gd name="T47" fmla="*/ 2 h 66"/>
                  <a:gd name="T48" fmla="*/ 87 w 105"/>
                  <a:gd name="T49" fmla="*/ 5 h 66"/>
                  <a:gd name="T50" fmla="*/ 83 w 105"/>
                  <a:gd name="T51" fmla="*/ 8 h 66"/>
                  <a:gd name="T52" fmla="*/ 79 w 105"/>
                  <a:gd name="T53" fmla="*/ 12 h 66"/>
                  <a:gd name="T54" fmla="*/ 76 w 105"/>
                  <a:gd name="T55" fmla="*/ 15 h 66"/>
                  <a:gd name="T56" fmla="*/ 72 w 105"/>
                  <a:gd name="T57" fmla="*/ 17 h 66"/>
                  <a:gd name="T58" fmla="*/ 65 w 105"/>
                  <a:gd name="T59" fmla="*/ 19 h 66"/>
                  <a:gd name="T60" fmla="*/ 58 w 105"/>
                  <a:gd name="T61" fmla="*/ 21 h 66"/>
                  <a:gd name="T62" fmla="*/ 50 w 105"/>
                  <a:gd name="T63" fmla="*/ 23 h 66"/>
                  <a:gd name="T64" fmla="*/ 43 w 105"/>
                  <a:gd name="T65" fmla="*/ 26 h 66"/>
                  <a:gd name="T66" fmla="*/ 36 w 105"/>
                  <a:gd name="T67" fmla="*/ 29 h 66"/>
                  <a:gd name="T68" fmla="*/ 30 w 105"/>
                  <a:gd name="T69" fmla="*/ 35 h 66"/>
                  <a:gd name="T70" fmla="*/ 25 w 105"/>
                  <a:gd name="T71" fmla="*/ 39 h 66"/>
                  <a:gd name="T72" fmla="*/ 19 w 105"/>
                  <a:gd name="T73" fmla="*/ 45 h 66"/>
                  <a:gd name="T74" fmla="*/ 14 w 105"/>
                  <a:gd name="T75" fmla="*/ 50 h 66"/>
                  <a:gd name="T76" fmla="*/ 9 w 105"/>
                  <a:gd name="T77" fmla="*/ 56 h 66"/>
                  <a:gd name="T78" fmla="*/ 5 w 105"/>
                  <a:gd name="T79" fmla="*/ 61 h 66"/>
                  <a:gd name="T80" fmla="*/ 0 w 105"/>
                  <a:gd name="T81" fmla="*/ 66 h 66"/>
                  <a:gd name="T82" fmla="*/ 0 w 105"/>
                  <a:gd name="T83" fmla="*/ 66 h 66"/>
                  <a:gd name="T84" fmla="*/ 0 w 105"/>
                  <a:gd name="T85" fmla="*/ 66 h 66"/>
                  <a:gd name="T86" fmla="*/ 0 w 105"/>
                  <a:gd name="T87" fmla="*/ 66 h 66"/>
                  <a:gd name="T88" fmla="*/ 2 w 105"/>
                  <a:gd name="T89" fmla="*/ 66 h 66"/>
                  <a:gd name="T90" fmla="*/ 2 w 105"/>
                  <a:gd name="T91" fmla="*/ 66 h 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5"/>
                  <a:gd name="T139" fmla="*/ 0 h 66"/>
                  <a:gd name="T140" fmla="*/ 105 w 105"/>
                  <a:gd name="T141" fmla="*/ 66 h 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5" h="66">
                    <a:moveTo>
                      <a:pt x="2" y="66"/>
                    </a:moveTo>
                    <a:lnTo>
                      <a:pt x="9" y="61"/>
                    </a:lnTo>
                    <a:lnTo>
                      <a:pt x="16" y="56"/>
                    </a:lnTo>
                    <a:lnTo>
                      <a:pt x="25" y="52"/>
                    </a:lnTo>
                    <a:lnTo>
                      <a:pt x="33" y="49"/>
                    </a:lnTo>
                    <a:lnTo>
                      <a:pt x="38" y="49"/>
                    </a:lnTo>
                    <a:lnTo>
                      <a:pt x="43" y="49"/>
                    </a:lnTo>
                    <a:lnTo>
                      <a:pt x="48" y="49"/>
                    </a:lnTo>
                    <a:lnTo>
                      <a:pt x="53" y="50"/>
                    </a:lnTo>
                    <a:lnTo>
                      <a:pt x="56" y="50"/>
                    </a:lnTo>
                    <a:lnTo>
                      <a:pt x="61" y="50"/>
                    </a:lnTo>
                    <a:lnTo>
                      <a:pt x="66" y="50"/>
                    </a:lnTo>
                    <a:lnTo>
                      <a:pt x="71" y="49"/>
                    </a:lnTo>
                    <a:lnTo>
                      <a:pt x="79" y="46"/>
                    </a:lnTo>
                    <a:lnTo>
                      <a:pt x="87" y="42"/>
                    </a:lnTo>
                    <a:lnTo>
                      <a:pt x="93" y="38"/>
                    </a:lnTo>
                    <a:lnTo>
                      <a:pt x="98" y="31"/>
                    </a:lnTo>
                    <a:lnTo>
                      <a:pt x="101" y="25"/>
                    </a:lnTo>
                    <a:lnTo>
                      <a:pt x="104" y="18"/>
                    </a:lnTo>
                    <a:lnTo>
                      <a:pt x="105" y="11"/>
                    </a:lnTo>
                    <a:lnTo>
                      <a:pt x="104" y="4"/>
                    </a:lnTo>
                    <a:lnTo>
                      <a:pt x="100" y="0"/>
                    </a:lnTo>
                    <a:lnTo>
                      <a:pt x="95" y="0"/>
                    </a:lnTo>
                    <a:lnTo>
                      <a:pt x="90" y="2"/>
                    </a:lnTo>
                    <a:lnTo>
                      <a:pt x="87" y="5"/>
                    </a:lnTo>
                    <a:lnTo>
                      <a:pt x="83" y="8"/>
                    </a:lnTo>
                    <a:lnTo>
                      <a:pt x="79" y="12"/>
                    </a:lnTo>
                    <a:lnTo>
                      <a:pt x="76" y="15"/>
                    </a:lnTo>
                    <a:lnTo>
                      <a:pt x="72" y="17"/>
                    </a:lnTo>
                    <a:lnTo>
                      <a:pt x="65" y="19"/>
                    </a:lnTo>
                    <a:lnTo>
                      <a:pt x="58" y="21"/>
                    </a:lnTo>
                    <a:lnTo>
                      <a:pt x="50" y="23"/>
                    </a:lnTo>
                    <a:lnTo>
                      <a:pt x="43" y="26"/>
                    </a:lnTo>
                    <a:lnTo>
                      <a:pt x="36" y="29"/>
                    </a:lnTo>
                    <a:lnTo>
                      <a:pt x="30" y="35"/>
                    </a:lnTo>
                    <a:lnTo>
                      <a:pt x="25" y="39"/>
                    </a:lnTo>
                    <a:lnTo>
                      <a:pt x="19" y="45"/>
                    </a:lnTo>
                    <a:lnTo>
                      <a:pt x="14" y="50"/>
                    </a:lnTo>
                    <a:lnTo>
                      <a:pt x="9" y="56"/>
                    </a:lnTo>
                    <a:lnTo>
                      <a:pt x="5" y="61"/>
                    </a:lnTo>
                    <a:lnTo>
                      <a:pt x="0" y="66"/>
                    </a:lnTo>
                    <a:lnTo>
                      <a:pt x="2" y="66"/>
                    </a:lnTo>
                    <a:close/>
                  </a:path>
                </a:pathLst>
              </a:custGeom>
              <a:solidFill>
                <a:srgbClr val="000000"/>
              </a:solidFill>
              <a:ln w="9525">
                <a:noFill/>
                <a:round/>
                <a:headEnd/>
                <a:tailEnd/>
              </a:ln>
            </p:spPr>
            <p:txBody>
              <a:bodyPr/>
              <a:lstStyle/>
              <a:p>
                <a:endParaRPr lang="en-US">
                  <a:solidFill>
                    <a:srgbClr val="000000"/>
                  </a:solidFill>
                </a:endParaRPr>
              </a:p>
            </p:txBody>
          </p:sp>
        </p:grpSp>
      </p:grpSp>
      <p:grpSp>
        <p:nvGrpSpPr>
          <p:cNvPr id="10" name="Group 590"/>
          <p:cNvGrpSpPr>
            <a:grpSpLocks/>
          </p:cNvGrpSpPr>
          <p:nvPr/>
        </p:nvGrpSpPr>
        <p:grpSpPr bwMode="auto">
          <a:xfrm>
            <a:off x="7386640" y="5562600"/>
            <a:ext cx="1247775" cy="858838"/>
            <a:chOff x="4653" y="3635"/>
            <a:chExt cx="786" cy="541"/>
          </a:xfrm>
        </p:grpSpPr>
        <p:sp>
          <p:nvSpPr>
            <p:cNvPr id="25614" name="Line 386"/>
            <p:cNvSpPr>
              <a:spLocks noChangeShapeType="1"/>
            </p:cNvSpPr>
            <p:nvPr/>
          </p:nvSpPr>
          <p:spPr bwMode="auto">
            <a:xfrm>
              <a:off x="4843" y="3635"/>
              <a:ext cx="0" cy="541"/>
            </a:xfrm>
            <a:prstGeom prst="line">
              <a:avLst/>
            </a:prstGeom>
            <a:noFill/>
            <a:ln w="15875">
              <a:solidFill>
                <a:srgbClr val="000000"/>
              </a:solidFill>
              <a:round/>
              <a:headEnd/>
              <a:tailEnd type="triangle" w="med" len="med"/>
            </a:ln>
          </p:spPr>
          <p:txBody>
            <a:bodyPr/>
            <a:lstStyle/>
            <a:p>
              <a:endParaRPr lang="en-US">
                <a:solidFill>
                  <a:srgbClr val="000000"/>
                </a:solidFill>
              </a:endParaRPr>
            </a:p>
          </p:txBody>
        </p:sp>
        <p:sp>
          <p:nvSpPr>
            <p:cNvPr id="25615" name="Text Box 388"/>
            <p:cNvSpPr txBox="1">
              <a:spLocks noChangeArrowheads="1"/>
            </p:cNvSpPr>
            <p:nvPr/>
          </p:nvSpPr>
          <p:spPr bwMode="auto">
            <a:xfrm>
              <a:off x="4653" y="3743"/>
              <a:ext cx="786" cy="433"/>
            </a:xfrm>
            <a:prstGeom prst="rect">
              <a:avLst/>
            </a:prstGeom>
            <a:noFill/>
            <a:ln w="9525">
              <a:noFill/>
              <a:miter lim="800000"/>
              <a:headEnd/>
              <a:tailEnd/>
            </a:ln>
          </p:spPr>
          <p:txBody>
            <a:bodyPr/>
            <a:lstStyle/>
            <a:p>
              <a:pPr algn="ctr"/>
              <a:r>
                <a:rPr lang="en-US" sz="2400" dirty="0" smtClean="0">
                  <a:solidFill>
                    <a:srgbClr val="000000"/>
                  </a:solidFill>
                </a:rPr>
                <a:t>mg</a:t>
              </a:r>
              <a:endParaRPr lang="en-US" sz="2400" dirty="0">
                <a:solidFill>
                  <a:srgbClr val="000000"/>
                </a:solidFill>
              </a:endParaRPr>
            </a:p>
          </p:txBody>
        </p:sp>
      </p:grpSp>
      <p:grpSp>
        <p:nvGrpSpPr>
          <p:cNvPr id="11" name="Group 589"/>
          <p:cNvGrpSpPr>
            <a:grpSpLocks/>
          </p:cNvGrpSpPr>
          <p:nvPr/>
        </p:nvGrpSpPr>
        <p:grpSpPr bwMode="auto">
          <a:xfrm>
            <a:off x="6448425" y="5562600"/>
            <a:ext cx="1247775" cy="858838"/>
            <a:chOff x="3744" y="3635"/>
            <a:chExt cx="786" cy="541"/>
          </a:xfrm>
        </p:grpSpPr>
        <p:sp>
          <p:nvSpPr>
            <p:cNvPr id="25612" name="Line 387"/>
            <p:cNvSpPr>
              <a:spLocks noChangeShapeType="1"/>
            </p:cNvSpPr>
            <p:nvPr/>
          </p:nvSpPr>
          <p:spPr bwMode="auto">
            <a:xfrm>
              <a:off x="4320" y="3635"/>
              <a:ext cx="0" cy="541"/>
            </a:xfrm>
            <a:prstGeom prst="line">
              <a:avLst/>
            </a:prstGeom>
            <a:noFill/>
            <a:ln w="15875">
              <a:solidFill>
                <a:srgbClr val="000000"/>
              </a:solidFill>
              <a:round/>
              <a:headEnd type="triangle" w="med" len="med"/>
              <a:tailEnd/>
            </a:ln>
          </p:spPr>
          <p:txBody>
            <a:bodyPr/>
            <a:lstStyle/>
            <a:p>
              <a:endParaRPr lang="en-US">
                <a:solidFill>
                  <a:srgbClr val="000000"/>
                </a:solidFill>
              </a:endParaRPr>
            </a:p>
          </p:txBody>
        </p:sp>
        <p:sp>
          <p:nvSpPr>
            <p:cNvPr id="25613" name="Text Box 389"/>
            <p:cNvSpPr txBox="1">
              <a:spLocks noChangeArrowheads="1"/>
            </p:cNvSpPr>
            <p:nvPr/>
          </p:nvSpPr>
          <p:spPr bwMode="auto">
            <a:xfrm>
              <a:off x="3744" y="3743"/>
              <a:ext cx="786" cy="433"/>
            </a:xfrm>
            <a:prstGeom prst="rect">
              <a:avLst/>
            </a:prstGeom>
            <a:noFill/>
            <a:ln w="9525">
              <a:noFill/>
              <a:miter lim="800000"/>
              <a:headEnd/>
              <a:tailEnd/>
            </a:ln>
          </p:spPr>
          <p:txBody>
            <a:bodyPr/>
            <a:lstStyle/>
            <a:p>
              <a:pPr algn="ctr"/>
              <a:r>
                <a:rPr lang="en-US" sz="2400">
                  <a:solidFill>
                    <a:srgbClr val="000000"/>
                  </a:solidFill>
                </a:rPr>
                <a:t>F</a:t>
              </a:r>
              <a:r>
                <a:rPr lang="en-US" sz="2400" baseline="-25000">
                  <a:solidFill>
                    <a:srgbClr val="000000"/>
                  </a:solidFill>
                </a:rPr>
                <a:t>n</a:t>
              </a:r>
              <a:endParaRPr lang="en-US" sz="2400">
                <a:solidFill>
                  <a:srgbClr val="000000"/>
                </a:solidFill>
              </a:endParaRPr>
            </a:p>
          </p:txBody>
        </p:sp>
      </p:grpSp>
      <p:sp>
        <p:nvSpPr>
          <p:cNvPr id="256586" name="Rectangle 586"/>
          <p:cNvSpPr>
            <a:spLocks noChangeArrowheads="1"/>
          </p:cNvSpPr>
          <p:nvPr/>
        </p:nvSpPr>
        <p:spPr bwMode="auto">
          <a:xfrm>
            <a:off x="3578225" y="1676400"/>
            <a:ext cx="4651375" cy="519113"/>
          </a:xfrm>
          <a:prstGeom prst="rect">
            <a:avLst/>
          </a:prstGeom>
          <a:noFill/>
          <a:ln w="9525">
            <a:noFill/>
            <a:miter lim="800000"/>
            <a:headEnd/>
            <a:tailEnd/>
          </a:ln>
        </p:spPr>
        <p:txBody>
          <a:bodyPr wrap="none" anchor="ctr">
            <a:spAutoFit/>
          </a:bodyPr>
          <a:lstStyle/>
          <a:p>
            <a:r>
              <a:rPr lang="en-US">
                <a:solidFill>
                  <a:srgbClr val="FF0000"/>
                </a:solidFill>
              </a:rPr>
              <a:t>Situation:			FBD:</a:t>
            </a:r>
          </a:p>
        </p:txBody>
      </p:sp>
      <p:sp>
        <p:nvSpPr>
          <p:cNvPr id="256587" name="Rectangle 587"/>
          <p:cNvSpPr>
            <a:spLocks noChangeArrowheads="1"/>
          </p:cNvSpPr>
          <p:nvPr/>
        </p:nvSpPr>
        <p:spPr bwMode="auto">
          <a:xfrm>
            <a:off x="762000" y="2809875"/>
            <a:ext cx="2778125" cy="519113"/>
          </a:xfrm>
          <a:prstGeom prst="rect">
            <a:avLst/>
          </a:prstGeom>
          <a:noFill/>
          <a:ln w="9525">
            <a:noFill/>
            <a:miter lim="800000"/>
            <a:headEnd/>
            <a:tailEnd/>
          </a:ln>
        </p:spPr>
        <p:txBody>
          <a:bodyPr wrap="none" anchor="ctr">
            <a:spAutoFit/>
          </a:bodyPr>
          <a:lstStyle/>
          <a:p>
            <a:r>
              <a:rPr lang="en-US">
                <a:solidFill>
                  <a:srgbClr val="FF0000"/>
                </a:solidFill>
              </a:rPr>
              <a:t>In deep space…</a:t>
            </a:r>
          </a:p>
        </p:txBody>
      </p:sp>
      <p:sp>
        <p:nvSpPr>
          <p:cNvPr id="256588" name="Rectangle 588"/>
          <p:cNvSpPr>
            <a:spLocks noChangeArrowheads="1"/>
          </p:cNvSpPr>
          <p:nvPr/>
        </p:nvSpPr>
        <p:spPr bwMode="auto">
          <a:xfrm>
            <a:off x="1600200" y="4510088"/>
            <a:ext cx="1963738" cy="519112"/>
          </a:xfrm>
          <a:prstGeom prst="rect">
            <a:avLst/>
          </a:prstGeom>
          <a:noFill/>
          <a:ln w="9525">
            <a:noFill/>
            <a:miter lim="800000"/>
            <a:headEnd/>
            <a:tailEnd/>
          </a:ln>
        </p:spPr>
        <p:txBody>
          <a:bodyPr wrap="none" anchor="ctr">
            <a:spAutoFit/>
          </a:bodyPr>
          <a:lstStyle/>
          <a:p>
            <a:r>
              <a:rPr lang="en-US">
                <a:solidFill>
                  <a:srgbClr val="FF0000"/>
                </a:solidFill>
              </a:rPr>
              <a:t>On Earth…</a:t>
            </a:r>
          </a:p>
        </p:txBody>
      </p:sp>
    </p:spTree>
    <p:extLst>
      <p:ext uri="{BB962C8B-B14F-4D97-AF65-F5344CB8AC3E}">
        <p14:creationId xmlns:p14="http://schemas.microsoft.com/office/powerpoint/2010/main" val="3077834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6017"/>
                                        </p:tgtEl>
                                        <p:attrNameLst>
                                          <p:attrName>style.visibility</p:attrName>
                                        </p:attrNameLst>
                                      </p:cBhvr>
                                      <p:to>
                                        <p:strVal val="visible"/>
                                      </p:to>
                                    </p:set>
                                    <p:anim calcmode="discrete" valueType="clr">
                                      <p:cBhvr override="childStyle">
                                        <p:cTn id="7" dur="80"/>
                                        <p:tgtEl>
                                          <p:spTgt spid="2560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17"/>
                                        </p:tgtEl>
                                        <p:attrNameLst>
                                          <p:attrName>fillcolor</p:attrName>
                                        </p:attrNameLst>
                                      </p:cBhvr>
                                      <p:tavLst>
                                        <p:tav tm="0">
                                          <p:val>
                                            <p:clrVal>
                                              <a:schemeClr val="accent2"/>
                                            </p:clrVal>
                                          </p:val>
                                        </p:tav>
                                        <p:tav tm="50000">
                                          <p:val>
                                            <p:clrVal>
                                              <a:schemeClr val="hlink"/>
                                            </p:clrVal>
                                          </p:val>
                                        </p:tav>
                                      </p:tavLst>
                                    </p:anim>
                                    <p:set>
                                      <p:cBhvr>
                                        <p:cTn id="9" dur="80"/>
                                        <p:tgtEl>
                                          <p:spTgt spid="2560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to="" calcmode="lin" valueType="num">
                                      <p:cBhvr>
                                        <p:cTn id="14" dur="1" fill="hold"/>
                                        <p:tgtEl>
                                          <p:spTgt spid="2"/>
                                        </p:tgtEl>
                                        <p:attrNameLst>
                                          <p:attrName/>
                                        </p:attrNameLst>
                                      </p:cBhvr>
                                    </p:anim>
                                  </p:childTnLst>
                                </p:cTn>
                              </p:par>
                              <p:par>
                                <p:cTn id="15" presetID="24" presetClass="entr" presetSubtype="0" fill="hold" grpId="0" nodeType="withEffect">
                                  <p:stCondLst>
                                    <p:cond delay="0"/>
                                  </p:stCondLst>
                                  <p:childTnLst>
                                    <p:set>
                                      <p:cBhvr>
                                        <p:cTn id="16" dur="1" fill="hold">
                                          <p:stCondLst>
                                            <p:cond delay="0"/>
                                          </p:stCondLst>
                                        </p:cTn>
                                        <p:tgtEl>
                                          <p:spTgt spid="256586"/>
                                        </p:tgtEl>
                                        <p:attrNameLst>
                                          <p:attrName>style.visibility</p:attrName>
                                        </p:attrNameLst>
                                      </p:cBhvr>
                                      <p:to>
                                        <p:strVal val="visible"/>
                                      </p:to>
                                    </p:set>
                                    <p:anim to="" calcmode="lin" valueType="num">
                                      <p:cBhvr>
                                        <p:cTn id="17" dur="1" fill="hold"/>
                                        <p:tgtEl>
                                          <p:spTgt spid="256586"/>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256587"/>
                                        </p:tgtEl>
                                        <p:attrNameLst>
                                          <p:attrName>style.visibility</p:attrName>
                                        </p:attrNameLst>
                                      </p:cBhvr>
                                      <p:to>
                                        <p:strVal val="visible"/>
                                      </p:to>
                                    </p:set>
                                    <p:anim to="" calcmode="lin" valueType="num">
                                      <p:cBhvr>
                                        <p:cTn id="20" dur="1" fill="hold"/>
                                        <p:tgtEl>
                                          <p:spTgt spid="256587"/>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256588"/>
                                        </p:tgtEl>
                                        <p:attrNameLst>
                                          <p:attrName>style.visibility</p:attrName>
                                        </p:attrNameLst>
                                      </p:cBhvr>
                                      <p:to>
                                        <p:strVal val="visible"/>
                                      </p:to>
                                    </p:set>
                                    <p:animEffect transition="in" filter="fade">
                                      <p:cBhvr>
                                        <p:cTn id="30" dur="1000"/>
                                        <p:tgtEl>
                                          <p:spTgt spid="256588"/>
                                        </p:tgtEl>
                                      </p:cBhvr>
                                    </p:animEffect>
                                    <p:anim calcmode="lin" valueType="num">
                                      <p:cBhvr>
                                        <p:cTn id="31" dur="1000" fill="hold"/>
                                        <p:tgtEl>
                                          <p:spTgt spid="256588"/>
                                        </p:tgtEl>
                                        <p:attrNameLst>
                                          <p:attrName>ppt_x</p:attrName>
                                        </p:attrNameLst>
                                      </p:cBhvr>
                                      <p:tavLst>
                                        <p:tav tm="0">
                                          <p:val>
                                            <p:strVal val="#ppt_x"/>
                                          </p:val>
                                        </p:tav>
                                        <p:tav tm="100000">
                                          <p:val>
                                            <p:strVal val="#ppt_x"/>
                                          </p:val>
                                        </p:tav>
                                      </p:tavLst>
                                    </p:anim>
                                    <p:anim calcmode="lin" valueType="num">
                                      <p:cBhvr>
                                        <p:cTn id="32" dur="1000" fill="hold"/>
                                        <p:tgtEl>
                                          <p:spTgt spid="25658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2000" fill="hold"/>
                                        <p:tgtEl>
                                          <p:spTgt spid="11"/>
                                        </p:tgtEl>
                                        <p:attrNameLst>
                                          <p:attrName>ppt_x</p:attrName>
                                        </p:attrNameLst>
                                      </p:cBhvr>
                                      <p:tavLst>
                                        <p:tav tm="0">
                                          <p:val>
                                            <p:strVal val="#ppt_x"/>
                                          </p:val>
                                        </p:tav>
                                        <p:tav tm="100000">
                                          <p:val>
                                            <p:strVal val="#ppt_x"/>
                                          </p:val>
                                        </p:tav>
                                      </p:tavLst>
                                    </p:anim>
                                    <p:anim calcmode="lin" valueType="num">
                                      <p:cBhvr additive="base">
                                        <p:cTn id="45"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7" grpId="0"/>
      <p:bldP spid="256586" grpId="0"/>
      <p:bldP spid="256587" grpId="0"/>
      <p:bldP spid="25658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4"/>
          <p:cNvGrpSpPr>
            <a:grpSpLocks/>
          </p:cNvGrpSpPr>
          <p:nvPr/>
        </p:nvGrpSpPr>
        <p:grpSpPr bwMode="auto">
          <a:xfrm>
            <a:off x="7099303" y="2725738"/>
            <a:ext cx="1246188" cy="855662"/>
            <a:chOff x="4472" y="1717"/>
            <a:chExt cx="785" cy="539"/>
          </a:xfrm>
        </p:grpSpPr>
        <p:sp>
          <p:nvSpPr>
            <p:cNvPr id="26834" name="Line 203"/>
            <p:cNvSpPr>
              <a:spLocks noChangeShapeType="1"/>
            </p:cNvSpPr>
            <p:nvPr/>
          </p:nvSpPr>
          <p:spPr bwMode="auto">
            <a:xfrm>
              <a:off x="4654" y="1717"/>
              <a:ext cx="0" cy="539"/>
            </a:xfrm>
            <a:prstGeom prst="line">
              <a:avLst/>
            </a:prstGeom>
            <a:noFill/>
            <a:ln w="15875">
              <a:solidFill>
                <a:srgbClr val="000000"/>
              </a:solidFill>
              <a:round/>
              <a:headEnd/>
              <a:tailEnd type="triangle" w="med" len="med"/>
            </a:ln>
          </p:spPr>
          <p:txBody>
            <a:bodyPr/>
            <a:lstStyle/>
            <a:p>
              <a:endParaRPr lang="en-US">
                <a:solidFill>
                  <a:srgbClr val="000000"/>
                </a:solidFill>
              </a:endParaRPr>
            </a:p>
          </p:txBody>
        </p:sp>
        <p:sp>
          <p:nvSpPr>
            <p:cNvPr id="26835" name="Text Box 205"/>
            <p:cNvSpPr txBox="1">
              <a:spLocks noChangeArrowheads="1"/>
            </p:cNvSpPr>
            <p:nvPr/>
          </p:nvSpPr>
          <p:spPr bwMode="auto">
            <a:xfrm>
              <a:off x="4472" y="1825"/>
              <a:ext cx="785" cy="431"/>
            </a:xfrm>
            <a:prstGeom prst="rect">
              <a:avLst/>
            </a:prstGeom>
            <a:noFill/>
            <a:ln w="9525">
              <a:noFill/>
              <a:miter lim="800000"/>
              <a:headEnd/>
              <a:tailEnd/>
            </a:ln>
          </p:spPr>
          <p:txBody>
            <a:bodyPr/>
            <a:lstStyle/>
            <a:p>
              <a:pPr algn="ctr"/>
              <a:r>
                <a:rPr lang="en-US" sz="2400" dirty="0" smtClean="0">
                  <a:solidFill>
                    <a:srgbClr val="000000"/>
                  </a:solidFill>
                </a:rPr>
                <a:t>mg</a:t>
              </a:r>
              <a:endParaRPr lang="en-US" sz="2400" dirty="0">
                <a:solidFill>
                  <a:srgbClr val="000000"/>
                </a:solidFill>
              </a:endParaRPr>
            </a:p>
          </p:txBody>
        </p:sp>
      </p:grpSp>
      <p:grpSp>
        <p:nvGrpSpPr>
          <p:cNvPr id="3" name="Group 213"/>
          <p:cNvGrpSpPr>
            <a:grpSpLocks/>
          </p:cNvGrpSpPr>
          <p:nvPr/>
        </p:nvGrpSpPr>
        <p:grpSpPr bwMode="auto">
          <a:xfrm>
            <a:off x="6069013" y="2725738"/>
            <a:ext cx="1246187" cy="855662"/>
            <a:chOff x="3408" y="1717"/>
            <a:chExt cx="785" cy="539"/>
          </a:xfrm>
        </p:grpSpPr>
        <p:sp>
          <p:nvSpPr>
            <p:cNvPr id="26832" name="Line 204"/>
            <p:cNvSpPr>
              <a:spLocks noChangeShapeType="1"/>
            </p:cNvSpPr>
            <p:nvPr/>
          </p:nvSpPr>
          <p:spPr bwMode="auto">
            <a:xfrm>
              <a:off x="3984" y="1717"/>
              <a:ext cx="0" cy="539"/>
            </a:xfrm>
            <a:prstGeom prst="line">
              <a:avLst/>
            </a:prstGeom>
            <a:noFill/>
            <a:ln w="15875">
              <a:solidFill>
                <a:srgbClr val="000000"/>
              </a:solidFill>
              <a:round/>
              <a:headEnd type="triangle" w="med" len="med"/>
              <a:tailEnd/>
            </a:ln>
          </p:spPr>
          <p:txBody>
            <a:bodyPr/>
            <a:lstStyle/>
            <a:p>
              <a:endParaRPr lang="en-US">
                <a:solidFill>
                  <a:srgbClr val="000000"/>
                </a:solidFill>
              </a:endParaRPr>
            </a:p>
          </p:txBody>
        </p:sp>
        <p:sp>
          <p:nvSpPr>
            <p:cNvPr id="26833" name="Text Box 206"/>
            <p:cNvSpPr txBox="1">
              <a:spLocks noChangeArrowheads="1"/>
            </p:cNvSpPr>
            <p:nvPr/>
          </p:nvSpPr>
          <p:spPr bwMode="auto">
            <a:xfrm>
              <a:off x="3408" y="1825"/>
              <a:ext cx="785" cy="431"/>
            </a:xfrm>
            <a:prstGeom prst="rect">
              <a:avLst/>
            </a:prstGeom>
            <a:noFill/>
            <a:ln w="9525">
              <a:noFill/>
              <a:miter lim="800000"/>
              <a:headEnd/>
              <a:tailEnd/>
            </a:ln>
          </p:spPr>
          <p:txBody>
            <a:bodyPr/>
            <a:lstStyle/>
            <a:p>
              <a:pPr algn="ctr"/>
              <a:r>
                <a:rPr lang="en-US" sz="2400">
                  <a:solidFill>
                    <a:srgbClr val="000000"/>
                  </a:solidFill>
                </a:rPr>
                <a:t>F</a:t>
              </a:r>
              <a:r>
                <a:rPr lang="en-US" sz="2400" baseline="-25000">
                  <a:solidFill>
                    <a:srgbClr val="000000"/>
                  </a:solidFill>
                </a:rPr>
                <a:t>n</a:t>
              </a:r>
              <a:endParaRPr lang="en-US" sz="2400">
                <a:solidFill>
                  <a:srgbClr val="000000"/>
                </a:solidFill>
              </a:endParaRPr>
            </a:p>
          </p:txBody>
        </p:sp>
      </p:grpSp>
      <p:grpSp>
        <p:nvGrpSpPr>
          <p:cNvPr id="4" name="Group 215"/>
          <p:cNvGrpSpPr>
            <a:grpSpLocks/>
          </p:cNvGrpSpPr>
          <p:nvPr/>
        </p:nvGrpSpPr>
        <p:grpSpPr bwMode="auto">
          <a:xfrm>
            <a:off x="7567613" y="1185863"/>
            <a:ext cx="1246187" cy="684212"/>
            <a:chOff x="4767" y="747"/>
            <a:chExt cx="785" cy="431"/>
          </a:xfrm>
        </p:grpSpPr>
        <p:sp>
          <p:nvSpPr>
            <p:cNvPr id="26830" name="Line 207"/>
            <p:cNvSpPr>
              <a:spLocks noChangeShapeType="1"/>
            </p:cNvSpPr>
            <p:nvPr/>
          </p:nvSpPr>
          <p:spPr bwMode="auto">
            <a:xfrm flipH="1">
              <a:off x="4879" y="1070"/>
              <a:ext cx="561" cy="0"/>
            </a:xfrm>
            <a:prstGeom prst="line">
              <a:avLst/>
            </a:prstGeom>
            <a:noFill/>
            <a:ln w="15875">
              <a:solidFill>
                <a:srgbClr val="000000"/>
              </a:solidFill>
              <a:round/>
              <a:headEnd/>
              <a:tailEnd type="triangle" w="med" len="med"/>
            </a:ln>
          </p:spPr>
          <p:txBody>
            <a:bodyPr/>
            <a:lstStyle/>
            <a:p>
              <a:endParaRPr lang="en-US">
                <a:solidFill>
                  <a:srgbClr val="000000"/>
                </a:solidFill>
              </a:endParaRPr>
            </a:p>
          </p:txBody>
        </p:sp>
        <p:sp>
          <p:nvSpPr>
            <p:cNvPr id="26831" name="Text Box 209"/>
            <p:cNvSpPr txBox="1">
              <a:spLocks noChangeArrowheads="1"/>
            </p:cNvSpPr>
            <p:nvPr/>
          </p:nvSpPr>
          <p:spPr bwMode="auto">
            <a:xfrm>
              <a:off x="4767" y="747"/>
              <a:ext cx="785" cy="431"/>
            </a:xfrm>
            <a:prstGeom prst="rect">
              <a:avLst/>
            </a:prstGeom>
            <a:noFill/>
            <a:ln w="9525">
              <a:noFill/>
              <a:miter lim="800000"/>
              <a:headEnd/>
              <a:tailEnd/>
            </a:ln>
          </p:spPr>
          <p:txBody>
            <a:bodyPr/>
            <a:lstStyle/>
            <a:p>
              <a:pPr algn="ctr"/>
              <a:r>
                <a:rPr lang="en-US" sz="2400">
                  <a:solidFill>
                    <a:srgbClr val="000000"/>
                  </a:solidFill>
                </a:rPr>
                <a:t>F</a:t>
              </a:r>
              <a:r>
                <a:rPr lang="en-US" sz="2400" baseline="-25000">
                  <a:solidFill>
                    <a:srgbClr val="000000"/>
                  </a:solidFill>
                </a:rPr>
                <a:t>a</a:t>
              </a:r>
              <a:endParaRPr lang="en-US" sz="2400">
                <a:solidFill>
                  <a:srgbClr val="000000"/>
                </a:solidFill>
              </a:endParaRPr>
            </a:p>
          </p:txBody>
        </p:sp>
      </p:grpSp>
      <p:grpSp>
        <p:nvGrpSpPr>
          <p:cNvPr id="5" name="Group 216"/>
          <p:cNvGrpSpPr>
            <a:grpSpLocks/>
          </p:cNvGrpSpPr>
          <p:nvPr/>
        </p:nvGrpSpPr>
        <p:grpSpPr bwMode="auto">
          <a:xfrm>
            <a:off x="7210425" y="2211388"/>
            <a:ext cx="1781175" cy="685800"/>
            <a:chOff x="4542" y="1393"/>
            <a:chExt cx="1122" cy="432"/>
          </a:xfrm>
        </p:grpSpPr>
        <p:sp>
          <p:nvSpPr>
            <p:cNvPr id="26828" name="Line 208"/>
            <p:cNvSpPr>
              <a:spLocks noChangeShapeType="1"/>
            </p:cNvSpPr>
            <p:nvPr/>
          </p:nvSpPr>
          <p:spPr bwMode="auto">
            <a:xfrm flipH="1">
              <a:off x="4542" y="1609"/>
              <a:ext cx="561" cy="0"/>
            </a:xfrm>
            <a:prstGeom prst="line">
              <a:avLst/>
            </a:prstGeom>
            <a:noFill/>
            <a:ln w="15875">
              <a:solidFill>
                <a:srgbClr val="000000"/>
              </a:solidFill>
              <a:round/>
              <a:headEnd type="triangle" w="med" len="med"/>
              <a:tailEnd/>
            </a:ln>
          </p:spPr>
          <p:txBody>
            <a:bodyPr/>
            <a:lstStyle/>
            <a:p>
              <a:endParaRPr lang="en-US">
                <a:solidFill>
                  <a:srgbClr val="000000"/>
                </a:solidFill>
              </a:endParaRPr>
            </a:p>
          </p:txBody>
        </p:sp>
        <p:sp>
          <p:nvSpPr>
            <p:cNvPr id="26829" name="Text Box 210"/>
            <p:cNvSpPr txBox="1">
              <a:spLocks noChangeArrowheads="1"/>
            </p:cNvSpPr>
            <p:nvPr/>
          </p:nvSpPr>
          <p:spPr bwMode="auto">
            <a:xfrm>
              <a:off x="4879" y="1393"/>
              <a:ext cx="785" cy="432"/>
            </a:xfrm>
            <a:prstGeom prst="rect">
              <a:avLst/>
            </a:prstGeom>
            <a:noFill/>
            <a:ln w="9525">
              <a:noFill/>
              <a:miter lim="800000"/>
              <a:headEnd/>
              <a:tailEnd/>
            </a:ln>
          </p:spPr>
          <p:txBody>
            <a:bodyPr/>
            <a:lstStyle/>
            <a:p>
              <a:pPr algn="ctr"/>
              <a:r>
                <a:rPr lang="en-US" sz="2400">
                  <a:solidFill>
                    <a:srgbClr val="000000"/>
                  </a:solidFill>
                </a:rPr>
                <a:t>F</a:t>
              </a:r>
              <a:r>
                <a:rPr lang="en-US" sz="2400" baseline="-25000">
                  <a:solidFill>
                    <a:srgbClr val="000000"/>
                  </a:solidFill>
                </a:rPr>
                <a:t>s</a:t>
              </a:r>
              <a:endParaRPr lang="en-US" sz="2400">
                <a:solidFill>
                  <a:srgbClr val="000000"/>
                </a:solidFill>
              </a:endParaRPr>
            </a:p>
          </p:txBody>
        </p:sp>
      </p:grpSp>
      <p:sp>
        <p:nvSpPr>
          <p:cNvPr id="26630" name="Rectangle 211"/>
          <p:cNvSpPr>
            <a:spLocks noChangeArrowheads="1"/>
          </p:cNvSpPr>
          <p:nvPr/>
        </p:nvSpPr>
        <p:spPr bwMode="auto">
          <a:xfrm>
            <a:off x="3049588" y="304800"/>
            <a:ext cx="4651375" cy="519113"/>
          </a:xfrm>
          <a:prstGeom prst="rect">
            <a:avLst/>
          </a:prstGeom>
          <a:noFill/>
          <a:ln w="9525">
            <a:noFill/>
            <a:miter lim="800000"/>
            <a:headEnd/>
            <a:tailEnd/>
          </a:ln>
        </p:spPr>
        <p:txBody>
          <a:bodyPr wrap="none" anchor="ctr">
            <a:spAutoFit/>
          </a:bodyPr>
          <a:lstStyle/>
          <a:p>
            <a:r>
              <a:rPr lang="en-US">
                <a:solidFill>
                  <a:srgbClr val="FF0000"/>
                </a:solidFill>
              </a:rPr>
              <a:t>Situation:			FBD:</a:t>
            </a:r>
          </a:p>
        </p:txBody>
      </p:sp>
      <p:sp>
        <p:nvSpPr>
          <p:cNvPr id="26631" name="Rectangle 212"/>
          <p:cNvSpPr>
            <a:spLocks noChangeArrowheads="1"/>
          </p:cNvSpPr>
          <p:nvPr/>
        </p:nvSpPr>
        <p:spPr bwMode="auto">
          <a:xfrm>
            <a:off x="185738" y="1690688"/>
            <a:ext cx="2557462" cy="519112"/>
          </a:xfrm>
          <a:prstGeom prst="rect">
            <a:avLst/>
          </a:prstGeom>
          <a:noFill/>
          <a:ln w="9525">
            <a:noFill/>
            <a:miter lim="800000"/>
            <a:headEnd/>
            <a:tailEnd/>
          </a:ln>
        </p:spPr>
        <p:txBody>
          <a:bodyPr wrap="none" anchor="ctr">
            <a:spAutoFit/>
          </a:bodyPr>
          <a:lstStyle/>
          <a:p>
            <a:r>
              <a:rPr lang="en-US">
                <a:solidFill>
                  <a:srgbClr val="FF0000"/>
                </a:solidFill>
              </a:rPr>
              <a:t>Still on Earth…</a:t>
            </a:r>
          </a:p>
        </p:txBody>
      </p:sp>
      <p:sp>
        <p:nvSpPr>
          <p:cNvPr id="257244" name="Rectangle 220"/>
          <p:cNvSpPr>
            <a:spLocks noChangeArrowheads="1"/>
          </p:cNvSpPr>
          <p:nvPr/>
        </p:nvSpPr>
        <p:spPr bwMode="auto">
          <a:xfrm>
            <a:off x="2438400" y="3981450"/>
            <a:ext cx="2757488" cy="519113"/>
          </a:xfrm>
          <a:prstGeom prst="rect">
            <a:avLst/>
          </a:prstGeom>
          <a:noFill/>
          <a:ln w="9525">
            <a:noFill/>
            <a:miter lim="800000"/>
            <a:headEnd/>
            <a:tailEnd/>
          </a:ln>
        </p:spPr>
        <p:txBody>
          <a:bodyPr wrap="none" anchor="ctr">
            <a:spAutoFit/>
          </a:bodyPr>
          <a:lstStyle/>
          <a:p>
            <a:r>
              <a:rPr lang="en-US">
                <a:solidFill>
                  <a:srgbClr val="000000"/>
                </a:solidFill>
              </a:rPr>
              <a:t>standing still, or </a:t>
            </a:r>
          </a:p>
        </p:txBody>
      </p:sp>
      <p:sp>
        <p:nvSpPr>
          <p:cNvPr id="257245" name="Rectangle 221"/>
          <p:cNvSpPr>
            <a:spLocks noChangeArrowheads="1"/>
          </p:cNvSpPr>
          <p:nvPr/>
        </p:nvSpPr>
        <p:spPr bwMode="auto">
          <a:xfrm>
            <a:off x="2428875" y="4529138"/>
            <a:ext cx="6438900" cy="519112"/>
          </a:xfrm>
          <a:prstGeom prst="rect">
            <a:avLst/>
          </a:prstGeom>
          <a:noFill/>
          <a:ln w="9525">
            <a:noFill/>
            <a:miter lim="800000"/>
            <a:headEnd/>
            <a:tailEnd/>
          </a:ln>
        </p:spPr>
        <p:txBody>
          <a:bodyPr wrap="none" anchor="ctr">
            <a:spAutoFit/>
          </a:bodyPr>
          <a:lstStyle/>
          <a:p>
            <a:r>
              <a:rPr lang="en-US">
                <a:solidFill>
                  <a:srgbClr val="000000"/>
                </a:solidFill>
              </a:rPr>
              <a:t>moving at a constant, nonzero velocity. </a:t>
            </a:r>
          </a:p>
        </p:txBody>
      </p:sp>
      <p:grpSp>
        <p:nvGrpSpPr>
          <p:cNvPr id="6" name="Group 226"/>
          <p:cNvGrpSpPr>
            <a:grpSpLocks/>
          </p:cNvGrpSpPr>
          <p:nvPr/>
        </p:nvGrpSpPr>
        <p:grpSpPr bwMode="auto">
          <a:xfrm>
            <a:off x="295275" y="3295650"/>
            <a:ext cx="5668963" cy="2347913"/>
            <a:chOff x="186" y="2076"/>
            <a:chExt cx="3571" cy="1479"/>
          </a:xfrm>
        </p:grpSpPr>
        <p:sp>
          <p:nvSpPr>
            <p:cNvPr id="26824" name="Rectangle 217"/>
            <p:cNvSpPr>
              <a:spLocks noChangeArrowheads="1"/>
            </p:cNvSpPr>
            <p:nvPr/>
          </p:nvSpPr>
          <p:spPr bwMode="auto">
            <a:xfrm>
              <a:off x="186" y="2076"/>
              <a:ext cx="3571" cy="327"/>
            </a:xfrm>
            <a:prstGeom prst="rect">
              <a:avLst/>
            </a:prstGeom>
            <a:noFill/>
            <a:ln w="9525">
              <a:noFill/>
              <a:miter lim="800000"/>
              <a:headEnd/>
              <a:tailEnd/>
            </a:ln>
          </p:spPr>
          <p:txBody>
            <a:bodyPr wrap="none" anchor="ctr">
              <a:spAutoFit/>
            </a:bodyPr>
            <a:lstStyle/>
            <a:p>
              <a:r>
                <a:rPr lang="en-US">
                  <a:solidFill>
                    <a:srgbClr val="FF0000"/>
                  </a:solidFill>
                </a:rPr>
                <a:t>An object in </a:t>
              </a:r>
              <a:r>
                <a:rPr lang="en-US" u="sng">
                  <a:solidFill>
                    <a:srgbClr val="FF0000"/>
                  </a:solidFill>
                </a:rPr>
                <a:t>equilibrium</a:t>
              </a:r>
              <a:r>
                <a:rPr lang="en-US">
                  <a:solidFill>
                    <a:srgbClr val="FF0000"/>
                  </a:solidFill>
                </a:rPr>
                <a:t> is either… </a:t>
              </a:r>
            </a:p>
          </p:txBody>
        </p:sp>
        <p:sp>
          <p:nvSpPr>
            <p:cNvPr id="26825" name="Rectangle 218"/>
            <p:cNvSpPr>
              <a:spLocks noChangeArrowheads="1"/>
            </p:cNvSpPr>
            <p:nvPr/>
          </p:nvSpPr>
          <p:spPr bwMode="auto">
            <a:xfrm>
              <a:off x="1194" y="2508"/>
              <a:ext cx="365" cy="327"/>
            </a:xfrm>
            <a:prstGeom prst="rect">
              <a:avLst/>
            </a:prstGeom>
            <a:noFill/>
            <a:ln w="9525">
              <a:noFill/>
              <a:miter lim="800000"/>
              <a:headEnd/>
              <a:tailEnd/>
            </a:ln>
          </p:spPr>
          <p:txBody>
            <a:bodyPr wrap="none" anchor="ctr">
              <a:spAutoFit/>
            </a:bodyPr>
            <a:lstStyle/>
            <a:p>
              <a:r>
                <a:rPr lang="en-US">
                  <a:solidFill>
                    <a:srgbClr val="FF0000"/>
                  </a:solidFill>
                </a:rPr>
                <a:t>1. </a:t>
              </a:r>
            </a:p>
          </p:txBody>
        </p:sp>
        <p:sp>
          <p:nvSpPr>
            <p:cNvPr id="26826" name="Rectangle 219"/>
            <p:cNvSpPr>
              <a:spLocks noChangeArrowheads="1"/>
            </p:cNvSpPr>
            <p:nvPr/>
          </p:nvSpPr>
          <p:spPr bwMode="auto">
            <a:xfrm>
              <a:off x="1194" y="2853"/>
              <a:ext cx="365" cy="327"/>
            </a:xfrm>
            <a:prstGeom prst="rect">
              <a:avLst/>
            </a:prstGeom>
            <a:noFill/>
            <a:ln w="9525">
              <a:noFill/>
              <a:miter lim="800000"/>
              <a:headEnd/>
              <a:tailEnd/>
            </a:ln>
          </p:spPr>
          <p:txBody>
            <a:bodyPr wrap="none" anchor="ctr">
              <a:spAutoFit/>
            </a:bodyPr>
            <a:lstStyle/>
            <a:p>
              <a:r>
                <a:rPr lang="en-US">
                  <a:solidFill>
                    <a:srgbClr val="FF0000"/>
                  </a:solidFill>
                </a:rPr>
                <a:t>2. </a:t>
              </a:r>
            </a:p>
          </p:txBody>
        </p:sp>
        <p:sp>
          <p:nvSpPr>
            <p:cNvPr id="26827" name="Rectangle 222"/>
            <p:cNvSpPr>
              <a:spLocks noChangeArrowheads="1"/>
            </p:cNvSpPr>
            <p:nvPr/>
          </p:nvSpPr>
          <p:spPr bwMode="auto">
            <a:xfrm>
              <a:off x="1386" y="3228"/>
              <a:ext cx="539" cy="327"/>
            </a:xfrm>
            <a:prstGeom prst="rect">
              <a:avLst/>
            </a:prstGeom>
            <a:noFill/>
            <a:ln w="9525">
              <a:noFill/>
              <a:miter lim="800000"/>
              <a:headEnd/>
              <a:tailEnd/>
            </a:ln>
          </p:spPr>
          <p:txBody>
            <a:bodyPr wrap="none" anchor="ctr">
              <a:spAutoFit/>
            </a:bodyPr>
            <a:lstStyle/>
            <a:p>
              <a:r>
                <a:rPr lang="en-US">
                  <a:solidFill>
                    <a:srgbClr val="FF0000"/>
                  </a:solidFill>
                </a:rPr>
                <a:t>i.e., </a:t>
              </a:r>
            </a:p>
          </p:txBody>
        </p:sp>
      </p:grpSp>
      <p:sp>
        <p:nvSpPr>
          <p:cNvPr id="257247" name="Rectangle 223"/>
          <p:cNvSpPr>
            <a:spLocks noChangeArrowheads="1"/>
          </p:cNvSpPr>
          <p:nvPr/>
        </p:nvSpPr>
        <p:spPr bwMode="auto">
          <a:xfrm>
            <a:off x="2960688" y="5124450"/>
            <a:ext cx="3686175" cy="519113"/>
          </a:xfrm>
          <a:prstGeom prst="rect">
            <a:avLst/>
          </a:prstGeom>
          <a:noFill/>
          <a:ln w="9525">
            <a:noFill/>
            <a:miter lim="800000"/>
            <a:headEnd/>
            <a:tailEnd/>
          </a:ln>
        </p:spPr>
        <p:txBody>
          <a:bodyPr wrap="none" anchor="ctr">
            <a:spAutoFit/>
          </a:bodyPr>
          <a:lstStyle/>
          <a:p>
            <a:r>
              <a:rPr lang="en-US">
                <a:solidFill>
                  <a:srgbClr val="000000"/>
                </a:solidFill>
              </a:rPr>
              <a:t>it is NOT accelerating </a:t>
            </a:r>
          </a:p>
        </p:txBody>
      </p:sp>
      <p:sp>
        <p:nvSpPr>
          <p:cNvPr id="257248" name="Rectangle 224"/>
          <p:cNvSpPr>
            <a:spLocks noChangeArrowheads="1"/>
          </p:cNvSpPr>
          <p:nvPr/>
        </p:nvSpPr>
        <p:spPr bwMode="auto">
          <a:xfrm>
            <a:off x="471488" y="5829300"/>
            <a:ext cx="5922962" cy="519113"/>
          </a:xfrm>
          <a:prstGeom prst="rect">
            <a:avLst/>
          </a:prstGeom>
          <a:noFill/>
          <a:ln w="9525">
            <a:noFill/>
            <a:miter lim="800000"/>
            <a:headEnd/>
            <a:tailEnd/>
          </a:ln>
        </p:spPr>
        <p:txBody>
          <a:bodyPr wrap="none" anchor="ctr">
            <a:spAutoFit/>
          </a:bodyPr>
          <a:lstStyle/>
          <a:p>
            <a:r>
              <a:rPr lang="en-US" dirty="0">
                <a:solidFill>
                  <a:srgbClr val="FF0000"/>
                </a:solidFill>
              </a:rPr>
              <a:t>The </a:t>
            </a:r>
            <a:r>
              <a:rPr lang="en-US" u="sng" dirty="0">
                <a:solidFill>
                  <a:srgbClr val="FF0000"/>
                </a:solidFill>
              </a:rPr>
              <a:t>net force</a:t>
            </a:r>
            <a:r>
              <a:rPr lang="en-US" dirty="0">
                <a:solidFill>
                  <a:srgbClr val="FF0000"/>
                </a:solidFill>
              </a:rPr>
              <a:t> on such an object is... </a:t>
            </a:r>
          </a:p>
        </p:txBody>
      </p:sp>
      <p:sp>
        <p:nvSpPr>
          <p:cNvPr id="257249" name="Rectangle 225"/>
          <p:cNvSpPr>
            <a:spLocks noChangeArrowheads="1"/>
          </p:cNvSpPr>
          <p:nvPr/>
        </p:nvSpPr>
        <p:spPr bwMode="auto">
          <a:xfrm>
            <a:off x="6243638" y="5810250"/>
            <a:ext cx="2443162" cy="519113"/>
          </a:xfrm>
          <a:prstGeom prst="rect">
            <a:avLst/>
          </a:prstGeom>
          <a:noFill/>
          <a:ln w="9525">
            <a:noFill/>
            <a:miter lim="800000"/>
            <a:headEnd/>
            <a:tailEnd/>
          </a:ln>
        </p:spPr>
        <p:txBody>
          <a:bodyPr wrap="none" anchor="ctr">
            <a:spAutoFit/>
          </a:bodyPr>
          <a:lstStyle/>
          <a:p>
            <a:r>
              <a:rPr lang="en-US">
                <a:solidFill>
                  <a:srgbClr val="000000"/>
                </a:solidFill>
              </a:rPr>
              <a:t>zero (</a:t>
            </a:r>
            <a:r>
              <a:rPr lang="en-US">
                <a:solidFill>
                  <a:srgbClr val="000000"/>
                </a:solidFill>
                <a:latin typeface="Symbol" pitchFamily="18" charset="2"/>
              </a:rPr>
              <a:t>S</a:t>
            </a:r>
            <a:r>
              <a:rPr lang="en-US">
                <a:solidFill>
                  <a:srgbClr val="000000"/>
                </a:solidFill>
              </a:rPr>
              <a:t>F = 0). </a:t>
            </a:r>
          </a:p>
        </p:txBody>
      </p:sp>
      <p:grpSp>
        <p:nvGrpSpPr>
          <p:cNvPr id="26638" name="Group 227"/>
          <p:cNvGrpSpPr>
            <a:grpSpLocks/>
          </p:cNvGrpSpPr>
          <p:nvPr/>
        </p:nvGrpSpPr>
        <p:grpSpPr bwMode="auto">
          <a:xfrm>
            <a:off x="2820988" y="1112838"/>
            <a:ext cx="4905375" cy="1441450"/>
            <a:chOff x="1777" y="701"/>
            <a:chExt cx="3090" cy="908"/>
          </a:xfrm>
        </p:grpSpPr>
        <p:sp>
          <p:nvSpPr>
            <p:cNvPr id="26639" name="Line 16"/>
            <p:cNvSpPr>
              <a:spLocks noChangeShapeType="1"/>
            </p:cNvSpPr>
            <p:nvPr/>
          </p:nvSpPr>
          <p:spPr bwMode="auto">
            <a:xfrm>
              <a:off x="1777" y="1286"/>
              <a:ext cx="2051" cy="0"/>
            </a:xfrm>
            <a:prstGeom prst="line">
              <a:avLst/>
            </a:prstGeom>
            <a:noFill/>
            <a:ln w="9525">
              <a:solidFill>
                <a:srgbClr val="000000"/>
              </a:solidFill>
              <a:round/>
              <a:headEnd/>
              <a:tailEnd/>
            </a:ln>
          </p:spPr>
          <p:txBody>
            <a:bodyPr/>
            <a:lstStyle/>
            <a:p>
              <a:endParaRPr lang="en-US">
                <a:solidFill>
                  <a:srgbClr val="000000"/>
                </a:solidFill>
              </a:endParaRPr>
            </a:p>
          </p:txBody>
        </p:sp>
        <p:grpSp>
          <p:nvGrpSpPr>
            <p:cNvPr id="26640" name="Group 109"/>
            <p:cNvGrpSpPr>
              <a:grpSpLocks/>
            </p:cNvGrpSpPr>
            <p:nvPr/>
          </p:nvGrpSpPr>
          <p:grpSpPr bwMode="auto">
            <a:xfrm>
              <a:off x="2806" y="1018"/>
              <a:ext cx="806" cy="554"/>
              <a:chOff x="5752" y="991"/>
              <a:chExt cx="2192" cy="1507"/>
            </a:xfrm>
          </p:grpSpPr>
          <p:sp>
            <p:nvSpPr>
              <p:cNvPr id="26821" name="Freeform 110"/>
              <p:cNvSpPr>
                <a:spLocks/>
              </p:cNvSpPr>
              <p:nvPr/>
            </p:nvSpPr>
            <p:spPr bwMode="auto">
              <a:xfrm>
                <a:off x="5752" y="1102"/>
                <a:ext cx="935" cy="374"/>
              </a:xfrm>
              <a:custGeom>
                <a:avLst/>
                <a:gdLst>
                  <a:gd name="T0" fmla="*/ 861 w 935"/>
                  <a:gd name="T1" fmla="*/ 294 h 374"/>
                  <a:gd name="T2" fmla="*/ 832 w 935"/>
                  <a:gd name="T3" fmla="*/ 239 h 374"/>
                  <a:gd name="T4" fmla="*/ 766 w 935"/>
                  <a:gd name="T5" fmla="*/ 209 h 374"/>
                  <a:gd name="T6" fmla="*/ 674 w 935"/>
                  <a:gd name="T7" fmla="*/ 202 h 374"/>
                  <a:gd name="T8" fmla="*/ 557 w 935"/>
                  <a:gd name="T9" fmla="*/ 211 h 374"/>
                  <a:gd name="T10" fmla="*/ 425 w 935"/>
                  <a:gd name="T11" fmla="*/ 233 h 374"/>
                  <a:gd name="T12" fmla="*/ 281 w 935"/>
                  <a:gd name="T13" fmla="*/ 261 h 374"/>
                  <a:gd name="T14" fmla="*/ 132 w 935"/>
                  <a:gd name="T15" fmla="*/ 291 h 374"/>
                  <a:gd name="T16" fmla="*/ 31 w 935"/>
                  <a:gd name="T17" fmla="*/ 306 h 374"/>
                  <a:gd name="T18" fmla="*/ 11 w 935"/>
                  <a:gd name="T19" fmla="*/ 269 h 374"/>
                  <a:gd name="T20" fmla="*/ 13 w 935"/>
                  <a:gd name="T21" fmla="*/ 207 h 374"/>
                  <a:gd name="T22" fmla="*/ 22 w 935"/>
                  <a:gd name="T23" fmla="*/ 140 h 374"/>
                  <a:gd name="T24" fmla="*/ 15 w 935"/>
                  <a:gd name="T25" fmla="*/ 79 h 374"/>
                  <a:gd name="T26" fmla="*/ 0 w 935"/>
                  <a:gd name="T27" fmla="*/ 16 h 374"/>
                  <a:gd name="T28" fmla="*/ 36 w 935"/>
                  <a:gd name="T29" fmla="*/ 2 h 374"/>
                  <a:gd name="T30" fmla="*/ 60 w 935"/>
                  <a:gd name="T31" fmla="*/ 22 h 374"/>
                  <a:gd name="T32" fmla="*/ 78 w 935"/>
                  <a:gd name="T33" fmla="*/ 57 h 374"/>
                  <a:gd name="T34" fmla="*/ 90 w 935"/>
                  <a:gd name="T35" fmla="*/ 95 h 374"/>
                  <a:gd name="T36" fmla="*/ 92 w 935"/>
                  <a:gd name="T37" fmla="*/ 136 h 374"/>
                  <a:gd name="T38" fmla="*/ 92 w 935"/>
                  <a:gd name="T39" fmla="*/ 192 h 374"/>
                  <a:gd name="T40" fmla="*/ 105 w 935"/>
                  <a:gd name="T41" fmla="*/ 221 h 374"/>
                  <a:gd name="T42" fmla="*/ 166 w 935"/>
                  <a:gd name="T43" fmla="*/ 209 h 374"/>
                  <a:gd name="T44" fmla="*/ 252 w 935"/>
                  <a:gd name="T45" fmla="*/ 190 h 374"/>
                  <a:gd name="T46" fmla="*/ 353 w 935"/>
                  <a:gd name="T47" fmla="*/ 170 h 374"/>
                  <a:gd name="T48" fmla="*/ 461 w 935"/>
                  <a:gd name="T49" fmla="*/ 152 h 374"/>
                  <a:gd name="T50" fmla="*/ 569 w 935"/>
                  <a:gd name="T51" fmla="*/ 138 h 374"/>
                  <a:gd name="T52" fmla="*/ 670 w 935"/>
                  <a:gd name="T53" fmla="*/ 132 h 374"/>
                  <a:gd name="T54" fmla="*/ 755 w 935"/>
                  <a:gd name="T55" fmla="*/ 132 h 374"/>
                  <a:gd name="T56" fmla="*/ 820 w 935"/>
                  <a:gd name="T57" fmla="*/ 148 h 374"/>
                  <a:gd name="T58" fmla="*/ 877 w 935"/>
                  <a:gd name="T59" fmla="*/ 178 h 374"/>
                  <a:gd name="T60" fmla="*/ 917 w 935"/>
                  <a:gd name="T61" fmla="*/ 227 h 374"/>
                  <a:gd name="T62" fmla="*/ 935 w 935"/>
                  <a:gd name="T63" fmla="*/ 298 h 374"/>
                  <a:gd name="T64" fmla="*/ 928 w 935"/>
                  <a:gd name="T65" fmla="*/ 356 h 374"/>
                  <a:gd name="T66" fmla="*/ 906 w 935"/>
                  <a:gd name="T67" fmla="*/ 372 h 374"/>
                  <a:gd name="T68" fmla="*/ 879 w 935"/>
                  <a:gd name="T69" fmla="*/ 370 h 374"/>
                  <a:gd name="T70" fmla="*/ 861 w 935"/>
                  <a:gd name="T71" fmla="*/ 348 h 3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5"/>
                  <a:gd name="T109" fmla="*/ 0 h 374"/>
                  <a:gd name="T110" fmla="*/ 935 w 935"/>
                  <a:gd name="T111" fmla="*/ 374 h 3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5" h="374">
                    <a:moveTo>
                      <a:pt x="861" y="332"/>
                    </a:moveTo>
                    <a:lnTo>
                      <a:pt x="861" y="294"/>
                    </a:lnTo>
                    <a:lnTo>
                      <a:pt x="852" y="261"/>
                    </a:lnTo>
                    <a:lnTo>
                      <a:pt x="832" y="239"/>
                    </a:lnTo>
                    <a:lnTo>
                      <a:pt x="802" y="221"/>
                    </a:lnTo>
                    <a:lnTo>
                      <a:pt x="766" y="209"/>
                    </a:lnTo>
                    <a:lnTo>
                      <a:pt x="724" y="202"/>
                    </a:lnTo>
                    <a:lnTo>
                      <a:pt x="674" y="202"/>
                    </a:lnTo>
                    <a:lnTo>
                      <a:pt x="618" y="205"/>
                    </a:lnTo>
                    <a:lnTo>
                      <a:pt x="557" y="211"/>
                    </a:lnTo>
                    <a:lnTo>
                      <a:pt x="494" y="221"/>
                    </a:lnTo>
                    <a:lnTo>
                      <a:pt x="425" y="233"/>
                    </a:lnTo>
                    <a:lnTo>
                      <a:pt x="355" y="247"/>
                    </a:lnTo>
                    <a:lnTo>
                      <a:pt x="281" y="261"/>
                    </a:lnTo>
                    <a:lnTo>
                      <a:pt x="207" y="275"/>
                    </a:lnTo>
                    <a:lnTo>
                      <a:pt x="132" y="291"/>
                    </a:lnTo>
                    <a:lnTo>
                      <a:pt x="58" y="306"/>
                    </a:lnTo>
                    <a:lnTo>
                      <a:pt x="31" y="306"/>
                    </a:lnTo>
                    <a:lnTo>
                      <a:pt x="18" y="291"/>
                    </a:lnTo>
                    <a:lnTo>
                      <a:pt x="11" y="269"/>
                    </a:lnTo>
                    <a:lnTo>
                      <a:pt x="9" y="239"/>
                    </a:lnTo>
                    <a:lnTo>
                      <a:pt x="13" y="207"/>
                    </a:lnTo>
                    <a:lnTo>
                      <a:pt x="18" y="172"/>
                    </a:lnTo>
                    <a:lnTo>
                      <a:pt x="22" y="140"/>
                    </a:lnTo>
                    <a:lnTo>
                      <a:pt x="24" y="111"/>
                    </a:lnTo>
                    <a:lnTo>
                      <a:pt x="15" y="79"/>
                    </a:lnTo>
                    <a:lnTo>
                      <a:pt x="2" y="45"/>
                    </a:lnTo>
                    <a:lnTo>
                      <a:pt x="0" y="16"/>
                    </a:lnTo>
                    <a:lnTo>
                      <a:pt x="24" y="0"/>
                    </a:lnTo>
                    <a:lnTo>
                      <a:pt x="36" y="2"/>
                    </a:lnTo>
                    <a:lnTo>
                      <a:pt x="49" y="10"/>
                    </a:lnTo>
                    <a:lnTo>
                      <a:pt x="60" y="22"/>
                    </a:lnTo>
                    <a:lnTo>
                      <a:pt x="69" y="39"/>
                    </a:lnTo>
                    <a:lnTo>
                      <a:pt x="78" y="57"/>
                    </a:lnTo>
                    <a:lnTo>
                      <a:pt x="85" y="75"/>
                    </a:lnTo>
                    <a:lnTo>
                      <a:pt x="90" y="95"/>
                    </a:lnTo>
                    <a:lnTo>
                      <a:pt x="92" y="111"/>
                    </a:lnTo>
                    <a:lnTo>
                      <a:pt x="92" y="136"/>
                    </a:lnTo>
                    <a:lnTo>
                      <a:pt x="94" y="162"/>
                    </a:lnTo>
                    <a:lnTo>
                      <a:pt x="92" y="192"/>
                    </a:lnTo>
                    <a:lnTo>
                      <a:pt x="87" y="225"/>
                    </a:lnTo>
                    <a:lnTo>
                      <a:pt x="105" y="221"/>
                    </a:lnTo>
                    <a:lnTo>
                      <a:pt x="132" y="215"/>
                    </a:lnTo>
                    <a:lnTo>
                      <a:pt x="166" y="209"/>
                    </a:lnTo>
                    <a:lnTo>
                      <a:pt x="207" y="198"/>
                    </a:lnTo>
                    <a:lnTo>
                      <a:pt x="252" y="190"/>
                    </a:lnTo>
                    <a:lnTo>
                      <a:pt x="301" y="180"/>
                    </a:lnTo>
                    <a:lnTo>
                      <a:pt x="353" y="170"/>
                    </a:lnTo>
                    <a:lnTo>
                      <a:pt x="404" y="162"/>
                    </a:lnTo>
                    <a:lnTo>
                      <a:pt x="461" y="152"/>
                    </a:lnTo>
                    <a:lnTo>
                      <a:pt x="515" y="146"/>
                    </a:lnTo>
                    <a:lnTo>
                      <a:pt x="569" y="138"/>
                    </a:lnTo>
                    <a:lnTo>
                      <a:pt x="620" y="134"/>
                    </a:lnTo>
                    <a:lnTo>
                      <a:pt x="670" y="132"/>
                    </a:lnTo>
                    <a:lnTo>
                      <a:pt x="715" y="130"/>
                    </a:lnTo>
                    <a:lnTo>
                      <a:pt x="755" y="132"/>
                    </a:lnTo>
                    <a:lnTo>
                      <a:pt x="789" y="138"/>
                    </a:lnTo>
                    <a:lnTo>
                      <a:pt x="820" y="148"/>
                    </a:lnTo>
                    <a:lnTo>
                      <a:pt x="850" y="160"/>
                    </a:lnTo>
                    <a:lnTo>
                      <a:pt x="877" y="178"/>
                    </a:lnTo>
                    <a:lnTo>
                      <a:pt x="899" y="200"/>
                    </a:lnTo>
                    <a:lnTo>
                      <a:pt x="917" y="227"/>
                    </a:lnTo>
                    <a:lnTo>
                      <a:pt x="928" y="259"/>
                    </a:lnTo>
                    <a:lnTo>
                      <a:pt x="935" y="298"/>
                    </a:lnTo>
                    <a:lnTo>
                      <a:pt x="933" y="340"/>
                    </a:lnTo>
                    <a:lnTo>
                      <a:pt x="928" y="356"/>
                    </a:lnTo>
                    <a:lnTo>
                      <a:pt x="917" y="366"/>
                    </a:lnTo>
                    <a:lnTo>
                      <a:pt x="906" y="372"/>
                    </a:lnTo>
                    <a:lnTo>
                      <a:pt x="892" y="374"/>
                    </a:lnTo>
                    <a:lnTo>
                      <a:pt x="879" y="370"/>
                    </a:lnTo>
                    <a:lnTo>
                      <a:pt x="868" y="362"/>
                    </a:lnTo>
                    <a:lnTo>
                      <a:pt x="861" y="348"/>
                    </a:lnTo>
                    <a:lnTo>
                      <a:pt x="861" y="332"/>
                    </a:lnTo>
                    <a:close/>
                  </a:path>
                </a:pathLst>
              </a:custGeom>
              <a:solidFill>
                <a:srgbClr val="008C00"/>
              </a:solidFill>
              <a:ln w="9525">
                <a:noFill/>
                <a:round/>
                <a:headEnd/>
                <a:tailEnd/>
              </a:ln>
            </p:spPr>
            <p:txBody>
              <a:bodyPr/>
              <a:lstStyle/>
              <a:p>
                <a:endParaRPr lang="en-US">
                  <a:solidFill>
                    <a:srgbClr val="000000"/>
                  </a:solidFill>
                </a:endParaRPr>
              </a:p>
            </p:txBody>
          </p:sp>
          <p:sp>
            <p:nvSpPr>
              <p:cNvPr id="26822" name="Freeform 111"/>
              <p:cNvSpPr>
                <a:spLocks/>
              </p:cNvSpPr>
              <p:nvPr/>
            </p:nvSpPr>
            <p:spPr bwMode="auto">
              <a:xfrm>
                <a:off x="6575" y="991"/>
                <a:ext cx="382" cy="382"/>
              </a:xfrm>
              <a:custGeom>
                <a:avLst/>
                <a:gdLst>
                  <a:gd name="T0" fmla="*/ 301 w 382"/>
                  <a:gd name="T1" fmla="*/ 32 h 382"/>
                  <a:gd name="T2" fmla="*/ 330 w 382"/>
                  <a:gd name="T3" fmla="*/ 57 h 382"/>
                  <a:gd name="T4" fmla="*/ 353 w 382"/>
                  <a:gd name="T5" fmla="*/ 87 h 382"/>
                  <a:gd name="T6" fmla="*/ 371 w 382"/>
                  <a:gd name="T7" fmla="*/ 119 h 382"/>
                  <a:gd name="T8" fmla="*/ 380 w 382"/>
                  <a:gd name="T9" fmla="*/ 156 h 382"/>
                  <a:gd name="T10" fmla="*/ 382 w 382"/>
                  <a:gd name="T11" fmla="*/ 192 h 382"/>
                  <a:gd name="T12" fmla="*/ 380 w 382"/>
                  <a:gd name="T13" fmla="*/ 231 h 382"/>
                  <a:gd name="T14" fmla="*/ 368 w 382"/>
                  <a:gd name="T15" fmla="*/ 267 h 382"/>
                  <a:gd name="T16" fmla="*/ 350 w 382"/>
                  <a:gd name="T17" fmla="*/ 301 h 382"/>
                  <a:gd name="T18" fmla="*/ 330 w 382"/>
                  <a:gd name="T19" fmla="*/ 326 h 382"/>
                  <a:gd name="T20" fmla="*/ 305 w 382"/>
                  <a:gd name="T21" fmla="*/ 344 h 382"/>
                  <a:gd name="T22" fmla="*/ 276 w 382"/>
                  <a:gd name="T23" fmla="*/ 356 h 382"/>
                  <a:gd name="T24" fmla="*/ 245 w 382"/>
                  <a:gd name="T25" fmla="*/ 364 h 382"/>
                  <a:gd name="T26" fmla="*/ 209 w 382"/>
                  <a:gd name="T27" fmla="*/ 368 h 382"/>
                  <a:gd name="T28" fmla="*/ 175 w 382"/>
                  <a:gd name="T29" fmla="*/ 366 h 382"/>
                  <a:gd name="T30" fmla="*/ 139 w 382"/>
                  <a:gd name="T31" fmla="*/ 362 h 382"/>
                  <a:gd name="T32" fmla="*/ 105 w 382"/>
                  <a:gd name="T33" fmla="*/ 352 h 382"/>
                  <a:gd name="T34" fmla="*/ 99 w 382"/>
                  <a:gd name="T35" fmla="*/ 368 h 382"/>
                  <a:gd name="T36" fmla="*/ 90 w 382"/>
                  <a:gd name="T37" fmla="*/ 378 h 382"/>
                  <a:gd name="T38" fmla="*/ 76 w 382"/>
                  <a:gd name="T39" fmla="*/ 382 h 382"/>
                  <a:gd name="T40" fmla="*/ 65 w 382"/>
                  <a:gd name="T41" fmla="*/ 382 h 382"/>
                  <a:gd name="T42" fmla="*/ 54 w 382"/>
                  <a:gd name="T43" fmla="*/ 376 h 382"/>
                  <a:gd name="T44" fmla="*/ 47 w 382"/>
                  <a:gd name="T45" fmla="*/ 364 h 382"/>
                  <a:gd name="T46" fmla="*/ 45 w 382"/>
                  <a:gd name="T47" fmla="*/ 346 h 382"/>
                  <a:gd name="T48" fmla="*/ 47 w 382"/>
                  <a:gd name="T49" fmla="*/ 324 h 382"/>
                  <a:gd name="T50" fmla="*/ 20 w 382"/>
                  <a:gd name="T51" fmla="*/ 299 h 382"/>
                  <a:gd name="T52" fmla="*/ 4 w 382"/>
                  <a:gd name="T53" fmla="*/ 275 h 382"/>
                  <a:gd name="T54" fmla="*/ 0 w 382"/>
                  <a:gd name="T55" fmla="*/ 247 h 382"/>
                  <a:gd name="T56" fmla="*/ 2 w 382"/>
                  <a:gd name="T57" fmla="*/ 218 h 382"/>
                  <a:gd name="T58" fmla="*/ 9 w 382"/>
                  <a:gd name="T59" fmla="*/ 188 h 382"/>
                  <a:gd name="T60" fmla="*/ 24 w 382"/>
                  <a:gd name="T61" fmla="*/ 156 h 382"/>
                  <a:gd name="T62" fmla="*/ 42 w 382"/>
                  <a:gd name="T63" fmla="*/ 123 h 382"/>
                  <a:gd name="T64" fmla="*/ 63 w 382"/>
                  <a:gd name="T65" fmla="*/ 91 h 382"/>
                  <a:gd name="T66" fmla="*/ 85 w 382"/>
                  <a:gd name="T67" fmla="*/ 61 h 382"/>
                  <a:gd name="T68" fmla="*/ 112 w 382"/>
                  <a:gd name="T69" fmla="*/ 36 h 382"/>
                  <a:gd name="T70" fmla="*/ 141 w 382"/>
                  <a:gd name="T71" fmla="*/ 18 h 382"/>
                  <a:gd name="T72" fmla="*/ 171 w 382"/>
                  <a:gd name="T73" fmla="*/ 6 h 382"/>
                  <a:gd name="T74" fmla="*/ 202 w 382"/>
                  <a:gd name="T75" fmla="*/ 0 h 382"/>
                  <a:gd name="T76" fmla="*/ 236 w 382"/>
                  <a:gd name="T77" fmla="*/ 4 h 382"/>
                  <a:gd name="T78" fmla="*/ 270 w 382"/>
                  <a:gd name="T79" fmla="*/ 14 h 382"/>
                  <a:gd name="T80" fmla="*/ 301 w 382"/>
                  <a:gd name="T81" fmla="*/ 32 h 3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2"/>
                  <a:gd name="T124" fmla="*/ 0 h 382"/>
                  <a:gd name="T125" fmla="*/ 382 w 382"/>
                  <a:gd name="T126" fmla="*/ 382 h 3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2" h="382">
                    <a:moveTo>
                      <a:pt x="301" y="32"/>
                    </a:moveTo>
                    <a:lnTo>
                      <a:pt x="330" y="57"/>
                    </a:lnTo>
                    <a:lnTo>
                      <a:pt x="353" y="87"/>
                    </a:lnTo>
                    <a:lnTo>
                      <a:pt x="371" y="119"/>
                    </a:lnTo>
                    <a:lnTo>
                      <a:pt x="380" y="156"/>
                    </a:lnTo>
                    <a:lnTo>
                      <a:pt x="382" y="192"/>
                    </a:lnTo>
                    <a:lnTo>
                      <a:pt x="380" y="231"/>
                    </a:lnTo>
                    <a:lnTo>
                      <a:pt x="368" y="267"/>
                    </a:lnTo>
                    <a:lnTo>
                      <a:pt x="350" y="301"/>
                    </a:lnTo>
                    <a:lnTo>
                      <a:pt x="330" y="326"/>
                    </a:lnTo>
                    <a:lnTo>
                      <a:pt x="305" y="344"/>
                    </a:lnTo>
                    <a:lnTo>
                      <a:pt x="276" y="356"/>
                    </a:lnTo>
                    <a:lnTo>
                      <a:pt x="245" y="364"/>
                    </a:lnTo>
                    <a:lnTo>
                      <a:pt x="209" y="368"/>
                    </a:lnTo>
                    <a:lnTo>
                      <a:pt x="175" y="366"/>
                    </a:lnTo>
                    <a:lnTo>
                      <a:pt x="139" y="362"/>
                    </a:lnTo>
                    <a:lnTo>
                      <a:pt x="105" y="352"/>
                    </a:lnTo>
                    <a:lnTo>
                      <a:pt x="99" y="368"/>
                    </a:lnTo>
                    <a:lnTo>
                      <a:pt x="90" y="378"/>
                    </a:lnTo>
                    <a:lnTo>
                      <a:pt x="76" y="382"/>
                    </a:lnTo>
                    <a:lnTo>
                      <a:pt x="65" y="382"/>
                    </a:lnTo>
                    <a:lnTo>
                      <a:pt x="54" y="376"/>
                    </a:lnTo>
                    <a:lnTo>
                      <a:pt x="47" y="364"/>
                    </a:lnTo>
                    <a:lnTo>
                      <a:pt x="45" y="346"/>
                    </a:lnTo>
                    <a:lnTo>
                      <a:pt x="47" y="324"/>
                    </a:lnTo>
                    <a:lnTo>
                      <a:pt x="20" y="299"/>
                    </a:lnTo>
                    <a:lnTo>
                      <a:pt x="4" y="275"/>
                    </a:lnTo>
                    <a:lnTo>
                      <a:pt x="0" y="247"/>
                    </a:lnTo>
                    <a:lnTo>
                      <a:pt x="2" y="218"/>
                    </a:lnTo>
                    <a:lnTo>
                      <a:pt x="9" y="188"/>
                    </a:lnTo>
                    <a:lnTo>
                      <a:pt x="24" y="156"/>
                    </a:lnTo>
                    <a:lnTo>
                      <a:pt x="42" y="123"/>
                    </a:lnTo>
                    <a:lnTo>
                      <a:pt x="63" y="91"/>
                    </a:lnTo>
                    <a:lnTo>
                      <a:pt x="85" y="61"/>
                    </a:lnTo>
                    <a:lnTo>
                      <a:pt x="112" y="36"/>
                    </a:lnTo>
                    <a:lnTo>
                      <a:pt x="141" y="18"/>
                    </a:lnTo>
                    <a:lnTo>
                      <a:pt x="171" y="6"/>
                    </a:lnTo>
                    <a:lnTo>
                      <a:pt x="202" y="0"/>
                    </a:lnTo>
                    <a:lnTo>
                      <a:pt x="236" y="4"/>
                    </a:lnTo>
                    <a:lnTo>
                      <a:pt x="270" y="14"/>
                    </a:lnTo>
                    <a:lnTo>
                      <a:pt x="301" y="32"/>
                    </a:lnTo>
                    <a:close/>
                  </a:path>
                </a:pathLst>
              </a:custGeom>
              <a:solidFill>
                <a:srgbClr val="008C00"/>
              </a:solidFill>
              <a:ln w="9525">
                <a:noFill/>
                <a:round/>
                <a:headEnd/>
                <a:tailEnd/>
              </a:ln>
            </p:spPr>
            <p:txBody>
              <a:bodyPr/>
              <a:lstStyle/>
              <a:p>
                <a:endParaRPr lang="en-US">
                  <a:solidFill>
                    <a:srgbClr val="000000"/>
                  </a:solidFill>
                </a:endParaRPr>
              </a:p>
            </p:txBody>
          </p:sp>
          <p:sp>
            <p:nvSpPr>
              <p:cNvPr id="26823" name="Freeform 112"/>
              <p:cNvSpPr>
                <a:spLocks/>
              </p:cNvSpPr>
              <p:nvPr/>
            </p:nvSpPr>
            <p:spPr bwMode="auto">
              <a:xfrm>
                <a:off x="5833" y="1151"/>
                <a:ext cx="2111" cy="1347"/>
              </a:xfrm>
              <a:custGeom>
                <a:avLst/>
                <a:gdLst>
                  <a:gd name="T0" fmla="*/ 897 w 2111"/>
                  <a:gd name="T1" fmla="*/ 857 h 1347"/>
                  <a:gd name="T2" fmla="*/ 775 w 2111"/>
                  <a:gd name="T3" fmla="*/ 855 h 1347"/>
                  <a:gd name="T4" fmla="*/ 656 w 2111"/>
                  <a:gd name="T5" fmla="*/ 845 h 1347"/>
                  <a:gd name="T6" fmla="*/ 533 w 2111"/>
                  <a:gd name="T7" fmla="*/ 817 h 1347"/>
                  <a:gd name="T8" fmla="*/ 476 w 2111"/>
                  <a:gd name="T9" fmla="*/ 752 h 1347"/>
                  <a:gd name="T10" fmla="*/ 587 w 2111"/>
                  <a:gd name="T11" fmla="*/ 696 h 1347"/>
                  <a:gd name="T12" fmla="*/ 721 w 2111"/>
                  <a:gd name="T13" fmla="*/ 649 h 1347"/>
                  <a:gd name="T14" fmla="*/ 877 w 2111"/>
                  <a:gd name="T15" fmla="*/ 615 h 1347"/>
                  <a:gd name="T16" fmla="*/ 1050 w 2111"/>
                  <a:gd name="T17" fmla="*/ 590 h 1347"/>
                  <a:gd name="T18" fmla="*/ 1014 w 2111"/>
                  <a:gd name="T19" fmla="*/ 513 h 1347"/>
                  <a:gd name="T20" fmla="*/ 926 w 2111"/>
                  <a:gd name="T21" fmla="*/ 427 h 1347"/>
                  <a:gd name="T22" fmla="*/ 827 w 2111"/>
                  <a:gd name="T23" fmla="*/ 352 h 1347"/>
                  <a:gd name="T24" fmla="*/ 694 w 2111"/>
                  <a:gd name="T25" fmla="*/ 325 h 1347"/>
                  <a:gd name="T26" fmla="*/ 503 w 2111"/>
                  <a:gd name="T27" fmla="*/ 344 h 1347"/>
                  <a:gd name="T28" fmla="*/ 256 w 2111"/>
                  <a:gd name="T29" fmla="*/ 372 h 1347"/>
                  <a:gd name="T30" fmla="*/ 83 w 2111"/>
                  <a:gd name="T31" fmla="*/ 388 h 1347"/>
                  <a:gd name="T32" fmla="*/ 4 w 2111"/>
                  <a:gd name="T33" fmla="*/ 368 h 1347"/>
                  <a:gd name="T34" fmla="*/ 47 w 2111"/>
                  <a:gd name="T35" fmla="*/ 170 h 1347"/>
                  <a:gd name="T36" fmla="*/ 22 w 2111"/>
                  <a:gd name="T37" fmla="*/ 34 h 1347"/>
                  <a:gd name="T38" fmla="*/ 60 w 2111"/>
                  <a:gd name="T39" fmla="*/ 0 h 1347"/>
                  <a:gd name="T40" fmla="*/ 119 w 2111"/>
                  <a:gd name="T41" fmla="*/ 147 h 1347"/>
                  <a:gd name="T42" fmla="*/ 692 w 2111"/>
                  <a:gd name="T43" fmla="*/ 249 h 1347"/>
                  <a:gd name="T44" fmla="*/ 854 w 2111"/>
                  <a:gd name="T45" fmla="*/ 283 h 1347"/>
                  <a:gd name="T46" fmla="*/ 987 w 2111"/>
                  <a:gd name="T47" fmla="*/ 382 h 1347"/>
                  <a:gd name="T48" fmla="*/ 1113 w 2111"/>
                  <a:gd name="T49" fmla="*/ 501 h 1347"/>
                  <a:gd name="T50" fmla="*/ 1248 w 2111"/>
                  <a:gd name="T51" fmla="*/ 588 h 1347"/>
                  <a:gd name="T52" fmla="*/ 1351 w 2111"/>
                  <a:gd name="T53" fmla="*/ 659 h 1347"/>
                  <a:gd name="T54" fmla="*/ 1432 w 2111"/>
                  <a:gd name="T55" fmla="*/ 762 h 1347"/>
                  <a:gd name="T56" fmla="*/ 1517 w 2111"/>
                  <a:gd name="T57" fmla="*/ 861 h 1347"/>
                  <a:gd name="T58" fmla="*/ 1639 w 2111"/>
                  <a:gd name="T59" fmla="*/ 914 h 1347"/>
                  <a:gd name="T60" fmla="*/ 1763 w 2111"/>
                  <a:gd name="T61" fmla="*/ 942 h 1347"/>
                  <a:gd name="T62" fmla="*/ 1859 w 2111"/>
                  <a:gd name="T63" fmla="*/ 983 h 1347"/>
                  <a:gd name="T64" fmla="*/ 1954 w 2111"/>
                  <a:gd name="T65" fmla="*/ 1037 h 1347"/>
                  <a:gd name="T66" fmla="*/ 2046 w 2111"/>
                  <a:gd name="T67" fmla="*/ 1088 h 1347"/>
                  <a:gd name="T68" fmla="*/ 2082 w 2111"/>
                  <a:gd name="T69" fmla="*/ 1195 h 1347"/>
                  <a:gd name="T70" fmla="*/ 2093 w 2111"/>
                  <a:gd name="T71" fmla="*/ 1341 h 1347"/>
                  <a:gd name="T72" fmla="*/ 1904 w 2111"/>
                  <a:gd name="T73" fmla="*/ 1329 h 1347"/>
                  <a:gd name="T74" fmla="*/ 2026 w 2111"/>
                  <a:gd name="T75" fmla="*/ 1270 h 1347"/>
                  <a:gd name="T76" fmla="*/ 1913 w 2111"/>
                  <a:gd name="T77" fmla="*/ 1102 h 1347"/>
                  <a:gd name="T78" fmla="*/ 1825 w 2111"/>
                  <a:gd name="T79" fmla="*/ 1051 h 1347"/>
                  <a:gd name="T80" fmla="*/ 1738 w 2111"/>
                  <a:gd name="T81" fmla="*/ 1013 h 1347"/>
                  <a:gd name="T82" fmla="*/ 1623 w 2111"/>
                  <a:gd name="T83" fmla="*/ 989 h 1347"/>
                  <a:gd name="T84" fmla="*/ 1515 w 2111"/>
                  <a:gd name="T85" fmla="*/ 954 h 1347"/>
                  <a:gd name="T86" fmla="*/ 1412 w 2111"/>
                  <a:gd name="T87" fmla="*/ 859 h 1347"/>
                  <a:gd name="T88" fmla="*/ 1331 w 2111"/>
                  <a:gd name="T89" fmla="*/ 752 h 1347"/>
                  <a:gd name="T90" fmla="*/ 1250 w 2111"/>
                  <a:gd name="T91" fmla="*/ 673 h 1347"/>
                  <a:gd name="T92" fmla="*/ 1115 w 2111"/>
                  <a:gd name="T93" fmla="*/ 661 h 1347"/>
                  <a:gd name="T94" fmla="*/ 953 w 2111"/>
                  <a:gd name="T95" fmla="*/ 679 h 1347"/>
                  <a:gd name="T96" fmla="*/ 807 w 2111"/>
                  <a:gd name="T97" fmla="*/ 706 h 1347"/>
                  <a:gd name="T98" fmla="*/ 679 w 2111"/>
                  <a:gd name="T99" fmla="*/ 742 h 1347"/>
                  <a:gd name="T100" fmla="*/ 683 w 2111"/>
                  <a:gd name="T101" fmla="*/ 772 h 1347"/>
                  <a:gd name="T102" fmla="*/ 827 w 2111"/>
                  <a:gd name="T103" fmla="*/ 780 h 1347"/>
                  <a:gd name="T104" fmla="*/ 976 w 2111"/>
                  <a:gd name="T105" fmla="*/ 782 h 1347"/>
                  <a:gd name="T106" fmla="*/ 1106 w 2111"/>
                  <a:gd name="T107" fmla="*/ 801 h 1347"/>
                  <a:gd name="T108" fmla="*/ 1180 w 2111"/>
                  <a:gd name="T109" fmla="*/ 857 h 1347"/>
                  <a:gd name="T110" fmla="*/ 1027 w 2111"/>
                  <a:gd name="T111" fmla="*/ 928 h 1347"/>
                  <a:gd name="T112" fmla="*/ 890 w 2111"/>
                  <a:gd name="T113" fmla="*/ 989 h 1347"/>
                  <a:gd name="T114" fmla="*/ 843 w 2111"/>
                  <a:gd name="T115" fmla="*/ 1031 h 1347"/>
                  <a:gd name="T116" fmla="*/ 800 w 2111"/>
                  <a:gd name="T117" fmla="*/ 1005 h 1347"/>
                  <a:gd name="T118" fmla="*/ 827 w 2111"/>
                  <a:gd name="T119" fmla="*/ 944 h 1347"/>
                  <a:gd name="T120" fmla="*/ 924 w 2111"/>
                  <a:gd name="T121" fmla="*/ 886 h 1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11"/>
                  <a:gd name="T184" fmla="*/ 0 h 1347"/>
                  <a:gd name="T185" fmla="*/ 2111 w 2111"/>
                  <a:gd name="T186" fmla="*/ 1347 h 13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11" h="1347">
                    <a:moveTo>
                      <a:pt x="991" y="859"/>
                    </a:moveTo>
                    <a:lnTo>
                      <a:pt x="960" y="859"/>
                    </a:lnTo>
                    <a:lnTo>
                      <a:pt x="928" y="857"/>
                    </a:lnTo>
                    <a:lnTo>
                      <a:pt x="897" y="857"/>
                    </a:lnTo>
                    <a:lnTo>
                      <a:pt x="865" y="857"/>
                    </a:lnTo>
                    <a:lnTo>
                      <a:pt x="836" y="857"/>
                    </a:lnTo>
                    <a:lnTo>
                      <a:pt x="805" y="857"/>
                    </a:lnTo>
                    <a:lnTo>
                      <a:pt x="775" y="855"/>
                    </a:lnTo>
                    <a:lnTo>
                      <a:pt x="746" y="855"/>
                    </a:lnTo>
                    <a:lnTo>
                      <a:pt x="717" y="853"/>
                    </a:lnTo>
                    <a:lnTo>
                      <a:pt x="688" y="849"/>
                    </a:lnTo>
                    <a:lnTo>
                      <a:pt x="656" y="845"/>
                    </a:lnTo>
                    <a:lnTo>
                      <a:pt x="627" y="841"/>
                    </a:lnTo>
                    <a:lnTo>
                      <a:pt x="596" y="833"/>
                    </a:lnTo>
                    <a:lnTo>
                      <a:pt x="564" y="827"/>
                    </a:lnTo>
                    <a:lnTo>
                      <a:pt x="533" y="817"/>
                    </a:lnTo>
                    <a:lnTo>
                      <a:pt x="501" y="805"/>
                    </a:lnTo>
                    <a:lnTo>
                      <a:pt x="479" y="791"/>
                    </a:lnTo>
                    <a:lnTo>
                      <a:pt x="472" y="772"/>
                    </a:lnTo>
                    <a:lnTo>
                      <a:pt x="476" y="752"/>
                    </a:lnTo>
                    <a:lnTo>
                      <a:pt x="497" y="736"/>
                    </a:lnTo>
                    <a:lnTo>
                      <a:pt x="526" y="722"/>
                    </a:lnTo>
                    <a:lnTo>
                      <a:pt x="555" y="708"/>
                    </a:lnTo>
                    <a:lnTo>
                      <a:pt x="587" y="696"/>
                    </a:lnTo>
                    <a:lnTo>
                      <a:pt x="618" y="681"/>
                    </a:lnTo>
                    <a:lnTo>
                      <a:pt x="652" y="671"/>
                    </a:lnTo>
                    <a:lnTo>
                      <a:pt x="688" y="659"/>
                    </a:lnTo>
                    <a:lnTo>
                      <a:pt x="721" y="649"/>
                    </a:lnTo>
                    <a:lnTo>
                      <a:pt x="760" y="639"/>
                    </a:lnTo>
                    <a:lnTo>
                      <a:pt x="798" y="631"/>
                    </a:lnTo>
                    <a:lnTo>
                      <a:pt x="836" y="623"/>
                    </a:lnTo>
                    <a:lnTo>
                      <a:pt x="877" y="615"/>
                    </a:lnTo>
                    <a:lnTo>
                      <a:pt x="917" y="607"/>
                    </a:lnTo>
                    <a:lnTo>
                      <a:pt x="960" y="600"/>
                    </a:lnTo>
                    <a:lnTo>
                      <a:pt x="1005" y="594"/>
                    </a:lnTo>
                    <a:lnTo>
                      <a:pt x="1050" y="590"/>
                    </a:lnTo>
                    <a:lnTo>
                      <a:pt x="1095" y="586"/>
                    </a:lnTo>
                    <a:lnTo>
                      <a:pt x="1068" y="562"/>
                    </a:lnTo>
                    <a:lnTo>
                      <a:pt x="1041" y="538"/>
                    </a:lnTo>
                    <a:lnTo>
                      <a:pt x="1014" y="513"/>
                    </a:lnTo>
                    <a:lnTo>
                      <a:pt x="989" y="487"/>
                    </a:lnTo>
                    <a:lnTo>
                      <a:pt x="964" y="465"/>
                    </a:lnTo>
                    <a:lnTo>
                      <a:pt x="944" y="445"/>
                    </a:lnTo>
                    <a:lnTo>
                      <a:pt x="926" y="427"/>
                    </a:lnTo>
                    <a:lnTo>
                      <a:pt x="910" y="412"/>
                    </a:lnTo>
                    <a:lnTo>
                      <a:pt x="883" y="390"/>
                    </a:lnTo>
                    <a:lnTo>
                      <a:pt x="856" y="370"/>
                    </a:lnTo>
                    <a:lnTo>
                      <a:pt x="827" y="352"/>
                    </a:lnTo>
                    <a:lnTo>
                      <a:pt x="798" y="340"/>
                    </a:lnTo>
                    <a:lnTo>
                      <a:pt x="766" y="329"/>
                    </a:lnTo>
                    <a:lnTo>
                      <a:pt x="733" y="325"/>
                    </a:lnTo>
                    <a:lnTo>
                      <a:pt x="694" y="325"/>
                    </a:lnTo>
                    <a:lnTo>
                      <a:pt x="654" y="331"/>
                    </a:lnTo>
                    <a:lnTo>
                      <a:pt x="650" y="331"/>
                    </a:lnTo>
                    <a:lnTo>
                      <a:pt x="575" y="338"/>
                    </a:lnTo>
                    <a:lnTo>
                      <a:pt x="503" y="344"/>
                    </a:lnTo>
                    <a:lnTo>
                      <a:pt x="434" y="350"/>
                    </a:lnTo>
                    <a:lnTo>
                      <a:pt x="371" y="358"/>
                    </a:lnTo>
                    <a:lnTo>
                      <a:pt x="310" y="366"/>
                    </a:lnTo>
                    <a:lnTo>
                      <a:pt x="256" y="372"/>
                    </a:lnTo>
                    <a:lnTo>
                      <a:pt x="204" y="378"/>
                    </a:lnTo>
                    <a:lnTo>
                      <a:pt x="159" y="382"/>
                    </a:lnTo>
                    <a:lnTo>
                      <a:pt x="119" y="386"/>
                    </a:lnTo>
                    <a:lnTo>
                      <a:pt x="83" y="388"/>
                    </a:lnTo>
                    <a:lnTo>
                      <a:pt x="54" y="388"/>
                    </a:lnTo>
                    <a:lnTo>
                      <a:pt x="31" y="384"/>
                    </a:lnTo>
                    <a:lnTo>
                      <a:pt x="15" y="378"/>
                    </a:lnTo>
                    <a:lnTo>
                      <a:pt x="4" y="368"/>
                    </a:lnTo>
                    <a:lnTo>
                      <a:pt x="0" y="356"/>
                    </a:lnTo>
                    <a:lnTo>
                      <a:pt x="4" y="338"/>
                    </a:lnTo>
                    <a:lnTo>
                      <a:pt x="31" y="249"/>
                    </a:lnTo>
                    <a:lnTo>
                      <a:pt x="47" y="170"/>
                    </a:lnTo>
                    <a:lnTo>
                      <a:pt x="47" y="109"/>
                    </a:lnTo>
                    <a:lnTo>
                      <a:pt x="29" y="62"/>
                    </a:lnTo>
                    <a:lnTo>
                      <a:pt x="22" y="48"/>
                    </a:lnTo>
                    <a:lnTo>
                      <a:pt x="22" y="34"/>
                    </a:lnTo>
                    <a:lnTo>
                      <a:pt x="27" y="20"/>
                    </a:lnTo>
                    <a:lnTo>
                      <a:pt x="36" y="10"/>
                    </a:lnTo>
                    <a:lnTo>
                      <a:pt x="47" y="2"/>
                    </a:lnTo>
                    <a:lnTo>
                      <a:pt x="60" y="0"/>
                    </a:lnTo>
                    <a:lnTo>
                      <a:pt x="74" y="4"/>
                    </a:lnTo>
                    <a:lnTo>
                      <a:pt x="85" y="16"/>
                    </a:lnTo>
                    <a:lnTo>
                      <a:pt x="112" y="75"/>
                    </a:lnTo>
                    <a:lnTo>
                      <a:pt x="119" y="147"/>
                    </a:lnTo>
                    <a:lnTo>
                      <a:pt x="110" y="226"/>
                    </a:lnTo>
                    <a:lnTo>
                      <a:pt x="90" y="309"/>
                    </a:lnTo>
                    <a:lnTo>
                      <a:pt x="643" y="255"/>
                    </a:lnTo>
                    <a:lnTo>
                      <a:pt x="692" y="249"/>
                    </a:lnTo>
                    <a:lnTo>
                      <a:pt x="737" y="249"/>
                    </a:lnTo>
                    <a:lnTo>
                      <a:pt x="778" y="255"/>
                    </a:lnTo>
                    <a:lnTo>
                      <a:pt x="818" y="267"/>
                    </a:lnTo>
                    <a:lnTo>
                      <a:pt x="854" y="283"/>
                    </a:lnTo>
                    <a:lnTo>
                      <a:pt x="890" y="303"/>
                    </a:lnTo>
                    <a:lnTo>
                      <a:pt x="924" y="327"/>
                    </a:lnTo>
                    <a:lnTo>
                      <a:pt x="955" y="354"/>
                    </a:lnTo>
                    <a:lnTo>
                      <a:pt x="987" y="382"/>
                    </a:lnTo>
                    <a:lnTo>
                      <a:pt x="1018" y="410"/>
                    </a:lnTo>
                    <a:lnTo>
                      <a:pt x="1050" y="441"/>
                    </a:lnTo>
                    <a:lnTo>
                      <a:pt x="1079" y="471"/>
                    </a:lnTo>
                    <a:lnTo>
                      <a:pt x="1113" y="501"/>
                    </a:lnTo>
                    <a:lnTo>
                      <a:pt x="1144" y="530"/>
                    </a:lnTo>
                    <a:lnTo>
                      <a:pt x="1180" y="556"/>
                    </a:lnTo>
                    <a:lnTo>
                      <a:pt x="1216" y="580"/>
                    </a:lnTo>
                    <a:lnTo>
                      <a:pt x="1248" y="588"/>
                    </a:lnTo>
                    <a:lnTo>
                      <a:pt x="1277" y="600"/>
                    </a:lnTo>
                    <a:lnTo>
                      <a:pt x="1304" y="617"/>
                    </a:lnTo>
                    <a:lnTo>
                      <a:pt x="1329" y="637"/>
                    </a:lnTo>
                    <a:lnTo>
                      <a:pt x="1351" y="659"/>
                    </a:lnTo>
                    <a:lnTo>
                      <a:pt x="1371" y="683"/>
                    </a:lnTo>
                    <a:lnTo>
                      <a:pt x="1392" y="708"/>
                    </a:lnTo>
                    <a:lnTo>
                      <a:pt x="1412" y="736"/>
                    </a:lnTo>
                    <a:lnTo>
                      <a:pt x="1432" y="762"/>
                    </a:lnTo>
                    <a:lnTo>
                      <a:pt x="1452" y="789"/>
                    </a:lnTo>
                    <a:lnTo>
                      <a:pt x="1472" y="815"/>
                    </a:lnTo>
                    <a:lnTo>
                      <a:pt x="1495" y="839"/>
                    </a:lnTo>
                    <a:lnTo>
                      <a:pt x="1517" y="861"/>
                    </a:lnTo>
                    <a:lnTo>
                      <a:pt x="1542" y="882"/>
                    </a:lnTo>
                    <a:lnTo>
                      <a:pt x="1571" y="898"/>
                    </a:lnTo>
                    <a:lnTo>
                      <a:pt x="1601" y="910"/>
                    </a:lnTo>
                    <a:lnTo>
                      <a:pt x="1639" y="914"/>
                    </a:lnTo>
                    <a:lnTo>
                      <a:pt x="1673" y="920"/>
                    </a:lnTo>
                    <a:lnTo>
                      <a:pt x="1706" y="926"/>
                    </a:lnTo>
                    <a:lnTo>
                      <a:pt x="1736" y="934"/>
                    </a:lnTo>
                    <a:lnTo>
                      <a:pt x="1763" y="942"/>
                    </a:lnTo>
                    <a:lnTo>
                      <a:pt x="1787" y="950"/>
                    </a:lnTo>
                    <a:lnTo>
                      <a:pt x="1812" y="960"/>
                    </a:lnTo>
                    <a:lnTo>
                      <a:pt x="1834" y="973"/>
                    </a:lnTo>
                    <a:lnTo>
                      <a:pt x="1859" y="983"/>
                    </a:lnTo>
                    <a:lnTo>
                      <a:pt x="1882" y="997"/>
                    </a:lnTo>
                    <a:lnTo>
                      <a:pt x="1904" y="1009"/>
                    </a:lnTo>
                    <a:lnTo>
                      <a:pt x="1929" y="1023"/>
                    </a:lnTo>
                    <a:lnTo>
                      <a:pt x="1954" y="1037"/>
                    </a:lnTo>
                    <a:lnTo>
                      <a:pt x="1981" y="1051"/>
                    </a:lnTo>
                    <a:lnTo>
                      <a:pt x="2010" y="1068"/>
                    </a:lnTo>
                    <a:lnTo>
                      <a:pt x="2041" y="1084"/>
                    </a:lnTo>
                    <a:lnTo>
                      <a:pt x="2046" y="1088"/>
                    </a:lnTo>
                    <a:lnTo>
                      <a:pt x="2050" y="1096"/>
                    </a:lnTo>
                    <a:lnTo>
                      <a:pt x="2057" y="1104"/>
                    </a:lnTo>
                    <a:lnTo>
                      <a:pt x="2059" y="1110"/>
                    </a:lnTo>
                    <a:lnTo>
                      <a:pt x="2082" y="1195"/>
                    </a:lnTo>
                    <a:lnTo>
                      <a:pt x="2100" y="1258"/>
                    </a:lnTo>
                    <a:lnTo>
                      <a:pt x="2111" y="1300"/>
                    </a:lnTo>
                    <a:lnTo>
                      <a:pt x="2109" y="1327"/>
                    </a:lnTo>
                    <a:lnTo>
                      <a:pt x="2093" y="1341"/>
                    </a:lnTo>
                    <a:lnTo>
                      <a:pt x="2059" y="1347"/>
                    </a:lnTo>
                    <a:lnTo>
                      <a:pt x="2008" y="1345"/>
                    </a:lnTo>
                    <a:lnTo>
                      <a:pt x="1931" y="1341"/>
                    </a:lnTo>
                    <a:lnTo>
                      <a:pt x="1904" y="1329"/>
                    </a:lnTo>
                    <a:lnTo>
                      <a:pt x="1897" y="1302"/>
                    </a:lnTo>
                    <a:lnTo>
                      <a:pt x="1906" y="1276"/>
                    </a:lnTo>
                    <a:lnTo>
                      <a:pt x="1936" y="1266"/>
                    </a:lnTo>
                    <a:lnTo>
                      <a:pt x="2026" y="1270"/>
                    </a:lnTo>
                    <a:lnTo>
                      <a:pt x="1994" y="1147"/>
                    </a:lnTo>
                    <a:lnTo>
                      <a:pt x="1965" y="1130"/>
                    </a:lnTo>
                    <a:lnTo>
                      <a:pt x="1938" y="1116"/>
                    </a:lnTo>
                    <a:lnTo>
                      <a:pt x="1913" y="1102"/>
                    </a:lnTo>
                    <a:lnTo>
                      <a:pt x="1891" y="1088"/>
                    </a:lnTo>
                    <a:lnTo>
                      <a:pt x="1868" y="1076"/>
                    </a:lnTo>
                    <a:lnTo>
                      <a:pt x="1848" y="1064"/>
                    </a:lnTo>
                    <a:lnTo>
                      <a:pt x="1825" y="1051"/>
                    </a:lnTo>
                    <a:lnTo>
                      <a:pt x="1805" y="1041"/>
                    </a:lnTo>
                    <a:lnTo>
                      <a:pt x="1783" y="1031"/>
                    </a:lnTo>
                    <a:lnTo>
                      <a:pt x="1760" y="1021"/>
                    </a:lnTo>
                    <a:lnTo>
                      <a:pt x="1738" y="1013"/>
                    </a:lnTo>
                    <a:lnTo>
                      <a:pt x="1711" y="1007"/>
                    </a:lnTo>
                    <a:lnTo>
                      <a:pt x="1684" y="999"/>
                    </a:lnTo>
                    <a:lnTo>
                      <a:pt x="1657" y="993"/>
                    </a:lnTo>
                    <a:lnTo>
                      <a:pt x="1623" y="989"/>
                    </a:lnTo>
                    <a:lnTo>
                      <a:pt x="1589" y="985"/>
                    </a:lnTo>
                    <a:lnTo>
                      <a:pt x="1583" y="985"/>
                    </a:lnTo>
                    <a:lnTo>
                      <a:pt x="1547" y="971"/>
                    </a:lnTo>
                    <a:lnTo>
                      <a:pt x="1515" y="954"/>
                    </a:lnTo>
                    <a:lnTo>
                      <a:pt x="1486" y="934"/>
                    </a:lnTo>
                    <a:lnTo>
                      <a:pt x="1459" y="910"/>
                    </a:lnTo>
                    <a:lnTo>
                      <a:pt x="1436" y="886"/>
                    </a:lnTo>
                    <a:lnTo>
                      <a:pt x="1412" y="859"/>
                    </a:lnTo>
                    <a:lnTo>
                      <a:pt x="1392" y="831"/>
                    </a:lnTo>
                    <a:lnTo>
                      <a:pt x="1371" y="805"/>
                    </a:lnTo>
                    <a:lnTo>
                      <a:pt x="1351" y="778"/>
                    </a:lnTo>
                    <a:lnTo>
                      <a:pt x="1331" y="752"/>
                    </a:lnTo>
                    <a:lnTo>
                      <a:pt x="1313" y="728"/>
                    </a:lnTo>
                    <a:lnTo>
                      <a:pt x="1293" y="706"/>
                    </a:lnTo>
                    <a:lnTo>
                      <a:pt x="1272" y="687"/>
                    </a:lnTo>
                    <a:lnTo>
                      <a:pt x="1250" y="673"/>
                    </a:lnTo>
                    <a:lnTo>
                      <a:pt x="1227" y="661"/>
                    </a:lnTo>
                    <a:lnTo>
                      <a:pt x="1203" y="655"/>
                    </a:lnTo>
                    <a:lnTo>
                      <a:pt x="1158" y="657"/>
                    </a:lnTo>
                    <a:lnTo>
                      <a:pt x="1115" y="661"/>
                    </a:lnTo>
                    <a:lnTo>
                      <a:pt x="1072" y="665"/>
                    </a:lnTo>
                    <a:lnTo>
                      <a:pt x="1032" y="669"/>
                    </a:lnTo>
                    <a:lnTo>
                      <a:pt x="991" y="673"/>
                    </a:lnTo>
                    <a:lnTo>
                      <a:pt x="953" y="679"/>
                    </a:lnTo>
                    <a:lnTo>
                      <a:pt x="915" y="685"/>
                    </a:lnTo>
                    <a:lnTo>
                      <a:pt x="879" y="691"/>
                    </a:lnTo>
                    <a:lnTo>
                      <a:pt x="843" y="698"/>
                    </a:lnTo>
                    <a:lnTo>
                      <a:pt x="807" y="706"/>
                    </a:lnTo>
                    <a:lnTo>
                      <a:pt x="773" y="714"/>
                    </a:lnTo>
                    <a:lnTo>
                      <a:pt x="742" y="722"/>
                    </a:lnTo>
                    <a:lnTo>
                      <a:pt x="710" y="732"/>
                    </a:lnTo>
                    <a:lnTo>
                      <a:pt x="679" y="742"/>
                    </a:lnTo>
                    <a:lnTo>
                      <a:pt x="650" y="752"/>
                    </a:lnTo>
                    <a:lnTo>
                      <a:pt x="620" y="762"/>
                    </a:lnTo>
                    <a:lnTo>
                      <a:pt x="650" y="768"/>
                    </a:lnTo>
                    <a:lnTo>
                      <a:pt x="683" y="772"/>
                    </a:lnTo>
                    <a:lnTo>
                      <a:pt x="717" y="776"/>
                    </a:lnTo>
                    <a:lnTo>
                      <a:pt x="753" y="778"/>
                    </a:lnTo>
                    <a:lnTo>
                      <a:pt x="791" y="778"/>
                    </a:lnTo>
                    <a:lnTo>
                      <a:pt x="827" y="780"/>
                    </a:lnTo>
                    <a:lnTo>
                      <a:pt x="865" y="780"/>
                    </a:lnTo>
                    <a:lnTo>
                      <a:pt x="904" y="780"/>
                    </a:lnTo>
                    <a:lnTo>
                      <a:pt x="940" y="782"/>
                    </a:lnTo>
                    <a:lnTo>
                      <a:pt x="976" y="782"/>
                    </a:lnTo>
                    <a:lnTo>
                      <a:pt x="1012" y="785"/>
                    </a:lnTo>
                    <a:lnTo>
                      <a:pt x="1045" y="789"/>
                    </a:lnTo>
                    <a:lnTo>
                      <a:pt x="1077" y="793"/>
                    </a:lnTo>
                    <a:lnTo>
                      <a:pt x="1106" y="801"/>
                    </a:lnTo>
                    <a:lnTo>
                      <a:pt x="1133" y="809"/>
                    </a:lnTo>
                    <a:lnTo>
                      <a:pt x="1155" y="819"/>
                    </a:lnTo>
                    <a:lnTo>
                      <a:pt x="1176" y="837"/>
                    </a:lnTo>
                    <a:lnTo>
                      <a:pt x="1180" y="857"/>
                    </a:lnTo>
                    <a:lnTo>
                      <a:pt x="1171" y="876"/>
                    </a:lnTo>
                    <a:lnTo>
                      <a:pt x="1149" y="890"/>
                    </a:lnTo>
                    <a:lnTo>
                      <a:pt x="1083" y="910"/>
                    </a:lnTo>
                    <a:lnTo>
                      <a:pt x="1027" y="928"/>
                    </a:lnTo>
                    <a:lnTo>
                      <a:pt x="980" y="944"/>
                    </a:lnTo>
                    <a:lnTo>
                      <a:pt x="942" y="960"/>
                    </a:lnTo>
                    <a:lnTo>
                      <a:pt x="913" y="977"/>
                    </a:lnTo>
                    <a:lnTo>
                      <a:pt x="890" y="989"/>
                    </a:lnTo>
                    <a:lnTo>
                      <a:pt x="874" y="1001"/>
                    </a:lnTo>
                    <a:lnTo>
                      <a:pt x="868" y="1011"/>
                    </a:lnTo>
                    <a:lnTo>
                      <a:pt x="856" y="1023"/>
                    </a:lnTo>
                    <a:lnTo>
                      <a:pt x="843" y="1031"/>
                    </a:lnTo>
                    <a:lnTo>
                      <a:pt x="829" y="1031"/>
                    </a:lnTo>
                    <a:lnTo>
                      <a:pt x="818" y="1025"/>
                    </a:lnTo>
                    <a:lnTo>
                      <a:pt x="807" y="1017"/>
                    </a:lnTo>
                    <a:lnTo>
                      <a:pt x="800" y="1005"/>
                    </a:lnTo>
                    <a:lnTo>
                      <a:pt x="798" y="991"/>
                    </a:lnTo>
                    <a:lnTo>
                      <a:pt x="802" y="975"/>
                    </a:lnTo>
                    <a:lnTo>
                      <a:pt x="814" y="958"/>
                    </a:lnTo>
                    <a:lnTo>
                      <a:pt x="827" y="944"/>
                    </a:lnTo>
                    <a:lnTo>
                      <a:pt x="845" y="928"/>
                    </a:lnTo>
                    <a:lnTo>
                      <a:pt x="868" y="914"/>
                    </a:lnTo>
                    <a:lnTo>
                      <a:pt x="895" y="900"/>
                    </a:lnTo>
                    <a:lnTo>
                      <a:pt x="924" y="886"/>
                    </a:lnTo>
                    <a:lnTo>
                      <a:pt x="955" y="871"/>
                    </a:lnTo>
                    <a:lnTo>
                      <a:pt x="991" y="859"/>
                    </a:lnTo>
                    <a:close/>
                  </a:path>
                </a:pathLst>
              </a:custGeom>
              <a:solidFill>
                <a:srgbClr val="008C00"/>
              </a:solidFill>
              <a:ln w="9525">
                <a:noFill/>
                <a:round/>
                <a:headEnd/>
                <a:tailEnd/>
              </a:ln>
            </p:spPr>
            <p:txBody>
              <a:bodyPr/>
              <a:lstStyle/>
              <a:p>
                <a:endParaRPr lang="en-US">
                  <a:solidFill>
                    <a:srgbClr val="000000"/>
                  </a:solidFill>
                </a:endParaRPr>
              </a:p>
            </p:txBody>
          </p:sp>
        </p:grpSp>
        <p:grpSp>
          <p:nvGrpSpPr>
            <p:cNvPr id="26641" name="Group 113"/>
            <p:cNvGrpSpPr>
              <a:grpSpLocks/>
            </p:cNvGrpSpPr>
            <p:nvPr/>
          </p:nvGrpSpPr>
          <p:grpSpPr bwMode="auto">
            <a:xfrm>
              <a:off x="3946" y="701"/>
              <a:ext cx="921" cy="908"/>
              <a:chOff x="8345" y="6408"/>
              <a:chExt cx="2077" cy="2052"/>
            </a:xfrm>
          </p:grpSpPr>
          <p:sp>
            <p:nvSpPr>
              <p:cNvPr id="26732" name="Freeform 114"/>
              <p:cNvSpPr>
                <a:spLocks/>
              </p:cNvSpPr>
              <p:nvPr/>
            </p:nvSpPr>
            <p:spPr bwMode="auto">
              <a:xfrm>
                <a:off x="8868" y="6634"/>
                <a:ext cx="520" cy="433"/>
              </a:xfrm>
              <a:custGeom>
                <a:avLst/>
                <a:gdLst>
                  <a:gd name="T0" fmla="*/ 0 w 520"/>
                  <a:gd name="T1" fmla="*/ 0 h 433"/>
                  <a:gd name="T2" fmla="*/ 3 w 520"/>
                  <a:gd name="T3" fmla="*/ 1 h 433"/>
                  <a:gd name="T4" fmla="*/ 13 w 520"/>
                  <a:gd name="T5" fmla="*/ 5 h 433"/>
                  <a:gd name="T6" fmla="*/ 29 w 520"/>
                  <a:gd name="T7" fmla="*/ 11 h 433"/>
                  <a:gd name="T8" fmla="*/ 51 w 520"/>
                  <a:gd name="T9" fmla="*/ 19 h 433"/>
                  <a:gd name="T10" fmla="*/ 78 w 520"/>
                  <a:gd name="T11" fmla="*/ 31 h 433"/>
                  <a:gd name="T12" fmla="*/ 108 w 520"/>
                  <a:gd name="T13" fmla="*/ 47 h 433"/>
                  <a:gd name="T14" fmla="*/ 142 w 520"/>
                  <a:gd name="T15" fmla="*/ 65 h 433"/>
                  <a:gd name="T16" fmla="*/ 180 w 520"/>
                  <a:gd name="T17" fmla="*/ 87 h 433"/>
                  <a:gd name="T18" fmla="*/ 220 w 520"/>
                  <a:gd name="T19" fmla="*/ 113 h 433"/>
                  <a:gd name="T20" fmla="*/ 262 w 520"/>
                  <a:gd name="T21" fmla="*/ 143 h 433"/>
                  <a:gd name="T22" fmla="*/ 304 w 520"/>
                  <a:gd name="T23" fmla="*/ 176 h 433"/>
                  <a:gd name="T24" fmla="*/ 348 w 520"/>
                  <a:gd name="T25" fmla="*/ 215 h 433"/>
                  <a:gd name="T26" fmla="*/ 393 w 520"/>
                  <a:gd name="T27" fmla="*/ 257 h 433"/>
                  <a:gd name="T28" fmla="*/ 436 w 520"/>
                  <a:gd name="T29" fmla="*/ 304 h 433"/>
                  <a:gd name="T30" fmla="*/ 478 w 520"/>
                  <a:gd name="T31" fmla="*/ 356 h 433"/>
                  <a:gd name="T32" fmla="*/ 520 w 520"/>
                  <a:gd name="T33" fmla="*/ 414 h 433"/>
                  <a:gd name="T34" fmla="*/ 519 w 520"/>
                  <a:gd name="T35" fmla="*/ 415 h 433"/>
                  <a:gd name="T36" fmla="*/ 514 w 520"/>
                  <a:gd name="T37" fmla="*/ 419 h 433"/>
                  <a:gd name="T38" fmla="*/ 508 w 520"/>
                  <a:gd name="T39" fmla="*/ 423 h 433"/>
                  <a:gd name="T40" fmla="*/ 500 w 520"/>
                  <a:gd name="T41" fmla="*/ 428 h 433"/>
                  <a:gd name="T42" fmla="*/ 491 w 520"/>
                  <a:gd name="T43" fmla="*/ 431 h 433"/>
                  <a:gd name="T44" fmla="*/ 481 w 520"/>
                  <a:gd name="T45" fmla="*/ 433 h 433"/>
                  <a:gd name="T46" fmla="*/ 471 w 520"/>
                  <a:gd name="T47" fmla="*/ 433 h 433"/>
                  <a:gd name="T48" fmla="*/ 461 w 520"/>
                  <a:gd name="T49" fmla="*/ 428 h 433"/>
                  <a:gd name="T50" fmla="*/ 447 w 520"/>
                  <a:gd name="T51" fmla="*/ 418 h 433"/>
                  <a:gd name="T52" fmla="*/ 426 w 520"/>
                  <a:gd name="T53" fmla="*/ 401 h 433"/>
                  <a:gd name="T54" fmla="*/ 400 w 520"/>
                  <a:gd name="T55" fmla="*/ 381 h 433"/>
                  <a:gd name="T56" fmla="*/ 372 w 520"/>
                  <a:gd name="T57" fmla="*/ 356 h 433"/>
                  <a:gd name="T58" fmla="*/ 343 w 520"/>
                  <a:gd name="T59" fmla="*/ 331 h 433"/>
                  <a:gd name="T60" fmla="*/ 315 w 520"/>
                  <a:gd name="T61" fmla="*/ 306 h 433"/>
                  <a:gd name="T62" fmla="*/ 290 w 520"/>
                  <a:gd name="T63" fmla="*/ 282 h 433"/>
                  <a:gd name="T64" fmla="*/ 269 w 520"/>
                  <a:gd name="T65" fmla="*/ 262 h 433"/>
                  <a:gd name="T66" fmla="*/ 258 w 520"/>
                  <a:gd name="T67" fmla="*/ 252 h 433"/>
                  <a:gd name="T68" fmla="*/ 245 w 520"/>
                  <a:gd name="T69" fmla="*/ 239 h 433"/>
                  <a:gd name="T70" fmla="*/ 228 w 520"/>
                  <a:gd name="T71" fmla="*/ 226 h 433"/>
                  <a:gd name="T72" fmla="*/ 208 w 520"/>
                  <a:gd name="T73" fmla="*/ 212 h 433"/>
                  <a:gd name="T74" fmla="*/ 186 w 520"/>
                  <a:gd name="T75" fmla="*/ 196 h 433"/>
                  <a:gd name="T76" fmla="*/ 164 w 520"/>
                  <a:gd name="T77" fmla="*/ 180 h 433"/>
                  <a:gd name="T78" fmla="*/ 141 w 520"/>
                  <a:gd name="T79" fmla="*/ 164 h 433"/>
                  <a:gd name="T80" fmla="*/ 118 w 520"/>
                  <a:gd name="T81" fmla="*/ 148 h 433"/>
                  <a:gd name="T82" fmla="*/ 96 w 520"/>
                  <a:gd name="T83" fmla="*/ 133 h 433"/>
                  <a:gd name="T84" fmla="*/ 74 w 520"/>
                  <a:gd name="T85" fmla="*/ 118 h 433"/>
                  <a:gd name="T86" fmla="*/ 55 w 520"/>
                  <a:gd name="T87" fmla="*/ 105 h 433"/>
                  <a:gd name="T88" fmla="*/ 38 w 520"/>
                  <a:gd name="T89" fmla="*/ 94 h 433"/>
                  <a:gd name="T90" fmla="*/ 23 w 520"/>
                  <a:gd name="T91" fmla="*/ 84 h 433"/>
                  <a:gd name="T92" fmla="*/ 12 w 520"/>
                  <a:gd name="T93" fmla="*/ 76 h 433"/>
                  <a:gd name="T94" fmla="*/ 5 w 520"/>
                  <a:gd name="T95" fmla="*/ 72 h 433"/>
                  <a:gd name="T96" fmla="*/ 2 w 520"/>
                  <a:gd name="T97" fmla="*/ 70 h 433"/>
                  <a:gd name="T98" fmla="*/ 0 w 520"/>
                  <a:gd name="T99" fmla="*/ 0 h 4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0"/>
                  <a:gd name="T151" fmla="*/ 0 h 433"/>
                  <a:gd name="T152" fmla="*/ 520 w 520"/>
                  <a:gd name="T153" fmla="*/ 433 h 4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0" h="433">
                    <a:moveTo>
                      <a:pt x="0" y="0"/>
                    </a:moveTo>
                    <a:lnTo>
                      <a:pt x="3" y="1"/>
                    </a:lnTo>
                    <a:lnTo>
                      <a:pt x="13" y="5"/>
                    </a:lnTo>
                    <a:lnTo>
                      <a:pt x="29" y="11"/>
                    </a:lnTo>
                    <a:lnTo>
                      <a:pt x="51" y="19"/>
                    </a:lnTo>
                    <a:lnTo>
                      <a:pt x="78" y="31"/>
                    </a:lnTo>
                    <a:lnTo>
                      <a:pt x="108" y="47"/>
                    </a:lnTo>
                    <a:lnTo>
                      <a:pt x="142" y="65"/>
                    </a:lnTo>
                    <a:lnTo>
                      <a:pt x="180" y="87"/>
                    </a:lnTo>
                    <a:lnTo>
                      <a:pt x="220" y="113"/>
                    </a:lnTo>
                    <a:lnTo>
                      <a:pt x="262" y="143"/>
                    </a:lnTo>
                    <a:lnTo>
                      <a:pt x="304" y="176"/>
                    </a:lnTo>
                    <a:lnTo>
                      <a:pt x="348" y="215"/>
                    </a:lnTo>
                    <a:lnTo>
                      <a:pt x="393" y="257"/>
                    </a:lnTo>
                    <a:lnTo>
                      <a:pt x="436" y="304"/>
                    </a:lnTo>
                    <a:lnTo>
                      <a:pt x="478" y="356"/>
                    </a:lnTo>
                    <a:lnTo>
                      <a:pt x="520" y="414"/>
                    </a:lnTo>
                    <a:lnTo>
                      <a:pt x="519" y="415"/>
                    </a:lnTo>
                    <a:lnTo>
                      <a:pt x="514" y="419"/>
                    </a:lnTo>
                    <a:lnTo>
                      <a:pt x="508" y="423"/>
                    </a:lnTo>
                    <a:lnTo>
                      <a:pt x="500" y="428"/>
                    </a:lnTo>
                    <a:lnTo>
                      <a:pt x="491" y="431"/>
                    </a:lnTo>
                    <a:lnTo>
                      <a:pt x="481" y="433"/>
                    </a:lnTo>
                    <a:lnTo>
                      <a:pt x="471" y="433"/>
                    </a:lnTo>
                    <a:lnTo>
                      <a:pt x="461" y="428"/>
                    </a:lnTo>
                    <a:lnTo>
                      <a:pt x="447" y="418"/>
                    </a:lnTo>
                    <a:lnTo>
                      <a:pt x="426" y="401"/>
                    </a:lnTo>
                    <a:lnTo>
                      <a:pt x="400" y="381"/>
                    </a:lnTo>
                    <a:lnTo>
                      <a:pt x="372" y="356"/>
                    </a:lnTo>
                    <a:lnTo>
                      <a:pt x="343" y="331"/>
                    </a:lnTo>
                    <a:lnTo>
                      <a:pt x="315" y="306"/>
                    </a:lnTo>
                    <a:lnTo>
                      <a:pt x="290" y="282"/>
                    </a:lnTo>
                    <a:lnTo>
                      <a:pt x="269" y="262"/>
                    </a:lnTo>
                    <a:lnTo>
                      <a:pt x="258" y="252"/>
                    </a:lnTo>
                    <a:lnTo>
                      <a:pt x="245" y="239"/>
                    </a:lnTo>
                    <a:lnTo>
                      <a:pt x="228" y="226"/>
                    </a:lnTo>
                    <a:lnTo>
                      <a:pt x="208" y="212"/>
                    </a:lnTo>
                    <a:lnTo>
                      <a:pt x="186" y="196"/>
                    </a:lnTo>
                    <a:lnTo>
                      <a:pt x="164" y="180"/>
                    </a:lnTo>
                    <a:lnTo>
                      <a:pt x="141" y="164"/>
                    </a:lnTo>
                    <a:lnTo>
                      <a:pt x="118" y="148"/>
                    </a:lnTo>
                    <a:lnTo>
                      <a:pt x="96" y="133"/>
                    </a:lnTo>
                    <a:lnTo>
                      <a:pt x="74" y="118"/>
                    </a:lnTo>
                    <a:lnTo>
                      <a:pt x="55" y="105"/>
                    </a:lnTo>
                    <a:lnTo>
                      <a:pt x="38" y="94"/>
                    </a:lnTo>
                    <a:lnTo>
                      <a:pt x="23" y="84"/>
                    </a:lnTo>
                    <a:lnTo>
                      <a:pt x="12" y="76"/>
                    </a:lnTo>
                    <a:lnTo>
                      <a:pt x="5" y="72"/>
                    </a:lnTo>
                    <a:lnTo>
                      <a:pt x="2" y="70"/>
                    </a:lnTo>
                    <a:lnTo>
                      <a:pt x="0" y="0"/>
                    </a:lnTo>
                    <a:close/>
                  </a:path>
                </a:pathLst>
              </a:custGeom>
              <a:solidFill>
                <a:srgbClr val="54280A"/>
              </a:solidFill>
              <a:ln w="9525">
                <a:noFill/>
                <a:round/>
                <a:headEnd/>
                <a:tailEnd/>
              </a:ln>
            </p:spPr>
            <p:txBody>
              <a:bodyPr/>
              <a:lstStyle/>
              <a:p>
                <a:endParaRPr lang="en-US">
                  <a:solidFill>
                    <a:srgbClr val="000000"/>
                  </a:solidFill>
                </a:endParaRPr>
              </a:p>
            </p:txBody>
          </p:sp>
          <p:sp>
            <p:nvSpPr>
              <p:cNvPr id="26733" name="Freeform 115"/>
              <p:cNvSpPr>
                <a:spLocks/>
              </p:cNvSpPr>
              <p:nvPr/>
            </p:nvSpPr>
            <p:spPr bwMode="auto">
              <a:xfrm>
                <a:off x="8372" y="6473"/>
                <a:ext cx="2004" cy="1927"/>
              </a:xfrm>
              <a:custGeom>
                <a:avLst/>
                <a:gdLst>
                  <a:gd name="T0" fmla="*/ 39 w 2004"/>
                  <a:gd name="T1" fmla="*/ 549 h 1927"/>
                  <a:gd name="T2" fmla="*/ 128 w 2004"/>
                  <a:gd name="T3" fmla="*/ 421 h 1927"/>
                  <a:gd name="T4" fmla="*/ 180 w 2004"/>
                  <a:gd name="T5" fmla="*/ 301 h 1927"/>
                  <a:gd name="T6" fmla="*/ 317 w 2004"/>
                  <a:gd name="T7" fmla="*/ 221 h 1927"/>
                  <a:gd name="T8" fmla="*/ 295 w 2004"/>
                  <a:gd name="T9" fmla="*/ 190 h 1927"/>
                  <a:gd name="T10" fmla="*/ 154 w 2004"/>
                  <a:gd name="T11" fmla="*/ 86 h 1927"/>
                  <a:gd name="T12" fmla="*/ 178 w 2004"/>
                  <a:gd name="T13" fmla="*/ 52 h 1927"/>
                  <a:gd name="T14" fmla="*/ 379 w 2004"/>
                  <a:gd name="T15" fmla="*/ 154 h 1927"/>
                  <a:gd name="T16" fmla="*/ 367 w 2004"/>
                  <a:gd name="T17" fmla="*/ 5 h 1927"/>
                  <a:gd name="T18" fmla="*/ 481 w 2004"/>
                  <a:gd name="T19" fmla="*/ 222 h 1927"/>
                  <a:gd name="T20" fmla="*/ 573 w 2004"/>
                  <a:gd name="T21" fmla="*/ 276 h 1927"/>
                  <a:gd name="T22" fmla="*/ 761 w 2004"/>
                  <a:gd name="T23" fmla="*/ 434 h 1927"/>
                  <a:gd name="T24" fmla="*/ 944 w 2004"/>
                  <a:gd name="T25" fmla="*/ 601 h 1927"/>
                  <a:gd name="T26" fmla="*/ 1032 w 2004"/>
                  <a:gd name="T27" fmla="*/ 652 h 1927"/>
                  <a:gd name="T28" fmla="*/ 1209 w 2004"/>
                  <a:gd name="T29" fmla="*/ 672 h 1927"/>
                  <a:gd name="T30" fmla="*/ 1397 w 2004"/>
                  <a:gd name="T31" fmla="*/ 633 h 1927"/>
                  <a:gd name="T32" fmla="*/ 1530 w 2004"/>
                  <a:gd name="T33" fmla="*/ 562 h 1927"/>
                  <a:gd name="T34" fmla="*/ 1700 w 2004"/>
                  <a:gd name="T35" fmla="*/ 552 h 1927"/>
                  <a:gd name="T36" fmla="*/ 1935 w 2004"/>
                  <a:gd name="T37" fmla="*/ 703 h 1927"/>
                  <a:gd name="T38" fmla="*/ 1959 w 2004"/>
                  <a:gd name="T39" fmla="*/ 1079 h 1927"/>
                  <a:gd name="T40" fmla="*/ 1959 w 2004"/>
                  <a:gd name="T41" fmla="*/ 1317 h 1927"/>
                  <a:gd name="T42" fmla="*/ 1881 w 2004"/>
                  <a:gd name="T43" fmla="*/ 1607 h 1927"/>
                  <a:gd name="T44" fmla="*/ 1838 w 2004"/>
                  <a:gd name="T45" fmla="*/ 1693 h 1927"/>
                  <a:gd name="T46" fmla="*/ 1706 w 2004"/>
                  <a:gd name="T47" fmla="*/ 1756 h 1927"/>
                  <a:gd name="T48" fmla="*/ 1762 w 2004"/>
                  <a:gd name="T49" fmla="*/ 1658 h 1927"/>
                  <a:gd name="T50" fmla="*/ 1862 w 2004"/>
                  <a:gd name="T51" fmla="*/ 1440 h 1927"/>
                  <a:gd name="T52" fmla="*/ 1817 w 2004"/>
                  <a:gd name="T53" fmla="*/ 1313 h 1927"/>
                  <a:gd name="T54" fmla="*/ 1684 w 2004"/>
                  <a:gd name="T55" fmla="*/ 1092 h 1927"/>
                  <a:gd name="T56" fmla="*/ 1645 w 2004"/>
                  <a:gd name="T57" fmla="*/ 1294 h 1927"/>
                  <a:gd name="T58" fmla="*/ 1449 w 2004"/>
                  <a:gd name="T59" fmla="*/ 1617 h 1927"/>
                  <a:gd name="T60" fmla="*/ 1353 w 2004"/>
                  <a:gd name="T61" fmla="*/ 1705 h 1927"/>
                  <a:gd name="T62" fmla="*/ 1399 w 2004"/>
                  <a:gd name="T63" fmla="*/ 1608 h 1927"/>
                  <a:gd name="T64" fmla="*/ 1439 w 2004"/>
                  <a:gd name="T65" fmla="*/ 1526 h 1927"/>
                  <a:gd name="T66" fmla="*/ 1519 w 2004"/>
                  <a:gd name="T67" fmla="*/ 1356 h 1927"/>
                  <a:gd name="T68" fmla="*/ 1415 w 2004"/>
                  <a:gd name="T69" fmla="*/ 1299 h 1927"/>
                  <a:gd name="T70" fmla="*/ 1166 w 2004"/>
                  <a:gd name="T71" fmla="*/ 1301 h 1927"/>
                  <a:gd name="T72" fmla="*/ 1069 w 2004"/>
                  <a:gd name="T73" fmla="*/ 1588 h 1927"/>
                  <a:gd name="T74" fmla="*/ 1066 w 2004"/>
                  <a:gd name="T75" fmla="*/ 1790 h 1927"/>
                  <a:gd name="T76" fmla="*/ 1033 w 2004"/>
                  <a:gd name="T77" fmla="*/ 1884 h 1927"/>
                  <a:gd name="T78" fmla="*/ 923 w 2004"/>
                  <a:gd name="T79" fmla="*/ 1914 h 1927"/>
                  <a:gd name="T80" fmla="*/ 976 w 2004"/>
                  <a:gd name="T81" fmla="*/ 1789 h 1927"/>
                  <a:gd name="T82" fmla="*/ 1023 w 2004"/>
                  <a:gd name="T83" fmla="*/ 1647 h 1927"/>
                  <a:gd name="T84" fmla="*/ 973 w 2004"/>
                  <a:gd name="T85" fmla="*/ 1527 h 1927"/>
                  <a:gd name="T86" fmla="*/ 993 w 2004"/>
                  <a:gd name="T87" fmla="*/ 1374 h 1927"/>
                  <a:gd name="T88" fmla="*/ 848 w 2004"/>
                  <a:gd name="T89" fmla="*/ 1341 h 1927"/>
                  <a:gd name="T90" fmla="*/ 883 w 2004"/>
                  <a:gd name="T91" fmla="*/ 1518 h 1927"/>
                  <a:gd name="T92" fmla="*/ 864 w 2004"/>
                  <a:gd name="T93" fmla="*/ 1800 h 1927"/>
                  <a:gd name="T94" fmla="*/ 798 w 2004"/>
                  <a:gd name="T95" fmla="*/ 1838 h 1927"/>
                  <a:gd name="T96" fmla="*/ 811 w 2004"/>
                  <a:gd name="T97" fmla="*/ 1769 h 1927"/>
                  <a:gd name="T98" fmla="*/ 851 w 2004"/>
                  <a:gd name="T99" fmla="*/ 1633 h 1927"/>
                  <a:gd name="T100" fmla="*/ 809 w 2004"/>
                  <a:gd name="T101" fmla="*/ 1501 h 1927"/>
                  <a:gd name="T102" fmla="*/ 750 w 2004"/>
                  <a:gd name="T103" fmla="*/ 1321 h 1927"/>
                  <a:gd name="T104" fmla="*/ 629 w 2004"/>
                  <a:gd name="T105" fmla="*/ 1208 h 1927"/>
                  <a:gd name="T106" fmla="*/ 591 w 2004"/>
                  <a:gd name="T107" fmla="*/ 861 h 1927"/>
                  <a:gd name="T108" fmla="*/ 443 w 2004"/>
                  <a:gd name="T109" fmla="*/ 586 h 1927"/>
                  <a:gd name="T110" fmla="*/ 283 w 2004"/>
                  <a:gd name="T111" fmla="*/ 612 h 1927"/>
                  <a:gd name="T112" fmla="*/ 184 w 2004"/>
                  <a:gd name="T113" fmla="*/ 662 h 1927"/>
                  <a:gd name="T114" fmla="*/ 104 w 2004"/>
                  <a:gd name="T115" fmla="*/ 709 h 19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4"/>
                  <a:gd name="T175" fmla="*/ 0 h 1927"/>
                  <a:gd name="T176" fmla="*/ 2004 w 2004"/>
                  <a:gd name="T177" fmla="*/ 1927 h 19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4" h="1927">
                    <a:moveTo>
                      <a:pt x="16" y="676"/>
                    </a:moveTo>
                    <a:lnTo>
                      <a:pt x="15" y="672"/>
                    </a:lnTo>
                    <a:lnTo>
                      <a:pt x="10" y="662"/>
                    </a:lnTo>
                    <a:lnTo>
                      <a:pt x="6" y="645"/>
                    </a:lnTo>
                    <a:lnTo>
                      <a:pt x="1" y="627"/>
                    </a:lnTo>
                    <a:lnTo>
                      <a:pt x="0" y="607"/>
                    </a:lnTo>
                    <a:lnTo>
                      <a:pt x="3" y="588"/>
                    </a:lnTo>
                    <a:lnTo>
                      <a:pt x="10" y="571"/>
                    </a:lnTo>
                    <a:lnTo>
                      <a:pt x="23" y="558"/>
                    </a:lnTo>
                    <a:lnTo>
                      <a:pt x="39" y="549"/>
                    </a:lnTo>
                    <a:lnTo>
                      <a:pt x="51" y="541"/>
                    </a:lnTo>
                    <a:lnTo>
                      <a:pt x="61" y="533"/>
                    </a:lnTo>
                    <a:lnTo>
                      <a:pt x="68" y="524"/>
                    </a:lnTo>
                    <a:lnTo>
                      <a:pt x="75" y="514"/>
                    </a:lnTo>
                    <a:lnTo>
                      <a:pt x="82" y="504"/>
                    </a:lnTo>
                    <a:lnTo>
                      <a:pt x="89" y="490"/>
                    </a:lnTo>
                    <a:lnTo>
                      <a:pt x="98" y="473"/>
                    </a:lnTo>
                    <a:lnTo>
                      <a:pt x="107" y="455"/>
                    </a:lnTo>
                    <a:lnTo>
                      <a:pt x="118" y="437"/>
                    </a:lnTo>
                    <a:lnTo>
                      <a:pt x="128" y="421"/>
                    </a:lnTo>
                    <a:lnTo>
                      <a:pt x="137" y="406"/>
                    </a:lnTo>
                    <a:lnTo>
                      <a:pt x="145" y="391"/>
                    </a:lnTo>
                    <a:lnTo>
                      <a:pt x="152" y="378"/>
                    </a:lnTo>
                    <a:lnTo>
                      <a:pt x="159" y="366"/>
                    </a:lnTo>
                    <a:lnTo>
                      <a:pt x="162" y="354"/>
                    </a:lnTo>
                    <a:lnTo>
                      <a:pt x="166" y="344"/>
                    </a:lnTo>
                    <a:lnTo>
                      <a:pt x="168" y="333"/>
                    </a:lnTo>
                    <a:lnTo>
                      <a:pt x="172" y="321"/>
                    </a:lnTo>
                    <a:lnTo>
                      <a:pt x="176" y="311"/>
                    </a:lnTo>
                    <a:lnTo>
                      <a:pt x="180" y="301"/>
                    </a:lnTo>
                    <a:lnTo>
                      <a:pt x="188" y="292"/>
                    </a:lnTo>
                    <a:lnTo>
                      <a:pt x="198" y="284"/>
                    </a:lnTo>
                    <a:lnTo>
                      <a:pt x="210" y="277"/>
                    </a:lnTo>
                    <a:lnTo>
                      <a:pt x="224" y="271"/>
                    </a:lnTo>
                    <a:lnTo>
                      <a:pt x="239" y="264"/>
                    </a:lnTo>
                    <a:lnTo>
                      <a:pt x="255" y="256"/>
                    </a:lnTo>
                    <a:lnTo>
                      <a:pt x="271" y="247"/>
                    </a:lnTo>
                    <a:lnTo>
                      <a:pt x="286" y="238"/>
                    </a:lnTo>
                    <a:lnTo>
                      <a:pt x="302" y="229"/>
                    </a:lnTo>
                    <a:lnTo>
                      <a:pt x="317" y="221"/>
                    </a:lnTo>
                    <a:lnTo>
                      <a:pt x="331" y="214"/>
                    </a:lnTo>
                    <a:lnTo>
                      <a:pt x="342" y="208"/>
                    </a:lnTo>
                    <a:lnTo>
                      <a:pt x="349" y="204"/>
                    </a:lnTo>
                    <a:lnTo>
                      <a:pt x="351" y="201"/>
                    </a:lnTo>
                    <a:lnTo>
                      <a:pt x="349" y="199"/>
                    </a:lnTo>
                    <a:lnTo>
                      <a:pt x="342" y="196"/>
                    </a:lnTo>
                    <a:lnTo>
                      <a:pt x="334" y="195"/>
                    </a:lnTo>
                    <a:lnTo>
                      <a:pt x="323" y="193"/>
                    </a:lnTo>
                    <a:lnTo>
                      <a:pt x="310" y="192"/>
                    </a:lnTo>
                    <a:lnTo>
                      <a:pt x="295" y="190"/>
                    </a:lnTo>
                    <a:lnTo>
                      <a:pt x="280" y="186"/>
                    </a:lnTo>
                    <a:lnTo>
                      <a:pt x="264" y="181"/>
                    </a:lnTo>
                    <a:lnTo>
                      <a:pt x="250" y="176"/>
                    </a:lnTo>
                    <a:lnTo>
                      <a:pt x="234" y="169"/>
                    </a:lnTo>
                    <a:lnTo>
                      <a:pt x="219" y="162"/>
                    </a:lnTo>
                    <a:lnTo>
                      <a:pt x="205" y="152"/>
                    </a:lnTo>
                    <a:lnTo>
                      <a:pt x="193" y="143"/>
                    </a:lnTo>
                    <a:lnTo>
                      <a:pt x="180" y="130"/>
                    </a:lnTo>
                    <a:lnTo>
                      <a:pt x="167" y="109"/>
                    </a:lnTo>
                    <a:lnTo>
                      <a:pt x="154" y="86"/>
                    </a:lnTo>
                    <a:lnTo>
                      <a:pt x="142" y="61"/>
                    </a:lnTo>
                    <a:lnTo>
                      <a:pt x="131" y="38"/>
                    </a:lnTo>
                    <a:lnTo>
                      <a:pt x="122" y="18"/>
                    </a:lnTo>
                    <a:lnTo>
                      <a:pt x="116" y="5"/>
                    </a:lnTo>
                    <a:lnTo>
                      <a:pt x="114" y="0"/>
                    </a:lnTo>
                    <a:lnTo>
                      <a:pt x="117" y="3"/>
                    </a:lnTo>
                    <a:lnTo>
                      <a:pt x="127" y="11"/>
                    </a:lnTo>
                    <a:lnTo>
                      <a:pt x="140" y="23"/>
                    </a:lnTo>
                    <a:lnTo>
                      <a:pt x="159" y="38"/>
                    </a:lnTo>
                    <a:lnTo>
                      <a:pt x="178" y="52"/>
                    </a:lnTo>
                    <a:lnTo>
                      <a:pt x="199" y="66"/>
                    </a:lnTo>
                    <a:lnTo>
                      <a:pt x="218" y="78"/>
                    </a:lnTo>
                    <a:lnTo>
                      <a:pt x="235" y="85"/>
                    </a:lnTo>
                    <a:lnTo>
                      <a:pt x="254" y="92"/>
                    </a:lnTo>
                    <a:lnTo>
                      <a:pt x="277" y="101"/>
                    </a:lnTo>
                    <a:lnTo>
                      <a:pt x="301" y="113"/>
                    </a:lnTo>
                    <a:lnTo>
                      <a:pt x="325" y="126"/>
                    </a:lnTo>
                    <a:lnTo>
                      <a:pt x="349" y="137"/>
                    </a:lnTo>
                    <a:lnTo>
                      <a:pt x="367" y="147"/>
                    </a:lnTo>
                    <a:lnTo>
                      <a:pt x="379" y="154"/>
                    </a:lnTo>
                    <a:lnTo>
                      <a:pt x="384" y="156"/>
                    </a:lnTo>
                    <a:lnTo>
                      <a:pt x="381" y="152"/>
                    </a:lnTo>
                    <a:lnTo>
                      <a:pt x="375" y="142"/>
                    </a:lnTo>
                    <a:lnTo>
                      <a:pt x="367" y="126"/>
                    </a:lnTo>
                    <a:lnTo>
                      <a:pt x="359" y="105"/>
                    </a:lnTo>
                    <a:lnTo>
                      <a:pt x="353" y="81"/>
                    </a:lnTo>
                    <a:lnTo>
                      <a:pt x="351" y="54"/>
                    </a:lnTo>
                    <a:lnTo>
                      <a:pt x="353" y="27"/>
                    </a:lnTo>
                    <a:lnTo>
                      <a:pt x="363" y="0"/>
                    </a:lnTo>
                    <a:lnTo>
                      <a:pt x="367" y="5"/>
                    </a:lnTo>
                    <a:lnTo>
                      <a:pt x="375" y="18"/>
                    </a:lnTo>
                    <a:lnTo>
                      <a:pt x="389" y="38"/>
                    </a:lnTo>
                    <a:lnTo>
                      <a:pt x="405" y="61"/>
                    </a:lnTo>
                    <a:lnTo>
                      <a:pt x="420" y="87"/>
                    </a:lnTo>
                    <a:lnTo>
                      <a:pt x="435" y="113"/>
                    </a:lnTo>
                    <a:lnTo>
                      <a:pt x="446" y="137"/>
                    </a:lnTo>
                    <a:lnTo>
                      <a:pt x="453" y="156"/>
                    </a:lnTo>
                    <a:lnTo>
                      <a:pt x="462" y="186"/>
                    </a:lnTo>
                    <a:lnTo>
                      <a:pt x="473" y="209"/>
                    </a:lnTo>
                    <a:lnTo>
                      <a:pt x="481" y="222"/>
                    </a:lnTo>
                    <a:lnTo>
                      <a:pt x="485" y="227"/>
                    </a:lnTo>
                    <a:lnTo>
                      <a:pt x="486" y="228"/>
                    </a:lnTo>
                    <a:lnTo>
                      <a:pt x="490" y="229"/>
                    </a:lnTo>
                    <a:lnTo>
                      <a:pt x="496" y="233"/>
                    </a:lnTo>
                    <a:lnTo>
                      <a:pt x="504" y="237"/>
                    </a:lnTo>
                    <a:lnTo>
                      <a:pt x="515" y="243"/>
                    </a:lnTo>
                    <a:lnTo>
                      <a:pt x="527" y="250"/>
                    </a:lnTo>
                    <a:lnTo>
                      <a:pt x="541" y="257"/>
                    </a:lnTo>
                    <a:lnTo>
                      <a:pt x="555" y="266"/>
                    </a:lnTo>
                    <a:lnTo>
                      <a:pt x="573" y="276"/>
                    </a:lnTo>
                    <a:lnTo>
                      <a:pt x="590" y="288"/>
                    </a:lnTo>
                    <a:lnTo>
                      <a:pt x="607" y="300"/>
                    </a:lnTo>
                    <a:lnTo>
                      <a:pt x="626" y="313"/>
                    </a:lnTo>
                    <a:lnTo>
                      <a:pt x="644" y="329"/>
                    </a:lnTo>
                    <a:lnTo>
                      <a:pt x="664" y="344"/>
                    </a:lnTo>
                    <a:lnTo>
                      <a:pt x="682" y="360"/>
                    </a:lnTo>
                    <a:lnTo>
                      <a:pt x="702" y="378"/>
                    </a:lnTo>
                    <a:lnTo>
                      <a:pt x="721" y="396"/>
                    </a:lnTo>
                    <a:lnTo>
                      <a:pt x="741" y="416"/>
                    </a:lnTo>
                    <a:lnTo>
                      <a:pt x="761" y="434"/>
                    </a:lnTo>
                    <a:lnTo>
                      <a:pt x="782" y="455"/>
                    </a:lnTo>
                    <a:lnTo>
                      <a:pt x="804" y="474"/>
                    </a:lnTo>
                    <a:lnTo>
                      <a:pt x="825" y="493"/>
                    </a:lnTo>
                    <a:lnTo>
                      <a:pt x="845" y="512"/>
                    </a:lnTo>
                    <a:lnTo>
                      <a:pt x="865" y="530"/>
                    </a:lnTo>
                    <a:lnTo>
                      <a:pt x="883" y="547"/>
                    </a:lnTo>
                    <a:lnTo>
                      <a:pt x="901" y="562"/>
                    </a:lnTo>
                    <a:lnTo>
                      <a:pt x="917" y="577"/>
                    </a:lnTo>
                    <a:lnTo>
                      <a:pt x="932" y="590"/>
                    </a:lnTo>
                    <a:lnTo>
                      <a:pt x="944" y="601"/>
                    </a:lnTo>
                    <a:lnTo>
                      <a:pt x="954" y="609"/>
                    </a:lnTo>
                    <a:lnTo>
                      <a:pt x="962" y="617"/>
                    </a:lnTo>
                    <a:lnTo>
                      <a:pt x="967" y="621"/>
                    </a:lnTo>
                    <a:lnTo>
                      <a:pt x="972" y="624"/>
                    </a:lnTo>
                    <a:lnTo>
                      <a:pt x="978" y="628"/>
                    </a:lnTo>
                    <a:lnTo>
                      <a:pt x="987" y="632"/>
                    </a:lnTo>
                    <a:lnTo>
                      <a:pt x="996" y="637"/>
                    </a:lnTo>
                    <a:lnTo>
                      <a:pt x="1006" y="642"/>
                    </a:lnTo>
                    <a:lnTo>
                      <a:pt x="1018" y="646"/>
                    </a:lnTo>
                    <a:lnTo>
                      <a:pt x="1032" y="652"/>
                    </a:lnTo>
                    <a:lnTo>
                      <a:pt x="1046" y="657"/>
                    </a:lnTo>
                    <a:lnTo>
                      <a:pt x="1062" y="661"/>
                    </a:lnTo>
                    <a:lnTo>
                      <a:pt x="1078" y="665"/>
                    </a:lnTo>
                    <a:lnTo>
                      <a:pt x="1095" y="669"/>
                    </a:lnTo>
                    <a:lnTo>
                      <a:pt x="1113" y="672"/>
                    </a:lnTo>
                    <a:lnTo>
                      <a:pt x="1131" y="674"/>
                    </a:lnTo>
                    <a:lnTo>
                      <a:pt x="1151" y="675"/>
                    </a:lnTo>
                    <a:lnTo>
                      <a:pt x="1170" y="675"/>
                    </a:lnTo>
                    <a:lnTo>
                      <a:pt x="1190" y="674"/>
                    </a:lnTo>
                    <a:lnTo>
                      <a:pt x="1209" y="672"/>
                    </a:lnTo>
                    <a:lnTo>
                      <a:pt x="1230" y="670"/>
                    </a:lnTo>
                    <a:lnTo>
                      <a:pt x="1250" y="668"/>
                    </a:lnTo>
                    <a:lnTo>
                      <a:pt x="1269" y="665"/>
                    </a:lnTo>
                    <a:lnTo>
                      <a:pt x="1290" y="662"/>
                    </a:lnTo>
                    <a:lnTo>
                      <a:pt x="1308" y="658"/>
                    </a:lnTo>
                    <a:lnTo>
                      <a:pt x="1327" y="654"/>
                    </a:lnTo>
                    <a:lnTo>
                      <a:pt x="1346" y="649"/>
                    </a:lnTo>
                    <a:lnTo>
                      <a:pt x="1364" y="644"/>
                    </a:lnTo>
                    <a:lnTo>
                      <a:pt x="1381" y="639"/>
                    </a:lnTo>
                    <a:lnTo>
                      <a:pt x="1397" y="633"/>
                    </a:lnTo>
                    <a:lnTo>
                      <a:pt x="1413" y="627"/>
                    </a:lnTo>
                    <a:lnTo>
                      <a:pt x="1427" y="621"/>
                    </a:lnTo>
                    <a:lnTo>
                      <a:pt x="1441" y="614"/>
                    </a:lnTo>
                    <a:lnTo>
                      <a:pt x="1454" y="606"/>
                    </a:lnTo>
                    <a:lnTo>
                      <a:pt x="1465" y="598"/>
                    </a:lnTo>
                    <a:lnTo>
                      <a:pt x="1476" y="590"/>
                    </a:lnTo>
                    <a:lnTo>
                      <a:pt x="1488" y="583"/>
                    </a:lnTo>
                    <a:lnTo>
                      <a:pt x="1502" y="576"/>
                    </a:lnTo>
                    <a:lnTo>
                      <a:pt x="1515" y="568"/>
                    </a:lnTo>
                    <a:lnTo>
                      <a:pt x="1530" y="562"/>
                    </a:lnTo>
                    <a:lnTo>
                      <a:pt x="1544" y="557"/>
                    </a:lnTo>
                    <a:lnTo>
                      <a:pt x="1560" y="552"/>
                    </a:lnTo>
                    <a:lnTo>
                      <a:pt x="1576" y="549"/>
                    </a:lnTo>
                    <a:lnTo>
                      <a:pt x="1593" y="546"/>
                    </a:lnTo>
                    <a:lnTo>
                      <a:pt x="1610" y="544"/>
                    </a:lnTo>
                    <a:lnTo>
                      <a:pt x="1627" y="543"/>
                    </a:lnTo>
                    <a:lnTo>
                      <a:pt x="1645" y="543"/>
                    </a:lnTo>
                    <a:lnTo>
                      <a:pt x="1664" y="545"/>
                    </a:lnTo>
                    <a:lnTo>
                      <a:pt x="1682" y="548"/>
                    </a:lnTo>
                    <a:lnTo>
                      <a:pt x="1700" y="552"/>
                    </a:lnTo>
                    <a:lnTo>
                      <a:pt x="1720" y="558"/>
                    </a:lnTo>
                    <a:lnTo>
                      <a:pt x="1740" y="566"/>
                    </a:lnTo>
                    <a:lnTo>
                      <a:pt x="1762" y="576"/>
                    </a:lnTo>
                    <a:lnTo>
                      <a:pt x="1787" y="588"/>
                    </a:lnTo>
                    <a:lnTo>
                      <a:pt x="1811" y="602"/>
                    </a:lnTo>
                    <a:lnTo>
                      <a:pt x="1838" y="619"/>
                    </a:lnTo>
                    <a:lnTo>
                      <a:pt x="1863" y="637"/>
                    </a:lnTo>
                    <a:lnTo>
                      <a:pt x="1888" y="658"/>
                    </a:lnTo>
                    <a:lnTo>
                      <a:pt x="1912" y="679"/>
                    </a:lnTo>
                    <a:lnTo>
                      <a:pt x="1935" y="703"/>
                    </a:lnTo>
                    <a:lnTo>
                      <a:pt x="1955" y="728"/>
                    </a:lnTo>
                    <a:lnTo>
                      <a:pt x="1973" y="756"/>
                    </a:lnTo>
                    <a:lnTo>
                      <a:pt x="1987" y="785"/>
                    </a:lnTo>
                    <a:lnTo>
                      <a:pt x="1997" y="815"/>
                    </a:lnTo>
                    <a:lnTo>
                      <a:pt x="2003" y="847"/>
                    </a:lnTo>
                    <a:lnTo>
                      <a:pt x="2004" y="880"/>
                    </a:lnTo>
                    <a:lnTo>
                      <a:pt x="2001" y="915"/>
                    </a:lnTo>
                    <a:lnTo>
                      <a:pt x="1986" y="979"/>
                    </a:lnTo>
                    <a:lnTo>
                      <a:pt x="1973" y="1034"/>
                    </a:lnTo>
                    <a:lnTo>
                      <a:pt x="1959" y="1079"/>
                    </a:lnTo>
                    <a:lnTo>
                      <a:pt x="1950" y="1116"/>
                    </a:lnTo>
                    <a:lnTo>
                      <a:pt x="1941" y="1146"/>
                    </a:lnTo>
                    <a:lnTo>
                      <a:pt x="1935" y="1170"/>
                    </a:lnTo>
                    <a:lnTo>
                      <a:pt x="1934" y="1192"/>
                    </a:lnTo>
                    <a:lnTo>
                      <a:pt x="1937" y="1209"/>
                    </a:lnTo>
                    <a:lnTo>
                      <a:pt x="1944" y="1228"/>
                    </a:lnTo>
                    <a:lnTo>
                      <a:pt x="1950" y="1248"/>
                    </a:lnTo>
                    <a:lnTo>
                      <a:pt x="1956" y="1271"/>
                    </a:lnTo>
                    <a:lnTo>
                      <a:pt x="1958" y="1293"/>
                    </a:lnTo>
                    <a:lnTo>
                      <a:pt x="1959" y="1317"/>
                    </a:lnTo>
                    <a:lnTo>
                      <a:pt x="1955" y="1338"/>
                    </a:lnTo>
                    <a:lnTo>
                      <a:pt x="1946" y="1358"/>
                    </a:lnTo>
                    <a:lnTo>
                      <a:pt x="1931" y="1374"/>
                    </a:lnTo>
                    <a:lnTo>
                      <a:pt x="1916" y="1395"/>
                    </a:lnTo>
                    <a:lnTo>
                      <a:pt x="1905" y="1423"/>
                    </a:lnTo>
                    <a:lnTo>
                      <a:pt x="1896" y="1458"/>
                    </a:lnTo>
                    <a:lnTo>
                      <a:pt x="1890" y="1497"/>
                    </a:lnTo>
                    <a:lnTo>
                      <a:pt x="1886" y="1536"/>
                    </a:lnTo>
                    <a:lnTo>
                      <a:pt x="1884" y="1574"/>
                    </a:lnTo>
                    <a:lnTo>
                      <a:pt x="1881" y="1607"/>
                    </a:lnTo>
                    <a:lnTo>
                      <a:pt x="1878" y="1632"/>
                    </a:lnTo>
                    <a:lnTo>
                      <a:pt x="1878" y="1634"/>
                    </a:lnTo>
                    <a:lnTo>
                      <a:pt x="1877" y="1639"/>
                    </a:lnTo>
                    <a:lnTo>
                      <a:pt x="1874" y="1646"/>
                    </a:lnTo>
                    <a:lnTo>
                      <a:pt x="1872" y="1655"/>
                    </a:lnTo>
                    <a:lnTo>
                      <a:pt x="1867" y="1664"/>
                    </a:lnTo>
                    <a:lnTo>
                      <a:pt x="1861" y="1672"/>
                    </a:lnTo>
                    <a:lnTo>
                      <a:pt x="1852" y="1681"/>
                    </a:lnTo>
                    <a:lnTo>
                      <a:pt x="1841" y="1687"/>
                    </a:lnTo>
                    <a:lnTo>
                      <a:pt x="1838" y="1693"/>
                    </a:lnTo>
                    <a:lnTo>
                      <a:pt x="1830" y="1710"/>
                    </a:lnTo>
                    <a:lnTo>
                      <a:pt x="1824" y="1736"/>
                    </a:lnTo>
                    <a:lnTo>
                      <a:pt x="1825" y="1768"/>
                    </a:lnTo>
                    <a:lnTo>
                      <a:pt x="1819" y="1769"/>
                    </a:lnTo>
                    <a:lnTo>
                      <a:pt x="1805" y="1770"/>
                    </a:lnTo>
                    <a:lnTo>
                      <a:pt x="1783" y="1771"/>
                    </a:lnTo>
                    <a:lnTo>
                      <a:pt x="1758" y="1770"/>
                    </a:lnTo>
                    <a:lnTo>
                      <a:pt x="1735" y="1769"/>
                    </a:lnTo>
                    <a:lnTo>
                      <a:pt x="1717" y="1765"/>
                    </a:lnTo>
                    <a:lnTo>
                      <a:pt x="1706" y="1756"/>
                    </a:lnTo>
                    <a:lnTo>
                      <a:pt x="1706" y="1745"/>
                    </a:lnTo>
                    <a:lnTo>
                      <a:pt x="1715" y="1733"/>
                    </a:lnTo>
                    <a:lnTo>
                      <a:pt x="1724" y="1722"/>
                    </a:lnTo>
                    <a:lnTo>
                      <a:pt x="1734" y="1712"/>
                    </a:lnTo>
                    <a:lnTo>
                      <a:pt x="1745" y="1704"/>
                    </a:lnTo>
                    <a:lnTo>
                      <a:pt x="1754" y="1696"/>
                    </a:lnTo>
                    <a:lnTo>
                      <a:pt x="1761" y="1688"/>
                    </a:lnTo>
                    <a:lnTo>
                      <a:pt x="1766" y="1681"/>
                    </a:lnTo>
                    <a:lnTo>
                      <a:pt x="1766" y="1671"/>
                    </a:lnTo>
                    <a:lnTo>
                      <a:pt x="1762" y="1658"/>
                    </a:lnTo>
                    <a:lnTo>
                      <a:pt x="1760" y="1649"/>
                    </a:lnTo>
                    <a:lnTo>
                      <a:pt x="1765" y="1635"/>
                    </a:lnTo>
                    <a:lnTo>
                      <a:pt x="1782" y="1610"/>
                    </a:lnTo>
                    <a:lnTo>
                      <a:pt x="1794" y="1591"/>
                    </a:lnTo>
                    <a:lnTo>
                      <a:pt x="1807" y="1570"/>
                    </a:lnTo>
                    <a:lnTo>
                      <a:pt x="1821" y="1547"/>
                    </a:lnTo>
                    <a:lnTo>
                      <a:pt x="1833" y="1522"/>
                    </a:lnTo>
                    <a:lnTo>
                      <a:pt x="1845" y="1496"/>
                    </a:lnTo>
                    <a:lnTo>
                      <a:pt x="1855" y="1468"/>
                    </a:lnTo>
                    <a:lnTo>
                      <a:pt x="1862" y="1440"/>
                    </a:lnTo>
                    <a:lnTo>
                      <a:pt x="1868" y="1410"/>
                    </a:lnTo>
                    <a:lnTo>
                      <a:pt x="1871" y="1384"/>
                    </a:lnTo>
                    <a:lnTo>
                      <a:pt x="1872" y="1367"/>
                    </a:lnTo>
                    <a:lnTo>
                      <a:pt x="1869" y="1355"/>
                    </a:lnTo>
                    <a:lnTo>
                      <a:pt x="1866" y="1347"/>
                    </a:lnTo>
                    <a:lnTo>
                      <a:pt x="1860" y="1342"/>
                    </a:lnTo>
                    <a:lnTo>
                      <a:pt x="1852" y="1338"/>
                    </a:lnTo>
                    <a:lnTo>
                      <a:pt x="1843" y="1333"/>
                    </a:lnTo>
                    <a:lnTo>
                      <a:pt x="1832" y="1325"/>
                    </a:lnTo>
                    <a:lnTo>
                      <a:pt x="1817" y="1313"/>
                    </a:lnTo>
                    <a:lnTo>
                      <a:pt x="1801" y="1297"/>
                    </a:lnTo>
                    <a:lnTo>
                      <a:pt x="1783" y="1280"/>
                    </a:lnTo>
                    <a:lnTo>
                      <a:pt x="1763" y="1259"/>
                    </a:lnTo>
                    <a:lnTo>
                      <a:pt x="1746" y="1239"/>
                    </a:lnTo>
                    <a:lnTo>
                      <a:pt x="1729" y="1218"/>
                    </a:lnTo>
                    <a:lnTo>
                      <a:pt x="1717" y="1198"/>
                    </a:lnTo>
                    <a:lnTo>
                      <a:pt x="1709" y="1178"/>
                    </a:lnTo>
                    <a:lnTo>
                      <a:pt x="1698" y="1142"/>
                    </a:lnTo>
                    <a:lnTo>
                      <a:pt x="1690" y="1113"/>
                    </a:lnTo>
                    <a:lnTo>
                      <a:pt x="1684" y="1092"/>
                    </a:lnTo>
                    <a:lnTo>
                      <a:pt x="1683" y="1084"/>
                    </a:lnTo>
                    <a:lnTo>
                      <a:pt x="1618" y="1173"/>
                    </a:lnTo>
                    <a:lnTo>
                      <a:pt x="1621" y="1177"/>
                    </a:lnTo>
                    <a:lnTo>
                      <a:pt x="1627" y="1188"/>
                    </a:lnTo>
                    <a:lnTo>
                      <a:pt x="1636" y="1202"/>
                    </a:lnTo>
                    <a:lnTo>
                      <a:pt x="1644" y="1220"/>
                    </a:lnTo>
                    <a:lnTo>
                      <a:pt x="1650" y="1240"/>
                    </a:lnTo>
                    <a:lnTo>
                      <a:pt x="1655" y="1260"/>
                    </a:lnTo>
                    <a:lnTo>
                      <a:pt x="1654" y="1279"/>
                    </a:lnTo>
                    <a:lnTo>
                      <a:pt x="1645" y="1294"/>
                    </a:lnTo>
                    <a:lnTo>
                      <a:pt x="1631" y="1313"/>
                    </a:lnTo>
                    <a:lnTo>
                      <a:pt x="1610" y="1339"/>
                    </a:lnTo>
                    <a:lnTo>
                      <a:pt x="1587" y="1372"/>
                    </a:lnTo>
                    <a:lnTo>
                      <a:pt x="1562" y="1410"/>
                    </a:lnTo>
                    <a:lnTo>
                      <a:pt x="1541" y="1451"/>
                    </a:lnTo>
                    <a:lnTo>
                      <a:pt x="1521" y="1492"/>
                    </a:lnTo>
                    <a:lnTo>
                      <a:pt x="1508" y="1532"/>
                    </a:lnTo>
                    <a:lnTo>
                      <a:pt x="1503" y="1570"/>
                    </a:lnTo>
                    <a:lnTo>
                      <a:pt x="1449" y="1614"/>
                    </a:lnTo>
                    <a:lnTo>
                      <a:pt x="1449" y="1617"/>
                    </a:lnTo>
                    <a:lnTo>
                      <a:pt x="1447" y="1625"/>
                    </a:lnTo>
                    <a:lnTo>
                      <a:pt x="1444" y="1636"/>
                    </a:lnTo>
                    <a:lnTo>
                      <a:pt x="1439" y="1651"/>
                    </a:lnTo>
                    <a:lnTo>
                      <a:pt x="1433" y="1665"/>
                    </a:lnTo>
                    <a:lnTo>
                      <a:pt x="1425" y="1680"/>
                    </a:lnTo>
                    <a:lnTo>
                      <a:pt x="1414" y="1692"/>
                    </a:lnTo>
                    <a:lnTo>
                      <a:pt x="1402" y="1700"/>
                    </a:lnTo>
                    <a:lnTo>
                      <a:pt x="1386" y="1705"/>
                    </a:lnTo>
                    <a:lnTo>
                      <a:pt x="1370" y="1706"/>
                    </a:lnTo>
                    <a:lnTo>
                      <a:pt x="1353" y="1705"/>
                    </a:lnTo>
                    <a:lnTo>
                      <a:pt x="1340" y="1700"/>
                    </a:lnTo>
                    <a:lnTo>
                      <a:pt x="1329" y="1692"/>
                    </a:lnTo>
                    <a:lnTo>
                      <a:pt x="1323" y="1683"/>
                    </a:lnTo>
                    <a:lnTo>
                      <a:pt x="1324" y="1670"/>
                    </a:lnTo>
                    <a:lnTo>
                      <a:pt x="1332" y="1656"/>
                    </a:lnTo>
                    <a:lnTo>
                      <a:pt x="1347" y="1643"/>
                    </a:lnTo>
                    <a:lnTo>
                      <a:pt x="1362" y="1631"/>
                    </a:lnTo>
                    <a:lnTo>
                      <a:pt x="1376" y="1622"/>
                    </a:lnTo>
                    <a:lnTo>
                      <a:pt x="1388" y="1615"/>
                    </a:lnTo>
                    <a:lnTo>
                      <a:pt x="1399" y="1608"/>
                    </a:lnTo>
                    <a:lnTo>
                      <a:pt x="1408" y="1601"/>
                    </a:lnTo>
                    <a:lnTo>
                      <a:pt x="1411" y="1593"/>
                    </a:lnTo>
                    <a:lnTo>
                      <a:pt x="1411" y="1584"/>
                    </a:lnTo>
                    <a:lnTo>
                      <a:pt x="1410" y="1575"/>
                    </a:lnTo>
                    <a:lnTo>
                      <a:pt x="1411" y="1566"/>
                    </a:lnTo>
                    <a:lnTo>
                      <a:pt x="1414" y="1558"/>
                    </a:lnTo>
                    <a:lnTo>
                      <a:pt x="1418" y="1549"/>
                    </a:lnTo>
                    <a:lnTo>
                      <a:pt x="1424" y="1541"/>
                    </a:lnTo>
                    <a:lnTo>
                      <a:pt x="1431" y="1533"/>
                    </a:lnTo>
                    <a:lnTo>
                      <a:pt x="1439" y="1526"/>
                    </a:lnTo>
                    <a:lnTo>
                      <a:pt x="1449" y="1518"/>
                    </a:lnTo>
                    <a:lnTo>
                      <a:pt x="1460" y="1508"/>
                    </a:lnTo>
                    <a:lnTo>
                      <a:pt x="1470" y="1497"/>
                    </a:lnTo>
                    <a:lnTo>
                      <a:pt x="1481" y="1484"/>
                    </a:lnTo>
                    <a:lnTo>
                      <a:pt x="1492" y="1468"/>
                    </a:lnTo>
                    <a:lnTo>
                      <a:pt x="1502" y="1452"/>
                    </a:lnTo>
                    <a:lnTo>
                      <a:pt x="1509" y="1435"/>
                    </a:lnTo>
                    <a:lnTo>
                      <a:pt x="1515" y="1416"/>
                    </a:lnTo>
                    <a:lnTo>
                      <a:pt x="1519" y="1397"/>
                    </a:lnTo>
                    <a:lnTo>
                      <a:pt x="1519" y="1356"/>
                    </a:lnTo>
                    <a:lnTo>
                      <a:pt x="1513" y="1319"/>
                    </a:lnTo>
                    <a:lnTo>
                      <a:pt x="1505" y="1291"/>
                    </a:lnTo>
                    <a:lnTo>
                      <a:pt x="1502" y="1281"/>
                    </a:lnTo>
                    <a:lnTo>
                      <a:pt x="1499" y="1282"/>
                    </a:lnTo>
                    <a:lnTo>
                      <a:pt x="1493" y="1283"/>
                    </a:lnTo>
                    <a:lnTo>
                      <a:pt x="1485" y="1286"/>
                    </a:lnTo>
                    <a:lnTo>
                      <a:pt x="1471" y="1289"/>
                    </a:lnTo>
                    <a:lnTo>
                      <a:pt x="1455" y="1292"/>
                    </a:lnTo>
                    <a:lnTo>
                      <a:pt x="1437" y="1296"/>
                    </a:lnTo>
                    <a:lnTo>
                      <a:pt x="1415" y="1299"/>
                    </a:lnTo>
                    <a:lnTo>
                      <a:pt x="1392" y="1303"/>
                    </a:lnTo>
                    <a:lnTo>
                      <a:pt x="1368" y="1306"/>
                    </a:lnTo>
                    <a:lnTo>
                      <a:pt x="1341" y="1308"/>
                    </a:lnTo>
                    <a:lnTo>
                      <a:pt x="1314" y="1311"/>
                    </a:lnTo>
                    <a:lnTo>
                      <a:pt x="1285" y="1311"/>
                    </a:lnTo>
                    <a:lnTo>
                      <a:pt x="1257" y="1310"/>
                    </a:lnTo>
                    <a:lnTo>
                      <a:pt x="1228" y="1307"/>
                    </a:lnTo>
                    <a:lnTo>
                      <a:pt x="1198" y="1304"/>
                    </a:lnTo>
                    <a:lnTo>
                      <a:pt x="1169" y="1298"/>
                    </a:lnTo>
                    <a:lnTo>
                      <a:pt x="1166" y="1301"/>
                    </a:lnTo>
                    <a:lnTo>
                      <a:pt x="1157" y="1312"/>
                    </a:lnTo>
                    <a:lnTo>
                      <a:pt x="1144" y="1327"/>
                    </a:lnTo>
                    <a:lnTo>
                      <a:pt x="1129" y="1348"/>
                    </a:lnTo>
                    <a:lnTo>
                      <a:pt x="1113" y="1374"/>
                    </a:lnTo>
                    <a:lnTo>
                      <a:pt x="1100" y="1404"/>
                    </a:lnTo>
                    <a:lnTo>
                      <a:pt x="1089" y="1437"/>
                    </a:lnTo>
                    <a:lnTo>
                      <a:pt x="1084" y="1472"/>
                    </a:lnTo>
                    <a:lnTo>
                      <a:pt x="1080" y="1530"/>
                    </a:lnTo>
                    <a:lnTo>
                      <a:pt x="1077" y="1565"/>
                    </a:lnTo>
                    <a:lnTo>
                      <a:pt x="1069" y="1588"/>
                    </a:lnTo>
                    <a:lnTo>
                      <a:pt x="1057" y="1615"/>
                    </a:lnTo>
                    <a:lnTo>
                      <a:pt x="1047" y="1648"/>
                    </a:lnTo>
                    <a:lnTo>
                      <a:pt x="1045" y="1680"/>
                    </a:lnTo>
                    <a:lnTo>
                      <a:pt x="1050" y="1710"/>
                    </a:lnTo>
                    <a:lnTo>
                      <a:pt x="1063" y="1736"/>
                    </a:lnTo>
                    <a:lnTo>
                      <a:pt x="1069" y="1747"/>
                    </a:lnTo>
                    <a:lnTo>
                      <a:pt x="1072" y="1759"/>
                    </a:lnTo>
                    <a:lnTo>
                      <a:pt x="1072" y="1770"/>
                    </a:lnTo>
                    <a:lnTo>
                      <a:pt x="1069" y="1781"/>
                    </a:lnTo>
                    <a:lnTo>
                      <a:pt x="1066" y="1790"/>
                    </a:lnTo>
                    <a:lnTo>
                      <a:pt x="1060" y="1800"/>
                    </a:lnTo>
                    <a:lnTo>
                      <a:pt x="1054" y="1809"/>
                    </a:lnTo>
                    <a:lnTo>
                      <a:pt x="1047" y="1817"/>
                    </a:lnTo>
                    <a:lnTo>
                      <a:pt x="1039" y="1833"/>
                    </a:lnTo>
                    <a:lnTo>
                      <a:pt x="1035" y="1851"/>
                    </a:lnTo>
                    <a:lnTo>
                      <a:pt x="1035" y="1865"/>
                    </a:lnTo>
                    <a:lnTo>
                      <a:pt x="1036" y="1870"/>
                    </a:lnTo>
                    <a:lnTo>
                      <a:pt x="1036" y="1872"/>
                    </a:lnTo>
                    <a:lnTo>
                      <a:pt x="1035" y="1877"/>
                    </a:lnTo>
                    <a:lnTo>
                      <a:pt x="1033" y="1884"/>
                    </a:lnTo>
                    <a:lnTo>
                      <a:pt x="1030" y="1894"/>
                    </a:lnTo>
                    <a:lnTo>
                      <a:pt x="1025" y="1903"/>
                    </a:lnTo>
                    <a:lnTo>
                      <a:pt x="1019" y="1911"/>
                    </a:lnTo>
                    <a:lnTo>
                      <a:pt x="1011" y="1918"/>
                    </a:lnTo>
                    <a:lnTo>
                      <a:pt x="1000" y="1923"/>
                    </a:lnTo>
                    <a:lnTo>
                      <a:pt x="985" y="1925"/>
                    </a:lnTo>
                    <a:lnTo>
                      <a:pt x="968" y="1927"/>
                    </a:lnTo>
                    <a:lnTo>
                      <a:pt x="950" y="1924"/>
                    </a:lnTo>
                    <a:lnTo>
                      <a:pt x="934" y="1920"/>
                    </a:lnTo>
                    <a:lnTo>
                      <a:pt x="923" y="1914"/>
                    </a:lnTo>
                    <a:lnTo>
                      <a:pt x="918" y="1904"/>
                    </a:lnTo>
                    <a:lnTo>
                      <a:pt x="924" y="1891"/>
                    </a:lnTo>
                    <a:lnTo>
                      <a:pt x="941" y="1874"/>
                    </a:lnTo>
                    <a:lnTo>
                      <a:pt x="961" y="1857"/>
                    </a:lnTo>
                    <a:lnTo>
                      <a:pt x="973" y="1839"/>
                    </a:lnTo>
                    <a:lnTo>
                      <a:pt x="979" y="1825"/>
                    </a:lnTo>
                    <a:lnTo>
                      <a:pt x="982" y="1812"/>
                    </a:lnTo>
                    <a:lnTo>
                      <a:pt x="980" y="1801"/>
                    </a:lnTo>
                    <a:lnTo>
                      <a:pt x="978" y="1794"/>
                    </a:lnTo>
                    <a:lnTo>
                      <a:pt x="976" y="1789"/>
                    </a:lnTo>
                    <a:lnTo>
                      <a:pt x="974" y="1787"/>
                    </a:lnTo>
                    <a:lnTo>
                      <a:pt x="974" y="1780"/>
                    </a:lnTo>
                    <a:lnTo>
                      <a:pt x="974" y="1763"/>
                    </a:lnTo>
                    <a:lnTo>
                      <a:pt x="980" y="1740"/>
                    </a:lnTo>
                    <a:lnTo>
                      <a:pt x="994" y="1718"/>
                    </a:lnTo>
                    <a:lnTo>
                      <a:pt x="1002" y="1707"/>
                    </a:lnTo>
                    <a:lnTo>
                      <a:pt x="1011" y="1694"/>
                    </a:lnTo>
                    <a:lnTo>
                      <a:pt x="1016" y="1678"/>
                    </a:lnTo>
                    <a:lnTo>
                      <a:pt x="1021" y="1662"/>
                    </a:lnTo>
                    <a:lnTo>
                      <a:pt x="1023" y="1647"/>
                    </a:lnTo>
                    <a:lnTo>
                      <a:pt x="1023" y="1631"/>
                    </a:lnTo>
                    <a:lnTo>
                      <a:pt x="1021" y="1618"/>
                    </a:lnTo>
                    <a:lnTo>
                      <a:pt x="1016" y="1607"/>
                    </a:lnTo>
                    <a:lnTo>
                      <a:pt x="1008" y="1596"/>
                    </a:lnTo>
                    <a:lnTo>
                      <a:pt x="1000" y="1586"/>
                    </a:lnTo>
                    <a:lnTo>
                      <a:pt x="991" y="1576"/>
                    </a:lnTo>
                    <a:lnTo>
                      <a:pt x="983" y="1565"/>
                    </a:lnTo>
                    <a:lnTo>
                      <a:pt x="977" y="1552"/>
                    </a:lnTo>
                    <a:lnTo>
                      <a:pt x="973" y="1540"/>
                    </a:lnTo>
                    <a:lnTo>
                      <a:pt x="973" y="1527"/>
                    </a:lnTo>
                    <a:lnTo>
                      <a:pt x="978" y="1512"/>
                    </a:lnTo>
                    <a:lnTo>
                      <a:pt x="985" y="1497"/>
                    </a:lnTo>
                    <a:lnTo>
                      <a:pt x="993" y="1482"/>
                    </a:lnTo>
                    <a:lnTo>
                      <a:pt x="999" y="1466"/>
                    </a:lnTo>
                    <a:lnTo>
                      <a:pt x="1004" y="1450"/>
                    </a:lnTo>
                    <a:lnTo>
                      <a:pt x="1006" y="1434"/>
                    </a:lnTo>
                    <a:lnTo>
                      <a:pt x="1006" y="1418"/>
                    </a:lnTo>
                    <a:lnTo>
                      <a:pt x="1005" y="1403"/>
                    </a:lnTo>
                    <a:lnTo>
                      <a:pt x="1000" y="1387"/>
                    </a:lnTo>
                    <a:lnTo>
                      <a:pt x="993" y="1374"/>
                    </a:lnTo>
                    <a:lnTo>
                      <a:pt x="983" y="1363"/>
                    </a:lnTo>
                    <a:lnTo>
                      <a:pt x="973" y="1354"/>
                    </a:lnTo>
                    <a:lnTo>
                      <a:pt x="962" y="1346"/>
                    </a:lnTo>
                    <a:lnTo>
                      <a:pt x="952" y="1341"/>
                    </a:lnTo>
                    <a:lnTo>
                      <a:pt x="945" y="1337"/>
                    </a:lnTo>
                    <a:lnTo>
                      <a:pt x="940" y="1336"/>
                    </a:lnTo>
                    <a:lnTo>
                      <a:pt x="938" y="1335"/>
                    </a:lnTo>
                    <a:lnTo>
                      <a:pt x="856" y="1307"/>
                    </a:lnTo>
                    <a:lnTo>
                      <a:pt x="853" y="1317"/>
                    </a:lnTo>
                    <a:lnTo>
                      <a:pt x="848" y="1341"/>
                    </a:lnTo>
                    <a:lnTo>
                      <a:pt x="845" y="1377"/>
                    </a:lnTo>
                    <a:lnTo>
                      <a:pt x="851" y="1419"/>
                    </a:lnTo>
                    <a:lnTo>
                      <a:pt x="857" y="1439"/>
                    </a:lnTo>
                    <a:lnTo>
                      <a:pt x="864" y="1454"/>
                    </a:lnTo>
                    <a:lnTo>
                      <a:pt x="870" y="1466"/>
                    </a:lnTo>
                    <a:lnTo>
                      <a:pt x="875" y="1477"/>
                    </a:lnTo>
                    <a:lnTo>
                      <a:pt x="879" y="1486"/>
                    </a:lnTo>
                    <a:lnTo>
                      <a:pt x="882" y="1495"/>
                    </a:lnTo>
                    <a:lnTo>
                      <a:pt x="884" y="1505"/>
                    </a:lnTo>
                    <a:lnTo>
                      <a:pt x="883" y="1518"/>
                    </a:lnTo>
                    <a:lnTo>
                      <a:pt x="882" y="1544"/>
                    </a:lnTo>
                    <a:lnTo>
                      <a:pt x="885" y="1574"/>
                    </a:lnTo>
                    <a:lnTo>
                      <a:pt x="890" y="1606"/>
                    </a:lnTo>
                    <a:lnTo>
                      <a:pt x="893" y="1643"/>
                    </a:lnTo>
                    <a:lnTo>
                      <a:pt x="896" y="1676"/>
                    </a:lnTo>
                    <a:lnTo>
                      <a:pt x="901" y="1703"/>
                    </a:lnTo>
                    <a:lnTo>
                      <a:pt x="900" y="1726"/>
                    </a:lnTo>
                    <a:lnTo>
                      <a:pt x="888" y="1749"/>
                    </a:lnTo>
                    <a:lnTo>
                      <a:pt x="872" y="1776"/>
                    </a:lnTo>
                    <a:lnTo>
                      <a:pt x="864" y="1800"/>
                    </a:lnTo>
                    <a:lnTo>
                      <a:pt x="860" y="1820"/>
                    </a:lnTo>
                    <a:lnTo>
                      <a:pt x="859" y="1828"/>
                    </a:lnTo>
                    <a:lnTo>
                      <a:pt x="859" y="1829"/>
                    </a:lnTo>
                    <a:lnTo>
                      <a:pt x="857" y="1833"/>
                    </a:lnTo>
                    <a:lnTo>
                      <a:pt x="854" y="1837"/>
                    </a:lnTo>
                    <a:lnTo>
                      <a:pt x="849" y="1841"/>
                    </a:lnTo>
                    <a:lnTo>
                      <a:pt x="842" y="1845"/>
                    </a:lnTo>
                    <a:lnTo>
                      <a:pt x="831" y="1846"/>
                    </a:lnTo>
                    <a:lnTo>
                      <a:pt x="816" y="1845"/>
                    </a:lnTo>
                    <a:lnTo>
                      <a:pt x="798" y="1838"/>
                    </a:lnTo>
                    <a:lnTo>
                      <a:pt x="787" y="1834"/>
                    </a:lnTo>
                    <a:lnTo>
                      <a:pt x="778" y="1829"/>
                    </a:lnTo>
                    <a:lnTo>
                      <a:pt x="772" y="1823"/>
                    </a:lnTo>
                    <a:lnTo>
                      <a:pt x="767" y="1816"/>
                    </a:lnTo>
                    <a:lnTo>
                      <a:pt x="766" y="1809"/>
                    </a:lnTo>
                    <a:lnTo>
                      <a:pt x="769" y="1801"/>
                    </a:lnTo>
                    <a:lnTo>
                      <a:pt x="776" y="1793"/>
                    </a:lnTo>
                    <a:lnTo>
                      <a:pt x="787" y="1785"/>
                    </a:lnTo>
                    <a:lnTo>
                      <a:pt x="800" y="1777"/>
                    </a:lnTo>
                    <a:lnTo>
                      <a:pt x="811" y="1769"/>
                    </a:lnTo>
                    <a:lnTo>
                      <a:pt x="821" y="1761"/>
                    </a:lnTo>
                    <a:lnTo>
                      <a:pt x="828" y="1754"/>
                    </a:lnTo>
                    <a:lnTo>
                      <a:pt x="833" y="1747"/>
                    </a:lnTo>
                    <a:lnTo>
                      <a:pt x="837" y="1740"/>
                    </a:lnTo>
                    <a:lnTo>
                      <a:pt x="837" y="1734"/>
                    </a:lnTo>
                    <a:lnTo>
                      <a:pt x="834" y="1727"/>
                    </a:lnTo>
                    <a:lnTo>
                      <a:pt x="832" y="1710"/>
                    </a:lnTo>
                    <a:lnTo>
                      <a:pt x="834" y="1688"/>
                    </a:lnTo>
                    <a:lnTo>
                      <a:pt x="842" y="1662"/>
                    </a:lnTo>
                    <a:lnTo>
                      <a:pt x="851" y="1633"/>
                    </a:lnTo>
                    <a:lnTo>
                      <a:pt x="854" y="1618"/>
                    </a:lnTo>
                    <a:lnTo>
                      <a:pt x="853" y="1601"/>
                    </a:lnTo>
                    <a:lnTo>
                      <a:pt x="848" y="1583"/>
                    </a:lnTo>
                    <a:lnTo>
                      <a:pt x="842" y="1567"/>
                    </a:lnTo>
                    <a:lnTo>
                      <a:pt x="834" y="1551"/>
                    </a:lnTo>
                    <a:lnTo>
                      <a:pt x="827" y="1540"/>
                    </a:lnTo>
                    <a:lnTo>
                      <a:pt x="823" y="1532"/>
                    </a:lnTo>
                    <a:lnTo>
                      <a:pt x="821" y="1529"/>
                    </a:lnTo>
                    <a:lnTo>
                      <a:pt x="817" y="1521"/>
                    </a:lnTo>
                    <a:lnTo>
                      <a:pt x="809" y="1501"/>
                    </a:lnTo>
                    <a:lnTo>
                      <a:pt x="799" y="1476"/>
                    </a:lnTo>
                    <a:lnTo>
                      <a:pt x="793" y="1450"/>
                    </a:lnTo>
                    <a:lnTo>
                      <a:pt x="790" y="1437"/>
                    </a:lnTo>
                    <a:lnTo>
                      <a:pt x="787" y="1419"/>
                    </a:lnTo>
                    <a:lnTo>
                      <a:pt x="783" y="1400"/>
                    </a:lnTo>
                    <a:lnTo>
                      <a:pt x="778" y="1379"/>
                    </a:lnTo>
                    <a:lnTo>
                      <a:pt x="773" y="1361"/>
                    </a:lnTo>
                    <a:lnTo>
                      <a:pt x="766" y="1343"/>
                    </a:lnTo>
                    <a:lnTo>
                      <a:pt x="759" y="1329"/>
                    </a:lnTo>
                    <a:lnTo>
                      <a:pt x="750" y="1321"/>
                    </a:lnTo>
                    <a:lnTo>
                      <a:pt x="738" y="1313"/>
                    </a:lnTo>
                    <a:lnTo>
                      <a:pt x="722" y="1299"/>
                    </a:lnTo>
                    <a:lnTo>
                      <a:pt x="704" y="1283"/>
                    </a:lnTo>
                    <a:lnTo>
                      <a:pt x="685" y="1265"/>
                    </a:lnTo>
                    <a:lnTo>
                      <a:pt x="668" y="1249"/>
                    </a:lnTo>
                    <a:lnTo>
                      <a:pt x="652" y="1236"/>
                    </a:lnTo>
                    <a:lnTo>
                      <a:pt x="642" y="1226"/>
                    </a:lnTo>
                    <a:lnTo>
                      <a:pt x="638" y="1222"/>
                    </a:lnTo>
                    <a:lnTo>
                      <a:pt x="636" y="1218"/>
                    </a:lnTo>
                    <a:lnTo>
                      <a:pt x="629" y="1208"/>
                    </a:lnTo>
                    <a:lnTo>
                      <a:pt x="618" y="1191"/>
                    </a:lnTo>
                    <a:lnTo>
                      <a:pt x="605" y="1166"/>
                    </a:lnTo>
                    <a:lnTo>
                      <a:pt x="594" y="1135"/>
                    </a:lnTo>
                    <a:lnTo>
                      <a:pt x="585" y="1098"/>
                    </a:lnTo>
                    <a:lnTo>
                      <a:pt x="579" y="1055"/>
                    </a:lnTo>
                    <a:lnTo>
                      <a:pt x="579" y="1007"/>
                    </a:lnTo>
                    <a:lnTo>
                      <a:pt x="582" y="961"/>
                    </a:lnTo>
                    <a:lnTo>
                      <a:pt x="586" y="922"/>
                    </a:lnTo>
                    <a:lnTo>
                      <a:pt x="590" y="890"/>
                    </a:lnTo>
                    <a:lnTo>
                      <a:pt x="591" y="861"/>
                    </a:lnTo>
                    <a:lnTo>
                      <a:pt x="591" y="834"/>
                    </a:lnTo>
                    <a:lnTo>
                      <a:pt x="585" y="805"/>
                    </a:lnTo>
                    <a:lnTo>
                      <a:pt x="575" y="773"/>
                    </a:lnTo>
                    <a:lnTo>
                      <a:pt x="559" y="737"/>
                    </a:lnTo>
                    <a:lnTo>
                      <a:pt x="538" y="699"/>
                    </a:lnTo>
                    <a:lnTo>
                      <a:pt x="517" y="667"/>
                    </a:lnTo>
                    <a:lnTo>
                      <a:pt x="495" y="639"/>
                    </a:lnTo>
                    <a:lnTo>
                      <a:pt x="475" y="616"/>
                    </a:lnTo>
                    <a:lnTo>
                      <a:pt x="458" y="598"/>
                    </a:lnTo>
                    <a:lnTo>
                      <a:pt x="443" y="586"/>
                    </a:lnTo>
                    <a:lnTo>
                      <a:pt x="435" y="578"/>
                    </a:lnTo>
                    <a:lnTo>
                      <a:pt x="431" y="576"/>
                    </a:lnTo>
                    <a:lnTo>
                      <a:pt x="426" y="576"/>
                    </a:lnTo>
                    <a:lnTo>
                      <a:pt x="413" y="576"/>
                    </a:lnTo>
                    <a:lnTo>
                      <a:pt x="395" y="577"/>
                    </a:lnTo>
                    <a:lnTo>
                      <a:pt x="372" y="579"/>
                    </a:lnTo>
                    <a:lnTo>
                      <a:pt x="346" y="583"/>
                    </a:lnTo>
                    <a:lnTo>
                      <a:pt x="322" y="589"/>
                    </a:lnTo>
                    <a:lnTo>
                      <a:pt x="300" y="598"/>
                    </a:lnTo>
                    <a:lnTo>
                      <a:pt x="283" y="612"/>
                    </a:lnTo>
                    <a:lnTo>
                      <a:pt x="271" y="624"/>
                    </a:lnTo>
                    <a:lnTo>
                      <a:pt x="261" y="630"/>
                    </a:lnTo>
                    <a:lnTo>
                      <a:pt x="252" y="633"/>
                    </a:lnTo>
                    <a:lnTo>
                      <a:pt x="244" y="634"/>
                    </a:lnTo>
                    <a:lnTo>
                      <a:pt x="236" y="634"/>
                    </a:lnTo>
                    <a:lnTo>
                      <a:pt x="229" y="634"/>
                    </a:lnTo>
                    <a:lnTo>
                      <a:pt x="219" y="637"/>
                    </a:lnTo>
                    <a:lnTo>
                      <a:pt x="208" y="643"/>
                    </a:lnTo>
                    <a:lnTo>
                      <a:pt x="196" y="652"/>
                    </a:lnTo>
                    <a:lnTo>
                      <a:pt x="184" y="662"/>
                    </a:lnTo>
                    <a:lnTo>
                      <a:pt x="173" y="671"/>
                    </a:lnTo>
                    <a:lnTo>
                      <a:pt x="162" y="680"/>
                    </a:lnTo>
                    <a:lnTo>
                      <a:pt x="154" y="688"/>
                    </a:lnTo>
                    <a:lnTo>
                      <a:pt x="146" y="695"/>
                    </a:lnTo>
                    <a:lnTo>
                      <a:pt x="142" y="699"/>
                    </a:lnTo>
                    <a:lnTo>
                      <a:pt x="140" y="701"/>
                    </a:lnTo>
                    <a:lnTo>
                      <a:pt x="138" y="702"/>
                    </a:lnTo>
                    <a:lnTo>
                      <a:pt x="131" y="705"/>
                    </a:lnTo>
                    <a:lnTo>
                      <a:pt x="118" y="708"/>
                    </a:lnTo>
                    <a:lnTo>
                      <a:pt x="104" y="709"/>
                    </a:lnTo>
                    <a:lnTo>
                      <a:pt x="84" y="708"/>
                    </a:lnTo>
                    <a:lnTo>
                      <a:pt x="64" y="704"/>
                    </a:lnTo>
                    <a:lnTo>
                      <a:pt x="40" y="694"/>
                    </a:lnTo>
                    <a:lnTo>
                      <a:pt x="16" y="676"/>
                    </a:lnTo>
                    <a:close/>
                  </a:path>
                </a:pathLst>
              </a:custGeom>
              <a:solidFill>
                <a:srgbClr val="FFFFFF"/>
              </a:solidFill>
              <a:ln w="9525">
                <a:noFill/>
                <a:round/>
                <a:headEnd/>
                <a:tailEnd/>
              </a:ln>
            </p:spPr>
            <p:txBody>
              <a:bodyPr/>
              <a:lstStyle/>
              <a:p>
                <a:endParaRPr lang="en-US">
                  <a:solidFill>
                    <a:srgbClr val="000000"/>
                  </a:solidFill>
                </a:endParaRPr>
              </a:p>
            </p:txBody>
          </p:sp>
          <p:sp>
            <p:nvSpPr>
              <p:cNvPr id="26734" name="Freeform 116"/>
              <p:cNvSpPr>
                <a:spLocks/>
              </p:cNvSpPr>
              <p:nvPr/>
            </p:nvSpPr>
            <p:spPr bwMode="auto">
              <a:xfrm>
                <a:off x="10055" y="8207"/>
                <a:ext cx="144" cy="82"/>
              </a:xfrm>
              <a:custGeom>
                <a:avLst/>
                <a:gdLst>
                  <a:gd name="T0" fmla="*/ 24 w 144"/>
                  <a:gd name="T1" fmla="*/ 0 h 82"/>
                  <a:gd name="T2" fmla="*/ 26 w 144"/>
                  <a:gd name="T3" fmla="*/ 1 h 82"/>
                  <a:gd name="T4" fmla="*/ 29 w 144"/>
                  <a:gd name="T5" fmla="*/ 3 h 82"/>
                  <a:gd name="T6" fmla="*/ 34 w 144"/>
                  <a:gd name="T7" fmla="*/ 6 h 82"/>
                  <a:gd name="T8" fmla="*/ 40 w 144"/>
                  <a:gd name="T9" fmla="*/ 10 h 82"/>
                  <a:gd name="T10" fmla="*/ 49 w 144"/>
                  <a:gd name="T11" fmla="*/ 14 h 82"/>
                  <a:gd name="T12" fmla="*/ 57 w 144"/>
                  <a:gd name="T13" fmla="*/ 18 h 82"/>
                  <a:gd name="T14" fmla="*/ 67 w 144"/>
                  <a:gd name="T15" fmla="*/ 22 h 82"/>
                  <a:gd name="T16" fmla="*/ 78 w 144"/>
                  <a:gd name="T17" fmla="*/ 24 h 82"/>
                  <a:gd name="T18" fmla="*/ 89 w 144"/>
                  <a:gd name="T19" fmla="*/ 26 h 82"/>
                  <a:gd name="T20" fmla="*/ 97 w 144"/>
                  <a:gd name="T21" fmla="*/ 26 h 82"/>
                  <a:gd name="T22" fmla="*/ 106 w 144"/>
                  <a:gd name="T23" fmla="*/ 25 h 82"/>
                  <a:gd name="T24" fmla="*/ 113 w 144"/>
                  <a:gd name="T25" fmla="*/ 24 h 82"/>
                  <a:gd name="T26" fmla="*/ 121 w 144"/>
                  <a:gd name="T27" fmla="*/ 22 h 82"/>
                  <a:gd name="T28" fmla="*/ 125 w 144"/>
                  <a:gd name="T29" fmla="*/ 20 h 82"/>
                  <a:gd name="T30" fmla="*/ 130 w 144"/>
                  <a:gd name="T31" fmla="*/ 18 h 82"/>
                  <a:gd name="T32" fmla="*/ 134 w 144"/>
                  <a:gd name="T33" fmla="*/ 16 h 82"/>
                  <a:gd name="T34" fmla="*/ 139 w 144"/>
                  <a:gd name="T35" fmla="*/ 16 h 82"/>
                  <a:gd name="T36" fmla="*/ 142 w 144"/>
                  <a:gd name="T37" fmla="*/ 22 h 82"/>
                  <a:gd name="T38" fmla="*/ 144 w 144"/>
                  <a:gd name="T39" fmla="*/ 33 h 82"/>
                  <a:gd name="T40" fmla="*/ 144 w 144"/>
                  <a:gd name="T41" fmla="*/ 44 h 82"/>
                  <a:gd name="T42" fmla="*/ 141 w 144"/>
                  <a:gd name="T43" fmla="*/ 53 h 82"/>
                  <a:gd name="T44" fmla="*/ 135 w 144"/>
                  <a:gd name="T45" fmla="*/ 60 h 82"/>
                  <a:gd name="T46" fmla="*/ 127 w 144"/>
                  <a:gd name="T47" fmla="*/ 66 h 82"/>
                  <a:gd name="T48" fmla="*/ 117 w 144"/>
                  <a:gd name="T49" fmla="*/ 72 h 82"/>
                  <a:gd name="T50" fmla="*/ 111 w 144"/>
                  <a:gd name="T51" fmla="*/ 74 h 82"/>
                  <a:gd name="T52" fmla="*/ 102 w 144"/>
                  <a:gd name="T53" fmla="*/ 77 h 82"/>
                  <a:gd name="T54" fmla="*/ 93 w 144"/>
                  <a:gd name="T55" fmla="*/ 79 h 82"/>
                  <a:gd name="T56" fmla="*/ 82 w 144"/>
                  <a:gd name="T57" fmla="*/ 81 h 82"/>
                  <a:gd name="T58" fmla="*/ 72 w 144"/>
                  <a:gd name="T59" fmla="*/ 82 h 82"/>
                  <a:gd name="T60" fmla="*/ 61 w 144"/>
                  <a:gd name="T61" fmla="*/ 82 h 82"/>
                  <a:gd name="T62" fmla="*/ 51 w 144"/>
                  <a:gd name="T63" fmla="*/ 81 h 82"/>
                  <a:gd name="T64" fmla="*/ 43 w 144"/>
                  <a:gd name="T65" fmla="*/ 79 h 82"/>
                  <a:gd name="T66" fmla="*/ 34 w 144"/>
                  <a:gd name="T67" fmla="*/ 76 h 82"/>
                  <a:gd name="T68" fmla="*/ 27 w 144"/>
                  <a:gd name="T69" fmla="*/ 73 h 82"/>
                  <a:gd name="T70" fmla="*/ 18 w 144"/>
                  <a:gd name="T71" fmla="*/ 70 h 82"/>
                  <a:gd name="T72" fmla="*/ 12 w 144"/>
                  <a:gd name="T73" fmla="*/ 65 h 82"/>
                  <a:gd name="T74" fmla="*/ 6 w 144"/>
                  <a:gd name="T75" fmla="*/ 61 h 82"/>
                  <a:gd name="T76" fmla="*/ 2 w 144"/>
                  <a:gd name="T77" fmla="*/ 56 h 82"/>
                  <a:gd name="T78" fmla="*/ 0 w 144"/>
                  <a:gd name="T79" fmla="*/ 51 h 82"/>
                  <a:gd name="T80" fmla="*/ 0 w 144"/>
                  <a:gd name="T81" fmla="*/ 45 h 82"/>
                  <a:gd name="T82" fmla="*/ 5 w 144"/>
                  <a:gd name="T83" fmla="*/ 31 h 82"/>
                  <a:gd name="T84" fmla="*/ 13 w 144"/>
                  <a:gd name="T85" fmla="*/ 16 h 82"/>
                  <a:gd name="T86" fmla="*/ 21 w 144"/>
                  <a:gd name="T87" fmla="*/ 5 h 82"/>
                  <a:gd name="T88" fmla="*/ 24 w 144"/>
                  <a:gd name="T89" fmla="*/ 0 h 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82"/>
                  <a:gd name="T137" fmla="*/ 144 w 144"/>
                  <a:gd name="T138" fmla="*/ 82 h 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82">
                    <a:moveTo>
                      <a:pt x="24" y="0"/>
                    </a:moveTo>
                    <a:lnTo>
                      <a:pt x="26" y="1"/>
                    </a:lnTo>
                    <a:lnTo>
                      <a:pt x="29" y="3"/>
                    </a:lnTo>
                    <a:lnTo>
                      <a:pt x="34" y="6"/>
                    </a:lnTo>
                    <a:lnTo>
                      <a:pt x="40" y="10"/>
                    </a:lnTo>
                    <a:lnTo>
                      <a:pt x="49" y="14"/>
                    </a:lnTo>
                    <a:lnTo>
                      <a:pt x="57" y="18"/>
                    </a:lnTo>
                    <a:lnTo>
                      <a:pt x="67" y="22"/>
                    </a:lnTo>
                    <a:lnTo>
                      <a:pt x="78" y="24"/>
                    </a:lnTo>
                    <a:lnTo>
                      <a:pt x="89" y="26"/>
                    </a:lnTo>
                    <a:lnTo>
                      <a:pt x="97" y="26"/>
                    </a:lnTo>
                    <a:lnTo>
                      <a:pt x="106" y="25"/>
                    </a:lnTo>
                    <a:lnTo>
                      <a:pt x="113" y="24"/>
                    </a:lnTo>
                    <a:lnTo>
                      <a:pt x="121" y="22"/>
                    </a:lnTo>
                    <a:lnTo>
                      <a:pt x="125" y="20"/>
                    </a:lnTo>
                    <a:lnTo>
                      <a:pt x="130" y="18"/>
                    </a:lnTo>
                    <a:lnTo>
                      <a:pt x="134" y="16"/>
                    </a:lnTo>
                    <a:lnTo>
                      <a:pt x="139" y="16"/>
                    </a:lnTo>
                    <a:lnTo>
                      <a:pt x="142" y="22"/>
                    </a:lnTo>
                    <a:lnTo>
                      <a:pt x="144" y="33"/>
                    </a:lnTo>
                    <a:lnTo>
                      <a:pt x="144" y="44"/>
                    </a:lnTo>
                    <a:lnTo>
                      <a:pt x="141" y="53"/>
                    </a:lnTo>
                    <a:lnTo>
                      <a:pt x="135" y="60"/>
                    </a:lnTo>
                    <a:lnTo>
                      <a:pt x="127" y="66"/>
                    </a:lnTo>
                    <a:lnTo>
                      <a:pt x="117" y="72"/>
                    </a:lnTo>
                    <a:lnTo>
                      <a:pt x="111" y="74"/>
                    </a:lnTo>
                    <a:lnTo>
                      <a:pt x="102" y="77"/>
                    </a:lnTo>
                    <a:lnTo>
                      <a:pt x="93" y="79"/>
                    </a:lnTo>
                    <a:lnTo>
                      <a:pt x="82" y="81"/>
                    </a:lnTo>
                    <a:lnTo>
                      <a:pt x="72" y="82"/>
                    </a:lnTo>
                    <a:lnTo>
                      <a:pt x="61" y="82"/>
                    </a:lnTo>
                    <a:lnTo>
                      <a:pt x="51" y="81"/>
                    </a:lnTo>
                    <a:lnTo>
                      <a:pt x="43" y="79"/>
                    </a:lnTo>
                    <a:lnTo>
                      <a:pt x="34" y="76"/>
                    </a:lnTo>
                    <a:lnTo>
                      <a:pt x="27" y="73"/>
                    </a:lnTo>
                    <a:lnTo>
                      <a:pt x="18" y="70"/>
                    </a:lnTo>
                    <a:lnTo>
                      <a:pt x="12" y="65"/>
                    </a:lnTo>
                    <a:lnTo>
                      <a:pt x="6" y="61"/>
                    </a:lnTo>
                    <a:lnTo>
                      <a:pt x="2" y="56"/>
                    </a:lnTo>
                    <a:lnTo>
                      <a:pt x="0" y="51"/>
                    </a:lnTo>
                    <a:lnTo>
                      <a:pt x="0" y="45"/>
                    </a:lnTo>
                    <a:lnTo>
                      <a:pt x="5" y="31"/>
                    </a:lnTo>
                    <a:lnTo>
                      <a:pt x="13" y="16"/>
                    </a:lnTo>
                    <a:lnTo>
                      <a:pt x="21" y="5"/>
                    </a:lnTo>
                    <a:lnTo>
                      <a:pt x="24" y="0"/>
                    </a:lnTo>
                    <a:close/>
                  </a:path>
                </a:pathLst>
              </a:custGeom>
              <a:solidFill>
                <a:srgbClr val="54280A"/>
              </a:solidFill>
              <a:ln w="9525">
                <a:noFill/>
                <a:round/>
                <a:headEnd/>
                <a:tailEnd/>
              </a:ln>
            </p:spPr>
            <p:txBody>
              <a:bodyPr/>
              <a:lstStyle/>
              <a:p>
                <a:endParaRPr lang="en-US">
                  <a:solidFill>
                    <a:srgbClr val="000000"/>
                  </a:solidFill>
                </a:endParaRPr>
              </a:p>
            </p:txBody>
          </p:sp>
          <p:sp>
            <p:nvSpPr>
              <p:cNvPr id="26735" name="Freeform 117"/>
              <p:cNvSpPr>
                <a:spLocks/>
              </p:cNvSpPr>
              <p:nvPr/>
            </p:nvSpPr>
            <p:spPr bwMode="auto">
              <a:xfrm>
                <a:off x="9656" y="8133"/>
                <a:ext cx="148" cy="65"/>
              </a:xfrm>
              <a:custGeom>
                <a:avLst/>
                <a:gdLst>
                  <a:gd name="T0" fmla="*/ 148 w 148"/>
                  <a:gd name="T1" fmla="*/ 16 h 65"/>
                  <a:gd name="T2" fmla="*/ 148 w 148"/>
                  <a:gd name="T3" fmla="*/ 18 h 65"/>
                  <a:gd name="T4" fmla="*/ 147 w 148"/>
                  <a:gd name="T5" fmla="*/ 23 h 65"/>
                  <a:gd name="T6" fmla="*/ 146 w 148"/>
                  <a:gd name="T7" fmla="*/ 30 h 65"/>
                  <a:gd name="T8" fmla="*/ 141 w 148"/>
                  <a:gd name="T9" fmla="*/ 38 h 65"/>
                  <a:gd name="T10" fmla="*/ 134 w 148"/>
                  <a:gd name="T11" fmla="*/ 46 h 65"/>
                  <a:gd name="T12" fmla="*/ 123 w 148"/>
                  <a:gd name="T13" fmla="*/ 53 h 65"/>
                  <a:gd name="T14" fmla="*/ 107 w 148"/>
                  <a:gd name="T15" fmla="*/ 59 h 65"/>
                  <a:gd name="T16" fmla="*/ 86 w 148"/>
                  <a:gd name="T17" fmla="*/ 64 h 65"/>
                  <a:gd name="T18" fmla="*/ 64 w 148"/>
                  <a:gd name="T19" fmla="*/ 65 h 65"/>
                  <a:gd name="T20" fmla="*/ 47 w 148"/>
                  <a:gd name="T21" fmla="*/ 65 h 65"/>
                  <a:gd name="T22" fmla="*/ 33 w 148"/>
                  <a:gd name="T23" fmla="*/ 64 h 65"/>
                  <a:gd name="T24" fmla="*/ 22 w 148"/>
                  <a:gd name="T25" fmla="*/ 62 h 65"/>
                  <a:gd name="T26" fmla="*/ 13 w 148"/>
                  <a:gd name="T27" fmla="*/ 58 h 65"/>
                  <a:gd name="T28" fmla="*/ 8 w 148"/>
                  <a:gd name="T29" fmla="*/ 56 h 65"/>
                  <a:gd name="T30" fmla="*/ 6 w 148"/>
                  <a:gd name="T31" fmla="*/ 55 h 65"/>
                  <a:gd name="T32" fmla="*/ 4 w 148"/>
                  <a:gd name="T33" fmla="*/ 54 h 65"/>
                  <a:gd name="T34" fmla="*/ 3 w 148"/>
                  <a:gd name="T35" fmla="*/ 53 h 65"/>
                  <a:gd name="T36" fmla="*/ 1 w 148"/>
                  <a:gd name="T37" fmla="*/ 50 h 65"/>
                  <a:gd name="T38" fmla="*/ 0 w 148"/>
                  <a:gd name="T39" fmla="*/ 45 h 65"/>
                  <a:gd name="T40" fmla="*/ 1 w 148"/>
                  <a:gd name="T41" fmla="*/ 39 h 65"/>
                  <a:gd name="T42" fmla="*/ 8 w 148"/>
                  <a:gd name="T43" fmla="*/ 29 h 65"/>
                  <a:gd name="T44" fmla="*/ 18 w 148"/>
                  <a:gd name="T45" fmla="*/ 16 h 65"/>
                  <a:gd name="T46" fmla="*/ 26 w 148"/>
                  <a:gd name="T47" fmla="*/ 5 h 65"/>
                  <a:gd name="T48" fmla="*/ 30 w 148"/>
                  <a:gd name="T49" fmla="*/ 0 h 65"/>
                  <a:gd name="T50" fmla="*/ 33 w 148"/>
                  <a:gd name="T51" fmla="*/ 1 h 65"/>
                  <a:gd name="T52" fmla="*/ 39 w 148"/>
                  <a:gd name="T53" fmla="*/ 5 h 65"/>
                  <a:gd name="T54" fmla="*/ 48 w 148"/>
                  <a:gd name="T55" fmla="*/ 10 h 65"/>
                  <a:gd name="T56" fmla="*/ 61 w 148"/>
                  <a:gd name="T57" fmla="*/ 15 h 65"/>
                  <a:gd name="T58" fmla="*/ 75 w 148"/>
                  <a:gd name="T59" fmla="*/ 21 h 65"/>
                  <a:gd name="T60" fmla="*/ 92 w 148"/>
                  <a:gd name="T61" fmla="*/ 24 h 65"/>
                  <a:gd name="T62" fmla="*/ 109 w 148"/>
                  <a:gd name="T63" fmla="*/ 25 h 65"/>
                  <a:gd name="T64" fmla="*/ 127 w 148"/>
                  <a:gd name="T65" fmla="*/ 23 h 65"/>
                  <a:gd name="T66" fmla="*/ 130 w 148"/>
                  <a:gd name="T67" fmla="*/ 21 h 65"/>
                  <a:gd name="T68" fmla="*/ 136 w 148"/>
                  <a:gd name="T69" fmla="*/ 16 h 65"/>
                  <a:gd name="T70" fmla="*/ 143 w 148"/>
                  <a:gd name="T71" fmla="*/ 14 h 65"/>
                  <a:gd name="T72" fmla="*/ 148 w 148"/>
                  <a:gd name="T73" fmla="*/ 16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8"/>
                  <a:gd name="T112" fmla="*/ 0 h 65"/>
                  <a:gd name="T113" fmla="*/ 148 w 148"/>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8" h="65">
                    <a:moveTo>
                      <a:pt x="148" y="16"/>
                    </a:moveTo>
                    <a:lnTo>
                      <a:pt x="148" y="18"/>
                    </a:lnTo>
                    <a:lnTo>
                      <a:pt x="147" y="23"/>
                    </a:lnTo>
                    <a:lnTo>
                      <a:pt x="146" y="30"/>
                    </a:lnTo>
                    <a:lnTo>
                      <a:pt x="141" y="38"/>
                    </a:lnTo>
                    <a:lnTo>
                      <a:pt x="134" y="46"/>
                    </a:lnTo>
                    <a:lnTo>
                      <a:pt x="123" y="53"/>
                    </a:lnTo>
                    <a:lnTo>
                      <a:pt x="107" y="59"/>
                    </a:lnTo>
                    <a:lnTo>
                      <a:pt x="86" y="64"/>
                    </a:lnTo>
                    <a:lnTo>
                      <a:pt x="64" y="65"/>
                    </a:lnTo>
                    <a:lnTo>
                      <a:pt x="47" y="65"/>
                    </a:lnTo>
                    <a:lnTo>
                      <a:pt x="33" y="64"/>
                    </a:lnTo>
                    <a:lnTo>
                      <a:pt x="22" y="62"/>
                    </a:lnTo>
                    <a:lnTo>
                      <a:pt x="13" y="58"/>
                    </a:lnTo>
                    <a:lnTo>
                      <a:pt x="8" y="56"/>
                    </a:lnTo>
                    <a:lnTo>
                      <a:pt x="6" y="55"/>
                    </a:lnTo>
                    <a:lnTo>
                      <a:pt x="4" y="54"/>
                    </a:lnTo>
                    <a:lnTo>
                      <a:pt x="3" y="53"/>
                    </a:lnTo>
                    <a:lnTo>
                      <a:pt x="1" y="50"/>
                    </a:lnTo>
                    <a:lnTo>
                      <a:pt x="0" y="45"/>
                    </a:lnTo>
                    <a:lnTo>
                      <a:pt x="1" y="39"/>
                    </a:lnTo>
                    <a:lnTo>
                      <a:pt x="8" y="29"/>
                    </a:lnTo>
                    <a:lnTo>
                      <a:pt x="18" y="16"/>
                    </a:lnTo>
                    <a:lnTo>
                      <a:pt x="26" y="5"/>
                    </a:lnTo>
                    <a:lnTo>
                      <a:pt x="30" y="0"/>
                    </a:lnTo>
                    <a:lnTo>
                      <a:pt x="33" y="1"/>
                    </a:lnTo>
                    <a:lnTo>
                      <a:pt x="39" y="5"/>
                    </a:lnTo>
                    <a:lnTo>
                      <a:pt x="48" y="10"/>
                    </a:lnTo>
                    <a:lnTo>
                      <a:pt x="61" y="15"/>
                    </a:lnTo>
                    <a:lnTo>
                      <a:pt x="75" y="21"/>
                    </a:lnTo>
                    <a:lnTo>
                      <a:pt x="92" y="24"/>
                    </a:lnTo>
                    <a:lnTo>
                      <a:pt x="109" y="25"/>
                    </a:lnTo>
                    <a:lnTo>
                      <a:pt x="127" y="23"/>
                    </a:lnTo>
                    <a:lnTo>
                      <a:pt x="130" y="21"/>
                    </a:lnTo>
                    <a:lnTo>
                      <a:pt x="136" y="16"/>
                    </a:lnTo>
                    <a:lnTo>
                      <a:pt x="143" y="14"/>
                    </a:lnTo>
                    <a:lnTo>
                      <a:pt x="148" y="16"/>
                    </a:lnTo>
                    <a:close/>
                  </a:path>
                </a:pathLst>
              </a:custGeom>
              <a:solidFill>
                <a:srgbClr val="54280A"/>
              </a:solidFill>
              <a:ln w="9525">
                <a:noFill/>
                <a:round/>
                <a:headEnd/>
                <a:tailEnd/>
              </a:ln>
            </p:spPr>
            <p:txBody>
              <a:bodyPr/>
              <a:lstStyle/>
              <a:p>
                <a:endParaRPr lang="en-US">
                  <a:solidFill>
                    <a:srgbClr val="000000"/>
                  </a:solidFill>
                </a:endParaRPr>
              </a:p>
            </p:txBody>
          </p:sp>
          <p:sp>
            <p:nvSpPr>
              <p:cNvPr id="26736" name="Freeform 118"/>
              <p:cNvSpPr>
                <a:spLocks/>
              </p:cNvSpPr>
              <p:nvPr/>
            </p:nvSpPr>
            <p:spPr bwMode="auto">
              <a:xfrm>
                <a:off x="9253" y="8372"/>
                <a:ext cx="151" cy="81"/>
              </a:xfrm>
              <a:custGeom>
                <a:avLst/>
                <a:gdLst>
                  <a:gd name="T0" fmla="*/ 19 w 151"/>
                  <a:gd name="T1" fmla="*/ 3 h 81"/>
                  <a:gd name="T2" fmla="*/ 20 w 151"/>
                  <a:gd name="T3" fmla="*/ 4 h 81"/>
                  <a:gd name="T4" fmla="*/ 23 w 151"/>
                  <a:gd name="T5" fmla="*/ 6 h 81"/>
                  <a:gd name="T6" fmla="*/ 28 w 151"/>
                  <a:gd name="T7" fmla="*/ 9 h 81"/>
                  <a:gd name="T8" fmla="*/ 34 w 151"/>
                  <a:gd name="T9" fmla="*/ 12 h 81"/>
                  <a:gd name="T10" fmla="*/ 42 w 151"/>
                  <a:gd name="T11" fmla="*/ 15 h 81"/>
                  <a:gd name="T12" fmla="*/ 51 w 151"/>
                  <a:gd name="T13" fmla="*/ 17 h 81"/>
                  <a:gd name="T14" fmla="*/ 62 w 151"/>
                  <a:gd name="T15" fmla="*/ 19 h 81"/>
                  <a:gd name="T16" fmla="*/ 73 w 151"/>
                  <a:gd name="T17" fmla="*/ 18 h 81"/>
                  <a:gd name="T18" fmla="*/ 85 w 151"/>
                  <a:gd name="T19" fmla="*/ 16 h 81"/>
                  <a:gd name="T20" fmla="*/ 97 w 151"/>
                  <a:gd name="T21" fmla="*/ 14 h 81"/>
                  <a:gd name="T22" fmla="*/ 109 w 151"/>
                  <a:gd name="T23" fmla="*/ 11 h 81"/>
                  <a:gd name="T24" fmla="*/ 120 w 151"/>
                  <a:gd name="T25" fmla="*/ 8 h 81"/>
                  <a:gd name="T26" fmla="*/ 130 w 151"/>
                  <a:gd name="T27" fmla="*/ 5 h 81"/>
                  <a:gd name="T28" fmla="*/ 137 w 151"/>
                  <a:gd name="T29" fmla="*/ 2 h 81"/>
                  <a:gd name="T30" fmla="*/ 142 w 151"/>
                  <a:gd name="T31" fmla="*/ 1 h 81"/>
                  <a:gd name="T32" fmla="*/ 143 w 151"/>
                  <a:gd name="T33" fmla="*/ 0 h 81"/>
                  <a:gd name="T34" fmla="*/ 146 w 151"/>
                  <a:gd name="T35" fmla="*/ 4 h 81"/>
                  <a:gd name="T36" fmla="*/ 151 w 151"/>
                  <a:gd name="T37" fmla="*/ 16 h 81"/>
                  <a:gd name="T38" fmla="*/ 148 w 151"/>
                  <a:gd name="T39" fmla="*/ 35 h 81"/>
                  <a:gd name="T40" fmla="*/ 135 w 151"/>
                  <a:gd name="T41" fmla="*/ 57 h 81"/>
                  <a:gd name="T42" fmla="*/ 124 w 151"/>
                  <a:gd name="T43" fmla="*/ 67 h 81"/>
                  <a:gd name="T44" fmla="*/ 112 w 151"/>
                  <a:gd name="T45" fmla="*/ 75 h 81"/>
                  <a:gd name="T46" fmla="*/ 99 w 151"/>
                  <a:gd name="T47" fmla="*/ 79 h 81"/>
                  <a:gd name="T48" fmla="*/ 86 w 151"/>
                  <a:gd name="T49" fmla="*/ 81 h 81"/>
                  <a:gd name="T50" fmla="*/ 73 w 151"/>
                  <a:gd name="T51" fmla="*/ 81 h 81"/>
                  <a:gd name="T52" fmla="*/ 59 w 151"/>
                  <a:gd name="T53" fmla="*/ 80 h 81"/>
                  <a:gd name="T54" fmla="*/ 47 w 151"/>
                  <a:gd name="T55" fmla="*/ 78 h 81"/>
                  <a:gd name="T56" fmla="*/ 35 w 151"/>
                  <a:gd name="T57" fmla="*/ 75 h 81"/>
                  <a:gd name="T58" fmla="*/ 24 w 151"/>
                  <a:gd name="T59" fmla="*/ 73 h 81"/>
                  <a:gd name="T60" fmla="*/ 17 w 151"/>
                  <a:gd name="T61" fmla="*/ 71 h 81"/>
                  <a:gd name="T62" fmla="*/ 9 w 151"/>
                  <a:gd name="T63" fmla="*/ 70 h 81"/>
                  <a:gd name="T64" fmla="*/ 6 w 151"/>
                  <a:gd name="T65" fmla="*/ 67 h 81"/>
                  <a:gd name="T66" fmla="*/ 2 w 151"/>
                  <a:gd name="T67" fmla="*/ 65 h 81"/>
                  <a:gd name="T68" fmla="*/ 1 w 151"/>
                  <a:gd name="T69" fmla="*/ 61 h 81"/>
                  <a:gd name="T70" fmla="*/ 0 w 151"/>
                  <a:gd name="T71" fmla="*/ 56 h 81"/>
                  <a:gd name="T72" fmla="*/ 1 w 151"/>
                  <a:gd name="T73" fmla="*/ 50 h 81"/>
                  <a:gd name="T74" fmla="*/ 6 w 151"/>
                  <a:gd name="T75" fmla="*/ 34 h 81"/>
                  <a:gd name="T76" fmla="*/ 12 w 151"/>
                  <a:gd name="T77" fmla="*/ 18 h 81"/>
                  <a:gd name="T78" fmla="*/ 17 w 151"/>
                  <a:gd name="T79" fmla="*/ 7 h 81"/>
                  <a:gd name="T80" fmla="*/ 19 w 151"/>
                  <a:gd name="T81" fmla="*/ 3 h 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81"/>
                  <a:gd name="T125" fmla="*/ 151 w 151"/>
                  <a:gd name="T126" fmla="*/ 81 h 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81">
                    <a:moveTo>
                      <a:pt x="19" y="3"/>
                    </a:moveTo>
                    <a:lnTo>
                      <a:pt x="20" y="4"/>
                    </a:lnTo>
                    <a:lnTo>
                      <a:pt x="23" y="6"/>
                    </a:lnTo>
                    <a:lnTo>
                      <a:pt x="28" y="9"/>
                    </a:lnTo>
                    <a:lnTo>
                      <a:pt x="34" y="12"/>
                    </a:lnTo>
                    <a:lnTo>
                      <a:pt x="42" y="15"/>
                    </a:lnTo>
                    <a:lnTo>
                      <a:pt x="51" y="17"/>
                    </a:lnTo>
                    <a:lnTo>
                      <a:pt x="62" y="19"/>
                    </a:lnTo>
                    <a:lnTo>
                      <a:pt x="73" y="18"/>
                    </a:lnTo>
                    <a:lnTo>
                      <a:pt x="85" y="16"/>
                    </a:lnTo>
                    <a:lnTo>
                      <a:pt x="97" y="14"/>
                    </a:lnTo>
                    <a:lnTo>
                      <a:pt x="109" y="11"/>
                    </a:lnTo>
                    <a:lnTo>
                      <a:pt x="120" y="8"/>
                    </a:lnTo>
                    <a:lnTo>
                      <a:pt x="130" y="5"/>
                    </a:lnTo>
                    <a:lnTo>
                      <a:pt x="137" y="2"/>
                    </a:lnTo>
                    <a:lnTo>
                      <a:pt x="142" y="1"/>
                    </a:lnTo>
                    <a:lnTo>
                      <a:pt x="143" y="0"/>
                    </a:lnTo>
                    <a:lnTo>
                      <a:pt x="146" y="4"/>
                    </a:lnTo>
                    <a:lnTo>
                      <a:pt x="151" y="16"/>
                    </a:lnTo>
                    <a:lnTo>
                      <a:pt x="148" y="35"/>
                    </a:lnTo>
                    <a:lnTo>
                      <a:pt x="135" y="57"/>
                    </a:lnTo>
                    <a:lnTo>
                      <a:pt x="124" y="67"/>
                    </a:lnTo>
                    <a:lnTo>
                      <a:pt x="112" y="75"/>
                    </a:lnTo>
                    <a:lnTo>
                      <a:pt x="99" y="79"/>
                    </a:lnTo>
                    <a:lnTo>
                      <a:pt x="86" y="81"/>
                    </a:lnTo>
                    <a:lnTo>
                      <a:pt x="73" y="81"/>
                    </a:lnTo>
                    <a:lnTo>
                      <a:pt x="59" y="80"/>
                    </a:lnTo>
                    <a:lnTo>
                      <a:pt x="47" y="78"/>
                    </a:lnTo>
                    <a:lnTo>
                      <a:pt x="35" y="75"/>
                    </a:lnTo>
                    <a:lnTo>
                      <a:pt x="24" y="73"/>
                    </a:lnTo>
                    <a:lnTo>
                      <a:pt x="17" y="71"/>
                    </a:lnTo>
                    <a:lnTo>
                      <a:pt x="9" y="70"/>
                    </a:lnTo>
                    <a:lnTo>
                      <a:pt x="6" y="67"/>
                    </a:lnTo>
                    <a:lnTo>
                      <a:pt x="2" y="65"/>
                    </a:lnTo>
                    <a:lnTo>
                      <a:pt x="1" y="61"/>
                    </a:lnTo>
                    <a:lnTo>
                      <a:pt x="0" y="56"/>
                    </a:lnTo>
                    <a:lnTo>
                      <a:pt x="1" y="50"/>
                    </a:lnTo>
                    <a:lnTo>
                      <a:pt x="6" y="34"/>
                    </a:lnTo>
                    <a:lnTo>
                      <a:pt x="12" y="18"/>
                    </a:lnTo>
                    <a:lnTo>
                      <a:pt x="17" y="7"/>
                    </a:lnTo>
                    <a:lnTo>
                      <a:pt x="19" y="3"/>
                    </a:lnTo>
                    <a:close/>
                  </a:path>
                </a:pathLst>
              </a:custGeom>
              <a:solidFill>
                <a:srgbClr val="54280A"/>
              </a:solidFill>
              <a:ln w="9525">
                <a:noFill/>
                <a:round/>
                <a:headEnd/>
                <a:tailEnd/>
              </a:ln>
            </p:spPr>
            <p:txBody>
              <a:bodyPr/>
              <a:lstStyle/>
              <a:p>
                <a:endParaRPr lang="en-US">
                  <a:solidFill>
                    <a:srgbClr val="000000"/>
                  </a:solidFill>
                </a:endParaRPr>
              </a:p>
            </p:txBody>
          </p:sp>
          <p:sp>
            <p:nvSpPr>
              <p:cNvPr id="26737" name="Freeform 119"/>
              <p:cNvSpPr>
                <a:spLocks/>
              </p:cNvSpPr>
              <p:nvPr/>
            </p:nvSpPr>
            <p:spPr bwMode="auto">
              <a:xfrm>
                <a:off x="9098" y="8282"/>
                <a:ext cx="117" cy="65"/>
              </a:xfrm>
              <a:custGeom>
                <a:avLst/>
                <a:gdLst>
                  <a:gd name="T0" fmla="*/ 117 w 117"/>
                  <a:gd name="T1" fmla="*/ 39 h 65"/>
                  <a:gd name="T2" fmla="*/ 93 w 117"/>
                  <a:gd name="T3" fmla="*/ 60 h 65"/>
                  <a:gd name="T4" fmla="*/ 90 w 117"/>
                  <a:gd name="T5" fmla="*/ 60 h 65"/>
                  <a:gd name="T6" fmla="*/ 83 w 117"/>
                  <a:gd name="T7" fmla="*/ 61 h 65"/>
                  <a:gd name="T8" fmla="*/ 72 w 117"/>
                  <a:gd name="T9" fmla="*/ 62 h 65"/>
                  <a:gd name="T10" fmla="*/ 60 w 117"/>
                  <a:gd name="T11" fmla="*/ 63 h 65"/>
                  <a:gd name="T12" fmla="*/ 46 w 117"/>
                  <a:gd name="T13" fmla="*/ 64 h 65"/>
                  <a:gd name="T14" fmla="*/ 33 w 117"/>
                  <a:gd name="T15" fmla="*/ 65 h 65"/>
                  <a:gd name="T16" fmla="*/ 22 w 117"/>
                  <a:gd name="T17" fmla="*/ 65 h 65"/>
                  <a:gd name="T18" fmla="*/ 15 w 117"/>
                  <a:gd name="T19" fmla="*/ 64 h 65"/>
                  <a:gd name="T20" fmla="*/ 6 w 117"/>
                  <a:gd name="T21" fmla="*/ 61 h 65"/>
                  <a:gd name="T22" fmla="*/ 1 w 117"/>
                  <a:gd name="T23" fmla="*/ 57 h 65"/>
                  <a:gd name="T24" fmla="*/ 0 w 117"/>
                  <a:gd name="T25" fmla="*/ 51 h 65"/>
                  <a:gd name="T26" fmla="*/ 2 w 117"/>
                  <a:gd name="T27" fmla="*/ 43 h 65"/>
                  <a:gd name="T28" fmla="*/ 5 w 117"/>
                  <a:gd name="T29" fmla="*/ 38 h 65"/>
                  <a:gd name="T30" fmla="*/ 10 w 117"/>
                  <a:gd name="T31" fmla="*/ 31 h 65"/>
                  <a:gd name="T32" fmla="*/ 16 w 117"/>
                  <a:gd name="T33" fmla="*/ 24 h 65"/>
                  <a:gd name="T34" fmla="*/ 22 w 117"/>
                  <a:gd name="T35" fmla="*/ 17 h 65"/>
                  <a:gd name="T36" fmla="*/ 28 w 117"/>
                  <a:gd name="T37" fmla="*/ 10 h 65"/>
                  <a:gd name="T38" fmla="*/ 34 w 117"/>
                  <a:gd name="T39" fmla="*/ 5 h 65"/>
                  <a:gd name="T40" fmla="*/ 38 w 117"/>
                  <a:gd name="T41" fmla="*/ 1 h 65"/>
                  <a:gd name="T42" fmla="*/ 39 w 117"/>
                  <a:gd name="T43" fmla="*/ 0 h 65"/>
                  <a:gd name="T44" fmla="*/ 117 w 117"/>
                  <a:gd name="T45" fmla="*/ 39 h 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7"/>
                  <a:gd name="T70" fmla="*/ 0 h 65"/>
                  <a:gd name="T71" fmla="*/ 117 w 117"/>
                  <a:gd name="T72" fmla="*/ 65 h 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7" h="65">
                    <a:moveTo>
                      <a:pt x="117" y="39"/>
                    </a:moveTo>
                    <a:lnTo>
                      <a:pt x="93" y="60"/>
                    </a:lnTo>
                    <a:lnTo>
                      <a:pt x="90" y="60"/>
                    </a:lnTo>
                    <a:lnTo>
                      <a:pt x="83" y="61"/>
                    </a:lnTo>
                    <a:lnTo>
                      <a:pt x="72" y="62"/>
                    </a:lnTo>
                    <a:lnTo>
                      <a:pt x="60" y="63"/>
                    </a:lnTo>
                    <a:lnTo>
                      <a:pt x="46" y="64"/>
                    </a:lnTo>
                    <a:lnTo>
                      <a:pt x="33" y="65"/>
                    </a:lnTo>
                    <a:lnTo>
                      <a:pt x="22" y="65"/>
                    </a:lnTo>
                    <a:lnTo>
                      <a:pt x="15" y="64"/>
                    </a:lnTo>
                    <a:lnTo>
                      <a:pt x="6" y="61"/>
                    </a:lnTo>
                    <a:lnTo>
                      <a:pt x="1" y="57"/>
                    </a:lnTo>
                    <a:lnTo>
                      <a:pt x="0" y="51"/>
                    </a:lnTo>
                    <a:lnTo>
                      <a:pt x="2" y="43"/>
                    </a:lnTo>
                    <a:lnTo>
                      <a:pt x="5" y="38"/>
                    </a:lnTo>
                    <a:lnTo>
                      <a:pt x="10" y="31"/>
                    </a:lnTo>
                    <a:lnTo>
                      <a:pt x="16" y="24"/>
                    </a:lnTo>
                    <a:lnTo>
                      <a:pt x="22" y="17"/>
                    </a:lnTo>
                    <a:lnTo>
                      <a:pt x="28" y="10"/>
                    </a:lnTo>
                    <a:lnTo>
                      <a:pt x="34" y="5"/>
                    </a:lnTo>
                    <a:lnTo>
                      <a:pt x="38" y="1"/>
                    </a:lnTo>
                    <a:lnTo>
                      <a:pt x="39" y="0"/>
                    </a:lnTo>
                    <a:lnTo>
                      <a:pt x="117" y="39"/>
                    </a:lnTo>
                    <a:close/>
                  </a:path>
                </a:pathLst>
              </a:custGeom>
              <a:solidFill>
                <a:srgbClr val="54280A"/>
              </a:solidFill>
              <a:ln w="9525">
                <a:noFill/>
                <a:round/>
                <a:headEnd/>
                <a:tailEnd/>
              </a:ln>
            </p:spPr>
            <p:txBody>
              <a:bodyPr/>
              <a:lstStyle/>
              <a:p>
                <a:endParaRPr lang="en-US">
                  <a:solidFill>
                    <a:srgbClr val="000000"/>
                  </a:solidFill>
                </a:endParaRPr>
              </a:p>
            </p:txBody>
          </p:sp>
          <p:sp>
            <p:nvSpPr>
              <p:cNvPr id="26738" name="Freeform 120"/>
              <p:cNvSpPr>
                <a:spLocks/>
              </p:cNvSpPr>
              <p:nvPr/>
            </p:nvSpPr>
            <p:spPr bwMode="auto">
              <a:xfrm>
                <a:off x="8354" y="7012"/>
                <a:ext cx="201" cy="179"/>
              </a:xfrm>
              <a:custGeom>
                <a:avLst/>
                <a:gdLst>
                  <a:gd name="T0" fmla="*/ 16 w 201"/>
                  <a:gd name="T1" fmla="*/ 44 h 179"/>
                  <a:gd name="T2" fmla="*/ 16 w 201"/>
                  <a:gd name="T3" fmla="*/ 43 h 179"/>
                  <a:gd name="T4" fmla="*/ 17 w 201"/>
                  <a:gd name="T5" fmla="*/ 41 h 179"/>
                  <a:gd name="T6" fmla="*/ 19 w 201"/>
                  <a:gd name="T7" fmla="*/ 38 h 179"/>
                  <a:gd name="T8" fmla="*/ 24 w 201"/>
                  <a:gd name="T9" fmla="*/ 33 h 179"/>
                  <a:gd name="T10" fmla="*/ 29 w 201"/>
                  <a:gd name="T11" fmla="*/ 27 h 179"/>
                  <a:gd name="T12" fmla="*/ 38 w 201"/>
                  <a:gd name="T13" fmla="*/ 21 h 179"/>
                  <a:gd name="T14" fmla="*/ 47 w 201"/>
                  <a:gd name="T15" fmla="*/ 14 h 179"/>
                  <a:gd name="T16" fmla="*/ 61 w 201"/>
                  <a:gd name="T17" fmla="*/ 6 h 179"/>
                  <a:gd name="T18" fmla="*/ 71 w 201"/>
                  <a:gd name="T19" fmla="*/ 2 h 179"/>
                  <a:gd name="T20" fmla="*/ 79 w 201"/>
                  <a:gd name="T21" fmla="*/ 0 h 179"/>
                  <a:gd name="T22" fmla="*/ 86 w 201"/>
                  <a:gd name="T23" fmla="*/ 1 h 179"/>
                  <a:gd name="T24" fmla="*/ 94 w 201"/>
                  <a:gd name="T25" fmla="*/ 3 h 179"/>
                  <a:gd name="T26" fmla="*/ 100 w 201"/>
                  <a:gd name="T27" fmla="*/ 7 h 179"/>
                  <a:gd name="T28" fmla="*/ 106 w 201"/>
                  <a:gd name="T29" fmla="*/ 13 h 179"/>
                  <a:gd name="T30" fmla="*/ 113 w 201"/>
                  <a:gd name="T31" fmla="*/ 20 h 179"/>
                  <a:gd name="T32" fmla="*/ 119 w 201"/>
                  <a:gd name="T33" fmla="*/ 28 h 179"/>
                  <a:gd name="T34" fmla="*/ 129 w 201"/>
                  <a:gd name="T35" fmla="*/ 38 h 179"/>
                  <a:gd name="T36" fmla="*/ 142 w 201"/>
                  <a:gd name="T37" fmla="*/ 48 h 179"/>
                  <a:gd name="T38" fmla="*/ 158 w 201"/>
                  <a:gd name="T39" fmla="*/ 58 h 179"/>
                  <a:gd name="T40" fmla="*/ 174 w 201"/>
                  <a:gd name="T41" fmla="*/ 70 h 179"/>
                  <a:gd name="T42" fmla="*/ 189 w 201"/>
                  <a:gd name="T43" fmla="*/ 83 h 179"/>
                  <a:gd name="T44" fmla="*/ 198 w 201"/>
                  <a:gd name="T45" fmla="*/ 97 h 179"/>
                  <a:gd name="T46" fmla="*/ 201 w 201"/>
                  <a:gd name="T47" fmla="*/ 111 h 179"/>
                  <a:gd name="T48" fmla="*/ 196 w 201"/>
                  <a:gd name="T49" fmla="*/ 127 h 179"/>
                  <a:gd name="T50" fmla="*/ 186 w 201"/>
                  <a:gd name="T51" fmla="*/ 141 h 179"/>
                  <a:gd name="T52" fmla="*/ 175 w 201"/>
                  <a:gd name="T53" fmla="*/ 155 h 179"/>
                  <a:gd name="T54" fmla="*/ 164 w 201"/>
                  <a:gd name="T55" fmla="*/ 165 h 179"/>
                  <a:gd name="T56" fmla="*/ 152 w 201"/>
                  <a:gd name="T57" fmla="*/ 172 h 179"/>
                  <a:gd name="T58" fmla="*/ 138 w 201"/>
                  <a:gd name="T59" fmla="*/ 177 h 179"/>
                  <a:gd name="T60" fmla="*/ 123 w 201"/>
                  <a:gd name="T61" fmla="*/ 179 h 179"/>
                  <a:gd name="T62" fmla="*/ 105 w 201"/>
                  <a:gd name="T63" fmla="*/ 178 h 179"/>
                  <a:gd name="T64" fmla="*/ 84 w 201"/>
                  <a:gd name="T65" fmla="*/ 173 h 179"/>
                  <a:gd name="T66" fmla="*/ 62 w 201"/>
                  <a:gd name="T67" fmla="*/ 165 h 179"/>
                  <a:gd name="T68" fmla="*/ 41 w 201"/>
                  <a:gd name="T69" fmla="*/ 152 h 179"/>
                  <a:gd name="T70" fmla="*/ 24 w 201"/>
                  <a:gd name="T71" fmla="*/ 138 h 179"/>
                  <a:gd name="T72" fmla="*/ 11 w 201"/>
                  <a:gd name="T73" fmla="*/ 122 h 179"/>
                  <a:gd name="T74" fmla="*/ 2 w 201"/>
                  <a:gd name="T75" fmla="*/ 104 h 179"/>
                  <a:gd name="T76" fmla="*/ 0 w 201"/>
                  <a:gd name="T77" fmla="*/ 85 h 179"/>
                  <a:gd name="T78" fmla="*/ 4 w 201"/>
                  <a:gd name="T79" fmla="*/ 64 h 179"/>
                  <a:gd name="T80" fmla="*/ 16 w 201"/>
                  <a:gd name="T81" fmla="*/ 44 h 1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
                  <a:gd name="T124" fmla="*/ 0 h 179"/>
                  <a:gd name="T125" fmla="*/ 201 w 201"/>
                  <a:gd name="T126" fmla="*/ 179 h 1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 h="179">
                    <a:moveTo>
                      <a:pt x="16" y="44"/>
                    </a:moveTo>
                    <a:lnTo>
                      <a:pt x="16" y="43"/>
                    </a:lnTo>
                    <a:lnTo>
                      <a:pt x="17" y="41"/>
                    </a:lnTo>
                    <a:lnTo>
                      <a:pt x="19" y="38"/>
                    </a:lnTo>
                    <a:lnTo>
                      <a:pt x="24" y="33"/>
                    </a:lnTo>
                    <a:lnTo>
                      <a:pt x="29" y="27"/>
                    </a:lnTo>
                    <a:lnTo>
                      <a:pt x="38" y="21"/>
                    </a:lnTo>
                    <a:lnTo>
                      <a:pt x="47" y="14"/>
                    </a:lnTo>
                    <a:lnTo>
                      <a:pt x="61" y="6"/>
                    </a:lnTo>
                    <a:lnTo>
                      <a:pt x="71" y="2"/>
                    </a:lnTo>
                    <a:lnTo>
                      <a:pt x="79" y="0"/>
                    </a:lnTo>
                    <a:lnTo>
                      <a:pt x="86" y="1"/>
                    </a:lnTo>
                    <a:lnTo>
                      <a:pt x="94" y="3"/>
                    </a:lnTo>
                    <a:lnTo>
                      <a:pt x="100" y="7"/>
                    </a:lnTo>
                    <a:lnTo>
                      <a:pt x="106" y="13"/>
                    </a:lnTo>
                    <a:lnTo>
                      <a:pt x="113" y="20"/>
                    </a:lnTo>
                    <a:lnTo>
                      <a:pt x="119" y="28"/>
                    </a:lnTo>
                    <a:lnTo>
                      <a:pt x="129" y="38"/>
                    </a:lnTo>
                    <a:lnTo>
                      <a:pt x="142" y="48"/>
                    </a:lnTo>
                    <a:lnTo>
                      <a:pt x="158" y="58"/>
                    </a:lnTo>
                    <a:lnTo>
                      <a:pt x="174" y="70"/>
                    </a:lnTo>
                    <a:lnTo>
                      <a:pt x="189" y="83"/>
                    </a:lnTo>
                    <a:lnTo>
                      <a:pt x="198" y="97"/>
                    </a:lnTo>
                    <a:lnTo>
                      <a:pt x="201" y="111"/>
                    </a:lnTo>
                    <a:lnTo>
                      <a:pt x="196" y="127"/>
                    </a:lnTo>
                    <a:lnTo>
                      <a:pt x="186" y="141"/>
                    </a:lnTo>
                    <a:lnTo>
                      <a:pt x="175" y="155"/>
                    </a:lnTo>
                    <a:lnTo>
                      <a:pt x="164" y="165"/>
                    </a:lnTo>
                    <a:lnTo>
                      <a:pt x="152" y="172"/>
                    </a:lnTo>
                    <a:lnTo>
                      <a:pt x="138" y="177"/>
                    </a:lnTo>
                    <a:lnTo>
                      <a:pt x="123" y="179"/>
                    </a:lnTo>
                    <a:lnTo>
                      <a:pt x="105" y="178"/>
                    </a:lnTo>
                    <a:lnTo>
                      <a:pt x="84" y="173"/>
                    </a:lnTo>
                    <a:lnTo>
                      <a:pt x="62" y="165"/>
                    </a:lnTo>
                    <a:lnTo>
                      <a:pt x="41" y="152"/>
                    </a:lnTo>
                    <a:lnTo>
                      <a:pt x="24" y="138"/>
                    </a:lnTo>
                    <a:lnTo>
                      <a:pt x="11" y="122"/>
                    </a:lnTo>
                    <a:lnTo>
                      <a:pt x="2" y="104"/>
                    </a:lnTo>
                    <a:lnTo>
                      <a:pt x="0" y="85"/>
                    </a:lnTo>
                    <a:lnTo>
                      <a:pt x="4" y="64"/>
                    </a:lnTo>
                    <a:lnTo>
                      <a:pt x="16" y="44"/>
                    </a:lnTo>
                    <a:close/>
                  </a:path>
                </a:pathLst>
              </a:custGeom>
              <a:solidFill>
                <a:srgbClr val="FFFFFF"/>
              </a:solidFill>
              <a:ln w="9525">
                <a:noFill/>
                <a:round/>
                <a:headEnd/>
                <a:tailEnd/>
              </a:ln>
            </p:spPr>
            <p:txBody>
              <a:bodyPr/>
              <a:lstStyle/>
              <a:p>
                <a:endParaRPr lang="en-US">
                  <a:solidFill>
                    <a:srgbClr val="000000"/>
                  </a:solidFill>
                </a:endParaRPr>
              </a:p>
            </p:txBody>
          </p:sp>
          <p:sp>
            <p:nvSpPr>
              <p:cNvPr id="26739" name="Freeform 121"/>
              <p:cNvSpPr>
                <a:spLocks/>
              </p:cNvSpPr>
              <p:nvPr/>
            </p:nvSpPr>
            <p:spPr bwMode="auto">
              <a:xfrm>
                <a:off x="8646" y="6847"/>
                <a:ext cx="28" cy="27"/>
              </a:xfrm>
              <a:custGeom>
                <a:avLst/>
                <a:gdLst>
                  <a:gd name="T0" fmla="*/ 15 w 28"/>
                  <a:gd name="T1" fmla="*/ 0 h 27"/>
                  <a:gd name="T2" fmla="*/ 17 w 28"/>
                  <a:gd name="T3" fmla="*/ 1 h 27"/>
                  <a:gd name="T4" fmla="*/ 23 w 28"/>
                  <a:gd name="T5" fmla="*/ 3 h 27"/>
                  <a:gd name="T6" fmla="*/ 28 w 28"/>
                  <a:gd name="T7" fmla="*/ 8 h 27"/>
                  <a:gd name="T8" fmla="*/ 28 w 28"/>
                  <a:gd name="T9" fmla="*/ 16 h 27"/>
                  <a:gd name="T10" fmla="*/ 25 w 28"/>
                  <a:gd name="T11" fmla="*/ 23 h 27"/>
                  <a:gd name="T12" fmla="*/ 21 w 28"/>
                  <a:gd name="T13" fmla="*/ 27 h 27"/>
                  <a:gd name="T14" fmla="*/ 15 w 28"/>
                  <a:gd name="T15" fmla="*/ 27 h 27"/>
                  <a:gd name="T16" fmla="*/ 9 w 28"/>
                  <a:gd name="T17" fmla="*/ 24 h 27"/>
                  <a:gd name="T18" fmla="*/ 3 w 28"/>
                  <a:gd name="T19" fmla="*/ 18 h 27"/>
                  <a:gd name="T20" fmla="*/ 0 w 28"/>
                  <a:gd name="T21" fmla="*/ 10 h 27"/>
                  <a:gd name="T22" fmla="*/ 4 w 28"/>
                  <a:gd name="T23" fmla="*/ 3 h 27"/>
                  <a:gd name="T24" fmla="*/ 15 w 28"/>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7"/>
                  <a:gd name="T41" fmla="*/ 28 w 28"/>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7">
                    <a:moveTo>
                      <a:pt x="15" y="0"/>
                    </a:moveTo>
                    <a:lnTo>
                      <a:pt x="17" y="1"/>
                    </a:lnTo>
                    <a:lnTo>
                      <a:pt x="23" y="3"/>
                    </a:lnTo>
                    <a:lnTo>
                      <a:pt x="28" y="8"/>
                    </a:lnTo>
                    <a:lnTo>
                      <a:pt x="28" y="16"/>
                    </a:lnTo>
                    <a:lnTo>
                      <a:pt x="25" y="23"/>
                    </a:lnTo>
                    <a:lnTo>
                      <a:pt x="21" y="27"/>
                    </a:lnTo>
                    <a:lnTo>
                      <a:pt x="15" y="27"/>
                    </a:lnTo>
                    <a:lnTo>
                      <a:pt x="9" y="24"/>
                    </a:lnTo>
                    <a:lnTo>
                      <a:pt x="3" y="18"/>
                    </a:lnTo>
                    <a:lnTo>
                      <a:pt x="0" y="10"/>
                    </a:lnTo>
                    <a:lnTo>
                      <a:pt x="4" y="3"/>
                    </a:lnTo>
                    <a:lnTo>
                      <a:pt x="15" y="0"/>
                    </a:lnTo>
                    <a:close/>
                  </a:path>
                </a:pathLst>
              </a:custGeom>
              <a:solidFill>
                <a:srgbClr val="FFFFFF"/>
              </a:solidFill>
              <a:ln w="9525">
                <a:noFill/>
                <a:round/>
                <a:headEnd/>
                <a:tailEnd/>
              </a:ln>
            </p:spPr>
            <p:txBody>
              <a:bodyPr/>
              <a:lstStyle/>
              <a:p>
                <a:endParaRPr lang="en-US">
                  <a:solidFill>
                    <a:srgbClr val="000000"/>
                  </a:solidFill>
                </a:endParaRPr>
              </a:p>
            </p:txBody>
          </p:sp>
          <p:sp>
            <p:nvSpPr>
              <p:cNvPr id="26740" name="Freeform 122"/>
              <p:cNvSpPr>
                <a:spLocks/>
              </p:cNvSpPr>
              <p:nvPr/>
            </p:nvSpPr>
            <p:spPr bwMode="auto">
              <a:xfrm>
                <a:off x="8345" y="6750"/>
                <a:ext cx="237" cy="411"/>
              </a:xfrm>
              <a:custGeom>
                <a:avLst/>
                <a:gdLst>
                  <a:gd name="T0" fmla="*/ 225 w 237"/>
                  <a:gd name="T1" fmla="*/ 16 h 411"/>
                  <a:gd name="T2" fmla="*/ 200 w 237"/>
                  <a:gd name="T3" fmla="*/ 47 h 411"/>
                  <a:gd name="T4" fmla="*/ 175 w 237"/>
                  <a:gd name="T5" fmla="*/ 77 h 411"/>
                  <a:gd name="T6" fmla="*/ 150 w 237"/>
                  <a:gd name="T7" fmla="*/ 109 h 411"/>
                  <a:gd name="T8" fmla="*/ 130 w 237"/>
                  <a:gd name="T9" fmla="*/ 141 h 411"/>
                  <a:gd name="T10" fmla="*/ 109 w 237"/>
                  <a:gd name="T11" fmla="*/ 172 h 411"/>
                  <a:gd name="T12" fmla="*/ 87 w 237"/>
                  <a:gd name="T13" fmla="*/ 201 h 411"/>
                  <a:gd name="T14" fmla="*/ 61 w 237"/>
                  <a:gd name="T15" fmla="*/ 229 h 411"/>
                  <a:gd name="T16" fmla="*/ 36 w 237"/>
                  <a:gd name="T17" fmla="*/ 250 h 411"/>
                  <a:gd name="T18" fmla="*/ 20 w 237"/>
                  <a:gd name="T19" fmla="*/ 271 h 411"/>
                  <a:gd name="T20" fmla="*/ 10 w 237"/>
                  <a:gd name="T21" fmla="*/ 294 h 411"/>
                  <a:gd name="T22" fmla="*/ 5 w 237"/>
                  <a:gd name="T23" fmla="*/ 317 h 411"/>
                  <a:gd name="T24" fmla="*/ 0 w 237"/>
                  <a:gd name="T25" fmla="*/ 342 h 411"/>
                  <a:gd name="T26" fmla="*/ 0 w 237"/>
                  <a:gd name="T27" fmla="*/ 365 h 411"/>
                  <a:gd name="T28" fmla="*/ 8 w 237"/>
                  <a:gd name="T29" fmla="*/ 387 h 411"/>
                  <a:gd name="T30" fmla="*/ 24 w 237"/>
                  <a:gd name="T31" fmla="*/ 405 h 411"/>
                  <a:gd name="T32" fmla="*/ 39 w 237"/>
                  <a:gd name="T33" fmla="*/ 411 h 411"/>
                  <a:gd name="T34" fmla="*/ 44 w 237"/>
                  <a:gd name="T35" fmla="*/ 403 h 411"/>
                  <a:gd name="T36" fmla="*/ 26 w 237"/>
                  <a:gd name="T37" fmla="*/ 376 h 411"/>
                  <a:gd name="T38" fmla="*/ 22 w 237"/>
                  <a:gd name="T39" fmla="*/ 323 h 411"/>
                  <a:gd name="T40" fmla="*/ 30 w 237"/>
                  <a:gd name="T41" fmla="*/ 287 h 411"/>
                  <a:gd name="T42" fmla="*/ 37 w 237"/>
                  <a:gd name="T43" fmla="*/ 275 h 411"/>
                  <a:gd name="T44" fmla="*/ 48 w 237"/>
                  <a:gd name="T45" fmla="*/ 265 h 411"/>
                  <a:gd name="T46" fmla="*/ 61 w 237"/>
                  <a:gd name="T47" fmla="*/ 256 h 411"/>
                  <a:gd name="T48" fmla="*/ 78 w 237"/>
                  <a:gd name="T49" fmla="*/ 242 h 411"/>
                  <a:gd name="T50" fmla="*/ 94 w 237"/>
                  <a:gd name="T51" fmla="*/ 225 h 411"/>
                  <a:gd name="T52" fmla="*/ 108 w 237"/>
                  <a:gd name="T53" fmla="*/ 204 h 411"/>
                  <a:gd name="T54" fmla="*/ 122 w 237"/>
                  <a:gd name="T55" fmla="*/ 181 h 411"/>
                  <a:gd name="T56" fmla="*/ 134 w 237"/>
                  <a:gd name="T57" fmla="*/ 158 h 411"/>
                  <a:gd name="T58" fmla="*/ 148 w 237"/>
                  <a:gd name="T59" fmla="*/ 135 h 411"/>
                  <a:gd name="T60" fmla="*/ 162 w 237"/>
                  <a:gd name="T61" fmla="*/ 107 h 411"/>
                  <a:gd name="T62" fmla="*/ 182 w 237"/>
                  <a:gd name="T63" fmla="*/ 76 h 411"/>
                  <a:gd name="T64" fmla="*/ 204 w 237"/>
                  <a:gd name="T65" fmla="*/ 46 h 411"/>
                  <a:gd name="T66" fmla="*/ 226 w 237"/>
                  <a:gd name="T67" fmla="*/ 16 h 411"/>
                  <a:gd name="T68" fmla="*/ 237 w 237"/>
                  <a:gd name="T69" fmla="*/ 0 h 411"/>
                  <a:gd name="T70" fmla="*/ 237 w 237"/>
                  <a:gd name="T71" fmla="*/ 0 h 411"/>
                  <a:gd name="T72" fmla="*/ 237 w 237"/>
                  <a:gd name="T73" fmla="*/ 0 h 4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7"/>
                  <a:gd name="T112" fmla="*/ 0 h 411"/>
                  <a:gd name="T113" fmla="*/ 237 w 237"/>
                  <a:gd name="T114" fmla="*/ 411 h 4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7" h="411">
                    <a:moveTo>
                      <a:pt x="237" y="0"/>
                    </a:moveTo>
                    <a:lnTo>
                      <a:pt x="225" y="16"/>
                    </a:lnTo>
                    <a:lnTo>
                      <a:pt x="212" y="31"/>
                    </a:lnTo>
                    <a:lnTo>
                      <a:pt x="200" y="47"/>
                    </a:lnTo>
                    <a:lnTo>
                      <a:pt x="188" y="62"/>
                    </a:lnTo>
                    <a:lnTo>
                      <a:pt x="175" y="77"/>
                    </a:lnTo>
                    <a:lnTo>
                      <a:pt x="162" y="94"/>
                    </a:lnTo>
                    <a:lnTo>
                      <a:pt x="150" y="109"/>
                    </a:lnTo>
                    <a:lnTo>
                      <a:pt x="139" y="125"/>
                    </a:lnTo>
                    <a:lnTo>
                      <a:pt x="130" y="141"/>
                    </a:lnTo>
                    <a:lnTo>
                      <a:pt x="119" y="156"/>
                    </a:lnTo>
                    <a:lnTo>
                      <a:pt x="109" y="172"/>
                    </a:lnTo>
                    <a:lnTo>
                      <a:pt x="98" y="186"/>
                    </a:lnTo>
                    <a:lnTo>
                      <a:pt x="87" y="201"/>
                    </a:lnTo>
                    <a:lnTo>
                      <a:pt x="75" y="216"/>
                    </a:lnTo>
                    <a:lnTo>
                      <a:pt x="61" y="229"/>
                    </a:lnTo>
                    <a:lnTo>
                      <a:pt x="47" y="241"/>
                    </a:lnTo>
                    <a:lnTo>
                      <a:pt x="36" y="250"/>
                    </a:lnTo>
                    <a:lnTo>
                      <a:pt x="27" y="261"/>
                    </a:lnTo>
                    <a:lnTo>
                      <a:pt x="20" y="271"/>
                    </a:lnTo>
                    <a:lnTo>
                      <a:pt x="15" y="282"/>
                    </a:lnTo>
                    <a:lnTo>
                      <a:pt x="10" y="294"/>
                    </a:lnTo>
                    <a:lnTo>
                      <a:pt x="8" y="305"/>
                    </a:lnTo>
                    <a:lnTo>
                      <a:pt x="5" y="317"/>
                    </a:lnTo>
                    <a:lnTo>
                      <a:pt x="3" y="330"/>
                    </a:lnTo>
                    <a:lnTo>
                      <a:pt x="0" y="342"/>
                    </a:lnTo>
                    <a:lnTo>
                      <a:pt x="0" y="354"/>
                    </a:lnTo>
                    <a:lnTo>
                      <a:pt x="0" y="365"/>
                    </a:lnTo>
                    <a:lnTo>
                      <a:pt x="3" y="377"/>
                    </a:lnTo>
                    <a:lnTo>
                      <a:pt x="8" y="387"/>
                    </a:lnTo>
                    <a:lnTo>
                      <a:pt x="14" y="397"/>
                    </a:lnTo>
                    <a:lnTo>
                      <a:pt x="24" y="405"/>
                    </a:lnTo>
                    <a:lnTo>
                      <a:pt x="36" y="411"/>
                    </a:lnTo>
                    <a:lnTo>
                      <a:pt x="39" y="411"/>
                    </a:lnTo>
                    <a:lnTo>
                      <a:pt x="43" y="407"/>
                    </a:lnTo>
                    <a:lnTo>
                      <a:pt x="44" y="403"/>
                    </a:lnTo>
                    <a:lnTo>
                      <a:pt x="43" y="399"/>
                    </a:lnTo>
                    <a:lnTo>
                      <a:pt x="26" y="376"/>
                    </a:lnTo>
                    <a:lnTo>
                      <a:pt x="20" y="350"/>
                    </a:lnTo>
                    <a:lnTo>
                      <a:pt x="22" y="323"/>
                    </a:lnTo>
                    <a:lnTo>
                      <a:pt x="27" y="296"/>
                    </a:lnTo>
                    <a:lnTo>
                      <a:pt x="30" y="287"/>
                    </a:lnTo>
                    <a:lnTo>
                      <a:pt x="33" y="281"/>
                    </a:lnTo>
                    <a:lnTo>
                      <a:pt x="37" y="275"/>
                    </a:lnTo>
                    <a:lnTo>
                      <a:pt x="43" y="270"/>
                    </a:lnTo>
                    <a:lnTo>
                      <a:pt x="48" y="265"/>
                    </a:lnTo>
                    <a:lnTo>
                      <a:pt x="55" y="260"/>
                    </a:lnTo>
                    <a:lnTo>
                      <a:pt x="61" y="256"/>
                    </a:lnTo>
                    <a:lnTo>
                      <a:pt x="69" y="250"/>
                    </a:lnTo>
                    <a:lnTo>
                      <a:pt x="78" y="242"/>
                    </a:lnTo>
                    <a:lnTo>
                      <a:pt x="87" y="234"/>
                    </a:lnTo>
                    <a:lnTo>
                      <a:pt x="94" y="225"/>
                    </a:lnTo>
                    <a:lnTo>
                      <a:pt x="100" y="216"/>
                    </a:lnTo>
                    <a:lnTo>
                      <a:pt x="108" y="204"/>
                    </a:lnTo>
                    <a:lnTo>
                      <a:pt x="115" y="192"/>
                    </a:lnTo>
                    <a:lnTo>
                      <a:pt x="122" y="181"/>
                    </a:lnTo>
                    <a:lnTo>
                      <a:pt x="128" y="170"/>
                    </a:lnTo>
                    <a:lnTo>
                      <a:pt x="134" y="158"/>
                    </a:lnTo>
                    <a:lnTo>
                      <a:pt x="142" y="146"/>
                    </a:lnTo>
                    <a:lnTo>
                      <a:pt x="148" y="135"/>
                    </a:lnTo>
                    <a:lnTo>
                      <a:pt x="154" y="123"/>
                    </a:lnTo>
                    <a:lnTo>
                      <a:pt x="162" y="107"/>
                    </a:lnTo>
                    <a:lnTo>
                      <a:pt x="172" y="92"/>
                    </a:lnTo>
                    <a:lnTo>
                      <a:pt x="182" y="76"/>
                    </a:lnTo>
                    <a:lnTo>
                      <a:pt x="193" y="61"/>
                    </a:lnTo>
                    <a:lnTo>
                      <a:pt x="204" y="46"/>
                    </a:lnTo>
                    <a:lnTo>
                      <a:pt x="215" y="30"/>
                    </a:lnTo>
                    <a:lnTo>
                      <a:pt x="226" y="16"/>
                    </a:lnTo>
                    <a:lnTo>
                      <a:pt x="237" y="0"/>
                    </a:lnTo>
                    <a:close/>
                  </a:path>
                </a:pathLst>
              </a:custGeom>
              <a:solidFill>
                <a:srgbClr val="000000"/>
              </a:solidFill>
              <a:ln w="9525">
                <a:noFill/>
                <a:round/>
                <a:headEnd/>
                <a:tailEnd/>
              </a:ln>
            </p:spPr>
            <p:txBody>
              <a:bodyPr/>
              <a:lstStyle/>
              <a:p>
                <a:endParaRPr lang="en-US">
                  <a:solidFill>
                    <a:srgbClr val="000000"/>
                  </a:solidFill>
                </a:endParaRPr>
              </a:p>
            </p:txBody>
          </p:sp>
          <p:sp>
            <p:nvSpPr>
              <p:cNvPr id="26741" name="Freeform 123"/>
              <p:cNvSpPr>
                <a:spLocks/>
              </p:cNvSpPr>
              <p:nvPr/>
            </p:nvSpPr>
            <p:spPr bwMode="auto">
              <a:xfrm>
                <a:off x="8409" y="6889"/>
                <a:ext cx="460" cy="304"/>
              </a:xfrm>
              <a:custGeom>
                <a:avLst/>
                <a:gdLst>
                  <a:gd name="T0" fmla="*/ 10 w 460"/>
                  <a:gd name="T1" fmla="*/ 291 h 304"/>
                  <a:gd name="T2" fmla="*/ 28 w 460"/>
                  <a:gd name="T3" fmla="*/ 298 h 304"/>
                  <a:gd name="T4" fmla="*/ 47 w 460"/>
                  <a:gd name="T5" fmla="*/ 302 h 304"/>
                  <a:gd name="T6" fmla="*/ 67 w 460"/>
                  <a:gd name="T7" fmla="*/ 304 h 304"/>
                  <a:gd name="T8" fmla="*/ 87 w 460"/>
                  <a:gd name="T9" fmla="*/ 303 h 304"/>
                  <a:gd name="T10" fmla="*/ 105 w 460"/>
                  <a:gd name="T11" fmla="*/ 296 h 304"/>
                  <a:gd name="T12" fmla="*/ 119 w 460"/>
                  <a:gd name="T13" fmla="*/ 285 h 304"/>
                  <a:gd name="T14" fmla="*/ 133 w 460"/>
                  <a:gd name="T15" fmla="*/ 272 h 304"/>
                  <a:gd name="T16" fmla="*/ 148 w 460"/>
                  <a:gd name="T17" fmla="*/ 260 h 304"/>
                  <a:gd name="T18" fmla="*/ 169 w 460"/>
                  <a:gd name="T19" fmla="*/ 250 h 304"/>
                  <a:gd name="T20" fmla="*/ 192 w 460"/>
                  <a:gd name="T21" fmla="*/ 243 h 304"/>
                  <a:gd name="T22" fmla="*/ 215 w 460"/>
                  <a:gd name="T23" fmla="*/ 236 h 304"/>
                  <a:gd name="T24" fmla="*/ 236 w 460"/>
                  <a:gd name="T25" fmla="*/ 226 h 304"/>
                  <a:gd name="T26" fmla="*/ 254 w 460"/>
                  <a:gd name="T27" fmla="*/ 213 h 304"/>
                  <a:gd name="T28" fmla="*/ 271 w 460"/>
                  <a:gd name="T29" fmla="*/ 199 h 304"/>
                  <a:gd name="T30" fmla="*/ 288 w 460"/>
                  <a:gd name="T31" fmla="*/ 186 h 304"/>
                  <a:gd name="T32" fmla="*/ 309 w 460"/>
                  <a:gd name="T33" fmla="*/ 180 h 304"/>
                  <a:gd name="T34" fmla="*/ 330 w 460"/>
                  <a:gd name="T35" fmla="*/ 178 h 304"/>
                  <a:gd name="T36" fmla="*/ 350 w 460"/>
                  <a:gd name="T37" fmla="*/ 178 h 304"/>
                  <a:gd name="T38" fmla="*/ 371 w 460"/>
                  <a:gd name="T39" fmla="*/ 177 h 304"/>
                  <a:gd name="T40" fmla="*/ 392 w 460"/>
                  <a:gd name="T41" fmla="*/ 173 h 304"/>
                  <a:gd name="T42" fmla="*/ 409 w 460"/>
                  <a:gd name="T43" fmla="*/ 165 h 304"/>
                  <a:gd name="T44" fmla="*/ 424 w 460"/>
                  <a:gd name="T45" fmla="*/ 155 h 304"/>
                  <a:gd name="T46" fmla="*/ 437 w 460"/>
                  <a:gd name="T47" fmla="*/ 142 h 304"/>
                  <a:gd name="T48" fmla="*/ 456 w 460"/>
                  <a:gd name="T49" fmla="*/ 104 h 304"/>
                  <a:gd name="T50" fmla="*/ 458 w 460"/>
                  <a:gd name="T51" fmla="*/ 34 h 304"/>
                  <a:gd name="T52" fmla="*/ 450 w 460"/>
                  <a:gd name="T53" fmla="*/ 0 h 304"/>
                  <a:gd name="T54" fmla="*/ 449 w 460"/>
                  <a:gd name="T55" fmla="*/ 1 h 304"/>
                  <a:gd name="T56" fmla="*/ 452 w 460"/>
                  <a:gd name="T57" fmla="*/ 21 h 304"/>
                  <a:gd name="T58" fmla="*/ 453 w 460"/>
                  <a:gd name="T59" fmla="*/ 64 h 304"/>
                  <a:gd name="T60" fmla="*/ 445 w 460"/>
                  <a:gd name="T61" fmla="*/ 106 h 304"/>
                  <a:gd name="T62" fmla="*/ 420 w 460"/>
                  <a:gd name="T63" fmla="*/ 140 h 304"/>
                  <a:gd name="T64" fmla="*/ 389 w 460"/>
                  <a:gd name="T65" fmla="*/ 155 h 304"/>
                  <a:gd name="T66" fmla="*/ 370 w 460"/>
                  <a:gd name="T67" fmla="*/ 156 h 304"/>
                  <a:gd name="T68" fmla="*/ 352 w 460"/>
                  <a:gd name="T69" fmla="*/ 154 h 304"/>
                  <a:gd name="T70" fmla="*/ 332 w 460"/>
                  <a:gd name="T71" fmla="*/ 150 h 304"/>
                  <a:gd name="T72" fmla="*/ 313 w 460"/>
                  <a:gd name="T73" fmla="*/ 148 h 304"/>
                  <a:gd name="T74" fmla="*/ 296 w 460"/>
                  <a:gd name="T75" fmla="*/ 149 h 304"/>
                  <a:gd name="T76" fmla="*/ 279 w 460"/>
                  <a:gd name="T77" fmla="*/ 152 h 304"/>
                  <a:gd name="T78" fmla="*/ 263 w 460"/>
                  <a:gd name="T79" fmla="*/ 160 h 304"/>
                  <a:gd name="T80" fmla="*/ 248 w 460"/>
                  <a:gd name="T81" fmla="*/ 170 h 304"/>
                  <a:gd name="T82" fmla="*/ 235 w 460"/>
                  <a:gd name="T83" fmla="*/ 180 h 304"/>
                  <a:gd name="T84" fmla="*/ 221 w 460"/>
                  <a:gd name="T85" fmla="*/ 189 h 304"/>
                  <a:gd name="T86" fmla="*/ 207 w 460"/>
                  <a:gd name="T87" fmla="*/ 199 h 304"/>
                  <a:gd name="T88" fmla="*/ 192 w 460"/>
                  <a:gd name="T89" fmla="*/ 208 h 304"/>
                  <a:gd name="T90" fmla="*/ 179 w 460"/>
                  <a:gd name="T91" fmla="*/ 214 h 304"/>
                  <a:gd name="T92" fmla="*/ 167 w 460"/>
                  <a:gd name="T93" fmla="*/ 221 h 304"/>
                  <a:gd name="T94" fmla="*/ 154 w 460"/>
                  <a:gd name="T95" fmla="*/ 229 h 304"/>
                  <a:gd name="T96" fmla="*/ 142 w 460"/>
                  <a:gd name="T97" fmla="*/ 242 h 304"/>
                  <a:gd name="T98" fmla="*/ 129 w 460"/>
                  <a:gd name="T99" fmla="*/ 257 h 304"/>
                  <a:gd name="T100" fmla="*/ 115 w 460"/>
                  <a:gd name="T101" fmla="*/ 270 h 304"/>
                  <a:gd name="T102" fmla="*/ 98 w 460"/>
                  <a:gd name="T103" fmla="*/ 282 h 304"/>
                  <a:gd name="T104" fmla="*/ 78 w 460"/>
                  <a:gd name="T105" fmla="*/ 291 h 304"/>
                  <a:gd name="T106" fmla="*/ 56 w 460"/>
                  <a:gd name="T107" fmla="*/ 295 h 304"/>
                  <a:gd name="T108" fmla="*/ 33 w 460"/>
                  <a:gd name="T109" fmla="*/ 294 h 304"/>
                  <a:gd name="T110" fmla="*/ 11 w 460"/>
                  <a:gd name="T111" fmla="*/ 290 h 304"/>
                  <a:gd name="T112" fmla="*/ 0 w 460"/>
                  <a:gd name="T113" fmla="*/ 287 h 304"/>
                  <a:gd name="T114" fmla="*/ 0 w 460"/>
                  <a:gd name="T115" fmla="*/ 287 h 304"/>
                  <a:gd name="T116" fmla="*/ 0 w 460"/>
                  <a:gd name="T117" fmla="*/ 287 h 3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0"/>
                  <a:gd name="T178" fmla="*/ 0 h 304"/>
                  <a:gd name="T179" fmla="*/ 460 w 460"/>
                  <a:gd name="T180" fmla="*/ 304 h 3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0" h="304">
                    <a:moveTo>
                      <a:pt x="0" y="287"/>
                    </a:moveTo>
                    <a:lnTo>
                      <a:pt x="10" y="291"/>
                    </a:lnTo>
                    <a:lnTo>
                      <a:pt x="18" y="295"/>
                    </a:lnTo>
                    <a:lnTo>
                      <a:pt x="28" y="298"/>
                    </a:lnTo>
                    <a:lnTo>
                      <a:pt x="38" y="300"/>
                    </a:lnTo>
                    <a:lnTo>
                      <a:pt x="47" y="302"/>
                    </a:lnTo>
                    <a:lnTo>
                      <a:pt x="57" y="303"/>
                    </a:lnTo>
                    <a:lnTo>
                      <a:pt x="67" y="304"/>
                    </a:lnTo>
                    <a:lnTo>
                      <a:pt x="78" y="304"/>
                    </a:lnTo>
                    <a:lnTo>
                      <a:pt x="87" y="303"/>
                    </a:lnTo>
                    <a:lnTo>
                      <a:pt x="96" y="300"/>
                    </a:lnTo>
                    <a:lnTo>
                      <a:pt x="105" y="296"/>
                    </a:lnTo>
                    <a:lnTo>
                      <a:pt x="112" y="290"/>
                    </a:lnTo>
                    <a:lnTo>
                      <a:pt x="119" y="285"/>
                    </a:lnTo>
                    <a:lnTo>
                      <a:pt x="126" y="279"/>
                    </a:lnTo>
                    <a:lnTo>
                      <a:pt x="133" y="272"/>
                    </a:lnTo>
                    <a:lnTo>
                      <a:pt x="139" y="266"/>
                    </a:lnTo>
                    <a:lnTo>
                      <a:pt x="148" y="260"/>
                    </a:lnTo>
                    <a:lnTo>
                      <a:pt x="158" y="254"/>
                    </a:lnTo>
                    <a:lnTo>
                      <a:pt x="169" y="250"/>
                    </a:lnTo>
                    <a:lnTo>
                      <a:pt x="180" y="246"/>
                    </a:lnTo>
                    <a:lnTo>
                      <a:pt x="192" y="243"/>
                    </a:lnTo>
                    <a:lnTo>
                      <a:pt x="203" y="240"/>
                    </a:lnTo>
                    <a:lnTo>
                      <a:pt x="215" y="236"/>
                    </a:lnTo>
                    <a:lnTo>
                      <a:pt x="226" y="231"/>
                    </a:lnTo>
                    <a:lnTo>
                      <a:pt x="236" y="226"/>
                    </a:lnTo>
                    <a:lnTo>
                      <a:pt x="246" y="220"/>
                    </a:lnTo>
                    <a:lnTo>
                      <a:pt x="254" y="213"/>
                    </a:lnTo>
                    <a:lnTo>
                      <a:pt x="263" y="206"/>
                    </a:lnTo>
                    <a:lnTo>
                      <a:pt x="271" y="199"/>
                    </a:lnTo>
                    <a:lnTo>
                      <a:pt x="280" y="192"/>
                    </a:lnTo>
                    <a:lnTo>
                      <a:pt x="288" y="186"/>
                    </a:lnTo>
                    <a:lnTo>
                      <a:pt x="299" y="182"/>
                    </a:lnTo>
                    <a:lnTo>
                      <a:pt x="309" y="180"/>
                    </a:lnTo>
                    <a:lnTo>
                      <a:pt x="320" y="178"/>
                    </a:lnTo>
                    <a:lnTo>
                      <a:pt x="330" y="178"/>
                    </a:lnTo>
                    <a:lnTo>
                      <a:pt x="341" y="178"/>
                    </a:lnTo>
                    <a:lnTo>
                      <a:pt x="350" y="178"/>
                    </a:lnTo>
                    <a:lnTo>
                      <a:pt x="361" y="177"/>
                    </a:lnTo>
                    <a:lnTo>
                      <a:pt x="371" y="177"/>
                    </a:lnTo>
                    <a:lnTo>
                      <a:pt x="382" y="175"/>
                    </a:lnTo>
                    <a:lnTo>
                      <a:pt x="392" y="173"/>
                    </a:lnTo>
                    <a:lnTo>
                      <a:pt x="400" y="169"/>
                    </a:lnTo>
                    <a:lnTo>
                      <a:pt x="409" y="165"/>
                    </a:lnTo>
                    <a:lnTo>
                      <a:pt x="416" y="160"/>
                    </a:lnTo>
                    <a:lnTo>
                      <a:pt x="424" y="155"/>
                    </a:lnTo>
                    <a:lnTo>
                      <a:pt x="431" y="148"/>
                    </a:lnTo>
                    <a:lnTo>
                      <a:pt x="437" y="142"/>
                    </a:lnTo>
                    <a:lnTo>
                      <a:pt x="442" y="135"/>
                    </a:lnTo>
                    <a:lnTo>
                      <a:pt x="456" y="104"/>
                    </a:lnTo>
                    <a:lnTo>
                      <a:pt x="460" y="69"/>
                    </a:lnTo>
                    <a:lnTo>
                      <a:pt x="458" y="34"/>
                    </a:lnTo>
                    <a:lnTo>
                      <a:pt x="452" y="1"/>
                    </a:lnTo>
                    <a:lnTo>
                      <a:pt x="450" y="0"/>
                    </a:lnTo>
                    <a:lnTo>
                      <a:pt x="449" y="1"/>
                    </a:lnTo>
                    <a:lnTo>
                      <a:pt x="449" y="2"/>
                    </a:lnTo>
                    <a:lnTo>
                      <a:pt x="452" y="21"/>
                    </a:lnTo>
                    <a:lnTo>
                      <a:pt x="453" y="43"/>
                    </a:lnTo>
                    <a:lnTo>
                      <a:pt x="453" y="64"/>
                    </a:lnTo>
                    <a:lnTo>
                      <a:pt x="450" y="86"/>
                    </a:lnTo>
                    <a:lnTo>
                      <a:pt x="445" y="106"/>
                    </a:lnTo>
                    <a:lnTo>
                      <a:pt x="436" y="125"/>
                    </a:lnTo>
                    <a:lnTo>
                      <a:pt x="420" y="140"/>
                    </a:lnTo>
                    <a:lnTo>
                      <a:pt x="399" y="151"/>
                    </a:lnTo>
                    <a:lnTo>
                      <a:pt x="389" y="155"/>
                    </a:lnTo>
                    <a:lnTo>
                      <a:pt x="380" y="156"/>
                    </a:lnTo>
                    <a:lnTo>
                      <a:pt x="370" y="156"/>
                    </a:lnTo>
                    <a:lnTo>
                      <a:pt x="361" y="155"/>
                    </a:lnTo>
                    <a:lnTo>
                      <a:pt x="352" y="154"/>
                    </a:lnTo>
                    <a:lnTo>
                      <a:pt x="342" y="152"/>
                    </a:lnTo>
                    <a:lnTo>
                      <a:pt x="332" y="150"/>
                    </a:lnTo>
                    <a:lnTo>
                      <a:pt x="322" y="149"/>
                    </a:lnTo>
                    <a:lnTo>
                      <a:pt x="313" y="148"/>
                    </a:lnTo>
                    <a:lnTo>
                      <a:pt x="304" y="148"/>
                    </a:lnTo>
                    <a:lnTo>
                      <a:pt x="296" y="149"/>
                    </a:lnTo>
                    <a:lnTo>
                      <a:pt x="287" y="150"/>
                    </a:lnTo>
                    <a:lnTo>
                      <a:pt x="279" y="152"/>
                    </a:lnTo>
                    <a:lnTo>
                      <a:pt x="271" y="157"/>
                    </a:lnTo>
                    <a:lnTo>
                      <a:pt x="263" y="160"/>
                    </a:lnTo>
                    <a:lnTo>
                      <a:pt x="255" y="165"/>
                    </a:lnTo>
                    <a:lnTo>
                      <a:pt x="248" y="170"/>
                    </a:lnTo>
                    <a:lnTo>
                      <a:pt x="242" y="175"/>
                    </a:lnTo>
                    <a:lnTo>
                      <a:pt x="235" y="180"/>
                    </a:lnTo>
                    <a:lnTo>
                      <a:pt x="229" y="184"/>
                    </a:lnTo>
                    <a:lnTo>
                      <a:pt x="221" y="189"/>
                    </a:lnTo>
                    <a:lnTo>
                      <a:pt x="214" y="195"/>
                    </a:lnTo>
                    <a:lnTo>
                      <a:pt x="207" y="199"/>
                    </a:lnTo>
                    <a:lnTo>
                      <a:pt x="199" y="204"/>
                    </a:lnTo>
                    <a:lnTo>
                      <a:pt x="192" y="208"/>
                    </a:lnTo>
                    <a:lnTo>
                      <a:pt x="186" y="211"/>
                    </a:lnTo>
                    <a:lnTo>
                      <a:pt x="179" y="214"/>
                    </a:lnTo>
                    <a:lnTo>
                      <a:pt x="173" y="217"/>
                    </a:lnTo>
                    <a:lnTo>
                      <a:pt x="167" y="221"/>
                    </a:lnTo>
                    <a:lnTo>
                      <a:pt x="161" y="224"/>
                    </a:lnTo>
                    <a:lnTo>
                      <a:pt x="154" y="229"/>
                    </a:lnTo>
                    <a:lnTo>
                      <a:pt x="150" y="234"/>
                    </a:lnTo>
                    <a:lnTo>
                      <a:pt x="142" y="242"/>
                    </a:lnTo>
                    <a:lnTo>
                      <a:pt x="136" y="250"/>
                    </a:lnTo>
                    <a:lnTo>
                      <a:pt x="129" y="257"/>
                    </a:lnTo>
                    <a:lnTo>
                      <a:pt x="123" y="264"/>
                    </a:lnTo>
                    <a:lnTo>
                      <a:pt x="115" y="270"/>
                    </a:lnTo>
                    <a:lnTo>
                      <a:pt x="107" y="277"/>
                    </a:lnTo>
                    <a:lnTo>
                      <a:pt x="98" y="282"/>
                    </a:lnTo>
                    <a:lnTo>
                      <a:pt x="89" y="287"/>
                    </a:lnTo>
                    <a:lnTo>
                      <a:pt x="78" y="291"/>
                    </a:lnTo>
                    <a:lnTo>
                      <a:pt x="67" y="293"/>
                    </a:lnTo>
                    <a:lnTo>
                      <a:pt x="56" y="295"/>
                    </a:lnTo>
                    <a:lnTo>
                      <a:pt x="45" y="295"/>
                    </a:lnTo>
                    <a:lnTo>
                      <a:pt x="33" y="294"/>
                    </a:lnTo>
                    <a:lnTo>
                      <a:pt x="22" y="292"/>
                    </a:lnTo>
                    <a:lnTo>
                      <a:pt x="11" y="290"/>
                    </a:lnTo>
                    <a:lnTo>
                      <a:pt x="0" y="287"/>
                    </a:lnTo>
                    <a:close/>
                  </a:path>
                </a:pathLst>
              </a:custGeom>
              <a:solidFill>
                <a:srgbClr val="000000"/>
              </a:solidFill>
              <a:ln w="9525">
                <a:noFill/>
                <a:round/>
                <a:headEnd/>
                <a:tailEnd/>
              </a:ln>
            </p:spPr>
            <p:txBody>
              <a:bodyPr/>
              <a:lstStyle/>
              <a:p>
                <a:endParaRPr lang="en-US">
                  <a:solidFill>
                    <a:srgbClr val="000000"/>
                  </a:solidFill>
                </a:endParaRPr>
              </a:p>
            </p:txBody>
          </p:sp>
          <p:sp>
            <p:nvSpPr>
              <p:cNvPr id="26742" name="Freeform 124"/>
              <p:cNvSpPr>
                <a:spLocks/>
              </p:cNvSpPr>
              <p:nvPr/>
            </p:nvSpPr>
            <p:spPr bwMode="auto">
              <a:xfrm>
                <a:off x="8403" y="7061"/>
                <a:ext cx="33" cy="69"/>
              </a:xfrm>
              <a:custGeom>
                <a:avLst/>
                <a:gdLst>
                  <a:gd name="T0" fmla="*/ 0 w 33"/>
                  <a:gd name="T1" fmla="*/ 69 h 69"/>
                  <a:gd name="T2" fmla="*/ 6 w 33"/>
                  <a:gd name="T3" fmla="*/ 60 h 69"/>
                  <a:gd name="T4" fmla="*/ 12 w 33"/>
                  <a:gd name="T5" fmla="*/ 52 h 69"/>
                  <a:gd name="T6" fmla="*/ 17 w 33"/>
                  <a:gd name="T7" fmla="*/ 44 h 69"/>
                  <a:gd name="T8" fmla="*/ 23 w 33"/>
                  <a:gd name="T9" fmla="*/ 36 h 69"/>
                  <a:gd name="T10" fmla="*/ 26 w 33"/>
                  <a:gd name="T11" fmla="*/ 30 h 69"/>
                  <a:gd name="T12" fmla="*/ 30 w 33"/>
                  <a:gd name="T13" fmla="*/ 23 h 69"/>
                  <a:gd name="T14" fmla="*/ 33 w 33"/>
                  <a:gd name="T15" fmla="*/ 15 h 69"/>
                  <a:gd name="T16" fmla="*/ 33 w 33"/>
                  <a:gd name="T17" fmla="*/ 8 h 69"/>
                  <a:gd name="T18" fmla="*/ 26 w 33"/>
                  <a:gd name="T19" fmla="*/ 1 h 69"/>
                  <a:gd name="T20" fmla="*/ 19 w 33"/>
                  <a:gd name="T21" fmla="*/ 0 h 69"/>
                  <a:gd name="T22" fmla="*/ 11 w 33"/>
                  <a:gd name="T23" fmla="*/ 3 h 69"/>
                  <a:gd name="T24" fmla="*/ 5 w 33"/>
                  <a:gd name="T25" fmla="*/ 10 h 69"/>
                  <a:gd name="T26" fmla="*/ 5 w 33"/>
                  <a:gd name="T27" fmla="*/ 12 h 69"/>
                  <a:gd name="T28" fmla="*/ 5 w 33"/>
                  <a:gd name="T29" fmla="*/ 13 h 69"/>
                  <a:gd name="T30" fmla="*/ 6 w 33"/>
                  <a:gd name="T31" fmla="*/ 13 h 69"/>
                  <a:gd name="T32" fmla="*/ 7 w 33"/>
                  <a:gd name="T33" fmla="*/ 12 h 69"/>
                  <a:gd name="T34" fmla="*/ 9 w 33"/>
                  <a:gd name="T35" fmla="*/ 9 h 69"/>
                  <a:gd name="T36" fmla="*/ 12 w 33"/>
                  <a:gd name="T37" fmla="*/ 7 h 69"/>
                  <a:gd name="T38" fmla="*/ 16 w 33"/>
                  <a:gd name="T39" fmla="*/ 6 h 69"/>
                  <a:gd name="T40" fmla="*/ 19 w 33"/>
                  <a:gd name="T41" fmla="*/ 5 h 69"/>
                  <a:gd name="T42" fmla="*/ 25 w 33"/>
                  <a:gd name="T43" fmla="*/ 7 h 69"/>
                  <a:gd name="T44" fmla="*/ 28 w 33"/>
                  <a:gd name="T45" fmla="*/ 12 h 69"/>
                  <a:gd name="T46" fmla="*/ 26 w 33"/>
                  <a:gd name="T47" fmla="*/ 19 h 69"/>
                  <a:gd name="T48" fmla="*/ 24 w 33"/>
                  <a:gd name="T49" fmla="*/ 25 h 69"/>
                  <a:gd name="T50" fmla="*/ 19 w 33"/>
                  <a:gd name="T51" fmla="*/ 36 h 69"/>
                  <a:gd name="T52" fmla="*/ 13 w 33"/>
                  <a:gd name="T53" fmla="*/ 47 h 69"/>
                  <a:gd name="T54" fmla="*/ 7 w 33"/>
                  <a:gd name="T55" fmla="*/ 57 h 69"/>
                  <a:gd name="T56" fmla="*/ 0 w 33"/>
                  <a:gd name="T57" fmla="*/ 68 h 69"/>
                  <a:gd name="T58" fmla="*/ 0 w 33"/>
                  <a:gd name="T59" fmla="*/ 69 h 69"/>
                  <a:gd name="T60" fmla="*/ 0 w 33"/>
                  <a:gd name="T61" fmla="*/ 69 h 69"/>
                  <a:gd name="T62" fmla="*/ 0 w 33"/>
                  <a:gd name="T63" fmla="*/ 69 h 69"/>
                  <a:gd name="T64" fmla="*/ 0 w 33"/>
                  <a:gd name="T65" fmla="*/ 69 h 69"/>
                  <a:gd name="T66" fmla="*/ 0 w 33"/>
                  <a:gd name="T67" fmla="*/ 69 h 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
                  <a:gd name="T103" fmla="*/ 0 h 69"/>
                  <a:gd name="T104" fmla="*/ 33 w 33"/>
                  <a:gd name="T105" fmla="*/ 69 h 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 h="69">
                    <a:moveTo>
                      <a:pt x="0" y="69"/>
                    </a:moveTo>
                    <a:lnTo>
                      <a:pt x="6" y="60"/>
                    </a:lnTo>
                    <a:lnTo>
                      <a:pt x="12" y="52"/>
                    </a:lnTo>
                    <a:lnTo>
                      <a:pt x="17" y="44"/>
                    </a:lnTo>
                    <a:lnTo>
                      <a:pt x="23" y="36"/>
                    </a:lnTo>
                    <a:lnTo>
                      <a:pt x="26" y="30"/>
                    </a:lnTo>
                    <a:lnTo>
                      <a:pt x="30" y="23"/>
                    </a:lnTo>
                    <a:lnTo>
                      <a:pt x="33" y="15"/>
                    </a:lnTo>
                    <a:lnTo>
                      <a:pt x="33" y="8"/>
                    </a:lnTo>
                    <a:lnTo>
                      <a:pt x="26" y="1"/>
                    </a:lnTo>
                    <a:lnTo>
                      <a:pt x="19" y="0"/>
                    </a:lnTo>
                    <a:lnTo>
                      <a:pt x="11" y="3"/>
                    </a:lnTo>
                    <a:lnTo>
                      <a:pt x="5" y="10"/>
                    </a:lnTo>
                    <a:lnTo>
                      <a:pt x="5" y="12"/>
                    </a:lnTo>
                    <a:lnTo>
                      <a:pt x="5" y="13"/>
                    </a:lnTo>
                    <a:lnTo>
                      <a:pt x="6" y="13"/>
                    </a:lnTo>
                    <a:lnTo>
                      <a:pt x="7" y="12"/>
                    </a:lnTo>
                    <a:lnTo>
                      <a:pt x="9" y="9"/>
                    </a:lnTo>
                    <a:lnTo>
                      <a:pt x="12" y="7"/>
                    </a:lnTo>
                    <a:lnTo>
                      <a:pt x="16" y="6"/>
                    </a:lnTo>
                    <a:lnTo>
                      <a:pt x="19" y="5"/>
                    </a:lnTo>
                    <a:lnTo>
                      <a:pt x="25" y="7"/>
                    </a:lnTo>
                    <a:lnTo>
                      <a:pt x="28" y="12"/>
                    </a:lnTo>
                    <a:lnTo>
                      <a:pt x="26" y="19"/>
                    </a:lnTo>
                    <a:lnTo>
                      <a:pt x="24" y="25"/>
                    </a:lnTo>
                    <a:lnTo>
                      <a:pt x="19" y="36"/>
                    </a:lnTo>
                    <a:lnTo>
                      <a:pt x="13" y="47"/>
                    </a:lnTo>
                    <a:lnTo>
                      <a:pt x="7" y="57"/>
                    </a:lnTo>
                    <a:lnTo>
                      <a:pt x="0" y="68"/>
                    </a:lnTo>
                    <a:lnTo>
                      <a:pt x="0" y="69"/>
                    </a:lnTo>
                    <a:close/>
                  </a:path>
                </a:pathLst>
              </a:custGeom>
              <a:solidFill>
                <a:srgbClr val="000000"/>
              </a:solidFill>
              <a:ln w="9525">
                <a:noFill/>
                <a:round/>
                <a:headEnd/>
                <a:tailEnd/>
              </a:ln>
            </p:spPr>
            <p:txBody>
              <a:bodyPr/>
              <a:lstStyle/>
              <a:p>
                <a:endParaRPr lang="en-US">
                  <a:solidFill>
                    <a:srgbClr val="000000"/>
                  </a:solidFill>
                </a:endParaRPr>
              </a:p>
            </p:txBody>
          </p:sp>
          <p:sp>
            <p:nvSpPr>
              <p:cNvPr id="26743" name="Freeform 125"/>
              <p:cNvSpPr>
                <a:spLocks/>
              </p:cNvSpPr>
              <p:nvPr/>
            </p:nvSpPr>
            <p:spPr bwMode="auto">
              <a:xfrm>
                <a:off x="8383" y="7122"/>
                <a:ext cx="132" cy="50"/>
              </a:xfrm>
              <a:custGeom>
                <a:avLst/>
                <a:gdLst>
                  <a:gd name="T0" fmla="*/ 0 w 132"/>
                  <a:gd name="T1" fmla="*/ 44 h 50"/>
                  <a:gd name="T2" fmla="*/ 9 w 132"/>
                  <a:gd name="T3" fmla="*/ 46 h 50"/>
                  <a:gd name="T4" fmla="*/ 17 w 132"/>
                  <a:gd name="T5" fmla="*/ 47 h 50"/>
                  <a:gd name="T6" fmla="*/ 26 w 132"/>
                  <a:gd name="T7" fmla="*/ 49 h 50"/>
                  <a:gd name="T8" fmla="*/ 34 w 132"/>
                  <a:gd name="T9" fmla="*/ 50 h 50"/>
                  <a:gd name="T10" fmla="*/ 42 w 132"/>
                  <a:gd name="T11" fmla="*/ 50 h 50"/>
                  <a:gd name="T12" fmla="*/ 50 w 132"/>
                  <a:gd name="T13" fmla="*/ 50 h 50"/>
                  <a:gd name="T14" fmla="*/ 59 w 132"/>
                  <a:gd name="T15" fmla="*/ 49 h 50"/>
                  <a:gd name="T16" fmla="*/ 67 w 132"/>
                  <a:gd name="T17" fmla="*/ 47 h 50"/>
                  <a:gd name="T18" fmla="*/ 77 w 132"/>
                  <a:gd name="T19" fmla="*/ 44 h 50"/>
                  <a:gd name="T20" fmla="*/ 85 w 132"/>
                  <a:gd name="T21" fmla="*/ 38 h 50"/>
                  <a:gd name="T22" fmla="*/ 93 w 132"/>
                  <a:gd name="T23" fmla="*/ 33 h 50"/>
                  <a:gd name="T24" fmla="*/ 100 w 132"/>
                  <a:gd name="T25" fmla="*/ 26 h 50"/>
                  <a:gd name="T26" fmla="*/ 107 w 132"/>
                  <a:gd name="T27" fmla="*/ 20 h 50"/>
                  <a:gd name="T28" fmla="*/ 115 w 132"/>
                  <a:gd name="T29" fmla="*/ 14 h 50"/>
                  <a:gd name="T30" fmla="*/ 122 w 132"/>
                  <a:gd name="T31" fmla="*/ 8 h 50"/>
                  <a:gd name="T32" fmla="*/ 131 w 132"/>
                  <a:gd name="T33" fmla="*/ 4 h 50"/>
                  <a:gd name="T34" fmla="*/ 132 w 132"/>
                  <a:gd name="T35" fmla="*/ 3 h 50"/>
                  <a:gd name="T36" fmla="*/ 132 w 132"/>
                  <a:gd name="T37" fmla="*/ 1 h 50"/>
                  <a:gd name="T38" fmla="*/ 132 w 132"/>
                  <a:gd name="T39" fmla="*/ 0 h 50"/>
                  <a:gd name="T40" fmla="*/ 131 w 132"/>
                  <a:gd name="T41" fmla="*/ 0 h 50"/>
                  <a:gd name="T42" fmla="*/ 121 w 132"/>
                  <a:gd name="T43" fmla="*/ 5 h 50"/>
                  <a:gd name="T44" fmla="*/ 112 w 132"/>
                  <a:gd name="T45" fmla="*/ 11 h 50"/>
                  <a:gd name="T46" fmla="*/ 104 w 132"/>
                  <a:gd name="T47" fmla="*/ 17 h 50"/>
                  <a:gd name="T48" fmla="*/ 96 w 132"/>
                  <a:gd name="T49" fmla="*/ 24 h 50"/>
                  <a:gd name="T50" fmla="*/ 87 w 132"/>
                  <a:gd name="T51" fmla="*/ 32 h 50"/>
                  <a:gd name="T52" fmla="*/ 76 w 132"/>
                  <a:gd name="T53" fmla="*/ 38 h 50"/>
                  <a:gd name="T54" fmla="*/ 65 w 132"/>
                  <a:gd name="T55" fmla="*/ 42 h 50"/>
                  <a:gd name="T56" fmla="*/ 53 w 132"/>
                  <a:gd name="T57" fmla="*/ 46 h 50"/>
                  <a:gd name="T58" fmla="*/ 40 w 132"/>
                  <a:gd name="T59" fmla="*/ 47 h 50"/>
                  <a:gd name="T60" fmla="*/ 27 w 132"/>
                  <a:gd name="T61" fmla="*/ 47 h 50"/>
                  <a:gd name="T62" fmla="*/ 15 w 132"/>
                  <a:gd name="T63" fmla="*/ 46 h 50"/>
                  <a:gd name="T64" fmla="*/ 1 w 132"/>
                  <a:gd name="T65" fmla="*/ 44 h 50"/>
                  <a:gd name="T66" fmla="*/ 1 w 132"/>
                  <a:gd name="T67" fmla="*/ 44 h 50"/>
                  <a:gd name="T68" fmla="*/ 1 w 132"/>
                  <a:gd name="T69" fmla="*/ 44 h 50"/>
                  <a:gd name="T70" fmla="*/ 0 w 132"/>
                  <a:gd name="T71" fmla="*/ 44 h 50"/>
                  <a:gd name="T72" fmla="*/ 0 w 132"/>
                  <a:gd name="T73" fmla="*/ 44 h 50"/>
                  <a:gd name="T74" fmla="*/ 0 w 132"/>
                  <a:gd name="T75" fmla="*/ 44 h 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50"/>
                  <a:gd name="T116" fmla="*/ 132 w 132"/>
                  <a:gd name="T117" fmla="*/ 50 h 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50">
                    <a:moveTo>
                      <a:pt x="0" y="44"/>
                    </a:moveTo>
                    <a:lnTo>
                      <a:pt x="9" y="46"/>
                    </a:lnTo>
                    <a:lnTo>
                      <a:pt x="17" y="47"/>
                    </a:lnTo>
                    <a:lnTo>
                      <a:pt x="26" y="49"/>
                    </a:lnTo>
                    <a:lnTo>
                      <a:pt x="34" y="50"/>
                    </a:lnTo>
                    <a:lnTo>
                      <a:pt x="42" y="50"/>
                    </a:lnTo>
                    <a:lnTo>
                      <a:pt x="50" y="50"/>
                    </a:lnTo>
                    <a:lnTo>
                      <a:pt x="59" y="49"/>
                    </a:lnTo>
                    <a:lnTo>
                      <a:pt x="67" y="47"/>
                    </a:lnTo>
                    <a:lnTo>
                      <a:pt x="77" y="44"/>
                    </a:lnTo>
                    <a:lnTo>
                      <a:pt x="85" y="38"/>
                    </a:lnTo>
                    <a:lnTo>
                      <a:pt x="93" y="33"/>
                    </a:lnTo>
                    <a:lnTo>
                      <a:pt x="100" y="26"/>
                    </a:lnTo>
                    <a:lnTo>
                      <a:pt x="107" y="20"/>
                    </a:lnTo>
                    <a:lnTo>
                      <a:pt x="115" y="14"/>
                    </a:lnTo>
                    <a:lnTo>
                      <a:pt x="122" y="8"/>
                    </a:lnTo>
                    <a:lnTo>
                      <a:pt x="131" y="4"/>
                    </a:lnTo>
                    <a:lnTo>
                      <a:pt x="132" y="3"/>
                    </a:lnTo>
                    <a:lnTo>
                      <a:pt x="132" y="1"/>
                    </a:lnTo>
                    <a:lnTo>
                      <a:pt x="132" y="0"/>
                    </a:lnTo>
                    <a:lnTo>
                      <a:pt x="131" y="0"/>
                    </a:lnTo>
                    <a:lnTo>
                      <a:pt x="121" y="5"/>
                    </a:lnTo>
                    <a:lnTo>
                      <a:pt x="112" y="11"/>
                    </a:lnTo>
                    <a:lnTo>
                      <a:pt x="104" y="17"/>
                    </a:lnTo>
                    <a:lnTo>
                      <a:pt x="96" y="24"/>
                    </a:lnTo>
                    <a:lnTo>
                      <a:pt x="87" y="32"/>
                    </a:lnTo>
                    <a:lnTo>
                      <a:pt x="76" y="38"/>
                    </a:lnTo>
                    <a:lnTo>
                      <a:pt x="65" y="42"/>
                    </a:lnTo>
                    <a:lnTo>
                      <a:pt x="53" y="46"/>
                    </a:lnTo>
                    <a:lnTo>
                      <a:pt x="40" y="47"/>
                    </a:lnTo>
                    <a:lnTo>
                      <a:pt x="27" y="47"/>
                    </a:lnTo>
                    <a:lnTo>
                      <a:pt x="15" y="46"/>
                    </a:lnTo>
                    <a:lnTo>
                      <a:pt x="1" y="44"/>
                    </a:lnTo>
                    <a:lnTo>
                      <a:pt x="0" y="44"/>
                    </a:lnTo>
                    <a:close/>
                  </a:path>
                </a:pathLst>
              </a:custGeom>
              <a:solidFill>
                <a:srgbClr val="000000"/>
              </a:solidFill>
              <a:ln w="9525">
                <a:noFill/>
                <a:round/>
                <a:headEnd/>
                <a:tailEnd/>
              </a:ln>
            </p:spPr>
            <p:txBody>
              <a:bodyPr/>
              <a:lstStyle/>
              <a:p>
                <a:endParaRPr lang="en-US">
                  <a:solidFill>
                    <a:srgbClr val="000000"/>
                  </a:solidFill>
                </a:endParaRPr>
              </a:p>
            </p:txBody>
          </p:sp>
          <p:sp>
            <p:nvSpPr>
              <p:cNvPr id="26744" name="Freeform 126"/>
              <p:cNvSpPr>
                <a:spLocks/>
              </p:cNvSpPr>
              <p:nvPr/>
            </p:nvSpPr>
            <p:spPr bwMode="auto">
              <a:xfrm>
                <a:off x="8723" y="6408"/>
                <a:ext cx="123" cy="345"/>
              </a:xfrm>
              <a:custGeom>
                <a:avLst/>
                <a:gdLst>
                  <a:gd name="T0" fmla="*/ 108 w 123"/>
                  <a:gd name="T1" fmla="*/ 344 h 345"/>
                  <a:gd name="T2" fmla="*/ 112 w 123"/>
                  <a:gd name="T3" fmla="*/ 322 h 345"/>
                  <a:gd name="T4" fmla="*/ 117 w 123"/>
                  <a:gd name="T5" fmla="*/ 298 h 345"/>
                  <a:gd name="T6" fmla="*/ 120 w 123"/>
                  <a:gd name="T7" fmla="*/ 276 h 345"/>
                  <a:gd name="T8" fmla="*/ 123 w 123"/>
                  <a:gd name="T9" fmla="*/ 253 h 345"/>
                  <a:gd name="T10" fmla="*/ 123 w 123"/>
                  <a:gd name="T11" fmla="*/ 229 h 345"/>
                  <a:gd name="T12" fmla="*/ 119 w 123"/>
                  <a:gd name="T13" fmla="*/ 205 h 345"/>
                  <a:gd name="T14" fmla="*/ 113 w 123"/>
                  <a:gd name="T15" fmla="*/ 183 h 345"/>
                  <a:gd name="T16" fmla="*/ 103 w 123"/>
                  <a:gd name="T17" fmla="*/ 160 h 345"/>
                  <a:gd name="T18" fmla="*/ 99 w 123"/>
                  <a:gd name="T19" fmla="*/ 150 h 345"/>
                  <a:gd name="T20" fmla="*/ 92 w 123"/>
                  <a:gd name="T21" fmla="*/ 139 h 345"/>
                  <a:gd name="T22" fmla="*/ 86 w 123"/>
                  <a:gd name="T23" fmla="*/ 130 h 345"/>
                  <a:gd name="T24" fmla="*/ 79 w 123"/>
                  <a:gd name="T25" fmla="*/ 121 h 345"/>
                  <a:gd name="T26" fmla="*/ 72 w 123"/>
                  <a:gd name="T27" fmla="*/ 112 h 345"/>
                  <a:gd name="T28" fmla="*/ 64 w 123"/>
                  <a:gd name="T29" fmla="*/ 103 h 345"/>
                  <a:gd name="T30" fmla="*/ 57 w 123"/>
                  <a:gd name="T31" fmla="*/ 93 h 345"/>
                  <a:gd name="T32" fmla="*/ 50 w 123"/>
                  <a:gd name="T33" fmla="*/ 84 h 345"/>
                  <a:gd name="T34" fmla="*/ 43 w 123"/>
                  <a:gd name="T35" fmla="*/ 75 h 345"/>
                  <a:gd name="T36" fmla="*/ 36 w 123"/>
                  <a:gd name="T37" fmla="*/ 65 h 345"/>
                  <a:gd name="T38" fmla="*/ 30 w 123"/>
                  <a:gd name="T39" fmla="*/ 54 h 345"/>
                  <a:gd name="T40" fmla="*/ 26 w 123"/>
                  <a:gd name="T41" fmla="*/ 44 h 345"/>
                  <a:gd name="T42" fmla="*/ 21 w 123"/>
                  <a:gd name="T43" fmla="*/ 34 h 345"/>
                  <a:gd name="T44" fmla="*/ 17 w 123"/>
                  <a:gd name="T45" fmla="*/ 24 h 345"/>
                  <a:gd name="T46" fmla="*/ 13 w 123"/>
                  <a:gd name="T47" fmla="*/ 13 h 345"/>
                  <a:gd name="T48" fmla="*/ 10 w 123"/>
                  <a:gd name="T49" fmla="*/ 2 h 345"/>
                  <a:gd name="T50" fmla="*/ 7 w 123"/>
                  <a:gd name="T51" fmla="*/ 0 h 345"/>
                  <a:gd name="T52" fmla="*/ 4 w 123"/>
                  <a:gd name="T53" fmla="*/ 1 h 345"/>
                  <a:gd name="T54" fmla="*/ 1 w 123"/>
                  <a:gd name="T55" fmla="*/ 3 h 345"/>
                  <a:gd name="T56" fmla="*/ 0 w 123"/>
                  <a:gd name="T57" fmla="*/ 6 h 345"/>
                  <a:gd name="T58" fmla="*/ 0 w 123"/>
                  <a:gd name="T59" fmla="*/ 27 h 345"/>
                  <a:gd name="T60" fmla="*/ 4 w 123"/>
                  <a:gd name="T61" fmla="*/ 46 h 345"/>
                  <a:gd name="T62" fmla="*/ 8 w 123"/>
                  <a:gd name="T63" fmla="*/ 66 h 345"/>
                  <a:gd name="T64" fmla="*/ 16 w 123"/>
                  <a:gd name="T65" fmla="*/ 85 h 345"/>
                  <a:gd name="T66" fmla="*/ 23 w 123"/>
                  <a:gd name="T67" fmla="*/ 105 h 345"/>
                  <a:gd name="T68" fmla="*/ 33 w 123"/>
                  <a:gd name="T69" fmla="*/ 124 h 345"/>
                  <a:gd name="T70" fmla="*/ 41 w 123"/>
                  <a:gd name="T71" fmla="*/ 143 h 345"/>
                  <a:gd name="T72" fmla="*/ 51 w 123"/>
                  <a:gd name="T73" fmla="*/ 161 h 345"/>
                  <a:gd name="T74" fmla="*/ 62 w 123"/>
                  <a:gd name="T75" fmla="*/ 183 h 345"/>
                  <a:gd name="T76" fmla="*/ 72 w 123"/>
                  <a:gd name="T77" fmla="*/ 205 h 345"/>
                  <a:gd name="T78" fmla="*/ 83 w 123"/>
                  <a:gd name="T79" fmla="*/ 228 h 345"/>
                  <a:gd name="T80" fmla="*/ 91 w 123"/>
                  <a:gd name="T81" fmla="*/ 251 h 345"/>
                  <a:gd name="T82" fmla="*/ 99 w 123"/>
                  <a:gd name="T83" fmla="*/ 275 h 345"/>
                  <a:gd name="T84" fmla="*/ 105 w 123"/>
                  <a:gd name="T85" fmla="*/ 298 h 345"/>
                  <a:gd name="T86" fmla="*/ 107 w 123"/>
                  <a:gd name="T87" fmla="*/ 322 h 345"/>
                  <a:gd name="T88" fmla="*/ 108 w 123"/>
                  <a:gd name="T89" fmla="*/ 345 h 345"/>
                  <a:gd name="T90" fmla="*/ 108 w 123"/>
                  <a:gd name="T91" fmla="*/ 345 h 345"/>
                  <a:gd name="T92" fmla="*/ 108 w 123"/>
                  <a:gd name="T93" fmla="*/ 345 h 345"/>
                  <a:gd name="T94" fmla="*/ 108 w 123"/>
                  <a:gd name="T95" fmla="*/ 345 h 345"/>
                  <a:gd name="T96" fmla="*/ 108 w 123"/>
                  <a:gd name="T97" fmla="*/ 344 h 345"/>
                  <a:gd name="T98" fmla="*/ 108 w 123"/>
                  <a:gd name="T99" fmla="*/ 344 h 3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3"/>
                  <a:gd name="T151" fmla="*/ 0 h 345"/>
                  <a:gd name="T152" fmla="*/ 123 w 123"/>
                  <a:gd name="T153" fmla="*/ 345 h 3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3" h="345">
                    <a:moveTo>
                      <a:pt x="108" y="344"/>
                    </a:moveTo>
                    <a:lnTo>
                      <a:pt x="112" y="322"/>
                    </a:lnTo>
                    <a:lnTo>
                      <a:pt x="117" y="298"/>
                    </a:lnTo>
                    <a:lnTo>
                      <a:pt x="120" y="276"/>
                    </a:lnTo>
                    <a:lnTo>
                      <a:pt x="123" y="253"/>
                    </a:lnTo>
                    <a:lnTo>
                      <a:pt x="123" y="229"/>
                    </a:lnTo>
                    <a:lnTo>
                      <a:pt x="119" y="205"/>
                    </a:lnTo>
                    <a:lnTo>
                      <a:pt x="113" y="183"/>
                    </a:lnTo>
                    <a:lnTo>
                      <a:pt x="103" y="160"/>
                    </a:lnTo>
                    <a:lnTo>
                      <a:pt x="99" y="150"/>
                    </a:lnTo>
                    <a:lnTo>
                      <a:pt x="92" y="139"/>
                    </a:lnTo>
                    <a:lnTo>
                      <a:pt x="86" y="130"/>
                    </a:lnTo>
                    <a:lnTo>
                      <a:pt x="79" y="121"/>
                    </a:lnTo>
                    <a:lnTo>
                      <a:pt x="72" y="112"/>
                    </a:lnTo>
                    <a:lnTo>
                      <a:pt x="64" y="103"/>
                    </a:lnTo>
                    <a:lnTo>
                      <a:pt x="57" y="93"/>
                    </a:lnTo>
                    <a:lnTo>
                      <a:pt x="50" y="84"/>
                    </a:lnTo>
                    <a:lnTo>
                      <a:pt x="43" y="75"/>
                    </a:lnTo>
                    <a:lnTo>
                      <a:pt x="36" y="65"/>
                    </a:lnTo>
                    <a:lnTo>
                      <a:pt x="30" y="54"/>
                    </a:lnTo>
                    <a:lnTo>
                      <a:pt x="26" y="44"/>
                    </a:lnTo>
                    <a:lnTo>
                      <a:pt x="21" y="34"/>
                    </a:lnTo>
                    <a:lnTo>
                      <a:pt x="17" y="24"/>
                    </a:lnTo>
                    <a:lnTo>
                      <a:pt x="13" y="13"/>
                    </a:lnTo>
                    <a:lnTo>
                      <a:pt x="10" y="2"/>
                    </a:lnTo>
                    <a:lnTo>
                      <a:pt x="7" y="0"/>
                    </a:lnTo>
                    <a:lnTo>
                      <a:pt x="4" y="1"/>
                    </a:lnTo>
                    <a:lnTo>
                      <a:pt x="1" y="3"/>
                    </a:lnTo>
                    <a:lnTo>
                      <a:pt x="0" y="6"/>
                    </a:lnTo>
                    <a:lnTo>
                      <a:pt x="0" y="27"/>
                    </a:lnTo>
                    <a:lnTo>
                      <a:pt x="4" y="46"/>
                    </a:lnTo>
                    <a:lnTo>
                      <a:pt x="8" y="66"/>
                    </a:lnTo>
                    <a:lnTo>
                      <a:pt x="16" y="85"/>
                    </a:lnTo>
                    <a:lnTo>
                      <a:pt x="23" y="105"/>
                    </a:lnTo>
                    <a:lnTo>
                      <a:pt x="33" y="124"/>
                    </a:lnTo>
                    <a:lnTo>
                      <a:pt x="41" y="143"/>
                    </a:lnTo>
                    <a:lnTo>
                      <a:pt x="51" y="161"/>
                    </a:lnTo>
                    <a:lnTo>
                      <a:pt x="62" y="183"/>
                    </a:lnTo>
                    <a:lnTo>
                      <a:pt x="72" y="205"/>
                    </a:lnTo>
                    <a:lnTo>
                      <a:pt x="83" y="228"/>
                    </a:lnTo>
                    <a:lnTo>
                      <a:pt x="91" y="251"/>
                    </a:lnTo>
                    <a:lnTo>
                      <a:pt x="99" y="275"/>
                    </a:lnTo>
                    <a:lnTo>
                      <a:pt x="105" y="298"/>
                    </a:lnTo>
                    <a:lnTo>
                      <a:pt x="107" y="322"/>
                    </a:lnTo>
                    <a:lnTo>
                      <a:pt x="108" y="345"/>
                    </a:lnTo>
                    <a:lnTo>
                      <a:pt x="108" y="344"/>
                    </a:lnTo>
                    <a:close/>
                  </a:path>
                </a:pathLst>
              </a:custGeom>
              <a:solidFill>
                <a:srgbClr val="000000"/>
              </a:solidFill>
              <a:ln w="9525">
                <a:noFill/>
                <a:round/>
                <a:headEnd/>
                <a:tailEnd/>
              </a:ln>
            </p:spPr>
            <p:txBody>
              <a:bodyPr/>
              <a:lstStyle/>
              <a:p>
                <a:endParaRPr lang="en-US">
                  <a:solidFill>
                    <a:srgbClr val="000000"/>
                  </a:solidFill>
                </a:endParaRPr>
              </a:p>
            </p:txBody>
          </p:sp>
          <p:sp>
            <p:nvSpPr>
              <p:cNvPr id="26745" name="Freeform 127"/>
              <p:cNvSpPr>
                <a:spLocks/>
              </p:cNvSpPr>
              <p:nvPr/>
            </p:nvSpPr>
            <p:spPr bwMode="auto">
              <a:xfrm>
                <a:off x="8705" y="6522"/>
                <a:ext cx="76" cy="158"/>
              </a:xfrm>
              <a:custGeom>
                <a:avLst/>
                <a:gdLst>
                  <a:gd name="T0" fmla="*/ 0 w 76"/>
                  <a:gd name="T1" fmla="*/ 0 h 158"/>
                  <a:gd name="T2" fmla="*/ 5 w 76"/>
                  <a:gd name="T3" fmla="*/ 21 h 158"/>
                  <a:gd name="T4" fmla="*/ 12 w 76"/>
                  <a:gd name="T5" fmla="*/ 42 h 158"/>
                  <a:gd name="T6" fmla="*/ 19 w 76"/>
                  <a:gd name="T7" fmla="*/ 61 h 158"/>
                  <a:gd name="T8" fmla="*/ 30 w 76"/>
                  <a:gd name="T9" fmla="*/ 82 h 158"/>
                  <a:gd name="T10" fmla="*/ 35 w 76"/>
                  <a:gd name="T11" fmla="*/ 91 h 158"/>
                  <a:gd name="T12" fmla="*/ 41 w 76"/>
                  <a:gd name="T13" fmla="*/ 100 h 158"/>
                  <a:gd name="T14" fmla="*/ 46 w 76"/>
                  <a:gd name="T15" fmla="*/ 111 h 158"/>
                  <a:gd name="T16" fmla="*/ 52 w 76"/>
                  <a:gd name="T17" fmla="*/ 120 h 158"/>
                  <a:gd name="T18" fmla="*/ 57 w 76"/>
                  <a:gd name="T19" fmla="*/ 129 h 158"/>
                  <a:gd name="T20" fmla="*/ 62 w 76"/>
                  <a:gd name="T21" fmla="*/ 138 h 158"/>
                  <a:gd name="T22" fmla="*/ 67 w 76"/>
                  <a:gd name="T23" fmla="*/ 147 h 158"/>
                  <a:gd name="T24" fmla="*/ 70 w 76"/>
                  <a:gd name="T25" fmla="*/ 158 h 158"/>
                  <a:gd name="T26" fmla="*/ 72 w 76"/>
                  <a:gd name="T27" fmla="*/ 158 h 158"/>
                  <a:gd name="T28" fmla="*/ 74 w 76"/>
                  <a:gd name="T29" fmla="*/ 157 h 158"/>
                  <a:gd name="T30" fmla="*/ 76 w 76"/>
                  <a:gd name="T31" fmla="*/ 156 h 158"/>
                  <a:gd name="T32" fmla="*/ 76 w 76"/>
                  <a:gd name="T33" fmla="*/ 154 h 158"/>
                  <a:gd name="T34" fmla="*/ 74 w 76"/>
                  <a:gd name="T35" fmla="*/ 144 h 158"/>
                  <a:gd name="T36" fmla="*/ 70 w 76"/>
                  <a:gd name="T37" fmla="*/ 135 h 158"/>
                  <a:gd name="T38" fmla="*/ 67 w 76"/>
                  <a:gd name="T39" fmla="*/ 127 h 158"/>
                  <a:gd name="T40" fmla="*/ 62 w 76"/>
                  <a:gd name="T41" fmla="*/ 119 h 158"/>
                  <a:gd name="T42" fmla="*/ 56 w 76"/>
                  <a:gd name="T43" fmla="*/ 111 h 158"/>
                  <a:gd name="T44" fmla="*/ 51 w 76"/>
                  <a:gd name="T45" fmla="*/ 102 h 158"/>
                  <a:gd name="T46" fmla="*/ 45 w 76"/>
                  <a:gd name="T47" fmla="*/ 94 h 158"/>
                  <a:gd name="T48" fmla="*/ 39 w 76"/>
                  <a:gd name="T49" fmla="*/ 86 h 158"/>
                  <a:gd name="T50" fmla="*/ 33 w 76"/>
                  <a:gd name="T51" fmla="*/ 76 h 158"/>
                  <a:gd name="T52" fmla="*/ 26 w 76"/>
                  <a:gd name="T53" fmla="*/ 65 h 158"/>
                  <a:gd name="T54" fmla="*/ 20 w 76"/>
                  <a:gd name="T55" fmla="*/ 55 h 158"/>
                  <a:gd name="T56" fmla="*/ 16 w 76"/>
                  <a:gd name="T57" fmla="*/ 44 h 158"/>
                  <a:gd name="T58" fmla="*/ 11 w 76"/>
                  <a:gd name="T59" fmla="*/ 34 h 158"/>
                  <a:gd name="T60" fmla="*/ 6 w 76"/>
                  <a:gd name="T61" fmla="*/ 22 h 158"/>
                  <a:gd name="T62" fmla="*/ 2 w 76"/>
                  <a:gd name="T63" fmla="*/ 11 h 158"/>
                  <a:gd name="T64" fmla="*/ 0 w 76"/>
                  <a:gd name="T65" fmla="*/ 0 h 158"/>
                  <a:gd name="T66" fmla="*/ 0 w 76"/>
                  <a:gd name="T67" fmla="*/ 0 h 158"/>
                  <a:gd name="T68" fmla="*/ 0 w 76"/>
                  <a:gd name="T69" fmla="*/ 0 h 158"/>
                  <a:gd name="T70" fmla="*/ 0 w 76"/>
                  <a:gd name="T71" fmla="*/ 0 h 158"/>
                  <a:gd name="T72" fmla="*/ 0 w 76"/>
                  <a:gd name="T73" fmla="*/ 0 h 158"/>
                  <a:gd name="T74" fmla="*/ 0 w 76"/>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6"/>
                  <a:gd name="T115" fmla="*/ 0 h 158"/>
                  <a:gd name="T116" fmla="*/ 76 w 76"/>
                  <a:gd name="T117" fmla="*/ 158 h 1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6" h="158">
                    <a:moveTo>
                      <a:pt x="0" y="0"/>
                    </a:moveTo>
                    <a:lnTo>
                      <a:pt x="5" y="21"/>
                    </a:lnTo>
                    <a:lnTo>
                      <a:pt x="12" y="42"/>
                    </a:lnTo>
                    <a:lnTo>
                      <a:pt x="19" y="61"/>
                    </a:lnTo>
                    <a:lnTo>
                      <a:pt x="30" y="82"/>
                    </a:lnTo>
                    <a:lnTo>
                      <a:pt x="35" y="91"/>
                    </a:lnTo>
                    <a:lnTo>
                      <a:pt x="41" y="100"/>
                    </a:lnTo>
                    <a:lnTo>
                      <a:pt x="46" y="111"/>
                    </a:lnTo>
                    <a:lnTo>
                      <a:pt x="52" y="120"/>
                    </a:lnTo>
                    <a:lnTo>
                      <a:pt x="57" y="129"/>
                    </a:lnTo>
                    <a:lnTo>
                      <a:pt x="62" y="138"/>
                    </a:lnTo>
                    <a:lnTo>
                      <a:pt x="67" y="147"/>
                    </a:lnTo>
                    <a:lnTo>
                      <a:pt x="70" y="158"/>
                    </a:lnTo>
                    <a:lnTo>
                      <a:pt x="72" y="158"/>
                    </a:lnTo>
                    <a:lnTo>
                      <a:pt x="74" y="157"/>
                    </a:lnTo>
                    <a:lnTo>
                      <a:pt x="76" y="156"/>
                    </a:lnTo>
                    <a:lnTo>
                      <a:pt x="76" y="154"/>
                    </a:lnTo>
                    <a:lnTo>
                      <a:pt x="74" y="144"/>
                    </a:lnTo>
                    <a:lnTo>
                      <a:pt x="70" y="135"/>
                    </a:lnTo>
                    <a:lnTo>
                      <a:pt x="67" y="127"/>
                    </a:lnTo>
                    <a:lnTo>
                      <a:pt x="62" y="119"/>
                    </a:lnTo>
                    <a:lnTo>
                      <a:pt x="56" y="111"/>
                    </a:lnTo>
                    <a:lnTo>
                      <a:pt x="51" y="102"/>
                    </a:lnTo>
                    <a:lnTo>
                      <a:pt x="45" y="94"/>
                    </a:lnTo>
                    <a:lnTo>
                      <a:pt x="39" y="86"/>
                    </a:lnTo>
                    <a:lnTo>
                      <a:pt x="33" y="76"/>
                    </a:lnTo>
                    <a:lnTo>
                      <a:pt x="26" y="65"/>
                    </a:lnTo>
                    <a:lnTo>
                      <a:pt x="20" y="55"/>
                    </a:lnTo>
                    <a:lnTo>
                      <a:pt x="16" y="44"/>
                    </a:lnTo>
                    <a:lnTo>
                      <a:pt x="11" y="34"/>
                    </a:lnTo>
                    <a:lnTo>
                      <a:pt x="6" y="22"/>
                    </a:lnTo>
                    <a:lnTo>
                      <a:pt x="2" y="11"/>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6746" name="Freeform 128"/>
              <p:cNvSpPr>
                <a:spLocks/>
              </p:cNvSpPr>
              <p:nvPr/>
            </p:nvSpPr>
            <p:spPr bwMode="auto">
              <a:xfrm>
                <a:off x="8779" y="6515"/>
                <a:ext cx="91" cy="259"/>
              </a:xfrm>
              <a:custGeom>
                <a:avLst/>
                <a:gdLst>
                  <a:gd name="T0" fmla="*/ 0 w 91"/>
                  <a:gd name="T1" fmla="*/ 1 h 259"/>
                  <a:gd name="T2" fmla="*/ 10 w 91"/>
                  <a:gd name="T3" fmla="*/ 14 h 259"/>
                  <a:gd name="T4" fmla="*/ 19 w 91"/>
                  <a:gd name="T5" fmla="*/ 27 h 259"/>
                  <a:gd name="T6" fmla="*/ 28 w 91"/>
                  <a:gd name="T7" fmla="*/ 41 h 259"/>
                  <a:gd name="T8" fmla="*/ 36 w 91"/>
                  <a:gd name="T9" fmla="*/ 54 h 259"/>
                  <a:gd name="T10" fmla="*/ 45 w 91"/>
                  <a:gd name="T11" fmla="*/ 67 h 259"/>
                  <a:gd name="T12" fmla="*/ 52 w 91"/>
                  <a:gd name="T13" fmla="*/ 82 h 259"/>
                  <a:gd name="T14" fmla="*/ 60 w 91"/>
                  <a:gd name="T15" fmla="*/ 96 h 259"/>
                  <a:gd name="T16" fmla="*/ 66 w 91"/>
                  <a:gd name="T17" fmla="*/ 110 h 259"/>
                  <a:gd name="T18" fmla="*/ 74 w 91"/>
                  <a:gd name="T19" fmla="*/ 147 h 259"/>
                  <a:gd name="T20" fmla="*/ 75 w 91"/>
                  <a:gd name="T21" fmla="*/ 184 h 259"/>
                  <a:gd name="T22" fmla="*/ 77 w 91"/>
                  <a:gd name="T23" fmla="*/ 221 h 259"/>
                  <a:gd name="T24" fmla="*/ 84 w 91"/>
                  <a:gd name="T25" fmla="*/ 258 h 259"/>
                  <a:gd name="T26" fmla="*/ 85 w 91"/>
                  <a:gd name="T27" fmla="*/ 259 h 259"/>
                  <a:gd name="T28" fmla="*/ 88 w 91"/>
                  <a:gd name="T29" fmla="*/ 258 h 259"/>
                  <a:gd name="T30" fmla="*/ 90 w 91"/>
                  <a:gd name="T31" fmla="*/ 257 h 259"/>
                  <a:gd name="T32" fmla="*/ 91 w 91"/>
                  <a:gd name="T33" fmla="*/ 255 h 259"/>
                  <a:gd name="T34" fmla="*/ 91 w 91"/>
                  <a:gd name="T35" fmla="*/ 219 h 259"/>
                  <a:gd name="T36" fmla="*/ 90 w 91"/>
                  <a:gd name="T37" fmla="*/ 184 h 259"/>
                  <a:gd name="T38" fmla="*/ 86 w 91"/>
                  <a:gd name="T39" fmla="*/ 148 h 259"/>
                  <a:gd name="T40" fmla="*/ 77 w 91"/>
                  <a:gd name="T41" fmla="*/ 114 h 259"/>
                  <a:gd name="T42" fmla="*/ 71 w 91"/>
                  <a:gd name="T43" fmla="*/ 99 h 259"/>
                  <a:gd name="T44" fmla="*/ 62 w 91"/>
                  <a:gd name="T45" fmla="*/ 84 h 259"/>
                  <a:gd name="T46" fmla="*/ 54 w 91"/>
                  <a:gd name="T47" fmla="*/ 69 h 259"/>
                  <a:gd name="T48" fmla="*/ 44 w 91"/>
                  <a:gd name="T49" fmla="*/ 55 h 259"/>
                  <a:gd name="T50" fmla="*/ 34 w 91"/>
                  <a:gd name="T51" fmla="*/ 41 h 259"/>
                  <a:gd name="T52" fmla="*/ 23 w 91"/>
                  <a:gd name="T53" fmla="*/ 26 h 259"/>
                  <a:gd name="T54" fmla="*/ 12 w 91"/>
                  <a:gd name="T55" fmla="*/ 13 h 259"/>
                  <a:gd name="T56" fmla="*/ 1 w 91"/>
                  <a:gd name="T57" fmla="*/ 0 h 259"/>
                  <a:gd name="T58" fmla="*/ 1 w 91"/>
                  <a:gd name="T59" fmla="*/ 0 h 259"/>
                  <a:gd name="T60" fmla="*/ 1 w 91"/>
                  <a:gd name="T61" fmla="*/ 0 h 259"/>
                  <a:gd name="T62" fmla="*/ 0 w 91"/>
                  <a:gd name="T63" fmla="*/ 0 h 259"/>
                  <a:gd name="T64" fmla="*/ 0 w 91"/>
                  <a:gd name="T65" fmla="*/ 1 h 259"/>
                  <a:gd name="T66" fmla="*/ 0 w 91"/>
                  <a:gd name="T67" fmla="*/ 1 h 2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259"/>
                  <a:gd name="T104" fmla="*/ 91 w 91"/>
                  <a:gd name="T105" fmla="*/ 259 h 2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259">
                    <a:moveTo>
                      <a:pt x="0" y="1"/>
                    </a:moveTo>
                    <a:lnTo>
                      <a:pt x="10" y="14"/>
                    </a:lnTo>
                    <a:lnTo>
                      <a:pt x="19" y="27"/>
                    </a:lnTo>
                    <a:lnTo>
                      <a:pt x="28" y="41"/>
                    </a:lnTo>
                    <a:lnTo>
                      <a:pt x="36" y="54"/>
                    </a:lnTo>
                    <a:lnTo>
                      <a:pt x="45" y="67"/>
                    </a:lnTo>
                    <a:lnTo>
                      <a:pt x="52" y="82"/>
                    </a:lnTo>
                    <a:lnTo>
                      <a:pt x="60" y="96"/>
                    </a:lnTo>
                    <a:lnTo>
                      <a:pt x="66" y="110"/>
                    </a:lnTo>
                    <a:lnTo>
                      <a:pt x="74" y="147"/>
                    </a:lnTo>
                    <a:lnTo>
                      <a:pt x="75" y="184"/>
                    </a:lnTo>
                    <a:lnTo>
                      <a:pt x="77" y="221"/>
                    </a:lnTo>
                    <a:lnTo>
                      <a:pt x="84" y="258"/>
                    </a:lnTo>
                    <a:lnTo>
                      <a:pt x="85" y="259"/>
                    </a:lnTo>
                    <a:lnTo>
                      <a:pt x="88" y="258"/>
                    </a:lnTo>
                    <a:lnTo>
                      <a:pt x="90" y="257"/>
                    </a:lnTo>
                    <a:lnTo>
                      <a:pt x="91" y="255"/>
                    </a:lnTo>
                    <a:lnTo>
                      <a:pt x="91" y="219"/>
                    </a:lnTo>
                    <a:lnTo>
                      <a:pt x="90" y="184"/>
                    </a:lnTo>
                    <a:lnTo>
                      <a:pt x="86" y="148"/>
                    </a:lnTo>
                    <a:lnTo>
                      <a:pt x="77" y="114"/>
                    </a:lnTo>
                    <a:lnTo>
                      <a:pt x="71" y="99"/>
                    </a:lnTo>
                    <a:lnTo>
                      <a:pt x="62" y="84"/>
                    </a:lnTo>
                    <a:lnTo>
                      <a:pt x="54" y="69"/>
                    </a:lnTo>
                    <a:lnTo>
                      <a:pt x="44" y="55"/>
                    </a:lnTo>
                    <a:lnTo>
                      <a:pt x="34" y="41"/>
                    </a:lnTo>
                    <a:lnTo>
                      <a:pt x="23" y="26"/>
                    </a:lnTo>
                    <a:lnTo>
                      <a:pt x="12" y="13"/>
                    </a:lnTo>
                    <a:lnTo>
                      <a:pt x="1" y="0"/>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6747" name="Freeform 129"/>
              <p:cNvSpPr>
                <a:spLocks/>
              </p:cNvSpPr>
              <p:nvPr/>
            </p:nvSpPr>
            <p:spPr bwMode="auto">
              <a:xfrm>
                <a:off x="8481" y="6458"/>
                <a:ext cx="261" cy="159"/>
              </a:xfrm>
              <a:custGeom>
                <a:avLst/>
                <a:gdLst>
                  <a:gd name="T0" fmla="*/ 0 w 261"/>
                  <a:gd name="T1" fmla="*/ 0 h 159"/>
                  <a:gd name="T2" fmla="*/ 9 w 261"/>
                  <a:gd name="T3" fmla="*/ 17 h 159"/>
                  <a:gd name="T4" fmla="*/ 22 w 261"/>
                  <a:gd name="T5" fmla="*/ 30 h 159"/>
                  <a:gd name="T6" fmla="*/ 34 w 261"/>
                  <a:gd name="T7" fmla="*/ 43 h 159"/>
                  <a:gd name="T8" fmla="*/ 48 w 261"/>
                  <a:gd name="T9" fmla="*/ 54 h 159"/>
                  <a:gd name="T10" fmla="*/ 62 w 261"/>
                  <a:gd name="T11" fmla="*/ 64 h 159"/>
                  <a:gd name="T12" fmla="*/ 78 w 261"/>
                  <a:gd name="T13" fmla="*/ 73 h 159"/>
                  <a:gd name="T14" fmla="*/ 92 w 261"/>
                  <a:gd name="T15" fmla="*/ 81 h 159"/>
                  <a:gd name="T16" fmla="*/ 108 w 261"/>
                  <a:gd name="T17" fmla="*/ 91 h 159"/>
                  <a:gd name="T18" fmla="*/ 124 w 261"/>
                  <a:gd name="T19" fmla="*/ 101 h 159"/>
                  <a:gd name="T20" fmla="*/ 142 w 261"/>
                  <a:gd name="T21" fmla="*/ 111 h 159"/>
                  <a:gd name="T22" fmla="*/ 159 w 261"/>
                  <a:gd name="T23" fmla="*/ 121 h 159"/>
                  <a:gd name="T24" fmla="*/ 179 w 261"/>
                  <a:gd name="T25" fmla="*/ 130 h 159"/>
                  <a:gd name="T26" fmla="*/ 197 w 261"/>
                  <a:gd name="T27" fmla="*/ 140 h 159"/>
                  <a:gd name="T28" fmla="*/ 216 w 261"/>
                  <a:gd name="T29" fmla="*/ 148 h 159"/>
                  <a:gd name="T30" fmla="*/ 236 w 261"/>
                  <a:gd name="T31" fmla="*/ 154 h 159"/>
                  <a:gd name="T32" fmla="*/ 255 w 261"/>
                  <a:gd name="T33" fmla="*/ 159 h 159"/>
                  <a:gd name="T34" fmla="*/ 258 w 261"/>
                  <a:gd name="T35" fmla="*/ 159 h 159"/>
                  <a:gd name="T36" fmla="*/ 260 w 261"/>
                  <a:gd name="T37" fmla="*/ 158 h 159"/>
                  <a:gd name="T38" fmla="*/ 261 w 261"/>
                  <a:gd name="T39" fmla="*/ 156 h 159"/>
                  <a:gd name="T40" fmla="*/ 260 w 261"/>
                  <a:gd name="T41" fmla="*/ 155 h 159"/>
                  <a:gd name="T42" fmla="*/ 242 w 261"/>
                  <a:gd name="T43" fmla="*/ 149 h 159"/>
                  <a:gd name="T44" fmla="*/ 225 w 261"/>
                  <a:gd name="T45" fmla="*/ 141 h 159"/>
                  <a:gd name="T46" fmla="*/ 208 w 261"/>
                  <a:gd name="T47" fmla="*/ 133 h 159"/>
                  <a:gd name="T48" fmla="*/ 191 w 261"/>
                  <a:gd name="T49" fmla="*/ 124 h 159"/>
                  <a:gd name="T50" fmla="*/ 174 w 261"/>
                  <a:gd name="T51" fmla="*/ 116 h 159"/>
                  <a:gd name="T52" fmla="*/ 157 w 261"/>
                  <a:gd name="T53" fmla="*/ 107 h 159"/>
                  <a:gd name="T54" fmla="*/ 140 w 261"/>
                  <a:gd name="T55" fmla="*/ 99 h 159"/>
                  <a:gd name="T56" fmla="*/ 123 w 261"/>
                  <a:gd name="T57" fmla="*/ 91 h 159"/>
                  <a:gd name="T58" fmla="*/ 106 w 261"/>
                  <a:gd name="T59" fmla="*/ 82 h 159"/>
                  <a:gd name="T60" fmla="*/ 89 w 261"/>
                  <a:gd name="T61" fmla="*/ 72 h 159"/>
                  <a:gd name="T62" fmla="*/ 71 w 261"/>
                  <a:gd name="T63" fmla="*/ 62 h 159"/>
                  <a:gd name="T64" fmla="*/ 54 w 261"/>
                  <a:gd name="T65" fmla="*/ 52 h 159"/>
                  <a:gd name="T66" fmla="*/ 39 w 261"/>
                  <a:gd name="T67" fmla="*/ 39 h 159"/>
                  <a:gd name="T68" fmla="*/ 24 w 261"/>
                  <a:gd name="T69" fmla="*/ 27 h 159"/>
                  <a:gd name="T70" fmla="*/ 11 w 261"/>
                  <a:gd name="T71" fmla="*/ 14 h 159"/>
                  <a:gd name="T72" fmla="*/ 0 w 261"/>
                  <a:gd name="T73" fmla="*/ 0 h 159"/>
                  <a:gd name="T74" fmla="*/ 0 w 261"/>
                  <a:gd name="T75" fmla="*/ 0 h 159"/>
                  <a:gd name="T76" fmla="*/ 0 w 261"/>
                  <a:gd name="T77" fmla="*/ 0 h 159"/>
                  <a:gd name="T78" fmla="*/ 0 w 261"/>
                  <a:gd name="T79" fmla="*/ 0 h 159"/>
                  <a:gd name="T80" fmla="*/ 0 w 261"/>
                  <a:gd name="T81" fmla="*/ 0 h 159"/>
                  <a:gd name="T82" fmla="*/ 0 w 261"/>
                  <a:gd name="T83" fmla="*/ 0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1"/>
                  <a:gd name="T127" fmla="*/ 0 h 159"/>
                  <a:gd name="T128" fmla="*/ 261 w 261"/>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1" h="159">
                    <a:moveTo>
                      <a:pt x="0" y="0"/>
                    </a:moveTo>
                    <a:lnTo>
                      <a:pt x="9" y="17"/>
                    </a:lnTo>
                    <a:lnTo>
                      <a:pt x="22" y="30"/>
                    </a:lnTo>
                    <a:lnTo>
                      <a:pt x="34" y="43"/>
                    </a:lnTo>
                    <a:lnTo>
                      <a:pt x="48" y="54"/>
                    </a:lnTo>
                    <a:lnTo>
                      <a:pt x="62" y="64"/>
                    </a:lnTo>
                    <a:lnTo>
                      <a:pt x="78" y="73"/>
                    </a:lnTo>
                    <a:lnTo>
                      <a:pt x="92" y="81"/>
                    </a:lnTo>
                    <a:lnTo>
                      <a:pt x="108" y="91"/>
                    </a:lnTo>
                    <a:lnTo>
                      <a:pt x="124" y="101"/>
                    </a:lnTo>
                    <a:lnTo>
                      <a:pt x="142" y="111"/>
                    </a:lnTo>
                    <a:lnTo>
                      <a:pt x="159" y="121"/>
                    </a:lnTo>
                    <a:lnTo>
                      <a:pt x="179" y="130"/>
                    </a:lnTo>
                    <a:lnTo>
                      <a:pt x="197" y="140"/>
                    </a:lnTo>
                    <a:lnTo>
                      <a:pt x="216" y="148"/>
                    </a:lnTo>
                    <a:lnTo>
                      <a:pt x="236" y="154"/>
                    </a:lnTo>
                    <a:lnTo>
                      <a:pt x="255" y="159"/>
                    </a:lnTo>
                    <a:lnTo>
                      <a:pt x="258" y="159"/>
                    </a:lnTo>
                    <a:lnTo>
                      <a:pt x="260" y="158"/>
                    </a:lnTo>
                    <a:lnTo>
                      <a:pt x="261" y="156"/>
                    </a:lnTo>
                    <a:lnTo>
                      <a:pt x="260" y="155"/>
                    </a:lnTo>
                    <a:lnTo>
                      <a:pt x="242" y="149"/>
                    </a:lnTo>
                    <a:lnTo>
                      <a:pt x="225" y="141"/>
                    </a:lnTo>
                    <a:lnTo>
                      <a:pt x="208" y="133"/>
                    </a:lnTo>
                    <a:lnTo>
                      <a:pt x="191" y="124"/>
                    </a:lnTo>
                    <a:lnTo>
                      <a:pt x="174" y="116"/>
                    </a:lnTo>
                    <a:lnTo>
                      <a:pt x="157" y="107"/>
                    </a:lnTo>
                    <a:lnTo>
                      <a:pt x="140" y="99"/>
                    </a:lnTo>
                    <a:lnTo>
                      <a:pt x="123" y="91"/>
                    </a:lnTo>
                    <a:lnTo>
                      <a:pt x="106" y="82"/>
                    </a:lnTo>
                    <a:lnTo>
                      <a:pt x="89" y="72"/>
                    </a:lnTo>
                    <a:lnTo>
                      <a:pt x="71" y="62"/>
                    </a:lnTo>
                    <a:lnTo>
                      <a:pt x="54" y="52"/>
                    </a:lnTo>
                    <a:lnTo>
                      <a:pt x="39" y="39"/>
                    </a:lnTo>
                    <a:lnTo>
                      <a:pt x="24" y="27"/>
                    </a:lnTo>
                    <a:lnTo>
                      <a:pt x="11" y="14"/>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6748" name="Freeform 130"/>
              <p:cNvSpPr>
                <a:spLocks/>
              </p:cNvSpPr>
              <p:nvPr/>
            </p:nvSpPr>
            <p:spPr bwMode="auto">
              <a:xfrm>
                <a:off x="8468" y="6460"/>
                <a:ext cx="235" cy="217"/>
              </a:xfrm>
              <a:custGeom>
                <a:avLst/>
                <a:gdLst>
                  <a:gd name="T0" fmla="*/ 0 w 235"/>
                  <a:gd name="T1" fmla="*/ 0 h 217"/>
                  <a:gd name="T2" fmla="*/ 5 w 235"/>
                  <a:gd name="T3" fmla="*/ 22 h 217"/>
                  <a:gd name="T4" fmla="*/ 11 w 235"/>
                  <a:gd name="T5" fmla="*/ 43 h 217"/>
                  <a:gd name="T6" fmla="*/ 19 w 235"/>
                  <a:gd name="T7" fmla="*/ 64 h 217"/>
                  <a:gd name="T8" fmla="*/ 27 w 235"/>
                  <a:gd name="T9" fmla="*/ 84 h 217"/>
                  <a:gd name="T10" fmla="*/ 36 w 235"/>
                  <a:gd name="T11" fmla="*/ 105 h 217"/>
                  <a:gd name="T12" fmla="*/ 47 w 235"/>
                  <a:gd name="T13" fmla="*/ 124 h 217"/>
                  <a:gd name="T14" fmla="*/ 59 w 235"/>
                  <a:gd name="T15" fmla="*/ 144 h 217"/>
                  <a:gd name="T16" fmla="*/ 74 w 235"/>
                  <a:gd name="T17" fmla="*/ 162 h 217"/>
                  <a:gd name="T18" fmla="*/ 87 w 235"/>
                  <a:gd name="T19" fmla="*/ 177 h 217"/>
                  <a:gd name="T20" fmla="*/ 104 w 235"/>
                  <a:gd name="T21" fmla="*/ 188 h 217"/>
                  <a:gd name="T22" fmla="*/ 121 w 235"/>
                  <a:gd name="T23" fmla="*/ 197 h 217"/>
                  <a:gd name="T24" fmla="*/ 140 w 235"/>
                  <a:gd name="T25" fmla="*/ 204 h 217"/>
                  <a:gd name="T26" fmla="*/ 160 w 235"/>
                  <a:gd name="T27" fmla="*/ 210 h 217"/>
                  <a:gd name="T28" fmla="*/ 181 w 235"/>
                  <a:gd name="T29" fmla="*/ 215 h 217"/>
                  <a:gd name="T30" fmla="*/ 203 w 235"/>
                  <a:gd name="T31" fmla="*/ 217 h 217"/>
                  <a:gd name="T32" fmla="*/ 223 w 235"/>
                  <a:gd name="T33" fmla="*/ 217 h 217"/>
                  <a:gd name="T34" fmla="*/ 228 w 235"/>
                  <a:gd name="T35" fmla="*/ 216 h 217"/>
                  <a:gd name="T36" fmla="*/ 234 w 235"/>
                  <a:gd name="T37" fmla="*/ 212 h 217"/>
                  <a:gd name="T38" fmla="*/ 235 w 235"/>
                  <a:gd name="T39" fmla="*/ 207 h 217"/>
                  <a:gd name="T40" fmla="*/ 233 w 235"/>
                  <a:gd name="T41" fmla="*/ 204 h 217"/>
                  <a:gd name="T42" fmla="*/ 215 w 235"/>
                  <a:gd name="T43" fmla="*/ 198 h 217"/>
                  <a:gd name="T44" fmla="*/ 195 w 235"/>
                  <a:gd name="T45" fmla="*/ 193 h 217"/>
                  <a:gd name="T46" fmla="*/ 177 w 235"/>
                  <a:gd name="T47" fmla="*/ 187 h 217"/>
                  <a:gd name="T48" fmla="*/ 159 w 235"/>
                  <a:gd name="T49" fmla="*/ 181 h 217"/>
                  <a:gd name="T50" fmla="*/ 142 w 235"/>
                  <a:gd name="T51" fmla="*/ 175 h 217"/>
                  <a:gd name="T52" fmla="*/ 125 w 235"/>
                  <a:gd name="T53" fmla="*/ 166 h 217"/>
                  <a:gd name="T54" fmla="*/ 108 w 235"/>
                  <a:gd name="T55" fmla="*/ 157 h 217"/>
                  <a:gd name="T56" fmla="*/ 93 w 235"/>
                  <a:gd name="T57" fmla="*/ 146 h 217"/>
                  <a:gd name="T58" fmla="*/ 77 w 235"/>
                  <a:gd name="T59" fmla="*/ 131 h 217"/>
                  <a:gd name="T60" fmla="*/ 61 w 235"/>
                  <a:gd name="T61" fmla="*/ 114 h 217"/>
                  <a:gd name="T62" fmla="*/ 48 w 235"/>
                  <a:gd name="T63" fmla="*/ 97 h 217"/>
                  <a:gd name="T64" fmla="*/ 36 w 235"/>
                  <a:gd name="T65" fmla="*/ 78 h 217"/>
                  <a:gd name="T66" fmla="*/ 25 w 235"/>
                  <a:gd name="T67" fmla="*/ 59 h 217"/>
                  <a:gd name="T68" fmla="*/ 15 w 235"/>
                  <a:gd name="T69" fmla="*/ 39 h 217"/>
                  <a:gd name="T70" fmla="*/ 7 w 235"/>
                  <a:gd name="T71" fmla="*/ 20 h 217"/>
                  <a:gd name="T72" fmla="*/ 0 w 235"/>
                  <a:gd name="T73" fmla="*/ 0 h 217"/>
                  <a:gd name="T74" fmla="*/ 0 w 235"/>
                  <a:gd name="T75" fmla="*/ 0 h 217"/>
                  <a:gd name="T76" fmla="*/ 0 w 235"/>
                  <a:gd name="T77" fmla="*/ 0 h 217"/>
                  <a:gd name="T78" fmla="*/ 0 w 235"/>
                  <a:gd name="T79" fmla="*/ 0 h 217"/>
                  <a:gd name="T80" fmla="*/ 0 w 235"/>
                  <a:gd name="T81" fmla="*/ 0 h 217"/>
                  <a:gd name="T82" fmla="*/ 0 w 235"/>
                  <a:gd name="T83" fmla="*/ 0 h 2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5"/>
                  <a:gd name="T127" fmla="*/ 0 h 217"/>
                  <a:gd name="T128" fmla="*/ 235 w 235"/>
                  <a:gd name="T129" fmla="*/ 217 h 2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5" h="217">
                    <a:moveTo>
                      <a:pt x="0" y="0"/>
                    </a:moveTo>
                    <a:lnTo>
                      <a:pt x="5" y="22"/>
                    </a:lnTo>
                    <a:lnTo>
                      <a:pt x="11" y="43"/>
                    </a:lnTo>
                    <a:lnTo>
                      <a:pt x="19" y="64"/>
                    </a:lnTo>
                    <a:lnTo>
                      <a:pt x="27" y="84"/>
                    </a:lnTo>
                    <a:lnTo>
                      <a:pt x="36" y="105"/>
                    </a:lnTo>
                    <a:lnTo>
                      <a:pt x="47" y="124"/>
                    </a:lnTo>
                    <a:lnTo>
                      <a:pt x="59" y="144"/>
                    </a:lnTo>
                    <a:lnTo>
                      <a:pt x="74" y="162"/>
                    </a:lnTo>
                    <a:lnTo>
                      <a:pt x="87" y="177"/>
                    </a:lnTo>
                    <a:lnTo>
                      <a:pt x="104" y="188"/>
                    </a:lnTo>
                    <a:lnTo>
                      <a:pt x="121" y="197"/>
                    </a:lnTo>
                    <a:lnTo>
                      <a:pt x="140" y="204"/>
                    </a:lnTo>
                    <a:lnTo>
                      <a:pt x="160" y="210"/>
                    </a:lnTo>
                    <a:lnTo>
                      <a:pt x="181" y="215"/>
                    </a:lnTo>
                    <a:lnTo>
                      <a:pt x="203" y="217"/>
                    </a:lnTo>
                    <a:lnTo>
                      <a:pt x="223" y="217"/>
                    </a:lnTo>
                    <a:lnTo>
                      <a:pt x="228" y="216"/>
                    </a:lnTo>
                    <a:lnTo>
                      <a:pt x="234" y="212"/>
                    </a:lnTo>
                    <a:lnTo>
                      <a:pt x="235" y="207"/>
                    </a:lnTo>
                    <a:lnTo>
                      <a:pt x="233" y="204"/>
                    </a:lnTo>
                    <a:lnTo>
                      <a:pt x="215" y="198"/>
                    </a:lnTo>
                    <a:lnTo>
                      <a:pt x="195" y="193"/>
                    </a:lnTo>
                    <a:lnTo>
                      <a:pt x="177" y="187"/>
                    </a:lnTo>
                    <a:lnTo>
                      <a:pt x="159" y="181"/>
                    </a:lnTo>
                    <a:lnTo>
                      <a:pt x="142" y="175"/>
                    </a:lnTo>
                    <a:lnTo>
                      <a:pt x="125" y="166"/>
                    </a:lnTo>
                    <a:lnTo>
                      <a:pt x="108" y="157"/>
                    </a:lnTo>
                    <a:lnTo>
                      <a:pt x="93" y="146"/>
                    </a:lnTo>
                    <a:lnTo>
                      <a:pt x="77" y="131"/>
                    </a:lnTo>
                    <a:lnTo>
                      <a:pt x="61" y="114"/>
                    </a:lnTo>
                    <a:lnTo>
                      <a:pt x="48" y="97"/>
                    </a:lnTo>
                    <a:lnTo>
                      <a:pt x="36" y="78"/>
                    </a:lnTo>
                    <a:lnTo>
                      <a:pt x="25" y="59"/>
                    </a:lnTo>
                    <a:lnTo>
                      <a:pt x="15" y="39"/>
                    </a:lnTo>
                    <a:lnTo>
                      <a:pt x="7" y="20"/>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6749" name="Freeform 131"/>
              <p:cNvSpPr>
                <a:spLocks/>
              </p:cNvSpPr>
              <p:nvPr/>
            </p:nvSpPr>
            <p:spPr bwMode="auto">
              <a:xfrm>
                <a:off x="9322" y="7000"/>
                <a:ext cx="1100" cy="457"/>
              </a:xfrm>
              <a:custGeom>
                <a:avLst/>
                <a:gdLst>
                  <a:gd name="T0" fmla="*/ 35 w 1100"/>
                  <a:gd name="T1" fmla="*/ 96 h 457"/>
                  <a:gd name="T2" fmla="*/ 89 w 1100"/>
                  <a:gd name="T3" fmla="*/ 117 h 457"/>
                  <a:gd name="T4" fmla="*/ 150 w 1100"/>
                  <a:gd name="T5" fmla="*/ 131 h 457"/>
                  <a:gd name="T6" fmla="*/ 212 w 1100"/>
                  <a:gd name="T7" fmla="*/ 135 h 457"/>
                  <a:gd name="T8" fmla="*/ 275 w 1100"/>
                  <a:gd name="T9" fmla="*/ 132 h 457"/>
                  <a:gd name="T10" fmla="*/ 338 w 1100"/>
                  <a:gd name="T11" fmla="*/ 123 h 457"/>
                  <a:gd name="T12" fmla="*/ 399 w 1100"/>
                  <a:gd name="T13" fmla="*/ 108 h 457"/>
                  <a:gd name="T14" fmla="*/ 458 w 1100"/>
                  <a:gd name="T15" fmla="*/ 85 h 457"/>
                  <a:gd name="T16" fmla="*/ 519 w 1100"/>
                  <a:gd name="T17" fmla="*/ 56 h 457"/>
                  <a:gd name="T18" fmla="*/ 587 w 1100"/>
                  <a:gd name="T19" fmla="*/ 28 h 457"/>
                  <a:gd name="T20" fmla="*/ 656 w 1100"/>
                  <a:gd name="T21" fmla="*/ 10 h 457"/>
                  <a:gd name="T22" fmla="*/ 727 w 1100"/>
                  <a:gd name="T23" fmla="*/ 11 h 457"/>
                  <a:gd name="T24" fmla="*/ 794 w 1100"/>
                  <a:gd name="T25" fmla="*/ 32 h 457"/>
                  <a:gd name="T26" fmla="*/ 844 w 1100"/>
                  <a:gd name="T27" fmla="*/ 56 h 457"/>
                  <a:gd name="T28" fmla="*/ 869 w 1100"/>
                  <a:gd name="T29" fmla="*/ 69 h 457"/>
                  <a:gd name="T30" fmla="*/ 895 w 1100"/>
                  <a:gd name="T31" fmla="*/ 84 h 457"/>
                  <a:gd name="T32" fmla="*/ 921 w 1100"/>
                  <a:gd name="T33" fmla="*/ 102 h 457"/>
                  <a:gd name="T34" fmla="*/ 945 w 1100"/>
                  <a:gd name="T35" fmla="*/ 125 h 457"/>
                  <a:gd name="T36" fmla="*/ 968 w 1100"/>
                  <a:gd name="T37" fmla="*/ 149 h 457"/>
                  <a:gd name="T38" fmla="*/ 1006 w 1100"/>
                  <a:gd name="T39" fmla="*/ 194 h 457"/>
                  <a:gd name="T40" fmla="*/ 1040 w 1100"/>
                  <a:gd name="T41" fmla="*/ 242 h 457"/>
                  <a:gd name="T42" fmla="*/ 1074 w 1100"/>
                  <a:gd name="T43" fmla="*/ 318 h 457"/>
                  <a:gd name="T44" fmla="*/ 1053 w 1100"/>
                  <a:gd name="T45" fmla="*/ 451 h 457"/>
                  <a:gd name="T46" fmla="*/ 1062 w 1100"/>
                  <a:gd name="T47" fmla="*/ 455 h 457"/>
                  <a:gd name="T48" fmla="*/ 1082 w 1100"/>
                  <a:gd name="T49" fmla="*/ 416 h 457"/>
                  <a:gd name="T50" fmla="*/ 1098 w 1100"/>
                  <a:gd name="T51" fmla="*/ 361 h 457"/>
                  <a:gd name="T52" fmla="*/ 1097 w 1100"/>
                  <a:gd name="T53" fmla="*/ 305 h 457"/>
                  <a:gd name="T54" fmla="*/ 1076 w 1100"/>
                  <a:gd name="T55" fmla="*/ 252 h 457"/>
                  <a:gd name="T56" fmla="*/ 1040 w 1100"/>
                  <a:gd name="T57" fmla="*/ 202 h 457"/>
                  <a:gd name="T58" fmla="*/ 1001 w 1100"/>
                  <a:gd name="T59" fmla="*/ 158 h 457"/>
                  <a:gd name="T60" fmla="*/ 961 w 1100"/>
                  <a:gd name="T61" fmla="*/ 116 h 457"/>
                  <a:gd name="T62" fmla="*/ 913 w 1100"/>
                  <a:gd name="T63" fmla="*/ 79 h 457"/>
                  <a:gd name="T64" fmla="*/ 855 w 1100"/>
                  <a:gd name="T65" fmla="*/ 49 h 457"/>
                  <a:gd name="T66" fmla="*/ 791 w 1100"/>
                  <a:gd name="T67" fmla="*/ 21 h 457"/>
                  <a:gd name="T68" fmla="*/ 724 w 1100"/>
                  <a:gd name="T69" fmla="*/ 4 h 457"/>
                  <a:gd name="T70" fmla="*/ 665 w 1100"/>
                  <a:gd name="T71" fmla="*/ 3 h 457"/>
                  <a:gd name="T72" fmla="*/ 609 w 1100"/>
                  <a:gd name="T73" fmla="*/ 15 h 457"/>
                  <a:gd name="T74" fmla="*/ 550 w 1100"/>
                  <a:gd name="T75" fmla="*/ 36 h 457"/>
                  <a:gd name="T76" fmla="*/ 487 w 1100"/>
                  <a:gd name="T77" fmla="*/ 62 h 457"/>
                  <a:gd name="T78" fmla="*/ 421 w 1100"/>
                  <a:gd name="T79" fmla="*/ 86 h 457"/>
                  <a:gd name="T80" fmla="*/ 353 w 1100"/>
                  <a:gd name="T81" fmla="*/ 102 h 457"/>
                  <a:gd name="T82" fmla="*/ 280 w 1100"/>
                  <a:gd name="T83" fmla="*/ 106 h 457"/>
                  <a:gd name="T84" fmla="*/ 207 w 1100"/>
                  <a:gd name="T85" fmla="*/ 105 h 457"/>
                  <a:gd name="T86" fmla="*/ 168 w 1100"/>
                  <a:gd name="T87" fmla="*/ 103 h 457"/>
                  <a:gd name="T88" fmla="*/ 129 w 1100"/>
                  <a:gd name="T89" fmla="*/ 100 h 457"/>
                  <a:gd name="T90" fmla="*/ 89 w 1100"/>
                  <a:gd name="T91" fmla="*/ 95 h 457"/>
                  <a:gd name="T92" fmla="*/ 50 w 1100"/>
                  <a:gd name="T93" fmla="*/ 89 h 457"/>
                  <a:gd name="T94" fmla="*/ 12 w 1100"/>
                  <a:gd name="T95" fmla="*/ 80 h 457"/>
                  <a:gd name="T96" fmla="*/ 0 w 1100"/>
                  <a:gd name="T97" fmla="*/ 77 h 457"/>
                  <a:gd name="T98" fmla="*/ 0 w 1100"/>
                  <a:gd name="T99" fmla="*/ 77 h 4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00"/>
                  <a:gd name="T151" fmla="*/ 0 h 457"/>
                  <a:gd name="T152" fmla="*/ 1100 w 1100"/>
                  <a:gd name="T153" fmla="*/ 457 h 4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00" h="457">
                    <a:moveTo>
                      <a:pt x="0" y="77"/>
                    </a:moveTo>
                    <a:lnTo>
                      <a:pt x="17" y="88"/>
                    </a:lnTo>
                    <a:lnTo>
                      <a:pt x="35" y="96"/>
                    </a:lnTo>
                    <a:lnTo>
                      <a:pt x="52" y="104"/>
                    </a:lnTo>
                    <a:lnTo>
                      <a:pt x="71" y="111"/>
                    </a:lnTo>
                    <a:lnTo>
                      <a:pt x="89" y="117"/>
                    </a:lnTo>
                    <a:lnTo>
                      <a:pt x="108" y="122"/>
                    </a:lnTo>
                    <a:lnTo>
                      <a:pt x="129" y="128"/>
                    </a:lnTo>
                    <a:lnTo>
                      <a:pt x="150" y="131"/>
                    </a:lnTo>
                    <a:lnTo>
                      <a:pt x="170" y="133"/>
                    </a:lnTo>
                    <a:lnTo>
                      <a:pt x="191" y="134"/>
                    </a:lnTo>
                    <a:lnTo>
                      <a:pt x="212" y="135"/>
                    </a:lnTo>
                    <a:lnTo>
                      <a:pt x="234" y="134"/>
                    </a:lnTo>
                    <a:lnTo>
                      <a:pt x="254" y="133"/>
                    </a:lnTo>
                    <a:lnTo>
                      <a:pt x="275" y="132"/>
                    </a:lnTo>
                    <a:lnTo>
                      <a:pt x="296" y="129"/>
                    </a:lnTo>
                    <a:lnTo>
                      <a:pt x="317" y="127"/>
                    </a:lnTo>
                    <a:lnTo>
                      <a:pt x="338" y="123"/>
                    </a:lnTo>
                    <a:lnTo>
                      <a:pt x="359" y="119"/>
                    </a:lnTo>
                    <a:lnTo>
                      <a:pt x="380" y="114"/>
                    </a:lnTo>
                    <a:lnTo>
                      <a:pt x="399" y="108"/>
                    </a:lnTo>
                    <a:lnTo>
                      <a:pt x="419" y="101"/>
                    </a:lnTo>
                    <a:lnTo>
                      <a:pt x="438" y="93"/>
                    </a:lnTo>
                    <a:lnTo>
                      <a:pt x="458" y="85"/>
                    </a:lnTo>
                    <a:lnTo>
                      <a:pt x="477" y="75"/>
                    </a:lnTo>
                    <a:lnTo>
                      <a:pt x="498" y="65"/>
                    </a:lnTo>
                    <a:lnTo>
                      <a:pt x="519" y="56"/>
                    </a:lnTo>
                    <a:lnTo>
                      <a:pt x="541" y="46"/>
                    </a:lnTo>
                    <a:lnTo>
                      <a:pt x="564" y="36"/>
                    </a:lnTo>
                    <a:lnTo>
                      <a:pt x="587" y="28"/>
                    </a:lnTo>
                    <a:lnTo>
                      <a:pt x="610" y="21"/>
                    </a:lnTo>
                    <a:lnTo>
                      <a:pt x="633" y="15"/>
                    </a:lnTo>
                    <a:lnTo>
                      <a:pt x="656" y="10"/>
                    </a:lnTo>
                    <a:lnTo>
                      <a:pt x="681" y="8"/>
                    </a:lnTo>
                    <a:lnTo>
                      <a:pt x="704" y="8"/>
                    </a:lnTo>
                    <a:lnTo>
                      <a:pt x="727" y="11"/>
                    </a:lnTo>
                    <a:lnTo>
                      <a:pt x="750" y="17"/>
                    </a:lnTo>
                    <a:lnTo>
                      <a:pt x="772" y="24"/>
                    </a:lnTo>
                    <a:lnTo>
                      <a:pt x="794" y="32"/>
                    </a:lnTo>
                    <a:lnTo>
                      <a:pt x="815" y="41"/>
                    </a:lnTo>
                    <a:lnTo>
                      <a:pt x="835" y="52"/>
                    </a:lnTo>
                    <a:lnTo>
                      <a:pt x="844" y="56"/>
                    </a:lnTo>
                    <a:lnTo>
                      <a:pt x="852" y="60"/>
                    </a:lnTo>
                    <a:lnTo>
                      <a:pt x="861" y="65"/>
                    </a:lnTo>
                    <a:lnTo>
                      <a:pt x="869" y="69"/>
                    </a:lnTo>
                    <a:lnTo>
                      <a:pt x="878" y="73"/>
                    </a:lnTo>
                    <a:lnTo>
                      <a:pt x="886" y="78"/>
                    </a:lnTo>
                    <a:lnTo>
                      <a:pt x="895" y="84"/>
                    </a:lnTo>
                    <a:lnTo>
                      <a:pt x="902" y="89"/>
                    </a:lnTo>
                    <a:lnTo>
                      <a:pt x="912" y="95"/>
                    </a:lnTo>
                    <a:lnTo>
                      <a:pt x="921" y="102"/>
                    </a:lnTo>
                    <a:lnTo>
                      <a:pt x="929" y="109"/>
                    </a:lnTo>
                    <a:lnTo>
                      <a:pt x="938" y="117"/>
                    </a:lnTo>
                    <a:lnTo>
                      <a:pt x="945" y="125"/>
                    </a:lnTo>
                    <a:lnTo>
                      <a:pt x="953" y="133"/>
                    </a:lnTo>
                    <a:lnTo>
                      <a:pt x="961" y="141"/>
                    </a:lnTo>
                    <a:lnTo>
                      <a:pt x="968" y="149"/>
                    </a:lnTo>
                    <a:lnTo>
                      <a:pt x="980" y="163"/>
                    </a:lnTo>
                    <a:lnTo>
                      <a:pt x="994" y="179"/>
                    </a:lnTo>
                    <a:lnTo>
                      <a:pt x="1006" y="194"/>
                    </a:lnTo>
                    <a:lnTo>
                      <a:pt x="1018" y="210"/>
                    </a:lnTo>
                    <a:lnTo>
                      <a:pt x="1029" y="226"/>
                    </a:lnTo>
                    <a:lnTo>
                      <a:pt x="1040" y="242"/>
                    </a:lnTo>
                    <a:lnTo>
                      <a:pt x="1050" y="259"/>
                    </a:lnTo>
                    <a:lnTo>
                      <a:pt x="1059" y="275"/>
                    </a:lnTo>
                    <a:lnTo>
                      <a:pt x="1074" y="318"/>
                    </a:lnTo>
                    <a:lnTo>
                      <a:pt x="1075" y="363"/>
                    </a:lnTo>
                    <a:lnTo>
                      <a:pt x="1067" y="408"/>
                    </a:lnTo>
                    <a:lnTo>
                      <a:pt x="1053" y="451"/>
                    </a:lnTo>
                    <a:lnTo>
                      <a:pt x="1053" y="456"/>
                    </a:lnTo>
                    <a:lnTo>
                      <a:pt x="1058" y="457"/>
                    </a:lnTo>
                    <a:lnTo>
                      <a:pt x="1062" y="455"/>
                    </a:lnTo>
                    <a:lnTo>
                      <a:pt x="1065" y="450"/>
                    </a:lnTo>
                    <a:lnTo>
                      <a:pt x="1074" y="433"/>
                    </a:lnTo>
                    <a:lnTo>
                      <a:pt x="1082" y="416"/>
                    </a:lnTo>
                    <a:lnTo>
                      <a:pt x="1090" y="397"/>
                    </a:lnTo>
                    <a:lnTo>
                      <a:pt x="1095" y="380"/>
                    </a:lnTo>
                    <a:lnTo>
                      <a:pt x="1098" y="361"/>
                    </a:lnTo>
                    <a:lnTo>
                      <a:pt x="1100" y="343"/>
                    </a:lnTo>
                    <a:lnTo>
                      <a:pt x="1100" y="324"/>
                    </a:lnTo>
                    <a:lnTo>
                      <a:pt x="1097" y="305"/>
                    </a:lnTo>
                    <a:lnTo>
                      <a:pt x="1092" y="286"/>
                    </a:lnTo>
                    <a:lnTo>
                      <a:pt x="1085" y="269"/>
                    </a:lnTo>
                    <a:lnTo>
                      <a:pt x="1076" y="252"/>
                    </a:lnTo>
                    <a:lnTo>
                      <a:pt x="1065" y="234"/>
                    </a:lnTo>
                    <a:lnTo>
                      <a:pt x="1053" y="219"/>
                    </a:lnTo>
                    <a:lnTo>
                      <a:pt x="1040" y="202"/>
                    </a:lnTo>
                    <a:lnTo>
                      <a:pt x="1028" y="187"/>
                    </a:lnTo>
                    <a:lnTo>
                      <a:pt x="1014" y="173"/>
                    </a:lnTo>
                    <a:lnTo>
                      <a:pt x="1001" y="158"/>
                    </a:lnTo>
                    <a:lnTo>
                      <a:pt x="989" y="144"/>
                    </a:lnTo>
                    <a:lnTo>
                      <a:pt x="974" y="130"/>
                    </a:lnTo>
                    <a:lnTo>
                      <a:pt x="961" y="116"/>
                    </a:lnTo>
                    <a:lnTo>
                      <a:pt x="945" y="103"/>
                    </a:lnTo>
                    <a:lnTo>
                      <a:pt x="930" y="91"/>
                    </a:lnTo>
                    <a:lnTo>
                      <a:pt x="913" y="79"/>
                    </a:lnTo>
                    <a:lnTo>
                      <a:pt x="896" y="69"/>
                    </a:lnTo>
                    <a:lnTo>
                      <a:pt x="875" y="59"/>
                    </a:lnTo>
                    <a:lnTo>
                      <a:pt x="855" y="49"/>
                    </a:lnTo>
                    <a:lnTo>
                      <a:pt x="834" y="39"/>
                    </a:lnTo>
                    <a:lnTo>
                      <a:pt x="813" y="30"/>
                    </a:lnTo>
                    <a:lnTo>
                      <a:pt x="791" y="21"/>
                    </a:lnTo>
                    <a:lnTo>
                      <a:pt x="770" y="14"/>
                    </a:lnTo>
                    <a:lnTo>
                      <a:pt x="748" y="8"/>
                    </a:lnTo>
                    <a:lnTo>
                      <a:pt x="724" y="4"/>
                    </a:lnTo>
                    <a:lnTo>
                      <a:pt x="704" y="2"/>
                    </a:lnTo>
                    <a:lnTo>
                      <a:pt x="684" y="0"/>
                    </a:lnTo>
                    <a:lnTo>
                      <a:pt x="665" y="3"/>
                    </a:lnTo>
                    <a:lnTo>
                      <a:pt x="645" y="5"/>
                    </a:lnTo>
                    <a:lnTo>
                      <a:pt x="627" y="10"/>
                    </a:lnTo>
                    <a:lnTo>
                      <a:pt x="609" y="15"/>
                    </a:lnTo>
                    <a:lnTo>
                      <a:pt x="591" y="21"/>
                    </a:lnTo>
                    <a:lnTo>
                      <a:pt x="572" y="28"/>
                    </a:lnTo>
                    <a:lnTo>
                      <a:pt x="550" y="36"/>
                    </a:lnTo>
                    <a:lnTo>
                      <a:pt x="530" y="45"/>
                    </a:lnTo>
                    <a:lnTo>
                      <a:pt x="508" y="54"/>
                    </a:lnTo>
                    <a:lnTo>
                      <a:pt x="487" y="62"/>
                    </a:lnTo>
                    <a:lnTo>
                      <a:pt x="465" y="70"/>
                    </a:lnTo>
                    <a:lnTo>
                      <a:pt x="443" y="78"/>
                    </a:lnTo>
                    <a:lnTo>
                      <a:pt x="421" y="86"/>
                    </a:lnTo>
                    <a:lnTo>
                      <a:pt x="399" y="93"/>
                    </a:lnTo>
                    <a:lnTo>
                      <a:pt x="376" y="98"/>
                    </a:lnTo>
                    <a:lnTo>
                      <a:pt x="353" y="102"/>
                    </a:lnTo>
                    <a:lnTo>
                      <a:pt x="329" y="104"/>
                    </a:lnTo>
                    <a:lnTo>
                      <a:pt x="304" y="106"/>
                    </a:lnTo>
                    <a:lnTo>
                      <a:pt x="280" y="106"/>
                    </a:lnTo>
                    <a:lnTo>
                      <a:pt x="256" y="106"/>
                    </a:lnTo>
                    <a:lnTo>
                      <a:pt x="231" y="106"/>
                    </a:lnTo>
                    <a:lnTo>
                      <a:pt x="207" y="105"/>
                    </a:lnTo>
                    <a:lnTo>
                      <a:pt x="194" y="105"/>
                    </a:lnTo>
                    <a:lnTo>
                      <a:pt x="181" y="104"/>
                    </a:lnTo>
                    <a:lnTo>
                      <a:pt x="168" y="103"/>
                    </a:lnTo>
                    <a:lnTo>
                      <a:pt x="155" y="102"/>
                    </a:lnTo>
                    <a:lnTo>
                      <a:pt x="141" y="101"/>
                    </a:lnTo>
                    <a:lnTo>
                      <a:pt x="129" y="100"/>
                    </a:lnTo>
                    <a:lnTo>
                      <a:pt x="116" y="99"/>
                    </a:lnTo>
                    <a:lnTo>
                      <a:pt x="102" y="97"/>
                    </a:lnTo>
                    <a:lnTo>
                      <a:pt x="89" y="95"/>
                    </a:lnTo>
                    <a:lnTo>
                      <a:pt x="75" y="93"/>
                    </a:lnTo>
                    <a:lnTo>
                      <a:pt x="63" y="91"/>
                    </a:lnTo>
                    <a:lnTo>
                      <a:pt x="50" y="89"/>
                    </a:lnTo>
                    <a:lnTo>
                      <a:pt x="38" y="87"/>
                    </a:lnTo>
                    <a:lnTo>
                      <a:pt x="24" y="84"/>
                    </a:lnTo>
                    <a:lnTo>
                      <a:pt x="12" y="80"/>
                    </a:lnTo>
                    <a:lnTo>
                      <a:pt x="0" y="77"/>
                    </a:lnTo>
                    <a:close/>
                  </a:path>
                </a:pathLst>
              </a:custGeom>
              <a:solidFill>
                <a:srgbClr val="000000"/>
              </a:solidFill>
              <a:ln w="9525">
                <a:noFill/>
                <a:round/>
                <a:headEnd/>
                <a:tailEnd/>
              </a:ln>
            </p:spPr>
            <p:txBody>
              <a:bodyPr/>
              <a:lstStyle/>
              <a:p>
                <a:endParaRPr lang="en-US">
                  <a:solidFill>
                    <a:srgbClr val="000000"/>
                  </a:solidFill>
                </a:endParaRPr>
              </a:p>
            </p:txBody>
          </p:sp>
          <p:sp>
            <p:nvSpPr>
              <p:cNvPr id="26750" name="Freeform 132"/>
              <p:cNvSpPr>
                <a:spLocks/>
              </p:cNvSpPr>
              <p:nvPr/>
            </p:nvSpPr>
            <p:spPr bwMode="auto">
              <a:xfrm>
                <a:off x="8840" y="6812"/>
                <a:ext cx="58" cy="231"/>
              </a:xfrm>
              <a:custGeom>
                <a:avLst/>
                <a:gdLst>
                  <a:gd name="T0" fmla="*/ 0 w 58"/>
                  <a:gd name="T1" fmla="*/ 1 h 231"/>
                  <a:gd name="T2" fmla="*/ 10 w 58"/>
                  <a:gd name="T3" fmla="*/ 13 h 231"/>
                  <a:gd name="T4" fmla="*/ 18 w 58"/>
                  <a:gd name="T5" fmla="*/ 27 h 231"/>
                  <a:gd name="T6" fmla="*/ 27 w 58"/>
                  <a:gd name="T7" fmla="*/ 40 h 231"/>
                  <a:gd name="T8" fmla="*/ 33 w 58"/>
                  <a:gd name="T9" fmla="*/ 53 h 231"/>
                  <a:gd name="T10" fmla="*/ 38 w 58"/>
                  <a:gd name="T11" fmla="*/ 68 h 231"/>
                  <a:gd name="T12" fmla="*/ 41 w 58"/>
                  <a:gd name="T13" fmla="*/ 81 h 231"/>
                  <a:gd name="T14" fmla="*/ 44 w 58"/>
                  <a:gd name="T15" fmla="*/ 96 h 231"/>
                  <a:gd name="T16" fmla="*/ 45 w 58"/>
                  <a:gd name="T17" fmla="*/ 112 h 231"/>
                  <a:gd name="T18" fmla="*/ 45 w 58"/>
                  <a:gd name="T19" fmla="*/ 126 h 231"/>
                  <a:gd name="T20" fmla="*/ 44 w 58"/>
                  <a:gd name="T21" fmla="*/ 140 h 231"/>
                  <a:gd name="T22" fmla="*/ 41 w 58"/>
                  <a:gd name="T23" fmla="*/ 155 h 231"/>
                  <a:gd name="T24" fmla="*/ 39 w 58"/>
                  <a:gd name="T25" fmla="*/ 169 h 231"/>
                  <a:gd name="T26" fmla="*/ 35 w 58"/>
                  <a:gd name="T27" fmla="*/ 184 h 231"/>
                  <a:gd name="T28" fmla="*/ 29 w 58"/>
                  <a:gd name="T29" fmla="*/ 198 h 231"/>
                  <a:gd name="T30" fmla="*/ 19 w 58"/>
                  <a:gd name="T31" fmla="*/ 210 h 231"/>
                  <a:gd name="T32" fmla="*/ 7 w 58"/>
                  <a:gd name="T33" fmla="*/ 221 h 231"/>
                  <a:gd name="T34" fmla="*/ 5 w 58"/>
                  <a:gd name="T35" fmla="*/ 225 h 231"/>
                  <a:gd name="T36" fmla="*/ 5 w 58"/>
                  <a:gd name="T37" fmla="*/ 228 h 231"/>
                  <a:gd name="T38" fmla="*/ 7 w 58"/>
                  <a:gd name="T39" fmla="*/ 231 h 231"/>
                  <a:gd name="T40" fmla="*/ 12 w 58"/>
                  <a:gd name="T41" fmla="*/ 231 h 231"/>
                  <a:gd name="T42" fmla="*/ 28 w 58"/>
                  <a:gd name="T43" fmla="*/ 223 h 231"/>
                  <a:gd name="T44" fmla="*/ 40 w 58"/>
                  <a:gd name="T45" fmla="*/ 213 h 231"/>
                  <a:gd name="T46" fmla="*/ 49 w 58"/>
                  <a:gd name="T47" fmla="*/ 202 h 231"/>
                  <a:gd name="T48" fmla="*/ 53 w 58"/>
                  <a:gd name="T49" fmla="*/ 190 h 231"/>
                  <a:gd name="T50" fmla="*/ 57 w 58"/>
                  <a:gd name="T51" fmla="*/ 176 h 231"/>
                  <a:gd name="T52" fmla="*/ 58 w 58"/>
                  <a:gd name="T53" fmla="*/ 162 h 231"/>
                  <a:gd name="T54" fmla="*/ 58 w 58"/>
                  <a:gd name="T55" fmla="*/ 148 h 231"/>
                  <a:gd name="T56" fmla="*/ 57 w 58"/>
                  <a:gd name="T57" fmla="*/ 133 h 231"/>
                  <a:gd name="T58" fmla="*/ 56 w 58"/>
                  <a:gd name="T59" fmla="*/ 115 h 231"/>
                  <a:gd name="T60" fmla="*/ 52 w 58"/>
                  <a:gd name="T61" fmla="*/ 96 h 231"/>
                  <a:gd name="T62" fmla="*/ 49 w 58"/>
                  <a:gd name="T63" fmla="*/ 80 h 231"/>
                  <a:gd name="T64" fmla="*/ 42 w 58"/>
                  <a:gd name="T65" fmla="*/ 63 h 231"/>
                  <a:gd name="T66" fmla="*/ 35 w 58"/>
                  <a:gd name="T67" fmla="*/ 47 h 231"/>
                  <a:gd name="T68" fmla="*/ 25 w 58"/>
                  <a:gd name="T69" fmla="*/ 32 h 231"/>
                  <a:gd name="T70" fmla="*/ 14 w 58"/>
                  <a:gd name="T71" fmla="*/ 15 h 231"/>
                  <a:gd name="T72" fmla="*/ 1 w 58"/>
                  <a:gd name="T73" fmla="*/ 0 h 231"/>
                  <a:gd name="T74" fmla="*/ 1 w 58"/>
                  <a:gd name="T75" fmla="*/ 0 h 231"/>
                  <a:gd name="T76" fmla="*/ 1 w 58"/>
                  <a:gd name="T77" fmla="*/ 0 h 231"/>
                  <a:gd name="T78" fmla="*/ 0 w 58"/>
                  <a:gd name="T79" fmla="*/ 0 h 231"/>
                  <a:gd name="T80" fmla="*/ 0 w 58"/>
                  <a:gd name="T81" fmla="*/ 1 h 231"/>
                  <a:gd name="T82" fmla="*/ 0 w 58"/>
                  <a:gd name="T83" fmla="*/ 1 h 2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231"/>
                  <a:gd name="T128" fmla="*/ 58 w 58"/>
                  <a:gd name="T129" fmla="*/ 231 h 2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231">
                    <a:moveTo>
                      <a:pt x="0" y="1"/>
                    </a:moveTo>
                    <a:lnTo>
                      <a:pt x="10" y="13"/>
                    </a:lnTo>
                    <a:lnTo>
                      <a:pt x="18" y="27"/>
                    </a:lnTo>
                    <a:lnTo>
                      <a:pt x="27" y="40"/>
                    </a:lnTo>
                    <a:lnTo>
                      <a:pt x="33" y="53"/>
                    </a:lnTo>
                    <a:lnTo>
                      <a:pt x="38" y="68"/>
                    </a:lnTo>
                    <a:lnTo>
                      <a:pt x="41" y="81"/>
                    </a:lnTo>
                    <a:lnTo>
                      <a:pt x="44" y="96"/>
                    </a:lnTo>
                    <a:lnTo>
                      <a:pt x="45" y="112"/>
                    </a:lnTo>
                    <a:lnTo>
                      <a:pt x="45" y="126"/>
                    </a:lnTo>
                    <a:lnTo>
                      <a:pt x="44" y="140"/>
                    </a:lnTo>
                    <a:lnTo>
                      <a:pt x="41" y="155"/>
                    </a:lnTo>
                    <a:lnTo>
                      <a:pt x="39" y="169"/>
                    </a:lnTo>
                    <a:lnTo>
                      <a:pt x="35" y="184"/>
                    </a:lnTo>
                    <a:lnTo>
                      <a:pt x="29" y="198"/>
                    </a:lnTo>
                    <a:lnTo>
                      <a:pt x="19" y="210"/>
                    </a:lnTo>
                    <a:lnTo>
                      <a:pt x="7" y="221"/>
                    </a:lnTo>
                    <a:lnTo>
                      <a:pt x="5" y="225"/>
                    </a:lnTo>
                    <a:lnTo>
                      <a:pt x="5" y="228"/>
                    </a:lnTo>
                    <a:lnTo>
                      <a:pt x="7" y="231"/>
                    </a:lnTo>
                    <a:lnTo>
                      <a:pt x="12" y="231"/>
                    </a:lnTo>
                    <a:lnTo>
                      <a:pt x="28" y="223"/>
                    </a:lnTo>
                    <a:lnTo>
                      <a:pt x="40" y="213"/>
                    </a:lnTo>
                    <a:lnTo>
                      <a:pt x="49" y="202"/>
                    </a:lnTo>
                    <a:lnTo>
                      <a:pt x="53" y="190"/>
                    </a:lnTo>
                    <a:lnTo>
                      <a:pt x="57" y="176"/>
                    </a:lnTo>
                    <a:lnTo>
                      <a:pt x="58" y="162"/>
                    </a:lnTo>
                    <a:lnTo>
                      <a:pt x="58" y="148"/>
                    </a:lnTo>
                    <a:lnTo>
                      <a:pt x="57" y="133"/>
                    </a:lnTo>
                    <a:lnTo>
                      <a:pt x="56" y="115"/>
                    </a:lnTo>
                    <a:lnTo>
                      <a:pt x="52" y="96"/>
                    </a:lnTo>
                    <a:lnTo>
                      <a:pt x="49" y="80"/>
                    </a:lnTo>
                    <a:lnTo>
                      <a:pt x="42" y="63"/>
                    </a:lnTo>
                    <a:lnTo>
                      <a:pt x="35" y="47"/>
                    </a:lnTo>
                    <a:lnTo>
                      <a:pt x="25" y="32"/>
                    </a:lnTo>
                    <a:lnTo>
                      <a:pt x="14" y="15"/>
                    </a:lnTo>
                    <a:lnTo>
                      <a:pt x="1" y="0"/>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6751" name="Freeform 133"/>
              <p:cNvSpPr>
                <a:spLocks/>
              </p:cNvSpPr>
              <p:nvPr/>
            </p:nvSpPr>
            <p:spPr bwMode="auto">
              <a:xfrm>
                <a:off x="8580" y="6833"/>
                <a:ext cx="159" cy="74"/>
              </a:xfrm>
              <a:custGeom>
                <a:avLst/>
                <a:gdLst>
                  <a:gd name="T0" fmla="*/ 0 w 159"/>
                  <a:gd name="T1" fmla="*/ 73 h 74"/>
                  <a:gd name="T2" fmla="*/ 7 w 159"/>
                  <a:gd name="T3" fmla="*/ 61 h 74"/>
                  <a:gd name="T4" fmla="*/ 14 w 159"/>
                  <a:gd name="T5" fmla="*/ 49 h 74"/>
                  <a:gd name="T6" fmla="*/ 21 w 159"/>
                  <a:gd name="T7" fmla="*/ 36 h 74"/>
                  <a:gd name="T8" fmla="*/ 30 w 159"/>
                  <a:gd name="T9" fmla="*/ 25 h 74"/>
                  <a:gd name="T10" fmla="*/ 35 w 159"/>
                  <a:gd name="T11" fmla="*/ 21 h 74"/>
                  <a:gd name="T12" fmla="*/ 39 w 159"/>
                  <a:gd name="T13" fmla="*/ 18 h 74"/>
                  <a:gd name="T14" fmla="*/ 46 w 159"/>
                  <a:gd name="T15" fmla="*/ 16 h 74"/>
                  <a:gd name="T16" fmla="*/ 52 w 159"/>
                  <a:gd name="T17" fmla="*/ 15 h 74"/>
                  <a:gd name="T18" fmla="*/ 56 w 159"/>
                  <a:gd name="T19" fmla="*/ 15 h 74"/>
                  <a:gd name="T20" fmla="*/ 64 w 159"/>
                  <a:gd name="T21" fmla="*/ 15 h 74"/>
                  <a:gd name="T22" fmla="*/ 70 w 159"/>
                  <a:gd name="T23" fmla="*/ 16 h 74"/>
                  <a:gd name="T24" fmla="*/ 76 w 159"/>
                  <a:gd name="T25" fmla="*/ 17 h 74"/>
                  <a:gd name="T26" fmla="*/ 86 w 159"/>
                  <a:gd name="T27" fmla="*/ 19 h 74"/>
                  <a:gd name="T28" fmla="*/ 97 w 159"/>
                  <a:gd name="T29" fmla="*/ 21 h 74"/>
                  <a:gd name="T30" fmla="*/ 106 w 159"/>
                  <a:gd name="T31" fmla="*/ 24 h 74"/>
                  <a:gd name="T32" fmla="*/ 116 w 159"/>
                  <a:gd name="T33" fmla="*/ 27 h 74"/>
                  <a:gd name="T34" fmla="*/ 126 w 159"/>
                  <a:gd name="T35" fmla="*/ 29 h 74"/>
                  <a:gd name="T36" fmla="*/ 137 w 159"/>
                  <a:gd name="T37" fmla="*/ 31 h 74"/>
                  <a:gd name="T38" fmla="*/ 147 w 159"/>
                  <a:gd name="T39" fmla="*/ 32 h 74"/>
                  <a:gd name="T40" fmla="*/ 158 w 159"/>
                  <a:gd name="T41" fmla="*/ 31 h 74"/>
                  <a:gd name="T42" fmla="*/ 159 w 159"/>
                  <a:gd name="T43" fmla="*/ 31 h 74"/>
                  <a:gd name="T44" fmla="*/ 159 w 159"/>
                  <a:gd name="T45" fmla="*/ 29 h 74"/>
                  <a:gd name="T46" fmla="*/ 159 w 159"/>
                  <a:gd name="T47" fmla="*/ 28 h 74"/>
                  <a:gd name="T48" fmla="*/ 158 w 159"/>
                  <a:gd name="T49" fmla="*/ 28 h 74"/>
                  <a:gd name="T50" fmla="*/ 144 w 159"/>
                  <a:gd name="T51" fmla="*/ 27 h 74"/>
                  <a:gd name="T52" fmla="*/ 131 w 159"/>
                  <a:gd name="T53" fmla="*/ 24 h 74"/>
                  <a:gd name="T54" fmla="*/ 116 w 159"/>
                  <a:gd name="T55" fmla="*/ 18 h 74"/>
                  <a:gd name="T56" fmla="*/ 102 w 159"/>
                  <a:gd name="T57" fmla="*/ 12 h 74"/>
                  <a:gd name="T58" fmla="*/ 87 w 159"/>
                  <a:gd name="T59" fmla="*/ 7 h 74"/>
                  <a:gd name="T60" fmla="*/ 72 w 159"/>
                  <a:gd name="T61" fmla="*/ 2 h 74"/>
                  <a:gd name="T62" fmla="*/ 59 w 159"/>
                  <a:gd name="T63" fmla="*/ 0 h 74"/>
                  <a:gd name="T64" fmla="*/ 47 w 159"/>
                  <a:gd name="T65" fmla="*/ 4 h 74"/>
                  <a:gd name="T66" fmla="*/ 37 w 159"/>
                  <a:gd name="T67" fmla="*/ 9 h 74"/>
                  <a:gd name="T68" fmla="*/ 30 w 159"/>
                  <a:gd name="T69" fmla="*/ 17 h 74"/>
                  <a:gd name="T70" fmla="*/ 22 w 159"/>
                  <a:gd name="T71" fmla="*/ 25 h 74"/>
                  <a:gd name="T72" fmla="*/ 18 w 159"/>
                  <a:gd name="T73" fmla="*/ 34 h 74"/>
                  <a:gd name="T74" fmla="*/ 13 w 159"/>
                  <a:gd name="T75" fmla="*/ 45 h 74"/>
                  <a:gd name="T76" fmla="*/ 9 w 159"/>
                  <a:gd name="T77" fmla="*/ 55 h 74"/>
                  <a:gd name="T78" fmla="*/ 4 w 159"/>
                  <a:gd name="T79" fmla="*/ 65 h 74"/>
                  <a:gd name="T80" fmla="*/ 0 w 159"/>
                  <a:gd name="T81" fmla="*/ 74 h 74"/>
                  <a:gd name="T82" fmla="*/ 0 w 159"/>
                  <a:gd name="T83" fmla="*/ 74 h 74"/>
                  <a:gd name="T84" fmla="*/ 0 w 159"/>
                  <a:gd name="T85" fmla="*/ 74 h 74"/>
                  <a:gd name="T86" fmla="*/ 0 w 159"/>
                  <a:gd name="T87" fmla="*/ 74 h 74"/>
                  <a:gd name="T88" fmla="*/ 0 w 159"/>
                  <a:gd name="T89" fmla="*/ 73 h 74"/>
                  <a:gd name="T90" fmla="*/ 0 w 159"/>
                  <a:gd name="T91" fmla="*/ 7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9"/>
                  <a:gd name="T139" fmla="*/ 0 h 74"/>
                  <a:gd name="T140" fmla="*/ 159 w 1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9" h="74">
                    <a:moveTo>
                      <a:pt x="0" y="73"/>
                    </a:moveTo>
                    <a:lnTo>
                      <a:pt x="7" y="61"/>
                    </a:lnTo>
                    <a:lnTo>
                      <a:pt x="14" y="49"/>
                    </a:lnTo>
                    <a:lnTo>
                      <a:pt x="21" y="36"/>
                    </a:lnTo>
                    <a:lnTo>
                      <a:pt x="30" y="25"/>
                    </a:lnTo>
                    <a:lnTo>
                      <a:pt x="35" y="21"/>
                    </a:lnTo>
                    <a:lnTo>
                      <a:pt x="39" y="18"/>
                    </a:lnTo>
                    <a:lnTo>
                      <a:pt x="46" y="16"/>
                    </a:lnTo>
                    <a:lnTo>
                      <a:pt x="52" y="15"/>
                    </a:lnTo>
                    <a:lnTo>
                      <a:pt x="56" y="15"/>
                    </a:lnTo>
                    <a:lnTo>
                      <a:pt x="64" y="15"/>
                    </a:lnTo>
                    <a:lnTo>
                      <a:pt x="70" y="16"/>
                    </a:lnTo>
                    <a:lnTo>
                      <a:pt x="76" y="17"/>
                    </a:lnTo>
                    <a:lnTo>
                      <a:pt x="86" y="19"/>
                    </a:lnTo>
                    <a:lnTo>
                      <a:pt x="97" y="21"/>
                    </a:lnTo>
                    <a:lnTo>
                      <a:pt x="106" y="24"/>
                    </a:lnTo>
                    <a:lnTo>
                      <a:pt x="116" y="27"/>
                    </a:lnTo>
                    <a:lnTo>
                      <a:pt x="126" y="29"/>
                    </a:lnTo>
                    <a:lnTo>
                      <a:pt x="137" y="31"/>
                    </a:lnTo>
                    <a:lnTo>
                      <a:pt x="147" y="32"/>
                    </a:lnTo>
                    <a:lnTo>
                      <a:pt x="158" y="31"/>
                    </a:lnTo>
                    <a:lnTo>
                      <a:pt x="159" y="31"/>
                    </a:lnTo>
                    <a:lnTo>
                      <a:pt x="159" y="29"/>
                    </a:lnTo>
                    <a:lnTo>
                      <a:pt x="159" y="28"/>
                    </a:lnTo>
                    <a:lnTo>
                      <a:pt x="158" y="28"/>
                    </a:lnTo>
                    <a:lnTo>
                      <a:pt x="144" y="27"/>
                    </a:lnTo>
                    <a:lnTo>
                      <a:pt x="131" y="24"/>
                    </a:lnTo>
                    <a:lnTo>
                      <a:pt x="116" y="18"/>
                    </a:lnTo>
                    <a:lnTo>
                      <a:pt x="102" y="12"/>
                    </a:lnTo>
                    <a:lnTo>
                      <a:pt x="87" y="7"/>
                    </a:lnTo>
                    <a:lnTo>
                      <a:pt x="72" y="2"/>
                    </a:lnTo>
                    <a:lnTo>
                      <a:pt x="59" y="0"/>
                    </a:lnTo>
                    <a:lnTo>
                      <a:pt x="47" y="4"/>
                    </a:lnTo>
                    <a:lnTo>
                      <a:pt x="37" y="9"/>
                    </a:lnTo>
                    <a:lnTo>
                      <a:pt x="30" y="17"/>
                    </a:lnTo>
                    <a:lnTo>
                      <a:pt x="22" y="25"/>
                    </a:lnTo>
                    <a:lnTo>
                      <a:pt x="18" y="34"/>
                    </a:lnTo>
                    <a:lnTo>
                      <a:pt x="13" y="45"/>
                    </a:lnTo>
                    <a:lnTo>
                      <a:pt x="9" y="55"/>
                    </a:lnTo>
                    <a:lnTo>
                      <a:pt x="4" y="65"/>
                    </a:lnTo>
                    <a:lnTo>
                      <a:pt x="0" y="74"/>
                    </a:lnTo>
                    <a:lnTo>
                      <a:pt x="0" y="73"/>
                    </a:lnTo>
                    <a:close/>
                  </a:path>
                </a:pathLst>
              </a:custGeom>
              <a:solidFill>
                <a:srgbClr val="000000"/>
              </a:solidFill>
              <a:ln w="9525">
                <a:noFill/>
                <a:round/>
                <a:headEnd/>
                <a:tailEnd/>
              </a:ln>
            </p:spPr>
            <p:txBody>
              <a:bodyPr/>
              <a:lstStyle/>
              <a:p>
                <a:endParaRPr lang="en-US">
                  <a:solidFill>
                    <a:srgbClr val="000000"/>
                  </a:solidFill>
                </a:endParaRPr>
              </a:p>
            </p:txBody>
          </p:sp>
          <p:sp>
            <p:nvSpPr>
              <p:cNvPr id="26752" name="Freeform 134"/>
              <p:cNvSpPr>
                <a:spLocks/>
              </p:cNvSpPr>
              <p:nvPr/>
            </p:nvSpPr>
            <p:spPr bwMode="auto">
              <a:xfrm>
                <a:off x="8621" y="6854"/>
                <a:ext cx="98" cy="44"/>
              </a:xfrm>
              <a:custGeom>
                <a:avLst/>
                <a:gdLst>
                  <a:gd name="T0" fmla="*/ 0 w 98"/>
                  <a:gd name="T1" fmla="*/ 0 h 44"/>
                  <a:gd name="T2" fmla="*/ 3 w 98"/>
                  <a:gd name="T3" fmla="*/ 7 h 44"/>
                  <a:gd name="T4" fmla="*/ 8 w 98"/>
                  <a:gd name="T5" fmla="*/ 14 h 44"/>
                  <a:gd name="T6" fmla="*/ 13 w 98"/>
                  <a:gd name="T7" fmla="*/ 21 h 44"/>
                  <a:gd name="T8" fmla="*/ 19 w 98"/>
                  <a:gd name="T9" fmla="*/ 29 h 44"/>
                  <a:gd name="T10" fmla="*/ 26 w 98"/>
                  <a:gd name="T11" fmla="*/ 35 h 44"/>
                  <a:gd name="T12" fmla="*/ 34 w 98"/>
                  <a:gd name="T13" fmla="*/ 40 h 44"/>
                  <a:gd name="T14" fmla="*/ 42 w 98"/>
                  <a:gd name="T15" fmla="*/ 43 h 44"/>
                  <a:gd name="T16" fmla="*/ 52 w 98"/>
                  <a:gd name="T17" fmla="*/ 44 h 44"/>
                  <a:gd name="T18" fmla="*/ 62 w 98"/>
                  <a:gd name="T19" fmla="*/ 43 h 44"/>
                  <a:gd name="T20" fmla="*/ 70 w 98"/>
                  <a:gd name="T21" fmla="*/ 41 h 44"/>
                  <a:gd name="T22" fmla="*/ 78 w 98"/>
                  <a:gd name="T23" fmla="*/ 38 h 44"/>
                  <a:gd name="T24" fmla="*/ 84 w 98"/>
                  <a:gd name="T25" fmla="*/ 34 h 44"/>
                  <a:gd name="T26" fmla="*/ 90 w 98"/>
                  <a:gd name="T27" fmla="*/ 30 h 44"/>
                  <a:gd name="T28" fmla="*/ 93 w 98"/>
                  <a:gd name="T29" fmla="*/ 24 h 44"/>
                  <a:gd name="T30" fmla="*/ 97 w 98"/>
                  <a:gd name="T31" fmla="*/ 16 h 44"/>
                  <a:gd name="T32" fmla="*/ 98 w 98"/>
                  <a:gd name="T33" fmla="*/ 8 h 44"/>
                  <a:gd name="T34" fmla="*/ 98 w 98"/>
                  <a:gd name="T35" fmla="*/ 7 h 44"/>
                  <a:gd name="T36" fmla="*/ 96 w 98"/>
                  <a:gd name="T37" fmla="*/ 6 h 44"/>
                  <a:gd name="T38" fmla="*/ 95 w 98"/>
                  <a:gd name="T39" fmla="*/ 6 h 44"/>
                  <a:gd name="T40" fmla="*/ 92 w 98"/>
                  <a:gd name="T41" fmla="*/ 7 h 44"/>
                  <a:gd name="T42" fmla="*/ 87 w 98"/>
                  <a:gd name="T43" fmla="*/ 11 h 44"/>
                  <a:gd name="T44" fmla="*/ 84 w 98"/>
                  <a:gd name="T45" fmla="*/ 16 h 44"/>
                  <a:gd name="T46" fmla="*/ 78 w 98"/>
                  <a:gd name="T47" fmla="*/ 20 h 44"/>
                  <a:gd name="T48" fmla="*/ 72 w 98"/>
                  <a:gd name="T49" fmla="*/ 24 h 44"/>
                  <a:gd name="T50" fmla="*/ 64 w 98"/>
                  <a:gd name="T51" fmla="*/ 26 h 44"/>
                  <a:gd name="T52" fmla="*/ 58 w 98"/>
                  <a:gd name="T53" fmla="*/ 26 h 44"/>
                  <a:gd name="T54" fmla="*/ 51 w 98"/>
                  <a:gd name="T55" fmla="*/ 27 h 44"/>
                  <a:gd name="T56" fmla="*/ 43 w 98"/>
                  <a:gd name="T57" fmla="*/ 26 h 44"/>
                  <a:gd name="T58" fmla="*/ 37 w 98"/>
                  <a:gd name="T59" fmla="*/ 25 h 44"/>
                  <a:gd name="T60" fmla="*/ 30 w 98"/>
                  <a:gd name="T61" fmla="*/ 22 h 44"/>
                  <a:gd name="T62" fmla="*/ 24 w 98"/>
                  <a:gd name="T63" fmla="*/ 19 h 44"/>
                  <a:gd name="T64" fmla="*/ 19 w 98"/>
                  <a:gd name="T65" fmla="*/ 15 h 44"/>
                  <a:gd name="T66" fmla="*/ 13 w 98"/>
                  <a:gd name="T67" fmla="*/ 12 h 44"/>
                  <a:gd name="T68" fmla="*/ 8 w 98"/>
                  <a:gd name="T69" fmla="*/ 8 h 44"/>
                  <a:gd name="T70" fmla="*/ 5 w 98"/>
                  <a:gd name="T71" fmla="*/ 4 h 44"/>
                  <a:gd name="T72" fmla="*/ 0 w 98"/>
                  <a:gd name="T73" fmla="*/ 0 h 44"/>
                  <a:gd name="T74" fmla="*/ 0 w 98"/>
                  <a:gd name="T75" fmla="*/ 0 h 44"/>
                  <a:gd name="T76" fmla="*/ 0 w 98"/>
                  <a:gd name="T77" fmla="*/ 0 h 44"/>
                  <a:gd name="T78" fmla="*/ 0 w 98"/>
                  <a:gd name="T79" fmla="*/ 0 h 44"/>
                  <a:gd name="T80" fmla="*/ 0 w 98"/>
                  <a:gd name="T81" fmla="*/ 0 h 44"/>
                  <a:gd name="T82" fmla="*/ 0 w 98"/>
                  <a:gd name="T83" fmla="*/ 0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8"/>
                  <a:gd name="T127" fmla="*/ 0 h 44"/>
                  <a:gd name="T128" fmla="*/ 98 w 98"/>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8" h="44">
                    <a:moveTo>
                      <a:pt x="0" y="0"/>
                    </a:moveTo>
                    <a:lnTo>
                      <a:pt x="3" y="7"/>
                    </a:lnTo>
                    <a:lnTo>
                      <a:pt x="8" y="14"/>
                    </a:lnTo>
                    <a:lnTo>
                      <a:pt x="13" y="21"/>
                    </a:lnTo>
                    <a:lnTo>
                      <a:pt x="19" y="29"/>
                    </a:lnTo>
                    <a:lnTo>
                      <a:pt x="26" y="35"/>
                    </a:lnTo>
                    <a:lnTo>
                      <a:pt x="34" y="40"/>
                    </a:lnTo>
                    <a:lnTo>
                      <a:pt x="42" y="43"/>
                    </a:lnTo>
                    <a:lnTo>
                      <a:pt x="52" y="44"/>
                    </a:lnTo>
                    <a:lnTo>
                      <a:pt x="62" y="43"/>
                    </a:lnTo>
                    <a:lnTo>
                      <a:pt x="70" y="41"/>
                    </a:lnTo>
                    <a:lnTo>
                      <a:pt x="78" y="38"/>
                    </a:lnTo>
                    <a:lnTo>
                      <a:pt x="84" y="34"/>
                    </a:lnTo>
                    <a:lnTo>
                      <a:pt x="90" y="30"/>
                    </a:lnTo>
                    <a:lnTo>
                      <a:pt x="93" y="24"/>
                    </a:lnTo>
                    <a:lnTo>
                      <a:pt x="97" y="16"/>
                    </a:lnTo>
                    <a:lnTo>
                      <a:pt x="98" y="8"/>
                    </a:lnTo>
                    <a:lnTo>
                      <a:pt x="98" y="7"/>
                    </a:lnTo>
                    <a:lnTo>
                      <a:pt x="96" y="6"/>
                    </a:lnTo>
                    <a:lnTo>
                      <a:pt x="95" y="6"/>
                    </a:lnTo>
                    <a:lnTo>
                      <a:pt x="92" y="7"/>
                    </a:lnTo>
                    <a:lnTo>
                      <a:pt x="87" y="11"/>
                    </a:lnTo>
                    <a:lnTo>
                      <a:pt x="84" y="16"/>
                    </a:lnTo>
                    <a:lnTo>
                      <a:pt x="78" y="20"/>
                    </a:lnTo>
                    <a:lnTo>
                      <a:pt x="72" y="24"/>
                    </a:lnTo>
                    <a:lnTo>
                      <a:pt x="64" y="26"/>
                    </a:lnTo>
                    <a:lnTo>
                      <a:pt x="58" y="26"/>
                    </a:lnTo>
                    <a:lnTo>
                      <a:pt x="51" y="27"/>
                    </a:lnTo>
                    <a:lnTo>
                      <a:pt x="43" y="26"/>
                    </a:lnTo>
                    <a:lnTo>
                      <a:pt x="37" y="25"/>
                    </a:lnTo>
                    <a:lnTo>
                      <a:pt x="30" y="22"/>
                    </a:lnTo>
                    <a:lnTo>
                      <a:pt x="24" y="19"/>
                    </a:lnTo>
                    <a:lnTo>
                      <a:pt x="19" y="15"/>
                    </a:lnTo>
                    <a:lnTo>
                      <a:pt x="13" y="12"/>
                    </a:lnTo>
                    <a:lnTo>
                      <a:pt x="8" y="8"/>
                    </a:lnTo>
                    <a:lnTo>
                      <a:pt x="5" y="4"/>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6753" name="Freeform 135"/>
              <p:cNvSpPr>
                <a:spLocks/>
              </p:cNvSpPr>
              <p:nvPr/>
            </p:nvSpPr>
            <p:spPr bwMode="auto">
              <a:xfrm>
                <a:off x="8725" y="6657"/>
                <a:ext cx="65" cy="76"/>
              </a:xfrm>
              <a:custGeom>
                <a:avLst/>
                <a:gdLst>
                  <a:gd name="T0" fmla="*/ 0 w 65"/>
                  <a:gd name="T1" fmla="*/ 76 h 76"/>
                  <a:gd name="T2" fmla="*/ 9 w 65"/>
                  <a:gd name="T3" fmla="*/ 74 h 76"/>
                  <a:gd name="T4" fmla="*/ 16 w 65"/>
                  <a:gd name="T5" fmla="*/ 73 h 76"/>
                  <a:gd name="T6" fmla="*/ 24 w 65"/>
                  <a:gd name="T7" fmla="*/ 71 h 76"/>
                  <a:gd name="T8" fmla="*/ 31 w 65"/>
                  <a:gd name="T9" fmla="*/ 69 h 76"/>
                  <a:gd name="T10" fmla="*/ 38 w 65"/>
                  <a:gd name="T11" fmla="*/ 66 h 76"/>
                  <a:gd name="T12" fmla="*/ 45 w 65"/>
                  <a:gd name="T13" fmla="*/ 62 h 76"/>
                  <a:gd name="T14" fmla="*/ 52 w 65"/>
                  <a:gd name="T15" fmla="*/ 58 h 76"/>
                  <a:gd name="T16" fmla="*/ 58 w 65"/>
                  <a:gd name="T17" fmla="*/ 52 h 76"/>
                  <a:gd name="T18" fmla="*/ 65 w 65"/>
                  <a:gd name="T19" fmla="*/ 40 h 76"/>
                  <a:gd name="T20" fmla="*/ 65 w 65"/>
                  <a:gd name="T21" fmla="*/ 27 h 76"/>
                  <a:gd name="T22" fmla="*/ 59 w 65"/>
                  <a:gd name="T23" fmla="*/ 15 h 76"/>
                  <a:gd name="T24" fmla="*/ 52 w 65"/>
                  <a:gd name="T25" fmla="*/ 2 h 76"/>
                  <a:gd name="T26" fmla="*/ 47 w 65"/>
                  <a:gd name="T27" fmla="*/ 0 h 76"/>
                  <a:gd name="T28" fmla="*/ 42 w 65"/>
                  <a:gd name="T29" fmla="*/ 2 h 76"/>
                  <a:gd name="T30" fmla="*/ 38 w 65"/>
                  <a:gd name="T31" fmla="*/ 6 h 76"/>
                  <a:gd name="T32" fmla="*/ 38 w 65"/>
                  <a:gd name="T33" fmla="*/ 10 h 76"/>
                  <a:gd name="T34" fmla="*/ 39 w 65"/>
                  <a:gd name="T35" fmla="*/ 19 h 76"/>
                  <a:gd name="T36" fmla="*/ 42 w 65"/>
                  <a:gd name="T37" fmla="*/ 27 h 76"/>
                  <a:gd name="T38" fmla="*/ 42 w 65"/>
                  <a:gd name="T39" fmla="*/ 35 h 76"/>
                  <a:gd name="T40" fmla="*/ 42 w 65"/>
                  <a:gd name="T41" fmla="*/ 43 h 76"/>
                  <a:gd name="T42" fmla="*/ 41 w 65"/>
                  <a:gd name="T43" fmla="*/ 49 h 76"/>
                  <a:gd name="T44" fmla="*/ 37 w 65"/>
                  <a:gd name="T45" fmla="*/ 54 h 76"/>
                  <a:gd name="T46" fmla="*/ 32 w 65"/>
                  <a:gd name="T47" fmla="*/ 60 h 76"/>
                  <a:gd name="T48" fmla="*/ 27 w 65"/>
                  <a:gd name="T49" fmla="*/ 64 h 76"/>
                  <a:gd name="T50" fmla="*/ 21 w 65"/>
                  <a:gd name="T51" fmla="*/ 68 h 76"/>
                  <a:gd name="T52" fmla="*/ 14 w 65"/>
                  <a:gd name="T53" fmla="*/ 71 h 76"/>
                  <a:gd name="T54" fmla="*/ 8 w 65"/>
                  <a:gd name="T55" fmla="*/ 73 h 76"/>
                  <a:gd name="T56" fmla="*/ 2 w 65"/>
                  <a:gd name="T57" fmla="*/ 75 h 76"/>
                  <a:gd name="T58" fmla="*/ 0 w 65"/>
                  <a:gd name="T59" fmla="*/ 75 h 76"/>
                  <a:gd name="T60" fmla="*/ 0 w 65"/>
                  <a:gd name="T61" fmla="*/ 75 h 76"/>
                  <a:gd name="T62" fmla="*/ 0 w 65"/>
                  <a:gd name="T63" fmla="*/ 76 h 76"/>
                  <a:gd name="T64" fmla="*/ 0 w 65"/>
                  <a:gd name="T65" fmla="*/ 76 h 76"/>
                  <a:gd name="T66" fmla="*/ 0 w 65"/>
                  <a:gd name="T67" fmla="*/ 7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
                  <a:gd name="T103" fmla="*/ 0 h 76"/>
                  <a:gd name="T104" fmla="*/ 65 w 65"/>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 h="76">
                    <a:moveTo>
                      <a:pt x="0" y="76"/>
                    </a:moveTo>
                    <a:lnTo>
                      <a:pt x="9" y="74"/>
                    </a:lnTo>
                    <a:lnTo>
                      <a:pt x="16" y="73"/>
                    </a:lnTo>
                    <a:lnTo>
                      <a:pt x="24" y="71"/>
                    </a:lnTo>
                    <a:lnTo>
                      <a:pt x="31" y="69"/>
                    </a:lnTo>
                    <a:lnTo>
                      <a:pt x="38" y="66"/>
                    </a:lnTo>
                    <a:lnTo>
                      <a:pt x="45" y="62"/>
                    </a:lnTo>
                    <a:lnTo>
                      <a:pt x="52" y="58"/>
                    </a:lnTo>
                    <a:lnTo>
                      <a:pt x="58" y="52"/>
                    </a:lnTo>
                    <a:lnTo>
                      <a:pt x="65" y="40"/>
                    </a:lnTo>
                    <a:lnTo>
                      <a:pt x="65" y="27"/>
                    </a:lnTo>
                    <a:lnTo>
                      <a:pt x="59" y="15"/>
                    </a:lnTo>
                    <a:lnTo>
                      <a:pt x="52" y="2"/>
                    </a:lnTo>
                    <a:lnTo>
                      <a:pt x="47" y="0"/>
                    </a:lnTo>
                    <a:lnTo>
                      <a:pt x="42" y="2"/>
                    </a:lnTo>
                    <a:lnTo>
                      <a:pt x="38" y="6"/>
                    </a:lnTo>
                    <a:lnTo>
                      <a:pt x="38" y="10"/>
                    </a:lnTo>
                    <a:lnTo>
                      <a:pt x="39" y="19"/>
                    </a:lnTo>
                    <a:lnTo>
                      <a:pt x="42" y="27"/>
                    </a:lnTo>
                    <a:lnTo>
                      <a:pt x="42" y="35"/>
                    </a:lnTo>
                    <a:lnTo>
                      <a:pt x="42" y="43"/>
                    </a:lnTo>
                    <a:lnTo>
                      <a:pt x="41" y="49"/>
                    </a:lnTo>
                    <a:lnTo>
                      <a:pt x="37" y="54"/>
                    </a:lnTo>
                    <a:lnTo>
                      <a:pt x="32" y="60"/>
                    </a:lnTo>
                    <a:lnTo>
                      <a:pt x="27" y="64"/>
                    </a:lnTo>
                    <a:lnTo>
                      <a:pt x="21" y="68"/>
                    </a:lnTo>
                    <a:lnTo>
                      <a:pt x="14" y="71"/>
                    </a:lnTo>
                    <a:lnTo>
                      <a:pt x="8" y="73"/>
                    </a:lnTo>
                    <a:lnTo>
                      <a:pt x="2" y="75"/>
                    </a:lnTo>
                    <a:lnTo>
                      <a:pt x="0" y="75"/>
                    </a:lnTo>
                    <a:lnTo>
                      <a:pt x="0" y="76"/>
                    </a:lnTo>
                    <a:close/>
                  </a:path>
                </a:pathLst>
              </a:custGeom>
              <a:solidFill>
                <a:srgbClr val="000000"/>
              </a:solidFill>
              <a:ln w="9525">
                <a:noFill/>
                <a:round/>
                <a:headEnd/>
                <a:tailEnd/>
              </a:ln>
            </p:spPr>
            <p:txBody>
              <a:bodyPr/>
              <a:lstStyle/>
              <a:p>
                <a:endParaRPr lang="en-US">
                  <a:solidFill>
                    <a:srgbClr val="000000"/>
                  </a:solidFill>
                </a:endParaRPr>
              </a:p>
            </p:txBody>
          </p:sp>
          <p:sp>
            <p:nvSpPr>
              <p:cNvPr id="26754" name="Freeform 136"/>
              <p:cNvSpPr>
                <a:spLocks/>
              </p:cNvSpPr>
              <p:nvPr/>
            </p:nvSpPr>
            <p:spPr bwMode="auto">
              <a:xfrm>
                <a:off x="8644" y="6843"/>
                <a:ext cx="39" cy="33"/>
              </a:xfrm>
              <a:custGeom>
                <a:avLst/>
                <a:gdLst>
                  <a:gd name="T0" fmla="*/ 0 w 39"/>
                  <a:gd name="T1" fmla="*/ 18 h 33"/>
                  <a:gd name="T2" fmla="*/ 1 w 39"/>
                  <a:gd name="T3" fmla="*/ 19 h 33"/>
                  <a:gd name="T4" fmla="*/ 3 w 39"/>
                  <a:gd name="T5" fmla="*/ 21 h 33"/>
                  <a:gd name="T6" fmla="*/ 5 w 39"/>
                  <a:gd name="T7" fmla="*/ 22 h 33"/>
                  <a:gd name="T8" fmla="*/ 6 w 39"/>
                  <a:gd name="T9" fmla="*/ 24 h 33"/>
                  <a:gd name="T10" fmla="*/ 8 w 39"/>
                  <a:gd name="T11" fmla="*/ 25 h 33"/>
                  <a:gd name="T12" fmla="*/ 10 w 39"/>
                  <a:gd name="T13" fmla="*/ 27 h 33"/>
                  <a:gd name="T14" fmla="*/ 12 w 39"/>
                  <a:gd name="T15" fmla="*/ 28 h 33"/>
                  <a:gd name="T16" fmla="*/ 13 w 39"/>
                  <a:gd name="T17" fmla="*/ 30 h 33"/>
                  <a:gd name="T18" fmla="*/ 17 w 39"/>
                  <a:gd name="T19" fmla="*/ 32 h 33"/>
                  <a:gd name="T20" fmla="*/ 22 w 39"/>
                  <a:gd name="T21" fmla="*/ 33 h 33"/>
                  <a:gd name="T22" fmla="*/ 25 w 39"/>
                  <a:gd name="T23" fmla="*/ 33 h 33"/>
                  <a:gd name="T24" fmla="*/ 30 w 39"/>
                  <a:gd name="T25" fmla="*/ 32 h 33"/>
                  <a:gd name="T26" fmla="*/ 38 w 39"/>
                  <a:gd name="T27" fmla="*/ 25 h 33"/>
                  <a:gd name="T28" fmla="*/ 39 w 39"/>
                  <a:gd name="T29" fmla="*/ 17 h 33"/>
                  <a:gd name="T30" fmla="*/ 36 w 39"/>
                  <a:gd name="T31" fmla="*/ 9 h 33"/>
                  <a:gd name="T32" fmla="*/ 31 w 39"/>
                  <a:gd name="T33" fmla="*/ 1 h 33"/>
                  <a:gd name="T34" fmla="*/ 30 w 39"/>
                  <a:gd name="T35" fmla="*/ 0 h 33"/>
                  <a:gd name="T36" fmla="*/ 28 w 39"/>
                  <a:gd name="T37" fmla="*/ 1 h 33"/>
                  <a:gd name="T38" fmla="*/ 27 w 39"/>
                  <a:gd name="T39" fmla="*/ 2 h 33"/>
                  <a:gd name="T40" fmla="*/ 25 w 39"/>
                  <a:gd name="T41" fmla="*/ 4 h 33"/>
                  <a:gd name="T42" fmla="*/ 27 w 39"/>
                  <a:gd name="T43" fmla="*/ 9 h 33"/>
                  <a:gd name="T44" fmla="*/ 28 w 39"/>
                  <a:gd name="T45" fmla="*/ 15 h 33"/>
                  <a:gd name="T46" fmla="*/ 28 w 39"/>
                  <a:gd name="T47" fmla="*/ 21 h 33"/>
                  <a:gd name="T48" fmla="*/ 27 w 39"/>
                  <a:gd name="T49" fmla="*/ 26 h 33"/>
                  <a:gd name="T50" fmla="*/ 25 w 39"/>
                  <a:gd name="T51" fmla="*/ 27 h 33"/>
                  <a:gd name="T52" fmla="*/ 23 w 39"/>
                  <a:gd name="T53" fmla="*/ 27 h 33"/>
                  <a:gd name="T54" fmla="*/ 20 w 39"/>
                  <a:gd name="T55" fmla="*/ 27 h 33"/>
                  <a:gd name="T56" fmla="*/ 19 w 39"/>
                  <a:gd name="T57" fmla="*/ 27 h 33"/>
                  <a:gd name="T58" fmla="*/ 17 w 39"/>
                  <a:gd name="T59" fmla="*/ 27 h 33"/>
                  <a:gd name="T60" fmla="*/ 14 w 39"/>
                  <a:gd name="T61" fmla="*/ 26 h 33"/>
                  <a:gd name="T62" fmla="*/ 13 w 39"/>
                  <a:gd name="T63" fmla="*/ 26 h 33"/>
                  <a:gd name="T64" fmla="*/ 11 w 39"/>
                  <a:gd name="T65" fmla="*/ 25 h 33"/>
                  <a:gd name="T66" fmla="*/ 8 w 39"/>
                  <a:gd name="T67" fmla="*/ 23 h 33"/>
                  <a:gd name="T68" fmla="*/ 6 w 39"/>
                  <a:gd name="T69" fmla="*/ 22 h 33"/>
                  <a:gd name="T70" fmla="*/ 3 w 39"/>
                  <a:gd name="T71" fmla="*/ 20 h 33"/>
                  <a:gd name="T72" fmla="*/ 1 w 39"/>
                  <a:gd name="T73" fmla="*/ 18 h 33"/>
                  <a:gd name="T74" fmla="*/ 1 w 39"/>
                  <a:gd name="T75" fmla="*/ 18 h 33"/>
                  <a:gd name="T76" fmla="*/ 1 w 39"/>
                  <a:gd name="T77" fmla="*/ 18 h 33"/>
                  <a:gd name="T78" fmla="*/ 0 w 39"/>
                  <a:gd name="T79" fmla="*/ 18 h 33"/>
                  <a:gd name="T80" fmla="*/ 0 w 39"/>
                  <a:gd name="T81" fmla="*/ 18 h 33"/>
                  <a:gd name="T82" fmla="*/ 0 w 39"/>
                  <a:gd name="T83" fmla="*/ 18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
                  <a:gd name="T127" fmla="*/ 0 h 33"/>
                  <a:gd name="T128" fmla="*/ 39 w 39"/>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 h="33">
                    <a:moveTo>
                      <a:pt x="0" y="18"/>
                    </a:moveTo>
                    <a:lnTo>
                      <a:pt x="1" y="19"/>
                    </a:lnTo>
                    <a:lnTo>
                      <a:pt x="3" y="21"/>
                    </a:lnTo>
                    <a:lnTo>
                      <a:pt x="5" y="22"/>
                    </a:lnTo>
                    <a:lnTo>
                      <a:pt x="6" y="24"/>
                    </a:lnTo>
                    <a:lnTo>
                      <a:pt x="8" y="25"/>
                    </a:lnTo>
                    <a:lnTo>
                      <a:pt x="10" y="27"/>
                    </a:lnTo>
                    <a:lnTo>
                      <a:pt x="12" y="28"/>
                    </a:lnTo>
                    <a:lnTo>
                      <a:pt x="13" y="30"/>
                    </a:lnTo>
                    <a:lnTo>
                      <a:pt x="17" y="32"/>
                    </a:lnTo>
                    <a:lnTo>
                      <a:pt x="22" y="33"/>
                    </a:lnTo>
                    <a:lnTo>
                      <a:pt x="25" y="33"/>
                    </a:lnTo>
                    <a:lnTo>
                      <a:pt x="30" y="32"/>
                    </a:lnTo>
                    <a:lnTo>
                      <a:pt x="38" y="25"/>
                    </a:lnTo>
                    <a:lnTo>
                      <a:pt x="39" y="17"/>
                    </a:lnTo>
                    <a:lnTo>
                      <a:pt x="36" y="9"/>
                    </a:lnTo>
                    <a:lnTo>
                      <a:pt x="31" y="1"/>
                    </a:lnTo>
                    <a:lnTo>
                      <a:pt x="30" y="0"/>
                    </a:lnTo>
                    <a:lnTo>
                      <a:pt x="28" y="1"/>
                    </a:lnTo>
                    <a:lnTo>
                      <a:pt x="27" y="2"/>
                    </a:lnTo>
                    <a:lnTo>
                      <a:pt x="25" y="4"/>
                    </a:lnTo>
                    <a:lnTo>
                      <a:pt x="27" y="9"/>
                    </a:lnTo>
                    <a:lnTo>
                      <a:pt x="28" y="15"/>
                    </a:lnTo>
                    <a:lnTo>
                      <a:pt x="28" y="21"/>
                    </a:lnTo>
                    <a:lnTo>
                      <a:pt x="27" y="26"/>
                    </a:lnTo>
                    <a:lnTo>
                      <a:pt x="25" y="27"/>
                    </a:lnTo>
                    <a:lnTo>
                      <a:pt x="23" y="27"/>
                    </a:lnTo>
                    <a:lnTo>
                      <a:pt x="20" y="27"/>
                    </a:lnTo>
                    <a:lnTo>
                      <a:pt x="19" y="27"/>
                    </a:lnTo>
                    <a:lnTo>
                      <a:pt x="17" y="27"/>
                    </a:lnTo>
                    <a:lnTo>
                      <a:pt x="14" y="26"/>
                    </a:lnTo>
                    <a:lnTo>
                      <a:pt x="13" y="26"/>
                    </a:lnTo>
                    <a:lnTo>
                      <a:pt x="11" y="25"/>
                    </a:lnTo>
                    <a:lnTo>
                      <a:pt x="8" y="23"/>
                    </a:lnTo>
                    <a:lnTo>
                      <a:pt x="6" y="22"/>
                    </a:lnTo>
                    <a:lnTo>
                      <a:pt x="3" y="20"/>
                    </a:lnTo>
                    <a:lnTo>
                      <a:pt x="1" y="18"/>
                    </a:lnTo>
                    <a:lnTo>
                      <a:pt x="0" y="18"/>
                    </a:lnTo>
                    <a:close/>
                  </a:path>
                </a:pathLst>
              </a:custGeom>
              <a:solidFill>
                <a:srgbClr val="000000"/>
              </a:solidFill>
              <a:ln w="9525">
                <a:noFill/>
                <a:round/>
                <a:headEnd/>
                <a:tailEnd/>
              </a:ln>
            </p:spPr>
            <p:txBody>
              <a:bodyPr/>
              <a:lstStyle/>
              <a:p>
                <a:endParaRPr lang="en-US">
                  <a:solidFill>
                    <a:srgbClr val="000000"/>
                  </a:solidFill>
                </a:endParaRPr>
              </a:p>
            </p:txBody>
          </p:sp>
          <p:sp>
            <p:nvSpPr>
              <p:cNvPr id="26755" name="Freeform 137"/>
              <p:cNvSpPr>
                <a:spLocks/>
              </p:cNvSpPr>
              <p:nvPr/>
            </p:nvSpPr>
            <p:spPr bwMode="auto">
              <a:xfrm>
                <a:off x="8766" y="6775"/>
                <a:ext cx="43" cy="79"/>
              </a:xfrm>
              <a:custGeom>
                <a:avLst/>
                <a:gdLst>
                  <a:gd name="T0" fmla="*/ 1 w 43"/>
                  <a:gd name="T1" fmla="*/ 79 h 79"/>
                  <a:gd name="T2" fmla="*/ 11 w 43"/>
                  <a:gd name="T3" fmla="*/ 72 h 79"/>
                  <a:gd name="T4" fmla="*/ 19 w 43"/>
                  <a:gd name="T5" fmla="*/ 64 h 79"/>
                  <a:gd name="T6" fmla="*/ 26 w 43"/>
                  <a:gd name="T7" fmla="*/ 54 h 79"/>
                  <a:gd name="T8" fmla="*/ 32 w 43"/>
                  <a:gd name="T9" fmla="*/ 44 h 79"/>
                  <a:gd name="T10" fmla="*/ 37 w 43"/>
                  <a:gd name="T11" fmla="*/ 34 h 79"/>
                  <a:gd name="T12" fmla="*/ 41 w 43"/>
                  <a:gd name="T13" fmla="*/ 24 h 79"/>
                  <a:gd name="T14" fmla="*/ 42 w 43"/>
                  <a:gd name="T15" fmla="*/ 12 h 79"/>
                  <a:gd name="T16" fmla="*/ 43 w 43"/>
                  <a:gd name="T17" fmla="*/ 1 h 79"/>
                  <a:gd name="T18" fmla="*/ 42 w 43"/>
                  <a:gd name="T19" fmla="*/ 0 h 79"/>
                  <a:gd name="T20" fmla="*/ 41 w 43"/>
                  <a:gd name="T21" fmla="*/ 0 h 79"/>
                  <a:gd name="T22" fmla="*/ 40 w 43"/>
                  <a:gd name="T23" fmla="*/ 2 h 79"/>
                  <a:gd name="T24" fmla="*/ 39 w 43"/>
                  <a:gd name="T25" fmla="*/ 3 h 79"/>
                  <a:gd name="T26" fmla="*/ 36 w 43"/>
                  <a:gd name="T27" fmla="*/ 13 h 79"/>
                  <a:gd name="T28" fmla="*/ 34 w 43"/>
                  <a:gd name="T29" fmla="*/ 24 h 79"/>
                  <a:gd name="T30" fmla="*/ 30 w 43"/>
                  <a:gd name="T31" fmla="*/ 34 h 79"/>
                  <a:gd name="T32" fmla="*/ 26 w 43"/>
                  <a:gd name="T33" fmla="*/ 43 h 79"/>
                  <a:gd name="T34" fmla="*/ 21 w 43"/>
                  <a:gd name="T35" fmla="*/ 53 h 79"/>
                  <a:gd name="T36" fmla="*/ 15 w 43"/>
                  <a:gd name="T37" fmla="*/ 62 h 79"/>
                  <a:gd name="T38" fmla="*/ 8 w 43"/>
                  <a:gd name="T39" fmla="*/ 71 h 79"/>
                  <a:gd name="T40" fmla="*/ 0 w 43"/>
                  <a:gd name="T41" fmla="*/ 78 h 79"/>
                  <a:gd name="T42" fmla="*/ 0 w 43"/>
                  <a:gd name="T43" fmla="*/ 79 h 79"/>
                  <a:gd name="T44" fmla="*/ 0 w 43"/>
                  <a:gd name="T45" fmla="*/ 79 h 79"/>
                  <a:gd name="T46" fmla="*/ 0 w 43"/>
                  <a:gd name="T47" fmla="*/ 79 h 79"/>
                  <a:gd name="T48" fmla="*/ 1 w 43"/>
                  <a:gd name="T49" fmla="*/ 79 h 79"/>
                  <a:gd name="T50" fmla="*/ 1 w 43"/>
                  <a:gd name="T51" fmla="*/ 79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
                  <a:gd name="T79" fmla="*/ 0 h 79"/>
                  <a:gd name="T80" fmla="*/ 43 w 43"/>
                  <a:gd name="T81" fmla="*/ 79 h 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 h="79">
                    <a:moveTo>
                      <a:pt x="1" y="79"/>
                    </a:moveTo>
                    <a:lnTo>
                      <a:pt x="11" y="72"/>
                    </a:lnTo>
                    <a:lnTo>
                      <a:pt x="19" y="64"/>
                    </a:lnTo>
                    <a:lnTo>
                      <a:pt x="26" y="54"/>
                    </a:lnTo>
                    <a:lnTo>
                      <a:pt x="32" y="44"/>
                    </a:lnTo>
                    <a:lnTo>
                      <a:pt x="37" y="34"/>
                    </a:lnTo>
                    <a:lnTo>
                      <a:pt x="41" y="24"/>
                    </a:lnTo>
                    <a:lnTo>
                      <a:pt x="42" y="12"/>
                    </a:lnTo>
                    <a:lnTo>
                      <a:pt x="43" y="1"/>
                    </a:lnTo>
                    <a:lnTo>
                      <a:pt x="42" y="0"/>
                    </a:lnTo>
                    <a:lnTo>
                      <a:pt x="41" y="0"/>
                    </a:lnTo>
                    <a:lnTo>
                      <a:pt x="40" y="2"/>
                    </a:lnTo>
                    <a:lnTo>
                      <a:pt x="39" y="3"/>
                    </a:lnTo>
                    <a:lnTo>
                      <a:pt x="36" y="13"/>
                    </a:lnTo>
                    <a:lnTo>
                      <a:pt x="34" y="24"/>
                    </a:lnTo>
                    <a:lnTo>
                      <a:pt x="30" y="34"/>
                    </a:lnTo>
                    <a:lnTo>
                      <a:pt x="26" y="43"/>
                    </a:lnTo>
                    <a:lnTo>
                      <a:pt x="21" y="53"/>
                    </a:lnTo>
                    <a:lnTo>
                      <a:pt x="15" y="62"/>
                    </a:lnTo>
                    <a:lnTo>
                      <a:pt x="8" y="71"/>
                    </a:lnTo>
                    <a:lnTo>
                      <a:pt x="0" y="78"/>
                    </a:lnTo>
                    <a:lnTo>
                      <a:pt x="0" y="79"/>
                    </a:lnTo>
                    <a:lnTo>
                      <a:pt x="1" y="79"/>
                    </a:lnTo>
                    <a:close/>
                  </a:path>
                </a:pathLst>
              </a:custGeom>
              <a:solidFill>
                <a:srgbClr val="000000"/>
              </a:solidFill>
              <a:ln w="9525">
                <a:noFill/>
                <a:round/>
                <a:headEnd/>
                <a:tailEnd/>
              </a:ln>
            </p:spPr>
            <p:txBody>
              <a:bodyPr/>
              <a:lstStyle/>
              <a:p>
                <a:endParaRPr lang="en-US">
                  <a:solidFill>
                    <a:srgbClr val="000000"/>
                  </a:solidFill>
                </a:endParaRPr>
              </a:p>
            </p:txBody>
          </p:sp>
          <p:sp>
            <p:nvSpPr>
              <p:cNvPr id="26756" name="Freeform 138"/>
              <p:cNvSpPr>
                <a:spLocks/>
              </p:cNvSpPr>
              <p:nvPr/>
            </p:nvSpPr>
            <p:spPr bwMode="auto">
              <a:xfrm>
                <a:off x="9415" y="7113"/>
                <a:ext cx="182" cy="57"/>
              </a:xfrm>
              <a:custGeom>
                <a:avLst/>
                <a:gdLst>
                  <a:gd name="T0" fmla="*/ 0 w 182"/>
                  <a:gd name="T1" fmla="*/ 1 h 57"/>
                  <a:gd name="T2" fmla="*/ 11 w 182"/>
                  <a:gd name="T3" fmla="*/ 2 h 57"/>
                  <a:gd name="T4" fmla="*/ 23 w 182"/>
                  <a:gd name="T5" fmla="*/ 4 h 57"/>
                  <a:gd name="T6" fmla="*/ 32 w 182"/>
                  <a:gd name="T7" fmla="*/ 6 h 57"/>
                  <a:gd name="T8" fmla="*/ 43 w 182"/>
                  <a:gd name="T9" fmla="*/ 9 h 57"/>
                  <a:gd name="T10" fmla="*/ 53 w 182"/>
                  <a:gd name="T11" fmla="*/ 13 h 57"/>
                  <a:gd name="T12" fmla="*/ 64 w 182"/>
                  <a:gd name="T13" fmla="*/ 16 h 57"/>
                  <a:gd name="T14" fmla="*/ 75 w 182"/>
                  <a:gd name="T15" fmla="*/ 19 h 57"/>
                  <a:gd name="T16" fmla="*/ 86 w 182"/>
                  <a:gd name="T17" fmla="*/ 22 h 57"/>
                  <a:gd name="T18" fmla="*/ 98 w 182"/>
                  <a:gd name="T19" fmla="*/ 24 h 57"/>
                  <a:gd name="T20" fmla="*/ 110 w 182"/>
                  <a:gd name="T21" fmla="*/ 27 h 57"/>
                  <a:gd name="T22" fmla="*/ 121 w 182"/>
                  <a:gd name="T23" fmla="*/ 30 h 57"/>
                  <a:gd name="T24" fmla="*/ 133 w 182"/>
                  <a:gd name="T25" fmla="*/ 34 h 57"/>
                  <a:gd name="T26" fmla="*/ 144 w 182"/>
                  <a:gd name="T27" fmla="*/ 38 h 57"/>
                  <a:gd name="T28" fmla="*/ 155 w 182"/>
                  <a:gd name="T29" fmla="*/ 44 h 57"/>
                  <a:gd name="T30" fmla="*/ 165 w 182"/>
                  <a:gd name="T31" fmla="*/ 49 h 57"/>
                  <a:gd name="T32" fmla="*/ 175 w 182"/>
                  <a:gd name="T33" fmla="*/ 57 h 57"/>
                  <a:gd name="T34" fmla="*/ 177 w 182"/>
                  <a:gd name="T35" fmla="*/ 57 h 57"/>
                  <a:gd name="T36" fmla="*/ 181 w 182"/>
                  <a:gd name="T37" fmla="*/ 55 h 57"/>
                  <a:gd name="T38" fmla="*/ 182 w 182"/>
                  <a:gd name="T39" fmla="*/ 51 h 57"/>
                  <a:gd name="T40" fmla="*/ 182 w 182"/>
                  <a:gd name="T41" fmla="*/ 49 h 57"/>
                  <a:gd name="T42" fmla="*/ 175 w 182"/>
                  <a:gd name="T43" fmla="*/ 42 h 57"/>
                  <a:gd name="T44" fmla="*/ 168 w 182"/>
                  <a:gd name="T45" fmla="*/ 36 h 57"/>
                  <a:gd name="T46" fmla="*/ 159 w 182"/>
                  <a:gd name="T47" fmla="*/ 30 h 57"/>
                  <a:gd name="T48" fmla="*/ 151 w 182"/>
                  <a:gd name="T49" fmla="*/ 26 h 57"/>
                  <a:gd name="T50" fmla="*/ 141 w 182"/>
                  <a:gd name="T51" fmla="*/ 23 h 57"/>
                  <a:gd name="T52" fmla="*/ 131 w 182"/>
                  <a:gd name="T53" fmla="*/ 20 h 57"/>
                  <a:gd name="T54" fmla="*/ 121 w 182"/>
                  <a:gd name="T55" fmla="*/ 18 h 57"/>
                  <a:gd name="T56" fmla="*/ 110 w 182"/>
                  <a:gd name="T57" fmla="*/ 16 h 57"/>
                  <a:gd name="T58" fmla="*/ 96 w 182"/>
                  <a:gd name="T59" fmla="*/ 14 h 57"/>
                  <a:gd name="T60" fmla="*/ 82 w 182"/>
                  <a:gd name="T61" fmla="*/ 10 h 57"/>
                  <a:gd name="T62" fmla="*/ 69 w 182"/>
                  <a:gd name="T63" fmla="*/ 8 h 57"/>
                  <a:gd name="T64" fmla="*/ 56 w 182"/>
                  <a:gd name="T65" fmla="*/ 5 h 57"/>
                  <a:gd name="T66" fmla="*/ 41 w 182"/>
                  <a:gd name="T67" fmla="*/ 3 h 57"/>
                  <a:gd name="T68" fmla="*/ 28 w 182"/>
                  <a:gd name="T69" fmla="*/ 1 h 57"/>
                  <a:gd name="T70" fmla="*/ 14 w 182"/>
                  <a:gd name="T71" fmla="*/ 0 h 57"/>
                  <a:gd name="T72" fmla="*/ 0 w 182"/>
                  <a:gd name="T73" fmla="*/ 0 h 57"/>
                  <a:gd name="T74" fmla="*/ 0 w 182"/>
                  <a:gd name="T75" fmla="*/ 0 h 57"/>
                  <a:gd name="T76" fmla="*/ 0 w 182"/>
                  <a:gd name="T77" fmla="*/ 0 h 57"/>
                  <a:gd name="T78" fmla="*/ 0 w 182"/>
                  <a:gd name="T79" fmla="*/ 1 h 57"/>
                  <a:gd name="T80" fmla="*/ 0 w 182"/>
                  <a:gd name="T81" fmla="*/ 1 h 57"/>
                  <a:gd name="T82" fmla="*/ 0 w 182"/>
                  <a:gd name="T83" fmla="*/ 1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2"/>
                  <a:gd name="T127" fmla="*/ 0 h 57"/>
                  <a:gd name="T128" fmla="*/ 182 w 182"/>
                  <a:gd name="T129" fmla="*/ 57 h 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2" h="57">
                    <a:moveTo>
                      <a:pt x="0" y="1"/>
                    </a:moveTo>
                    <a:lnTo>
                      <a:pt x="11" y="2"/>
                    </a:lnTo>
                    <a:lnTo>
                      <a:pt x="23" y="4"/>
                    </a:lnTo>
                    <a:lnTo>
                      <a:pt x="32" y="6"/>
                    </a:lnTo>
                    <a:lnTo>
                      <a:pt x="43" y="9"/>
                    </a:lnTo>
                    <a:lnTo>
                      <a:pt x="53" y="13"/>
                    </a:lnTo>
                    <a:lnTo>
                      <a:pt x="64" y="16"/>
                    </a:lnTo>
                    <a:lnTo>
                      <a:pt x="75" y="19"/>
                    </a:lnTo>
                    <a:lnTo>
                      <a:pt x="86" y="22"/>
                    </a:lnTo>
                    <a:lnTo>
                      <a:pt x="98" y="24"/>
                    </a:lnTo>
                    <a:lnTo>
                      <a:pt x="110" y="27"/>
                    </a:lnTo>
                    <a:lnTo>
                      <a:pt x="121" y="30"/>
                    </a:lnTo>
                    <a:lnTo>
                      <a:pt x="133" y="34"/>
                    </a:lnTo>
                    <a:lnTo>
                      <a:pt x="144" y="38"/>
                    </a:lnTo>
                    <a:lnTo>
                      <a:pt x="155" y="44"/>
                    </a:lnTo>
                    <a:lnTo>
                      <a:pt x="165" y="49"/>
                    </a:lnTo>
                    <a:lnTo>
                      <a:pt x="175" y="57"/>
                    </a:lnTo>
                    <a:lnTo>
                      <a:pt x="177" y="57"/>
                    </a:lnTo>
                    <a:lnTo>
                      <a:pt x="181" y="55"/>
                    </a:lnTo>
                    <a:lnTo>
                      <a:pt x="182" y="51"/>
                    </a:lnTo>
                    <a:lnTo>
                      <a:pt x="182" y="49"/>
                    </a:lnTo>
                    <a:lnTo>
                      <a:pt x="175" y="42"/>
                    </a:lnTo>
                    <a:lnTo>
                      <a:pt x="168" y="36"/>
                    </a:lnTo>
                    <a:lnTo>
                      <a:pt x="159" y="30"/>
                    </a:lnTo>
                    <a:lnTo>
                      <a:pt x="151" y="26"/>
                    </a:lnTo>
                    <a:lnTo>
                      <a:pt x="141" y="23"/>
                    </a:lnTo>
                    <a:lnTo>
                      <a:pt x="131" y="20"/>
                    </a:lnTo>
                    <a:lnTo>
                      <a:pt x="121" y="18"/>
                    </a:lnTo>
                    <a:lnTo>
                      <a:pt x="110" y="16"/>
                    </a:lnTo>
                    <a:lnTo>
                      <a:pt x="96" y="14"/>
                    </a:lnTo>
                    <a:lnTo>
                      <a:pt x="82" y="10"/>
                    </a:lnTo>
                    <a:lnTo>
                      <a:pt x="69" y="8"/>
                    </a:lnTo>
                    <a:lnTo>
                      <a:pt x="56" y="5"/>
                    </a:lnTo>
                    <a:lnTo>
                      <a:pt x="41" y="3"/>
                    </a:lnTo>
                    <a:lnTo>
                      <a:pt x="28" y="1"/>
                    </a:lnTo>
                    <a:lnTo>
                      <a:pt x="14" y="0"/>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6757" name="Freeform 139"/>
              <p:cNvSpPr>
                <a:spLocks/>
              </p:cNvSpPr>
              <p:nvPr/>
            </p:nvSpPr>
            <p:spPr bwMode="auto">
              <a:xfrm>
                <a:off x="9198" y="7539"/>
                <a:ext cx="145" cy="289"/>
              </a:xfrm>
              <a:custGeom>
                <a:avLst/>
                <a:gdLst>
                  <a:gd name="T0" fmla="*/ 12 w 145"/>
                  <a:gd name="T1" fmla="*/ 0 h 289"/>
                  <a:gd name="T2" fmla="*/ 7 w 145"/>
                  <a:gd name="T3" fmla="*/ 46 h 289"/>
                  <a:gd name="T4" fmla="*/ 1 w 145"/>
                  <a:gd name="T5" fmla="*/ 94 h 289"/>
                  <a:gd name="T6" fmla="*/ 0 w 145"/>
                  <a:gd name="T7" fmla="*/ 141 h 289"/>
                  <a:gd name="T8" fmla="*/ 10 w 145"/>
                  <a:gd name="T9" fmla="*/ 187 h 289"/>
                  <a:gd name="T10" fmla="*/ 18 w 145"/>
                  <a:gd name="T11" fmla="*/ 205 h 289"/>
                  <a:gd name="T12" fmla="*/ 30 w 145"/>
                  <a:gd name="T13" fmla="*/ 220 h 289"/>
                  <a:gd name="T14" fmla="*/ 44 w 145"/>
                  <a:gd name="T15" fmla="*/ 233 h 289"/>
                  <a:gd name="T16" fmla="*/ 59 w 145"/>
                  <a:gd name="T17" fmla="*/ 247 h 289"/>
                  <a:gd name="T18" fmla="*/ 75 w 145"/>
                  <a:gd name="T19" fmla="*/ 258 h 289"/>
                  <a:gd name="T20" fmla="*/ 94 w 145"/>
                  <a:gd name="T21" fmla="*/ 269 h 289"/>
                  <a:gd name="T22" fmla="*/ 112 w 145"/>
                  <a:gd name="T23" fmla="*/ 278 h 289"/>
                  <a:gd name="T24" fmla="*/ 130 w 145"/>
                  <a:gd name="T25" fmla="*/ 289 h 289"/>
                  <a:gd name="T26" fmla="*/ 136 w 145"/>
                  <a:gd name="T27" fmla="*/ 289 h 289"/>
                  <a:gd name="T28" fmla="*/ 142 w 145"/>
                  <a:gd name="T29" fmla="*/ 285 h 289"/>
                  <a:gd name="T30" fmla="*/ 145 w 145"/>
                  <a:gd name="T31" fmla="*/ 277 h 289"/>
                  <a:gd name="T32" fmla="*/ 143 w 145"/>
                  <a:gd name="T33" fmla="*/ 272 h 289"/>
                  <a:gd name="T34" fmla="*/ 130 w 145"/>
                  <a:gd name="T35" fmla="*/ 260 h 289"/>
                  <a:gd name="T36" fmla="*/ 115 w 145"/>
                  <a:gd name="T37" fmla="*/ 249 h 289"/>
                  <a:gd name="T38" fmla="*/ 101 w 145"/>
                  <a:gd name="T39" fmla="*/ 237 h 289"/>
                  <a:gd name="T40" fmla="*/ 86 w 145"/>
                  <a:gd name="T41" fmla="*/ 226 h 289"/>
                  <a:gd name="T42" fmla="*/ 72 w 145"/>
                  <a:gd name="T43" fmla="*/ 215 h 289"/>
                  <a:gd name="T44" fmla="*/ 57 w 145"/>
                  <a:gd name="T45" fmla="*/ 203 h 289"/>
                  <a:gd name="T46" fmla="*/ 44 w 145"/>
                  <a:gd name="T47" fmla="*/ 190 h 289"/>
                  <a:gd name="T48" fmla="*/ 31 w 145"/>
                  <a:gd name="T49" fmla="*/ 177 h 289"/>
                  <a:gd name="T50" fmla="*/ 19 w 145"/>
                  <a:gd name="T51" fmla="*/ 157 h 289"/>
                  <a:gd name="T52" fmla="*/ 12 w 145"/>
                  <a:gd name="T53" fmla="*/ 136 h 289"/>
                  <a:gd name="T54" fmla="*/ 8 w 145"/>
                  <a:gd name="T55" fmla="*/ 113 h 289"/>
                  <a:gd name="T56" fmla="*/ 7 w 145"/>
                  <a:gd name="T57" fmla="*/ 91 h 289"/>
                  <a:gd name="T58" fmla="*/ 8 w 145"/>
                  <a:gd name="T59" fmla="*/ 67 h 289"/>
                  <a:gd name="T60" fmla="*/ 11 w 145"/>
                  <a:gd name="T61" fmla="*/ 44 h 289"/>
                  <a:gd name="T62" fmla="*/ 12 w 145"/>
                  <a:gd name="T63" fmla="*/ 21 h 289"/>
                  <a:gd name="T64" fmla="*/ 13 w 145"/>
                  <a:gd name="T65" fmla="*/ 0 h 289"/>
                  <a:gd name="T66" fmla="*/ 13 w 145"/>
                  <a:gd name="T67" fmla="*/ 0 h 289"/>
                  <a:gd name="T68" fmla="*/ 13 w 145"/>
                  <a:gd name="T69" fmla="*/ 0 h 289"/>
                  <a:gd name="T70" fmla="*/ 12 w 145"/>
                  <a:gd name="T71" fmla="*/ 0 h 289"/>
                  <a:gd name="T72" fmla="*/ 12 w 145"/>
                  <a:gd name="T73" fmla="*/ 0 h 289"/>
                  <a:gd name="T74" fmla="*/ 12 w 145"/>
                  <a:gd name="T75" fmla="*/ 0 h 2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5"/>
                  <a:gd name="T115" fmla="*/ 0 h 289"/>
                  <a:gd name="T116" fmla="*/ 145 w 145"/>
                  <a:gd name="T117" fmla="*/ 289 h 2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5" h="289">
                    <a:moveTo>
                      <a:pt x="12" y="0"/>
                    </a:moveTo>
                    <a:lnTo>
                      <a:pt x="7" y="46"/>
                    </a:lnTo>
                    <a:lnTo>
                      <a:pt x="1" y="94"/>
                    </a:lnTo>
                    <a:lnTo>
                      <a:pt x="0" y="141"/>
                    </a:lnTo>
                    <a:lnTo>
                      <a:pt x="10" y="187"/>
                    </a:lnTo>
                    <a:lnTo>
                      <a:pt x="18" y="205"/>
                    </a:lnTo>
                    <a:lnTo>
                      <a:pt x="30" y="220"/>
                    </a:lnTo>
                    <a:lnTo>
                      <a:pt x="44" y="233"/>
                    </a:lnTo>
                    <a:lnTo>
                      <a:pt x="59" y="247"/>
                    </a:lnTo>
                    <a:lnTo>
                      <a:pt x="75" y="258"/>
                    </a:lnTo>
                    <a:lnTo>
                      <a:pt x="94" y="269"/>
                    </a:lnTo>
                    <a:lnTo>
                      <a:pt x="112" y="278"/>
                    </a:lnTo>
                    <a:lnTo>
                      <a:pt x="130" y="289"/>
                    </a:lnTo>
                    <a:lnTo>
                      <a:pt x="136" y="289"/>
                    </a:lnTo>
                    <a:lnTo>
                      <a:pt x="142" y="285"/>
                    </a:lnTo>
                    <a:lnTo>
                      <a:pt x="145" y="277"/>
                    </a:lnTo>
                    <a:lnTo>
                      <a:pt x="143" y="272"/>
                    </a:lnTo>
                    <a:lnTo>
                      <a:pt x="130" y="260"/>
                    </a:lnTo>
                    <a:lnTo>
                      <a:pt x="115" y="249"/>
                    </a:lnTo>
                    <a:lnTo>
                      <a:pt x="101" y="237"/>
                    </a:lnTo>
                    <a:lnTo>
                      <a:pt x="86" y="226"/>
                    </a:lnTo>
                    <a:lnTo>
                      <a:pt x="72" y="215"/>
                    </a:lnTo>
                    <a:lnTo>
                      <a:pt x="57" y="203"/>
                    </a:lnTo>
                    <a:lnTo>
                      <a:pt x="44" y="190"/>
                    </a:lnTo>
                    <a:lnTo>
                      <a:pt x="31" y="177"/>
                    </a:lnTo>
                    <a:lnTo>
                      <a:pt x="19" y="157"/>
                    </a:lnTo>
                    <a:lnTo>
                      <a:pt x="12" y="136"/>
                    </a:lnTo>
                    <a:lnTo>
                      <a:pt x="8" y="113"/>
                    </a:lnTo>
                    <a:lnTo>
                      <a:pt x="7" y="91"/>
                    </a:lnTo>
                    <a:lnTo>
                      <a:pt x="8" y="67"/>
                    </a:lnTo>
                    <a:lnTo>
                      <a:pt x="11" y="44"/>
                    </a:lnTo>
                    <a:lnTo>
                      <a:pt x="12" y="21"/>
                    </a:lnTo>
                    <a:lnTo>
                      <a:pt x="13" y="0"/>
                    </a:lnTo>
                    <a:lnTo>
                      <a:pt x="12" y="0"/>
                    </a:lnTo>
                    <a:close/>
                  </a:path>
                </a:pathLst>
              </a:custGeom>
              <a:solidFill>
                <a:srgbClr val="000000"/>
              </a:solidFill>
              <a:ln w="9525">
                <a:noFill/>
                <a:round/>
                <a:headEnd/>
                <a:tailEnd/>
              </a:ln>
            </p:spPr>
            <p:txBody>
              <a:bodyPr/>
              <a:lstStyle/>
              <a:p>
                <a:endParaRPr lang="en-US">
                  <a:solidFill>
                    <a:srgbClr val="000000"/>
                  </a:solidFill>
                </a:endParaRPr>
              </a:p>
            </p:txBody>
          </p:sp>
          <p:sp>
            <p:nvSpPr>
              <p:cNvPr id="26758" name="Freeform 140"/>
              <p:cNvSpPr>
                <a:spLocks/>
              </p:cNvSpPr>
              <p:nvPr/>
            </p:nvSpPr>
            <p:spPr bwMode="auto">
              <a:xfrm>
                <a:off x="9438" y="7601"/>
                <a:ext cx="153" cy="402"/>
              </a:xfrm>
              <a:custGeom>
                <a:avLst/>
                <a:gdLst>
                  <a:gd name="T0" fmla="*/ 153 w 153"/>
                  <a:gd name="T1" fmla="*/ 1 h 402"/>
                  <a:gd name="T2" fmla="*/ 148 w 153"/>
                  <a:gd name="T3" fmla="*/ 29 h 402"/>
                  <a:gd name="T4" fmla="*/ 143 w 153"/>
                  <a:gd name="T5" fmla="*/ 56 h 402"/>
                  <a:gd name="T6" fmla="*/ 136 w 153"/>
                  <a:gd name="T7" fmla="*/ 84 h 402"/>
                  <a:gd name="T8" fmla="*/ 124 w 153"/>
                  <a:gd name="T9" fmla="*/ 111 h 402"/>
                  <a:gd name="T10" fmla="*/ 117 w 153"/>
                  <a:gd name="T11" fmla="*/ 122 h 402"/>
                  <a:gd name="T12" fmla="*/ 108 w 153"/>
                  <a:gd name="T13" fmla="*/ 134 h 402"/>
                  <a:gd name="T14" fmla="*/ 100 w 153"/>
                  <a:gd name="T15" fmla="*/ 146 h 402"/>
                  <a:gd name="T16" fmla="*/ 91 w 153"/>
                  <a:gd name="T17" fmla="*/ 157 h 402"/>
                  <a:gd name="T18" fmla="*/ 82 w 153"/>
                  <a:gd name="T19" fmla="*/ 168 h 402"/>
                  <a:gd name="T20" fmla="*/ 74 w 153"/>
                  <a:gd name="T21" fmla="*/ 179 h 402"/>
                  <a:gd name="T22" fmla="*/ 65 w 153"/>
                  <a:gd name="T23" fmla="*/ 191 h 402"/>
                  <a:gd name="T24" fmla="*/ 57 w 153"/>
                  <a:gd name="T25" fmla="*/ 202 h 402"/>
                  <a:gd name="T26" fmla="*/ 44 w 153"/>
                  <a:gd name="T27" fmla="*/ 225 h 402"/>
                  <a:gd name="T28" fmla="*/ 33 w 153"/>
                  <a:gd name="T29" fmla="*/ 248 h 402"/>
                  <a:gd name="T30" fmla="*/ 23 w 153"/>
                  <a:gd name="T31" fmla="*/ 273 h 402"/>
                  <a:gd name="T32" fmla="*/ 16 w 153"/>
                  <a:gd name="T33" fmla="*/ 297 h 402"/>
                  <a:gd name="T34" fmla="*/ 9 w 153"/>
                  <a:gd name="T35" fmla="*/ 323 h 402"/>
                  <a:gd name="T36" fmla="*/ 5 w 153"/>
                  <a:gd name="T37" fmla="*/ 349 h 402"/>
                  <a:gd name="T38" fmla="*/ 2 w 153"/>
                  <a:gd name="T39" fmla="*/ 374 h 402"/>
                  <a:gd name="T40" fmla="*/ 0 w 153"/>
                  <a:gd name="T41" fmla="*/ 399 h 402"/>
                  <a:gd name="T42" fmla="*/ 1 w 153"/>
                  <a:gd name="T43" fmla="*/ 401 h 402"/>
                  <a:gd name="T44" fmla="*/ 2 w 153"/>
                  <a:gd name="T45" fmla="*/ 402 h 402"/>
                  <a:gd name="T46" fmla="*/ 3 w 153"/>
                  <a:gd name="T47" fmla="*/ 401 h 402"/>
                  <a:gd name="T48" fmla="*/ 5 w 153"/>
                  <a:gd name="T49" fmla="*/ 399 h 402"/>
                  <a:gd name="T50" fmla="*/ 11 w 153"/>
                  <a:gd name="T51" fmla="*/ 373 h 402"/>
                  <a:gd name="T52" fmla="*/ 17 w 153"/>
                  <a:gd name="T53" fmla="*/ 349 h 402"/>
                  <a:gd name="T54" fmla="*/ 23 w 153"/>
                  <a:gd name="T55" fmla="*/ 324 h 402"/>
                  <a:gd name="T56" fmla="*/ 30 w 153"/>
                  <a:gd name="T57" fmla="*/ 299 h 402"/>
                  <a:gd name="T58" fmla="*/ 36 w 153"/>
                  <a:gd name="T59" fmla="*/ 285 h 402"/>
                  <a:gd name="T60" fmla="*/ 42 w 153"/>
                  <a:gd name="T61" fmla="*/ 271 h 402"/>
                  <a:gd name="T62" fmla="*/ 50 w 153"/>
                  <a:gd name="T63" fmla="*/ 256 h 402"/>
                  <a:gd name="T64" fmla="*/ 58 w 153"/>
                  <a:gd name="T65" fmla="*/ 243 h 402"/>
                  <a:gd name="T66" fmla="*/ 67 w 153"/>
                  <a:gd name="T67" fmla="*/ 230 h 402"/>
                  <a:gd name="T68" fmla="*/ 75 w 153"/>
                  <a:gd name="T69" fmla="*/ 216 h 402"/>
                  <a:gd name="T70" fmla="*/ 85 w 153"/>
                  <a:gd name="T71" fmla="*/ 203 h 402"/>
                  <a:gd name="T72" fmla="*/ 95 w 153"/>
                  <a:gd name="T73" fmla="*/ 190 h 402"/>
                  <a:gd name="T74" fmla="*/ 102 w 153"/>
                  <a:gd name="T75" fmla="*/ 178 h 402"/>
                  <a:gd name="T76" fmla="*/ 109 w 153"/>
                  <a:gd name="T77" fmla="*/ 168 h 402"/>
                  <a:gd name="T78" fmla="*/ 117 w 153"/>
                  <a:gd name="T79" fmla="*/ 157 h 402"/>
                  <a:gd name="T80" fmla="*/ 124 w 153"/>
                  <a:gd name="T81" fmla="*/ 145 h 402"/>
                  <a:gd name="T82" fmla="*/ 130 w 153"/>
                  <a:gd name="T83" fmla="*/ 133 h 402"/>
                  <a:gd name="T84" fmla="*/ 135 w 153"/>
                  <a:gd name="T85" fmla="*/ 121 h 402"/>
                  <a:gd name="T86" fmla="*/ 140 w 153"/>
                  <a:gd name="T87" fmla="*/ 109 h 402"/>
                  <a:gd name="T88" fmla="*/ 143 w 153"/>
                  <a:gd name="T89" fmla="*/ 96 h 402"/>
                  <a:gd name="T90" fmla="*/ 148 w 153"/>
                  <a:gd name="T91" fmla="*/ 73 h 402"/>
                  <a:gd name="T92" fmla="*/ 151 w 153"/>
                  <a:gd name="T93" fmla="*/ 48 h 402"/>
                  <a:gd name="T94" fmla="*/ 152 w 153"/>
                  <a:gd name="T95" fmla="*/ 25 h 402"/>
                  <a:gd name="T96" fmla="*/ 153 w 153"/>
                  <a:gd name="T97" fmla="*/ 0 h 402"/>
                  <a:gd name="T98" fmla="*/ 153 w 153"/>
                  <a:gd name="T99" fmla="*/ 0 h 402"/>
                  <a:gd name="T100" fmla="*/ 153 w 153"/>
                  <a:gd name="T101" fmla="*/ 0 h 402"/>
                  <a:gd name="T102" fmla="*/ 153 w 153"/>
                  <a:gd name="T103" fmla="*/ 0 h 402"/>
                  <a:gd name="T104" fmla="*/ 153 w 153"/>
                  <a:gd name="T105" fmla="*/ 1 h 402"/>
                  <a:gd name="T106" fmla="*/ 153 w 153"/>
                  <a:gd name="T107" fmla="*/ 1 h 4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3"/>
                  <a:gd name="T163" fmla="*/ 0 h 402"/>
                  <a:gd name="T164" fmla="*/ 153 w 153"/>
                  <a:gd name="T165" fmla="*/ 402 h 4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3" h="402">
                    <a:moveTo>
                      <a:pt x="153" y="1"/>
                    </a:moveTo>
                    <a:lnTo>
                      <a:pt x="148" y="29"/>
                    </a:lnTo>
                    <a:lnTo>
                      <a:pt x="143" y="56"/>
                    </a:lnTo>
                    <a:lnTo>
                      <a:pt x="136" y="84"/>
                    </a:lnTo>
                    <a:lnTo>
                      <a:pt x="124" y="111"/>
                    </a:lnTo>
                    <a:lnTo>
                      <a:pt x="117" y="122"/>
                    </a:lnTo>
                    <a:lnTo>
                      <a:pt x="108" y="134"/>
                    </a:lnTo>
                    <a:lnTo>
                      <a:pt x="100" y="146"/>
                    </a:lnTo>
                    <a:lnTo>
                      <a:pt x="91" y="157"/>
                    </a:lnTo>
                    <a:lnTo>
                      <a:pt x="82" y="168"/>
                    </a:lnTo>
                    <a:lnTo>
                      <a:pt x="74" y="179"/>
                    </a:lnTo>
                    <a:lnTo>
                      <a:pt x="65" y="191"/>
                    </a:lnTo>
                    <a:lnTo>
                      <a:pt x="57" y="202"/>
                    </a:lnTo>
                    <a:lnTo>
                      <a:pt x="44" y="225"/>
                    </a:lnTo>
                    <a:lnTo>
                      <a:pt x="33" y="248"/>
                    </a:lnTo>
                    <a:lnTo>
                      <a:pt x="23" y="273"/>
                    </a:lnTo>
                    <a:lnTo>
                      <a:pt x="16" y="297"/>
                    </a:lnTo>
                    <a:lnTo>
                      <a:pt x="9" y="323"/>
                    </a:lnTo>
                    <a:lnTo>
                      <a:pt x="5" y="349"/>
                    </a:lnTo>
                    <a:lnTo>
                      <a:pt x="2" y="374"/>
                    </a:lnTo>
                    <a:lnTo>
                      <a:pt x="0" y="399"/>
                    </a:lnTo>
                    <a:lnTo>
                      <a:pt x="1" y="401"/>
                    </a:lnTo>
                    <a:lnTo>
                      <a:pt x="2" y="402"/>
                    </a:lnTo>
                    <a:lnTo>
                      <a:pt x="3" y="401"/>
                    </a:lnTo>
                    <a:lnTo>
                      <a:pt x="5" y="399"/>
                    </a:lnTo>
                    <a:lnTo>
                      <a:pt x="11" y="373"/>
                    </a:lnTo>
                    <a:lnTo>
                      <a:pt x="17" y="349"/>
                    </a:lnTo>
                    <a:lnTo>
                      <a:pt x="23" y="324"/>
                    </a:lnTo>
                    <a:lnTo>
                      <a:pt x="30" y="299"/>
                    </a:lnTo>
                    <a:lnTo>
                      <a:pt x="36" y="285"/>
                    </a:lnTo>
                    <a:lnTo>
                      <a:pt x="42" y="271"/>
                    </a:lnTo>
                    <a:lnTo>
                      <a:pt x="50" y="256"/>
                    </a:lnTo>
                    <a:lnTo>
                      <a:pt x="58" y="243"/>
                    </a:lnTo>
                    <a:lnTo>
                      <a:pt x="67" y="230"/>
                    </a:lnTo>
                    <a:lnTo>
                      <a:pt x="75" y="216"/>
                    </a:lnTo>
                    <a:lnTo>
                      <a:pt x="85" y="203"/>
                    </a:lnTo>
                    <a:lnTo>
                      <a:pt x="95" y="190"/>
                    </a:lnTo>
                    <a:lnTo>
                      <a:pt x="102" y="178"/>
                    </a:lnTo>
                    <a:lnTo>
                      <a:pt x="109" y="168"/>
                    </a:lnTo>
                    <a:lnTo>
                      <a:pt x="117" y="157"/>
                    </a:lnTo>
                    <a:lnTo>
                      <a:pt x="124" y="145"/>
                    </a:lnTo>
                    <a:lnTo>
                      <a:pt x="130" y="133"/>
                    </a:lnTo>
                    <a:lnTo>
                      <a:pt x="135" y="121"/>
                    </a:lnTo>
                    <a:lnTo>
                      <a:pt x="140" y="109"/>
                    </a:lnTo>
                    <a:lnTo>
                      <a:pt x="143" y="96"/>
                    </a:lnTo>
                    <a:lnTo>
                      <a:pt x="148" y="73"/>
                    </a:lnTo>
                    <a:lnTo>
                      <a:pt x="151" y="48"/>
                    </a:lnTo>
                    <a:lnTo>
                      <a:pt x="152" y="25"/>
                    </a:lnTo>
                    <a:lnTo>
                      <a:pt x="153" y="0"/>
                    </a:lnTo>
                    <a:lnTo>
                      <a:pt x="153" y="1"/>
                    </a:lnTo>
                    <a:close/>
                  </a:path>
                </a:pathLst>
              </a:custGeom>
              <a:solidFill>
                <a:srgbClr val="000000"/>
              </a:solidFill>
              <a:ln w="9525">
                <a:noFill/>
                <a:round/>
                <a:headEnd/>
                <a:tailEnd/>
              </a:ln>
            </p:spPr>
            <p:txBody>
              <a:bodyPr/>
              <a:lstStyle/>
              <a:p>
                <a:endParaRPr lang="en-US">
                  <a:solidFill>
                    <a:srgbClr val="000000"/>
                  </a:solidFill>
                </a:endParaRPr>
              </a:p>
            </p:txBody>
          </p:sp>
          <p:sp>
            <p:nvSpPr>
              <p:cNvPr id="26759" name="Freeform 141"/>
              <p:cNvSpPr>
                <a:spLocks/>
              </p:cNvSpPr>
              <p:nvPr/>
            </p:nvSpPr>
            <p:spPr bwMode="auto">
              <a:xfrm>
                <a:off x="9333" y="7818"/>
                <a:ext cx="54" cy="421"/>
              </a:xfrm>
              <a:custGeom>
                <a:avLst/>
                <a:gdLst>
                  <a:gd name="T0" fmla="*/ 7 w 54"/>
                  <a:gd name="T1" fmla="*/ 1 h 421"/>
                  <a:gd name="T2" fmla="*/ 21 w 54"/>
                  <a:gd name="T3" fmla="*/ 32 h 421"/>
                  <a:gd name="T4" fmla="*/ 28 w 54"/>
                  <a:gd name="T5" fmla="*/ 63 h 421"/>
                  <a:gd name="T6" fmla="*/ 28 w 54"/>
                  <a:gd name="T7" fmla="*/ 96 h 421"/>
                  <a:gd name="T8" fmla="*/ 21 w 54"/>
                  <a:gd name="T9" fmla="*/ 127 h 421"/>
                  <a:gd name="T10" fmla="*/ 12 w 54"/>
                  <a:gd name="T11" fmla="*/ 148 h 421"/>
                  <a:gd name="T12" fmla="*/ 5 w 54"/>
                  <a:gd name="T13" fmla="*/ 168 h 421"/>
                  <a:gd name="T14" fmla="*/ 0 w 54"/>
                  <a:gd name="T15" fmla="*/ 189 h 421"/>
                  <a:gd name="T16" fmla="*/ 1 w 54"/>
                  <a:gd name="T17" fmla="*/ 212 h 421"/>
                  <a:gd name="T18" fmla="*/ 5 w 54"/>
                  <a:gd name="T19" fmla="*/ 220 h 421"/>
                  <a:gd name="T20" fmla="*/ 12 w 54"/>
                  <a:gd name="T21" fmla="*/ 229 h 421"/>
                  <a:gd name="T22" fmla="*/ 19 w 54"/>
                  <a:gd name="T23" fmla="*/ 238 h 421"/>
                  <a:gd name="T24" fmla="*/ 26 w 54"/>
                  <a:gd name="T25" fmla="*/ 245 h 421"/>
                  <a:gd name="T26" fmla="*/ 33 w 54"/>
                  <a:gd name="T27" fmla="*/ 261 h 421"/>
                  <a:gd name="T28" fmla="*/ 36 w 54"/>
                  <a:gd name="T29" fmla="*/ 276 h 421"/>
                  <a:gd name="T30" fmla="*/ 36 w 54"/>
                  <a:gd name="T31" fmla="*/ 292 h 421"/>
                  <a:gd name="T32" fmla="*/ 35 w 54"/>
                  <a:gd name="T33" fmla="*/ 309 h 421"/>
                  <a:gd name="T34" fmla="*/ 30 w 54"/>
                  <a:gd name="T35" fmla="*/ 337 h 421"/>
                  <a:gd name="T36" fmla="*/ 22 w 54"/>
                  <a:gd name="T37" fmla="*/ 363 h 421"/>
                  <a:gd name="T38" fmla="*/ 12 w 54"/>
                  <a:gd name="T39" fmla="*/ 390 h 421"/>
                  <a:gd name="T40" fmla="*/ 4 w 54"/>
                  <a:gd name="T41" fmla="*/ 416 h 421"/>
                  <a:gd name="T42" fmla="*/ 4 w 54"/>
                  <a:gd name="T43" fmla="*/ 420 h 421"/>
                  <a:gd name="T44" fmla="*/ 6 w 54"/>
                  <a:gd name="T45" fmla="*/ 421 h 421"/>
                  <a:gd name="T46" fmla="*/ 8 w 54"/>
                  <a:gd name="T47" fmla="*/ 421 h 421"/>
                  <a:gd name="T48" fmla="*/ 11 w 54"/>
                  <a:gd name="T49" fmla="*/ 418 h 421"/>
                  <a:gd name="T50" fmla="*/ 17 w 54"/>
                  <a:gd name="T51" fmla="*/ 405 h 421"/>
                  <a:gd name="T52" fmla="*/ 23 w 54"/>
                  <a:gd name="T53" fmla="*/ 392 h 421"/>
                  <a:gd name="T54" fmla="*/ 29 w 54"/>
                  <a:gd name="T55" fmla="*/ 380 h 421"/>
                  <a:gd name="T56" fmla="*/ 34 w 54"/>
                  <a:gd name="T57" fmla="*/ 366 h 421"/>
                  <a:gd name="T58" fmla="*/ 39 w 54"/>
                  <a:gd name="T59" fmla="*/ 353 h 421"/>
                  <a:gd name="T60" fmla="*/ 44 w 54"/>
                  <a:gd name="T61" fmla="*/ 340 h 421"/>
                  <a:gd name="T62" fmla="*/ 47 w 54"/>
                  <a:gd name="T63" fmla="*/ 326 h 421"/>
                  <a:gd name="T64" fmla="*/ 51 w 54"/>
                  <a:gd name="T65" fmla="*/ 313 h 421"/>
                  <a:gd name="T66" fmla="*/ 54 w 54"/>
                  <a:gd name="T67" fmla="*/ 288 h 421"/>
                  <a:gd name="T68" fmla="*/ 49 w 54"/>
                  <a:gd name="T69" fmla="*/ 266 h 421"/>
                  <a:gd name="T70" fmla="*/ 39 w 54"/>
                  <a:gd name="T71" fmla="*/ 244 h 421"/>
                  <a:gd name="T72" fmla="*/ 24 w 54"/>
                  <a:gd name="T73" fmla="*/ 223 h 421"/>
                  <a:gd name="T74" fmla="*/ 16 w 54"/>
                  <a:gd name="T75" fmla="*/ 202 h 421"/>
                  <a:gd name="T76" fmla="*/ 17 w 54"/>
                  <a:gd name="T77" fmla="*/ 183 h 421"/>
                  <a:gd name="T78" fmla="*/ 24 w 54"/>
                  <a:gd name="T79" fmla="*/ 162 h 421"/>
                  <a:gd name="T80" fmla="*/ 33 w 54"/>
                  <a:gd name="T81" fmla="*/ 143 h 421"/>
                  <a:gd name="T82" fmla="*/ 38 w 54"/>
                  <a:gd name="T83" fmla="*/ 131 h 421"/>
                  <a:gd name="T84" fmla="*/ 41 w 54"/>
                  <a:gd name="T85" fmla="*/ 117 h 421"/>
                  <a:gd name="T86" fmla="*/ 43 w 54"/>
                  <a:gd name="T87" fmla="*/ 105 h 421"/>
                  <a:gd name="T88" fmla="*/ 44 w 54"/>
                  <a:gd name="T89" fmla="*/ 92 h 421"/>
                  <a:gd name="T90" fmla="*/ 44 w 54"/>
                  <a:gd name="T91" fmla="*/ 79 h 421"/>
                  <a:gd name="T92" fmla="*/ 41 w 54"/>
                  <a:gd name="T93" fmla="*/ 67 h 421"/>
                  <a:gd name="T94" fmla="*/ 38 w 54"/>
                  <a:gd name="T95" fmla="*/ 56 h 421"/>
                  <a:gd name="T96" fmla="*/ 33 w 54"/>
                  <a:gd name="T97" fmla="*/ 44 h 421"/>
                  <a:gd name="T98" fmla="*/ 28 w 54"/>
                  <a:gd name="T99" fmla="*/ 33 h 421"/>
                  <a:gd name="T100" fmla="*/ 22 w 54"/>
                  <a:gd name="T101" fmla="*/ 22 h 421"/>
                  <a:gd name="T102" fmla="*/ 15 w 54"/>
                  <a:gd name="T103" fmla="*/ 11 h 421"/>
                  <a:gd name="T104" fmla="*/ 7 w 54"/>
                  <a:gd name="T105" fmla="*/ 0 h 421"/>
                  <a:gd name="T106" fmla="*/ 7 w 54"/>
                  <a:gd name="T107" fmla="*/ 0 h 421"/>
                  <a:gd name="T108" fmla="*/ 7 w 54"/>
                  <a:gd name="T109" fmla="*/ 0 h 421"/>
                  <a:gd name="T110" fmla="*/ 7 w 54"/>
                  <a:gd name="T111" fmla="*/ 0 h 421"/>
                  <a:gd name="T112" fmla="*/ 7 w 54"/>
                  <a:gd name="T113" fmla="*/ 1 h 421"/>
                  <a:gd name="T114" fmla="*/ 7 w 54"/>
                  <a:gd name="T115" fmla="*/ 1 h 4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421"/>
                  <a:gd name="T176" fmla="*/ 54 w 54"/>
                  <a:gd name="T177" fmla="*/ 421 h 4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421">
                    <a:moveTo>
                      <a:pt x="7" y="1"/>
                    </a:moveTo>
                    <a:lnTo>
                      <a:pt x="21" y="32"/>
                    </a:lnTo>
                    <a:lnTo>
                      <a:pt x="28" y="63"/>
                    </a:lnTo>
                    <a:lnTo>
                      <a:pt x="28" y="96"/>
                    </a:lnTo>
                    <a:lnTo>
                      <a:pt x="21" y="127"/>
                    </a:lnTo>
                    <a:lnTo>
                      <a:pt x="12" y="148"/>
                    </a:lnTo>
                    <a:lnTo>
                      <a:pt x="5" y="168"/>
                    </a:lnTo>
                    <a:lnTo>
                      <a:pt x="0" y="189"/>
                    </a:lnTo>
                    <a:lnTo>
                      <a:pt x="1" y="212"/>
                    </a:lnTo>
                    <a:lnTo>
                      <a:pt x="5" y="220"/>
                    </a:lnTo>
                    <a:lnTo>
                      <a:pt x="12" y="229"/>
                    </a:lnTo>
                    <a:lnTo>
                      <a:pt x="19" y="238"/>
                    </a:lnTo>
                    <a:lnTo>
                      <a:pt x="26" y="245"/>
                    </a:lnTo>
                    <a:lnTo>
                      <a:pt x="33" y="261"/>
                    </a:lnTo>
                    <a:lnTo>
                      <a:pt x="36" y="276"/>
                    </a:lnTo>
                    <a:lnTo>
                      <a:pt x="36" y="292"/>
                    </a:lnTo>
                    <a:lnTo>
                      <a:pt x="35" y="309"/>
                    </a:lnTo>
                    <a:lnTo>
                      <a:pt x="30" y="337"/>
                    </a:lnTo>
                    <a:lnTo>
                      <a:pt x="22" y="363"/>
                    </a:lnTo>
                    <a:lnTo>
                      <a:pt x="12" y="390"/>
                    </a:lnTo>
                    <a:lnTo>
                      <a:pt x="4" y="416"/>
                    </a:lnTo>
                    <a:lnTo>
                      <a:pt x="4" y="420"/>
                    </a:lnTo>
                    <a:lnTo>
                      <a:pt x="6" y="421"/>
                    </a:lnTo>
                    <a:lnTo>
                      <a:pt x="8" y="421"/>
                    </a:lnTo>
                    <a:lnTo>
                      <a:pt x="11" y="418"/>
                    </a:lnTo>
                    <a:lnTo>
                      <a:pt x="17" y="405"/>
                    </a:lnTo>
                    <a:lnTo>
                      <a:pt x="23" y="392"/>
                    </a:lnTo>
                    <a:lnTo>
                      <a:pt x="29" y="380"/>
                    </a:lnTo>
                    <a:lnTo>
                      <a:pt x="34" y="366"/>
                    </a:lnTo>
                    <a:lnTo>
                      <a:pt x="39" y="353"/>
                    </a:lnTo>
                    <a:lnTo>
                      <a:pt x="44" y="340"/>
                    </a:lnTo>
                    <a:lnTo>
                      <a:pt x="47" y="326"/>
                    </a:lnTo>
                    <a:lnTo>
                      <a:pt x="51" y="313"/>
                    </a:lnTo>
                    <a:lnTo>
                      <a:pt x="54" y="288"/>
                    </a:lnTo>
                    <a:lnTo>
                      <a:pt x="49" y="266"/>
                    </a:lnTo>
                    <a:lnTo>
                      <a:pt x="39" y="244"/>
                    </a:lnTo>
                    <a:lnTo>
                      <a:pt x="24" y="223"/>
                    </a:lnTo>
                    <a:lnTo>
                      <a:pt x="16" y="202"/>
                    </a:lnTo>
                    <a:lnTo>
                      <a:pt x="17" y="183"/>
                    </a:lnTo>
                    <a:lnTo>
                      <a:pt x="24" y="162"/>
                    </a:lnTo>
                    <a:lnTo>
                      <a:pt x="33" y="143"/>
                    </a:lnTo>
                    <a:lnTo>
                      <a:pt x="38" y="131"/>
                    </a:lnTo>
                    <a:lnTo>
                      <a:pt x="41" y="117"/>
                    </a:lnTo>
                    <a:lnTo>
                      <a:pt x="43" y="105"/>
                    </a:lnTo>
                    <a:lnTo>
                      <a:pt x="44" y="92"/>
                    </a:lnTo>
                    <a:lnTo>
                      <a:pt x="44" y="79"/>
                    </a:lnTo>
                    <a:lnTo>
                      <a:pt x="41" y="67"/>
                    </a:lnTo>
                    <a:lnTo>
                      <a:pt x="38" y="56"/>
                    </a:lnTo>
                    <a:lnTo>
                      <a:pt x="33" y="44"/>
                    </a:lnTo>
                    <a:lnTo>
                      <a:pt x="28" y="33"/>
                    </a:lnTo>
                    <a:lnTo>
                      <a:pt x="22" y="22"/>
                    </a:lnTo>
                    <a:lnTo>
                      <a:pt x="15" y="11"/>
                    </a:lnTo>
                    <a:lnTo>
                      <a:pt x="7" y="0"/>
                    </a:lnTo>
                    <a:lnTo>
                      <a:pt x="7" y="1"/>
                    </a:lnTo>
                    <a:close/>
                  </a:path>
                </a:pathLst>
              </a:custGeom>
              <a:solidFill>
                <a:srgbClr val="000000"/>
              </a:solidFill>
              <a:ln w="9525">
                <a:noFill/>
                <a:round/>
                <a:headEnd/>
                <a:tailEnd/>
              </a:ln>
            </p:spPr>
            <p:txBody>
              <a:bodyPr/>
              <a:lstStyle/>
              <a:p>
                <a:endParaRPr lang="en-US">
                  <a:solidFill>
                    <a:srgbClr val="000000"/>
                  </a:solidFill>
                </a:endParaRPr>
              </a:p>
            </p:txBody>
          </p:sp>
          <p:sp>
            <p:nvSpPr>
              <p:cNvPr id="26760" name="Freeform 142"/>
              <p:cNvSpPr>
                <a:spLocks/>
              </p:cNvSpPr>
              <p:nvPr/>
            </p:nvSpPr>
            <p:spPr bwMode="auto">
              <a:xfrm>
                <a:off x="9410" y="7984"/>
                <a:ext cx="64" cy="286"/>
              </a:xfrm>
              <a:custGeom>
                <a:avLst/>
                <a:gdLst>
                  <a:gd name="T0" fmla="*/ 35 w 64"/>
                  <a:gd name="T1" fmla="*/ 1 h 286"/>
                  <a:gd name="T2" fmla="*/ 28 w 64"/>
                  <a:gd name="T3" fmla="*/ 38 h 286"/>
                  <a:gd name="T4" fmla="*/ 16 w 64"/>
                  <a:gd name="T5" fmla="*/ 74 h 286"/>
                  <a:gd name="T6" fmla="*/ 5 w 64"/>
                  <a:gd name="T7" fmla="*/ 110 h 286"/>
                  <a:gd name="T8" fmla="*/ 0 w 64"/>
                  <a:gd name="T9" fmla="*/ 147 h 286"/>
                  <a:gd name="T10" fmla="*/ 1 w 64"/>
                  <a:gd name="T11" fmla="*/ 165 h 286"/>
                  <a:gd name="T12" fmla="*/ 5 w 64"/>
                  <a:gd name="T13" fmla="*/ 184 h 286"/>
                  <a:gd name="T14" fmla="*/ 9 w 64"/>
                  <a:gd name="T15" fmla="*/ 201 h 286"/>
                  <a:gd name="T16" fmla="*/ 16 w 64"/>
                  <a:gd name="T17" fmla="*/ 219 h 286"/>
                  <a:gd name="T18" fmla="*/ 23 w 64"/>
                  <a:gd name="T19" fmla="*/ 236 h 286"/>
                  <a:gd name="T20" fmla="*/ 33 w 64"/>
                  <a:gd name="T21" fmla="*/ 253 h 286"/>
                  <a:gd name="T22" fmla="*/ 42 w 64"/>
                  <a:gd name="T23" fmla="*/ 269 h 286"/>
                  <a:gd name="T24" fmla="*/ 54 w 64"/>
                  <a:gd name="T25" fmla="*/ 285 h 286"/>
                  <a:gd name="T26" fmla="*/ 58 w 64"/>
                  <a:gd name="T27" fmla="*/ 286 h 286"/>
                  <a:gd name="T28" fmla="*/ 62 w 64"/>
                  <a:gd name="T29" fmla="*/ 284 h 286"/>
                  <a:gd name="T30" fmla="*/ 64 w 64"/>
                  <a:gd name="T31" fmla="*/ 281 h 286"/>
                  <a:gd name="T32" fmla="*/ 64 w 64"/>
                  <a:gd name="T33" fmla="*/ 278 h 286"/>
                  <a:gd name="T34" fmla="*/ 58 w 64"/>
                  <a:gd name="T35" fmla="*/ 263 h 286"/>
                  <a:gd name="T36" fmla="*/ 51 w 64"/>
                  <a:gd name="T37" fmla="*/ 248 h 286"/>
                  <a:gd name="T38" fmla="*/ 44 w 64"/>
                  <a:gd name="T39" fmla="*/ 233 h 286"/>
                  <a:gd name="T40" fmla="*/ 37 w 64"/>
                  <a:gd name="T41" fmla="*/ 219 h 286"/>
                  <a:gd name="T42" fmla="*/ 31 w 64"/>
                  <a:gd name="T43" fmla="*/ 197 h 286"/>
                  <a:gd name="T44" fmla="*/ 30 w 64"/>
                  <a:gd name="T45" fmla="*/ 175 h 286"/>
                  <a:gd name="T46" fmla="*/ 33 w 64"/>
                  <a:gd name="T47" fmla="*/ 152 h 286"/>
                  <a:gd name="T48" fmla="*/ 36 w 64"/>
                  <a:gd name="T49" fmla="*/ 130 h 286"/>
                  <a:gd name="T50" fmla="*/ 39 w 64"/>
                  <a:gd name="T51" fmla="*/ 98 h 286"/>
                  <a:gd name="T52" fmla="*/ 39 w 64"/>
                  <a:gd name="T53" fmla="*/ 65 h 286"/>
                  <a:gd name="T54" fmla="*/ 37 w 64"/>
                  <a:gd name="T55" fmla="*/ 33 h 286"/>
                  <a:gd name="T56" fmla="*/ 35 w 64"/>
                  <a:gd name="T57" fmla="*/ 0 h 286"/>
                  <a:gd name="T58" fmla="*/ 35 w 64"/>
                  <a:gd name="T59" fmla="*/ 0 h 286"/>
                  <a:gd name="T60" fmla="*/ 35 w 64"/>
                  <a:gd name="T61" fmla="*/ 0 h 286"/>
                  <a:gd name="T62" fmla="*/ 35 w 64"/>
                  <a:gd name="T63" fmla="*/ 0 h 286"/>
                  <a:gd name="T64" fmla="*/ 35 w 64"/>
                  <a:gd name="T65" fmla="*/ 1 h 286"/>
                  <a:gd name="T66" fmla="*/ 35 w 64"/>
                  <a:gd name="T67" fmla="*/ 1 h 2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286"/>
                  <a:gd name="T104" fmla="*/ 64 w 64"/>
                  <a:gd name="T105" fmla="*/ 286 h 2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286">
                    <a:moveTo>
                      <a:pt x="35" y="1"/>
                    </a:moveTo>
                    <a:lnTo>
                      <a:pt x="28" y="38"/>
                    </a:lnTo>
                    <a:lnTo>
                      <a:pt x="16" y="74"/>
                    </a:lnTo>
                    <a:lnTo>
                      <a:pt x="5" y="110"/>
                    </a:lnTo>
                    <a:lnTo>
                      <a:pt x="0" y="147"/>
                    </a:lnTo>
                    <a:lnTo>
                      <a:pt x="1" y="165"/>
                    </a:lnTo>
                    <a:lnTo>
                      <a:pt x="5" y="184"/>
                    </a:lnTo>
                    <a:lnTo>
                      <a:pt x="9" y="201"/>
                    </a:lnTo>
                    <a:lnTo>
                      <a:pt x="16" y="219"/>
                    </a:lnTo>
                    <a:lnTo>
                      <a:pt x="23" y="236"/>
                    </a:lnTo>
                    <a:lnTo>
                      <a:pt x="33" y="253"/>
                    </a:lnTo>
                    <a:lnTo>
                      <a:pt x="42" y="269"/>
                    </a:lnTo>
                    <a:lnTo>
                      <a:pt x="54" y="285"/>
                    </a:lnTo>
                    <a:lnTo>
                      <a:pt x="58" y="286"/>
                    </a:lnTo>
                    <a:lnTo>
                      <a:pt x="62" y="284"/>
                    </a:lnTo>
                    <a:lnTo>
                      <a:pt x="64" y="281"/>
                    </a:lnTo>
                    <a:lnTo>
                      <a:pt x="64" y="278"/>
                    </a:lnTo>
                    <a:lnTo>
                      <a:pt x="58" y="263"/>
                    </a:lnTo>
                    <a:lnTo>
                      <a:pt x="51" y="248"/>
                    </a:lnTo>
                    <a:lnTo>
                      <a:pt x="44" y="233"/>
                    </a:lnTo>
                    <a:lnTo>
                      <a:pt x="37" y="219"/>
                    </a:lnTo>
                    <a:lnTo>
                      <a:pt x="31" y="197"/>
                    </a:lnTo>
                    <a:lnTo>
                      <a:pt x="30" y="175"/>
                    </a:lnTo>
                    <a:lnTo>
                      <a:pt x="33" y="152"/>
                    </a:lnTo>
                    <a:lnTo>
                      <a:pt x="36" y="130"/>
                    </a:lnTo>
                    <a:lnTo>
                      <a:pt x="39" y="98"/>
                    </a:lnTo>
                    <a:lnTo>
                      <a:pt x="39" y="65"/>
                    </a:lnTo>
                    <a:lnTo>
                      <a:pt x="37" y="33"/>
                    </a:lnTo>
                    <a:lnTo>
                      <a:pt x="35" y="0"/>
                    </a:lnTo>
                    <a:lnTo>
                      <a:pt x="35" y="1"/>
                    </a:lnTo>
                    <a:close/>
                  </a:path>
                </a:pathLst>
              </a:custGeom>
              <a:solidFill>
                <a:srgbClr val="000000"/>
              </a:solidFill>
              <a:ln w="9525">
                <a:noFill/>
                <a:round/>
                <a:headEnd/>
                <a:tailEnd/>
              </a:ln>
            </p:spPr>
            <p:txBody>
              <a:bodyPr/>
              <a:lstStyle/>
              <a:p>
                <a:endParaRPr lang="en-US">
                  <a:solidFill>
                    <a:srgbClr val="000000"/>
                  </a:solidFill>
                </a:endParaRPr>
              </a:p>
            </p:txBody>
          </p:sp>
          <p:sp>
            <p:nvSpPr>
              <p:cNvPr id="26761" name="Freeform 143"/>
              <p:cNvSpPr>
                <a:spLocks/>
              </p:cNvSpPr>
              <p:nvPr/>
            </p:nvSpPr>
            <p:spPr bwMode="auto">
              <a:xfrm>
                <a:off x="9400" y="8245"/>
                <a:ext cx="45" cy="129"/>
              </a:xfrm>
              <a:custGeom>
                <a:avLst/>
                <a:gdLst>
                  <a:gd name="T0" fmla="*/ 45 w 45"/>
                  <a:gd name="T1" fmla="*/ 0 h 129"/>
                  <a:gd name="T2" fmla="*/ 43 w 45"/>
                  <a:gd name="T3" fmla="*/ 10 h 129"/>
                  <a:gd name="T4" fmla="*/ 38 w 45"/>
                  <a:gd name="T5" fmla="*/ 18 h 129"/>
                  <a:gd name="T6" fmla="*/ 33 w 45"/>
                  <a:gd name="T7" fmla="*/ 26 h 129"/>
                  <a:gd name="T8" fmla="*/ 27 w 45"/>
                  <a:gd name="T9" fmla="*/ 34 h 129"/>
                  <a:gd name="T10" fmla="*/ 21 w 45"/>
                  <a:gd name="T11" fmla="*/ 41 h 129"/>
                  <a:gd name="T12" fmla="*/ 15 w 45"/>
                  <a:gd name="T13" fmla="*/ 48 h 129"/>
                  <a:gd name="T14" fmla="*/ 8 w 45"/>
                  <a:gd name="T15" fmla="*/ 56 h 129"/>
                  <a:gd name="T16" fmla="*/ 2 w 45"/>
                  <a:gd name="T17" fmla="*/ 64 h 129"/>
                  <a:gd name="T18" fmla="*/ 0 w 45"/>
                  <a:gd name="T19" fmla="*/ 67 h 129"/>
                  <a:gd name="T20" fmla="*/ 0 w 45"/>
                  <a:gd name="T21" fmla="*/ 71 h 129"/>
                  <a:gd name="T22" fmla="*/ 0 w 45"/>
                  <a:gd name="T23" fmla="*/ 75 h 129"/>
                  <a:gd name="T24" fmla="*/ 0 w 45"/>
                  <a:gd name="T25" fmla="*/ 79 h 129"/>
                  <a:gd name="T26" fmla="*/ 1 w 45"/>
                  <a:gd name="T27" fmla="*/ 90 h 129"/>
                  <a:gd name="T28" fmla="*/ 4 w 45"/>
                  <a:gd name="T29" fmla="*/ 101 h 129"/>
                  <a:gd name="T30" fmla="*/ 5 w 45"/>
                  <a:gd name="T31" fmla="*/ 111 h 129"/>
                  <a:gd name="T32" fmla="*/ 4 w 45"/>
                  <a:gd name="T33" fmla="*/ 124 h 129"/>
                  <a:gd name="T34" fmla="*/ 4 w 45"/>
                  <a:gd name="T35" fmla="*/ 128 h 129"/>
                  <a:gd name="T36" fmla="*/ 6 w 45"/>
                  <a:gd name="T37" fmla="*/ 129 h 129"/>
                  <a:gd name="T38" fmla="*/ 8 w 45"/>
                  <a:gd name="T39" fmla="*/ 129 h 129"/>
                  <a:gd name="T40" fmla="*/ 12 w 45"/>
                  <a:gd name="T41" fmla="*/ 126 h 129"/>
                  <a:gd name="T42" fmla="*/ 16 w 45"/>
                  <a:gd name="T43" fmla="*/ 121 h 129"/>
                  <a:gd name="T44" fmla="*/ 18 w 45"/>
                  <a:gd name="T45" fmla="*/ 116 h 129"/>
                  <a:gd name="T46" fmla="*/ 21 w 45"/>
                  <a:gd name="T47" fmla="*/ 109 h 129"/>
                  <a:gd name="T48" fmla="*/ 22 w 45"/>
                  <a:gd name="T49" fmla="*/ 103 h 129"/>
                  <a:gd name="T50" fmla="*/ 22 w 45"/>
                  <a:gd name="T51" fmla="*/ 94 h 129"/>
                  <a:gd name="T52" fmla="*/ 19 w 45"/>
                  <a:gd name="T53" fmla="*/ 83 h 129"/>
                  <a:gd name="T54" fmla="*/ 17 w 45"/>
                  <a:gd name="T55" fmla="*/ 71 h 129"/>
                  <a:gd name="T56" fmla="*/ 18 w 45"/>
                  <a:gd name="T57" fmla="*/ 63 h 129"/>
                  <a:gd name="T58" fmla="*/ 28 w 45"/>
                  <a:gd name="T59" fmla="*/ 48 h 129"/>
                  <a:gd name="T60" fmla="*/ 38 w 45"/>
                  <a:gd name="T61" fmla="*/ 33 h 129"/>
                  <a:gd name="T62" fmla="*/ 44 w 45"/>
                  <a:gd name="T63" fmla="*/ 17 h 129"/>
                  <a:gd name="T64" fmla="*/ 45 w 45"/>
                  <a:gd name="T65" fmla="*/ 0 h 129"/>
                  <a:gd name="T66" fmla="*/ 45 w 45"/>
                  <a:gd name="T67" fmla="*/ 0 h 129"/>
                  <a:gd name="T68" fmla="*/ 45 w 45"/>
                  <a:gd name="T69" fmla="*/ 0 h 129"/>
                  <a:gd name="T70" fmla="*/ 45 w 45"/>
                  <a:gd name="T71" fmla="*/ 0 h 129"/>
                  <a:gd name="T72" fmla="*/ 45 w 45"/>
                  <a:gd name="T73" fmla="*/ 0 h 129"/>
                  <a:gd name="T74" fmla="*/ 45 w 45"/>
                  <a:gd name="T75" fmla="*/ 0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
                  <a:gd name="T115" fmla="*/ 0 h 129"/>
                  <a:gd name="T116" fmla="*/ 45 w 45"/>
                  <a:gd name="T117" fmla="*/ 129 h 1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 h="129">
                    <a:moveTo>
                      <a:pt x="45" y="0"/>
                    </a:moveTo>
                    <a:lnTo>
                      <a:pt x="43" y="10"/>
                    </a:lnTo>
                    <a:lnTo>
                      <a:pt x="38" y="18"/>
                    </a:lnTo>
                    <a:lnTo>
                      <a:pt x="33" y="26"/>
                    </a:lnTo>
                    <a:lnTo>
                      <a:pt x="27" y="34"/>
                    </a:lnTo>
                    <a:lnTo>
                      <a:pt x="21" y="41"/>
                    </a:lnTo>
                    <a:lnTo>
                      <a:pt x="15" y="48"/>
                    </a:lnTo>
                    <a:lnTo>
                      <a:pt x="8" y="56"/>
                    </a:lnTo>
                    <a:lnTo>
                      <a:pt x="2" y="64"/>
                    </a:lnTo>
                    <a:lnTo>
                      <a:pt x="0" y="67"/>
                    </a:lnTo>
                    <a:lnTo>
                      <a:pt x="0" y="71"/>
                    </a:lnTo>
                    <a:lnTo>
                      <a:pt x="0" y="75"/>
                    </a:lnTo>
                    <a:lnTo>
                      <a:pt x="0" y="79"/>
                    </a:lnTo>
                    <a:lnTo>
                      <a:pt x="1" y="90"/>
                    </a:lnTo>
                    <a:lnTo>
                      <a:pt x="4" y="101"/>
                    </a:lnTo>
                    <a:lnTo>
                      <a:pt x="5" y="111"/>
                    </a:lnTo>
                    <a:lnTo>
                      <a:pt x="4" y="124"/>
                    </a:lnTo>
                    <a:lnTo>
                      <a:pt x="4" y="128"/>
                    </a:lnTo>
                    <a:lnTo>
                      <a:pt x="6" y="129"/>
                    </a:lnTo>
                    <a:lnTo>
                      <a:pt x="8" y="129"/>
                    </a:lnTo>
                    <a:lnTo>
                      <a:pt x="12" y="126"/>
                    </a:lnTo>
                    <a:lnTo>
                      <a:pt x="16" y="121"/>
                    </a:lnTo>
                    <a:lnTo>
                      <a:pt x="18" y="116"/>
                    </a:lnTo>
                    <a:lnTo>
                      <a:pt x="21" y="109"/>
                    </a:lnTo>
                    <a:lnTo>
                      <a:pt x="22" y="103"/>
                    </a:lnTo>
                    <a:lnTo>
                      <a:pt x="22" y="94"/>
                    </a:lnTo>
                    <a:lnTo>
                      <a:pt x="19" y="83"/>
                    </a:lnTo>
                    <a:lnTo>
                      <a:pt x="17" y="71"/>
                    </a:lnTo>
                    <a:lnTo>
                      <a:pt x="18" y="63"/>
                    </a:lnTo>
                    <a:lnTo>
                      <a:pt x="28" y="48"/>
                    </a:lnTo>
                    <a:lnTo>
                      <a:pt x="38" y="33"/>
                    </a:lnTo>
                    <a:lnTo>
                      <a:pt x="44" y="17"/>
                    </a:lnTo>
                    <a:lnTo>
                      <a:pt x="45" y="0"/>
                    </a:lnTo>
                    <a:close/>
                  </a:path>
                </a:pathLst>
              </a:custGeom>
              <a:solidFill>
                <a:srgbClr val="000000"/>
              </a:solidFill>
              <a:ln w="9525">
                <a:noFill/>
                <a:round/>
                <a:headEnd/>
                <a:tailEnd/>
              </a:ln>
            </p:spPr>
            <p:txBody>
              <a:bodyPr/>
              <a:lstStyle/>
              <a:p>
                <a:endParaRPr lang="en-US">
                  <a:solidFill>
                    <a:srgbClr val="000000"/>
                  </a:solidFill>
                </a:endParaRPr>
              </a:p>
            </p:txBody>
          </p:sp>
          <p:sp>
            <p:nvSpPr>
              <p:cNvPr id="26762" name="Freeform 144"/>
              <p:cNvSpPr>
                <a:spLocks/>
              </p:cNvSpPr>
              <p:nvPr/>
            </p:nvSpPr>
            <p:spPr bwMode="auto">
              <a:xfrm>
                <a:off x="9244" y="8260"/>
                <a:ext cx="117" cy="179"/>
              </a:xfrm>
              <a:custGeom>
                <a:avLst/>
                <a:gdLst>
                  <a:gd name="T0" fmla="*/ 102 w 117"/>
                  <a:gd name="T1" fmla="*/ 0 h 179"/>
                  <a:gd name="T2" fmla="*/ 108 w 117"/>
                  <a:gd name="T3" fmla="*/ 18 h 179"/>
                  <a:gd name="T4" fmla="*/ 105 w 117"/>
                  <a:gd name="T5" fmla="*/ 36 h 179"/>
                  <a:gd name="T6" fmla="*/ 95 w 117"/>
                  <a:gd name="T7" fmla="*/ 53 h 179"/>
                  <a:gd name="T8" fmla="*/ 80 w 117"/>
                  <a:gd name="T9" fmla="*/ 67 h 179"/>
                  <a:gd name="T10" fmla="*/ 74 w 117"/>
                  <a:gd name="T11" fmla="*/ 70 h 179"/>
                  <a:gd name="T12" fmla="*/ 68 w 117"/>
                  <a:gd name="T13" fmla="*/ 73 h 179"/>
                  <a:gd name="T14" fmla="*/ 62 w 117"/>
                  <a:gd name="T15" fmla="*/ 76 h 179"/>
                  <a:gd name="T16" fmla="*/ 57 w 117"/>
                  <a:gd name="T17" fmla="*/ 79 h 179"/>
                  <a:gd name="T18" fmla="*/ 51 w 117"/>
                  <a:gd name="T19" fmla="*/ 82 h 179"/>
                  <a:gd name="T20" fmla="*/ 46 w 117"/>
                  <a:gd name="T21" fmla="*/ 85 h 179"/>
                  <a:gd name="T22" fmla="*/ 40 w 117"/>
                  <a:gd name="T23" fmla="*/ 89 h 179"/>
                  <a:gd name="T24" fmla="*/ 35 w 117"/>
                  <a:gd name="T25" fmla="*/ 94 h 179"/>
                  <a:gd name="T26" fmla="*/ 21 w 117"/>
                  <a:gd name="T27" fmla="*/ 113 h 179"/>
                  <a:gd name="T28" fmla="*/ 11 w 117"/>
                  <a:gd name="T29" fmla="*/ 133 h 179"/>
                  <a:gd name="T30" fmla="*/ 4 w 117"/>
                  <a:gd name="T31" fmla="*/ 156 h 179"/>
                  <a:gd name="T32" fmla="*/ 0 w 117"/>
                  <a:gd name="T33" fmla="*/ 177 h 179"/>
                  <a:gd name="T34" fmla="*/ 0 w 117"/>
                  <a:gd name="T35" fmla="*/ 179 h 179"/>
                  <a:gd name="T36" fmla="*/ 3 w 117"/>
                  <a:gd name="T37" fmla="*/ 179 h 179"/>
                  <a:gd name="T38" fmla="*/ 6 w 117"/>
                  <a:gd name="T39" fmla="*/ 178 h 179"/>
                  <a:gd name="T40" fmla="*/ 7 w 117"/>
                  <a:gd name="T41" fmla="*/ 176 h 179"/>
                  <a:gd name="T42" fmla="*/ 16 w 117"/>
                  <a:gd name="T43" fmla="*/ 161 h 179"/>
                  <a:gd name="T44" fmla="*/ 22 w 117"/>
                  <a:gd name="T45" fmla="*/ 144 h 179"/>
                  <a:gd name="T46" fmla="*/ 29 w 117"/>
                  <a:gd name="T47" fmla="*/ 127 h 179"/>
                  <a:gd name="T48" fmla="*/ 38 w 117"/>
                  <a:gd name="T49" fmla="*/ 112 h 179"/>
                  <a:gd name="T50" fmla="*/ 43 w 117"/>
                  <a:gd name="T51" fmla="*/ 106 h 179"/>
                  <a:gd name="T52" fmla="*/ 49 w 117"/>
                  <a:gd name="T53" fmla="*/ 100 h 179"/>
                  <a:gd name="T54" fmla="*/ 55 w 117"/>
                  <a:gd name="T55" fmla="*/ 95 h 179"/>
                  <a:gd name="T56" fmla="*/ 62 w 117"/>
                  <a:gd name="T57" fmla="*/ 91 h 179"/>
                  <a:gd name="T58" fmla="*/ 69 w 117"/>
                  <a:gd name="T59" fmla="*/ 87 h 179"/>
                  <a:gd name="T60" fmla="*/ 77 w 117"/>
                  <a:gd name="T61" fmla="*/ 83 h 179"/>
                  <a:gd name="T62" fmla="*/ 85 w 117"/>
                  <a:gd name="T63" fmla="*/ 79 h 179"/>
                  <a:gd name="T64" fmla="*/ 93 w 117"/>
                  <a:gd name="T65" fmla="*/ 75 h 179"/>
                  <a:gd name="T66" fmla="*/ 101 w 117"/>
                  <a:gd name="T67" fmla="*/ 68 h 179"/>
                  <a:gd name="T68" fmla="*/ 107 w 117"/>
                  <a:gd name="T69" fmla="*/ 58 h 179"/>
                  <a:gd name="T70" fmla="*/ 112 w 117"/>
                  <a:gd name="T71" fmla="*/ 47 h 179"/>
                  <a:gd name="T72" fmla="*/ 116 w 117"/>
                  <a:gd name="T73" fmla="*/ 38 h 179"/>
                  <a:gd name="T74" fmla="*/ 117 w 117"/>
                  <a:gd name="T75" fmla="*/ 27 h 179"/>
                  <a:gd name="T76" fmla="*/ 115 w 117"/>
                  <a:gd name="T77" fmla="*/ 18 h 179"/>
                  <a:gd name="T78" fmla="*/ 110 w 117"/>
                  <a:gd name="T79" fmla="*/ 8 h 179"/>
                  <a:gd name="T80" fmla="*/ 102 w 117"/>
                  <a:gd name="T81" fmla="*/ 0 h 179"/>
                  <a:gd name="T82" fmla="*/ 102 w 117"/>
                  <a:gd name="T83" fmla="*/ 0 h 179"/>
                  <a:gd name="T84" fmla="*/ 102 w 117"/>
                  <a:gd name="T85" fmla="*/ 0 h 179"/>
                  <a:gd name="T86" fmla="*/ 102 w 117"/>
                  <a:gd name="T87" fmla="*/ 0 h 179"/>
                  <a:gd name="T88" fmla="*/ 102 w 117"/>
                  <a:gd name="T89" fmla="*/ 0 h 179"/>
                  <a:gd name="T90" fmla="*/ 102 w 117"/>
                  <a:gd name="T91" fmla="*/ 0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7"/>
                  <a:gd name="T139" fmla="*/ 0 h 179"/>
                  <a:gd name="T140" fmla="*/ 117 w 117"/>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7" h="179">
                    <a:moveTo>
                      <a:pt x="102" y="0"/>
                    </a:moveTo>
                    <a:lnTo>
                      <a:pt x="108" y="18"/>
                    </a:lnTo>
                    <a:lnTo>
                      <a:pt x="105" y="36"/>
                    </a:lnTo>
                    <a:lnTo>
                      <a:pt x="95" y="53"/>
                    </a:lnTo>
                    <a:lnTo>
                      <a:pt x="80" y="67"/>
                    </a:lnTo>
                    <a:lnTo>
                      <a:pt x="74" y="70"/>
                    </a:lnTo>
                    <a:lnTo>
                      <a:pt x="68" y="73"/>
                    </a:lnTo>
                    <a:lnTo>
                      <a:pt x="62" y="76"/>
                    </a:lnTo>
                    <a:lnTo>
                      <a:pt x="57" y="79"/>
                    </a:lnTo>
                    <a:lnTo>
                      <a:pt x="51" y="82"/>
                    </a:lnTo>
                    <a:lnTo>
                      <a:pt x="46" y="85"/>
                    </a:lnTo>
                    <a:lnTo>
                      <a:pt x="40" y="89"/>
                    </a:lnTo>
                    <a:lnTo>
                      <a:pt x="35" y="94"/>
                    </a:lnTo>
                    <a:lnTo>
                      <a:pt x="21" y="113"/>
                    </a:lnTo>
                    <a:lnTo>
                      <a:pt x="11" y="133"/>
                    </a:lnTo>
                    <a:lnTo>
                      <a:pt x="4" y="156"/>
                    </a:lnTo>
                    <a:lnTo>
                      <a:pt x="0" y="177"/>
                    </a:lnTo>
                    <a:lnTo>
                      <a:pt x="0" y="179"/>
                    </a:lnTo>
                    <a:lnTo>
                      <a:pt x="3" y="179"/>
                    </a:lnTo>
                    <a:lnTo>
                      <a:pt x="6" y="178"/>
                    </a:lnTo>
                    <a:lnTo>
                      <a:pt x="7" y="176"/>
                    </a:lnTo>
                    <a:lnTo>
                      <a:pt x="16" y="161"/>
                    </a:lnTo>
                    <a:lnTo>
                      <a:pt x="22" y="144"/>
                    </a:lnTo>
                    <a:lnTo>
                      <a:pt x="29" y="127"/>
                    </a:lnTo>
                    <a:lnTo>
                      <a:pt x="38" y="112"/>
                    </a:lnTo>
                    <a:lnTo>
                      <a:pt x="43" y="106"/>
                    </a:lnTo>
                    <a:lnTo>
                      <a:pt x="49" y="100"/>
                    </a:lnTo>
                    <a:lnTo>
                      <a:pt x="55" y="95"/>
                    </a:lnTo>
                    <a:lnTo>
                      <a:pt x="62" y="91"/>
                    </a:lnTo>
                    <a:lnTo>
                      <a:pt x="69" y="87"/>
                    </a:lnTo>
                    <a:lnTo>
                      <a:pt x="77" y="83"/>
                    </a:lnTo>
                    <a:lnTo>
                      <a:pt x="85" y="79"/>
                    </a:lnTo>
                    <a:lnTo>
                      <a:pt x="93" y="75"/>
                    </a:lnTo>
                    <a:lnTo>
                      <a:pt x="101" y="68"/>
                    </a:lnTo>
                    <a:lnTo>
                      <a:pt x="107" y="58"/>
                    </a:lnTo>
                    <a:lnTo>
                      <a:pt x="112" y="47"/>
                    </a:lnTo>
                    <a:lnTo>
                      <a:pt x="116" y="38"/>
                    </a:lnTo>
                    <a:lnTo>
                      <a:pt x="117" y="27"/>
                    </a:lnTo>
                    <a:lnTo>
                      <a:pt x="115" y="18"/>
                    </a:lnTo>
                    <a:lnTo>
                      <a:pt x="110" y="8"/>
                    </a:lnTo>
                    <a:lnTo>
                      <a:pt x="102" y="0"/>
                    </a:lnTo>
                    <a:close/>
                  </a:path>
                </a:pathLst>
              </a:custGeom>
              <a:solidFill>
                <a:srgbClr val="000000"/>
              </a:solidFill>
              <a:ln w="9525">
                <a:noFill/>
                <a:round/>
                <a:headEnd/>
                <a:tailEnd/>
              </a:ln>
            </p:spPr>
            <p:txBody>
              <a:bodyPr/>
              <a:lstStyle/>
              <a:p>
                <a:endParaRPr lang="en-US">
                  <a:solidFill>
                    <a:srgbClr val="000000"/>
                  </a:solidFill>
                </a:endParaRPr>
              </a:p>
            </p:txBody>
          </p:sp>
          <p:sp>
            <p:nvSpPr>
              <p:cNvPr id="26763" name="Freeform 145"/>
              <p:cNvSpPr>
                <a:spLocks/>
              </p:cNvSpPr>
              <p:nvPr/>
            </p:nvSpPr>
            <p:spPr bwMode="auto">
              <a:xfrm>
                <a:off x="9242" y="8427"/>
                <a:ext cx="143" cy="33"/>
              </a:xfrm>
              <a:custGeom>
                <a:avLst/>
                <a:gdLst>
                  <a:gd name="T0" fmla="*/ 0 w 143"/>
                  <a:gd name="T1" fmla="*/ 10 h 33"/>
                  <a:gd name="T2" fmla="*/ 11 w 143"/>
                  <a:gd name="T3" fmla="*/ 15 h 33"/>
                  <a:gd name="T4" fmla="*/ 22 w 143"/>
                  <a:gd name="T5" fmla="*/ 19 h 33"/>
                  <a:gd name="T6" fmla="*/ 33 w 143"/>
                  <a:gd name="T7" fmla="*/ 23 h 33"/>
                  <a:gd name="T8" fmla="*/ 43 w 143"/>
                  <a:gd name="T9" fmla="*/ 26 h 33"/>
                  <a:gd name="T10" fmla="*/ 54 w 143"/>
                  <a:gd name="T11" fmla="*/ 28 h 33"/>
                  <a:gd name="T12" fmla="*/ 65 w 143"/>
                  <a:gd name="T13" fmla="*/ 30 h 33"/>
                  <a:gd name="T14" fmla="*/ 78 w 143"/>
                  <a:gd name="T15" fmla="*/ 32 h 33"/>
                  <a:gd name="T16" fmla="*/ 90 w 143"/>
                  <a:gd name="T17" fmla="*/ 33 h 33"/>
                  <a:gd name="T18" fmla="*/ 98 w 143"/>
                  <a:gd name="T19" fmla="*/ 33 h 33"/>
                  <a:gd name="T20" fmla="*/ 107 w 143"/>
                  <a:gd name="T21" fmla="*/ 33 h 33"/>
                  <a:gd name="T22" fmla="*/ 115 w 143"/>
                  <a:gd name="T23" fmla="*/ 31 h 33"/>
                  <a:gd name="T24" fmla="*/ 124 w 143"/>
                  <a:gd name="T25" fmla="*/ 29 h 33"/>
                  <a:gd name="T26" fmla="*/ 132 w 143"/>
                  <a:gd name="T27" fmla="*/ 26 h 33"/>
                  <a:gd name="T28" fmla="*/ 138 w 143"/>
                  <a:gd name="T29" fmla="*/ 21 h 33"/>
                  <a:gd name="T30" fmla="*/ 142 w 143"/>
                  <a:gd name="T31" fmla="*/ 15 h 33"/>
                  <a:gd name="T32" fmla="*/ 143 w 143"/>
                  <a:gd name="T33" fmla="*/ 7 h 33"/>
                  <a:gd name="T34" fmla="*/ 143 w 143"/>
                  <a:gd name="T35" fmla="*/ 4 h 33"/>
                  <a:gd name="T36" fmla="*/ 142 w 143"/>
                  <a:gd name="T37" fmla="*/ 2 h 33"/>
                  <a:gd name="T38" fmla="*/ 140 w 143"/>
                  <a:gd name="T39" fmla="*/ 1 h 33"/>
                  <a:gd name="T40" fmla="*/ 136 w 143"/>
                  <a:gd name="T41" fmla="*/ 0 h 33"/>
                  <a:gd name="T42" fmla="*/ 119 w 143"/>
                  <a:gd name="T43" fmla="*/ 2 h 33"/>
                  <a:gd name="T44" fmla="*/ 102 w 143"/>
                  <a:gd name="T45" fmla="*/ 5 h 33"/>
                  <a:gd name="T46" fmla="*/ 85 w 143"/>
                  <a:gd name="T47" fmla="*/ 6 h 33"/>
                  <a:gd name="T48" fmla="*/ 68 w 143"/>
                  <a:gd name="T49" fmla="*/ 8 h 33"/>
                  <a:gd name="T50" fmla="*/ 52 w 143"/>
                  <a:gd name="T51" fmla="*/ 9 h 33"/>
                  <a:gd name="T52" fmla="*/ 35 w 143"/>
                  <a:gd name="T53" fmla="*/ 9 h 33"/>
                  <a:gd name="T54" fmla="*/ 17 w 143"/>
                  <a:gd name="T55" fmla="*/ 9 h 33"/>
                  <a:gd name="T56" fmla="*/ 0 w 143"/>
                  <a:gd name="T57" fmla="*/ 9 h 33"/>
                  <a:gd name="T58" fmla="*/ 0 w 143"/>
                  <a:gd name="T59" fmla="*/ 9 h 33"/>
                  <a:gd name="T60" fmla="*/ 0 w 143"/>
                  <a:gd name="T61" fmla="*/ 9 h 33"/>
                  <a:gd name="T62" fmla="*/ 0 w 143"/>
                  <a:gd name="T63" fmla="*/ 10 h 33"/>
                  <a:gd name="T64" fmla="*/ 0 w 143"/>
                  <a:gd name="T65" fmla="*/ 10 h 33"/>
                  <a:gd name="T66" fmla="*/ 0 w 143"/>
                  <a:gd name="T67" fmla="*/ 10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33"/>
                  <a:gd name="T104" fmla="*/ 143 w 143"/>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33">
                    <a:moveTo>
                      <a:pt x="0" y="10"/>
                    </a:moveTo>
                    <a:lnTo>
                      <a:pt x="11" y="15"/>
                    </a:lnTo>
                    <a:lnTo>
                      <a:pt x="22" y="19"/>
                    </a:lnTo>
                    <a:lnTo>
                      <a:pt x="33" y="23"/>
                    </a:lnTo>
                    <a:lnTo>
                      <a:pt x="43" y="26"/>
                    </a:lnTo>
                    <a:lnTo>
                      <a:pt x="54" y="28"/>
                    </a:lnTo>
                    <a:lnTo>
                      <a:pt x="65" y="30"/>
                    </a:lnTo>
                    <a:lnTo>
                      <a:pt x="78" y="32"/>
                    </a:lnTo>
                    <a:lnTo>
                      <a:pt x="90" y="33"/>
                    </a:lnTo>
                    <a:lnTo>
                      <a:pt x="98" y="33"/>
                    </a:lnTo>
                    <a:lnTo>
                      <a:pt x="107" y="33"/>
                    </a:lnTo>
                    <a:lnTo>
                      <a:pt x="115" y="31"/>
                    </a:lnTo>
                    <a:lnTo>
                      <a:pt x="124" y="29"/>
                    </a:lnTo>
                    <a:lnTo>
                      <a:pt x="132" y="26"/>
                    </a:lnTo>
                    <a:lnTo>
                      <a:pt x="138" y="21"/>
                    </a:lnTo>
                    <a:lnTo>
                      <a:pt x="142" y="15"/>
                    </a:lnTo>
                    <a:lnTo>
                      <a:pt x="143" y="7"/>
                    </a:lnTo>
                    <a:lnTo>
                      <a:pt x="143" y="4"/>
                    </a:lnTo>
                    <a:lnTo>
                      <a:pt x="142" y="2"/>
                    </a:lnTo>
                    <a:lnTo>
                      <a:pt x="140" y="1"/>
                    </a:lnTo>
                    <a:lnTo>
                      <a:pt x="136" y="0"/>
                    </a:lnTo>
                    <a:lnTo>
                      <a:pt x="119" y="2"/>
                    </a:lnTo>
                    <a:lnTo>
                      <a:pt x="102" y="5"/>
                    </a:lnTo>
                    <a:lnTo>
                      <a:pt x="85" y="6"/>
                    </a:lnTo>
                    <a:lnTo>
                      <a:pt x="68" y="8"/>
                    </a:lnTo>
                    <a:lnTo>
                      <a:pt x="52" y="9"/>
                    </a:lnTo>
                    <a:lnTo>
                      <a:pt x="35" y="9"/>
                    </a:lnTo>
                    <a:lnTo>
                      <a:pt x="17" y="9"/>
                    </a:lnTo>
                    <a:lnTo>
                      <a:pt x="0" y="9"/>
                    </a:lnTo>
                    <a:lnTo>
                      <a:pt x="0" y="10"/>
                    </a:lnTo>
                    <a:close/>
                  </a:path>
                </a:pathLst>
              </a:custGeom>
              <a:solidFill>
                <a:srgbClr val="000000"/>
              </a:solidFill>
              <a:ln w="9525">
                <a:noFill/>
                <a:round/>
                <a:headEnd/>
                <a:tailEnd/>
              </a:ln>
            </p:spPr>
            <p:txBody>
              <a:bodyPr/>
              <a:lstStyle/>
              <a:p>
                <a:endParaRPr lang="en-US">
                  <a:solidFill>
                    <a:srgbClr val="000000"/>
                  </a:solidFill>
                </a:endParaRPr>
              </a:p>
            </p:txBody>
          </p:sp>
          <p:sp>
            <p:nvSpPr>
              <p:cNvPr id="26764" name="Freeform 146"/>
              <p:cNvSpPr>
                <a:spLocks/>
              </p:cNvSpPr>
              <p:nvPr/>
            </p:nvSpPr>
            <p:spPr bwMode="auto">
              <a:xfrm>
                <a:off x="9050" y="7715"/>
                <a:ext cx="193" cy="442"/>
              </a:xfrm>
              <a:custGeom>
                <a:avLst/>
                <a:gdLst>
                  <a:gd name="T0" fmla="*/ 7 w 193"/>
                  <a:gd name="T1" fmla="*/ 14 h 442"/>
                  <a:gd name="T2" fmla="*/ 21 w 193"/>
                  <a:gd name="T3" fmla="*/ 42 h 442"/>
                  <a:gd name="T4" fmla="*/ 33 w 193"/>
                  <a:gd name="T5" fmla="*/ 62 h 442"/>
                  <a:gd name="T6" fmla="*/ 43 w 193"/>
                  <a:gd name="T7" fmla="*/ 75 h 442"/>
                  <a:gd name="T8" fmla="*/ 54 w 193"/>
                  <a:gd name="T9" fmla="*/ 88 h 442"/>
                  <a:gd name="T10" fmla="*/ 64 w 193"/>
                  <a:gd name="T11" fmla="*/ 100 h 442"/>
                  <a:gd name="T12" fmla="*/ 77 w 193"/>
                  <a:gd name="T13" fmla="*/ 123 h 442"/>
                  <a:gd name="T14" fmla="*/ 93 w 193"/>
                  <a:gd name="T15" fmla="*/ 156 h 442"/>
                  <a:gd name="T16" fmla="*/ 99 w 193"/>
                  <a:gd name="T17" fmla="*/ 186 h 442"/>
                  <a:gd name="T18" fmla="*/ 103 w 193"/>
                  <a:gd name="T19" fmla="*/ 216 h 442"/>
                  <a:gd name="T20" fmla="*/ 106 w 193"/>
                  <a:gd name="T21" fmla="*/ 242 h 442"/>
                  <a:gd name="T22" fmla="*/ 109 w 193"/>
                  <a:gd name="T23" fmla="*/ 264 h 442"/>
                  <a:gd name="T24" fmla="*/ 114 w 193"/>
                  <a:gd name="T25" fmla="*/ 280 h 442"/>
                  <a:gd name="T26" fmla="*/ 120 w 193"/>
                  <a:gd name="T27" fmla="*/ 288 h 442"/>
                  <a:gd name="T28" fmla="*/ 132 w 193"/>
                  <a:gd name="T29" fmla="*/ 301 h 442"/>
                  <a:gd name="T30" fmla="*/ 142 w 193"/>
                  <a:gd name="T31" fmla="*/ 319 h 442"/>
                  <a:gd name="T32" fmla="*/ 149 w 193"/>
                  <a:gd name="T33" fmla="*/ 344 h 442"/>
                  <a:gd name="T34" fmla="*/ 154 w 193"/>
                  <a:gd name="T35" fmla="*/ 375 h 442"/>
                  <a:gd name="T36" fmla="*/ 155 w 193"/>
                  <a:gd name="T37" fmla="*/ 402 h 442"/>
                  <a:gd name="T38" fmla="*/ 154 w 193"/>
                  <a:gd name="T39" fmla="*/ 426 h 442"/>
                  <a:gd name="T40" fmla="*/ 158 w 193"/>
                  <a:gd name="T41" fmla="*/ 442 h 442"/>
                  <a:gd name="T42" fmla="*/ 164 w 193"/>
                  <a:gd name="T43" fmla="*/ 438 h 442"/>
                  <a:gd name="T44" fmla="*/ 170 w 193"/>
                  <a:gd name="T45" fmla="*/ 422 h 442"/>
                  <a:gd name="T46" fmla="*/ 182 w 193"/>
                  <a:gd name="T47" fmla="*/ 398 h 442"/>
                  <a:gd name="T48" fmla="*/ 190 w 193"/>
                  <a:gd name="T49" fmla="*/ 373 h 442"/>
                  <a:gd name="T50" fmla="*/ 192 w 193"/>
                  <a:gd name="T51" fmla="*/ 347 h 442"/>
                  <a:gd name="T52" fmla="*/ 182 w 193"/>
                  <a:gd name="T53" fmla="*/ 328 h 442"/>
                  <a:gd name="T54" fmla="*/ 172 w 193"/>
                  <a:gd name="T55" fmla="*/ 316 h 442"/>
                  <a:gd name="T56" fmla="*/ 160 w 193"/>
                  <a:gd name="T57" fmla="*/ 304 h 442"/>
                  <a:gd name="T58" fmla="*/ 149 w 193"/>
                  <a:gd name="T59" fmla="*/ 293 h 442"/>
                  <a:gd name="T60" fmla="*/ 133 w 193"/>
                  <a:gd name="T61" fmla="*/ 272 h 442"/>
                  <a:gd name="T62" fmla="*/ 127 w 193"/>
                  <a:gd name="T63" fmla="*/ 245 h 442"/>
                  <a:gd name="T64" fmla="*/ 122 w 193"/>
                  <a:gd name="T65" fmla="*/ 198 h 442"/>
                  <a:gd name="T66" fmla="*/ 110 w 193"/>
                  <a:gd name="T67" fmla="*/ 139 h 442"/>
                  <a:gd name="T68" fmla="*/ 91 w 193"/>
                  <a:gd name="T69" fmla="*/ 104 h 442"/>
                  <a:gd name="T70" fmla="*/ 80 w 193"/>
                  <a:gd name="T71" fmla="*/ 91 h 442"/>
                  <a:gd name="T72" fmla="*/ 67 w 193"/>
                  <a:gd name="T73" fmla="*/ 80 h 442"/>
                  <a:gd name="T74" fmla="*/ 54 w 193"/>
                  <a:gd name="T75" fmla="*/ 69 h 442"/>
                  <a:gd name="T76" fmla="*/ 39 w 193"/>
                  <a:gd name="T77" fmla="*/ 57 h 442"/>
                  <a:gd name="T78" fmla="*/ 26 w 193"/>
                  <a:gd name="T79" fmla="*/ 42 h 442"/>
                  <a:gd name="T80" fmla="*/ 14 w 193"/>
                  <a:gd name="T81" fmla="*/ 25 h 442"/>
                  <a:gd name="T82" fmla="*/ 5 w 193"/>
                  <a:gd name="T83" fmla="*/ 8 h 442"/>
                  <a:gd name="T84" fmla="*/ 0 w 193"/>
                  <a:gd name="T85" fmla="*/ 0 h 442"/>
                  <a:gd name="T86" fmla="*/ 0 w 193"/>
                  <a:gd name="T87" fmla="*/ 0 h 442"/>
                  <a:gd name="T88" fmla="*/ 0 w 193"/>
                  <a:gd name="T89" fmla="*/ 0 h 4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3"/>
                  <a:gd name="T136" fmla="*/ 0 h 442"/>
                  <a:gd name="T137" fmla="*/ 193 w 193"/>
                  <a:gd name="T138" fmla="*/ 442 h 4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3" h="442">
                    <a:moveTo>
                      <a:pt x="0" y="0"/>
                    </a:moveTo>
                    <a:lnTo>
                      <a:pt x="7" y="14"/>
                    </a:lnTo>
                    <a:lnTo>
                      <a:pt x="14" y="29"/>
                    </a:lnTo>
                    <a:lnTo>
                      <a:pt x="21" y="42"/>
                    </a:lnTo>
                    <a:lnTo>
                      <a:pt x="28" y="55"/>
                    </a:lnTo>
                    <a:lnTo>
                      <a:pt x="33" y="62"/>
                    </a:lnTo>
                    <a:lnTo>
                      <a:pt x="38" y="69"/>
                    </a:lnTo>
                    <a:lnTo>
                      <a:pt x="43" y="75"/>
                    </a:lnTo>
                    <a:lnTo>
                      <a:pt x="49" y="81"/>
                    </a:lnTo>
                    <a:lnTo>
                      <a:pt x="54" y="88"/>
                    </a:lnTo>
                    <a:lnTo>
                      <a:pt x="59" y="94"/>
                    </a:lnTo>
                    <a:lnTo>
                      <a:pt x="64" y="100"/>
                    </a:lnTo>
                    <a:lnTo>
                      <a:pt x="69" y="107"/>
                    </a:lnTo>
                    <a:lnTo>
                      <a:pt x="77" y="123"/>
                    </a:lnTo>
                    <a:lnTo>
                      <a:pt x="86" y="138"/>
                    </a:lnTo>
                    <a:lnTo>
                      <a:pt x="93" y="156"/>
                    </a:lnTo>
                    <a:lnTo>
                      <a:pt x="97" y="172"/>
                    </a:lnTo>
                    <a:lnTo>
                      <a:pt x="99" y="186"/>
                    </a:lnTo>
                    <a:lnTo>
                      <a:pt x="102" y="202"/>
                    </a:lnTo>
                    <a:lnTo>
                      <a:pt x="103" y="216"/>
                    </a:lnTo>
                    <a:lnTo>
                      <a:pt x="105" y="231"/>
                    </a:lnTo>
                    <a:lnTo>
                      <a:pt x="106" y="242"/>
                    </a:lnTo>
                    <a:lnTo>
                      <a:pt x="108" y="253"/>
                    </a:lnTo>
                    <a:lnTo>
                      <a:pt x="109" y="264"/>
                    </a:lnTo>
                    <a:lnTo>
                      <a:pt x="111" y="276"/>
                    </a:lnTo>
                    <a:lnTo>
                      <a:pt x="114" y="280"/>
                    </a:lnTo>
                    <a:lnTo>
                      <a:pt x="116" y="284"/>
                    </a:lnTo>
                    <a:lnTo>
                      <a:pt x="120" y="288"/>
                    </a:lnTo>
                    <a:lnTo>
                      <a:pt x="123" y="292"/>
                    </a:lnTo>
                    <a:lnTo>
                      <a:pt x="132" y="301"/>
                    </a:lnTo>
                    <a:lnTo>
                      <a:pt x="138" y="309"/>
                    </a:lnTo>
                    <a:lnTo>
                      <a:pt x="142" y="319"/>
                    </a:lnTo>
                    <a:lnTo>
                      <a:pt x="145" y="330"/>
                    </a:lnTo>
                    <a:lnTo>
                      <a:pt x="149" y="344"/>
                    </a:lnTo>
                    <a:lnTo>
                      <a:pt x="153" y="360"/>
                    </a:lnTo>
                    <a:lnTo>
                      <a:pt x="154" y="375"/>
                    </a:lnTo>
                    <a:lnTo>
                      <a:pt x="155" y="389"/>
                    </a:lnTo>
                    <a:lnTo>
                      <a:pt x="155" y="402"/>
                    </a:lnTo>
                    <a:lnTo>
                      <a:pt x="154" y="414"/>
                    </a:lnTo>
                    <a:lnTo>
                      <a:pt x="154" y="426"/>
                    </a:lnTo>
                    <a:lnTo>
                      <a:pt x="155" y="439"/>
                    </a:lnTo>
                    <a:lnTo>
                      <a:pt x="158" y="442"/>
                    </a:lnTo>
                    <a:lnTo>
                      <a:pt x="161" y="441"/>
                    </a:lnTo>
                    <a:lnTo>
                      <a:pt x="164" y="438"/>
                    </a:lnTo>
                    <a:lnTo>
                      <a:pt x="166" y="434"/>
                    </a:lnTo>
                    <a:lnTo>
                      <a:pt x="170" y="422"/>
                    </a:lnTo>
                    <a:lnTo>
                      <a:pt x="176" y="410"/>
                    </a:lnTo>
                    <a:lnTo>
                      <a:pt x="182" y="398"/>
                    </a:lnTo>
                    <a:lnTo>
                      <a:pt x="187" y="385"/>
                    </a:lnTo>
                    <a:lnTo>
                      <a:pt x="190" y="373"/>
                    </a:lnTo>
                    <a:lnTo>
                      <a:pt x="193" y="360"/>
                    </a:lnTo>
                    <a:lnTo>
                      <a:pt x="192" y="347"/>
                    </a:lnTo>
                    <a:lnTo>
                      <a:pt x="187" y="335"/>
                    </a:lnTo>
                    <a:lnTo>
                      <a:pt x="182" y="328"/>
                    </a:lnTo>
                    <a:lnTo>
                      <a:pt x="177" y="322"/>
                    </a:lnTo>
                    <a:lnTo>
                      <a:pt x="172" y="316"/>
                    </a:lnTo>
                    <a:lnTo>
                      <a:pt x="166" y="309"/>
                    </a:lnTo>
                    <a:lnTo>
                      <a:pt x="160" y="304"/>
                    </a:lnTo>
                    <a:lnTo>
                      <a:pt x="154" y="298"/>
                    </a:lnTo>
                    <a:lnTo>
                      <a:pt x="149" y="293"/>
                    </a:lnTo>
                    <a:lnTo>
                      <a:pt x="143" y="287"/>
                    </a:lnTo>
                    <a:lnTo>
                      <a:pt x="133" y="272"/>
                    </a:lnTo>
                    <a:lnTo>
                      <a:pt x="130" y="259"/>
                    </a:lnTo>
                    <a:lnTo>
                      <a:pt x="127" y="245"/>
                    </a:lnTo>
                    <a:lnTo>
                      <a:pt x="126" y="228"/>
                    </a:lnTo>
                    <a:lnTo>
                      <a:pt x="122" y="198"/>
                    </a:lnTo>
                    <a:lnTo>
                      <a:pt x="119" y="168"/>
                    </a:lnTo>
                    <a:lnTo>
                      <a:pt x="110" y="139"/>
                    </a:lnTo>
                    <a:lnTo>
                      <a:pt x="95" y="111"/>
                    </a:lnTo>
                    <a:lnTo>
                      <a:pt x="91" y="104"/>
                    </a:lnTo>
                    <a:lnTo>
                      <a:pt x="86" y="97"/>
                    </a:lnTo>
                    <a:lnTo>
                      <a:pt x="80" y="91"/>
                    </a:lnTo>
                    <a:lnTo>
                      <a:pt x="74" y="85"/>
                    </a:lnTo>
                    <a:lnTo>
                      <a:pt x="67" y="80"/>
                    </a:lnTo>
                    <a:lnTo>
                      <a:pt x="60" y="74"/>
                    </a:lnTo>
                    <a:lnTo>
                      <a:pt x="54" y="69"/>
                    </a:lnTo>
                    <a:lnTo>
                      <a:pt x="47" y="63"/>
                    </a:lnTo>
                    <a:lnTo>
                      <a:pt x="39" y="57"/>
                    </a:lnTo>
                    <a:lnTo>
                      <a:pt x="32" y="50"/>
                    </a:lnTo>
                    <a:lnTo>
                      <a:pt x="26" y="42"/>
                    </a:lnTo>
                    <a:lnTo>
                      <a:pt x="20" y="34"/>
                    </a:lnTo>
                    <a:lnTo>
                      <a:pt x="14" y="25"/>
                    </a:lnTo>
                    <a:lnTo>
                      <a:pt x="9" y="16"/>
                    </a:lnTo>
                    <a:lnTo>
                      <a:pt x="5" y="8"/>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6765" name="Freeform 147"/>
              <p:cNvSpPr>
                <a:spLocks/>
              </p:cNvSpPr>
              <p:nvPr/>
            </p:nvSpPr>
            <p:spPr bwMode="auto">
              <a:xfrm>
                <a:off x="9212" y="7803"/>
                <a:ext cx="70" cy="372"/>
              </a:xfrm>
              <a:custGeom>
                <a:avLst/>
                <a:gdLst>
                  <a:gd name="T0" fmla="*/ 16 w 70"/>
                  <a:gd name="T1" fmla="*/ 0 h 372"/>
                  <a:gd name="T2" fmla="*/ 8 w 70"/>
                  <a:gd name="T3" fmla="*/ 16 h 372"/>
                  <a:gd name="T4" fmla="*/ 3 w 70"/>
                  <a:gd name="T5" fmla="*/ 34 h 372"/>
                  <a:gd name="T6" fmla="*/ 0 w 70"/>
                  <a:gd name="T7" fmla="*/ 54 h 372"/>
                  <a:gd name="T8" fmla="*/ 3 w 70"/>
                  <a:gd name="T9" fmla="*/ 75 h 372"/>
                  <a:gd name="T10" fmla="*/ 7 w 70"/>
                  <a:gd name="T11" fmla="*/ 96 h 372"/>
                  <a:gd name="T12" fmla="*/ 13 w 70"/>
                  <a:gd name="T13" fmla="*/ 118 h 372"/>
                  <a:gd name="T14" fmla="*/ 20 w 70"/>
                  <a:gd name="T15" fmla="*/ 138 h 372"/>
                  <a:gd name="T16" fmla="*/ 28 w 70"/>
                  <a:gd name="T17" fmla="*/ 158 h 372"/>
                  <a:gd name="T18" fmla="*/ 33 w 70"/>
                  <a:gd name="T19" fmla="*/ 172 h 372"/>
                  <a:gd name="T20" fmla="*/ 33 w 70"/>
                  <a:gd name="T21" fmla="*/ 186 h 372"/>
                  <a:gd name="T22" fmla="*/ 30 w 70"/>
                  <a:gd name="T23" fmla="*/ 200 h 372"/>
                  <a:gd name="T24" fmla="*/ 26 w 70"/>
                  <a:gd name="T25" fmla="*/ 214 h 372"/>
                  <a:gd name="T26" fmla="*/ 24 w 70"/>
                  <a:gd name="T27" fmla="*/ 227 h 372"/>
                  <a:gd name="T28" fmla="*/ 24 w 70"/>
                  <a:gd name="T29" fmla="*/ 239 h 372"/>
                  <a:gd name="T30" fmla="*/ 24 w 70"/>
                  <a:gd name="T31" fmla="*/ 252 h 372"/>
                  <a:gd name="T32" fmla="*/ 25 w 70"/>
                  <a:gd name="T33" fmla="*/ 264 h 372"/>
                  <a:gd name="T34" fmla="*/ 26 w 70"/>
                  <a:gd name="T35" fmla="*/ 278 h 372"/>
                  <a:gd name="T36" fmla="*/ 30 w 70"/>
                  <a:gd name="T37" fmla="*/ 292 h 372"/>
                  <a:gd name="T38" fmla="*/ 35 w 70"/>
                  <a:gd name="T39" fmla="*/ 305 h 372"/>
                  <a:gd name="T40" fmla="*/ 39 w 70"/>
                  <a:gd name="T41" fmla="*/ 319 h 372"/>
                  <a:gd name="T42" fmla="*/ 44 w 70"/>
                  <a:gd name="T43" fmla="*/ 332 h 372"/>
                  <a:gd name="T44" fmla="*/ 50 w 70"/>
                  <a:gd name="T45" fmla="*/ 345 h 372"/>
                  <a:gd name="T46" fmla="*/ 56 w 70"/>
                  <a:gd name="T47" fmla="*/ 359 h 372"/>
                  <a:gd name="T48" fmla="*/ 63 w 70"/>
                  <a:gd name="T49" fmla="*/ 371 h 372"/>
                  <a:gd name="T50" fmla="*/ 65 w 70"/>
                  <a:gd name="T51" fmla="*/ 372 h 372"/>
                  <a:gd name="T52" fmla="*/ 67 w 70"/>
                  <a:gd name="T53" fmla="*/ 372 h 372"/>
                  <a:gd name="T54" fmla="*/ 70 w 70"/>
                  <a:gd name="T55" fmla="*/ 369 h 372"/>
                  <a:gd name="T56" fmla="*/ 70 w 70"/>
                  <a:gd name="T57" fmla="*/ 367 h 372"/>
                  <a:gd name="T58" fmla="*/ 64 w 70"/>
                  <a:gd name="T59" fmla="*/ 341 h 372"/>
                  <a:gd name="T60" fmla="*/ 58 w 70"/>
                  <a:gd name="T61" fmla="*/ 316 h 372"/>
                  <a:gd name="T62" fmla="*/ 53 w 70"/>
                  <a:gd name="T63" fmla="*/ 290 h 372"/>
                  <a:gd name="T64" fmla="*/ 49 w 70"/>
                  <a:gd name="T65" fmla="*/ 263 h 372"/>
                  <a:gd name="T66" fmla="*/ 48 w 70"/>
                  <a:gd name="T67" fmla="*/ 247 h 372"/>
                  <a:gd name="T68" fmla="*/ 48 w 70"/>
                  <a:gd name="T69" fmla="*/ 232 h 372"/>
                  <a:gd name="T70" fmla="*/ 48 w 70"/>
                  <a:gd name="T71" fmla="*/ 216 h 372"/>
                  <a:gd name="T72" fmla="*/ 50 w 70"/>
                  <a:gd name="T73" fmla="*/ 200 h 372"/>
                  <a:gd name="T74" fmla="*/ 52 w 70"/>
                  <a:gd name="T75" fmla="*/ 192 h 372"/>
                  <a:gd name="T76" fmla="*/ 54 w 70"/>
                  <a:gd name="T77" fmla="*/ 182 h 372"/>
                  <a:gd name="T78" fmla="*/ 55 w 70"/>
                  <a:gd name="T79" fmla="*/ 174 h 372"/>
                  <a:gd name="T80" fmla="*/ 53 w 70"/>
                  <a:gd name="T81" fmla="*/ 165 h 372"/>
                  <a:gd name="T82" fmla="*/ 45 w 70"/>
                  <a:gd name="T83" fmla="*/ 149 h 372"/>
                  <a:gd name="T84" fmla="*/ 36 w 70"/>
                  <a:gd name="T85" fmla="*/ 132 h 372"/>
                  <a:gd name="T86" fmla="*/ 26 w 70"/>
                  <a:gd name="T87" fmla="*/ 117 h 372"/>
                  <a:gd name="T88" fmla="*/ 17 w 70"/>
                  <a:gd name="T89" fmla="*/ 99 h 372"/>
                  <a:gd name="T90" fmla="*/ 11 w 70"/>
                  <a:gd name="T91" fmla="*/ 75 h 372"/>
                  <a:gd name="T92" fmla="*/ 9 w 70"/>
                  <a:gd name="T93" fmla="*/ 49 h 372"/>
                  <a:gd name="T94" fmla="*/ 11 w 70"/>
                  <a:gd name="T95" fmla="*/ 25 h 372"/>
                  <a:gd name="T96" fmla="*/ 17 w 70"/>
                  <a:gd name="T97" fmla="*/ 0 h 372"/>
                  <a:gd name="T98" fmla="*/ 17 w 70"/>
                  <a:gd name="T99" fmla="*/ 0 h 372"/>
                  <a:gd name="T100" fmla="*/ 17 w 70"/>
                  <a:gd name="T101" fmla="*/ 0 h 372"/>
                  <a:gd name="T102" fmla="*/ 17 w 70"/>
                  <a:gd name="T103" fmla="*/ 0 h 372"/>
                  <a:gd name="T104" fmla="*/ 16 w 70"/>
                  <a:gd name="T105" fmla="*/ 0 h 372"/>
                  <a:gd name="T106" fmla="*/ 16 w 70"/>
                  <a:gd name="T107" fmla="*/ 0 h 3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0"/>
                  <a:gd name="T163" fmla="*/ 0 h 372"/>
                  <a:gd name="T164" fmla="*/ 70 w 70"/>
                  <a:gd name="T165" fmla="*/ 372 h 3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0" h="372">
                    <a:moveTo>
                      <a:pt x="16" y="0"/>
                    </a:moveTo>
                    <a:lnTo>
                      <a:pt x="8" y="16"/>
                    </a:lnTo>
                    <a:lnTo>
                      <a:pt x="3" y="34"/>
                    </a:lnTo>
                    <a:lnTo>
                      <a:pt x="0" y="54"/>
                    </a:lnTo>
                    <a:lnTo>
                      <a:pt x="3" y="75"/>
                    </a:lnTo>
                    <a:lnTo>
                      <a:pt x="7" y="96"/>
                    </a:lnTo>
                    <a:lnTo>
                      <a:pt x="13" y="118"/>
                    </a:lnTo>
                    <a:lnTo>
                      <a:pt x="20" y="138"/>
                    </a:lnTo>
                    <a:lnTo>
                      <a:pt x="28" y="158"/>
                    </a:lnTo>
                    <a:lnTo>
                      <a:pt x="33" y="172"/>
                    </a:lnTo>
                    <a:lnTo>
                      <a:pt x="33" y="186"/>
                    </a:lnTo>
                    <a:lnTo>
                      <a:pt x="30" y="200"/>
                    </a:lnTo>
                    <a:lnTo>
                      <a:pt x="26" y="214"/>
                    </a:lnTo>
                    <a:lnTo>
                      <a:pt x="24" y="227"/>
                    </a:lnTo>
                    <a:lnTo>
                      <a:pt x="24" y="239"/>
                    </a:lnTo>
                    <a:lnTo>
                      <a:pt x="24" y="252"/>
                    </a:lnTo>
                    <a:lnTo>
                      <a:pt x="25" y="264"/>
                    </a:lnTo>
                    <a:lnTo>
                      <a:pt x="26" y="278"/>
                    </a:lnTo>
                    <a:lnTo>
                      <a:pt x="30" y="292"/>
                    </a:lnTo>
                    <a:lnTo>
                      <a:pt x="35" y="305"/>
                    </a:lnTo>
                    <a:lnTo>
                      <a:pt x="39" y="319"/>
                    </a:lnTo>
                    <a:lnTo>
                      <a:pt x="44" y="332"/>
                    </a:lnTo>
                    <a:lnTo>
                      <a:pt x="50" y="345"/>
                    </a:lnTo>
                    <a:lnTo>
                      <a:pt x="56" y="359"/>
                    </a:lnTo>
                    <a:lnTo>
                      <a:pt x="63" y="371"/>
                    </a:lnTo>
                    <a:lnTo>
                      <a:pt x="65" y="372"/>
                    </a:lnTo>
                    <a:lnTo>
                      <a:pt x="67" y="372"/>
                    </a:lnTo>
                    <a:lnTo>
                      <a:pt x="70" y="369"/>
                    </a:lnTo>
                    <a:lnTo>
                      <a:pt x="70" y="367"/>
                    </a:lnTo>
                    <a:lnTo>
                      <a:pt x="64" y="341"/>
                    </a:lnTo>
                    <a:lnTo>
                      <a:pt x="58" y="316"/>
                    </a:lnTo>
                    <a:lnTo>
                      <a:pt x="53" y="290"/>
                    </a:lnTo>
                    <a:lnTo>
                      <a:pt x="49" y="263"/>
                    </a:lnTo>
                    <a:lnTo>
                      <a:pt x="48" y="247"/>
                    </a:lnTo>
                    <a:lnTo>
                      <a:pt x="48" y="232"/>
                    </a:lnTo>
                    <a:lnTo>
                      <a:pt x="48" y="216"/>
                    </a:lnTo>
                    <a:lnTo>
                      <a:pt x="50" y="200"/>
                    </a:lnTo>
                    <a:lnTo>
                      <a:pt x="52" y="192"/>
                    </a:lnTo>
                    <a:lnTo>
                      <a:pt x="54" y="182"/>
                    </a:lnTo>
                    <a:lnTo>
                      <a:pt x="55" y="174"/>
                    </a:lnTo>
                    <a:lnTo>
                      <a:pt x="53" y="165"/>
                    </a:lnTo>
                    <a:lnTo>
                      <a:pt x="45" y="149"/>
                    </a:lnTo>
                    <a:lnTo>
                      <a:pt x="36" y="132"/>
                    </a:lnTo>
                    <a:lnTo>
                      <a:pt x="26" y="117"/>
                    </a:lnTo>
                    <a:lnTo>
                      <a:pt x="17" y="99"/>
                    </a:lnTo>
                    <a:lnTo>
                      <a:pt x="11" y="75"/>
                    </a:lnTo>
                    <a:lnTo>
                      <a:pt x="9" y="49"/>
                    </a:lnTo>
                    <a:lnTo>
                      <a:pt x="11" y="25"/>
                    </a:lnTo>
                    <a:lnTo>
                      <a:pt x="17" y="0"/>
                    </a:lnTo>
                    <a:lnTo>
                      <a:pt x="16" y="0"/>
                    </a:lnTo>
                    <a:close/>
                  </a:path>
                </a:pathLst>
              </a:custGeom>
              <a:solidFill>
                <a:srgbClr val="000000"/>
              </a:solidFill>
              <a:ln w="9525">
                <a:noFill/>
                <a:round/>
                <a:headEnd/>
                <a:tailEnd/>
              </a:ln>
            </p:spPr>
            <p:txBody>
              <a:bodyPr/>
              <a:lstStyle/>
              <a:p>
                <a:endParaRPr lang="en-US">
                  <a:solidFill>
                    <a:srgbClr val="000000"/>
                  </a:solidFill>
                </a:endParaRPr>
              </a:p>
            </p:txBody>
          </p:sp>
          <p:sp>
            <p:nvSpPr>
              <p:cNvPr id="26766" name="Freeform 148"/>
              <p:cNvSpPr>
                <a:spLocks/>
              </p:cNvSpPr>
              <p:nvPr/>
            </p:nvSpPr>
            <p:spPr bwMode="auto">
              <a:xfrm>
                <a:off x="9178" y="8167"/>
                <a:ext cx="101" cy="178"/>
              </a:xfrm>
              <a:custGeom>
                <a:avLst/>
                <a:gdLst>
                  <a:gd name="T0" fmla="*/ 88 w 101"/>
                  <a:gd name="T1" fmla="*/ 0 h 178"/>
                  <a:gd name="T2" fmla="*/ 92 w 101"/>
                  <a:gd name="T3" fmla="*/ 18 h 178"/>
                  <a:gd name="T4" fmla="*/ 88 w 101"/>
                  <a:gd name="T5" fmla="*/ 34 h 178"/>
                  <a:gd name="T6" fmla="*/ 79 w 101"/>
                  <a:gd name="T7" fmla="*/ 49 h 178"/>
                  <a:gd name="T8" fmla="*/ 69 w 101"/>
                  <a:gd name="T9" fmla="*/ 64 h 178"/>
                  <a:gd name="T10" fmla="*/ 65 w 101"/>
                  <a:gd name="T11" fmla="*/ 70 h 178"/>
                  <a:gd name="T12" fmla="*/ 60 w 101"/>
                  <a:gd name="T13" fmla="*/ 76 h 178"/>
                  <a:gd name="T14" fmla="*/ 58 w 101"/>
                  <a:gd name="T15" fmla="*/ 82 h 178"/>
                  <a:gd name="T16" fmla="*/ 55 w 101"/>
                  <a:gd name="T17" fmla="*/ 88 h 178"/>
                  <a:gd name="T18" fmla="*/ 55 w 101"/>
                  <a:gd name="T19" fmla="*/ 99 h 178"/>
                  <a:gd name="T20" fmla="*/ 58 w 101"/>
                  <a:gd name="T21" fmla="*/ 112 h 178"/>
                  <a:gd name="T22" fmla="*/ 58 w 101"/>
                  <a:gd name="T23" fmla="*/ 124 h 178"/>
                  <a:gd name="T24" fmla="*/ 53 w 101"/>
                  <a:gd name="T25" fmla="*/ 134 h 178"/>
                  <a:gd name="T26" fmla="*/ 47 w 101"/>
                  <a:gd name="T27" fmla="*/ 140 h 178"/>
                  <a:gd name="T28" fmla="*/ 42 w 101"/>
                  <a:gd name="T29" fmla="*/ 146 h 178"/>
                  <a:gd name="T30" fmla="*/ 36 w 101"/>
                  <a:gd name="T31" fmla="*/ 152 h 178"/>
                  <a:gd name="T32" fmla="*/ 30 w 101"/>
                  <a:gd name="T33" fmla="*/ 157 h 178"/>
                  <a:gd name="T34" fmla="*/ 23 w 101"/>
                  <a:gd name="T35" fmla="*/ 162 h 178"/>
                  <a:gd name="T36" fmla="*/ 16 w 101"/>
                  <a:gd name="T37" fmla="*/ 166 h 178"/>
                  <a:gd name="T38" fmla="*/ 9 w 101"/>
                  <a:gd name="T39" fmla="*/ 171 h 178"/>
                  <a:gd name="T40" fmla="*/ 2 w 101"/>
                  <a:gd name="T41" fmla="*/ 175 h 178"/>
                  <a:gd name="T42" fmla="*/ 0 w 101"/>
                  <a:gd name="T43" fmla="*/ 176 h 178"/>
                  <a:gd name="T44" fmla="*/ 0 w 101"/>
                  <a:gd name="T45" fmla="*/ 177 h 178"/>
                  <a:gd name="T46" fmla="*/ 0 w 101"/>
                  <a:gd name="T47" fmla="*/ 178 h 178"/>
                  <a:gd name="T48" fmla="*/ 2 w 101"/>
                  <a:gd name="T49" fmla="*/ 178 h 178"/>
                  <a:gd name="T50" fmla="*/ 11 w 101"/>
                  <a:gd name="T51" fmla="*/ 173 h 178"/>
                  <a:gd name="T52" fmla="*/ 22 w 101"/>
                  <a:gd name="T53" fmla="*/ 168 h 178"/>
                  <a:gd name="T54" fmla="*/ 33 w 101"/>
                  <a:gd name="T55" fmla="*/ 162 h 178"/>
                  <a:gd name="T56" fmla="*/ 44 w 101"/>
                  <a:gd name="T57" fmla="*/ 155 h 178"/>
                  <a:gd name="T58" fmla="*/ 54 w 101"/>
                  <a:gd name="T59" fmla="*/ 147 h 178"/>
                  <a:gd name="T60" fmla="*/ 62 w 101"/>
                  <a:gd name="T61" fmla="*/ 139 h 178"/>
                  <a:gd name="T62" fmla="*/ 69 w 101"/>
                  <a:gd name="T63" fmla="*/ 130 h 178"/>
                  <a:gd name="T64" fmla="*/ 71 w 101"/>
                  <a:gd name="T65" fmla="*/ 121 h 178"/>
                  <a:gd name="T66" fmla="*/ 72 w 101"/>
                  <a:gd name="T67" fmla="*/ 114 h 178"/>
                  <a:gd name="T68" fmla="*/ 72 w 101"/>
                  <a:gd name="T69" fmla="*/ 105 h 178"/>
                  <a:gd name="T70" fmla="*/ 72 w 101"/>
                  <a:gd name="T71" fmla="*/ 98 h 178"/>
                  <a:gd name="T72" fmla="*/ 72 w 101"/>
                  <a:gd name="T73" fmla="*/ 91 h 178"/>
                  <a:gd name="T74" fmla="*/ 75 w 101"/>
                  <a:gd name="T75" fmla="*/ 81 h 178"/>
                  <a:gd name="T76" fmla="*/ 81 w 101"/>
                  <a:gd name="T77" fmla="*/ 71 h 178"/>
                  <a:gd name="T78" fmla="*/ 88 w 101"/>
                  <a:gd name="T79" fmla="*/ 61 h 178"/>
                  <a:gd name="T80" fmla="*/ 95 w 101"/>
                  <a:gd name="T81" fmla="*/ 53 h 178"/>
                  <a:gd name="T82" fmla="*/ 101 w 101"/>
                  <a:gd name="T83" fmla="*/ 40 h 178"/>
                  <a:gd name="T84" fmla="*/ 101 w 101"/>
                  <a:gd name="T85" fmla="*/ 25 h 178"/>
                  <a:gd name="T86" fmla="*/ 97 w 101"/>
                  <a:gd name="T87" fmla="*/ 12 h 178"/>
                  <a:gd name="T88" fmla="*/ 88 w 101"/>
                  <a:gd name="T89" fmla="*/ 0 h 178"/>
                  <a:gd name="T90" fmla="*/ 88 w 101"/>
                  <a:gd name="T91" fmla="*/ 0 h 178"/>
                  <a:gd name="T92" fmla="*/ 88 w 101"/>
                  <a:gd name="T93" fmla="*/ 0 h 178"/>
                  <a:gd name="T94" fmla="*/ 88 w 101"/>
                  <a:gd name="T95" fmla="*/ 0 h 178"/>
                  <a:gd name="T96" fmla="*/ 88 w 101"/>
                  <a:gd name="T97" fmla="*/ 0 h 178"/>
                  <a:gd name="T98" fmla="*/ 88 w 101"/>
                  <a:gd name="T99" fmla="*/ 0 h 1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1"/>
                  <a:gd name="T151" fmla="*/ 0 h 178"/>
                  <a:gd name="T152" fmla="*/ 101 w 101"/>
                  <a:gd name="T153" fmla="*/ 178 h 1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1" h="178">
                    <a:moveTo>
                      <a:pt x="88" y="0"/>
                    </a:moveTo>
                    <a:lnTo>
                      <a:pt x="92" y="18"/>
                    </a:lnTo>
                    <a:lnTo>
                      <a:pt x="88" y="34"/>
                    </a:lnTo>
                    <a:lnTo>
                      <a:pt x="79" y="49"/>
                    </a:lnTo>
                    <a:lnTo>
                      <a:pt x="69" y="64"/>
                    </a:lnTo>
                    <a:lnTo>
                      <a:pt x="65" y="70"/>
                    </a:lnTo>
                    <a:lnTo>
                      <a:pt x="60" y="76"/>
                    </a:lnTo>
                    <a:lnTo>
                      <a:pt x="58" y="82"/>
                    </a:lnTo>
                    <a:lnTo>
                      <a:pt x="55" y="88"/>
                    </a:lnTo>
                    <a:lnTo>
                      <a:pt x="55" y="99"/>
                    </a:lnTo>
                    <a:lnTo>
                      <a:pt x="58" y="112"/>
                    </a:lnTo>
                    <a:lnTo>
                      <a:pt x="58" y="124"/>
                    </a:lnTo>
                    <a:lnTo>
                      <a:pt x="53" y="134"/>
                    </a:lnTo>
                    <a:lnTo>
                      <a:pt x="47" y="140"/>
                    </a:lnTo>
                    <a:lnTo>
                      <a:pt x="42" y="146"/>
                    </a:lnTo>
                    <a:lnTo>
                      <a:pt x="36" y="152"/>
                    </a:lnTo>
                    <a:lnTo>
                      <a:pt x="30" y="157"/>
                    </a:lnTo>
                    <a:lnTo>
                      <a:pt x="23" y="162"/>
                    </a:lnTo>
                    <a:lnTo>
                      <a:pt x="16" y="166"/>
                    </a:lnTo>
                    <a:lnTo>
                      <a:pt x="9" y="171"/>
                    </a:lnTo>
                    <a:lnTo>
                      <a:pt x="2" y="175"/>
                    </a:lnTo>
                    <a:lnTo>
                      <a:pt x="0" y="176"/>
                    </a:lnTo>
                    <a:lnTo>
                      <a:pt x="0" y="177"/>
                    </a:lnTo>
                    <a:lnTo>
                      <a:pt x="0" y="178"/>
                    </a:lnTo>
                    <a:lnTo>
                      <a:pt x="2" y="178"/>
                    </a:lnTo>
                    <a:lnTo>
                      <a:pt x="11" y="173"/>
                    </a:lnTo>
                    <a:lnTo>
                      <a:pt x="22" y="168"/>
                    </a:lnTo>
                    <a:lnTo>
                      <a:pt x="33" y="162"/>
                    </a:lnTo>
                    <a:lnTo>
                      <a:pt x="44" y="155"/>
                    </a:lnTo>
                    <a:lnTo>
                      <a:pt x="54" y="147"/>
                    </a:lnTo>
                    <a:lnTo>
                      <a:pt x="62" y="139"/>
                    </a:lnTo>
                    <a:lnTo>
                      <a:pt x="69" y="130"/>
                    </a:lnTo>
                    <a:lnTo>
                      <a:pt x="71" y="121"/>
                    </a:lnTo>
                    <a:lnTo>
                      <a:pt x="72" y="114"/>
                    </a:lnTo>
                    <a:lnTo>
                      <a:pt x="72" y="105"/>
                    </a:lnTo>
                    <a:lnTo>
                      <a:pt x="72" y="98"/>
                    </a:lnTo>
                    <a:lnTo>
                      <a:pt x="72" y="91"/>
                    </a:lnTo>
                    <a:lnTo>
                      <a:pt x="75" y="81"/>
                    </a:lnTo>
                    <a:lnTo>
                      <a:pt x="81" y="71"/>
                    </a:lnTo>
                    <a:lnTo>
                      <a:pt x="88" y="61"/>
                    </a:lnTo>
                    <a:lnTo>
                      <a:pt x="95" y="53"/>
                    </a:lnTo>
                    <a:lnTo>
                      <a:pt x="101" y="40"/>
                    </a:lnTo>
                    <a:lnTo>
                      <a:pt x="101" y="25"/>
                    </a:lnTo>
                    <a:lnTo>
                      <a:pt x="97" y="12"/>
                    </a:lnTo>
                    <a:lnTo>
                      <a:pt x="88" y="0"/>
                    </a:lnTo>
                    <a:close/>
                  </a:path>
                </a:pathLst>
              </a:custGeom>
              <a:solidFill>
                <a:srgbClr val="000000"/>
              </a:solidFill>
              <a:ln w="9525">
                <a:noFill/>
                <a:round/>
                <a:headEnd/>
                <a:tailEnd/>
              </a:ln>
            </p:spPr>
            <p:txBody>
              <a:bodyPr/>
              <a:lstStyle/>
              <a:p>
                <a:endParaRPr lang="en-US">
                  <a:solidFill>
                    <a:srgbClr val="000000"/>
                  </a:solidFill>
                </a:endParaRPr>
              </a:p>
            </p:txBody>
          </p:sp>
          <p:sp>
            <p:nvSpPr>
              <p:cNvPr id="26767" name="Freeform 149"/>
              <p:cNvSpPr>
                <a:spLocks/>
              </p:cNvSpPr>
              <p:nvPr/>
            </p:nvSpPr>
            <p:spPr bwMode="auto">
              <a:xfrm>
                <a:off x="9091" y="8182"/>
                <a:ext cx="112" cy="165"/>
              </a:xfrm>
              <a:custGeom>
                <a:avLst/>
                <a:gdLst>
                  <a:gd name="T0" fmla="*/ 107 w 112"/>
                  <a:gd name="T1" fmla="*/ 0 h 165"/>
                  <a:gd name="T2" fmla="*/ 106 w 112"/>
                  <a:gd name="T3" fmla="*/ 19 h 165"/>
                  <a:gd name="T4" fmla="*/ 103 w 112"/>
                  <a:gd name="T5" fmla="*/ 35 h 165"/>
                  <a:gd name="T6" fmla="*/ 95 w 112"/>
                  <a:gd name="T7" fmla="*/ 49 h 165"/>
                  <a:gd name="T8" fmla="*/ 79 w 112"/>
                  <a:gd name="T9" fmla="*/ 63 h 165"/>
                  <a:gd name="T10" fmla="*/ 73 w 112"/>
                  <a:gd name="T11" fmla="*/ 66 h 165"/>
                  <a:gd name="T12" fmla="*/ 68 w 112"/>
                  <a:gd name="T13" fmla="*/ 70 h 165"/>
                  <a:gd name="T14" fmla="*/ 62 w 112"/>
                  <a:gd name="T15" fmla="*/ 74 h 165"/>
                  <a:gd name="T16" fmla="*/ 57 w 112"/>
                  <a:gd name="T17" fmla="*/ 77 h 165"/>
                  <a:gd name="T18" fmla="*/ 51 w 112"/>
                  <a:gd name="T19" fmla="*/ 81 h 165"/>
                  <a:gd name="T20" fmla="*/ 46 w 112"/>
                  <a:gd name="T21" fmla="*/ 85 h 165"/>
                  <a:gd name="T22" fmla="*/ 41 w 112"/>
                  <a:gd name="T23" fmla="*/ 89 h 165"/>
                  <a:gd name="T24" fmla="*/ 36 w 112"/>
                  <a:gd name="T25" fmla="*/ 93 h 165"/>
                  <a:gd name="T26" fmla="*/ 30 w 112"/>
                  <a:gd name="T27" fmla="*/ 100 h 165"/>
                  <a:gd name="T28" fmla="*/ 23 w 112"/>
                  <a:gd name="T29" fmla="*/ 108 h 165"/>
                  <a:gd name="T30" fmla="*/ 14 w 112"/>
                  <a:gd name="T31" fmla="*/ 117 h 165"/>
                  <a:gd name="T32" fmla="*/ 8 w 112"/>
                  <a:gd name="T33" fmla="*/ 127 h 165"/>
                  <a:gd name="T34" fmla="*/ 2 w 112"/>
                  <a:gd name="T35" fmla="*/ 138 h 165"/>
                  <a:gd name="T36" fmla="*/ 0 w 112"/>
                  <a:gd name="T37" fmla="*/ 147 h 165"/>
                  <a:gd name="T38" fmla="*/ 0 w 112"/>
                  <a:gd name="T39" fmla="*/ 156 h 165"/>
                  <a:gd name="T40" fmla="*/ 3 w 112"/>
                  <a:gd name="T41" fmla="*/ 164 h 165"/>
                  <a:gd name="T42" fmla="*/ 7 w 112"/>
                  <a:gd name="T43" fmla="*/ 165 h 165"/>
                  <a:gd name="T44" fmla="*/ 9 w 112"/>
                  <a:gd name="T45" fmla="*/ 164 h 165"/>
                  <a:gd name="T46" fmla="*/ 13 w 112"/>
                  <a:gd name="T47" fmla="*/ 162 h 165"/>
                  <a:gd name="T48" fmla="*/ 14 w 112"/>
                  <a:gd name="T49" fmla="*/ 160 h 165"/>
                  <a:gd name="T50" fmla="*/ 18 w 112"/>
                  <a:gd name="T51" fmla="*/ 148 h 165"/>
                  <a:gd name="T52" fmla="*/ 24 w 112"/>
                  <a:gd name="T53" fmla="*/ 136 h 165"/>
                  <a:gd name="T54" fmla="*/ 33 w 112"/>
                  <a:gd name="T55" fmla="*/ 123 h 165"/>
                  <a:gd name="T56" fmla="*/ 43 w 112"/>
                  <a:gd name="T57" fmla="*/ 111 h 165"/>
                  <a:gd name="T58" fmla="*/ 54 w 112"/>
                  <a:gd name="T59" fmla="*/ 101 h 165"/>
                  <a:gd name="T60" fmla="*/ 67 w 112"/>
                  <a:gd name="T61" fmla="*/ 90 h 165"/>
                  <a:gd name="T62" fmla="*/ 79 w 112"/>
                  <a:gd name="T63" fmla="*/ 80 h 165"/>
                  <a:gd name="T64" fmla="*/ 90 w 112"/>
                  <a:gd name="T65" fmla="*/ 72 h 165"/>
                  <a:gd name="T66" fmla="*/ 106 w 112"/>
                  <a:gd name="T67" fmla="*/ 56 h 165"/>
                  <a:gd name="T68" fmla="*/ 112 w 112"/>
                  <a:gd name="T69" fmla="*/ 39 h 165"/>
                  <a:gd name="T70" fmla="*/ 110 w 112"/>
                  <a:gd name="T71" fmla="*/ 21 h 165"/>
                  <a:gd name="T72" fmla="*/ 108 w 112"/>
                  <a:gd name="T73" fmla="*/ 0 h 165"/>
                  <a:gd name="T74" fmla="*/ 108 w 112"/>
                  <a:gd name="T75" fmla="*/ 0 h 165"/>
                  <a:gd name="T76" fmla="*/ 108 w 112"/>
                  <a:gd name="T77" fmla="*/ 0 h 165"/>
                  <a:gd name="T78" fmla="*/ 107 w 112"/>
                  <a:gd name="T79" fmla="*/ 0 h 165"/>
                  <a:gd name="T80" fmla="*/ 107 w 112"/>
                  <a:gd name="T81" fmla="*/ 0 h 165"/>
                  <a:gd name="T82" fmla="*/ 107 w 112"/>
                  <a:gd name="T83" fmla="*/ 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65"/>
                  <a:gd name="T128" fmla="*/ 112 w 112"/>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65">
                    <a:moveTo>
                      <a:pt x="107" y="0"/>
                    </a:moveTo>
                    <a:lnTo>
                      <a:pt x="106" y="19"/>
                    </a:lnTo>
                    <a:lnTo>
                      <a:pt x="103" y="35"/>
                    </a:lnTo>
                    <a:lnTo>
                      <a:pt x="95" y="49"/>
                    </a:lnTo>
                    <a:lnTo>
                      <a:pt x="79" y="63"/>
                    </a:lnTo>
                    <a:lnTo>
                      <a:pt x="73" y="66"/>
                    </a:lnTo>
                    <a:lnTo>
                      <a:pt x="68" y="70"/>
                    </a:lnTo>
                    <a:lnTo>
                      <a:pt x="62" y="74"/>
                    </a:lnTo>
                    <a:lnTo>
                      <a:pt x="57" y="77"/>
                    </a:lnTo>
                    <a:lnTo>
                      <a:pt x="51" y="81"/>
                    </a:lnTo>
                    <a:lnTo>
                      <a:pt x="46" y="85"/>
                    </a:lnTo>
                    <a:lnTo>
                      <a:pt x="41" y="89"/>
                    </a:lnTo>
                    <a:lnTo>
                      <a:pt x="36" y="93"/>
                    </a:lnTo>
                    <a:lnTo>
                      <a:pt x="30" y="100"/>
                    </a:lnTo>
                    <a:lnTo>
                      <a:pt x="23" y="108"/>
                    </a:lnTo>
                    <a:lnTo>
                      <a:pt x="14" y="117"/>
                    </a:lnTo>
                    <a:lnTo>
                      <a:pt x="8" y="127"/>
                    </a:lnTo>
                    <a:lnTo>
                      <a:pt x="2" y="138"/>
                    </a:lnTo>
                    <a:lnTo>
                      <a:pt x="0" y="147"/>
                    </a:lnTo>
                    <a:lnTo>
                      <a:pt x="0" y="156"/>
                    </a:lnTo>
                    <a:lnTo>
                      <a:pt x="3" y="164"/>
                    </a:lnTo>
                    <a:lnTo>
                      <a:pt x="7" y="165"/>
                    </a:lnTo>
                    <a:lnTo>
                      <a:pt x="9" y="164"/>
                    </a:lnTo>
                    <a:lnTo>
                      <a:pt x="13" y="162"/>
                    </a:lnTo>
                    <a:lnTo>
                      <a:pt x="14" y="160"/>
                    </a:lnTo>
                    <a:lnTo>
                      <a:pt x="18" y="148"/>
                    </a:lnTo>
                    <a:lnTo>
                      <a:pt x="24" y="136"/>
                    </a:lnTo>
                    <a:lnTo>
                      <a:pt x="33" y="123"/>
                    </a:lnTo>
                    <a:lnTo>
                      <a:pt x="43" y="111"/>
                    </a:lnTo>
                    <a:lnTo>
                      <a:pt x="54" y="101"/>
                    </a:lnTo>
                    <a:lnTo>
                      <a:pt x="67" y="90"/>
                    </a:lnTo>
                    <a:lnTo>
                      <a:pt x="79" y="80"/>
                    </a:lnTo>
                    <a:lnTo>
                      <a:pt x="90" y="72"/>
                    </a:lnTo>
                    <a:lnTo>
                      <a:pt x="106" y="56"/>
                    </a:lnTo>
                    <a:lnTo>
                      <a:pt x="112" y="39"/>
                    </a:lnTo>
                    <a:lnTo>
                      <a:pt x="110" y="21"/>
                    </a:lnTo>
                    <a:lnTo>
                      <a:pt x="108" y="0"/>
                    </a:lnTo>
                    <a:lnTo>
                      <a:pt x="107" y="0"/>
                    </a:lnTo>
                    <a:close/>
                  </a:path>
                </a:pathLst>
              </a:custGeom>
              <a:solidFill>
                <a:srgbClr val="000000"/>
              </a:solidFill>
              <a:ln w="9525">
                <a:noFill/>
                <a:round/>
                <a:headEnd/>
                <a:tailEnd/>
              </a:ln>
            </p:spPr>
            <p:txBody>
              <a:bodyPr/>
              <a:lstStyle/>
              <a:p>
                <a:endParaRPr lang="en-US">
                  <a:solidFill>
                    <a:srgbClr val="000000"/>
                  </a:solidFill>
                </a:endParaRPr>
              </a:p>
            </p:txBody>
          </p:sp>
          <p:sp>
            <p:nvSpPr>
              <p:cNvPr id="26768" name="Freeform 150"/>
              <p:cNvSpPr>
                <a:spLocks/>
              </p:cNvSpPr>
              <p:nvPr/>
            </p:nvSpPr>
            <p:spPr bwMode="auto">
              <a:xfrm>
                <a:off x="9866" y="7689"/>
                <a:ext cx="174" cy="361"/>
              </a:xfrm>
              <a:custGeom>
                <a:avLst/>
                <a:gdLst>
                  <a:gd name="T0" fmla="*/ 148 w 174"/>
                  <a:gd name="T1" fmla="*/ 14 h 361"/>
                  <a:gd name="T2" fmla="*/ 156 w 174"/>
                  <a:gd name="T3" fmla="*/ 42 h 361"/>
                  <a:gd name="T4" fmla="*/ 148 w 174"/>
                  <a:gd name="T5" fmla="*/ 68 h 361"/>
                  <a:gd name="T6" fmla="*/ 129 w 174"/>
                  <a:gd name="T7" fmla="*/ 88 h 361"/>
                  <a:gd name="T8" fmla="*/ 112 w 174"/>
                  <a:gd name="T9" fmla="*/ 106 h 361"/>
                  <a:gd name="T10" fmla="*/ 100 w 174"/>
                  <a:gd name="T11" fmla="*/ 124 h 361"/>
                  <a:gd name="T12" fmla="*/ 89 w 174"/>
                  <a:gd name="T13" fmla="*/ 144 h 361"/>
                  <a:gd name="T14" fmla="*/ 78 w 174"/>
                  <a:gd name="T15" fmla="*/ 164 h 361"/>
                  <a:gd name="T16" fmla="*/ 67 w 174"/>
                  <a:gd name="T17" fmla="*/ 184 h 361"/>
                  <a:gd name="T18" fmla="*/ 55 w 174"/>
                  <a:gd name="T19" fmla="*/ 204 h 361"/>
                  <a:gd name="T20" fmla="*/ 42 w 174"/>
                  <a:gd name="T21" fmla="*/ 226 h 361"/>
                  <a:gd name="T22" fmla="*/ 29 w 174"/>
                  <a:gd name="T23" fmla="*/ 247 h 361"/>
                  <a:gd name="T24" fmla="*/ 16 w 174"/>
                  <a:gd name="T25" fmla="*/ 282 h 361"/>
                  <a:gd name="T26" fmla="*/ 5 w 174"/>
                  <a:gd name="T27" fmla="*/ 333 h 361"/>
                  <a:gd name="T28" fmla="*/ 0 w 174"/>
                  <a:gd name="T29" fmla="*/ 361 h 361"/>
                  <a:gd name="T30" fmla="*/ 6 w 174"/>
                  <a:gd name="T31" fmla="*/ 360 h 361"/>
                  <a:gd name="T32" fmla="*/ 12 w 174"/>
                  <a:gd name="T33" fmla="*/ 344 h 361"/>
                  <a:gd name="T34" fmla="*/ 19 w 174"/>
                  <a:gd name="T35" fmla="*/ 314 h 361"/>
                  <a:gd name="T36" fmla="*/ 26 w 174"/>
                  <a:gd name="T37" fmla="*/ 284 h 361"/>
                  <a:gd name="T38" fmla="*/ 37 w 174"/>
                  <a:gd name="T39" fmla="*/ 256 h 361"/>
                  <a:gd name="T40" fmla="*/ 54 w 174"/>
                  <a:gd name="T41" fmla="*/ 231 h 361"/>
                  <a:gd name="T42" fmla="*/ 71 w 174"/>
                  <a:gd name="T43" fmla="*/ 207 h 361"/>
                  <a:gd name="T44" fmla="*/ 89 w 174"/>
                  <a:gd name="T45" fmla="*/ 184 h 361"/>
                  <a:gd name="T46" fmla="*/ 107 w 174"/>
                  <a:gd name="T47" fmla="*/ 160 h 361"/>
                  <a:gd name="T48" fmla="*/ 123 w 174"/>
                  <a:gd name="T49" fmla="*/ 139 h 361"/>
                  <a:gd name="T50" fmla="*/ 138 w 174"/>
                  <a:gd name="T51" fmla="*/ 120 h 361"/>
                  <a:gd name="T52" fmla="*/ 154 w 174"/>
                  <a:gd name="T53" fmla="*/ 102 h 361"/>
                  <a:gd name="T54" fmla="*/ 166 w 174"/>
                  <a:gd name="T55" fmla="*/ 82 h 361"/>
                  <a:gd name="T56" fmla="*/ 174 w 174"/>
                  <a:gd name="T57" fmla="*/ 62 h 361"/>
                  <a:gd name="T58" fmla="*/ 172 w 174"/>
                  <a:gd name="T59" fmla="*/ 42 h 361"/>
                  <a:gd name="T60" fmla="*/ 161 w 174"/>
                  <a:gd name="T61" fmla="*/ 25 h 361"/>
                  <a:gd name="T62" fmla="*/ 146 w 174"/>
                  <a:gd name="T63" fmla="*/ 8 h 361"/>
                  <a:gd name="T64" fmla="*/ 139 w 174"/>
                  <a:gd name="T65" fmla="*/ 0 h 361"/>
                  <a:gd name="T66" fmla="*/ 139 w 174"/>
                  <a:gd name="T67" fmla="*/ 0 h 361"/>
                  <a:gd name="T68" fmla="*/ 139 w 174"/>
                  <a:gd name="T69" fmla="*/ 0 h 3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4"/>
                  <a:gd name="T106" fmla="*/ 0 h 361"/>
                  <a:gd name="T107" fmla="*/ 174 w 174"/>
                  <a:gd name="T108" fmla="*/ 361 h 3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4" h="361">
                    <a:moveTo>
                      <a:pt x="139" y="0"/>
                    </a:moveTo>
                    <a:lnTo>
                      <a:pt x="148" y="14"/>
                    </a:lnTo>
                    <a:lnTo>
                      <a:pt x="154" y="28"/>
                    </a:lnTo>
                    <a:lnTo>
                      <a:pt x="156" y="42"/>
                    </a:lnTo>
                    <a:lnTo>
                      <a:pt x="154" y="57"/>
                    </a:lnTo>
                    <a:lnTo>
                      <a:pt x="148" y="68"/>
                    </a:lnTo>
                    <a:lnTo>
                      <a:pt x="139" y="78"/>
                    </a:lnTo>
                    <a:lnTo>
                      <a:pt x="129" y="88"/>
                    </a:lnTo>
                    <a:lnTo>
                      <a:pt x="120" y="98"/>
                    </a:lnTo>
                    <a:lnTo>
                      <a:pt x="112" y="106"/>
                    </a:lnTo>
                    <a:lnTo>
                      <a:pt x="106" y="115"/>
                    </a:lnTo>
                    <a:lnTo>
                      <a:pt x="100" y="124"/>
                    </a:lnTo>
                    <a:lnTo>
                      <a:pt x="94" y="133"/>
                    </a:lnTo>
                    <a:lnTo>
                      <a:pt x="89" y="144"/>
                    </a:lnTo>
                    <a:lnTo>
                      <a:pt x="84" y="154"/>
                    </a:lnTo>
                    <a:lnTo>
                      <a:pt x="78" y="164"/>
                    </a:lnTo>
                    <a:lnTo>
                      <a:pt x="73" y="173"/>
                    </a:lnTo>
                    <a:lnTo>
                      <a:pt x="67" y="184"/>
                    </a:lnTo>
                    <a:lnTo>
                      <a:pt x="61" y="194"/>
                    </a:lnTo>
                    <a:lnTo>
                      <a:pt x="55" y="204"/>
                    </a:lnTo>
                    <a:lnTo>
                      <a:pt x="48" y="215"/>
                    </a:lnTo>
                    <a:lnTo>
                      <a:pt x="42" y="226"/>
                    </a:lnTo>
                    <a:lnTo>
                      <a:pt x="36" y="236"/>
                    </a:lnTo>
                    <a:lnTo>
                      <a:pt x="29" y="247"/>
                    </a:lnTo>
                    <a:lnTo>
                      <a:pt x="25" y="257"/>
                    </a:lnTo>
                    <a:lnTo>
                      <a:pt x="16" y="282"/>
                    </a:lnTo>
                    <a:lnTo>
                      <a:pt x="9" y="308"/>
                    </a:lnTo>
                    <a:lnTo>
                      <a:pt x="5" y="333"/>
                    </a:lnTo>
                    <a:lnTo>
                      <a:pt x="0" y="359"/>
                    </a:lnTo>
                    <a:lnTo>
                      <a:pt x="0" y="361"/>
                    </a:lnTo>
                    <a:lnTo>
                      <a:pt x="3" y="361"/>
                    </a:lnTo>
                    <a:lnTo>
                      <a:pt x="6" y="360"/>
                    </a:lnTo>
                    <a:lnTo>
                      <a:pt x="8" y="358"/>
                    </a:lnTo>
                    <a:lnTo>
                      <a:pt x="12" y="344"/>
                    </a:lnTo>
                    <a:lnTo>
                      <a:pt x="16" y="329"/>
                    </a:lnTo>
                    <a:lnTo>
                      <a:pt x="19" y="314"/>
                    </a:lnTo>
                    <a:lnTo>
                      <a:pt x="22" y="298"/>
                    </a:lnTo>
                    <a:lnTo>
                      <a:pt x="26" y="284"/>
                    </a:lnTo>
                    <a:lnTo>
                      <a:pt x="31" y="270"/>
                    </a:lnTo>
                    <a:lnTo>
                      <a:pt x="37" y="256"/>
                    </a:lnTo>
                    <a:lnTo>
                      <a:pt x="45" y="243"/>
                    </a:lnTo>
                    <a:lnTo>
                      <a:pt x="54" y="231"/>
                    </a:lnTo>
                    <a:lnTo>
                      <a:pt x="62" y="220"/>
                    </a:lnTo>
                    <a:lnTo>
                      <a:pt x="71" y="207"/>
                    </a:lnTo>
                    <a:lnTo>
                      <a:pt x="79" y="195"/>
                    </a:lnTo>
                    <a:lnTo>
                      <a:pt x="89" y="184"/>
                    </a:lnTo>
                    <a:lnTo>
                      <a:pt x="98" y="171"/>
                    </a:lnTo>
                    <a:lnTo>
                      <a:pt x="107" y="160"/>
                    </a:lnTo>
                    <a:lnTo>
                      <a:pt x="116" y="148"/>
                    </a:lnTo>
                    <a:lnTo>
                      <a:pt x="123" y="139"/>
                    </a:lnTo>
                    <a:lnTo>
                      <a:pt x="131" y="129"/>
                    </a:lnTo>
                    <a:lnTo>
                      <a:pt x="138" y="120"/>
                    </a:lnTo>
                    <a:lnTo>
                      <a:pt x="146" y="111"/>
                    </a:lnTo>
                    <a:lnTo>
                      <a:pt x="154" y="102"/>
                    </a:lnTo>
                    <a:lnTo>
                      <a:pt x="160" y="92"/>
                    </a:lnTo>
                    <a:lnTo>
                      <a:pt x="166" y="82"/>
                    </a:lnTo>
                    <a:lnTo>
                      <a:pt x="172" y="72"/>
                    </a:lnTo>
                    <a:lnTo>
                      <a:pt x="174" y="62"/>
                    </a:lnTo>
                    <a:lnTo>
                      <a:pt x="174" y="51"/>
                    </a:lnTo>
                    <a:lnTo>
                      <a:pt x="172" y="42"/>
                    </a:lnTo>
                    <a:lnTo>
                      <a:pt x="167" y="33"/>
                    </a:lnTo>
                    <a:lnTo>
                      <a:pt x="161" y="25"/>
                    </a:lnTo>
                    <a:lnTo>
                      <a:pt x="154" y="17"/>
                    </a:lnTo>
                    <a:lnTo>
                      <a:pt x="146" y="8"/>
                    </a:lnTo>
                    <a:lnTo>
                      <a:pt x="139" y="0"/>
                    </a:lnTo>
                    <a:close/>
                  </a:path>
                </a:pathLst>
              </a:custGeom>
              <a:solidFill>
                <a:srgbClr val="000000"/>
              </a:solidFill>
              <a:ln w="9525">
                <a:noFill/>
                <a:round/>
                <a:headEnd/>
                <a:tailEnd/>
              </a:ln>
            </p:spPr>
            <p:txBody>
              <a:bodyPr/>
              <a:lstStyle/>
              <a:p>
                <a:endParaRPr lang="en-US">
                  <a:solidFill>
                    <a:srgbClr val="000000"/>
                  </a:solidFill>
                </a:endParaRPr>
              </a:p>
            </p:txBody>
          </p:sp>
          <p:sp>
            <p:nvSpPr>
              <p:cNvPr id="26769" name="Freeform 151"/>
              <p:cNvSpPr>
                <a:spLocks/>
              </p:cNvSpPr>
              <p:nvPr/>
            </p:nvSpPr>
            <p:spPr bwMode="auto">
              <a:xfrm>
                <a:off x="9646" y="7798"/>
                <a:ext cx="240" cy="388"/>
              </a:xfrm>
              <a:custGeom>
                <a:avLst/>
                <a:gdLst>
                  <a:gd name="T0" fmla="*/ 232 w 240"/>
                  <a:gd name="T1" fmla="*/ 35 h 388"/>
                  <a:gd name="T2" fmla="*/ 223 w 240"/>
                  <a:gd name="T3" fmla="*/ 102 h 388"/>
                  <a:gd name="T4" fmla="*/ 202 w 240"/>
                  <a:gd name="T5" fmla="*/ 148 h 388"/>
                  <a:gd name="T6" fmla="*/ 183 w 240"/>
                  <a:gd name="T7" fmla="*/ 173 h 388"/>
                  <a:gd name="T8" fmla="*/ 161 w 240"/>
                  <a:gd name="T9" fmla="*/ 196 h 388"/>
                  <a:gd name="T10" fmla="*/ 140 w 240"/>
                  <a:gd name="T11" fmla="*/ 219 h 388"/>
                  <a:gd name="T12" fmla="*/ 130 w 240"/>
                  <a:gd name="T13" fmla="*/ 237 h 388"/>
                  <a:gd name="T14" fmla="*/ 128 w 240"/>
                  <a:gd name="T15" fmla="*/ 245 h 388"/>
                  <a:gd name="T16" fmla="*/ 124 w 240"/>
                  <a:gd name="T17" fmla="*/ 257 h 388"/>
                  <a:gd name="T18" fmla="*/ 114 w 240"/>
                  <a:gd name="T19" fmla="*/ 269 h 388"/>
                  <a:gd name="T20" fmla="*/ 100 w 240"/>
                  <a:gd name="T21" fmla="*/ 279 h 388"/>
                  <a:gd name="T22" fmla="*/ 88 w 240"/>
                  <a:gd name="T23" fmla="*/ 286 h 388"/>
                  <a:gd name="T24" fmla="*/ 75 w 240"/>
                  <a:gd name="T25" fmla="*/ 293 h 388"/>
                  <a:gd name="T26" fmla="*/ 64 w 240"/>
                  <a:gd name="T27" fmla="*/ 300 h 388"/>
                  <a:gd name="T28" fmla="*/ 50 w 240"/>
                  <a:gd name="T29" fmla="*/ 312 h 388"/>
                  <a:gd name="T30" fmla="*/ 34 w 240"/>
                  <a:gd name="T31" fmla="*/ 332 h 388"/>
                  <a:gd name="T32" fmla="*/ 19 w 240"/>
                  <a:gd name="T33" fmla="*/ 352 h 388"/>
                  <a:gd name="T34" fmla="*/ 7 w 240"/>
                  <a:gd name="T35" fmla="*/ 372 h 388"/>
                  <a:gd name="T36" fmla="*/ 0 w 240"/>
                  <a:gd name="T37" fmla="*/ 384 h 388"/>
                  <a:gd name="T38" fmla="*/ 1 w 240"/>
                  <a:gd name="T39" fmla="*/ 388 h 388"/>
                  <a:gd name="T40" fmla="*/ 14 w 240"/>
                  <a:gd name="T41" fmla="*/ 376 h 388"/>
                  <a:gd name="T42" fmla="*/ 33 w 240"/>
                  <a:gd name="T43" fmla="*/ 352 h 388"/>
                  <a:gd name="T44" fmla="*/ 52 w 240"/>
                  <a:gd name="T45" fmla="*/ 330 h 388"/>
                  <a:gd name="T46" fmla="*/ 77 w 240"/>
                  <a:gd name="T47" fmla="*/ 311 h 388"/>
                  <a:gd name="T48" fmla="*/ 101 w 240"/>
                  <a:gd name="T49" fmla="*/ 303 h 388"/>
                  <a:gd name="T50" fmla="*/ 113 w 240"/>
                  <a:gd name="T51" fmla="*/ 300 h 388"/>
                  <a:gd name="T52" fmla="*/ 125 w 240"/>
                  <a:gd name="T53" fmla="*/ 295 h 388"/>
                  <a:gd name="T54" fmla="*/ 136 w 240"/>
                  <a:gd name="T55" fmla="*/ 288 h 388"/>
                  <a:gd name="T56" fmla="*/ 148 w 240"/>
                  <a:gd name="T57" fmla="*/ 273 h 388"/>
                  <a:gd name="T58" fmla="*/ 148 w 240"/>
                  <a:gd name="T59" fmla="*/ 251 h 388"/>
                  <a:gd name="T60" fmla="*/ 150 w 240"/>
                  <a:gd name="T61" fmla="*/ 230 h 388"/>
                  <a:gd name="T62" fmla="*/ 164 w 240"/>
                  <a:gd name="T63" fmla="*/ 213 h 388"/>
                  <a:gd name="T64" fmla="*/ 178 w 240"/>
                  <a:gd name="T65" fmla="*/ 200 h 388"/>
                  <a:gd name="T66" fmla="*/ 191 w 240"/>
                  <a:gd name="T67" fmla="*/ 186 h 388"/>
                  <a:gd name="T68" fmla="*/ 207 w 240"/>
                  <a:gd name="T69" fmla="*/ 167 h 388"/>
                  <a:gd name="T70" fmla="*/ 224 w 240"/>
                  <a:gd name="T71" fmla="*/ 139 h 388"/>
                  <a:gd name="T72" fmla="*/ 237 w 240"/>
                  <a:gd name="T73" fmla="*/ 94 h 388"/>
                  <a:gd name="T74" fmla="*/ 236 w 240"/>
                  <a:gd name="T75" fmla="*/ 31 h 388"/>
                  <a:gd name="T76" fmla="*/ 230 w 240"/>
                  <a:gd name="T77" fmla="*/ 0 h 388"/>
                  <a:gd name="T78" fmla="*/ 229 w 240"/>
                  <a:gd name="T79" fmla="*/ 0 h 388"/>
                  <a:gd name="T80" fmla="*/ 229 w 240"/>
                  <a:gd name="T81" fmla="*/ 0 h 3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0"/>
                  <a:gd name="T124" fmla="*/ 0 h 388"/>
                  <a:gd name="T125" fmla="*/ 240 w 240"/>
                  <a:gd name="T126" fmla="*/ 388 h 3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0" h="388">
                    <a:moveTo>
                      <a:pt x="229" y="0"/>
                    </a:moveTo>
                    <a:lnTo>
                      <a:pt x="232" y="35"/>
                    </a:lnTo>
                    <a:lnTo>
                      <a:pt x="230" y="69"/>
                    </a:lnTo>
                    <a:lnTo>
                      <a:pt x="223" y="102"/>
                    </a:lnTo>
                    <a:lnTo>
                      <a:pt x="209" y="135"/>
                    </a:lnTo>
                    <a:lnTo>
                      <a:pt x="202" y="148"/>
                    </a:lnTo>
                    <a:lnTo>
                      <a:pt x="192" y="161"/>
                    </a:lnTo>
                    <a:lnTo>
                      <a:pt x="183" y="173"/>
                    </a:lnTo>
                    <a:lnTo>
                      <a:pt x="172" y="184"/>
                    </a:lnTo>
                    <a:lnTo>
                      <a:pt x="161" y="196"/>
                    </a:lnTo>
                    <a:lnTo>
                      <a:pt x="150" y="207"/>
                    </a:lnTo>
                    <a:lnTo>
                      <a:pt x="140" y="219"/>
                    </a:lnTo>
                    <a:lnTo>
                      <a:pt x="131" y="233"/>
                    </a:lnTo>
                    <a:lnTo>
                      <a:pt x="130" y="237"/>
                    </a:lnTo>
                    <a:lnTo>
                      <a:pt x="129" y="241"/>
                    </a:lnTo>
                    <a:lnTo>
                      <a:pt x="128" y="245"/>
                    </a:lnTo>
                    <a:lnTo>
                      <a:pt x="127" y="249"/>
                    </a:lnTo>
                    <a:lnTo>
                      <a:pt x="124" y="257"/>
                    </a:lnTo>
                    <a:lnTo>
                      <a:pt x="120" y="263"/>
                    </a:lnTo>
                    <a:lnTo>
                      <a:pt x="114" y="269"/>
                    </a:lnTo>
                    <a:lnTo>
                      <a:pt x="106" y="275"/>
                    </a:lnTo>
                    <a:lnTo>
                      <a:pt x="100" y="279"/>
                    </a:lnTo>
                    <a:lnTo>
                      <a:pt x="94" y="282"/>
                    </a:lnTo>
                    <a:lnTo>
                      <a:pt x="88" y="286"/>
                    </a:lnTo>
                    <a:lnTo>
                      <a:pt x="81" y="289"/>
                    </a:lnTo>
                    <a:lnTo>
                      <a:pt x="75" y="293"/>
                    </a:lnTo>
                    <a:lnTo>
                      <a:pt x="69" y="296"/>
                    </a:lnTo>
                    <a:lnTo>
                      <a:pt x="64" y="300"/>
                    </a:lnTo>
                    <a:lnTo>
                      <a:pt x="58" y="304"/>
                    </a:lnTo>
                    <a:lnTo>
                      <a:pt x="50" y="312"/>
                    </a:lnTo>
                    <a:lnTo>
                      <a:pt x="41" y="322"/>
                    </a:lnTo>
                    <a:lnTo>
                      <a:pt x="34" y="332"/>
                    </a:lnTo>
                    <a:lnTo>
                      <a:pt x="27" y="341"/>
                    </a:lnTo>
                    <a:lnTo>
                      <a:pt x="19" y="352"/>
                    </a:lnTo>
                    <a:lnTo>
                      <a:pt x="13" y="363"/>
                    </a:lnTo>
                    <a:lnTo>
                      <a:pt x="7" y="372"/>
                    </a:lnTo>
                    <a:lnTo>
                      <a:pt x="1" y="382"/>
                    </a:lnTo>
                    <a:lnTo>
                      <a:pt x="0" y="384"/>
                    </a:lnTo>
                    <a:lnTo>
                      <a:pt x="0" y="387"/>
                    </a:lnTo>
                    <a:lnTo>
                      <a:pt x="1" y="388"/>
                    </a:lnTo>
                    <a:lnTo>
                      <a:pt x="4" y="387"/>
                    </a:lnTo>
                    <a:lnTo>
                      <a:pt x="14" y="376"/>
                    </a:lnTo>
                    <a:lnTo>
                      <a:pt x="24" y="365"/>
                    </a:lnTo>
                    <a:lnTo>
                      <a:pt x="33" y="352"/>
                    </a:lnTo>
                    <a:lnTo>
                      <a:pt x="43" y="340"/>
                    </a:lnTo>
                    <a:lnTo>
                      <a:pt x="52" y="330"/>
                    </a:lnTo>
                    <a:lnTo>
                      <a:pt x="63" y="320"/>
                    </a:lnTo>
                    <a:lnTo>
                      <a:pt x="77" y="311"/>
                    </a:lnTo>
                    <a:lnTo>
                      <a:pt x="94" y="305"/>
                    </a:lnTo>
                    <a:lnTo>
                      <a:pt x="101" y="303"/>
                    </a:lnTo>
                    <a:lnTo>
                      <a:pt x="107" y="302"/>
                    </a:lnTo>
                    <a:lnTo>
                      <a:pt x="113" y="300"/>
                    </a:lnTo>
                    <a:lnTo>
                      <a:pt x="119" y="298"/>
                    </a:lnTo>
                    <a:lnTo>
                      <a:pt x="125" y="295"/>
                    </a:lnTo>
                    <a:lnTo>
                      <a:pt x="131" y="292"/>
                    </a:lnTo>
                    <a:lnTo>
                      <a:pt x="136" y="288"/>
                    </a:lnTo>
                    <a:lnTo>
                      <a:pt x="141" y="284"/>
                    </a:lnTo>
                    <a:lnTo>
                      <a:pt x="148" y="273"/>
                    </a:lnTo>
                    <a:lnTo>
                      <a:pt x="150" y="262"/>
                    </a:lnTo>
                    <a:lnTo>
                      <a:pt x="148" y="251"/>
                    </a:lnTo>
                    <a:lnTo>
                      <a:pt x="147" y="239"/>
                    </a:lnTo>
                    <a:lnTo>
                      <a:pt x="150" y="230"/>
                    </a:lnTo>
                    <a:lnTo>
                      <a:pt x="157" y="221"/>
                    </a:lnTo>
                    <a:lnTo>
                      <a:pt x="164" y="213"/>
                    </a:lnTo>
                    <a:lnTo>
                      <a:pt x="172" y="207"/>
                    </a:lnTo>
                    <a:lnTo>
                      <a:pt x="178" y="200"/>
                    </a:lnTo>
                    <a:lnTo>
                      <a:pt x="185" y="193"/>
                    </a:lnTo>
                    <a:lnTo>
                      <a:pt x="191" y="186"/>
                    </a:lnTo>
                    <a:lnTo>
                      <a:pt x="197" y="179"/>
                    </a:lnTo>
                    <a:lnTo>
                      <a:pt x="207" y="167"/>
                    </a:lnTo>
                    <a:lnTo>
                      <a:pt x="217" y="154"/>
                    </a:lnTo>
                    <a:lnTo>
                      <a:pt x="224" y="139"/>
                    </a:lnTo>
                    <a:lnTo>
                      <a:pt x="230" y="125"/>
                    </a:lnTo>
                    <a:lnTo>
                      <a:pt x="237" y="94"/>
                    </a:lnTo>
                    <a:lnTo>
                      <a:pt x="240" y="62"/>
                    </a:lnTo>
                    <a:lnTo>
                      <a:pt x="236" y="31"/>
                    </a:lnTo>
                    <a:lnTo>
                      <a:pt x="230" y="0"/>
                    </a:lnTo>
                    <a:lnTo>
                      <a:pt x="229" y="0"/>
                    </a:lnTo>
                    <a:close/>
                  </a:path>
                </a:pathLst>
              </a:custGeom>
              <a:solidFill>
                <a:srgbClr val="000000"/>
              </a:solidFill>
              <a:ln w="9525">
                <a:noFill/>
                <a:round/>
                <a:headEnd/>
                <a:tailEnd/>
              </a:ln>
            </p:spPr>
            <p:txBody>
              <a:bodyPr/>
              <a:lstStyle/>
              <a:p>
                <a:endParaRPr lang="en-US">
                  <a:solidFill>
                    <a:srgbClr val="000000"/>
                  </a:solidFill>
                </a:endParaRPr>
              </a:p>
            </p:txBody>
          </p:sp>
          <p:sp>
            <p:nvSpPr>
              <p:cNvPr id="26770" name="Freeform 152"/>
              <p:cNvSpPr>
                <a:spLocks/>
              </p:cNvSpPr>
              <p:nvPr/>
            </p:nvSpPr>
            <p:spPr bwMode="auto">
              <a:xfrm>
                <a:off x="9650" y="8042"/>
                <a:ext cx="226" cy="161"/>
              </a:xfrm>
              <a:custGeom>
                <a:avLst/>
                <a:gdLst>
                  <a:gd name="T0" fmla="*/ 226 w 226"/>
                  <a:gd name="T1" fmla="*/ 0 h 161"/>
                  <a:gd name="T2" fmla="*/ 217 w 226"/>
                  <a:gd name="T3" fmla="*/ 11 h 161"/>
                  <a:gd name="T4" fmla="*/ 207 w 226"/>
                  <a:gd name="T5" fmla="*/ 20 h 161"/>
                  <a:gd name="T6" fmla="*/ 194 w 226"/>
                  <a:gd name="T7" fmla="*/ 29 h 161"/>
                  <a:gd name="T8" fmla="*/ 182 w 226"/>
                  <a:gd name="T9" fmla="*/ 37 h 161"/>
                  <a:gd name="T10" fmla="*/ 170 w 226"/>
                  <a:gd name="T11" fmla="*/ 45 h 161"/>
                  <a:gd name="T12" fmla="*/ 160 w 226"/>
                  <a:gd name="T13" fmla="*/ 53 h 161"/>
                  <a:gd name="T14" fmla="*/ 153 w 226"/>
                  <a:gd name="T15" fmla="*/ 64 h 161"/>
                  <a:gd name="T16" fmla="*/ 149 w 226"/>
                  <a:gd name="T17" fmla="*/ 78 h 161"/>
                  <a:gd name="T18" fmla="*/ 149 w 226"/>
                  <a:gd name="T19" fmla="*/ 83 h 161"/>
                  <a:gd name="T20" fmla="*/ 149 w 226"/>
                  <a:gd name="T21" fmla="*/ 88 h 161"/>
                  <a:gd name="T22" fmla="*/ 151 w 226"/>
                  <a:gd name="T23" fmla="*/ 93 h 161"/>
                  <a:gd name="T24" fmla="*/ 152 w 226"/>
                  <a:gd name="T25" fmla="*/ 98 h 161"/>
                  <a:gd name="T26" fmla="*/ 152 w 226"/>
                  <a:gd name="T27" fmla="*/ 106 h 161"/>
                  <a:gd name="T28" fmla="*/ 151 w 226"/>
                  <a:gd name="T29" fmla="*/ 115 h 161"/>
                  <a:gd name="T30" fmla="*/ 147 w 226"/>
                  <a:gd name="T31" fmla="*/ 122 h 161"/>
                  <a:gd name="T32" fmla="*/ 142 w 226"/>
                  <a:gd name="T33" fmla="*/ 128 h 161"/>
                  <a:gd name="T34" fmla="*/ 136 w 226"/>
                  <a:gd name="T35" fmla="*/ 133 h 161"/>
                  <a:gd name="T36" fmla="*/ 129 w 226"/>
                  <a:gd name="T37" fmla="*/ 138 h 161"/>
                  <a:gd name="T38" fmla="*/ 120 w 226"/>
                  <a:gd name="T39" fmla="*/ 141 h 161"/>
                  <a:gd name="T40" fmla="*/ 110 w 226"/>
                  <a:gd name="T41" fmla="*/ 144 h 161"/>
                  <a:gd name="T42" fmla="*/ 97 w 226"/>
                  <a:gd name="T43" fmla="*/ 146 h 161"/>
                  <a:gd name="T44" fmla="*/ 84 w 226"/>
                  <a:gd name="T45" fmla="*/ 147 h 161"/>
                  <a:gd name="T46" fmla="*/ 71 w 226"/>
                  <a:gd name="T47" fmla="*/ 147 h 161"/>
                  <a:gd name="T48" fmla="*/ 58 w 226"/>
                  <a:gd name="T49" fmla="*/ 146 h 161"/>
                  <a:gd name="T50" fmla="*/ 45 w 226"/>
                  <a:gd name="T51" fmla="*/ 145 h 161"/>
                  <a:gd name="T52" fmla="*/ 32 w 226"/>
                  <a:gd name="T53" fmla="*/ 143 h 161"/>
                  <a:gd name="T54" fmla="*/ 19 w 226"/>
                  <a:gd name="T55" fmla="*/ 142 h 161"/>
                  <a:gd name="T56" fmla="*/ 6 w 226"/>
                  <a:gd name="T57" fmla="*/ 141 h 161"/>
                  <a:gd name="T58" fmla="*/ 3 w 226"/>
                  <a:gd name="T59" fmla="*/ 142 h 161"/>
                  <a:gd name="T60" fmla="*/ 1 w 226"/>
                  <a:gd name="T61" fmla="*/ 144 h 161"/>
                  <a:gd name="T62" fmla="*/ 0 w 226"/>
                  <a:gd name="T63" fmla="*/ 147 h 161"/>
                  <a:gd name="T64" fmla="*/ 2 w 226"/>
                  <a:gd name="T65" fmla="*/ 149 h 161"/>
                  <a:gd name="T66" fmla="*/ 23 w 226"/>
                  <a:gd name="T67" fmla="*/ 156 h 161"/>
                  <a:gd name="T68" fmla="*/ 45 w 226"/>
                  <a:gd name="T69" fmla="*/ 159 h 161"/>
                  <a:gd name="T70" fmla="*/ 67 w 226"/>
                  <a:gd name="T71" fmla="*/ 161 h 161"/>
                  <a:gd name="T72" fmla="*/ 87 w 226"/>
                  <a:gd name="T73" fmla="*/ 159 h 161"/>
                  <a:gd name="T74" fmla="*/ 108 w 226"/>
                  <a:gd name="T75" fmla="*/ 155 h 161"/>
                  <a:gd name="T76" fmla="*/ 126 w 226"/>
                  <a:gd name="T77" fmla="*/ 147 h 161"/>
                  <a:gd name="T78" fmla="*/ 143 w 226"/>
                  <a:gd name="T79" fmla="*/ 136 h 161"/>
                  <a:gd name="T80" fmla="*/ 159 w 226"/>
                  <a:gd name="T81" fmla="*/ 122 h 161"/>
                  <a:gd name="T82" fmla="*/ 166 w 226"/>
                  <a:gd name="T83" fmla="*/ 103 h 161"/>
                  <a:gd name="T84" fmla="*/ 166 w 226"/>
                  <a:gd name="T85" fmla="*/ 85 h 161"/>
                  <a:gd name="T86" fmla="*/ 169 w 226"/>
                  <a:gd name="T87" fmla="*/ 67 h 161"/>
                  <a:gd name="T88" fmla="*/ 185 w 226"/>
                  <a:gd name="T89" fmla="*/ 51 h 161"/>
                  <a:gd name="T90" fmla="*/ 192 w 226"/>
                  <a:gd name="T91" fmla="*/ 45 h 161"/>
                  <a:gd name="T92" fmla="*/ 199 w 226"/>
                  <a:gd name="T93" fmla="*/ 40 h 161"/>
                  <a:gd name="T94" fmla="*/ 205 w 226"/>
                  <a:gd name="T95" fmla="*/ 34 h 161"/>
                  <a:gd name="T96" fmla="*/ 210 w 226"/>
                  <a:gd name="T97" fmla="*/ 29 h 161"/>
                  <a:gd name="T98" fmla="*/ 215 w 226"/>
                  <a:gd name="T99" fmla="*/ 22 h 161"/>
                  <a:gd name="T100" fmla="*/ 220 w 226"/>
                  <a:gd name="T101" fmla="*/ 15 h 161"/>
                  <a:gd name="T102" fmla="*/ 224 w 226"/>
                  <a:gd name="T103" fmla="*/ 8 h 161"/>
                  <a:gd name="T104" fmla="*/ 226 w 226"/>
                  <a:gd name="T105" fmla="*/ 0 h 161"/>
                  <a:gd name="T106" fmla="*/ 226 w 226"/>
                  <a:gd name="T107" fmla="*/ 0 h 161"/>
                  <a:gd name="T108" fmla="*/ 226 w 226"/>
                  <a:gd name="T109" fmla="*/ 0 h 161"/>
                  <a:gd name="T110" fmla="*/ 226 w 226"/>
                  <a:gd name="T111" fmla="*/ 0 h 161"/>
                  <a:gd name="T112" fmla="*/ 226 w 226"/>
                  <a:gd name="T113" fmla="*/ 0 h 161"/>
                  <a:gd name="T114" fmla="*/ 226 w 226"/>
                  <a:gd name="T115" fmla="*/ 0 h 1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6"/>
                  <a:gd name="T175" fmla="*/ 0 h 161"/>
                  <a:gd name="T176" fmla="*/ 226 w 226"/>
                  <a:gd name="T177" fmla="*/ 161 h 1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6" h="161">
                    <a:moveTo>
                      <a:pt x="226" y="0"/>
                    </a:moveTo>
                    <a:lnTo>
                      <a:pt x="217" y="11"/>
                    </a:lnTo>
                    <a:lnTo>
                      <a:pt x="207" y="20"/>
                    </a:lnTo>
                    <a:lnTo>
                      <a:pt x="194" y="29"/>
                    </a:lnTo>
                    <a:lnTo>
                      <a:pt x="182" y="37"/>
                    </a:lnTo>
                    <a:lnTo>
                      <a:pt x="170" y="45"/>
                    </a:lnTo>
                    <a:lnTo>
                      <a:pt x="160" y="53"/>
                    </a:lnTo>
                    <a:lnTo>
                      <a:pt x="153" y="64"/>
                    </a:lnTo>
                    <a:lnTo>
                      <a:pt x="149" y="78"/>
                    </a:lnTo>
                    <a:lnTo>
                      <a:pt x="149" y="83"/>
                    </a:lnTo>
                    <a:lnTo>
                      <a:pt x="149" y="88"/>
                    </a:lnTo>
                    <a:lnTo>
                      <a:pt x="151" y="93"/>
                    </a:lnTo>
                    <a:lnTo>
                      <a:pt x="152" y="98"/>
                    </a:lnTo>
                    <a:lnTo>
                      <a:pt x="152" y="106"/>
                    </a:lnTo>
                    <a:lnTo>
                      <a:pt x="151" y="115"/>
                    </a:lnTo>
                    <a:lnTo>
                      <a:pt x="147" y="122"/>
                    </a:lnTo>
                    <a:lnTo>
                      <a:pt x="142" y="128"/>
                    </a:lnTo>
                    <a:lnTo>
                      <a:pt x="136" y="133"/>
                    </a:lnTo>
                    <a:lnTo>
                      <a:pt x="129" y="138"/>
                    </a:lnTo>
                    <a:lnTo>
                      <a:pt x="120" y="141"/>
                    </a:lnTo>
                    <a:lnTo>
                      <a:pt x="110" y="144"/>
                    </a:lnTo>
                    <a:lnTo>
                      <a:pt x="97" y="146"/>
                    </a:lnTo>
                    <a:lnTo>
                      <a:pt x="84" y="147"/>
                    </a:lnTo>
                    <a:lnTo>
                      <a:pt x="71" y="147"/>
                    </a:lnTo>
                    <a:lnTo>
                      <a:pt x="58" y="146"/>
                    </a:lnTo>
                    <a:lnTo>
                      <a:pt x="45" y="145"/>
                    </a:lnTo>
                    <a:lnTo>
                      <a:pt x="32" y="143"/>
                    </a:lnTo>
                    <a:lnTo>
                      <a:pt x="19" y="142"/>
                    </a:lnTo>
                    <a:lnTo>
                      <a:pt x="6" y="141"/>
                    </a:lnTo>
                    <a:lnTo>
                      <a:pt x="3" y="142"/>
                    </a:lnTo>
                    <a:lnTo>
                      <a:pt x="1" y="144"/>
                    </a:lnTo>
                    <a:lnTo>
                      <a:pt x="0" y="147"/>
                    </a:lnTo>
                    <a:lnTo>
                      <a:pt x="2" y="149"/>
                    </a:lnTo>
                    <a:lnTo>
                      <a:pt x="23" y="156"/>
                    </a:lnTo>
                    <a:lnTo>
                      <a:pt x="45" y="159"/>
                    </a:lnTo>
                    <a:lnTo>
                      <a:pt x="67" y="161"/>
                    </a:lnTo>
                    <a:lnTo>
                      <a:pt x="87" y="159"/>
                    </a:lnTo>
                    <a:lnTo>
                      <a:pt x="108" y="155"/>
                    </a:lnTo>
                    <a:lnTo>
                      <a:pt x="126" y="147"/>
                    </a:lnTo>
                    <a:lnTo>
                      <a:pt x="143" y="136"/>
                    </a:lnTo>
                    <a:lnTo>
                      <a:pt x="159" y="122"/>
                    </a:lnTo>
                    <a:lnTo>
                      <a:pt x="166" y="103"/>
                    </a:lnTo>
                    <a:lnTo>
                      <a:pt x="166" y="85"/>
                    </a:lnTo>
                    <a:lnTo>
                      <a:pt x="169" y="67"/>
                    </a:lnTo>
                    <a:lnTo>
                      <a:pt x="185" y="51"/>
                    </a:lnTo>
                    <a:lnTo>
                      <a:pt x="192" y="45"/>
                    </a:lnTo>
                    <a:lnTo>
                      <a:pt x="199" y="40"/>
                    </a:lnTo>
                    <a:lnTo>
                      <a:pt x="205" y="34"/>
                    </a:lnTo>
                    <a:lnTo>
                      <a:pt x="210" y="29"/>
                    </a:lnTo>
                    <a:lnTo>
                      <a:pt x="215" y="22"/>
                    </a:lnTo>
                    <a:lnTo>
                      <a:pt x="220" y="15"/>
                    </a:lnTo>
                    <a:lnTo>
                      <a:pt x="224" y="8"/>
                    </a:lnTo>
                    <a:lnTo>
                      <a:pt x="226" y="0"/>
                    </a:lnTo>
                    <a:close/>
                  </a:path>
                </a:pathLst>
              </a:custGeom>
              <a:solidFill>
                <a:srgbClr val="000000"/>
              </a:solidFill>
              <a:ln w="9525">
                <a:noFill/>
                <a:round/>
                <a:headEnd/>
                <a:tailEnd/>
              </a:ln>
            </p:spPr>
            <p:txBody>
              <a:bodyPr/>
              <a:lstStyle/>
              <a:p>
                <a:endParaRPr lang="en-US">
                  <a:solidFill>
                    <a:srgbClr val="000000"/>
                  </a:solidFill>
                </a:endParaRPr>
              </a:p>
            </p:txBody>
          </p:sp>
          <p:sp>
            <p:nvSpPr>
              <p:cNvPr id="26771" name="Freeform 153"/>
              <p:cNvSpPr>
                <a:spLocks/>
              </p:cNvSpPr>
              <p:nvPr/>
            </p:nvSpPr>
            <p:spPr bwMode="auto">
              <a:xfrm>
                <a:off x="9906" y="7362"/>
                <a:ext cx="340" cy="488"/>
              </a:xfrm>
              <a:custGeom>
                <a:avLst/>
                <a:gdLst>
                  <a:gd name="T0" fmla="*/ 16 w 340"/>
                  <a:gd name="T1" fmla="*/ 12 h 488"/>
                  <a:gd name="T2" fmla="*/ 47 w 340"/>
                  <a:gd name="T3" fmla="*/ 35 h 488"/>
                  <a:gd name="T4" fmla="*/ 75 w 340"/>
                  <a:gd name="T5" fmla="*/ 61 h 488"/>
                  <a:gd name="T6" fmla="*/ 99 w 340"/>
                  <a:gd name="T7" fmla="*/ 88 h 488"/>
                  <a:gd name="T8" fmla="*/ 121 w 340"/>
                  <a:gd name="T9" fmla="*/ 120 h 488"/>
                  <a:gd name="T10" fmla="*/ 136 w 340"/>
                  <a:gd name="T11" fmla="*/ 158 h 488"/>
                  <a:gd name="T12" fmla="*/ 145 w 340"/>
                  <a:gd name="T13" fmla="*/ 197 h 488"/>
                  <a:gd name="T14" fmla="*/ 151 w 340"/>
                  <a:gd name="T15" fmla="*/ 237 h 488"/>
                  <a:gd name="T16" fmla="*/ 159 w 340"/>
                  <a:gd name="T17" fmla="*/ 274 h 488"/>
                  <a:gd name="T18" fmla="*/ 168 w 340"/>
                  <a:gd name="T19" fmla="*/ 308 h 488"/>
                  <a:gd name="T20" fmla="*/ 182 w 340"/>
                  <a:gd name="T21" fmla="*/ 341 h 488"/>
                  <a:gd name="T22" fmla="*/ 203 w 340"/>
                  <a:gd name="T23" fmla="*/ 370 h 488"/>
                  <a:gd name="T24" fmla="*/ 229 w 340"/>
                  <a:gd name="T25" fmla="*/ 398 h 488"/>
                  <a:gd name="T26" fmla="*/ 261 w 340"/>
                  <a:gd name="T27" fmla="*/ 425 h 488"/>
                  <a:gd name="T28" fmla="*/ 293 w 340"/>
                  <a:gd name="T29" fmla="*/ 449 h 488"/>
                  <a:gd name="T30" fmla="*/ 324 w 340"/>
                  <a:gd name="T31" fmla="*/ 475 h 488"/>
                  <a:gd name="T32" fmla="*/ 340 w 340"/>
                  <a:gd name="T33" fmla="*/ 488 h 488"/>
                  <a:gd name="T34" fmla="*/ 340 w 340"/>
                  <a:gd name="T35" fmla="*/ 488 h 488"/>
                  <a:gd name="T36" fmla="*/ 327 w 340"/>
                  <a:gd name="T37" fmla="*/ 473 h 488"/>
                  <a:gd name="T38" fmla="*/ 298 w 340"/>
                  <a:gd name="T39" fmla="*/ 445 h 488"/>
                  <a:gd name="T40" fmla="*/ 268 w 340"/>
                  <a:gd name="T41" fmla="*/ 416 h 488"/>
                  <a:gd name="T42" fmla="*/ 242 w 340"/>
                  <a:gd name="T43" fmla="*/ 388 h 488"/>
                  <a:gd name="T44" fmla="*/ 217 w 340"/>
                  <a:gd name="T45" fmla="*/ 355 h 488"/>
                  <a:gd name="T46" fmla="*/ 200 w 340"/>
                  <a:gd name="T47" fmla="*/ 316 h 488"/>
                  <a:gd name="T48" fmla="*/ 190 w 340"/>
                  <a:gd name="T49" fmla="*/ 276 h 488"/>
                  <a:gd name="T50" fmla="*/ 183 w 340"/>
                  <a:gd name="T51" fmla="*/ 235 h 488"/>
                  <a:gd name="T52" fmla="*/ 176 w 340"/>
                  <a:gd name="T53" fmla="*/ 199 h 488"/>
                  <a:gd name="T54" fmla="*/ 167 w 340"/>
                  <a:gd name="T55" fmla="*/ 166 h 488"/>
                  <a:gd name="T56" fmla="*/ 154 w 340"/>
                  <a:gd name="T57" fmla="*/ 135 h 488"/>
                  <a:gd name="T58" fmla="*/ 136 w 340"/>
                  <a:gd name="T59" fmla="*/ 105 h 488"/>
                  <a:gd name="T60" fmla="*/ 110 w 340"/>
                  <a:gd name="T61" fmla="*/ 78 h 488"/>
                  <a:gd name="T62" fmla="*/ 81 w 340"/>
                  <a:gd name="T63" fmla="*/ 54 h 488"/>
                  <a:gd name="T64" fmla="*/ 49 w 340"/>
                  <a:gd name="T65" fmla="*/ 32 h 488"/>
                  <a:gd name="T66" fmla="*/ 18 w 340"/>
                  <a:gd name="T67" fmla="*/ 11 h 488"/>
                  <a:gd name="T68" fmla="*/ 0 w 340"/>
                  <a:gd name="T69" fmla="*/ 0 h 488"/>
                  <a:gd name="T70" fmla="*/ 0 w 340"/>
                  <a:gd name="T71" fmla="*/ 1 h 488"/>
                  <a:gd name="T72" fmla="*/ 0 w 340"/>
                  <a:gd name="T73" fmla="*/ 1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0"/>
                  <a:gd name="T112" fmla="*/ 0 h 488"/>
                  <a:gd name="T113" fmla="*/ 340 w 340"/>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0" h="488">
                    <a:moveTo>
                      <a:pt x="0" y="1"/>
                    </a:moveTo>
                    <a:lnTo>
                      <a:pt x="16" y="12"/>
                    </a:lnTo>
                    <a:lnTo>
                      <a:pt x="32" y="23"/>
                    </a:lnTo>
                    <a:lnTo>
                      <a:pt x="47" y="35"/>
                    </a:lnTo>
                    <a:lnTo>
                      <a:pt x="61" y="47"/>
                    </a:lnTo>
                    <a:lnTo>
                      <a:pt x="75" y="61"/>
                    </a:lnTo>
                    <a:lnTo>
                      <a:pt x="88" y="74"/>
                    </a:lnTo>
                    <a:lnTo>
                      <a:pt x="99" y="88"/>
                    </a:lnTo>
                    <a:lnTo>
                      <a:pt x="110" y="103"/>
                    </a:lnTo>
                    <a:lnTo>
                      <a:pt x="121" y="120"/>
                    </a:lnTo>
                    <a:lnTo>
                      <a:pt x="130" y="139"/>
                    </a:lnTo>
                    <a:lnTo>
                      <a:pt x="136" y="158"/>
                    </a:lnTo>
                    <a:lnTo>
                      <a:pt x="140" y="178"/>
                    </a:lnTo>
                    <a:lnTo>
                      <a:pt x="145" y="197"/>
                    </a:lnTo>
                    <a:lnTo>
                      <a:pt x="149" y="218"/>
                    </a:lnTo>
                    <a:lnTo>
                      <a:pt x="151" y="237"/>
                    </a:lnTo>
                    <a:lnTo>
                      <a:pt x="155" y="257"/>
                    </a:lnTo>
                    <a:lnTo>
                      <a:pt x="159" y="274"/>
                    </a:lnTo>
                    <a:lnTo>
                      <a:pt x="162" y="291"/>
                    </a:lnTo>
                    <a:lnTo>
                      <a:pt x="168" y="308"/>
                    </a:lnTo>
                    <a:lnTo>
                      <a:pt x="175" y="324"/>
                    </a:lnTo>
                    <a:lnTo>
                      <a:pt x="182" y="341"/>
                    </a:lnTo>
                    <a:lnTo>
                      <a:pt x="192" y="355"/>
                    </a:lnTo>
                    <a:lnTo>
                      <a:pt x="203" y="370"/>
                    </a:lnTo>
                    <a:lnTo>
                      <a:pt x="215" y="385"/>
                    </a:lnTo>
                    <a:lnTo>
                      <a:pt x="229" y="398"/>
                    </a:lnTo>
                    <a:lnTo>
                      <a:pt x="245" y="411"/>
                    </a:lnTo>
                    <a:lnTo>
                      <a:pt x="261" y="425"/>
                    </a:lnTo>
                    <a:lnTo>
                      <a:pt x="277" y="437"/>
                    </a:lnTo>
                    <a:lnTo>
                      <a:pt x="293" y="449"/>
                    </a:lnTo>
                    <a:lnTo>
                      <a:pt x="309" y="462"/>
                    </a:lnTo>
                    <a:lnTo>
                      <a:pt x="324" y="475"/>
                    </a:lnTo>
                    <a:lnTo>
                      <a:pt x="339" y="488"/>
                    </a:lnTo>
                    <a:lnTo>
                      <a:pt x="340" y="488"/>
                    </a:lnTo>
                    <a:lnTo>
                      <a:pt x="340" y="487"/>
                    </a:lnTo>
                    <a:lnTo>
                      <a:pt x="327" y="473"/>
                    </a:lnTo>
                    <a:lnTo>
                      <a:pt x="312" y="459"/>
                    </a:lnTo>
                    <a:lnTo>
                      <a:pt x="298" y="445"/>
                    </a:lnTo>
                    <a:lnTo>
                      <a:pt x="283" y="431"/>
                    </a:lnTo>
                    <a:lnTo>
                      <a:pt x="268" y="416"/>
                    </a:lnTo>
                    <a:lnTo>
                      <a:pt x="255" y="402"/>
                    </a:lnTo>
                    <a:lnTo>
                      <a:pt x="242" y="388"/>
                    </a:lnTo>
                    <a:lnTo>
                      <a:pt x="229" y="372"/>
                    </a:lnTo>
                    <a:lnTo>
                      <a:pt x="217" y="355"/>
                    </a:lnTo>
                    <a:lnTo>
                      <a:pt x="207" y="335"/>
                    </a:lnTo>
                    <a:lnTo>
                      <a:pt x="200" y="316"/>
                    </a:lnTo>
                    <a:lnTo>
                      <a:pt x="195" y="296"/>
                    </a:lnTo>
                    <a:lnTo>
                      <a:pt x="190" y="276"/>
                    </a:lnTo>
                    <a:lnTo>
                      <a:pt x="187" y="255"/>
                    </a:lnTo>
                    <a:lnTo>
                      <a:pt x="183" y="235"/>
                    </a:lnTo>
                    <a:lnTo>
                      <a:pt x="179" y="216"/>
                    </a:lnTo>
                    <a:lnTo>
                      <a:pt x="176" y="199"/>
                    </a:lnTo>
                    <a:lnTo>
                      <a:pt x="172" y="183"/>
                    </a:lnTo>
                    <a:lnTo>
                      <a:pt x="167" y="166"/>
                    </a:lnTo>
                    <a:lnTo>
                      <a:pt x="161" y="150"/>
                    </a:lnTo>
                    <a:lnTo>
                      <a:pt x="154" y="135"/>
                    </a:lnTo>
                    <a:lnTo>
                      <a:pt x="145" y="119"/>
                    </a:lnTo>
                    <a:lnTo>
                      <a:pt x="136" y="105"/>
                    </a:lnTo>
                    <a:lnTo>
                      <a:pt x="123" y="92"/>
                    </a:lnTo>
                    <a:lnTo>
                      <a:pt x="110" y="78"/>
                    </a:lnTo>
                    <a:lnTo>
                      <a:pt x="95" y="66"/>
                    </a:lnTo>
                    <a:lnTo>
                      <a:pt x="81" y="54"/>
                    </a:lnTo>
                    <a:lnTo>
                      <a:pt x="66" y="42"/>
                    </a:lnTo>
                    <a:lnTo>
                      <a:pt x="49" y="32"/>
                    </a:lnTo>
                    <a:lnTo>
                      <a:pt x="33" y="22"/>
                    </a:lnTo>
                    <a:lnTo>
                      <a:pt x="18" y="11"/>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6772" name="Freeform 154"/>
              <p:cNvSpPr>
                <a:spLocks/>
              </p:cNvSpPr>
              <p:nvPr/>
            </p:nvSpPr>
            <p:spPr bwMode="auto">
              <a:xfrm>
                <a:off x="10122" y="7746"/>
                <a:ext cx="128" cy="396"/>
              </a:xfrm>
              <a:custGeom>
                <a:avLst/>
                <a:gdLst>
                  <a:gd name="T0" fmla="*/ 66 w 128"/>
                  <a:gd name="T1" fmla="*/ 12 h 396"/>
                  <a:gd name="T2" fmla="*/ 85 w 128"/>
                  <a:gd name="T3" fmla="*/ 38 h 396"/>
                  <a:gd name="T4" fmla="*/ 100 w 128"/>
                  <a:gd name="T5" fmla="*/ 65 h 396"/>
                  <a:gd name="T6" fmla="*/ 107 w 128"/>
                  <a:gd name="T7" fmla="*/ 94 h 396"/>
                  <a:gd name="T8" fmla="*/ 101 w 128"/>
                  <a:gd name="T9" fmla="*/ 132 h 396"/>
                  <a:gd name="T10" fmla="*/ 93 w 128"/>
                  <a:gd name="T11" fmla="*/ 180 h 396"/>
                  <a:gd name="T12" fmla="*/ 82 w 128"/>
                  <a:gd name="T13" fmla="*/ 216 h 396"/>
                  <a:gd name="T14" fmla="*/ 71 w 128"/>
                  <a:gd name="T15" fmla="*/ 243 h 396"/>
                  <a:gd name="T16" fmla="*/ 61 w 128"/>
                  <a:gd name="T17" fmla="*/ 272 h 396"/>
                  <a:gd name="T18" fmla="*/ 50 w 128"/>
                  <a:gd name="T19" fmla="*/ 303 h 396"/>
                  <a:gd name="T20" fmla="*/ 35 w 128"/>
                  <a:gd name="T21" fmla="*/ 327 h 396"/>
                  <a:gd name="T22" fmla="*/ 23 w 128"/>
                  <a:gd name="T23" fmla="*/ 345 h 396"/>
                  <a:gd name="T24" fmla="*/ 12 w 128"/>
                  <a:gd name="T25" fmla="*/ 364 h 396"/>
                  <a:gd name="T26" fmla="*/ 4 w 128"/>
                  <a:gd name="T27" fmla="*/ 385 h 396"/>
                  <a:gd name="T28" fmla="*/ 0 w 128"/>
                  <a:gd name="T29" fmla="*/ 396 h 396"/>
                  <a:gd name="T30" fmla="*/ 1 w 128"/>
                  <a:gd name="T31" fmla="*/ 395 h 396"/>
                  <a:gd name="T32" fmla="*/ 7 w 128"/>
                  <a:gd name="T33" fmla="*/ 380 h 396"/>
                  <a:gd name="T34" fmla="*/ 22 w 128"/>
                  <a:gd name="T35" fmla="*/ 354 h 396"/>
                  <a:gd name="T36" fmla="*/ 40 w 128"/>
                  <a:gd name="T37" fmla="*/ 329 h 396"/>
                  <a:gd name="T38" fmla="*/ 57 w 128"/>
                  <a:gd name="T39" fmla="*/ 303 h 396"/>
                  <a:gd name="T40" fmla="*/ 71 w 128"/>
                  <a:gd name="T41" fmla="*/ 275 h 396"/>
                  <a:gd name="T42" fmla="*/ 82 w 128"/>
                  <a:gd name="T43" fmla="*/ 246 h 396"/>
                  <a:gd name="T44" fmla="*/ 94 w 128"/>
                  <a:gd name="T45" fmla="*/ 220 h 396"/>
                  <a:gd name="T46" fmla="*/ 103 w 128"/>
                  <a:gd name="T47" fmla="*/ 196 h 396"/>
                  <a:gd name="T48" fmla="*/ 113 w 128"/>
                  <a:gd name="T49" fmla="*/ 158 h 396"/>
                  <a:gd name="T50" fmla="*/ 128 w 128"/>
                  <a:gd name="T51" fmla="*/ 107 h 396"/>
                  <a:gd name="T52" fmla="*/ 119 w 128"/>
                  <a:gd name="T53" fmla="*/ 68 h 396"/>
                  <a:gd name="T54" fmla="*/ 105 w 128"/>
                  <a:gd name="T55" fmla="*/ 48 h 396"/>
                  <a:gd name="T56" fmla="*/ 85 w 128"/>
                  <a:gd name="T57" fmla="*/ 28 h 396"/>
                  <a:gd name="T58" fmla="*/ 66 w 128"/>
                  <a:gd name="T59" fmla="*/ 9 h 396"/>
                  <a:gd name="T60" fmla="*/ 56 w 128"/>
                  <a:gd name="T61" fmla="*/ 0 h 396"/>
                  <a:gd name="T62" fmla="*/ 56 w 128"/>
                  <a:gd name="T63" fmla="*/ 1 h 396"/>
                  <a:gd name="T64" fmla="*/ 56 w 128"/>
                  <a:gd name="T65" fmla="*/ 1 h 3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396"/>
                  <a:gd name="T101" fmla="*/ 128 w 128"/>
                  <a:gd name="T102" fmla="*/ 396 h 3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396">
                    <a:moveTo>
                      <a:pt x="56" y="1"/>
                    </a:moveTo>
                    <a:lnTo>
                      <a:pt x="66" y="12"/>
                    </a:lnTo>
                    <a:lnTo>
                      <a:pt x="77" y="24"/>
                    </a:lnTo>
                    <a:lnTo>
                      <a:pt x="85" y="38"/>
                    </a:lnTo>
                    <a:lnTo>
                      <a:pt x="94" y="51"/>
                    </a:lnTo>
                    <a:lnTo>
                      <a:pt x="100" y="65"/>
                    </a:lnTo>
                    <a:lnTo>
                      <a:pt x="105" y="80"/>
                    </a:lnTo>
                    <a:lnTo>
                      <a:pt x="107" y="94"/>
                    </a:lnTo>
                    <a:lnTo>
                      <a:pt x="106" y="108"/>
                    </a:lnTo>
                    <a:lnTo>
                      <a:pt x="101" y="132"/>
                    </a:lnTo>
                    <a:lnTo>
                      <a:pt x="97" y="156"/>
                    </a:lnTo>
                    <a:lnTo>
                      <a:pt x="93" y="180"/>
                    </a:lnTo>
                    <a:lnTo>
                      <a:pt x="86" y="203"/>
                    </a:lnTo>
                    <a:lnTo>
                      <a:pt x="82" y="216"/>
                    </a:lnTo>
                    <a:lnTo>
                      <a:pt x="77" y="229"/>
                    </a:lnTo>
                    <a:lnTo>
                      <a:pt x="71" y="243"/>
                    </a:lnTo>
                    <a:lnTo>
                      <a:pt x="66" y="256"/>
                    </a:lnTo>
                    <a:lnTo>
                      <a:pt x="61" y="272"/>
                    </a:lnTo>
                    <a:lnTo>
                      <a:pt x="56" y="288"/>
                    </a:lnTo>
                    <a:lnTo>
                      <a:pt x="50" y="303"/>
                    </a:lnTo>
                    <a:lnTo>
                      <a:pt x="41" y="317"/>
                    </a:lnTo>
                    <a:lnTo>
                      <a:pt x="35" y="327"/>
                    </a:lnTo>
                    <a:lnTo>
                      <a:pt x="29" y="336"/>
                    </a:lnTo>
                    <a:lnTo>
                      <a:pt x="23" y="345"/>
                    </a:lnTo>
                    <a:lnTo>
                      <a:pt x="17" y="354"/>
                    </a:lnTo>
                    <a:lnTo>
                      <a:pt x="12" y="364"/>
                    </a:lnTo>
                    <a:lnTo>
                      <a:pt x="7" y="375"/>
                    </a:lnTo>
                    <a:lnTo>
                      <a:pt x="4" y="385"/>
                    </a:lnTo>
                    <a:lnTo>
                      <a:pt x="0" y="395"/>
                    </a:lnTo>
                    <a:lnTo>
                      <a:pt x="0" y="396"/>
                    </a:lnTo>
                    <a:lnTo>
                      <a:pt x="1" y="395"/>
                    </a:lnTo>
                    <a:lnTo>
                      <a:pt x="1" y="394"/>
                    </a:lnTo>
                    <a:lnTo>
                      <a:pt x="7" y="380"/>
                    </a:lnTo>
                    <a:lnTo>
                      <a:pt x="13" y="368"/>
                    </a:lnTo>
                    <a:lnTo>
                      <a:pt x="22" y="354"/>
                    </a:lnTo>
                    <a:lnTo>
                      <a:pt x="32" y="342"/>
                    </a:lnTo>
                    <a:lnTo>
                      <a:pt x="40" y="329"/>
                    </a:lnTo>
                    <a:lnTo>
                      <a:pt x="49" y="316"/>
                    </a:lnTo>
                    <a:lnTo>
                      <a:pt x="57" y="303"/>
                    </a:lnTo>
                    <a:lnTo>
                      <a:pt x="65" y="290"/>
                    </a:lnTo>
                    <a:lnTo>
                      <a:pt x="71" y="275"/>
                    </a:lnTo>
                    <a:lnTo>
                      <a:pt x="77" y="260"/>
                    </a:lnTo>
                    <a:lnTo>
                      <a:pt x="82" y="246"/>
                    </a:lnTo>
                    <a:lnTo>
                      <a:pt x="88" y="231"/>
                    </a:lnTo>
                    <a:lnTo>
                      <a:pt x="94" y="220"/>
                    </a:lnTo>
                    <a:lnTo>
                      <a:pt x="99" y="209"/>
                    </a:lnTo>
                    <a:lnTo>
                      <a:pt x="103" y="196"/>
                    </a:lnTo>
                    <a:lnTo>
                      <a:pt x="106" y="185"/>
                    </a:lnTo>
                    <a:lnTo>
                      <a:pt x="113" y="158"/>
                    </a:lnTo>
                    <a:lnTo>
                      <a:pt x="122" y="133"/>
                    </a:lnTo>
                    <a:lnTo>
                      <a:pt x="128" y="107"/>
                    </a:lnTo>
                    <a:lnTo>
                      <a:pt x="124" y="81"/>
                    </a:lnTo>
                    <a:lnTo>
                      <a:pt x="119" y="68"/>
                    </a:lnTo>
                    <a:lnTo>
                      <a:pt x="112" y="58"/>
                    </a:lnTo>
                    <a:lnTo>
                      <a:pt x="105" y="48"/>
                    </a:lnTo>
                    <a:lnTo>
                      <a:pt x="95" y="38"/>
                    </a:lnTo>
                    <a:lnTo>
                      <a:pt x="85" y="28"/>
                    </a:lnTo>
                    <a:lnTo>
                      <a:pt x="75" y="18"/>
                    </a:lnTo>
                    <a:lnTo>
                      <a:pt x="66" y="9"/>
                    </a:lnTo>
                    <a:lnTo>
                      <a:pt x="56" y="0"/>
                    </a:lnTo>
                    <a:lnTo>
                      <a:pt x="56" y="1"/>
                    </a:lnTo>
                    <a:close/>
                  </a:path>
                </a:pathLst>
              </a:custGeom>
              <a:solidFill>
                <a:srgbClr val="000000"/>
              </a:solidFill>
              <a:ln w="9525">
                <a:noFill/>
                <a:round/>
                <a:headEnd/>
                <a:tailEnd/>
              </a:ln>
            </p:spPr>
            <p:txBody>
              <a:bodyPr/>
              <a:lstStyle/>
              <a:p>
                <a:endParaRPr lang="en-US">
                  <a:solidFill>
                    <a:srgbClr val="000000"/>
                  </a:solidFill>
                </a:endParaRPr>
              </a:p>
            </p:txBody>
          </p:sp>
          <p:sp>
            <p:nvSpPr>
              <p:cNvPr id="26773" name="Freeform 155"/>
              <p:cNvSpPr>
                <a:spLocks/>
              </p:cNvSpPr>
              <p:nvPr/>
            </p:nvSpPr>
            <p:spPr bwMode="auto">
              <a:xfrm>
                <a:off x="10239" y="7866"/>
                <a:ext cx="68" cy="302"/>
              </a:xfrm>
              <a:custGeom>
                <a:avLst/>
                <a:gdLst>
                  <a:gd name="T0" fmla="*/ 68 w 68"/>
                  <a:gd name="T1" fmla="*/ 0 h 302"/>
                  <a:gd name="T2" fmla="*/ 58 w 68"/>
                  <a:gd name="T3" fmla="*/ 18 h 302"/>
                  <a:gd name="T4" fmla="*/ 51 w 68"/>
                  <a:gd name="T5" fmla="*/ 37 h 302"/>
                  <a:gd name="T6" fmla="*/ 42 w 68"/>
                  <a:gd name="T7" fmla="*/ 56 h 302"/>
                  <a:gd name="T8" fmla="*/ 36 w 68"/>
                  <a:gd name="T9" fmla="*/ 74 h 302"/>
                  <a:gd name="T10" fmla="*/ 30 w 68"/>
                  <a:gd name="T11" fmla="*/ 94 h 302"/>
                  <a:gd name="T12" fmla="*/ 24 w 68"/>
                  <a:gd name="T13" fmla="*/ 113 h 302"/>
                  <a:gd name="T14" fmla="*/ 18 w 68"/>
                  <a:gd name="T15" fmla="*/ 133 h 302"/>
                  <a:gd name="T16" fmla="*/ 13 w 68"/>
                  <a:gd name="T17" fmla="*/ 153 h 302"/>
                  <a:gd name="T18" fmla="*/ 10 w 68"/>
                  <a:gd name="T19" fmla="*/ 171 h 302"/>
                  <a:gd name="T20" fmla="*/ 8 w 68"/>
                  <a:gd name="T21" fmla="*/ 187 h 302"/>
                  <a:gd name="T22" fmla="*/ 7 w 68"/>
                  <a:gd name="T23" fmla="*/ 205 h 302"/>
                  <a:gd name="T24" fmla="*/ 7 w 68"/>
                  <a:gd name="T25" fmla="*/ 222 h 302"/>
                  <a:gd name="T26" fmla="*/ 5 w 68"/>
                  <a:gd name="T27" fmla="*/ 241 h 302"/>
                  <a:gd name="T28" fmla="*/ 2 w 68"/>
                  <a:gd name="T29" fmla="*/ 260 h 302"/>
                  <a:gd name="T30" fmla="*/ 0 w 68"/>
                  <a:gd name="T31" fmla="*/ 279 h 302"/>
                  <a:gd name="T32" fmla="*/ 1 w 68"/>
                  <a:gd name="T33" fmla="*/ 299 h 302"/>
                  <a:gd name="T34" fmla="*/ 4 w 68"/>
                  <a:gd name="T35" fmla="*/ 302 h 302"/>
                  <a:gd name="T36" fmla="*/ 7 w 68"/>
                  <a:gd name="T37" fmla="*/ 301 h 302"/>
                  <a:gd name="T38" fmla="*/ 11 w 68"/>
                  <a:gd name="T39" fmla="*/ 298 h 302"/>
                  <a:gd name="T40" fmla="*/ 12 w 68"/>
                  <a:gd name="T41" fmla="*/ 294 h 302"/>
                  <a:gd name="T42" fmla="*/ 17 w 68"/>
                  <a:gd name="T43" fmla="*/ 260 h 302"/>
                  <a:gd name="T44" fmla="*/ 18 w 68"/>
                  <a:gd name="T45" fmla="*/ 226 h 302"/>
                  <a:gd name="T46" fmla="*/ 19 w 68"/>
                  <a:gd name="T47" fmla="*/ 193 h 302"/>
                  <a:gd name="T48" fmla="*/ 21 w 68"/>
                  <a:gd name="T49" fmla="*/ 159 h 302"/>
                  <a:gd name="T50" fmla="*/ 23 w 68"/>
                  <a:gd name="T51" fmla="*/ 139 h 302"/>
                  <a:gd name="T52" fmla="*/ 27 w 68"/>
                  <a:gd name="T53" fmla="*/ 118 h 302"/>
                  <a:gd name="T54" fmla="*/ 32 w 68"/>
                  <a:gd name="T55" fmla="*/ 98 h 302"/>
                  <a:gd name="T56" fmla="*/ 36 w 68"/>
                  <a:gd name="T57" fmla="*/ 77 h 302"/>
                  <a:gd name="T58" fmla="*/ 42 w 68"/>
                  <a:gd name="T59" fmla="*/ 58 h 302"/>
                  <a:gd name="T60" fmla="*/ 51 w 68"/>
                  <a:gd name="T61" fmla="*/ 38 h 302"/>
                  <a:gd name="T62" fmla="*/ 58 w 68"/>
                  <a:gd name="T63" fmla="*/ 19 h 302"/>
                  <a:gd name="T64" fmla="*/ 68 w 68"/>
                  <a:gd name="T65" fmla="*/ 0 h 302"/>
                  <a:gd name="T66" fmla="*/ 68 w 68"/>
                  <a:gd name="T67" fmla="*/ 0 h 302"/>
                  <a:gd name="T68" fmla="*/ 68 w 68"/>
                  <a:gd name="T69" fmla="*/ 0 h 302"/>
                  <a:gd name="T70" fmla="*/ 68 w 68"/>
                  <a:gd name="T71" fmla="*/ 0 h 302"/>
                  <a:gd name="T72" fmla="*/ 68 w 68"/>
                  <a:gd name="T73" fmla="*/ 0 h 302"/>
                  <a:gd name="T74" fmla="*/ 68 w 68"/>
                  <a:gd name="T75" fmla="*/ 0 h 3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302"/>
                  <a:gd name="T116" fmla="*/ 68 w 68"/>
                  <a:gd name="T117" fmla="*/ 302 h 3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302">
                    <a:moveTo>
                      <a:pt x="68" y="0"/>
                    </a:moveTo>
                    <a:lnTo>
                      <a:pt x="58" y="18"/>
                    </a:lnTo>
                    <a:lnTo>
                      <a:pt x="51" y="37"/>
                    </a:lnTo>
                    <a:lnTo>
                      <a:pt x="42" y="56"/>
                    </a:lnTo>
                    <a:lnTo>
                      <a:pt x="36" y="74"/>
                    </a:lnTo>
                    <a:lnTo>
                      <a:pt x="30" y="94"/>
                    </a:lnTo>
                    <a:lnTo>
                      <a:pt x="24" y="113"/>
                    </a:lnTo>
                    <a:lnTo>
                      <a:pt x="18" y="133"/>
                    </a:lnTo>
                    <a:lnTo>
                      <a:pt x="13" y="153"/>
                    </a:lnTo>
                    <a:lnTo>
                      <a:pt x="10" y="171"/>
                    </a:lnTo>
                    <a:lnTo>
                      <a:pt x="8" y="187"/>
                    </a:lnTo>
                    <a:lnTo>
                      <a:pt x="7" y="205"/>
                    </a:lnTo>
                    <a:lnTo>
                      <a:pt x="7" y="222"/>
                    </a:lnTo>
                    <a:lnTo>
                      <a:pt x="5" y="241"/>
                    </a:lnTo>
                    <a:lnTo>
                      <a:pt x="2" y="260"/>
                    </a:lnTo>
                    <a:lnTo>
                      <a:pt x="0" y="279"/>
                    </a:lnTo>
                    <a:lnTo>
                      <a:pt x="1" y="299"/>
                    </a:lnTo>
                    <a:lnTo>
                      <a:pt x="4" y="302"/>
                    </a:lnTo>
                    <a:lnTo>
                      <a:pt x="7" y="301"/>
                    </a:lnTo>
                    <a:lnTo>
                      <a:pt x="11" y="298"/>
                    </a:lnTo>
                    <a:lnTo>
                      <a:pt x="12" y="294"/>
                    </a:lnTo>
                    <a:lnTo>
                      <a:pt x="17" y="260"/>
                    </a:lnTo>
                    <a:lnTo>
                      <a:pt x="18" y="226"/>
                    </a:lnTo>
                    <a:lnTo>
                      <a:pt x="19" y="193"/>
                    </a:lnTo>
                    <a:lnTo>
                      <a:pt x="21" y="159"/>
                    </a:lnTo>
                    <a:lnTo>
                      <a:pt x="23" y="139"/>
                    </a:lnTo>
                    <a:lnTo>
                      <a:pt x="27" y="118"/>
                    </a:lnTo>
                    <a:lnTo>
                      <a:pt x="32" y="98"/>
                    </a:lnTo>
                    <a:lnTo>
                      <a:pt x="36" y="77"/>
                    </a:lnTo>
                    <a:lnTo>
                      <a:pt x="42" y="58"/>
                    </a:lnTo>
                    <a:lnTo>
                      <a:pt x="51" y="38"/>
                    </a:lnTo>
                    <a:lnTo>
                      <a:pt x="58" y="19"/>
                    </a:lnTo>
                    <a:lnTo>
                      <a:pt x="68" y="0"/>
                    </a:lnTo>
                    <a:close/>
                  </a:path>
                </a:pathLst>
              </a:custGeom>
              <a:solidFill>
                <a:srgbClr val="000000"/>
              </a:solidFill>
              <a:ln w="9525">
                <a:noFill/>
                <a:round/>
                <a:headEnd/>
                <a:tailEnd/>
              </a:ln>
            </p:spPr>
            <p:txBody>
              <a:bodyPr/>
              <a:lstStyle/>
              <a:p>
                <a:endParaRPr lang="en-US">
                  <a:solidFill>
                    <a:srgbClr val="000000"/>
                  </a:solidFill>
                </a:endParaRPr>
              </a:p>
            </p:txBody>
          </p:sp>
          <p:sp>
            <p:nvSpPr>
              <p:cNvPr id="26774" name="Freeform 156"/>
              <p:cNvSpPr>
                <a:spLocks/>
              </p:cNvSpPr>
              <p:nvPr/>
            </p:nvSpPr>
            <p:spPr bwMode="auto">
              <a:xfrm>
                <a:off x="10302" y="7466"/>
                <a:ext cx="68" cy="369"/>
              </a:xfrm>
              <a:custGeom>
                <a:avLst/>
                <a:gdLst>
                  <a:gd name="T0" fmla="*/ 25 w 68"/>
                  <a:gd name="T1" fmla="*/ 369 h 369"/>
                  <a:gd name="T2" fmla="*/ 35 w 68"/>
                  <a:gd name="T3" fmla="*/ 351 h 369"/>
                  <a:gd name="T4" fmla="*/ 44 w 68"/>
                  <a:gd name="T5" fmla="*/ 333 h 369"/>
                  <a:gd name="T6" fmla="*/ 50 w 68"/>
                  <a:gd name="T7" fmla="*/ 313 h 369"/>
                  <a:gd name="T8" fmla="*/ 51 w 68"/>
                  <a:gd name="T9" fmla="*/ 294 h 369"/>
                  <a:gd name="T10" fmla="*/ 46 w 68"/>
                  <a:gd name="T11" fmla="*/ 272 h 369"/>
                  <a:gd name="T12" fmla="*/ 37 w 68"/>
                  <a:gd name="T13" fmla="*/ 252 h 369"/>
                  <a:gd name="T14" fmla="*/ 27 w 68"/>
                  <a:gd name="T15" fmla="*/ 231 h 369"/>
                  <a:gd name="T16" fmla="*/ 21 w 68"/>
                  <a:gd name="T17" fmla="*/ 210 h 369"/>
                  <a:gd name="T18" fmla="*/ 21 w 68"/>
                  <a:gd name="T19" fmla="*/ 185 h 369"/>
                  <a:gd name="T20" fmla="*/ 25 w 68"/>
                  <a:gd name="T21" fmla="*/ 160 h 369"/>
                  <a:gd name="T22" fmla="*/ 29 w 68"/>
                  <a:gd name="T23" fmla="*/ 135 h 369"/>
                  <a:gd name="T24" fmla="*/ 33 w 68"/>
                  <a:gd name="T25" fmla="*/ 111 h 369"/>
                  <a:gd name="T26" fmla="*/ 38 w 68"/>
                  <a:gd name="T27" fmla="*/ 82 h 369"/>
                  <a:gd name="T28" fmla="*/ 46 w 68"/>
                  <a:gd name="T29" fmla="*/ 54 h 369"/>
                  <a:gd name="T30" fmla="*/ 56 w 68"/>
                  <a:gd name="T31" fmla="*/ 26 h 369"/>
                  <a:gd name="T32" fmla="*/ 68 w 68"/>
                  <a:gd name="T33" fmla="*/ 1 h 369"/>
                  <a:gd name="T34" fmla="*/ 68 w 68"/>
                  <a:gd name="T35" fmla="*/ 0 h 369"/>
                  <a:gd name="T36" fmla="*/ 67 w 68"/>
                  <a:gd name="T37" fmla="*/ 0 h 369"/>
                  <a:gd name="T38" fmla="*/ 66 w 68"/>
                  <a:gd name="T39" fmla="*/ 0 h 369"/>
                  <a:gd name="T40" fmla="*/ 66 w 68"/>
                  <a:gd name="T41" fmla="*/ 1 h 369"/>
                  <a:gd name="T42" fmla="*/ 55 w 68"/>
                  <a:gd name="T43" fmla="*/ 23 h 369"/>
                  <a:gd name="T44" fmla="*/ 45 w 68"/>
                  <a:gd name="T45" fmla="*/ 46 h 369"/>
                  <a:gd name="T46" fmla="*/ 37 w 68"/>
                  <a:gd name="T47" fmla="*/ 70 h 369"/>
                  <a:gd name="T48" fmla="*/ 29 w 68"/>
                  <a:gd name="T49" fmla="*/ 93 h 369"/>
                  <a:gd name="T50" fmla="*/ 23 w 68"/>
                  <a:gd name="T51" fmla="*/ 117 h 369"/>
                  <a:gd name="T52" fmla="*/ 17 w 68"/>
                  <a:gd name="T53" fmla="*/ 141 h 369"/>
                  <a:gd name="T54" fmla="*/ 12 w 68"/>
                  <a:gd name="T55" fmla="*/ 165 h 369"/>
                  <a:gd name="T56" fmla="*/ 6 w 68"/>
                  <a:gd name="T57" fmla="*/ 189 h 369"/>
                  <a:gd name="T58" fmla="*/ 1 w 68"/>
                  <a:gd name="T59" fmla="*/ 211 h 369"/>
                  <a:gd name="T60" fmla="*/ 0 w 68"/>
                  <a:gd name="T61" fmla="*/ 231 h 369"/>
                  <a:gd name="T62" fmla="*/ 1 w 68"/>
                  <a:gd name="T63" fmla="*/ 252 h 369"/>
                  <a:gd name="T64" fmla="*/ 9 w 68"/>
                  <a:gd name="T65" fmla="*/ 273 h 369"/>
                  <a:gd name="T66" fmla="*/ 17 w 68"/>
                  <a:gd name="T67" fmla="*/ 296 h 369"/>
                  <a:gd name="T68" fmla="*/ 23 w 68"/>
                  <a:gd name="T69" fmla="*/ 321 h 369"/>
                  <a:gd name="T70" fmla="*/ 26 w 68"/>
                  <a:gd name="T71" fmla="*/ 344 h 369"/>
                  <a:gd name="T72" fmla="*/ 23 w 68"/>
                  <a:gd name="T73" fmla="*/ 369 h 369"/>
                  <a:gd name="T74" fmla="*/ 23 w 68"/>
                  <a:gd name="T75" fmla="*/ 369 h 369"/>
                  <a:gd name="T76" fmla="*/ 25 w 68"/>
                  <a:gd name="T77" fmla="*/ 369 h 369"/>
                  <a:gd name="T78" fmla="*/ 25 w 68"/>
                  <a:gd name="T79" fmla="*/ 369 h 369"/>
                  <a:gd name="T80" fmla="*/ 25 w 68"/>
                  <a:gd name="T81" fmla="*/ 369 h 369"/>
                  <a:gd name="T82" fmla="*/ 25 w 68"/>
                  <a:gd name="T83" fmla="*/ 369 h 3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369"/>
                  <a:gd name="T128" fmla="*/ 68 w 68"/>
                  <a:gd name="T129" fmla="*/ 369 h 3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369">
                    <a:moveTo>
                      <a:pt x="25" y="369"/>
                    </a:moveTo>
                    <a:lnTo>
                      <a:pt x="35" y="351"/>
                    </a:lnTo>
                    <a:lnTo>
                      <a:pt x="44" y="333"/>
                    </a:lnTo>
                    <a:lnTo>
                      <a:pt x="50" y="313"/>
                    </a:lnTo>
                    <a:lnTo>
                      <a:pt x="51" y="294"/>
                    </a:lnTo>
                    <a:lnTo>
                      <a:pt x="46" y="272"/>
                    </a:lnTo>
                    <a:lnTo>
                      <a:pt x="37" y="252"/>
                    </a:lnTo>
                    <a:lnTo>
                      <a:pt x="27" y="231"/>
                    </a:lnTo>
                    <a:lnTo>
                      <a:pt x="21" y="210"/>
                    </a:lnTo>
                    <a:lnTo>
                      <a:pt x="21" y="185"/>
                    </a:lnTo>
                    <a:lnTo>
                      <a:pt x="25" y="160"/>
                    </a:lnTo>
                    <a:lnTo>
                      <a:pt x="29" y="135"/>
                    </a:lnTo>
                    <a:lnTo>
                      <a:pt x="33" y="111"/>
                    </a:lnTo>
                    <a:lnTo>
                      <a:pt x="38" y="82"/>
                    </a:lnTo>
                    <a:lnTo>
                      <a:pt x="46" y="54"/>
                    </a:lnTo>
                    <a:lnTo>
                      <a:pt x="56" y="26"/>
                    </a:lnTo>
                    <a:lnTo>
                      <a:pt x="68" y="1"/>
                    </a:lnTo>
                    <a:lnTo>
                      <a:pt x="68" y="0"/>
                    </a:lnTo>
                    <a:lnTo>
                      <a:pt x="67" y="0"/>
                    </a:lnTo>
                    <a:lnTo>
                      <a:pt x="66" y="0"/>
                    </a:lnTo>
                    <a:lnTo>
                      <a:pt x="66" y="1"/>
                    </a:lnTo>
                    <a:lnTo>
                      <a:pt x="55" y="23"/>
                    </a:lnTo>
                    <a:lnTo>
                      <a:pt x="45" y="46"/>
                    </a:lnTo>
                    <a:lnTo>
                      <a:pt x="37" y="70"/>
                    </a:lnTo>
                    <a:lnTo>
                      <a:pt x="29" y="93"/>
                    </a:lnTo>
                    <a:lnTo>
                      <a:pt x="23" y="117"/>
                    </a:lnTo>
                    <a:lnTo>
                      <a:pt x="17" y="141"/>
                    </a:lnTo>
                    <a:lnTo>
                      <a:pt x="12" y="165"/>
                    </a:lnTo>
                    <a:lnTo>
                      <a:pt x="6" y="189"/>
                    </a:lnTo>
                    <a:lnTo>
                      <a:pt x="1" y="211"/>
                    </a:lnTo>
                    <a:lnTo>
                      <a:pt x="0" y="231"/>
                    </a:lnTo>
                    <a:lnTo>
                      <a:pt x="1" y="252"/>
                    </a:lnTo>
                    <a:lnTo>
                      <a:pt x="9" y="273"/>
                    </a:lnTo>
                    <a:lnTo>
                      <a:pt x="17" y="296"/>
                    </a:lnTo>
                    <a:lnTo>
                      <a:pt x="23" y="321"/>
                    </a:lnTo>
                    <a:lnTo>
                      <a:pt x="26" y="344"/>
                    </a:lnTo>
                    <a:lnTo>
                      <a:pt x="23" y="369"/>
                    </a:lnTo>
                    <a:lnTo>
                      <a:pt x="25" y="369"/>
                    </a:lnTo>
                    <a:close/>
                  </a:path>
                </a:pathLst>
              </a:custGeom>
              <a:solidFill>
                <a:srgbClr val="000000"/>
              </a:solidFill>
              <a:ln w="9525">
                <a:noFill/>
                <a:round/>
                <a:headEnd/>
                <a:tailEnd/>
              </a:ln>
            </p:spPr>
            <p:txBody>
              <a:bodyPr/>
              <a:lstStyle/>
              <a:p>
                <a:endParaRPr lang="en-US">
                  <a:solidFill>
                    <a:srgbClr val="000000"/>
                  </a:solidFill>
                </a:endParaRPr>
              </a:p>
            </p:txBody>
          </p:sp>
          <p:sp>
            <p:nvSpPr>
              <p:cNvPr id="26775" name="Freeform 157"/>
              <p:cNvSpPr>
                <a:spLocks/>
              </p:cNvSpPr>
              <p:nvPr/>
            </p:nvSpPr>
            <p:spPr bwMode="auto">
              <a:xfrm>
                <a:off x="8870" y="6702"/>
                <a:ext cx="582" cy="454"/>
              </a:xfrm>
              <a:custGeom>
                <a:avLst/>
                <a:gdLst>
                  <a:gd name="T0" fmla="*/ 20 w 582"/>
                  <a:gd name="T1" fmla="*/ 16 h 454"/>
                  <a:gd name="T2" fmla="*/ 60 w 582"/>
                  <a:gd name="T3" fmla="*/ 42 h 454"/>
                  <a:gd name="T4" fmla="*/ 100 w 582"/>
                  <a:gd name="T5" fmla="*/ 68 h 454"/>
                  <a:gd name="T6" fmla="*/ 138 w 582"/>
                  <a:gd name="T7" fmla="*/ 95 h 454"/>
                  <a:gd name="T8" fmla="*/ 177 w 582"/>
                  <a:gd name="T9" fmla="*/ 125 h 454"/>
                  <a:gd name="T10" fmla="*/ 215 w 582"/>
                  <a:gd name="T11" fmla="*/ 158 h 454"/>
                  <a:gd name="T12" fmla="*/ 251 w 582"/>
                  <a:gd name="T13" fmla="*/ 193 h 454"/>
                  <a:gd name="T14" fmla="*/ 286 w 582"/>
                  <a:gd name="T15" fmla="*/ 228 h 454"/>
                  <a:gd name="T16" fmla="*/ 319 w 582"/>
                  <a:gd name="T17" fmla="*/ 262 h 454"/>
                  <a:gd name="T18" fmla="*/ 352 w 582"/>
                  <a:gd name="T19" fmla="*/ 295 h 454"/>
                  <a:gd name="T20" fmla="*/ 383 w 582"/>
                  <a:gd name="T21" fmla="*/ 329 h 454"/>
                  <a:gd name="T22" fmla="*/ 415 w 582"/>
                  <a:gd name="T23" fmla="*/ 363 h 454"/>
                  <a:gd name="T24" fmla="*/ 437 w 582"/>
                  <a:gd name="T25" fmla="*/ 386 h 454"/>
                  <a:gd name="T26" fmla="*/ 448 w 582"/>
                  <a:gd name="T27" fmla="*/ 398 h 454"/>
                  <a:gd name="T28" fmla="*/ 462 w 582"/>
                  <a:gd name="T29" fmla="*/ 410 h 454"/>
                  <a:gd name="T30" fmla="*/ 476 w 582"/>
                  <a:gd name="T31" fmla="*/ 421 h 454"/>
                  <a:gd name="T32" fmla="*/ 496 w 582"/>
                  <a:gd name="T33" fmla="*/ 431 h 454"/>
                  <a:gd name="T34" fmla="*/ 519 w 582"/>
                  <a:gd name="T35" fmla="*/ 439 h 454"/>
                  <a:gd name="T36" fmla="*/ 545 w 582"/>
                  <a:gd name="T37" fmla="*/ 445 h 454"/>
                  <a:gd name="T38" fmla="*/ 569 w 582"/>
                  <a:gd name="T39" fmla="*/ 451 h 454"/>
                  <a:gd name="T40" fmla="*/ 582 w 582"/>
                  <a:gd name="T41" fmla="*/ 454 h 454"/>
                  <a:gd name="T42" fmla="*/ 582 w 582"/>
                  <a:gd name="T43" fmla="*/ 452 h 454"/>
                  <a:gd name="T44" fmla="*/ 570 w 582"/>
                  <a:gd name="T45" fmla="*/ 448 h 454"/>
                  <a:gd name="T46" fmla="*/ 545 w 582"/>
                  <a:gd name="T47" fmla="*/ 440 h 454"/>
                  <a:gd name="T48" fmla="*/ 519 w 582"/>
                  <a:gd name="T49" fmla="*/ 430 h 454"/>
                  <a:gd name="T50" fmla="*/ 498 w 582"/>
                  <a:gd name="T51" fmla="*/ 416 h 454"/>
                  <a:gd name="T52" fmla="*/ 486 w 582"/>
                  <a:gd name="T53" fmla="*/ 400 h 454"/>
                  <a:gd name="T54" fmla="*/ 479 w 582"/>
                  <a:gd name="T55" fmla="*/ 385 h 454"/>
                  <a:gd name="T56" fmla="*/ 468 w 582"/>
                  <a:gd name="T57" fmla="*/ 367 h 454"/>
                  <a:gd name="T58" fmla="*/ 452 w 582"/>
                  <a:gd name="T59" fmla="*/ 347 h 454"/>
                  <a:gd name="T60" fmla="*/ 429 w 582"/>
                  <a:gd name="T61" fmla="*/ 320 h 454"/>
                  <a:gd name="T62" fmla="*/ 400 w 582"/>
                  <a:gd name="T63" fmla="*/ 286 h 454"/>
                  <a:gd name="T64" fmla="*/ 368 w 582"/>
                  <a:gd name="T65" fmla="*/ 254 h 454"/>
                  <a:gd name="T66" fmla="*/ 336 w 582"/>
                  <a:gd name="T67" fmla="*/ 224 h 454"/>
                  <a:gd name="T68" fmla="*/ 302 w 582"/>
                  <a:gd name="T69" fmla="*/ 193 h 454"/>
                  <a:gd name="T70" fmla="*/ 266 w 582"/>
                  <a:gd name="T71" fmla="*/ 162 h 454"/>
                  <a:gd name="T72" fmla="*/ 229 w 582"/>
                  <a:gd name="T73" fmla="*/ 133 h 454"/>
                  <a:gd name="T74" fmla="*/ 190 w 582"/>
                  <a:gd name="T75" fmla="*/ 106 h 454"/>
                  <a:gd name="T76" fmla="*/ 150 w 582"/>
                  <a:gd name="T77" fmla="*/ 79 h 454"/>
                  <a:gd name="T78" fmla="*/ 109 w 582"/>
                  <a:gd name="T79" fmla="*/ 57 h 454"/>
                  <a:gd name="T80" fmla="*/ 65 w 582"/>
                  <a:gd name="T81" fmla="*/ 35 h 454"/>
                  <a:gd name="T82" fmla="*/ 22 w 582"/>
                  <a:gd name="T83" fmla="*/ 13 h 454"/>
                  <a:gd name="T84" fmla="*/ 1 w 582"/>
                  <a:gd name="T85" fmla="*/ 0 h 454"/>
                  <a:gd name="T86" fmla="*/ 0 w 582"/>
                  <a:gd name="T87" fmla="*/ 1 h 454"/>
                  <a:gd name="T88" fmla="*/ 0 w 582"/>
                  <a:gd name="T89" fmla="*/ 2 h 4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2"/>
                  <a:gd name="T136" fmla="*/ 0 h 454"/>
                  <a:gd name="T137" fmla="*/ 582 w 582"/>
                  <a:gd name="T138" fmla="*/ 454 h 4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2" h="454">
                    <a:moveTo>
                      <a:pt x="0" y="2"/>
                    </a:moveTo>
                    <a:lnTo>
                      <a:pt x="20" y="16"/>
                    </a:lnTo>
                    <a:lnTo>
                      <a:pt x="40" y="29"/>
                    </a:lnTo>
                    <a:lnTo>
                      <a:pt x="60" y="42"/>
                    </a:lnTo>
                    <a:lnTo>
                      <a:pt x="79" y="55"/>
                    </a:lnTo>
                    <a:lnTo>
                      <a:pt x="100" y="68"/>
                    </a:lnTo>
                    <a:lnTo>
                      <a:pt x="120" y="81"/>
                    </a:lnTo>
                    <a:lnTo>
                      <a:pt x="138" y="95"/>
                    </a:lnTo>
                    <a:lnTo>
                      <a:pt x="157" y="109"/>
                    </a:lnTo>
                    <a:lnTo>
                      <a:pt x="177" y="125"/>
                    </a:lnTo>
                    <a:lnTo>
                      <a:pt x="196" y="142"/>
                    </a:lnTo>
                    <a:lnTo>
                      <a:pt x="215" y="158"/>
                    </a:lnTo>
                    <a:lnTo>
                      <a:pt x="233" y="176"/>
                    </a:lnTo>
                    <a:lnTo>
                      <a:pt x="251" y="193"/>
                    </a:lnTo>
                    <a:lnTo>
                      <a:pt x="268" y="210"/>
                    </a:lnTo>
                    <a:lnTo>
                      <a:pt x="286" y="228"/>
                    </a:lnTo>
                    <a:lnTo>
                      <a:pt x="303" y="245"/>
                    </a:lnTo>
                    <a:lnTo>
                      <a:pt x="319" y="262"/>
                    </a:lnTo>
                    <a:lnTo>
                      <a:pt x="336" y="279"/>
                    </a:lnTo>
                    <a:lnTo>
                      <a:pt x="352" y="295"/>
                    </a:lnTo>
                    <a:lnTo>
                      <a:pt x="368" y="312"/>
                    </a:lnTo>
                    <a:lnTo>
                      <a:pt x="383" y="329"/>
                    </a:lnTo>
                    <a:lnTo>
                      <a:pt x="398" y="346"/>
                    </a:lnTo>
                    <a:lnTo>
                      <a:pt x="415" y="363"/>
                    </a:lnTo>
                    <a:lnTo>
                      <a:pt x="431" y="379"/>
                    </a:lnTo>
                    <a:lnTo>
                      <a:pt x="437" y="386"/>
                    </a:lnTo>
                    <a:lnTo>
                      <a:pt x="442" y="392"/>
                    </a:lnTo>
                    <a:lnTo>
                      <a:pt x="448" y="398"/>
                    </a:lnTo>
                    <a:lnTo>
                      <a:pt x="456" y="404"/>
                    </a:lnTo>
                    <a:lnTo>
                      <a:pt x="462" y="410"/>
                    </a:lnTo>
                    <a:lnTo>
                      <a:pt x="469" y="416"/>
                    </a:lnTo>
                    <a:lnTo>
                      <a:pt x="476" y="421"/>
                    </a:lnTo>
                    <a:lnTo>
                      <a:pt x="485" y="426"/>
                    </a:lnTo>
                    <a:lnTo>
                      <a:pt x="496" y="431"/>
                    </a:lnTo>
                    <a:lnTo>
                      <a:pt x="507" y="435"/>
                    </a:lnTo>
                    <a:lnTo>
                      <a:pt x="519" y="439"/>
                    </a:lnTo>
                    <a:lnTo>
                      <a:pt x="531" y="442"/>
                    </a:lnTo>
                    <a:lnTo>
                      <a:pt x="545" y="445"/>
                    </a:lnTo>
                    <a:lnTo>
                      <a:pt x="557" y="448"/>
                    </a:lnTo>
                    <a:lnTo>
                      <a:pt x="569" y="451"/>
                    </a:lnTo>
                    <a:lnTo>
                      <a:pt x="581" y="454"/>
                    </a:lnTo>
                    <a:lnTo>
                      <a:pt x="582" y="454"/>
                    </a:lnTo>
                    <a:lnTo>
                      <a:pt x="582" y="453"/>
                    </a:lnTo>
                    <a:lnTo>
                      <a:pt x="582" y="452"/>
                    </a:lnTo>
                    <a:lnTo>
                      <a:pt x="570" y="448"/>
                    </a:lnTo>
                    <a:lnTo>
                      <a:pt x="557" y="444"/>
                    </a:lnTo>
                    <a:lnTo>
                      <a:pt x="545" y="440"/>
                    </a:lnTo>
                    <a:lnTo>
                      <a:pt x="531" y="435"/>
                    </a:lnTo>
                    <a:lnTo>
                      <a:pt x="519" y="430"/>
                    </a:lnTo>
                    <a:lnTo>
                      <a:pt x="508" y="424"/>
                    </a:lnTo>
                    <a:lnTo>
                      <a:pt x="498" y="416"/>
                    </a:lnTo>
                    <a:lnTo>
                      <a:pt x="490" y="407"/>
                    </a:lnTo>
                    <a:lnTo>
                      <a:pt x="486" y="400"/>
                    </a:lnTo>
                    <a:lnTo>
                      <a:pt x="482" y="393"/>
                    </a:lnTo>
                    <a:lnTo>
                      <a:pt x="479" y="385"/>
                    </a:lnTo>
                    <a:lnTo>
                      <a:pt x="475" y="377"/>
                    </a:lnTo>
                    <a:lnTo>
                      <a:pt x="468" y="367"/>
                    </a:lnTo>
                    <a:lnTo>
                      <a:pt x="461" y="357"/>
                    </a:lnTo>
                    <a:lnTo>
                      <a:pt x="452" y="347"/>
                    </a:lnTo>
                    <a:lnTo>
                      <a:pt x="443" y="336"/>
                    </a:lnTo>
                    <a:lnTo>
                      <a:pt x="429" y="320"/>
                    </a:lnTo>
                    <a:lnTo>
                      <a:pt x="414" y="303"/>
                    </a:lnTo>
                    <a:lnTo>
                      <a:pt x="400" y="286"/>
                    </a:lnTo>
                    <a:lnTo>
                      <a:pt x="384" y="271"/>
                    </a:lnTo>
                    <a:lnTo>
                      <a:pt x="368" y="254"/>
                    </a:lnTo>
                    <a:lnTo>
                      <a:pt x="352" y="239"/>
                    </a:lnTo>
                    <a:lnTo>
                      <a:pt x="336" y="224"/>
                    </a:lnTo>
                    <a:lnTo>
                      <a:pt x="319" y="208"/>
                    </a:lnTo>
                    <a:lnTo>
                      <a:pt x="302" y="193"/>
                    </a:lnTo>
                    <a:lnTo>
                      <a:pt x="284" y="178"/>
                    </a:lnTo>
                    <a:lnTo>
                      <a:pt x="266" y="162"/>
                    </a:lnTo>
                    <a:lnTo>
                      <a:pt x="247" y="148"/>
                    </a:lnTo>
                    <a:lnTo>
                      <a:pt x="229" y="133"/>
                    </a:lnTo>
                    <a:lnTo>
                      <a:pt x="210" y="119"/>
                    </a:lnTo>
                    <a:lnTo>
                      <a:pt x="190" y="106"/>
                    </a:lnTo>
                    <a:lnTo>
                      <a:pt x="171" y="92"/>
                    </a:lnTo>
                    <a:lnTo>
                      <a:pt x="150" y="79"/>
                    </a:lnTo>
                    <a:lnTo>
                      <a:pt x="129" y="68"/>
                    </a:lnTo>
                    <a:lnTo>
                      <a:pt x="109" y="57"/>
                    </a:lnTo>
                    <a:lnTo>
                      <a:pt x="87" y="45"/>
                    </a:lnTo>
                    <a:lnTo>
                      <a:pt x="65" y="35"/>
                    </a:lnTo>
                    <a:lnTo>
                      <a:pt x="44" y="24"/>
                    </a:lnTo>
                    <a:lnTo>
                      <a:pt x="22" y="13"/>
                    </a:lnTo>
                    <a:lnTo>
                      <a:pt x="1" y="0"/>
                    </a:lnTo>
                    <a:lnTo>
                      <a:pt x="1" y="1"/>
                    </a:lnTo>
                    <a:lnTo>
                      <a:pt x="0" y="1"/>
                    </a:lnTo>
                    <a:lnTo>
                      <a:pt x="0" y="2"/>
                    </a:lnTo>
                    <a:close/>
                  </a:path>
                </a:pathLst>
              </a:custGeom>
              <a:solidFill>
                <a:srgbClr val="000000"/>
              </a:solidFill>
              <a:ln w="9525">
                <a:noFill/>
                <a:round/>
                <a:headEnd/>
                <a:tailEnd/>
              </a:ln>
            </p:spPr>
            <p:txBody>
              <a:bodyPr/>
              <a:lstStyle/>
              <a:p>
                <a:endParaRPr lang="en-US">
                  <a:solidFill>
                    <a:srgbClr val="000000"/>
                  </a:solidFill>
                </a:endParaRPr>
              </a:p>
            </p:txBody>
          </p:sp>
          <p:sp>
            <p:nvSpPr>
              <p:cNvPr id="26776" name="Freeform 158"/>
              <p:cNvSpPr>
                <a:spLocks/>
              </p:cNvSpPr>
              <p:nvPr/>
            </p:nvSpPr>
            <p:spPr bwMode="auto">
              <a:xfrm>
                <a:off x="8825" y="7074"/>
                <a:ext cx="145" cy="409"/>
              </a:xfrm>
              <a:custGeom>
                <a:avLst/>
                <a:gdLst>
                  <a:gd name="T0" fmla="*/ 0 w 145"/>
                  <a:gd name="T1" fmla="*/ 1 h 409"/>
                  <a:gd name="T2" fmla="*/ 18 w 145"/>
                  <a:gd name="T3" fmla="*/ 21 h 409"/>
                  <a:gd name="T4" fmla="*/ 36 w 145"/>
                  <a:gd name="T5" fmla="*/ 40 h 409"/>
                  <a:gd name="T6" fmla="*/ 51 w 145"/>
                  <a:gd name="T7" fmla="*/ 62 h 409"/>
                  <a:gd name="T8" fmla="*/ 65 w 145"/>
                  <a:gd name="T9" fmla="*/ 83 h 409"/>
                  <a:gd name="T10" fmla="*/ 77 w 145"/>
                  <a:gd name="T11" fmla="*/ 106 h 409"/>
                  <a:gd name="T12" fmla="*/ 88 w 145"/>
                  <a:gd name="T13" fmla="*/ 128 h 409"/>
                  <a:gd name="T14" fmla="*/ 98 w 145"/>
                  <a:gd name="T15" fmla="*/ 152 h 409"/>
                  <a:gd name="T16" fmla="*/ 106 w 145"/>
                  <a:gd name="T17" fmla="*/ 176 h 409"/>
                  <a:gd name="T18" fmla="*/ 121 w 145"/>
                  <a:gd name="T19" fmla="*/ 233 h 409"/>
                  <a:gd name="T20" fmla="*/ 127 w 145"/>
                  <a:gd name="T21" fmla="*/ 290 h 409"/>
                  <a:gd name="T22" fmla="*/ 127 w 145"/>
                  <a:gd name="T23" fmla="*/ 348 h 409"/>
                  <a:gd name="T24" fmla="*/ 126 w 145"/>
                  <a:gd name="T25" fmla="*/ 406 h 409"/>
                  <a:gd name="T26" fmla="*/ 127 w 145"/>
                  <a:gd name="T27" fmla="*/ 409 h 409"/>
                  <a:gd name="T28" fmla="*/ 129 w 145"/>
                  <a:gd name="T29" fmla="*/ 409 h 409"/>
                  <a:gd name="T30" fmla="*/ 132 w 145"/>
                  <a:gd name="T31" fmla="*/ 407 h 409"/>
                  <a:gd name="T32" fmla="*/ 134 w 145"/>
                  <a:gd name="T33" fmla="*/ 404 h 409"/>
                  <a:gd name="T34" fmla="*/ 144 w 145"/>
                  <a:gd name="T35" fmla="*/ 350 h 409"/>
                  <a:gd name="T36" fmla="*/ 145 w 145"/>
                  <a:gd name="T37" fmla="*/ 294 h 409"/>
                  <a:gd name="T38" fmla="*/ 140 w 145"/>
                  <a:gd name="T39" fmla="*/ 241 h 409"/>
                  <a:gd name="T40" fmla="*/ 127 w 145"/>
                  <a:gd name="T41" fmla="*/ 188 h 409"/>
                  <a:gd name="T42" fmla="*/ 106 w 145"/>
                  <a:gd name="T43" fmla="*/ 137 h 409"/>
                  <a:gd name="T44" fmla="*/ 78 w 145"/>
                  <a:gd name="T45" fmla="*/ 88 h 409"/>
                  <a:gd name="T46" fmla="*/ 43 w 145"/>
                  <a:gd name="T47" fmla="*/ 42 h 409"/>
                  <a:gd name="T48" fmla="*/ 0 w 145"/>
                  <a:gd name="T49" fmla="*/ 0 h 409"/>
                  <a:gd name="T50" fmla="*/ 0 w 145"/>
                  <a:gd name="T51" fmla="*/ 0 h 409"/>
                  <a:gd name="T52" fmla="*/ 0 w 145"/>
                  <a:gd name="T53" fmla="*/ 0 h 409"/>
                  <a:gd name="T54" fmla="*/ 0 w 145"/>
                  <a:gd name="T55" fmla="*/ 0 h 409"/>
                  <a:gd name="T56" fmla="*/ 0 w 145"/>
                  <a:gd name="T57" fmla="*/ 1 h 409"/>
                  <a:gd name="T58" fmla="*/ 0 w 145"/>
                  <a:gd name="T59" fmla="*/ 1 h 4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5"/>
                  <a:gd name="T91" fmla="*/ 0 h 409"/>
                  <a:gd name="T92" fmla="*/ 145 w 145"/>
                  <a:gd name="T93" fmla="*/ 409 h 4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5" h="409">
                    <a:moveTo>
                      <a:pt x="0" y="1"/>
                    </a:moveTo>
                    <a:lnTo>
                      <a:pt x="18" y="21"/>
                    </a:lnTo>
                    <a:lnTo>
                      <a:pt x="36" y="40"/>
                    </a:lnTo>
                    <a:lnTo>
                      <a:pt x="51" y="62"/>
                    </a:lnTo>
                    <a:lnTo>
                      <a:pt x="65" y="83"/>
                    </a:lnTo>
                    <a:lnTo>
                      <a:pt x="77" y="106"/>
                    </a:lnTo>
                    <a:lnTo>
                      <a:pt x="88" y="128"/>
                    </a:lnTo>
                    <a:lnTo>
                      <a:pt x="98" y="152"/>
                    </a:lnTo>
                    <a:lnTo>
                      <a:pt x="106" y="176"/>
                    </a:lnTo>
                    <a:lnTo>
                      <a:pt x="121" y="233"/>
                    </a:lnTo>
                    <a:lnTo>
                      <a:pt x="127" y="290"/>
                    </a:lnTo>
                    <a:lnTo>
                      <a:pt x="127" y="348"/>
                    </a:lnTo>
                    <a:lnTo>
                      <a:pt x="126" y="406"/>
                    </a:lnTo>
                    <a:lnTo>
                      <a:pt x="127" y="409"/>
                    </a:lnTo>
                    <a:lnTo>
                      <a:pt x="129" y="409"/>
                    </a:lnTo>
                    <a:lnTo>
                      <a:pt x="132" y="407"/>
                    </a:lnTo>
                    <a:lnTo>
                      <a:pt x="134" y="404"/>
                    </a:lnTo>
                    <a:lnTo>
                      <a:pt x="144" y="350"/>
                    </a:lnTo>
                    <a:lnTo>
                      <a:pt x="145" y="294"/>
                    </a:lnTo>
                    <a:lnTo>
                      <a:pt x="140" y="241"/>
                    </a:lnTo>
                    <a:lnTo>
                      <a:pt x="127" y="188"/>
                    </a:lnTo>
                    <a:lnTo>
                      <a:pt x="106" y="137"/>
                    </a:lnTo>
                    <a:lnTo>
                      <a:pt x="78" y="88"/>
                    </a:lnTo>
                    <a:lnTo>
                      <a:pt x="43" y="42"/>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6777" name="Freeform 159"/>
              <p:cNvSpPr>
                <a:spLocks/>
              </p:cNvSpPr>
              <p:nvPr/>
            </p:nvSpPr>
            <p:spPr bwMode="auto">
              <a:xfrm>
                <a:off x="9149" y="7451"/>
                <a:ext cx="117" cy="306"/>
              </a:xfrm>
              <a:custGeom>
                <a:avLst/>
                <a:gdLst>
                  <a:gd name="T0" fmla="*/ 117 w 117"/>
                  <a:gd name="T1" fmla="*/ 0 h 306"/>
                  <a:gd name="T2" fmla="*/ 101 w 117"/>
                  <a:gd name="T3" fmla="*/ 20 h 306"/>
                  <a:gd name="T4" fmla="*/ 84 w 117"/>
                  <a:gd name="T5" fmla="*/ 38 h 306"/>
                  <a:gd name="T6" fmla="*/ 68 w 117"/>
                  <a:gd name="T7" fmla="*/ 57 h 306"/>
                  <a:gd name="T8" fmla="*/ 51 w 117"/>
                  <a:gd name="T9" fmla="*/ 76 h 306"/>
                  <a:gd name="T10" fmla="*/ 35 w 117"/>
                  <a:gd name="T11" fmla="*/ 96 h 306"/>
                  <a:gd name="T12" fmla="*/ 22 w 117"/>
                  <a:gd name="T13" fmla="*/ 116 h 306"/>
                  <a:gd name="T14" fmla="*/ 11 w 117"/>
                  <a:gd name="T15" fmla="*/ 139 h 306"/>
                  <a:gd name="T16" fmla="*/ 4 w 117"/>
                  <a:gd name="T17" fmla="*/ 161 h 306"/>
                  <a:gd name="T18" fmla="*/ 0 w 117"/>
                  <a:gd name="T19" fmla="*/ 184 h 306"/>
                  <a:gd name="T20" fmla="*/ 1 w 117"/>
                  <a:gd name="T21" fmla="*/ 205 h 306"/>
                  <a:gd name="T22" fmla="*/ 6 w 117"/>
                  <a:gd name="T23" fmla="*/ 227 h 306"/>
                  <a:gd name="T24" fmla="*/ 16 w 117"/>
                  <a:gd name="T25" fmla="*/ 247 h 306"/>
                  <a:gd name="T26" fmla="*/ 29 w 117"/>
                  <a:gd name="T27" fmla="*/ 267 h 306"/>
                  <a:gd name="T28" fmla="*/ 46 w 117"/>
                  <a:gd name="T29" fmla="*/ 283 h 306"/>
                  <a:gd name="T30" fmla="*/ 67 w 117"/>
                  <a:gd name="T31" fmla="*/ 297 h 306"/>
                  <a:gd name="T32" fmla="*/ 93 w 117"/>
                  <a:gd name="T33" fmla="*/ 306 h 306"/>
                  <a:gd name="T34" fmla="*/ 100 w 117"/>
                  <a:gd name="T35" fmla="*/ 305 h 306"/>
                  <a:gd name="T36" fmla="*/ 106 w 117"/>
                  <a:gd name="T37" fmla="*/ 300 h 306"/>
                  <a:gd name="T38" fmla="*/ 110 w 117"/>
                  <a:gd name="T39" fmla="*/ 294 h 306"/>
                  <a:gd name="T40" fmla="*/ 108 w 117"/>
                  <a:gd name="T41" fmla="*/ 287 h 306"/>
                  <a:gd name="T42" fmla="*/ 96 w 117"/>
                  <a:gd name="T43" fmla="*/ 272 h 306"/>
                  <a:gd name="T44" fmla="*/ 83 w 117"/>
                  <a:gd name="T45" fmla="*/ 257 h 306"/>
                  <a:gd name="T46" fmla="*/ 70 w 117"/>
                  <a:gd name="T47" fmla="*/ 241 h 306"/>
                  <a:gd name="T48" fmla="*/ 57 w 117"/>
                  <a:gd name="T49" fmla="*/ 226 h 306"/>
                  <a:gd name="T50" fmla="*/ 48 w 117"/>
                  <a:gd name="T51" fmla="*/ 210 h 306"/>
                  <a:gd name="T52" fmla="*/ 39 w 117"/>
                  <a:gd name="T53" fmla="*/ 193 h 306"/>
                  <a:gd name="T54" fmla="*/ 34 w 117"/>
                  <a:gd name="T55" fmla="*/ 175 h 306"/>
                  <a:gd name="T56" fmla="*/ 33 w 117"/>
                  <a:gd name="T57" fmla="*/ 155 h 306"/>
                  <a:gd name="T58" fmla="*/ 37 w 117"/>
                  <a:gd name="T59" fmla="*/ 134 h 306"/>
                  <a:gd name="T60" fmla="*/ 43 w 117"/>
                  <a:gd name="T61" fmla="*/ 112 h 306"/>
                  <a:gd name="T62" fmla="*/ 52 w 117"/>
                  <a:gd name="T63" fmla="*/ 93 h 306"/>
                  <a:gd name="T64" fmla="*/ 63 w 117"/>
                  <a:gd name="T65" fmla="*/ 73 h 306"/>
                  <a:gd name="T66" fmla="*/ 76 w 117"/>
                  <a:gd name="T67" fmla="*/ 55 h 306"/>
                  <a:gd name="T68" fmla="*/ 89 w 117"/>
                  <a:gd name="T69" fmla="*/ 37 h 306"/>
                  <a:gd name="T70" fmla="*/ 104 w 117"/>
                  <a:gd name="T71" fmla="*/ 19 h 306"/>
                  <a:gd name="T72" fmla="*/ 117 w 117"/>
                  <a:gd name="T73" fmla="*/ 0 h 306"/>
                  <a:gd name="T74" fmla="*/ 117 w 117"/>
                  <a:gd name="T75" fmla="*/ 0 h 306"/>
                  <a:gd name="T76" fmla="*/ 117 w 117"/>
                  <a:gd name="T77" fmla="*/ 0 h 306"/>
                  <a:gd name="T78" fmla="*/ 117 w 117"/>
                  <a:gd name="T79" fmla="*/ 0 h 306"/>
                  <a:gd name="T80" fmla="*/ 117 w 117"/>
                  <a:gd name="T81" fmla="*/ 0 h 306"/>
                  <a:gd name="T82" fmla="*/ 117 w 117"/>
                  <a:gd name="T83" fmla="*/ 0 h 3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7"/>
                  <a:gd name="T127" fmla="*/ 0 h 306"/>
                  <a:gd name="T128" fmla="*/ 117 w 117"/>
                  <a:gd name="T129" fmla="*/ 306 h 3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7" h="306">
                    <a:moveTo>
                      <a:pt x="117" y="0"/>
                    </a:moveTo>
                    <a:lnTo>
                      <a:pt x="101" y="20"/>
                    </a:lnTo>
                    <a:lnTo>
                      <a:pt x="84" y="38"/>
                    </a:lnTo>
                    <a:lnTo>
                      <a:pt x="68" y="57"/>
                    </a:lnTo>
                    <a:lnTo>
                      <a:pt x="51" y="76"/>
                    </a:lnTo>
                    <a:lnTo>
                      <a:pt x="35" y="96"/>
                    </a:lnTo>
                    <a:lnTo>
                      <a:pt x="22" y="116"/>
                    </a:lnTo>
                    <a:lnTo>
                      <a:pt x="11" y="139"/>
                    </a:lnTo>
                    <a:lnTo>
                      <a:pt x="4" y="161"/>
                    </a:lnTo>
                    <a:lnTo>
                      <a:pt x="0" y="184"/>
                    </a:lnTo>
                    <a:lnTo>
                      <a:pt x="1" y="205"/>
                    </a:lnTo>
                    <a:lnTo>
                      <a:pt x="6" y="227"/>
                    </a:lnTo>
                    <a:lnTo>
                      <a:pt x="16" y="247"/>
                    </a:lnTo>
                    <a:lnTo>
                      <a:pt x="29" y="267"/>
                    </a:lnTo>
                    <a:lnTo>
                      <a:pt x="46" y="283"/>
                    </a:lnTo>
                    <a:lnTo>
                      <a:pt x="67" y="297"/>
                    </a:lnTo>
                    <a:lnTo>
                      <a:pt x="93" y="306"/>
                    </a:lnTo>
                    <a:lnTo>
                      <a:pt x="100" y="305"/>
                    </a:lnTo>
                    <a:lnTo>
                      <a:pt x="106" y="300"/>
                    </a:lnTo>
                    <a:lnTo>
                      <a:pt x="110" y="294"/>
                    </a:lnTo>
                    <a:lnTo>
                      <a:pt x="108" y="287"/>
                    </a:lnTo>
                    <a:lnTo>
                      <a:pt x="96" y="272"/>
                    </a:lnTo>
                    <a:lnTo>
                      <a:pt x="83" y="257"/>
                    </a:lnTo>
                    <a:lnTo>
                      <a:pt x="70" y="241"/>
                    </a:lnTo>
                    <a:lnTo>
                      <a:pt x="57" y="226"/>
                    </a:lnTo>
                    <a:lnTo>
                      <a:pt x="48" y="210"/>
                    </a:lnTo>
                    <a:lnTo>
                      <a:pt x="39" y="193"/>
                    </a:lnTo>
                    <a:lnTo>
                      <a:pt x="34" y="175"/>
                    </a:lnTo>
                    <a:lnTo>
                      <a:pt x="33" y="155"/>
                    </a:lnTo>
                    <a:lnTo>
                      <a:pt x="37" y="134"/>
                    </a:lnTo>
                    <a:lnTo>
                      <a:pt x="43" y="112"/>
                    </a:lnTo>
                    <a:lnTo>
                      <a:pt x="52" y="93"/>
                    </a:lnTo>
                    <a:lnTo>
                      <a:pt x="63" y="73"/>
                    </a:lnTo>
                    <a:lnTo>
                      <a:pt x="76" y="55"/>
                    </a:lnTo>
                    <a:lnTo>
                      <a:pt x="89" y="37"/>
                    </a:lnTo>
                    <a:lnTo>
                      <a:pt x="104" y="19"/>
                    </a:lnTo>
                    <a:lnTo>
                      <a:pt x="117" y="0"/>
                    </a:lnTo>
                    <a:close/>
                  </a:path>
                </a:pathLst>
              </a:custGeom>
              <a:solidFill>
                <a:srgbClr val="000000"/>
              </a:solidFill>
              <a:ln w="9525">
                <a:noFill/>
                <a:round/>
                <a:headEnd/>
                <a:tailEnd/>
              </a:ln>
            </p:spPr>
            <p:txBody>
              <a:bodyPr/>
              <a:lstStyle/>
              <a:p>
                <a:endParaRPr lang="en-US">
                  <a:solidFill>
                    <a:srgbClr val="000000"/>
                  </a:solidFill>
                </a:endParaRPr>
              </a:p>
            </p:txBody>
          </p:sp>
          <p:sp>
            <p:nvSpPr>
              <p:cNvPr id="26778" name="Freeform 160"/>
              <p:cNvSpPr>
                <a:spLocks/>
              </p:cNvSpPr>
              <p:nvPr/>
            </p:nvSpPr>
            <p:spPr bwMode="auto">
              <a:xfrm>
                <a:off x="9466" y="7542"/>
                <a:ext cx="602" cy="262"/>
              </a:xfrm>
              <a:custGeom>
                <a:avLst/>
                <a:gdLst>
                  <a:gd name="T0" fmla="*/ 9 w 602"/>
                  <a:gd name="T1" fmla="*/ 208 h 262"/>
                  <a:gd name="T2" fmla="*/ 29 w 602"/>
                  <a:gd name="T3" fmla="*/ 217 h 262"/>
                  <a:gd name="T4" fmla="*/ 48 w 602"/>
                  <a:gd name="T5" fmla="*/ 226 h 262"/>
                  <a:gd name="T6" fmla="*/ 68 w 602"/>
                  <a:gd name="T7" fmla="*/ 235 h 262"/>
                  <a:gd name="T8" fmla="*/ 89 w 602"/>
                  <a:gd name="T9" fmla="*/ 244 h 262"/>
                  <a:gd name="T10" fmla="*/ 112 w 602"/>
                  <a:gd name="T11" fmla="*/ 250 h 262"/>
                  <a:gd name="T12" fmla="*/ 135 w 602"/>
                  <a:gd name="T13" fmla="*/ 255 h 262"/>
                  <a:gd name="T14" fmla="*/ 159 w 602"/>
                  <a:gd name="T15" fmla="*/ 258 h 262"/>
                  <a:gd name="T16" fmla="*/ 184 w 602"/>
                  <a:gd name="T17" fmla="*/ 260 h 262"/>
                  <a:gd name="T18" fmla="*/ 209 w 602"/>
                  <a:gd name="T19" fmla="*/ 262 h 262"/>
                  <a:gd name="T20" fmla="*/ 236 w 602"/>
                  <a:gd name="T21" fmla="*/ 262 h 262"/>
                  <a:gd name="T22" fmla="*/ 261 w 602"/>
                  <a:gd name="T23" fmla="*/ 261 h 262"/>
                  <a:gd name="T24" fmla="*/ 287 w 602"/>
                  <a:gd name="T25" fmla="*/ 259 h 262"/>
                  <a:gd name="T26" fmla="*/ 313 w 602"/>
                  <a:gd name="T27" fmla="*/ 255 h 262"/>
                  <a:gd name="T28" fmla="*/ 338 w 602"/>
                  <a:gd name="T29" fmla="*/ 250 h 262"/>
                  <a:gd name="T30" fmla="*/ 363 w 602"/>
                  <a:gd name="T31" fmla="*/ 243 h 262"/>
                  <a:gd name="T32" fmla="*/ 394 w 602"/>
                  <a:gd name="T33" fmla="*/ 230 h 262"/>
                  <a:gd name="T34" fmla="*/ 433 w 602"/>
                  <a:gd name="T35" fmla="*/ 211 h 262"/>
                  <a:gd name="T36" fmla="*/ 470 w 602"/>
                  <a:gd name="T37" fmla="*/ 188 h 262"/>
                  <a:gd name="T38" fmla="*/ 503 w 602"/>
                  <a:gd name="T39" fmla="*/ 162 h 262"/>
                  <a:gd name="T40" fmla="*/ 532 w 602"/>
                  <a:gd name="T41" fmla="*/ 134 h 262"/>
                  <a:gd name="T42" fmla="*/ 562 w 602"/>
                  <a:gd name="T43" fmla="*/ 101 h 262"/>
                  <a:gd name="T44" fmla="*/ 590 w 602"/>
                  <a:gd name="T45" fmla="*/ 64 h 262"/>
                  <a:gd name="T46" fmla="*/ 602 w 602"/>
                  <a:gd name="T47" fmla="*/ 26 h 262"/>
                  <a:gd name="T48" fmla="*/ 598 w 602"/>
                  <a:gd name="T49" fmla="*/ 2 h 262"/>
                  <a:gd name="T50" fmla="*/ 585 w 602"/>
                  <a:gd name="T51" fmla="*/ 1 h 262"/>
                  <a:gd name="T52" fmla="*/ 572 w 602"/>
                  <a:gd name="T53" fmla="*/ 8 h 262"/>
                  <a:gd name="T54" fmla="*/ 561 w 602"/>
                  <a:gd name="T55" fmla="*/ 19 h 262"/>
                  <a:gd name="T56" fmla="*/ 550 w 602"/>
                  <a:gd name="T57" fmla="*/ 32 h 262"/>
                  <a:gd name="T58" fmla="*/ 542 w 602"/>
                  <a:gd name="T59" fmla="*/ 45 h 262"/>
                  <a:gd name="T60" fmla="*/ 531 w 602"/>
                  <a:gd name="T61" fmla="*/ 58 h 262"/>
                  <a:gd name="T62" fmla="*/ 518 w 602"/>
                  <a:gd name="T63" fmla="*/ 72 h 262"/>
                  <a:gd name="T64" fmla="*/ 506 w 602"/>
                  <a:gd name="T65" fmla="*/ 86 h 262"/>
                  <a:gd name="T66" fmla="*/ 493 w 602"/>
                  <a:gd name="T67" fmla="*/ 99 h 262"/>
                  <a:gd name="T68" fmla="*/ 473 w 602"/>
                  <a:gd name="T69" fmla="*/ 119 h 262"/>
                  <a:gd name="T70" fmla="*/ 443 w 602"/>
                  <a:gd name="T71" fmla="*/ 142 h 262"/>
                  <a:gd name="T72" fmla="*/ 410 w 602"/>
                  <a:gd name="T73" fmla="*/ 164 h 262"/>
                  <a:gd name="T74" fmla="*/ 375 w 602"/>
                  <a:gd name="T75" fmla="*/ 182 h 262"/>
                  <a:gd name="T76" fmla="*/ 337 w 602"/>
                  <a:gd name="T77" fmla="*/ 197 h 262"/>
                  <a:gd name="T78" fmla="*/ 297 w 602"/>
                  <a:gd name="T79" fmla="*/ 209 h 262"/>
                  <a:gd name="T80" fmla="*/ 255 w 602"/>
                  <a:gd name="T81" fmla="*/ 216 h 262"/>
                  <a:gd name="T82" fmla="*/ 213 w 602"/>
                  <a:gd name="T83" fmla="*/ 221 h 262"/>
                  <a:gd name="T84" fmla="*/ 180 w 602"/>
                  <a:gd name="T85" fmla="*/ 224 h 262"/>
                  <a:gd name="T86" fmla="*/ 157 w 602"/>
                  <a:gd name="T87" fmla="*/ 226 h 262"/>
                  <a:gd name="T88" fmla="*/ 132 w 602"/>
                  <a:gd name="T89" fmla="*/ 227 h 262"/>
                  <a:gd name="T90" fmla="*/ 108 w 602"/>
                  <a:gd name="T91" fmla="*/ 227 h 262"/>
                  <a:gd name="T92" fmla="*/ 84 w 602"/>
                  <a:gd name="T93" fmla="*/ 226 h 262"/>
                  <a:gd name="T94" fmla="*/ 59 w 602"/>
                  <a:gd name="T95" fmla="*/ 221 h 262"/>
                  <a:gd name="T96" fmla="*/ 35 w 602"/>
                  <a:gd name="T97" fmla="*/ 215 h 262"/>
                  <a:gd name="T98" fmla="*/ 12 w 602"/>
                  <a:gd name="T99" fmla="*/ 207 h 262"/>
                  <a:gd name="T100" fmla="*/ 0 w 602"/>
                  <a:gd name="T101" fmla="*/ 204 h 262"/>
                  <a:gd name="T102" fmla="*/ 0 w 602"/>
                  <a:gd name="T103" fmla="*/ 204 h 262"/>
                  <a:gd name="T104" fmla="*/ 0 w 602"/>
                  <a:gd name="T105" fmla="*/ 204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2"/>
                  <a:gd name="T160" fmla="*/ 0 h 262"/>
                  <a:gd name="T161" fmla="*/ 602 w 602"/>
                  <a:gd name="T162" fmla="*/ 262 h 2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2" h="262">
                    <a:moveTo>
                      <a:pt x="0" y="204"/>
                    </a:moveTo>
                    <a:lnTo>
                      <a:pt x="9" y="208"/>
                    </a:lnTo>
                    <a:lnTo>
                      <a:pt x="19" y="212"/>
                    </a:lnTo>
                    <a:lnTo>
                      <a:pt x="29" y="217"/>
                    </a:lnTo>
                    <a:lnTo>
                      <a:pt x="39" y="221"/>
                    </a:lnTo>
                    <a:lnTo>
                      <a:pt x="48" y="226"/>
                    </a:lnTo>
                    <a:lnTo>
                      <a:pt x="58" y="231"/>
                    </a:lnTo>
                    <a:lnTo>
                      <a:pt x="68" y="235"/>
                    </a:lnTo>
                    <a:lnTo>
                      <a:pt x="78" y="239"/>
                    </a:lnTo>
                    <a:lnTo>
                      <a:pt x="89" y="244"/>
                    </a:lnTo>
                    <a:lnTo>
                      <a:pt x="101" y="247"/>
                    </a:lnTo>
                    <a:lnTo>
                      <a:pt x="112" y="250"/>
                    </a:lnTo>
                    <a:lnTo>
                      <a:pt x="124" y="252"/>
                    </a:lnTo>
                    <a:lnTo>
                      <a:pt x="135" y="255"/>
                    </a:lnTo>
                    <a:lnTo>
                      <a:pt x="147" y="256"/>
                    </a:lnTo>
                    <a:lnTo>
                      <a:pt x="159" y="258"/>
                    </a:lnTo>
                    <a:lnTo>
                      <a:pt x="171" y="259"/>
                    </a:lnTo>
                    <a:lnTo>
                      <a:pt x="184" y="260"/>
                    </a:lnTo>
                    <a:lnTo>
                      <a:pt x="197" y="261"/>
                    </a:lnTo>
                    <a:lnTo>
                      <a:pt x="209" y="262"/>
                    </a:lnTo>
                    <a:lnTo>
                      <a:pt x="223" y="262"/>
                    </a:lnTo>
                    <a:lnTo>
                      <a:pt x="236" y="262"/>
                    </a:lnTo>
                    <a:lnTo>
                      <a:pt x="248" y="262"/>
                    </a:lnTo>
                    <a:lnTo>
                      <a:pt x="261" y="261"/>
                    </a:lnTo>
                    <a:lnTo>
                      <a:pt x="275" y="260"/>
                    </a:lnTo>
                    <a:lnTo>
                      <a:pt x="287" y="259"/>
                    </a:lnTo>
                    <a:lnTo>
                      <a:pt x="300" y="257"/>
                    </a:lnTo>
                    <a:lnTo>
                      <a:pt x="313" y="255"/>
                    </a:lnTo>
                    <a:lnTo>
                      <a:pt x="326" y="252"/>
                    </a:lnTo>
                    <a:lnTo>
                      <a:pt x="338" y="250"/>
                    </a:lnTo>
                    <a:lnTo>
                      <a:pt x="350" y="246"/>
                    </a:lnTo>
                    <a:lnTo>
                      <a:pt x="363" y="243"/>
                    </a:lnTo>
                    <a:lnTo>
                      <a:pt x="375" y="238"/>
                    </a:lnTo>
                    <a:lnTo>
                      <a:pt x="394" y="230"/>
                    </a:lnTo>
                    <a:lnTo>
                      <a:pt x="414" y="221"/>
                    </a:lnTo>
                    <a:lnTo>
                      <a:pt x="433" y="211"/>
                    </a:lnTo>
                    <a:lnTo>
                      <a:pt x="451" y="200"/>
                    </a:lnTo>
                    <a:lnTo>
                      <a:pt x="470" y="188"/>
                    </a:lnTo>
                    <a:lnTo>
                      <a:pt x="487" y="175"/>
                    </a:lnTo>
                    <a:lnTo>
                      <a:pt x="503" y="162"/>
                    </a:lnTo>
                    <a:lnTo>
                      <a:pt x="517" y="148"/>
                    </a:lnTo>
                    <a:lnTo>
                      <a:pt x="532" y="134"/>
                    </a:lnTo>
                    <a:lnTo>
                      <a:pt x="548" y="119"/>
                    </a:lnTo>
                    <a:lnTo>
                      <a:pt x="562" y="101"/>
                    </a:lnTo>
                    <a:lnTo>
                      <a:pt x="578" y="83"/>
                    </a:lnTo>
                    <a:lnTo>
                      <a:pt x="590" y="64"/>
                    </a:lnTo>
                    <a:lnTo>
                      <a:pt x="599" y="45"/>
                    </a:lnTo>
                    <a:lnTo>
                      <a:pt x="602" y="26"/>
                    </a:lnTo>
                    <a:lnTo>
                      <a:pt x="601" y="7"/>
                    </a:lnTo>
                    <a:lnTo>
                      <a:pt x="598" y="2"/>
                    </a:lnTo>
                    <a:lnTo>
                      <a:pt x="591" y="0"/>
                    </a:lnTo>
                    <a:lnTo>
                      <a:pt x="585" y="1"/>
                    </a:lnTo>
                    <a:lnTo>
                      <a:pt x="579" y="3"/>
                    </a:lnTo>
                    <a:lnTo>
                      <a:pt x="572" y="8"/>
                    </a:lnTo>
                    <a:lnTo>
                      <a:pt x="566" y="14"/>
                    </a:lnTo>
                    <a:lnTo>
                      <a:pt x="561" y="19"/>
                    </a:lnTo>
                    <a:lnTo>
                      <a:pt x="555" y="25"/>
                    </a:lnTo>
                    <a:lnTo>
                      <a:pt x="550" y="32"/>
                    </a:lnTo>
                    <a:lnTo>
                      <a:pt x="545" y="39"/>
                    </a:lnTo>
                    <a:lnTo>
                      <a:pt x="542" y="45"/>
                    </a:lnTo>
                    <a:lnTo>
                      <a:pt x="537" y="51"/>
                    </a:lnTo>
                    <a:lnTo>
                      <a:pt x="531" y="58"/>
                    </a:lnTo>
                    <a:lnTo>
                      <a:pt x="526" y="65"/>
                    </a:lnTo>
                    <a:lnTo>
                      <a:pt x="518" y="72"/>
                    </a:lnTo>
                    <a:lnTo>
                      <a:pt x="512" y="79"/>
                    </a:lnTo>
                    <a:lnTo>
                      <a:pt x="506" y="86"/>
                    </a:lnTo>
                    <a:lnTo>
                      <a:pt x="500" y="92"/>
                    </a:lnTo>
                    <a:lnTo>
                      <a:pt x="493" y="99"/>
                    </a:lnTo>
                    <a:lnTo>
                      <a:pt x="487" y="105"/>
                    </a:lnTo>
                    <a:lnTo>
                      <a:pt x="473" y="119"/>
                    </a:lnTo>
                    <a:lnTo>
                      <a:pt x="459" y="131"/>
                    </a:lnTo>
                    <a:lnTo>
                      <a:pt x="443" y="142"/>
                    </a:lnTo>
                    <a:lnTo>
                      <a:pt x="427" y="153"/>
                    </a:lnTo>
                    <a:lnTo>
                      <a:pt x="410" y="164"/>
                    </a:lnTo>
                    <a:lnTo>
                      <a:pt x="393" y="174"/>
                    </a:lnTo>
                    <a:lnTo>
                      <a:pt x="375" y="182"/>
                    </a:lnTo>
                    <a:lnTo>
                      <a:pt x="356" y="190"/>
                    </a:lnTo>
                    <a:lnTo>
                      <a:pt x="337" y="197"/>
                    </a:lnTo>
                    <a:lnTo>
                      <a:pt x="317" y="204"/>
                    </a:lnTo>
                    <a:lnTo>
                      <a:pt x="297" y="209"/>
                    </a:lnTo>
                    <a:lnTo>
                      <a:pt x="276" y="213"/>
                    </a:lnTo>
                    <a:lnTo>
                      <a:pt x="255" y="216"/>
                    </a:lnTo>
                    <a:lnTo>
                      <a:pt x="233" y="219"/>
                    </a:lnTo>
                    <a:lnTo>
                      <a:pt x="213" y="221"/>
                    </a:lnTo>
                    <a:lnTo>
                      <a:pt x="192" y="223"/>
                    </a:lnTo>
                    <a:lnTo>
                      <a:pt x="180" y="224"/>
                    </a:lnTo>
                    <a:lnTo>
                      <a:pt x="168" y="225"/>
                    </a:lnTo>
                    <a:lnTo>
                      <a:pt x="157" y="226"/>
                    </a:lnTo>
                    <a:lnTo>
                      <a:pt x="145" y="226"/>
                    </a:lnTo>
                    <a:lnTo>
                      <a:pt x="132" y="227"/>
                    </a:lnTo>
                    <a:lnTo>
                      <a:pt x="120" y="227"/>
                    </a:lnTo>
                    <a:lnTo>
                      <a:pt x="108" y="227"/>
                    </a:lnTo>
                    <a:lnTo>
                      <a:pt x="96" y="227"/>
                    </a:lnTo>
                    <a:lnTo>
                      <a:pt x="84" y="226"/>
                    </a:lnTo>
                    <a:lnTo>
                      <a:pt x="72" y="224"/>
                    </a:lnTo>
                    <a:lnTo>
                      <a:pt x="59" y="221"/>
                    </a:lnTo>
                    <a:lnTo>
                      <a:pt x="47" y="218"/>
                    </a:lnTo>
                    <a:lnTo>
                      <a:pt x="35" y="215"/>
                    </a:lnTo>
                    <a:lnTo>
                      <a:pt x="23" y="211"/>
                    </a:lnTo>
                    <a:lnTo>
                      <a:pt x="12" y="207"/>
                    </a:lnTo>
                    <a:lnTo>
                      <a:pt x="0" y="204"/>
                    </a:lnTo>
                    <a:close/>
                  </a:path>
                </a:pathLst>
              </a:custGeom>
              <a:solidFill>
                <a:srgbClr val="000000"/>
              </a:solidFill>
              <a:ln w="9525">
                <a:noFill/>
                <a:round/>
                <a:headEnd/>
                <a:tailEnd/>
              </a:ln>
            </p:spPr>
            <p:txBody>
              <a:bodyPr/>
              <a:lstStyle/>
              <a:p>
                <a:endParaRPr lang="en-US">
                  <a:solidFill>
                    <a:srgbClr val="000000"/>
                  </a:solidFill>
                </a:endParaRPr>
              </a:p>
            </p:txBody>
          </p:sp>
          <p:sp>
            <p:nvSpPr>
              <p:cNvPr id="26779" name="Freeform 161"/>
              <p:cNvSpPr>
                <a:spLocks/>
              </p:cNvSpPr>
              <p:nvPr/>
            </p:nvSpPr>
            <p:spPr bwMode="auto">
              <a:xfrm>
                <a:off x="10045" y="8082"/>
                <a:ext cx="116" cy="181"/>
              </a:xfrm>
              <a:custGeom>
                <a:avLst/>
                <a:gdLst>
                  <a:gd name="T0" fmla="*/ 114 w 116"/>
                  <a:gd name="T1" fmla="*/ 1 h 181"/>
                  <a:gd name="T2" fmla="*/ 105 w 116"/>
                  <a:gd name="T3" fmla="*/ 9 h 181"/>
                  <a:gd name="T4" fmla="*/ 96 w 116"/>
                  <a:gd name="T5" fmla="*/ 16 h 181"/>
                  <a:gd name="T6" fmla="*/ 89 w 116"/>
                  <a:gd name="T7" fmla="*/ 24 h 181"/>
                  <a:gd name="T8" fmla="*/ 82 w 116"/>
                  <a:gd name="T9" fmla="*/ 34 h 181"/>
                  <a:gd name="T10" fmla="*/ 76 w 116"/>
                  <a:gd name="T11" fmla="*/ 46 h 181"/>
                  <a:gd name="T12" fmla="*/ 72 w 116"/>
                  <a:gd name="T13" fmla="*/ 59 h 181"/>
                  <a:gd name="T14" fmla="*/ 67 w 116"/>
                  <a:gd name="T15" fmla="*/ 72 h 181"/>
                  <a:gd name="T16" fmla="*/ 59 w 116"/>
                  <a:gd name="T17" fmla="*/ 83 h 181"/>
                  <a:gd name="T18" fmla="*/ 54 w 116"/>
                  <a:gd name="T19" fmla="*/ 88 h 181"/>
                  <a:gd name="T20" fmla="*/ 49 w 116"/>
                  <a:gd name="T21" fmla="*/ 92 h 181"/>
                  <a:gd name="T22" fmla="*/ 43 w 116"/>
                  <a:gd name="T23" fmla="*/ 97 h 181"/>
                  <a:gd name="T24" fmla="*/ 38 w 116"/>
                  <a:gd name="T25" fmla="*/ 101 h 181"/>
                  <a:gd name="T26" fmla="*/ 33 w 116"/>
                  <a:gd name="T27" fmla="*/ 106 h 181"/>
                  <a:gd name="T28" fmla="*/ 28 w 116"/>
                  <a:gd name="T29" fmla="*/ 111 h 181"/>
                  <a:gd name="T30" fmla="*/ 25 w 116"/>
                  <a:gd name="T31" fmla="*/ 117 h 181"/>
                  <a:gd name="T32" fmla="*/ 20 w 116"/>
                  <a:gd name="T33" fmla="*/ 122 h 181"/>
                  <a:gd name="T34" fmla="*/ 12 w 116"/>
                  <a:gd name="T35" fmla="*/ 134 h 181"/>
                  <a:gd name="T36" fmla="*/ 9 w 116"/>
                  <a:gd name="T37" fmla="*/ 148 h 181"/>
                  <a:gd name="T38" fmla="*/ 5 w 116"/>
                  <a:gd name="T39" fmla="*/ 164 h 181"/>
                  <a:gd name="T40" fmla="*/ 0 w 116"/>
                  <a:gd name="T41" fmla="*/ 178 h 181"/>
                  <a:gd name="T42" fmla="*/ 0 w 116"/>
                  <a:gd name="T43" fmla="*/ 180 h 181"/>
                  <a:gd name="T44" fmla="*/ 1 w 116"/>
                  <a:gd name="T45" fmla="*/ 181 h 181"/>
                  <a:gd name="T46" fmla="*/ 4 w 116"/>
                  <a:gd name="T47" fmla="*/ 181 h 181"/>
                  <a:gd name="T48" fmla="*/ 6 w 116"/>
                  <a:gd name="T49" fmla="*/ 179 h 181"/>
                  <a:gd name="T50" fmla="*/ 14 w 116"/>
                  <a:gd name="T51" fmla="*/ 169 h 181"/>
                  <a:gd name="T52" fmla="*/ 21 w 116"/>
                  <a:gd name="T53" fmla="*/ 159 h 181"/>
                  <a:gd name="T54" fmla="*/ 27 w 116"/>
                  <a:gd name="T55" fmla="*/ 147 h 181"/>
                  <a:gd name="T56" fmla="*/ 33 w 116"/>
                  <a:gd name="T57" fmla="*/ 136 h 181"/>
                  <a:gd name="T58" fmla="*/ 37 w 116"/>
                  <a:gd name="T59" fmla="*/ 130 h 181"/>
                  <a:gd name="T60" fmla="*/ 42 w 116"/>
                  <a:gd name="T61" fmla="*/ 124 h 181"/>
                  <a:gd name="T62" fmla="*/ 48 w 116"/>
                  <a:gd name="T63" fmla="*/ 119 h 181"/>
                  <a:gd name="T64" fmla="*/ 54 w 116"/>
                  <a:gd name="T65" fmla="*/ 113 h 181"/>
                  <a:gd name="T66" fmla="*/ 59 w 116"/>
                  <a:gd name="T67" fmla="*/ 107 h 181"/>
                  <a:gd name="T68" fmla="*/ 65 w 116"/>
                  <a:gd name="T69" fmla="*/ 102 h 181"/>
                  <a:gd name="T70" fmla="*/ 71 w 116"/>
                  <a:gd name="T71" fmla="*/ 97 h 181"/>
                  <a:gd name="T72" fmla="*/ 77 w 116"/>
                  <a:gd name="T73" fmla="*/ 92 h 181"/>
                  <a:gd name="T74" fmla="*/ 83 w 116"/>
                  <a:gd name="T75" fmla="*/ 85 h 181"/>
                  <a:gd name="T76" fmla="*/ 88 w 116"/>
                  <a:gd name="T77" fmla="*/ 78 h 181"/>
                  <a:gd name="T78" fmla="*/ 92 w 116"/>
                  <a:gd name="T79" fmla="*/ 71 h 181"/>
                  <a:gd name="T80" fmla="*/ 93 w 116"/>
                  <a:gd name="T81" fmla="*/ 62 h 181"/>
                  <a:gd name="T82" fmla="*/ 95 w 116"/>
                  <a:gd name="T83" fmla="*/ 46 h 181"/>
                  <a:gd name="T84" fmla="*/ 99 w 116"/>
                  <a:gd name="T85" fmla="*/ 31 h 181"/>
                  <a:gd name="T86" fmla="*/ 106 w 116"/>
                  <a:gd name="T87" fmla="*/ 16 h 181"/>
                  <a:gd name="T88" fmla="*/ 116 w 116"/>
                  <a:gd name="T89" fmla="*/ 2 h 181"/>
                  <a:gd name="T90" fmla="*/ 116 w 116"/>
                  <a:gd name="T91" fmla="*/ 1 h 181"/>
                  <a:gd name="T92" fmla="*/ 116 w 116"/>
                  <a:gd name="T93" fmla="*/ 0 h 181"/>
                  <a:gd name="T94" fmla="*/ 115 w 116"/>
                  <a:gd name="T95" fmla="*/ 0 h 181"/>
                  <a:gd name="T96" fmla="*/ 114 w 116"/>
                  <a:gd name="T97" fmla="*/ 1 h 181"/>
                  <a:gd name="T98" fmla="*/ 114 w 116"/>
                  <a:gd name="T99" fmla="*/ 1 h 1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6"/>
                  <a:gd name="T151" fmla="*/ 0 h 181"/>
                  <a:gd name="T152" fmla="*/ 116 w 116"/>
                  <a:gd name="T153" fmla="*/ 181 h 1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6" h="181">
                    <a:moveTo>
                      <a:pt x="114" y="1"/>
                    </a:moveTo>
                    <a:lnTo>
                      <a:pt x="105" y="9"/>
                    </a:lnTo>
                    <a:lnTo>
                      <a:pt x="96" y="16"/>
                    </a:lnTo>
                    <a:lnTo>
                      <a:pt x="89" y="24"/>
                    </a:lnTo>
                    <a:lnTo>
                      <a:pt x="82" y="34"/>
                    </a:lnTo>
                    <a:lnTo>
                      <a:pt x="76" y="46"/>
                    </a:lnTo>
                    <a:lnTo>
                      <a:pt x="72" y="59"/>
                    </a:lnTo>
                    <a:lnTo>
                      <a:pt x="67" y="72"/>
                    </a:lnTo>
                    <a:lnTo>
                      <a:pt x="59" y="83"/>
                    </a:lnTo>
                    <a:lnTo>
                      <a:pt x="54" y="88"/>
                    </a:lnTo>
                    <a:lnTo>
                      <a:pt x="49" y="92"/>
                    </a:lnTo>
                    <a:lnTo>
                      <a:pt x="43" y="97"/>
                    </a:lnTo>
                    <a:lnTo>
                      <a:pt x="38" y="101"/>
                    </a:lnTo>
                    <a:lnTo>
                      <a:pt x="33" y="106"/>
                    </a:lnTo>
                    <a:lnTo>
                      <a:pt x="28" y="111"/>
                    </a:lnTo>
                    <a:lnTo>
                      <a:pt x="25" y="117"/>
                    </a:lnTo>
                    <a:lnTo>
                      <a:pt x="20" y="122"/>
                    </a:lnTo>
                    <a:lnTo>
                      <a:pt x="12" y="134"/>
                    </a:lnTo>
                    <a:lnTo>
                      <a:pt x="9" y="148"/>
                    </a:lnTo>
                    <a:lnTo>
                      <a:pt x="5" y="164"/>
                    </a:lnTo>
                    <a:lnTo>
                      <a:pt x="0" y="178"/>
                    </a:lnTo>
                    <a:lnTo>
                      <a:pt x="0" y="180"/>
                    </a:lnTo>
                    <a:lnTo>
                      <a:pt x="1" y="181"/>
                    </a:lnTo>
                    <a:lnTo>
                      <a:pt x="4" y="181"/>
                    </a:lnTo>
                    <a:lnTo>
                      <a:pt x="6" y="179"/>
                    </a:lnTo>
                    <a:lnTo>
                      <a:pt x="14" y="169"/>
                    </a:lnTo>
                    <a:lnTo>
                      <a:pt x="21" y="159"/>
                    </a:lnTo>
                    <a:lnTo>
                      <a:pt x="27" y="147"/>
                    </a:lnTo>
                    <a:lnTo>
                      <a:pt x="33" y="136"/>
                    </a:lnTo>
                    <a:lnTo>
                      <a:pt x="37" y="130"/>
                    </a:lnTo>
                    <a:lnTo>
                      <a:pt x="42" y="124"/>
                    </a:lnTo>
                    <a:lnTo>
                      <a:pt x="48" y="119"/>
                    </a:lnTo>
                    <a:lnTo>
                      <a:pt x="54" y="113"/>
                    </a:lnTo>
                    <a:lnTo>
                      <a:pt x="59" y="107"/>
                    </a:lnTo>
                    <a:lnTo>
                      <a:pt x="65" y="102"/>
                    </a:lnTo>
                    <a:lnTo>
                      <a:pt x="71" y="97"/>
                    </a:lnTo>
                    <a:lnTo>
                      <a:pt x="77" y="92"/>
                    </a:lnTo>
                    <a:lnTo>
                      <a:pt x="83" y="85"/>
                    </a:lnTo>
                    <a:lnTo>
                      <a:pt x="88" y="78"/>
                    </a:lnTo>
                    <a:lnTo>
                      <a:pt x="92" y="71"/>
                    </a:lnTo>
                    <a:lnTo>
                      <a:pt x="93" y="62"/>
                    </a:lnTo>
                    <a:lnTo>
                      <a:pt x="95" y="46"/>
                    </a:lnTo>
                    <a:lnTo>
                      <a:pt x="99" y="31"/>
                    </a:lnTo>
                    <a:lnTo>
                      <a:pt x="106" y="16"/>
                    </a:lnTo>
                    <a:lnTo>
                      <a:pt x="116" y="2"/>
                    </a:lnTo>
                    <a:lnTo>
                      <a:pt x="116" y="1"/>
                    </a:lnTo>
                    <a:lnTo>
                      <a:pt x="116" y="0"/>
                    </a:lnTo>
                    <a:lnTo>
                      <a:pt x="115" y="0"/>
                    </a:lnTo>
                    <a:lnTo>
                      <a:pt x="114" y="1"/>
                    </a:lnTo>
                    <a:close/>
                  </a:path>
                </a:pathLst>
              </a:custGeom>
              <a:solidFill>
                <a:srgbClr val="000000"/>
              </a:solidFill>
              <a:ln w="9525">
                <a:noFill/>
                <a:round/>
                <a:headEnd/>
                <a:tailEnd/>
              </a:ln>
            </p:spPr>
            <p:txBody>
              <a:bodyPr/>
              <a:lstStyle/>
              <a:p>
                <a:endParaRPr lang="en-US">
                  <a:solidFill>
                    <a:srgbClr val="000000"/>
                  </a:solidFill>
                </a:endParaRPr>
              </a:p>
            </p:txBody>
          </p:sp>
          <p:sp>
            <p:nvSpPr>
              <p:cNvPr id="26780" name="Freeform 162"/>
              <p:cNvSpPr>
                <a:spLocks/>
              </p:cNvSpPr>
              <p:nvPr/>
            </p:nvSpPr>
            <p:spPr bwMode="auto">
              <a:xfrm>
                <a:off x="10048" y="8263"/>
                <a:ext cx="146" cy="35"/>
              </a:xfrm>
              <a:custGeom>
                <a:avLst/>
                <a:gdLst>
                  <a:gd name="T0" fmla="*/ 0 w 146"/>
                  <a:gd name="T1" fmla="*/ 7 h 35"/>
                  <a:gd name="T2" fmla="*/ 8 w 146"/>
                  <a:gd name="T3" fmla="*/ 14 h 35"/>
                  <a:gd name="T4" fmla="*/ 17 w 146"/>
                  <a:gd name="T5" fmla="*/ 19 h 35"/>
                  <a:gd name="T6" fmla="*/ 25 w 146"/>
                  <a:gd name="T7" fmla="*/ 23 h 35"/>
                  <a:gd name="T8" fmla="*/ 34 w 146"/>
                  <a:gd name="T9" fmla="*/ 26 h 35"/>
                  <a:gd name="T10" fmla="*/ 42 w 146"/>
                  <a:gd name="T11" fmla="*/ 29 h 35"/>
                  <a:gd name="T12" fmla="*/ 51 w 146"/>
                  <a:gd name="T13" fmla="*/ 32 h 35"/>
                  <a:gd name="T14" fmla="*/ 61 w 146"/>
                  <a:gd name="T15" fmla="*/ 34 h 35"/>
                  <a:gd name="T16" fmla="*/ 72 w 146"/>
                  <a:gd name="T17" fmla="*/ 35 h 35"/>
                  <a:gd name="T18" fmla="*/ 82 w 146"/>
                  <a:gd name="T19" fmla="*/ 35 h 35"/>
                  <a:gd name="T20" fmla="*/ 92 w 146"/>
                  <a:gd name="T21" fmla="*/ 34 h 35"/>
                  <a:gd name="T22" fmla="*/ 101 w 146"/>
                  <a:gd name="T23" fmla="*/ 33 h 35"/>
                  <a:gd name="T24" fmla="*/ 109 w 146"/>
                  <a:gd name="T25" fmla="*/ 30 h 35"/>
                  <a:gd name="T26" fmla="*/ 118 w 146"/>
                  <a:gd name="T27" fmla="*/ 26 h 35"/>
                  <a:gd name="T28" fmla="*/ 126 w 146"/>
                  <a:gd name="T29" fmla="*/ 22 h 35"/>
                  <a:gd name="T30" fmla="*/ 134 w 146"/>
                  <a:gd name="T31" fmla="*/ 17 h 35"/>
                  <a:gd name="T32" fmla="*/ 142 w 146"/>
                  <a:gd name="T33" fmla="*/ 11 h 35"/>
                  <a:gd name="T34" fmla="*/ 145 w 146"/>
                  <a:gd name="T35" fmla="*/ 7 h 35"/>
                  <a:gd name="T36" fmla="*/ 146 w 146"/>
                  <a:gd name="T37" fmla="*/ 3 h 35"/>
                  <a:gd name="T38" fmla="*/ 142 w 146"/>
                  <a:gd name="T39" fmla="*/ 1 h 35"/>
                  <a:gd name="T40" fmla="*/ 137 w 146"/>
                  <a:gd name="T41" fmla="*/ 0 h 35"/>
                  <a:gd name="T42" fmla="*/ 130 w 146"/>
                  <a:gd name="T43" fmla="*/ 2 h 35"/>
                  <a:gd name="T44" fmla="*/ 124 w 146"/>
                  <a:gd name="T45" fmla="*/ 3 h 35"/>
                  <a:gd name="T46" fmla="*/ 117 w 146"/>
                  <a:gd name="T47" fmla="*/ 5 h 35"/>
                  <a:gd name="T48" fmla="*/ 111 w 146"/>
                  <a:gd name="T49" fmla="*/ 7 h 35"/>
                  <a:gd name="T50" fmla="*/ 103 w 146"/>
                  <a:gd name="T51" fmla="*/ 9 h 35"/>
                  <a:gd name="T52" fmla="*/ 97 w 146"/>
                  <a:gd name="T53" fmla="*/ 10 h 35"/>
                  <a:gd name="T54" fmla="*/ 90 w 146"/>
                  <a:gd name="T55" fmla="*/ 11 h 35"/>
                  <a:gd name="T56" fmla="*/ 82 w 146"/>
                  <a:gd name="T57" fmla="*/ 11 h 35"/>
                  <a:gd name="T58" fmla="*/ 72 w 146"/>
                  <a:gd name="T59" fmla="*/ 11 h 35"/>
                  <a:gd name="T60" fmla="*/ 62 w 146"/>
                  <a:gd name="T61" fmla="*/ 12 h 35"/>
                  <a:gd name="T62" fmla="*/ 52 w 146"/>
                  <a:gd name="T63" fmla="*/ 12 h 35"/>
                  <a:gd name="T64" fmla="*/ 42 w 146"/>
                  <a:gd name="T65" fmla="*/ 12 h 35"/>
                  <a:gd name="T66" fmla="*/ 31 w 146"/>
                  <a:gd name="T67" fmla="*/ 11 h 35"/>
                  <a:gd name="T68" fmla="*/ 22 w 146"/>
                  <a:gd name="T69" fmla="*/ 10 h 35"/>
                  <a:gd name="T70" fmla="*/ 12 w 146"/>
                  <a:gd name="T71" fmla="*/ 9 h 35"/>
                  <a:gd name="T72" fmla="*/ 1 w 146"/>
                  <a:gd name="T73" fmla="*/ 7 h 35"/>
                  <a:gd name="T74" fmla="*/ 1 w 146"/>
                  <a:gd name="T75" fmla="*/ 7 h 35"/>
                  <a:gd name="T76" fmla="*/ 1 w 146"/>
                  <a:gd name="T77" fmla="*/ 7 h 35"/>
                  <a:gd name="T78" fmla="*/ 0 w 146"/>
                  <a:gd name="T79" fmla="*/ 7 h 35"/>
                  <a:gd name="T80" fmla="*/ 0 w 146"/>
                  <a:gd name="T81" fmla="*/ 7 h 35"/>
                  <a:gd name="T82" fmla="*/ 0 w 146"/>
                  <a:gd name="T83" fmla="*/ 7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6"/>
                  <a:gd name="T127" fmla="*/ 0 h 35"/>
                  <a:gd name="T128" fmla="*/ 146 w 146"/>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6" h="35">
                    <a:moveTo>
                      <a:pt x="0" y="7"/>
                    </a:moveTo>
                    <a:lnTo>
                      <a:pt x="8" y="14"/>
                    </a:lnTo>
                    <a:lnTo>
                      <a:pt x="17" y="19"/>
                    </a:lnTo>
                    <a:lnTo>
                      <a:pt x="25" y="23"/>
                    </a:lnTo>
                    <a:lnTo>
                      <a:pt x="34" y="26"/>
                    </a:lnTo>
                    <a:lnTo>
                      <a:pt x="42" y="29"/>
                    </a:lnTo>
                    <a:lnTo>
                      <a:pt x="51" y="32"/>
                    </a:lnTo>
                    <a:lnTo>
                      <a:pt x="61" y="34"/>
                    </a:lnTo>
                    <a:lnTo>
                      <a:pt x="72" y="35"/>
                    </a:lnTo>
                    <a:lnTo>
                      <a:pt x="82" y="35"/>
                    </a:lnTo>
                    <a:lnTo>
                      <a:pt x="92" y="34"/>
                    </a:lnTo>
                    <a:lnTo>
                      <a:pt x="101" y="33"/>
                    </a:lnTo>
                    <a:lnTo>
                      <a:pt x="109" y="30"/>
                    </a:lnTo>
                    <a:lnTo>
                      <a:pt x="118" y="26"/>
                    </a:lnTo>
                    <a:lnTo>
                      <a:pt x="126" y="22"/>
                    </a:lnTo>
                    <a:lnTo>
                      <a:pt x="134" y="17"/>
                    </a:lnTo>
                    <a:lnTo>
                      <a:pt x="142" y="11"/>
                    </a:lnTo>
                    <a:lnTo>
                      <a:pt x="145" y="7"/>
                    </a:lnTo>
                    <a:lnTo>
                      <a:pt x="146" y="3"/>
                    </a:lnTo>
                    <a:lnTo>
                      <a:pt x="142" y="1"/>
                    </a:lnTo>
                    <a:lnTo>
                      <a:pt x="137" y="0"/>
                    </a:lnTo>
                    <a:lnTo>
                      <a:pt x="130" y="2"/>
                    </a:lnTo>
                    <a:lnTo>
                      <a:pt x="124" y="3"/>
                    </a:lnTo>
                    <a:lnTo>
                      <a:pt x="117" y="5"/>
                    </a:lnTo>
                    <a:lnTo>
                      <a:pt x="111" y="7"/>
                    </a:lnTo>
                    <a:lnTo>
                      <a:pt x="103" y="9"/>
                    </a:lnTo>
                    <a:lnTo>
                      <a:pt x="97" y="10"/>
                    </a:lnTo>
                    <a:lnTo>
                      <a:pt x="90" y="11"/>
                    </a:lnTo>
                    <a:lnTo>
                      <a:pt x="82" y="11"/>
                    </a:lnTo>
                    <a:lnTo>
                      <a:pt x="72" y="11"/>
                    </a:lnTo>
                    <a:lnTo>
                      <a:pt x="62" y="12"/>
                    </a:lnTo>
                    <a:lnTo>
                      <a:pt x="52" y="12"/>
                    </a:lnTo>
                    <a:lnTo>
                      <a:pt x="42" y="12"/>
                    </a:lnTo>
                    <a:lnTo>
                      <a:pt x="31" y="11"/>
                    </a:lnTo>
                    <a:lnTo>
                      <a:pt x="22" y="10"/>
                    </a:lnTo>
                    <a:lnTo>
                      <a:pt x="12" y="9"/>
                    </a:lnTo>
                    <a:lnTo>
                      <a:pt x="1" y="7"/>
                    </a:lnTo>
                    <a:lnTo>
                      <a:pt x="0" y="7"/>
                    </a:lnTo>
                    <a:close/>
                  </a:path>
                </a:pathLst>
              </a:custGeom>
              <a:solidFill>
                <a:srgbClr val="000000"/>
              </a:solidFill>
              <a:ln w="9525">
                <a:noFill/>
                <a:round/>
                <a:headEnd/>
                <a:tailEnd/>
              </a:ln>
            </p:spPr>
            <p:txBody>
              <a:bodyPr/>
              <a:lstStyle/>
              <a:p>
                <a:endParaRPr lang="en-US">
                  <a:solidFill>
                    <a:srgbClr val="000000"/>
                  </a:solidFill>
                </a:endParaRPr>
              </a:p>
            </p:txBody>
          </p:sp>
          <p:sp>
            <p:nvSpPr>
              <p:cNvPr id="26781" name="Freeform 163"/>
              <p:cNvSpPr>
                <a:spLocks/>
              </p:cNvSpPr>
              <p:nvPr/>
            </p:nvSpPr>
            <p:spPr bwMode="auto">
              <a:xfrm>
                <a:off x="10195" y="8142"/>
                <a:ext cx="44" cy="133"/>
              </a:xfrm>
              <a:custGeom>
                <a:avLst/>
                <a:gdLst>
                  <a:gd name="T0" fmla="*/ 7 w 44"/>
                  <a:gd name="T1" fmla="*/ 133 h 133"/>
                  <a:gd name="T2" fmla="*/ 12 w 44"/>
                  <a:gd name="T3" fmla="*/ 118 h 133"/>
                  <a:gd name="T4" fmla="*/ 16 w 44"/>
                  <a:gd name="T5" fmla="*/ 103 h 133"/>
                  <a:gd name="T6" fmla="*/ 18 w 44"/>
                  <a:gd name="T7" fmla="*/ 87 h 133"/>
                  <a:gd name="T8" fmla="*/ 17 w 44"/>
                  <a:gd name="T9" fmla="*/ 72 h 133"/>
                  <a:gd name="T10" fmla="*/ 16 w 44"/>
                  <a:gd name="T11" fmla="*/ 61 h 133"/>
                  <a:gd name="T12" fmla="*/ 17 w 44"/>
                  <a:gd name="T13" fmla="*/ 50 h 133"/>
                  <a:gd name="T14" fmla="*/ 21 w 44"/>
                  <a:gd name="T15" fmla="*/ 41 h 133"/>
                  <a:gd name="T16" fmla="*/ 27 w 44"/>
                  <a:gd name="T17" fmla="*/ 31 h 133"/>
                  <a:gd name="T18" fmla="*/ 30 w 44"/>
                  <a:gd name="T19" fmla="*/ 25 h 133"/>
                  <a:gd name="T20" fmla="*/ 35 w 44"/>
                  <a:gd name="T21" fmla="*/ 18 h 133"/>
                  <a:gd name="T22" fmla="*/ 39 w 44"/>
                  <a:gd name="T23" fmla="*/ 12 h 133"/>
                  <a:gd name="T24" fmla="*/ 43 w 44"/>
                  <a:gd name="T25" fmla="*/ 4 h 133"/>
                  <a:gd name="T26" fmla="*/ 44 w 44"/>
                  <a:gd name="T27" fmla="*/ 1 h 133"/>
                  <a:gd name="T28" fmla="*/ 41 w 44"/>
                  <a:gd name="T29" fmla="*/ 0 h 133"/>
                  <a:gd name="T30" fmla="*/ 39 w 44"/>
                  <a:gd name="T31" fmla="*/ 1 h 133"/>
                  <a:gd name="T32" fmla="*/ 35 w 44"/>
                  <a:gd name="T33" fmla="*/ 2 h 133"/>
                  <a:gd name="T34" fmla="*/ 24 w 44"/>
                  <a:gd name="T35" fmla="*/ 12 h 133"/>
                  <a:gd name="T36" fmla="*/ 13 w 44"/>
                  <a:gd name="T37" fmla="*/ 23 h 133"/>
                  <a:gd name="T38" fmla="*/ 5 w 44"/>
                  <a:gd name="T39" fmla="*/ 35 h 133"/>
                  <a:gd name="T40" fmla="*/ 0 w 44"/>
                  <a:gd name="T41" fmla="*/ 46 h 133"/>
                  <a:gd name="T42" fmla="*/ 0 w 44"/>
                  <a:gd name="T43" fmla="*/ 54 h 133"/>
                  <a:gd name="T44" fmla="*/ 1 w 44"/>
                  <a:gd name="T45" fmla="*/ 62 h 133"/>
                  <a:gd name="T46" fmla="*/ 4 w 44"/>
                  <a:gd name="T47" fmla="*/ 69 h 133"/>
                  <a:gd name="T48" fmla="*/ 6 w 44"/>
                  <a:gd name="T49" fmla="*/ 76 h 133"/>
                  <a:gd name="T50" fmla="*/ 10 w 44"/>
                  <a:gd name="T51" fmla="*/ 90 h 133"/>
                  <a:gd name="T52" fmla="*/ 11 w 44"/>
                  <a:gd name="T53" fmla="*/ 105 h 133"/>
                  <a:gd name="T54" fmla="*/ 10 w 44"/>
                  <a:gd name="T55" fmla="*/ 119 h 133"/>
                  <a:gd name="T56" fmla="*/ 7 w 44"/>
                  <a:gd name="T57" fmla="*/ 133 h 133"/>
                  <a:gd name="T58" fmla="*/ 7 w 44"/>
                  <a:gd name="T59" fmla="*/ 133 h 133"/>
                  <a:gd name="T60" fmla="*/ 7 w 44"/>
                  <a:gd name="T61" fmla="*/ 133 h 133"/>
                  <a:gd name="T62" fmla="*/ 7 w 44"/>
                  <a:gd name="T63" fmla="*/ 133 h 133"/>
                  <a:gd name="T64" fmla="*/ 7 w 44"/>
                  <a:gd name="T65" fmla="*/ 133 h 133"/>
                  <a:gd name="T66" fmla="*/ 7 w 44"/>
                  <a:gd name="T67" fmla="*/ 133 h 1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33"/>
                  <a:gd name="T104" fmla="*/ 44 w 44"/>
                  <a:gd name="T105" fmla="*/ 133 h 1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33">
                    <a:moveTo>
                      <a:pt x="7" y="133"/>
                    </a:moveTo>
                    <a:lnTo>
                      <a:pt x="12" y="118"/>
                    </a:lnTo>
                    <a:lnTo>
                      <a:pt x="16" y="103"/>
                    </a:lnTo>
                    <a:lnTo>
                      <a:pt x="18" y="87"/>
                    </a:lnTo>
                    <a:lnTo>
                      <a:pt x="17" y="72"/>
                    </a:lnTo>
                    <a:lnTo>
                      <a:pt x="16" y="61"/>
                    </a:lnTo>
                    <a:lnTo>
                      <a:pt x="17" y="50"/>
                    </a:lnTo>
                    <a:lnTo>
                      <a:pt x="21" y="41"/>
                    </a:lnTo>
                    <a:lnTo>
                      <a:pt x="27" y="31"/>
                    </a:lnTo>
                    <a:lnTo>
                      <a:pt x="30" y="25"/>
                    </a:lnTo>
                    <a:lnTo>
                      <a:pt x="35" y="18"/>
                    </a:lnTo>
                    <a:lnTo>
                      <a:pt x="39" y="12"/>
                    </a:lnTo>
                    <a:lnTo>
                      <a:pt x="43" y="4"/>
                    </a:lnTo>
                    <a:lnTo>
                      <a:pt x="44" y="1"/>
                    </a:lnTo>
                    <a:lnTo>
                      <a:pt x="41" y="0"/>
                    </a:lnTo>
                    <a:lnTo>
                      <a:pt x="39" y="1"/>
                    </a:lnTo>
                    <a:lnTo>
                      <a:pt x="35" y="2"/>
                    </a:lnTo>
                    <a:lnTo>
                      <a:pt x="24" y="12"/>
                    </a:lnTo>
                    <a:lnTo>
                      <a:pt x="13" y="23"/>
                    </a:lnTo>
                    <a:lnTo>
                      <a:pt x="5" y="35"/>
                    </a:lnTo>
                    <a:lnTo>
                      <a:pt x="0" y="46"/>
                    </a:lnTo>
                    <a:lnTo>
                      <a:pt x="0" y="54"/>
                    </a:lnTo>
                    <a:lnTo>
                      <a:pt x="1" y="62"/>
                    </a:lnTo>
                    <a:lnTo>
                      <a:pt x="4" y="69"/>
                    </a:lnTo>
                    <a:lnTo>
                      <a:pt x="6" y="76"/>
                    </a:lnTo>
                    <a:lnTo>
                      <a:pt x="10" y="90"/>
                    </a:lnTo>
                    <a:lnTo>
                      <a:pt x="11" y="105"/>
                    </a:lnTo>
                    <a:lnTo>
                      <a:pt x="10" y="119"/>
                    </a:lnTo>
                    <a:lnTo>
                      <a:pt x="7" y="133"/>
                    </a:lnTo>
                    <a:close/>
                  </a:path>
                </a:pathLst>
              </a:custGeom>
              <a:solidFill>
                <a:srgbClr val="000000"/>
              </a:solidFill>
              <a:ln w="9525">
                <a:noFill/>
                <a:round/>
                <a:headEnd/>
                <a:tailEnd/>
              </a:ln>
            </p:spPr>
            <p:txBody>
              <a:bodyPr/>
              <a:lstStyle/>
              <a:p>
                <a:endParaRPr lang="en-US">
                  <a:solidFill>
                    <a:srgbClr val="000000"/>
                  </a:solidFill>
                </a:endParaRPr>
              </a:p>
            </p:txBody>
          </p:sp>
          <p:sp>
            <p:nvSpPr>
              <p:cNvPr id="26782" name="Freeform 164"/>
              <p:cNvSpPr>
                <a:spLocks/>
              </p:cNvSpPr>
              <p:nvPr/>
            </p:nvSpPr>
            <p:spPr bwMode="auto">
              <a:xfrm>
                <a:off x="9691" y="8135"/>
                <a:ext cx="101" cy="26"/>
              </a:xfrm>
              <a:custGeom>
                <a:avLst/>
                <a:gdLst>
                  <a:gd name="T0" fmla="*/ 0 w 101"/>
                  <a:gd name="T1" fmla="*/ 1 h 26"/>
                  <a:gd name="T2" fmla="*/ 11 w 101"/>
                  <a:gd name="T3" fmla="*/ 9 h 26"/>
                  <a:gd name="T4" fmla="*/ 22 w 101"/>
                  <a:gd name="T5" fmla="*/ 15 h 26"/>
                  <a:gd name="T6" fmla="*/ 34 w 101"/>
                  <a:gd name="T7" fmla="*/ 21 h 26"/>
                  <a:gd name="T8" fmla="*/ 46 w 101"/>
                  <a:gd name="T9" fmla="*/ 24 h 26"/>
                  <a:gd name="T10" fmla="*/ 58 w 101"/>
                  <a:gd name="T11" fmla="*/ 26 h 26"/>
                  <a:gd name="T12" fmla="*/ 72 w 101"/>
                  <a:gd name="T13" fmla="*/ 25 h 26"/>
                  <a:gd name="T14" fmla="*/ 85 w 101"/>
                  <a:gd name="T15" fmla="*/ 23 h 26"/>
                  <a:gd name="T16" fmla="*/ 99 w 101"/>
                  <a:gd name="T17" fmla="*/ 19 h 26"/>
                  <a:gd name="T18" fmla="*/ 100 w 101"/>
                  <a:gd name="T19" fmla="*/ 18 h 26"/>
                  <a:gd name="T20" fmla="*/ 101 w 101"/>
                  <a:gd name="T21" fmla="*/ 15 h 26"/>
                  <a:gd name="T22" fmla="*/ 100 w 101"/>
                  <a:gd name="T23" fmla="*/ 13 h 26"/>
                  <a:gd name="T24" fmla="*/ 99 w 101"/>
                  <a:gd name="T25" fmla="*/ 13 h 26"/>
                  <a:gd name="T26" fmla="*/ 92 w 101"/>
                  <a:gd name="T27" fmla="*/ 14 h 26"/>
                  <a:gd name="T28" fmla="*/ 86 w 101"/>
                  <a:gd name="T29" fmla="*/ 15 h 26"/>
                  <a:gd name="T30" fmla="*/ 82 w 101"/>
                  <a:gd name="T31" fmla="*/ 18 h 26"/>
                  <a:gd name="T32" fmla="*/ 75 w 101"/>
                  <a:gd name="T33" fmla="*/ 19 h 26"/>
                  <a:gd name="T34" fmla="*/ 69 w 101"/>
                  <a:gd name="T35" fmla="*/ 20 h 26"/>
                  <a:gd name="T36" fmla="*/ 63 w 101"/>
                  <a:gd name="T37" fmla="*/ 20 h 26"/>
                  <a:gd name="T38" fmla="*/ 56 w 101"/>
                  <a:gd name="T39" fmla="*/ 20 h 26"/>
                  <a:gd name="T40" fmla="*/ 50 w 101"/>
                  <a:gd name="T41" fmla="*/ 19 h 26"/>
                  <a:gd name="T42" fmla="*/ 43 w 101"/>
                  <a:gd name="T43" fmla="*/ 18 h 26"/>
                  <a:gd name="T44" fmla="*/ 35 w 101"/>
                  <a:gd name="T45" fmla="*/ 16 h 26"/>
                  <a:gd name="T46" fmla="*/ 29 w 101"/>
                  <a:gd name="T47" fmla="*/ 14 h 26"/>
                  <a:gd name="T48" fmla="*/ 23 w 101"/>
                  <a:gd name="T49" fmla="*/ 13 h 26"/>
                  <a:gd name="T50" fmla="*/ 17 w 101"/>
                  <a:gd name="T51" fmla="*/ 11 h 26"/>
                  <a:gd name="T52" fmla="*/ 12 w 101"/>
                  <a:gd name="T53" fmla="*/ 8 h 26"/>
                  <a:gd name="T54" fmla="*/ 6 w 101"/>
                  <a:gd name="T55" fmla="*/ 4 h 26"/>
                  <a:gd name="T56" fmla="*/ 0 w 101"/>
                  <a:gd name="T57" fmla="*/ 0 h 26"/>
                  <a:gd name="T58" fmla="*/ 0 w 101"/>
                  <a:gd name="T59" fmla="*/ 0 h 26"/>
                  <a:gd name="T60" fmla="*/ 0 w 101"/>
                  <a:gd name="T61" fmla="*/ 0 h 26"/>
                  <a:gd name="T62" fmla="*/ 0 w 101"/>
                  <a:gd name="T63" fmla="*/ 1 h 26"/>
                  <a:gd name="T64" fmla="*/ 0 w 101"/>
                  <a:gd name="T65" fmla="*/ 1 h 26"/>
                  <a:gd name="T66" fmla="*/ 0 w 101"/>
                  <a:gd name="T67" fmla="*/ 1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1"/>
                  <a:gd name="T103" fmla="*/ 0 h 26"/>
                  <a:gd name="T104" fmla="*/ 101 w 101"/>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1" h="26">
                    <a:moveTo>
                      <a:pt x="0" y="1"/>
                    </a:moveTo>
                    <a:lnTo>
                      <a:pt x="11" y="9"/>
                    </a:lnTo>
                    <a:lnTo>
                      <a:pt x="22" y="15"/>
                    </a:lnTo>
                    <a:lnTo>
                      <a:pt x="34" y="21"/>
                    </a:lnTo>
                    <a:lnTo>
                      <a:pt x="46" y="24"/>
                    </a:lnTo>
                    <a:lnTo>
                      <a:pt x="58" y="26"/>
                    </a:lnTo>
                    <a:lnTo>
                      <a:pt x="72" y="25"/>
                    </a:lnTo>
                    <a:lnTo>
                      <a:pt x="85" y="23"/>
                    </a:lnTo>
                    <a:lnTo>
                      <a:pt x="99" y="19"/>
                    </a:lnTo>
                    <a:lnTo>
                      <a:pt x="100" y="18"/>
                    </a:lnTo>
                    <a:lnTo>
                      <a:pt x="101" y="15"/>
                    </a:lnTo>
                    <a:lnTo>
                      <a:pt x="100" y="13"/>
                    </a:lnTo>
                    <a:lnTo>
                      <a:pt x="99" y="13"/>
                    </a:lnTo>
                    <a:lnTo>
                      <a:pt x="92" y="14"/>
                    </a:lnTo>
                    <a:lnTo>
                      <a:pt x="86" y="15"/>
                    </a:lnTo>
                    <a:lnTo>
                      <a:pt x="82" y="18"/>
                    </a:lnTo>
                    <a:lnTo>
                      <a:pt x="75" y="19"/>
                    </a:lnTo>
                    <a:lnTo>
                      <a:pt x="69" y="20"/>
                    </a:lnTo>
                    <a:lnTo>
                      <a:pt x="63" y="20"/>
                    </a:lnTo>
                    <a:lnTo>
                      <a:pt x="56" y="20"/>
                    </a:lnTo>
                    <a:lnTo>
                      <a:pt x="50" y="19"/>
                    </a:lnTo>
                    <a:lnTo>
                      <a:pt x="43" y="18"/>
                    </a:lnTo>
                    <a:lnTo>
                      <a:pt x="35" y="16"/>
                    </a:lnTo>
                    <a:lnTo>
                      <a:pt x="29" y="14"/>
                    </a:lnTo>
                    <a:lnTo>
                      <a:pt x="23" y="13"/>
                    </a:lnTo>
                    <a:lnTo>
                      <a:pt x="17" y="11"/>
                    </a:lnTo>
                    <a:lnTo>
                      <a:pt x="12" y="8"/>
                    </a:lnTo>
                    <a:lnTo>
                      <a:pt x="6" y="4"/>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6783" name="Freeform 165"/>
              <p:cNvSpPr>
                <a:spLocks/>
              </p:cNvSpPr>
              <p:nvPr/>
            </p:nvSpPr>
            <p:spPr bwMode="auto">
              <a:xfrm>
                <a:off x="10104" y="8217"/>
                <a:ext cx="90" cy="23"/>
              </a:xfrm>
              <a:custGeom>
                <a:avLst/>
                <a:gdLst>
                  <a:gd name="T0" fmla="*/ 0 w 90"/>
                  <a:gd name="T1" fmla="*/ 2 h 23"/>
                  <a:gd name="T2" fmla="*/ 3 w 90"/>
                  <a:gd name="T3" fmla="*/ 5 h 23"/>
                  <a:gd name="T4" fmla="*/ 8 w 90"/>
                  <a:gd name="T5" fmla="*/ 9 h 23"/>
                  <a:gd name="T6" fmla="*/ 13 w 90"/>
                  <a:gd name="T7" fmla="*/ 12 h 23"/>
                  <a:gd name="T8" fmla="*/ 18 w 90"/>
                  <a:gd name="T9" fmla="*/ 15 h 23"/>
                  <a:gd name="T10" fmla="*/ 23 w 90"/>
                  <a:gd name="T11" fmla="*/ 19 h 23"/>
                  <a:gd name="T12" fmla="*/ 28 w 90"/>
                  <a:gd name="T13" fmla="*/ 21 h 23"/>
                  <a:gd name="T14" fmla="*/ 33 w 90"/>
                  <a:gd name="T15" fmla="*/ 22 h 23"/>
                  <a:gd name="T16" fmla="*/ 39 w 90"/>
                  <a:gd name="T17" fmla="*/ 23 h 23"/>
                  <a:gd name="T18" fmla="*/ 46 w 90"/>
                  <a:gd name="T19" fmla="*/ 23 h 23"/>
                  <a:gd name="T20" fmla="*/ 52 w 90"/>
                  <a:gd name="T21" fmla="*/ 23 h 23"/>
                  <a:gd name="T22" fmla="*/ 58 w 90"/>
                  <a:gd name="T23" fmla="*/ 22 h 23"/>
                  <a:gd name="T24" fmla="*/ 64 w 90"/>
                  <a:gd name="T25" fmla="*/ 21 h 23"/>
                  <a:gd name="T26" fmla="*/ 70 w 90"/>
                  <a:gd name="T27" fmla="*/ 19 h 23"/>
                  <a:gd name="T28" fmla="*/ 76 w 90"/>
                  <a:gd name="T29" fmla="*/ 16 h 23"/>
                  <a:gd name="T30" fmla="*/ 81 w 90"/>
                  <a:gd name="T31" fmla="*/ 13 h 23"/>
                  <a:gd name="T32" fmla="*/ 87 w 90"/>
                  <a:gd name="T33" fmla="*/ 10 h 23"/>
                  <a:gd name="T34" fmla="*/ 89 w 90"/>
                  <a:gd name="T35" fmla="*/ 8 h 23"/>
                  <a:gd name="T36" fmla="*/ 90 w 90"/>
                  <a:gd name="T37" fmla="*/ 5 h 23"/>
                  <a:gd name="T38" fmla="*/ 89 w 90"/>
                  <a:gd name="T39" fmla="*/ 3 h 23"/>
                  <a:gd name="T40" fmla="*/ 86 w 90"/>
                  <a:gd name="T41" fmla="*/ 3 h 23"/>
                  <a:gd name="T42" fmla="*/ 81 w 90"/>
                  <a:gd name="T43" fmla="*/ 4 h 23"/>
                  <a:gd name="T44" fmla="*/ 75 w 90"/>
                  <a:gd name="T45" fmla="*/ 6 h 23"/>
                  <a:gd name="T46" fmla="*/ 70 w 90"/>
                  <a:gd name="T47" fmla="*/ 7 h 23"/>
                  <a:gd name="T48" fmla="*/ 64 w 90"/>
                  <a:gd name="T49" fmla="*/ 9 h 23"/>
                  <a:gd name="T50" fmla="*/ 59 w 90"/>
                  <a:gd name="T51" fmla="*/ 10 h 23"/>
                  <a:gd name="T52" fmla="*/ 53 w 90"/>
                  <a:gd name="T53" fmla="*/ 11 h 23"/>
                  <a:gd name="T54" fmla="*/ 48 w 90"/>
                  <a:gd name="T55" fmla="*/ 11 h 23"/>
                  <a:gd name="T56" fmla="*/ 42 w 90"/>
                  <a:gd name="T57" fmla="*/ 12 h 23"/>
                  <a:gd name="T58" fmla="*/ 36 w 90"/>
                  <a:gd name="T59" fmla="*/ 12 h 23"/>
                  <a:gd name="T60" fmla="*/ 31 w 90"/>
                  <a:gd name="T61" fmla="*/ 12 h 23"/>
                  <a:gd name="T62" fmla="*/ 25 w 90"/>
                  <a:gd name="T63" fmla="*/ 10 h 23"/>
                  <a:gd name="T64" fmla="*/ 20 w 90"/>
                  <a:gd name="T65" fmla="*/ 9 h 23"/>
                  <a:gd name="T66" fmla="*/ 16 w 90"/>
                  <a:gd name="T67" fmla="*/ 7 h 23"/>
                  <a:gd name="T68" fmla="*/ 11 w 90"/>
                  <a:gd name="T69" fmla="*/ 5 h 23"/>
                  <a:gd name="T70" fmla="*/ 6 w 90"/>
                  <a:gd name="T71" fmla="*/ 3 h 23"/>
                  <a:gd name="T72" fmla="*/ 1 w 90"/>
                  <a:gd name="T73" fmla="*/ 0 h 23"/>
                  <a:gd name="T74" fmla="*/ 0 w 90"/>
                  <a:gd name="T75" fmla="*/ 0 h 23"/>
                  <a:gd name="T76" fmla="*/ 0 w 90"/>
                  <a:gd name="T77" fmla="*/ 1 h 23"/>
                  <a:gd name="T78" fmla="*/ 0 w 90"/>
                  <a:gd name="T79" fmla="*/ 2 h 23"/>
                  <a:gd name="T80" fmla="*/ 0 w 90"/>
                  <a:gd name="T81" fmla="*/ 2 h 23"/>
                  <a:gd name="T82" fmla="*/ 0 w 90"/>
                  <a:gd name="T83" fmla="*/ 2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0"/>
                  <a:gd name="T127" fmla="*/ 0 h 23"/>
                  <a:gd name="T128" fmla="*/ 90 w 90"/>
                  <a:gd name="T129" fmla="*/ 23 h 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0" h="23">
                    <a:moveTo>
                      <a:pt x="0" y="2"/>
                    </a:moveTo>
                    <a:lnTo>
                      <a:pt x="3" y="5"/>
                    </a:lnTo>
                    <a:lnTo>
                      <a:pt x="8" y="9"/>
                    </a:lnTo>
                    <a:lnTo>
                      <a:pt x="13" y="12"/>
                    </a:lnTo>
                    <a:lnTo>
                      <a:pt x="18" y="15"/>
                    </a:lnTo>
                    <a:lnTo>
                      <a:pt x="23" y="19"/>
                    </a:lnTo>
                    <a:lnTo>
                      <a:pt x="28" y="21"/>
                    </a:lnTo>
                    <a:lnTo>
                      <a:pt x="33" y="22"/>
                    </a:lnTo>
                    <a:lnTo>
                      <a:pt x="39" y="23"/>
                    </a:lnTo>
                    <a:lnTo>
                      <a:pt x="46" y="23"/>
                    </a:lnTo>
                    <a:lnTo>
                      <a:pt x="52" y="23"/>
                    </a:lnTo>
                    <a:lnTo>
                      <a:pt x="58" y="22"/>
                    </a:lnTo>
                    <a:lnTo>
                      <a:pt x="64" y="21"/>
                    </a:lnTo>
                    <a:lnTo>
                      <a:pt x="70" y="19"/>
                    </a:lnTo>
                    <a:lnTo>
                      <a:pt x="76" y="16"/>
                    </a:lnTo>
                    <a:lnTo>
                      <a:pt x="81" y="13"/>
                    </a:lnTo>
                    <a:lnTo>
                      <a:pt x="87" y="10"/>
                    </a:lnTo>
                    <a:lnTo>
                      <a:pt x="89" y="8"/>
                    </a:lnTo>
                    <a:lnTo>
                      <a:pt x="90" y="5"/>
                    </a:lnTo>
                    <a:lnTo>
                      <a:pt x="89" y="3"/>
                    </a:lnTo>
                    <a:lnTo>
                      <a:pt x="86" y="3"/>
                    </a:lnTo>
                    <a:lnTo>
                      <a:pt x="81" y="4"/>
                    </a:lnTo>
                    <a:lnTo>
                      <a:pt x="75" y="6"/>
                    </a:lnTo>
                    <a:lnTo>
                      <a:pt x="70" y="7"/>
                    </a:lnTo>
                    <a:lnTo>
                      <a:pt x="64" y="9"/>
                    </a:lnTo>
                    <a:lnTo>
                      <a:pt x="59" y="10"/>
                    </a:lnTo>
                    <a:lnTo>
                      <a:pt x="53" y="11"/>
                    </a:lnTo>
                    <a:lnTo>
                      <a:pt x="48" y="11"/>
                    </a:lnTo>
                    <a:lnTo>
                      <a:pt x="42" y="12"/>
                    </a:lnTo>
                    <a:lnTo>
                      <a:pt x="36" y="12"/>
                    </a:lnTo>
                    <a:lnTo>
                      <a:pt x="31" y="12"/>
                    </a:lnTo>
                    <a:lnTo>
                      <a:pt x="25" y="10"/>
                    </a:lnTo>
                    <a:lnTo>
                      <a:pt x="20" y="9"/>
                    </a:lnTo>
                    <a:lnTo>
                      <a:pt x="16" y="7"/>
                    </a:lnTo>
                    <a:lnTo>
                      <a:pt x="11" y="5"/>
                    </a:lnTo>
                    <a:lnTo>
                      <a:pt x="6" y="3"/>
                    </a:lnTo>
                    <a:lnTo>
                      <a:pt x="1" y="0"/>
                    </a:lnTo>
                    <a:lnTo>
                      <a:pt x="0" y="0"/>
                    </a:lnTo>
                    <a:lnTo>
                      <a:pt x="0" y="1"/>
                    </a:lnTo>
                    <a:lnTo>
                      <a:pt x="0" y="2"/>
                    </a:lnTo>
                    <a:close/>
                  </a:path>
                </a:pathLst>
              </a:custGeom>
              <a:solidFill>
                <a:srgbClr val="000000"/>
              </a:solidFill>
              <a:ln w="9525">
                <a:noFill/>
                <a:round/>
                <a:headEnd/>
                <a:tailEnd/>
              </a:ln>
            </p:spPr>
            <p:txBody>
              <a:bodyPr/>
              <a:lstStyle/>
              <a:p>
                <a:endParaRPr lang="en-US">
                  <a:solidFill>
                    <a:srgbClr val="000000"/>
                  </a:solidFill>
                </a:endParaRPr>
              </a:p>
            </p:txBody>
          </p:sp>
          <p:sp>
            <p:nvSpPr>
              <p:cNvPr id="26784" name="Freeform 166"/>
              <p:cNvSpPr>
                <a:spLocks/>
              </p:cNvSpPr>
              <p:nvPr/>
            </p:nvSpPr>
            <p:spPr bwMode="auto">
              <a:xfrm>
                <a:off x="8964" y="7445"/>
                <a:ext cx="367" cy="363"/>
              </a:xfrm>
              <a:custGeom>
                <a:avLst/>
                <a:gdLst>
                  <a:gd name="T0" fmla="*/ 1 w 367"/>
                  <a:gd name="T1" fmla="*/ 37 h 363"/>
                  <a:gd name="T2" fmla="*/ 10 w 367"/>
                  <a:gd name="T3" fmla="*/ 108 h 363"/>
                  <a:gd name="T4" fmla="*/ 18 w 367"/>
                  <a:gd name="T5" fmla="*/ 158 h 363"/>
                  <a:gd name="T6" fmla="*/ 28 w 367"/>
                  <a:gd name="T7" fmla="*/ 187 h 363"/>
                  <a:gd name="T8" fmla="*/ 41 w 367"/>
                  <a:gd name="T9" fmla="*/ 212 h 363"/>
                  <a:gd name="T10" fmla="*/ 61 w 367"/>
                  <a:gd name="T11" fmla="*/ 236 h 363"/>
                  <a:gd name="T12" fmla="*/ 84 w 367"/>
                  <a:gd name="T13" fmla="*/ 259 h 363"/>
                  <a:gd name="T14" fmla="*/ 112 w 367"/>
                  <a:gd name="T15" fmla="*/ 281 h 363"/>
                  <a:gd name="T16" fmla="*/ 141 w 367"/>
                  <a:gd name="T17" fmla="*/ 302 h 363"/>
                  <a:gd name="T18" fmla="*/ 172 w 367"/>
                  <a:gd name="T19" fmla="*/ 320 h 363"/>
                  <a:gd name="T20" fmla="*/ 197 w 367"/>
                  <a:gd name="T21" fmla="*/ 332 h 363"/>
                  <a:gd name="T22" fmla="*/ 216 w 367"/>
                  <a:gd name="T23" fmla="*/ 340 h 363"/>
                  <a:gd name="T24" fmla="*/ 236 w 367"/>
                  <a:gd name="T25" fmla="*/ 345 h 363"/>
                  <a:gd name="T26" fmla="*/ 256 w 367"/>
                  <a:gd name="T27" fmla="*/ 349 h 363"/>
                  <a:gd name="T28" fmla="*/ 276 w 367"/>
                  <a:gd name="T29" fmla="*/ 353 h 363"/>
                  <a:gd name="T30" fmla="*/ 296 w 367"/>
                  <a:gd name="T31" fmla="*/ 357 h 363"/>
                  <a:gd name="T32" fmla="*/ 315 w 367"/>
                  <a:gd name="T33" fmla="*/ 361 h 363"/>
                  <a:gd name="T34" fmla="*/ 336 w 367"/>
                  <a:gd name="T35" fmla="*/ 363 h 363"/>
                  <a:gd name="T36" fmla="*/ 354 w 367"/>
                  <a:gd name="T37" fmla="*/ 361 h 363"/>
                  <a:gd name="T38" fmla="*/ 367 w 367"/>
                  <a:gd name="T39" fmla="*/ 351 h 363"/>
                  <a:gd name="T40" fmla="*/ 348 w 367"/>
                  <a:gd name="T41" fmla="*/ 336 h 363"/>
                  <a:gd name="T42" fmla="*/ 317 w 367"/>
                  <a:gd name="T43" fmla="*/ 324 h 363"/>
                  <a:gd name="T44" fmla="*/ 284 w 367"/>
                  <a:gd name="T45" fmla="*/ 315 h 363"/>
                  <a:gd name="T46" fmla="*/ 250 w 367"/>
                  <a:gd name="T47" fmla="*/ 306 h 363"/>
                  <a:gd name="T48" fmla="*/ 218 w 367"/>
                  <a:gd name="T49" fmla="*/ 293 h 363"/>
                  <a:gd name="T50" fmla="*/ 188 w 367"/>
                  <a:gd name="T51" fmla="*/ 275 h 363"/>
                  <a:gd name="T52" fmla="*/ 158 w 367"/>
                  <a:gd name="T53" fmla="*/ 254 h 363"/>
                  <a:gd name="T54" fmla="*/ 130 w 367"/>
                  <a:gd name="T55" fmla="*/ 234 h 363"/>
                  <a:gd name="T56" fmla="*/ 105 w 367"/>
                  <a:gd name="T57" fmla="*/ 215 h 363"/>
                  <a:gd name="T58" fmla="*/ 83 w 367"/>
                  <a:gd name="T59" fmla="*/ 194 h 363"/>
                  <a:gd name="T60" fmla="*/ 63 w 367"/>
                  <a:gd name="T61" fmla="*/ 170 h 363"/>
                  <a:gd name="T62" fmla="*/ 49 w 367"/>
                  <a:gd name="T63" fmla="*/ 146 h 363"/>
                  <a:gd name="T64" fmla="*/ 33 w 367"/>
                  <a:gd name="T65" fmla="*/ 117 h 363"/>
                  <a:gd name="T66" fmla="*/ 20 w 367"/>
                  <a:gd name="T67" fmla="*/ 84 h 363"/>
                  <a:gd name="T68" fmla="*/ 7 w 367"/>
                  <a:gd name="T69" fmla="*/ 52 h 363"/>
                  <a:gd name="T70" fmla="*/ 1 w 367"/>
                  <a:gd name="T71" fmla="*/ 18 h 363"/>
                  <a:gd name="T72" fmla="*/ 0 w 367"/>
                  <a:gd name="T73" fmla="*/ 0 h 363"/>
                  <a:gd name="T74" fmla="*/ 0 w 367"/>
                  <a:gd name="T75" fmla="*/ 0 h 363"/>
                  <a:gd name="T76" fmla="*/ 0 w 367"/>
                  <a:gd name="T77" fmla="*/ 1 h 3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7"/>
                  <a:gd name="T118" fmla="*/ 0 h 363"/>
                  <a:gd name="T119" fmla="*/ 367 w 367"/>
                  <a:gd name="T120" fmla="*/ 363 h 36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7" h="363">
                    <a:moveTo>
                      <a:pt x="0" y="1"/>
                    </a:moveTo>
                    <a:lnTo>
                      <a:pt x="1" y="37"/>
                    </a:lnTo>
                    <a:lnTo>
                      <a:pt x="5" y="72"/>
                    </a:lnTo>
                    <a:lnTo>
                      <a:pt x="10" y="108"/>
                    </a:lnTo>
                    <a:lnTo>
                      <a:pt x="16" y="144"/>
                    </a:lnTo>
                    <a:lnTo>
                      <a:pt x="18" y="158"/>
                    </a:lnTo>
                    <a:lnTo>
                      <a:pt x="23" y="172"/>
                    </a:lnTo>
                    <a:lnTo>
                      <a:pt x="28" y="187"/>
                    </a:lnTo>
                    <a:lnTo>
                      <a:pt x="34" y="200"/>
                    </a:lnTo>
                    <a:lnTo>
                      <a:pt x="41" y="212"/>
                    </a:lnTo>
                    <a:lnTo>
                      <a:pt x="51" y="225"/>
                    </a:lnTo>
                    <a:lnTo>
                      <a:pt x="61" y="236"/>
                    </a:lnTo>
                    <a:lnTo>
                      <a:pt x="72" y="247"/>
                    </a:lnTo>
                    <a:lnTo>
                      <a:pt x="84" y="259"/>
                    </a:lnTo>
                    <a:lnTo>
                      <a:pt x="97" y="270"/>
                    </a:lnTo>
                    <a:lnTo>
                      <a:pt x="112" y="281"/>
                    </a:lnTo>
                    <a:lnTo>
                      <a:pt x="127" y="291"/>
                    </a:lnTo>
                    <a:lnTo>
                      <a:pt x="141" y="302"/>
                    </a:lnTo>
                    <a:lnTo>
                      <a:pt x="156" y="312"/>
                    </a:lnTo>
                    <a:lnTo>
                      <a:pt x="172" y="320"/>
                    </a:lnTo>
                    <a:lnTo>
                      <a:pt x="188" y="328"/>
                    </a:lnTo>
                    <a:lnTo>
                      <a:pt x="197" y="332"/>
                    </a:lnTo>
                    <a:lnTo>
                      <a:pt x="206" y="336"/>
                    </a:lnTo>
                    <a:lnTo>
                      <a:pt x="216" y="340"/>
                    </a:lnTo>
                    <a:lnTo>
                      <a:pt x="225" y="343"/>
                    </a:lnTo>
                    <a:lnTo>
                      <a:pt x="236" y="345"/>
                    </a:lnTo>
                    <a:lnTo>
                      <a:pt x="246" y="347"/>
                    </a:lnTo>
                    <a:lnTo>
                      <a:pt x="256" y="349"/>
                    </a:lnTo>
                    <a:lnTo>
                      <a:pt x="267" y="351"/>
                    </a:lnTo>
                    <a:lnTo>
                      <a:pt x="276" y="353"/>
                    </a:lnTo>
                    <a:lnTo>
                      <a:pt x="286" y="355"/>
                    </a:lnTo>
                    <a:lnTo>
                      <a:pt x="296" y="357"/>
                    </a:lnTo>
                    <a:lnTo>
                      <a:pt x="306" y="359"/>
                    </a:lnTo>
                    <a:lnTo>
                      <a:pt x="315" y="361"/>
                    </a:lnTo>
                    <a:lnTo>
                      <a:pt x="326" y="362"/>
                    </a:lnTo>
                    <a:lnTo>
                      <a:pt x="336" y="363"/>
                    </a:lnTo>
                    <a:lnTo>
                      <a:pt x="346" y="363"/>
                    </a:lnTo>
                    <a:lnTo>
                      <a:pt x="354" y="361"/>
                    </a:lnTo>
                    <a:lnTo>
                      <a:pt x="362" y="357"/>
                    </a:lnTo>
                    <a:lnTo>
                      <a:pt x="367" y="351"/>
                    </a:lnTo>
                    <a:lnTo>
                      <a:pt x="363" y="345"/>
                    </a:lnTo>
                    <a:lnTo>
                      <a:pt x="348" y="336"/>
                    </a:lnTo>
                    <a:lnTo>
                      <a:pt x="334" y="329"/>
                    </a:lnTo>
                    <a:lnTo>
                      <a:pt x="317" y="324"/>
                    </a:lnTo>
                    <a:lnTo>
                      <a:pt x="301" y="319"/>
                    </a:lnTo>
                    <a:lnTo>
                      <a:pt x="284" y="315"/>
                    </a:lnTo>
                    <a:lnTo>
                      <a:pt x="267" y="311"/>
                    </a:lnTo>
                    <a:lnTo>
                      <a:pt x="250" y="306"/>
                    </a:lnTo>
                    <a:lnTo>
                      <a:pt x="234" y="301"/>
                    </a:lnTo>
                    <a:lnTo>
                      <a:pt x="218" y="293"/>
                    </a:lnTo>
                    <a:lnTo>
                      <a:pt x="202" y="284"/>
                    </a:lnTo>
                    <a:lnTo>
                      <a:pt x="188" y="275"/>
                    </a:lnTo>
                    <a:lnTo>
                      <a:pt x="173" y="265"/>
                    </a:lnTo>
                    <a:lnTo>
                      <a:pt x="158" y="254"/>
                    </a:lnTo>
                    <a:lnTo>
                      <a:pt x="145" y="244"/>
                    </a:lnTo>
                    <a:lnTo>
                      <a:pt x="130" y="234"/>
                    </a:lnTo>
                    <a:lnTo>
                      <a:pt x="117" y="224"/>
                    </a:lnTo>
                    <a:lnTo>
                      <a:pt x="105" y="215"/>
                    </a:lnTo>
                    <a:lnTo>
                      <a:pt x="93" y="204"/>
                    </a:lnTo>
                    <a:lnTo>
                      <a:pt x="83" y="194"/>
                    </a:lnTo>
                    <a:lnTo>
                      <a:pt x="73" y="183"/>
                    </a:lnTo>
                    <a:lnTo>
                      <a:pt x="63" y="170"/>
                    </a:lnTo>
                    <a:lnTo>
                      <a:pt x="56" y="158"/>
                    </a:lnTo>
                    <a:lnTo>
                      <a:pt x="49" y="146"/>
                    </a:lnTo>
                    <a:lnTo>
                      <a:pt x="41" y="134"/>
                    </a:lnTo>
                    <a:lnTo>
                      <a:pt x="33" y="117"/>
                    </a:lnTo>
                    <a:lnTo>
                      <a:pt x="26" y="102"/>
                    </a:lnTo>
                    <a:lnTo>
                      <a:pt x="20" y="84"/>
                    </a:lnTo>
                    <a:lnTo>
                      <a:pt x="13" y="68"/>
                    </a:lnTo>
                    <a:lnTo>
                      <a:pt x="7" y="52"/>
                    </a:lnTo>
                    <a:lnTo>
                      <a:pt x="4" y="34"/>
                    </a:lnTo>
                    <a:lnTo>
                      <a:pt x="1" y="18"/>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6785" name="Freeform 167"/>
              <p:cNvSpPr>
                <a:spLocks/>
              </p:cNvSpPr>
              <p:nvPr/>
            </p:nvSpPr>
            <p:spPr bwMode="auto">
              <a:xfrm>
                <a:off x="8931" y="7521"/>
                <a:ext cx="228" cy="300"/>
              </a:xfrm>
              <a:custGeom>
                <a:avLst/>
                <a:gdLst>
                  <a:gd name="T0" fmla="*/ 0 w 228"/>
                  <a:gd name="T1" fmla="*/ 2 h 300"/>
                  <a:gd name="T2" fmla="*/ 0 w 228"/>
                  <a:gd name="T3" fmla="*/ 22 h 300"/>
                  <a:gd name="T4" fmla="*/ 3 w 228"/>
                  <a:gd name="T5" fmla="*/ 42 h 300"/>
                  <a:gd name="T6" fmla="*/ 5 w 228"/>
                  <a:gd name="T7" fmla="*/ 62 h 300"/>
                  <a:gd name="T8" fmla="*/ 10 w 228"/>
                  <a:gd name="T9" fmla="*/ 81 h 300"/>
                  <a:gd name="T10" fmla="*/ 16 w 228"/>
                  <a:gd name="T11" fmla="*/ 101 h 300"/>
                  <a:gd name="T12" fmla="*/ 23 w 228"/>
                  <a:gd name="T13" fmla="*/ 119 h 300"/>
                  <a:gd name="T14" fmla="*/ 32 w 228"/>
                  <a:gd name="T15" fmla="*/ 137 h 300"/>
                  <a:gd name="T16" fmla="*/ 43 w 228"/>
                  <a:gd name="T17" fmla="*/ 155 h 300"/>
                  <a:gd name="T18" fmla="*/ 50 w 228"/>
                  <a:gd name="T19" fmla="*/ 164 h 300"/>
                  <a:gd name="T20" fmla="*/ 59 w 228"/>
                  <a:gd name="T21" fmla="*/ 173 h 300"/>
                  <a:gd name="T22" fmla="*/ 67 w 228"/>
                  <a:gd name="T23" fmla="*/ 183 h 300"/>
                  <a:gd name="T24" fmla="*/ 78 w 228"/>
                  <a:gd name="T25" fmla="*/ 191 h 300"/>
                  <a:gd name="T26" fmla="*/ 88 w 228"/>
                  <a:gd name="T27" fmla="*/ 198 h 300"/>
                  <a:gd name="T28" fmla="*/ 99 w 228"/>
                  <a:gd name="T29" fmla="*/ 206 h 300"/>
                  <a:gd name="T30" fmla="*/ 110 w 228"/>
                  <a:gd name="T31" fmla="*/ 214 h 300"/>
                  <a:gd name="T32" fmla="*/ 119 w 228"/>
                  <a:gd name="T33" fmla="*/ 222 h 300"/>
                  <a:gd name="T34" fmla="*/ 132 w 228"/>
                  <a:gd name="T35" fmla="*/ 231 h 300"/>
                  <a:gd name="T36" fmla="*/ 145 w 228"/>
                  <a:gd name="T37" fmla="*/ 241 h 300"/>
                  <a:gd name="T38" fmla="*/ 157 w 228"/>
                  <a:gd name="T39" fmla="*/ 251 h 300"/>
                  <a:gd name="T40" fmla="*/ 171 w 228"/>
                  <a:gd name="T41" fmla="*/ 260 h 300"/>
                  <a:gd name="T42" fmla="*/ 183 w 228"/>
                  <a:gd name="T43" fmla="*/ 271 h 300"/>
                  <a:gd name="T44" fmla="*/ 195 w 228"/>
                  <a:gd name="T45" fmla="*/ 281 h 300"/>
                  <a:gd name="T46" fmla="*/ 208 w 228"/>
                  <a:gd name="T47" fmla="*/ 291 h 300"/>
                  <a:gd name="T48" fmla="*/ 221 w 228"/>
                  <a:gd name="T49" fmla="*/ 300 h 300"/>
                  <a:gd name="T50" fmla="*/ 223 w 228"/>
                  <a:gd name="T51" fmla="*/ 300 h 300"/>
                  <a:gd name="T52" fmla="*/ 227 w 228"/>
                  <a:gd name="T53" fmla="*/ 299 h 300"/>
                  <a:gd name="T54" fmla="*/ 228 w 228"/>
                  <a:gd name="T55" fmla="*/ 297 h 300"/>
                  <a:gd name="T56" fmla="*/ 228 w 228"/>
                  <a:gd name="T57" fmla="*/ 295 h 300"/>
                  <a:gd name="T58" fmla="*/ 218 w 228"/>
                  <a:gd name="T59" fmla="*/ 286 h 300"/>
                  <a:gd name="T60" fmla="*/ 208 w 228"/>
                  <a:gd name="T61" fmla="*/ 277 h 300"/>
                  <a:gd name="T62" fmla="*/ 199 w 228"/>
                  <a:gd name="T63" fmla="*/ 268 h 300"/>
                  <a:gd name="T64" fmla="*/ 189 w 228"/>
                  <a:gd name="T65" fmla="*/ 259 h 300"/>
                  <a:gd name="T66" fmla="*/ 179 w 228"/>
                  <a:gd name="T67" fmla="*/ 250 h 300"/>
                  <a:gd name="T68" fmla="*/ 169 w 228"/>
                  <a:gd name="T69" fmla="*/ 242 h 300"/>
                  <a:gd name="T70" fmla="*/ 160 w 228"/>
                  <a:gd name="T71" fmla="*/ 233 h 300"/>
                  <a:gd name="T72" fmla="*/ 149 w 228"/>
                  <a:gd name="T73" fmla="*/ 225 h 300"/>
                  <a:gd name="T74" fmla="*/ 139 w 228"/>
                  <a:gd name="T75" fmla="*/ 217 h 300"/>
                  <a:gd name="T76" fmla="*/ 129 w 228"/>
                  <a:gd name="T77" fmla="*/ 209 h 300"/>
                  <a:gd name="T78" fmla="*/ 118 w 228"/>
                  <a:gd name="T79" fmla="*/ 202 h 300"/>
                  <a:gd name="T80" fmla="*/ 109 w 228"/>
                  <a:gd name="T81" fmla="*/ 195 h 300"/>
                  <a:gd name="T82" fmla="*/ 99 w 228"/>
                  <a:gd name="T83" fmla="*/ 188 h 300"/>
                  <a:gd name="T84" fmla="*/ 89 w 228"/>
                  <a:gd name="T85" fmla="*/ 181 h 300"/>
                  <a:gd name="T86" fmla="*/ 79 w 228"/>
                  <a:gd name="T87" fmla="*/ 173 h 300"/>
                  <a:gd name="T88" fmla="*/ 70 w 228"/>
                  <a:gd name="T89" fmla="*/ 165 h 300"/>
                  <a:gd name="T90" fmla="*/ 54 w 228"/>
                  <a:gd name="T91" fmla="*/ 149 h 300"/>
                  <a:gd name="T92" fmla="*/ 40 w 228"/>
                  <a:gd name="T93" fmla="*/ 129 h 300"/>
                  <a:gd name="T94" fmla="*/ 29 w 228"/>
                  <a:gd name="T95" fmla="*/ 110 h 300"/>
                  <a:gd name="T96" fmla="*/ 21 w 228"/>
                  <a:gd name="T97" fmla="*/ 88 h 300"/>
                  <a:gd name="T98" fmla="*/ 14 w 228"/>
                  <a:gd name="T99" fmla="*/ 67 h 300"/>
                  <a:gd name="T100" fmla="*/ 9 w 228"/>
                  <a:gd name="T101" fmla="*/ 44 h 300"/>
                  <a:gd name="T102" fmla="*/ 5 w 228"/>
                  <a:gd name="T103" fmla="*/ 23 h 300"/>
                  <a:gd name="T104" fmla="*/ 4 w 228"/>
                  <a:gd name="T105" fmla="*/ 1 h 300"/>
                  <a:gd name="T106" fmla="*/ 4 w 228"/>
                  <a:gd name="T107" fmla="*/ 0 h 300"/>
                  <a:gd name="T108" fmla="*/ 3 w 228"/>
                  <a:gd name="T109" fmla="*/ 0 h 300"/>
                  <a:gd name="T110" fmla="*/ 0 w 228"/>
                  <a:gd name="T111" fmla="*/ 1 h 300"/>
                  <a:gd name="T112" fmla="*/ 0 w 228"/>
                  <a:gd name="T113" fmla="*/ 2 h 300"/>
                  <a:gd name="T114" fmla="*/ 0 w 228"/>
                  <a:gd name="T115" fmla="*/ 2 h 3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8"/>
                  <a:gd name="T175" fmla="*/ 0 h 300"/>
                  <a:gd name="T176" fmla="*/ 228 w 228"/>
                  <a:gd name="T177" fmla="*/ 300 h 3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8" h="300">
                    <a:moveTo>
                      <a:pt x="0" y="2"/>
                    </a:moveTo>
                    <a:lnTo>
                      <a:pt x="0" y="22"/>
                    </a:lnTo>
                    <a:lnTo>
                      <a:pt x="3" y="42"/>
                    </a:lnTo>
                    <a:lnTo>
                      <a:pt x="5" y="62"/>
                    </a:lnTo>
                    <a:lnTo>
                      <a:pt x="10" y="81"/>
                    </a:lnTo>
                    <a:lnTo>
                      <a:pt x="16" y="101"/>
                    </a:lnTo>
                    <a:lnTo>
                      <a:pt x="23" y="119"/>
                    </a:lnTo>
                    <a:lnTo>
                      <a:pt x="32" y="137"/>
                    </a:lnTo>
                    <a:lnTo>
                      <a:pt x="43" y="155"/>
                    </a:lnTo>
                    <a:lnTo>
                      <a:pt x="50" y="164"/>
                    </a:lnTo>
                    <a:lnTo>
                      <a:pt x="59" y="173"/>
                    </a:lnTo>
                    <a:lnTo>
                      <a:pt x="67" y="183"/>
                    </a:lnTo>
                    <a:lnTo>
                      <a:pt x="78" y="191"/>
                    </a:lnTo>
                    <a:lnTo>
                      <a:pt x="88" y="198"/>
                    </a:lnTo>
                    <a:lnTo>
                      <a:pt x="99" y="206"/>
                    </a:lnTo>
                    <a:lnTo>
                      <a:pt x="110" y="214"/>
                    </a:lnTo>
                    <a:lnTo>
                      <a:pt x="119" y="222"/>
                    </a:lnTo>
                    <a:lnTo>
                      <a:pt x="132" y="231"/>
                    </a:lnTo>
                    <a:lnTo>
                      <a:pt x="145" y="241"/>
                    </a:lnTo>
                    <a:lnTo>
                      <a:pt x="157" y="251"/>
                    </a:lnTo>
                    <a:lnTo>
                      <a:pt x="171" y="260"/>
                    </a:lnTo>
                    <a:lnTo>
                      <a:pt x="183" y="271"/>
                    </a:lnTo>
                    <a:lnTo>
                      <a:pt x="195" y="281"/>
                    </a:lnTo>
                    <a:lnTo>
                      <a:pt x="208" y="291"/>
                    </a:lnTo>
                    <a:lnTo>
                      <a:pt x="221" y="300"/>
                    </a:lnTo>
                    <a:lnTo>
                      <a:pt x="223" y="300"/>
                    </a:lnTo>
                    <a:lnTo>
                      <a:pt x="227" y="299"/>
                    </a:lnTo>
                    <a:lnTo>
                      <a:pt x="228" y="297"/>
                    </a:lnTo>
                    <a:lnTo>
                      <a:pt x="228" y="295"/>
                    </a:lnTo>
                    <a:lnTo>
                      <a:pt x="218" y="286"/>
                    </a:lnTo>
                    <a:lnTo>
                      <a:pt x="208" y="277"/>
                    </a:lnTo>
                    <a:lnTo>
                      <a:pt x="199" y="268"/>
                    </a:lnTo>
                    <a:lnTo>
                      <a:pt x="189" y="259"/>
                    </a:lnTo>
                    <a:lnTo>
                      <a:pt x="179" y="250"/>
                    </a:lnTo>
                    <a:lnTo>
                      <a:pt x="169" y="242"/>
                    </a:lnTo>
                    <a:lnTo>
                      <a:pt x="160" y="233"/>
                    </a:lnTo>
                    <a:lnTo>
                      <a:pt x="149" y="225"/>
                    </a:lnTo>
                    <a:lnTo>
                      <a:pt x="139" y="217"/>
                    </a:lnTo>
                    <a:lnTo>
                      <a:pt x="129" y="209"/>
                    </a:lnTo>
                    <a:lnTo>
                      <a:pt x="118" y="202"/>
                    </a:lnTo>
                    <a:lnTo>
                      <a:pt x="109" y="195"/>
                    </a:lnTo>
                    <a:lnTo>
                      <a:pt x="99" y="188"/>
                    </a:lnTo>
                    <a:lnTo>
                      <a:pt x="89" y="181"/>
                    </a:lnTo>
                    <a:lnTo>
                      <a:pt x="79" y="173"/>
                    </a:lnTo>
                    <a:lnTo>
                      <a:pt x="70" y="165"/>
                    </a:lnTo>
                    <a:lnTo>
                      <a:pt x="54" y="149"/>
                    </a:lnTo>
                    <a:lnTo>
                      <a:pt x="40" y="129"/>
                    </a:lnTo>
                    <a:lnTo>
                      <a:pt x="29" y="110"/>
                    </a:lnTo>
                    <a:lnTo>
                      <a:pt x="21" y="88"/>
                    </a:lnTo>
                    <a:lnTo>
                      <a:pt x="14" y="67"/>
                    </a:lnTo>
                    <a:lnTo>
                      <a:pt x="9" y="44"/>
                    </a:lnTo>
                    <a:lnTo>
                      <a:pt x="5" y="23"/>
                    </a:lnTo>
                    <a:lnTo>
                      <a:pt x="4" y="1"/>
                    </a:lnTo>
                    <a:lnTo>
                      <a:pt x="4" y="0"/>
                    </a:lnTo>
                    <a:lnTo>
                      <a:pt x="3" y="0"/>
                    </a:lnTo>
                    <a:lnTo>
                      <a:pt x="0" y="1"/>
                    </a:lnTo>
                    <a:lnTo>
                      <a:pt x="0" y="2"/>
                    </a:lnTo>
                    <a:close/>
                  </a:path>
                </a:pathLst>
              </a:custGeom>
              <a:solidFill>
                <a:srgbClr val="000000"/>
              </a:solidFill>
              <a:ln w="9525">
                <a:noFill/>
                <a:round/>
                <a:headEnd/>
                <a:tailEnd/>
              </a:ln>
            </p:spPr>
            <p:txBody>
              <a:bodyPr/>
              <a:lstStyle/>
              <a:p>
                <a:endParaRPr lang="en-US">
                  <a:solidFill>
                    <a:srgbClr val="000000"/>
                  </a:solidFill>
                </a:endParaRPr>
              </a:p>
            </p:txBody>
          </p:sp>
          <p:sp>
            <p:nvSpPr>
              <p:cNvPr id="26786" name="Freeform 168"/>
              <p:cNvSpPr>
                <a:spLocks/>
              </p:cNvSpPr>
              <p:nvPr/>
            </p:nvSpPr>
            <p:spPr bwMode="auto">
              <a:xfrm>
                <a:off x="9343" y="7123"/>
                <a:ext cx="324" cy="230"/>
              </a:xfrm>
              <a:custGeom>
                <a:avLst/>
                <a:gdLst>
                  <a:gd name="T0" fmla="*/ 311 w 324"/>
                  <a:gd name="T1" fmla="*/ 204 h 230"/>
                  <a:gd name="T2" fmla="*/ 280 w 324"/>
                  <a:gd name="T3" fmla="*/ 160 h 230"/>
                  <a:gd name="T4" fmla="*/ 243 w 324"/>
                  <a:gd name="T5" fmla="*/ 121 h 230"/>
                  <a:gd name="T6" fmla="*/ 201 w 324"/>
                  <a:gd name="T7" fmla="*/ 86 h 230"/>
                  <a:gd name="T8" fmla="*/ 171 w 324"/>
                  <a:gd name="T9" fmla="*/ 64 h 230"/>
                  <a:gd name="T10" fmla="*/ 159 w 324"/>
                  <a:gd name="T11" fmla="*/ 57 h 230"/>
                  <a:gd name="T12" fmla="*/ 147 w 324"/>
                  <a:gd name="T13" fmla="*/ 50 h 230"/>
                  <a:gd name="T14" fmla="*/ 136 w 324"/>
                  <a:gd name="T15" fmla="*/ 43 h 230"/>
                  <a:gd name="T16" fmla="*/ 126 w 324"/>
                  <a:gd name="T17" fmla="*/ 35 h 230"/>
                  <a:gd name="T18" fmla="*/ 118 w 324"/>
                  <a:gd name="T19" fmla="*/ 29 h 230"/>
                  <a:gd name="T20" fmla="*/ 107 w 324"/>
                  <a:gd name="T21" fmla="*/ 22 h 230"/>
                  <a:gd name="T22" fmla="*/ 97 w 324"/>
                  <a:gd name="T23" fmla="*/ 17 h 230"/>
                  <a:gd name="T24" fmla="*/ 89 w 324"/>
                  <a:gd name="T25" fmla="*/ 14 h 230"/>
                  <a:gd name="T26" fmla="*/ 80 w 324"/>
                  <a:gd name="T27" fmla="*/ 10 h 230"/>
                  <a:gd name="T28" fmla="*/ 72 w 324"/>
                  <a:gd name="T29" fmla="*/ 6 h 230"/>
                  <a:gd name="T30" fmla="*/ 62 w 324"/>
                  <a:gd name="T31" fmla="*/ 2 h 230"/>
                  <a:gd name="T32" fmla="*/ 50 w 324"/>
                  <a:gd name="T33" fmla="*/ 0 h 230"/>
                  <a:gd name="T34" fmla="*/ 36 w 324"/>
                  <a:gd name="T35" fmla="*/ 4 h 230"/>
                  <a:gd name="T36" fmla="*/ 22 w 324"/>
                  <a:gd name="T37" fmla="*/ 10 h 230"/>
                  <a:gd name="T38" fmla="*/ 9 w 324"/>
                  <a:gd name="T39" fmla="*/ 16 h 230"/>
                  <a:gd name="T40" fmla="*/ 1 w 324"/>
                  <a:gd name="T41" fmla="*/ 20 h 230"/>
                  <a:gd name="T42" fmla="*/ 0 w 324"/>
                  <a:gd name="T43" fmla="*/ 25 h 230"/>
                  <a:gd name="T44" fmla="*/ 8 w 324"/>
                  <a:gd name="T45" fmla="*/ 25 h 230"/>
                  <a:gd name="T46" fmla="*/ 20 w 324"/>
                  <a:gd name="T47" fmla="*/ 21 h 230"/>
                  <a:gd name="T48" fmla="*/ 33 w 324"/>
                  <a:gd name="T49" fmla="*/ 18 h 230"/>
                  <a:gd name="T50" fmla="*/ 45 w 324"/>
                  <a:gd name="T51" fmla="*/ 16 h 230"/>
                  <a:gd name="T52" fmla="*/ 57 w 324"/>
                  <a:gd name="T53" fmla="*/ 16 h 230"/>
                  <a:gd name="T54" fmla="*/ 70 w 324"/>
                  <a:gd name="T55" fmla="*/ 20 h 230"/>
                  <a:gd name="T56" fmla="*/ 84 w 324"/>
                  <a:gd name="T57" fmla="*/ 27 h 230"/>
                  <a:gd name="T58" fmla="*/ 95 w 324"/>
                  <a:gd name="T59" fmla="*/ 33 h 230"/>
                  <a:gd name="T60" fmla="*/ 112 w 324"/>
                  <a:gd name="T61" fmla="*/ 43 h 230"/>
                  <a:gd name="T62" fmla="*/ 136 w 324"/>
                  <a:gd name="T63" fmla="*/ 56 h 230"/>
                  <a:gd name="T64" fmla="*/ 159 w 324"/>
                  <a:gd name="T65" fmla="*/ 70 h 230"/>
                  <a:gd name="T66" fmla="*/ 182 w 324"/>
                  <a:gd name="T67" fmla="*/ 85 h 230"/>
                  <a:gd name="T68" fmla="*/ 213 w 324"/>
                  <a:gd name="T69" fmla="*/ 106 h 230"/>
                  <a:gd name="T70" fmla="*/ 248 w 324"/>
                  <a:gd name="T71" fmla="*/ 139 h 230"/>
                  <a:gd name="T72" fmla="*/ 281 w 324"/>
                  <a:gd name="T73" fmla="*/ 174 h 230"/>
                  <a:gd name="T74" fmla="*/ 309 w 324"/>
                  <a:gd name="T75" fmla="*/ 211 h 230"/>
                  <a:gd name="T76" fmla="*/ 322 w 324"/>
                  <a:gd name="T77" fmla="*/ 230 h 230"/>
                  <a:gd name="T78" fmla="*/ 324 w 324"/>
                  <a:gd name="T79" fmla="*/ 229 h 230"/>
                  <a:gd name="T80" fmla="*/ 324 w 324"/>
                  <a:gd name="T81" fmla="*/ 229 h 2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230"/>
                  <a:gd name="T125" fmla="*/ 324 w 324"/>
                  <a:gd name="T126" fmla="*/ 230 h 2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230">
                    <a:moveTo>
                      <a:pt x="324" y="229"/>
                    </a:moveTo>
                    <a:lnTo>
                      <a:pt x="311" y="204"/>
                    </a:lnTo>
                    <a:lnTo>
                      <a:pt x="297" y="182"/>
                    </a:lnTo>
                    <a:lnTo>
                      <a:pt x="280" y="160"/>
                    </a:lnTo>
                    <a:lnTo>
                      <a:pt x="263" y="141"/>
                    </a:lnTo>
                    <a:lnTo>
                      <a:pt x="243" y="121"/>
                    </a:lnTo>
                    <a:lnTo>
                      <a:pt x="223" y="103"/>
                    </a:lnTo>
                    <a:lnTo>
                      <a:pt x="201" y="86"/>
                    </a:lnTo>
                    <a:lnTo>
                      <a:pt x="177" y="68"/>
                    </a:lnTo>
                    <a:lnTo>
                      <a:pt x="171" y="64"/>
                    </a:lnTo>
                    <a:lnTo>
                      <a:pt x="165" y="61"/>
                    </a:lnTo>
                    <a:lnTo>
                      <a:pt x="159" y="57"/>
                    </a:lnTo>
                    <a:lnTo>
                      <a:pt x="153" y="53"/>
                    </a:lnTo>
                    <a:lnTo>
                      <a:pt x="147" y="50"/>
                    </a:lnTo>
                    <a:lnTo>
                      <a:pt x="141" y="46"/>
                    </a:lnTo>
                    <a:lnTo>
                      <a:pt x="136" y="43"/>
                    </a:lnTo>
                    <a:lnTo>
                      <a:pt x="130" y="38"/>
                    </a:lnTo>
                    <a:lnTo>
                      <a:pt x="126" y="35"/>
                    </a:lnTo>
                    <a:lnTo>
                      <a:pt x="123" y="32"/>
                    </a:lnTo>
                    <a:lnTo>
                      <a:pt x="118" y="29"/>
                    </a:lnTo>
                    <a:lnTo>
                      <a:pt x="112" y="25"/>
                    </a:lnTo>
                    <a:lnTo>
                      <a:pt x="107" y="22"/>
                    </a:lnTo>
                    <a:lnTo>
                      <a:pt x="102" y="19"/>
                    </a:lnTo>
                    <a:lnTo>
                      <a:pt x="97" y="17"/>
                    </a:lnTo>
                    <a:lnTo>
                      <a:pt x="93" y="16"/>
                    </a:lnTo>
                    <a:lnTo>
                      <a:pt x="89" y="14"/>
                    </a:lnTo>
                    <a:lnTo>
                      <a:pt x="84" y="12"/>
                    </a:lnTo>
                    <a:lnTo>
                      <a:pt x="80" y="10"/>
                    </a:lnTo>
                    <a:lnTo>
                      <a:pt x="75" y="8"/>
                    </a:lnTo>
                    <a:lnTo>
                      <a:pt x="72" y="6"/>
                    </a:lnTo>
                    <a:lnTo>
                      <a:pt x="67" y="4"/>
                    </a:lnTo>
                    <a:lnTo>
                      <a:pt x="62" y="2"/>
                    </a:lnTo>
                    <a:lnTo>
                      <a:pt x="56" y="0"/>
                    </a:lnTo>
                    <a:lnTo>
                      <a:pt x="50" y="0"/>
                    </a:lnTo>
                    <a:lnTo>
                      <a:pt x="44" y="2"/>
                    </a:lnTo>
                    <a:lnTo>
                      <a:pt x="36" y="4"/>
                    </a:lnTo>
                    <a:lnTo>
                      <a:pt x="29" y="7"/>
                    </a:lnTo>
                    <a:lnTo>
                      <a:pt x="22" y="10"/>
                    </a:lnTo>
                    <a:lnTo>
                      <a:pt x="16" y="13"/>
                    </a:lnTo>
                    <a:lnTo>
                      <a:pt x="9" y="16"/>
                    </a:lnTo>
                    <a:lnTo>
                      <a:pt x="3" y="18"/>
                    </a:lnTo>
                    <a:lnTo>
                      <a:pt x="1" y="20"/>
                    </a:lnTo>
                    <a:lnTo>
                      <a:pt x="0" y="22"/>
                    </a:lnTo>
                    <a:lnTo>
                      <a:pt x="0" y="25"/>
                    </a:lnTo>
                    <a:lnTo>
                      <a:pt x="2" y="26"/>
                    </a:lnTo>
                    <a:lnTo>
                      <a:pt x="8" y="25"/>
                    </a:lnTo>
                    <a:lnTo>
                      <a:pt x="14" y="23"/>
                    </a:lnTo>
                    <a:lnTo>
                      <a:pt x="20" y="21"/>
                    </a:lnTo>
                    <a:lnTo>
                      <a:pt x="26" y="20"/>
                    </a:lnTo>
                    <a:lnTo>
                      <a:pt x="33" y="18"/>
                    </a:lnTo>
                    <a:lnTo>
                      <a:pt x="39" y="17"/>
                    </a:lnTo>
                    <a:lnTo>
                      <a:pt x="45" y="16"/>
                    </a:lnTo>
                    <a:lnTo>
                      <a:pt x="51" y="15"/>
                    </a:lnTo>
                    <a:lnTo>
                      <a:pt x="57" y="16"/>
                    </a:lnTo>
                    <a:lnTo>
                      <a:pt x="63" y="17"/>
                    </a:lnTo>
                    <a:lnTo>
                      <a:pt x="70" y="20"/>
                    </a:lnTo>
                    <a:lnTo>
                      <a:pt x="76" y="23"/>
                    </a:lnTo>
                    <a:lnTo>
                      <a:pt x="84" y="27"/>
                    </a:lnTo>
                    <a:lnTo>
                      <a:pt x="90" y="30"/>
                    </a:lnTo>
                    <a:lnTo>
                      <a:pt x="95" y="33"/>
                    </a:lnTo>
                    <a:lnTo>
                      <a:pt x="100" y="36"/>
                    </a:lnTo>
                    <a:lnTo>
                      <a:pt x="112" y="43"/>
                    </a:lnTo>
                    <a:lnTo>
                      <a:pt x="124" y="50"/>
                    </a:lnTo>
                    <a:lnTo>
                      <a:pt x="136" y="56"/>
                    </a:lnTo>
                    <a:lnTo>
                      <a:pt x="148" y="63"/>
                    </a:lnTo>
                    <a:lnTo>
                      <a:pt x="159" y="70"/>
                    </a:lnTo>
                    <a:lnTo>
                      <a:pt x="171" y="77"/>
                    </a:lnTo>
                    <a:lnTo>
                      <a:pt x="182" y="85"/>
                    </a:lnTo>
                    <a:lnTo>
                      <a:pt x="193" y="92"/>
                    </a:lnTo>
                    <a:lnTo>
                      <a:pt x="213" y="106"/>
                    </a:lnTo>
                    <a:lnTo>
                      <a:pt x="231" y="122"/>
                    </a:lnTo>
                    <a:lnTo>
                      <a:pt x="248" y="139"/>
                    </a:lnTo>
                    <a:lnTo>
                      <a:pt x="265" y="156"/>
                    </a:lnTo>
                    <a:lnTo>
                      <a:pt x="281" y="174"/>
                    </a:lnTo>
                    <a:lnTo>
                      <a:pt x="296" y="192"/>
                    </a:lnTo>
                    <a:lnTo>
                      <a:pt x="309" y="211"/>
                    </a:lnTo>
                    <a:lnTo>
                      <a:pt x="322" y="230"/>
                    </a:lnTo>
                    <a:lnTo>
                      <a:pt x="324" y="229"/>
                    </a:lnTo>
                    <a:close/>
                  </a:path>
                </a:pathLst>
              </a:custGeom>
              <a:solidFill>
                <a:srgbClr val="000000"/>
              </a:solidFill>
              <a:ln w="9525">
                <a:noFill/>
                <a:round/>
                <a:headEnd/>
                <a:tailEnd/>
              </a:ln>
            </p:spPr>
            <p:txBody>
              <a:bodyPr/>
              <a:lstStyle/>
              <a:p>
                <a:endParaRPr lang="en-US">
                  <a:solidFill>
                    <a:srgbClr val="000000"/>
                  </a:solidFill>
                </a:endParaRPr>
              </a:p>
            </p:txBody>
          </p:sp>
          <p:sp>
            <p:nvSpPr>
              <p:cNvPr id="26787" name="Freeform 169"/>
              <p:cNvSpPr>
                <a:spLocks/>
              </p:cNvSpPr>
              <p:nvPr/>
            </p:nvSpPr>
            <p:spPr bwMode="auto">
              <a:xfrm>
                <a:off x="10239" y="7790"/>
                <a:ext cx="113" cy="252"/>
              </a:xfrm>
              <a:custGeom>
                <a:avLst/>
                <a:gdLst>
                  <a:gd name="T0" fmla="*/ 1 w 113"/>
                  <a:gd name="T1" fmla="*/ 252 h 252"/>
                  <a:gd name="T2" fmla="*/ 8 w 113"/>
                  <a:gd name="T3" fmla="*/ 234 h 252"/>
                  <a:gd name="T4" fmla="*/ 14 w 113"/>
                  <a:gd name="T5" fmla="*/ 216 h 252"/>
                  <a:gd name="T6" fmla="*/ 19 w 113"/>
                  <a:gd name="T7" fmla="*/ 197 h 252"/>
                  <a:gd name="T8" fmla="*/ 25 w 113"/>
                  <a:gd name="T9" fmla="*/ 179 h 252"/>
                  <a:gd name="T10" fmla="*/ 30 w 113"/>
                  <a:gd name="T11" fmla="*/ 161 h 252"/>
                  <a:gd name="T12" fmla="*/ 36 w 113"/>
                  <a:gd name="T13" fmla="*/ 141 h 252"/>
                  <a:gd name="T14" fmla="*/ 42 w 113"/>
                  <a:gd name="T15" fmla="*/ 123 h 252"/>
                  <a:gd name="T16" fmla="*/ 49 w 113"/>
                  <a:gd name="T17" fmla="*/ 104 h 252"/>
                  <a:gd name="T18" fmla="*/ 52 w 113"/>
                  <a:gd name="T19" fmla="*/ 95 h 252"/>
                  <a:gd name="T20" fmla="*/ 57 w 113"/>
                  <a:gd name="T21" fmla="*/ 87 h 252"/>
                  <a:gd name="T22" fmla="*/ 63 w 113"/>
                  <a:gd name="T23" fmla="*/ 80 h 252"/>
                  <a:gd name="T24" fmla="*/ 69 w 113"/>
                  <a:gd name="T25" fmla="*/ 71 h 252"/>
                  <a:gd name="T26" fmla="*/ 75 w 113"/>
                  <a:gd name="T27" fmla="*/ 64 h 252"/>
                  <a:gd name="T28" fmla="*/ 81 w 113"/>
                  <a:gd name="T29" fmla="*/ 57 h 252"/>
                  <a:gd name="T30" fmla="*/ 89 w 113"/>
                  <a:gd name="T31" fmla="*/ 50 h 252"/>
                  <a:gd name="T32" fmla="*/ 95 w 113"/>
                  <a:gd name="T33" fmla="*/ 42 h 252"/>
                  <a:gd name="T34" fmla="*/ 102 w 113"/>
                  <a:gd name="T35" fmla="*/ 32 h 252"/>
                  <a:gd name="T36" fmla="*/ 109 w 113"/>
                  <a:gd name="T37" fmla="*/ 24 h 252"/>
                  <a:gd name="T38" fmla="*/ 113 w 113"/>
                  <a:gd name="T39" fmla="*/ 15 h 252"/>
                  <a:gd name="T40" fmla="*/ 111 w 113"/>
                  <a:gd name="T41" fmla="*/ 4 h 252"/>
                  <a:gd name="T42" fmla="*/ 106 w 113"/>
                  <a:gd name="T43" fmla="*/ 0 h 252"/>
                  <a:gd name="T44" fmla="*/ 98 w 113"/>
                  <a:gd name="T45" fmla="*/ 1 h 252"/>
                  <a:gd name="T46" fmla="*/ 91 w 113"/>
                  <a:gd name="T47" fmla="*/ 6 h 252"/>
                  <a:gd name="T48" fmla="*/ 89 w 113"/>
                  <a:gd name="T49" fmla="*/ 11 h 252"/>
                  <a:gd name="T50" fmla="*/ 84 w 113"/>
                  <a:gd name="T51" fmla="*/ 25 h 252"/>
                  <a:gd name="T52" fmla="*/ 75 w 113"/>
                  <a:gd name="T53" fmla="*/ 38 h 252"/>
                  <a:gd name="T54" fmla="*/ 64 w 113"/>
                  <a:gd name="T55" fmla="*/ 50 h 252"/>
                  <a:gd name="T56" fmla="*/ 53 w 113"/>
                  <a:gd name="T57" fmla="*/ 61 h 252"/>
                  <a:gd name="T58" fmla="*/ 46 w 113"/>
                  <a:gd name="T59" fmla="*/ 72 h 252"/>
                  <a:gd name="T60" fmla="*/ 40 w 113"/>
                  <a:gd name="T61" fmla="*/ 84 h 252"/>
                  <a:gd name="T62" fmla="*/ 35 w 113"/>
                  <a:gd name="T63" fmla="*/ 95 h 252"/>
                  <a:gd name="T64" fmla="*/ 32 w 113"/>
                  <a:gd name="T65" fmla="*/ 107 h 252"/>
                  <a:gd name="T66" fmla="*/ 24 w 113"/>
                  <a:gd name="T67" fmla="*/ 143 h 252"/>
                  <a:gd name="T68" fmla="*/ 18 w 113"/>
                  <a:gd name="T69" fmla="*/ 180 h 252"/>
                  <a:gd name="T70" fmla="*/ 11 w 113"/>
                  <a:gd name="T71" fmla="*/ 216 h 252"/>
                  <a:gd name="T72" fmla="*/ 0 w 113"/>
                  <a:gd name="T73" fmla="*/ 252 h 252"/>
                  <a:gd name="T74" fmla="*/ 0 w 113"/>
                  <a:gd name="T75" fmla="*/ 252 h 252"/>
                  <a:gd name="T76" fmla="*/ 1 w 113"/>
                  <a:gd name="T77" fmla="*/ 252 h 252"/>
                  <a:gd name="T78" fmla="*/ 1 w 113"/>
                  <a:gd name="T79" fmla="*/ 252 h 252"/>
                  <a:gd name="T80" fmla="*/ 1 w 113"/>
                  <a:gd name="T81" fmla="*/ 252 h 252"/>
                  <a:gd name="T82" fmla="*/ 1 w 113"/>
                  <a:gd name="T83" fmla="*/ 252 h 2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3"/>
                  <a:gd name="T127" fmla="*/ 0 h 252"/>
                  <a:gd name="T128" fmla="*/ 113 w 113"/>
                  <a:gd name="T129" fmla="*/ 252 h 2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3" h="252">
                    <a:moveTo>
                      <a:pt x="1" y="252"/>
                    </a:moveTo>
                    <a:lnTo>
                      <a:pt x="8" y="234"/>
                    </a:lnTo>
                    <a:lnTo>
                      <a:pt x="14" y="216"/>
                    </a:lnTo>
                    <a:lnTo>
                      <a:pt x="19" y="197"/>
                    </a:lnTo>
                    <a:lnTo>
                      <a:pt x="25" y="179"/>
                    </a:lnTo>
                    <a:lnTo>
                      <a:pt x="30" y="161"/>
                    </a:lnTo>
                    <a:lnTo>
                      <a:pt x="36" y="141"/>
                    </a:lnTo>
                    <a:lnTo>
                      <a:pt x="42" y="123"/>
                    </a:lnTo>
                    <a:lnTo>
                      <a:pt x="49" y="104"/>
                    </a:lnTo>
                    <a:lnTo>
                      <a:pt x="52" y="95"/>
                    </a:lnTo>
                    <a:lnTo>
                      <a:pt x="57" y="87"/>
                    </a:lnTo>
                    <a:lnTo>
                      <a:pt x="63" y="80"/>
                    </a:lnTo>
                    <a:lnTo>
                      <a:pt x="69" y="71"/>
                    </a:lnTo>
                    <a:lnTo>
                      <a:pt x="75" y="64"/>
                    </a:lnTo>
                    <a:lnTo>
                      <a:pt x="81" y="57"/>
                    </a:lnTo>
                    <a:lnTo>
                      <a:pt x="89" y="50"/>
                    </a:lnTo>
                    <a:lnTo>
                      <a:pt x="95" y="42"/>
                    </a:lnTo>
                    <a:lnTo>
                      <a:pt x="102" y="32"/>
                    </a:lnTo>
                    <a:lnTo>
                      <a:pt x="109" y="24"/>
                    </a:lnTo>
                    <a:lnTo>
                      <a:pt x="113" y="15"/>
                    </a:lnTo>
                    <a:lnTo>
                      <a:pt x="111" y="4"/>
                    </a:lnTo>
                    <a:lnTo>
                      <a:pt x="106" y="0"/>
                    </a:lnTo>
                    <a:lnTo>
                      <a:pt x="98" y="1"/>
                    </a:lnTo>
                    <a:lnTo>
                      <a:pt x="91" y="6"/>
                    </a:lnTo>
                    <a:lnTo>
                      <a:pt x="89" y="11"/>
                    </a:lnTo>
                    <a:lnTo>
                      <a:pt x="84" y="25"/>
                    </a:lnTo>
                    <a:lnTo>
                      <a:pt x="75" y="38"/>
                    </a:lnTo>
                    <a:lnTo>
                      <a:pt x="64" y="50"/>
                    </a:lnTo>
                    <a:lnTo>
                      <a:pt x="53" y="61"/>
                    </a:lnTo>
                    <a:lnTo>
                      <a:pt x="46" y="72"/>
                    </a:lnTo>
                    <a:lnTo>
                      <a:pt x="40" y="84"/>
                    </a:lnTo>
                    <a:lnTo>
                      <a:pt x="35" y="95"/>
                    </a:lnTo>
                    <a:lnTo>
                      <a:pt x="32" y="107"/>
                    </a:lnTo>
                    <a:lnTo>
                      <a:pt x="24" y="143"/>
                    </a:lnTo>
                    <a:lnTo>
                      <a:pt x="18" y="180"/>
                    </a:lnTo>
                    <a:lnTo>
                      <a:pt x="11" y="216"/>
                    </a:lnTo>
                    <a:lnTo>
                      <a:pt x="0" y="252"/>
                    </a:lnTo>
                    <a:lnTo>
                      <a:pt x="1" y="252"/>
                    </a:lnTo>
                    <a:close/>
                  </a:path>
                </a:pathLst>
              </a:custGeom>
              <a:solidFill>
                <a:srgbClr val="000000"/>
              </a:solidFill>
              <a:ln w="9525">
                <a:noFill/>
                <a:round/>
                <a:headEnd/>
                <a:tailEnd/>
              </a:ln>
            </p:spPr>
            <p:txBody>
              <a:bodyPr/>
              <a:lstStyle/>
              <a:p>
                <a:endParaRPr lang="en-US">
                  <a:solidFill>
                    <a:srgbClr val="000000"/>
                  </a:solidFill>
                </a:endParaRPr>
              </a:p>
            </p:txBody>
          </p:sp>
          <p:sp>
            <p:nvSpPr>
              <p:cNvPr id="26788" name="Freeform 170"/>
              <p:cNvSpPr>
                <a:spLocks/>
              </p:cNvSpPr>
              <p:nvPr/>
            </p:nvSpPr>
            <p:spPr bwMode="auto">
              <a:xfrm>
                <a:off x="9389" y="8000"/>
                <a:ext cx="67" cy="214"/>
              </a:xfrm>
              <a:custGeom>
                <a:avLst/>
                <a:gdLst>
                  <a:gd name="T0" fmla="*/ 26 w 67"/>
                  <a:gd name="T1" fmla="*/ 213 h 214"/>
                  <a:gd name="T2" fmla="*/ 19 w 67"/>
                  <a:gd name="T3" fmla="*/ 187 h 214"/>
                  <a:gd name="T4" fmla="*/ 16 w 67"/>
                  <a:gd name="T5" fmla="*/ 146 h 214"/>
                  <a:gd name="T6" fmla="*/ 17 w 67"/>
                  <a:gd name="T7" fmla="*/ 105 h 214"/>
                  <a:gd name="T8" fmla="*/ 23 w 67"/>
                  <a:gd name="T9" fmla="*/ 79 h 214"/>
                  <a:gd name="T10" fmla="*/ 29 w 67"/>
                  <a:gd name="T11" fmla="*/ 69 h 214"/>
                  <a:gd name="T12" fmla="*/ 38 w 67"/>
                  <a:gd name="T13" fmla="*/ 60 h 214"/>
                  <a:gd name="T14" fmla="*/ 46 w 67"/>
                  <a:gd name="T15" fmla="*/ 51 h 214"/>
                  <a:gd name="T16" fmla="*/ 55 w 67"/>
                  <a:gd name="T17" fmla="*/ 42 h 214"/>
                  <a:gd name="T18" fmla="*/ 62 w 67"/>
                  <a:gd name="T19" fmla="*/ 33 h 214"/>
                  <a:gd name="T20" fmla="*/ 66 w 67"/>
                  <a:gd name="T21" fmla="*/ 23 h 214"/>
                  <a:gd name="T22" fmla="*/ 67 w 67"/>
                  <a:gd name="T23" fmla="*/ 13 h 214"/>
                  <a:gd name="T24" fmla="*/ 63 w 67"/>
                  <a:gd name="T25" fmla="*/ 2 h 214"/>
                  <a:gd name="T26" fmla="*/ 60 w 67"/>
                  <a:gd name="T27" fmla="*/ 0 h 214"/>
                  <a:gd name="T28" fmla="*/ 55 w 67"/>
                  <a:gd name="T29" fmla="*/ 1 h 214"/>
                  <a:gd name="T30" fmla="*/ 50 w 67"/>
                  <a:gd name="T31" fmla="*/ 5 h 214"/>
                  <a:gd name="T32" fmla="*/ 47 w 67"/>
                  <a:gd name="T33" fmla="*/ 9 h 214"/>
                  <a:gd name="T34" fmla="*/ 46 w 67"/>
                  <a:gd name="T35" fmla="*/ 24 h 214"/>
                  <a:gd name="T36" fmla="*/ 40 w 67"/>
                  <a:gd name="T37" fmla="*/ 38 h 214"/>
                  <a:gd name="T38" fmla="*/ 32 w 67"/>
                  <a:gd name="T39" fmla="*/ 51 h 214"/>
                  <a:gd name="T40" fmla="*/ 22 w 67"/>
                  <a:gd name="T41" fmla="*/ 64 h 214"/>
                  <a:gd name="T42" fmla="*/ 16 w 67"/>
                  <a:gd name="T43" fmla="*/ 76 h 214"/>
                  <a:gd name="T44" fmla="*/ 11 w 67"/>
                  <a:gd name="T45" fmla="*/ 88 h 214"/>
                  <a:gd name="T46" fmla="*/ 7 w 67"/>
                  <a:gd name="T47" fmla="*/ 101 h 214"/>
                  <a:gd name="T48" fmla="*/ 5 w 67"/>
                  <a:gd name="T49" fmla="*/ 114 h 214"/>
                  <a:gd name="T50" fmla="*/ 2 w 67"/>
                  <a:gd name="T51" fmla="*/ 126 h 214"/>
                  <a:gd name="T52" fmla="*/ 0 w 67"/>
                  <a:gd name="T53" fmla="*/ 139 h 214"/>
                  <a:gd name="T54" fmla="*/ 0 w 67"/>
                  <a:gd name="T55" fmla="*/ 153 h 214"/>
                  <a:gd name="T56" fmla="*/ 2 w 67"/>
                  <a:gd name="T57" fmla="*/ 165 h 214"/>
                  <a:gd name="T58" fmla="*/ 7 w 67"/>
                  <a:gd name="T59" fmla="*/ 177 h 214"/>
                  <a:gd name="T60" fmla="*/ 12 w 67"/>
                  <a:gd name="T61" fmla="*/ 189 h 214"/>
                  <a:gd name="T62" fmla="*/ 18 w 67"/>
                  <a:gd name="T63" fmla="*/ 202 h 214"/>
                  <a:gd name="T64" fmla="*/ 24 w 67"/>
                  <a:gd name="T65" fmla="*/ 214 h 214"/>
                  <a:gd name="T66" fmla="*/ 26 w 67"/>
                  <a:gd name="T67" fmla="*/ 214 h 214"/>
                  <a:gd name="T68" fmla="*/ 26 w 67"/>
                  <a:gd name="T69" fmla="*/ 213 h 214"/>
                  <a:gd name="T70" fmla="*/ 26 w 67"/>
                  <a:gd name="T71" fmla="*/ 213 h 214"/>
                  <a:gd name="T72" fmla="*/ 26 w 67"/>
                  <a:gd name="T73" fmla="*/ 213 h 214"/>
                  <a:gd name="T74" fmla="*/ 26 w 67"/>
                  <a:gd name="T75" fmla="*/ 213 h 2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214"/>
                  <a:gd name="T116" fmla="*/ 67 w 67"/>
                  <a:gd name="T117" fmla="*/ 214 h 2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214">
                    <a:moveTo>
                      <a:pt x="26" y="213"/>
                    </a:moveTo>
                    <a:lnTo>
                      <a:pt x="19" y="187"/>
                    </a:lnTo>
                    <a:lnTo>
                      <a:pt x="16" y="146"/>
                    </a:lnTo>
                    <a:lnTo>
                      <a:pt x="17" y="105"/>
                    </a:lnTo>
                    <a:lnTo>
                      <a:pt x="23" y="79"/>
                    </a:lnTo>
                    <a:lnTo>
                      <a:pt x="29" y="69"/>
                    </a:lnTo>
                    <a:lnTo>
                      <a:pt x="38" y="60"/>
                    </a:lnTo>
                    <a:lnTo>
                      <a:pt x="46" y="51"/>
                    </a:lnTo>
                    <a:lnTo>
                      <a:pt x="55" y="42"/>
                    </a:lnTo>
                    <a:lnTo>
                      <a:pt x="62" y="33"/>
                    </a:lnTo>
                    <a:lnTo>
                      <a:pt x="66" y="23"/>
                    </a:lnTo>
                    <a:lnTo>
                      <a:pt x="67" y="13"/>
                    </a:lnTo>
                    <a:lnTo>
                      <a:pt x="63" y="2"/>
                    </a:lnTo>
                    <a:lnTo>
                      <a:pt x="60" y="0"/>
                    </a:lnTo>
                    <a:lnTo>
                      <a:pt x="55" y="1"/>
                    </a:lnTo>
                    <a:lnTo>
                      <a:pt x="50" y="5"/>
                    </a:lnTo>
                    <a:lnTo>
                      <a:pt x="47" y="9"/>
                    </a:lnTo>
                    <a:lnTo>
                      <a:pt x="46" y="24"/>
                    </a:lnTo>
                    <a:lnTo>
                      <a:pt x="40" y="38"/>
                    </a:lnTo>
                    <a:lnTo>
                      <a:pt x="32" y="51"/>
                    </a:lnTo>
                    <a:lnTo>
                      <a:pt x="22" y="64"/>
                    </a:lnTo>
                    <a:lnTo>
                      <a:pt x="16" y="76"/>
                    </a:lnTo>
                    <a:lnTo>
                      <a:pt x="11" y="88"/>
                    </a:lnTo>
                    <a:lnTo>
                      <a:pt x="7" y="101"/>
                    </a:lnTo>
                    <a:lnTo>
                      <a:pt x="5" y="114"/>
                    </a:lnTo>
                    <a:lnTo>
                      <a:pt x="2" y="126"/>
                    </a:lnTo>
                    <a:lnTo>
                      <a:pt x="0" y="139"/>
                    </a:lnTo>
                    <a:lnTo>
                      <a:pt x="0" y="153"/>
                    </a:lnTo>
                    <a:lnTo>
                      <a:pt x="2" y="165"/>
                    </a:lnTo>
                    <a:lnTo>
                      <a:pt x="7" y="177"/>
                    </a:lnTo>
                    <a:lnTo>
                      <a:pt x="12" y="189"/>
                    </a:lnTo>
                    <a:lnTo>
                      <a:pt x="18" y="202"/>
                    </a:lnTo>
                    <a:lnTo>
                      <a:pt x="24" y="214"/>
                    </a:lnTo>
                    <a:lnTo>
                      <a:pt x="26" y="214"/>
                    </a:lnTo>
                    <a:lnTo>
                      <a:pt x="26" y="213"/>
                    </a:lnTo>
                    <a:close/>
                  </a:path>
                </a:pathLst>
              </a:custGeom>
              <a:solidFill>
                <a:srgbClr val="000000"/>
              </a:solidFill>
              <a:ln w="9525">
                <a:noFill/>
                <a:round/>
                <a:headEnd/>
                <a:tailEnd/>
              </a:ln>
            </p:spPr>
            <p:txBody>
              <a:bodyPr/>
              <a:lstStyle/>
              <a:p>
                <a:endParaRPr lang="en-US">
                  <a:solidFill>
                    <a:srgbClr val="000000"/>
                  </a:solidFill>
                </a:endParaRPr>
              </a:p>
            </p:txBody>
          </p:sp>
          <p:sp>
            <p:nvSpPr>
              <p:cNvPr id="26789" name="Freeform 171"/>
              <p:cNvSpPr>
                <a:spLocks/>
              </p:cNvSpPr>
              <p:nvPr/>
            </p:nvSpPr>
            <p:spPr bwMode="auto">
              <a:xfrm>
                <a:off x="9272" y="8373"/>
                <a:ext cx="118" cy="19"/>
              </a:xfrm>
              <a:custGeom>
                <a:avLst/>
                <a:gdLst>
                  <a:gd name="T0" fmla="*/ 0 w 118"/>
                  <a:gd name="T1" fmla="*/ 2 h 19"/>
                  <a:gd name="T2" fmla="*/ 13 w 118"/>
                  <a:gd name="T3" fmla="*/ 11 h 19"/>
                  <a:gd name="T4" fmla="*/ 27 w 118"/>
                  <a:gd name="T5" fmla="*/ 17 h 19"/>
                  <a:gd name="T6" fmla="*/ 41 w 118"/>
                  <a:gd name="T7" fmla="*/ 19 h 19"/>
                  <a:gd name="T8" fmla="*/ 56 w 118"/>
                  <a:gd name="T9" fmla="*/ 19 h 19"/>
                  <a:gd name="T10" fmla="*/ 72 w 118"/>
                  <a:gd name="T11" fmla="*/ 17 h 19"/>
                  <a:gd name="T12" fmla="*/ 87 w 118"/>
                  <a:gd name="T13" fmla="*/ 14 h 19"/>
                  <a:gd name="T14" fmla="*/ 102 w 118"/>
                  <a:gd name="T15" fmla="*/ 9 h 19"/>
                  <a:gd name="T16" fmla="*/ 117 w 118"/>
                  <a:gd name="T17" fmla="*/ 3 h 19"/>
                  <a:gd name="T18" fmla="*/ 118 w 118"/>
                  <a:gd name="T19" fmla="*/ 2 h 19"/>
                  <a:gd name="T20" fmla="*/ 118 w 118"/>
                  <a:gd name="T21" fmla="*/ 1 h 19"/>
                  <a:gd name="T22" fmla="*/ 118 w 118"/>
                  <a:gd name="T23" fmla="*/ 0 h 19"/>
                  <a:gd name="T24" fmla="*/ 118 w 118"/>
                  <a:gd name="T25" fmla="*/ 0 h 19"/>
                  <a:gd name="T26" fmla="*/ 102 w 118"/>
                  <a:gd name="T27" fmla="*/ 4 h 19"/>
                  <a:gd name="T28" fmla="*/ 88 w 118"/>
                  <a:gd name="T29" fmla="*/ 8 h 19"/>
                  <a:gd name="T30" fmla="*/ 73 w 118"/>
                  <a:gd name="T31" fmla="*/ 11 h 19"/>
                  <a:gd name="T32" fmla="*/ 60 w 118"/>
                  <a:gd name="T33" fmla="*/ 12 h 19"/>
                  <a:gd name="T34" fmla="*/ 45 w 118"/>
                  <a:gd name="T35" fmla="*/ 12 h 19"/>
                  <a:gd name="T36" fmla="*/ 31 w 118"/>
                  <a:gd name="T37" fmla="*/ 11 h 19"/>
                  <a:gd name="T38" fmla="*/ 16 w 118"/>
                  <a:gd name="T39" fmla="*/ 7 h 19"/>
                  <a:gd name="T40" fmla="*/ 0 w 118"/>
                  <a:gd name="T41" fmla="*/ 1 h 19"/>
                  <a:gd name="T42" fmla="*/ 0 w 118"/>
                  <a:gd name="T43" fmla="*/ 1 h 19"/>
                  <a:gd name="T44" fmla="*/ 0 w 118"/>
                  <a:gd name="T45" fmla="*/ 1 h 19"/>
                  <a:gd name="T46" fmla="*/ 0 w 118"/>
                  <a:gd name="T47" fmla="*/ 2 h 19"/>
                  <a:gd name="T48" fmla="*/ 0 w 118"/>
                  <a:gd name="T49" fmla="*/ 2 h 19"/>
                  <a:gd name="T50" fmla="*/ 0 w 118"/>
                  <a:gd name="T51" fmla="*/ 2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9"/>
                  <a:gd name="T80" fmla="*/ 118 w 118"/>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9">
                    <a:moveTo>
                      <a:pt x="0" y="2"/>
                    </a:moveTo>
                    <a:lnTo>
                      <a:pt x="13" y="11"/>
                    </a:lnTo>
                    <a:lnTo>
                      <a:pt x="27" y="17"/>
                    </a:lnTo>
                    <a:lnTo>
                      <a:pt x="41" y="19"/>
                    </a:lnTo>
                    <a:lnTo>
                      <a:pt x="56" y="19"/>
                    </a:lnTo>
                    <a:lnTo>
                      <a:pt x="72" y="17"/>
                    </a:lnTo>
                    <a:lnTo>
                      <a:pt x="87" y="14"/>
                    </a:lnTo>
                    <a:lnTo>
                      <a:pt x="102" y="9"/>
                    </a:lnTo>
                    <a:lnTo>
                      <a:pt x="117" y="3"/>
                    </a:lnTo>
                    <a:lnTo>
                      <a:pt x="118" y="2"/>
                    </a:lnTo>
                    <a:lnTo>
                      <a:pt x="118" y="1"/>
                    </a:lnTo>
                    <a:lnTo>
                      <a:pt x="118" y="0"/>
                    </a:lnTo>
                    <a:lnTo>
                      <a:pt x="102" y="4"/>
                    </a:lnTo>
                    <a:lnTo>
                      <a:pt x="88" y="8"/>
                    </a:lnTo>
                    <a:lnTo>
                      <a:pt x="73" y="11"/>
                    </a:lnTo>
                    <a:lnTo>
                      <a:pt x="60" y="12"/>
                    </a:lnTo>
                    <a:lnTo>
                      <a:pt x="45" y="12"/>
                    </a:lnTo>
                    <a:lnTo>
                      <a:pt x="31" y="11"/>
                    </a:lnTo>
                    <a:lnTo>
                      <a:pt x="16" y="7"/>
                    </a:lnTo>
                    <a:lnTo>
                      <a:pt x="0" y="1"/>
                    </a:lnTo>
                    <a:lnTo>
                      <a:pt x="0" y="2"/>
                    </a:lnTo>
                    <a:close/>
                  </a:path>
                </a:pathLst>
              </a:custGeom>
              <a:solidFill>
                <a:srgbClr val="000000"/>
              </a:solidFill>
              <a:ln w="9525">
                <a:noFill/>
                <a:round/>
                <a:headEnd/>
                <a:tailEnd/>
              </a:ln>
            </p:spPr>
            <p:txBody>
              <a:bodyPr/>
              <a:lstStyle/>
              <a:p>
                <a:endParaRPr lang="en-US">
                  <a:solidFill>
                    <a:srgbClr val="000000"/>
                  </a:solidFill>
                </a:endParaRPr>
              </a:p>
            </p:txBody>
          </p:sp>
          <p:sp>
            <p:nvSpPr>
              <p:cNvPr id="26790" name="Freeform 172"/>
              <p:cNvSpPr>
                <a:spLocks/>
              </p:cNvSpPr>
              <p:nvPr/>
            </p:nvSpPr>
            <p:spPr bwMode="auto">
              <a:xfrm>
                <a:off x="9057" y="8328"/>
                <a:ext cx="149" cy="31"/>
              </a:xfrm>
              <a:custGeom>
                <a:avLst/>
                <a:gdLst>
                  <a:gd name="T0" fmla="*/ 0 w 149"/>
                  <a:gd name="T1" fmla="*/ 0 h 31"/>
                  <a:gd name="T2" fmla="*/ 15 w 149"/>
                  <a:gd name="T3" fmla="*/ 10 h 31"/>
                  <a:gd name="T4" fmla="*/ 31 w 149"/>
                  <a:gd name="T5" fmla="*/ 18 h 31"/>
                  <a:gd name="T6" fmla="*/ 48 w 149"/>
                  <a:gd name="T7" fmla="*/ 24 h 31"/>
                  <a:gd name="T8" fmla="*/ 67 w 149"/>
                  <a:gd name="T9" fmla="*/ 28 h 31"/>
                  <a:gd name="T10" fmla="*/ 85 w 149"/>
                  <a:gd name="T11" fmla="*/ 31 h 31"/>
                  <a:gd name="T12" fmla="*/ 103 w 149"/>
                  <a:gd name="T13" fmla="*/ 31 h 31"/>
                  <a:gd name="T14" fmla="*/ 121 w 149"/>
                  <a:gd name="T15" fmla="*/ 28 h 31"/>
                  <a:gd name="T16" fmla="*/ 141 w 149"/>
                  <a:gd name="T17" fmla="*/ 23 h 31"/>
                  <a:gd name="T18" fmla="*/ 146 w 149"/>
                  <a:gd name="T19" fmla="*/ 20 h 31"/>
                  <a:gd name="T20" fmla="*/ 149 w 149"/>
                  <a:gd name="T21" fmla="*/ 15 h 31"/>
                  <a:gd name="T22" fmla="*/ 149 w 149"/>
                  <a:gd name="T23" fmla="*/ 10 h 31"/>
                  <a:gd name="T24" fmla="*/ 146 w 149"/>
                  <a:gd name="T25" fmla="*/ 7 h 31"/>
                  <a:gd name="T26" fmla="*/ 138 w 149"/>
                  <a:gd name="T27" fmla="*/ 5 h 31"/>
                  <a:gd name="T28" fmla="*/ 130 w 149"/>
                  <a:gd name="T29" fmla="*/ 5 h 31"/>
                  <a:gd name="T30" fmla="*/ 123 w 149"/>
                  <a:gd name="T31" fmla="*/ 5 h 31"/>
                  <a:gd name="T32" fmla="*/ 114 w 149"/>
                  <a:gd name="T33" fmla="*/ 5 h 31"/>
                  <a:gd name="T34" fmla="*/ 105 w 149"/>
                  <a:gd name="T35" fmla="*/ 6 h 31"/>
                  <a:gd name="T36" fmla="*/ 98 w 149"/>
                  <a:gd name="T37" fmla="*/ 7 h 31"/>
                  <a:gd name="T38" fmla="*/ 90 w 149"/>
                  <a:gd name="T39" fmla="*/ 9 h 31"/>
                  <a:gd name="T40" fmla="*/ 82 w 149"/>
                  <a:gd name="T41" fmla="*/ 10 h 31"/>
                  <a:gd name="T42" fmla="*/ 71 w 149"/>
                  <a:gd name="T43" fmla="*/ 11 h 31"/>
                  <a:gd name="T44" fmla="*/ 60 w 149"/>
                  <a:gd name="T45" fmla="*/ 11 h 31"/>
                  <a:gd name="T46" fmla="*/ 49 w 149"/>
                  <a:gd name="T47" fmla="*/ 11 h 31"/>
                  <a:gd name="T48" fmla="*/ 40 w 149"/>
                  <a:gd name="T49" fmla="*/ 10 h 31"/>
                  <a:gd name="T50" fmla="*/ 29 w 149"/>
                  <a:gd name="T51" fmla="*/ 9 h 31"/>
                  <a:gd name="T52" fmla="*/ 19 w 149"/>
                  <a:gd name="T53" fmla="*/ 7 h 31"/>
                  <a:gd name="T54" fmla="*/ 9 w 149"/>
                  <a:gd name="T55" fmla="*/ 4 h 31"/>
                  <a:gd name="T56" fmla="*/ 0 w 149"/>
                  <a:gd name="T57" fmla="*/ 0 h 31"/>
                  <a:gd name="T58" fmla="*/ 0 w 149"/>
                  <a:gd name="T59" fmla="*/ 0 h 31"/>
                  <a:gd name="T60" fmla="*/ 0 w 149"/>
                  <a:gd name="T61" fmla="*/ 0 h 31"/>
                  <a:gd name="T62" fmla="*/ 0 w 149"/>
                  <a:gd name="T63" fmla="*/ 0 h 31"/>
                  <a:gd name="T64" fmla="*/ 0 w 149"/>
                  <a:gd name="T65" fmla="*/ 0 h 31"/>
                  <a:gd name="T66" fmla="*/ 0 w 149"/>
                  <a:gd name="T67" fmla="*/ 0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9"/>
                  <a:gd name="T103" fmla="*/ 0 h 31"/>
                  <a:gd name="T104" fmla="*/ 149 w 149"/>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9" h="31">
                    <a:moveTo>
                      <a:pt x="0" y="0"/>
                    </a:moveTo>
                    <a:lnTo>
                      <a:pt x="15" y="10"/>
                    </a:lnTo>
                    <a:lnTo>
                      <a:pt x="31" y="18"/>
                    </a:lnTo>
                    <a:lnTo>
                      <a:pt x="48" y="24"/>
                    </a:lnTo>
                    <a:lnTo>
                      <a:pt x="67" y="28"/>
                    </a:lnTo>
                    <a:lnTo>
                      <a:pt x="85" y="31"/>
                    </a:lnTo>
                    <a:lnTo>
                      <a:pt x="103" y="31"/>
                    </a:lnTo>
                    <a:lnTo>
                      <a:pt x="121" y="28"/>
                    </a:lnTo>
                    <a:lnTo>
                      <a:pt x="141" y="23"/>
                    </a:lnTo>
                    <a:lnTo>
                      <a:pt x="146" y="20"/>
                    </a:lnTo>
                    <a:lnTo>
                      <a:pt x="149" y="15"/>
                    </a:lnTo>
                    <a:lnTo>
                      <a:pt x="149" y="10"/>
                    </a:lnTo>
                    <a:lnTo>
                      <a:pt x="146" y="7"/>
                    </a:lnTo>
                    <a:lnTo>
                      <a:pt x="138" y="5"/>
                    </a:lnTo>
                    <a:lnTo>
                      <a:pt x="130" y="5"/>
                    </a:lnTo>
                    <a:lnTo>
                      <a:pt x="123" y="5"/>
                    </a:lnTo>
                    <a:lnTo>
                      <a:pt x="114" y="5"/>
                    </a:lnTo>
                    <a:lnTo>
                      <a:pt x="105" y="6"/>
                    </a:lnTo>
                    <a:lnTo>
                      <a:pt x="98" y="7"/>
                    </a:lnTo>
                    <a:lnTo>
                      <a:pt x="90" y="9"/>
                    </a:lnTo>
                    <a:lnTo>
                      <a:pt x="82" y="10"/>
                    </a:lnTo>
                    <a:lnTo>
                      <a:pt x="71" y="11"/>
                    </a:lnTo>
                    <a:lnTo>
                      <a:pt x="60" y="11"/>
                    </a:lnTo>
                    <a:lnTo>
                      <a:pt x="49" y="11"/>
                    </a:lnTo>
                    <a:lnTo>
                      <a:pt x="40" y="10"/>
                    </a:lnTo>
                    <a:lnTo>
                      <a:pt x="29" y="9"/>
                    </a:lnTo>
                    <a:lnTo>
                      <a:pt x="19" y="7"/>
                    </a:lnTo>
                    <a:lnTo>
                      <a:pt x="9" y="4"/>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6791" name="Freeform 173"/>
              <p:cNvSpPr>
                <a:spLocks/>
              </p:cNvSpPr>
              <p:nvPr/>
            </p:nvSpPr>
            <p:spPr bwMode="auto">
              <a:xfrm>
                <a:off x="9117" y="8265"/>
                <a:ext cx="109" cy="56"/>
              </a:xfrm>
              <a:custGeom>
                <a:avLst/>
                <a:gdLst>
                  <a:gd name="T0" fmla="*/ 0 w 109"/>
                  <a:gd name="T1" fmla="*/ 0 h 56"/>
                  <a:gd name="T2" fmla="*/ 11 w 109"/>
                  <a:gd name="T3" fmla="*/ 9 h 56"/>
                  <a:gd name="T4" fmla="*/ 22 w 109"/>
                  <a:gd name="T5" fmla="*/ 20 h 56"/>
                  <a:gd name="T6" fmla="*/ 35 w 109"/>
                  <a:gd name="T7" fmla="*/ 29 h 56"/>
                  <a:gd name="T8" fmla="*/ 47 w 109"/>
                  <a:gd name="T9" fmla="*/ 37 h 56"/>
                  <a:gd name="T10" fmla="*/ 60 w 109"/>
                  <a:gd name="T11" fmla="*/ 44 h 56"/>
                  <a:gd name="T12" fmla="*/ 74 w 109"/>
                  <a:gd name="T13" fmla="*/ 50 h 56"/>
                  <a:gd name="T14" fmla="*/ 88 w 109"/>
                  <a:gd name="T15" fmla="*/ 54 h 56"/>
                  <a:gd name="T16" fmla="*/ 104 w 109"/>
                  <a:gd name="T17" fmla="*/ 56 h 56"/>
                  <a:gd name="T18" fmla="*/ 106 w 109"/>
                  <a:gd name="T19" fmla="*/ 55 h 56"/>
                  <a:gd name="T20" fmla="*/ 109 w 109"/>
                  <a:gd name="T21" fmla="*/ 53 h 56"/>
                  <a:gd name="T22" fmla="*/ 109 w 109"/>
                  <a:gd name="T23" fmla="*/ 50 h 56"/>
                  <a:gd name="T24" fmla="*/ 108 w 109"/>
                  <a:gd name="T25" fmla="*/ 48 h 56"/>
                  <a:gd name="T26" fmla="*/ 94 w 109"/>
                  <a:gd name="T27" fmla="*/ 44 h 56"/>
                  <a:gd name="T28" fmla="*/ 80 w 109"/>
                  <a:gd name="T29" fmla="*/ 39 h 56"/>
                  <a:gd name="T30" fmla="*/ 66 w 109"/>
                  <a:gd name="T31" fmla="*/ 34 h 56"/>
                  <a:gd name="T32" fmla="*/ 52 w 109"/>
                  <a:gd name="T33" fmla="*/ 29 h 56"/>
                  <a:gd name="T34" fmla="*/ 38 w 109"/>
                  <a:gd name="T35" fmla="*/ 23 h 56"/>
                  <a:gd name="T36" fmla="*/ 26 w 109"/>
                  <a:gd name="T37" fmla="*/ 16 h 56"/>
                  <a:gd name="T38" fmla="*/ 13 w 109"/>
                  <a:gd name="T39" fmla="*/ 8 h 56"/>
                  <a:gd name="T40" fmla="*/ 2 w 109"/>
                  <a:gd name="T41" fmla="*/ 0 h 56"/>
                  <a:gd name="T42" fmla="*/ 0 w 109"/>
                  <a:gd name="T43" fmla="*/ 0 h 56"/>
                  <a:gd name="T44" fmla="*/ 0 w 109"/>
                  <a:gd name="T45" fmla="*/ 0 h 56"/>
                  <a:gd name="T46" fmla="*/ 0 w 109"/>
                  <a:gd name="T47" fmla="*/ 0 h 56"/>
                  <a:gd name="T48" fmla="*/ 0 w 109"/>
                  <a:gd name="T49" fmla="*/ 0 h 56"/>
                  <a:gd name="T50" fmla="*/ 0 w 109"/>
                  <a:gd name="T51" fmla="*/ 0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9"/>
                  <a:gd name="T79" fmla="*/ 0 h 56"/>
                  <a:gd name="T80" fmla="*/ 109 w 109"/>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9" h="56">
                    <a:moveTo>
                      <a:pt x="0" y="0"/>
                    </a:moveTo>
                    <a:lnTo>
                      <a:pt x="11" y="9"/>
                    </a:lnTo>
                    <a:lnTo>
                      <a:pt x="22" y="20"/>
                    </a:lnTo>
                    <a:lnTo>
                      <a:pt x="35" y="29"/>
                    </a:lnTo>
                    <a:lnTo>
                      <a:pt x="47" y="37"/>
                    </a:lnTo>
                    <a:lnTo>
                      <a:pt x="60" y="44"/>
                    </a:lnTo>
                    <a:lnTo>
                      <a:pt x="74" y="50"/>
                    </a:lnTo>
                    <a:lnTo>
                      <a:pt x="88" y="54"/>
                    </a:lnTo>
                    <a:lnTo>
                      <a:pt x="104" y="56"/>
                    </a:lnTo>
                    <a:lnTo>
                      <a:pt x="106" y="55"/>
                    </a:lnTo>
                    <a:lnTo>
                      <a:pt x="109" y="53"/>
                    </a:lnTo>
                    <a:lnTo>
                      <a:pt x="109" y="50"/>
                    </a:lnTo>
                    <a:lnTo>
                      <a:pt x="108" y="48"/>
                    </a:lnTo>
                    <a:lnTo>
                      <a:pt x="94" y="44"/>
                    </a:lnTo>
                    <a:lnTo>
                      <a:pt x="80" y="39"/>
                    </a:lnTo>
                    <a:lnTo>
                      <a:pt x="66" y="34"/>
                    </a:lnTo>
                    <a:lnTo>
                      <a:pt x="52" y="29"/>
                    </a:lnTo>
                    <a:lnTo>
                      <a:pt x="38" y="23"/>
                    </a:lnTo>
                    <a:lnTo>
                      <a:pt x="26" y="16"/>
                    </a:lnTo>
                    <a:lnTo>
                      <a:pt x="13" y="8"/>
                    </a:lnTo>
                    <a:lnTo>
                      <a:pt x="2" y="0"/>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6792" name="Freeform 174"/>
              <p:cNvSpPr>
                <a:spLocks/>
              </p:cNvSpPr>
              <p:nvPr/>
            </p:nvSpPr>
            <p:spPr bwMode="auto">
              <a:xfrm>
                <a:off x="8523" y="6645"/>
                <a:ext cx="228" cy="185"/>
              </a:xfrm>
              <a:custGeom>
                <a:avLst/>
                <a:gdLst>
                  <a:gd name="T0" fmla="*/ 11 w 228"/>
                  <a:gd name="T1" fmla="*/ 182 h 185"/>
                  <a:gd name="T2" fmla="*/ 14 w 228"/>
                  <a:gd name="T3" fmla="*/ 175 h 185"/>
                  <a:gd name="T4" fmla="*/ 16 w 228"/>
                  <a:gd name="T5" fmla="*/ 169 h 185"/>
                  <a:gd name="T6" fmla="*/ 19 w 228"/>
                  <a:gd name="T7" fmla="*/ 163 h 185"/>
                  <a:gd name="T8" fmla="*/ 21 w 228"/>
                  <a:gd name="T9" fmla="*/ 156 h 185"/>
                  <a:gd name="T10" fmla="*/ 26 w 228"/>
                  <a:gd name="T11" fmla="*/ 144 h 185"/>
                  <a:gd name="T12" fmla="*/ 33 w 228"/>
                  <a:gd name="T13" fmla="*/ 135 h 185"/>
                  <a:gd name="T14" fmla="*/ 42 w 228"/>
                  <a:gd name="T15" fmla="*/ 127 h 185"/>
                  <a:gd name="T16" fmla="*/ 53 w 228"/>
                  <a:gd name="T17" fmla="*/ 120 h 185"/>
                  <a:gd name="T18" fmla="*/ 61 w 228"/>
                  <a:gd name="T19" fmla="*/ 114 h 185"/>
                  <a:gd name="T20" fmla="*/ 70 w 228"/>
                  <a:gd name="T21" fmla="*/ 107 h 185"/>
                  <a:gd name="T22" fmla="*/ 77 w 228"/>
                  <a:gd name="T23" fmla="*/ 101 h 185"/>
                  <a:gd name="T24" fmla="*/ 85 w 228"/>
                  <a:gd name="T25" fmla="*/ 96 h 185"/>
                  <a:gd name="T26" fmla="*/ 94 w 228"/>
                  <a:gd name="T27" fmla="*/ 90 h 185"/>
                  <a:gd name="T28" fmla="*/ 103 w 228"/>
                  <a:gd name="T29" fmla="*/ 85 h 185"/>
                  <a:gd name="T30" fmla="*/ 112 w 228"/>
                  <a:gd name="T31" fmla="*/ 79 h 185"/>
                  <a:gd name="T32" fmla="*/ 121 w 228"/>
                  <a:gd name="T33" fmla="*/ 74 h 185"/>
                  <a:gd name="T34" fmla="*/ 135 w 228"/>
                  <a:gd name="T35" fmla="*/ 65 h 185"/>
                  <a:gd name="T36" fmla="*/ 149 w 228"/>
                  <a:gd name="T37" fmla="*/ 57 h 185"/>
                  <a:gd name="T38" fmla="*/ 162 w 228"/>
                  <a:gd name="T39" fmla="*/ 49 h 185"/>
                  <a:gd name="T40" fmla="*/ 176 w 228"/>
                  <a:gd name="T41" fmla="*/ 40 h 185"/>
                  <a:gd name="T42" fmla="*/ 189 w 228"/>
                  <a:gd name="T43" fmla="*/ 32 h 185"/>
                  <a:gd name="T44" fmla="*/ 202 w 228"/>
                  <a:gd name="T45" fmla="*/ 22 h 185"/>
                  <a:gd name="T46" fmla="*/ 215 w 228"/>
                  <a:gd name="T47" fmla="*/ 12 h 185"/>
                  <a:gd name="T48" fmla="*/ 227 w 228"/>
                  <a:gd name="T49" fmla="*/ 2 h 185"/>
                  <a:gd name="T50" fmla="*/ 228 w 228"/>
                  <a:gd name="T51" fmla="*/ 1 h 185"/>
                  <a:gd name="T52" fmla="*/ 227 w 228"/>
                  <a:gd name="T53" fmla="*/ 0 h 185"/>
                  <a:gd name="T54" fmla="*/ 226 w 228"/>
                  <a:gd name="T55" fmla="*/ 0 h 185"/>
                  <a:gd name="T56" fmla="*/ 223 w 228"/>
                  <a:gd name="T57" fmla="*/ 0 h 185"/>
                  <a:gd name="T58" fmla="*/ 213 w 228"/>
                  <a:gd name="T59" fmla="*/ 7 h 185"/>
                  <a:gd name="T60" fmla="*/ 204 w 228"/>
                  <a:gd name="T61" fmla="*/ 14 h 185"/>
                  <a:gd name="T62" fmla="*/ 194 w 228"/>
                  <a:gd name="T63" fmla="*/ 20 h 185"/>
                  <a:gd name="T64" fmla="*/ 184 w 228"/>
                  <a:gd name="T65" fmla="*/ 28 h 185"/>
                  <a:gd name="T66" fmla="*/ 173 w 228"/>
                  <a:gd name="T67" fmla="*/ 34 h 185"/>
                  <a:gd name="T68" fmla="*/ 162 w 228"/>
                  <a:gd name="T69" fmla="*/ 40 h 185"/>
                  <a:gd name="T70" fmla="*/ 151 w 228"/>
                  <a:gd name="T71" fmla="*/ 45 h 185"/>
                  <a:gd name="T72" fmla="*/ 140 w 228"/>
                  <a:gd name="T73" fmla="*/ 50 h 185"/>
                  <a:gd name="T74" fmla="*/ 131 w 228"/>
                  <a:gd name="T75" fmla="*/ 54 h 185"/>
                  <a:gd name="T76" fmla="*/ 120 w 228"/>
                  <a:gd name="T77" fmla="*/ 59 h 185"/>
                  <a:gd name="T78" fmla="*/ 110 w 228"/>
                  <a:gd name="T79" fmla="*/ 63 h 185"/>
                  <a:gd name="T80" fmla="*/ 99 w 228"/>
                  <a:gd name="T81" fmla="*/ 66 h 185"/>
                  <a:gd name="T82" fmla="*/ 88 w 228"/>
                  <a:gd name="T83" fmla="*/ 71 h 185"/>
                  <a:gd name="T84" fmla="*/ 77 w 228"/>
                  <a:gd name="T85" fmla="*/ 75 h 185"/>
                  <a:gd name="T86" fmla="*/ 67 w 228"/>
                  <a:gd name="T87" fmla="*/ 80 h 185"/>
                  <a:gd name="T88" fmla="*/ 56 w 228"/>
                  <a:gd name="T89" fmla="*/ 84 h 185"/>
                  <a:gd name="T90" fmla="*/ 49 w 228"/>
                  <a:gd name="T91" fmla="*/ 88 h 185"/>
                  <a:gd name="T92" fmla="*/ 43 w 228"/>
                  <a:gd name="T93" fmla="*/ 91 h 185"/>
                  <a:gd name="T94" fmla="*/ 36 w 228"/>
                  <a:gd name="T95" fmla="*/ 96 h 185"/>
                  <a:gd name="T96" fmla="*/ 29 w 228"/>
                  <a:gd name="T97" fmla="*/ 100 h 185"/>
                  <a:gd name="T98" fmla="*/ 23 w 228"/>
                  <a:gd name="T99" fmla="*/ 105 h 185"/>
                  <a:gd name="T100" fmla="*/ 17 w 228"/>
                  <a:gd name="T101" fmla="*/ 111 h 185"/>
                  <a:gd name="T102" fmla="*/ 12 w 228"/>
                  <a:gd name="T103" fmla="*/ 116 h 185"/>
                  <a:gd name="T104" fmla="*/ 6 w 228"/>
                  <a:gd name="T105" fmla="*/ 122 h 185"/>
                  <a:gd name="T106" fmla="*/ 0 w 228"/>
                  <a:gd name="T107" fmla="*/ 135 h 185"/>
                  <a:gd name="T108" fmla="*/ 1 w 228"/>
                  <a:gd name="T109" fmla="*/ 152 h 185"/>
                  <a:gd name="T110" fmla="*/ 4 w 228"/>
                  <a:gd name="T111" fmla="*/ 169 h 185"/>
                  <a:gd name="T112" fmla="*/ 6 w 228"/>
                  <a:gd name="T113" fmla="*/ 184 h 185"/>
                  <a:gd name="T114" fmla="*/ 8 w 228"/>
                  <a:gd name="T115" fmla="*/ 185 h 185"/>
                  <a:gd name="T116" fmla="*/ 9 w 228"/>
                  <a:gd name="T117" fmla="*/ 184 h 185"/>
                  <a:gd name="T118" fmla="*/ 10 w 228"/>
                  <a:gd name="T119" fmla="*/ 183 h 185"/>
                  <a:gd name="T120" fmla="*/ 11 w 228"/>
                  <a:gd name="T121" fmla="*/ 182 h 185"/>
                  <a:gd name="T122" fmla="*/ 11 w 228"/>
                  <a:gd name="T123" fmla="*/ 182 h 1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8"/>
                  <a:gd name="T187" fmla="*/ 0 h 185"/>
                  <a:gd name="T188" fmla="*/ 228 w 228"/>
                  <a:gd name="T189" fmla="*/ 185 h 1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8" h="185">
                    <a:moveTo>
                      <a:pt x="11" y="182"/>
                    </a:moveTo>
                    <a:lnTo>
                      <a:pt x="14" y="175"/>
                    </a:lnTo>
                    <a:lnTo>
                      <a:pt x="16" y="169"/>
                    </a:lnTo>
                    <a:lnTo>
                      <a:pt x="19" y="163"/>
                    </a:lnTo>
                    <a:lnTo>
                      <a:pt x="21" y="156"/>
                    </a:lnTo>
                    <a:lnTo>
                      <a:pt x="26" y="144"/>
                    </a:lnTo>
                    <a:lnTo>
                      <a:pt x="33" y="135"/>
                    </a:lnTo>
                    <a:lnTo>
                      <a:pt x="42" y="127"/>
                    </a:lnTo>
                    <a:lnTo>
                      <a:pt x="53" y="120"/>
                    </a:lnTo>
                    <a:lnTo>
                      <a:pt x="61" y="114"/>
                    </a:lnTo>
                    <a:lnTo>
                      <a:pt x="70" y="107"/>
                    </a:lnTo>
                    <a:lnTo>
                      <a:pt x="77" y="101"/>
                    </a:lnTo>
                    <a:lnTo>
                      <a:pt x="85" y="96"/>
                    </a:lnTo>
                    <a:lnTo>
                      <a:pt x="94" y="90"/>
                    </a:lnTo>
                    <a:lnTo>
                      <a:pt x="103" y="85"/>
                    </a:lnTo>
                    <a:lnTo>
                      <a:pt x="112" y="79"/>
                    </a:lnTo>
                    <a:lnTo>
                      <a:pt x="121" y="74"/>
                    </a:lnTo>
                    <a:lnTo>
                      <a:pt x="135" y="65"/>
                    </a:lnTo>
                    <a:lnTo>
                      <a:pt x="149" y="57"/>
                    </a:lnTo>
                    <a:lnTo>
                      <a:pt x="162" y="49"/>
                    </a:lnTo>
                    <a:lnTo>
                      <a:pt x="176" y="40"/>
                    </a:lnTo>
                    <a:lnTo>
                      <a:pt x="189" y="32"/>
                    </a:lnTo>
                    <a:lnTo>
                      <a:pt x="202" y="22"/>
                    </a:lnTo>
                    <a:lnTo>
                      <a:pt x="215" y="12"/>
                    </a:lnTo>
                    <a:lnTo>
                      <a:pt x="227" y="2"/>
                    </a:lnTo>
                    <a:lnTo>
                      <a:pt x="228" y="1"/>
                    </a:lnTo>
                    <a:lnTo>
                      <a:pt x="227" y="0"/>
                    </a:lnTo>
                    <a:lnTo>
                      <a:pt x="226" y="0"/>
                    </a:lnTo>
                    <a:lnTo>
                      <a:pt x="223" y="0"/>
                    </a:lnTo>
                    <a:lnTo>
                      <a:pt x="213" y="7"/>
                    </a:lnTo>
                    <a:lnTo>
                      <a:pt x="204" y="14"/>
                    </a:lnTo>
                    <a:lnTo>
                      <a:pt x="194" y="20"/>
                    </a:lnTo>
                    <a:lnTo>
                      <a:pt x="184" y="28"/>
                    </a:lnTo>
                    <a:lnTo>
                      <a:pt x="173" y="34"/>
                    </a:lnTo>
                    <a:lnTo>
                      <a:pt x="162" y="40"/>
                    </a:lnTo>
                    <a:lnTo>
                      <a:pt x="151" y="45"/>
                    </a:lnTo>
                    <a:lnTo>
                      <a:pt x="140" y="50"/>
                    </a:lnTo>
                    <a:lnTo>
                      <a:pt x="131" y="54"/>
                    </a:lnTo>
                    <a:lnTo>
                      <a:pt x="120" y="59"/>
                    </a:lnTo>
                    <a:lnTo>
                      <a:pt x="110" y="63"/>
                    </a:lnTo>
                    <a:lnTo>
                      <a:pt x="99" y="66"/>
                    </a:lnTo>
                    <a:lnTo>
                      <a:pt x="88" y="71"/>
                    </a:lnTo>
                    <a:lnTo>
                      <a:pt x="77" y="75"/>
                    </a:lnTo>
                    <a:lnTo>
                      <a:pt x="67" y="80"/>
                    </a:lnTo>
                    <a:lnTo>
                      <a:pt x="56" y="84"/>
                    </a:lnTo>
                    <a:lnTo>
                      <a:pt x="49" y="88"/>
                    </a:lnTo>
                    <a:lnTo>
                      <a:pt x="43" y="91"/>
                    </a:lnTo>
                    <a:lnTo>
                      <a:pt x="36" y="96"/>
                    </a:lnTo>
                    <a:lnTo>
                      <a:pt x="29" y="100"/>
                    </a:lnTo>
                    <a:lnTo>
                      <a:pt x="23" y="105"/>
                    </a:lnTo>
                    <a:lnTo>
                      <a:pt x="17" y="111"/>
                    </a:lnTo>
                    <a:lnTo>
                      <a:pt x="12" y="116"/>
                    </a:lnTo>
                    <a:lnTo>
                      <a:pt x="6" y="122"/>
                    </a:lnTo>
                    <a:lnTo>
                      <a:pt x="0" y="135"/>
                    </a:lnTo>
                    <a:lnTo>
                      <a:pt x="1" y="152"/>
                    </a:lnTo>
                    <a:lnTo>
                      <a:pt x="4" y="169"/>
                    </a:lnTo>
                    <a:lnTo>
                      <a:pt x="6" y="184"/>
                    </a:lnTo>
                    <a:lnTo>
                      <a:pt x="8" y="185"/>
                    </a:lnTo>
                    <a:lnTo>
                      <a:pt x="9" y="184"/>
                    </a:lnTo>
                    <a:lnTo>
                      <a:pt x="10" y="183"/>
                    </a:lnTo>
                    <a:lnTo>
                      <a:pt x="11" y="182"/>
                    </a:lnTo>
                    <a:close/>
                  </a:path>
                </a:pathLst>
              </a:custGeom>
              <a:solidFill>
                <a:srgbClr val="000000"/>
              </a:solidFill>
              <a:ln w="9525">
                <a:noFill/>
                <a:round/>
                <a:headEnd/>
                <a:tailEnd/>
              </a:ln>
            </p:spPr>
            <p:txBody>
              <a:bodyPr/>
              <a:lstStyle/>
              <a:p>
                <a:endParaRPr lang="en-US">
                  <a:solidFill>
                    <a:srgbClr val="000000"/>
                  </a:solidFill>
                </a:endParaRPr>
              </a:p>
            </p:txBody>
          </p:sp>
          <p:sp>
            <p:nvSpPr>
              <p:cNvPr id="26793" name="Freeform 175"/>
              <p:cNvSpPr>
                <a:spLocks/>
              </p:cNvSpPr>
              <p:nvPr/>
            </p:nvSpPr>
            <p:spPr bwMode="auto">
              <a:xfrm>
                <a:off x="8668" y="6551"/>
                <a:ext cx="93" cy="127"/>
              </a:xfrm>
              <a:custGeom>
                <a:avLst/>
                <a:gdLst>
                  <a:gd name="T0" fmla="*/ 93 w 93"/>
                  <a:gd name="T1" fmla="*/ 126 h 127"/>
                  <a:gd name="T2" fmla="*/ 87 w 93"/>
                  <a:gd name="T3" fmla="*/ 117 h 127"/>
                  <a:gd name="T4" fmla="*/ 81 w 93"/>
                  <a:gd name="T5" fmla="*/ 110 h 127"/>
                  <a:gd name="T6" fmla="*/ 76 w 93"/>
                  <a:gd name="T7" fmla="*/ 102 h 127"/>
                  <a:gd name="T8" fmla="*/ 71 w 93"/>
                  <a:gd name="T9" fmla="*/ 94 h 127"/>
                  <a:gd name="T10" fmla="*/ 66 w 93"/>
                  <a:gd name="T11" fmla="*/ 86 h 127"/>
                  <a:gd name="T12" fmla="*/ 61 w 93"/>
                  <a:gd name="T13" fmla="*/ 76 h 127"/>
                  <a:gd name="T14" fmla="*/ 57 w 93"/>
                  <a:gd name="T15" fmla="*/ 68 h 127"/>
                  <a:gd name="T16" fmla="*/ 55 w 93"/>
                  <a:gd name="T17" fmla="*/ 59 h 127"/>
                  <a:gd name="T18" fmla="*/ 53 w 93"/>
                  <a:gd name="T19" fmla="*/ 44 h 127"/>
                  <a:gd name="T20" fmla="*/ 50 w 93"/>
                  <a:gd name="T21" fmla="*/ 26 h 127"/>
                  <a:gd name="T22" fmla="*/ 44 w 93"/>
                  <a:gd name="T23" fmla="*/ 11 h 127"/>
                  <a:gd name="T24" fmla="*/ 31 w 93"/>
                  <a:gd name="T25" fmla="*/ 1 h 127"/>
                  <a:gd name="T26" fmla="*/ 23 w 93"/>
                  <a:gd name="T27" fmla="*/ 0 h 127"/>
                  <a:gd name="T28" fmla="*/ 15 w 93"/>
                  <a:gd name="T29" fmla="*/ 1 h 127"/>
                  <a:gd name="T30" fmla="*/ 9 w 93"/>
                  <a:gd name="T31" fmla="*/ 5 h 127"/>
                  <a:gd name="T32" fmla="*/ 4 w 93"/>
                  <a:gd name="T33" fmla="*/ 10 h 127"/>
                  <a:gd name="T34" fmla="*/ 0 w 93"/>
                  <a:gd name="T35" fmla="*/ 18 h 127"/>
                  <a:gd name="T36" fmla="*/ 0 w 93"/>
                  <a:gd name="T37" fmla="*/ 26 h 127"/>
                  <a:gd name="T38" fmla="*/ 1 w 93"/>
                  <a:gd name="T39" fmla="*/ 35 h 127"/>
                  <a:gd name="T40" fmla="*/ 5 w 93"/>
                  <a:gd name="T41" fmla="*/ 44 h 127"/>
                  <a:gd name="T42" fmla="*/ 10 w 93"/>
                  <a:gd name="T43" fmla="*/ 52 h 127"/>
                  <a:gd name="T44" fmla="*/ 15 w 93"/>
                  <a:gd name="T45" fmla="*/ 59 h 127"/>
                  <a:gd name="T46" fmla="*/ 21 w 93"/>
                  <a:gd name="T47" fmla="*/ 67 h 127"/>
                  <a:gd name="T48" fmla="*/ 27 w 93"/>
                  <a:gd name="T49" fmla="*/ 74 h 127"/>
                  <a:gd name="T50" fmla="*/ 34 w 93"/>
                  <a:gd name="T51" fmla="*/ 83 h 127"/>
                  <a:gd name="T52" fmla="*/ 42 w 93"/>
                  <a:gd name="T53" fmla="*/ 90 h 127"/>
                  <a:gd name="T54" fmla="*/ 49 w 93"/>
                  <a:gd name="T55" fmla="*/ 97 h 127"/>
                  <a:gd name="T56" fmla="*/ 57 w 93"/>
                  <a:gd name="T57" fmla="*/ 103 h 127"/>
                  <a:gd name="T58" fmla="*/ 66 w 93"/>
                  <a:gd name="T59" fmla="*/ 109 h 127"/>
                  <a:gd name="T60" fmla="*/ 74 w 93"/>
                  <a:gd name="T61" fmla="*/ 115 h 127"/>
                  <a:gd name="T62" fmla="*/ 83 w 93"/>
                  <a:gd name="T63" fmla="*/ 122 h 127"/>
                  <a:gd name="T64" fmla="*/ 91 w 93"/>
                  <a:gd name="T65" fmla="*/ 127 h 127"/>
                  <a:gd name="T66" fmla="*/ 93 w 93"/>
                  <a:gd name="T67" fmla="*/ 127 h 127"/>
                  <a:gd name="T68" fmla="*/ 93 w 93"/>
                  <a:gd name="T69" fmla="*/ 127 h 127"/>
                  <a:gd name="T70" fmla="*/ 93 w 93"/>
                  <a:gd name="T71" fmla="*/ 127 h 127"/>
                  <a:gd name="T72" fmla="*/ 93 w 93"/>
                  <a:gd name="T73" fmla="*/ 126 h 127"/>
                  <a:gd name="T74" fmla="*/ 93 w 93"/>
                  <a:gd name="T75" fmla="*/ 126 h 1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
                  <a:gd name="T115" fmla="*/ 0 h 127"/>
                  <a:gd name="T116" fmla="*/ 93 w 93"/>
                  <a:gd name="T117" fmla="*/ 127 h 1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 h="127">
                    <a:moveTo>
                      <a:pt x="93" y="126"/>
                    </a:moveTo>
                    <a:lnTo>
                      <a:pt x="87" y="117"/>
                    </a:lnTo>
                    <a:lnTo>
                      <a:pt x="81" y="110"/>
                    </a:lnTo>
                    <a:lnTo>
                      <a:pt x="76" y="102"/>
                    </a:lnTo>
                    <a:lnTo>
                      <a:pt x="71" y="94"/>
                    </a:lnTo>
                    <a:lnTo>
                      <a:pt x="66" y="86"/>
                    </a:lnTo>
                    <a:lnTo>
                      <a:pt x="61" y="76"/>
                    </a:lnTo>
                    <a:lnTo>
                      <a:pt x="57" y="68"/>
                    </a:lnTo>
                    <a:lnTo>
                      <a:pt x="55" y="59"/>
                    </a:lnTo>
                    <a:lnTo>
                      <a:pt x="53" y="44"/>
                    </a:lnTo>
                    <a:lnTo>
                      <a:pt x="50" y="26"/>
                    </a:lnTo>
                    <a:lnTo>
                      <a:pt x="44" y="11"/>
                    </a:lnTo>
                    <a:lnTo>
                      <a:pt x="31" y="1"/>
                    </a:lnTo>
                    <a:lnTo>
                      <a:pt x="23" y="0"/>
                    </a:lnTo>
                    <a:lnTo>
                      <a:pt x="15" y="1"/>
                    </a:lnTo>
                    <a:lnTo>
                      <a:pt x="9" y="5"/>
                    </a:lnTo>
                    <a:lnTo>
                      <a:pt x="4" y="10"/>
                    </a:lnTo>
                    <a:lnTo>
                      <a:pt x="0" y="18"/>
                    </a:lnTo>
                    <a:lnTo>
                      <a:pt x="0" y="26"/>
                    </a:lnTo>
                    <a:lnTo>
                      <a:pt x="1" y="35"/>
                    </a:lnTo>
                    <a:lnTo>
                      <a:pt x="5" y="44"/>
                    </a:lnTo>
                    <a:lnTo>
                      <a:pt x="10" y="52"/>
                    </a:lnTo>
                    <a:lnTo>
                      <a:pt x="15" y="59"/>
                    </a:lnTo>
                    <a:lnTo>
                      <a:pt x="21" y="67"/>
                    </a:lnTo>
                    <a:lnTo>
                      <a:pt x="27" y="74"/>
                    </a:lnTo>
                    <a:lnTo>
                      <a:pt x="34" y="83"/>
                    </a:lnTo>
                    <a:lnTo>
                      <a:pt x="42" y="90"/>
                    </a:lnTo>
                    <a:lnTo>
                      <a:pt x="49" y="97"/>
                    </a:lnTo>
                    <a:lnTo>
                      <a:pt x="57" y="103"/>
                    </a:lnTo>
                    <a:lnTo>
                      <a:pt x="66" y="109"/>
                    </a:lnTo>
                    <a:lnTo>
                      <a:pt x="74" y="115"/>
                    </a:lnTo>
                    <a:lnTo>
                      <a:pt x="83" y="122"/>
                    </a:lnTo>
                    <a:lnTo>
                      <a:pt x="91" y="127"/>
                    </a:lnTo>
                    <a:lnTo>
                      <a:pt x="93" y="127"/>
                    </a:lnTo>
                    <a:lnTo>
                      <a:pt x="93" y="126"/>
                    </a:lnTo>
                    <a:close/>
                  </a:path>
                </a:pathLst>
              </a:custGeom>
              <a:solidFill>
                <a:srgbClr val="000000"/>
              </a:solidFill>
              <a:ln w="9525">
                <a:noFill/>
                <a:round/>
                <a:headEnd/>
                <a:tailEnd/>
              </a:ln>
            </p:spPr>
            <p:txBody>
              <a:bodyPr/>
              <a:lstStyle/>
              <a:p>
                <a:endParaRPr lang="en-US">
                  <a:solidFill>
                    <a:srgbClr val="000000"/>
                  </a:solidFill>
                </a:endParaRPr>
              </a:p>
            </p:txBody>
          </p:sp>
          <p:sp>
            <p:nvSpPr>
              <p:cNvPr id="26794" name="Freeform 176"/>
              <p:cNvSpPr>
                <a:spLocks/>
              </p:cNvSpPr>
              <p:nvPr/>
            </p:nvSpPr>
            <p:spPr bwMode="auto">
              <a:xfrm>
                <a:off x="8628" y="6593"/>
                <a:ext cx="96" cy="85"/>
              </a:xfrm>
              <a:custGeom>
                <a:avLst/>
                <a:gdLst>
                  <a:gd name="T0" fmla="*/ 96 w 96"/>
                  <a:gd name="T1" fmla="*/ 84 h 85"/>
                  <a:gd name="T2" fmla="*/ 90 w 96"/>
                  <a:gd name="T3" fmla="*/ 79 h 85"/>
                  <a:gd name="T4" fmla="*/ 85 w 96"/>
                  <a:gd name="T5" fmla="*/ 73 h 85"/>
                  <a:gd name="T6" fmla="*/ 79 w 96"/>
                  <a:gd name="T7" fmla="*/ 68 h 85"/>
                  <a:gd name="T8" fmla="*/ 74 w 96"/>
                  <a:gd name="T9" fmla="*/ 63 h 85"/>
                  <a:gd name="T10" fmla="*/ 68 w 96"/>
                  <a:gd name="T11" fmla="*/ 58 h 85"/>
                  <a:gd name="T12" fmla="*/ 62 w 96"/>
                  <a:gd name="T13" fmla="*/ 53 h 85"/>
                  <a:gd name="T14" fmla="*/ 57 w 96"/>
                  <a:gd name="T15" fmla="*/ 47 h 85"/>
                  <a:gd name="T16" fmla="*/ 51 w 96"/>
                  <a:gd name="T17" fmla="*/ 42 h 85"/>
                  <a:gd name="T18" fmla="*/ 41 w 96"/>
                  <a:gd name="T19" fmla="*/ 31 h 85"/>
                  <a:gd name="T20" fmla="*/ 34 w 96"/>
                  <a:gd name="T21" fmla="*/ 21 h 85"/>
                  <a:gd name="T22" fmla="*/ 26 w 96"/>
                  <a:gd name="T23" fmla="*/ 11 h 85"/>
                  <a:gd name="T24" fmla="*/ 16 w 96"/>
                  <a:gd name="T25" fmla="*/ 1 h 85"/>
                  <a:gd name="T26" fmla="*/ 11 w 96"/>
                  <a:gd name="T27" fmla="*/ 0 h 85"/>
                  <a:gd name="T28" fmla="*/ 6 w 96"/>
                  <a:gd name="T29" fmla="*/ 2 h 85"/>
                  <a:gd name="T30" fmla="*/ 1 w 96"/>
                  <a:gd name="T31" fmla="*/ 6 h 85"/>
                  <a:gd name="T32" fmla="*/ 0 w 96"/>
                  <a:gd name="T33" fmla="*/ 10 h 85"/>
                  <a:gd name="T34" fmla="*/ 4 w 96"/>
                  <a:gd name="T35" fmla="*/ 21 h 85"/>
                  <a:gd name="T36" fmla="*/ 12 w 96"/>
                  <a:gd name="T37" fmla="*/ 31 h 85"/>
                  <a:gd name="T38" fmla="*/ 22 w 96"/>
                  <a:gd name="T39" fmla="*/ 40 h 85"/>
                  <a:gd name="T40" fmla="*/ 33 w 96"/>
                  <a:gd name="T41" fmla="*/ 48 h 85"/>
                  <a:gd name="T42" fmla="*/ 38 w 96"/>
                  <a:gd name="T43" fmla="*/ 52 h 85"/>
                  <a:gd name="T44" fmla="*/ 44 w 96"/>
                  <a:gd name="T45" fmla="*/ 56 h 85"/>
                  <a:gd name="T46" fmla="*/ 50 w 96"/>
                  <a:gd name="T47" fmla="*/ 59 h 85"/>
                  <a:gd name="T48" fmla="*/ 56 w 96"/>
                  <a:gd name="T49" fmla="*/ 62 h 85"/>
                  <a:gd name="T50" fmla="*/ 61 w 96"/>
                  <a:gd name="T51" fmla="*/ 65 h 85"/>
                  <a:gd name="T52" fmla="*/ 66 w 96"/>
                  <a:gd name="T53" fmla="*/ 67 h 85"/>
                  <a:gd name="T54" fmla="*/ 71 w 96"/>
                  <a:gd name="T55" fmla="*/ 70 h 85"/>
                  <a:gd name="T56" fmla="*/ 75 w 96"/>
                  <a:gd name="T57" fmla="*/ 73 h 85"/>
                  <a:gd name="T58" fmla="*/ 80 w 96"/>
                  <a:gd name="T59" fmla="*/ 75 h 85"/>
                  <a:gd name="T60" fmla="*/ 85 w 96"/>
                  <a:gd name="T61" fmla="*/ 79 h 85"/>
                  <a:gd name="T62" fmla="*/ 90 w 96"/>
                  <a:gd name="T63" fmla="*/ 82 h 85"/>
                  <a:gd name="T64" fmla="*/ 95 w 96"/>
                  <a:gd name="T65" fmla="*/ 85 h 85"/>
                  <a:gd name="T66" fmla="*/ 95 w 96"/>
                  <a:gd name="T67" fmla="*/ 85 h 85"/>
                  <a:gd name="T68" fmla="*/ 96 w 96"/>
                  <a:gd name="T69" fmla="*/ 85 h 85"/>
                  <a:gd name="T70" fmla="*/ 96 w 96"/>
                  <a:gd name="T71" fmla="*/ 85 h 85"/>
                  <a:gd name="T72" fmla="*/ 96 w 96"/>
                  <a:gd name="T73" fmla="*/ 84 h 85"/>
                  <a:gd name="T74" fmla="*/ 96 w 96"/>
                  <a:gd name="T75" fmla="*/ 84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6"/>
                  <a:gd name="T115" fmla="*/ 0 h 85"/>
                  <a:gd name="T116" fmla="*/ 96 w 96"/>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6" h="85">
                    <a:moveTo>
                      <a:pt x="96" y="84"/>
                    </a:moveTo>
                    <a:lnTo>
                      <a:pt x="90" y="79"/>
                    </a:lnTo>
                    <a:lnTo>
                      <a:pt x="85" y="73"/>
                    </a:lnTo>
                    <a:lnTo>
                      <a:pt x="79" y="68"/>
                    </a:lnTo>
                    <a:lnTo>
                      <a:pt x="74" y="63"/>
                    </a:lnTo>
                    <a:lnTo>
                      <a:pt x="68" y="58"/>
                    </a:lnTo>
                    <a:lnTo>
                      <a:pt x="62" y="53"/>
                    </a:lnTo>
                    <a:lnTo>
                      <a:pt x="57" y="47"/>
                    </a:lnTo>
                    <a:lnTo>
                      <a:pt x="51" y="42"/>
                    </a:lnTo>
                    <a:lnTo>
                      <a:pt x="41" y="31"/>
                    </a:lnTo>
                    <a:lnTo>
                      <a:pt x="34" y="21"/>
                    </a:lnTo>
                    <a:lnTo>
                      <a:pt x="26" y="11"/>
                    </a:lnTo>
                    <a:lnTo>
                      <a:pt x="16" y="1"/>
                    </a:lnTo>
                    <a:lnTo>
                      <a:pt x="11" y="0"/>
                    </a:lnTo>
                    <a:lnTo>
                      <a:pt x="6" y="2"/>
                    </a:lnTo>
                    <a:lnTo>
                      <a:pt x="1" y="6"/>
                    </a:lnTo>
                    <a:lnTo>
                      <a:pt x="0" y="10"/>
                    </a:lnTo>
                    <a:lnTo>
                      <a:pt x="4" y="21"/>
                    </a:lnTo>
                    <a:lnTo>
                      <a:pt x="12" y="31"/>
                    </a:lnTo>
                    <a:lnTo>
                      <a:pt x="22" y="40"/>
                    </a:lnTo>
                    <a:lnTo>
                      <a:pt x="33" y="48"/>
                    </a:lnTo>
                    <a:lnTo>
                      <a:pt x="38" y="52"/>
                    </a:lnTo>
                    <a:lnTo>
                      <a:pt x="44" y="56"/>
                    </a:lnTo>
                    <a:lnTo>
                      <a:pt x="50" y="59"/>
                    </a:lnTo>
                    <a:lnTo>
                      <a:pt x="56" y="62"/>
                    </a:lnTo>
                    <a:lnTo>
                      <a:pt x="61" y="65"/>
                    </a:lnTo>
                    <a:lnTo>
                      <a:pt x="66" y="67"/>
                    </a:lnTo>
                    <a:lnTo>
                      <a:pt x="71" y="70"/>
                    </a:lnTo>
                    <a:lnTo>
                      <a:pt x="75" y="73"/>
                    </a:lnTo>
                    <a:lnTo>
                      <a:pt x="80" y="75"/>
                    </a:lnTo>
                    <a:lnTo>
                      <a:pt x="85" y="79"/>
                    </a:lnTo>
                    <a:lnTo>
                      <a:pt x="90" y="82"/>
                    </a:lnTo>
                    <a:lnTo>
                      <a:pt x="95" y="85"/>
                    </a:lnTo>
                    <a:lnTo>
                      <a:pt x="96" y="85"/>
                    </a:lnTo>
                    <a:lnTo>
                      <a:pt x="96" y="84"/>
                    </a:lnTo>
                    <a:close/>
                  </a:path>
                </a:pathLst>
              </a:custGeom>
              <a:solidFill>
                <a:srgbClr val="000000"/>
              </a:solidFill>
              <a:ln w="9525">
                <a:noFill/>
                <a:round/>
                <a:headEnd/>
                <a:tailEnd/>
              </a:ln>
            </p:spPr>
            <p:txBody>
              <a:bodyPr/>
              <a:lstStyle/>
              <a:p>
                <a:endParaRPr lang="en-US">
                  <a:solidFill>
                    <a:srgbClr val="000000"/>
                  </a:solidFill>
                </a:endParaRPr>
              </a:p>
            </p:txBody>
          </p:sp>
          <p:sp>
            <p:nvSpPr>
              <p:cNvPr id="26795" name="Freeform 177"/>
              <p:cNvSpPr>
                <a:spLocks/>
              </p:cNvSpPr>
              <p:nvPr/>
            </p:nvSpPr>
            <p:spPr bwMode="auto">
              <a:xfrm>
                <a:off x="8857" y="6604"/>
                <a:ext cx="40" cy="80"/>
              </a:xfrm>
              <a:custGeom>
                <a:avLst/>
                <a:gdLst>
                  <a:gd name="T0" fmla="*/ 34 w 40"/>
                  <a:gd name="T1" fmla="*/ 78 h 80"/>
                  <a:gd name="T2" fmla="*/ 33 w 40"/>
                  <a:gd name="T3" fmla="*/ 73 h 80"/>
                  <a:gd name="T4" fmla="*/ 33 w 40"/>
                  <a:gd name="T5" fmla="*/ 66 h 80"/>
                  <a:gd name="T6" fmla="*/ 33 w 40"/>
                  <a:gd name="T7" fmla="*/ 61 h 80"/>
                  <a:gd name="T8" fmla="*/ 34 w 40"/>
                  <a:gd name="T9" fmla="*/ 55 h 80"/>
                  <a:gd name="T10" fmla="*/ 35 w 40"/>
                  <a:gd name="T11" fmla="*/ 51 h 80"/>
                  <a:gd name="T12" fmla="*/ 38 w 40"/>
                  <a:gd name="T13" fmla="*/ 47 h 80"/>
                  <a:gd name="T14" fmla="*/ 39 w 40"/>
                  <a:gd name="T15" fmla="*/ 42 h 80"/>
                  <a:gd name="T16" fmla="*/ 40 w 40"/>
                  <a:gd name="T17" fmla="*/ 38 h 80"/>
                  <a:gd name="T18" fmla="*/ 39 w 40"/>
                  <a:gd name="T19" fmla="*/ 29 h 80"/>
                  <a:gd name="T20" fmla="*/ 38 w 40"/>
                  <a:gd name="T21" fmla="*/ 19 h 80"/>
                  <a:gd name="T22" fmla="*/ 35 w 40"/>
                  <a:gd name="T23" fmla="*/ 10 h 80"/>
                  <a:gd name="T24" fmla="*/ 30 w 40"/>
                  <a:gd name="T25" fmla="*/ 2 h 80"/>
                  <a:gd name="T26" fmla="*/ 28 w 40"/>
                  <a:gd name="T27" fmla="*/ 1 h 80"/>
                  <a:gd name="T28" fmla="*/ 25 w 40"/>
                  <a:gd name="T29" fmla="*/ 0 h 80"/>
                  <a:gd name="T30" fmla="*/ 23 w 40"/>
                  <a:gd name="T31" fmla="*/ 0 h 80"/>
                  <a:gd name="T32" fmla="*/ 21 w 40"/>
                  <a:gd name="T33" fmla="*/ 1 h 80"/>
                  <a:gd name="T34" fmla="*/ 8 w 40"/>
                  <a:gd name="T35" fmla="*/ 8 h 80"/>
                  <a:gd name="T36" fmla="*/ 1 w 40"/>
                  <a:gd name="T37" fmla="*/ 18 h 80"/>
                  <a:gd name="T38" fmla="*/ 0 w 40"/>
                  <a:gd name="T39" fmla="*/ 31 h 80"/>
                  <a:gd name="T40" fmla="*/ 5 w 40"/>
                  <a:gd name="T41" fmla="*/ 42 h 80"/>
                  <a:gd name="T42" fmla="*/ 8 w 40"/>
                  <a:gd name="T43" fmla="*/ 47 h 80"/>
                  <a:gd name="T44" fmla="*/ 12 w 40"/>
                  <a:gd name="T45" fmla="*/ 50 h 80"/>
                  <a:gd name="T46" fmla="*/ 16 w 40"/>
                  <a:gd name="T47" fmla="*/ 54 h 80"/>
                  <a:gd name="T48" fmla="*/ 19 w 40"/>
                  <a:gd name="T49" fmla="*/ 59 h 80"/>
                  <a:gd name="T50" fmla="*/ 22 w 40"/>
                  <a:gd name="T51" fmla="*/ 64 h 80"/>
                  <a:gd name="T52" fmla="*/ 25 w 40"/>
                  <a:gd name="T53" fmla="*/ 70 h 80"/>
                  <a:gd name="T54" fmla="*/ 28 w 40"/>
                  <a:gd name="T55" fmla="*/ 75 h 80"/>
                  <a:gd name="T56" fmla="*/ 32 w 40"/>
                  <a:gd name="T57" fmla="*/ 80 h 80"/>
                  <a:gd name="T58" fmla="*/ 33 w 40"/>
                  <a:gd name="T59" fmla="*/ 80 h 80"/>
                  <a:gd name="T60" fmla="*/ 33 w 40"/>
                  <a:gd name="T61" fmla="*/ 80 h 80"/>
                  <a:gd name="T62" fmla="*/ 34 w 40"/>
                  <a:gd name="T63" fmla="*/ 79 h 80"/>
                  <a:gd name="T64" fmla="*/ 34 w 40"/>
                  <a:gd name="T65" fmla="*/ 78 h 80"/>
                  <a:gd name="T66" fmla="*/ 34 w 40"/>
                  <a:gd name="T67" fmla="*/ 78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80"/>
                  <a:gd name="T104" fmla="*/ 40 w 40"/>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80">
                    <a:moveTo>
                      <a:pt x="34" y="78"/>
                    </a:moveTo>
                    <a:lnTo>
                      <a:pt x="33" y="73"/>
                    </a:lnTo>
                    <a:lnTo>
                      <a:pt x="33" y="66"/>
                    </a:lnTo>
                    <a:lnTo>
                      <a:pt x="33" y="61"/>
                    </a:lnTo>
                    <a:lnTo>
                      <a:pt x="34" y="55"/>
                    </a:lnTo>
                    <a:lnTo>
                      <a:pt x="35" y="51"/>
                    </a:lnTo>
                    <a:lnTo>
                      <a:pt x="38" y="47"/>
                    </a:lnTo>
                    <a:lnTo>
                      <a:pt x="39" y="42"/>
                    </a:lnTo>
                    <a:lnTo>
                      <a:pt x="40" y="38"/>
                    </a:lnTo>
                    <a:lnTo>
                      <a:pt x="39" y="29"/>
                    </a:lnTo>
                    <a:lnTo>
                      <a:pt x="38" y="19"/>
                    </a:lnTo>
                    <a:lnTo>
                      <a:pt x="35" y="10"/>
                    </a:lnTo>
                    <a:lnTo>
                      <a:pt x="30" y="2"/>
                    </a:lnTo>
                    <a:lnTo>
                      <a:pt x="28" y="1"/>
                    </a:lnTo>
                    <a:lnTo>
                      <a:pt x="25" y="0"/>
                    </a:lnTo>
                    <a:lnTo>
                      <a:pt x="23" y="0"/>
                    </a:lnTo>
                    <a:lnTo>
                      <a:pt x="21" y="1"/>
                    </a:lnTo>
                    <a:lnTo>
                      <a:pt x="8" y="8"/>
                    </a:lnTo>
                    <a:lnTo>
                      <a:pt x="1" y="18"/>
                    </a:lnTo>
                    <a:lnTo>
                      <a:pt x="0" y="31"/>
                    </a:lnTo>
                    <a:lnTo>
                      <a:pt x="5" y="42"/>
                    </a:lnTo>
                    <a:lnTo>
                      <a:pt x="8" y="47"/>
                    </a:lnTo>
                    <a:lnTo>
                      <a:pt x="12" y="50"/>
                    </a:lnTo>
                    <a:lnTo>
                      <a:pt x="16" y="54"/>
                    </a:lnTo>
                    <a:lnTo>
                      <a:pt x="19" y="59"/>
                    </a:lnTo>
                    <a:lnTo>
                      <a:pt x="22" y="64"/>
                    </a:lnTo>
                    <a:lnTo>
                      <a:pt x="25" y="70"/>
                    </a:lnTo>
                    <a:lnTo>
                      <a:pt x="28" y="75"/>
                    </a:lnTo>
                    <a:lnTo>
                      <a:pt x="32" y="80"/>
                    </a:lnTo>
                    <a:lnTo>
                      <a:pt x="33" y="80"/>
                    </a:lnTo>
                    <a:lnTo>
                      <a:pt x="34" y="79"/>
                    </a:lnTo>
                    <a:lnTo>
                      <a:pt x="34" y="78"/>
                    </a:lnTo>
                    <a:close/>
                  </a:path>
                </a:pathLst>
              </a:custGeom>
              <a:solidFill>
                <a:srgbClr val="000000"/>
              </a:solidFill>
              <a:ln w="9525">
                <a:noFill/>
                <a:round/>
                <a:headEnd/>
                <a:tailEnd/>
              </a:ln>
            </p:spPr>
            <p:txBody>
              <a:bodyPr/>
              <a:lstStyle/>
              <a:p>
                <a:endParaRPr lang="en-US">
                  <a:solidFill>
                    <a:srgbClr val="000000"/>
                  </a:solidFill>
                </a:endParaRPr>
              </a:p>
            </p:txBody>
          </p:sp>
          <p:sp>
            <p:nvSpPr>
              <p:cNvPr id="26796" name="Freeform 178"/>
              <p:cNvSpPr>
                <a:spLocks/>
              </p:cNvSpPr>
              <p:nvPr/>
            </p:nvSpPr>
            <p:spPr bwMode="auto">
              <a:xfrm>
                <a:off x="8889" y="6615"/>
                <a:ext cx="34" cy="137"/>
              </a:xfrm>
              <a:custGeom>
                <a:avLst/>
                <a:gdLst>
                  <a:gd name="T0" fmla="*/ 25 w 34"/>
                  <a:gd name="T1" fmla="*/ 0 h 137"/>
                  <a:gd name="T2" fmla="*/ 26 w 34"/>
                  <a:gd name="T3" fmla="*/ 34 h 137"/>
                  <a:gd name="T4" fmla="*/ 20 w 34"/>
                  <a:gd name="T5" fmla="*/ 67 h 137"/>
                  <a:gd name="T6" fmla="*/ 10 w 34"/>
                  <a:gd name="T7" fmla="*/ 99 h 137"/>
                  <a:gd name="T8" fmla="*/ 0 w 34"/>
                  <a:gd name="T9" fmla="*/ 130 h 137"/>
                  <a:gd name="T10" fmla="*/ 0 w 34"/>
                  <a:gd name="T11" fmla="*/ 133 h 137"/>
                  <a:gd name="T12" fmla="*/ 1 w 34"/>
                  <a:gd name="T13" fmla="*/ 136 h 137"/>
                  <a:gd name="T14" fmla="*/ 4 w 34"/>
                  <a:gd name="T15" fmla="*/ 137 h 137"/>
                  <a:gd name="T16" fmla="*/ 8 w 34"/>
                  <a:gd name="T17" fmla="*/ 136 h 137"/>
                  <a:gd name="T18" fmla="*/ 21 w 34"/>
                  <a:gd name="T19" fmla="*/ 126 h 137"/>
                  <a:gd name="T20" fmla="*/ 29 w 34"/>
                  <a:gd name="T21" fmla="*/ 112 h 137"/>
                  <a:gd name="T22" fmla="*/ 31 w 34"/>
                  <a:gd name="T23" fmla="*/ 96 h 137"/>
                  <a:gd name="T24" fmla="*/ 32 w 34"/>
                  <a:gd name="T25" fmla="*/ 81 h 137"/>
                  <a:gd name="T26" fmla="*/ 34 w 34"/>
                  <a:gd name="T27" fmla="*/ 61 h 137"/>
                  <a:gd name="T28" fmla="*/ 34 w 34"/>
                  <a:gd name="T29" fmla="*/ 40 h 137"/>
                  <a:gd name="T30" fmla="*/ 31 w 34"/>
                  <a:gd name="T31" fmla="*/ 21 h 137"/>
                  <a:gd name="T32" fmla="*/ 26 w 34"/>
                  <a:gd name="T33" fmla="*/ 0 h 137"/>
                  <a:gd name="T34" fmla="*/ 25 w 34"/>
                  <a:gd name="T35" fmla="*/ 0 h 137"/>
                  <a:gd name="T36" fmla="*/ 25 w 34"/>
                  <a:gd name="T37" fmla="*/ 0 h 137"/>
                  <a:gd name="T38" fmla="*/ 25 w 34"/>
                  <a:gd name="T39" fmla="*/ 0 h 137"/>
                  <a:gd name="T40" fmla="*/ 25 w 34"/>
                  <a:gd name="T41" fmla="*/ 0 h 137"/>
                  <a:gd name="T42" fmla="*/ 25 w 34"/>
                  <a:gd name="T43" fmla="*/ 0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
                  <a:gd name="T67" fmla="*/ 0 h 137"/>
                  <a:gd name="T68" fmla="*/ 34 w 34"/>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 h="137">
                    <a:moveTo>
                      <a:pt x="25" y="0"/>
                    </a:moveTo>
                    <a:lnTo>
                      <a:pt x="26" y="34"/>
                    </a:lnTo>
                    <a:lnTo>
                      <a:pt x="20" y="67"/>
                    </a:lnTo>
                    <a:lnTo>
                      <a:pt x="10" y="99"/>
                    </a:lnTo>
                    <a:lnTo>
                      <a:pt x="0" y="130"/>
                    </a:lnTo>
                    <a:lnTo>
                      <a:pt x="0" y="133"/>
                    </a:lnTo>
                    <a:lnTo>
                      <a:pt x="1" y="136"/>
                    </a:lnTo>
                    <a:lnTo>
                      <a:pt x="4" y="137"/>
                    </a:lnTo>
                    <a:lnTo>
                      <a:pt x="8" y="136"/>
                    </a:lnTo>
                    <a:lnTo>
                      <a:pt x="21" y="126"/>
                    </a:lnTo>
                    <a:lnTo>
                      <a:pt x="29" y="112"/>
                    </a:lnTo>
                    <a:lnTo>
                      <a:pt x="31" y="96"/>
                    </a:lnTo>
                    <a:lnTo>
                      <a:pt x="32" y="81"/>
                    </a:lnTo>
                    <a:lnTo>
                      <a:pt x="34" y="61"/>
                    </a:lnTo>
                    <a:lnTo>
                      <a:pt x="34" y="40"/>
                    </a:lnTo>
                    <a:lnTo>
                      <a:pt x="31" y="21"/>
                    </a:lnTo>
                    <a:lnTo>
                      <a:pt x="26" y="0"/>
                    </a:lnTo>
                    <a:lnTo>
                      <a:pt x="25" y="0"/>
                    </a:lnTo>
                    <a:close/>
                  </a:path>
                </a:pathLst>
              </a:custGeom>
              <a:solidFill>
                <a:srgbClr val="000000"/>
              </a:solidFill>
              <a:ln w="9525">
                <a:noFill/>
                <a:round/>
                <a:headEnd/>
                <a:tailEnd/>
              </a:ln>
            </p:spPr>
            <p:txBody>
              <a:bodyPr/>
              <a:lstStyle/>
              <a:p>
                <a:endParaRPr lang="en-US">
                  <a:solidFill>
                    <a:srgbClr val="000000"/>
                  </a:solidFill>
                </a:endParaRPr>
              </a:p>
            </p:txBody>
          </p:sp>
          <p:sp>
            <p:nvSpPr>
              <p:cNvPr id="26797" name="Freeform 179"/>
              <p:cNvSpPr>
                <a:spLocks/>
              </p:cNvSpPr>
              <p:nvPr/>
            </p:nvSpPr>
            <p:spPr bwMode="auto">
              <a:xfrm>
                <a:off x="8938" y="6673"/>
                <a:ext cx="140" cy="72"/>
              </a:xfrm>
              <a:custGeom>
                <a:avLst/>
                <a:gdLst>
                  <a:gd name="T0" fmla="*/ 2 w 140"/>
                  <a:gd name="T1" fmla="*/ 72 h 72"/>
                  <a:gd name="T2" fmla="*/ 8 w 140"/>
                  <a:gd name="T3" fmla="*/ 66 h 72"/>
                  <a:gd name="T4" fmla="*/ 14 w 140"/>
                  <a:gd name="T5" fmla="*/ 61 h 72"/>
                  <a:gd name="T6" fmla="*/ 21 w 140"/>
                  <a:gd name="T7" fmla="*/ 56 h 72"/>
                  <a:gd name="T8" fmla="*/ 28 w 140"/>
                  <a:gd name="T9" fmla="*/ 51 h 72"/>
                  <a:gd name="T10" fmla="*/ 36 w 140"/>
                  <a:gd name="T11" fmla="*/ 47 h 72"/>
                  <a:gd name="T12" fmla="*/ 43 w 140"/>
                  <a:gd name="T13" fmla="*/ 43 h 72"/>
                  <a:gd name="T14" fmla="*/ 50 w 140"/>
                  <a:gd name="T15" fmla="*/ 38 h 72"/>
                  <a:gd name="T16" fmla="*/ 59 w 140"/>
                  <a:gd name="T17" fmla="*/ 35 h 72"/>
                  <a:gd name="T18" fmla="*/ 67 w 140"/>
                  <a:gd name="T19" fmla="*/ 32 h 72"/>
                  <a:gd name="T20" fmla="*/ 76 w 140"/>
                  <a:gd name="T21" fmla="*/ 30 h 72"/>
                  <a:gd name="T22" fmla="*/ 84 w 140"/>
                  <a:gd name="T23" fmla="*/ 28 h 72"/>
                  <a:gd name="T24" fmla="*/ 93 w 140"/>
                  <a:gd name="T25" fmla="*/ 27 h 72"/>
                  <a:gd name="T26" fmla="*/ 102 w 140"/>
                  <a:gd name="T27" fmla="*/ 25 h 72"/>
                  <a:gd name="T28" fmla="*/ 110 w 140"/>
                  <a:gd name="T29" fmla="*/ 24 h 72"/>
                  <a:gd name="T30" fmla="*/ 119 w 140"/>
                  <a:gd name="T31" fmla="*/ 23 h 72"/>
                  <a:gd name="T32" fmla="*/ 128 w 140"/>
                  <a:gd name="T33" fmla="*/ 22 h 72"/>
                  <a:gd name="T34" fmla="*/ 133 w 140"/>
                  <a:gd name="T35" fmla="*/ 21 h 72"/>
                  <a:gd name="T36" fmla="*/ 138 w 140"/>
                  <a:gd name="T37" fmla="*/ 18 h 72"/>
                  <a:gd name="T38" fmla="*/ 140 w 140"/>
                  <a:gd name="T39" fmla="*/ 14 h 72"/>
                  <a:gd name="T40" fmla="*/ 139 w 140"/>
                  <a:gd name="T41" fmla="*/ 9 h 72"/>
                  <a:gd name="T42" fmla="*/ 132 w 140"/>
                  <a:gd name="T43" fmla="*/ 3 h 72"/>
                  <a:gd name="T44" fmla="*/ 122 w 140"/>
                  <a:gd name="T45" fmla="*/ 0 h 72"/>
                  <a:gd name="T46" fmla="*/ 111 w 140"/>
                  <a:gd name="T47" fmla="*/ 0 h 72"/>
                  <a:gd name="T48" fmla="*/ 99 w 140"/>
                  <a:gd name="T49" fmla="*/ 1 h 72"/>
                  <a:gd name="T50" fmla="*/ 88 w 140"/>
                  <a:gd name="T51" fmla="*/ 5 h 72"/>
                  <a:gd name="T52" fmla="*/ 77 w 140"/>
                  <a:gd name="T53" fmla="*/ 9 h 72"/>
                  <a:gd name="T54" fmla="*/ 67 w 140"/>
                  <a:gd name="T55" fmla="*/ 13 h 72"/>
                  <a:gd name="T56" fmla="*/ 59 w 140"/>
                  <a:gd name="T57" fmla="*/ 17 h 72"/>
                  <a:gd name="T58" fmla="*/ 50 w 140"/>
                  <a:gd name="T59" fmla="*/ 22 h 72"/>
                  <a:gd name="T60" fmla="*/ 42 w 140"/>
                  <a:gd name="T61" fmla="*/ 28 h 72"/>
                  <a:gd name="T62" fmla="*/ 33 w 140"/>
                  <a:gd name="T63" fmla="*/ 34 h 72"/>
                  <a:gd name="T64" fmla="*/ 26 w 140"/>
                  <a:gd name="T65" fmla="*/ 42 h 72"/>
                  <a:gd name="T66" fmla="*/ 19 w 140"/>
                  <a:gd name="T67" fmla="*/ 49 h 72"/>
                  <a:gd name="T68" fmla="*/ 11 w 140"/>
                  <a:gd name="T69" fmla="*/ 57 h 72"/>
                  <a:gd name="T70" fmla="*/ 5 w 140"/>
                  <a:gd name="T71" fmla="*/ 64 h 72"/>
                  <a:gd name="T72" fmla="*/ 0 w 140"/>
                  <a:gd name="T73" fmla="*/ 72 h 72"/>
                  <a:gd name="T74" fmla="*/ 0 w 140"/>
                  <a:gd name="T75" fmla="*/ 72 h 72"/>
                  <a:gd name="T76" fmla="*/ 0 w 140"/>
                  <a:gd name="T77" fmla="*/ 72 h 72"/>
                  <a:gd name="T78" fmla="*/ 2 w 140"/>
                  <a:gd name="T79" fmla="*/ 72 h 72"/>
                  <a:gd name="T80" fmla="*/ 2 w 140"/>
                  <a:gd name="T81" fmla="*/ 72 h 72"/>
                  <a:gd name="T82" fmla="*/ 2 w 140"/>
                  <a:gd name="T83" fmla="*/ 72 h 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0"/>
                  <a:gd name="T127" fmla="*/ 0 h 72"/>
                  <a:gd name="T128" fmla="*/ 140 w 140"/>
                  <a:gd name="T129" fmla="*/ 72 h 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0" h="72">
                    <a:moveTo>
                      <a:pt x="2" y="72"/>
                    </a:moveTo>
                    <a:lnTo>
                      <a:pt x="8" y="66"/>
                    </a:lnTo>
                    <a:lnTo>
                      <a:pt x="14" y="61"/>
                    </a:lnTo>
                    <a:lnTo>
                      <a:pt x="21" y="56"/>
                    </a:lnTo>
                    <a:lnTo>
                      <a:pt x="28" y="51"/>
                    </a:lnTo>
                    <a:lnTo>
                      <a:pt x="36" y="47"/>
                    </a:lnTo>
                    <a:lnTo>
                      <a:pt x="43" y="43"/>
                    </a:lnTo>
                    <a:lnTo>
                      <a:pt x="50" y="38"/>
                    </a:lnTo>
                    <a:lnTo>
                      <a:pt x="59" y="35"/>
                    </a:lnTo>
                    <a:lnTo>
                      <a:pt x="67" y="32"/>
                    </a:lnTo>
                    <a:lnTo>
                      <a:pt x="76" y="30"/>
                    </a:lnTo>
                    <a:lnTo>
                      <a:pt x="84" y="28"/>
                    </a:lnTo>
                    <a:lnTo>
                      <a:pt x="93" y="27"/>
                    </a:lnTo>
                    <a:lnTo>
                      <a:pt x="102" y="25"/>
                    </a:lnTo>
                    <a:lnTo>
                      <a:pt x="110" y="24"/>
                    </a:lnTo>
                    <a:lnTo>
                      <a:pt x="119" y="23"/>
                    </a:lnTo>
                    <a:lnTo>
                      <a:pt x="128" y="22"/>
                    </a:lnTo>
                    <a:lnTo>
                      <a:pt x="133" y="21"/>
                    </a:lnTo>
                    <a:lnTo>
                      <a:pt x="138" y="18"/>
                    </a:lnTo>
                    <a:lnTo>
                      <a:pt x="140" y="14"/>
                    </a:lnTo>
                    <a:lnTo>
                      <a:pt x="139" y="9"/>
                    </a:lnTo>
                    <a:lnTo>
                      <a:pt x="132" y="3"/>
                    </a:lnTo>
                    <a:lnTo>
                      <a:pt x="122" y="0"/>
                    </a:lnTo>
                    <a:lnTo>
                      <a:pt x="111" y="0"/>
                    </a:lnTo>
                    <a:lnTo>
                      <a:pt x="99" y="1"/>
                    </a:lnTo>
                    <a:lnTo>
                      <a:pt x="88" y="5"/>
                    </a:lnTo>
                    <a:lnTo>
                      <a:pt x="77" y="9"/>
                    </a:lnTo>
                    <a:lnTo>
                      <a:pt x="67" y="13"/>
                    </a:lnTo>
                    <a:lnTo>
                      <a:pt x="59" y="17"/>
                    </a:lnTo>
                    <a:lnTo>
                      <a:pt x="50" y="22"/>
                    </a:lnTo>
                    <a:lnTo>
                      <a:pt x="42" y="28"/>
                    </a:lnTo>
                    <a:lnTo>
                      <a:pt x="33" y="34"/>
                    </a:lnTo>
                    <a:lnTo>
                      <a:pt x="26" y="42"/>
                    </a:lnTo>
                    <a:lnTo>
                      <a:pt x="19" y="49"/>
                    </a:lnTo>
                    <a:lnTo>
                      <a:pt x="11" y="57"/>
                    </a:lnTo>
                    <a:lnTo>
                      <a:pt x="5" y="64"/>
                    </a:lnTo>
                    <a:lnTo>
                      <a:pt x="0" y="72"/>
                    </a:lnTo>
                    <a:lnTo>
                      <a:pt x="2" y="72"/>
                    </a:lnTo>
                    <a:close/>
                  </a:path>
                </a:pathLst>
              </a:custGeom>
              <a:solidFill>
                <a:srgbClr val="000000"/>
              </a:solidFill>
              <a:ln w="9525">
                <a:noFill/>
                <a:round/>
                <a:headEnd/>
                <a:tailEnd/>
              </a:ln>
            </p:spPr>
            <p:txBody>
              <a:bodyPr/>
              <a:lstStyle/>
              <a:p>
                <a:endParaRPr lang="en-US">
                  <a:solidFill>
                    <a:srgbClr val="000000"/>
                  </a:solidFill>
                </a:endParaRPr>
              </a:p>
            </p:txBody>
          </p:sp>
          <p:sp>
            <p:nvSpPr>
              <p:cNvPr id="26798" name="Freeform 180"/>
              <p:cNvSpPr>
                <a:spLocks/>
              </p:cNvSpPr>
              <p:nvPr/>
            </p:nvSpPr>
            <p:spPr bwMode="auto">
              <a:xfrm>
                <a:off x="8976" y="6698"/>
                <a:ext cx="116" cy="73"/>
              </a:xfrm>
              <a:custGeom>
                <a:avLst/>
                <a:gdLst>
                  <a:gd name="T0" fmla="*/ 0 w 116"/>
                  <a:gd name="T1" fmla="*/ 73 h 73"/>
                  <a:gd name="T2" fmla="*/ 6 w 116"/>
                  <a:gd name="T3" fmla="*/ 68 h 73"/>
                  <a:gd name="T4" fmla="*/ 11 w 116"/>
                  <a:gd name="T5" fmla="*/ 63 h 73"/>
                  <a:gd name="T6" fmla="*/ 17 w 116"/>
                  <a:gd name="T7" fmla="*/ 58 h 73"/>
                  <a:gd name="T8" fmla="*/ 22 w 116"/>
                  <a:gd name="T9" fmla="*/ 52 h 73"/>
                  <a:gd name="T10" fmla="*/ 28 w 116"/>
                  <a:gd name="T11" fmla="*/ 47 h 73"/>
                  <a:gd name="T12" fmla="*/ 34 w 116"/>
                  <a:gd name="T13" fmla="*/ 43 h 73"/>
                  <a:gd name="T14" fmla="*/ 40 w 116"/>
                  <a:gd name="T15" fmla="*/ 38 h 73"/>
                  <a:gd name="T16" fmla="*/ 46 w 116"/>
                  <a:gd name="T17" fmla="*/ 34 h 73"/>
                  <a:gd name="T18" fmla="*/ 54 w 116"/>
                  <a:gd name="T19" fmla="*/ 30 h 73"/>
                  <a:gd name="T20" fmla="*/ 61 w 116"/>
                  <a:gd name="T21" fmla="*/ 26 h 73"/>
                  <a:gd name="T22" fmla="*/ 70 w 116"/>
                  <a:gd name="T23" fmla="*/ 23 h 73"/>
                  <a:gd name="T24" fmla="*/ 77 w 116"/>
                  <a:gd name="T25" fmla="*/ 20 h 73"/>
                  <a:gd name="T26" fmla="*/ 85 w 116"/>
                  <a:gd name="T27" fmla="*/ 17 h 73"/>
                  <a:gd name="T28" fmla="*/ 94 w 116"/>
                  <a:gd name="T29" fmla="*/ 14 h 73"/>
                  <a:gd name="T30" fmla="*/ 102 w 116"/>
                  <a:gd name="T31" fmla="*/ 12 h 73"/>
                  <a:gd name="T32" fmla="*/ 111 w 116"/>
                  <a:gd name="T33" fmla="*/ 10 h 73"/>
                  <a:gd name="T34" fmla="*/ 113 w 116"/>
                  <a:gd name="T35" fmla="*/ 8 h 73"/>
                  <a:gd name="T36" fmla="*/ 116 w 116"/>
                  <a:gd name="T37" fmla="*/ 5 h 73"/>
                  <a:gd name="T38" fmla="*/ 116 w 116"/>
                  <a:gd name="T39" fmla="*/ 1 h 73"/>
                  <a:gd name="T40" fmla="*/ 113 w 116"/>
                  <a:gd name="T41" fmla="*/ 0 h 73"/>
                  <a:gd name="T42" fmla="*/ 95 w 116"/>
                  <a:gd name="T43" fmla="*/ 2 h 73"/>
                  <a:gd name="T44" fmla="*/ 78 w 116"/>
                  <a:gd name="T45" fmla="*/ 7 h 73"/>
                  <a:gd name="T46" fmla="*/ 64 w 116"/>
                  <a:gd name="T47" fmla="*/ 16 h 73"/>
                  <a:gd name="T48" fmla="*/ 49 w 116"/>
                  <a:gd name="T49" fmla="*/ 26 h 73"/>
                  <a:gd name="T50" fmla="*/ 36 w 116"/>
                  <a:gd name="T51" fmla="*/ 37 h 73"/>
                  <a:gd name="T52" fmla="*/ 22 w 116"/>
                  <a:gd name="T53" fmla="*/ 49 h 73"/>
                  <a:gd name="T54" fmla="*/ 11 w 116"/>
                  <a:gd name="T55" fmla="*/ 62 h 73"/>
                  <a:gd name="T56" fmla="*/ 0 w 116"/>
                  <a:gd name="T57" fmla="*/ 73 h 73"/>
                  <a:gd name="T58" fmla="*/ 0 w 116"/>
                  <a:gd name="T59" fmla="*/ 73 h 73"/>
                  <a:gd name="T60" fmla="*/ 0 w 116"/>
                  <a:gd name="T61" fmla="*/ 73 h 73"/>
                  <a:gd name="T62" fmla="*/ 0 w 116"/>
                  <a:gd name="T63" fmla="*/ 73 h 73"/>
                  <a:gd name="T64" fmla="*/ 0 w 116"/>
                  <a:gd name="T65" fmla="*/ 73 h 73"/>
                  <a:gd name="T66" fmla="*/ 0 w 116"/>
                  <a:gd name="T67" fmla="*/ 73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6"/>
                  <a:gd name="T103" fmla="*/ 0 h 73"/>
                  <a:gd name="T104" fmla="*/ 116 w 116"/>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6" h="73">
                    <a:moveTo>
                      <a:pt x="0" y="73"/>
                    </a:moveTo>
                    <a:lnTo>
                      <a:pt x="6" y="68"/>
                    </a:lnTo>
                    <a:lnTo>
                      <a:pt x="11" y="63"/>
                    </a:lnTo>
                    <a:lnTo>
                      <a:pt x="17" y="58"/>
                    </a:lnTo>
                    <a:lnTo>
                      <a:pt x="22" y="52"/>
                    </a:lnTo>
                    <a:lnTo>
                      <a:pt x="28" y="47"/>
                    </a:lnTo>
                    <a:lnTo>
                      <a:pt x="34" y="43"/>
                    </a:lnTo>
                    <a:lnTo>
                      <a:pt x="40" y="38"/>
                    </a:lnTo>
                    <a:lnTo>
                      <a:pt x="46" y="34"/>
                    </a:lnTo>
                    <a:lnTo>
                      <a:pt x="54" y="30"/>
                    </a:lnTo>
                    <a:lnTo>
                      <a:pt x="61" y="26"/>
                    </a:lnTo>
                    <a:lnTo>
                      <a:pt x="70" y="23"/>
                    </a:lnTo>
                    <a:lnTo>
                      <a:pt x="77" y="20"/>
                    </a:lnTo>
                    <a:lnTo>
                      <a:pt x="85" y="17"/>
                    </a:lnTo>
                    <a:lnTo>
                      <a:pt x="94" y="14"/>
                    </a:lnTo>
                    <a:lnTo>
                      <a:pt x="102" y="12"/>
                    </a:lnTo>
                    <a:lnTo>
                      <a:pt x="111" y="10"/>
                    </a:lnTo>
                    <a:lnTo>
                      <a:pt x="113" y="8"/>
                    </a:lnTo>
                    <a:lnTo>
                      <a:pt x="116" y="5"/>
                    </a:lnTo>
                    <a:lnTo>
                      <a:pt x="116" y="1"/>
                    </a:lnTo>
                    <a:lnTo>
                      <a:pt x="113" y="0"/>
                    </a:lnTo>
                    <a:lnTo>
                      <a:pt x="95" y="2"/>
                    </a:lnTo>
                    <a:lnTo>
                      <a:pt x="78" y="7"/>
                    </a:lnTo>
                    <a:lnTo>
                      <a:pt x="64" y="16"/>
                    </a:lnTo>
                    <a:lnTo>
                      <a:pt x="49" y="26"/>
                    </a:lnTo>
                    <a:lnTo>
                      <a:pt x="36" y="37"/>
                    </a:lnTo>
                    <a:lnTo>
                      <a:pt x="22" y="49"/>
                    </a:lnTo>
                    <a:lnTo>
                      <a:pt x="11" y="62"/>
                    </a:lnTo>
                    <a:lnTo>
                      <a:pt x="0" y="73"/>
                    </a:lnTo>
                    <a:close/>
                  </a:path>
                </a:pathLst>
              </a:custGeom>
              <a:solidFill>
                <a:srgbClr val="000000"/>
              </a:solidFill>
              <a:ln w="9525">
                <a:noFill/>
                <a:round/>
                <a:headEnd/>
                <a:tailEnd/>
              </a:ln>
            </p:spPr>
            <p:txBody>
              <a:bodyPr/>
              <a:lstStyle/>
              <a:p>
                <a:endParaRPr lang="en-US">
                  <a:solidFill>
                    <a:srgbClr val="000000"/>
                  </a:solidFill>
                </a:endParaRPr>
              </a:p>
            </p:txBody>
          </p:sp>
          <p:sp>
            <p:nvSpPr>
              <p:cNvPr id="26799" name="Freeform 181"/>
              <p:cNvSpPr>
                <a:spLocks/>
              </p:cNvSpPr>
              <p:nvPr/>
            </p:nvSpPr>
            <p:spPr bwMode="auto">
              <a:xfrm>
                <a:off x="9069" y="6766"/>
                <a:ext cx="108" cy="78"/>
              </a:xfrm>
              <a:custGeom>
                <a:avLst/>
                <a:gdLst>
                  <a:gd name="T0" fmla="*/ 0 w 108"/>
                  <a:gd name="T1" fmla="*/ 78 h 78"/>
                  <a:gd name="T2" fmla="*/ 6 w 108"/>
                  <a:gd name="T3" fmla="*/ 72 h 78"/>
                  <a:gd name="T4" fmla="*/ 12 w 108"/>
                  <a:gd name="T5" fmla="*/ 65 h 78"/>
                  <a:gd name="T6" fmla="*/ 18 w 108"/>
                  <a:gd name="T7" fmla="*/ 59 h 78"/>
                  <a:gd name="T8" fmla="*/ 24 w 108"/>
                  <a:gd name="T9" fmla="*/ 54 h 78"/>
                  <a:gd name="T10" fmla="*/ 30 w 108"/>
                  <a:gd name="T11" fmla="*/ 48 h 78"/>
                  <a:gd name="T12" fmla="*/ 37 w 108"/>
                  <a:gd name="T13" fmla="*/ 43 h 78"/>
                  <a:gd name="T14" fmla="*/ 44 w 108"/>
                  <a:gd name="T15" fmla="*/ 38 h 78"/>
                  <a:gd name="T16" fmla="*/ 51 w 108"/>
                  <a:gd name="T17" fmla="*/ 33 h 78"/>
                  <a:gd name="T18" fmla="*/ 57 w 108"/>
                  <a:gd name="T19" fmla="*/ 28 h 78"/>
                  <a:gd name="T20" fmla="*/ 63 w 108"/>
                  <a:gd name="T21" fmla="*/ 25 h 78"/>
                  <a:gd name="T22" fmla="*/ 70 w 108"/>
                  <a:gd name="T23" fmla="*/ 22 h 78"/>
                  <a:gd name="T24" fmla="*/ 76 w 108"/>
                  <a:gd name="T25" fmla="*/ 19 h 78"/>
                  <a:gd name="T26" fmla="*/ 84 w 108"/>
                  <a:gd name="T27" fmla="*/ 16 h 78"/>
                  <a:gd name="T28" fmla="*/ 91 w 108"/>
                  <a:gd name="T29" fmla="*/ 14 h 78"/>
                  <a:gd name="T30" fmla="*/ 97 w 108"/>
                  <a:gd name="T31" fmla="*/ 12 h 78"/>
                  <a:gd name="T32" fmla="*/ 104 w 108"/>
                  <a:gd name="T33" fmla="*/ 9 h 78"/>
                  <a:gd name="T34" fmla="*/ 107 w 108"/>
                  <a:gd name="T35" fmla="*/ 7 h 78"/>
                  <a:gd name="T36" fmla="*/ 108 w 108"/>
                  <a:gd name="T37" fmla="*/ 5 h 78"/>
                  <a:gd name="T38" fmla="*/ 108 w 108"/>
                  <a:gd name="T39" fmla="*/ 3 h 78"/>
                  <a:gd name="T40" fmla="*/ 107 w 108"/>
                  <a:gd name="T41" fmla="*/ 1 h 78"/>
                  <a:gd name="T42" fmla="*/ 101 w 108"/>
                  <a:gd name="T43" fmla="*/ 0 h 78"/>
                  <a:gd name="T44" fmla="*/ 93 w 108"/>
                  <a:gd name="T45" fmla="*/ 1 h 78"/>
                  <a:gd name="T46" fmla="*/ 86 w 108"/>
                  <a:gd name="T47" fmla="*/ 3 h 78"/>
                  <a:gd name="T48" fmla="*/ 79 w 108"/>
                  <a:gd name="T49" fmla="*/ 6 h 78"/>
                  <a:gd name="T50" fmla="*/ 72 w 108"/>
                  <a:gd name="T51" fmla="*/ 9 h 78"/>
                  <a:gd name="T52" fmla="*/ 64 w 108"/>
                  <a:gd name="T53" fmla="*/ 13 h 78"/>
                  <a:gd name="T54" fmla="*/ 58 w 108"/>
                  <a:gd name="T55" fmla="*/ 16 h 78"/>
                  <a:gd name="T56" fmla="*/ 53 w 108"/>
                  <a:gd name="T57" fmla="*/ 20 h 78"/>
                  <a:gd name="T58" fmla="*/ 46 w 108"/>
                  <a:gd name="T59" fmla="*/ 26 h 78"/>
                  <a:gd name="T60" fmla="*/ 39 w 108"/>
                  <a:gd name="T61" fmla="*/ 34 h 78"/>
                  <a:gd name="T62" fmla="*/ 31 w 108"/>
                  <a:gd name="T63" fmla="*/ 41 h 78"/>
                  <a:gd name="T64" fmla="*/ 25 w 108"/>
                  <a:gd name="T65" fmla="*/ 48 h 78"/>
                  <a:gd name="T66" fmla="*/ 18 w 108"/>
                  <a:gd name="T67" fmla="*/ 55 h 78"/>
                  <a:gd name="T68" fmla="*/ 12 w 108"/>
                  <a:gd name="T69" fmla="*/ 62 h 78"/>
                  <a:gd name="T70" fmla="*/ 6 w 108"/>
                  <a:gd name="T71" fmla="*/ 71 h 78"/>
                  <a:gd name="T72" fmla="*/ 0 w 108"/>
                  <a:gd name="T73" fmla="*/ 78 h 78"/>
                  <a:gd name="T74" fmla="*/ 0 w 108"/>
                  <a:gd name="T75" fmla="*/ 78 h 78"/>
                  <a:gd name="T76" fmla="*/ 0 w 108"/>
                  <a:gd name="T77" fmla="*/ 78 h 78"/>
                  <a:gd name="T78" fmla="*/ 0 w 108"/>
                  <a:gd name="T79" fmla="*/ 78 h 78"/>
                  <a:gd name="T80" fmla="*/ 0 w 108"/>
                  <a:gd name="T81" fmla="*/ 78 h 78"/>
                  <a:gd name="T82" fmla="*/ 0 w 108"/>
                  <a:gd name="T83" fmla="*/ 78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78"/>
                  <a:gd name="T128" fmla="*/ 108 w 108"/>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78">
                    <a:moveTo>
                      <a:pt x="0" y="78"/>
                    </a:moveTo>
                    <a:lnTo>
                      <a:pt x="6" y="72"/>
                    </a:lnTo>
                    <a:lnTo>
                      <a:pt x="12" y="65"/>
                    </a:lnTo>
                    <a:lnTo>
                      <a:pt x="18" y="59"/>
                    </a:lnTo>
                    <a:lnTo>
                      <a:pt x="24" y="54"/>
                    </a:lnTo>
                    <a:lnTo>
                      <a:pt x="30" y="48"/>
                    </a:lnTo>
                    <a:lnTo>
                      <a:pt x="37" y="43"/>
                    </a:lnTo>
                    <a:lnTo>
                      <a:pt x="44" y="38"/>
                    </a:lnTo>
                    <a:lnTo>
                      <a:pt x="51" y="33"/>
                    </a:lnTo>
                    <a:lnTo>
                      <a:pt x="57" y="28"/>
                    </a:lnTo>
                    <a:lnTo>
                      <a:pt x="63" y="25"/>
                    </a:lnTo>
                    <a:lnTo>
                      <a:pt x="70" y="22"/>
                    </a:lnTo>
                    <a:lnTo>
                      <a:pt x="76" y="19"/>
                    </a:lnTo>
                    <a:lnTo>
                      <a:pt x="84" y="16"/>
                    </a:lnTo>
                    <a:lnTo>
                      <a:pt x="91" y="14"/>
                    </a:lnTo>
                    <a:lnTo>
                      <a:pt x="97" y="12"/>
                    </a:lnTo>
                    <a:lnTo>
                      <a:pt x="104" y="9"/>
                    </a:lnTo>
                    <a:lnTo>
                      <a:pt x="107" y="7"/>
                    </a:lnTo>
                    <a:lnTo>
                      <a:pt x="108" y="5"/>
                    </a:lnTo>
                    <a:lnTo>
                      <a:pt x="108" y="3"/>
                    </a:lnTo>
                    <a:lnTo>
                      <a:pt x="107" y="1"/>
                    </a:lnTo>
                    <a:lnTo>
                      <a:pt x="101" y="0"/>
                    </a:lnTo>
                    <a:lnTo>
                      <a:pt x="93" y="1"/>
                    </a:lnTo>
                    <a:lnTo>
                      <a:pt x="86" y="3"/>
                    </a:lnTo>
                    <a:lnTo>
                      <a:pt x="79" y="6"/>
                    </a:lnTo>
                    <a:lnTo>
                      <a:pt x="72" y="9"/>
                    </a:lnTo>
                    <a:lnTo>
                      <a:pt x="64" y="13"/>
                    </a:lnTo>
                    <a:lnTo>
                      <a:pt x="58" y="16"/>
                    </a:lnTo>
                    <a:lnTo>
                      <a:pt x="53" y="20"/>
                    </a:lnTo>
                    <a:lnTo>
                      <a:pt x="46" y="26"/>
                    </a:lnTo>
                    <a:lnTo>
                      <a:pt x="39" y="34"/>
                    </a:lnTo>
                    <a:lnTo>
                      <a:pt x="31" y="41"/>
                    </a:lnTo>
                    <a:lnTo>
                      <a:pt x="25" y="48"/>
                    </a:lnTo>
                    <a:lnTo>
                      <a:pt x="18" y="55"/>
                    </a:lnTo>
                    <a:lnTo>
                      <a:pt x="12" y="62"/>
                    </a:lnTo>
                    <a:lnTo>
                      <a:pt x="6" y="71"/>
                    </a:lnTo>
                    <a:lnTo>
                      <a:pt x="0" y="78"/>
                    </a:lnTo>
                    <a:close/>
                  </a:path>
                </a:pathLst>
              </a:custGeom>
              <a:solidFill>
                <a:srgbClr val="000000"/>
              </a:solidFill>
              <a:ln w="9525">
                <a:noFill/>
                <a:round/>
                <a:headEnd/>
                <a:tailEnd/>
              </a:ln>
            </p:spPr>
            <p:txBody>
              <a:bodyPr/>
              <a:lstStyle/>
              <a:p>
                <a:endParaRPr lang="en-US">
                  <a:solidFill>
                    <a:srgbClr val="000000"/>
                  </a:solidFill>
                </a:endParaRPr>
              </a:p>
            </p:txBody>
          </p:sp>
          <p:sp>
            <p:nvSpPr>
              <p:cNvPr id="26800" name="Freeform 182"/>
              <p:cNvSpPr>
                <a:spLocks/>
              </p:cNvSpPr>
              <p:nvPr/>
            </p:nvSpPr>
            <p:spPr bwMode="auto">
              <a:xfrm>
                <a:off x="8882" y="6661"/>
                <a:ext cx="200" cy="56"/>
              </a:xfrm>
              <a:custGeom>
                <a:avLst/>
                <a:gdLst>
                  <a:gd name="T0" fmla="*/ 2 w 200"/>
                  <a:gd name="T1" fmla="*/ 43 h 56"/>
                  <a:gd name="T2" fmla="*/ 20 w 200"/>
                  <a:gd name="T3" fmla="*/ 30 h 56"/>
                  <a:gd name="T4" fmla="*/ 43 w 200"/>
                  <a:gd name="T5" fmla="*/ 24 h 56"/>
                  <a:gd name="T6" fmla="*/ 67 w 200"/>
                  <a:gd name="T7" fmla="*/ 24 h 56"/>
                  <a:gd name="T8" fmla="*/ 93 w 200"/>
                  <a:gd name="T9" fmla="*/ 28 h 56"/>
                  <a:gd name="T10" fmla="*/ 119 w 200"/>
                  <a:gd name="T11" fmla="*/ 35 h 56"/>
                  <a:gd name="T12" fmla="*/ 144 w 200"/>
                  <a:gd name="T13" fmla="*/ 43 h 56"/>
                  <a:gd name="T14" fmla="*/ 168 w 200"/>
                  <a:gd name="T15" fmla="*/ 50 h 56"/>
                  <a:gd name="T16" fmla="*/ 190 w 200"/>
                  <a:gd name="T17" fmla="*/ 56 h 56"/>
                  <a:gd name="T18" fmla="*/ 195 w 200"/>
                  <a:gd name="T19" fmla="*/ 55 h 56"/>
                  <a:gd name="T20" fmla="*/ 199 w 200"/>
                  <a:gd name="T21" fmla="*/ 49 h 56"/>
                  <a:gd name="T22" fmla="*/ 200 w 200"/>
                  <a:gd name="T23" fmla="*/ 44 h 56"/>
                  <a:gd name="T24" fmla="*/ 199 w 200"/>
                  <a:gd name="T25" fmla="*/ 40 h 56"/>
                  <a:gd name="T26" fmla="*/ 189 w 200"/>
                  <a:gd name="T27" fmla="*/ 32 h 56"/>
                  <a:gd name="T28" fmla="*/ 177 w 200"/>
                  <a:gd name="T29" fmla="*/ 25 h 56"/>
                  <a:gd name="T30" fmla="*/ 165 w 200"/>
                  <a:gd name="T31" fmla="*/ 19 h 56"/>
                  <a:gd name="T32" fmla="*/ 151 w 200"/>
                  <a:gd name="T33" fmla="*/ 13 h 56"/>
                  <a:gd name="T34" fmla="*/ 138 w 200"/>
                  <a:gd name="T35" fmla="*/ 8 h 56"/>
                  <a:gd name="T36" fmla="*/ 123 w 200"/>
                  <a:gd name="T37" fmla="*/ 4 h 56"/>
                  <a:gd name="T38" fmla="*/ 109 w 200"/>
                  <a:gd name="T39" fmla="*/ 1 h 56"/>
                  <a:gd name="T40" fmla="*/ 94 w 200"/>
                  <a:gd name="T41" fmla="*/ 0 h 56"/>
                  <a:gd name="T42" fmla="*/ 81 w 200"/>
                  <a:gd name="T43" fmla="*/ 0 h 56"/>
                  <a:gd name="T44" fmla="*/ 66 w 200"/>
                  <a:gd name="T45" fmla="*/ 1 h 56"/>
                  <a:gd name="T46" fmla="*/ 53 w 200"/>
                  <a:gd name="T47" fmla="*/ 3 h 56"/>
                  <a:gd name="T48" fmla="*/ 41 w 200"/>
                  <a:gd name="T49" fmla="*/ 7 h 56"/>
                  <a:gd name="T50" fmla="*/ 28 w 200"/>
                  <a:gd name="T51" fmla="*/ 14 h 56"/>
                  <a:gd name="T52" fmla="*/ 17 w 200"/>
                  <a:gd name="T53" fmla="*/ 22 h 56"/>
                  <a:gd name="T54" fmla="*/ 8 w 200"/>
                  <a:gd name="T55" fmla="*/ 31 h 56"/>
                  <a:gd name="T56" fmla="*/ 0 w 200"/>
                  <a:gd name="T57" fmla="*/ 42 h 56"/>
                  <a:gd name="T58" fmla="*/ 0 w 200"/>
                  <a:gd name="T59" fmla="*/ 43 h 56"/>
                  <a:gd name="T60" fmla="*/ 2 w 200"/>
                  <a:gd name="T61" fmla="*/ 43 h 56"/>
                  <a:gd name="T62" fmla="*/ 2 w 200"/>
                  <a:gd name="T63" fmla="*/ 43 h 56"/>
                  <a:gd name="T64" fmla="*/ 2 w 200"/>
                  <a:gd name="T65" fmla="*/ 43 h 56"/>
                  <a:gd name="T66" fmla="*/ 2 w 200"/>
                  <a:gd name="T67" fmla="*/ 43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
                  <a:gd name="T103" fmla="*/ 0 h 56"/>
                  <a:gd name="T104" fmla="*/ 200 w 200"/>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 h="56">
                    <a:moveTo>
                      <a:pt x="2" y="43"/>
                    </a:moveTo>
                    <a:lnTo>
                      <a:pt x="20" y="30"/>
                    </a:lnTo>
                    <a:lnTo>
                      <a:pt x="43" y="24"/>
                    </a:lnTo>
                    <a:lnTo>
                      <a:pt x="67" y="24"/>
                    </a:lnTo>
                    <a:lnTo>
                      <a:pt x="93" y="28"/>
                    </a:lnTo>
                    <a:lnTo>
                      <a:pt x="119" y="35"/>
                    </a:lnTo>
                    <a:lnTo>
                      <a:pt x="144" y="43"/>
                    </a:lnTo>
                    <a:lnTo>
                      <a:pt x="168" y="50"/>
                    </a:lnTo>
                    <a:lnTo>
                      <a:pt x="190" y="56"/>
                    </a:lnTo>
                    <a:lnTo>
                      <a:pt x="195" y="55"/>
                    </a:lnTo>
                    <a:lnTo>
                      <a:pt x="199" y="49"/>
                    </a:lnTo>
                    <a:lnTo>
                      <a:pt x="200" y="44"/>
                    </a:lnTo>
                    <a:lnTo>
                      <a:pt x="199" y="40"/>
                    </a:lnTo>
                    <a:lnTo>
                      <a:pt x="189" y="32"/>
                    </a:lnTo>
                    <a:lnTo>
                      <a:pt x="177" y="25"/>
                    </a:lnTo>
                    <a:lnTo>
                      <a:pt x="165" y="19"/>
                    </a:lnTo>
                    <a:lnTo>
                      <a:pt x="151" y="13"/>
                    </a:lnTo>
                    <a:lnTo>
                      <a:pt x="138" y="8"/>
                    </a:lnTo>
                    <a:lnTo>
                      <a:pt x="123" y="4"/>
                    </a:lnTo>
                    <a:lnTo>
                      <a:pt x="109" y="1"/>
                    </a:lnTo>
                    <a:lnTo>
                      <a:pt x="94" y="0"/>
                    </a:lnTo>
                    <a:lnTo>
                      <a:pt x="81" y="0"/>
                    </a:lnTo>
                    <a:lnTo>
                      <a:pt x="66" y="1"/>
                    </a:lnTo>
                    <a:lnTo>
                      <a:pt x="53" y="3"/>
                    </a:lnTo>
                    <a:lnTo>
                      <a:pt x="41" y="7"/>
                    </a:lnTo>
                    <a:lnTo>
                      <a:pt x="28" y="14"/>
                    </a:lnTo>
                    <a:lnTo>
                      <a:pt x="17" y="22"/>
                    </a:lnTo>
                    <a:lnTo>
                      <a:pt x="8" y="31"/>
                    </a:lnTo>
                    <a:lnTo>
                      <a:pt x="0" y="42"/>
                    </a:lnTo>
                    <a:lnTo>
                      <a:pt x="0" y="43"/>
                    </a:lnTo>
                    <a:lnTo>
                      <a:pt x="2" y="43"/>
                    </a:lnTo>
                    <a:close/>
                  </a:path>
                </a:pathLst>
              </a:custGeom>
              <a:solidFill>
                <a:srgbClr val="000000"/>
              </a:solidFill>
              <a:ln w="9525">
                <a:noFill/>
                <a:round/>
                <a:headEnd/>
                <a:tailEnd/>
              </a:ln>
            </p:spPr>
            <p:txBody>
              <a:bodyPr/>
              <a:lstStyle/>
              <a:p>
                <a:endParaRPr lang="en-US">
                  <a:solidFill>
                    <a:srgbClr val="000000"/>
                  </a:solidFill>
                </a:endParaRPr>
              </a:p>
            </p:txBody>
          </p:sp>
          <p:sp>
            <p:nvSpPr>
              <p:cNvPr id="26801" name="Freeform 183"/>
              <p:cNvSpPr>
                <a:spLocks/>
              </p:cNvSpPr>
              <p:nvPr/>
            </p:nvSpPr>
            <p:spPr bwMode="auto">
              <a:xfrm>
                <a:off x="8700" y="6443"/>
                <a:ext cx="36" cy="155"/>
              </a:xfrm>
              <a:custGeom>
                <a:avLst/>
                <a:gdLst>
                  <a:gd name="T0" fmla="*/ 35 w 36"/>
                  <a:gd name="T1" fmla="*/ 1 h 155"/>
                  <a:gd name="T2" fmla="*/ 25 w 36"/>
                  <a:gd name="T3" fmla="*/ 19 h 155"/>
                  <a:gd name="T4" fmla="*/ 18 w 36"/>
                  <a:gd name="T5" fmla="*/ 38 h 155"/>
                  <a:gd name="T6" fmla="*/ 11 w 36"/>
                  <a:gd name="T7" fmla="*/ 56 h 155"/>
                  <a:gd name="T8" fmla="*/ 7 w 36"/>
                  <a:gd name="T9" fmla="*/ 76 h 155"/>
                  <a:gd name="T10" fmla="*/ 3 w 36"/>
                  <a:gd name="T11" fmla="*/ 96 h 155"/>
                  <a:gd name="T12" fmla="*/ 0 w 36"/>
                  <a:gd name="T13" fmla="*/ 116 h 155"/>
                  <a:gd name="T14" fmla="*/ 0 w 36"/>
                  <a:gd name="T15" fmla="*/ 134 h 155"/>
                  <a:gd name="T16" fmla="*/ 8 w 36"/>
                  <a:gd name="T17" fmla="*/ 154 h 155"/>
                  <a:gd name="T18" fmla="*/ 11 w 36"/>
                  <a:gd name="T19" fmla="*/ 155 h 155"/>
                  <a:gd name="T20" fmla="*/ 12 w 36"/>
                  <a:gd name="T21" fmla="*/ 154 h 155"/>
                  <a:gd name="T22" fmla="*/ 13 w 36"/>
                  <a:gd name="T23" fmla="*/ 151 h 155"/>
                  <a:gd name="T24" fmla="*/ 13 w 36"/>
                  <a:gd name="T25" fmla="*/ 149 h 155"/>
                  <a:gd name="T26" fmla="*/ 11 w 36"/>
                  <a:gd name="T27" fmla="*/ 131 h 155"/>
                  <a:gd name="T28" fmla="*/ 12 w 36"/>
                  <a:gd name="T29" fmla="*/ 115 h 155"/>
                  <a:gd name="T30" fmla="*/ 14 w 36"/>
                  <a:gd name="T31" fmla="*/ 98 h 155"/>
                  <a:gd name="T32" fmla="*/ 16 w 36"/>
                  <a:gd name="T33" fmla="*/ 82 h 155"/>
                  <a:gd name="T34" fmla="*/ 17 w 36"/>
                  <a:gd name="T35" fmla="*/ 60 h 155"/>
                  <a:gd name="T36" fmla="*/ 22 w 36"/>
                  <a:gd name="T37" fmla="*/ 41 h 155"/>
                  <a:gd name="T38" fmla="*/ 28 w 36"/>
                  <a:gd name="T39" fmla="*/ 20 h 155"/>
                  <a:gd name="T40" fmla="*/ 36 w 36"/>
                  <a:gd name="T41" fmla="*/ 1 h 155"/>
                  <a:gd name="T42" fmla="*/ 36 w 36"/>
                  <a:gd name="T43" fmla="*/ 0 h 155"/>
                  <a:gd name="T44" fmla="*/ 36 w 36"/>
                  <a:gd name="T45" fmla="*/ 0 h 155"/>
                  <a:gd name="T46" fmla="*/ 35 w 36"/>
                  <a:gd name="T47" fmla="*/ 0 h 155"/>
                  <a:gd name="T48" fmla="*/ 35 w 36"/>
                  <a:gd name="T49" fmla="*/ 1 h 155"/>
                  <a:gd name="T50" fmla="*/ 35 w 36"/>
                  <a:gd name="T51" fmla="*/ 1 h 1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155"/>
                  <a:gd name="T80" fmla="*/ 36 w 36"/>
                  <a:gd name="T81" fmla="*/ 155 h 1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155">
                    <a:moveTo>
                      <a:pt x="35" y="1"/>
                    </a:moveTo>
                    <a:lnTo>
                      <a:pt x="25" y="19"/>
                    </a:lnTo>
                    <a:lnTo>
                      <a:pt x="18" y="38"/>
                    </a:lnTo>
                    <a:lnTo>
                      <a:pt x="11" y="56"/>
                    </a:lnTo>
                    <a:lnTo>
                      <a:pt x="7" y="76"/>
                    </a:lnTo>
                    <a:lnTo>
                      <a:pt x="3" y="96"/>
                    </a:lnTo>
                    <a:lnTo>
                      <a:pt x="0" y="116"/>
                    </a:lnTo>
                    <a:lnTo>
                      <a:pt x="0" y="134"/>
                    </a:lnTo>
                    <a:lnTo>
                      <a:pt x="8" y="154"/>
                    </a:lnTo>
                    <a:lnTo>
                      <a:pt x="11" y="155"/>
                    </a:lnTo>
                    <a:lnTo>
                      <a:pt x="12" y="154"/>
                    </a:lnTo>
                    <a:lnTo>
                      <a:pt x="13" y="151"/>
                    </a:lnTo>
                    <a:lnTo>
                      <a:pt x="13" y="149"/>
                    </a:lnTo>
                    <a:lnTo>
                      <a:pt x="11" y="131"/>
                    </a:lnTo>
                    <a:lnTo>
                      <a:pt x="12" y="115"/>
                    </a:lnTo>
                    <a:lnTo>
                      <a:pt x="14" y="98"/>
                    </a:lnTo>
                    <a:lnTo>
                      <a:pt x="16" y="82"/>
                    </a:lnTo>
                    <a:lnTo>
                      <a:pt x="17" y="60"/>
                    </a:lnTo>
                    <a:lnTo>
                      <a:pt x="22" y="41"/>
                    </a:lnTo>
                    <a:lnTo>
                      <a:pt x="28" y="20"/>
                    </a:lnTo>
                    <a:lnTo>
                      <a:pt x="36" y="1"/>
                    </a:lnTo>
                    <a:lnTo>
                      <a:pt x="36" y="0"/>
                    </a:lnTo>
                    <a:lnTo>
                      <a:pt x="35" y="0"/>
                    </a:lnTo>
                    <a:lnTo>
                      <a:pt x="35" y="1"/>
                    </a:lnTo>
                    <a:close/>
                  </a:path>
                </a:pathLst>
              </a:custGeom>
              <a:solidFill>
                <a:srgbClr val="000000"/>
              </a:solidFill>
              <a:ln w="9525">
                <a:noFill/>
                <a:round/>
                <a:headEnd/>
                <a:tailEnd/>
              </a:ln>
            </p:spPr>
            <p:txBody>
              <a:bodyPr/>
              <a:lstStyle/>
              <a:p>
                <a:endParaRPr lang="en-US">
                  <a:solidFill>
                    <a:srgbClr val="000000"/>
                  </a:solidFill>
                </a:endParaRPr>
              </a:p>
            </p:txBody>
          </p:sp>
          <p:sp>
            <p:nvSpPr>
              <p:cNvPr id="26802" name="Freeform 184"/>
              <p:cNvSpPr>
                <a:spLocks/>
              </p:cNvSpPr>
              <p:nvPr/>
            </p:nvSpPr>
            <p:spPr bwMode="auto">
              <a:xfrm>
                <a:off x="8618" y="6978"/>
                <a:ext cx="218" cy="81"/>
              </a:xfrm>
              <a:custGeom>
                <a:avLst/>
                <a:gdLst>
                  <a:gd name="T0" fmla="*/ 0 w 218"/>
                  <a:gd name="T1" fmla="*/ 1 h 81"/>
                  <a:gd name="T2" fmla="*/ 9 w 218"/>
                  <a:gd name="T3" fmla="*/ 14 h 81"/>
                  <a:gd name="T4" fmla="*/ 17 w 218"/>
                  <a:gd name="T5" fmla="*/ 26 h 81"/>
                  <a:gd name="T6" fmla="*/ 27 w 218"/>
                  <a:gd name="T7" fmla="*/ 36 h 81"/>
                  <a:gd name="T8" fmla="*/ 38 w 218"/>
                  <a:gd name="T9" fmla="*/ 45 h 81"/>
                  <a:gd name="T10" fmla="*/ 50 w 218"/>
                  <a:gd name="T11" fmla="*/ 53 h 81"/>
                  <a:gd name="T12" fmla="*/ 64 w 218"/>
                  <a:gd name="T13" fmla="*/ 59 h 81"/>
                  <a:gd name="T14" fmla="*/ 77 w 218"/>
                  <a:gd name="T15" fmla="*/ 66 h 81"/>
                  <a:gd name="T16" fmla="*/ 92 w 218"/>
                  <a:gd name="T17" fmla="*/ 70 h 81"/>
                  <a:gd name="T18" fmla="*/ 106 w 218"/>
                  <a:gd name="T19" fmla="*/ 74 h 81"/>
                  <a:gd name="T20" fmla="*/ 121 w 218"/>
                  <a:gd name="T21" fmla="*/ 77 h 81"/>
                  <a:gd name="T22" fmla="*/ 137 w 218"/>
                  <a:gd name="T23" fmla="*/ 79 h 81"/>
                  <a:gd name="T24" fmla="*/ 152 w 218"/>
                  <a:gd name="T25" fmla="*/ 80 h 81"/>
                  <a:gd name="T26" fmla="*/ 168 w 218"/>
                  <a:gd name="T27" fmla="*/ 81 h 81"/>
                  <a:gd name="T28" fmla="*/ 184 w 218"/>
                  <a:gd name="T29" fmla="*/ 81 h 81"/>
                  <a:gd name="T30" fmla="*/ 200 w 218"/>
                  <a:gd name="T31" fmla="*/ 81 h 81"/>
                  <a:gd name="T32" fmla="*/ 216 w 218"/>
                  <a:gd name="T33" fmla="*/ 80 h 81"/>
                  <a:gd name="T34" fmla="*/ 217 w 218"/>
                  <a:gd name="T35" fmla="*/ 80 h 81"/>
                  <a:gd name="T36" fmla="*/ 218 w 218"/>
                  <a:gd name="T37" fmla="*/ 78 h 81"/>
                  <a:gd name="T38" fmla="*/ 218 w 218"/>
                  <a:gd name="T39" fmla="*/ 77 h 81"/>
                  <a:gd name="T40" fmla="*/ 217 w 218"/>
                  <a:gd name="T41" fmla="*/ 77 h 81"/>
                  <a:gd name="T42" fmla="*/ 202 w 218"/>
                  <a:gd name="T43" fmla="*/ 77 h 81"/>
                  <a:gd name="T44" fmla="*/ 187 w 218"/>
                  <a:gd name="T45" fmla="*/ 77 h 81"/>
                  <a:gd name="T46" fmla="*/ 171 w 218"/>
                  <a:gd name="T47" fmla="*/ 76 h 81"/>
                  <a:gd name="T48" fmla="*/ 156 w 218"/>
                  <a:gd name="T49" fmla="*/ 75 h 81"/>
                  <a:gd name="T50" fmla="*/ 140 w 218"/>
                  <a:gd name="T51" fmla="*/ 73 h 81"/>
                  <a:gd name="T52" fmla="*/ 124 w 218"/>
                  <a:gd name="T53" fmla="*/ 70 h 81"/>
                  <a:gd name="T54" fmla="*/ 110 w 218"/>
                  <a:gd name="T55" fmla="*/ 67 h 81"/>
                  <a:gd name="T56" fmla="*/ 95 w 218"/>
                  <a:gd name="T57" fmla="*/ 62 h 81"/>
                  <a:gd name="T58" fmla="*/ 81 w 218"/>
                  <a:gd name="T59" fmla="*/ 58 h 81"/>
                  <a:gd name="T60" fmla="*/ 67 w 218"/>
                  <a:gd name="T61" fmla="*/ 53 h 81"/>
                  <a:gd name="T62" fmla="*/ 54 w 218"/>
                  <a:gd name="T63" fmla="*/ 46 h 81"/>
                  <a:gd name="T64" fmla="*/ 42 w 218"/>
                  <a:gd name="T65" fmla="*/ 39 h 81"/>
                  <a:gd name="T66" fmla="*/ 31 w 218"/>
                  <a:gd name="T67" fmla="*/ 31 h 81"/>
                  <a:gd name="T68" fmla="*/ 20 w 218"/>
                  <a:gd name="T69" fmla="*/ 21 h 81"/>
                  <a:gd name="T70" fmla="*/ 9 w 218"/>
                  <a:gd name="T71" fmla="*/ 11 h 81"/>
                  <a:gd name="T72" fmla="*/ 0 w 218"/>
                  <a:gd name="T73" fmla="*/ 0 h 81"/>
                  <a:gd name="T74" fmla="*/ 0 w 218"/>
                  <a:gd name="T75" fmla="*/ 0 h 81"/>
                  <a:gd name="T76" fmla="*/ 0 w 218"/>
                  <a:gd name="T77" fmla="*/ 0 h 81"/>
                  <a:gd name="T78" fmla="*/ 0 w 218"/>
                  <a:gd name="T79" fmla="*/ 1 h 81"/>
                  <a:gd name="T80" fmla="*/ 0 w 218"/>
                  <a:gd name="T81" fmla="*/ 1 h 81"/>
                  <a:gd name="T82" fmla="*/ 0 w 218"/>
                  <a:gd name="T83" fmla="*/ 1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8"/>
                  <a:gd name="T127" fmla="*/ 0 h 81"/>
                  <a:gd name="T128" fmla="*/ 218 w 218"/>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8" h="81">
                    <a:moveTo>
                      <a:pt x="0" y="1"/>
                    </a:moveTo>
                    <a:lnTo>
                      <a:pt x="9" y="14"/>
                    </a:lnTo>
                    <a:lnTo>
                      <a:pt x="17" y="26"/>
                    </a:lnTo>
                    <a:lnTo>
                      <a:pt x="27" y="36"/>
                    </a:lnTo>
                    <a:lnTo>
                      <a:pt x="38" y="45"/>
                    </a:lnTo>
                    <a:lnTo>
                      <a:pt x="50" y="53"/>
                    </a:lnTo>
                    <a:lnTo>
                      <a:pt x="64" y="59"/>
                    </a:lnTo>
                    <a:lnTo>
                      <a:pt x="77" y="66"/>
                    </a:lnTo>
                    <a:lnTo>
                      <a:pt x="92" y="70"/>
                    </a:lnTo>
                    <a:lnTo>
                      <a:pt x="106" y="74"/>
                    </a:lnTo>
                    <a:lnTo>
                      <a:pt x="121" y="77"/>
                    </a:lnTo>
                    <a:lnTo>
                      <a:pt x="137" y="79"/>
                    </a:lnTo>
                    <a:lnTo>
                      <a:pt x="152" y="80"/>
                    </a:lnTo>
                    <a:lnTo>
                      <a:pt x="168" y="81"/>
                    </a:lnTo>
                    <a:lnTo>
                      <a:pt x="184" y="81"/>
                    </a:lnTo>
                    <a:lnTo>
                      <a:pt x="200" y="81"/>
                    </a:lnTo>
                    <a:lnTo>
                      <a:pt x="216" y="80"/>
                    </a:lnTo>
                    <a:lnTo>
                      <a:pt x="217" y="80"/>
                    </a:lnTo>
                    <a:lnTo>
                      <a:pt x="218" y="78"/>
                    </a:lnTo>
                    <a:lnTo>
                      <a:pt x="218" y="77"/>
                    </a:lnTo>
                    <a:lnTo>
                      <a:pt x="217" y="77"/>
                    </a:lnTo>
                    <a:lnTo>
                      <a:pt x="202" y="77"/>
                    </a:lnTo>
                    <a:lnTo>
                      <a:pt x="187" y="77"/>
                    </a:lnTo>
                    <a:lnTo>
                      <a:pt x="171" y="76"/>
                    </a:lnTo>
                    <a:lnTo>
                      <a:pt x="156" y="75"/>
                    </a:lnTo>
                    <a:lnTo>
                      <a:pt x="140" y="73"/>
                    </a:lnTo>
                    <a:lnTo>
                      <a:pt x="124" y="70"/>
                    </a:lnTo>
                    <a:lnTo>
                      <a:pt x="110" y="67"/>
                    </a:lnTo>
                    <a:lnTo>
                      <a:pt x="95" y="62"/>
                    </a:lnTo>
                    <a:lnTo>
                      <a:pt x="81" y="58"/>
                    </a:lnTo>
                    <a:lnTo>
                      <a:pt x="67" y="53"/>
                    </a:lnTo>
                    <a:lnTo>
                      <a:pt x="54" y="46"/>
                    </a:lnTo>
                    <a:lnTo>
                      <a:pt x="42" y="39"/>
                    </a:lnTo>
                    <a:lnTo>
                      <a:pt x="31" y="31"/>
                    </a:lnTo>
                    <a:lnTo>
                      <a:pt x="20" y="21"/>
                    </a:lnTo>
                    <a:lnTo>
                      <a:pt x="9" y="11"/>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6803" name="Freeform 185"/>
              <p:cNvSpPr>
                <a:spLocks/>
              </p:cNvSpPr>
              <p:nvPr/>
            </p:nvSpPr>
            <p:spPr bwMode="auto">
              <a:xfrm>
                <a:off x="8994" y="6722"/>
                <a:ext cx="145" cy="23"/>
              </a:xfrm>
              <a:custGeom>
                <a:avLst/>
                <a:gdLst>
                  <a:gd name="T0" fmla="*/ 0 w 145"/>
                  <a:gd name="T1" fmla="*/ 23 h 23"/>
                  <a:gd name="T2" fmla="*/ 16 w 145"/>
                  <a:gd name="T3" fmla="*/ 17 h 23"/>
                  <a:gd name="T4" fmla="*/ 33 w 145"/>
                  <a:gd name="T5" fmla="*/ 11 h 23"/>
                  <a:gd name="T6" fmla="*/ 52 w 145"/>
                  <a:gd name="T7" fmla="*/ 7 h 23"/>
                  <a:gd name="T8" fmla="*/ 70 w 145"/>
                  <a:gd name="T9" fmla="*/ 4 h 23"/>
                  <a:gd name="T10" fmla="*/ 88 w 145"/>
                  <a:gd name="T11" fmla="*/ 3 h 23"/>
                  <a:gd name="T12" fmla="*/ 106 w 145"/>
                  <a:gd name="T13" fmla="*/ 4 h 23"/>
                  <a:gd name="T14" fmla="*/ 125 w 145"/>
                  <a:gd name="T15" fmla="*/ 8 h 23"/>
                  <a:gd name="T16" fmla="*/ 140 w 145"/>
                  <a:gd name="T17" fmla="*/ 14 h 23"/>
                  <a:gd name="T18" fmla="*/ 142 w 145"/>
                  <a:gd name="T19" fmla="*/ 14 h 23"/>
                  <a:gd name="T20" fmla="*/ 144 w 145"/>
                  <a:gd name="T21" fmla="*/ 13 h 23"/>
                  <a:gd name="T22" fmla="*/ 145 w 145"/>
                  <a:gd name="T23" fmla="*/ 12 h 23"/>
                  <a:gd name="T24" fmla="*/ 145 w 145"/>
                  <a:gd name="T25" fmla="*/ 11 h 23"/>
                  <a:gd name="T26" fmla="*/ 139 w 145"/>
                  <a:gd name="T27" fmla="*/ 7 h 23"/>
                  <a:gd name="T28" fmla="*/ 132 w 145"/>
                  <a:gd name="T29" fmla="*/ 4 h 23"/>
                  <a:gd name="T30" fmla="*/ 125 w 145"/>
                  <a:gd name="T31" fmla="*/ 2 h 23"/>
                  <a:gd name="T32" fmla="*/ 117 w 145"/>
                  <a:gd name="T33" fmla="*/ 1 h 23"/>
                  <a:gd name="T34" fmla="*/ 109 w 145"/>
                  <a:gd name="T35" fmla="*/ 0 h 23"/>
                  <a:gd name="T36" fmla="*/ 100 w 145"/>
                  <a:gd name="T37" fmla="*/ 0 h 23"/>
                  <a:gd name="T38" fmla="*/ 93 w 145"/>
                  <a:gd name="T39" fmla="*/ 1 h 23"/>
                  <a:gd name="T40" fmla="*/ 84 w 145"/>
                  <a:gd name="T41" fmla="*/ 1 h 23"/>
                  <a:gd name="T42" fmla="*/ 74 w 145"/>
                  <a:gd name="T43" fmla="*/ 2 h 23"/>
                  <a:gd name="T44" fmla="*/ 63 w 145"/>
                  <a:gd name="T45" fmla="*/ 3 h 23"/>
                  <a:gd name="T46" fmla="*/ 52 w 145"/>
                  <a:gd name="T47" fmla="*/ 5 h 23"/>
                  <a:gd name="T48" fmla="*/ 41 w 145"/>
                  <a:gd name="T49" fmla="*/ 7 h 23"/>
                  <a:gd name="T50" fmla="*/ 30 w 145"/>
                  <a:gd name="T51" fmla="*/ 10 h 23"/>
                  <a:gd name="T52" fmla="*/ 20 w 145"/>
                  <a:gd name="T53" fmla="*/ 14 h 23"/>
                  <a:gd name="T54" fmla="*/ 10 w 145"/>
                  <a:gd name="T55" fmla="*/ 18 h 23"/>
                  <a:gd name="T56" fmla="*/ 0 w 145"/>
                  <a:gd name="T57" fmla="*/ 22 h 23"/>
                  <a:gd name="T58" fmla="*/ 0 w 145"/>
                  <a:gd name="T59" fmla="*/ 23 h 23"/>
                  <a:gd name="T60" fmla="*/ 0 w 145"/>
                  <a:gd name="T61" fmla="*/ 23 h 23"/>
                  <a:gd name="T62" fmla="*/ 0 w 145"/>
                  <a:gd name="T63" fmla="*/ 23 h 23"/>
                  <a:gd name="T64" fmla="*/ 0 w 145"/>
                  <a:gd name="T65" fmla="*/ 23 h 23"/>
                  <a:gd name="T66" fmla="*/ 0 w 145"/>
                  <a:gd name="T67" fmla="*/ 23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5"/>
                  <a:gd name="T103" fmla="*/ 0 h 23"/>
                  <a:gd name="T104" fmla="*/ 145 w 1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5" h="23">
                    <a:moveTo>
                      <a:pt x="0" y="23"/>
                    </a:moveTo>
                    <a:lnTo>
                      <a:pt x="16" y="17"/>
                    </a:lnTo>
                    <a:lnTo>
                      <a:pt x="33" y="11"/>
                    </a:lnTo>
                    <a:lnTo>
                      <a:pt x="52" y="7"/>
                    </a:lnTo>
                    <a:lnTo>
                      <a:pt x="70" y="4"/>
                    </a:lnTo>
                    <a:lnTo>
                      <a:pt x="88" y="3"/>
                    </a:lnTo>
                    <a:lnTo>
                      <a:pt x="106" y="4"/>
                    </a:lnTo>
                    <a:lnTo>
                      <a:pt x="125" y="8"/>
                    </a:lnTo>
                    <a:lnTo>
                      <a:pt x="140" y="14"/>
                    </a:lnTo>
                    <a:lnTo>
                      <a:pt x="142" y="14"/>
                    </a:lnTo>
                    <a:lnTo>
                      <a:pt x="144" y="13"/>
                    </a:lnTo>
                    <a:lnTo>
                      <a:pt x="145" y="12"/>
                    </a:lnTo>
                    <a:lnTo>
                      <a:pt x="145" y="11"/>
                    </a:lnTo>
                    <a:lnTo>
                      <a:pt x="139" y="7"/>
                    </a:lnTo>
                    <a:lnTo>
                      <a:pt x="132" y="4"/>
                    </a:lnTo>
                    <a:lnTo>
                      <a:pt x="125" y="2"/>
                    </a:lnTo>
                    <a:lnTo>
                      <a:pt x="117" y="1"/>
                    </a:lnTo>
                    <a:lnTo>
                      <a:pt x="109" y="0"/>
                    </a:lnTo>
                    <a:lnTo>
                      <a:pt x="100" y="0"/>
                    </a:lnTo>
                    <a:lnTo>
                      <a:pt x="93" y="1"/>
                    </a:lnTo>
                    <a:lnTo>
                      <a:pt x="84" y="1"/>
                    </a:lnTo>
                    <a:lnTo>
                      <a:pt x="74" y="2"/>
                    </a:lnTo>
                    <a:lnTo>
                      <a:pt x="63" y="3"/>
                    </a:lnTo>
                    <a:lnTo>
                      <a:pt x="52" y="5"/>
                    </a:lnTo>
                    <a:lnTo>
                      <a:pt x="41" y="7"/>
                    </a:lnTo>
                    <a:lnTo>
                      <a:pt x="30" y="10"/>
                    </a:lnTo>
                    <a:lnTo>
                      <a:pt x="20" y="14"/>
                    </a:lnTo>
                    <a:lnTo>
                      <a:pt x="10" y="18"/>
                    </a:lnTo>
                    <a:lnTo>
                      <a:pt x="0" y="22"/>
                    </a:lnTo>
                    <a:lnTo>
                      <a:pt x="0" y="23"/>
                    </a:lnTo>
                    <a:close/>
                  </a:path>
                </a:pathLst>
              </a:custGeom>
              <a:solidFill>
                <a:srgbClr val="000000"/>
              </a:solidFill>
              <a:ln w="9525">
                <a:noFill/>
                <a:round/>
                <a:headEnd/>
                <a:tailEnd/>
              </a:ln>
            </p:spPr>
            <p:txBody>
              <a:bodyPr/>
              <a:lstStyle/>
              <a:p>
                <a:endParaRPr lang="en-US">
                  <a:solidFill>
                    <a:srgbClr val="000000"/>
                  </a:solidFill>
                </a:endParaRPr>
              </a:p>
            </p:txBody>
          </p:sp>
          <p:sp>
            <p:nvSpPr>
              <p:cNvPr id="26804" name="Freeform 186"/>
              <p:cNvSpPr>
                <a:spLocks/>
              </p:cNvSpPr>
              <p:nvPr/>
            </p:nvSpPr>
            <p:spPr bwMode="auto">
              <a:xfrm>
                <a:off x="9013" y="6715"/>
                <a:ext cx="86" cy="93"/>
              </a:xfrm>
              <a:custGeom>
                <a:avLst/>
                <a:gdLst>
                  <a:gd name="T0" fmla="*/ 1 w 86"/>
                  <a:gd name="T1" fmla="*/ 92 h 93"/>
                  <a:gd name="T2" fmla="*/ 3 w 86"/>
                  <a:gd name="T3" fmla="*/ 85 h 93"/>
                  <a:gd name="T4" fmla="*/ 7 w 86"/>
                  <a:gd name="T5" fmla="*/ 78 h 93"/>
                  <a:gd name="T6" fmla="*/ 12 w 86"/>
                  <a:gd name="T7" fmla="*/ 71 h 93"/>
                  <a:gd name="T8" fmla="*/ 17 w 86"/>
                  <a:gd name="T9" fmla="*/ 65 h 93"/>
                  <a:gd name="T10" fmla="*/ 22 w 86"/>
                  <a:gd name="T11" fmla="*/ 59 h 93"/>
                  <a:gd name="T12" fmla="*/ 27 w 86"/>
                  <a:gd name="T13" fmla="*/ 53 h 93"/>
                  <a:gd name="T14" fmla="*/ 33 w 86"/>
                  <a:gd name="T15" fmla="*/ 47 h 93"/>
                  <a:gd name="T16" fmla="*/ 39 w 86"/>
                  <a:gd name="T17" fmla="*/ 42 h 93"/>
                  <a:gd name="T18" fmla="*/ 44 w 86"/>
                  <a:gd name="T19" fmla="*/ 36 h 93"/>
                  <a:gd name="T20" fmla="*/ 50 w 86"/>
                  <a:gd name="T21" fmla="*/ 32 h 93"/>
                  <a:gd name="T22" fmla="*/ 56 w 86"/>
                  <a:gd name="T23" fmla="*/ 27 h 93"/>
                  <a:gd name="T24" fmla="*/ 62 w 86"/>
                  <a:gd name="T25" fmla="*/ 23 h 93"/>
                  <a:gd name="T26" fmla="*/ 68 w 86"/>
                  <a:gd name="T27" fmla="*/ 19 h 93"/>
                  <a:gd name="T28" fmla="*/ 74 w 86"/>
                  <a:gd name="T29" fmla="*/ 14 h 93"/>
                  <a:gd name="T30" fmla="*/ 80 w 86"/>
                  <a:gd name="T31" fmla="*/ 10 h 93"/>
                  <a:gd name="T32" fmla="*/ 85 w 86"/>
                  <a:gd name="T33" fmla="*/ 5 h 93"/>
                  <a:gd name="T34" fmla="*/ 86 w 86"/>
                  <a:gd name="T35" fmla="*/ 3 h 93"/>
                  <a:gd name="T36" fmla="*/ 86 w 86"/>
                  <a:gd name="T37" fmla="*/ 1 h 93"/>
                  <a:gd name="T38" fmla="*/ 83 w 86"/>
                  <a:gd name="T39" fmla="*/ 0 h 93"/>
                  <a:gd name="T40" fmla="*/ 80 w 86"/>
                  <a:gd name="T41" fmla="*/ 0 h 93"/>
                  <a:gd name="T42" fmla="*/ 64 w 86"/>
                  <a:gd name="T43" fmla="*/ 6 h 93"/>
                  <a:gd name="T44" fmla="*/ 51 w 86"/>
                  <a:gd name="T45" fmla="*/ 15 h 93"/>
                  <a:gd name="T46" fmla="*/ 39 w 86"/>
                  <a:gd name="T47" fmla="*/ 26 h 93"/>
                  <a:gd name="T48" fmla="*/ 28 w 86"/>
                  <a:gd name="T49" fmla="*/ 37 h 93"/>
                  <a:gd name="T50" fmla="*/ 18 w 86"/>
                  <a:gd name="T51" fmla="*/ 51 h 93"/>
                  <a:gd name="T52" fmla="*/ 11 w 86"/>
                  <a:gd name="T53" fmla="*/ 65 h 93"/>
                  <a:gd name="T54" fmla="*/ 5 w 86"/>
                  <a:gd name="T55" fmla="*/ 78 h 93"/>
                  <a:gd name="T56" fmla="*/ 0 w 86"/>
                  <a:gd name="T57" fmla="*/ 92 h 93"/>
                  <a:gd name="T58" fmla="*/ 0 w 86"/>
                  <a:gd name="T59" fmla="*/ 93 h 93"/>
                  <a:gd name="T60" fmla="*/ 1 w 86"/>
                  <a:gd name="T61" fmla="*/ 93 h 93"/>
                  <a:gd name="T62" fmla="*/ 1 w 86"/>
                  <a:gd name="T63" fmla="*/ 93 h 93"/>
                  <a:gd name="T64" fmla="*/ 1 w 86"/>
                  <a:gd name="T65" fmla="*/ 92 h 93"/>
                  <a:gd name="T66" fmla="*/ 1 w 86"/>
                  <a:gd name="T67" fmla="*/ 92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93"/>
                  <a:gd name="T104" fmla="*/ 86 w 86"/>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93">
                    <a:moveTo>
                      <a:pt x="1" y="92"/>
                    </a:moveTo>
                    <a:lnTo>
                      <a:pt x="3" y="85"/>
                    </a:lnTo>
                    <a:lnTo>
                      <a:pt x="7" y="78"/>
                    </a:lnTo>
                    <a:lnTo>
                      <a:pt x="12" y="71"/>
                    </a:lnTo>
                    <a:lnTo>
                      <a:pt x="17" y="65"/>
                    </a:lnTo>
                    <a:lnTo>
                      <a:pt x="22" y="59"/>
                    </a:lnTo>
                    <a:lnTo>
                      <a:pt x="27" y="53"/>
                    </a:lnTo>
                    <a:lnTo>
                      <a:pt x="33" y="47"/>
                    </a:lnTo>
                    <a:lnTo>
                      <a:pt x="39" y="42"/>
                    </a:lnTo>
                    <a:lnTo>
                      <a:pt x="44" y="36"/>
                    </a:lnTo>
                    <a:lnTo>
                      <a:pt x="50" y="32"/>
                    </a:lnTo>
                    <a:lnTo>
                      <a:pt x="56" y="27"/>
                    </a:lnTo>
                    <a:lnTo>
                      <a:pt x="62" y="23"/>
                    </a:lnTo>
                    <a:lnTo>
                      <a:pt x="68" y="19"/>
                    </a:lnTo>
                    <a:lnTo>
                      <a:pt x="74" y="14"/>
                    </a:lnTo>
                    <a:lnTo>
                      <a:pt x="80" y="10"/>
                    </a:lnTo>
                    <a:lnTo>
                      <a:pt x="85" y="5"/>
                    </a:lnTo>
                    <a:lnTo>
                      <a:pt x="86" y="3"/>
                    </a:lnTo>
                    <a:lnTo>
                      <a:pt x="86" y="1"/>
                    </a:lnTo>
                    <a:lnTo>
                      <a:pt x="83" y="0"/>
                    </a:lnTo>
                    <a:lnTo>
                      <a:pt x="80" y="0"/>
                    </a:lnTo>
                    <a:lnTo>
                      <a:pt x="64" y="6"/>
                    </a:lnTo>
                    <a:lnTo>
                      <a:pt x="51" y="15"/>
                    </a:lnTo>
                    <a:lnTo>
                      <a:pt x="39" y="26"/>
                    </a:lnTo>
                    <a:lnTo>
                      <a:pt x="28" y="37"/>
                    </a:lnTo>
                    <a:lnTo>
                      <a:pt x="18" y="51"/>
                    </a:lnTo>
                    <a:lnTo>
                      <a:pt x="11" y="65"/>
                    </a:lnTo>
                    <a:lnTo>
                      <a:pt x="5" y="78"/>
                    </a:lnTo>
                    <a:lnTo>
                      <a:pt x="0" y="92"/>
                    </a:lnTo>
                    <a:lnTo>
                      <a:pt x="0" y="93"/>
                    </a:lnTo>
                    <a:lnTo>
                      <a:pt x="1" y="93"/>
                    </a:lnTo>
                    <a:lnTo>
                      <a:pt x="1" y="92"/>
                    </a:lnTo>
                    <a:close/>
                  </a:path>
                </a:pathLst>
              </a:custGeom>
              <a:solidFill>
                <a:srgbClr val="000000"/>
              </a:solidFill>
              <a:ln w="9525">
                <a:noFill/>
                <a:round/>
                <a:headEnd/>
                <a:tailEnd/>
              </a:ln>
            </p:spPr>
            <p:txBody>
              <a:bodyPr/>
              <a:lstStyle/>
              <a:p>
                <a:endParaRPr lang="en-US">
                  <a:solidFill>
                    <a:srgbClr val="000000"/>
                  </a:solidFill>
                </a:endParaRPr>
              </a:p>
            </p:txBody>
          </p:sp>
          <p:sp>
            <p:nvSpPr>
              <p:cNvPr id="26805" name="Freeform 187"/>
              <p:cNvSpPr>
                <a:spLocks/>
              </p:cNvSpPr>
              <p:nvPr/>
            </p:nvSpPr>
            <p:spPr bwMode="auto">
              <a:xfrm>
                <a:off x="9105" y="6829"/>
                <a:ext cx="96" cy="57"/>
              </a:xfrm>
              <a:custGeom>
                <a:avLst/>
                <a:gdLst>
                  <a:gd name="T0" fmla="*/ 0 w 96"/>
                  <a:gd name="T1" fmla="*/ 57 h 57"/>
                  <a:gd name="T2" fmla="*/ 6 w 96"/>
                  <a:gd name="T3" fmla="*/ 54 h 57"/>
                  <a:gd name="T4" fmla="*/ 12 w 96"/>
                  <a:gd name="T5" fmla="*/ 51 h 57"/>
                  <a:gd name="T6" fmla="*/ 20 w 96"/>
                  <a:gd name="T7" fmla="*/ 49 h 57"/>
                  <a:gd name="T8" fmla="*/ 26 w 96"/>
                  <a:gd name="T9" fmla="*/ 45 h 57"/>
                  <a:gd name="T10" fmla="*/ 33 w 96"/>
                  <a:gd name="T11" fmla="*/ 42 h 57"/>
                  <a:gd name="T12" fmla="*/ 39 w 96"/>
                  <a:gd name="T13" fmla="*/ 39 h 57"/>
                  <a:gd name="T14" fmla="*/ 45 w 96"/>
                  <a:gd name="T15" fmla="*/ 36 h 57"/>
                  <a:gd name="T16" fmla="*/ 51 w 96"/>
                  <a:gd name="T17" fmla="*/ 33 h 57"/>
                  <a:gd name="T18" fmla="*/ 56 w 96"/>
                  <a:gd name="T19" fmla="*/ 30 h 57"/>
                  <a:gd name="T20" fmla="*/ 62 w 96"/>
                  <a:gd name="T21" fmla="*/ 26 h 57"/>
                  <a:gd name="T22" fmla="*/ 68 w 96"/>
                  <a:gd name="T23" fmla="*/ 24 h 57"/>
                  <a:gd name="T24" fmla="*/ 73 w 96"/>
                  <a:gd name="T25" fmla="*/ 21 h 57"/>
                  <a:gd name="T26" fmla="*/ 79 w 96"/>
                  <a:gd name="T27" fmla="*/ 18 h 57"/>
                  <a:gd name="T28" fmla="*/ 86 w 96"/>
                  <a:gd name="T29" fmla="*/ 15 h 57"/>
                  <a:gd name="T30" fmla="*/ 90 w 96"/>
                  <a:gd name="T31" fmla="*/ 11 h 57"/>
                  <a:gd name="T32" fmla="*/ 95 w 96"/>
                  <a:gd name="T33" fmla="*/ 6 h 57"/>
                  <a:gd name="T34" fmla="*/ 96 w 96"/>
                  <a:gd name="T35" fmla="*/ 4 h 57"/>
                  <a:gd name="T36" fmla="*/ 96 w 96"/>
                  <a:gd name="T37" fmla="*/ 2 h 57"/>
                  <a:gd name="T38" fmla="*/ 95 w 96"/>
                  <a:gd name="T39" fmla="*/ 0 h 57"/>
                  <a:gd name="T40" fmla="*/ 93 w 96"/>
                  <a:gd name="T41" fmla="*/ 1 h 57"/>
                  <a:gd name="T42" fmla="*/ 82 w 96"/>
                  <a:gd name="T43" fmla="*/ 9 h 57"/>
                  <a:gd name="T44" fmla="*/ 70 w 96"/>
                  <a:gd name="T45" fmla="*/ 15 h 57"/>
                  <a:gd name="T46" fmla="*/ 59 w 96"/>
                  <a:gd name="T47" fmla="*/ 22 h 57"/>
                  <a:gd name="T48" fmla="*/ 47 w 96"/>
                  <a:gd name="T49" fmla="*/ 28 h 57"/>
                  <a:gd name="T50" fmla="*/ 34 w 96"/>
                  <a:gd name="T51" fmla="*/ 35 h 57"/>
                  <a:gd name="T52" fmla="*/ 23 w 96"/>
                  <a:gd name="T53" fmla="*/ 42 h 57"/>
                  <a:gd name="T54" fmla="*/ 11 w 96"/>
                  <a:gd name="T55" fmla="*/ 49 h 57"/>
                  <a:gd name="T56" fmla="*/ 0 w 96"/>
                  <a:gd name="T57" fmla="*/ 56 h 57"/>
                  <a:gd name="T58" fmla="*/ 0 w 96"/>
                  <a:gd name="T59" fmla="*/ 56 h 57"/>
                  <a:gd name="T60" fmla="*/ 0 w 96"/>
                  <a:gd name="T61" fmla="*/ 56 h 57"/>
                  <a:gd name="T62" fmla="*/ 0 w 96"/>
                  <a:gd name="T63" fmla="*/ 57 h 57"/>
                  <a:gd name="T64" fmla="*/ 0 w 96"/>
                  <a:gd name="T65" fmla="*/ 57 h 57"/>
                  <a:gd name="T66" fmla="*/ 0 w 96"/>
                  <a:gd name="T67" fmla="*/ 57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
                  <a:gd name="T103" fmla="*/ 0 h 57"/>
                  <a:gd name="T104" fmla="*/ 96 w 96"/>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 h="57">
                    <a:moveTo>
                      <a:pt x="0" y="57"/>
                    </a:moveTo>
                    <a:lnTo>
                      <a:pt x="6" y="54"/>
                    </a:lnTo>
                    <a:lnTo>
                      <a:pt x="12" y="51"/>
                    </a:lnTo>
                    <a:lnTo>
                      <a:pt x="20" y="49"/>
                    </a:lnTo>
                    <a:lnTo>
                      <a:pt x="26" y="45"/>
                    </a:lnTo>
                    <a:lnTo>
                      <a:pt x="33" y="42"/>
                    </a:lnTo>
                    <a:lnTo>
                      <a:pt x="39" y="39"/>
                    </a:lnTo>
                    <a:lnTo>
                      <a:pt x="45" y="36"/>
                    </a:lnTo>
                    <a:lnTo>
                      <a:pt x="51" y="33"/>
                    </a:lnTo>
                    <a:lnTo>
                      <a:pt x="56" y="30"/>
                    </a:lnTo>
                    <a:lnTo>
                      <a:pt x="62" y="26"/>
                    </a:lnTo>
                    <a:lnTo>
                      <a:pt x="68" y="24"/>
                    </a:lnTo>
                    <a:lnTo>
                      <a:pt x="73" y="21"/>
                    </a:lnTo>
                    <a:lnTo>
                      <a:pt x="79" y="18"/>
                    </a:lnTo>
                    <a:lnTo>
                      <a:pt x="86" y="15"/>
                    </a:lnTo>
                    <a:lnTo>
                      <a:pt x="90" y="11"/>
                    </a:lnTo>
                    <a:lnTo>
                      <a:pt x="95" y="6"/>
                    </a:lnTo>
                    <a:lnTo>
                      <a:pt x="96" y="4"/>
                    </a:lnTo>
                    <a:lnTo>
                      <a:pt x="96" y="2"/>
                    </a:lnTo>
                    <a:lnTo>
                      <a:pt x="95" y="0"/>
                    </a:lnTo>
                    <a:lnTo>
                      <a:pt x="93" y="1"/>
                    </a:lnTo>
                    <a:lnTo>
                      <a:pt x="82" y="9"/>
                    </a:lnTo>
                    <a:lnTo>
                      <a:pt x="70" y="15"/>
                    </a:lnTo>
                    <a:lnTo>
                      <a:pt x="59" y="22"/>
                    </a:lnTo>
                    <a:lnTo>
                      <a:pt x="47" y="28"/>
                    </a:lnTo>
                    <a:lnTo>
                      <a:pt x="34" y="35"/>
                    </a:lnTo>
                    <a:lnTo>
                      <a:pt x="23" y="42"/>
                    </a:lnTo>
                    <a:lnTo>
                      <a:pt x="11" y="49"/>
                    </a:lnTo>
                    <a:lnTo>
                      <a:pt x="0" y="56"/>
                    </a:lnTo>
                    <a:lnTo>
                      <a:pt x="0" y="57"/>
                    </a:lnTo>
                    <a:close/>
                  </a:path>
                </a:pathLst>
              </a:custGeom>
              <a:solidFill>
                <a:srgbClr val="000000"/>
              </a:solidFill>
              <a:ln w="9525">
                <a:noFill/>
                <a:round/>
                <a:headEnd/>
                <a:tailEnd/>
              </a:ln>
            </p:spPr>
            <p:txBody>
              <a:bodyPr/>
              <a:lstStyle/>
              <a:p>
                <a:endParaRPr lang="en-US">
                  <a:solidFill>
                    <a:srgbClr val="000000"/>
                  </a:solidFill>
                </a:endParaRPr>
              </a:p>
            </p:txBody>
          </p:sp>
          <p:sp>
            <p:nvSpPr>
              <p:cNvPr id="26806" name="Freeform 188"/>
              <p:cNvSpPr>
                <a:spLocks/>
              </p:cNvSpPr>
              <p:nvPr/>
            </p:nvSpPr>
            <p:spPr bwMode="auto">
              <a:xfrm>
                <a:off x="9149" y="6850"/>
                <a:ext cx="96" cy="56"/>
              </a:xfrm>
              <a:custGeom>
                <a:avLst/>
                <a:gdLst>
                  <a:gd name="T0" fmla="*/ 0 w 96"/>
                  <a:gd name="T1" fmla="*/ 56 h 56"/>
                  <a:gd name="T2" fmla="*/ 9 w 96"/>
                  <a:gd name="T3" fmla="*/ 47 h 56"/>
                  <a:gd name="T4" fmla="*/ 17 w 96"/>
                  <a:gd name="T5" fmla="*/ 38 h 56"/>
                  <a:gd name="T6" fmla="*/ 27 w 96"/>
                  <a:gd name="T7" fmla="*/ 29 h 56"/>
                  <a:gd name="T8" fmla="*/ 38 w 96"/>
                  <a:gd name="T9" fmla="*/ 20 h 56"/>
                  <a:gd name="T10" fmla="*/ 50 w 96"/>
                  <a:gd name="T11" fmla="*/ 13 h 56"/>
                  <a:gd name="T12" fmla="*/ 63 w 96"/>
                  <a:gd name="T13" fmla="*/ 8 h 56"/>
                  <a:gd name="T14" fmla="*/ 77 w 96"/>
                  <a:gd name="T15" fmla="*/ 6 h 56"/>
                  <a:gd name="T16" fmla="*/ 90 w 96"/>
                  <a:gd name="T17" fmla="*/ 6 h 56"/>
                  <a:gd name="T18" fmla="*/ 93 w 96"/>
                  <a:gd name="T19" fmla="*/ 6 h 56"/>
                  <a:gd name="T20" fmla="*/ 95 w 96"/>
                  <a:gd name="T21" fmla="*/ 5 h 56"/>
                  <a:gd name="T22" fmla="*/ 96 w 96"/>
                  <a:gd name="T23" fmla="*/ 3 h 56"/>
                  <a:gd name="T24" fmla="*/ 95 w 96"/>
                  <a:gd name="T25" fmla="*/ 2 h 56"/>
                  <a:gd name="T26" fmla="*/ 79 w 96"/>
                  <a:gd name="T27" fmla="*/ 0 h 56"/>
                  <a:gd name="T28" fmla="*/ 65 w 96"/>
                  <a:gd name="T29" fmla="*/ 2 h 56"/>
                  <a:gd name="T30" fmla="*/ 51 w 96"/>
                  <a:gd name="T31" fmla="*/ 7 h 56"/>
                  <a:gd name="T32" fmla="*/ 39 w 96"/>
                  <a:gd name="T33" fmla="*/ 15 h 56"/>
                  <a:gd name="T34" fmla="*/ 28 w 96"/>
                  <a:gd name="T35" fmla="*/ 25 h 56"/>
                  <a:gd name="T36" fmla="*/ 17 w 96"/>
                  <a:gd name="T37" fmla="*/ 36 h 56"/>
                  <a:gd name="T38" fmla="*/ 9 w 96"/>
                  <a:gd name="T39" fmla="*/ 47 h 56"/>
                  <a:gd name="T40" fmla="*/ 0 w 96"/>
                  <a:gd name="T41" fmla="*/ 56 h 56"/>
                  <a:gd name="T42" fmla="*/ 0 w 96"/>
                  <a:gd name="T43" fmla="*/ 56 h 56"/>
                  <a:gd name="T44" fmla="*/ 0 w 96"/>
                  <a:gd name="T45" fmla="*/ 56 h 56"/>
                  <a:gd name="T46" fmla="*/ 0 w 96"/>
                  <a:gd name="T47" fmla="*/ 56 h 56"/>
                  <a:gd name="T48" fmla="*/ 0 w 96"/>
                  <a:gd name="T49" fmla="*/ 56 h 56"/>
                  <a:gd name="T50" fmla="*/ 0 w 96"/>
                  <a:gd name="T51" fmla="*/ 56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6"/>
                  <a:gd name="T79" fmla="*/ 0 h 56"/>
                  <a:gd name="T80" fmla="*/ 96 w 96"/>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6" h="56">
                    <a:moveTo>
                      <a:pt x="0" y="56"/>
                    </a:moveTo>
                    <a:lnTo>
                      <a:pt x="9" y="47"/>
                    </a:lnTo>
                    <a:lnTo>
                      <a:pt x="17" y="38"/>
                    </a:lnTo>
                    <a:lnTo>
                      <a:pt x="27" y="29"/>
                    </a:lnTo>
                    <a:lnTo>
                      <a:pt x="38" y="20"/>
                    </a:lnTo>
                    <a:lnTo>
                      <a:pt x="50" y="13"/>
                    </a:lnTo>
                    <a:lnTo>
                      <a:pt x="63" y="8"/>
                    </a:lnTo>
                    <a:lnTo>
                      <a:pt x="77" y="6"/>
                    </a:lnTo>
                    <a:lnTo>
                      <a:pt x="90" y="6"/>
                    </a:lnTo>
                    <a:lnTo>
                      <a:pt x="93" y="6"/>
                    </a:lnTo>
                    <a:lnTo>
                      <a:pt x="95" y="5"/>
                    </a:lnTo>
                    <a:lnTo>
                      <a:pt x="96" y="3"/>
                    </a:lnTo>
                    <a:lnTo>
                      <a:pt x="95" y="2"/>
                    </a:lnTo>
                    <a:lnTo>
                      <a:pt x="79" y="0"/>
                    </a:lnTo>
                    <a:lnTo>
                      <a:pt x="65" y="2"/>
                    </a:lnTo>
                    <a:lnTo>
                      <a:pt x="51" y="7"/>
                    </a:lnTo>
                    <a:lnTo>
                      <a:pt x="39" y="15"/>
                    </a:lnTo>
                    <a:lnTo>
                      <a:pt x="28" y="25"/>
                    </a:lnTo>
                    <a:lnTo>
                      <a:pt x="17" y="36"/>
                    </a:lnTo>
                    <a:lnTo>
                      <a:pt x="9" y="47"/>
                    </a:lnTo>
                    <a:lnTo>
                      <a:pt x="0" y="56"/>
                    </a:lnTo>
                    <a:close/>
                  </a:path>
                </a:pathLst>
              </a:custGeom>
              <a:solidFill>
                <a:srgbClr val="000000"/>
              </a:solidFill>
              <a:ln w="9525">
                <a:noFill/>
                <a:round/>
                <a:headEnd/>
                <a:tailEnd/>
              </a:ln>
            </p:spPr>
            <p:txBody>
              <a:bodyPr/>
              <a:lstStyle/>
              <a:p>
                <a:endParaRPr lang="en-US">
                  <a:solidFill>
                    <a:srgbClr val="000000"/>
                  </a:solidFill>
                </a:endParaRPr>
              </a:p>
            </p:txBody>
          </p:sp>
          <p:sp>
            <p:nvSpPr>
              <p:cNvPr id="26807" name="Freeform 189"/>
              <p:cNvSpPr>
                <a:spLocks/>
              </p:cNvSpPr>
              <p:nvPr/>
            </p:nvSpPr>
            <p:spPr bwMode="auto">
              <a:xfrm>
                <a:off x="9171" y="6925"/>
                <a:ext cx="139" cy="45"/>
              </a:xfrm>
              <a:custGeom>
                <a:avLst/>
                <a:gdLst>
                  <a:gd name="T0" fmla="*/ 4 w 139"/>
                  <a:gd name="T1" fmla="*/ 45 h 45"/>
                  <a:gd name="T2" fmla="*/ 11 w 139"/>
                  <a:gd name="T3" fmla="*/ 40 h 45"/>
                  <a:gd name="T4" fmla="*/ 17 w 139"/>
                  <a:gd name="T5" fmla="*/ 36 h 45"/>
                  <a:gd name="T6" fmla="*/ 24 w 139"/>
                  <a:gd name="T7" fmla="*/ 31 h 45"/>
                  <a:gd name="T8" fmla="*/ 32 w 139"/>
                  <a:gd name="T9" fmla="*/ 28 h 45"/>
                  <a:gd name="T10" fmla="*/ 39 w 139"/>
                  <a:gd name="T11" fmla="*/ 25 h 45"/>
                  <a:gd name="T12" fmla="*/ 48 w 139"/>
                  <a:gd name="T13" fmla="*/ 22 h 45"/>
                  <a:gd name="T14" fmla="*/ 56 w 139"/>
                  <a:gd name="T15" fmla="*/ 20 h 45"/>
                  <a:gd name="T16" fmla="*/ 65 w 139"/>
                  <a:gd name="T17" fmla="*/ 18 h 45"/>
                  <a:gd name="T18" fmla="*/ 73 w 139"/>
                  <a:gd name="T19" fmla="*/ 17 h 45"/>
                  <a:gd name="T20" fmla="*/ 80 w 139"/>
                  <a:gd name="T21" fmla="*/ 17 h 45"/>
                  <a:gd name="T22" fmla="*/ 89 w 139"/>
                  <a:gd name="T23" fmla="*/ 18 h 45"/>
                  <a:gd name="T24" fmla="*/ 96 w 139"/>
                  <a:gd name="T25" fmla="*/ 18 h 45"/>
                  <a:gd name="T26" fmla="*/ 104 w 139"/>
                  <a:gd name="T27" fmla="*/ 20 h 45"/>
                  <a:gd name="T28" fmla="*/ 112 w 139"/>
                  <a:gd name="T29" fmla="*/ 21 h 45"/>
                  <a:gd name="T30" fmla="*/ 119 w 139"/>
                  <a:gd name="T31" fmla="*/ 22 h 45"/>
                  <a:gd name="T32" fmla="*/ 128 w 139"/>
                  <a:gd name="T33" fmla="*/ 22 h 45"/>
                  <a:gd name="T34" fmla="*/ 133 w 139"/>
                  <a:gd name="T35" fmla="*/ 21 h 45"/>
                  <a:gd name="T36" fmla="*/ 136 w 139"/>
                  <a:gd name="T37" fmla="*/ 19 h 45"/>
                  <a:gd name="T38" fmla="*/ 139 w 139"/>
                  <a:gd name="T39" fmla="*/ 17 h 45"/>
                  <a:gd name="T40" fmla="*/ 138 w 139"/>
                  <a:gd name="T41" fmla="*/ 13 h 45"/>
                  <a:gd name="T42" fmla="*/ 132 w 139"/>
                  <a:gd name="T43" fmla="*/ 7 h 45"/>
                  <a:gd name="T44" fmla="*/ 124 w 139"/>
                  <a:gd name="T45" fmla="*/ 3 h 45"/>
                  <a:gd name="T46" fmla="*/ 114 w 139"/>
                  <a:gd name="T47" fmla="*/ 1 h 45"/>
                  <a:gd name="T48" fmla="*/ 105 w 139"/>
                  <a:gd name="T49" fmla="*/ 0 h 45"/>
                  <a:gd name="T50" fmla="*/ 95 w 139"/>
                  <a:gd name="T51" fmla="*/ 1 h 45"/>
                  <a:gd name="T52" fmla="*/ 85 w 139"/>
                  <a:gd name="T53" fmla="*/ 2 h 45"/>
                  <a:gd name="T54" fmla="*/ 76 w 139"/>
                  <a:gd name="T55" fmla="*/ 4 h 45"/>
                  <a:gd name="T56" fmla="*/ 67 w 139"/>
                  <a:gd name="T57" fmla="*/ 6 h 45"/>
                  <a:gd name="T58" fmla="*/ 57 w 139"/>
                  <a:gd name="T59" fmla="*/ 9 h 45"/>
                  <a:gd name="T60" fmla="*/ 49 w 139"/>
                  <a:gd name="T61" fmla="*/ 12 h 45"/>
                  <a:gd name="T62" fmla="*/ 39 w 139"/>
                  <a:gd name="T63" fmla="*/ 17 h 45"/>
                  <a:gd name="T64" fmla="*/ 30 w 139"/>
                  <a:gd name="T65" fmla="*/ 21 h 45"/>
                  <a:gd name="T66" fmla="*/ 23 w 139"/>
                  <a:gd name="T67" fmla="*/ 26 h 45"/>
                  <a:gd name="T68" fmla="*/ 15 w 139"/>
                  <a:gd name="T69" fmla="*/ 31 h 45"/>
                  <a:gd name="T70" fmla="*/ 7 w 139"/>
                  <a:gd name="T71" fmla="*/ 37 h 45"/>
                  <a:gd name="T72" fmla="*/ 1 w 139"/>
                  <a:gd name="T73" fmla="*/ 43 h 45"/>
                  <a:gd name="T74" fmla="*/ 0 w 139"/>
                  <a:gd name="T75" fmla="*/ 44 h 45"/>
                  <a:gd name="T76" fmla="*/ 0 w 139"/>
                  <a:gd name="T77" fmla="*/ 45 h 45"/>
                  <a:gd name="T78" fmla="*/ 1 w 139"/>
                  <a:gd name="T79" fmla="*/ 45 h 45"/>
                  <a:gd name="T80" fmla="*/ 4 w 139"/>
                  <a:gd name="T81" fmla="*/ 45 h 45"/>
                  <a:gd name="T82" fmla="*/ 4 w 139"/>
                  <a:gd name="T83" fmla="*/ 45 h 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9"/>
                  <a:gd name="T127" fmla="*/ 0 h 45"/>
                  <a:gd name="T128" fmla="*/ 139 w 139"/>
                  <a:gd name="T129" fmla="*/ 45 h 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9" h="45">
                    <a:moveTo>
                      <a:pt x="4" y="45"/>
                    </a:moveTo>
                    <a:lnTo>
                      <a:pt x="11" y="40"/>
                    </a:lnTo>
                    <a:lnTo>
                      <a:pt x="17" y="36"/>
                    </a:lnTo>
                    <a:lnTo>
                      <a:pt x="24" y="31"/>
                    </a:lnTo>
                    <a:lnTo>
                      <a:pt x="32" y="28"/>
                    </a:lnTo>
                    <a:lnTo>
                      <a:pt x="39" y="25"/>
                    </a:lnTo>
                    <a:lnTo>
                      <a:pt x="48" y="22"/>
                    </a:lnTo>
                    <a:lnTo>
                      <a:pt x="56" y="20"/>
                    </a:lnTo>
                    <a:lnTo>
                      <a:pt x="65" y="18"/>
                    </a:lnTo>
                    <a:lnTo>
                      <a:pt x="73" y="17"/>
                    </a:lnTo>
                    <a:lnTo>
                      <a:pt x="80" y="17"/>
                    </a:lnTo>
                    <a:lnTo>
                      <a:pt x="89" y="18"/>
                    </a:lnTo>
                    <a:lnTo>
                      <a:pt x="96" y="18"/>
                    </a:lnTo>
                    <a:lnTo>
                      <a:pt x="104" y="20"/>
                    </a:lnTo>
                    <a:lnTo>
                      <a:pt x="112" y="21"/>
                    </a:lnTo>
                    <a:lnTo>
                      <a:pt x="119" y="22"/>
                    </a:lnTo>
                    <a:lnTo>
                      <a:pt x="128" y="22"/>
                    </a:lnTo>
                    <a:lnTo>
                      <a:pt x="133" y="21"/>
                    </a:lnTo>
                    <a:lnTo>
                      <a:pt x="136" y="19"/>
                    </a:lnTo>
                    <a:lnTo>
                      <a:pt x="139" y="17"/>
                    </a:lnTo>
                    <a:lnTo>
                      <a:pt x="138" y="13"/>
                    </a:lnTo>
                    <a:lnTo>
                      <a:pt x="132" y="7"/>
                    </a:lnTo>
                    <a:lnTo>
                      <a:pt x="124" y="3"/>
                    </a:lnTo>
                    <a:lnTo>
                      <a:pt x="114" y="1"/>
                    </a:lnTo>
                    <a:lnTo>
                      <a:pt x="105" y="0"/>
                    </a:lnTo>
                    <a:lnTo>
                      <a:pt x="95" y="1"/>
                    </a:lnTo>
                    <a:lnTo>
                      <a:pt x="85" y="2"/>
                    </a:lnTo>
                    <a:lnTo>
                      <a:pt x="76" y="4"/>
                    </a:lnTo>
                    <a:lnTo>
                      <a:pt x="67" y="6"/>
                    </a:lnTo>
                    <a:lnTo>
                      <a:pt x="57" y="9"/>
                    </a:lnTo>
                    <a:lnTo>
                      <a:pt x="49" y="12"/>
                    </a:lnTo>
                    <a:lnTo>
                      <a:pt x="39" y="17"/>
                    </a:lnTo>
                    <a:lnTo>
                      <a:pt x="30" y="21"/>
                    </a:lnTo>
                    <a:lnTo>
                      <a:pt x="23" y="26"/>
                    </a:lnTo>
                    <a:lnTo>
                      <a:pt x="15" y="31"/>
                    </a:lnTo>
                    <a:lnTo>
                      <a:pt x="7" y="37"/>
                    </a:lnTo>
                    <a:lnTo>
                      <a:pt x="1" y="43"/>
                    </a:lnTo>
                    <a:lnTo>
                      <a:pt x="0" y="44"/>
                    </a:lnTo>
                    <a:lnTo>
                      <a:pt x="0" y="45"/>
                    </a:lnTo>
                    <a:lnTo>
                      <a:pt x="1" y="45"/>
                    </a:lnTo>
                    <a:lnTo>
                      <a:pt x="4" y="45"/>
                    </a:lnTo>
                    <a:close/>
                  </a:path>
                </a:pathLst>
              </a:custGeom>
              <a:solidFill>
                <a:srgbClr val="000000"/>
              </a:solidFill>
              <a:ln w="9525">
                <a:noFill/>
                <a:round/>
                <a:headEnd/>
                <a:tailEnd/>
              </a:ln>
            </p:spPr>
            <p:txBody>
              <a:bodyPr/>
              <a:lstStyle/>
              <a:p>
                <a:endParaRPr lang="en-US">
                  <a:solidFill>
                    <a:srgbClr val="000000"/>
                  </a:solidFill>
                </a:endParaRPr>
              </a:p>
            </p:txBody>
          </p:sp>
          <p:sp>
            <p:nvSpPr>
              <p:cNvPr id="26808" name="Freeform 190"/>
              <p:cNvSpPr>
                <a:spLocks/>
              </p:cNvSpPr>
              <p:nvPr/>
            </p:nvSpPr>
            <p:spPr bwMode="auto">
              <a:xfrm>
                <a:off x="9234" y="6975"/>
                <a:ext cx="67" cy="28"/>
              </a:xfrm>
              <a:custGeom>
                <a:avLst/>
                <a:gdLst>
                  <a:gd name="T0" fmla="*/ 0 w 67"/>
                  <a:gd name="T1" fmla="*/ 4 h 28"/>
                  <a:gd name="T2" fmla="*/ 9 w 67"/>
                  <a:gd name="T3" fmla="*/ 4 h 28"/>
                  <a:gd name="T4" fmla="*/ 17 w 67"/>
                  <a:gd name="T5" fmla="*/ 4 h 28"/>
                  <a:gd name="T6" fmla="*/ 25 w 67"/>
                  <a:gd name="T7" fmla="*/ 5 h 28"/>
                  <a:gd name="T8" fmla="*/ 33 w 67"/>
                  <a:gd name="T9" fmla="*/ 7 h 28"/>
                  <a:gd name="T10" fmla="*/ 41 w 67"/>
                  <a:gd name="T11" fmla="*/ 11 h 28"/>
                  <a:gd name="T12" fmla="*/ 48 w 67"/>
                  <a:gd name="T13" fmla="*/ 16 h 28"/>
                  <a:gd name="T14" fmla="*/ 53 w 67"/>
                  <a:gd name="T15" fmla="*/ 21 h 28"/>
                  <a:gd name="T16" fmla="*/ 59 w 67"/>
                  <a:gd name="T17" fmla="*/ 28 h 28"/>
                  <a:gd name="T18" fmla="*/ 61 w 67"/>
                  <a:gd name="T19" fmla="*/ 28 h 28"/>
                  <a:gd name="T20" fmla="*/ 65 w 67"/>
                  <a:gd name="T21" fmla="*/ 27 h 28"/>
                  <a:gd name="T22" fmla="*/ 67 w 67"/>
                  <a:gd name="T23" fmla="*/ 24 h 28"/>
                  <a:gd name="T24" fmla="*/ 67 w 67"/>
                  <a:gd name="T25" fmla="*/ 22 h 28"/>
                  <a:gd name="T26" fmla="*/ 62 w 67"/>
                  <a:gd name="T27" fmla="*/ 14 h 28"/>
                  <a:gd name="T28" fmla="*/ 56 w 67"/>
                  <a:gd name="T29" fmla="*/ 8 h 28"/>
                  <a:gd name="T30" fmla="*/ 49 w 67"/>
                  <a:gd name="T31" fmla="*/ 4 h 28"/>
                  <a:gd name="T32" fmla="*/ 41 w 67"/>
                  <a:gd name="T33" fmla="*/ 1 h 28"/>
                  <a:gd name="T34" fmla="*/ 31 w 67"/>
                  <a:gd name="T35" fmla="*/ 0 h 28"/>
                  <a:gd name="T36" fmla="*/ 21 w 67"/>
                  <a:gd name="T37" fmla="*/ 0 h 28"/>
                  <a:gd name="T38" fmla="*/ 11 w 67"/>
                  <a:gd name="T39" fmla="*/ 1 h 28"/>
                  <a:gd name="T40" fmla="*/ 2 w 67"/>
                  <a:gd name="T41" fmla="*/ 3 h 28"/>
                  <a:gd name="T42" fmla="*/ 0 w 67"/>
                  <a:gd name="T43" fmla="*/ 3 h 28"/>
                  <a:gd name="T44" fmla="*/ 0 w 67"/>
                  <a:gd name="T45" fmla="*/ 4 h 28"/>
                  <a:gd name="T46" fmla="*/ 0 w 67"/>
                  <a:gd name="T47" fmla="*/ 4 h 28"/>
                  <a:gd name="T48" fmla="*/ 0 w 67"/>
                  <a:gd name="T49" fmla="*/ 4 h 28"/>
                  <a:gd name="T50" fmla="*/ 0 w 67"/>
                  <a:gd name="T51" fmla="*/ 4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28"/>
                  <a:gd name="T80" fmla="*/ 67 w 67"/>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28">
                    <a:moveTo>
                      <a:pt x="0" y="4"/>
                    </a:moveTo>
                    <a:lnTo>
                      <a:pt x="9" y="4"/>
                    </a:lnTo>
                    <a:lnTo>
                      <a:pt x="17" y="4"/>
                    </a:lnTo>
                    <a:lnTo>
                      <a:pt x="25" y="5"/>
                    </a:lnTo>
                    <a:lnTo>
                      <a:pt x="33" y="7"/>
                    </a:lnTo>
                    <a:lnTo>
                      <a:pt x="41" y="11"/>
                    </a:lnTo>
                    <a:lnTo>
                      <a:pt x="48" y="16"/>
                    </a:lnTo>
                    <a:lnTo>
                      <a:pt x="53" y="21"/>
                    </a:lnTo>
                    <a:lnTo>
                      <a:pt x="59" y="28"/>
                    </a:lnTo>
                    <a:lnTo>
                      <a:pt x="61" y="28"/>
                    </a:lnTo>
                    <a:lnTo>
                      <a:pt x="65" y="27"/>
                    </a:lnTo>
                    <a:lnTo>
                      <a:pt x="67" y="24"/>
                    </a:lnTo>
                    <a:lnTo>
                      <a:pt x="67" y="22"/>
                    </a:lnTo>
                    <a:lnTo>
                      <a:pt x="62" y="14"/>
                    </a:lnTo>
                    <a:lnTo>
                      <a:pt x="56" y="8"/>
                    </a:lnTo>
                    <a:lnTo>
                      <a:pt x="49" y="4"/>
                    </a:lnTo>
                    <a:lnTo>
                      <a:pt x="41" y="1"/>
                    </a:lnTo>
                    <a:lnTo>
                      <a:pt x="31" y="0"/>
                    </a:lnTo>
                    <a:lnTo>
                      <a:pt x="21" y="0"/>
                    </a:lnTo>
                    <a:lnTo>
                      <a:pt x="11" y="1"/>
                    </a:lnTo>
                    <a:lnTo>
                      <a:pt x="2" y="3"/>
                    </a:lnTo>
                    <a:lnTo>
                      <a:pt x="0" y="3"/>
                    </a:lnTo>
                    <a:lnTo>
                      <a:pt x="0" y="4"/>
                    </a:lnTo>
                    <a:close/>
                  </a:path>
                </a:pathLst>
              </a:custGeom>
              <a:solidFill>
                <a:srgbClr val="000000"/>
              </a:solidFill>
              <a:ln w="9525">
                <a:noFill/>
                <a:round/>
                <a:headEnd/>
                <a:tailEnd/>
              </a:ln>
            </p:spPr>
            <p:txBody>
              <a:bodyPr/>
              <a:lstStyle/>
              <a:p>
                <a:endParaRPr lang="en-US">
                  <a:solidFill>
                    <a:srgbClr val="000000"/>
                  </a:solidFill>
                </a:endParaRPr>
              </a:p>
            </p:txBody>
          </p:sp>
          <p:sp>
            <p:nvSpPr>
              <p:cNvPr id="26809" name="Freeform 191"/>
              <p:cNvSpPr>
                <a:spLocks/>
              </p:cNvSpPr>
              <p:nvPr/>
            </p:nvSpPr>
            <p:spPr bwMode="auto">
              <a:xfrm>
                <a:off x="9025" y="6732"/>
                <a:ext cx="122" cy="91"/>
              </a:xfrm>
              <a:custGeom>
                <a:avLst/>
                <a:gdLst>
                  <a:gd name="T0" fmla="*/ 1 w 122"/>
                  <a:gd name="T1" fmla="*/ 91 h 91"/>
                  <a:gd name="T2" fmla="*/ 12 w 122"/>
                  <a:gd name="T3" fmla="*/ 86 h 91"/>
                  <a:gd name="T4" fmla="*/ 23 w 122"/>
                  <a:gd name="T5" fmla="*/ 80 h 91"/>
                  <a:gd name="T6" fmla="*/ 34 w 122"/>
                  <a:gd name="T7" fmla="*/ 75 h 91"/>
                  <a:gd name="T8" fmla="*/ 45 w 122"/>
                  <a:gd name="T9" fmla="*/ 70 h 91"/>
                  <a:gd name="T10" fmla="*/ 57 w 122"/>
                  <a:gd name="T11" fmla="*/ 65 h 91"/>
                  <a:gd name="T12" fmla="*/ 69 w 122"/>
                  <a:gd name="T13" fmla="*/ 60 h 91"/>
                  <a:gd name="T14" fmla="*/ 81 w 122"/>
                  <a:gd name="T15" fmla="*/ 56 h 91"/>
                  <a:gd name="T16" fmla="*/ 94 w 122"/>
                  <a:gd name="T17" fmla="*/ 54 h 91"/>
                  <a:gd name="T18" fmla="*/ 106 w 122"/>
                  <a:gd name="T19" fmla="*/ 50 h 91"/>
                  <a:gd name="T20" fmla="*/ 116 w 122"/>
                  <a:gd name="T21" fmla="*/ 42 h 91"/>
                  <a:gd name="T22" fmla="*/ 120 w 122"/>
                  <a:gd name="T23" fmla="*/ 32 h 91"/>
                  <a:gd name="T24" fmla="*/ 122 w 122"/>
                  <a:gd name="T25" fmla="*/ 21 h 91"/>
                  <a:gd name="T26" fmla="*/ 120 w 122"/>
                  <a:gd name="T27" fmla="*/ 11 h 91"/>
                  <a:gd name="T28" fmla="*/ 114 w 122"/>
                  <a:gd name="T29" fmla="*/ 4 h 91"/>
                  <a:gd name="T30" fmla="*/ 105 w 122"/>
                  <a:gd name="T31" fmla="*/ 0 h 91"/>
                  <a:gd name="T32" fmla="*/ 91 w 122"/>
                  <a:gd name="T33" fmla="*/ 1 h 91"/>
                  <a:gd name="T34" fmla="*/ 100 w 122"/>
                  <a:gd name="T35" fmla="*/ 4 h 91"/>
                  <a:gd name="T36" fmla="*/ 107 w 122"/>
                  <a:gd name="T37" fmla="*/ 8 h 91"/>
                  <a:gd name="T38" fmla="*/ 114 w 122"/>
                  <a:gd name="T39" fmla="*/ 11 h 91"/>
                  <a:gd name="T40" fmla="*/ 122 w 122"/>
                  <a:gd name="T41" fmla="*/ 15 h 91"/>
                  <a:gd name="T42" fmla="*/ 118 w 122"/>
                  <a:gd name="T43" fmla="*/ 8 h 91"/>
                  <a:gd name="T44" fmla="*/ 111 w 122"/>
                  <a:gd name="T45" fmla="*/ 3 h 91"/>
                  <a:gd name="T46" fmla="*/ 101 w 122"/>
                  <a:gd name="T47" fmla="*/ 0 h 91"/>
                  <a:gd name="T48" fmla="*/ 91 w 122"/>
                  <a:gd name="T49" fmla="*/ 1 h 91"/>
                  <a:gd name="T50" fmla="*/ 84 w 122"/>
                  <a:gd name="T51" fmla="*/ 3 h 91"/>
                  <a:gd name="T52" fmla="*/ 77 w 122"/>
                  <a:gd name="T53" fmla="*/ 6 h 91"/>
                  <a:gd name="T54" fmla="*/ 69 w 122"/>
                  <a:gd name="T55" fmla="*/ 9 h 91"/>
                  <a:gd name="T56" fmla="*/ 63 w 122"/>
                  <a:gd name="T57" fmla="*/ 13 h 91"/>
                  <a:gd name="T58" fmla="*/ 57 w 122"/>
                  <a:gd name="T59" fmla="*/ 17 h 91"/>
                  <a:gd name="T60" fmla="*/ 51 w 122"/>
                  <a:gd name="T61" fmla="*/ 21 h 91"/>
                  <a:gd name="T62" fmla="*/ 45 w 122"/>
                  <a:gd name="T63" fmla="*/ 27 h 91"/>
                  <a:gd name="T64" fmla="*/ 39 w 122"/>
                  <a:gd name="T65" fmla="*/ 31 h 91"/>
                  <a:gd name="T66" fmla="*/ 32 w 122"/>
                  <a:gd name="T67" fmla="*/ 37 h 91"/>
                  <a:gd name="T68" fmla="*/ 25 w 122"/>
                  <a:gd name="T69" fmla="*/ 44 h 91"/>
                  <a:gd name="T70" fmla="*/ 21 w 122"/>
                  <a:gd name="T71" fmla="*/ 51 h 91"/>
                  <a:gd name="T72" fmla="*/ 16 w 122"/>
                  <a:gd name="T73" fmla="*/ 59 h 91"/>
                  <a:gd name="T74" fmla="*/ 12 w 122"/>
                  <a:gd name="T75" fmla="*/ 68 h 91"/>
                  <a:gd name="T76" fmla="*/ 8 w 122"/>
                  <a:gd name="T77" fmla="*/ 76 h 91"/>
                  <a:gd name="T78" fmla="*/ 5 w 122"/>
                  <a:gd name="T79" fmla="*/ 83 h 91"/>
                  <a:gd name="T80" fmla="*/ 0 w 122"/>
                  <a:gd name="T81" fmla="*/ 91 h 91"/>
                  <a:gd name="T82" fmla="*/ 0 w 122"/>
                  <a:gd name="T83" fmla="*/ 91 h 91"/>
                  <a:gd name="T84" fmla="*/ 0 w 122"/>
                  <a:gd name="T85" fmla="*/ 91 h 91"/>
                  <a:gd name="T86" fmla="*/ 0 w 122"/>
                  <a:gd name="T87" fmla="*/ 91 h 91"/>
                  <a:gd name="T88" fmla="*/ 1 w 122"/>
                  <a:gd name="T89" fmla="*/ 91 h 91"/>
                  <a:gd name="T90" fmla="*/ 1 w 122"/>
                  <a:gd name="T91" fmla="*/ 91 h 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2"/>
                  <a:gd name="T139" fmla="*/ 0 h 91"/>
                  <a:gd name="T140" fmla="*/ 122 w 122"/>
                  <a:gd name="T141" fmla="*/ 91 h 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2" h="91">
                    <a:moveTo>
                      <a:pt x="1" y="91"/>
                    </a:moveTo>
                    <a:lnTo>
                      <a:pt x="12" y="86"/>
                    </a:lnTo>
                    <a:lnTo>
                      <a:pt x="23" y="80"/>
                    </a:lnTo>
                    <a:lnTo>
                      <a:pt x="34" y="75"/>
                    </a:lnTo>
                    <a:lnTo>
                      <a:pt x="45" y="70"/>
                    </a:lnTo>
                    <a:lnTo>
                      <a:pt x="57" y="65"/>
                    </a:lnTo>
                    <a:lnTo>
                      <a:pt x="69" y="60"/>
                    </a:lnTo>
                    <a:lnTo>
                      <a:pt x="81" y="56"/>
                    </a:lnTo>
                    <a:lnTo>
                      <a:pt x="94" y="54"/>
                    </a:lnTo>
                    <a:lnTo>
                      <a:pt x="106" y="50"/>
                    </a:lnTo>
                    <a:lnTo>
                      <a:pt x="116" y="42"/>
                    </a:lnTo>
                    <a:lnTo>
                      <a:pt x="120" y="32"/>
                    </a:lnTo>
                    <a:lnTo>
                      <a:pt x="122" y="21"/>
                    </a:lnTo>
                    <a:lnTo>
                      <a:pt x="120" y="11"/>
                    </a:lnTo>
                    <a:lnTo>
                      <a:pt x="114" y="4"/>
                    </a:lnTo>
                    <a:lnTo>
                      <a:pt x="105" y="0"/>
                    </a:lnTo>
                    <a:lnTo>
                      <a:pt x="91" y="1"/>
                    </a:lnTo>
                    <a:lnTo>
                      <a:pt x="100" y="4"/>
                    </a:lnTo>
                    <a:lnTo>
                      <a:pt x="107" y="8"/>
                    </a:lnTo>
                    <a:lnTo>
                      <a:pt x="114" y="11"/>
                    </a:lnTo>
                    <a:lnTo>
                      <a:pt x="122" y="15"/>
                    </a:lnTo>
                    <a:lnTo>
                      <a:pt x="118" y="8"/>
                    </a:lnTo>
                    <a:lnTo>
                      <a:pt x="111" y="3"/>
                    </a:lnTo>
                    <a:lnTo>
                      <a:pt x="101" y="0"/>
                    </a:lnTo>
                    <a:lnTo>
                      <a:pt x="91" y="1"/>
                    </a:lnTo>
                    <a:lnTo>
                      <a:pt x="84" y="3"/>
                    </a:lnTo>
                    <a:lnTo>
                      <a:pt x="77" y="6"/>
                    </a:lnTo>
                    <a:lnTo>
                      <a:pt x="69" y="9"/>
                    </a:lnTo>
                    <a:lnTo>
                      <a:pt x="63" y="13"/>
                    </a:lnTo>
                    <a:lnTo>
                      <a:pt x="57" y="17"/>
                    </a:lnTo>
                    <a:lnTo>
                      <a:pt x="51" y="21"/>
                    </a:lnTo>
                    <a:lnTo>
                      <a:pt x="45" y="27"/>
                    </a:lnTo>
                    <a:lnTo>
                      <a:pt x="39" y="31"/>
                    </a:lnTo>
                    <a:lnTo>
                      <a:pt x="32" y="37"/>
                    </a:lnTo>
                    <a:lnTo>
                      <a:pt x="25" y="44"/>
                    </a:lnTo>
                    <a:lnTo>
                      <a:pt x="21" y="51"/>
                    </a:lnTo>
                    <a:lnTo>
                      <a:pt x="16" y="59"/>
                    </a:lnTo>
                    <a:lnTo>
                      <a:pt x="12" y="68"/>
                    </a:lnTo>
                    <a:lnTo>
                      <a:pt x="8" y="76"/>
                    </a:lnTo>
                    <a:lnTo>
                      <a:pt x="5" y="83"/>
                    </a:lnTo>
                    <a:lnTo>
                      <a:pt x="0" y="91"/>
                    </a:lnTo>
                    <a:lnTo>
                      <a:pt x="1" y="91"/>
                    </a:lnTo>
                    <a:close/>
                  </a:path>
                </a:pathLst>
              </a:custGeom>
              <a:solidFill>
                <a:srgbClr val="000000"/>
              </a:solidFill>
              <a:ln w="9525">
                <a:noFill/>
                <a:round/>
                <a:headEnd/>
                <a:tailEnd/>
              </a:ln>
            </p:spPr>
            <p:txBody>
              <a:bodyPr/>
              <a:lstStyle/>
              <a:p>
                <a:endParaRPr lang="en-US">
                  <a:solidFill>
                    <a:srgbClr val="000000"/>
                  </a:solidFill>
                </a:endParaRPr>
              </a:p>
            </p:txBody>
          </p:sp>
          <p:sp>
            <p:nvSpPr>
              <p:cNvPr id="26810" name="Freeform 192"/>
              <p:cNvSpPr>
                <a:spLocks/>
              </p:cNvSpPr>
              <p:nvPr/>
            </p:nvSpPr>
            <p:spPr bwMode="auto">
              <a:xfrm>
                <a:off x="9072" y="6792"/>
                <a:ext cx="128" cy="59"/>
              </a:xfrm>
              <a:custGeom>
                <a:avLst/>
                <a:gdLst>
                  <a:gd name="T0" fmla="*/ 2 w 128"/>
                  <a:gd name="T1" fmla="*/ 59 h 59"/>
                  <a:gd name="T2" fmla="*/ 13 w 128"/>
                  <a:gd name="T3" fmla="*/ 58 h 59"/>
                  <a:gd name="T4" fmla="*/ 24 w 128"/>
                  <a:gd name="T5" fmla="*/ 57 h 59"/>
                  <a:gd name="T6" fmla="*/ 34 w 128"/>
                  <a:gd name="T7" fmla="*/ 56 h 59"/>
                  <a:gd name="T8" fmla="*/ 44 w 128"/>
                  <a:gd name="T9" fmla="*/ 55 h 59"/>
                  <a:gd name="T10" fmla="*/ 55 w 128"/>
                  <a:gd name="T11" fmla="*/ 54 h 59"/>
                  <a:gd name="T12" fmla="*/ 66 w 128"/>
                  <a:gd name="T13" fmla="*/ 53 h 59"/>
                  <a:gd name="T14" fmla="*/ 76 w 128"/>
                  <a:gd name="T15" fmla="*/ 53 h 59"/>
                  <a:gd name="T16" fmla="*/ 87 w 128"/>
                  <a:gd name="T17" fmla="*/ 53 h 59"/>
                  <a:gd name="T18" fmla="*/ 93 w 128"/>
                  <a:gd name="T19" fmla="*/ 53 h 59"/>
                  <a:gd name="T20" fmla="*/ 98 w 128"/>
                  <a:gd name="T21" fmla="*/ 52 h 59"/>
                  <a:gd name="T22" fmla="*/ 104 w 128"/>
                  <a:gd name="T23" fmla="*/ 50 h 59"/>
                  <a:gd name="T24" fmla="*/ 109 w 128"/>
                  <a:gd name="T25" fmla="*/ 48 h 59"/>
                  <a:gd name="T26" fmla="*/ 112 w 128"/>
                  <a:gd name="T27" fmla="*/ 46 h 59"/>
                  <a:gd name="T28" fmla="*/ 117 w 128"/>
                  <a:gd name="T29" fmla="*/ 41 h 59"/>
                  <a:gd name="T30" fmla="*/ 121 w 128"/>
                  <a:gd name="T31" fmla="*/ 38 h 59"/>
                  <a:gd name="T32" fmla="*/ 123 w 128"/>
                  <a:gd name="T33" fmla="*/ 34 h 59"/>
                  <a:gd name="T34" fmla="*/ 125 w 128"/>
                  <a:gd name="T35" fmla="*/ 33 h 59"/>
                  <a:gd name="T36" fmla="*/ 125 w 128"/>
                  <a:gd name="T37" fmla="*/ 32 h 59"/>
                  <a:gd name="T38" fmla="*/ 125 w 128"/>
                  <a:gd name="T39" fmla="*/ 32 h 59"/>
                  <a:gd name="T40" fmla="*/ 126 w 128"/>
                  <a:gd name="T41" fmla="*/ 31 h 59"/>
                  <a:gd name="T42" fmla="*/ 128 w 128"/>
                  <a:gd name="T43" fmla="*/ 25 h 59"/>
                  <a:gd name="T44" fmla="*/ 128 w 128"/>
                  <a:gd name="T45" fmla="*/ 19 h 59"/>
                  <a:gd name="T46" fmla="*/ 126 w 128"/>
                  <a:gd name="T47" fmla="*/ 13 h 59"/>
                  <a:gd name="T48" fmla="*/ 121 w 128"/>
                  <a:gd name="T49" fmla="*/ 7 h 59"/>
                  <a:gd name="T50" fmla="*/ 120 w 128"/>
                  <a:gd name="T51" fmla="*/ 7 h 59"/>
                  <a:gd name="T52" fmla="*/ 120 w 128"/>
                  <a:gd name="T53" fmla="*/ 6 h 59"/>
                  <a:gd name="T54" fmla="*/ 119 w 128"/>
                  <a:gd name="T55" fmla="*/ 6 h 59"/>
                  <a:gd name="T56" fmla="*/ 117 w 128"/>
                  <a:gd name="T57" fmla="*/ 5 h 59"/>
                  <a:gd name="T58" fmla="*/ 110 w 128"/>
                  <a:gd name="T59" fmla="*/ 1 h 59"/>
                  <a:gd name="T60" fmla="*/ 101 w 128"/>
                  <a:gd name="T61" fmla="*/ 0 h 59"/>
                  <a:gd name="T62" fmla="*/ 93 w 128"/>
                  <a:gd name="T63" fmla="*/ 1 h 59"/>
                  <a:gd name="T64" fmla="*/ 86 w 128"/>
                  <a:gd name="T65" fmla="*/ 4 h 59"/>
                  <a:gd name="T66" fmla="*/ 81 w 128"/>
                  <a:gd name="T67" fmla="*/ 6 h 59"/>
                  <a:gd name="T68" fmla="*/ 75 w 128"/>
                  <a:gd name="T69" fmla="*/ 9 h 59"/>
                  <a:gd name="T70" fmla="*/ 70 w 128"/>
                  <a:gd name="T71" fmla="*/ 11 h 59"/>
                  <a:gd name="T72" fmla="*/ 65 w 128"/>
                  <a:gd name="T73" fmla="*/ 14 h 59"/>
                  <a:gd name="T74" fmla="*/ 59 w 128"/>
                  <a:gd name="T75" fmla="*/ 16 h 59"/>
                  <a:gd name="T76" fmla="*/ 54 w 128"/>
                  <a:gd name="T77" fmla="*/ 19 h 59"/>
                  <a:gd name="T78" fmla="*/ 49 w 128"/>
                  <a:gd name="T79" fmla="*/ 22 h 59"/>
                  <a:gd name="T80" fmla="*/ 44 w 128"/>
                  <a:gd name="T81" fmla="*/ 25 h 59"/>
                  <a:gd name="T82" fmla="*/ 39 w 128"/>
                  <a:gd name="T83" fmla="*/ 28 h 59"/>
                  <a:gd name="T84" fmla="*/ 33 w 128"/>
                  <a:gd name="T85" fmla="*/ 32 h 59"/>
                  <a:gd name="T86" fmla="*/ 28 w 128"/>
                  <a:gd name="T87" fmla="*/ 36 h 59"/>
                  <a:gd name="T88" fmla="*/ 24 w 128"/>
                  <a:gd name="T89" fmla="*/ 40 h 59"/>
                  <a:gd name="T90" fmla="*/ 17 w 128"/>
                  <a:gd name="T91" fmla="*/ 43 h 59"/>
                  <a:gd name="T92" fmla="*/ 13 w 128"/>
                  <a:gd name="T93" fmla="*/ 48 h 59"/>
                  <a:gd name="T94" fmla="*/ 6 w 128"/>
                  <a:gd name="T95" fmla="*/ 52 h 59"/>
                  <a:gd name="T96" fmla="*/ 2 w 128"/>
                  <a:gd name="T97" fmla="*/ 56 h 59"/>
                  <a:gd name="T98" fmla="*/ 0 w 128"/>
                  <a:gd name="T99" fmla="*/ 57 h 59"/>
                  <a:gd name="T100" fmla="*/ 0 w 128"/>
                  <a:gd name="T101" fmla="*/ 58 h 59"/>
                  <a:gd name="T102" fmla="*/ 0 w 128"/>
                  <a:gd name="T103" fmla="*/ 59 h 59"/>
                  <a:gd name="T104" fmla="*/ 2 w 128"/>
                  <a:gd name="T105" fmla="*/ 59 h 59"/>
                  <a:gd name="T106" fmla="*/ 2 w 128"/>
                  <a:gd name="T107" fmla="*/ 59 h 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8"/>
                  <a:gd name="T163" fmla="*/ 0 h 59"/>
                  <a:gd name="T164" fmla="*/ 128 w 128"/>
                  <a:gd name="T165" fmla="*/ 59 h 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8" h="59">
                    <a:moveTo>
                      <a:pt x="2" y="59"/>
                    </a:moveTo>
                    <a:lnTo>
                      <a:pt x="13" y="58"/>
                    </a:lnTo>
                    <a:lnTo>
                      <a:pt x="24" y="57"/>
                    </a:lnTo>
                    <a:lnTo>
                      <a:pt x="34" y="56"/>
                    </a:lnTo>
                    <a:lnTo>
                      <a:pt x="44" y="55"/>
                    </a:lnTo>
                    <a:lnTo>
                      <a:pt x="55" y="54"/>
                    </a:lnTo>
                    <a:lnTo>
                      <a:pt x="66" y="53"/>
                    </a:lnTo>
                    <a:lnTo>
                      <a:pt x="76" y="53"/>
                    </a:lnTo>
                    <a:lnTo>
                      <a:pt x="87" y="53"/>
                    </a:lnTo>
                    <a:lnTo>
                      <a:pt x="93" y="53"/>
                    </a:lnTo>
                    <a:lnTo>
                      <a:pt x="98" y="52"/>
                    </a:lnTo>
                    <a:lnTo>
                      <a:pt x="104" y="50"/>
                    </a:lnTo>
                    <a:lnTo>
                      <a:pt x="109" y="48"/>
                    </a:lnTo>
                    <a:lnTo>
                      <a:pt x="112" y="46"/>
                    </a:lnTo>
                    <a:lnTo>
                      <a:pt x="117" y="41"/>
                    </a:lnTo>
                    <a:lnTo>
                      <a:pt x="121" y="38"/>
                    </a:lnTo>
                    <a:lnTo>
                      <a:pt x="123" y="34"/>
                    </a:lnTo>
                    <a:lnTo>
                      <a:pt x="125" y="33"/>
                    </a:lnTo>
                    <a:lnTo>
                      <a:pt x="125" y="32"/>
                    </a:lnTo>
                    <a:lnTo>
                      <a:pt x="126" y="31"/>
                    </a:lnTo>
                    <a:lnTo>
                      <a:pt x="128" y="25"/>
                    </a:lnTo>
                    <a:lnTo>
                      <a:pt x="128" y="19"/>
                    </a:lnTo>
                    <a:lnTo>
                      <a:pt x="126" y="13"/>
                    </a:lnTo>
                    <a:lnTo>
                      <a:pt x="121" y="7"/>
                    </a:lnTo>
                    <a:lnTo>
                      <a:pt x="120" y="7"/>
                    </a:lnTo>
                    <a:lnTo>
                      <a:pt x="120" y="6"/>
                    </a:lnTo>
                    <a:lnTo>
                      <a:pt x="119" y="6"/>
                    </a:lnTo>
                    <a:lnTo>
                      <a:pt x="117" y="5"/>
                    </a:lnTo>
                    <a:lnTo>
                      <a:pt x="110" y="1"/>
                    </a:lnTo>
                    <a:lnTo>
                      <a:pt x="101" y="0"/>
                    </a:lnTo>
                    <a:lnTo>
                      <a:pt x="93" y="1"/>
                    </a:lnTo>
                    <a:lnTo>
                      <a:pt x="86" y="4"/>
                    </a:lnTo>
                    <a:lnTo>
                      <a:pt x="81" y="6"/>
                    </a:lnTo>
                    <a:lnTo>
                      <a:pt x="75" y="9"/>
                    </a:lnTo>
                    <a:lnTo>
                      <a:pt x="70" y="11"/>
                    </a:lnTo>
                    <a:lnTo>
                      <a:pt x="65" y="14"/>
                    </a:lnTo>
                    <a:lnTo>
                      <a:pt x="59" y="16"/>
                    </a:lnTo>
                    <a:lnTo>
                      <a:pt x="54" y="19"/>
                    </a:lnTo>
                    <a:lnTo>
                      <a:pt x="49" y="22"/>
                    </a:lnTo>
                    <a:lnTo>
                      <a:pt x="44" y="25"/>
                    </a:lnTo>
                    <a:lnTo>
                      <a:pt x="39" y="28"/>
                    </a:lnTo>
                    <a:lnTo>
                      <a:pt x="33" y="32"/>
                    </a:lnTo>
                    <a:lnTo>
                      <a:pt x="28" y="36"/>
                    </a:lnTo>
                    <a:lnTo>
                      <a:pt x="24" y="40"/>
                    </a:lnTo>
                    <a:lnTo>
                      <a:pt x="17" y="43"/>
                    </a:lnTo>
                    <a:lnTo>
                      <a:pt x="13" y="48"/>
                    </a:lnTo>
                    <a:lnTo>
                      <a:pt x="6" y="52"/>
                    </a:lnTo>
                    <a:lnTo>
                      <a:pt x="2" y="56"/>
                    </a:lnTo>
                    <a:lnTo>
                      <a:pt x="0" y="57"/>
                    </a:lnTo>
                    <a:lnTo>
                      <a:pt x="0" y="58"/>
                    </a:lnTo>
                    <a:lnTo>
                      <a:pt x="0" y="59"/>
                    </a:lnTo>
                    <a:lnTo>
                      <a:pt x="2" y="59"/>
                    </a:lnTo>
                    <a:close/>
                  </a:path>
                </a:pathLst>
              </a:custGeom>
              <a:solidFill>
                <a:srgbClr val="000000"/>
              </a:solidFill>
              <a:ln w="9525">
                <a:noFill/>
                <a:round/>
                <a:headEnd/>
                <a:tailEnd/>
              </a:ln>
            </p:spPr>
            <p:txBody>
              <a:bodyPr/>
              <a:lstStyle/>
              <a:p>
                <a:endParaRPr lang="en-US">
                  <a:solidFill>
                    <a:srgbClr val="000000"/>
                  </a:solidFill>
                </a:endParaRPr>
              </a:p>
            </p:txBody>
          </p:sp>
          <p:sp>
            <p:nvSpPr>
              <p:cNvPr id="26811" name="Freeform 193"/>
              <p:cNvSpPr>
                <a:spLocks/>
              </p:cNvSpPr>
              <p:nvPr/>
            </p:nvSpPr>
            <p:spPr bwMode="auto">
              <a:xfrm>
                <a:off x="9142" y="6869"/>
                <a:ext cx="148" cy="55"/>
              </a:xfrm>
              <a:custGeom>
                <a:avLst/>
                <a:gdLst>
                  <a:gd name="T0" fmla="*/ 0 w 148"/>
                  <a:gd name="T1" fmla="*/ 54 h 55"/>
                  <a:gd name="T2" fmla="*/ 13 w 148"/>
                  <a:gd name="T3" fmla="*/ 53 h 55"/>
                  <a:gd name="T4" fmla="*/ 25 w 148"/>
                  <a:gd name="T5" fmla="*/ 52 h 55"/>
                  <a:gd name="T6" fmla="*/ 39 w 148"/>
                  <a:gd name="T7" fmla="*/ 52 h 55"/>
                  <a:gd name="T8" fmla="*/ 52 w 148"/>
                  <a:gd name="T9" fmla="*/ 52 h 55"/>
                  <a:gd name="T10" fmla="*/ 66 w 148"/>
                  <a:gd name="T11" fmla="*/ 53 h 55"/>
                  <a:gd name="T12" fmla="*/ 79 w 148"/>
                  <a:gd name="T13" fmla="*/ 53 h 55"/>
                  <a:gd name="T14" fmla="*/ 91 w 148"/>
                  <a:gd name="T15" fmla="*/ 54 h 55"/>
                  <a:gd name="T16" fmla="*/ 105 w 148"/>
                  <a:gd name="T17" fmla="*/ 55 h 55"/>
                  <a:gd name="T18" fmla="*/ 113 w 148"/>
                  <a:gd name="T19" fmla="*/ 55 h 55"/>
                  <a:gd name="T20" fmla="*/ 120 w 148"/>
                  <a:gd name="T21" fmla="*/ 54 h 55"/>
                  <a:gd name="T22" fmla="*/ 128 w 148"/>
                  <a:gd name="T23" fmla="*/ 51 h 55"/>
                  <a:gd name="T24" fmla="*/ 134 w 148"/>
                  <a:gd name="T25" fmla="*/ 46 h 55"/>
                  <a:gd name="T26" fmla="*/ 139 w 148"/>
                  <a:gd name="T27" fmla="*/ 42 h 55"/>
                  <a:gd name="T28" fmla="*/ 143 w 148"/>
                  <a:gd name="T29" fmla="*/ 37 h 55"/>
                  <a:gd name="T30" fmla="*/ 147 w 148"/>
                  <a:gd name="T31" fmla="*/ 31 h 55"/>
                  <a:gd name="T32" fmla="*/ 148 w 148"/>
                  <a:gd name="T33" fmla="*/ 24 h 55"/>
                  <a:gd name="T34" fmla="*/ 148 w 148"/>
                  <a:gd name="T35" fmla="*/ 18 h 55"/>
                  <a:gd name="T36" fmla="*/ 146 w 148"/>
                  <a:gd name="T37" fmla="*/ 13 h 55"/>
                  <a:gd name="T38" fmla="*/ 142 w 148"/>
                  <a:gd name="T39" fmla="*/ 7 h 55"/>
                  <a:gd name="T40" fmla="*/ 136 w 148"/>
                  <a:gd name="T41" fmla="*/ 3 h 55"/>
                  <a:gd name="T42" fmla="*/ 130 w 148"/>
                  <a:gd name="T43" fmla="*/ 1 h 55"/>
                  <a:gd name="T44" fmla="*/ 124 w 148"/>
                  <a:gd name="T45" fmla="*/ 0 h 55"/>
                  <a:gd name="T46" fmla="*/ 117 w 148"/>
                  <a:gd name="T47" fmla="*/ 0 h 55"/>
                  <a:gd name="T48" fmla="*/ 109 w 148"/>
                  <a:gd name="T49" fmla="*/ 1 h 55"/>
                  <a:gd name="T50" fmla="*/ 95 w 148"/>
                  <a:gd name="T51" fmla="*/ 6 h 55"/>
                  <a:gd name="T52" fmla="*/ 80 w 148"/>
                  <a:gd name="T53" fmla="*/ 12 h 55"/>
                  <a:gd name="T54" fmla="*/ 66 w 148"/>
                  <a:gd name="T55" fmla="*/ 17 h 55"/>
                  <a:gd name="T56" fmla="*/ 52 w 148"/>
                  <a:gd name="T57" fmla="*/ 23 h 55"/>
                  <a:gd name="T58" fmla="*/ 39 w 148"/>
                  <a:gd name="T59" fmla="*/ 29 h 55"/>
                  <a:gd name="T60" fmla="*/ 27 w 148"/>
                  <a:gd name="T61" fmla="*/ 36 h 55"/>
                  <a:gd name="T62" fmla="*/ 13 w 148"/>
                  <a:gd name="T63" fmla="*/ 43 h 55"/>
                  <a:gd name="T64" fmla="*/ 1 w 148"/>
                  <a:gd name="T65" fmla="*/ 52 h 55"/>
                  <a:gd name="T66" fmla="*/ 0 w 148"/>
                  <a:gd name="T67" fmla="*/ 53 h 55"/>
                  <a:gd name="T68" fmla="*/ 0 w 148"/>
                  <a:gd name="T69" fmla="*/ 53 h 55"/>
                  <a:gd name="T70" fmla="*/ 0 w 148"/>
                  <a:gd name="T71" fmla="*/ 54 h 55"/>
                  <a:gd name="T72" fmla="*/ 0 w 148"/>
                  <a:gd name="T73" fmla="*/ 54 h 55"/>
                  <a:gd name="T74" fmla="*/ 0 w 148"/>
                  <a:gd name="T75" fmla="*/ 54 h 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8"/>
                  <a:gd name="T115" fmla="*/ 0 h 55"/>
                  <a:gd name="T116" fmla="*/ 148 w 148"/>
                  <a:gd name="T117" fmla="*/ 55 h 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8" h="55">
                    <a:moveTo>
                      <a:pt x="0" y="54"/>
                    </a:moveTo>
                    <a:lnTo>
                      <a:pt x="13" y="53"/>
                    </a:lnTo>
                    <a:lnTo>
                      <a:pt x="25" y="52"/>
                    </a:lnTo>
                    <a:lnTo>
                      <a:pt x="39" y="52"/>
                    </a:lnTo>
                    <a:lnTo>
                      <a:pt x="52" y="52"/>
                    </a:lnTo>
                    <a:lnTo>
                      <a:pt x="66" y="53"/>
                    </a:lnTo>
                    <a:lnTo>
                      <a:pt x="79" y="53"/>
                    </a:lnTo>
                    <a:lnTo>
                      <a:pt x="91" y="54"/>
                    </a:lnTo>
                    <a:lnTo>
                      <a:pt x="105" y="55"/>
                    </a:lnTo>
                    <a:lnTo>
                      <a:pt x="113" y="55"/>
                    </a:lnTo>
                    <a:lnTo>
                      <a:pt x="120" y="54"/>
                    </a:lnTo>
                    <a:lnTo>
                      <a:pt x="128" y="51"/>
                    </a:lnTo>
                    <a:lnTo>
                      <a:pt x="134" y="46"/>
                    </a:lnTo>
                    <a:lnTo>
                      <a:pt x="139" y="42"/>
                    </a:lnTo>
                    <a:lnTo>
                      <a:pt x="143" y="37"/>
                    </a:lnTo>
                    <a:lnTo>
                      <a:pt x="147" y="31"/>
                    </a:lnTo>
                    <a:lnTo>
                      <a:pt x="148" y="24"/>
                    </a:lnTo>
                    <a:lnTo>
                      <a:pt x="148" y="18"/>
                    </a:lnTo>
                    <a:lnTo>
                      <a:pt x="146" y="13"/>
                    </a:lnTo>
                    <a:lnTo>
                      <a:pt x="142" y="7"/>
                    </a:lnTo>
                    <a:lnTo>
                      <a:pt x="136" y="3"/>
                    </a:lnTo>
                    <a:lnTo>
                      <a:pt x="130" y="1"/>
                    </a:lnTo>
                    <a:lnTo>
                      <a:pt x="124" y="0"/>
                    </a:lnTo>
                    <a:lnTo>
                      <a:pt x="117" y="0"/>
                    </a:lnTo>
                    <a:lnTo>
                      <a:pt x="109" y="1"/>
                    </a:lnTo>
                    <a:lnTo>
                      <a:pt x="95" y="6"/>
                    </a:lnTo>
                    <a:lnTo>
                      <a:pt x="80" y="12"/>
                    </a:lnTo>
                    <a:lnTo>
                      <a:pt x="66" y="17"/>
                    </a:lnTo>
                    <a:lnTo>
                      <a:pt x="52" y="23"/>
                    </a:lnTo>
                    <a:lnTo>
                      <a:pt x="39" y="29"/>
                    </a:lnTo>
                    <a:lnTo>
                      <a:pt x="27" y="36"/>
                    </a:lnTo>
                    <a:lnTo>
                      <a:pt x="13" y="43"/>
                    </a:lnTo>
                    <a:lnTo>
                      <a:pt x="1" y="52"/>
                    </a:lnTo>
                    <a:lnTo>
                      <a:pt x="0" y="53"/>
                    </a:lnTo>
                    <a:lnTo>
                      <a:pt x="0" y="54"/>
                    </a:lnTo>
                    <a:close/>
                  </a:path>
                </a:pathLst>
              </a:custGeom>
              <a:solidFill>
                <a:srgbClr val="000000"/>
              </a:solidFill>
              <a:ln w="9525">
                <a:noFill/>
                <a:round/>
                <a:headEnd/>
                <a:tailEnd/>
              </a:ln>
            </p:spPr>
            <p:txBody>
              <a:bodyPr/>
              <a:lstStyle/>
              <a:p>
                <a:endParaRPr lang="en-US">
                  <a:solidFill>
                    <a:srgbClr val="000000"/>
                  </a:solidFill>
                </a:endParaRPr>
              </a:p>
            </p:txBody>
          </p:sp>
          <p:sp>
            <p:nvSpPr>
              <p:cNvPr id="26812" name="Freeform 194"/>
              <p:cNvSpPr>
                <a:spLocks/>
              </p:cNvSpPr>
              <p:nvPr/>
            </p:nvSpPr>
            <p:spPr bwMode="auto">
              <a:xfrm>
                <a:off x="9233" y="6980"/>
                <a:ext cx="134" cy="48"/>
              </a:xfrm>
              <a:custGeom>
                <a:avLst/>
                <a:gdLst>
                  <a:gd name="T0" fmla="*/ 4 w 134"/>
                  <a:gd name="T1" fmla="*/ 31 h 48"/>
                  <a:gd name="T2" fmla="*/ 10 w 134"/>
                  <a:gd name="T3" fmla="*/ 32 h 48"/>
                  <a:gd name="T4" fmla="*/ 17 w 134"/>
                  <a:gd name="T5" fmla="*/ 34 h 48"/>
                  <a:gd name="T6" fmla="*/ 23 w 134"/>
                  <a:gd name="T7" fmla="*/ 35 h 48"/>
                  <a:gd name="T8" fmla="*/ 29 w 134"/>
                  <a:gd name="T9" fmla="*/ 37 h 48"/>
                  <a:gd name="T10" fmla="*/ 35 w 134"/>
                  <a:gd name="T11" fmla="*/ 38 h 48"/>
                  <a:gd name="T12" fmla="*/ 43 w 134"/>
                  <a:gd name="T13" fmla="*/ 40 h 48"/>
                  <a:gd name="T14" fmla="*/ 49 w 134"/>
                  <a:gd name="T15" fmla="*/ 41 h 48"/>
                  <a:gd name="T16" fmla="*/ 55 w 134"/>
                  <a:gd name="T17" fmla="*/ 43 h 48"/>
                  <a:gd name="T18" fmla="*/ 65 w 134"/>
                  <a:gd name="T19" fmla="*/ 45 h 48"/>
                  <a:gd name="T20" fmla="*/ 74 w 134"/>
                  <a:gd name="T21" fmla="*/ 47 h 48"/>
                  <a:gd name="T22" fmla="*/ 83 w 134"/>
                  <a:gd name="T23" fmla="*/ 48 h 48"/>
                  <a:gd name="T24" fmla="*/ 93 w 134"/>
                  <a:gd name="T25" fmla="*/ 48 h 48"/>
                  <a:gd name="T26" fmla="*/ 101 w 134"/>
                  <a:gd name="T27" fmla="*/ 47 h 48"/>
                  <a:gd name="T28" fmla="*/ 110 w 134"/>
                  <a:gd name="T29" fmla="*/ 45 h 48"/>
                  <a:gd name="T30" fmla="*/ 118 w 134"/>
                  <a:gd name="T31" fmla="*/ 42 h 48"/>
                  <a:gd name="T32" fmla="*/ 126 w 134"/>
                  <a:gd name="T33" fmla="*/ 36 h 48"/>
                  <a:gd name="T34" fmla="*/ 130 w 134"/>
                  <a:gd name="T35" fmla="*/ 31 h 48"/>
                  <a:gd name="T36" fmla="*/ 134 w 134"/>
                  <a:gd name="T37" fmla="*/ 24 h 48"/>
                  <a:gd name="T38" fmla="*/ 134 w 134"/>
                  <a:gd name="T39" fmla="*/ 16 h 48"/>
                  <a:gd name="T40" fmla="*/ 132 w 134"/>
                  <a:gd name="T41" fmla="*/ 10 h 48"/>
                  <a:gd name="T42" fmla="*/ 126 w 134"/>
                  <a:gd name="T43" fmla="*/ 6 h 48"/>
                  <a:gd name="T44" fmla="*/ 118 w 134"/>
                  <a:gd name="T45" fmla="*/ 3 h 48"/>
                  <a:gd name="T46" fmla="*/ 112 w 134"/>
                  <a:gd name="T47" fmla="*/ 1 h 48"/>
                  <a:gd name="T48" fmla="*/ 105 w 134"/>
                  <a:gd name="T49" fmla="*/ 0 h 48"/>
                  <a:gd name="T50" fmla="*/ 98 w 134"/>
                  <a:gd name="T51" fmla="*/ 0 h 48"/>
                  <a:gd name="T52" fmla="*/ 90 w 134"/>
                  <a:gd name="T53" fmla="*/ 1 h 48"/>
                  <a:gd name="T54" fmla="*/ 83 w 134"/>
                  <a:gd name="T55" fmla="*/ 3 h 48"/>
                  <a:gd name="T56" fmla="*/ 76 w 134"/>
                  <a:gd name="T57" fmla="*/ 4 h 48"/>
                  <a:gd name="T58" fmla="*/ 67 w 134"/>
                  <a:gd name="T59" fmla="*/ 6 h 48"/>
                  <a:gd name="T60" fmla="*/ 60 w 134"/>
                  <a:gd name="T61" fmla="*/ 8 h 48"/>
                  <a:gd name="T62" fmla="*/ 51 w 134"/>
                  <a:gd name="T63" fmla="*/ 10 h 48"/>
                  <a:gd name="T64" fmla="*/ 43 w 134"/>
                  <a:gd name="T65" fmla="*/ 11 h 48"/>
                  <a:gd name="T66" fmla="*/ 34 w 134"/>
                  <a:gd name="T67" fmla="*/ 13 h 48"/>
                  <a:gd name="T68" fmla="*/ 27 w 134"/>
                  <a:gd name="T69" fmla="*/ 15 h 48"/>
                  <a:gd name="T70" fmla="*/ 18 w 134"/>
                  <a:gd name="T71" fmla="*/ 16 h 48"/>
                  <a:gd name="T72" fmla="*/ 10 w 134"/>
                  <a:gd name="T73" fmla="*/ 18 h 48"/>
                  <a:gd name="T74" fmla="*/ 6 w 134"/>
                  <a:gd name="T75" fmla="*/ 20 h 48"/>
                  <a:gd name="T76" fmla="*/ 1 w 134"/>
                  <a:gd name="T77" fmla="*/ 24 h 48"/>
                  <a:gd name="T78" fmla="*/ 0 w 134"/>
                  <a:gd name="T79" fmla="*/ 28 h 48"/>
                  <a:gd name="T80" fmla="*/ 4 w 134"/>
                  <a:gd name="T81" fmla="*/ 31 h 48"/>
                  <a:gd name="T82" fmla="*/ 4 w 134"/>
                  <a:gd name="T83" fmla="*/ 31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4"/>
                  <a:gd name="T127" fmla="*/ 0 h 48"/>
                  <a:gd name="T128" fmla="*/ 134 w 134"/>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4" h="48">
                    <a:moveTo>
                      <a:pt x="4" y="31"/>
                    </a:moveTo>
                    <a:lnTo>
                      <a:pt x="10" y="32"/>
                    </a:lnTo>
                    <a:lnTo>
                      <a:pt x="17" y="34"/>
                    </a:lnTo>
                    <a:lnTo>
                      <a:pt x="23" y="35"/>
                    </a:lnTo>
                    <a:lnTo>
                      <a:pt x="29" y="37"/>
                    </a:lnTo>
                    <a:lnTo>
                      <a:pt x="35" y="38"/>
                    </a:lnTo>
                    <a:lnTo>
                      <a:pt x="43" y="40"/>
                    </a:lnTo>
                    <a:lnTo>
                      <a:pt x="49" y="41"/>
                    </a:lnTo>
                    <a:lnTo>
                      <a:pt x="55" y="43"/>
                    </a:lnTo>
                    <a:lnTo>
                      <a:pt x="65" y="45"/>
                    </a:lnTo>
                    <a:lnTo>
                      <a:pt x="74" y="47"/>
                    </a:lnTo>
                    <a:lnTo>
                      <a:pt x="83" y="48"/>
                    </a:lnTo>
                    <a:lnTo>
                      <a:pt x="93" y="48"/>
                    </a:lnTo>
                    <a:lnTo>
                      <a:pt x="101" y="47"/>
                    </a:lnTo>
                    <a:lnTo>
                      <a:pt x="110" y="45"/>
                    </a:lnTo>
                    <a:lnTo>
                      <a:pt x="118" y="42"/>
                    </a:lnTo>
                    <a:lnTo>
                      <a:pt x="126" y="36"/>
                    </a:lnTo>
                    <a:lnTo>
                      <a:pt x="130" y="31"/>
                    </a:lnTo>
                    <a:lnTo>
                      <a:pt x="134" y="24"/>
                    </a:lnTo>
                    <a:lnTo>
                      <a:pt x="134" y="16"/>
                    </a:lnTo>
                    <a:lnTo>
                      <a:pt x="132" y="10"/>
                    </a:lnTo>
                    <a:lnTo>
                      <a:pt x="126" y="6"/>
                    </a:lnTo>
                    <a:lnTo>
                      <a:pt x="118" y="3"/>
                    </a:lnTo>
                    <a:lnTo>
                      <a:pt x="112" y="1"/>
                    </a:lnTo>
                    <a:lnTo>
                      <a:pt x="105" y="0"/>
                    </a:lnTo>
                    <a:lnTo>
                      <a:pt x="98" y="0"/>
                    </a:lnTo>
                    <a:lnTo>
                      <a:pt x="90" y="1"/>
                    </a:lnTo>
                    <a:lnTo>
                      <a:pt x="83" y="3"/>
                    </a:lnTo>
                    <a:lnTo>
                      <a:pt x="76" y="4"/>
                    </a:lnTo>
                    <a:lnTo>
                      <a:pt x="67" y="6"/>
                    </a:lnTo>
                    <a:lnTo>
                      <a:pt x="60" y="8"/>
                    </a:lnTo>
                    <a:lnTo>
                      <a:pt x="51" y="10"/>
                    </a:lnTo>
                    <a:lnTo>
                      <a:pt x="43" y="11"/>
                    </a:lnTo>
                    <a:lnTo>
                      <a:pt x="34" y="13"/>
                    </a:lnTo>
                    <a:lnTo>
                      <a:pt x="27" y="15"/>
                    </a:lnTo>
                    <a:lnTo>
                      <a:pt x="18" y="16"/>
                    </a:lnTo>
                    <a:lnTo>
                      <a:pt x="10" y="18"/>
                    </a:lnTo>
                    <a:lnTo>
                      <a:pt x="6" y="20"/>
                    </a:lnTo>
                    <a:lnTo>
                      <a:pt x="1" y="24"/>
                    </a:lnTo>
                    <a:lnTo>
                      <a:pt x="0" y="28"/>
                    </a:lnTo>
                    <a:lnTo>
                      <a:pt x="4" y="31"/>
                    </a:lnTo>
                    <a:close/>
                  </a:path>
                </a:pathLst>
              </a:custGeom>
              <a:solidFill>
                <a:srgbClr val="000000"/>
              </a:solidFill>
              <a:ln w="9525">
                <a:noFill/>
                <a:round/>
                <a:headEnd/>
                <a:tailEnd/>
              </a:ln>
            </p:spPr>
            <p:txBody>
              <a:bodyPr/>
              <a:lstStyle/>
              <a:p>
                <a:endParaRPr lang="en-US">
                  <a:solidFill>
                    <a:srgbClr val="000000"/>
                  </a:solidFill>
                </a:endParaRPr>
              </a:p>
            </p:txBody>
          </p:sp>
          <p:sp>
            <p:nvSpPr>
              <p:cNvPr id="26813" name="Freeform 195"/>
              <p:cNvSpPr>
                <a:spLocks/>
              </p:cNvSpPr>
              <p:nvPr/>
            </p:nvSpPr>
            <p:spPr bwMode="auto">
              <a:xfrm>
                <a:off x="9234" y="6924"/>
                <a:ext cx="98" cy="45"/>
              </a:xfrm>
              <a:custGeom>
                <a:avLst/>
                <a:gdLst>
                  <a:gd name="T0" fmla="*/ 2 w 98"/>
                  <a:gd name="T1" fmla="*/ 40 h 45"/>
                  <a:gd name="T2" fmla="*/ 9 w 98"/>
                  <a:gd name="T3" fmla="*/ 41 h 45"/>
                  <a:gd name="T4" fmla="*/ 16 w 98"/>
                  <a:gd name="T5" fmla="*/ 42 h 45"/>
                  <a:gd name="T6" fmla="*/ 23 w 98"/>
                  <a:gd name="T7" fmla="*/ 44 h 45"/>
                  <a:gd name="T8" fmla="*/ 32 w 98"/>
                  <a:gd name="T9" fmla="*/ 45 h 45"/>
                  <a:gd name="T10" fmla="*/ 41 w 98"/>
                  <a:gd name="T11" fmla="*/ 44 h 45"/>
                  <a:gd name="T12" fmla="*/ 48 w 98"/>
                  <a:gd name="T13" fmla="*/ 43 h 45"/>
                  <a:gd name="T14" fmla="*/ 55 w 98"/>
                  <a:gd name="T15" fmla="*/ 42 h 45"/>
                  <a:gd name="T16" fmla="*/ 64 w 98"/>
                  <a:gd name="T17" fmla="*/ 43 h 45"/>
                  <a:gd name="T18" fmla="*/ 76 w 98"/>
                  <a:gd name="T19" fmla="*/ 44 h 45"/>
                  <a:gd name="T20" fmla="*/ 86 w 98"/>
                  <a:gd name="T21" fmla="*/ 41 h 45"/>
                  <a:gd name="T22" fmla="*/ 93 w 98"/>
                  <a:gd name="T23" fmla="*/ 33 h 45"/>
                  <a:gd name="T24" fmla="*/ 97 w 98"/>
                  <a:gd name="T25" fmla="*/ 24 h 45"/>
                  <a:gd name="T26" fmla="*/ 98 w 98"/>
                  <a:gd name="T27" fmla="*/ 15 h 45"/>
                  <a:gd name="T28" fmla="*/ 95 w 98"/>
                  <a:gd name="T29" fmla="*/ 7 h 45"/>
                  <a:gd name="T30" fmla="*/ 88 w 98"/>
                  <a:gd name="T31" fmla="*/ 1 h 45"/>
                  <a:gd name="T32" fmla="*/ 77 w 98"/>
                  <a:gd name="T33" fmla="*/ 0 h 45"/>
                  <a:gd name="T34" fmla="*/ 71 w 98"/>
                  <a:gd name="T35" fmla="*/ 1 h 45"/>
                  <a:gd name="T36" fmla="*/ 65 w 98"/>
                  <a:gd name="T37" fmla="*/ 3 h 45"/>
                  <a:gd name="T38" fmla="*/ 60 w 98"/>
                  <a:gd name="T39" fmla="*/ 5 h 45"/>
                  <a:gd name="T40" fmla="*/ 55 w 98"/>
                  <a:gd name="T41" fmla="*/ 8 h 45"/>
                  <a:gd name="T42" fmla="*/ 50 w 98"/>
                  <a:gd name="T43" fmla="*/ 10 h 45"/>
                  <a:gd name="T44" fmla="*/ 45 w 98"/>
                  <a:gd name="T45" fmla="*/ 13 h 45"/>
                  <a:gd name="T46" fmla="*/ 39 w 98"/>
                  <a:gd name="T47" fmla="*/ 16 h 45"/>
                  <a:gd name="T48" fmla="*/ 34 w 98"/>
                  <a:gd name="T49" fmla="*/ 19 h 45"/>
                  <a:gd name="T50" fmla="*/ 26 w 98"/>
                  <a:gd name="T51" fmla="*/ 23 h 45"/>
                  <a:gd name="T52" fmla="*/ 17 w 98"/>
                  <a:gd name="T53" fmla="*/ 28 h 45"/>
                  <a:gd name="T54" fmla="*/ 9 w 98"/>
                  <a:gd name="T55" fmla="*/ 32 h 45"/>
                  <a:gd name="T56" fmla="*/ 2 w 98"/>
                  <a:gd name="T57" fmla="*/ 39 h 45"/>
                  <a:gd name="T58" fmla="*/ 0 w 98"/>
                  <a:gd name="T59" fmla="*/ 39 h 45"/>
                  <a:gd name="T60" fmla="*/ 0 w 98"/>
                  <a:gd name="T61" fmla="*/ 39 h 45"/>
                  <a:gd name="T62" fmla="*/ 0 w 98"/>
                  <a:gd name="T63" fmla="*/ 40 h 45"/>
                  <a:gd name="T64" fmla="*/ 2 w 98"/>
                  <a:gd name="T65" fmla="*/ 40 h 45"/>
                  <a:gd name="T66" fmla="*/ 2 w 98"/>
                  <a:gd name="T67" fmla="*/ 40 h 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45"/>
                  <a:gd name="T104" fmla="*/ 98 w 98"/>
                  <a:gd name="T105" fmla="*/ 45 h 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45">
                    <a:moveTo>
                      <a:pt x="2" y="40"/>
                    </a:moveTo>
                    <a:lnTo>
                      <a:pt x="9" y="41"/>
                    </a:lnTo>
                    <a:lnTo>
                      <a:pt x="16" y="42"/>
                    </a:lnTo>
                    <a:lnTo>
                      <a:pt x="23" y="44"/>
                    </a:lnTo>
                    <a:lnTo>
                      <a:pt x="32" y="45"/>
                    </a:lnTo>
                    <a:lnTo>
                      <a:pt x="41" y="44"/>
                    </a:lnTo>
                    <a:lnTo>
                      <a:pt x="48" y="43"/>
                    </a:lnTo>
                    <a:lnTo>
                      <a:pt x="55" y="42"/>
                    </a:lnTo>
                    <a:lnTo>
                      <a:pt x="64" y="43"/>
                    </a:lnTo>
                    <a:lnTo>
                      <a:pt x="76" y="44"/>
                    </a:lnTo>
                    <a:lnTo>
                      <a:pt x="86" y="41"/>
                    </a:lnTo>
                    <a:lnTo>
                      <a:pt x="93" y="33"/>
                    </a:lnTo>
                    <a:lnTo>
                      <a:pt x="97" y="24"/>
                    </a:lnTo>
                    <a:lnTo>
                      <a:pt x="98" y="15"/>
                    </a:lnTo>
                    <a:lnTo>
                      <a:pt x="95" y="7"/>
                    </a:lnTo>
                    <a:lnTo>
                      <a:pt x="88" y="1"/>
                    </a:lnTo>
                    <a:lnTo>
                      <a:pt x="77" y="0"/>
                    </a:lnTo>
                    <a:lnTo>
                      <a:pt x="71" y="1"/>
                    </a:lnTo>
                    <a:lnTo>
                      <a:pt x="65" y="3"/>
                    </a:lnTo>
                    <a:lnTo>
                      <a:pt x="60" y="5"/>
                    </a:lnTo>
                    <a:lnTo>
                      <a:pt x="55" y="8"/>
                    </a:lnTo>
                    <a:lnTo>
                      <a:pt x="50" y="10"/>
                    </a:lnTo>
                    <a:lnTo>
                      <a:pt x="45" y="13"/>
                    </a:lnTo>
                    <a:lnTo>
                      <a:pt x="39" y="16"/>
                    </a:lnTo>
                    <a:lnTo>
                      <a:pt x="34" y="19"/>
                    </a:lnTo>
                    <a:lnTo>
                      <a:pt x="26" y="23"/>
                    </a:lnTo>
                    <a:lnTo>
                      <a:pt x="17" y="28"/>
                    </a:lnTo>
                    <a:lnTo>
                      <a:pt x="9" y="32"/>
                    </a:lnTo>
                    <a:lnTo>
                      <a:pt x="2" y="39"/>
                    </a:lnTo>
                    <a:lnTo>
                      <a:pt x="0" y="39"/>
                    </a:lnTo>
                    <a:lnTo>
                      <a:pt x="0" y="40"/>
                    </a:lnTo>
                    <a:lnTo>
                      <a:pt x="2" y="40"/>
                    </a:lnTo>
                    <a:close/>
                  </a:path>
                </a:pathLst>
              </a:custGeom>
              <a:solidFill>
                <a:srgbClr val="000000"/>
              </a:solidFill>
              <a:ln w="9525">
                <a:noFill/>
                <a:round/>
                <a:headEnd/>
                <a:tailEnd/>
              </a:ln>
            </p:spPr>
            <p:txBody>
              <a:bodyPr/>
              <a:lstStyle/>
              <a:p>
                <a:endParaRPr lang="en-US">
                  <a:solidFill>
                    <a:srgbClr val="000000"/>
                  </a:solidFill>
                </a:endParaRPr>
              </a:p>
            </p:txBody>
          </p:sp>
          <p:sp>
            <p:nvSpPr>
              <p:cNvPr id="26814" name="Freeform 196"/>
              <p:cNvSpPr>
                <a:spLocks/>
              </p:cNvSpPr>
              <p:nvPr/>
            </p:nvSpPr>
            <p:spPr bwMode="auto">
              <a:xfrm>
                <a:off x="9293" y="7038"/>
                <a:ext cx="97" cy="48"/>
              </a:xfrm>
              <a:custGeom>
                <a:avLst/>
                <a:gdLst>
                  <a:gd name="T0" fmla="*/ 1 w 97"/>
                  <a:gd name="T1" fmla="*/ 28 h 48"/>
                  <a:gd name="T2" fmla="*/ 7 w 97"/>
                  <a:gd name="T3" fmla="*/ 29 h 48"/>
                  <a:gd name="T4" fmla="*/ 12 w 97"/>
                  <a:gd name="T5" fmla="*/ 31 h 48"/>
                  <a:gd name="T6" fmla="*/ 18 w 97"/>
                  <a:gd name="T7" fmla="*/ 32 h 48"/>
                  <a:gd name="T8" fmla="*/ 23 w 97"/>
                  <a:gd name="T9" fmla="*/ 34 h 48"/>
                  <a:gd name="T10" fmla="*/ 29 w 97"/>
                  <a:gd name="T11" fmla="*/ 35 h 48"/>
                  <a:gd name="T12" fmla="*/ 34 w 97"/>
                  <a:gd name="T13" fmla="*/ 37 h 48"/>
                  <a:gd name="T14" fmla="*/ 40 w 97"/>
                  <a:gd name="T15" fmla="*/ 38 h 48"/>
                  <a:gd name="T16" fmla="*/ 45 w 97"/>
                  <a:gd name="T17" fmla="*/ 40 h 48"/>
                  <a:gd name="T18" fmla="*/ 50 w 97"/>
                  <a:gd name="T19" fmla="*/ 42 h 48"/>
                  <a:gd name="T20" fmla="*/ 55 w 97"/>
                  <a:gd name="T21" fmla="*/ 44 h 48"/>
                  <a:gd name="T22" fmla="*/ 59 w 97"/>
                  <a:gd name="T23" fmla="*/ 47 h 48"/>
                  <a:gd name="T24" fmla="*/ 64 w 97"/>
                  <a:gd name="T25" fmla="*/ 48 h 48"/>
                  <a:gd name="T26" fmla="*/ 73 w 97"/>
                  <a:gd name="T27" fmla="*/ 47 h 48"/>
                  <a:gd name="T28" fmla="*/ 81 w 97"/>
                  <a:gd name="T29" fmla="*/ 43 h 48"/>
                  <a:gd name="T30" fmla="*/ 87 w 97"/>
                  <a:gd name="T31" fmla="*/ 38 h 48"/>
                  <a:gd name="T32" fmla="*/ 92 w 97"/>
                  <a:gd name="T33" fmla="*/ 32 h 48"/>
                  <a:gd name="T34" fmla="*/ 95 w 97"/>
                  <a:gd name="T35" fmla="*/ 27 h 48"/>
                  <a:gd name="T36" fmla="*/ 97 w 97"/>
                  <a:gd name="T37" fmla="*/ 21 h 48"/>
                  <a:gd name="T38" fmla="*/ 97 w 97"/>
                  <a:gd name="T39" fmla="*/ 15 h 48"/>
                  <a:gd name="T40" fmla="*/ 95 w 97"/>
                  <a:gd name="T41" fmla="*/ 10 h 48"/>
                  <a:gd name="T42" fmla="*/ 90 w 97"/>
                  <a:gd name="T43" fmla="*/ 3 h 48"/>
                  <a:gd name="T44" fmla="*/ 84 w 97"/>
                  <a:gd name="T45" fmla="*/ 0 h 48"/>
                  <a:gd name="T46" fmla="*/ 76 w 97"/>
                  <a:gd name="T47" fmla="*/ 0 h 48"/>
                  <a:gd name="T48" fmla="*/ 68 w 97"/>
                  <a:gd name="T49" fmla="*/ 1 h 48"/>
                  <a:gd name="T50" fmla="*/ 59 w 97"/>
                  <a:gd name="T51" fmla="*/ 5 h 48"/>
                  <a:gd name="T52" fmla="*/ 51 w 97"/>
                  <a:gd name="T53" fmla="*/ 7 h 48"/>
                  <a:gd name="T54" fmla="*/ 42 w 97"/>
                  <a:gd name="T55" fmla="*/ 10 h 48"/>
                  <a:gd name="T56" fmla="*/ 34 w 97"/>
                  <a:gd name="T57" fmla="*/ 13 h 48"/>
                  <a:gd name="T58" fmla="*/ 27 w 97"/>
                  <a:gd name="T59" fmla="*/ 15 h 48"/>
                  <a:gd name="T60" fmla="*/ 19 w 97"/>
                  <a:gd name="T61" fmla="*/ 16 h 48"/>
                  <a:gd name="T62" fmla="*/ 12 w 97"/>
                  <a:gd name="T63" fmla="*/ 18 h 48"/>
                  <a:gd name="T64" fmla="*/ 5 w 97"/>
                  <a:gd name="T65" fmla="*/ 20 h 48"/>
                  <a:gd name="T66" fmla="*/ 2 w 97"/>
                  <a:gd name="T67" fmla="*/ 21 h 48"/>
                  <a:gd name="T68" fmla="*/ 1 w 97"/>
                  <a:gd name="T69" fmla="*/ 23 h 48"/>
                  <a:gd name="T70" fmla="*/ 0 w 97"/>
                  <a:gd name="T71" fmla="*/ 26 h 48"/>
                  <a:gd name="T72" fmla="*/ 1 w 97"/>
                  <a:gd name="T73" fmla="*/ 28 h 48"/>
                  <a:gd name="T74" fmla="*/ 1 w 97"/>
                  <a:gd name="T75" fmla="*/ 28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7"/>
                  <a:gd name="T115" fmla="*/ 0 h 48"/>
                  <a:gd name="T116" fmla="*/ 97 w 97"/>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7" h="48">
                    <a:moveTo>
                      <a:pt x="1" y="28"/>
                    </a:moveTo>
                    <a:lnTo>
                      <a:pt x="7" y="29"/>
                    </a:lnTo>
                    <a:lnTo>
                      <a:pt x="12" y="31"/>
                    </a:lnTo>
                    <a:lnTo>
                      <a:pt x="18" y="32"/>
                    </a:lnTo>
                    <a:lnTo>
                      <a:pt x="23" y="34"/>
                    </a:lnTo>
                    <a:lnTo>
                      <a:pt x="29" y="35"/>
                    </a:lnTo>
                    <a:lnTo>
                      <a:pt x="34" y="37"/>
                    </a:lnTo>
                    <a:lnTo>
                      <a:pt x="40" y="38"/>
                    </a:lnTo>
                    <a:lnTo>
                      <a:pt x="45" y="40"/>
                    </a:lnTo>
                    <a:lnTo>
                      <a:pt x="50" y="42"/>
                    </a:lnTo>
                    <a:lnTo>
                      <a:pt x="55" y="44"/>
                    </a:lnTo>
                    <a:lnTo>
                      <a:pt x="59" y="47"/>
                    </a:lnTo>
                    <a:lnTo>
                      <a:pt x="64" y="48"/>
                    </a:lnTo>
                    <a:lnTo>
                      <a:pt x="73" y="47"/>
                    </a:lnTo>
                    <a:lnTo>
                      <a:pt x="81" y="43"/>
                    </a:lnTo>
                    <a:lnTo>
                      <a:pt x="87" y="38"/>
                    </a:lnTo>
                    <a:lnTo>
                      <a:pt x="92" y="32"/>
                    </a:lnTo>
                    <a:lnTo>
                      <a:pt x="95" y="27"/>
                    </a:lnTo>
                    <a:lnTo>
                      <a:pt x="97" y="21"/>
                    </a:lnTo>
                    <a:lnTo>
                      <a:pt x="97" y="15"/>
                    </a:lnTo>
                    <a:lnTo>
                      <a:pt x="95" y="10"/>
                    </a:lnTo>
                    <a:lnTo>
                      <a:pt x="90" y="3"/>
                    </a:lnTo>
                    <a:lnTo>
                      <a:pt x="84" y="0"/>
                    </a:lnTo>
                    <a:lnTo>
                      <a:pt x="76" y="0"/>
                    </a:lnTo>
                    <a:lnTo>
                      <a:pt x="68" y="1"/>
                    </a:lnTo>
                    <a:lnTo>
                      <a:pt x="59" y="5"/>
                    </a:lnTo>
                    <a:lnTo>
                      <a:pt x="51" y="7"/>
                    </a:lnTo>
                    <a:lnTo>
                      <a:pt x="42" y="10"/>
                    </a:lnTo>
                    <a:lnTo>
                      <a:pt x="34" y="13"/>
                    </a:lnTo>
                    <a:lnTo>
                      <a:pt x="27" y="15"/>
                    </a:lnTo>
                    <a:lnTo>
                      <a:pt x="19" y="16"/>
                    </a:lnTo>
                    <a:lnTo>
                      <a:pt x="12" y="18"/>
                    </a:lnTo>
                    <a:lnTo>
                      <a:pt x="5" y="20"/>
                    </a:lnTo>
                    <a:lnTo>
                      <a:pt x="2" y="21"/>
                    </a:lnTo>
                    <a:lnTo>
                      <a:pt x="1" y="23"/>
                    </a:lnTo>
                    <a:lnTo>
                      <a:pt x="0" y="26"/>
                    </a:lnTo>
                    <a:lnTo>
                      <a:pt x="1" y="28"/>
                    </a:lnTo>
                    <a:close/>
                  </a:path>
                </a:pathLst>
              </a:custGeom>
              <a:solidFill>
                <a:srgbClr val="000000"/>
              </a:solidFill>
              <a:ln w="9525">
                <a:noFill/>
                <a:round/>
                <a:headEnd/>
                <a:tailEnd/>
              </a:ln>
            </p:spPr>
            <p:txBody>
              <a:bodyPr/>
              <a:lstStyle/>
              <a:p>
                <a:endParaRPr lang="en-US">
                  <a:solidFill>
                    <a:srgbClr val="000000"/>
                  </a:solidFill>
                </a:endParaRPr>
              </a:p>
            </p:txBody>
          </p:sp>
          <p:sp>
            <p:nvSpPr>
              <p:cNvPr id="26815" name="Freeform 197"/>
              <p:cNvSpPr>
                <a:spLocks/>
              </p:cNvSpPr>
              <p:nvPr/>
            </p:nvSpPr>
            <p:spPr bwMode="auto">
              <a:xfrm>
                <a:off x="9136" y="6820"/>
                <a:ext cx="95" cy="76"/>
              </a:xfrm>
              <a:custGeom>
                <a:avLst/>
                <a:gdLst>
                  <a:gd name="T0" fmla="*/ 1 w 95"/>
                  <a:gd name="T1" fmla="*/ 76 h 76"/>
                  <a:gd name="T2" fmla="*/ 6 w 95"/>
                  <a:gd name="T3" fmla="*/ 73 h 76"/>
                  <a:gd name="T4" fmla="*/ 11 w 95"/>
                  <a:gd name="T5" fmla="*/ 70 h 76"/>
                  <a:gd name="T6" fmla="*/ 17 w 95"/>
                  <a:gd name="T7" fmla="*/ 67 h 76"/>
                  <a:gd name="T8" fmla="*/ 22 w 95"/>
                  <a:gd name="T9" fmla="*/ 65 h 76"/>
                  <a:gd name="T10" fmla="*/ 28 w 95"/>
                  <a:gd name="T11" fmla="*/ 62 h 76"/>
                  <a:gd name="T12" fmla="*/ 34 w 95"/>
                  <a:gd name="T13" fmla="*/ 60 h 76"/>
                  <a:gd name="T14" fmla="*/ 40 w 95"/>
                  <a:gd name="T15" fmla="*/ 58 h 76"/>
                  <a:gd name="T16" fmla="*/ 46 w 95"/>
                  <a:gd name="T17" fmla="*/ 55 h 76"/>
                  <a:gd name="T18" fmla="*/ 53 w 95"/>
                  <a:gd name="T19" fmla="*/ 53 h 76"/>
                  <a:gd name="T20" fmla="*/ 62 w 95"/>
                  <a:gd name="T21" fmla="*/ 50 h 76"/>
                  <a:gd name="T22" fmla="*/ 69 w 95"/>
                  <a:gd name="T23" fmla="*/ 47 h 76"/>
                  <a:gd name="T24" fmla="*/ 76 w 95"/>
                  <a:gd name="T25" fmla="*/ 44 h 76"/>
                  <a:gd name="T26" fmla="*/ 84 w 95"/>
                  <a:gd name="T27" fmla="*/ 39 h 76"/>
                  <a:gd name="T28" fmla="*/ 89 w 95"/>
                  <a:gd name="T29" fmla="*/ 34 h 76"/>
                  <a:gd name="T30" fmla="*/ 92 w 95"/>
                  <a:gd name="T31" fmla="*/ 28 h 76"/>
                  <a:gd name="T32" fmla="*/ 95 w 95"/>
                  <a:gd name="T33" fmla="*/ 21 h 76"/>
                  <a:gd name="T34" fmla="*/ 95 w 95"/>
                  <a:gd name="T35" fmla="*/ 14 h 76"/>
                  <a:gd name="T36" fmla="*/ 93 w 95"/>
                  <a:gd name="T37" fmla="*/ 8 h 76"/>
                  <a:gd name="T38" fmla="*/ 90 w 95"/>
                  <a:gd name="T39" fmla="*/ 3 h 76"/>
                  <a:gd name="T40" fmla="*/ 84 w 95"/>
                  <a:gd name="T41" fmla="*/ 0 h 76"/>
                  <a:gd name="T42" fmla="*/ 74 w 95"/>
                  <a:gd name="T43" fmla="*/ 0 h 76"/>
                  <a:gd name="T44" fmla="*/ 64 w 95"/>
                  <a:gd name="T45" fmla="*/ 1 h 76"/>
                  <a:gd name="T46" fmla="*/ 56 w 95"/>
                  <a:gd name="T47" fmla="*/ 4 h 76"/>
                  <a:gd name="T48" fmla="*/ 50 w 95"/>
                  <a:gd name="T49" fmla="*/ 8 h 76"/>
                  <a:gd name="T50" fmla="*/ 42 w 95"/>
                  <a:gd name="T51" fmla="*/ 13 h 76"/>
                  <a:gd name="T52" fmla="*/ 36 w 95"/>
                  <a:gd name="T53" fmla="*/ 20 h 76"/>
                  <a:gd name="T54" fmla="*/ 31 w 95"/>
                  <a:gd name="T55" fmla="*/ 27 h 76"/>
                  <a:gd name="T56" fmla="*/ 25 w 95"/>
                  <a:gd name="T57" fmla="*/ 33 h 76"/>
                  <a:gd name="T58" fmla="*/ 17 w 95"/>
                  <a:gd name="T59" fmla="*/ 43 h 76"/>
                  <a:gd name="T60" fmla="*/ 11 w 95"/>
                  <a:gd name="T61" fmla="*/ 53 h 76"/>
                  <a:gd name="T62" fmla="*/ 5 w 95"/>
                  <a:gd name="T63" fmla="*/ 65 h 76"/>
                  <a:gd name="T64" fmla="*/ 0 w 95"/>
                  <a:gd name="T65" fmla="*/ 76 h 76"/>
                  <a:gd name="T66" fmla="*/ 0 w 95"/>
                  <a:gd name="T67" fmla="*/ 76 h 76"/>
                  <a:gd name="T68" fmla="*/ 0 w 95"/>
                  <a:gd name="T69" fmla="*/ 76 h 76"/>
                  <a:gd name="T70" fmla="*/ 0 w 95"/>
                  <a:gd name="T71" fmla="*/ 76 h 76"/>
                  <a:gd name="T72" fmla="*/ 1 w 95"/>
                  <a:gd name="T73" fmla="*/ 76 h 76"/>
                  <a:gd name="T74" fmla="*/ 1 w 95"/>
                  <a:gd name="T75" fmla="*/ 76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76"/>
                  <a:gd name="T116" fmla="*/ 95 w 95"/>
                  <a:gd name="T117" fmla="*/ 76 h 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76">
                    <a:moveTo>
                      <a:pt x="1" y="76"/>
                    </a:moveTo>
                    <a:lnTo>
                      <a:pt x="6" y="73"/>
                    </a:lnTo>
                    <a:lnTo>
                      <a:pt x="11" y="70"/>
                    </a:lnTo>
                    <a:lnTo>
                      <a:pt x="17" y="67"/>
                    </a:lnTo>
                    <a:lnTo>
                      <a:pt x="22" y="65"/>
                    </a:lnTo>
                    <a:lnTo>
                      <a:pt x="28" y="62"/>
                    </a:lnTo>
                    <a:lnTo>
                      <a:pt x="34" y="60"/>
                    </a:lnTo>
                    <a:lnTo>
                      <a:pt x="40" y="58"/>
                    </a:lnTo>
                    <a:lnTo>
                      <a:pt x="46" y="55"/>
                    </a:lnTo>
                    <a:lnTo>
                      <a:pt x="53" y="53"/>
                    </a:lnTo>
                    <a:lnTo>
                      <a:pt x="62" y="50"/>
                    </a:lnTo>
                    <a:lnTo>
                      <a:pt x="69" y="47"/>
                    </a:lnTo>
                    <a:lnTo>
                      <a:pt x="76" y="44"/>
                    </a:lnTo>
                    <a:lnTo>
                      <a:pt x="84" y="39"/>
                    </a:lnTo>
                    <a:lnTo>
                      <a:pt x="89" y="34"/>
                    </a:lnTo>
                    <a:lnTo>
                      <a:pt x="92" y="28"/>
                    </a:lnTo>
                    <a:lnTo>
                      <a:pt x="95" y="21"/>
                    </a:lnTo>
                    <a:lnTo>
                      <a:pt x="95" y="14"/>
                    </a:lnTo>
                    <a:lnTo>
                      <a:pt x="93" y="8"/>
                    </a:lnTo>
                    <a:lnTo>
                      <a:pt x="90" y="3"/>
                    </a:lnTo>
                    <a:lnTo>
                      <a:pt x="84" y="0"/>
                    </a:lnTo>
                    <a:lnTo>
                      <a:pt x="74" y="0"/>
                    </a:lnTo>
                    <a:lnTo>
                      <a:pt x="64" y="1"/>
                    </a:lnTo>
                    <a:lnTo>
                      <a:pt x="56" y="4"/>
                    </a:lnTo>
                    <a:lnTo>
                      <a:pt x="50" y="8"/>
                    </a:lnTo>
                    <a:lnTo>
                      <a:pt x="42" y="13"/>
                    </a:lnTo>
                    <a:lnTo>
                      <a:pt x="36" y="20"/>
                    </a:lnTo>
                    <a:lnTo>
                      <a:pt x="31" y="27"/>
                    </a:lnTo>
                    <a:lnTo>
                      <a:pt x="25" y="33"/>
                    </a:lnTo>
                    <a:lnTo>
                      <a:pt x="17" y="43"/>
                    </a:lnTo>
                    <a:lnTo>
                      <a:pt x="11" y="53"/>
                    </a:lnTo>
                    <a:lnTo>
                      <a:pt x="5" y="65"/>
                    </a:lnTo>
                    <a:lnTo>
                      <a:pt x="0" y="76"/>
                    </a:lnTo>
                    <a:lnTo>
                      <a:pt x="1" y="76"/>
                    </a:lnTo>
                    <a:close/>
                  </a:path>
                </a:pathLst>
              </a:custGeom>
              <a:solidFill>
                <a:srgbClr val="000000"/>
              </a:solidFill>
              <a:ln w="9525">
                <a:noFill/>
                <a:round/>
                <a:headEnd/>
                <a:tailEnd/>
              </a:ln>
            </p:spPr>
            <p:txBody>
              <a:bodyPr/>
              <a:lstStyle/>
              <a:p>
                <a:endParaRPr lang="en-US">
                  <a:solidFill>
                    <a:srgbClr val="000000"/>
                  </a:solidFill>
                </a:endParaRPr>
              </a:p>
            </p:txBody>
          </p:sp>
          <p:sp>
            <p:nvSpPr>
              <p:cNvPr id="26816" name="Freeform 198"/>
              <p:cNvSpPr>
                <a:spLocks/>
              </p:cNvSpPr>
              <p:nvPr/>
            </p:nvSpPr>
            <p:spPr bwMode="auto">
              <a:xfrm>
                <a:off x="9906" y="7301"/>
                <a:ext cx="155" cy="321"/>
              </a:xfrm>
              <a:custGeom>
                <a:avLst/>
                <a:gdLst>
                  <a:gd name="T0" fmla="*/ 0 w 155"/>
                  <a:gd name="T1" fmla="*/ 0 h 321"/>
                  <a:gd name="T2" fmla="*/ 47 w 155"/>
                  <a:gd name="T3" fmla="*/ 31 h 321"/>
                  <a:gd name="T4" fmla="*/ 81 w 155"/>
                  <a:gd name="T5" fmla="*/ 66 h 321"/>
                  <a:gd name="T6" fmla="*/ 106 w 155"/>
                  <a:gd name="T7" fmla="*/ 104 h 321"/>
                  <a:gd name="T8" fmla="*/ 125 w 155"/>
                  <a:gd name="T9" fmla="*/ 145 h 321"/>
                  <a:gd name="T10" fmla="*/ 136 w 155"/>
                  <a:gd name="T11" fmla="*/ 188 h 321"/>
                  <a:gd name="T12" fmla="*/ 144 w 155"/>
                  <a:gd name="T13" fmla="*/ 232 h 321"/>
                  <a:gd name="T14" fmla="*/ 149 w 155"/>
                  <a:gd name="T15" fmla="*/ 277 h 321"/>
                  <a:gd name="T16" fmla="*/ 154 w 155"/>
                  <a:gd name="T17" fmla="*/ 321 h 321"/>
                  <a:gd name="T18" fmla="*/ 154 w 155"/>
                  <a:gd name="T19" fmla="*/ 321 h 321"/>
                  <a:gd name="T20" fmla="*/ 155 w 155"/>
                  <a:gd name="T21" fmla="*/ 321 h 321"/>
                  <a:gd name="T22" fmla="*/ 155 w 155"/>
                  <a:gd name="T23" fmla="*/ 321 h 321"/>
                  <a:gd name="T24" fmla="*/ 155 w 155"/>
                  <a:gd name="T25" fmla="*/ 320 h 321"/>
                  <a:gd name="T26" fmla="*/ 150 w 155"/>
                  <a:gd name="T27" fmla="*/ 274 h 321"/>
                  <a:gd name="T28" fmla="*/ 142 w 155"/>
                  <a:gd name="T29" fmla="*/ 230 h 321"/>
                  <a:gd name="T30" fmla="*/ 130 w 155"/>
                  <a:gd name="T31" fmla="*/ 188 h 321"/>
                  <a:gd name="T32" fmla="*/ 115 w 155"/>
                  <a:gd name="T33" fmla="*/ 146 h 321"/>
                  <a:gd name="T34" fmla="*/ 94 w 155"/>
                  <a:gd name="T35" fmla="*/ 107 h 321"/>
                  <a:gd name="T36" fmla="*/ 69 w 155"/>
                  <a:gd name="T37" fmla="*/ 69 h 321"/>
                  <a:gd name="T38" fmla="*/ 38 w 155"/>
                  <a:gd name="T39" fmla="*/ 34 h 321"/>
                  <a:gd name="T40" fmla="*/ 0 w 155"/>
                  <a:gd name="T41" fmla="*/ 0 h 321"/>
                  <a:gd name="T42" fmla="*/ 0 w 155"/>
                  <a:gd name="T43" fmla="*/ 0 h 321"/>
                  <a:gd name="T44" fmla="*/ 0 w 155"/>
                  <a:gd name="T45" fmla="*/ 0 h 321"/>
                  <a:gd name="T46" fmla="*/ 0 w 155"/>
                  <a:gd name="T47" fmla="*/ 0 h 321"/>
                  <a:gd name="T48" fmla="*/ 0 w 155"/>
                  <a:gd name="T49" fmla="*/ 0 h 321"/>
                  <a:gd name="T50" fmla="*/ 0 w 155"/>
                  <a:gd name="T51" fmla="*/ 0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5"/>
                  <a:gd name="T79" fmla="*/ 0 h 321"/>
                  <a:gd name="T80" fmla="*/ 155 w 155"/>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5" h="321">
                    <a:moveTo>
                      <a:pt x="0" y="0"/>
                    </a:moveTo>
                    <a:lnTo>
                      <a:pt x="47" y="31"/>
                    </a:lnTo>
                    <a:lnTo>
                      <a:pt x="81" y="66"/>
                    </a:lnTo>
                    <a:lnTo>
                      <a:pt x="106" y="104"/>
                    </a:lnTo>
                    <a:lnTo>
                      <a:pt x="125" y="145"/>
                    </a:lnTo>
                    <a:lnTo>
                      <a:pt x="136" y="188"/>
                    </a:lnTo>
                    <a:lnTo>
                      <a:pt x="144" y="232"/>
                    </a:lnTo>
                    <a:lnTo>
                      <a:pt x="149" y="277"/>
                    </a:lnTo>
                    <a:lnTo>
                      <a:pt x="154" y="321"/>
                    </a:lnTo>
                    <a:lnTo>
                      <a:pt x="155" y="321"/>
                    </a:lnTo>
                    <a:lnTo>
                      <a:pt x="155" y="320"/>
                    </a:lnTo>
                    <a:lnTo>
                      <a:pt x="150" y="274"/>
                    </a:lnTo>
                    <a:lnTo>
                      <a:pt x="142" y="230"/>
                    </a:lnTo>
                    <a:lnTo>
                      <a:pt x="130" y="188"/>
                    </a:lnTo>
                    <a:lnTo>
                      <a:pt x="115" y="146"/>
                    </a:lnTo>
                    <a:lnTo>
                      <a:pt x="94" y="107"/>
                    </a:lnTo>
                    <a:lnTo>
                      <a:pt x="69" y="69"/>
                    </a:lnTo>
                    <a:lnTo>
                      <a:pt x="38" y="34"/>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6817" name="Freeform 199"/>
              <p:cNvSpPr>
                <a:spLocks/>
              </p:cNvSpPr>
              <p:nvPr/>
            </p:nvSpPr>
            <p:spPr bwMode="auto">
              <a:xfrm>
                <a:off x="9436" y="7938"/>
                <a:ext cx="53" cy="140"/>
              </a:xfrm>
              <a:custGeom>
                <a:avLst/>
                <a:gdLst>
                  <a:gd name="T0" fmla="*/ 9 w 53"/>
                  <a:gd name="T1" fmla="*/ 0 h 140"/>
                  <a:gd name="T2" fmla="*/ 14 w 53"/>
                  <a:gd name="T3" fmla="*/ 17 h 140"/>
                  <a:gd name="T4" fmla="*/ 18 w 53"/>
                  <a:gd name="T5" fmla="*/ 34 h 140"/>
                  <a:gd name="T6" fmla="*/ 19 w 53"/>
                  <a:gd name="T7" fmla="*/ 53 h 140"/>
                  <a:gd name="T8" fmla="*/ 18 w 53"/>
                  <a:gd name="T9" fmla="*/ 69 h 140"/>
                  <a:gd name="T10" fmla="*/ 14 w 53"/>
                  <a:gd name="T11" fmla="*/ 85 h 140"/>
                  <a:gd name="T12" fmla="*/ 9 w 53"/>
                  <a:gd name="T13" fmla="*/ 101 h 140"/>
                  <a:gd name="T14" fmla="*/ 4 w 53"/>
                  <a:gd name="T15" fmla="*/ 116 h 140"/>
                  <a:gd name="T16" fmla="*/ 0 w 53"/>
                  <a:gd name="T17" fmla="*/ 131 h 140"/>
                  <a:gd name="T18" fmla="*/ 0 w 53"/>
                  <a:gd name="T19" fmla="*/ 136 h 140"/>
                  <a:gd name="T20" fmla="*/ 3 w 53"/>
                  <a:gd name="T21" fmla="*/ 139 h 140"/>
                  <a:gd name="T22" fmla="*/ 7 w 53"/>
                  <a:gd name="T23" fmla="*/ 140 h 140"/>
                  <a:gd name="T24" fmla="*/ 11 w 53"/>
                  <a:gd name="T25" fmla="*/ 138 h 140"/>
                  <a:gd name="T26" fmla="*/ 20 w 53"/>
                  <a:gd name="T27" fmla="*/ 130 h 140"/>
                  <a:gd name="T28" fmla="*/ 28 w 53"/>
                  <a:gd name="T29" fmla="*/ 124 h 140"/>
                  <a:gd name="T30" fmla="*/ 35 w 53"/>
                  <a:gd name="T31" fmla="*/ 118 h 140"/>
                  <a:gd name="T32" fmla="*/ 41 w 53"/>
                  <a:gd name="T33" fmla="*/ 112 h 140"/>
                  <a:gd name="T34" fmla="*/ 46 w 53"/>
                  <a:gd name="T35" fmla="*/ 105 h 140"/>
                  <a:gd name="T36" fmla="*/ 49 w 53"/>
                  <a:gd name="T37" fmla="*/ 97 h 140"/>
                  <a:gd name="T38" fmla="*/ 52 w 53"/>
                  <a:gd name="T39" fmla="*/ 88 h 140"/>
                  <a:gd name="T40" fmla="*/ 53 w 53"/>
                  <a:gd name="T41" fmla="*/ 78 h 140"/>
                  <a:gd name="T42" fmla="*/ 52 w 53"/>
                  <a:gd name="T43" fmla="*/ 66 h 140"/>
                  <a:gd name="T44" fmla="*/ 49 w 53"/>
                  <a:gd name="T45" fmla="*/ 56 h 140"/>
                  <a:gd name="T46" fmla="*/ 46 w 53"/>
                  <a:gd name="T47" fmla="*/ 45 h 140"/>
                  <a:gd name="T48" fmla="*/ 39 w 53"/>
                  <a:gd name="T49" fmla="*/ 36 h 140"/>
                  <a:gd name="T50" fmla="*/ 32 w 53"/>
                  <a:gd name="T51" fmla="*/ 27 h 140"/>
                  <a:gd name="T52" fmla="*/ 25 w 53"/>
                  <a:gd name="T53" fmla="*/ 18 h 140"/>
                  <a:gd name="T54" fmla="*/ 16 w 53"/>
                  <a:gd name="T55" fmla="*/ 10 h 140"/>
                  <a:gd name="T56" fmla="*/ 9 w 53"/>
                  <a:gd name="T57" fmla="*/ 0 h 140"/>
                  <a:gd name="T58" fmla="*/ 9 w 53"/>
                  <a:gd name="T59" fmla="*/ 0 h 140"/>
                  <a:gd name="T60" fmla="*/ 9 w 53"/>
                  <a:gd name="T61" fmla="*/ 0 h 140"/>
                  <a:gd name="T62" fmla="*/ 9 w 53"/>
                  <a:gd name="T63" fmla="*/ 0 h 140"/>
                  <a:gd name="T64" fmla="*/ 9 w 53"/>
                  <a:gd name="T65" fmla="*/ 0 h 140"/>
                  <a:gd name="T66" fmla="*/ 9 w 53"/>
                  <a:gd name="T67" fmla="*/ 0 h 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
                  <a:gd name="T103" fmla="*/ 0 h 140"/>
                  <a:gd name="T104" fmla="*/ 53 w 53"/>
                  <a:gd name="T105" fmla="*/ 140 h 1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 h="140">
                    <a:moveTo>
                      <a:pt x="9" y="0"/>
                    </a:moveTo>
                    <a:lnTo>
                      <a:pt x="14" y="17"/>
                    </a:lnTo>
                    <a:lnTo>
                      <a:pt x="18" y="34"/>
                    </a:lnTo>
                    <a:lnTo>
                      <a:pt x="19" y="53"/>
                    </a:lnTo>
                    <a:lnTo>
                      <a:pt x="18" y="69"/>
                    </a:lnTo>
                    <a:lnTo>
                      <a:pt x="14" y="85"/>
                    </a:lnTo>
                    <a:lnTo>
                      <a:pt x="9" y="101"/>
                    </a:lnTo>
                    <a:lnTo>
                      <a:pt x="4" y="116"/>
                    </a:lnTo>
                    <a:lnTo>
                      <a:pt x="0" y="131"/>
                    </a:lnTo>
                    <a:lnTo>
                      <a:pt x="0" y="136"/>
                    </a:lnTo>
                    <a:lnTo>
                      <a:pt x="3" y="139"/>
                    </a:lnTo>
                    <a:lnTo>
                      <a:pt x="7" y="140"/>
                    </a:lnTo>
                    <a:lnTo>
                      <a:pt x="11" y="138"/>
                    </a:lnTo>
                    <a:lnTo>
                      <a:pt x="20" y="130"/>
                    </a:lnTo>
                    <a:lnTo>
                      <a:pt x="28" y="124"/>
                    </a:lnTo>
                    <a:lnTo>
                      <a:pt x="35" y="118"/>
                    </a:lnTo>
                    <a:lnTo>
                      <a:pt x="41" y="112"/>
                    </a:lnTo>
                    <a:lnTo>
                      <a:pt x="46" y="105"/>
                    </a:lnTo>
                    <a:lnTo>
                      <a:pt x="49" y="97"/>
                    </a:lnTo>
                    <a:lnTo>
                      <a:pt x="52" y="88"/>
                    </a:lnTo>
                    <a:lnTo>
                      <a:pt x="53" y="78"/>
                    </a:lnTo>
                    <a:lnTo>
                      <a:pt x="52" y="66"/>
                    </a:lnTo>
                    <a:lnTo>
                      <a:pt x="49" y="56"/>
                    </a:lnTo>
                    <a:lnTo>
                      <a:pt x="46" y="45"/>
                    </a:lnTo>
                    <a:lnTo>
                      <a:pt x="39" y="36"/>
                    </a:lnTo>
                    <a:lnTo>
                      <a:pt x="32" y="27"/>
                    </a:lnTo>
                    <a:lnTo>
                      <a:pt x="25" y="18"/>
                    </a:lnTo>
                    <a:lnTo>
                      <a:pt x="16" y="10"/>
                    </a:lnTo>
                    <a:lnTo>
                      <a:pt x="9" y="0"/>
                    </a:lnTo>
                    <a:close/>
                  </a:path>
                </a:pathLst>
              </a:custGeom>
              <a:solidFill>
                <a:srgbClr val="000000"/>
              </a:solidFill>
              <a:ln w="9525">
                <a:noFill/>
                <a:round/>
                <a:headEnd/>
                <a:tailEnd/>
              </a:ln>
            </p:spPr>
            <p:txBody>
              <a:bodyPr/>
              <a:lstStyle/>
              <a:p>
                <a:endParaRPr lang="en-US">
                  <a:solidFill>
                    <a:srgbClr val="000000"/>
                  </a:solidFill>
                </a:endParaRPr>
              </a:p>
            </p:txBody>
          </p:sp>
          <p:sp>
            <p:nvSpPr>
              <p:cNvPr id="26818" name="Freeform 200"/>
              <p:cNvSpPr>
                <a:spLocks/>
              </p:cNvSpPr>
              <p:nvPr/>
            </p:nvSpPr>
            <p:spPr bwMode="auto">
              <a:xfrm>
                <a:off x="10165" y="8102"/>
                <a:ext cx="88" cy="96"/>
              </a:xfrm>
              <a:custGeom>
                <a:avLst/>
                <a:gdLst>
                  <a:gd name="T0" fmla="*/ 1 w 88"/>
                  <a:gd name="T1" fmla="*/ 96 h 96"/>
                  <a:gd name="T2" fmla="*/ 3 w 88"/>
                  <a:gd name="T3" fmla="*/ 87 h 96"/>
                  <a:gd name="T4" fmla="*/ 7 w 88"/>
                  <a:gd name="T5" fmla="*/ 81 h 96"/>
                  <a:gd name="T6" fmla="*/ 11 w 88"/>
                  <a:gd name="T7" fmla="*/ 78 h 96"/>
                  <a:gd name="T8" fmla="*/ 15 w 88"/>
                  <a:gd name="T9" fmla="*/ 76 h 96"/>
                  <a:gd name="T10" fmla="*/ 20 w 88"/>
                  <a:gd name="T11" fmla="*/ 75 h 96"/>
                  <a:gd name="T12" fmla="*/ 28 w 88"/>
                  <a:gd name="T13" fmla="*/ 74 h 96"/>
                  <a:gd name="T14" fmla="*/ 34 w 88"/>
                  <a:gd name="T15" fmla="*/ 74 h 96"/>
                  <a:gd name="T16" fmla="*/ 42 w 88"/>
                  <a:gd name="T17" fmla="*/ 73 h 96"/>
                  <a:gd name="T18" fmla="*/ 51 w 88"/>
                  <a:gd name="T19" fmla="*/ 71 h 96"/>
                  <a:gd name="T20" fmla="*/ 59 w 88"/>
                  <a:gd name="T21" fmla="*/ 69 h 96"/>
                  <a:gd name="T22" fmla="*/ 67 w 88"/>
                  <a:gd name="T23" fmla="*/ 65 h 96"/>
                  <a:gd name="T24" fmla="*/ 74 w 88"/>
                  <a:gd name="T25" fmla="*/ 60 h 96"/>
                  <a:gd name="T26" fmla="*/ 84 w 88"/>
                  <a:gd name="T27" fmla="*/ 46 h 96"/>
                  <a:gd name="T28" fmla="*/ 88 w 88"/>
                  <a:gd name="T29" fmla="*/ 33 h 96"/>
                  <a:gd name="T30" fmla="*/ 88 w 88"/>
                  <a:gd name="T31" fmla="*/ 19 h 96"/>
                  <a:gd name="T32" fmla="*/ 85 w 88"/>
                  <a:gd name="T33" fmla="*/ 3 h 96"/>
                  <a:gd name="T34" fmla="*/ 81 w 88"/>
                  <a:gd name="T35" fmla="*/ 0 h 96"/>
                  <a:gd name="T36" fmla="*/ 75 w 88"/>
                  <a:gd name="T37" fmla="*/ 1 h 96"/>
                  <a:gd name="T38" fmla="*/ 69 w 88"/>
                  <a:gd name="T39" fmla="*/ 4 h 96"/>
                  <a:gd name="T40" fmla="*/ 65 w 88"/>
                  <a:gd name="T41" fmla="*/ 8 h 96"/>
                  <a:gd name="T42" fmla="*/ 63 w 88"/>
                  <a:gd name="T43" fmla="*/ 16 h 96"/>
                  <a:gd name="T44" fmla="*/ 59 w 88"/>
                  <a:gd name="T45" fmla="*/ 24 h 96"/>
                  <a:gd name="T46" fmla="*/ 56 w 88"/>
                  <a:gd name="T47" fmla="*/ 31 h 96"/>
                  <a:gd name="T48" fmla="*/ 52 w 88"/>
                  <a:gd name="T49" fmla="*/ 38 h 96"/>
                  <a:gd name="T50" fmla="*/ 47 w 88"/>
                  <a:gd name="T51" fmla="*/ 45 h 96"/>
                  <a:gd name="T52" fmla="*/ 41 w 88"/>
                  <a:gd name="T53" fmla="*/ 51 h 96"/>
                  <a:gd name="T54" fmla="*/ 34 w 88"/>
                  <a:gd name="T55" fmla="*/ 55 h 96"/>
                  <a:gd name="T56" fmla="*/ 25 w 88"/>
                  <a:gd name="T57" fmla="*/ 59 h 96"/>
                  <a:gd name="T58" fmla="*/ 13 w 88"/>
                  <a:gd name="T59" fmla="*/ 66 h 96"/>
                  <a:gd name="T60" fmla="*/ 6 w 88"/>
                  <a:gd name="T61" fmla="*/ 74 h 96"/>
                  <a:gd name="T62" fmla="*/ 1 w 88"/>
                  <a:gd name="T63" fmla="*/ 83 h 96"/>
                  <a:gd name="T64" fmla="*/ 0 w 88"/>
                  <a:gd name="T65" fmla="*/ 96 h 96"/>
                  <a:gd name="T66" fmla="*/ 0 w 88"/>
                  <a:gd name="T67" fmla="*/ 96 h 96"/>
                  <a:gd name="T68" fmla="*/ 1 w 88"/>
                  <a:gd name="T69" fmla="*/ 96 h 96"/>
                  <a:gd name="T70" fmla="*/ 1 w 88"/>
                  <a:gd name="T71" fmla="*/ 96 h 96"/>
                  <a:gd name="T72" fmla="*/ 1 w 88"/>
                  <a:gd name="T73" fmla="*/ 96 h 96"/>
                  <a:gd name="T74" fmla="*/ 1 w 88"/>
                  <a:gd name="T75" fmla="*/ 96 h 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96"/>
                  <a:gd name="T116" fmla="*/ 88 w 88"/>
                  <a:gd name="T117" fmla="*/ 96 h 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96">
                    <a:moveTo>
                      <a:pt x="1" y="96"/>
                    </a:moveTo>
                    <a:lnTo>
                      <a:pt x="3" y="87"/>
                    </a:lnTo>
                    <a:lnTo>
                      <a:pt x="7" y="81"/>
                    </a:lnTo>
                    <a:lnTo>
                      <a:pt x="11" y="78"/>
                    </a:lnTo>
                    <a:lnTo>
                      <a:pt x="15" y="76"/>
                    </a:lnTo>
                    <a:lnTo>
                      <a:pt x="20" y="75"/>
                    </a:lnTo>
                    <a:lnTo>
                      <a:pt x="28" y="74"/>
                    </a:lnTo>
                    <a:lnTo>
                      <a:pt x="34" y="74"/>
                    </a:lnTo>
                    <a:lnTo>
                      <a:pt x="42" y="73"/>
                    </a:lnTo>
                    <a:lnTo>
                      <a:pt x="51" y="71"/>
                    </a:lnTo>
                    <a:lnTo>
                      <a:pt x="59" y="69"/>
                    </a:lnTo>
                    <a:lnTo>
                      <a:pt x="67" y="65"/>
                    </a:lnTo>
                    <a:lnTo>
                      <a:pt x="74" y="60"/>
                    </a:lnTo>
                    <a:lnTo>
                      <a:pt x="84" y="46"/>
                    </a:lnTo>
                    <a:lnTo>
                      <a:pt x="88" y="33"/>
                    </a:lnTo>
                    <a:lnTo>
                      <a:pt x="88" y="19"/>
                    </a:lnTo>
                    <a:lnTo>
                      <a:pt x="85" y="3"/>
                    </a:lnTo>
                    <a:lnTo>
                      <a:pt x="81" y="0"/>
                    </a:lnTo>
                    <a:lnTo>
                      <a:pt x="75" y="1"/>
                    </a:lnTo>
                    <a:lnTo>
                      <a:pt x="69" y="4"/>
                    </a:lnTo>
                    <a:lnTo>
                      <a:pt x="65" y="8"/>
                    </a:lnTo>
                    <a:lnTo>
                      <a:pt x="63" y="16"/>
                    </a:lnTo>
                    <a:lnTo>
                      <a:pt x="59" y="24"/>
                    </a:lnTo>
                    <a:lnTo>
                      <a:pt x="56" y="31"/>
                    </a:lnTo>
                    <a:lnTo>
                      <a:pt x="52" y="38"/>
                    </a:lnTo>
                    <a:lnTo>
                      <a:pt x="47" y="45"/>
                    </a:lnTo>
                    <a:lnTo>
                      <a:pt x="41" y="51"/>
                    </a:lnTo>
                    <a:lnTo>
                      <a:pt x="34" y="55"/>
                    </a:lnTo>
                    <a:lnTo>
                      <a:pt x="25" y="59"/>
                    </a:lnTo>
                    <a:lnTo>
                      <a:pt x="13" y="66"/>
                    </a:lnTo>
                    <a:lnTo>
                      <a:pt x="6" y="74"/>
                    </a:lnTo>
                    <a:lnTo>
                      <a:pt x="1" y="83"/>
                    </a:lnTo>
                    <a:lnTo>
                      <a:pt x="0" y="96"/>
                    </a:lnTo>
                    <a:lnTo>
                      <a:pt x="1" y="96"/>
                    </a:lnTo>
                    <a:close/>
                  </a:path>
                </a:pathLst>
              </a:custGeom>
              <a:solidFill>
                <a:srgbClr val="000000"/>
              </a:solidFill>
              <a:ln w="9525">
                <a:noFill/>
                <a:round/>
                <a:headEnd/>
                <a:tailEnd/>
              </a:ln>
            </p:spPr>
            <p:txBody>
              <a:bodyPr/>
              <a:lstStyle/>
              <a:p>
                <a:endParaRPr lang="en-US">
                  <a:solidFill>
                    <a:srgbClr val="000000"/>
                  </a:solidFill>
                </a:endParaRPr>
              </a:p>
            </p:txBody>
          </p:sp>
          <p:sp>
            <p:nvSpPr>
              <p:cNvPr id="26819" name="Freeform 201"/>
              <p:cNvSpPr>
                <a:spLocks/>
              </p:cNvSpPr>
              <p:nvPr/>
            </p:nvSpPr>
            <p:spPr bwMode="auto">
              <a:xfrm>
                <a:off x="10121" y="8079"/>
                <a:ext cx="33" cy="99"/>
              </a:xfrm>
              <a:custGeom>
                <a:avLst/>
                <a:gdLst>
                  <a:gd name="T0" fmla="*/ 16 w 33"/>
                  <a:gd name="T1" fmla="*/ 98 h 99"/>
                  <a:gd name="T2" fmla="*/ 19 w 33"/>
                  <a:gd name="T3" fmla="*/ 87 h 99"/>
                  <a:gd name="T4" fmla="*/ 23 w 33"/>
                  <a:gd name="T5" fmla="*/ 75 h 99"/>
                  <a:gd name="T6" fmla="*/ 25 w 33"/>
                  <a:gd name="T7" fmla="*/ 63 h 99"/>
                  <a:gd name="T8" fmla="*/ 27 w 33"/>
                  <a:gd name="T9" fmla="*/ 51 h 99"/>
                  <a:gd name="T10" fmla="*/ 27 w 33"/>
                  <a:gd name="T11" fmla="*/ 46 h 99"/>
                  <a:gd name="T12" fmla="*/ 25 w 33"/>
                  <a:gd name="T13" fmla="*/ 40 h 99"/>
                  <a:gd name="T14" fmla="*/ 23 w 33"/>
                  <a:gd name="T15" fmla="*/ 34 h 99"/>
                  <a:gd name="T16" fmla="*/ 23 w 33"/>
                  <a:gd name="T17" fmla="*/ 27 h 99"/>
                  <a:gd name="T18" fmla="*/ 24 w 33"/>
                  <a:gd name="T19" fmla="*/ 21 h 99"/>
                  <a:gd name="T20" fmla="*/ 27 w 33"/>
                  <a:gd name="T21" fmla="*/ 15 h 99"/>
                  <a:gd name="T22" fmla="*/ 29 w 33"/>
                  <a:gd name="T23" fmla="*/ 9 h 99"/>
                  <a:gd name="T24" fmla="*/ 33 w 33"/>
                  <a:gd name="T25" fmla="*/ 4 h 99"/>
                  <a:gd name="T26" fmla="*/ 33 w 33"/>
                  <a:gd name="T27" fmla="*/ 1 h 99"/>
                  <a:gd name="T28" fmla="*/ 29 w 33"/>
                  <a:gd name="T29" fmla="*/ 0 h 99"/>
                  <a:gd name="T30" fmla="*/ 25 w 33"/>
                  <a:gd name="T31" fmla="*/ 1 h 99"/>
                  <a:gd name="T32" fmla="*/ 22 w 33"/>
                  <a:gd name="T33" fmla="*/ 3 h 99"/>
                  <a:gd name="T34" fmla="*/ 14 w 33"/>
                  <a:gd name="T35" fmla="*/ 10 h 99"/>
                  <a:gd name="T36" fmla="*/ 6 w 33"/>
                  <a:gd name="T37" fmla="*/ 18 h 99"/>
                  <a:gd name="T38" fmla="*/ 1 w 33"/>
                  <a:gd name="T39" fmla="*/ 26 h 99"/>
                  <a:gd name="T40" fmla="*/ 0 w 33"/>
                  <a:gd name="T41" fmla="*/ 37 h 99"/>
                  <a:gd name="T42" fmla="*/ 5 w 33"/>
                  <a:gd name="T43" fmla="*/ 52 h 99"/>
                  <a:gd name="T44" fmla="*/ 8 w 33"/>
                  <a:gd name="T45" fmla="*/ 67 h 99"/>
                  <a:gd name="T46" fmla="*/ 12 w 33"/>
                  <a:gd name="T47" fmla="*/ 83 h 99"/>
                  <a:gd name="T48" fmla="*/ 12 w 33"/>
                  <a:gd name="T49" fmla="*/ 99 h 99"/>
                  <a:gd name="T50" fmla="*/ 12 w 33"/>
                  <a:gd name="T51" fmla="*/ 99 h 99"/>
                  <a:gd name="T52" fmla="*/ 14 w 33"/>
                  <a:gd name="T53" fmla="*/ 99 h 99"/>
                  <a:gd name="T54" fmla="*/ 16 w 33"/>
                  <a:gd name="T55" fmla="*/ 99 h 99"/>
                  <a:gd name="T56" fmla="*/ 16 w 33"/>
                  <a:gd name="T57" fmla="*/ 98 h 99"/>
                  <a:gd name="T58" fmla="*/ 16 w 33"/>
                  <a:gd name="T59" fmla="*/ 98 h 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
                  <a:gd name="T91" fmla="*/ 0 h 99"/>
                  <a:gd name="T92" fmla="*/ 33 w 33"/>
                  <a:gd name="T93" fmla="*/ 99 h 9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 h="99">
                    <a:moveTo>
                      <a:pt x="16" y="98"/>
                    </a:moveTo>
                    <a:lnTo>
                      <a:pt x="19" y="87"/>
                    </a:lnTo>
                    <a:lnTo>
                      <a:pt x="23" y="75"/>
                    </a:lnTo>
                    <a:lnTo>
                      <a:pt x="25" y="63"/>
                    </a:lnTo>
                    <a:lnTo>
                      <a:pt x="27" y="51"/>
                    </a:lnTo>
                    <a:lnTo>
                      <a:pt x="27" y="46"/>
                    </a:lnTo>
                    <a:lnTo>
                      <a:pt x="25" y="40"/>
                    </a:lnTo>
                    <a:lnTo>
                      <a:pt x="23" y="34"/>
                    </a:lnTo>
                    <a:lnTo>
                      <a:pt x="23" y="27"/>
                    </a:lnTo>
                    <a:lnTo>
                      <a:pt x="24" y="21"/>
                    </a:lnTo>
                    <a:lnTo>
                      <a:pt x="27" y="15"/>
                    </a:lnTo>
                    <a:lnTo>
                      <a:pt x="29" y="9"/>
                    </a:lnTo>
                    <a:lnTo>
                      <a:pt x="33" y="4"/>
                    </a:lnTo>
                    <a:lnTo>
                      <a:pt x="33" y="1"/>
                    </a:lnTo>
                    <a:lnTo>
                      <a:pt x="29" y="0"/>
                    </a:lnTo>
                    <a:lnTo>
                      <a:pt x="25" y="1"/>
                    </a:lnTo>
                    <a:lnTo>
                      <a:pt x="22" y="3"/>
                    </a:lnTo>
                    <a:lnTo>
                      <a:pt x="14" y="10"/>
                    </a:lnTo>
                    <a:lnTo>
                      <a:pt x="6" y="18"/>
                    </a:lnTo>
                    <a:lnTo>
                      <a:pt x="1" y="26"/>
                    </a:lnTo>
                    <a:lnTo>
                      <a:pt x="0" y="37"/>
                    </a:lnTo>
                    <a:lnTo>
                      <a:pt x="5" y="52"/>
                    </a:lnTo>
                    <a:lnTo>
                      <a:pt x="8" y="67"/>
                    </a:lnTo>
                    <a:lnTo>
                      <a:pt x="12" y="83"/>
                    </a:lnTo>
                    <a:lnTo>
                      <a:pt x="12" y="99"/>
                    </a:lnTo>
                    <a:lnTo>
                      <a:pt x="14" y="99"/>
                    </a:lnTo>
                    <a:lnTo>
                      <a:pt x="16" y="99"/>
                    </a:lnTo>
                    <a:lnTo>
                      <a:pt x="16" y="98"/>
                    </a:lnTo>
                    <a:close/>
                  </a:path>
                </a:pathLst>
              </a:custGeom>
              <a:solidFill>
                <a:srgbClr val="000000"/>
              </a:solidFill>
              <a:ln w="9525">
                <a:noFill/>
                <a:round/>
                <a:headEnd/>
                <a:tailEnd/>
              </a:ln>
            </p:spPr>
            <p:txBody>
              <a:bodyPr/>
              <a:lstStyle/>
              <a:p>
                <a:endParaRPr lang="en-US">
                  <a:solidFill>
                    <a:srgbClr val="000000"/>
                  </a:solidFill>
                </a:endParaRPr>
              </a:p>
            </p:txBody>
          </p:sp>
          <p:sp>
            <p:nvSpPr>
              <p:cNvPr id="26820" name="Freeform 202"/>
              <p:cNvSpPr>
                <a:spLocks/>
              </p:cNvSpPr>
              <p:nvPr/>
            </p:nvSpPr>
            <p:spPr bwMode="auto">
              <a:xfrm>
                <a:off x="9788" y="8038"/>
                <a:ext cx="105" cy="66"/>
              </a:xfrm>
              <a:custGeom>
                <a:avLst/>
                <a:gdLst>
                  <a:gd name="T0" fmla="*/ 2 w 105"/>
                  <a:gd name="T1" fmla="*/ 66 h 66"/>
                  <a:gd name="T2" fmla="*/ 9 w 105"/>
                  <a:gd name="T3" fmla="*/ 61 h 66"/>
                  <a:gd name="T4" fmla="*/ 16 w 105"/>
                  <a:gd name="T5" fmla="*/ 56 h 66"/>
                  <a:gd name="T6" fmla="*/ 25 w 105"/>
                  <a:gd name="T7" fmla="*/ 52 h 66"/>
                  <a:gd name="T8" fmla="*/ 33 w 105"/>
                  <a:gd name="T9" fmla="*/ 49 h 66"/>
                  <a:gd name="T10" fmla="*/ 38 w 105"/>
                  <a:gd name="T11" fmla="*/ 49 h 66"/>
                  <a:gd name="T12" fmla="*/ 43 w 105"/>
                  <a:gd name="T13" fmla="*/ 49 h 66"/>
                  <a:gd name="T14" fmla="*/ 48 w 105"/>
                  <a:gd name="T15" fmla="*/ 49 h 66"/>
                  <a:gd name="T16" fmla="*/ 53 w 105"/>
                  <a:gd name="T17" fmla="*/ 50 h 66"/>
                  <a:gd name="T18" fmla="*/ 56 w 105"/>
                  <a:gd name="T19" fmla="*/ 50 h 66"/>
                  <a:gd name="T20" fmla="*/ 61 w 105"/>
                  <a:gd name="T21" fmla="*/ 50 h 66"/>
                  <a:gd name="T22" fmla="*/ 66 w 105"/>
                  <a:gd name="T23" fmla="*/ 50 h 66"/>
                  <a:gd name="T24" fmla="*/ 71 w 105"/>
                  <a:gd name="T25" fmla="*/ 49 h 66"/>
                  <a:gd name="T26" fmla="*/ 79 w 105"/>
                  <a:gd name="T27" fmla="*/ 46 h 66"/>
                  <a:gd name="T28" fmla="*/ 87 w 105"/>
                  <a:gd name="T29" fmla="*/ 42 h 66"/>
                  <a:gd name="T30" fmla="*/ 93 w 105"/>
                  <a:gd name="T31" fmla="*/ 38 h 66"/>
                  <a:gd name="T32" fmla="*/ 98 w 105"/>
                  <a:gd name="T33" fmla="*/ 31 h 66"/>
                  <a:gd name="T34" fmla="*/ 101 w 105"/>
                  <a:gd name="T35" fmla="*/ 25 h 66"/>
                  <a:gd name="T36" fmla="*/ 104 w 105"/>
                  <a:gd name="T37" fmla="*/ 18 h 66"/>
                  <a:gd name="T38" fmla="*/ 105 w 105"/>
                  <a:gd name="T39" fmla="*/ 11 h 66"/>
                  <a:gd name="T40" fmla="*/ 104 w 105"/>
                  <a:gd name="T41" fmla="*/ 4 h 66"/>
                  <a:gd name="T42" fmla="*/ 100 w 105"/>
                  <a:gd name="T43" fmla="*/ 0 h 66"/>
                  <a:gd name="T44" fmla="*/ 95 w 105"/>
                  <a:gd name="T45" fmla="*/ 0 h 66"/>
                  <a:gd name="T46" fmla="*/ 90 w 105"/>
                  <a:gd name="T47" fmla="*/ 2 h 66"/>
                  <a:gd name="T48" fmla="*/ 87 w 105"/>
                  <a:gd name="T49" fmla="*/ 5 h 66"/>
                  <a:gd name="T50" fmla="*/ 83 w 105"/>
                  <a:gd name="T51" fmla="*/ 8 h 66"/>
                  <a:gd name="T52" fmla="*/ 79 w 105"/>
                  <a:gd name="T53" fmla="*/ 12 h 66"/>
                  <a:gd name="T54" fmla="*/ 76 w 105"/>
                  <a:gd name="T55" fmla="*/ 15 h 66"/>
                  <a:gd name="T56" fmla="*/ 72 w 105"/>
                  <a:gd name="T57" fmla="*/ 17 h 66"/>
                  <a:gd name="T58" fmla="*/ 65 w 105"/>
                  <a:gd name="T59" fmla="*/ 19 h 66"/>
                  <a:gd name="T60" fmla="*/ 58 w 105"/>
                  <a:gd name="T61" fmla="*/ 21 h 66"/>
                  <a:gd name="T62" fmla="*/ 50 w 105"/>
                  <a:gd name="T63" fmla="*/ 23 h 66"/>
                  <a:gd name="T64" fmla="*/ 43 w 105"/>
                  <a:gd name="T65" fmla="*/ 26 h 66"/>
                  <a:gd name="T66" fmla="*/ 36 w 105"/>
                  <a:gd name="T67" fmla="*/ 29 h 66"/>
                  <a:gd name="T68" fmla="*/ 30 w 105"/>
                  <a:gd name="T69" fmla="*/ 35 h 66"/>
                  <a:gd name="T70" fmla="*/ 25 w 105"/>
                  <a:gd name="T71" fmla="*/ 39 h 66"/>
                  <a:gd name="T72" fmla="*/ 19 w 105"/>
                  <a:gd name="T73" fmla="*/ 45 h 66"/>
                  <a:gd name="T74" fmla="*/ 14 w 105"/>
                  <a:gd name="T75" fmla="*/ 50 h 66"/>
                  <a:gd name="T76" fmla="*/ 9 w 105"/>
                  <a:gd name="T77" fmla="*/ 56 h 66"/>
                  <a:gd name="T78" fmla="*/ 5 w 105"/>
                  <a:gd name="T79" fmla="*/ 61 h 66"/>
                  <a:gd name="T80" fmla="*/ 0 w 105"/>
                  <a:gd name="T81" fmla="*/ 66 h 66"/>
                  <a:gd name="T82" fmla="*/ 0 w 105"/>
                  <a:gd name="T83" fmla="*/ 66 h 66"/>
                  <a:gd name="T84" fmla="*/ 0 w 105"/>
                  <a:gd name="T85" fmla="*/ 66 h 66"/>
                  <a:gd name="T86" fmla="*/ 0 w 105"/>
                  <a:gd name="T87" fmla="*/ 66 h 66"/>
                  <a:gd name="T88" fmla="*/ 2 w 105"/>
                  <a:gd name="T89" fmla="*/ 66 h 66"/>
                  <a:gd name="T90" fmla="*/ 2 w 105"/>
                  <a:gd name="T91" fmla="*/ 66 h 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5"/>
                  <a:gd name="T139" fmla="*/ 0 h 66"/>
                  <a:gd name="T140" fmla="*/ 105 w 105"/>
                  <a:gd name="T141" fmla="*/ 66 h 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5" h="66">
                    <a:moveTo>
                      <a:pt x="2" y="66"/>
                    </a:moveTo>
                    <a:lnTo>
                      <a:pt x="9" y="61"/>
                    </a:lnTo>
                    <a:lnTo>
                      <a:pt x="16" y="56"/>
                    </a:lnTo>
                    <a:lnTo>
                      <a:pt x="25" y="52"/>
                    </a:lnTo>
                    <a:lnTo>
                      <a:pt x="33" y="49"/>
                    </a:lnTo>
                    <a:lnTo>
                      <a:pt x="38" y="49"/>
                    </a:lnTo>
                    <a:lnTo>
                      <a:pt x="43" y="49"/>
                    </a:lnTo>
                    <a:lnTo>
                      <a:pt x="48" y="49"/>
                    </a:lnTo>
                    <a:lnTo>
                      <a:pt x="53" y="50"/>
                    </a:lnTo>
                    <a:lnTo>
                      <a:pt x="56" y="50"/>
                    </a:lnTo>
                    <a:lnTo>
                      <a:pt x="61" y="50"/>
                    </a:lnTo>
                    <a:lnTo>
                      <a:pt x="66" y="50"/>
                    </a:lnTo>
                    <a:lnTo>
                      <a:pt x="71" y="49"/>
                    </a:lnTo>
                    <a:lnTo>
                      <a:pt x="79" y="46"/>
                    </a:lnTo>
                    <a:lnTo>
                      <a:pt x="87" y="42"/>
                    </a:lnTo>
                    <a:lnTo>
                      <a:pt x="93" y="38"/>
                    </a:lnTo>
                    <a:lnTo>
                      <a:pt x="98" y="31"/>
                    </a:lnTo>
                    <a:lnTo>
                      <a:pt x="101" y="25"/>
                    </a:lnTo>
                    <a:lnTo>
                      <a:pt x="104" y="18"/>
                    </a:lnTo>
                    <a:lnTo>
                      <a:pt x="105" y="11"/>
                    </a:lnTo>
                    <a:lnTo>
                      <a:pt x="104" y="4"/>
                    </a:lnTo>
                    <a:lnTo>
                      <a:pt x="100" y="0"/>
                    </a:lnTo>
                    <a:lnTo>
                      <a:pt x="95" y="0"/>
                    </a:lnTo>
                    <a:lnTo>
                      <a:pt x="90" y="2"/>
                    </a:lnTo>
                    <a:lnTo>
                      <a:pt x="87" y="5"/>
                    </a:lnTo>
                    <a:lnTo>
                      <a:pt x="83" y="8"/>
                    </a:lnTo>
                    <a:lnTo>
                      <a:pt x="79" y="12"/>
                    </a:lnTo>
                    <a:lnTo>
                      <a:pt x="76" y="15"/>
                    </a:lnTo>
                    <a:lnTo>
                      <a:pt x="72" y="17"/>
                    </a:lnTo>
                    <a:lnTo>
                      <a:pt x="65" y="19"/>
                    </a:lnTo>
                    <a:lnTo>
                      <a:pt x="58" y="21"/>
                    </a:lnTo>
                    <a:lnTo>
                      <a:pt x="50" y="23"/>
                    </a:lnTo>
                    <a:lnTo>
                      <a:pt x="43" y="26"/>
                    </a:lnTo>
                    <a:lnTo>
                      <a:pt x="36" y="29"/>
                    </a:lnTo>
                    <a:lnTo>
                      <a:pt x="30" y="35"/>
                    </a:lnTo>
                    <a:lnTo>
                      <a:pt x="25" y="39"/>
                    </a:lnTo>
                    <a:lnTo>
                      <a:pt x="19" y="45"/>
                    </a:lnTo>
                    <a:lnTo>
                      <a:pt x="14" y="50"/>
                    </a:lnTo>
                    <a:lnTo>
                      <a:pt x="9" y="56"/>
                    </a:lnTo>
                    <a:lnTo>
                      <a:pt x="5" y="61"/>
                    </a:lnTo>
                    <a:lnTo>
                      <a:pt x="0" y="66"/>
                    </a:lnTo>
                    <a:lnTo>
                      <a:pt x="2" y="6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26642" name="Group 19"/>
            <p:cNvGrpSpPr>
              <a:grpSpLocks/>
            </p:cNvGrpSpPr>
            <p:nvPr/>
          </p:nvGrpSpPr>
          <p:grpSpPr bwMode="auto">
            <a:xfrm>
              <a:off x="1946" y="701"/>
              <a:ext cx="920" cy="908"/>
              <a:chOff x="3876" y="1444"/>
              <a:chExt cx="2077" cy="2052"/>
            </a:xfrm>
          </p:grpSpPr>
          <p:sp>
            <p:nvSpPr>
              <p:cNvPr id="26643" name="Freeform 20"/>
              <p:cNvSpPr>
                <a:spLocks/>
              </p:cNvSpPr>
              <p:nvPr/>
            </p:nvSpPr>
            <p:spPr bwMode="auto">
              <a:xfrm>
                <a:off x="4399" y="1670"/>
                <a:ext cx="520" cy="433"/>
              </a:xfrm>
              <a:custGeom>
                <a:avLst/>
                <a:gdLst>
                  <a:gd name="T0" fmla="*/ 0 w 520"/>
                  <a:gd name="T1" fmla="*/ 0 h 433"/>
                  <a:gd name="T2" fmla="*/ 3 w 520"/>
                  <a:gd name="T3" fmla="*/ 1 h 433"/>
                  <a:gd name="T4" fmla="*/ 13 w 520"/>
                  <a:gd name="T5" fmla="*/ 5 h 433"/>
                  <a:gd name="T6" fmla="*/ 29 w 520"/>
                  <a:gd name="T7" fmla="*/ 11 h 433"/>
                  <a:gd name="T8" fmla="*/ 51 w 520"/>
                  <a:gd name="T9" fmla="*/ 19 h 433"/>
                  <a:gd name="T10" fmla="*/ 78 w 520"/>
                  <a:gd name="T11" fmla="*/ 31 h 433"/>
                  <a:gd name="T12" fmla="*/ 108 w 520"/>
                  <a:gd name="T13" fmla="*/ 47 h 433"/>
                  <a:gd name="T14" fmla="*/ 142 w 520"/>
                  <a:gd name="T15" fmla="*/ 65 h 433"/>
                  <a:gd name="T16" fmla="*/ 180 w 520"/>
                  <a:gd name="T17" fmla="*/ 87 h 433"/>
                  <a:gd name="T18" fmla="*/ 220 w 520"/>
                  <a:gd name="T19" fmla="*/ 113 h 433"/>
                  <a:gd name="T20" fmla="*/ 262 w 520"/>
                  <a:gd name="T21" fmla="*/ 143 h 433"/>
                  <a:gd name="T22" fmla="*/ 304 w 520"/>
                  <a:gd name="T23" fmla="*/ 176 h 433"/>
                  <a:gd name="T24" fmla="*/ 348 w 520"/>
                  <a:gd name="T25" fmla="*/ 215 h 433"/>
                  <a:gd name="T26" fmla="*/ 393 w 520"/>
                  <a:gd name="T27" fmla="*/ 257 h 433"/>
                  <a:gd name="T28" fmla="*/ 436 w 520"/>
                  <a:gd name="T29" fmla="*/ 304 h 433"/>
                  <a:gd name="T30" fmla="*/ 478 w 520"/>
                  <a:gd name="T31" fmla="*/ 356 h 433"/>
                  <a:gd name="T32" fmla="*/ 520 w 520"/>
                  <a:gd name="T33" fmla="*/ 414 h 433"/>
                  <a:gd name="T34" fmla="*/ 519 w 520"/>
                  <a:gd name="T35" fmla="*/ 415 h 433"/>
                  <a:gd name="T36" fmla="*/ 514 w 520"/>
                  <a:gd name="T37" fmla="*/ 419 h 433"/>
                  <a:gd name="T38" fmla="*/ 508 w 520"/>
                  <a:gd name="T39" fmla="*/ 423 h 433"/>
                  <a:gd name="T40" fmla="*/ 500 w 520"/>
                  <a:gd name="T41" fmla="*/ 428 h 433"/>
                  <a:gd name="T42" fmla="*/ 491 w 520"/>
                  <a:gd name="T43" fmla="*/ 431 h 433"/>
                  <a:gd name="T44" fmla="*/ 481 w 520"/>
                  <a:gd name="T45" fmla="*/ 433 h 433"/>
                  <a:gd name="T46" fmla="*/ 471 w 520"/>
                  <a:gd name="T47" fmla="*/ 433 h 433"/>
                  <a:gd name="T48" fmla="*/ 461 w 520"/>
                  <a:gd name="T49" fmla="*/ 428 h 433"/>
                  <a:gd name="T50" fmla="*/ 447 w 520"/>
                  <a:gd name="T51" fmla="*/ 418 h 433"/>
                  <a:gd name="T52" fmla="*/ 426 w 520"/>
                  <a:gd name="T53" fmla="*/ 401 h 433"/>
                  <a:gd name="T54" fmla="*/ 400 w 520"/>
                  <a:gd name="T55" fmla="*/ 381 h 433"/>
                  <a:gd name="T56" fmla="*/ 372 w 520"/>
                  <a:gd name="T57" fmla="*/ 356 h 433"/>
                  <a:gd name="T58" fmla="*/ 343 w 520"/>
                  <a:gd name="T59" fmla="*/ 331 h 433"/>
                  <a:gd name="T60" fmla="*/ 315 w 520"/>
                  <a:gd name="T61" fmla="*/ 306 h 433"/>
                  <a:gd name="T62" fmla="*/ 290 w 520"/>
                  <a:gd name="T63" fmla="*/ 282 h 433"/>
                  <a:gd name="T64" fmla="*/ 269 w 520"/>
                  <a:gd name="T65" fmla="*/ 262 h 433"/>
                  <a:gd name="T66" fmla="*/ 258 w 520"/>
                  <a:gd name="T67" fmla="*/ 252 h 433"/>
                  <a:gd name="T68" fmla="*/ 245 w 520"/>
                  <a:gd name="T69" fmla="*/ 239 h 433"/>
                  <a:gd name="T70" fmla="*/ 228 w 520"/>
                  <a:gd name="T71" fmla="*/ 226 h 433"/>
                  <a:gd name="T72" fmla="*/ 208 w 520"/>
                  <a:gd name="T73" fmla="*/ 212 h 433"/>
                  <a:gd name="T74" fmla="*/ 186 w 520"/>
                  <a:gd name="T75" fmla="*/ 196 h 433"/>
                  <a:gd name="T76" fmla="*/ 164 w 520"/>
                  <a:gd name="T77" fmla="*/ 180 h 433"/>
                  <a:gd name="T78" fmla="*/ 141 w 520"/>
                  <a:gd name="T79" fmla="*/ 164 h 433"/>
                  <a:gd name="T80" fmla="*/ 118 w 520"/>
                  <a:gd name="T81" fmla="*/ 148 h 433"/>
                  <a:gd name="T82" fmla="*/ 96 w 520"/>
                  <a:gd name="T83" fmla="*/ 133 h 433"/>
                  <a:gd name="T84" fmla="*/ 74 w 520"/>
                  <a:gd name="T85" fmla="*/ 118 h 433"/>
                  <a:gd name="T86" fmla="*/ 55 w 520"/>
                  <a:gd name="T87" fmla="*/ 105 h 433"/>
                  <a:gd name="T88" fmla="*/ 38 w 520"/>
                  <a:gd name="T89" fmla="*/ 94 h 433"/>
                  <a:gd name="T90" fmla="*/ 23 w 520"/>
                  <a:gd name="T91" fmla="*/ 84 h 433"/>
                  <a:gd name="T92" fmla="*/ 12 w 520"/>
                  <a:gd name="T93" fmla="*/ 76 h 433"/>
                  <a:gd name="T94" fmla="*/ 5 w 520"/>
                  <a:gd name="T95" fmla="*/ 72 h 433"/>
                  <a:gd name="T96" fmla="*/ 2 w 520"/>
                  <a:gd name="T97" fmla="*/ 70 h 433"/>
                  <a:gd name="T98" fmla="*/ 0 w 520"/>
                  <a:gd name="T99" fmla="*/ 0 h 4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0"/>
                  <a:gd name="T151" fmla="*/ 0 h 433"/>
                  <a:gd name="T152" fmla="*/ 520 w 520"/>
                  <a:gd name="T153" fmla="*/ 433 h 4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0" h="433">
                    <a:moveTo>
                      <a:pt x="0" y="0"/>
                    </a:moveTo>
                    <a:lnTo>
                      <a:pt x="3" y="1"/>
                    </a:lnTo>
                    <a:lnTo>
                      <a:pt x="13" y="5"/>
                    </a:lnTo>
                    <a:lnTo>
                      <a:pt x="29" y="11"/>
                    </a:lnTo>
                    <a:lnTo>
                      <a:pt x="51" y="19"/>
                    </a:lnTo>
                    <a:lnTo>
                      <a:pt x="78" y="31"/>
                    </a:lnTo>
                    <a:lnTo>
                      <a:pt x="108" y="47"/>
                    </a:lnTo>
                    <a:lnTo>
                      <a:pt x="142" y="65"/>
                    </a:lnTo>
                    <a:lnTo>
                      <a:pt x="180" y="87"/>
                    </a:lnTo>
                    <a:lnTo>
                      <a:pt x="220" y="113"/>
                    </a:lnTo>
                    <a:lnTo>
                      <a:pt x="262" y="143"/>
                    </a:lnTo>
                    <a:lnTo>
                      <a:pt x="304" y="176"/>
                    </a:lnTo>
                    <a:lnTo>
                      <a:pt x="348" y="215"/>
                    </a:lnTo>
                    <a:lnTo>
                      <a:pt x="393" y="257"/>
                    </a:lnTo>
                    <a:lnTo>
                      <a:pt x="436" y="304"/>
                    </a:lnTo>
                    <a:lnTo>
                      <a:pt x="478" y="356"/>
                    </a:lnTo>
                    <a:lnTo>
                      <a:pt x="520" y="414"/>
                    </a:lnTo>
                    <a:lnTo>
                      <a:pt x="519" y="415"/>
                    </a:lnTo>
                    <a:lnTo>
                      <a:pt x="514" y="419"/>
                    </a:lnTo>
                    <a:lnTo>
                      <a:pt x="508" y="423"/>
                    </a:lnTo>
                    <a:lnTo>
                      <a:pt x="500" y="428"/>
                    </a:lnTo>
                    <a:lnTo>
                      <a:pt x="491" y="431"/>
                    </a:lnTo>
                    <a:lnTo>
                      <a:pt x="481" y="433"/>
                    </a:lnTo>
                    <a:lnTo>
                      <a:pt x="471" y="433"/>
                    </a:lnTo>
                    <a:lnTo>
                      <a:pt x="461" y="428"/>
                    </a:lnTo>
                    <a:lnTo>
                      <a:pt x="447" y="418"/>
                    </a:lnTo>
                    <a:lnTo>
                      <a:pt x="426" y="401"/>
                    </a:lnTo>
                    <a:lnTo>
                      <a:pt x="400" y="381"/>
                    </a:lnTo>
                    <a:lnTo>
                      <a:pt x="372" y="356"/>
                    </a:lnTo>
                    <a:lnTo>
                      <a:pt x="343" y="331"/>
                    </a:lnTo>
                    <a:lnTo>
                      <a:pt x="315" y="306"/>
                    </a:lnTo>
                    <a:lnTo>
                      <a:pt x="290" y="282"/>
                    </a:lnTo>
                    <a:lnTo>
                      <a:pt x="269" y="262"/>
                    </a:lnTo>
                    <a:lnTo>
                      <a:pt x="258" y="252"/>
                    </a:lnTo>
                    <a:lnTo>
                      <a:pt x="245" y="239"/>
                    </a:lnTo>
                    <a:lnTo>
                      <a:pt x="228" y="226"/>
                    </a:lnTo>
                    <a:lnTo>
                      <a:pt x="208" y="212"/>
                    </a:lnTo>
                    <a:lnTo>
                      <a:pt x="186" y="196"/>
                    </a:lnTo>
                    <a:lnTo>
                      <a:pt x="164" y="180"/>
                    </a:lnTo>
                    <a:lnTo>
                      <a:pt x="141" y="164"/>
                    </a:lnTo>
                    <a:lnTo>
                      <a:pt x="118" y="148"/>
                    </a:lnTo>
                    <a:lnTo>
                      <a:pt x="96" y="133"/>
                    </a:lnTo>
                    <a:lnTo>
                      <a:pt x="74" y="118"/>
                    </a:lnTo>
                    <a:lnTo>
                      <a:pt x="55" y="105"/>
                    </a:lnTo>
                    <a:lnTo>
                      <a:pt x="38" y="94"/>
                    </a:lnTo>
                    <a:lnTo>
                      <a:pt x="23" y="84"/>
                    </a:lnTo>
                    <a:lnTo>
                      <a:pt x="12" y="76"/>
                    </a:lnTo>
                    <a:lnTo>
                      <a:pt x="5" y="72"/>
                    </a:lnTo>
                    <a:lnTo>
                      <a:pt x="2" y="70"/>
                    </a:lnTo>
                    <a:lnTo>
                      <a:pt x="0" y="0"/>
                    </a:lnTo>
                    <a:close/>
                  </a:path>
                </a:pathLst>
              </a:custGeom>
              <a:solidFill>
                <a:srgbClr val="54280A"/>
              </a:solidFill>
              <a:ln w="9525">
                <a:noFill/>
                <a:round/>
                <a:headEnd/>
                <a:tailEnd/>
              </a:ln>
            </p:spPr>
            <p:txBody>
              <a:bodyPr/>
              <a:lstStyle/>
              <a:p>
                <a:endParaRPr lang="en-US">
                  <a:solidFill>
                    <a:srgbClr val="000000"/>
                  </a:solidFill>
                </a:endParaRPr>
              </a:p>
            </p:txBody>
          </p:sp>
          <p:sp>
            <p:nvSpPr>
              <p:cNvPr id="26644" name="Freeform 21"/>
              <p:cNvSpPr>
                <a:spLocks/>
              </p:cNvSpPr>
              <p:nvPr/>
            </p:nvSpPr>
            <p:spPr bwMode="auto">
              <a:xfrm>
                <a:off x="3903" y="1509"/>
                <a:ext cx="2004" cy="1927"/>
              </a:xfrm>
              <a:custGeom>
                <a:avLst/>
                <a:gdLst>
                  <a:gd name="T0" fmla="*/ 39 w 2004"/>
                  <a:gd name="T1" fmla="*/ 549 h 1927"/>
                  <a:gd name="T2" fmla="*/ 128 w 2004"/>
                  <a:gd name="T3" fmla="*/ 421 h 1927"/>
                  <a:gd name="T4" fmla="*/ 180 w 2004"/>
                  <a:gd name="T5" fmla="*/ 301 h 1927"/>
                  <a:gd name="T6" fmla="*/ 317 w 2004"/>
                  <a:gd name="T7" fmla="*/ 221 h 1927"/>
                  <a:gd name="T8" fmla="*/ 295 w 2004"/>
                  <a:gd name="T9" fmla="*/ 190 h 1927"/>
                  <a:gd name="T10" fmla="*/ 154 w 2004"/>
                  <a:gd name="T11" fmla="*/ 86 h 1927"/>
                  <a:gd name="T12" fmla="*/ 178 w 2004"/>
                  <a:gd name="T13" fmla="*/ 52 h 1927"/>
                  <a:gd name="T14" fmla="*/ 379 w 2004"/>
                  <a:gd name="T15" fmla="*/ 154 h 1927"/>
                  <a:gd name="T16" fmla="*/ 367 w 2004"/>
                  <a:gd name="T17" fmla="*/ 5 h 1927"/>
                  <a:gd name="T18" fmla="*/ 481 w 2004"/>
                  <a:gd name="T19" fmla="*/ 222 h 1927"/>
                  <a:gd name="T20" fmla="*/ 573 w 2004"/>
                  <a:gd name="T21" fmla="*/ 276 h 1927"/>
                  <a:gd name="T22" fmla="*/ 761 w 2004"/>
                  <a:gd name="T23" fmla="*/ 434 h 1927"/>
                  <a:gd name="T24" fmla="*/ 944 w 2004"/>
                  <a:gd name="T25" fmla="*/ 601 h 1927"/>
                  <a:gd name="T26" fmla="*/ 1032 w 2004"/>
                  <a:gd name="T27" fmla="*/ 652 h 1927"/>
                  <a:gd name="T28" fmla="*/ 1209 w 2004"/>
                  <a:gd name="T29" fmla="*/ 672 h 1927"/>
                  <a:gd name="T30" fmla="*/ 1397 w 2004"/>
                  <a:gd name="T31" fmla="*/ 633 h 1927"/>
                  <a:gd name="T32" fmla="*/ 1530 w 2004"/>
                  <a:gd name="T33" fmla="*/ 562 h 1927"/>
                  <a:gd name="T34" fmla="*/ 1700 w 2004"/>
                  <a:gd name="T35" fmla="*/ 552 h 1927"/>
                  <a:gd name="T36" fmla="*/ 1935 w 2004"/>
                  <a:gd name="T37" fmla="*/ 703 h 1927"/>
                  <a:gd name="T38" fmla="*/ 1959 w 2004"/>
                  <a:gd name="T39" fmla="*/ 1079 h 1927"/>
                  <a:gd name="T40" fmla="*/ 1959 w 2004"/>
                  <a:gd name="T41" fmla="*/ 1317 h 1927"/>
                  <a:gd name="T42" fmla="*/ 1881 w 2004"/>
                  <a:gd name="T43" fmla="*/ 1607 h 1927"/>
                  <a:gd name="T44" fmla="*/ 1838 w 2004"/>
                  <a:gd name="T45" fmla="*/ 1693 h 1927"/>
                  <a:gd name="T46" fmla="*/ 1706 w 2004"/>
                  <a:gd name="T47" fmla="*/ 1756 h 1927"/>
                  <a:gd name="T48" fmla="*/ 1762 w 2004"/>
                  <a:gd name="T49" fmla="*/ 1658 h 1927"/>
                  <a:gd name="T50" fmla="*/ 1862 w 2004"/>
                  <a:gd name="T51" fmla="*/ 1440 h 1927"/>
                  <a:gd name="T52" fmla="*/ 1817 w 2004"/>
                  <a:gd name="T53" fmla="*/ 1313 h 1927"/>
                  <a:gd name="T54" fmla="*/ 1684 w 2004"/>
                  <a:gd name="T55" fmla="*/ 1092 h 1927"/>
                  <a:gd name="T56" fmla="*/ 1645 w 2004"/>
                  <a:gd name="T57" fmla="*/ 1294 h 1927"/>
                  <a:gd name="T58" fmla="*/ 1449 w 2004"/>
                  <a:gd name="T59" fmla="*/ 1617 h 1927"/>
                  <a:gd name="T60" fmla="*/ 1353 w 2004"/>
                  <a:gd name="T61" fmla="*/ 1705 h 1927"/>
                  <a:gd name="T62" fmla="*/ 1399 w 2004"/>
                  <a:gd name="T63" fmla="*/ 1608 h 1927"/>
                  <a:gd name="T64" fmla="*/ 1439 w 2004"/>
                  <a:gd name="T65" fmla="*/ 1526 h 1927"/>
                  <a:gd name="T66" fmla="*/ 1519 w 2004"/>
                  <a:gd name="T67" fmla="*/ 1356 h 1927"/>
                  <a:gd name="T68" fmla="*/ 1415 w 2004"/>
                  <a:gd name="T69" fmla="*/ 1299 h 1927"/>
                  <a:gd name="T70" fmla="*/ 1166 w 2004"/>
                  <a:gd name="T71" fmla="*/ 1301 h 1927"/>
                  <a:gd name="T72" fmla="*/ 1069 w 2004"/>
                  <a:gd name="T73" fmla="*/ 1588 h 1927"/>
                  <a:gd name="T74" fmla="*/ 1066 w 2004"/>
                  <a:gd name="T75" fmla="*/ 1790 h 1927"/>
                  <a:gd name="T76" fmla="*/ 1033 w 2004"/>
                  <a:gd name="T77" fmla="*/ 1884 h 1927"/>
                  <a:gd name="T78" fmla="*/ 923 w 2004"/>
                  <a:gd name="T79" fmla="*/ 1914 h 1927"/>
                  <a:gd name="T80" fmla="*/ 976 w 2004"/>
                  <a:gd name="T81" fmla="*/ 1789 h 1927"/>
                  <a:gd name="T82" fmla="*/ 1023 w 2004"/>
                  <a:gd name="T83" fmla="*/ 1647 h 1927"/>
                  <a:gd name="T84" fmla="*/ 973 w 2004"/>
                  <a:gd name="T85" fmla="*/ 1527 h 1927"/>
                  <a:gd name="T86" fmla="*/ 993 w 2004"/>
                  <a:gd name="T87" fmla="*/ 1374 h 1927"/>
                  <a:gd name="T88" fmla="*/ 848 w 2004"/>
                  <a:gd name="T89" fmla="*/ 1341 h 1927"/>
                  <a:gd name="T90" fmla="*/ 883 w 2004"/>
                  <a:gd name="T91" fmla="*/ 1518 h 1927"/>
                  <a:gd name="T92" fmla="*/ 864 w 2004"/>
                  <a:gd name="T93" fmla="*/ 1800 h 1927"/>
                  <a:gd name="T94" fmla="*/ 798 w 2004"/>
                  <a:gd name="T95" fmla="*/ 1838 h 1927"/>
                  <a:gd name="T96" fmla="*/ 811 w 2004"/>
                  <a:gd name="T97" fmla="*/ 1769 h 1927"/>
                  <a:gd name="T98" fmla="*/ 851 w 2004"/>
                  <a:gd name="T99" fmla="*/ 1633 h 1927"/>
                  <a:gd name="T100" fmla="*/ 809 w 2004"/>
                  <a:gd name="T101" fmla="*/ 1501 h 1927"/>
                  <a:gd name="T102" fmla="*/ 750 w 2004"/>
                  <a:gd name="T103" fmla="*/ 1321 h 1927"/>
                  <a:gd name="T104" fmla="*/ 629 w 2004"/>
                  <a:gd name="T105" fmla="*/ 1208 h 1927"/>
                  <a:gd name="T106" fmla="*/ 591 w 2004"/>
                  <a:gd name="T107" fmla="*/ 861 h 1927"/>
                  <a:gd name="T108" fmla="*/ 443 w 2004"/>
                  <a:gd name="T109" fmla="*/ 586 h 1927"/>
                  <a:gd name="T110" fmla="*/ 283 w 2004"/>
                  <a:gd name="T111" fmla="*/ 612 h 1927"/>
                  <a:gd name="T112" fmla="*/ 184 w 2004"/>
                  <a:gd name="T113" fmla="*/ 662 h 1927"/>
                  <a:gd name="T114" fmla="*/ 104 w 2004"/>
                  <a:gd name="T115" fmla="*/ 709 h 19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4"/>
                  <a:gd name="T175" fmla="*/ 0 h 1927"/>
                  <a:gd name="T176" fmla="*/ 2004 w 2004"/>
                  <a:gd name="T177" fmla="*/ 1927 h 19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4" h="1927">
                    <a:moveTo>
                      <a:pt x="16" y="676"/>
                    </a:moveTo>
                    <a:lnTo>
                      <a:pt x="15" y="672"/>
                    </a:lnTo>
                    <a:lnTo>
                      <a:pt x="10" y="662"/>
                    </a:lnTo>
                    <a:lnTo>
                      <a:pt x="6" y="645"/>
                    </a:lnTo>
                    <a:lnTo>
                      <a:pt x="1" y="627"/>
                    </a:lnTo>
                    <a:lnTo>
                      <a:pt x="0" y="607"/>
                    </a:lnTo>
                    <a:lnTo>
                      <a:pt x="3" y="588"/>
                    </a:lnTo>
                    <a:lnTo>
                      <a:pt x="10" y="571"/>
                    </a:lnTo>
                    <a:lnTo>
                      <a:pt x="23" y="558"/>
                    </a:lnTo>
                    <a:lnTo>
                      <a:pt x="39" y="549"/>
                    </a:lnTo>
                    <a:lnTo>
                      <a:pt x="51" y="541"/>
                    </a:lnTo>
                    <a:lnTo>
                      <a:pt x="61" y="533"/>
                    </a:lnTo>
                    <a:lnTo>
                      <a:pt x="68" y="524"/>
                    </a:lnTo>
                    <a:lnTo>
                      <a:pt x="75" y="514"/>
                    </a:lnTo>
                    <a:lnTo>
                      <a:pt x="82" y="504"/>
                    </a:lnTo>
                    <a:lnTo>
                      <a:pt x="89" y="490"/>
                    </a:lnTo>
                    <a:lnTo>
                      <a:pt x="98" y="473"/>
                    </a:lnTo>
                    <a:lnTo>
                      <a:pt x="107" y="455"/>
                    </a:lnTo>
                    <a:lnTo>
                      <a:pt x="118" y="437"/>
                    </a:lnTo>
                    <a:lnTo>
                      <a:pt x="128" y="421"/>
                    </a:lnTo>
                    <a:lnTo>
                      <a:pt x="137" y="406"/>
                    </a:lnTo>
                    <a:lnTo>
                      <a:pt x="145" y="391"/>
                    </a:lnTo>
                    <a:lnTo>
                      <a:pt x="152" y="378"/>
                    </a:lnTo>
                    <a:lnTo>
                      <a:pt x="159" y="366"/>
                    </a:lnTo>
                    <a:lnTo>
                      <a:pt x="162" y="354"/>
                    </a:lnTo>
                    <a:lnTo>
                      <a:pt x="166" y="344"/>
                    </a:lnTo>
                    <a:lnTo>
                      <a:pt x="168" y="333"/>
                    </a:lnTo>
                    <a:lnTo>
                      <a:pt x="172" y="321"/>
                    </a:lnTo>
                    <a:lnTo>
                      <a:pt x="176" y="311"/>
                    </a:lnTo>
                    <a:lnTo>
                      <a:pt x="180" y="301"/>
                    </a:lnTo>
                    <a:lnTo>
                      <a:pt x="188" y="292"/>
                    </a:lnTo>
                    <a:lnTo>
                      <a:pt x="198" y="284"/>
                    </a:lnTo>
                    <a:lnTo>
                      <a:pt x="210" y="277"/>
                    </a:lnTo>
                    <a:lnTo>
                      <a:pt x="224" y="271"/>
                    </a:lnTo>
                    <a:lnTo>
                      <a:pt x="239" y="264"/>
                    </a:lnTo>
                    <a:lnTo>
                      <a:pt x="255" y="256"/>
                    </a:lnTo>
                    <a:lnTo>
                      <a:pt x="271" y="247"/>
                    </a:lnTo>
                    <a:lnTo>
                      <a:pt x="286" y="238"/>
                    </a:lnTo>
                    <a:lnTo>
                      <a:pt x="302" y="229"/>
                    </a:lnTo>
                    <a:lnTo>
                      <a:pt x="317" y="221"/>
                    </a:lnTo>
                    <a:lnTo>
                      <a:pt x="331" y="214"/>
                    </a:lnTo>
                    <a:lnTo>
                      <a:pt x="342" y="208"/>
                    </a:lnTo>
                    <a:lnTo>
                      <a:pt x="349" y="204"/>
                    </a:lnTo>
                    <a:lnTo>
                      <a:pt x="351" y="201"/>
                    </a:lnTo>
                    <a:lnTo>
                      <a:pt x="349" y="199"/>
                    </a:lnTo>
                    <a:lnTo>
                      <a:pt x="342" y="196"/>
                    </a:lnTo>
                    <a:lnTo>
                      <a:pt x="334" y="195"/>
                    </a:lnTo>
                    <a:lnTo>
                      <a:pt x="323" y="193"/>
                    </a:lnTo>
                    <a:lnTo>
                      <a:pt x="310" y="192"/>
                    </a:lnTo>
                    <a:lnTo>
                      <a:pt x="295" y="190"/>
                    </a:lnTo>
                    <a:lnTo>
                      <a:pt x="280" y="186"/>
                    </a:lnTo>
                    <a:lnTo>
                      <a:pt x="264" y="181"/>
                    </a:lnTo>
                    <a:lnTo>
                      <a:pt x="250" y="176"/>
                    </a:lnTo>
                    <a:lnTo>
                      <a:pt x="234" y="169"/>
                    </a:lnTo>
                    <a:lnTo>
                      <a:pt x="219" y="162"/>
                    </a:lnTo>
                    <a:lnTo>
                      <a:pt x="205" y="152"/>
                    </a:lnTo>
                    <a:lnTo>
                      <a:pt x="193" y="143"/>
                    </a:lnTo>
                    <a:lnTo>
                      <a:pt x="180" y="130"/>
                    </a:lnTo>
                    <a:lnTo>
                      <a:pt x="167" y="109"/>
                    </a:lnTo>
                    <a:lnTo>
                      <a:pt x="154" y="86"/>
                    </a:lnTo>
                    <a:lnTo>
                      <a:pt x="142" y="61"/>
                    </a:lnTo>
                    <a:lnTo>
                      <a:pt x="131" y="38"/>
                    </a:lnTo>
                    <a:lnTo>
                      <a:pt x="122" y="18"/>
                    </a:lnTo>
                    <a:lnTo>
                      <a:pt x="116" y="5"/>
                    </a:lnTo>
                    <a:lnTo>
                      <a:pt x="114" y="0"/>
                    </a:lnTo>
                    <a:lnTo>
                      <a:pt x="117" y="3"/>
                    </a:lnTo>
                    <a:lnTo>
                      <a:pt x="127" y="11"/>
                    </a:lnTo>
                    <a:lnTo>
                      <a:pt x="140" y="23"/>
                    </a:lnTo>
                    <a:lnTo>
                      <a:pt x="159" y="38"/>
                    </a:lnTo>
                    <a:lnTo>
                      <a:pt x="178" y="52"/>
                    </a:lnTo>
                    <a:lnTo>
                      <a:pt x="199" y="66"/>
                    </a:lnTo>
                    <a:lnTo>
                      <a:pt x="218" y="78"/>
                    </a:lnTo>
                    <a:lnTo>
                      <a:pt x="235" y="85"/>
                    </a:lnTo>
                    <a:lnTo>
                      <a:pt x="254" y="92"/>
                    </a:lnTo>
                    <a:lnTo>
                      <a:pt x="277" y="101"/>
                    </a:lnTo>
                    <a:lnTo>
                      <a:pt x="301" y="113"/>
                    </a:lnTo>
                    <a:lnTo>
                      <a:pt x="325" y="126"/>
                    </a:lnTo>
                    <a:lnTo>
                      <a:pt x="349" y="137"/>
                    </a:lnTo>
                    <a:lnTo>
                      <a:pt x="367" y="147"/>
                    </a:lnTo>
                    <a:lnTo>
                      <a:pt x="379" y="154"/>
                    </a:lnTo>
                    <a:lnTo>
                      <a:pt x="384" y="156"/>
                    </a:lnTo>
                    <a:lnTo>
                      <a:pt x="381" y="152"/>
                    </a:lnTo>
                    <a:lnTo>
                      <a:pt x="375" y="142"/>
                    </a:lnTo>
                    <a:lnTo>
                      <a:pt x="367" y="126"/>
                    </a:lnTo>
                    <a:lnTo>
                      <a:pt x="359" y="105"/>
                    </a:lnTo>
                    <a:lnTo>
                      <a:pt x="353" y="81"/>
                    </a:lnTo>
                    <a:lnTo>
                      <a:pt x="351" y="54"/>
                    </a:lnTo>
                    <a:lnTo>
                      <a:pt x="353" y="27"/>
                    </a:lnTo>
                    <a:lnTo>
                      <a:pt x="363" y="0"/>
                    </a:lnTo>
                    <a:lnTo>
                      <a:pt x="367" y="5"/>
                    </a:lnTo>
                    <a:lnTo>
                      <a:pt x="375" y="18"/>
                    </a:lnTo>
                    <a:lnTo>
                      <a:pt x="389" y="38"/>
                    </a:lnTo>
                    <a:lnTo>
                      <a:pt x="405" y="61"/>
                    </a:lnTo>
                    <a:lnTo>
                      <a:pt x="420" y="87"/>
                    </a:lnTo>
                    <a:lnTo>
                      <a:pt x="435" y="113"/>
                    </a:lnTo>
                    <a:lnTo>
                      <a:pt x="446" y="137"/>
                    </a:lnTo>
                    <a:lnTo>
                      <a:pt x="453" y="156"/>
                    </a:lnTo>
                    <a:lnTo>
                      <a:pt x="462" y="186"/>
                    </a:lnTo>
                    <a:lnTo>
                      <a:pt x="473" y="209"/>
                    </a:lnTo>
                    <a:lnTo>
                      <a:pt x="481" y="222"/>
                    </a:lnTo>
                    <a:lnTo>
                      <a:pt x="485" y="227"/>
                    </a:lnTo>
                    <a:lnTo>
                      <a:pt x="486" y="228"/>
                    </a:lnTo>
                    <a:lnTo>
                      <a:pt x="490" y="229"/>
                    </a:lnTo>
                    <a:lnTo>
                      <a:pt x="496" y="233"/>
                    </a:lnTo>
                    <a:lnTo>
                      <a:pt x="504" y="237"/>
                    </a:lnTo>
                    <a:lnTo>
                      <a:pt x="515" y="243"/>
                    </a:lnTo>
                    <a:lnTo>
                      <a:pt x="527" y="250"/>
                    </a:lnTo>
                    <a:lnTo>
                      <a:pt x="541" y="257"/>
                    </a:lnTo>
                    <a:lnTo>
                      <a:pt x="555" y="266"/>
                    </a:lnTo>
                    <a:lnTo>
                      <a:pt x="573" y="276"/>
                    </a:lnTo>
                    <a:lnTo>
                      <a:pt x="590" y="288"/>
                    </a:lnTo>
                    <a:lnTo>
                      <a:pt x="607" y="300"/>
                    </a:lnTo>
                    <a:lnTo>
                      <a:pt x="626" y="313"/>
                    </a:lnTo>
                    <a:lnTo>
                      <a:pt x="644" y="329"/>
                    </a:lnTo>
                    <a:lnTo>
                      <a:pt x="664" y="344"/>
                    </a:lnTo>
                    <a:lnTo>
                      <a:pt x="682" y="360"/>
                    </a:lnTo>
                    <a:lnTo>
                      <a:pt x="702" y="378"/>
                    </a:lnTo>
                    <a:lnTo>
                      <a:pt x="721" y="396"/>
                    </a:lnTo>
                    <a:lnTo>
                      <a:pt x="741" y="416"/>
                    </a:lnTo>
                    <a:lnTo>
                      <a:pt x="761" y="434"/>
                    </a:lnTo>
                    <a:lnTo>
                      <a:pt x="782" y="455"/>
                    </a:lnTo>
                    <a:lnTo>
                      <a:pt x="804" y="474"/>
                    </a:lnTo>
                    <a:lnTo>
                      <a:pt x="825" y="493"/>
                    </a:lnTo>
                    <a:lnTo>
                      <a:pt x="845" y="512"/>
                    </a:lnTo>
                    <a:lnTo>
                      <a:pt x="865" y="530"/>
                    </a:lnTo>
                    <a:lnTo>
                      <a:pt x="883" y="547"/>
                    </a:lnTo>
                    <a:lnTo>
                      <a:pt x="901" y="562"/>
                    </a:lnTo>
                    <a:lnTo>
                      <a:pt x="917" y="577"/>
                    </a:lnTo>
                    <a:lnTo>
                      <a:pt x="932" y="590"/>
                    </a:lnTo>
                    <a:lnTo>
                      <a:pt x="944" y="601"/>
                    </a:lnTo>
                    <a:lnTo>
                      <a:pt x="954" y="609"/>
                    </a:lnTo>
                    <a:lnTo>
                      <a:pt x="962" y="617"/>
                    </a:lnTo>
                    <a:lnTo>
                      <a:pt x="967" y="621"/>
                    </a:lnTo>
                    <a:lnTo>
                      <a:pt x="972" y="624"/>
                    </a:lnTo>
                    <a:lnTo>
                      <a:pt x="978" y="628"/>
                    </a:lnTo>
                    <a:lnTo>
                      <a:pt x="987" y="632"/>
                    </a:lnTo>
                    <a:lnTo>
                      <a:pt x="996" y="637"/>
                    </a:lnTo>
                    <a:lnTo>
                      <a:pt x="1006" y="642"/>
                    </a:lnTo>
                    <a:lnTo>
                      <a:pt x="1018" y="646"/>
                    </a:lnTo>
                    <a:lnTo>
                      <a:pt x="1032" y="652"/>
                    </a:lnTo>
                    <a:lnTo>
                      <a:pt x="1046" y="657"/>
                    </a:lnTo>
                    <a:lnTo>
                      <a:pt x="1062" y="661"/>
                    </a:lnTo>
                    <a:lnTo>
                      <a:pt x="1078" y="665"/>
                    </a:lnTo>
                    <a:lnTo>
                      <a:pt x="1095" y="669"/>
                    </a:lnTo>
                    <a:lnTo>
                      <a:pt x="1113" y="672"/>
                    </a:lnTo>
                    <a:lnTo>
                      <a:pt x="1131" y="674"/>
                    </a:lnTo>
                    <a:lnTo>
                      <a:pt x="1151" y="675"/>
                    </a:lnTo>
                    <a:lnTo>
                      <a:pt x="1170" y="675"/>
                    </a:lnTo>
                    <a:lnTo>
                      <a:pt x="1190" y="674"/>
                    </a:lnTo>
                    <a:lnTo>
                      <a:pt x="1209" y="672"/>
                    </a:lnTo>
                    <a:lnTo>
                      <a:pt x="1230" y="670"/>
                    </a:lnTo>
                    <a:lnTo>
                      <a:pt x="1250" y="668"/>
                    </a:lnTo>
                    <a:lnTo>
                      <a:pt x="1269" y="665"/>
                    </a:lnTo>
                    <a:lnTo>
                      <a:pt x="1290" y="662"/>
                    </a:lnTo>
                    <a:lnTo>
                      <a:pt x="1308" y="658"/>
                    </a:lnTo>
                    <a:lnTo>
                      <a:pt x="1327" y="654"/>
                    </a:lnTo>
                    <a:lnTo>
                      <a:pt x="1346" y="649"/>
                    </a:lnTo>
                    <a:lnTo>
                      <a:pt x="1364" y="644"/>
                    </a:lnTo>
                    <a:lnTo>
                      <a:pt x="1381" y="639"/>
                    </a:lnTo>
                    <a:lnTo>
                      <a:pt x="1397" y="633"/>
                    </a:lnTo>
                    <a:lnTo>
                      <a:pt x="1413" y="627"/>
                    </a:lnTo>
                    <a:lnTo>
                      <a:pt x="1427" y="621"/>
                    </a:lnTo>
                    <a:lnTo>
                      <a:pt x="1441" y="614"/>
                    </a:lnTo>
                    <a:lnTo>
                      <a:pt x="1454" y="606"/>
                    </a:lnTo>
                    <a:lnTo>
                      <a:pt x="1465" y="598"/>
                    </a:lnTo>
                    <a:lnTo>
                      <a:pt x="1476" y="590"/>
                    </a:lnTo>
                    <a:lnTo>
                      <a:pt x="1488" y="583"/>
                    </a:lnTo>
                    <a:lnTo>
                      <a:pt x="1502" y="576"/>
                    </a:lnTo>
                    <a:lnTo>
                      <a:pt x="1515" y="568"/>
                    </a:lnTo>
                    <a:lnTo>
                      <a:pt x="1530" y="562"/>
                    </a:lnTo>
                    <a:lnTo>
                      <a:pt x="1544" y="557"/>
                    </a:lnTo>
                    <a:lnTo>
                      <a:pt x="1560" y="552"/>
                    </a:lnTo>
                    <a:lnTo>
                      <a:pt x="1576" y="549"/>
                    </a:lnTo>
                    <a:lnTo>
                      <a:pt x="1593" y="546"/>
                    </a:lnTo>
                    <a:lnTo>
                      <a:pt x="1610" y="544"/>
                    </a:lnTo>
                    <a:lnTo>
                      <a:pt x="1627" y="543"/>
                    </a:lnTo>
                    <a:lnTo>
                      <a:pt x="1645" y="543"/>
                    </a:lnTo>
                    <a:lnTo>
                      <a:pt x="1664" y="545"/>
                    </a:lnTo>
                    <a:lnTo>
                      <a:pt x="1682" y="548"/>
                    </a:lnTo>
                    <a:lnTo>
                      <a:pt x="1700" y="552"/>
                    </a:lnTo>
                    <a:lnTo>
                      <a:pt x="1720" y="558"/>
                    </a:lnTo>
                    <a:lnTo>
                      <a:pt x="1740" y="566"/>
                    </a:lnTo>
                    <a:lnTo>
                      <a:pt x="1762" y="576"/>
                    </a:lnTo>
                    <a:lnTo>
                      <a:pt x="1787" y="588"/>
                    </a:lnTo>
                    <a:lnTo>
                      <a:pt x="1811" y="602"/>
                    </a:lnTo>
                    <a:lnTo>
                      <a:pt x="1838" y="619"/>
                    </a:lnTo>
                    <a:lnTo>
                      <a:pt x="1863" y="637"/>
                    </a:lnTo>
                    <a:lnTo>
                      <a:pt x="1888" y="658"/>
                    </a:lnTo>
                    <a:lnTo>
                      <a:pt x="1912" y="679"/>
                    </a:lnTo>
                    <a:lnTo>
                      <a:pt x="1935" y="703"/>
                    </a:lnTo>
                    <a:lnTo>
                      <a:pt x="1955" y="728"/>
                    </a:lnTo>
                    <a:lnTo>
                      <a:pt x="1973" y="756"/>
                    </a:lnTo>
                    <a:lnTo>
                      <a:pt x="1987" y="785"/>
                    </a:lnTo>
                    <a:lnTo>
                      <a:pt x="1997" y="815"/>
                    </a:lnTo>
                    <a:lnTo>
                      <a:pt x="2003" y="847"/>
                    </a:lnTo>
                    <a:lnTo>
                      <a:pt x="2004" y="880"/>
                    </a:lnTo>
                    <a:lnTo>
                      <a:pt x="2001" y="915"/>
                    </a:lnTo>
                    <a:lnTo>
                      <a:pt x="1986" y="979"/>
                    </a:lnTo>
                    <a:lnTo>
                      <a:pt x="1973" y="1034"/>
                    </a:lnTo>
                    <a:lnTo>
                      <a:pt x="1959" y="1079"/>
                    </a:lnTo>
                    <a:lnTo>
                      <a:pt x="1950" y="1116"/>
                    </a:lnTo>
                    <a:lnTo>
                      <a:pt x="1941" y="1146"/>
                    </a:lnTo>
                    <a:lnTo>
                      <a:pt x="1935" y="1170"/>
                    </a:lnTo>
                    <a:lnTo>
                      <a:pt x="1934" y="1192"/>
                    </a:lnTo>
                    <a:lnTo>
                      <a:pt x="1937" y="1209"/>
                    </a:lnTo>
                    <a:lnTo>
                      <a:pt x="1944" y="1228"/>
                    </a:lnTo>
                    <a:lnTo>
                      <a:pt x="1950" y="1248"/>
                    </a:lnTo>
                    <a:lnTo>
                      <a:pt x="1956" y="1271"/>
                    </a:lnTo>
                    <a:lnTo>
                      <a:pt x="1958" y="1293"/>
                    </a:lnTo>
                    <a:lnTo>
                      <a:pt x="1959" y="1317"/>
                    </a:lnTo>
                    <a:lnTo>
                      <a:pt x="1955" y="1338"/>
                    </a:lnTo>
                    <a:lnTo>
                      <a:pt x="1946" y="1358"/>
                    </a:lnTo>
                    <a:lnTo>
                      <a:pt x="1931" y="1374"/>
                    </a:lnTo>
                    <a:lnTo>
                      <a:pt x="1916" y="1395"/>
                    </a:lnTo>
                    <a:lnTo>
                      <a:pt x="1905" y="1423"/>
                    </a:lnTo>
                    <a:lnTo>
                      <a:pt x="1896" y="1458"/>
                    </a:lnTo>
                    <a:lnTo>
                      <a:pt x="1890" y="1497"/>
                    </a:lnTo>
                    <a:lnTo>
                      <a:pt x="1886" y="1536"/>
                    </a:lnTo>
                    <a:lnTo>
                      <a:pt x="1884" y="1574"/>
                    </a:lnTo>
                    <a:lnTo>
                      <a:pt x="1881" y="1607"/>
                    </a:lnTo>
                    <a:lnTo>
                      <a:pt x="1878" y="1632"/>
                    </a:lnTo>
                    <a:lnTo>
                      <a:pt x="1878" y="1634"/>
                    </a:lnTo>
                    <a:lnTo>
                      <a:pt x="1877" y="1639"/>
                    </a:lnTo>
                    <a:lnTo>
                      <a:pt x="1874" y="1646"/>
                    </a:lnTo>
                    <a:lnTo>
                      <a:pt x="1872" y="1655"/>
                    </a:lnTo>
                    <a:lnTo>
                      <a:pt x="1867" y="1664"/>
                    </a:lnTo>
                    <a:lnTo>
                      <a:pt x="1861" y="1672"/>
                    </a:lnTo>
                    <a:lnTo>
                      <a:pt x="1852" y="1681"/>
                    </a:lnTo>
                    <a:lnTo>
                      <a:pt x="1841" y="1687"/>
                    </a:lnTo>
                    <a:lnTo>
                      <a:pt x="1838" y="1693"/>
                    </a:lnTo>
                    <a:lnTo>
                      <a:pt x="1830" y="1710"/>
                    </a:lnTo>
                    <a:lnTo>
                      <a:pt x="1824" y="1736"/>
                    </a:lnTo>
                    <a:lnTo>
                      <a:pt x="1825" y="1768"/>
                    </a:lnTo>
                    <a:lnTo>
                      <a:pt x="1819" y="1769"/>
                    </a:lnTo>
                    <a:lnTo>
                      <a:pt x="1805" y="1770"/>
                    </a:lnTo>
                    <a:lnTo>
                      <a:pt x="1783" y="1771"/>
                    </a:lnTo>
                    <a:lnTo>
                      <a:pt x="1758" y="1770"/>
                    </a:lnTo>
                    <a:lnTo>
                      <a:pt x="1735" y="1769"/>
                    </a:lnTo>
                    <a:lnTo>
                      <a:pt x="1717" y="1765"/>
                    </a:lnTo>
                    <a:lnTo>
                      <a:pt x="1706" y="1756"/>
                    </a:lnTo>
                    <a:lnTo>
                      <a:pt x="1706" y="1745"/>
                    </a:lnTo>
                    <a:lnTo>
                      <a:pt x="1715" y="1733"/>
                    </a:lnTo>
                    <a:lnTo>
                      <a:pt x="1724" y="1722"/>
                    </a:lnTo>
                    <a:lnTo>
                      <a:pt x="1734" y="1712"/>
                    </a:lnTo>
                    <a:lnTo>
                      <a:pt x="1745" y="1704"/>
                    </a:lnTo>
                    <a:lnTo>
                      <a:pt x="1754" y="1696"/>
                    </a:lnTo>
                    <a:lnTo>
                      <a:pt x="1761" y="1688"/>
                    </a:lnTo>
                    <a:lnTo>
                      <a:pt x="1766" y="1681"/>
                    </a:lnTo>
                    <a:lnTo>
                      <a:pt x="1766" y="1671"/>
                    </a:lnTo>
                    <a:lnTo>
                      <a:pt x="1762" y="1658"/>
                    </a:lnTo>
                    <a:lnTo>
                      <a:pt x="1760" y="1649"/>
                    </a:lnTo>
                    <a:lnTo>
                      <a:pt x="1765" y="1635"/>
                    </a:lnTo>
                    <a:lnTo>
                      <a:pt x="1782" y="1610"/>
                    </a:lnTo>
                    <a:lnTo>
                      <a:pt x="1794" y="1591"/>
                    </a:lnTo>
                    <a:lnTo>
                      <a:pt x="1807" y="1570"/>
                    </a:lnTo>
                    <a:lnTo>
                      <a:pt x="1821" y="1547"/>
                    </a:lnTo>
                    <a:lnTo>
                      <a:pt x="1833" y="1522"/>
                    </a:lnTo>
                    <a:lnTo>
                      <a:pt x="1845" y="1496"/>
                    </a:lnTo>
                    <a:lnTo>
                      <a:pt x="1855" y="1468"/>
                    </a:lnTo>
                    <a:lnTo>
                      <a:pt x="1862" y="1440"/>
                    </a:lnTo>
                    <a:lnTo>
                      <a:pt x="1868" y="1410"/>
                    </a:lnTo>
                    <a:lnTo>
                      <a:pt x="1871" y="1384"/>
                    </a:lnTo>
                    <a:lnTo>
                      <a:pt x="1872" y="1367"/>
                    </a:lnTo>
                    <a:lnTo>
                      <a:pt x="1869" y="1355"/>
                    </a:lnTo>
                    <a:lnTo>
                      <a:pt x="1866" y="1347"/>
                    </a:lnTo>
                    <a:lnTo>
                      <a:pt x="1860" y="1342"/>
                    </a:lnTo>
                    <a:lnTo>
                      <a:pt x="1852" y="1338"/>
                    </a:lnTo>
                    <a:lnTo>
                      <a:pt x="1843" y="1333"/>
                    </a:lnTo>
                    <a:lnTo>
                      <a:pt x="1832" y="1325"/>
                    </a:lnTo>
                    <a:lnTo>
                      <a:pt x="1817" y="1313"/>
                    </a:lnTo>
                    <a:lnTo>
                      <a:pt x="1801" y="1297"/>
                    </a:lnTo>
                    <a:lnTo>
                      <a:pt x="1783" y="1280"/>
                    </a:lnTo>
                    <a:lnTo>
                      <a:pt x="1763" y="1259"/>
                    </a:lnTo>
                    <a:lnTo>
                      <a:pt x="1746" y="1239"/>
                    </a:lnTo>
                    <a:lnTo>
                      <a:pt x="1729" y="1218"/>
                    </a:lnTo>
                    <a:lnTo>
                      <a:pt x="1717" y="1198"/>
                    </a:lnTo>
                    <a:lnTo>
                      <a:pt x="1709" y="1178"/>
                    </a:lnTo>
                    <a:lnTo>
                      <a:pt x="1698" y="1142"/>
                    </a:lnTo>
                    <a:lnTo>
                      <a:pt x="1690" y="1113"/>
                    </a:lnTo>
                    <a:lnTo>
                      <a:pt x="1684" y="1092"/>
                    </a:lnTo>
                    <a:lnTo>
                      <a:pt x="1683" y="1084"/>
                    </a:lnTo>
                    <a:lnTo>
                      <a:pt x="1618" y="1173"/>
                    </a:lnTo>
                    <a:lnTo>
                      <a:pt x="1621" y="1177"/>
                    </a:lnTo>
                    <a:lnTo>
                      <a:pt x="1627" y="1188"/>
                    </a:lnTo>
                    <a:lnTo>
                      <a:pt x="1636" y="1202"/>
                    </a:lnTo>
                    <a:lnTo>
                      <a:pt x="1644" y="1220"/>
                    </a:lnTo>
                    <a:lnTo>
                      <a:pt x="1650" y="1240"/>
                    </a:lnTo>
                    <a:lnTo>
                      <a:pt x="1655" y="1260"/>
                    </a:lnTo>
                    <a:lnTo>
                      <a:pt x="1654" y="1279"/>
                    </a:lnTo>
                    <a:lnTo>
                      <a:pt x="1645" y="1294"/>
                    </a:lnTo>
                    <a:lnTo>
                      <a:pt x="1631" y="1313"/>
                    </a:lnTo>
                    <a:lnTo>
                      <a:pt x="1610" y="1339"/>
                    </a:lnTo>
                    <a:lnTo>
                      <a:pt x="1587" y="1372"/>
                    </a:lnTo>
                    <a:lnTo>
                      <a:pt x="1562" y="1410"/>
                    </a:lnTo>
                    <a:lnTo>
                      <a:pt x="1541" y="1451"/>
                    </a:lnTo>
                    <a:lnTo>
                      <a:pt x="1521" y="1492"/>
                    </a:lnTo>
                    <a:lnTo>
                      <a:pt x="1508" y="1532"/>
                    </a:lnTo>
                    <a:lnTo>
                      <a:pt x="1503" y="1570"/>
                    </a:lnTo>
                    <a:lnTo>
                      <a:pt x="1449" y="1614"/>
                    </a:lnTo>
                    <a:lnTo>
                      <a:pt x="1449" y="1617"/>
                    </a:lnTo>
                    <a:lnTo>
                      <a:pt x="1447" y="1625"/>
                    </a:lnTo>
                    <a:lnTo>
                      <a:pt x="1444" y="1636"/>
                    </a:lnTo>
                    <a:lnTo>
                      <a:pt x="1439" y="1651"/>
                    </a:lnTo>
                    <a:lnTo>
                      <a:pt x="1433" y="1665"/>
                    </a:lnTo>
                    <a:lnTo>
                      <a:pt x="1425" y="1680"/>
                    </a:lnTo>
                    <a:lnTo>
                      <a:pt x="1414" y="1692"/>
                    </a:lnTo>
                    <a:lnTo>
                      <a:pt x="1402" y="1700"/>
                    </a:lnTo>
                    <a:lnTo>
                      <a:pt x="1386" y="1705"/>
                    </a:lnTo>
                    <a:lnTo>
                      <a:pt x="1370" y="1706"/>
                    </a:lnTo>
                    <a:lnTo>
                      <a:pt x="1353" y="1705"/>
                    </a:lnTo>
                    <a:lnTo>
                      <a:pt x="1340" y="1700"/>
                    </a:lnTo>
                    <a:lnTo>
                      <a:pt x="1329" y="1692"/>
                    </a:lnTo>
                    <a:lnTo>
                      <a:pt x="1323" y="1683"/>
                    </a:lnTo>
                    <a:lnTo>
                      <a:pt x="1324" y="1670"/>
                    </a:lnTo>
                    <a:lnTo>
                      <a:pt x="1332" y="1656"/>
                    </a:lnTo>
                    <a:lnTo>
                      <a:pt x="1347" y="1643"/>
                    </a:lnTo>
                    <a:lnTo>
                      <a:pt x="1362" y="1631"/>
                    </a:lnTo>
                    <a:lnTo>
                      <a:pt x="1376" y="1622"/>
                    </a:lnTo>
                    <a:lnTo>
                      <a:pt x="1388" y="1615"/>
                    </a:lnTo>
                    <a:lnTo>
                      <a:pt x="1399" y="1608"/>
                    </a:lnTo>
                    <a:lnTo>
                      <a:pt x="1408" y="1601"/>
                    </a:lnTo>
                    <a:lnTo>
                      <a:pt x="1411" y="1593"/>
                    </a:lnTo>
                    <a:lnTo>
                      <a:pt x="1411" y="1584"/>
                    </a:lnTo>
                    <a:lnTo>
                      <a:pt x="1410" y="1575"/>
                    </a:lnTo>
                    <a:lnTo>
                      <a:pt x="1411" y="1566"/>
                    </a:lnTo>
                    <a:lnTo>
                      <a:pt x="1414" y="1558"/>
                    </a:lnTo>
                    <a:lnTo>
                      <a:pt x="1418" y="1549"/>
                    </a:lnTo>
                    <a:lnTo>
                      <a:pt x="1424" y="1541"/>
                    </a:lnTo>
                    <a:lnTo>
                      <a:pt x="1431" y="1533"/>
                    </a:lnTo>
                    <a:lnTo>
                      <a:pt x="1439" y="1526"/>
                    </a:lnTo>
                    <a:lnTo>
                      <a:pt x="1449" y="1518"/>
                    </a:lnTo>
                    <a:lnTo>
                      <a:pt x="1460" y="1508"/>
                    </a:lnTo>
                    <a:lnTo>
                      <a:pt x="1470" y="1497"/>
                    </a:lnTo>
                    <a:lnTo>
                      <a:pt x="1481" y="1484"/>
                    </a:lnTo>
                    <a:lnTo>
                      <a:pt x="1492" y="1468"/>
                    </a:lnTo>
                    <a:lnTo>
                      <a:pt x="1502" y="1452"/>
                    </a:lnTo>
                    <a:lnTo>
                      <a:pt x="1509" y="1435"/>
                    </a:lnTo>
                    <a:lnTo>
                      <a:pt x="1515" y="1416"/>
                    </a:lnTo>
                    <a:lnTo>
                      <a:pt x="1519" y="1397"/>
                    </a:lnTo>
                    <a:lnTo>
                      <a:pt x="1519" y="1356"/>
                    </a:lnTo>
                    <a:lnTo>
                      <a:pt x="1513" y="1319"/>
                    </a:lnTo>
                    <a:lnTo>
                      <a:pt x="1505" y="1291"/>
                    </a:lnTo>
                    <a:lnTo>
                      <a:pt x="1502" y="1281"/>
                    </a:lnTo>
                    <a:lnTo>
                      <a:pt x="1499" y="1282"/>
                    </a:lnTo>
                    <a:lnTo>
                      <a:pt x="1493" y="1283"/>
                    </a:lnTo>
                    <a:lnTo>
                      <a:pt x="1485" y="1286"/>
                    </a:lnTo>
                    <a:lnTo>
                      <a:pt x="1471" y="1289"/>
                    </a:lnTo>
                    <a:lnTo>
                      <a:pt x="1455" y="1292"/>
                    </a:lnTo>
                    <a:lnTo>
                      <a:pt x="1437" y="1296"/>
                    </a:lnTo>
                    <a:lnTo>
                      <a:pt x="1415" y="1299"/>
                    </a:lnTo>
                    <a:lnTo>
                      <a:pt x="1392" y="1303"/>
                    </a:lnTo>
                    <a:lnTo>
                      <a:pt x="1368" y="1306"/>
                    </a:lnTo>
                    <a:lnTo>
                      <a:pt x="1341" y="1308"/>
                    </a:lnTo>
                    <a:lnTo>
                      <a:pt x="1314" y="1311"/>
                    </a:lnTo>
                    <a:lnTo>
                      <a:pt x="1285" y="1311"/>
                    </a:lnTo>
                    <a:lnTo>
                      <a:pt x="1257" y="1310"/>
                    </a:lnTo>
                    <a:lnTo>
                      <a:pt x="1228" y="1307"/>
                    </a:lnTo>
                    <a:lnTo>
                      <a:pt x="1198" y="1304"/>
                    </a:lnTo>
                    <a:lnTo>
                      <a:pt x="1169" y="1298"/>
                    </a:lnTo>
                    <a:lnTo>
                      <a:pt x="1166" y="1301"/>
                    </a:lnTo>
                    <a:lnTo>
                      <a:pt x="1157" y="1312"/>
                    </a:lnTo>
                    <a:lnTo>
                      <a:pt x="1144" y="1327"/>
                    </a:lnTo>
                    <a:lnTo>
                      <a:pt x="1129" y="1348"/>
                    </a:lnTo>
                    <a:lnTo>
                      <a:pt x="1113" y="1374"/>
                    </a:lnTo>
                    <a:lnTo>
                      <a:pt x="1100" y="1404"/>
                    </a:lnTo>
                    <a:lnTo>
                      <a:pt x="1089" y="1437"/>
                    </a:lnTo>
                    <a:lnTo>
                      <a:pt x="1084" y="1472"/>
                    </a:lnTo>
                    <a:lnTo>
                      <a:pt x="1080" y="1530"/>
                    </a:lnTo>
                    <a:lnTo>
                      <a:pt x="1077" y="1565"/>
                    </a:lnTo>
                    <a:lnTo>
                      <a:pt x="1069" y="1588"/>
                    </a:lnTo>
                    <a:lnTo>
                      <a:pt x="1057" y="1615"/>
                    </a:lnTo>
                    <a:lnTo>
                      <a:pt x="1047" y="1648"/>
                    </a:lnTo>
                    <a:lnTo>
                      <a:pt x="1045" y="1680"/>
                    </a:lnTo>
                    <a:lnTo>
                      <a:pt x="1050" y="1710"/>
                    </a:lnTo>
                    <a:lnTo>
                      <a:pt x="1063" y="1736"/>
                    </a:lnTo>
                    <a:lnTo>
                      <a:pt x="1069" y="1747"/>
                    </a:lnTo>
                    <a:lnTo>
                      <a:pt x="1072" y="1759"/>
                    </a:lnTo>
                    <a:lnTo>
                      <a:pt x="1072" y="1770"/>
                    </a:lnTo>
                    <a:lnTo>
                      <a:pt x="1069" y="1781"/>
                    </a:lnTo>
                    <a:lnTo>
                      <a:pt x="1066" y="1790"/>
                    </a:lnTo>
                    <a:lnTo>
                      <a:pt x="1060" y="1800"/>
                    </a:lnTo>
                    <a:lnTo>
                      <a:pt x="1054" y="1809"/>
                    </a:lnTo>
                    <a:lnTo>
                      <a:pt x="1047" y="1817"/>
                    </a:lnTo>
                    <a:lnTo>
                      <a:pt x="1039" y="1833"/>
                    </a:lnTo>
                    <a:lnTo>
                      <a:pt x="1035" y="1851"/>
                    </a:lnTo>
                    <a:lnTo>
                      <a:pt x="1035" y="1865"/>
                    </a:lnTo>
                    <a:lnTo>
                      <a:pt x="1036" y="1870"/>
                    </a:lnTo>
                    <a:lnTo>
                      <a:pt x="1036" y="1872"/>
                    </a:lnTo>
                    <a:lnTo>
                      <a:pt x="1035" y="1877"/>
                    </a:lnTo>
                    <a:lnTo>
                      <a:pt x="1033" y="1884"/>
                    </a:lnTo>
                    <a:lnTo>
                      <a:pt x="1030" y="1894"/>
                    </a:lnTo>
                    <a:lnTo>
                      <a:pt x="1025" y="1903"/>
                    </a:lnTo>
                    <a:lnTo>
                      <a:pt x="1019" y="1911"/>
                    </a:lnTo>
                    <a:lnTo>
                      <a:pt x="1011" y="1918"/>
                    </a:lnTo>
                    <a:lnTo>
                      <a:pt x="1000" y="1923"/>
                    </a:lnTo>
                    <a:lnTo>
                      <a:pt x="985" y="1925"/>
                    </a:lnTo>
                    <a:lnTo>
                      <a:pt x="968" y="1927"/>
                    </a:lnTo>
                    <a:lnTo>
                      <a:pt x="950" y="1924"/>
                    </a:lnTo>
                    <a:lnTo>
                      <a:pt x="934" y="1920"/>
                    </a:lnTo>
                    <a:lnTo>
                      <a:pt x="923" y="1914"/>
                    </a:lnTo>
                    <a:lnTo>
                      <a:pt x="918" y="1904"/>
                    </a:lnTo>
                    <a:lnTo>
                      <a:pt x="924" y="1891"/>
                    </a:lnTo>
                    <a:lnTo>
                      <a:pt x="941" y="1874"/>
                    </a:lnTo>
                    <a:lnTo>
                      <a:pt x="961" y="1857"/>
                    </a:lnTo>
                    <a:lnTo>
                      <a:pt x="973" y="1839"/>
                    </a:lnTo>
                    <a:lnTo>
                      <a:pt x="979" y="1825"/>
                    </a:lnTo>
                    <a:lnTo>
                      <a:pt x="982" y="1812"/>
                    </a:lnTo>
                    <a:lnTo>
                      <a:pt x="980" y="1801"/>
                    </a:lnTo>
                    <a:lnTo>
                      <a:pt x="978" y="1794"/>
                    </a:lnTo>
                    <a:lnTo>
                      <a:pt x="976" y="1789"/>
                    </a:lnTo>
                    <a:lnTo>
                      <a:pt x="974" y="1787"/>
                    </a:lnTo>
                    <a:lnTo>
                      <a:pt x="974" y="1780"/>
                    </a:lnTo>
                    <a:lnTo>
                      <a:pt x="974" y="1763"/>
                    </a:lnTo>
                    <a:lnTo>
                      <a:pt x="980" y="1740"/>
                    </a:lnTo>
                    <a:lnTo>
                      <a:pt x="994" y="1718"/>
                    </a:lnTo>
                    <a:lnTo>
                      <a:pt x="1002" y="1707"/>
                    </a:lnTo>
                    <a:lnTo>
                      <a:pt x="1011" y="1694"/>
                    </a:lnTo>
                    <a:lnTo>
                      <a:pt x="1016" y="1678"/>
                    </a:lnTo>
                    <a:lnTo>
                      <a:pt x="1021" y="1662"/>
                    </a:lnTo>
                    <a:lnTo>
                      <a:pt x="1023" y="1647"/>
                    </a:lnTo>
                    <a:lnTo>
                      <a:pt x="1023" y="1631"/>
                    </a:lnTo>
                    <a:lnTo>
                      <a:pt x="1021" y="1618"/>
                    </a:lnTo>
                    <a:lnTo>
                      <a:pt x="1016" y="1607"/>
                    </a:lnTo>
                    <a:lnTo>
                      <a:pt x="1008" y="1596"/>
                    </a:lnTo>
                    <a:lnTo>
                      <a:pt x="1000" y="1586"/>
                    </a:lnTo>
                    <a:lnTo>
                      <a:pt x="991" y="1576"/>
                    </a:lnTo>
                    <a:lnTo>
                      <a:pt x="983" y="1565"/>
                    </a:lnTo>
                    <a:lnTo>
                      <a:pt x="977" y="1552"/>
                    </a:lnTo>
                    <a:lnTo>
                      <a:pt x="973" y="1540"/>
                    </a:lnTo>
                    <a:lnTo>
                      <a:pt x="973" y="1527"/>
                    </a:lnTo>
                    <a:lnTo>
                      <a:pt x="978" y="1512"/>
                    </a:lnTo>
                    <a:lnTo>
                      <a:pt x="985" y="1497"/>
                    </a:lnTo>
                    <a:lnTo>
                      <a:pt x="993" y="1482"/>
                    </a:lnTo>
                    <a:lnTo>
                      <a:pt x="999" y="1466"/>
                    </a:lnTo>
                    <a:lnTo>
                      <a:pt x="1004" y="1450"/>
                    </a:lnTo>
                    <a:lnTo>
                      <a:pt x="1006" y="1434"/>
                    </a:lnTo>
                    <a:lnTo>
                      <a:pt x="1006" y="1418"/>
                    </a:lnTo>
                    <a:lnTo>
                      <a:pt x="1005" y="1403"/>
                    </a:lnTo>
                    <a:lnTo>
                      <a:pt x="1000" y="1387"/>
                    </a:lnTo>
                    <a:lnTo>
                      <a:pt x="993" y="1374"/>
                    </a:lnTo>
                    <a:lnTo>
                      <a:pt x="983" y="1363"/>
                    </a:lnTo>
                    <a:lnTo>
                      <a:pt x="973" y="1354"/>
                    </a:lnTo>
                    <a:lnTo>
                      <a:pt x="962" y="1346"/>
                    </a:lnTo>
                    <a:lnTo>
                      <a:pt x="952" y="1341"/>
                    </a:lnTo>
                    <a:lnTo>
                      <a:pt x="945" y="1337"/>
                    </a:lnTo>
                    <a:lnTo>
                      <a:pt x="940" y="1336"/>
                    </a:lnTo>
                    <a:lnTo>
                      <a:pt x="938" y="1335"/>
                    </a:lnTo>
                    <a:lnTo>
                      <a:pt x="856" y="1307"/>
                    </a:lnTo>
                    <a:lnTo>
                      <a:pt x="853" y="1317"/>
                    </a:lnTo>
                    <a:lnTo>
                      <a:pt x="848" y="1341"/>
                    </a:lnTo>
                    <a:lnTo>
                      <a:pt x="845" y="1377"/>
                    </a:lnTo>
                    <a:lnTo>
                      <a:pt x="851" y="1419"/>
                    </a:lnTo>
                    <a:lnTo>
                      <a:pt x="857" y="1439"/>
                    </a:lnTo>
                    <a:lnTo>
                      <a:pt x="864" y="1454"/>
                    </a:lnTo>
                    <a:lnTo>
                      <a:pt x="870" y="1466"/>
                    </a:lnTo>
                    <a:lnTo>
                      <a:pt x="875" y="1477"/>
                    </a:lnTo>
                    <a:lnTo>
                      <a:pt x="879" y="1486"/>
                    </a:lnTo>
                    <a:lnTo>
                      <a:pt x="882" y="1495"/>
                    </a:lnTo>
                    <a:lnTo>
                      <a:pt x="884" y="1505"/>
                    </a:lnTo>
                    <a:lnTo>
                      <a:pt x="883" y="1518"/>
                    </a:lnTo>
                    <a:lnTo>
                      <a:pt x="882" y="1544"/>
                    </a:lnTo>
                    <a:lnTo>
                      <a:pt x="885" y="1574"/>
                    </a:lnTo>
                    <a:lnTo>
                      <a:pt x="890" y="1606"/>
                    </a:lnTo>
                    <a:lnTo>
                      <a:pt x="893" y="1643"/>
                    </a:lnTo>
                    <a:lnTo>
                      <a:pt x="896" y="1676"/>
                    </a:lnTo>
                    <a:lnTo>
                      <a:pt x="901" y="1703"/>
                    </a:lnTo>
                    <a:lnTo>
                      <a:pt x="900" y="1726"/>
                    </a:lnTo>
                    <a:lnTo>
                      <a:pt x="888" y="1749"/>
                    </a:lnTo>
                    <a:lnTo>
                      <a:pt x="872" y="1776"/>
                    </a:lnTo>
                    <a:lnTo>
                      <a:pt x="864" y="1800"/>
                    </a:lnTo>
                    <a:lnTo>
                      <a:pt x="860" y="1820"/>
                    </a:lnTo>
                    <a:lnTo>
                      <a:pt x="859" y="1828"/>
                    </a:lnTo>
                    <a:lnTo>
                      <a:pt x="859" y="1829"/>
                    </a:lnTo>
                    <a:lnTo>
                      <a:pt x="857" y="1833"/>
                    </a:lnTo>
                    <a:lnTo>
                      <a:pt x="854" y="1837"/>
                    </a:lnTo>
                    <a:lnTo>
                      <a:pt x="849" y="1841"/>
                    </a:lnTo>
                    <a:lnTo>
                      <a:pt x="842" y="1845"/>
                    </a:lnTo>
                    <a:lnTo>
                      <a:pt x="831" y="1846"/>
                    </a:lnTo>
                    <a:lnTo>
                      <a:pt x="816" y="1845"/>
                    </a:lnTo>
                    <a:lnTo>
                      <a:pt x="798" y="1838"/>
                    </a:lnTo>
                    <a:lnTo>
                      <a:pt x="787" y="1834"/>
                    </a:lnTo>
                    <a:lnTo>
                      <a:pt x="778" y="1829"/>
                    </a:lnTo>
                    <a:lnTo>
                      <a:pt x="772" y="1823"/>
                    </a:lnTo>
                    <a:lnTo>
                      <a:pt x="767" y="1816"/>
                    </a:lnTo>
                    <a:lnTo>
                      <a:pt x="766" y="1809"/>
                    </a:lnTo>
                    <a:lnTo>
                      <a:pt x="769" y="1801"/>
                    </a:lnTo>
                    <a:lnTo>
                      <a:pt x="776" y="1793"/>
                    </a:lnTo>
                    <a:lnTo>
                      <a:pt x="787" y="1785"/>
                    </a:lnTo>
                    <a:lnTo>
                      <a:pt x="800" y="1777"/>
                    </a:lnTo>
                    <a:lnTo>
                      <a:pt x="811" y="1769"/>
                    </a:lnTo>
                    <a:lnTo>
                      <a:pt x="821" y="1761"/>
                    </a:lnTo>
                    <a:lnTo>
                      <a:pt x="828" y="1754"/>
                    </a:lnTo>
                    <a:lnTo>
                      <a:pt x="833" y="1747"/>
                    </a:lnTo>
                    <a:lnTo>
                      <a:pt x="837" y="1740"/>
                    </a:lnTo>
                    <a:lnTo>
                      <a:pt x="837" y="1734"/>
                    </a:lnTo>
                    <a:lnTo>
                      <a:pt x="834" y="1727"/>
                    </a:lnTo>
                    <a:lnTo>
                      <a:pt x="832" y="1710"/>
                    </a:lnTo>
                    <a:lnTo>
                      <a:pt x="834" y="1688"/>
                    </a:lnTo>
                    <a:lnTo>
                      <a:pt x="842" y="1662"/>
                    </a:lnTo>
                    <a:lnTo>
                      <a:pt x="851" y="1633"/>
                    </a:lnTo>
                    <a:lnTo>
                      <a:pt x="854" y="1618"/>
                    </a:lnTo>
                    <a:lnTo>
                      <a:pt x="853" y="1601"/>
                    </a:lnTo>
                    <a:lnTo>
                      <a:pt x="848" y="1583"/>
                    </a:lnTo>
                    <a:lnTo>
                      <a:pt x="842" y="1567"/>
                    </a:lnTo>
                    <a:lnTo>
                      <a:pt x="834" y="1551"/>
                    </a:lnTo>
                    <a:lnTo>
                      <a:pt x="827" y="1540"/>
                    </a:lnTo>
                    <a:lnTo>
                      <a:pt x="823" y="1532"/>
                    </a:lnTo>
                    <a:lnTo>
                      <a:pt x="821" y="1529"/>
                    </a:lnTo>
                    <a:lnTo>
                      <a:pt x="817" y="1521"/>
                    </a:lnTo>
                    <a:lnTo>
                      <a:pt x="809" y="1501"/>
                    </a:lnTo>
                    <a:lnTo>
                      <a:pt x="799" y="1476"/>
                    </a:lnTo>
                    <a:lnTo>
                      <a:pt x="793" y="1450"/>
                    </a:lnTo>
                    <a:lnTo>
                      <a:pt x="790" y="1437"/>
                    </a:lnTo>
                    <a:lnTo>
                      <a:pt x="787" y="1419"/>
                    </a:lnTo>
                    <a:lnTo>
                      <a:pt x="783" y="1400"/>
                    </a:lnTo>
                    <a:lnTo>
                      <a:pt x="778" y="1379"/>
                    </a:lnTo>
                    <a:lnTo>
                      <a:pt x="773" y="1361"/>
                    </a:lnTo>
                    <a:lnTo>
                      <a:pt x="766" y="1343"/>
                    </a:lnTo>
                    <a:lnTo>
                      <a:pt x="759" y="1329"/>
                    </a:lnTo>
                    <a:lnTo>
                      <a:pt x="750" y="1321"/>
                    </a:lnTo>
                    <a:lnTo>
                      <a:pt x="738" y="1313"/>
                    </a:lnTo>
                    <a:lnTo>
                      <a:pt x="722" y="1299"/>
                    </a:lnTo>
                    <a:lnTo>
                      <a:pt x="704" y="1283"/>
                    </a:lnTo>
                    <a:lnTo>
                      <a:pt x="685" y="1265"/>
                    </a:lnTo>
                    <a:lnTo>
                      <a:pt x="668" y="1249"/>
                    </a:lnTo>
                    <a:lnTo>
                      <a:pt x="652" y="1236"/>
                    </a:lnTo>
                    <a:lnTo>
                      <a:pt x="642" y="1226"/>
                    </a:lnTo>
                    <a:lnTo>
                      <a:pt x="638" y="1222"/>
                    </a:lnTo>
                    <a:lnTo>
                      <a:pt x="636" y="1218"/>
                    </a:lnTo>
                    <a:lnTo>
                      <a:pt x="629" y="1208"/>
                    </a:lnTo>
                    <a:lnTo>
                      <a:pt x="618" y="1191"/>
                    </a:lnTo>
                    <a:lnTo>
                      <a:pt x="605" y="1166"/>
                    </a:lnTo>
                    <a:lnTo>
                      <a:pt x="594" y="1135"/>
                    </a:lnTo>
                    <a:lnTo>
                      <a:pt x="585" y="1098"/>
                    </a:lnTo>
                    <a:lnTo>
                      <a:pt x="579" y="1055"/>
                    </a:lnTo>
                    <a:lnTo>
                      <a:pt x="579" y="1007"/>
                    </a:lnTo>
                    <a:lnTo>
                      <a:pt x="582" y="961"/>
                    </a:lnTo>
                    <a:lnTo>
                      <a:pt x="586" y="922"/>
                    </a:lnTo>
                    <a:lnTo>
                      <a:pt x="590" y="890"/>
                    </a:lnTo>
                    <a:lnTo>
                      <a:pt x="591" y="861"/>
                    </a:lnTo>
                    <a:lnTo>
                      <a:pt x="591" y="834"/>
                    </a:lnTo>
                    <a:lnTo>
                      <a:pt x="585" y="805"/>
                    </a:lnTo>
                    <a:lnTo>
                      <a:pt x="575" y="773"/>
                    </a:lnTo>
                    <a:lnTo>
                      <a:pt x="559" y="737"/>
                    </a:lnTo>
                    <a:lnTo>
                      <a:pt x="538" y="699"/>
                    </a:lnTo>
                    <a:lnTo>
                      <a:pt x="517" y="667"/>
                    </a:lnTo>
                    <a:lnTo>
                      <a:pt x="495" y="639"/>
                    </a:lnTo>
                    <a:lnTo>
                      <a:pt x="475" y="616"/>
                    </a:lnTo>
                    <a:lnTo>
                      <a:pt x="458" y="598"/>
                    </a:lnTo>
                    <a:lnTo>
                      <a:pt x="443" y="586"/>
                    </a:lnTo>
                    <a:lnTo>
                      <a:pt x="435" y="578"/>
                    </a:lnTo>
                    <a:lnTo>
                      <a:pt x="431" y="576"/>
                    </a:lnTo>
                    <a:lnTo>
                      <a:pt x="426" y="576"/>
                    </a:lnTo>
                    <a:lnTo>
                      <a:pt x="413" y="576"/>
                    </a:lnTo>
                    <a:lnTo>
                      <a:pt x="395" y="577"/>
                    </a:lnTo>
                    <a:lnTo>
                      <a:pt x="372" y="579"/>
                    </a:lnTo>
                    <a:lnTo>
                      <a:pt x="346" y="583"/>
                    </a:lnTo>
                    <a:lnTo>
                      <a:pt x="322" y="589"/>
                    </a:lnTo>
                    <a:lnTo>
                      <a:pt x="300" y="598"/>
                    </a:lnTo>
                    <a:lnTo>
                      <a:pt x="283" y="612"/>
                    </a:lnTo>
                    <a:lnTo>
                      <a:pt x="271" y="624"/>
                    </a:lnTo>
                    <a:lnTo>
                      <a:pt x="261" y="630"/>
                    </a:lnTo>
                    <a:lnTo>
                      <a:pt x="252" y="633"/>
                    </a:lnTo>
                    <a:lnTo>
                      <a:pt x="244" y="634"/>
                    </a:lnTo>
                    <a:lnTo>
                      <a:pt x="236" y="634"/>
                    </a:lnTo>
                    <a:lnTo>
                      <a:pt x="229" y="634"/>
                    </a:lnTo>
                    <a:lnTo>
                      <a:pt x="219" y="637"/>
                    </a:lnTo>
                    <a:lnTo>
                      <a:pt x="208" y="643"/>
                    </a:lnTo>
                    <a:lnTo>
                      <a:pt x="196" y="652"/>
                    </a:lnTo>
                    <a:lnTo>
                      <a:pt x="184" y="662"/>
                    </a:lnTo>
                    <a:lnTo>
                      <a:pt x="173" y="671"/>
                    </a:lnTo>
                    <a:lnTo>
                      <a:pt x="162" y="680"/>
                    </a:lnTo>
                    <a:lnTo>
                      <a:pt x="154" y="688"/>
                    </a:lnTo>
                    <a:lnTo>
                      <a:pt x="146" y="695"/>
                    </a:lnTo>
                    <a:lnTo>
                      <a:pt x="142" y="699"/>
                    </a:lnTo>
                    <a:lnTo>
                      <a:pt x="140" y="701"/>
                    </a:lnTo>
                    <a:lnTo>
                      <a:pt x="138" y="702"/>
                    </a:lnTo>
                    <a:lnTo>
                      <a:pt x="131" y="705"/>
                    </a:lnTo>
                    <a:lnTo>
                      <a:pt x="118" y="708"/>
                    </a:lnTo>
                    <a:lnTo>
                      <a:pt x="104" y="709"/>
                    </a:lnTo>
                    <a:lnTo>
                      <a:pt x="84" y="708"/>
                    </a:lnTo>
                    <a:lnTo>
                      <a:pt x="64" y="704"/>
                    </a:lnTo>
                    <a:lnTo>
                      <a:pt x="40" y="694"/>
                    </a:lnTo>
                    <a:lnTo>
                      <a:pt x="16" y="676"/>
                    </a:lnTo>
                    <a:close/>
                  </a:path>
                </a:pathLst>
              </a:custGeom>
              <a:solidFill>
                <a:srgbClr val="808080"/>
              </a:solidFill>
              <a:ln w="9525">
                <a:noFill/>
                <a:round/>
                <a:headEnd/>
                <a:tailEnd/>
              </a:ln>
            </p:spPr>
            <p:txBody>
              <a:bodyPr/>
              <a:lstStyle/>
              <a:p>
                <a:endParaRPr lang="en-US">
                  <a:solidFill>
                    <a:srgbClr val="000000"/>
                  </a:solidFill>
                </a:endParaRPr>
              </a:p>
            </p:txBody>
          </p:sp>
          <p:sp>
            <p:nvSpPr>
              <p:cNvPr id="26645" name="Freeform 22"/>
              <p:cNvSpPr>
                <a:spLocks/>
              </p:cNvSpPr>
              <p:nvPr/>
            </p:nvSpPr>
            <p:spPr bwMode="auto">
              <a:xfrm>
                <a:off x="5586" y="3243"/>
                <a:ext cx="144" cy="82"/>
              </a:xfrm>
              <a:custGeom>
                <a:avLst/>
                <a:gdLst>
                  <a:gd name="T0" fmla="*/ 24 w 144"/>
                  <a:gd name="T1" fmla="*/ 0 h 82"/>
                  <a:gd name="T2" fmla="*/ 26 w 144"/>
                  <a:gd name="T3" fmla="*/ 1 h 82"/>
                  <a:gd name="T4" fmla="*/ 29 w 144"/>
                  <a:gd name="T5" fmla="*/ 3 h 82"/>
                  <a:gd name="T6" fmla="*/ 34 w 144"/>
                  <a:gd name="T7" fmla="*/ 6 h 82"/>
                  <a:gd name="T8" fmla="*/ 40 w 144"/>
                  <a:gd name="T9" fmla="*/ 10 h 82"/>
                  <a:gd name="T10" fmla="*/ 49 w 144"/>
                  <a:gd name="T11" fmla="*/ 14 h 82"/>
                  <a:gd name="T12" fmla="*/ 57 w 144"/>
                  <a:gd name="T13" fmla="*/ 18 h 82"/>
                  <a:gd name="T14" fmla="*/ 67 w 144"/>
                  <a:gd name="T15" fmla="*/ 22 h 82"/>
                  <a:gd name="T16" fmla="*/ 78 w 144"/>
                  <a:gd name="T17" fmla="*/ 24 h 82"/>
                  <a:gd name="T18" fmla="*/ 89 w 144"/>
                  <a:gd name="T19" fmla="*/ 26 h 82"/>
                  <a:gd name="T20" fmla="*/ 97 w 144"/>
                  <a:gd name="T21" fmla="*/ 26 h 82"/>
                  <a:gd name="T22" fmla="*/ 106 w 144"/>
                  <a:gd name="T23" fmla="*/ 25 h 82"/>
                  <a:gd name="T24" fmla="*/ 113 w 144"/>
                  <a:gd name="T25" fmla="*/ 24 h 82"/>
                  <a:gd name="T26" fmla="*/ 121 w 144"/>
                  <a:gd name="T27" fmla="*/ 22 h 82"/>
                  <a:gd name="T28" fmla="*/ 125 w 144"/>
                  <a:gd name="T29" fmla="*/ 20 h 82"/>
                  <a:gd name="T30" fmla="*/ 130 w 144"/>
                  <a:gd name="T31" fmla="*/ 18 h 82"/>
                  <a:gd name="T32" fmla="*/ 134 w 144"/>
                  <a:gd name="T33" fmla="*/ 16 h 82"/>
                  <a:gd name="T34" fmla="*/ 139 w 144"/>
                  <a:gd name="T35" fmla="*/ 16 h 82"/>
                  <a:gd name="T36" fmla="*/ 142 w 144"/>
                  <a:gd name="T37" fmla="*/ 22 h 82"/>
                  <a:gd name="T38" fmla="*/ 144 w 144"/>
                  <a:gd name="T39" fmla="*/ 33 h 82"/>
                  <a:gd name="T40" fmla="*/ 144 w 144"/>
                  <a:gd name="T41" fmla="*/ 44 h 82"/>
                  <a:gd name="T42" fmla="*/ 141 w 144"/>
                  <a:gd name="T43" fmla="*/ 53 h 82"/>
                  <a:gd name="T44" fmla="*/ 135 w 144"/>
                  <a:gd name="T45" fmla="*/ 60 h 82"/>
                  <a:gd name="T46" fmla="*/ 127 w 144"/>
                  <a:gd name="T47" fmla="*/ 66 h 82"/>
                  <a:gd name="T48" fmla="*/ 117 w 144"/>
                  <a:gd name="T49" fmla="*/ 72 h 82"/>
                  <a:gd name="T50" fmla="*/ 111 w 144"/>
                  <a:gd name="T51" fmla="*/ 74 h 82"/>
                  <a:gd name="T52" fmla="*/ 102 w 144"/>
                  <a:gd name="T53" fmla="*/ 77 h 82"/>
                  <a:gd name="T54" fmla="*/ 93 w 144"/>
                  <a:gd name="T55" fmla="*/ 79 h 82"/>
                  <a:gd name="T56" fmla="*/ 82 w 144"/>
                  <a:gd name="T57" fmla="*/ 81 h 82"/>
                  <a:gd name="T58" fmla="*/ 72 w 144"/>
                  <a:gd name="T59" fmla="*/ 82 h 82"/>
                  <a:gd name="T60" fmla="*/ 61 w 144"/>
                  <a:gd name="T61" fmla="*/ 82 h 82"/>
                  <a:gd name="T62" fmla="*/ 51 w 144"/>
                  <a:gd name="T63" fmla="*/ 81 h 82"/>
                  <a:gd name="T64" fmla="*/ 43 w 144"/>
                  <a:gd name="T65" fmla="*/ 79 h 82"/>
                  <a:gd name="T66" fmla="*/ 34 w 144"/>
                  <a:gd name="T67" fmla="*/ 76 h 82"/>
                  <a:gd name="T68" fmla="*/ 27 w 144"/>
                  <a:gd name="T69" fmla="*/ 73 h 82"/>
                  <a:gd name="T70" fmla="*/ 18 w 144"/>
                  <a:gd name="T71" fmla="*/ 70 h 82"/>
                  <a:gd name="T72" fmla="*/ 12 w 144"/>
                  <a:gd name="T73" fmla="*/ 65 h 82"/>
                  <a:gd name="T74" fmla="*/ 6 w 144"/>
                  <a:gd name="T75" fmla="*/ 61 h 82"/>
                  <a:gd name="T76" fmla="*/ 2 w 144"/>
                  <a:gd name="T77" fmla="*/ 56 h 82"/>
                  <a:gd name="T78" fmla="*/ 0 w 144"/>
                  <a:gd name="T79" fmla="*/ 51 h 82"/>
                  <a:gd name="T80" fmla="*/ 0 w 144"/>
                  <a:gd name="T81" fmla="*/ 45 h 82"/>
                  <a:gd name="T82" fmla="*/ 5 w 144"/>
                  <a:gd name="T83" fmla="*/ 31 h 82"/>
                  <a:gd name="T84" fmla="*/ 13 w 144"/>
                  <a:gd name="T85" fmla="*/ 16 h 82"/>
                  <a:gd name="T86" fmla="*/ 21 w 144"/>
                  <a:gd name="T87" fmla="*/ 5 h 82"/>
                  <a:gd name="T88" fmla="*/ 24 w 144"/>
                  <a:gd name="T89" fmla="*/ 0 h 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82"/>
                  <a:gd name="T137" fmla="*/ 144 w 144"/>
                  <a:gd name="T138" fmla="*/ 82 h 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82">
                    <a:moveTo>
                      <a:pt x="24" y="0"/>
                    </a:moveTo>
                    <a:lnTo>
                      <a:pt x="26" y="1"/>
                    </a:lnTo>
                    <a:lnTo>
                      <a:pt x="29" y="3"/>
                    </a:lnTo>
                    <a:lnTo>
                      <a:pt x="34" y="6"/>
                    </a:lnTo>
                    <a:lnTo>
                      <a:pt x="40" y="10"/>
                    </a:lnTo>
                    <a:lnTo>
                      <a:pt x="49" y="14"/>
                    </a:lnTo>
                    <a:lnTo>
                      <a:pt x="57" y="18"/>
                    </a:lnTo>
                    <a:lnTo>
                      <a:pt x="67" y="22"/>
                    </a:lnTo>
                    <a:lnTo>
                      <a:pt x="78" y="24"/>
                    </a:lnTo>
                    <a:lnTo>
                      <a:pt x="89" y="26"/>
                    </a:lnTo>
                    <a:lnTo>
                      <a:pt x="97" y="26"/>
                    </a:lnTo>
                    <a:lnTo>
                      <a:pt x="106" y="25"/>
                    </a:lnTo>
                    <a:lnTo>
                      <a:pt x="113" y="24"/>
                    </a:lnTo>
                    <a:lnTo>
                      <a:pt x="121" y="22"/>
                    </a:lnTo>
                    <a:lnTo>
                      <a:pt x="125" y="20"/>
                    </a:lnTo>
                    <a:lnTo>
                      <a:pt x="130" y="18"/>
                    </a:lnTo>
                    <a:lnTo>
                      <a:pt x="134" y="16"/>
                    </a:lnTo>
                    <a:lnTo>
                      <a:pt x="139" y="16"/>
                    </a:lnTo>
                    <a:lnTo>
                      <a:pt x="142" y="22"/>
                    </a:lnTo>
                    <a:lnTo>
                      <a:pt x="144" y="33"/>
                    </a:lnTo>
                    <a:lnTo>
                      <a:pt x="144" y="44"/>
                    </a:lnTo>
                    <a:lnTo>
                      <a:pt x="141" y="53"/>
                    </a:lnTo>
                    <a:lnTo>
                      <a:pt x="135" y="60"/>
                    </a:lnTo>
                    <a:lnTo>
                      <a:pt x="127" y="66"/>
                    </a:lnTo>
                    <a:lnTo>
                      <a:pt x="117" y="72"/>
                    </a:lnTo>
                    <a:lnTo>
                      <a:pt x="111" y="74"/>
                    </a:lnTo>
                    <a:lnTo>
                      <a:pt x="102" y="77"/>
                    </a:lnTo>
                    <a:lnTo>
                      <a:pt x="93" y="79"/>
                    </a:lnTo>
                    <a:lnTo>
                      <a:pt x="82" y="81"/>
                    </a:lnTo>
                    <a:lnTo>
                      <a:pt x="72" y="82"/>
                    </a:lnTo>
                    <a:lnTo>
                      <a:pt x="61" y="82"/>
                    </a:lnTo>
                    <a:lnTo>
                      <a:pt x="51" y="81"/>
                    </a:lnTo>
                    <a:lnTo>
                      <a:pt x="43" y="79"/>
                    </a:lnTo>
                    <a:lnTo>
                      <a:pt x="34" y="76"/>
                    </a:lnTo>
                    <a:lnTo>
                      <a:pt x="27" y="73"/>
                    </a:lnTo>
                    <a:lnTo>
                      <a:pt x="18" y="70"/>
                    </a:lnTo>
                    <a:lnTo>
                      <a:pt x="12" y="65"/>
                    </a:lnTo>
                    <a:lnTo>
                      <a:pt x="6" y="61"/>
                    </a:lnTo>
                    <a:lnTo>
                      <a:pt x="2" y="56"/>
                    </a:lnTo>
                    <a:lnTo>
                      <a:pt x="0" y="51"/>
                    </a:lnTo>
                    <a:lnTo>
                      <a:pt x="0" y="45"/>
                    </a:lnTo>
                    <a:lnTo>
                      <a:pt x="5" y="31"/>
                    </a:lnTo>
                    <a:lnTo>
                      <a:pt x="13" y="16"/>
                    </a:lnTo>
                    <a:lnTo>
                      <a:pt x="21" y="5"/>
                    </a:lnTo>
                    <a:lnTo>
                      <a:pt x="24" y="0"/>
                    </a:lnTo>
                    <a:close/>
                  </a:path>
                </a:pathLst>
              </a:custGeom>
              <a:solidFill>
                <a:srgbClr val="54280A"/>
              </a:solidFill>
              <a:ln w="9525">
                <a:noFill/>
                <a:round/>
                <a:headEnd/>
                <a:tailEnd/>
              </a:ln>
            </p:spPr>
            <p:txBody>
              <a:bodyPr/>
              <a:lstStyle/>
              <a:p>
                <a:endParaRPr lang="en-US">
                  <a:solidFill>
                    <a:srgbClr val="000000"/>
                  </a:solidFill>
                </a:endParaRPr>
              </a:p>
            </p:txBody>
          </p:sp>
          <p:sp>
            <p:nvSpPr>
              <p:cNvPr id="26646" name="Freeform 23"/>
              <p:cNvSpPr>
                <a:spLocks/>
              </p:cNvSpPr>
              <p:nvPr/>
            </p:nvSpPr>
            <p:spPr bwMode="auto">
              <a:xfrm>
                <a:off x="5187" y="3169"/>
                <a:ext cx="148" cy="65"/>
              </a:xfrm>
              <a:custGeom>
                <a:avLst/>
                <a:gdLst>
                  <a:gd name="T0" fmla="*/ 148 w 148"/>
                  <a:gd name="T1" fmla="*/ 16 h 65"/>
                  <a:gd name="T2" fmla="*/ 148 w 148"/>
                  <a:gd name="T3" fmla="*/ 18 h 65"/>
                  <a:gd name="T4" fmla="*/ 147 w 148"/>
                  <a:gd name="T5" fmla="*/ 23 h 65"/>
                  <a:gd name="T6" fmla="*/ 146 w 148"/>
                  <a:gd name="T7" fmla="*/ 30 h 65"/>
                  <a:gd name="T8" fmla="*/ 141 w 148"/>
                  <a:gd name="T9" fmla="*/ 38 h 65"/>
                  <a:gd name="T10" fmla="*/ 134 w 148"/>
                  <a:gd name="T11" fmla="*/ 46 h 65"/>
                  <a:gd name="T12" fmla="*/ 123 w 148"/>
                  <a:gd name="T13" fmla="*/ 53 h 65"/>
                  <a:gd name="T14" fmla="*/ 107 w 148"/>
                  <a:gd name="T15" fmla="*/ 59 h 65"/>
                  <a:gd name="T16" fmla="*/ 86 w 148"/>
                  <a:gd name="T17" fmla="*/ 64 h 65"/>
                  <a:gd name="T18" fmla="*/ 64 w 148"/>
                  <a:gd name="T19" fmla="*/ 65 h 65"/>
                  <a:gd name="T20" fmla="*/ 47 w 148"/>
                  <a:gd name="T21" fmla="*/ 65 h 65"/>
                  <a:gd name="T22" fmla="*/ 33 w 148"/>
                  <a:gd name="T23" fmla="*/ 64 h 65"/>
                  <a:gd name="T24" fmla="*/ 22 w 148"/>
                  <a:gd name="T25" fmla="*/ 62 h 65"/>
                  <a:gd name="T26" fmla="*/ 13 w 148"/>
                  <a:gd name="T27" fmla="*/ 58 h 65"/>
                  <a:gd name="T28" fmla="*/ 8 w 148"/>
                  <a:gd name="T29" fmla="*/ 56 h 65"/>
                  <a:gd name="T30" fmla="*/ 6 w 148"/>
                  <a:gd name="T31" fmla="*/ 55 h 65"/>
                  <a:gd name="T32" fmla="*/ 4 w 148"/>
                  <a:gd name="T33" fmla="*/ 54 h 65"/>
                  <a:gd name="T34" fmla="*/ 3 w 148"/>
                  <a:gd name="T35" fmla="*/ 53 h 65"/>
                  <a:gd name="T36" fmla="*/ 1 w 148"/>
                  <a:gd name="T37" fmla="*/ 50 h 65"/>
                  <a:gd name="T38" fmla="*/ 0 w 148"/>
                  <a:gd name="T39" fmla="*/ 45 h 65"/>
                  <a:gd name="T40" fmla="*/ 1 w 148"/>
                  <a:gd name="T41" fmla="*/ 39 h 65"/>
                  <a:gd name="T42" fmla="*/ 8 w 148"/>
                  <a:gd name="T43" fmla="*/ 29 h 65"/>
                  <a:gd name="T44" fmla="*/ 18 w 148"/>
                  <a:gd name="T45" fmla="*/ 16 h 65"/>
                  <a:gd name="T46" fmla="*/ 26 w 148"/>
                  <a:gd name="T47" fmla="*/ 5 h 65"/>
                  <a:gd name="T48" fmla="*/ 30 w 148"/>
                  <a:gd name="T49" fmla="*/ 0 h 65"/>
                  <a:gd name="T50" fmla="*/ 33 w 148"/>
                  <a:gd name="T51" fmla="*/ 1 h 65"/>
                  <a:gd name="T52" fmla="*/ 39 w 148"/>
                  <a:gd name="T53" fmla="*/ 5 h 65"/>
                  <a:gd name="T54" fmla="*/ 48 w 148"/>
                  <a:gd name="T55" fmla="*/ 10 h 65"/>
                  <a:gd name="T56" fmla="*/ 61 w 148"/>
                  <a:gd name="T57" fmla="*/ 15 h 65"/>
                  <a:gd name="T58" fmla="*/ 75 w 148"/>
                  <a:gd name="T59" fmla="*/ 21 h 65"/>
                  <a:gd name="T60" fmla="*/ 92 w 148"/>
                  <a:gd name="T61" fmla="*/ 24 h 65"/>
                  <a:gd name="T62" fmla="*/ 109 w 148"/>
                  <a:gd name="T63" fmla="*/ 25 h 65"/>
                  <a:gd name="T64" fmla="*/ 127 w 148"/>
                  <a:gd name="T65" fmla="*/ 23 h 65"/>
                  <a:gd name="T66" fmla="*/ 130 w 148"/>
                  <a:gd name="T67" fmla="*/ 21 h 65"/>
                  <a:gd name="T68" fmla="*/ 136 w 148"/>
                  <a:gd name="T69" fmla="*/ 16 h 65"/>
                  <a:gd name="T70" fmla="*/ 143 w 148"/>
                  <a:gd name="T71" fmla="*/ 14 h 65"/>
                  <a:gd name="T72" fmla="*/ 148 w 148"/>
                  <a:gd name="T73" fmla="*/ 16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8"/>
                  <a:gd name="T112" fmla="*/ 0 h 65"/>
                  <a:gd name="T113" fmla="*/ 148 w 148"/>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8" h="65">
                    <a:moveTo>
                      <a:pt x="148" y="16"/>
                    </a:moveTo>
                    <a:lnTo>
                      <a:pt x="148" y="18"/>
                    </a:lnTo>
                    <a:lnTo>
                      <a:pt x="147" y="23"/>
                    </a:lnTo>
                    <a:lnTo>
                      <a:pt x="146" y="30"/>
                    </a:lnTo>
                    <a:lnTo>
                      <a:pt x="141" y="38"/>
                    </a:lnTo>
                    <a:lnTo>
                      <a:pt x="134" y="46"/>
                    </a:lnTo>
                    <a:lnTo>
                      <a:pt x="123" y="53"/>
                    </a:lnTo>
                    <a:lnTo>
                      <a:pt x="107" y="59"/>
                    </a:lnTo>
                    <a:lnTo>
                      <a:pt x="86" y="64"/>
                    </a:lnTo>
                    <a:lnTo>
                      <a:pt x="64" y="65"/>
                    </a:lnTo>
                    <a:lnTo>
                      <a:pt x="47" y="65"/>
                    </a:lnTo>
                    <a:lnTo>
                      <a:pt x="33" y="64"/>
                    </a:lnTo>
                    <a:lnTo>
                      <a:pt x="22" y="62"/>
                    </a:lnTo>
                    <a:lnTo>
                      <a:pt x="13" y="58"/>
                    </a:lnTo>
                    <a:lnTo>
                      <a:pt x="8" y="56"/>
                    </a:lnTo>
                    <a:lnTo>
                      <a:pt x="6" y="55"/>
                    </a:lnTo>
                    <a:lnTo>
                      <a:pt x="4" y="54"/>
                    </a:lnTo>
                    <a:lnTo>
                      <a:pt x="3" y="53"/>
                    </a:lnTo>
                    <a:lnTo>
                      <a:pt x="1" y="50"/>
                    </a:lnTo>
                    <a:lnTo>
                      <a:pt x="0" y="45"/>
                    </a:lnTo>
                    <a:lnTo>
                      <a:pt x="1" y="39"/>
                    </a:lnTo>
                    <a:lnTo>
                      <a:pt x="8" y="29"/>
                    </a:lnTo>
                    <a:lnTo>
                      <a:pt x="18" y="16"/>
                    </a:lnTo>
                    <a:lnTo>
                      <a:pt x="26" y="5"/>
                    </a:lnTo>
                    <a:lnTo>
                      <a:pt x="30" y="0"/>
                    </a:lnTo>
                    <a:lnTo>
                      <a:pt x="33" y="1"/>
                    </a:lnTo>
                    <a:lnTo>
                      <a:pt x="39" y="5"/>
                    </a:lnTo>
                    <a:lnTo>
                      <a:pt x="48" y="10"/>
                    </a:lnTo>
                    <a:lnTo>
                      <a:pt x="61" y="15"/>
                    </a:lnTo>
                    <a:lnTo>
                      <a:pt x="75" y="21"/>
                    </a:lnTo>
                    <a:lnTo>
                      <a:pt x="92" y="24"/>
                    </a:lnTo>
                    <a:lnTo>
                      <a:pt x="109" y="25"/>
                    </a:lnTo>
                    <a:lnTo>
                      <a:pt x="127" y="23"/>
                    </a:lnTo>
                    <a:lnTo>
                      <a:pt x="130" y="21"/>
                    </a:lnTo>
                    <a:lnTo>
                      <a:pt x="136" y="16"/>
                    </a:lnTo>
                    <a:lnTo>
                      <a:pt x="143" y="14"/>
                    </a:lnTo>
                    <a:lnTo>
                      <a:pt x="148" y="16"/>
                    </a:lnTo>
                    <a:close/>
                  </a:path>
                </a:pathLst>
              </a:custGeom>
              <a:solidFill>
                <a:srgbClr val="54280A"/>
              </a:solidFill>
              <a:ln w="9525">
                <a:noFill/>
                <a:round/>
                <a:headEnd/>
                <a:tailEnd/>
              </a:ln>
            </p:spPr>
            <p:txBody>
              <a:bodyPr/>
              <a:lstStyle/>
              <a:p>
                <a:endParaRPr lang="en-US">
                  <a:solidFill>
                    <a:srgbClr val="000000"/>
                  </a:solidFill>
                </a:endParaRPr>
              </a:p>
            </p:txBody>
          </p:sp>
          <p:sp>
            <p:nvSpPr>
              <p:cNvPr id="26647" name="Freeform 24"/>
              <p:cNvSpPr>
                <a:spLocks/>
              </p:cNvSpPr>
              <p:nvPr/>
            </p:nvSpPr>
            <p:spPr bwMode="auto">
              <a:xfrm>
                <a:off x="4784" y="3408"/>
                <a:ext cx="151" cy="81"/>
              </a:xfrm>
              <a:custGeom>
                <a:avLst/>
                <a:gdLst>
                  <a:gd name="T0" fmla="*/ 19 w 151"/>
                  <a:gd name="T1" fmla="*/ 3 h 81"/>
                  <a:gd name="T2" fmla="*/ 20 w 151"/>
                  <a:gd name="T3" fmla="*/ 4 h 81"/>
                  <a:gd name="T4" fmla="*/ 23 w 151"/>
                  <a:gd name="T5" fmla="*/ 6 h 81"/>
                  <a:gd name="T6" fmla="*/ 28 w 151"/>
                  <a:gd name="T7" fmla="*/ 9 h 81"/>
                  <a:gd name="T8" fmla="*/ 34 w 151"/>
                  <a:gd name="T9" fmla="*/ 12 h 81"/>
                  <a:gd name="T10" fmla="*/ 42 w 151"/>
                  <a:gd name="T11" fmla="*/ 15 h 81"/>
                  <a:gd name="T12" fmla="*/ 51 w 151"/>
                  <a:gd name="T13" fmla="*/ 17 h 81"/>
                  <a:gd name="T14" fmla="*/ 62 w 151"/>
                  <a:gd name="T15" fmla="*/ 19 h 81"/>
                  <a:gd name="T16" fmla="*/ 73 w 151"/>
                  <a:gd name="T17" fmla="*/ 18 h 81"/>
                  <a:gd name="T18" fmla="*/ 85 w 151"/>
                  <a:gd name="T19" fmla="*/ 16 h 81"/>
                  <a:gd name="T20" fmla="*/ 97 w 151"/>
                  <a:gd name="T21" fmla="*/ 14 h 81"/>
                  <a:gd name="T22" fmla="*/ 109 w 151"/>
                  <a:gd name="T23" fmla="*/ 11 h 81"/>
                  <a:gd name="T24" fmla="*/ 120 w 151"/>
                  <a:gd name="T25" fmla="*/ 8 h 81"/>
                  <a:gd name="T26" fmla="*/ 130 w 151"/>
                  <a:gd name="T27" fmla="*/ 5 h 81"/>
                  <a:gd name="T28" fmla="*/ 137 w 151"/>
                  <a:gd name="T29" fmla="*/ 2 h 81"/>
                  <a:gd name="T30" fmla="*/ 142 w 151"/>
                  <a:gd name="T31" fmla="*/ 1 h 81"/>
                  <a:gd name="T32" fmla="*/ 143 w 151"/>
                  <a:gd name="T33" fmla="*/ 0 h 81"/>
                  <a:gd name="T34" fmla="*/ 146 w 151"/>
                  <a:gd name="T35" fmla="*/ 4 h 81"/>
                  <a:gd name="T36" fmla="*/ 151 w 151"/>
                  <a:gd name="T37" fmla="*/ 16 h 81"/>
                  <a:gd name="T38" fmla="*/ 148 w 151"/>
                  <a:gd name="T39" fmla="*/ 35 h 81"/>
                  <a:gd name="T40" fmla="*/ 135 w 151"/>
                  <a:gd name="T41" fmla="*/ 57 h 81"/>
                  <a:gd name="T42" fmla="*/ 124 w 151"/>
                  <a:gd name="T43" fmla="*/ 67 h 81"/>
                  <a:gd name="T44" fmla="*/ 112 w 151"/>
                  <a:gd name="T45" fmla="*/ 75 h 81"/>
                  <a:gd name="T46" fmla="*/ 99 w 151"/>
                  <a:gd name="T47" fmla="*/ 79 h 81"/>
                  <a:gd name="T48" fmla="*/ 86 w 151"/>
                  <a:gd name="T49" fmla="*/ 81 h 81"/>
                  <a:gd name="T50" fmla="*/ 73 w 151"/>
                  <a:gd name="T51" fmla="*/ 81 h 81"/>
                  <a:gd name="T52" fmla="*/ 59 w 151"/>
                  <a:gd name="T53" fmla="*/ 80 h 81"/>
                  <a:gd name="T54" fmla="*/ 47 w 151"/>
                  <a:gd name="T55" fmla="*/ 78 h 81"/>
                  <a:gd name="T56" fmla="*/ 35 w 151"/>
                  <a:gd name="T57" fmla="*/ 75 h 81"/>
                  <a:gd name="T58" fmla="*/ 24 w 151"/>
                  <a:gd name="T59" fmla="*/ 73 h 81"/>
                  <a:gd name="T60" fmla="*/ 17 w 151"/>
                  <a:gd name="T61" fmla="*/ 71 h 81"/>
                  <a:gd name="T62" fmla="*/ 9 w 151"/>
                  <a:gd name="T63" fmla="*/ 70 h 81"/>
                  <a:gd name="T64" fmla="*/ 6 w 151"/>
                  <a:gd name="T65" fmla="*/ 67 h 81"/>
                  <a:gd name="T66" fmla="*/ 2 w 151"/>
                  <a:gd name="T67" fmla="*/ 65 h 81"/>
                  <a:gd name="T68" fmla="*/ 1 w 151"/>
                  <a:gd name="T69" fmla="*/ 61 h 81"/>
                  <a:gd name="T70" fmla="*/ 0 w 151"/>
                  <a:gd name="T71" fmla="*/ 56 h 81"/>
                  <a:gd name="T72" fmla="*/ 1 w 151"/>
                  <a:gd name="T73" fmla="*/ 50 h 81"/>
                  <a:gd name="T74" fmla="*/ 6 w 151"/>
                  <a:gd name="T75" fmla="*/ 34 h 81"/>
                  <a:gd name="T76" fmla="*/ 12 w 151"/>
                  <a:gd name="T77" fmla="*/ 18 h 81"/>
                  <a:gd name="T78" fmla="*/ 17 w 151"/>
                  <a:gd name="T79" fmla="*/ 7 h 81"/>
                  <a:gd name="T80" fmla="*/ 19 w 151"/>
                  <a:gd name="T81" fmla="*/ 3 h 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81"/>
                  <a:gd name="T125" fmla="*/ 151 w 151"/>
                  <a:gd name="T126" fmla="*/ 81 h 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81">
                    <a:moveTo>
                      <a:pt x="19" y="3"/>
                    </a:moveTo>
                    <a:lnTo>
                      <a:pt x="20" y="4"/>
                    </a:lnTo>
                    <a:lnTo>
                      <a:pt x="23" y="6"/>
                    </a:lnTo>
                    <a:lnTo>
                      <a:pt x="28" y="9"/>
                    </a:lnTo>
                    <a:lnTo>
                      <a:pt x="34" y="12"/>
                    </a:lnTo>
                    <a:lnTo>
                      <a:pt x="42" y="15"/>
                    </a:lnTo>
                    <a:lnTo>
                      <a:pt x="51" y="17"/>
                    </a:lnTo>
                    <a:lnTo>
                      <a:pt x="62" y="19"/>
                    </a:lnTo>
                    <a:lnTo>
                      <a:pt x="73" y="18"/>
                    </a:lnTo>
                    <a:lnTo>
                      <a:pt x="85" y="16"/>
                    </a:lnTo>
                    <a:lnTo>
                      <a:pt x="97" y="14"/>
                    </a:lnTo>
                    <a:lnTo>
                      <a:pt x="109" y="11"/>
                    </a:lnTo>
                    <a:lnTo>
                      <a:pt x="120" y="8"/>
                    </a:lnTo>
                    <a:lnTo>
                      <a:pt x="130" y="5"/>
                    </a:lnTo>
                    <a:lnTo>
                      <a:pt x="137" y="2"/>
                    </a:lnTo>
                    <a:lnTo>
                      <a:pt x="142" y="1"/>
                    </a:lnTo>
                    <a:lnTo>
                      <a:pt x="143" y="0"/>
                    </a:lnTo>
                    <a:lnTo>
                      <a:pt x="146" y="4"/>
                    </a:lnTo>
                    <a:lnTo>
                      <a:pt x="151" y="16"/>
                    </a:lnTo>
                    <a:lnTo>
                      <a:pt x="148" y="35"/>
                    </a:lnTo>
                    <a:lnTo>
                      <a:pt x="135" y="57"/>
                    </a:lnTo>
                    <a:lnTo>
                      <a:pt x="124" y="67"/>
                    </a:lnTo>
                    <a:lnTo>
                      <a:pt x="112" y="75"/>
                    </a:lnTo>
                    <a:lnTo>
                      <a:pt x="99" y="79"/>
                    </a:lnTo>
                    <a:lnTo>
                      <a:pt x="86" y="81"/>
                    </a:lnTo>
                    <a:lnTo>
                      <a:pt x="73" y="81"/>
                    </a:lnTo>
                    <a:lnTo>
                      <a:pt x="59" y="80"/>
                    </a:lnTo>
                    <a:lnTo>
                      <a:pt x="47" y="78"/>
                    </a:lnTo>
                    <a:lnTo>
                      <a:pt x="35" y="75"/>
                    </a:lnTo>
                    <a:lnTo>
                      <a:pt x="24" y="73"/>
                    </a:lnTo>
                    <a:lnTo>
                      <a:pt x="17" y="71"/>
                    </a:lnTo>
                    <a:lnTo>
                      <a:pt x="9" y="70"/>
                    </a:lnTo>
                    <a:lnTo>
                      <a:pt x="6" y="67"/>
                    </a:lnTo>
                    <a:lnTo>
                      <a:pt x="2" y="65"/>
                    </a:lnTo>
                    <a:lnTo>
                      <a:pt x="1" y="61"/>
                    </a:lnTo>
                    <a:lnTo>
                      <a:pt x="0" y="56"/>
                    </a:lnTo>
                    <a:lnTo>
                      <a:pt x="1" y="50"/>
                    </a:lnTo>
                    <a:lnTo>
                      <a:pt x="6" y="34"/>
                    </a:lnTo>
                    <a:lnTo>
                      <a:pt x="12" y="18"/>
                    </a:lnTo>
                    <a:lnTo>
                      <a:pt x="17" y="7"/>
                    </a:lnTo>
                    <a:lnTo>
                      <a:pt x="19" y="3"/>
                    </a:lnTo>
                    <a:close/>
                  </a:path>
                </a:pathLst>
              </a:custGeom>
              <a:solidFill>
                <a:srgbClr val="54280A"/>
              </a:solidFill>
              <a:ln w="9525">
                <a:noFill/>
                <a:round/>
                <a:headEnd/>
                <a:tailEnd/>
              </a:ln>
            </p:spPr>
            <p:txBody>
              <a:bodyPr/>
              <a:lstStyle/>
              <a:p>
                <a:endParaRPr lang="en-US">
                  <a:solidFill>
                    <a:srgbClr val="000000"/>
                  </a:solidFill>
                </a:endParaRPr>
              </a:p>
            </p:txBody>
          </p:sp>
          <p:sp>
            <p:nvSpPr>
              <p:cNvPr id="26648" name="Freeform 25"/>
              <p:cNvSpPr>
                <a:spLocks/>
              </p:cNvSpPr>
              <p:nvPr/>
            </p:nvSpPr>
            <p:spPr bwMode="auto">
              <a:xfrm>
                <a:off x="4629" y="3318"/>
                <a:ext cx="117" cy="65"/>
              </a:xfrm>
              <a:custGeom>
                <a:avLst/>
                <a:gdLst>
                  <a:gd name="T0" fmla="*/ 117 w 117"/>
                  <a:gd name="T1" fmla="*/ 39 h 65"/>
                  <a:gd name="T2" fmla="*/ 93 w 117"/>
                  <a:gd name="T3" fmla="*/ 60 h 65"/>
                  <a:gd name="T4" fmla="*/ 90 w 117"/>
                  <a:gd name="T5" fmla="*/ 60 h 65"/>
                  <a:gd name="T6" fmla="*/ 83 w 117"/>
                  <a:gd name="T7" fmla="*/ 61 h 65"/>
                  <a:gd name="T8" fmla="*/ 72 w 117"/>
                  <a:gd name="T9" fmla="*/ 62 h 65"/>
                  <a:gd name="T10" fmla="*/ 60 w 117"/>
                  <a:gd name="T11" fmla="*/ 63 h 65"/>
                  <a:gd name="T12" fmla="*/ 46 w 117"/>
                  <a:gd name="T13" fmla="*/ 64 h 65"/>
                  <a:gd name="T14" fmla="*/ 33 w 117"/>
                  <a:gd name="T15" fmla="*/ 65 h 65"/>
                  <a:gd name="T16" fmla="*/ 22 w 117"/>
                  <a:gd name="T17" fmla="*/ 65 h 65"/>
                  <a:gd name="T18" fmla="*/ 15 w 117"/>
                  <a:gd name="T19" fmla="*/ 64 h 65"/>
                  <a:gd name="T20" fmla="*/ 6 w 117"/>
                  <a:gd name="T21" fmla="*/ 61 h 65"/>
                  <a:gd name="T22" fmla="*/ 1 w 117"/>
                  <a:gd name="T23" fmla="*/ 57 h 65"/>
                  <a:gd name="T24" fmla="*/ 0 w 117"/>
                  <a:gd name="T25" fmla="*/ 51 h 65"/>
                  <a:gd name="T26" fmla="*/ 2 w 117"/>
                  <a:gd name="T27" fmla="*/ 43 h 65"/>
                  <a:gd name="T28" fmla="*/ 5 w 117"/>
                  <a:gd name="T29" fmla="*/ 38 h 65"/>
                  <a:gd name="T30" fmla="*/ 10 w 117"/>
                  <a:gd name="T31" fmla="*/ 31 h 65"/>
                  <a:gd name="T32" fmla="*/ 16 w 117"/>
                  <a:gd name="T33" fmla="*/ 24 h 65"/>
                  <a:gd name="T34" fmla="*/ 22 w 117"/>
                  <a:gd name="T35" fmla="*/ 17 h 65"/>
                  <a:gd name="T36" fmla="*/ 28 w 117"/>
                  <a:gd name="T37" fmla="*/ 10 h 65"/>
                  <a:gd name="T38" fmla="*/ 34 w 117"/>
                  <a:gd name="T39" fmla="*/ 5 h 65"/>
                  <a:gd name="T40" fmla="*/ 38 w 117"/>
                  <a:gd name="T41" fmla="*/ 1 h 65"/>
                  <a:gd name="T42" fmla="*/ 39 w 117"/>
                  <a:gd name="T43" fmla="*/ 0 h 65"/>
                  <a:gd name="T44" fmla="*/ 117 w 117"/>
                  <a:gd name="T45" fmla="*/ 39 h 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7"/>
                  <a:gd name="T70" fmla="*/ 0 h 65"/>
                  <a:gd name="T71" fmla="*/ 117 w 117"/>
                  <a:gd name="T72" fmla="*/ 65 h 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7" h="65">
                    <a:moveTo>
                      <a:pt x="117" y="39"/>
                    </a:moveTo>
                    <a:lnTo>
                      <a:pt x="93" y="60"/>
                    </a:lnTo>
                    <a:lnTo>
                      <a:pt x="90" y="60"/>
                    </a:lnTo>
                    <a:lnTo>
                      <a:pt x="83" y="61"/>
                    </a:lnTo>
                    <a:lnTo>
                      <a:pt x="72" y="62"/>
                    </a:lnTo>
                    <a:lnTo>
                      <a:pt x="60" y="63"/>
                    </a:lnTo>
                    <a:lnTo>
                      <a:pt x="46" y="64"/>
                    </a:lnTo>
                    <a:lnTo>
                      <a:pt x="33" y="65"/>
                    </a:lnTo>
                    <a:lnTo>
                      <a:pt x="22" y="65"/>
                    </a:lnTo>
                    <a:lnTo>
                      <a:pt x="15" y="64"/>
                    </a:lnTo>
                    <a:lnTo>
                      <a:pt x="6" y="61"/>
                    </a:lnTo>
                    <a:lnTo>
                      <a:pt x="1" y="57"/>
                    </a:lnTo>
                    <a:lnTo>
                      <a:pt x="0" y="51"/>
                    </a:lnTo>
                    <a:lnTo>
                      <a:pt x="2" y="43"/>
                    </a:lnTo>
                    <a:lnTo>
                      <a:pt x="5" y="38"/>
                    </a:lnTo>
                    <a:lnTo>
                      <a:pt x="10" y="31"/>
                    </a:lnTo>
                    <a:lnTo>
                      <a:pt x="16" y="24"/>
                    </a:lnTo>
                    <a:lnTo>
                      <a:pt x="22" y="17"/>
                    </a:lnTo>
                    <a:lnTo>
                      <a:pt x="28" y="10"/>
                    </a:lnTo>
                    <a:lnTo>
                      <a:pt x="34" y="5"/>
                    </a:lnTo>
                    <a:lnTo>
                      <a:pt x="38" y="1"/>
                    </a:lnTo>
                    <a:lnTo>
                      <a:pt x="39" y="0"/>
                    </a:lnTo>
                    <a:lnTo>
                      <a:pt x="117" y="39"/>
                    </a:lnTo>
                    <a:close/>
                  </a:path>
                </a:pathLst>
              </a:custGeom>
              <a:solidFill>
                <a:srgbClr val="54280A"/>
              </a:solidFill>
              <a:ln w="9525">
                <a:noFill/>
                <a:round/>
                <a:headEnd/>
                <a:tailEnd/>
              </a:ln>
            </p:spPr>
            <p:txBody>
              <a:bodyPr/>
              <a:lstStyle/>
              <a:p>
                <a:endParaRPr lang="en-US">
                  <a:solidFill>
                    <a:srgbClr val="000000"/>
                  </a:solidFill>
                </a:endParaRPr>
              </a:p>
            </p:txBody>
          </p:sp>
          <p:sp>
            <p:nvSpPr>
              <p:cNvPr id="26649" name="Freeform 26"/>
              <p:cNvSpPr>
                <a:spLocks/>
              </p:cNvSpPr>
              <p:nvPr/>
            </p:nvSpPr>
            <p:spPr bwMode="auto">
              <a:xfrm>
                <a:off x="3885" y="2048"/>
                <a:ext cx="201" cy="179"/>
              </a:xfrm>
              <a:custGeom>
                <a:avLst/>
                <a:gdLst>
                  <a:gd name="T0" fmla="*/ 16 w 201"/>
                  <a:gd name="T1" fmla="*/ 44 h 179"/>
                  <a:gd name="T2" fmla="*/ 16 w 201"/>
                  <a:gd name="T3" fmla="*/ 43 h 179"/>
                  <a:gd name="T4" fmla="*/ 17 w 201"/>
                  <a:gd name="T5" fmla="*/ 41 h 179"/>
                  <a:gd name="T6" fmla="*/ 19 w 201"/>
                  <a:gd name="T7" fmla="*/ 38 h 179"/>
                  <a:gd name="T8" fmla="*/ 24 w 201"/>
                  <a:gd name="T9" fmla="*/ 33 h 179"/>
                  <a:gd name="T10" fmla="*/ 29 w 201"/>
                  <a:gd name="T11" fmla="*/ 27 h 179"/>
                  <a:gd name="T12" fmla="*/ 38 w 201"/>
                  <a:gd name="T13" fmla="*/ 21 h 179"/>
                  <a:gd name="T14" fmla="*/ 47 w 201"/>
                  <a:gd name="T15" fmla="*/ 14 h 179"/>
                  <a:gd name="T16" fmla="*/ 61 w 201"/>
                  <a:gd name="T17" fmla="*/ 6 h 179"/>
                  <a:gd name="T18" fmla="*/ 71 w 201"/>
                  <a:gd name="T19" fmla="*/ 2 h 179"/>
                  <a:gd name="T20" fmla="*/ 79 w 201"/>
                  <a:gd name="T21" fmla="*/ 0 h 179"/>
                  <a:gd name="T22" fmla="*/ 86 w 201"/>
                  <a:gd name="T23" fmla="*/ 1 h 179"/>
                  <a:gd name="T24" fmla="*/ 94 w 201"/>
                  <a:gd name="T25" fmla="*/ 3 h 179"/>
                  <a:gd name="T26" fmla="*/ 100 w 201"/>
                  <a:gd name="T27" fmla="*/ 7 h 179"/>
                  <a:gd name="T28" fmla="*/ 106 w 201"/>
                  <a:gd name="T29" fmla="*/ 13 h 179"/>
                  <a:gd name="T30" fmla="*/ 113 w 201"/>
                  <a:gd name="T31" fmla="*/ 20 h 179"/>
                  <a:gd name="T32" fmla="*/ 119 w 201"/>
                  <a:gd name="T33" fmla="*/ 28 h 179"/>
                  <a:gd name="T34" fmla="*/ 129 w 201"/>
                  <a:gd name="T35" fmla="*/ 38 h 179"/>
                  <a:gd name="T36" fmla="*/ 142 w 201"/>
                  <a:gd name="T37" fmla="*/ 48 h 179"/>
                  <a:gd name="T38" fmla="*/ 158 w 201"/>
                  <a:gd name="T39" fmla="*/ 58 h 179"/>
                  <a:gd name="T40" fmla="*/ 174 w 201"/>
                  <a:gd name="T41" fmla="*/ 70 h 179"/>
                  <a:gd name="T42" fmla="*/ 189 w 201"/>
                  <a:gd name="T43" fmla="*/ 83 h 179"/>
                  <a:gd name="T44" fmla="*/ 198 w 201"/>
                  <a:gd name="T45" fmla="*/ 97 h 179"/>
                  <a:gd name="T46" fmla="*/ 201 w 201"/>
                  <a:gd name="T47" fmla="*/ 111 h 179"/>
                  <a:gd name="T48" fmla="*/ 196 w 201"/>
                  <a:gd name="T49" fmla="*/ 127 h 179"/>
                  <a:gd name="T50" fmla="*/ 186 w 201"/>
                  <a:gd name="T51" fmla="*/ 141 h 179"/>
                  <a:gd name="T52" fmla="*/ 175 w 201"/>
                  <a:gd name="T53" fmla="*/ 155 h 179"/>
                  <a:gd name="T54" fmla="*/ 164 w 201"/>
                  <a:gd name="T55" fmla="*/ 165 h 179"/>
                  <a:gd name="T56" fmla="*/ 152 w 201"/>
                  <a:gd name="T57" fmla="*/ 172 h 179"/>
                  <a:gd name="T58" fmla="*/ 138 w 201"/>
                  <a:gd name="T59" fmla="*/ 177 h 179"/>
                  <a:gd name="T60" fmla="*/ 123 w 201"/>
                  <a:gd name="T61" fmla="*/ 179 h 179"/>
                  <a:gd name="T62" fmla="*/ 105 w 201"/>
                  <a:gd name="T63" fmla="*/ 178 h 179"/>
                  <a:gd name="T64" fmla="*/ 84 w 201"/>
                  <a:gd name="T65" fmla="*/ 173 h 179"/>
                  <a:gd name="T66" fmla="*/ 62 w 201"/>
                  <a:gd name="T67" fmla="*/ 165 h 179"/>
                  <a:gd name="T68" fmla="*/ 41 w 201"/>
                  <a:gd name="T69" fmla="*/ 152 h 179"/>
                  <a:gd name="T70" fmla="*/ 24 w 201"/>
                  <a:gd name="T71" fmla="*/ 138 h 179"/>
                  <a:gd name="T72" fmla="*/ 11 w 201"/>
                  <a:gd name="T73" fmla="*/ 122 h 179"/>
                  <a:gd name="T74" fmla="*/ 2 w 201"/>
                  <a:gd name="T75" fmla="*/ 104 h 179"/>
                  <a:gd name="T76" fmla="*/ 0 w 201"/>
                  <a:gd name="T77" fmla="*/ 85 h 179"/>
                  <a:gd name="T78" fmla="*/ 4 w 201"/>
                  <a:gd name="T79" fmla="*/ 64 h 179"/>
                  <a:gd name="T80" fmla="*/ 16 w 201"/>
                  <a:gd name="T81" fmla="*/ 44 h 1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
                  <a:gd name="T124" fmla="*/ 0 h 179"/>
                  <a:gd name="T125" fmla="*/ 201 w 201"/>
                  <a:gd name="T126" fmla="*/ 179 h 1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 h="179">
                    <a:moveTo>
                      <a:pt x="16" y="44"/>
                    </a:moveTo>
                    <a:lnTo>
                      <a:pt x="16" y="43"/>
                    </a:lnTo>
                    <a:lnTo>
                      <a:pt x="17" y="41"/>
                    </a:lnTo>
                    <a:lnTo>
                      <a:pt x="19" y="38"/>
                    </a:lnTo>
                    <a:lnTo>
                      <a:pt x="24" y="33"/>
                    </a:lnTo>
                    <a:lnTo>
                      <a:pt x="29" y="27"/>
                    </a:lnTo>
                    <a:lnTo>
                      <a:pt x="38" y="21"/>
                    </a:lnTo>
                    <a:lnTo>
                      <a:pt x="47" y="14"/>
                    </a:lnTo>
                    <a:lnTo>
                      <a:pt x="61" y="6"/>
                    </a:lnTo>
                    <a:lnTo>
                      <a:pt x="71" y="2"/>
                    </a:lnTo>
                    <a:lnTo>
                      <a:pt x="79" y="0"/>
                    </a:lnTo>
                    <a:lnTo>
                      <a:pt x="86" y="1"/>
                    </a:lnTo>
                    <a:lnTo>
                      <a:pt x="94" y="3"/>
                    </a:lnTo>
                    <a:lnTo>
                      <a:pt x="100" y="7"/>
                    </a:lnTo>
                    <a:lnTo>
                      <a:pt x="106" y="13"/>
                    </a:lnTo>
                    <a:lnTo>
                      <a:pt x="113" y="20"/>
                    </a:lnTo>
                    <a:lnTo>
                      <a:pt x="119" y="28"/>
                    </a:lnTo>
                    <a:lnTo>
                      <a:pt x="129" y="38"/>
                    </a:lnTo>
                    <a:lnTo>
                      <a:pt x="142" y="48"/>
                    </a:lnTo>
                    <a:lnTo>
                      <a:pt x="158" y="58"/>
                    </a:lnTo>
                    <a:lnTo>
                      <a:pt x="174" y="70"/>
                    </a:lnTo>
                    <a:lnTo>
                      <a:pt x="189" y="83"/>
                    </a:lnTo>
                    <a:lnTo>
                      <a:pt x="198" y="97"/>
                    </a:lnTo>
                    <a:lnTo>
                      <a:pt x="201" y="111"/>
                    </a:lnTo>
                    <a:lnTo>
                      <a:pt x="196" y="127"/>
                    </a:lnTo>
                    <a:lnTo>
                      <a:pt x="186" y="141"/>
                    </a:lnTo>
                    <a:lnTo>
                      <a:pt x="175" y="155"/>
                    </a:lnTo>
                    <a:lnTo>
                      <a:pt x="164" y="165"/>
                    </a:lnTo>
                    <a:lnTo>
                      <a:pt x="152" y="172"/>
                    </a:lnTo>
                    <a:lnTo>
                      <a:pt x="138" y="177"/>
                    </a:lnTo>
                    <a:lnTo>
                      <a:pt x="123" y="179"/>
                    </a:lnTo>
                    <a:lnTo>
                      <a:pt x="105" y="178"/>
                    </a:lnTo>
                    <a:lnTo>
                      <a:pt x="84" y="173"/>
                    </a:lnTo>
                    <a:lnTo>
                      <a:pt x="62" y="165"/>
                    </a:lnTo>
                    <a:lnTo>
                      <a:pt x="41" y="152"/>
                    </a:lnTo>
                    <a:lnTo>
                      <a:pt x="24" y="138"/>
                    </a:lnTo>
                    <a:lnTo>
                      <a:pt x="11" y="122"/>
                    </a:lnTo>
                    <a:lnTo>
                      <a:pt x="2" y="104"/>
                    </a:lnTo>
                    <a:lnTo>
                      <a:pt x="0" y="85"/>
                    </a:lnTo>
                    <a:lnTo>
                      <a:pt x="4" y="64"/>
                    </a:lnTo>
                    <a:lnTo>
                      <a:pt x="16" y="44"/>
                    </a:lnTo>
                    <a:close/>
                  </a:path>
                </a:pathLst>
              </a:custGeom>
              <a:solidFill>
                <a:srgbClr val="FFFFFF"/>
              </a:solidFill>
              <a:ln w="9525">
                <a:noFill/>
                <a:round/>
                <a:headEnd/>
                <a:tailEnd/>
              </a:ln>
            </p:spPr>
            <p:txBody>
              <a:bodyPr/>
              <a:lstStyle/>
              <a:p>
                <a:endParaRPr lang="en-US">
                  <a:solidFill>
                    <a:srgbClr val="000000"/>
                  </a:solidFill>
                </a:endParaRPr>
              </a:p>
            </p:txBody>
          </p:sp>
          <p:sp>
            <p:nvSpPr>
              <p:cNvPr id="26650" name="Freeform 27"/>
              <p:cNvSpPr>
                <a:spLocks/>
              </p:cNvSpPr>
              <p:nvPr/>
            </p:nvSpPr>
            <p:spPr bwMode="auto">
              <a:xfrm>
                <a:off x="4177" y="1883"/>
                <a:ext cx="28" cy="27"/>
              </a:xfrm>
              <a:custGeom>
                <a:avLst/>
                <a:gdLst>
                  <a:gd name="T0" fmla="*/ 15 w 28"/>
                  <a:gd name="T1" fmla="*/ 0 h 27"/>
                  <a:gd name="T2" fmla="*/ 17 w 28"/>
                  <a:gd name="T3" fmla="*/ 1 h 27"/>
                  <a:gd name="T4" fmla="*/ 23 w 28"/>
                  <a:gd name="T5" fmla="*/ 3 h 27"/>
                  <a:gd name="T6" fmla="*/ 28 w 28"/>
                  <a:gd name="T7" fmla="*/ 8 h 27"/>
                  <a:gd name="T8" fmla="*/ 28 w 28"/>
                  <a:gd name="T9" fmla="*/ 16 h 27"/>
                  <a:gd name="T10" fmla="*/ 25 w 28"/>
                  <a:gd name="T11" fmla="*/ 23 h 27"/>
                  <a:gd name="T12" fmla="*/ 21 w 28"/>
                  <a:gd name="T13" fmla="*/ 27 h 27"/>
                  <a:gd name="T14" fmla="*/ 15 w 28"/>
                  <a:gd name="T15" fmla="*/ 27 h 27"/>
                  <a:gd name="T16" fmla="*/ 9 w 28"/>
                  <a:gd name="T17" fmla="*/ 24 h 27"/>
                  <a:gd name="T18" fmla="*/ 3 w 28"/>
                  <a:gd name="T19" fmla="*/ 18 h 27"/>
                  <a:gd name="T20" fmla="*/ 0 w 28"/>
                  <a:gd name="T21" fmla="*/ 10 h 27"/>
                  <a:gd name="T22" fmla="*/ 4 w 28"/>
                  <a:gd name="T23" fmla="*/ 3 h 27"/>
                  <a:gd name="T24" fmla="*/ 15 w 28"/>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7"/>
                  <a:gd name="T41" fmla="*/ 28 w 28"/>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7">
                    <a:moveTo>
                      <a:pt x="15" y="0"/>
                    </a:moveTo>
                    <a:lnTo>
                      <a:pt x="17" y="1"/>
                    </a:lnTo>
                    <a:lnTo>
                      <a:pt x="23" y="3"/>
                    </a:lnTo>
                    <a:lnTo>
                      <a:pt x="28" y="8"/>
                    </a:lnTo>
                    <a:lnTo>
                      <a:pt x="28" y="16"/>
                    </a:lnTo>
                    <a:lnTo>
                      <a:pt x="25" y="23"/>
                    </a:lnTo>
                    <a:lnTo>
                      <a:pt x="21" y="27"/>
                    </a:lnTo>
                    <a:lnTo>
                      <a:pt x="15" y="27"/>
                    </a:lnTo>
                    <a:lnTo>
                      <a:pt x="9" y="24"/>
                    </a:lnTo>
                    <a:lnTo>
                      <a:pt x="3" y="18"/>
                    </a:lnTo>
                    <a:lnTo>
                      <a:pt x="0" y="10"/>
                    </a:lnTo>
                    <a:lnTo>
                      <a:pt x="4" y="3"/>
                    </a:lnTo>
                    <a:lnTo>
                      <a:pt x="15" y="0"/>
                    </a:lnTo>
                    <a:close/>
                  </a:path>
                </a:pathLst>
              </a:custGeom>
              <a:solidFill>
                <a:srgbClr val="FFFFFF"/>
              </a:solidFill>
              <a:ln w="9525">
                <a:noFill/>
                <a:round/>
                <a:headEnd/>
                <a:tailEnd/>
              </a:ln>
            </p:spPr>
            <p:txBody>
              <a:bodyPr/>
              <a:lstStyle/>
              <a:p>
                <a:endParaRPr lang="en-US">
                  <a:solidFill>
                    <a:srgbClr val="000000"/>
                  </a:solidFill>
                </a:endParaRPr>
              </a:p>
            </p:txBody>
          </p:sp>
          <p:sp>
            <p:nvSpPr>
              <p:cNvPr id="26651" name="Freeform 28"/>
              <p:cNvSpPr>
                <a:spLocks/>
              </p:cNvSpPr>
              <p:nvPr/>
            </p:nvSpPr>
            <p:spPr bwMode="auto">
              <a:xfrm>
                <a:off x="3876" y="1786"/>
                <a:ext cx="237" cy="411"/>
              </a:xfrm>
              <a:custGeom>
                <a:avLst/>
                <a:gdLst>
                  <a:gd name="T0" fmla="*/ 225 w 237"/>
                  <a:gd name="T1" fmla="*/ 16 h 411"/>
                  <a:gd name="T2" fmla="*/ 200 w 237"/>
                  <a:gd name="T3" fmla="*/ 47 h 411"/>
                  <a:gd name="T4" fmla="*/ 175 w 237"/>
                  <a:gd name="T5" fmla="*/ 77 h 411"/>
                  <a:gd name="T6" fmla="*/ 150 w 237"/>
                  <a:gd name="T7" fmla="*/ 109 h 411"/>
                  <a:gd name="T8" fmla="*/ 130 w 237"/>
                  <a:gd name="T9" fmla="*/ 141 h 411"/>
                  <a:gd name="T10" fmla="*/ 109 w 237"/>
                  <a:gd name="T11" fmla="*/ 172 h 411"/>
                  <a:gd name="T12" fmla="*/ 87 w 237"/>
                  <a:gd name="T13" fmla="*/ 201 h 411"/>
                  <a:gd name="T14" fmla="*/ 61 w 237"/>
                  <a:gd name="T15" fmla="*/ 229 h 411"/>
                  <a:gd name="T16" fmla="*/ 36 w 237"/>
                  <a:gd name="T17" fmla="*/ 250 h 411"/>
                  <a:gd name="T18" fmla="*/ 20 w 237"/>
                  <a:gd name="T19" fmla="*/ 271 h 411"/>
                  <a:gd name="T20" fmla="*/ 10 w 237"/>
                  <a:gd name="T21" fmla="*/ 294 h 411"/>
                  <a:gd name="T22" fmla="*/ 5 w 237"/>
                  <a:gd name="T23" fmla="*/ 317 h 411"/>
                  <a:gd name="T24" fmla="*/ 0 w 237"/>
                  <a:gd name="T25" fmla="*/ 342 h 411"/>
                  <a:gd name="T26" fmla="*/ 0 w 237"/>
                  <a:gd name="T27" fmla="*/ 365 h 411"/>
                  <a:gd name="T28" fmla="*/ 8 w 237"/>
                  <a:gd name="T29" fmla="*/ 387 h 411"/>
                  <a:gd name="T30" fmla="*/ 24 w 237"/>
                  <a:gd name="T31" fmla="*/ 405 h 411"/>
                  <a:gd name="T32" fmla="*/ 39 w 237"/>
                  <a:gd name="T33" fmla="*/ 411 h 411"/>
                  <a:gd name="T34" fmla="*/ 44 w 237"/>
                  <a:gd name="T35" fmla="*/ 403 h 411"/>
                  <a:gd name="T36" fmla="*/ 26 w 237"/>
                  <a:gd name="T37" fmla="*/ 376 h 411"/>
                  <a:gd name="T38" fmla="*/ 22 w 237"/>
                  <a:gd name="T39" fmla="*/ 323 h 411"/>
                  <a:gd name="T40" fmla="*/ 30 w 237"/>
                  <a:gd name="T41" fmla="*/ 287 h 411"/>
                  <a:gd name="T42" fmla="*/ 37 w 237"/>
                  <a:gd name="T43" fmla="*/ 275 h 411"/>
                  <a:gd name="T44" fmla="*/ 48 w 237"/>
                  <a:gd name="T45" fmla="*/ 265 h 411"/>
                  <a:gd name="T46" fmla="*/ 61 w 237"/>
                  <a:gd name="T47" fmla="*/ 256 h 411"/>
                  <a:gd name="T48" fmla="*/ 78 w 237"/>
                  <a:gd name="T49" fmla="*/ 242 h 411"/>
                  <a:gd name="T50" fmla="*/ 94 w 237"/>
                  <a:gd name="T51" fmla="*/ 225 h 411"/>
                  <a:gd name="T52" fmla="*/ 108 w 237"/>
                  <a:gd name="T53" fmla="*/ 204 h 411"/>
                  <a:gd name="T54" fmla="*/ 122 w 237"/>
                  <a:gd name="T55" fmla="*/ 181 h 411"/>
                  <a:gd name="T56" fmla="*/ 134 w 237"/>
                  <a:gd name="T57" fmla="*/ 158 h 411"/>
                  <a:gd name="T58" fmla="*/ 148 w 237"/>
                  <a:gd name="T59" fmla="*/ 135 h 411"/>
                  <a:gd name="T60" fmla="*/ 162 w 237"/>
                  <a:gd name="T61" fmla="*/ 107 h 411"/>
                  <a:gd name="T62" fmla="*/ 182 w 237"/>
                  <a:gd name="T63" fmla="*/ 76 h 411"/>
                  <a:gd name="T64" fmla="*/ 204 w 237"/>
                  <a:gd name="T65" fmla="*/ 46 h 411"/>
                  <a:gd name="T66" fmla="*/ 226 w 237"/>
                  <a:gd name="T67" fmla="*/ 16 h 411"/>
                  <a:gd name="T68" fmla="*/ 237 w 237"/>
                  <a:gd name="T69" fmla="*/ 0 h 411"/>
                  <a:gd name="T70" fmla="*/ 237 w 237"/>
                  <a:gd name="T71" fmla="*/ 0 h 411"/>
                  <a:gd name="T72" fmla="*/ 237 w 237"/>
                  <a:gd name="T73" fmla="*/ 0 h 4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7"/>
                  <a:gd name="T112" fmla="*/ 0 h 411"/>
                  <a:gd name="T113" fmla="*/ 237 w 237"/>
                  <a:gd name="T114" fmla="*/ 411 h 4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7" h="411">
                    <a:moveTo>
                      <a:pt x="237" y="0"/>
                    </a:moveTo>
                    <a:lnTo>
                      <a:pt x="225" y="16"/>
                    </a:lnTo>
                    <a:lnTo>
                      <a:pt x="212" y="31"/>
                    </a:lnTo>
                    <a:lnTo>
                      <a:pt x="200" y="47"/>
                    </a:lnTo>
                    <a:lnTo>
                      <a:pt x="188" y="62"/>
                    </a:lnTo>
                    <a:lnTo>
                      <a:pt x="175" y="77"/>
                    </a:lnTo>
                    <a:lnTo>
                      <a:pt x="162" y="94"/>
                    </a:lnTo>
                    <a:lnTo>
                      <a:pt x="150" y="109"/>
                    </a:lnTo>
                    <a:lnTo>
                      <a:pt x="139" y="125"/>
                    </a:lnTo>
                    <a:lnTo>
                      <a:pt x="130" y="141"/>
                    </a:lnTo>
                    <a:lnTo>
                      <a:pt x="119" y="156"/>
                    </a:lnTo>
                    <a:lnTo>
                      <a:pt x="109" y="172"/>
                    </a:lnTo>
                    <a:lnTo>
                      <a:pt x="98" y="186"/>
                    </a:lnTo>
                    <a:lnTo>
                      <a:pt x="87" y="201"/>
                    </a:lnTo>
                    <a:lnTo>
                      <a:pt x="75" y="216"/>
                    </a:lnTo>
                    <a:lnTo>
                      <a:pt x="61" y="229"/>
                    </a:lnTo>
                    <a:lnTo>
                      <a:pt x="47" y="241"/>
                    </a:lnTo>
                    <a:lnTo>
                      <a:pt x="36" y="250"/>
                    </a:lnTo>
                    <a:lnTo>
                      <a:pt x="27" y="261"/>
                    </a:lnTo>
                    <a:lnTo>
                      <a:pt x="20" y="271"/>
                    </a:lnTo>
                    <a:lnTo>
                      <a:pt x="15" y="282"/>
                    </a:lnTo>
                    <a:lnTo>
                      <a:pt x="10" y="294"/>
                    </a:lnTo>
                    <a:lnTo>
                      <a:pt x="8" y="305"/>
                    </a:lnTo>
                    <a:lnTo>
                      <a:pt x="5" y="317"/>
                    </a:lnTo>
                    <a:lnTo>
                      <a:pt x="3" y="330"/>
                    </a:lnTo>
                    <a:lnTo>
                      <a:pt x="0" y="342"/>
                    </a:lnTo>
                    <a:lnTo>
                      <a:pt x="0" y="354"/>
                    </a:lnTo>
                    <a:lnTo>
                      <a:pt x="0" y="365"/>
                    </a:lnTo>
                    <a:lnTo>
                      <a:pt x="3" y="377"/>
                    </a:lnTo>
                    <a:lnTo>
                      <a:pt x="8" y="387"/>
                    </a:lnTo>
                    <a:lnTo>
                      <a:pt x="14" y="397"/>
                    </a:lnTo>
                    <a:lnTo>
                      <a:pt x="24" y="405"/>
                    </a:lnTo>
                    <a:lnTo>
                      <a:pt x="36" y="411"/>
                    </a:lnTo>
                    <a:lnTo>
                      <a:pt x="39" y="411"/>
                    </a:lnTo>
                    <a:lnTo>
                      <a:pt x="43" y="407"/>
                    </a:lnTo>
                    <a:lnTo>
                      <a:pt x="44" y="403"/>
                    </a:lnTo>
                    <a:lnTo>
                      <a:pt x="43" y="399"/>
                    </a:lnTo>
                    <a:lnTo>
                      <a:pt x="26" y="376"/>
                    </a:lnTo>
                    <a:lnTo>
                      <a:pt x="20" y="350"/>
                    </a:lnTo>
                    <a:lnTo>
                      <a:pt x="22" y="323"/>
                    </a:lnTo>
                    <a:lnTo>
                      <a:pt x="27" y="296"/>
                    </a:lnTo>
                    <a:lnTo>
                      <a:pt x="30" y="287"/>
                    </a:lnTo>
                    <a:lnTo>
                      <a:pt x="33" y="281"/>
                    </a:lnTo>
                    <a:lnTo>
                      <a:pt x="37" y="275"/>
                    </a:lnTo>
                    <a:lnTo>
                      <a:pt x="43" y="270"/>
                    </a:lnTo>
                    <a:lnTo>
                      <a:pt x="48" y="265"/>
                    </a:lnTo>
                    <a:lnTo>
                      <a:pt x="55" y="260"/>
                    </a:lnTo>
                    <a:lnTo>
                      <a:pt x="61" y="256"/>
                    </a:lnTo>
                    <a:lnTo>
                      <a:pt x="69" y="250"/>
                    </a:lnTo>
                    <a:lnTo>
                      <a:pt x="78" y="242"/>
                    </a:lnTo>
                    <a:lnTo>
                      <a:pt x="87" y="234"/>
                    </a:lnTo>
                    <a:lnTo>
                      <a:pt x="94" y="225"/>
                    </a:lnTo>
                    <a:lnTo>
                      <a:pt x="100" y="216"/>
                    </a:lnTo>
                    <a:lnTo>
                      <a:pt x="108" y="204"/>
                    </a:lnTo>
                    <a:lnTo>
                      <a:pt x="115" y="192"/>
                    </a:lnTo>
                    <a:lnTo>
                      <a:pt x="122" y="181"/>
                    </a:lnTo>
                    <a:lnTo>
                      <a:pt x="128" y="170"/>
                    </a:lnTo>
                    <a:lnTo>
                      <a:pt x="134" y="158"/>
                    </a:lnTo>
                    <a:lnTo>
                      <a:pt x="142" y="146"/>
                    </a:lnTo>
                    <a:lnTo>
                      <a:pt x="148" y="135"/>
                    </a:lnTo>
                    <a:lnTo>
                      <a:pt x="154" y="123"/>
                    </a:lnTo>
                    <a:lnTo>
                      <a:pt x="162" y="107"/>
                    </a:lnTo>
                    <a:lnTo>
                      <a:pt x="172" y="92"/>
                    </a:lnTo>
                    <a:lnTo>
                      <a:pt x="182" y="76"/>
                    </a:lnTo>
                    <a:lnTo>
                      <a:pt x="193" y="61"/>
                    </a:lnTo>
                    <a:lnTo>
                      <a:pt x="204" y="46"/>
                    </a:lnTo>
                    <a:lnTo>
                      <a:pt x="215" y="30"/>
                    </a:lnTo>
                    <a:lnTo>
                      <a:pt x="226" y="16"/>
                    </a:lnTo>
                    <a:lnTo>
                      <a:pt x="237" y="0"/>
                    </a:lnTo>
                    <a:close/>
                  </a:path>
                </a:pathLst>
              </a:custGeom>
              <a:solidFill>
                <a:srgbClr val="000000"/>
              </a:solidFill>
              <a:ln w="9525">
                <a:noFill/>
                <a:round/>
                <a:headEnd/>
                <a:tailEnd/>
              </a:ln>
            </p:spPr>
            <p:txBody>
              <a:bodyPr/>
              <a:lstStyle/>
              <a:p>
                <a:endParaRPr lang="en-US">
                  <a:solidFill>
                    <a:srgbClr val="000000"/>
                  </a:solidFill>
                </a:endParaRPr>
              </a:p>
            </p:txBody>
          </p:sp>
          <p:sp>
            <p:nvSpPr>
              <p:cNvPr id="26652" name="Freeform 29"/>
              <p:cNvSpPr>
                <a:spLocks/>
              </p:cNvSpPr>
              <p:nvPr/>
            </p:nvSpPr>
            <p:spPr bwMode="auto">
              <a:xfrm>
                <a:off x="3940" y="1925"/>
                <a:ext cx="460" cy="304"/>
              </a:xfrm>
              <a:custGeom>
                <a:avLst/>
                <a:gdLst>
                  <a:gd name="T0" fmla="*/ 10 w 460"/>
                  <a:gd name="T1" fmla="*/ 291 h 304"/>
                  <a:gd name="T2" fmla="*/ 28 w 460"/>
                  <a:gd name="T3" fmla="*/ 298 h 304"/>
                  <a:gd name="T4" fmla="*/ 47 w 460"/>
                  <a:gd name="T5" fmla="*/ 302 h 304"/>
                  <a:gd name="T6" fmla="*/ 67 w 460"/>
                  <a:gd name="T7" fmla="*/ 304 h 304"/>
                  <a:gd name="T8" fmla="*/ 87 w 460"/>
                  <a:gd name="T9" fmla="*/ 303 h 304"/>
                  <a:gd name="T10" fmla="*/ 105 w 460"/>
                  <a:gd name="T11" fmla="*/ 296 h 304"/>
                  <a:gd name="T12" fmla="*/ 119 w 460"/>
                  <a:gd name="T13" fmla="*/ 285 h 304"/>
                  <a:gd name="T14" fmla="*/ 133 w 460"/>
                  <a:gd name="T15" fmla="*/ 272 h 304"/>
                  <a:gd name="T16" fmla="*/ 148 w 460"/>
                  <a:gd name="T17" fmla="*/ 260 h 304"/>
                  <a:gd name="T18" fmla="*/ 169 w 460"/>
                  <a:gd name="T19" fmla="*/ 250 h 304"/>
                  <a:gd name="T20" fmla="*/ 192 w 460"/>
                  <a:gd name="T21" fmla="*/ 243 h 304"/>
                  <a:gd name="T22" fmla="*/ 215 w 460"/>
                  <a:gd name="T23" fmla="*/ 236 h 304"/>
                  <a:gd name="T24" fmla="*/ 236 w 460"/>
                  <a:gd name="T25" fmla="*/ 226 h 304"/>
                  <a:gd name="T26" fmla="*/ 254 w 460"/>
                  <a:gd name="T27" fmla="*/ 213 h 304"/>
                  <a:gd name="T28" fmla="*/ 271 w 460"/>
                  <a:gd name="T29" fmla="*/ 199 h 304"/>
                  <a:gd name="T30" fmla="*/ 288 w 460"/>
                  <a:gd name="T31" fmla="*/ 186 h 304"/>
                  <a:gd name="T32" fmla="*/ 309 w 460"/>
                  <a:gd name="T33" fmla="*/ 180 h 304"/>
                  <a:gd name="T34" fmla="*/ 330 w 460"/>
                  <a:gd name="T35" fmla="*/ 178 h 304"/>
                  <a:gd name="T36" fmla="*/ 350 w 460"/>
                  <a:gd name="T37" fmla="*/ 178 h 304"/>
                  <a:gd name="T38" fmla="*/ 371 w 460"/>
                  <a:gd name="T39" fmla="*/ 177 h 304"/>
                  <a:gd name="T40" fmla="*/ 392 w 460"/>
                  <a:gd name="T41" fmla="*/ 173 h 304"/>
                  <a:gd name="T42" fmla="*/ 409 w 460"/>
                  <a:gd name="T43" fmla="*/ 165 h 304"/>
                  <a:gd name="T44" fmla="*/ 424 w 460"/>
                  <a:gd name="T45" fmla="*/ 155 h 304"/>
                  <a:gd name="T46" fmla="*/ 437 w 460"/>
                  <a:gd name="T47" fmla="*/ 142 h 304"/>
                  <a:gd name="T48" fmla="*/ 456 w 460"/>
                  <a:gd name="T49" fmla="*/ 104 h 304"/>
                  <a:gd name="T50" fmla="*/ 458 w 460"/>
                  <a:gd name="T51" fmla="*/ 34 h 304"/>
                  <a:gd name="T52" fmla="*/ 450 w 460"/>
                  <a:gd name="T53" fmla="*/ 0 h 304"/>
                  <a:gd name="T54" fmla="*/ 449 w 460"/>
                  <a:gd name="T55" fmla="*/ 1 h 304"/>
                  <a:gd name="T56" fmla="*/ 452 w 460"/>
                  <a:gd name="T57" fmla="*/ 21 h 304"/>
                  <a:gd name="T58" fmla="*/ 453 w 460"/>
                  <a:gd name="T59" fmla="*/ 64 h 304"/>
                  <a:gd name="T60" fmla="*/ 445 w 460"/>
                  <a:gd name="T61" fmla="*/ 106 h 304"/>
                  <a:gd name="T62" fmla="*/ 420 w 460"/>
                  <a:gd name="T63" fmla="*/ 140 h 304"/>
                  <a:gd name="T64" fmla="*/ 389 w 460"/>
                  <a:gd name="T65" fmla="*/ 155 h 304"/>
                  <a:gd name="T66" fmla="*/ 370 w 460"/>
                  <a:gd name="T67" fmla="*/ 156 h 304"/>
                  <a:gd name="T68" fmla="*/ 352 w 460"/>
                  <a:gd name="T69" fmla="*/ 154 h 304"/>
                  <a:gd name="T70" fmla="*/ 332 w 460"/>
                  <a:gd name="T71" fmla="*/ 150 h 304"/>
                  <a:gd name="T72" fmla="*/ 313 w 460"/>
                  <a:gd name="T73" fmla="*/ 148 h 304"/>
                  <a:gd name="T74" fmla="*/ 296 w 460"/>
                  <a:gd name="T75" fmla="*/ 149 h 304"/>
                  <a:gd name="T76" fmla="*/ 279 w 460"/>
                  <a:gd name="T77" fmla="*/ 152 h 304"/>
                  <a:gd name="T78" fmla="*/ 263 w 460"/>
                  <a:gd name="T79" fmla="*/ 160 h 304"/>
                  <a:gd name="T80" fmla="*/ 248 w 460"/>
                  <a:gd name="T81" fmla="*/ 170 h 304"/>
                  <a:gd name="T82" fmla="*/ 235 w 460"/>
                  <a:gd name="T83" fmla="*/ 180 h 304"/>
                  <a:gd name="T84" fmla="*/ 221 w 460"/>
                  <a:gd name="T85" fmla="*/ 189 h 304"/>
                  <a:gd name="T86" fmla="*/ 207 w 460"/>
                  <a:gd name="T87" fmla="*/ 199 h 304"/>
                  <a:gd name="T88" fmla="*/ 192 w 460"/>
                  <a:gd name="T89" fmla="*/ 208 h 304"/>
                  <a:gd name="T90" fmla="*/ 179 w 460"/>
                  <a:gd name="T91" fmla="*/ 214 h 304"/>
                  <a:gd name="T92" fmla="*/ 167 w 460"/>
                  <a:gd name="T93" fmla="*/ 221 h 304"/>
                  <a:gd name="T94" fmla="*/ 154 w 460"/>
                  <a:gd name="T95" fmla="*/ 229 h 304"/>
                  <a:gd name="T96" fmla="*/ 142 w 460"/>
                  <a:gd name="T97" fmla="*/ 242 h 304"/>
                  <a:gd name="T98" fmla="*/ 129 w 460"/>
                  <a:gd name="T99" fmla="*/ 257 h 304"/>
                  <a:gd name="T100" fmla="*/ 115 w 460"/>
                  <a:gd name="T101" fmla="*/ 270 h 304"/>
                  <a:gd name="T102" fmla="*/ 98 w 460"/>
                  <a:gd name="T103" fmla="*/ 282 h 304"/>
                  <a:gd name="T104" fmla="*/ 78 w 460"/>
                  <a:gd name="T105" fmla="*/ 291 h 304"/>
                  <a:gd name="T106" fmla="*/ 56 w 460"/>
                  <a:gd name="T107" fmla="*/ 295 h 304"/>
                  <a:gd name="T108" fmla="*/ 33 w 460"/>
                  <a:gd name="T109" fmla="*/ 294 h 304"/>
                  <a:gd name="T110" fmla="*/ 11 w 460"/>
                  <a:gd name="T111" fmla="*/ 290 h 304"/>
                  <a:gd name="T112" fmla="*/ 0 w 460"/>
                  <a:gd name="T113" fmla="*/ 287 h 304"/>
                  <a:gd name="T114" fmla="*/ 0 w 460"/>
                  <a:gd name="T115" fmla="*/ 287 h 304"/>
                  <a:gd name="T116" fmla="*/ 0 w 460"/>
                  <a:gd name="T117" fmla="*/ 287 h 3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0"/>
                  <a:gd name="T178" fmla="*/ 0 h 304"/>
                  <a:gd name="T179" fmla="*/ 460 w 460"/>
                  <a:gd name="T180" fmla="*/ 304 h 3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0" h="304">
                    <a:moveTo>
                      <a:pt x="0" y="287"/>
                    </a:moveTo>
                    <a:lnTo>
                      <a:pt x="10" y="291"/>
                    </a:lnTo>
                    <a:lnTo>
                      <a:pt x="18" y="295"/>
                    </a:lnTo>
                    <a:lnTo>
                      <a:pt x="28" y="298"/>
                    </a:lnTo>
                    <a:lnTo>
                      <a:pt x="38" y="300"/>
                    </a:lnTo>
                    <a:lnTo>
                      <a:pt x="47" y="302"/>
                    </a:lnTo>
                    <a:lnTo>
                      <a:pt x="57" y="303"/>
                    </a:lnTo>
                    <a:lnTo>
                      <a:pt x="67" y="304"/>
                    </a:lnTo>
                    <a:lnTo>
                      <a:pt x="78" y="304"/>
                    </a:lnTo>
                    <a:lnTo>
                      <a:pt x="87" y="303"/>
                    </a:lnTo>
                    <a:lnTo>
                      <a:pt x="96" y="300"/>
                    </a:lnTo>
                    <a:lnTo>
                      <a:pt x="105" y="296"/>
                    </a:lnTo>
                    <a:lnTo>
                      <a:pt x="112" y="290"/>
                    </a:lnTo>
                    <a:lnTo>
                      <a:pt x="119" y="285"/>
                    </a:lnTo>
                    <a:lnTo>
                      <a:pt x="126" y="279"/>
                    </a:lnTo>
                    <a:lnTo>
                      <a:pt x="133" y="272"/>
                    </a:lnTo>
                    <a:lnTo>
                      <a:pt x="139" y="266"/>
                    </a:lnTo>
                    <a:lnTo>
                      <a:pt x="148" y="260"/>
                    </a:lnTo>
                    <a:lnTo>
                      <a:pt x="158" y="254"/>
                    </a:lnTo>
                    <a:lnTo>
                      <a:pt x="169" y="250"/>
                    </a:lnTo>
                    <a:lnTo>
                      <a:pt x="180" y="246"/>
                    </a:lnTo>
                    <a:lnTo>
                      <a:pt x="192" y="243"/>
                    </a:lnTo>
                    <a:lnTo>
                      <a:pt x="203" y="240"/>
                    </a:lnTo>
                    <a:lnTo>
                      <a:pt x="215" y="236"/>
                    </a:lnTo>
                    <a:lnTo>
                      <a:pt x="226" y="231"/>
                    </a:lnTo>
                    <a:lnTo>
                      <a:pt x="236" y="226"/>
                    </a:lnTo>
                    <a:lnTo>
                      <a:pt x="246" y="220"/>
                    </a:lnTo>
                    <a:lnTo>
                      <a:pt x="254" y="213"/>
                    </a:lnTo>
                    <a:lnTo>
                      <a:pt x="263" y="206"/>
                    </a:lnTo>
                    <a:lnTo>
                      <a:pt x="271" y="199"/>
                    </a:lnTo>
                    <a:lnTo>
                      <a:pt x="280" y="192"/>
                    </a:lnTo>
                    <a:lnTo>
                      <a:pt x="288" y="186"/>
                    </a:lnTo>
                    <a:lnTo>
                      <a:pt x="299" y="182"/>
                    </a:lnTo>
                    <a:lnTo>
                      <a:pt x="309" y="180"/>
                    </a:lnTo>
                    <a:lnTo>
                      <a:pt x="320" y="178"/>
                    </a:lnTo>
                    <a:lnTo>
                      <a:pt x="330" y="178"/>
                    </a:lnTo>
                    <a:lnTo>
                      <a:pt x="341" y="178"/>
                    </a:lnTo>
                    <a:lnTo>
                      <a:pt x="350" y="178"/>
                    </a:lnTo>
                    <a:lnTo>
                      <a:pt x="361" y="177"/>
                    </a:lnTo>
                    <a:lnTo>
                      <a:pt x="371" y="177"/>
                    </a:lnTo>
                    <a:lnTo>
                      <a:pt x="382" y="175"/>
                    </a:lnTo>
                    <a:lnTo>
                      <a:pt x="392" y="173"/>
                    </a:lnTo>
                    <a:lnTo>
                      <a:pt x="400" y="169"/>
                    </a:lnTo>
                    <a:lnTo>
                      <a:pt x="409" y="165"/>
                    </a:lnTo>
                    <a:lnTo>
                      <a:pt x="416" y="160"/>
                    </a:lnTo>
                    <a:lnTo>
                      <a:pt x="424" y="155"/>
                    </a:lnTo>
                    <a:lnTo>
                      <a:pt x="431" y="148"/>
                    </a:lnTo>
                    <a:lnTo>
                      <a:pt x="437" y="142"/>
                    </a:lnTo>
                    <a:lnTo>
                      <a:pt x="442" y="135"/>
                    </a:lnTo>
                    <a:lnTo>
                      <a:pt x="456" y="104"/>
                    </a:lnTo>
                    <a:lnTo>
                      <a:pt x="460" y="69"/>
                    </a:lnTo>
                    <a:lnTo>
                      <a:pt x="458" y="34"/>
                    </a:lnTo>
                    <a:lnTo>
                      <a:pt x="452" y="1"/>
                    </a:lnTo>
                    <a:lnTo>
                      <a:pt x="450" y="0"/>
                    </a:lnTo>
                    <a:lnTo>
                      <a:pt x="449" y="1"/>
                    </a:lnTo>
                    <a:lnTo>
                      <a:pt x="449" y="2"/>
                    </a:lnTo>
                    <a:lnTo>
                      <a:pt x="452" y="21"/>
                    </a:lnTo>
                    <a:lnTo>
                      <a:pt x="453" y="43"/>
                    </a:lnTo>
                    <a:lnTo>
                      <a:pt x="453" y="64"/>
                    </a:lnTo>
                    <a:lnTo>
                      <a:pt x="450" y="86"/>
                    </a:lnTo>
                    <a:lnTo>
                      <a:pt x="445" y="106"/>
                    </a:lnTo>
                    <a:lnTo>
                      <a:pt x="436" y="125"/>
                    </a:lnTo>
                    <a:lnTo>
                      <a:pt x="420" y="140"/>
                    </a:lnTo>
                    <a:lnTo>
                      <a:pt x="399" y="151"/>
                    </a:lnTo>
                    <a:lnTo>
                      <a:pt x="389" y="155"/>
                    </a:lnTo>
                    <a:lnTo>
                      <a:pt x="380" y="156"/>
                    </a:lnTo>
                    <a:lnTo>
                      <a:pt x="370" y="156"/>
                    </a:lnTo>
                    <a:lnTo>
                      <a:pt x="361" y="155"/>
                    </a:lnTo>
                    <a:lnTo>
                      <a:pt x="352" y="154"/>
                    </a:lnTo>
                    <a:lnTo>
                      <a:pt x="342" y="152"/>
                    </a:lnTo>
                    <a:lnTo>
                      <a:pt x="332" y="150"/>
                    </a:lnTo>
                    <a:lnTo>
                      <a:pt x="322" y="149"/>
                    </a:lnTo>
                    <a:lnTo>
                      <a:pt x="313" y="148"/>
                    </a:lnTo>
                    <a:lnTo>
                      <a:pt x="304" y="148"/>
                    </a:lnTo>
                    <a:lnTo>
                      <a:pt x="296" y="149"/>
                    </a:lnTo>
                    <a:lnTo>
                      <a:pt x="287" y="150"/>
                    </a:lnTo>
                    <a:lnTo>
                      <a:pt x="279" y="152"/>
                    </a:lnTo>
                    <a:lnTo>
                      <a:pt x="271" y="157"/>
                    </a:lnTo>
                    <a:lnTo>
                      <a:pt x="263" y="160"/>
                    </a:lnTo>
                    <a:lnTo>
                      <a:pt x="255" y="165"/>
                    </a:lnTo>
                    <a:lnTo>
                      <a:pt x="248" y="170"/>
                    </a:lnTo>
                    <a:lnTo>
                      <a:pt x="242" y="175"/>
                    </a:lnTo>
                    <a:lnTo>
                      <a:pt x="235" y="180"/>
                    </a:lnTo>
                    <a:lnTo>
                      <a:pt x="229" y="184"/>
                    </a:lnTo>
                    <a:lnTo>
                      <a:pt x="221" y="189"/>
                    </a:lnTo>
                    <a:lnTo>
                      <a:pt x="214" y="195"/>
                    </a:lnTo>
                    <a:lnTo>
                      <a:pt x="207" y="199"/>
                    </a:lnTo>
                    <a:lnTo>
                      <a:pt x="199" y="204"/>
                    </a:lnTo>
                    <a:lnTo>
                      <a:pt x="192" y="208"/>
                    </a:lnTo>
                    <a:lnTo>
                      <a:pt x="186" y="211"/>
                    </a:lnTo>
                    <a:lnTo>
                      <a:pt x="179" y="214"/>
                    </a:lnTo>
                    <a:lnTo>
                      <a:pt x="173" y="217"/>
                    </a:lnTo>
                    <a:lnTo>
                      <a:pt x="167" y="221"/>
                    </a:lnTo>
                    <a:lnTo>
                      <a:pt x="161" y="224"/>
                    </a:lnTo>
                    <a:lnTo>
                      <a:pt x="154" y="229"/>
                    </a:lnTo>
                    <a:lnTo>
                      <a:pt x="150" y="234"/>
                    </a:lnTo>
                    <a:lnTo>
                      <a:pt x="142" y="242"/>
                    </a:lnTo>
                    <a:lnTo>
                      <a:pt x="136" y="250"/>
                    </a:lnTo>
                    <a:lnTo>
                      <a:pt x="129" y="257"/>
                    </a:lnTo>
                    <a:lnTo>
                      <a:pt x="123" y="264"/>
                    </a:lnTo>
                    <a:lnTo>
                      <a:pt x="115" y="270"/>
                    </a:lnTo>
                    <a:lnTo>
                      <a:pt x="107" y="277"/>
                    </a:lnTo>
                    <a:lnTo>
                      <a:pt x="98" y="282"/>
                    </a:lnTo>
                    <a:lnTo>
                      <a:pt x="89" y="287"/>
                    </a:lnTo>
                    <a:lnTo>
                      <a:pt x="78" y="291"/>
                    </a:lnTo>
                    <a:lnTo>
                      <a:pt x="67" y="293"/>
                    </a:lnTo>
                    <a:lnTo>
                      <a:pt x="56" y="295"/>
                    </a:lnTo>
                    <a:lnTo>
                      <a:pt x="45" y="295"/>
                    </a:lnTo>
                    <a:lnTo>
                      <a:pt x="33" y="294"/>
                    </a:lnTo>
                    <a:lnTo>
                      <a:pt x="22" y="292"/>
                    </a:lnTo>
                    <a:lnTo>
                      <a:pt x="11" y="290"/>
                    </a:lnTo>
                    <a:lnTo>
                      <a:pt x="0" y="287"/>
                    </a:lnTo>
                    <a:close/>
                  </a:path>
                </a:pathLst>
              </a:custGeom>
              <a:solidFill>
                <a:srgbClr val="000000"/>
              </a:solidFill>
              <a:ln w="9525">
                <a:noFill/>
                <a:round/>
                <a:headEnd/>
                <a:tailEnd/>
              </a:ln>
            </p:spPr>
            <p:txBody>
              <a:bodyPr/>
              <a:lstStyle/>
              <a:p>
                <a:endParaRPr lang="en-US">
                  <a:solidFill>
                    <a:srgbClr val="000000"/>
                  </a:solidFill>
                </a:endParaRPr>
              </a:p>
            </p:txBody>
          </p:sp>
          <p:sp>
            <p:nvSpPr>
              <p:cNvPr id="26653" name="Freeform 30"/>
              <p:cNvSpPr>
                <a:spLocks/>
              </p:cNvSpPr>
              <p:nvPr/>
            </p:nvSpPr>
            <p:spPr bwMode="auto">
              <a:xfrm>
                <a:off x="3934" y="2097"/>
                <a:ext cx="33" cy="69"/>
              </a:xfrm>
              <a:custGeom>
                <a:avLst/>
                <a:gdLst>
                  <a:gd name="T0" fmla="*/ 0 w 33"/>
                  <a:gd name="T1" fmla="*/ 69 h 69"/>
                  <a:gd name="T2" fmla="*/ 6 w 33"/>
                  <a:gd name="T3" fmla="*/ 60 h 69"/>
                  <a:gd name="T4" fmla="*/ 12 w 33"/>
                  <a:gd name="T5" fmla="*/ 52 h 69"/>
                  <a:gd name="T6" fmla="*/ 17 w 33"/>
                  <a:gd name="T7" fmla="*/ 44 h 69"/>
                  <a:gd name="T8" fmla="*/ 23 w 33"/>
                  <a:gd name="T9" fmla="*/ 36 h 69"/>
                  <a:gd name="T10" fmla="*/ 26 w 33"/>
                  <a:gd name="T11" fmla="*/ 30 h 69"/>
                  <a:gd name="T12" fmla="*/ 30 w 33"/>
                  <a:gd name="T13" fmla="*/ 23 h 69"/>
                  <a:gd name="T14" fmla="*/ 33 w 33"/>
                  <a:gd name="T15" fmla="*/ 15 h 69"/>
                  <a:gd name="T16" fmla="*/ 33 w 33"/>
                  <a:gd name="T17" fmla="*/ 8 h 69"/>
                  <a:gd name="T18" fmla="*/ 26 w 33"/>
                  <a:gd name="T19" fmla="*/ 1 h 69"/>
                  <a:gd name="T20" fmla="*/ 19 w 33"/>
                  <a:gd name="T21" fmla="*/ 0 h 69"/>
                  <a:gd name="T22" fmla="*/ 11 w 33"/>
                  <a:gd name="T23" fmla="*/ 3 h 69"/>
                  <a:gd name="T24" fmla="*/ 5 w 33"/>
                  <a:gd name="T25" fmla="*/ 10 h 69"/>
                  <a:gd name="T26" fmla="*/ 5 w 33"/>
                  <a:gd name="T27" fmla="*/ 12 h 69"/>
                  <a:gd name="T28" fmla="*/ 5 w 33"/>
                  <a:gd name="T29" fmla="*/ 13 h 69"/>
                  <a:gd name="T30" fmla="*/ 6 w 33"/>
                  <a:gd name="T31" fmla="*/ 13 h 69"/>
                  <a:gd name="T32" fmla="*/ 7 w 33"/>
                  <a:gd name="T33" fmla="*/ 12 h 69"/>
                  <a:gd name="T34" fmla="*/ 9 w 33"/>
                  <a:gd name="T35" fmla="*/ 9 h 69"/>
                  <a:gd name="T36" fmla="*/ 12 w 33"/>
                  <a:gd name="T37" fmla="*/ 7 h 69"/>
                  <a:gd name="T38" fmla="*/ 16 w 33"/>
                  <a:gd name="T39" fmla="*/ 6 h 69"/>
                  <a:gd name="T40" fmla="*/ 19 w 33"/>
                  <a:gd name="T41" fmla="*/ 5 h 69"/>
                  <a:gd name="T42" fmla="*/ 25 w 33"/>
                  <a:gd name="T43" fmla="*/ 7 h 69"/>
                  <a:gd name="T44" fmla="*/ 28 w 33"/>
                  <a:gd name="T45" fmla="*/ 12 h 69"/>
                  <a:gd name="T46" fmla="*/ 26 w 33"/>
                  <a:gd name="T47" fmla="*/ 19 h 69"/>
                  <a:gd name="T48" fmla="*/ 24 w 33"/>
                  <a:gd name="T49" fmla="*/ 25 h 69"/>
                  <a:gd name="T50" fmla="*/ 19 w 33"/>
                  <a:gd name="T51" fmla="*/ 36 h 69"/>
                  <a:gd name="T52" fmla="*/ 13 w 33"/>
                  <a:gd name="T53" fmla="*/ 47 h 69"/>
                  <a:gd name="T54" fmla="*/ 7 w 33"/>
                  <a:gd name="T55" fmla="*/ 57 h 69"/>
                  <a:gd name="T56" fmla="*/ 0 w 33"/>
                  <a:gd name="T57" fmla="*/ 68 h 69"/>
                  <a:gd name="T58" fmla="*/ 0 w 33"/>
                  <a:gd name="T59" fmla="*/ 69 h 69"/>
                  <a:gd name="T60" fmla="*/ 0 w 33"/>
                  <a:gd name="T61" fmla="*/ 69 h 69"/>
                  <a:gd name="T62" fmla="*/ 0 w 33"/>
                  <a:gd name="T63" fmla="*/ 69 h 69"/>
                  <a:gd name="T64" fmla="*/ 0 w 33"/>
                  <a:gd name="T65" fmla="*/ 69 h 69"/>
                  <a:gd name="T66" fmla="*/ 0 w 33"/>
                  <a:gd name="T67" fmla="*/ 69 h 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
                  <a:gd name="T103" fmla="*/ 0 h 69"/>
                  <a:gd name="T104" fmla="*/ 33 w 33"/>
                  <a:gd name="T105" fmla="*/ 69 h 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 h="69">
                    <a:moveTo>
                      <a:pt x="0" y="69"/>
                    </a:moveTo>
                    <a:lnTo>
                      <a:pt x="6" y="60"/>
                    </a:lnTo>
                    <a:lnTo>
                      <a:pt x="12" y="52"/>
                    </a:lnTo>
                    <a:lnTo>
                      <a:pt x="17" y="44"/>
                    </a:lnTo>
                    <a:lnTo>
                      <a:pt x="23" y="36"/>
                    </a:lnTo>
                    <a:lnTo>
                      <a:pt x="26" y="30"/>
                    </a:lnTo>
                    <a:lnTo>
                      <a:pt x="30" y="23"/>
                    </a:lnTo>
                    <a:lnTo>
                      <a:pt x="33" y="15"/>
                    </a:lnTo>
                    <a:lnTo>
                      <a:pt x="33" y="8"/>
                    </a:lnTo>
                    <a:lnTo>
                      <a:pt x="26" y="1"/>
                    </a:lnTo>
                    <a:lnTo>
                      <a:pt x="19" y="0"/>
                    </a:lnTo>
                    <a:lnTo>
                      <a:pt x="11" y="3"/>
                    </a:lnTo>
                    <a:lnTo>
                      <a:pt x="5" y="10"/>
                    </a:lnTo>
                    <a:lnTo>
                      <a:pt x="5" y="12"/>
                    </a:lnTo>
                    <a:lnTo>
                      <a:pt x="5" y="13"/>
                    </a:lnTo>
                    <a:lnTo>
                      <a:pt x="6" y="13"/>
                    </a:lnTo>
                    <a:lnTo>
                      <a:pt x="7" y="12"/>
                    </a:lnTo>
                    <a:lnTo>
                      <a:pt x="9" y="9"/>
                    </a:lnTo>
                    <a:lnTo>
                      <a:pt x="12" y="7"/>
                    </a:lnTo>
                    <a:lnTo>
                      <a:pt x="16" y="6"/>
                    </a:lnTo>
                    <a:lnTo>
                      <a:pt x="19" y="5"/>
                    </a:lnTo>
                    <a:lnTo>
                      <a:pt x="25" y="7"/>
                    </a:lnTo>
                    <a:lnTo>
                      <a:pt x="28" y="12"/>
                    </a:lnTo>
                    <a:lnTo>
                      <a:pt x="26" y="19"/>
                    </a:lnTo>
                    <a:lnTo>
                      <a:pt x="24" y="25"/>
                    </a:lnTo>
                    <a:lnTo>
                      <a:pt x="19" y="36"/>
                    </a:lnTo>
                    <a:lnTo>
                      <a:pt x="13" y="47"/>
                    </a:lnTo>
                    <a:lnTo>
                      <a:pt x="7" y="57"/>
                    </a:lnTo>
                    <a:lnTo>
                      <a:pt x="0" y="68"/>
                    </a:lnTo>
                    <a:lnTo>
                      <a:pt x="0" y="69"/>
                    </a:lnTo>
                    <a:close/>
                  </a:path>
                </a:pathLst>
              </a:custGeom>
              <a:solidFill>
                <a:srgbClr val="000000"/>
              </a:solidFill>
              <a:ln w="9525">
                <a:noFill/>
                <a:round/>
                <a:headEnd/>
                <a:tailEnd/>
              </a:ln>
            </p:spPr>
            <p:txBody>
              <a:bodyPr/>
              <a:lstStyle/>
              <a:p>
                <a:endParaRPr lang="en-US">
                  <a:solidFill>
                    <a:srgbClr val="000000"/>
                  </a:solidFill>
                </a:endParaRPr>
              </a:p>
            </p:txBody>
          </p:sp>
          <p:sp>
            <p:nvSpPr>
              <p:cNvPr id="26654" name="Freeform 31"/>
              <p:cNvSpPr>
                <a:spLocks/>
              </p:cNvSpPr>
              <p:nvPr/>
            </p:nvSpPr>
            <p:spPr bwMode="auto">
              <a:xfrm>
                <a:off x="3914" y="2158"/>
                <a:ext cx="132" cy="50"/>
              </a:xfrm>
              <a:custGeom>
                <a:avLst/>
                <a:gdLst>
                  <a:gd name="T0" fmla="*/ 0 w 132"/>
                  <a:gd name="T1" fmla="*/ 44 h 50"/>
                  <a:gd name="T2" fmla="*/ 9 w 132"/>
                  <a:gd name="T3" fmla="*/ 46 h 50"/>
                  <a:gd name="T4" fmla="*/ 17 w 132"/>
                  <a:gd name="T5" fmla="*/ 47 h 50"/>
                  <a:gd name="T6" fmla="*/ 26 w 132"/>
                  <a:gd name="T7" fmla="*/ 49 h 50"/>
                  <a:gd name="T8" fmla="*/ 34 w 132"/>
                  <a:gd name="T9" fmla="*/ 50 h 50"/>
                  <a:gd name="T10" fmla="*/ 42 w 132"/>
                  <a:gd name="T11" fmla="*/ 50 h 50"/>
                  <a:gd name="T12" fmla="*/ 50 w 132"/>
                  <a:gd name="T13" fmla="*/ 50 h 50"/>
                  <a:gd name="T14" fmla="*/ 59 w 132"/>
                  <a:gd name="T15" fmla="*/ 49 h 50"/>
                  <a:gd name="T16" fmla="*/ 67 w 132"/>
                  <a:gd name="T17" fmla="*/ 47 h 50"/>
                  <a:gd name="T18" fmla="*/ 77 w 132"/>
                  <a:gd name="T19" fmla="*/ 44 h 50"/>
                  <a:gd name="T20" fmla="*/ 85 w 132"/>
                  <a:gd name="T21" fmla="*/ 38 h 50"/>
                  <a:gd name="T22" fmla="*/ 93 w 132"/>
                  <a:gd name="T23" fmla="*/ 33 h 50"/>
                  <a:gd name="T24" fmla="*/ 100 w 132"/>
                  <a:gd name="T25" fmla="*/ 26 h 50"/>
                  <a:gd name="T26" fmla="*/ 107 w 132"/>
                  <a:gd name="T27" fmla="*/ 20 h 50"/>
                  <a:gd name="T28" fmla="*/ 115 w 132"/>
                  <a:gd name="T29" fmla="*/ 14 h 50"/>
                  <a:gd name="T30" fmla="*/ 122 w 132"/>
                  <a:gd name="T31" fmla="*/ 8 h 50"/>
                  <a:gd name="T32" fmla="*/ 131 w 132"/>
                  <a:gd name="T33" fmla="*/ 4 h 50"/>
                  <a:gd name="T34" fmla="*/ 132 w 132"/>
                  <a:gd name="T35" fmla="*/ 3 h 50"/>
                  <a:gd name="T36" fmla="*/ 132 w 132"/>
                  <a:gd name="T37" fmla="*/ 1 h 50"/>
                  <a:gd name="T38" fmla="*/ 132 w 132"/>
                  <a:gd name="T39" fmla="*/ 0 h 50"/>
                  <a:gd name="T40" fmla="*/ 131 w 132"/>
                  <a:gd name="T41" fmla="*/ 0 h 50"/>
                  <a:gd name="T42" fmla="*/ 121 w 132"/>
                  <a:gd name="T43" fmla="*/ 5 h 50"/>
                  <a:gd name="T44" fmla="*/ 112 w 132"/>
                  <a:gd name="T45" fmla="*/ 11 h 50"/>
                  <a:gd name="T46" fmla="*/ 104 w 132"/>
                  <a:gd name="T47" fmla="*/ 17 h 50"/>
                  <a:gd name="T48" fmla="*/ 96 w 132"/>
                  <a:gd name="T49" fmla="*/ 24 h 50"/>
                  <a:gd name="T50" fmla="*/ 87 w 132"/>
                  <a:gd name="T51" fmla="*/ 32 h 50"/>
                  <a:gd name="T52" fmla="*/ 76 w 132"/>
                  <a:gd name="T53" fmla="*/ 38 h 50"/>
                  <a:gd name="T54" fmla="*/ 65 w 132"/>
                  <a:gd name="T55" fmla="*/ 42 h 50"/>
                  <a:gd name="T56" fmla="*/ 53 w 132"/>
                  <a:gd name="T57" fmla="*/ 46 h 50"/>
                  <a:gd name="T58" fmla="*/ 40 w 132"/>
                  <a:gd name="T59" fmla="*/ 47 h 50"/>
                  <a:gd name="T60" fmla="*/ 27 w 132"/>
                  <a:gd name="T61" fmla="*/ 47 h 50"/>
                  <a:gd name="T62" fmla="*/ 15 w 132"/>
                  <a:gd name="T63" fmla="*/ 46 h 50"/>
                  <a:gd name="T64" fmla="*/ 1 w 132"/>
                  <a:gd name="T65" fmla="*/ 44 h 50"/>
                  <a:gd name="T66" fmla="*/ 1 w 132"/>
                  <a:gd name="T67" fmla="*/ 44 h 50"/>
                  <a:gd name="T68" fmla="*/ 1 w 132"/>
                  <a:gd name="T69" fmla="*/ 44 h 50"/>
                  <a:gd name="T70" fmla="*/ 0 w 132"/>
                  <a:gd name="T71" fmla="*/ 44 h 50"/>
                  <a:gd name="T72" fmla="*/ 0 w 132"/>
                  <a:gd name="T73" fmla="*/ 44 h 50"/>
                  <a:gd name="T74" fmla="*/ 0 w 132"/>
                  <a:gd name="T75" fmla="*/ 44 h 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50"/>
                  <a:gd name="T116" fmla="*/ 132 w 132"/>
                  <a:gd name="T117" fmla="*/ 50 h 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50">
                    <a:moveTo>
                      <a:pt x="0" y="44"/>
                    </a:moveTo>
                    <a:lnTo>
                      <a:pt x="9" y="46"/>
                    </a:lnTo>
                    <a:lnTo>
                      <a:pt x="17" y="47"/>
                    </a:lnTo>
                    <a:lnTo>
                      <a:pt x="26" y="49"/>
                    </a:lnTo>
                    <a:lnTo>
                      <a:pt x="34" y="50"/>
                    </a:lnTo>
                    <a:lnTo>
                      <a:pt x="42" y="50"/>
                    </a:lnTo>
                    <a:lnTo>
                      <a:pt x="50" y="50"/>
                    </a:lnTo>
                    <a:lnTo>
                      <a:pt x="59" y="49"/>
                    </a:lnTo>
                    <a:lnTo>
                      <a:pt x="67" y="47"/>
                    </a:lnTo>
                    <a:lnTo>
                      <a:pt x="77" y="44"/>
                    </a:lnTo>
                    <a:lnTo>
                      <a:pt x="85" y="38"/>
                    </a:lnTo>
                    <a:lnTo>
                      <a:pt x="93" y="33"/>
                    </a:lnTo>
                    <a:lnTo>
                      <a:pt x="100" y="26"/>
                    </a:lnTo>
                    <a:lnTo>
                      <a:pt x="107" y="20"/>
                    </a:lnTo>
                    <a:lnTo>
                      <a:pt x="115" y="14"/>
                    </a:lnTo>
                    <a:lnTo>
                      <a:pt x="122" y="8"/>
                    </a:lnTo>
                    <a:lnTo>
                      <a:pt x="131" y="4"/>
                    </a:lnTo>
                    <a:lnTo>
                      <a:pt x="132" y="3"/>
                    </a:lnTo>
                    <a:lnTo>
                      <a:pt x="132" y="1"/>
                    </a:lnTo>
                    <a:lnTo>
                      <a:pt x="132" y="0"/>
                    </a:lnTo>
                    <a:lnTo>
                      <a:pt x="131" y="0"/>
                    </a:lnTo>
                    <a:lnTo>
                      <a:pt x="121" y="5"/>
                    </a:lnTo>
                    <a:lnTo>
                      <a:pt x="112" y="11"/>
                    </a:lnTo>
                    <a:lnTo>
                      <a:pt x="104" y="17"/>
                    </a:lnTo>
                    <a:lnTo>
                      <a:pt x="96" y="24"/>
                    </a:lnTo>
                    <a:lnTo>
                      <a:pt x="87" y="32"/>
                    </a:lnTo>
                    <a:lnTo>
                      <a:pt x="76" y="38"/>
                    </a:lnTo>
                    <a:lnTo>
                      <a:pt x="65" y="42"/>
                    </a:lnTo>
                    <a:lnTo>
                      <a:pt x="53" y="46"/>
                    </a:lnTo>
                    <a:lnTo>
                      <a:pt x="40" y="47"/>
                    </a:lnTo>
                    <a:lnTo>
                      <a:pt x="27" y="47"/>
                    </a:lnTo>
                    <a:lnTo>
                      <a:pt x="15" y="46"/>
                    </a:lnTo>
                    <a:lnTo>
                      <a:pt x="1" y="44"/>
                    </a:lnTo>
                    <a:lnTo>
                      <a:pt x="0" y="44"/>
                    </a:lnTo>
                    <a:close/>
                  </a:path>
                </a:pathLst>
              </a:custGeom>
              <a:solidFill>
                <a:srgbClr val="000000"/>
              </a:solidFill>
              <a:ln w="9525">
                <a:noFill/>
                <a:round/>
                <a:headEnd/>
                <a:tailEnd/>
              </a:ln>
            </p:spPr>
            <p:txBody>
              <a:bodyPr/>
              <a:lstStyle/>
              <a:p>
                <a:endParaRPr lang="en-US">
                  <a:solidFill>
                    <a:srgbClr val="000000"/>
                  </a:solidFill>
                </a:endParaRPr>
              </a:p>
            </p:txBody>
          </p:sp>
          <p:sp>
            <p:nvSpPr>
              <p:cNvPr id="26655" name="Freeform 32"/>
              <p:cNvSpPr>
                <a:spLocks/>
              </p:cNvSpPr>
              <p:nvPr/>
            </p:nvSpPr>
            <p:spPr bwMode="auto">
              <a:xfrm>
                <a:off x="4254" y="1444"/>
                <a:ext cx="123" cy="345"/>
              </a:xfrm>
              <a:custGeom>
                <a:avLst/>
                <a:gdLst>
                  <a:gd name="T0" fmla="*/ 108 w 123"/>
                  <a:gd name="T1" fmla="*/ 344 h 345"/>
                  <a:gd name="T2" fmla="*/ 112 w 123"/>
                  <a:gd name="T3" fmla="*/ 322 h 345"/>
                  <a:gd name="T4" fmla="*/ 117 w 123"/>
                  <a:gd name="T5" fmla="*/ 298 h 345"/>
                  <a:gd name="T6" fmla="*/ 120 w 123"/>
                  <a:gd name="T7" fmla="*/ 276 h 345"/>
                  <a:gd name="T8" fmla="*/ 123 w 123"/>
                  <a:gd name="T9" fmla="*/ 253 h 345"/>
                  <a:gd name="T10" fmla="*/ 123 w 123"/>
                  <a:gd name="T11" fmla="*/ 229 h 345"/>
                  <a:gd name="T12" fmla="*/ 119 w 123"/>
                  <a:gd name="T13" fmla="*/ 205 h 345"/>
                  <a:gd name="T14" fmla="*/ 113 w 123"/>
                  <a:gd name="T15" fmla="*/ 183 h 345"/>
                  <a:gd name="T16" fmla="*/ 103 w 123"/>
                  <a:gd name="T17" fmla="*/ 160 h 345"/>
                  <a:gd name="T18" fmla="*/ 99 w 123"/>
                  <a:gd name="T19" fmla="*/ 150 h 345"/>
                  <a:gd name="T20" fmla="*/ 92 w 123"/>
                  <a:gd name="T21" fmla="*/ 139 h 345"/>
                  <a:gd name="T22" fmla="*/ 86 w 123"/>
                  <a:gd name="T23" fmla="*/ 130 h 345"/>
                  <a:gd name="T24" fmla="*/ 79 w 123"/>
                  <a:gd name="T25" fmla="*/ 121 h 345"/>
                  <a:gd name="T26" fmla="*/ 72 w 123"/>
                  <a:gd name="T27" fmla="*/ 112 h 345"/>
                  <a:gd name="T28" fmla="*/ 64 w 123"/>
                  <a:gd name="T29" fmla="*/ 103 h 345"/>
                  <a:gd name="T30" fmla="*/ 57 w 123"/>
                  <a:gd name="T31" fmla="*/ 93 h 345"/>
                  <a:gd name="T32" fmla="*/ 50 w 123"/>
                  <a:gd name="T33" fmla="*/ 84 h 345"/>
                  <a:gd name="T34" fmla="*/ 43 w 123"/>
                  <a:gd name="T35" fmla="*/ 75 h 345"/>
                  <a:gd name="T36" fmla="*/ 36 w 123"/>
                  <a:gd name="T37" fmla="*/ 65 h 345"/>
                  <a:gd name="T38" fmla="*/ 30 w 123"/>
                  <a:gd name="T39" fmla="*/ 54 h 345"/>
                  <a:gd name="T40" fmla="*/ 26 w 123"/>
                  <a:gd name="T41" fmla="*/ 44 h 345"/>
                  <a:gd name="T42" fmla="*/ 21 w 123"/>
                  <a:gd name="T43" fmla="*/ 34 h 345"/>
                  <a:gd name="T44" fmla="*/ 17 w 123"/>
                  <a:gd name="T45" fmla="*/ 24 h 345"/>
                  <a:gd name="T46" fmla="*/ 13 w 123"/>
                  <a:gd name="T47" fmla="*/ 13 h 345"/>
                  <a:gd name="T48" fmla="*/ 10 w 123"/>
                  <a:gd name="T49" fmla="*/ 2 h 345"/>
                  <a:gd name="T50" fmla="*/ 7 w 123"/>
                  <a:gd name="T51" fmla="*/ 0 h 345"/>
                  <a:gd name="T52" fmla="*/ 4 w 123"/>
                  <a:gd name="T53" fmla="*/ 1 h 345"/>
                  <a:gd name="T54" fmla="*/ 1 w 123"/>
                  <a:gd name="T55" fmla="*/ 3 h 345"/>
                  <a:gd name="T56" fmla="*/ 0 w 123"/>
                  <a:gd name="T57" fmla="*/ 6 h 345"/>
                  <a:gd name="T58" fmla="*/ 0 w 123"/>
                  <a:gd name="T59" fmla="*/ 27 h 345"/>
                  <a:gd name="T60" fmla="*/ 4 w 123"/>
                  <a:gd name="T61" fmla="*/ 46 h 345"/>
                  <a:gd name="T62" fmla="*/ 8 w 123"/>
                  <a:gd name="T63" fmla="*/ 66 h 345"/>
                  <a:gd name="T64" fmla="*/ 16 w 123"/>
                  <a:gd name="T65" fmla="*/ 85 h 345"/>
                  <a:gd name="T66" fmla="*/ 23 w 123"/>
                  <a:gd name="T67" fmla="*/ 105 h 345"/>
                  <a:gd name="T68" fmla="*/ 33 w 123"/>
                  <a:gd name="T69" fmla="*/ 124 h 345"/>
                  <a:gd name="T70" fmla="*/ 41 w 123"/>
                  <a:gd name="T71" fmla="*/ 143 h 345"/>
                  <a:gd name="T72" fmla="*/ 51 w 123"/>
                  <a:gd name="T73" fmla="*/ 161 h 345"/>
                  <a:gd name="T74" fmla="*/ 62 w 123"/>
                  <a:gd name="T75" fmla="*/ 183 h 345"/>
                  <a:gd name="T76" fmla="*/ 72 w 123"/>
                  <a:gd name="T77" fmla="*/ 205 h 345"/>
                  <a:gd name="T78" fmla="*/ 83 w 123"/>
                  <a:gd name="T79" fmla="*/ 228 h 345"/>
                  <a:gd name="T80" fmla="*/ 91 w 123"/>
                  <a:gd name="T81" fmla="*/ 251 h 345"/>
                  <a:gd name="T82" fmla="*/ 99 w 123"/>
                  <a:gd name="T83" fmla="*/ 275 h 345"/>
                  <a:gd name="T84" fmla="*/ 105 w 123"/>
                  <a:gd name="T85" fmla="*/ 298 h 345"/>
                  <a:gd name="T86" fmla="*/ 107 w 123"/>
                  <a:gd name="T87" fmla="*/ 322 h 345"/>
                  <a:gd name="T88" fmla="*/ 108 w 123"/>
                  <a:gd name="T89" fmla="*/ 345 h 345"/>
                  <a:gd name="T90" fmla="*/ 108 w 123"/>
                  <a:gd name="T91" fmla="*/ 345 h 345"/>
                  <a:gd name="T92" fmla="*/ 108 w 123"/>
                  <a:gd name="T93" fmla="*/ 345 h 345"/>
                  <a:gd name="T94" fmla="*/ 108 w 123"/>
                  <a:gd name="T95" fmla="*/ 345 h 345"/>
                  <a:gd name="T96" fmla="*/ 108 w 123"/>
                  <a:gd name="T97" fmla="*/ 344 h 345"/>
                  <a:gd name="T98" fmla="*/ 108 w 123"/>
                  <a:gd name="T99" fmla="*/ 344 h 3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3"/>
                  <a:gd name="T151" fmla="*/ 0 h 345"/>
                  <a:gd name="T152" fmla="*/ 123 w 123"/>
                  <a:gd name="T153" fmla="*/ 345 h 3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3" h="345">
                    <a:moveTo>
                      <a:pt x="108" y="344"/>
                    </a:moveTo>
                    <a:lnTo>
                      <a:pt x="112" y="322"/>
                    </a:lnTo>
                    <a:lnTo>
                      <a:pt x="117" y="298"/>
                    </a:lnTo>
                    <a:lnTo>
                      <a:pt x="120" y="276"/>
                    </a:lnTo>
                    <a:lnTo>
                      <a:pt x="123" y="253"/>
                    </a:lnTo>
                    <a:lnTo>
                      <a:pt x="123" y="229"/>
                    </a:lnTo>
                    <a:lnTo>
                      <a:pt x="119" y="205"/>
                    </a:lnTo>
                    <a:lnTo>
                      <a:pt x="113" y="183"/>
                    </a:lnTo>
                    <a:lnTo>
                      <a:pt x="103" y="160"/>
                    </a:lnTo>
                    <a:lnTo>
                      <a:pt x="99" y="150"/>
                    </a:lnTo>
                    <a:lnTo>
                      <a:pt x="92" y="139"/>
                    </a:lnTo>
                    <a:lnTo>
                      <a:pt x="86" y="130"/>
                    </a:lnTo>
                    <a:lnTo>
                      <a:pt x="79" y="121"/>
                    </a:lnTo>
                    <a:lnTo>
                      <a:pt x="72" y="112"/>
                    </a:lnTo>
                    <a:lnTo>
                      <a:pt x="64" y="103"/>
                    </a:lnTo>
                    <a:lnTo>
                      <a:pt x="57" y="93"/>
                    </a:lnTo>
                    <a:lnTo>
                      <a:pt x="50" y="84"/>
                    </a:lnTo>
                    <a:lnTo>
                      <a:pt x="43" y="75"/>
                    </a:lnTo>
                    <a:lnTo>
                      <a:pt x="36" y="65"/>
                    </a:lnTo>
                    <a:lnTo>
                      <a:pt x="30" y="54"/>
                    </a:lnTo>
                    <a:lnTo>
                      <a:pt x="26" y="44"/>
                    </a:lnTo>
                    <a:lnTo>
                      <a:pt x="21" y="34"/>
                    </a:lnTo>
                    <a:lnTo>
                      <a:pt x="17" y="24"/>
                    </a:lnTo>
                    <a:lnTo>
                      <a:pt x="13" y="13"/>
                    </a:lnTo>
                    <a:lnTo>
                      <a:pt x="10" y="2"/>
                    </a:lnTo>
                    <a:lnTo>
                      <a:pt x="7" y="0"/>
                    </a:lnTo>
                    <a:lnTo>
                      <a:pt x="4" y="1"/>
                    </a:lnTo>
                    <a:lnTo>
                      <a:pt x="1" y="3"/>
                    </a:lnTo>
                    <a:lnTo>
                      <a:pt x="0" y="6"/>
                    </a:lnTo>
                    <a:lnTo>
                      <a:pt x="0" y="27"/>
                    </a:lnTo>
                    <a:lnTo>
                      <a:pt x="4" y="46"/>
                    </a:lnTo>
                    <a:lnTo>
                      <a:pt x="8" y="66"/>
                    </a:lnTo>
                    <a:lnTo>
                      <a:pt x="16" y="85"/>
                    </a:lnTo>
                    <a:lnTo>
                      <a:pt x="23" y="105"/>
                    </a:lnTo>
                    <a:lnTo>
                      <a:pt x="33" y="124"/>
                    </a:lnTo>
                    <a:lnTo>
                      <a:pt x="41" y="143"/>
                    </a:lnTo>
                    <a:lnTo>
                      <a:pt x="51" y="161"/>
                    </a:lnTo>
                    <a:lnTo>
                      <a:pt x="62" y="183"/>
                    </a:lnTo>
                    <a:lnTo>
                      <a:pt x="72" y="205"/>
                    </a:lnTo>
                    <a:lnTo>
                      <a:pt x="83" y="228"/>
                    </a:lnTo>
                    <a:lnTo>
                      <a:pt x="91" y="251"/>
                    </a:lnTo>
                    <a:lnTo>
                      <a:pt x="99" y="275"/>
                    </a:lnTo>
                    <a:lnTo>
                      <a:pt x="105" y="298"/>
                    </a:lnTo>
                    <a:lnTo>
                      <a:pt x="107" y="322"/>
                    </a:lnTo>
                    <a:lnTo>
                      <a:pt x="108" y="345"/>
                    </a:lnTo>
                    <a:lnTo>
                      <a:pt x="108" y="344"/>
                    </a:lnTo>
                    <a:close/>
                  </a:path>
                </a:pathLst>
              </a:custGeom>
              <a:solidFill>
                <a:srgbClr val="000000"/>
              </a:solidFill>
              <a:ln w="9525">
                <a:noFill/>
                <a:round/>
                <a:headEnd/>
                <a:tailEnd/>
              </a:ln>
            </p:spPr>
            <p:txBody>
              <a:bodyPr/>
              <a:lstStyle/>
              <a:p>
                <a:endParaRPr lang="en-US">
                  <a:solidFill>
                    <a:srgbClr val="000000"/>
                  </a:solidFill>
                </a:endParaRPr>
              </a:p>
            </p:txBody>
          </p:sp>
          <p:sp>
            <p:nvSpPr>
              <p:cNvPr id="26656" name="Freeform 33"/>
              <p:cNvSpPr>
                <a:spLocks/>
              </p:cNvSpPr>
              <p:nvPr/>
            </p:nvSpPr>
            <p:spPr bwMode="auto">
              <a:xfrm>
                <a:off x="4236" y="1558"/>
                <a:ext cx="76" cy="158"/>
              </a:xfrm>
              <a:custGeom>
                <a:avLst/>
                <a:gdLst>
                  <a:gd name="T0" fmla="*/ 0 w 76"/>
                  <a:gd name="T1" fmla="*/ 0 h 158"/>
                  <a:gd name="T2" fmla="*/ 5 w 76"/>
                  <a:gd name="T3" fmla="*/ 21 h 158"/>
                  <a:gd name="T4" fmla="*/ 12 w 76"/>
                  <a:gd name="T5" fmla="*/ 42 h 158"/>
                  <a:gd name="T6" fmla="*/ 19 w 76"/>
                  <a:gd name="T7" fmla="*/ 61 h 158"/>
                  <a:gd name="T8" fmla="*/ 30 w 76"/>
                  <a:gd name="T9" fmla="*/ 82 h 158"/>
                  <a:gd name="T10" fmla="*/ 35 w 76"/>
                  <a:gd name="T11" fmla="*/ 91 h 158"/>
                  <a:gd name="T12" fmla="*/ 41 w 76"/>
                  <a:gd name="T13" fmla="*/ 100 h 158"/>
                  <a:gd name="T14" fmla="*/ 46 w 76"/>
                  <a:gd name="T15" fmla="*/ 111 h 158"/>
                  <a:gd name="T16" fmla="*/ 52 w 76"/>
                  <a:gd name="T17" fmla="*/ 120 h 158"/>
                  <a:gd name="T18" fmla="*/ 57 w 76"/>
                  <a:gd name="T19" fmla="*/ 129 h 158"/>
                  <a:gd name="T20" fmla="*/ 62 w 76"/>
                  <a:gd name="T21" fmla="*/ 138 h 158"/>
                  <a:gd name="T22" fmla="*/ 67 w 76"/>
                  <a:gd name="T23" fmla="*/ 147 h 158"/>
                  <a:gd name="T24" fmla="*/ 70 w 76"/>
                  <a:gd name="T25" fmla="*/ 158 h 158"/>
                  <a:gd name="T26" fmla="*/ 72 w 76"/>
                  <a:gd name="T27" fmla="*/ 158 h 158"/>
                  <a:gd name="T28" fmla="*/ 74 w 76"/>
                  <a:gd name="T29" fmla="*/ 157 h 158"/>
                  <a:gd name="T30" fmla="*/ 76 w 76"/>
                  <a:gd name="T31" fmla="*/ 156 h 158"/>
                  <a:gd name="T32" fmla="*/ 76 w 76"/>
                  <a:gd name="T33" fmla="*/ 154 h 158"/>
                  <a:gd name="T34" fmla="*/ 74 w 76"/>
                  <a:gd name="T35" fmla="*/ 144 h 158"/>
                  <a:gd name="T36" fmla="*/ 70 w 76"/>
                  <a:gd name="T37" fmla="*/ 135 h 158"/>
                  <a:gd name="T38" fmla="*/ 67 w 76"/>
                  <a:gd name="T39" fmla="*/ 127 h 158"/>
                  <a:gd name="T40" fmla="*/ 62 w 76"/>
                  <a:gd name="T41" fmla="*/ 119 h 158"/>
                  <a:gd name="T42" fmla="*/ 56 w 76"/>
                  <a:gd name="T43" fmla="*/ 111 h 158"/>
                  <a:gd name="T44" fmla="*/ 51 w 76"/>
                  <a:gd name="T45" fmla="*/ 102 h 158"/>
                  <a:gd name="T46" fmla="*/ 45 w 76"/>
                  <a:gd name="T47" fmla="*/ 94 h 158"/>
                  <a:gd name="T48" fmla="*/ 39 w 76"/>
                  <a:gd name="T49" fmla="*/ 86 h 158"/>
                  <a:gd name="T50" fmla="*/ 33 w 76"/>
                  <a:gd name="T51" fmla="*/ 76 h 158"/>
                  <a:gd name="T52" fmla="*/ 26 w 76"/>
                  <a:gd name="T53" fmla="*/ 65 h 158"/>
                  <a:gd name="T54" fmla="*/ 20 w 76"/>
                  <a:gd name="T55" fmla="*/ 55 h 158"/>
                  <a:gd name="T56" fmla="*/ 16 w 76"/>
                  <a:gd name="T57" fmla="*/ 44 h 158"/>
                  <a:gd name="T58" fmla="*/ 11 w 76"/>
                  <a:gd name="T59" fmla="*/ 34 h 158"/>
                  <a:gd name="T60" fmla="*/ 6 w 76"/>
                  <a:gd name="T61" fmla="*/ 22 h 158"/>
                  <a:gd name="T62" fmla="*/ 2 w 76"/>
                  <a:gd name="T63" fmla="*/ 11 h 158"/>
                  <a:gd name="T64" fmla="*/ 0 w 76"/>
                  <a:gd name="T65" fmla="*/ 0 h 158"/>
                  <a:gd name="T66" fmla="*/ 0 w 76"/>
                  <a:gd name="T67" fmla="*/ 0 h 158"/>
                  <a:gd name="T68" fmla="*/ 0 w 76"/>
                  <a:gd name="T69" fmla="*/ 0 h 158"/>
                  <a:gd name="T70" fmla="*/ 0 w 76"/>
                  <a:gd name="T71" fmla="*/ 0 h 158"/>
                  <a:gd name="T72" fmla="*/ 0 w 76"/>
                  <a:gd name="T73" fmla="*/ 0 h 158"/>
                  <a:gd name="T74" fmla="*/ 0 w 76"/>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6"/>
                  <a:gd name="T115" fmla="*/ 0 h 158"/>
                  <a:gd name="T116" fmla="*/ 76 w 76"/>
                  <a:gd name="T117" fmla="*/ 158 h 1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6" h="158">
                    <a:moveTo>
                      <a:pt x="0" y="0"/>
                    </a:moveTo>
                    <a:lnTo>
                      <a:pt x="5" y="21"/>
                    </a:lnTo>
                    <a:lnTo>
                      <a:pt x="12" y="42"/>
                    </a:lnTo>
                    <a:lnTo>
                      <a:pt x="19" y="61"/>
                    </a:lnTo>
                    <a:lnTo>
                      <a:pt x="30" y="82"/>
                    </a:lnTo>
                    <a:lnTo>
                      <a:pt x="35" y="91"/>
                    </a:lnTo>
                    <a:lnTo>
                      <a:pt x="41" y="100"/>
                    </a:lnTo>
                    <a:lnTo>
                      <a:pt x="46" y="111"/>
                    </a:lnTo>
                    <a:lnTo>
                      <a:pt x="52" y="120"/>
                    </a:lnTo>
                    <a:lnTo>
                      <a:pt x="57" y="129"/>
                    </a:lnTo>
                    <a:lnTo>
                      <a:pt x="62" y="138"/>
                    </a:lnTo>
                    <a:lnTo>
                      <a:pt x="67" y="147"/>
                    </a:lnTo>
                    <a:lnTo>
                      <a:pt x="70" y="158"/>
                    </a:lnTo>
                    <a:lnTo>
                      <a:pt x="72" y="158"/>
                    </a:lnTo>
                    <a:lnTo>
                      <a:pt x="74" y="157"/>
                    </a:lnTo>
                    <a:lnTo>
                      <a:pt x="76" y="156"/>
                    </a:lnTo>
                    <a:lnTo>
                      <a:pt x="76" y="154"/>
                    </a:lnTo>
                    <a:lnTo>
                      <a:pt x="74" y="144"/>
                    </a:lnTo>
                    <a:lnTo>
                      <a:pt x="70" y="135"/>
                    </a:lnTo>
                    <a:lnTo>
                      <a:pt x="67" y="127"/>
                    </a:lnTo>
                    <a:lnTo>
                      <a:pt x="62" y="119"/>
                    </a:lnTo>
                    <a:lnTo>
                      <a:pt x="56" y="111"/>
                    </a:lnTo>
                    <a:lnTo>
                      <a:pt x="51" y="102"/>
                    </a:lnTo>
                    <a:lnTo>
                      <a:pt x="45" y="94"/>
                    </a:lnTo>
                    <a:lnTo>
                      <a:pt x="39" y="86"/>
                    </a:lnTo>
                    <a:lnTo>
                      <a:pt x="33" y="76"/>
                    </a:lnTo>
                    <a:lnTo>
                      <a:pt x="26" y="65"/>
                    </a:lnTo>
                    <a:lnTo>
                      <a:pt x="20" y="55"/>
                    </a:lnTo>
                    <a:lnTo>
                      <a:pt x="16" y="44"/>
                    </a:lnTo>
                    <a:lnTo>
                      <a:pt x="11" y="34"/>
                    </a:lnTo>
                    <a:lnTo>
                      <a:pt x="6" y="22"/>
                    </a:lnTo>
                    <a:lnTo>
                      <a:pt x="2" y="11"/>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6657" name="Freeform 34"/>
              <p:cNvSpPr>
                <a:spLocks/>
              </p:cNvSpPr>
              <p:nvPr/>
            </p:nvSpPr>
            <p:spPr bwMode="auto">
              <a:xfrm>
                <a:off x="4310" y="1551"/>
                <a:ext cx="91" cy="259"/>
              </a:xfrm>
              <a:custGeom>
                <a:avLst/>
                <a:gdLst>
                  <a:gd name="T0" fmla="*/ 0 w 91"/>
                  <a:gd name="T1" fmla="*/ 1 h 259"/>
                  <a:gd name="T2" fmla="*/ 10 w 91"/>
                  <a:gd name="T3" fmla="*/ 14 h 259"/>
                  <a:gd name="T4" fmla="*/ 19 w 91"/>
                  <a:gd name="T5" fmla="*/ 27 h 259"/>
                  <a:gd name="T6" fmla="*/ 28 w 91"/>
                  <a:gd name="T7" fmla="*/ 41 h 259"/>
                  <a:gd name="T8" fmla="*/ 36 w 91"/>
                  <a:gd name="T9" fmla="*/ 54 h 259"/>
                  <a:gd name="T10" fmla="*/ 45 w 91"/>
                  <a:gd name="T11" fmla="*/ 67 h 259"/>
                  <a:gd name="T12" fmla="*/ 52 w 91"/>
                  <a:gd name="T13" fmla="*/ 82 h 259"/>
                  <a:gd name="T14" fmla="*/ 60 w 91"/>
                  <a:gd name="T15" fmla="*/ 96 h 259"/>
                  <a:gd name="T16" fmla="*/ 66 w 91"/>
                  <a:gd name="T17" fmla="*/ 110 h 259"/>
                  <a:gd name="T18" fmla="*/ 74 w 91"/>
                  <a:gd name="T19" fmla="*/ 147 h 259"/>
                  <a:gd name="T20" fmla="*/ 75 w 91"/>
                  <a:gd name="T21" fmla="*/ 184 h 259"/>
                  <a:gd name="T22" fmla="*/ 77 w 91"/>
                  <a:gd name="T23" fmla="*/ 221 h 259"/>
                  <a:gd name="T24" fmla="*/ 84 w 91"/>
                  <a:gd name="T25" fmla="*/ 258 h 259"/>
                  <a:gd name="T26" fmla="*/ 85 w 91"/>
                  <a:gd name="T27" fmla="*/ 259 h 259"/>
                  <a:gd name="T28" fmla="*/ 88 w 91"/>
                  <a:gd name="T29" fmla="*/ 258 h 259"/>
                  <a:gd name="T30" fmla="*/ 90 w 91"/>
                  <a:gd name="T31" fmla="*/ 257 h 259"/>
                  <a:gd name="T32" fmla="*/ 91 w 91"/>
                  <a:gd name="T33" fmla="*/ 255 h 259"/>
                  <a:gd name="T34" fmla="*/ 91 w 91"/>
                  <a:gd name="T35" fmla="*/ 219 h 259"/>
                  <a:gd name="T36" fmla="*/ 90 w 91"/>
                  <a:gd name="T37" fmla="*/ 184 h 259"/>
                  <a:gd name="T38" fmla="*/ 86 w 91"/>
                  <a:gd name="T39" fmla="*/ 148 h 259"/>
                  <a:gd name="T40" fmla="*/ 77 w 91"/>
                  <a:gd name="T41" fmla="*/ 114 h 259"/>
                  <a:gd name="T42" fmla="*/ 71 w 91"/>
                  <a:gd name="T43" fmla="*/ 99 h 259"/>
                  <a:gd name="T44" fmla="*/ 62 w 91"/>
                  <a:gd name="T45" fmla="*/ 84 h 259"/>
                  <a:gd name="T46" fmla="*/ 54 w 91"/>
                  <a:gd name="T47" fmla="*/ 69 h 259"/>
                  <a:gd name="T48" fmla="*/ 44 w 91"/>
                  <a:gd name="T49" fmla="*/ 55 h 259"/>
                  <a:gd name="T50" fmla="*/ 34 w 91"/>
                  <a:gd name="T51" fmla="*/ 41 h 259"/>
                  <a:gd name="T52" fmla="*/ 23 w 91"/>
                  <a:gd name="T53" fmla="*/ 26 h 259"/>
                  <a:gd name="T54" fmla="*/ 12 w 91"/>
                  <a:gd name="T55" fmla="*/ 13 h 259"/>
                  <a:gd name="T56" fmla="*/ 1 w 91"/>
                  <a:gd name="T57" fmla="*/ 0 h 259"/>
                  <a:gd name="T58" fmla="*/ 1 w 91"/>
                  <a:gd name="T59" fmla="*/ 0 h 259"/>
                  <a:gd name="T60" fmla="*/ 1 w 91"/>
                  <a:gd name="T61" fmla="*/ 0 h 259"/>
                  <a:gd name="T62" fmla="*/ 0 w 91"/>
                  <a:gd name="T63" fmla="*/ 0 h 259"/>
                  <a:gd name="T64" fmla="*/ 0 w 91"/>
                  <a:gd name="T65" fmla="*/ 1 h 259"/>
                  <a:gd name="T66" fmla="*/ 0 w 91"/>
                  <a:gd name="T67" fmla="*/ 1 h 2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259"/>
                  <a:gd name="T104" fmla="*/ 91 w 91"/>
                  <a:gd name="T105" fmla="*/ 259 h 2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259">
                    <a:moveTo>
                      <a:pt x="0" y="1"/>
                    </a:moveTo>
                    <a:lnTo>
                      <a:pt x="10" y="14"/>
                    </a:lnTo>
                    <a:lnTo>
                      <a:pt x="19" y="27"/>
                    </a:lnTo>
                    <a:lnTo>
                      <a:pt x="28" y="41"/>
                    </a:lnTo>
                    <a:lnTo>
                      <a:pt x="36" y="54"/>
                    </a:lnTo>
                    <a:lnTo>
                      <a:pt x="45" y="67"/>
                    </a:lnTo>
                    <a:lnTo>
                      <a:pt x="52" y="82"/>
                    </a:lnTo>
                    <a:lnTo>
                      <a:pt x="60" y="96"/>
                    </a:lnTo>
                    <a:lnTo>
                      <a:pt x="66" y="110"/>
                    </a:lnTo>
                    <a:lnTo>
                      <a:pt x="74" y="147"/>
                    </a:lnTo>
                    <a:lnTo>
                      <a:pt x="75" y="184"/>
                    </a:lnTo>
                    <a:lnTo>
                      <a:pt x="77" y="221"/>
                    </a:lnTo>
                    <a:lnTo>
                      <a:pt x="84" y="258"/>
                    </a:lnTo>
                    <a:lnTo>
                      <a:pt x="85" y="259"/>
                    </a:lnTo>
                    <a:lnTo>
                      <a:pt x="88" y="258"/>
                    </a:lnTo>
                    <a:lnTo>
                      <a:pt x="90" y="257"/>
                    </a:lnTo>
                    <a:lnTo>
                      <a:pt x="91" y="255"/>
                    </a:lnTo>
                    <a:lnTo>
                      <a:pt x="91" y="219"/>
                    </a:lnTo>
                    <a:lnTo>
                      <a:pt x="90" y="184"/>
                    </a:lnTo>
                    <a:lnTo>
                      <a:pt x="86" y="148"/>
                    </a:lnTo>
                    <a:lnTo>
                      <a:pt x="77" y="114"/>
                    </a:lnTo>
                    <a:lnTo>
                      <a:pt x="71" y="99"/>
                    </a:lnTo>
                    <a:lnTo>
                      <a:pt x="62" y="84"/>
                    </a:lnTo>
                    <a:lnTo>
                      <a:pt x="54" y="69"/>
                    </a:lnTo>
                    <a:lnTo>
                      <a:pt x="44" y="55"/>
                    </a:lnTo>
                    <a:lnTo>
                      <a:pt x="34" y="41"/>
                    </a:lnTo>
                    <a:lnTo>
                      <a:pt x="23" y="26"/>
                    </a:lnTo>
                    <a:lnTo>
                      <a:pt x="12" y="13"/>
                    </a:lnTo>
                    <a:lnTo>
                      <a:pt x="1" y="0"/>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6658" name="Freeform 35"/>
              <p:cNvSpPr>
                <a:spLocks/>
              </p:cNvSpPr>
              <p:nvPr/>
            </p:nvSpPr>
            <p:spPr bwMode="auto">
              <a:xfrm>
                <a:off x="4012" y="1494"/>
                <a:ext cx="261" cy="159"/>
              </a:xfrm>
              <a:custGeom>
                <a:avLst/>
                <a:gdLst>
                  <a:gd name="T0" fmla="*/ 0 w 261"/>
                  <a:gd name="T1" fmla="*/ 0 h 159"/>
                  <a:gd name="T2" fmla="*/ 9 w 261"/>
                  <a:gd name="T3" fmla="*/ 17 h 159"/>
                  <a:gd name="T4" fmla="*/ 22 w 261"/>
                  <a:gd name="T5" fmla="*/ 30 h 159"/>
                  <a:gd name="T6" fmla="*/ 34 w 261"/>
                  <a:gd name="T7" fmla="*/ 43 h 159"/>
                  <a:gd name="T8" fmla="*/ 48 w 261"/>
                  <a:gd name="T9" fmla="*/ 54 h 159"/>
                  <a:gd name="T10" fmla="*/ 62 w 261"/>
                  <a:gd name="T11" fmla="*/ 64 h 159"/>
                  <a:gd name="T12" fmla="*/ 78 w 261"/>
                  <a:gd name="T13" fmla="*/ 73 h 159"/>
                  <a:gd name="T14" fmla="*/ 92 w 261"/>
                  <a:gd name="T15" fmla="*/ 81 h 159"/>
                  <a:gd name="T16" fmla="*/ 108 w 261"/>
                  <a:gd name="T17" fmla="*/ 91 h 159"/>
                  <a:gd name="T18" fmla="*/ 124 w 261"/>
                  <a:gd name="T19" fmla="*/ 101 h 159"/>
                  <a:gd name="T20" fmla="*/ 142 w 261"/>
                  <a:gd name="T21" fmla="*/ 111 h 159"/>
                  <a:gd name="T22" fmla="*/ 159 w 261"/>
                  <a:gd name="T23" fmla="*/ 121 h 159"/>
                  <a:gd name="T24" fmla="*/ 179 w 261"/>
                  <a:gd name="T25" fmla="*/ 130 h 159"/>
                  <a:gd name="T26" fmla="*/ 197 w 261"/>
                  <a:gd name="T27" fmla="*/ 140 h 159"/>
                  <a:gd name="T28" fmla="*/ 216 w 261"/>
                  <a:gd name="T29" fmla="*/ 148 h 159"/>
                  <a:gd name="T30" fmla="*/ 236 w 261"/>
                  <a:gd name="T31" fmla="*/ 154 h 159"/>
                  <a:gd name="T32" fmla="*/ 255 w 261"/>
                  <a:gd name="T33" fmla="*/ 159 h 159"/>
                  <a:gd name="T34" fmla="*/ 258 w 261"/>
                  <a:gd name="T35" fmla="*/ 159 h 159"/>
                  <a:gd name="T36" fmla="*/ 260 w 261"/>
                  <a:gd name="T37" fmla="*/ 158 h 159"/>
                  <a:gd name="T38" fmla="*/ 261 w 261"/>
                  <a:gd name="T39" fmla="*/ 156 h 159"/>
                  <a:gd name="T40" fmla="*/ 260 w 261"/>
                  <a:gd name="T41" fmla="*/ 155 h 159"/>
                  <a:gd name="T42" fmla="*/ 242 w 261"/>
                  <a:gd name="T43" fmla="*/ 149 h 159"/>
                  <a:gd name="T44" fmla="*/ 225 w 261"/>
                  <a:gd name="T45" fmla="*/ 141 h 159"/>
                  <a:gd name="T46" fmla="*/ 208 w 261"/>
                  <a:gd name="T47" fmla="*/ 133 h 159"/>
                  <a:gd name="T48" fmla="*/ 191 w 261"/>
                  <a:gd name="T49" fmla="*/ 124 h 159"/>
                  <a:gd name="T50" fmla="*/ 174 w 261"/>
                  <a:gd name="T51" fmla="*/ 116 h 159"/>
                  <a:gd name="T52" fmla="*/ 157 w 261"/>
                  <a:gd name="T53" fmla="*/ 107 h 159"/>
                  <a:gd name="T54" fmla="*/ 140 w 261"/>
                  <a:gd name="T55" fmla="*/ 99 h 159"/>
                  <a:gd name="T56" fmla="*/ 123 w 261"/>
                  <a:gd name="T57" fmla="*/ 91 h 159"/>
                  <a:gd name="T58" fmla="*/ 106 w 261"/>
                  <a:gd name="T59" fmla="*/ 82 h 159"/>
                  <a:gd name="T60" fmla="*/ 89 w 261"/>
                  <a:gd name="T61" fmla="*/ 72 h 159"/>
                  <a:gd name="T62" fmla="*/ 71 w 261"/>
                  <a:gd name="T63" fmla="*/ 62 h 159"/>
                  <a:gd name="T64" fmla="*/ 54 w 261"/>
                  <a:gd name="T65" fmla="*/ 52 h 159"/>
                  <a:gd name="T66" fmla="*/ 39 w 261"/>
                  <a:gd name="T67" fmla="*/ 39 h 159"/>
                  <a:gd name="T68" fmla="*/ 24 w 261"/>
                  <a:gd name="T69" fmla="*/ 27 h 159"/>
                  <a:gd name="T70" fmla="*/ 11 w 261"/>
                  <a:gd name="T71" fmla="*/ 14 h 159"/>
                  <a:gd name="T72" fmla="*/ 0 w 261"/>
                  <a:gd name="T73" fmla="*/ 0 h 159"/>
                  <a:gd name="T74" fmla="*/ 0 w 261"/>
                  <a:gd name="T75" fmla="*/ 0 h 159"/>
                  <a:gd name="T76" fmla="*/ 0 w 261"/>
                  <a:gd name="T77" fmla="*/ 0 h 159"/>
                  <a:gd name="T78" fmla="*/ 0 w 261"/>
                  <a:gd name="T79" fmla="*/ 0 h 159"/>
                  <a:gd name="T80" fmla="*/ 0 w 261"/>
                  <a:gd name="T81" fmla="*/ 0 h 159"/>
                  <a:gd name="T82" fmla="*/ 0 w 261"/>
                  <a:gd name="T83" fmla="*/ 0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1"/>
                  <a:gd name="T127" fmla="*/ 0 h 159"/>
                  <a:gd name="T128" fmla="*/ 261 w 261"/>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1" h="159">
                    <a:moveTo>
                      <a:pt x="0" y="0"/>
                    </a:moveTo>
                    <a:lnTo>
                      <a:pt x="9" y="17"/>
                    </a:lnTo>
                    <a:lnTo>
                      <a:pt x="22" y="30"/>
                    </a:lnTo>
                    <a:lnTo>
                      <a:pt x="34" y="43"/>
                    </a:lnTo>
                    <a:lnTo>
                      <a:pt x="48" y="54"/>
                    </a:lnTo>
                    <a:lnTo>
                      <a:pt x="62" y="64"/>
                    </a:lnTo>
                    <a:lnTo>
                      <a:pt x="78" y="73"/>
                    </a:lnTo>
                    <a:lnTo>
                      <a:pt x="92" y="81"/>
                    </a:lnTo>
                    <a:lnTo>
                      <a:pt x="108" y="91"/>
                    </a:lnTo>
                    <a:lnTo>
                      <a:pt x="124" y="101"/>
                    </a:lnTo>
                    <a:lnTo>
                      <a:pt x="142" y="111"/>
                    </a:lnTo>
                    <a:lnTo>
                      <a:pt x="159" y="121"/>
                    </a:lnTo>
                    <a:lnTo>
                      <a:pt x="179" y="130"/>
                    </a:lnTo>
                    <a:lnTo>
                      <a:pt x="197" y="140"/>
                    </a:lnTo>
                    <a:lnTo>
                      <a:pt x="216" y="148"/>
                    </a:lnTo>
                    <a:lnTo>
                      <a:pt x="236" y="154"/>
                    </a:lnTo>
                    <a:lnTo>
                      <a:pt x="255" y="159"/>
                    </a:lnTo>
                    <a:lnTo>
                      <a:pt x="258" y="159"/>
                    </a:lnTo>
                    <a:lnTo>
                      <a:pt x="260" y="158"/>
                    </a:lnTo>
                    <a:lnTo>
                      <a:pt x="261" y="156"/>
                    </a:lnTo>
                    <a:lnTo>
                      <a:pt x="260" y="155"/>
                    </a:lnTo>
                    <a:lnTo>
                      <a:pt x="242" y="149"/>
                    </a:lnTo>
                    <a:lnTo>
                      <a:pt x="225" y="141"/>
                    </a:lnTo>
                    <a:lnTo>
                      <a:pt x="208" y="133"/>
                    </a:lnTo>
                    <a:lnTo>
                      <a:pt x="191" y="124"/>
                    </a:lnTo>
                    <a:lnTo>
                      <a:pt x="174" y="116"/>
                    </a:lnTo>
                    <a:lnTo>
                      <a:pt x="157" y="107"/>
                    </a:lnTo>
                    <a:lnTo>
                      <a:pt x="140" y="99"/>
                    </a:lnTo>
                    <a:lnTo>
                      <a:pt x="123" y="91"/>
                    </a:lnTo>
                    <a:lnTo>
                      <a:pt x="106" y="82"/>
                    </a:lnTo>
                    <a:lnTo>
                      <a:pt x="89" y="72"/>
                    </a:lnTo>
                    <a:lnTo>
                      <a:pt x="71" y="62"/>
                    </a:lnTo>
                    <a:lnTo>
                      <a:pt x="54" y="52"/>
                    </a:lnTo>
                    <a:lnTo>
                      <a:pt x="39" y="39"/>
                    </a:lnTo>
                    <a:lnTo>
                      <a:pt x="24" y="27"/>
                    </a:lnTo>
                    <a:lnTo>
                      <a:pt x="11" y="14"/>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6659" name="Freeform 36"/>
              <p:cNvSpPr>
                <a:spLocks/>
              </p:cNvSpPr>
              <p:nvPr/>
            </p:nvSpPr>
            <p:spPr bwMode="auto">
              <a:xfrm>
                <a:off x="3999" y="1496"/>
                <a:ext cx="235" cy="217"/>
              </a:xfrm>
              <a:custGeom>
                <a:avLst/>
                <a:gdLst>
                  <a:gd name="T0" fmla="*/ 0 w 235"/>
                  <a:gd name="T1" fmla="*/ 0 h 217"/>
                  <a:gd name="T2" fmla="*/ 5 w 235"/>
                  <a:gd name="T3" fmla="*/ 22 h 217"/>
                  <a:gd name="T4" fmla="*/ 11 w 235"/>
                  <a:gd name="T5" fmla="*/ 43 h 217"/>
                  <a:gd name="T6" fmla="*/ 19 w 235"/>
                  <a:gd name="T7" fmla="*/ 64 h 217"/>
                  <a:gd name="T8" fmla="*/ 27 w 235"/>
                  <a:gd name="T9" fmla="*/ 84 h 217"/>
                  <a:gd name="T10" fmla="*/ 36 w 235"/>
                  <a:gd name="T11" fmla="*/ 105 h 217"/>
                  <a:gd name="T12" fmla="*/ 47 w 235"/>
                  <a:gd name="T13" fmla="*/ 124 h 217"/>
                  <a:gd name="T14" fmla="*/ 59 w 235"/>
                  <a:gd name="T15" fmla="*/ 144 h 217"/>
                  <a:gd name="T16" fmla="*/ 74 w 235"/>
                  <a:gd name="T17" fmla="*/ 162 h 217"/>
                  <a:gd name="T18" fmla="*/ 87 w 235"/>
                  <a:gd name="T19" fmla="*/ 177 h 217"/>
                  <a:gd name="T20" fmla="*/ 104 w 235"/>
                  <a:gd name="T21" fmla="*/ 188 h 217"/>
                  <a:gd name="T22" fmla="*/ 121 w 235"/>
                  <a:gd name="T23" fmla="*/ 197 h 217"/>
                  <a:gd name="T24" fmla="*/ 140 w 235"/>
                  <a:gd name="T25" fmla="*/ 204 h 217"/>
                  <a:gd name="T26" fmla="*/ 160 w 235"/>
                  <a:gd name="T27" fmla="*/ 210 h 217"/>
                  <a:gd name="T28" fmla="*/ 181 w 235"/>
                  <a:gd name="T29" fmla="*/ 215 h 217"/>
                  <a:gd name="T30" fmla="*/ 203 w 235"/>
                  <a:gd name="T31" fmla="*/ 217 h 217"/>
                  <a:gd name="T32" fmla="*/ 223 w 235"/>
                  <a:gd name="T33" fmla="*/ 217 h 217"/>
                  <a:gd name="T34" fmla="*/ 228 w 235"/>
                  <a:gd name="T35" fmla="*/ 216 h 217"/>
                  <a:gd name="T36" fmla="*/ 234 w 235"/>
                  <a:gd name="T37" fmla="*/ 212 h 217"/>
                  <a:gd name="T38" fmla="*/ 235 w 235"/>
                  <a:gd name="T39" fmla="*/ 207 h 217"/>
                  <a:gd name="T40" fmla="*/ 233 w 235"/>
                  <a:gd name="T41" fmla="*/ 204 h 217"/>
                  <a:gd name="T42" fmla="*/ 215 w 235"/>
                  <a:gd name="T43" fmla="*/ 198 h 217"/>
                  <a:gd name="T44" fmla="*/ 195 w 235"/>
                  <a:gd name="T45" fmla="*/ 193 h 217"/>
                  <a:gd name="T46" fmla="*/ 177 w 235"/>
                  <a:gd name="T47" fmla="*/ 187 h 217"/>
                  <a:gd name="T48" fmla="*/ 159 w 235"/>
                  <a:gd name="T49" fmla="*/ 181 h 217"/>
                  <a:gd name="T50" fmla="*/ 142 w 235"/>
                  <a:gd name="T51" fmla="*/ 175 h 217"/>
                  <a:gd name="T52" fmla="*/ 125 w 235"/>
                  <a:gd name="T53" fmla="*/ 166 h 217"/>
                  <a:gd name="T54" fmla="*/ 108 w 235"/>
                  <a:gd name="T55" fmla="*/ 157 h 217"/>
                  <a:gd name="T56" fmla="*/ 93 w 235"/>
                  <a:gd name="T57" fmla="*/ 146 h 217"/>
                  <a:gd name="T58" fmla="*/ 77 w 235"/>
                  <a:gd name="T59" fmla="*/ 131 h 217"/>
                  <a:gd name="T60" fmla="*/ 61 w 235"/>
                  <a:gd name="T61" fmla="*/ 114 h 217"/>
                  <a:gd name="T62" fmla="*/ 48 w 235"/>
                  <a:gd name="T63" fmla="*/ 97 h 217"/>
                  <a:gd name="T64" fmla="*/ 36 w 235"/>
                  <a:gd name="T65" fmla="*/ 78 h 217"/>
                  <a:gd name="T66" fmla="*/ 25 w 235"/>
                  <a:gd name="T67" fmla="*/ 59 h 217"/>
                  <a:gd name="T68" fmla="*/ 15 w 235"/>
                  <a:gd name="T69" fmla="*/ 39 h 217"/>
                  <a:gd name="T70" fmla="*/ 7 w 235"/>
                  <a:gd name="T71" fmla="*/ 20 h 217"/>
                  <a:gd name="T72" fmla="*/ 0 w 235"/>
                  <a:gd name="T73" fmla="*/ 0 h 217"/>
                  <a:gd name="T74" fmla="*/ 0 w 235"/>
                  <a:gd name="T75" fmla="*/ 0 h 217"/>
                  <a:gd name="T76" fmla="*/ 0 w 235"/>
                  <a:gd name="T77" fmla="*/ 0 h 217"/>
                  <a:gd name="T78" fmla="*/ 0 w 235"/>
                  <a:gd name="T79" fmla="*/ 0 h 217"/>
                  <a:gd name="T80" fmla="*/ 0 w 235"/>
                  <a:gd name="T81" fmla="*/ 0 h 217"/>
                  <a:gd name="T82" fmla="*/ 0 w 235"/>
                  <a:gd name="T83" fmla="*/ 0 h 2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5"/>
                  <a:gd name="T127" fmla="*/ 0 h 217"/>
                  <a:gd name="T128" fmla="*/ 235 w 235"/>
                  <a:gd name="T129" fmla="*/ 217 h 2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5" h="217">
                    <a:moveTo>
                      <a:pt x="0" y="0"/>
                    </a:moveTo>
                    <a:lnTo>
                      <a:pt x="5" y="22"/>
                    </a:lnTo>
                    <a:lnTo>
                      <a:pt x="11" y="43"/>
                    </a:lnTo>
                    <a:lnTo>
                      <a:pt x="19" y="64"/>
                    </a:lnTo>
                    <a:lnTo>
                      <a:pt x="27" y="84"/>
                    </a:lnTo>
                    <a:lnTo>
                      <a:pt x="36" y="105"/>
                    </a:lnTo>
                    <a:lnTo>
                      <a:pt x="47" y="124"/>
                    </a:lnTo>
                    <a:lnTo>
                      <a:pt x="59" y="144"/>
                    </a:lnTo>
                    <a:lnTo>
                      <a:pt x="74" y="162"/>
                    </a:lnTo>
                    <a:lnTo>
                      <a:pt x="87" y="177"/>
                    </a:lnTo>
                    <a:lnTo>
                      <a:pt x="104" y="188"/>
                    </a:lnTo>
                    <a:lnTo>
                      <a:pt x="121" y="197"/>
                    </a:lnTo>
                    <a:lnTo>
                      <a:pt x="140" y="204"/>
                    </a:lnTo>
                    <a:lnTo>
                      <a:pt x="160" y="210"/>
                    </a:lnTo>
                    <a:lnTo>
                      <a:pt x="181" y="215"/>
                    </a:lnTo>
                    <a:lnTo>
                      <a:pt x="203" y="217"/>
                    </a:lnTo>
                    <a:lnTo>
                      <a:pt x="223" y="217"/>
                    </a:lnTo>
                    <a:lnTo>
                      <a:pt x="228" y="216"/>
                    </a:lnTo>
                    <a:lnTo>
                      <a:pt x="234" y="212"/>
                    </a:lnTo>
                    <a:lnTo>
                      <a:pt x="235" y="207"/>
                    </a:lnTo>
                    <a:lnTo>
                      <a:pt x="233" y="204"/>
                    </a:lnTo>
                    <a:lnTo>
                      <a:pt x="215" y="198"/>
                    </a:lnTo>
                    <a:lnTo>
                      <a:pt x="195" y="193"/>
                    </a:lnTo>
                    <a:lnTo>
                      <a:pt x="177" y="187"/>
                    </a:lnTo>
                    <a:lnTo>
                      <a:pt x="159" y="181"/>
                    </a:lnTo>
                    <a:lnTo>
                      <a:pt x="142" y="175"/>
                    </a:lnTo>
                    <a:lnTo>
                      <a:pt x="125" y="166"/>
                    </a:lnTo>
                    <a:lnTo>
                      <a:pt x="108" y="157"/>
                    </a:lnTo>
                    <a:lnTo>
                      <a:pt x="93" y="146"/>
                    </a:lnTo>
                    <a:lnTo>
                      <a:pt x="77" y="131"/>
                    </a:lnTo>
                    <a:lnTo>
                      <a:pt x="61" y="114"/>
                    </a:lnTo>
                    <a:lnTo>
                      <a:pt x="48" y="97"/>
                    </a:lnTo>
                    <a:lnTo>
                      <a:pt x="36" y="78"/>
                    </a:lnTo>
                    <a:lnTo>
                      <a:pt x="25" y="59"/>
                    </a:lnTo>
                    <a:lnTo>
                      <a:pt x="15" y="39"/>
                    </a:lnTo>
                    <a:lnTo>
                      <a:pt x="7" y="20"/>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6660" name="Freeform 37"/>
              <p:cNvSpPr>
                <a:spLocks/>
              </p:cNvSpPr>
              <p:nvPr/>
            </p:nvSpPr>
            <p:spPr bwMode="auto">
              <a:xfrm>
                <a:off x="4853" y="2036"/>
                <a:ext cx="1100" cy="457"/>
              </a:xfrm>
              <a:custGeom>
                <a:avLst/>
                <a:gdLst>
                  <a:gd name="T0" fmla="*/ 35 w 1100"/>
                  <a:gd name="T1" fmla="*/ 96 h 457"/>
                  <a:gd name="T2" fmla="*/ 89 w 1100"/>
                  <a:gd name="T3" fmla="*/ 117 h 457"/>
                  <a:gd name="T4" fmla="*/ 150 w 1100"/>
                  <a:gd name="T5" fmla="*/ 131 h 457"/>
                  <a:gd name="T6" fmla="*/ 212 w 1100"/>
                  <a:gd name="T7" fmla="*/ 135 h 457"/>
                  <a:gd name="T8" fmla="*/ 275 w 1100"/>
                  <a:gd name="T9" fmla="*/ 132 h 457"/>
                  <a:gd name="T10" fmla="*/ 338 w 1100"/>
                  <a:gd name="T11" fmla="*/ 123 h 457"/>
                  <a:gd name="T12" fmla="*/ 399 w 1100"/>
                  <a:gd name="T13" fmla="*/ 108 h 457"/>
                  <a:gd name="T14" fmla="*/ 458 w 1100"/>
                  <a:gd name="T15" fmla="*/ 85 h 457"/>
                  <a:gd name="T16" fmla="*/ 519 w 1100"/>
                  <a:gd name="T17" fmla="*/ 56 h 457"/>
                  <a:gd name="T18" fmla="*/ 587 w 1100"/>
                  <a:gd name="T19" fmla="*/ 28 h 457"/>
                  <a:gd name="T20" fmla="*/ 656 w 1100"/>
                  <a:gd name="T21" fmla="*/ 10 h 457"/>
                  <a:gd name="T22" fmla="*/ 727 w 1100"/>
                  <a:gd name="T23" fmla="*/ 11 h 457"/>
                  <a:gd name="T24" fmla="*/ 794 w 1100"/>
                  <a:gd name="T25" fmla="*/ 32 h 457"/>
                  <a:gd name="T26" fmla="*/ 844 w 1100"/>
                  <a:gd name="T27" fmla="*/ 56 h 457"/>
                  <a:gd name="T28" fmla="*/ 869 w 1100"/>
                  <a:gd name="T29" fmla="*/ 69 h 457"/>
                  <a:gd name="T30" fmla="*/ 895 w 1100"/>
                  <a:gd name="T31" fmla="*/ 84 h 457"/>
                  <a:gd name="T32" fmla="*/ 921 w 1100"/>
                  <a:gd name="T33" fmla="*/ 102 h 457"/>
                  <a:gd name="T34" fmla="*/ 945 w 1100"/>
                  <a:gd name="T35" fmla="*/ 125 h 457"/>
                  <a:gd name="T36" fmla="*/ 968 w 1100"/>
                  <a:gd name="T37" fmla="*/ 149 h 457"/>
                  <a:gd name="T38" fmla="*/ 1006 w 1100"/>
                  <a:gd name="T39" fmla="*/ 194 h 457"/>
                  <a:gd name="T40" fmla="*/ 1040 w 1100"/>
                  <a:gd name="T41" fmla="*/ 242 h 457"/>
                  <a:gd name="T42" fmla="*/ 1074 w 1100"/>
                  <a:gd name="T43" fmla="*/ 318 h 457"/>
                  <a:gd name="T44" fmla="*/ 1053 w 1100"/>
                  <a:gd name="T45" fmla="*/ 451 h 457"/>
                  <a:gd name="T46" fmla="*/ 1062 w 1100"/>
                  <a:gd name="T47" fmla="*/ 455 h 457"/>
                  <a:gd name="T48" fmla="*/ 1082 w 1100"/>
                  <a:gd name="T49" fmla="*/ 416 h 457"/>
                  <a:gd name="T50" fmla="*/ 1098 w 1100"/>
                  <a:gd name="T51" fmla="*/ 361 h 457"/>
                  <a:gd name="T52" fmla="*/ 1097 w 1100"/>
                  <a:gd name="T53" fmla="*/ 305 h 457"/>
                  <a:gd name="T54" fmla="*/ 1076 w 1100"/>
                  <a:gd name="T55" fmla="*/ 252 h 457"/>
                  <a:gd name="T56" fmla="*/ 1040 w 1100"/>
                  <a:gd name="T57" fmla="*/ 202 h 457"/>
                  <a:gd name="T58" fmla="*/ 1001 w 1100"/>
                  <a:gd name="T59" fmla="*/ 158 h 457"/>
                  <a:gd name="T60" fmla="*/ 961 w 1100"/>
                  <a:gd name="T61" fmla="*/ 116 h 457"/>
                  <a:gd name="T62" fmla="*/ 913 w 1100"/>
                  <a:gd name="T63" fmla="*/ 79 h 457"/>
                  <a:gd name="T64" fmla="*/ 855 w 1100"/>
                  <a:gd name="T65" fmla="*/ 49 h 457"/>
                  <a:gd name="T66" fmla="*/ 791 w 1100"/>
                  <a:gd name="T67" fmla="*/ 21 h 457"/>
                  <a:gd name="T68" fmla="*/ 724 w 1100"/>
                  <a:gd name="T69" fmla="*/ 4 h 457"/>
                  <a:gd name="T70" fmla="*/ 665 w 1100"/>
                  <a:gd name="T71" fmla="*/ 3 h 457"/>
                  <a:gd name="T72" fmla="*/ 609 w 1100"/>
                  <a:gd name="T73" fmla="*/ 15 h 457"/>
                  <a:gd name="T74" fmla="*/ 550 w 1100"/>
                  <a:gd name="T75" fmla="*/ 36 h 457"/>
                  <a:gd name="T76" fmla="*/ 487 w 1100"/>
                  <a:gd name="T77" fmla="*/ 62 h 457"/>
                  <a:gd name="T78" fmla="*/ 421 w 1100"/>
                  <a:gd name="T79" fmla="*/ 86 h 457"/>
                  <a:gd name="T80" fmla="*/ 353 w 1100"/>
                  <a:gd name="T81" fmla="*/ 102 h 457"/>
                  <a:gd name="T82" fmla="*/ 280 w 1100"/>
                  <a:gd name="T83" fmla="*/ 106 h 457"/>
                  <a:gd name="T84" fmla="*/ 207 w 1100"/>
                  <a:gd name="T85" fmla="*/ 105 h 457"/>
                  <a:gd name="T86" fmla="*/ 168 w 1100"/>
                  <a:gd name="T87" fmla="*/ 103 h 457"/>
                  <a:gd name="T88" fmla="*/ 129 w 1100"/>
                  <a:gd name="T89" fmla="*/ 100 h 457"/>
                  <a:gd name="T90" fmla="*/ 89 w 1100"/>
                  <a:gd name="T91" fmla="*/ 95 h 457"/>
                  <a:gd name="T92" fmla="*/ 50 w 1100"/>
                  <a:gd name="T93" fmla="*/ 89 h 457"/>
                  <a:gd name="T94" fmla="*/ 12 w 1100"/>
                  <a:gd name="T95" fmla="*/ 80 h 457"/>
                  <a:gd name="T96" fmla="*/ 0 w 1100"/>
                  <a:gd name="T97" fmla="*/ 77 h 457"/>
                  <a:gd name="T98" fmla="*/ 0 w 1100"/>
                  <a:gd name="T99" fmla="*/ 77 h 4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00"/>
                  <a:gd name="T151" fmla="*/ 0 h 457"/>
                  <a:gd name="T152" fmla="*/ 1100 w 1100"/>
                  <a:gd name="T153" fmla="*/ 457 h 4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00" h="457">
                    <a:moveTo>
                      <a:pt x="0" y="77"/>
                    </a:moveTo>
                    <a:lnTo>
                      <a:pt x="17" y="88"/>
                    </a:lnTo>
                    <a:lnTo>
                      <a:pt x="35" y="96"/>
                    </a:lnTo>
                    <a:lnTo>
                      <a:pt x="52" y="104"/>
                    </a:lnTo>
                    <a:lnTo>
                      <a:pt x="71" y="111"/>
                    </a:lnTo>
                    <a:lnTo>
                      <a:pt x="89" y="117"/>
                    </a:lnTo>
                    <a:lnTo>
                      <a:pt x="108" y="122"/>
                    </a:lnTo>
                    <a:lnTo>
                      <a:pt x="129" y="128"/>
                    </a:lnTo>
                    <a:lnTo>
                      <a:pt x="150" y="131"/>
                    </a:lnTo>
                    <a:lnTo>
                      <a:pt x="170" y="133"/>
                    </a:lnTo>
                    <a:lnTo>
                      <a:pt x="191" y="134"/>
                    </a:lnTo>
                    <a:lnTo>
                      <a:pt x="212" y="135"/>
                    </a:lnTo>
                    <a:lnTo>
                      <a:pt x="234" y="134"/>
                    </a:lnTo>
                    <a:lnTo>
                      <a:pt x="254" y="133"/>
                    </a:lnTo>
                    <a:lnTo>
                      <a:pt x="275" y="132"/>
                    </a:lnTo>
                    <a:lnTo>
                      <a:pt x="296" y="129"/>
                    </a:lnTo>
                    <a:lnTo>
                      <a:pt x="317" y="127"/>
                    </a:lnTo>
                    <a:lnTo>
                      <a:pt x="338" y="123"/>
                    </a:lnTo>
                    <a:lnTo>
                      <a:pt x="359" y="119"/>
                    </a:lnTo>
                    <a:lnTo>
                      <a:pt x="380" y="114"/>
                    </a:lnTo>
                    <a:lnTo>
                      <a:pt x="399" y="108"/>
                    </a:lnTo>
                    <a:lnTo>
                      <a:pt x="419" y="101"/>
                    </a:lnTo>
                    <a:lnTo>
                      <a:pt x="438" y="93"/>
                    </a:lnTo>
                    <a:lnTo>
                      <a:pt x="458" y="85"/>
                    </a:lnTo>
                    <a:lnTo>
                      <a:pt x="477" y="75"/>
                    </a:lnTo>
                    <a:lnTo>
                      <a:pt x="498" y="65"/>
                    </a:lnTo>
                    <a:lnTo>
                      <a:pt x="519" y="56"/>
                    </a:lnTo>
                    <a:lnTo>
                      <a:pt x="541" y="46"/>
                    </a:lnTo>
                    <a:lnTo>
                      <a:pt x="564" y="36"/>
                    </a:lnTo>
                    <a:lnTo>
                      <a:pt x="587" y="28"/>
                    </a:lnTo>
                    <a:lnTo>
                      <a:pt x="610" y="21"/>
                    </a:lnTo>
                    <a:lnTo>
                      <a:pt x="633" y="15"/>
                    </a:lnTo>
                    <a:lnTo>
                      <a:pt x="656" y="10"/>
                    </a:lnTo>
                    <a:lnTo>
                      <a:pt x="681" y="8"/>
                    </a:lnTo>
                    <a:lnTo>
                      <a:pt x="704" y="8"/>
                    </a:lnTo>
                    <a:lnTo>
                      <a:pt x="727" y="11"/>
                    </a:lnTo>
                    <a:lnTo>
                      <a:pt x="750" y="17"/>
                    </a:lnTo>
                    <a:lnTo>
                      <a:pt x="772" y="24"/>
                    </a:lnTo>
                    <a:lnTo>
                      <a:pt x="794" y="32"/>
                    </a:lnTo>
                    <a:lnTo>
                      <a:pt x="815" y="41"/>
                    </a:lnTo>
                    <a:lnTo>
                      <a:pt x="835" y="52"/>
                    </a:lnTo>
                    <a:lnTo>
                      <a:pt x="844" y="56"/>
                    </a:lnTo>
                    <a:lnTo>
                      <a:pt x="852" y="60"/>
                    </a:lnTo>
                    <a:lnTo>
                      <a:pt x="861" y="65"/>
                    </a:lnTo>
                    <a:lnTo>
                      <a:pt x="869" y="69"/>
                    </a:lnTo>
                    <a:lnTo>
                      <a:pt x="878" y="73"/>
                    </a:lnTo>
                    <a:lnTo>
                      <a:pt x="886" y="78"/>
                    </a:lnTo>
                    <a:lnTo>
                      <a:pt x="895" y="84"/>
                    </a:lnTo>
                    <a:lnTo>
                      <a:pt x="902" y="89"/>
                    </a:lnTo>
                    <a:lnTo>
                      <a:pt x="912" y="95"/>
                    </a:lnTo>
                    <a:lnTo>
                      <a:pt x="921" y="102"/>
                    </a:lnTo>
                    <a:lnTo>
                      <a:pt x="929" y="109"/>
                    </a:lnTo>
                    <a:lnTo>
                      <a:pt x="938" y="117"/>
                    </a:lnTo>
                    <a:lnTo>
                      <a:pt x="945" y="125"/>
                    </a:lnTo>
                    <a:lnTo>
                      <a:pt x="953" y="133"/>
                    </a:lnTo>
                    <a:lnTo>
                      <a:pt x="961" y="141"/>
                    </a:lnTo>
                    <a:lnTo>
                      <a:pt x="968" y="149"/>
                    </a:lnTo>
                    <a:lnTo>
                      <a:pt x="980" y="163"/>
                    </a:lnTo>
                    <a:lnTo>
                      <a:pt x="994" y="179"/>
                    </a:lnTo>
                    <a:lnTo>
                      <a:pt x="1006" y="194"/>
                    </a:lnTo>
                    <a:lnTo>
                      <a:pt x="1018" y="210"/>
                    </a:lnTo>
                    <a:lnTo>
                      <a:pt x="1029" y="226"/>
                    </a:lnTo>
                    <a:lnTo>
                      <a:pt x="1040" y="242"/>
                    </a:lnTo>
                    <a:lnTo>
                      <a:pt x="1050" y="259"/>
                    </a:lnTo>
                    <a:lnTo>
                      <a:pt x="1059" y="275"/>
                    </a:lnTo>
                    <a:lnTo>
                      <a:pt x="1074" y="318"/>
                    </a:lnTo>
                    <a:lnTo>
                      <a:pt x="1075" y="363"/>
                    </a:lnTo>
                    <a:lnTo>
                      <a:pt x="1067" y="408"/>
                    </a:lnTo>
                    <a:lnTo>
                      <a:pt x="1053" y="451"/>
                    </a:lnTo>
                    <a:lnTo>
                      <a:pt x="1053" y="456"/>
                    </a:lnTo>
                    <a:lnTo>
                      <a:pt x="1058" y="457"/>
                    </a:lnTo>
                    <a:lnTo>
                      <a:pt x="1062" y="455"/>
                    </a:lnTo>
                    <a:lnTo>
                      <a:pt x="1065" y="450"/>
                    </a:lnTo>
                    <a:lnTo>
                      <a:pt x="1074" y="433"/>
                    </a:lnTo>
                    <a:lnTo>
                      <a:pt x="1082" y="416"/>
                    </a:lnTo>
                    <a:lnTo>
                      <a:pt x="1090" y="397"/>
                    </a:lnTo>
                    <a:lnTo>
                      <a:pt x="1095" y="380"/>
                    </a:lnTo>
                    <a:lnTo>
                      <a:pt x="1098" y="361"/>
                    </a:lnTo>
                    <a:lnTo>
                      <a:pt x="1100" y="343"/>
                    </a:lnTo>
                    <a:lnTo>
                      <a:pt x="1100" y="324"/>
                    </a:lnTo>
                    <a:lnTo>
                      <a:pt x="1097" y="305"/>
                    </a:lnTo>
                    <a:lnTo>
                      <a:pt x="1092" y="286"/>
                    </a:lnTo>
                    <a:lnTo>
                      <a:pt x="1085" y="269"/>
                    </a:lnTo>
                    <a:lnTo>
                      <a:pt x="1076" y="252"/>
                    </a:lnTo>
                    <a:lnTo>
                      <a:pt x="1065" y="234"/>
                    </a:lnTo>
                    <a:lnTo>
                      <a:pt x="1053" y="219"/>
                    </a:lnTo>
                    <a:lnTo>
                      <a:pt x="1040" y="202"/>
                    </a:lnTo>
                    <a:lnTo>
                      <a:pt x="1028" y="187"/>
                    </a:lnTo>
                    <a:lnTo>
                      <a:pt x="1014" y="173"/>
                    </a:lnTo>
                    <a:lnTo>
                      <a:pt x="1001" y="158"/>
                    </a:lnTo>
                    <a:lnTo>
                      <a:pt x="989" y="144"/>
                    </a:lnTo>
                    <a:lnTo>
                      <a:pt x="974" y="130"/>
                    </a:lnTo>
                    <a:lnTo>
                      <a:pt x="961" y="116"/>
                    </a:lnTo>
                    <a:lnTo>
                      <a:pt x="945" y="103"/>
                    </a:lnTo>
                    <a:lnTo>
                      <a:pt x="930" y="91"/>
                    </a:lnTo>
                    <a:lnTo>
                      <a:pt x="913" y="79"/>
                    </a:lnTo>
                    <a:lnTo>
                      <a:pt x="896" y="69"/>
                    </a:lnTo>
                    <a:lnTo>
                      <a:pt x="875" y="59"/>
                    </a:lnTo>
                    <a:lnTo>
                      <a:pt x="855" y="49"/>
                    </a:lnTo>
                    <a:lnTo>
                      <a:pt x="834" y="39"/>
                    </a:lnTo>
                    <a:lnTo>
                      <a:pt x="813" y="30"/>
                    </a:lnTo>
                    <a:lnTo>
                      <a:pt x="791" y="21"/>
                    </a:lnTo>
                    <a:lnTo>
                      <a:pt x="770" y="14"/>
                    </a:lnTo>
                    <a:lnTo>
                      <a:pt x="748" y="8"/>
                    </a:lnTo>
                    <a:lnTo>
                      <a:pt x="724" y="4"/>
                    </a:lnTo>
                    <a:lnTo>
                      <a:pt x="704" y="2"/>
                    </a:lnTo>
                    <a:lnTo>
                      <a:pt x="684" y="0"/>
                    </a:lnTo>
                    <a:lnTo>
                      <a:pt x="665" y="3"/>
                    </a:lnTo>
                    <a:lnTo>
                      <a:pt x="645" y="5"/>
                    </a:lnTo>
                    <a:lnTo>
                      <a:pt x="627" y="10"/>
                    </a:lnTo>
                    <a:lnTo>
                      <a:pt x="609" y="15"/>
                    </a:lnTo>
                    <a:lnTo>
                      <a:pt x="591" y="21"/>
                    </a:lnTo>
                    <a:lnTo>
                      <a:pt x="572" y="28"/>
                    </a:lnTo>
                    <a:lnTo>
                      <a:pt x="550" y="36"/>
                    </a:lnTo>
                    <a:lnTo>
                      <a:pt x="530" y="45"/>
                    </a:lnTo>
                    <a:lnTo>
                      <a:pt x="508" y="54"/>
                    </a:lnTo>
                    <a:lnTo>
                      <a:pt x="487" y="62"/>
                    </a:lnTo>
                    <a:lnTo>
                      <a:pt x="465" y="70"/>
                    </a:lnTo>
                    <a:lnTo>
                      <a:pt x="443" y="78"/>
                    </a:lnTo>
                    <a:lnTo>
                      <a:pt x="421" y="86"/>
                    </a:lnTo>
                    <a:lnTo>
                      <a:pt x="399" y="93"/>
                    </a:lnTo>
                    <a:lnTo>
                      <a:pt x="376" y="98"/>
                    </a:lnTo>
                    <a:lnTo>
                      <a:pt x="353" y="102"/>
                    </a:lnTo>
                    <a:lnTo>
                      <a:pt x="329" y="104"/>
                    </a:lnTo>
                    <a:lnTo>
                      <a:pt x="304" y="106"/>
                    </a:lnTo>
                    <a:lnTo>
                      <a:pt x="280" y="106"/>
                    </a:lnTo>
                    <a:lnTo>
                      <a:pt x="256" y="106"/>
                    </a:lnTo>
                    <a:lnTo>
                      <a:pt x="231" y="106"/>
                    </a:lnTo>
                    <a:lnTo>
                      <a:pt x="207" y="105"/>
                    </a:lnTo>
                    <a:lnTo>
                      <a:pt x="194" y="105"/>
                    </a:lnTo>
                    <a:lnTo>
                      <a:pt x="181" y="104"/>
                    </a:lnTo>
                    <a:lnTo>
                      <a:pt x="168" y="103"/>
                    </a:lnTo>
                    <a:lnTo>
                      <a:pt x="155" y="102"/>
                    </a:lnTo>
                    <a:lnTo>
                      <a:pt x="141" y="101"/>
                    </a:lnTo>
                    <a:lnTo>
                      <a:pt x="129" y="100"/>
                    </a:lnTo>
                    <a:lnTo>
                      <a:pt x="116" y="99"/>
                    </a:lnTo>
                    <a:lnTo>
                      <a:pt x="102" y="97"/>
                    </a:lnTo>
                    <a:lnTo>
                      <a:pt x="89" y="95"/>
                    </a:lnTo>
                    <a:lnTo>
                      <a:pt x="75" y="93"/>
                    </a:lnTo>
                    <a:lnTo>
                      <a:pt x="63" y="91"/>
                    </a:lnTo>
                    <a:lnTo>
                      <a:pt x="50" y="89"/>
                    </a:lnTo>
                    <a:lnTo>
                      <a:pt x="38" y="87"/>
                    </a:lnTo>
                    <a:lnTo>
                      <a:pt x="24" y="84"/>
                    </a:lnTo>
                    <a:lnTo>
                      <a:pt x="12" y="80"/>
                    </a:lnTo>
                    <a:lnTo>
                      <a:pt x="0" y="77"/>
                    </a:lnTo>
                    <a:close/>
                  </a:path>
                </a:pathLst>
              </a:custGeom>
              <a:solidFill>
                <a:srgbClr val="000000"/>
              </a:solidFill>
              <a:ln w="9525">
                <a:noFill/>
                <a:round/>
                <a:headEnd/>
                <a:tailEnd/>
              </a:ln>
            </p:spPr>
            <p:txBody>
              <a:bodyPr/>
              <a:lstStyle/>
              <a:p>
                <a:endParaRPr lang="en-US">
                  <a:solidFill>
                    <a:srgbClr val="000000"/>
                  </a:solidFill>
                </a:endParaRPr>
              </a:p>
            </p:txBody>
          </p:sp>
          <p:sp>
            <p:nvSpPr>
              <p:cNvPr id="26661" name="Freeform 38"/>
              <p:cNvSpPr>
                <a:spLocks/>
              </p:cNvSpPr>
              <p:nvPr/>
            </p:nvSpPr>
            <p:spPr bwMode="auto">
              <a:xfrm>
                <a:off x="4371" y="1848"/>
                <a:ext cx="58" cy="231"/>
              </a:xfrm>
              <a:custGeom>
                <a:avLst/>
                <a:gdLst>
                  <a:gd name="T0" fmla="*/ 0 w 58"/>
                  <a:gd name="T1" fmla="*/ 1 h 231"/>
                  <a:gd name="T2" fmla="*/ 10 w 58"/>
                  <a:gd name="T3" fmla="*/ 13 h 231"/>
                  <a:gd name="T4" fmla="*/ 18 w 58"/>
                  <a:gd name="T5" fmla="*/ 27 h 231"/>
                  <a:gd name="T6" fmla="*/ 27 w 58"/>
                  <a:gd name="T7" fmla="*/ 40 h 231"/>
                  <a:gd name="T8" fmla="*/ 33 w 58"/>
                  <a:gd name="T9" fmla="*/ 53 h 231"/>
                  <a:gd name="T10" fmla="*/ 38 w 58"/>
                  <a:gd name="T11" fmla="*/ 68 h 231"/>
                  <a:gd name="T12" fmla="*/ 41 w 58"/>
                  <a:gd name="T13" fmla="*/ 81 h 231"/>
                  <a:gd name="T14" fmla="*/ 44 w 58"/>
                  <a:gd name="T15" fmla="*/ 96 h 231"/>
                  <a:gd name="T16" fmla="*/ 45 w 58"/>
                  <a:gd name="T17" fmla="*/ 112 h 231"/>
                  <a:gd name="T18" fmla="*/ 45 w 58"/>
                  <a:gd name="T19" fmla="*/ 126 h 231"/>
                  <a:gd name="T20" fmla="*/ 44 w 58"/>
                  <a:gd name="T21" fmla="*/ 140 h 231"/>
                  <a:gd name="T22" fmla="*/ 41 w 58"/>
                  <a:gd name="T23" fmla="*/ 155 h 231"/>
                  <a:gd name="T24" fmla="*/ 39 w 58"/>
                  <a:gd name="T25" fmla="*/ 169 h 231"/>
                  <a:gd name="T26" fmla="*/ 35 w 58"/>
                  <a:gd name="T27" fmla="*/ 184 h 231"/>
                  <a:gd name="T28" fmla="*/ 29 w 58"/>
                  <a:gd name="T29" fmla="*/ 198 h 231"/>
                  <a:gd name="T30" fmla="*/ 19 w 58"/>
                  <a:gd name="T31" fmla="*/ 210 h 231"/>
                  <a:gd name="T32" fmla="*/ 7 w 58"/>
                  <a:gd name="T33" fmla="*/ 221 h 231"/>
                  <a:gd name="T34" fmla="*/ 5 w 58"/>
                  <a:gd name="T35" fmla="*/ 225 h 231"/>
                  <a:gd name="T36" fmla="*/ 5 w 58"/>
                  <a:gd name="T37" fmla="*/ 228 h 231"/>
                  <a:gd name="T38" fmla="*/ 7 w 58"/>
                  <a:gd name="T39" fmla="*/ 231 h 231"/>
                  <a:gd name="T40" fmla="*/ 12 w 58"/>
                  <a:gd name="T41" fmla="*/ 231 h 231"/>
                  <a:gd name="T42" fmla="*/ 28 w 58"/>
                  <a:gd name="T43" fmla="*/ 223 h 231"/>
                  <a:gd name="T44" fmla="*/ 40 w 58"/>
                  <a:gd name="T45" fmla="*/ 213 h 231"/>
                  <a:gd name="T46" fmla="*/ 49 w 58"/>
                  <a:gd name="T47" fmla="*/ 202 h 231"/>
                  <a:gd name="T48" fmla="*/ 53 w 58"/>
                  <a:gd name="T49" fmla="*/ 190 h 231"/>
                  <a:gd name="T50" fmla="*/ 57 w 58"/>
                  <a:gd name="T51" fmla="*/ 176 h 231"/>
                  <a:gd name="T52" fmla="*/ 58 w 58"/>
                  <a:gd name="T53" fmla="*/ 162 h 231"/>
                  <a:gd name="T54" fmla="*/ 58 w 58"/>
                  <a:gd name="T55" fmla="*/ 148 h 231"/>
                  <a:gd name="T56" fmla="*/ 57 w 58"/>
                  <a:gd name="T57" fmla="*/ 133 h 231"/>
                  <a:gd name="T58" fmla="*/ 56 w 58"/>
                  <a:gd name="T59" fmla="*/ 115 h 231"/>
                  <a:gd name="T60" fmla="*/ 52 w 58"/>
                  <a:gd name="T61" fmla="*/ 96 h 231"/>
                  <a:gd name="T62" fmla="*/ 49 w 58"/>
                  <a:gd name="T63" fmla="*/ 80 h 231"/>
                  <a:gd name="T64" fmla="*/ 42 w 58"/>
                  <a:gd name="T65" fmla="*/ 63 h 231"/>
                  <a:gd name="T66" fmla="*/ 35 w 58"/>
                  <a:gd name="T67" fmla="*/ 47 h 231"/>
                  <a:gd name="T68" fmla="*/ 25 w 58"/>
                  <a:gd name="T69" fmla="*/ 32 h 231"/>
                  <a:gd name="T70" fmla="*/ 14 w 58"/>
                  <a:gd name="T71" fmla="*/ 15 h 231"/>
                  <a:gd name="T72" fmla="*/ 1 w 58"/>
                  <a:gd name="T73" fmla="*/ 0 h 231"/>
                  <a:gd name="T74" fmla="*/ 1 w 58"/>
                  <a:gd name="T75" fmla="*/ 0 h 231"/>
                  <a:gd name="T76" fmla="*/ 1 w 58"/>
                  <a:gd name="T77" fmla="*/ 0 h 231"/>
                  <a:gd name="T78" fmla="*/ 0 w 58"/>
                  <a:gd name="T79" fmla="*/ 0 h 231"/>
                  <a:gd name="T80" fmla="*/ 0 w 58"/>
                  <a:gd name="T81" fmla="*/ 1 h 231"/>
                  <a:gd name="T82" fmla="*/ 0 w 58"/>
                  <a:gd name="T83" fmla="*/ 1 h 2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231"/>
                  <a:gd name="T128" fmla="*/ 58 w 58"/>
                  <a:gd name="T129" fmla="*/ 231 h 2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231">
                    <a:moveTo>
                      <a:pt x="0" y="1"/>
                    </a:moveTo>
                    <a:lnTo>
                      <a:pt x="10" y="13"/>
                    </a:lnTo>
                    <a:lnTo>
                      <a:pt x="18" y="27"/>
                    </a:lnTo>
                    <a:lnTo>
                      <a:pt x="27" y="40"/>
                    </a:lnTo>
                    <a:lnTo>
                      <a:pt x="33" y="53"/>
                    </a:lnTo>
                    <a:lnTo>
                      <a:pt x="38" y="68"/>
                    </a:lnTo>
                    <a:lnTo>
                      <a:pt x="41" y="81"/>
                    </a:lnTo>
                    <a:lnTo>
                      <a:pt x="44" y="96"/>
                    </a:lnTo>
                    <a:lnTo>
                      <a:pt x="45" y="112"/>
                    </a:lnTo>
                    <a:lnTo>
                      <a:pt x="45" y="126"/>
                    </a:lnTo>
                    <a:lnTo>
                      <a:pt x="44" y="140"/>
                    </a:lnTo>
                    <a:lnTo>
                      <a:pt x="41" y="155"/>
                    </a:lnTo>
                    <a:lnTo>
                      <a:pt x="39" y="169"/>
                    </a:lnTo>
                    <a:lnTo>
                      <a:pt x="35" y="184"/>
                    </a:lnTo>
                    <a:lnTo>
                      <a:pt x="29" y="198"/>
                    </a:lnTo>
                    <a:lnTo>
                      <a:pt x="19" y="210"/>
                    </a:lnTo>
                    <a:lnTo>
                      <a:pt x="7" y="221"/>
                    </a:lnTo>
                    <a:lnTo>
                      <a:pt x="5" y="225"/>
                    </a:lnTo>
                    <a:lnTo>
                      <a:pt x="5" y="228"/>
                    </a:lnTo>
                    <a:lnTo>
                      <a:pt x="7" y="231"/>
                    </a:lnTo>
                    <a:lnTo>
                      <a:pt x="12" y="231"/>
                    </a:lnTo>
                    <a:lnTo>
                      <a:pt x="28" y="223"/>
                    </a:lnTo>
                    <a:lnTo>
                      <a:pt x="40" y="213"/>
                    </a:lnTo>
                    <a:lnTo>
                      <a:pt x="49" y="202"/>
                    </a:lnTo>
                    <a:lnTo>
                      <a:pt x="53" y="190"/>
                    </a:lnTo>
                    <a:lnTo>
                      <a:pt x="57" y="176"/>
                    </a:lnTo>
                    <a:lnTo>
                      <a:pt x="58" y="162"/>
                    </a:lnTo>
                    <a:lnTo>
                      <a:pt x="58" y="148"/>
                    </a:lnTo>
                    <a:lnTo>
                      <a:pt x="57" y="133"/>
                    </a:lnTo>
                    <a:lnTo>
                      <a:pt x="56" y="115"/>
                    </a:lnTo>
                    <a:lnTo>
                      <a:pt x="52" y="96"/>
                    </a:lnTo>
                    <a:lnTo>
                      <a:pt x="49" y="80"/>
                    </a:lnTo>
                    <a:lnTo>
                      <a:pt x="42" y="63"/>
                    </a:lnTo>
                    <a:lnTo>
                      <a:pt x="35" y="47"/>
                    </a:lnTo>
                    <a:lnTo>
                      <a:pt x="25" y="32"/>
                    </a:lnTo>
                    <a:lnTo>
                      <a:pt x="14" y="15"/>
                    </a:lnTo>
                    <a:lnTo>
                      <a:pt x="1" y="0"/>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6662" name="Freeform 39"/>
              <p:cNvSpPr>
                <a:spLocks/>
              </p:cNvSpPr>
              <p:nvPr/>
            </p:nvSpPr>
            <p:spPr bwMode="auto">
              <a:xfrm>
                <a:off x="4111" y="1869"/>
                <a:ext cx="159" cy="74"/>
              </a:xfrm>
              <a:custGeom>
                <a:avLst/>
                <a:gdLst>
                  <a:gd name="T0" fmla="*/ 0 w 159"/>
                  <a:gd name="T1" fmla="*/ 73 h 74"/>
                  <a:gd name="T2" fmla="*/ 7 w 159"/>
                  <a:gd name="T3" fmla="*/ 61 h 74"/>
                  <a:gd name="T4" fmla="*/ 14 w 159"/>
                  <a:gd name="T5" fmla="*/ 49 h 74"/>
                  <a:gd name="T6" fmla="*/ 21 w 159"/>
                  <a:gd name="T7" fmla="*/ 36 h 74"/>
                  <a:gd name="T8" fmla="*/ 30 w 159"/>
                  <a:gd name="T9" fmla="*/ 25 h 74"/>
                  <a:gd name="T10" fmla="*/ 35 w 159"/>
                  <a:gd name="T11" fmla="*/ 21 h 74"/>
                  <a:gd name="T12" fmla="*/ 39 w 159"/>
                  <a:gd name="T13" fmla="*/ 18 h 74"/>
                  <a:gd name="T14" fmla="*/ 46 w 159"/>
                  <a:gd name="T15" fmla="*/ 16 h 74"/>
                  <a:gd name="T16" fmla="*/ 52 w 159"/>
                  <a:gd name="T17" fmla="*/ 15 h 74"/>
                  <a:gd name="T18" fmla="*/ 56 w 159"/>
                  <a:gd name="T19" fmla="*/ 15 h 74"/>
                  <a:gd name="T20" fmla="*/ 64 w 159"/>
                  <a:gd name="T21" fmla="*/ 15 h 74"/>
                  <a:gd name="T22" fmla="*/ 70 w 159"/>
                  <a:gd name="T23" fmla="*/ 16 h 74"/>
                  <a:gd name="T24" fmla="*/ 76 w 159"/>
                  <a:gd name="T25" fmla="*/ 17 h 74"/>
                  <a:gd name="T26" fmla="*/ 86 w 159"/>
                  <a:gd name="T27" fmla="*/ 19 h 74"/>
                  <a:gd name="T28" fmla="*/ 97 w 159"/>
                  <a:gd name="T29" fmla="*/ 21 h 74"/>
                  <a:gd name="T30" fmla="*/ 106 w 159"/>
                  <a:gd name="T31" fmla="*/ 24 h 74"/>
                  <a:gd name="T32" fmla="*/ 116 w 159"/>
                  <a:gd name="T33" fmla="*/ 27 h 74"/>
                  <a:gd name="T34" fmla="*/ 126 w 159"/>
                  <a:gd name="T35" fmla="*/ 29 h 74"/>
                  <a:gd name="T36" fmla="*/ 137 w 159"/>
                  <a:gd name="T37" fmla="*/ 31 h 74"/>
                  <a:gd name="T38" fmla="*/ 147 w 159"/>
                  <a:gd name="T39" fmla="*/ 32 h 74"/>
                  <a:gd name="T40" fmla="*/ 158 w 159"/>
                  <a:gd name="T41" fmla="*/ 31 h 74"/>
                  <a:gd name="T42" fmla="*/ 159 w 159"/>
                  <a:gd name="T43" fmla="*/ 31 h 74"/>
                  <a:gd name="T44" fmla="*/ 159 w 159"/>
                  <a:gd name="T45" fmla="*/ 29 h 74"/>
                  <a:gd name="T46" fmla="*/ 159 w 159"/>
                  <a:gd name="T47" fmla="*/ 28 h 74"/>
                  <a:gd name="T48" fmla="*/ 158 w 159"/>
                  <a:gd name="T49" fmla="*/ 28 h 74"/>
                  <a:gd name="T50" fmla="*/ 144 w 159"/>
                  <a:gd name="T51" fmla="*/ 27 h 74"/>
                  <a:gd name="T52" fmla="*/ 131 w 159"/>
                  <a:gd name="T53" fmla="*/ 24 h 74"/>
                  <a:gd name="T54" fmla="*/ 116 w 159"/>
                  <a:gd name="T55" fmla="*/ 18 h 74"/>
                  <a:gd name="T56" fmla="*/ 102 w 159"/>
                  <a:gd name="T57" fmla="*/ 12 h 74"/>
                  <a:gd name="T58" fmla="*/ 87 w 159"/>
                  <a:gd name="T59" fmla="*/ 7 h 74"/>
                  <a:gd name="T60" fmla="*/ 72 w 159"/>
                  <a:gd name="T61" fmla="*/ 2 h 74"/>
                  <a:gd name="T62" fmla="*/ 59 w 159"/>
                  <a:gd name="T63" fmla="*/ 0 h 74"/>
                  <a:gd name="T64" fmla="*/ 47 w 159"/>
                  <a:gd name="T65" fmla="*/ 4 h 74"/>
                  <a:gd name="T66" fmla="*/ 37 w 159"/>
                  <a:gd name="T67" fmla="*/ 9 h 74"/>
                  <a:gd name="T68" fmla="*/ 30 w 159"/>
                  <a:gd name="T69" fmla="*/ 17 h 74"/>
                  <a:gd name="T70" fmla="*/ 22 w 159"/>
                  <a:gd name="T71" fmla="*/ 25 h 74"/>
                  <a:gd name="T72" fmla="*/ 18 w 159"/>
                  <a:gd name="T73" fmla="*/ 34 h 74"/>
                  <a:gd name="T74" fmla="*/ 13 w 159"/>
                  <a:gd name="T75" fmla="*/ 45 h 74"/>
                  <a:gd name="T76" fmla="*/ 9 w 159"/>
                  <a:gd name="T77" fmla="*/ 55 h 74"/>
                  <a:gd name="T78" fmla="*/ 4 w 159"/>
                  <a:gd name="T79" fmla="*/ 65 h 74"/>
                  <a:gd name="T80" fmla="*/ 0 w 159"/>
                  <a:gd name="T81" fmla="*/ 74 h 74"/>
                  <a:gd name="T82" fmla="*/ 0 w 159"/>
                  <a:gd name="T83" fmla="*/ 74 h 74"/>
                  <a:gd name="T84" fmla="*/ 0 w 159"/>
                  <a:gd name="T85" fmla="*/ 74 h 74"/>
                  <a:gd name="T86" fmla="*/ 0 w 159"/>
                  <a:gd name="T87" fmla="*/ 74 h 74"/>
                  <a:gd name="T88" fmla="*/ 0 w 159"/>
                  <a:gd name="T89" fmla="*/ 73 h 74"/>
                  <a:gd name="T90" fmla="*/ 0 w 159"/>
                  <a:gd name="T91" fmla="*/ 7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9"/>
                  <a:gd name="T139" fmla="*/ 0 h 74"/>
                  <a:gd name="T140" fmla="*/ 159 w 1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9" h="74">
                    <a:moveTo>
                      <a:pt x="0" y="73"/>
                    </a:moveTo>
                    <a:lnTo>
                      <a:pt x="7" y="61"/>
                    </a:lnTo>
                    <a:lnTo>
                      <a:pt x="14" y="49"/>
                    </a:lnTo>
                    <a:lnTo>
                      <a:pt x="21" y="36"/>
                    </a:lnTo>
                    <a:lnTo>
                      <a:pt x="30" y="25"/>
                    </a:lnTo>
                    <a:lnTo>
                      <a:pt x="35" y="21"/>
                    </a:lnTo>
                    <a:lnTo>
                      <a:pt x="39" y="18"/>
                    </a:lnTo>
                    <a:lnTo>
                      <a:pt x="46" y="16"/>
                    </a:lnTo>
                    <a:lnTo>
                      <a:pt x="52" y="15"/>
                    </a:lnTo>
                    <a:lnTo>
                      <a:pt x="56" y="15"/>
                    </a:lnTo>
                    <a:lnTo>
                      <a:pt x="64" y="15"/>
                    </a:lnTo>
                    <a:lnTo>
                      <a:pt x="70" y="16"/>
                    </a:lnTo>
                    <a:lnTo>
                      <a:pt x="76" y="17"/>
                    </a:lnTo>
                    <a:lnTo>
                      <a:pt x="86" y="19"/>
                    </a:lnTo>
                    <a:lnTo>
                      <a:pt x="97" y="21"/>
                    </a:lnTo>
                    <a:lnTo>
                      <a:pt x="106" y="24"/>
                    </a:lnTo>
                    <a:lnTo>
                      <a:pt x="116" y="27"/>
                    </a:lnTo>
                    <a:lnTo>
                      <a:pt x="126" y="29"/>
                    </a:lnTo>
                    <a:lnTo>
                      <a:pt x="137" y="31"/>
                    </a:lnTo>
                    <a:lnTo>
                      <a:pt x="147" y="32"/>
                    </a:lnTo>
                    <a:lnTo>
                      <a:pt x="158" y="31"/>
                    </a:lnTo>
                    <a:lnTo>
                      <a:pt x="159" y="31"/>
                    </a:lnTo>
                    <a:lnTo>
                      <a:pt x="159" y="29"/>
                    </a:lnTo>
                    <a:lnTo>
                      <a:pt x="159" y="28"/>
                    </a:lnTo>
                    <a:lnTo>
                      <a:pt x="158" y="28"/>
                    </a:lnTo>
                    <a:lnTo>
                      <a:pt x="144" y="27"/>
                    </a:lnTo>
                    <a:lnTo>
                      <a:pt x="131" y="24"/>
                    </a:lnTo>
                    <a:lnTo>
                      <a:pt x="116" y="18"/>
                    </a:lnTo>
                    <a:lnTo>
                      <a:pt x="102" y="12"/>
                    </a:lnTo>
                    <a:lnTo>
                      <a:pt x="87" y="7"/>
                    </a:lnTo>
                    <a:lnTo>
                      <a:pt x="72" y="2"/>
                    </a:lnTo>
                    <a:lnTo>
                      <a:pt x="59" y="0"/>
                    </a:lnTo>
                    <a:lnTo>
                      <a:pt x="47" y="4"/>
                    </a:lnTo>
                    <a:lnTo>
                      <a:pt x="37" y="9"/>
                    </a:lnTo>
                    <a:lnTo>
                      <a:pt x="30" y="17"/>
                    </a:lnTo>
                    <a:lnTo>
                      <a:pt x="22" y="25"/>
                    </a:lnTo>
                    <a:lnTo>
                      <a:pt x="18" y="34"/>
                    </a:lnTo>
                    <a:lnTo>
                      <a:pt x="13" y="45"/>
                    </a:lnTo>
                    <a:lnTo>
                      <a:pt x="9" y="55"/>
                    </a:lnTo>
                    <a:lnTo>
                      <a:pt x="4" y="65"/>
                    </a:lnTo>
                    <a:lnTo>
                      <a:pt x="0" y="74"/>
                    </a:lnTo>
                    <a:lnTo>
                      <a:pt x="0" y="73"/>
                    </a:lnTo>
                    <a:close/>
                  </a:path>
                </a:pathLst>
              </a:custGeom>
              <a:solidFill>
                <a:srgbClr val="000000"/>
              </a:solidFill>
              <a:ln w="9525">
                <a:noFill/>
                <a:round/>
                <a:headEnd/>
                <a:tailEnd/>
              </a:ln>
            </p:spPr>
            <p:txBody>
              <a:bodyPr/>
              <a:lstStyle/>
              <a:p>
                <a:endParaRPr lang="en-US">
                  <a:solidFill>
                    <a:srgbClr val="000000"/>
                  </a:solidFill>
                </a:endParaRPr>
              </a:p>
            </p:txBody>
          </p:sp>
          <p:sp>
            <p:nvSpPr>
              <p:cNvPr id="26663" name="Freeform 40"/>
              <p:cNvSpPr>
                <a:spLocks/>
              </p:cNvSpPr>
              <p:nvPr/>
            </p:nvSpPr>
            <p:spPr bwMode="auto">
              <a:xfrm>
                <a:off x="4152" y="1890"/>
                <a:ext cx="98" cy="44"/>
              </a:xfrm>
              <a:custGeom>
                <a:avLst/>
                <a:gdLst>
                  <a:gd name="T0" fmla="*/ 0 w 98"/>
                  <a:gd name="T1" fmla="*/ 0 h 44"/>
                  <a:gd name="T2" fmla="*/ 3 w 98"/>
                  <a:gd name="T3" fmla="*/ 7 h 44"/>
                  <a:gd name="T4" fmla="*/ 8 w 98"/>
                  <a:gd name="T5" fmla="*/ 14 h 44"/>
                  <a:gd name="T6" fmla="*/ 13 w 98"/>
                  <a:gd name="T7" fmla="*/ 21 h 44"/>
                  <a:gd name="T8" fmla="*/ 19 w 98"/>
                  <a:gd name="T9" fmla="*/ 29 h 44"/>
                  <a:gd name="T10" fmla="*/ 26 w 98"/>
                  <a:gd name="T11" fmla="*/ 35 h 44"/>
                  <a:gd name="T12" fmla="*/ 34 w 98"/>
                  <a:gd name="T13" fmla="*/ 40 h 44"/>
                  <a:gd name="T14" fmla="*/ 42 w 98"/>
                  <a:gd name="T15" fmla="*/ 43 h 44"/>
                  <a:gd name="T16" fmla="*/ 52 w 98"/>
                  <a:gd name="T17" fmla="*/ 44 h 44"/>
                  <a:gd name="T18" fmla="*/ 62 w 98"/>
                  <a:gd name="T19" fmla="*/ 43 h 44"/>
                  <a:gd name="T20" fmla="*/ 70 w 98"/>
                  <a:gd name="T21" fmla="*/ 41 h 44"/>
                  <a:gd name="T22" fmla="*/ 78 w 98"/>
                  <a:gd name="T23" fmla="*/ 38 h 44"/>
                  <a:gd name="T24" fmla="*/ 84 w 98"/>
                  <a:gd name="T25" fmla="*/ 34 h 44"/>
                  <a:gd name="T26" fmla="*/ 90 w 98"/>
                  <a:gd name="T27" fmla="*/ 30 h 44"/>
                  <a:gd name="T28" fmla="*/ 93 w 98"/>
                  <a:gd name="T29" fmla="*/ 24 h 44"/>
                  <a:gd name="T30" fmla="*/ 97 w 98"/>
                  <a:gd name="T31" fmla="*/ 16 h 44"/>
                  <a:gd name="T32" fmla="*/ 98 w 98"/>
                  <a:gd name="T33" fmla="*/ 8 h 44"/>
                  <a:gd name="T34" fmla="*/ 98 w 98"/>
                  <a:gd name="T35" fmla="*/ 7 h 44"/>
                  <a:gd name="T36" fmla="*/ 96 w 98"/>
                  <a:gd name="T37" fmla="*/ 6 h 44"/>
                  <a:gd name="T38" fmla="*/ 95 w 98"/>
                  <a:gd name="T39" fmla="*/ 6 h 44"/>
                  <a:gd name="T40" fmla="*/ 92 w 98"/>
                  <a:gd name="T41" fmla="*/ 7 h 44"/>
                  <a:gd name="T42" fmla="*/ 87 w 98"/>
                  <a:gd name="T43" fmla="*/ 11 h 44"/>
                  <a:gd name="T44" fmla="*/ 84 w 98"/>
                  <a:gd name="T45" fmla="*/ 16 h 44"/>
                  <a:gd name="T46" fmla="*/ 78 w 98"/>
                  <a:gd name="T47" fmla="*/ 20 h 44"/>
                  <a:gd name="T48" fmla="*/ 72 w 98"/>
                  <a:gd name="T49" fmla="*/ 24 h 44"/>
                  <a:gd name="T50" fmla="*/ 64 w 98"/>
                  <a:gd name="T51" fmla="*/ 26 h 44"/>
                  <a:gd name="T52" fmla="*/ 58 w 98"/>
                  <a:gd name="T53" fmla="*/ 26 h 44"/>
                  <a:gd name="T54" fmla="*/ 51 w 98"/>
                  <a:gd name="T55" fmla="*/ 27 h 44"/>
                  <a:gd name="T56" fmla="*/ 43 w 98"/>
                  <a:gd name="T57" fmla="*/ 26 h 44"/>
                  <a:gd name="T58" fmla="*/ 37 w 98"/>
                  <a:gd name="T59" fmla="*/ 25 h 44"/>
                  <a:gd name="T60" fmla="*/ 30 w 98"/>
                  <a:gd name="T61" fmla="*/ 22 h 44"/>
                  <a:gd name="T62" fmla="*/ 24 w 98"/>
                  <a:gd name="T63" fmla="*/ 19 h 44"/>
                  <a:gd name="T64" fmla="*/ 19 w 98"/>
                  <a:gd name="T65" fmla="*/ 15 h 44"/>
                  <a:gd name="T66" fmla="*/ 13 w 98"/>
                  <a:gd name="T67" fmla="*/ 12 h 44"/>
                  <a:gd name="T68" fmla="*/ 8 w 98"/>
                  <a:gd name="T69" fmla="*/ 8 h 44"/>
                  <a:gd name="T70" fmla="*/ 5 w 98"/>
                  <a:gd name="T71" fmla="*/ 4 h 44"/>
                  <a:gd name="T72" fmla="*/ 0 w 98"/>
                  <a:gd name="T73" fmla="*/ 0 h 44"/>
                  <a:gd name="T74" fmla="*/ 0 w 98"/>
                  <a:gd name="T75" fmla="*/ 0 h 44"/>
                  <a:gd name="T76" fmla="*/ 0 w 98"/>
                  <a:gd name="T77" fmla="*/ 0 h 44"/>
                  <a:gd name="T78" fmla="*/ 0 w 98"/>
                  <a:gd name="T79" fmla="*/ 0 h 44"/>
                  <a:gd name="T80" fmla="*/ 0 w 98"/>
                  <a:gd name="T81" fmla="*/ 0 h 44"/>
                  <a:gd name="T82" fmla="*/ 0 w 98"/>
                  <a:gd name="T83" fmla="*/ 0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8"/>
                  <a:gd name="T127" fmla="*/ 0 h 44"/>
                  <a:gd name="T128" fmla="*/ 98 w 98"/>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8" h="44">
                    <a:moveTo>
                      <a:pt x="0" y="0"/>
                    </a:moveTo>
                    <a:lnTo>
                      <a:pt x="3" y="7"/>
                    </a:lnTo>
                    <a:lnTo>
                      <a:pt x="8" y="14"/>
                    </a:lnTo>
                    <a:lnTo>
                      <a:pt x="13" y="21"/>
                    </a:lnTo>
                    <a:lnTo>
                      <a:pt x="19" y="29"/>
                    </a:lnTo>
                    <a:lnTo>
                      <a:pt x="26" y="35"/>
                    </a:lnTo>
                    <a:lnTo>
                      <a:pt x="34" y="40"/>
                    </a:lnTo>
                    <a:lnTo>
                      <a:pt x="42" y="43"/>
                    </a:lnTo>
                    <a:lnTo>
                      <a:pt x="52" y="44"/>
                    </a:lnTo>
                    <a:lnTo>
                      <a:pt x="62" y="43"/>
                    </a:lnTo>
                    <a:lnTo>
                      <a:pt x="70" y="41"/>
                    </a:lnTo>
                    <a:lnTo>
                      <a:pt x="78" y="38"/>
                    </a:lnTo>
                    <a:lnTo>
                      <a:pt x="84" y="34"/>
                    </a:lnTo>
                    <a:lnTo>
                      <a:pt x="90" y="30"/>
                    </a:lnTo>
                    <a:lnTo>
                      <a:pt x="93" y="24"/>
                    </a:lnTo>
                    <a:lnTo>
                      <a:pt x="97" y="16"/>
                    </a:lnTo>
                    <a:lnTo>
                      <a:pt x="98" y="8"/>
                    </a:lnTo>
                    <a:lnTo>
                      <a:pt x="98" y="7"/>
                    </a:lnTo>
                    <a:lnTo>
                      <a:pt x="96" y="6"/>
                    </a:lnTo>
                    <a:lnTo>
                      <a:pt x="95" y="6"/>
                    </a:lnTo>
                    <a:lnTo>
                      <a:pt x="92" y="7"/>
                    </a:lnTo>
                    <a:lnTo>
                      <a:pt x="87" y="11"/>
                    </a:lnTo>
                    <a:lnTo>
                      <a:pt x="84" y="16"/>
                    </a:lnTo>
                    <a:lnTo>
                      <a:pt x="78" y="20"/>
                    </a:lnTo>
                    <a:lnTo>
                      <a:pt x="72" y="24"/>
                    </a:lnTo>
                    <a:lnTo>
                      <a:pt x="64" y="26"/>
                    </a:lnTo>
                    <a:lnTo>
                      <a:pt x="58" y="26"/>
                    </a:lnTo>
                    <a:lnTo>
                      <a:pt x="51" y="27"/>
                    </a:lnTo>
                    <a:lnTo>
                      <a:pt x="43" y="26"/>
                    </a:lnTo>
                    <a:lnTo>
                      <a:pt x="37" y="25"/>
                    </a:lnTo>
                    <a:lnTo>
                      <a:pt x="30" y="22"/>
                    </a:lnTo>
                    <a:lnTo>
                      <a:pt x="24" y="19"/>
                    </a:lnTo>
                    <a:lnTo>
                      <a:pt x="19" y="15"/>
                    </a:lnTo>
                    <a:lnTo>
                      <a:pt x="13" y="12"/>
                    </a:lnTo>
                    <a:lnTo>
                      <a:pt x="8" y="8"/>
                    </a:lnTo>
                    <a:lnTo>
                      <a:pt x="5" y="4"/>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6664" name="Freeform 41"/>
              <p:cNvSpPr>
                <a:spLocks/>
              </p:cNvSpPr>
              <p:nvPr/>
            </p:nvSpPr>
            <p:spPr bwMode="auto">
              <a:xfrm>
                <a:off x="4256" y="1693"/>
                <a:ext cx="65" cy="76"/>
              </a:xfrm>
              <a:custGeom>
                <a:avLst/>
                <a:gdLst>
                  <a:gd name="T0" fmla="*/ 0 w 65"/>
                  <a:gd name="T1" fmla="*/ 76 h 76"/>
                  <a:gd name="T2" fmla="*/ 9 w 65"/>
                  <a:gd name="T3" fmla="*/ 74 h 76"/>
                  <a:gd name="T4" fmla="*/ 16 w 65"/>
                  <a:gd name="T5" fmla="*/ 73 h 76"/>
                  <a:gd name="T6" fmla="*/ 24 w 65"/>
                  <a:gd name="T7" fmla="*/ 71 h 76"/>
                  <a:gd name="T8" fmla="*/ 31 w 65"/>
                  <a:gd name="T9" fmla="*/ 69 h 76"/>
                  <a:gd name="T10" fmla="*/ 38 w 65"/>
                  <a:gd name="T11" fmla="*/ 66 h 76"/>
                  <a:gd name="T12" fmla="*/ 45 w 65"/>
                  <a:gd name="T13" fmla="*/ 62 h 76"/>
                  <a:gd name="T14" fmla="*/ 52 w 65"/>
                  <a:gd name="T15" fmla="*/ 58 h 76"/>
                  <a:gd name="T16" fmla="*/ 58 w 65"/>
                  <a:gd name="T17" fmla="*/ 52 h 76"/>
                  <a:gd name="T18" fmla="*/ 65 w 65"/>
                  <a:gd name="T19" fmla="*/ 40 h 76"/>
                  <a:gd name="T20" fmla="*/ 65 w 65"/>
                  <a:gd name="T21" fmla="*/ 27 h 76"/>
                  <a:gd name="T22" fmla="*/ 59 w 65"/>
                  <a:gd name="T23" fmla="*/ 15 h 76"/>
                  <a:gd name="T24" fmla="*/ 52 w 65"/>
                  <a:gd name="T25" fmla="*/ 2 h 76"/>
                  <a:gd name="T26" fmla="*/ 47 w 65"/>
                  <a:gd name="T27" fmla="*/ 0 h 76"/>
                  <a:gd name="T28" fmla="*/ 42 w 65"/>
                  <a:gd name="T29" fmla="*/ 2 h 76"/>
                  <a:gd name="T30" fmla="*/ 38 w 65"/>
                  <a:gd name="T31" fmla="*/ 6 h 76"/>
                  <a:gd name="T32" fmla="*/ 38 w 65"/>
                  <a:gd name="T33" fmla="*/ 10 h 76"/>
                  <a:gd name="T34" fmla="*/ 39 w 65"/>
                  <a:gd name="T35" fmla="*/ 19 h 76"/>
                  <a:gd name="T36" fmla="*/ 42 w 65"/>
                  <a:gd name="T37" fmla="*/ 27 h 76"/>
                  <a:gd name="T38" fmla="*/ 42 w 65"/>
                  <a:gd name="T39" fmla="*/ 35 h 76"/>
                  <a:gd name="T40" fmla="*/ 42 w 65"/>
                  <a:gd name="T41" fmla="*/ 43 h 76"/>
                  <a:gd name="T42" fmla="*/ 41 w 65"/>
                  <a:gd name="T43" fmla="*/ 49 h 76"/>
                  <a:gd name="T44" fmla="*/ 37 w 65"/>
                  <a:gd name="T45" fmla="*/ 54 h 76"/>
                  <a:gd name="T46" fmla="*/ 32 w 65"/>
                  <a:gd name="T47" fmla="*/ 60 h 76"/>
                  <a:gd name="T48" fmla="*/ 27 w 65"/>
                  <a:gd name="T49" fmla="*/ 64 h 76"/>
                  <a:gd name="T50" fmla="*/ 21 w 65"/>
                  <a:gd name="T51" fmla="*/ 68 h 76"/>
                  <a:gd name="T52" fmla="*/ 14 w 65"/>
                  <a:gd name="T53" fmla="*/ 71 h 76"/>
                  <a:gd name="T54" fmla="*/ 8 w 65"/>
                  <a:gd name="T55" fmla="*/ 73 h 76"/>
                  <a:gd name="T56" fmla="*/ 2 w 65"/>
                  <a:gd name="T57" fmla="*/ 75 h 76"/>
                  <a:gd name="T58" fmla="*/ 0 w 65"/>
                  <a:gd name="T59" fmla="*/ 75 h 76"/>
                  <a:gd name="T60" fmla="*/ 0 w 65"/>
                  <a:gd name="T61" fmla="*/ 75 h 76"/>
                  <a:gd name="T62" fmla="*/ 0 w 65"/>
                  <a:gd name="T63" fmla="*/ 76 h 76"/>
                  <a:gd name="T64" fmla="*/ 0 w 65"/>
                  <a:gd name="T65" fmla="*/ 76 h 76"/>
                  <a:gd name="T66" fmla="*/ 0 w 65"/>
                  <a:gd name="T67" fmla="*/ 7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
                  <a:gd name="T103" fmla="*/ 0 h 76"/>
                  <a:gd name="T104" fmla="*/ 65 w 65"/>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 h="76">
                    <a:moveTo>
                      <a:pt x="0" y="76"/>
                    </a:moveTo>
                    <a:lnTo>
                      <a:pt x="9" y="74"/>
                    </a:lnTo>
                    <a:lnTo>
                      <a:pt x="16" y="73"/>
                    </a:lnTo>
                    <a:lnTo>
                      <a:pt x="24" y="71"/>
                    </a:lnTo>
                    <a:lnTo>
                      <a:pt x="31" y="69"/>
                    </a:lnTo>
                    <a:lnTo>
                      <a:pt x="38" y="66"/>
                    </a:lnTo>
                    <a:lnTo>
                      <a:pt x="45" y="62"/>
                    </a:lnTo>
                    <a:lnTo>
                      <a:pt x="52" y="58"/>
                    </a:lnTo>
                    <a:lnTo>
                      <a:pt x="58" y="52"/>
                    </a:lnTo>
                    <a:lnTo>
                      <a:pt x="65" y="40"/>
                    </a:lnTo>
                    <a:lnTo>
                      <a:pt x="65" y="27"/>
                    </a:lnTo>
                    <a:lnTo>
                      <a:pt x="59" y="15"/>
                    </a:lnTo>
                    <a:lnTo>
                      <a:pt x="52" y="2"/>
                    </a:lnTo>
                    <a:lnTo>
                      <a:pt x="47" y="0"/>
                    </a:lnTo>
                    <a:lnTo>
                      <a:pt x="42" y="2"/>
                    </a:lnTo>
                    <a:lnTo>
                      <a:pt x="38" y="6"/>
                    </a:lnTo>
                    <a:lnTo>
                      <a:pt x="38" y="10"/>
                    </a:lnTo>
                    <a:lnTo>
                      <a:pt x="39" y="19"/>
                    </a:lnTo>
                    <a:lnTo>
                      <a:pt x="42" y="27"/>
                    </a:lnTo>
                    <a:lnTo>
                      <a:pt x="42" y="35"/>
                    </a:lnTo>
                    <a:lnTo>
                      <a:pt x="42" y="43"/>
                    </a:lnTo>
                    <a:lnTo>
                      <a:pt x="41" y="49"/>
                    </a:lnTo>
                    <a:lnTo>
                      <a:pt x="37" y="54"/>
                    </a:lnTo>
                    <a:lnTo>
                      <a:pt x="32" y="60"/>
                    </a:lnTo>
                    <a:lnTo>
                      <a:pt x="27" y="64"/>
                    </a:lnTo>
                    <a:lnTo>
                      <a:pt x="21" y="68"/>
                    </a:lnTo>
                    <a:lnTo>
                      <a:pt x="14" y="71"/>
                    </a:lnTo>
                    <a:lnTo>
                      <a:pt x="8" y="73"/>
                    </a:lnTo>
                    <a:lnTo>
                      <a:pt x="2" y="75"/>
                    </a:lnTo>
                    <a:lnTo>
                      <a:pt x="0" y="75"/>
                    </a:lnTo>
                    <a:lnTo>
                      <a:pt x="0" y="76"/>
                    </a:lnTo>
                    <a:close/>
                  </a:path>
                </a:pathLst>
              </a:custGeom>
              <a:solidFill>
                <a:srgbClr val="000000"/>
              </a:solidFill>
              <a:ln w="9525">
                <a:noFill/>
                <a:round/>
                <a:headEnd/>
                <a:tailEnd/>
              </a:ln>
            </p:spPr>
            <p:txBody>
              <a:bodyPr/>
              <a:lstStyle/>
              <a:p>
                <a:endParaRPr lang="en-US">
                  <a:solidFill>
                    <a:srgbClr val="000000"/>
                  </a:solidFill>
                </a:endParaRPr>
              </a:p>
            </p:txBody>
          </p:sp>
          <p:sp>
            <p:nvSpPr>
              <p:cNvPr id="26665" name="Freeform 42"/>
              <p:cNvSpPr>
                <a:spLocks/>
              </p:cNvSpPr>
              <p:nvPr/>
            </p:nvSpPr>
            <p:spPr bwMode="auto">
              <a:xfrm>
                <a:off x="4175" y="1879"/>
                <a:ext cx="39" cy="33"/>
              </a:xfrm>
              <a:custGeom>
                <a:avLst/>
                <a:gdLst>
                  <a:gd name="T0" fmla="*/ 0 w 39"/>
                  <a:gd name="T1" fmla="*/ 18 h 33"/>
                  <a:gd name="T2" fmla="*/ 1 w 39"/>
                  <a:gd name="T3" fmla="*/ 19 h 33"/>
                  <a:gd name="T4" fmla="*/ 3 w 39"/>
                  <a:gd name="T5" fmla="*/ 21 h 33"/>
                  <a:gd name="T6" fmla="*/ 5 w 39"/>
                  <a:gd name="T7" fmla="*/ 22 h 33"/>
                  <a:gd name="T8" fmla="*/ 6 w 39"/>
                  <a:gd name="T9" fmla="*/ 24 h 33"/>
                  <a:gd name="T10" fmla="*/ 8 w 39"/>
                  <a:gd name="T11" fmla="*/ 25 h 33"/>
                  <a:gd name="T12" fmla="*/ 10 w 39"/>
                  <a:gd name="T13" fmla="*/ 27 h 33"/>
                  <a:gd name="T14" fmla="*/ 12 w 39"/>
                  <a:gd name="T15" fmla="*/ 28 h 33"/>
                  <a:gd name="T16" fmla="*/ 13 w 39"/>
                  <a:gd name="T17" fmla="*/ 30 h 33"/>
                  <a:gd name="T18" fmla="*/ 17 w 39"/>
                  <a:gd name="T19" fmla="*/ 32 h 33"/>
                  <a:gd name="T20" fmla="*/ 22 w 39"/>
                  <a:gd name="T21" fmla="*/ 33 h 33"/>
                  <a:gd name="T22" fmla="*/ 25 w 39"/>
                  <a:gd name="T23" fmla="*/ 33 h 33"/>
                  <a:gd name="T24" fmla="*/ 30 w 39"/>
                  <a:gd name="T25" fmla="*/ 32 h 33"/>
                  <a:gd name="T26" fmla="*/ 38 w 39"/>
                  <a:gd name="T27" fmla="*/ 25 h 33"/>
                  <a:gd name="T28" fmla="*/ 39 w 39"/>
                  <a:gd name="T29" fmla="*/ 17 h 33"/>
                  <a:gd name="T30" fmla="*/ 36 w 39"/>
                  <a:gd name="T31" fmla="*/ 9 h 33"/>
                  <a:gd name="T32" fmla="*/ 31 w 39"/>
                  <a:gd name="T33" fmla="*/ 1 h 33"/>
                  <a:gd name="T34" fmla="*/ 30 w 39"/>
                  <a:gd name="T35" fmla="*/ 0 h 33"/>
                  <a:gd name="T36" fmla="*/ 28 w 39"/>
                  <a:gd name="T37" fmla="*/ 1 h 33"/>
                  <a:gd name="T38" fmla="*/ 27 w 39"/>
                  <a:gd name="T39" fmla="*/ 2 h 33"/>
                  <a:gd name="T40" fmla="*/ 25 w 39"/>
                  <a:gd name="T41" fmla="*/ 4 h 33"/>
                  <a:gd name="T42" fmla="*/ 27 w 39"/>
                  <a:gd name="T43" fmla="*/ 9 h 33"/>
                  <a:gd name="T44" fmla="*/ 28 w 39"/>
                  <a:gd name="T45" fmla="*/ 15 h 33"/>
                  <a:gd name="T46" fmla="*/ 28 w 39"/>
                  <a:gd name="T47" fmla="*/ 21 h 33"/>
                  <a:gd name="T48" fmla="*/ 27 w 39"/>
                  <a:gd name="T49" fmla="*/ 26 h 33"/>
                  <a:gd name="T50" fmla="*/ 25 w 39"/>
                  <a:gd name="T51" fmla="*/ 27 h 33"/>
                  <a:gd name="T52" fmla="*/ 23 w 39"/>
                  <a:gd name="T53" fmla="*/ 27 h 33"/>
                  <a:gd name="T54" fmla="*/ 20 w 39"/>
                  <a:gd name="T55" fmla="*/ 27 h 33"/>
                  <a:gd name="T56" fmla="*/ 19 w 39"/>
                  <a:gd name="T57" fmla="*/ 27 h 33"/>
                  <a:gd name="T58" fmla="*/ 17 w 39"/>
                  <a:gd name="T59" fmla="*/ 27 h 33"/>
                  <a:gd name="T60" fmla="*/ 14 w 39"/>
                  <a:gd name="T61" fmla="*/ 26 h 33"/>
                  <a:gd name="T62" fmla="*/ 13 w 39"/>
                  <a:gd name="T63" fmla="*/ 26 h 33"/>
                  <a:gd name="T64" fmla="*/ 11 w 39"/>
                  <a:gd name="T65" fmla="*/ 25 h 33"/>
                  <a:gd name="T66" fmla="*/ 8 w 39"/>
                  <a:gd name="T67" fmla="*/ 23 h 33"/>
                  <a:gd name="T68" fmla="*/ 6 w 39"/>
                  <a:gd name="T69" fmla="*/ 22 h 33"/>
                  <a:gd name="T70" fmla="*/ 3 w 39"/>
                  <a:gd name="T71" fmla="*/ 20 h 33"/>
                  <a:gd name="T72" fmla="*/ 1 w 39"/>
                  <a:gd name="T73" fmla="*/ 18 h 33"/>
                  <a:gd name="T74" fmla="*/ 1 w 39"/>
                  <a:gd name="T75" fmla="*/ 18 h 33"/>
                  <a:gd name="T76" fmla="*/ 1 w 39"/>
                  <a:gd name="T77" fmla="*/ 18 h 33"/>
                  <a:gd name="T78" fmla="*/ 0 w 39"/>
                  <a:gd name="T79" fmla="*/ 18 h 33"/>
                  <a:gd name="T80" fmla="*/ 0 w 39"/>
                  <a:gd name="T81" fmla="*/ 18 h 33"/>
                  <a:gd name="T82" fmla="*/ 0 w 39"/>
                  <a:gd name="T83" fmla="*/ 18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
                  <a:gd name="T127" fmla="*/ 0 h 33"/>
                  <a:gd name="T128" fmla="*/ 39 w 39"/>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 h="33">
                    <a:moveTo>
                      <a:pt x="0" y="18"/>
                    </a:moveTo>
                    <a:lnTo>
                      <a:pt x="1" y="19"/>
                    </a:lnTo>
                    <a:lnTo>
                      <a:pt x="3" y="21"/>
                    </a:lnTo>
                    <a:lnTo>
                      <a:pt x="5" y="22"/>
                    </a:lnTo>
                    <a:lnTo>
                      <a:pt x="6" y="24"/>
                    </a:lnTo>
                    <a:lnTo>
                      <a:pt x="8" y="25"/>
                    </a:lnTo>
                    <a:lnTo>
                      <a:pt x="10" y="27"/>
                    </a:lnTo>
                    <a:lnTo>
                      <a:pt x="12" y="28"/>
                    </a:lnTo>
                    <a:lnTo>
                      <a:pt x="13" y="30"/>
                    </a:lnTo>
                    <a:lnTo>
                      <a:pt x="17" y="32"/>
                    </a:lnTo>
                    <a:lnTo>
                      <a:pt x="22" y="33"/>
                    </a:lnTo>
                    <a:lnTo>
                      <a:pt x="25" y="33"/>
                    </a:lnTo>
                    <a:lnTo>
                      <a:pt x="30" y="32"/>
                    </a:lnTo>
                    <a:lnTo>
                      <a:pt x="38" y="25"/>
                    </a:lnTo>
                    <a:lnTo>
                      <a:pt x="39" y="17"/>
                    </a:lnTo>
                    <a:lnTo>
                      <a:pt x="36" y="9"/>
                    </a:lnTo>
                    <a:lnTo>
                      <a:pt x="31" y="1"/>
                    </a:lnTo>
                    <a:lnTo>
                      <a:pt x="30" y="0"/>
                    </a:lnTo>
                    <a:lnTo>
                      <a:pt x="28" y="1"/>
                    </a:lnTo>
                    <a:lnTo>
                      <a:pt x="27" y="2"/>
                    </a:lnTo>
                    <a:lnTo>
                      <a:pt x="25" y="4"/>
                    </a:lnTo>
                    <a:lnTo>
                      <a:pt x="27" y="9"/>
                    </a:lnTo>
                    <a:lnTo>
                      <a:pt x="28" y="15"/>
                    </a:lnTo>
                    <a:lnTo>
                      <a:pt x="28" y="21"/>
                    </a:lnTo>
                    <a:lnTo>
                      <a:pt x="27" y="26"/>
                    </a:lnTo>
                    <a:lnTo>
                      <a:pt x="25" y="27"/>
                    </a:lnTo>
                    <a:lnTo>
                      <a:pt x="23" y="27"/>
                    </a:lnTo>
                    <a:lnTo>
                      <a:pt x="20" y="27"/>
                    </a:lnTo>
                    <a:lnTo>
                      <a:pt x="19" y="27"/>
                    </a:lnTo>
                    <a:lnTo>
                      <a:pt x="17" y="27"/>
                    </a:lnTo>
                    <a:lnTo>
                      <a:pt x="14" y="26"/>
                    </a:lnTo>
                    <a:lnTo>
                      <a:pt x="13" y="26"/>
                    </a:lnTo>
                    <a:lnTo>
                      <a:pt x="11" y="25"/>
                    </a:lnTo>
                    <a:lnTo>
                      <a:pt x="8" y="23"/>
                    </a:lnTo>
                    <a:lnTo>
                      <a:pt x="6" y="22"/>
                    </a:lnTo>
                    <a:lnTo>
                      <a:pt x="3" y="20"/>
                    </a:lnTo>
                    <a:lnTo>
                      <a:pt x="1" y="18"/>
                    </a:lnTo>
                    <a:lnTo>
                      <a:pt x="0" y="18"/>
                    </a:lnTo>
                    <a:close/>
                  </a:path>
                </a:pathLst>
              </a:custGeom>
              <a:solidFill>
                <a:srgbClr val="000000"/>
              </a:solidFill>
              <a:ln w="9525">
                <a:noFill/>
                <a:round/>
                <a:headEnd/>
                <a:tailEnd/>
              </a:ln>
            </p:spPr>
            <p:txBody>
              <a:bodyPr/>
              <a:lstStyle/>
              <a:p>
                <a:endParaRPr lang="en-US">
                  <a:solidFill>
                    <a:srgbClr val="000000"/>
                  </a:solidFill>
                </a:endParaRPr>
              </a:p>
            </p:txBody>
          </p:sp>
          <p:sp>
            <p:nvSpPr>
              <p:cNvPr id="26666" name="Freeform 43"/>
              <p:cNvSpPr>
                <a:spLocks/>
              </p:cNvSpPr>
              <p:nvPr/>
            </p:nvSpPr>
            <p:spPr bwMode="auto">
              <a:xfrm>
                <a:off x="4297" y="1811"/>
                <a:ext cx="43" cy="79"/>
              </a:xfrm>
              <a:custGeom>
                <a:avLst/>
                <a:gdLst>
                  <a:gd name="T0" fmla="*/ 1 w 43"/>
                  <a:gd name="T1" fmla="*/ 79 h 79"/>
                  <a:gd name="T2" fmla="*/ 11 w 43"/>
                  <a:gd name="T3" fmla="*/ 72 h 79"/>
                  <a:gd name="T4" fmla="*/ 19 w 43"/>
                  <a:gd name="T5" fmla="*/ 64 h 79"/>
                  <a:gd name="T6" fmla="*/ 26 w 43"/>
                  <a:gd name="T7" fmla="*/ 54 h 79"/>
                  <a:gd name="T8" fmla="*/ 32 w 43"/>
                  <a:gd name="T9" fmla="*/ 44 h 79"/>
                  <a:gd name="T10" fmla="*/ 37 w 43"/>
                  <a:gd name="T11" fmla="*/ 34 h 79"/>
                  <a:gd name="T12" fmla="*/ 41 w 43"/>
                  <a:gd name="T13" fmla="*/ 24 h 79"/>
                  <a:gd name="T14" fmla="*/ 42 w 43"/>
                  <a:gd name="T15" fmla="*/ 12 h 79"/>
                  <a:gd name="T16" fmla="*/ 43 w 43"/>
                  <a:gd name="T17" fmla="*/ 1 h 79"/>
                  <a:gd name="T18" fmla="*/ 42 w 43"/>
                  <a:gd name="T19" fmla="*/ 0 h 79"/>
                  <a:gd name="T20" fmla="*/ 41 w 43"/>
                  <a:gd name="T21" fmla="*/ 0 h 79"/>
                  <a:gd name="T22" fmla="*/ 40 w 43"/>
                  <a:gd name="T23" fmla="*/ 2 h 79"/>
                  <a:gd name="T24" fmla="*/ 39 w 43"/>
                  <a:gd name="T25" fmla="*/ 3 h 79"/>
                  <a:gd name="T26" fmla="*/ 36 w 43"/>
                  <a:gd name="T27" fmla="*/ 13 h 79"/>
                  <a:gd name="T28" fmla="*/ 34 w 43"/>
                  <a:gd name="T29" fmla="*/ 24 h 79"/>
                  <a:gd name="T30" fmla="*/ 30 w 43"/>
                  <a:gd name="T31" fmla="*/ 34 h 79"/>
                  <a:gd name="T32" fmla="*/ 26 w 43"/>
                  <a:gd name="T33" fmla="*/ 43 h 79"/>
                  <a:gd name="T34" fmla="*/ 21 w 43"/>
                  <a:gd name="T35" fmla="*/ 53 h 79"/>
                  <a:gd name="T36" fmla="*/ 15 w 43"/>
                  <a:gd name="T37" fmla="*/ 62 h 79"/>
                  <a:gd name="T38" fmla="*/ 8 w 43"/>
                  <a:gd name="T39" fmla="*/ 71 h 79"/>
                  <a:gd name="T40" fmla="*/ 0 w 43"/>
                  <a:gd name="T41" fmla="*/ 78 h 79"/>
                  <a:gd name="T42" fmla="*/ 0 w 43"/>
                  <a:gd name="T43" fmla="*/ 79 h 79"/>
                  <a:gd name="T44" fmla="*/ 0 w 43"/>
                  <a:gd name="T45" fmla="*/ 79 h 79"/>
                  <a:gd name="T46" fmla="*/ 0 w 43"/>
                  <a:gd name="T47" fmla="*/ 79 h 79"/>
                  <a:gd name="T48" fmla="*/ 1 w 43"/>
                  <a:gd name="T49" fmla="*/ 79 h 79"/>
                  <a:gd name="T50" fmla="*/ 1 w 43"/>
                  <a:gd name="T51" fmla="*/ 79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
                  <a:gd name="T79" fmla="*/ 0 h 79"/>
                  <a:gd name="T80" fmla="*/ 43 w 43"/>
                  <a:gd name="T81" fmla="*/ 79 h 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 h="79">
                    <a:moveTo>
                      <a:pt x="1" y="79"/>
                    </a:moveTo>
                    <a:lnTo>
                      <a:pt x="11" y="72"/>
                    </a:lnTo>
                    <a:lnTo>
                      <a:pt x="19" y="64"/>
                    </a:lnTo>
                    <a:lnTo>
                      <a:pt x="26" y="54"/>
                    </a:lnTo>
                    <a:lnTo>
                      <a:pt x="32" y="44"/>
                    </a:lnTo>
                    <a:lnTo>
                      <a:pt x="37" y="34"/>
                    </a:lnTo>
                    <a:lnTo>
                      <a:pt x="41" y="24"/>
                    </a:lnTo>
                    <a:lnTo>
                      <a:pt x="42" y="12"/>
                    </a:lnTo>
                    <a:lnTo>
                      <a:pt x="43" y="1"/>
                    </a:lnTo>
                    <a:lnTo>
                      <a:pt x="42" y="0"/>
                    </a:lnTo>
                    <a:lnTo>
                      <a:pt x="41" y="0"/>
                    </a:lnTo>
                    <a:lnTo>
                      <a:pt x="40" y="2"/>
                    </a:lnTo>
                    <a:lnTo>
                      <a:pt x="39" y="3"/>
                    </a:lnTo>
                    <a:lnTo>
                      <a:pt x="36" y="13"/>
                    </a:lnTo>
                    <a:lnTo>
                      <a:pt x="34" y="24"/>
                    </a:lnTo>
                    <a:lnTo>
                      <a:pt x="30" y="34"/>
                    </a:lnTo>
                    <a:lnTo>
                      <a:pt x="26" y="43"/>
                    </a:lnTo>
                    <a:lnTo>
                      <a:pt x="21" y="53"/>
                    </a:lnTo>
                    <a:lnTo>
                      <a:pt x="15" y="62"/>
                    </a:lnTo>
                    <a:lnTo>
                      <a:pt x="8" y="71"/>
                    </a:lnTo>
                    <a:lnTo>
                      <a:pt x="0" y="78"/>
                    </a:lnTo>
                    <a:lnTo>
                      <a:pt x="0" y="79"/>
                    </a:lnTo>
                    <a:lnTo>
                      <a:pt x="1" y="79"/>
                    </a:lnTo>
                    <a:close/>
                  </a:path>
                </a:pathLst>
              </a:custGeom>
              <a:solidFill>
                <a:srgbClr val="000000"/>
              </a:solidFill>
              <a:ln w="9525">
                <a:noFill/>
                <a:round/>
                <a:headEnd/>
                <a:tailEnd/>
              </a:ln>
            </p:spPr>
            <p:txBody>
              <a:bodyPr/>
              <a:lstStyle/>
              <a:p>
                <a:endParaRPr lang="en-US">
                  <a:solidFill>
                    <a:srgbClr val="000000"/>
                  </a:solidFill>
                </a:endParaRPr>
              </a:p>
            </p:txBody>
          </p:sp>
          <p:sp>
            <p:nvSpPr>
              <p:cNvPr id="26667" name="Freeform 44"/>
              <p:cNvSpPr>
                <a:spLocks/>
              </p:cNvSpPr>
              <p:nvPr/>
            </p:nvSpPr>
            <p:spPr bwMode="auto">
              <a:xfrm>
                <a:off x="4946" y="2149"/>
                <a:ext cx="182" cy="57"/>
              </a:xfrm>
              <a:custGeom>
                <a:avLst/>
                <a:gdLst>
                  <a:gd name="T0" fmla="*/ 0 w 182"/>
                  <a:gd name="T1" fmla="*/ 1 h 57"/>
                  <a:gd name="T2" fmla="*/ 11 w 182"/>
                  <a:gd name="T3" fmla="*/ 2 h 57"/>
                  <a:gd name="T4" fmla="*/ 23 w 182"/>
                  <a:gd name="T5" fmla="*/ 4 h 57"/>
                  <a:gd name="T6" fmla="*/ 32 w 182"/>
                  <a:gd name="T7" fmla="*/ 6 h 57"/>
                  <a:gd name="T8" fmla="*/ 43 w 182"/>
                  <a:gd name="T9" fmla="*/ 9 h 57"/>
                  <a:gd name="T10" fmla="*/ 53 w 182"/>
                  <a:gd name="T11" fmla="*/ 13 h 57"/>
                  <a:gd name="T12" fmla="*/ 64 w 182"/>
                  <a:gd name="T13" fmla="*/ 16 h 57"/>
                  <a:gd name="T14" fmla="*/ 75 w 182"/>
                  <a:gd name="T15" fmla="*/ 19 h 57"/>
                  <a:gd name="T16" fmla="*/ 86 w 182"/>
                  <a:gd name="T17" fmla="*/ 22 h 57"/>
                  <a:gd name="T18" fmla="*/ 98 w 182"/>
                  <a:gd name="T19" fmla="*/ 24 h 57"/>
                  <a:gd name="T20" fmla="*/ 110 w 182"/>
                  <a:gd name="T21" fmla="*/ 27 h 57"/>
                  <a:gd name="T22" fmla="*/ 121 w 182"/>
                  <a:gd name="T23" fmla="*/ 30 h 57"/>
                  <a:gd name="T24" fmla="*/ 133 w 182"/>
                  <a:gd name="T25" fmla="*/ 34 h 57"/>
                  <a:gd name="T26" fmla="*/ 144 w 182"/>
                  <a:gd name="T27" fmla="*/ 38 h 57"/>
                  <a:gd name="T28" fmla="*/ 155 w 182"/>
                  <a:gd name="T29" fmla="*/ 44 h 57"/>
                  <a:gd name="T30" fmla="*/ 165 w 182"/>
                  <a:gd name="T31" fmla="*/ 49 h 57"/>
                  <a:gd name="T32" fmla="*/ 175 w 182"/>
                  <a:gd name="T33" fmla="*/ 57 h 57"/>
                  <a:gd name="T34" fmla="*/ 177 w 182"/>
                  <a:gd name="T35" fmla="*/ 57 h 57"/>
                  <a:gd name="T36" fmla="*/ 181 w 182"/>
                  <a:gd name="T37" fmla="*/ 55 h 57"/>
                  <a:gd name="T38" fmla="*/ 182 w 182"/>
                  <a:gd name="T39" fmla="*/ 51 h 57"/>
                  <a:gd name="T40" fmla="*/ 182 w 182"/>
                  <a:gd name="T41" fmla="*/ 49 h 57"/>
                  <a:gd name="T42" fmla="*/ 175 w 182"/>
                  <a:gd name="T43" fmla="*/ 42 h 57"/>
                  <a:gd name="T44" fmla="*/ 168 w 182"/>
                  <a:gd name="T45" fmla="*/ 36 h 57"/>
                  <a:gd name="T46" fmla="*/ 159 w 182"/>
                  <a:gd name="T47" fmla="*/ 30 h 57"/>
                  <a:gd name="T48" fmla="*/ 151 w 182"/>
                  <a:gd name="T49" fmla="*/ 26 h 57"/>
                  <a:gd name="T50" fmla="*/ 141 w 182"/>
                  <a:gd name="T51" fmla="*/ 23 h 57"/>
                  <a:gd name="T52" fmla="*/ 131 w 182"/>
                  <a:gd name="T53" fmla="*/ 20 h 57"/>
                  <a:gd name="T54" fmla="*/ 121 w 182"/>
                  <a:gd name="T55" fmla="*/ 18 h 57"/>
                  <a:gd name="T56" fmla="*/ 110 w 182"/>
                  <a:gd name="T57" fmla="*/ 16 h 57"/>
                  <a:gd name="T58" fmla="*/ 96 w 182"/>
                  <a:gd name="T59" fmla="*/ 14 h 57"/>
                  <a:gd name="T60" fmla="*/ 82 w 182"/>
                  <a:gd name="T61" fmla="*/ 10 h 57"/>
                  <a:gd name="T62" fmla="*/ 69 w 182"/>
                  <a:gd name="T63" fmla="*/ 8 h 57"/>
                  <a:gd name="T64" fmla="*/ 56 w 182"/>
                  <a:gd name="T65" fmla="*/ 5 h 57"/>
                  <a:gd name="T66" fmla="*/ 41 w 182"/>
                  <a:gd name="T67" fmla="*/ 3 h 57"/>
                  <a:gd name="T68" fmla="*/ 28 w 182"/>
                  <a:gd name="T69" fmla="*/ 1 h 57"/>
                  <a:gd name="T70" fmla="*/ 14 w 182"/>
                  <a:gd name="T71" fmla="*/ 0 h 57"/>
                  <a:gd name="T72" fmla="*/ 0 w 182"/>
                  <a:gd name="T73" fmla="*/ 0 h 57"/>
                  <a:gd name="T74" fmla="*/ 0 w 182"/>
                  <a:gd name="T75" fmla="*/ 0 h 57"/>
                  <a:gd name="T76" fmla="*/ 0 w 182"/>
                  <a:gd name="T77" fmla="*/ 0 h 57"/>
                  <a:gd name="T78" fmla="*/ 0 w 182"/>
                  <a:gd name="T79" fmla="*/ 1 h 57"/>
                  <a:gd name="T80" fmla="*/ 0 w 182"/>
                  <a:gd name="T81" fmla="*/ 1 h 57"/>
                  <a:gd name="T82" fmla="*/ 0 w 182"/>
                  <a:gd name="T83" fmla="*/ 1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2"/>
                  <a:gd name="T127" fmla="*/ 0 h 57"/>
                  <a:gd name="T128" fmla="*/ 182 w 182"/>
                  <a:gd name="T129" fmla="*/ 57 h 5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2" h="57">
                    <a:moveTo>
                      <a:pt x="0" y="1"/>
                    </a:moveTo>
                    <a:lnTo>
                      <a:pt x="11" y="2"/>
                    </a:lnTo>
                    <a:lnTo>
                      <a:pt x="23" y="4"/>
                    </a:lnTo>
                    <a:lnTo>
                      <a:pt x="32" y="6"/>
                    </a:lnTo>
                    <a:lnTo>
                      <a:pt x="43" y="9"/>
                    </a:lnTo>
                    <a:lnTo>
                      <a:pt x="53" y="13"/>
                    </a:lnTo>
                    <a:lnTo>
                      <a:pt x="64" y="16"/>
                    </a:lnTo>
                    <a:lnTo>
                      <a:pt x="75" y="19"/>
                    </a:lnTo>
                    <a:lnTo>
                      <a:pt x="86" y="22"/>
                    </a:lnTo>
                    <a:lnTo>
                      <a:pt x="98" y="24"/>
                    </a:lnTo>
                    <a:lnTo>
                      <a:pt x="110" y="27"/>
                    </a:lnTo>
                    <a:lnTo>
                      <a:pt x="121" y="30"/>
                    </a:lnTo>
                    <a:lnTo>
                      <a:pt x="133" y="34"/>
                    </a:lnTo>
                    <a:lnTo>
                      <a:pt x="144" y="38"/>
                    </a:lnTo>
                    <a:lnTo>
                      <a:pt x="155" y="44"/>
                    </a:lnTo>
                    <a:lnTo>
                      <a:pt x="165" y="49"/>
                    </a:lnTo>
                    <a:lnTo>
                      <a:pt x="175" y="57"/>
                    </a:lnTo>
                    <a:lnTo>
                      <a:pt x="177" y="57"/>
                    </a:lnTo>
                    <a:lnTo>
                      <a:pt x="181" y="55"/>
                    </a:lnTo>
                    <a:lnTo>
                      <a:pt x="182" y="51"/>
                    </a:lnTo>
                    <a:lnTo>
                      <a:pt x="182" y="49"/>
                    </a:lnTo>
                    <a:lnTo>
                      <a:pt x="175" y="42"/>
                    </a:lnTo>
                    <a:lnTo>
                      <a:pt x="168" y="36"/>
                    </a:lnTo>
                    <a:lnTo>
                      <a:pt x="159" y="30"/>
                    </a:lnTo>
                    <a:lnTo>
                      <a:pt x="151" y="26"/>
                    </a:lnTo>
                    <a:lnTo>
                      <a:pt x="141" y="23"/>
                    </a:lnTo>
                    <a:lnTo>
                      <a:pt x="131" y="20"/>
                    </a:lnTo>
                    <a:lnTo>
                      <a:pt x="121" y="18"/>
                    </a:lnTo>
                    <a:lnTo>
                      <a:pt x="110" y="16"/>
                    </a:lnTo>
                    <a:lnTo>
                      <a:pt x="96" y="14"/>
                    </a:lnTo>
                    <a:lnTo>
                      <a:pt x="82" y="10"/>
                    </a:lnTo>
                    <a:lnTo>
                      <a:pt x="69" y="8"/>
                    </a:lnTo>
                    <a:lnTo>
                      <a:pt x="56" y="5"/>
                    </a:lnTo>
                    <a:lnTo>
                      <a:pt x="41" y="3"/>
                    </a:lnTo>
                    <a:lnTo>
                      <a:pt x="28" y="1"/>
                    </a:lnTo>
                    <a:lnTo>
                      <a:pt x="14" y="0"/>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6668" name="Freeform 45"/>
              <p:cNvSpPr>
                <a:spLocks/>
              </p:cNvSpPr>
              <p:nvPr/>
            </p:nvSpPr>
            <p:spPr bwMode="auto">
              <a:xfrm>
                <a:off x="4729" y="2575"/>
                <a:ext cx="145" cy="289"/>
              </a:xfrm>
              <a:custGeom>
                <a:avLst/>
                <a:gdLst>
                  <a:gd name="T0" fmla="*/ 12 w 145"/>
                  <a:gd name="T1" fmla="*/ 0 h 289"/>
                  <a:gd name="T2" fmla="*/ 7 w 145"/>
                  <a:gd name="T3" fmla="*/ 46 h 289"/>
                  <a:gd name="T4" fmla="*/ 1 w 145"/>
                  <a:gd name="T5" fmla="*/ 94 h 289"/>
                  <a:gd name="T6" fmla="*/ 0 w 145"/>
                  <a:gd name="T7" fmla="*/ 141 h 289"/>
                  <a:gd name="T8" fmla="*/ 10 w 145"/>
                  <a:gd name="T9" fmla="*/ 187 h 289"/>
                  <a:gd name="T10" fmla="*/ 18 w 145"/>
                  <a:gd name="T11" fmla="*/ 205 h 289"/>
                  <a:gd name="T12" fmla="*/ 30 w 145"/>
                  <a:gd name="T13" fmla="*/ 220 h 289"/>
                  <a:gd name="T14" fmla="*/ 44 w 145"/>
                  <a:gd name="T15" fmla="*/ 233 h 289"/>
                  <a:gd name="T16" fmla="*/ 59 w 145"/>
                  <a:gd name="T17" fmla="*/ 247 h 289"/>
                  <a:gd name="T18" fmla="*/ 75 w 145"/>
                  <a:gd name="T19" fmla="*/ 258 h 289"/>
                  <a:gd name="T20" fmla="*/ 94 w 145"/>
                  <a:gd name="T21" fmla="*/ 269 h 289"/>
                  <a:gd name="T22" fmla="*/ 112 w 145"/>
                  <a:gd name="T23" fmla="*/ 278 h 289"/>
                  <a:gd name="T24" fmla="*/ 130 w 145"/>
                  <a:gd name="T25" fmla="*/ 289 h 289"/>
                  <a:gd name="T26" fmla="*/ 136 w 145"/>
                  <a:gd name="T27" fmla="*/ 289 h 289"/>
                  <a:gd name="T28" fmla="*/ 142 w 145"/>
                  <a:gd name="T29" fmla="*/ 285 h 289"/>
                  <a:gd name="T30" fmla="*/ 145 w 145"/>
                  <a:gd name="T31" fmla="*/ 277 h 289"/>
                  <a:gd name="T32" fmla="*/ 143 w 145"/>
                  <a:gd name="T33" fmla="*/ 272 h 289"/>
                  <a:gd name="T34" fmla="*/ 130 w 145"/>
                  <a:gd name="T35" fmla="*/ 260 h 289"/>
                  <a:gd name="T36" fmla="*/ 115 w 145"/>
                  <a:gd name="T37" fmla="*/ 249 h 289"/>
                  <a:gd name="T38" fmla="*/ 101 w 145"/>
                  <a:gd name="T39" fmla="*/ 237 h 289"/>
                  <a:gd name="T40" fmla="*/ 86 w 145"/>
                  <a:gd name="T41" fmla="*/ 226 h 289"/>
                  <a:gd name="T42" fmla="*/ 72 w 145"/>
                  <a:gd name="T43" fmla="*/ 215 h 289"/>
                  <a:gd name="T44" fmla="*/ 57 w 145"/>
                  <a:gd name="T45" fmla="*/ 203 h 289"/>
                  <a:gd name="T46" fmla="*/ 44 w 145"/>
                  <a:gd name="T47" fmla="*/ 190 h 289"/>
                  <a:gd name="T48" fmla="*/ 31 w 145"/>
                  <a:gd name="T49" fmla="*/ 177 h 289"/>
                  <a:gd name="T50" fmla="*/ 19 w 145"/>
                  <a:gd name="T51" fmla="*/ 157 h 289"/>
                  <a:gd name="T52" fmla="*/ 12 w 145"/>
                  <a:gd name="T53" fmla="*/ 136 h 289"/>
                  <a:gd name="T54" fmla="*/ 8 w 145"/>
                  <a:gd name="T55" fmla="*/ 113 h 289"/>
                  <a:gd name="T56" fmla="*/ 7 w 145"/>
                  <a:gd name="T57" fmla="*/ 91 h 289"/>
                  <a:gd name="T58" fmla="*/ 8 w 145"/>
                  <a:gd name="T59" fmla="*/ 67 h 289"/>
                  <a:gd name="T60" fmla="*/ 11 w 145"/>
                  <a:gd name="T61" fmla="*/ 44 h 289"/>
                  <a:gd name="T62" fmla="*/ 12 w 145"/>
                  <a:gd name="T63" fmla="*/ 21 h 289"/>
                  <a:gd name="T64" fmla="*/ 13 w 145"/>
                  <a:gd name="T65" fmla="*/ 0 h 289"/>
                  <a:gd name="T66" fmla="*/ 13 w 145"/>
                  <a:gd name="T67" fmla="*/ 0 h 289"/>
                  <a:gd name="T68" fmla="*/ 13 w 145"/>
                  <a:gd name="T69" fmla="*/ 0 h 289"/>
                  <a:gd name="T70" fmla="*/ 12 w 145"/>
                  <a:gd name="T71" fmla="*/ 0 h 289"/>
                  <a:gd name="T72" fmla="*/ 12 w 145"/>
                  <a:gd name="T73" fmla="*/ 0 h 289"/>
                  <a:gd name="T74" fmla="*/ 12 w 145"/>
                  <a:gd name="T75" fmla="*/ 0 h 2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5"/>
                  <a:gd name="T115" fmla="*/ 0 h 289"/>
                  <a:gd name="T116" fmla="*/ 145 w 145"/>
                  <a:gd name="T117" fmla="*/ 289 h 2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5" h="289">
                    <a:moveTo>
                      <a:pt x="12" y="0"/>
                    </a:moveTo>
                    <a:lnTo>
                      <a:pt x="7" y="46"/>
                    </a:lnTo>
                    <a:lnTo>
                      <a:pt x="1" y="94"/>
                    </a:lnTo>
                    <a:lnTo>
                      <a:pt x="0" y="141"/>
                    </a:lnTo>
                    <a:lnTo>
                      <a:pt x="10" y="187"/>
                    </a:lnTo>
                    <a:lnTo>
                      <a:pt x="18" y="205"/>
                    </a:lnTo>
                    <a:lnTo>
                      <a:pt x="30" y="220"/>
                    </a:lnTo>
                    <a:lnTo>
                      <a:pt x="44" y="233"/>
                    </a:lnTo>
                    <a:lnTo>
                      <a:pt x="59" y="247"/>
                    </a:lnTo>
                    <a:lnTo>
                      <a:pt x="75" y="258"/>
                    </a:lnTo>
                    <a:lnTo>
                      <a:pt x="94" y="269"/>
                    </a:lnTo>
                    <a:lnTo>
                      <a:pt x="112" y="278"/>
                    </a:lnTo>
                    <a:lnTo>
                      <a:pt x="130" y="289"/>
                    </a:lnTo>
                    <a:lnTo>
                      <a:pt x="136" y="289"/>
                    </a:lnTo>
                    <a:lnTo>
                      <a:pt x="142" y="285"/>
                    </a:lnTo>
                    <a:lnTo>
                      <a:pt x="145" y="277"/>
                    </a:lnTo>
                    <a:lnTo>
                      <a:pt x="143" y="272"/>
                    </a:lnTo>
                    <a:lnTo>
                      <a:pt x="130" y="260"/>
                    </a:lnTo>
                    <a:lnTo>
                      <a:pt x="115" y="249"/>
                    </a:lnTo>
                    <a:lnTo>
                      <a:pt x="101" y="237"/>
                    </a:lnTo>
                    <a:lnTo>
                      <a:pt x="86" y="226"/>
                    </a:lnTo>
                    <a:lnTo>
                      <a:pt x="72" y="215"/>
                    </a:lnTo>
                    <a:lnTo>
                      <a:pt x="57" y="203"/>
                    </a:lnTo>
                    <a:lnTo>
                      <a:pt x="44" y="190"/>
                    </a:lnTo>
                    <a:lnTo>
                      <a:pt x="31" y="177"/>
                    </a:lnTo>
                    <a:lnTo>
                      <a:pt x="19" y="157"/>
                    </a:lnTo>
                    <a:lnTo>
                      <a:pt x="12" y="136"/>
                    </a:lnTo>
                    <a:lnTo>
                      <a:pt x="8" y="113"/>
                    </a:lnTo>
                    <a:lnTo>
                      <a:pt x="7" y="91"/>
                    </a:lnTo>
                    <a:lnTo>
                      <a:pt x="8" y="67"/>
                    </a:lnTo>
                    <a:lnTo>
                      <a:pt x="11" y="44"/>
                    </a:lnTo>
                    <a:lnTo>
                      <a:pt x="12" y="21"/>
                    </a:lnTo>
                    <a:lnTo>
                      <a:pt x="13" y="0"/>
                    </a:lnTo>
                    <a:lnTo>
                      <a:pt x="12" y="0"/>
                    </a:lnTo>
                    <a:close/>
                  </a:path>
                </a:pathLst>
              </a:custGeom>
              <a:solidFill>
                <a:srgbClr val="000000"/>
              </a:solidFill>
              <a:ln w="9525">
                <a:noFill/>
                <a:round/>
                <a:headEnd/>
                <a:tailEnd/>
              </a:ln>
            </p:spPr>
            <p:txBody>
              <a:bodyPr/>
              <a:lstStyle/>
              <a:p>
                <a:endParaRPr lang="en-US">
                  <a:solidFill>
                    <a:srgbClr val="000000"/>
                  </a:solidFill>
                </a:endParaRPr>
              </a:p>
            </p:txBody>
          </p:sp>
          <p:sp>
            <p:nvSpPr>
              <p:cNvPr id="26669" name="Freeform 46"/>
              <p:cNvSpPr>
                <a:spLocks/>
              </p:cNvSpPr>
              <p:nvPr/>
            </p:nvSpPr>
            <p:spPr bwMode="auto">
              <a:xfrm>
                <a:off x="4969" y="2637"/>
                <a:ext cx="153" cy="402"/>
              </a:xfrm>
              <a:custGeom>
                <a:avLst/>
                <a:gdLst>
                  <a:gd name="T0" fmla="*/ 153 w 153"/>
                  <a:gd name="T1" fmla="*/ 1 h 402"/>
                  <a:gd name="T2" fmla="*/ 148 w 153"/>
                  <a:gd name="T3" fmla="*/ 29 h 402"/>
                  <a:gd name="T4" fmla="*/ 143 w 153"/>
                  <a:gd name="T5" fmla="*/ 56 h 402"/>
                  <a:gd name="T6" fmla="*/ 136 w 153"/>
                  <a:gd name="T7" fmla="*/ 84 h 402"/>
                  <a:gd name="T8" fmla="*/ 124 w 153"/>
                  <a:gd name="T9" fmla="*/ 111 h 402"/>
                  <a:gd name="T10" fmla="*/ 117 w 153"/>
                  <a:gd name="T11" fmla="*/ 122 h 402"/>
                  <a:gd name="T12" fmla="*/ 108 w 153"/>
                  <a:gd name="T13" fmla="*/ 134 h 402"/>
                  <a:gd name="T14" fmla="*/ 100 w 153"/>
                  <a:gd name="T15" fmla="*/ 146 h 402"/>
                  <a:gd name="T16" fmla="*/ 91 w 153"/>
                  <a:gd name="T17" fmla="*/ 157 h 402"/>
                  <a:gd name="T18" fmla="*/ 82 w 153"/>
                  <a:gd name="T19" fmla="*/ 168 h 402"/>
                  <a:gd name="T20" fmla="*/ 74 w 153"/>
                  <a:gd name="T21" fmla="*/ 179 h 402"/>
                  <a:gd name="T22" fmla="*/ 65 w 153"/>
                  <a:gd name="T23" fmla="*/ 191 h 402"/>
                  <a:gd name="T24" fmla="*/ 57 w 153"/>
                  <a:gd name="T25" fmla="*/ 202 h 402"/>
                  <a:gd name="T26" fmla="*/ 44 w 153"/>
                  <a:gd name="T27" fmla="*/ 225 h 402"/>
                  <a:gd name="T28" fmla="*/ 33 w 153"/>
                  <a:gd name="T29" fmla="*/ 248 h 402"/>
                  <a:gd name="T30" fmla="*/ 23 w 153"/>
                  <a:gd name="T31" fmla="*/ 273 h 402"/>
                  <a:gd name="T32" fmla="*/ 16 w 153"/>
                  <a:gd name="T33" fmla="*/ 297 h 402"/>
                  <a:gd name="T34" fmla="*/ 9 w 153"/>
                  <a:gd name="T35" fmla="*/ 323 h 402"/>
                  <a:gd name="T36" fmla="*/ 5 w 153"/>
                  <a:gd name="T37" fmla="*/ 349 h 402"/>
                  <a:gd name="T38" fmla="*/ 2 w 153"/>
                  <a:gd name="T39" fmla="*/ 374 h 402"/>
                  <a:gd name="T40" fmla="*/ 0 w 153"/>
                  <a:gd name="T41" fmla="*/ 399 h 402"/>
                  <a:gd name="T42" fmla="*/ 1 w 153"/>
                  <a:gd name="T43" fmla="*/ 401 h 402"/>
                  <a:gd name="T44" fmla="*/ 2 w 153"/>
                  <a:gd name="T45" fmla="*/ 402 h 402"/>
                  <a:gd name="T46" fmla="*/ 3 w 153"/>
                  <a:gd name="T47" fmla="*/ 401 h 402"/>
                  <a:gd name="T48" fmla="*/ 5 w 153"/>
                  <a:gd name="T49" fmla="*/ 399 h 402"/>
                  <a:gd name="T50" fmla="*/ 11 w 153"/>
                  <a:gd name="T51" fmla="*/ 373 h 402"/>
                  <a:gd name="T52" fmla="*/ 17 w 153"/>
                  <a:gd name="T53" fmla="*/ 349 h 402"/>
                  <a:gd name="T54" fmla="*/ 23 w 153"/>
                  <a:gd name="T55" fmla="*/ 324 h 402"/>
                  <a:gd name="T56" fmla="*/ 30 w 153"/>
                  <a:gd name="T57" fmla="*/ 299 h 402"/>
                  <a:gd name="T58" fmla="*/ 36 w 153"/>
                  <a:gd name="T59" fmla="*/ 285 h 402"/>
                  <a:gd name="T60" fmla="*/ 42 w 153"/>
                  <a:gd name="T61" fmla="*/ 271 h 402"/>
                  <a:gd name="T62" fmla="*/ 50 w 153"/>
                  <a:gd name="T63" fmla="*/ 256 h 402"/>
                  <a:gd name="T64" fmla="*/ 58 w 153"/>
                  <a:gd name="T65" fmla="*/ 243 h 402"/>
                  <a:gd name="T66" fmla="*/ 67 w 153"/>
                  <a:gd name="T67" fmla="*/ 230 h 402"/>
                  <a:gd name="T68" fmla="*/ 75 w 153"/>
                  <a:gd name="T69" fmla="*/ 216 h 402"/>
                  <a:gd name="T70" fmla="*/ 85 w 153"/>
                  <a:gd name="T71" fmla="*/ 203 h 402"/>
                  <a:gd name="T72" fmla="*/ 95 w 153"/>
                  <a:gd name="T73" fmla="*/ 190 h 402"/>
                  <a:gd name="T74" fmla="*/ 102 w 153"/>
                  <a:gd name="T75" fmla="*/ 178 h 402"/>
                  <a:gd name="T76" fmla="*/ 109 w 153"/>
                  <a:gd name="T77" fmla="*/ 168 h 402"/>
                  <a:gd name="T78" fmla="*/ 117 w 153"/>
                  <a:gd name="T79" fmla="*/ 157 h 402"/>
                  <a:gd name="T80" fmla="*/ 124 w 153"/>
                  <a:gd name="T81" fmla="*/ 145 h 402"/>
                  <a:gd name="T82" fmla="*/ 130 w 153"/>
                  <a:gd name="T83" fmla="*/ 133 h 402"/>
                  <a:gd name="T84" fmla="*/ 135 w 153"/>
                  <a:gd name="T85" fmla="*/ 121 h 402"/>
                  <a:gd name="T86" fmla="*/ 140 w 153"/>
                  <a:gd name="T87" fmla="*/ 109 h 402"/>
                  <a:gd name="T88" fmla="*/ 143 w 153"/>
                  <a:gd name="T89" fmla="*/ 96 h 402"/>
                  <a:gd name="T90" fmla="*/ 148 w 153"/>
                  <a:gd name="T91" fmla="*/ 73 h 402"/>
                  <a:gd name="T92" fmla="*/ 151 w 153"/>
                  <a:gd name="T93" fmla="*/ 48 h 402"/>
                  <a:gd name="T94" fmla="*/ 152 w 153"/>
                  <a:gd name="T95" fmla="*/ 25 h 402"/>
                  <a:gd name="T96" fmla="*/ 153 w 153"/>
                  <a:gd name="T97" fmla="*/ 0 h 402"/>
                  <a:gd name="T98" fmla="*/ 153 w 153"/>
                  <a:gd name="T99" fmla="*/ 0 h 402"/>
                  <a:gd name="T100" fmla="*/ 153 w 153"/>
                  <a:gd name="T101" fmla="*/ 0 h 402"/>
                  <a:gd name="T102" fmla="*/ 153 w 153"/>
                  <a:gd name="T103" fmla="*/ 0 h 402"/>
                  <a:gd name="T104" fmla="*/ 153 w 153"/>
                  <a:gd name="T105" fmla="*/ 1 h 402"/>
                  <a:gd name="T106" fmla="*/ 153 w 153"/>
                  <a:gd name="T107" fmla="*/ 1 h 4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3"/>
                  <a:gd name="T163" fmla="*/ 0 h 402"/>
                  <a:gd name="T164" fmla="*/ 153 w 153"/>
                  <a:gd name="T165" fmla="*/ 402 h 4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3" h="402">
                    <a:moveTo>
                      <a:pt x="153" y="1"/>
                    </a:moveTo>
                    <a:lnTo>
                      <a:pt x="148" y="29"/>
                    </a:lnTo>
                    <a:lnTo>
                      <a:pt x="143" y="56"/>
                    </a:lnTo>
                    <a:lnTo>
                      <a:pt x="136" y="84"/>
                    </a:lnTo>
                    <a:lnTo>
                      <a:pt x="124" y="111"/>
                    </a:lnTo>
                    <a:lnTo>
                      <a:pt x="117" y="122"/>
                    </a:lnTo>
                    <a:lnTo>
                      <a:pt x="108" y="134"/>
                    </a:lnTo>
                    <a:lnTo>
                      <a:pt x="100" y="146"/>
                    </a:lnTo>
                    <a:lnTo>
                      <a:pt x="91" y="157"/>
                    </a:lnTo>
                    <a:lnTo>
                      <a:pt x="82" y="168"/>
                    </a:lnTo>
                    <a:lnTo>
                      <a:pt x="74" y="179"/>
                    </a:lnTo>
                    <a:lnTo>
                      <a:pt x="65" y="191"/>
                    </a:lnTo>
                    <a:lnTo>
                      <a:pt x="57" y="202"/>
                    </a:lnTo>
                    <a:lnTo>
                      <a:pt x="44" y="225"/>
                    </a:lnTo>
                    <a:lnTo>
                      <a:pt x="33" y="248"/>
                    </a:lnTo>
                    <a:lnTo>
                      <a:pt x="23" y="273"/>
                    </a:lnTo>
                    <a:lnTo>
                      <a:pt x="16" y="297"/>
                    </a:lnTo>
                    <a:lnTo>
                      <a:pt x="9" y="323"/>
                    </a:lnTo>
                    <a:lnTo>
                      <a:pt x="5" y="349"/>
                    </a:lnTo>
                    <a:lnTo>
                      <a:pt x="2" y="374"/>
                    </a:lnTo>
                    <a:lnTo>
                      <a:pt x="0" y="399"/>
                    </a:lnTo>
                    <a:lnTo>
                      <a:pt x="1" y="401"/>
                    </a:lnTo>
                    <a:lnTo>
                      <a:pt x="2" y="402"/>
                    </a:lnTo>
                    <a:lnTo>
                      <a:pt x="3" y="401"/>
                    </a:lnTo>
                    <a:lnTo>
                      <a:pt x="5" y="399"/>
                    </a:lnTo>
                    <a:lnTo>
                      <a:pt x="11" y="373"/>
                    </a:lnTo>
                    <a:lnTo>
                      <a:pt x="17" y="349"/>
                    </a:lnTo>
                    <a:lnTo>
                      <a:pt x="23" y="324"/>
                    </a:lnTo>
                    <a:lnTo>
                      <a:pt x="30" y="299"/>
                    </a:lnTo>
                    <a:lnTo>
                      <a:pt x="36" y="285"/>
                    </a:lnTo>
                    <a:lnTo>
                      <a:pt x="42" y="271"/>
                    </a:lnTo>
                    <a:lnTo>
                      <a:pt x="50" y="256"/>
                    </a:lnTo>
                    <a:lnTo>
                      <a:pt x="58" y="243"/>
                    </a:lnTo>
                    <a:lnTo>
                      <a:pt x="67" y="230"/>
                    </a:lnTo>
                    <a:lnTo>
                      <a:pt x="75" y="216"/>
                    </a:lnTo>
                    <a:lnTo>
                      <a:pt x="85" y="203"/>
                    </a:lnTo>
                    <a:lnTo>
                      <a:pt x="95" y="190"/>
                    </a:lnTo>
                    <a:lnTo>
                      <a:pt x="102" y="178"/>
                    </a:lnTo>
                    <a:lnTo>
                      <a:pt x="109" y="168"/>
                    </a:lnTo>
                    <a:lnTo>
                      <a:pt x="117" y="157"/>
                    </a:lnTo>
                    <a:lnTo>
                      <a:pt x="124" y="145"/>
                    </a:lnTo>
                    <a:lnTo>
                      <a:pt x="130" y="133"/>
                    </a:lnTo>
                    <a:lnTo>
                      <a:pt x="135" y="121"/>
                    </a:lnTo>
                    <a:lnTo>
                      <a:pt x="140" y="109"/>
                    </a:lnTo>
                    <a:lnTo>
                      <a:pt x="143" y="96"/>
                    </a:lnTo>
                    <a:lnTo>
                      <a:pt x="148" y="73"/>
                    </a:lnTo>
                    <a:lnTo>
                      <a:pt x="151" y="48"/>
                    </a:lnTo>
                    <a:lnTo>
                      <a:pt x="152" y="25"/>
                    </a:lnTo>
                    <a:lnTo>
                      <a:pt x="153" y="0"/>
                    </a:lnTo>
                    <a:lnTo>
                      <a:pt x="153" y="1"/>
                    </a:lnTo>
                    <a:close/>
                  </a:path>
                </a:pathLst>
              </a:custGeom>
              <a:solidFill>
                <a:srgbClr val="000000"/>
              </a:solidFill>
              <a:ln w="9525">
                <a:noFill/>
                <a:round/>
                <a:headEnd/>
                <a:tailEnd/>
              </a:ln>
            </p:spPr>
            <p:txBody>
              <a:bodyPr/>
              <a:lstStyle/>
              <a:p>
                <a:endParaRPr lang="en-US">
                  <a:solidFill>
                    <a:srgbClr val="000000"/>
                  </a:solidFill>
                </a:endParaRPr>
              </a:p>
            </p:txBody>
          </p:sp>
          <p:sp>
            <p:nvSpPr>
              <p:cNvPr id="26670" name="Freeform 47"/>
              <p:cNvSpPr>
                <a:spLocks/>
              </p:cNvSpPr>
              <p:nvPr/>
            </p:nvSpPr>
            <p:spPr bwMode="auto">
              <a:xfrm>
                <a:off x="4864" y="2854"/>
                <a:ext cx="54" cy="421"/>
              </a:xfrm>
              <a:custGeom>
                <a:avLst/>
                <a:gdLst>
                  <a:gd name="T0" fmla="*/ 7 w 54"/>
                  <a:gd name="T1" fmla="*/ 1 h 421"/>
                  <a:gd name="T2" fmla="*/ 21 w 54"/>
                  <a:gd name="T3" fmla="*/ 32 h 421"/>
                  <a:gd name="T4" fmla="*/ 28 w 54"/>
                  <a:gd name="T5" fmla="*/ 63 h 421"/>
                  <a:gd name="T6" fmla="*/ 28 w 54"/>
                  <a:gd name="T7" fmla="*/ 96 h 421"/>
                  <a:gd name="T8" fmla="*/ 21 w 54"/>
                  <a:gd name="T9" fmla="*/ 127 h 421"/>
                  <a:gd name="T10" fmla="*/ 12 w 54"/>
                  <a:gd name="T11" fmla="*/ 148 h 421"/>
                  <a:gd name="T12" fmla="*/ 5 w 54"/>
                  <a:gd name="T13" fmla="*/ 168 h 421"/>
                  <a:gd name="T14" fmla="*/ 0 w 54"/>
                  <a:gd name="T15" fmla="*/ 189 h 421"/>
                  <a:gd name="T16" fmla="*/ 1 w 54"/>
                  <a:gd name="T17" fmla="*/ 212 h 421"/>
                  <a:gd name="T18" fmla="*/ 5 w 54"/>
                  <a:gd name="T19" fmla="*/ 220 h 421"/>
                  <a:gd name="T20" fmla="*/ 12 w 54"/>
                  <a:gd name="T21" fmla="*/ 229 h 421"/>
                  <a:gd name="T22" fmla="*/ 19 w 54"/>
                  <a:gd name="T23" fmla="*/ 238 h 421"/>
                  <a:gd name="T24" fmla="*/ 26 w 54"/>
                  <a:gd name="T25" fmla="*/ 245 h 421"/>
                  <a:gd name="T26" fmla="*/ 33 w 54"/>
                  <a:gd name="T27" fmla="*/ 261 h 421"/>
                  <a:gd name="T28" fmla="*/ 36 w 54"/>
                  <a:gd name="T29" fmla="*/ 276 h 421"/>
                  <a:gd name="T30" fmla="*/ 36 w 54"/>
                  <a:gd name="T31" fmla="*/ 292 h 421"/>
                  <a:gd name="T32" fmla="*/ 35 w 54"/>
                  <a:gd name="T33" fmla="*/ 309 h 421"/>
                  <a:gd name="T34" fmla="*/ 30 w 54"/>
                  <a:gd name="T35" fmla="*/ 337 h 421"/>
                  <a:gd name="T36" fmla="*/ 22 w 54"/>
                  <a:gd name="T37" fmla="*/ 363 h 421"/>
                  <a:gd name="T38" fmla="*/ 12 w 54"/>
                  <a:gd name="T39" fmla="*/ 390 h 421"/>
                  <a:gd name="T40" fmla="*/ 4 w 54"/>
                  <a:gd name="T41" fmla="*/ 416 h 421"/>
                  <a:gd name="T42" fmla="*/ 4 w 54"/>
                  <a:gd name="T43" fmla="*/ 420 h 421"/>
                  <a:gd name="T44" fmla="*/ 6 w 54"/>
                  <a:gd name="T45" fmla="*/ 421 h 421"/>
                  <a:gd name="T46" fmla="*/ 8 w 54"/>
                  <a:gd name="T47" fmla="*/ 421 h 421"/>
                  <a:gd name="T48" fmla="*/ 11 w 54"/>
                  <a:gd name="T49" fmla="*/ 418 h 421"/>
                  <a:gd name="T50" fmla="*/ 17 w 54"/>
                  <a:gd name="T51" fmla="*/ 405 h 421"/>
                  <a:gd name="T52" fmla="*/ 23 w 54"/>
                  <a:gd name="T53" fmla="*/ 392 h 421"/>
                  <a:gd name="T54" fmla="*/ 29 w 54"/>
                  <a:gd name="T55" fmla="*/ 380 h 421"/>
                  <a:gd name="T56" fmla="*/ 34 w 54"/>
                  <a:gd name="T57" fmla="*/ 366 h 421"/>
                  <a:gd name="T58" fmla="*/ 39 w 54"/>
                  <a:gd name="T59" fmla="*/ 353 h 421"/>
                  <a:gd name="T60" fmla="*/ 44 w 54"/>
                  <a:gd name="T61" fmla="*/ 340 h 421"/>
                  <a:gd name="T62" fmla="*/ 47 w 54"/>
                  <a:gd name="T63" fmla="*/ 326 h 421"/>
                  <a:gd name="T64" fmla="*/ 51 w 54"/>
                  <a:gd name="T65" fmla="*/ 313 h 421"/>
                  <a:gd name="T66" fmla="*/ 54 w 54"/>
                  <a:gd name="T67" fmla="*/ 288 h 421"/>
                  <a:gd name="T68" fmla="*/ 49 w 54"/>
                  <a:gd name="T69" fmla="*/ 266 h 421"/>
                  <a:gd name="T70" fmla="*/ 39 w 54"/>
                  <a:gd name="T71" fmla="*/ 244 h 421"/>
                  <a:gd name="T72" fmla="*/ 24 w 54"/>
                  <a:gd name="T73" fmla="*/ 223 h 421"/>
                  <a:gd name="T74" fmla="*/ 16 w 54"/>
                  <a:gd name="T75" fmla="*/ 202 h 421"/>
                  <a:gd name="T76" fmla="*/ 17 w 54"/>
                  <a:gd name="T77" fmla="*/ 183 h 421"/>
                  <a:gd name="T78" fmla="*/ 24 w 54"/>
                  <a:gd name="T79" fmla="*/ 162 h 421"/>
                  <a:gd name="T80" fmla="*/ 33 w 54"/>
                  <a:gd name="T81" fmla="*/ 143 h 421"/>
                  <a:gd name="T82" fmla="*/ 38 w 54"/>
                  <a:gd name="T83" fmla="*/ 131 h 421"/>
                  <a:gd name="T84" fmla="*/ 41 w 54"/>
                  <a:gd name="T85" fmla="*/ 117 h 421"/>
                  <a:gd name="T86" fmla="*/ 43 w 54"/>
                  <a:gd name="T87" fmla="*/ 105 h 421"/>
                  <a:gd name="T88" fmla="*/ 44 w 54"/>
                  <a:gd name="T89" fmla="*/ 92 h 421"/>
                  <a:gd name="T90" fmla="*/ 44 w 54"/>
                  <a:gd name="T91" fmla="*/ 79 h 421"/>
                  <a:gd name="T92" fmla="*/ 41 w 54"/>
                  <a:gd name="T93" fmla="*/ 67 h 421"/>
                  <a:gd name="T94" fmla="*/ 38 w 54"/>
                  <a:gd name="T95" fmla="*/ 56 h 421"/>
                  <a:gd name="T96" fmla="*/ 33 w 54"/>
                  <a:gd name="T97" fmla="*/ 44 h 421"/>
                  <a:gd name="T98" fmla="*/ 28 w 54"/>
                  <a:gd name="T99" fmla="*/ 33 h 421"/>
                  <a:gd name="T100" fmla="*/ 22 w 54"/>
                  <a:gd name="T101" fmla="*/ 22 h 421"/>
                  <a:gd name="T102" fmla="*/ 15 w 54"/>
                  <a:gd name="T103" fmla="*/ 11 h 421"/>
                  <a:gd name="T104" fmla="*/ 7 w 54"/>
                  <a:gd name="T105" fmla="*/ 0 h 421"/>
                  <a:gd name="T106" fmla="*/ 7 w 54"/>
                  <a:gd name="T107" fmla="*/ 0 h 421"/>
                  <a:gd name="T108" fmla="*/ 7 w 54"/>
                  <a:gd name="T109" fmla="*/ 0 h 421"/>
                  <a:gd name="T110" fmla="*/ 7 w 54"/>
                  <a:gd name="T111" fmla="*/ 0 h 421"/>
                  <a:gd name="T112" fmla="*/ 7 w 54"/>
                  <a:gd name="T113" fmla="*/ 1 h 421"/>
                  <a:gd name="T114" fmla="*/ 7 w 54"/>
                  <a:gd name="T115" fmla="*/ 1 h 4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421"/>
                  <a:gd name="T176" fmla="*/ 54 w 54"/>
                  <a:gd name="T177" fmla="*/ 421 h 4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421">
                    <a:moveTo>
                      <a:pt x="7" y="1"/>
                    </a:moveTo>
                    <a:lnTo>
                      <a:pt x="21" y="32"/>
                    </a:lnTo>
                    <a:lnTo>
                      <a:pt x="28" y="63"/>
                    </a:lnTo>
                    <a:lnTo>
                      <a:pt x="28" y="96"/>
                    </a:lnTo>
                    <a:lnTo>
                      <a:pt x="21" y="127"/>
                    </a:lnTo>
                    <a:lnTo>
                      <a:pt x="12" y="148"/>
                    </a:lnTo>
                    <a:lnTo>
                      <a:pt x="5" y="168"/>
                    </a:lnTo>
                    <a:lnTo>
                      <a:pt x="0" y="189"/>
                    </a:lnTo>
                    <a:lnTo>
                      <a:pt x="1" y="212"/>
                    </a:lnTo>
                    <a:lnTo>
                      <a:pt x="5" y="220"/>
                    </a:lnTo>
                    <a:lnTo>
                      <a:pt x="12" y="229"/>
                    </a:lnTo>
                    <a:lnTo>
                      <a:pt x="19" y="238"/>
                    </a:lnTo>
                    <a:lnTo>
                      <a:pt x="26" y="245"/>
                    </a:lnTo>
                    <a:lnTo>
                      <a:pt x="33" y="261"/>
                    </a:lnTo>
                    <a:lnTo>
                      <a:pt x="36" y="276"/>
                    </a:lnTo>
                    <a:lnTo>
                      <a:pt x="36" y="292"/>
                    </a:lnTo>
                    <a:lnTo>
                      <a:pt x="35" y="309"/>
                    </a:lnTo>
                    <a:lnTo>
                      <a:pt x="30" y="337"/>
                    </a:lnTo>
                    <a:lnTo>
                      <a:pt x="22" y="363"/>
                    </a:lnTo>
                    <a:lnTo>
                      <a:pt x="12" y="390"/>
                    </a:lnTo>
                    <a:lnTo>
                      <a:pt x="4" y="416"/>
                    </a:lnTo>
                    <a:lnTo>
                      <a:pt x="4" y="420"/>
                    </a:lnTo>
                    <a:lnTo>
                      <a:pt x="6" y="421"/>
                    </a:lnTo>
                    <a:lnTo>
                      <a:pt x="8" y="421"/>
                    </a:lnTo>
                    <a:lnTo>
                      <a:pt x="11" y="418"/>
                    </a:lnTo>
                    <a:lnTo>
                      <a:pt x="17" y="405"/>
                    </a:lnTo>
                    <a:lnTo>
                      <a:pt x="23" y="392"/>
                    </a:lnTo>
                    <a:lnTo>
                      <a:pt x="29" y="380"/>
                    </a:lnTo>
                    <a:lnTo>
                      <a:pt x="34" y="366"/>
                    </a:lnTo>
                    <a:lnTo>
                      <a:pt x="39" y="353"/>
                    </a:lnTo>
                    <a:lnTo>
                      <a:pt x="44" y="340"/>
                    </a:lnTo>
                    <a:lnTo>
                      <a:pt x="47" y="326"/>
                    </a:lnTo>
                    <a:lnTo>
                      <a:pt x="51" y="313"/>
                    </a:lnTo>
                    <a:lnTo>
                      <a:pt x="54" y="288"/>
                    </a:lnTo>
                    <a:lnTo>
                      <a:pt x="49" y="266"/>
                    </a:lnTo>
                    <a:lnTo>
                      <a:pt x="39" y="244"/>
                    </a:lnTo>
                    <a:lnTo>
                      <a:pt x="24" y="223"/>
                    </a:lnTo>
                    <a:lnTo>
                      <a:pt x="16" y="202"/>
                    </a:lnTo>
                    <a:lnTo>
                      <a:pt x="17" y="183"/>
                    </a:lnTo>
                    <a:lnTo>
                      <a:pt x="24" y="162"/>
                    </a:lnTo>
                    <a:lnTo>
                      <a:pt x="33" y="143"/>
                    </a:lnTo>
                    <a:lnTo>
                      <a:pt x="38" y="131"/>
                    </a:lnTo>
                    <a:lnTo>
                      <a:pt x="41" y="117"/>
                    </a:lnTo>
                    <a:lnTo>
                      <a:pt x="43" y="105"/>
                    </a:lnTo>
                    <a:lnTo>
                      <a:pt x="44" y="92"/>
                    </a:lnTo>
                    <a:lnTo>
                      <a:pt x="44" y="79"/>
                    </a:lnTo>
                    <a:lnTo>
                      <a:pt x="41" y="67"/>
                    </a:lnTo>
                    <a:lnTo>
                      <a:pt x="38" y="56"/>
                    </a:lnTo>
                    <a:lnTo>
                      <a:pt x="33" y="44"/>
                    </a:lnTo>
                    <a:lnTo>
                      <a:pt x="28" y="33"/>
                    </a:lnTo>
                    <a:lnTo>
                      <a:pt x="22" y="22"/>
                    </a:lnTo>
                    <a:lnTo>
                      <a:pt x="15" y="11"/>
                    </a:lnTo>
                    <a:lnTo>
                      <a:pt x="7" y="0"/>
                    </a:lnTo>
                    <a:lnTo>
                      <a:pt x="7" y="1"/>
                    </a:lnTo>
                    <a:close/>
                  </a:path>
                </a:pathLst>
              </a:custGeom>
              <a:solidFill>
                <a:srgbClr val="000000"/>
              </a:solidFill>
              <a:ln w="9525">
                <a:noFill/>
                <a:round/>
                <a:headEnd/>
                <a:tailEnd/>
              </a:ln>
            </p:spPr>
            <p:txBody>
              <a:bodyPr/>
              <a:lstStyle/>
              <a:p>
                <a:endParaRPr lang="en-US">
                  <a:solidFill>
                    <a:srgbClr val="000000"/>
                  </a:solidFill>
                </a:endParaRPr>
              </a:p>
            </p:txBody>
          </p:sp>
          <p:sp>
            <p:nvSpPr>
              <p:cNvPr id="26671" name="Freeform 48"/>
              <p:cNvSpPr>
                <a:spLocks/>
              </p:cNvSpPr>
              <p:nvPr/>
            </p:nvSpPr>
            <p:spPr bwMode="auto">
              <a:xfrm>
                <a:off x="4941" y="3020"/>
                <a:ext cx="64" cy="286"/>
              </a:xfrm>
              <a:custGeom>
                <a:avLst/>
                <a:gdLst>
                  <a:gd name="T0" fmla="*/ 35 w 64"/>
                  <a:gd name="T1" fmla="*/ 1 h 286"/>
                  <a:gd name="T2" fmla="*/ 28 w 64"/>
                  <a:gd name="T3" fmla="*/ 38 h 286"/>
                  <a:gd name="T4" fmla="*/ 16 w 64"/>
                  <a:gd name="T5" fmla="*/ 74 h 286"/>
                  <a:gd name="T6" fmla="*/ 5 w 64"/>
                  <a:gd name="T7" fmla="*/ 110 h 286"/>
                  <a:gd name="T8" fmla="*/ 0 w 64"/>
                  <a:gd name="T9" fmla="*/ 147 h 286"/>
                  <a:gd name="T10" fmla="*/ 1 w 64"/>
                  <a:gd name="T11" fmla="*/ 165 h 286"/>
                  <a:gd name="T12" fmla="*/ 5 w 64"/>
                  <a:gd name="T13" fmla="*/ 184 h 286"/>
                  <a:gd name="T14" fmla="*/ 9 w 64"/>
                  <a:gd name="T15" fmla="*/ 201 h 286"/>
                  <a:gd name="T16" fmla="*/ 16 w 64"/>
                  <a:gd name="T17" fmla="*/ 219 h 286"/>
                  <a:gd name="T18" fmla="*/ 23 w 64"/>
                  <a:gd name="T19" fmla="*/ 236 h 286"/>
                  <a:gd name="T20" fmla="*/ 33 w 64"/>
                  <a:gd name="T21" fmla="*/ 253 h 286"/>
                  <a:gd name="T22" fmla="*/ 42 w 64"/>
                  <a:gd name="T23" fmla="*/ 269 h 286"/>
                  <a:gd name="T24" fmla="*/ 54 w 64"/>
                  <a:gd name="T25" fmla="*/ 285 h 286"/>
                  <a:gd name="T26" fmla="*/ 58 w 64"/>
                  <a:gd name="T27" fmla="*/ 286 h 286"/>
                  <a:gd name="T28" fmla="*/ 62 w 64"/>
                  <a:gd name="T29" fmla="*/ 284 h 286"/>
                  <a:gd name="T30" fmla="*/ 64 w 64"/>
                  <a:gd name="T31" fmla="*/ 281 h 286"/>
                  <a:gd name="T32" fmla="*/ 64 w 64"/>
                  <a:gd name="T33" fmla="*/ 278 h 286"/>
                  <a:gd name="T34" fmla="*/ 58 w 64"/>
                  <a:gd name="T35" fmla="*/ 263 h 286"/>
                  <a:gd name="T36" fmla="*/ 51 w 64"/>
                  <a:gd name="T37" fmla="*/ 248 h 286"/>
                  <a:gd name="T38" fmla="*/ 44 w 64"/>
                  <a:gd name="T39" fmla="*/ 233 h 286"/>
                  <a:gd name="T40" fmla="*/ 37 w 64"/>
                  <a:gd name="T41" fmla="*/ 219 h 286"/>
                  <a:gd name="T42" fmla="*/ 31 w 64"/>
                  <a:gd name="T43" fmla="*/ 197 h 286"/>
                  <a:gd name="T44" fmla="*/ 30 w 64"/>
                  <a:gd name="T45" fmla="*/ 175 h 286"/>
                  <a:gd name="T46" fmla="*/ 33 w 64"/>
                  <a:gd name="T47" fmla="*/ 152 h 286"/>
                  <a:gd name="T48" fmla="*/ 36 w 64"/>
                  <a:gd name="T49" fmla="*/ 130 h 286"/>
                  <a:gd name="T50" fmla="*/ 39 w 64"/>
                  <a:gd name="T51" fmla="*/ 98 h 286"/>
                  <a:gd name="T52" fmla="*/ 39 w 64"/>
                  <a:gd name="T53" fmla="*/ 65 h 286"/>
                  <a:gd name="T54" fmla="*/ 37 w 64"/>
                  <a:gd name="T55" fmla="*/ 33 h 286"/>
                  <a:gd name="T56" fmla="*/ 35 w 64"/>
                  <a:gd name="T57" fmla="*/ 0 h 286"/>
                  <a:gd name="T58" fmla="*/ 35 w 64"/>
                  <a:gd name="T59" fmla="*/ 0 h 286"/>
                  <a:gd name="T60" fmla="*/ 35 w 64"/>
                  <a:gd name="T61" fmla="*/ 0 h 286"/>
                  <a:gd name="T62" fmla="*/ 35 w 64"/>
                  <a:gd name="T63" fmla="*/ 0 h 286"/>
                  <a:gd name="T64" fmla="*/ 35 w 64"/>
                  <a:gd name="T65" fmla="*/ 1 h 286"/>
                  <a:gd name="T66" fmla="*/ 35 w 64"/>
                  <a:gd name="T67" fmla="*/ 1 h 2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286"/>
                  <a:gd name="T104" fmla="*/ 64 w 64"/>
                  <a:gd name="T105" fmla="*/ 286 h 2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286">
                    <a:moveTo>
                      <a:pt x="35" y="1"/>
                    </a:moveTo>
                    <a:lnTo>
                      <a:pt x="28" y="38"/>
                    </a:lnTo>
                    <a:lnTo>
                      <a:pt x="16" y="74"/>
                    </a:lnTo>
                    <a:lnTo>
                      <a:pt x="5" y="110"/>
                    </a:lnTo>
                    <a:lnTo>
                      <a:pt x="0" y="147"/>
                    </a:lnTo>
                    <a:lnTo>
                      <a:pt x="1" y="165"/>
                    </a:lnTo>
                    <a:lnTo>
                      <a:pt x="5" y="184"/>
                    </a:lnTo>
                    <a:lnTo>
                      <a:pt x="9" y="201"/>
                    </a:lnTo>
                    <a:lnTo>
                      <a:pt x="16" y="219"/>
                    </a:lnTo>
                    <a:lnTo>
                      <a:pt x="23" y="236"/>
                    </a:lnTo>
                    <a:lnTo>
                      <a:pt x="33" y="253"/>
                    </a:lnTo>
                    <a:lnTo>
                      <a:pt x="42" y="269"/>
                    </a:lnTo>
                    <a:lnTo>
                      <a:pt x="54" y="285"/>
                    </a:lnTo>
                    <a:lnTo>
                      <a:pt x="58" y="286"/>
                    </a:lnTo>
                    <a:lnTo>
                      <a:pt x="62" y="284"/>
                    </a:lnTo>
                    <a:lnTo>
                      <a:pt x="64" y="281"/>
                    </a:lnTo>
                    <a:lnTo>
                      <a:pt x="64" y="278"/>
                    </a:lnTo>
                    <a:lnTo>
                      <a:pt x="58" y="263"/>
                    </a:lnTo>
                    <a:lnTo>
                      <a:pt x="51" y="248"/>
                    </a:lnTo>
                    <a:lnTo>
                      <a:pt x="44" y="233"/>
                    </a:lnTo>
                    <a:lnTo>
                      <a:pt x="37" y="219"/>
                    </a:lnTo>
                    <a:lnTo>
                      <a:pt x="31" y="197"/>
                    </a:lnTo>
                    <a:lnTo>
                      <a:pt x="30" y="175"/>
                    </a:lnTo>
                    <a:lnTo>
                      <a:pt x="33" y="152"/>
                    </a:lnTo>
                    <a:lnTo>
                      <a:pt x="36" y="130"/>
                    </a:lnTo>
                    <a:lnTo>
                      <a:pt x="39" y="98"/>
                    </a:lnTo>
                    <a:lnTo>
                      <a:pt x="39" y="65"/>
                    </a:lnTo>
                    <a:lnTo>
                      <a:pt x="37" y="33"/>
                    </a:lnTo>
                    <a:lnTo>
                      <a:pt x="35" y="0"/>
                    </a:lnTo>
                    <a:lnTo>
                      <a:pt x="35" y="1"/>
                    </a:lnTo>
                    <a:close/>
                  </a:path>
                </a:pathLst>
              </a:custGeom>
              <a:solidFill>
                <a:srgbClr val="000000"/>
              </a:solidFill>
              <a:ln w="9525">
                <a:noFill/>
                <a:round/>
                <a:headEnd/>
                <a:tailEnd/>
              </a:ln>
            </p:spPr>
            <p:txBody>
              <a:bodyPr/>
              <a:lstStyle/>
              <a:p>
                <a:endParaRPr lang="en-US">
                  <a:solidFill>
                    <a:srgbClr val="000000"/>
                  </a:solidFill>
                </a:endParaRPr>
              </a:p>
            </p:txBody>
          </p:sp>
          <p:sp>
            <p:nvSpPr>
              <p:cNvPr id="26672" name="Freeform 49"/>
              <p:cNvSpPr>
                <a:spLocks/>
              </p:cNvSpPr>
              <p:nvPr/>
            </p:nvSpPr>
            <p:spPr bwMode="auto">
              <a:xfrm>
                <a:off x="4931" y="3281"/>
                <a:ext cx="45" cy="129"/>
              </a:xfrm>
              <a:custGeom>
                <a:avLst/>
                <a:gdLst>
                  <a:gd name="T0" fmla="*/ 45 w 45"/>
                  <a:gd name="T1" fmla="*/ 0 h 129"/>
                  <a:gd name="T2" fmla="*/ 43 w 45"/>
                  <a:gd name="T3" fmla="*/ 10 h 129"/>
                  <a:gd name="T4" fmla="*/ 38 w 45"/>
                  <a:gd name="T5" fmla="*/ 18 h 129"/>
                  <a:gd name="T6" fmla="*/ 33 w 45"/>
                  <a:gd name="T7" fmla="*/ 26 h 129"/>
                  <a:gd name="T8" fmla="*/ 27 w 45"/>
                  <a:gd name="T9" fmla="*/ 34 h 129"/>
                  <a:gd name="T10" fmla="*/ 21 w 45"/>
                  <a:gd name="T11" fmla="*/ 41 h 129"/>
                  <a:gd name="T12" fmla="*/ 15 w 45"/>
                  <a:gd name="T13" fmla="*/ 48 h 129"/>
                  <a:gd name="T14" fmla="*/ 8 w 45"/>
                  <a:gd name="T15" fmla="*/ 56 h 129"/>
                  <a:gd name="T16" fmla="*/ 2 w 45"/>
                  <a:gd name="T17" fmla="*/ 64 h 129"/>
                  <a:gd name="T18" fmla="*/ 0 w 45"/>
                  <a:gd name="T19" fmla="*/ 67 h 129"/>
                  <a:gd name="T20" fmla="*/ 0 w 45"/>
                  <a:gd name="T21" fmla="*/ 71 h 129"/>
                  <a:gd name="T22" fmla="*/ 0 w 45"/>
                  <a:gd name="T23" fmla="*/ 75 h 129"/>
                  <a:gd name="T24" fmla="*/ 0 w 45"/>
                  <a:gd name="T25" fmla="*/ 79 h 129"/>
                  <a:gd name="T26" fmla="*/ 1 w 45"/>
                  <a:gd name="T27" fmla="*/ 90 h 129"/>
                  <a:gd name="T28" fmla="*/ 4 w 45"/>
                  <a:gd name="T29" fmla="*/ 101 h 129"/>
                  <a:gd name="T30" fmla="*/ 5 w 45"/>
                  <a:gd name="T31" fmla="*/ 111 h 129"/>
                  <a:gd name="T32" fmla="*/ 4 w 45"/>
                  <a:gd name="T33" fmla="*/ 124 h 129"/>
                  <a:gd name="T34" fmla="*/ 4 w 45"/>
                  <a:gd name="T35" fmla="*/ 128 h 129"/>
                  <a:gd name="T36" fmla="*/ 6 w 45"/>
                  <a:gd name="T37" fmla="*/ 129 h 129"/>
                  <a:gd name="T38" fmla="*/ 8 w 45"/>
                  <a:gd name="T39" fmla="*/ 129 h 129"/>
                  <a:gd name="T40" fmla="*/ 12 w 45"/>
                  <a:gd name="T41" fmla="*/ 126 h 129"/>
                  <a:gd name="T42" fmla="*/ 16 w 45"/>
                  <a:gd name="T43" fmla="*/ 121 h 129"/>
                  <a:gd name="T44" fmla="*/ 18 w 45"/>
                  <a:gd name="T45" fmla="*/ 116 h 129"/>
                  <a:gd name="T46" fmla="*/ 21 w 45"/>
                  <a:gd name="T47" fmla="*/ 109 h 129"/>
                  <a:gd name="T48" fmla="*/ 22 w 45"/>
                  <a:gd name="T49" fmla="*/ 103 h 129"/>
                  <a:gd name="T50" fmla="*/ 22 w 45"/>
                  <a:gd name="T51" fmla="*/ 94 h 129"/>
                  <a:gd name="T52" fmla="*/ 19 w 45"/>
                  <a:gd name="T53" fmla="*/ 83 h 129"/>
                  <a:gd name="T54" fmla="*/ 17 w 45"/>
                  <a:gd name="T55" fmla="*/ 71 h 129"/>
                  <a:gd name="T56" fmla="*/ 18 w 45"/>
                  <a:gd name="T57" fmla="*/ 63 h 129"/>
                  <a:gd name="T58" fmla="*/ 28 w 45"/>
                  <a:gd name="T59" fmla="*/ 48 h 129"/>
                  <a:gd name="T60" fmla="*/ 38 w 45"/>
                  <a:gd name="T61" fmla="*/ 33 h 129"/>
                  <a:gd name="T62" fmla="*/ 44 w 45"/>
                  <a:gd name="T63" fmla="*/ 17 h 129"/>
                  <a:gd name="T64" fmla="*/ 45 w 45"/>
                  <a:gd name="T65" fmla="*/ 0 h 129"/>
                  <a:gd name="T66" fmla="*/ 45 w 45"/>
                  <a:gd name="T67" fmla="*/ 0 h 129"/>
                  <a:gd name="T68" fmla="*/ 45 w 45"/>
                  <a:gd name="T69" fmla="*/ 0 h 129"/>
                  <a:gd name="T70" fmla="*/ 45 w 45"/>
                  <a:gd name="T71" fmla="*/ 0 h 129"/>
                  <a:gd name="T72" fmla="*/ 45 w 45"/>
                  <a:gd name="T73" fmla="*/ 0 h 129"/>
                  <a:gd name="T74" fmla="*/ 45 w 45"/>
                  <a:gd name="T75" fmla="*/ 0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
                  <a:gd name="T115" fmla="*/ 0 h 129"/>
                  <a:gd name="T116" fmla="*/ 45 w 45"/>
                  <a:gd name="T117" fmla="*/ 129 h 1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 h="129">
                    <a:moveTo>
                      <a:pt x="45" y="0"/>
                    </a:moveTo>
                    <a:lnTo>
                      <a:pt x="43" y="10"/>
                    </a:lnTo>
                    <a:lnTo>
                      <a:pt x="38" y="18"/>
                    </a:lnTo>
                    <a:lnTo>
                      <a:pt x="33" y="26"/>
                    </a:lnTo>
                    <a:lnTo>
                      <a:pt x="27" y="34"/>
                    </a:lnTo>
                    <a:lnTo>
                      <a:pt x="21" y="41"/>
                    </a:lnTo>
                    <a:lnTo>
                      <a:pt x="15" y="48"/>
                    </a:lnTo>
                    <a:lnTo>
                      <a:pt x="8" y="56"/>
                    </a:lnTo>
                    <a:lnTo>
                      <a:pt x="2" y="64"/>
                    </a:lnTo>
                    <a:lnTo>
                      <a:pt x="0" y="67"/>
                    </a:lnTo>
                    <a:lnTo>
                      <a:pt x="0" y="71"/>
                    </a:lnTo>
                    <a:lnTo>
                      <a:pt x="0" y="75"/>
                    </a:lnTo>
                    <a:lnTo>
                      <a:pt x="0" y="79"/>
                    </a:lnTo>
                    <a:lnTo>
                      <a:pt x="1" y="90"/>
                    </a:lnTo>
                    <a:lnTo>
                      <a:pt x="4" y="101"/>
                    </a:lnTo>
                    <a:lnTo>
                      <a:pt x="5" y="111"/>
                    </a:lnTo>
                    <a:lnTo>
                      <a:pt x="4" y="124"/>
                    </a:lnTo>
                    <a:lnTo>
                      <a:pt x="4" y="128"/>
                    </a:lnTo>
                    <a:lnTo>
                      <a:pt x="6" y="129"/>
                    </a:lnTo>
                    <a:lnTo>
                      <a:pt x="8" y="129"/>
                    </a:lnTo>
                    <a:lnTo>
                      <a:pt x="12" y="126"/>
                    </a:lnTo>
                    <a:lnTo>
                      <a:pt x="16" y="121"/>
                    </a:lnTo>
                    <a:lnTo>
                      <a:pt x="18" y="116"/>
                    </a:lnTo>
                    <a:lnTo>
                      <a:pt x="21" y="109"/>
                    </a:lnTo>
                    <a:lnTo>
                      <a:pt x="22" y="103"/>
                    </a:lnTo>
                    <a:lnTo>
                      <a:pt x="22" y="94"/>
                    </a:lnTo>
                    <a:lnTo>
                      <a:pt x="19" y="83"/>
                    </a:lnTo>
                    <a:lnTo>
                      <a:pt x="17" y="71"/>
                    </a:lnTo>
                    <a:lnTo>
                      <a:pt x="18" y="63"/>
                    </a:lnTo>
                    <a:lnTo>
                      <a:pt x="28" y="48"/>
                    </a:lnTo>
                    <a:lnTo>
                      <a:pt x="38" y="33"/>
                    </a:lnTo>
                    <a:lnTo>
                      <a:pt x="44" y="17"/>
                    </a:lnTo>
                    <a:lnTo>
                      <a:pt x="45" y="0"/>
                    </a:lnTo>
                    <a:close/>
                  </a:path>
                </a:pathLst>
              </a:custGeom>
              <a:solidFill>
                <a:srgbClr val="000000"/>
              </a:solidFill>
              <a:ln w="9525">
                <a:noFill/>
                <a:round/>
                <a:headEnd/>
                <a:tailEnd/>
              </a:ln>
            </p:spPr>
            <p:txBody>
              <a:bodyPr/>
              <a:lstStyle/>
              <a:p>
                <a:endParaRPr lang="en-US">
                  <a:solidFill>
                    <a:srgbClr val="000000"/>
                  </a:solidFill>
                </a:endParaRPr>
              </a:p>
            </p:txBody>
          </p:sp>
          <p:sp>
            <p:nvSpPr>
              <p:cNvPr id="26673" name="Freeform 50"/>
              <p:cNvSpPr>
                <a:spLocks/>
              </p:cNvSpPr>
              <p:nvPr/>
            </p:nvSpPr>
            <p:spPr bwMode="auto">
              <a:xfrm>
                <a:off x="4775" y="3296"/>
                <a:ext cx="117" cy="179"/>
              </a:xfrm>
              <a:custGeom>
                <a:avLst/>
                <a:gdLst>
                  <a:gd name="T0" fmla="*/ 102 w 117"/>
                  <a:gd name="T1" fmla="*/ 0 h 179"/>
                  <a:gd name="T2" fmla="*/ 108 w 117"/>
                  <a:gd name="T3" fmla="*/ 18 h 179"/>
                  <a:gd name="T4" fmla="*/ 105 w 117"/>
                  <a:gd name="T5" fmla="*/ 36 h 179"/>
                  <a:gd name="T6" fmla="*/ 95 w 117"/>
                  <a:gd name="T7" fmla="*/ 53 h 179"/>
                  <a:gd name="T8" fmla="*/ 80 w 117"/>
                  <a:gd name="T9" fmla="*/ 67 h 179"/>
                  <a:gd name="T10" fmla="*/ 74 w 117"/>
                  <a:gd name="T11" fmla="*/ 70 h 179"/>
                  <a:gd name="T12" fmla="*/ 68 w 117"/>
                  <a:gd name="T13" fmla="*/ 73 h 179"/>
                  <a:gd name="T14" fmla="*/ 62 w 117"/>
                  <a:gd name="T15" fmla="*/ 76 h 179"/>
                  <a:gd name="T16" fmla="*/ 57 w 117"/>
                  <a:gd name="T17" fmla="*/ 79 h 179"/>
                  <a:gd name="T18" fmla="*/ 51 w 117"/>
                  <a:gd name="T19" fmla="*/ 82 h 179"/>
                  <a:gd name="T20" fmla="*/ 46 w 117"/>
                  <a:gd name="T21" fmla="*/ 85 h 179"/>
                  <a:gd name="T22" fmla="*/ 40 w 117"/>
                  <a:gd name="T23" fmla="*/ 89 h 179"/>
                  <a:gd name="T24" fmla="*/ 35 w 117"/>
                  <a:gd name="T25" fmla="*/ 94 h 179"/>
                  <a:gd name="T26" fmla="*/ 21 w 117"/>
                  <a:gd name="T27" fmla="*/ 113 h 179"/>
                  <a:gd name="T28" fmla="*/ 11 w 117"/>
                  <a:gd name="T29" fmla="*/ 133 h 179"/>
                  <a:gd name="T30" fmla="*/ 4 w 117"/>
                  <a:gd name="T31" fmla="*/ 156 h 179"/>
                  <a:gd name="T32" fmla="*/ 0 w 117"/>
                  <a:gd name="T33" fmla="*/ 177 h 179"/>
                  <a:gd name="T34" fmla="*/ 0 w 117"/>
                  <a:gd name="T35" fmla="*/ 179 h 179"/>
                  <a:gd name="T36" fmla="*/ 3 w 117"/>
                  <a:gd name="T37" fmla="*/ 179 h 179"/>
                  <a:gd name="T38" fmla="*/ 6 w 117"/>
                  <a:gd name="T39" fmla="*/ 178 h 179"/>
                  <a:gd name="T40" fmla="*/ 7 w 117"/>
                  <a:gd name="T41" fmla="*/ 176 h 179"/>
                  <a:gd name="T42" fmla="*/ 16 w 117"/>
                  <a:gd name="T43" fmla="*/ 161 h 179"/>
                  <a:gd name="T44" fmla="*/ 22 w 117"/>
                  <a:gd name="T45" fmla="*/ 144 h 179"/>
                  <a:gd name="T46" fmla="*/ 29 w 117"/>
                  <a:gd name="T47" fmla="*/ 127 h 179"/>
                  <a:gd name="T48" fmla="*/ 38 w 117"/>
                  <a:gd name="T49" fmla="*/ 112 h 179"/>
                  <a:gd name="T50" fmla="*/ 43 w 117"/>
                  <a:gd name="T51" fmla="*/ 106 h 179"/>
                  <a:gd name="T52" fmla="*/ 49 w 117"/>
                  <a:gd name="T53" fmla="*/ 100 h 179"/>
                  <a:gd name="T54" fmla="*/ 55 w 117"/>
                  <a:gd name="T55" fmla="*/ 95 h 179"/>
                  <a:gd name="T56" fmla="*/ 62 w 117"/>
                  <a:gd name="T57" fmla="*/ 91 h 179"/>
                  <a:gd name="T58" fmla="*/ 69 w 117"/>
                  <a:gd name="T59" fmla="*/ 87 h 179"/>
                  <a:gd name="T60" fmla="*/ 77 w 117"/>
                  <a:gd name="T61" fmla="*/ 83 h 179"/>
                  <a:gd name="T62" fmla="*/ 85 w 117"/>
                  <a:gd name="T63" fmla="*/ 79 h 179"/>
                  <a:gd name="T64" fmla="*/ 93 w 117"/>
                  <a:gd name="T65" fmla="*/ 75 h 179"/>
                  <a:gd name="T66" fmla="*/ 101 w 117"/>
                  <a:gd name="T67" fmla="*/ 68 h 179"/>
                  <a:gd name="T68" fmla="*/ 107 w 117"/>
                  <a:gd name="T69" fmla="*/ 58 h 179"/>
                  <a:gd name="T70" fmla="*/ 112 w 117"/>
                  <a:gd name="T71" fmla="*/ 47 h 179"/>
                  <a:gd name="T72" fmla="*/ 116 w 117"/>
                  <a:gd name="T73" fmla="*/ 38 h 179"/>
                  <a:gd name="T74" fmla="*/ 117 w 117"/>
                  <a:gd name="T75" fmla="*/ 27 h 179"/>
                  <a:gd name="T76" fmla="*/ 115 w 117"/>
                  <a:gd name="T77" fmla="*/ 18 h 179"/>
                  <a:gd name="T78" fmla="*/ 110 w 117"/>
                  <a:gd name="T79" fmla="*/ 8 h 179"/>
                  <a:gd name="T80" fmla="*/ 102 w 117"/>
                  <a:gd name="T81" fmla="*/ 0 h 179"/>
                  <a:gd name="T82" fmla="*/ 102 w 117"/>
                  <a:gd name="T83" fmla="*/ 0 h 179"/>
                  <a:gd name="T84" fmla="*/ 102 w 117"/>
                  <a:gd name="T85" fmla="*/ 0 h 179"/>
                  <a:gd name="T86" fmla="*/ 102 w 117"/>
                  <a:gd name="T87" fmla="*/ 0 h 179"/>
                  <a:gd name="T88" fmla="*/ 102 w 117"/>
                  <a:gd name="T89" fmla="*/ 0 h 179"/>
                  <a:gd name="T90" fmla="*/ 102 w 117"/>
                  <a:gd name="T91" fmla="*/ 0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7"/>
                  <a:gd name="T139" fmla="*/ 0 h 179"/>
                  <a:gd name="T140" fmla="*/ 117 w 117"/>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7" h="179">
                    <a:moveTo>
                      <a:pt x="102" y="0"/>
                    </a:moveTo>
                    <a:lnTo>
                      <a:pt x="108" y="18"/>
                    </a:lnTo>
                    <a:lnTo>
                      <a:pt x="105" y="36"/>
                    </a:lnTo>
                    <a:lnTo>
                      <a:pt x="95" y="53"/>
                    </a:lnTo>
                    <a:lnTo>
                      <a:pt x="80" y="67"/>
                    </a:lnTo>
                    <a:lnTo>
                      <a:pt x="74" y="70"/>
                    </a:lnTo>
                    <a:lnTo>
                      <a:pt x="68" y="73"/>
                    </a:lnTo>
                    <a:lnTo>
                      <a:pt x="62" y="76"/>
                    </a:lnTo>
                    <a:lnTo>
                      <a:pt x="57" y="79"/>
                    </a:lnTo>
                    <a:lnTo>
                      <a:pt x="51" y="82"/>
                    </a:lnTo>
                    <a:lnTo>
                      <a:pt x="46" y="85"/>
                    </a:lnTo>
                    <a:lnTo>
                      <a:pt x="40" y="89"/>
                    </a:lnTo>
                    <a:lnTo>
                      <a:pt x="35" y="94"/>
                    </a:lnTo>
                    <a:lnTo>
                      <a:pt x="21" y="113"/>
                    </a:lnTo>
                    <a:lnTo>
                      <a:pt x="11" y="133"/>
                    </a:lnTo>
                    <a:lnTo>
                      <a:pt x="4" y="156"/>
                    </a:lnTo>
                    <a:lnTo>
                      <a:pt x="0" y="177"/>
                    </a:lnTo>
                    <a:lnTo>
                      <a:pt x="0" y="179"/>
                    </a:lnTo>
                    <a:lnTo>
                      <a:pt x="3" y="179"/>
                    </a:lnTo>
                    <a:lnTo>
                      <a:pt x="6" y="178"/>
                    </a:lnTo>
                    <a:lnTo>
                      <a:pt x="7" y="176"/>
                    </a:lnTo>
                    <a:lnTo>
                      <a:pt x="16" y="161"/>
                    </a:lnTo>
                    <a:lnTo>
                      <a:pt x="22" y="144"/>
                    </a:lnTo>
                    <a:lnTo>
                      <a:pt x="29" y="127"/>
                    </a:lnTo>
                    <a:lnTo>
                      <a:pt x="38" y="112"/>
                    </a:lnTo>
                    <a:lnTo>
                      <a:pt x="43" y="106"/>
                    </a:lnTo>
                    <a:lnTo>
                      <a:pt x="49" y="100"/>
                    </a:lnTo>
                    <a:lnTo>
                      <a:pt x="55" y="95"/>
                    </a:lnTo>
                    <a:lnTo>
                      <a:pt x="62" y="91"/>
                    </a:lnTo>
                    <a:lnTo>
                      <a:pt x="69" y="87"/>
                    </a:lnTo>
                    <a:lnTo>
                      <a:pt x="77" y="83"/>
                    </a:lnTo>
                    <a:lnTo>
                      <a:pt x="85" y="79"/>
                    </a:lnTo>
                    <a:lnTo>
                      <a:pt x="93" y="75"/>
                    </a:lnTo>
                    <a:lnTo>
                      <a:pt x="101" y="68"/>
                    </a:lnTo>
                    <a:lnTo>
                      <a:pt x="107" y="58"/>
                    </a:lnTo>
                    <a:lnTo>
                      <a:pt x="112" y="47"/>
                    </a:lnTo>
                    <a:lnTo>
                      <a:pt x="116" y="38"/>
                    </a:lnTo>
                    <a:lnTo>
                      <a:pt x="117" y="27"/>
                    </a:lnTo>
                    <a:lnTo>
                      <a:pt x="115" y="18"/>
                    </a:lnTo>
                    <a:lnTo>
                      <a:pt x="110" y="8"/>
                    </a:lnTo>
                    <a:lnTo>
                      <a:pt x="102" y="0"/>
                    </a:lnTo>
                    <a:close/>
                  </a:path>
                </a:pathLst>
              </a:custGeom>
              <a:solidFill>
                <a:srgbClr val="000000"/>
              </a:solidFill>
              <a:ln w="9525">
                <a:noFill/>
                <a:round/>
                <a:headEnd/>
                <a:tailEnd/>
              </a:ln>
            </p:spPr>
            <p:txBody>
              <a:bodyPr/>
              <a:lstStyle/>
              <a:p>
                <a:endParaRPr lang="en-US">
                  <a:solidFill>
                    <a:srgbClr val="000000"/>
                  </a:solidFill>
                </a:endParaRPr>
              </a:p>
            </p:txBody>
          </p:sp>
          <p:sp>
            <p:nvSpPr>
              <p:cNvPr id="26674" name="Freeform 51"/>
              <p:cNvSpPr>
                <a:spLocks/>
              </p:cNvSpPr>
              <p:nvPr/>
            </p:nvSpPr>
            <p:spPr bwMode="auto">
              <a:xfrm>
                <a:off x="4773" y="3463"/>
                <a:ext cx="143" cy="33"/>
              </a:xfrm>
              <a:custGeom>
                <a:avLst/>
                <a:gdLst>
                  <a:gd name="T0" fmla="*/ 0 w 143"/>
                  <a:gd name="T1" fmla="*/ 10 h 33"/>
                  <a:gd name="T2" fmla="*/ 11 w 143"/>
                  <a:gd name="T3" fmla="*/ 15 h 33"/>
                  <a:gd name="T4" fmla="*/ 22 w 143"/>
                  <a:gd name="T5" fmla="*/ 19 h 33"/>
                  <a:gd name="T6" fmla="*/ 33 w 143"/>
                  <a:gd name="T7" fmla="*/ 23 h 33"/>
                  <a:gd name="T8" fmla="*/ 43 w 143"/>
                  <a:gd name="T9" fmla="*/ 26 h 33"/>
                  <a:gd name="T10" fmla="*/ 54 w 143"/>
                  <a:gd name="T11" fmla="*/ 28 h 33"/>
                  <a:gd name="T12" fmla="*/ 65 w 143"/>
                  <a:gd name="T13" fmla="*/ 30 h 33"/>
                  <a:gd name="T14" fmla="*/ 78 w 143"/>
                  <a:gd name="T15" fmla="*/ 32 h 33"/>
                  <a:gd name="T16" fmla="*/ 90 w 143"/>
                  <a:gd name="T17" fmla="*/ 33 h 33"/>
                  <a:gd name="T18" fmla="*/ 98 w 143"/>
                  <a:gd name="T19" fmla="*/ 33 h 33"/>
                  <a:gd name="T20" fmla="*/ 107 w 143"/>
                  <a:gd name="T21" fmla="*/ 33 h 33"/>
                  <a:gd name="T22" fmla="*/ 115 w 143"/>
                  <a:gd name="T23" fmla="*/ 31 h 33"/>
                  <a:gd name="T24" fmla="*/ 124 w 143"/>
                  <a:gd name="T25" fmla="*/ 29 h 33"/>
                  <a:gd name="T26" fmla="*/ 132 w 143"/>
                  <a:gd name="T27" fmla="*/ 26 h 33"/>
                  <a:gd name="T28" fmla="*/ 138 w 143"/>
                  <a:gd name="T29" fmla="*/ 21 h 33"/>
                  <a:gd name="T30" fmla="*/ 142 w 143"/>
                  <a:gd name="T31" fmla="*/ 15 h 33"/>
                  <a:gd name="T32" fmla="*/ 143 w 143"/>
                  <a:gd name="T33" fmla="*/ 7 h 33"/>
                  <a:gd name="T34" fmla="*/ 143 w 143"/>
                  <a:gd name="T35" fmla="*/ 4 h 33"/>
                  <a:gd name="T36" fmla="*/ 142 w 143"/>
                  <a:gd name="T37" fmla="*/ 2 h 33"/>
                  <a:gd name="T38" fmla="*/ 140 w 143"/>
                  <a:gd name="T39" fmla="*/ 1 h 33"/>
                  <a:gd name="T40" fmla="*/ 136 w 143"/>
                  <a:gd name="T41" fmla="*/ 0 h 33"/>
                  <a:gd name="T42" fmla="*/ 119 w 143"/>
                  <a:gd name="T43" fmla="*/ 2 h 33"/>
                  <a:gd name="T44" fmla="*/ 102 w 143"/>
                  <a:gd name="T45" fmla="*/ 5 h 33"/>
                  <a:gd name="T46" fmla="*/ 85 w 143"/>
                  <a:gd name="T47" fmla="*/ 6 h 33"/>
                  <a:gd name="T48" fmla="*/ 68 w 143"/>
                  <a:gd name="T49" fmla="*/ 8 h 33"/>
                  <a:gd name="T50" fmla="*/ 52 w 143"/>
                  <a:gd name="T51" fmla="*/ 9 h 33"/>
                  <a:gd name="T52" fmla="*/ 35 w 143"/>
                  <a:gd name="T53" fmla="*/ 9 h 33"/>
                  <a:gd name="T54" fmla="*/ 17 w 143"/>
                  <a:gd name="T55" fmla="*/ 9 h 33"/>
                  <a:gd name="T56" fmla="*/ 0 w 143"/>
                  <a:gd name="T57" fmla="*/ 9 h 33"/>
                  <a:gd name="T58" fmla="*/ 0 w 143"/>
                  <a:gd name="T59" fmla="*/ 9 h 33"/>
                  <a:gd name="T60" fmla="*/ 0 w 143"/>
                  <a:gd name="T61" fmla="*/ 9 h 33"/>
                  <a:gd name="T62" fmla="*/ 0 w 143"/>
                  <a:gd name="T63" fmla="*/ 10 h 33"/>
                  <a:gd name="T64" fmla="*/ 0 w 143"/>
                  <a:gd name="T65" fmla="*/ 10 h 33"/>
                  <a:gd name="T66" fmla="*/ 0 w 143"/>
                  <a:gd name="T67" fmla="*/ 10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33"/>
                  <a:gd name="T104" fmla="*/ 143 w 143"/>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33">
                    <a:moveTo>
                      <a:pt x="0" y="10"/>
                    </a:moveTo>
                    <a:lnTo>
                      <a:pt x="11" y="15"/>
                    </a:lnTo>
                    <a:lnTo>
                      <a:pt x="22" y="19"/>
                    </a:lnTo>
                    <a:lnTo>
                      <a:pt x="33" y="23"/>
                    </a:lnTo>
                    <a:lnTo>
                      <a:pt x="43" y="26"/>
                    </a:lnTo>
                    <a:lnTo>
                      <a:pt x="54" y="28"/>
                    </a:lnTo>
                    <a:lnTo>
                      <a:pt x="65" y="30"/>
                    </a:lnTo>
                    <a:lnTo>
                      <a:pt x="78" y="32"/>
                    </a:lnTo>
                    <a:lnTo>
                      <a:pt x="90" y="33"/>
                    </a:lnTo>
                    <a:lnTo>
                      <a:pt x="98" y="33"/>
                    </a:lnTo>
                    <a:lnTo>
                      <a:pt x="107" y="33"/>
                    </a:lnTo>
                    <a:lnTo>
                      <a:pt x="115" y="31"/>
                    </a:lnTo>
                    <a:lnTo>
                      <a:pt x="124" y="29"/>
                    </a:lnTo>
                    <a:lnTo>
                      <a:pt x="132" y="26"/>
                    </a:lnTo>
                    <a:lnTo>
                      <a:pt x="138" y="21"/>
                    </a:lnTo>
                    <a:lnTo>
                      <a:pt x="142" y="15"/>
                    </a:lnTo>
                    <a:lnTo>
                      <a:pt x="143" y="7"/>
                    </a:lnTo>
                    <a:lnTo>
                      <a:pt x="143" y="4"/>
                    </a:lnTo>
                    <a:lnTo>
                      <a:pt x="142" y="2"/>
                    </a:lnTo>
                    <a:lnTo>
                      <a:pt x="140" y="1"/>
                    </a:lnTo>
                    <a:lnTo>
                      <a:pt x="136" y="0"/>
                    </a:lnTo>
                    <a:lnTo>
                      <a:pt x="119" y="2"/>
                    </a:lnTo>
                    <a:lnTo>
                      <a:pt x="102" y="5"/>
                    </a:lnTo>
                    <a:lnTo>
                      <a:pt x="85" y="6"/>
                    </a:lnTo>
                    <a:lnTo>
                      <a:pt x="68" y="8"/>
                    </a:lnTo>
                    <a:lnTo>
                      <a:pt x="52" y="9"/>
                    </a:lnTo>
                    <a:lnTo>
                      <a:pt x="35" y="9"/>
                    </a:lnTo>
                    <a:lnTo>
                      <a:pt x="17" y="9"/>
                    </a:lnTo>
                    <a:lnTo>
                      <a:pt x="0" y="9"/>
                    </a:lnTo>
                    <a:lnTo>
                      <a:pt x="0" y="10"/>
                    </a:lnTo>
                    <a:close/>
                  </a:path>
                </a:pathLst>
              </a:custGeom>
              <a:solidFill>
                <a:srgbClr val="000000"/>
              </a:solidFill>
              <a:ln w="9525">
                <a:noFill/>
                <a:round/>
                <a:headEnd/>
                <a:tailEnd/>
              </a:ln>
            </p:spPr>
            <p:txBody>
              <a:bodyPr/>
              <a:lstStyle/>
              <a:p>
                <a:endParaRPr lang="en-US">
                  <a:solidFill>
                    <a:srgbClr val="000000"/>
                  </a:solidFill>
                </a:endParaRPr>
              </a:p>
            </p:txBody>
          </p:sp>
          <p:sp>
            <p:nvSpPr>
              <p:cNvPr id="26675" name="Freeform 52"/>
              <p:cNvSpPr>
                <a:spLocks/>
              </p:cNvSpPr>
              <p:nvPr/>
            </p:nvSpPr>
            <p:spPr bwMode="auto">
              <a:xfrm>
                <a:off x="4581" y="2751"/>
                <a:ext cx="193" cy="442"/>
              </a:xfrm>
              <a:custGeom>
                <a:avLst/>
                <a:gdLst>
                  <a:gd name="T0" fmla="*/ 7 w 193"/>
                  <a:gd name="T1" fmla="*/ 14 h 442"/>
                  <a:gd name="T2" fmla="*/ 21 w 193"/>
                  <a:gd name="T3" fmla="*/ 42 h 442"/>
                  <a:gd name="T4" fmla="*/ 33 w 193"/>
                  <a:gd name="T5" fmla="*/ 62 h 442"/>
                  <a:gd name="T6" fmla="*/ 43 w 193"/>
                  <a:gd name="T7" fmla="*/ 75 h 442"/>
                  <a:gd name="T8" fmla="*/ 54 w 193"/>
                  <a:gd name="T9" fmla="*/ 88 h 442"/>
                  <a:gd name="T10" fmla="*/ 64 w 193"/>
                  <a:gd name="T11" fmla="*/ 100 h 442"/>
                  <a:gd name="T12" fmla="*/ 77 w 193"/>
                  <a:gd name="T13" fmla="*/ 123 h 442"/>
                  <a:gd name="T14" fmla="*/ 93 w 193"/>
                  <a:gd name="T15" fmla="*/ 156 h 442"/>
                  <a:gd name="T16" fmla="*/ 99 w 193"/>
                  <a:gd name="T17" fmla="*/ 186 h 442"/>
                  <a:gd name="T18" fmla="*/ 103 w 193"/>
                  <a:gd name="T19" fmla="*/ 216 h 442"/>
                  <a:gd name="T20" fmla="*/ 106 w 193"/>
                  <a:gd name="T21" fmla="*/ 242 h 442"/>
                  <a:gd name="T22" fmla="*/ 109 w 193"/>
                  <a:gd name="T23" fmla="*/ 264 h 442"/>
                  <a:gd name="T24" fmla="*/ 114 w 193"/>
                  <a:gd name="T25" fmla="*/ 280 h 442"/>
                  <a:gd name="T26" fmla="*/ 120 w 193"/>
                  <a:gd name="T27" fmla="*/ 288 h 442"/>
                  <a:gd name="T28" fmla="*/ 132 w 193"/>
                  <a:gd name="T29" fmla="*/ 301 h 442"/>
                  <a:gd name="T30" fmla="*/ 142 w 193"/>
                  <a:gd name="T31" fmla="*/ 319 h 442"/>
                  <a:gd name="T32" fmla="*/ 149 w 193"/>
                  <a:gd name="T33" fmla="*/ 344 h 442"/>
                  <a:gd name="T34" fmla="*/ 154 w 193"/>
                  <a:gd name="T35" fmla="*/ 375 h 442"/>
                  <a:gd name="T36" fmla="*/ 155 w 193"/>
                  <a:gd name="T37" fmla="*/ 402 h 442"/>
                  <a:gd name="T38" fmla="*/ 154 w 193"/>
                  <a:gd name="T39" fmla="*/ 426 h 442"/>
                  <a:gd name="T40" fmla="*/ 158 w 193"/>
                  <a:gd name="T41" fmla="*/ 442 h 442"/>
                  <a:gd name="T42" fmla="*/ 164 w 193"/>
                  <a:gd name="T43" fmla="*/ 438 h 442"/>
                  <a:gd name="T44" fmla="*/ 170 w 193"/>
                  <a:gd name="T45" fmla="*/ 422 h 442"/>
                  <a:gd name="T46" fmla="*/ 182 w 193"/>
                  <a:gd name="T47" fmla="*/ 398 h 442"/>
                  <a:gd name="T48" fmla="*/ 190 w 193"/>
                  <a:gd name="T49" fmla="*/ 373 h 442"/>
                  <a:gd name="T50" fmla="*/ 192 w 193"/>
                  <a:gd name="T51" fmla="*/ 347 h 442"/>
                  <a:gd name="T52" fmla="*/ 182 w 193"/>
                  <a:gd name="T53" fmla="*/ 328 h 442"/>
                  <a:gd name="T54" fmla="*/ 172 w 193"/>
                  <a:gd name="T55" fmla="*/ 316 h 442"/>
                  <a:gd name="T56" fmla="*/ 160 w 193"/>
                  <a:gd name="T57" fmla="*/ 304 h 442"/>
                  <a:gd name="T58" fmla="*/ 149 w 193"/>
                  <a:gd name="T59" fmla="*/ 293 h 442"/>
                  <a:gd name="T60" fmla="*/ 133 w 193"/>
                  <a:gd name="T61" fmla="*/ 272 h 442"/>
                  <a:gd name="T62" fmla="*/ 127 w 193"/>
                  <a:gd name="T63" fmla="*/ 245 h 442"/>
                  <a:gd name="T64" fmla="*/ 122 w 193"/>
                  <a:gd name="T65" fmla="*/ 198 h 442"/>
                  <a:gd name="T66" fmla="*/ 110 w 193"/>
                  <a:gd name="T67" fmla="*/ 139 h 442"/>
                  <a:gd name="T68" fmla="*/ 91 w 193"/>
                  <a:gd name="T69" fmla="*/ 104 h 442"/>
                  <a:gd name="T70" fmla="*/ 80 w 193"/>
                  <a:gd name="T71" fmla="*/ 91 h 442"/>
                  <a:gd name="T72" fmla="*/ 67 w 193"/>
                  <a:gd name="T73" fmla="*/ 80 h 442"/>
                  <a:gd name="T74" fmla="*/ 54 w 193"/>
                  <a:gd name="T75" fmla="*/ 69 h 442"/>
                  <a:gd name="T76" fmla="*/ 39 w 193"/>
                  <a:gd name="T77" fmla="*/ 57 h 442"/>
                  <a:gd name="T78" fmla="*/ 26 w 193"/>
                  <a:gd name="T79" fmla="*/ 42 h 442"/>
                  <a:gd name="T80" fmla="*/ 14 w 193"/>
                  <a:gd name="T81" fmla="*/ 25 h 442"/>
                  <a:gd name="T82" fmla="*/ 5 w 193"/>
                  <a:gd name="T83" fmla="*/ 8 h 442"/>
                  <a:gd name="T84" fmla="*/ 0 w 193"/>
                  <a:gd name="T85" fmla="*/ 0 h 442"/>
                  <a:gd name="T86" fmla="*/ 0 w 193"/>
                  <a:gd name="T87" fmla="*/ 0 h 442"/>
                  <a:gd name="T88" fmla="*/ 0 w 193"/>
                  <a:gd name="T89" fmla="*/ 0 h 4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3"/>
                  <a:gd name="T136" fmla="*/ 0 h 442"/>
                  <a:gd name="T137" fmla="*/ 193 w 193"/>
                  <a:gd name="T138" fmla="*/ 442 h 4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3" h="442">
                    <a:moveTo>
                      <a:pt x="0" y="0"/>
                    </a:moveTo>
                    <a:lnTo>
                      <a:pt x="7" y="14"/>
                    </a:lnTo>
                    <a:lnTo>
                      <a:pt x="14" y="29"/>
                    </a:lnTo>
                    <a:lnTo>
                      <a:pt x="21" y="42"/>
                    </a:lnTo>
                    <a:lnTo>
                      <a:pt x="28" y="55"/>
                    </a:lnTo>
                    <a:lnTo>
                      <a:pt x="33" y="62"/>
                    </a:lnTo>
                    <a:lnTo>
                      <a:pt x="38" y="69"/>
                    </a:lnTo>
                    <a:lnTo>
                      <a:pt x="43" y="75"/>
                    </a:lnTo>
                    <a:lnTo>
                      <a:pt x="49" y="81"/>
                    </a:lnTo>
                    <a:lnTo>
                      <a:pt x="54" y="88"/>
                    </a:lnTo>
                    <a:lnTo>
                      <a:pt x="59" y="94"/>
                    </a:lnTo>
                    <a:lnTo>
                      <a:pt x="64" y="100"/>
                    </a:lnTo>
                    <a:lnTo>
                      <a:pt x="69" y="107"/>
                    </a:lnTo>
                    <a:lnTo>
                      <a:pt x="77" y="123"/>
                    </a:lnTo>
                    <a:lnTo>
                      <a:pt x="86" y="138"/>
                    </a:lnTo>
                    <a:lnTo>
                      <a:pt x="93" y="156"/>
                    </a:lnTo>
                    <a:lnTo>
                      <a:pt x="97" y="172"/>
                    </a:lnTo>
                    <a:lnTo>
                      <a:pt x="99" y="186"/>
                    </a:lnTo>
                    <a:lnTo>
                      <a:pt x="102" y="202"/>
                    </a:lnTo>
                    <a:lnTo>
                      <a:pt x="103" y="216"/>
                    </a:lnTo>
                    <a:lnTo>
                      <a:pt x="105" y="231"/>
                    </a:lnTo>
                    <a:lnTo>
                      <a:pt x="106" y="242"/>
                    </a:lnTo>
                    <a:lnTo>
                      <a:pt x="108" y="253"/>
                    </a:lnTo>
                    <a:lnTo>
                      <a:pt x="109" y="264"/>
                    </a:lnTo>
                    <a:lnTo>
                      <a:pt x="111" y="276"/>
                    </a:lnTo>
                    <a:lnTo>
                      <a:pt x="114" y="280"/>
                    </a:lnTo>
                    <a:lnTo>
                      <a:pt x="116" y="284"/>
                    </a:lnTo>
                    <a:lnTo>
                      <a:pt x="120" y="288"/>
                    </a:lnTo>
                    <a:lnTo>
                      <a:pt x="123" y="292"/>
                    </a:lnTo>
                    <a:lnTo>
                      <a:pt x="132" y="301"/>
                    </a:lnTo>
                    <a:lnTo>
                      <a:pt x="138" y="309"/>
                    </a:lnTo>
                    <a:lnTo>
                      <a:pt x="142" y="319"/>
                    </a:lnTo>
                    <a:lnTo>
                      <a:pt x="145" y="330"/>
                    </a:lnTo>
                    <a:lnTo>
                      <a:pt x="149" y="344"/>
                    </a:lnTo>
                    <a:lnTo>
                      <a:pt x="153" y="360"/>
                    </a:lnTo>
                    <a:lnTo>
                      <a:pt x="154" y="375"/>
                    </a:lnTo>
                    <a:lnTo>
                      <a:pt x="155" y="389"/>
                    </a:lnTo>
                    <a:lnTo>
                      <a:pt x="155" y="402"/>
                    </a:lnTo>
                    <a:lnTo>
                      <a:pt x="154" y="414"/>
                    </a:lnTo>
                    <a:lnTo>
                      <a:pt x="154" y="426"/>
                    </a:lnTo>
                    <a:lnTo>
                      <a:pt x="155" y="439"/>
                    </a:lnTo>
                    <a:lnTo>
                      <a:pt x="158" y="442"/>
                    </a:lnTo>
                    <a:lnTo>
                      <a:pt x="161" y="441"/>
                    </a:lnTo>
                    <a:lnTo>
                      <a:pt x="164" y="438"/>
                    </a:lnTo>
                    <a:lnTo>
                      <a:pt x="166" y="434"/>
                    </a:lnTo>
                    <a:lnTo>
                      <a:pt x="170" y="422"/>
                    </a:lnTo>
                    <a:lnTo>
                      <a:pt x="176" y="410"/>
                    </a:lnTo>
                    <a:lnTo>
                      <a:pt x="182" y="398"/>
                    </a:lnTo>
                    <a:lnTo>
                      <a:pt x="187" y="385"/>
                    </a:lnTo>
                    <a:lnTo>
                      <a:pt x="190" y="373"/>
                    </a:lnTo>
                    <a:lnTo>
                      <a:pt x="193" y="360"/>
                    </a:lnTo>
                    <a:lnTo>
                      <a:pt x="192" y="347"/>
                    </a:lnTo>
                    <a:lnTo>
                      <a:pt x="187" y="335"/>
                    </a:lnTo>
                    <a:lnTo>
                      <a:pt x="182" y="328"/>
                    </a:lnTo>
                    <a:lnTo>
                      <a:pt x="177" y="322"/>
                    </a:lnTo>
                    <a:lnTo>
                      <a:pt x="172" y="316"/>
                    </a:lnTo>
                    <a:lnTo>
                      <a:pt x="166" y="309"/>
                    </a:lnTo>
                    <a:lnTo>
                      <a:pt x="160" y="304"/>
                    </a:lnTo>
                    <a:lnTo>
                      <a:pt x="154" y="298"/>
                    </a:lnTo>
                    <a:lnTo>
                      <a:pt x="149" y="293"/>
                    </a:lnTo>
                    <a:lnTo>
                      <a:pt x="143" y="287"/>
                    </a:lnTo>
                    <a:lnTo>
                      <a:pt x="133" y="272"/>
                    </a:lnTo>
                    <a:lnTo>
                      <a:pt x="130" y="259"/>
                    </a:lnTo>
                    <a:lnTo>
                      <a:pt x="127" y="245"/>
                    </a:lnTo>
                    <a:lnTo>
                      <a:pt x="126" y="228"/>
                    </a:lnTo>
                    <a:lnTo>
                      <a:pt x="122" y="198"/>
                    </a:lnTo>
                    <a:lnTo>
                      <a:pt x="119" y="168"/>
                    </a:lnTo>
                    <a:lnTo>
                      <a:pt x="110" y="139"/>
                    </a:lnTo>
                    <a:lnTo>
                      <a:pt x="95" y="111"/>
                    </a:lnTo>
                    <a:lnTo>
                      <a:pt x="91" y="104"/>
                    </a:lnTo>
                    <a:lnTo>
                      <a:pt x="86" y="97"/>
                    </a:lnTo>
                    <a:lnTo>
                      <a:pt x="80" y="91"/>
                    </a:lnTo>
                    <a:lnTo>
                      <a:pt x="74" y="85"/>
                    </a:lnTo>
                    <a:lnTo>
                      <a:pt x="67" y="80"/>
                    </a:lnTo>
                    <a:lnTo>
                      <a:pt x="60" y="74"/>
                    </a:lnTo>
                    <a:lnTo>
                      <a:pt x="54" y="69"/>
                    </a:lnTo>
                    <a:lnTo>
                      <a:pt x="47" y="63"/>
                    </a:lnTo>
                    <a:lnTo>
                      <a:pt x="39" y="57"/>
                    </a:lnTo>
                    <a:lnTo>
                      <a:pt x="32" y="50"/>
                    </a:lnTo>
                    <a:lnTo>
                      <a:pt x="26" y="42"/>
                    </a:lnTo>
                    <a:lnTo>
                      <a:pt x="20" y="34"/>
                    </a:lnTo>
                    <a:lnTo>
                      <a:pt x="14" y="25"/>
                    </a:lnTo>
                    <a:lnTo>
                      <a:pt x="9" y="16"/>
                    </a:lnTo>
                    <a:lnTo>
                      <a:pt x="5" y="8"/>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6676" name="Freeform 53"/>
              <p:cNvSpPr>
                <a:spLocks/>
              </p:cNvSpPr>
              <p:nvPr/>
            </p:nvSpPr>
            <p:spPr bwMode="auto">
              <a:xfrm>
                <a:off x="4743" y="2839"/>
                <a:ext cx="70" cy="372"/>
              </a:xfrm>
              <a:custGeom>
                <a:avLst/>
                <a:gdLst>
                  <a:gd name="T0" fmla="*/ 16 w 70"/>
                  <a:gd name="T1" fmla="*/ 0 h 372"/>
                  <a:gd name="T2" fmla="*/ 8 w 70"/>
                  <a:gd name="T3" fmla="*/ 16 h 372"/>
                  <a:gd name="T4" fmla="*/ 3 w 70"/>
                  <a:gd name="T5" fmla="*/ 34 h 372"/>
                  <a:gd name="T6" fmla="*/ 0 w 70"/>
                  <a:gd name="T7" fmla="*/ 54 h 372"/>
                  <a:gd name="T8" fmla="*/ 3 w 70"/>
                  <a:gd name="T9" fmla="*/ 75 h 372"/>
                  <a:gd name="T10" fmla="*/ 7 w 70"/>
                  <a:gd name="T11" fmla="*/ 96 h 372"/>
                  <a:gd name="T12" fmla="*/ 13 w 70"/>
                  <a:gd name="T13" fmla="*/ 118 h 372"/>
                  <a:gd name="T14" fmla="*/ 20 w 70"/>
                  <a:gd name="T15" fmla="*/ 138 h 372"/>
                  <a:gd name="T16" fmla="*/ 28 w 70"/>
                  <a:gd name="T17" fmla="*/ 158 h 372"/>
                  <a:gd name="T18" fmla="*/ 33 w 70"/>
                  <a:gd name="T19" fmla="*/ 172 h 372"/>
                  <a:gd name="T20" fmla="*/ 33 w 70"/>
                  <a:gd name="T21" fmla="*/ 186 h 372"/>
                  <a:gd name="T22" fmla="*/ 30 w 70"/>
                  <a:gd name="T23" fmla="*/ 200 h 372"/>
                  <a:gd name="T24" fmla="*/ 26 w 70"/>
                  <a:gd name="T25" fmla="*/ 214 h 372"/>
                  <a:gd name="T26" fmla="*/ 24 w 70"/>
                  <a:gd name="T27" fmla="*/ 227 h 372"/>
                  <a:gd name="T28" fmla="*/ 24 w 70"/>
                  <a:gd name="T29" fmla="*/ 239 h 372"/>
                  <a:gd name="T30" fmla="*/ 24 w 70"/>
                  <a:gd name="T31" fmla="*/ 252 h 372"/>
                  <a:gd name="T32" fmla="*/ 25 w 70"/>
                  <a:gd name="T33" fmla="*/ 264 h 372"/>
                  <a:gd name="T34" fmla="*/ 26 w 70"/>
                  <a:gd name="T35" fmla="*/ 278 h 372"/>
                  <a:gd name="T36" fmla="*/ 30 w 70"/>
                  <a:gd name="T37" fmla="*/ 292 h 372"/>
                  <a:gd name="T38" fmla="*/ 35 w 70"/>
                  <a:gd name="T39" fmla="*/ 305 h 372"/>
                  <a:gd name="T40" fmla="*/ 39 w 70"/>
                  <a:gd name="T41" fmla="*/ 319 h 372"/>
                  <a:gd name="T42" fmla="*/ 44 w 70"/>
                  <a:gd name="T43" fmla="*/ 332 h 372"/>
                  <a:gd name="T44" fmla="*/ 50 w 70"/>
                  <a:gd name="T45" fmla="*/ 345 h 372"/>
                  <a:gd name="T46" fmla="*/ 56 w 70"/>
                  <a:gd name="T47" fmla="*/ 359 h 372"/>
                  <a:gd name="T48" fmla="*/ 63 w 70"/>
                  <a:gd name="T49" fmla="*/ 371 h 372"/>
                  <a:gd name="T50" fmla="*/ 65 w 70"/>
                  <a:gd name="T51" fmla="*/ 372 h 372"/>
                  <a:gd name="T52" fmla="*/ 67 w 70"/>
                  <a:gd name="T53" fmla="*/ 372 h 372"/>
                  <a:gd name="T54" fmla="*/ 70 w 70"/>
                  <a:gd name="T55" fmla="*/ 369 h 372"/>
                  <a:gd name="T56" fmla="*/ 70 w 70"/>
                  <a:gd name="T57" fmla="*/ 367 h 372"/>
                  <a:gd name="T58" fmla="*/ 64 w 70"/>
                  <a:gd name="T59" fmla="*/ 341 h 372"/>
                  <a:gd name="T60" fmla="*/ 58 w 70"/>
                  <a:gd name="T61" fmla="*/ 316 h 372"/>
                  <a:gd name="T62" fmla="*/ 53 w 70"/>
                  <a:gd name="T63" fmla="*/ 290 h 372"/>
                  <a:gd name="T64" fmla="*/ 49 w 70"/>
                  <a:gd name="T65" fmla="*/ 263 h 372"/>
                  <a:gd name="T66" fmla="*/ 48 w 70"/>
                  <a:gd name="T67" fmla="*/ 247 h 372"/>
                  <a:gd name="T68" fmla="*/ 48 w 70"/>
                  <a:gd name="T69" fmla="*/ 232 h 372"/>
                  <a:gd name="T70" fmla="*/ 48 w 70"/>
                  <a:gd name="T71" fmla="*/ 216 h 372"/>
                  <a:gd name="T72" fmla="*/ 50 w 70"/>
                  <a:gd name="T73" fmla="*/ 200 h 372"/>
                  <a:gd name="T74" fmla="*/ 52 w 70"/>
                  <a:gd name="T75" fmla="*/ 192 h 372"/>
                  <a:gd name="T76" fmla="*/ 54 w 70"/>
                  <a:gd name="T77" fmla="*/ 182 h 372"/>
                  <a:gd name="T78" fmla="*/ 55 w 70"/>
                  <a:gd name="T79" fmla="*/ 174 h 372"/>
                  <a:gd name="T80" fmla="*/ 53 w 70"/>
                  <a:gd name="T81" fmla="*/ 165 h 372"/>
                  <a:gd name="T82" fmla="*/ 45 w 70"/>
                  <a:gd name="T83" fmla="*/ 149 h 372"/>
                  <a:gd name="T84" fmla="*/ 36 w 70"/>
                  <a:gd name="T85" fmla="*/ 132 h 372"/>
                  <a:gd name="T86" fmla="*/ 26 w 70"/>
                  <a:gd name="T87" fmla="*/ 117 h 372"/>
                  <a:gd name="T88" fmla="*/ 17 w 70"/>
                  <a:gd name="T89" fmla="*/ 99 h 372"/>
                  <a:gd name="T90" fmla="*/ 11 w 70"/>
                  <a:gd name="T91" fmla="*/ 75 h 372"/>
                  <a:gd name="T92" fmla="*/ 9 w 70"/>
                  <a:gd name="T93" fmla="*/ 49 h 372"/>
                  <a:gd name="T94" fmla="*/ 11 w 70"/>
                  <a:gd name="T95" fmla="*/ 25 h 372"/>
                  <a:gd name="T96" fmla="*/ 17 w 70"/>
                  <a:gd name="T97" fmla="*/ 0 h 372"/>
                  <a:gd name="T98" fmla="*/ 17 w 70"/>
                  <a:gd name="T99" fmla="*/ 0 h 372"/>
                  <a:gd name="T100" fmla="*/ 17 w 70"/>
                  <a:gd name="T101" fmla="*/ 0 h 372"/>
                  <a:gd name="T102" fmla="*/ 17 w 70"/>
                  <a:gd name="T103" fmla="*/ 0 h 372"/>
                  <a:gd name="T104" fmla="*/ 16 w 70"/>
                  <a:gd name="T105" fmla="*/ 0 h 372"/>
                  <a:gd name="T106" fmla="*/ 16 w 70"/>
                  <a:gd name="T107" fmla="*/ 0 h 3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0"/>
                  <a:gd name="T163" fmla="*/ 0 h 372"/>
                  <a:gd name="T164" fmla="*/ 70 w 70"/>
                  <a:gd name="T165" fmla="*/ 372 h 3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0" h="372">
                    <a:moveTo>
                      <a:pt x="16" y="0"/>
                    </a:moveTo>
                    <a:lnTo>
                      <a:pt x="8" y="16"/>
                    </a:lnTo>
                    <a:lnTo>
                      <a:pt x="3" y="34"/>
                    </a:lnTo>
                    <a:lnTo>
                      <a:pt x="0" y="54"/>
                    </a:lnTo>
                    <a:lnTo>
                      <a:pt x="3" y="75"/>
                    </a:lnTo>
                    <a:lnTo>
                      <a:pt x="7" y="96"/>
                    </a:lnTo>
                    <a:lnTo>
                      <a:pt x="13" y="118"/>
                    </a:lnTo>
                    <a:lnTo>
                      <a:pt x="20" y="138"/>
                    </a:lnTo>
                    <a:lnTo>
                      <a:pt x="28" y="158"/>
                    </a:lnTo>
                    <a:lnTo>
                      <a:pt x="33" y="172"/>
                    </a:lnTo>
                    <a:lnTo>
                      <a:pt x="33" y="186"/>
                    </a:lnTo>
                    <a:lnTo>
                      <a:pt x="30" y="200"/>
                    </a:lnTo>
                    <a:lnTo>
                      <a:pt x="26" y="214"/>
                    </a:lnTo>
                    <a:lnTo>
                      <a:pt x="24" y="227"/>
                    </a:lnTo>
                    <a:lnTo>
                      <a:pt x="24" y="239"/>
                    </a:lnTo>
                    <a:lnTo>
                      <a:pt x="24" y="252"/>
                    </a:lnTo>
                    <a:lnTo>
                      <a:pt x="25" y="264"/>
                    </a:lnTo>
                    <a:lnTo>
                      <a:pt x="26" y="278"/>
                    </a:lnTo>
                    <a:lnTo>
                      <a:pt x="30" y="292"/>
                    </a:lnTo>
                    <a:lnTo>
                      <a:pt x="35" y="305"/>
                    </a:lnTo>
                    <a:lnTo>
                      <a:pt x="39" y="319"/>
                    </a:lnTo>
                    <a:lnTo>
                      <a:pt x="44" y="332"/>
                    </a:lnTo>
                    <a:lnTo>
                      <a:pt x="50" y="345"/>
                    </a:lnTo>
                    <a:lnTo>
                      <a:pt x="56" y="359"/>
                    </a:lnTo>
                    <a:lnTo>
                      <a:pt x="63" y="371"/>
                    </a:lnTo>
                    <a:lnTo>
                      <a:pt x="65" y="372"/>
                    </a:lnTo>
                    <a:lnTo>
                      <a:pt x="67" y="372"/>
                    </a:lnTo>
                    <a:lnTo>
                      <a:pt x="70" y="369"/>
                    </a:lnTo>
                    <a:lnTo>
                      <a:pt x="70" y="367"/>
                    </a:lnTo>
                    <a:lnTo>
                      <a:pt x="64" y="341"/>
                    </a:lnTo>
                    <a:lnTo>
                      <a:pt x="58" y="316"/>
                    </a:lnTo>
                    <a:lnTo>
                      <a:pt x="53" y="290"/>
                    </a:lnTo>
                    <a:lnTo>
                      <a:pt x="49" y="263"/>
                    </a:lnTo>
                    <a:lnTo>
                      <a:pt x="48" y="247"/>
                    </a:lnTo>
                    <a:lnTo>
                      <a:pt x="48" y="232"/>
                    </a:lnTo>
                    <a:lnTo>
                      <a:pt x="48" y="216"/>
                    </a:lnTo>
                    <a:lnTo>
                      <a:pt x="50" y="200"/>
                    </a:lnTo>
                    <a:lnTo>
                      <a:pt x="52" y="192"/>
                    </a:lnTo>
                    <a:lnTo>
                      <a:pt x="54" y="182"/>
                    </a:lnTo>
                    <a:lnTo>
                      <a:pt x="55" y="174"/>
                    </a:lnTo>
                    <a:lnTo>
                      <a:pt x="53" y="165"/>
                    </a:lnTo>
                    <a:lnTo>
                      <a:pt x="45" y="149"/>
                    </a:lnTo>
                    <a:lnTo>
                      <a:pt x="36" y="132"/>
                    </a:lnTo>
                    <a:lnTo>
                      <a:pt x="26" y="117"/>
                    </a:lnTo>
                    <a:lnTo>
                      <a:pt x="17" y="99"/>
                    </a:lnTo>
                    <a:lnTo>
                      <a:pt x="11" y="75"/>
                    </a:lnTo>
                    <a:lnTo>
                      <a:pt x="9" y="49"/>
                    </a:lnTo>
                    <a:lnTo>
                      <a:pt x="11" y="25"/>
                    </a:lnTo>
                    <a:lnTo>
                      <a:pt x="17" y="0"/>
                    </a:lnTo>
                    <a:lnTo>
                      <a:pt x="16" y="0"/>
                    </a:lnTo>
                    <a:close/>
                  </a:path>
                </a:pathLst>
              </a:custGeom>
              <a:solidFill>
                <a:srgbClr val="000000"/>
              </a:solidFill>
              <a:ln w="9525">
                <a:noFill/>
                <a:round/>
                <a:headEnd/>
                <a:tailEnd/>
              </a:ln>
            </p:spPr>
            <p:txBody>
              <a:bodyPr/>
              <a:lstStyle/>
              <a:p>
                <a:endParaRPr lang="en-US">
                  <a:solidFill>
                    <a:srgbClr val="000000"/>
                  </a:solidFill>
                </a:endParaRPr>
              </a:p>
            </p:txBody>
          </p:sp>
          <p:sp>
            <p:nvSpPr>
              <p:cNvPr id="26677" name="Freeform 54"/>
              <p:cNvSpPr>
                <a:spLocks/>
              </p:cNvSpPr>
              <p:nvPr/>
            </p:nvSpPr>
            <p:spPr bwMode="auto">
              <a:xfrm>
                <a:off x="4709" y="3203"/>
                <a:ext cx="101" cy="178"/>
              </a:xfrm>
              <a:custGeom>
                <a:avLst/>
                <a:gdLst>
                  <a:gd name="T0" fmla="*/ 88 w 101"/>
                  <a:gd name="T1" fmla="*/ 0 h 178"/>
                  <a:gd name="T2" fmla="*/ 92 w 101"/>
                  <a:gd name="T3" fmla="*/ 18 h 178"/>
                  <a:gd name="T4" fmla="*/ 88 w 101"/>
                  <a:gd name="T5" fmla="*/ 34 h 178"/>
                  <a:gd name="T6" fmla="*/ 79 w 101"/>
                  <a:gd name="T7" fmla="*/ 49 h 178"/>
                  <a:gd name="T8" fmla="*/ 69 w 101"/>
                  <a:gd name="T9" fmla="*/ 64 h 178"/>
                  <a:gd name="T10" fmla="*/ 65 w 101"/>
                  <a:gd name="T11" fmla="*/ 70 h 178"/>
                  <a:gd name="T12" fmla="*/ 60 w 101"/>
                  <a:gd name="T13" fmla="*/ 76 h 178"/>
                  <a:gd name="T14" fmla="*/ 58 w 101"/>
                  <a:gd name="T15" fmla="*/ 82 h 178"/>
                  <a:gd name="T16" fmla="*/ 55 w 101"/>
                  <a:gd name="T17" fmla="*/ 88 h 178"/>
                  <a:gd name="T18" fmla="*/ 55 w 101"/>
                  <a:gd name="T19" fmla="*/ 99 h 178"/>
                  <a:gd name="T20" fmla="*/ 58 w 101"/>
                  <a:gd name="T21" fmla="*/ 112 h 178"/>
                  <a:gd name="T22" fmla="*/ 58 w 101"/>
                  <a:gd name="T23" fmla="*/ 124 h 178"/>
                  <a:gd name="T24" fmla="*/ 53 w 101"/>
                  <a:gd name="T25" fmla="*/ 134 h 178"/>
                  <a:gd name="T26" fmla="*/ 47 w 101"/>
                  <a:gd name="T27" fmla="*/ 140 h 178"/>
                  <a:gd name="T28" fmla="*/ 42 w 101"/>
                  <a:gd name="T29" fmla="*/ 146 h 178"/>
                  <a:gd name="T30" fmla="*/ 36 w 101"/>
                  <a:gd name="T31" fmla="*/ 152 h 178"/>
                  <a:gd name="T32" fmla="*/ 30 w 101"/>
                  <a:gd name="T33" fmla="*/ 157 h 178"/>
                  <a:gd name="T34" fmla="*/ 23 w 101"/>
                  <a:gd name="T35" fmla="*/ 162 h 178"/>
                  <a:gd name="T36" fmla="*/ 16 w 101"/>
                  <a:gd name="T37" fmla="*/ 166 h 178"/>
                  <a:gd name="T38" fmla="*/ 9 w 101"/>
                  <a:gd name="T39" fmla="*/ 171 h 178"/>
                  <a:gd name="T40" fmla="*/ 2 w 101"/>
                  <a:gd name="T41" fmla="*/ 175 h 178"/>
                  <a:gd name="T42" fmla="*/ 0 w 101"/>
                  <a:gd name="T43" fmla="*/ 176 h 178"/>
                  <a:gd name="T44" fmla="*/ 0 w 101"/>
                  <a:gd name="T45" fmla="*/ 177 h 178"/>
                  <a:gd name="T46" fmla="*/ 0 w 101"/>
                  <a:gd name="T47" fmla="*/ 178 h 178"/>
                  <a:gd name="T48" fmla="*/ 2 w 101"/>
                  <a:gd name="T49" fmla="*/ 178 h 178"/>
                  <a:gd name="T50" fmla="*/ 11 w 101"/>
                  <a:gd name="T51" fmla="*/ 173 h 178"/>
                  <a:gd name="T52" fmla="*/ 22 w 101"/>
                  <a:gd name="T53" fmla="*/ 168 h 178"/>
                  <a:gd name="T54" fmla="*/ 33 w 101"/>
                  <a:gd name="T55" fmla="*/ 162 h 178"/>
                  <a:gd name="T56" fmla="*/ 44 w 101"/>
                  <a:gd name="T57" fmla="*/ 155 h 178"/>
                  <a:gd name="T58" fmla="*/ 54 w 101"/>
                  <a:gd name="T59" fmla="*/ 147 h 178"/>
                  <a:gd name="T60" fmla="*/ 62 w 101"/>
                  <a:gd name="T61" fmla="*/ 139 h 178"/>
                  <a:gd name="T62" fmla="*/ 69 w 101"/>
                  <a:gd name="T63" fmla="*/ 130 h 178"/>
                  <a:gd name="T64" fmla="*/ 71 w 101"/>
                  <a:gd name="T65" fmla="*/ 121 h 178"/>
                  <a:gd name="T66" fmla="*/ 72 w 101"/>
                  <a:gd name="T67" fmla="*/ 114 h 178"/>
                  <a:gd name="T68" fmla="*/ 72 w 101"/>
                  <a:gd name="T69" fmla="*/ 105 h 178"/>
                  <a:gd name="T70" fmla="*/ 72 w 101"/>
                  <a:gd name="T71" fmla="*/ 98 h 178"/>
                  <a:gd name="T72" fmla="*/ 72 w 101"/>
                  <a:gd name="T73" fmla="*/ 91 h 178"/>
                  <a:gd name="T74" fmla="*/ 75 w 101"/>
                  <a:gd name="T75" fmla="*/ 81 h 178"/>
                  <a:gd name="T76" fmla="*/ 81 w 101"/>
                  <a:gd name="T77" fmla="*/ 71 h 178"/>
                  <a:gd name="T78" fmla="*/ 88 w 101"/>
                  <a:gd name="T79" fmla="*/ 61 h 178"/>
                  <a:gd name="T80" fmla="*/ 95 w 101"/>
                  <a:gd name="T81" fmla="*/ 53 h 178"/>
                  <a:gd name="T82" fmla="*/ 101 w 101"/>
                  <a:gd name="T83" fmla="*/ 40 h 178"/>
                  <a:gd name="T84" fmla="*/ 101 w 101"/>
                  <a:gd name="T85" fmla="*/ 25 h 178"/>
                  <a:gd name="T86" fmla="*/ 97 w 101"/>
                  <a:gd name="T87" fmla="*/ 12 h 178"/>
                  <a:gd name="T88" fmla="*/ 88 w 101"/>
                  <a:gd name="T89" fmla="*/ 0 h 178"/>
                  <a:gd name="T90" fmla="*/ 88 w 101"/>
                  <a:gd name="T91" fmla="*/ 0 h 178"/>
                  <a:gd name="T92" fmla="*/ 88 w 101"/>
                  <a:gd name="T93" fmla="*/ 0 h 178"/>
                  <a:gd name="T94" fmla="*/ 88 w 101"/>
                  <a:gd name="T95" fmla="*/ 0 h 178"/>
                  <a:gd name="T96" fmla="*/ 88 w 101"/>
                  <a:gd name="T97" fmla="*/ 0 h 178"/>
                  <a:gd name="T98" fmla="*/ 88 w 101"/>
                  <a:gd name="T99" fmla="*/ 0 h 1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1"/>
                  <a:gd name="T151" fmla="*/ 0 h 178"/>
                  <a:gd name="T152" fmla="*/ 101 w 101"/>
                  <a:gd name="T153" fmla="*/ 178 h 1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1" h="178">
                    <a:moveTo>
                      <a:pt x="88" y="0"/>
                    </a:moveTo>
                    <a:lnTo>
                      <a:pt x="92" y="18"/>
                    </a:lnTo>
                    <a:lnTo>
                      <a:pt x="88" y="34"/>
                    </a:lnTo>
                    <a:lnTo>
                      <a:pt x="79" y="49"/>
                    </a:lnTo>
                    <a:lnTo>
                      <a:pt x="69" y="64"/>
                    </a:lnTo>
                    <a:lnTo>
                      <a:pt x="65" y="70"/>
                    </a:lnTo>
                    <a:lnTo>
                      <a:pt x="60" y="76"/>
                    </a:lnTo>
                    <a:lnTo>
                      <a:pt x="58" y="82"/>
                    </a:lnTo>
                    <a:lnTo>
                      <a:pt x="55" y="88"/>
                    </a:lnTo>
                    <a:lnTo>
                      <a:pt x="55" y="99"/>
                    </a:lnTo>
                    <a:lnTo>
                      <a:pt x="58" y="112"/>
                    </a:lnTo>
                    <a:lnTo>
                      <a:pt x="58" y="124"/>
                    </a:lnTo>
                    <a:lnTo>
                      <a:pt x="53" y="134"/>
                    </a:lnTo>
                    <a:lnTo>
                      <a:pt x="47" y="140"/>
                    </a:lnTo>
                    <a:lnTo>
                      <a:pt x="42" y="146"/>
                    </a:lnTo>
                    <a:lnTo>
                      <a:pt x="36" y="152"/>
                    </a:lnTo>
                    <a:lnTo>
                      <a:pt x="30" y="157"/>
                    </a:lnTo>
                    <a:lnTo>
                      <a:pt x="23" y="162"/>
                    </a:lnTo>
                    <a:lnTo>
                      <a:pt x="16" y="166"/>
                    </a:lnTo>
                    <a:lnTo>
                      <a:pt x="9" y="171"/>
                    </a:lnTo>
                    <a:lnTo>
                      <a:pt x="2" y="175"/>
                    </a:lnTo>
                    <a:lnTo>
                      <a:pt x="0" y="176"/>
                    </a:lnTo>
                    <a:lnTo>
                      <a:pt x="0" y="177"/>
                    </a:lnTo>
                    <a:lnTo>
                      <a:pt x="0" y="178"/>
                    </a:lnTo>
                    <a:lnTo>
                      <a:pt x="2" y="178"/>
                    </a:lnTo>
                    <a:lnTo>
                      <a:pt x="11" y="173"/>
                    </a:lnTo>
                    <a:lnTo>
                      <a:pt x="22" y="168"/>
                    </a:lnTo>
                    <a:lnTo>
                      <a:pt x="33" y="162"/>
                    </a:lnTo>
                    <a:lnTo>
                      <a:pt x="44" y="155"/>
                    </a:lnTo>
                    <a:lnTo>
                      <a:pt x="54" y="147"/>
                    </a:lnTo>
                    <a:lnTo>
                      <a:pt x="62" y="139"/>
                    </a:lnTo>
                    <a:lnTo>
                      <a:pt x="69" y="130"/>
                    </a:lnTo>
                    <a:lnTo>
                      <a:pt x="71" y="121"/>
                    </a:lnTo>
                    <a:lnTo>
                      <a:pt x="72" y="114"/>
                    </a:lnTo>
                    <a:lnTo>
                      <a:pt x="72" y="105"/>
                    </a:lnTo>
                    <a:lnTo>
                      <a:pt x="72" y="98"/>
                    </a:lnTo>
                    <a:lnTo>
                      <a:pt x="72" y="91"/>
                    </a:lnTo>
                    <a:lnTo>
                      <a:pt x="75" y="81"/>
                    </a:lnTo>
                    <a:lnTo>
                      <a:pt x="81" y="71"/>
                    </a:lnTo>
                    <a:lnTo>
                      <a:pt x="88" y="61"/>
                    </a:lnTo>
                    <a:lnTo>
                      <a:pt x="95" y="53"/>
                    </a:lnTo>
                    <a:lnTo>
                      <a:pt x="101" y="40"/>
                    </a:lnTo>
                    <a:lnTo>
                      <a:pt x="101" y="25"/>
                    </a:lnTo>
                    <a:lnTo>
                      <a:pt x="97" y="12"/>
                    </a:lnTo>
                    <a:lnTo>
                      <a:pt x="88" y="0"/>
                    </a:lnTo>
                    <a:close/>
                  </a:path>
                </a:pathLst>
              </a:custGeom>
              <a:solidFill>
                <a:srgbClr val="000000"/>
              </a:solidFill>
              <a:ln w="9525">
                <a:noFill/>
                <a:round/>
                <a:headEnd/>
                <a:tailEnd/>
              </a:ln>
            </p:spPr>
            <p:txBody>
              <a:bodyPr/>
              <a:lstStyle/>
              <a:p>
                <a:endParaRPr lang="en-US">
                  <a:solidFill>
                    <a:srgbClr val="000000"/>
                  </a:solidFill>
                </a:endParaRPr>
              </a:p>
            </p:txBody>
          </p:sp>
          <p:sp>
            <p:nvSpPr>
              <p:cNvPr id="26678" name="Freeform 55"/>
              <p:cNvSpPr>
                <a:spLocks/>
              </p:cNvSpPr>
              <p:nvPr/>
            </p:nvSpPr>
            <p:spPr bwMode="auto">
              <a:xfrm>
                <a:off x="4622" y="3218"/>
                <a:ext cx="112" cy="165"/>
              </a:xfrm>
              <a:custGeom>
                <a:avLst/>
                <a:gdLst>
                  <a:gd name="T0" fmla="*/ 107 w 112"/>
                  <a:gd name="T1" fmla="*/ 0 h 165"/>
                  <a:gd name="T2" fmla="*/ 106 w 112"/>
                  <a:gd name="T3" fmla="*/ 19 h 165"/>
                  <a:gd name="T4" fmla="*/ 103 w 112"/>
                  <a:gd name="T5" fmla="*/ 35 h 165"/>
                  <a:gd name="T6" fmla="*/ 95 w 112"/>
                  <a:gd name="T7" fmla="*/ 49 h 165"/>
                  <a:gd name="T8" fmla="*/ 79 w 112"/>
                  <a:gd name="T9" fmla="*/ 63 h 165"/>
                  <a:gd name="T10" fmla="*/ 73 w 112"/>
                  <a:gd name="T11" fmla="*/ 66 h 165"/>
                  <a:gd name="T12" fmla="*/ 68 w 112"/>
                  <a:gd name="T13" fmla="*/ 70 h 165"/>
                  <a:gd name="T14" fmla="*/ 62 w 112"/>
                  <a:gd name="T15" fmla="*/ 74 h 165"/>
                  <a:gd name="T16" fmla="*/ 57 w 112"/>
                  <a:gd name="T17" fmla="*/ 77 h 165"/>
                  <a:gd name="T18" fmla="*/ 51 w 112"/>
                  <a:gd name="T19" fmla="*/ 81 h 165"/>
                  <a:gd name="T20" fmla="*/ 46 w 112"/>
                  <a:gd name="T21" fmla="*/ 85 h 165"/>
                  <a:gd name="T22" fmla="*/ 41 w 112"/>
                  <a:gd name="T23" fmla="*/ 89 h 165"/>
                  <a:gd name="T24" fmla="*/ 36 w 112"/>
                  <a:gd name="T25" fmla="*/ 93 h 165"/>
                  <a:gd name="T26" fmla="*/ 30 w 112"/>
                  <a:gd name="T27" fmla="*/ 100 h 165"/>
                  <a:gd name="T28" fmla="*/ 23 w 112"/>
                  <a:gd name="T29" fmla="*/ 108 h 165"/>
                  <a:gd name="T30" fmla="*/ 14 w 112"/>
                  <a:gd name="T31" fmla="*/ 117 h 165"/>
                  <a:gd name="T32" fmla="*/ 8 w 112"/>
                  <a:gd name="T33" fmla="*/ 127 h 165"/>
                  <a:gd name="T34" fmla="*/ 2 w 112"/>
                  <a:gd name="T35" fmla="*/ 138 h 165"/>
                  <a:gd name="T36" fmla="*/ 0 w 112"/>
                  <a:gd name="T37" fmla="*/ 147 h 165"/>
                  <a:gd name="T38" fmla="*/ 0 w 112"/>
                  <a:gd name="T39" fmla="*/ 156 h 165"/>
                  <a:gd name="T40" fmla="*/ 3 w 112"/>
                  <a:gd name="T41" fmla="*/ 164 h 165"/>
                  <a:gd name="T42" fmla="*/ 7 w 112"/>
                  <a:gd name="T43" fmla="*/ 165 h 165"/>
                  <a:gd name="T44" fmla="*/ 9 w 112"/>
                  <a:gd name="T45" fmla="*/ 164 h 165"/>
                  <a:gd name="T46" fmla="*/ 13 w 112"/>
                  <a:gd name="T47" fmla="*/ 162 h 165"/>
                  <a:gd name="T48" fmla="*/ 14 w 112"/>
                  <a:gd name="T49" fmla="*/ 160 h 165"/>
                  <a:gd name="T50" fmla="*/ 18 w 112"/>
                  <a:gd name="T51" fmla="*/ 148 h 165"/>
                  <a:gd name="T52" fmla="*/ 24 w 112"/>
                  <a:gd name="T53" fmla="*/ 136 h 165"/>
                  <a:gd name="T54" fmla="*/ 33 w 112"/>
                  <a:gd name="T55" fmla="*/ 123 h 165"/>
                  <a:gd name="T56" fmla="*/ 43 w 112"/>
                  <a:gd name="T57" fmla="*/ 111 h 165"/>
                  <a:gd name="T58" fmla="*/ 54 w 112"/>
                  <a:gd name="T59" fmla="*/ 101 h 165"/>
                  <a:gd name="T60" fmla="*/ 67 w 112"/>
                  <a:gd name="T61" fmla="*/ 90 h 165"/>
                  <a:gd name="T62" fmla="*/ 79 w 112"/>
                  <a:gd name="T63" fmla="*/ 80 h 165"/>
                  <a:gd name="T64" fmla="*/ 90 w 112"/>
                  <a:gd name="T65" fmla="*/ 72 h 165"/>
                  <a:gd name="T66" fmla="*/ 106 w 112"/>
                  <a:gd name="T67" fmla="*/ 56 h 165"/>
                  <a:gd name="T68" fmla="*/ 112 w 112"/>
                  <a:gd name="T69" fmla="*/ 39 h 165"/>
                  <a:gd name="T70" fmla="*/ 110 w 112"/>
                  <a:gd name="T71" fmla="*/ 21 h 165"/>
                  <a:gd name="T72" fmla="*/ 108 w 112"/>
                  <a:gd name="T73" fmla="*/ 0 h 165"/>
                  <a:gd name="T74" fmla="*/ 108 w 112"/>
                  <a:gd name="T75" fmla="*/ 0 h 165"/>
                  <a:gd name="T76" fmla="*/ 108 w 112"/>
                  <a:gd name="T77" fmla="*/ 0 h 165"/>
                  <a:gd name="T78" fmla="*/ 107 w 112"/>
                  <a:gd name="T79" fmla="*/ 0 h 165"/>
                  <a:gd name="T80" fmla="*/ 107 w 112"/>
                  <a:gd name="T81" fmla="*/ 0 h 165"/>
                  <a:gd name="T82" fmla="*/ 107 w 112"/>
                  <a:gd name="T83" fmla="*/ 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65"/>
                  <a:gd name="T128" fmla="*/ 112 w 112"/>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65">
                    <a:moveTo>
                      <a:pt x="107" y="0"/>
                    </a:moveTo>
                    <a:lnTo>
                      <a:pt x="106" y="19"/>
                    </a:lnTo>
                    <a:lnTo>
                      <a:pt x="103" y="35"/>
                    </a:lnTo>
                    <a:lnTo>
                      <a:pt x="95" y="49"/>
                    </a:lnTo>
                    <a:lnTo>
                      <a:pt x="79" y="63"/>
                    </a:lnTo>
                    <a:lnTo>
                      <a:pt x="73" y="66"/>
                    </a:lnTo>
                    <a:lnTo>
                      <a:pt x="68" y="70"/>
                    </a:lnTo>
                    <a:lnTo>
                      <a:pt x="62" y="74"/>
                    </a:lnTo>
                    <a:lnTo>
                      <a:pt x="57" y="77"/>
                    </a:lnTo>
                    <a:lnTo>
                      <a:pt x="51" y="81"/>
                    </a:lnTo>
                    <a:lnTo>
                      <a:pt x="46" y="85"/>
                    </a:lnTo>
                    <a:lnTo>
                      <a:pt x="41" y="89"/>
                    </a:lnTo>
                    <a:lnTo>
                      <a:pt x="36" y="93"/>
                    </a:lnTo>
                    <a:lnTo>
                      <a:pt x="30" y="100"/>
                    </a:lnTo>
                    <a:lnTo>
                      <a:pt x="23" y="108"/>
                    </a:lnTo>
                    <a:lnTo>
                      <a:pt x="14" y="117"/>
                    </a:lnTo>
                    <a:lnTo>
                      <a:pt x="8" y="127"/>
                    </a:lnTo>
                    <a:lnTo>
                      <a:pt x="2" y="138"/>
                    </a:lnTo>
                    <a:lnTo>
                      <a:pt x="0" y="147"/>
                    </a:lnTo>
                    <a:lnTo>
                      <a:pt x="0" y="156"/>
                    </a:lnTo>
                    <a:lnTo>
                      <a:pt x="3" y="164"/>
                    </a:lnTo>
                    <a:lnTo>
                      <a:pt x="7" y="165"/>
                    </a:lnTo>
                    <a:lnTo>
                      <a:pt x="9" y="164"/>
                    </a:lnTo>
                    <a:lnTo>
                      <a:pt x="13" y="162"/>
                    </a:lnTo>
                    <a:lnTo>
                      <a:pt x="14" y="160"/>
                    </a:lnTo>
                    <a:lnTo>
                      <a:pt x="18" y="148"/>
                    </a:lnTo>
                    <a:lnTo>
                      <a:pt x="24" y="136"/>
                    </a:lnTo>
                    <a:lnTo>
                      <a:pt x="33" y="123"/>
                    </a:lnTo>
                    <a:lnTo>
                      <a:pt x="43" y="111"/>
                    </a:lnTo>
                    <a:lnTo>
                      <a:pt x="54" y="101"/>
                    </a:lnTo>
                    <a:lnTo>
                      <a:pt x="67" y="90"/>
                    </a:lnTo>
                    <a:lnTo>
                      <a:pt x="79" y="80"/>
                    </a:lnTo>
                    <a:lnTo>
                      <a:pt x="90" y="72"/>
                    </a:lnTo>
                    <a:lnTo>
                      <a:pt x="106" y="56"/>
                    </a:lnTo>
                    <a:lnTo>
                      <a:pt x="112" y="39"/>
                    </a:lnTo>
                    <a:lnTo>
                      <a:pt x="110" y="21"/>
                    </a:lnTo>
                    <a:lnTo>
                      <a:pt x="108" y="0"/>
                    </a:lnTo>
                    <a:lnTo>
                      <a:pt x="107" y="0"/>
                    </a:lnTo>
                    <a:close/>
                  </a:path>
                </a:pathLst>
              </a:custGeom>
              <a:solidFill>
                <a:srgbClr val="000000"/>
              </a:solidFill>
              <a:ln w="9525">
                <a:noFill/>
                <a:round/>
                <a:headEnd/>
                <a:tailEnd/>
              </a:ln>
            </p:spPr>
            <p:txBody>
              <a:bodyPr/>
              <a:lstStyle/>
              <a:p>
                <a:endParaRPr lang="en-US">
                  <a:solidFill>
                    <a:srgbClr val="000000"/>
                  </a:solidFill>
                </a:endParaRPr>
              </a:p>
            </p:txBody>
          </p:sp>
          <p:sp>
            <p:nvSpPr>
              <p:cNvPr id="26679" name="Freeform 56"/>
              <p:cNvSpPr>
                <a:spLocks/>
              </p:cNvSpPr>
              <p:nvPr/>
            </p:nvSpPr>
            <p:spPr bwMode="auto">
              <a:xfrm>
                <a:off x="5397" y="2725"/>
                <a:ext cx="174" cy="361"/>
              </a:xfrm>
              <a:custGeom>
                <a:avLst/>
                <a:gdLst>
                  <a:gd name="T0" fmla="*/ 148 w 174"/>
                  <a:gd name="T1" fmla="*/ 14 h 361"/>
                  <a:gd name="T2" fmla="*/ 156 w 174"/>
                  <a:gd name="T3" fmla="*/ 42 h 361"/>
                  <a:gd name="T4" fmla="*/ 148 w 174"/>
                  <a:gd name="T5" fmla="*/ 68 h 361"/>
                  <a:gd name="T6" fmla="*/ 129 w 174"/>
                  <a:gd name="T7" fmla="*/ 88 h 361"/>
                  <a:gd name="T8" fmla="*/ 112 w 174"/>
                  <a:gd name="T9" fmla="*/ 106 h 361"/>
                  <a:gd name="T10" fmla="*/ 100 w 174"/>
                  <a:gd name="T11" fmla="*/ 124 h 361"/>
                  <a:gd name="T12" fmla="*/ 89 w 174"/>
                  <a:gd name="T13" fmla="*/ 144 h 361"/>
                  <a:gd name="T14" fmla="*/ 78 w 174"/>
                  <a:gd name="T15" fmla="*/ 164 h 361"/>
                  <a:gd name="T16" fmla="*/ 67 w 174"/>
                  <a:gd name="T17" fmla="*/ 184 h 361"/>
                  <a:gd name="T18" fmla="*/ 55 w 174"/>
                  <a:gd name="T19" fmla="*/ 204 h 361"/>
                  <a:gd name="T20" fmla="*/ 42 w 174"/>
                  <a:gd name="T21" fmla="*/ 226 h 361"/>
                  <a:gd name="T22" fmla="*/ 29 w 174"/>
                  <a:gd name="T23" fmla="*/ 247 h 361"/>
                  <a:gd name="T24" fmla="*/ 16 w 174"/>
                  <a:gd name="T25" fmla="*/ 282 h 361"/>
                  <a:gd name="T26" fmla="*/ 5 w 174"/>
                  <a:gd name="T27" fmla="*/ 333 h 361"/>
                  <a:gd name="T28" fmla="*/ 0 w 174"/>
                  <a:gd name="T29" fmla="*/ 361 h 361"/>
                  <a:gd name="T30" fmla="*/ 6 w 174"/>
                  <a:gd name="T31" fmla="*/ 360 h 361"/>
                  <a:gd name="T32" fmla="*/ 12 w 174"/>
                  <a:gd name="T33" fmla="*/ 344 h 361"/>
                  <a:gd name="T34" fmla="*/ 19 w 174"/>
                  <a:gd name="T35" fmla="*/ 314 h 361"/>
                  <a:gd name="T36" fmla="*/ 26 w 174"/>
                  <a:gd name="T37" fmla="*/ 284 h 361"/>
                  <a:gd name="T38" fmla="*/ 37 w 174"/>
                  <a:gd name="T39" fmla="*/ 256 h 361"/>
                  <a:gd name="T40" fmla="*/ 54 w 174"/>
                  <a:gd name="T41" fmla="*/ 231 h 361"/>
                  <a:gd name="T42" fmla="*/ 71 w 174"/>
                  <a:gd name="T43" fmla="*/ 207 h 361"/>
                  <a:gd name="T44" fmla="*/ 89 w 174"/>
                  <a:gd name="T45" fmla="*/ 184 h 361"/>
                  <a:gd name="T46" fmla="*/ 107 w 174"/>
                  <a:gd name="T47" fmla="*/ 160 h 361"/>
                  <a:gd name="T48" fmla="*/ 123 w 174"/>
                  <a:gd name="T49" fmla="*/ 139 h 361"/>
                  <a:gd name="T50" fmla="*/ 138 w 174"/>
                  <a:gd name="T51" fmla="*/ 120 h 361"/>
                  <a:gd name="T52" fmla="*/ 154 w 174"/>
                  <a:gd name="T53" fmla="*/ 102 h 361"/>
                  <a:gd name="T54" fmla="*/ 166 w 174"/>
                  <a:gd name="T55" fmla="*/ 82 h 361"/>
                  <a:gd name="T56" fmla="*/ 174 w 174"/>
                  <a:gd name="T57" fmla="*/ 62 h 361"/>
                  <a:gd name="T58" fmla="*/ 172 w 174"/>
                  <a:gd name="T59" fmla="*/ 42 h 361"/>
                  <a:gd name="T60" fmla="*/ 161 w 174"/>
                  <a:gd name="T61" fmla="*/ 25 h 361"/>
                  <a:gd name="T62" fmla="*/ 146 w 174"/>
                  <a:gd name="T63" fmla="*/ 8 h 361"/>
                  <a:gd name="T64" fmla="*/ 139 w 174"/>
                  <a:gd name="T65" fmla="*/ 0 h 361"/>
                  <a:gd name="T66" fmla="*/ 139 w 174"/>
                  <a:gd name="T67" fmla="*/ 0 h 361"/>
                  <a:gd name="T68" fmla="*/ 139 w 174"/>
                  <a:gd name="T69" fmla="*/ 0 h 3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4"/>
                  <a:gd name="T106" fmla="*/ 0 h 361"/>
                  <a:gd name="T107" fmla="*/ 174 w 174"/>
                  <a:gd name="T108" fmla="*/ 361 h 3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4" h="361">
                    <a:moveTo>
                      <a:pt x="139" y="0"/>
                    </a:moveTo>
                    <a:lnTo>
                      <a:pt x="148" y="14"/>
                    </a:lnTo>
                    <a:lnTo>
                      <a:pt x="154" y="28"/>
                    </a:lnTo>
                    <a:lnTo>
                      <a:pt x="156" y="42"/>
                    </a:lnTo>
                    <a:lnTo>
                      <a:pt x="154" y="57"/>
                    </a:lnTo>
                    <a:lnTo>
                      <a:pt x="148" y="68"/>
                    </a:lnTo>
                    <a:lnTo>
                      <a:pt x="139" y="78"/>
                    </a:lnTo>
                    <a:lnTo>
                      <a:pt x="129" y="88"/>
                    </a:lnTo>
                    <a:lnTo>
                      <a:pt x="120" y="98"/>
                    </a:lnTo>
                    <a:lnTo>
                      <a:pt x="112" y="106"/>
                    </a:lnTo>
                    <a:lnTo>
                      <a:pt x="106" y="115"/>
                    </a:lnTo>
                    <a:lnTo>
                      <a:pt x="100" y="124"/>
                    </a:lnTo>
                    <a:lnTo>
                      <a:pt x="94" y="133"/>
                    </a:lnTo>
                    <a:lnTo>
                      <a:pt x="89" y="144"/>
                    </a:lnTo>
                    <a:lnTo>
                      <a:pt x="84" y="154"/>
                    </a:lnTo>
                    <a:lnTo>
                      <a:pt x="78" y="164"/>
                    </a:lnTo>
                    <a:lnTo>
                      <a:pt x="73" y="173"/>
                    </a:lnTo>
                    <a:lnTo>
                      <a:pt x="67" y="184"/>
                    </a:lnTo>
                    <a:lnTo>
                      <a:pt x="61" y="194"/>
                    </a:lnTo>
                    <a:lnTo>
                      <a:pt x="55" y="204"/>
                    </a:lnTo>
                    <a:lnTo>
                      <a:pt x="48" y="215"/>
                    </a:lnTo>
                    <a:lnTo>
                      <a:pt x="42" y="226"/>
                    </a:lnTo>
                    <a:lnTo>
                      <a:pt x="36" y="236"/>
                    </a:lnTo>
                    <a:lnTo>
                      <a:pt x="29" y="247"/>
                    </a:lnTo>
                    <a:lnTo>
                      <a:pt x="25" y="257"/>
                    </a:lnTo>
                    <a:lnTo>
                      <a:pt x="16" y="282"/>
                    </a:lnTo>
                    <a:lnTo>
                      <a:pt x="9" y="308"/>
                    </a:lnTo>
                    <a:lnTo>
                      <a:pt x="5" y="333"/>
                    </a:lnTo>
                    <a:lnTo>
                      <a:pt x="0" y="359"/>
                    </a:lnTo>
                    <a:lnTo>
                      <a:pt x="0" y="361"/>
                    </a:lnTo>
                    <a:lnTo>
                      <a:pt x="3" y="361"/>
                    </a:lnTo>
                    <a:lnTo>
                      <a:pt x="6" y="360"/>
                    </a:lnTo>
                    <a:lnTo>
                      <a:pt x="8" y="358"/>
                    </a:lnTo>
                    <a:lnTo>
                      <a:pt x="12" y="344"/>
                    </a:lnTo>
                    <a:lnTo>
                      <a:pt x="16" y="329"/>
                    </a:lnTo>
                    <a:lnTo>
                      <a:pt x="19" y="314"/>
                    </a:lnTo>
                    <a:lnTo>
                      <a:pt x="22" y="298"/>
                    </a:lnTo>
                    <a:lnTo>
                      <a:pt x="26" y="284"/>
                    </a:lnTo>
                    <a:lnTo>
                      <a:pt x="31" y="270"/>
                    </a:lnTo>
                    <a:lnTo>
                      <a:pt x="37" y="256"/>
                    </a:lnTo>
                    <a:lnTo>
                      <a:pt x="45" y="243"/>
                    </a:lnTo>
                    <a:lnTo>
                      <a:pt x="54" y="231"/>
                    </a:lnTo>
                    <a:lnTo>
                      <a:pt x="62" y="220"/>
                    </a:lnTo>
                    <a:lnTo>
                      <a:pt x="71" y="207"/>
                    </a:lnTo>
                    <a:lnTo>
                      <a:pt x="79" y="195"/>
                    </a:lnTo>
                    <a:lnTo>
                      <a:pt x="89" y="184"/>
                    </a:lnTo>
                    <a:lnTo>
                      <a:pt x="98" y="171"/>
                    </a:lnTo>
                    <a:lnTo>
                      <a:pt x="107" y="160"/>
                    </a:lnTo>
                    <a:lnTo>
                      <a:pt x="116" y="148"/>
                    </a:lnTo>
                    <a:lnTo>
                      <a:pt x="123" y="139"/>
                    </a:lnTo>
                    <a:lnTo>
                      <a:pt x="131" y="129"/>
                    </a:lnTo>
                    <a:lnTo>
                      <a:pt x="138" y="120"/>
                    </a:lnTo>
                    <a:lnTo>
                      <a:pt x="146" y="111"/>
                    </a:lnTo>
                    <a:lnTo>
                      <a:pt x="154" y="102"/>
                    </a:lnTo>
                    <a:lnTo>
                      <a:pt x="160" y="92"/>
                    </a:lnTo>
                    <a:lnTo>
                      <a:pt x="166" y="82"/>
                    </a:lnTo>
                    <a:lnTo>
                      <a:pt x="172" y="72"/>
                    </a:lnTo>
                    <a:lnTo>
                      <a:pt x="174" y="62"/>
                    </a:lnTo>
                    <a:lnTo>
                      <a:pt x="174" y="51"/>
                    </a:lnTo>
                    <a:lnTo>
                      <a:pt x="172" y="42"/>
                    </a:lnTo>
                    <a:lnTo>
                      <a:pt x="167" y="33"/>
                    </a:lnTo>
                    <a:lnTo>
                      <a:pt x="161" y="25"/>
                    </a:lnTo>
                    <a:lnTo>
                      <a:pt x="154" y="17"/>
                    </a:lnTo>
                    <a:lnTo>
                      <a:pt x="146" y="8"/>
                    </a:lnTo>
                    <a:lnTo>
                      <a:pt x="139" y="0"/>
                    </a:lnTo>
                    <a:close/>
                  </a:path>
                </a:pathLst>
              </a:custGeom>
              <a:solidFill>
                <a:srgbClr val="000000"/>
              </a:solidFill>
              <a:ln w="9525">
                <a:noFill/>
                <a:round/>
                <a:headEnd/>
                <a:tailEnd/>
              </a:ln>
            </p:spPr>
            <p:txBody>
              <a:bodyPr/>
              <a:lstStyle/>
              <a:p>
                <a:endParaRPr lang="en-US">
                  <a:solidFill>
                    <a:srgbClr val="000000"/>
                  </a:solidFill>
                </a:endParaRPr>
              </a:p>
            </p:txBody>
          </p:sp>
          <p:sp>
            <p:nvSpPr>
              <p:cNvPr id="26680" name="Freeform 57"/>
              <p:cNvSpPr>
                <a:spLocks/>
              </p:cNvSpPr>
              <p:nvPr/>
            </p:nvSpPr>
            <p:spPr bwMode="auto">
              <a:xfrm>
                <a:off x="5177" y="2834"/>
                <a:ext cx="240" cy="388"/>
              </a:xfrm>
              <a:custGeom>
                <a:avLst/>
                <a:gdLst>
                  <a:gd name="T0" fmla="*/ 232 w 240"/>
                  <a:gd name="T1" fmla="*/ 35 h 388"/>
                  <a:gd name="T2" fmla="*/ 223 w 240"/>
                  <a:gd name="T3" fmla="*/ 102 h 388"/>
                  <a:gd name="T4" fmla="*/ 202 w 240"/>
                  <a:gd name="T5" fmla="*/ 148 h 388"/>
                  <a:gd name="T6" fmla="*/ 183 w 240"/>
                  <a:gd name="T7" fmla="*/ 173 h 388"/>
                  <a:gd name="T8" fmla="*/ 161 w 240"/>
                  <a:gd name="T9" fmla="*/ 196 h 388"/>
                  <a:gd name="T10" fmla="*/ 140 w 240"/>
                  <a:gd name="T11" fmla="*/ 219 h 388"/>
                  <a:gd name="T12" fmla="*/ 130 w 240"/>
                  <a:gd name="T13" fmla="*/ 237 h 388"/>
                  <a:gd name="T14" fmla="*/ 128 w 240"/>
                  <a:gd name="T15" fmla="*/ 245 h 388"/>
                  <a:gd name="T16" fmla="*/ 124 w 240"/>
                  <a:gd name="T17" fmla="*/ 257 h 388"/>
                  <a:gd name="T18" fmla="*/ 114 w 240"/>
                  <a:gd name="T19" fmla="*/ 269 h 388"/>
                  <a:gd name="T20" fmla="*/ 100 w 240"/>
                  <a:gd name="T21" fmla="*/ 279 h 388"/>
                  <a:gd name="T22" fmla="*/ 88 w 240"/>
                  <a:gd name="T23" fmla="*/ 286 h 388"/>
                  <a:gd name="T24" fmla="*/ 75 w 240"/>
                  <a:gd name="T25" fmla="*/ 293 h 388"/>
                  <a:gd name="T26" fmla="*/ 64 w 240"/>
                  <a:gd name="T27" fmla="*/ 300 h 388"/>
                  <a:gd name="T28" fmla="*/ 50 w 240"/>
                  <a:gd name="T29" fmla="*/ 312 h 388"/>
                  <a:gd name="T30" fmla="*/ 34 w 240"/>
                  <a:gd name="T31" fmla="*/ 332 h 388"/>
                  <a:gd name="T32" fmla="*/ 19 w 240"/>
                  <a:gd name="T33" fmla="*/ 352 h 388"/>
                  <a:gd name="T34" fmla="*/ 7 w 240"/>
                  <a:gd name="T35" fmla="*/ 372 h 388"/>
                  <a:gd name="T36" fmla="*/ 0 w 240"/>
                  <a:gd name="T37" fmla="*/ 384 h 388"/>
                  <a:gd name="T38" fmla="*/ 1 w 240"/>
                  <a:gd name="T39" fmla="*/ 388 h 388"/>
                  <a:gd name="T40" fmla="*/ 14 w 240"/>
                  <a:gd name="T41" fmla="*/ 376 h 388"/>
                  <a:gd name="T42" fmla="*/ 33 w 240"/>
                  <a:gd name="T43" fmla="*/ 352 h 388"/>
                  <a:gd name="T44" fmla="*/ 52 w 240"/>
                  <a:gd name="T45" fmla="*/ 330 h 388"/>
                  <a:gd name="T46" fmla="*/ 77 w 240"/>
                  <a:gd name="T47" fmla="*/ 311 h 388"/>
                  <a:gd name="T48" fmla="*/ 101 w 240"/>
                  <a:gd name="T49" fmla="*/ 303 h 388"/>
                  <a:gd name="T50" fmla="*/ 113 w 240"/>
                  <a:gd name="T51" fmla="*/ 300 h 388"/>
                  <a:gd name="T52" fmla="*/ 125 w 240"/>
                  <a:gd name="T53" fmla="*/ 295 h 388"/>
                  <a:gd name="T54" fmla="*/ 136 w 240"/>
                  <a:gd name="T55" fmla="*/ 288 h 388"/>
                  <a:gd name="T56" fmla="*/ 148 w 240"/>
                  <a:gd name="T57" fmla="*/ 273 h 388"/>
                  <a:gd name="T58" fmla="*/ 148 w 240"/>
                  <a:gd name="T59" fmla="*/ 251 h 388"/>
                  <a:gd name="T60" fmla="*/ 150 w 240"/>
                  <a:gd name="T61" fmla="*/ 230 h 388"/>
                  <a:gd name="T62" fmla="*/ 164 w 240"/>
                  <a:gd name="T63" fmla="*/ 213 h 388"/>
                  <a:gd name="T64" fmla="*/ 178 w 240"/>
                  <a:gd name="T65" fmla="*/ 200 h 388"/>
                  <a:gd name="T66" fmla="*/ 191 w 240"/>
                  <a:gd name="T67" fmla="*/ 186 h 388"/>
                  <a:gd name="T68" fmla="*/ 207 w 240"/>
                  <a:gd name="T69" fmla="*/ 167 h 388"/>
                  <a:gd name="T70" fmla="*/ 224 w 240"/>
                  <a:gd name="T71" fmla="*/ 139 h 388"/>
                  <a:gd name="T72" fmla="*/ 237 w 240"/>
                  <a:gd name="T73" fmla="*/ 94 h 388"/>
                  <a:gd name="T74" fmla="*/ 236 w 240"/>
                  <a:gd name="T75" fmla="*/ 31 h 388"/>
                  <a:gd name="T76" fmla="*/ 230 w 240"/>
                  <a:gd name="T77" fmla="*/ 0 h 388"/>
                  <a:gd name="T78" fmla="*/ 229 w 240"/>
                  <a:gd name="T79" fmla="*/ 0 h 388"/>
                  <a:gd name="T80" fmla="*/ 229 w 240"/>
                  <a:gd name="T81" fmla="*/ 0 h 3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0"/>
                  <a:gd name="T124" fmla="*/ 0 h 388"/>
                  <a:gd name="T125" fmla="*/ 240 w 240"/>
                  <a:gd name="T126" fmla="*/ 388 h 3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0" h="388">
                    <a:moveTo>
                      <a:pt x="229" y="0"/>
                    </a:moveTo>
                    <a:lnTo>
                      <a:pt x="232" y="35"/>
                    </a:lnTo>
                    <a:lnTo>
                      <a:pt x="230" y="69"/>
                    </a:lnTo>
                    <a:lnTo>
                      <a:pt x="223" y="102"/>
                    </a:lnTo>
                    <a:lnTo>
                      <a:pt x="209" y="135"/>
                    </a:lnTo>
                    <a:lnTo>
                      <a:pt x="202" y="148"/>
                    </a:lnTo>
                    <a:lnTo>
                      <a:pt x="192" y="161"/>
                    </a:lnTo>
                    <a:lnTo>
                      <a:pt x="183" y="173"/>
                    </a:lnTo>
                    <a:lnTo>
                      <a:pt x="172" y="184"/>
                    </a:lnTo>
                    <a:lnTo>
                      <a:pt x="161" y="196"/>
                    </a:lnTo>
                    <a:lnTo>
                      <a:pt x="150" y="207"/>
                    </a:lnTo>
                    <a:lnTo>
                      <a:pt x="140" y="219"/>
                    </a:lnTo>
                    <a:lnTo>
                      <a:pt x="131" y="233"/>
                    </a:lnTo>
                    <a:lnTo>
                      <a:pt x="130" y="237"/>
                    </a:lnTo>
                    <a:lnTo>
                      <a:pt x="129" y="241"/>
                    </a:lnTo>
                    <a:lnTo>
                      <a:pt x="128" y="245"/>
                    </a:lnTo>
                    <a:lnTo>
                      <a:pt x="127" y="249"/>
                    </a:lnTo>
                    <a:lnTo>
                      <a:pt x="124" y="257"/>
                    </a:lnTo>
                    <a:lnTo>
                      <a:pt x="120" y="263"/>
                    </a:lnTo>
                    <a:lnTo>
                      <a:pt x="114" y="269"/>
                    </a:lnTo>
                    <a:lnTo>
                      <a:pt x="106" y="275"/>
                    </a:lnTo>
                    <a:lnTo>
                      <a:pt x="100" y="279"/>
                    </a:lnTo>
                    <a:lnTo>
                      <a:pt x="94" y="282"/>
                    </a:lnTo>
                    <a:lnTo>
                      <a:pt x="88" y="286"/>
                    </a:lnTo>
                    <a:lnTo>
                      <a:pt x="81" y="289"/>
                    </a:lnTo>
                    <a:lnTo>
                      <a:pt x="75" y="293"/>
                    </a:lnTo>
                    <a:lnTo>
                      <a:pt x="69" y="296"/>
                    </a:lnTo>
                    <a:lnTo>
                      <a:pt x="64" y="300"/>
                    </a:lnTo>
                    <a:lnTo>
                      <a:pt x="58" y="304"/>
                    </a:lnTo>
                    <a:lnTo>
                      <a:pt x="50" y="312"/>
                    </a:lnTo>
                    <a:lnTo>
                      <a:pt x="41" y="322"/>
                    </a:lnTo>
                    <a:lnTo>
                      <a:pt x="34" y="332"/>
                    </a:lnTo>
                    <a:lnTo>
                      <a:pt x="27" y="341"/>
                    </a:lnTo>
                    <a:lnTo>
                      <a:pt x="19" y="352"/>
                    </a:lnTo>
                    <a:lnTo>
                      <a:pt x="13" y="363"/>
                    </a:lnTo>
                    <a:lnTo>
                      <a:pt x="7" y="372"/>
                    </a:lnTo>
                    <a:lnTo>
                      <a:pt x="1" y="382"/>
                    </a:lnTo>
                    <a:lnTo>
                      <a:pt x="0" y="384"/>
                    </a:lnTo>
                    <a:lnTo>
                      <a:pt x="0" y="387"/>
                    </a:lnTo>
                    <a:lnTo>
                      <a:pt x="1" y="388"/>
                    </a:lnTo>
                    <a:lnTo>
                      <a:pt x="4" y="387"/>
                    </a:lnTo>
                    <a:lnTo>
                      <a:pt x="14" y="376"/>
                    </a:lnTo>
                    <a:lnTo>
                      <a:pt x="24" y="365"/>
                    </a:lnTo>
                    <a:lnTo>
                      <a:pt x="33" y="352"/>
                    </a:lnTo>
                    <a:lnTo>
                      <a:pt x="43" y="340"/>
                    </a:lnTo>
                    <a:lnTo>
                      <a:pt x="52" y="330"/>
                    </a:lnTo>
                    <a:lnTo>
                      <a:pt x="63" y="320"/>
                    </a:lnTo>
                    <a:lnTo>
                      <a:pt x="77" y="311"/>
                    </a:lnTo>
                    <a:lnTo>
                      <a:pt x="94" y="305"/>
                    </a:lnTo>
                    <a:lnTo>
                      <a:pt x="101" y="303"/>
                    </a:lnTo>
                    <a:lnTo>
                      <a:pt x="107" y="302"/>
                    </a:lnTo>
                    <a:lnTo>
                      <a:pt x="113" y="300"/>
                    </a:lnTo>
                    <a:lnTo>
                      <a:pt x="119" y="298"/>
                    </a:lnTo>
                    <a:lnTo>
                      <a:pt x="125" y="295"/>
                    </a:lnTo>
                    <a:lnTo>
                      <a:pt x="131" y="292"/>
                    </a:lnTo>
                    <a:lnTo>
                      <a:pt x="136" y="288"/>
                    </a:lnTo>
                    <a:lnTo>
                      <a:pt x="141" y="284"/>
                    </a:lnTo>
                    <a:lnTo>
                      <a:pt x="148" y="273"/>
                    </a:lnTo>
                    <a:lnTo>
                      <a:pt x="150" y="262"/>
                    </a:lnTo>
                    <a:lnTo>
                      <a:pt x="148" y="251"/>
                    </a:lnTo>
                    <a:lnTo>
                      <a:pt x="147" y="239"/>
                    </a:lnTo>
                    <a:lnTo>
                      <a:pt x="150" y="230"/>
                    </a:lnTo>
                    <a:lnTo>
                      <a:pt x="157" y="221"/>
                    </a:lnTo>
                    <a:lnTo>
                      <a:pt x="164" y="213"/>
                    </a:lnTo>
                    <a:lnTo>
                      <a:pt x="172" y="207"/>
                    </a:lnTo>
                    <a:lnTo>
                      <a:pt x="178" y="200"/>
                    </a:lnTo>
                    <a:lnTo>
                      <a:pt x="185" y="193"/>
                    </a:lnTo>
                    <a:lnTo>
                      <a:pt x="191" y="186"/>
                    </a:lnTo>
                    <a:lnTo>
                      <a:pt x="197" y="179"/>
                    </a:lnTo>
                    <a:lnTo>
                      <a:pt x="207" y="167"/>
                    </a:lnTo>
                    <a:lnTo>
                      <a:pt x="217" y="154"/>
                    </a:lnTo>
                    <a:lnTo>
                      <a:pt x="224" y="139"/>
                    </a:lnTo>
                    <a:lnTo>
                      <a:pt x="230" y="125"/>
                    </a:lnTo>
                    <a:lnTo>
                      <a:pt x="237" y="94"/>
                    </a:lnTo>
                    <a:lnTo>
                      <a:pt x="240" y="62"/>
                    </a:lnTo>
                    <a:lnTo>
                      <a:pt x="236" y="31"/>
                    </a:lnTo>
                    <a:lnTo>
                      <a:pt x="230" y="0"/>
                    </a:lnTo>
                    <a:lnTo>
                      <a:pt x="229" y="0"/>
                    </a:lnTo>
                    <a:close/>
                  </a:path>
                </a:pathLst>
              </a:custGeom>
              <a:solidFill>
                <a:srgbClr val="000000"/>
              </a:solidFill>
              <a:ln w="9525">
                <a:noFill/>
                <a:round/>
                <a:headEnd/>
                <a:tailEnd/>
              </a:ln>
            </p:spPr>
            <p:txBody>
              <a:bodyPr/>
              <a:lstStyle/>
              <a:p>
                <a:endParaRPr lang="en-US">
                  <a:solidFill>
                    <a:srgbClr val="000000"/>
                  </a:solidFill>
                </a:endParaRPr>
              </a:p>
            </p:txBody>
          </p:sp>
          <p:sp>
            <p:nvSpPr>
              <p:cNvPr id="26681" name="Freeform 58"/>
              <p:cNvSpPr>
                <a:spLocks/>
              </p:cNvSpPr>
              <p:nvPr/>
            </p:nvSpPr>
            <p:spPr bwMode="auto">
              <a:xfrm>
                <a:off x="5181" y="3078"/>
                <a:ext cx="226" cy="161"/>
              </a:xfrm>
              <a:custGeom>
                <a:avLst/>
                <a:gdLst>
                  <a:gd name="T0" fmla="*/ 226 w 226"/>
                  <a:gd name="T1" fmla="*/ 0 h 161"/>
                  <a:gd name="T2" fmla="*/ 217 w 226"/>
                  <a:gd name="T3" fmla="*/ 11 h 161"/>
                  <a:gd name="T4" fmla="*/ 207 w 226"/>
                  <a:gd name="T5" fmla="*/ 20 h 161"/>
                  <a:gd name="T6" fmla="*/ 194 w 226"/>
                  <a:gd name="T7" fmla="*/ 29 h 161"/>
                  <a:gd name="T8" fmla="*/ 182 w 226"/>
                  <a:gd name="T9" fmla="*/ 37 h 161"/>
                  <a:gd name="T10" fmla="*/ 170 w 226"/>
                  <a:gd name="T11" fmla="*/ 45 h 161"/>
                  <a:gd name="T12" fmla="*/ 160 w 226"/>
                  <a:gd name="T13" fmla="*/ 53 h 161"/>
                  <a:gd name="T14" fmla="*/ 153 w 226"/>
                  <a:gd name="T15" fmla="*/ 64 h 161"/>
                  <a:gd name="T16" fmla="*/ 149 w 226"/>
                  <a:gd name="T17" fmla="*/ 78 h 161"/>
                  <a:gd name="T18" fmla="*/ 149 w 226"/>
                  <a:gd name="T19" fmla="*/ 83 h 161"/>
                  <a:gd name="T20" fmla="*/ 149 w 226"/>
                  <a:gd name="T21" fmla="*/ 88 h 161"/>
                  <a:gd name="T22" fmla="*/ 151 w 226"/>
                  <a:gd name="T23" fmla="*/ 93 h 161"/>
                  <a:gd name="T24" fmla="*/ 152 w 226"/>
                  <a:gd name="T25" fmla="*/ 98 h 161"/>
                  <a:gd name="T26" fmla="*/ 152 w 226"/>
                  <a:gd name="T27" fmla="*/ 106 h 161"/>
                  <a:gd name="T28" fmla="*/ 151 w 226"/>
                  <a:gd name="T29" fmla="*/ 115 h 161"/>
                  <a:gd name="T30" fmla="*/ 147 w 226"/>
                  <a:gd name="T31" fmla="*/ 122 h 161"/>
                  <a:gd name="T32" fmla="*/ 142 w 226"/>
                  <a:gd name="T33" fmla="*/ 128 h 161"/>
                  <a:gd name="T34" fmla="*/ 136 w 226"/>
                  <a:gd name="T35" fmla="*/ 133 h 161"/>
                  <a:gd name="T36" fmla="*/ 129 w 226"/>
                  <a:gd name="T37" fmla="*/ 138 h 161"/>
                  <a:gd name="T38" fmla="*/ 120 w 226"/>
                  <a:gd name="T39" fmla="*/ 141 h 161"/>
                  <a:gd name="T40" fmla="*/ 110 w 226"/>
                  <a:gd name="T41" fmla="*/ 144 h 161"/>
                  <a:gd name="T42" fmla="*/ 97 w 226"/>
                  <a:gd name="T43" fmla="*/ 146 h 161"/>
                  <a:gd name="T44" fmla="*/ 84 w 226"/>
                  <a:gd name="T45" fmla="*/ 147 h 161"/>
                  <a:gd name="T46" fmla="*/ 71 w 226"/>
                  <a:gd name="T47" fmla="*/ 147 h 161"/>
                  <a:gd name="T48" fmla="*/ 58 w 226"/>
                  <a:gd name="T49" fmla="*/ 146 h 161"/>
                  <a:gd name="T50" fmla="*/ 45 w 226"/>
                  <a:gd name="T51" fmla="*/ 145 h 161"/>
                  <a:gd name="T52" fmla="*/ 32 w 226"/>
                  <a:gd name="T53" fmla="*/ 143 h 161"/>
                  <a:gd name="T54" fmla="*/ 19 w 226"/>
                  <a:gd name="T55" fmla="*/ 142 h 161"/>
                  <a:gd name="T56" fmla="*/ 6 w 226"/>
                  <a:gd name="T57" fmla="*/ 141 h 161"/>
                  <a:gd name="T58" fmla="*/ 3 w 226"/>
                  <a:gd name="T59" fmla="*/ 142 h 161"/>
                  <a:gd name="T60" fmla="*/ 1 w 226"/>
                  <a:gd name="T61" fmla="*/ 144 h 161"/>
                  <a:gd name="T62" fmla="*/ 0 w 226"/>
                  <a:gd name="T63" fmla="*/ 147 h 161"/>
                  <a:gd name="T64" fmla="*/ 2 w 226"/>
                  <a:gd name="T65" fmla="*/ 149 h 161"/>
                  <a:gd name="T66" fmla="*/ 23 w 226"/>
                  <a:gd name="T67" fmla="*/ 156 h 161"/>
                  <a:gd name="T68" fmla="*/ 45 w 226"/>
                  <a:gd name="T69" fmla="*/ 159 h 161"/>
                  <a:gd name="T70" fmla="*/ 67 w 226"/>
                  <a:gd name="T71" fmla="*/ 161 h 161"/>
                  <a:gd name="T72" fmla="*/ 87 w 226"/>
                  <a:gd name="T73" fmla="*/ 159 h 161"/>
                  <a:gd name="T74" fmla="*/ 108 w 226"/>
                  <a:gd name="T75" fmla="*/ 155 h 161"/>
                  <a:gd name="T76" fmla="*/ 126 w 226"/>
                  <a:gd name="T77" fmla="*/ 147 h 161"/>
                  <a:gd name="T78" fmla="*/ 143 w 226"/>
                  <a:gd name="T79" fmla="*/ 136 h 161"/>
                  <a:gd name="T80" fmla="*/ 159 w 226"/>
                  <a:gd name="T81" fmla="*/ 122 h 161"/>
                  <a:gd name="T82" fmla="*/ 166 w 226"/>
                  <a:gd name="T83" fmla="*/ 103 h 161"/>
                  <a:gd name="T84" fmla="*/ 166 w 226"/>
                  <a:gd name="T85" fmla="*/ 85 h 161"/>
                  <a:gd name="T86" fmla="*/ 169 w 226"/>
                  <a:gd name="T87" fmla="*/ 67 h 161"/>
                  <a:gd name="T88" fmla="*/ 185 w 226"/>
                  <a:gd name="T89" fmla="*/ 51 h 161"/>
                  <a:gd name="T90" fmla="*/ 192 w 226"/>
                  <a:gd name="T91" fmla="*/ 45 h 161"/>
                  <a:gd name="T92" fmla="*/ 199 w 226"/>
                  <a:gd name="T93" fmla="*/ 40 h 161"/>
                  <a:gd name="T94" fmla="*/ 205 w 226"/>
                  <a:gd name="T95" fmla="*/ 34 h 161"/>
                  <a:gd name="T96" fmla="*/ 210 w 226"/>
                  <a:gd name="T97" fmla="*/ 29 h 161"/>
                  <a:gd name="T98" fmla="*/ 215 w 226"/>
                  <a:gd name="T99" fmla="*/ 22 h 161"/>
                  <a:gd name="T100" fmla="*/ 220 w 226"/>
                  <a:gd name="T101" fmla="*/ 15 h 161"/>
                  <a:gd name="T102" fmla="*/ 224 w 226"/>
                  <a:gd name="T103" fmla="*/ 8 h 161"/>
                  <a:gd name="T104" fmla="*/ 226 w 226"/>
                  <a:gd name="T105" fmla="*/ 0 h 161"/>
                  <a:gd name="T106" fmla="*/ 226 w 226"/>
                  <a:gd name="T107" fmla="*/ 0 h 161"/>
                  <a:gd name="T108" fmla="*/ 226 w 226"/>
                  <a:gd name="T109" fmla="*/ 0 h 161"/>
                  <a:gd name="T110" fmla="*/ 226 w 226"/>
                  <a:gd name="T111" fmla="*/ 0 h 161"/>
                  <a:gd name="T112" fmla="*/ 226 w 226"/>
                  <a:gd name="T113" fmla="*/ 0 h 161"/>
                  <a:gd name="T114" fmla="*/ 226 w 226"/>
                  <a:gd name="T115" fmla="*/ 0 h 1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6"/>
                  <a:gd name="T175" fmla="*/ 0 h 161"/>
                  <a:gd name="T176" fmla="*/ 226 w 226"/>
                  <a:gd name="T177" fmla="*/ 161 h 1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6" h="161">
                    <a:moveTo>
                      <a:pt x="226" y="0"/>
                    </a:moveTo>
                    <a:lnTo>
                      <a:pt x="217" y="11"/>
                    </a:lnTo>
                    <a:lnTo>
                      <a:pt x="207" y="20"/>
                    </a:lnTo>
                    <a:lnTo>
                      <a:pt x="194" y="29"/>
                    </a:lnTo>
                    <a:lnTo>
                      <a:pt x="182" y="37"/>
                    </a:lnTo>
                    <a:lnTo>
                      <a:pt x="170" y="45"/>
                    </a:lnTo>
                    <a:lnTo>
                      <a:pt x="160" y="53"/>
                    </a:lnTo>
                    <a:lnTo>
                      <a:pt x="153" y="64"/>
                    </a:lnTo>
                    <a:lnTo>
                      <a:pt x="149" y="78"/>
                    </a:lnTo>
                    <a:lnTo>
                      <a:pt x="149" y="83"/>
                    </a:lnTo>
                    <a:lnTo>
                      <a:pt x="149" y="88"/>
                    </a:lnTo>
                    <a:lnTo>
                      <a:pt x="151" y="93"/>
                    </a:lnTo>
                    <a:lnTo>
                      <a:pt x="152" y="98"/>
                    </a:lnTo>
                    <a:lnTo>
                      <a:pt x="152" y="106"/>
                    </a:lnTo>
                    <a:lnTo>
                      <a:pt x="151" y="115"/>
                    </a:lnTo>
                    <a:lnTo>
                      <a:pt x="147" y="122"/>
                    </a:lnTo>
                    <a:lnTo>
                      <a:pt x="142" y="128"/>
                    </a:lnTo>
                    <a:lnTo>
                      <a:pt x="136" y="133"/>
                    </a:lnTo>
                    <a:lnTo>
                      <a:pt x="129" y="138"/>
                    </a:lnTo>
                    <a:lnTo>
                      <a:pt x="120" y="141"/>
                    </a:lnTo>
                    <a:lnTo>
                      <a:pt x="110" y="144"/>
                    </a:lnTo>
                    <a:lnTo>
                      <a:pt x="97" y="146"/>
                    </a:lnTo>
                    <a:lnTo>
                      <a:pt x="84" y="147"/>
                    </a:lnTo>
                    <a:lnTo>
                      <a:pt x="71" y="147"/>
                    </a:lnTo>
                    <a:lnTo>
                      <a:pt x="58" y="146"/>
                    </a:lnTo>
                    <a:lnTo>
                      <a:pt x="45" y="145"/>
                    </a:lnTo>
                    <a:lnTo>
                      <a:pt x="32" y="143"/>
                    </a:lnTo>
                    <a:lnTo>
                      <a:pt x="19" y="142"/>
                    </a:lnTo>
                    <a:lnTo>
                      <a:pt x="6" y="141"/>
                    </a:lnTo>
                    <a:lnTo>
                      <a:pt x="3" y="142"/>
                    </a:lnTo>
                    <a:lnTo>
                      <a:pt x="1" y="144"/>
                    </a:lnTo>
                    <a:lnTo>
                      <a:pt x="0" y="147"/>
                    </a:lnTo>
                    <a:lnTo>
                      <a:pt x="2" y="149"/>
                    </a:lnTo>
                    <a:lnTo>
                      <a:pt x="23" y="156"/>
                    </a:lnTo>
                    <a:lnTo>
                      <a:pt x="45" y="159"/>
                    </a:lnTo>
                    <a:lnTo>
                      <a:pt x="67" y="161"/>
                    </a:lnTo>
                    <a:lnTo>
                      <a:pt x="87" y="159"/>
                    </a:lnTo>
                    <a:lnTo>
                      <a:pt x="108" y="155"/>
                    </a:lnTo>
                    <a:lnTo>
                      <a:pt x="126" y="147"/>
                    </a:lnTo>
                    <a:lnTo>
                      <a:pt x="143" y="136"/>
                    </a:lnTo>
                    <a:lnTo>
                      <a:pt x="159" y="122"/>
                    </a:lnTo>
                    <a:lnTo>
                      <a:pt x="166" y="103"/>
                    </a:lnTo>
                    <a:lnTo>
                      <a:pt x="166" y="85"/>
                    </a:lnTo>
                    <a:lnTo>
                      <a:pt x="169" y="67"/>
                    </a:lnTo>
                    <a:lnTo>
                      <a:pt x="185" y="51"/>
                    </a:lnTo>
                    <a:lnTo>
                      <a:pt x="192" y="45"/>
                    </a:lnTo>
                    <a:lnTo>
                      <a:pt x="199" y="40"/>
                    </a:lnTo>
                    <a:lnTo>
                      <a:pt x="205" y="34"/>
                    </a:lnTo>
                    <a:lnTo>
                      <a:pt x="210" y="29"/>
                    </a:lnTo>
                    <a:lnTo>
                      <a:pt x="215" y="22"/>
                    </a:lnTo>
                    <a:lnTo>
                      <a:pt x="220" y="15"/>
                    </a:lnTo>
                    <a:lnTo>
                      <a:pt x="224" y="8"/>
                    </a:lnTo>
                    <a:lnTo>
                      <a:pt x="226" y="0"/>
                    </a:lnTo>
                    <a:close/>
                  </a:path>
                </a:pathLst>
              </a:custGeom>
              <a:solidFill>
                <a:srgbClr val="000000"/>
              </a:solidFill>
              <a:ln w="9525">
                <a:noFill/>
                <a:round/>
                <a:headEnd/>
                <a:tailEnd/>
              </a:ln>
            </p:spPr>
            <p:txBody>
              <a:bodyPr/>
              <a:lstStyle/>
              <a:p>
                <a:endParaRPr lang="en-US">
                  <a:solidFill>
                    <a:srgbClr val="000000"/>
                  </a:solidFill>
                </a:endParaRPr>
              </a:p>
            </p:txBody>
          </p:sp>
          <p:sp>
            <p:nvSpPr>
              <p:cNvPr id="26682" name="Freeform 59"/>
              <p:cNvSpPr>
                <a:spLocks/>
              </p:cNvSpPr>
              <p:nvPr/>
            </p:nvSpPr>
            <p:spPr bwMode="auto">
              <a:xfrm>
                <a:off x="5437" y="2398"/>
                <a:ext cx="340" cy="488"/>
              </a:xfrm>
              <a:custGeom>
                <a:avLst/>
                <a:gdLst>
                  <a:gd name="T0" fmla="*/ 16 w 340"/>
                  <a:gd name="T1" fmla="*/ 12 h 488"/>
                  <a:gd name="T2" fmla="*/ 47 w 340"/>
                  <a:gd name="T3" fmla="*/ 35 h 488"/>
                  <a:gd name="T4" fmla="*/ 75 w 340"/>
                  <a:gd name="T5" fmla="*/ 61 h 488"/>
                  <a:gd name="T6" fmla="*/ 99 w 340"/>
                  <a:gd name="T7" fmla="*/ 88 h 488"/>
                  <a:gd name="T8" fmla="*/ 121 w 340"/>
                  <a:gd name="T9" fmla="*/ 120 h 488"/>
                  <a:gd name="T10" fmla="*/ 136 w 340"/>
                  <a:gd name="T11" fmla="*/ 158 h 488"/>
                  <a:gd name="T12" fmla="*/ 145 w 340"/>
                  <a:gd name="T13" fmla="*/ 197 h 488"/>
                  <a:gd name="T14" fmla="*/ 151 w 340"/>
                  <a:gd name="T15" fmla="*/ 237 h 488"/>
                  <a:gd name="T16" fmla="*/ 159 w 340"/>
                  <a:gd name="T17" fmla="*/ 274 h 488"/>
                  <a:gd name="T18" fmla="*/ 168 w 340"/>
                  <a:gd name="T19" fmla="*/ 308 h 488"/>
                  <a:gd name="T20" fmla="*/ 182 w 340"/>
                  <a:gd name="T21" fmla="*/ 341 h 488"/>
                  <a:gd name="T22" fmla="*/ 203 w 340"/>
                  <a:gd name="T23" fmla="*/ 370 h 488"/>
                  <a:gd name="T24" fmla="*/ 229 w 340"/>
                  <a:gd name="T25" fmla="*/ 398 h 488"/>
                  <a:gd name="T26" fmla="*/ 261 w 340"/>
                  <a:gd name="T27" fmla="*/ 425 h 488"/>
                  <a:gd name="T28" fmla="*/ 293 w 340"/>
                  <a:gd name="T29" fmla="*/ 449 h 488"/>
                  <a:gd name="T30" fmla="*/ 324 w 340"/>
                  <a:gd name="T31" fmla="*/ 475 h 488"/>
                  <a:gd name="T32" fmla="*/ 340 w 340"/>
                  <a:gd name="T33" fmla="*/ 488 h 488"/>
                  <a:gd name="T34" fmla="*/ 340 w 340"/>
                  <a:gd name="T35" fmla="*/ 488 h 488"/>
                  <a:gd name="T36" fmla="*/ 327 w 340"/>
                  <a:gd name="T37" fmla="*/ 473 h 488"/>
                  <a:gd name="T38" fmla="*/ 298 w 340"/>
                  <a:gd name="T39" fmla="*/ 445 h 488"/>
                  <a:gd name="T40" fmla="*/ 268 w 340"/>
                  <a:gd name="T41" fmla="*/ 416 h 488"/>
                  <a:gd name="T42" fmla="*/ 242 w 340"/>
                  <a:gd name="T43" fmla="*/ 388 h 488"/>
                  <a:gd name="T44" fmla="*/ 217 w 340"/>
                  <a:gd name="T45" fmla="*/ 355 h 488"/>
                  <a:gd name="T46" fmla="*/ 200 w 340"/>
                  <a:gd name="T47" fmla="*/ 316 h 488"/>
                  <a:gd name="T48" fmla="*/ 190 w 340"/>
                  <a:gd name="T49" fmla="*/ 276 h 488"/>
                  <a:gd name="T50" fmla="*/ 183 w 340"/>
                  <a:gd name="T51" fmla="*/ 235 h 488"/>
                  <a:gd name="T52" fmla="*/ 176 w 340"/>
                  <a:gd name="T53" fmla="*/ 199 h 488"/>
                  <a:gd name="T54" fmla="*/ 167 w 340"/>
                  <a:gd name="T55" fmla="*/ 166 h 488"/>
                  <a:gd name="T56" fmla="*/ 154 w 340"/>
                  <a:gd name="T57" fmla="*/ 135 h 488"/>
                  <a:gd name="T58" fmla="*/ 136 w 340"/>
                  <a:gd name="T59" fmla="*/ 105 h 488"/>
                  <a:gd name="T60" fmla="*/ 110 w 340"/>
                  <a:gd name="T61" fmla="*/ 78 h 488"/>
                  <a:gd name="T62" fmla="*/ 81 w 340"/>
                  <a:gd name="T63" fmla="*/ 54 h 488"/>
                  <a:gd name="T64" fmla="*/ 49 w 340"/>
                  <a:gd name="T65" fmla="*/ 32 h 488"/>
                  <a:gd name="T66" fmla="*/ 18 w 340"/>
                  <a:gd name="T67" fmla="*/ 11 h 488"/>
                  <a:gd name="T68" fmla="*/ 0 w 340"/>
                  <a:gd name="T69" fmla="*/ 0 h 488"/>
                  <a:gd name="T70" fmla="*/ 0 w 340"/>
                  <a:gd name="T71" fmla="*/ 1 h 488"/>
                  <a:gd name="T72" fmla="*/ 0 w 340"/>
                  <a:gd name="T73" fmla="*/ 1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0"/>
                  <a:gd name="T112" fmla="*/ 0 h 488"/>
                  <a:gd name="T113" fmla="*/ 340 w 340"/>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0" h="488">
                    <a:moveTo>
                      <a:pt x="0" y="1"/>
                    </a:moveTo>
                    <a:lnTo>
                      <a:pt x="16" y="12"/>
                    </a:lnTo>
                    <a:lnTo>
                      <a:pt x="32" y="23"/>
                    </a:lnTo>
                    <a:lnTo>
                      <a:pt x="47" y="35"/>
                    </a:lnTo>
                    <a:lnTo>
                      <a:pt x="61" y="47"/>
                    </a:lnTo>
                    <a:lnTo>
                      <a:pt x="75" y="61"/>
                    </a:lnTo>
                    <a:lnTo>
                      <a:pt x="88" y="74"/>
                    </a:lnTo>
                    <a:lnTo>
                      <a:pt x="99" y="88"/>
                    </a:lnTo>
                    <a:lnTo>
                      <a:pt x="110" y="103"/>
                    </a:lnTo>
                    <a:lnTo>
                      <a:pt x="121" y="120"/>
                    </a:lnTo>
                    <a:lnTo>
                      <a:pt x="130" y="139"/>
                    </a:lnTo>
                    <a:lnTo>
                      <a:pt x="136" y="158"/>
                    </a:lnTo>
                    <a:lnTo>
                      <a:pt x="140" y="178"/>
                    </a:lnTo>
                    <a:lnTo>
                      <a:pt x="145" y="197"/>
                    </a:lnTo>
                    <a:lnTo>
                      <a:pt x="149" y="218"/>
                    </a:lnTo>
                    <a:lnTo>
                      <a:pt x="151" y="237"/>
                    </a:lnTo>
                    <a:lnTo>
                      <a:pt x="155" y="257"/>
                    </a:lnTo>
                    <a:lnTo>
                      <a:pt x="159" y="274"/>
                    </a:lnTo>
                    <a:lnTo>
                      <a:pt x="162" y="291"/>
                    </a:lnTo>
                    <a:lnTo>
                      <a:pt x="168" y="308"/>
                    </a:lnTo>
                    <a:lnTo>
                      <a:pt x="175" y="324"/>
                    </a:lnTo>
                    <a:lnTo>
                      <a:pt x="182" y="341"/>
                    </a:lnTo>
                    <a:lnTo>
                      <a:pt x="192" y="355"/>
                    </a:lnTo>
                    <a:lnTo>
                      <a:pt x="203" y="370"/>
                    </a:lnTo>
                    <a:lnTo>
                      <a:pt x="215" y="385"/>
                    </a:lnTo>
                    <a:lnTo>
                      <a:pt x="229" y="398"/>
                    </a:lnTo>
                    <a:lnTo>
                      <a:pt x="245" y="411"/>
                    </a:lnTo>
                    <a:lnTo>
                      <a:pt x="261" y="425"/>
                    </a:lnTo>
                    <a:lnTo>
                      <a:pt x="277" y="437"/>
                    </a:lnTo>
                    <a:lnTo>
                      <a:pt x="293" y="449"/>
                    </a:lnTo>
                    <a:lnTo>
                      <a:pt x="309" y="462"/>
                    </a:lnTo>
                    <a:lnTo>
                      <a:pt x="324" y="475"/>
                    </a:lnTo>
                    <a:lnTo>
                      <a:pt x="339" y="488"/>
                    </a:lnTo>
                    <a:lnTo>
                      <a:pt x="340" y="488"/>
                    </a:lnTo>
                    <a:lnTo>
                      <a:pt x="340" y="487"/>
                    </a:lnTo>
                    <a:lnTo>
                      <a:pt x="327" y="473"/>
                    </a:lnTo>
                    <a:lnTo>
                      <a:pt x="312" y="459"/>
                    </a:lnTo>
                    <a:lnTo>
                      <a:pt x="298" y="445"/>
                    </a:lnTo>
                    <a:lnTo>
                      <a:pt x="283" y="431"/>
                    </a:lnTo>
                    <a:lnTo>
                      <a:pt x="268" y="416"/>
                    </a:lnTo>
                    <a:lnTo>
                      <a:pt x="255" y="402"/>
                    </a:lnTo>
                    <a:lnTo>
                      <a:pt x="242" y="388"/>
                    </a:lnTo>
                    <a:lnTo>
                      <a:pt x="229" y="372"/>
                    </a:lnTo>
                    <a:lnTo>
                      <a:pt x="217" y="355"/>
                    </a:lnTo>
                    <a:lnTo>
                      <a:pt x="207" y="335"/>
                    </a:lnTo>
                    <a:lnTo>
                      <a:pt x="200" y="316"/>
                    </a:lnTo>
                    <a:lnTo>
                      <a:pt x="195" y="296"/>
                    </a:lnTo>
                    <a:lnTo>
                      <a:pt x="190" y="276"/>
                    </a:lnTo>
                    <a:lnTo>
                      <a:pt x="187" y="255"/>
                    </a:lnTo>
                    <a:lnTo>
                      <a:pt x="183" y="235"/>
                    </a:lnTo>
                    <a:lnTo>
                      <a:pt x="179" y="216"/>
                    </a:lnTo>
                    <a:lnTo>
                      <a:pt x="176" y="199"/>
                    </a:lnTo>
                    <a:lnTo>
                      <a:pt x="172" y="183"/>
                    </a:lnTo>
                    <a:lnTo>
                      <a:pt x="167" y="166"/>
                    </a:lnTo>
                    <a:lnTo>
                      <a:pt x="161" y="150"/>
                    </a:lnTo>
                    <a:lnTo>
                      <a:pt x="154" y="135"/>
                    </a:lnTo>
                    <a:lnTo>
                      <a:pt x="145" y="119"/>
                    </a:lnTo>
                    <a:lnTo>
                      <a:pt x="136" y="105"/>
                    </a:lnTo>
                    <a:lnTo>
                      <a:pt x="123" y="92"/>
                    </a:lnTo>
                    <a:lnTo>
                      <a:pt x="110" y="78"/>
                    </a:lnTo>
                    <a:lnTo>
                      <a:pt x="95" y="66"/>
                    </a:lnTo>
                    <a:lnTo>
                      <a:pt x="81" y="54"/>
                    </a:lnTo>
                    <a:lnTo>
                      <a:pt x="66" y="42"/>
                    </a:lnTo>
                    <a:lnTo>
                      <a:pt x="49" y="32"/>
                    </a:lnTo>
                    <a:lnTo>
                      <a:pt x="33" y="22"/>
                    </a:lnTo>
                    <a:lnTo>
                      <a:pt x="18" y="11"/>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6683" name="Freeform 60"/>
              <p:cNvSpPr>
                <a:spLocks/>
              </p:cNvSpPr>
              <p:nvPr/>
            </p:nvSpPr>
            <p:spPr bwMode="auto">
              <a:xfrm>
                <a:off x="5653" y="2782"/>
                <a:ext cx="128" cy="396"/>
              </a:xfrm>
              <a:custGeom>
                <a:avLst/>
                <a:gdLst>
                  <a:gd name="T0" fmla="*/ 66 w 128"/>
                  <a:gd name="T1" fmla="*/ 12 h 396"/>
                  <a:gd name="T2" fmla="*/ 85 w 128"/>
                  <a:gd name="T3" fmla="*/ 38 h 396"/>
                  <a:gd name="T4" fmla="*/ 100 w 128"/>
                  <a:gd name="T5" fmla="*/ 65 h 396"/>
                  <a:gd name="T6" fmla="*/ 107 w 128"/>
                  <a:gd name="T7" fmla="*/ 94 h 396"/>
                  <a:gd name="T8" fmla="*/ 101 w 128"/>
                  <a:gd name="T9" fmla="*/ 132 h 396"/>
                  <a:gd name="T10" fmla="*/ 93 w 128"/>
                  <a:gd name="T11" fmla="*/ 180 h 396"/>
                  <a:gd name="T12" fmla="*/ 82 w 128"/>
                  <a:gd name="T13" fmla="*/ 216 h 396"/>
                  <a:gd name="T14" fmla="*/ 71 w 128"/>
                  <a:gd name="T15" fmla="*/ 243 h 396"/>
                  <a:gd name="T16" fmla="*/ 61 w 128"/>
                  <a:gd name="T17" fmla="*/ 272 h 396"/>
                  <a:gd name="T18" fmla="*/ 50 w 128"/>
                  <a:gd name="T19" fmla="*/ 303 h 396"/>
                  <a:gd name="T20" fmla="*/ 35 w 128"/>
                  <a:gd name="T21" fmla="*/ 327 h 396"/>
                  <a:gd name="T22" fmla="*/ 23 w 128"/>
                  <a:gd name="T23" fmla="*/ 345 h 396"/>
                  <a:gd name="T24" fmla="*/ 12 w 128"/>
                  <a:gd name="T25" fmla="*/ 364 h 396"/>
                  <a:gd name="T26" fmla="*/ 4 w 128"/>
                  <a:gd name="T27" fmla="*/ 385 h 396"/>
                  <a:gd name="T28" fmla="*/ 0 w 128"/>
                  <a:gd name="T29" fmla="*/ 396 h 396"/>
                  <a:gd name="T30" fmla="*/ 1 w 128"/>
                  <a:gd name="T31" fmla="*/ 395 h 396"/>
                  <a:gd name="T32" fmla="*/ 7 w 128"/>
                  <a:gd name="T33" fmla="*/ 380 h 396"/>
                  <a:gd name="T34" fmla="*/ 22 w 128"/>
                  <a:gd name="T35" fmla="*/ 354 h 396"/>
                  <a:gd name="T36" fmla="*/ 40 w 128"/>
                  <a:gd name="T37" fmla="*/ 329 h 396"/>
                  <a:gd name="T38" fmla="*/ 57 w 128"/>
                  <a:gd name="T39" fmla="*/ 303 h 396"/>
                  <a:gd name="T40" fmla="*/ 71 w 128"/>
                  <a:gd name="T41" fmla="*/ 275 h 396"/>
                  <a:gd name="T42" fmla="*/ 82 w 128"/>
                  <a:gd name="T43" fmla="*/ 246 h 396"/>
                  <a:gd name="T44" fmla="*/ 94 w 128"/>
                  <a:gd name="T45" fmla="*/ 220 h 396"/>
                  <a:gd name="T46" fmla="*/ 103 w 128"/>
                  <a:gd name="T47" fmla="*/ 196 h 396"/>
                  <a:gd name="T48" fmla="*/ 113 w 128"/>
                  <a:gd name="T49" fmla="*/ 158 h 396"/>
                  <a:gd name="T50" fmla="*/ 128 w 128"/>
                  <a:gd name="T51" fmla="*/ 107 h 396"/>
                  <a:gd name="T52" fmla="*/ 119 w 128"/>
                  <a:gd name="T53" fmla="*/ 68 h 396"/>
                  <a:gd name="T54" fmla="*/ 105 w 128"/>
                  <a:gd name="T55" fmla="*/ 48 h 396"/>
                  <a:gd name="T56" fmla="*/ 85 w 128"/>
                  <a:gd name="T57" fmla="*/ 28 h 396"/>
                  <a:gd name="T58" fmla="*/ 66 w 128"/>
                  <a:gd name="T59" fmla="*/ 9 h 396"/>
                  <a:gd name="T60" fmla="*/ 56 w 128"/>
                  <a:gd name="T61" fmla="*/ 0 h 396"/>
                  <a:gd name="T62" fmla="*/ 56 w 128"/>
                  <a:gd name="T63" fmla="*/ 1 h 396"/>
                  <a:gd name="T64" fmla="*/ 56 w 128"/>
                  <a:gd name="T65" fmla="*/ 1 h 3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396"/>
                  <a:gd name="T101" fmla="*/ 128 w 128"/>
                  <a:gd name="T102" fmla="*/ 396 h 3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396">
                    <a:moveTo>
                      <a:pt x="56" y="1"/>
                    </a:moveTo>
                    <a:lnTo>
                      <a:pt x="66" y="12"/>
                    </a:lnTo>
                    <a:lnTo>
                      <a:pt x="77" y="24"/>
                    </a:lnTo>
                    <a:lnTo>
                      <a:pt x="85" y="38"/>
                    </a:lnTo>
                    <a:lnTo>
                      <a:pt x="94" y="51"/>
                    </a:lnTo>
                    <a:lnTo>
                      <a:pt x="100" y="65"/>
                    </a:lnTo>
                    <a:lnTo>
                      <a:pt x="105" y="80"/>
                    </a:lnTo>
                    <a:lnTo>
                      <a:pt x="107" y="94"/>
                    </a:lnTo>
                    <a:lnTo>
                      <a:pt x="106" y="108"/>
                    </a:lnTo>
                    <a:lnTo>
                      <a:pt x="101" y="132"/>
                    </a:lnTo>
                    <a:lnTo>
                      <a:pt x="97" y="156"/>
                    </a:lnTo>
                    <a:lnTo>
                      <a:pt x="93" y="180"/>
                    </a:lnTo>
                    <a:lnTo>
                      <a:pt x="86" y="203"/>
                    </a:lnTo>
                    <a:lnTo>
                      <a:pt x="82" y="216"/>
                    </a:lnTo>
                    <a:lnTo>
                      <a:pt x="77" y="229"/>
                    </a:lnTo>
                    <a:lnTo>
                      <a:pt x="71" y="243"/>
                    </a:lnTo>
                    <a:lnTo>
                      <a:pt x="66" y="256"/>
                    </a:lnTo>
                    <a:lnTo>
                      <a:pt x="61" y="272"/>
                    </a:lnTo>
                    <a:lnTo>
                      <a:pt x="56" y="288"/>
                    </a:lnTo>
                    <a:lnTo>
                      <a:pt x="50" y="303"/>
                    </a:lnTo>
                    <a:lnTo>
                      <a:pt x="41" y="317"/>
                    </a:lnTo>
                    <a:lnTo>
                      <a:pt x="35" y="327"/>
                    </a:lnTo>
                    <a:lnTo>
                      <a:pt x="29" y="336"/>
                    </a:lnTo>
                    <a:lnTo>
                      <a:pt x="23" y="345"/>
                    </a:lnTo>
                    <a:lnTo>
                      <a:pt x="17" y="354"/>
                    </a:lnTo>
                    <a:lnTo>
                      <a:pt x="12" y="364"/>
                    </a:lnTo>
                    <a:lnTo>
                      <a:pt x="7" y="375"/>
                    </a:lnTo>
                    <a:lnTo>
                      <a:pt x="4" y="385"/>
                    </a:lnTo>
                    <a:lnTo>
                      <a:pt x="0" y="395"/>
                    </a:lnTo>
                    <a:lnTo>
                      <a:pt x="0" y="396"/>
                    </a:lnTo>
                    <a:lnTo>
                      <a:pt x="1" y="395"/>
                    </a:lnTo>
                    <a:lnTo>
                      <a:pt x="1" y="394"/>
                    </a:lnTo>
                    <a:lnTo>
                      <a:pt x="7" y="380"/>
                    </a:lnTo>
                    <a:lnTo>
                      <a:pt x="13" y="368"/>
                    </a:lnTo>
                    <a:lnTo>
                      <a:pt x="22" y="354"/>
                    </a:lnTo>
                    <a:lnTo>
                      <a:pt x="32" y="342"/>
                    </a:lnTo>
                    <a:lnTo>
                      <a:pt x="40" y="329"/>
                    </a:lnTo>
                    <a:lnTo>
                      <a:pt x="49" y="316"/>
                    </a:lnTo>
                    <a:lnTo>
                      <a:pt x="57" y="303"/>
                    </a:lnTo>
                    <a:lnTo>
                      <a:pt x="65" y="290"/>
                    </a:lnTo>
                    <a:lnTo>
                      <a:pt x="71" y="275"/>
                    </a:lnTo>
                    <a:lnTo>
                      <a:pt x="77" y="260"/>
                    </a:lnTo>
                    <a:lnTo>
                      <a:pt x="82" y="246"/>
                    </a:lnTo>
                    <a:lnTo>
                      <a:pt x="88" y="231"/>
                    </a:lnTo>
                    <a:lnTo>
                      <a:pt x="94" y="220"/>
                    </a:lnTo>
                    <a:lnTo>
                      <a:pt x="99" y="209"/>
                    </a:lnTo>
                    <a:lnTo>
                      <a:pt x="103" y="196"/>
                    </a:lnTo>
                    <a:lnTo>
                      <a:pt x="106" y="185"/>
                    </a:lnTo>
                    <a:lnTo>
                      <a:pt x="113" y="158"/>
                    </a:lnTo>
                    <a:lnTo>
                      <a:pt x="122" y="133"/>
                    </a:lnTo>
                    <a:lnTo>
                      <a:pt x="128" y="107"/>
                    </a:lnTo>
                    <a:lnTo>
                      <a:pt x="124" y="81"/>
                    </a:lnTo>
                    <a:lnTo>
                      <a:pt x="119" y="68"/>
                    </a:lnTo>
                    <a:lnTo>
                      <a:pt x="112" y="58"/>
                    </a:lnTo>
                    <a:lnTo>
                      <a:pt x="105" y="48"/>
                    </a:lnTo>
                    <a:lnTo>
                      <a:pt x="95" y="38"/>
                    </a:lnTo>
                    <a:lnTo>
                      <a:pt x="85" y="28"/>
                    </a:lnTo>
                    <a:lnTo>
                      <a:pt x="75" y="18"/>
                    </a:lnTo>
                    <a:lnTo>
                      <a:pt x="66" y="9"/>
                    </a:lnTo>
                    <a:lnTo>
                      <a:pt x="56" y="0"/>
                    </a:lnTo>
                    <a:lnTo>
                      <a:pt x="56" y="1"/>
                    </a:lnTo>
                    <a:close/>
                  </a:path>
                </a:pathLst>
              </a:custGeom>
              <a:solidFill>
                <a:srgbClr val="000000"/>
              </a:solidFill>
              <a:ln w="9525">
                <a:noFill/>
                <a:round/>
                <a:headEnd/>
                <a:tailEnd/>
              </a:ln>
            </p:spPr>
            <p:txBody>
              <a:bodyPr/>
              <a:lstStyle/>
              <a:p>
                <a:endParaRPr lang="en-US">
                  <a:solidFill>
                    <a:srgbClr val="000000"/>
                  </a:solidFill>
                </a:endParaRPr>
              </a:p>
            </p:txBody>
          </p:sp>
          <p:sp>
            <p:nvSpPr>
              <p:cNvPr id="26684" name="Freeform 61"/>
              <p:cNvSpPr>
                <a:spLocks/>
              </p:cNvSpPr>
              <p:nvPr/>
            </p:nvSpPr>
            <p:spPr bwMode="auto">
              <a:xfrm>
                <a:off x="5770" y="2902"/>
                <a:ext cx="68" cy="302"/>
              </a:xfrm>
              <a:custGeom>
                <a:avLst/>
                <a:gdLst>
                  <a:gd name="T0" fmla="*/ 68 w 68"/>
                  <a:gd name="T1" fmla="*/ 0 h 302"/>
                  <a:gd name="T2" fmla="*/ 58 w 68"/>
                  <a:gd name="T3" fmla="*/ 18 h 302"/>
                  <a:gd name="T4" fmla="*/ 51 w 68"/>
                  <a:gd name="T5" fmla="*/ 37 h 302"/>
                  <a:gd name="T6" fmla="*/ 42 w 68"/>
                  <a:gd name="T7" fmla="*/ 56 h 302"/>
                  <a:gd name="T8" fmla="*/ 36 w 68"/>
                  <a:gd name="T9" fmla="*/ 74 h 302"/>
                  <a:gd name="T10" fmla="*/ 30 w 68"/>
                  <a:gd name="T11" fmla="*/ 94 h 302"/>
                  <a:gd name="T12" fmla="*/ 24 w 68"/>
                  <a:gd name="T13" fmla="*/ 113 h 302"/>
                  <a:gd name="T14" fmla="*/ 18 w 68"/>
                  <a:gd name="T15" fmla="*/ 133 h 302"/>
                  <a:gd name="T16" fmla="*/ 13 w 68"/>
                  <a:gd name="T17" fmla="*/ 153 h 302"/>
                  <a:gd name="T18" fmla="*/ 10 w 68"/>
                  <a:gd name="T19" fmla="*/ 171 h 302"/>
                  <a:gd name="T20" fmla="*/ 8 w 68"/>
                  <a:gd name="T21" fmla="*/ 187 h 302"/>
                  <a:gd name="T22" fmla="*/ 7 w 68"/>
                  <a:gd name="T23" fmla="*/ 205 h 302"/>
                  <a:gd name="T24" fmla="*/ 7 w 68"/>
                  <a:gd name="T25" fmla="*/ 222 h 302"/>
                  <a:gd name="T26" fmla="*/ 5 w 68"/>
                  <a:gd name="T27" fmla="*/ 241 h 302"/>
                  <a:gd name="T28" fmla="*/ 2 w 68"/>
                  <a:gd name="T29" fmla="*/ 260 h 302"/>
                  <a:gd name="T30" fmla="*/ 0 w 68"/>
                  <a:gd name="T31" fmla="*/ 279 h 302"/>
                  <a:gd name="T32" fmla="*/ 1 w 68"/>
                  <a:gd name="T33" fmla="*/ 299 h 302"/>
                  <a:gd name="T34" fmla="*/ 4 w 68"/>
                  <a:gd name="T35" fmla="*/ 302 h 302"/>
                  <a:gd name="T36" fmla="*/ 7 w 68"/>
                  <a:gd name="T37" fmla="*/ 301 h 302"/>
                  <a:gd name="T38" fmla="*/ 11 w 68"/>
                  <a:gd name="T39" fmla="*/ 298 h 302"/>
                  <a:gd name="T40" fmla="*/ 12 w 68"/>
                  <a:gd name="T41" fmla="*/ 294 h 302"/>
                  <a:gd name="T42" fmla="*/ 17 w 68"/>
                  <a:gd name="T43" fmla="*/ 260 h 302"/>
                  <a:gd name="T44" fmla="*/ 18 w 68"/>
                  <a:gd name="T45" fmla="*/ 226 h 302"/>
                  <a:gd name="T46" fmla="*/ 19 w 68"/>
                  <a:gd name="T47" fmla="*/ 193 h 302"/>
                  <a:gd name="T48" fmla="*/ 21 w 68"/>
                  <a:gd name="T49" fmla="*/ 159 h 302"/>
                  <a:gd name="T50" fmla="*/ 23 w 68"/>
                  <a:gd name="T51" fmla="*/ 139 h 302"/>
                  <a:gd name="T52" fmla="*/ 27 w 68"/>
                  <a:gd name="T53" fmla="*/ 118 h 302"/>
                  <a:gd name="T54" fmla="*/ 32 w 68"/>
                  <a:gd name="T55" fmla="*/ 98 h 302"/>
                  <a:gd name="T56" fmla="*/ 36 w 68"/>
                  <a:gd name="T57" fmla="*/ 77 h 302"/>
                  <a:gd name="T58" fmla="*/ 42 w 68"/>
                  <a:gd name="T59" fmla="*/ 58 h 302"/>
                  <a:gd name="T60" fmla="*/ 51 w 68"/>
                  <a:gd name="T61" fmla="*/ 38 h 302"/>
                  <a:gd name="T62" fmla="*/ 58 w 68"/>
                  <a:gd name="T63" fmla="*/ 19 h 302"/>
                  <a:gd name="T64" fmla="*/ 68 w 68"/>
                  <a:gd name="T65" fmla="*/ 0 h 302"/>
                  <a:gd name="T66" fmla="*/ 68 w 68"/>
                  <a:gd name="T67" fmla="*/ 0 h 302"/>
                  <a:gd name="T68" fmla="*/ 68 w 68"/>
                  <a:gd name="T69" fmla="*/ 0 h 302"/>
                  <a:gd name="T70" fmla="*/ 68 w 68"/>
                  <a:gd name="T71" fmla="*/ 0 h 302"/>
                  <a:gd name="T72" fmla="*/ 68 w 68"/>
                  <a:gd name="T73" fmla="*/ 0 h 302"/>
                  <a:gd name="T74" fmla="*/ 68 w 68"/>
                  <a:gd name="T75" fmla="*/ 0 h 3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302"/>
                  <a:gd name="T116" fmla="*/ 68 w 68"/>
                  <a:gd name="T117" fmla="*/ 302 h 3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302">
                    <a:moveTo>
                      <a:pt x="68" y="0"/>
                    </a:moveTo>
                    <a:lnTo>
                      <a:pt x="58" y="18"/>
                    </a:lnTo>
                    <a:lnTo>
                      <a:pt x="51" y="37"/>
                    </a:lnTo>
                    <a:lnTo>
                      <a:pt x="42" y="56"/>
                    </a:lnTo>
                    <a:lnTo>
                      <a:pt x="36" y="74"/>
                    </a:lnTo>
                    <a:lnTo>
                      <a:pt x="30" y="94"/>
                    </a:lnTo>
                    <a:lnTo>
                      <a:pt x="24" y="113"/>
                    </a:lnTo>
                    <a:lnTo>
                      <a:pt x="18" y="133"/>
                    </a:lnTo>
                    <a:lnTo>
                      <a:pt x="13" y="153"/>
                    </a:lnTo>
                    <a:lnTo>
                      <a:pt x="10" y="171"/>
                    </a:lnTo>
                    <a:lnTo>
                      <a:pt x="8" y="187"/>
                    </a:lnTo>
                    <a:lnTo>
                      <a:pt x="7" y="205"/>
                    </a:lnTo>
                    <a:lnTo>
                      <a:pt x="7" y="222"/>
                    </a:lnTo>
                    <a:lnTo>
                      <a:pt x="5" y="241"/>
                    </a:lnTo>
                    <a:lnTo>
                      <a:pt x="2" y="260"/>
                    </a:lnTo>
                    <a:lnTo>
                      <a:pt x="0" y="279"/>
                    </a:lnTo>
                    <a:lnTo>
                      <a:pt x="1" y="299"/>
                    </a:lnTo>
                    <a:lnTo>
                      <a:pt x="4" y="302"/>
                    </a:lnTo>
                    <a:lnTo>
                      <a:pt x="7" y="301"/>
                    </a:lnTo>
                    <a:lnTo>
                      <a:pt x="11" y="298"/>
                    </a:lnTo>
                    <a:lnTo>
                      <a:pt x="12" y="294"/>
                    </a:lnTo>
                    <a:lnTo>
                      <a:pt x="17" y="260"/>
                    </a:lnTo>
                    <a:lnTo>
                      <a:pt x="18" y="226"/>
                    </a:lnTo>
                    <a:lnTo>
                      <a:pt x="19" y="193"/>
                    </a:lnTo>
                    <a:lnTo>
                      <a:pt x="21" y="159"/>
                    </a:lnTo>
                    <a:lnTo>
                      <a:pt x="23" y="139"/>
                    </a:lnTo>
                    <a:lnTo>
                      <a:pt x="27" y="118"/>
                    </a:lnTo>
                    <a:lnTo>
                      <a:pt x="32" y="98"/>
                    </a:lnTo>
                    <a:lnTo>
                      <a:pt x="36" y="77"/>
                    </a:lnTo>
                    <a:lnTo>
                      <a:pt x="42" y="58"/>
                    </a:lnTo>
                    <a:lnTo>
                      <a:pt x="51" y="38"/>
                    </a:lnTo>
                    <a:lnTo>
                      <a:pt x="58" y="19"/>
                    </a:lnTo>
                    <a:lnTo>
                      <a:pt x="68" y="0"/>
                    </a:lnTo>
                    <a:close/>
                  </a:path>
                </a:pathLst>
              </a:custGeom>
              <a:solidFill>
                <a:srgbClr val="000000"/>
              </a:solidFill>
              <a:ln w="9525">
                <a:noFill/>
                <a:round/>
                <a:headEnd/>
                <a:tailEnd/>
              </a:ln>
            </p:spPr>
            <p:txBody>
              <a:bodyPr/>
              <a:lstStyle/>
              <a:p>
                <a:endParaRPr lang="en-US">
                  <a:solidFill>
                    <a:srgbClr val="000000"/>
                  </a:solidFill>
                </a:endParaRPr>
              </a:p>
            </p:txBody>
          </p:sp>
          <p:sp>
            <p:nvSpPr>
              <p:cNvPr id="26685" name="Freeform 62"/>
              <p:cNvSpPr>
                <a:spLocks/>
              </p:cNvSpPr>
              <p:nvPr/>
            </p:nvSpPr>
            <p:spPr bwMode="auto">
              <a:xfrm>
                <a:off x="5833" y="2502"/>
                <a:ext cx="68" cy="369"/>
              </a:xfrm>
              <a:custGeom>
                <a:avLst/>
                <a:gdLst>
                  <a:gd name="T0" fmla="*/ 25 w 68"/>
                  <a:gd name="T1" fmla="*/ 369 h 369"/>
                  <a:gd name="T2" fmla="*/ 35 w 68"/>
                  <a:gd name="T3" fmla="*/ 351 h 369"/>
                  <a:gd name="T4" fmla="*/ 44 w 68"/>
                  <a:gd name="T5" fmla="*/ 333 h 369"/>
                  <a:gd name="T6" fmla="*/ 50 w 68"/>
                  <a:gd name="T7" fmla="*/ 313 h 369"/>
                  <a:gd name="T8" fmla="*/ 51 w 68"/>
                  <a:gd name="T9" fmla="*/ 294 h 369"/>
                  <a:gd name="T10" fmla="*/ 46 w 68"/>
                  <a:gd name="T11" fmla="*/ 272 h 369"/>
                  <a:gd name="T12" fmla="*/ 37 w 68"/>
                  <a:gd name="T13" fmla="*/ 252 h 369"/>
                  <a:gd name="T14" fmla="*/ 27 w 68"/>
                  <a:gd name="T15" fmla="*/ 231 h 369"/>
                  <a:gd name="T16" fmla="*/ 21 w 68"/>
                  <a:gd name="T17" fmla="*/ 210 h 369"/>
                  <a:gd name="T18" fmla="*/ 21 w 68"/>
                  <a:gd name="T19" fmla="*/ 185 h 369"/>
                  <a:gd name="T20" fmla="*/ 25 w 68"/>
                  <a:gd name="T21" fmla="*/ 160 h 369"/>
                  <a:gd name="T22" fmla="*/ 29 w 68"/>
                  <a:gd name="T23" fmla="*/ 135 h 369"/>
                  <a:gd name="T24" fmla="*/ 33 w 68"/>
                  <a:gd name="T25" fmla="*/ 111 h 369"/>
                  <a:gd name="T26" fmla="*/ 38 w 68"/>
                  <a:gd name="T27" fmla="*/ 82 h 369"/>
                  <a:gd name="T28" fmla="*/ 46 w 68"/>
                  <a:gd name="T29" fmla="*/ 54 h 369"/>
                  <a:gd name="T30" fmla="*/ 56 w 68"/>
                  <a:gd name="T31" fmla="*/ 26 h 369"/>
                  <a:gd name="T32" fmla="*/ 68 w 68"/>
                  <a:gd name="T33" fmla="*/ 1 h 369"/>
                  <a:gd name="T34" fmla="*/ 68 w 68"/>
                  <a:gd name="T35" fmla="*/ 0 h 369"/>
                  <a:gd name="T36" fmla="*/ 67 w 68"/>
                  <a:gd name="T37" fmla="*/ 0 h 369"/>
                  <a:gd name="T38" fmla="*/ 66 w 68"/>
                  <a:gd name="T39" fmla="*/ 0 h 369"/>
                  <a:gd name="T40" fmla="*/ 66 w 68"/>
                  <a:gd name="T41" fmla="*/ 1 h 369"/>
                  <a:gd name="T42" fmla="*/ 55 w 68"/>
                  <a:gd name="T43" fmla="*/ 23 h 369"/>
                  <a:gd name="T44" fmla="*/ 45 w 68"/>
                  <a:gd name="T45" fmla="*/ 46 h 369"/>
                  <a:gd name="T46" fmla="*/ 37 w 68"/>
                  <a:gd name="T47" fmla="*/ 70 h 369"/>
                  <a:gd name="T48" fmla="*/ 29 w 68"/>
                  <a:gd name="T49" fmla="*/ 93 h 369"/>
                  <a:gd name="T50" fmla="*/ 23 w 68"/>
                  <a:gd name="T51" fmla="*/ 117 h 369"/>
                  <a:gd name="T52" fmla="*/ 17 w 68"/>
                  <a:gd name="T53" fmla="*/ 141 h 369"/>
                  <a:gd name="T54" fmla="*/ 12 w 68"/>
                  <a:gd name="T55" fmla="*/ 165 h 369"/>
                  <a:gd name="T56" fmla="*/ 6 w 68"/>
                  <a:gd name="T57" fmla="*/ 189 h 369"/>
                  <a:gd name="T58" fmla="*/ 1 w 68"/>
                  <a:gd name="T59" fmla="*/ 211 h 369"/>
                  <a:gd name="T60" fmla="*/ 0 w 68"/>
                  <a:gd name="T61" fmla="*/ 231 h 369"/>
                  <a:gd name="T62" fmla="*/ 1 w 68"/>
                  <a:gd name="T63" fmla="*/ 252 h 369"/>
                  <a:gd name="T64" fmla="*/ 9 w 68"/>
                  <a:gd name="T65" fmla="*/ 273 h 369"/>
                  <a:gd name="T66" fmla="*/ 17 w 68"/>
                  <a:gd name="T67" fmla="*/ 296 h 369"/>
                  <a:gd name="T68" fmla="*/ 23 w 68"/>
                  <a:gd name="T69" fmla="*/ 321 h 369"/>
                  <a:gd name="T70" fmla="*/ 26 w 68"/>
                  <a:gd name="T71" fmla="*/ 344 h 369"/>
                  <a:gd name="T72" fmla="*/ 23 w 68"/>
                  <a:gd name="T73" fmla="*/ 369 h 369"/>
                  <a:gd name="T74" fmla="*/ 23 w 68"/>
                  <a:gd name="T75" fmla="*/ 369 h 369"/>
                  <a:gd name="T76" fmla="*/ 25 w 68"/>
                  <a:gd name="T77" fmla="*/ 369 h 369"/>
                  <a:gd name="T78" fmla="*/ 25 w 68"/>
                  <a:gd name="T79" fmla="*/ 369 h 369"/>
                  <a:gd name="T80" fmla="*/ 25 w 68"/>
                  <a:gd name="T81" fmla="*/ 369 h 369"/>
                  <a:gd name="T82" fmla="*/ 25 w 68"/>
                  <a:gd name="T83" fmla="*/ 369 h 3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369"/>
                  <a:gd name="T128" fmla="*/ 68 w 68"/>
                  <a:gd name="T129" fmla="*/ 369 h 3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369">
                    <a:moveTo>
                      <a:pt x="25" y="369"/>
                    </a:moveTo>
                    <a:lnTo>
                      <a:pt x="35" y="351"/>
                    </a:lnTo>
                    <a:lnTo>
                      <a:pt x="44" y="333"/>
                    </a:lnTo>
                    <a:lnTo>
                      <a:pt x="50" y="313"/>
                    </a:lnTo>
                    <a:lnTo>
                      <a:pt x="51" y="294"/>
                    </a:lnTo>
                    <a:lnTo>
                      <a:pt x="46" y="272"/>
                    </a:lnTo>
                    <a:lnTo>
                      <a:pt x="37" y="252"/>
                    </a:lnTo>
                    <a:lnTo>
                      <a:pt x="27" y="231"/>
                    </a:lnTo>
                    <a:lnTo>
                      <a:pt x="21" y="210"/>
                    </a:lnTo>
                    <a:lnTo>
                      <a:pt x="21" y="185"/>
                    </a:lnTo>
                    <a:lnTo>
                      <a:pt x="25" y="160"/>
                    </a:lnTo>
                    <a:lnTo>
                      <a:pt x="29" y="135"/>
                    </a:lnTo>
                    <a:lnTo>
                      <a:pt x="33" y="111"/>
                    </a:lnTo>
                    <a:lnTo>
                      <a:pt x="38" y="82"/>
                    </a:lnTo>
                    <a:lnTo>
                      <a:pt x="46" y="54"/>
                    </a:lnTo>
                    <a:lnTo>
                      <a:pt x="56" y="26"/>
                    </a:lnTo>
                    <a:lnTo>
                      <a:pt x="68" y="1"/>
                    </a:lnTo>
                    <a:lnTo>
                      <a:pt x="68" y="0"/>
                    </a:lnTo>
                    <a:lnTo>
                      <a:pt x="67" y="0"/>
                    </a:lnTo>
                    <a:lnTo>
                      <a:pt x="66" y="0"/>
                    </a:lnTo>
                    <a:lnTo>
                      <a:pt x="66" y="1"/>
                    </a:lnTo>
                    <a:lnTo>
                      <a:pt x="55" y="23"/>
                    </a:lnTo>
                    <a:lnTo>
                      <a:pt x="45" y="46"/>
                    </a:lnTo>
                    <a:lnTo>
                      <a:pt x="37" y="70"/>
                    </a:lnTo>
                    <a:lnTo>
                      <a:pt x="29" y="93"/>
                    </a:lnTo>
                    <a:lnTo>
                      <a:pt x="23" y="117"/>
                    </a:lnTo>
                    <a:lnTo>
                      <a:pt x="17" y="141"/>
                    </a:lnTo>
                    <a:lnTo>
                      <a:pt x="12" y="165"/>
                    </a:lnTo>
                    <a:lnTo>
                      <a:pt x="6" y="189"/>
                    </a:lnTo>
                    <a:lnTo>
                      <a:pt x="1" y="211"/>
                    </a:lnTo>
                    <a:lnTo>
                      <a:pt x="0" y="231"/>
                    </a:lnTo>
                    <a:lnTo>
                      <a:pt x="1" y="252"/>
                    </a:lnTo>
                    <a:lnTo>
                      <a:pt x="9" y="273"/>
                    </a:lnTo>
                    <a:lnTo>
                      <a:pt x="17" y="296"/>
                    </a:lnTo>
                    <a:lnTo>
                      <a:pt x="23" y="321"/>
                    </a:lnTo>
                    <a:lnTo>
                      <a:pt x="26" y="344"/>
                    </a:lnTo>
                    <a:lnTo>
                      <a:pt x="23" y="369"/>
                    </a:lnTo>
                    <a:lnTo>
                      <a:pt x="25" y="369"/>
                    </a:lnTo>
                    <a:close/>
                  </a:path>
                </a:pathLst>
              </a:custGeom>
              <a:solidFill>
                <a:srgbClr val="000000"/>
              </a:solidFill>
              <a:ln w="9525">
                <a:noFill/>
                <a:round/>
                <a:headEnd/>
                <a:tailEnd/>
              </a:ln>
            </p:spPr>
            <p:txBody>
              <a:bodyPr/>
              <a:lstStyle/>
              <a:p>
                <a:endParaRPr lang="en-US">
                  <a:solidFill>
                    <a:srgbClr val="000000"/>
                  </a:solidFill>
                </a:endParaRPr>
              </a:p>
            </p:txBody>
          </p:sp>
          <p:sp>
            <p:nvSpPr>
              <p:cNvPr id="26686" name="Freeform 63"/>
              <p:cNvSpPr>
                <a:spLocks/>
              </p:cNvSpPr>
              <p:nvPr/>
            </p:nvSpPr>
            <p:spPr bwMode="auto">
              <a:xfrm>
                <a:off x="4401" y="1738"/>
                <a:ext cx="582" cy="454"/>
              </a:xfrm>
              <a:custGeom>
                <a:avLst/>
                <a:gdLst>
                  <a:gd name="T0" fmla="*/ 20 w 582"/>
                  <a:gd name="T1" fmla="*/ 16 h 454"/>
                  <a:gd name="T2" fmla="*/ 60 w 582"/>
                  <a:gd name="T3" fmla="*/ 42 h 454"/>
                  <a:gd name="T4" fmla="*/ 100 w 582"/>
                  <a:gd name="T5" fmla="*/ 68 h 454"/>
                  <a:gd name="T6" fmla="*/ 138 w 582"/>
                  <a:gd name="T7" fmla="*/ 95 h 454"/>
                  <a:gd name="T8" fmla="*/ 177 w 582"/>
                  <a:gd name="T9" fmla="*/ 125 h 454"/>
                  <a:gd name="T10" fmla="*/ 215 w 582"/>
                  <a:gd name="T11" fmla="*/ 158 h 454"/>
                  <a:gd name="T12" fmla="*/ 251 w 582"/>
                  <a:gd name="T13" fmla="*/ 193 h 454"/>
                  <a:gd name="T14" fmla="*/ 286 w 582"/>
                  <a:gd name="T15" fmla="*/ 228 h 454"/>
                  <a:gd name="T16" fmla="*/ 319 w 582"/>
                  <a:gd name="T17" fmla="*/ 262 h 454"/>
                  <a:gd name="T18" fmla="*/ 352 w 582"/>
                  <a:gd name="T19" fmla="*/ 295 h 454"/>
                  <a:gd name="T20" fmla="*/ 383 w 582"/>
                  <a:gd name="T21" fmla="*/ 329 h 454"/>
                  <a:gd name="T22" fmla="*/ 415 w 582"/>
                  <a:gd name="T23" fmla="*/ 363 h 454"/>
                  <a:gd name="T24" fmla="*/ 437 w 582"/>
                  <a:gd name="T25" fmla="*/ 386 h 454"/>
                  <a:gd name="T26" fmla="*/ 448 w 582"/>
                  <a:gd name="T27" fmla="*/ 398 h 454"/>
                  <a:gd name="T28" fmla="*/ 462 w 582"/>
                  <a:gd name="T29" fmla="*/ 410 h 454"/>
                  <a:gd name="T30" fmla="*/ 476 w 582"/>
                  <a:gd name="T31" fmla="*/ 421 h 454"/>
                  <a:gd name="T32" fmla="*/ 496 w 582"/>
                  <a:gd name="T33" fmla="*/ 431 h 454"/>
                  <a:gd name="T34" fmla="*/ 519 w 582"/>
                  <a:gd name="T35" fmla="*/ 439 h 454"/>
                  <a:gd name="T36" fmla="*/ 545 w 582"/>
                  <a:gd name="T37" fmla="*/ 445 h 454"/>
                  <a:gd name="T38" fmla="*/ 569 w 582"/>
                  <a:gd name="T39" fmla="*/ 451 h 454"/>
                  <a:gd name="T40" fmla="*/ 582 w 582"/>
                  <a:gd name="T41" fmla="*/ 454 h 454"/>
                  <a:gd name="T42" fmla="*/ 582 w 582"/>
                  <a:gd name="T43" fmla="*/ 452 h 454"/>
                  <a:gd name="T44" fmla="*/ 570 w 582"/>
                  <a:gd name="T45" fmla="*/ 448 h 454"/>
                  <a:gd name="T46" fmla="*/ 545 w 582"/>
                  <a:gd name="T47" fmla="*/ 440 h 454"/>
                  <a:gd name="T48" fmla="*/ 519 w 582"/>
                  <a:gd name="T49" fmla="*/ 430 h 454"/>
                  <a:gd name="T50" fmla="*/ 498 w 582"/>
                  <a:gd name="T51" fmla="*/ 416 h 454"/>
                  <a:gd name="T52" fmla="*/ 486 w 582"/>
                  <a:gd name="T53" fmla="*/ 400 h 454"/>
                  <a:gd name="T54" fmla="*/ 479 w 582"/>
                  <a:gd name="T55" fmla="*/ 385 h 454"/>
                  <a:gd name="T56" fmla="*/ 468 w 582"/>
                  <a:gd name="T57" fmla="*/ 367 h 454"/>
                  <a:gd name="T58" fmla="*/ 452 w 582"/>
                  <a:gd name="T59" fmla="*/ 347 h 454"/>
                  <a:gd name="T60" fmla="*/ 429 w 582"/>
                  <a:gd name="T61" fmla="*/ 320 h 454"/>
                  <a:gd name="T62" fmla="*/ 400 w 582"/>
                  <a:gd name="T63" fmla="*/ 286 h 454"/>
                  <a:gd name="T64" fmla="*/ 368 w 582"/>
                  <a:gd name="T65" fmla="*/ 254 h 454"/>
                  <a:gd name="T66" fmla="*/ 336 w 582"/>
                  <a:gd name="T67" fmla="*/ 224 h 454"/>
                  <a:gd name="T68" fmla="*/ 302 w 582"/>
                  <a:gd name="T69" fmla="*/ 193 h 454"/>
                  <a:gd name="T70" fmla="*/ 266 w 582"/>
                  <a:gd name="T71" fmla="*/ 162 h 454"/>
                  <a:gd name="T72" fmla="*/ 229 w 582"/>
                  <a:gd name="T73" fmla="*/ 133 h 454"/>
                  <a:gd name="T74" fmla="*/ 190 w 582"/>
                  <a:gd name="T75" fmla="*/ 106 h 454"/>
                  <a:gd name="T76" fmla="*/ 150 w 582"/>
                  <a:gd name="T77" fmla="*/ 79 h 454"/>
                  <a:gd name="T78" fmla="*/ 109 w 582"/>
                  <a:gd name="T79" fmla="*/ 57 h 454"/>
                  <a:gd name="T80" fmla="*/ 65 w 582"/>
                  <a:gd name="T81" fmla="*/ 35 h 454"/>
                  <a:gd name="T82" fmla="*/ 22 w 582"/>
                  <a:gd name="T83" fmla="*/ 13 h 454"/>
                  <a:gd name="T84" fmla="*/ 1 w 582"/>
                  <a:gd name="T85" fmla="*/ 0 h 454"/>
                  <a:gd name="T86" fmla="*/ 0 w 582"/>
                  <a:gd name="T87" fmla="*/ 1 h 454"/>
                  <a:gd name="T88" fmla="*/ 0 w 582"/>
                  <a:gd name="T89" fmla="*/ 2 h 4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2"/>
                  <a:gd name="T136" fmla="*/ 0 h 454"/>
                  <a:gd name="T137" fmla="*/ 582 w 582"/>
                  <a:gd name="T138" fmla="*/ 454 h 4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2" h="454">
                    <a:moveTo>
                      <a:pt x="0" y="2"/>
                    </a:moveTo>
                    <a:lnTo>
                      <a:pt x="20" y="16"/>
                    </a:lnTo>
                    <a:lnTo>
                      <a:pt x="40" y="29"/>
                    </a:lnTo>
                    <a:lnTo>
                      <a:pt x="60" y="42"/>
                    </a:lnTo>
                    <a:lnTo>
                      <a:pt x="79" y="55"/>
                    </a:lnTo>
                    <a:lnTo>
                      <a:pt x="100" y="68"/>
                    </a:lnTo>
                    <a:lnTo>
                      <a:pt x="120" y="81"/>
                    </a:lnTo>
                    <a:lnTo>
                      <a:pt x="138" y="95"/>
                    </a:lnTo>
                    <a:lnTo>
                      <a:pt x="157" y="109"/>
                    </a:lnTo>
                    <a:lnTo>
                      <a:pt x="177" y="125"/>
                    </a:lnTo>
                    <a:lnTo>
                      <a:pt x="196" y="142"/>
                    </a:lnTo>
                    <a:lnTo>
                      <a:pt x="215" y="158"/>
                    </a:lnTo>
                    <a:lnTo>
                      <a:pt x="233" y="176"/>
                    </a:lnTo>
                    <a:lnTo>
                      <a:pt x="251" y="193"/>
                    </a:lnTo>
                    <a:lnTo>
                      <a:pt x="268" y="210"/>
                    </a:lnTo>
                    <a:lnTo>
                      <a:pt x="286" y="228"/>
                    </a:lnTo>
                    <a:lnTo>
                      <a:pt x="303" y="245"/>
                    </a:lnTo>
                    <a:lnTo>
                      <a:pt x="319" y="262"/>
                    </a:lnTo>
                    <a:lnTo>
                      <a:pt x="336" y="279"/>
                    </a:lnTo>
                    <a:lnTo>
                      <a:pt x="352" y="295"/>
                    </a:lnTo>
                    <a:lnTo>
                      <a:pt x="368" y="312"/>
                    </a:lnTo>
                    <a:lnTo>
                      <a:pt x="383" y="329"/>
                    </a:lnTo>
                    <a:lnTo>
                      <a:pt x="398" y="346"/>
                    </a:lnTo>
                    <a:lnTo>
                      <a:pt x="415" y="363"/>
                    </a:lnTo>
                    <a:lnTo>
                      <a:pt x="431" y="379"/>
                    </a:lnTo>
                    <a:lnTo>
                      <a:pt x="437" y="386"/>
                    </a:lnTo>
                    <a:lnTo>
                      <a:pt x="442" y="392"/>
                    </a:lnTo>
                    <a:lnTo>
                      <a:pt x="448" y="398"/>
                    </a:lnTo>
                    <a:lnTo>
                      <a:pt x="456" y="404"/>
                    </a:lnTo>
                    <a:lnTo>
                      <a:pt x="462" y="410"/>
                    </a:lnTo>
                    <a:lnTo>
                      <a:pt x="469" y="416"/>
                    </a:lnTo>
                    <a:lnTo>
                      <a:pt x="476" y="421"/>
                    </a:lnTo>
                    <a:lnTo>
                      <a:pt x="485" y="426"/>
                    </a:lnTo>
                    <a:lnTo>
                      <a:pt x="496" y="431"/>
                    </a:lnTo>
                    <a:lnTo>
                      <a:pt x="507" y="435"/>
                    </a:lnTo>
                    <a:lnTo>
                      <a:pt x="519" y="439"/>
                    </a:lnTo>
                    <a:lnTo>
                      <a:pt x="531" y="442"/>
                    </a:lnTo>
                    <a:lnTo>
                      <a:pt x="545" y="445"/>
                    </a:lnTo>
                    <a:lnTo>
                      <a:pt x="557" y="448"/>
                    </a:lnTo>
                    <a:lnTo>
                      <a:pt x="569" y="451"/>
                    </a:lnTo>
                    <a:lnTo>
                      <a:pt x="581" y="454"/>
                    </a:lnTo>
                    <a:lnTo>
                      <a:pt x="582" y="454"/>
                    </a:lnTo>
                    <a:lnTo>
                      <a:pt x="582" y="453"/>
                    </a:lnTo>
                    <a:lnTo>
                      <a:pt x="582" y="452"/>
                    </a:lnTo>
                    <a:lnTo>
                      <a:pt x="570" y="448"/>
                    </a:lnTo>
                    <a:lnTo>
                      <a:pt x="557" y="444"/>
                    </a:lnTo>
                    <a:lnTo>
                      <a:pt x="545" y="440"/>
                    </a:lnTo>
                    <a:lnTo>
                      <a:pt x="531" y="435"/>
                    </a:lnTo>
                    <a:lnTo>
                      <a:pt x="519" y="430"/>
                    </a:lnTo>
                    <a:lnTo>
                      <a:pt x="508" y="424"/>
                    </a:lnTo>
                    <a:lnTo>
                      <a:pt x="498" y="416"/>
                    </a:lnTo>
                    <a:lnTo>
                      <a:pt x="490" y="407"/>
                    </a:lnTo>
                    <a:lnTo>
                      <a:pt x="486" y="400"/>
                    </a:lnTo>
                    <a:lnTo>
                      <a:pt x="482" y="393"/>
                    </a:lnTo>
                    <a:lnTo>
                      <a:pt x="479" y="385"/>
                    </a:lnTo>
                    <a:lnTo>
                      <a:pt x="475" y="377"/>
                    </a:lnTo>
                    <a:lnTo>
                      <a:pt x="468" y="367"/>
                    </a:lnTo>
                    <a:lnTo>
                      <a:pt x="461" y="357"/>
                    </a:lnTo>
                    <a:lnTo>
                      <a:pt x="452" y="347"/>
                    </a:lnTo>
                    <a:lnTo>
                      <a:pt x="443" y="336"/>
                    </a:lnTo>
                    <a:lnTo>
                      <a:pt x="429" y="320"/>
                    </a:lnTo>
                    <a:lnTo>
                      <a:pt x="414" y="303"/>
                    </a:lnTo>
                    <a:lnTo>
                      <a:pt x="400" y="286"/>
                    </a:lnTo>
                    <a:lnTo>
                      <a:pt x="384" y="271"/>
                    </a:lnTo>
                    <a:lnTo>
                      <a:pt x="368" y="254"/>
                    </a:lnTo>
                    <a:lnTo>
                      <a:pt x="352" y="239"/>
                    </a:lnTo>
                    <a:lnTo>
                      <a:pt x="336" y="224"/>
                    </a:lnTo>
                    <a:lnTo>
                      <a:pt x="319" y="208"/>
                    </a:lnTo>
                    <a:lnTo>
                      <a:pt x="302" y="193"/>
                    </a:lnTo>
                    <a:lnTo>
                      <a:pt x="284" y="178"/>
                    </a:lnTo>
                    <a:lnTo>
                      <a:pt x="266" y="162"/>
                    </a:lnTo>
                    <a:lnTo>
                      <a:pt x="247" y="148"/>
                    </a:lnTo>
                    <a:lnTo>
                      <a:pt x="229" y="133"/>
                    </a:lnTo>
                    <a:lnTo>
                      <a:pt x="210" y="119"/>
                    </a:lnTo>
                    <a:lnTo>
                      <a:pt x="190" y="106"/>
                    </a:lnTo>
                    <a:lnTo>
                      <a:pt x="171" y="92"/>
                    </a:lnTo>
                    <a:lnTo>
                      <a:pt x="150" y="79"/>
                    </a:lnTo>
                    <a:lnTo>
                      <a:pt x="129" y="68"/>
                    </a:lnTo>
                    <a:lnTo>
                      <a:pt x="109" y="57"/>
                    </a:lnTo>
                    <a:lnTo>
                      <a:pt x="87" y="45"/>
                    </a:lnTo>
                    <a:lnTo>
                      <a:pt x="65" y="35"/>
                    </a:lnTo>
                    <a:lnTo>
                      <a:pt x="44" y="24"/>
                    </a:lnTo>
                    <a:lnTo>
                      <a:pt x="22" y="13"/>
                    </a:lnTo>
                    <a:lnTo>
                      <a:pt x="1" y="0"/>
                    </a:lnTo>
                    <a:lnTo>
                      <a:pt x="1" y="1"/>
                    </a:lnTo>
                    <a:lnTo>
                      <a:pt x="0" y="1"/>
                    </a:lnTo>
                    <a:lnTo>
                      <a:pt x="0" y="2"/>
                    </a:lnTo>
                    <a:close/>
                  </a:path>
                </a:pathLst>
              </a:custGeom>
              <a:solidFill>
                <a:srgbClr val="000000"/>
              </a:solidFill>
              <a:ln w="9525">
                <a:noFill/>
                <a:round/>
                <a:headEnd/>
                <a:tailEnd/>
              </a:ln>
            </p:spPr>
            <p:txBody>
              <a:bodyPr/>
              <a:lstStyle/>
              <a:p>
                <a:endParaRPr lang="en-US">
                  <a:solidFill>
                    <a:srgbClr val="000000"/>
                  </a:solidFill>
                </a:endParaRPr>
              </a:p>
            </p:txBody>
          </p:sp>
          <p:sp>
            <p:nvSpPr>
              <p:cNvPr id="26687" name="Freeform 64"/>
              <p:cNvSpPr>
                <a:spLocks/>
              </p:cNvSpPr>
              <p:nvPr/>
            </p:nvSpPr>
            <p:spPr bwMode="auto">
              <a:xfrm>
                <a:off x="4356" y="2110"/>
                <a:ext cx="145" cy="409"/>
              </a:xfrm>
              <a:custGeom>
                <a:avLst/>
                <a:gdLst>
                  <a:gd name="T0" fmla="*/ 0 w 145"/>
                  <a:gd name="T1" fmla="*/ 1 h 409"/>
                  <a:gd name="T2" fmla="*/ 18 w 145"/>
                  <a:gd name="T3" fmla="*/ 21 h 409"/>
                  <a:gd name="T4" fmla="*/ 36 w 145"/>
                  <a:gd name="T5" fmla="*/ 40 h 409"/>
                  <a:gd name="T6" fmla="*/ 51 w 145"/>
                  <a:gd name="T7" fmla="*/ 62 h 409"/>
                  <a:gd name="T8" fmla="*/ 65 w 145"/>
                  <a:gd name="T9" fmla="*/ 83 h 409"/>
                  <a:gd name="T10" fmla="*/ 77 w 145"/>
                  <a:gd name="T11" fmla="*/ 106 h 409"/>
                  <a:gd name="T12" fmla="*/ 88 w 145"/>
                  <a:gd name="T13" fmla="*/ 128 h 409"/>
                  <a:gd name="T14" fmla="*/ 98 w 145"/>
                  <a:gd name="T15" fmla="*/ 152 h 409"/>
                  <a:gd name="T16" fmla="*/ 106 w 145"/>
                  <a:gd name="T17" fmla="*/ 176 h 409"/>
                  <a:gd name="T18" fmla="*/ 121 w 145"/>
                  <a:gd name="T19" fmla="*/ 233 h 409"/>
                  <a:gd name="T20" fmla="*/ 127 w 145"/>
                  <a:gd name="T21" fmla="*/ 290 h 409"/>
                  <a:gd name="T22" fmla="*/ 127 w 145"/>
                  <a:gd name="T23" fmla="*/ 348 h 409"/>
                  <a:gd name="T24" fmla="*/ 126 w 145"/>
                  <a:gd name="T25" fmla="*/ 406 h 409"/>
                  <a:gd name="T26" fmla="*/ 127 w 145"/>
                  <a:gd name="T27" fmla="*/ 409 h 409"/>
                  <a:gd name="T28" fmla="*/ 129 w 145"/>
                  <a:gd name="T29" fmla="*/ 409 h 409"/>
                  <a:gd name="T30" fmla="*/ 132 w 145"/>
                  <a:gd name="T31" fmla="*/ 407 h 409"/>
                  <a:gd name="T32" fmla="*/ 134 w 145"/>
                  <a:gd name="T33" fmla="*/ 404 h 409"/>
                  <a:gd name="T34" fmla="*/ 144 w 145"/>
                  <a:gd name="T35" fmla="*/ 350 h 409"/>
                  <a:gd name="T36" fmla="*/ 145 w 145"/>
                  <a:gd name="T37" fmla="*/ 294 h 409"/>
                  <a:gd name="T38" fmla="*/ 140 w 145"/>
                  <a:gd name="T39" fmla="*/ 241 h 409"/>
                  <a:gd name="T40" fmla="*/ 127 w 145"/>
                  <a:gd name="T41" fmla="*/ 188 h 409"/>
                  <a:gd name="T42" fmla="*/ 106 w 145"/>
                  <a:gd name="T43" fmla="*/ 137 h 409"/>
                  <a:gd name="T44" fmla="*/ 78 w 145"/>
                  <a:gd name="T45" fmla="*/ 88 h 409"/>
                  <a:gd name="T46" fmla="*/ 43 w 145"/>
                  <a:gd name="T47" fmla="*/ 42 h 409"/>
                  <a:gd name="T48" fmla="*/ 0 w 145"/>
                  <a:gd name="T49" fmla="*/ 0 h 409"/>
                  <a:gd name="T50" fmla="*/ 0 w 145"/>
                  <a:gd name="T51" fmla="*/ 0 h 409"/>
                  <a:gd name="T52" fmla="*/ 0 w 145"/>
                  <a:gd name="T53" fmla="*/ 0 h 409"/>
                  <a:gd name="T54" fmla="*/ 0 w 145"/>
                  <a:gd name="T55" fmla="*/ 0 h 409"/>
                  <a:gd name="T56" fmla="*/ 0 w 145"/>
                  <a:gd name="T57" fmla="*/ 1 h 409"/>
                  <a:gd name="T58" fmla="*/ 0 w 145"/>
                  <a:gd name="T59" fmla="*/ 1 h 4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5"/>
                  <a:gd name="T91" fmla="*/ 0 h 409"/>
                  <a:gd name="T92" fmla="*/ 145 w 145"/>
                  <a:gd name="T93" fmla="*/ 409 h 4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5" h="409">
                    <a:moveTo>
                      <a:pt x="0" y="1"/>
                    </a:moveTo>
                    <a:lnTo>
                      <a:pt x="18" y="21"/>
                    </a:lnTo>
                    <a:lnTo>
                      <a:pt x="36" y="40"/>
                    </a:lnTo>
                    <a:lnTo>
                      <a:pt x="51" y="62"/>
                    </a:lnTo>
                    <a:lnTo>
                      <a:pt x="65" y="83"/>
                    </a:lnTo>
                    <a:lnTo>
                      <a:pt x="77" y="106"/>
                    </a:lnTo>
                    <a:lnTo>
                      <a:pt x="88" y="128"/>
                    </a:lnTo>
                    <a:lnTo>
                      <a:pt x="98" y="152"/>
                    </a:lnTo>
                    <a:lnTo>
                      <a:pt x="106" y="176"/>
                    </a:lnTo>
                    <a:lnTo>
                      <a:pt x="121" y="233"/>
                    </a:lnTo>
                    <a:lnTo>
                      <a:pt x="127" y="290"/>
                    </a:lnTo>
                    <a:lnTo>
                      <a:pt x="127" y="348"/>
                    </a:lnTo>
                    <a:lnTo>
                      <a:pt x="126" y="406"/>
                    </a:lnTo>
                    <a:lnTo>
                      <a:pt x="127" y="409"/>
                    </a:lnTo>
                    <a:lnTo>
                      <a:pt x="129" y="409"/>
                    </a:lnTo>
                    <a:lnTo>
                      <a:pt x="132" y="407"/>
                    </a:lnTo>
                    <a:lnTo>
                      <a:pt x="134" y="404"/>
                    </a:lnTo>
                    <a:lnTo>
                      <a:pt x="144" y="350"/>
                    </a:lnTo>
                    <a:lnTo>
                      <a:pt x="145" y="294"/>
                    </a:lnTo>
                    <a:lnTo>
                      <a:pt x="140" y="241"/>
                    </a:lnTo>
                    <a:lnTo>
                      <a:pt x="127" y="188"/>
                    </a:lnTo>
                    <a:lnTo>
                      <a:pt x="106" y="137"/>
                    </a:lnTo>
                    <a:lnTo>
                      <a:pt x="78" y="88"/>
                    </a:lnTo>
                    <a:lnTo>
                      <a:pt x="43" y="42"/>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6688" name="Freeform 65"/>
              <p:cNvSpPr>
                <a:spLocks/>
              </p:cNvSpPr>
              <p:nvPr/>
            </p:nvSpPr>
            <p:spPr bwMode="auto">
              <a:xfrm>
                <a:off x="4680" y="2487"/>
                <a:ext cx="117" cy="306"/>
              </a:xfrm>
              <a:custGeom>
                <a:avLst/>
                <a:gdLst>
                  <a:gd name="T0" fmla="*/ 117 w 117"/>
                  <a:gd name="T1" fmla="*/ 0 h 306"/>
                  <a:gd name="T2" fmla="*/ 101 w 117"/>
                  <a:gd name="T3" fmla="*/ 20 h 306"/>
                  <a:gd name="T4" fmla="*/ 84 w 117"/>
                  <a:gd name="T5" fmla="*/ 38 h 306"/>
                  <a:gd name="T6" fmla="*/ 68 w 117"/>
                  <a:gd name="T7" fmla="*/ 57 h 306"/>
                  <a:gd name="T8" fmla="*/ 51 w 117"/>
                  <a:gd name="T9" fmla="*/ 76 h 306"/>
                  <a:gd name="T10" fmla="*/ 35 w 117"/>
                  <a:gd name="T11" fmla="*/ 96 h 306"/>
                  <a:gd name="T12" fmla="*/ 22 w 117"/>
                  <a:gd name="T13" fmla="*/ 116 h 306"/>
                  <a:gd name="T14" fmla="*/ 11 w 117"/>
                  <a:gd name="T15" fmla="*/ 139 h 306"/>
                  <a:gd name="T16" fmla="*/ 4 w 117"/>
                  <a:gd name="T17" fmla="*/ 161 h 306"/>
                  <a:gd name="T18" fmla="*/ 0 w 117"/>
                  <a:gd name="T19" fmla="*/ 184 h 306"/>
                  <a:gd name="T20" fmla="*/ 1 w 117"/>
                  <a:gd name="T21" fmla="*/ 205 h 306"/>
                  <a:gd name="T22" fmla="*/ 6 w 117"/>
                  <a:gd name="T23" fmla="*/ 227 h 306"/>
                  <a:gd name="T24" fmla="*/ 16 w 117"/>
                  <a:gd name="T25" fmla="*/ 247 h 306"/>
                  <a:gd name="T26" fmla="*/ 29 w 117"/>
                  <a:gd name="T27" fmla="*/ 267 h 306"/>
                  <a:gd name="T28" fmla="*/ 46 w 117"/>
                  <a:gd name="T29" fmla="*/ 283 h 306"/>
                  <a:gd name="T30" fmla="*/ 67 w 117"/>
                  <a:gd name="T31" fmla="*/ 297 h 306"/>
                  <a:gd name="T32" fmla="*/ 93 w 117"/>
                  <a:gd name="T33" fmla="*/ 306 h 306"/>
                  <a:gd name="T34" fmla="*/ 100 w 117"/>
                  <a:gd name="T35" fmla="*/ 305 h 306"/>
                  <a:gd name="T36" fmla="*/ 106 w 117"/>
                  <a:gd name="T37" fmla="*/ 300 h 306"/>
                  <a:gd name="T38" fmla="*/ 110 w 117"/>
                  <a:gd name="T39" fmla="*/ 294 h 306"/>
                  <a:gd name="T40" fmla="*/ 108 w 117"/>
                  <a:gd name="T41" fmla="*/ 287 h 306"/>
                  <a:gd name="T42" fmla="*/ 96 w 117"/>
                  <a:gd name="T43" fmla="*/ 272 h 306"/>
                  <a:gd name="T44" fmla="*/ 83 w 117"/>
                  <a:gd name="T45" fmla="*/ 257 h 306"/>
                  <a:gd name="T46" fmla="*/ 70 w 117"/>
                  <a:gd name="T47" fmla="*/ 241 h 306"/>
                  <a:gd name="T48" fmla="*/ 57 w 117"/>
                  <a:gd name="T49" fmla="*/ 226 h 306"/>
                  <a:gd name="T50" fmla="*/ 48 w 117"/>
                  <a:gd name="T51" fmla="*/ 210 h 306"/>
                  <a:gd name="T52" fmla="*/ 39 w 117"/>
                  <a:gd name="T53" fmla="*/ 193 h 306"/>
                  <a:gd name="T54" fmla="*/ 34 w 117"/>
                  <a:gd name="T55" fmla="*/ 175 h 306"/>
                  <a:gd name="T56" fmla="*/ 33 w 117"/>
                  <a:gd name="T57" fmla="*/ 155 h 306"/>
                  <a:gd name="T58" fmla="*/ 37 w 117"/>
                  <a:gd name="T59" fmla="*/ 134 h 306"/>
                  <a:gd name="T60" fmla="*/ 43 w 117"/>
                  <a:gd name="T61" fmla="*/ 112 h 306"/>
                  <a:gd name="T62" fmla="*/ 52 w 117"/>
                  <a:gd name="T63" fmla="*/ 93 h 306"/>
                  <a:gd name="T64" fmla="*/ 63 w 117"/>
                  <a:gd name="T65" fmla="*/ 73 h 306"/>
                  <a:gd name="T66" fmla="*/ 76 w 117"/>
                  <a:gd name="T67" fmla="*/ 55 h 306"/>
                  <a:gd name="T68" fmla="*/ 89 w 117"/>
                  <a:gd name="T69" fmla="*/ 37 h 306"/>
                  <a:gd name="T70" fmla="*/ 104 w 117"/>
                  <a:gd name="T71" fmla="*/ 19 h 306"/>
                  <a:gd name="T72" fmla="*/ 117 w 117"/>
                  <a:gd name="T73" fmla="*/ 0 h 306"/>
                  <a:gd name="T74" fmla="*/ 117 w 117"/>
                  <a:gd name="T75" fmla="*/ 0 h 306"/>
                  <a:gd name="T76" fmla="*/ 117 w 117"/>
                  <a:gd name="T77" fmla="*/ 0 h 306"/>
                  <a:gd name="T78" fmla="*/ 117 w 117"/>
                  <a:gd name="T79" fmla="*/ 0 h 306"/>
                  <a:gd name="T80" fmla="*/ 117 w 117"/>
                  <a:gd name="T81" fmla="*/ 0 h 306"/>
                  <a:gd name="T82" fmla="*/ 117 w 117"/>
                  <a:gd name="T83" fmla="*/ 0 h 3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7"/>
                  <a:gd name="T127" fmla="*/ 0 h 306"/>
                  <a:gd name="T128" fmla="*/ 117 w 117"/>
                  <a:gd name="T129" fmla="*/ 306 h 3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7" h="306">
                    <a:moveTo>
                      <a:pt x="117" y="0"/>
                    </a:moveTo>
                    <a:lnTo>
                      <a:pt x="101" y="20"/>
                    </a:lnTo>
                    <a:lnTo>
                      <a:pt x="84" y="38"/>
                    </a:lnTo>
                    <a:lnTo>
                      <a:pt x="68" y="57"/>
                    </a:lnTo>
                    <a:lnTo>
                      <a:pt x="51" y="76"/>
                    </a:lnTo>
                    <a:lnTo>
                      <a:pt x="35" y="96"/>
                    </a:lnTo>
                    <a:lnTo>
                      <a:pt x="22" y="116"/>
                    </a:lnTo>
                    <a:lnTo>
                      <a:pt x="11" y="139"/>
                    </a:lnTo>
                    <a:lnTo>
                      <a:pt x="4" y="161"/>
                    </a:lnTo>
                    <a:lnTo>
                      <a:pt x="0" y="184"/>
                    </a:lnTo>
                    <a:lnTo>
                      <a:pt x="1" y="205"/>
                    </a:lnTo>
                    <a:lnTo>
                      <a:pt x="6" y="227"/>
                    </a:lnTo>
                    <a:lnTo>
                      <a:pt x="16" y="247"/>
                    </a:lnTo>
                    <a:lnTo>
                      <a:pt x="29" y="267"/>
                    </a:lnTo>
                    <a:lnTo>
                      <a:pt x="46" y="283"/>
                    </a:lnTo>
                    <a:lnTo>
                      <a:pt x="67" y="297"/>
                    </a:lnTo>
                    <a:lnTo>
                      <a:pt x="93" y="306"/>
                    </a:lnTo>
                    <a:lnTo>
                      <a:pt x="100" y="305"/>
                    </a:lnTo>
                    <a:lnTo>
                      <a:pt x="106" y="300"/>
                    </a:lnTo>
                    <a:lnTo>
                      <a:pt x="110" y="294"/>
                    </a:lnTo>
                    <a:lnTo>
                      <a:pt x="108" y="287"/>
                    </a:lnTo>
                    <a:lnTo>
                      <a:pt x="96" y="272"/>
                    </a:lnTo>
                    <a:lnTo>
                      <a:pt x="83" y="257"/>
                    </a:lnTo>
                    <a:lnTo>
                      <a:pt x="70" y="241"/>
                    </a:lnTo>
                    <a:lnTo>
                      <a:pt x="57" y="226"/>
                    </a:lnTo>
                    <a:lnTo>
                      <a:pt x="48" y="210"/>
                    </a:lnTo>
                    <a:lnTo>
                      <a:pt x="39" y="193"/>
                    </a:lnTo>
                    <a:lnTo>
                      <a:pt x="34" y="175"/>
                    </a:lnTo>
                    <a:lnTo>
                      <a:pt x="33" y="155"/>
                    </a:lnTo>
                    <a:lnTo>
                      <a:pt x="37" y="134"/>
                    </a:lnTo>
                    <a:lnTo>
                      <a:pt x="43" y="112"/>
                    </a:lnTo>
                    <a:lnTo>
                      <a:pt x="52" y="93"/>
                    </a:lnTo>
                    <a:lnTo>
                      <a:pt x="63" y="73"/>
                    </a:lnTo>
                    <a:lnTo>
                      <a:pt x="76" y="55"/>
                    </a:lnTo>
                    <a:lnTo>
                      <a:pt x="89" y="37"/>
                    </a:lnTo>
                    <a:lnTo>
                      <a:pt x="104" y="19"/>
                    </a:lnTo>
                    <a:lnTo>
                      <a:pt x="117" y="0"/>
                    </a:lnTo>
                    <a:close/>
                  </a:path>
                </a:pathLst>
              </a:custGeom>
              <a:solidFill>
                <a:srgbClr val="000000"/>
              </a:solidFill>
              <a:ln w="9525">
                <a:noFill/>
                <a:round/>
                <a:headEnd/>
                <a:tailEnd/>
              </a:ln>
            </p:spPr>
            <p:txBody>
              <a:bodyPr/>
              <a:lstStyle/>
              <a:p>
                <a:endParaRPr lang="en-US">
                  <a:solidFill>
                    <a:srgbClr val="000000"/>
                  </a:solidFill>
                </a:endParaRPr>
              </a:p>
            </p:txBody>
          </p:sp>
          <p:sp>
            <p:nvSpPr>
              <p:cNvPr id="26689" name="Freeform 66"/>
              <p:cNvSpPr>
                <a:spLocks/>
              </p:cNvSpPr>
              <p:nvPr/>
            </p:nvSpPr>
            <p:spPr bwMode="auto">
              <a:xfrm>
                <a:off x="4997" y="2578"/>
                <a:ext cx="602" cy="262"/>
              </a:xfrm>
              <a:custGeom>
                <a:avLst/>
                <a:gdLst>
                  <a:gd name="T0" fmla="*/ 9 w 602"/>
                  <a:gd name="T1" fmla="*/ 208 h 262"/>
                  <a:gd name="T2" fmla="*/ 29 w 602"/>
                  <a:gd name="T3" fmla="*/ 217 h 262"/>
                  <a:gd name="T4" fmla="*/ 48 w 602"/>
                  <a:gd name="T5" fmla="*/ 226 h 262"/>
                  <a:gd name="T6" fmla="*/ 68 w 602"/>
                  <a:gd name="T7" fmla="*/ 235 h 262"/>
                  <a:gd name="T8" fmla="*/ 89 w 602"/>
                  <a:gd name="T9" fmla="*/ 244 h 262"/>
                  <a:gd name="T10" fmla="*/ 112 w 602"/>
                  <a:gd name="T11" fmla="*/ 250 h 262"/>
                  <a:gd name="T12" fmla="*/ 135 w 602"/>
                  <a:gd name="T13" fmla="*/ 255 h 262"/>
                  <a:gd name="T14" fmla="*/ 159 w 602"/>
                  <a:gd name="T15" fmla="*/ 258 h 262"/>
                  <a:gd name="T16" fmla="*/ 184 w 602"/>
                  <a:gd name="T17" fmla="*/ 260 h 262"/>
                  <a:gd name="T18" fmla="*/ 209 w 602"/>
                  <a:gd name="T19" fmla="*/ 262 h 262"/>
                  <a:gd name="T20" fmla="*/ 236 w 602"/>
                  <a:gd name="T21" fmla="*/ 262 h 262"/>
                  <a:gd name="T22" fmla="*/ 261 w 602"/>
                  <a:gd name="T23" fmla="*/ 261 h 262"/>
                  <a:gd name="T24" fmla="*/ 287 w 602"/>
                  <a:gd name="T25" fmla="*/ 259 h 262"/>
                  <a:gd name="T26" fmla="*/ 313 w 602"/>
                  <a:gd name="T27" fmla="*/ 255 h 262"/>
                  <a:gd name="T28" fmla="*/ 338 w 602"/>
                  <a:gd name="T29" fmla="*/ 250 h 262"/>
                  <a:gd name="T30" fmla="*/ 363 w 602"/>
                  <a:gd name="T31" fmla="*/ 243 h 262"/>
                  <a:gd name="T32" fmla="*/ 394 w 602"/>
                  <a:gd name="T33" fmla="*/ 230 h 262"/>
                  <a:gd name="T34" fmla="*/ 433 w 602"/>
                  <a:gd name="T35" fmla="*/ 211 h 262"/>
                  <a:gd name="T36" fmla="*/ 470 w 602"/>
                  <a:gd name="T37" fmla="*/ 188 h 262"/>
                  <a:gd name="T38" fmla="*/ 503 w 602"/>
                  <a:gd name="T39" fmla="*/ 162 h 262"/>
                  <a:gd name="T40" fmla="*/ 532 w 602"/>
                  <a:gd name="T41" fmla="*/ 134 h 262"/>
                  <a:gd name="T42" fmla="*/ 562 w 602"/>
                  <a:gd name="T43" fmla="*/ 101 h 262"/>
                  <a:gd name="T44" fmla="*/ 590 w 602"/>
                  <a:gd name="T45" fmla="*/ 64 h 262"/>
                  <a:gd name="T46" fmla="*/ 602 w 602"/>
                  <a:gd name="T47" fmla="*/ 26 h 262"/>
                  <a:gd name="T48" fmla="*/ 598 w 602"/>
                  <a:gd name="T49" fmla="*/ 2 h 262"/>
                  <a:gd name="T50" fmla="*/ 585 w 602"/>
                  <a:gd name="T51" fmla="*/ 1 h 262"/>
                  <a:gd name="T52" fmla="*/ 572 w 602"/>
                  <a:gd name="T53" fmla="*/ 8 h 262"/>
                  <a:gd name="T54" fmla="*/ 561 w 602"/>
                  <a:gd name="T55" fmla="*/ 19 h 262"/>
                  <a:gd name="T56" fmla="*/ 550 w 602"/>
                  <a:gd name="T57" fmla="*/ 32 h 262"/>
                  <a:gd name="T58" fmla="*/ 542 w 602"/>
                  <a:gd name="T59" fmla="*/ 45 h 262"/>
                  <a:gd name="T60" fmla="*/ 531 w 602"/>
                  <a:gd name="T61" fmla="*/ 58 h 262"/>
                  <a:gd name="T62" fmla="*/ 518 w 602"/>
                  <a:gd name="T63" fmla="*/ 72 h 262"/>
                  <a:gd name="T64" fmla="*/ 506 w 602"/>
                  <a:gd name="T65" fmla="*/ 86 h 262"/>
                  <a:gd name="T66" fmla="*/ 493 w 602"/>
                  <a:gd name="T67" fmla="*/ 99 h 262"/>
                  <a:gd name="T68" fmla="*/ 473 w 602"/>
                  <a:gd name="T69" fmla="*/ 119 h 262"/>
                  <a:gd name="T70" fmla="*/ 443 w 602"/>
                  <a:gd name="T71" fmla="*/ 142 h 262"/>
                  <a:gd name="T72" fmla="*/ 410 w 602"/>
                  <a:gd name="T73" fmla="*/ 164 h 262"/>
                  <a:gd name="T74" fmla="*/ 375 w 602"/>
                  <a:gd name="T75" fmla="*/ 182 h 262"/>
                  <a:gd name="T76" fmla="*/ 337 w 602"/>
                  <a:gd name="T77" fmla="*/ 197 h 262"/>
                  <a:gd name="T78" fmla="*/ 297 w 602"/>
                  <a:gd name="T79" fmla="*/ 209 h 262"/>
                  <a:gd name="T80" fmla="*/ 255 w 602"/>
                  <a:gd name="T81" fmla="*/ 216 h 262"/>
                  <a:gd name="T82" fmla="*/ 213 w 602"/>
                  <a:gd name="T83" fmla="*/ 221 h 262"/>
                  <a:gd name="T84" fmla="*/ 180 w 602"/>
                  <a:gd name="T85" fmla="*/ 224 h 262"/>
                  <a:gd name="T86" fmla="*/ 157 w 602"/>
                  <a:gd name="T87" fmla="*/ 226 h 262"/>
                  <a:gd name="T88" fmla="*/ 132 w 602"/>
                  <a:gd name="T89" fmla="*/ 227 h 262"/>
                  <a:gd name="T90" fmla="*/ 108 w 602"/>
                  <a:gd name="T91" fmla="*/ 227 h 262"/>
                  <a:gd name="T92" fmla="*/ 84 w 602"/>
                  <a:gd name="T93" fmla="*/ 226 h 262"/>
                  <a:gd name="T94" fmla="*/ 59 w 602"/>
                  <a:gd name="T95" fmla="*/ 221 h 262"/>
                  <a:gd name="T96" fmla="*/ 35 w 602"/>
                  <a:gd name="T97" fmla="*/ 215 h 262"/>
                  <a:gd name="T98" fmla="*/ 12 w 602"/>
                  <a:gd name="T99" fmla="*/ 207 h 262"/>
                  <a:gd name="T100" fmla="*/ 0 w 602"/>
                  <a:gd name="T101" fmla="*/ 204 h 262"/>
                  <a:gd name="T102" fmla="*/ 0 w 602"/>
                  <a:gd name="T103" fmla="*/ 204 h 262"/>
                  <a:gd name="T104" fmla="*/ 0 w 602"/>
                  <a:gd name="T105" fmla="*/ 204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2"/>
                  <a:gd name="T160" fmla="*/ 0 h 262"/>
                  <a:gd name="T161" fmla="*/ 602 w 602"/>
                  <a:gd name="T162" fmla="*/ 262 h 2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2" h="262">
                    <a:moveTo>
                      <a:pt x="0" y="204"/>
                    </a:moveTo>
                    <a:lnTo>
                      <a:pt x="9" y="208"/>
                    </a:lnTo>
                    <a:lnTo>
                      <a:pt x="19" y="212"/>
                    </a:lnTo>
                    <a:lnTo>
                      <a:pt x="29" y="217"/>
                    </a:lnTo>
                    <a:lnTo>
                      <a:pt x="39" y="221"/>
                    </a:lnTo>
                    <a:lnTo>
                      <a:pt x="48" y="226"/>
                    </a:lnTo>
                    <a:lnTo>
                      <a:pt x="58" y="231"/>
                    </a:lnTo>
                    <a:lnTo>
                      <a:pt x="68" y="235"/>
                    </a:lnTo>
                    <a:lnTo>
                      <a:pt x="78" y="239"/>
                    </a:lnTo>
                    <a:lnTo>
                      <a:pt x="89" y="244"/>
                    </a:lnTo>
                    <a:lnTo>
                      <a:pt x="101" y="247"/>
                    </a:lnTo>
                    <a:lnTo>
                      <a:pt x="112" y="250"/>
                    </a:lnTo>
                    <a:lnTo>
                      <a:pt x="124" y="252"/>
                    </a:lnTo>
                    <a:lnTo>
                      <a:pt x="135" y="255"/>
                    </a:lnTo>
                    <a:lnTo>
                      <a:pt x="147" y="256"/>
                    </a:lnTo>
                    <a:lnTo>
                      <a:pt x="159" y="258"/>
                    </a:lnTo>
                    <a:lnTo>
                      <a:pt x="171" y="259"/>
                    </a:lnTo>
                    <a:lnTo>
                      <a:pt x="184" y="260"/>
                    </a:lnTo>
                    <a:lnTo>
                      <a:pt x="197" y="261"/>
                    </a:lnTo>
                    <a:lnTo>
                      <a:pt x="209" y="262"/>
                    </a:lnTo>
                    <a:lnTo>
                      <a:pt x="223" y="262"/>
                    </a:lnTo>
                    <a:lnTo>
                      <a:pt x="236" y="262"/>
                    </a:lnTo>
                    <a:lnTo>
                      <a:pt x="248" y="262"/>
                    </a:lnTo>
                    <a:lnTo>
                      <a:pt x="261" y="261"/>
                    </a:lnTo>
                    <a:lnTo>
                      <a:pt x="275" y="260"/>
                    </a:lnTo>
                    <a:lnTo>
                      <a:pt x="287" y="259"/>
                    </a:lnTo>
                    <a:lnTo>
                      <a:pt x="300" y="257"/>
                    </a:lnTo>
                    <a:lnTo>
                      <a:pt x="313" y="255"/>
                    </a:lnTo>
                    <a:lnTo>
                      <a:pt x="326" y="252"/>
                    </a:lnTo>
                    <a:lnTo>
                      <a:pt x="338" y="250"/>
                    </a:lnTo>
                    <a:lnTo>
                      <a:pt x="350" y="246"/>
                    </a:lnTo>
                    <a:lnTo>
                      <a:pt x="363" y="243"/>
                    </a:lnTo>
                    <a:lnTo>
                      <a:pt x="375" y="238"/>
                    </a:lnTo>
                    <a:lnTo>
                      <a:pt x="394" y="230"/>
                    </a:lnTo>
                    <a:lnTo>
                      <a:pt x="414" y="221"/>
                    </a:lnTo>
                    <a:lnTo>
                      <a:pt x="433" y="211"/>
                    </a:lnTo>
                    <a:lnTo>
                      <a:pt x="451" y="200"/>
                    </a:lnTo>
                    <a:lnTo>
                      <a:pt x="470" y="188"/>
                    </a:lnTo>
                    <a:lnTo>
                      <a:pt x="487" y="175"/>
                    </a:lnTo>
                    <a:lnTo>
                      <a:pt x="503" y="162"/>
                    </a:lnTo>
                    <a:lnTo>
                      <a:pt x="517" y="148"/>
                    </a:lnTo>
                    <a:lnTo>
                      <a:pt x="532" y="134"/>
                    </a:lnTo>
                    <a:lnTo>
                      <a:pt x="548" y="119"/>
                    </a:lnTo>
                    <a:lnTo>
                      <a:pt x="562" y="101"/>
                    </a:lnTo>
                    <a:lnTo>
                      <a:pt x="578" y="83"/>
                    </a:lnTo>
                    <a:lnTo>
                      <a:pt x="590" y="64"/>
                    </a:lnTo>
                    <a:lnTo>
                      <a:pt x="599" y="45"/>
                    </a:lnTo>
                    <a:lnTo>
                      <a:pt x="602" y="26"/>
                    </a:lnTo>
                    <a:lnTo>
                      <a:pt x="601" y="7"/>
                    </a:lnTo>
                    <a:lnTo>
                      <a:pt x="598" y="2"/>
                    </a:lnTo>
                    <a:lnTo>
                      <a:pt x="591" y="0"/>
                    </a:lnTo>
                    <a:lnTo>
                      <a:pt x="585" y="1"/>
                    </a:lnTo>
                    <a:lnTo>
                      <a:pt x="579" y="3"/>
                    </a:lnTo>
                    <a:lnTo>
                      <a:pt x="572" y="8"/>
                    </a:lnTo>
                    <a:lnTo>
                      <a:pt x="566" y="14"/>
                    </a:lnTo>
                    <a:lnTo>
                      <a:pt x="561" y="19"/>
                    </a:lnTo>
                    <a:lnTo>
                      <a:pt x="555" y="25"/>
                    </a:lnTo>
                    <a:lnTo>
                      <a:pt x="550" y="32"/>
                    </a:lnTo>
                    <a:lnTo>
                      <a:pt x="545" y="39"/>
                    </a:lnTo>
                    <a:lnTo>
                      <a:pt x="542" y="45"/>
                    </a:lnTo>
                    <a:lnTo>
                      <a:pt x="537" y="51"/>
                    </a:lnTo>
                    <a:lnTo>
                      <a:pt x="531" y="58"/>
                    </a:lnTo>
                    <a:lnTo>
                      <a:pt x="526" y="65"/>
                    </a:lnTo>
                    <a:lnTo>
                      <a:pt x="518" y="72"/>
                    </a:lnTo>
                    <a:lnTo>
                      <a:pt x="512" y="79"/>
                    </a:lnTo>
                    <a:lnTo>
                      <a:pt x="506" y="86"/>
                    </a:lnTo>
                    <a:lnTo>
                      <a:pt x="500" y="92"/>
                    </a:lnTo>
                    <a:lnTo>
                      <a:pt x="493" y="99"/>
                    </a:lnTo>
                    <a:lnTo>
                      <a:pt x="487" y="105"/>
                    </a:lnTo>
                    <a:lnTo>
                      <a:pt x="473" y="119"/>
                    </a:lnTo>
                    <a:lnTo>
                      <a:pt x="459" y="131"/>
                    </a:lnTo>
                    <a:lnTo>
                      <a:pt x="443" y="142"/>
                    </a:lnTo>
                    <a:lnTo>
                      <a:pt x="427" y="153"/>
                    </a:lnTo>
                    <a:lnTo>
                      <a:pt x="410" y="164"/>
                    </a:lnTo>
                    <a:lnTo>
                      <a:pt x="393" y="174"/>
                    </a:lnTo>
                    <a:lnTo>
                      <a:pt x="375" y="182"/>
                    </a:lnTo>
                    <a:lnTo>
                      <a:pt x="356" y="190"/>
                    </a:lnTo>
                    <a:lnTo>
                      <a:pt x="337" y="197"/>
                    </a:lnTo>
                    <a:lnTo>
                      <a:pt x="317" y="204"/>
                    </a:lnTo>
                    <a:lnTo>
                      <a:pt x="297" y="209"/>
                    </a:lnTo>
                    <a:lnTo>
                      <a:pt x="276" y="213"/>
                    </a:lnTo>
                    <a:lnTo>
                      <a:pt x="255" y="216"/>
                    </a:lnTo>
                    <a:lnTo>
                      <a:pt x="233" y="219"/>
                    </a:lnTo>
                    <a:lnTo>
                      <a:pt x="213" y="221"/>
                    </a:lnTo>
                    <a:lnTo>
                      <a:pt x="192" y="223"/>
                    </a:lnTo>
                    <a:lnTo>
                      <a:pt x="180" y="224"/>
                    </a:lnTo>
                    <a:lnTo>
                      <a:pt x="168" y="225"/>
                    </a:lnTo>
                    <a:lnTo>
                      <a:pt x="157" y="226"/>
                    </a:lnTo>
                    <a:lnTo>
                      <a:pt x="145" y="226"/>
                    </a:lnTo>
                    <a:lnTo>
                      <a:pt x="132" y="227"/>
                    </a:lnTo>
                    <a:lnTo>
                      <a:pt x="120" y="227"/>
                    </a:lnTo>
                    <a:lnTo>
                      <a:pt x="108" y="227"/>
                    </a:lnTo>
                    <a:lnTo>
                      <a:pt x="96" y="227"/>
                    </a:lnTo>
                    <a:lnTo>
                      <a:pt x="84" y="226"/>
                    </a:lnTo>
                    <a:lnTo>
                      <a:pt x="72" y="224"/>
                    </a:lnTo>
                    <a:lnTo>
                      <a:pt x="59" y="221"/>
                    </a:lnTo>
                    <a:lnTo>
                      <a:pt x="47" y="218"/>
                    </a:lnTo>
                    <a:lnTo>
                      <a:pt x="35" y="215"/>
                    </a:lnTo>
                    <a:lnTo>
                      <a:pt x="23" y="211"/>
                    </a:lnTo>
                    <a:lnTo>
                      <a:pt x="12" y="207"/>
                    </a:lnTo>
                    <a:lnTo>
                      <a:pt x="0" y="204"/>
                    </a:lnTo>
                    <a:close/>
                  </a:path>
                </a:pathLst>
              </a:custGeom>
              <a:solidFill>
                <a:srgbClr val="000000"/>
              </a:solidFill>
              <a:ln w="9525">
                <a:noFill/>
                <a:round/>
                <a:headEnd/>
                <a:tailEnd/>
              </a:ln>
            </p:spPr>
            <p:txBody>
              <a:bodyPr/>
              <a:lstStyle/>
              <a:p>
                <a:endParaRPr lang="en-US">
                  <a:solidFill>
                    <a:srgbClr val="000000"/>
                  </a:solidFill>
                </a:endParaRPr>
              </a:p>
            </p:txBody>
          </p:sp>
          <p:sp>
            <p:nvSpPr>
              <p:cNvPr id="26690" name="Freeform 67"/>
              <p:cNvSpPr>
                <a:spLocks/>
              </p:cNvSpPr>
              <p:nvPr/>
            </p:nvSpPr>
            <p:spPr bwMode="auto">
              <a:xfrm>
                <a:off x="5576" y="3118"/>
                <a:ext cx="116" cy="181"/>
              </a:xfrm>
              <a:custGeom>
                <a:avLst/>
                <a:gdLst>
                  <a:gd name="T0" fmla="*/ 114 w 116"/>
                  <a:gd name="T1" fmla="*/ 1 h 181"/>
                  <a:gd name="T2" fmla="*/ 105 w 116"/>
                  <a:gd name="T3" fmla="*/ 9 h 181"/>
                  <a:gd name="T4" fmla="*/ 96 w 116"/>
                  <a:gd name="T5" fmla="*/ 16 h 181"/>
                  <a:gd name="T6" fmla="*/ 89 w 116"/>
                  <a:gd name="T7" fmla="*/ 24 h 181"/>
                  <a:gd name="T8" fmla="*/ 82 w 116"/>
                  <a:gd name="T9" fmla="*/ 34 h 181"/>
                  <a:gd name="T10" fmla="*/ 76 w 116"/>
                  <a:gd name="T11" fmla="*/ 46 h 181"/>
                  <a:gd name="T12" fmla="*/ 72 w 116"/>
                  <a:gd name="T13" fmla="*/ 59 h 181"/>
                  <a:gd name="T14" fmla="*/ 67 w 116"/>
                  <a:gd name="T15" fmla="*/ 72 h 181"/>
                  <a:gd name="T16" fmla="*/ 59 w 116"/>
                  <a:gd name="T17" fmla="*/ 83 h 181"/>
                  <a:gd name="T18" fmla="*/ 54 w 116"/>
                  <a:gd name="T19" fmla="*/ 88 h 181"/>
                  <a:gd name="T20" fmla="*/ 49 w 116"/>
                  <a:gd name="T21" fmla="*/ 92 h 181"/>
                  <a:gd name="T22" fmla="*/ 43 w 116"/>
                  <a:gd name="T23" fmla="*/ 97 h 181"/>
                  <a:gd name="T24" fmla="*/ 38 w 116"/>
                  <a:gd name="T25" fmla="*/ 101 h 181"/>
                  <a:gd name="T26" fmla="*/ 33 w 116"/>
                  <a:gd name="T27" fmla="*/ 106 h 181"/>
                  <a:gd name="T28" fmla="*/ 28 w 116"/>
                  <a:gd name="T29" fmla="*/ 111 h 181"/>
                  <a:gd name="T30" fmla="*/ 25 w 116"/>
                  <a:gd name="T31" fmla="*/ 117 h 181"/>
                  <a:gd name="T32" fmla="*/ 20 w 116"/>
                  <a:gd name="T33" fmla="*/ 122 h 181"/>
                  <a:gd name="T34" fmla="*/ 12 w 116"/>
                  <a:gd name="T35" fmla="*/ 134 h 181"/>
                  <a:gd name="T36" fmla="*/ 9 w 116"/>
                  <a:gd name="T37" fmla="*/ 148 h 181"/>
                  <a:gd name="T38" fmla="*/ 5 w 116"/>
                  <a:gd name="T39" fmla="*/ 164 h 181"/>
                  <a:gd name="T40" fmla="*/ 0 w 116"/>
                  <a:gd name="T41" fmla="*/ 178 h 181"/>
                  <a:gd name="T42" fmla="*/ 0 w 116"/>
                  <a:gd name="T43" fmla="*/ 180 h 181"/>
                  <a:gd name="T44" fmla="*/ 1 w 116"/>
                  <a:gd name="T45" fmla="*/ 181 h 181"/>
                  <a:gd name="T46" fmla="*/ 4 w 116"/>
                  <a:gd name="T47" fmla="*/ 181 h 181"/>
                  <a:gd name="T48" fmla="*/ 6 w 116"/>
                  <a:gd name="T49" fmla="*/ 179 h 181"/>
                  <a:gd name="T50" fmla="*/ 14 w 116"/>
                  <a:gd name="T51" fmla="*/ 169 h 181"/>
                  <a:gd name="T52" fmla="*/ 21 w 116"/>
                  <a:gd name="T53" fmla="*/ 159 h 181"/>
                  <a:gd name="T54" fmla="*/ 27 w 116"/>
                  <a:gd name="T55" fmla="*/ 147 h 181"/>
                  <a:gd name="T56" fmla="*/ 33 w 116"/>
                  <a:gd name="T57" fmla="*/ 136 h 181"/>
                  <a:gd name="T58" fmla="*/ 37 w 116"/>
                  <a:gd name="T59" fmla="*/ 130 h 181"/>
                  <a:gd name="T60" fmla="*/ 42 w 116"/>
                  <a:gd name="T61" fmla="*/ 124 h 181"/>
                  <a:gd name="T62" fmla="*/ 48 w 116"/>
                  <a:gd name="T63" fmla="*/ 119 h 181"/>
                  <a:gd name="T64" fmla="*/ 54 w 116"/>
                  <a:gd name="T65" fmla="*/ 113 h 181"/>
                  <a:gd name="T66" fmla="*/ 59 w 116"/>
                  <a:gd name="T67" fmla="*/ 107 h 181"/>
                  <a:gd name="T68" fmla="*/ 65 w 116"/>
                  <a:gd name="T69" fmla="*/ 102 h 181"/>
                  <a:gd name="T70" fmla="*/ 71 w 116"/>
                  <a:gd name="T71" fmla="*/ 97 h 181"/>
                  <a:gd name="T72" fmla="*/ 77 w 116"/>
                  <a:gd name="T73" fmla="*/ 92 h 181"/>
                  <a:gd name="T74" fmla="*/ 83 w 116"/>
                  <a:gd name="T75" fmla="*/ 85 h 181"/>
                  <a:gd name="T76" fmla="*/ 88 w 116"/>
                  <a:gd name="T77" fmla="*/ 78 h 181"/>
                  <a:gd name="T78" fmla="*/ 92 w 116"/>
                  <a:gd name="T79" fmla="*/ 71 h 181"/>
                  <a:gd name="T80" fmla="*/ 93 w 116"/>
                  <a:gd name="T81" fmla="*/ 62 h 181"/>
                  <a:gd name="T82" fmla="*/ 95 w 116"/>
                  <a:gd name="T83" fmla="*/ 46 h 181"/>
                  <a:gd name="T84" fmla="*/ 99 w 116"/>
                  <a:gd name="T85" fmla="*/ 31 h 181"/>
                  <a:gd name="T86" fmla="*/ 106 w 116"/>
                  <a:gd name="T87" fmla="*/ 16 h 181"/>
                  <a:gd name="T88" fmla="*/ 116 w 116"/>
                  <a:gd name="T89" fmla="*/ 2 h 181"/>
                  <a:gd name="T90" fmla="*/ 116 w 116"/>
                  <a:gd name="T91" fmla="*/ 1 h 181"/>
                  <a:gd name="T92" fmla="*/ 116 w 116"/>
                  <a:gd name="T93" fmla="*/ 0 h 181"/>
                  <a:gd name="T94" fmla="*/ 115 w 116"/>
                  <a:gd name="T95" fmla="*/ 0 h 181"/>
                  <a:gd name="T96" fmla="*/ 114 w 116"/>
                  <a:gd name="T97" fmla="*/ 1 h 181"/>
                  <a:gd name="T98" fmla="*/ 114 w 116"/>
                  <a:gd name="T99" fmla="*/ 1 h 1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6"/>
                  <a:gd name="T151" fmla="*/ 0 h 181"/>
                  <a:gd name="T152" fmla="*/ 116 w 116"/>
                  <a:gd name="T153" fmla="*/ 181 h 1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6" h="181">
                    <a:moveTo>
                      <a:pt x="114" y="1"/>
                    </a:moveTo>
                    <a:lnTo>
                      <a:pt x="105" y="9"/>
                    </a:lnTo>
                    <a:lnTo>
                      <a:pt x="96" y="16"/>
                    </a:lnTo>
                    <a:lnTo>
                      <a:pt x="89" y="24"/>
                    </a:lnTo>
                    <a:lnTo>
                      <a:pt x="82" y="34"/>
                    </a:lnTo>
                    <a:lnTo>
                      <a:pt x="76" y="46"/>
                    </a:lnTo>
                    <a:lnTo>
                      <a:pt x="72" y="59"/>
                    </a:lnTo>
                    <a:lnTo>
                      <a:pt x="67" y="72"/>
                    </a:lnTo>
                    <a:lnTo>
                      <a:pt x="59" y="83"/>
                    </a:lnTo>
                    <a:lnTo>
                      <a:pt x="54" y="88"/>
                    </a:lnTo>
                    <a:lnTo>
                      <a:pt x="49" y="92"/>
                    </a:lnTo>
                    <a:lnTo>
                      <a:pt x="43" y="97"/>
                    </a:lnTo>
                    <a:lnTo>
                      <a:pt x="38" y="101"/>
                    </a:lnTo>
                    <a:lnTo>
                      <a:pt x="33" y="106"/>
                    </a:lnTo>
                    <a:lnTo>
                      <a:pt x="28" y="111"/>
                    </a:lnTo>
                    <a:lnTo>
                      <a:pt x="25" y="117"/>
                    </a:lnTo>
                    <a:lnTo>
                      <a:pt x="20" y="122"/>
                    </a:lnTo>
                    <a:lnTo>
                      <a:pt x="12" y="134"/>
                    </a:lnTo>
                    <a:lnTo>
                      <a:pt x="9" y="148"/>
                    </a:lnTo>
                    <a:lnTo>
                      <a:pt x="5" y="164"/>
                    </a:lnTo>
                    <a:lnTo>
                      <a:pt x="0" y="178"/>
                    </a:lnTo>
                    <a:lnTo>
                      <a:pt x="0" y="180"/>
                    </a:lnTo>
                    <a:lnTo>
                      <a:pt x="1" y="181"/>
                    </a:lnTo>
                    <a:lnTo>
                      <a:pt x="4" y="181"/>
                    </a:lnTo>
                    <a:lnTo>
                      <a:pt x="6" y="179"/>
                    </a:lnTo>
                    <a:lnTo>
                      <a:pt x="14" y="169"/>
                    </a:lnTo>
                    <a:lnTo>
                      <a:pt x="21" y="159"/>
                    </a:lnTo>
                    <a:lnTo>
                      <a:pt x="27" y="147"/>
                    </a:lnTo>
                    <a:lnTo>
                      <a:pt x="33" y="136"/>
                    </a:lnTo>
                    <a:lnTo>
                      <a:pt x="37" y="130"/>
                    </a:lnTo>
                    <a:lnTo>
                      <a:pt x="42" y="124"/>
                    </a:lnTo>
                    <a:lnTo>
                      <a:pt x="48" y="119"/>
                    </a:lnTo>
                    <a:lnTo>
                      <a:pt x="54" y="113"/>
                    </a:lnTo>
                    <a:lnTo>
                      <a:pt x="59" y="107"/>
                    </a:lnTo>
                    <a:lnTo>
                      <a:pt x="65" y="102"/>
                    </a:lnTo>
                    <a:lnTo>
                      <a:pt x="71" y="97"/>
                    </a:lnTo>
                    <a:lnTo>
                      <a:pt x="77" y="92"/>
                    </a:lnTo>
                    <a:lnTo>
                      <a:pt x="83" y="85"/>
                    </a:lnTo>
                    <a:lnTo>
                      <a:pt x="88" y="78"/>
                    </a:lnTo>
                    <a:lnTo>
                      <a:pt x="92" y="71"/>
                    </a:lnTo>
                    <a:lnTo>
                      <a:pt x="93" y="62"/>
                    </a:lnTo>
                    <a:lnTo>
                      <a:pt x="95" y="46"/>
                    </a:lnTo>
                    <a:lnTo>
                      <a:pt x="99" y="31"/>
                    </a:lnTo>
                    <a:lnTo>
                      <a:pt x="106" y="16"/>
                    </a:lnTo>
                    <a:lnTo>
                      <a:pt x="116" y="2"/>
                    </a:lnTo>
                    <a:lnTo>
                      <a:pt x="116" y="1"/>
                    </a:lnTo>
                    <a:lnTo>
                      <a:pt x="116" y="0"/>
                    </a:lnTo>
                    <a:lnTo>
                      <a:pt x="115" y="0"/>
                    </a:lnTo>
                    <a:lnTo>
                      <a:pt x="114" y="1"/>
                    </a:lnTo>
                    <a:close/>
                  </a:path>
                </a:pathLst>
              </a:custGeom>
              <a:solidFill>
                <a:srgbClr val="000000"/>
              </a:solidFill>
              <a:ln w="9525">
                <a:noFill/>
                <a:round/>
                <a:headEnd/>
                <a:tailEnd/>
              </a:ln>
            </p:spPr>
            <p:txBody>
              <a:bodyPr/>
              <a:lstStyle/>
              <a:p>
                <a:endParaRPr lang="en-US">
                  <a:solidFill>
                    <a:srgbClr val="000000"/>
                  </a:solidFill>
                </a:endParaRPr>
              </a:p>
            </p:txBody>
          </p:sp>
          <p:sp>
            <p:nvSpPr>
              <p:cNvPr id="26691" name="Freeform 68"/>
              <p:cNvSpPr>
                <a:spLocks/>
              </p:cNvSpPr>
              <p:nvPr/>
            </p:nvSpPr>
            <p:spPr bwMode="auto">
              <a:xfrm>
                <a:off x="5579" y="3299"/>
                <a:ext cx="146" cy="35"/>
              </a:xfrm>
              <a:custGeom>
                <a:avLst/>
                <a:gdLst>
                  <a:gd name="T0" fmla="*/ 0 w 146"/>
                  <a:gd name="T1" fmla="*/ 7 h 35"/>
                  <a:gd name="T2" fmla="*/ 8 w 146"/>
                  <a:gd name="T3" fmla="*/ 14 h 35"/>
                  <a:gd name="T4" fmla="*/ 17 w 146"/>
                  <a:gd name="T5" fmla="*/ 19 h 35"/>
                  <a:gd name="T6" fmla="*/ 25 w 146"/>
                  <a:gd name="T7" fmla="*/ 23 h 35"/>
                  <a:gd name="T8" fmla="*/ 34 w 146"/>
                  <a:gd name="T9" fmla="*/ 26 h 35"/>
                  <a:gd name="T10" fmla="*/ 42 w 146"/>
                  <a:gd name="T11" fmla="*/ 29 h 35"/>
                  <a:gd name="T12" fmla="*/ 51 w 146"/>
                  <a:gd name="T13" fmla="*/ 32 h 35"/>
                  <a:gd name="T14" fmla="*/ 61 w 146"/>
                  <a:gd name="T15" fmla="*/ 34 h 35"/>
                  <a:gd name="T16" fmla="*/ 72 w 146"/>
                  <a:gd name="T17" fmla="*/ 35 h 35"/>
                  <a:gd name="T18" fmla="*/ 82 w 146"/>
                  <a:gd name="T19" fmla="*/ 35 h 35"/>
                  <a:gd name="T20" fmla="*/ 92 w 146"/>
                  <a:gd name="T21" fmla="*/ 34 h 35"/>
                  <a:gd name="T22" fmla="*/ 101 w 146"/>
                  <a:gd name="T23" fmla="*/ 33 h 35"/>
                  <a:gd name="T24" fmla="*/ 109 w 146"/>
                  <a:gd name="T25" fmla="*/ 30 h 35"/>
                  <a:gd name="T26" fmla="*/ 118 w 146"/>
                  <a:gd name="T27" fmla="*/ 26 h 35"/>
                  <a:gd name="T28" fmla="*/ 126 w 146"/>
                  <a:gd name="T29" fmla="*/ 22 h 35"/>
                  <a:gd name="T30" fmla="*/ 134 w 146"/>
                  <a:gd name="T31" fmla="*/ 17 h 35"/>
                  <a:gd name="T32" fmla="*/ 142 w 146"/>
                  <a:gd name="T33" fmla="*/ 11 h 35"/>
                  <a:gd name="T34" fmla="*/ 145 w 146"/>
                  <a:gd name="T35" fmla="*/ 7 h 35"/>
                  <a:gd name="T36" fmla="*/ 146 w 146"/>
                  <a:gd name="T37" fmla="*/ 3 h 35"/>
                  <a:gd name="T38" fmla="*/ 142 w 146"/>
                  <a:gd name="T39" fmla="*/ 1 h 35"/>
                  <a:gd name="T40" fmla="*/ 137 w 146"/>
                  <a:gd name="T41" fmla="*/ 0 h 35"/>
                  <a:gd name="T42" fmla="*/ 130 w 146"/>
                  <a:gd name="T43" fmla="*/ 2 h 35"/>
                  <a:gd name="T44" fmla="*/ 124 w 146"/>
                  <a:gd name="T45" fmla="*/ 3 h 35"/>
                  <a:gd name="T46" fmla="*/ 117 w 146"/>
                  <a:gd name="T47" fmla="*/ 5 h 35"/>
                  <a:gd name="T48" fmla="*/ 111 w 146"/>
                  <a:gd name="T49" fmla="*/ 7 h 35"/>
                  <a:gd name="T50" fmla="*/ 103 w 146"/>
                  <a:gd name="T51" fmla="*/ 9 h 35"/>
                  <a:gd name="T52" fmla="*/ 97 w 146"/>
                  <a:gd name="T53" fmla="*/ 10 h 35"/>
                  <a:gd name="T54" fmla="*/ 90 w 146"/>
                  <a:gd name="T55" fmla="*/ 11 h 35"/>
                  <a:gd name="T56" fmla="*/ 82 w 146"/>
                  <a:gd name="T57" fmla="*/ 11 h 35"/>
                  <a:gd name="T58" fmla="*/ 72 w 146"/>
                  <a:gd name="T59" fmla="*/ 11 h 35"/>
                  <a:gd name="T60" fmla="*/ 62 w 146"/>
                  <a:gd name="T61" fmla="*/ 12 h 35"/>
                  <a:gd name="T62" fmla="*/ 52 w 146"/>
                  <a:gd name="T63" fmla="*/ 12 h 35"/>
                  <a:gd name="T64" fmla="*/ 42 w 146"/>
                  <a:gd name="T65" fmla="*/ 12 h 35"/>
                  <a:gd name="T66" fmla="*/ 31 w 146"/>
                  <a:gd name="T67" fmla="*/ 11 h 35"/>
                  <a:gd name="T68" fmla="*/ 22 w 146"/>
                  <a:gd name="T69" fmla="*/ 10 h 35"/>
                  <a:gd name="T70" fmla="*/ 12 w 146"/>
                  <a:gd name="T71" fmla="*/ 9 h 35"/>
                  <a:gd name="T72" fmla="*/ 1 w 146"/>
                  <a:gd name="T73" fmla="*/ 7 h 35"/>
                  <a:gd name="T74" fmla="*/ 1 w 146"/>
                  <a:gd name="T75" fmla="*/ 7 h 35"/>
                  <a:gd name="T76" fmla="*/ 1 w 146"/>
                  <a:gd name="T77" fmla="*/ 7 h 35"/>
                  <a:gd name="T78" fmla="*/ 0 w 146"/>
                  <a:gd name="T79" fmla="*/ 7 h 35"/>
                  <a:gd name="T80" fmla="*/ 0 w 146"/>
                  <a:gd name="T81" fmla="*/ 7 h 35"/>
                  <a:gd name="T82" fmla="*/ 0 w 146"/>
                  <a:gd name="T83" fmla="*/ 7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6"/>
                  <a:gd name="T127" fmla="*/ 0 h 35"/>
                  <a:gd name="T128" fmla="*/ 146 w 146"/>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6" h="35">
                    <a:moveTo>
                      <a:pt x="0" y="7"/>
                    </a:moveTo>
                    <a:lnTo>
                      <a:pt x="8" y="14"/>
                    </a:lnTo>
                    <a:lnTo>
                      <a:pt x="17" y="19"/>
                    </a:lnTo>
                    <a:lnTo>
                      <a:pt x="25" y="23"/>
                    </a:lnTo>
                    <a:lnTo>
                      <a:pt x="34" y="26"/>
                    </a:lnTo>
                    <a:lnTo>
                      <a:pt x="42" y="29"/>
                    </a:lnTo>
                    <a:lnTo>
                      <a:pt x="51" y="32"/>
                    </a:lnTo>
                    <a:lnTo>
                      <a:pt x="61" y="34"/>
                    </a:lnTo>
                    <a:lnTo>
                      <a:pt x="72" y="35"/>
                    </a:lnTo>
                    <a:lnTo>
                      <a:pt x="82" y="35"/>
                    </a:lnTo>
                    <a:lnTo>
                      <a:pt x="92" y="34"/>
                    </a:lnTo>
                    <a:lnTo>
                      <a:pt x="101" y="33"/>
                    </a:lnTo>
                    <a:lnTo>
                      <a:pt x="109" y="30"/>
                    </a:lnTo>
                    <a:lnTo>
                      <a:pt x="118" y="26"/>
                    </a:lnTo>
                    <a:lnTo>
                      <a:pt x="126" y="22"/>
                    </a:lnTo>
                    <a:lnTo>
                      <a:pt x="134" y="17"/>
                    </a:lnTo>
                    <a:lnTo>
                      <a:pt x="142" y="11"/>
                    </a:lnTo>
                    <a:lnTo>
                      <a:pt x="145" y="7"/>
                    </a:lnTo>
                    <a:lnTo>
                      <a:pt x="146" y="3"/>
                    </a:lnTo>
                    <a:lnTo>
                      <a:pt x="142" y="1"/>
                    </a:lnTo>
                    <a:lnTo>
                      <a:pt x="137" y="0"/>
                    </a:lnTo>
                    <a:lnTo>
                      <a:pt x="130" y="2"/>
                    </a:lnTo>
                    <a:lnTo>
                      <a:pt x="124" y="3"/>
                    </a:lnTo>
                    <a:lnTo>
                      <a:pt x="117" y="5"/>
                    </a:lnTo>
                    <a:lnTo>
                      <a:pt x="111" y="7"/>
                    </a:lnTo>
                    <a:lnTo>
                      <a:pt x="103" y="9"/>
                    </a:lnTo>
                    <a:lnTo>
                      <a:pt x="97" y="10"/>
                    </a:lnTo>
                    <a:lnTo>
                      <a:pt x="90" y="11"/>
                    </a:lnTo>
                    <a:lnTo>
                      <a:pt x="82" y="11"/>
                    </a:lnTo>
                    <a:lnTo>
                      <a:pt x="72" y="11"/>
                    </a:lnTo>
                    <a:lnTo>
                      <a:pt x="62" y="12"/>
                    </a:lnTo>
                    <a:lnTo>
                      <a:pt x="52" y="12"/>
                    </a:lnTo>
                    <a:lnTo>
                      <a:pt x="42" y="12"/>
                    </a:lnTo>
                    <a:lnTo>
                      <a:pt x="31" y="11"/>
                    </a:lnTo>
                    <a:lnTo>
                      <a:pt x="22" y="10"/>
                    </a:lnTo>
                    <a:lnTo>
                      <a:pt x="12" y="9"/>
                    </a:lnTo>
                    <a:lnTo>
                      <a:pt x="1" y="7"/>
                    </a:lnTo>
                    <a:lnTo>
                      <a:pt x="0" y="7"/>
                    </a:lnTo>
                    <a:close/>
                  </a:path>
                </a:pathLst>
              </a:custGeom>
              <a:solidFill>
                <a:srgbClr val="000000"/>
              </a:solidFill>
              <a:ln w="9525">
                <a:noFill/>
                <a:round/>
                <a:headEnd/>
                <a:tailEnd/>
              </a:ln>
            </p:spPr>
            <p:txBody>
              <a:bodyPr/>
              <a:lstStyle/>
              <a:p>
                <a:endParaRPr lang="en-US">
                  <a:solidFill>
                    <a:srgbClr val="000000"/>
                  </a:solidFill>
                </a:endParaRPr>
              </a:p>
            </p:txBody>
          </p:sp>
          <p:sp>
            <p:nvSpPr>
              <p:cNvPr id="26692" name="Freeform 69"/>
              <p:cNvSpPr>
                <a:spLocks/>
              </p:cNvSpPr>
              <p:nvPr/>
            </p:nvSpPr>
            <p:spPr bwMode="auto">
              <a:xfrm>
                <a:off x="5726" y="3178"/>
                <a:ext cx="44" cy="133"/>
              </a:xfrm>
              <a:custGeom>
                <a:avLst/>
                <a:gdLst>
                  <a:gd name="T0" fmla="*/ 7 w 44"/>
                  <a:gd name="T1" fmla="*/ 133 h 133"/>
                  <a:gd name="T2" fmla="*/ 12 w 44"/>
                  <a:gd name="T3" fmla="*/ 118 h 133"/>
                  <a:gd name="T4" fmla="*/ 16 w 44"/>
                  <a:gd name="T5" fmla="*/ 103 h 133"/>
                  <a:gd name="T6" fmla="*/ 18 w 44"/>
                  <a:gd name="T7" fmla="*/ 87 h 133"/>
                  <a:gd name="T8" fmla="*/ 17 w 44"/>
                  <a:gd name="T9" fmla="*/ 72 h 133"/>
                  <a:gd name="T10" fmla="*/ 16 w 44"/>
                  <a:gd name="T11" fmla="*/ 61 h 133"/>
                  <a:gd name="T12" fmla="*/ 17 w 44"/>
                  <a:gd name="T13" fmla="*/ 50 h 133"/>
                  <a:gd name="T14" fmla="*/ 21 w 44"/>
                  <a:gd name="T15" fmla="*/ 41 h 133"/>
                  <a:gd name="T16" fmla="*/ 27 w 44"/>
                  <a:gd name="T17" fmla="*/ 31 h 133"/>
                  <a:gd name="T18" fmla="*/ 30 w 44"/>
                  <a:gd name="T19" fmla="*/ 25 h 133"/>
                  <a:gd name="T20" fmla="*/ 35 w 44"/>
                  <a:gd name="T21" fmla="*/ 18 h 133"/>
                  <a:gd name="T22" fmla="*/ 39 w 44"/>
                  <a:gd name="T23" fmla="*/ 12 h 133"/>
                  <a:gd name="T24" fmla="*/ 43 w 44"/>
                  <a:gd name="T25" fmla="*/ 4 h 133"/>
                  <a:gd name="T26" fmla="*/ 44 w 44"/>
                  <a:gd name="T27" fmla="*/ 1 h 133"/>
                  <a:gd name="T28" fmla="*/ 41 w 44"/>
                  <a:gd name="T29" fmla="*/ 0 h 133"/>
                  <a:gd name="T30" fmla="*/ 39 w 44"/>
                  <a:gd name="T31" fmla="*/ 1 h 133"/>
                  <a:gd name="T32" fmla="*/ 35 w 44"/>
                  <a:gd name="T33" fmla="*/ 2 h 133"/>
                  <a:gd name="T34" fmla="*/ 24 w 44"/>
                  <a:gd name="T35" fmla="*/ 12 h 133"/>
                  <a:gd name="T36" fmla="*/ 13 w 44"/>
                  <a:gd name="T37" fmla="*/ 23 h 133"/>
                  <a:gd name="T38" fmla="*/ 5 w 44"/>
                  <a:gd name="T39" fmla="*/ 35 h 133"/>
                  <a:gd name="T40" fmla="*/ 0 w 44"/>
                  <a:gd name="T41" fmla="*/ 46 h 133"/>
                  <a:gd name="T42" fmla="*/ 0 w 44"/>
                  <a:gd name="T43" fmla="*/ 54 h 133"/>
                  <a:gd name="T44" fmla="*/ 1 w 44"/>
                  <a:gd name="T45" fmla="*/ 62 h 133"/>
                  <a:gd name="T46" fmla="*/ 4 w 44"/>
                  <a:gd name="T47" fmla="*/ 69 h 133"/>
                  <a:gd name="T48" fmla="*/ 6 w 44"/>
                  <a:gd name="T49" fmla="*/ 76 h 133"/>
                  <a:gd name="T50" fmla="*/ 10 w 44"/>
                  <a:gd name="T51" fmla="*/ 90 h 133"/>
                  <a:gd name="T52" fmla="*/ 11 w 44"/>
                  <a:gd name="T53" fmla="*/ 105 h 133"/>
                  <a:gd name="T54" fmla="*/ 10 w 44"/>
                  <a:gd name="T55" fmla="*/ 119 h 133"/>
                  <a:gd name="T56" fmla="*/ 7 w 44"/>
                  <a:gd name="T57" fmla="*/ 133 h 133"/>
                  <a:gd name="T58" fmla="*/ 7 w 44"/>
                  <a:gd name="T59" fmla="*/ 133 h 133"/>
                  <a:gd name="T60" fmla="*/ 7 w 44"/>
                  <a:gd name="T61" fmla="*/ 133 h 133"/>
                  <a:gd name="T62" fmla="*/ 7 w 44"/>
                  <a:gd name="T63" fmla="*/ 133 h 133"/>
                  <a:gd name="T64" fmla="*/ 7 w 44"/>
                  <a:gd name="T65" fmla="*/ 133 h 133"/>
                  <a:gd name="T66" fmla="*/ 7 w 44"/>
                  <a:gd name="T67" fmla="*/ 133 h 1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33"/>
                  <a:gd name="T104" fmla="*/ 44 w 44"/>
                  <a:gd name="T105" fmla="*/ 133 h 1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33">
                    <a:moveTo>
                      <a:pt x="7" y="133"/>
                    </a:moveTo>
                    <a:lnTo>
                      <a:pt x="12" y="118"/>
                    </a:lnTo>
                    <a:lnTo>
                      <a:pt x="16" y="103"/>
                    </a:lnTo>
                    <a:lnTo>
                      <a:pt x="18" y="87"/>
                    </a:lnTo>
                    <a:lnTo>
                      <a:pt x="17" y="72"/>
                    </a:lnTo>
                    <a:lnTo>
                      <a:pt x="16" y="61"/>
                    </a:lnTo>
                    <a:lnTo>
                      <a:pt x="17" y="50"/>
                    </a:lnTo>
                    <a:lnTo>
                      <a:pt x="21" y="41"/>
                    </a:lnTo>
                    <a:lnTo>
                      <a:pt x="27" y="31"/>
                    </a:lnTo>
                    <a:lnTo>
                      <a:pt x="30" y="25"/>
                    </a:lnTo>
                    <a:lnTo>
                      <a:pt x="35" y="18"/>
                    </a:lnTo>
                    <a:lnTo>
                      <a:pt x="39" y="12"/>
                    </a:lnTo>
                    <a:lnTo>
                      <a:pt x="43" y="4"/>
                    </a:lnTo>
                    <a:lnTo>
                      <a:pt x="44" y="1"/>
                    </a:lnTo>
                    <a:lnTo>
                      <a:pt x="41" y="0"/>
                    </a:lnTo>
                    <a:lnTo>
                      <a:pt x="39" y="1"/>
                    </a:lnTo>
                    <a:lnTo>
                      <a:pt x="35" y="2"/>
                    </a:lnTo>
                    <a:lnTo>
                      <a:pt x="24" y="12"/>
                    </a:lnTo>
                    <a:lnTo>
                      <a:pt x="13" y="23"/>
                    </a:lnTo>
                    <a:lnTo>
                      <a:pt x="5" y="35"/>
                    </a:lnTo>
                    <a:lnTo>
                      <a:pt x="0" y="46"/>
                    </a:lnTo>
                    <a:lnTo>
                      <a:pt x="0" y="54"/>
                    </a:lnTo>
                    <a:lnTo>
                      <a:pt x="1" y="62"/>
                    </a:lnTo>
                    <a:lnTo>
                      <a:pt x="4" y="69"/>
                    </a:lnTo>
                    <a:lnTo>
                      <a:pt x="6" y="76"/>
                    </a:lnTo>
                    <a:lnTo>
                      <a:pt x="10" y="90"/>
                    </a:lnTo>
                    <a:lnTo>
                      <a:pt x="11" y="105"/>
                    </a:lnTo>
                    <a:lnTo>
                      <a:pt x="10" y="119"/>
                    </a:lnTo>
                    <a:lnTo>
                      <a:pt x="7" y="133"/>
                    </a:lnTo>
                    <a:close/>
                  </a:path>
                </a:pathLst>
              </a:custGeom>
              <a:solidFill>
                <a:srgbClr val="000000"/>
              </a:solidFill>
              <a:ln w="9525">
                <a:noFill/>
                <a:round/>
                <a:headEnd/>
                <a:tailEnd/>
              </a:ln>
            </p:spPr>
            <p:txBody>
              <a:bodyPr/>
              <a:lstStyle/>
              <a:p>
                <a:endParaRPr lang="en-US">
                  <a:solidFill>
                    <a:srgbClr val="000000"/>
                  </a:solidFill>
                </a:endParaRPr>
              </a:p>
            </p:txBody>
          </p:sp>
          <p:sp>
            <p:nvSpPr>
              <p:cNvPr id="26693" name="Freeform 70"/>
              <p:cNvSpPr>
                <a:spLocks/>
              </p:cNvSpPr>
              <p:nvPr/>
            </p:nvSpPr>
            <p:spPr bwMode="auto">
              <a:xfrm>
                <a:off x="5222" y="3171"/>
                <a:ext cx="101" cy="26"/>
              </a:xfrm>
              <a:custGeom>
                <a:avLst/>
                <a:gdLst>
                  <a:gd name="T0" fmla="*/ 0 w 101"/>
                  <a:gd name="T1" fmla="*/ 1 h 26"/>
                  <a:gd name="T2" fmla="*/ 11 w 101"/>
                  <a:gd name="T3" fmla="*/ 9 h 26"/>
                  <a:gd name="T4" fmla="*/ 22 w 101"/>
                  <a:gd name="T5" fmla="*/ 15 h 26"/>
                  <a:gd name="T6" fmla="*/ 34 w 101"/>
                  <a:gd name="T7" fmla="*/ 21 h 26"/>
                  <a:gd name="T8" fmla="*/ 46 w 101"/>
                  <a:gd name="T9" fmla="*/ 24 h 26"/>
                  <a:gd name="T10" fmla="*/ 58 w 101"/>
                  <a:gd name="T11" fmla="*/ 26 h 26"/>
                  <a:gd name="T12" fmla="*/ 72 w 101"/>
                  <a:gd name="T13" fmla="*/ 25 h 26"/>
                  <a:gd name="T14" fmla="*/ 85 w 101"/>
                  <a:gd name="T15" fmla="*/ 23 h 26"/>
                  <a:gd name="T16" fmla="*/ 99 w 101"/>
                  <a:gd name="T17" fmla="*/ 19 h 26"/>
                  <a:gd name="T18" fmla="*/ 100 w 101"/>
                  <a:gd name="T19" fmla="*/ 18 h 26"/>
                  <a:gd name="T20" fmla="*/ 101 w 101"/>
                  <a:gd name="T21" fmla="*/ 15 h 26"/>
                  <a:gd name="T22" fmla="*/ 100 w 101"/>
                  <a:gd name="T23" fmla="*/ 13 h 26"/>
                  <a:gd name="T24" fmla="*/ 99 w 101"/>
                  <a:gd name="T25" fmla="*/ 13 h 26"/>
                  <a:gd name="T26" fmla="*/ 92 w 101"/>
                  <a:gd name="T27" fmla="*/ 14 h 26"/>
                  <a:gd name="T28" fmla="*/ 86 w 101"/>
                  <a:gd name="T29" fmla="*/ 15 h 26"/>
                  <a:gd name="T30" fmla="*/ 82 w 101"/>
                  <a:gd name="T31" fmla="*/ 18 h 26"/>
                  <a:gd name="T32" fmla="*/ 75 w 101"/>
                  <a:gd name="T33" fmla="*/ 19 h 26"/>
                  <a:gd name="T34" fmla="*/ 69 w 101"/>
                  <a:gd name="T35" fmla="*/ 20 h 26"/>
                  <a:gd name="T36" fmla="*/ 63 w 101"/>
                  <a:gd name="T37" fmla="*/ 20 h 26"/>
                  <a:gd name="T38" fmla="*/ 56 w 101"/>
                  <a:gd name="T39" fmla="*/ 20 h 26"/>
                  <a:gd name="T40" fmla="*/ 50 w 101"/>
                  <a:gd name="T41" fmla="*/ 19 h 26"/>
                  <a:gd name="T42" fmla="*/ 43 w 101"/>
                  <a:gd name="T43" fmla="*/ 18 h 26"/>
                  <a:gd name="T44" fmla="*/ 35 w 101"/>
                  <a:gd name="T45" fmla="*/ 16 h 26"/>
                  <a:gd name="T46" fmla="*/ 29 w 101"/>
                  <a:gd name="T47" fmla="*/ 14 h 26"/>
                  <a:gd name="T48" fmla="*/ 23 w 101"/>
                  <a:gd name="T49" fmla="*/ 13 h 26"/>
                  <a:gd name="T50" fmla="*/ 17 w 101"/>
                  <a:gd name="T51" fmla="*/ 11 h 26"/>
                  <a:gd name="T52" fmla="*/ 12 w 101"/>
                  <a:gd name="T53" fmla="*/ 8 h 26"/>
                  <a:gd name="T54" fmla="*/ 6 w 101"/>
                  <a:gd name="T55" fmla="*/ 4 h 26"/>
                  <a:gd name="T56" fmla="*/ 0 w 101"/>
                  <a:gd name="T57" fmla="*/ 0 h 26"/>
                  <a:gd name="T58" fmla="*/ 0 w 101"/>
                  <a:gd name="T59" fmla="*/ 0 h 26"/>
                  <a:gd name="T60" fmla="*/ 0 w 101"/>
                  <a:gd name="T61" fmla="*/ 0 h 26"/>
                  <a:gd name="T62" fmla="*/ 0 w 101"/>
                  <a:gd name="T63" fmla="*/ 1 h 26"/>
                  <a:gd name="T64" fmla="*/ 0 w 101"/>
                  <a:gd name="T65" fmla="*/ 1 h 26"/>
                  <a:gd name="T66" fmla="*/ 0 w 101"/>
                  <a:gd name="T67" fmla="*/ 1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1"/>
                  <a:gd name="T103" fmla="*/ 0 h 26"/>
                  <a:gd name="T104" fmla="*/ 101 w 101"/>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1" h="26">
                    <a:moveTo>
                      <a:pt x="0" y="1"/>
                    </a:moveTo>
                    <a:lnTo>
                      <a:pt x="11" y="9"/>
                    </a:lnTo>
                    <a:lnTo>
                      <a:pt x="22" y="15"/>
                    </a:lnTo>
                    <a:lnTo>
                      <a:pt x="34" y="21"/>
                    </a:lnTo>
                    <a:lnTo>
                      <a:pt x="46" y="24"/>
                    </a:lnTo>
                    <a:lnTo>
                      <a:pt x="58" y="26"/>
                    </a:lnTo>
                    <a:lnTo>
                      <a:pt x="72" y="25"/>
                    </a:lnTo>
                    <a:lnTo>
                      <a:pt x="85" y="23"/>
                    </a:lnTo>
                    <a:lnTo>
                      <a:pt x="99" y="19"/>
                    </a:lnTo>
                    <a:lnTo>
                      <a:pt x="100" y="18"/>
                    </a:lnTo>
                    <a:lnTo>
                      <a:pt x="101" y="15"/>
                    </a:lnTo>
                    <a:lnTo>
                      <a:pt x="100" y="13"/>
                    </a:lnTo>
                    <a:lnTo>
                      <a:pt x="99" y="13"/>
                    </a:lnTo>
                    <a:lnTo>
                      <a:pt x="92" y="14"/>
                    </a:lnTo>
                    <a:lnTo>
                      <a:pt x="86" y="15"/>
                    </a:lnTo>
                    <a:lnTo>
                      <a:pt x="82" y="18"/>
                    </a:lnTo>
                    <a:lnTo>
                      <a:pt x="75" y="19"/>
                    </a:lnTo>
                    <a:lnTo>
                      <a:pt x="69" y="20"/>
                    </a:lnTo>
                    <a:lnTo>
                      <a:pt x="63" y="20"/>
                    </a:lnTo>
                    <a:lnTo>
                      <a:pt x="56" y="20"/>
                    </a:lnTo>
                    <a:lnTo>
                      <a:pt x="50" y="19"/>
                    </a:lnTo>
                    <a:lnTo>
                      <a:pt x="43" y="18"/>
                    </a:lnTo>
                    <a:lnTo>
                      <a:pt x="35" y="16"/>
                    </a:lnTo>
                    <a:lnTo>
                      <a:pt x="29" y="14"/>
                    </a:lnTo>
                    <a:lnTo>
                      <a:pt x="23" y="13"/>
                    </a:lnTo>
                    <a:lnTo>
                      <a:pt x="17" y="11"/>
                    </a:lnTo>
                    <a:lnTo>
                      <a:pt x="12" y="8"/>
                    </a:lnTo>
                    <a:lnTo>
                      <a:pt x="6" y="4"/>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6694" name="Freeform 71"/>
              <p:cNvSpPr>
                <a:spLocks/>
              </p:cNvSpPr>
              <p:nvPr/>
            </p:nvSpPr>
            <p:spPr bwMode="auto">
              <a:xfrm>
                <a:off x="5635" y="3253"/>
                <a:ext cx="90" cy="23"/>
              </a:xfrm>
              <a:custGeom>
                <a:avLst/>
                <a:gdLst>
                  <a:gd name="T0" fmla="*/ 0 w 90"/>
                  <a:gd name="T1" fmla="*/ 2 h 23"/>
                  <a:gd name="T2" fmla="*/ 3 w 90"/>
                  <a:gd name="T3" fmla="*/ 5 h 23"/>
                  <a:gd name="T4" fmla="*/ 8 w 90"/>
                  <a:gd name="T5" fmla="*/ 9 h 23"/>
                  <a:gd name="T6" fmla="*/ 13 w 90"/>
                  <a:gd name="T7" fmla="*/ 12 h 23"/>
                  <a:gd name="T8" fmla="*/ 18 w 90"/>
                  <a:gd name="T9" fmla="*/ 15 h 23"/>
                  <a:gd name="T10" fmla="*/ 23 w 90"/>
                  <a:gd name="T11" fmla="*/ 19 h 23"/>
                  <a:gd name="T12" fmla="*/ 28 w 90"/>
                  <a:gd name="T13" fmla="*/ 21 h 23"/>
                  <a:gd name="T14" fmla="*/ 33 w 90"/>
                  <a:gd name="T15" fmla="*/ 22 h 23"/>
                  <a:gd name="T16" fmla="*/ 39 w 90"/>
                  <a:gd name="T17" fmla="*/ 23 h 23"/>
                  <a:gd name="T18" fmla="*/ 46 w 90"/>
                  <a:gd name="T19" fmla="*/ 23 h 23"/>
                  <a:gd name="T20" fmla="*/ 52 w 90"/>
                  <a:gd name="T21" fmla="*/ 23 h 23"/>
                  <a:gd name="T22" fmla="*/ 58 w 90"/>
                  <a:gd name="T23" fmla="*/ 22 h 23"/>
                  <a:gd name="T24" fmla="*/ 64 w 90"/>
                  <a:gd name="T25" fmla="*/ 21 h 23"/>
                  <a:gd name="T26" fmla="*/ 70 w 90"/>
                  <a:gd name="T27" fmla="*/ 19 h 23"/>
                  <a:gd name="T28" fmla="*/ 76 w 90"/>
                  <a:gd name="T29" fmla="*/ 16 h 23"/>
                  <a:gd name="T30" fmla="*/ 81 w 90"/>
                  <a:gd name="T31" fmla="*/ 13 h 23"/>
                  <a:gd name="T32" fmla="*/ 87 w 90"/>
                  <a:gd name="T33" fmla="*/ 10 h 23"/>
                  <a:gd name="T34" fmla="*/ 89 w 90"/>
                  <a:gd name="T35" fmla="*/ 8 h 23"/>
                  <a:gd name="T36" fmla="*/ 90 w 90"/>
                  <a:gd name="T37" fmla="*/ 5 h 23"/>
                  <a:gd name="T38" fmla="*/ 89 w 90"/>
                  <a:gd name="T39" fmla="*/ 3 h 23"/>
                  <a:gd name="T40" fmla="*/ 86 w 90"/>
                  <a:gd name="T41" fmla="*/ 3 h 23"/>
                  <a:gd name="T42" fmla="*/ 81 w 90"/>
                  <a:gd name="T43" fmla="*/ 4 h 23"/>
                  <a:gd name="T44" fmla="*/ 75 w 90"/>
                  <a:gd name="T45" fmla="*/ 6 h 23"/>
                  <a:gd name="T46" fmla="*/ 70 w 90"/>
                  <a:gd name="T47" fmla="*/ 7 h 23"/>
                  <a:gd name="T48" fmla="*/ 64 w 90"/>
                  <a:gd name="T49" fmla="*/ 9 h 23"/>
                  <a:gd name="T50" fmla="*/ 59 w 90"/>
                  <a:gd name="T51" fmla="*/ 10 h 23"/>
                  <a:gd name="T52" fmla="*/ 53 w 90"/>
                  <a:gd name="T53" fmla="*/ 11 h 23"/>
                  <a:gd name="T54" fmla="*/ 48 w 90"/>
                  <a:gd name="T55" fmla="*/ 11 h 23"/>
                  <a:gd name="T56" fmla="*/ 42 w 90"/>
                  <a:gd name="T57" fmla="*/ 12 h 23"/>
                  <a:gd name="T58" fmla="*/ 36 w 90"/>
                  <a:gd name="T59" fmla="*/ 12 h 23"/>
                  <a:gd name="T60" fmla="*/ 31 w 90"/>
                  <a:gd name="T61" fmla="*/ 12 h 23"/>
                  <a:gd name="T62" fmla="*/ 25 w 90"/>
                  <a:gd name="T63" fmla="*/ 10 h 23"/>
                  <a:gd name="T64" fmla="*/ 20 w 90"/>
                  <a:gd name="T65" fmla="*/ 9 h 23"/>
                  <a:gd name="T66" fmla="*/ 16 w 90"/>
                  <a:gd name="T67" fmla="*/ 7 h 23"/>
                  <a:gd name="T68" fmla="*/ 11 w 90"/>
                  <a:gd name="T69" fmla="*/ 5 h 23"/>
                  <a:gd name="T70" fmla="*/ 6 w 90"/>
                  <a:gd name="T71" fmla="*/ 3 h 23"/>
                  <a:gd name="T72" fmla="*/ 1 w 90"/>
                  <a:gd name="T73" fmla="*/ 0 h 23"/>
                  <a:gd name="T74" fmla="*/ 0 w 90"/>
                  <a:gd name="T75" fmla="*/ 0 h 23"/>
                  <a:gd name="T76" fmla="*/ 0 w 90"/>
                  <a:gd name="T77" fmla="*/ 1 h 23"/>
                  <a:gd name="T78" fmla="*/ 0 w 90"/>
                  <a:gd name="T79" fmla="*/ 2 h 23"/>
                  <a:gd name="T80" fmla="*/ 0 w 90"/>
                  <a:gd name="T81" fmla="*/ 2 h 23"/>
                  <a:gd name="T82" fmla="*/ 0 w 90"/>
                  <a:gd name="T83" fmla="*/ 2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0"/>
                  <a:gd name="T127" fmla="*/ 0 h 23"/>
                  <a:gd name="T128" fmla="*/ 90 w 90"/>
                  <a:gd name="T129" fmla="*/ 23 h 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0" h="23">
                    <a:moveTo>
                      <a:pt x="0" y="2"/>
                    </a:moveTo>
                    <a:lnTo>
                      <a:pt x="3" y="5"/>
                    </a:lnTo>
                    <a:lnTo>
                      <a:pt x="8" y="9"/>
                    </a:lnTo>
                    <a:lnTo>
                      <a:pt x="13" y="12"/>
                    </a:lnTo>
                    <a:lnTo>
                      <a:pt x="18" y="15"/>
                    </a:lnTo>
                    <a:lnTo>
                      <a:pt x="23" y="19"/>
                    </a:lnTo>
                    <a:lnTo>
                      <a:pt x="28" y="21"/>
                    </a:lnTo>
                    <a:lnTo>
                      <a:pt x="33" y="22"/>
                    </a:lnTo>
                    <a:lnTo>
                      <a:pt x="39" y="23"/>
                    </a:lnTo>
                    <a:lnTo>
                      <a:pt x="46" y="23"/>
                    </a:lnTo>
                    <a:lnTo>
                      <a:pt x="52" y="23"/>
                    </a:lnTo>
                    <a:lnTo>
                      <a:pt x="58" y="22"/>
                    </a:lnTo>
                    <a:lnTo>
                      <a:pt x="64" y="21"/>
                    </a:lnTo>
                    <a:lnTo>
                      <a:pt x="70" y="19"/>
                    </a:lnTo>
                    <a:lnTo>
                      <a:pt x="76" y="16"/>
                    </a:lnTo>
                    <a:lnTo>
                      <a:pt x="81" y="13"/>
                    </a:lnTo>
                    <a:lnTo>
                      <a:pt x="87" y="10"/>
                    </a:lnTo>
                    <a:lnTo>
                      <a:pt x="89" y="8"/>
                    </a:lnTo>
                    <a:lnTo>
                      <a:pt x="90" y="5"/>
                    </a:lnTo>
                    <a:lnTo>
                      <a:pt x="89" y="3"/>
                    </a:lnTo>
                    <a:lnTo>
                      <a:pt x="86" y="3"/>
                    </a:lnTo>
                    <a:lnTo>
                      <a:pt x="81" y="4"/>
                    </a:lnTo>
                    <a:lnTo>
                      <a:pt x="75" y="6"/>
                    </a:lnTo>
                    <a:lnTo>
                      <a:pt x="70" y="7"/>
                    </a:lnTo>
                    <a:lnTo>
                      <a:pt x="64" y="9"/>
                    </a:lnTo>
                    <a:lnTo>
                      <a:pt x="59" y="10"/>
                    </a:lnTo>
                    <a:lnTo>
                      <a:pt x="53" y="11"/>
                    </a:lnTo>
                    <a:lnTo>
                      <a:pt x="48" y="11"/>
                    </a:lnTo>
                    <a:lnTo>
                      <a:pt x="42" y="12"/>
                    </a:lnTo>
                    <a:lnTo>
                      <a:pt x="36" y="12"/>
                    </a:lnTo>
                    <a:lnTo>
                      <a:pt x="31" y="12"/>
                    </a:lnTo>
                    <a:lnTo>
                      <a:pt x="25" y="10"/>
                    </a:lnTo>
                    <a:lnTo>
                      <a:pt x="20" y="9"/>
                    </a:lnTo>
                    <a:lnTo>
                      <a:pt x="16" y="7"/>
                    </a:lnTo>
                    <a:lnTo>
                      <a:pt x="11" y="5"/>
                    </a:lnTo>
                    <a:lnTo>
                      <a:pt x="6" y="3"/>
                    </a:lnTo>
                    <a:lnTo>
                      <a:pt x="1" y="0"/>
                    </a:lnTo>
                    <a:lnTo>
                      <a:pt x="0" y="0"/>
                    </a:lnTo>
                    <a:lnTo>
                      <a:pt x="0" y="1"/>
                    </a:lnTo>
                    <a:lnTo>
                      <a:pt x="0" y="2"/>
                    </a:lnTo>
                    <a:close/>
                  </a:path>
                </a:pathLst>
              </a:custGeom>
              <a:solidFill>
                <a:srgbClr val="000000"/>
              </a:solidFill>
              <a:ln w="9525">
                <a:noFill/>
                <a:round/>
                <a:headEnd/>
                <a:tailEnd/>
              </a:ln>
            </p:spPr>
            <p:txBody>
              <a:bodyPr/>
              <a:lstStyle/>
              <a:p>
                <a:endParaRPr lang="en-US">
                  <a:solidFill>
                    <a:srgbClr val="000000"/>
                  </a:solidFill>
                </a:endParaRPr>
              </a:p>
            </p:txBody>
          </p:sp>
          <p:sp>
            <p:nvSpPr>
              <p:cNvPr id="26695" name="Freeform 72"/>
              <p:cNvSpPr>
                <a:spLocks/>
              </p:cNvSpPr>
              <p:nvPr/>
            </p:nvSpPr>
            <p:spPr bwMode="auto">
              <a:xfrm>
                <a:off x="4495" y="2481"/>
                <a:ext cx="367" cy="363"/>
              </a:xfrm>
              <a:custGeom>
                <a:avLst/>
                <a:gdLst>
                  <a:gd name="T0" fmla="*/ 1 w 367"/>
                  <a:gd name="T1" fmla="*/ 37 h 363"/>
                  <a:gd name="T2" fmla="*/ 10 w 367"/>
                  <a:gd name="T3" fmla="*/ 108 h 363"/>
                  <a:gd name="T4" fmla="*/ 18 w 367"/>
                  <a:gd name="T5" fmla="*/ 158 h 363"/>
                  <a:gd name="T6" fmla="*/ 28 w 367"/>
                  <a:gd name="T7" fmla="*/ 187 h 363"/>
                  <a:gd name="T8" fmla="*/ 41 w 367"/>
                  <a:gd name="T9" fmla="*/ 212 h 363"/>
                  <a:gd name="T10" fmla="*/ 61 w 367"/>
                  <a:gd name="T11" fmla="*/ 236 h 363"/>
                  <a:gd name="T12" fmla="*/ 84 w 367"/>
                  <a:gd name="T13" fmla="*/ 259 h 363"/>
                  <a:gd name="T14" fmla="*/ 112 w 367"/>
                  <a:gd name="T15" fmla="*/ 281 h 363"/>
                  <a:gd name="T16" fmla="*/ 141 w 367"/>
                  <a:gd name="T17" fmla="*/ 302 h 363"/>
                  <a:gd name="T18" fmla="*/ 172 w 367"/>
                  <a:gd name="T19" fmla="*/ 320 h 363"/>
                  <a:gd name="T20" fmla="*/ 197 w 367"/>
                  <a:gd name="T21" fmla="*/ 332 h 363"/>
                  <a:gd name="T22" fmla="*/ 216 w 367"/>
                  <a:gd name="T23" fmla="*/ 340 h 363"/>
                  <a:gd name="T24" fmla="*/ 236 w 367"/>
                  <a:gd name="T25" fmla="*/ 345 h 363"/>
                  <a:gd name="T26" fmla="*/ 256 w 367"/>
                  <a:gd name="T27" fmla="*/ 349 h 363"/>
                  <a:gd name="T28" fmla="*/ 276 w 367"/>
                  <a:gd name="T29" fmla="*/ 353 h 363"/>
                  <a:gd name="T30" fmla="*/ 296 w 367"/>
                  <a:gd name="T31" fmla="*/ 357 h 363"/>
                  <a:gd name="T32" fmla="*/ 315 w 367"/>
                  <a:gd name="T33" fmla="*/ 361 h 363"/>
                  <a:gd name="T34" fmla="*/ 336 w 367"/>
                  <a:gd name="T35" fmla="*/ 363 h 363"/>
                  <a:gd name="T36" fmla="*/ 354 w 367"/>
                  <a:gd name="T37" fmla="*/ 361 h 363"/>
                  <a:gd name="T38" fmla="*/ 367 w 367"/>
                  <a:gd name="T39" fmla="*/ 351 h 363"/>
                  <a:gd name="T40" fmla="*/ 348 w 367"/>
                  <a:gd name="T41" fmla="*/ 336 h 363"/>
                  <a:gd name="T42" fmla="*/ 317 w 367"/>
                  <a:gd name="T43" fmla="*/ 324 h 363"/>
                  <a:gd name="T44" fmla="*/ 284 w 367"/>
                  <a:gd name="T45" fmla="*/ 315 h 363"/>
                  <a:gd name="T46" fmla="*/ 250 w 367"/>
                  <a:gd name="T47" fmla="*/ 306 h 363"/>
                  <a:gd name="T48" fmla="*/ 218 w 367"/>
                  <a:gd name="T49" fmla="*/ 293 h 363"/>
                  <a:gd name="T50" fmla="*/ 188 w 367"/>
                  <a:gd name="T51" fmla="*/ 275 h 363"/>
                  <a:gd name="T52" fmla="*/ 158 w 367"/>
                  <a:gd name="T53" fmla="*/ 254 h 363"/>
                  <a:gd name="T54" fmla="*/ 130 w 367"/>
                  <a:gd name="T55" fmla="*/ 234 h 363"/>
                  <a:gd name="T56" fmla="*/ 105 w 367"/>
                  <a:gd name="T57" fmla="*/ 215 h 363"/>
                  <a:gd name="T58" fmla="*/ 83 w 367"/>
                  <a:gd name="T59" fmla="*/ 194 h 363"/>
                  <a:gd name="T60" fmla="*/ 63 w 367"/>
                  <a:gd name="T61" fmla="*/ 170 h 363"/>
                  <a:gd name="T62" fmla="*/ 49 w 367"/>
                  <a:gd name="T63" fmla="*/ 146 h 363"/>
                  <a:gd name="T64" fmla="*/ 33 w 367"/>
                  <a:gd name="T65" fmla="*/ 117 h 363"/>
                  <a:gd name="T66" fmla="*/ 20 w 367"/>
                  <a:gd name="T67" fmla="*/ 84 h 363"/>
                  <a:gd name="T68" fmla="*/ 7 w 367"/>
                  <a:gd name="T69" fmla="*/ 52 h 363"/>
                  <a:gd name="T70" fmla="*/ 1 w 367"/>
                  <a:gd name="T71" fmla="*/ 18 h 363"/>
                  <a:gd name="T72" fmla="*/ 0 w 367"/>
                  <a:gd name="T73" fmla="*/ 0 h 363"/>
                  <a:gd name="T74" fmla="*/ 0 w 367"/>
                  <a:gd name="T75" fmla="*/ 0 h 363"/>
                  <a:gd name="T76" fmla="*/ 0 w 367"/>
                  <a:gd name="T77" fmla="*/ 1 h 3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7"/>
                  <a:gd name="T118" fmla="*/ 0 h 363"/>
                  <a:gd name="T119" fmla="*/ 367 w 367"/>
                  <a:gd name="T120" fmla="*/ 363 h 36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7" h="363">
                    <a:moveTo>
                      <a:pt x="0" y="1"/>
                    </a:moveTo>
                    <a:lnTo>
                      <a:pt x="1" y="37"/>
                    </a:lnTo>
                    <a:lnTo>
                      <a:pt x="5" y="72"/>
                    </a:lnTo>
                    <a:lnTo>
                      <a:pt x="10" y="108"/>
                    </a:lnTo>
                    <a:lnTo>
                      <a:pt x="16" y="144"/>
                    </a:lnTo>
                    <a:lnTo>
                      <a:pt x="18" y="158"/>
                    </a:lnTo>
                    <a:lnTo>
                      <a:pt x="23" y="172"/>
                    </a:lnTo>
                    <a:lnTo>
                      <a:pt x="28" y="187"/>
                    </a:lnTo>
                    <a:lnTo>
                      <a:pt x="34" y="200"/>
                    </a:lnTo>
                    <a:lnTo>
                      <a:pt x="41" y="212"/>
                    </a:lnTo>
                    <a:lnTo>
                      <a:pt x="51" y="225"/>
                    </a:lnTo>
                    <a:lnTo>
                      <a:pt x="61" y="236"/>
                    </a:lnTo>
                    <a:lnTo>
                      <a:pt x="72" y="247"/>
                    </a:lnTo>
                    <a:lnTo>
                      <a:pt x="84" y="259"/>
                    </a:lnTo>
                    <a:lnTo>
                      <a:pt x="97" y="270"/>
                    </a:lnTo>
                    <a:lnTo>
                      <a:pt x="112" y="281"/>
                    </a:lnTo>
                    <a:lnTo>
                      <a:pt x="127" y="291"/>
                    </a:lnTo>
                    <a:lnTo>
                      <a:pt x="141" y="302"/>
                    </a:lnTo>
                    <a:lnTo>
                      <a:pt x="156" y="312"/>
                    </a:lnTo>
                    <a:lnTo>
                      <a:pt x="172" y="320"/>
                    </a:lnTo>
                    <a:lnTo>
                      <a:pt x="188" y="328"/>
                    </a:lnTo>
                    <a:lnTo>
                      <a:pt x="197" y="332"/>
                    </a:lnTo>
                    <a:lnTo>
                      <a:pt x="206" y="336"/>
                    </a:lnTo>
                    <a:lnTo>
                      <a:pt x="216" y="340"/>
                    </a:lnTo>
                    <a:lnTo>
                      <a:pt x="225" y="343"/>
                    </a:lnTo>
                    <a:lnTo>
                      <a:pt x="236" y="345"/>
                    </a:lnTo>
                    <a:lnTo>
                      <a:pt x="246" y="347"/>
                    </a:lnTo>
                    <a:lnTo>
                      <a:pt x="256" y="349"/>
                    </a:lnTo>
                    <a:lnTo>
                      <a:pt x="267" y="351"/>
                    </a:lnTo>
                    <a:lnTo>
                      <a:pt x="276" y="353"/>
                    </a:lnTo>
                    <a:lnTo>
                      <a:pt x="286" y="355"/>
                    </a:lnTo>
                    <a:lnTo>
                      <a:pt x="296" y="357"/>
                    </a:lnTo>
                    <a:lnTo>
                      <a:pt x="306" y="359"/>
                    </a:lnTo>
                    <a:lnTo>
                      <a:pt x="315" y="361"/>
                    </a:lnTo>
                    <a:lnTo>
                      <a:pt x="326" y="362"/>
                    </a:lnTo>
                    <a:lnTo>
                      <a:pt x="336" y="363"/>
                    </a:lnTo>
                    <a:lnTo>
                      <a:pt x="346" y="363"/>
                    </a:lnTo>
                    <a:lnTo>
                      <a:pt x="354" y="361"/>
                    </a:lnTo>
                    <a:lnTo>
                      <a:pt x="362" y="357"/>
                    </a:lnTo>
                    <a:lnTo>
                      <a:pt x="367" y="351"/>
                    </a:lnTo>
                    <a:lnTo>
                      <a:pt x="363" y="345"/>
                    </a:lnTo>
                    <a:lnTo>
                      <a:pt x="348" y="336"/>
                    </a:lnTo>
                    <a:lnTo>
                      <a:pt x="334" y="329"/>
                    </a:lnTo>
                    <a:lnTo>
                      <a:pt x="317" y="324"/>
                    </a:lnTo>
                    <a:lnTo>
                      <a:pt x="301" y="319"/>
                    </a:lnTo>
                    <a:lnTo>
                      <a:pt x="284" y="315"/>
                    </a:lnTo>
                    <a:lnTo>
                      <a:pt x="267" y="311"/>
                    </a:lnTo>
                    <a:lnTo>
                      <a:pt x="250" y="306"/>
                    </a:lnTo>
                    <a:lnTo>
                      <a:pt x="234" y="301"/>
                    </a:lnTo>
                    <a:lnTo>
                      <a:pt x="218" y="293"/>
                    </a:lnTo>
                    <a:lnTo>
                      <a:pt x="202" y="284"/>
                    </a:lnTo>
                    <a:lnTo>
                      <a:pt x="188" y="275"/>
                    </a:lnTo>
                    <a:lnTo>
                      <a:pt x="173" y="265"/>
                    </a:lnTo>
                    <a:lnTo>
                      <a:pt x="158" y="254"/>
                    </a:lnTo>
                    <a:lnTo>
                      <a:pt x="145" y="244"/>
                    </a:lnTo>
                    <a:lnTo>
                      <a:pt x="130" y="234"/>
                    </a:lnTo>
                    <a:lnTo>
                      <a:pt x="117" y="224"/>
                    </a:lnTo>
                    <a:lnTo>
                      <a:pt x="105" y="215"/>
                    </a:lnTo>
                    <a:lnTo>
                      <a:pt x="93" y="204"/>
                    </a:lnTo>
                    <a:lnTo>
                      <a:pt x="83" y="194"/>
                    </a:lnTo>
                    <a:lnTo>
                      <a:pt x="73" y="183"/>
                    </a:lnTo>
                    <a:lnTo>
                      <a:pt x="63" y="170"/>
                    </a:lnTo>
                    <a:lnTo>
                      <a:pt x="56" y="158"/>
                    </a:lnTo>
                    <a:lnTo>
                      <a:pt x="49" y="146"/>
                    </a:lnTo>
                    <a:lnTo>
                      <a:pt x="41" y="134"/>
                    </a:lnTo>
                    <a:lnTo>
                      <a:pt x="33" y="117"/>
                    </a:lnTo>
                    <a:lnTo>
                      <a:pt x="26" y="102"/>
                    </a:lnTo>
                    <a:lnTo>
                      <a:pt x="20" y="84"/>
                    </a:lnTo>
                    <a:lnTo>
                      <a:pt x="13" y="68"/>
                    </a:lnTo>
                    <a:lnTo>
                      <a:pt x="7" y="52"/>
                    </a:lnTo>
                    <a:lnTo>
                      <a:pt x="4" y="34"/>
                    </a:lnTo>
                    <a:lnTo>
                      <a:pt x="1" y="18"/>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6696" name="Freeform 73"/>
              <p:cNvSpPr>
                <a:spLocks/>
              </p:cNvSpPr>
              <p:nvPr/>
            </p:nvSpPr>
            <p:spPr bwMode="auto">
              <a:xfrm>
                <a:off x="4462" y="2557"/>
                <a:ext cx="228" cy="300"/>
              </a:xfrm>
              <a:custGeom>
                <a:avLst/>
                <a:gdLst>
                  <a:gd name="T0" fmla="*/ 0 w 228"/>
                  <a:gd name="T1" fmla="*/ 2 h 300"/>
                  <a:gd name="T2" fmla="*/ 0 w 228"/>
                  <a:gd name="T3" fmla="*/ 22 h 300"/>
                  <a:gd name="T4" fmla="*/ 3 w 228"/>
                  <a:gd name="T5" fmla="*/ 42 h 300"/>
                  <a:gd name="T6" fmla="*/ 5 w 228"/>
                  <a:gd name="T7" fmla="*/ 62 h 300"/>
                  <a:gd name="T8" fmla="*/ 10 w 228"/>
                  <a:gd name="T9" fmla="*/ 81 h 300"/>
                  <a:gd name="T10" fmla="*/ 16 w 228"/>
                  <a:gd name="T11" fmla="*/ 101 h 300"/>
                  <a:gd name="T12" fmla="*/ 23 w 228"/>
                  <a:gd name="T13" fmla="*/ 119 h 300"/>
                  <a:gd name="T14" fmla="*/ 32 w 228"/>
                  <a:gd name="T15" fmla="*/ 137 h 300"/>
                  <a:gd name="T16" fmla="*/ 43 w 228"/>
                  <a:gd name="T17" fmla="*/ 155 h 300"/>
                  <a:gd name="T18" fmla="*/ 50 w 228"/>
                  <a:gd name="T19" fmla="*/ 164 h 300"/>
                  <a:gd name="T20" fmla="*/ 59 w 228"/>
                  <a:gd name="T21" fmla="*/ 173 h 300"/>
                  <a:gd name="T22" fmla="*/ 67 w 228"/>
                  <a:gd name="T23" fmla="*/ 183 h 300"/>
                  <a:gd name="T24" fmla="*/ 78 w 228"/>
                  <a:gd name="T25" fmla="*/ 191 h 300"/>
                  <a:gd name="T26" fmla="*/ 88 w 228"/>
                  <a:gd name="T27" fmla="*/ 198 h 300"/>
                  <a:gd name="T28" fmla="*/ 99 w 228"/>
                  <a:gd name="T29" fmla="*/ 206 h 300"/>
                  <a:gd name="T30" fmla="*/ 110 w 228"/>
                  <a:gd name="T31" fmla="*/ 214 h 300"/>
                  <a:gd name="T32" fmla="*/ 119 w 228"/>
                  <a:gd name="T33" fmla="*/ 222 h 300"/>
                  <a:gd name="T34" fmla="*/ 132 w 228"/>
                  <a:gd name="T35" fmla="*/ 231 h 300"/>
                  <a:gd name="T36" fmla="*/ 145 w 228"/>
                  <a:gd name="T37" fmla="*/ 241 h 300"/>
                  <a:gd name="T38" fmla="*/ 157 w 228"/>
                  <a:gd name="T39" fmla="*/ 251 h 300"/>
                  <a:gd name="T40" fmla="*/ 171 w 228"/>
                  <a:gd name="T41" fmla="*/ 260 h 300"/>
                  <a:gd name="T42" fmla="*/ 183 w 228"/>
                  <a:gd name="T43" fmla="*/ 271 h 300"/>
                  <a:gd name="T44" fmla="*/ 195 w 228"/>
                  <a:gd name="T45" fmla="*/ 281 h 300"/>
                  <a:gd name="T46" fmla="*/ 208 w 228"/>
                  <a:gd name="T47" fmla="*/ 291 h 300"/>
                  <a:gd name="T48" fmla="*/ 221 w 228"/>
                  <a:gd name="T49" fmla="*/ 300 h 300"/>
                  <a:gd name="T50" fmla="*/ 223 w 228"/>
                  <a:gd name="T51" fmla="*/ 300 h 300"/>
                  <a:gd name="T52" fmla="*/ 227 w 228"/>
                  <a:gd name="T53" fmla="*/ 299 h 300"/>
                  <a:gd name="T54" fmla="*/ 228 w 228"/>
                  <a:gd name="T55" fmla="*/ 297 h 300"/>
                  <a:gd name="T56" fmla="*/ 228 w 228"/>
                  <a:gd name="T57" fmla="*/ 295 h 300"/>
                  <a:gd name="T58" fmla="*/ 218 w 228"/>
                  <a:gd name="T59" fmla="*/ 286 h 300"/>
                  <a:gd name="T60" fmla="*/ 208 w 228"/>
                  <a:gd name="T61" fmla="*/ 277 h 300"/>
                  <a:gd name="T62" fmla="*/ 199 w 228"/>
                  <a:gd name="T63" fmla="*/ 268 h 300"/>
                  <a:gd name="T64" fmla="*/ 189 w 228"/>
                  <a:gd name="T65" fmla="*/ 259 h 300"/>
                  <a:gd name="T66" fmla="*/ 179 w 228"/>
                  <a:gd name="T67" fmla="*/ 250 h 300"/>
                  <a:gd name="T68" fmla="*/ 169 w 228"/>
                  <a:gd name="T69" fmla="*/ 242 h 300"/>
                  <a:gd name="T70" fmla="*/ 160 w 228"/>
                  <a:gd name="T71" fmla="*/ 233 h 300"/>
                  <a:gd name="T72" fmla="*/ 149 w 228"/>
                  <a:gd name="T73" fmla="*/ 225 h 300"/>
                  <a:gd name="T74" fmla="*/ 139 w 228"/>
                  <a:gd name="T75" fmla="*/ 217 h 300"/>
                  <a:gd name="T76" fmla="*/ 129 w 228"/>
                  <a:gd name="T77" fmla="*/ 209 h 300"/>
                  <a:gd name="T78" fmla="*/ 118 w 228"/>
                  <a:gd name="T79" fmla="*/ 202 h 300"/>
                  <a:gd name="T80" fmla="*/ 109 w 228"/>
                  <a:gd name="T81" fmla="*/ 195 h 300"/>
                  <a:gd name="T82" fmla="*/ 99 w 228"/>
                  <a:gd name="T83" fmla="*/ 188 h 300"/>
                  <a:gd name="T84" fmla="*/ 89 w 228"/>
                  <a:gd name="T85" fmla="*/ 181 h 300"/>
                  <a:gd name="T86" fmla="*/ 79 w 228"/>
                  <a:gd name="T87" fmla="*/ 173 h 300"/>
                  <a:gd name="T88" fmla="*/ 70 w 228"/>
                  <a:gd name="T89" fmla="*/ 165 h 300"/>
                  <a:gd name="T90" fmla="*/ 54 w 228"/>
                  <a:gd name="T91" fmla="*/ 149 h 300"/>
                  <a:gd name="T92" fmla="*/ 40 w 228"/>
                  <a:gd name="T93" fmla="*/ 129 h 300"/>
                  <a:gd name="T94" fmla="*/ 29 w 228"/>
                  <a:gd name="T95" fmla="*/ 110 h 300"/>
                  <a:gd name="T96" fmla="*/ 21 w 228"/>
                  <a:gd name="T97" fmla="*/ 88 h 300"/>
                  <a:gd name="T98" fmla="*/ 14 w 228"/>
                  <a:gd name="T99" fmla="*/ 67 h 300"/>
                  <a:gd name="T100" fmla="*/ 9 w 228"/>
                  <a:gd name="T101" fmla="*/ 44 h 300"/>
                  <a:gd name="T102" fmla="*/ 5 w 228"/>
                  <a:gd name="T103" fmla="*/ 23 h 300"/>
                  <a:gd name="T104" fmla="*/ 4 w 228"/>
                  <a:gd name="T105" fmla="*/ 1 h 300"/>
                  <a:gd name="T106" fmla="*/ 4 w 228"/>
                  <a:gd name="T107" fmla="*/ 0 h 300"/>
                  <a:gd name="T108" fmla="*/ 3 w 228"/>
                  <a:gd name="T109" fmla="*/ 0 h 300"/>
                  <a:gd name="T110" fmla="*/ 0 w 228"/>
                  <a:gd name="T111" fmla="*/ 1 h 300"/>
                  <a:gd name="T112" fmla="*/ 0 w 228"/>
                  <a:gd name="T113" fmla="*/ 2 h 300"/>
                  <a:gd name="T114" fmla="*/ 0 w 228"/>
                  <a:gd name="T115" fmla="*/ 2 h 3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8"/>
                  <a:gd name="T175" fmla="*/ 0 h 300"/>
                  <a:gd name="T176" fmla="*/ 228 w 228"/>
                  <a:gd name="T177" fmla="*/ 300 h 3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8" h="300">
                    <a:moveTo>
                      <a:pt x="0" y="2"/>
                    </a:moveTo>
                    <a:lnTo>
                      <a:pt x="0" y="22"/>
                    </a:lnTo>
                    <a:lnTo>
                      <a:pt x="3" y="42"/>
                    </a:lnTo>
                    <a:lnTo>
                      <a:pt x="5" y="62"/>
                    </a:lnTo>
                    <a:lnTo>
                      <a:pt x="10" y="81"/>
                    </a:lnTo>
                    <a:lnTo>
                      <a:pt x="16" y="101"/>
                    </a:lnTo>
                    <a:lnTo>
                      <a:pt x="23" y="119"/>
                    </a:lnTo>
                    <a:lnTo>
                      <a:pt x="32" y="137"/>
                    </a:lnTo>
                    <a:lnTo>
                      <a:pt x="43" y="155"/>
                    </a:lnTo>
                    <a:lnTo>
                      <a:pt x="50" y="164"/>
                    </a:lnTo>
                    <a:lnTo>
                      <a:pt x="59" y="173"/>
                    </a:lnTo>
                    <a:lnTo>
                      <a:pt x="67" y="183"/>
                    </a:lnTo>
                    <a:lnTo>
                      <a:pt x="78" y="191"/>
                    </a:lnTo>
                    <a:lnTo>
                      <a:pt x="88" y="198"/>
                    </a:lnTo>
                    <a:lnTo>
                      <a:pt x="99" y="206"/>
                    </a:lnTo>
                    <a:lnTo>
                      <a:pt x="110" y="214"/>
                    </a:lnTo>
                    <a:lnTo>
                      <a:pt x="119" y="222"/>
                    </a:lnTo>
                    <a:lnTo>
                      <a:pt x="132" y="231"/>
                    </a:lnTo>
                    <a:lnTo>
                      <a:pt x="145" y="241"/>
                    </a:lnTo>
                    <a:lnTo>
                      <a:pt x="157" y="251"/>
                    </a:lnTo>
                    <a:lnTo>
                      <a:pt x="171" y="260"/>
                    </a:lnTo>
                    <a:lnTo>
                      <a:pt x="183" y="271"/>
                    </a:lnTo>
                    <a:lnTo>
                      <a:pt x="195" y="281"/>
                    </a:lnTo>
                    <a:lnTo>
                      <a:pt x="208" y="291"/>
                    </a:lnTo>
                    <a:lnTo>
                      <a:pt x="221" y="300"/>
                    </a:lnTo>
                    <a:lnTo>
                      <a:pt x="223" y="300"/>
                    </a:lnTo>
                    <a:lnTo>
                      <a:pt x="227" y="299"/>
                    </a:lnTo>
                    <a:lnTo>
                      <a:pt x="228" y="297"/>
                    </a:lnTo>
                    <a:lnTo>
                      <a:pt x="228" y="295"/>
                    </a:lnTo>
                    <a:lnTo>
                      <a:pt x="218" y="286"/>
                    </a:lnTo>
                    <a:lnTo>
                      <a:pt x="208" y="277"/>
                    </a:lnTo>
                    <a:lnTo>
                      <a:pt x="199" y="268"/>
                    </a:lnTo>
                    <a:lnTo>
                      <a:pt x="189" y="259"/>
                    </a:lnTo>
                    <a:lnTo>
                      <a:pt x="179" y="250"/>
                    </a:lnTo>
                    <a:lnTo>
                      <a:pt x="169" y="242"/>
                    </a:lnTo>
                    <a:lnTo>
                      <a:pt x="160" y="233"/>
                    </a:lnTo>
                    <a:lnTo>
                      <a:pt x="149" y="225"/>
                    </a:lnTo>
                    <a:lnTo>
                      <a:pt x="139" y="217"/>
                    </a:lnTo>
                    <a:lnTo>
                      <a:pt x="129" y="209"/>
                    </a:lnTo>
                    <a:lnTo>
                      <a:pt x="118" y="202"/>
                    </a:lnTo>
                    <a:lnTo>
                      <a:pt x="109" y="195"/>
                    </a:lnTo>
                    <a:lnTo>
                      <a:pt x="99" y="188"/>
                    </a:lnTo>
                    <a:lnTo>
                      <a:pt x="89" y="181"/>
                    </a:lnTo>
                    <a:lnTo>
                      <a:pt x="79" y="173"/>
                    </a:lnTo>
                    <a:lnTo>
                      <a:pt x="70" y="165"/>
                    </a:lnTo>
                    <a:lnTo>
                      <a:pt x="54" y="149"/>
                    </a:lnTo>
                    <a:lnTo>
                      <a:pt x="40" y="129"/>
                    </a:lnTo>
                    <a:lnTo>
                      <a:pt x="29" y="110"/>
                    </a:lnTo>
                    <a:lnTo>
                      <a:pt x="21" y="88"/>
                    </a:lnTo>
                    <a:lnTo>
                      <a:pt x="14" y="67"/>
                    </a:lnTo>
                    <a:lnTo>
                      <a:pt x="9" y="44"/>
                    </a:lnTo>
                    <a:lnTo>
                      <a:pt x="5" y="23"/>
                    </a:lnTo>
                    <a:lnTo>
                      <a:pt x="4" y="1"/>
                    </a:lnTo>
                    <a:lnTo>
                      <a:pt x="4" y="0"/>
                    </a:lnTo>
                    <a:lnTo>
                      <a:pt x="3" y="0"/>
                    </a:lnTo>
                    <a:lnTo>
                      <a:pt x="0" y="1"/>
                    </a:lnTo>
                    <a:lnTo>
                      <a:pt x="0" y="2"/>
                    </a:lnTo>
                    <a:close/>
                  </a:path>
                </a:pathLst>
              </a:custGeom>
              <a:solidFill>
                <a:srgbClr val="000000"/>
              </a:solidFill>
              <a:ln w="9525">
                <a:noFill/>
                <a:round/>
                <a:headEnd/>
                <a:tailEnd/>
              </a:ln>
            </p:spPr>
            <p:txBody>
              <a:bodyPr/>
              <a:lstStyle/>
              <a:p>
                <a:endParaRPr lang="en-US">
                  <a:solidFill>
                    <a:srgbClr val="000000"/>
                  </a:solidFill>
                </a:endParaRPr>
              </a:p>
            </p:txBody>
          </p:sp>
          <p:sp>
            <p:nvSpPr>
              <p:cNvPr id="26697" name="Freeform 74"/>
              <p:cNvSpPr>
                <a:spLocks/>
              </p:cNvSpPr>
              <p:nvPr/>
            </p:nvSpPr>
            <p:spPr bwMode="auto">
              <a:xfrm>
                <a:off x="4874" y="2159"/>
                <a:ext cx="324" cy="230"/>
              </a:xfrm>
              <a:custGeom>
                <a:avLst/>
                <a:gdLst>
                  <a:gd name="T0" fmla="*/ 311 w 324"/>
                  <a:gd name="T1" fmla="*/ 204 h 230"/>
                  <a:gd name="T2" fmla="*/ 280 w 324"/>
                  <a:gd name="T3" fmla="*/ 160 h 230"/>
                  <a:gd name="T4" fmla="*/ 243 w 324"/>
                  <a:gd name="T5" fmla="*/ 121 h 230"/>
                  <a:gd name="T6" fmla="*/ 201 w 324"/>
                  <a:gd name="T7" fmla="*/ 86 h 230"/>
                  <a:gd name="T8" fmla="*/ 171 w 324"/>
                  <a:gd name="T9" fmla="*/ 64 h 230"/>
                  <a:gd name="T10" fmla="*/ 159 w 324"/>
                  <a:gd name="T11" fmla="*/ 57 h 230"/>
                  <a:gd name="T12" fmla="*/ 147 w 324"/>
                  <a:gd name="T13" fmla="*/ 50 h 230"/>
                  <a:gd name="T14" fmla="*/ 136 w 324"/>
                  <a:gd name="T15" fmla="*/ 43 h 230"/>
                  <a:gd name="T16" fmla="*/ 126 w 324"/>
                  <a:gd name="T17" fmla="*/ 35 h 230"/>
                  <a:gd name="T18" fmla="*/ 118 w 324"/>
                  <a:gd name="T19" fmla="*/ 29 h 230"/>
                  <a:gd name="T20" fmla="*/ 107 w 324"/>
                  <a:gd name="T21" fmla="*/ 22 h 230"/>
                  <a:gd name="T22" fmla="*/ 97 w 324"/>
                  <a:gd name="T23" fmla="*/ 17 h 230"/>
                  <a:gd name="T24" fmla="*/ 89 w 324"/>
                  <a:gd name="T25" fmla="*/ 14 h 230"/>
                  <a:gd name="T26" fmla="*/ 80 w 324"/>
                  <a:gd name="T27" fmla="*/ 10 h 230"/>
                  <a:gd name="T28" fmla="*/ 72 w 324"/>
                  <a:gd name="T29" fmla="*/ 6 h 230"/>
                  <a:gd name="T30" fmla="*/ 62 w 324"/>
                  <a:gd name="T31" fmla="*/ 2 h 230"/>
                  <a:gd name="T32" fmla="*/ 50 w 324"/>
                  <a:gd name="T33" fmla="*/ 0 h 230"/>
                  <a:gd name="T34" fmla="*/ 36 w 324"/>
                  <a:gd name="T35" fmla="*/ 4 h 230"/>
                  <a:gd name="T36" fmla="*/ 22 w 324"/>
                  <a:gd name="T37" fmla="*/ 10 h 230"/>
                  <a:gd name="T38" fmla="*/ 9 w 324"/>
                  <a:gd name="T39" fmla="*/ 16 h 230"/>
                  <a:gd name="T40" fmla="*/ 1 w 324"/>
                  <a:gd name="T41" fmla="*/ 20 h 230"/>
                  <a:gd name="T42" fmla="*/ 0 w 324"/>
                  <a:gd name="T43" fmla="*/ 25 h 230"/>
                  <a:gd name="T44" fmla="*/ 8 w 324"/>
                  <a:gd name="T45" fmla="*/ 25 h 230"/>
                  <a:gd name="T46" fmla="*/ 20 w 324"/>
                  <a:gd name="T47" fmla="*/ 21 h 230"/>
                  <a:gd name="T48" fmla="*/ 33 w 324"/>
                  <a:gd name="T49" fmla="*/ 18 h 230"/>
                  <a:gd name="T50" fmla="*/ 45 w 324"/>
                  <a:gd name="T51" fmla="*/ 16 h 230"/>
                  <a:gd name="T52" fmla="*/ 57 w 324"/>
                  <a:gd name="T53" fmla="*/ 16 h 230"/>
                  <a:gd name="T54" fmla="*/ 70 w 324"/>
                  <a:gd name="T55" fmla="*/ 20 h 230"/>
                  <a:gd name="T56" fmla="*/ 84 w 324"/>
                  <a:gd name="T57" fmla="*/ 27 h 230"/>
                  <a:gd name="T58" fmla="*/ 95 w 324"/>
                  <a:gd name="T59" fmla="*/ 33 h 230"/>
                  <a:gd name="T60" fmla="*/ 112 w 324"/>
                  <a:gd name="T61" fmla="*/ 43 h 230"/>
                  <a:gd name="T62" fmla="*/ 136 w 324"/>
                  <a:gd name="T63" fmla="*/ 56 h 230"/>
                  <a:gd name="T64" fmla="*/ 159 w 324"/>
                  <a:gd name="T65" fmla="*/ 70 h 230"/>
                  <a:gd name="T66" fmla="*/ 182 w 324"/>
                  <a:gd name="T67" fmla="*/ 85 h 230"/>
                  <a:gd name="T68" fmla="*/ 213 w 324"/>
                  <a:gd name="T69" fmla="*/ 106 h 230"/>
                  <a:gd name="T70" fmla="*/ 248 w 324"/>
                  <a:gd name="T71" fmla="*/ 139 h 230"/>
                  <a:gd name="T72" fmla="*/ 281 w 324"/>
                  <a:gd name="T73" fmla="*/ 174 h 230"/>
                  <a:gd name="T74" fmla="*/ 309 w 324"/>
                  <a:gd name="T75" fmla="*/ 211 h 230"/>
                  <a:gd name="T76" fmla="*/ 322 w 324"/>
                  <a:gd name="T77" fmla="*/ 230 h 230"/>
                  <a:gd name="T78" fmla="*/ 324 w 324"/>
                  <a:gd name="T79" fmla="*/ 229 h 230"/>
                  <a:gd name="T80" fmla="*/ 324 w 324"/>
                  <a:gd name="T81" fmla="*/ 229 h 2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230"/>
                  <a:gd name="T125" fmla="*/ 324 w 324"/>
                  <a:gd name="T126" fmla="*/ 230 h 2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230">
                    <a:moveTo>
                      <a:pt x="324" y="229"/>
                    </a:moveTo>
                    <a:lnTo>
                      <a:pt x="311" y="204"/>
                    </a:lnTo>
                    <a:lnTo>
                      <a:pt x="297" y="182"/>
                    </a:lnTo>
                    <a:lnTo>
                      <a:pt x="280" y="160"/>
                    </a:lnTo>
                    <a:lnTo>
                      <a:pt x="263" y="141"/>
                    </a:lnTo>
                    <a:lnTo>
                      <a:pt x="243" y="121"/>
                    </a:lnTo>
                    <a:lnTo>
                      <a:pt x="223" y="103"/>
                    </a:lnTo>
                    <a:lnTo>
                      <a:pt x="201" y="86"/>
                    </a:lnTo>
                    <a:lnTo>
                      <a:pt x="177" y="68"/>
                    </a:lnTo>
                    <a:lnTo>
                      <a:pt x="171" y="64"/>
                    </a:lnTo>
                    <a:lnTo>
                      <a:pt x="165" y="61"/>
                    </a:lnTo>
                    <a:lnTo>
                      <a:pt x="159" y="57"/>
                    </a:lnTo>
                    <a:lnTo>
                      <a:pt x="153" y="53"/>
                    </a:lnTo>
                    <a:lnTo>
                      <a:pt x="147" y="50"/>
                    </a:lnTo>
                    <a:lnTo>
                      <a:pt x="141" y="46"/>
                    </a:lnTo>
                    <a:lnTo>
                      <a:pt x="136" y="43"/>
                    </a:lnTo>
                    <a:lnTo>
                      <a:pt x="130" y="38"/>
                    </a:lnTo>
                    <a:lnTo>
                      <a:pt x="126" y="35"/>
                    </a:lnTo>
                    <a:lnTo>
                      <a:pt x="123" y="32"/>
                    </a:lnTo>
                    <a:lnTo>
                      <a:pt x="118" y="29"/>
                    </a:lnTo>
                    <a:lnTo>
                      <a:pt x="112" y="25"/>
                    </a:lnTo>
                    <a:lnTo>
                      <a:pt x="107" y="22"/>
                    </a:lnTo>
                    <a:lnTo>
                      <a:pt x="102" y="19"/>
                    </a:lnTo>
                    <a:lnTo>
                      <a:pt x="97" y="17"/>
                    </a:lnTo>
                    <a:lnTo>
                      <a:pt x="93" y="16"/>
                    </a:lnTo>
                    <a:lnTo>
                      <a:pt x="89" y="14"/>
                    </a:lnTo>
                    <a:lnTo>
                      <a:pt x="84" y="12"/>
                    </a:lnTo>
                    <a:lnTo>
                      <a:pt x="80" y="10"/>
                    </a:lnTo>
                    <a:lnTo>
                      <a:pt x="75" y="8"/>
                    </a:lnTo>
                    <a:lnTo>
                      <a:pt x="72" y="6"/>
                    </a:lnTo>
                    <a:lnTo>
                      <a:pt x="67" y="4"/>
                    </a:lnTo>
                    <a:lnTo>
                      <a:pt x="62" y="2"/>
                    </a:lnTo>
                    <a:lnTo>
                      <a:pt x="56" y="0"/>
                    </a:lnTo>
                    <a:lnTo>
                      <a:pt x="50" y="0"/>
                    </a:lnTo>
                    <a:lnTo>
                      <a:pt x="44" y="2"/>
                    </a:lnTo>
                    <a:lnTo>
                      <a:pt x="36" y="4"/>
                    </a:lnTo>
                    <a:lnTo>
                      <a:pt x="29" y="7"/>
                    </a:lnTo>
                    <a:lnTo>
                      <a:pt x="22" y="10"/>
                    </a:lnTo>
                    <a:lnTo>
                      <a:pt x="16" y="13"/>
                    </a:lnTo>
                    <a:lnTo>
                      <a:pt x="9" y="16"/>
                    </a:lnTo>
                    <a:lnTo>
                      <a:pt x="3" y="18"/>
                    </a:lnTo>
                    <a:lnTo>
                      <a:pt x="1" y="20"/>
                    </a:lnTo>
                    <a:lnTo>
                      <a:pt x="0" y="22"/>
                    </a:lnTo>
                    <a:lnTo>
                      <a:pt x="0" y="25"/>
                    </a:lnTo>
                    <a:lnTo>
                      <a:pt x="2" y="26"/>
                    </a:lnTo>
                    <a:lnTo>
                      <a:pt x="8" y="25"/>
                    </a:lnTo>
                    <a:lnTo>
                      <a:pt x="14" y="23"/>
                    </a:lnTo>
                    <a:lnTo>
                      <a:pt x="20" y="21"/>
                    </a:lnTo>
                    <a:lnTo>
                      <a:pt x="26" y="20"/>
                    </a:lnTo>
                    <a:lnTo>
                      <a:pt x="33" y="18"/>
                    </a:lnTo>
                    <a:lnTo>
                      <a:pt x="39" y="17"/>
                    </a:lnTo>
                    <a:lnTo>
                      <a:pt x="45" y="16"/>
                    </a:lnTo>
                    <a:lnTo>
                      <a:pt x="51" y="15"/>
                    </a:lnTo>
                    <a:lnTo>
                      <a:pt x="57" y="16"/>
                    </a:lnTo>
                    <a:lnTo>
                      <a:pt x="63" y="17"/>
                    </a:lnTo>
                    <a:lnTo>
                      <a:pt x="70" y="20"/>
                    </a:lnTo>
                    <a:lnTo>
                      <a:pt x="76" y="23"/>
                    </a:lnTo>
                    <a:lnTo>
                      <a:pt x="84" y="27"/>
                    </a:lnTo>
                    <a:lnTo>
                      <a:pt x="90" y="30"/>
                    </a:lnTo>
                    <a:lnTo>
                      <a:pt x="95" y="33"/>
                    </a:lnTo>
                    <a:lnTo>
                      <a:pt x="100" y="36"/>
                    </a:lnTo>
                    <a:lnTo>
                      <a:pt x="112" y="43"/>
                    </a:lnTo>
                    <a:lnTo>
                      <a:pt x="124" y="50"/>
                    </a:lnTo>
                    <a:lnTo>
                      <a:pt x="136" y="56"/>
                    </a:lnTo>
                    <a:lnTo>
                      <a:pt x="148" y="63"/>
                    </a:lnTo>
                    <a:lnTo>
                      <a:pt x="159" y="70"/>
                    </a:lnTo>
                    <a:lnTo>
                      <a:pt x="171" y="77"/>
                    </a:lnTo>
                    <a:lnTo>
                      <a:pt x="182" y="85"/>
                    </a:lnTo>
                    <a:lnTo>
                      <a:pt x="193" y="92"/>
                    </a:lnTo>
                    <a:lnTo>
                      <a:pt x="213" y="106"/>
                    </a:lnTo>
                    <a:lnTo>
                      <a:pt x="231" y="122"/>
                    </a:lnTo>
                    <a:lnTo>
                      <a:pt x="248" y="139"/>
                    </a:lnTo>
                    <a:lnTo>
                      <a:pt x="265" y="156"/>
                    </a:lnTo>
                    <a:lnTo>
                      <a:pt x="281" y="174"/>
                    </a:lnTo>
                    <a:lnTo>
                      <a:pt x="296" y="192"/>
                    </a:lnTo>
                    <a:lnTo>
                      <a:pt x="309" y="211"/>
                    </a:lnTo>
                    <a:lnTo>
                      <a:pt x="322" y="230"/>
                    </a:lnTo>
                    <a:lnTo>
                      <a:pt x="324" y="229"/>
                    </a:lnTo>
                    <a:close/>
                  </a:path>
                </a:pathLst>
              </a:custGeom>
              <a:solidFill>
                <a:srgbClr val="000000"/>
              </a:solidFill>
              <a:ln w="9525">
                <a:noFill/>
                <a:round/>
                <a:headEnd/>
                <a:tailEnd/>
              </a:ln>
            </p:spPr>
            <p:txBody>
              <a:bodyPr/>
              <a:lstStyle/>
              <a:p>
                <a:endParaRPr lang="en-US">
                  <a:solidFill>
                    <a:srgbClr val="000000"/>
                  </a:solidFill>
                </a:endParaRPr>
              </a:p>
            </p:txBody>
          </p:sp>
          <p:sp>
            <p:nvSpPr>
              <p:cNvPr id="26698" name="Freeform 75"/>
              <p:cNvSpPr>
                <a:spLocks/>
              </p:cNvSpPr>
              <p:nvPr/>
            </p:nvSpPr>
            <p:spPr bwMode="auto">
              <a:xfrm>
                <a:off x="5770" y="2826"/>
                <a:ext cx="113" cy="252"/>
              </a:xfrm>
              <a:custGeom>
                <a:avLst/>
                <a:gdLst>
                  <a:gd name="T0" fmla="*/ 1 w 113"/>
                  <a:gd name="T1" fmla="*/ 252 h 252"/>
                  <a:gd name="T2" fmla="*/ 8 w 113"/>
                  <a:gd name="T3" fmla="*/ 234 h 252"/>
                  <a:gd name="T4" fmla="*/ 14 w 113"/>
                  <a:gd name="T5" fmla="*/ 216 h 252"/>
                  <a:gd name="T6" fmla="*/ 19 w 113"/>
                  <a:gd name="T7" fmla="*/ 197 h 252"/>
                  <a:gd name="T8" fmla="*/ 25 w 113"/>
                  <a:gd name="T9" fmla="*/ 179 h 252"/>
                  <a:gd name="T10" fmla="*/ 30 w 113"/>
                  <a:gd name="T11" fmla="*/ 161 h 252"/>
                  <a:gd name="T12" fmla="*/ 36 w 113"/>
                  <a:gd name="T13" fmla="*/ 141 h 252"/>
                  <a:gd name="T14" fmla="*/ 42 w 113"/>
                  <a:gd name="T15" fmla="*/ 123 h 252"/>
                  <a:gd name="T16" fmla="*/ 49 w 113"/>
                  <a:gd name="T17" fmla="*/ 104 h 252"/>
                  <a:gd name="T18" fmla="*/ 52 w 113"/>
                  <a:gd name="T19" fmla="*/ 95 h 252"/>
                  <a:gd name="T20" fmla="*/ 57 w 113"/>
                  <a:gd name="T21" fmla="*/ 87 h 252"/>
                  <a:gd name="T22" fmla="*/ 63 w 113"/>
                  <a:gd name="T23" fmla="*/ 80 h 252"/>
                  <a:gd name="T24" fmla="*/ 69 w 113"/>
                  <a:gd name="T25" fmla="*/ 71 h 252"/>
                  <a:gd name="T26" fmla="*/ 75 w 113"/>
                  <a:gd name="T27" fmla="*/ 64 h 252"/>
                  <a:gd name="T28" fmla="*/ 81 w 113"/>
                  <a:gd name="T29" fmla="*/ 57 h 252"/>
                  <a:gd name="T30" fmla="*/ 89 w 113"/>
                  <a:gd name="T31" fmla="*/ 50 h 252"/>
                  <a:gd name="T32" fmla="*/ 95 w 113"/>
                  <a:gd name="T33" fmla="*/ 42 h 252"/>
                  <a:gd name="T34" fmla="*/ 102 w 113"/>
                  <a:gd name="T35" fmla="*/ 32 h 252"/>
                  <a:gd name="T36" fmla="*/ 109 w 113"/>
                  <a:gd name="T37" fmla="*/ 24 h 252"/>
                  <a:gd name="T38" fmla="*/ 113 w 113"/>
                  <a:gd name="T39" fmla="*/ 15 h 252"/>
                  <a:gd name="T40" fmla="*/ 111 w 113"/>
                  <a:gd name="T41" fmla="*/ 4 h 252"/>
                  <a:gd name="T42" fmla="*/ 106 w 113"/>
                  <a:gd name="T43" fmla="*/ 0 h 252"/>
                  <a:gd name="T44" fmla="*/ 98 w 113"/>
                  <a:gd name="T45" fmla="*/ 1 h 252"/>
                  <a:gd name="T46" fmla="*/ 91 w 113"/>
                  <a:gd name="T47" fmla="*/ 6 h 252"/>
                  <a:gd name="T48" fmla="*/ 89 w 113"/>
                  <a:gd name="T49" fmla="*/ 11 h 252"/>
                  <a:gd name="T50" fmla="*/ 84 w 113"/>
                  <a:gd name="T51" fmla="*/ 25 h 252"/>
                  <a:gd name="T52" fmla="*/ 75 w 113"/>
                  <a:gd name="T53" fmla="*/ 38 h 252"/>
                  <a:gd name="T54" fmla="*/ 64 w 113"/>
                  <a:gd name="T55" fmla="*/ 50 h 252"/>
                  <a:gd name="T56" fmla="*/ 53 w 113"/>
                  <a:gd name="T57" fmla="*/ 61 h 252"/>
                  <a:gd name="T58" fmla="*/ 46 w 113"/>
                  <a:gd name="T59" fmla="*/ 72 h 252"/>
                  <a:gd name="T60" fmla="*/ 40 w 113"/>
                  <a:gd name="T61" fmla="*/ 84 h 252"/>
                  <a:gd name="T62" fmla="*/ 35 w 113"/>
                  <a:gd name="T63" fmla="*/ 95 h 252"/>
                  <a:gd name="T64" fmla="*/ 32 w 113"/>
                  <a:gd name="T65" fmla="*/ 107 h 252"/>
                  <a:gd name="T66" fmla="*/ 24 w 113"/>
                  <a:gd name="T67" fmla="*/ 143 h 252"/>
                  <a:gd name="T68" fmla="*/ 18 w 113"/>
                  <a:gd name="T69" fmla="*/ 180 h 252"/>
                  <a:gd name="T70" fmla="*/ 11 w 113"/>
                  <a:gd name="T71" fmla="*/ 216 h 252"/>
                  <a:gd name="T72" fmla="*/ 0 w 113"/>
                  <a:gd name="T73" fmla="*/ 252 h 252"/>
                  <a:gd name="T74" fmla="*/ 0 w 113"/>
                  <a:gd name="T75" fmla="*/ 252 h 252"/>
                  <a:gd name="T76" fmla="*/ 1 w 113"/>
                  <a:gd name="T77" fmla="*/ 252 h 252"/>
                  <a:gd name="T78" fmla="*/ 1 w 113"/>
                  <a:gd name="T79" fmla="*/ 252 h 252"/>
                  <a:gd name="T80" fmla="*/ 1 w 113"/>
                  <a:gd name="T81" fmla="*/ 252 h 252"/>
                  <a:gd name="T82" fmla="*/ 1 w 113"/>
                  <a:gd name="T83" fmla="*/ 252 h 2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3"/>
                  <a:gd name="T127" fmla="*/ 0 h 252"/>
                  <a:gd name="T128" fmla="*/ 113 w 113"/>
                  <a:gd name="T129" fmla="*/ 252 h 2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3" h="252">
                    <a:moveTo>
                      <a:pt x="1" y="252"/>
                    </a:moveTo>
                    <a:lnTo>
                      <a:pt x="8" y="234"/>
                    </a:lnTo>
                    <a:lnTo>
                      <a:pt x="14" y="216"/>
                    </a:lnTo>
                    <a:lnTo>
                      <a:pt x="19" y="197"/>
                    </a:lnTo>
                    <a:lnTo>
                      <a:pt x="25" y="179"/>
                    </a:lnTo>
                    <a:lnTo>
                      <a:pt x="30" y="161"/>
                    </a:lnTo>
                    <a:lnTo>
                      <a:pt x="36" y="141"/>
                    </a:lnTo>
                    <a:lnTo>
                      <a:pt x="42" y="123"/>
                    </a:lnTo>
                    <a:lnTo>
                      <a:pt x="49" y="104"/>
                    </a:lnTo>
                    <a:lnTo>
                      <a:pt x="52" y="95"/>
                    </a:lnTo>
                    <a:lnTo>
                      <a:pt x="57" y="87"/>
                    </a:lnTo>
                    <a:lnTo>
                      <a:pt x="63" y="80"/>
                    </a:lnTo>
                    <a:lnTo>
                      <a:pt x="69" y="71"/>
                    </a:lnTo>
                    <a:lnTo>
                      <a:pt x="75" y="64"/>
                    </a:lnTo>
                    <a:lnTo>
                      <a:pt x="81" y="57"/>
                    </a:lnTo>
                    <a:lnTo>
                      <a:pt x="89" y="50"/>
                    </a:lnTo>
                    <a:lnTo>
                      <a:pt x="95" y="42"/>
                    </a:lnTo>
                    <a:lnTo>
                      <a:pt x="102" y="32"/>
                    </a:lnTo>
                    <a:lnTo>
                      <a:pt x="109" y="24"/>
                    </a:lnTo>
                    <a:lnTo>
                      <a:pt x="113" y="15"/>
                    </a:lnTo>
                    <a:lnTo>
                      <a:pt x="111" y="4"/>
                    </a:lnTo>
                    <a:lnTo>
                      <a:pt x="106" y="0"/>
                    </a:lnTo>
                    <a:lnTo>
                      <a:pt x="98" y="1"/>
                    </a:lnTo>
                    <a:lnTo>
                      <a:pt x="91" y="6"/>
                    </a:lnTo>
                    <a:lnTo>
                      <a:pt x="89" y="11"/>
                    </a:lnTo>
                    <a:lnTo>
                      <a:pt x="84" y="25"/>
                    </a:lnTo>
                    <a:lnTo>
                      <a:pt x="75" y="38"/>
                    </a:lnTo>
                    <a:lnTo>
                      <a:pt x="64" y="50"/>
                    </a:lnTo>
                    <a:lnTo>
                      <a:pt x="53" y="61"/>
                    </a:lnTo>
                    <a:lnTo>
                      <a:pt x="46" y="72"/>
                    </a:lnTo>
                    <a:lnTo>
                      <a:pt x="40" y="84"/>
                    </a:lnTo>
                    <a:lnTo>
                      <a:pt x="35" y="95"/>
                    </a:lnTo>
                    <a:lnTo>
                      <a:pt x="32" y="107"/>
                    </a:lnTo>
                    <a:lnTo>
                      <a:pt x="24" y="143"/>
                    </a:lnTo>
                    <a:lnTo>
                      <a:pt x="18" y="180"/>
                    </a:lnTo>
                    <a:lnTo>
                      <a:pt x="11" y="216"/>
                    </a:lnTo>
                    <a:lnTo>
                      <a:pt x="0" y="252"/>
                    </a:lnTo>
                    <a:lnTo>
                      <a:pt x="1" y="252"/>
                    </a:lnTo>
                    <a:close/>
                  </a:path>
                </a:pathLst>
              </a:custGeom>
              <a:solidFill>
                <a:srgbClr val="000000"/>
              </a:solidFill>
              <a:ln w="9525">
                <a:noFill/>
                <a:round/>
                <a:headEnd/>
                <a:tailEnd/>
              </a:ln>
            </p:spPr>
            <p:txBody>
              <a:bodyPr/>
              <a:lstStyle/>
              <a:p>
                <a:endParaRPr lang="en-US">
                  <a:solidFill>
                    <a:srgbClr val="000000"/>
                  </a:solidFill>
                </a:endParaRPr>
              </a:p>
            </p:txBody>
          </p:sp>
          <p:sp>
            <p:nvSpPr>
              <p:cNvPr id="26699" name="Freeform 76"/>
              <p:cNvSpPr>
                <a:spLocks/>
              </p:cNvSpPr>
              <p:nvPr/>
            </p:nvSpPr>
            <p:spPr bwMode="auto">
              <a:xfrm>
                <a:off x="4920" y="3036"/>
                <a:ext cx="67" cy="214"/>
              </a:xfrm>
              <a:custGeom>
                <a:avLst/>
                <a:gdLst>
                  <a:gd name="T0" fmla="*/ 26 w 67"/>
                  <a:gd name="T1" fmla="*/ 213 h 214"/>
                  <a:gd name="T2" fmla="*/ 19 w 67"/>
                  <a:gd name="T3" fmla="*/ 187 h 214"/>
                  <a:gd name="T4" fmla="*/ 16 w 67"/>
                  <a:gd name="T5" fmla="*/ 146 h 214"/>
                  <a:gd name="T6" fmla="*/ 17 w 67"/>
                  <a:gd name="T7" fmla="*/ 105 h 214"/>
                  <a:gd name="T8" fmla="*/ 23 w 67"/>
                  <a:gd name="T9" fmla="*/ 79 h 214"/>
                  <a:gd name="T10" fmla="*/ 29 w 67"/>
                  <a:gd name="T11" fmla="*/ 69 h 214"/>
                  <a:gd name="T12" fmla="*/ 38 w 67"/>
                  <a:gd name="T13" fmla="*/ 60 h 214"/>
                  <a:gd name="T14" fmla="*/ 46 w 67"/>
                  <a:gd name="T15" fmla="*/ 51 h 214"/>
                  <a:gd name="T16" fmla="*/ 55 w 67"/>
                  <a:gd name="T17" fmla="*/ 42 h 214"/>
                  <a:gd name="T18" fmla="*/ 62 w 67"/>
                  <a:gd name="T19" fmla="*/ 33 h 214"/>
                  <a:gd name="T20" fmla="*/ 66 w 67"/>
                  <a:gd name="T21" fmla="*/ 23 h 214"/>
                  <a:gd name="T22" fmla="*/ 67 w 67"/>
                  <a:gd name="T23" fmla="*/ 13 h 214"/>
                  <a:gd name="T24" fmla="*/ 63 w 67"/>
                  <a:gd name="T25" fmla="*/ 2 h 214"/>
                  <a:gd name="T26" fmla="*/ 60 w 67"/>
                  <a:gd name="T27" fmla="*/ 0 h 214"/>
                  <a:gd name="T28" fmla="*/ 55 w 67"/>
                  <a:gd name="T29" fmla="*/ 1 h 214"/>
                  <a:gd name="T30" fmla="*/ 50 w 67"/>
                  <a:gd name="T31" fmla="*/ 5 h 214"/>
                  <a:gd name="T32" fmla="*/ 47 w 67"/>
                  <a:gd name="T33" fmla="*/ 9 h 214"/>
                  <a:gd name="T34" fmla="*/ 46 w 67"/>
                  <a:gd name="T35" fmla="*/ 24 h 214"/>
                  <a:gd name="T36" fmla="*/ 40 w 67"/>
                  <a:gd name="T37" fmla="*/ 38 h 214"/>
                  <a:gd name="T38" fmla="*/ 32 w 67"/>
                  <a:gd name="T39" fmla="*/ 51 h 214"/>
                  <a:gd name="T40" fmla="*/ 22 w 67"/>
                  <a:gd name="T41" fmla="*/ 64 h 214"/>
                  <a:gd name="T42" fmla="*/ 16 w 67"/>
                  <a:gd name="T43" fmla="*/ 76 h 214"/>
                  <a:gd name="T44" fmla="*/ 11 w 67"/>
                  <a:gd name="T45" fmla="*/ 88 h 214"/>
                  <a:gd name="T46" fmla="*/ 7 w 67"/>
                  <a:gd name="T47" fmla="*/ 101 h 214"/>
                  <a:gd name="T48" fmla="*/ 5 w 67"/>
                  <a:gd name="T49" fmla="*/ 114 h 214"/>
                  <a:gd name="T50" fmla="*/ 2 w 67"/>
                  <a:gd name="T51" fmla="*/ 126 h 214"/>
                  <a:gd name="T52" fmla="*/ 0 w 67"/>
                  <a:gd name="T53" fmla="*/ 139 h 214"/>
                  <a:gd name="T54" fmla="*/ 0 w 67"/>
                  <a:gd name="T55" fmla="*/ 153 h 214"/>
                  <a:gd name="T56" fmla="*/ 2 w 67"/>
                  <a:gd name="T57" fmla="*/ 165 h 214"/>
                  <a:gd name="T58" fmla="*/ 7 w 67"/>
                  <a:gd name="T59" fmla="*/ 177 h 214"/>
                  <a:gd name="T60" fmla="*/ 12 w 67"/>
                  <a:gd name="T61" fmla="*/ 189 h 214"/>
                  <a:gd name="T62" fmla="*/ 18 w 67"/>
                  <a:gd name="T63" fmla="*/ 202 h 214"/>
                  <a:gd name="T64" fmla="*/ 24 w 67"/>
                  <a:gd name="T65" fmla="*/ 214 h 214"/>
                  <a:gd name="T66" fmla="*/ 26 w 67"/>
                  <a:gd name="T67" fmla="*/ 214 h 214"/>
                  <a:gd name="T68" fmla="*/ 26 w 67"/>
                  <a:gd name="T69" fmla="*/ 213 h 214"/>
                  <a:gd name="T70" fmla="*/ 26 w 67"/>
                  <a:gd name="T71" fmla="*/ 213 h 214"/>
                  <a:gd name="T72" fmla="*/ 26 w 67"/>
                  <a:gd name="T73" fmla="*/ 213 h 214"/>
                  <a:gd name="T74" fmla="*/ 26 w 67"/>
                  <a:gd name="T75" fmla="*/ 213 h 2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214"/>
                  <a:gd name="T116" fmla="*/ 67 w 67"/>
                  <a:gd name="T117" fmla="*/ 214 h 2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214">
                    <a:moveTo>
                      <a:pt x="26" y="213"/>
                    </a:moveTo>
                    <a:lnTo>
                      <a:pt x="19" y="187"/>
                    </a:lnTo>
                    <a:lnTo>
                      <a:pt x="16" y="146"/>
                    </a:lnTo>
                    <a:lnTo>
                      <a:pt x="17" y="105"/>
                    </a:lnTo>
                    <a:lnTo>
                      <a:pt x="23" y="79"/>
                    </a:lnTo>
                    <a:lnTo>
                      <a:pt x="29" y="69"/>
                    </a:lnTo>
                    <a:lnTo>
                      <a:pt x="38" y="60"/>
                    </a:lnTo>
                    <a:lnTo>
                      <a:pt x="46" y="51"/>
                    </a:lnTo>
                    <a:lnTo>
                      <a:pt x="55" y="42"/>
                    </a:lnTo>
                    <a:lnTo>
                      <a:pt x="62" y="33"/>
                    </a:lnTo>
                    <a:lnTo>
                      <a:pt x="66" y="23"/>
                    </a:lnTo>
                    <a:lnTo>
                      <a:pt x="67" y="13"/>
                    </a:lnTo>
                    <a:lnTo>
                      <a:pt x="63" y="2"/>
                    </a:lnTo>
                    <a:lnTo>
                      <a:pt x="60" y="0"/>
                    </a:lnTo>
                    <a:lnTo>
                      <a:pt x="55" y="1"/>
                    </a:lnTo>
                    <a:lnTo>
                      <a:pt x="50" y="5"/>
                    </a:lnTo>
                    <a:lnTo>
                      <a:pt x="47" y="9"/>
                    </a:lnTo>
                    <a:lnTo>
                      <a:pt x="46" y="24"/>
                    </a:lnTo>
                    <a:lnTo>
                      <a:pt x="40" y="38"/>
                    </a:lnTo>
                    <a:lnTo>
                      <a:pt x="32" y="51"/>
                    </a:lnTo>
                    <a:lnTo>
                      <a:pt x="22" y="64"/>
                    </a:lnTo>
                    <a:lnTo>
                      <a:pt x="16" y="76"/>
                    </a:lnTo>
                    <a:lnTo>
                      <a:pt x="11" y="88"/>
                    </a:lnTo>
                    <a:lnTo>
                      <a:pt x="7" y="101"/>
                    </a:lnTo>
                    <a:lnTo>
                      <a:pt x="5" y="114"/>
                    </a:lnTo>
                    <a:lnTo>
                      <a:pt x="2" y="126"/>
                    </a:lnTo>
                    <a:lnTo>
                      <a:pt x="0" y="139"/>
                    </a:lnTo>
                    <a:lnTo>
                      <a:pt x="0" y="153"/>
                    </a:lnTo>
                    <a:lnTo>
                      <a:pt x="2" y="165"/>
                    </a:lnTo>
                    <a:lnTo>
                      <a:pt x="7" y="177"/>
                    </a:lnTo>
                    <a:lnTo>
                      <a:pt x="12" y="189"/>
                    </a:lnTo>
                    <a:lnTo>
                      <a:pt x="18" y="202"/>
                    </a:lnTo>
                    <a:lnTo>
                      <a:pt x="24" y="214"/>
                    </a:lnTo>
                    <a:lnTo>
                      <a:pt x="26" y="214"/>
                    </a:lnTo>
                    <a:lnTo>
                      <a:pt x="26" y="213"/>
                    </a:lnTo>
                    <a:close/>
                  </a:path>
                </a:pathLst>
              </a:custGeom>
              <a:solidFill>
                <a:srgbClr val="000000"/>
              </a:solidFill>
              <a:ln w="9525">
                <a:noFill/>
                <a:round/>
                <a:headEnd/>
                <a:tailEnd/>
              </a:ln>
            </p:spPr>
            <p:txBody>
              <a:bodyPr/>
              <a:lstStyle/>
              <a:p>
                <a:endParaRPr lang="en-US">
                  <a:solidFill>
                    <a:srgbClr val="000000"/>
                  </a:solidFill>
                </a:endParaRPr>
              </a:p>
            </p:txBody>
          </p:sp>
          <p:sp>
            <p:nvSpPr>
              <p:cNvPr id="26700" name="Freeform 77"/>
              <p:cNvSpPr>
                <a:spLocks/>
              </p:cNvSpPr>
              <p:nvPr/>
            </p:nvSpPr>
            <p:spPr bwMode="auto">
              <a:xfrm>
                <a:off x="4803" y="3409"/>
                <a:ext cx="118" cy="19"/>
              </a:xfrm>
              <a:custGeom>
                <a:avLst/>
                <a:gdLst>
                  <a:gd name="T0" fmla="*/ 0 w 118"/>
                  <a:gd name="T1" fmla="*/ 2 h 19"/>
                  <a:gd name="T2" fmla="*/ 13 w 118"/>
                  <a:gd name="T3" fmla="*/ 11 h 19"/>
                  <a:gd name="T4" fmla="*/ 27 w 118"/>
                  <a:gd name="T5" fmla="*/ 17 h 19"/>
                  <a:gd name="T6" fmla="*/ 41 w 118"/>
                  <a:gd name="T7" fmla="*/ 19 h 19"/>
                  <a:gd name="T8" fmla="*/ 56 w 118"/>
                  <a:gd name="T9" fmla="*/ 19 h 19"/>
                  <a:gd name="T10" fmla="*/ 72 w 118"/>
                  <a:gd name="T11" fmla="*/ 17 h 19"/>
                  <a:gd name="T12" fmla="*/ 87 w 118"/>
                  <a:gd name="T13" fmla="*/ 14 h 19"/>
                  <a:gd name="T14" fmla="*/ 102 w 118"/>
                  <a:gd name="T15" fmla="*/ 9 h 19"/>
                  <a:gd name="T16" fmla="*/ 117 w 118"/>
                  <a:gd name="T17" fmla="*/ 3 h 19"/>
                  <a:gd name="T18" fmla="*/ 118 w 118"/>
                  <a:gd name="T19" fmla="*/ 2 h 19"/>
                  <a:gd name="T20" fmla="*/ 118 w 118"/>
                  <a:gd name="T21" fmla="*/ 1 h 19"/>
                  <a:gd name="T22" fmla="*/ 118 w 118"/>
                  <a:gd name="T23" fmla="*/ 0 h 19"/>
                  <a:gd name="T24" fmla="*/ 118 w 118"/>
                  <a:gd name="T25" fmla="*/ 0 h 19"/>
                  <a:gd name="T26" fmla="*/ 102 w 118"/>
                  <a:gd name="T27" fmla="*/ 4 h 19"/>
                  <a:gd name="T28" fmla="*/ 88 w 118"/>
                  <a:gd name="T29" fmla="*/ 8 h 19"/>
                  <a:gd name="T30" fmla="*/ 73 w 118"/>
                  <a:gd name="T31" fmla="*/ 11 h 19"/>
                  <a:gd name="T32" fmla="*/ 60 w 118"/>
                  <a:gd name="T33" fmla="*/ 12 h 19"/>
                  <a:gd name="T34" fmla="*/ 45 w 118"/>
                  <a:gd name="T35" fmla="*/ 12 h 19"/>
                  <a:gd name="T36" fmla="*/ 31 w 118"/>
                  <a:gd name="T37" fmla="*/ 11 h 19"/>
                  <a:gd name="T38" fmla="*/ 16 w 118"/>
                  <a:gd name="T39" fmla="*/ 7 h 19"/>
                  <a:gd name="T40" fmla="*/ 0 w 118"/>
                  <a:gd name="T41" fmla="*/ 1 h 19"/>
                  <a:gd name="T42" fmla="*/ 0 w 118"/>
                  <a:gd name="T43" fmla="*/ 1 h 19"/>
                  <a:gd name="T44" fmla="*/ 0 w 118"/>
                  <a:gd name="T45" fmla="*/ 1 h 19"/>
                  <a:gd name="T46" fmla="*/ 0 w 118"/>
                  <a:gd name="T47" fmla="*/ 2 h 19"/>
                  <a:gd name="T48" fmla="*/ 0 w 118"/>
                  <a:gd name="T49" fmla="*/ 2 h 19"/>
                  <a:gd name="T50" fmla="*/ 0 w 118"/>
                  <a:gd name="T51" fmla="*/ 2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9"/>
                  <a:gd name="T80" fmla="*/ 118 w 118"/>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9">
                    <a:moveTo>
                      <a:pt x="0" y="2"/>
                    </a:moveTo>
                    <a:lnTo>
                      <a:pt x="13" y="11"/>
                    </a:lnTo>
                    <a:lnTo>
                      <a:pt x="27" y="17"/>
                    </a:lnTo>
                    <a:lnTo>
                      <a:pt x="41" y="19"/>
                    </a:lnTo>
                    <a:lnTo>
                      <a:pt x="56" y="19"/>
                    </a:lnTo>
                    <a:lnTo>
                      <a:pt x="72" y="17"/>
                    </a:lnTo>
                    <a:lnTo>
                      <a:pt x="87" y="14"/>
                    </a:lnTo>
                    <a:lnTo>
                      <a:pt x="102" y="9"/>
                    </a:lnTo>
                    <a:lnTo>
                      <a:pt x="117" y="3"/>
                    </a:lnTo>
                    <a:lnTo>
                      <a:pt x="118" y="2"/>
                    </a:lnTo>
                    <a:lnTo>
                      <a:pt x="118" y="1"/>
                    </a:lnTo>
                    <a:lnTo>
                      <a:pt x="118" y="0"/>
                    </a:lnTo>
                    <a:lnTo>
                      <a:pt x="102" y="4"/>
                    </a:lnTo>
                    <a:lnTo>
                      <a:pt x="88" y="8"/>
                    </a:lnTo>
                    <a:lnTo>
                      <a:pt x="73" y="11"/>
                    </a:lnTo>
                    <a:lnTo>
                      <a:pt x="60" y="12"/>
                    </a:lnTo>
                    <a:lnTo>
                      <a:pt x="45" y="12"/>
                    </a:lnTo>
                    <a:lnTo>
                      <a:pt x="31" y="11"/>
                    </a:lnTo>
                    <a:lnTo>
                      <a:pt x="16" y="7"/>
                    </a:lnTo>
                    <a:lnTo>
                      <a:pt x="0" y="1"/>
                    </a:lnTo>
                    <a:lnTo>
                      <a:pt x="0" y="2"/>
                    </a:lnTo>
                    <a:close/>
                  </a:path>
                </a:pathLst>
              </a:custGeom>
              <a:solidFill>
                <a:srgbClr val="000000"/>
              </a:solidFill>
              <a:ln w="9525">
                <a:noFill/>
                <a:round/>
                <a:headEnd/>
                <a:tailEnd/>
              </a:ln>
            </p:spPr>
            <p:txBody>
              <a:bodyPr/>
              <a:lstStyle/>
              <a:p>
                <a:endParaRPr lang="en-US">
                  <a:solidFill>
                    <a:srgbClr val="000000"/>
                  </a:solidFill>
                </a:endParaRPr>
              </a:p>
            </p:txBody>
          </p:sp>
          <p:sp>
            <p:nvSpPr>
              <p:cNvPr id="26701" name="Freeform 78"/>
              <p:cNvSpPr>
                <a:spLocks/>
              </p:cNvSpPr>
              <p:nvPr/>
            </p:nvSpPr>
            <p:spPr bwMode="auto">
              <a:xfrm>
                <a:off x="4588" y="3364"/>
                <a:ext cx="149" cy="31"/>
              </a:xfrm>
              <a:custGeom>
                <a:avLst/>
                <a:gdLst>
                  <a:gd name="T0" fmla="*/ 0 w 149"/>
                  <a:gd name="T1" fmla="*/ 0 h 31"/>
                  <a:gd name="T2" fmla="*/ 15 w 149"/>
                  <a:gd name="T3" fmla="*/ 10 h 31"/>
                  <a:gd name="T4" fmla="*/ 31 w 149"/>
                  <a:gd name="T5" fmla="*/ 18 h 31"/>
                  <a:gd name="T6" fmla="*/ 48 w 149"/>
                  <a:gd name="T7" fmla="*/ 24 h 31"/>
                  <a:gd name="T8" fmla="*/ 67 w 149"/>
                  <a:gd name="T9" fmla="*/ 28 h 31"/>
                  <a:gd name="T10" fmla="*/ 85 w 149"/>
                  <a:gd name="T11" fmla="*/ 31 h 31"/>
                  <a:gd name="T12" fmla="*/ 103 w 149"/>
                  <a:gd name="T13" fmla="*/ 31 h 31"/>
                  <a:gd name="T14" fmla="*/ 121 w 149"/>
                  <a:gd name="T15" fmla="*/ 28 h 31"/>
                  <a:gd name="T16" fmla="*/ 141 w 149"/>
                  <a:gd name="T17" fmla="*/ 23 h 31"/>
                  <a:gd name="T18" fmla="*/ 146 w 149"/>
                  <a:gd name="T19" fmla="*/ 20 h 31"/>
                  <a:gd name="T20" fmla="*/ 149 w 149"/>
                  <a:gd name="T21" fmla="*/ 15 h 31"/>
                  <a:gd name="T22" fmla="*/ 149 w 149"/>
                  <a:gd name="T23" fmla="*/ 10 h 31"/>
                  <a:gd name="T24" fmla="*/ 146 w 149"/>
                  <a:gd name="T25" fmla="*/ 7 h 31"/>
                  <a:gd name="T26" fmla="*/ 138 w 149"/>
                  <a:gd name="T27" fmla="*/ 5 h 31"/>
                  <a:gd name="T28" fmla="*/ 130 w 149"/>
                  <a:gd name="T29" fmla="*/ 5 h 31"/>
                  <a:gd name="T30" fmla="*/ 123 w 149"/>
                  <a:gd name="T31" fmla="*/ 5 h 31"/>
                  <a:gd name="T32" fmla="*/ 114 w 149"/>
                  <a:gd name="T33" fmla="*/ 5 h 31"/>
                  <a:gd name="T34" fmla="*/ 105 w 149"/>
                  <a:gd name="T35" fmla="*/ 6 h 31"/>
                  <a:gd name="T36" fmla="*/ 98 w 149"/>
                  <a:gd name="T37" fmla="*/ 7 h 31"/>
                  <a:gd name="T38" fmla="*/ 90 w 149"/>
                  <a:gd name="T39" fmla="*/ 9 h 31"/>
                  <a:gd name="T40" fmla="*/ 82 w 149"/>
                  <a:gd name="T41" fmla="*/ 10 h 31"/>
                  <a:gd name="T42" fmla="*/ 71 w 149"/>
                  <a:gd name="T43" fmla="*/ 11 h 31"/>
                  <a:gd name="T44" fmla="*/ 60 w 149"/>
                  <a:gd name="T45" fmla="*/ 11 h 31"/>
                  <a:gd name="T46" fmla="*/ 49 w 149"/>
                  <a:gd name="T47" fmla="*/ 11 h 31"/>
                  <a:gd name="T48" fmla="*/ 40 w 149"/>
                  <a:gd name="T49" fmla="*/ 10 h 31"/>
                  <a:gd name="T50" fmla="*/ 29 w 149"/>
                  <a:gd name="T51" fmla="*/ 9 h 31"/>
                  <a:gd name="T52" fmla="*/ 19 w 149"/>
                  <a:gd name="T53" fmla="*/ 7 h 31"/>
                  <a:gd name="T54" fmla="*/ 9 w 149"/>
                  <a:gd name="T55" fmla="*/ 4 h 31"/>
                  <a:gd name="T56" fmla="*/ 0 w 149"/>
                  <a:gd name="T57" fmla="*/ 0 h 31"/>
                  <a:gd name="T58" fmla="*/ 0 w 149"/>
                  <a:gd name="T59" fmla="*/ 0 h 31"/>
                  <a:gd name="T60" fmla="*/ 0 w 149"/>
                  <a:gd name="T61" fmla="*/ 0 h 31"/>
                  <a:gd name="T62" fmla="*/ 0 w 149"/>
                  <a:gd name="T63" fmla="*/ 0 h 31"/>
                  <a:gd name="T64" fmla="*/ 0 w 149"/>
                  <a:gd name="T65" fmla="*/ 0 h 31"/>
                  <a:gd name="T66" fmla="*/ 0 w 149"/>
                  <a:gd name="T67" fmla="*/ 0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9"/>
                  <a:gd name="T103" fmla="*/ 0 h 31"/>
                  <a:gd name="T104" fmla="*/ 149 w 149"/>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9" h="31">
                    <a:moveTo>
                      <a:pt x="0" y="0"/>
                    </a:moveTo>
                    <a:lnTo>
                      <a:pt x="15" y="10"/>
                    </a:lnTo>
                    <a:lnTo>
                      <a:pt x="31" y="18"/>
                    </a:lnTo>
                    <a:lnTo>
                      <a:pt x="48" y="24"/>
                    </a:lnTo>
                    <a:lnTo>
                      <a:pt x="67" y="28"/>
                    </a:lnTo>
                    <a:lnTo>
                      <a:pt x="85" y="31"/>
                    </a:lnTo>
                    <a:lnTo>
                      <a:pt x="103" y="31"/>
                    </a:lnTo>
                    <a:lnTo>
                      <a:pt x="121" y="28"/>
                    </a:lnTo>
                    <a:lnTo>
                      <a:pt x="141" y="23"/>
                    </a:lnTo>
                    <a:lnTo>
                      <a:pt x="146" y="20"/>
                    </a:lnTo>
                    <a:lnTo>
                      <a:pt x="149" y="15"/>
                    </a:lnTo>
                    <a:lnTo>
                      <a:pt x="149" y="10"/>
                    </a:lnTo>
                    <a:lnTo>
                      <a:pt x="146" y="7"/>
                    </a:lnTo>
                    <a:lnTo>
                      <a:pt x="138" y="5"/>
                    </a:lnTo>
                    <a:lnTo>
                      <a:pt x="130" y="5"/>
                    </a:lnTo>
                    <a:lnTo>
                      <a:pt x="123" y="5"/>
                    </a:lnTo>
                    <a:lnTo>
                      <a:pt x="114" y="5"/>
                    </a:lnTo>
                    <a:lnTo>
                      <a:pt x="105" y="6"/>
                    </a:lnTo>
                    <a:lnTo>
                      <a:pt x="98" y="7"/>
                    </a:lnTo>
                    <a:lnTo>
                      <a:pt x="90" y="9"/>
                    </a:lnTo>
                    <a:lnTo>
                      <a:pt x="82" y="10"/>
                    </a:lnTo>
                    <a:lnTo>
                      <a:pt x="71" y="11"/>
                    </a:lnTo>
                    <a:lnTo>
                      <a:pt x="60" y="11"/>
                    </a:lnTo>
                    <a:lnTo>
                      <a:pt x="49" y="11"/>
                    </a:lnTo>
                    <a:lnTo>
                      <a:pt x="40" y="10"/>
                    </a:lnTo>
                    <a:lnTo>
                      <a:pt x="29" y="9"/>
                    </a:lnTo>
                    <a:lnTo>
                      <a:pt x="19" y="7"/>
                    </a:lnTo>
                    <a:lnTo>
                      <a:pt x="9" y="4"/>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6702" name="Freeform 79"/>
              <p:cNvSpPr>
                <a:spLocks/>
              </p:cNvSpPr>
              <p:nvPr/>
            </p:nvSpPr>
            <p:spPr bwMode="auto">
              <a:xfrm>
                <a:off x="4648" y="3301"/>
                <a:ext cx="109" cy="56"/>
              </a:xfrm>
              <a:custGeom>
                <a:avLst/>
                <a:gdLst>
                  <a:gd name="T0" fmla="*/ 0 w 109"/>
                  <a:gd name="T1" fmla="*/ 0 h 56"/>
                  <a:gd name="T2" fmla="*/ 11 w 109"/>
                  <a:gd name="T3" fmla="*/ 9 h 56"/>
                  <a:gd name="T4" fmla="*/ 22 w 109"/>
                  <a:gd name="T5" fmla="*/ 20 h 56"/>
                  <a:gd name="T6" fmla="*/ 35 w 109"/>
                  <a:gd name="T7" fmla="*/ 29 h 56"/>
                  <a:gd name="T8" fmla="*/ 47 w 109"/>
                  <a:gd name="T9" fmla="*/ 37 h 56"/>
                  <a:gd name="T10" fmla="*/ 60 w 109"/>
                  <a:gd name="T11" fmla="*/ 44 h 56"/>
                  <a:gd name="T12" fmla="*/ 74 w 109"/>
                  <a:gd name="T13" fmla="*/ 50 h 56"/>
                  <a:gd name="T14" fmla="*/ 88 w 109"/>
                  <a:gd name="T15" fmla="*/ 54 h 56"/>
                  <a:gd name="T16" fmla="*/ 104 w 109"/>
                  <a:gd name="T17" fmla="*/ 56 h 56"/>
                  <a:gd name="T18" fmla="*/ 106 w 109"/>
                  <a:gd name="T19" fmla="*/ 55 h 56"/>
                  <a:gd name="T20" fmla="*/ 109 w 109"/>
                  <a:gd name="T21" fmla="*/ 53 h 56"/>
                  <a:gd name="T22" fmla="*/ 109 w 109"/>
                  <a:gd name="T23" fmla="*/ 50 h 56"/>
                  <a:gd name="T24" fmla="*/ 108 w 109"/>
                  <a:gd name="T25" fmla="*/ 48 h 56"/>
                  <a:gd name="T26" fmla="*/ 94 w 109"/>
                  <a:gd name="T27" fmla="*/ 44 h 56"/>
                  <a:gd name="T28" fmla="*/ 80 w 109"/>
                  <a:gd name="T29" fmla="*/ 39 h 56"/>
                  <a:gd name="T30" fmla="*/ 66 w 109"/>
                  <a:gd name="T31" fmla="*/ 34 h 56"/>
                  <a:gd name="T32" fmla="*/ 52 w 109"/>
                  <a:gd name="T33" fmla="*/ 29 h 56"/>
                  <a:gd name="T34" fmla="*/ 38 w 109"/>
                  <a:gd name="T35" fmla="*/ 23 h 56"/>
                  <a:gd name="T36" fmla="*/ 26 w 109"/>
                  <a:gd name="T37" fmla="*/ 16 h 56"/>
                  <a:gd name="T38" fmla="*/ 13 w 109"/>
                  <a:gd name="T39" fmla="*/ 8 h 56"/>
                  <a:gd name="T40" fmla="*/ 2 w 109"/>
                  <a:gd name="T41" fmla="*/ 0 h 56"/>
                  <a:gd name="T42" fmla="*/ 0 w 109"/>
                  <a:gd name="T43" fmla="*/ 0 h 56"/>
                  <a:gd name="T44" fmla="*/ 0 w 109"/>
                  <a:gd name="T45" fmla="*/ 0 h 56"/>
                  <a:gd name="T46" fmla="*/ 0 w 109"/>
                  <a:gd name="T47" fmla="*/ 0 h 56"/>
                  <a:gd name="T48" fmla="*/ 0 w 109"/>
                  <a:gd name="T49" fmla="*/ 0 h 56"/>
                  <a:gd name="T50" fmla="*/ 0 w 109"/>
                  <a:gd name="T51" fmla="*/ 0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9"/>
                  <a:gd name="T79" fmla="*/ 0 h 56"/>
                  <a:gd name="T80" fmla="*/ 109 w 109"/>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9" h="56">
                    <a:moveTo>
                      <a:pt x="0" y="0"/>
                    </a:moveTo>
                    <a:lnTo>
                      <a:pt x="11" y="9"/>
                    </a:lnTo>
                    <a:lnTo>
                      <a:pt x="22" y="20"/>
                    </a:lnTo>
                    <a:lnTo>
                      <a:pt x="35" y="29"/>
                    </a:lnTo>
                    <a:lnTo>
                      <a:pt x="47" y="37"/>
                    </a:lnTo>
                    <a:lnTo>
                      <a:pt x="60" y="44"/>
                    </a:lnTo>
                    <a:lnTo>
                      <a:pt x="74" y="50"/>
                    </a:lnTo>
                    <a:lnTo>
                      <a:pt x="88" y="54"/>
                    </a:lnTo>
                    <a:lnTo>
                      <a:pt x="104" y="56"/>
                    </a:lnTo>
                    <a:lnTo>
                      <a:pt x="106" y="55"/>
                    </a:lnTo>
                    <a:lnTo>
                      <a:pt x="109" y="53"/>
                    </a:lnTo>
                    <a:lnTo>
                      <a:pt x="109" y="50"/>
                    </a:lnTo>
                    <a:lnTo>
                      <a:pt x="108" y="48"/>
                    </a:lnTo>
                    <a:lnTo>
                      <a:pt x="94" y="44"/>
                    </a:lnTo>
                    <a:lnTo>
                      <a:pt x="80" y="39"/>
                    </a:lnTo>
                    <a:lnTo>
                      <a:pt x="66" y="34"/>
                    </a:lnTo>
                    <a:lnTo>
                      <a:pt x="52" y="29"/>
                    </a:lnTo>
                    <a:lnTo>
                      <a:pt x="38" y="23"/>
                    </a:lnTo>
                    <a:lnTo>
                      <a:pt x="26" y="16"/>
                    </a:lnTo>
                    <a:lnTo>
                      <a:pt x="13" y="8"/>
                    </a:lnTo>
                    <a:lnTo>
                      <a:pt x="2" y="0"/>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6703" name="Freeform 80"/>
              <p:cNvSpPr>
                <a:spLocks/>
              </p:cNvSpPr>
              <p:nvPr/>
            </p:nvSpPr>
            <p:spPr bwMode="auto">
              <a:xfrm>
                <a:off x="4054" y="1681"/>
                <a:ext cx="228" cy="185"/>
              </a:xfrm>
              <a:custGeom>
                <a:avLst/>
                <a:gdLst>
                  <a:gd name="T0" fmla="*/ 11 w 228"/>
                  <a:gd name="T1" fmla="*/ 182 h 185"/>
                  <a:gd name="T2" fmla="*/ 14 w 228"/>
                  <a:gd name="T3" fmla="*/ 175 h 185"/>
                  <a:gd name="T4" fmla="*/ 16 w 228"/>
                  <a:gd name="T5" fmla="*/ 169 h 185"/>
                  <a:gd name="T6" fmla="*/ 19 w 228"/>
                  <a:gd name="T7" fmla="*/ 163 h 185"/>
                  <a:gd name="T8" fmla="*/ 21 w 228"/>
                  <a:gd name="T9" fmla="*/ 156 h 185"/>
                  <a:gd name="T10" fmla="*/ 26 w 228"/>
                  <a:gd name="T11" fmla="*/ 144 h 185"/>
                  <a:gd name="T12" fmla="*/ 33 w 228"/>
                  <a:gd name="T13" fmla="*/ 135 h 185"/>
                  <a:gd name="T14" fmla="*/ 42 w 228"/>
                  <a:gd name="T15" fmla="*/ 127 h 185"/>
                  <a:gd name="T16" fmla="*/ 53 w 228"/>
                  <a:gd name="T17" fmla="*/ 120 h 185"/>
                  <a:gd name="T18" fmla="*/ 61 w 228"/>
                  <a:gd name="T19" fmla="*/ 114 h 185"/>
                  <a:gd name="T20" fmla="*/ 70 w 228"/>
                  <a:gd name="T21" fmla="*/ 107 h 185"/>
                  <a:gd name="T22" fmla="*/ 77 w 228"/>
                  <a:gd name="T23" fmla="*/ 101 h 185"/>
                  <a:gd name="T24" fmla="*/ 85 w 228"/>
                  <a:gd name="T25" fmla="*/ 96 h 185"/>
                  <a:gd name="T26" fmla="*/ 94 w 228"/>
                  <a:gd name="T27" fmla="*/ 90 h 185"/>
                  <a:gd name="T28" fmla="*/ 103 w 228"/>
                  <a:gd name="T29" fmla="*/ 85 h 185"/>
                  <a:gd name="T30" fmla="*/ 112 w 228"/>
                  <a:gd name="T31" fmla="*/ 79 h 185"/>
                  <a:gd name="T32" fmla="*/ 121 w 228"/>
                  <a:gd name="T33" fmla="*/ 74 h 185"/>
                  <a:gd name="T34" fmla="*/ 135 w 228"/>
                  <a:gd name="T35" fmla="*/ 65 h 185"/>
                  <a:gd name="T36" fmla="*/ 149 w 228"/>
                  <a:gd name="T37" fmla="*/ 57 h 185"/>
                  <a:gd name="T38" fmla="*/ 162 w 228"/>
                  <a:gd name="T39" fmla="*/ 49 h 185"/>
                  <a:gd name="T40" fmla="*/ 176 w 228"/>
                  <a:gd name="T41" fmla="*/ 40 h 185"/>
                  <a:gd name="T42" fmla="*/ 189 w 228"/>
                  <a:gd name="T43" fmla="*/ 32 h 185"/>
                  <a:gd name="T44" fmla="*/ 202 w 228"/>
                  <a:gd name="T45" fmla="*/ 22 h 185"/>
                  <a:gd name="T46" fmla="*/ 215 w 228"/>
                  <a:gd name="T47" fmla="*/ 12 h 185"/>
                  <a:gd name="T48" fmla="*/ 227 w 228"/>
                  <a:gd name="T49" fmla="*/ 2 h 185"/>
                  <a:gd name="T50" fmla="*/ 228 w 228"/>
                  <a:gd name="T51" fmla="*/ 1 h 185"/>
                  <a:gd name="T52" fmla="*/ 227 w 228"/>
                  <a:gd name="T53" fmla="*/ 0 h 185"/>
                  <a:gd name="T54" fmla="*/ 226 w 228"/>
                  <a:gd name="T55" fmla="*/ 0 h 185"/>
                  <a:gd name="T56" fmla="*/ 223 w 228"/>
                  <a:gd name="T57" fmla="*/ 0 h 185"/>
                  <a:gd name="T58" fmla="*/ 213 w 228"/>
                  <a:gd name="T59" fmla="*/ 7 h 185"/>
                  <a:gd name="T60" fmla="*/ 204 w 228"/>
                  <a:gd name="T61" fmla="*/ 14 h 185"/>
                  <a:gd name="T62" fmla="*/ 194 w 228"/>
                  <a:gd name="T63" fmla="*/ 20 h 185"/>
                  <a:gd name="T64" fmla="*/ 184 w 228"/>
                  <a:gd name="T65" fmla="*/ 28 h 185"/>
                  <a:gd name="T66" fmla="*/ 173 w 228"/>
                  <a:gd name="T67" fmla="*/ 34 h 185"/>
                  <a:gd name="T68" fmla="*/ 162 w 228"/>
                  <a:gd name="T69" fmla="*/ 40 h 185"/>
                  <a:gd name="T70" fmla="*/ 151 w 228"/>
                  <a:gd name="T71" fmla="*/ 45 h 185"/>
                  <a:gd name="T72" fmla="*/ 140 w 228"/>
                  <a:gd name="T73" fmla="*/ 50 h 185"/>
                  <a:gd name="T74" fmla="*/ 131 w 228"/>
                  <a:gd name="T75" fmla="*/ 54 h 185"/>
                  <a:gd name="T76" fmla="*/ 120 w 228"/>
                  <a:gd name="T77" fmla="*/ 59 h 185"/>
                  <a:gd name="T78" fmla="*/ 110 w 228"/>
                  <a:gd name="T79" fmla="*/ 63 h 185"/>
                  <a:gd name="T80" fmla="*/ 99 w 228"/>
                  <a:gd name="T81" fmla="*/ 66 h 185"/>
                  <a:gd name="T82" fmla="*/ 88 w 228"/>
                  <a:gd name="T83" fmla="*/ 71 h 185"/>
                  <a:gd name="T84" fmla="*/ 77 w 228"/>
                  <a:gd name="T85" fmla="*/ 75 h 185"/>
                  <a:gd name="T86" fmla="*/ 67 w 228"/>
                  <a:gd name="T87" fmla="*/ 80 h 185"/>
                  <a:gd name="T88" fmla="*/ 56 w 228"/>
                  <a:gd name="T89" fmla="*/ 84 h 185"/>
                  <a:gd name="T90" fmla="*/ 49 w 228"/>
                  <a:gd name="T91" fmla="*/ 88 h 185"/>
                  <a:gd name="T92" fmla="*/ 43 w 228"/>
                  <a:gd name="T93" fmla="*/ 91 h 185"/>
                  <a:gd name="T94" fmla="*/ 36 w 228"/>
                  <a:gd name="T95" fmla="*/ 96 h 185"/>
                  <a:gd name="T96" fmla="*/ 29 w 228"/>
                  <a:gd name="T97" fmla="*/ 100 h 185"/>
                  <a:gd name="T98" fmla="*/ 23 w 228"/>
                  <a:gd name="T99" fmla="*/ 105 h 185"/>
                  <a:gd name="T100" fmla="*/ 17 w 228"/>
                  <a:gd name="T101" fmla="*/ 111 h 185"/>
                  <a:gd name="T102" fmla="*/ 12 w 228"/>
                  <a:gd name="T103" fmla="*/ 116 h 185"/>
                  <a:gd name="T104" fmla="*/ 6 w 228"/>
                  <a:gd name="T105" fmla="*/ 122 h 185"/>
                  <a:gd name="T106" fmla="*/ 0 w 228"/>
                  <a:gd name="T107" fmla="*/ 135 h 185"/>
                  <a:gd name="T108" fmla="*/ 1 w 228"/>
                  <a:gd name="T109" fmla="*/ 152 h 185"/>
                  <a:gd name="T110" fmla="*/ 4 w 228"/>
                  <a:gd name="T111" fmla="*/ 169 h 185"/>
                  <a:gd name="T112" fmla="*/ 6 w 228"/>
                  <a:gd name="T113" fmla="*/ 184 h 185"/>
                  <a:gd name="T114" fmla="*/ 8 w 228"/>
                  <a:gd name="T115" fmla="*/ 185 h 185"/>
                  <a:gd name="T116" fmla="*/ 9 w 228"/>
                  <a:gd name="T117" fmla="*/ 184 h 185"/>
                  <a:gd name="T118" fmla="*/ 10 w 228"/>
                  <a:gd name="T119" fmla="*/ 183 h 185"/>
                  <a:gd name="T120" fmla="*/ 11 w 228"/>
                  <a:gd name="T121" fmla="*/ 182 h 185"/>
                  <a:gd name="T122" fmla="*/ 11 w 228"/>
                  <a:gd name="T123" fmla="*/ 182 h 1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8"/>
                  <a:gd name="T187" fmla="*/ 0 h 185"/>
                  <a:gd name="T188" fmla="*/ 228 w 228"/>
                  <a:gd name="T189" fmla="*/ 185 h 1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8" h="185">
                    <a:moveTo>
                      <a:pt x="11" y="182"/>
                    </a:moveTo>
                    <a:lnTo>
                      <a:pt x="14" y="175"/>
                    </a:lnTo>
                    <a:lnTo>
                      <a:pt x="16" y="169"/>
                    </a:lnTo>
                    <a:lnTo>
                      <a:pt x="19" y="163"/>
                    </a:lnTo>
                    <a:lnTo>
                      <a:pt x="21" y="156"/>
                    </a:lnTo>
                    <a:lnTo>
                      <a:pt x="26" y="144"/>
                    </a:lnTo>
                    <a:lnTo>
                      <a:pt x="33" y="135"/>
                    </a:lnTo>
                    <a:lnTo>
                      <a:pt x="42" y="127"/>
                    </a:lnTo>
                    <a:lnTo>
                      <a:pt x="53" y="120"/>
                    </a:lnTo>
                    <a:lnTo>
                      <a:pt x="61" y="114"/>
                    </a:lnTo>
                    <a:lnTo>
                      <a:pt x="70" y="107"/>
                    </a:lnTo>
                    <a:lnTo>
                      <a:pt x="77" y="101"/>
                    </a:lnTo>
                    <a:lnTo>
                      <a:pt x="85" y="96"/>
                    </a:lnTo>
                    <a:lnTo>
                      <a:pt x="94" y="90"/>
                    </a:lnTo>
                    <a:lnTo>
                      <a:pt x="103" y="85"/>
                    </a:lnTo>
                    <a:lnTo>
                      <a:pt x="112" y="79"/>
                    </a:lnTo>
                    <a:lnTo>
                      <a:pt x="121" y="74"/>
                    </a:lnTo>
                    <a:lnTo>
                      <a:pt x="135" y="65"/>
                    </a:lnTo>
                    <a:lnTo>
                      <a:pt x="149" y="57"/>
                    </a:lnTo>
                    <a:lnTo>
                      <a:pt x="162" y="49"/>
                    </a:lnTo>
                    <a:lnTo>
                      <a:pt x="176" y="40"/>
                    </a:lnTo>
                    <a:lnTo>
                      <a:pt x="189" y="32"/>
                    </a:lnTo>
                    <a:lnTo>
                      <a:pt x="202" y="22"/>
                    </a:lnTo>
                    <a:lnTo>
                      <a:pt x="215" y="12"/>
                    </a:lnTo>
                    <a:lnTo>
                      <a:pt x="227" y="2"/>
                    </a:lnTo>
                    <a:lnTo>
                      <a:pt x="228" y="1"/>
                    </a:lnTo>
                    <a:lnTo>
                      <a:pt x="227" y="0"/>
                    </a:lnTo>
                    <a:lnTo>
                      <a:pt x="226" y="0"/>
                    </a:lnTo>
                    <a:lnTo>
                      <a:pt x="223" y="0"/>
                    </a:lnTo>
                    <a:lnTo>
                      <a:pt x="213" y="7"/>
                    </a:lnTo>
                    <a:lnTo>
                      <a:pt x="204" y="14"/>
                    </a:lnTo>
                    <a:lnTo>
                      <a:pt x="194" y="20"/>
                    </a:lnTo>
                    <a:lnTo>
                      <a:pt x="184" y="28"/>
                    </a:lnTo>
                    <a:lnTo>
                      <a:pt x="173" y="34"/>
                    </a:lnTo>
                    <a:lnTo>
                      <a:pt x="162" y="40"/>
                    </a:lnTo>
                    <a:lnTo>
                      <a:pt x="151" y="45"/>
                    </a:lnTo>
                    <a:lnTo>
                      <a:pt x="140" y="50"/>
                    </a:lnTo>
                    <a:lnTo>
                      <a:pt x="131" y="54"/>
                    </a:lnTo>
                    <a:lnTo>
                      <a:pt x="120" y="59"/>
                    </a:lnTo>
                    <a:lnTo>
                      <a:pt x="110" y="63"/>
                    </a:lnTo>
                    <a:lnTo>
                      <a:pt x="99" y="66"/>
                    </a:lnTo>
                    <a:lnTo>
                      <a:pt x="88" y="71"/>
                    </a:lnTo>
                    <a:lnTo>
                      <a:pt x="77" y="75"/>
                    </a:lnTo>
                    <a:lnTo>
                      <a:pt x="67" y="80"/>
                    </a:lnTo>
                    <a:lnTo>
                      <a:pt x="56" y="84"/>
                    </a:lnTo>
                    <a:lnTo>
                      <a:pt x="49" y="88"/>
                    </a:lnTo>
                    <a:lnTo>
                      <a:pt x="43" y="91"/>
                    </a:lnTo>
                    <a:lnTo>
                      <a:pt x="36" y="96"/>
                    </a:lnTo>
                    <a:lnTo>
                      <a:pt x="29" y="100"/>
                    </a:lnTo>
                    <a:lnTo>
                      <a:pt x="23" y="105"/>
                    </a:lnTo>
                    <a:lnTo>
                      <a:pt x="17" y="111"/>
                    </a:lnTo>
                    <a:lnTo>
                      <a:pt x="12" y="116"/>
                    </a:lnTo>
                    <a:lnTo>
                      <a:pt x="6" y="122"/>
                    </a:lnTo>
                    <a:lnTo>
                      <a:pt x="0" y="135"/>
                    </a:lnTo>
                    <a:lnTo>
                      <a:pt x="1" y="152"/>
                    </a:lnTo>
                    <a:lnTo>
                      <a:pt x="4" y="169"/>
                    </a:lnTo>
                    <a:lnTo>
                      <a:pt x="6" y="184"/>
                    </a:lnTo>
                    <a:lnTo>
                      <a:pt x="8" y="185"/>
                    </a:lnTo>
                    <a:lnTo>
                      <a:pt x="9" y="184"/>
                    </a:lnTo>
                    <a:lnTo>
                      <a:pt x="10" y="183"/>
                    </a:lnTo>
                    <a:lnTo>
                      <a:pt x="11" y="182"/>
                    </a:lnTo>
                    <a:close/>
                  </a:path>
                </a:pathLst>
              </a:custGeom>
              <a:solidFill>
                <a:srgbClr val="000000"/>
              </a:solidFill>
              <a:ln w="9525">
                <a:noFill/>
                <a:round/>
                <a:headEnd/>
                <a:tailEnd/>
              </a:ln>
            </p:spPr>
            <p:txBody>
              <a:bodyPr/>
              <a:lstStyle/>
              <a:p>
                <a:endParaRPr lang="en-US">
                  <a:solidFill>
                    <a:srgbClr val="000000"/>
                  </a:solidFill>
                </a:endParaRPr>
              </a:p>
            </p:txBody>
          </p:sp>
          <p:sp>
            <p:nvSpPr>
              <p:cNvPr id="26704" name="Freeform 81"/>
              <p:cNvSpPr>
                <a:spLocks/>
              </p:cNvSpPr>
              <p:nvPr/>
            </p:nvSpPr>
            <p:spPr bwMode="auto">
              <a:xfrm>
                <a:off x="4199" y="1587"/>
                <a:ext cx="93" cy="127"/>
              </a:xfrm>
              <a:custGeom>
                <a:avLst/>
                <a:gdLst>
                  <a:gd name="T0" fmla="*/ 93 w 93"/>
                  <a:gd name="T1" fmla="*/ 126 h 127"/>
                  <a:gd name="T2" fmla="*/ 87 w 93"/>
                  <a:gd name="T3" fmla="*/ 117 h 127"/>
                  <a:gd name="T4" fmla="*/ 81 w 93"/>
                  <a:gd name="T5" fmla="*/ 110 h 127"/>
                  <a:gd name="T6" fmla="*/ 76 w 93"/>
                  <a:gd name="T7" fmla="*/ 102 h 127"/>
                  <a:gd name="T8" fmla="*/ 71 w 93"/>
                  <a:gd name="T9" fmla="*/ 94 h 127"/>
                  <a:gd name="T10" fmla="*/ 66 w 93"/>
                  <a:gd name="T11" fmla="*/ 86 h 127"/>
                  <a:gd name="T12" fmla="*/ 61 w 93"/>
                  <a:gd name="T13" fmla="*/ 76 h 127"/>
                  <a:gd name="T14" fmla="*/ 57 w 93"/>
                  <a:gd name="T15" fmla="*/ 68 h 127"/>
                  <a:gd name="T16" fmla="*/ 55 w 93"/>
                  <a:gd name="T17" fmla="*/ 59 h 127"/>
                  <a:gd name="T18" fmla="*/ 53 w 93"/>
                  <a:gd name="T19" fmla="*/ 44 h 127"/>
                  <a:gd name="T20" fmla="*/ 50 w 93"/>
                  <a:gd name="T21" fmla="*/ 26 h 127"/>
                  <a:gd name="T22" fmla="*/ 44 w 93"/>
                  <a:gd name="T23" fmla="*/ 11 h 127"/>
                  <a:gd name="T24" fmla="*/ 31 w 93"/>
                  <a:gd name="T25" fmla="*/ 1 h 127"/>
                  <a:gd name="T26" fmla="*/ 23 w 93"/>
                  <a:gd name="T27" fmla="*/ 0 h 127"/>
                  <a:gd name="T28" fmla="*/ 15 w 93"/>
                  <a:gd name="T29" fmla="*/ 1 h 127"/>
                  <a:gd name="T30" fmla="*/ 9 w 93"/>
                  <a:gd name="T31" fmla="*/ 5 h 127"/>
                  <a:gd name="T32" fmla="*/ 4 w 93"/>
                  <a:gd name="T33" fmla="*/ 10 h 127"/>
                  <a:gd name="T34" fmla="*/ 0 w 93"/>
                  <a:gd name="T35" fmla="*/ 18 h 127"/>
                  <a:gd name="T36" fmla="*/ 0 w 93"/>
                  <a:gd name="T37" fmla="*/ 26 h 127"/>
                  <a:gd name="T38" fmla="*/ 1 w 93"/>
                  <a:gd name="T39" fmla="*/ 35 h 127"/>
                  <a:gd name="T40" fmla="*/ 5 w 93"/>
                  <a:gd name="T41" fmla="*/ 44 h 127"/>
                  <a:gd name="T42" fmla="*/ 10 w 93"/>
                  <a:gd name="T43" fmla="*/ 52 h 127"/>
                  <a:gd name="T44" fmla="*/ 15 w 93"/>
                  <a:gd name="T45" fmla="*/ 59 h 127"/>
                  <a:gd name="T46" fmla="*/ 21 w 93"/>
                  <a:gd name="T47" fmla="*/ 67 h 127"/>
                  <a:gd name="T48" fmla="*/ 27 w 93"/>
                  <a:gd name="T49" fmla="*/ 74 h 127"/>
                  <a:gd name="T50" fmla="*/ 34 w 93"/>
                  <a:gd name="T51" fmla="*/ 83 h 127"/>
                  <a:gd name="T52" fmla="*/ 42 w 93"/>
                  <a:gd name="T53" fmla="*/ 90 h 127"/>
                  <a:gd name="T54" fmla="*/ 49 w 93"/>
                  <a:gd name="T55" fmla="*/ 97 h 127"/>
                  <a:gd name="T56" fmla="*/ 57 w 93"/>
                  <a:gd name="T57" fmla="*/ 103 h 127"/>
                  <a:gd name="T58" fmla="*/ 66 w 93"/>
                  <a:gd name="T59" fmla="*/ 109 h 127"/>
                  <a:gd name="T60" fmla="*/ 74 w 93"/>
                  <a:gd name="T61" fmla="*/ 115 h 127"/>
                  <a:gd name="T62" fmla="*/ 83 w 93"/>
                  <a:gd name="T63" fmla="*/ 122 h 127"/>
                  <a:gd name="T64" fmla="*/ 91 w 93"/>
                  <a:gd name="T65" fmla="*/ 127 h 127"/>
                  <a:gd name="T66" fmla="*/ 93 w 93"/>
                  <a:gd name="T67" fmla="*/ 127 h 127"/>
                  <a:gd name="T68" fmla="*/ 93 w 93"/>
                  <a:gd name="T69" fmla="*/ 127 h 127"/>
                  <a:gd name="T70" fmla="*/ 93 w 93"/>
                  <a:gd name="T71" fmla="*/ 127 h 127"/>
                  <a:gd name="T72" fmla="*/ 93 w 93"/>
                  <a:gd name="T73" fmla="*/ 126 h 127"/>
                  <a:gd name="T74" fmla="*/ 93 w 93"/>
                  <a:gd name="T75" fmla="*/ 126 h 1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
                  <a:gd name="T115" fmla="*/ 0 h 127"/>
                  <a:gd name="T116" fmla="*/ 93 w 93"/>
                  <a:gd name="T117" fmla="*/ 127 h 1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 h="127">
                    <a:moveTo>
                      <a:pt x="93" y="126"/>
                    </a:moveTo>
                    <a:lnTo>
                      <a:pt x="87" y="117"/>
                    </a:lnTo>
                    <a:lnTo>
                      <a:pt x="81" y="110"/>
                    </a:lnTo>
                    <a:lnTo>
                      <a:pt x="76" y="102"/>
                    </a:lnTo>
                    <a:lnTo>
                      <a:pt x="71" y="94"/>
                    </a:lnTo>
                    <a:lnTo>
                      <a:pt x="66" y="86"/>
                    </a:lnTo>
                    <a:lnTo>
                      <a:pt x="61" y="76"/>
                    </a:lnTo>
                    <a:lnTo>
                      <a:pt x="57" y="68"/>
                    </a:lnTo>
                    <a:lnTo>
                      <a:pt x="55" y="59"/>
                    </a:lnTo>
                    <a:lnTo>
                      <a:pt x="53" y="44"/>
                    </a:lnTo>
                    <a:lnTo>
                      <a:pt x="50" y="26"/>
                    </a:lnTo>
                    <a:lnTo>
                      <a:pt x="44" y="11"/>
                    </a:lnTo>
                    <a:lnTo>
                      <a:pt x="31" y="1"/>
                    </a:lnTo>
                    <a:lnTo>
                      <a:pt x="23" y="0"/>
                    </a:lnTo>
                    <a:lnTo>
                      <a:pt x="15" y="1"/>
                    </a:lnTo>
                    <a:lnTo>
                      <a:pt x="9" y="5"/>
                    </a:lnTo>
                    <a:lnTo>
                      <a:pt x="4" y="10"/>
                    </a:lnTo>
                    <a:lnTo>
                      <a:pt x="0" y="18"/>
                    </a:lnTo>
                    <a:lnTo>
                      <a:pt x="0" y="26"/>
                    </a:lnTo>
                    <a:lnTo>
                      <a:pt x="1" y="35"/>
                    </a:lnTo>
                    <a:lnTo>
                      <a:pt x="5" y="44"/>
                    </a:lnTo>
                    <a:lnTo>
                      <a:pt x="10" y="52"/>
                    </a:lnTo>
                    <a:lnTo>
                      <a:pt x="15" y="59"/>
                    </a:lnTo>
                    <a:lnTo>
                      <a:pt x="21" y="67"/>
                    </a:lnTo>
                    <a:lnTo>
                      <a:pt x="27" y="74"/>
                    </a:lnTo>
                    <a:lnTo>
                      <a:pt x="34" y="83"/>
                    </a:lnTo>
                    <a:lnTo>
                      <a:pt x="42" y="90"/>
                    </a:lnTo>
                    <a:lnTo>
                      <a:pt x="49" y="97"/>
                    </a:lnTo>
                    <a:lnTo>
                      <a:pt x="57" y="103"/>
                    </a:lnTo>
                    <a:lnTo>
                      <a:pt x="66" y="109"/>
                    </a:lnTo>
                    <a:lnTo>
                      <a:pt x="74" y="115"/>
                    </a:lnTo>
                    <a:lnTo>
                      <a:pt x="83" y="122"/>
                    </a:lnTo>
                    <a:lnTo>
                      <a:pt x="91" y="127"/>
                    </a:lnTo>
                    <a:lnTo>
                      <a:pt x="93" y="127"/>
                    </a:lnTo>
                    <a:lnTo>
                      <a:pt x="93" y="126"/>
                    </a:lnTo>
                    <a:close/>
                  </a:path>
                </a:pathLst>
              </a:custGeom>
              <a:solidFill>
                <a:srgbClr val="000000"/>
              </a:solidFill>
              <a:ln w="9525">
                <a:noFill/>
                <a:round/>
                <a:headEnd/>
                <a:tailEnd/>
              </a:ln>
            </p:spPr>
            <p:txBody>
              <a:bodyPr/>
              <a:lstStyle/>
              <a:p>
                <a:endParaRPr lang="en-US">
                  <a:solidFill>
                    <a:srgbClr val="000000"/>
                  </a:solidFill>
                </a:endParaRPr>
              </a:p>
            </p:txBody>
          </p:sp>
          <p:sp>
            <p:nvSpPr>
              <p:cNvPr id="26705" name="Freeform 82"/>
              <p:cNvSpPr>
                <a:spLocks/>
              </p:cNvSpPr>
              <p:nvPr/>
            </p:nvSpPr>
            <p:spPr bwMode="auto">
              <a:xfrm>
                <a:off x="4159" y="1629"/>
                <a:ext cx="96" cy="85"/>
              </a:xfrm>
              <a:custGeom>
                <a:avLst/>
                <a:gdLst>
                  <a:gd name="T0" fmla="*/ 96 w 96"/>
                  <a:gd name="T1" fmla="*/ 84 h 85"/>
                  <a:gd name="T2" fmla="*/ 90 w 96"/>
                  <a:gd name="T3" fmla="*/ 79 h 85"/>
                  <a:gd name="T4" fmla="*/ 85 w 96"/>
                  <a:gd name="T5" fmla="*/ 73 h 85"/>
                  <a:gd name="T6" fmla="*/ 79 w 96"/>
                  <a:gd name="T7" fmla="*/ 68 h 85"/>
                  <a:gd name="T8" fmla="*/ 74 w 96"/>
                  <a:gd name="T9" fmla="*/ 63 h 85"/>
                  <a:gd name="T10" fmla="*/ 68 w 96"/>
                  <a:gd name="T11" fmla="*/ 58 h 85"/>
                  <a:gd name="T12" fmla="*/ 62 w 96"/>
                  <a:gd name="T13" fmla="*/ 53 h 85"/>
                  <a:gd name="T14" fmla="*/ 57 w 96"/>
                  <a:gd name="T15" fmla="*/ 47 h 85"/>
                  <a:gd name="T16" fmla="*/ 51 w 96"/>
                  <a:gd name="T17" fmla="*/ 42 h 85"/>
                  <a:gd name="T18" fmla="*/ 41 w 96"/>
                  <a:gd name="T19" fmla="*/ 31 h 85"/>
                  <a:gd name="T20" fmla="*/ 34 w 96"/>
                  <a:gd name="T21" fmla="*/ 21 h 85"/>
                  <a:gd name="T22" fmla="*/ 26 w 96"/>
                  <a:gd name="T23" fmla="*/ 11 h 85"/>
                  <a:gd name="T24" fmla="*/ 16 w 96"/>
                  <a:gd name="T25" fmla="*/ 1 h 85"/>
                  <a:gd name="T26" fmla="*/ 11 w 96"/>
                  <a:gd name="T27" fmla="*/ 0 h 85"/>
                  <a:gd name="T28" fmla="*/ 6 w 96"/>
                  <a:gd name="T29" fmla="*/ 2 h 85"/>
                  <a:gd name="T30" fmla="*/ 1 w 96"/>
                  <a:gd name="T31" fmla="*/ 6 h 85"/>
                  <a:gd name="T32" fmla="*/ 0 w 96"/>
                  <a:gd name="T33" fmla="*/ 10 h 85"/>
                  <a:gd name="T34" fmla="*/ 4 w 96"/>
                  <a:gd name="T35" fmla="*/ 21 h 85"/>
                  <a:gd name="T36" fmla="*/ 12 w 96"/>
                  <a:gd name="T37" fmla="*/ 31 h 85"/>
                  <a:gd name="T38" fmla="*/ 22 w 96"/>
                  <a:gd name="T39" fmla="*/ 40 h 85"/>
                  <a:gd name="T40" fmla="*/ 33 w 96"/>
                  <a:gd name="T41" fmla="*/ 48 h 85"/>
                  <a:gd name="T42" fmla="*/ 38 w 96"/>
                  <a:gd name="T43" fmla="*/ 52 h 85"/>
                  <a:gd name="T44" fmla="*/ 44 w 96"/>
                  <a:gd name="T45" fmla="*/ 56 h 85"/>
                  <a:gd name="T46" fmla="*/ 50 w 96"/>
                  <a:gd name="T47" fmla="*/ 59 h 85"/>
                  <a:gd name="T48" fmla="*/ 56 w 96"/>
                  <a:gd name="T49" fmla="*/ 62 h 85"/>
                  <a:gd name="T50" fmla="*/ 61 w 96"/>
                  <a:gd name="T51" fmla="*/ 65 h 85"/>
                  <a:gd name="T52" fmla="*/ 66 w 96"/>
                  <a:gd name="T53" fmla="*/ 67 h 85"/>
                  <a:gd name="T54" fmla="*/ 71 w 96"/>
                  <a:gd name="T55" fmla="*/ 70 h 85"/>
                  <a:gd name="T56" fmla="*/ 75 w 96"/>
                  <a:gd name="T57" fmla="*/ 73 h 85"/>
                  <a:gd name="T58" fmla="*/ 80 w 96"/>
                  <a:gd name="T59" fmla="*/ 75 h 85"/>
                  <a:gd name="T60" fmla="*/ 85 w 96"/>
                  <a:gd name="T61" fmla="*/ 79 h 85"/>
                  <a:gd name="T62" fmla="*/ 90 w 96"/>
                  <a:gd name="T63" fmla="*/ 82 h 85"/>
                  <a:gd name="T64" fmla="*/ 95 w 96"/>
                  <a:gd name="T65" fmla="*/ 85 h 85"/>
                  <a:gd name="T66" fmla="*/ 95 w 96"/>
                  <a:gd name="T67" fmla="*/ 85 h 85"/>
                  <a:gd name="T68" fmla="*/ 96 w 96"/>
                  <a:gd name="T69" fmla="*/ 85 h 85"/>
                  <a:gd name="T70" fmla="*/ 96 w 96"/>
                  <a:gd name="T71" fmla="*/ 85 h 85"/>
                  <a:gd name="T72" fmla="*/ 96 w 96"/>
                  <a:gd name="T73" fmla="*/ 84 h 85"/>
                  <a:gd name="T74" fmla="*/ 96 w 96"/>
                  <a:gd name="T75" fmla="*/ 84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6"/>
                  <a:gd name="T115" fmla="*/ 0 h 85"/>
                  <a:gd name="T116" fmla="*/ 96 w 96"/>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6" h="85">
                    <a:moveTo>
                      <a:pt x="96" y="84"/>
                    </a:moveTo>
                    <a:lnTo>
                      <a:pt x="90" y="79"/>
                    </a:lnTo>
                    <a:lnTo>
                      <a:pt x="85" y="73"/>
                    </a:lnTo>
                    <a:lnTo>
                      <a:pt x="79" y="68"/>
                    </a:lnTo>
                    <a:lnTo>
                      <a:pt x="74" y="63"/>
                    </a:lnTo>
                    <a:lnTo>
                      <a:pt x="68" y="58"/>
                    </a:lnTo>
                    <a:lnTo>
                      <a:pt x="62" y="53"/>
                    </a:lnTo>
                    <a:lnTo>
                      <a:pt x="57" y="47"/>
                    </a:lnTo>
                    <a:lnTo>
                      <a:pt x="51" y="42"/>
                    </a:lnTo>
                    <a:lnTo>
                      <a:pt x="41" y="31"/>
                    </a:lnTo>
                    <a:lnTo>
                      <a:pt x="34" y="21"/>
                    </a:lnTo>
                    <a:lnTo>
                      <a:pt x="26" y="11"/>
                    </a:lnTo>
                    <a:lnTo>
                      <a:pt x="16" y="1"/>
                    </a:lnTo>
                    <a:lnTo>
                      <a:pt x="11" y="0"/>
                    </a:lnTo>
                    <a:lnTo>
                      <a:pt x="6" y="2"/>
                    </a:lnTo>
                    <a:lnTo>
                      <a:pt x="1" y="6"/>
                    </a:lnTo>
                    <a:lnTo>
                      <a:pt x="0" y="10"/>
                    </a:lnTo>
                    <a:lnTo>
                      <a:pt x="4" y="21"/>
                    </a:lnTo>
                    <a:lnTo>
                      <a:pt x="12" y="31"/>
                    </a:lnTo>
                    <a:lnTo>
                      <a:pt x="22" y="40"/>
                    </a:lnTo>
                    <a:lnTo>
                      <a:pt x="33" y="48"/>
                    </a:lnTo>
                    <a:lnTo>
                      <a:pt x="38" y="52"/>
                    </a:lnTo>
                    <a:lnTo>
                      <a:pt x="44" y="56"/>
                    </a:lnTo>
                    <a:lnTo>
                      <a:pt x="50" y="59"/>
                    </a:lnTo>
                    <a:lnTo>
                      <a:pt x="56" y="62"/>
                    </a:lnTo>
                    <a:lnTo>
                      <a:pt x="61" y="65"/>
                    </a:lnTo>
                    <a:lnTo>
                      <a:pt x="66" y="67"/>
                    </a:lnTo>
                    <a:lnTo>
                      <a:pt x="71" y="70"/>
                    </a:lnTo>
                    <a:lnTo>
                      <a:pt x="75" y="73"/>
                    </a:lnTo>
                    <a:lnTo>
                      <a:pt x="80" y="75"/>
                    </a:lnTo>
                    <a:lnTo>
                      <a:pt x="85" y="79"/>
                    </a:lnTo>
                    <a:lnTo>
                      <a:pt x="90" y="82"/>
                    </a:lnTo>
                    <a:lnTo>
                      <a:pt x="95" y="85"/>
                    </a:lnTo>
                    <a:lnTo>
                      <a:pt x="96" y="85"/>
                    </a:lnTo>
                    <a:lnTo>
                      <a:pt x="96" y="84"/>
                    </a:lnTo>
                    <a:close/>
                  </a:path>
                </a:pathLst>
              </a:custGeom>
              <a:solidFill>
                <a:srgbClr val="000000"/>
              </a:solidFill>
              <a:ln w="9525">
                <a:noFill/>
                <a:round/>
                <a:headEnd/>
                <a:tailEnd/>
              </a:ln>
            </p:spPr>
            <p:txBody>
              <a:bodyPr/>
              <a:lstStyle/>
              <a:p>
                <a:endParaRPr lang="en-US">
                  <a:solidFill>
                    <a:srgbClr val="000000"/>
                  </a:solidFill>
                </a:endParaRPr>
              </a:p>
            </p:txBody>
          </p:sp>
          <p:sp>
            <p:nvSpPr>
              <p:cNvPr id="26706" name="Freeform 83"/>
              <p:cNvSpPr>
                <a:spLocks/>
              </p:cNvSpPr>
              <p:nvPr/>
            </p:nvSpPr>
            <p:spPr bwMode="auto">
              <a:xfrm>
                <a:off x="4388" y="1640"/>
                <a:ext cx="40" cy="80"/>
              </a:xfrm>
              <a:custGeom>
                <a:avLst/>
                <a:gdLst>
                  <a:gd name="T0" fmla="*/ 34 w 40"/>
                  <a:gd name="T1" fmla="*/ 78 h 80"/>
                  <a:gd name="T2" fmla="*/ 33 w 40"/>
                  <a:gd name="T3" fmla="*/ 73 h 80"/>
                  <a:gd name="T4" fmla="*/ 33 w 40"/>
                  <a:gd name="T5" fmla="*/ 66 h 80"/>
                  <a:gd name="T6" fmla="*/ 33 w 40"/>
                  <a:gd name="T7" fmla="*/ 61 h 80"/>
                  <a:gd name="T8" fmla="*/ 34 w 40"/>
                  <a:gd name="T9" fmla="*/ 55 h 80"/>
                  <a:gd name="T10" fmla="*/ 35 w 40"/>
                  <a:gd name="T11" fmla="*/ 51 h 80"/>
                  <a:gd name="T12" fmla="*/ 38 w 40"/>
                  <a:gd name="T13" fmla="*/ 47 h 80"/>
                  <a:gd name="T14" fmla="*/ 39 w 40"/>
                  <a:gd name="T15" fmla="*/ 42 h 80"/>
                  <a:gd name="T16" fmla="*/ 40 w 40"/>
                  <a:gd name="T17" fmla="*/ 38 h 80"/>
                  <a:gd name="T18" fmla="*/ 39 w 40"/>
                  <a:gd name="T19" fmla="*/ 29 h 80"/>
                  <a:gd name="T20" fmla="*/ 38 w 40"/>
                  <a:gd name="T21" fmla="*/ 19 h 80"/>
                  <a:gd name="T22" fmla="*/ 35 w 40"/>
                  <a:gd name="T23" fmla="*/ 10 h 80"/>
                  <a:gd name="T24" fmla="*/ 30 w 40"/>
                  <a:gd name="T25" fmla="*/ 2 h 80"/>
                  <a:gd name="T26" fmla="*/ 28 w 40"/>
                  <a:gd name="T27" fmla="*/ 1 h 80"/>
                  <a:gd name="T28" fmla="*/ 25 w 40"/>
                  <a:gd name="T29" fmla="*/ 0 h 80"/>
                  <a:gd name="T30" fmla="*/ 23 w 40"/>
                  <a:gd name="T31" fmla="*/ 0 h 80"/>
                  <a:gd name="T32" fmla="*/ 21 w 40"/>
                  <a:gd name="T33" fmla="*/ 1 h 80"/>
                  <a:gd name="T34" fmla="*/ 8 w 40"/>
                  <a:gd name="T35" fmla="*/ 8 h 80"/>
                  <a:gd name="T36" fmla="*/ 1 w 40"/>
                  <a:gd name="T37" fmla="*/ 18 h 80"/>
                  <a:gd name="T38" fmla="*/ 0 w 40"/>
                  <a:gd name="T39" fmla="*/ 31 h 80"/>
                  <a:gd name="T40" fmla="*/ 5 w 40"/>
                  <a:gd name="T41" fmla="*/ 42 h 80"/>
                  <a:gd name="T42" fmla="*/ 8 w 40"/>
                  <a:gd name="T43" fmla="*/ 47 h 80"/>
                  <a:gd name="T44" fmla="*/ 12 w 40"/>
                  <a:gd name="T45" fmla="*/ 50 h 80"/>
                  <a:gd name="T46" fmla="*/ 16 w 40"/>
                  <a:gd name="T47" fmla="*/ 54 h 80"/>
                  <a:gd name="T48" fmla="*/ 19 w 40"/>
                  <a:gd name="T49" fmla="*/ 59 h 80"/>
                  <a:gd name="T50" fmla="*/ 22 w 40"/>
                  <a:gd name="T51" fmla="*/ 64 h 80"/>
                  <a:gd name="T52" fmla="*/ 25 w 40"/>
                  <a:gd name="T53" fmla="*/ 70 h 80"/>
                  <a:gd name="T54" fmla="*/ 28 w 40"/>
                  <a:gd name="T55" fmla="*/ 75 h 80"/>
                  <a:gd name="T56" fmla="*/ 32 w 40"/>
                  <a:gd name="T57" fmla="*/ 80 h 80"/>
                  <a:gd name="T58" fmla="*/ 33 w 40"/>
                  <a:gd name="T59" fmla="*/ 80 h 80"/>
                  <a:gd name="T60" fmla="*/ 33 w 40"/>
                  <a:gd name="T61" fmla="*/ 80 h 80"/>
                  <a:gd name="T62" fmla="*/ 34 w 40"/>
                  <a:gd name="T63" fmla="*/ 79 h 80"/>
                  <a:gd name="T64" fmla="*/ 34 w 40"/>
                  <a:gd name="T65" fmla="*/ 78 h 80"/>
                  <a:gd name="T66" fmla="*/ 34 w 40"/>
                  <a:gd name="T67" fmla="*/ 78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80"/>
                  <a:gd name="T104" fmla="*/ 40 w 40"/>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80">
                    <a:moveTo>
                      <a:pt x="34" y="78"/>
                    </a:moveTo>
                    <a:lnTo>
                      <a:pt x="33" y="73"/>
                    </a:lnTo>
                    <a:lnTo>
                      <a:pt x="33" y="66"/>
                    </a:lnTo>
                    <a:lnTo>
                      <a:pt x="33" y="61"/>
                    </a:lnTo>
                    <a:lnTo>
                      <a:pt x="34" y="55"/>
                    </a:lnTo>
                    <a:lnTo>
                      <a:pt x="35" y="51"/>
                    </a:lnTo>
                    <a:lnTo>
                      <a:pt x="38" y="47"/>
                    </a:lnTo>
                    <a:lnTo>
                      <a:pt x="39" y="42"/>
                    </a:lnTo>
                    <a:lnTo>
                      <a:pt x="40" y="38"/>
                    </a:lnTo>
                    <a:lnTo>
                      <a:pt x="39" y="29"/>
                    </a:lnTo>
                    <a:lnTo>
                      <a:pt x="38" y="19"/>
                    </a:lnTo>
                    <a:lnTo>
                      <a:pt x="35" y="10"/>
                    </a:lnTo>
                    <a:lnTo>
                      <a:pt x="30" y="2"/>
                    </a:lnTo>
                    <a:lnTo>
                      <a:pt x="28" y="1"/>
                    </a:lnTo>
                    <a:lnTo>
                      <a:pt x="25" y="0"/>
                    </a:lnTo>
                    <a:lnTo>
                      <a:pt x="23" y="0"/>
                    </a:lnTo>
                    <a:lnTo>
                      <a:pt x="21" y="1"/>
                    </a:lnTo>
                    <a:lnTo>
                      <a:pt x="8" y="8"/>
                    </a:lnTo>
                    <a:lnTo>
                      <a:pt x="1" y="18"/>
                    </a:lnTo>
                    <a:lnTo>
                      <a:pt x="0" y="31"/>
                    </a:lnTo>
                    <a:lnTo>
                      <a:pt x="5" y="42"/>
                    </a:lnTo>
                    <a:lnTo>
                      <a:pt x="8" y="47"/>
                    </a:lnTo>
                    <a:lnTo>
                      <a:pt x="12" y="50"/>
                    </a:lnTo>
                    <a:lnTo>
                      <a:pt x="16" y="54"/>
                    </a:lnTo>
                    <a:lnTo>
                      <a:pt x="19" y="59"/>
                    </a:lnTo>
                    <a:lnTo>
                      <a:pt x="22" y="64"/>
                    </a:lnTo>
                    <a:lnTo>
                      <a:pt x="25" y="70"/>
                    </a:lnTo>
                    <a:lnTo>
                      <a:pt x="28" y="75"/>
                    </a:lnTo>
                    <a:lnTo>
                      <a:pt x="32" y="80"/>
                    </a:lnTo>
                    <a:lnTo>
                      <a:pt x="33" y="80"/>
                    </a:lnTo>
                    <a:lnTo>
                      <a:pt x="34" y="79"/>
                    </a:lnTo>
                    <a:lnTo>
                      <a:pt x="34" y="78"/>
                    </a:lnTo>
                    <a:close/>
                  </a:path>
                </a:pathLst>
              </a:custGeom>
              <a:solidFill>
                <a:srgbClr val="000000"/>
              </a:solidFill>
              <a:ln w="9525">
                <a:noFill/>
                <a:round/>
                <a:headEnd/>
                <a:tailEnd/>
              </a:ln>
            </p:spPr>
            <p:txBody>
              <a:bodyPr/>
              <a:lstStyle/>
              <a:p>
                <a:endParaRPr lang="en-US">
                  <a:solidFill>
                    <a:srgbClr val="000000"/>
                  </a:solidFill>
                </a:endParaRPr>
              </a:p>
            </p:txBody>
          </p:sp>
          <p:sp>
            <p:nvSpPr>
              <p:cNvPr id="26707" name="Freeform 84"/>
              <p:cNvSpPr>
                <a:spLocks/>
              </p:cNvSpPr>
              <p:nvPr/>
            </p:nvSpPr>
            <p:spPr bwMode="auto">
              <a:xfrm>
                <a:off x="4420" y="1651"/>
                <a:ext cx="34" cy="137"/>
              </a:xfrm>
              <a:custGeom>
                <a:avLst/>
                <a:gdLst>
                  <a:gd name="T0" fmla="*/ 25 w 34"/>
                  <a:gd name="T1" fmla="*/ 0 h 137"/>
                  <a:gd name="T2" fmla="*/ 26 w 34"/>
                  <a:gd name="T3" fmla="*/ 34 h 137"/>
                  <a:gd name="T4" fmla="*/ 20 w 34"/>
                  <a:gd name="T5" fmla="*/ 67 h 137"/>
                  <a:gd name="T6" fmla="*/ 10 w 34"/>
                  <a:gd name="T7" fmla="*/ 99 h 137"/>
                  <a:gd name="T8" fmla="*/ 0 w 34"/>
                  <a:gd name="T9" fmla="*/ 130 h 137"/>
                  <a:gd name="T10" fmla="*/ 0 w 34"/>
                  <a:gd name="T11" fmla="*/ 133 h 137"/>
                  <a:gd name="T12" fmla="*/ 1 w 34"/>
                  <a:gd name="T13" fmla="*/ 136 h 137"/>
                  <a:gd name="T14" fmla="*/ 4 w 34"/>
                  <a:gd name="T15" fmla="*/ 137 h 137"/>
                  <a:gd name="T16" fmla="*/ 8 w 34"/>
                  <a:gd name="T17" fmla="*/ 136 h 137"/>
                  <a:gd name="T18" fmla="*/ 21 w 34"/>
                  <a:gd name="T19" fmla="*/ 126 h 137"/>
                  <a:gd name="T20" fmla="*/ 29 w 34"/>
                  <a:gd name="T21" fmla="*/ 112 h 137"/>
                  <a:gd name="T22" fmla="*/ 31 w 34"/>
                  <a:gd name="T23" fmla="*/ 96 h 137"/>
                  <a:gd name="T24" fmla="*/ 32 w 34"/>
                  <a:gd name="T25" fmla="*/ 81 h 137"/>
                  <a:gd name="T26" fmla="*/ 34 w 34"/>
                  <a:gd name="T27" fmla="*/ 61 h 137"/>
                  <a:gd name="T28" fmla="*/ 34 w 34"/>
                  <a:gd name="T29" fmla="*/ 40 h 137"/>
                  <a:gd name="T30" fmla="*/ 31 w 34"/>
                  <a:gd name="T31" fmla="*/ 21 h 137"/>
                  <a:gd name="T32" fmla="*/ 26 w 34"/>
                  <a:gd name="T33" fmla="*/ 0 h 137"/>
                  <a:gd name="T34" fmla="*/ 25 w 34"/>
                  <a:gd name="T35" fmla="*/ 0 h 137"/>
                  <a:gd name="T36" fmla="*/ 25 w 34"/>
                  <a:gd name="T37" fmla="*/ 0 h 137"/>
                  <a:gd name="T38" fmla="*/ 25 w 34"/>
                  <a:gd name="T39" fmla="*/ 0 h 137"/>
                  <a:gd name="T40" fmla="*/ 25 w 34"/>
                  <a:gd name="T41" fmla="*/ 0 h 137"/>
                  <a:gd name="T42" fmla="*/ 25 w 34"/>
                  <a:gd name="T43" fmla="*/ 0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
                  <a:gd name="T67" fmla="*/ 0 h 137"/>
                  <a:gd name="T68" fmla="*/ 34 w 34"/>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 h="137">
                    <a:moveTo>
                      <a:pt x="25" y="0"/>
                    </a:moveTo>
                    <a:lnTo>
                      <a:pt x="26" y="34"/>
                    </a:lnTo>
                    <a:lnTo>
                      <a:pt x="20" y="67"/>
                    </a:lnTo>
                    <a:lnTo>
                      <a:pt x="10" y="99"/>
                    </a:lnTo>
                    <a:lnTo>
                      <a:pt x="0" y="130"/>
                    </a:lnTo>
                    <a:lnTo>
                      <a:pt x="0" y="133"/>
                    </a:lnTo>
                    <a:lnTo>
                      <a:pt x="1" y="136"/>
                    </a:lnTo>
                    <a:lnTo>
                      <a:pt x="4" y="137"/>
                    </a:lnTo>
                    <a:lnTo>
                      <a:pt x="8" y="136"/>
                    </a:lnTo>
                    <a:lnTo>
                      <a:pt x="21" y="126"/>
                    </a:lnTo>
                    <a:lnTo>
                      <a:pt x="29" y="112"/>
                    </a:lnTo>
                    <a:lnTo>
                      <a:pt x="31" y="96"/>
                    </a:lnTo>
                    <a:lnTo>
                      <a:pt x="32" y="81"/>
                    </a:lnTo>
                    <a:lnTo>
                      <a:pt x="34" y="61"/>
                    </a:lnTo>
                    <a:lnTo>
                      <a:pt x="34" y="40"/>
                    </a:lnTo>
                    <a:lnTo>
                      <a:pt x="31" y="21"/>
                    </a:lnTo>
                    <a:lnTo>
                      <a:pt x="26" y="0"/>
                    </a:lnTo>
                    <a:lnTo>
                      <a:pt x="25" y="0"/>
                    </a:lnTo>
                    <a:close/>
                  </a:path>
                </a:pathLst>
              </a:custGeom>
              <a:solidFill>
                <a:srgbClr val="000000"/>
              </a:solidFill>
              <a:ln w="9525">
                <a:noFill/>
                <a:round/>
                <a:headEnd/>
                <a:tailEnd/>
              </a:ln>
            </p:spPr>
            <p:txBody>
              <a:bodyPr/>
              <a:lstStyle/>
              <a:p>
                <a:endParaRPr lang="en-US">
                  <a:solidFill>
                    <a:srgbClr val="000000"/>
                  </a:solidFill>
                </a:endParaRPr>
              </a:p>
            </p:txBody>
          </p:sp>
          <p:sp>
            <p:nvSpPr>
              <p:cNvPr id="26708" name="Freeform 85"/>
              <p:cNvSpPr>
                <a:spLocks/>
              </p:cNvSpPr>
              <p:nvPr/>
            </p:nvSpPr>
            <p:spPr bwMode="auto">
              <a:xfrm>
                <a:off x="4469" y="1709"/>
                <a:ext cx="140" cy="72"/>
              </a:xfrm>
              <a:custGeom>
                <a:avLst/>
                <a:gdLst>
                  <a:gd name="T0" fmla="*/ 2 w 140"/>
                  <a:gd name="T1" fmla="*/ 72 h 72"/>
                  <a:gd name="T2" fmla="*/ 8 w 140"/>
                  <a:gd name="T3" fmla="*/ 66 h 72"/>
                  <a:gd name="T4" fmla="*/ 14 w 140"/>
                  <a:gd name="T5" fmla="*/ 61 h 72"/>
                  <a:gd name="T6" fmla="*/ 21 w 140"/>
                  <a:gd name="T7" fmla="*/ 56 h 72"/>
                  <a:gd name="T8" fmla="*/ 28 w 140"/>
                  <a:gd name="T9" fmla="*/ 51 h 72"/>
                  <a:gd name="T10" fmla="*/ 36 w 140"/>
                  <a:gd name="T11" fmla="*/ 47 h 72"/>
                  <a:gd name="T12" fmla="*/ 43 w 140"/>
                  <a:gd name="T13" fmla="*/ 43 h 72"/>
                  <a:gd name="T14" fmla="*/ 50 w 140"/>
                  <a:gd name="T15" fmla="*/ 38 h 72"/>
                  <a:gd name="T16" fmla="*/ 59 w 140"/>
                  <a:gd name="T17" fmla="*/ 35 h 72"/>
                  <a:gd name="T18" fmla="*/ 67 w 140"/>
                  <a:gd name="T19" fmla="*/ 32 h 72"/>
                  <a:gd name="T20" fmla="*/ 76 w 140"/>
                  <a:gd name="T21" fmla="*/ 30 h 72"/>
                  <a:gd name="T22" fmla="*/ 84 w 140"/>
                  <a:gd name="T23" fmla="*/ 28 h 72"/>
                  <a:gd name="T24" fmla="*/ 93 w 140"/>
                  <a:gd name="T25" fmla="*/ 27 h 72"/>
                  <a:gd name="T26" fmla="*/ 102 w 140"/>
                  <a:gd name="T27" fmla="*/ 25 h 72"/>
                  <a:gd name="T28" fmla="*/ 110 w 140"/>
                  <a:gd name="T29" fmla="*/ 24 h 72"/>
                  <a:gd name="T30" fmla="*/ 119 w 140"/>
                  <a:gd name="T31" fmla="*/ 23 h 72"/>
                  <a:gd name="T32" fmla="*/ 128 w 140"/>
                  <a:gd name="T33" fmla="*/ 22 h 72"/>
                  <a:gd name="T34" fmla="*/ 133 w 140"/>
                  <a:gd name="T35" fmla="*/ 21 h 72"/>
                  <a:gd name="T36" fmla="*/ 138 w 140"/>
                  <a:gd name="T37" fmla="*/ 18 h 72"/>
                  <a:gd name="T38" fmla="*/ 140 w 140"/>
                  <a:gd name="T39" fmla="*/ 14 h 72"/>
                  <a:gd name="T40" fmla="*/ 139 w 140"/>
                  <a:gd name="T41" fmla="*/ 9 h 72"/>
                  <a:gd name="T42" fmla="*/ 132 w 140"/>
                  <a:gd name="T43" fmla="*/ 3 h 72"/>
                  <a:gd name="T44" fmla="*/ 122 w 140"/>
                  <a:gd name="T45" fmla="*/ 0 h 72"/>
                  <a:gd name="T46" fmla="*/ 111 w 140"/>
                  <a:gd name="T47" fmla="*/ 0 h 72"/>
                  <a:gd name="T48" fmla="*/ 99 w 140"/>
                  <a:gd name="T49" fmla="*/ 1 h 72"/>
                  <a:gd name="T50" fmla="*/ 88 w 140"/>
                  <a:gd name="T51" fmla="*/ 5 h 72"/>
                  <a:gd name="T52" fmla="*/ 77 w 140"/>
                  <a:gd name="T53" fmla="*/ 9 h 72"/>
                  <a:gd name="T54" fmla="*/ 67 w 140"/>
                  <a:gd name="T55" fmla="*/ 13 h 72"/>
                  <a:gd name="T56" fmla="*/ 59 w 140"/>
                  <a:gd name="T57" fmla="*/ 17 h 72"/>
                  <a:gd name="T58" fmla="*/ 50 w 140"/>
                  <a:gd name="T59" fmla="*/ 22 h 72"/>
                  <a:gd name="T60" fmla="*/ 42 w 140"/>
                  <a:gd name="T61" fmla="*/ 28 h 72"/>
                  <a:gd name="T62" fmla="*/ 33 w 140"/>
                  <a:gd name="T63" fmla="*/ 34 h 72"/>
                  <a:gd name="T64" fmla="*/ 26 w 140"/>
                  <a:gd name="T65" fmla="*/ 42 h 72"/>
                  <a:gd name="T66" fmla="*/ 19 w 140"/>
                  <a:gd name="T67" fmla="*/ 49 h 72"/>
                  <a:gd name="T68" fmla="*/ 11 w 140"/>
                  <a:gd name="T69" fmla="*/ 57 h 72"/>
                  <a:gd name="T70" fmla="*/ 5 w 140"/>
                  <a:gd name="T71" fmla="*/ 64 h 72"/>
                  <a:gd name="T72" fmla="*/ 0 w 140"/>
                  <a:gd name="T73" fmla="*/ 72 h 72"/>
                  <a:gd name="T74" fmla="*/ 0 w 140"/>
                  <a:gd name="T75" fmla="*/ 72 h 72"/>
                  <a:gd name="T76" fmla="*/ 0 w 140"/>
                  <a:gd name="T77" fmla="*/ 72 h 72"/>
                  <a:gd name="T78" fmla="*/ 2 w 140"/>
                  <a:gd name="T79" fmla="*/ 72 h 72"/>
                  <a:gd name="T80" fmla="*/ 2 w 140"/>
                  <a:gd name="T81" fmla="*/ 72 h 72"/>
                  <a:gd name="T82" fmla="*/ 2 w 140"/>
                  <a:gd name="T83" fmla="*/ 72 h 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0"/>
                  <a:gd name="T127" fmla="*/ 0 h 72"/>
                  <a:gd name="T128" fmla="*/ 140 w 140"/>
                  <a:gd name="T129" fmla="*/ 72 h 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0" h="72">
                    <a:moveTo>
                      <a:pt x="2" y="72"/>
                    </a:moveTo>
                    <a:lnTo>
                      <a:pt x="8" y="66"/>
                    </a:lnTo>
                    <a:lnTo>
                      <a:pt x="14" y="61"/>
                    </a:lnTo>
                    <a:lnTo>
                      <a:pt x="21" y="56"/>
                    </a:lnTo>
                    <a:lnTo>
                      <a:pt x="28" y="51"/>
                    </a:lnTo>
                    <a:lnTo>
                      <a:pt x="36" y="47"/>
                    </a:lnTo>
                    <a:lnTo>
                      <a:pt x="43" y="43"/>
                    </a:lnTo>
                    <a:lnTo>
                      <a:pt x="50" y="38"/>
                    </a:lnTo>
                    <a:lnTo>
                      <a:pt x="59" y="35"/>
                    </a:lnTo>
                    <a:lnTo>
                      <a:pt x="67" y="32"/>
                    </a:lnTo>
                    <a:lnTo>
                      <a:pt x="76" y="30"/>
                    </a:lnTo>
                    <a:lnTo>
                      <a:pt x="84" y="28"/>
                    </a:lnTo>
                    <a:lnTo>
                      <a:pt x="93" y="27"/>
                    </a:lnTo>
                    <a:lnTo>
                      <a:pt x="102" y="25"/>
                    </a:lnTo>
                    <a:lnTo>
                      <a:pt x="110" y="24"/>
                    </a:lnTo>
                    <a:lnTo>
                      <a:pt x="119" y="23"/>
                    </a:lnTo>
                    <a:lnTo>
                      <a:pt x="128" y="22"/>
                    </a:lnTo>
                    <a:lnTo>
                      <a:pt x="133" y="21"/>
                    </a:lnTo>
                    <a:lnTo>
                      <a:pt x="138" y="18"/>
                    </a:lnTo>
                    <a:lnTo>
                      <a:pt x="140" y="14"/>
                    </a:lnTo>
                    <a:lnTo>
                      <a:pt x="139" y="9"/>
                    </a:lnTo>
                    <a:lnTo>
                      <a:pt x="132" y="3"/>
                    </a:lnTo>
                    <a:lnTo>
                      <a:pt x="122" y="0"/>
                    </a:lnTo>
                    <a:lnTo>
                      <a:pt x="111" y="0"/>
                    </a:lnTo>
                    <a:lnTo>
                      <a:pt x="99" y="1"/>
                    </a:lnTo>
                    <a:lnTo>
                      <a:pt x="88" y="5"/>
                    </a:lnTo>
                    <a:lnTo>
                      <a:pt x="77" y="9"/>
                    </a:lnTo>
                    <a:lnTo>
                      <a:pt x="67" y="13"/>
                    </a:lnTo>
                    <a:lnTo>
                      <a:pt x="59" y="17"/>
                    </a:lnTo>
                    <a:lnTo>
                      <a:pt x="50" y="22"/>
                    </a:lnTo>
                    <a:lnTo>
                      <a:pt x="42" y="28"/>
                    </a:lnTo>
                    <a:lnTo>
                      <a:pt x="33" y="34"/>
                    </a:lnTo>
                    <a:lnTo>
                      <a:pt x="26" y="42"/>
                    </a:lnTo>
                    <a:lnTo>
                      <a:pt x="19" y="49"/>
                    </a:lnTo>
                    <a:lnTo>
                      <a:pt x="11" y="57"/>
                    </a:lnTo>
                    <a:lnTo>
                      <a:pt x="5" y="64"/>
                    </a:lnTo>
                    <a:lnTo>
                      <a:pt x="0" y="72"/>
                    </a:lnTo>
                    <a:lnTo>
                      <a:pt x="2" y="72"/>
                    </a:lnTo>
                    <a:close/>
                  </a:path>
                </a:pathLst>
              </a:custGeom>
              <a:solidFill>
                <a:srgbClr val="000000"/>
              </a:solidFill>
              <a:ln w="9525">
                <a:noFill/>
                <a:round/>
                <a:headEnd/>
                <a:tailEnd/>
              </a:ln>
            </p:spPr>
            <p:txBody>
              <a:bodyPr/>
              <a:lstStyle/>
              <a:p>
                <a:endParaRPr lang="en-US">
                  <a:solidFill>
                    <a:srgbClr val="000000"/>
                  </a:solidFill>
                </a:endParaRPr>
              </a:p>
            </p:txBody>
          </p:sp>
          <p:sp>
            <p:nvSpPr>
              <p:cNvPr id="26709" name="Freeform 86"/>
              <p:cNvSpPr>
                <a:spLocks/>
              </p:cNvSpPr>
              <p:nvPr/>
            </p:nvSpPr>
            <p:spPr bwMode="auto">
              <a:xfrm>
                <a:off x="4507" y="1734"/>
                <a:ext cx="116" cy="73"/>
              </a:xfrm>
              <a:custGeom>
                <a:avLst/>
                <a:gdLst>
                  <a:gd name="T0" fmla="*/ 0 w 116"/>
                  <a:gd name="T1" fmla="*/ 73 h 73"/>
                  <a:gd name="T2" fmla="*/ 6 w 116"/>
                  <a:gd name="T3" fmla="*/ 68 h 73"/>
                  <a:gd name="T4" fmla="*/ 11 w 116"/>
                  <a:gd name="T5" fmla="*/ 63 h 73"/>
                  <a:gd name="T6" fmla="*/ 17 w 116"/>
                  <a:gd name="T7" fmla="*/ 58 h 73"/>
                  <a:gd name="T8" fmla="*/ 22 w 116"/>
                  <a:gd name="T9" fmla="*/ 52 h 73"/>
                  <a:gd name="T10" fmla="*/ 28 w 116"/>
                  <a:gd name="T11" fmla="*/ 47 h 73"/>
                  <a:gd name="T12" fmla="*/ 34 w 116"/>
                  <a:gd name="T13" fmla="*/ 43 h 73"/>
                  <a:gd name="T14" fmla="*/ 40 w 116"/>
                  <a:gd name="T15" fmla="*/ 38 h 73"/>
                  <a:gd name="T16" fmla="*/ 46 w 116"/>
                  <a:gd name="T17" fmla="*/ 34 h 73"/>
                  <a:gd name="T18" fmla="*/ 54 w 116"/>
                  <a:gd name="T19" fmla="*/ 30 h 73"/>
                  <a:gd name="T20" fmla="*/ 61 w 116"/>
                  <a:gd name="T21" fmla="*/ 26 h 73"/>
                  <a:gd name="T22" fmla="*/ 70 w 116"/>
                  <a:gd name="T23" fmla="*/ 23 h 73"/>
                  <a:gd name="T24" fmla="*/ 77 w 116"/>
                  <a:gd name="T25" fmla="*/ 20 h 73"/>
                  <a:gd name="T26" fmla="*/ 85 w 116"/>
                  <a:gd name="T27" fmla="*/ 17 h 73"/>
                  <a:gd name="T28" fmla="*/ 94 w 116"/>
                  <a:gd name="T29" fmla="*/ 14 h 73"/>
                  <a:gd name="T30" fmla="*/ 102 w 116"/>
                  <a:gd name="T31" fmla="*/ 12 h 73"/>
                  <a:gd name="T32" fmla="*/ 111 w 116"/>
                  <a:gd name="T33" fmla="*/ 10 h 73"/>
                  <a:gd name="T34" fmla="*/ 113 w 116"/>
                  <a:gd name="T35" fmla="*/ 8 h 73"/>
                  <a:gd name="T36" fmla="*/ 116 w 116"/>
                  <a:gd name="T37" fmla="*/ 5 h 73"/>
                  <a:gd name="T38" fmla="*/ 116 w 116"/>
                  <a:gd name="T39" fmla="*/ 1 h 73"/>
                  <a:gd name="T40" fmla="*/ 113 w 116"/>
                  <a:gd name="T41" fmla="*/ 0 h 73"/>
                  <a:gd name="T42" fmla="*/ 95 w 116"/>
                  <a:gd name="T43" fmla="*/ 2 h 73"/>
                  <a:gd name="T44" fmla="*/ 78 w 116"/>
                  <a:gd name="T45" fmla="*/ 7 h 73"/>
                  <a:gd name="T46" fmla="*/ 64 w 116"/>
                  <a:gd name="T47" fmla="*/ 16 h 73"/>
                  <a:gd name="T48" fmla="*/ 49 w 116"/>
                  <a:gd name="T49" fmla="*/ 26 h 73"/>
                  <a:gd name="T50" fmla="*/ 36 w 116"/>
                  <a:gd name="T51" fmla="*/ 37 h 73"/>
                  <a:gd name="T52" fmla="*/ 22 w 116"/>
                  <a:gd name="T53" fmla="*/ 49 h 73"/>
                  <a:gd name="T54" fmla="*/ 11 w 116"/>
                  <a:gd name="T55" fmla="*/ 62 h 73"/>
                  <a:gd name="T56" fmla="*/ 0 w 116"/>
                  <a:gd name="T57" fmla="*/ 73 h 73"/>
                  <a:gd name="T58" fmla="*/ 0 w 116"/>
                  <a:gd name="T59" fmla="*/ 73 h 73"/>
                  <a:gd name="T60" fmla="*/ 0 w 116"/>
                  <a:gd name="T61" fmla="*/ 73 h 73"/>
                  <a:gd name="T62" fmla="*/ 0 w 116"/>
                  <a:gd name="T63" fmla="*/ 73 h 73"/>
                  <a:gd name="T64" fmla="*/ 0 w 116"/>
                  <a:gd name="T65" fmla="*/ 73 h 73"/>
                  <a:gd name="T66" fmla="*/ 0 w 116"/>
                  <a:gd name="T67" fmla="*/ 73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6"/>
                  <a:gd name="T103" fmla="*/ 0 h 73"/>
                  <a:gd name="T104" fmla="*/ 116 w 116"/>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6" h="73">
                    <a:moveTo>
                      <a:pt x="0" y="73"/>
                    </a:moveTo>
                    <a:lnTo>
                      <a:pt x="6" y="68"/>
                    </a:lnTo>
                    <a:lnTo>
                      <a:pt x="11" y="63"/>
                    </a:lnTo>
                    <a:lnTo>
                      <a:pt x="17" y="58"/>
                    </a:lnTo>
                    <a:lnTo>
                      <a:pt x="22" y="52"/>
                    </a:lnTo>
                    <a:lnTo>
                      <a:pt x="28" y="47"/>
                    </a:lnTo>
                    <a:lnTo>
                      <a:pt x="34" y="43"/>
                    </a:lnTo>
                    <a:lnTo>
                      <a:pt x="40" y="38"/>
                    </a:lnTo>
                    <a:lnTo>
                      <a:pt x="46" y="34"/>
                    </a:lnTo>
                    <a:lnTo>
                      <a:pt x="54" y="30"/>
                    </a:lnTo>
                    <a:lnTo>
                      <a:pt x="61" y="26"/>
                    </a:lnTo>
                    <a:lnTo>
                      <a:pt x="70" y="23"/>
                    </a:lnTo>
                    <a:lnTo>
                      <a:pt x="77" y="20"/>
                    </a:lnTo>
                    <a:lnTo>
                      <a:pt x="85" y="17"/>
                    </a:lnTo>
                    <a:lnTo>
                      <a:pt x="94" y="14"/>
                    </a:lnTo>
                    <a:lnTo>
                      <a:pt x="102" y="12"/>
                    </a:lnTo>
                    <a:lnTo>
                      <a:pt x="111" y="10"/>
                    </a:lnTo>
                    <a:lnTo>
                      <a:pt x="113" y="8"/>
                    </a:lnTo>
                    <a:lnTo>
                      <a:pt x="116" y="5"/>
                    </a:lnTo>
                    <a:lnTo>
                      <a:pt x="116" y="1"/>
                    </a:lnTo>
                    <a:lnTo>
                      <a:pt x="113" y="0"/>
                    </a:lnTo>
                    <a:lnTo>
                      <a:pt x="95" y="2"/>
                    </a:lnTo>
                    <a:lnTo>
                      <a:pt x="78" y="7"/>
                    </a:lnTo>
                    <a:lnTo>
                      <a:pt x="64" y="16"/>
                    </a:lnTo>
                    <a:lnTo>
                      <a:pt x="49" y="26"/>
                    </a:lnTo>
                    <a:lnTo>
                      <a:pt x="36" y="37"/>
                    </a:lnTo>
                    <a:lnTo>
                      <a:pt x="22" y="49"/>
                    </a:lnTo>
                    <a:lnTo>
                      <a:pt x="11" y="62"/>
                    </a:lnTo>
                    <a:lnTo>
                      <a:pt x="0" y="73"/>
                    </a:lnTo>
                    <a:close/>
                  </a:path>
                </a:pathLst>
              </a:custGeom>
              <a:solidFill>
                <a:srgbClr val="000000"/>
              </a:solidFill>
              <a:ln w="9525">
                <a:noFill/>
                <a:round/>
                <a:headEnd/>
                <a:tailEnd/>
              </a:ln>
            </p:spPr>
            <p:txBody>
              <a:bodyPr/>
              <a:lstStyle/>
              <a:p>
                <a:endParaRPr lang="en-US">
                  <a:solidFill>
                    <a:srgbClr val="000000"/>
                  </a:solidFill>
                </a:endParaRPr>
              </a:p>
            </p:txBody>
          </p:sp>
          <p:sp>
            <p:nvSpPr>
              <p:cNvPr id="26710" name="Freeform 87"/>
              <p:cNvSpPr>
                <a:spLocks/>
              </p:cNvSpPr>
              <p:nvPr/>
            </p:nvSpPr>
            <p:spPr bwMode="auto">
              <a:xfrm>
                <a:off x="4600" y="1802"/>
                <a:ext cx="108" cy="78"/>
              </a:xfrm>
              <a:custGeom>
                <a:avLst/>
                <a:gdLst>
                  <a:gd name="T0" fmla="*/ 0 w 108"/>
                  <a:gd name="T1" fmla="*/ 78 h 78"/>
                  <a:gd name="T2" fmla="*/ 6 w 108"/>
                  <a:gd name="T3" fmla="*/ 72 h 78"/>
                  <a:gd name="T4" fmla="*/ 12 w 108"/>
                  <a:gd name="T5" fmla="*/ 65 h 78"/>
                  <a:gd name="T6" fmla="*/ 18 w 108"/>
                  <a:gd name="T7" fmla="*/ 59 h 78"/>
                  <a:gd name="T8" fmla="*/ 24 w 108"/>
                  <a:gd name="T9" fmla="*/ 54 h 78"/>
                  <a:gd name="T10" fmla="*/ 30 w 108"/>
                  <a:gd name="T11" fmla="*/ 48 h 78"/>
                  <a:gd name="T12" fmla="*/ 37 w 108"/>
                  <a:gd name="T13" fmla="*/ 43 h 78"/>
                  <a:gd name="T14" fmla="*/ 44 w 108"/>
                  <a:gd name="T15" fmla="*/ 38 h 78"/>
                  <a:gd name="T16" fmla="*/ 51 w 108"/>
                  <a:gd name="T17" fmla="*/ 33 h 78"/>
                  <a:gd name="T18" fmla="*/ 57 w 108"/>
                  <a:gd name="T19" fmla="*/ 28 h 78"/>
                  <a:gd name="T20" fmla="*/ 63 w 108"/>
                  <a:gd name="T21" fmla="*/ 25 h 78"/>
                  <a:gd name="T22" fmla="*/ 70 w 108"/>
                  <a:gd name="T23" fmla="*/ 22 h 78"/>
                  <a:gd name="T24" fmla="*/ 76 w 108"/>
                  <a:gd name="T25" fmla="*/ 19 h 78"/>
                  <a:gd name="T26" fmla="*/ 84 w 108"/>
                  <a:gd name="T27" fmla="*/ 16 h 78"/>
                  <a:gd name="T28" fmla="*/ 91 w 108"/>
                  <a:gd name="T29" fmla="*/ 14 h 78"/>
                  <a:gd name="T30" fmla="*/ 97 w 108"/>
                  <a:gd name="T31" fmla="*/ 12 h 78"/>
                  <a:gd name="T32" fmla="*/ 104 w 108"/>
                  <a:gd name="T33" fmla="*/ 9 h 78"/>
                  <a:gd name="T34" fmla="*/ 107 w 108"/>
                  <a:gd name="T35" fmla="*/ 7 h 78"/>
                  <a:gd name="T36" fmla="*/ 108 w 108"/>
                  <a:gd name="T37" fmla="*/ 5 h 78"/>
                  <a:gd name="T38" fmla="*/ 108 w 108"/>
                  <a:gd name="T39" fmla="*/ 3 h 78"/>
                  <a:gd name="T40" fmla="*/ 107 w 108"/>
                  <a:gd name="T41" fmla="*/ 1 h 78"/>
                  <a:gd name="T42" fmla="*/ 101 w 108"/>
                  <a:gd name="T43" fmla="*/ 0 h 78"/>
                  <a:gd name="T44" fmla="*/ 93 w 108"/>
                  <a:gd name="T45" fmla="*/ 1 h 78"/>
                  <a:gd name="T46" fmla="*/ 86 w 108"/>
                  <a:gd name="T47" fmla="*/ 3 h 78"/>
                  <a:gd name="T48" fmla="*/ 79 w 108"/>
                  <a:gd name="T49" fmla="*/ 6 h 78"/>
                  <a:gd name="T50" fmla="*/ 72 w 108"/>
                  <a:gd name="T51" fmla="*/ 9 h 78"/>
                  <a:gd name="T52" fmla="*/ 64 w 108"/>
                  <a:gd name="T53" fmla="*/ 13 h 78"/>
                  <a:gd name="T54" fmla="*/ 58 w 108"/>
                  <a:gd name="T55" fmla="*/ 16 h 78"/>
                  <a:gd name="T56" fmla="*/ 53 w 108"/>
                  <a:gd name="T57" fmla="*/ 20 h 78"/>
                  <a:gd name="T58" fmla="*/ 46 w 108"/>
                  <a:gd name="T59" fmla="*/ 26 h 78"/>
                  <a:gd name="T60" fmla="*/ 39 w 108"/>
                  <a:gd name="T61" fmla="*/ 34 h 78"/>
                  <a:gd name="T62" fmla="*/ 31 w 108"/>
                  <a:gd name="T63" fmla="*/ 41 h 78"/>
                  <a:gd name="T64" fmla="*/ 25 w 108"/>
                  <a:gd name="T65" fmla="*/ 48 h 78"/>
                  <a:gd name="T66" fmla="*/ 18 w 108"/>
                  <a:gd name="T67" fmla="*/ 55 h 78"/>
                  <a:gd name="T68" fmla="*/ 12 w 108"/>
                  <a:gd name="T69" fmla="*/ 62 h 78"/>
                  <a:gd name="T70" fmla="*/ 6 w 108"/>
                  <a:gd name="T71" fmla="*/ 71 h 78"/>
                  <a:gd name="T72" fmla="*/ 0 w 108"/>
                  <a:gd name="T73" fmla="*/ 78 h 78"/>
                  <a:gd name="T74" fmla="*/ 0 w 108"/>
                  <a:gd name="T75" fmla="*/ 78 h 78"/>
                  <a:gd name="T76" fmla="*/ 0 w 108"/>
                  <a:gd name="T77" fmla="*/ 78 h 78"/>
                  <a:gd name="T78" fmla="*/ 0 w 108"/>
                  <a:gd name="T79" fmla="*/ 78 h 78"/>
                  <a:gd name="T80" fmla="*/ 0 w 108"/>
                  <a:gd name="T81" fmla="*/ 78 h 78"/>
                  <a:gd name="T82" fmla="*/ 0 w 108"/>
                  <a:gd name="T83" fmla="*/ 78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78"/>
                  <a:gd name="T128" fmla="*/ 108 w 108"/>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78">
                    <a:moveTo>
                      <a:pt x="0" y="78"/>
                    </a:moveTo>
                    <a:lnTo>
                      <a:pt x="6" y="72"/>
                    </a:lnTo>
                    <a:lnTo>
                      <a:pt x="12" y="65"/>
                    </a:lnTo>
                    <a:lnTo>
                      <a:pt x="18" y="59"/>
                    </a:lnTo>
                    <a:lnTo>
                      <a:pt x="24" y="54"/>
                    </a:lnTo>
                    <a:lnTo>
                      <a:pt x="30" y="48"/>
                    </a:lnTo>
                    <a:lnTo>
                      <a:pt x="37" y="43"/>
                    </a:lnTo>
                    <a:lnTo>
                      <a:pt x="44" y="38"/>
                    </a:lnTo>
                    <a:lnTo>
                      <a:pt x="51" y="33"/>
                    </a:lnTo>
                    <a:lnTo>
                      <a:pt x="57" y="28"/>
                    </a:lnTo>
                    <a:lnTo>
                      <a:pt x="63" y="25"/>
                    </a:lnTo>
                    <a:lnTo>
                      <a:pt x="70" y="22"/>
                    </a:lnTo>
                    <a:lnTo>
                      <a:pt x="76" y="19"/>
                    </a:lnTo>
                    <a:lnTo>
                      <a:pt x="84" y="16"/>
                    </a:lnTo>
                    <a:lnTo>
                      <a:pt x="91" y="14"/>
                    </a:lnTo>
                    <a:lnTo>
                      <a:pt x="97" y="12"/>
                    </a:lnTo>
                    <a:lnTo>
                      <a:pt x="104" y="9"/>
                    </a:lnTo>
                    <a:lnTo>
                      <a:pt x="107" y="7"/>
                    </a:lnTo>
                    <a:lnTo>
                      <a:pt x="108" y="5"/>
                    </a:lnTo>
                    <a:lnTo>
                      <a:pt x="108" y="3"/>
                    </a:lnTo>
                    <a:lnTo>
                      <a:pt x="107" y="1"/>
                    </a:lnTo>
                    <a:lnTo>
                      <a:pt x="101" y="0"/>
                    </a:lnTo>
                    <a:lnTo>
                      <a:pt x="93" y="1"/>
                    </a:lnTo>
                    <a:lnTo>
                      <a:pt x="86" y="3"/>
                    </a:lnTo>
                    <a:lnTo>
                      <a:pt x="79" y="6"/>
                    </a:lnTo>
                    <a:lnTo>
                      <a:pt x="72" y="9"/>
                    </a:lnTo>
                    <a:lnTo>
                      <a:pt x="64" y="13"/>
                    </a:lnTo>
                    <a:lnTo>
                      <a:pt x="58" y="16"/>
                    </a:lnTo>
                    <a:lnTo>
                      <a:pt x="53" y="20"/>
                    </a:lnTo>
                    <a:lnTo>
                      <a:pt x="46" y="26"/>
                    </a:lnTo>
                    <a:lnTo>
                      <a:pt x="39" y="34"/>
                    </a:lnTo>
                    <a:lnTo>
                      <a:pt x="31" y="41"/>
                    </a:lnTo>
                    <a:lnTo>
                      <a:pt x="25" y="48"/>
                    </a:lnTo>
                    <a:lnTo>
                      <a:pt x="18" y="55"/>
                    </a:lnTo>
                    <a:lnTo>
                      <a:pt x="12" y="62"/>
                    </a:lnTo>
                    <a:lnTo>
                      <a:pt x="6" y="71"/>
                    </a:lnTo>
                    <a:lnTo>
                      <a:pt x="0" y="78"/>
                    </a:lnTo>
                    <a:close/>
                  </a:path>
                </a:pathLst>
              </a:custGeom>
              <a:solidFill>
                <a:srgbClr val="000000"/>
              </a:solidFill>
              <a:ln w="9525">
                <a:noFill/>
                <a:round/>
                <a:headEnd/>
                <a:tailEnd/>
              </a:ln>
            </p:spPr>
            <p:txBody>
              <a:bodyPr/>
              <a:lstStyle/>
              <a:p>
                <a:endParaRPr lang="en-US">
                  <a:solidFill>
                    <a:srgbClr val="000000"/>
                  </a:solidFill>
                </a:endParaRPr>
              </a:p>
            </p:txBody>
          </p:sp>
          <p:sp>
            <p:nvSpPr>
              <p:cNvPr id="26711" name="Freeform 88"/>
              <p:cNvSpPr>
                <a:spLocks/>
              </p:cNvSpPr>
              <p:nvPr/>
            </p:nvSpPr>
            <p:spPr bwMode="auto">
              <a:xfrm>
                <a:off x="4413" y="1697"/>
                <a:ext cx="200" cy="56"/>
              </a:xfrm>
              <a:custGeom>
                <a:avLst/>
                <a:gdLst>
                  <a:gd name="T0" fmla="*/ 2 w 200"/>
                  <a:gd name="T1" fmla="*/ 43 h 56"/>
                  <a:gd name="T2" fmla="*/ 20 w 200"/>
                  <a:gd name="T3" fmla="*/ 30 h 56"/>
                  <a:gd name="T4" fmla="*/ 43 w 200"/>
                  <a:gd name="T5" fmla="*/ 24 h 56"/>
                  <a:gd name="T6" fmla="*/ 67 w 200"/>
                  <a:gd name="T7" fmla="*/ 24 h 56"/>
                  <a:gd name="T8" fmla="*/ 93 w 200"/>
                  <a:gd name="T9" fmla="*/ 28 h 56"/>
                  <a:gd name="T10" fmla="*/ 119 w 200"/>
                  <a:gd name="T11" fmla="*/ 35 h 56"/>
                  <a:gd name="T12" fmla="*/ 144 w 200"/>
                  <a:gd name="T13" fmla="*/ 43 h 56"/>
                  <a:gd name="T14" fmla="*/ 168 w 200"/>
                  <a:gd name="T15" fmla="*/ 50 h 56"/>
                  <a:gd name="T16" fmla="*/ 190 w 200"/>
                  <a:gd name="T17" fmla="*/ 56 h 56"/>
                  <a:gd name="T18" fmla="*/ 195 w 200"/>
                  <a:gd name="T19" fmla="*/ 55 h 56"/>
                  <a:gd name="T20" fmla="*/ 199 w 200"/>
                  <a:gd name="T21" fmla="*/ 49 h 56"/>
                  <a:gd name="T22" fmla="*/ 200 w 200"/>
                  <a:gd name="T23" fmla="*/ 44 h 56"/>
                  <a:gd name="T24" fmla="*/ 199 w 200"/>
                  <a:gd name="T25" fmla="*/ 40 h 56"/>
                  <a:gd name="T26" fmla="*/ 189 w 200"/>
                  <a:gd name="T27" fmla="*/ 32 h 56"/>
                  <a:gd name="T28" fmla="*/ 177 w 200"/>
                  <a:gd name="T29" fmla="*/ 25 h 56"/>
                  <a:gd name="T30" fmla="*/ 165 w 200"/>
                  <a:gd name="T31" fmla="*/ 19 h 56"/>
                  <a:gd name="T32" fmla="*/ 151 w 200"/>
                  <a:gd name="T33" fmla="*/ 13 h 56"/>
                  <a:gd name="T34" fmla="*/ 138 w 200"/>
                  <a:gd name="T35" fmla="*/ 8 h 56"/>
                  <a:gd name="T36" fmla="*/ 123 w 200"/>
                  <a:gd name="T37" fmla="*/ 4 h 56"/>
                  <a:gd name="T38" fmla="*/ 109 w 200"/>
                  <a:gd name="T39" fmla="*/ 1 h 56"/>
                  <a:gd name="T40" fmla="*/ 94 w 200"/>
                  <a:gd name="T41" fmla="*/ 0 h 56"/>
                  <a:gd name="T42" fmla="*/ 81 w 200"/>
                  <a:gd name="T43" fmla="*/ 0 h 56"/>
                  <a:gd name="T44" fmla="*/ 66 w 200"/>
                  <a:gd name="T45" fmla="*/ 1 h 56"/>
                  <a:gd name="T46" fmla="*/ 53 w 200"/>
                  <a:gd name="T47" fmla="*/ 3 h 56"/>
                  <a:gd name="T48" fmla="*/ 41 w 200"/>
                  <a:gd name="T49" fmla="*/ 7 h 56"/>
                  <a:gd name="T50" fmla="*/ 28 w 200"/>
                  <a:gd name="T51" fmla="*/ 14 h 56"/>
                  <a:gd name="T52" fmla="*/ 17 w 200"/>
                  <a:gd name="T53" fmla="*/ 22 h 56"/>
                  <a:gd name="T54" fmla="*/ 8 w 200"/>
                  <a:gd name="T55" fmla="*/ 31 h 56"/>
                  <a:gd name="T56" fmla="*/ 0 w 200"/>
                  <a:gd name="T57" fmla="*/ 42 h 56"/>
                  <a:gd name="T58" fmla="*/ 0 w 200"/>
                  <a:gd name="T59" fmla="*/ 43 h 56"/>
                  <a:gd name="T60" fmla="*/ 2 w 200"/>
                  <a:gd name="T61" fmla="*/ 43 h 56"/>
                  <a:gd name="T62" fmla="*/ 2 w 200"/>
                  <a:gd name="T63" fmla="*/ 43 h 56"/>
                  <a:gd name="T64" fmla="*/ 2 w 200"/>
                  <a:gd name="T65" fmla="*/ 43 h 56"/>
                  <a:gd name="T66" fmla="*/ 2 w 200"/>
                  <a:gd name="T67" fmla="*/ 43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
                  <a:gd name="T103" fmla="*/ 0 h 56"/>
                  <a:gd name="T104" fmla="*/ 200 w 200"/>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 h="56">
                    <a:moveTo>
                      <a:pt x="2" y="43"/>
                    </a:moveTo>
                    <a:lnTo>
                      <a:pt x="20" y="30"/>
                    </a:lnTo>
                    <a:lnTo>
                      <a:pt x="43" y="24"/>
                    </a:lnTo>
                    <a:lnTo>
                      <a:pt x="67" y="24"/>
                    </a:lnTo>
                    <a:lnTo>
                      <a:pt x="93" y="28"/>
                    </a:lnTo>
                    <a:lnTo>
                      <a:pt x="119" y="35"/>
                    </a:lnTo>
                    <a:lnTo>
                      <a:pt x="144" y="43"/>
                    </a:lnTo>
                    <a:lnTo>
                      <a:pt x="168" y="50"/>
                    </a:lnTo>
                    <a:lnTo>
                      <a:pt x="190" y="56"/>
                    </a:lnTo>
                    <a:lnTo>
                      <a:pt x="195" y="55"/>
                    </a:lnTo>
                    <a:lnTo>
                      <a:pt x="199" y="49"/>
                    </a:lnTo>
                    <a:lnTo>
                      <a:pt x="200" y="44"/>
                    </a:lnTo>
                    <a:lnTo>
                      <a:pt x="199" y="40"/>
                    </a:lnTo>
                    <a:lnTo>
                      <a:pt x="189" y="32"/>
                    </a:lnTo>
                    <a:lnTo>
                      <a:pt x="177" y="25"/>
                    </a:lnTo>
                    <a:lnTo>
                      <a:pt x="165" y="19"/>
                    </a:lnTo>
                    <a:lnTo>
                      <a:pt x="151" y="13"/>
                    </a:lnTo>
                    <a:lnTo>
                      <a:pt x="138" y="8"/>
                    </a:lnTo>
                    <a:lnTo>
                      <a:pt x="123" y="4"/>
                    </a:lnTo>
                    <a:lnTo>
                      <a:pt x="109" y="1"/>
                    </a:lnTo>
                    <a:lnTo>
                      <a:pt x="94" y="0"/>
                    </a:lnTo>
                    <a:lnTo>
                      <a:pt x="81" y="0"/>
                    </a:lnTo>
                    <a:lnTo>
                      <a:pt x="66" y="1"/>
                    </a:lnTo>
                    <a:lnTo>
                      <a:pt x="53" y="3"/>
                    </a:lnTo>
                    <a:lnTo>
                      <a:pt x="41" y="7"/>
                    </a:lnTo>
                    <a:lnTo>
                      <a:pt x="28" y="14"/>
                    </a:lnTo>
                    <a:lnTo>
                      <a:pt x="17" y="22"/>
                    </a:lnTo>
                    <a:lnTo>
                      <a:pt x="8" y="31"/>
                    </a:lnTo>
                    <a:lnTo>
                      <a:pt x="0" y="42"/>
                    </a:lnTo>
                    <a:lnTo>
                      <a:pt x="0" y="43"/>
                    </a:lnTo>
                    <a:lnTo>
                      <a:pt x="2" y="43"/>
                    </a:lnTo>
                    <a:close/>
                  </a:path>
                </a:pathLst>
              </a:custGeom>
              <a:solidFill>
                <a:srgbClr val="000000"/>
              </a:solidFill>
              <a:ln w="9525">
                <a:noFill/>
                <a:round/>
                <a:headEnd/>
                <a:tailEnd/>
              </a:ln>
            </p:spPr>
            <p:txBody>
              <a:bodyPr/>
              <a:lstStyle/>
              <a:p>
                <a:endParaRPr lang="en-US">
                  <a:solidFill>
                    <a:srgbClr val="000000"/>
                  </a:solidFill>
                </a:endParaRPr>
              </a:p>
            </p:txBody>
          </p:sp>
          <p:sp>
            <p:nvSpPr>
              <p:cNvPr id="26712" name="Freeform 89"/>
              <p:cNvSpPr>
                <a:spLocks/>
              </p:cNvSpPr>
              <p:nvPr/>
            </p:nvSpPr>
            <p:spPr bwMode="auto">
              <a:xfrm>
                <a:off x="4231" y="1479"/>
                <a:ext cx="36" cy="155"/>
              </a:xfrm>
              <a:custGeom>
                <a:avLst/>
                <a:gdLst>
                  <a:gd name="T0" fmla="*/ 35 w 36"/>
                  <a:gd name="T1" fmla="*/ 1 h 155"/>
                  <a:gd name="T2" fmla="*/ 25 w 36"/>
                  <a:gd name="T3" fmla="*/ 19 h 155"/>
                  <a:gd name="T4" fmla="*/ 18 w 36"/>
                  <a:gd name="T5" fmla="*/ 38 h 155"/>
                  <a:gd name="T6" fmla="*/ 11 w 36"/>
                  <a:gd name="T7" fmla="*/ 56 h 155"/>
                  <a:gd name="T8" fmla="*/ 7 w 36"/>
                  <a:gd name="T9" fmla="*/ 76 h 155"/>
                  <a:gd name="T10" fmla="*/ 3 w 36"/>
                  <a:gd name="T11" fmla="*/ 96 h 155"/>
                  <a:gd name="T12" fmla="*/ 0 w 36"/>
                  <a:gd name="T13" fmla="*/ 116 h 155"/>
                  <a:gd name="T14" fmla="*/ 0 w 36"/>
                  <a:gd name="T15" fmla="*/ 134 h 155"/>
                  <a:gd name="T16" fmla="*/ 8 w 36"/>
                  <a:gd name="T17" fmla="*/ 154 h 155"/>
                  <a:gd name="T18" fmla="*/ 11 w 36"/>
                  <a:gd name="T19" fmla="*/ 155 h 155"/>
                  <a:gd name="T20" fmla="*/ 12 w 36"/>
                  <a:gd name="T21" fmla="*/ 154 h 155"/>
                  <a:gd name="T22" fmla="*/ 13 w 36"/>
                  <a:gd name="T23" fmla="*/ 151 h 155"/>
                  <a:gd name="T24" fmla="*/ 13 w 36"/>
                  <a:gd name="T25" fmla="*/ 149 h 155"/>
                  <a:gd name="T26" fmla="*/ 11 w 36"/>
                  <a:gd name="T27" fmla="*/ 131 h 155"/>
                  <a:gd name="T28" fmla="*/ 12 w 36"/>
                  <a:gd name="T29" fmla="*/ 115 h 155"/>
                  <a:gd name="T30" fmla="*/ 14 w 36"/>
                  <a:gd name="T31" fmla="*/ 98 h 155"/>
                  <a:gd name="T32" fmla="*/ 16 w 36"/>
                  <a:gd name="T33" fmla="*/ 82 h 155"/>
                  <a:gd name="T34" fmla="*/ 17 w 36"/>
                  <a:gd name="T35" fmla="*/ 60 h 155"/>
                  <a:gd name="T36" fmla="*/ 22 w 36"/>
                  <a:gd name="T37" fmla="*/ 41 h 155"/>
                  <a:gd name="T38" fmla="*/ 28 w 36"/>
                  <a:gd name="T39" fmla="*/ 20 h 155"/>
                  <a:gd name="T40" fmla="*/ 36 w 36"/>
                  <a:gd name="T41" fmla="*/ 1 h 155"/>
                  <a:gd name="T42" fmla="*/ 36 w 36"/>
                  <a:gd name="T43" fmla="*/ 0 h 155"/>
                  <a:gd name="T44" fmla="*/ 36 w 36"/>
                  <a:gd name="T45" fmla="*/ 0 h 155"/>
                  <a:gd name="T46" fmla="*/ 35 w 36"/>
                  <a:gd name="T47" fmla="*/ 0 h 155"/>
                  <a:gd name="T48" fmla="*/ 35 w 36"/>
                  <a:gd name="T49" fmla="*/ 1 h 155"/>
                  <a:gd name="T50" fmla="*/ 35 w 36"/>
                  <a:gd name="T51" fmla="*/ 1 h 1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155"/>
                  <a:gd name="T80" fmla="*/ 36 w 36"/>
                  <a:gd name="T81" fmla="*/ 155 h 1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155">
                    <a:moveTo>
                      <a:pt x="35" y="1"/>
                    </a:moveTo>
                    <a:lnTo>
                      <a:pt x="25" y="19"/>
                    </a:lnTo>
                    <a:lnTo>
                      <a:pt x="18" y="38"/>
                    </a:lnTo>
                    <a:lnTo>
                      <a:pt x="11" y="56"/>
                    </a:lnTo>
                    <a:lnTo>
                      <a:pt x="7" y="76"/>
                    </a:lnTo>
                    <a:lnTo>
                      <a:pt x="3" y="96"/>
                    </a:lnTo>
                    <a:lnTo>
                      <a:pt x="0" y="116"/>
                    </a:lnTo>
                    <a:lnTo>
                      <a:pt x="0" y="134"/>
                    </a:lnTo>
                    <a:lnTo>
                      <a:pt x="8" y="154"/>
                    </a:lnTo>
                    <a:lnTo>
                      <a:pt x="11" y="155"/>
                    </a:lnTo>
                    <a:lnTo>
                      <a:pt x="12" y="154"/>
                    </a:lnTo>
                    <a:lnTo>
                      <a:pt x="13" y="151"/>
                    </a:lnTo>
                    <a:lnTo>
                      <a:pt x="13" y="149"/>
                    </a:lnTo>
                    <a:lnTo>
                      <a:pt x="11" y="131"/>
                    </a:lnTo>
                    <a:lnTo>
                      <a:pt x="12" y="115"/>
                    </a:lnTo>
                    <a:lnTo>
                      <a:pt x="14" y="98"/>
                    </a:lnTo>
                    <a:lnTo>
                      <a:pt x="16" y="82"/>
                    </a:lnTo>
                    <a:lnTo>
                      <a:pt x="17" y="60"/>
                    </a:lnTo>
                    <a:lnTo>
                      <a:pt x="22" y="41"/>
                    </a:lnTo>
                    <a:lnTo>
                      <a:pt x="28" y="20"/>
                    </a:lnTo>
                    <a:lnTo>
                      <a:pt x="36" y="1"/>
                    </a:lnTo>
                    <a:lnTo>
                      <a:pt x="36" y="0"/>
                    </a:lnTo>
                    <a:lnTo>
                      <a:pt x="35" y="0"/>
                    </a:lnTo>
                    <a:lnTo>
                      <a:pt x="35" y="1"/>
                    </a:lnTo>
                    <a:close/>
                  </a:path>
                </a:pathLst>
              </a:custGeom>
              <a:solidFill>
                <a:srgbClr val="000000"/>
              </a:solidFill>
              <a:ln w="9525">
                <a:noFill/>
                <a:round/>
                <a:headEnd/>
                <a:tailEnd/>
              </a:ln>
            </p:spPr>
            <p:txBody>
              <a:bodyPr/>
              <a:lstStyle/>
              <a:p>
                <a:endParaRPr lang="en-US">
                  <a:solidFill>
                    <a:srgbClr val="000000"/>
                  </a:solidFill>
                </a:endParaRPr>
              </a:p>
            </p:txBody>
          </p:sp>
          <p:sp>
            <p:nvSpPr>
              <p:cNvPr id="26713" name="Freeform 90"/>
              <p:cNvSpPr>
                <a:spLocks/>
              </p:cNvSpPr>
              <p:nvPr/>
            </p:nvSpPr>
            <p:spPr bwMode="auto">
              <a:xfrm>
                <a:off x="4149" y="2014"/>
                <a:ext cx="218" cy="81"/>
              </a:xfrm>
              <a:custGeom>
                <a:avLst/>
                <a:gdLst>
                  <a:gd name="T0" fmla="*/ 0 w 218"/>
                  <a:gd name="T1" fmla="*/ 1 h 81"/>
                  <a:gd name="T2" fmla="*/ 9 w 218"/>
                  <a:gd name="T3" fmla="*/ 14 h 81"/>
                  <a:gd name="T4" fmla="*/ 17 w 218"/>
                  <a:gd name="T5" fmla="*/ 26 h 81"/>
                  <a:gd name="T6" fmla="*/ 27 w 218"/>
                  <a:gd name="T7" fmla="*/ 36 h 81"/>
                  <a:gd name="T8" fmla="*/ 38 w 218"/>
                  <a:gd name="T9" fmla="*/ 45 h 81"/>
                  <a:gd name="T10" fmla="*/ 50 w 218"/>
                  <a:gd name="T11" fmla="*/ 53 h 81"/>
                  <a:gd name="T12" fmla="*/ 64 w 218"/>
                  <a:gd name="T13" fmla="*/ 59 h 81"/>
                  <a:gd name="T14" fmla="*/ 77 w 218"/>
                  <a:gd name="T15" fmla="*/ 66 h 81"/>
                  <a:gd name="T16" fmla="*/ 92 w 218"/>
                  <a:gd name="T17" fmla="*/ 70 h 81"/>
                  <a:gd name="T18" fmla="*/ 106 w 218"/>
                  <a:gd name="T19" fmla="*/ 74 h 81"/>
                  <a:gd name="T20" fmla="*/ 121 w 218"/>
                  <a:gd name="T21" fmla="*/ 77 h 81"/>
                  <a:gd name="T22" fmla="*/ 137 w 218"/>
                  <a:gd name="T23" fmla="*/ 79 h 81"/>
                  <a:gd name="T24" fmla="*/ 152 w 218"/>
                  <a:gd name="T25" fmla="*/ 80 h 81"/>
                  <a:gd name="T26" fmla="*/ 168 w 218"/>
                  <a:gd name="T27" fmla="*/ 81 h 81"/>
                  <a:gd name="T28" fmla="*/ 184 w 218"/>
                  <a:gd name="T29" fmla="*/ 81 h 81"/>
                  <a:gd name="T30" fmla="*/ 200 w 218"/>
                  <a:gd name="T31" fmla="*/ 81 h 81"/>
                  <a:gd name="T32" fmla="*/ 216 w 218"/>
                  <a:gd name="T33" fmla="*/ 80 h 81"/>
                  <a:gd name="T34" fmla="*/ 217 w 218"/>
                  <a:gd name="T35" fmla="*/ 80 h 81"/>
                  <a:gd name="T36" fmla="*/ 218 w 218"/>
                  <a:gd name="T37" fmla="*/ 78 h 81"/>
                  <a:gd name="T38" fmla="*/ 218 w 218"/>
                  <a:gd name="T39" fmla="*/ 77 h 81"/>
                  <a:gd name="T40" fmla="*/ 217 w 218"/>
                  <a:gd name="T41" fmla="*/ 77 h 81"/>
                  <a:gd name="T42" fmla="*/ 202 w 218"/>
                  <a:gd name="T43" fmla="*/ 77 h 81"/>
                  <a:gd name="T44" fmla="*/ 187 w 218"/>
                  <a:gd name="T45" fmla="*/ 77 h 81"/>
                  <a:gd name="T46" fmla="*/ 171 w 218"/>
                  <a:gd name="T47" fmla="*/ 76 h 81"/>
                  <a:gd name="T48" fmla="*/ 156 w 218"/>
                  <a:gd name="T49" fmla="*/ 75 h 81"/>
                  <a:gd name="T50" fmla="*/ 140 w 218"/>
                  <a:gd name="T51" fmla="*/ 73 h 81"/>
                  <a:gd name="T52" fmla="*/ 124 w 218"/>
                  <a:gd name="T53" fmla="*/ 70 h 81"/>
                  <a:gd name="T54" fmla="*/ 110 w 218"/>
                  <a:gd name="T55" fmla="*/ 67 h 81"/>
                  <a:gd name="T56" fmla="*/ 95 w 218"/>
                  <a:gd name="T57" fmla="*/ 62 h 81"/>
                  <a:gd name="T58" fmla="*/ 81 w 218"/>
                  <a:gd name="T59" fmla="*/ 58 h 81"/>
                  <a:gd name="T60" fmla="*/ 67 w 218"/>
                  <a:gd name="T61" fmla="*/ 53 h 81"/>
                  <a:gd name="T62" fmla="*/ 54 w 218"/>
                  <a:gd name="T63" fmla="*/ 46 h 81"/>
                  <a:gd name="T64" fmla="*/ 42 w 218"/>
                  <a:gd name="T65" fmla="*/ 39 h 81"/>
                  <a:gd name="T66" fmla="*/ 31 w 218"/>
                  <a:gd name="T67" fmla="*/ 31 h 81"/>
                  <a:gd name="T68" fmla="*/ 20 w 218"/>
                  <a:gd name="T69" fmla="*/ 21 h 81"/>
                  <a:gd name="T70" fmla="*/ 9 w 218"/>
                  <a:gd name="T71" fmla="*/ 11 h 81"/>
                  <a:gd name="T72" fmla="*/ 0 w 218"/>
                  <a:gd name="T73" fmla="*/ 0 h 81"/>
                  <a:gd name="T74" fmla="*/ 0 w 218"/>
                  <a:gd name="T75" fmla="*/ 0 h 81"/>
                  <a:gd name="T76" fmla="*/ 0 w 218"/>
                  <a:gd name="T77" fmla="*/ 0 h 81"/>
                  <a:gd name="T78" fmla="*/ 0 w 218"/>
                  <a:gd name="T79" fmla="*/ 1 h 81"/>
                  <a:gd name="T80" fmla="*/ 0 w 218"/>
                  <a:gd name="T81" fmla="*/ 1 h 81"/>
                  <a:gd name="T82" fmla="*/ 0 w 218"/>
                  <a:gd name="T83" fmla="*/ 1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8"/>
                  <a:gd name="T127" fmla="*/ 0 h 81"/>
                  <a:gd name="T128" fmla="*/ 218 w 218"/>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8" h="81">
                    <a:moveTo>
                      <a:pt x="0" y="1"/>
                    </a:moveTo>
                    <a:lnTo>
                      <a:pt x="9" y="14"/>
                    </a:lnTo>
                    <a:lnTo>
                      <a:pt x="17" y="26"/>
                    </a:lnTo>
                    <a:lnTo>
                      <a:pt x="27" y="36"/>
                    </a:lnTo>
                    <a:lnTo>
                      <a:pt x="38" y="45"/>
                    </a:lnTo>
                    <a:lnTo>
                      <a:pt x="50" y="53"/>
                    </a:lnTo>
                    <a:lnTo>
                      <a:pt x="64" y="59"/>
                    </a:lnTo>
                    <a:lnTo>
                      <a:pt x="77" y="66"/>
                    </a:lnTo>
                    <a:lnTo>
                      <a:pt x="92" y="70"/>
                    </a:lnTo>
                    <a:lnTo>
                      <a:pt x="106" y="74"/>
                    </a:lnTo>
                    <a:lnTo>
                      <a:pt x="121" y="77"/>
                    </a:lnTo>
                    <a:lnTo>
                      <a:pt x="137" y="79"/>
                    </a:lnTo>
                    <a:lnTo>
                      <a:pt x="152" y="80"/>
                    </a:lnTo>
                    <a:lnTo>
                      <a:pt x="168" y="81"/>
                    </a:lnTo>
                    <a:lnTo>
                      <a:pt x="184" y="81"/>
                    </a:lnTo>
                    <a:lnTo>
                      <a:pt x="200" y="81"/>
                    </a:lnTo>
                    <a:lnTo>
                      <a:pt x="216" y="80"/>
                    </a:lnTo>
                    <a:lnTo>
                      <a:pt x="217" y="80"/>
                    </a:lnTo>
                    <a:lnTo>
                      <a:pt x="218" y="78"/>
                    </a:lnTo>
                    <a:lnTo>
                      <a:pt x="218" y="77"/>
                    </a:lnTo>
                    <a:lnTo>
                      <a:pt x="217" y="77"/>
                    </a:lnTo>
                    <a:lnTo>
                      <a:pt x="202" y="77"/>
                    </a:lnTo>
                    <a:lnTo>
                      <a:pt x="187" y="77"/>
                    </a:lnTo>
                    <a:lnTo>
                      <a:pt x="171" y="76"/>
                    </a:lnTo>
                    <a:lnTo>
                      <a:pt x="156" y="75"/>
                    </a:lnTo>
                    <a:lnTo>
                      <a:pt x="140" y="73"/>
                    </a:lnTo>
                    <a:lnTo>
                      <a:pt x="124" y="70"/>
                    </a:lnTo>
                    <a:lnTo>
                      <a:pt x="110" y="67"/>
                    </a:lnTo>
                    <a:lnTo>
                      <a:pt x="95" y="62"/>
                    </a:lnTo>
                    <a:lnTo>
                      <a:pt x="81" y="58"/>
                    </a:lnTo>
                    <a:lnTo>
                      <a:pt x="67" y="53"/>
                    </a:lnTo>
                    <a:lnTo>
                      <a:pt x="54" y="46"/>
                    </a:lnTo>
                    <a:lnTo>
                      <a:pt x="42" y="39"/>
                    </a:lnTo>
                    <a:lnTo>
                      <a:pt x="31" y="31"/>
                    </a:lnTo>
                    <a:lnTo>
                      <a:pt x="20" y="21"/>
                    </a:lnTo>
                    <a:lnTo>
                      <a:pt x="9" y="11"/>
                    </a:lnTo>
                    <a:lnTo>
                      <a:pt x="0" y="0"/>
                    </a:lnTo>
                    <a:lnTo>
                      <a:pt x="0" y="1"/>
                    </a:lnTo>
                    <a:close/>
                  </a:path>
                </a:pathLst>
              </a:custGeom>
              <a:solidFill>
                <a:srgbClr val="000000"/>
              </a:solidFill>
              <a:ln w="9525">
                <a:noFill/>
                <a:round/>
                <a:headEnd/>
                <a:tailEnd/>
              </a:ln>
            </p:spPr>
            <p:txBody>
              <a:bodyPr/>
              <a:lstStyle/>
              <a:p>
                <a:endParaRPr lang="en-US">
                  <a:solidFill>
                    <a:srgbClr val="000000"/>
                  </a:solidFill>
                </a:endParaRPr>
              </a:p>
            </p:txBody>
          </p:sp>
          <p:sp>
            <p:nvSpPr>
              <p:cNvPr id="26714" name="Freeform 91"/>
              <p:cNvSpPr>
                <a:spLocks/>
              </p:cNvSpPr>
              <p:nvPr/>
            </p:nvSpPr>
            <p:spPr bwMode="auto">
              <a:xfrm>
                <a:off x="4525" y="1758"/>
                <a:ext cx="145" cy="23"/>
              </a:xfrm>
              <a:custGeom>
                <a:avLst/>
                <a:gdLst>
                  <a:gd name="T0" fmla="*/ 0 w 145"/>
                  <a:gd name="T1" fmla="*/ 23 h 23"/>
                  <a:gd name="T2" fmla="*/ 16 w 145"/>
                  <a:gd name="T3" fmla="*/ 17 h 23"/>
                  <a:gd name="T4" fmla="*/ 33 w 145"/>
                  <a:gd name="T5" fmla="*/ 11 h 23"/>
                  <a:gd name="T6" fmla="*/ 52 w 145"/>
                  <a:gd name="T7" fmla="*/ 7 h 23"/>
                  <a:gd name="T8" fmla="*/ 70 w 145"/>
                  <a:gd name="T9" fmla="*/ 4 h 23"/>
                  <a:gd name="T10" fmla="*/ 88 w 145"/>
                  <a:gd name="T11" fmla="*/ 3 h 23"/>
                  <a:gd name="T12" fmla="*/ 106 w 145"/>
                  <a:gd name="T13" fmla="*/ 4 h 23"/>
                  <a:gd name="T14" fmla="*/ 125 w 145"/>
                  <a:gd name="T15" fmla="*/ 8 h 23"/>
                  <a:gd name="T16" fmla="*/ 140 w 145"/>
                  <a:gd name="T17" fmla="*/ 14 h 23"/>
                  <a:gd name="T18" fmla="*/ 142 w 145"/>
                  <a:gd name="T19" fmla="*/ 14 h 23"/>
                  <a:gd name="T20" fmla="*/ 144 w 145"/>
                  <a:gd name="T21" fmla="*/ 13 h 23"/>
                  <a:gd name="T22" fmla="*/ 145 w 145"/>
                  <a:gd name="T23" fmla="*/ 12 h 23"/>
                  <a:gd name="T24" fmla="*/ 145 w 145"/>
                  <a:gd name="T25" fmla="*/ 11 h 23"/>
                  <a:gd name="T26" fmla="*/ 139 w 145"/>
                  <a:gd name="T27" fmla="*/ 7 h 23"/>
                  <a:gd name="T28" fmla="*/ 132 w 145"/>
                  <a:gd name="T29" fmla="*/ 4 h 23"/>
                  <a:gd name="T30" fmla="*/ 125 w 145"/>
                  <a:gd name="T31" fmla="*/ 2 h 23"/>
                  <a:gd name="T32" fmla="*/ 117 w 145"/>
                  <a:gd name="T33" fmla="*/ 1 h 23"/>
                  <a:gd name="T34" fmla="*/ 109 w 145"/>
                  <a:gd name="T35" fmla="*/ 0 h 23"/>
                  <a:gd name="T36" fmla="*/ 100 w 145"/>
                  <a:gd name="T37" fmla="*/ 0 h 23"/>
                  <a:gd name="T38" fmla="*/ 93 w 145"/>
                  <a:gd name="T39" fmla="*/ 1 h 23"/>
                  <a:gd name="T40" fmla="*/ 84 w 145"/>
                  <a:gd name="T41" fmla="*/ 1 h 23"/>
                  <a:gd name="T42" fmla="*/ 74 w 145"/>
                  <a:gd name="T43" fmla="*/ 2 h 23"/>
                  <a:gd name="T44" fmla="*/ 63 w 145"/>
                  <a:gd name="T45" fmla="*/ 3 h 23"/>
                  <a:gd name="T46" fmla="*/ 52 w 145"/>
                  <a:gd name="T47" fmla="*/ 5 h 23"/>
                  <a:gd name="T48" fmla="*/ 41 w 145"/>
                  <a:gd name="T49" fmla="*/ 7 h 23"/>
                  <a:gd name="T50" fmla="*/ 30 w 145"/>
                  <a:gd name="T51" fmla="*/ 10 h 23"/>
                  <a:gd name="T52" fmla="*/ 20 w 145"/>
                  <a:gd name="T53" fmla="*/ 14 h 23"/>
                  <a:gd name="T54" fmla="*/ 10 w 145"/>
                  <a:gd name="T55" fmla="*/ 18 h 23"/>
                  <a:gd name="T56" fmla="*/ 0 w 145"/>
                  <a:gd name="T57" fmla="*/ 22 h 23"/>
                  <a:gd name="T58" fmla="*/ 0 w 145"/>
                  <a:gd name="T59" fmla="*/ 23 h 23"/>
                  <a:gd name="T60" fmla="*/ 0 w 145"/>
                  <a:gd name="T61" fmla="*/ 23 h 23"/>
                  <a:gd name="T62" fmla="*/ 0 w 145"/>
                  <a:gd name="T63" fmla="*/ 23 h 23"/>
                  <a:gd name="T64" fmla="*/ 0 w 145"/>
                  <a:gd name="T65" fmla="*/ 23 h 23"/>
                  <a:gd name="T66" fmla="*/ 0 w 145"/>
                  <a:gd name="T67" fmla="*/ 23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5"/>
                  <a:gd name="T103" fmla="*/ 0 h 23"/>
                  <a:gd name="T104" fmla="*/ 145 w 1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5" h="23">
                    <a:moveTo>
                      <a:pt x="0" y="23"/>
                    </a:moveTo>
                    <a:lnTo>
                      <a:pt x="16" y="17"/>
                    </a:lnTo>
                    <a:lnTo>
                      <a:pt x="33" y="11"/>
                    </a:lnTo>
                    <a:lnTo>
                      <a:pt x="52" y="7"/>
                    </a:lnTo>
                    <a:lnTo>
                      <a:pt x="70" y="4"/>
                    </a:lnTo>
                    <a:lnTo>
                      <a:pt x="88" y="3"/>
                    </a:lnTo>
                    <a:lnTo>
                      <a:pt x="106" y="4"/>
                    </a:lnTo>
                    <a:lnTo>
                      <a:pt x="125" y="8"/>
                    </a:lnTo>
                    <a:lnTo>
                      <a:pt x="140" y="14"/>
                    </a:lnTo>
                    <a:lnTo>
                      <a:pt x="142" y="14"/>
                    </a:lnTo>
                    <a:lnTo>
                      <a:pt x="144" y="13"/>
                    </a:lnTo>
                    <a:lnTo>
                      <a:pt x="145" y="12"/>
                    </a:lnTo>
                    <a:lnTo>
                      <a:pt x="145" y="11"/>
                    </a:lnTo>
                    <a:lnTo>
                      <a:pt x="139" y="7"/>
                    </a:lnTo>
                    <a:lnTo>
                      <a:pt x="132" y="4"/>
                    </a:lnTo>
                    <a:lnTo>
                      <a:pt x="125" y="2"/>
                    </a:lnTo>
                    <a:lnTo>
                      <a:pt x="117" y="1"/>
                    </a:lnTo>
                    <a:lnTo>
                      <a:pt x="109" y="0"/>
                    </a:lnTo>
                    <a:lnTo>
                      <a:pt x="100" y="0"/>
                    </a:lnTo>
                    <a:lnTo>
                      <a:pt x="93" y="1"/>
                    </a:lnTo>
                    <a:lnTo>
                      <a:pt x="84" y="1"/>
                    </a:lnTo>
                    <a:lnTo>
                      <a:pt x="74" y="2"/>
                    </a:lnTo>
                    <a:lnTo>
                      <a:pt x="63" y="3"/>
                    </a:lnTo>
                    <a:lnTo>
                      <a:pt x="52" y="5"/>
                    </a:lnTo>
                    <a:lnTo>
                      <a:pt x="41" y="7"/>
                    </a:lnTo>
                    <a:lnTo>
                      <a:pt x="30" y="10"/>
                    </a:lnTo>
                    <a:lnTo>
                      <a:pt x="20" y="14"/>
                    </a:lnTo>
                    <a:lnTo>
                      <a:pt x="10" y="18"/>
                    </a:lnTo>
                    <a:lnTo>
                      <a:pt x="0" y="22"/>
                    </a:lnTo>
                    <a:lnTo>
                      <a:pt x="0" y="23"/>
                    </a:lnTo>
                    <a:close/>
                  </a:path>
                </a:pathLst>
              </a:custGeom>
              <a:solidFill>
                <a:srgbClr val="000000"/>
              </a:solidFill>
              <a:ln w="9525">
                <a:noFill/>
                <a:round/>
                <a:headEnd/>
                <a:tailEnd/>
              </a:ln>
            </p:spPr>
            <p:txBody>
              <a:bodyPr/>
              <a:lstStyle/>
              <a:p>
                <a:endParaRPr lang="en-US">
                  <a:solidFill>
                    <a:srgbClr val="000000"/>
                  </a:solidFill>
                </a:endParaRPr>
              </a:p>
            </p:txBody>
          </p:sp>
          <p:sp>
            <p:nvSpPr>
              <p:cNvPr id="26715" name="Freeform 92"/>
              <p:cNvSpPr>
                <a:spLocks/>
              </p:cNvSpPr>
              <p:nvPr/>
            </p:nvSpPr>
            <p:spPr bwMode="auto">
              <a:xfrm>
                <a:off x="4544" y="1751"/>
                <a:ext cx="86" cy="93"/>
              </a:xfrm>
              <a:custGeom>
                <a:avLst/>
                <a:gdLst>
                  <a:gd name="T0" fmla="*/ 1 w 86"/>
                  <a:gd name="T1" fmla="*/ 92 h 93"/>
                  <a:gd name="T2" fmla="*/ 3 w 86"/>
                  <a:gd name="T3" fmla="*/ 85 h 93"/>
                  <a:gd name="T4" fmla="*/ 7 w 86"/>
                  <a:gd name="T5" fmla="*/ 78 h 93"/>
                  <a:gd name="T6" fmla="*/ 12 w 86"/>
                  <a:gd name="T7" fmla="*/ 71 h 93"/>
                  <a:gd name="T8" fmla="*/ 17 w 86"/>
                  <a:gd name="T9" fmla="*/ 65 h 93"/>
                  <a:gd name="T10" fmla="*/ 22 w 86"/>
                  <a:gd name="T11" fmla="*/ 59 h 93"/>
                  <a:gd name="T12" fmla="*/ 27 w 86"/>
                  <a:gd name="T13" fmla="*/ 53 h 93"/>
                  <a:gd name="T14" fmla="*/ 33 w 86"/>
                  <a:gd name="T15" fmla="*/ 47 h 93"/>
                  <a:gd name="T16" fmla="*/ 39 w 86"/>
                  <a:gd name="T17" fmla="*/ 42 h 93"/>
                  <a:gd name="T18" fmla="*/ 44 w 86"/>
                  <a:gd name="T19" fmla="*/ 36 h 93"/>
                  <a:gd name="T20" fmla="*/ 50 w 86"/>
                  <a:gd name="T21" fmla="*/ 32 h 93"/>
                  <a:gd name="T22" fmla="*/ 56 w 86"/>
                  <a:gd name="T23" fmla="*/ 27 h 93"/>
                  <a:gd name="T24" fmla="*/ 62 w 86"/>
                  <a:gd name="T25" fmla="*/ 23 h 93"/>
                  <a:gd name="T26" fmla="*/ 68 w 86"/>
                  <a:gd name="T27" fmla="*/ 19 h 93"/>
                  <a:gd name="T28" fmla="*/ 74 w 86"/>
                  <a:gd name="T29" fmla="*/ 14 h 93"/>
                  <a:gd name="T30" fmla="*/ 80 w 86"/>
                  <a:gd name="T31" fmla="*/ 10 h 93"/>
                  <a:gd name="T32" fmla="*/ 85 w 86"/>
                  <a:gd name="T33" fmla="*/ 5 h 93"/>
                  <a:gd name="T34" fmla="*/ 86 w 86"/>
                  <a:gd name="T35" fmla="*/ 3 h 93"/>
                  <a:gd name="T36" fmla="*/ 86 w 86"/>
                  <a:gd name="T37" fmla="*/ 1 h 93"/>
                  <a:gd name="T38" fmla="*/ 83 w 86"/>
                  <a:gd name="T39" fmla="*/ 0 h 93"/>
                  <a:gd name="T40" fmla="*/ 80 w 86"/>
                  <a:gd name="T41" fmla="*/ 0 h 93"/>
                  <a:gd name="T42" fmla="*/ 64 w 86"/>
                  <a:gd name="T43" fmla="*/ 6 h 93"/>
                  <a:gd name="T44" fmla="*/ 51 w 86"/>
                  <a:gd name="T45" fmla="*/ 15 h 93"/>
                  <a:gd name="T46" fmla="*/ 39 w 86"/>
                  <a:gd name="T47" fmla="*/ 26 h 93"/>
                  <a:gd name="T48" fmla="*/ 28 w 86"/>
                  <a:gd name="T49" fmla="*/ 37 h 93"/>
                  <a:gd name="T50" fmla="*/ 18 w 86"/>
                  <a:gd name="T51" fmla="*/ 51 h 93"/>
                  <a:gd name="T52" fmla="*/ 11 w 86"/>
                  <a:gd name="T53" fmla="*/ 65 h 93"/>
                  <a:gd name="T54" fmla="*/ 5 w 86"/>
                  <a:gd name="T55" fmla="*/ 78 h 93"/>
                  <a:gd name="T56" fmla="*/ 0 w 86"/>
                  <a:gd name="T57" fmla="*/ 92 h 93"/>
                  <a:gd name="T58" fmla="*/ 0 w 86"/>
                  <a:gd name="T59" fmla="*/ 93 h 93"/>
                  <a:gd name="T60" fmla="*/ 1 w 86"/>
                  <a:gd name="T61" fmla="*/ 93 h 93"/>
                  <a:gd name="T62" fmla="*/ 1 w 86"/>
                  <a:gd name="T63" fmla="*/ 93 h 93"/>
                  <a:gd name="T64" fmla="*/ 1 w 86"/>
                  <a:gd name="T65" fmla="*/ 92 h 93"/>
                  <a:gd name="T66" fmla="*/ 1 w 86"/>
                  <a:gd name="T67" fmla="*/ 92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93"/>
                  <a:gd name="T104" fmla="*/ 86 w 86"/>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93">
                    <a:moveTo>
                      <a:pt x="1" y="92"/>
                    </a:moveTo>
                    <a:lnTo>
                      <a:pt x="3" y="85"/>
                    </a:lnTo>
                    <a:lnTo>
                      <a:pt x="7" y="78"/>
                    </a:lnTo>
                    <a:lnTo>
                      <a:pt x="12" y="71"/>
                    </a:lnTo>
                    <a:lnTo>
                      <a:pt x="17" y="65"/>
                    </a:lnTo>
                    <a:lnTo>
                      <a:pt x="22" y="59"/>
                    </a:lnTo>
                    <a:lnTo>
                      <a:pt x="27" y="53"/>
                    </a:lnTo>
                    <a:lnTo>
                      <a:pt x="33" y="47"/>
                    </a:lnTo>
                    <a:lnTo>
                      <a:pt x="39" y="42"/>
                    </a:lnTo>
                    <a:lnTo>
                      <a:pt x="44" y="36"/>
                    </a:lnTo>
                    <a:lnTo>
                      <a:pt x="50" y="32"/>
                    </a:lnTo>
                    <a:lnTo>
                      <a:pt x="56" y="27"/>
                    </a:lnTo>
                    <a:lnTo>
                      <a:pt x="62" y="23"/>
                    </a:lnTo>
                    <a:lnTo>
                      <a:pt x="68" y="19"/>
                    </a:lnTo>
                    <a:lnTo>
                      <a:pt x="74" y="14"/>
                    </a:lnTo>
                    <a:lnTo>
                      <a:pt x="80" y="10"/>
                    </a:lnTo>
                    <a:lnTo>
                      <a:pt x="85" y="5"/>
                    </a:lnTo>
                    <a:lnTo>
                      <a:pt x="86" y="3"/>
                    </a:lnTo>
                    <a:lnTo>
                      <a:pt x="86" y="1"/>
                    </a:lnTo>
                    <a:lnTo>
                      <a:pt x="83" y="0"/>
                    </a:lnTo>
                    <a:lnTo>
                      <a:pt x="80" y="0"/>
                    </a:lnTo>
                    <a:lnTo>
                      <a:pt x="64" y="6"/>
                    </a:lnTo>
                    <a:lnTo>
                      <a:pt x="51" y="15"/>
                    </a:lnTo>
                    <a:lnTo>
                      <a:pt x="39" y="26"/>
                    </a:lnTo>
                    <a:lnTo>
                      <a:pt x="28" y="37"/>
                    </a:lnTo>
                    <a:lnTo>
                      <a:pt x="18" y="51"/>
                    </a:lnTo>
                    <a:lnTo>
                      <a:pt x="11" y="65"/>
                    </a:lnTo>
                    <a:lnTo>
                      <a:pt x="5" y="78"/>
                    </a:lnTo>
                    <a:lnTo>
                      <a:pt x="0" y="92"/>
                    </a:lnTo>
                    <a:lnTo>
                      <a:pt x="0" y="93"/>
                    </a:lnTo>
                    <a:lnTo>
                      <a:pt x="1" y="93"/>
                    </a:lnTo>
                    <a:lnTo>
                      <a:pt x="1" y="92"/>
                    </a:lnTo>
                    <a:close/>
                  </a:path>
                </a:pathLst>
              </a:custGeom>
              <a:solidFill>
                <a:srgbClr val="000000"/>
              </a:solidFill>
              <a:ln w="9525">
                <a:noFill/>
                <a:round/>
                <a:headEnd/>
                <a:tailEnd/>
              </a:ln>
            </p:spPr>
            <p:txBody>
              <a:bodyPr/>
              <a:lstStyle/>
              <a:p>
                <a:endParaRPr lang="en-US">
                  <a:solidFill>
                    <a:srgbClr val="000000"/>
                  </a:solidFill>
                </a:endParaRPr>
              </a:p>
            </p:txBody>
          </p:sp>
          <p:sp>
            <p:nvSpPr>
              <p:cNvPr id="26716" name="Freeform 93"/>
              <p:cNvSpPr>
                <a:spLocks/>
              </p:cNvSpPr>
              <p:nvPr/>
            </p:nvSpPr>
            <p:spPr bwMode="auto">
              <a:xfrm>
                <a:off x="4636" y="1865"/>
                <a:ext cx="96" cy="57"/>
              </a:xfrm>
              <a:custGeom>
                <a:avLst/>
                <a:gdLst>
                  <a:gd name="T0" fmla="*/ 0 w 96"/>
                  <a:gd name="T1" fmla="*/ 57 h 57"/>
                  <a:gd name="T2" fmla="*/ 6 w 96"/>
                  <a:gd name="T3" fmla="*/ 54 h 57"/>
                  <a:gd name="T4" fmla="*/ 12 w 96"/>
                  <a:gd name="T5" fmla="*/ 51 h 57"/>
                  <a:gd name="T6" fmla="*/ 20 w 96"/>
                  <a:gd name="T7" fmla="*/ 49 h 57"/>
                  <a:gd name="T8" fmla="*/ 26 w 96"/>
                  <a:gd name="T9" fmla="*/ 45 h 57"/>
                  <a:gd name="T10" fmla="*/ 33 w 96"/>
                  <a:gd name="T11" fmla="*/ 42 h 57"/>
                  <a:gd name="T12" fmla="*/ 39 w 96"/>
                  <a:gd name="T13" fmla="*/ 39 h 57"/>
                  <a:gd name="T14" fmla="*/ 45 w 96"/>
                  <a:gd name="T15" fmla="*/ 36 h 57"/>
                  <a:gd name="T16" fmla="*/ 51 w 96"/>
                  <a:gd name="T17" fmla="*/ 33 h 57"/>
                  <a:gd name="T18" fmla="*/ 56 w 96"/>
                  <a:gd name="T19" fmla="*/ 30 h 57"/>
                  <a:gd name="T20" fmla="*/ 62 w 96"/>
                  <a:gd name="T21" fmla="*/ 26 h 57"/>
                  <a:gd name="T22" fmla="*/ 68 w 96"/>
                  <a:gd name="T23" fmla="*/ 24 h 57"/>
                  <a:gd name="T24" fmla="*/ 73 w 96"/>
                  <a:gd name="T25" fmla="*/ 21 h 57"/>
                  <a:gd name="T26" fmla="*/ 79 w 96"/>
                  <a:gd name="T27" fmla="*/ 18 h 57"/>
                  <a:gd name="T28" fmla="*/ 86 w 96"/>
                  <a:gd name="T29" fmla="*/ 15 h 57"/>
                  <a:gd name="T30" fmla="*/ 90 w 96"/>
                  <a:gd name="T31" fmla="*/ 11 h 57"/>
                  <a:gd name="T32" fmla="*/ 95 w 96"/>
                  <a:gd name="T33" fmla="*/ 6 h 57"/>
                  <a:gd name="T34" fmla="*/ 96 w 96"/>
                  <a:gd name="T35" fmla="*/ 4 h 57"/>
                  <a:gd name="T36" fmla="*/ 96 w 96"/>
                  <a:gd name="T37" fmla="*/ 2 h 57"/>
                  <a:gd name="T38" fmla="*/ 95 w 96"/>
                  <a:gd name="T39" fmla="*/ 0 h 57"/>
                  <a:gd name="T40" fmla="*/ 93 w 96"/>
                  <a:gd name="T41" fmla="*/ 1 h 57"/>
                  <a:gd name="T42" fmla="*/ 82 w 96"/>
                  <a:gd name="T43" fmla="*/ 9 h 57"/>
                  <a:gd name="T44" fmla="*/ 70 w 96"/>
                  <a:gd name="T45" fmla="*/ 15 h 57"/>
                  <a:gd name="T46" fmla="*/ 59 w 96"/>
                  <a:gd name="T47" fmla="*/ 22 h 57"/>
                  <a:gd name="T48" fmla="*/ 47 w 96"/>
                  <a:gd name="T49" fmla="*/ 28 h 57"/>
                  <a:gd name="T50" fmla="*/ 34 w 96"/>
                  <a:gd name="T51" fmla="*/ 35 h 57"/>
                  <a:gd name="T52" fmla="*/ 23 w 96"/>
                  <a:gd name="T53" fmla="*/ 42 h 57"/>
                  <a:gd name="T54" fmla="*/ 11 w 96"/>
                  <a:gd name="T55" fmla="*/ 49 h 57"/>
                  <a:gd name="T56" fmla="*/ 0 w 96"/>
                  <a:gd name="T57" fmla="*/ 56 h 57"/>
                  <a:gd name="T58" fmla="*/ 0 w 96"/>
                  <a:gd name="T59" fmla="*/ 56 h 57"/>
                  <a:gd name="T60" fmla="*/ 0 w 96"/>
                  <a:gd name="T61" fmla="*/ 56 h 57"/>
                  <a:gd name="T62" fmla="*/ 0 w 96"/>
                  <a:gd name="T63" fmla="*/ 57 h 57"/>
                  <a:gd name="T64" fmla="*/ 0 w 96"/>
                  <a:gd name="T65" fmla="*/ 57 h 57"/>
                  <a:gd name="T66" fmla="*/ 0 w 96"/>
                  <a:gd name="T67" fmla="*/ 57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
                  <a:gd name="T103" fmla="*/ 0 h 57"/>
                  <a:gd name="T104" fmla="*/ 96 w 96"/>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 h="57">
                    <a:moveTo>
                      <a:pt x="0" y="57"/>
                    </a:moveTo>
                    <a:lnTo>
                      <a:pt x="6" y="54"/>
                    </a:lnTo>
                    <a:lnTo>
                      <a:pt x="12" y="51"/>
                    </a:lnTo>
                    <a:lnTo>
                      <a:pt x="20" y="49"/>
                    </a:lnTo>
                    <a:lnTo>
                      <a:pt x="26" y="45"/>
                    </a:lnTo>
                    <a:lnTo>
                      <a:pt x="33" y="42"/>
                    </a:lnTo>
                    <a:lnTo>
                      <a:pt x="39" y="39"/>
                    </a:lnTo>
                    <a:lnTo>
                      <a:pt x="45" y="36"/>
                    </a:lnTo>
                    <a:lnTo>
                      <a:pt x="51" y="33"/>
                    </a:lnTo>
                    <a:lnTo>
                      <a:pt x="56" y="30"/>
                    </a:lnTo>
                    <a:lnTo>
                      <a:pt x="62" y="26"/>
                    </a:lnTo>
                    <a:lnTo>
                      <a:pt x="68" y="24"/>
                    </a:lnTo>
                    <a:lnTo>
                      <a:pt x="73" y="21"/>
                    </a:lnTo>
                    <a:lnTo>
                      <a:pt x="79" y="18"/>
                    </a:lnTo>
                    <a:lnTo>
                      <a:pt x="86" y="15"/>
                    </a:lnTo>
                    <a:lnTo>
                      <a:pt x="90" y="11"/>
                    </a:lnTo>
                    <a:lnTo>
                      <a:pt x="95" y="6"/>
                    </a:lnTo>
                    <a:lnTo>
                      <a:pt x="96" y="4"/>
                    </a:lnTo>
                    <a:lnTo>
                      <a:pt x="96" y="2"/>
                    </a:lnTo>
                    <a:lnTo>
                      <a:pt x="95" y="0"/>
                    </a:lnTo>
                    <a:lnTo>
                      <a:pt x="93" y="1"/>
                    </a:lnTo>
                    <a:lnTo>
                      <a:pt x="82" y="9"/>
                    </a:lnTo>
                    <a:lnTo>
                      <a:pt x="70" y="15"/>
                    </a:lnTo>
                    <a:lnTo>
                      <a:pt x="59" y="22"/>
                    </a:lnTo>
                    <a:lnTo>
                      <a:pt x="47" y="28"/>
                    </a:lnTo>
                    <a:lnTo>
                      <a:pt x="34" y="35"/>
                    </a:lnTo>
                    <a:lnTo>
                      <a:pt x="23" y="42"/>
                    </a:lnTo>
                    <a:lnTo>
                      <a:pt x="11" y="49"/>
                    </a:lnTo>
                    <a:lnTo>
                      <a:pt x="0" y="56"/>
                    </a:lnTo>
                    <a:lnTo>
                      <a:pt x="0" y="57"/>
                    </a:lnTo>
                    <a:close/>
                  </a:path>
                </a:pathLst>
              </a:custGeom>
              <a:solidFill>
                <a:srgbClr val="000000"/>
              </a:solidFill>
              <a:ln w="9525">
                <a:noFill/>
                <a:round/>
                <a:headEnd/>
                <a:tailEnd/>
              </a:ln>
            </p:spPr>
            <p:txBody>
              <a:bodyPr/>
              <a:lstStyle/>
              <a:p>
                <a:endParaRPr lang="en-US">
                  <a:solidFill>
                    <a:srgbClr val="000000"/>
                  </a:solidFill>
                </a:endParaRPr>
              </a:p>
            </p:txBody>
          </p:sp>
          <p:sp>
            <p:nvSpPr>
              <p:cNvPr id="26717" name="Freeform 94"/>
              <p:cNvSpPr>
                <a:spLocks/>
              </p:cNvSpPr>
              <p:nvPr/>
            </p:nvSpPr>
            <p:spPr bwMode="auto">
              <a:xfrm>
                <a:off x="4680" y="1886"/>
                <a:ext cx="96" cy="56"/>
              </a:xfrm>
              <a:custGeom>
                <a:avLst/>
                <a:gdLst>
                  <a:gd name="T0" fmla="*/ 0 w 96"/>
                  <a:gd name="T1" fmla="*/ 56 h 56"/>
                  <a:gd name="T2" fmla="*/ 9 w 96"/>
                  <a:gd name="T3" fmla="*/ 47 h 56"/>
                  <a:gd name="T4" fmla="*/ 17 w 96"/>
                  <a:gd name="T5" fmla="*/ 38 h 56"/>
                  <a:gd name="T6" fmla="*/ 27 w 96"/>
                  <a:gd name="T7" fmla="*/ 29 h 56"/>
                  <a:gd name="T8" fmla="*/ 38 w 96"/>
                  <a:gd name="T9" fmla="*/ 20 h 56"/>
                  <a:gd name="T10" fmla="*/ 50 w 96"/>
                  <a:gd name="T11" fmla="*/ 13 h 56"/>
                  <a:gd name="T12" fmla="*/ 63 w 96"/>
                  <a:gd name="T13" fmla="*/ 8 h 56"/>
                  <a:gd name="T14" fmla="*/ 77 w 96"/>
                  <a:gd name="T15" fmla="*/ 6 h 56"/>
                  <a:gd name="T16" fmla="*/ 90 w 96"/>
                  <a:gd name="T17" fmla="*/ 6 h 56"/>
                  <a:gd name="T18" fmla="*/ 93 w 96"/>
                  <a:gd name="T19" fmla="*/ 6 h 56"/>
                  <a:gd name="T20" fmla="*/ 95 w 96"/>
                  <a:gd name="T21" fmla="*/ 5 h 56"/>
                  <a:gd name="T22" fmla="*/ 96 w 96"/>
                  <a:gd name="T23" fmla="*/ 3 h 56"/>
                  <a:gd name="T24" fmla="*/ 95 w 96"/>
                  <a:gd name="T25" fmla="*/ 2 h 56"/>
                  <a:gd name="T26" fmla="*/ 79 w 96"/>
                  <a:gd name="T27" fmla="*/ 0 h 56"/>
                  <a:gd name="T28" fmla="*/ 65 w 96"/>
                  <a:gd name="T29" fmla="*/ 2 h 56"/>
                  <a:gd name="T30" fmla="*/ 51 w 96"/>
                  <a:gd name="T31" fmla="*/ 7 h 56"/>
                  <a:gd name="T32" fmla="*/ 39 w 96"/>
                  <a:gd name="T33" fmla="*/ 15 h 56"/>
                  <a:gd name="T34" fmla="*/ 28 w 96"/>
                  <a:gd name="T35" fmla="*/ 25 h 56"/>
                  <a:gd name="T36" fmla="*/ 17 w 96"/>
                  <a:gd name="T37" fmla="*/ 36 h 56"/>
                  <a:gd name="T38" fmla="*/ 9 w 96"/>
                  <a:gd name="T39" fmla="*/ 47 h 56"/>
                  <a:gd name="T40" fmla="*/ 0 w 96"/>
                  <a:gd name="T41" fmla="*/ 56 h 56"/>
                  <a:gd name="T42" fmla="*/ 0 w 96"/>
                  <a:gd name="T43" fmla="*/ 56 h 56"/>
                  <a:gd name="T44" fmla="*/ 0 w 96"/>
                  <a:gd name="T45" fmla="*/ 56 h 56"/>
                  <a:gd name="T46" fmla="*/ 0 w 96"/>
                  <a:gd name="T47" fmla="*/ 56 h 56"/>
                  <a:gd name="T48" fmla="*/ 0 w 96"/>
                  <a:gd name="T49" fmla="*/ 56 h 56"/>
                  <a:gd name="T50" fmla="*/ 0 w 96"/>
                  <a:gd name="T51" fmla="*/ 56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6"/>
                  <a:gd name="T79" fmla="*/ 0 h 56"/>
                  <a:gd name="T80" fmla="*/ 96 w 96"/>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6" h="56">
                    <a:moveTo>
                      <a:pt x="0" y="56"/>
                    </a:moveTo>
                    <a:lnTo>
                      <a:pt x="9" y="47"/>
                    </a:lnTo>
                    <a:lnTo>
                      <a:pt x="17" y="38"/>
                    </a:lnTo>
                    <a:lnTo>
                      <a:pt x="27" y="29"/>
                    </a:lnTo>
                    <a:lnTo>
                      <a:pt x="38" y="20"/>
                    </a:lnTo>
                    <a:lnTo>
                      <a:pt x="50" y="13"/>
                    </a:lnTo>
                    <a:lnTo>
                      <a:pt x="63" y="8"/>
                    </a:lnTo>
                    <a:lnTo>
                      <a:pt x="77" y="6"/>
                    </a:lnTo>
                    <a:lnTo>
                      <a:pt x="90" y="6"/>
                    </a:lnTo>
                    <a:lnTo>
                      <a:pt x="93" y="6"/>
                    </a:lnTo>
                    <a:lnTo>
                      <a:pt x="95" y="5"/>
                    </a:lnTo>
                    <a:lnTo>
                      <a:pt x="96" y="3"/>
                    </a:lnTo>
                    <a:lnTo>
                      <a:pt x="95" y="2"/>
                    </a:lnTo>
                    <a:lnTo>
                      <a:pt x="79" y="0"/>
                    </a:lnTo>
                    <a:lnTo>
                      <a:pt x="65" y="2"/>
                    </a:lnTo>
                    <a:lnTo>
                      <a:pt x="51" y="7"/>
                    </a:lnTo>
                    <a:lnTo>
                      <a:pt x="39" y="15"/>
                    </a:lnTo>
                    <a:lnTo>
                      <a:pt x="28" y="25"/>
                    </a:lnTo>
                    <a:lnTo>
                      <a:pt x="17" y="36"/>
                    </a:lnTo>
                    <a:lnTo>
                      <a:pt x="9" y="47"/>
                    </a:lnTo>
                    <a:lnTo>
                      <a:pt x="0" y="56"/>
                    </a:lnTo>
                    <a:close/>
                  </a:path>
                </a:pathLst>
              </a:custGeom>
              <a:solidFill>
                <a:srgbClr val="000000"/>
              </a:solidFill>
              <a:ln w="9525">
                <a:noFill/>
                <a:round/>
                <a:headEnd/>
                <a:tailEnd/>
              </a:ln>
            </p:spPr>
            <p:txBody>
              <a:bodyPr/>
              <a:lstStyle/>
              <a:p>
                <a:endParaRPr lang="en-US">
                  <a:solidFill>
                    <a:srgbClr val="000000"/>
                  </a:solidFill>
                </a:endParaRPr>
              </a:p>
            </p:txBody>
          </p:sp>
          <p:sp>
            <p:nvSpPr>
              <p:cNvPr id="26718" name="Freeform 95"/>
              <p:cNvSpPr>
                <a:spLocks/>
              </p:cNvSpPr>
              <p:nvPr/>
            </p:nvSpPr>
            <p:spPr bwMode="auto">
              <a:xfrm>
                <a:off x="4702" y="1961"/>
                <a:ext cx="139" cy="45"/>
              </a:xfrm>
              <a:custGeom>
                <a:avLst/>
                <a:gdLst>
                  <a:gd name="T0" fmla="*/ 4 w 139"/>
                  <a:gd name="T1" fmla="*/ 45 h 45"/>
                  <a:gd name="T2" fmla="*/ 11 w 139"/>
                  <a:gd name="T3" fmla="*/ 40 h 45"/>
                  <a:gd name="T4" fmla="*/ 17 w 139"/>
                  <a:gd name="T5" fmla="*/ 36 h 45"/>
                  <a:gd name="T6" fmla="*/ 24 w 139"/>
                  <a:gd name="T7" fmla="*/ 31 h 45"/>
                  <a:gd name="T8" fmla="*/ 32 w 139"/>
                  <a:gd name="T9" fmla="*/ 28 h 45"/>
                  <a:gd name="T10" fmla="*/ 39 w 139"/>
                  <a:gd name="T11" fmla="*/ 25 h 45"/>
                  <a:gd name="T12" fmla="*/ 48 w 139"/>
                  <a:gd name="T13" fmla="*/ 22 h 45"/>
                  <a:gd name="T14" fmla="*/ 56 w 139"/>
                  <a:gd name="T15" fmla="*/ 20 h 45"/>
                  <a:gd name="T16" fmla="*/ 65 w 139"/>
                  <a:gd name="T17" fmla="*/ 18 h 45"/>
                  <a:gd name="T18" fmla="*/ 73 w 139"/>
                  <a:gd name="T19" fmla="*/ 17 h 45"/>
                  <a:gd name="T20" fmla="*/ 80 w 139"/>
                  <a:gd name="T21" fmla="*/ 17 h 45"/>
                  <a:gd name="T22" fmla="*/ 89 w 139"/>
                  <a:gd name="T23" fmla="*/ 18 h 45"/>
                  <a:gd name="T24" fmla="*/ 96 w 139"/>
                  <a:gd name="T25" fmla="*/ 18 h 45"/>
                  <a:gd name="T26" fmla="*/ 104 w 139"/>
                  <a:gd name="T27" fmla="*/ 20 h 45"/>
                  <a:gd name="T28" fmla="*/ 112 w 139"/>
                  <a:gd name="T29" fmla="*/ 21 h 45"/>
                  <a:gd name="T30" fmla="*/ 119 w 139"/>
                  <a:gd name="T31" fmla="*/ 22 h 45"/>
                  <a:gd name="T32" fmla="*/ 128 w 139"/>
                  <a:gd name="T33" fmla="*/ 22 h 45"/>
                  <a:gd name="T34" fmla="*/ 133 w 139"/>
                  <a:gd name="T35" fmla="*/ 21 h 45"/>
                  <a:gd name="T36" fmla="*/ 136 w 139"/>
                  <a:gd name="T37" fmla="*/ 19 h 45"/>
                  <a:gd name="T38" fmla="*/ 139 w 139"/>
                  <a:gd name="T39" fmla="*/ 17 h 45"/>
                  <a:gd name="T40" fmla="*/ 138 w 139"/>
                  <a:gd name="T41" fmla="*/ 13 h 45"/>
                  <a:gd name="T42" fmla="*/ 132 w 139"/>
                  <a:gd name="T43" fmla="*/ 7 h 45"/>
                  <a:gd name="T44" fmla="*/ 124 w 139"/>
                  <a:gd name="T45" fmla="*/ 3 h 45"/>
                  <a:gd name="T46" fmla="*/ 114 w 139"/>
                  <a:gd name="T47" fmla="*/ 1 h 45"/>
                  <a:gd name="T48" fmla="*/ 105 w 139"/>
                  <a:gd name="T49" fmla="*/ 0 h 45"/>
                  <a:gd name="T50" fmla="*/ 95 w 139"/>
                  <a:gd name="T51" fmla="*/ 1 h 45"/>
                  <a:gd name="T52" fmla="*/ 85 w 139"/>
                  <a:gd name="T53" fmla="*/ 2 h 45"/>
                  <a:gd name="T54" fmla="*/ 76 w 139"/>
                  <a:gd name="T55" fmla="*/ 4 h 45"/>
                  <a:gd name="T56" fmla="*/ 67 w 139"/>
                  <a:gd name="T57" fmla="*/ 6 h 45"/>
                  <a:gd name="T58" fmla="*/ 57 w 139"/>
                  <a:gd name="T59" fmla="*/ 9 h 45"/>
                  <a:gd name="T60" fmla="*/ 49 w 139"/>
                  <a:gd name="T61" fmla="*/ 12 h 45"/>
                  <a:gd name="T62" fmla="*/ 39 w 139"/>
                  <a:gd name="T63" fmla="*/ 17 h 45"/>
                  <a:gd name="T64" fmla="*/ 30 w 139"/>
                  <a:gd name="T65" fmla="*/ 21 h 45"/>
                  <a:gd name="T66" fmla="*/ 23 w 139"/>
                  <a:gd name="T67" fmla="*/ 26 h 45"/>
                  <a:gd name="T68" fmla="*/ 15 w 139"/>
                  <a:gd name="T69" fmla="*/ 31 h 45"/>
                  <a:gd name="T70" fmla="*/ 7 w 139"/>
                  <a:gd name="T71" fmla="*/ 37 h 45"/>
                  <a:gd name="T72" fmla="*/ 1 w 139"/>
                  <a:gd name="T73" fmla="*/ 43 h 45"/>
                  <a:gd name="T74" fmla="*/ 0 w 139"/>
                  <a:gd name="T75" fmla="*/ 44 h 45"/>
                  <a:gd name="T76" fmla="*/ 0 w 139"/>
                  <a:gd name="T77" fmla="*/ 45 h 45"/>
                  <a:gd name="T78" fmla="*/ 1 w 139"/>
                  <a:gd name="T79" fmla="*/ 45 h 45"/>
                  <a:gd name="T80" fmla="*/ 4 w 139"/>
                  <a:gd name="T81" fmla="*/ 45 h 45"/>
                  <a:gd name="T82" fmla="*/ 4 w 139"/>
                  <a:gd name="T83" fmla="*/ 45 h 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9"/>
                  <a:gd name="T127" fmla="*/ 0 h 45"/>
                  <a:gd name="T128" fmla="*/ 139 w 139"/>
                  <a:gd name="T129" fmla="*/ 45 h 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9" h="45">
                    <a:moveTo>
                      <a:pt x="4" y="45"/>
                    </a:moveTo>
                    <a:lnTo>
                      <a:pt x="11" y="40"/>
                    </a:lnTo>
                    <a:lnTo>
                      <a:pt x="17" y="36"/>
                    </a:lnTo>
                    <a:lnTo>
                      <a:pt x="24" y="31"/>
                    </a:lnTo>
                    <a:lnTo>
                      <a:pt x="32" y="28"/>
                    </a:lnTo>
                    <a:lnTo>
                      <a:pt x="39" y="25"/>
                    </a:lnTo>
                    <a:lnTo>
                      <a:pt x="48" y="22"/>
                    </a:lnTo>
                    <a:lnTo>
                      <a:pt x="56" y="20"/>
                    </a:lnTo>
                    <a:lnTo>
                      <a:pt x="65" y="18"/>
                    </a:lnTo>
                    <a:lnTo>
                      <a:pt x="73" y="17"/>
                    </a:lnTo>
                    <a:lnTo>
                      <a:pt x="80" y="17"/>
                    </a:lnTo>
                    <a:lnTo>
                      <a:pt x="89" y="18"/>
                    </a:lnTo>
                    <a:lnTo>
                      <a:pt x="96" y="18"/>
                    </a:lnTo>
                    <a:lnTo>
                      <a:pt x="104" y="20"/>
                    </a:lnTo>
                    <a:lnTo>
                      <a:pt x="112" y="21"/>
                    </a:lnTo>
                    <a:lnTo>
                      <a:pt x="119" y="22"/>
                    </a:lnTo>
                    <a:lnTo>
                      <a:pt x="128" y="22"/>
                    </a:lnTo>
                    <a:lnTo>
                      <a:pt x="133" y="21"/>
                    </a:lnTo>
                    <a:lnTo>
                      <a:pt x="136" y="19"/>
                    </a:lnTo>
                    <a:lnTo>
                      <a:pt x="139" y="17"/>
                    </a:lnTo>
                    <a:lnTo>
                      <a:pt x="138" y="13"/>
                    </a:lnTo>
                    <a:lnTo>
                      <a:pt x="132" y="7"/>
                    </a:lnTo>
                    <a:lnTo>
                      <a:pt x="124" y="3"/>
                    </a:lnTo>
                    <a:lnTo>
                      <a:pt x="114" y="1"/>
                    </a:lnTo>
                    <a:lnTo>
                      <a:pt x="105" y="0"/>
                    </a:lnTo>
                    <a:lnTo>
                      <a:pt x="95" y="1"/>
                    </a:lnTo>
                    <a:lnTo>
                      <a:pt x="85" y="2"/>
                    </a:lnTo>
                    <a:lnTo>
                      <a:pt x="76" y="4"/>
                    </a:lnTo>
                    <a:lnTo>
                      <a:pt x="67" y="6"/>
                    </a:lnTo>
                    <a:lnTo>
                      <a:pt x="57" y="9"/>
                    </a:lnTo>
                    <a:lnTo>
                      <a:pt x="49" y="12"/>
                    </a:lnTo>
                    <a:lnTo>
                      <a:pt x="39" y="17"/>
                    </a:lnTo>
                    <a:lnTo>
                      <a:pt x="30" y="21"/>
                    </a:lnTo>
                    <a:lnTo>
                      <a:pt x="23" y="26"/>
                    </a:lnTo>
                    <a:lnTo>
                      <a:pt x="15" y="31"/>
                    </a:lnTo>
                    <a:lnTo>
                      <a:pt x="7" y="37"/>
                    </a:lnTo>
                    <a:lnTo>
                      <a:pt x="1" y="43"/>
                    </a:lnTo>
                    <a:lnTo>
                      <a:pt x="0" y="44"/>
                    </a:lnTo>
                    <a:lnTo>
                      <a:pt x="0" y="45"/>
                    </a:lnTo>
                    <a:lnTo>
                      <a:pt x="1" y="45"/>
                    </a:lnTo>
                    <a:lnTo>
                      <a:pt x="4" y="45"/>
                    </a:lnTo>
                    <a:close/>
                  </a:path>
                </a:pathLst>
              </a:custGeom>
              <a:solidFill>
                <a:srgbClr val="000000"/>
              </a:solidFill>
              <a:ln w="9525">
                <a:noFill/>
                <a:round/>
                <a:headEnd/>
                <a:tailEnd/>
              </a:ln>
            </p:spPr>
            <p:txBody>
              <a:bodyPr/>
              <a:lstStyle/>
              <a:p>
                <a:endParaRPr lang="en-US">
                  <a:solidFill>
                    <a:srgbClr val="000000"/>
                  </a:solidFill>
                </a:endParaRPr>
              </a:p>
            </p:txBody>
          </p:sp>
          <p:sp>
            <p:nvSpPr>
              <p:cNvPr id="26719" name="Freeform 96"/>
              <p:cNvSpPr>
                <a:spLocks/>
              </p:cNvSpPr>
              <p:nvPr/>
            </p:nvSpPr>
            <p:spPr bwMode="auto">
              <a:xfrm>
                <a:off x="4765" y="2011"/>
                <a:ext cx="67" cy="28"/>
              </a:xfrm>
              <a:custGeom>
                <a:avLst/>
                <a:gdLst>
                  <a:gd name="T0" fmla="*/ 0 w 67"/>
                  <a:gd name="T1" fmla="*/ 4 h 28"/>
                  <a:gd name="T2" fmla="*/ 9 w 67"/>
                  <a:gd name="T3" fmla="*/ 4 h 28"/>
                  <a:gd name="T4" fmla="*/ 17 w 67"/>
                  <a:gd name="T5" fmla="*/ 4 h 28"/>
                  <a:gd name="T6" fmla="*/ 25 w 67"/>
                  <a:gd name="T7" fmla="*/ 5 h 28"/>
                  <a:gd name="T8" fmla="*/ 33 w 67"/>
                  <a:gd name="T9" fmla="*/ 7 h 28"/>
                  <a:gd name="T10" fmla="*/ 41 w 67"/>
                  <a:gd name="T11" fmla="*/ 11 h 28"/>
                  <a:gd name="T12" fmla="*/ 48 w 67"/>
                  <a:gd name="T13" fmla="*/ 16 h 28"/>
                  <a:gd name="T14" fmla="*/ 53 w 67"/>
                  <a:gd name="T15" fmla="*/ 21 h 28"/>
                  <a:gd name="T16" fmla="*/ 59 w 67"/>
                  <a:gd name="T17" fmla="*/ 28 h 28"/>
                  <a:gd name="T18" fmla="*/ 61 w 67"/>
                  <a:gd name="T19" fmla="*/ 28 h 28"/>
                  <a:gd name="T20" fmla="*/ 65 w 67"/>
                  <a:gd name="T21" fmla="*/ 27 h 28"/>
                  <a:gd name="T22" fmla="*/ 67 w 67"/>
                  <a:gd name="T23" fmla="*/ 24 h 28"/>
                  <a:gd name="T24" fmla="*/ 67 w 67"/>
                  <a:gd name="T25" fmla="*/ 22 h 28"/>
                  <a:gd name="T26" fmla="*/ 62 w 67"/>
                  <a:gd name="T27" fmla="*/ 14 h 28"/>
                  <a:gd name="T28" fmla="*/ 56 w 67"/>
                  <a:gd name="T29" fmla="*/ 8 h 28"/>
                  <a:gd name="T30" fmla="*/ 49 w 67"/>
                  <a:gd name="T31" fmla="*/ 4 h 28"/>
                  <a:gd name="T32" fmla="*/ 41 w 67"/>
                  <a:gd name="T33" fmla="*/ 1 h 28"/>
                  <a:gd name="T34" fmla="*/ 31 w 67"/>
                  <a:gd name="T35" fmla="*/ 0 h 28"/>
                  <a:gd name="T36" fmla="*/ 21 w 67"/>
                  <a:gd name="T37" fmla="*/ 0 h 28"/>
                  <a:gd name="T38" fmla="*/ 11 w 67"/>
                  <a:gd name="T39" fmla="*/ 1 h 28"/>
                  <a:gd name="T40" fmla="*/ 2 w 67"/>
                  <a:gd name="T41" fmla="*/ 3 h 28"/>
                  <a:gd name="T42" fmla="*/ 0 w 67"/>
                  <a:gd name="T43" fmla="*/ 3 h 28"/>
                  <a:gd name="T44" fmla="*/ 0 w 67"/>
                  <a:gd name="T45" fmla="*/ 4 h 28"/>
                  <a:gd name="T46" fmla="*/ 0 w 67"/>
                  <a:gd name="T47" fmla="*/ 4 h 28"/>
                  <a:gd name="T48" fmla="*/ 0 w 67"/>
                  <a:gd name="T49" fmla="*/ 4 h 28"/>
                  <a:gd name="T50" fmla="*/ 0 w 67"/>
                  <a:gd name="T51" fmla="*/ 4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28"/>
                  <a:gd name="T80" fmla="*/ 67 w 67"/>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28">
                    <a:moveTo>
                      <a:pt x="0" y="4"/>
                    </a:moveTo>
                    <a:lnTo>
                      <a:pt x="9" y="4"/>
                    </a:lnTo>
                    <a:lnTo>
                      <a:pt x="17" y="4"/>
                    </a:lnTo>
                    <a:lnTo>
                      <a:pt x="25" y="5"/>
                    </a:lnTo>
                    <a:lnTo>
                      <a:pt x="33" y="7"/>
                    </a:lnTo>
                    <a:lnTo>
                      <a:pt x="41" y="11"/>
                    </a:lnTo>
                    <a:lnTo>
                      <a:pt x="48" y="16"/>
                    </a:lnTo>
                    <a:lnTo>
                      <a:pt x="53" y="21"/>
                    </a:lnTo>
                    <a:lnTo>
                      <a:pt x="59" y="28"/>
                    </a:lnTo>
                    <a:lnTo>
                      <a:pt x="61" y="28"/>
                    </a:lnTo>
                    <a:lnTo>
                      <a:pt x="65" y="27"/>
                    </a:lnTo>
                    <a:lnTo>
                      <a:pt x="67" y="24"/>
                    </a:lnTo>
                    <a:lnTo>
                      <a:pt x="67" y="22"/>
                    </a:lnTo>
                    <a:lnTo>
                      <a:pt x="62" y="14"/>
                    </a:lnTo>
                    <a:lnTo>
                      <a:pt x="56" y="8"/>
                    </a:lnTo>
                    <a:lnTo>
                      <a:pt x="49" y="4"/>
                    </a:lnTo>
                    <a:lnTo>
                      <a:pt x="41" y="1"/>
                    </a:lnTo>
                    <a:lnTo>
                      <a:pt x="31" y="0"/>
                    </a:lnTo>
                    <a:lnTo>
                      <a:pt x="21" y="0"/>
                    </a:lnTo>
                    <a:lnTo>
                      <a:pt x="11" y="1"/>
                    </a:lnTo>
                    <a:lnTo>
                      <a:pt x="2" y="3"/>
                    </a:lnTo>
                    <a:lnTo>
                      <a:pt x="0" y="3"/>
                    </a:lnTo>
                    <a:lnTo>
                      <a:pt x="0" y="4"/>
                    </a:lnTo>
                    <a:close/>
                  </a:path>
                </a:pathLst>
              </a:custGeom>
              <a:solidFill>
                <a:srgbClr val="000000"/>
              </a:solidFill>
              <a:ln w="9525">
                <a:noFill/>
                <a:round/>
                <a:headEnd/>
                <a:tailEnd/>
              </a:ln>
            </p:spPr>
            <p:txBody>
              <a:bodyPr/>
              <a:lstStyle/>
              <a:p>
                <a:endParaRPr lang="en-US">
                  <a:solidFill>
                    <a:srgbClr val="000000"/>
                  </a:solidFill>
                </a:endParaRPr>
              </a:p>
            </p:txBody>
          </p:sp>
          <p:sp>
            <p:nvSpPr>
              <p:cNvPr id="26720" name="Freeform 97"/>
              <p:cNvSpPr>
                <a:spLocks/>
              </p:cNvSpPr>
              <p:nvPr/>
            </p:nvSpPr>
            <p:spPr bwMode="auto">
              <a:xfrm>
                <a:off x="4556" y="1768"/>
                <a:ext cx="122" cy="91"/>
              </a:xfrm>
              <a:custGeom>
                <a:avLst/>
                <a:gdLst>
                  <a:gd name="T0" fmla="*/ 1 w 122"/>
                  <a:gd name="T1" fmla="*/ 91 h 91"/>
                  <a:gd name="T2" fmla="*/ 12 w 122"/>
                  <a:gd name="T3" fmla="*/ 86 h 91"/>
                  <a:gd name="T4" fmla="*/ 23 w 122"/>
                  <a:gd name="T5" fmla="*/ 80 h 91"/>
                  <a:gd name="T6" fmla="*/ 34 w 122"/>
                  <a:gd name="T7" fmla="*/ 75 h 91"/>
                  <a:gd name="T8" fmla="*/ 45 w 122"/>
                  <a:gd name="T9" fmla="*/ 70 h 91"/>
                  <a:gd name="T10" fmla="*/ 57 w 122"/>
                  <a:gd name="T11" fmla="*/ 65 h 91"/>
                  <a:gd name="T12" fmla="*/ 69 w 122"/>
                  <a:gd name="T13" fmla="*/ 60 h 91"/>
                  <a:gd name="T14" fmla="*/ 81 w 122"/>
                  <a:gd name="T15" fmla="*/ 56 h 91"/>
                  <a:gd name="T16" fmla="*/ 94 w 122"/>
                  <a:gd name="T17" fmla="*/ 54 h 91"/>
                  <a:gd name="T18" fmla="*/ 106 w 122"/>
                  <a:gd name="T19" fmla="*/ 50 h 91"/>
                  <a:gd name="T20" fmla="*/ 116 w 122"/>
                  <a:gd name="T21" fmla="*/ 42 h 91"/>
                  <a:gd name="T22" fmla="*/ 120 w 122"/>
                  <a:gd name="T23" fmla="*/ 32 h 91"/>
                  <a:gd name="T24" fmla="*/ 122 w 122"/>
                  <a:gd name="T25" fmla="*/ 21 h 91"/>
                  <a:gd name="T26" fmla="*/ 120 w 122"/>
                  <a:gd name="T27" fmla="*/ 11 h 91"/>
                  <a:gd name="T28" fmla="*/ 114 w 122"/>
                  <a:gd name="T29" fmla="*/ 4 h 91"/>
                  <a:gd name="T30" fmla="*/ 105 w 122"/>
                  <a:gd name="T31" fmla="*/ 0 h 91"/>
                  <a:gd name="T32" fmla="*/ 91 w 122"/>
                  <a:gd name="T33" fmla="*/ 1 h 91"/>
                  <a:gd name="T34" fmla="*/ 100 w 122"/>
                  <a:gd name="T35" fmla="*/ 4 h 91"/>
                  <a:gd name="T36" fmla="*/ 107 w 122"/>
                  <a:gd name="T37" fmla="*/ 8 h 91"/>
                  <a:gd name="T38" fmla="*/ 114 w 122"/>
                  <a:gd name="T39" fmla="*/ 11 h 91"/>
                  <a:gd name="T40" fmla="*/ 122 w 122"/>
                  <a:gd name="T41" fmla="*/ 15 h 91"/>
                  <a:gd name="T42" fmla="*/ 118 w 122"/>
                  <a:gd name="T43" fmla="*/ 8 h 91"/>
                  <a:gd name="T44" fmla="*/ 111 w 122"/>
                  <a:gd name="T45" fmla="*/ 3 h 91"/>
                  <a:gd name="T46" fmla="*/ 101 w 122"/>
                  <a:gd name="T47" fmla="*/ 0 h 91"/>
                  <a:gd name="T48" fmla="*/ 91 w 122"/>
                  <a:gd name="T49" fmla="*/ 1 h 91"/>
                  <a:gd name="T50" fmla="*/ 84 w 122"/>
                  <a:gd name="T51" fmla="*/ 3 h 91"/>
                  <a:gd name="T52" fmla="*/ 77 w 122"/>
                  <a:gd name="T53" fmla="*/ 6 h 91"/>
                  <a:gd name="T54" fmla="*/ 69 w 122"/>
                  <a:gd name="T55" fmla="*/ 9 h 91"/>
                  <a:gd name="T56" fmla="*/ 63 w 122"/>
                  <a:gd name="T57" fmla="*/ 13 h 91"/>
                  <a:gd name="T58" fmla="*/ 57 w 122"/>
                  <a:gd name="T59" fmla="*/ 17 h 91"/>
                  <a:gd name="T60" fmla="*/ 51 w 122"/>
                  <a:gd name="T61" fmla="*/ 21 h 91"/>
                  <a:gd name="T62" fmla="*/ 45 w 122"/>
                  <a:gd name="T63" fmla="*/ 27 h 91"/>
                  <a:gd name="T64" fmla="*/ 39 w 122"/>
                  <a:gd name="T65" fmla="*/ 31 h 91"/>
                  <a:gd name="T66" fmla="*/ 32 w 122"/>
                  <a:gd name="T67" fmla="*/ 37 h 91"/>
                  <a:gd name="T68" fmla="*/ 25 w 122"/>
                  <a:gd name="T69" fmla="*/ 44 h 91"/>
                  <a:gd name="T70" fmla="*/ 21 w 122"/>
                  <a:gd name="T71" fmla="*/ 51 h 91"/>
                  <a:gd name="T72" fmla="*/ 16 w 122"/>
                  <a:gd name="T73" fmla="*/ 59 h 91"/>
                  <a:gd name="T74" fmla="*/ 12 w 122"/>
                  <a:gd name="T75" fmla="*/ 68 h 91"/>
                  <a:gd name="T76" fmla="*/ 8 w 122"/>
                  <a:gd name="T77" fmla="*/ 76 h 91"/>
                  <a:gd name="T78" fmla="*/ 5 w 122"/>
                  <a:gd name="T79" fmla="*/ 83 h 91"/>
                  <a:gd name="T80" fmla="*/ 0 w 122"/>
                  <a:gd name="T81" fmla="*/ 91 h 91"/>
                  <a:gd name="T82" fmla="*/ 0 w 122"/>
                  <a:gd name="T83" fmla="*/ 91 h 91"/>
                  <a:gd name="T84" fmla="*/ 0 w 122"/>
                  <a:gd name="T85" fmla="*/ 91 h 91"/>
                  <a:gd name="T86" fmla="*/ 0 w 122"/>
                  <a:gd name="T87" fmla="*/ 91 h 91"/>
                  <a:gd name="T88" fmla="*/ 1 w 122"/>
                  <a:gd name="T89" fmla="*/ 91 h 91"/>
                  <a:gd name="T90" fmla="*/ 1 w 122"/>
                  <a:gd name="T91" fmla="*/ 91 h 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2"/>
                  <a:gd name="T139" fmla="*/ 0 h 91"/>
                  <a:gd name="T140" fmla="*/ 122 w 122"/>
                  <a:gd name="T141" fmla="*/ 91 h 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2" h="91">
                    <a:moveTo>
                      <a:pt x="1" y="91"/>
                    </a:moveTo>
                    <a:lnTo>
                      <a:pt x="12" y="86"/>
                    </a:lnTo>
                    <a:lnTo>
                      <a:pt x="23" y="80"/>
                    </a:lnTo>
                    <a:lnTo>
                      <a:pt x="34" y="75"/>
                    </a:lnTo>
                    <a:lnTo>
                      <a:pt x="45" y="70"/>
                    </a:lnTo>
                    <a:lnTo>
                      <a:pt x="57" y="65"/>
                    </a:lnTo>
                    <a:lnTo>
                      <a:pt x="69" y="60"/>
                    </a:lnTo>
                    <a:lnTo>
                      <a:pt x="81" y="56"/>
                    </a:lnTo>
                    <a:lnTo>
                      <a:pt x="94" y="54"/>
                    </a:lnTo>
                    <a:lnTo>
                      <a:pt x="106" y="50"/>
                    </a:lnTo>
                    <a:lnTo>
                      <a:pt x="116" y="42"/>
                    </a:lnTo>
                    <a:lnTo>
                      <a:pt x="120" y="32"/>
                    </a:lnTo>
                    <a:lnTo>
                      <a:pt x="122" y="21"/>
                    </a:lnTo>
                    <a:lnTo>
                      <a:pt x="120" y="11"/>
                    </a:lnTo>
                    <a:lnTo>
                      <a:pt x="114" y="4"/>
                    </a:lnTo>
                    <a:lnTo>
                      <a:pt x="105" y="0"/>
                    </a:lnTo>
                    <a:lnTo>
                      <a:pt x="91" y="1"/>
                    </a:lnTo>
                    <a:lnTo>
                      <a:pt x="100" y="4"/>
                    </a:lnTo>
                    <a:lnTo>
                      <a:pt x="107" y="8"/>
                    </a:lnTo>
                    <a:lnTo>
                      <a:pt x="114" y="11"/>
                    </a:lnTo>
                    <a:lnTo>
                      <a:pt x="122" y="15"/>
                    </a:lnTo>
                    <a:lnTo>
                      <a:pt x="118" y="8"/>
                    </a:lnTo>
                    <a:lnTo>
                      <a:pt x="111" y="3"/>
                    </a:lnTo>
                    <a:lnTo>
                      <a:pt x="101" y="0"/>
                    </a:lnTo>
                    <a:lnTo>
                      <a:pt x="91" y="1"/>
                    </a:lnTo>
                    <a:lnTo>
                      <a:pt x="84" y="3"/>
                    </a:lnTo>
                    <a:lnTo>
                      <a:pt x="77" y="6"/>
                    </a:lnTo>
                    <a:lnTo>
                      <a:pt x="69" y="9"/>
                    </a:lnTo>
                    <a:lnTo>
                      <a:pt x="63" y="13"/>
                    </a:lnTo>
                    <a:lnTo>
                      <a:pt x="57" y="17"/>
                    </a:lnTo>
                    <a:lnTo>
                      <a:pt x="51" y="21"/>
                    </a:lnTo>
                    <a:lnTo>
                      <a:pt x="45" y="27"/>
                    </a:lnTo>
                    <a:lnTo>
                      <a:pt x="39" y="31"/>
                    </a:lnTo>
                    <a:lnTo>
                      <a:pt x="32" y="37"/>
                    </a:lnTo>
                    <a:lnTo>
                      <a:pt x="25" y="44"/>
                    </a:lnTo>
                    <a:lnTo>
                      <a:pt x="21" y="51"/>
                    </a:lnTo>
                    <a:lnTo>
                      <a:pt x="16" y="59"/>
                    </a:lnTo>
                    <a:lnTo>
                      <a:pt x="12" y="68"/>
                    </a:lnTo>
                    <a:lnTo>
                      <a:pt x="8" y="76"/>
                    </a:lnTo>
                    <a:lnTo>
                      <a:pt x="5" y="83"/>
                    </a:lnTo>
                    <a:lnTo>
                      <a:pt x="0" y="91"/>
                    </a:lnTo>
                    <a:lnTo>
                      <a:pt x="1" y="91"/>
                    </a:lnTo>
                    <a:close/>
                  </a:path>
                </a:pathLst>
              </a:custGeom>
              <a:solidFill>
                <a:srgbClr val="000000"/>
              </a:solidFill>
              <a:ln w="9525">
                <a:noFill/>
                <a:round/>
                <a:headEnd/>
                <a:tailEnd/>
              </a:ln>
            </p:spPr>
            <p:txBody>
              <a:bodyPr/>
              <a:lstStyle/>
              <a:p>
                <a:endParaRPr lang="en-US">
                  <a:solidFill>
                    <a:srgbClr val="000000"/>
                  </a:solidFill>
                </a:endParaRPr>
              </a:p>
            </p:txBody>
          </p:sp>
          <p:sp>
            <p:nvSpPr>
              <p:cNvPr id="26721" name="Freeform 98"/>
              <p:cNvSpPr>
                <a:spLocks/>
              </p:cNvSpPr>
              <p:nvPr/>
            </p:nvSpPr>
            <p:spPr bwMode="auto">
              <a:xfrm>
                <a:off x="4603" y="1828"/>
                <a:ext cx="128" cy="59"/>
              </a:xfrm>
              <a:custGeom>
                <a:avLst/>
                <a:gdLst>
                  <a:gd name="T0" fmla="*/ 2 w 128"/>
                  <a:gd name="T1" fmla="*/ 59 h 59"/>
                  <a:gd name="T2" fmla="*/ 13 w 128"/>
                  <a:gd name="T3" fmla="*/ 58 h 59"/>
                  <a:gd name="T4" fmla="*/ 24 w 128"/>
                  <a:gd name="T5" fmla="*/ 57 h 59"/>
                  <a:gd name="T6" fmla="*/ 34 w 128"/>
                  <a:gd name="T7" fmla="*/ 56 h 59"/>
                  <a:gd name="T8" fmla="*/ 44 w 128"/>
                  <a:gd name="T9" fmla="*/ 55 h 59"/>
                  <a:gd name="T10" fmla="*/ 55 w 128"/>
                  <a:gd name="T11" fmla="*/ 54 h 59"/>
                  <a:gd name="T12" fmla="*/ 66 w 128"/>
                  <a:gd name="T13" fmla="*/ 53 h 59"/>
                  <a:gd name="T14" fmla="*/ 76 w 128"/>
                  <a:gd name="T15" fmla="*/ 53 h 59"/>
                  <a:gd name="T16" fmla="*/ 87 w 128"/>
                  <a:gd name="T17" fmla="*/ 53 h 59"/>
                  <a:gd name="T18" fmla="*/ 93 w 128"/>
                  <a:gd name="T19" fmla="*/ 53 h 59"/>
                  <a:gd name="T20" fmla="*/ 98 w 128"/>
                  <a:gd name="T21" fmla="*/ 52 h 59"/>
                  <a:gd name="T22" fmla="*/ 104 w 128"/>
                  <a:gd name="T23" fmla="*/ 50 h 59"/>
                  <a:gd name="T24" fmla="*/ 109 w 128"/>
                  <a:gd name="T25" fmla="*/ 48 h 59"/>
                  <a:gd name="T26" fmla="*/ 112 w 128"/>
                  <a:gd name="T27" fmla="*/ 46 h 59"/>
                  <a:gd name="T28" fmla="*/ 117 w 128"/>
                  <a:gd name="T29" fmla="*/ 41 h 59"/>
                  <a:gd name="T30" fmla="*/ 121 w 128"/>
                  <a:gd name="T31" fmla="*/ 38 h 59"/>
                  <a:gd name="T32" fmla="*/ 123 w 128"/>
                  <a:gd name="T33" fmla="*/ 34 h 59"/>
                  <a:gd name="T34" fmla="*/ 125 w 128"/>
                  <a:gd name="T35" fmla="*/ 33 h 59"/>
                  <a:gd name="T36" fmla="*/ 125 w 128"/>
                  <a:gd name="T37" fmla="*/ 32 h 59"/>
                  <a:gd name="T38" fmla="*/ 125 w 128"/>
                  <a:gd name="T39" fmla="*/ 32 h 59"/>
                  <a:gd name="T40" fmla="*/ 126 w 128"/>
                  <a:gd name="T41" fmla="*/ 31 h 59"/>
                  <a:gd name="T42" fmla="*/ 128 w 128"/>
                  <a:gd name="T43" fmla="*/ 25 h 59"/>
                  <a:gd name="T44" fmla="*/ 128 w 128"/>
                  <a:gd name="T45" fmla="*/ 19 h 59"/>
                  <a:gd name="T46" fmla="*/ 126 w 128"/>
                  <a:gd name="T47" fmla="*/ 13 h 59"/>
                  <a:gd name="T48" fmla="*/ 121 w 128"/>
                  <a:gd name="T49" fmla="*/ 7 h 59"/>
                  <a:gd name="T50" fmla="*/ 120 w 128"/>
                  <a:gd name="T51" fmla="*/ 7 h 59"/>
                  <a:gd name="T52" fmla="*/ 120 w 128"/>
                  <a:gd name="T53" fmla="*/ 6 h 59"/>
                  <a:gd name="T54" fmla="*/ 119 w 128"/>
                  <a:gd name="T55" fmla="*/ 6 h 59"/>
                  <a:gd name="T56" fmla="*/ 117 w 128"/>
                  <a:gd name="T57" fmla="*/ 5 h 59"/>
                  <a:gd name="T58" fmla="*/ 110 w 128"/>
                  <a:gd name="T59" fmla="*/ 1 h 59"/>
                  <a:gd name="T60" fmla="*/ 101 w 128"/>
                  <a:gd name="T61" fmla="*/ 0 h 59"/>
                  <a:gd name="T62" fmla="*/ 93 w 128"/>
                  <a:gd name="T63" fmla="*/ 1 h 59"/>
                  <a:gd name="T64" fmla="*/ 86 w 128"/>
                  <a:gd name="T65" fmla="*/ 4 h 59"/>
                  <a:gd name="T66" fmla="*/ 81 w 128"/>
                  <a:gd name="T67" fmla="*/ 6 h 59"/>
                  <a:gd name="T68" fmla="*/ 75 w 128"/>
                  <a:gd name="T69" fmla="*/ 9 h 59"/>
                  <a:gd name="T70" fmla="*/ 70 w 128"/>
                  <a:gd name="T71" fmla="*/ 11 h 59"/>
                  <a:gd name="T72" fmla="*/ 65 w 128"/>
                  <a:gd name="T73" fmla="*/ 14 h 59"/>
                  <a:gd name="T74" fmla="*/ 59 w 128"/>
                  <a:gd name="T75" fmla="*/ 16 h 59"/>
                  <a:gd name="T76" fmla="*/ 54 w 128"/>
                  <a:gd name="T77" fmla="*/ 19 h 59"/>
                  <a:gd name="T78" fmla="*/ 49 w 128"/>
                  <a:gd name="T79" fmla="*/ 22 h 59"/>
                  <a:gd name="T80" fmla="*/ 44 w 128"/>
                  <a:gd name="T81" fmla="*/ 25 h 59"/>
                  <a:gd name="T82" fmla="*/ 39 w 128"/>
                  <a:gd name="T83" fmla="*/ 28 h 59"/>
                  <a:gd name="T84" fmla="*/ 33 w 128"/>
                  <a:gd name="T85" fmla="*/ 32 h 59"/>
                  <a:gd name="T86" fmla="*/ 28 w 128"/>
                  <a:gd name="T87" fmla="*/ 36 h 59"/>
                  <a:gd name="T88" fmla="*/ 24 w 128"/>
                  <a:gd name="T89" fmla="*/ 40 h 59"/>
                  <a:gd name="T90" fmla="*/ 17 w 128"/>
                  <a:gd name="T91" fmla="*/ 43 h 59"/>
                  <a:gd name="T92" fmla="*/ 13 w 128"/>
                  <a:gd name="T93" fmla="*/ 48 h 59"/>
                  <a:gd name="T94" fmla="*/ 6 w 128"/>
                  <a:gd name="T95" fmla="*/ 52 h 59"/>
                  <a:gd name="T96" fmla="*/ 2 w 128"/>
                  <a:gd name="T97" fmla="*/ 56 h 59"/>
                  <a:gd name="T98" fmla="*/ 0 w 128"/>
                  <a:gd name="T99" fmla="*/ 57 h 59"/>
                  <a:gd name="T100" fmla="*/ 0 w 128"/>
                  <a:gd name="T101" fmla="*/ 58 h 59"/>
                  <a:gd name="T102" fmla="*/ 0 w 128"/>
                  <a:gd name="T103" fmla="*/ 59 h 59"/>
                  <a:gd name="T104" fmla="*/ 2 w 128"/>
                  <a:gd name="T105" fmla="*/ 59 h 59"/>
                  <a:gd name="T106" fmla="*/ 2 w 128"/>
                  <a:gd name="T107" fmla="*/ 59 h 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8"/>
                  <a:gd name="T163" fmla="*/ 0 h 59"/>
                  <a:gd name="T164" fmla="*/ 128 w 128"/>
                  <a:gd name="T165" fmla="*/ 59 h 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8" h="59">
                    <a:moveTo>
                      <a:pt x="2" y="59"/>
                    </a:moveTo>
                    <a:lnTo>
                      <a:pt x="13" y="58"/>
                    </a:lnTo>
                    <a:lnTo>
                      <a:pt x="24" y="57"/>
                    </a:lnTo>
                    <a:lnTo>
                      <a:pt x="34" y="56"/>
                    </a:lnTo>
                    <a:lnTo>
                      <a:pt x="44" y="55"/>
                    </a:lnTo>
                    <a:lnTo>
                      <a:pt x="55" y="54"/>
                    </a:lnTo>
                    <a:lnTo>
                      <a:pt x="66" y="53"/>
                    </a:lnTo>
                    <a:lnTo>
                      <a:pt x="76" y="53"/>
                    </a:lnTo>
                    <a:lnTo>
                      <a:pt x="87" y="53"/>
                    </a:lnTo>
                    <a:lnTo>
                      <a:pt x="93" y="53"/>
                    </a:lnTo>
                    <a:lnTo>
                      <a:pt x="98" y="52"/>
                    </a:lnTo>
                    <a:lnTo>
                      <a:pt x="104" y="50"/>
                    </a:lnTo>
                    <a:lnTo>
                      <a:pt x="109" y="48"/>
                    </a:lnTo>
                    <a:lnTo>
                      <a:pt x="112" y="46"/>
                    </a:lnTo>
                    <a:lnTo>
                      <a:pt x="117" y="41"/>
                    </a:lnTo>
                    <a:lnTo>
                      <a:pt x="121" y="38"/>
                    </a:lnTo>
                    <a:lnTo>
                      <a:pt x="123" y="34"/>
                    </a:lnTo>
                    <a:lnTo>
                      <a:pt x="125" y="33"/>
                    </a:lnTo>
                    <a:lnTo>
                      <a:pt x="125" y="32"/>
                    </a:lnTo>
                    <a:lnTo>
                      <a:pt x="126" y="31"/>
                    </a:lnTo>
                    <a:lnTo>
                      <a:pt x="128" y="25"/>
                    </a:lnTo>
                    <a:lnTo>
                      <a:pt x="128" y="19"/>
                    </a:lnTo>
                    <a:lnTo>
                      <a:pt x="126" y="13"/>
                    </a:lnTo>
                    <a:lnTo>
                      <a:pt x="121" y="7"/>
                    </a:lnTo>
                    <a:lnTo>
                      <a:pt x="120" y="7"/>
                    </a:lnTo>
                    <a:lnTo>
                      <a:pt x="120" y="6"/>
                    </a:lnTo>
                    <a:lnTo>
                      <a:pt x="119" y="6"/>
                    </a:lnTo>
                    <a:lnTo>
                      <a:pt x="117" y="5"/>
                    </a:lnTo>
                    <a:lnTo>
                      <a:pt x="110" y="1"/>
                    </a:lnTo>
                    <a:lnTo>
                      <a:pt x="101" y="0"/>
                    </a:lnTo>
                    <a:lnTo>
                      <a:pt x="93" y="1"/>
                    </a:lnTo>
                    <a:lnTo>
                      <a:pt x="86" y="4"/>
                    </a:lnTo>
                    <a:lnTo>
                      <a:pt x="81" y="6"/>
                    </a:lnTo>
                    <a:lnTo>
                      <a:pt x="75" y="9"/>
                    </a:lnTo>
                    <a:lnTo>
                      <a:pt x="70" y="11"/>
                    </a:lnTo>
                    <a:lnTo>
                      <a:pt x="65" y="14"/>
                    </a:lnTo>
                    <a:lnTo>
                      <a:pt x="59" y="16"/>
                    </a:lnTo>
                    <a:lnTo>
                      <a:pt x="54" y="19"/>
                    </a:lnTo>
                    <a:lnTo>
                      <a:pt x="49" y="22"/>
                    </a:lnTo>
                    <a:lnTo>
                      <a:pt x="44" y="25"/>
                    </a:lnTo>
                    <a:lnTo>
                      <a:pt x="39" y="28"/>
                    </a:lnTo>
                    <a:lnTo>
                      <a:pt x="33" y="32"/>
                    </a:lnTo>
                    <a:lnTo>
                      <a:pt x="28" y="36"/>
                    </a:lnTo>
                    <a:lnTo>
                      <a:pt x="24" y="40"/>
                    </a:lnTo>
                    <a:lnTo>
                      <a:pt x="17" y="43"/>
                    </a:lnTo>
                    <a:lnTo>
                      <a:pt x="13" y="48"/>
                    </a:lnTo>
                    <a:lnTo>
                      <a:pt x="6" y="52"/>
                    </a:lnTo>
                    <a:lnTo>
                      <a:pt x="2" y="56"/>
                    </a:lnTo>
                    <a:lnTo>
                      <a:pt x="0" y="57"/>
                    </a:lnTo>
                    <a:lnTo>
                      <a:pt x="0" y="58"/>
                    </a:lnTo>
                    <a:lnTo>
                      <a:pt x="0" y="59"/>
                    </a:lnTo>
                    <a:lnTo>
                      <a:pt x="2" y="59"/>
                    </a:lnTo>
                    <a:close/>
                  </a:path>
                </a:pathLst>
              </a:custGeom>
              <a:solidFill>
                <a:srgbClr val="000000"/>
              </a:solidFill>
              <a:ln w="9525">
                <a:noFill/>
                <a:round/>
                <a:headEnd/>
                <a:tailEnd/>
              </a:ln>
            </p:spPr>
            <p:txBody>
              <a:bodyPr/>
              <a:lstStyle/>
              <a:p>
                <a:endParaRPr lang="en-US">
                  <a:solidFill>
                    <a:srgbClr val="000000"/>
                  </a:solidFill>
                </a:endParaRPr>
              </a:p>
            </p:txBody>
          </p:sp>
          <p:sp>
            <p:nvSpPr>
              <p:cNvPr id="26722" name="Freeform 99"/>
              <p:cNvSpPr>
                <a:spLocks/>
              </p:cNvSpPr>
              <p:nvPr/>
            </p:nvSpPr>
            <p:spPr bwMode="auto">
              <a:xfrm>
                <a:off x="4673" y="1905"/>
                <a:ext cx="148" cy="55"/>
              </a:xfrm>
              <a:custGeom>
                <a:avLst/>
                <a:gdLst>
                  <a:gd name="T0" fmla="*/ 0 w 148"/>
                  <a:gd name="T1" fmla="*/ 54 h 55"/>
                  <a:gd name="T2" fmla="*/ 13 w 148"/>
                  <a:gd name="T3" fmla="*/ 53 h 55"/>
                  <a:gd name="T4" fmla="*/ 25 w 148"/>
                  <a:gd name="T5" fmla="*/ 52 h 55"/>
                  <a:gd name="T6" fmla="*/ 39 w 148"/>
                  <a:gd name="T7" fmla="*/ 52 h 55"/>
                  <a:gd name="T8" fmla="*/ 52 w 148"/>
                  <a:gd name="T9" fmla="*/ 52 h 55"/>
                  <a:gd name="T10" fmla="*/ 66 w 148"/>
                  <a:gd name="T11" fmla="*/ 53 h 55"/>
                  <a:gd name="T12" fmla="*/ 79 w 148"/>
                  <a:gd name="T13" fmla="*/ 53 h 55"/>
                  <a:gd name="T14" fmla="*/ 91 w 148"/>
                  <a:gd name="T15" fmla="*/ 54 h 55"/>
                  <a:gd name="T16" fmla="*/ 105 w 148"/>
                  <a:gd name="T17" fmla="*/ 55 h 55"/>
                  <a:gd name="T18" fmla="*/ 113 w 148"/>
                  <a:gd name="T19" fmla="*/ 55 h 55"/>
                  <a:gd name="T20" fmla="*/ 120 w 148"/>
                  <a:gd name="T21" fmla="*/ 54 h 55"/>
                  <a:gd name="T22" fmla="*/ 128 w 148"/>
                  <a:gd name="T23" fmla="*/ 51 h 55"/>
                  <a:gd name="T24" fmla="*/ 134 w 148"/>
                  <a:gd name="T25" fmla="*/ 46 h 55"/>
                  <a:gd name="T26" fmla="*/ 139 w 148"/>
                  <a:gd name="T27" fmla="*/ 42 h 55"/>
                  <a:gd name="T28" fmla="*/ 143 w 148"/>
                  <a:gd name="T29" fmla="*/ 37 h 55"/>
                  <a:gd name="T30" fmla="*/ 147 w 148"/>
                  <a:gd name="T31" fmla="*/ 31 h 55"/>
                  <a:gd name="T32" fmla="*/ 148 w 148"/>
                  <a:gd name="T33" fmla="*/ 24 h 55"/>
                  <a:gd name="T34" fmla="*/ 148 w 148"/>
                  <a:gd name="T35" fmla="*/ 18 h 55"/>
                  <a:gd name="T36" fmla="*/ 146 w 148"/>
                  <a:gd name="T37" fmla="*/ 13 h 55"/>
                  <a:gd name="T38" fmla="*/ 142 w 148"/>
                  <a:gd name="T39" fmla="*/ 7 h 55"/>
                  <a:gd name="T40" fmla="*/ 136 w 148"/>
                  <a:gd name="T41" fmla="*/ 3 h 55"/>
                  <a:gd name="T42" fmla="*/ 130 w 148"/>
                  <a:gd name="T43" fmla="*/ 1 h 55"/>
                  <a:gd name="T44" fmla="*/ 124 w 148"/>
                  <a:gd name="T45" fmla="*/ 0 h 55"/>
                  <a:gd name="T46" fmla="*/ 117 w 148"/>
                  <a:gd name="T47" fmla="*/ 0 h 55"/>
                  <a:gd name="T48" fmla="*/ 109 w 148"/>
                  <a:gd name="T49" fmla="*/ 1 h 55"/>
                  <a:gd name="T50" fmla="*/ 95 w 148"/>
                  <a:gd name="T51" fmla="*/ 6 h 55"/>
                  <a:gd name="T52" fmla="*/ 80 w 148"/>
                  <a:gd name="T53" fmla="*/ 12 h 55"/>
                  <a:gd name="T54" fmla="*/ 66 w 148"/>
                  <a:gd name="T55" fmla="*/ 17 h 55"/>
                  <a:gd name="T56" fmla="*/ 52 w 148"/>
                  <a:gd name="T57" fmla="*/ 23 h 55"/>
                  <a:gd name="T58" fmla="*/ 39 w 148"/>
                  <a:gd name="T59" fmla="*/ 29 h 55"/>
                  <a:gd name="T60" fmla="*/ 27 w 148"/>
                  <a:gd name="T61" fmla="*/ 36 h 55"/>
                  <a:gd name="T62" fmla="*/ 13 w 148"/>
                  <a:gd name="T63" fmla="*/ 43 h 55"/>
                  <a:gd name="T64" fmla="*/ 1 w 148"/>
                  <a:gd name="T65" fmla="*/ 52 h 55"/>
                  <a:gd name="T66" fmla="*/ 0 w 148"/>
                  <a:gd name="T67" fmla="*/ 53 h 55"/>
                  <a:gd name="T68" fmla="*/ 0 w 148"/>
                  <a:gd name="T69" fmla="*/ 53 h 55"/>
                  <a:gd name="T70" fmla="*/ 0 w 148"/>
                  <a:gd name="T71" fmla="*/ 54 h 55"/>
                  <a:gd name="T72" fmla="*/ 0 w 148"/>
                  <a:gd name="T73" fmla="*/ 54 h 55"/>
                  <a:gd name="T74" fmla="*/ 0 w 148"/>
                  <a:gd name="T75" fmla="*/ 54 h 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8"/>
                  <a:gd name="T115" fmla="*/ 0 h 55"/>
                  <a:gd name="T116" fmla="*/ 148 w 148"/>
                  <a:gd name="T117" fmla="*/ 55 h 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8" h="55">
                    <a:moveTo>
                      <a:pt x="0" y="54"/>
                    </a:moveTo>
                    <a:lnTo>
                      <a:pt x="13" y="53"/>
                    </a:lnTo>
                    <a:lnTo>
                      <a:pt x="25" y="52"/>
                    </a:lnTo>
                    <a:lnTo>
                      <a:pt x="39" y="52"/>
                    </a:lnTo>
                    <a:lnTo>
                      <a:pt x="52" y="52"/>
                    </a:lnTo>
                    <a:lnTo>
                      <a:pt x="66" y="53"/>
                    </a:lnTo>
                    <a:lnTo>
                      <a:pt x="79" y="53"/>
                    </a:lnTo>
                    <a:lnTo>
                      <a:pt x="91" y="54"/>
                    </a:lnTo>
                    <a:lnTo>
                      <a:pt x="105" y="55"/>
                    </a:lnTo>
                    <a:lnTo>
                      <a:pt x="113" y="55"/>
                    </a:lnTo>
                    <a:lnTo>
                      <a:pt x="120" y="54"/>
                    </a:lnTo>
                    <a:lnTo>
                      <a:pt x="128" y="51"/>
                    </a:lnTo>
                    <a:lnTo>
                      <a:pt x="134" y="46"/>
                    </a:lnTo>
                    <a:lnTo>
                      <a:pt x="139" y="42"/>
                    </a:lnTo>
                    <a:lnTo>
                      <a:pt x="143" y="37"/>
                    </a:lnTo>
                    <a:lnTo>
                      <a:pt x="147" y="31"/>
                    </a:lnTo>
                    <a:lnTo>
                      <a:pt x="148" y="24"/>
                    </a:lnTo>
                    <a:lnTo>
                      <a:pt x="148" y="18"/>
                    </a:lnTo>
                    <a:lnTo>
                      <a:pt x="146" y="13"/>
                    </a:lnTo>
                    <a:lnTo>
                      <a:pt x="142" y="7"/>
                    </a:lnTo>
                    <a:lnTo>
                      <a:pt x="136" y="3"/>
                    </a:lnTo>
                    <a:lnTo>
                      <a:pt x="130" y="1"/>
                    </a:lnTo>
                    <a:lnTo>
                      <a:pt x="124" y="0"/>
                    </a:lnTo>
                    <a:lnTo>
                      <a:pt x="117" y="0"/>
                    </a:lnTo>
                    <a:lnTo>
                      <a:pt x="109" y="1"/>
                    </a:lnTo>
                    <a:lnTo>
                      <a:pt x="95" y="6"/>
                    </a:lnTo>
                    <a:lnTo>
                      <a:pt x="80" y="12"/>
                    </a:lnTo>
                    <a:lnTo>
                      <a:pt x="66" y="17"/>
                    </a:lnTo>
                    <a:lnTo>
                      <a:pt x="52" y="23"/>
                    </a:lnTo>
                    <a:lnTo>
                      <a:pt x="39" y="29"/>
                    </a:lnTo>
                    <a:lnTo>
                      <a:pt x="27" y="36"/>
                    </a:lnTo>
                    <a:lnTo>
                      <a:pt x="13" y="43"/>
                    </a:lnTo>
                    <a:lnTo>
                      <a:pt x="1" y="52"/>
                    </a:lnTo>
                    <a:lnTo>
                      <a:pt x="0" y="53"/>
                    </a:lnTo>
                    <a:lnTo>
                      <a:pt x="0" y="54"/>
                    </a:lnTo>
                    <a:close/>
                  </a:path>
                </a:pathLst>
              </a:custGeom>
              <a:solidFill>
                <a:srgbClr val="000000"/>
              </a:solidFill>
              <a:ln w="9525">
                <a:noFill/>
                <a:round/>
                <a:headEnd/>
                <a:tailEnd/>
              </a:ln>
            </p:spPr>
            <p:txBody>
              <a:bodyPr/>
              <a:lstStyle/>
              <a:p>
                <a:endParaRPr lang="en-US">
                  <a:solidFill>
                    <a:srgbClr val="000000"/>
                  </a:solidFill>
                </a:endParaRPr>
              </a:p>
            </p:txBody>
          </p:sp>
          <p:sp>
            <p:nvSpPr>
              <p:cNvPr id="26723" name="Freeform 100"/>
              <p:cNvSpPr>
                <a:spLocks/>
              </p:cNvSpPr>
              <p:nvPr/>
            </p:nvSpPr>
            <p:spPr bwMode="auto">
              <a:xfrm>
                <a:off x="4764" y="2016"/>
                <a:ext cx="134" cy="48"/>
              </a:xfrm>
              <a:custGeom>
                <a:avLst/>
                <a:gdLst>
                  <a:gd name="T0" fmla="*/ 4 w 134"/>
                  <a:gd name="T1" fmla="*/ 31 h 48"/>
                  <a:gd name="T2" fmla="*/ 10 w 134"/>
                  <a:gd name="T3" fmla="*/ 32 h 48"/>
                  <a:gd name="T4" fmla="*/ 17 w 134"/>
                  <a:gd name="T5" fmla="*/ 34 h 48"/>
                  <a:gd name="T6" fmla="*/ 23 w 134"/>
                  <a:gd name="T7" fmla="*/ 35 h 48"/>
                  <a:gd name="T8" fmla="*/ 29 w 134"/>
                  <a:gd name="T9" fmla="*/ 37 h 48"/>
                  <a:gd name="T10" fmla="*/ 35 w 134"/>
                  <a:gd name="T11" fmla="*/ 38 h 48"/>
                  <a:gd name="T12" fmla="*/ 43 w 134"/>
                  <a:gd name="T13" fmla="*/ 40 h 48"/>
                  <a:gd name="T14" fmla="*/ 49 w 134"/>
                  <a:gd name="T15" fmla="*/ 41 h 48"/>
                  <a:gd name="T16" fmla="*/ 55 w 134"/>
                  <a:gd name="T17" fmla="*/ 43 h 48"/>
                  <a:gd name="T18" fmla="*/ 65 w 134"/>
                  <a:gd name="T19" fmla="*/ 45 h 48"/>
                  <a:gd name="T20" fmla="*/ 74 w 134"/>
                  <a:gd name="T21" fmla="*/ 47 h 48"/>
                  <a:gd name="T22" fmla="*/ 83 w 134"/>
                  <a:gd name="T23" fmla="*/ 48 h 48"/>
                  <a:gd name="T24" fmla="*/ 93 w 134"/>
                  <a:gd name="T25" fmla="*/ 48 h 48"/>
                  <a:gd name="T26" fmla="*/ 101 w 134"/>
                  <a:gd name="T27" fmla="*/ 47 h 48"/>
                  <a:gd name="T28" fmla="*/ 110 w 134"/>
                  <a:gd name="T29" fmla="*/ 45 h 48"/>
                  <a:gd name="T30" fmla="*/ 118 w 134"/>
                  <a:gd name="T31" fmla="*/ 42 h 48"/>
                  <a:gd name="T32" fmla="*/ 126 w 134"/>
                  <a:gd name="T33" fmla="*/ 36 h 48"/>
                  <a:gd name="T34" fmla="*/ 130 w 134"/>
                  <a:gd name="T35" fmla="*/ 31 h 48"/>
                  <a:gd name="T36" fmla="*/ 134 w 134"/>
                  <a:gd name="T37" fmla="*/ 24 h 48"/>
                  <a:gd name="T38" fmla="*/ 134 w 134"/>
                  <a:gd name="T39" fmla="*/ 16 h 48"/>
                  <a:gd name="T40" fmla="*/ 132 w 134"/>
                  <a:gd name="T41" fmla="*/ 10 h 48"/>
                  <a:gd name="T42" fmla="*/ 126 w 134"/>
                  <a:gd name="T43" fmla="*/ 6 h 48"/>
                  <a:gd name="T44" fmla="*/ 118 w 134"/>
                  <a:gd name="T45" fmla="*/ 3 h 48"/>
                  <a:gd name="T46" fmla="*/ 112 w 134"/>
                  <a:gd name="T47" fmla="*/ 1 h 48"/>
                  <a:gd name="T48" fmla="*/ 105 w 134"/>
                  <a:gd name="T49" fmla="*/ 0 h 48"/>
                  <a:gd name="T50" fmla="*/ 98 w 134"/>
                  <a:gd name="T51" fmla="*/ 0 h 48"/>
                  <a:gd name="T52" fmla="*/ 90 w 134"/>
                  <a:gd name="T53" fmla="*/ 1 h 48"/>
                  <a:gd name="T54" fmla="*/ 83 w 134"/>
                  <a:gd name="T55" fmla="*/ 3 h 48"/>
                  <a:gd name="T56" fmla="*/ 76 w 134"/>
                  <a:gd name="T57" fmla="*/ 4 h 48"/>
                  <a:gd name="T58" fmla="*/ 67 w 134"/>
                  <a:gd name="T59" fmla="*/ 6 h 48"/>
                  <a:gd name="T60" fmla="*/ 60 w 134"/>
                  <a:gd name="T61" fmla="*/ 8 h 48"/>
                  <a:gd name="T62" fmla="*/ 51 w 134"/>
                  <a:gd name="T63" fmla="*/ 10 h 48"/>
                  <a:gd name="T64" fmla="*/ 43 w 134"/>
                  <a:gd name="T65" fmla="*/ 11 h 48"/>
                  <a:gd name="T66" fmla="*/ 34 w 134"/>
                  <a:gd name="T67" fmla="*/ 13 h 48"/>
                  <a:gd name="T68" fmla="*/ 27 w 134"/>
                  <a:gd name="T69" fmla="*/ 15 h 48"/>
                  <a:gd name="T70" fmla="*/ 18 w 134"/>
                  <a:gd name="T71" fmla="*/ 16 h 48"/>
                  <a:gd name="T72" fmla="*/ 10 w 134"/>
                  <a:gd name="T73" fmla="*/ 18 h 48"/>
                  <a:gd name="T74" fmla="*/ 6 w 134"/>
                  <a:gd name="T75" fmla="*/ 20 h 48"/>
                  <a:gd name="T76" fmla="*/ 1 w 134"/>
                  <a:gd name="T77" fmla="*/ 24 h 48"/>
                  <a:gd name="T78" fmla="*/ 0 w 134"/>
                  <a:gd name="T79" fmla="*/ 28 h 48"/>
                  <a:gd name="T80" fmla="*/ 4 w 134"/>
                  <a:gd name="T81" fmla="*/ 31 h 48"/>
                  <a:gd name="T82" fmla="*/ 4 w 134"/>
                  <a:gd name="T83" fmla="*/ 31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4"/>
                  <a:gd name="T127" fmla="*/ 0 h 48"/>
                  <a:gd name="T128" fmla="*/ 134 w 134"/>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4" h="48">
                    <a:moveTo>
                      <a:pt x="4" y="31"/>
                    </a:moveTo>
                    <a:lnTo>
                      <a:pt x="10" y="32"/>
                    </a:lnTo>
                    <a:lnTo>
                      <a:pt x="17" y="34"/>
                    </a:lnTo>
                    <a:lnTo>
                      <a:pt x="23" y="35"/>
                    </a:lnTo>
                    <a:lnTo>
                      <a:pt x="29" y="37"/>
                    </a:lnTo>
                    <a:lnTo>
                      <a:pt x="35" y="38"/>
                    </a:lnTo>
                    <a:lnTo>
                      <a:pt x="43" y="40"/>
                    </a:lnTo>
                    <a:lnTo>
                      <a:pt x="49" y="41"/>
                    </a:lnTo>
                    <a:lnTo>
                      <a:pt x="55" y="43"/>
                    </a:lnTo>
                    <a:lnTo>
                      <a:pt x="65" y="45"/>
                    </a:lnTo>
                    <a:lnTo>
                      <a:pt x="74" y="47"/>
                    </a:lnTo>
                    <a:lnTo>
                      <a:pt x="83" y="48"/>
                    </a:lnTo>
                    <a:lnTo>
                      <a:pt x="93" y="48"/>
                    </a:lnTo>
                    <a:lnTo>
                      <a:pt x="101" y="47"/>
                    </a:lnTo>
                    <a:lnTo>
                      <a:pt x="110" y="45"/>
                    </a:lnTo>
                    <a:lnTo>
                      <a:pt x="118" y="42"/>
                    </a:lnTo>
                    <a:lnTo>
                      <a:pt x="126" y="36"/>
                    </a:lnTo>
                    <a:lnTo>
                      <a:pt x="130" y="31"/>
                    </a:lnTo>
                    <a:lnTo>
                      <a:pt x="134" y="24"/>
                    </a:lnTo>
                    <a:lnTo>
                      <a:pt x="134" y="16"/>
                    </a:lnTo>
                    <a:lnTo>
                      <a:pt x="132" y="10"/>
                    </a:lnTo>
                    <a:lnTo>
                      <a:pt x="126" y="6"/>
                    </a:lnTo>
                    <a:lnTo>
                      <a:pt x="118" y="3"/>
                    </a:lnTo>
                    <a:lnTo>
                      <a:pt x="112" y="1"/>
                    </a:lnTo>
                    <a:lnTo>
                      <a:pt x="105" y="0"/>
                    </a:lnTo>
                    <a:lnTo>
                      <a:pt x="98" y="0"/>
                    </a:lnTo>
                    <a:lnTo>
                      <a:pt x="90" y="1"/>
                    </a:lnTo>
                    <a:lnTo>
                      <a:pt x="83" y="3"/>
                    </a:lnTo>
                    <a:lnTo>
                      <a:pt x="76" y="4"/>
                    </a:lnTo>
                    <a:lnTo>
                      <a:pt x="67" y="6"/>
                    </a:lnTo>
                    <a:lnTo>
                      <a:pt x="60" y="8"/>
                    </a:lnTo>
                    <a:lnTo>
                      <a:pt x="51" y="10"/>
                    </a:lnTo>
                    <a:lnTo>
                      <a:pt x="43" y="11"/>
                    </a:lnTo>
                    <a:lnTo>
                      <a:pt x="34" y="13"/>
                    </a:lnTo>
                    <a:lnTo>
                      <a:pt x="27" y="15"/>
                    </a:lnTo>
                    <a:lnTo>
                      <a:pt x="18" y="16"/>
                    </a:lnTo>
                    <a:lnTo>
                      <a:pt x="10" y="18"/>
                    </a:lnTo>
                    <a:lnTo>
                      <a:pt x="6" y="20"/>
                    </a:lnTo>
                    <a:lnTo>
                      <a:pt x="1" y="24"/>
                    </a:lnTo>
                    <a:lnTo>
                      <a:pt x="0" y="28"/>
                    </a:lnTo>
                    <a:lnTo>
                      <a:pt x="4" y="31"/>
                    </a:lnTo>
                    <a:close/>
                  </a:path>
                </a:pathLst>
              </a:custGeom>
              <a:solidFill>
                <a:srgbClr val="000000"/>
              </a:solidFill>
              <a:ln w="9525">
                <a:noFill/>
                <a:round/>
                <a:headEnd/>
                <a:tailEnd/>
              </a:ln>
            </p:spPr>
            <p:txBody>
              <a:bodyPr/>
              <a:lstStyle/>
              <a:p>
                <a:endParaRPr lang="en-US">
                  <a:solidFill>
                    <a:srgbClr val="000000"/>
                  </a:solidFill>
                </a:endParaRPr>
              </a:p>
            </p:txBody>
          </p:sp>
          <p:sp>
            <p:nvSpPr>
              <p:cNvPr id="26724" name="Freeform 101"/>
              <p:cNvSpPr>
                <a:spLocks/>
              </p:cNvSpPr>
              <p:nvPr/>
            </p:nvSpPr>
            <p:spPr bwMode="auto">
              <a:xfrm>
                <a:off x="4765" y="1960"/>
                <a:ext cx="98" cy="45"/>
              </a:xfrm>
              <a:custGeom>
                <a:avLst/>
                <a:gdLst>
                  <a:gd name="T0" fmla="*/ 2 w 98"/>
                  <a:gd name="T1" fmla="*/ 40 h 45"/>
                  <a:gd name="T2" fmla="*/ 9 w 98"/>
                  <a:gd name="T3" fmla="*/ 41 h 45"/>
                  <a:gd name="T4" fmla="*/ 16 w 98"/>
                  <a:gd name="T5" fmla="*/ 42 h 45"/>
                  <a:gd name="T6" fmla="*/ 23 w 98"/>
                  <a:gd name="T7" fmla="*/ 44 h 45"/>
                  <a:gd name="T8" fmla="*/ 32 w 98"/>
                  <a:gd name="T9" fmla="*/ 45 h 45"/>
                  <a:gd name="T10" fmla="*/ 41 w 98"/>
                  <a:gd name="T11" fmla="*/ 44 h 45"/>
                  <a:gd name="T12" fmla="*/ 48 w 98"/>
                  <a:gd name="T13" fmla="*/ 43 h 45"/>
                  <a:gd name="T14" fmla="*/ 55 w 98"/>
                  <a:gd name="T15" fmla="*/ 42 h 45"/>
                  <a:gd name="T16" fmla="*/ 64 w 98"/>
                  <a:gd name="T17" fmla="*/ 43 h 45"/>
                  <a:gd name="T18" fmla="*/ 76 w 98"/>
                  <a:gd name="T19" fmla="*/ 44 h 45"/>
                  <a:gd name="T20" fmla="*/ 86 w 98"/>
                  <a:gd name="T21" fmla="*/ 41 h 45"/>
                  <a:gd name="T22" fmla="*/ 93 w 98"/>
                  <a:gd name="T23" fmla="*/ 33 h 45"/>
                  <a:gd name="T24" fmla="*/ 97 w 98"/>
                  <a:gd name="T25" fmla="*/ 24 h 45"/>
                  <a:gd name="T26" fmla="*/ 98 w 98"/>
                  <a:gd name="T27" fmla="*/ 15 h 45"/>
                  <a:gd name="T28" fmla="*/ 95 w 98"/>
                  <a:gd name="T29" fmla="*/ 7 h 45"/>
                  <a:gd name="T30" fmla="*/ 88 w 98"/>
                  <a:gd name="T31" fmla="*/ 1 h 45"/>
                  <a:gd name="T32" fmla="*/ 77 w 98"/>
                  <a:gd name="T33" fmla="*/ 0 h 45"/>
                  <a:gd name="T34" fmla="*/ 71 w 98"/>
                  <a:gd name="T35" fmla="*/ 1 h 45"/>
                  <a:gd name="T36" fmla="*/ 65 w 98"/>
                  <a:gd name="T37" fmla="*/ 3 h 45"/>
                  <a:gd name="T38" fmla="*/ 60 w 98"/>
                  <a:gd name="T39" fmla="*/ 5 h 45"/>
                  <a:gd name="T40" fmla="*/ 55 w 98"/>
                  <a:gd name="T41" fmla="*/ 8 h 45"/>
                  <a:gd name="T42" fmla="*/ 50 w 98"/>
                  <a:gd name="T43" fmla="*/ 10 h 45"/>
                  <a:gd name="T44" fmla="*/ 45 w 98"/>
                  <a:gd name="T45" fmla="*/ 13 h 45"/>
                  <a:gd name="T46" fmla="*/ 39 w 98"/>
                  <a:gd name="T47" fmla="*/ 16 h 45"/>
                  <a:gd name="T48" fmla="*/ 34 w 98"/>
                  <a:gd name="T49" fmla="*/ 19 h 45"/>
                  <a:gd name="T50" fmla="*/ 26 w 98"/>
                  <a:gd name="T51" fmla="*/ 23 h 45"/>
                  <a:gd name="T52" fmla="*/ 17 w 98"/>
                  <a:gd name="T53" fmla="*/ 28 h 45"/>
                  <a:gd name="T54" fmla="*/ 9 w 98"/>
                  <a:gd name="T55" fmla="*/ 32 h 45"/>
                  <a:gd name="T56" fmla="*/ 2 w 98"/>
                  <a:gd name="T57" fmla="*/ 39 h 45"/>
                  <a:gd name="T58" fmla="*/ 0 w 98"/>
                  <a:gd name="T59" fmla="*/ 39 h 45"/>
                  <a:gd name="T60" fmla="*/ 0 w 98"/>
                  <a:gd name="T61" fmla="*/ 39 h 45"/>
                  <a:gd name="T62" fmla="*/ 0 w 98"/>
                  <a:gd name="T63" fmla="*/ 40 h 45"/>
                  <a:gd name="T64" fmla="*/ 2 w 98"/>
                  <a:gd name="T65" fmla="*/ 40 h 45"/>
                  <a:gd name="T66" fmla="*/ 2 w 98"/>
                  <a:gd name="T67" fmla="*/ 40 h 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45"/>
                  <a:gd name="T104" fmla="*/ 98 w 98"/>
                  <a:gd name="T105" fmla="*/ 45 h 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45">
                    <a:moveTo>
                      <a:pt x="2" y="40"/>
                    </a:moveTo>
                    <a:lnTo>
                      <a:pt x="9" y="41"/>
                    </a:lnTo>
                    <a:lnTo>
                      <a:pt x="16" y="42"/>
                    </a:lnTo>
                    <a:lnTo>
                      <a:pt x="23" y="44"/>
                    </a:lnTo>
                    <a:lnTo>
                      <a:pt x="32" y="45"/>
                    </a:lnTo>
                    <a:lnTo>
                      <a:pt x="41" y="44"/>
                    </a:lnTo>
                    <a:lnTo>
                      <a:pt x="48" y="43"/>
                    </a:lnTo>
                    <a:lnTo>
                      <a:pt x="55" y="42"/>
                    </a:lnTo>
                    <a:lnTo>
                      <a:pt x="64" y="43"/>
                    </a:lnTo>
                    <a:lnTo>
                      <a:pt x="76" y="44"/>
                    </a:lnTo>
                    <a:lnTo>
                      <a:pt x="86" y="41"/>
                    </a:lnTo>
                    <a:lnTo>
                      <a:pt x="93" y="33"/>
                    </a:lnTo>
                    <a:lnTo>
                      <a:pt x="97" y="24"/>
                    </a:lnTo>
                    <a:lnTo>
                      <a:pt x="98" y="15"/>
                    </a:lnTo>
                    <a:lnTo>
                      <a:pt x="95" y="7"/>
                    </a:lnTo>
                    <a:lnTo>
                      <a:pt x="88" y="1"/>
                    </a:lnTo>
                    <a:lnTo>
                      <a:pt x="77" y="0"/>
                    </a:lnTo>
                    <a:lnTo>
                      <a:pt x="71" y="1"/>
                    </a:lnTo>
                    <a:lnTo>
                      <a:pt x="65" y="3"/>
                    </a:lnTo>
                    <a:lnTo>
                      <a:pt x="60" y="5"/>
                    </a:lnTo>
                    <a:lnTo>
                      <a:pt x="55" y="8"/>
                    </a:lnTo>
                    <a:lnTo>
                      <a:pt x="50" y="10"/>
                    </a:lnTo>
                    <a:lnTo>
                      <a:pt x="45" y="13"/>
                    </a:lnTo>
                    <a:lnTo>
                      <a:pt x="39" y="16"/>
                    </a:lnTo>
                    <a:lnTo>
                      <a:pt x="34" y="19"/>
                    </a:lnTo>
                    <a:lnTo>
                      <a:pt x="26" y="23"/>
                    </a:lnTo>
                    <a:lnTo>
                      <a:pt x="17" y="28"/>
                    </a:lnTo>
                    <a:lnTo>
                      <a:pt x="9" y="32"/>
                    </a:lnTo>
                    <a:lnTo>
                      <a:pt x="2" y="39"/>
                    </a:lnTo>
                    <a:lnTo>
                      <a:pt x="0" y="39"/>
                    </a:lnTo>
                    <a:lnTo>
                      <a:pt x="0" y="40"/>
                    </a:lnTo>
                    <a:lnTo>
                      <a:pt x="2" y="40"/>
                    </a:lnTo>
                    <a:close/>
                  </a:path>
                </a:pathLst>
              </a:custGeom>
              <a:solidFill>
                <a:srgbClr val="000000"/>
              </a:solidFill>
              <a:ln w="9525">
                <a:noFill/>
                <a:round/>
                <a:headEnd/>
                <a:tailEnd/>
              </a:ln>
            </p:spPr>
            <p:txBody>
              <a:bodyPr/>
              <a:lstStyle/>
              <a:p>
                <a:endParaRPr lang="en-US">
                  <a:solidFill>
                    <a:srgbClr val="000000"/>
                  </a:solidFill>
                </a:endParaRPr>
              </a:p>
            </p:txBody>
          </p:sp>
          <p:sp>
            <p:nvSpPr>
              <p:cNvPr id="26725" name="Freeform 102"/>
              <p:cNvSpPr>
                <a:spLocks/>
              </p:cNvSpPr>
              <p:nvPr/>
            </p:nvSpPr>
            <p:spPr bwMode="auto">
              <a:xfrm>
                <a:off x="4824" y="2074"/>
                <a:ext cx="97" cy="48"/>
              </a:xfrm>
              <a:custGeom>
                <a:avLst/>
                <a:gdLst>
                  <a:gd name="T0" fmla="*/ 1 w 97"/>
                  <a:gd name="T1" fmla="*/ 28 h 48"/>
                  <a:gd name="T2" fmla="*/ 7 w 97"/>
                  <a:gd name="T3" fmla="*/ 29 h 48"/>
                  <a:gd name="T4" fmla="*/ 12 w 97"/>
                  <a:gd name="T5" fmla="*/ 31 h 48"/>
                  <a:gd name="T6" fmla="*/ 18 w 97"/>
                  <a:gd name="T7" fmla="*/ 32 h 48"/>
                  <a:gd name="T8" fmla="*/ 23 w 97"/>
                  <a:gd name="T9" fmla="*/ 34 h 48"/>
                  <a:gd name="T10" fmla="*/ 29 w 97"/>
                  <a:gd name="T11" fmla="*/ 35 h 48"/>
                  <a:gd name="T12" fmla="*/ 34 w 97"/>
                  <a:gd name="T13" fmla="*/ 37 h 48"/>
                  <a:gd name="T14" fmla="*/ 40 w 97"/>
                  <a:gd name="T15" fmla="*/ 38 h 48"/>
                  <a:gd name="T16" fmla="*/ 45 w 97"/>
                  <a:gd name="T17" fmla="*/ 40 h 48"/>
                  <a:gd name="T18" fmla="*/ 50 w 97"/>
                  <a:gd name="T19" fmla="*/ 42 h 48"/>
                  <a:gd name="T20" fmla="*/ 55 w 97"/>
                  <a:gd name="T21" fmla="*/ 44 h 48"/>
                  <a:gd name="T22" fmla="*/ 59 w 97"/>
                  <a:gd name="T23" fmla="*/ 47 h 48"/>
                  <a:gd name="T24" fmla="*/ 64 w 97"/>
                  <a:gd name="T25" fmla="*/ 48 h 48"/>
                  <a:gd name="T26" fmla="*/ 73 w 97"/>
                  <a:gd name="T27" fmla="*/ 47 h 48"/>
                  <a:gd name="T28" fmla="*/ 81 w 97"/>
                  <a:gd name="T29" fmla="*/ 43 h 48"/>
                  <a:gd name="T30" fmla="*/ 87 w 97"/>
                  <a:gd name="T31" fmla="*/ 38 h 48"/>
                  <a:gd name="T32" fmla="*/ 92 w 97"/>
                  <a:gd name="T33" fmla="*/ 32 h 48"/>
                  <a:gd name="T34" fmla="*/ 95 w 97"/>
                  <a:gd name="T35" fmla="*/ 27 h 48"/>
                  <a:gd name="T36" fmla="*/ 97 w 97"/>
                  <a:gd name="T37" fmla="*/ 21 h 48"/>
                  <a:gd name="T38" fmla="*/ 97 w 97"/>
                  <a:gd name="T39" fmla="*/ 15 h 48"/>
                  <a:gd name="T40" fmla="*/ 95 w 97"/>
                  <a:gd name="T41" fmla="*/ 10 h 48"/>
                  <a:gd name="T42" fmla="*/ 90 w 97"/>
                  <a:gd name="T43" fmla="*/ 3 h 48"/>
                  <a:gd name="T44" fmla="*/ 84 w 97"/>
                  <a:gd name="T45" fmla="*/ 0 h 48"/>
                  <a:gd name="T46" fmla="*/ 76 w 97"/>
                  <a:gd name="T47" fmla="*/ 0 h 48"/>
                  <a:gd name="T48" fmla="*/ 68 w 97"/>
                  <a:gd name="T49" fmla="*/ 1 h 48"/>
                  <a:gd name="T50" fmla="*/ 59 w 97"/>
                  <a:gd name="T51" fmla="*/ 5 h 48"/>
                  <a:gd name="T52" fmla="*/ 51 w 97"/>
                  <a:gd name="T53" fmla="*/ 7 h 48"/>
                  <a:gd name="T54" fmla="*/ 42 w 97"/>
                  <a:gd name="T55" fmla="*/ 10 h 48"/>
                  <a:gd name="T56" fmla="*/ 34 w 97"/>
                  <a:gd name="T57" fmla="*/ 13 h 48"/>
                  <a:gd name="T58" fmla="*/ 27 w 97"/>
                  <a:gd name="T59" fmla="*/ 15 h 48"/>
                  <a:gd name="T60" fmla="*/ 19 w 97"/>
                  <a:gd name="T61" fmla="*/ 16 h 48"/>
                  <a:gd name="T62" fmla="*/ 12 w 97"/>
                  <a:gd name="T63" fmla="*/ 18 h 48"/>
                  <a:gd name="T64" fmla="*/ 5 w 97"/>
                  <a:gd name="T65" fmla="*/ 20 h 48"/>
                  <a:gd name="T66" fmla="*/ 2 w 97"/>
                  <a:gd name="T67" fmla="*/ 21 h 48"/>
                  <a:gd name="T68" fmla="*/ 1 w 97"/>
                  <a:gd name="T69" fmla="*/ 23 h 48"/>
                  <a:gd name="T70" fmla="*/ 0 w 97"/>
                  <a:gd name="T71" fmla="*/ 26 h 48"/>
                  <a:gd name="T72" fmla="*/ 1 w 97"/>
                  <a:gd name="T73" fmla="*/ 28 h 48"/>
                  <a:gd name="T74" fmla="*/ 1 w 97"/>
                  <a:gd name="T75" fmla="*/ 28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7"/>
                  <a:gd name="T115" fmla="*/ 0 h 48"/>
                  <a:gd name="T116" fmla="*/ 97 w 97"/>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7" h="48">
                    <a:moveTo>
                      <a:pt x="1" y="28"/>
                    </a:moveTo>
                    <a:lnTo>
                      <a:pt x="7" y="29"/>
                    </a:lnTo>
                    <a:lnTo>
                      <a:pt x="12" y="31"/>
                    </a:lnTo>
                    <a:lnTo>
                      <a:pt x="18" y="32"/>
                    </a:lnTo>
                    <a:lnTo>
                      <a:pt x="23" y="34"/>
                    </a:lnTo>
                    <a:lnTo>
                      <a:pt x="29" y="35"/>
                    </a:lnTo>
                    <a:lnTo>
                      <a:pt x="34" y="37"/>
                    </a:lnTo>
                    <a:lnTo>
                      <a:pt x="40" y="38"/>
                    </a:lnTo>
                    <a:lnTo>
                      <a:pt x="45" y="40"/>
                    </a:lnTo>
                    <a:lnTo>
                      <a:pt x="50" y="42"/>
                    </a:lnTo>
                    <a:lnTo>
                      <a:pt x="55" y="44"/>
                    </a:lnTo>
                    <a:lnTo>
                      <a:pt x="59" y="47"/>
                    </a:lnTo>
                    <a:lnTo>
                      <a:pt x="64" y="48"/>
                    </a:lnTo>
                    <a:lnTo>
                      <a:pt x="73" y="47"/>
                    </a:lnTo>
                    <a:lnTo>
                      <a:pt x="81" y="43"/>
                    </a:lnTo>
                    <a:lnTo>
                      <a:pt x="87" y="38"/>
                    </a:lnTo>
                    <a:lnTo>
                      <a:pt x="92" y="32"/>
                    </a:lnTo>
                    <a:lnTo>
                      <a:pt x="95" y="27"/>
                    </a:lnTo>
                    <a:lnTo>
                      <a:pt x="97" y="21"/>
                    </a:lnTo>
                    <a:lnTo>
                      <a:pt x="97" y="15"/>
                    </a:lnTo>
                    <a:lnTo>
                      <a:pt x="95" y="10"/>
                    </a:lnTo>
                    <a:lnTo>
                      <a:pt x="90" y="3"/>
                    </a:lnTo>
                    <a:lnTo>
                      <a:pt x="84" y="0"/>
                    </a:lnTo>
                    <a:lnTo>
                      <a:pt x="76" y="0"/>
                    </a:lnTo>
                    <a:lnTo>
                      <a:pt x="68" y="1"/>
                    </a:lnTo>
                    <a:lnTo>
                      <a:pt x="59" y="5"/>
                    </a:lnTo>
                    <a:lnTo>
                      <a:pt x="51" y="7"/>
                    </a:lnTo>
                    <a:lnTo>
                      <a:pt x="42" y="10"/>
                    </a:lnTo>
                    <a:lnTo>
                      <a:pt x="34" y="13"/>
                    </a:lnTo>
                    <a:lnTo>
                      <a:pt x="27" y="15"/>
                    </a:lnTo>
                    <a:lnTo>
                      <a:pt x="19" y="16"/>
                    </a:lnTo>
                    <a:lnTo>
                      <a:pt x="12" y="18"/>
                    </a:lnTo>
                    <a:lnTo>
                      <a:pt x="5" y="20"/>
                    </a:lnTo>
                    <a:lnTo>
                      <a:pt x="2" y="21"/>
                    </a:lnTo>
                    <a:lnTo>
                      <a:pt x="1" y="23"/>
                    </a:lnTo>
                    <a:lnTo>
                      <a:pt x="0" y="26"/>
                    </a:lnTo>
                    <a:lnTo>
                      <a:pt x="1" y="28"/>
                    </a:lnTo>
                    <a:close/>
                  </a:path>
                </a:pathLst>
              </a:custGeom>
              <a:solidFill>
                <a:srgbClr val="000000"/>
              </a:solidFill>
              <a:ln w="9525">
                <a:noFill/>
                <a:round/>
                <a:headEnd/>
                <a:tailEnd/>
              </a:ln>
            </p:spPr>
            <p:txBody>
              <a:bodyPr/>
              <a:lstStyle/>
              <a:p>
                <a:endParaRPr lang="en-US">
                  <a:solidFill>
                    <a:srgbClr val="000000"/>
                  </a:solidFill>
                </a:endParaRPr>
              </a:p>
            </p:txBody>
          </p:sp>
          <p:sp>
            <p:nvSpPr>
              <p:cNvPr id="26726" name="Freeform 103"/>
              <p:cNvSpPr>
                <a:spLocks/>
              </p:cNvSpPr>
              <p:nvPr/>
            </p:nvSpPr>
            <p:spPr bwMode="auto">
              <a:xfrm>
                <a:off x="4667" y="1856"/>
                <a:ext cx="95" cy="76"/>
              </a:xfrm>
              <a:custGeom>
                <a:avLst/>
                <a:gdLst>
                  <a:gd name="T0" fmla="*/ 1 w 95"/>
                  <a:gd name="T1" fmla="*/ 76 h 76"/>
                  <a:gd name="T2" fmla="*/ 6 w 95"/>
                  <a:gd name="T3" fmla="*/ 73 h 76"/>
                  <a:gd name="T4" fmla="*/ 11 w 95"/>
                  <a:gd name="T5" fmla="*/ 70 h 76"/>
                  <a:gd name="T6" fmla="*/ 17 w 95"/>
                  <a:gd name="T7" fmla="*/ 67 h 76"/>
                  <a:gd name="T8" fmla="*/ 22 w 95"/>
                  <a:gd name="T9" fmla="*/ 65 h 76"/>
                  <a:gd name="T10" fmla="*/ 28 w 95"/>
                  <a:gd name="T11" fmla="*/ 62 h 76"/>
                  <a:gd name="T12" fmla="*/ 34 w 95"/>
                  <a:gd name="T13" fmla="*/ 60 h 76"/>
                  <a:gd name="T14" fmla="*/ 40 w 95"/>
                  <a:gd name="T15" fmla="*/ 58 h 76"/>
                  <a:gd name="T16" fmla="*/ 46 w 95"/>
                  <a:gd name="T17" fmla="*/ 55 h 76"/>
                  <a:gd name="T18" fmla="*/ 53 w 95"/>
                  <a:gd name="T19" fmla="*/ 53 h 76"/>
                  <a:gd name="T20" fmla="*/ 62 w 95"/>
                  <a:gd name="T21" fmla="*/ 50 h 76"/>
                  <a:gd name="T22" fmla="*/ 69 w 95"/>
                  <a:gd name="T23" fmla="*/ 47 h 76"/>
                  <a:gd name="T24" fmla="*/ 76 w 95"/>
                  <a:gd name="T25" fmla="*/ 44 h 76"/>
                  <a:gd name="T26" fmla="*/ 84 w 95"/>
                  <a:gd name="T27" fmla="*/ 39 h 76"/>
                  <a:gd name="T28" fmla="*/ 89 w 95"/>
                  <a:gd name="T29" fmla="*/ 34 h 76"/>
                  <a:gd name="T30" fmla="*/ 92 w 95"/>
                  <a:gd name="T31" fmla="*/ 28 h 76"/>
                  <a:gd name="T32" fmla="*/ 95 w 95"/>
                  <a:gd name="T33" fmla="*/ 21 h 76"/>
                  <a:gd name="T34" fmla="*/ 95 w 95"/>
                  <a:gd name="T35" fmla="*/ 14 h 76"/>
                  <a:gd name="T36" fmla="*/ 93 w 95"/>
                  <a:gd name="T37" fmla="*/ 8 h 76"/>
                  <a:gd name="T38" fmla="*/ 90 w 95"/>
                  <a:gd name="T39" fmla="*/ 3 h 76"/>
                  <a:gd name="T40" fmla="*/ 84 w 95"/>
                  <a:gd name="T41" fmla="*/ 0 h 76"/>
                  <a:gd name="T42" fmla="*/ 74 w 95"/>
                  <a:gd name="T43" fmla="*/ 0 h 76"/>
                  <a:gd name="T44" fmla="*/ 64 w 95"/>
                  <a:gd name="T45" fmla="*/ 1 h 76"/>
                  <a:gd name="T46" fmla="*/ 56 w 95"/>
                  <a:gd name="T47" fmla="*/ 4 h 76"/>
                  <a:gd name="T48" fmla="*/ 50 w 95"/>
                  <a:gd name="T49" fmla="*/ 8 h 76"/>
                  <a:gd name="T50" fmla="*/ 42 w 95"/>
                  <a:gd name="T51" fmla="*/ 13 h 76"/>
                  <a:gd name="T52" fmla="*/ 36 w 95"/>
                  <a:gd name="T53" fmla="*/ 20 h 76"/>
                  <a:gd name="T54" fmla="*/ 31 w 95"/>
                  <a:gd name="T55" fmla="*/ 27 h 76"/>
                  <a:gd name="T56" fmla="*/ 25 w 95"/>
                  <a:gd name="T57" fmla="*/ 33 h 76"/>
                  <a:gd name="T58" fmla="*/ 17 w 95"/>
                  <a:gd name="T59" fmla="*/ 43 h 76"/>
                  <a:gd name="T60" fmla="*/ 11 w 95"/>
                  <a:gd name="T61" fmla="*/ 53 h 76"/>
                  <a:gd name="T62" fmla="*/ 5 w 95"/>
                  <a:gd name="T63" fmla="*/ 65 h 76"/>
                  <a:gd name="T64" fmla="*/ 0 w 95"/>
                  <a:gd name="T65" fmla="*/ 76 h 76"/>
                  <a:gd name="T66" fmla="*/ 0 w 95"/>
                  <a:gd name="T67" fmla="*/ 76 h 76"/>
                  <a:gd name="T68" fmla="*/ 0 w 95"/>
                  <a:gd name="T69" fmla="*/ 76 h 76"/>
                  <a:gd name="T70" fmla="*/ 0 w 95"/>
                  <a:gd name="T71" fmla="*/ 76 h 76"/>
                  <a:gd name="T72" fmla="*/ 1 w 95"/>
                  <a:gd name="T73" fmla="*/ 76 h 76"/>
                  <a:gd name="T74" fmla="*/ 1 w 95"/>
                  <a:gd name="T75" fmla="*/ 76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76"/>
                  <a:gd name="T116" fmla="*/ 95 w 95"/>
                  <a:gd name="T117" fmla="*/ 76 h 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76">
                    <a:moveTo>
                      <a:pt x="1" y="76"/>
                    </a:moveTo>
                    <a:lnTo>
                      <a:pt x="6" y="73"/>
                    </a:lnTo>
                    <a:lnTo>
                      <a:pt x="11" y="70"/>
                    </a:lnTo>
                    <a:lnTo>
                      <a:pt x="17" y="67"/>
                    </a:lnTo>
                    <a:lnTo>
                      <a:pt x="22" y="65"/>
                    </a:lnTo>
                    <a:lnTo>
                      <a:pt x="28" y="62"/>
                    </a:lnTo>
                    <a:lnTo>
                      <a:pt x="34" y="60"/>
                    </a:lnTo>
                    <a:lnTo>
                      <a:pt x="40" y="58"/>
                    </a:lnTo>
                    <a:lnTo>
                      <a:pt x="46" y="55"/>
                    </a:lnTo>
                    <a:lnTo>
                      <a:pt x="53" y="53"/>
                    </a:lnTo>
                    <a:lnTo>
                      <a:pt x="62" y="50"/>
                    </a:lnTo>
                    <a:lnTo>
                      <a:pt x="69" y="47"/>
                    </a:lnTo>
                    <a:lnTo>
                      <a:pt x="76" y="44"/>
                    </a:lnTo>
                    <a:lnTo>
                      <a:pt x="84" y="39"/>
                    </a:lnTo>
                    <a:lnTo>
                      <a:pt x="89" y="34"/>
                    </a:lnTo>
                    <a:lnTo>
                      <a:pt x="92" y="28"/>
                    </a:lnTo>
                    <a:lnTo>
                      <a:pt x="95" y="21"/>
                    </a:lnTo>
                    <a:lnTo>
                      <a:pt x="95" y="14"/>
                    </a:lnTo>
                    <a:lnTo>
                      <a:pt x="93" y="8"/>
                    </a:lnTo>
                    <a:lnTo>
                      <a:pt x="90" y="3"/>
                    </a:lnTo>
                    <a:lnTo>
                      <a:pt x="84" y="0"/>
                    </a:lnTo>
                    <a:lnTo>
                      <a:pt x="74" y="0"/>
                    </a:lnTo>
                    <a:lnTo>
                      <a:pt x="64" y="1"/>
                    </a:lnTo>
                    <a:lnTo>
                      <a:pt x="56" y="4"/>
                    </a:lnTo>
                    <a:lnTo>
                      <a:pt x="50" y="8"/>
                    </a:lnTo>
                    <a:lnTo>
                      <a:pt x="42" y="13"/>
                    </a:lnTo>
                    <a:lnTo>
                      <a:pt x="36" y="20"/>
                    </a:lnTo>
                    <a:lnTo>
                      <a:pt x="31" y="27"/>
                    </a:lnTo>
                    <a:lnTo>
                      <a:pt x="25" y="33"/>
                    </a:lnTo>
                    <a:lnTo>
                      <a:pt x="17" y="43"/>
                    </a:lnTo>
                    <a:lnTo>
                      <a:pt x="11" y="53"/>
                    </a:lnTo>
                    <a:lnTo>
                      <a:pt x="5" y="65"/>
                    </a:lnTo>
                    <a:lnTo>
                      <a:pt x="0" y="76"/>
                    </a:lnTo>
                    <a:lnTo>
                      <a:pt x="1" y="76"/>
                    </a:lnTo>
                    <a:close/>
                  </a:path>
                </a:pathLst>
              </a:custGeom>
              <a:solidFill>
                <a:srgbClr val="000000"/>
              </a:solidFill>
              <a:ln w="9525">
                <a:noFill/>
                <a:round/>
                <a:headEnd/>
                <a:tailEnd/>
              </a:ln>
            </p:spPr>
            <p:txBody>
              <a:bodyPr/>
              <a:lstStyle/>
              <a:p>
                <a:endParaRPr lang="en-US">
                  <a:solidFill>
                    <a:srgbClr val="000000"/>
                  </a:solidFill>
                </a:endParaRPr>
              </a:p>
            </p:txBody>
          </p:sp>
          <p:sp>
            <p:nvSpPr>
              <p:cNvPr id="26727" name="Freeform 104"/>
              <p:cNvSpPr>
                <a:spLocks/>
              </p:cNvSpPr>
              <p:nvPr/>
            </p:nvSpPr>
            <p:spPr bwMode="auto">
              <a:xfrm>
                <a:off x="5437" y="2337"/>
                <a:ext cx="155" cy="321"/>
              </a:xfrm>
              <a:custGeom>
                <a:avLst/>
                <a:gdLst>
                  <a:gd name="T0" fmla="*/ 0 w 155"/>
                  <a:gd name="T1" fmla="*/ 0 h 321"/>
                  <a:gd name="T2" fmla="*/ 47 w 155"/>
                  <a:gd name="T3" fmla="*/ 31 h 321"/>
                  <a:gd name="T4" fmla="*/ 81 w 155"/>
                  <a:gd name="T5" fmla="*/ 66 h 321"/>
                  <a:gd name="T6" fmla="*/ 106 w 155"/>
                  <a:gd name="T7" fmla="*/ 104 h 321"/>
                  <a:gd name="T8" fmla="*/ 125 w 155"/>
                  <a:gd name="T9" fmla="*/ 145 h 321"/>
                  <a:gd name="T10" fmla="*/ 136 w 155"/>
                  <a:gd name="T11" fmla="*/ 188 h 321"/>
                  <a:gd name="T12" fmla="*/ 144 w 155"/>
                  <a:gd name="T13" fmla="*/ 232 h 321"/>
                  <a:gd name="T14" fmla="*/ 149 w 155"/>
                  <a:gd name="T15" fmla="*/ 277 h 321"/>
                  <a:gd name="T16" fmla="*/ 154 w 155"/>
                  <a:gd name="T17" fmla="*/ 321 h 321"/>
                  <a:gd name="T18" fmla="*/ 154 w 155"/>
                  <a:gd name="T19" fmla="*/ 321 h 321"/>
                  <a:gd name="T20" fmla="*/ 155 w 155"/>
                  <a:gd name="T21" fmla="*/ 321 h 321"/>
                  <a:gd name="T22" fmla="*/ 155 w 155"/>
                  <a:gd name="T23" fmla="*/ 321 h 321"/>
                  <a:gd name="T24" fmla="*/ 155 w 155"/>
                  <a:gd name="T25" fmla="*/ 320 h 321"/>
                  <a:gd name="T26" fmla="*/ 150 w 155"/>
                  <a:gd name="T27" fmla="*/ 274 h 321"/>
                  <a:gd name="T28" fmla="*/ 142 w 155"/>
                  <a:gd name="T29" fmla="*/ 230 h 321"/>
                  <a:gd name="T30" fmla="*/ 130 w 155"/>
                  <a:gd name="T31" fmla="*/ 188 h 321"/>
                  <a:gd name="T32" fmla="*/ 115 w 155"/>
                  <a:gd name="T33" fmla="*/ 146 h 321"/>
                  <a:gd name="T34" fmla="*/ 94 w 155"/>
                  <a:gd name="T35" fmla="*/ 107 h 321"/>
                  <a:gd name="T36" fmla="*/ 69 w 155"/>
                  <a:gd name="T37" fmla="*/ 69 h 321"/>
                  <a:gd name="T38" fmla="*/ 38 w 155"/>
                  <a:gd name="T39" fmla="*/ 34 h 321"/>
                  <a:gd name="T40" fmla="*/ 0 w 155"/>
                  <a:gd name="T41" fmla="*/ 0 h 321"/>
                  <a:gd name="T42" fmla="*/ 0 w 155"/>
                  <a:gd name="T43" fmla="*/ 0 h 321"/>
                  <a:gd name="T44" fmla="*/ 0 w 155"/>
                  <a:gd name="T45" fmla="*/ 0 h 321"/>
                  <a:gd name="T46" fmla="*/ 0 w 155"/>
                  <a:gd name="T47" fmla="*/ 0 h 321"/>
                  <a:gd name="T48" fmla="*/ 0 w 155"/>
                  <a:gd name="T49" fmla="*/ 0 h 321"/>
                  <a:gd name="T50" fmla="*/ 0 w 155"/>
                  <a:gd name="T51" fmla="*/ 0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5"/>
                  <a:gd name="T79" fmla="*/ 0 h 321"/>
                  <a:gd name="T80" fmla="*/ 155 w 155"/>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5" h="321">
                    <a:moveTo>
                      <a:pt x="0" y="0"/>
                    </a:moveTo>
                    <a:lnTo>
                      <a:pt x="47" y="31"/>
                    </a:lnTo>
                    <a:lnTo>
                      <a:pt x="81" y="66"/>
                    </a:lnTo>
                    <a:lnTo>
                      <a:pt x="106" y="104"/>
                    </a:lnTo>
                    <a:lnTo>
                      <a:pt x="125" y="145"/>
                    </a:lnTo>
                    <a:lnTo>
                      <a:pt x="136" y="188"/>
                    </a:lnTo>
                    <a:lnTo>
                      <a:pt x="144" y="232"/>
                    </a:lnTo>
                    <a:lnTo>
                      <a:pt x="149" y="277"/>
                    </a:lnTo>
                    <a:lnTo>
                      <a:pt x="154" y="321"/>
                    </a:lnTo>
                    <a:lnTo>
                      <a:pt x="155" y="321"/>
                    </a:lnTo>
                    <a:lnTo>
                      <a:pt x="155" y="320"/>
                    </a:lnTo>
                    <a:lnTo>
                      <a:pt x="150" y="274"/>
                    </a:lnTo>
                    <a:lnTo>
                      <a:pt x="142" y="230"/>
                    </a:lnTo>
                    <a:lnTo>
                      <a:pt x="130" y="188"/>
                    </a:lnTo>
                    <a:lnTo>
                      <a:pt x="115" y="146"/>
                    </a:lnTo>
                    <a:lnTo>
                      <a:pt x="94" y="107"/>
                    </a:lnTo>
                    <a:lnTo>
                      <a:pt x="69" y="69"/>
                    </a:lnTo>
                    <a:lnTo>
                      <a:pt x="38" y="34"/>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26728" name="Freeform 105"/>
              <p:cNvSpPr>
                <a:spLocks/>
              </p:cNvSpPr>
              <p:nvPr/>
            </p:nvSpPr>
            <p:spPr bwMode="auto">
              <a:xfrm>
                <a:off x="4967" y="2974"/>
                <a:ext cx="53" cy="140"/>
              </a:xfrm>
              <a:custGeom>
                <a:avLst/>
                <a:gdLst>
                  <a:gd name="T0" fmla="*/ 9 w 53"/>
                  <a:gd name="T1" fmla="*/ 0 h 140"/>
                  <a:gd name="T2" fmla="*/ 14 w 53"/>
                  <a:gd name="T3" fmla="*/ 17 h 140"/>
                  <a:gd name="T4" fmla="*/ 18 w 53"/>
                  <a:gd name="T5" fmla="*/ 34 h 140"/>
                  <a:gd name="T6" fmla="*/ 19 w 53"/>
                  <a:gd name="T7" fmla="*/ 53 h 140"/>
                  <a:gd name="T8" fmla="*/ 18 w 53"/>
                  <a:gd name="T9" fmla="*/ 69 h 140"/>
                  <a:gd name="T10" fmla="*/ 14 w 53"/>
                  <a:gd name="T11" fmla="*/ 85 h 140"/>
                  <a:gd name="T12" fmla="*/ 9 w 53"/>
                  <a:gd name="T13" fmla="*/ 101 h 140"/>
                  <a:gd name="T14" fmla="*/ 4 w 53"/>
                  <a:gd name="T15" fmla="*/ 116 h 140"/>
                  <a:gd name="T16" fmla="*/ 0 w 53"/>
                  <a:gd name="T17" fmla="*/ 131 h 140"/>
                  <a:gd name="T18" fmla="*/ 0 w 53"/>
                  <a:gd name="T19" fmla="*/ 136 h 140"/>
                  <a:gd name="T20" fmla="*/ 3 w 53"/>
                  <a:gd name="T21" fmla="*/ 139 h 140"/>
                  <a:gd name="T22" fmla="*/ 7 w 53"/>
                  <a:gd name="T23" fmla="*/ 140 h 140"/>
                  <a:gd name="T24" fmla="*/ 11 w 53"/>
                  <a:gd name="T25" fmla="*/ 138 h 140"/>
                  <a:gd name="T26" fmla="*/ 20 w 53"/>
                  <a:gd name="T27" fmla="*/ 130 h 140"/>
                  <a:gd name="T28" fmla="*/ 28 w 53"/>
                  <a:gd name="T29" fmla="*/ 124 h 140"/>
                  <a:gd name="T30" fmla="*/ 35 w 53"/>
                  <a:gd name="T31" fmla="*/ 118 h 140"/>
                  <a:gd name="T32" fmla="*/ 41 w 53"/>
                  <a:gd name="T33" fmla="*/ 112 h 140"/>
                  <a:gd name="T34" fmla="*/ 46 w 53"/>
                  <a:gd name="T35" fmla="*/ 105 h 140"/>
                  <a:gd name="T36" fmla="*/ 49 w 53"/>
                  <a:gd name="T37" fmla="*/ 97 h 140"/>
                  <a:gd name="T38" fmla="*/ 52 w 53"/>
                  <a:gd name="T39" fmla="*/ 88 h 140"/>
                  <a:gd name="T40" fmla="*/ 53 w 53"/>
                  <a:gd name="T41" fmla="*/ 78 h 140"/>
                  <a:gd name="T42" fmla="*/ 52 w 53"/>
                  <a:gd name="T43" fmla="*/ 66 h 140"/>
                  <a:gd name="T44" fmla="*/ 49 w 53"/>
                  <a:gd name="T45" fmla="*/ 56 h 140"/>
                  <a:gd name="T46" fmla="*/ 46 w 53"/>
                  <a:gd name="T47" fmla="*/ 45 h 140"/>
                  <a:gd name="T48" fmla="*/ 39 w 53"/>
                  <a:gd name="T49" fmla="*/ 36 h 140"/>
                  <a:gd name="T50" fmla="*/ 32 w 53"/>
                  <a:gd name="T51" fmla="*/ 27 h 140"/>
                  <a:gd name="T52" fmla="*/ 25 w 53"/>
                  <a:gd name="T53" fmla="*/ 18 h 140"/>
                  <a:gd name="T54" fmla="*/ 16 w 53"/>
                  <a:gd name="T55" fmla="*/ 10 h 140"/>
                  <a:gd name="T56" fmla="*/ 9 w 53"/>
                  <a:gd name="T57" fmla="*/ 0 h 140"/>
                  <a:gd name="T58" fmla="*/ 9 w 53"/>
                  <a:gd name="T59" fmla="*/ 0 h 140"/>
                  <a:gd name="T60" fmla="*/ 9 w 53"/>
                  <a:gd name="T61" fmla="*/ 0 h 140"/>
                  <a:gd name="T62" fmla="*/ 9 w 53"/>
                  <a:gd name="T63" fmla="*/ 0 h 140"/>
                  <a:gd name="T64" fmla="*/ 9 w 53"/>
                  <a:gd name="T65" fmla="*/ 0 h 140"/>
                  <a:gd name="T66" fmla="*/ 9 w 53"/>
                  <a:gd name="T67" fmla="*/ 0 h 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
                  <a:gd name="T103" fmla="*/ 0 h 140"/>
                  <a:gd name="T104" fmla="*/ 53 w 53"/>
                  <a:gd name="T105" fmla="*/ 140 h 1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 h="140">
                    <a:moveTo>
                      <a:pt x="9" y="0"/>
                    </a:moveTo>
                    <a:lnTo>
                      <a:pt x="14" y="17"/>
                    </a:lnTo>
                    <a:lnTo>
                      <a:pt x="18" y="34"/>
                    </a:lnTo>
                    <a:lnTo>
                      <a:pt x="19" y="53"/>
                    </a:lnTo>
                    <a:lnTo>
                      <a:pt x="18" y="69"/>
                    </a:lnTo>
                    <a:lnTo>
                      <a:pt x="14" y="85"/>
                    </a:lnTo>
                    <a:lnTo>
                      <a:pt x="9" y="101"/>
                    </a:lnTo>
                    <a:lnTo>
                      <a:pt x="4" y="116"/>
                    </a:lnTo>
                    <a:lnTo>
                      <a:pt x="0" y="131"/>
                    </a:lnTo>
                    <a:lnTo>
                      <a:pt x="0" y="136"/>
                    </a:lnTo>
                    <a:lnTo>
                      <a:pt x="3" y="139"/>
                    </a:lnTo>
                    <a:lnTo>
                      <a:pt x="7" y="140"/>
                    </a:lnTo>
                    <a:lnTo>
                      <a:pt x="11" y="138"/>
                    </a:lnTo>
                    <a:lnTo>
                      <a:pt x="20" y="130"/>
                    </a:lnTo>
                    <a:lnTo>
                      <a:pt x="28" y="124"/>
                    </a:lnTo>
                    <a:lnTo>
                      <a:pt x="35" y="118"/>
                    </a:lnTo>
                    <a:lnTo>
                      <a:pt x="41" y="112"/>
                    </a:lnTo>
                    <a:lnTo>
                      <a:pt x="46" y="105"/>
                    </a:lnTo>
                    <a:lnTo>
                      <a:pt x="49" y="97"/>
                    </a:lnTo>
                    <a:lnTo>
                      <a:pt x="52" y="88"/>
                    </a:lnTo>
                    <a:lnTo>
                      <a:pt x="53" y="78"/>
                    </a:lnTo>
                    <a:lnTo>
                      <a:pt x="52" y="66"/>
                    </a:lnTo>
                    <a:lnTo>
                      <a:pt x="49" y="56"/>
                    </a:lnTo>
                    <a:lnTo>
                      <a:pt x="46" y="45"/>
                    </a:lnTo>
                    <a:lnTo>
                      <a:pt x="39" y="36"/>
                    </a:lnTo>
                    <a:lnTo>
                      <a:pt x="32" y="27"/>
                    </a:lnTo>
                    <a:lnTo>
                      <a:pt x="25" y="18"/>
                    </a:lnTo>
                    <a:lnTo>
                      <a:pt x="16" y="10"/>
                    </a:lnTo>
                    <a:lnTo>
                      <a:pt x="9" y="0"/>
                    </a:lnTo>
                    <a:close/>
                  </a:path>
                </a:pathLst>
              </a:custGeom>
              <a:solidFill>
                <a:srgbClr val="000000"/>
              </a:solidFill>
              <a:ln w="9525">
                <a:noFill/>
                <a:round/>
                <a:headEnd/>
                <a:tailEnd/>
              </a:ln>
            </p:spPr>
            <p:txBody>
              <a:bodyPr/>
              <a:lstStyle/>
              <a:p>
                <a:endParaRPr lang="en-US">
                  <a:solidFill>
                    <a:srgbClr val="000000"/>
                  </a:solidFill>
                </a:endParaRPr>
              </a:p>
            </p:txBody>
          </p:sp>
          <p:sp>
            <p:nvSpPr>
              <p:cNvPr id="26729" name="Freeform 106"/>
              <p:cNvSpPr>
                <a:spLocks/>
              </p:cNvSpPr>
              <p:nvPr/>
            </p:nvSpPr>
            <p:spPr bwMode="auto">
              <a:xfrm>
                <a:off x="5696" y="3138"/>
                <a:ext cx="88" cy="96"/>
              </a:xfrm>
              <a:custGeom>
                <a:avLst/>
                <a:gdLst>
                  <a:gd name="T0" fmla="*/ 1 w 88"/>
                  <a:gd name="T1" fmla="*/ 96 h 96"/>
                  <a:gd name="T2" fmla="*/ 3 w 88"/>
                  <a:gd name="T3" fmla="*/ 87 h 96"/>
                  <a:gd name="T4" fmla="*/ 7 w 88"/>
                  <a:gd name="T5" fmla="*/ 81 h 96"/>
                  <a:gd name="T6" fmla="*/ 11 w 88"/>
                  <a:gd name="T7" fmla="*/ 78 h 96"/>
                  <a:gd name="T8" fmla="*/ 15 w 88"/>
                  <a:gd name="T9" fmla="*/ 76 h 96"/>
                  <a:gd name="T10" fmla="*/ 20 w 88"/>
                  <a:gd name="T11" fmla="*/ 75 h 96"/>
                  <a:gd name="T12" fmla="*/ 28 w 88"/>
                  <a:gd name="T13" fmla="*/ 74 h 96"/>
                  <a:gd name="T14" fmla="*/ 34 w 88"/>
                  <a:gd name="T15" fmla="*/ 74 h 96"/>
                  <a:gd name="T16" fmla="*/ 42 w 88"/>
                  <a:gd name="T17" fmla="*/ 73 h 96"/>
                  <a:gd name="T18" fmla="*/ 51 w 88"/>
                  <a:gd name="T19" fmla="*/ 71 h 96"/>
                  <a:gd name="T20" fmla="*/ 59 w 88"/>
                  <a:gd name="T21" fmla="*/ 69 h 96"/>
                  <a:gd name="T22" fmla="*/ 67 w 88"/>
                  <a:gd name="T23" fmla="*/ 65 h 96"/>
                  <a:gd name="T24" fmla="*/ 74 w 88"/>
                  <a:gd name="T25" fmla="*/ 60 h 96"/>
                  <a:gd name="T26" fmla="*/ 84 w 88"/>
                  <a:gd name="T27" fmla="*/ 46 h 96"/>
                  <a:gd name="T28" fmla="*/ 88 w 88"/>
                  <a:gd name="T29" fmla="*/ 33 h 96"/>
                  <a:gd name="T30" fmla="*/ 88 w 88"/>
                  <a:gd name="T31" fmla="*/ 19 h 96"/>
                  <a:gd name="T32" fmla="*/ 85 w 88"/>
                  <a:gd name="T33" fmla="*/ 3 h 96"/>
                  <a:gd name="T34" fmla="*/ 81 w 88"/>
                  <a:gd name="T35" fmla="*/ 0 h 96"/>
                  <a:gd name="T36" fmla="*/ 75 w 88"/>
                  <a:gd name="T37" fmla="*/ 1 h 96"/>
                  <a:gd name="T38" fmla="*/ 69 w 88"/>
                  <a:gd name="T39" fmla="*/ 4 h 96"/>
                  <a:gd name="T40" fmla="*/ 65 w 88"/>
                  <a:gd name="T41" fmla="*/ 8 h 96"/>
                  <a:gd name="T42" fmla="*/ 63 w 88"/>
                  <a:gd name="T43" fmla="*/ 16 h 96"/>
                  <a:gd name="T44" fmla="*/ 59 w 88"/>
                  <a:gd name="T45" fmla="*/ 24 h 96"/>
                  <a:gd name="T46" fmla="*/ 56 w 88"/>
                  <a:gd name="T47" fmla="*/ 31 h 96"/>
                  <a:gd name="T48" fmla="*/ 52 w 88"/>
                  <a:gd name="T49" fmla="*/ 38 h 96"/>
                  <a:gd name="T50" fmla="*/ 47 w 88"/>
                  <a:gd name="T51" fmla="*/ 45 h 96"/>
                  <a:gd name="T52" fmla="*/ 41 w 88"/>
                  <a:gd name="T53" fmla="*/ 51 h 96"/>
                  <a:gd name="T54" fmla="*/ 34 w 88"/>
                  <a:gd name="T55" fmla="*/ 55 h 96"/>
                  <a:gd name="T56" fmla="*/ 25 w 88"/>
                  <a:gd name="T57" fmla="*/ 59 h 96"/>
                  <a:gd name="T58" fmla="*/ 13 w 88"/>
                  <a:gd name="T59" fmla="*/ 66 h 96"/>
                  <a:gd name="T60" fmla="*/ 6 w 88"/>
                  <a:gd name="T61" fmla="*/ 74 h 96"/>
                  <a:gd name="T62" fmla="*/ 1 w 88"/>
                  <a:gd name="T63" fmla="*/ 83 h 96"/>
                  <a:gd name="T64" fmla="*/ 0 w 88"/>
                  <a:gd name="T65" fmla="*/ 96 h 96"/>
                  <a:gd name="T66" fmla="*/ 0 w 88"/>
                  <a:gd name="T67" fmla="*/ 96 h 96"/>
                  <a:gd name="T68" fmla="*/ 1 w 88"/>
                  <a:gd name="T69" fmla="*/ 96 h 96"/>
                  <a:gd name="T70" fmla="*/ 1 w 88"/>
                  <a:gd name="T71" fmla="*/ 96 h 96"/>
                  <a:gd name="T72" fmla="*/ 1 w 88"/>
                  <a:gd name="T73" fmla="*/ 96 h 96"/>
                  <a:gd name="T74" fmla="*/ 1 w 88"/>
                  <a:gd name="T75" fmla="*/ 96 h 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
                  <a:gd name="T115" fmla="*/ 0 h 96"/>
                  <a:gd name="T116" fmla="*/ 88 w 88"/>
                  <a:gd name="T117" fmla="*/ 96 h 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 h="96">
                    <a:moveTo>
                      <a:pt x="1" y="96"/>
                    </a:moveTo>
                    <a:lnTo>
                      <a:pt x="3" y="87"/>
                    </a:lnTo>
                    <a:lnTo>
                      <a:pt x="7" y="81"/>
                    </a:lnTo>
                    <a:lnTo>
                      <a:pt x="11" y="78"/>
                    </a:lnTo>
                    <a:lnTo>
                      <a:pt x="15" y="76"/>
                    </a:lnTo>
                    <a:lnTo>
                      <a:pt x="20" y="75"/>
                    </a:lnTo>
                    <a:lnTo>
                      <a:pt x="28" y="74"/>
                    </a:lnTo>
                    <a:lnTo>
                      <a:pt x="34" y="74"/>
                    </a:lnTo>
                    <a:lnTo>
                      <a:pt x="42" y="73"/>
                    </a:lnTo>
                    <a:lnTo>
                      <a:pt x="51" y="71"/>
                    </a:lnTo>
                    <a:lnTo>
                      <a:pt x="59" y="69"/>
                    </a:lnTo>
                    <a:lnTo>
                      <a:pt x="67" y="65"/>
                    </a:lnTo>
                    <a:lnTo>
                      <a:pt x="74" y="60"/>
                    </a:lnTo>
                    <a:lnTo>
                      <a:pt x="84" y="46"/>
                    </a:lnTo>
                    <a:lnTo>
                      <a:pt x="88" y="33"/>
                    </a:lnTo>
                    <a:lnTo>
                      <a:pt x="88" y="19"/>
                    </a:lnTo>
                    <a:lnTo>
                      <a:pt x="85" y="3"/>
                    </a:lnTo>
                    <a:lnTo>
                      <a:pt x="81" y="0"/>
                    </a:lnTo>
                    <a:lnTo>
                      <a:pt x="75" y="1"/>
                    </a:lnTo>
                    <a:lnTo>
                      <a:pt x="69" y="4"/>
                    </a:lnTo>
                    <a:lnTo>
                      <a:pt x="65" y="8"/>
                    </a:lnTo>
                    <a:lnTo>
                      <a:pt x="63" y="16"/>
                    </a:lnTo>
                    <a:lnTo>
                      <a:pt x="59" y="24"/>
                    </a:lnTo>
                    <a:lnTo>
                      <a:pt x="56" y="31"/>
                    </a:lnTo>
                    <a:lnTo>
                      <a:pt x="52" y="38"/>
                    </a:lnTo>
                    <a:lnTo>
                      <a:pt x="47" y="45"/>
                    </a:lnTo>
                    <a:lnTo>
                      <a:pt x="41" y="51"/>
                    </a:lnTo>
                    <a:lnTo>
                      <a:pt x="34" y="55"/>
                    </a:lnTo>
                    <a:lnTo>
                      <a:pt x="25" y="59"/>
                    </a:lnTo>
                    <a:lnTo>
                      <a:pt x="13" y="66"/>
                    </a:lnTo>
                    <a:lnTo>
                      <a:pt x="6" y="74"/>
                    </a:lnTo>
                    <a:lnTo>
                      <a:pt x="1" y="83"/>
                    </a:lnTo>
                    <a:lnTo>
                      <a:pt x="0" y="96"/>
                    </a:lnTo>
                    <a:lnTo>
                      <a:pt x="1" y="96"/>
                    </a:lnTo>
                    <a:close/>
                  </a:path>
                </a:pathLst>
              </a:custGeom>
              <a:solidFill>
                <a:srgbClr val="000000"/>
              </a:solidFill>
              <a:ln w="9525">
                <a:noFill/>
                <a:round/>
                <a:headEnd/>
                <a:tailEnd/>
              </a:ln>
            </p:spPr>
            <p:txBody>
              <a:bodyPr/>
              <a:lstStyle/>
              <a:p>
                <a:endParaRPr lang="en-US">
                  <a:solidFill>
                    <a:srgbClr val="000000"/>
                  </a:solidFill>
                </a:endParaRPr>
              </a:p>
            </p:txBody>
          </p:sp>
          <p:sp>
            <p:nvSpPr>
              <p:cNvPr id="26730" name="Freeform 107"/>
              <p:cNvSpPr>
                <a:spLocks/>
              </p:cNvSpPr>
              <p:nvPr/>
            </p:nvSpPr>
            <p:spPr bwMode="auto">
              <a:xfrm>
                <a:off x="5652" y="3115"/>
                <a:ext cx="33" cy="99"/>
              </a:xfrm>
              <a:custGeom>
                <a:avLst/>
                <a:gdLst>
                  <a:gd name="T0" fmla="*/ 16 w 33"/>
                  <a:gd name="T1" fmla="*/ 98 h 99"/>
                  <a:gd name="T2" fmla="*/ 19 w 33"/>
                  <a:gd name="T3" fmla="*/ 87 h 99"/>
                  <a:gd name="T4" fmla="*/ 23 w 33"/>
                  <a:gd name="T5" fmla="*/ 75 h 99"/>
                  <a:gd name="T6" fmla="*/ 25 w 33"/>
                  <a:gd name="T7" fmla="*/ 63 h 99"/>
                  <a:gd name="T8" fmla="*/ 27 w 33"/>
                  <a:gd name="T9" fmla="*/ 51 h 99"/>
                  <a:gd name="T10" fmla="*/ 27 w 33"/>
                  <a:gd name="T11" fmla="*/ 46 h 99"/>
                  <a:gd name="T12" fmla="*/ 25 w 33"/>
                  <a:gd name="T13" fmla="*/ 40 h 99"/>
                  <a:gd name="T14" fmla="*/ 23 w 33"/>
                  <a:gd name="T15" fmla="*/ 34 h 99"/>
                  <a:gd name="T16" fmla="*/ 23 w 33"/>
                  <a:gd name="T17" fmla="*/ 27 h 99"/>
                  <a:gd name="T18" fmla="*/ 24 w 33"/>
                  <a:gd name="T19" fmla="*/ 21 h 99"/>
                  <a:gd name="T20" fmla="*/ 27 w 33"/>
                  <a:gd name="T21" fmla="*/ 15 h 99"/>
                  <a:gd name="T22" fmla="*/ 29 w 33"/>
                  <a:gd name="T23" fmla="*/ 9 h 99"/>
                  <a:gd name="T24" fmla="*/ 33 w 33"/>
                  <a:gd name="T25" fmla="*/ 4 h 99"/>
                  <a:gd name="T26" fmla="*/ 33 w 33"/>
                  <a:gd name="T27" fmla="*/ 1 h 99"/>
                  <a:gd name="T28" fmla="*/ 29 w 33"/>
                  <a:gd name="T29" fmla="*/ 0 h 99"/>
                  <a:gd name="T30" fmla="*/ 25 w 33"/>
                  <a:gd name="T31" fmla="*/ 1 h 99"/>
                  <a:gd name="T32" fmla="*/ 22 w 33"/>
                  <a:gd name="T33" fmla="*/ 3 h 99"/>
                  <a:gd name="T34" fmla="*/ 14 w 33"/>
                  <a:gd name="T35" fmla="*/ 10 h 99"/>
                  <a:gd name="T36" fmla="*/ 6 w 33"/>
                  <a:gd name="T37" fmla="*/ 18 h 99"/>
                  <a:gd name="T38" fmla="*/ 1 w 33"/>
                  <a:gd name="T39" fmla="*/ 26 h 99"/>
                  <a:gd name="T40" fmla="*/ 0 w 33"/>
                  <a:gd name="T41" fmla="*/ 37 h 99"/>
                  <a:gd name="T42" fmla="*/ 5 w 33"/>
                  <a:gd name="T43" fmla="*/ 52 h 99"/>
                  <a:gd name="T44" fmla="*/ 8 w 33"/>
                  <a:gd name="T45" fmla="*/ 67 h 99"/>
                  <a:gd name="T46" fmla="*/ 12 w 33"/>
                  <a:gd name="T47" fmla="*/ 83 h 99"/>
                  <a:gd name="T48" fmla="*/ 12 w 33"/>
                  <a:gd name="T49" fmla="*/ 99 h 99"/>
                  <a:gd name="T50" fmla="*/ 12 w 33"/>
                  <a:gd name="T51" fmla="*/ 99 h 99"/>
                  <a:gd name="T52" fmla="*/ 14 w 33"/>
                  <a:gd name="T53" fmla="*/ 99 h 99"/>
                  <a:gd name="T54" fmla="*/ 16 w 33"/>
                  <a:gd name="T55" fmla="*/ 99 h 99"/>
                  <a:gd name="T56" fmla="*/ 16 w 33"/>
                  <a:gd name="T57" fmla="*/ 98 h 99"/>
                  <a:gd name="T58" fmla="*/ 16 w 33"/>
                  <a:gd name="T59" fmla="*/ 98 h 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
                  <a:gd name="T91" fmla="*/ 0 h 99"/>
                  <a:gd name="T92" fmla="*/ 33 w 33"/>
                  <a:gd name="T93" fmla="*/ 99 h 9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 h="99">
                    <a:moveTo>
                      <a:pt x="16" y="98"/>
                    </a:moveTo>
                    <a:lnTo>
                      <a:pt x="19" y="87"/>
                    </a:lnTo>
                    <a:lnTo>
                      <a:pt x="23" y="75"/>
                    </a:lnTo>
                    <a:lnTo>
                      <a:pt x="25" y="63"/>
                    </a:lnTo>
                    <a:lnTo>
                      <a:pt x="27" y="51"/>
                    </a:lnTo>
                    <a:lnTo>
                      <a:pt x="27" y="46"/>
                    </a:lnTo>
                    <a:lnTo>
                      <a:pt x="25" y="40"/>
                    </a:lnTo>
                    <a:lnTo>
                      <a:pt x="23" y="34"/>
                    </a:lnTo>
                    <a:lnTo>
                      <a:pt x="23" y="27"/>
                    </a:lnTo>
                    <a:lnTo>
                      <a:pt x="24" y="21"/>
                    </a:lnTo>
                    <a:lnTo>
                      <a:pt x="27" y="15"/>
                    </a:lnTo>
                    <a:lnTo>
                      <a:pt x="29" y="9"/>
                    </a:lnTo>
                    <a:lnTo>
                      <a:pt x="33" y="4"/>
                    </a:lnTo>
                    <a:lnTo>
                      <a:pt x="33" y="1"/>
                    </a:lnTo>
                    <a:lnTo>
                      <a:pt x="29" y="0"/>
                    </a:lnTo>
                    <a:lnTo>
                      <a:pt x="25" y="1"/>
                    </a:lnTo>
                    <a:lnTo>
                      <a:pt x="22" y="3"/>
                    </a:lnTo>
                    <a:lnTo>
                      <a:pt x="14" y="10"/>
                    </a:lnTo>
                    <a:lnTo>
                      <a:pt x="6" y="18"/>
                    </a:lnTo>
                    <a:lnTo>
                      <a:pt x="1" y="26"/>
                    </a:lnTo>
                    <a:lnTo>
                      <a:pt x="0" y="37"/>
                    </a:lnTo>
                    <a:lnTo>
                      <a:pt x="5" y="52"/>
                    </a:lnTo>
                    <a:lnTo>
                      <a:pt x="8" y="67"/>
                    </a:lnTo>
                    <a:lnTo>
                      <a:pt x="12" y="83"/>
                    </a:lnTo>
                    <a:lnTo>
                      <a:pt x="12" y="99"/>
                    </a:lnTo>
                    <a:lnTo>
                      <a:pt x="14" y="99"/>
                    </a:lnTo>
                    <a:lnTo>
                      <a:pt x="16" y="99"/>
                    </a:lnTo>
                    <a:lnTo>
                      <a:pt x="16" y="98"/>
                    </a:lnTo>
                    <a:close/>
                  </a:path>
                </a:pathLst>
              </a:custGeom>
              <a:solidFill>
                <a:srgbClr val="000000"/>
              </a:solidFill>
              <a:ln w="9525">
                <a:noFill/>
                <a:round/>
                <a:headEnd/>
                <a:tailEnd/>
              </a:ln>
            </p:spPr>
            <p:txBody>
              <a:bodyPr/>
              <a:lstStyle/>
              <a:p>
                <a:endParaRPr lang="en-US">
                  <a:solidFill>
                    <a:srgbClr val="000000"/>
                  </a:solidFill>
                </a:endParaRPr>
              </a:p>
            </p:txBody>
          </p:sp>
          <p:sp>
            <p:nvSpPr>
              <p:cNvPr id="26731" name="Freeform 108"/>
              <p:cNvSpPr>
                <a:spLocks/>
              </p:cNvSpPr>
              <p:nvPr/>
            </p:nvSpPr>
            <p:spPr bwMode="auto">
              <a:xfrm>
                <a:off x="5319" y="3074"/>
                <a:ext cx="105" cy="66"/>
              </a:xfrm>
              <a:custGeom>
                <a:avLst/>
                <a:gdLst>
                  <a:gd name="T0" fmla="*/ 2 w 105"/>
                  <a:gd name="T1" fmla="*/ 66 h 66"/>
                  <a:gd name="T2" fmla="*/ 9 w 105"/>
                  <a:gd name="T3" fmla="*/ 61 h 66"/>
                  <a:gd name="T4" fmla="*/ 16 w 105"/>
                  <a:gd name="T5" fmla="*/ 56 h 66"/>
                  <a:gd name="T6" fmla="*/ 25 w 105"/>
                  <a:gd name="T7" fmla="*/ 52 h 66"/>
                  <a:gd name="T8" fmla="*/ 33 w 105"/>
                  <a:gd name="T9" fmla="*/ 49 h 66"/>
                  <a:gd name="T10" fmla="*/ 38 w 105"/>
                  <a:gd name="T11" fmla="*/ 49 h 66"/>
                  <a:gd name="T12" fmla="*/ 43 w 105"/>
                  <a:gd name="T13" fmla="*/ 49 h 66"/>
                  <a:gd name="T14" fmla="*/ 48 w 105"/>
                  <a:gd name="T15" fmla="*/ 49 h 66"/>
                  <a:gd name="T16" fmla="*/ 53 w 105"/>
                  <a:gd name="T17" fmla="*/ 50 h 66"/>
                  <a:gd name="T18" fmla="*/ 56 w 105"/>
                  <a:gd name="T19" fmla="*/ 50 h 66"/>
                  <a:gd name="T20" fmla="*/ 61 w 105"/>
                  <a:gd name="T21" fmla="*/ 50 h 66"/>
                  <a:gd name="T22" fmla="*/ 66 w 105"/>
                  <a:gd name="T23" fmla="*/ 50 h 66"/>
                  <a:gd name="T24" fmla="*/ 71 w 105"/>
                  <a:gd name="T25" fmla="*/ 49 h 66"/>
                  <a:gd name="T26" fmla="*/ 79 w 105"/>
                  <a:gd name="T27" fmla="*/ 46 h 66"/>
                  <a:gd name="T28" fmla="*/ 87 w 105"/>
                  <a:gd name="T29" fmla="*/ 42 h 66"/>
                  <a:gd name="T30" fmla="*/ 93 w 105"/>
                  <a:gd name="T31" fmla="*/ 38 h 66"/>
                  <a:gd name="T32" fmla="*/ 98 w 105"/>
                  <a:gd name="T33" fmla="*/ 31 h 66"/>
                  <a:gd name="T34" fmla="*/ 101 w 105"/>
                  <a:gd name="T35" fmla="*/ 25 h 66"/>
                  <a:gd name="T36" fmla="*/ 104 w 105"/>
                  <a:gd name="T37" fmla="*/ 18 h 66"/>
                  <a:gd name="T38" fmla="*/ 105 w 105"/>
                  <a:gd name="T39" fmla="*/ 11 h 66"/>
                  <a:gd name="T40" fmla="*/ 104 w 105"/>
                  <a:gd name="T41" fmla="*/ 4 h 66"/>
                  <a:gd name="T42" fmla="*/ 100 w 105"/>
                  <a:gd name="T43" fmla="*/ 0 h 66"/>
                  <a:gd name="T44" fmla="*/ 95 w 105"/>
                  <a:gd name="T45" fmla="*/ 0 h 66"/>
                  <a:gd name="T46" fmla="*/ 90 w 105"/>
                  <a:gd name="T47" fmla="*/ 2 h 66"/>
                  <a:gd name="T48" fmla="*/ 87 w 105"/>
                  <a:gd name="T49" fmla="*/ 5 h 66"/>
                  <a:gd name="T50" fmla="*/ 83 w 105"/>
                  <a:gd name="T51" fmla="*/ 8 h 66"/>
                  <a:gd name="T52" fmla="*/ 79 w 105"/>
                  <a:gd name="T53" fmla="*/ 12 h 66"/>
                  <a:gd name="T54" fmla="*/ 76 w 105"/>
                  <a:gd name="T55" fmla="*/ 15 h 66"/>
                  <a:gd name="T56" fmla="*/ 72 w 105"/>
                  <a:gd name="T57" fmla="*/ 17 h 66"/>
                  <a:gd name="T58" fmla="*/ 65 w 105"/>
                  <a:gd name="T59" fmla="*/ 19 h 66"/>
                  <a:gd name="T60" fmla="*/ 58 w 105"/>
                  <a:gd name="T61" fmla="*/ 21 h 66"/>
                  <a:gd name="T62" fmla="*/ 50 w 105"/>
                  <a:gd name="T63" fmla="*/ 23 h 66"/>
                  <a:gd name="T64" fmla="*/ 43 w 105"/>
                  <a:gd name="T65" fmla="*/ 26 h 66"/>
                  <a:gd name="T66" fmla="*/ 36 w 105"/>
                  <a:gd name="T67" fmla="*/ 29 h 66"/>
                  <a:gd name="T68" fmla="*/ 30 w 105"/>
                  <a:gd name="T69" fmla="*/ 35 h 66"/>
                  <a:gd name="T70" fmla="*/ 25 w 105"/>
                  <a:gd name="T71" fmla="*/ 39 h 66"/>
                  <a:gd name="T72" fmla="*/ 19 w 105"/>
                  <a:gd name="T73" fmla="*/ 45 h 66"/>
                  <a:gd name="T74" fmla="*/ 14 w 105"/>
                  <a:gd name="T75" fmla="*/ 50 h 66"/>
                  <a:gd name="T76" fmla="*/ 9 w 105"/>
                  <a:gd name="T77" fmla="*/ 56 h 66"/>
                  <a:gd name="T78" fmla="*/ 5 w 105"/>
                  <a:gd name="T79" fmla="*/ 61 h 66"/>
                  <a:gd name="T80" fmla="*/ 0 w 105"/>
                  <a:gd name="T81" fmla="*/ 66 h 66"/>
                  <a:gd name="T82" fmla="*/ 0 w 105"/>
                  <a:gd name="T83" fmla="*/ 66 h 66"/>
                  <a:gd name="T84" fmla="*/ 0 w 105"/>
                  <a:gd name="T85" fmla="*/ 66 h 66"/>
                  <a:gd name="T86" fmla="*/ 0 w 105"/>
                  <a:gd name="T87" fmla="*/ 66 h 66"/>
                  <a:gd name="T88" fmla="*/ 2 w 105"/>
                  <a:gd name="T89" fmla="*/ 66 h 66"/>
                  <a:gd name="T90" fmla="*/ 2 w 105"/>
                  <a:gd name="T91" fmla="*/ 66 h 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5"/>
                  <a:gd name="T139" fmla="*/ 0 h 66"/>
                  <a:gd name="T140" fmla="*/ 105 w 105"/>
                  <a:gd name="T141" fmla="*/ 66 h 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5" h="66">
                    <a:moveTo>
                      <a:pt x="2" y="66"/>
                    </a:moveTo>
                    <a:lnTo>
                      <a:pt x="9" y="61"/>
                    </a:lnTo>
                    <a:lnTo>
                      <a:pt x="16" y="56"/>
                    </a:lnTo>
                    <a:lnTo>
                      <a:pt x="25" y="52"/>
                    </a:lnTo>
                    <a:lnTo>
                      <a:pt x="33" y="49"/>
                    </a:lnTo>
                    <a:lnTo>
                      <a:pt x="38" y="49"/>
                    </a:lnTo>
                    <a:lnTo>
                      <a:pt x="43" y="49"/>
                    </a:lnTo>
                    <a:lnTo>
                      <a:pt x="48" y="49"/>
                    </a:lnTo>
                    <a:lnTo>
                      <a:pt x="53" y="50"/>
                    </a:lnTo>
                    <a:lnTo>
                      <a:pt x="56" y="50"/>
                    </a:lnTo>
                    <a:lnTo>
                      <a:pt x="61" y="50"/>
                    </a:lnTo>
                    <a:lnTo>
                      <a:pt x="66" y="50"/>
                    </a:lnTo>
                    <a:lnTo>
                      <a:pt x="71" y="49"/>
                    </a:lnTo>
                    <a:lnTo>
                      <a:pt x="79" y="46"/>
                    </a:lnTo>
                    <a:lnTo>
                      <a:pt x="87" y="42"/>
                    </a:lnTo>
                    <a:lnTo>
                      <a:pt x="93" y="38"/>
                    </a:lnTo>
                    <a:lnTo>
                      <a:pt x="98" y="31"/>
                    </a:lnTo>
                    <a:lnTo>
                      <a:pt x="101" y="25"/>
                    </a:lnTo>
                    <a:lnTo>
                      <a:pt x="104" y="18"/>
                    </a:lnTo>
                    <a:lnTo>
                      <a:pt x="105" y="11"/>
                    </a:lnTo>
                    <a:lnTo>
                      <a:pt x="104" y="4"/>
                    </a:lnTo>
                    <a:lnTo>
                      <a:pt x="100" y="0"/>
                    </a:lnTo>
                    <a:lnTo>
                      <a:pt x="95" y="0"/>
                    </a:lnTo>
                    <a:lnTo>
                      <a:pt x="90" y="2"/>
                    </a:lnTo>
                    <a:lnTo>
                      <a:pt x="87" y="5"/>
                    </a:lnTo>
                    <a:lnTo>
                      <a:pt x="83" y="8"/>
                    </a:lnTo>
                    <a:lnTo>
                      <a:pt x="79" y="12"/>
                    </a:lnTo>
                    <a:lnTo>
                      <a:pt x="76" y="15"/>
                    </a:lnTo>
                    <a:lnTo>
                      <a:pt x="72" y="17"/>
                    </a:lnTo>
                    <a:lnTo>
                      <a:pt x="65" y="19"/>
                    </a:lnTo>
                    <a:lnTo>
                      <a:pt x="58" y="21"/>
                    </a:lnTo>
                    <a:lnTo>
                      <a:pt x="50" y="23"/>
                    </a:lnTo>
                    <a:lnTo>
                      <a:pt x="43" y="26"/>
                    </a:lnTo>
                    <a:lnTo>
                      <a:pt x="36" y="29"/>
                    </a:lnTo>
                    <a:lnTo>
                      <a:pt x="30" y="35"/>
                    </a:lnTo>
                    <a:lnTo>
                      <a:pt x="25" y="39"/>
                    </a:lnTo>
                    <a:lnTo>
                      <a:pt x="19" y="45"/>
                    </a:lnTo>
                    <a:lnTo>
                      <a:pt x="14" y="50"/>
                    </a:lnTo>
                    <a:lnTo>
                      <a:pt x="9" y="56"/>
                    </a:lnTo>
                    <a:lnTo>
                      <a:pt x="5" y="61"/>
                    </a:lnTo>
                    <a:lnTo>
                      <a:pt x="0" y="66"/>
                    </a:lnTo>
                    <a:lnTo>
                      <a:pt x="2" y="66"/>
                    </a:lnTo>
                    <a:close/>
                  </a:path>
                </a:pathLst>
              </a:custGeom>
              <a:solidFill>
                <a:srgbClr val="000000"/>
              </a:solidFill>
              <a:ln w="9525">
                <a:noFill/>
                <a:round/>
                <a:headEnd/>
                <a:tailEnd/>
              </a:ln>
            </p:spPr>
            <p:txBody>
              <a:bodyPr/>
              <a:lstStyle/>
              <a:p>
                <a:endParaRPr lang="en-US">
                  <a:solidFill>
                    <a:srgbClr val="000000"/>
                  </a:solidFill>
                </a:endParaRPr>
              </a:p>
            </p:txBody>
          </p:sp>
        </p:grpSp>
      </p:grpSp>
    </p:spTree>
    <p:extLst>
      <p:ext uri="{BB962C8B-B14F-4D97-AF65-F5344CB8AC3E}">
        <p14:creationId xmlns:p14="http://schemas.microsoft.com/office/powerpoint/2010/main" val="23493470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to="" calcmode="lin" valueType="num">
                                      <p:cBhvr>
                                        <p:cTn id="16" dur="1" fill="hold"/>
                                        <p:tgtEl>
                                          <p:spTgt spid="5"/>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57248"/>
                                        </p:tgtEl>
                                        <p:attrNameLst>
                                          <p:attrName>style.visibility</p:attrName>
                                        </p:attrNameLst>
                                      </p:cBhvr>
                                      <p:to>
                                        <p:strVal val="visible"/>
                                      </p:to>
                                    </p:set>
                                    <p:anim calcmode="lin" valueType="num">
                                      <p:cBhvr additive="base">
                                        <p:cTn id="25" dur="500" fill="hold"/>
                                        <p:tgtEl>
                                          <p:spTgt spid="257248"/>
                                        </p:tgtEl>
                                        <p:attrNameLst>
                                          <p:attrName>ppt_x</p:attrName>
                                        </p:attrNameLst>
                                      </p:cBhvr>
                                      <p:tavLst>
                                        <p:tav tm="0">
                                          <p:val>
                                            <p:strVal val="0-#ppt_w/2"/>
                                          </p:val>
                                        </p:tav>
                                        <p:tav tm="100000">
                                          <p:val>
                                            <p:strVal val="#ppt_x"/>
                                          </p:val>
                                        </p:tav>
                                      </p:tavLst>
                                    </p:anim>
                                    <p:anim calcmode="lin" valueType="num">
                                      <p:cBhvr additive="base">
                                        <p:cTn id="26" dur="500" fill="hold"/>
                                        <p:tgtEl>
                                          <p:spTgt spid="25724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257244"/>
                                        </p:tgtEl>
                                        <p:attrNameLst>
                                          <p:attrName>style.visibility</p:attrName>
                                        </p:attrNameLst>
                                      </p:cBhvr>
                                      <p:to>
                                        <p:strVal val="visible"/>
                                      </p:to>
                                    </p:set>
                                    <p:anim calcmode="discrete" valueType="clr">
                                      <p:cBhvr override="childStyle">
                                        <p:cTn id="31" dur="80"/>
                                        <p:tgtEl>
                                          <p:spTgt spid="257244"/>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57244"/>
                                        </p:tgtEl>
                                        <p:attrNameLst>
                                          <p:attrName>fillcolor</p:attrName>
                                        </p:attrNameLst>
                                      </p:cBhvr>
                                      <p:tavLst>
                                        <p:tav tm="0">
                                          <p:val>
                                            <p:clrVal>
                                              <a:schemeClr val="accent2"/>
                                            </p:clrVal>
                                          </p:val>
                                        </p:tav>
                                        <p:tav tm="50000">
                                          <p:val>
                                            <p:clrVal>
                                              <a:schemeClr val="hlink"/>
                                            </p:clrVal>
                                          </p:val>
                                        </p:tav>
                                      </p:tavLst>
                                    </p:anim>
                                    <p:set>
                                      <p:cBhvr>
                                        <p:cTn id="33" dur="80"/>
                                        <p:tgtEl>
                                          <p:spTgt spid="257244"/>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257245"/>
                                        </p:tgtEl>
                                        <p:attrNameLst>
                                          <p:attrName>style.visibility</p:attrName>
                                        </p:attrNameLst>
                                      </p:cBhvr>
                                      <p:to>
                                        <p:strVal val="visible"/>
                                      </p:to>
                                    </p:set>
                                    <p:anim calcmode="discrete" valueType="clr">
                                      <p:cBhvr override="childStyle">
                                        <p:cTn id="38" dur="80"/>
                                        <p:tgtEl>
                                          <p:spTgt spid="257245"/>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257245"/>
                                        </p:tgtEl>
                                        <p:attrNameLst>
                                          <p:attrName>fillcolor</p:attrName>
                                        </p:attrNameLst>
                                      </p:cBhvr>
                                      <p:tavLst>
                                        <p:tav tm="0">
                                          <p:val>
                                            <p:clrVal>
                                              <a:schemeClr val="accent2"/>
                                            </p:clrVal>
                                          </p:val>
                                        </p:tav>
                                        <p:tav tm="50000">
                                          <p:val>
                                            <p:clrVal>
                                              <a:schemeClr val="hlink"/>
                                            </p:clrVal>
                                          </p:val>
                                        </p:tav>
                                      </p:tavLst>
                                    </p:anim>
                                    <p:set>
                                      <p:cBhvr>
                                        <p:cTn id="40" dur="80"/>
                                        <p:tgtEl>
                                          <p:spTgt spid="257245"/>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257247"/>
                                        </p:tgtEl>
                                        <p:attrNameLst>
                                          <p:attrName>style.visibility</p:attrName>
                                        </p:attrNameLst>
                                      </p:cBhvr>
                                      <p:to>
                                        <p:strVal val="visible"/>
                                      </p:to>
                                    </p:set>
                                    <p:anim calcmode="discrete" valueType="clr">
                                      <p:cBhvr override="childStyle">
                                        <p:cTn id="45" dur="500"/>
                                        <p:tgtEl>
                                          <p:spTgt spid="257247"/>
                                        </p:tgtEl>
                                        <p:attrNameLst>
                                          <p:attrName>style.color</p:attrName>
                                        </p:attrNameLst>
                                      </p:cBhvr>
                                      <p:tavLst>
                                        <p:tav tm="0">
                                          <p:val>
                                            <p:clrVal>
                                              <a:schemeClr val="accent2"/>
                                            </p:clrVal>
                                          </p:val>
                                        </p:tav>
                                        <p:tav tm="50000">
                                          <p:val>
                                            <p:clrVal>
                                              <a:schemeClr val="hlink"/>
                                            </p:clrVal>
                                          </p:val>
                                        </p:tav>
                                      </p:tavLst>
                                    </p:anim>
                                    <p:anim calcmode="discrete" valueType="clr">
                                      <p:cBhvr>
                                        <p:cTn id="46" dur="500"/>
                                        <p:tgtEl>
                                          <p:spTgt spid="257247"/>
                                        </p:tgtEl>
                                        <p:attrNameLst>
                                          <p:attrName>fillcolor</p:attrName>
                                        </p:attrNameLst>
                                      </p:cBhvr>
                                      <p:tavLst>
                                        <p:tav tm="0">
                                          <p:val>
                                            <p:clrVal>
                                              <a:schemeClr val="accent2"/>
                                            </p:clrVal>
                                          </p:val>
                                        </p:tav>
                                        <p:tav tm="50000">
                                          <p:val>
                                            <p:clrVal>
                                              <a:schemeClr val="hlink"/>
                                            </p:clrVal>
                                          </p:val>
                                        </p:tav>
                                      </p:tavLst>
                                    </p:anim>
                                    <p:set>
                                      <p:cBhvr>
                                        <p:cTn id="47" dur="500"/>
                                        <p:tgtEl>
                                          <p:spTgt spid="257247"/>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257249"/>
                                        </p:tgtEl>
                                        <p:attrNameLst>
                                          <p:attrName>style.visibility</p:attrName>
                                        </p:attrNameLst>
                                      </p:cBhvr>
                                      <p:to>
                                        <p:strVal val="visible"/>
                                      </p:to>
                                    </p:set>
                                    <p:anim calcmode="lin" valueType="num">
                                      <p:cBhvr>
                                        <p:cTn id="52" dur="5000" fill="hold"/>
                                        <p:tgtEl>
                                          <p:spTgt spid="257249"/>
                                        </p:tgtEl>
                                        <p:attrNameLst>
                                          <p:attrName>ppt_w</p:attrName>
                                        </p:attrNameLst>
                                      </p:cBhvr>
                                      <p:tavLst>
                                        <p:tav tm="0">
                                          <p:val>
                                            <p:fltVal val="0"/>
                                          </p:val>
                                        </p:tav>
                                        <p:tav tm="100000">
                                          <p:val>
                                            <p:strVal val="#ppt_w"/>
                                          </p:val>
                                        </p:tav>
                                      </p:tavLst>
                                    </p:anim>
                                    <p:anim calcmode="lin" valueType="num">
                                      <p:cBhvr>
                                        <p:cTn id="53" dur="5000" fill="hold"/>
                                        <p:tgtEl>
                                          <p:spTgt spid="257249"/>
                                        </p:tgtEl>
                                        <p:attrNameLst>
                                          <p:attrName>ppt_h</p:attrName>
                                        </p:attrNameLst>
                                      </p:cBhvr>
                                      <p:tavLst>
                                        <p:tav tm="0">
                                          <p:val>
                                            <p:fltVal val="0"/>
                                          </p:val>
                                        </p:tav>
                                        <p:tav tm="100000">
                                          <p:val>
                                            <p:strVal val="#ppt_h"/>
                                          </p:val>
                                        </p:tav>
                                      </p:tavLst>
                                    </p:anim>
                                    <p:anim calcmode="lin" valueType="num">
                                      <p:cBhvr>
                                        <p:cTn id="54" dur="5000" fill="hold"/>
                                        <p:tgtEl>
                                          <p:spTgt spid="257249"/>
                                        </p:tgtEl>
                                        <p:attrNameLst>
                                          <p:attrName>style.rotation</p:attrName>
                                        </p:attrNameLst>
                                      </p:cBhvr>
                                      <p:tavLst>
                                        <p:tav tm="0">
                                          <p:val>
                                            <p:fltVal val="360"/>
                                          </p:val>
                                        </p:tav>
                                        <p:tav tm="100000">
                                          <p:val>
                                            <p:fltVal val="0"/>
                                          </p:val>
                                        </p:tav>
                                      </p:tavLst>
                                    </p:anim>
                                    <p:animEffect transition="in" filter="fade">
                                      <p:cBhvr>
                                        <p:cTn id="55" dur="5000"/>
                                        <p:tgtEl>
                                          <p:spTgt spid="257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244" grpId="0"/>
      <p:bldP spid="257245" grpId="0"/>
      <p:bldP spid="257247" grpId="0"/>
      <p:bldP spid="257248" grpId="0"/>
      <p:bldP spid="2572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87"/>
          <p:cNvGrpSpPr>
            <a:grpSpLocks/>
          </p:cNvGrpSpPr>
          <p:nvPr/>
        </p:nvGrpSpPr>
        <p:grpSpPr bwMode="auto">
          <a:xfrm>
            <a:off x="2239911" y="582715"/>
            <a:ext cx="3270250" cy="1308100"/>
            <a:chOff x="1632" y="280"/>
            <a:chExt cx="2060" cy="824"/>
          </a:xfrm>
        </p:grpSpPr>
        <p:sp>
          <p:nvSpPr>
            <p:cNvPr id="27674" name="Rectangle 26"/>
            <p:cNvSpPr>
              <a:spLocks noChangeArrowheads="1"/>
            </p:cNvSpPr>
            <p:nvPr/>
          </p:nvSpPr>
          <p:spPr bwMode="auto">
            <a:xfrm>
              <a:off x="2550" y="280"/>
              <a:ext cx="1142" cy="824"/>
            </a:xfrm>
            <a:prstGeom prst="rect">
              <a:avLst/>
            </a:prstGeom>
            <a:noFill/>
            <a:ln w="31750">
              <a:solidFill>
                <a:srgbClr val="FF0000"/>
              </a:solidFill>
              <a:miter lim="800000"/>
              <a:headEnd/>
              <a:tailEnd/>
            </a:ln>
          </p:spPr>
          <p:txBody>
            <a:bodyPr/>
            <a:lstStyle/>
            <a:p>
              <a:endParaRPr lang="en-US">
                <a:solidFill>
                  <a:srgbClr val="FF0000"/>
                </a:solidFill>
              </a:endParaRPr>
            </a:p>
          </p:txBody>
        </p:sp>
        <p:sp>
          <p:nvSpPr>
            <p:cNvPr id="27675" name="Line 25"/>
            <p:cNvSpPr>
              <a:spLocks noChangeShapeType="1"/>
            </p:cNvSpPr>
            <p:nvPr/>
          </p:nvSpPr>
          <p:spPr bwMode="auto">
            <a:xfrm>
              <a:off x="1836" y="692"/>
              <a:ext cx="714" cy="0"/>
            </a:xfrm>
            <a:prstGeom prst="line">
              <a:avLst/>
            </a:prstGeom>
            <a:noFill/>
            <a:ln w="22225">
              <a:solidFill>
                <a:srgbClr val="FF0000"/>
              </a:solidFill>
              <a:round/>
              <a:headEnd/>
              <a:tailEnd type="triangle" w="lg" len="lg"/>
            </a:ln>
          </p:spPr>
          <p:txBody>
            <a:bodyPr/>
            <a:lstStyle/>
            <a:p>
              <a:endParaRPr lang="en-US">
                <a:solidFill>
                  <a:srgbClr val="000000"/>
                </a:solidFill>
              </a:endParaRPr>
            </a:p>
          </p:txBody>
        </p:sp>
        <p:sp>
          <p:nvSpPr>
            <p:cNvPr id="27676" name="Text Box 24"/>
            <p:cNvSpPr txBox="1">
              <a:spLocks noChangeArrowheads="1"/>
            </p:cNvSpPr>
            <p:nvPr/>
          </p:nvSpPr>
          <p:spPr bwMode="auto">
            <a:xfrm>
              <a:off x="2592" y="524"/>
              <a:ext cx="1100" cy="550"/>
            </a:xfrm>
            <a:prstGeom prst="rect">
              <a:avLst/>
            </a:prstGeom>
            <a:noFill/>
            <a:ln w="9525">
              <a:noFill/>
              <a:miter lim="800000"/>
              <a:headEnd/>
              <a:tailEnd/>
            </a:ln>
          </p:spPr>
          <p:txBody>
            <a:bodyPr/>
            <a:lstStyle/>
            <a:p>
              <a:pPr algn="ctr"/>
              <a:r>
                <a:rPr lang="en-US">
                  <a:solidFill>
                    <a:srgbClr val="FF0000"/>
                  </a:solidFill>
                  <a:cs typeface="Times New Roman" pitchFamily="18" charset="0"/>
                </a:rPr>
                <a:t>m</a:t>
              </a:r>
              <a:endParaRPr lang="en-US">
                <a:solidFill>
                  <a:srgbClr val="FF0000"/>
                </a:solidFill>
              </a:endParaRPr>
            </a:p>
          </p:txBody>
        </p:sp>
        <p:sp>
          <p:nvSpPr>
            <p:cNvPr id="27677" name="Text Box 23"/>
            <p:cNvSpPr txBox="1">
              <a:spLocks noChangeArrowheads="1"/>
            </p:cNvSpPr>
            <p:nvPr/>
          </p:nvSpPr>
          <p:spPr bwMode="auto">
            <a:xfrm>
              <a:off x="1632" y="359"/>
              <a:ext cx="1100" cy="549"/>
            </a:xfrm>
            <a:prstGeom prst="rect">
              <a:avLst/>
            </a:prstGeom>
            <a:noFill/>
            <a:ln w="9525">
              <a:noFill/>
              <a:miter lim="800000"/>
              <a:headEnd/>
              <a:tailEnd/>
            </a:ln>
          </p:spPr>
          <p:txBody>
            <a:bodyPr/>
            <a:lstStyle/>
            <a:p>
              <a:pPr algn="ctr"/>
              <a:r>
                <a:rPr lang="en-US">
                  <a:solidFill>
                    <a:srgbClr val="FF0000"/>
                  </a:solidFill>
                  <a:cs typeface="Times New Roman" pitchFamily="18" charset="0"/>
                </a:rPr>
                <a:t>20 N</a:t>
              </a:r>
              <a:endParaRPr lang="en-US">
                <a:solidFill>
                  <a:srgbClr val="FF0000"/>
                </a:solidFill>
              </a:endParaRPr>
            </a:p>
          </p:txBody>
        </p:sp>
      </p:grpSp>
      <p:graphicFrame>
        <p:nvGraphicFramePr>
          <p:cNvPr id="258134" name="Group 86"/>
          <p:cNvGraphicFramePr>
            <a:graphicFrameLocks noGrp="1"/>
          </p:cNvGraphicFramePr>
          <p:nvPr>
            <p:extLst/>
          </p:nvPr>
        </p:nvGraphicFramePr>
        <p:xfrm>
          <a:off x="707065" y="3017866"/>
          <a:ext cx="7924800" cy="3200986"/>
        </p:xfrm>
        <a:graphic>
          <a:graphicData uri="http://schemas.openxmlformats.org/drawingml/2006/table">
            <a:tbl>
              <a:tblPr/>
              <a:tblGrid>
                <a:gridCol w="3960813"/>
                <a:gridCol w="3963987"/>
              </a:tblGrid>
              <a:tr h="9639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ea typeface="Times New Roman" pitchFamily="18" charset="0"/>
                          <a:cs typeface="Arial" charset="0"/>
                        </a:rPr>
                        <a:t>At moment force is applied, box is…</a:t>
                      </a:r>
                      <a:endParaRPr kumimoji="0" lang="en-US" sz="2800" b="0" i="0" u="none" strike="noStrike" cap="none" normalizeH="0" baseline="0" dirty="0" smtClean="0">
                        <a:ln>
                          <a:noFill/>
                        </a:ln>
                        <a:solidFill>
                          <a:srgbClr val="FF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ea typeface="Times New Roman" pitchFamily="18" charset="0"/>
                          <a:cs typeface="Arial" charset="0"/>
                        </a:rPr>
                        <a:t>What happens?</a:t>
                      </a:r>
                      <a:endParaRPr kumimoji="0" lang="en-US" sz="2800" b="0" i="0" u="none" strike="noStrike" cap="none" normalizeH="0" baseline="0" dirty="0" smtClean="0">
                        <a:ln>
                          <a:noFill/>
                        </a:ln>
                        <a:solidFill>
                          <a:srgbClr val="FF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71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Arial" charset="0"/>
                          <a:ea typeface="Times New Roman" pitchFamily="18" charset="0"/>
                          <a:cs typeface="Arial" charset="0"/>
                        </a:rPr>
                        <a:t>at rest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sym typeface="Wingdings" pitchFamily="2"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61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Arial" charset="0"/>
                          <a:ea typeface="Times New Roman" pitchFamily="18" charset="0"/>
                          <a:cs typeface="Arial" charset="0"/>
                        </a:rPr>
                        <a:t>moving 20 m/s </a:t>
                      </a:r>
                      <a:r>
                        <a:rPr kumimoji="0" lang="en-US" sz="2800" b="0" i="0" u="none" strike="noStrike" cap="none" normalizeH="0" baseline="0" dirty="0" smtClean="0">
                          <a:ln>
                            <a:noFill/>
                          </a:ln>
                          <a:solidFill>
                            <a:srgbClr val="FF0000"/>
                          </a:solidFill>
                          <a:effectLst/>
                          <a:latin typeface="Arial" charset="0"/>
                          <a:ea typeface="Times New Roman" pitchFamily="18" charset="0"/>
                          <a:cs typeface="Arial" charset="0"/>
                          <a:sym typeface="Wingdings" pitchFamily="2"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sym typeface="Wingdings" pitchFamily="2"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37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Arial" charset="0"/>
                          <a:ea typeface="Times New Roman" pitchFamily="18" charset="0"/>
                          <a:cs typeface="Arial" charset="0"/>
                        </a:rPr>
                        <a:t>moving 20 m/s </a:t>
                      </a:r>
                      <a:r>
                        <a:rPr kumimoji="0" lang="en-US" sz="2800" b="0" i="0" u="none" strike="noStrike" cap="none" normalizeH="0" baseline="0" dirty="0" smtClean="0">
                          <a:ln>
                            <a:noFill/>
                          </a:ln>
                          <a:solidFill>
                            <a:srgbClr val="FF0000"/>
                          </a:solidFill>
                          <a:effectLst/>
                          <a:latin typeface="Arial" charset="0"/>
                          <a:ea typeface="Times New Roman" pitchFamily="18" charset="0"/>
                          <a:cs typeface="Arial" charset="0"/>
                          <a:sym typeface="Wingdings" pitchFamily="2"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8136" name="Rectangle 88"/>
          <p:cNvSpPr>
            <a:spLocks noChangeArrowheads="1"/>
          </p:cNvSpPr>
          <p:nvPr/>
        </p:nvSpPr>
        <p:spPr bwMode="auto">
          <a:xfrm>
            <a:off x="5195888" y="4077355"/>
            <a:ext cx="2928937" cy="519113"/>
          </a:xfrm>
          <a:prstGeom prst="rect">
            <a:avLst/>
          </a:prstGeom>
          <a:noFill/>
          <a:ln w="9525">
            <a:noFill/>
            <a:miter lim="800000"/>
            <a:headEnd/>
            <a:tailEnd/>
          </a:ln>
        </p:spPr>
        <p:txBody>
          <a:bodyPr wrap="none">
            <a:spAutoFit/>
          </a:bodyPr>
          <a:lstStyle/>
          <a:p>
            <a:r>
              <a:rPr lang="en-US" dirty="0">
                <a:solidFill>
                  <a:srgbClr val="000000"/>
                </a:solidFill>
              </a:rPr>
              <a:t>begins moving </a:t>
            </a:r>
            <a:r>
              <a:rPr lang="en-US" dirty="0">
                <a:solidFill>
                  <a:srgbClr val="000000"/>
                </a:solidFill>
                <a:sym typeface="Wingdings" pitchFamily="2" charset="2"/>
              </a:rPr>
              <a:t></a:t>
            </a:r>
          </a:p>
        </p:txBody>
      </p:sp>
      <p:sp>
        <p:nvSpPr>
          <p:cNvPr id="258137" name="Rectangle 89"/>
          <p:cNvSpPr>
            <a:spLocks noChangeArrowheads="1"/>
          </p:cNvSpPr>
          <p:nvPr/>
        </p:nvSpPr>
        <p:spPr bwMode="auto">
          <a:xfrm>
            <a:off x="5630863" y="4790998"/>
            <a:ext cx="2274887" cy="519113"/>
          </a:xfrm>
          <a:prstGeom prst="rect">
            <a:avLst/>
          </a:prstGeom>
          <a:noFill/>
          <a:ln w="9525">
            <a:noFill/>
            <a:miter lim="800000"/>
            <a:headEnd/>
            <a:tailEnd/>
          </a:ln>
        </p:spPr>
        <p:txBody>
          <a:bodyPr wrap="none">
            <a:spAutoFit/>
          </a:bodyPr>
          <a:lstStyle/>
          <a:p>
            <a:r>
              <a:rPr lang="en-US" dirty="0">
                <a:solidFill>
                  <a:srgbClr val="000000"/>
                </a:solidFill>
              </a:rPr>
              <a:t>speeds up </a:t>
            </a:r>
            <a:r>
              <a:rPr lang="en-US" dirty="0">
                <a:solidFill>
                  <a:srgbClr val="000000"/>
                </a:solidFill>
                <a:sym typeface="Wingdings" pitchFamily="2" charset="2"/>
              </a:rPr>
              <a:t></a:t>
            </a:r>
          </a:p>
        </p:txBody>
      </p:sp>
      <p:sp>
        <p:nvSpPr>
          <p:cNvPr id="258138" name="Rectangle 90"/>
          <p:cNvSpPr>
            <a:spLocks noChangeArrowheads="1"/>
          </p:cNvSpPr>
          <p:nvPr/>
        </p:nvSpPr>
        <p:spPr bwMode="auto">
          <a:xfrm>
            <a:off x="4953000" y="5589063"/>
            <a:ext cx="3392488" cy="519112"/>
          </a:xfrm>
          <a:prstGeom prst="rect">
            <a:avLst/>
          </a:prstGeom>
          <a:noFill/>
          <a:ln w="9525">
            <a:noFill/>
            <a:miter lim="800000"/>
            <a:headEnd/>
            <a:tailEnd/>
          </a:ln>
        </p:spPr>
        <p:txBody>
          <a:bodyPr wrap="none">
            <a:spAutoFit/>
          </a:bodyPr>
          <a:lstStyle/>
          <a:p>
            <a:r>
              <a:rPr lang="en-US" dirty="0">
                <a:solidFill>
                  <a:srgbClr val="000000"/>
                </a:solidFill>
              </a:rPr>
              <a:t>begins to slow down</a:t>
            </a:r>
          </a:p>
        </p:txBody>
      </p:sp>
      <p:sp>
        <p:nvSpPr>
          <p:cNvPr id="14" name="Rectangle 88"/>
          <p:cNvSpPr>
            <a:spLocks noChangeArrowheads="1"/>
          </p:cNvSpPr>
          <p:nvPr/>
        </p:nvSpPr>
        <p:spPr bwMode="auto">
          <a:xfrm>
            <a:off x="5855093" y="579245"/>
            <a:ext cx="2525050" cy="1384995"/>
          </a:xfrm>
          <a:prstGeom prst="rect">
            <a:avLst/>
          </a:prstGeom>
          <a:noFill/>
          <a:ln w="9525">
            <a:noFill/>
            <a:miter lim="800000"/>
            <a:headEnd/>
            <a:tailEnd/>
          </a:ln>
        </p:spPr>
        <p:txBody>
          <a:bodyPr wrap="none">
            <a:spAutoFit/>
          </a:bodyPr>
          <a:lstStyle/>
          <a:p>
            <a:pPr algn="ctr"/>
            <a:r>
              <a:rPr lang="en-US" dirty="0" smtClean="0">
                <a:solidFill>
                  <a:srgbClr val="000000"/>
                </a:solidFill>
              </a:rPr>
              <a:t>(assume we’re</a:t>
            </a:r>
          </a:p>
          <a:p>
            <a:pPr algn="ctr"/>
            <a:r>
              <a:rPr lang="en-US" dirty="0" smtClean="0">
                <a:solidFill>
                  <a:srgbClr val="000000"/>
                </a:solidFill>
              </a:rPr>
              <a:t>out in</a:t>
            </a:r>
          </a:p>
          <a:p>
            <a:pPr algn="ctr"/>
            <a:r>
              <a:rPr lang="en-US" dirty="0" smtClean="0">
                <a:solidFill>
                  <a:srgbClr val="000000"/>
                </a:solidFill>
              </a:rPr>
              <a:t>deep space)</a:t>
            </a:r>
            <a:endParaRPr lang="en-US" dirty="0">
              <a:solidFill>
                <a:srgbClr val="000000"/>
              </a:solidFill>
              <a:sym typeface="Wingdings" pitchFamily="2" charset="2"/>
            </a:endParaRPr>
          </a:p>
        </p:txBody>
      </p:sp>
      <p:sp>
        <p:nvSpPr>
          <p:cNvPr id="15" name="Rectangle 88"/>
          <p:cNvSpPr>
            <a:spLocks noChangeArrowheads="1"/>
          </p:cNvSpPr>
          <p:nvPr/>
        </p:nvSpPr>
        <p:spPr bwMode="auto">
          <a:xfrm>
            <a:off x="4993870" y="2163494"/>
            <a:ext cx="3076483" cy="523220"/>
          </a:xfrm>
          <a:prstGeom prst="rect">
            <a:avLst/>
          </a:prstGeom>
          <a:noFill/>
          <a:ln w="9525">
            <a:noFill/>
            <a:miter lim="800000"/>
            <a:headEnd/>
            <a:tailEnd/>
          </a:ln>
        </p:spPr>
        <p:txBody>
          <a:bodyPr wrap="none">
            <a:spAutoFit/>
          </a:bodyPr>
          <a:lstStyle/>
          <a:p>
            <a:r>
              <a:rPr lang="en-US" dirty="0" smtClean="0">
                <a:solidFill>
                  <a:srgbClr val="000000"/>
                </a:solidFill>
              </a:rPr>
              <a:t>already moving </a:t>
            </a:r>
            <a:r>
              <a:rPr lang="en-US" dirty="0">
                <a:solidFill>
                  <a:srgbClr val="000000"/>
                </a:solidFill>
                <a:sym typeface="Wingdings" pitchFamily="2" charset="2"/>
              </a:rPr>
              <a:t></a:t>
            </a:r>
          </a:p>
        </p:txBody>
      </p:sp>
      <p:sp>
        <p:nvSpPr>
          <p:cNvPr id="16" name="Rectangle 88"/>
          <p:cNvSpPr>
            <a:spLocks noChangeArrowheads="1"/>
          </p:cNvSpPr>
          <p:nvPr/>
        </p:nvSpPr>
        <p:spPr bwMode="auto">
          <a:xfrm>
            <a:off x="1424746" y="2163495"/>
            <a:ext cx="3076483" cy="523220"/>
          </a:xfrm>
          <a:prstGeom prst="rect">
            <a:avLst/>
          </a:prstGeom>
          <a:noFill/>
          <a:ln w="9525">
            <a:noFill/>
            <a:miter lim="800000"/>
            <a:headEnd/>
            <a:tailEnd/>
          </a:ln>
        </p:spPr>
        <p:txBody>
          <a:bodyPr wrap="none">
            <a:spAutoFit/>
          </a:bodyPr>
          <a:lstStyle/>
          <a:p>
            <a:r>
              <a:rPr lang="en-US" dirty="0" smtClean="0">
                <a:solidFill>
                  <a:srgbClr val="000000"/>
                </a:solidFill>
              </a:rPr>
              <a:t>already moving </a:t>
            </a:r>
            <a:r>
              <a:rPr lang="en-US" dirty="0" smtClean="0">
                <a:solidFill>
                  <a:srgbClr val="000000"/>
                </a:solidFill>
                <a:sym typeface="Wingdings" pitchFamily="2" charset="2"/>
              </a:rPr>
              <a:t></a:t>
            </a:r>
            <a:endParaRPr lang="en-US" dirty="0">
              <a:solidFill>
                <a:srgbClr val="000000"/>
              </a:solidFill>
              <a:sym typeface="Wingdings" pitchFamily="2" charset="2"/>
            </a:endParaRPr>
          </a:p>
        </p:txBody>
      </p:sp>
    </p:spTree>
    <p:extLst>
      <p:ext uri="{BB962C8B-B14F-4D97-AF65-F5344CB8AC3E}">
        <p14:creationId xmlns:p14="http://schemas.microsoft.com/office/powerpoint/2010/main" val="41811075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58136"/>
                                        </p:tgtEl>
                                        <p:attrNameLst>
                                          <p:attrName>style.visibility</p:attrName>
                                        </p:attrNameLst>
                                      </p:cBhvr>
                                      <p:to>
                                        <p:strVal val="visible"/>
                                      </p:to>
                                    </p:set>
                                    <p:anim calcmode="lin" valueType="num">
                                      <p:cBhvr additive="base">
                                        <p:cTn id="12" dur="3000" fill="hold"/>
                                        <p:tgtEl>
                                          <p:spTgt spid="258136"/>
                                        </p:tgtEl>
                                        <p:attrNameLst>
                                          <p:attrName>ppt_x</p:attrName>
                                        </p:attrNameLst>
                                      </p:cBhvr>
                                      <p:tavLst>
                                        <p:tav tm="0">
                                          <p:val>
                                            <p:strVal val="0-#ppt_w/2"/>
                                          </p:val>
                                        </p:tav>
                                        <p:tav tm="100000">
                                          <p:val>
                                            <p:strVal val="#ppt_x"/>
                                          </p:val>
                                        </p:tav>
                                      </p:tavLst>
                                    </p:anim>
                                    <p:anim calcmode="lin" valueType="num">
                                      <p:cBhvr additive="base">
                                        <p:cTn id="13" dur="3000" fill="hold"/>
                                        <p:tgtEl>
                                          <p:spTgt spid="25813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3000" fill="hold"/>
                                        <p:tgtEl>
                                          <p:spTgt spid="15"/>
                                        </p:tgtEl>
                                        <p:attrNameLst>
                                          <p:attrName>ppt_x</p:attrName>
                                        </p:attrNameLst>
                                      </p:cBhvr>
                                      <p:tavLst>
                                        <p:tav tm="0">
                                          <p:val>
                                            <p:strVal val="0-#ppt_w/2"/>
                                          </p:val>
                                        </p:tav>
                                        <p:tav tm="100000">
                                          <p:val>
                                            <p:strVal val="#ppt_x"/>
                                          </p:val>
                                        </p:tav>
                                      </p:tavLst>
                                    </p:anim>
                                    <p:anim calcmode="lin" valueType="num">
                                      <p:cBhvr additive="base">
                                        <p:cTn id="19" dur="3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58137"/>
                                        </p:tgtEl>
                                        <p:attrNameLst>
                                          <p:attrName>style.visibility</p:attrName>
                                        </p:attrNameLst>
                                      </p:cBhvr>
                                      <p:to>
                                        <p:strVal val="visible"/>
                                      </p:to>
                                    </p:set>
                                    <p:anim calcmode="lin" valueType="num">
                                      <p:cBhvr additive="base">
                                        <p:cTn id="24" dur="2000" fill="hold"/>
                                        <p:tgtEl>
                                          <p:spTgt spid="258137"/>
                                        </p:tgtEl>
                                        <p:attrNameLst>
                                          <p:attrName>ppt_x</p:attrName>
                                        </p:attrNameLst>
                                      </p:cBhvr>
                                      <p:tavLst>
                                        <p:tav tm="0">
                                          <p:val>
                                            <p:strVal val="0-#ppt_w/2"/>
                                          </p:val>
                                        </p:tav>
                                        <p:tav tm="100000">
                                          <p:val>
                                            <p:strVal val="#ppt_x"/>
                                          </p:val>
                                        </p:tav>
                                      </p:tavLst>
                                    </p:anim>
                                    <p:anim calcmode="lin" valueType="num">
                                      <p:cBhvr additive="base">
                                        <p:cTn id="25" dur="2000" fill="hold"/>
                                        <p:tgtEl>
                                          <p:spTgt spid="25813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2" fill="hold" grpId="1" nodeType="clickEffect">
                                  <p:stCondLst>
                                    <p:cond delay="0"/>
                                  </p:stCondLst>
                                  <p:childTnLst>
                                    <p:anim calcmode="lin" valueType="num">
                                      <p:cBhvr additive="base">
                                        <p:cTn id="29" dur="500"/>
                                        <p:tgtEl>
                                          <p:spTgt spid="15"/>
                                        </p:tgtEl>
                                        <p:attrNameLst>
                                          <p:attrName>ppt_x</p:attrName>
                                        </p:attrNameLst>
                                      </p:cBhvr>
                                      <p:tavLst>
                                        <p:tav tm="0">
                                          <p:val>
                                            <p:strVal val="ppt_x"/>
                                          </p:val>
                                        </p:tav>
                                        <p:tav tm="100000">
                                          <p:val>
                                            <p:strVal val="1+ppt_w/2"/>
                                          </p:val>
                                        </p:tav>
                                      </p:tavLst>
                                    </p:anim>
                                    <p:anim calcmode="lin" valueType="num">
                                      <p:cBhvr additive="base">
                                        <p:cTn id="30" dur="500"/>
                                        <p:tgtEl>
                                          <p:spTgt spid="15"/>
                                        </p:tgtEl>
                                        <p:attrNameLst>
                                          <p:attrName>ppt_y</p:attrName>
                                        </p:attrNameLst>
                                      </p:cBhvr>
                                      <p:tavLst>
                                        <p:tav tm="0">
                                          <p:val>
                                            <p:strVal val="ppt_y"/>
                                          </p:val>
                                        </p:tav>
                                        <p:tav tm="100000">
                                          <p:val>
                                            <p:strVal val="ppt_y"/>
                                          </p:val>
                                        </p:tav>
                                      </p:tavLst>
                                    </p:anim>
                                    <p:set>
                                      <p:cBhvr>
                                        <p:cTn id="31" dur="1" fill="hold">
                                          <p:stCondLst>
                                            <p:cond delay="499"/>
                                          </p:stCondLst>
                                        </p:cTn>
                                        <p:tgtEl>
                                          <p:spTgt spid="1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3000" fill="hold"/>
                                        <p:tgtEl>
                                          <p:spTgt spid="16"/>
                                        </p:tgtEl>
                                        <p:attrNameLst>
                                          <p:attrName>ppt_x</p:attrName>
                                        </p:attrNameLst>
                                      </p:cBhvr>
                                      <p:tavLst>
                                        <p:tav tm="0">
                                          <p:val>
                                            <p:strVal val="1+#ppt_w/2"/>
                                          </p:val>
                                        </p:tav>
                                        <p:tav tm="100000">
                                          <p:val>
                                            <p:strVal val="#ppt_x"/>
                                          </p:val>
                                        </p:tav>
                                      </p:tavLst>
                                    </p:anim>
                                    <p:anim calcmode="lin" valueType="num">
                                      <p:cBhvr additive="base">
                                        <p:cTn id="37" dur="3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4" presetClass="entr" presetSubtype="0" fill="hold" grpId="0" nodeType="clickEffect">
                                  <p:stCondLst>
                                    <p:cond delay="0"/>
                                  </p:stCondLst>
                                  <p:childTnLst>
                                    <p:set>
                                      <p:cBhvr>
                                        <p:cTn id="41" dur="1" fill="hold">
                                          <p:stCondLst>
                                            <p:cond delay="0"/>
                                          </p:stCondLst>
                                        </p:cTn>
                                        <p:tgtEl>
                                          <p:spTgt spid="258138"/>
                                        </p:tgtEl>
                                        <p:attrNameLst>
                                          <p:attrName>style.visibility</p:attrName>
                                        </p:attrNameLst>
                                      </p:cBhvr>
                                      <p:to>
                                        <p:strVal val="visible"/>
                                      </p:to>
                                    </p:set>
                                    <p:anim from="(-#ppt_w/2)" to="(#ppt_x)" calcmode="lin" valueType="num">
                                      <p:cBhvr>
                                        <p:cTn id="42" dur="1200" fill="hold">
                                          <p:stCondLst>
                                            <p:cond delay="0"/>
                                          </p:stCondLst>
                                        </p:cTn>
                                        <p:tgtEl>
                                          <p:spTgt spid="258138"/>
                                        </p:tgtEl>
                                        <p:attrNameLst>
                                          <p:attrName>ppt_x</p:attrName>
                                        </p:attrNameLst>
                                      </p:cBhvr>
                                    </p:anim>
                                    <p:anim from="0" to="-1.0" calcmode="lin" valueType="num">
                                      <p:cBhvr>
                                        <p:cTn id="43" dur="400" decel="50000" autoRev="1" fill="hold">
                                          <p:stCondLst>
                                            <p:cond delay="1200"/>
                                          </p:stCondLst>
                                        </p:cTn>
                                        <p:tgtEl>
                                          <p:spTgt spid="258138"/>
                                        </p:tgtEl>
                                        <p:attrNameLst>
                                          <p:attrName>xshear</p:attrName>
                                        </p:attrNameLst>
                                      </p:cBhvr>
                                    </p:anim>
                                    <p:animScale>
                                      <p:cBhvr>
                                        <p:cTn id="44" dur="400" decel="100000" autoRev="1" fill="hold">
                                          <p:stCondLst>
                                            <p:cond delay="1200"/>
                                          </p:stCondLst>
                                        </p:cTn>
                                        <p:tgtEl>
                                          <p:spTgt spid="258138"/>
                                        </p:tgtEl>
                                      </p:cBhvr>
                                      <p:from x="100000" y="100000"/>
                                      <p:to x="80000" y="100000"/>
                                    </p:animScale>
                                    <p:anim by="(#ppt_h/3+#ppt_w*0.1)" calcmode="lin" valueType="num">
                                      <p:cBhvr additive="sum">
                                        <p:cTn id="45" dur="400" decel="100000" autoRev="1" fill="hold">
                                          <p:stCondLst>
                                            <p:cond delay="1200"/>
                                          </p:stCondLst>
                                        </p:cTn>
                                        <p:tgtEl>
                                          <p:spTgt spid="258138"/>
                                        </p:tgtEl>
                                        <p:attrNameLst>
                                          <p:attrName>ppt_x</p:attrName>
                                        </p:attrNameLst>
                                      </p:cBhvr>
                                    </p:anim>
                                  </p:childTnLst>
                                </p:cTn>
                              </p:par>
                            </p:childTnLst>
                          </p:cTn>
                        </p:par>
                      </p:childTnLst>
                    </p:cTn>
                  </p:par>
                  <p:par>
                    <p:cTn id="46" fill="hold">
                      <p:stCondLst>
                        <p:cond delay="indefinite"/>
                      </p:stCondLst>
                      <p:childTnLst>
                        <p:par>
                          <p:cTn id="47" fill="hold">
                            <p:stCondLst>
                              <p:cond delay="0"/>
                            </p:stCondLst>
                            <p:childTnLst>
                              <p:par>
                                <p:cTn id="48" presetID="2" presetClass="exit" presetSubtype="8" fill="hold" grpId="1" nodeType="clickEffect">
                                  <p:stCondLst>
                                    <p:cond delay="0"/>
                                  </p:stCondLst>
                                  <p:childTnLst>
                                    <p:anim calcmode="lin" valueType="num">
                                      <p:cBhvr additive="base">
                                        <p:cTn id="49" dur="5000"/>
                                        <p:tgtEl>
                                          <p:spTgt spid="16"/>
                                        </p:tgtEl>
                                        <p:attrNameLst>
                                          <p:attrName>ppt_x</p:attrName>
                                        </p:attrNameLst>
                                      </p:cBhvr>
                                      <p:tavLst>
                                        <p:tav tm="0">
                                          <p:val>
                                            <p:strVal val="ppt_x"/>
                                          </p:val>
                                        </p:tav>
                                        <p:tav tm="100000">
                                          <p:val>
                                            <p:strVal val="0-ppt_w/2"/>
                                          </p:val>
                                        </p:tav>
                                      </p:tavLst>
                                    </p:anim>
                                    <p:anim calcmode="lin" valueType="num">
                                      <p:cBhvr additive="base">
                                        <p:cTn id="50" dur="5000"/>
                                        <p:tgtEl>
                                          <p:spTgt spid="16"/>
                                        </p:tgtEl>
                                        <p:attrNameLst>
                                          <p:attrName>ppt_y</p:attrName>
                                        </p:attrNameLst>
                                      </p:cBhvr>
                                      <p:tavLst>
                                        <p:tav tm="0">
                                          <p:val>
                                            <p:strVal val="ppt_y"/>
                                          </p:val>
                                        </p:tav>
                                        <p:tav tm="100000">
                                          <p:val>
                                            <p:strVal val="ppt_y"/>
                                          </p:val>
                                        </p:tav>
                                      </p:tavLst>
                                    </p:anim>
                                    <p:set>
                                      <p:cBhvr>
                                        <p:cTn id="51" dur="1" fill="hold">
                                          <p:stCondLst>
                                            <p:cond delay="4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136" grpId="0"/>
      <p:bldP spid="258137" grpId="0"/>
      <p:bldP spid="258138" grpId="0"/>
      <p:bldP spid="14" grpId="0"/>
      <p:bldP spid="15" grpId="0"/>
      <p:bldP spid="15" grpId="1"/>
      <p:bldP spid="16" grpId="0"/>
      <p:bldP spid="1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ChangeArrowheads="1"/>
          </p:cNvSpPr>
          <p:nvPr/>
        </p:nvSpPr>
        <p:spPr bwMode="auto">
          <a:xfrm>
            <a:off x="0" y="1500188"/>
            <a:ext cx="184150" cy="534987"/>
          </a:xfrm>
          <a:prstGeom prst="rect">
            <a:avLst/>
          </a:prstGeom>
          <a:noFill/>
          <a:ln w="9525">
            <a:noFill/>
            <a:miter lim="800000"/>
            <a:headEnd/>
            <a:tailEnd/>
          </a:ln>
        </p:spPr>
        <p:txBody>
          <a:bodyPr wrap="none" anchor="ctr">
            <a:spAutoFit/>
          </a:bodyPr>
          <a:lstStyle/>
          <a:p>
            <a:r>
              <a:rPr lang="en-US" sz="1100">
                <a:solidFill>
                  <a:srgbClr val="000000"/>
                </a:solidFill>
              </a:rPr>
              <a:t/>
            </a:r>
            <a:br>
              <a:rPr lang="en-US" sz="1100">
                <a:solidFill>
                  <a:srgbClr val="000000"/>
                </a:solidFill>
              </a:rPr>
            </a:br>
            <a:endParaRPr lang="en-US" sz="1800">
              <a:solidFill>
                <a:srgbClr val="000000"/>
              </a:solidFill>
            </a:endParaRPr>
          </a:p>
        </p:txBody>
      </p:sp>
      <p:graphicFrame>
        <p:nvGraphicFramePr>
          <p:cNvPr id="264225" name="Group 33"/>
          <p:cNvGraphicFramePr>
            <a:graphicFrameLocks noGrp="1"/>
          </p:cNvGraphicFramePr>
          <p:nvPr>
            <p:extLst/>
          </p:nvPr>
        </p:nvGraphicFramePr>
        <p:xfrm>
          <a:off x="614363" y="2967387"/>
          <a:ext cx="7924800" cy="3079750"/>
        </p:xfrm>
        <a:graphic>
          <a:graphicData uri="http://schemas.openxmlformats.org/drawingml/2006/table">
            <a:tbl>
              <a:tblPr/>
              <a:tblGrid>
                <a:gridCol w="3960812"/>
                <a:gridCol w="3963988"/>
              </a:tblGrid>
              <a:tr h="1295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ea typeface="Times New Roman" pitchFamily="18" charset="0"/>
                          <a:cs typeface="Arial" charset="0"/>
                        </a:rPr>
                        <a:t>What if box is…</a:t>
                      </a:r>
                      <a:endParaRPr kumimoji="0" lang="en-US" sz="2800" b="0" i="0" u="none" strike="noStrike" cap="none" normalizeH="0" baseline="0" dirty="0" smtClean="0">
                        <a:ln>
                          <a:noFill/>
                        </a:ln>
                        <a:solidFill>
                          <a:srgbClr val="FF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ea typeface="Times New Roman" pitchFamily="18" charset="0"/>
                          <a:cs typeface="Arial" charset="0"/>
                        </a:rPr>
                        <a:t>What happens?</a:t>
                      </a:r>
                      <a:endParaRPr kumimoji="0" lang="en-US" sz="2800" b="0" i="0" u="none" strike="noStrike" cap="none" normalizeH="0" baseline="0" dirty="0" smtClean="0">
                        <a:ln>
                          <a:noFill/>
                        </a:ln>
                        <a:solidFill>
                          <a:srgbClr val="FF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2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Arial" charset="0"/>
                          <a:ea typeface="Times New Roman" pitchFamily="18" charset="0"/>
                          <a:cs typeface="Arial" charset="0"/>
                        </a:rPr>
                        <a:t>at rest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sym typeface="Wingdings" pitchFamily="2"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2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Arial" charset="0"/>
                          <a:ea typeface="Times New Roman" pitchFamily="18" charset="0"/>
                          <a:cs typeface="Arial" charset="0"/>
                        </a:rPr>
                        <a:t>already moving</a:t>
                      </a:r>
                      <a:endParaRPr kumimoji="0" lang="en-US" sz="2800" b="0" i="0" u="none" strike="noStrike" cap="none" normalizeH="0" baseline="0" dirty="0" smtClean="0">
                        <a:ln>
                          <a:noFill/>
                        </a:ln>
                        <a:solidFill>
                          <a:srgbClr val="FF0000"/>
                        </a:solidFill>
                        <a:effectLst/>
                        <a:latin typeface="Arial" charset="0"/>
                        <a:ea typeface="Times New Roman" pitchFamily="18" charset="0"/>
                        <a:cs typeface="Arial" charset="0"/>
                        <a:sym typeface="Wingdings" pitchFamily="2"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Times New Roman" pitchFamily="18" charset="0"/>
                        <a:cs typeface="Arial" charset="0"/>
                        <a:sym typeface="Wingdings" pitchFamily="2"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64219" name="Rectangle 27"/>
          <p:cNvSpPr>
            <a:spLocks noChangeArrowheads="1"/>
          </p:cNvSpPr>
          <p:nvPr/>
        </p:nvSpPr>
        <p:spPr bwMode="auto">
          <a:xfrm>
            <a:off x="5326477" y="4430913"/>
            <a:ext cx="2540000" cy="519113"/>
          </a:xfrm>
          <a:prstGeom prst="rect">
            <a:avLst/>
          </a:prstGeom>
          <a:noFill/>
          <a:ln w="9525">
            <a:noFill/>
            <a:miter lim="800000"/>
            <a:headEnd/>
            <a:tailEnd/>
          </a:ln>
        </p:spPr>
        <p:txBody>
          <a:bodyPr wrap="none">
            <a:spAutoFit/>
          </a:bodyPr>
          <a:lstStyle/>
          <a:p>
            <a:r>
              <a:rPr lang="en-US" dirty="0">
                <a:solidFill>
                  <a:srgbClr val="000000"/>
                </a:solidFill>
              </a:rPr>
              <a:t>remains at rest</a:t>
            </a:r>
            <a:endParaRPr lang="en-US" dirty="0">
              <a:solidFill>
                <a:srgbClr val="000000"/>
              </a:solidFill>
              <a:sym typeface="Wingdings" pitchFamily="2" charset="2"/>
            </a:endParaRPr>
          </a:p>
        </p:txBody>
      </p:sp>
      <p:sp>
        <p:nvSpPr>
          <p:cNvPr id="264220" name="Rectangle 28"/>
          <p:cNvSpPr>
            <a:spLocks noChangeArrowheads="1"/>
          </p:cNvSpPr>
          <p:nvPr/>
        </p:nvSpPr>
        <p:spPr bwMode="auto">
          <a:xfrm>
            <a:off x="5145088" y="5121625"/>
            <a:ext cx="2816225" cy="946150"/>
          </a:xfrm>
          <a:prstGeom prst="rect">
            <a:avLst/>
          </a:prstGeom>
          <a:noFill/>
          <a:ln w="9525">
            <a:noFill/>
            <a:miter lim="800000"/>
            <a:headEnd/>
            <a:tailEnd/>
          </a:ln>
        </p:spPr>
        <p:txBody>
          <a:bodyPr>
            <a:spAutoFit/>
          </a:bodyPr>
          <a:lstStyle/>
          <a:p>
            <a:pPr algn="ctr"/>
            <a:r>
              <a:rPr lang="en-US" dirty="0">
                <a:solidFill>
                  <a:srgbClr val="000000"/>
                </a:solidFill>
              </a:rPr>
              <a:t>continues at</a:t>
            </a:r>
          </a:p>
          <a:p>
            <a:pPr algn="ctr"/>
            <a:r>
              <a:rPr lang="en-US" dirty="0">
                <a:solidFill>
                  <a:srgbClr val="000000"/>
                </a:solidFill>
              </a:rPr>
              <a:t>constant velocity</a:t>
            </a:r>
            <a:endParaRPr lang="en-US" dirty="0">
              <a:solidFill>
                <a:srgbClr val="000000"/>
              </a:solidFill>
              <a:sym typeface="Wingdings" pitchFamily="2" charset="2"/>
            </a:endParaRPr>
          </a:p>
        </p:txBody>
      </p:sp>
      <p:grpSp>
        <p:nvGrpSpPr>
          <p:cNvPr id="28693" name="Group 32"/>
          <p:cNvGrpSpPr>
            <a:grpSpLocks/>
          </p:cNvGrpSpPr>
          <p:nvPr/>
        </p:nvGrpSpPr>
        <p:grpSpPr bwMode="auto">
          <a:xfrm>
            <a:off x="2168491" y="704668"/>
            <a:ext cx="4699000" cy="1308100"/>
            <a:chOff x="1632" y="280"/>
            <a:chExt cx="2960" cy="824"/>
          </a:xfrm>
        </p:grpSpPr>
        <p:sp>
          <p:nvSpPr>
            <p:cNvPr id="28694" name="Rectangle 3"/>
            <p:cNvSpPr>
              <a:spLocks noChangeArrowheads="1"/>
            </p:cNvSpPr>
            <p:nvPr/>
          </p:nvSpPr>
          <p:spPr bwMode="auto">
            <a:xfrm>
              <a:off x="2550" y="280"/>
              <a:ext cx="1142" cy="824"/>
            </a:xfrm>
            <a:prstGeom prst="rect">
              <a:avLst/>
            </a:prstGeom>
            <a:noFill/>
            <a:ln w="31750">
              <a:solidFill>
                <a:srgbClr val="FF0000"/>
              </a:solidFill>
              <a:miter lim="800000"/>
              <a:headEnd/>
              <a:tailEnd/>
            </a:ln>
          </p:spPr>
          <p:txBody>
            <a:bodyPr/>
            <a:lstStyle/>
            <a:p>
              <a:endParaRPr lang="en-US">
                <a:solidFill>
                  <a:srgbClr val="FF0000"/>
                </a:solidFill>
              </a:endParaRPr>
            </a:p>
          </p:txBody>
        </p:sp>
        <p:sp>
          <p:nvSpPr>
            <p:cNvPr id="28695" name="Line 4"/>
            <p:cNvSpPr>
              <a:spLocks noChangeShapeType="1"/>
            </p:cNvSpPr>
            <p:nvPr/>
          </p:nvSpPr>
          <p:spPr bwMode="auto">
            <a:xfrm>
              <a:off x="1836" y="692"/>
              <a:ext cx="714" cy="0"/>
            </a:xfrm>
            <a:prstGeom prst="line">
              <a:avLst/>
            </a:prstGeom>
            <a:noFill/>
            <a:ln w="22225">
              <a:solidFill>
                <a:srgbClr val="FF0000"/>
              </a:solidFill>
              <a:round/>
              <a:headEnd/>
              <a:tailEnd type="triangle" w="lg" len="lg"/>
            </a:ln>
          </p:spPr>
          <p:txBody>
            <a:bodyPr/>
            <a:lstStyle/>
            <a:p>
              <a:endParaRPr lang="en-US">
                <a:solidFill>
                  <a:srgbClr val="000000"/>
                </a:solidFill>
              </a:endParaRPr>
            </a:p>
          </p:txBody>
        </p:sp>
        <p:sp>
          <p:nvSpPr>
            <p:cNvPr id="28696" name="Text Box 5"/>
            <p:cNvSpPr txBox="1">
              <a:spLocks noChangeArrowheads="1"/>
            </p:cNvSpPr>
            <p:nvPr/>
          </p:nvSpPr>
          <p:spPr bwMode="auto">
            <a:xfrm>
              <a:off x="2592" y="524"/>
              <a:ext cx="1100" cy="550"/>
            </a:xfrm>
            <a:prstGeom prst="rect">
              <a:avLst/>
            </a:prstGeom>
            <a:noFill/>
            <a:ln w="9525">
              <a:noFill/>
              <a:miter lim="800000"/>
              <a:headEnd/>
              <a:tailEnd/>
            </a:ln>
          </p:spPr>
          <p:txBody>
            <a:bodyPr/>
            <a:lstStyle/>
            <a:p>
              <a:pPr algn="ctr"/>
              <a:r>
                <a:rPr lang="en-US">
                  <a:solidFill>
                    <a:srgbClr val="FF0000"/>
                  </a:solidFill>
                  <a:cs typeface="Times New Roman" pitchFamily="18" charset="0"/>
                </a:rPr>
                <a:t>m</a:t>
              </a:r>
              <a:endParaRPr lang="en-US">
                <a:solidFill>
                  <a:srgbClr val="FF0000"/>
                </a:solidFill>
              </a:endParaRPr>
            </a:p>
          </p:txBody>
        </p:sp>
        <p:sp>
          <p:nvSpPr>
            <p:cNvPr id="28697" name="Text Box 6"/>
            <p:cNvSpPr txBox="1">
              <a:spLocks noChangeArrowheads="1"/>
            </p:cNvSpPr>
            <p:nvPr/>
          </p:nvSpPr>
          <p:spPr bwMode="auto">
            <a:xfrm>
              <a:off x="1632" y="359"/>
              <a:ext cx="1100" cy="549"/>
            </a:xfrm>
            <a:prstGeom prst="rect">
              <a:avLst/>
            </a:prstGeom>
            <a:noFill/>
            <a:ln w="9525">
              <a:noFill/>
              <a:miter lim="800000"/>
              <a:headEnd/>
              <a:tailEnd/>
            </a:ln>
          </p:spPr>
          <p:txBody>
            <a:bodyPr/>
            <a:lstStyle/>
            <a:p>
              <a:pPr algn="ctr"/>
              <a:r>
                <a:rPr lang="en-US">
                  <a:solidFill>
                    <a:srgbClr val="FF0000"/>
                  </a:solidFill>
                  <a:cs typeface="Times New Roman" pitchFamily="18" charset="0"/>
                </a:rPr>
                <a:t>30 N</a:t>
              </a:r>
              <a:endParaRPr lang="en-US">
                <a:solidFill>
                  <a:srgbClr val="FF0000"/>
                </a:solidFill>
              </a:endParaRPr>
            </a:p>
          </p:txBody>
        </p:sp>
        <p:sp>
          <p:nvSpPr>
            <p:cNvPr id="28698" name="Line 30"/>
            <p:cNvSpPr>
              <a:spLocks noChangeShapeType="1"/>
            </p:cNvSpPr>
            <p:nvPr/>
          </p:nvSpPr>
          <p:spPr bwMode="auto">
            <a:xfrm>
              <a:off x="3696" y="698"/>
              <a:ext cx="714" cy="0"/>
            </a:xfrm>
            <a:prstGeom prst="line">
              <a:avLst/>
            </a:prstGeom>
            <a:noFill/>
            <a:ln w="22225">
              <a:solidFill>
                <a:srgbClr val="FF0000"/>
              </a:solidFill>
              <a:round/>
              <a:headEnd type="triangle" w="lg" len="lg"/>
              <a:tailEnd type="none" w="lg" len="lg"/>
            </a:ln>
          </p:spPr>
          <p:txBody>
            <a:bodyPr/>
            <a:lstStyle/>
            <a:p>
              <a:endParaRPr lang="en-US">
                <a:solidFill>
                  <a:srgbClr val="000000"/>
                </a:solidFill>
              </a:endParaRPr>
            </a:p>
          </p:txBody>
        </p:sp>
        <p:sp>
          <p:nvSpPr>
            <p:cNvPr id="28699" name="Text Box 31"/>
            <p:cNvSpPr txBox="1">
              <a:spLocks noChangeArrowheads="1"/>
            </p:cNvSpPr>
            <p:nvPr/>
          </p:nvSpPr>
          <p:spPr bwMode="auto">
            <a:xfrm>
              <a:off x="3492" y="365"/>
              <a:ext cx="1100" cy="549"/>
            </a:xfrm>
            <a:prstGeom prst="rect">
              <a:avLst/>
            </a:prstGeom>
            <a:noFill/>
            <a:ln w="9525">
              <a:noFill/>
              <a:miter lim="800000"/>
              <a:headEnd/>
              <a:tailEnd/>
            </a:ln>
          </p:spPr>
          <p:txBody>
            <a:bodyPr/>
            <a:lstStyle/>
            <a:p>
              <a:pPr algn="ctr"/>
              <a:r>
                <a:rPr lang="en-US">
                  <a:solidFill>
                    <a:srgbClr val="FF0000"/>
                  </a:solidFill>
                  <a:cs typeface="Times New Roman" pitchFamily="18" charset="0"/>
                </a:rPr>
                <a:t>30 N</a:t>
              </a:r>
              <a:endParaRPr lang="en-US">
                <a:solidFill>
                  <a:srgbClr val="FF0000"/>
                </a:solidFill>
              </a:endParaRPr>
            </a:p>
          </p:txBody>
        </p:sp>
      </p:grpSp>
      <p:sp>
        <p:nvSpPr>
          <p:cNvPr id="15" name="Rectangle 88"/>
          <p:cNvSpPr>
            <a:spLocks noChangeArrowheads="1"/>
          </p:cNvSpPr>
          <p:nvPr/>
        </p:nvSpPr>
        <p:spPr bwMode="auto">
          <a:xfrm>
            <a:off x="6704475" y="749381"/>
            <a:ext cx="2165978" cy="954107"/>
          </a:xfrm>
          <a:prstGeom prst="rect">
            <a:avLst/>
          </a:prstGeom>
          <a:noFill/>
          <a:ln w="9525">
            <a:noFill/>
            <a:miter lim="800000"/>
            <a:headEnd/>
            <a:tailEnd/>
          </a:ln>
        </p:spPr>
        <p:txBody>
          <a:bodyPr wrap="none">
            <a:spAutoFit/>
          </a:bodyPr>
          <a:lstStyle/>
          <a:p>
            <a:pPr algn="ctr"/>
            <a:r>
              <a:rPr lang="en-US" dirty="0" smtClean="0">
                <a:solidFill>
                  <a:srgbClr val="000000"/>
                </a:solidFill>
              </a:rPr>
              <a:t>(still in</a:t>
            </a:r>
          </a:p>
          <a:p>
            <a:pPr algn="ctr"/>
            <a:r>
              <a:rPr lang="en-US" dirty="0" smtClean="0">
                <a:solidFill>
                  <a:srgbClr val="000000"/>
                </a:solidFill>
              </a:rPr>
              <a:t>deep space)</a:t>
            </a:r>
            <a:endParaRPr lang="en-US" dirty="0">
              <a:solidFill>
                <a:srgbClr val="000000"/>
              </a:solidFill>
              <a:sym typeface="Wingdings" pitchFamily="2" charset="2"/>
            </a:endParaRPr>
          </a:p>
        </p:txBody>
      </p:sp>
      <p:sp>
        <p:nvSpPr>
          <p:cNvPr id="16" name="Rectangle 88"/>
          <p:cNvSpPr>
            <a:spLocks noChangeArrowheads="1"/>
          </p:cNvSpPr>
          <p:nvPr/>
        </p:nvSpPr>
        <p:spPr bwMode="auto">
          <a:xfrm>
            <a:off x="2601533" y="2184760"/>
            <a:ext cx="4048481" cy="523220"/>
          </a:xfrm>
          <a:prstGeom prst="rect">
            <a:avLst/>
          </a:prstGeom>
          <a:noFill/>
          <a:ln w="9525">
            <a:noFill/>
            <a:miter lim="800000"/>
            <a:headEnd/>
            <a:tailEnd/>
          </a:ln>
        </p:spPr>
        <p:txBody>
          <a:bodyPr wrap="none">
            <a:spAutoFit/>
          </a:bodyPr>
          <a:lstStyle/>
          <a:p>
            <a:r>
              <a:rPr lang="en-US" dirty="0" smtClean="0">
                <a:solidFill>
                  <a:srgbClr val="000000"/>
                </a:solidFill>
              </a:rPr>
              <a:t>(say, already moving </a:t>
            </a:r>
            <a:r>
              <a:rPr lang="en-US" dirty="0" smtClean="0">
                <a:solidFill>
                  <a:srgbClr val="000000"/>
                </a:solidFill>
                <a:sym typeface="Wingdings" pitchFamily="2" charset="2"/>
              </a:rPr>
              <a:t>)</a:t>
            </a:r>
            <a:endParaRPr lang="en-US" dirty="0">
              <a:solidFill>
                <a:srgbClr val="000000"/>
              </a:solidFill>
              <a:sym typeface="Wingdings" pitchFamily="2" charset="2"/>
            </a:endParaRPr>
          </a:p>
        </p:txBody>
      </p:sp>
    </p:spTree>
    <p:extLst>
      <p:ext uri="{BB962C8B-B14F-4D97-AF65-F5344CB8AC3E}">
        <p14:creationId xmlns:p14="http://schemas.microsoft.com/office/powerpoint/2010/main" val="3565960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64219"/>
                                        </p:tgtEl>
                                        <p:attrNameLst>
                                          <p:attrName>style.visibility</p:attrName>
                                        </p:attrNameLst>
                                      </p:cBhvr>
                                      <p:to>
                                        <p:strVal val="visible"/>
                                      </p:to>
                                    </p:set>
                                    <p:anim calcmode="lin" valueType="num">
                                      <p:cBhvr>
                                        <p:cTn id="12" dur="1000" fill="hold"/>
                                        <p:tgtEl>
                                          <p:spTgt spid="264219"/>
                                        </p:tgtEl>
                                        <p:attrNameLst>
                                          <p:attrName>ppt_w</p:attrName>
                                        </p:attrNameLst>
                                      </p:cBhvr>
                                      <p:tavLst>
                                        <p:tav tm="0">
                                          <p:val>
                                            <p:strVal val="#ppt_w+.3"/>
                                          </p:val>
                                        </p:tav>
                                        <p:tav tm="100000">
                                          <p:val>
                                            <p:strVal val="#ppt_w"/>
                                          </p:val>
                                        </p:tav>
                                      </p:tavLst>
                                    </p:anim>
                                    <p:anim calcmode="lin" valueType="num">
                                      <p:cBhvr>
                                        <p:cTn id="13" dur="1000" fill="hold"/>
                                        <p:tgtEl>
                                          <p:spTgt spid="264219"/>
                                        </p:tgtEl>
                                        <p:attrNameLst>
                                          <p:attrName>ppt_h</p:attrName>
                                        </p:attrNameLst>
                                      </p:cBhvr>
                                      <p:tavLst>
                                        <p:tav tm="0">
                                          <p:val>
                                            <p:strVal val="#ppt_h"/>
                                          </p:val>
                                        </p:tav>
                                        <p:tav tm="100000">
                                          <p:val>
                                            <p:strVal val="#ppt_h"/>
                                          </p:val>
                                        </p:tav>
                                      </p:tavLst>
                                    </p:anim>
                                    <p:animEffect transition="in" filter="fade">
                                      <p:cBhvr>
                                        <p:cTn id="14" dur="1000"/>
                                        <p:tgtEl>
                                          <p:spTgt spid="26421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2000" fill="hold"/>
                                        <p:tgtEl>
                                          <p:spTgt spid="16"/>
                                        </p:tgtEl>
                                        <p:attrNameLst>
                                          <p:attrName>ppt_x</p:attrName>
                                        </p:attrNameLst>
                                      </p:cBhvr>
                                      <p:tavLst>
                                        <p:tav tm="0">
                                          <p:val>
                                            <p:strVal val="0-#ppt_w/2"/>
                                          </p:val>
                                        </p:tav>
                                        <p:tav tm="100000">
                                          <p:val>
                                            <p:strVal val="#ppt_x"/>
                                          </p:val>
                                        </p:tav>
                                      </p:tavLst>
                                    </p:anim>
                                    <p:anim calcmode="lin" valueType="num">
                                      <p:cBhvr additive="base">
                                        <p:cTn id="20"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264220"/>
                                        </p:tgtEl>
                                        <p:attrNameLst>
                                          <p:attrName>style.visibility</p:attrName>
                                        </p:attrNameLst>
                                      </p:cBhvr>
                                      <p:to>
                                        <p:strVal val="visible"/>
                                      </p:to>
                                    </p:set>
                                    <p:anim calcmode="lin" valueType="num">
                                      <p:cBhvr additive="base">
                                        <p:cTn id="25" dur="2000" fill="hold"/>
                                        <p:tgtEl>
                                          <p:spTgt spid="264220"/>
                                        </p:tgtEl>
                                        <p:attrNameLst>
                                          <p:attrName>ppt_x</p:attrName>
                                        </p:attrNameLst>
                                      </p:cBhvr>
                                      <p:tavLst>
                                        <p:tav tm="0">
                                          <p:val>
                                            <p:strVal val="0-#ppt_w/2"/>
                                          </p:val>
                                        </p:tav>
                                        <p:tav tm="100000">
                                          <p:val>
                                            <p:strVal val="#ppt_x"/>
                                          </p:val>
                                        </p:tav>
                                      </p:tavLst>
                                    </p:anim>
                                    <p:anim calcmode="lin" valueType="num">
                                      <p:cBhvr additive="base">
                                        <p:cTn id="26" dur="2000" fill="hold"/>
                                        <p:tgtEl>
                                          <p:spTgt spid="2642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2" fill="hold" grpId="1" nodeType="clickEffect">
                                  <p:stCondLst>
                                    <p:cond delay="0"/>
                                  </p:stCondLst>
                                  <p:childTnLst>
                                    <p:anim calcmode="lin" valueType="num">
                                      <p:cBhvr additive="base">
                                        <p:cTn id="30" dur="2000"/>
                                        <p:tgtEl>
                                          <p:spTgt spid="16"/>
                                        </p:tgtEl>
                                        <p:attrNameLst>
                                          <p:attrName>ppt_x</p:attrName>
                                        </p:attrNameLst>
                                      </p:cBhvr>
                                      <p:tavLst>
                                        <p:tav tm="0">
                                          <p:val>
                                            <p:strVal val="ppt_x"/>
                                          </p:val>
                                        </p:tav>
                                        <p:tav tm="100000">
                                          <p:val>
                                            <p:strVal val="1+ppt_w/2"/>
                                          </p:val>
                                        </p:tav>
                                      </p:tavLst>
                                    </p:anim>
                                    <p:anim calcmode="lin" valueType="num">
                                      <p:cBhvr additive="base">
                                        <p:cTn id="31" dur="2000"/>
                                        <p:tgtEl>
                                          <p:spTgt spid="16"/>
                                        </p:tgtEl>
                                        <p:attrNameLst>
                                          <p:attrName>ppt_y</p:attrName>
                                        </p:attrNameLst>
                                      </p:cBhvr>
                                      <p:tavLst>
                                        <p:tav tm="0">
                                          <p:val>
                                            <p:strVal val="ppt_y"/>
                                          </p:val>
                                        </p:tav>
                                        <p:tav tm="100000">
                                          <p:val>
                                            <p:strVal val="ppt_y"/>
                                          </p:val>
                                        </p:tav>
                                      </p:tavLst>
                                    </p:anim>
                                    <p:set>
                                      <p:cBhvr>
                                        <p:cTn id="32"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19" grpId="0"/>
      <p:bldP spid="264220" grpId="0"/>
      <p:bldP spid="15" grpId="0"/>
      <p:bldP spid="16" grpId="0"/>
      <p:bldP spid="1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2"/>
          <p:cNvSpPr>
            <a:spLocks noChangeArrowheads="1"/>
          </p:cNvSpPr>
          <p:nvPr/>
        </p:nvSpPr>
        <p:spPr bwMode="auto">
          <a:xfrm>
            <a:off x="1563688" y="487363"/>
            <a:ext cx="6189662" cy="946150"/>
          </a:xfrm>
          <a:prstGeom prst="rect">
            <a:avLst/>
          </a:prstGeom>
          <a:noFill/>
          <a:ln w="9525">
            <a:noFill/>
            <a:miter lim="800000"/>
            <a:headEnd/>
            <a:tailEnd/>
          </a:ln>
        </p:spPr>
        <p:txBody>
          <a:bodyPr anchor="ctr">
            <a:spAutoFit/>
          </a:bodyPr>
          <a:lstStyle/>
          <a:p>
            <a:pPr algn="ctr"/>
            <a:r>
              <a:rPr lang="en-US" dirty="0">
                <a:solidFill>
                  <a:srgbClr val="FF0000"/>
                </a:solidFill>
              </a:rPr>
              <a:t>Sometimes, net force is zero in one direction but NOT zero in another. </a:t>
            </a:r>
          </a:p>
        </p:txBody>
      </p:sp>
      <p:grpSp>
        <p:nvGrpSpPr>
          <p:cNvPr id="29699" name="Group 33"/>
          <p:cNvGrpSpPr>
            <a:grpSpLocks/>
          </p:cNvGrpSpPr>
          <p:nvPr/>
        </p:nvGrpSpPr>
        <p:grpSpPr bwMode="auto">
          <a:xfrm>
            <a:off x="3690938" y="2092325"/>
            <a:ext cx="5057775" cy="3200400"/>
            <a:chOff x="1357" y="1234"/>
            <a:chExt cx="3186" cy="2016"/>
          </a:xfrm>
        </p:grpSpPr>
        <p:sp>
          <p:nvSpPr>
            <p:cNvPr id="29708" name="Rectangle 24"/>
            <p:cNvSpPr>
              <a:spLocks noChangeArrowheads="1"/>
            </p:cNvSpPr>
            <p:nvPr/>
          </p:nvSpPr>
          <p:spPr bwMode="auto">
            <a:xfrm>
              <a:off x="2326" y="1234"/>
              <a:ext cx="933" cy="672"/>
            </a:xfrm>
            <a:prstGeom prst="rect">
              <a:avLst/>
            </a:prstGeom>
            <a:noFill/>
            <a:ln w="25400">
              <a:solidFill>
                <a:srgbClr val="FF0000"/>
              </a:solidFill>
              <a:miter lim="800000"/>
              <a:headEnd/>
              <a:tailEnd/>
            </a:ln>
          </p:spPr>
          <p:txBody>
            <a:bodyPr/>
            <a:lstStyle/>
            <a:p>
              <a:endParaRPr lang="en-US">
                <a:solidFill>
                  <a:srgbClr val="FF0000"/>
                </a:solidFill>
              </a:endParaRPr>
            </a:p>
          </p:txBody>
        </p:sp>
        <p:sp>
          <p:nvSpPr>
            <p:cNvPr id="29709" name="Line 25"/>
            <p:cNvSpPr>
              <a:spLocks noChangeShapeType="1"/>
            </p:cNvSpPr>
            <p:nvPr/>
          </p:nvSpPr>
          <p:spPr bwMode="auto">
            <a:xfrm>
              <a:off x="3259" y="1570"/>
              <a:ext cx="817" cy="0"/>
            </a:xfrm>
            <a:prstGeom prst="line">
              <a:avLst/>
            </a:prstGeom>
            <a:noFill/>
            <a:ln w="19050">
              <a:solidFill>
                <a:srgbClr val="FF0000"/>
              </a:solidFill>
              <a:round/>
              <a:headEnd/>
              <a:tailEnd type="triangle" w="lg" len="lg"/>
            </a:ln>
          </p:spPr>
          <p:txBody>
            <a:bodyPr/>
            <a:lstStyle/>
            <a:p>
              <a:endParaRPr lang="en-US">
                <a:solidFill>
                  <a:srgbClr val="000000"/>
                </a:solidFill>
              </a:endParaRPr>
            </a:p>
          </p:txBody>
        </p:sp>
        <p:sp>
          <p:nvSpPr>
            <p:cNvPr id="29710" name="Text Box 26"/>
            <p:cNvSpPr txBox="1">
              <a:spLocks noChangeArrowheads="1"/>
            </p:cNvSpPr>
            <p:nvPr/>
          </p:nvSpPr>
          <p:spPr bwMode="auto">
            <a:xfrm>
              <a:off x="2361" y="1436"/>
              <a:ext cx="898" cy="448"/>
            </a:xfrm>
            <a:prstGeom prst="rect">
              <a:avLst/>
            </a:prstGeom>
            <a:noFill/>
            <a:ln w="9525">
              <a:noFill/>
              <a:miter lim="800000"/>
              <a:headEnd/>
              <a:tailEnd/>
            </a:ln>
          </p:spPr>
          <p:txBody>
            <a:bodyPr/>
            <a:lstStyle/>
            <a:p>
              <a:pPr algn="ctr"/>
              <a:r>
                <a:rPr lang="en-US" sz="2400">
                  <a:solidFill>
                    <a:srgbClr val="FF0000"/>
                  </a:solidFill>
                </a:rPr>
                <a:t>m</a:t>
              </a:r>
            </a:p>
          </p:txBody>
        </p:sp>
        <p:sp>
          <p:nvSpPr>
            <p:cNvPr id="29711" name="Text Box 27"/>
            <p:cNvSpPr txBox="1">
              <a:spLocks noChangeArrowheads="1"/>
            </p:cNvSpPr>
            <p:nvPr/>
          </p:nvSpPr>
          <p:spPr bwMode="auto">
            <a:xfrm>
              <a:off x="3178" y="1234"/>
              <a:ext cx="1365" cy="448"/>
            </a:xfrm>
            <a:prstGeom prst="rect">
              <a:avLst/>
            </a:prstGeom>
            <a:noFill/>
            <a:ln w="9525">
              <a:noFill/>
              <a:miter lim="800000"/>
              <a:headEnd/>
              <a:tailEnd/>
            </a:ln>
          </p:spPr>
          <p:txBody>
            <a:bodyPr/>
            <a:lstStyle/>
            <a:p>
              <a:pPr algn="ctr"/>
              <a:r>
                <a:rPr lang="en-US" sz="2400" dirty="0" err="1">
                  <a:solidFill>
                    <a:srgbClr val="FF0000"/>
                  </a:solidFill>
                </a:rPr>
                <a:t>F</a:t>
              </a:r>
              <a:r>
                <a:rPr lang="en-US" sz="2400" baseline="-25000" dirty="0" err="1">
                  <a:solidFill>
                    <a:srgbClr val="FF0000"/>
                  </a:solidFill>
                </a:rPr>
                <a:t>a</a:t>
              </a:r>
              <a:r>
                <a:rPr lang="en-US" sz="2400" dirty="0">
                  <a:solidFill>
                    <a:srgbClr val="FF0000"/>
                  </a:solidFill>
                </a:rPr>
                <a:t> = </a:t>
              </a:r>
              <a:r>
                <a:rPr lang="en-US" sz="2400" dirty="0" smtClean="0">
                  <a:solidFill>
                    <a:srgbClr val="FF0000"/>
                  </a:solidFill>
                </a:rPr>
                <a:t>80. </a:t>
              </a:r>
              <a:r>
                <a:rPr lang="en-US" sz="2400" dirty="0">
                  <a:solidFill>
                    <a:srgbClr val="FF0000"/>
                  </a:solidFill>
                </a:rPr>
                <a:t>N</a:t>
              </a:r>
            </a:p>
          </p:txBody>
        </p:sp>
        <p:sp>
          <p:nvSpPr>
            <p:cNvPr id="29712" name="Line 28"/>
            <p:cNvSpPr>
              <a:spLocks noChangeShapeType="1"/>
            </p:cNvSpPr>
            <p:nvPr/>
          </p:nvSpPr>
          <p:spPr bwMode="auto">
            <a:xfrm flipH="1">
              <a:off x="1823" y="2000"/>
              <a:ext cx="467" cy="0"/>
            </a:xfrm>
            <a:prstGeom prst="line">
              <a:avLst/>
            </a:prstGeom>
            <a:noFill/>
            <a:ln w="19050">
              <a:solidFill>
                <a:srgbClr val="FF0000"/>
              </a:solidFill>
              <a:round/>
              <a:headEnd/>
              <a:tailEnd type="triangle" w="lg" len="lg"/>
            </a:ln>
          </p:spPr>
          <p:txBody>
            <a:bodyPr/>
            <a:lstStyle/>
            <a:p>
              <a:endParaRPr lang="en-US">
                <a:solidFill>
                  <a:srgbClr val="000000"/>
                </a:solidFill>
              </a:endParaRPr>
            </a:p>
          </p:txBody>
        </p:sp>
        <p:sp>
          <p:nvSpPr>
            <p:cNvPr id="29713" name="Text Box 29"/>
            <p:cNvSpPr txBox="1">
              <a:spLocks noChangeArrowheads="1"/>
            </p:cNvSpPr>
            <p:nvPr/>
          </p:nvSpPr>
          <p:spPr bwMode="auto">
            <a:xfrm>
              <a:off x="1357" y="2018"/>
              <a:ext cx="1365" cy="448"/>
            </a:xfrm>
            <a:prstGeom prst="rect">
              <a:avLst/>
            </a:prstGeom>
            <a:noFill/>
            <a:ln w="9525">
              <a:noFill/>
              <a:miter lim="800000"/>
              <a:headEnd/>
              <a:tailEnd/>
            </a:ln>
          </p:spPr>
          <p:txBody>
            <a:bodyPr/>
            <a:lstStyle/>
            <a:p>
              <a:pPr algn="ctr"/>
              <a:r>
                <a:rPr lang="en-US" sz="2400" dirty="0" err="1">
                  <a:solidFill>
                    <a:srgbClr val="FF0000"/>
                  </a:solidFill>
                </a:rPr>
                <a:t>F</a:t>
              </a:r>
              <a:r>
                <a:rPr lang="en-US" sz="2400" baseline="-25000" dirty="0" err="1">
                  <a:solidFill>
                    <a:srgbClr val="FF0000"/>
                  </a:solidFill>
                </a:rPr>
                <a:t>k</a:t>
              </a:r>
              <a:r>
                <a:rPr lang="en-US" sz="2400" dirty="0">
                  <a:solidFill>
                    <a:srgbClr val="FF0000"/>
                  </a:solidFill>
                </a:rPr>
                <a:t> = </a:t>
              </a:r>
              <a:r>
                <a:rPr lang="en-US" sz="2400" dirty="0" smtClean="0">
                  <a:solidFill>
                    <a:srgbClr val="FF0000"/>
                  </a:solidFill>
                </a:rPr>
                <a:t>50. </a:t>
              </a:r>
              <a:r>
                <a:rPr lang="en-US" sz="2400" dirty="0">
                  <a:solidFill>
                    <a:srgbClr val="FF0000"/>
                  </a:solidFill>
                </a:rPr>
                <a:t>N</a:t>
              </a:r>
            </a:p>
          </p:txBody>
        </p:sp>
        <p:sp>
          <p:nvSpPr>
            <p:cNvPr id="29714" name="Line 30"/>
            <p:cNvSpPr>
              <a:spLocks noChangeShapeType="1"/>
            </p:cNvSpPr>
            <p:nvPr/>
          </p:nvSpPr>
          <p:spPr bwMode="auto">
            <a:xfrm>
              <a:off x="2559" y="1906"/>
              <a:ext cx="0" cy="896"/>
            </a:xfrm>
            <a:prstGeom prst="line">
              <a:avLst/>
            </a:prstGeom>
            <a:noFill/>
            <a:ln w="19050">
              <a:solidFill>
                <a:srgbClr val="FF0000"/>
              </a:solidFill>
              <a:round/>
              <a:headEnd type="triangle" w="lg" len="lg"/>
              <a:tailEnd/>
            </a:ln>
          </p:spPr>
          <p:txBody>
            <a:bodyPr/>
            <a:lstStyle/>
            <a:p>
              <a:endParaRPr lang="en-US">
                <a:solidFill>
                  <a:srgbClr val="000000"/>
                </a:solidFill>
              </a:endParaRPr>
            </a:p>
          </p:txBody>
        </p:sp>
        <p:sp>
          <p:nvSpPr>
            <p:cNvPr id="29715" name="Line 31"/>
            <p:cNvSpPr>
              <a:spLocks noChangeShapeType="1"/>
            </p:cNvSpPr>
            <p:nvPr/>
          </p:nvSpPr>
          <p:spPr bwMode="auto">
            <a:xfrm>
              <a:off x="3026" y="1906"/>
              <a:ext cx="0" cy="896"/>
            </a:xfrm>
            <a:prstGeom prst="line">
              <a:avLst/>
            </a:prstGeom>
            <a:noFill/>
            <a:ln w="19050">
              <a:solidFill>
                <a:srgbClr val="FF0000"/>
              </a:solidFill>
              <a:round/>
              <a:headEnd/>
              <a:tailEnd type="triangle" w="lg" len="lg"/>
            </a:ln>
          </p:spPr>
          <p:txBody>
            <a:bodyPr/>
            <a:lstStyle/>
            <a:p>
              <a:endParaRPr lang="en-US">
                <a:solidFill>
                  <a:srgbClr val="000000"/>
                </a:solidFill>
              </a:endParaRPr>
            </a:p>
          </p:txBody>
        </p:sp>
        <p:sp>
          <p:nvSpPr>
            <p:cNvPr id="29716" name="Text Box 32"/>
            <p:cNvSpPr txBox="1">
              <a:spLocks noChangeArrowheads="1"/>
            </p:cNvSpPr>
            <p:nvPr/>
          </p:nvSpPr>
          <p:spPr bwMode="auto">
            <a:xfrm>
              <a:off x="2156" y="2802"/>
              <a:ext cx="2101" cy="448"/>
            </a:xfrm>
            <a:prstGeom prst="rect">
              <a:avLst/>
            </a:prstGeom>
            <a:noFill/>
            <a:ln w="9525">
              <a:noFill/>
              <a:miter lim="800000"/>
              <a:headEnd/>
              <a:tailEnd/>
            </a:ln>
          </p:spPr>
          <p:txBody>
            <a:bodyPr/>
            <a:lstStyle/>
            <a:p>
              <a:pPr algn="ctr"/>
              <a:r>
                <a:rPr lang="en-US" sz="2400" dirty="0" err="1">
                  <a:solidFill>
                    <a:srgbClr val="FF0000"/>
                  </a:solidFill>
                </a:rPr>
                <a:t>F</a:t>
              </a:r>
              <a:r>
                <a:rPr lang="en-US" sz="2400" baseline="-25000" dirty="0" err="1">
                  <a:solidFill>
                    <a:srgbClr val="FF0000"/>
                  </a:solidFill>
                </a:rPr>
                <a:t>n</a:t>
              </a:r>
              <a:r>
                <a:rPr lang="en-US" sz="2400" dirty="0">
                  <a:solidFill>
                    <a:srgbClr val="FF0000"/>
                  </a:solidFill>
                </a:rPr>
                <a:t> = </a:t>
              </a:r>
              <a:r>
                <a:rPr lang="en-US" sz="2400" dirty="0" err="1">
                  <a:solidFill>
                    <a:srgbClr val="FF0000"/>
                  </a:solidFill>
                </a:rPr>
                <a:t>F</a:t>
              </a:r>
              <a:r>
                <a:rPr lang="en-US" sz="2400" baseline="-25000" dirty="0" err="1">
                  <a:solidFill>
                    <a:srgbClr val="FF0000"/>
                  </a:solidFill>
                </a:rPr>
                <a:t>w</a:t>
              </a:r>
              <a:r>
                <a:rPr lang="en-US" sz="2400" dirty="0">
                  <a:solidFill>
                    <a:srgbClr val="FF0000"/>
                  </a:solidFill>
                </a:rPr>
                <a:t> = </a:t>
              </a:r>
              <a:r>
                <a:rPr lang="en-US" sz="2400" dirty="0" smtClean="0">
                  <a:solidFill>
                    <a:srgbClr val="FF0000"/>
                  </a:solidFill>
                </a:rPr>
                <a:t>100. </a:t>
              </a:r>
              <a:r>
                <a:rPr lang="en-US" sz="2400" dirty="0">
                  <a:solidFill>
                    <a:srgbClr val="FF0000"/>
                  </a:solidFill>
                </a:rPr>
                <a:t>N</a:t>
              </a:r>
            </a:p>
          </p:txBody>
        </p:sp>
      </p:grpSp>
      <p:sp>
        <p:nvSpPr>
          <p:cNvPr id="29700" name="Rectangle 34"/>
          <p:cNvSpPr>
            <a:spLocks noChangeArrowheads="1"/>
          </p:cNvSpPr>
          <p:nvPr/>
        </p:nvSpPr>
        <p:spPr bwMode="auto">
          <a:xfrm>
            <a:off x="2119645" y="5507089"/>
            <a:ext cx="5220275" cy="523220"/>
          </a:xfrm>
          <a:prstGeom prst="rect">
            <a:avLst/>
          </a:prstGeom>
          <a:noFill/>
          <a:ln w="9525">
            <a:noFill/>
            <a:miter lim="800000"/>
            <a:headEnd/>
            <a:tailEnd/>
          </a:ln>
        </p:spPr>
        <p:txBody>
          <a:bodyPr wrap="none" anchor="ctr">
            <a:spAutoFit/>
          </a:bodyPr>
          <a:lstStyle/>
          <a:p>
            <a:r>
              <a:rPr lang="en-US" dirty="0">
                <a:solidFill>
                  <a:srgbClr val="FF0000"/>
                </a:solidFill>
              </a:rPr>
              <a:t>-- </a:t>
            </a:r>
            <a:r>
              <a:rPr lang="en-US" dirty="0" smtClean="0">
                <a:solidFill>
                  <a:srgbClr val="FF0000"/>
                </a:solidFill>
              </a:rPr>
              <a:t>_________ </a:t>
            </a:r>
            <a:r>
              <a:rPr lang="en-US" dirty="0">
                <a:solidFill>
                  <a:srgbClr val="FF0000"/>
                </a:solidFill>
              </a:rPr>
              <a:t>equilibrium </a:t>
            </a:r>
            <a:r>
              <a:rPr lang="en-US" dirty="0" smtClean="0">
                <a:solidFill>
                  <a:srgbClr val="FF0000"/>
                </a:solidFill>
              </a:rPr>
              <a:t>ONLY</a:t>
            </a:r>
            <a:endParaRPr lang="en-US" dirty="0">
              <a:solidFill>
                <a:srgbClr val="FF0000"/>
              </a:solidFill>
            </a:endParaRPr>
          </a:p>
        </p:txBody>
      </p:sp>
      <p:sp>
        <p:nvSpPr>
          <p:cNvPr id="259107" name="Rectangle 35"/>
          <p:cNvSpPr>
            <a:spLocks noChangeArrowheads="1"/>
          </p:cNvSpPr>
          <p:nvPr/>
        </p:nvSpPr>
        <p:spPr bwMode="auto">
          <a:xfrm>
            <a:off x="2461502" y="5482631"/>
            <a:ext cx="1933478" cy="523220"/>
          </a:xfrm>
          <a:prstGeom prst="rect">
            <a:avLst/>
          </a:prstGeom>
          <a:noFill/>
          <a:ln w="9525">
            <a:noFill/>
            <a:miter lim="800000"/>
            <a:headEnd/>
            <a:tailEnd/>
          </a:ln>
        </p:spPr>
        <p:txBody>
          <a:bodyPr wrap="none" anchor="ctr">
            <a:spAutoFit/>
          </a:bodyPr>
          <a:lstStyle/>
          <a:p>
            <a:r>
              <a:rPr lang="en-US" dirty="0" smtClean="0">
                <a:solidFill>
                  <a:srgbClr val="000000"/>
                </a:solidFill>
              </a:rPr>
              <a:t>VERTICAL</a:t>
            </a:r>
            <a:endParaRPr lang="en-US" dirty="0">
              <a:solidFill>
                <a:srgbClr val="000000"/>
              </a:solidFill>
            </a:endParaRPr>
          </a:p>
        </p:txBody>
      </p:sp>
      <p:grpSp>
        <p:nvGrpSpPr>
          <p:cNvPr id="3" name="Group 40"/>
          <p:cNvGrpSpPr>
            <a:grpSpLocks/>
          </p:cNvGrpSpPr>
          <p:nvPr/>
        </p:nvGrpSpPr>
        <p:grpSpPr bwMode="auto">
          <a:xfrm>
            <a:off x="860425" y="2757637"/>
            <a:ext cx="1341438" cy="1339850"/>
            <a:chOff x="542" y="1717"/>
            <a:chExt cx="845" cy="844"/>
          </a:xfrm>
        </p:grpSpPr>
        <p:sp>
          <p:nvSpPr>
            <p:cNvPr id="29706" name="Rectangle 36"/>
            <p:cNvSpPr>
              <a:spLocks noChangeArrowheads="1"/>
            </p:cNvSpPr>
            <p:nvPr/>
          </p:nvSpPr>
          <p:spPr bwMode="auto">
            <a:xfrm>
              <a:off x="542" y="2177"/>
              <a:ext cx="840" cy="384"/>
            </a:xfrm>
            <a:prstGeom prst="rect">
              <a:avLst/>
            </a:prstGeom>
            <a:noFill/>
            <a:ln w="9525">
              <a:noFill/>
              <a:miter lim="800000"/>
              <a:headEnd/>
              <a:tailEnd/>
            </a:ln>
          </p:spPr>
          <p:txBody>
            <a:bodyPr anchor="ctr"/>
            <a:lstStyle/>
            <a:p>
              <a:r>
                <a:rPr lang="en-US">
                  <a:solidFill>
                    <a:srgbClr val="000000"/>
                  </a:solidFill>
                  <a:latin typeface="Symbol" pitchFamily="18" charset="2"/>
                </a:rPr>
                <a:t>S</a:t>
              </a:r>
              <a:r>
                <a:rPr lang="en-US">
                  <a:solidFill>
                    <a:srgbClr val="000000"/>
                  </a:solidFill>
                </a:rPr>
                <a:t>F</a:t>
              </a:r>
              <a:r>
                <a:rPr lang="en-US" baseline="-25000">
                  <a:solidFill>
                    <a:srgbClr val="000000"/>
                  </a:solidFill>
                </a:rPr>
                <a:t>y</a:t>
              </a:r>
              <a:r>
                <a:rPr lang="en-US">
                  <a:solidFill>
                    <a:srgbClr val="000000"/>
                  </a:solidFill>
                </a:rPr>
                <a:t> = </a:t>
              </a:r>
            </a:p>
          </p:txBody>
        </p:sp>
        <p:sp>
          <p:nvSpPr>
            <p:cNvPr id="29707" name="Rectangle 37"/>
            <p:cNvSpPr>
              <a:spLocks noChangeArrowheads="1"/>
            </p:cNvSpPr>
            <p:nvPr/>
          </p:nvSpPr>
          <p:spPr bwMode="auto">
            <a:xfrm>
              <a:off x="547" y="1717"/>
              <a:ext cx="840" cy="384"/>
            </a:xfrm>
            <a:prstGeom prst="rect">
              <a:avLst/>
            </a:prstGeom>
            <a:noFill/>
            <a:ln w="9525">
              <a:noFill/>
              <a:miter lim="800000"/>
              <a:headEnd/>
              <a:tailEnd/>
            </a:ln>
          </p:spPr>
          <p:txBody>
            <a:bodyPr anchor="ctr"/>
            <a:lstStyle/>
            <a:p>
              <a:r>
                <a:rPr lang="en-US">
                  <a:solidFill>
                    <a:srgbClr val="000000"/>
                  </a:solidFill>
                  <a:latin typeface="Symbol" pitchFamily="18" charset="2"/>
                </a:rPr>
                <a:t>S</a:t>
              </a:r>
              <a:r>
                <a:rPr lang="en-US">
                  <a:solidFill>
                    <a:srgbClr val="000000"/>
                  </a:solidFill>
                </a:rPr>
                <a:t>F</a:t>
              </a:r>
              <a:r>
                <a:rPr lang="en-US" baseline="-25000">
                  <a:solidFill>
                    <a:srgbClr val="000000"/>
                  </a:solidFill>
                </a:rPr>
                <a:t>x</a:t>
              </a:r>
              <a:r>
                <a:rPr lang="en-US">
                  <a:solidFill>
                    <a:srgbClr val="000000"/>
                  </a:solidFill>
                </a:rPr>
                <a:t> = </a:t>
              </a:r>
            </a:p>
          </p:txBody>
        </p:sp>
      </p:grpSp>
      <p:grpSp>
        <p:nvGrpSpPr>
          <p:cNvPr id="4" name="Group 41"/>
          <p:cNvGrpSpPr>
            <a:grpSpLocks/>
          </p:cNvGrpSpPr>
          <p:nvPr/>
        </p:nvGrpSpPr>
        <p:grpSpPr bwMode="auto">
          <a:xfrm>
            <a:off x="1908175" y="2806849"/>
            <a:ext cx="1579563" cy="1300163"/>
            <a:chOff x="1202" y="1748"/>
            <a:chExt cx="995" cy="819"/>
          </a:xfrm>
        </p:grpSpPr>
        <p:sp>
          <p:nvSpPr>
            <p:cNvPr id="29704" name="Rectangle 38"/>
            <p:cNvSpPr>
              <a:spLocks noChangeArrowheads="1"/>
            </p:cNvSpPr>
            <p:nvPr/>
          </p:nvSpPr>
          <p:spPr bwMode="auto">
            <a:xfrm>
              <a:off x="1205" y="2183"/>
              <a:ext cx="840" cy="384"/>
            </a:xfrm>
            <a:prstGeom prst="rect">
              <a:avLst/>
            </a:prstGeom>
            <a:noFill/>
            <a:ln w="9525">
              <a:noFill/>
              <a:miter lim="800000"/>
              <a:headEnd/>
              <a:tailEnd/>
            </a:ln>
          </p:spPr>
          <p:txBody>
            <a:bodyPr anchor="ctr"/>
            <a:lstStyle/>
            <a:p>
              <a:r>
                <a:rPr lang="en-US">
                  <a:solidFill>
                    <a:srgbClr val="000000"/>
                  </a:solidFill>
                </a:rPr>
                <a:t>0 N </a:t>
              </a:r>
            </a:p>
          </p:txBody>
        </p:sp>
        <p:sp>
          <p:nvSpPr>
            <p:cNvPr id="29705" name="Rectangle 39"/>
            <p:cNvSpPr>
              <a:spLocks noChangeArrowheads="1"/>
            </p:cNvSpPr>
            <p:nvPr/>
          </p:nvSpPr>
          <p:spPr bwMode="auto">
            <a:xfrm>
              <a:off x="1202" y="1748"/>
              <a:ext cx="995" cy="384"/>
            </a:xfrm>
            <a:prstGeom prst="rect">
              <a:avLst/>
            </a:prstGeom>
            <a:noFill/>
            <a:ln w="9525">
              <a:noFill/>
              <a:miter lim="800000"/>
              <a:headEnd/>
              <a:tailEnd/>
            </a:ln>
          </p:spPr>
          <p:txBody>
            <a:bodyPr anchor="ctr"/>
            <a:lstStyle/>
            <a:p>
              <a:r>
                <a:rPr lang="en-US">
                  <a:solidFill>
                    <a:srgbClr val="000000"/>
                  </a:solidFill>
                </a:rPr>
                <a:t>30 N </a:t>
              </a:r>
              <a:r>
                <a:rPr lang="en-US">
                  <a:solidFill>
                    <a:srgbClr val="000000"/>
                  </a:solidFill>
                  <a:sym typeface="Wingdings" pitchFamily="2" charset="2"/>
                </a:rPr>
                <a:t></a:t>
              </a:r>
              <a:r>
                <a:rPr lang="en-US">
                  <a:solidFill>
                    <a:srgbClr val="000000"/>
                  </a:solidFill>
                </a:rPr>
                <a:t> </a:t>
              </a:r>
            </a:p>
          </p:txBody>
        </p:sp>
      </p:grpSp>
    </p:spTree>
    <p:extLst>
      <p:ext uri="{BB962C8B-B14F-4D97-AF65-F5344CB8AC3E}">
        <p14:creationId xmlns:p14="http://schemas.microsoft.com/office/powerpoint/2010/main" val="20738150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259107"/>
                                        </p:tgtEl>
                                        <p:attrNameLst>
                                          <p:attrName>style.visibility</p:attrName>
                                        </p:attrNameLst>
                                      </p:cBhvr>
                                      <p:to>
                                        <p:strVal val="visible"/>
                                      </p:to>
                                    </p:set>
                                    <p:animEffect transition="in" filter="fade">
                                      <p:cBhvr>
                                        <p:cTn id="20" dur="2000"/>
                                        <p:tgtEl>
                                          <p:spTgt spid="259107"/>
                                        </p:tgtEl>
                                      </p:cBhvr>
                                    </p:animEffect>
                                    <p:anim calcmode="lin" valueType="num">
                                      <p:cBhvr>
                                        <p:cTn id="21" dur="2000" fill="hold"/>
                                        <p:tgtEl>
                                          <p:spTgt spid="259107"/>
                                        </p:tgtEl>
                                        <p:attrNameLst>
                                          <p:attrName>style.rotation</p:attrName>
                                        </p:attrNameLst>
                                      </p:cBhvr>
                                      <p:tavLst>
                                        <p:tav tm="0">
                                          <p:val>
                                            <p:fltVal val="720"/>
                                          </p:val>
                                        </p:tav>
                                        <p:tav tm="100000">
                                          <p:val>
                                            <p:fltVal val="0"/>
                                          </p:val>
                                        </p:tav>
                                      </p:tavLst>
                                    </p:anim>
                                    <p:anim calcmode="lin" valueType="num">
                                      <p:cBhvr>
                                        <p:cTn id="22" dur="2000" fill="hold"/>
                                        <p:tgtEl>
                                          <p:spTgt spid="259107"/>
                                        </p:tgtEl>
                                        <p:attrNameLst>
                                          <p:attrName>ppt_h</p:attrName>
                                        </p:attrNameLst>
                                      </p:cBhvr>
                                      <p:tavLst>
                                        <p:tav tm="0">
                                          <p:val>
                                            <p:fltVal val="0"/>
                                          </p:val>
                                        </p:tav>
                                        <p:tav tm="100000">
                                          <p:val>
                                            <p:strVal val="#ppt_h"/>
                                          </p:val>
                                        </p:tav>
                                      </p:tavLst>
                                    </p:anim>
                                    <p:anim calcmode="lin" valueType="num">
                                      <p:cBhvr>
                                        <p:cTn id="23" dur="2000" fill="hold"/>
                                        <p:tgtEl>
                                          <p:spTgt spid="25910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10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72184" y="983910"/>
            <a:ext cx="8866530" cy="5693866"/>
          </a:xfrm>
          <a:prstGeom prst="rect">
            <a:avLst/>
          </a:prstGeom>
          <a:noFill/>
          <a:ln w="9525">
            <a:noFill/>
            <a:miter lim="800000"/>
            <a:headEnd/>
            <a:tailEnd/>
          </a:ln>
        </p:spPr>
        <p:txBody>
          <a:bodyPr wrap="none">
            <a:spAutoFit/>
          </a:bodyPr>
          <a:lstStyle/>
          <a:p>
            <a:pPr marL="342900" indent="-342900">
              <a:spcBef>
                <a:spcPct val="20000"/>
              </a:spcBef>
            </a:pPr>
            <a:r>
              <a:rPr lang="en-US" dirty="0" smtClean="0">
                <a:solidFill>
                  <a:srgbClr val="000000"/>
                </a:solidFill>
              </a:rPr>
              <a:t>1. For now, an object is in </a:t>
            </a:r>
            <a:r>
              <a:rPr lang="en-US" u="sng" dirty="0" smtClean="0">
                <a:solidFill>
                  <a:srgbClr val="000000"/>
                </a:solidFill>
              </a:rPr>
              <a:t>equilibrium</a:t>
            </a:r>
            <a:r>
              <a:rPr lang="en-US" dirty="0" smtClean="0">
                <a:solidFill>
                  <a:srgbClr val="000000"/>
                </a:solidFill>
              </a:rPr>
              <a:t> if there is zero</a:t>
            </a:r>
          </a:p>
          <a:p>
            <a:pPr marL="342900" indent="-342900">
              <a:spcBef>
                <a:spcPct val="20000"/>
              </a:spcBef>
            </a:pPr>
            <a:r>
              <a:rPr lang="en-US" dirty="0">
                <a:solidFill>
                  <a:srgbClr val="000000"/>
                </a:solidFill>
              </a:rPr>
              <a:t>	</a:t>
            </a:r>
            <a:r>
              <a:rPr lang="en-US" u="sng" dirty="0" smtClean="0">
                <a:solidFill>
                  <a:srgbClr val="000000"/>
                </a:solidFill>
              </a:rPr>
              <a:t>net force</a:t>
            </a:r>
            <a:r>
              <a:rPr lang="en-US" dirty="0" smtClean="0">
                <a:solidFill>
                  <a:srgbClr val="000000"/>
                </a:solidFill>
              </a:rPr>
              <a:t> acting on it. An object in equilibrium could </a:t>
            </a:r>
          </a:p>
          <a:p>
            <a:pPr marL="342900" indent="-342900">
              <a:spcBef>
                <a:spcPct val="20000"/>
              </a:spcBef>
            </a:pPr>
            <a:r>
              <a:rPr lang="en-US" dirty="0">
                <a:solidFill>
                  <a:srgbClr val="000000"/>
                </a:solidFill>
              </a:rPr>
              <a:t>	</a:t>
            </a:r>
            <a:r>
              <a:rPr lang="en-US" dirty="0" smtClean="0">
                <a:solidFill>
                  <a:srgbClr val="000000"/>
                </a:solidFill>
              </a:rPr>
              <a:t>have many forces acting on it, but they would cancel</a:t>
            </a:r>
          </a:p>
          <a:p>
            <a:pPr marL="342900" indent="-342900">
              <a:spcBef>
                <a:spcPct val="20000"/>
              </a:spcBef>
            </a:pPr>
            <a:r>
              <a:rPr lang="en-US" dirty="0">
                <a:solidFill>
                  <a:srgbClr val="000000"/>
                </a:solidFill>
              </a:rPr>
              <a:t>	</a:t>
            </a:r>
            <a:r>
              <a:rPr lang="en-US" dirty="0" smtClean="0">
                <a:solidFill>
                  <a:srgbClr val="000000"/>
                </a:solidFill>
              </a:rPr>
              <a:t>to yield a net of ZERO. For any given direction, we </a:t>
            </a:r>
          </a:p>
          <a:p>
            <a:pPr marL="342900" indent="-342900">
              <a:spcBef>
                <a:spcPct val="20000"/>
              </a:spcBef>
            </a:pPr>
            <a:r>
              <a:rPr lang="en-US" dirty="0">
                <a:solidFill>
                  <a:srgbClr val="000000"/>
                </a:solidFill>
              </a:rPr>
              <a:t>	</a:t>
            </a:r>
            <a:r>
              <a:rPr lang="en-US" dirty="0" smtClean="0">
                <a:solidFill>
                  <a:srgbClr val="000000"/>
                </a:solidFill>
              </a:rPr>
              <a:t>must assign a (+) and a (–) sense so we know </a:t>
            </a:r>
          </a:p>
          <a:p>
            <a:pPr marL="342900" indent="-342900">
              <a:spcBef>
                <a:spcPct val="20000"/>
              </a:spcBef>
            </a:pPr>
            <a:r>
              <a:rPr lang="en-US" dirty="0">
                <a:solidFill>
                  <a:srgbClr val="000000"/>
                </a:solidFill>
              </a:rPr>
              <a:t>	</a:t>
            </a:r>
            <a:r>
              <a:rPr lang="en-US" dirty="0" smtClean="0">
                <a:solidFill>
                  <a:srgbClr val="000000"/>
                </a:solidFill>
              </a:rPr>
              <a:t>when to add forces and when to subtract them.</a:t>
            </a:r>
          </a:p>
          <a:p>
            <a:pPr marL="342900" indent="-342900">
              <a:spcBef>
                <a:spcPct val="20000"/>
              </a:spcBef>
            </a:pPr>
            <a:r>
              <a:rPr lang="en-US" dirty="0" smtClean="0">
                <a:solidFill>
                  <a:srgbClr val="000000"/>
                </a:solidFill>
              </a:rPr>
              <a:t>2. It is a common misconception that a moving object</a:t>
            </a:r>
          </a:p>
          <a:p>
            <a:pPr marL="342900" indent="-342900">
              <a:spcBef>
                <a:spcPct val="20000"/>
              </a:spcBef>
            </a:pPr>
            <a:r>
              <a:rPr lang="en-US" dirty="0">
                <a:solidFill>
                  <a:srgbClr val="000000"/>
                </a:solidFill>
              </a:rPr>
              <a:t>	</a:t>
            </a:r>
            <a:r>
              <a:rPr lang="en-US" dirty="0" smtClean="0">
                <a:solidFill>
                  <a:srgbClr val="000000"/>
                </a:solidFill>
              </a:rPr>
              <a:t>must have a net force acting on it. If the object is</a:t>
            </a:r>
          </a:p>
          <a:p>
            <a:pPr marL="342900" indent="-342900">
              <a:spcBef>
                <a:spcPct val="20000"/>
              </a:spcBef>
            </a:pPr>
            <a:r>
              <a:rPr lang="en-US" dirty="0">
                <a:solidFill>
                  <a:srgbClr val="000000"/>
                </a:solidFill>
              </a:rPr>
              <a:t>	</a:t>
            </a:r>
            <a:r>
              <a:rPr lang="en-US" dirty="0" smtClean="0">
                <a:solidFill>
                  <a:srgbClr val="000000"/>
                </a:solidFill>
              </a:rPr>
              <a:t>moving at constant velocity (and that includes a </a:t>
            </a:r>
          </a:p>
          <a:p>
            <a:pPr marL="342900" indent="-342900">
              <a:spcBef>
                <a:spcPct val="20000"/>
              </a:spcBef>
            </a:pPr>
            <a:r>
              <a:rPr lang="en-US" dirty="0">
                <a:solidFill>
                  <a:srgbClr val="000000"/>
                </a:solidFill>
              </a:rPr>
              <a:t>	</a:t>
            </a:r>
            <a:r>
              <a:rPr lang="en-US" dirty="0" smtClean="0">
                <a:solidFill>
                  <a:srgbClr val="000000"/>
                </a:solidFill>
              </a:rPr>
              <a:t>velocity of zero), it is in equilibrium, and the net </a:t>
            </a:r>
          </a:p>
          <a:p>
            <a:pPr marL="342900" indent="-342900">
              <a:spcBef>
                <a:spcPct val="20000"/>
              </a:spcBef>
            </a:pPr>
            <a:r>
              <a:rPr lang="en-US" dirty="0">
                <a:solidFill>
                  <a:srgbClr val="000000"/>
                </a:solidFill>
              </a:rPr>
              <a:t>	</a:t>
            </a:r>
            <a:r>
              <a:rPr lang="en-US" dirty="0" smtClean="0">
                <a:solidFill>
                  <a:srgbClr val="000000"/>
                </a:solidFill>
              </a:rPr>
              <a:t>force on it is…ZERO.</a:t>
            </a:r>
          </a:p>
        </p:txBody>
      </p:sp>
      <p:sp>
        <p:nvSpPr>
          <p:cNvPr id="7" name="Rectangle 6"/>
          <p:cNvSpPr>
            <a:spLocks noChangeArrowheads="1"/>
          </p:cNvSpPr>
          <p:nvPr/>
        </p:nvSpPr>
        <p:spPr bwMode="auto">
          <a:xfrm>
            <a:off x="709056" y="142175"/>
            <a:ext cx="7836120" cy="707886"/>
          </a:xfrm>
          <a:prstGeom prst="rect">
            <a:avLst/>
          </a:prstGeom>
          <a:noFill/>
          <a:ln w="9525">
            <a:noFill/>
            <a:miter lim="800000"/>
            <a:headEnd/>
            <a:tailEnd/>
          </a:ln>
        </p:spPr>
        <p:txBody>
          <a:bodyPr wrap="none">
            <a:spAutoFit/>
          </a:bodyPr>
          <a:lstStyle/>
          <a:p>
            <a:pPr marL="342900" indent="-342900" algn="ctr">
              <a:spcBef>
                <a:spcPct val="20000"/>
              </a:spcBef>
            </a:pPr>
            <a:r>
              <a:rPr lang="en-US" sz="4000" b="1" dirty="0" smtClean="0">
                <a:solidFill>
                  <a:srgbClr val="C00000"/>
                </a:solidFill>
              </a:rPr>
              <a:t>FINAL THOUGHTS: </a:t>
            </a:r>
            <a:r>
              <a:rPr lang="en-US" sz="4000" b="1" u="sng" dirty="0" smtClean="0">
                <a:solidFill>
                  <a:srgbClr val="C00000"/>
                </a:solidFill>
              </a:rPr>
              <a:t>Equilibrium</a:t>
            </a:r>
          </a:p>
        </p:txBody>
      </p:sp>
    </p:spTree>
    <p:extLst>
      <p:ext uri="{BB962C8B-B14F-4D97-AF65-F5344CB8AC3E}">
        <p14:creationId xmlns:p14="http://schemas.microsoft.com/office/powerpoint/2010/main" val="27583008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p:cNvSpPr>
            <a:spLocks noChangeArrowheads="1"/>
          </p:cNvSpPr>
          <p:nvPr/>
        </p:nvSpPr>
        <p:spPr bwMode="auto">
          <a:xfrm>
            <a:off x="1903413" y="1177925"/>
            <a:ext cx="1833562" cy="776288"/>
          </a:xfrm>
          <a:prstGeom prst="rect">
            <a:avLst/>
          </a:prstGeom>
          <a:solidFill>
            <a:srgbClr val="FFFF00"/>
          </a:solidFill>
          <a:ln w="9525">
            <a:solidFill>
              <a:schemeClr val="tx1"/>
            </a:solidFill>
            <a:miter lim="800000"/>
            <a:headEnd/>
            <a:tailEnd/>
          </a:ln>
        </p:spPr>
        <p:txBody>
          <a:bodyPr anchor="ctr">
            <a:spAutoFit/>
          </a:bodyPr>
          <a:lstStyle/>
          <a:p>
            <a:endParaRPr lang="en-US">
              <a:solidFill>
                <a:srgbClr val="000000"/>
              </a:solidFill>
            </a:endParaRPr>
          </a:p>
        </p:txBody>
      </p:sp>
      <p:sp>
        <p:nvSpPr>
          <p:cNvPr id="262167" name="Rectangle 23"/>
          <p:cNvSpPr>
            <a:spLocks noChangeArrowheads="1"/>
          </p:cNvSpPr>
          <p:nvPr/>
        </p:nvSpPr>
        <p:spPr bwMode="auto">
          <a:xfrm>
            <a:off x="1984375" y="1271588"/>
            <a:ext cx="1676400" cy="609600"/>
          </a:xfrm>
          <a:prstGeom prst="rect">
            <a:avLst/>
          </a:prstGeom>
          <a:solidFill>
            <a:srgbClr val="FFFF00"/>
          </a:solidFill>
          <a:ln w="9525">
            <a:solidFill>
              <a:schemeClr val="tx1"/>
            </a:solidFill>
            <a:miter lim="800000"/>
            <a:headEnd/>
            <a:tailEnd/>
          </a:ln>
        </p:spPr>
        <p:txBody>
          <a:bodyPr wrap="none" anchor="ctr"/>
          <a:lstStyle/>
          <a:p>
            <a:endParaRPr lang="en-US">
              <a:solidFill>
                <a:srgbClr val="000000"/>
              </a:solidFill>
            </a:endParaRPr>
          </a:p>
        </p:txBody>
      </p:sp>
      <p:sp>
        <p:nvSpPr>
          <p:cNvPr id="4101" name="Rectangle 15"/>
          <p:cNvSpPr>
            <a:spLocks noChangeArrowheads="1"/>
          </p:cNvSpPr>
          <p:nvPr/>
        </p:nvSpPr>
        <p:spPr bwMode="auto">
          <a:xfrm>
            <a:off x="1752600" y="304800"/>
            <a:ext cx="5740400" cy="519113"/>
          </a:xfrm>
          <a:prstGeom prst="rect">
            <a:avLst/>
          </a:prstGeom>
          <a:noFill/>
          <a:ln w="9525">
            <a:noFill/>
            <a:miter lim="800000"/>
            <a:headEnd/>
            <a:tailEnd/>
          </a:ln>
        </p:spPr>
        <p:txBody>
          <a:bodyPr wrap="none" anchor="ctr">
            <a:spAutoFit/>
          </a:bodyPr>
          <a:lstStyle/>
          <a:p>
            <a:r>
              <a:rPr lang="en-US" b="1">
                <a:solidFill>
                  <a:srgbClr val="FF0000"/>
                </a:solidFill>
              </a:rPr>
              <a:t>Newton’s Second Law of Motion</a:t>
            </a:r>
            <a:r>
              <a:rPr lang="en-US">
                <a:solidFill>
                  <a:srgbClr val="FF0000"/>
                </a:solidFill>
              </a:rPr>
              <a:t> </a:t>
            </a:r>
          </a:p>
        </p:txBody>
      </p:sp>
      <p:sp>
        <p:nvSpPr>
          <p:cNvPr id="4102" name="AutoShape 19"/>
          <p:cNvSpPr>
            <a:spLocks/>
          </p:cNvSpPr>
          <p:nvPr/>
        </p:nvSpPr>
        <p:spPr bwMode="auto">
          <a:xfrm>
            <a:off x="4775200" y="1042988"/>
            <a:ext cx="381000" cy="1143000"/>
          </a:xfrm>
          <a:prstGeom prst="leftBrace">
            <a:avLst>
              <a:gd name="adj1" fmla="val 25000"/>
              <a:gd name="adj2" fmla="val 50000"/>
            </a:avLst>
          </a:prstGeom>
          <a:noFill/>
          <a:ln w="22225">
            <a:solidFill>
              <a:srgbClr val="FF0000"/>
            </a:solidFill>
            <a:round/>
            <a:headEnd/>
            <a:tailEnd/>
          </a:ln>
        </p:spPr>
        <p:txBody>
          <a:bodyPr/>
          <a:lstStyle/>
          <a:p>
            <a:endParaRPr lang="en-US">
              <a:solidFill>
                <a:srgbClr val="000000"/>
              </a:solidFill>
            </a:endParaRPr>
          </a:p>
        </p:txBody>
      </p:sp>
      <p:graphicFrame>
        <p:nvGraphicFramePr>
          <p:cNvPr id="262164" name="Object 20"/>
          <p:cNvGraphicFramePr>
            <a:graphicFrameLocks noChangeAspect="1"/>
          </p:cNvGraphicFramePr>
          <p:nvPr/>
        </p:nvGraphicFramePr>
        <p:xfrm>
          <a:off x="2136775" y="1347788"/>
          <a:ext cx="1393825" cy="390525"/>
        </p:xfrm>
        <a:graphic>
          <a:graphicData uri="http://schemas.openxmlformats.org/presentationml/2006/ole">
            <mc:AlternateContent xmlns:mc="http://schemas.openxmlformats.org/markup-compatibility/2006">
              <mc:Choice xmlns:v="urn:schemas-microsoft-com:vml" Requires="v">
                <p:oleObj spid="_x0000_s5141" name="Equation" r:id="rId3" imgW="1422360" imgH="393480" progId="Equation.3">
                  <p:embed/>
                </p:oleObj>
              </mc:Choice>
              <mc:Fallback>
                <p:oleObj name="Equation" r:id="rId3" imgW="142236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6775" y="1347788"/>
                        <a:ext cx="13938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Line 22"/>
          <p:cNvSpPr>
            <a:spLocks noChangeShapeType="1"/>
          </p:cNvSpPr>
          <p:nvPr/>
        </p:nvSpPr>
        <p:spPr bwMode="auto">
          <a:xfrm>
            <a:off x="3897313" y="1576388"/>
            <a:ext cx="762000" cy="0"/>
          </a:xfrm>
          <a:prstGeom prst="line">
            <a:avLst/>
          </a:prstGeom>
          <a:noFill/>
          <a:ln w="22225">
            <a:solidFill>
              <a:srgbClr val="FF0000"/>
            </a:solidFill>
            <a:round/>
            <a:headEnd/>
            <a:tailEnd type="triangle" w="lg" len="lg"/>
          </a:ln>
        </p:spPr>
        <p:txBody>
          <a:bodyPr/>
          <a:lstStyle/>
          <a:p>
            <a:endParaRPr lang="en-US">
              <a:solidFill>
                <a:srgbClr val="000000"/>
              </a:solidFill>
            </a:endParaRPr>
          </a:p>
        </p:txBody>
      </p:sp>
      <p:sp>
        <p:nvSpPr>
          <p:cNvPr id="4104" name="Rectangle 28"/>
          <p:cNvSpPr>
            <a:spLocks noChangeArrowheads="1"/>
          </p:cNvSpPr>
          <p:nvPr/>
        </p:nvSpPr>
        <p:spPr bwMode="auto">
          <a:xfrm>
            <a:off x="381000" y="2438400"/>
            <a:ext cx="5387975" cy="519113"/>
          </a:xfrm>
          <a:prstGeom prst="rect">
            <a:avLst/>
          </a:prstGeom>
          <a:noFill/>
          <a:ln w="9525">
            <a:noFill/>
            <a:miter lim="800000"/>
            <a:headEnd/>
            <a:tailEnd/>
          </a:ln>
        </p:spPr>
        <p:txBody>
          <a:bodyPr wrap="none" anchor="ctr">
            <a:spAutoFit/>
          </a:bodyPr>
          <a:lstStyle/>
          <a:p>
            <a:r>
              <a:rPr lang="en-US">
                <a:solidFill>
                  <a:srgbClr val="FF0000"/>
                </a:solidFill>
              </a:rPr>
              <a:t>By Newton’s 2nd Law, objects… </a:t>
            </a:r>
          </a:p>
        </p:txBody>
      </p:sp>
      <p:sp>
        <p:nvSpPr>
          <p:cNvPr id="4105" name="Rectangle 29"/>
          <p:cNvSpPr>
            <a:spLocks noChangeArrowheads="1"/>
          </p:cNvSpPr>
          <p:nvPr/>
        </p:nvSpPr>
        <p:spPr bwMode="auto">
          <a:xfrm>
            <a:off x="685800" y="3060234"/>
            <a:ext cx="8533105" cy="523220"/>
          </a:xfrm>
          <a:prstGeom prst="rect">
            <a:avLst/>
          </a:prstGeom>
          <a:noFill/>
          <a:ln w="9525">
            <a:noFill/>
            <a:miter lim="800000"/>
            <a:headEnd/>
            <a:tailEnd/>
          </a:ln>
        </p:spPr>
        <p:txBody>
          <a:bodyPr wrap="none" anchor="ctr">
            <a:spAutoFit/>
          </a:bodyPr>
          <a:lstStyle/>
          <a:p>
            <a:r>
              <a:rPr lang="en-US" dirty="0">
                <a:solidFill>
                  <a:srgbClr val="FF0000"/>
                </a:solidFill>
              </a:rPr>
              <a:t>…in equilibrium </a:t>
            </a:r>
            <a:r>
              <a:rPr lang="en-US" dirty="0" smtClean="0">
                <a:solidFill>
                  <a:srgbClr val="FF0000"/>
                </a:solidFill>
              </a:rPr>
              <a:t>(i.e., experiencing NO </a:t>
            </a:r>
            <a:r>
              <a:rPr lang="en-US" u="sng" dirty="0">
                <a:solidFill>
                  <a:srgbClr val="FF0000"/>
                </a:solidFill>
              </a:rPr>
              <a:t>net force</a:t>
            </a:r>
            <a:r>
              <a:rPr lang="en-US" dirty="0">
                <a:solidFill>
                  <a:srgbClr val="FF0000"/>
                </a:solidFill>
              </a:rPr>
              <a:t>)... </a:t>
            </a:r>
          </a:p>
        </p:txBody>
      </p:sp>
      <p:sp>
        <p:nvSpPr>
          <p:cNvPr id="4106" name="Rectangle 30"/>
          <p:cNvSpPr>
            <a:spLocks noChangeArrowheads="1"/>
          </p:cNvSpPr>
          <p:nvPr/>
        </p:nvSpPr>
        <p:spPr bwMode="auto">
          <a:xfrm>
            <a:off x="673100" y="4692650"/>
            <a:ext cx="4737100" cy="519113"/>
          </a:xfrm>
          <a:prstGeom prst="rect">
            <a:avLst/>
          </a:prstGeom>
          <a:noFill/>
          <a:ln w="9525">
            <a:noFill/>
            <a:miter lim="800000"/>
            <a:headEnd/>
            <a:tailEnd/>
          </a:ln>
        </p:spPr>
        <p:txBody>
          <a:bodyPr wrap="none" anchor="ctr">
            <a:spAutoFit/>
          </a:bodyPr>
          <a:lstStyle/>
          <a:p>
            <a:r>
              <a:rPr lang="en-US">
                <a:solidFill>
                  <a:srgbClr val="FF0000"/>
                </a:solidFill>
              </a:rPr>
              <a:t>…experiencing a net force... </a:t>
            </a:r>
          </a:p>
        </p:txBody>
      </p:sp>
      <p:sp>
        <p:nvSpPr>
          <p:cNvPr id="4107" name="Rectangle 31"/>
          <p:cNvSpPr>
            <a:spLocks noChangeArrowheads="1"/>
          </p:cNvSpPr>
          <p:nvPr/>
        </p:nvSpPr>
        <p:spPr bwMode="auto">
          <a:xfrm>
            <a:off x="4267200" y="5149850"/>
            <a:ext cx="855663" cy="519113"/>
          </a:xfrm>
          <a:prstGeom prst="rect">
            <a:avLst/>
          </a:prstGeom>
          <a:noFill/>
          <a:ln w="9525">
            <a:noFill/>
            <a:miter lim="800000"/>
            <a:headEnd/>
            <a:tailEnd/>
          </a:ln>
        </p:spPr>
        <p:txBody>
          <a:bodyPr wrap="none" anchor="ctr">
            <a:spAutoFit/>
          </a:bodyPr>
          <a:lstStyle/>
          <a:p>
            <a:r>
              <a:rPr lang="en-US">
                <a:solidFill>
                  <a:srgbClr val="FF0000"/>
                </a:solidFill>
              </a:rPr>
              <a:t>i.e., </a:t>
            </a:r>
          </a:p>
        </p:txBody>
      </p:sp>
      <p:sp>
        <p:nvSpPr>
          <p:cNvPr id="262176" name="Rectangle 32"/>
          <p:cNvSpPr>
            <a:spLocks noChangeArrowheads="1"/>
          </p:cNvSpPr>
          <p:nvPr/>
        </p:nvSpPr>
        <p:spPr bwMode="auto">
          <a:xfrm>
            <a:off x="4985658" y="3603851"/>
            <a:ext cx="3908962" cy="523220"/>
          </a:xfrm>
          <a:prstGeom prst="rect">
            <a:avLst/>
          </a:prstGeom>
          <a:noFill/>
          <a:ln w="9525">
            <a:noFill/>
            <a:miter lim="800000"/>
            <a:headEnd/>
            <a:tailEnd/>
          </a:ln>
        </p:spPr>
        <p:txBody>
          <a:bodyPr wrap="square" anchor="ctr">
            <a:spAutoFit/>
          </a:bodyPr>
          <a:lstStyle/>
          <a:p>
            <a:pPr algn="ctr"/>
            <a:r>
              <a:rPr lang="en-US" dirty="0">
                <a:solidFill>
                  <a:srgbClr val="000000"/>
                </a:solidFill>
              </a:rPr>
              <a:t>are </a:t>
            </a:r>
            <a:r>
              <a:rPr lang="en-US" u="sng" dirty="0" smtClean="0">
                <a:solidFill>
                  <a:srgbClr val="000000"/>
                </a:solidFill>
              </a:rPr>
              <a:t>NOT</a:t>
            </a:r>
            <a:r>
              <a:rPr lang="en-US" dirty="0" smtClean="0">
                <a:solidFill>
                  <a:srgbClr val="000000"/>
                </a:solidFill>
              </a:rPr>
              <a:t> accelerating</a:t>
            </a:r>
            <a:r>
              <a:rPr lang="en-US" dirty="0">
                <a:solidFill>
                  <a:srgbClr val="000000"/>
                </a:solidFill>
              </a:rPr>
              <a:t>. </a:t>
            </a:r>
          </a:p>
        </p:txBody>
      </p:sp>
      <p:sp>
        <p:nvSpPr>
          <p:cNvPr id="262177" name="Rectangle 33"/>
          <p:cNvSpPr>
            <a:spLocks noChangeArrowheads="1"/>
          </p:cNvSpPr>
          <p:nvPr/>
        </p:nvSpPr>
        <p:spPr bwMode="auto">
          <a:xfrm>
            <a:off x="5209850" y="4690597"/>
            <a:ext cx="3161443" cy="523220"/>
          </a:xfrm>
          <a:prstGeom prst="rect">
            <a:avLst/>
          </a:prstGeom>
          <a:noFill/>
          <a:ln w="9525">
            <a:noFill/>
            <a:miter lim="800000"/>
            <a:headEnd/>
            <a:tailEnd/>
          </a:ln>
        </p:spPr>
        <p:txBody>
          <a:bodyPr wrap="none" anchor="ctr">
            <a:spAutoFit/>
          </a:bodyPr>
          <a:lstStyle/>
          <a:p>
            <a:r>
              <a:rPr lang="en-US" u="sng" dirty="0" smtClean="0">
                <a:solidFill>
                  <a:srgbClr val="000000"/>
                </a:solidFill>
              </a:rPr>
              <a:t>ARE</a:t>
            </a:r>
            <a:r>
              <a:rPr lang="en-US" dirty="0" smtClean="0">
                <a:solidFill>
                  <a:srgbClr val="000000"/>
                </a:solidFill>
              </a:rPr>
              <a:t> </a:t>
            </a:r>
            <a:r>
              <a:rPr lang="en-US" dirty="0">
                <a:solidFill>
                  <a:srgbClr val="000000"/>
                </a:solidFill>
              </a:rPr>
              <a:t>accelerating. </a:t>
            </a:r>
          </a:p>
        </p:txBody>
      </p:sp>
      <p:sp>
        <p:nvSpPr>
          <p:cNvPr id="262178" name="Rectangle 34"/>
          <p:cNvSpPr>
            <a:spLocks noChangeArrowheads="1"/>
          </p:cNvSpPr>
          <p:nvPr/>
        </p:nvSpPr>
        <p:spPr bwMode="auto">
          <a:xfrm>
            <a:off x="5029200" y="5180013"/>
            <a:ext cx="3657600" cy="1373187"/>
          </a:xfrm>
          <a:prstGeom prst="rect">
            <a:avLst/>
          </a:prstGeom>
          <a:noFill/>
          <a:ln w="9525">
            <a:noFill/>
            <a:miter lim="800000"/>
            <a:headEnd/>
            <a:tailEnd/>
          </a:ln>
        </p:spPr>
        <p:txBody>
          <a:bodyPr anchor="ctr">
            <a:spAutoFit/>
          </a:bodyPr>
          <a:lstStyle/>
          <a:p>
            <a:r>
              <a:rPr lang="en-US" dirty="0">
                <a:solidFill>
                  <a:srgbClr val="000000"/>
                </a:solidFill>
              </a:rPr>
              <a:t>they are speeding up, slowing down, and/or changing </a:t>
            </a:r>
            <a:r>
              <a:rPr lang="en-US" dirty="0" smtClean="0">
                <a:solidFill>
                  <a:srgbClr val="000000"/>
                </a:solidFill>
              </a:rPr>
              <a:t>direction. </a:t>
            </a:r>
            <a:endParaRPr lang="en-US" dirty="0">
              <a:solidFill>
                <a:srgbClr val="000000"/>
              </a:solidFill>
            </a:endParaRPr>
          </a:p>
        </p:txBody>
      </p:sp>
      <p:grpSp>
        <p:nvGrpSpPr>
          <p:cNvPr id="2" name="Group 42"/>
          <p:cNvGrpSpPr>
            <a:grpSpLocks/>
          </p:cNvGrpSpPr>
          <p:nvPr/>
        </p:nvGrpSpPr>
        <p:grpSpPr bwMode="auto">
          <a:xfrm>
            <a:off x="1143000" y="3686175"/>
            <a:ext cx="3124200" cy="854075"/>
            <a:chOff x="960" y="2399"/>
            <a:chExt cx="1968" cy="538"/>
          </a:xfrm>
        </p:grpSpPr>
        <p:sp>
          <p:nvSpPr>
            <p:cNvPr id="4131" name="Rectangle 36"/>
            <p:cNvSpPr>
              <a:spLocks noChangeArrowheads="1"/>
            </p:cNvSpPr>
            <p:nvPr/>
          </p:nvSpPr>
          <p:spPr bwMode="auto">
            <a:xfrm>
              <a:off x="1592" y="2399"/>
              <a:ext cx="747" cy="538"/>
            </a:xfrm>
            <a:prstGeom prst="rect">
              <a:avLst/>
            </a:prstGeom>
            <a:noFill/>
            <a:ln w="31750">
              <a:solidFill>
                <a:schemeClr val="tx1"/>
              </a:solidFill>
              <a:miter lim="800000"/>
              <a:headEnd/>
              <a:tailEnd/>
            </a:ln>
          </p:spPr>
          <p:txBody>
            <a:bodyPr/>
            <a:lstStyle/>
            <a:p>
              <a:endParaRPr lang="en-US">
                <a:solidFill>
                  <a:srgbClr val="000000"/>
                </a:solidFill>
              </a:endParaRPr>
            </a:p>
          </p:txBody>
        </p:sp>
        <p:sp>
          <p:nvSpPr>
            <p:cNvPr id="4132" name="Line 37"/>
            <p:cNvSpPr>
              <a:spLocks noChangeShapeType="1"/>
            </p:cNvSpPr>
            <p:nvPr/>
          </p:nvSpPr>
          <p:spPr bwMode="auto">
            <a:xfrm>
              <a:off x="1125" y="2668"/>
              <a:ext cx="467" cy="0"/>
            </a:xfrm>
            <a:prstGeom prst="line">
              <a:avLst/>
            </a:prstGeom>
            <a:noFill/>
            <a:ln w="22225">
              <a:solidFill>
                <a:schemeClr val="tx1"/>
              </a:solidFill>
              <a:round/>
              <a:headEnd/>
              <a:tailEnd type="triangle" w="lg" len="lg"/>
            </a:ln>
          </p:spPr>
          <p:txBody>
            <a:bodyPr/>
            <a:lstStyle/>
            <a:p>
              <a:endParaRPr lang="en-US">
                <a:solidFill>
                  <a:srgbClr val="000000"/>
                </a:solidFill>
              </a:endParaRPr>
            </a:p>
          </p:txBody>
        </p:sp>
        <p:sp>
          <p:nvSpPr>
            <p:cNvPr id="4133" name="Text Box 38"/>
            <p:cNvSpPr txBox="1">
              <a:spLocks noChangeArrowheads="1"/>
            </p:cNvSpPr>
            <p:nvPr/>
          </p:nvSpPr>
          <p:spPr bwMode="auto">
            <a:xfrm>
              <a:off x="1620" y="2521"/>
              <a:ext cx="719" cy="359"/>
            </a:xfrm>
            <a:prstGeom prst="rect">
              <a:avLst/>
            </a:prstGeom>
            <a:noFill/>
            <a:ln w="9525">
              <a:noFill/>
              <a:miter lim="800000"/>
              <a:headEnd/>
              <a:tailEnd/>
            </a:ln>
          </p:spPr>
          <p:txBody>
            <a:bodyPr/>
            <a:lstStyle/>
            <a:p>
              <a:pPr algn="ctr"/>
              <a:r>
                <a:rPr lang="en-US" sz="2000">
                  <a:solidFill>
                    <a:srgbClr val="000000"/>
                  </a:solidFill>
                  <a:cs typeface="Times New Roman" pitchFamily="18" charset="0"/>
                </a:rPr>
                <a:t>m</a:t>
              </a:r>
              <a:endParaRPr lang="en-US" sz="2000">
                <a:solidFill>
                  <a:srgbClr val="000000"/>
                </a:solidFill>
              </a:endParaRPr>
            </a:p>
          </p:txBody>
        </p:sp>
        <p:sp>
          <p:nvSpPr>
            <p:cNvPr id="4134" name="Text Box 39"/>
            <p:cNvSpPr txBox="1">
              <a:spLocks noChangeArrowheads="1"/>
            </p:cNvSpPr>
            <p:nvPr/>
          </p:nvSpPr>
          <p:spPr bwMode="auto">
            <a:xfrm>
              <a:off x="960" y="2400"/>
              <a:ext cx="719" cy="358"/>
            </a:xfrm>
            <a:prstGeom prst="rect">
              <a:avLst/>
            </a:prstGeom>
            <a:noFill/>
            <a:ln w="9525">
              <a:noFill/>
              <a:miter lim="800000"/>
              <a:headEnd/>
              <a:tailEnd/>
            </a:ln>
          </p:spPr>
          <p:txBody>
            <a:bodyPr/>
            <a:lstStyle/>
            <a:p>
              <a:pPr algn="ctr"/>
              <a:r>
                <a:rPr lang="en-US" sz="2000">
                  <a:solidFill>
                    <a:srgbClr val="000000"/>
                  </a:solidFill>
                  <a:cs typeface="Times New Roman" pitchFamily="18" charset="0"/>
                </a:rPr>
                <a:t>40 N</a:t>
              </a:r>
              <a:endParaRPr lang="en-US" sz="2000">
                <a:solidFill>
                  <a:srgbClr val="000000"/>
                </a:solidFill>
              </a:endParaRPr>
            </a:p>
          </p:txBody>
        </p:sp>
        <p:sp>
          <p:nvSpPr>
            <p:cNvPr id="4135" name="Line 40"/>
            <p:cNvSpPr>
              <a:spLocks noChangeShapeType="1"/>
            </p:cNvSpPr>
            <p:nvPr/>
          </p:nvSpPr>
          <p:spPr bwMode="auto">
            <a:xfrm>
              <a:off x="2342" y="2672"/>
              <a:ext cx="467" cy="0"/>
            </a:xfrm>
            <a:prstGeom prst="line">
              <a:avLst/>
            </a:prstGeom>
            <a:noFill/>
            <a:ln w="22225">
              <a:solidFill>
                <a:schemeClr val="tx1"/>
              </a:solidFill>
              <a:round/>
              <a:headEnd type="triangle" w="lg" len="lg"/>
              <a:tailEnd type="none" w="lg" len="lg"/>
            </a:ln>
          </p:spPr>
          <p:txBody>
            <a:bodyPr/>
            <a:lstStyle/>
            <a:p>
              <a:endParaRPr lang="en-US">
                <a:solidFill>
                  <a:srgbClr val="000000"/>
                </a:solidFill>
              </a:endParaRPr>
            </a:p>
          </p:txBody>
        </p:sp>
        <p:sp>
          <p:nvSpPr>
            <p:cNvPr id="4136" name="Text Box 41"/>
            <p:cNvSpPr txBox="1">
              <a:spLocks noChangeArrowheads="1"/>
            </p:cNvSpPr>
            <p:nvPr/>
          </p:nvSpPr>
          <p:spPr bwMode="auto">
            <a:xfrm>
              <a:off x="2209" y="2425"/>
              <a:ext cx="719" cy="359"/>
            </a:xfrm>
            <a:prstGeom prst="rect">
              <a:avLst/>
            </a:prstGeom>
            <a:noFill/>
            <a:ln w="9525">
              <a:noFill/>
              <a:miter lim="800000"/>
              <a:headEnd/>
              <a:tailEnd/>
            </a:ln>
          </p:spPr>
          <p:txBody>
            <a:bodyPr/>
            <a:lstStyle/>
            <a:p>
              <a:pPr algn="ctr"/>
              <a:r>
                <a:rPr lang="en-US" sz="2000">
                  <a:solidFill>
                    <a:srgbClr val="000000"/>
                  </a:solidFill>
                  <a:cs typeface="Times New Roman" pitchFamily="18" charset="0"/>
                </a:rPr>
                <a:t>  40 N</a:t>
              </a:r>
              <a:endParaRPr lang="en-US" sz="2000">
                <a:solidFill>
                  <a:srgbClr val="000000"/>
                </a:solidFill>
              </a:endParaRPr>
            </a:p>
          </p:txBody>
        </p:sp>
      </p:grpSp>
      <p:grpSp>
        <p:nvGrpSpPr>
          <p:cNvPr id="3" name="Group 43"/>
          <p:cNvGrpSpPr>
            <a:grpSpLocks/>
          </p:cNvGrpSpPr>
          <p:nvPr/>
        </p:nvGrpSpPr>
        <p:grpSpPr bwMode="auto">
          <a:xfrm>
            <a:off x="1143000" y="5334000"/>
            <a:ext cx="3124200" cy="854075"/>
            <a:chOff x="960" y="2399"/>
            <a:chExt cx="1968" cy="538"/>
          </a:xfrm>
        </p:grpSpPr>
        <p:sp>
          <p:nvSpPr>
            <p:cNvPr id="4125" name="Rectangle 44"/>
            <p:cNvSpPr>
              <a:spLocks noChangeArrowheads="1"/>
            </p:cNvSpPr>
            <p:nvPr/>
          </p:nvSpPr>
          <p:spPr bwMode="auto">
            <a:xfrm>
              <a:off x="1592" y="2399"/>
              <a:ext cx="747" cy="538"/>
            </a:xfrm>
            <a:prstGeom prst="rect">
              <a:avLst/>
            </a:prstGeom>
            <a:noFill/>
            <a:ln w="31750">
              <a:solidFill>
                <a:schemeClr val="tx1"/>
              </a:solidFill>
              <a:miter lim="800000"/>
              <a:headEnd/>
              <a:tailEnd/>
            </a:ln>
          </p:spPr>
          <p:txBody>
            <a:bodyPr/>
            <a:lstStyle/>
            <a:p>
              <a:endParaRPr lang="en-US">
                <a:solidFill>
                  <a:srgbClr val="000000"/>
                </a:solidFill>
              </a:endParaRPr>
            </a:p>
          </p:txBody>
        </p:sp>
        <p:sp>
          <p:nvSpPr>
            <p:cNvPr id="4126" name="Line 45"/>
            <p:cNvSpPr>
              <a:spLocks noChangeShapeType="1"/>
            </p:cNvSpPr>
            <p:nvPr/>
          </p:nvSpPr>
          <p:spPr bwMode="auto">
            <a:xfrm>
              <a:off x="1125" y="2668"/>
              <a:ext cx="467" cy="0"/>
            </a:xfrm>
            <a:prstGeom prst="line">
              <a:avLst/>
            </a:prstGeom>
            <a:noFill/>
            <a:ln w="22225">
              <a:solidFill>
                <a:schemeClr val="tx1"/>
              </a:solidFill>
              <a:round/>
              <a:headEnd/>
              <a:tailEnd type="triangle" w="lg" len="lg"/>
            </a:ln>
          </p:spPr>
          <p:txBody>
            <a:bodyPr/>
            <a:lstStyle/>
            <a:p>
              <a:endParaRPr lang="en-US">
                <a:solidFill>
                  <a:srgbClr val="000000"/>
                </a:solidFill>
              </a:endParaRPr>
            </a:p>
          </p:txBody>
        </p:sp>
        <p:sp>
          <p:nvSpPr>
            <p:cNvPr id="4127" name="Text Box 46"/>
            <p:cNvSpPr txBox="1">
              <a:spLocks noChangeArrowheads="1"/>
            </p:cNvSpPr>
            <p:nvPr/>
          </p:nvSpPr>
          <p:spPr bwMode="auto">
            <a:xfrm>
              <a:off x="1620" y="2521"/>
              <a:ext cx="719" cy="359"/>
            </a:xfrm>
            <a:prstGeom prst="rect">
              <a:avLst/>
            </a:prstGeom>
            <a:noFill/>
            <a:ln w="9525">
              <a:noFill/>
              <a:miter lim="800000"/>
              <a:headEnd/>
              <a:tailEnd/>
            </a:ln>
          </p:spPr>
          <p:txBody>
            <a:bodyPr/>
            <a:lstStyle/>
            <a:p>
              <a:pPr algn="ctr"/>
              <a:r>
                <a:rPr lang="en-US" sz="2000">
                  <a:solidFill>
                    <a:srgbClr val="000000"/>
                  </a:solidFill>
                  <a:cs typeface="Times New Roman" pitchFamily="18" charset="0"/>
                </a:rPr>
                <a:t>m</a:t>
              </a:r>
              <a:endParaRPr lang="en-US" sz="2000">
                <a:solidFill>
                  <a:srgbClr val="000000"/>
                </a:solidFill>
              </a:endParaRPr>
            </a:p>
          </p:txBody>
        </p:sp>
        <p:sp>
          <p:nvSpPr>
            <p:cNvPr id="4128" name="Text Box 47"/>
            <p:cNvSpPr txBox="1">
              <a:spLocks noChangeArrowheads="1"/>
            </p:cNvSpPr>
            <p:nvPr/>
          </p:nvSpPr>
          <p:spPr bwMode="auto">
            <a:xfrm>
              <a:off x="960" y="2400"/>
              <a:ext cx="719" cy="358"/>
            </a:xfrm>
            <a:prstGeom prst="rect">
              <a:avLst/>
            </a:prstGeom>
            <a:noFill/>
            <a:ln w="9525">
              <a:noFill/>
              <a:miter lim="800000"/>
              <a:headEnd/>
              <a:tailEnd/>
            </a:ln>
          </p:spPr>
          <p:txBody>
            <a:bodyPr/>
            <a:lstStyle/>
            <a:p>
              <a:pPr algn="ctr"/>
              <a:r>
                <a:rPr lang="en-US" sz="2000">
                  <a:solidFill>
                    <a:srgbClr val="000000"/>
                  </a:solidFill>
                  <a:cs typeface="Times New Roman" pitchFamily="18" charset="0"/>
                </a:rPr>
                <a:t>70 N</a:t>
              </a:r>
              <a:endParaRPr lang="en-US" sz="2000">
                <a:solidFill>
                  <a:srgbClr val="000000"/>
                </a:solidFill>
              </a:endParaRPr>
            </a:p>
          </p:txBody>
        </p:sp>
        <p:sp>
          <p:nvSpPr>
            <p:cNvPr id="4129" name="Line 48"/>
            <p:cNvSpPr>
              <a:spLocks noChangeShapeType="1"/>
            </p:cNvSpPr>
            <p:nvPr/>
          </p:nvSpPr>
          <p:spPr bwMode="auto">
            <a:xfrm>
              <a:off x="2342" y="2672"/>
              <a:ext cx="467" cy="0"/>
            </a:xfrm>
            <a:prstGeom prst="line">
              <a:avLst/>
            </a:prstGeom>
            <a:noFill/>
            <a:ln w="22225">
              <a:solidFill>
                <a:schemeClr val="tx1"/>
              </a:solidFill>
              <a:round/>
              <a:headEnd type="triangle" w="lg" len="lg"/>
              <a:tailEnd type="none" w="lg" len="lg"/>
            </a:ln>
          </p:spPr>
          <p:txBody>
            <a:bodyPr/>
            <a:lstStyle/>
            <a:p>
              <a:endParaRPr lang="en-US">
                <a:solidFill>
                  <a:srgbClr val="000000"/>
                </a:solidFill>
              </a:endParaRPr>
            </a:p>
          </p:txBody>
        </p:sp>
        <p:sp>
          <p:nvSpPr>
            <p:cNvPr id="4130" name="Text Box 49"/>
            <p:cNvSpPr txBox="1">
              <a:spLocks noChangeArrowheads="1"/>
            </p:cNvSpPr>
            <p:nvPr/>
          </p:nvSpPr>
          <p:spPr bwMode="auto">
            <a:xfrm>
              <a:off x="2209" y="2425"/>
              <a:ext cx="719" cy="359"/>
            </a:xfrm>
            <a:prstGeom prst="rect">
              <a:avLst/>
            </a:prstGeom>
            <a:noFill/>
            <a:ln w="9525">
              <a:noFill/>
              <a:miter lim="800000"/>
              <a:headEnd/>
              <a:tailEnd/>
            </a:ln>
          </p:spPr>
          <p:txBody>
            <a:bodyPr/>
            <a:lstStyle/>
            <a:p>
              <a:pPr algn="ctr"/>
              <a:r>
                <a:rPr lang="en-US" sz="2000">
                  <a:solidFill>
                    <a:srgbClr val="000000"/>
                  </a:solidFill>
                  <a:cs typeface="Times New Roman" pitchFamily="18" charset="0"/>
                </a:rPr>
                <a:t>  20 N</a:t>
              </a:r>
              <a:endParaRPr lang="en-US" sz="2000">
                <a:solidFill>
                  <a:srgbClr val="000000"/>
                </a:solidFill>
              </a:endParaRPr>
            </a:p>
          </p:txBody>
        </p:sp>
      </p:grpSp>
      <p:grpSp>
        <p:nvGrpSpPr>
          <p:cNvPr id="4" name="Group 48"/>
          <p:cNvGrpSpPr>
            <a:grpSpLocks/>
          </p:cNvGrpSpPr>
          <p:nvPr/>
        </p:nvGrpSpPr>
        <p:grpSpPr bwMode="auto">
          <a:xfrm>
            <a:off x="5106988" y="1062038"/>
            <a:ext cx="2030412" cy="523875"/>
            <a:chOff x="0" y="6596390"/>
            <a:chExt cx="2031325" cy="523220"/>
          </a:xfrm>
        </p:grpSpPr>
        <p:sp>
          <p:nvSpPr>
            <p:cNvPr id="4118" name="Rectangle 48"/>
            <p:cNvSpPr>
              <a:spLocks noChangeArrowheads="1"/>
            </p:cNvSpPr>
            <p:nvPr/>
          </p:nvSpPr>
          <p:spPr bwMode="auto">
            <a:xfrm>
              <a:off x="0" y="6596390"/>
              <a:ext cx="2031325" cy="523220"/>
            </a:xfrm>
            <a:prstGeom prst="rect">
              <a:avLst/>
            </a:prstGeom>
            <a:noFill/>
            <a:ln w="9525">
              <a:noFill/>
              <a:miter lim="800000"/>
              <a:headEnd/>
              <a:tailEnd/>
            </a:ln>
          </p:spPr>
          <p:txBody>
            <a:bodyPr wrap="none" anchor="ctr">
              <a:spAutoFit/>
            </a:bodyPr>
            <a:lstStyle/>
            <a:p>
              <a:r>
                <a:rPr lang="en-US">
                  <a:solidFill>
                    <a:srgbClr val="000000"/>
                  </a:solidFill>
                  <a:latin typeface="Symbol" pitchFamily="18" charset="2"/>
                </a:rPr>
                <a:t>S</a:t>
              </a:r>
              <a:r>
                <a:rPr lang="en-US">
                  <a:solidFill>
                    <a:srgbClr val="000000"/>
                  </a:solidFill>
                </a:rPr>
                <a:t>F   = m a	</a:t>
              </a:r>
            </a:p>
          </p:txBody>
        </p:sp>
        <p:grpSp>
          <p:nvGrpSpPr>
            <p:cNvPr id="4119" name="Group 55"/>
            <p:cNvGrpSpPr>
              <a:grpSpLocks/>
            </p:cNvGrpSpPr>
            <p:nvPr/>
          </p:nvGrpSpPr>
          <p:grpSpPr bwMode="auto">
            <a:xfrm>
              <a:off x="514618" y="6858000"/>
              <a:ext cx="233527" cy="214186"/>
              <a:chOff x="2121" y="3675"/>
              <a:chExt cx="494" cy="412"/>
            </a:xfrm>
          </p:grpSpPr>
          <p:sp>
            <p:nvSpPr>
              <p:cNvPr id="4123"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4124"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nvGrpSpPr>
            <p:cNvPr id="4120" name="Group 55"/>
            <p:cNvGrpSpPr>
              <a:grpSpLocks/>
            </p:cNvGrpSpPr>
            <p:nvPr/>
          </p:nvGrpSpPr>
          <p:grpSpPr bwMode="auto">
            <a:xfrm>
              <a:off x="1702151" y="6858000"/>
              <a:ext cx="233527" cy="214186"/>
              <a:chOff x="2121" y="3675"/>
              <a:chExt cx="494" cy="412"/>
            </a:xfrm>
          </p:grpSpPr>
          <p:sp>
            <p:nvSpPr>
              <p:cNvPr id="4121"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4122"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grpSp>
        <p:nvGrpSpPr>
          <p:cNvPr id="7" name="Group 49"/>
          <p:cNvGrpSpPr>
            <a:grpSpLocks/>
          </p:cNvGrpSpPr>
          <p:nvPr/>
        </p:nvGrpSpPr>
        <p:grpSpPr bwMode="auto">
          <a:xfrm>
            <a:off x="5106988" y="1573213"/>
            <a:ext cx="2030412" cy="642937"/>
            <a:chOff x="2790701" y="6596390"/>
            <a:chExt cx="2031325" cy="642330"/>
          </a:xfrm>
        </p:grpSpPr>
        <p:sp>
          <p:nvSpPr>
            <p:cNvPr id="4115" name="Rectangle 48"/>
            <p:cNvSpPr>
              <a:spLocks noChangeArrowheads="1"/>
            </p:cNvSpPr>
            <p:nvPr/>
          </p:nvSpPr>
          <p:spPr bwMode="auto">
            <a:xfrm>
              <a:off x="2790701" y="6596390"/>
              <a:ext cx="2031325" cy="523220"/>
            </a:xfrm>
            <a:prstGeom prst="rect">
              <a:avLst/>
            </a:prstGeom>
            <a:noFill/>
            <a:ln w="9525">
              <a:noFill/>
              <a:miter lim="800000"/>
              <a:headEnd/>
              <a:tailEnd/>
            </a:ln>
          </p:spPr>
          <p:txBody>
            <a:bodyPr wrap="none" anchor="ctr">
              <a:spAutoFit/>
            </a:bodyPr>
            <a:lstStyle/>
            <a:p>
              <a:r>
                <a:rPr lang="en-US">
                  <a:solidFill>
                    <a:srgbClr val="000000"/>
                  </a:solidFill>
                  <a:latin typeface="Symbol" pitchFamily="18" charset="2"/>
                </a:rPr>
                <a:t>S</a:t>
              </a:r>
              <a:r>
                <a:rPr lang="en-US">
                  <a:solidFill>
                    <a:srgbClr val="000000"/>
                  </a:solidFill>
                </a:rPr>
                <a:t>F   = m a	</a:t>
              </a:r>
            </a:p>
          </p:txBody>
        </p:sp>
        <p:sp>
          <p:nvSpPr>
            <p:cNvPr id="4116" name="Rectangle 48"/>
            <p:cNvSpPr>
              <a:spLocks noChangeArrowheads="1"/>
            </p:cNvSpPr>
            <p:nvPr/>
          </p:nvSpPr>
          <p:spPr bwMode="auto">
            <a:xfrm>
              <a:off x="3230088" y="6715500"/>
              <a:ext cx="383438" cy="523220"/>
            </a:xfrm>
            <a:prstGeom prst="rect">
              <a:avLst/>
            </a:prstGeom>
            <a:noFill/>
            <a:ln w="9525">
              <a:noFill/>
              <a:miter lim="800000"/>
              <a:headEnd/>
              <a:tailEnd/>
            </a:ln>
          </p:spPr>
          <p:txBody>
            <a:bodyPr wrap="none" anchor="ctr">
              <a:spAutoFit/>
            </a:bodyPr>
            <a:lstStyle/>
            <a:p>
              <a:r>
                <a:rPr lang="en-US">
                  <a:solidFill>
                    <a:srgbClr val="000000"/>
                  </a:solidFill>
                </a:rPr>
                <a:t>//</a:t>
              </a:r>
            </a:p>
          </p:txBody>
        </p:sp>
        <p:sp>
          <p:nvSpPr>
            <p:cNvPr id="4117" name="Rectangle 48"/>
            <p:cNvSpPr>
              <a:spLocks noChangeArrowheads="1"/>
            </p:cNvSpPr>
            <p:nvPr/>
          </p:nvSpPr>
          <p:spPr bwMode="auto">
            <a:xfrm>
              <a:off x="4429496" y="6715500"/>
              <a:ext cx="383438" cy="523220"/>
            </a:xfrm>
            <a:prstGeom prst="rect">
              <a:avLst/>
            </a:prstGeom>
            <a:noFill/>
            <a:ln w="9525">
              <a:noFill/>
              <a:miter lim="800000"/>
              <a:headEnd/>
              <a:tailEnd/>
            </a:ln>
          </p:spPr>
          <p:txBody>
            <a:bodyPr wrap="none" anchor="ctr">
              <a:spAutoFit/>
            </a:bodyPr>
            <a:lstStyle/>
            <a:p>
              <a:r>
                <a:rPr lang="en-US">
                  <a:solidFill>
                    <a:srgbClr val="000000"/>
                  </a:solidFill>
                </a:rPr>
                <a:t>//</a:t>
              </a:r>
            </a:p>
          </p:txBody>
        </p:sp>
      </p:grpSp>
    </p:spTree>
    <p:extLst>
      <p:ext uri="{BB962C8B-B14F-4D97-AF65-F5344CB8AC3E}">
        <p14:creationId xmlns:p14="http://schemas.microsoft.com/office/powerpoint/2010/main" val="19997671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62164"/>
                                        </p:tgtEl>
                                        <p:attrNameLst>
                                          <p:attrName>style.visibility</p:attrName>
                                        </p:attrNameLst>
                                      </p:cBhvr>
                                      <p:to>
                                        <p:strVal val="visible"/>
                                      </p:to>
                                    </p:set>
                                    <p:animEffect transition="in" filter="fade">
                                      <p:cBhvr>
                                        <p:cTn id="7" dur="2000"/>
                                        <p:tgtEl>
                                          <p:spTgt spid="262164"/>
                                        </p:tgtEl>
                                      </p:cBhvr>
                                    </p:animEffect>
                                    <p:anim calcmode="lin" valueType="num">
                                      <p:cBhvr>
                                        <p:cTn id="8" dur="2000" fill="hold"/>
                                        <p:tgtEl>
                                          <p:spTgt spid="262164"/>
                                        </p:tgtEl>
                                        <p:attrNameLst>
                                          <p:attrName>style.rotation</p:attrName>
                                        </p:attrNameLst>
                                      </p:cBhvr>
                                      <p:tavLst>
                                        <p:tav tm="0">
                                          <p:val>
                                            <p:fltVal val="720"/>
                                          </p:val>
                                        </p:tav>
                                        <p:tav tm="100000">
                                          <p:val>
                                            <p:fltVal val="0"/>
                                          </p:val>
                                        </p:tav>
                                      </p:tavLst>
                                    </p:anim>
                                    <p:anim calcmode="lin" valueType="num">
                                      <p:cBhvr>
                                        <p:cTn id="9" dur="2000" fill="hold"/>
                                        <p:tgtEl>
                                          <p:spTgt spid="262164"/>
                                        </p:tgtEl>
                                        <p:attrNameLst>
                                          <p:attrName>ppt_h</p:attrName>
                                        </p:attrNameLst>
                                      </p:cBhvr>
                                      <p:tavLst>
                                        <p:tav tm="0">
                                          <p:val>
                                            <p:fltVal val="0"/>
                                          </p:val>
                                        </p:tav>
                                        <p:tav tm="100000">
                                          <p:val>
                                            <p:strVal val="#ppt_h"/>
                                          </p:val>
                                        </p:tav>
                                      </p:tavLst>
                                    </p:anim>
                                    <p:anim calcmode="lin" valueType="num">
                                      <p:cBhvr>
                                        <p:cTn id="10" dur="2000" fill="hold"/>
                                        <p:tgtEl>
                                          <p:spTgt spid="26216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262167"/>
                                        </p:tgtEl>
                                        <p:attrNameLst>
                                          <p:attrName>style.visibility</p:attrName>
                                        </p:attrNameLst>
                                      </p:cBhvr>
                                      <p:to>
                                        <p:strVal val="visible"/>
                                      </p:to>
                                    </p:set>
                                    <p:animEffect transition="in" filter="dissolve">
                                      <p:cBhvr>
                                        <p:cTn id="14" dur="500"/>
                                        <p:tgtEl>
                                          <p:spTgt spid="262167"/>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ppt_x</p:attrName>
                                        </p:attrNameLst>
                                      </p:cBhvr>
                                      <p:tavLst>
                                        <p:tav tm="0">
                                          <p:val>
                                            <p:strVal val="#ppt_x-.2"/>
                                          </p:val>
                                        </p:tav>
                                        <p:tav tm="100000">
                                          <p:val>
                                            <p:strVal val="#ppt_x"/>
                                          </p:val>
                                        </p:tav>
                                      </p:tavLst>
                                    </p:anim>
                                    <p:anim calcmode="lin" valueType="num">
                                      <p:cBhvr>
                                        <p:cTn id="2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ppt_x</p:attrName>
                                        </p:attrNameLst>
                                      </p:cBhvr>
                                      <p:tavLst>
                                        <p:tav tm="0">
                                          <p:val>
                                            <p:strVal val="#ppt_x-.2"/>
                                          </p:val>
                                        </p:tav>
                                        <p:tav tm="100000">
                                          <p:val>
                                            <p:strVal val="#ppt_x"/>
                                          </p:val>
                                        </p:tav>
                                      </p:tavLst>
                                    </p:anim>
                                    <p:anim calcmode="lin" valueType="num">
                                      <p:cBhvr>
                                        <p:cTn id="3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2000"/>
                                        <p:tgtEl>
                                          <p:spTgt spid="2"/>
                                        </p:tgtEl>
                                      </p:cBhvr>
                                    </p:animEffect>
                                    <p:anim calcmode="lin" valueType="num">
                                      <p:cBhvr>
                                        <p:cTn id="37" dur="2000" fill="hold"/>
                                        <p:tgtEl>
                                          <p:spTgt spid="2"/>
                                        </p:tgtEl>
                                        <p:attrNameLst>
                                          <p:attrName>style.rotation</p:attrName>
                                        </p:attrNameLst>
                                      </p:cBhvr>
                                      <p:tavLst>
                                        <p:tav tm="0">
                                          <p:val>
                                            <p:fltVal val="720"/>
                                          </p:val>
                                        </p:tav>
                                        <p:tav tm="100000">
                                          <p:val>
                                            <p:fltVal val="0"/>
                                          </p:val>
                                        </p:tav>
                                      </p:tavLst>
                                    </p:anim>
                                    <p:anim calcmode="lin" valueType="num">
                                      <p:cBhvr>
                                        <p:cTn id="38" dur="2000" fill="hold"/>
                                        <p:tgtEl>
                                          <p:spTgt spid="2"/>
                                        </p:tgtEl>
                                        <p:attrNameLst>
                                          <p:attrName>ppt_h</p:attrName>
                                        </p:attrNameLst>
                                      </p:cBhvr>
                                      <p:tavLst>
                                        <p:tav tm="0">
                                          <p:val>
                                            <p:fltVal val="0"/>
                                          </p:val>
                                        </p:tav>
                                        <p:tav tm="100000">
                                          <p:val>
                                            <p:strVal val="#ppt_h"/>
                                          </p:val>
                                        </p:tav>
                                      </p:tavLst>
                                    </p:anim>
                                    <p:anim calcmode="lin" valueType="num">
                                      <p:cBhvr>
                                        <p:cTn id="39"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262176"/>
                                        </p:tgtEl>
                                        <p:attrNameLst>
                                          <p:attrName>style.visibility</p:attrName>
                                        </p:attrNameLst>
                                      </p:cBhvr>
                                      <p:to>
                                        <p:strVal val="visible"/>
                                      </p:to>
                                    </p:set>
                                    <p:anim calcmode="lin" valueType="num">
                                      <p:cBhvr>
                                        <p:cTn id="44" dur="1000" fill="hold"/>
                                        <p:tgtEl>
                                          <p:spTgt spid="262176"/>
                                        </p:tgtEl>
                                        <p:attrNameLst>
                                          <p:attrName>ppt_x</p:attrName>
                                        </p:attrNameLst>
                                      </p:cBhvr>
                                      <p:tavLst>
                                        <p:tav tm="0">
                                          <p:val>
                                            <p:strVal val="#ppt_x-.2"/>
                                          </p:val>
                                        </p:tav>
                                        <p:tav tm="100000">
                                          <p:val>
                                            <p:strVal val="#ppt_x"/>
                                          </p:val>
                                        </p:tav>
                                      </p:tavLst>
                                    </p:anim>
                                    <p:anim calcmode="lin" valueType="num">
                                      <p:cBhvr>
                                        <p:cTn id="45" dur="1000" fill="hold"/>
                                        <p:tgtEl>
                                          <p:spTgt spid="262176"/>
                                        </p:tgtEl>
                                        <p:attrNameLst>
                                          <p:attrName>ppt_y</p:attrName>
                                        </p:attrNameLst>
                                      </p:cBhvr>
                                      <p:tavLst>
                                        <p:tav tm="0">
                                          <p:val>
                                            <p:strVal val="#ppt_y"/>
                                          </p:val>
                                        </p:tav>
                                        <p:tav tm="100000">
                                          <p:val>
                                            <p:strVal val="#ppt_y"/>
                                          </p:val>
                                        </p:tav>
                                      </p:tavLst>
                                    </p:anim>
                                    <p:animEffect transition="in" filter="wipe(right)" prLst="gradientSize: 0.1">
                                      <p:cBhvr>
                                        <p:cTn id="46" dur="1000"/>
                                        <p:tgtEl>
                                          <p:spTgt spid="262176"/>
                                        </p:tgtEl>
                                      </p:cBhvr>
                                    </p:animEffect>
                                  </p:childTnLst>
                                </p:cTn>
                              </p:par>
                            </p:childTnLst>
                          </p:cTn>
                        </p:par>
                      </p:childTnLst>
                    </p:cTn>
                  </p:par>
                  <p:par>
                    <p:cTn id="47" fill="hold">
                      <p:stCondLst>
                        <p:cond delay="indefinite"/>
                      </p:stCondLst>
                      <p:childTnLst>
                        <p:par>
                          <p:cTn id="48" fill="hold">
                            <p:stCondLst>
                              <p:cond delay="0"/>
                            </p:stCondLst>
                            <p:childTnLst>
                              <p:par>
                                <p:cTn id="49" presetID="35"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2000"/>
                                        <p:tgtEl>
                                          <p:spTgt spid="3"/>
                                        </p:tgtEl>
                                      </p:cBhvr>
                                    </p:animEffect>
                                    <p:anim calcmode="lin" valueType="num">
                                      <p:cBhvr>
                                        <p:cTn id="52" dur="2000" fill="hold"/>
                                        <p:tgtEl>
                                          <p:spTgt spid="3"/>
                                        </p:tgtEl>
                                        <p:attrNameLst>
                                          <p:attrName>style.rotation</p:attrName>
                                        </p:attrNameLst>
                                      </p:cBhvr>
                                      <p:tavLst>
                                        <p:tav tm="0">
                                          <p:val>
                                            <p:fltVal val="720"/>
                                          </p:val>
                                        </p:tav>
                                        <p:tav tm="100000">
                                          <p:val>
                                            <p:fltVal val="0"/>
                                          </p:val>
                                        </p:tav>
                                      </p:tavLst>
                                    </p:anim>
                                    <p:anim calcmode="lin" valueType="num">
                                      <p:cBhvr>
                                        <p:cTn id="53" dur="2000" fill="hold"/>
                                        <p:tgtEl>
                                          <p:spTgt spid="3"/>
                                        </p:tgtEl>
                                        <p:attrNameLst>
                                          <p:attrName>ppt_h</p:attrName>
                                        </p:attrNameLst>
                                      </p:cBhvr>
                                      <p:tavLst>
                                        <p:tav tm="0">
                                          <p:val>
                                            <p:fltVal val="0"/>
                                          </p:val>
                                        </p:tav>
                                        <p:tav tm="100000">
                                          <p:val>
                                            <p:strVal val="#ppt_h"/>
                                          </p:val>
                                        </p:tav>
                                      </p:tavLst>
                                    </p:anim>
                                    <p:anim calcmode="lin" valueType="num">
                                      <p:cBhvr>
                                        <p:cTn id="54"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262177"/>
                                        </p:tgtEl>
                                        <p:attrNameLst>
                                          <p:attrName>style.visibility</p:attrName>
                                        </p:attrNameLst>
                                      </p:cBhvr>
                                      <p:to>
                                        <p:strVal val="visible"/>
                                      </p:to>
                                    </p:set>
                                    <p:anim calcmode="lin" valueType="num">
                                      <p:cBhvr>
                                        <p:cTn id="59" dur="1000" fill="hold"/>
                                        <p:tgtEl>
                                          <p:spTgt spid="262177"/>
                                        </p:tgtEl>
                                        <p:attrNameLst>
                                          <p:attrName>ppt_x</p:attrName>
                                        </p:attrNameLst>
                                      </p:cBhvr>
                                      <p:tavLst>
                                        <p:tav tm="0">
                                          <p:val>
                                            <p:strVal val="#ppt_x-.2"/>
                                          </p:val>
                                        </p:tav>
                                        <p:tav tm="100000">
                                          <p:val>
                                            <p:strVal val="#ppt_x"/>
                                          </p:val>
                                        </p:tav>
                                      </p:tavLst>
                                    </p:anim>
                                    <p:anim calcmode="lin" valueType="num">
                                      <p:cBhvr>
                                        <p:cTn id="60" dur="1000" fill="hold"/>
                                        <p:tgtEl>
                                          <p:spTgt spid="262177"/>
                                        </p:tgtEl>
                                        <p:attrNameLst>
                                          <p:attrName>ppt_y</p:attrName>
                                        </p:attrNameLst>
                                      </p:cBhvr>
                                      <p:tavLst>
                                        <p:tav tm="0">
                                          <p:val>
                                            <p:strVal val="#ppt_y"/>
                                          </p:val>
                                        </p:tav>
                                        <p:tav tm="100000">
                                          <p:val>
                                            <p:strVal val="#ppt_y"/>
                                          </p:val>
                                        </p:tav>
                                      </p:tavLst>
                                    </p:anim>
                                    <p:animEffect transition="in" filter="wipe(right)" prLst="gradientSize: 0.1">
                                      <p:cBhvr>
                                        <p:cTn id="61" dur="1000"/>
                                        <p:tgtEl>
                                          <p:spTgt spid="262177"/>
                                        </p:tgtEl>
                                      </p:cBhvr>
                                    </p:animEffect>
                                  </p:childTnLst>
                                </p:cTn>
                              </p:par>
                            </p:childTnLst>
                          </p:cTn>
                        </p:par>
                      </p:childTnLst>
                    </p:cTn>
                  </p:par>
                  <p:par>
                    <p:cTn id="62" fill="hold">
                      <p:stCondLst>
                        <p:cond delay="indefinite"/>
                      </p:stCondLst>
                      <p:childTnLst>
                        <p:par>
                          <p:cTn id="63" fill="hold">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262178"/>
                                        </p:tgtEl>
                                        <p:attrNameLst>
                                          <p:attrName>style.visibility</p:attrName>
                                        </p:attrNameLst>
                                      </p:cBhvr>
                                      <p:to>
                                        <p:strVal val="visible"/>
                                      </p:to>
                                    </p:set>
                                    <p:anim calcmode="discrete" valueType="clr">
                                      <p:cBhvr override="childStyle">
                                        <p:cTn id="66" dur="80"/>
                                        <p:tgtEl>
                                          <p:spTgt spid="262178"/>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262178"/>
                                        </p:tgtEl>
                                        <p:attrNameLst>
                                          <p:attrName>fillcolor</p:attrName>
                                        </p:attrNameLst>
                                      </p:cBhvr>
                                      <p:tavLst>
                                        <p:tav tm="0">
                                          <p:val>
                                            <p:clrVal>
                                              <a:schemeClr val="accent2"/>
                                            </p:clrVal>
                                          </p:val>
                                        </p:tav>
                                        <p:tav tm="50000">
                                          <p:val>
                                            <p:clrVal>
                                              <a:schemeClr val="hlink"/>
                                            </p:clrVal>
                                          </p:val>
                                        </p:tav>
                                      </p:tavLst>
                                    </p:anim>
                                    <p:set>
                                      <p:cBhvr>
                                        <p:cTn id="68" dur="80"/>
                                        <p:tgtEl>
                                          <p:spTgt spid="2621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62167" grpId="0" animBg="1"/>
      <p:bldP spid="262176" grpId="0"/>
      <p:bldP spid="262177" grpId="0"/>
      <p:bldP spid="26217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5"/>
          <p:cNvSpPr>
            <a:spLocks noChangeArrowheads="1"/>
          </p:cNvSpPr>
          <p:nvPr/>
        </p:nvSpPr>
        <p:spPr bwMode="auto">
          <a:xfrm>
            <a:off x="152400" y="1071563"/>
            <a:ext cx="8774113" cy="522287"/>
          </a:xfrm>
          <a:prstGeom prst="rect">
            <a:avLst/>
          </a:prstGeom>
          <a:noFill/>
          <a:ln w="9525">
            <a:noFill/>
            <a:miter lim="800000"/>
            <a:headEnd/>
            <a:tailEnd/>
          </a:ln>
        </p:spPr>
        <p:txBody>
          <a:bodyPr anchor="ctr">
            <a:spAutoFit/>
          </a:bodyPr>
          <a:lstStyle/>
          <a:p>
            <a:r>
              <a:rPr lang="en-US">
                <a:solidFill>
                  <a:srgbClr val="FF0000"/>
                </a:solidFill>
              </a:rPr>
              <a:t>1. Draw a correct FBD. Don’t forget any forces. </a:t>
            </a:r>
          </a:p>
        </p:txBody>
      </p:sp>
      <p:sp>
        <p:nvSpPr>
          <p:cNvPr id="30723" name="Rectangle 15"/>
          <p:cNvSpPr>
            <a:spLocks noChangeArrowheads="1"/>
          </p:cNvSpPr>
          <p:nvPr/>
        </p:nvSpPr>
        <p:spPr bwMode="auto">
          <a:xfrm>
            <a:off x="152400" y="144463"/>
            <a:ext cx="8774113" cy="954087"/>
          </a:xfrm>
          <a:prstGeom prst="rect">
            <a:avLst/>
          </a:prstGeom>
          <a:noFill/>
          <a:ln w="9525">
            <a:noFill/>
            <a:miter lim="800000"/>
            <a:headEnd/>
            <a:tailEnd/>
          </a:ln>
        </p:spPr>
        <p:txBody>
          <a:bodyPr anchor="ctr">
            <a:spAutoFit/>
          </a:bodyPr>
          <a:lstStyle/>
          <a:p>
            <a:pPr algn="ctr"/>
            <a:r>
              <a:rPr lang="en-US" b="1" dirty="0">
                <a:solidFill>
                  <a:srgbClr val="FF0000"/>
                </a:solidFill>
              </a:rPr>
              <a:t>To </a:t>
            </a:r>
            <a:r>
              <a:rPr lang="en-US" b="1" dirty="0" smtClean="0">
                <a:solidFill>
                  <a:srgbClr val="FF0000"/>
                </a:solidFill>
              </a:rPr>
              <a:t>solve </a:t>
            </a:r>
            <a:r>
              <a:rPr lang="en-US" b="1" dirty="0">
                <a:solidFill>
                  <a:srgbClr val="FF0000"/>
                </a:solidFill>
              </a:rPr>
              <a:t>Newton’s 2</a:t>
            </a:r>
            <a:r>
              <a:rPr lang="en-US" b="1" baseline="30000" dirty="0">
                <a:solidFill>
                  <a:srgbClr val="FF0000"/>
                </a:solidFill>
              </a:rPr>
              <a:t>nd</a:t>
            </a:r>
            <a:r>
              <a:rPr lang="en-US" b="1" dirty="0">
                <a:solidFill>
                  <a:srgbClr val="FF0000"/>
                </a:solidFill>
              </a:rPr>
              <a:t> Law problems</a:t>
            </a:r>
          </a:p>
          <a:p>
            <a:pPr algn="ctr"/>
            <a:r>
              <a:rPr lang="en-US" b="1" dirty="0">
                <a:solidFill>
                  <a:srgbClr val="FF0000"/>
                </a:solidFill>
              </a:rPr>
              <a:t>(i.e., “force” problems):</a:t>
            </a:r>
          </a:p>
        </p:txBody>
      </p:sp>
      <p:sp>
        <p:nvSpPr>
          <p:cNvPr id="60420" name="Rectangle 15"/>
          <p:cNvSpPr>
            <a:spLocks noChangeArrowheads="1"/>
          </p:cNvSpPr>
          <p:nvPr/>
        </p:nvSpPr>
        <p:spPr bwMode="auto">
          <a:xfrm>
            <a:off x="174625" y="1657350"/>
            <a:ext cx="8774113" cy="1816100"/>
          </a:xfrm>
          <a:prstGeom prst="rect">
            <a:avLst/>
          </a:prstGeom>
          <a:noFill/>
          <a:ln w="9525">
            <a:noFill/>
            <a:miter lim="800000"/>
            <a:headEnd/>
            <a:tailEnd/>
          </a:ln>
        </p:spPr>
        <p:txBody>
          <a:bodyPr anchor="ctr">
            <a:spAutoFit/>
          </a:bodyPr>
          <a:lstStyle/>
          <a:p>
            <a:r>
              <a:rPr lang="en-US">
                <a:solidFill>
                  <a:srgbClr val="FF0000"/>
                </a:solidFill>
              </a:rPr>
              <a:t>2. For direction “A,” write </a:t>
            </a:r>
            <a:r>
              <a:rPr lang="en-US">
                <a:solidFill>
                  <a:srgbClr val="FF0000"/>
                </a:solidFill>
                <a:latin typeface="Symbol" pitchFamily="18" charset="2"/>
              </a:rPr>
              <a:t>S</a:t>
            </a:r>
            <a:r>
              <a:rPr lang="en-US">
                <a:solidFill>
                  <a:srgbClr val="FF0000"/>
                </a:solidFill>
              </a:rPr>
              <a:t>F</a:t>
            </a:r>
            <a:r>
              <a:rPr lang="en-US" baseline="-25000">
                <a:solidFill>
                  <a:srgbClr val="FF0000"/>
                </a:solidFill>
              </a:rPr>
              <a:t>A</a:t>
            </a:r>
            <a:r>
              <a:rPr lang="en-US">
                <a:solidFill>
                  <a:srgbClr val="FF0000"/>
                </a:solidFill>
              </a:rPr>
              <a:t> = m a</a:t>
            </a:r>
            <a:r>
              <a:rPr lang="en-US" baseline="-25000">
                <a:solidFill>
                  <a:srgbClr val="FF0000"/>
                </a:solidFill>
              </a:rPr>
              <a:t>A</a:t>
            </a:r>
            <a:r>
              <a:rPr lang="en-US">
                <a:solidFill>
                  <a:srgbClr val="FF0000"/>
                </a:solidFill>
              </a:rPr>
              <a:t>. If there is a</a:t>
            </a:r>
          </a:p>
          <a:p>
            <a:r>
              <a:rPr lang="en-US">
                <a:solidFill>
                  <a:srgbClr val="FF0000"/>
                </a:solidFill>
              </a:rPr>
              <a:t>    surface, direction “A” should generally be the    </a:t>
            </a:r>
          </a:p>
          <a:p>
            <a:r>
              <a:rPr lang="en-US">
                <a:solidFill>
                  <a:srgbClr val="FF0000"/>
                </a:solidFill>
              </a:rPr>
              <a:t>    one perpendicular to the surface. Solve for</a:t>
            </a:r>
          </a:p>
          <a:p>
            <a:r>
              <a:rPr lang="en-US">
                <a:solidFill>
                  <a:srgbClr val="FF0000"/>
                </a:solidFill>
              </a:rPr>
              <a:t>    whatever you can. </a:t>
            </a:r>
          </a:p>
        </p:txBody>
      </p:sp>
      <p:sp>
        <p:nvSpPr>
          <p:cNvPr id="60421" name="Rectangle 15"/>
          <p:cNvSpPr>
            <a:spLocks noChangeArrowheads="1"/>
          </p:cNvSpPr>
          <p:nvPr/>
        </p:nvSpPr>
        <p:spPr bwMode="auto">
          <a:xfrm>
            <a:off x="152400" y="3457575"/>
            <a:ext cx="8774113" cy="1816100"/>
          </a:xfrm>
          <a:prstGeom prst="rect">
            <a:avLst/>
          </a:prstGeom>
          <a:noFill/>
          <a:ln w="9525">
            <a:noFill/>
            <a:miter lim="800000"/>
            <a:headEnd/>
            <a:tailEnd/>
          </a:ln>
        </p:spPr>
        <p:txBody>
          <a:bodyPr anchor="ctr">
            <a:spAutoFit/>
          </a:bodyPr>
          <a:lstStyle/>
          <a:p>
            <a:r>
              <a:rPr lang="en-US">
                <a:solidFill>
                  <a:srgbClr val="FF0000"/>
                </a:solidFill>
              </a:rPr>
              <a:t>3. For direction “B,” write </a:t>
            </a:r>
            <a:r>
              <a:rPr lang="en-US">
                <a:solidFill>
                  <a:srgbClr val="FF0000"/>
                </a:solidFill>
                <a:latin typeface="Symbol" pitchFamily="18" charset="2"/>
              </a:rPr>
              <a:t>S</a:t>
            </a:r>
            <a:r>
              <a:rPr lang="en-US">
                <a:solidFill>
                  <a:srgbClr val="FF0000"/>
                </a:solidFill>
              </a:rPr>
              <a:t>F</a:t>
            </a:r>
            <a:r>
              <a:rPr lang="en-US" baseline="-25000">
                <a:solidFill>
                  <a:srgbClr val="FF0000"/>
                </a:solidFill>
              </a:rPr>
              <a:t>B</a:t>
            </a:r>
            <a:r>
              <a:rPr lang="en-US">
                <a:solidFill>
                  <a:srgbClr val="FF0000"/>
                </a:solidFill>
              </a:rPr>
              <a:t> = m a</a:t>
            </a:r>
            <a:r>
              <a:rPr lang="en-US" baseline="-25000">
                <a:solidFill>
                  <a:srgbClr val="FF0000"/>
                </a:solidFill>
              </a:rPr>
              <a:t>B</a:t>
            </a:r>
            <a:r>
              <a:rPr lang="en-US">
                <a:solidFill>
                  <a:srgbClr val="FF0000"/>
                </a:solidFill>
              </a:rPr>
              <a:t>. Solve for</a:t>
            </a:r>
          </a:p>
          <a:p>
            <a:r>
              <a:rPr lang="en-US">
                <a:solidFill>
                  <a:srgbClr val="FF0000"/>
                </a:solidFill>
              </a:rPr>
              <a:t>    whatever you need to. You will probably </a:t>
            </a:r>
          </a:p>
          <a:p>
            <a:r>
              <a:rPr lang="en-US">
                <a:solidFill>
                  <a:srgbClr val="FF0000"/>
                </a:solidFill>
              </a:rPr>
              <a:t>    be able to substitute in something you</a:t>
            </a:r>
          </a:p>
          <a:p>
            <a:r>
              <a:rPr lang="en-US">
                <a:solidFill>
                  <a:srgbClr val="FF0000"/>
                </a:solidFill>
              </a:rPr>
              <a:t>    solved for in the </a:t>
            </a:r>
            <a:r>
              <a:rPr lang="en-US">
                <a:solidFill>
                  <a:srgbClr val="FF0000"/>
                </a:solidFill>
                <a:latin typeface="Symbol" pitchFamily="18" charset="2"/>
              </a:rPr>
              <a:t>S</a:t>
            </a:r>
            <a:r>
              <a:rPr lang="en-US">
                <a:solidFill>
                  <a:srgbClr val="FF0000"/>
                </a:solidFill>
              </a:rPr>
              <a:t>F</a:t>
            </a:r>
            <a:r>
              <a:rPr lang="en-US" baseline="-25000">
                <a:solidFill>
                  <a:srgbClr val="FF0000"/>
                </a:solidFill>
              </a:rPr>
              <a:t>A</a:t>
            </a:r>
            <a:r>
              <a:rPr lang="en-US">
                <a:solidFill>
                  <a:srgbClr val="FF0000"/>
                </a:solidFill>
              </a:rPr>
              <a:t> = m a</a:t>
            </a:r>
            <a:r>
              <a:rPr lang="en-US" baseline="-25000">
                <a:solidFill>
                  <a:srgbClr val="FF0000"/>
                </a:solidFill>
              </a:rPr>
              <a:t>A</a:t>
            </a:r>
            <a:r>
              <a:rPr lang="en-US">
                <a:solidFill>
                  <a:srgbClr val="FF0000"/>
                </a:solidFill>
              </a:rPr>
              <a:t> part.</a:t>
            </a:r>
          </a:p>
        </p:txBody>
      </p:sp>
      <p:sp>
        <p:nvSpPr>
          <p:cNvPr id="60422" name="Rectangle 15"/>
          <p:cNvSpPr>
            <a:spLocks noChangeArrowheads="1"/>
          </p:cNvSpPr>
          <p:nvPr/>
        </p:nvSpPr>
        <p:spPr bwMode="auto">
          <a:xfrm>
            <a:off x="152400" y="5284788"/>
            <a:ext cx="8774113" cy="1385887"/>
          </a:xfrm>
          <a:prstGeom prst="rect">
            <a:avLst/>
          </a:prstGeom>
          <a:noFill/>
          <a:ln w="9525">
            <a:noFill/>
            <a:miter lim="800000"/>
            <a:headEnd/>
            <a:tailEnd/>
          </a:ln>
        </p:spPr>
        <p:txBody>
          <a:bodyPr anchor="ctr">
            <a:spAutoFit/>
          </a:bodyPr>
          <a:lstStyle/>
          <a:p>
            <a:r>
              <a:rPr lang="en-US">
                <a:solidFill>
                  <a:srgbClr val="FF0000"/>
                </a:solidFill>
              </a:rPr>
              <a:t>4. You should be done. Round your</a:t>
            </a:r>
          </a:p>
          <a:p>
            <a:r>
              <a:rPr lang="en-US">
                <a:solidFill>
                  <a:srgbClr val="FF0000"/>
                </a:solidFill>
              </a:rPr>
              <a:t>    answer properly and make sure</a:t>
            </a:r>
          </a:p>
          <a:p>
            <a:r>
              <a:rPr lang="en-US">
                <a:solidFill>
                  <a:srgbClr val="FF0000"/>
                </a:solidFill>
              </a:rPr>
              <a:t>    it has the correct unit (if any). </a:t>
            </a:r>
          </a:p>
        </p:txBody>
      </p:sp>
      <p:pic>
        <p:nvPicPr>
          <p:cNvPr id="3072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6564313" y="4194175"/>
            <a:ext cx="2408237" cy="2325688"/>
          </a:xfrm>
          <a:prstGeom prst="rect">
            <a:avLst/>
          </a:prstGeom>
          <a:noFill/>
          <a:ln w="9525">
            <a:noFill/>
            <a:miter lim="800000"/>
            <a:headEnd/>
            <a:tailEnd/>
          </a:ln>
        </p:spPr>
      </p:pic>
    </p:spTree>
    <p:extLst>
      <p:ext uri="{BB962C8B-B14F-4D97-AF65-F5344CB8AC3E}">
        <p14:creationId xmlns:p14="http://schemas.microsoft.com/office/powerpoint/2010/main" val="14713139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 from="(-#ppt_w/2)" to="(#ppt_x)" calcmode="lin" valueType="num">
                                      <p:cBhvr>
                                        <p:cTn id="7" dur="600" fill="hold">
                                          <p:stCondLst>
                                            <p:cond delay="0"/>
                                          </p:stCondLst>
                                        </p:cTn>
                                        <p:tgtEl>
                                          <p:spTgt spid="60420"/>
                                        </p:tgtEl>
                                        <p:attrNameLst>
                                          <p:attrName>ppt_x</p:attrName>
                                        </p:attrNameLst>
                                      </p:cBhvr>
                                    </p:anim>
                                    <p:anim from="0" to="-1.0" calcmode="lin" valueType="num">
                                      <p:cBhvr>
                                        <p:cTn id="8" dur="200" decel="50000" autoRev="1" fill="hold">
                                          <p:stCondLst>
                                            <p:cond delay="600"/>
                                          </p:stCondLst>
                                        </p:cTn>
                                        <p:tgtEl>
                                          <p:spTgt spid="60420"/>
                                        </p:tgtEl>
                                        <p:attrNameLst>
                                          <p:attrName>xshear</p:attrName>
                                        </p:attrNameLst>
                                      </p:cBhvr>
                                    </p:anim>
                                    <p:animScale>
                                      <p:cBhvr>
                                        <p:cTn id="9" dur="200" decel="100000" autoRev="1" fill="hold">
                                          <p:stCondLst>
                                            <p:cond delay="600"/>
                                          </p:stCondLst>
                                        </p:cTn>
                                        <p:tgtEl>
                                          <p:spTgt spid="60420"/>
                                        </p:tgtEl>
                                      </p:cBhvr>
                                      <p:from x="100000" y="100000"/>
                                      <p:to x="80000" y="100000"/>
                                    </p:animScale>
                                    <p:anim by="(#ppt_h/3+#ppt_w*0.1)" calcmode="lin" valueType="num">
                                      <p:cBhvr additive="sum">
                                        <p:cTn id="10" dur="200" decel="100000" autoRev="1" fill="hold">
                                          <p:stCondLst>
                                            <p:cond delay="600"/>
                                          </p:stCondLst>
                                        </p:cTn>
                                        <p:tgtEl>
                                          <p:spTgt spid="60420"/>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60421"/>
                                        </p:tgtEl>
                                        <p:attrNameLst>
                                          <p:attrName>style.visibility</p:attrName>
                                        </p:attrNameLst>
                                      </p:cBhvr>
                                      <p:to>
                                        <p:strVal val="visible"/>
                                      </p:to>
                                    </p:set>
                                    <p:anim from="(-#ppt_w/2)" to="(#ppt_x)" calcmode="lin" valueType="num">
                                      <p:cBhvr>
                                        <p:cTn id="15" dur="600" fill="hold">
                                          <p:stCondLst>
                                            <p:cond delay="0"/>
                                          </p:stCondLst>
                                        </p:cTn>
                                        <p:tgtEl>
                                          <p:spTgt spid="60421"/>
                                        </p:tgtEl>
                                        <p:attrNameLst>
                                          <p:attrName>ppt_x</p:attrName>
                                        </p:attrNameLst>
                                      </p:cBhvr>
                                    </p:anim>
                                    <p:anim from="0" to="-1.0" calcmode="lin" valueType="num">
                                      <p:cBhvr>
                                        <p:cTn id="16" dur="200" decel="50000" autoRev="1" fill="hold">
                                          <p:stCondLst>
                                            <p:cond delay="600"/>
                                          </p:stCondLst>
                                        </p:cTn>
                                        <p:tgtEl>
                                          <p:spTgt spid="60421"/>
                                        </p:tgtEl>
                                        <p:attrNameLst>
                                          <p:attrName>xshear</p:attrName>
                                        </p:attrNameLst>
                                      </p:cBhvr>
                                    </p:anim>
                                    <p:animScale>
                                      <p:cBhvr>
                                        <p:cTn id="17" dur="200" decel="100000" autoRev="1" fill="hold">
                                          <p:stCondLst>
                                            <p:cond delay="600"/>
                                          </p:stCondLst>
                                        </p:cTn>
                                        <p:tgtEl>
                                          <p:spTgt spid="60421"/>
                                        </p:tgtEl>
                                      </p:cBhvr>
                                      <p:from x="100000" y="100000"/>
                                      <p:to x="80000" y="100000"/>
                                    </p:animScale>
                                    <p:anim by="(#ppt_h/3+#ppt_w*0.1)" calcmode="lin" valueType="num">
                                      <p:cBhvr additive="sum">
                                        <p:cTn id="18" dur="200" decel="100000" autoRev="1" fill="hold">
                                          <p:stCondLst>
                                            <p:cond delay="600"/>
                                          </p:stCondLst>
                                        </p:cTn>
                                        <p:tgtEl>
                                          <p:spTgt spid="60421"/>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60422"/>
                                        </p:tgtEl>
                                        <p:attrNameLst>
                                          <p:attrName>style.visibility</p:attrName>
                                        </p:attrNameLst>
                                      </p:cBhvr>
                                      <p:to>
                                        <p:strVal val="visible"/>
                                      </p:to>
                                    </p:set>
                                    <p:anim from="(-#ppt_w/2)" to="(#ppt_x)" calcmode="lin" valueType="num">
                                      <p:cBhvr>
                                        <p:cTn id="23" dur="600" fill="hold">
                                          <p:stCondLst>
                                            <p:cond delay="0"/>
                                          </p:stCondLst>
                                        </p:cTn>
                                        <p:tgtEl>
                                          <p:spTgt spid="60422"/>
                                        </p:tgtEl>
                                        <p:attrNameLst>
                                          <p:attrName>ppt_x</p:attrName>
                                        </p:attrNameLst>
                                      </p:cBhvr>
                                    </p:anim>
                                    <p:anim from="0" to="-1.0" calcmode="lin" valueType="num">
                                      <p:cBhvr>
                                        <p:cTn id="24" dur="200" decel="50000" autoRev="1" fill="hold">
                                          <p:stCondLst>
                                            <p:cond delay="600"/>
                                          </p:stCondLst>
                                        </p:cTn>
                                        <p:tgtEl>
                                          <p:spTgt spid="60422"/>
                                        </p:tgtEl>
                                        <p:attrNameLst>
                                          <p:attrName>xshear</p:attrName>
                                        </p:attrNameLst>
                                      </p:cBhvr>
                                    </p:anim>
                                    <p:animScale>
                                      <p:cBhvr>
                                        <p:cTn id="25" dur="200" decel="100000" autoRev="1" fill="hold">
                                          <p:stCondLst>
                                            <p:cond delay="600"/>
                                          </p:stCondLst>
                                        </p:cTn>
                                        <p:tgtEl>
                                          <p:spTgt spid="60422"/>
                                        </p:tgtEl>
                                      </p:cBhvr>
                                      <p:from x="100000" y="100000"/>
                                      <p:to x="80000" y="100000"/>
                                    </p:animScale>
                                    <p:anim by="(#ppt_h/3+#ppt_w*0.1)" calcmode="lin" valueType="num">
                                      <p:cBhvr additive="sum">
                                        <p:cTn id="26" dur="200" decel="100000" autoRev="1" fill="hold">
                                          <p:stCondLst>
                                            <p:cond delay="600"/>
                                          </p:stCondLst>
                                        </p:cTn>
                                        <p:tgtEl>
                                          <p:spTgt spid="6042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P spid="60421" grpId="0"/>
      <p:bldP spid="604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6"/>
          <p:cNvSpPr>
            <a:spLocks noChangeArrowheads="1"/>
          </p:cNvSpPr>
          <p:nvPr/>
        </p:nvSpPr>
        <p:spPr bwMode="auto">
          <a:xfrm>
            <a:off x="706483" y="258808"/>
            <a:ext cx="4603750" cy="519112"/>
          </a:xfrm>
          <a:prstGeom prst="rect">
            <a:avLst/>
          </a:prstGeom>
          <a:noFill/>
          <a:ln w="9525">
            <a:noFill/>
            <a:miter lim="800000"/>
            <a:headEnd/>
            <a:tailEnd/>
          </a:ln>
        </p:spPr>
        <p:txBody>
          <a:bodyPr wrap="none" anchor="ctr">
            <a:spAutoFit/>
          </a:bodyPr>
          <a:lstStyle/>
          <a:p>
            <a:r>
              <a:rPr lang="en-US" u="sng" dirty="0">
                <a:solidFill>
                  <a:srgbClr val="FF0000"/>
                </a:solidFill>
              </a:rPr>
              <a:t>Galileo Galilei</a:t>
            </a:r>
            <a:r>
              <a:rPr lang="en-US" dirty="0">
                <a:solidFill>
                  <a:srgbClr val="FF0000"/>
                </a:solidFill>
              </a:rPr>
              <a:t> (1564–1642) </a:t>
            </a:r>
          </a:p>
        </p:txBody>
      </p:sp>
      <p:sp>
        <p:nvSpPr>
          <p:cNvPr id="16387" name="Rectangle 17"/>
          <p:cNvSpPr>
            <a:spLocks noChangeArrowheads="1"/>
          </p:cNvSpPr>
          <p:nvPr/>
        </p:nvSpPr>
        <p:spPr bwMode="auto">
          <a:xfrm>
            <a:off x="325483" y="905936"/>
            <a:ext cx="5181600" cy="946150"/>
          </a:xfrm>
          <a:prstGeom prst="rect">
            <a:avLst/>
          </a:prstGeom>
          <a:noFill/>
          <a:ln w="9525">
            <a:noFill/>
            <a:miter lim="800000"/>
            <a:headEnd/>
            <a:tailEnd/>
          </a:ln>
        </p:spPr>
        <p:txBody>
          <a:bodyPr anchor="ctr">
            <a:spAutoFit/>
          </a:bodyPr>
          <a:lstStyle/>
          <a:p>
            <a:pPr algn="ctr"/>
            <a:r>
              <a:rPr lang="en-US" dirty="0">
                <a:solidFill>
                  <a:srgbClr val="FF0000"/>
                </a:solidFill>
              </a:rPr>
              <a:t>Among other things, </a:t>
            </a:r>
            <a:r>
              <a:rPr lang="en-US" dirty="0" smtClean="0">
                <a:solidFill>
                  <a:srgbClr val="FF0000"/>
                </a:solidFill>
              </a:rPr>
              <a:t>he rolled </a:t>
            </a:r>
            <a:r>
              <a:rPr lang="en-US" dirty="0">
                <a:solidFill>
                  <a:srgbClr val="FF0000"/>
                </a:solidFill>
              </a:rPr>
              <a:t>spheres down inclined planes. </a:t>
            </a:r>
          </a:p>
        </p:txBody>
      </p:sp>
      <p:sp>
        <p:nvSpPr>
          <p:cNvPr id="16388" name="Freeform 19"/>
          <p:cNvSpPr>
            <a:spLocks/>
          </p:cNvSpPr>
          <p:nvPr/>
        </p:nvSpPr>
        <p:spPr bwMode="auto">
          <a:xfrm>
            <a:off x="1747883" y="2099736"/>
            <a:ext cx="2389187" cy="877887"/>
          </a:xfrm>
          <a:custGeom>
            <a:avLst/>
            <a:gdLst>
              <a:gd name="T0" fmla="*/ 0 w 2955"/>
              <a:gd name="T1" fmla="*/ 0 h 1086"/>
              <a:gd name="T2" fmla="*/ 2147483647 w 2955"/>
              <a:gd name="T3" fmla="*/ 2147483647 h 1086"/>
              <a:gd name="T4" fmla="*/ 2147483647 w 2955"/>
              <a:gd name="T5" fmla="*/ 2147483647 h 1086"/>
              <a:gd name="T6" fmla="*/ 2147483647 w 2955"/>
              <a:gd name="T7" fmla="*/ 2147483647 h 1086"/>
              <a:gd name="T8" fmla="*/ 2147483647 w 2955"/>
              <a:gd name="T9" fmla="*/ 0 h 1086"/>
              <a:gd name="T10" fmla="*/ 0 60000 65536"/>
              <a:gd name="T11" fmla="*/ 0 60000 65536"/>
              <a:gd name="T12" fmla="*/ 0 60000 65536"/>
              <a:gd name="T13" fmla="*/ 0 60000 65536"/>
              <a:gd name="T14" fmla="*/ 0 60000 65536"/>
              <a:gd name="T15" fmla="*/ 0 w 2955"/>
              <a:gd name="T16" fmla="*/ 0 h 1086"/>
              <a:gd name="T17" fmla="*/ 2955 w 2955"/>
              <a:gd name="T18" fmla="*/ 1086 h 1086"/>
            </a:gdLst>
            <a:ahLst/>
            <a:cxnLst>
              <a:cxn ang="T10">
                <a:pos x="T0" y="T1"/>
              </a:cxn>
              <a:cxn ang="T11">
                <a:pos x="T2" y="T3"/>
              </a:cxn>
              <a:cxn ang="T12">
                <a:pos x="T4" y="T5"/>
              </a:cxn>
              <a:cxn ang="T13">
                <a:pos x="T6" y="T7"/>
              </a:cxn>
              <a:cxn ang="T14">
                <a:pos x="T8" y="T9"/>
              </a:cxn>
            </a:cxnLst>
            <a:rect l="T15" t="T16" r="T17" b="T18"/>
            <a:pathLst>
              <a:path w="2955" h="1086">
                <a:moveTo>
                  <a:pt x="0" y="0"/>
                </a:moveTo>
                <a:cubicBezTo>
                  <a:pt x="119" y="151"/>
                  <a:pt x="487" y="724"/>
                  <a:pt x="734" y="905"/>
                </a:cubicBezTo>
                <a:cubicBezTo>
                  <a:pt x="981" y="1086"/>
                  <a:pt x="1233" y="1085"/>
                  <a:pt x="1482" y="1085"/>
                </a:cubicBezTo>
                <a:cubicBezTo>
                  <a:pt x="1731" y="1085"/>
                  <a:pt x="1985" y="1086"/>
                  <a:pt x="2230" y="905"/>
                </a:cubicBezTo>
                <a:cubicBezTo>
                  <a:pt x="2475" y="724"/>
                  <a:pt x="2804" y="189"/>
                  <a:pt x="2955" y="0"/>
                </a:cubicBezTo>
              </a:path>
            </a:pathLst>
          </a:custGeom>
          <a:noFill/>
          <a:ln w="22225">
            <a:solidFill>
              <a:srgbClr val="FF0000"/>
            </a:solidFill>
            <a:round/>
            <a:headEnd/>
            <a:tailEnd/>
          </a:ln>
        </p:spPr>
        <p:txBody>
          <a:bodyPr/>
          <a:lstStyle/>
          <a:p>
            <a:endParaRPr lang="en-US"/>
          </a:p>
        </p:txBody>
      </p:sp>
      <p:sp>
        <p:nvSpPr>
          <p:cNvPr id="243732" name="Oval 20"/>
          <p:cNvSpPr>
            <a:spLocks noChangeArrowheads="1"/>
          </p:cNvSpPr>
          <p:nvPr/>
        </p:nvSpPr>
        <p:spPr bwMode="auto">
          <a:xfrm>
            <a:off x="1887583" y="2093386"/>
            <a:ext cx="301625" cy="303212"/>
          </a:xfrm>
          <a:prstGeom prst="ellipse">
            <a:avLst/>
          </a:prstGeom>
          <a:noFill/>
          <a:ln w="22225">
            <a:solidFill>
              <a:srgbClr val="FF0000"/>
            </a:solidFill>
            <a:round/>
            <a:headEnd/>
            <a:tailEnd/>
          </a:ln>
        </p:spPr>
        <p:txBody>
          <a:bodyPr/>
          <a:lstStyle/>
          <a:p>
            <a:endParaRPr lang="en-US"/>
          </a:p>
        </p:txBody>
      </p:sp>
      <p:sp>
        <p:nvSpPr>
          <p:cNvPr id="16390" name="Line 21"/>
          <p:cNvSpPr>
            <a:spLocks noChangeShapeType="1"/>
          </p:cNvSpPr>
          <p:nvPr/>
        </p:nvSpPr>
        <p:spPr bwMode="auto">
          <a:xfrm flipH="1">
            <a:off x="827133" y="2979211"/>
            <a:ext cx="1512887" cy="0"/>
          </a:xfrm>
          <a:prstGeom prst="line">
            <a:avLst/>
          </a:prstGeom>
          <a:noFill/>
          <a:ln w="9525">
            <a:solidFill>
              <a:srgbClr val="FF0000"/>
            </a:solidFill>
            <a:round/>
            <a:headEnd/>
            <a:tailEnd/>
          </a:ln>
        </p:spPr>
        <p:txBody>
          <a:bodyPr/>
          <a:lstStyle/>
          <a:p>
            <a:endParaRPr lang="en-US"/>
          </a:p>
        </p:txBody>
      </p:sp>
      <p:sp>
        <p:nvSpPr>
          <p:cNvPr id="16391" name="Line 22"/>
          <p:cNvSpPr>
            <a:spLocks noChangeShapeType="1"/>
          </p:cNvSpPr>
          <p:nvPr/>
        </p:nvSpPr>
        <p:spPr bwMode="auto">
          <a:xfrm flipH="1">
            <a:off x="827133" y="2248961"/>
            <a:ext cx="908050" cy="0"/>
          </a:xfrm>
          <a:prstGeom prst="line">
            <a:avLst/>
          </a:prstGeom>
          <a:noFill/>
          <a:ln w="9525">
            <a:solidFill>
              <a:srgbClr val="FF0000"/>
            </a:solidFill>
            <a:round/>
            <a:headEnd/>
            <a:tailEnd/>
          </a:ln>
        </p:spPr>
        <p:txBody>
          <a:bodyPr/>
          <a:lstStyle/>
          <a:p>
            <a:endParaRPr lang="en-US"/>
          </a:p>
        </p:txBody>
      </p:sp>
      <p:sp>
        <p:nvSpPr>
          <p:cNvPr id="16392" name="Line 23"/>
          <p:cNvSpPr>
            <a:spLocks noChangeShapeType="1"/>
          </p:cNvSpPr>
          <p:nvPr/>
        </p:nvSpPr>
        <p:spPr bwMode="auto">
          <a:xfrm flipV="1">
            <a:off x="979533" y="2248961"/>
            <a:ext cx="0" cy="728662"/>
          </a:xfrm>
          <a:prstGeom prst="line">
            <a:avLst/>
          </a:prstGeom>
          <a:noFill/>
          <a:ln w="9525">
            <a:solidFill>
              <a:srgbClr val="FF0000"/>
            </a:solidFill>
            <a:round/>
            <a:headEnd type="triangle" w="med" len="med"/>
            <a:tailEnd type="triangle" w="med" len="med"/>
          </a:ln>
        </p:spPr>
        <p:txBody>
          <a:bodyPr/>
          <a:lstStyle/>
          <a:p>
            <a:endParaRPr lang="en-US"/>
          </a:p>
        </p:txBody>
      </p:sp>
      <p:sp>
        <p:nvSpPr>
          <p:cNvPr id="16393" name="Text Box 24"/>
          <p:cNvSpPr txBox="1">
            <a:spLocks noChangeArrowheads="1"/>
          </p:cNvSpPr>
          <p:nvPr/>
        </p:nvSpPr>
        <p:spPr bwMode="auto">
          <a:xfrm>
            <a:off x="525508" y="2396598"/>
            <a:ext cx="560387" cy="581025"/>
          </a:xfrm>
          <a:prstGeom prst="rect">
            <a:avLst/>
          </a:prstGeom>
          <a:noFill/>
          <a:ln w="9525">
            <a:noFill/>
            <a:miter lim="800000"/>
            <a:headEnd/>
            <a:tailEnd/>
          </a:ln>
        </p:spPr>
        <p:txBody>
          <a:bodyPr/>
          <a:lstStyle/>
          <a:p>
            <a:pPr algn="ctr"/>
            <a:r>
              <a:rPr lang="en-US" sz="2000">
                <a:solidFill>
                  <a:srgbClr val="FF0000"/>
                </a:solidFill>
              </a:rPr>
              <a:t>h</a:t>
            </a:r>
          </a:p>
        </p:txBody>
      </p:sp>
      <p:sp>
        <p:nvSpPr>
          <p:cNvPr id="16394" name="Freeform 25"/>
          <p:cNvSpPr>
            <a:spLocks/>
          </p:cNvSpPr>
          <p:nvPr/>
        </p:nvSpPr>
        <p:spPr bwMode="auto">
          <a:xfrm>
            <a:off x="1743120" y="3241148"/>
            <a:ext cx="3854450" cy="887413"/>
          </a:xfrm>
          <a:custGeom>
            <a:avLst/>
            <a:gdLst>
              <a:gd name="T0" fmla="*/ 0 w 4765"/>
              <a:gd name="T1" fmla="*/ 0 h 1095"/>
              <a:gd name="T2" fmla="*/ 2147483647 w 4765"/>
              <a:gd name="T3" fmla="*/ 2147483647 h 1095"/>
              <a:gd name="T4" fmla="*/ 2147483647 w 4765"/>
              <a:gd name="T5" fmla="*/ 2147483647 h 1095"/>
              <a:gd name="T6" fmla="*/ 2147483647 w 4765"/>
              <a:gd name="T7" fmla="*/ 2147483647 h 1095"/>
              <a:gd name="T8" fmla="*/ 2147483647 w 4765"/>
              <a:gd name="T9" fmla="*/ 2147483647 h 1095"/>
              <a:gd name="T10" fmla="*/ 0 60000 65536"/>
              <a:gd name="T11" fmla="*/ 0 60000 65536"/>
              <a:gd name="T12" fmla="*/ 0 60000 65536"/>
              <a:gd name="T13" fmla="*/ 0 60000 65536"/>
              <a:gd name="T14" fmla="*/ 0 60000 65536"/>
              <a:gd name="T15" fmla="*/ 0 w 4765"/>
              <a:gd name="T16" fmla="*/ 0 h 1095"/>
              <a:gd name="T17" fmla="*/ 4765 w 4765"/>
              <a:gd name="T18" fmla="*/ 1095 h 1095"/>
            </a:gdLst>
            <a:ahLst/>
            <a:cxnLst>
              <a:cxn ang="T10">
                <a:pos x="T0" y="T1"/>
              </a:cxn>
              <a:cxn ang="T11">
                <a:pos x="T2" y="T3"/>
              </a:cxn>
              <a:cxn ang="T12">
                <a:pos x="T4" y="T5"/>
              </a:cxn>
              <a:cxn ang="T13">
                <a:pos x="T6" y="T7"/>
              </a:cxn>
              <a:cxn ang="T14">
                <a:pos x="T8" y="T9"/>
              </a:cxn>
            </a:cxnLst>
            <a:rect l="T15" t="T16" r="T17" b="T18"/>
            <a:pathLst>
              <a:path w="4765" h="1095">
                <a:moveTo>
                  <a:pt x="0" y="0"/>
                </a:moveTo>
                <a:cubicBezTo>
                  <a:pt x="119" y="151"/>
                  <a:pt x="487" y="724"/>
                  <a:pt x="734" y="905"/>
                </a:cubicBezTo>
                <a:cubicBezTo>
                  <a:pt x="981" y="1086"/>
                  <a:pt x="1162" y="1095"/>
                  <a:pt x="1482" y="1085"/>
                </a:cubicBezTo>
                <a:cubicBezTo>
                  <a:pt x="1802" y="1075"/>
                  <a:pt x="2105" y="996"/>
                  <a:pt x="2652" y="843"/>
                </a:cubicBezTo>
                <a:cubicBezTo>
                  <a:pt x="3199" y="690"/>
                  <a:pt x="4325" y="310"/>
                  <a:pt x="4765" y="170"/>
                </a:cubicBezTo>
              </a:path>
            </a:pathLst>
          </a:custGeom>
          <a:noFill/>
          <a:ln w="22225">
            <a:solidFill>
              <a:srgbClr val="FF0000"/>
            </a:solidFill>
            <a:round/>
            <a:headEnd/>
            <a:tailEnd/>
          </a:ln>
        </p:spPr>
        <p:txBody>
          <a:bodyPr/>
          <a:lstStyle/>
          <a:p>
            <a:endParaRPr lang="en-US"/>
          </a:p>
        </p:txBody>
      </p:sp>
      <p:sp>
        <p:nvSpPr>
          <p:cNvPr id="243738" name="Oval 26"/>
          <p:cNvSpPr>
            <a:spLocks noChangeArrowheads="1"/>
          </p:cNvSpPr>
          <p:nvPr/>
        </p:nvSpPr>
        <p:spPr bwMode="auto">
          <a:xfrm>
            <a:off x="1882820" y="3234798"/>
            <a:ext cx="303213" cy="303213"/>
          </a:xfrm>
          <a:prstGeom prst="ellipse">
            <a:avLst/>
          </a:prstGeom>
          <a:noFill/>
          <a:ln w="22225">
            <a:solidFill>
              <a:srgbClr val="FF0000"/>
            </a:solidFill>
            <a:round/>
            <a:headEnd/>
            <a:tailEnd/>
          </a:ln>
        </p:spPr>
        <p:txBody>
          <a:bodyPr/>
          <a:lstStyle/>
          <a:p>
            <a:endParaRPr lang="en-US"/>
          </a:p>
        </p:txBody>
      </p:sp>
      <p:sp>
        <p:nvSpPr>
          <p:cNvPr id="16396" name="Line 27"/>
          <p:cNvSpPr>
            <a:spLocks noChangeShapeType="1"/>
          </p:cNvSpPr>
          <p:nvPr/>
        </p:nvSpPr>
        <p:spPr bwMode="auto">
          <a:xfrm flipH="1">
            <a:off x="823958" y="4120623"/>
            <a:ext cx="1514475" cy="0"/>
          </a:xfrm>
          <a:prstGeom prst="line">
            <a:avLst/>
          </a:prstGeom>
          <a:noFill/>
          <a:ln w="9525">
            <a:solidFill>
              <a:srgbClr val="FF0000"/>
            </a:solidFill>
            <a:round/>
            <a:headEnd/>
            <a:tailEnd/>
          </a:ln>
        </p:spPr>
        <p:txBody>
          <a:bodyPr/>
          <a:lstStyle/>
          <a:p>
            <a:endParaRPr lang="en-US"/>
          </a:p>
        </p:txBody>
      </p:sp>
      <p:sp>
        <p:nvSpPr>
          <p:cNvPr id="16397" name="Line 28"/>
          <p:cNvSpPr>
            <a:spLocks noChangeShapeType="1"/>
          </p:cNvSpPr>
          <p:nvPr/>
        </p:nvSpPr>
        <p:spPr bwMode="auto">
          <a:xfrm flipH="1">
            <a:off x="823958" y="3391961"/>
            <a:ext cx="908050" cy="0"/>
          </a:xfrm>
          <a:prstGeom prst="line">
            <a:avLst/>
          </a:prstGeom>
          <a:noFill/>
          <a:ln w="9525">
            <a:solidFill>
              <a:srgbClr val="FF0000"/>
            </a:solidFill>
            <a:round/>
            <a:headEnd/>
            <a:tailEnd/>
          </a:ln>
        </p:spPr>
        <p:txBody>
          <a:bodyPr/>
          <a:lstStyle/>
          <a:p>
            <a:endParaRPr lang="en-US"/>
          </a:p>
        </p:txBody>
      </p:sp>
      <p:sp>
        <p:nvSpPr>
          <p:cNvPr id="16398" name="Line 29"/>
          <p:cNvSpPr>
            <a:spLocks noChangeShapeType="1"/>
          </p:cNvSpPr>
          <p:nvPr/>
        </p:nvSpPr>
        <p:spPr bwMode="auto">
          <a:xfrm flipV="1">
            <a:off x="976358" y="3391961"/>
            <a:ext cx="0" cy="728662"/>
          </a:xfrm>
          <a:prstGeom prst="line">
            <a:avLst/>
          </a:prstGeom>
          <a:noFill/>
          <a:ln w="9525">
            <a:solidFill>
              <a:srgbClr val="FF0000"/>
            </a:solidFill>
            <a:round/>
            <a:headEnd type="triangle" w="med" len="med"/>
            <a:tailEnd type="triangle" w="med" len="med"/>
          </a:ln>
        </p:spPr>
        <p:txBody>
          <a:bodyPr/>
          <a:lstStyle/>
          <a:p>
            <a:endParaRPr lang="en-US"/>
          </a:p>
        </p:txBody>
      </p:sp>
      <p:sp>
        <p:nvSpPr>
          <p:cNvPr id="16399" name="Freeform 30"/>
          <p:cNvSpPr>
            <a:spLocks/>
          </p:cNvSpPr>
          <p:nvPr/>
        </p:nvSpPr>
        <p:spPr bwMode="auto">
          <a:xfrm>
            <a:off x="1747883" y="4422248"/>
            <a:ext cx="5278437" cy="901700"/>
          </a:xfrm>
          <a:custGeom>
            <a:avLst/>
            <a:gdLst>
              <a:gd name="T0" fmla="*/ 0 w 6527"/>
              <a:gd name="T1" fmla="*/ 0 h 1114"/>
              <a:gd name="T2" fmla="*/ 2147483647 w 6527"/>
              <a:gd name="T3" fmla="*/ 2147483647 h 1114"/>
              <a:gd name="T4" fmla="*/ 2147483647 w 6527"/>
              <a:gd name="T5" fmla="*/ 2147483647 h 1114"/>
              <a:gd name="T6" fmla="*/ 2147483647 w 6527"/>
              <a:gd name="T7" fmla="*/ 2147483647 h 1114"/>
              <a:gd name="T8" fmla="*/ 2147483647 w 6527"/>
              <a:gd name="T9" fmla="*/ 2147483647 h 1114"/>
              <a:gd name="T10" fmla="*/ 0 60000 65536"/>
              <a:gd name="T11" fmla="*/ 0 60000 65536"/>
              <a:gd name="T12" fmla="*/ 0 60000 65536"/>
              <a:gd name="T13" fmla="*/ 0 60000 65536"/>
              <a:gd name="T14" fmla="*/ 0 60000 65536"/>
              <a:gd name="T15" fmla="*/ 0 w 6527"/>
              <a:gd name="T16" fmla="*/ 0 h 1114"/>
              <a:gd name="T17" fmla="*/ 6527 w 6527"/>
              <a:gd name="T18" fmla="*/ 1114 h 1114"/>
            </a:gdLst>
            <a:ahLst/>
            <a:cxnLst>
              <a:cxn ang="T10">
                <a:pos x="T0" y="T1"/>
              </a:cxn>
              <a:cxn ang="T11">
                <a:pos x="T2" y="T3"/>
              </a:cxn>
              <a:cxn ang="T12">
                <a:pos x="T4" y="T5"/>
              </a:cxn>
              <a:cxn ang="T13">
                <a:pos x="T6" y="T7"/>
              </a:cxn>
              <a:cxn ang="T14">
                <a:pos x="T8" y="T9"/>
              </a:cxn>
            </a:cxnLst>
            <a:rect l="T15" t="T16" r="T17" b="T18"/>
            <a:pathLst>
              <a:path w="6527" h="1114">
                <a:moveTo>
                  <a:pt x="0" y="0"/>
                </a:moveTo>
                <a:cubicBezTo>
                  <a:pt x="119" y="151"/>
                  <a:pt x="487" y="724"/>
                  <a:pt x="734" y="905"/>
                </a:cubicBezTo>
                <a:cubicBezTo>
                  <a:pt x="981" y="1086"/>
                  <a:pt x="1184" y="1056"/>
                  <a:pt x="1482" y="1085"/>
                </a:cubicBezTo>
                <a:cubicBezTo>
                  <a:pt x="1780" y="1114"/>
                  <a:pt x="1684" y="1079"/>
                  <a:pt x="2525" y="1078"/>
                </a:cubicBezTo>
                <a:cubicBezTo>
                  <a:pt x="3366" y="1077"/>
                  <a:pt x="5693" y="1078"/>
                  <a:pt x="6527" y="1078"/>
                </a:cubicBezTo>
              </a:path>
            </a:pathLst>
          </a:custGeom>
          <a:noFill/>
          <a:ln w="22225">
            <a:solidFill>
              <a:srgbClr val="FF0000"/>
            </a:solidFill>
            <a:round/>
            <a:headEnd/>
            <a:tailEnd/>
          </a:ln>
        </p:spPr>
        <p:txBody>
          <a:bodyPr/>
          <a:lstStyle/>
          <a:p>
            <a:endParaRPr lang="en-US"/>
          </a:p>
        </p:txBody>
      </p:sp>
      <p:sp>
        <p:nvSpPr>
          <p:cNvPr id="243743" name="Oval 31"/>
          <p:cNvSpPr>
            <a:spLocks noChangeArrowheads="1"/>
          </p:cNvSpPr>
          <p:nvPr/>
        </p:nvSpPr>
        <p:spPr bwMode="auto">
          <a:xfrm>
            <a:off x="1887583" y="4415898"/>
            <a:ext cx="301625" cy="303213"/>
          </a:xfrm>
          <a:prstGeom prst="ellipse">
            <a:avLst/>
          </a:prstGeom>
          <a:noFill/>
          <a:ln w="22225">
            <a:solidFill>
              <a:srgbClr val="FF0000"/>
            </a:solidFill>
            <a:round/>
            <a:headEnd/>
            <a:tailEnd/>
          </a:ln>
        </p:spPr>
        <p:txBody>
          <a:bodyPr/>
          <a:lstStyle/>
          <a:p>
            <a:endParaRPr lang="en-US"/>
          </a:p>
        </p:txBody>
      </p:sp>
      <p:sp>
        <p:nvSpPr>
          <p:cNvPr id="16401" name="Line 32"/>
          <p:cNvSpPr>
            <a:spLocks noChangeShapeType="1"/>
          </p:cNvSpPr>
          <p:nvPr/>
        </p:nvSpPr>
        <p:spPr bwMode="auto">
          <a:xfrm flipH="1">
            <a:off x="827133" y="5300136"/>
            <a:ext cx="1512887" cy="0"/>
          </a:xfrm>
          <a:prstGeom prst="line">
            <a:avLst/>
          </a:prstGeom>
          <a:noFill/>
          <a:ln w="9525">
            <a:solidFill>
              <a:srgbClr val="FF0000"/>
            </a:solidFill>
            <a:round/>
            <a:headEnd/>
            <a:tailEnd/>
          </a:ln>
        </p:spPr>
        <p:txBody>
          <a:bodyPr/>
          <a:lstStyle/>
          <a:p>
            <a:endParaRPr lang="en-US"/>
          </a:p>
        </p:txBody>
      </p:sp>
      <p:sp>
        <p:nvSpPr>
          <p:cNvPr id="16402" name="Line 33"/>
          <p:cNvSpPr>
            <a:spLocks noChangeShapeType="1"/>
          </p:cNvSpPr>
          <p:nvPr/>
        </p:nvSpPr>
        <p:spPr bwMode="auto">
          <a:xfrm flipH="1">
            <a:off x="827133" y="4571473"/>
            <a:ext cx="908050" cy="0"/>
          </a:xfrm>
          <a:prstGeom prst="line">
            <a:avLst/>
          </a:prstGeom>
          <a:noFill/>
          <a:ln w="9525">
            <a:solidFill>
              <a:srgbClr val="FF0000"/>
            </a:solidFill>
            <a:round/>
            <a:headEnd/>
            <a:tailEnd/>
          </a:ln>
        </p:spPr>
        <p:txBody>
          <a:bodyPr/>
          <a:lstStyle/>
          <a:p>
            <a:endParaRPr lang="en-US"/>
          </a:p>
        </p:txBody>
      </p:sp>
      <p:sp>
        <p:nvSpPr>
          <p:cNvPr id="16403" name="Line 34"/>
          <p:cNvSpPr>
            <a:spLocks noChangeShapeType="1"/>
          </p:cNvSpPr>
          <p:nvPr/>
        </p:nvSpPr>
        <p:spPr bwMode="auto">
          <a:xfrm flipV="1">
            <a:off x="979533" y="4571473"/>
            <a:ext cx="0" cy="728663"/>
          </a:xfrm>
          <a:prstGeom prst="line">
            <a:avLst/>
          </a:prstGeom>
          <a:noFill/>
          <a:ln w="9525">
            <a:solidFill>
              <a:srgbClr val="FF0000"/>
            </a:solidFill>
            <a:round/>
            <a:headEnd type="triangle" w="med" len="med"/>
            <a:tailEnd type="triangle" w="med" len="med"/>
          </a:ln>
        </p:spPr>
        <p:txBody>
          <a:bodyPr/>
          <a:lstStyle/>
          <a:p>
            <a:endParaRPr lang="en-US"/>
          </a:p>
        </p:txBody>
      </p:sp>
      <p:sp>
        <p:nvSpPr>
          <p:cNvPr id="16404" name="Text Box 35"/>
          <p:cNvSpPr txBox="1">
            <a:spLocks noChangeArrowheads="1"/>
          </p:cNvSpPr>
          <p:nvPr/>
        </p:nvSpPr>
        <p:spPr bwMode="auto">
          <a:xfrm>
            <a:off x="525508" y="4706411"/>
            <a:ext cx="560387" cy="582612"/>
          </a:xfrm>
          <a:prstGeom prst="rect">
            <a:avLst/>
          </a:prstGeom>
          <a:noFill/>
          <a:ln w="9525">
            <a:noFill/>
            <a:miter lim="800000"/>
            <a:headEnd/>
            <a:tailEnd/>
          </a:ln>
        </p:spPr>
        <p:txBody>
          <a:bodyPr/>
          <a:lstStyle/>
          <a:p>
            <a:pPr algn="ctr"/>
            <a:r>
              <a:rPr lang="en-US" sz="2000">
                <a:solidFill>
                  <a:srgbClr val="FF0000"/>
                </a:solidFill>
              </a:rPr>
              <a:t>h</a:t>
            </a:r>
          </a:p>
        </p:txBody>
      </p:sp>
      <p:sp>
        <p:nvSpPr>
          <p:cNvPr id="16405" name="Text Box 36"/>
          <p:cNvSpPr txBox="1">
            <a:spLocks noChangeArrowheads="1"/>
          </p:cNvSpPr>
          <p:nvPr/>
        </p:nvSpPr>
        <p:spPr bwMode="auto">
          <a:xfrm>
            <a:off x="549320" y="3539598"/>
            <a:ext cx="560388" cy="581025"/>
          </a:xfrm>
          <a:prstGeom prst="rect">
            <a:avLst/>
          </a:prstGeom>
          <a:noFill/>
          <a:ln w="9525">
            <a:noFill/>
            <a:miter lim="800000"/>
            <a:headEnd/>
            <a:tailEnd/>
          </a:ln>
        </p:spPr>
        <p:txBody>
          <a:bodyPr/>
          <a:lstStyle/>
          <a:p>
            <a:pPr algn="ctr"/>
            <a:r>
              <a:rPr lang="en-US" sz="2000">
                <a:solidFill>
                  <a:srgbClr val="FF0000"/>
                </a:solidFill>
              </a:rPr>
              <a:t>h</a:t>
            </a:r>
          </a:p>
        </p:txBody>
      </p:sp>
      <p:sp>
        <p:nvSpPr>
          <p:cNvPr id="243749" name="Rectangle 37"/>
          <p:cNvSpPr>
            <a:spLocks noChangeArrowheads="1"/>
          </p:cNvSpPr>
          <p:nvPr/>
        </p:nvSpPr>
        <p:spPr bwMode="auto">
          <a:xfrm>
            <a:off x="419141" y="5627086"/>
            <a:ext cx="8318303" cy="954107"/>
          </a:xfrm>
          <a:prstGeom prst="rect">
            <a:avLst/>
          </a:prstGeom>
          <a:noFill/>
          <a:ln w="9525">
            <a:noFill/>
            <a:miter lim="800000"/>
            <a:headEnd/>
            <a:tailEnd/>
          </a:ln>
        </p:spPr>
        <p:txBody>
          <a:bodyPr wrap="none" anchor="ctr">
            <a:spAutoFit/>
          </a:bodyPr>
          <a:lstStyle/>
          <a:p>
            <a:pPr algn="ctr"/>
            <a:r>
              <a:rPr lang="en-US" b="1" dirty="0" smtClean="0">
                <a:latin typeface="Arial Narrow" panose="020B0606020202030204" pitchFamily="34" charset="0"/>
              </a:rPr>
              <a:t>Galileo saw that, as long as its environment remained </a:t>
            </a:r>
          </a:p>
          <a:p>
            <a:pPr algn="ctr"/>
            <a:r>
              <a:rPr lang="en-US" b="1" dirty="0" smtClean="0">
                <a:latin typeface="Arial Narrow" panose="020B0606020202030204" pitchFamily="34" charset="0"/>
              </a:rPr>
              <a:t>constant, the sphere would continue rolling…and rolling...</a:t>
            </a:r>
            <a:endParaRPr lang="en-US" b="1" dirty="0">
              <a:latin typeface="Arial Narrow" panose="020B0606020202030204" pitchFamily="34" charset="0"/>
            </a:endParaRPr>
          </a:p>
        </p:txBody>
      </p:sp>
      <p:sp>
        <p:nvSpPr>
          <p:cNvPr id="243769" name="Oval 57"/>
          <p:cNvSpPr>
            <a:spLocks noChangeArrowheads="1"/>
          </p:cNvSpPr>
          <p:nvPr/>
        </p:nvSpPr>
        <p:spPr bwMode="auto">
          <a:xfrm>
            <a:off x="3690983" y="2091798"/>
            <a:ext cx="301625" cy="303213"/>
          </a:xfrm>
          <a:prstGeom prst="ellipse">
            <a:avLst/>
          </a:prstGeom>
          <a:noFill/>
          <a:ln w="28575">
            <a:solidFill>
              <a:srgbClr val="000000"/>
            </a:solidFill>
            <a:prstDash val="sysDot"/>
            <a:round/>
            <a:headEnd/>
            <a:tailEnd/>
          </a:ln>
        </p:spPr>
        <p:txBody>
          <a:bodyPr/>
          <a:lstStyle/>
          <a:p>
            <a:endParaRPr lang="en-US"/>
          </a:p>
        </p:txBody>
      </p:sp>
      <p:sp>
        <p:nvSpPr>
          <p:cNvPr id="243771" name="Oval 59"/>
          <p:cNvSpPr>
            <a:spLocks noChangeArrowheads="1"/>
          </p:cNvSpPr>
          <p:nvPr/>
        </p:nvSpPr>
        <p:spPr bwMode="auto">
          <a:xfrm>
            <a:off x="4911770" y="3234798"/>
            <a:ext cx="301625" cy="303213"/>
          </a:xfrm>
          <a:prstGeom prst="ellipse">
            <a:avLst/>
          </a:prstGeom>
          <a:noFill/>
          <a:ln w="28575">
            <a:solidFill>
              <a:srgbClr val="000000"/>
            </a:solidFill>
            <a:prstDash val="sysDot"/>
            <a:round/>
            <a:headEnd/>
            <a:tailEnd/>
          </a:ln>
        </p:spPr>
        <p:txBody>
          <a:bodyPr/>
          <a:lstStyle/>
          <a:p>
            <a:endParaRPr lang="en-US"/>
          </a:p>
        </p:txBody>
      </p:sp>
      <p:sp>
        <p:nvSpPr>
          <p:cNvPr id="243772" name="Oval 60"/>
          <p:cNvSpPr>
            <a:spLocks noChangeArrowheads="1"/>
          </p:cNvSpPr>
          <p:nvPr/>
        </p:nvSpPr>
        <p:spPr bwMode="auto">
          <a:xfrm>
            <a:off x="5953344" y="4998511"/>
            <a:ext cx="301625" cy="303212"/>
          </a:xfrm>
          <a:prstGeom prst="ellipse">
            <a:avLst/>
          </a:prstGeom>
          <a:noFill/>
          <a:ln w="28575">
            <a:solidFill>
              <a:srgbClr val="000000"/>
            </a:solidFill>
            <a:prstDash val="sysDot"/>
            <a:round/>
            <a:headEnd/>
            <a:tailEnd/>
          </a:ln>
        </p:spPr>
        <p:txBody>
          <a:bodyPr/>
          <a:lstStyle/>
          <a:p>
            <a:endParaRPr lang="en-US"/>
          </a:p>
        </p:txBody>
      </p:sp>
      <p:sp>
        <p:nvSpPr>
          <p:cNvPr id="243773" name="Line 61"/>
          <p:cNvSpPr>
            <a:spLocks noChangeShapeType="1"/>
          </p:cNvSpPr>
          <p:nvPr/>
        </p:nvSpPr>
        <p:spPr bwMode="auto">
          <a:xfrm>
            <a:off x="6410544" y="5149323"/>
            <a:ext cx="1295400" cy="0"/>
          </a:xfrm>
          <a:prstGeom prst="line">
            <a:avLst/>
          </a:prstGeom>
          <a:noFill/>
          <a:ln w="25400">
            <a:solidFill>
              <a:schemeClr val="tx1"/>
            </a:solidFill>
            <a:round/>
            <a:headEnd/>
            <a:tailEnd type="triangle" w="lg" len="med"/>
          </a:ln>
        </p:spPr>
        <p:txBody>
          <a:bodyPr/>
          <a:lstStyle/>
          <a:p>
            <a:endParaRPr lang="en-US"/>
          </a:p>
        </p:txBody>
      </p:sp>
      <p:pic>
        <p:nvPicPr>
          <p:cNvPr id="243777" name="Picture 65" descr="j0336241[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7164537" y="216510"/>
            <a:ext cx="673100" cy="1241425"/>
          </a:xfrm>
          <a:prstGeom prst="rect">
            <a:avLst/>
          </a:prstGeom>
          <a:noFill/>
          <a:ln w="9525">
            <a:noFill/>
            <a:miter lim="800000"/>
            <a:headEnd/>
            <a:tailEnd/>
          </a:ln>
        </p:spPr>
      </p:pic>
      <p:grpSp>
        <p:nvGrpSpPr>
          <p:cNvPr id="2" name="Group 66"/>
          <p:cNvGrpSpPr>
            <a:grpSpLocks/>
          </p:cNvGrpSpPr>
          <p:nvPr/>
        </p:nvGrpSpPr>
        <p:grpSpPr bwMode="auto">
          <a:xfrm>
            <a:off x="6035824" y="687997"/>
            <a:ext cx="2927350" cy="2711450"/>
            <a:chOff x="74" y="1026"/>
            <a:chExt cx="1844" cy="1708"/>
          </a:xfrm>
        </p:grpSpPr>
        <p:sp>
          <p:nvSpPr>
            <p:cNvPr id="16422" name="AutoShape 67"/>
            <p:cNvSpPr>
              <a:spLocks noChangeAspect="1" noChangeArrowheads="1" noTextEdit="1"/>
            </p:cNvSpPr>
            <p:nvPr/>
          </p:nvSpPr>
          <p:spPr bwMode="auto">
            <a:xfrm flipH="1">
              <a:off x="74" y="1026"/>
              <a:ext cx="1844" cy="1666"/>
            </a:xfrm>
            <a:prstGeom prst="rect">
              <a:avLst/>
            </a:prstGeom>
            <a:noFill/>
            <a:ln w="9525">
              <a:noFill/>
              <a:miter lim="800000"/>
              <a:headEnd/>
              <a:tailEnd/>
            </a:ln>
          </p:spPr>
          <p:txBody>
            <a:bodyPr/>
            <a:lstStyle/>
            <a:p>
              <a:endParaRPr lang="en-US"/>
            </a:p>
          </p:txBody>
        </p:sp>
        <p:sp>
          <p:nvSpPr>
            <p:cNvPr id="16423" name="Freeform 68"/>
            <p:cNvSpPr>
              <a:spLocks/>
            </p:cNvSpPr>
            <p:nvPr/>
          </p:nvSpPr>
          <p:spPr bwMode="auto">
            <a:xfrm flipH="1">
              <a:off x="74" y="1068"/>
              <a:ext cx="1844" cy="1614"/>
            </a:xfrm>
            <a:custGeom>
              <a:avLst/>
              <a:gdLst>
                <a:gd name="T0" fmla="*/ 42 w 2192"/>
                <a:gd name="T1" fmla="*/ 5 h 1918"/>
                <a:gd name="T2" fmla="*/ 43 w 2192"/>
                <a:gd name="T3" fmla="*/ 3 h 1918"/>
                <a:gd name="T4" fmla="*/ 45 w 2192"/>
                <a:gd name="T5" fmla="*/ 5 h 1918"/>
                <a:gd name="T6" fmla="*/ 47 w 2192"/>
                <a:gd name="T7" fmla="*/ 9 h 1918"/>
                <a:gd name="T8" fmla="*/ 47 w 2192"/>
                <a:gd name="T9" fmla="*/ 14 h 1918"/>
                <a:gd name="T10" fmla="*/ 48 w 2192"/>
                <a:gd name="T11" fmla="*/ 17 h 1918"/>
                <a:gd name="T12" fmla="*/ 50 w 2192"/>
                <a:gd name="T13" fmla="*/ 20 h 1918"/>
                <a:gd name="T14" fmla="*/ 52 w 2192"/>
                <a:gd name="T15" fmla="*/ 20 h 1918"/>
                <a:gd name="T16" fmla="*/ 55 w 2192"/>
                <a:gd name="T17" fmla="*/ 24 h 1918"/>
                <a:gd name="T18" fmla="*/ 51 w 2192"/>
                <a:gd name="T19" fmla="*/ 29 h 1918"/>
                <a:gd name="T20" fmla="*/ 48 w 2192"/>
                <a:gd name="T21" fmla="*/ 31 h 1918"/>
                <a:gd name="T22" fmla="*/ 46 w 2192"/>
                <a:gd name="T23" fmla="*/ 34 h 1918"/>
                <a:gd name="T24" fmla="*/ 47 w 2192"/>
                <a:gd name="T25" fmla="*/ 35 h 1918"/>
                <a:gd name="T26" fmla="*/ 49 w 2192"/>
                <a:gd name="T27" fmla="*/ 35 h 1918"/>
                <a:gd name="T28" fmla="*/ 51 w 2192"/>
                <a:gd name="T29" fmla="*/ 37 h 1918"/>
                <a:gd name="T30" fmla="*/ 54 w 2192"/>
                <a:gd name="T31" fmla="*/ 39 h 1918"/>
                <a:gd name="T32" fmla="*/ 56 w 2192"/>
                <a:gd name="T33" fmla="*/ 40 h 1918"/>
                <a:gd name="T34" fmla="*/ 56 w 2192"/>
                <a:gd name="T35" fmla="*/ 41 h 1918"/>
                <a:gd name="T36" fmla="*/ 51 w 2192"/>
                <a:gd name="T37" fmla="*/ 42 h 1918"/>
                <a:gd name="T38" fmla="*/ 47 w 2192"/>
                <a:gd name="T39" fmla="*/ 41 h 1918"/>
                <a:gd name="T40" fmla="*/ 45 w 2192"/>
                <a:gd name="T41" fmla="*/ 40 h 1918"/>
                <a:gd name="T42" fmla="*/ 43 w 2192"/>
                <a:gd name="T43" fmla="*/ 43 h 1918"/>
                <a:gd name="T44" fmla="*/ 42 w 2192"/>
                <a:gd name="T45" fmla="*/ 46 h 1918"/>
                <a:gd name="T46" fmla="*/ 40 w 2192"/>
                <a:gd name="T47" fmla="*/ 48 h 1918"/>
                <a:gd name="T48" fmla="*/ 39 w 2192"/>
                <a:gd name="T49" fmla="*/ 49 h 1918"/>
                <a:gd name="T50" fmla="*/ 35 w 2192"/>
                <a:gd name="T51" fmla="*/ 50 h 1918"/>
                <a:gd name="T52" fmla="*/ 32 w 2192"/>
                <a:gd name="T53" fmla="*/ 51 h 1918"/>
                <a:gd name="T54" fmla="*/ 29 w 2192"/>
                <a:gd name="T55" fmla="*/ 48 h 1918"/>
                <a:gd name="T56" fmla="*/ 25 w 2192"/>
                <a:gd name="T57" fmla="*/ 48 h 1918"/>
                <a:gd name="T58" fmla="*/ 24 w 2192"/>
                <a:gd name="T59" fmla="*/ 47 h 1918"/>
                <a:gd name="T60" fmla="*/ 21 w 2192"/>
                <a:gd name="T61" fmla="*/ 44 h 1918"/>
                <a:gd name="T62" fmla="*/ 20 w 2192"/>
                <a:gd name="T63" fmla="*/ 44 h 1918"/>
                <a:gd name="T64" fmla="*/ 17 w 2192"/>
                <a:gd name="T65" fmla="*/ 41 h 1918"/>
                <a:gd name="T66" fmla="*/ 14 w 2192"/>
                <a:gd name="T67" fmla="*/ 41 h 1918"/>
                <a:gd name="T68" fmla="*/ 13 w 2192"/>
                <a:gd name="T69" fmla="*/ 40 h 1918"/>
                <a:gd name="T70" fmla="*/ 14 w 2192"/>
                <a:gd name="T71" fmla="*/ 37 h 1918"/>
                <a:gd name="T72" fmla="*/ 15 w 2192"/>
                <a:gd name="T73" fmla="*/ 36 h 1918"/>
                <a:gd name="T74" fmla="*/ 14 w 2192"/>
                <a:gd name="T75" fmla="*/ 35 h 1918"/>
                <a:gd name="T76" fmla="*/ 12 w 2192"/>
                <a:gd name="T77" fmla="*/ 35 h 1918"/>
                <a:gd name="T78" fmla="*/ 9 w 2192"/>
                <a:gd name="T79" fmla="*/ 35 h 1918"/>
                <a:gd name="T80" fmla="*/ 7 w 2192"/>
                <a:gd name="T81" fmla="*/ 34 h 1918"/>
                <a:gd name="T82" fmla="*/ 4 w 2192"/>
                <a:gd name="T83" fmla="*/ 30 h 1918"/>
                <a:gd name="T84" fmla="*/ 3 w 2192"/>
                <a:gd name="T85" fmla="*/ 29 h 1918"/>
                <a:gd name="T86" fmla="*/ 3 w 2192"/>
                <a:gd name="T87" fmla="*/ 29 h 1918"/>
                <a:gd name="T88" fmla="*/ 3 w 2192"/>
                <a:gd name="T89" fmla="*/ 26 h 1918"/>
                <a:gd name="T90" fmla="*/ 4 w 2192"/>
                <a:gd name="T91" fmla="*/ 24 h 1918"/>
                <a:gd name="T92" fmla="*/ 6 w 2192"/>
                <a:gd name="T93" fmla="*/ 20 h 1918"/>
                <a:gd name="T94" fmla="*/ 8 w 2192"/>
                <a:gd name="T95" fmla="*/ 17 h 1918"/>
                <a:gd name="T96" fmla="*/ 10 w 2192"/>
                <a:gd name="T97" fmla="*/ 13 h 1918"/>
                <a:gd name="T98" fmla="*/ 13 w 2192"/>
                <a:gd name="T99" fmla="*/ 9 h 1918"/>
                <a:gd name="T100" fmla="*/ 17 w 2192"/>
                <a:gd name="T101" fmla="*/ 7 h 1918"/>
                <a:gd name="T102" fmla="*/ 20 w 2192"/>
                <a:gd name="T103" fmla="*/ 5 h 1918"/>
                <a:gd name="T104" fmla="*/ 24 w 2192"/>
                <a:gd name="T105" fmla="*/ 4 h 1918"/>
                <a:gd name="T106" fmla="*/ 28 w 2192"/>
                <a:gd name="T107" fmla="*/ 3 h 1918"/>
                <a:gd name="T108" fmla="*/ 30 w 2192"/>
                <a:gd name="T109" fmla="*/ 3 h 1918"/>
                <a:gd name="T110" fmla="*/ 34 w 2192"/>
                <a:gd name="T111" fmla="*/ 3 h 1918"/>
                <a:gd name="T112" fmla="*/ 36 w 2192"/>
                <a:gd name="T113" fmla="*/ 3 h 1918"/>
                <a:gd name="T114" fmla="*/ 38 w 2192"/>
                <a:gd name="T115" fmla="*/ 4 h 19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92"/>
                <a:gd name="T175" fmla="*/ 0 h 1918"/>
                <a:gd name="T176" fmla="*/ 2192 w 2192"/>
                <a:gd name="T177" fmla="*/ 1918 h 19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92" h="1918">
                  <a:moveTo>
                    <a:pt x="1503" y="194"/>
                  </a:moveTo>
                  <a:lnTo>
                    <a:pt x="1520" y="195"/>
                  </a:lnTo>
                  <a:lnTo>
                    <a:pt x="1537" y="194"/>
                  </a:lnTo>
                  <a:lnTo>
                    <a:pt x="1552" y="188"/>
                  </a:lnTo>
                  <a:lnTo>
                    <a:pt x="1567" y="182"/>
                  </a:lnTo>
                  <a:lnTo>
                    <a:pt x="1580" y="171"/>
                  </a:lnTo>
                  <a:lnTo>
                    <a:pt x="1593" y="160"/>
                  </a:lnTo>
                  <a:lnTo>
                    <a:pt x="1605" y="147"/>
                  </a:lnTo>
                  <a:lnTo>
                    <a:pt x="1616" y="133"/>
                  </a:lnTo>
                  <a:lnTo>
                    <a:pt x="1626" y="116"/>
                  </a:lnTo>
                  <a:lnTo>
                    <a:pt x="1633" y="97"/>
                  </a:lnTo>
                  <a:lnTo>
                    <a:pt x="1639" y="79"/>
                  </a:lnTo>
                  <a:lnTo>
                    <a:pt x="1648" y="62"/>
                  </a:lnTo>
                  <a:lnTo>
                    <a:pt x="1660" y="87"/>
                  </a:lnTo>
                  <a:lnTo>
                    <a:pt x="1671" y="112"/>
                  </a:lnTo>
                  <a:lnTo>
                    <a:pt x="1683" y="139"/>
                  </a:lnTo>
                  <a:lnTo>
                    <a:pt x="1694" y="164"/>
                  </a:lnTo>
                  <a:lnTo>
                    <a:pt x="1706" y="191"/>
                  </a:lnTo>
                  <a:lnTo>
                    <a:pt x="1717" y="216"/>
                  </a:lnTo>
                  <a:lnTo>
                    <a:pt x="1728" y="243"/>
                  </a:lnTo>
                  <a:lnTo>
                    <a:pt x="1739" y="269"/>
                  </a:lnTo>
                  <a:lnTo>
                    <a:pt x="1749" y="299"/>
                  </a:lnTo>
                  <a:lnTo>
                    <a:pt x="1751" y="329"/>
                  </a:lnTo>
                  <a:lnTo>
                    <a:pt x="1749" y="359"/>
                  </a:lnTo>
                  <a:lnTo>
                    <a:pt x="1745" y="389"/>
                  </a:lnTo>
                  <a:lnTo>
                    <a:pt x="1739" y="418"/>
                  </a:lnTo>
                  <a:lnTo>
                    <a:pt x="1736" y="448"/>
                  </a:lnTo>
                  <a:lnTo>
                    <a:pt x="1735" y="478"/>
                  </a:lnTo>
                  <a:lnTo>
                    <a:pt x="1739" y="509"/>
                  </a:lnTo>
                  <a:lnTo>
                    <a:pt x="1745" y="532"/>
                  </a:lnTo>
                  <a:lnTo>
                    <a:pt x="1752" y="555"/>
                  </a:lnTo>
                  <a:lnTo>
                    <a:pt x="1760" y="578"/>
                  </a:lnTo>
                  <a:lnTo>
                    <a:pt x="1769" y="598"/>
                  </a:lnTo>
                  <a:lnTo>
                    <a:pt x="1781" y="619"/>
                  </a:lnTo>
                  <a:lnTo>
                    <a:pt x="1795" y="639"/>
                  </a:lnTo>
                  <a:lnTo>
                    <a:pt x="1811" y="658"/>
                  </a:lnTo>
                  <a:lnTo>
                    <a:pt x="1829" y="676"/>
                  </a:lnTo>
                  <a:lnTo>
                    <a:pt x="1842" y="687"/>
                  </a:lnTo>
                  <a:lnTo>
                    <a:pt x="1856" y="698"/>
                  </a:lnTo>
                  <a:lnTo>
                    <a:pt x="1871" y="709"/>
                  </a:lnTo>
                  <a:lnTo>
                    <a:pt x="1886" y="719"/>
                  </a:lnTo>
                  <a:lnTo>
                    <a:pt x="1901" y="731"/>
                  </a:lnTo>
                  <a:lnTo>
                    <a:pt x="1916" y="741"/>
                  </a:lnTo>
                  <a:lnTo>
                    <a:pt x="1931" y="753"/>
                  </a:lnTo>
                  <a:lnTo>
                    <a:pt x="1944" y="764"/>
                  </a:lnTo>
                  <a:lnTo>
                    <a:pt x="1958" y="776"/>
                  </a:lnTo>
                  <a:lnTo>
                    <a:pt x="1972" y="789"/>
                  </a:lnTo>
                  <a:lnTo>
                    <a:pt x="1984" y="801"/>
                  </a:lnTo>
                  <a:lnTo>
                    <a:pt x="1995" y="815"/>
                  </a:lnTo>
                  <a:lnTo>
                    <a:pt x="2005" y="829"/>
                  </a:lnTo>
                  <a:lnTo>
                    <a:pt x="2013" y="844"/>
                  </a:lnTo>
                  <a:lnTo>
                    <a:pt x="2020" y="859"/>
                  </a:lnTo>
                  <a:lnTo>
                    <a:pt x="2026" y="876"/>
                  </a:lnTo>
                  <a:lnTo>
                    <a:pt x="2030" y="911"/>
                  </a:lnTo>
                  <a:lnTo>
                    <a:pt x="2023" y="942"/>
                  </a:lnTo>
                  <a:lnTo>
                    <a:pt x="2008" y="971"/>
                  </a:lnTo>
                  <a:lnTo>
                    <a:pt x="1986" y="997"/>
                  </a:lnTo>
                  <a:lnTo>
                    <a:pt x="1962" y="1022"/>
                  </a:lnTo>
                  <a:lnTo>
                    <a:pt x="1935" y="1048"/>
                  </a:lnTo>
                  <a:lnTo>
                    <a:pt x="1909" y="1073"/>
                  </a:lnTo>
                  <a:lnTo>
                    <a:pt x="1886" y="1100"/>
                  </a:lnTo>
                  <a:lnTo>
                    <a:pt x="1872" y="1116"/>
                  </a:lnTo>
                  <a:lnTo>
                    <a:pt x="1857" y="1131"/>
                  </a:lnTo>
                  <a:lnTo>
                    <a:pt x="1841" y="1144"/>
                  </a:lnTo>
                  <a:lnTo>
                    <a:pt x="1825" y="1156"/>
                  </a:lnTo>
                  <a:lnTo>
                    <a:pt x="1807" y="1167"/>
                  </a:lnTo>
                  <a:lnTo>
                    <a:pt x="1789" y="1177"/>
                  </a:lnTo>
                  <a:lnTo>
                    <a:pt x="1770" y="1185"/>
                  </a:lnTo>
                  <a:lnTo>
                    <a:pt x="1752" y="1192"/>
                  </a:lnTo>
                  <a:lnTo>
                    <a:pt x="1747" y="1214"/>
                  </a:lnTo>
                  <a:lnTo>
                    <a:pt x="1739" y="1234"/>
                  </a:lnTo>
                  <a:lnTo>
                    <a:pt x="1736" y="1256"/>
                  </a:lnTo>
                  <a:lnTo>
                    <a:pt x="1745" y="1278"/>
                  </a:lnTo>
                  <a:lnTo>
                    <a:pt x="1749" y="1284"/>
                  </a:lnTo>
                  <a:lnTo>
                    <a:pt x="1752" y="1290"/>
                  </a:lnTo>
                  <a:lnTo>
                    <a:pt x="1757" y="1295"/>
                  </a:lnTo>
                  <a:lnTo>
                    <a:pt x="1760" y="1302"/>
                  </a:lnTo>
                  <a:lnTo>
                    <a:pt x="1765" y="1308"/>
                  </a:lnTo>
                  <a:lnTo>
                    <a:pt x="1769" y="1313"/>
                  </a:lnTo>
                  <a:lnTo>
                    <a:pt x="1774" y="1316"/>
                  </a:lnTo>
                  <a:lnTo>
                    <a:pt x="1781" y="1317"/>
                  </a:lnTo>
                  <a:lnTo>
                    <a:pt x="1799" y="1320"/>
                  </a:lnTo>
                  <a:lnTo>
                    <a:pt x="1818" y="1323"/>
                  </a:lnTo>
                  <a:lnTo>
                    <a:pt x="1836" y="1328"/>
                  </a:lnTo>
                  <a:lnTo>
                    <a:pt x="1853" y="1335"/>
                  </a:lnTo>
                  <a:lnTo>
                    <a:pt x="1869" y="1341"/>
                  </a:lnTo>
                  <a:lnTo>
                    <a:pt x="1886" y="1348"/>
                  </a:lnTo>
                  <a:lnTo>
                    <a:pt x="1902" y="1358"/>
                  </a:lnTo>
                  <a:lnTo>
                    <a:pt x="1917" y="1367"/>
                  </a:lnTo>
                  <a:lnTo>
                    <a:pt x="1932" y="1377"/>
                  </a:lnTo>
                  <a:lnTo>
                    <a:pt x="1947" y="1389"/>
                  </a:lnTo>
                  <a:lnTo>
                    <a:pt x="1962" y="1400"/>
                  </a:lnTo>
                  <a:lnTo>
                    <a:pt x="1977" y="1413"/>
                  </a:lnTo>
                  <a:lnTo>
                    <a:pt x="1990" y="1424"/>
                  </a:lnTo>
                  <a:lnTo>
                    <a:pt x="2005" y="1438"/>
                  </a:lnTo>
                  <a:lnTo>
                    <a:pt x="2019" y="1451"/>
                  </a:lnTo>
                  <a:lnTo>
                    <a:pt x="2034" y="1465"/>
                  </a:lnTo>
                  <a:lnTo>
                    <a:pt x="2050" y="1477"/>
                  </a:lnTo>
                  <a:lnTo>
                    <a:pt x="2068" y="1487"/>
                  </a:lnTo>
                  <a:lnTo>
                    <a:pt x="2087" y="1493"/>
                  </a:lnTo>
                  <a:lnTo>
                    <a:pt x="2108" y="1498"/>
                  </a:lnTo>
                  <a:lnTo>
                    <a:pt x="2129" y="1500"/>
                  </a:lnTo>
                  <a:lnTo>
                    <a:pt x="2151" y="1500"/>
                  </a:lnTo>
                  <a:lnTo>
                    <a:pt x="2171" y="1497"/>
                  </a:lnTo>
                  <a:lnTo>
                    <a:pt x="2192" y="1492"/>
                  </a:lnTo>
                  <a:lnTo>
                    <a:pt x="2168" y="1506"/>
                  </a:lnTo>
                  <a:lnTo>
                    <a:pt x="2142" y="1520"/>
                  </a:lnTo>
                  <a:lnTo>
                    <a:pt x="2115" y="1531"/>
                  </a:lnTo>
                  <a:lnTo>
                    <a:pt x="2087" y="1543"/>
                  </a:lnTo>
                  <a:lnTo>
                    <a:pt x="2058" y="1553"/>
                  </a:lnTo>
                  <a:lnTo>
                    <a:pt x="2028" y="1561"/>
                  </a:lnTo>
                  <a:lnTo>
                    <a:pt x="1998" y="1568"/>
                  </a:lnTo>
                  <a:lnTo>
                    <a:pt x="1967" y="1573"/>
                  </a:lnTo>
                  <a:lnTo>
                    <a:pt x="1937" y="1576"/>
                  </a:lnTo>
                  <a:lnTo>
                    <a:pt x="1906" y="1576"/>
                  </a:lnTo>
                  <a:lnTo>
                    <a:pt x="1876" y="1575"/>
                  </a:lnTo>
                  <a:lnTo>
                    <a:pt x="1846" y="1572"/>
                  </a:lnTo>
                  <a:lnTo>
                    <a:pt x="1816" y="1565"/>
                  </a:lnTo>
                  <a:lnTo>
                    <a:pt x="1789" y="1556"/>
                  </a:lnTo>
                  <a:lnTo>
                    <a:pt x="1761" y="1544"/>
                  </a:lnTo>
                  <a:lnTo>
                    <a:pt x="1735" y="1529"/>
                  </a:lnTo>
                  <a:lnTo>
                    <a:pt x="1727" y="1523"/>
                  </a:lnTo>
                  <a:lnTo>
                    <a:pt x="1719" y="1518"/>
                  </a:lnTo>
                  <a:lnTo>
                    <a:pt x="1711" y="1512"/>
                  </a:lnTo>
                  <a:lnTo>
                    <a:pt x="1704" y="1504"/>
                  </a:lnTo>
                  <a:lnTo>
                    <a:pt x="1696" y="1519"/>
                  </a:lnTo>
                  <a:lnTo>
                    <a:pt x="1686" y="1534"/>
                  </a:lnTo>
                  <a:lnTo>
                    <a:pt x="1676" y="1548"/>
                  </a:lnTo>
                  <a:lnTo>
                    <a:pt x="1666" y="1561"/>
                  </a:lnTo>
                  <a:lnTo>
                    <a:pt x="1654" y="1575"/>
                  </a:lnTo>
                  <a:lnTo>
                    <a:pt x="1643" y="1590"/>
                  </a:lnTo>
                  <a:lnTo>
                    <a:pt x="1631" y="1604"/>
                  </a:lnTo>
                  <a:lnTo>
                    <a:pt x="1620" y="1619"/>
                  </a:lnTo>
                  <a:lnTo>
                    <a:pt x="1613" y="1643"/>
                  </a:lnTo>
                  <a:lnTo>
                    <a:pt x="1615" y="1671"/>
                  </a:lnTo>
                  <a:lnTo>
                    <a:pt x="1615" y="1698"/>
                  </a:lnTo>
                  <a:lnTo>
                    <a:pt x="1602" y="1719"/>
                  </a:lnTo>
                  <a:lnTo>
                    <a:pt x="1591" y="1727"/>
                  </a:lnTo>
                  <a:lnTo>
                    <a:pt x="1579" y="1736"/>
                  </a:lnTo>
                  <a:lnTo>
                    <a:pt x="1569" y="1745"/>
                  </a:lnTo>
                  <a:lnTo>
                    <a:pt x="1558" y="1754"/>
                  </a:lnTo>
                  <a:lnTo>
                    <a:pt x="1548" y="1764"/>
                  </a:lnTo>
                  <a:lnTo>
                    <a:pt x="1539" y="1776"/>
                  </a:lnTo>
                  <a:lnTo>
                    <a:pt x="1532" y="1787"/>
                  </a:lnTo>
                  <a:lnTo>
                    <a:pt x="1525" y="1800"/>
                  </a:lnTo>
                  <a:lnTo>
                    <a:pt x="1515" y="1816"/>
                  </a:lnTo>
                  <a:lnTo>
                    <a:pt x="1500" y="1826"/>
                  </a:lnTo>
                  <a:lnTo>
                    <a:pt x="1482" y="1831"/>
                  </a:lnTo>
                  <a:lnTo>
                    <a:pt x="1464" y="1832"/>
                  </a:lnTo>
                  <a:lnTo>
                    <a:pt x="1444" y="1833"/>
                  </a:lnTo>
                  <a:lnTo>
                    <a:pt x="1425" y="1834"/>
                  </a:lnTo>
                  <a:lnTo>
                    <a:pt x="1406" y="1837"/>
                  </a:lnTo>
                  <a:lnTo>
                    <a:pt x="1390" y="1845"/>
                  </a:lnTo>
                  <a:lnTo>
                    <a:pt x="1371" y="1860"/>
                  </a:lnTo>
                  <a:lnTo>
                    <a:pt x="1351" y="1875"/>
                  </a:lnTo>
                  <a:lnTo>
                    <a:pt x="1332" y="1889"/>
                  </a:lnTo>
                  <a:lnTo>
                    <a:pt x="1312" y="1900"/>
                  </a:lnTo>
                  <a:lnTo>
                    <a:pt x="1291" y="1910"/>
                  </a:lnTo>
                  <a:lnTo>
                    <a:pt x="1268" y="1916"/>
                  </a:lnTo>
                  <a:lnTo>
                    <a:pt x="1245" y="1918"/>
                  </a:lnTo>
                  <a:lnTo>
                    <a:pt x="1220" y="1915"/>
                  </a:lnTo>
                  <a:lnTo>
                    <a:pt x="1196" y="1907"/>
                  </a:lnTo>
                  <a:lnTo>
                    <a:pt x="1174" y="1895"/>
                  </a:lnTo>
                  <a:lnTo>
                    <a:pt x="1152" y="1882"/>
                  </a:lnTo>
                  <a:lnTo>
                    <a:pt x="1132" y="1864"/>
                  </a:lnTo>
                  <a:lnTo>
                    <a:pt x="1113" y="1847"/>
                  </a:lnTo>
                  <a:lnTo>
                    <a:pt x="1092" y="1830"/>
                  </a:lnTo>
                  <a:lnTo>
                    <a:pt x="1072" y="1813"/>
                  </a:lnTo>
                  <a:lnTo>
                    <a:pt x="1051" y="1798"/>
                  </a:lnTo>
                  <a:lnTo>
                    <a:pt x="1039" y="1792"/>
                  </a:lnTo>
                  <a:lnTo>
                    <a:pt x="1026" y="1791"/>
                  </a:lnTo>
                  <a:lnTo>
                    <a:pt x="1012" y="1791"/>
                  </a:lnTo>
                  <a:lnTo>
                    <a:pt x="999" y="1793"/>
                  </a:lnTo>
                  <a:lnTo>
                    <a:pt x="985" y="1794"/>
                  </a:lnTo>
                  <a:lnTo>
                    <a:pt x="971" y="1795"/>
                  </a:lnTo>
                  <a:lnTo>
                    <a:pt x="957" y="1795"/>
                  </a:lnTo>
                  <a:lnTo>
                    <a:pt x="943" y="1792"/>
                  </a:lnTo>
                  <a:lnTo>
                    <a:pt x="925" y="1784"/>
                  </a:lnTo>
                  <a:lnTo>
                    <a:pt x="908" y="1775"/>
                  </a:lnTo>
                  <a:lnTo>
                    <a:pt x="890" y="1763"/>
                  </a:lnTo>
                  <a:lnTo>
                    <a:pt x="875" y="1749"/>
                  </a:lnTo>
                  <a:lnTo>
                    <a:pt x="860" y="1734"/>
                  </a:lnTo>
                  <a:lnTo>
                    <a:pt x="849" y="1718"/>
                  </a:lnTo>
                  <a:lnTo>
                    <a:pt x="837" y="1701"/>
                  </a:lnTo>
                  <a:lnTo>
                    <a:pt x="829" y="1684"/>
                  </a:lnTo>
                  <a:lnTo>
                    <a:pt x="821" y="1669"/>
                  </a:lnTo>
                  <a:lnTo>
                    <a:pt x="810" y="1656"/>
                  </a:lnTo>
                  <a:lnTo>
                    <a:pt x="797" y="1647"/>
                  </a:lnTo>
                  <a:lnTo>
                    <a:pt x="782" y="1641"/>
                  </a:lnTo>
                  <a:lnTo>
                    <a:pt x="766" y="1636"/>
                  </a:lnTo>
                  <a:lnTo>
                    <a:pt x="749" y="1633"/>
                  </a:lnTo>
                  <a:lnTo>
                    <a:pt x="733" y="1629"/>
                  </a:lnTo>
                  <a:lnTo>
                    <a:pt x="715" y="1627"/>
                  </a:lnTo>
                  <a:lnTo>
                    <a:pt x="693" y="1620"/>
                  </a:lnTo>
                  <a:lnTo>
                    <a:pt x="673" y="1607"/>
                  </a:lnTo>
                  <a:lnTo>
                    <a:pt x="655" y="1591"/>
                  </a:lnTo>
                  <a:lnTo>
                    <a:pt x="637" y="1574"/>
                  </a:lnTo>
                  <a:lnTo>
                    <a:pt x="619" y="1558"/>
                  </a:lnTo>
                  <a:lnTo>
                    <a:pt x="599" y="1543"/>
                  </a:lnTo>
                  <a:lnTo>
                    <a:pt x="577" y="1534"/>
                  </a:lnTo>
                  <a:lnTo>
                    <a:pt x="552" y="1531"/>
                  </a:lnTo>
                  <a:lnTo>
                    <a:pt x="545" y="1531"/>
                  </a:lnTo>
                  <a:lnTo>
                    <a:pt x="538" y="1530"/>
                  </a:lnTo>
                  <a:lnTo>
                    <a:pt x="531" y="1529"/>
                  </a:lnTo>
                  <a:lnTo>
                    <a:pt x="525" y="1526"/>
                  </a:lnTo>
                  <a:lnTo>
                    <a:pt x="519" y="1522"/>
                  </a:lnTo>
                  <a:lnTo>
                    <a:pt x="514" y="1518"/>
                  </a:lnTo>
                  <a:lnTo>
                    <a:pt x="509" y="1512"/>
                  </a:lnTo>
                  <a:lnTo>
                    <a:pt x="505" y="1505"/>
                  </a:lnTo>
                  <a:lnTo>
                    <a:pt x="496" y="1481"/>
                  </a:lnTo>
                  <a:lnTo>
                    <a:pt x="498" y="1455"/>
                  </a:lnTo>
                  <a:lnTo>
                    <a:pt x="505" y="1430"/>
                  </a:lnTo>
                  <a:lnTo>
                    <a:pt x="516" y="1408"/>
                  </a:lnTo>
                  <a:lnTo>
                    <a:pt x="522" y="1401"/>
                  </a:lnTo>
                  <a:lnTo>
                    <a:pt x="528" y="1394"/>
                  </a:lnTo>
                  <a:lnTo>
                    <a:pt x="533" y="1389"/>
                  </a:lnTo>
                  <a:lnTo>
                    <a:pt x="540" y="1383"/>
                  </a:lnTo>
                  <a:lnTo>
                    <a:pt x="547" y="1378"/>
                  </a:lnTo>
                  <a:lnTo>
                    <a:pt x="554" y="1373"/>
                  </a:lnTo>
                  <a:lnTo>
                    <a:pt x="561" y="1369"/>
                  </a:lnTo>
                  <a:lnTo>
                    <a:pt x="569" y="1366"/>
                  </a:lnTo>
                  <a:lnTo>
                    <a:pt x="572" y="1354"/>
                  </a:lnTo>
                  <a:lnTo>
                    <a:pt x="572" y="1341"/>
                  </a:lnTo>
                  <a:lnTo>
                    <a:pt x="572" y="1329"/>
                  </a:lnTo>
                  <a:lnTo>
                    <a:pt x="572" y="1316"/>
                  </a:lnTo>
                  <a:lnTo>
                    <a:pt x="562" y="1316"/>
                  </a:lnTo>
                  <a:lnTo>
                    <a:pt x="552" y="1318"/>
                  </a:lnTo>
                  <a:lnTo>
                    <a:pt x="543" y="1320"/>
                  </a:lnTo>
                  <a:lnTo>
                    <a:pt x="532" y="1322"/>
                  </a:lnTo>
                  <a:lnTo>
                    <a:pt x="522" y="1324"/>
                  </a:lnTo>
                  <a:lnTo>
                    <a:pt x="511" y="1326"/>
                  </a:lnTo>
                  <a:lnTo>
                    <a:pt x="501" y="1328"/>
                  </a:lnTo>
                  <a:lnTo>
                    <a:pt x="491" y="1329"/>
                  </a:lnTo>
                  <a:lnTo>
                    <a:pt x="470" y="1329"/>
                  </a:lnTo>
                  <a:lnTo>
                    <a:pt x="449" y="1329"/>
                  </a:lnTo>
                  <a:lnTo>
                    <a:pt x="430" y="1328"/>
                  </a:lnTo>
                  <a:lnTo>
                    <a:pt x="410" y="1325"/>
                  </a:lnTo>
                  <a:lnTo>
                    <a:pt x="392" y="1322"/>
                  </a:lnTo>
                  <a:lnTo>
                    <a:pt x="372" y="1317"/>
                  </a:lnTo>
                  <a:lnTo>
                    <a:pt x="355" y="1311"/>
                  </a:lnTo>
                  <a:lnTo>
                    <a:pt x="336" y="1305"/>
                  </a:lnTo>
                  <a:lnTo>
                    <a:pt x="319" y="1296"/>
                  </a:lnTo>
                  <a:lnTo>
                    <a:pt x="303" y="1288"/>
                  </a:lnTo>
                  <a:lnTo>
                    <a:pt x="287" y="1278"/>
                  </a:lnTo>
                  <a:lnTo>
                    <a:pt x="271" y="1268"/>
                  </a:lnTo>
                  <a:lnTo>
                    <a:pt x="255" y="1255"/>
                  </a:lnTo>
                  <a:lnTo>
                    <a:pt x="241" y="1242"/>
                  </a:lnTo>
                  <a:lnTo>
                    <a:pt x="226" y="1229"/>
                  </a:lnTo>
                  <a:lnTo>
                    <a:pt x="212" y="1214"/>
                  </a:lnTo>
                  <a:lnTo>
                    <a:pt x="196" y="1194"/>
                  </a:lnTo>
                  <a:lnTo>
                    <a:pt x="181" y="1172"/>
                  </a:lnTo>
                  <a:lnTo>
                    <a:pt x="166" y="1150"/>
                  </a:lnTo>
                  <a:lnTo>
                    <a:pt x="150" y="1129"/>
                  </a:lnTo>
                  <a:lnTo>
                    <a:pt x="131" y="1110"/>
                  </a:lnTo>
                  <a:lnTo>
                    <a:pt x="113" y="1093"/>
                  </a:lnTo>
                  <a:lnTo>
                    <a:pt x="91" y="1079"/>
                  </a:lnTo>
                  <a:lnTo>
                    <a:pt x="67" y="1071"/>
                  </a:lnTo>
                  <a:lnTo>
                    <a:pt x="59" y="1070"/>
                  </a:lnTo>
                  <a:lnTo>
                    <a:pt x="50" y="1067"/>
                  </a:lnTo>
                  <a:lnTo>
                    <a:pt x="41" y="1066"/>
                  </a:lnTo>
                  <a:lnTo>
                    <a:pt x="33" y="1064"/>
                  </a:lnTo>
                  <a:lnTo>
                    <a:pt x="24" y="1062"/>
                  </a:lnTo>
                  <a:lnTo>
                    <a:pt x="16" y="1059"/>
                  </a:lnTo>
                  <a:lnTo>
                    <a:pt x="8" y="1057"/>
                  </a:lnTo>
                  <a:lnTo>
                    <a:pt x="0" y="1053"/>
                  </a:lnTo>
                  <a:lnTo>
                    <a:pt x="10" y="1036"/>
                  </a:lnTo>
                  <a:lnTo>
                    <a:pt x="24" y="1020"/>
                  </a:lnTo>
                  <a:lnTo>
                    <a:pt x="39" y="1006"/>
                  </a:lnTo>
                  <a:lnTo>
                    <a:pt x="55" y="992"/>
                  </a:lnTo>
                  <a:lnTo>
                    <a:pt x="73" y="979"/>
                  </a:lnTo>
                  <a:lnTo>
                    <a:pt x="90" y="966"/>
                  </a:lnTo>
                  <a:lnTo>
                    <a:pt x="106" y="952"/>
                  </a:lnTo>
                  <a:lnTo>
                    <a:pt x="121" y="937"/>
                  </a:lnTo>
                  <a:lnTo>
                    <a:pt x="137" y="918"/>
                  </a:lnTo>
                  <a:lnTo>
                    <a:pt x="153" y="898"/>
                  </a:lnTo>
                  <a:lnTo>
                    <a:pt x="167" y="878"/>
                  </a:lnTo>
                  <a:lnTo>
                    <a:pt x="180" y="858"/>
                  </a:lnTo>
                  <a:lnTo>
                    <a:pt x="192" y="837"/>
                  </a:lnTo>
                  <a:lnTo>
                    <a:pt x="204" y="815"/>
                  </a:lnTo>
                  <a:lnTo>
                    <a:pt x="215" y="793"/>
                  </a:lnTo>
                  <a:lnTo>
                    <a:pt x="226" y="771"/>
                  </a:lnTo>
                  <a:lnTo>
                    <a:pt x="236" y="749"/>
                  </a:lnTo>
                  <a:lnTo>
                    <a:pt x="246" y="727"/>
                  </a:lnTo>
                  <a:lnTo>
                    <a:pt x="256" y="706"/>
                  </a:lnTo>
                  <a:lnTo>
                    <a:pt x="266" y="684"/>
                  </a:lnTo>
                  <a:lnTo>
                    <a:pt x="278" y="662"/>
                  </a:lnTo>
                  <a:lnTo>
                    <a:pt x="288" y="640"/>
                  </a:lnTo>
                  <a:lnTo>
                    <a:pt x="299" y="618"/>
                  </a:lnTo>
                  <a:lnTo>
                    <a:pt x="312" y="597"/>
                  </a:lnTo>
                  <a:lnTo>
                    <a:pt x="326" y="574"/>
                  </a:lnTo>
                  <a:lnTo>
                    <a:pt x="340" y="552"/>
                  </a:lnTo>
                  <a:lnTo>
                    <a:pt x="355" y="529"/>
                  </a:lnTo>
                  <a:lnTo>
                    <a:pt x="370" y="507"/>
                  </a:lnTo>
                  <a:lnTo>
                    <a:pt x="385" y="486"/>
                  </a:lnTo>
                  <a:lnTo>
                    <a:pt x="400" y="463"/>
                  </a:lnTo>
                  <a:lnTo>
                    <a:pt x="416" y="441"/>
                  </a:lnTo>
                  <a:lnTo>
                    <a:pt x="432" y="419"/>
                  </a:lnTo>
                  <a:lnTo>
                    <a:pt x="449" y="398"/>
                  </a:lnTo>
                  <a:lnTo>
                    <a:pt x="467" y="377"/>
                  </a:lnTo>
                  <a:lnTo>
                    <a:pt x="485" y="357"/>
                  </a:lnTo>
                  <a:lnTo>
                    <a:pt x="503" y="336"/>
                  </a:lnTo>
                  <a:lnTo>
                    <a:pt x="523" y="316"/>
                  </a:lnTo>
                  <a:lnTo>
                    <a:pt x="544" y="298"/>
                  </a:lnTo>
                  <a:lnTo>
                    <a:pt x="564" y="278"/>
                  </a:lnTo>
                  <a:lnTo>
                    <a:pt x="586" y="261"/>
                  </a:lnTo>
                  <a:lnTo>
                    <a:pt x="606" y="247"/>
                  </a:lnTo>
                  <a:lnTo>
                    <a:pt x="627" y="233"/>
                  </a:lnTo>
                  <a:lnTo>
                    <a:pt x="647" y="222"/>
                  </a:lnTo>
                  <a:lnTo>
                    <a:pt x="669" y="211"/>
                  </a:lnTo>
                  <a:lnTo>
                    <a:pt x="691" y="202"/>
                  </a:lnTo>
                  <a:lnTo>
                    <a:pt x="713" y="194"/>
                  </a:lnTo>
                  <a:lnTo>
                    <a:pt x="736" y="187"/>
                  </a:lnTo>
                  <a:lnTo>
                    <a:pt x="760" y="180"/>
                  </a:lnTo>
                  <a:lnTo>
                    <a:pt x="783" y="175"/>
                  </a:lnTo>
                  <a:lnTo>
                    <a:pt x="807" y="170"/>
                  </a:lnTo>
                  <a:lnTo>
                    <a:pt x="832" y="164"/>
                  </a:lnTo>
                  <a:lnTo>
                    <a:pt x="856" y="161"/>
                  </a:lnTo>
                  <a:lnTo>
                    <a:pt x="881" y="156"/>
                  </a:lnTo>
                  <a:lnTo>
                    <a:pt x="905" y="152"/>
                  </a:lnTo>
                  <a:lnTo>
                    <a:pt x="931" y="148"/>
                  </a:lnTo>
                  <a:lnTo>
                    <a:pt x="955" y="144"/>
                  </a:lnTo>
                  <a:lnTo>
                    <a:pt x="978" y="138"/>
                  </a:lnTo>
                  <a:lnTo>
                    <a:pt x="999" y="129"/>
                  </a:lnTo>
                  <a:lnTo>
                    <a:pt x="1021" y="118"/>
                  </a:lnTo>
                  <a:lnTo>
                    <a:pt x="1041" y="105"/>
                  </a:lnTo>
                  <a:lnTo>
                    <a:pt x="1061" y="91"/>
                  </a:lnTo>
                  <a:lnTo>
                    <a:pt x="1082" y="76"/>
                  </a:lnTo>
                  <a:lnTo>
                    <a:pt x="1101" y="61"/>
                  </a:lnTo>
                  <a:lnTo>
                    <a:pt x="1122" y="47"/>
                  </a:lnTo>
                  <a:lnTo>
                    <a:pt x="1143" y="33"/>
                  </a:lnTo>
                  <a:lnTo>
                    <a:pt x="1163" y="21"/>
                  </a:lnTo>
                  <a:lnTo>
                    <a:pt x="1184" y="11"/>
                  </a:lnTo>
                  <a:lnTo>
                    <a:pt x="1206" y="4"/>
                  </a:lnTo>
                  <a:lnTo>
                    <a:pt x="1228" y="0"/>
                  </a:lnTo>
                  <a:lnTo>
                    <a:pt x="1252" y="0"/>
                  </a:lnTo>
                  <a:lnTo>
                    <a:pt x="1276" y="4"/>
                  </a:lnTo>
                  <a:lnTo>
                    <a:pt x="1302" y="13"/>
                  </a:lnTo>
                  <a:lnTo>
                    <a:pt x="1317" y="21"/>
                  </a:lnTo>
                  <a:lnTo>
                    <a:pt x="1330" y="32"/>
                  </a:lnTo>
                  <a:lnTo>
                    <a:pt x="1344" y="43"/>
                  </a:lnTo>
                  <a:lnTo>
                    <a:pt x="1356" y="56"/>
                  </a:lnTo>
                  <a:lnTo>
                    <a:pt x="1367" y="69"/>
                  </a:lnTo>
                  <a:lnTo>
                    <a:pt x="1379" y="82"/>
                  </a:lnTo>
                  <a:lnTo>
                    <a:pt x="1389" y="97"/>
                  </a:lnTo>
                  <a:lnTo>
                    <a:pt x="1400" y="111"/>
                  </a:lnTo>
                  <a:lnTo>
                    <a:pt x="1410" y="125"/>
                  </a:lnTo>
                  <a:lnTo>
                    <a:pt x="1421" y="139"/>
                  </a:lnTo>
                  <a:lnTo>
                    <a:pt x="1432" y="152"/>
                  </a:lnTo>
                  <a:lnTo>
                    <a:pt x="1444" y="163"/>
                  </a:lnTo>
                  <a:lnTo>
                    <a:pt x="1457" y="173"/>
                  </a:lnTo>
                  <a:lnTo>
                    <a:pt x="1471" y="183"/>
                  </a:lnTo>
                  <a:lnTo>
                    <a:pt x="1486" y="190"/>
                  </a:lnTo>
                  <a:lnTo>
                    <a:pt x="1503" y="194"/>
                  </a:lnTo>
                  <a:close/>
                </a:path>
              </a:pathLst>
            </a:custGeom>
            <a:solidFill>
              <a:srgbClr val="000000"/>
            </a:solidFill>
            <a:ln w="9525">
              <a:noFill/>
              <a:round/>
              <a:headEnd/>
              <a:tailEnd/>
            </a:ln>
          </p:spPr>
          <p:txBody>
            <a:bodyPr/>
            <a:lstStyle/>
            <a:p>
              <a:endParaRPr lang="en-US"/>
            </a:p>
          </p:txBody>
        </p:sp>
        <p:sp>
          <p:nvSpPr>
            <p:cNvPr id="16424" name="Freeform 69"/>
            <p:cNvSpPr>
              <a:spLocks/>
            </p:cNvSpPr>
            <p:nvPr/>
          </p:nvSpPr>
          <p:spPr bwMode="auto">
            <a:xfrm flipH="1">
              <a:off x="511" y="1095"/>
              <a:ext cx="1351" cy="862"/>
            </a:xfrm>
            <a:custGeom>
              <a:avLst/>
              <a:gdLst>
                <a:gd name="T0" fmla="*/ 35 w 1606"/>
                <a:gd name="T1" fmla="*/ 3 h 1025"/>
                <a:gd name="T2" fmla="*/ 36 w 1606"/>
                <a:gd name="T3" fmla="*/ 6 h 1025"/>
                <a:gd name="T4" fmla="*/ 40 w 1606"/>
                <a:gd name="T5" fmla="*/ 6 h 1025"/>
                <a:gd name="T6" fmla="*/ 40 w 1606"/>
                <a:gd name="T7" fmla="*/ 6 h 1025"/>
                <a:gd name="T8" fmla="*/ 42 w 1606"/>
                <a:gd name="T9" fmla="*/ 5 h 1025"/>
                <a:gd name="T10" fmla="*/ 42 w 1606"/>
                <a:gd name="T11" fmla="*/ 3 h 1025"/>
                <a:gd name="T12" fmla="*/ 43 w 1606"/>
                <a:gd name="T13" fmla="*/ 6 h 1025"/>
                <a:gd name="T14" fmla="*/ 42 w 1606"/>
                <a:gd name="T15" fmla="*/ 7 h 1025"/>
                <a:gd name="T16" fmla="*/ 40 w 1606"/>
                <a:gd name="T17" fmla="*/ 7 h 1025"/>
                <a:gd name="T18" fmla="*/ 40 w 1606"/>
                <a:gd name="T19" fmla="*/ 8 h 1025"/>
                <a:gd name="T20" fmla="*/ 38 w 1606"/>
                <a:gd name="T21" fmla="*/ 8 h 1025"/>
                <a:gd name="T22" fmla="*/ 35 w 1606"/>
                <a:gd name="T23" fmla="*/ 7 h 1025"/>
                <a:gd name="T24" fmla="*/ 34 w 1606"/>
                <a:gd name="T25" fmla="*/ 5 h 1025"/>
                <a:gd name="T26" fmla="*/ 33 w 1606"/>
                <a:gd name="T27" fmla="*/ 3 h 1025"/>
                <a:gd name="T28" fmla="*/ 30 w 1606"/>
                <a:gd name="T29" fmla="*/ 3 h 1025"/>
                <a:gd name="T30" fmla="*/ 29 w 1606"/>
                <a:gd name="T31" fmla="*/ 3 h 1025"/>
                <a:gd name="T32" fmla="*/ 27 w 1606"/>
                <a:gd name="T33" fmla="*/ 3 h 1025"/>
                <a:gd name="T34" fmla="*/ 24 w 1606"/>
                <a:gd name="T35" fmla="*/ 4 h 1025"/>
                <a:gd name="T36" fmla="*/ 24 w 1606"/>
                <a:gd name="T37" fmla="*/ 4 h 1025"/>
                <a:gd name="T38" fmla="*/ 21 w 1606"/>
                <a:gd name="T39" fmla="*/ 5 h 1025"/>
                <a:gd name="T40" fmla="*/ 20 w 1606"/>
                <a:gd name="T41" fmla="*/ 6 h 1025"/>
                <a:gd name="T42" fmla="*/ 18 w 1606"/>
                <a:gd name="T43" fmla="*/ 6 h 1025"/>
                <a:gd name="T44" fmla="*/ 17 w 1606"/>
                <a:gd name="T45" fmla="*/ 7 h 1025"/>
                <a:gd name="T46" fmla="*/ 14 w 1606"/>
                <a:gd name="T47" fmla="*/ 10 h 1025"/>
                <a:gd name="T48" fmla="*/ 12 w 1606"/>
                <a:gd name="T49" fmla="*/ 13 h 1025"/>
                <a:gd name="T50" fmla="*/ 10 w 1606"/>
                <a:gd name="T51" fmla="*/ 17 h 1025"/>
                <a:gd name="T52" fmla="*/ 8 w 1606"/>
                <a:gd name="T53" fmla="*/ 20 h 1025"/>
                <a:gd name="T54" fmla="*/ 8 w 1606"/>
                <a:gd name="T55" fmla="*/ 21 h 1025"/>
                <a:gd name="T56" fmla="*/ 7 w 1606"/>
                <a:gd name="T57" fmla="*/ 24 h 1025"/>
                <a:gd name="T58" fmla="*/ 5 w 1606"/>
                <a:gd name="T59" fmla="*/ 25 h 1025"/>
                <a:gd name="T60" fmla="*/ 3 w 1606"/>
                <a:gd name="T61" fmla="*/ 27 h 1025"/>
                <a:gd name="T62" fmla="*/ 3 w 1606"/>
                <a:gd name="T63" fmla="*/ 28 h 1025"/>
                <a:gd name="T64" fmla="*/ 3 w 1606"/>
                <a:gd name="T65" fmla="*/ 26 h 1025"/>
                <a:gd name="T66" fmla="*/ 3 w 1606"/>
                <a:gd name="T67" fmla="*/ 24 h 1025"/>
                <a:gd name="T68" fmla="*/ 3 w 1606"/>
                <a:gd name="T69" fmla="*/ 23 h 1025"/>
                <a:gd name="T70" fmla="*/ 5 w 1606"/>
                <a:gd name="T71" fmla="*/ 20 h 1025"/>
                <a:gd name="T72" fmla="*/ 7 w 1606"/>
                <a:gd name="T73" fmla="*/ 17 h 1025"/>
                <a:gd name="T74" fmla="*/ 8 w 1606"/>
                <a:gd name="T75" fmla="*/ 15 h 1025"/>
                <a:gd name="T76" fmla="*/ 8 w 1606"/>
                <a:gd name="T77" fmla="*/ 13 h 1025"/>
                <a:gd name="T78" fmla="*/ 10 w 1606"/>
                <a:gd name="T79" fmla="*/ 11 h 1025"/>
                <a:gd name="T80" fmla="*/ 12 w 1606"/>
                <a:gd name="T81" fmla="*/ 9 h 1025"/>
                <a:gd name="T82" fmla="*/ 14 w 1606"/>
                <a:gd name="T83" fmla="*/ 7 h 1025"/>
                <a:gd name="T84" fmla="*/ 16 w 1606"/>
                <a:gd name="T85" fmla="*/ 6 h 1025"/>
                <a:gd name="T86" fmla="*/ 17 w 1606"/>
                <a:gd name="T87" fmla="*/ 5 h 1025"/>
                <a:gd name="T88" fmla="*/ 20 w 1606"/>
                <a:gd name="T89" fmla="*/ 4 h 1025"/>
                <a:gd name="T90" fmla="*/ 21 w 1606"/>
                <a:gd name="T91" fmla="*/ 4 h 1025"/>
                <a:gd name="T92" fmla="*/ 24 w 1606"/>
                <a:gd name="T93" fmla="*/ 3 h 1025"/>
                <a:gd name="T94" fmla="*/ 25 w 1606"/>
                <a:gd name="T95" fmla="*/ 3 h 1025"/>
                <a:gd name="T96" fmla="*/ 28 w 1606"/>
                <a:gd name="T97" fmla="*/ 3 h 1025"/>
                <a:gd name="T98" fmla="*/ 29 w 1606"/>
                <a:gd name="T99" fmla="*/ 3 h 1025"/>
                <a:gd name="T100" fmla="*/ 30 w 1606"/>
                <a:gd name="T101" fmla="*/ 3 h 1025"/>
                <a:gd name="T102" fmla="*/ 33 w 1606"/>
                <a:gd name="T103" fmla="*/ 3 h 1025"/>
                <a:gd name="T104" fmla="*/ 34 w 1606"/>
                <a:gd name="T105" fmla="*/ 3 h 10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06"/>
                <a:gd name="T160" fmla="*/ 0 h 1025"/>
                <a:gd name="T161" fmla="*/ 1606 w 1606"/>
                <a:gd name="T162" fmla="*/ 1025 h 10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06" h="1025">
                  <a:moveTo>
                    <a:pt x="1267" y="41"/>
                  </a:moveTo>
                  <a:lnTo>
                    <a:pt x="1288" y="63"/>
                  </a:lnTo>
                  <a:lnTo>
                    <a:pt x="1304" y="87"/>
                  </a:lnTo>
                  <a:lnTo>
                    <a:pt x="1318" y="114"/>
                  </a:lnTo>
                  <a:lnTo>
                    <a:pt x="1330" y="140"/>
                  </a:lnTo>
                  <a:lnTo>
                    <a:pt x="1343" y="167"/>
                  </a:lnTo>
                  <a:lnTo>
                    <a:pt x="1358" y="191"/>
                  </a:lnTo>
                  <a:lnTo>
                    <a:pt x="1377" y="212"/>
                  </a:lnTo>
                  <a:lnTo>
                    <a:pt x="1403" y="229"/>
                  </a:lnTo>
                  <a:lnTo>
                    <a:pt x="1422" y="237"/>
                  </a:lnTo>
                  <a:lnTo>
                    <a:pt x="1442" y="241"/>
                  </a:lnTo>
                  <a:lnTo>
                    <a:pt x="1463" y="239"/>
                  </a:lnTo>
                  <a:lnTo>
                    <a:pt x="1483" y="236"/>
                  </a:lnTo>
                  <a:lnTo>
                    <a:pt x="1503" y="229"/>
                  </a:lnTo>
                  <a:lnTo>
                    <a:pt x="1521" y="219"/>
                  </a:lnTo>
                  <a:lnTo>
                    <a:pt x="1539" y="207"/>
                  </a:lnTo>
                  <a:lnTo>
                    <a:pt x="1555" y="193"/>
                  </a:lnTo>
                  <a:lnTo>
                    <a:pt x="1562" y="186"/>
                  </a:lnTo>
                  <a:lnTo>
                    <a:pt x="1567" y="179"/>
                  </a:lnTo>
                  <a:lnTo>
                    <a:pt x="1573" y="173"/>
                  </a:lnTo>
                  <a:lnTo>
                    <a:pt x="1578" y="164"/>
                  </a:lnTo>
                  <a:lnTo>
                    <a:pt x="1581" y="156"/>
                  </a:lnTo>
                  <a:lnTo>
                    <a:pt x="1585" y="148"/>
                  </a:lnTo>
                  <a:lnTo>
                    <a:pt x="1588" y="139"/>
                  </a:lnTo>
                  <a:lnTo>
                    <a:pt x="1591" y="131"/>
                  </a:lnTo>
                  <a:lnTo>
                    <a:pt x="1600" y="154"/>
                  </a:lnTo>
                  <a:lnTo>
                    <a:pt x="1606" y="179"/>
                  </a:lnTo>
                  <a:lnTo>
                    <a:pt x="1604" y="205"/>
                  </a:lnTo>
                  <a:lnTo>
                    <a:pt x="1593" y="227"/>
                  </a:lnTo>
                  <a:lnTo>
                    <a:pt x="1584" y="236"/>
                  </a:lnTo>
                  <a:lnTo>
                    <a:pt x="1574" y="245"/>
                  </a:lnTo>
                  <a:lnTo>
                    <a:pt x="1564" y="253"/>
                  </a:lnTo>
                  <a:lnTo>
                    <a:pt x="1554" y="261"/>
                  </a:lnTo>
                  <a:lnTo>
                    <a:pt x="1543" y="268"/>
                  </a:lnTo>
                  <a:lnTo>
                    <a:pt x="1532" y="274"/>
                  </a:lnTo>
                  <a:lnTo>
                    <a:pt x="1520" y="280"/>
                  </a:lnTo>
                  <a:lnTo>
                    <a:pt x="1509" y="285"/>
                  </a:lnTo>
                  <a:lnTo>
                    <a:pt x="1496" y="290"/>
                  </a:lnTo>
                  <a:lnTo>
                    <a:pt x="1485" y="293"/>
                  </a:lnTo>
                  <a:lnTo>
                    <a:pt x="1472" y="296"/>
                  </a:lnTo>
                  <a:lnTo>
                    <a:pt x="1459" y="298"/>
                  </a:lnTo>
                  <a:lnTo>
                    <a:pt x="1447" y="299"/>
                  </a:lnTo>
                  <a:lnTo>
                    <a:pt x="1433" y="300"/>
                  </a:lnTo>
                  <a:lnTo>
                    <a:pt x="1420" y="299"/>
                  </a:lnTo>
                  <a:lnTo>
                    <a:pt x="1406" y="298"/>
                  </a:lnTo>
                  <a:lnTo>
                    <a:pt x="1382" y="291"/>
                  </a:lnTo>
                  <a:lnTo>
                    <a:pt x="1360" y="281"/>
                  </a:lnTo>
                  <a:lnTo>
                    <a:pt x="1341" y="266"/>
                  </a:lnTo>
                  <a:lnTo>
                    <a:pt x="1323" y="247"/>
                  </a:lnTo>
                  <a:lnTo>
                    <a:pt x="1308" y="227"/>
                  </a:lnTo>
                  <a:lnTo>
                    <a:pt x="1293" y="206"/>
                  </a:lnTo>
                  <a:lnTo>
                    <a:pt x="1280" y="184"/>
                  </a:lnTo>
                  <a:lnTo>
                    <a:pt x="1266" y="161"/>
                  </a:lnTo>
                  <a:lnTo>
                    <a:pt x="1252" y="140"/>
                  </a:lnTo>
                  <a:lnTo>
                    <a:pt x="1237" y="122"/>
                  </a:lnTo>
                  <a:lnTo>
                    <a:pt x="1222" y="106"/>
                  </a:lnTo>
                  <a:lnTo>
                    <a:pt x="1204" y="93"/>
                  </a:lnTo>
                  <a:lnTo>
                    <a:pt x="1184" y="85"/>
                  </a:lnTo>
                  <a:lnTo>
                    <a:pt x="1162" y="82"/>
                  </a:lnTo>
                  <a:lnTo>
                    <a:pt x="1136" y="85"/>
                  </a:lnTo>
                  <a:lnTo>
                    <a:pt x="1107" y="94"/>
                  </a:lnTo>
                  <a:lnTo>
                    <a:pt x="1092" y="100"/>
                  </a:lnTo>
                  <a:lnTo>
                    <a:pt x="1078" y="106"/>
                  </a:lnTo>
                  <a:lnTo>
                    <a:pt x="1064" y="112"/>
                  </a:lnTo>
                  <a:lnTo>
                    <a:pt x="1049" y="117"/>
                  </a:lnTo>
                  <a:lnTo>
                    <a:pt x="1035" y="123"/>
                  </a:lnTo>
                  <a:lnTo>
                    <a:pt x="1020" y="129"/>
                  </a:lnTo>
                  <a:lnTo>
                    <a:pt x="1007" y="133"/>
                  </a:lnTo>
                  <a:lnTo>
                    <a:pt x="992" y="138"/>
                  </a:lnTo>
                  <a:lnTo>
                    <a:pt x="978" y="144"/>
                  </a:lnTo>
                  <a:lnTo>
                    <a:pt x="963" y="148"/>
                  </a:lnTo>
                  <a:lnTo>
                    <a:pt x="948" y="153"/>
                  </a:lnTo>
                  <a:lnTo>
                    <a:pt x="933" y="158"/>
                  </a:lnTo>
                  <a:lnTo>
                    <a:pt x="918" y="161"/>
                  </a:lnTo>
                  <a:lnTo>
                    <a:pt x="903" y="166"/>
                  </a:lnTo>
                  <a:lnTo>
                    <a:pt x="888" y="169"/>
                  </a:lnTo>
                  <a:lnTo>
                    <a:pt x="872" y="173"/>
                  </a:lnTo>
                  <a:lnTo>
                    <a:pt x="854" y="176"/>
                  </a:lnTo>
                  <a:lnTo>
                    <a:pt x="837" y="181"/>
                  </a:lnTo>
                  <a:lnTo>
                    <a:pt x="820" y="184"/>
                  </a:lnTo>
                  <a:lnTo>
                    <a:pt x="804" y="189"/>
                  </a:lnTo>
                  <a:lnTo>
                    <a:pt x="787" y="193"/>
                  </a:lnTo>
                  <a:lnTo>
                    <a:pt x="769" y="198"/>
                  </a:lnTo>
                  <a:lnTo>
                    <a:pt x="753" y="204"/>
                  </a:lnTo>
                  <a:lnTo>
                    <a:pt x="736" y="209"/>
                  </a:lnTo>
                  <a:lnTo>
                    <a:pt x="720" y="215"/>
                  </a:lnTo>
                  <a:lnTo>
                    <a:pt x="704" y="223"/>
                  </a:lnTo>
                  <a:lnTo>
                    <a:pt x="687" y="230"/>
                  </a:lnTo>
                  <a:lnTo>
                    <a:pt x="672" y="238"/>
                  </a:lnTo>
                  <a:lnTo>
                    <a:pt x="658" y="247"/>
                  </a:lnTo>
                  <a:lnTo>
                    <a:pt x="643" y="258"/>
                  </a:lnTo>
                  <a:lnTo>
                    <a:pt x="628" y="269"/>
                  </a:lnTo>
                  <a:lnTo>
                    <a:pt x="614" y="281"/>
                  </a:lnTo>
                  <a:lnTo>
                    <a:pt x="586" y="307"/>
                  </a:lnTo>
                  <a:lnTo>
                    <a:pt x="561" y="334"/>
                  </a:lnTo>
                  <a:lnTo>
                    <a:pt x="538" y="363"/>
                  </a:lnTo>
                  <a:lnTo>
                    <a:pt x="515" y="391"/>
                  </a:lnTo>
                  <a:lnTo>
                    <a:pt x="494" y="420"/>
                  </a:lnTo>
                  <a:lnTo>
                    <a:pt x="476" y="450"/>
                  </a:lnTo>
                  <a:lnTo>
                    <a:pt x="457" y="480"/>
                  </a:lnTo>
                  <a:lnTo>
                    <a:pt x="440" y="511"/>
                  </a:lnTo>
                  <a:lnTo>
                    <a:pt x="424" y="542"/>
                  </a:lnTo>
                  <a:lnTo>
                    <a:pt x="408" y="575"/>
                  </a:lnTo>
                  <a:lnTo>
                    <a:pt x="393" y="606"/>
                  </a:lnTo>
                  <a:lnTo>
                    <a:pt x="379" y="638"/>
                  </a:lnTo>
                  <a:lnTo>
                    <a:pt x="365" y="670"/>
                  </a:lnTo>
                  <a:lnTo>
                    <a:pt x="351" y="702"/>
                  </a:lnTo>
                  <a:lnTo>
                    <a:pt x="337" y="735"/>
                  </a:lnTo>
                  <a:lnTo>
                    <a:pt x="323" y="767"/>
                  </a:lnTo>
                  <a:lnTo>
                    <a:pt x="314" y="786"/>
                  </a:lnTo>
                  <a:lnTo>
                    <a:pt x="305" y="806"/>
                  </a:lnTo>
                  <a:lnTo>
                    <a:pt x="294" y="826"/>
                  </a:lnTo>
                  <a:lnTo>
                    <a:pt x="282" y="845"/>
                  </a:lnTo>
                  <a:lnTo>
                    <a:pt x="269" y="864"/>
                  </a:lnTo>
                  <a:lnTo>
                    <a:pt x="256" y="883"/>
                  </a:lnTo>
                  <a:lnTo>
                    <a:pt x="242" y="902"/>
                  </a:lnTo>
                  <a:lnTo>
                    <a:pt x="227" y="919"/>
                  </a:lnTo>
                  <a:lnTo>
                    <a:pt x="211" y="936"/>
                  </a:lnTo>
                  <a:lnTo>
                    <a:pt x="193" y="952"/>
                  </a:lnTo>
                  <a:lnTo>
                    <a:pt x="177" y="967"/>
                  </a:lnTo>
                  <a:lnTo>
                    <a:pt x="159" y="981"/>
                  </a:lnTo>
                  <a:lnTo>
                    <a:pt x="140" y="994"/>
                  </a:lnTo>
                  <a:lnTo>
                    <a:pt x="121" y="1005"/>
                  </a:lnTo>
                  <a:lnTo>
                    <a:pt x="101" y="1015"/>
                  </a:lnTo>
                  <a:lnTo>
                    <a:pt x="82" y="1023"/>
                  </a:lnTo>
                  <a:lnTo>
                    <a:pt x="71" y="1025"/>
                  </a:lnTo>
                  <a:lnTo>
                    <a:pt x="61" y="1025"/>
                  </a:lnTo>
                  <a:lnTo>
                    <a:pt x="50" y="1023"/>
                  </a:lnTo>
                  <a:lnTo>
                    <a:pt x="41" y="1018"/>
                  </a:lnTo>
                  <a:lnTo>
                    <a:pt x="31" y="1015"/>
                  </a:lnTo>
                  <a:lnTo>
                    <a:pt x="21" y="1010"/>
                  </a:lnTo>
                  <a:lnTo>
                    <a:pt x="10" y="1005"/>
                  </a:lnTo>
                  <a:lnTo>
                    <a:pt x="0" y="1003"/>
                  </a:lnTo>
                  <a:lnTo>
                    <a:pt x="24" y="985"/>
                  </a:lnTo>
                  <a:lnTo>
                    <a:pt x="46" y="965"/>
                  </a:lnTo>
                  <a:lnTo>
                    <a:pt x="67" y="944"/>
                  </a:lnTo>
                  <a:lnTo>
                    <a:pt x="86" y="922"/>
                  </a:lnTo>
                  <a:lnTo>
                    <a:pt x="105" y="901"/>
                  </a:lnTo>
                  <a:lnTo>
                    <a:pt x="122" y="877"/>
                  </a:lnTo>
                  <a:lnTo>
                    <a:pt x="138" y="854"/>
                  </a:lnTo>
                  <a:lnTo>
                    <a:pt x="154" y="830"/>
                  </a:lnTo>
                  <a:lnTo>
                    <a:pt x="169" y="805"/>
                  </a:lnTo>
                  <a:lnTo>
                    <a:pt x="184" y="781"/>
                  </a:lnTo>
                  <a:lnTo>
                    <a:pt x="198" y="755"/>
                  </a:lnTo>
                  <a:lnTo>
                    <a:pt x="211" y="730"/>
                  </a:lnTo>
                  <a:lnTo>
                    <a:pt x="224" y="706"/>
                  </a:lnTo>
                  <a:lnTo>
                    <a:pt x="237" y="681"/>
                  </a:lnTo>
                  <a:lnTo>
                    <a:pt x="251" y="655"/>
                  </a:lnTo>
                  <a:lnTo>
                    <a:pt x="264" y="631"/>
                  </a:lnTo>
                  <a:lnTo>
                    <a:pt x="274" y="613"/>
                  </a:lnTo>
                  <a:lnTo>
                    <a:pt x="284" y="594"/>
                  </a:lnTo>
                  <a:lnTo>
                    <a:pt x="295" y="576"/>
                  </a:lnTo>
                  <a:lnTo>
                    <a:pt x="306" y="558"/>
                  </a:lnTo>
                  <a:lnTo>
                    <a:pt x="317" y="540"/>
                  </a:lnTo>
                  <a:lnTo>
                    <a:pt x="327" y="523"/>
                  </a:lnTo>
                  <a:lnTo>
                    <a:pt x="337" y="505"/>
                  </a:lnTo>
                  <a:lnTo>
                    <a:pt x="348" y="487"/>
                  </a:lnTo>
                  <a:lnTo>
                    <a:pt x="360" y="466"/>
                  </a:lnTo>
                  <a:lnTo>
                    <a:pt x="373" y="446"/>
                  </a:lnTo>
                  <a:lnTo>
                    <a:pt x="387" y="425"/>
                  </a:lnTo>
                  <a:lnTo>
                    <a:pt x="401" y="404"/>
                  </a:lnTo>
                  <a:lnTo>
                    <a:pt x="416" y="383"/>
                  </a:lnTo>
                  <a:lnTo>
                    <a:pt x="431" y="363"/>
                  </a:lnTo>
                  <a:lnTo>
                    <a:pt x="447" y="343"/>
                  </a:lnTo>
                  <a:lnTo>
                    <a:pt x="464" y="323"/>
                  </a:lnTo>
                  <a:lnTo>
                    <a:pt x="481" y="304"/>
                  </a:lnTo>
                  <a:lnTo>
                    <a:pt x="500" y="285"/>
                  </a:lnTo>
                  <a:lnTo>
                    <a:pt x="518" y="268"/>
                  </a:lnTo>
                  <a:lnTo>
                    <a:pt x="538" y="252"/>
                  </a:lnTo>
                  <a:lnTo>
                    <a:pt x="558" y="237"/>
                  </a:lnTo>
                  <a:lnTo>
                    <a:pt x="578" y="223"/>
                  </a:lnTo>
                  <a:lnTo>
                    <a:pt x="600" y="211"/>
                  </a:lnTo>
                  <a:lnTo>
                    <a:pt x="622" y="199"/>
                  </a:lnTo>
                  <a:lnTo>
                    <a:pt x="638" y="192"/>
                  </a:lnTo>
                  <a:lnTo>
                    <a:pt x="655" y="185"/>
                  </a:lnTo>
                  <a:lnTo>
                    <a:pt x="672" y="179"/>
                  </a:lnTo>
                  <a:lnTo>
                    <a:pt x="690" y="174"/>
                  </a:lnTo>
                  <a:lnTo>
                    <a:pt x="707" y="169"/>
                  </a:lnTo>
                  <a:lnTo>
                    <a:pt x="724" y="166"/>
                  </a:lnTo>
                  <a:lnTo>
                    <a:pt x="743" y="161"/>
                  </a:lnTo>
                  <a:lnTo>
                    <a:pt x="761" y="158"/>
                  </a:lnTo>
                  <a:lnTo>
                    <a:pt x="778" y="155"/>
                  </a:lnTo>
                  <a:lnTo>
                    <a:pt x="797" y="152"/>
                  </a:lnTo>
                  <a:lnTo>
                    <a:pt x="815" y="150"/>
                  </a:lnTo>
                  <a:lnTo>
                    <a:pt x="835" y="147"/>
                  </a:lnTo>
                  <a:lnTo>
                    <a:pt x="853" y="144"/>
                  </a:lnTo>
                  <a:lnTo>
                    <a:pt x="872" y="141"/>
                  </a:lnTo>
                  <a:lnTo>
                    <a:pt x="891" y="139"/>
                  </a:lnTo>
                  <a:lnTo>
                    <a:pt x="910" y="137"/>
                  </a:lnTo>
                  <a:lnTo>
                    <a:pt x="928" y="133"/>
                  </a:lnTo>
                  <a:lnTo>
                    <a:pt x="945" y="128"/>
                  </a:lnTo>
                  <a:lnTo>
                    <a:pt x="962" y="121"/>
                  </a:lnTo>
                  <a:lnTo>
                    <a:pt x="978" y="112"/>
                  </a:lnTo>
                  <a:lnTo>
                    <a:pt x="994" y="101"/>
                  </a:lnTo>
                  <a:lnTo>
                    <a:pt x="1010" y="91"/>
                  </a:lnTo>
                  <a:lnTo>
                    <a:pt x="1025" y="79"/>
                  </a:lnTo>
                  <a:lnTo>
                    <a:pt x="1041" y="68"/>
                  </a:lnTo>
                  <a:lnTo>
                    <a:pt x="1056" y="57"/>
                  </a:lnTo>
                  <a:lnTo>
                    <a:pt x="1072" y="46"/>
                  </a:lnTo>
                  <a:lnTo>
                    <a:pt x="1087" y="35"/>
                  </a:lnTo>
                  <a:lnTo>
                    <a:pt x="1103" y="25"/>
                  </a:lnTo>
                  <a:lnTo>
                    <a:pt x="1121" y="16"/>
                  </a:lnTo>
                  <a:lnTo>
                    <a:pt x="1138" y="9"/>
                  </a:lnTo>
                  <a:lnTo>
                    <a:pt x="1155" y="3"/>
                  </a:lnTo>
                  <a:lnTo>
                    <a:pt x="1174" y="0"/>
                  </a:lnTo>
                  <a:lnTo>
                    <a:pt x="1187" y="0"/>
                  </a:lnTo>
                  <a:lnTo>
                    <a:pt x="1200" y="1"/>
                  </a:lnTo>
                  <a:lnTo>
                    <a:pt x="1213" y="6"/>
                  </a:lnTo>
                  <a:lnTo>
                    <a:pt x="1225" y="10"/>
                  </a:lnTo>
                  <a:lnTo>
                    <a:pt x="1236" y="17"/>
                  </a:lnTo>
                  <a:lnTo>
                    <a:pt x="1247" y="25"/>
                  </a:lnTo>
                  <a:lnTo>
                    <a:pt x="1258" y="33"/>
                  </a:lnTo>
                  <a:lnTo>
                    <a:pt x="1267" y="41"/>
                  </a:lnTo>
                  <a:close/>
                </a:path>
              </a:pathLst>
            </a:custGeom>
            <a:solidFill>
              <a:srgbClr val="007FFF"/>
            </a:solidFill>
            <a:ln w="9525">
              <a:noFill/>
              <a:round/>
              <a:headEnd/>
              <a:tailEnd/>
            </a:ln>
          </p:spPr>
          <p:txBody>
            <a:bodyPr/>
            <a:lstStyle/>
            <a:p>
              <a:endParaRPr lang="en-US"/>
            </a:p>
          </p:txBody>
        </p:sp>
        <p:sp>
          <p:nvSpPr>
            <p:cNvPr id="16425" name="Freeform 70"/>
            <p:cNvSpPr>
              <a:spLocks/>
            </p:cNvSpPr>
            <p:nvPr/>
          </p:nvSpPr>
          <p:spPr bwMode="auto">
            <a:xfrm flipH="1">
              <a:off x="989" y="1268"/>
              <a:ext cx="197" cy="217"/>
            </a:xfrm>
            <a:custGeom>
              <a:avLst/>
              <a:gdLst>
                <a:gd name="T0" fmla="*/ 6 w 235"/>
                <a:gd name="T1" fmla="*/ 3 h 258"/>
                <a:gd name="T2" fmla="*/ 6 w 235"/>
                <a:gd name="T3" fmla="*/ 3 h 258"/>
                <a:gd name="T4" fmla="*/ 6 w 235"/>
                <a:gd name="T5" fmla="*/ 3 h 258"/>
                <a:gd name="T6" fmla="*/ 6 w 235"/>
                <a:gd name="T7" fmla="*/ 3 h 258"/>
                <a:gd name="T8" fmla="*/ 6 w 235"/>
                <a:gd name="T9" fmla="*/ 3 h 258"/>
                <a:gd name="T10" fmla="*/ 6 w 235"/>
                <a:gd name="T11" fmla="*/ 3 h 258"/>
                <a:gd name="T12" fmla="*/ 5 w 235"/>
                <a:gd name="T13" fmla="*/ 4 h 258"/>
                <a:gd name="T14" fmla="*/ 5 w 235"/>
                <a:gd name="T15" fmla="*/ 4 h 258"/>
                <a:gd name="T16" fmla="*/ 5 w 235"/>
                <a:gd name="T17" fmla="*/ 5 h 258"/>
                <a:gd name="T18" fmla="*/ 5 w 235"/>
                <a:gd name="T19" fmla="*/ 6 h 258"/>
                <a:gd name="T20" fmla="*/ 5 w 235"/>
                <a:gd name="T21" fmla="*/ 6 h 258"/>
                <a:gd name="T22" fmla="*/ 5 w 235"/>
                <a:gd name="T23" fmla="*/ 6 h 258"/>
                <a:gd name="T24" fmla="*/ 4 w 235"/>
                <a:gd name="T25" fmla="*/ 6 h 258"/>
                <a:gd name="T26" fmla="*/ 4 w 235"/>
                <a:gd name="T27" fmla="*/ 7 h 258"/>
                <a:gd name="T28" fmla="*/ 4 w 235"/>
                <a:gd name="T29" fmla="*/ 7 h 258"/>
                <a:gd name="T30" fmla="*/ 4 w 235"/>
                <a:gd name="T31" fmla="*/ 7 h 258"/>
                <a:gd name="T32" fmla="*/ 3 w 235"/>
                <a:gd name="T33" fmla="*/ 7 h 258"/>
                <a:gd name="T34" fmla="*/ 3 w 235"/>
                <a:gd name="T35" fmla="*/ 7 h 258"/>
                <a:gd name="T36" fmla="*/ 3 w 235"/>
                <a:gd name="T37" fmla="*/ 7 h 258"/>
                <a:gd name="T38" fmla="*/ 3 w 235"/>
                <a:gd name="T39" fmla="*/ 7 h 258"/>
                <a:gd name="T40" fmla="*/ 3 w 235"/>
                <a:gd name="T41" fmla="*/ 7 h 258"/>
                <a:gd name="T42" fmla="*/ 3 w 235"/>
                <a:gd name="T43" fmla="*/ 7 h 258"/>
                <a:gd name="T44" fmla="*/ 3 w 235"/>
                <a:gd name="T45" fmla="*/ 7 h 258"/>
                <a:gd name="T46" fmla="*/ 3 w 235"/>
                <a:gd name="T47" fmla="*/ 7 h 258"/>
                <a:gd name="T48" fmla="*/ 3 w 235"/>
                <a:gd name="T49" fmla="*/ 7 h 258"/>
                <a:gd name="T50" fmla="*/ 3 w 235"/>
                <a:gd name="T51" fmla="*/ 6 h 258"/>
                <a:gd name="T52" fmla="*/ 3 w 235"/>
                <a:gd name="T53" fmla="*/ 6 h 258"/>
                <a:gd name="T54" fmla="*/ 3 w 235"/>
                <a:gd name="T55" fmla="*/ 6 h 258"/>
                <a:gd name="T56" fmla="*/ 3 w 235"/>
                <a:gd name="T57" fmla="*/ 6 h 258"/>
                <a:gd name="T58" fmla="*/ 3 w 235"/>
                <a:gd name="T59" fmla="*/ 6 h 258"/>
                <a:gd name="T60" fmla="*/ 3 w 235"/>
                <a:gd name="T61" fmla="*/ 6 h 258"/>
                <a:gd name="T62" fmla="*/ 3 w 235"/>
                <a:gd name="T63" fmla="*/ 6 h 258"/>
                <a:gd name="T64" fmla="*/ 3 w 235"/>
                <a:gd name="T65" fmla="*/ 6 h 258"/>
                <a:gd name="T66" fmla="*/ 3 w 235"/>
                <a:gd name="T67" fmla="*/ 6 h 258"/>
                <a:gd name="T68" fmla="*/ 3 w 235"/>
                <a:gd name="T69" fmla="*/ 5 h 258"/>
                <a:gd name="T70" fmla="*/ 2 w 235"/>
                <a:gd name="T71" fmla="*/ 5 h 258"/>
                <a:gd name="T72" fmla="*/ 0 w 235"/>
                <a:gd name="T73" fmla="*/ 5 h 258"/>
                <a:gd name="T74" fmla="*/ 1 w 235"/>
                <a:gd name="T75" fmla="*/ 4 h 258"/>
                <a:gd name="T76" fmla="*/ 3 w 235"/>
                <a:gd name="T77" fmla="*/ 3 h 258"/>
                <a:gd name="T78" fmla="*/ 3 w 235"/>
                <a:gd name="T79" fmla="*/ 3 h 258"/>
                <a:gd name="T80" fmla="*/ 3 w 235"/>
                <a:gd name="T81" fmla="*/ 3 h 258"/>
                <a:gd name="T82" fmla="*/ 3 w 235"/>
                <a:gd name="T83" fmla="*/ 3 h 258"/>
                <a:gd name="T84" fmla="*/ 3 w 235"/>
                <a:gd name="T85" fmla="*/ 3 h 258"/>
                <a:gd name="T86" fmla="*/ 3 w 235"/>
                <a:gd name="T87" fmla="*/ 3 h 258"/>
                <a:gd name="T88" fmla="*/ 3 w 235"/>
                <a:gd name="T89" fmla="*/ 3 h 258"/>
                <a:gd name="T90" fmla="*/ 3 w 235"/>
                <a:gd name="T91" fmla="*/ 3 h 258"/>
                <a:gd name="T92" fmla="*/ 3 w 235"/>
                <a:gd name="T93" fmla="*/ 3 h 258"/>
                <a:gd name="T94" fmla="*/ 3 w 235"/>
                <a:gd name="T95" fmla="*/ 3 h 258"/>
                <a:gd name="T96" fmla="*/ 3 w 235"/>
                <a:gd name="T97" fmla="*/ 3 h 258"/>
                <a:gd name="T98" fmla="*/ 3 w 235"/>
                <a:gd name="T99" fmla="*/ 2 h 258"/>
                <a:gd name="T100" fmla="*/ 3 w 235"/>
                <a:gd name="T101" fmla="*/ 0 h 258"/>
                <a:gd name="T102" fmla="*/ 4 w 235"/>
                <a:gd name="T103" fmla="*/ 0 h 258"/>
                <a:gd name="T104" fmla="*/ 4 w 235"/>
                <a:gd name="T105" fmla="*/ 2 h 258"/>
                <a:gd name="T106" fmla="*/ 5 w 235"/>
                <a:gd name="T107" fmla="*/ 3 h 258"/>
                <a:gd name="T108" fmla="*/ 5 w 235"/>
                <a:gd name="T109" fmla="*/ 3 h 258"/>
                <a:gd name="T110" fmla="*/ 5 w 235"/>
                <a:gd name="T111" fmla="*/ 3 h 258"/>
                <a:gd name="T112" fmla="*/ 5 w 235"/>
                <a:gd name="T113" fmla="*/ 3 h 258"/>
                <a:gd name="T114" fmla="*/ 5 w 235"/>
                <a:gd name="T115" fmla="*/ 3 h 258"/>
                <a:gd name="T116" fmla="*/ 5 w 235"/>
                <a:gd name="T117" fmla="*/ 3 h 258"/>
                <a:gd name="T118" fmla="*/ 6 w 235"/>
                <a:gd name="T119" fmla="*/ 3 h 258"/>
                <a:gd name="T120" fmla="*/ 6 w 235"/>
                <a:gd name="T121" fmla="*/ 3 h 2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5"/>
                <a:gd name="T184" fmla="*/ 0 h 258"/>
                <a:gd name="T185" fmla="*/ 235 w 235"/>
                <a:gd name="T186" fmla="*/ 258 h 2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5" h="258">
                  <a:moveTo>
                    <a:pt x="216" y="28"/>
                  </a:moveTo>
                  <a:lnTo>
                    <a:pt x="228" y="48"/>
                  </a:lnTo>
                  <a:lnTo>
                    <a:pt x="235" y="74"/>
                  </a:lnTo>
                  <a:lnTo>
                    <a:pt x="233" y="98"/>
                  </a:lnTo>
                  <a:lnTo>
                    <a:pt x="223" y="119"/>
                  </a:lnTo>
                  <a:lnTo>
                    <a:pt x="214" y="134"/>
                  </a:lnTo>
                  <a:lnTo>
                    <a:pt x="209" y="151"/>
                  </a:lnTo>
                  <a:lnTo>
                    <a:pt x="209" y="168"/>
                  </a:lnTo>
                  <a:lnTo>
                    <a:pt x="209" y="187"/>
                  </a:lnTo>
                  <a:lnTo>
                    <a:pt x="209" y="203"/>
                  </a:lnTo>
                  <a:lnTo>
                    <a:pt x="205" y="218"/>
                  </a:lnTo>
                  <a:lnTo>
                    <a:pt x="194" y="230"/>
                  </a:lnTo>
                  <a:lnTo>
                    <a:pt x="175" y="238"/>
                  </a:lnTo>
                  <a:lnTo>
                    <a:pt x="167" y="241"/>
                  </a:lnTo>
                  <a:lnTo>
                    <a:pt x="160" y="244"/>
                  </a:lnTo>
                  <a:lnTo>
                    <a:pt x="152" y="249"/>
                  </a:lnTo>
                  <a:lnTo>
                    <a:pt x="145" y="252"/>
                  </a:lnTo>
                  <a:lnTo>
                    <a:pt x="137" y="255"/>
                  </a:lnTo>
                  <a:lnTo>
                    <a:pt x="130" y="257"/>
                  </a:lnTo>
                  <a:lnTo>
                    <a:pt x="122" y="258"/>
                  </a:lnTo>
                  <a:lnTo>
                    <a:pt x="114" y="257"/>
                  </a:lnTo>
                  <a:lnTo>
                    <a:pt x="108" y="255"/>
                  </a:lnTo>
                  <a:lnTo>
                    <a:pt x="103" y="252"/>
                  </a:lnTo>
                  <a:lnTo>
                    <a:pt x="99" y="248"/>
                  </a:lnTo>
                  <a:lnTo>
                    <a:pt x="95" y="244"/>
                  </a:lnTo>
                  <a:lnTo>
                    <a:pt x="91" y="240"/>
                  </a:lnTo>
                  <a:lnTo>
                    <a:pt x="86" y="235"/>
                  </a:lnTo>
                  <a:lnTo>
                    <a:pt x="81" y="231"/>
                  </a:lnTo>
                  <a:lnTo>
                    <a:pt x="77" y="229"/>
                  </a:lnTo>
                  <a:lnTo>
                    <a:pt x="65" y="225"/>
                  </a:lnTo>
                  <a:lnTo>
                    <a:pt x="54" y="221"/>
                  </a:lnTo>
                  <a:lnTo>
                    <a:pt x="41" y="217"/>
                  </a:lnTo>
                  <a:lnTo>
                    <a:pt x="28" y="213"/>
                  </a:lnTo>
                  <a:lnTo>
                    <a:pt x="18" y="207"/>
                  </a:lnTo>
                  <a:lnTo>
                    <a:pt x="9" y="199"/>
                  </a:lnTo>
                  <a:lnTo>
                    <a:pt x="2" y="190"/>
                  </a:lnTo>
                  <a:lnTo>
                    <a:pt x="0" y="176"/>
                  </a:lnTo>
                  <a:lnTo>
                    <a:pt x="1" y="158"/>
                  </a:lnTo>
                  <a:lnTo>
                    <a:pt x="7" y="140"/>
                  </a:lnTo>
                  <a:lnTo>
                    <a:pt x="15" y="124"/>
                  </a:lnTo>
                  <a:lnTo>
                    <a:pt x="24" y="109"/>
                  </a:lnTo>
                  <a:lnTo>
                    <a:pt x="33" y="93"/>
                  </a:lnTo>
                  <a:lnTo>
                    <a:pt x="41" y="77"/>
                  </a:lnTo>
                  <a:lnTo>
                    <a:pt x="47" y="60"/>
                  </a:lnTo>
                  <a:lnTo>
                    <a:pt x="48" y="41"/>
                  </a:lnTo>
                  <a:lnTo>
                    <a:pt x="60" y="30"/>
                  </a:lnTo>
                  <a:lnTo>
                    <a:pt x="73" y="20"/>
                  </a:lnTo>
                  <a:lnTo>
                    <a:pt x="88" y="11"/>
                  </a:lnTo>
                  <a:lnTo>
                    <a:pt x="104" y="6"/>
                  </a:lnTo>
                  <a:lnTo>
                    <a:pt x="121" y="2"/>
                  </a:lnTo>
                  <a:lnTo>
                    <a:pt x="138" y="0"/>
                  </a:lnTo>
                  <a:lnTo>
                    <a:pt x="155" y="0"/>
                  </a:lnTo>
                  <a:lnTo>
                    <a:pt x="174" y="2"/>
                  </a:lnTo>
                  <a:lnTo>
                    <a:pt x="179" y="3"/>
                  </a:lnTo>
                  <a:lnTo>
                    <a:pt x="185" y="6"/>
                  </a:lnTo>
                  <a:lnTo>
                    <a:pt x="191" y="8"/>
                  </a:lnTo>
                  <a:lnTo>
                    <a:pt x="197" y="10"/>
                  </a:lnTo>
                  <a:lnTo>
                    <a:pt x="202" y="14"/>
                  </a:lnTo>
                  <a:lnTo>
                    <a:pt x="207" y="18"/>
                  </a:lnTo>
                  <a:lnTo>
                    <a:pt x="212" y="23"/>
                  </a:lnTo>
                  <a:lnTo>
                    <a:pt x="216" y="28"/>
                  </a:lnTo>
                  <a:close/>
                </a:path>
              </a:pathLst>
            </a:custGeom>
            <a:solidFill>
              <a:srgbClr val="FFFFFF"/>
            </a:solidFill>
            <a:ln w="9525">
              <a:noFill/>
              <a:round/>
              <a:headEnd/>
              <a:tailEnd/>
            </a:ln>
          </p:spPr>
          <p:txBody>
            <a:bodyPr/>
            <a:lstStyle/>
            <a:p>
              <a:endParaRPr lang="en-US"/>
            </a:p>
          </p:txBody>
        </p:sp>
        <p:sp>
          <p:nvSpPr>
            <p:cNvPr id="16426" name="Freeform 71"/>
            <p:cNvSpPr>
              <a:spLocks/>
            </p:cNvSpPr>
            <p:nvPr/>
          </p:nvSpPr>
          <p:spPr bwMode="auto">
            <a:xfrm flipH="1">
              <a:off x="1035" y="1349"/>
              <a:ext cx="55" cy="59"/>
            </a:xfrm>
            <a:custGeom>
              <a:avLst/>
              <a:gdLst>
                <a:gd name="T0" fmla="*/ 3 w 64"/>
                <a:gd name="T1" fmla="*/ 3 h 70"/>
                <a:gd name="T2" fmla="*/ 3 w 64"/>
                <a:gd name="T3" fmla="*/ 3 h 70"/>
                <a:gd name="T4" fmla="*/ 3 w 64"/>
                <a:gd name="T5" fmla="*/ 3 h 70"/>
                <a:gd name="T6" fmla="*/ 3 w 64"/>
                <a:gd name="T7" fmla="*/ 3 h 70"/>
                <a:gd name="T8" fmla="*/ 3 w 64"/>
                <a:gd name="T9" fmla="*/ 3 h 70"/>
                <a:gd name="T10" fmla="*/ 3 w 64"/>
                <a:gd name="T11" fmla="*/ 3 h 70"/>
                <a:gd name="T12" fmla="*/ 3 w 64"/>
                <a:gd name="T13" fmla="*/ 3 h 70"/>
                <a:gd name="T14" fmla="*/ 3 w 64"/>
                <a:gd name="T15" fmla="*/ 3 h 70"/>
                <a:gd name="T16" fmla="*/ 3 w 64"/>
                <a:gd name="T17" fmla="*/ 3 h 70"/>
                <a:gd name="T18" fmla="*/ 3 w 64"/>
                <a:gd name="T19" fmla="*/ 3 h 70"/>
                <a:gd name="T20" fmla="*/ 3 w 64"/>
                <a:gd name="T21" fmla="*/ 3 h 70"/>
                <a:gd name="T22" fmla="*/ 3 w 64"/>
                <a:gd name="T23" fmla="*/ 3 h 70"/>
                <a:gd name="T24" fmla="*/ 0 w 64"/>
                <a:gd name="T25" fmla="*/ 3 h 70"/>
                <a:gd name="T26" fmla="*/ 1 w 64"/>
                <a:gd name="T27" fmla="*/ 3 h 70"/>
                <a:gd name="T28" fmla="*/ 3 w 64"/>
                <a:gd name="T29" fmla="*/ 3 h 70"/>
                <a:gd name="T30" fmla="*/ 3 w 64"/>
                <a:gd name="T31" fmla="*/ 2 h 70"/>
                <a:gd name="T32" fmla="*/ 3 w 64"/>
                <a:gd name="T33" fmla="*/ 0 h 70"/>
                <a:gd name="T34" fmla="*/ 3 w 64"/>
                <a:gd name="T35" fmla="*/ 0 h 70"/>
                <a:gd name="T36" fmla="*/ 3 w 64"/>
                <a:gd name="T37" fmla="*/ 0 h 70"/>
                <a:gd name="T38" fmla="*/ 3 w 64"/>
                <a:gd name="T39" fmla="*/ 1 h 70"/>
                <a:gd name="T40" fmla="*/ 3 w 64"/>
                <a:gd name="T41" fmla="*/ 3 h 70"/>
                <a:gd name="T42" fmla="*/ 3 w 64"/>
                <a:gd name="T43" fmla="*/ 3 h 70"/>
                <a:gd name="T44" fmla="*/ 3 w 64"/>
                <a:gd name="T45" fmla="*/ 3 h 70"/>
                <a:gd name="T46" fmla="*/ 3 w 64"/>
                <a:gd name="T47" fmla="*/ 3 h 70"/>
                <a:gd name="T48" fmla="*/ 3 w 64"/>
                <a:gd name="T49" fmla="*/ 3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0"/>
                <a:gd name="T77" fmla="*/ 64 w 64"/>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0">
                  <a:moveTo>
                    <a:pt x="54" y="17"/>
                  </a:moveTo>
                  <a:lnTo>
                    <a:pt x="60" y="26"/>
                  </a:lnTo>
                  <a:lnTo>
                    <a:pt x="63" y="36"/>
                  </a:lnTo>
                  <a:lnTo>
                    <a:pt x="64" y="48"/>
                  </a:lnTo>
                  <a:lnTo>
                    <a:pt x="62" y="58"/>
                  </a:lnTo>
                  <a:lnTo>
                    <a:pt x="57" y="65"/>
                  </a:lnTo>
                  <a:lnTo>
                    <a:pt x="49" y="69"/>
                  </a:lnTo>
                  <a:lnTo>
                    <a:pt x="40" y="70"/>
                  </a:lnTo>
                  <a:lnTo>
                    <a:pt x="31" y="68"/>
                  </a:lnTo>
                  <a:lnTo>
                    <a:pt x="18" y="59"/>
                  </a:lnTo>
                  <a:lnTo>
                    <a:pt x="9" y="48"/>
                  </a:lnTo>
                  <a:lnTo>
                    <a:pt x="3" y="34"/>
                  </a:lnTo>
                  <a:lnTo>
                    <a:pt x="0" y="20"/>
                  </a:lnTo>
                  <a:lnTo>
                    <a:pt x="1" y="12"/>
                  </a:lnTo>
                  <a:lnTo>
                    <a:pt x="6" y="6"/>
                  </a:lnTo>
                  <a:lnTo>
                    <a:pt x="11" y="2"/>
                  </a:lnTo>
                  <a:lnTo>
                    <a:pt x="17" y="0"/>
                  </a:lnTo>
                  <a:lnTo>
                    <a:pt x="22" y="0"/>
                  </a:lnTo>
                  <a:lnTo>
                    <a:pt x="27" y="0"/>
                  </a:lnTo>
                  <a:lnTo>
                    <a:pt x="32" y="1"/>
                  </a:lnTo>
                  <a:lnTo>
                    <a:pt x="37" y="3"/>
                  </a:lnTo>
                  <a:lnTo>
                    <a:pt x="41" y="5"/>
                  </a:lnTo>
                  <a:lnTo>
                    <a:pt x="46" y="9"/>
                  </a:lnTo>
                  <a:lnTo>
                    <a:pt x="51" y="12"/>
                  </a:lnTo>
                  <a:lnTo>
                    <a:pt x="54" y="17"/>
                  </a:lnTo>
                  <a:close/>
                </a:path>
              </a:pathLst>
            </a:custGeom>
            <a:solidFill>
              <a:srgbClr val="000000"/>
            </a:solidFill>
            <a:ln w="9525">
              <a:noFill/>
              <a:round/>
              <a:headEnd/>
              <a:tailEnd/>
            </a:ln>
          </p:spPr>
          <p:txBody>
            <a:bodyPr/>
            <a:lstStyle/>
            <a:p>
              <a:endParaRPr lang="en-US"/>
            </a:p>
          </p:txBody>
        </p:sp>
        <p:sp>
          <p:nvSpPr>
            <p:cNvPr id="16427" name="Freeform 72"/>
            <p:cNvSpPr>
              <a:spLocks/>
            </p:cNvSpPr>
            <p:nvPr/>
          </p:nvSpPr>
          <p:spPr bwMode="auto">
            <a:xfrm flipH="1">
              <a:off x="1105" y="1374"/>
              <a:ext cx="41" cy="64"/>
            </a:xfrm>
            <a:custGeom>
              <a:avLst/>
              <a:gdLst>
                <a:gd name="T0" fmla="*/ 3 w 48"/>
                <a:gd name="T1" fmla="*/ 3 h 76"/>
                <a:gd name="T2" fmla="*/ 3 w 48"/>
                <a:gd name="T3" fmla="*/ 3 h 76"/>
                <a:gd name="T4" fmla="*/ 3 w 48"/>
                <a:gd name="T5" fmla="*/ 3 h 76"/>
                <a:gd name="T6" fmla="*/ 3 w 48"/>
                <a:gd name="T7" fmla="*/ 3 h 76"/>
                <a:gd name="T8" fmla="*/ 3 w 48"/>
                <a:gd name="T9" fmla="*/ 3 h 76"/>
                <a:gd name="T10" fmla="*/ 3 w 48"/>
                <a:gd name="T11" fmla="*/ 3 h 76"/>
                <a:gd name="T12" fmla="*/ 3 w 48"/>
                <a:gd name="T13" fmla="*/ 3 h 76"/>
                <a:gd name="T14" fmla="*/ 3 w 48"/>
                <a:gd name="T15" fmla="*/ 3 h 76"/>
                <a:gd name="T16" fmla="*/ 3 w 48"/>
                <a:gd name="T17" fmla="*/ 3 h 76"/>
                <a:gd name="T18" fmla="*/ 1 w 48"/>
                <a:gd name="T19" fmla="*/ 3 h 76"/>
                <a:gd name="T20" fmla="*/ 0 w 48"/>
                <a:gd name="T21" fmla="*/ 3 h 76"/>
                <a:gd name="T22" fmla="*/ 2 w 48"/>
                <a:gd name="T23" fmla="*/ 3 h 76"/>
                <a:gd name="T24" fmla="*/ 3 w 48"/>
                <a:gd name="T25" fmla="*/ 3 h 76"/>
                <a:gd name="T26" fmla="*/ 3 w 48"/>
                <a:gd name="T27" fmla="*/ 2 h 76"/>
                <a:gd name="T28" fmla="*/ 3 w 48"/>
                <a:gd name="T29" fmla="*/ 1 h 76"/>
                <a:gd name="T30" fmla="*/ 3 w 48"/>
                <a:gd name="T31" fmla="*/ 0 h 76"/>
                <a:gd name="T32" fmla="*/ 3 w 48"/>
                <a:gd name="T33" fmla="*/ 1 h 76"/>
                <a:gd name="T34" fmla="*/ 3 w 48"/>
                <a:gd name="T35" fmla="*/ 3 h 76"/>
                <a:gd name="T36" fmla="*/ 3 w 48"/>
                <a:gd name="T37" fmla="*/ 3 h 76"/>
                <a:gd name="T38" fmla="*/ 3 w 48"/>
                <a:gd name="T39" fmla="*/ 3 h 76"/>
                <a:gd name="T40" fmla="*/ 3 w 48"/>
                <a:gd name="T41" fmla="*/ 3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76"/>
                <a:gd name="T65" fmla="*/ 48 w 48"/>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76">
                  <a:moveTo>
                    <a:pt x="46" y="17"/>
                  </a:moveTo>
                  <a:lnTo>
                    <a:pt x="48" y="33"/>
                  </a:lnTo>
                  <a:lnTo>
                    <a:pt x="48" y="50"/>
                  </a:lnTo>
                  <a:lnTo>
                    <a:pt x="45" y="65"/>
                  </a:lnTo>
                  <a:lnTo>
                    <a:pt x="35" y="76"/>
                  </a:lnTo>
                  <a:lnTo>
                    <a:pt x="25" y="76"/>
                  </a:lnTo>
                  <a:lnTo>
                    <a:pt x="17" y="72"/>
                  </a:lnTo>
                  <a:lnTo>
                    <a:pt x="10" y="65"/>
                  </a:lnTo>
                  <a:lnTo>
                    <a:pt x="6" y="57"/>
                  </a:lnTo>
                  <a:lnTo>
                    <a:pt x="1" y="44"/>
                  </a:lnTo>
                  <a:lnTo>
                    <a:pt x="0" y="31"/>
                  </a:lnTo>
                  <a:lnTo>
                    <a:pt x="2" y="17"/>
                  </a:lnTo>
                  <a:lnTo>
                    <a:pt x="10" y="5"/>
                  </a:lnTo>
                  <a:lnTo>
                    <a:pt x="15" y="2"/>
                  </a:lnTo>
                  <a:lnTo>
                    <a:pt x="21" y="1"/>
                  </a:lnTo>
                  <a:lnTo>
                    <a:pt x="25" y="0"/>
                  </a:lnTo>
                  <a:lnTo>
                    <a:pt x="31" y="1"/>
                  </a:lnTo>
                  <a:lnTo>
                    <a:pt x="37" y="3"/>
                  </a:lnTo>
                  <a:lnTo>
                    <a:pt x="40" y="8"/>
                  </a:lnTo>
                  <a:lnTo>
                    <a:pt x="44" y="11"/>
                  </a:lnTo>
                  <a:lnTo>
                    <a:pt x="46" y="17"/>
                  </a:lnTo>
                  <a:close/>
                </a:path>
              </a:pathLst>
            </a:custGeom>
            <a:solidFill>
              <a:srgbClr val="000000"/>
            </a:solidFill>
            <a:ln w="9525">
              <a:noFill/>
              <a:round/>
              <a:headEnd/>
              <a:tailEnd/>
            </a:ln>
          </p:spPr>
          <p:txBody>
            <a:bodyPr/>
            <a:lstStyle/>
            <a:p>
              <a:endParaRPr lang="en-US"/>
            </a:p>
          </p:txBody>
        </p:sp>
        <p:sp>
          <p:nvSpPr>
            <p:cNvPr id="16428" name="Freeform 73"/>
            <p:cNvSpPr>
              <a:spLocks/>
            </p:cNvSpPr>
            <p:nvPr/>
          </p:nvSpPr>
          <p:spPr bwMode="auto">
            <a:xfrm flipH="1">
              <a:off x="887" y="1378"/>
              <a:ext cx="356" cy="296"/>
            </a:xfrm>
            <a:custGeom>
              <a:avLst/>
              <a:gdLst>
                <a:gd name="T0" fmla="*/ 10 w 423"/>
                <a:gd name="T1" fmla="*/ 3 h 351"/>
                <a:gd name="T2" fmla="*/ 11 w 423"/>
                <a:gd name="T3" fmla="*/ 3 h 351"/>
                <a:gd name="T4" fmla="*/ 11 w 423"/>
                <a:gd name="T5" fmla="*/ 3 h 351"/>
                <a:gd name="T6" fmla="*/ 11 w 423"/>
                <a:gd name="T7" fmla="*/ 3 h 351"/>
                <a:gd name="T8" fmla="*/ 10 w 423"/>
                <a:gd name="T9" fmla="*/ 3 h 351"/>
                <a:gd name="T10" fmla="*/ 9 w 423"/>
                <a:gd name="T11" fmla="*/ 3 h 351"/>
                <a:gd name="T12" fmla="*/ 8 w 423"/>
                <a:gd name="T13" fmla="*/ 4 h 351"/>
                <a:gd name="T14" fmla="*/ 7 w 423"/>
                <a:gd name="T15" fmla="*/ 5 h 351"/>
                <a:gd name="T16" fmla="*/ 8 w 423"/>
                <a:gd name="T17" fmla="*/ 6 h 351"/>
                <a:gd name="T18" fmla="*/ 8 w 423"/>
                <a:gd name="T19" fmla="*/ 6 h 351"/>
                <a:gd name="T20" fmla="*/ 9 w 423"/>
                <a:gd name="T21" fmla="*/ 6 h 351"/>
                <a:gd name="T22" fmla="*/ 10 w 423"/>
                <a:gd name="T23" fmla="*/ 6 h 351"/>
                <a:gd name="T24" fmla="*/ 10 w 423"/>
                <a:gd name="T25" fmla="*/ 5 h 351"/>
                <a:gd name="T26" fmla="*/ 11 w 423"/>
                <a:gd name="T27" fmla="*/ 5 h 351"/>
                <a:gd name="T28" fmla="*/ 11 w 423"/>
                <a:gd name="T29" fmla="*/ 6 h 351"/>
                <a:gd name="T30" fmla="*/ 10 w 423"/>
                <a:gd name="T31" fmla="*/ 6 h 351"/>
                <a:gd name="T32" fmla="*/ 10 w 423"/>
                <a:gd name="T33" fmla="*/ 7 h 351"/>
                <a:gd name="T34" fmla="*/ 10 w 423"/>
                <a:gd name="T35" fmla="*/ 8 h 351"/>
                <a:gd name="T36" fmla="*/ 9 w 423"/>
                <a:gd name="T37" fmla="*/ 7 h 351"/>
                <a:gd name="T38" fmla="*/ 8 w 423"/>
                <a:gd name="T39" fmla="*/ 7 h 351"/>
                <a:gd name="T40" fmla="*/ 8 w 423"/>
                <a:gd name="T41" fmla="*/ 7 h 351"/>
                <a:gd name="T42" fmla="*/ 7 w 423"/>
                <a:gd name="T43" fmla="*/ 7 h 351"/>
                <a:gd name="T44" fmla="*/ 6 w 423"/>
                <a:gd name="T45" fmla="*/ 7 h 351"/>
                <a:gd name="T46" fmla="*/ 5 w 423"/>
                <a:gd name="T47" fmla="*/ 7 h 351"/>
                <a:gd name="T48" fmla="*/ 4 w 423"/>
                <a:gd name="T49" fmla="*/ 8 h 351"/>
                <a:gd name="T50" fmla="*/ 4 w 423"/>
                <a:gd name="T51" fmla="*/ 8 h 351"/>
                <a:gd name="T52" fmla="*/ 4 w 423"/>
                <a:gd name="T53" fmla="*/ 9 h 351"/>
                <a:gd name="T54" fmla="*/ 3 w 423"/>
                <a:gd name="T55" fmla="*/ 9 h 351"/>
                <a:gd name="T56" fmla="*/ 3 w 423"/>
                <a:gd name="T57" fmla="*/ 9 h 351"/>
                <a:gd name="T58" fmla="*/ 3 w 423"/>
                <a:gd name="T59" fmla="*/ 8 h 351"/>
                <a:gd name="T60" fmla="*/ 3 w 423"/>
                <a:gd name="T61" fmla="*/ 8 h 351"/>
                <a:gd name="T62" fmla="*/ 3 w 423"/>
                <a:gd name="T63" fmla="*/ 8 h 351"/>
                <a:gd name="T64" fmla="*/ 3 w 423"/>
                <a:gd name="T65" fmla="*/ 8 h 351"/>
                <a:gd name="T66" fmla="*/ 4 w 423"/>
                <a:gd name="T67" fmla="*/ 7 h 351"/>
                <a:gd name="T68" fmla="*/ 4 w 423"/>
                <a:gd name="T69" fmla="*/ 7 h 351"/>
                <a:gd name="T70" fmla="*/ 5 w 423"/>
                <a:gd name="T71" fmla="*/ 7 h 351"/>
                <a:gd name="T72" fmla="*/ 4 w 423"/>
                <a:gd name="T73" fmla="*/ 6 h 351"/>
                <a:gd name="T74" fmla="*/ 3 w 423"/>
                <a:gd name="T75" fmla="*/ 6 h 351"/>
                <a:gd name="T76" fmla="*/ 3 w 423"/>
                <a:gd name="T77" fmla="*/ 6 h 351"/>
                <a:gd name="T78" fmla="*/ 3 w 423"/>
                <a:gd name="T79" fmla="*/ 6 h 351"/>
                <a:gd name="T80" fmla="*/ 3 w 423"/>
                <a:gd name="T81" fmla="*/ 6 h 351"/>
                <a:gd name="T82" fmla="*/ 1 w 423"/>
                <a:gd name="T83" fmla="*/ 6 h 351"/>
                <a:gd name="T84" fmla="*/ 3 w 423"/>
                <a:gd name="T85" fmla="*/ 5 h 351"/>
                <a:gd name="T86" fmla="*/ 3 w 423"/>
                <a:gd name="T87" fmla="*/ 4 h 351"/>
                <a:gd name="T88" fmla="*/ 3 w 423"/>
                <a:gd name="T89" fmla="*/ 3 h 351"/>
                <a:gd name="T90" fmla="*/ 3 w 423"/>
                <a:gd name="T91" fmla="*/ 3 h 351"/>
                <a:gd name="T92" fmla="*/ 3 w 423"/>
                <a:gd name="T93" fmla="*/ 3 h 351"/>
                <a:gd name="T94" fmla="*/ 3 w 423"/>
                <a:gd name="T95" fmla="*/ 5 h 351"/>
                <a:gd name="T96" fmla="*/ 4 w 423"/>
                <a:gd name="T97" fmla="*/ 5 h 351"/>
                <a:gd name="T98" fmla="*/ 6 w 423"/>
                <a:gd name="T99" fmla="*/ 5 h 351"/>
                <a:gd name="T100" fmla="*/ 7 w 423"/>
                <a:gd name="T101" fmla="*/ 4 h 351"/>
                <a:gd name="T102" fmla="*/ 8 w 423"/>
                <a:gd name="T103" fmla="*/ 3 h 351"/>
                <a:gd name="T104" fmla="*/ 8 w 423"/>
                <a:gd name="T105" fmla="*/ 3 h 351"/>
                <a:gd name="T106" fmla="*/ 9 w 423"/>
                <a:gd name="T107" fmla="*/ 3 h 351"/>
                <a:gd name="T108" fmla="*/ 10 w 423"/>
                <a:gd name="T109" fmla="*/ 0 h 3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3"/>
                <a:gd name="T166" fmla="*/ 0 h 351"/>
                <a:gd name="T167" fmla="*/ 423 w 423"/>
                <a:gd name="T168" fmla="*/ 351 h 3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3" h="351">
                  <a:moveTo>
                    <a:pt x="374" y="24"/>
                  </a:moveTo>
                  <a:lnTo>
                    <a:pt x="380" y="31"/>
                  </a:lnTo>
                  <a:lnTo>
                    <a:pt x="387" y="36"/>
                  </a:lnTo>
                  <a:lnTo>
                    <a:pt x="395" y="40"/>
                  </a:lnTo>
                  <a:lnTo>
                    <a:pt x="402" y="44"/>
                  </a:lnTo>
                  <a:lnTo>
                    <a:pt x="410" y="48"/>
                  </a:lnTo>
                  <a:lnTo>
                    <a:pt x="416" y="53"/>
                  </a:lnTo>
                  <a:lnTo>
                    <a:pt x="420" y="60"/>
                  </a:lnTo>
                  <a:lnTo>
                    <a:pt x="423" y="69"/>
                  </a:lnTo>
                  <a:lnTo>
                    <a:pt x="417" y="74"/>
                  </a:lnTo>
                  <a:lnTo>
                    <a:pt x="411" y="77"/>
                  </a:lnTo>
                  <a:lnTo>
                    <a:pt x="404" y="78"/>
                  </a:lnTo>
                  <a:lnTo>
                    <a:pt x="397" y="81"/>
                  </a:lnTo>
                  <a:lnTo>
                    <a:pt x="390" y="82"/>
                  </a:lnTo>
                  <a:lnTo>
                    <a:pt x="383" y="83"/>
                  </a:lnTo>
                  <a:lnTo>
                    <a:pt x="378" y="85"/>
                  </a:lnTo>
                  <a:lnTo>
                    <a:pt x="372" y="89"/>
                  </a:lnTo>
                  <a:lnTo>
                    <a:pt x="357" y="100"/>
                  </a:lnTo>
                  <a:lnTo>
                    <a:pt x="342" y="113"/>
                  </a:lnTo>
                  <a:lnTo>
                    <a:pt x="327" y="125"/>
                  </a:lnTo>
                  <a:lnTo>
                    <a:pt x="312" y="137"/>
                  </a:lnTo>
                  <a:lnTo>
                    <a:pt x="298" y="151"/>
                  </a:lnTo>
                  <a:lnTo>
                    <a:pt x="286" y="165"/>
                  </a:lnTo>
                  <a:lnTo>
                    <a:pt x="273" y="180"/>
                  </a:lnTo>
                  <a:lnTo>
                    <a:pt x="262" y="196"/>
                  </a:lnTo>
                  <a:lnTo>
                    <a:pt x="274" y="198"/>
                  </a:lnTo>
                  <a:lnTo>
                    <a:pt x="286" y="203"/>
                  </a:lnTo>
                  <a:lnTo>
                    <a:pt x="296" y="206"/>
                  </a:lnTo>
                  <a:lnTo>
                    <a:pt x="307" y="210"/>
                  </a:lnTo>
                  <a:lnTo>
                    <a:pt x="319" y="212"/>
                  </a:lnTo>
                  <a:lnTo>
                    <a:pt x="330" y="213"/>
                  </a:lnTo>
                  <a:lnTo>
                    <a:pt x="342" y="213"/>
                  </a:lnTo>
                  <a:lnTo>
                    <a:pt x="353" y="210"/>
                  </a:lnTo>
                  <a:lnTo>
                    <a:pt x="359" y="206"/>
                  </a:lnTo>
                  <a:lnTo>
                    <a:pt x="365" y="201"/>
                  </a:lnTo>
                  <a:lnTo>
                    <a:pt x="372" y="195"/>
                  </a:lnTo>
                  <a:lnTo>
                    <a:pt x="378" y="189"/>
                  </a:lnTo>
                  <a:lnTo>
                    <a:pt x="383" y="183"/>
                  </a:lnTo>
                  <a:lnTo>
                    <a:pt x="390" y="180"/>
                  </a:lnTo>
                  <a:lnTo>
                    <a:pt x="396" y="180"/>
                  </a:lnTo>
                  <a:lnTo>
                    <a:pt x="403" y="182"/>
                  </a:lnTo>
                  <a:lnTo>
                    <a:pt x="409" y="188"/>
                  </a:lnTo>
                  <a:lnTo>
                    <a:pt x="410" y="192"/>
                  </a:lnTo>
                  <a:lnTo>
                    <a:pt x="409" y="198"/>
                  </a:lnTo>
                  <a:lnTo>
                    <a:pt x="405" y="204"/>
                  </a:lnTo>
                  <a:lnTo>
                    <a:pt x="400" y="210"/>
                  </a:lnTo>
                  <a:lnTo>
                    <a:pt x="395" y="216"/>
                  </a:lnTo>
                  <a:lnTo>
                    <a:pt x="389" y="221"/>
                  </a:lnTo>
                  <a:lnTo>
                    <a:pt x="386" y="227"/>
                  </a:lnTo>
                  <a:lnTo>
                    <a:pt x="383" y="240"/>
                  </a:lnTo>
                  <a:lnTo>
                    <a:pt x="387" y="252"/>
                  </a:lnTo>
                  <a:lnTo>
                    <a:pt x="387" y="264"/>
                  </a:lnTo>
                  <a:lnTo>
                    <a:pt x="378" y="272"/>
                  </a:lnTo>
                  <a:lnTo>
                    <a:pt x="368" y="274"/>
                  </a:lnTo>
                  <a:lnTo>
                    <a:pt x="362" y="273"/>
                  </a:lnTo>
                  <a:lnTo>
                    <a:pt x="355" y="270"/>
                  </a:lnTo>
                  <a:lnTo>
                    <a:pt x="349" y="265"/>
                  </a:lnTo>
                  <a:lnTo>
                    <a:pt x="343" y="258"/>
                  </a:lnTo>
                  <a:lnTo>
                    <a:pt x="337" y="252"/>
                  </a:lnTo>
                  <a:lnTo>
                    <a:pt x="332" y="248"/>
                  </a:lnTo>
                  <a:lnTo>
                    <a:pt x="325" y="244"/>
                  </a:lnTo>
                  <a:lnTo>
                    <a:pt x="311" y="240"/>
                  </a:lnTo>
                  <a:lnTo>
                    <a:pt x="297" y="236"/>
                  </a:lnTo>
                  <a:lnTo>
                    <a:pt x="283" y="233"/>
                  </a:lnTo>
                  <a:lnTo>
                    <a:pt x="269" y="230"/>
                  </a:lnTo>
                  <a:lnTo>
                    <a:pt x="256" y="229"/>
                  </a:lnTo>
                  <a:lnTo>
                    <a:pt x="242" y="228"/>
                  </a:lnTo>
                  <a:lnTo>
                    <a:pt x="227" y="228"/>
                  </a:lnTo>
                  <a:lnTo>
                    <a:pt x="213" y="228"/>
                  </a:lnTo>
                  <a:lnTo>
                    <a:pt x="206" y="237"/>
                  </a:lnTo>
                  <a:lnTo>
                    <a:pt x="199" y="247"/>
                  </a:lnTo>
                  <a:lnTo>
                    <a:pt x="190" y="254"/>
                  </a:lnTo>
                  <a:lnTo>
                    <a:pt x="182" y="262"/>
                  </a:lnTo>
                  <a:lnTo>
                    <a:pt x="173" y="270"/>
                  </a:lnTo>
                  <a:lnTo>
                    <a:pt x="166" y="278"/>
                  </a:lnTo>
                  <a:lnTo>
                    <a:pt x="159" y="287"/>
                  </a:lnTo>
                  <a:lnTo>
                    <a:pt x="153" y="297"/>
                  </a:lnTo>
                  <a:lnTo>
                    <a:pt x="152" y="312"/>
                  </a:lnTo>
                  <a:lnTo>
                    <a:pt x="154" y="328"/>
                  </a:lnTo>
                  <a:lnTo>
                    <a:pt x="153" y="342"/>
                  </a:lnTo>
                  <a:lnTo>
                    <a:pt x="144" y="350"/>
                  </a:lnTo>
                  <a:lnTo>
                    <a:pt x="135" y="351"/>
                  </a:lnTo>
                  <a:lnTo>
                    <a:pt x="127" y="350"/>
                  </a:lnTo>
                  <a:lnTo>
                    <a:pt x="120" y="347"/>
                  </a:lnTo>
                  <a:lnTo>
                    <a:pt x="116" y="339"/>
                  </a:lnTo>
                  <a:lnTo>
                    <a:pt x="110" y="330"/>
                  </a:lnTo>
                  <a:lnTo>
                    <a:pt x="100" y="323"/>
                  </a:lnTo>
                  <a:lnTo>
                    <a:pt x="86" y="318"/>
                  </a:lnTo>
                  <a:lnTo>
                    <a:pt x="74" y="312"/>
                  </a:lnTo>
                  <a:lnTo>
                    <a:pt x="64" y="308"/>
                  </a:lnTo>
                  <a:lnTo>
                    <a:pt x="60" y="302"/>
                  </a:lnTo>
                  <a:lnTo>
                    <a:pt x="64" y="295"/>
                  </a:lnTo>
                  <a:lnTo>
                    <a:pt x="79" y="286"/>
                  </a:lnTo>
                  <a:lnTo>
                    <a:pt x="87" y="282"/>
                  </a:lnTo>
                  <a:lnTo>
                    <a:pt x="95" y="281"/>
                  </a:lnTo>
                  <a:lnTo>
                    <a:pt x="104" y="280"/>
                  </a:lnTo>
                  <a:lnTo>
                    <a:pt x="112" y="280"/>
                  </a:lnTo>
                  <a:lnTo>
                    <a:pt x="120" y="279"/>
                  </a:lnTo>
                  <a:lnTo>
                    <a:pt x="128" y="277"/>
                  </a:lnTo>
                  <a:lnTo>
                    <a:pt x="135" y="272"/>
                  </a:lnTo>
                  <a:lnTo>
                    <a:pt x="140" y="265"/>
                  </a:lnTo>
                  <a:lnTo>
                    <a:pt x="145" y="259"/>
                  </a:lnTo>
                  <a:lnTo>
                    <a:pt x="151" y="255"/>
                  </a:lnTo>
                  <a:lnTo>
                    <a:pt x="157" y="250"/>
                  </a:lnTo>
                  <a:lnTo>
                    <a:pt x="162" y="244"/>
                  </a:lnTo>
                  <a:lnTo>
                    <a:pt x="168" y="240"/>
                  </a:lnTo>
                  <a:lnTo>
                    <a:pt x="173" y="234"/>
                  </a:lnTo>
                  <a:lnTo>
                    <a:pt x="175" y="228"/>
                  </a:lnTo>
                  <a:lnTo>
                    <a:pt x="174" y="221"/>
                  </a:lnTo>
                  <a:lnTo>
                    <a:pt x="160" y="216"/>
                  </a:lnTo>
                  <a:lnTo>
                    <a:pt x="146" y="210"/>
                  </a:lnTo>
                  <a:lnTo>
                    <a:pt x="132" y="205"/>
                  </a:lnTo>
                  <a:lnTo>
                    <a:pt x="117" y="202"/>
                  </a:lnTo>
                  <a:lnTo>
                    <a:pt x="102" y="199"/>
                  </a:lnTo>
                  <a:lnTo>
                    <a:pt x="87" y="198"/>
                  </a:lnTo>
                  <a:lnTo>
                    <a:pt x="72" y="198"/>
                  </a:lnTo>
                  <a:lnTo>
                    <a:pt x="57" y="201"/>
                  </a:lnTo>
                  <a:lnTo>
                    <a:pt x="52" y="203"/>
                  </a:lnTo>
                  <a:lnTo>
                    <a:pt x="46" y="206"/>
                  </a:lnTo>
                  <a:lnTo>
                    <a:pt x="40" y="211"/>
                  </a:lnTo>
                  <a:lnTo>
                    <a:pt x="33" y="216"/>
                  </a:lnTo>
                  <a:lnTo>
                    <a:pt x="27" y="219"/>
                  </a:lnTo>
                  <a:lnTo>
                    <a:pt x="22" y="220"/>
                  </a:lnTo>
                  <a:lnTo>
                    <a:pt x="16" y="220"/>
                  </a:lnTo>
                  <a:lnTo>
                    <a:pt x="9" y="218"/>
                  </a:lnTo>
                  <a:lnTo>
                    <a:pt x="1" y="210"/>
                  </a:lnTo>
                  <a:lnTo>
                    <a:pt x="0" y="201"/>
                  </a:lnTo>
                  <a:lnTo>
                    <a:pt x="2" y="190"/>
                  </a:lnTo>
                  <a:lnTo>
                    <a:pt x="8" y="180"/>
                  </a:lnTo>
                  <a:lnTo>
                    <a:pt x="14" y="169"/>
                  </a:lnTo>
                  <a:lnTo>
                    <a:pt x="16" y="159"/>
                  </a:lnTo>
                  <a:lnTo>
                    <a:pt x="15" y="149"/>
                  </a:lnTo>
                  <a:lnTo>
                    <a:pt x="6" y="138"/>
                  </a:lnTo>
                  <a:lnTo>
                    <a:pt x="4" y="129"/>
                  </a:lnTo>
                  <a:lnTo>
                    <a:pt x="8" y="122"/>
                  </a:lnTo>
                  <a:lnTo>
                    <a:pt x="15" y="118"/>
                  </a:lnTo>
                  <a:lnTo>
                    <a:pt x="23" y="114"/>
                  </a:lnTo>
                  <a:lnTo>
                    <a:pt x="30" y="113"/>
                  </a:lnTo>
                  <a:lnTo>
                    <a:pt x="38" y="113"/>
                  </a:lnTo>
                  <a:lnTo>
                    <a:pt x="46" y="115"/>
                  </a:lnTo>
                  <a:lnTo>
                    <a:pt x="53" y="119"/>
                  </a:lnTo>
                  <a:lnTo>
                    <a:pt x="68" y="149"/>
                  </a:lnTo>
                  <a:lnTo>
                    <a:pt x="86" y="157"/>
                  </a:lnTo>
                  <a:lnTo>
                    <a:pt x="105" y="165"/>
                  </a:lnTo>
                  <a:lnTo>
                    <a:pt x="123" y="173"/>
                  </a:lnTo>
                  <a:lnTo>
                    <a:pt x="143" y="179"/>
                  </a:lnTo>
                  <a:lnTo>
                    <a:pt x="162" y="184"/>
                  </a:lnTo>
                  <a:lnTo>
                    <a:pt x="182" y="187"/>
                  </a:lnTo>
                  <a:lnTo>
                    <a:pt x="201" y="188"/>
                  </a:lnTo>
                  <a:lnTo>
                    <a:pt x="221" y="184"/>
                  </a:lnTo>
                  <a:lnTo>
                    <a:pt x="239" y="177"/>
                  </a:lnTo>
                  <a:lnTo>
                    <a:pt x="256" y="166"/>
                  </a:lnTo>
                  <a:lnTo>
                    <a:pt x="272" y="153"/>
                  </a:lnTo>
                  <a:lnTo>
                    <a:pt x="287" y="137"/>
                  </a:lnTo>
                  <a:lnTo>
                    <a:pt x="302" y="120"/>
                  </a:lnTo>
                  <a:lnTo>
                    <a:pt x="314" y="103"/>
                  </a:lnTo>
                  <a:lnTo>
                    <a:pt x="327" y="84"/>
                  </a:lnTo>
                  <a:lnTo>
                    <a:pt x="338" y="67"/>
                  </a:lnTo>
                  <a:lnTo>
                    <a:pt x="335" y="52"/>
                  </a:lnTo>
                  <a:lnTo>
                    <a:pt x="335" y="36"/>
                  </a:lnTo>
                  <a:lnTo>
                    <a:pt x="338" y="21"/>
                  </a:lnTo>
                  <a:lnTo>
                    <a:pt x="348" y="7"/>
                  </a:lnTo>
                  <a:lnTo>
                    <a:pt x="353" y="2"/>
                  </a:lnTo>
                  <a:lnTo>
                    <a:pt x="359" y="0"/>
                  </a:lnTo>
                  <a:lnTo>
                    <a:pt x="365" y="0"/>
                  </a:lnTo>
                  <a:lnTo>
                    <a:pt x="371" y="1"/>
                  </a:lnTo>
                  <a:lnTo>
                    <a:pt x="374" y="24"/>
                  </a:lnTo>
                  <a:close/>
                </a:path>
              </a:pathLst>
            </a:custGeom>
            <a:solidFill>
              <a:srgbClr val="FFFFFF"/>
            </a:solidFill>
            <a:ln w="9525">
              <a:noFill/>
              <a:round/>
              <a:headEnd/>
              <a:tailEnd/>
            </a:ln>
          </p:spPr>
          <p:txBody>
            <a:bodyPr/>
            <a:lstStyle/>
            <a:p>
              <a:endParaRPr lang="en-US"/>
            </a:p>
          </p:txBody>
        </p:sp>
        <p:sp>
          <p:nvSpPr>
            <p:cNvPr id="16429" name="Freeform 74"/>
            <p:cNvSpPr>
              <a:spLocks/>
            </p:cNvSpPr>
            <p:nvPr/>
          </p:nvSpPr>
          <p:spPr bwMode="auto">
            <a:xfrm flipH="1">
              <a:off x="1058" y="1413"/>
              <a:ext cx="32" cy="37"/>
            </a:xfrm>
            <a:custGeom>
              <a:avLst/>
              <a:gdLst>
                <a:gd name="T0" fmla="*/ 3 w 37"/>
                <a:gd name="T1" fmla="*/ 3 h 44"/>
                <a:gd name="T2" fmla="*/ 3 w 37"/>
                <a:gd name="T3" fmla="*/ 3 h 44"/>
                <a:gd name="T4" fmla="*/ 3 w 37"/>
                <a:gd name="T5" fmla="*/ 3 h 44"/>
                <a:gd name="T6" fmla="*/ 3 w 37"/>
                <a:gd name="T7" fmla="*/ 3 h 44"/>
                <a:gd name="T8" fmla="*/ 3 w 37"/>
                <a:gd name="T9" fmla="*/ 3 h 44"/>
                <a:gd name="T10" fmla="*/ 3 w 37"/>
                <a:gd name="T11" fmla="*/ 3 h 44"/>
                <a:gd name="T12" fmla="*/ 3 w 37"/>
                <a:gd name="T13" fmla="*/ 3 h 44"/>
                <a:gd name="T14" fmla="*/ 3 w 37"/>
                <a:gd name="T15" fmla="*/ 3 h 44"/>
                <a:gd name="T16" fmla="*/ 3 w 37"/>
                <a:gd name="T17" fmla="*/ 3 h 44"/>
                <a:gd name="T18" fmla="*/ 1 w 37"/>
                <a:gd name="T19" fmla="*/ 3 h 44"/>
                <a:gd name="T20" fmla="*/ 0 w 37"/>
                <a:gd name="T21" fmla="*/ 3 h 44"/>
                <a:gd name="T22" fmla="*/ 0 w 37"/>
                <a:gd name="T23" fmla="*/ 3 h 44"/>
                <a:gd name="T24" fmla="*/ 3 w 37"/>
                <a:gd name="T25" fmla="*/ 3 h 44"/>
                <a:gd name="T26" fmla="*/ 3 w 37"/>
                <a:gd name="T27" fmla="*/ 0 h 44"/>
                <a:gd name="T28" fmla="*/ 3 w 37"/>
                <a:gd name="T29" fmla="*/ 2 h 44"/>
                <a:gd name="T30" fmla="*/ 3 w 37"/>
                <a:gd name="T31" fmla="*/ 3 h 44"/>
                <a:gd name="T32" fmla="*/ 3 w 37"/>
                <a:gd name="T33" fmla="*/ 3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44"/>
                <a:gd name="T53" fmla="*/ 37 w 37"/>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44">
                  <a:moveTo>
                    <a:pt x="34" y="18"/>
                  </a:moveTo>
                  <a:lnTo>
                    <a:pt x="37" y="25"/>
                  </a:lnTo>
                  <a:lnTo>
                    <a:pt x="36" y="33"/>
                  </a:lnTo>
                  <a:lnTo>
                    <a:pt x="31" y="39"/>
                  </a:lnTo>
                  <a:lnTo>
                    <a:pt x="24" y="42"/>
                  </a:lnTo>
                  <a:lnTo>
                    <a:pt x="17" y="44"/>
                  </a:lnTo>
                  <a:lnTo>
                    <a:pt x="10" y="41"/>
                  </a:lnTo>
                  <a:lnTo>
                    <a:pt x="6" y="37"/>
                  </a:lnTo>
                  <a:lnTo>
                    <a:pt x="3" y="31"/>
                  </a:lnTo>
                  <a:lnTo>
                    <a:pt x="1" y="24"/>
                  </a:lnTo>
                  <a:lnTo>
                    <a:pt x="0" y="17"/>
                  </a:lnTo>
                  <a:lnTo>
                    <a:pt x="0" y="10"/>
                  </a:lnTo>
                  <a:lnTo>
                    <a:pt x="3" y="4"/>
                  </a:lnTo>
                  <a:lnTo>
                    <a:pt x="13" y="0"/>
                  </a:lnTo>
                  <a:lnTo>
                    <a:pt x="21" y="2"/>
                  </a:lnTo>
                  <a:lnTo>
                    <a:pt x="29" y="10"/>
                  </a:lnTo>
                  <a:lnTo>
                    <a:pt x="34" y="18"/>
                  </a:lnTo>
                  <a:close/>
                </a:path>
              </a:pathLst>
            </a:custGeom>
            <a:solidFill>
              <a:srgbClr val="000000"/>
            </a:solidFill>
            <a:ln w="9525">
              <a:noFill/>
              <a:round/>
              <a:headEnd/>
              <a:tailEnd/>
            </a:ln>
          </p:spPr>
          <p:txBody>
            <a:bodyPr/>
            <a:lstStyle/>
            <a:p>
              <a:endParaRPr lang="en-US"/>
            </a:p>
          </p:txBody>
        </p:sp>
        <p:sp>
          <p:nvSpPr>
            <p:cNvPr id="16430" name="Freeform 75"/>
            <p:cNvSpPr>
              <a:spLocks/>
            </p:cNvSpPr>
            <p:nvPr/>
          </p:nvSpPr>
          <p:spPr bwMode="auto">
            <a:xfrm flipH="1">
              <a:off x="261" y="1603"/>
              <a:ext cx="193" cy="402"/>
            </a:xfrm>
            <a:custGeom>
              <a:avLst/>
              <a:gdLst>
                <a:gd name="T0" fmla="*/ 5 w 232"/>
                <a:gd name="T1" fmla="*/ 6 h 480"/>
                <a:gd name="T2" fmla="*/ 5 w 232"/>
                <a:gd name="T3" fmla="*/ 7 h 480"/>
                <a:gd name="T4" fmla="*/ 5 w 232"/>
                <a:gd name="T5" fmla="*/ 7 h 480"/>
                <a:gd name="T6" fmla="*/ 4 w 232"/>
                <a:gd name="T7" fmla="*/ 8 h 480"/>
                <a:gd name="T8" fmla="*/ 4 w 232"/>
                <a:gd name="T9" fmla="*/ 8 h 480"/>
                <a:gd name="T10" fmla="*/ 3 w 232"/>
                <a:gd name="T11" fmla="*/ 9 h 480"/>
                <a:gd name="T12" fmla="*/ 3 w 232"/>
                <a:gd name="T13" fmla="*/ 9 h 480"/>
                <a:gd name="T14" fmla="*/ 2 w 232"/>
                <a:gd name="T15" fmla="*/ 9 h 480"/>
                <a:gd name="T16" fmla="*/ 2 w 232"/>
                <a:gd name="T17" fmla="*/ 9 h 480"/>
                <a:gd name="T18" fmla="*/ 2 w 232"/>
                <a:gd name="T19" fmla="*/ 11 h 480"/>
                <a:gd name="T20" fmla="*/ 2 w 232"/>
                <a:gd name="T21" fmla="*/ 11 h 480"/>
                <a:gd name="T22" fmla="*/ 2 w 232"/>
                <a:gd name="T23" fmla="*/ 11 h 480"/>
                <a:gd name="T24" fmla="*/ 2 w 232"/>
                <a:gd name="T25" fmla="*/ 11 h 480"/>
                <a:gd name="T26" fmla="*/ 2 w 232"/>
                <a:gd name="T27" fmla="*/ 11 h 480"/>
                <a:gd name="T28" fmla="*/ 2 w 232"/>
                <a:gd name="T29" fmla="*/ 9 h 480"/>
                <a:gd name="T30" fmla="*/ 2 w 232"/>
                <a:gd name="T31" fmla="*/ 9 h 480"/>
                <a:gd name="T32" fmla="*/ 2 w 232"/>
                <a:gd name="T33" fmla="*/ 9 h 480"/>
                <a:gd name="T34" fmla="*/ 2 w 232"/>
                <a:gd name="T35" fmla="*/ 9 h 480"/>
                <a:gd name="T36" fmla="*/ 3 w 232"/>
                <a:gd name="T37" fmla="*/ 8 h 480"/>
                <a:gd name="T38" fmla="*/ 3 w 232"/>
                <a:gd name="T39" fmla="*/ 8 h 480"/>
                <a:gd name="T40" fmla="*/ 3 w 232"/>
                <a:gd name="T41" fmla="*/ 8 h 480"/>
                <a:gd name="T42" fmla="*/ 3 w 232"/>
                <a:gd name="T43" fmla="*/ 7 h 480"/>
                <a:gd name="T44" fmla="*/ 3 w 232"/>
                <a:gd name="T45" fmla="*/ 7 h 480"/>
                <a:gd name="T46" fmla="*/ 3 w 232"/>
                <a:gd name="T47" fmla="*/ 6 h 480"/>
                <a:gd name="T48" fmla="*/ 3 w 232"/>
                <a:gd name="T49" fmla="*/ 5 h 480"/>
                <a:gd name="T50" fmla="*/ 3 w 232"/>
                <a:gd name="T51" fmla="*/ 5 h 480"/>
                <a:gd name="T52" fmla="*/ 2 w 232"/>
                <a:gd name="T53" fmla="*/ 4 h 480"/>
                <a:gd name="T54" fmla="*/ 2 w 232"/>
                <a:gd name="T55" fmla="*/ 3 h 480"/>
                <a:gd name="T56" fmla="*/ 2 w 232"/>
                <a:gd name="T57" fmla="*/ 3 h 480"/>
                <a:gd name="T58" fmla="*/ 2 w 232"/>
                <a:gd name="T59" fmla="*/ 3 h 480"/>
                <a:gd name="T60" fmla="*/ 2 w 232"/>
                <a:gd name="T61" fmla="*/ 3 h 480"/>
                <a:gd name="T62" fmla="*/ 2 w 232"/>
                <a:gd name="T63" fmla="*/ 3 h 480"/>
                <a:gd name="T64" fmla="*/ 2 w 232"/>
                <a:gd name="T65" fmla="*/ 3 h 480"/>
                <a:gd name="T66" fmla="*/ 2 w 232"/>
                <a:gd name="T67" fmla="*/ 3 h 480"/>
                <a:gd name="T68" fmla="*/ 2 w 232"/>
                <a:gd name="T69" fmla="*/ 3 h 480"/>
                <a:gd name="T70" fmla="*/ 2 w 232"/>
                <a:gd name="T71" fmla="*/ 3 h 480"/>
                <a:gd name="T72" fmla="*/ 0 w 232"/>
                <a:gd name="T73" fmla="*/ 3 h 480"/>
                <a:gd name="T74" fmla="*/ 0 w 232"/>
                <a:gd name="T75" fmla="*/ 0 h 480"/>
                <a:gd name="T76" fmla="*/ 2 w 232"/>
                <a:gd name="T77" fmla="*/ 3 h 480"/>
                <a:gd name="T78" fmla="*/ 2 w 232"/>
                <a:gd name="T79" fmla="*/ 3 h 480"/>
                <a:gd name="T80" fmla="*/ 2 w 232"/>
                <a:gd name="T81" fmla="*/ 3 h 480"/>
                <a:gd name="T82" fmla="*/ 2 w 232"/>
                <a:gd name="T83" fmla="*/ 3 h 480"/>
                <a:gd name="T84" fmla="*/ 2 w 232"/>
                <a:gd name="T85" fmla="*/ 3 h 480"/>
                <a:gd name="T86" fmla="*/ 2 w 232"/>
                <a:gd name="T87" fmla="*/ 3 h 480"/>
                <a:gd name="T88" fmla="*/ 2 w 232"/>
                <a:gd name="T89" fmla="*/ 3 h 480"/>
                <a:gd name="T90" fmla="*/ 2 w 232"/>
                <a:gd name="T91" fmla="*/ 3 h 480"/>
                <a:gd name="T92" fmla="*/ 3 w 232"/>
                <a:gd name="T93" fmla="*/ 3 h 480"/>
                <a:gd name="T94" fmla="*/ 3 w 232"/>
                <a:gd name="T95" fmla="*/ 3 h 480"/>
                <a:gd name="T96" fmla="*/ 4 w 232"/>
                <a:gd name="T97" fmla="*/ 4 h 480"/>
                <a:gd name="T98" fmla="*/ 4 w 232"/>
                <a:gd name="T99" fmla="*/ 4 h 480"/>
                <a:gd name="T100" fmla="*/ 4 w 232"/>
                <a:gd name="T101" fmla="*/ 5 h 480"/>
                <a:gd name="T102" fmla="*/ 5 w 232"/>
                <a:gd name="T103" fmla="*/ 5 h 480"/>
                <a:gd name="T104" fmla="*/ 5 w 232"/>
                <a:gd name="T105" fmla="*/ 6 h 480"/>
                <a:gd name="T106" fmla="*/ 5 w 232"/>
                <a:gd name="T107" fmla="*/ 6 h 4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2"/>
                <a:gd name="T163" fmla="*/ 0 h 480"/>
                <a:gd name="T164" fmla="*/ 232 w 232"/>
                <a:gd name="T165" fmla="*/ 480 h 4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2" h="480">
                  <a:moveTo>
                    <a:pt x="232" y="248"/>
                  </a:moveTo>
                  <a:lnTo>
                    <a:pt x="231" y="273"/>
                  </a:lnTo>
                  <a:lnTo>
                    <a:pt x="224" y="296"/>
                  </a:lnTo>
                  <a:lnTo>
                    <a:pt x="211" y="318"/>
                  </a:lnTo>
                  <a:lnTo>
                    <a:pt x="196" y="339"/>
                  </a:lnTo>
                  <a:lnTo>
                    <a:pt x="178" y="360"/>
                  </a:lnTo>
                  <a:lnTo>
                    <a:pt x="159" y="379"/>
                  </a:lnTo>
                  <a:lnTo>
                    <a:pt x="141" y="399"/>
                  </a:lnTo>
                  <a:lnTo>
                    <a:pt x="124" y="420"/>
                  </a:lnTo>
                  <a:lnTo>
                    <a:pt x="60" y="480"/>
                  </a:lnTo>
                  <a:lnTo>
                    <a:pt x="65" y="468"/>
                  </a:lnTo>
                  <a:lnTo>
                    <a:pt x="66" y="454"/>
                  </a:lnTo>
                  <a:lnTo>
                    <a:pt x="67" y="440"/>
                  </a:lnTo>
                  <a:lnTo>
                    <a:pt x="75" y="429"/>
                  </a:lnTo>
                  <a:lnTo>
                    <a:pt x="92" y="415"/>
                  </a:lnTo>
                  <a:lnTo>
                    <a:pt x="110" y="400"/>
                  </a:lnTo>
                  <a:lnTo>
                    <a:pt x="125" y="384"/>
                  </a:lnTo>
                  <a:lnTo>
                    <a:pt x="139" y="367"/>
                  </a:lnTo>
                  <a:lnTo>
                    <a:pt x="150" y="348"/>
                  </a:lnTo>
                  <a:lnTo>
                    <a:pt x="160" y="330"/>
                  </a:lnTo>
                  <a:lnTo>
                    <a:pt x="168" y="310"/>
                  </a:lnTo>
                  <a:lnTo>
                    <a:pt x="174" y="291"/>
                  </a:lnTo>
                  <a:lnTo>
                    <a:pt x="177" y="262"/>
                  </a:lnTo>
                  <a:lnTo>
                    <a:pt x="174" y="234"/>
                  </a:lnTo>
                  <a:lnTo>
                    <a:pt x="166" y="207"/>
                  </a:lnTo>
                  <a:lnTo>
                    <a:pt x="155" y="181"/>
                  </a:lnTo>
                  <a:lnTo>
                    <a:pt x="139" y="157"/>
                  </a:lnTo>
                  <a:lnTo>
                    <a:pt x="119" y="134"/>
                  </a:lnTo>
                  <a:lnTo>
                    <a:pt x="97" y="114"/>
                  </a:lnTo>
                  <a:lnTo>
                    <a:pt x="73" y="97"/>
                  </a:lnTo>
                  <a:lnTo>
                    <a:pt x="60" y="89"/>
                  </a:lnTo>
                  <a:lnTo>
                    <a:pt x="48" y="80"/>
                  </a:lnTo>
                  <a:lnTo>
                    <a:pt x="34" y="69"/>
                  </a:lnTo>
                  <a:lnTo>
                    <a:pt x="22" y="58"/>
                  </a:lnTo>
                  <a:lnTo>
                    <a:pt x="12" y="45"/>
                  </a:lnTo>
                  <a:lnTo>
                    <a:pt x="4" y="31"/>
                  </a:lnTo>
                  <a:lnTo>
                    <a:pt x="0" y="16"/>
                  </a:lnTo>
                  <a:lnTo>
                    <a:pt x="0" y="0"/>
                  </a:lnTo>
                  <a:lnTo>
                    <a:pt x="15" y="15"/>
                  </a:lnTo>
                  <a:lnTo>
                    <a:pt x="31" y="29"/>
                  </a:lnTo>
                  <a:lnTo>
                    <a:pt x="49" y="43"/>
                  </a:lnTo>
                  <a:lnTo>
                    <a:pt x="67" y="57"/>
                  </a:lnTo>
                  <a:lnTo>
                    <a:pt x="86" y="71"/>
                  </a:lnTo>
                  <a:lnTo>
                    <a:pt x="104" y="83"/>
                  </a:lnTo>
                  <a:lnTo>
                    <a:pt x="122" y="97"/>
                  </a:lnTo>
                  <a:lnTo>
                    <a:pt x="141" y="110"/>
                  </a:lnTo>
                  <a:lnTo>
                    <a:pt x="158" y="125"/>
                  </a:lnTo>
                  <a:lnTo>
                    <a:pt x="174" y="139"/>
                  </a:lnTo>
                  <a:lnTo>
                    <a:pt x="188" y="155"/>
                  </a:lnTo>
                  <a:lnTo>
                    <a:pt x="202" y="171"/>
                  </a:lnTo>
                  <a:lnTo>
                    <a:pt x="213" y="188"/>
                  </a:lnTo>
                  <a:lnTo>
                    <a:pt x="221" y="207"/>
                  </a:lnTo>
                  <a:lnTo>
                    <a:pt x="228" y="226"/>
                  </a:lnTo>
                  <a:lnTo>
                    <a:pt x="232" y="248"/>
                  </a:lnTo>
                  <a:close/>
                </a:path>
              </a:pathLst>
            </a:custGeom>
            <a:solidFill>
              <a:srgbClr val="007FFF"/>
            </a:solidFill>
            <a:ln w="9525">
              <a:noFill/>
              <a:round/>
              <a:headEnd/>
              <a:tailEnd/>
            </a:ln>
          </p:spPr>
          <p:txBody>
            <a:bodyPr/>
            <a:lstStyle/>
            <a:p>
              <a:endParaRPr lang="en-US"/>
            </a:p>
          </p:txBody>
        </p:sp>
        <p:sp>
          <p:nvSpPr>
            <p:cNvPr id="16431" name="Freeform 76"/>
            <p:cNvSpPr>
              <a:spLocks/>
            </p:cNvSpPr>
            <p:nvPr/>
          </p:nvSpPr>
          <p:spPr bwMode="auto">
            <a:xfrm flipH="1">
              <a:off x="579" y="1628"/>
              <a:ext cx="552" cy="233"/>
            </a:xfrm>
            <a:custGeom>
              <a:avLst/>
              <a:gdLst>
                <a:gd name="T0" fmla="*/ 14 w 656"/>
                <a:gd name="T1" fmla="*/ 3 h 278"/>
                <a:gd name="T2" fmla="*/ 13 w 656"/>
                <a:gd name="T3" fmla="*/ 3 h 278"/>
                <a:gd name="T4" fmla="*/ 12 w 656"/>
                <a:gd name="T5" fmla="*/ 3 h 278"/>
                <a:gd name="T6" fmla="*/ 13 w 656"/>
                <a:gd name="T7" fmla="*/ 3 h 278"/>
                <a:gd name="T8" fmla="*/ 14 w 656"/>
                <a:gd name="T9" fmla="*/ 3 h 278"/>
                <a:gd name="T10" fmla="*/ 14 w 656"/>
                <a:gd name="T11" fmla="*/ 4 h 278"/>
                <a:gd name="T12" fmla="*/ 16 w 656"/>
                <a:gd name="T13" fmla="*/ 4 h 278"/>
                <a:gd name="T14" fmla="*/ 17 w 656"/>
                <a:gd name="T15" fmla="*/ 5 h 278"/>
                <a:gd name="T16" fmla="*/ 17 w 656"/>
                <a:gd name="T17" fmla="*/ 5 h 278"/>
                <a:gd name="T18" fmla="*/ 15 w 656"/>
                <a:gd name="T19" fmla="*/ 5 h 278"/>
                <a:gd name="T20" fmla="*/ 14 w 656"/>
                <a:gd name="T21" fmla="*/ 4 h 278"/>
                <a:gd name="T22" fmla="*/ 13 w 656"/>
                <a:gd name="T23" fmla="*/ 4 h 278"/>
                <a:gd name="T24" fmla="*/ 12 w 656"/>
                <a:gd name="T25" fmla="*/ 3 h 278"/>
                <a:gd name="T26" fmla="*/ 12 w 656"/>
                <a:gd name="T27" fmla="*/ 3 h 278"/>
                <a:gd name="T28" fmla="*/ 11 w 656"/>
                <a:gd name="T29" fmla="*/ 3 h 278"/>
                <a:gd name="T30" fmla="*/ 12 w 656"/>
                <a:gd name="T31" fmla="*/ 3 h 278"/>
                <a:gd name="T32" fmla="*/ 13 w 656"/>
                <a:gd name="T33" fmla="*/ 5 h 278"/>
                <a:gd name="T34" fmla="*/ 14 w 656"/>
                <a:gd name="T35" fmla="*/ 5 h 278"/>
                <a:gd name="T36" fmla="*/ 16 w 656"/>
                <a:gd name="T37" fmla="*/ 6 h 278"/>
                <a:gd name="T38" fmla="*/ 17 w 656"/>
                <a:gd name="T39" fmla="*/ 7 h 278"/>
                <a:gd name="T40" fmla="*/ 16 w 656"/>
                <a:gd name="T41" fmla="*/ 6 h 278"/>
                <a:gd name="T42" fmla="*/ 13 w 656"/>
                <a:gd name="T43" fmla="*/ 5 h 278"/>
                <a:gd name="T44" fmla="*/ 10 w 656"/>
                <a:gd name="T45" fmla="*/ 4 h 278"/>
                <a:gd name="T46" fmla="*/ 7 w 656"/>
                <a:gd name="T47" fmla="*/ 3 h 278"/>
                <a:gd name="T48" fmla="*/ 4 w 656"/>
                <a:gd name="T49" fmla="*/ 3 h 278"/>
                <a:gd name="T50" fmla="*/ 0 w 656"/>
                <a:gd name="T51" fmla="*/ 5 h 278"/>
                <a:gd name="T52" fmla="*/ 3 w 656"/>
                <a:gd name="T53" fmla="*/ 4 h 278"/>
                <a:gd name="T54" fmla="*/ 3 w 656"/>
                <a:gd name="T55" fmla="*/ 3 h 278"/>
                <a:gd name="T56" fmla="*/ 5 w 656"/>
                <a:gd name="T57" fmla="*/ 3 h 278"/>
                <a:gd name="T58" fmla="*/ 7 w 656"/>
                <a:gd name="T59" fmla="*/ 3 h 278"/>
                <a:gd name="T60" fmla="*/ 8 w 656"/>
                <a:gd name="T61" fmla="*/ 3 h 278"/>
                <a:gd name="T62" fmla="*/ 8 w 656"/>
                <a:gd name="T63" fmla="*/ 3 h 278"/>
                <a:gd name="T64" fmla="*/ 7 w 656"/>
                <a:gd name="T65" fmla="*/ 3 h 278"/>
                <a:gd name="T66" fmla="*/ 6 w 656"/>
                <a:gd name="T67" fmla="*/ 3 h 278"/>
                <a:gd name="T68" fmla="*/ 4 w 656"/>
                <a:gd name="T69" fmla="*/ 3 h 278"/>
                <a:gd name="T70" fmla="*/ 3 w 656"/>
                <a:gd name="T71" fmla="*/ 3 h 278"/>
                <a:gd name="T72" fmla="*/ 3 w 656"/>
                <a:gd name="T73" fmla="*/ 3 h 278"/>
                <a:gd name="T74" fmla="*/ 3 w 656"/>
                <a:gd name="T75" fmla="*/ 3 h 278"/>
                <a:gd name="T76" fmla="*/ 3 w 656"/>
                <a:gd name="T77" fmla="*/ 3 h 278"/>
                <a:gd name="T78" fmla="*/ 5 w 656"/>
                <a:gd name="T79" fmla="*/ 3 h 278"/>
                <a:gd name="T80" fmla="*/ 7 w 656"/>
                <a:gd name="T81" fmla="*/ 3 h 278"/>
                <a:gd name="T82" fmla="*/ 8 w 656"/>
                <a:gd name="T83" fmla="*/ 3 h 278"/>
                <a:gd name="T84" fmla="*/ 10 w 656"/>
                <a:gd name="T85" fmla="*/ 0 h 278"/>
                <a:gd name="T86" fmla="*/ 11 w 656"/>
                <a:gd name="T87" fmla="*/ 3 h 278"/>
                <a:gd name="T88" fmla="*/ 12 w 656"/>
                <a:gd name="T89" fmla="*/ 3 h 278"/>
                <a:gd name="T90" fmla="*/ 14 w 656"/>
                <a:gd name="T91" fmla="*/ 3 h 278"/>
                <a:gd name="T92" fmla="*/ 14 w 656"/>
                <a:gd name="T93" fmla="*/ 3 h 2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6"/>
                <a:gd name="T142" fmla="*/ 0 h 278"/>
                <a:gd name="T143" fmla="*/ 656 w 656"/>
                <a:gd name="T144" fmla="*/ 278 h 2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6" h="278">
                  <a:moveTo>
                    <a:pt x="567" y="118"/>
                  </a:moveTo>
                  <a:lnTo>
                    <a:pt x="553" y="113"/>
                  </a:lnTo>
                  <a:lnTo>
                    <a:pt x="538" y="107"/>
                  </a:lnTo>
                  <a:lnTo>
                    <a:pt x="525" y="102"/>
                  </a:lnTo>
                  <a:lnTo>
                    <a:pt x="511" y="97"/>
                  </a:lnTo>
                  <a:lnTo>
                    <a:pt x="496" y="92"/>
                  </a:lnTo>
                  <a:lnTo>
                    <a:pt x="481" y="90"/>
                  </a:lnTo>
                  <a:lnTo>
                    <a:pt x="466" y="88"/>
                  </a:lnTo>
                  <a:lnTo>
                    <a:pt x="450" y="88"/>
                  </a:lnTo>
                  <a:lnTo>
                    <a:pt x="462" y="94"/>
                  </a:lnTo>
                  <a:lnTo>
                    <a:pt x="475" y="100"/>
                  </a:lnTo>
                  <a:lnTo>
                    <a:pt x="488" y="106"/>
                  </a:lnTo>
                  <a:lnTo>
                    <a:pt x="499" y="113"/>
                  </a:lnTo>
                  <a:lnTo>
                    <a:pt x="512" y="120"/>
                  </a:lnTo>
                  <a:lnTo>
                    <a:pt x="525" y="127"/>
                  </a:lnTo>
                  <a:lnTo>
                    <a:pt x="537" y="134"/>
                  </a:lnTo>
                  <a:lnTo>
                    <a:pt x="549" y="141"/>
                  </a:lnTo>
                  <a:lnTo>
                    <a:pt x="560" y="149"/>
                  </a:lnTo>
                  <a:lnTo>
                    <a:pt x="573" y="157"/>
                  </a:lnTo>
                  <a:lnTo>
                    <a:pt x="583" y="166"/>
                  </a:lnTo>
                  <a:lnTo>
                    <a:pt x="595" y="174"/>
                  </a:lnTo>
                  <a:lnTo>
                    <a:pt x="606" y="183"/>
                  </a:lnTo>
                  <a:lnTo>
                    <a:pt x="617" y="194"/>
                  </a:lnTo>
                  <a:lnTo>
                    <a:pt x="627" y="204"/>
                  </a:lnTo>
                  <a:lnTo>
                    <a:pt x="637" y="215"/>
                  </a:lnTo>
                  <a:lnTo>
                    <a:pt x="625" y="210"/>
                  </a:lnTo>
                  <a:lnTo>
                    <a:pt x="612" y="204"/>
                  </a:lnTo>
                  <a:lnTo>
                    <a:pt x="598" y="200"/>
                  </a:lnTo>
                  <a:lnTo>
                    <a:pt x="586" y="194"/>
                  </a:lnTo>
                  <a:lnTo>
                    <a:pt x="573" y="189"/>
                  </a:lnTo>
                  <a:lnTo>
                    <a:pt x="559" y="185"/>
                  </a:lnTo>
                  <a:lnTo>
                    <a:pt x="546" y="179"/>
                  </a:lnTo>
                  <a:lnTo>
                    <a:pt x="534" y="173"/>
                  </a:lnTo>
                  <a:lnTo>
                    <a:pt x="520" y="167"/>
                  </a:lnTo>
                  <a:lnTo>
                    <a:pt x="507" y="162"/>
                  </a:lnTo>
                  <a:lnTo>
                    <a:pt x="495" y="156"/>
                  </a:lnTo>
                  <a:lnTo>
                    <a:pt x="482" y="149"/>
                  </a:lnTo>
                  <a:lnTo>
                    <a:pt x="469" y="143"/>
                  </a:lnTo>
                  <a:lnTo>
                    <a:pt x="457" y="135"/>
                  </a:lnTo>
                  <a:lnTo>
                    <a:pt x="444" y="128"/>
                  </a:lnTo>
                  <a:lnTo>
                    <a:pt x="432" y="120"/>
                  </a:lnTo>
                  <a:lnTo>
                    <a:pt x="428" y="117"/>
                  </a:lnTo>
                  <a:lnTo>
                    <a:pt x="421" y="115"/>
                  </a:lnTo>
                  <a:lnTo>
                    <a:pt x="415" y="114"/>
                  </a:lnTo>
                  <a:lnTo>
                    <a:pt x="409" y="115"/>
                  </a:lnTo>
                  <a:lnTo>
                    <a:pt x="424" y="126"/>
                  </a:lnTo>
                  <a:lnTo>
                    <a:pt x="440" y="135"/>
                  </a:lnTo>
                  <a:lnTo>
                    <a:pt x="455" y="145"/>
                  </a:lnTo>
                  <a:lnTo>
                    <a:pt x="472" y="156"/>
                  </a:lnTo>
                  <a:lnTo>
                    <a:pt x="487" y="166"/>
                  </a:lnTo>
                  <a:lnTo>
                    <a:pt x="502" y="177"/>
                  </a:lnTo>
                  <a:lnTo>
                    <a:pt x="518" y="187"/>
                  </a:lnTo>
                  <a:lnTo>
                    <a:pt x="533" y="196"/>
                  </a:lnTo>
                  <a:lnTo>
                    <a:pt x="548" y="206"/>
                  </a:lnTo>
                  <a:lnTo>
                    <a:pt x="564" y="217"/>
                  </a:lnTo>
                  <a:lnTo>
                    <a:pt x="579" y="227"/>
                  </a:lnTo>
                  <a:lnTo>
                    <a:pt x="594" y="238"/>
                  </a:lnTo>
                  <a:lnTo>
                    <a:pt x="610" y="248"/>
                  </a:lnTo>
                  <a:lnTo>
                    <a:pt x="625" y="258"/>
                  </a:lnTo>
                  <a:lnTo>
                    <a:pt x="641" y="268"/>
                  </a:lnTo>
                  <a:lnTo>
                    <a:pt x="656" y="278"/>
                  </a:lnTo>
                  <a:lnTo>
                    <a:pt x="622" y="264"/>
                  </a:lnTo>
                  <a:lnTo>
                    <a:pt x="590" y="248"/>
                  </a:lnTo>
                  <a:lnTo>
                    <a:pt x="556" y="232"/>
                  </a:lnTo>
                  <a:lnTo>
                    <a:pt x="521" y="216"/>
                  </a:lnTo>
                  <a:lnTo>
                    <a:pt x="487" y="200"/>
                  </a:lnTo>
                  <a:lnTo>
                    <a:pt x="452" y="183"/>
                  </a:lnTo>
                  <a:lnTo>
                    <a:pt x="416" y="168"/>
                  </a:lnTo>
                  <a:lnTo>
                    <a:pt x="381" y="155"/>
                  </a:lnTo>
                  <a:lnTo>
                    <a:pt x="344" y="144"/>
                  </a:lnTo>
                  <a:lnTo>
                    <a:pt x="307" y="135"/>
                  </a:lnTo>
                  <a:lnTo>
                    <a:pt x="270" y="129"/>
                  </a:lnTo>
                  <a:lnTo>
                    <a:pt x="233" y="127"/>
                  </a:lnTo>
                  <a:lnTo>
                    <a:pt x="195" y="129"/>
                  </a:lnTo>
                  <a:lnTo>
                    <a:pt x="157" y="136"/>
                  </a:lnTo>
                  <a:lnTo>
                    <a:pt x="119" y="147"/>
                  </a:lnTo>
                  <a:lnTo>
                    <a:pt x="81" y="164"/>
                  </a:lnTo>
                  <a:lnTo>
                    <a:pt x="0" y="206"/>
                  </a:lnTo>
                  <a:lnTo>
                    <a:pt x="18" y="189"/>
                  </a:lnTo>
                  <a:lnTo>
                    <a:pt x="35" y="172"/>
                  </a:lnTo>
                  <a:lnTo>
                    <a:pt x="52" y="157"/>
                  </a:lnTo>
                  <a:lnTo>
                    <a:pt x="72" y="142"/>
                  </a:lnTo>
                  <a:lnTo>
                    <a:pt x="90" y="128"/>
                  </a:lnTo>
                  <a:lnTo>
                    <a:pt x="110" y="115"/>
                  </a:lnTo>
                  <a:lnTo>
                    <a:pt x="131" y="104"/>
                  </a:lnTo>
                  <a:lnTo>
                    <a:pt x="151" y="95"/>
                  </a:lnTo>
                  <a:lnTo>
                    <a:pt x="173" y="87"/>
                  </a:lnTo>
                  <a:lnTo>
                    <a:pt x="195" y="80"/>
                  </a:lnTo>
                  <a:lnTo>
                    <a:pt x="218" y="74"/>
                  </a:lnTo>
                  <a:lnTo>
                    <a:pt x="241" y="71"/>
                  </a:lnTo>
                  <a:lnTo>
                    <a:pt x="264" y="68"/>
                  </a:lnTo>
                  <a:lnTo>
                    <a:pt x="288" y="69"/>
                  </a:lnTo>
                  <a:lnTo>
                    <a:pt x="313" y="71"/>
                  </a:lnTo>
                  <a:lnTo>
                    <a:pt x="337" y="75"/>
                  </a:lnTo>
                  <a:lnTo>
                    <a:pt x="339" y="74"/>
                  </a:lnTo>
                  <a:lnTo>
                    <a:pt x="321" y="65"/>
                  </a:lnTo>
                  <a:lnTo>
                    <a:pt x="302" y="58"/>
                  </a:lnTo>
                  <a:lnTo>
                    <a:pt x="283" y="53"/>
                  </a:lnTo>
                  <a:lnTo>
                    <a:pt x="264" y="51"/>
                  </a:lnTo>
                  <a:lnTo>
                    <a:pt x="245" y="50"/>
                  </a:lnTo>
                  <a:lnTo>
                    <a:pt x="225" y="50"/>
                  </a:lnTo>
                  <a:lnTo>
                    <a:pt x="205" y="52"/>
                  </a:lnTo>
                  <a:lnTo>
                    <a:pt x="186" y="56"/>
                  </a:lnTo>
                  <a:lnTo>
                    <a:pt x="166" y="60"/>
                  </a:lnTo>
                  <a:lnTo>
                    <a:pt x="148" y="66"/>
                  </a:lnTo>
                  <a:lnTo>
                    <a:pt x="128" y="73"/>
                  </a:lnTo>
                  <a:lnTo>
                    <a:pt x="110" y="80"/>
                  </a:lnTo>
                  <a:lnTo>
                    <a:pt x="93" y="88"/>
                  </a:lnTo>
                  <a:lnTo>
                    <a:pt x="75" y="97"/>
                  </a:lnTo>
                  <a:lnTo>
                    <a:pt x="58" y="106"/>
                  </a:lnTo>
                  <a:lnTo>
                    <a:pt x="42" y="115"/>
                  </a:lnTo>
                  <a:lnTo>
                    <a:pt x="57" y="99"/>
                  </a:lnTo>
                  <a:lnTo>
                    <a:pt x="72" y="86"/>
                  </a:lnTo>
                  <a:lnTo>
                    <a:pt x="88" y="73"/>
                  </a:lnTo>
                  <a:lnTo>
                    <a:pt x="105" y="62"/>
                  </a:lnTo>
                  <a:lnTo>
                    <a:pt x="123" y="52"/>
                  </a:lnTo>
                  <a:lnTo>
                    <a:pt x="141" y="44"/>
                  </a:lnTo>
                  <a:lnTo>
                    <a:pt x="159" y="36"/>
                  </a:lnTo>
                  <a:lnTo>
                    <a:pt x="178" y="30"/>
                  </a:lnTo>
                  <a:lnTo>
                    <a:pt x="197" y="24"/>
                  </a:lnTo>
                  <a:lnTo>
                    <a:pt x="217" y="20"/>
                  </a:lnTo>
                  <a:lnTo>
                    <a:pt x="237" y="15"/>
                  </a:lnTo>
                  <a:lnTo>
                    <a:pt x="257" y="12"/>
                  </a:lnTo>
                  <a:lnTo>
                    <a:pt x="277" y="8"/>
                  </a:lnTo>
                  <a:lnTo>
                    <a:pt x="298" y="6"/>
                  </a:lnTo>
                  <a:lnTo>
                    <a:pt x="318" y="4"/>
                  </a:lnTo>
                  <a:lnTo>
                    <a:pt x="339" y="1"/>
                  </a:lnTo>
                  <a:lnTo>
                    <a:pt x="356" y="0"/>
                  </a:lnTo>
                  <a:lnTo>
                    <a:pt x="374" y="0"/>
                  </a:lnTo>
                  <a:lnTo>
                    <a:pt x="391" y="3"/>
                  </a:lnTo>
                  <a:lnTo>
                    <a:pt x="407" y="5"/>
                  </a:lnTo>
                  <a:lnTo>
                    <a:pt x="423" y="10"/>
                  </a:lnTo>
                  <a:lnTo>
                    <a:pt x="438" y="14"/>
                  </a:lnTo>
                  <a:lnTo>
                    <a:pt x="453" y="21"/>
                  </a:lnTo>
                  <a:lnTo>
                    <a:pt x="468" y="28"/>
                  </a:lnTo>
                  <a:lnTo>
                    <a:pt x="482" y="37"/>
                  </a:lnTo>
                  <a:lnTo>
                    <a:pt x="496" y="46"/>
                  </a:lnTo>
                  <a:lnTo>
                    <a:pt x="510" y="57"/>
                  </a:lnTo>
                  <a:lnTo>
                    <a:pt x="521" y="67"/>
                  </a:lnTo>
                  <a:lnTo>
                    <a:pt x="534" y="80"/>
                  </a:lnTo>
                  <a:lnTo>
                    <a:pt x="545" y="91"/>
                  </a:lnTo>
                  <a:lnTo>
                    <a:pt x="557" y="104"/>
                  </a:lnTo>
                  <a:lnTo>
                    <a:pt x="567" y="118"/>
                  </a:lnTo>
                  <a:close/>
                </a:path>
              </a:pathLst>
            </a:custGeom>
            <a:solidFill>
              <a:srgbClr val="FF0000"/>
            </a:solidFill>
            <a:ln w="9525">
              <a:noFill/>
              <a:round/>
              <a:headEnd/>
              <a:tailEnd/>
            </a:ln>
          </p:spPr>
          <p:txBody>
            <a:bodyPr/>
            <a:lstStyle/>
            <a:p>
              <a:endParaRPr lang="en-US"/>
            </a:p>
          </p:txBody>
        </p:sp>
        <p:sp>
          <p:nvSpPr>
            <p:cNvPr id="16432" name="Freeform 77"/>
            <p:cNvSpPr>
              <a:spLocks/>
            </p:cNvSpPr>
            <p:nvPr/>
          </p:nvSpPr>
          <p:spPr bwMode="auto">
            <a:xfrm flipH="1">
              <a:off x="212" y="2196"/>
              <a:ext cx="303" cy="158"/>
            </a:xfrm>
            <a:custGeom>
              <a:avLst/>
              <a:gdLst>
                <a:gd name="T0" fmla="*/ 10 w 360"/>
                <a:gd name="T1" fmla="*/ 5 h 189"/>
                <a:gd name="T2" fmla="*/ 8 w 360"/>
                <a:gd name="T3" fmla="*/ 5 h 189"/>
                <a:gd name="T4" fmla="*/ 8 w 360"/>
                <a:gd name="T5" fmla="*/ 5 h 189"/>
                <a:gd name="T6" fmla="*/ 7 w 360"/>
                <a:gd name="T7" fmla="*/ 5 h 189"/>
                <a:gd name="T8" fmla="*/ 6 w 360"/>
                <a:gd name="T9" fmla="*/ 5 h 189"/>
                <a:gd name="T10" fmla="*/ 5 w 360"/>
                <a:gd name="T11" fmla="*/ 5 h 189"/>
                <a:gd name="T12" fmla="*/ 3 w 360"/>
                <a:gd name="T13" fmla="*/ 4 h 189"/>
                <a:gd name="T14" fmla="*/ 3 w 360"/>
                <a:gd name="T15" fmla="*/ 4 h 189"/>
                <a:gd name="T16" fmla="*/ 3 w 360"/>
                <a:gd name="T17" fmla="*/ 3 h 189"/>
                <a:gd name="T18" fmla="*/ 3 w 360"/>
                <a:gd name="T19" fmla="*/ 3 h 189"/>
                <a:gd name="T20" fmla="*/ 3 w 360"/>
                <a:gd name="T21" fmla="*/ 4 h 189"/>
                <a:gd name="T22" fmla="*/ 4 w 360"/>
                <a:gd name="T23" fmla="*/ 4 h 189"/>
                <a:gd name="T24" fmla="*/ 5 w 360"/>
                <a:gd name="T25" fmla="*/ 4 h 189"/>
                <a:gd name="T26" fmla="*/ 5 w 360"/>
                <a:gd name="T27" fmla="*/ 4 h 189"/>
                <a:gd name="T28" fmla="*/ 6 w 360"/>
                <a:gd name="T29" fmla="*/ 4 h 189"/>
                <a:gd name="T30" fmla="*/ 6 w 360"/>
                <a:gd name="T31" fmla="*/ 4 h 189"/>
                <a:gd name="T32" fmla="*/ 7 w 360"/>
                <a:gd name="T33" fmla="*/ 3 h 189"/>
                <a:gd name="T34" fmla="*/ 6 w 360"/>
                <a:gd name="T35" fmla="*/ 3 h 189"/>
                <a:gd name="T36" fmla="*/ 6 w 360"/>
                <a:gd name="T37" fmla="*/ 3 h 189"/>
                <a:gd name="T38" fmla="*/ 6 w 360"/>
                <a:gd name="T39" fmla="*/ 3 h 189"/>
                <a:gd name="T40" fmla="*/ 6 w 360"/>
                <a:gd name="T41" fmla="*/ 3 h 189"/>
                <a:gd name="T42" fmla="*/ 4 w 360"/>
                <a:gd name="T43" fmla="*/ 3 h 189"/>
                <a:gd name="T44" fmla="*/ 3 w 360"/>
                <a:gd name="T45" fmla="*/ 3 h 189"/>
                <a:gd name="T46" fmla="*/ 3 w 360"/>
                <a:gd name="T47" fmla="*/ 3 h 189"/>
                <a:gd name="T48" fmla="*/ 3 w 360"/>
                <a:gd name="T49" fmla="*/ 3 h 189"/>
                <a:gd name="T50" fmla="*/ 3 w 360"/>
                <a:gd name="T51" fmla="*/ 3 h 189"/>
                <a:gd name="T52" fmla="*/ 3 w 360"/>
                <a:gd name="T53" fmla="*/ 3 h 189"/>
                <a:gd name="T54" fmla="*/ 3 w 360"/>
                <a:gd name="T55" fmla="*/ 3 h 189"/>
                <a:gd name="T56" fmla="*/ 4 w 360"/>
                <a:gd name="T57" fmla="*/ 3 h 189"/>
                <a:gd name="T58" fmla="*/ 5 w 360"/>
                <a:gd name="T59" fmla="*/ 3 h 189"/>
                <a:gd name="T60" fmla="*/ 6 w 360"/>
                <a:gd name="T61" fmla="*/ 3 h 189"/>
                <a:gd name="T62" fmla="*/ 7 w 360"/>
                <a:gd name="T63" fmla="*/ 3 h 189"/>
                <a:gd name="T64" fmla="*/ 7 w 360"/>
                <a:gd name="T65" fmla="*/ 4 h 189"/>
                <a:gd name="T66" fmla="*/ 7 w 360"/>
                <a:gd name="T67" fmla="*/ 3 h 189"/>
                <a:gd name="T68" fmla="*/ 6 w 360"/>
                <a:gd name="T69" fmla="*/ 3 h 189"/>
                <a:gd name="T70" fmla="*/ 5 w 360"/>
                <a:gd name="T71" fmla="*/ 3 h 189"/>
                <a:gd name="T72" fmla="*/ 4 w 360"/>
                <a:gd name="T73" fmla="*/ 3 h 189"/>
                <a:gd name="T74" fmla="*/ 3 w 360"/>
                <a:gd name="T75" fmla="*/ 3 h 189"/>
                <a:gd name="T76" fmla="*/ 3 w 360"/>
                <a:gd name="T77" fmla="*/ 3 h 189"/>
                <a:gd name="T78" fmla="*/ 3 w 360"/>
                <a:gd name="T79" fmla="*/ 3 h 189"/>
                <a:gd name="T80" fmla="*/ 3 w 360"/>
                <a:gd name="T81" fmla="*/ 3 h 189"/>
                <a:gd name="T82" fmla="*/ 3 w 360"/>
                <a:gd name="T83" fmla="*/ 3 h 189"/>
                <a:gd name="T84" fmla="*/ 3 w 360"/>
                <a:gd name="T85" fmla="*/ 3 h 189"/>
                <a:gd name="T86" fmla="*/ 3 w 360"/>
                <a:gd name="T87" fmla="*/ 3 h 189"/>
                <a:gd name="T88" fmla="*/ 3 w 360"/>
                <a:gd name="T89" fmla="*/ 3 h 189"/>
                <a:gd name="T90" fmla="*/ 3 w 360"/>
                <a:gd name="T91" fmla="*/ 3 h 189"/>
                <a:gd name="T92" fmla="*/ 4 w 360"/>
                <a:gd name="T93" fmla="*/ 3 h 189"/>
                <a:gd name="T94" fmla="*/ 5 w 360"/>
                <a:gd name="T95" fmla="*/ 3 h 189"/>
                <a:gd name="T96" fmla="*/ 6 w 360"/>
                <a:gd name="T97" fmla="*/ 3 h 1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0"/>
                <a:gd name="T148" fmla="*/ 0 h 189"/>
                <a:gd name="T149" fmla="*/ 360 w 360"/>
                <a:gd name="T150" fmla="*/ 189 h 1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0" h="189">
                  <a:moveTo>
                    <a:pt x="234" y="75"/>
                  </a:moveTo>
                  <a:lnTo>
                    <a:pt x="360" y="183"/>
                  </a:lnTo>
                  <a:lnTo>
                    <a:pt x="343" y="184"/>
                  </a:lnTo>
                  <a:lnTo>
                    <a:pt x="325" y="186"/>
                  </a:lnTo>
                  <a:lnTo>
                    <a:pt x="306" y="187"/>
                  </a:lnTo>
                  <a:lnTo>
                    <a:pt x="287" y="188"/>
                  </a:lnTo>
                  <a:lnTo>
                    <a:pt x="268" y="189"/>
                  </a:lnTo>
                  <a:lnTo>
                    <a:pt x="249" y="189"/>
                  </a:lnTo>
                  <a:lnTo>
                    <a:pt x="229" y="188"/>
                  </a:lnTo>
                  <a:lnTo>
                    <a:pt x="211" y="187"/>
                  </a:lnTo>
                  <a:lnTo>
                    <a:pt x="192" y="184"/>
                  </a:lnTo>
                  <a:lnTo>
                    <a:pt x="174" y="182"/>
                  </a:lnTo>
                  <a:lnTo>
                    <a:pt x="155" y="177"/>
                  </a:lnTo>
                  <a:lnTo>
                    <a:pt x="138" y="172"/>
                  </a:lnTo>
                  <a:lnTo>
                    <a:pt x="122" y="165"/>
                  </a:lnTo>
                  <a:lnTo>
                    <a:pt x="106" y="156"/>
                  </a:lnTo>
                  <a:lnTo>
                    <a:pt x="91" y="145"/>
                  </a:lnTo>
                  <a:lnTo>
                    <a:pt x="77" y="134"/>
                  </a:lnTo>
                  <a:lnTo>
                    <a:pt x="90" y="134"/>
                  </a:lnTo>
                  <a:lnTo>
                    <a:pt x="101" y="137"/>
                  </a:lnTo>
                  <a:lnTo>
                    <a:pt x="113" y="143"/>
                  </a:lnTo>
                  <a:lnTo>
                    <a:pt x="123" y="150"/>
                  </a:lnTo>
                  <a:lnTo>
                    <a:pt x="134" y="157"/>
                  </a:lnTo>
                  <a:lnTo>
                    <a:pt x="144" y="161"/>
                  </a:lnTo>
                  <a:lnTo>
                    <a:pt x="155" y="164"/>
                  </a:lnTo>
                  <a:lnTo>
                    <a:pt x="169" y="163"/>
                  </a:lnTo>
                  <a:lnTo>
                    <a:pt x="178" y="160"/>
                  </a:lnTo>
                  <a:lnTo>
                    <a:pt x="189" y="158"/>
                  </a:lnTo>
                  <a:lnTo>
                    <a:pt x="198" y="156"/>
                  </a:lnTo>
                  <a:lnTo>
                    <a:pt x="207" y="153"/>
                  </a:lnTo>
                  <a:lnTo>
                    <a:pt x="218" y="152"/>
                  </a:lnTo>
                  <a:lnTo>
                    <a:pt x="227" y="150"/>
                  </a:lnTo>
                  <a:lnTo>
                    <a:pt x="236" y="146"/>
                  </a:lnTo>
                  <a:lnTo>
                    <a:pt x="245" y="144"/>
                  </a:lnTo>
                  <a:lnTo>
                    <a:pt x="241" y="143"/>
                  </a:lnTo>
                  <a:lnTo>
                    <a:pt x="236" y="142"/>
                  </a:lnTo>
                  <a:lnTo>
                    <a:pt x="231" y="142"/>
                  </a:lnTo>
                  <a:lnTo>
                    <a:pt x="226" y="142"/>
                  </a:lnTo>
                  <a:lnTo>
                    <a:pt x="221" y="142"/>
                  </a:lnTo>
                  <a:lnTo>
                    <a:pt x="216" y="142"/>
                  </a:lnTo>
                  <a:lnTo>
                    <a:pt x="211" y="141"/>
                  </a:lnTo>
                  <a:lnTo>
                    <a:pt x="206" y="139"/>
                  </a:lnTo>
                  <a:lnTo>
                    <a:pt x="187" y="131"/>
                  </a:lnTo>
                  <a:lnTo>
                    <a:pt x="166" y="125"/>
                  </a:lnTo>
                  <a:lnTo>
                    <a:pt x="145" y="119"/>
                  </a:lnTo>
                  <a:lnTo>
                    <a:pt x="123" y="113"/>
                  </a:lnTo>
                  <a:lnTo>
                    <a:pt x="102" y="107"/>
                  </a:lnTo>
                  <a:lnTo>
                    <a:pt x="82" y="100"/>
                  </a:lnTo>
                  <a:lnTo>
                    <a:pt x="62" y="91"/>
                  </a:lnTo>
                  <a:lnTo>
                    <a:pt x="43" y="81"/>
                  </a:lnTo>
                  <a:lnTo>
                    <a:pt x="36" y="75"/>
                  </a:lnTo>
                  <a:lnTo>
                    <a:pt x="53" y="78"/>
                  </a:lnTo>
                  <a:lnTo>
                    <a:pt x="71" y="81"/>
                  </a:lnTo>
                  <a:lnTo>
                    <a:pt x="90" y="81"/>
                  </a:lnTo>
                  <a:lnTo>
                    <a:pt x="109" y="82"/>
                  </a:lnTo>
                  <a:lnTo>
                    <a:pt x="129" y="82"/>
                  </a:lnTo>
                  <a:lnTo>
                    <a:pt x="148" y="84"/>
                  </a:lnTo>
                  <a:lnTo>
                    <a:pt x="166" y="89"/>
                  </a:lnTo>
                  <a:lnTo>
                    <a:pt x="183" y="96"/>
                  </a:lnTo>
                  <a:lnTo>
                    <a:pt x="196" y="104"/>
                  </a:lnTo>
                  <a:lnTo>
                    <a:pt x="207" y="113"/>
                  </a:lnTo>
                  <a:lnTo>
                    <a:pt x="219" y="122"/>
                  </a:lnTo>
                  <a:lnTo>
                    <a:pt x="231" y="131"/>
                  </a:lnTo>
                  <a:lnTo>
                    <a:pt x="244" y="138"/>
                  </a:lnTo>
                  <a:lnTo>
                    <a:pt x="257" y="144"/>
                  </a:lnTo>
                  <a:lnTo>
                    <a:pt x="272" y="148"/>
                  </a:lnTo>
                  <a:lnTo>
                    <a:pt x="287" y="146"/>
                  </a:lnTo>
                  <a:lnTo>
                    <a:pt x="267" y="138"/>
                  </a:lnTo>
                  <a:lnTo>
                    <a:pt x="250" y="127"/>
                  </a:lnTo>
                  <a:lnTo>
                    <a:pt x="233" y="114"/>
                  </a:lnTo>
                  <a:lnTo>
                    <a:pt x="215" y="100"/>
                  </a:lnTo>
                  <a:lnTo>
                    <a:pt x="198" y="86"/>
                  </a:lnTo>
                  <a:lnTo>
                    <a:pt x="181" y="74"/>
                  </a:lnTo>
                  <a:lnTo>
                    <a:pt x="163" y="62"/>
                  </a:lnTo>
                  <a:lnTo>
                    <a:pt x="144" y="54"/>
                  </a:lnTo>
                  <a:lnTo>
                    <a:pt x="125" y="48"/>
                  </a:lnTo>
                  <a:lnTo>
                    <a:pt x="107" y="44"/>
                  </a:lnTo>
                  <a:lnTo>
                    <a:pt x="87" y="39"/>
                  </a:lnTo>
                  <a:lnTo>
                    <a:pt x="69" y="34"/>
                  </a:lnTo>
                  <a:lnTo>
                    <a:pt x="51" y="29"/>
                  </a:lnTo>
                  <a:lnTo>
                    <a:pt x="32" y="21"/>
                  </a:lnTo>
                  <a:lnTo>
                    <a:pt x="16" y="12"/>
                  </a:lnTo>
                  <a:lnTo>
                    <a:pt x="0" y="0"/>
                  </a:lnTo>
                  <a:lnTo>
                    <a:pt x="15" y="4"/>
                  </a:lnTo>
                  <a:lnTo>
                    <a:pt x="30" y="7"/>
                  </a:lnTo>
                  <a:lnTo>
                    <a:pt x="45" y="10"/>
                  </a:lnTo>
                  <a:lnTo>
                    <a:pt x="61" y="13"/>
                  </a:lnTo>
                  <a:lnTo>
                    <a:pt x="76" y="16"/>
                  </a:lnTo>
                  <a:lnTo>
                    <a:pt x="91" y="20"/>
                  </a:lnTo>
                  <a:lnTo>
                    <a:pt x="106" y="22"/>
                  </a:lnTo>
                  <a:lnTo>
                    <a:pt x="122" y="25"/>
                  </a:lnTo>
                  <a:lnTo>
                    <a:pt x="137" y="30"/>
                  </a:lnTo>
                  <a:lnTo>
                    <a:pt x="151" y="34"/>
                  </a:lnTo>
                  <a:lnTo>
                    <a:pt x="166" y="39"/>
                  </a:lnTo>
                  <a:lnTo>
                    <a:pt x="181" y="44"/>
                  </a:lnTo>
                  <a:lnTo>
                    <a:pt x="195" y="51"/>
                  </a:lnTo>
                  <a:lnTo>
                    <a:pt x="207" y="58"/>
                  </a:lnTo>
                  <a:lnTo>
                    <a:pt x="221" y="66"/>
                  </a:lnTo>
                  <a:lnTo>
                    <a:pt x="234" y="75"/>
                  </a:lnTo>
                  <a:close/>
                </a:path>
              </a:pathLst>
            </a:custGeom>
            <a:solidFill>
              <a:srgbClr val="FF0000"/>
            </a:solidFill>
            <a:ln w="9525">
              <a:noFill/>
              <a:round/>
              <a:headEnd/>
              <a:tailEnd/>
            </a:ln>
          </p:spPr>
          <p:txBody>
            <a:bodyPr/>
            <a:lstStyle/>
            <a:p>
              <a:endParaRPr lang="en-US"/>
            </a:p>
          </p:txBody>
        </p:sp>
        <p:sp>
          <p:nvSpPr>
            <p:cNvPr id="16433" name="Oval 78"/>
            <p:cNvSpPr>
              <a:spLocks noChangeArrowheads="1"/>
            </p:cNvSpPr>
            <p:nvPr/>
          </p:nvSpPr>
          <p:spPr bwMode="auto">
            <a:xfrm>
              <a:off x="486" y="2076"/>
              <a:ext cx="1098" cy="658"/>
            </a:xfrm>
            <a:prstGeom prst="ellipse">
              <a:avLst/>
            </a:prstGeom>
            <a:solidFill>
              <a:schemeClr val="bg1"/>
            </a:solidFill>
            <a:ln w="9525">
              <a:solidFill>
                <a:schemeClr val="bg1"/>
              </a:solidFill>
              <a:round/>
              <a:headEnd/>
              <a:tailEnd/>
            </a:ln>
          </p:spPr>
          <p:txBody>
            <a:bodyPr wrap="none" anchor="ctr"/>
            <a:lstStyle/>
            <a:p>
              <a:endParaRPr lang="en-US"/>
            </a:p>
          </p:txBody>
        </p:sp>
      </p:grpSp>
      <p:pic>
        <p:nvPicPr>
          <p:cNvPr id="16413" name="Picture 79"/>
          <p:cNvPicPr>
            <a:picLocks noChangeAspect="1" noChangeArrowheads="1"/>
          </p:cNvPicPr>
          <p:nvPr/>
        </p:nvPicPr>
        <p:blipFill>
          <a:blip r:embed="rId3" cstate="screen">
            <a:grayscl/>
            <a:extLst>
              <a:ext uri="{28A0092B-C50C-407E-A947-70E740481C1C}">
                <a14:useLocalDpi xmlns:a14="http://schemas.microsoft.com/office/drawing/2010/main"/>
              </a:ext>
            </a:extLst>
          </a:blip>
          <a:srcRect/>
          <a:stretch>
            <a:fillRect/>
          </a:stretch>
        </p:blipFill>
        <p:spPr bwMode="auto">
          <a:xfrm>
            <a:off x="6146949" y="1502385"/>
            <a:ext cx="2419350" cy="2362200"/>
          </a:xfrm>
          <a:prstGeom prst="rect">
            <a:avLst/>
          </a:prstGeom>
          <a:noFill/>
          <a:ln w="9525">
            <a:noFill/>
            <a:miter lim="800000"/>
            <a:headEnd/>
            <a:tailEnd/>
          </a:ln>
        </p:spPr>
      </p:pic>
      <p:grpSp>
        <p:nvGrpSpPr>
          <p:cNvPr id="3" name="Group 80"/>
          <p:cNvGrpSpPr>
            <a:grpSpLocks/>
          </p:cNvGrpSpPr>
          <p:nvPr/>
        </p:nvGrpSpPr>
        <p:grpSpPr bwMode="auto">
          <a:xfrm>
            <a:off x="6832749" y="2107222"/>
            <a:ext cx="1028700" cy="334963"/>
            <a:chOff x="4023" y="1332"/>
            <a:chExt cx="648" cy="211"/>
          </a:xfrm>
        </p:grpSpPr>
        <p:sp>
          <p:nvSpPr>
            <p:cNvPr id="16419" name="Oval 81"/>
            <p:cNvSpPr>
              <a:spLocks noChangeArrowheads="1"/>
            </p:cNvSpPr>
            <p:nvPr/>
          </p:nvSpPr>
          <p:spPr bwMode="auto">
            <a:xfrm>
              <a:off x="4246" y="1378"/>
              <a:ext cx="174" cy="165"/>
            </a:xfrm>
            <a:prstGeom prst="ellipse">
              <a:avLst/>
            </a:prstGeom>
            <a:solidFill>
              <a:schemeClr val="tx1"/>
            </a:solidFill>
            <a:ln w="9525">
              <a:solidFill>
                <a:schemeClr val="tx1"/>
              </a:solidFill>
              <a:round/>
              <a:headEnd/>
              <a:tailEnd/>
            </a:ln>
          </p:spPr>
          <p:txBody>
            <a:bodyPr wrap="none" anchor="ctr"/>
            <a:lstStyle/>
            <a:p>
              <a:endParaRPr lang="en-US"/>
            </a:p>
          </p:txBody>
        </p:sp>
        <p:sp>
          <p:nvSpPr>
            <p:cNvPr id="16420" name="Freeform 82"/>
            <p:cNvSpPr>
              <a:spLocks/>
            </p:cNvSpPr>
            <p:nvPr/>
          </p:nvSpPr>
          <p:spPr bwMode="auto">
            <a:xfrm>
              <a:off x="4023" y="1396"/>
              <a:ext cx="222" cy="41"/>
            </a:xfrm>
            <a:custGeom>
              <a:avLst/>
              <a:gdLst>
                <a:gd name="T0" fmla="*/ 222 w 222"/>
                <a:gd name="T1" fmla="*/ 41 h 41"/>
                <a:gd name="T2" fmla="*/ 111 w 222"/>
                <a:gd name="T3" fmla="*/ 23 h 41"/>
                <a:gd name="T4" fmla="*/ 0 w 222"/>
                <a:gd name="T5" fmla="*/ 0 h 41"/>
                <a:gd name="T6" fmla="*/ 0 60000 65536"/>
                <a:gd name="T7" fmla="*/ 0 60000 65536"/>
                <a:gd name="T8" fmla="*/ 0 60000 65536"/>
                <a:gd name="T9" fmla="*/ 0 w 222"/>
                <a:gd name="T10" fmla="*/ 0 h 41"/>
                <a:gd name="T11" fmla="*/ 222 w 222"/>
                <a:gd name="T12" fmla="*/ 41 h 41"/>
              </a:gdLst>
              <a:ahLst/>
              <a:cxnLst>
                <a:cxn ang="T6">
                  <a:pos x="T0" y="T1"/>
                </a:cxn>
                <a:cxn ang="T7">
                  <a:pos x="T2" y="T3"/>
                </a:cxn>
                <a:cxn ang="T8">
                  <a:pos x="T4" y="T5"/>
                </a:cxn>
              </a:cxnLst>
              <a:rect l="T9" t="T10" r="T11" b="T12"/>
              <a:pathLst>
                <a:path w="222" h="41">
                  <a:moveTo>
                    <a:pt x="222" y="41"/>
                  </a:moveTo>
                  <a:lnTo>
                    <a:pt x="111" y="23"/>
                  </a:lnTo>
                  <a:lnTo>
                    <a:pt x="0" y="0"/>
                  </a:lnTo>
                </a:path>
              </a:pathLst>
            </a:custGeom>
            <a:noFill/>
            <a:ln w="15875">
              <a:solidFill>
                <a:schemeClr val="tx1"/>
              </a:solidFill>
              <a:round/>
              <a:headEnd type="none" w="med" len="med"/>
              <a:tailEnd type="none" w="med" len="med"/>
            </a:ln>
          </p:spPr>
          <p:txBody>
            <a:bodyPr/>
            <a:lstStyle/>
            <a:p>
              <a:endParaRPr lang="en-US"/>
            </a:p>
          </p:txBody>
        </p:sp>
        <p:sp>
          <p:nvSpPr>
            <p:cNvPr id="16421" name="Freeform 83"/>
            <p:cNvSpPr>
              <a:spLocks/>
            </p:cNvSpPr>
            <p:nvPr/>
          </p:nvSpPr>
          <p:spPr bwMode="auto">
            <a:xfrm>
              <a:off x="4413" y="1332"/>
              <a:ext cx="258" cy="105"/>
            </a:xfrm>
            <a:custGeom>
              <a:avLst/>
              <a:gdLst>
                <a:gd name="T0" fmla="*/ 0 w 258"/>
                <a:gd name="T1" fmla="*/ 105 h 105"/>
                <a:gd name="T2" fmla="*/ 141 w 258"/>
                <a:gd name="T3" fmla="*/ 63 h 105"/>
                <a:gd name="T4" fmla="*/ 258 w 258"/>
                <a:gd name="T5" fmla="*/ 0 h 105"/>
                <a:gd name="T6" fmla="*/ 0 60000 65536"/>
                <a:gd name="T7" fmla="*/ 0 60000 65536"/>
                <a:gd name="T8" fmla="*/ 0 60000 65536"/>
                <a:gd name="T9" fmla="*/ 0 w 258"/>
                <a:gd name="T10" fmla="*/ 0 h 105"/>
                <a:gd name="T11" fmla="*/ 258 w 258"/>
                <a:gd name="T12" fmla="*/ 105 h 105"/>
              </a:gdLst>
              <a:ahLst/>
              <a:cxnLst>
                <a:cxn ang="T6">
                  <a:pos x="T0" y="T1"/>
                </a:cxn>
                <a:cxn ang="T7">
                  <a:pos x="T2" y="T3"/>
                </a:cxn>
                <a:cxn ang="T8">
                  <a:pos x="T4" y="T5"/>
                </a:cxn>
              </a:cxnLst>
              <a:rect l="T9" t="T10" r="T11" b="T12"/>
              <a:pathLst>
                <a:path w="258" h="105">
                  <a:moveTo>
                    <a:pt x="0" y="105"/>
                  </a:moveTo>
                  <a:lnTo>
                    <a:pt x="141" y="63"/>
                  </a:lnTo>
                  <a:lnTo>
                    <a:pt x="258" y="0"/>
                  </a:lnTo>
                </a:path>
              </a:pathLst>
            </a:custGeom>
            <a:noFill/>
            <a:ln w="15875">
              <a:solidFill>
                <a:schemeClr val="tx1"/>
              </a:solidFill>
              <a:round/>
              <a:headEnd type="none" w="med" len="med"/>
              <a:tailEnd type="none" w="med" len="med"/>
            </a:ln>
          </p:spPr>
          <p:txBody>
            <a:bodyPr/>
            <a:lstStyle/>
            <a:p>
              <a:endParaRPr lang="en-US"/>
            </a:p>
          </p:txBody>
        </p:sp>
      </p:grpSp>
      <p:sp>
        <p:nvSpPr>
          <p:cNvPr id="243796" name="AutoShape 84"/>
          <p:cNvSpPr>
            <a:spLocks noChangeArrowheads="1"/>
          </p:cNvSpPr>
          <p:nvPr/>
        </p:nvSpPr>
        <p:spPr bwMode="auto">
          <a:xfrm rot="5972630">
            <a:off x="7000230" y="1230129"/>
            <a:ext cx="763587" cy="1377950"/>
          </a:xfrm>
          <a:prstGeom prst="moon">
            <a:avLst>
              <a:gd name="adj" fmla="val 49995"/>
            </a:avLst>
          </a:prstGeom>
          <a:solidFill>
            <a:schemeClr val="tx1"/>
          </a:solidFill>
          <a:ln w="9525">
            <a:solidFill>
              <a:schemeClr val="tx1"/>
            </a:solidFill>
            <a:miter lim="800000"/>
            <a:headEnd/>
            <a:tailEnd/>
          </a:ln>
        </p:spPr>
        <p:txBody>
          <a:bodyPr wrap="none" anchor="ctr"/>
          <a:lstStyle/>
          <a:p>
            <a:endParaRPr lang="en-US"/>
          </a:p>
        </p:txBody>
      </p:sp>
      <p:grpSp>
        <p:nvGrpSpPr>
          <p:cNvPr id="4" name="Group 85"/>
          <p:cNvGrpSpPr>
            <a:grpSpLocks/>
          </p:cNvGrpSpPr>
          <p:nvPr/>
        </p:nvGrpSpPr>
        <p:grpSpPr bwMode="auto">
          <a:xfrm>
            <a:off x="7685237" y="2483460"/>
            <a:ext cx="147637" cy="247650"/>
            <a:chOff x="4560" y="1569"/>
            <a:chExt cx="93" cy="156"/>
          </a:xfrm>
        </p:grpSpPr>
        <p:sp>
          <p:nvSpPr>
            <p:cNvPr id="16417" name="AutoShape 86"/>
            <p:cNvSpPr>
              <a:spLocks noChangeArrowheads="1"/>
            </p:cNvSpPr>
            <p:nvPr/>
          </p:nvSpPr>
          <p:spPr bwMode="auto">
            <a:xfrm>
              <a:off x="4560" y="1635"/>
              <a:ext cx="93" cy="90"/>
            </a:xfrm>
            <a:prstGeom prst="sun">
              <a:avLst>
                <a:gd name="adj" fmla="val 25000"/>
              </a:avLst>
            </a:prstGeom>
            <a:solidFill>
              <a:srgbClr val="FFFF00"/>
            </a:solidFill>
            <a:ln w="9525">
              <a:solidFill>
                <a:schemeClr val="tx1"/>
              </a:solidFill>
              <a:miter lim="800000"/>
              <a:headEnd/>
              <a:tailEnd/>
            </a:ln>
          </p:spPr>
          <p:txBody>
            <a:bodyPr wrap="none" anchor="ctr"/>
            <a:lstStyle/>
            <a:p>
              <a:endParaRPr lang="en-US"/>
            </a:p>
          </p:txBody>
        </p:sp>
        <p:sp>
          <p:nvSpPr>
            <p:cNvPr id="16418" name="Line 87"/>
            <p:cNvSpPr>
              <a:spLocks noChangeShapeType="1"/>
            </p:cNvSpPr>
            <p:nvPr/>
          </p:nvSpPr>
          <p:spPr bwMode="auto">
            <a:xfrm flipV="1">
              <a:off x="4608" y="1569"/>
              <a:ext cx="0" cy="66"/>
            </a:xfrm>
            <a:prstGeom prst="line">
              <a:avLst/>
            </a:prstGeom>
            <a:noFill/>
            <a:ln w="19050">
              <a:solidFill>
                <a:schemeClr val="tx1"/>
              </a:solidFill>
              <a:round/>
              <a:headEnd/>
              <a:tailEnd/>
            </a:ln>
          </p:spPr>
          <p:txBody>
            <a:bodyPr/>
            <a:lstStyle/>
            <a:p>
              <a:endParaRPr lang="en-US"/>
            </a:p>
          </p:txBody>
        </p:sp>
      </p:grpSp>
      <p:sp>
        <p:nvSpPr>
          <p:cNvPr id="50" name="Rectangle 16"/>
          <p:cNvSpPr>
            <a:spLocks noChangeArrowheads="1"/>
          </p:cNvSpPr>
          <p:nvPr/>
        </p:nvSpPr>
        <p:spPr bwMode="auto">
          <a:xfrm>
            <a:off x="4014011" y="4037031"/>
            <a:ext cx="4344459" cy="523220"/>
          </a:xfrm>
          <a:prstGeom prst="rect">
            <a:avLst/>
          </a:prstGeom>
          <a:noFill/>
          <a:ln w="9525">
            <a:noFill/>
            <a:miter lim="800000"/>
            <a:headEnd/>
            <a:tailEnd/>
          </a:ln>
        </p:spPr>
        <p:txBody>
          <a:bodyPr wrap="none" anchor="ctr">
            <a:spAutoFit/>
          </a:bodyPr>
          <a:lstStyle/>
          <a:p>
            <a:r>
              <a:rPr lang="en-US" dirty="0" smtClean="0"/>
              <a:t>When would sphere stop?</a:t>
            </a:r>
            <a:endParaRPr lang="en-US" dirty="0"/>
          </a:p>
        </p:txBody>
      </p:sp>
      <p:cxnSp>
        <p:nvCxnSpPr>
          <p:cNvPr id="6" name="Straight Connector 5"/>
          <p:cNvCxnSpPr/>
          <p:nvPr/>
        </p:nvCxnSpPr>
        <p:spPr>
          <a:xfrm>
            <a:off x="2043194" y="2256159"/>
            <a:ext cx="1796903"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8" name="Rectangle 16"/>
          <p:cNvSpPr>
            <a:spLocks noChangeArrowheads="1"/>
          </p:cNvSpPr>
          <p:nvPr/>
        </p:nvSpPr>
        <p:spPr bwMode="auto">
          <a:xfrm>
            <a:off x="4334417" y="4621987"/>
            <a:ext cx="3515706" cy="523220"/>
          </a:xfrm>
          <a:prstGeom prst="rect">
            <a:avLst/>
          </a:prstGeom>
          <a:noFill/>
          <a:ln w="9525">
            <a:noFill/>
            <a:miter lim="800000"/>
            <a:headEnd/>
            <a:tailEnd/>
          </a:ln>
        </p:spPr>
        <p:txBody>
          <a:bodyPr wrap="none" anchor="ctr">
            <a:spAutoFit/>
          </a:bodyPr>
          <a:lstStyle/>
          <a:p>
            <a:r>
              <a:rPr lang="en-US" dirty="0" smtClean="0"/>
              <a:t>In theory:     NEVER.</a:t>
            </a:r>
            <a:endParaRPr lang="en-US" dirty="0"/>
          </a:p>
        </p:txBody>
      </p:sp>
      <p:cxnSp>
        <p:nvCxnSpPr>
          <p:cNvPr id="59" name="Straight Connector 58"/>
          <p:cNvCxnSpPr/>
          <p:nvPr/>
        </p:nvCxnSpPr>
        <p:spPr>
          <a:xfrm>
            <a:off x="2043194" y="3393842"/>
            <a:ext cx="3040912"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043194" y="4574056"/>
            <a:ext cx="7081284"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3769"/>
                                        </p:tgtEl>
                                        <p:attrNameLst>
                                          <p:attrName>style.visibility</p:attrName>
                                        </p:attrNameLst>
                                      </p:cBhvr>
                                      <p:to>
                                        <p:strVal val="visible"/>
                                      </p:to>
                                    </p:set>
                                    <p:animEffect transition="in" filter="fade">
                                      <p:cBhvr>
                                        <p:cTn id="7" dur="2000"/>
                                        <p:tgtEl>
                                          <p:spTgt spid="243769"/>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3771"/>
                                        </p:tgtEl>
                                        <p:attrNameLst>
                                          <p:attrName>style.visibility</p:attrName>
                                        </p:attrNameLst>
                                      </p:cBhvr>
                                      <p:to>
                                        <p:strVal val="visible"/>
                                      </p:to>
                                    </p:set>
                                    <p:animEffect transition="in" filter="fade">
                                      <p:cBhvr>
                                        <p:cTn id="20" dur="2000"/>
                                        <p:tgtEl>
                                          <p:spTgt spid="243771"/>
                                        </p:tgtEl>
                                      </p:cBhvr>
                                    </p:animEffect>
                                  </p:childTnLst>
                                </p:cTn>
                              </p:par>
                              <p:par>
                                <p:cTn id="21" presetID="22" presetClass="entr" presetSubtype="8"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left)">
                                      <p:cBhvr>
                                        <p:cTn id="23" dur="2000"/>
                                        <p:tgtEl>
                                          <p:spTgt spid="5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0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3796"/>
                                        </p:tgtEl>
                                        <p:attrNameLst>
                                          <p:attrName>style.visibility</p:attrName>
                                        </p:attrNameLst>
                                      </p:cBhvr>
                                      <p:to>
                                        <p:strVal val="visible"/>
                                      </p:to>
                                    </p:set>
                                    <p:animEffect transition="in" filter="fade">
                                      <p:cBhvr>
                                        <p:cTn id="31" dur="2000"/>
                                        <p:tgtEl>
                                          <p:spTgt spid="24379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3772"/>
                                        </p:tgtEl>
                                        <p:attrNameLst>
                                          <p:attrName>style.visibility</p:attrName>
                                        </p:attrNameLst>
                                      </p:cBhvr>
                                      <p:to>
                                        <p:strVal val="visible"/>
                                      </p:to>
                                    </p:set>
                                    <p:animEffect transition="in" filter="fade">
                                      <p:cBhvr>
                                        <p:cTn id="36" dur="2000"/>
                                        <p:tgtEl>
                                          <p:spTgt spid="24377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43773"/>
                                        </p:tgtEl>
                                        <p:attrNameLst>
                                          <p:attrName>style.visibility</p:attrName>
                                        </p:attrNameLst>
                                      </p:cBhvr>
                                      <p:to>
                                        <p:strVal val="visible"/>
                                      </p:to>
                                    </p:set>
                                    <p:animEffect transition="in" filter="wipe(left)">
                                      <p:cBhvr>
                                        <p:cTn id="41" dur="3000"/>
                                        <p:tgtEl>
                                          <p:spTgt spid="243773"/>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circle(in)">
                                      <p:cBhvr>
                                        <p:cTn id="44" dur="2000"/>
                                        <p:tgtEl>
                                          <p:spTgt spid="50"/>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left)">
                                      <p:cBhvr>
                                        <p:cTn id="56" dur="2000"/>
                                        <p:tgtEl>
                                          <p:spTgt spid="61"/>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circle(in)">
                                      <p:cBhvr>
                                        <p:cTn id="61" dur="200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5" fill="hold" grpId="0" nodeType="clickEffect">
                                  <p:stCondLst>
                                    <p:cond delay="0"/>
                                  </p:stCondLst>
                                  <p:childTnLst>
                                    <p:set>
                                      <p:cBhvr>
                                        <p:cTn id="65" dur="1" fill="hold">
                                          <p:stCondLst>
                                            <p:cond delay="0"/>
                                          </p:stCondLst>
                                        </p:cTn>
                                        <p:tgtEl>
                                          <p:spTgt spid="243749"/>
                                        </p:tgtEl>
                                        <p:attrNameLst>
                                          <p:attrName>style.visibility</p:attrName>
                                        </p:attrNameLst>
                                      </p:cBhvr>
                                      <p:to>
                                        <p:strVal val="visible"/>
                                      </p:to>
                                    </p:set>
                                    <p:animEffect transition="in" filter="blinds(vertical)">
                                      <p:cBhvr>
                                        <p:cTn id="66" dur="500"/>
                                        <p:tgtEl>
                                          <p:spTgt spid="243749"/>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43777"/>
                                        </p:tgtEl>
                                        <p:attrNameLst>
                                          <p:attrName>style.visibility</p:attrName>
                                        </p:attrNameLst>
                                      </p:cBhvr>
                                      <p:to>
                                        <p:strVal val="visible"/>
                                      </p:to>
                                    </p:set>
                                    <p:animEffect transition="in" filter="fade">
                                      <p:cBhvr>
                                        <p:cTn id="71" dur="1000"/>
                                        <p:tgtEl>
                                          <p:spTgt spid="243777"/>
                                        </p:tgtEl>
                                      </p:cBhvr>
                                    </p:animEffect>
                                    <p:anim calcmode="lin" valueType="num">
                                      <p:cBhvr>
                                        <p:cTn id="72" dur="1000" fill="hold"/>
                                        <p:tgtEl>
                                          <p:spTgt spid="243777"/>
                                        </p:tgtEl>
                                        <p:attrNameLst>
                                          <p:attrName>ppt_x</p:attrName>
                                        </p:attrNameLst>
                                      </p:cBhvr>
                                      <p:tavLst>
                                        <p:tav tm="0">
                                          <p:val>
                                            <p:strVal val="#ppt_x"/>
                                          </p:val>
                                        </p:tav>
                                        <p:tav tm="100000">
                                          <p:val>
                                            <p:strVal val="#ppt_x"/>
                                          </p:val>
                                        </p:tav>
                                      </p:tavLst>
                                    </p:anim>
                                    <p:anim calcmode="lin" valueType="num">
                                      <p:cBhvr>
                                        <p:cTn id="73" dur="1000" fill="hold"/>
                                        <p:tgtEl>
                                          <p:spTgt spid="2437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49" grpId="0"/>
      <p:bldP spid="243769" grpId="0" animBg="1"/>
      <p:bldP spid="243771" grpId="0" animBg="1"/>
      <p:bldP spid="243772" grpId="0" animBg="1"/>
      <p:bldP spid="243773" grpId="0" animBg="1"/>
      <p:bldP spid="243796" grpId="0" animBg="1"/>
      <p:bldP spid="50" grpId="0"/>
      <p:bldP spid="5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0"/>
          <p:cNvGrpSpPr>
            <a:grpSpLocks/>
          </p:cNvGrpSpPr>
          <p:nvPr/>
        </p:nvGrpSpPr>
        <p:grpSpPr bwMode="auto">
          <a:xfrm>
            <a:off x="6781800" y="381000"/>
            <a:ext cx="800100" cy="457200"/>
            <a:chOff x="4272" y="240"/>
            <a:chExt cx="504" cy="288"/>
          </a:xfrm>
        </p:grpSpPr>
        <p:sp>
          <p:nvSpPr>
            <p:cNvPr id="5174" name="Line 41"/>
            <p:cNvSpPr>
              <a:spLocks noChangeShapeType="1"/>
            </p:cNvSpPr>
            <p:nvPr/>
          </p:nvSpPr>
          <p:spPr bwMode="auto">
            <a:xfrm>
              <a:off x="4320" y="528"/>
              <a:ext cx="432" cy="0"/>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sp>
          <p:nvSpPr>
            <p:cNvPr id="5175" name="Text Box 42"/>
            <p:cNvSpPr txBox="1">
              <a:spLocks noChangeArrowheads="1"/>
            </p:cNvSpPr>
            <p:nvPr/>
          </p:nvSpPr>
          <p:spPr bwMode="auto">
            <a:xfrm>
              <a:off x="4272" y="240"/>
              <a:ext cx="504" cy="288"/>
            </a:xfrm>
            <a:prstGeom prst="rect">
              <a:avLst/>
            </a:prstGeom>
            <a:noFill/>
            <a:ln w="9525">
              <a:noFill/>
              <a:miter lim="800000"/>
              <a:headEnd/>
              <a:tailEnd/>
            </a:ln>
          </p:spPr>
          <p:txBody>
            <a:bodyPr/>
            <a:lstStyle/>
            <a:p>
              <a:pPr algn="ctr"/>
              <a:r>
                <a:rPr lang="en-US" sz="2400">
                  <a:solidFill>
                    <a:srgbClr val="000000"/>
                  </a:solidFill>
                </a:rPr>
                <a:t>v</a:t>
              </a:r>
            </a:p>
          </p:txBody>
        </p:sp>
      </p:grpSp>
      <p:grpSp>
        <p:nvGrpSpPr>
          <p:cNvPr id="4" name="Group 81"/>
          <p:cNvGrpSpPr>
            <a:grpSpLocks/>
          </p:cNvGrpSpPr>
          <p:nvPr/>
        </p:nvGrpSpPr>
        <p:grpSpPr bwMode="auto">
          <a:xfrm>
            <a:off x="7353300" y="4141788"/>
            <a:ext cx="800100" cy="571500"/>
            <a:chOff x="4632" y="2664"/>
            <a:chExt cx="504" cy="360"/>
          </a:xfrm>
        </p:grpSpPr>
        <p:sp>
          <p:nvSpPr>
            <p:cNvPr id="5172" name="Text Box 48"/>
            <p:cNvSpPr txBox="1">
              <a:spLocks noChangeArrowheads="1"/>
            </p:cNvSpPr>
            <p:nvPr/>
          </p:nvSpPr>
          <p:spPr bwMode="auto">
            <a:xfrm>
              <a:off x="4632" y="2736"/>
              <a:ext cx="504" cy="288"/>
            </a:xfrm>
            <a:prstGeom prst="rect">
              <a:avLst/>
            </a:prstGeom>
            <a:noFill/>
            <a:ln w="9525">
              <a:noFill/>
              <a:miter lim="800000"/>
              <a:headEnd/>
              <a:tailEnd/>
            </a:ln>
          </p:spPr>
          <p:txBody>
            <a:bodyPr/>
            <a:lstStyle/>
            <a:p>
              <a:pPr algn="ctr"/>
              <a:r>
                <a:rPr lang="en-US" sz="2400">
                  <a:solidFill>
                    <a:srgbClr val="000000"/>
                  </a:solidFill>
                </a:rPr>
                <a:t>mg</a:t>
              </a:r>
            </a:p>
          </p:txBody>
        </p:sp>
        <p:sp>
          <p:nvSpPr>
            <p:cNvPr id="5173" name="Line 60"/>
            <p:cNvSpPr>
              <a:spLocks noChangeShapeType="1"/>
            </p:cNvSpPr>
            <p:nvPr/>
          </p:nvSpPr>
          <p:spPr bwMode="auto">
            <a:xfrm>
              <a:off x="4656" y="2664"/>
              <a:ext cx="0" cy="360"/>
            </a:xfrm>
            <a:prstGeom prst="line">
              <a:avLst/>
            </a:prstGeom>
            <a:noFill/>
            <a:ln w="28575">
              <a:solidFill>
                <a:srgbClr val="000000"/>
              </a:solidFill>
              <a:round/>
              <a:headEnd type="none" w="lg" len="med"/>
              <a:tailEnd type="triangle" w="lg" len="lg"/>
            </a:ln>
          </p:spPr>
          <p:txBody>
            <a:bodyPr/>
            <a:lstStyle/>
            <a:p>
              <a:endParaRPr lang="en-US">
                <a:solidFill>
                  <a:srgbClr val="000000"/>
                </a:solidFill>
              </a:endParaRPr>
            </a:p>
          </p:txBody>
        </p:sp>
      </p:grpSp>
      <p:sp>
        <p:nvSpPr>
          <p:cNvPr id="269316" name="Rectangle 4"/>
          <p:cNvSpPr>
            <a:spLocks noChangeArrowheads="1"/>
          </p:cNvSpPr>
          <p:nvPr/>
        </p:nvSpPr>
        <p:spPr bwMode="auto">
          <a:xfrm>
            <a:off x="1371600" y="3190168"/>
            <a:ext cx="609600" cy="609600"/>
          </a:xfrm>
          <a:prstGeom prst="rect">
            <a:avLst/>
          </a:prstGeom>
          <a:noFill/>
          <a:ln w="9525">
            <a:noFill/>
            <a:miter lim="800000"/>
            <a:headEnd/>
            <a:tailEnd/>
          </a:ln>
        </p:spPr>
        <p:txBody>
          <a:bodyPr anchor="ctr"/>
          <a:lstStyle/>
          <a:p>
            <a:r>
              <a:rPr lang="en-US" dirty="0" err="1">
                <a:solidFill>
                  <a:srgbClr val="000000"/>
                </a:solidFill>
              </a:rPr>
              <a:t>F</a:t>
            </a:r>
            <a:r>
              <a:rPr lang="en-US" baseline="-25000" dirty="0" err="1">
                <a:solidFill>
                  <a:srgbClr val="000000"/>
                </a:solidFill>
              </a:rPr>
              <a:t>n</a:t>
            </a:r>
            <a:endParaRPr lang="en-US" baseline="-25000" dirty="0">
              <a:solidFill>
                <a:srgbClr val="000000"/>
              </a:solidFill>
            </a:endParaRPr>
          </a:p>
        </p:txBody>
      </p:sp>
      <p:sp>
        <p:nvSpPr>
          <p:cNvPr id="269317" name="Rectangle 5"/>
          <p:cNvSpPr>
            <a:spLocks noChangeArrowheads="1"/>
          </p:cNvSpPr>
          <p:nvPr/>
        </p:nvSpPr>
        <p:spPr bwMode="auto">
          <a:xfrm>
            <a:off x="1828800" y="3190168"/>
            <a:ext cx="1219200" cy="609600"/>
          </a:xfrm>
          <a:prstGeom prst="rect">
            <a:avLst/>
          </a:prstGeom>
          <a:noFill/>
          <a:ln w="9525">
            <a:noFill/>
            <a:miter lim="800000"/>
            <a:headEnd/>
            <a:tailEnd/>
          </a:ln>
        </p:spPr>
        <p:txBody>
          <a:bodyPr anchor="ctr"/>
          <a:lstStyle/>
          <a:p>
            <a:r>
              <a:rPr lang="en-US" dirty="0">
                <a:solidFill>
                  <a:srgbClr val="000000"/>
                </a:solidFill>
              </a:rPr>
              <a:t>– mg</a:t>
            </a:r>
          </a:p>
        </p:txBody>
      </p:sp>
      <p:sp>
        <p:nvSpPr>
          <p:cNvPr id="5130" name="Rectangle 10"/>
          <p:cNvSpPr>
            <a:spLocks noChangeArrowheads="1"/>
          </p:cNvSpPr>
          <p:nvPr/>
        </p:nvSpPr>
        <p:spPr bwMode="auto">
          <a:xfrm>
            <a:off x="457200" y="5556289"/>
            <a:ext cx="1143000" cy="609600"/>
          </a:xfrm>
          <a:prstGeom prst="rect">
            <a:avLst/>
          </a:prstGeom>
          <a:noFill/>
          <a:ln w="9525">
            <a:noFill/>
            <a:miter lim="800000"/>
            <a:headEnd/>
            <a:tailEnd/>
          </a:ln>
        </p:spPr>
        <p:txBody>
          <a:bodyPr anchor="ctr"/>
          <a:lstStyle/>
          <a:p>
            <a:r>
              <a:rPr lang="en-US" dirty="0">
                <a:solidFill>
                  <a:srgbClr val="0070C0"/>
                </a:solidFill>
                <a:latin typeface="Symbol" pitchFamily="18" charset="2"/>
              </a:rPr>
              <a:t>S</a:t>
            </a:r>
            <a:r>
              <a:rPr lang="en-US" dirty="0">
                <a:solidFill>
                  <a:srgbClr val="0070C0"/>
                </a:solidFill>
              </a:rPr>
              <a:t>F</a:t>
            </a:r>
            <a:r>
              <a:rPr lang="en-US" baseline="-25000" dirty="0">
                <a:solidFill>
                  <a:srgbClr val="0070C0"/>
                </a:solidFill>
              </a:rPr>
              <a:t>//</a:t>
            </a:r>
            <a:r>
              <a:rPr lang="en-US" dirty="0">
                <a:solidFill>
                  <a:srgbClr val="0070C0"/>
                </a:solidFill>
              </a:rPr>
              <a:t>:</a:t>
            </a:r>
          </a:p>
        </p:txBody>
      </p:sp>
      <p:grpSp>
        <p:nvGrpSpPr>
          <p:cNvPr id="5131" name="Group 25"/>
          <p:cNvGrpSpPr>
            <a:grpSpLocks/>
          </p:cNvGrpSpPr>
          <p:nvPr/>
        </p:nvGrpSpPr>
        <p:grpSpPr bwMode="auto">
          <a:xfrm>
            <a:off x="5715000" y="1031875"/>
            <a:ext cx="2933700" cy="1177925"/>
            <a:chOff x="8532" y="7757"/>
            <a:chExt cx="2700" cy="1080"/>
          </a:xfrm>
        </p:grpSpPr>
        <p:sp>
          <p:nvSpPr>
            <p:cNvPr id="5176" name="Rectangle 27"/>
            <p:cNvSpPr>
              <a:spLocks noChangeArrowheads="1"/>
            </p:cNvSpPr>
            <p:nvPr/>
          </p:nvSpPr>
          <p:spPr bwMode="auto">
            <a:xfrm>
              <a:off x="9252" y="7757"/>
              <a:ext cx="1260" cy="1080"/>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5177" name="Line 26"/>
            <p:cNvSpPr>
              <a:spLocks noChangeShapeType="1"/>
            </p:cNvSpPr>
            <p:nvPr/>
          </p:nvSpPr>
          <p:spPr bwMode="auto">
            <a:xfrm>
              <a:off x="8532" y="8837"/>
              <a:ext cx="2700" cy="0"/>
            </a:xfrm>
            <a:prstGeom prst="line">
              <a:avLst/>
            </a:prstGeom>
            <a:noFill/>
            <a:ln w="38100">
              <a:solidFill>
                <a:srgbClr val="0070C0"/>
              </a:solidFill>
              <a:round/>
              <a:headEnd/>
              <a:tailEnd/>
            </a:ln>
          </p:spPr>
          <p:txBody>
            <a:bodyPr/>
            <a:lstStyle/>
            <a:p>
              <a:endParaRPr lang="en-US">
                <a:solidFill>
                  <a:srgbClr val="000000"/>
                </a:solidFill>
              </a:endParaRPr>
            </a:p>
          </p:txBody>
        </p:sp>
      </p:grpSp>
      <p:sp>
        <p:nvSpPr>
          <p:cNvPr id="5132" name="Rectangle 29"/>
          <p:cNvSpPr>
            <a:spLocks noChangeArrowheads="1"/>
          </p:cNvSpPr>
          <p:nvPr/>
        </p:nvSpPr>
        <p:spPr bwMode="auto">
          <a:xfrm>
            <a:off x="228600" y="287338"/>
            <a:ext cx="5558051" cy="2227262"/>
          </a:xfrm>
          <a:prstGeom prst="rect">
            <a:avLst/>
          </a:prstGeom>
          <a:noFill/>
          <a:ln w="9525">
            <a:noFill/>
            <a:miter lim="800000"/>
            <a:headEnd/>
            <a:tailEnd/>
          </a:ln>
        </p:spPr>
        <p:txBody>
          <a:bodyPr wrap="square" anchor="ctr">
            <a:spAutoFit/>
          </a:bodyPr>
          <a:lstStyle/>
          <a:p>
            <a:r>
              <a:rPr lang="en-US" dirty="0" smtClean="0">
                <a:solidFill>
                  <a:srgbClr val="FF0000"/>
                </a:solidFill>
                <a:ea typeface="Times New Roman" pitchFamily="18" charset="0"/>
                <a:cs typeface="Arial" pitchFamily="34" charset="0"/>
              </a:rPr>
              <a:t>A __ kg </a:t>
            </a:r>
            <a:r>
              <a:rPr lang="en-US" dirty="0">
                <a:solidFill>
                  <a:srgbClr val="FF0000"/>
                </a:solidFill>
                <a:ea typeface="Times New Roman" pitchFamily="18" charset="0"/>
                <a:cs typeface="Arial" pitchFamily="34" charset="0"/>
              </a:rPr>
              <a:t>mass moving along </a:t>
            </a:r>
            <a:r>
              <a:rPr lang="en-US" dirty="0" err="1">
                <a:solidFill>
                  <a:srgbClr val="FF0000"/>
                </a:solidFill>
                <a:ea typeface="Times New Roman" pitchFamily="18" charset="0"/>
                <a:cs typeface="Arial" pitchFamily="34" charset="0"/>
              </a:rPr>
              <a:t>horiz</a:t>
            </a:r>
            <a:r>
              <a:rPr lang="en-US" dirty="0">
                <a:solidFill>
                  <a:srgbClr val="FF0000"/>
                </a:solidFill>
                <a:ea typeface="Times New Roman" pitchFamily="18" charset="0"/>
                <a:cs typeface="Arial" pitchFamily="34" charset="0"/>
              </a:rPr>
              <a:t>. surface is acted upon by </a:t>
            </a:r>
            <a:r>
              <a:rPr lang="en-US" dirty="0" smtClean="0">
                <a:solidFill>
                  <a:srgbClr val="FF0000"/>
                </a:solidFill>
                <a:ea typeface="Times New Roman" pitchFamily="18" charset="0"/>
                <a:cs typeface="Arial" pitchFamily="34" charset="0"/>
              </a:rPr>
              <a:t>a ___ </a:t>
            </a:r>
            <a:r>
              <a:rPr lang="en-US" dirty="0">
                <a:solidFill>
                  <a:srgbClr val="FF0000"/>
                </a:solidFill>
                <a:ea typeface="Times New Roman" pitchFamily="18" charset="0"/>
                <a:cs typeface="Arial" pitchFamily="34" charset="0"/>
              </a:rPr>
              <a:t>N force in direction of its motion. If </a:t>
            </a:r>
            <a:r>
              <a:rPr lang="en-US" dirty="0" err="1">
                <a:solidFill>
                  <a:srgbClr val="FF0000"/>
                </a:solidFill>
                <a:ea typeface="Times New Roman" pitchFamily="18" charset="0"/>
                <a:cs typeface="Arial" pitchFamily="34" charset="0"/>
              </a:rPr>
              <a:t>coeff</a:t>
            </a:r>
            <a:r>
              <a:rPr lang="en-US" dirty="0">
                <a:solidFill>
                  <a:srgbClr val="FF0000"/>
                </a:solidFill>
                <a:ea typeface="Times New Roman" pitchFamily="18" charset="0"/>
                <a:cs typeface="Arial" pitchFamily="34" charset="0"/>
              </a:rPr>
              <a:t>. of kinetic friction is </a:t>
            </a:r>
            <a:r>
              <a:rPr lang="en-US" dirty="0" smtClean="0">
                <a:solidFill>
                  <a:srgbClr val="FF0000"/>
                </a:solidFill>
                <a:ea typeface="Times New Roman" pitchFamily="18" charset="0"/>
                <a:cs typeface="Arial" pitchFamily="34" charset="0"/>
              </a:rPr>
              <a:t>___, </a:t>
            </a:r>
            <a:r>
              <a:rPr lang="en-US" dirty="0">
                <a:solidFill>
                  <a:srgbClr val="FF0000"/>
                </a:solidFill>
                <a:ea typeface="Times New Roman" pitchFamily="18" charset="0"/>
                <a:cs typeface="Arial" pitchFamily="34" charset="0"/>
              </a:rPr>
              <a:t>find mass’s acceleration. </a:t>
            </a:r>
          </a:p>
        </p:txBody>
      </p:sp>
      <p:sp>
        <p:nvSpPr>
          <p:cNvPr id="5133" name="Rectangle 31"/>
          <p:cNvSpPr>
            <a:spLocks noChangeArrowheads="1"/>
          </p:cNvSpPr>
          <p:nvPr/>
        </p:nvSpPr>
        <p:spPr bwMode="auto">
          <a:xfrm>
            <a:off x="6497638" y="2925763"/>
            <a:ext cx="1368425" cy="1177925"/>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269347" name="Text Box 35"/>
          <p:cNvSpPr txBox="1">
            <a:spLocks noChangeArrowheads="1"/>
          </p:cNvSpPr>
          <p:nvPr/>
        </p:nvSpPr>
        <p:spPr bwMode="auto">
          <a:xfrm>
            <a:off x="6781800" y="1371600"/>
            <a:ext cx="800100" cy="457200"/>
          </a:xfrm>
          <a:prstGeom prst="rect">
            <a:avLst/>
          </a:prstGeom>
          <a:noFill/>
          <a:ln w="9525">
            <a:noFill/>
            <a:miter lim="800000"/>
            <a:headEnd/>
            <a:tailEnd/>
          </a:ln>
        </p:spPr>
        <p:txBody>
          <a:bodyPr/>
          <a:lstStyle/>
          <a:p>
            <a:pPr algn="ctr"/>
            <a:r>
              <a:rPr lang="en-US" sz="2400" dirty="0">
                <a:solidFill>
                  <a:srgbClr val="000000"/>
                </a:solidFill>
              </a:rPr>
              <a:t>m</a:t>
            </a:r>
          </a:p>
        </p:txBody>
      </p:sp>
      <p:sp>
        <p:nvSpPr>
          <p:cNvPr id="269351" name="Text Box 39"/>
          <p:cNvSpPr txBox="1">
            <a:spLocks noChangeArrowheads="1"/>
          </p:cNvSpPr>
          <p:nvPr/>
        </p:nvSpPr>
        <p:spPr bwMode="auto">
          <a:xfrm>
            <a:off x="5753100" y="1066800"/>
            <a:ext cx="800100" cy="457200"/>
          </a:xfrm>
          <a:prstGeom prst="rect">
            <a:avLst/>
          </a:prstGeom>
          <a:noFill/>
          <a:ln w="9525">
            <a:noFill/>
            <a:miter lim="800000"/>
            <a:headEnd/>
            <a:tailEnd/>
          </a:ln>
        </p:spPr>
        <p:txBody>
          <a:bodyPr/>
          <a:lstStyle/>
          <a:p>
            <a:pPr algn="ctr"/>
            <a:r>
              <a:rPr lang="en-US" sz="2400" dirty="0" err="1">
                <a:solidFill>
                  <a:srgbClr val="000000"/>
                </a:solidFill>
              </a:rPr>
              <a:t>F</a:t>
            </a:r>
            <a:r>
              <a:rPr lang="en-US" sz="2400" baseline="-25000" dirty="0" err="1">
                <a:solidFill>
                  <a:srgbClr val="000000"/>
                </a:solidFill>
              </a:rPr>
              <a:t>a</a:t>
            </a:r>
            <a:endParaRPr lang="en-US" sz="2400" dirty="0">
              <a:solidFill>
                <a:srgbClr val="000000"/>
              </a:solidFill>
            </a:endParaRPr>
          </a:p>
        </p:txBody>
      </p:sp>
      <p:sp>
        <p:nvSpPr>
          <p:cNvPr id="269352" name="Text Box 40"/>
          <p:cNvSpPr txBox="1">
            <a:spLocks noChangeArrowheads="1"/>
          </p:cNvSpPr>
          <p:nvPr/>
        </p:nvSpPr>
        <p:spPr bwMode="auto">
          <a:xfrm>
            <a:off x="6553200" y="2133600"/>
            <a:ext cx="1257300" cy="457200"/>
          </a:xfrm>
          <a:prstGeom prst="rect">
            <a:avLst/>
          </a:prstGeom>
          <a:noFill/>
          <a:ln w="9525">
            <a:noFill/>
            <a:miter lim="800000"/>
            <a:headEnd/>
            <a:tailEnd/>
          </a:ln>
        </p:spPr>
        <p:txBody>
          <a:bodyPr/>
          <a:lstStyle/>
          <a:p>
            <a:pPr algn="ctr"/>
            <a:r>
              <a:rPr lang="en-US" sz="2400" dirty="0" err="1">
                <a:solidFill>
                  <a:srgbClr val="000000"/>
                </a:solidFill>
                <a:latin typeface="Symbol" pitchFamily="18" charset="2"/>
              </a:rPr>
              <a:t>m</a:t>
            </a:r>
            <a:r>
              <a:rPr lang="en-US" sz="2400" baseline="-25000" dirty="0" err="1">
                <a:solidFill>
                  <a:srgbClr val="000000"/>
                </a:solidFill>
              </a:rPr>
              <a:t>k</a:t>
            </a:r>
            <a:endParaRPr lang="en-US" sz="2400" dirty="0">
              <a:solidFill>
                <a:srgbClr val="000000"/>
              </a:solidFill>
            </a:endParaRPr>
          </a:p>
        </p:txBody>
      </p:sp>
      <p:sp>
        <p:nvSpPr>
          <p:cNvPr id="269355" name="Line 43"/>
          <p:cNvSpPr>
            <a:spLocks noChangeShapeType="1"/>
          </p:cNvSpPr>
          <p:nvPr/>
        </p:nvSpPr>
        <p:spPr bwMode="auto">
          <a:xfrm>
            <a:off x="5791200" y="1600200"/>
            <a:ext cx="685800" cy="0"/>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sp>
        <p:nvSpPr>
          <p:cNvPr id="269358" name="Text Box 46"/>
          <p:cNvSpPr txBox="1">
            <a:spLocks noChangeArrowheads="1"/>
          </p:cNvSpPr>
          <p:nvPr/>
        </p:nvSpPr>
        <p:spPr bwMode="auto">
          <a:xfrm>
            <a:off x="7848600" y="1143000"/>
            <a:ext cx="990600" cy="457200"/>
          </a:xfrm>
          <a:prstGeom prst="rect">
            <a:avLst/>
          </a:prstGeom>
          <a:noFill/>
          <a:ln w="9525">
            <a:noFill/>
            <a:miter lim="800000"/>
            <a:headEnd/>
            <a:tailEnd/>
          </a:ln>
        </p:spPr>
        <p:txBody>
          <a:bodyPr/>
          <a:lstStyle/>
          <a:p>
            <a:pPr algn="ctr"/>
            <a:r>
              <a:rPr lang="en-US" sz="2400" dirty="0">
                <a:solidFill>
                  <a:srgbClr val="000000"/>
                </a:solidFill>
              </a:rPr>
              <a:t>a = ?</a:t>
            </a:r>
          </a:p>
        </p:txBody>
      </p:sp>
      <p:sp>
        <p:nvSpPr>
          <p:cNvPr id="269365" name="Text Box 53"/>
          <p:cNvSpPr txBox="1">
            <a:spLocks noChangeArrowheads="1"/>
          </p:cNvSpPr>
          <p:nvPr/>
        </p:nvSpPr>
        <p:spPr bwMode="auto">
          <a:xfrm>
            <a:off x="7772400" y="3643313"/>
            <a:ext cx="1145970" cy="457200"/>
          </a:xfrm>
          <a:prstGeom prst="rect">
            <a:avLst/>
          </a:prstGeom>
          <a:noFill/>
          <a:ln w="9525">
            <a:noFill/>
            <a:miter lim="800000"/>
            <a:headEnd/>
            <a:tailEnd/>
          </a:ln>
        </p:spPr>
        <p:txBody>
          <a:bodyPr/>
          <a:lstStyle/>
          <a:p>
            <a:pPr algn="ctr"/>
            <a:r>
              <a:rPr lang="en-US" sz="2400" dirty="0" err="1" smtClean="0">
                <a:solidFill>
                  <a:srgbClr val="009900"/>
                </a:solidFill>
                <a:latin typeface="Symbol" pitchFamily="18" charset="2"/>
              </a:rPr>
              <a:t>m</a:t>
            </a:r>
            <a:r>
              <a:rPr lang="en-US" sz="2400" baseline="-25000" dirty="0" err="1" smtClean="0">
                <a:solidFill>
                  <a:srgbClr val="009900"/>
                </a:solidFill>
              </a:rPr>
              <a:t>k</a:t>
            </a:r>
            <a:r>
              <a:rPr lang="en-US" sz="2400" dirty="0" smtClean="0">
                <a:solidFill>
                  <a:srgbClr val="009900"/>
                </a:solidFill>
              </a:rPr>
              <a:t> </a:t>
            </a:r>
            <a:r>
              <a:rPr lang="en-US" sz="2400" dirty="0" err="1" smtClean="0">
                <a:solidFill>
                  <a:srgbClr val="009900"/>
                </a:solidFill>
              </a:rPr>
              <a:t>F</a:t>
            </a:r>
            <a:r>
              <a:rPr lang="en-US" sz="2400" baseline="-25000" dirty="0" err="1" smtClean="0">
                <a:solidFill>
                  <a:srgbClr val="009900"/>
                </a:solidFill>
              </a:rPr>
              <a:t>n</a:t>
            </a:r>
            <a:endParaRPr lang="en-US" sz="2400" dirty="0">
              <a:solidFill>
                <a:srgbClr val="009900"/>
              </a:solidFill>
            </a:endParaRPr>
          </a:p>
        </p:txBody>
      </p:sp>
      <p:sp>
        <p:nvSpPr>
          <p:cNvPr id="269367" name="Line 55"/>
          <p:cNvSpPr>
            <a:spLocks noChangeShapeType="1"/>
          </p:cNvSpPr>
          <p:nvPr/>
        </p:nvSpPr>
        <p:spPr bwMode="auto">
          <a:xfrm>
            <a:off x="6934200" y="4141788"/>
            <a:ext cx="0" cy="571500"/>
          </a:xfrm>
          <a:prstGeom prst="line">
            <a:avLst/>
          </a:prstGeom>
          <a:noFill/>
          <a:ln w="28575">
            <a:solidFill>
              <a:srgbClr val="000000"/>
            </a:solidFill>
            <a:round/>
            <a:headEnd type="triangle" w="lg" len="lg"/>
            <a:tailEnd/>
          </a:ln>
        </p:spPr>
        <p:txBody>
          <a:bodyPr/>
          <a:lstStyle/>
          <a:p>
            <a:endParaRPr lang="en-US">
              <a:solidFill>
                <a:srgbClr val="000000"/>
              </a:solidFill>
            </a:endParaRPr>
          </a:p>
        </p:txBody>
      </p:sp>
      <p:sp>
        <p:nvSpPr>
          <p:cNvPr id="269368" name="Text Box 56"/>
          <p:cNvSpPr txBox="1">
            <a:spLocks noChangeArrowheads="1"/>
          </p:cNvSpPr>
          <p:nvPr/>
        </p:nvSpPr>
        <p:spPr bwMode="auto">
          <a:xfrm>
            <a:off x="6210300" y="4217988"/>
            <a:ext cx="800100" cy="457200"/>
          </a:xfrm>
          <a:prstGeom prst="rect">
            <a:avLst/>
          </a:prstGeom>
          <a:noFill/>
          <a:ln w="9525">
            <a:noFill/>
            <a:miter lim="800000"/>
            <a:headEnd/>
            <a:tailEnd/>
          </a:ln>
        </p:spPr>
        <p:txBody>
          <a:bodyPr/>
          <a:lstStyle/>
          <a:p>
            <a:pPr algn="ctr"/>
            <a:r>
              <a:rPr lang="en-US" sz="2400">
                <a:solidFill>
                  <a:srgbClr val="000000"/>
                </a:solidFill>
              </a:rPr>
              <a:t>F</a:t>
            </a:r>
            <a:r>
              <a:rPr lang="en-US" sz="2400" baseline="-25000">
                <a:solidFill>
                  <a:srgbClr val="000000"/>
                </a:solidFill>
              </a:rPr>
              <a:t>n</a:t>
            </a:r>
            <a:endParaRPr lang="en-US" sz="2400">
              <a:solidFill>
                <a:srgbClr val="000000"/>
              </a:solidFill>
            </a:endParaRPr>
          </a:p>
        </p:txBody>
      </p:sp>
      <p:sp>
        <p:nvSpPr>
          <p:cNvPr id="269369" name="Text Box 57"/>
          <p:cNvSpPr txBox="1">
            <a:spLocks noChangeArrowheads="1"/>
          </p:cNvSpPr>
          <p:nvPr/>
        </p:nvSpPr>
        <p:spPr bwMode="auto">
          <a:xfrm>
            <a:off x="5715000" y="2960688"/>
            <a:ext cx="800100" cy="457200"/>
          </a:xfrm>
          <a:prstGeom prst="rect">
            <a:avLst/>
          </a:prstGeom>
          <a:noFill/>
          <a:ln w="9525">
            <a:noFill/>
            <a:miter lim="800000"/>
            <a:headEnd/>
            <a:tailEnd/>
          </a:ln>
        </p:spPr>
        <p:txBody>
          <a:bodyPr/>
          <a:lstStyle/>
          <a:p>
            <a:pPr algn="ctr"/>
            <a:r>
              <a:rPr lang="en-US" sz="2400" dirty="0" err="1">
                <a:solidFill>
                  <a:srgbClr val="009900"/>
                </a:solidFill>
              </a:rPr>
              <a:t>F</a:t>
            </a:r>
            <a:r>
              <a:rPr lang="en-US" sz="2400" baseline="-25000" dirty="0" err="1">
                <a:solidFill>
                  <a:srgbClr val="009900"/>
                </a:solidFill>
              </a:rPr>
              <a:t>a</a:t>
            </a:r>
            <a:endParaRPr lang="en-US" sz="2400" dirty="0">
              <a:solidFill>
                <a:srgbClr val="009900"/>
              </a:solidFill>
            </a:endParaRPr>
          </a:p>
        </p:txBody>
      </p:sp>
      <p:sp>
        <p:nvSpPr>
          <p:cNvPr id="269370" name="Line 58"/>
          <p:cNvSpPr>
            <a:spLocks noChangeShapeType="1"/>
          </p:cNvSpPr>
          <p:nvPr/>
        </p:nvSpPr>
        <p:spPr bwMode="auto">
          <a:xfrm>
            <a:off x="5791200" y="3494088"/>
            <a:ext cx="685800" cy="0"/>
          </a:xfrm>
          <a:prstGeom prst="line">
            <a:avLst/>
          </a:prstGeom>
          <a:noFill/>
          <a:ln w="28575">
            <a:solidFill>
              <a:srgbClr val="009900"/>
            </a:solidFill>
            <a:round/>
            <a:headEnd/>
            <a:tailEnd type="triangle" w="lg" len="lg"/>
          </a:ln>
        </p:spPr>
        <p:txBody>
          <a:bodyPr/>
          <a:lstStyle/>
          <a:p>
            <a:endParaRPr lang="en-US">
              <a:solidFill>
                <a:srgbClr val="000000"/>
              </a:solidFill>
            </a:endParaRPr>
          </a:p>
        </p:txBody>
      </p:sp>
      <p:sp>
        <p:nvSpPr>
          <p:cNvPr id="269373" name="Line 61"/>
          <p:cNvSpPr>
            <a:spLocks noChangeShapeType="1"/>
          </p:cNvSpPr>
          <p:nvPr/>
        </p:nvSpPr>
        <p:spPr bwMode="auto">
          <a:xfrm>
            <a:off x="7891463" y="4176713"/>
            <a:ext cx="457200" cy="0"/>
          </a:xfrm>
          <a:prstGeom prst="line">
            <a:avLst/>
          </a:prstGeom>
          <a:noFill/>
          <a:ln w="28575">
            <a:solidFill>
              <a:srgbClr val="009900"/>
            </a:solidFill>
            <a:round/>
            <a:headEnd type="triangle" w="lg" len="lg"/>
            <a:tailEnd type="none" w="lg" len="med"/>
          </a:ln>
        </p:spPr>
        <p:txBody>
          <a:bodyPr/>
          <a:lstStyle/>
          <a:p>
            <a:endParaRPr lang="en-US">
              <a:solidFill>
                <a:srgbClr val="000000"/>
              </a:solidFill>
            </a:endParaRPr>
          </a:p>
        </p:txBody>
      </p:sp>
      <p:sp>
        <p:nvSpPr>
          <p:cNvPr id="269384" name="Rectangle 72"/>
          <p:cNvSpPr>
            <a:spLocks noChangeArrowheads="1"/>
          </p:cNvSpPr>
          <p:nvPr/>
        </p:nvSpPr>
        <p:spPr bwMode="auto">
          <a:xfrm>
            <a:off x="1295400" y="5570576"/>
            <a:ext cx="990600" cy="609600"/>
          </a:xfrm>
          <a:prstGeom prst="rect">
            <a:avLst/>
          </a:prstGeom>
          <a:noFill/>
          <a:ln w="9525">
            <a:noFill/>
            <a:miter lim="800000"/>
            <a:headEnd/>
            <a:tailEnd/>
          </a:ln>
        </p:spPr>
        <p:txBody>
          <a:bodyPr anchor="ctr"/>
          <a:lstStyle/>
          <a:p>
            <a:r>
              <a:rPr lang="en-US" dirty="0" err="1">
                <a:solidFill>
                  <a:srgbClr val="009900"/>
                </a:solidFill>
              </a:rPr>
              <a:t>F</a:t>
            </a:r>
            <a:r>
              <a:rPr lang="en-US" baseline="-25000" dirty="0" err="1">
                <a:solidFill>
                  <a:srgbClr val="009900"/>
                </a:solidFill>
              </a:rPr>
              <a:t>a</a:t>
            </a:r>
            <a:endParaRPr lang="en-US" baseline="-25000" dirty="0">
              <a:solidFill>
                <a:srgbClr val="009900"/>
              </a:solidFill>
            </a:endParaRPr>
          </a:p>
        </p:txBody>
      </p:sp>
      <p:sp>
        <p:nvSpPr>
          <p:cNvPr id="269385" name="Rectangle 73"/>
          <p:cNvSpPr>
            <a:spLocks noChangeArrowheads="1"/>
          </p:cNvSpPr>
          <p:nvPr/>
        </p:nvSpPr>
        <p:spPr bwMode="auto">
          <a:xfrm>
            <a:off x="1676399" y="5570576"/>
            <a:ext cx="1363683" cy="609600"/>
          </a:xfrm>
          <a:prstGeom prst="rect">
            <a:avLst/>
          </a:prstGeom>
          <a:noFill/>
          <a:ln w="9525">
            <a:noFill/>
            <a:miter lim="800000"/>
            <a:headEnd/>
            <a:tailEnd/>
          </a:ln>
        </p:spPr>
        <p:txBody>
          <a:bodyPr anchor="ctr"/>
          <a:lstStyle/>
          <a:p>
            <a:r>
              <a:rPr lang="en-US" dirty="0">
                <a:solidFill>
                  <a:srgbClr val="009900"/>
                </a:solidFill>
              </a:rPr>
              <a:t> – </a:t>
            </a:r>
            <a:r>
              <a:rPr lang="en-US" dirty="0" err="1" smtClean="0">
                <a:solidFill>
                  <a:srgbClr val="009900"/>
                </a:solidFill>
                <a:latin typeface="Symbol" pitchFamily="18" charset="2"/>
              </a:rPr>
              <a:t>m</a:t>
            </a:r>
            <a:r>
              <a:rPr lang="en-US" baseline="-25000" dirty="0" err="1" smtClean="0">
                <a:solidFill>
                  <a:srgbClr val="009900"/>
                </a:solidFill>
              </a:rPr>
              <a:t>k</a:t>
            </a:r>
            <a:r>
              <a:rPr lang="en-US" dirty="0" smtClean="0">
                <a:solidFill>
                  <a:srgbClr val="009900"/>
                </a:solidFill>
              </a:rPr>
              <a:t> </a:t>
            </a:r>
            <a:r>
              <a:rPr lang="en-US" dirty="0" err="1" smtClean="0">
                <a:solidFill>
                  <a:srgbClr val="009900"/>
                </a:solidFill>
              </a:rPr>
              <a:t>F</a:t>
            </a:r>
            <a:r>
              <a:rPr lang="en-US" baseline="-25000" dirty="0" err="1" smtClean="0">
                <a:solidFill>
                  <a:srgbClr val="009900"/>
                </a:solidFill>
              </a:rPr>
              <a:t>n</a:t>
            </a:r>
            <a:endParaRPr lang="en-US" baseline="-25000" dirty="0">
              <a:solidFill>
                <a:srgbClr val="009900"/>
              </a:solidFill>
            </a:endParaRPr>
          </a:p>
        </p:txBody>
      </p:sp>
      <p:sp>
        <p:nvSpPr>
          <p:cNvPr id="269386" name="Rectangle 74"/>
          <p:cNvSpPr>
            <a:spLocks noChangeArrowheads="1"/>
          </p:cNvSpPr>
          <p:nvPr/>
        </p:nvSpPr>
        <p:spPr bwMode="auto">
          <a:xfrm>
            <a:off x="2985700" y="5570576"/>
            <a:ext cx="1371600" cy="609600"/>
          </a:xfrm>
          <a:prstGeom prst="rect">
            <a:avLst/>
          </a:prstGeom>
          <a:noFill/>
          <a:ln w="9525">
            <a:noFill/>
            <a:miter lim="800000"/>
            <a:headEnd/>
            <a:tailEnd/>
          </a:ln>
        </p:spPr>
        <p:txBody>
          <a:bodyPr anchor="ctr"/>
          <a:lstStyle/>
          <a:p>
            <a:r>
              <a:rPr lang="en-US" dirty="0">
                <a:solidFill>
                  <a:srgbClr val="000000"/>
                </a:solidFill>
              </a:rPr>
              <a:t>=  m a</a:t>
            </a:r>
            <a:r>
              <a:rPr lang="en-US" baseline="-25000" dirty="0">
                <a:solidFill>
                  <a:srgbClr val="000000"/>
                </a:solidFill>
              </a:rPr>
              <a:t>//</a:t>
            </a:r>
          </a:p>
        </p:txBody>
      </p:sp>
      <p:grpSp>
        <p:nvGrpSpPr>
          <p:cNvPr id="6" name="Group 82"/>
          <p:cNvGrpSpPr>
            <a:grpSpLocks/>
          </p:cNvGrpSpPr>
          <p:nvPr/>
        </p:nvGrpSpPr>
        <p:grpSpPr bwMode="auto">
          <a:xfrm>
            <a:off x="2743200" y="3190168"/>
            <a:ext cx="1295400" cy="609600"/>
            <a:chOff x="2743200" y="2971800"/>
            <a:chExt cx="1295400" cy="609600"/>
          </a:xfrm>
        </p:grpSpPr>
        <p:sp>
          <p:nvSpPr>
            <p:cNvPr id="5162" name="Rectangle 6"/>
            <p:cNvSpPr>
              <a:spLocks noChangeArrowheads="1"/>
            </p:cNvSpPr>
            <p:nvPr/>
          </p:nvSpPr>
          <p:spPr bwMode="auto">
            <a:xfrm>
              <a:off x="2743200" y="2971800"/>
              <a:ext cx="1295400" cy="609600"/>
            </a:xfrm>
            <a:prstGeom prst="rect">
              <a:avLst/>
            </a:prstGeom>
            <a:noFill/>
            <a:ln w="9525">
              <a:noFill/>
              <a:miter lim="800000"/>
              <a:headEnd/>
              <a:tailEnd/>
            </a:ln>
          </p:spPr>
          <p:txBody>
            <a:bodyPr anchor="ctr"/>
            <a:lstStyle/>
            <a:p>
              <a:r>
                <a:rPr lang="en-US" dirty="0">
                  <a:solidFill>
                    <a:srgbClr val="000000"/>
                  </a:solidFill>
                </a:rPr>
                <a:t>= m a</a:t>
              </a:r>
              <a:endParaRPr lang="en-US" baseline="-25000" dirty="0">
                <a:solidFill>
                  <a:srgbClr val="000000"/>
                </a:solidFill>
              </a:endParaRPr>
            </a:p>
          </p:txBody>
        </p:sp>
        <p:grpSp>
          <p:nvGrpSpPr>
            <p:cNvPr id="5163" name="Group 54"/>
            <p:cNvGrpSpPr>
              <a:grpSpLocks/>
            </p:cNvGrpSpPr>
            <p:nvPr/>
          </p:nvGrpSpPr>
          <p:grpSpPr bwMode="auto">
            <a:xfrm>
              <a:off x="3685330" y="3278931"/>
              <a:ext cx="233527" cy="235723"/>
              <a:chOff x="7734815" y="2032022"/>
              <a:chExt cx="233527" cy="235723"/>
            </a:xfrm>
          </p:grpSpPr>
          <p:grpSp>
            <p:nvGrpSpPr>
              <p:cNvPr id="5164" name="Group 55"/>
              <p:cNvGrpSpPr>
                <a:grpSpLocks/>
              </p:cNvGrpSpPr>
              <p:nvPr/>
            </p:nvGrpSpPr>
            <p:grpSpPr bwMode="auto">
              <a:xfrm>
                <a:off x="7734815" y="2267333"/>
                <a:ext cx="233527" cy="412"/>
                <a:chOff x="2121" y="3675"/>
                <a:chExt cx="494" cy="412"/>
              </a:xfrm>
            </p:grpSpPr>
            <p:sp>
              <p:nvSpPr>
                <p:cNvPr id="5168"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5169"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nvGrpSpPr>
              <p:cNvPr id="5165" name="Group 55"/>
              <p:cNvGrpSpPr>
                <a:grpSpLocks/>
              </p:cNvGrpSpPr>
              <p:nvPr/>
            </p:nvGrpSpPr>
            <p:grpSpPr bwMode="auto">
              <a:xfrm rot="5400000">
                <a:off x="7734815" y="2148580"/>
                <a:ext cx="233527" cy="412"/>
                <a:chOff x="2121" y="3675"/>
                <a:chExt cx="494" cy="412"/>
              </a:xfrm>
            </p:grpSpPr>
            <p:sp>
              <p:nvSpPr>
                <p:cNvPr id="5166"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5167"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grpSp>
      <p:grpSp>
        <p:nvGrpSpPr>
          <p:cNvPr id="2" name="Group 1"/>
          <p:cNvGrpSpPr/>
          <p:nvPr/>
        </p:nvGrpSpPr>
        <p:grpSpPr>
          <a:xfrm>
            <a:off x="457200" y="3037768"/>
            <a:ext cx="1143000" cy="914400"/>
            <a:chOff x="457200" y="3037768"/>
            <a:chExt cx="1143000" cy="914400"/>
          </a:xfrm>
        </p:grpSpPr>
        <p:sp>
          <p:nvSpPr>
            <p:cNvPr id="5134" name="Rectangle 33"/>
            <p:cNvSpPr>
              <a:spLocks noChangeArrowheads="1"/>
            </p:cNvSpPr>
            <p:nvPr/>
          </p:nvSpPr>
          <p:spPr bwMode="auto">
            <a:xfrm>
              <a:off x="457200" y="3037768"/>
              <a:ext cx="1143000" cy="914400"/>
            </a:xfrm>
            <a:prstGeom prst="rect">
              <a:avLst/>
            </a:prstGeom>
            <a:noFill/>
            <a:ln w="9525">
              <a:noFill/>
              <a:miter lim="800000"/>
              <a:headEnd/>
              <a:tailEnd/>
            </a:ln>
          </p:spPr>
          <p:txBody>
            <a:bodyPr anchor="ctr"/>
            <a:lstStyle/>
            <a:p>
              <a:r>
                <a:rPr lang="en-US" dirty="0">
                  <a:solidFill>
                    <a:srgbClr val="0070C0"/>
                  </a:solidFill>
                  <a:latin typeface="Symbol" pitchFamily="18" charset="2"/>
                </a:rPr>
                <a:t>S</a:t>
              </a:r>
              <a:r>
                <a:rPr lang="en-US" dirty="0">
                  <a:solidFill>
                    <a:srgbClr val="0070C0"/>
                  </a:solidFill>
                </a:rPr>
                <a:t>F  :</a:t>
              </a:r>
            </a:p>
          </p:txBody>
        </p:sp>
        <p:grpSp>
          <p:nvGrpSpPr>
            <p:cNvPr id="5155" name="Group 61"/>
            <p:cNvGrpSpPr>
              <a:grpSpLocks/>
            </p:cNvGrpSpPr>
            <p:nvPr/>
          </p:nvGrpSpPr>
          <p:grpSpPr bwMode="auto">
            <a:xfrm>
              <a:off x="941388" y="3485443"/>
              <a:ext cx="234950" cy="234950"/>
              <a:chOff x="7734815" y="2032022"/>
              <a:chExt cx="233527" cy="235723"/>
            </a:xfrm>
          </p:grpSpPr>
          <p:grpSp>
            <p:nvGrpSpPr>
              <p:cNvPr id="5156" name="Group 55"/>
              <p:cNvGrpSpPr>
                <a:grpSpLocks/>
              </p:cNvGrpSpPr>
              <p:nvPr/>
            </p:nvGrpSpPr>
            <p:grpSpPr bwMode="auto">
              <a:xfrm>
                <a:off x="7734815" y="2267333"/>
                <a:ext cx="233527" cy="412"/>
                <a:chOff x="2121" y="3675"/>
                <a:chExt cx="494" cy="412"/>
              </a:xfrm>
            </p:grpSpPr>
            <p:sp>
              <p:nvSpPr>
                <p:cNvPr id="5160"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70C0"/>
                    </a:solidFill>
                  </a:endParaRPr>
                </a:p>
              </p:txBody>
            </p:sp>
            <p:sp>
              <p:nvSpPr>
                <p:cNvPr id="5161" name="Line 57"/>
                <p:cNvSpPr>
                  <a:spLocks noChangeShapeType="1"/>
                </p:cNvSpPr>
                <p:nvPr/>
              </p:nvSpPr>
              <p:spPr bwMode="auto">
                <a:xfrm flipV="1">
                  <a:off x="2377" y="3675"/>
                  <a:ext cx="0" cy="412"/>
                </a:xfrm>
                <a:prstGeom prst="line">
                  <a:avLst/>
                </a:prstGeom>
                <a:noFill/>
                <a:ln w="22225">
                  <a:solidFill>
                    <a:srgbClr val="FF0000"/>
                  </a:solidFill>
                  <a:round/>
                  <a:headEnd/>
                  <a:tailEnd/>
                </a:ln>
              </p:spPr>
              <p:txBody>
                <a:bodyPr/>
                <a:lstStyle/>
                <a:p>
                  <a:endParaRPr lang="en-US">
                    <a:solidFill>
                      <a:srgbClr val="0070C0"/>
                    </a:solidFill>
                  </a:endParaRPr>
                </a:p>
              </p:txBody>
            </p:sp>
          </p:grpSp>
          <p:grpSp>
            <p:nvGrpSpPr>
              <p:cNvPr id="5157" name="Group 55"/>
              <p:cNvGrpSpPr>
                <a:grpSpLocks/>
              </p:cNvGrpSpPr>
              <p:nvPr/>
            </p:nvGrpSpPr>
            <p:grpSpPr bwMode="auto">
              <a:xfrm rot="5400000">
                <a:off x="7734815" y="2148580"/>
                <a:ext cx="233527" cy="412"/>
                <a:chOff x="2121" y="3675"/>
                <a:chExt cx="494" cy="412"/>
              </a:xfrm>
            </p:grpSpPr>
            <p:sp>
              <p:nvSpPr>
                <p:cNvPr id="5158"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70C0"/>
                    </a:solidFill>
                  </a:endParaRPr>
                </a:p>
              </p:txBody>
            </p:sp>
            <p:sp>
              <p:nvSpPr>
                <p:cNvPr id="5159" name="Line 57"/>
                <p:cNvSpPr>
                  <a:spLocks noChangeShapeType="1"/>
                </p:cNvSpPr>
                <p:nvPr/>
              </p:nvSpPr>
              <p:spPr bwMode="auto">
                <a:xfrm flipV="1">
                  <a:off x="2377" y="3675"/>
                  <a:ext cx="0" cy="412"/>
                </a:xfrm>
                <a:prstGeom prst="line">
                  <a:avLst/>
                </a:prstGeom>
                <a:noFill/>
                <a:ln w="22225">
                  <a:solidFill>
                    <a:srgbClr val="FF0000"/>
                  </a:solidFill>
                  <a:round/>
                  <a:headEnd/>
                  <a:tailEnd/>
                </a:ln>
              </p:spPr>
              <p:txBody>
                <a:bodyPr/>
                <a:lstStyle/>
                <a:p>
                  <a:endParaRPr lang="en-US">
                    <a:solidFill>
                      <a:srgbClr val="0070C0"/>
                    </a:solidFill>
                  </a:endParaRPr>
                </a:p>
              </p:txBody>
            </p:sp>
          </p:grpSp>
        </p:grpSp>
      </p:grpSp>
      <p:grpSp>
        <p:nvGrpSpPr>
          <p:cNvPr id="47" name="Group 114"/>
          <p:cNvGrpSpPr>
            <a:grpSpLocks/>
          </p:cNvGrpSpPr>
          <p:nvPr/>
        </p:nvGrpSpPr>
        <p:grpSpPr bwMode="auto">
          <a:xfrm>
            <a:off x="3366047" y="2792473"/>
            <a:ext cx="838200" cy="1066800"/>
            <a:chOff x="1968" y="1632"/>
            <a:chExt cx="528" cy="672"/>
          </a:xfrm>
        </p:grpSpPr>
        <p:sp>
          <p:nvSpPr>
            <p:cNvPr id="48" name="Rectangle 115"/>
            <p:cNvSpPr>
              <a:spLocks noChangeArrowheads="1"/>
            </p:cNvSpPr>
            <p:nvPr/>
          </p:nvSpPr>
          <p:spPr bwMode="auto">
            <a:xfrm>
              <a:off x="2256" y="1632"/>
              <a:ext cx="240" cy="384"/>
            </a:xfrm>
            <a:prstGeom prst="rect">
              <a:avLst/>
            </a:prstGeom>
            <a:noFill/>
            <a:ln w="9525">
              <a:noFill/>
              <a:miter lim="800000"/>
              <a:headEnd/>
              <a:tailEnd/>
            </a:ln>
          </p:spPr>
          <p:txBody>
            <a:bodyPr anchor="ctr"/>
            <a:lstStyle/>
            <a:p>
              <a:r>
                <a:rPr lang="en-US" dirty="0">
                  <a:solidFill>
                    <a:srgbClr val="3333FF"/>
                  </a:solidFill>
                </a:rPr>
                <a:t>0</a:t>
              </a:r>
            </a:p>
          </p:txBody>
        </p:sp>
        <p:sp>
          <p:nvSpPr>
            <p:cNvPr id="49" name="Line 116"/>
            <p:cNvSpPr>
              <a:spLocks noChangeShapeType="1"/>
            </p:cNvSpPr>
            <p:nvPr/>
          </p:nvSpPr>
          <p:spPr bwMode="auto">
            <a:xfrm flipV="1">
              <a:off x="1968" y="1872"/>
              <a:ext cx="336" cy="432"/>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
        <p:nvSpPr>
          <p:cNvPr id="55" name="Rectangle 76"/>
          <p:cNvSpPr>
            <a:spLocks noChangeArrowheads="1"/>
          </p:cNvSpPr>
          <p:nvPr/>
        </p:nvSpPr>
        <p:spPr bwMode="auto">
          <a:xfrm>
            <a:off x="1384611" y="4224419"/>
            <a:ext cx="1446230" cy="523220"/>
          </a:xfrm>
          <a:prstGeom prst="rect">
            <a:avLst/>
          </a:prstGeom>
          <a:noFill/>
          <a:ln w="9525">
            <a:noFill/>
            <a:miter lim="800000"/>
            <a:headEnd/>
            <a:tailEnd/>
          </a:ln>
        </p:spPr>
        <p:txBody>
          <a:bodyPr wrap="none" anchor="t" anchorCtr="0">
            <a:spAutoFit/>
          </a:bodyPr>
          <a:lstStyle/>
          <a:p>
            <a:r>
              <a:rPr lang="en-US" dirty="0" err="1" smtClean="0">
                <a:solidFill>
                  <a:srgbClr val="000000"/>
                </a:solidFill>
              </a:rPr>
              <a:t>F</a:t>
            </a:r>
            <a:r>
              <a:rPr lang="en-US" baseline="-25000" dirty="0" err="1" smtClean="0">
                <a:solidFill>
                  <a:srgbClr val="000000"/>
                </a:solidFill>
              </a:rPr>
              <a:t>n</a:t>
            </a:r>
            <a:r>
              <a:rPr lang="en-US" dirty="0" smtClean="0">
                <a:solidFill>
                  <a:srgbClr val="000000"/>
                </a:solidFill>
              </a:rPr>
              <a:t> = mg</a:t>
            </a:r>
            <a:endParaRPr lang="en-US" baseline="-25000" dirty="0">
              <a:solidFill>
                <a:srgbClr val="000000"/>
              </a:solidFill>
            </a:endParaRPr>
          </a:p>
        </p:txBody>
      </p:sp>
      <p:sp>
        <p:nvSpPr>
          <p:cNvPr id="68" name="Oval 67"/>
          <p:cNvSpPr/>
          <p:nvPr/>
        </p:nvSpPr>
        <p:spPr>
          <a:xfrm>
            <a:off x="3807726" y="5650174"/>
            <a:ext cx="545910" cy="5459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4"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93411" y="5281687"/>
            <a:ext cx="353902" cy="467236"/>
          </a:xfrm>
          <a:prstGeom prst="rect">
            <a:avLst/>
          </a:prstGeom>
          <a:noFill/>
          <a:ln w="9525">
            <a:noFill/>
            <a:miter lim="800000"/>
            <a:headEnd/>
            <a:tailEnd/>
          </a:ln>
        </p:spPr>
      </p:pic>
      <p:pic>
        <p:nvPicPr>
          <p:cNvPr id="75"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89948" y="5240743"/>
            <a:ext cx="353902" cy="467236"/>
          </a:xfrm>
          <a:prstGeom prst="rect">
            <a:avLst/>
          </a:prstGeom>
          <a:noFill/>
          <a:ln w="9525">
            <a:noFill/>
            <a:miter lim="800000"/>
            <a:headEnd/>
            <a:tailEnd/>
          </a:ln>
        </p:spPr>
      </p:pic>
      <p:pic>
        <p:nvPicPr>
          <p:cNvPr id="76"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70080" y="5240743"/>
            <a:ext cx="353902" cy="467236"/>
          </a:xfrm>
          <a:prstGeom prst="rect">
            <a:avLst/>
          </a:prstGeom>
          <a:noFill/>
          <a:ln w="9525">
            <a:noFill/>
            <a:miter lim="800000"/>
            <a:headEnd/>
            <a:tailEnd/>
          </a:ln>
        </p:spPr>
      </p:pic>
      <p:pic>
        <p:nvPicPr>
          <p:cNvPr id="79"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30883" y="2833331"/>
            <a:ext cx="353902" cy="467236"/>
          </a:xfrm>
          <a:prstGeom prst="rect">
            <a:avLst/>
          </a:prstGeom>
          <a:noFill/>
          <a:ln w="9525">
            <a:noFill/>
            <a:miter lim="800000"/>
            <a:headEnd/>
            <a:tailEnd/>
          </a:ln>
        </p:spPr>
      </p:pic>
      <p:pic>
        <p:nvPicPr>
          <p:cNvPr id="80"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72077" y="2833331"/>
            <a:ext cx="353902" cy="467236"/>
          </a:xfrm>
          <a:prstGeom prst="rect">
            <a:avLst/>
          </a:prstGeom>
          <a:noFill/>
          <a:ln w="9525">
            <a:noFill/>
            <a:miter lim="800000"/>
            <a:headEnd/>
            <a:tailEnd/>
          </a:ln>
        </p:spPr>
      </p:pic>
      <p:sp>
        <p:nvSpPr>
          <p:cNvPr id="7" name="Freeform 6"/>
          <p:cNvSpPr/>
          <p:nvPr/>
        </p:nvSpPr>
        <p:spPr>
          <a:xfrm>
            <a:off x="1627949" y="4762280"/>
            <a:ext cx="1025397" cy="856259"/>
          </a:xfrm>
          <a:custGeom>
            <a:avLst/>
            <a:gdLst>
              <a:gd name="connsiteX0" fmla="*/ 0 w 1025397"/>
              <a:gd name="connsiteY0" fmla="*/ 0 h 856259"/>
              <a:gd name="connsiteX1" fmla="*/ 47570 w 1025397"/>
              <a:gd name="connsiteY1" fmla="*/ 206136 h 856259"/>
              <a:gd name="connsiteX2" fmla="*/ 221993 w 1025397"/>
              <a:gd name="connsiteY2" fmla="*/ 285419 h 856259"/>
              <a:gd name="connsiteX3" fmla="*/ 438701 w 1025397"/>
              <a:gd name="connsiteY3" fmla="*/ 301276 h 856259"/>
              <a:gd name="connsiteX4" fmla="*/ 782261 w 1025397"/>
              <a:gd name="connsiteY4" fmla="*/ 311847 h 856259"/>
              <a:gd name="connsiteX5" fmla="*/ 956685 w 1025397"/>
              <a:gd name="connsiteY5" fmla="*/ 391130 h 856259"/>
              <a:gd name="connsiteX6" fmla="*/ 1025397 w 1025397"/>
              <a:gd name="connsiteY6" fmla="*/ 856259 h 85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397" h="856259">
                <a:moveTo>
                  <a:pt x="0" y="0"/>
                </a:moveTo>
                <a:cubicBezTo>
                  <a:pt x="5285" y="79283"/>
                  <a:pt x="10571" y="158566"/>
                  <a:pt x="47570" y="206136"/>
                </a:cubicBezTo>
                <a:cubicBezTo>
                  <a:pt x="84569" y="253706"/>
                  <a:pt x="156805" y="269562"/>
                  <a:pt x="221993" y="285419"/>
                </a:cubicBezTo>
                <a:cubicBezTo>
                  <a:pt x="287181" y="301276"/>
                  <a:pt x="345323" y="296871"/>
                  <a:pt x="438701" y="301276"/>
                </a:cubicBezTo>
                <a:cubicBezTo>
                  <a:pt x="532079" y="305681"/>
                  <a:pt x="695930" y="296871"/>
                  <a:pt x="782261" y="311847"/>
                </a:cubicBezTo>
                <a:cubicBezTo>
                  <a:pt x="868592" y="326823"/>
                  <a:pt x="916162" y="300395"/>
                  <a:pt x="956685" y="391130"/>
                </a:cubicBezTo>
                <a:cubicBezTo>
                  <a:pt x="997208" y="481865"/>
                  <a:pt x="1011302" y="669062"/>
                  <a:pt x="1025397" y="856259"/>
                </a:cubicBezTo>
              </a:path>
            </a:pathLst>
          </a:custGeom>
          <a:noFill/>
          <a:ln w="28575">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Text Box 35"/>
          <p:cNvSpPr txBox="1">
            <a:spLocks noChangeArrowheads="1"/>
          </p:cNvSpPr>
          <p:nvPr/>
        </p:nvSpPr>
        <p:spPr bwMode="auto">
          <a:xfrm>
            <a:off x="6781800" y="3236026"/>
            <a:ext cx="800100" cy="457200"/>
          </a:xfrm>
          <a:prstGeom prst="rect">
            <a:avLst/>
          </a:prstGeom>
          <a:noFill/>
          <a:ln w="9525">
            <a:noFill/>
            <a:miter lim="800000"/>
            <a:headEnd/>
            <a:tailEnd/>
          </a:ln>
        </p:spPr>
        <p:txBody>
          <a:bodyPr/>
          <a:lstStyle/>
          <a:p>
            <a:pPr algn="ctr"/>
            <a:r>
              <a:rPr lang="en-US" sz="2400" dirty="0">
                <a:solidFill>
                  <a:srgbClr val="000000"/>
                </a:solidFill>
              </a:rPr>
              <a:t>m</a:t>
            </a:r>
          </a:p>
        </p:txBody>
      </p:sp>
    </p:spTree>
    <p:extLst>
      <p:ext uri="{BB962C8B-B14F-4D97-AF65-F5344CB8AC3E}">
        <p14:creationId xmlns:p14="http://schemas.microsoft.com/office/powerpoint/2010/main" val="17682519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31"/>
                                        </p:tgtEl>
                                        <p:attrNameLst>
                                          <p:attrName>style.visibility</p:attrName>
                                        </p:attrNameLst>
                                      </p:cBhvr>
                                      <p:to>
                                        <p:strVal val="visible"/>
                                      </p:to>
                                    </p:set>
                                    <p:animEffect transition="in" filter="wheel(1)">
                                      <p:cBhvr>
                                        <p:cTn id="7" dur="2000"/>
                                        <p:tgtEl>
                                          <p:spTgt spid="51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9347"/>
                                        </p:tgtEl>
                                        <p:attrNameLst>
                                          <p:attrName>style.visibility</p:attrName>
                                        </p:attrNameLst>
                                      </p:cBhvr>
                                      <p:to>
                                        <p:strVal val="visible"/>
                                      </p:to>
                                    </p:set>
                                    <p:animEffect transition="in" filter="dissolve">
                                      <p:cBhvr>
                                        <p:cTn id="12" dur="500"/>
                                        <p:tgtEl>
                                          <p:spTgt spid="269347"/>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ppt_x</p:attrName>
                                        </p:attrNameLst>
                                      </p:cBhvr>
                                      <p:tavLst>
                                        <p:tav tm="0">
                                          <p:val>
                                            <p:strVal val="#ppt_x-.2"/>
                                          </p:val>
                                        </p:tav>
                                        <p:tav tm="100000">
                                          <p:val>
                                            <p:strVal val="#ppt_x"/>
                                          </p:val>
                                        </p:tav>
                                      </p:tavLst>
                                    </p:anim>
                                    <p:anim calcmode="lin" valueType="num">
                                      <p:cBhvr>
                                        <p:cTn id="1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69351"/>
                                        </p:tgtEl>
                                        <p:attrNameLst>
                                          <p:attrName>style.visibility</p:attrName>
                                        </p:attrNameLst>
                                      </p:cBhvr>
                                      <p:to>
                                        <p:strVal val="visible"/>
                                      </p:to>
                                    </p:set>
                                    <p:animEffect transition="in" filter="dissolve">
                                      <p:cBhvr>
                                        <p:cTn id="24" dur="500"/>
                                        <p:tgtEl>
                                          <p:spTgt spid="269351"/>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69355"/>
                                        </p:tgtEl>
                                        <p:attrNameLst>
                                          <p:attrName>style.visibility</p:attrName>
                                        </p:attrNameLst>
                                      </p:cBhvr>
                                      <p:to>
                                        <p:strVal val="visible"/>
                                      </p:to>
                                    </p:set>
                                    <p:animEffect transition="in" filter="fade">
                                      <p:cBhvr>
                                        <p:cTn id="29" dur="1000"/>
                                        <p:tgtEl>
                                          <p:spTgt spid="269355"/>
                                        </p:tgtEl>
                                      </p:cBhvr>
                                    </p:animEffect>
                                    <p:anim calcmode="lin" valueType="num">
                                      <p:cBhvr>
                                        <p:cTn id="30" dur="1000" fill="hold"/>
                                        <p:tgtEl>
                                          <p:spTgt spid="269355"/>
                                        </p:tgtEl>
                                        <p:attrNameLst>
                                          <p:attrName>ppt_x</p:attrName>
                                        </p:attrNameLst>
                                      </p:cBhvr>
                                      <p:tavLst>
                                        <p:tav tm="0">
                                          <p:val>
                                            <p:strVal val="#ppt_x"/>
                                          </p:val>
                                        </p:tav>
                                        <p:tav tm="100000">
                                          <p:val>
                                            <p:strVal val="#ppt_x"/>
                                          </p:val>
                                        </p:tav>
                                      </p:tavLst>
                                    </p:anim>
                                    <p:anim calcmode="lin" valueType="num">
                                      <p:cBhvr>
                                        <p:cTn id="31" dur="1000" fill="hold"/>
                                        <p:tgtEl>
                                          <p:spTgt spid="26935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269352"/>
                                        </p:tgtEl>
                                        <p:attrNameLst>
                                          <p:attrName>style.visibility</p:attrName>
                                        </p:attrNameLst>
                                      </p:cBhvr>
                                      <p:to>
                                        <p:strVal val="visible"/>
                                      </p:to>
                                    </p:set>
                                    <p:anim calcmode="lin" valueType="num">
                                      <p:cBhvr additive="base">
                                        <p:cTn id="36" dur="500" fill="hold"/>
                                        <p:tgtEl>
                                          <p:spTgt spid="269352"/>
                                        </p:tgtEl>
                                        <p:attrNameLst>
                                          <p:attrName>ppt_x</p:attrName>
                                        </p:attrNameLst>
                                      </p:cBhvr>
                                      <p:tavLst>
                                        <p:tav tm="0">
                                          <p:val>
                                            <p:strVal val="1+#ppt_w/2"/>
                                          </p:val>
                                        </p:tav>
                                        <p:tav tm="100000">
                                          <p:val>
                                            <p:strVal val="#ppt_x"/>
                                          </p:val>
                                        </p:tav>
                                      </p:tavLst>
                                    </p:anim>
                                    <p:anim calcmode="lin" valueType="num">
                                      <p:cBhvr additive="base">
                                        <p:cTn id="37" dur="500" fill="hold"/>
                                        <p:tgtEl>
                                          <p:spTgt spid="269352"/>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5" presetClass="entr" presetSubtype="0" fill="hold" grpId="0" nodeType="clickEffect">
                                  <p:stCondLst>
                                    <p:cond delay="0"/>
                                  </p:stCondLst>
                                  <p:childTnLst>
                                    <p:set>
                                      <p:cBhvr>
                                        <p:cTn id="41" dur="1" fill="hold">
                                          <p:stCondLst>
                                            <p:cond delay="0"/>
                                          </p:stCondLst>
                                        </p:cTn>
                                        <p:tgtEl>
                                          <p:spTgt spid="269358"/>
                                        </p:tgtEl>
                                        <p:attrNameLst>
                                          <p:attrName>style.visibility</p:attrName>
                                        </p:attrNameLst>
                                      </p:cBhvr>
                                      <p:to>
                                        <p:strVal val="visible"/>
                                      </p:to>
                                    </p:set>
                                    <p:animEffect transition="in" filter="fade">
                                      <p:cBhvr>
                                        <p:cTn id="42" dur="2000"/>
                                        <p:tgtEl>
                                          <p:spTgt spid="269358"/>
                                        </p:tgtEl>
                                      </p:cBhvr>
                                    </p:animEffect>
                                    <p:anim calcmode="lin" valueType="num">
                                      <p:cBhvr>
                                        <p:cTn id="43" dur="2000" fill="hold"/>
                                        <p:tgtEl>
                                          <p:spTgt spid="269358"/>
                                        </p:tgtEl>
                                        <p:attrNameLst>
                                          <p:attrName>style.rotation</p:attrName>
                                        </p:attrNameLst>
                                      </p:cBhvr>
                                      <p:tavLst>
                                        <p:tav tm="0">
                                          <p:val>
                                            <p:fltVal val="720"/>
                                          </p:val>
                                        </p:tav>
                                        <p:tav tm="100000">
                                          <p:val>
                                            <p:fltVal val="0"/>
                                          </p:val>
                                        </p:tav>
                                      </p:tavLst>
                                    </p:anim>
                                    <p:anim calcmode="lin" valueType="num">
                                      <p:cBhvr>
                                        <p:cTn id="44" dur="2000" fill="hold"/>
                                        <p:tgtEl>
                                          <p:spTgt spid="269358"/>
                                        </p:tgtEl>
                                        <p:attrNameLst>
                                          <p:attrName>ppt_h</p:attrName>
                                        </p:attrNameLst>
                                      </p:cBhvr>
                                      <p:tavLst>
                                        <p:tav tm="0">
                                          <p:val>
                                            <p:fltVal val="0"/>
                                          </p:val>
                                        </p:tav>
                                        <p:tav tm="100000">
                                          <p:val>
                                            <p:strVal val="#ppt_h"/>
                                          </p:val>
                                        </p:tav>
                                      </p:tavLst>
                                    </p:anim>
                                    <p:anim calcmode="lin" valueType="num">
                                      <p:cBhvr>
                                        <p:cTn id="45" dur="2000" fill="hold"/>
                                        <p:tgtEl>
                                          <p:spTgt spid="269358"/>
                                        </p:tgtEl>
                                        <p:attrNameLst>
                                          <p:attrName>ppt_w</p:attrName>
                                        </p:attrNameLst>
                                      </p:cBhvr>
                                      <p:tavLst>
                                        <p:tav tm="0">
                                          <p:val>
                                            <p:fltVal val="0"/>
                                          </p:val>
                                        </p:tav>
                                        <p:tav tm="100000">
                                          <p:val>
                                            <p:strVal val="#ppt_w"/>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5133"/>
                                        </p:tgtEl>
                                        <p:attrNameLst>
                                          <p:attrName>style.visibility</p:attrName>
                                        </p:attrNameLst>
                                      </p:cBhvr>
                                      <p:to>
                                        <p:strVal val="visible"/>
                                      </p:to>
                                    </p:set>
                                    <p:animEffect transition="in" filter="wheel(1)">
                                      <p:cBhvr>
                                        <p:cTn id="50" dur="2000"/>
                                        <p:tgtEl>
                                          <p:spTgt spid="5133"/>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dissolve">
                                      <p:cBhvr>
                                        <p:cTn id="55" dur="500"/>
                                        <p:tgtEl>
                                          <p:spTgt spid="59"/>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269369"/>
                                        </p:tgtEl>
                                        <p:attrNameLst>
                                          <p:attrName>style.visibility</p:attrName>
                                        </p:attrNameLst>
                                      </p:cBhvr>
                                      <p:to>
                                        <p:strVal val="visible"/>
                                      </p:to>
                                    </p:set>
                                    <p:animEffect transition="in" filter="dissolve">
                                      <p:cBhvr>
                                        <p:cTn id="60" dur="500"/>
                                        <p:tgtEl>
                                          <p:spTgt spid="269369"/>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69370"/>
                                        </p:tgtEl>
                                        <p:attrNameLst>
                                          <p:attrName>style.visibility</p:attrName>
                                        </p:attrNameLst>
                                      </p:cBhvr>
                                      <p:to>
                                        <p:strVal val="visible"/>
                                      </p:to>
                                    </p:set>
                                    <p:animEffect transition="in" filter="dissolve">
                                      <p:cBhvr>
                                        <p:cTn id="63" dur="500"/>
                                        <p:tgtEl>
                                          <p:spTgt spid="269370"/>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1000"/>
                                        <p:tgtEl>
                                          <p:spTgt spid="4"/>
                                        </p:tgtEl>
                                      </p:cBhvr>
                                    </p:animEffect>
                                    <p:anim calcmode="lin" valueType="num">
                                      <p:cBhvr>
                                        <p:cTn id="69" dur="1000" fill="hold"/>
                                        <p:tgtEl>
                                          <p:spTgt spid="4"/>
                                        </p:tgtEl>
                                        <p:attrNameLst>
                                          <p:attrName>ppt_x</p:attrName>
                                        </p:attrNameLst>
                                      </p:cBhvr>
                                      <p:tavLst>
                                        <p:tav tm="0">
                                          <p:val>
                                            <p:strVal val="#ppt_x"/>
                                          </p:val>
                                        </p:tav>
                                        <p:tav tm="100000">
                                          <p:val>
                                            <p:strVal val="#ppt_x"/>
                                          </p:val>
                                        </p:tav>
                                      </p:tavLst>
                                    </p:anim>
                                    <p:anim calcmode="lin" valueType="num">
                                      <p:cBhvr>
                                        <p:cTn id="7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269368"/>
                                        </p:tgtEl>
                                        <p:attrNameLst>
                                          <p:attrName>style.visibility</p:attrName>
                                        </p:attrNameLst>
                                      </p:cBhvr>
                                      <p:to>
                                        <p:strVal val="visible"/>
                                      </p:to>
                                    </p:set>
                                    <p:animEffect transition="in" filter="dissolve">
                                      <p:cBhvr>
                                        <p:cTn id="75" dur="500"/>
                                        <p:tgtEl>
                                          <p:spTgt spid="269368"/>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69367"/>
                                        </p:tgtEl>
                                        <p:attrNameLst>
                                          <p:attrName>style.visibility</p:attrName>
                                        </p:attrNameLst>
                                      </p:cBhvr>
                                      <p:to>
                                        <p:strVal val="visible"/>
                                      </p:to>
                                    </p:set>
                                    <p:animEffect transition="in" filter="fade">
                                      <p:cBhvr>
                                        <p:cTn id="80" dur="1000"/>
                                        <p:tgtEl>
                                          <p:spTgt spid="269367"/>
                                        </p:tgtEl>
                                      </p:cBhvr>
                                    </p:animEffect>
                                    <p:anim calcmode="lin" valueType="num">
                                      <p:cBhvr>
                                        <p:cTn id="81" dur="1000" fill="hold"/>
                                        <p:tgtEl>
                                          <p:spTgt spid="269367"/>
                                        </p:tgtEl>
                                        <p:attrNameLst>
                                          <p:attrName>ppt_x</p:attrName>
                                        </p:attrNameLst>
                                      </p:cBhvr>
                                      <p:tavLst>
                                        <p:tav tm="0">
                                          <p:val>
                                            <p:strVal val="#ppt_x"/>
                                          </p:val>
                                        </p:tav>
                                        <p:tav tm="100000">
                                          <p:val>
                                            <p:strVal val="#ppt_x"/>
                                          </p:val>
                                        </p:tav>
                                      </p:tavLst>
                                    </p:anim>
                                    <p:anim calcmode="lin" valueType="num">
                                      <p:cBhvr>
                                        <p:cTn id="82" dur="1000" fill="hold"/>
                                        <p:tgtEl>
                                          <p:spTgt spid="269367"/>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69365"/>
                                        </p:tgtEl>
                                        <p:attrNameLst>
                                          <p:attrName>style.visibility</p:attrName>
                                        </p:attrNameLst>
                                      </p:cBhvr>
                                      <p:to>
                                        <p:strVal val="visible"/>
                                      </p:to>
                                    </p:set>
                                    <p:animEffect transition="in" filter="dissolve">
                                      <p:cBhvr>
                                        <p:cTn id="87" dur="500"/>
                                        <p:tgtEl>
                                          <p:spTgt spid="269365"/>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269373"/>
                                        </p:tgtEl>
                                        <p:attrNameLst>
                                          <p:attrName>style.visibility</p:attrName>
                                        </p:attrNameLst>
                                      </p:cBhvr>
                                      <p:to>
                                        <p:strVal val="visible"/>
                                      </p:to>
                                    </p:set>
                                    <p:anim calcmode="lin" valueType="num">
                                      <p:cBhvr additive="base">
                                        <p:cTn id="92" dur="500" fill="hold"/>
                                        <p:tgtEl>
                                          <p:spTgt spid="269373"/>
                                        </p:tgtEl>
                                        <p:attrNameLst>
                                          <p:attrName>ppt_x</p:attrName>
                                        </p:attrNameLst>
                                      </p:cBhvr>
                                      <p:tavLst>
                                        <p:tav tm="0">
                                          <p:val>
                                            <p:strVal val="1+#ppt_w/2"/>
                                          </p:val>
                                        </p:tav>
                                        <p:tav tm="100000">
                                          <p:val>
                                            <p:strVal val="#ppt_x"/>
                                          </p:val>
                                        </p:tav>
                                      </p:tavLst>
                                    </p:anim>
                                    <p:anim calcmode="lin" valueType="num">
                                      <p:cBhvr additive="base">
                                        <p:cTn id="93" dur="500" fill="hold"/>
                                        <p:tgtEl>
                                          <p:spTgt spid="269373"/>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6" presetClass="entr" presetSubtype="16" fill="hold" nodeType="click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circle(in)">
                                      <p:cBhvr>
                                        <p:cTn id="98" dur="2000"/>
                                        <p:tgtEl>
                                          <p:spTgt spid="2"/>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269316"/>
                                        </p:tgtEl>
                                        <p:attrNameLst>
                                          <p:attrName>style.visibility</p:attrName>
                                        </p:attrNameLst>
                                      </p:cBhvr>
                                      <p:to>
                                        <p:strVal val="visible"/>
                                      </p:to>
                                    </p:set>
                                    <p:animEffect transition="in" filter="dissolve">
                                      <p:cBhvr>
                                        <p:cTn id="103" dur="500"/>
                                        <p:tgtEl>
                                          <p:spTgt spid="269316"/>
                                        </p:tgtEl>
                                      </p:cBhvr>
                                    </p:animEffect>
                                  </p:childTnLst>
                                </p:cTn>
                              </p:par>
                            </p:childTnLst>
                          </p:cTn>
                        </p:par>
                      </p:childTnLst>
                    </p:cTn>
                  </p:par>
                  <p:par>
                    <p:cTn id="104" fill="hold">
                      <p:stCondLst>
                        <p:cond delay="indefinite"/>
                      </p:stCondLst>
                      <p:childTnLst>
                        <p:par>
                          <p:cTn id="105" fill="hold">
                            <p:stCondLst>
                              <p:cond delay="0"/>
                            </p:stCondLst>
                            <p:childTnLst>
                              <p:par>
                                <p:cTn id="106" presetID="29" presetClass="entr" presetSubtype="0" fill="hold" grpId="0" nodeType="clickEffect">
                                  <p:stCondLst>
                                    <p:cond delay="0"/>
                                  </p:stCondLst>
                                  <p:childTnLst>
                                    <p:set>
                                      <p:cBhvr>
                                        <p:cTn id="107" dur="1" fill="hold">
                                          <p:stCondLst>
                                            <p:cond delay="0"/>
                                          </p:stCondLst>
                                        </p:cTn>
                                        <p:tgtEl>
                                          <p:spTgt spid="269317"/>
                                        </p:tgtEl>
                                        <p:attrNameLst>
                                          <p:attrName>style.visibility</p:attrName>
                                        </p:attrNameLst>
                                      </p:cBhvr>
                                      <p:to>
                                        <p:strVal val="visible"/>
                                      </p:to>
                                    </p:set>
                                    <p:anim calcmode="lin" valueType="num">
                                      <p:cBhvr>
                                        <p:cTn id="108" dur="1000" fill="hold"/>
                                        <p:tgtEl>
                                          <p:spTgt spid="269317"/>
                                        </p:tgtEl>
                                        <p:attrNameLst>
                                          <p:attrName>ppt_x</p:attrName>
                                        </p:attrNameLst>
                                      </p:cBhvr>
                                      <p:tavLst>
                                        <p:tav tm="0">
                                          <p:val>
                                            <p:strVal val="#ppt_x-.2"/>
                                          </p:val>
                                        </p:tav>
                                        <p:tav tm="100000">
                                          <p:val>
                                            <p:strVal val="#ppt_x"/>
                                          </p:val>
                                        </p:tav>
                                      </p:tavLst>
                                    </p:anim>
                                    <p:anim calcmode="lin" valueType="num">
                                      <p:cBhvr>
                                        <p:cTn id="109" dur="1000" fill="hold"/>
                                        <p:tgtEl>
                                          <p:spTgt spid="269317"/>
                                        </p:tgtEl>
                                        <p:attrNameLst>
                                          <p:attrName>ppt_y</p:attrName>
                                        </p:attrNameLst>
                                      </p:cBhvr>
                                      <p:tavLst>
                                        <p:tav tm="0">
                                          <p:val>
                                            <p:strVal val="#ppt_y"/>
                                          </p:val>
                                        </p:tav>
                                        <p:tav tm="100000">
                                          <p:val>
                                            <p:strVal val="#ppt_y"/>
                                          </p:val>
                                        </p:tav>
                                      </p:tavLst>
                                    </p:anim>
                                    <p:animEffect transition="in" filter="wipe(right)" prLst="gradientSize: 0.1">
                                      <p:cBhvr>
                                        <p:cTn id="110" dur="1000"/>
                                        <p:tgtEl>
                                          <p:spTgt spid="269317"/>
                                        </p:tgtEl>
                                      </p:cBhvr>
                                    </p:animEffect>
                                  </p:childTnLst>
                                </p:cTn>
                              </p:par>
                            </p:childTnLst>
                          </p:cTn>
                        </p:par>
                      </p:childTnLst>
                    </p:cTn>
                  </p:par>
                  <p:par>
                    <p:cTn id="111" fill="hold">
                      <p:stCondLst>
                        <p:cond delay="indefinite"/>
                      </p:stCondLst>
                      <p:childTnLst>
                        <p:par>
                          <p:cTn id="112" fill="hold">
                            <p:stCondLst>
                              <p:cond delay="0"/>
                            </p:stCondLst>
                            <p:childTnLst>
                              <p:par>
                                <p:cTn id="113" presetID="29" presetClass="entr" presetSubtype="0" fill="hold" nodeType="clickEffect">
                                  <p:stCondLst>
                                    <p:cond delay="0"/>
                                  </p:stCondLst>
                                  <p:childTnLst>
                                    <p:set>
                                      <p:cBhvr>
                                        <p:cTn id="114" dur="1" fill="hold">
                                          <p:stCondLst>
                                            <p:cond delay="0"/>
                                          </p:stCondLst>
                                        </p:cTn>
                                        <p:tgtEl>
                                          <p:spTgt spid="6"/>
                                        </p:tgtEl>
                                        <p:attrNameLst>
                                          <p:attrName>style.visibility</p:attrName>
                                        </p:attrNameLst>
                                      </p:cBhvr>
                                      <p:to>
                                        <p:strVal val="visible"/>
                                      </p:to>
                                    </p:set>
                                    <p:anim calcmode="lin" valueType="num">
                                      <p:cBhvr>
                                        <p:cTn id="115" dur="1000" fill="hold"/>
                                        <p:tgtEl>
                                          <p:spTgt spid="6"/>
                                        </p:tgtEl>
                                        <p:attrNameLst>
                                          <p:attrName>ppt_x</p:attrName>
                                        </p:attrNameLst>
                                      </p:cBhvr>
                                      <p:tavLst>
                                        <p:tav tm="0">
                                          <p:val>
                                            <p:strVal val="#ppt_x-.2"/>
                                          </p:val>
                                        </p:tav>
                                        <p:tav tm="100000">
                                          <p:val>
                                            <p:strVal val="#ppt_x"/>
                                          </p:val>
                                        </p:tav>
                                      </p:tavLst>
                                    </p:anim>
                                    <p:anim calcmode="lin" valueType="num">
                                      <p:cBhvr>
                                        <p:cTn id="11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17" dur="1000"/>
                                        <p:tgtEl>
                                          <p:spTgt spid="6"/>
                                        </p:tgtEl>
                                      </p:cBhvr>
                                    </p:animEffect>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5130"/>
                                        </p:tgtEl>
                                        <p:attrNameLst>
                                          <p:attrName>style.visibility</p:attrName>
                                        </p:attrNameLst>
                                      </p:cBhvr>
                                      <p:to>
                                        <p:strVal val="visible"/>
                                      </p:to>
                                    </p:set>
                                    <p:animEffect transition="in" filter="fade">
                                      <p:cBhvr>
                                        <p:cTn id="122" dur="1000"/>
                                        <p:tgtEl>
                                          <p:spTgt spid="5130"/>
                                        </p:tgtEl>
                                      </p:cBhvr>
                                    </p:animEffect>
                                    <p:anim calcmode="lin" valueType="num">
                                      <p:cBhvr>
                                        <p:cTn id="123" dur="1000" fill="hold"/>
                                        <p:tgtEl>
                                          <p:spTgt spid="5130"/>
                                        </p:tgtEl>
                                        <p:attrNameLst>
                                          <p:attrName>ppt_x</p:attrName>
                                        </p:attrNameLst>
                                      </p:cBhvr>
                                      <p:tavLst>
                                        <p:tav tm="0">
                                          <p:val>
                                            <p:strVal val="#ppt_x"/>
                                          </p:val>
                                        </p:tav>
                                        <p:tav tm="100000">
                                          <p:val>
                                            <p:strVal val="#ppt_x"/>
                                          </p:val>
                                        </p:tav>
                                      </p:tavLst>
                                    </p:anim>
                                    <p:anim calcmode="lin" valueType="num">
                                      <p:cBhvr>
                                        <p:cTn id="124" dur="1000" fill="hold"/>
                                        <p:tgtEl>
                                          <p:spTgt spid="5130"/>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269384"/>
                                        </p:tgtEl>
                                        <p:attrNameLst>
                                          <p:attrName>style.visibility</p:attrName>
                                        </p:attrNameLst>
                                      </p:cBhvr>
                                      <p:to>
                                        <p:strVal val="visible"/>
                                      </p:to>
                                    </p:set>
                                    <p:animEffect transition="in" filter="dissolve">
                                      <p:cBhvr>
                                        <p:cTn id="129" dur="500"/>
                                        <p:tgtEl>
                                          <p:spTgt spid="269384"/>
                                        </p:tgtEl>
                                      </p:cBhvr>
                                    </p:animEffect>
                                  </p:childTnLst>
                                </p:cTn>
                              </p:par>
                            </p:childTnLst>
                          </p:cTn>
                        </p:par>
                      </p:childTnLst>
                    </p:cTn>
                  </p:par>
                  <p:par>
                    <p:cTn id="130" fill="hold">
                      <p:stCondLst>
                        <p:cond delay="indefinite"/>
                      </p:stCondLst>
                      <p:childTnLst>
                        <p:par>
                          <p:cTn id="131" fill="hold">
                            <p:stCondLst>
                              <p:cond delay="0"/>
                            </p:stCondLst>
                            <p:childTnLst>
                              <p:par>
                                <p:cTn id="132" presetID="29" presetClass="entr" presetSubtype="0" fill="hold" grpId="0" nodeType="clickEffect">
                                  <p:stCondLst>
                                    <p:cond delay="0"/>
                                  </p:stCondLst>
                                  <p:childTnLst>
                                    <p:set>
                                      <p:cBhvr>
                                        <p:cTn id="133" dur="1" fill="hold">
                                          <p:stCondLst>
                                            <p:cond delay="0"/>
                                          </p:stCondLst>
                                        </p:cTn>
                                        <p:tgtEl>
                                          <p:spTgt spid="269385"/>
                                        </p:tgtEl>
                                        <p:attrNameLst>
                                          <p:attrName>style.visibility</p:attrName>
                                        </p:attrNameLst>
                                      </p:cBhvr>
                                      <p:to>
                                        <p:strVal val="visible"/>
                                      </p:to>
                                    </p:set>
                                    <p:anim calcmode="lin" valueType="num">
                                      <p:cBhvr>
                                        <p:cTn id="134" dur="1000" fill="hold"/>
                                        <p:tgtEl>
                                          <p:spTgt spid="269385"/>
                                        </p:tgtEl>
                                        <p:attrNameLst>
                                          <p:attrName>ppt_x</p:attrName>
                                        </p:attrNameLst>
                                      </p:cBhvr>
                                      <p:tavLst>
                                        <p:tav tm="0">
                                          <p:val>
                                            <p:strVal val="#ppt_x-.2"/>
                                          </p:val>
                                        </p:tav>
                                        <p:tav tm="100000">
                                          <p:val>
                                            <p:strVal val="#ppt_x"/>
                                          </p:val>
                                        </p:tav>
                                      </p:tavLst>
                                    </p:anim>
                                    <p:anim calcmode="lin" valueType="num">
                                      <p:cBhvr>
                                        <p:cTn id="135" dur="1000" fill="hold"/>
                                        <p:tgtEl>
                                          <p:spTgt spid="269385"/>
                                        </p:tgtEl>
                                        <p:attrNameLst>
                                          <p:attrName>ppt_y</p:attrName>
                                        </p:attrNameLst>
                                      </p:cBhvr>
                                      <p:tavLst>
                                        <p:tav tm="0">
                                          <p:val>
                                            <p:strVal val="#ppt_y"/>
                                          </p:val>
                                        </p:tav>
                                        <p:tav tm="100000">
                                          <p:val>
                                            <p:strVal val="#ppt_y"/>
                                          </p:val>
                                        </p:tav>
                                      </p:tavLst>
                                    </p:anim>
                                    <p:animEffect transition="in" filter="wipe(right)" prLst="gradientSize: 0.1">
                                      <p:cBhvr>
                                        <p:cTn id="136" dur="1000"/>
                                        <p:tgtEl>
                                          <p:spTgt spid="269385"/>
                                        </p:tgtEl>
                                      </p:cBhvr>
                                    </p:animEffect>
                                  </p:childTnLst>
                                </p:cTn>
                              </p:par>
                            </p:childTnLst>
                          </p:cTn>
                        </p:par>
                      </p:childTnLst>
                    </p:cTn>
                  </p:par>
                  <p:par>
                    <p:cTn id="137" fill="hold">
                      <p:stCondLst>
                        <p:cond delay="indefinite"/>
                      </p:stCondLst>
                      <p:childTnLst>
                        <p:par>
                          <p:cTn id="138" fill="hold">
                            <p:stCondLst>
                              <p:cond delay="0"/>
                            </p:stCondLst>
                            <p:childTnLst>
                              <p:par>
                                <p:cTn id="139" presetID="29" presetClass="entr" presetSubtype="0" fill="hold" grpId="0" nodeType="clickEffect">
                                  <p:stCondLst>
                                    <p:cond delay="0"/>
                                  </p:stCondLst>
                                  <p:childTnLst>
                                    <p:set>
                                      <p:cBhvr>
                                        <p:cTn id="140" dur="1" fill="hold">
                                          <p:stCondLst>
                                            <p:cond delay="0"/>
                                          </p:stCondLst>
                                        </p:cTn>
                                        <p:tgtEl>
                                          <p:spTgt spid="269386"/>
                                        </p:tgtEl>
                                        <p:attrNameLst>
                                          <p:attrName>style.visibility</p:attrName>
                                        </p:attrNameLst>
                                      </p:cBhvr>
                                      <p:to>
                                        <p:strVal val="visible"/>
                                      </p:to>
                                    </p:set>
                                    <p:anim calcmode="lin" valueType="num">
                                      <p:cBhvr>
                                        <p:cTn id="141" dur="1000" fill="hold"/>
                                        <p:tgtEl>
                                          <p:spTgt spid="269386"/>
                                        </p:tgtEl>
                                        <p:attrNameLst>
                                          <p:attrName>ppt_x</p:attrName>
                                        </p:attrNameLst>
                                      </p:cBhvr>
                                      <p:tavLst>
                                        <p:tav tm="0">
                                          <p:val>
                                            <p:strVal val="#ppt_x-.2"/>
                                          </p:val>
                                        </p:tav>
                                        <p:tav tm="100000">
                                          <p:val>
                                            <p:strVal val="#ppt_x"/>
                                          </p:val>
                                        </p:tav>
                                      </p:tavLst>
                                    </p:anim>
                                    <p:anim calcmode="lin" valueType="num">
                                      <p:cBhvr>
                                        <p:cTn id="142" dur="1000" fill="hold"/>
                                        <p:tgtEl>
                                          <p:spTgt spid="269386"/>
                                        </p:tgtEl>
                                        <p:attrNameLst>
                                          <p:attrName>ppt_y</p:attrName>
                                        </p:attrNameLst>
                                      </p:cBhvr>
                                      <p:tavLst>
                                        <p:tav tm="0">
                                          <p:val>
                                            <p:strVal val="#ppt_y"/>
                                          </p:val>
                                        </p:tav>
                                        <p:tav tm="100000">
                                          <p:val>
                                            <p:strVal val="#ppt_y"/>
                                          </p:val>
                                        </p:tav>
                                      </p:tavLst>
                                    </p:anim>
                                    <p:animEffect transition="in" filter="wipe(right)" prLst="gradientSize: 0.1">
                                      <p:cBhvr>
                                        <p:cTn id="143" dur="1000"/>
                                        <p:tgtEl>
                                          <p:spTgt spid="269386"/>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nodeType="clickEffect">
                                  <p:stCondLst>
                                    <p:cond delay="0"/>
                                  </p:stCondLst>
                                  <p:childTnLst>
                                    <p:set>
                                      <p:cBhvr>
                                        <p:cTn id="147" dur="1" fill="hold">
                                          <p:stCondLst>
                                            <p:cond delay="0"/>
                                          </p:stCondLst>
                                        </p:cTn>
                                        <p:tgtEl>
                                          <p:spTgt spid="47"/>
                                        </p:tgtEl>
                                        <p:attrNameLst>
                                          <p:attrName>style.visibility</p:attrName>
                                        </p:attrNameLst>
                                      </p:cBhvr>
                                      <p:to>
                                        <p:strVal val="visible"/>
                                      </p:to>
                                    </p:set>
                                    <p:animEffect transition="in" filter="wipe(down)">
                                      <p:cBhvr>
                                        <p:cTn id="148" dur="3000"/>
                                        <p:tgtEl>
                                          <p:spTgt spid="47"/>
                                        </p:tgtEl>
                                      </p:cBhvr>
                                    </p:animEffect>
                                  </p:childTnLst>
                                </p:cTn>
                              </p:par>
                            </p:childTnLst>
                          </p:cTn>
                        </p:par>
                      </p:childTnLst>
                    </p:cTn>
                  </p:par>
                  <p:par>
                    <p:cTn id="149" fill="hold">
                      <p:stCondLst>
                        <p:cond delay="indefinite"/>
                      </p:stCondLst>
                      <p:childTnLst>
                        <p:par>
                          <p:cTn id="150" fill="hold">
                            <p:stCondLst>
                              <p:cond delay="0"/>
                            </p:stCondLst>
                            <p:childTnLst>
                              <p:par>
                                <p:cTn id="151" presetID="45" presetClass="entr" presetSubtype="0" fill="hold" grpId="0" nodeType="clickEffect">
                                  <p:stCondLst>
                                    <p:cond delay="0"/>
                                  </p:stCondLst>
                                  <p:childTnLst>
                                    <p:set>
                                      <p:cBhvr>
                                        <p:cTn id="152" dur="1" fill="hold">
                                          <p:stCondLst>
                                            <p:cond delay="0"/>
                                          </p:stCondLst>
                                        </p:cTn>
                                        <p:tgtEl>
                                          <p:spTgt spid="68"/>
                                        </p:tgtEl>
                                        <p:attrNameLst>
                                          <p:attrName>style.visibility</p:attrName>
                                        </p:attrNameLst>
                                      </p:cBhvr>
                                      <p:to>
                                        <p:strVal val="visible"/>
                                      </p:to>
                                    </p:set>
                                    <p:animEffect transition="in" filter="fade">
                                      <p:cBhvr>
                                        <p:cTn id="153" dur="2000"/>
                                        <p:tgtEl>
                                          <p:spTgt spid="68"/>
                                        </p:tgtEl>
                                      </p:cBhvr>
                                    </p:animEffect>
                                    <p:anim calcmode="lin" valueType="num">
                                      <p:cBhvr>
                                        <p:cTn id="154" dur="2000" fill="hold"/>
                                        <p:tgtEl>
                                          <p:spTgt spid="68"/>
                                        </p:tgtEl>
                                        <p:attrNameLst>
                                          <p:attrName>ppt_w</p:attrName>
                                        </p:attrNameLst>
                                      </p:cBhvr>
                                      <p:tavLst>
                                        <p:tav tm="0" fmla="#ppt_w*sin(2.5*pi*$)">
                                          <p:val>
                                            <p:fltVal val="0"/>
                                          </p:val>
                                        </p:tav>
                                        <p:tav tm="100000">
                                          <p:val>
                                            <p:fltVal val="1"/>
                                          </p:val>
                                        </p:tav>
                                      </p:tavLst>
                                    </p:anim>
                                    <p:anim calcmode="lin" valueType="num">
                                      <p:cBhvr>
                                        <p:cTn id="155" dur="2000" fill="hold"/>
                                        <p:tgtEl>
                                          <p:spTgt spid="68"/>
                                        </p:tgtEl>
                                        <p:attrNameLst>
                                          <p:attrName>ppt_h</p:attrName>
                                        </p:attrNameLst>
                                      </p:cBhvr>
                                      <p:tavLst>
                                        <p:tav tm="0">
                                          <p:val>
                                            <p:strVal val="#ppt_h"/>
                                          </p:val>
                                        </p:tav>
                                        <p:tav tm="100000">
                                          <p:val>
                                            <p:strVal val="#ppt_h"/>
                                          </p:val>
                                        </p:tav>
                                      </p:tavLst>
                                    </p:anim>
                                  </p:childTnLst>
                                </p:cTn>
                              </p:par>
                            </p:childTnLst>
                          </p:cTn>
                        </p:par>
                      </p:childTnLst>
                    </p:cTn>
                  </p:par>
                  <p:par>
                    <p:cTn id="156" fill="hold">
                      <p:stCondLst>
                        <p:cond delay="indefinite"/>
                      </p:stCondLst>
                      <p:childTnLst>
                        <p:par>
                          <p:cTn id="157" fill="hold">
                            <p:stCondLst>
                              <p:cond delay="0"/>
                            </p:stCondLst>
                            <p:childTnLst>
                              <p:par>
                                <p:cTn id="158" presetID="26" presetClass="entr" presetSubtype="0" fill="hold" nodeType="click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wipe(down)">
                                      <p:cBhvr>
                                        <p:cTn id="160" dur="580">
                                          <p:stCondLst>
                                            <p:cond delay="0"/>
                                          </p:stCondLst>
                                        </p:cTn>
                                        <p:tgtEl>
                                          <p:spTgt spid="79"/>
                                        </p:tgtEl>
                                      </p:cBhvr>
                                    </p:animEffect>
                                    <p:anim calcmode="lin" valueType="num">
                                      <p:cBhvr>
                                        <p:cTn id="161" dur="1822"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79"/>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79"/>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79"/>
                                        </p:tgtEl>
                                        <p:attrNameLst>
                                          <p:attrName>ppt_y</p:attrName>
                                        </p:attrNameLst>
                                      </p:cBhvr>
                                      <p:tavLst>
                                        <p:tav tm="0" fmla="#ppt_y-sin(pi*$)/81">
                                          <p:val>
                                            <p:fltVal val="0"/>
                                          </p:val>
                                        </p:tav>
                                        <p:tav tm="100000">
                                          <p:val>
                                            <p:fltVal val="1"/>
                                          </p:val>
                                        </p:tav>
                                      </p:tavLst>
                                    </p:anim>
                                    <p:animScale>
                                      <p:cBhvr>
                                        <p:cTn id="166" dur="26">
                                          <p:stCondLst>
                                            <p:cond delay="650"/>
                                          </p:stCondLst>
                                        </p:cTn>
                                        <p:tgtEl>
                                          <p:spTgt spid="79"/>
                                        </p:tgtEl>
                                      </p:cBhvr>
                                      <p:to x="100000" y="60000"/>
                                    </p:animScale>
                                    <p:animScale>
                                      <p:cBhvr>
                                        <p:cTn id="167" dur="166" decel="50000">
                                          <p:stCondLst>
                                            <p:cond delay="676"/>
                                          </p:stCondLst>
                                        </p:cTn>
                                        <p:tgtEl>
                                          <p:spTgt spid="79"/>
                                        </p:tgtEl>
                                      </p:cBhvr>
                                      <p:to x="100000" y="100000"/>
                                    </p:animScale>
                                    <p:animScale>
                                      <p:cBhvr>
                                        <p:cTn id="168" dur="26">
                                          <p:stCondLst>
                                            <p:cond delay="1312"/>
                                          </p:stCondLst>
                                        </p:cTn>
                                        <p:tgtEl>
                                          <p:spTgt spid="79"/>
                                        </p:tgtEl>
                                      </p:cBhvr>
                                      <p:to x="100000" y="80000"/>
                                    </p:animScale>
                                    <p:animScale>
                                      <p:cBhvr>
                                        <p:cTn id="169" dur="166" decel="50000">
                                          <p:stCondLst>
                                            <p:cond delay="1338"/>
                                          </p:stCondLst>
                                        </p:cTn>
                                        <p:tgtEl>
                                          <p:spTgt spid="79"/>
                                        </p:tgtEl>
                                      </p:cBhvr>
                                      <p:to x="100000" y="100000"/>
                                    </p:animScale>
                                    <p:animScale>
                                      <p:cBhvr>
                                        <p:cTn id="170" dur="26">
                                          <p:stCondLst>
                                            <p:cond delay="1642"/>
                                          </p:stCondLst>
                                        </p:cTn>
                                        <p:tgtEl>
                                          <p:spTgt spid="79"/>
                                        </p:tgtEl>
                                      </p:cBhvr>
                                      <p:to x="100000" y="90000"/>
                                    </p:animScale>
                                    <p:animScale>
                                      <p:cBhvr>
                                        <p:cTn id="171" dur="166" decel="50000">
                                          <p:stCondLst>
                                            <p:cond delay="1668"/>
                                          </p:stCondLst>
                                        </p:cTn>
                                        <p:tgtEl>
                                          <p:spTgt spid="79"/>
                                        </p:tgtEl>
                                      </p:cBhvr>
                                      <p:to x="100000" y="100000"/>
                                    </p:animScale>
                                    <p:animScale>
                                      <p:cBhvr>
                                        <p:cTn id="172" dur="26">
                                          <p:stCondLst>
                                            <p:cond delay="1808"/>
                                          </p:stCondLst>
                                        </p:cTn>
                                        <p:tgtEl>
                                          <p:spTgt spid="79"/>
                                        </p:tgtEl>
                                      </p:cBhvr>
                                      <p:to x="100000" y="95000"/>
                                    </p:animScale>
                                    <p:animScale>
                                      <p:cBhvr>
                                        <p:cTn id="173" dur="166" decel="50000">
                                          <p:stCondLst>
                                            <p:cond delay="1834"/>
                                          </p:stCondLst>
                                        </p:cTn>
                                        <p:tgtEl>
                                          <p:spTgt spid="79"/>
                                        </p:tgtEl>
                                      </p:cBhvr>
                                      <p:to x="100000" y="100000"/>
                                    </p:animScale>
                                  </p:childTnLst>
                                </p:cTn>
                              </p:par>
                              <p:par>
                                <p:cTn id="174" presetID="26" presetClass="entr" presetSubtype="0" fill="hold" nodeType="with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wipe(down)">
                                      <p:cBhvr>
                                        <p:cTn id="176" dur="580">
                                          <p:stCondLst>
                                            <p:cond delay="0"/>
                                          </p:stCondLst>
                                        </p:cTn>
                                        <p:tgtEl>
                                          <p:spTgt spid="75"/>
                                        </p:tgtEl>
                                      </p:cBhvr>
                                    </p:animEffect>
                                    <p:anim calcmode="lin" valueType="num">
                                      <p:cBhvr>
                                        <p:cTn id="177"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178"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179"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180"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181"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182" dur="26">
                                          <p:stCondLst>
                                            <p:cond delay="650"/>
                                          </p:stCondLst>
                                        </p:cTn>
                                        <p:tgtEl>
                                          <p:spTgt spid="75"/>
                                        </p:tgtEl>
                                      </p:cBhvr>
                                      <p:to x="100000" y="60000"/>
                                    </p:animScale>
                                    <p:animScale>
                                      <p:cBhvr>
                                        <p:cTn id="183" dur="166" decel="50000">
                                          <p:stCondLst>
                                            <p:cond delay="676"/>
                                          </p:stCondLst>
                                        </p:cTn>
                                        <p:tgtEl>
                                          <p:spTgt spid="75"/>
                                        </p:tgtEl>
                                      </p:cBhvr>
                                      <p:to x="100000" y="100000"/>
                                    </p:animScale>
                                    <p:animScale>
                                      <p:cBhvr>
                                        <p:cTn id="184" dur="26">
                                          <p:stCondLst>
                                            <p:cond delay="1312"/>
                                          </p:stCondLst>
                                        </p:cTn>
                                        <p:tgtEl>
                                          <p:spTgt spid="75"/>
                                        </p:tgtEl>
                                      </p:cBhvr>
                                      <p:to x="100000" y="80000"/>
                                    </p:animScale>
                                    <p:animScale>
                                      <p:cBhvr>
                                        <p:cTn id="185" dur="166" decel="50000">
                                          <p:stCondLst>
                                            <p:cond delay="1338"/>
                                          </p:stCondLst>
                                        </p:cTn>
                                        <p:tgtEl>
                                          <p:spTgt spid="75"/>
                                        </p:tgtEl>
                                      </p:cBhvr>
                                      <p:to x="100000" y="100000"/>
                                    </p:animScale>
                                    <p:animScale>
                                      <p:cBhvr>
                                        <p:cTn id="186" dur="26">
                                          <p:stCondLst>
                                            <p:cond delay="1642"/>
                                          </p:stCondLst>
                                        </p:cTn>
                                        <p:tgtEl>
                                          <p:spTgt spid="75"/>
                                        </p:tgtEl>
                                      </p:cBhvr>
                                      <p:to x="100000" y="90000"/>
                                    </p:animScale>
                                    <p:animScale>
                                      <p:cBhvr>
                                        <p:cTn id="187" dur="166" decel="50000">
                                          <p:stCondLst>
                                            <p:cond delay="1668"/>
                                          </p:stCondLst>
                                        </p:cTn>
                                        <p:tgtEl>
                                          <p:spTgt spid="75"/>
                                        </p:tgtEl>
                                      </p:cBhvr>
                                      <p:to x="100000" y="100000"/>
                                    </p:animScale>
                                    <p:animScale>
                                      <p:cBhvr>
                                        <p:cTn id="188" dur="26">
                                          <p:stCondLst>
                                            <p:cond delay="1808"/>
                                          </p:stCondLst>
                                        </p:cTn>
                                        <p:tgtEl>
                                          <p:spTgt spid="75"/>
                                        </p:tgtEl>
                                      </p:cBhvr>
                                      <p:to x="100000" y="95000"/>
                                    </p:animScale>
                                    <p:animScale>
                                      <p:cBhvr>
                                        <p:cTn id="189" dur="166" decel="50000">
                                          <p:stCondLst>
                                            <p:cond delay="1834"/>
                                          </p:stCondLst>
                                        </p:cTn>
                                        <p:tgtEl>
                                          <p:spTgt spid="75"/>
                                        </p:tgtEl>
                                      </p:cBhvr>
                                      <p:to x="100000" y="100000"/>
                                    </p:animScale>
                                  </p:childTnLst>
                                </p:cTn>
                              </p:par>
                            </p:childTnLst>
                          </p:cTn>
                        </p:par>
                      </p:childTnLst>
                    </p:cTn>
                  </p:par>
                  <p:par>
                    <p:cTn id="190" fill="hold">
                      <p:stCondLst>
                        <p:cond delay="indefinite"/>
                      </p:stCondLst>
                      <p:childTnLst>
                        <p:par>
                          <p:cTn id="191" fill="hold">
                            <p:stCondLst>
                              <p:cond delay="0"/>
                            </p:stCondLst>
                            <p:childTnLst>
                              <p:par>
                                <p:cTn id="192" presetID="26" presetClass="entr" presetSubtype="0" fill="hold" nodeType="clickEffect">
                                  <p:stCondLst>
                                    <p:cond delay="0"/>
                                  </p:stCondLst>
                                  <p:childTnLst>
                                    <p:set>
                                      <p:cBhvr>
                                        <p:cTn id="193" dur="1" fill="hold">
                                          <p:stCondLst>
                                            <p:cond delay="0"/>
                                          </p:stCondLst>
                                        </p:cTn>
                                        <p:tgtEl>
                                          <p:spTgt spid="80"/>
                                        </p:tgtEl>
                                        <p:attrNameLst>
                                          <p:attrName>style.visibility</p:attrName>
                                        </p:attrNameLst>
                                      </p:cBhvr>
                                      <p:to>
                                        <p:strVal val="visible"/>
                                      </p:to>
                                    </p:set>
                                    <p:animEffect transition="in" filter="wipe(down)">
                                      <p:cBhvr>
                                        <p:cTn id="194" dur="580">
                                          <p:stCondLst>
                                            <p:cond delay="0"/>
                                          </p:stCondLst>
                                        </p:cTn>
                                        <p:tgtEl>
                                          <p:spTgt spid="80"/>
                                        </p:tgtEl>
                                      </p:cBhvr>
                                    </p:animEffect>
                                    <p:anim calcmode="lin" valueType="num">
                                      <p:cBhvr>
                                        <p:cTn id="195" dur="1822" tmFilter="0,0; 0.14,0.36; 0.43,0.73; 0.71,0.91; 1.0,1.0">
                                          <p:stCondLst>
                                            <p:cond delay="0"/>
                                          </p:stCondLst>
                                        </p:cTn>
                                        <p:tgtEl>
                                          <p:spTgt spid="80"/>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80"/>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80"/>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80"/>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80"/>
                                        </p:tgtEl>
                                        <p:attrNameLst>
                                          <p:attrName>ppt_y</p:attrName>
                                        </p:attrNameLst>
                                      </p:cBhvr>
                                      <p:tavLst>
                                        <p:tav tm="0" fmla="#ppt_y-sin(pi*$)/81">
                                          <p:val>
                                            <p:fltVal val="0"/>
                                          </p:val>
                                        </p:tav>
                                        <p:tav tm="100000">
                                          <p:val>
                                            <p:fltVal val="1"/>
                                          </p:val>
                                        </p:tav>
                                      </p:tavLst>
                                    </p:anim>
                                    <p:animScale>
                                      <p:cBhvr>
                                        <p:cTn id="200" dur="26">
                                          <p:stCondLst>
                                            <p:cond delay="650"/>
                                          </p:stCondLst>
                                        </p:cTn>
                                        <p:tgtEl>
                                          <p:spTgt spid="80"/>
                                        </p:tgtEl>
                                      </p:cBhvr>
                                      <p:to x="100000" y="60000"/>
                                    </p:animScale>
                                    <p:animScale>
                                      <p:cBhvr>
                                        <p:cTn id="201" dur="166" decel="50000">
                                          <p:stCondLst>
                                            <p:cond delay="676"/>
                                          </p:stCondLst>
                                        </p:cTn>
                                        <p:tgtEl>
                                          <p:spTgt spid="80"/>
                                        </p:tgtEl>
                                      </p:cBhvr>
                                      <p:to x="100000" y="100000"/>
                                    </p:animScale>
                                    <p:animScale>
                                      <p:cBhvr>
                                        <p:cTn id="202" dur="26">
                                          <p:stCondLst>
                                            <p:cond delay="1312"/>
                                          </p:stCondLst>
                                        </p:cTn>
                                        <p:tgtEl>
                                          <p:spTgt spid="80"/>
                                        </p:tgtEl>
                                      </p:cBhvr>
                                      <p:to x="100000" y="80000"/>
                                    </p:animScale>
                                    <p:animScale>
                                      <p:cBhvr>
                                        <p:cTn id="203" dur="166" decel="50000">
                                          <p:stCondLst>
                                            <p:cond delay="1338"/>
                                          </p:stCondLst>
                                        </p:cTn>
                                        <p:tgtEl>
                                          <p:spTgt spid="80"/>
                                        </p:tgtEl>
                                      </p:cBhvr>
                                      <p:to x="100000" y="100000"/>
                                    </p:animScale>
                                    <p:animScale>
                                      <p:cBhvr>
                                        <p:cTn id="204" dur="26">
                                          <p:stCondLst>
                                            <p:cond delay="1642"/>
                                          </p:stCondLst>
                                        </p:cTn>
                                        <p:tgtEl>
                                          <p:spTgt spid="80"/>
                                        </p:tgtEl>
                                      </p:cBhvr>
                                      <p:to x="100000" y="90000"/>
                                    </p:animScale>
                                    <p:animScale>
                                      <p:cBhvr>
                                        <p:cTn id="205" dur="166" decel="50000">
                                          <p:stCondLst>
                                            <p:cond delay="1668"/>
                                          </p:stCondLst>
                                        </p:cTn>
                                        <p:tgtEl>
                                          <p:spTgt spid="80"/>
                                        </p:tgtEl>
                                      </p:cBhvr>
                                      <p:to x="100000" y="100000"/>
                                    </p:animScale>
                                    <p:animScale>
                                      <p:cBhvr>
                                        <p:cTn id="206" dur="26">
                                          <p:stCondLst>
                                            <p:cond delay="1808"/>
                                          </p:stCondLst>
                                        </p:cTn>
                                        <p:tgtEl>
                                          <p:spTgt spid="80"/>
                                        </p:tgtEl>
                                      </p:cBhvr>
                                      <p:to x="100000" y="95000"/>
                                    </p:animScale>
                                    <p:animScale>
                                      <p:cBhvr>
                                        <p:cTn id="207" dur="166" decel="50000">
                                          <p:stCondLst>
                                            <p:cond delay="1834"/>
                                          </p:stCondLst>
                                        </p:cTn>
                                        <p:tgtEl>
                                          <p:spTgt spid="80"/>
                                        </p:tgtEl>
                                      </p:cBhvr>
                                      <p:to x="100000" y="100000"/>
                                    </p:animScale>
                                  </p:childTnLst>
                                </p:cTn>
                              </p:par>
                            </p:childTnLst>
                          </p:cTn>
                        </p:par>
                      </p:childTnLst>
                    </p:cTn>
                  </p:par>
                  <p:par>
                    <p:cTn id="208" fill="hold">
                      <p:stCondLst>
                        <p:cond delay="indefinite"/>
                      </p:stCondLst>
                      <p:childTnLst>
                        <p:par>
                          <p:cTn id="209" fill="hold">
                            <p:stCondLst>
                              <p:cond delay="0"/>
                            </p:stCondLst>
                            <p:childTnLst>
                              <p:par>
                                <p:cTn id="210" presetID="26" presetClass="entr" presetSubtype="0" fill="hold" nodeType="clickEffect">
                                  <p:stCondLst>
                                    <p:cond delay="0"/>
                                  </p:stCondLst>
                                  <p:childTnLst>
                                    <p:set>
                                      <p:cBhvr>
                                        <p:cTn id="211" dur="1" fill="hold">
                                          <p:stCondLst>
                                            <p:cond delay="0"/>
                                          </p:stCondLst>
                                        </p:cTn>
                                        <p:tgtEl>
                                          <p:spTgt spid="76"/>
                                        </p:tgtEl>
                                        <p:attrNameLst>
                                          <p:attrName>style.visibility</p:attrName>
                                        </p:attrNameLst>
                                      </p:cBhvr>
                                      <p:to>
                                        <p:strVal val="visible"/>
                                      </p:to>
                                    </p:set>
                                    <p:animEffect transition="in" filter="wipe(down)">
                                      <p:cBhvr>
                                        <p:cTn id="212" dur="580">
                                          <p:stCondLst>
                                            <p:cond delay="0"/>
                                          </p:stCondLst>
                                        </p:cTn>
                                        <p:tgtEl>
                                          <p:spTgt spid="76"/>
                                        </p:tgtEl>
                                      </p:cBhvr>
                                    </p:animEffect>
                                    <p:anim calcmode="lin" valueType="num">
                                      <p:cBhvr>
                                        <p:cTn id="213" dur="1822"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214" dur="664"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215" dur="664" tmFilter="0, 0; 0.125,0.2665; 0.25,0.4; 0.375,0.465; 0.5,0.5;  0.625,0.535; 0.75,0.6; 0.875,0.7335; 1,1">
                                          <p:stCondLst>
                                            <p:cond delay="664"/>
                                          </p:stCondLst>
                                        </p:cTn>
                                        <p:tgtEl>
                                          <p:spTgt spid="76"/>
                                        </p:tgtEl>
                                        <p:attrNameLst>
                                          <p:attrName>ppt_y</p:attrName>
                                        </p:attrNameLst>
                                      </p:cBhvr>
                                      <p:tavLst>
                                        <p:tav tm="0" fmla="#ppt_y-sin(pi*$)/9">
                                          <p:val>
                                            <p:fltVal val="0"/>
                                          </p:val>
                                        </p:tav>
                                        <p:tav tm="100000">
                                          <p:val>
                                            <p:fltVal val="1"/>
                                          </p:val>
                                        </p:tav>
                                      </p:tavLst>
                                    </p:anim>
                                    <p:anim calcmode="lin" valueType="num">
                                      <p:cBhvr>
                                        <p:cTn id="216" dur="332" tmFilter="0, 0; 0.125,0.2665; 0.25,0.4; 0.375,0.465; 0.5,0.5;  0.625,0.535; 0.75,0.6; 0.875,0.7335; 1,1">
                                          <p:stCondLst>
                                            <p:cond delay="1324"/>
                                          </p:stCondLst>
                                        </p:cTn>
                                        <p:tgtEl>
                                          <p:spTgt spid="76"/>
                                        </p:tgtEl>
                                        <p:attrNameLst>
                                          <p:attrName>ppt_y</p:attrName>
                                        </p:attrNameLst>
                                      </p:cBhvr>
                                      <p:tavLst>
                                        <p:tav tm="0" fmla="#ppt_y-sin(pi*$)/27">
                                          <p:val>
                                            <p:fltVal val="0"/>
                                          </p:val>
                                        </p:tav>
                                        <p:tav tm="100000">
                                          <p:val>
                                            <p:fltVal val="1"/>
                                          </p:val>
                                        </p:tav>
                                      </p:tavLst>
                                    </p:anim>
                                    <p:anim calcmode="lin" valueType="num">
                                      <p:cBhvr>
                                        <p:cTn id="217" dur="164" tmFilter="0, 0; 0.125,0.2665; 0.25,0.4; 0.375,0.465; 0.5,0.5;  0.625,0.535; 0.75,0.6; 0.875,0.7335; 1,1">
                                          <p:stCondLst>
                                            <p:cond delay="1656"/>
                                          </p:stCondLst>
                                        </p:cTn>
                                        <p:tgtEl>
                                          <p:spTgt spid="76"/>
                                        </p:tgtEl>
                                        <p:attrNameLst>
                                          <p:attrName>ppt_y</p:attrName>
                                        </p:attrNameLst>
                                      </p:cBhvr>
                                      <p:tavLst>
                                        <p:tav tm="0" fmla="#ppt_y-sin(pi*$)/81">
                                          <p:val>
                                            <p:fltVal val="0"/>
                                          </p:val>
                                        </p:tav>
                                        <p:tav tm="100000">
                                          <p:val>
                                            <p:fltVal val="1"/>
                                          </p:val>
                                        </p:tav>
                                      </p:tavLst>
                                    </p:anim>
                                    <p:animScale>
                                      <p:cBhvr>
                                        <p:cTn id="218" dur="26">
                                          <p:stCondLst>
                                            <p:cond delay="650"/>
                                          </p:stCondLst>
                                        </p:cTn>
                                        <p:tgtEl>
                                          <p:spTgt spid="76"/>
                                        </p:tgtEl>
                                      </p:cBhvr>
                                      <p:to x="100000" y="60000"/>
                                    </p:animScale>
                                    <p:animScale>
                                      <p:cBhvr>
                                        <p:cTn id="219" dur="166" decel="50000">
                                          <p:stCondLst>
                                            <p:cond delay="676"/>
                                          </p:stCondLst>
                                        </p:cTn>
                                        <p:tgtEl>
                                          <p:spTgt spid="76"/>
                                        </p:tgtEl>
                                      </p:cBhvr>
                                      <p:to x="100000" y="100000"/>
                                    </p:animScale>
                                    <p:animScale>
                                      <p:cBhvr>
                                        <p:cTn id="220" dur="26">
                                          <p:stCondLst>
                                            <p:cond delay="1312"/>
                                          </p:stCondLst>
                                        </p:cTn>
                                        <p:tgtEl>
                                          <p:spTgt spid="76"/>
                                        </p:tgtEl>
                                      </p:cBhvr>
                                      <p:to x="100000" y="80000"/>
                                    </p:animScale>
                                    <p:animScale>
                                      <p:cBhvr>
                                        <p:cTn id="221" dur="166" decel="50000">
                                          <p:stCondLst>
                                            <p:cond delay="1338"/>
                                          </p:stCondLst>
                                        </p:cTn>
                                        <p:tgtEl>
                                          <p:spTgt spid="76"/>
                                        </p:tgtEl>
                                      </p:cBhvr>
                                      <p:to x="100000" y="100000"/>
                                    </p:animScale>
                                    <p:animScale>
                                      <p:cBhvr>
                                        <p:cTn id="222" dur="26">
                                          <p:stCondLst>
                                            <p:cond delay="1642"/>
                                          </p:stCondLst>
                                        </p:cTn>
                                        <p:tgtEl>
                                          <p:spTgt spid="76"/>
                                        </p:tgtEl>
                                      </p:cBhvr>
                                      <p:to x="100000" y="90000"/>
                                    </p:animScale>
                                    <p:animScale>
                                      <p:cBhvr>
                                        <p:cTn id="223" dur="166" decel="50000">
                                          <p:stCondLst>
                                            <p:cond delay="1668"/>
                                          </p:stCondLst>
                                        </p:cTn>
                                        <p:tgtEl>
                                          <p:spTgt spid="76"/>
                                        </p:tgtEl>
                                      </p:cBhvr>
                                      <p:to x="100000" y="100000"/>
                                    </p:animScale>
                                    <p:animScale>
                                      <p:cBhvr>
                                        <p:cTn id="224" dur="26">
                                          <p:stCondLst>
                                            <p:cond delay="1808"/>
                                          </p:stCondLst>
                                        </p:cTn>
                                        <p:tgtEl>
                                          <p:spTgt spid="76"/>
                                        </p:tgtEl>
                                      </p:cBhvr>
                                      <p:to x="100000" y="95000"/>
                                    </p:animScale>
                                    <p:animScale>
                                      <p:cBhvr>
                                        <p:cTn id="225" dur="166" decel="50000">
                                          <p:stCondLst>
                                            <p:cond delay="1834"/>
                                          </p:stCondLst>
                                        </p:cTn>
                                        <p:tgtEl>
                                          <p:spTgt spid="76"/>
                                        </p:tgtEl>
                                      </p:cBhvr>
                                      <p:to x="100000" y="100000"/>
                                    </p:animScale>
                                  </p:childTnLst>
                                </p:cTn>
                              </p:par>
                            </p:childTnLst>
                          </p:cTn>
                        </p:par>
                      </p:childTnLst>
                    </p:cTn>
                  </p:par>
                  <p:par>
                    <p:cTn id="226" fill="hold">
                      <p:stCondLst>
                        <p:cond delay="indefinite"/>
                      </p:stCondLst>
                      <p:childTnLst>
                        <p:par>
                          <p:cTn id="227" fill="hold">
                            <p:stCondLst>
                              <p:cond delay="0"/>
                            </p:stCondLst>
                            <p:childTnLst>
                              <p:par>
                                <p:cTn id="228" presetID="26" presetClass="entr" presetSubtype="0" fill="hold" nodeType="clickEffect">
                                  <p:stCondLst>
                                    <p:cond delay="0"/>
                                  </p:stCondLst>
                                  <p:childTnLst>
                                    <p:set>
                                      <p:cBhvr>
                                        <p:cTn id="229" dur="1" fill="hold">
                                          <p:stCondLst>
                                            <p:cond delay="0"/>
                                          </p:stCondLst>
                                        </p:cTn>
                                        <p:tgtEl>
                                          <p:spTgt spid="74"/>
                                        </p:tgtEl>
                                        <p:attrNameLst>
                                          <p:attrName>style.visibility</p:attrName>
                                        </p:attrNameLst>
                                      </p:cBhvr>
                                      <p:to>
                                        <p:strVal val="visible"/>
                                      </p:to>
                                    </p:set>
                                    <p:animEffect transition="in" filter="wipe(down)">
                                      <p:cBhvr>
                                        <p:cTn id="230" dur="580">
                                          <p:stCondLst>
                                            <p:cond delay="0"/>
                                          </p:stCondLst>
                                        </p:cTn>
                                        <p:tgtEl>
                                          <p:spTgt spid="74"/>
                                        </p:tgtEl>
                                      </p:cBhvr>
                                    </p:animEffect>
                                    <p:anim calcmode="lin" valueType="num">
                                      <p:cBhvr>
                                        <p:cTn id="231"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232"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233"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234"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235"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236" dur="26">
                                          <p:stCondLst>
                                            <p:cond delay="650"/>
                                          </p:stCondLst>
                                        </p:cTn>
                                        <p:tgtEl>
                                          <p:spTgt spid="74"/>
                                        </p:tgtEl>
                                      </p:cBhvr>
                                      <p:to x="100000" y="60000"/>
                                    </p:animScale>
                                    <p:animScale>
                                      <p:cBhvr>
                                        <p:cTn id="237" dur="166" decel="50000">
                                          <p:stCondLst>
                                            <p:cond delay="676"/>
                                          </p:stCondLst>
                                        </p:cTn>
                                        <p:tgtEl>
                                          <p:spTgt spid="74"/>
                                        </p:tgtEl>
                                      </p:cBhvr>
                                      <p:to x="100000" y="100000"/>
                                    </p:animScale>
                                    <p:animScale>
                                      <p:cBhvr>
                                        <p:cTn id="238" dur="26">
                                          <p:stCondLst>
                                            <p:cond delay="1312"/>
                                          </p:stCondLst>
                                        </p:cTn>
                                        <p:tgtEl>
                                          <p:spTgt spid="74"/>
                                        </p:tgtEl>
                                      </p:cBhvr>
                                      <p:to x="100000" y="80000"/>
                                    </p:animScale>
                                    <p:animScale>
                                      <p:cBhvr>
                                        <p:cTn id="239" dur="166" decel="50000">
                                          <p:stCondLst>
                                            <p:cond delay="1338"/>
                                          </p:stCondLst>
                                        </p:cTn>
                                        <p:tgtEl>
                                          <p:spTgt spid="74"/>
                                        </p:tgtEl>
                                      </p:cBhvr>
                                      <p:to x="100000" y="100000"/>
                                    </p:animScale>
                                    <p:animScale>
                                      <p:cBhvr>
                                        <p:cTn id="240" dur="26">
                                          <p:stCondLst>
                                            <p:cond delay="1642"/>
                                          </p:stCondLst>
                                        </p:cTn>
                                        <p:tgtEl>
                                          <p:spTgt spid="74"/>
                                        </p:tgtEl>
                                      </p:cBhvr>
                                      <p:to x="100000" y="90000"/>
                                    </p:animScale>
                                    <p:animScale>
                                      <p:cBhvr>
                                        <p:cTn id="241" dur="166" decel="50000">
                                          <p:stCondLst>
                                            <p:cond delay="1668"/>
                                          </p:stCondLst>
                                        </p:cTn>
                                        <p:tgtEl>
                                          <p:spTgt spid="74"/>
                                        </p:tgtEl>
                                      </p:cBhvr>
                                      <p:to x="100000" y="100000"/>
                                    </p:animScale>
                                    <p:animScale>
                                      <p:cBhvr>
                                        <p:cTn id="242" dur="26">
                                          <p:stCondLst>
                                            <p:cond delay="1808"/>
                                          </p:stCondLst>
                                        </p:cTn>
                                        <p:tgtEl>
                                          <p:spTgt spid="74"/>
                                        </p:tgtEl>
                                      </p:cBhvr>
                                      <p:to x="100000" y="95000"/>
                                    </p:animScale>
                                    <p:animScale>
                                      <p:cBhvr>
                                        <p:cTn id="243" dur="166" decel="50000">
                                          <p:stCondLst>
                                            <p:cond delay="1834"/>
                                          </p:stCondLst>
                                        </p:cTn>
                                        <p:tgtEl>
                                          <p:spTgt spid="74"/>
                                        </p:tgtEl>
                                      </p:cBhvr>
                                      <p:to x="100000" y="100000"/>
                                    </p:animScale>
                                  </p:childTnLst>
                                </p:cTn>
                              </p:par>
                            </p:childTnLst>
                          </p:cTn>
                        </p:par>
                      </p:childTnLst>
                    </p:cTn>
                  </p:par>
                  <p:par>
                    <p:cTn id="244" fill="hold">
                      <p:stCondLst>
                        <p:cond delay="indefinite"/>
                      </p:stCondLst>
                      <p:childTnLst>
                        <p:par>
                          <p:cTn id="245" fill="hold">
                            <p:stCondLst>
                              <p:cond delay="0"/>
                            </p:stCondLst>
                            <p:childTnLst>
                              <p:par>
                                <p:cTn id="246" presetID="6" presetClass="entr" presetSubtype="16" fill="hold" grpId="0" nodeType="clickEffect">
                                  <p:stCondLst>
                                    <p:cond delay="0"/>
                                  </p:stCondLst>
                                  <p:childTnLst>
                                    <p:set>
                                      <p:cBhvr>
                                        <p:cTn id="247" dur="1" fill="hold">
                                          <p:stCondLst>
                                            <p:cond delay="0"/>
                                          </p:stCondLst>
                                        </p:cTn>
                                        <p:tgtEl>
                                          <p:spTgt spid="55"/>
                                        </p:tgtEl>
                                        <p:attrNameLst>
                                          <p:attrName>style.visibility</p:attrName>
                                        </p:attrNameLst>
                                      </p:cBhvr>
                                      <p:to>
                                        <p:strVal val="visible"/>
                                      </p:to>
                                    </p:set>
                                    <p:animEffect transition="in" filter="circle(in)">
                                      <p:cBhvr>
                                        <p:cTn id="248" dur="2000"/>
                                        <p:tgtEl>
                                          <p:spTgt spid="55"/>
                                        </p:tgtEl>
                                      </p:cBhvr>
                                    </p:animEffect>
                                  </p:childTnLst>
                                </p:cTn>
                              </p:par>
                            </p:childTnLst>
                          </p:cTn>
                        </p:par>
                      </p:childTnLst>
                    </p:cTn>
                  </p:par>
                  <p:par>
                    <p:cTn id="249" fill="hold">
                      <p:stCondLst>
                        <p:cond delay="indefinite"/>
                      </p:stCondLst>
                      <p:childTnLst>
                        <p:par>
                          <p:cTn id="250" fill="hold">
                            <p:stCondLst>
                              <p:cond delay="0"/>
                            </p:stCondLst>
                            <p:childTnLst>
                              <p:par>
                                <p:cTn id="251" presetID="22" presetClass="entr" presetSubtype="1" fill="hold" grpId="0" nodeType="clickEffect">
                                  <p:stCondLst>
                                    <p:cond delay="0"/>
                                  </p:stCondLst>
                                  <p:childTnLst>
                                    <p:set>
                                      <p:cBhvr>
                                        <p:cTn id="252" dur="1" fill="hold">
                                          <p:stCondLst>
                                            <p:cond delay="0"/>
                                          </p:stCondLst>
                                        </p:cTn>
                                        <p:tgtEl>
                                          <p:spTgt spid="7"/>
                                        </p:tgtEl>
                                        <p:attrNameLst>
                                          <p:attrName>style.visibility</p:attrName>
                                        </p:attrNameLst>
                                      </p:cBhvr>
                                      <p:to>
                                        <p:strVal val="visible"/>
                                      </p:to>
                                    </p:set>
                                    <p:animEffect transition="in" filter="wipe(up)">
                                      <p:cBhvr>
                                        <p:cTn id="253"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6" grpId="0"/>
      <p:bldP spid="269317" grpId="0"/>
      <p:bldP spid="5130" grpId="0"/>
      <p:bldP spid="5133" grpId="0" animBg="1"/>
      <p:bldP spid="269347" grpId="0"/>
      <p:bldP spid="269351" grpId="0"/>
      <p:bldP spid="269352" grpId="0"/>
      <p:bldP spid="269355" grpId="0" animBg="1"/>
      <p:bldP spid="269358" grpId="0"/>
      <p:bldP spid="269365" grpId="0"/>
      <p:bldP spid="269367" grpId="0" animBg="1"/>
      <p:bldP spid="269368" grpId="0"/>
      <p:bldP spid="269369" grpId="0"/>
      <p:bldP spid="269370" grpId="0" animBg="1"/>
      <p:bldP spid="269373" grpId="0" animBg="1"/>
      <p:bldP spid="269384" grpId="0"/>
      <p:bldP spid="269385" grpId="0"/>
      <p:bldP spid="269386" grpId="0"/>
      <p:bldP spid="55" grpId="0"/>
      <p:bldP spid="68" grpId="0" animBg="1"/>
      <p:bldP spid="7" grpId="0" animBg="1"/>
      <p:bldP spid="5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22" name="Rectangle 15"/>
          <p:cNvSpPr>
            <a:spLocks noChangeArrowheads="1"/>
          </p:cNvSpPr>
          <p:nvPr/>
        </p:nvSpPr>
        <p:spPr bwMode="auto">
          <a:xfrm>
            <a:off x="152400" y="1071563"/>
            <a:ext cx="8774113" cy="522287"/>
          </a:xfrm>
          <a:prstGeom prst="rect">
            <a:avLst/>
          </a:prstGeom>
          <a:noFill/>
          <a:ln w="9525">
            <a:noFill/>
            <a:miter lim="800000"/>
            <a:headEnd/>
            <a:tailEnd/>
          </a:ln>
        </p:spPr>
        <p:txBody>
          <a:bodyPr anchor="ctr">
            <a:spAutoFit/>
          </a:bodyPr>
          <a:lstStyle/>
          <a:p>
            <a:r>
              <a:rPr lang="en-US">
                <a:solidFill>
                  <a:srgbClr val="000000"/>
                </a:solidFill>
              </a:rPr>
              <a:t>1. Draw a correct FBD. Don’t forget any forces. </a:t>
            </a:r>
          </a:p>
        </p:txBody>
      </p:sp>
      <p:sp>
        <p:nvSpPr>
          <p:cNvPr id="30723" name="Rectangle 15"/>
          <p:cNvSpPr>
            <a:spLocks noChangeArrowheads="1"/>
          </p:cNvSpPr>
          <p:nvPr/>
        </p:nvSpPr>
        <p:spPr bwMode="auto">
          <a:xfrm>
            <a:off x="152400" y="61338"/>
            <a:ext cx="8774113" cy="954087"/>
          </a:xfrm>
          <a:prstGeom prst="rect">
            <a:avLst/>
          </a:prstGeom>
          <a:noFill/>
          <a:ln w="9525">
            <a:noFill/>
            <a:miter lim="800000"/>
            <a:headEnd/>
            <a:tailEnd/>
          </a:ln>
        </p:spPr>
        <p:txBody>
          <a:bodyPr anchor="ctr">
            <a:spAutoFit/>
          </a:bodyPr>
          <a:lstStyle/>
          <a:p>
            <a:pPr algn="ctr"/>
            <a:r>
              <a:rPr lang="en-US" b="1" dirty="0">
                <a:solidFill>
                  <a:srgbClr val="CC6600"/>
                </a:solidFill>
              </a:rPr>
              <a:t>To </a:t>
            </a:r>
            <a:r>
              <a:rPr lang="en-US" b="1" dirty="0" smtClean="0">
                <a:solidFill>
                  <a:srgbClr val="CC6600"/>
                </a:solidFill>
              </a:rPr>
              <a:t>solve </a:t>
            </a:r>
            <a:r>
              <a:rPr lang="en-US" b="1" dirty="0">
                <a:solidFill>
                  <a:srgbClr val="CC6600"/>
                </a:solidFill>
              </a:rPr>
              <a:t>Newton’s 2</a:t>
            </a:r>
            <a:r>
              <a:rPr lang="en-US" b="1" baseline="30000" dirty="0">
                <a:solidFill>
                  <a:srgbClr val="CC6600"/>
                </a:solidFill>
              </a:rPr>
              <a:t>nd</a:t>
            </a:r>
            <a:r>
              <a:rPr lang="en-US" b="1" dirty="0">
                <a:solidFill>
                  <a:srgbClr val="CC6600"/>
                </a:solidFill>
              </a:rPr>
              <a:t> Law problems</a:t>
            </a:r>
          </a:p>
          <a:p>
            <a:pPr algn="ctr"/>
            <a:r>
              <a:rPr lang="en-US" b="1" dirty="0">
                <a:solidFill>
                  <a:srgbClr val="CC6600"/>
                </a:solidFill>
              </a:rPr>
              <a:t>(i.e., “force” problems):</a:t>
            </a:r>
          </a:p>
        </p:txBody>
      </p:sp>
      <p:sp>
        <p:nvSpPr>
          <p:cNvPr id="60420" name="Rectangle 15"/>
          <p:cNvSpPr>
            <a:spLocks noChangeArrowheads="1"/>
          </p:cNvSpPr>
          <p:nvPr/>
        </p:nvSpPr>
        <p:spPr bwMode="auto">
          <a:xfrm>
            <a:off x="174625" y="1657350"/>
            <a:ext cx="8774113" cy="1816100"/>
          </a:xfrm>
          <a:prstGeom prst="rect">
            <a:avLst/>
          </a:prstGeom>
          <a:noFill/>
          <a:ln w="9525">
            <a:noFill/>
            <a:miter lim="800000"/>
            <a:headEnd/>
            <a:tailEnd/>
          </a:ln>
        </p:spPr>
        <p:txBody>
          <a:bodyPr anchor="ctr">
            <a:spAutoFit/>
          </a:bodyPr>
          <a:lstStyle/>
          <a:p>
            <a:r>
              <a:rPr lang="en-US">
                <a:solidFill>
                  <a:srgbClr val="000000"/>
                </a:solidFill>
              </a:rPr>
              <a:t>2. For direction “A,” write </a:t>
            </a:r>
            <a:r>
              <a:rPr lang="en-US">
                <a:solidFill>
                  <a:srgbClr val="000000"/>
                </a:solidFill>
                <a:latin typeface="Symbol" pitchFamily="18" charset="2"/>
              </a:rPr>
              <a:t>S</a:t>
            </a:r>
            <a:r>
              <a:rPr lang="en-US">
                <a:solidFill>
                  <a:srgbClr val="000000"/>
                </a:solidFill>
              </a:rPr>
              <a:t>F</a:t>
            </a:r>
            <a:r>
              <a:rPr lang="en-US" baseline="-25000">
                <a:solidFill>
                  <a:srgbClr val="000000"/>
                </a:solidFill>
              </a:rPr>
              <a:t>A</a:t>
            </a:r>
            <a:r>
              <a:rPr lang="en-US">
                <a:solidFill>
                  <a:srgbClr val="000000"/>
                </a:solidFill>
              </a:rPr>
              <a:t> = m a</a:t>
            </a:r>
            <a:r>
              <a:rPr lang="en-US" baseline="-25000">
                <a:solidFill>
                  <a:srgbClr val="000000"/>
                </a:solidFill>
              </a:rPr>
              <a:t>A</a:t>
            </a:r>
            <a:r>
              <a:rPr lang="en-US">
                <a:solidFill>
                  <a:srgbClr val="000000"/>
                </a:solidFill>
              </a:rPr>
              <a:t>. If there is a</a:t>
            </a:r>
          </a:p>
          <a:p>
            <a:r>
              <a:rPr lang="en-US">
                <a:solidFill>
                  <a:srgbClr val="000000"/>
                </a:solidFill>
              </a:rPr>
              <a:t>    surface, direction “A” should generally be the    </a:t>
            </a:r>
          </a:p>
          <a:p>
            <a:r>
              <a:rPr lang="en-US">
                <a:solidFill>
                  <a:srgbClr val="000000"/>
                </a:solidFill>
              </a:rPr>
              <a:t>    one perpendicular to the surface. Solve for</a:t>
            </a:r>
          </a:p>
          <a:p>
            <a:r>
              <a:rPr lang="en-US">
                <a:solidFill>
                  <a:srgbClr val="000000"/>
                </a:solidFill>
              </a:rPr>
              <a:t>    whatever you can. </a:t>
            </a:r>
          </a:p>
        </p:txBody>
      </p:sp>
      <p:sp>
        <p:nvSpPr>
          <p:cNvPr id="60421" name="Rectangle 15"/>
          <p:cNvSpPr>
            <a:spLocks noChangeArrowheads="1"/>
          </p:cNvSpPr>
          <p:nvPr/>
        </p:nvSpPr>
        <p:spPr bwMode="auto">
          <a:xfrm>
            <a:off x="152400" y="3457575"/>
            <a:ext cx="8774113" cy="1816100"/>
          </a:xfrm>
          <a:prstGeom prst="rect">
            <a:avLst/>
          </a:prstGeom>
          <a:noFill/>
          <a:ln w="9525">
            <a:noFill/>
            <a:miter lim="800000"/>
            <a:headEnd/>
            <a:tailEnd/>
          </a:ln>
        </p:spPr>
        <p:txBody>
          <a:bodyPr anchor="ctr">
            <a:spAutoFit/>
          </a:bodyPr>
          <a:lstStyle/>
          <a:p>
            <a:r>
              <a:rPr lang="en-US">
                <a:solidFill>
                  <a:srgbClr val="000000"/>
                </a:solidFill>
              </a:rPr>
              <a:t>3. For direction “B,” write </a:t>
            </a:r>
            <a:r>
              <a:rPr lang="en-US">
                <a:solidFill>
                  <a:srgbClr val="000000"/>
                </a:solidFill>
                <a:latin typeface="Symbol" pitchFamily="18" charset="2"/>
              </a:rPr>
              <a:t>S</a:t>
            </a:r>
            <a:r>
              <a:rPr lang="en-US">
                <a:solidFill>
                  <a:srgbClr val="000000"/>
                </a:solidFill>
              </a:rPr>
              <a:t>F</a:t>
            </a:r>
            <a:r>
              <a:rPr lang="en-US" baseline="-25000">
                <a:solidFill>
                  <a:srgbClr val="000000"/>
                </a:solidFill>
              </a:rPr>
              <a:t>B</a:t>
            </a:r>
            <a:r>
              <a:rPr lang="en-US">
                <a:solidFill>
                  <a:srgbClr val="000000"/>
                </a:solidFill>
              </a:rPr>
              <a:t> = m a</a:t>
            </a:r>
            <a:r>
              <a:rPr lang="en-US" baseline="-25000">
                <a:solidFill>
                  <a:srgbClr val="000000"/>
                </a:solidFill>
              </a:rPr>
              <a:t>B</a:t>
            </a:r>
            <a:r>
              <a:rPr lang="en-US">
                <a:solidFill>
                  <a:srgbClr val="000000"/>
                </a:solidFill>
              </a:rPr>
              <a:t>. Solve for</a:t>
            </a:r>
          </a:p>
          <a:p>
            <a:r>
              <a:rPr lang="en-US">
                <a:solidFill>
                  <a:srgbClr val="000000"/>
                </a:solidFill>
              </a:rPr>
              <a:t>    whatever you need to. You will probably </a:t>
            </a:r>
          </a:p>
          <a:p>
            <a:r>
              <a:rPr lang="en-US">
                <a:solidFill>
                  <a:srgbClr val="000000"/>
                </a:solidFill>
              </a:rPr>
              <a:t>    be able to substitute in something you</a:t>
            </a:r>
          </a:p>
          <a:p>
            <a:r>
              <a:rPr lang="en-US">
                <a:solidFill>
                  <a:srgbClr val="000000"/>
                </a:solidFill>
              </a:rPr>
              <a:t>    solved for in the </a:t>
            </a:r>
            <a:r>
              <a:rPr lang="en-US">
                <a:solidFill>
                  <a:srgbClr val="000000"/>
                </a:solidFill>
                <a:latin typeface="Symbol" pitchFamily="18" charset="2"/>
              </a:rPr>
              <a:t>S</a:t>
            </a:r>
            <a:r>
              <a:rPr lang="en-US">
                <a:solidFill>
                  <a:srgbClr val="000000"/>
                </a:solidFill>
              </a:rPr>
              <a:t>F</a:t>
            </a:r>
            <a:r>
              <a:rPr lang="en-US" baseline="-25000">
                <a:solidFill>
                  <a:srgbClr val="000000"/>
                </a:solidFill>
              </a:rPr>
              <a:t>A</a:t>
            </a:r>
            <a:r>
              <a:rPr lang="en-US">
                <a:solidFill>
                  <a:srgbClr val="000000"/>
                </a:solidFill>
              </a:rPr>
              <a:t> = m a</a:t>
            </a:r>
            <a:r>
              <a:rPr lang="en-US" baseline="-25000">
                <a:solidFill>
                  <a:srgbClr val="000000"/>
                </a:solidFill>
              </a:rPr>
              <a:t>A</a:t>
            </a:r>
            <a:r>
              <a:rPr lang="en-US">
                <a:solidFill>
                  <a:srgbClr val="000000"/>
                </a:solidFill>
              </a:rPr>
              <a:t> part.</a:t>
            </a:r>
          </a:p>
        </p:txBody>
      </p:sp>
      <p:sp>
        <p:nvSpPr>
          <p:cNvPr id="60422" name="Rectangle 15"/>
          <p:cNvSpPr>
            <a:spLocks noChangeArrowheads="1"/>
          </p:cNvSpPr>
          <p:nvPr/>
        </p:nvSpPr>
        <p:spPr bwMode="auto">
          <a:xfrm>
            <a:off x="152400" y="5284788"/>
            <a:ext cx="8774113" cy="1385887"/>
          </a:xfrm>
          <a:prstGeom prst="rect">
            <a:avLst/>
          </a:prstGeom>
          <a:noFill/>
          <a:ln w="9525">
            <a:noFill/>
            <a:miter lim="800000"/>
            <a:headEnd/>
            <a:tailEnd/>
          </a:ln>
        </p:spPr>
        <p:txBody>
          <a:bodyPr anchor="ctr">
            <a:spAutoFit/>
          </a:bodyPr>
          <a:lstStyle/>
          <a:p>
            <a:r>
              <a:rPr lang="en-US" dirty="0">
                <a:solidFill>
                  <a:srgbClr val="000000"/>
                </a:solidFill>
              </a:rPr>
              <a:t>4. You should be done. Round your</a:t>
            </a:r>
          </a:p>
          <a:p>
            <a:r>
              <a:rPr lang="en-US" dirty="0">
                <a:solidFill>
                  <a:srgbClr val="000000"/>
                </a:solidFill>
              </a:rPr>
              <a:t>    answer properly and make sure</a:t>
            </a:r>
          </a:p>
          <a:p>
            <a:r>
              <a:rPr lang="en-US" dirty="0">
                <a:solidFill>
                  <a:srgbClr val="000000"/>
                </a:solidFill>
              </a:rPr>
              <a:t>    it has the correct unit (if any). </a:t>
            </a:r>
          </a:p>
        </p:txBody>
      </p:sp>
      <p:pic>
        <p:nvPicPr>
          <p:cNvPr id="3072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6564313" y="4194175"/>
            <a:ext cx="2408237" cy="2325688"/>
          </a:xfrm>
          <a:prstGeom prst="rect">
            <a:avLst/>
          </a:prstGeom>
          <a:noFill/>
          <a:ln w="9525">
            <a:noFill/>
            <a:miter lim="800000"/>
            <a:headEnd/>
            <a:tailEnd/>
          </a:ln>
        </p:spPr>
      </p:pic>
    </p:spTree>
    <p:extLst>
      <p:ext uri="{BB962C8B-B14F-4D97-AF65-F5344CB8AC3E}">
        <p14:creationId xmlns:p14="http://schemas.microsoft.com/office/powerpoint/2010/main" val="3714357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 from="(-#ppt_w/2)" to="(#ppt_x)" calcmode="lin" valueType="num">
                                      <p:cBhvr>
                                        <p:cTn id="7" dur="600" fill="hold">
                                          <p:stCondLst>
                                            <p:cond delay="0"/>
                                          </p:stCondLst>
                                        </p:cTn>
                                        <p:tgtEl>
                                          <p:spTgt spid="60420"/>
                                        </p:tgtEl>
                                        <p:attrNameLst>
                                          <p:attrName>ppt_x</p:attrName>
                                        </p:attrNameLst>
                                      </p:cBhvr>
                                    </p:anim>
                                    <p:anim from="0" to="-1.0" calcmode="lin" valueType="num">
                                      <p:cBhvr>
                                        <p:cTn id="8" dur="200" decel="50000" autoRev="1" fill="hold">
                                          <p:stCondLst>
                                            <p:cond delay="600"/>
                                          </p:stCondLst>
                                        </p:cTn>
                                        <p:tgtEl>
                                          <p:spTgt spid="60420"/>
                                        </p:tgtEl>
                                        <p:attrNameLst>
                                          <p:attrName>xshear</p:attrName>
                                        </p:attrNameLst>
                                      </p:cBhvr>
                                    </p:anim>
                                    <p:animScale>
                                      <p:cBhvr>
                                        <p:cTn id="9" dur="200" decel="100000" autoRev="1" fill="hold">
                                          <p:stCondLst>
                                            <p:cond delay="600"/>
                                          </p:stCondLst>
                                        </p:cTn>
                                        <p:tgtEl>
                                          <p:spTgt spid="60420"/>
                                        </p:tgtEl>
                                      </p:cBhvr>
                                      <p:from x="100000" y="100000"/>
                                      <p:to x="80000" y="100000"/>
                                    </p:animScale>
                                    <p:anim by="(#ppt_h/3+#ppt_w*0.1)" calcmode="lin" valueType="num">
                                      <p:cBhvr additive="sum">
                                        <p:cTn id="10" dur="200" decel="100000" autoRev="1" fill="hold">
                                          <p:stCondLst>
                                            <p:cond delay="600"/>
                                          </p:stCondLst>
                                        </p:cTn>
                                        <p:tgtEl>
                                          <p:spTgt spid="60420"/>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60421"/>
                                        </p:tgtEl>
                                        <p:attrNameLst>
                                          <p:attrName>style.visibility</p:attrName>
                                        </p:attrNameLst>
                                      </p:cBhvr>
                                      <p:to>
                                        <p:strVal val="visible"/>
                                      </p:to>
                                    </p:set>
                                    <p:anim from="(-#ppt_w/2)" to="(#ppt_x)" calcmode="lin" valueType="num">
                                      <p:cBhvr>
                                        <p:cTn id="15" dur="600" fill="hold">
                                          <p:stCondLst>
                                            <p:cond delay="0"/>
                                          </p:stCondLst>
                                        </p:cTn>
                                        <p:tgtEl>
                                          <p:spTgt spid="60421"/>
                                        </p:tgtEl>
                                        <p:attrNameLst>
                                          <p:attrName>ppt_x</p:attrName>
                                        </p:attrNameLst>
                                      </p:cBhvr>
                                    </p:anim>
                                    <p:anim from="0" to="-1.0" calcmode="lin" valueType="num">
                                      <p:cBhvr>
                                        <p:cTn id="16" dur="200" decel="50000" autoRev="1" fill="hold">
                                          <p:stCondLst>
                                            <p:cond delay="600"/>
                                          </p:stCondLst>
                                        </p:cTn>
                                        <p:tgtEl>
                                          <p:spTgt spid="60421"/>
                                        </p:tgtEl>
                                        <p:attrNameLst>
                                          <p:attrName>xshear</p:attrName>
                                        </p:attrNameLst>
                                      </p:cBhvr>
                                    </p:anim>
                                    <p:animScale>
                                      <p:cBhvr>
                                        <p:cTn id="17" dur="200" decel="100000" autoRev="1" fill="hold">
                                          <p:stCondLst>
                                            <p:cond delay="600"/>
                                          </p:stCondLst>
                                        </p:cTn>
                                        <p:tgtEl>
                                          <p:spTgt spid="60421"/>
                                        </p:tgtEl>
                                      </p:cBhvr>
                                      <p:from x="100000" y="100000"/>
                                      <p:to x="80000" y="100000"/>
                                    </p:animScale>
                                    <p:anim by="(#ppt_h/3+#ppt_w*0.1)" calcmode="lin" valueType="num">
                                      <p:cBhvr additive="sum">
                                        <p:cTn id="18" dur="200" decel="100000" autoRev="1" fill="hold">
                                          <p:stCondLst>
                                            <p:cond delay="600"/>
                                          </p:stCondLst>
                                        </p:cTn>
                                        <p:tgtEl>
                                          <p:spTgt spid="60421"/>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60422"/>
                                        </p:tgtEl>
                                        <p:attrNameLst>
                                          <p:attrName>style.visibility</p:attrName>
                                        </p:attrNameLst>
                                      </p:cBhvr>
                                      <p:to>
                                        <p:strVal val="visible"/>
                                      </p:to>
                                    </p:set>
                                    <p:anim from="(-#ppt_w/2)" to="(#ppt_x)" calcmode="lin" valueType="num">
                                      <p:cBhvr>
                                        <p:cTn id="23" dur="600" fill="hold">
                                          <p:stCondLst>
                                            <p:cond delay="0"/>
                                          </p:stCondLst>
                                        </p:cTn>
                                        <p:tgtEl>
                                          <p:spTgt spid="60422"/>
                                        </p:tgtEl>
                                        <p:attrNameLst>
                                          <p:attrName>ppt_x</p:attrName>
                                        </p:attrNameLst>
                                      </p:cBhvr>
                                    </p:anim>
                                    <p:anim from="0" to="-1.0" calcmode="lin" valueType="num">
                                      <p:cBhvr>
                                        <p:cTn id="24" dur="200" decel="50000" autoRev="1" fill="hold">
                                          <p:stCondLst>
                                            <p:cond delay="600"/>
                                          </p:stCondLst>
                                        </p:cTn>
                                        <p:tgtEl>
                                          <p:spTgt spid="60422"/>
                                        </p:tgtEl>
                                        <p:attrNameLst>
                                          <p:attrName>xshear</p:attrName>
                                        </p:attrNameLst>
                                      </p:cBhvr>
                                    </p:anim>
                                    <p:animScale>
                                      <p:cBhvr>
                                        <p:cTn id="25" dur="200" decel="100000" autoRev="1" fill="hold">
                                          <p:stCondLst>
                                            <p:cond delay="600"/>
                                          </p:stCondLst>
                                        </p:cTn>
                                        <p:tgtEl>
                                          <p:spTgt spid="60422"/>
                                        </p:tgtEl>
                                      </p:cBhvr>
                                      <p:from x="100000" y="100000"/>
                                      <p:to x="80000" y="100000"/>
                                    </p:animScale>
                                    <p:anim by="(#ppt_h/3+#ppt_w*0.1)" calcmode="lin" valueType="num">
                                      <p:cBhvr additive="sum">
                                        <p:cTn id="26" dur="200" decel="100000" autoRev="1" fill="hold">
                                          <p:stCondLst>
                                            <p:cond delay="600"/>
                                          </p:stCondLst>
                                        </p:cTn>
                                        <p:tgtEl>
                                          <p:spTgt spid="6042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P spid="60421" grpId="0"/>
      <p:bldP spid="604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7" name="Group 23"/>
          <p:cNvGrpSpPr>
            <a:grpSpLocks/>
          </p:cNvGrpSpPr>
          <p:nvPr/>
        </p:nvGrpSpPr>
        <p:grpSpPr bwMode="auto">
          <a:xfrm>
            <a:off x="152400" y="142875"/>
            <a:ext cx="6477000" cy="2246313"/>
            <a:chOff x="144" y="138"/>
            <a:chExt cx="4080" cy="1415"/>
          </a:xfrm>
        </p:grpSpPr>
        <p:sp>
          <p:nvSpPr>
            <p:cNvPr id="31834" name="Line 15"/>
            <p:cNvSpPr>
              <a:spLocks noChangeShapeType="1"/>
            </p:cNvSpPr>
            <p:nvPr/>
          </p:nvSpPr>
          <p:spPr bwMode="auto">
            <a:xfrm>
              <a:off x="2544" y="288"/>
              <a:ext cx="216" cy="0"/>
            </a:xfrm>
            <a:prstGeom prst="line">
              <a:avLst/>
            </a:prstGeom>
            <a:noFill/>
            <a:ln w="19050">
              <a:solidFill>
                <a:srgbClr val="FF3300"/>
              </a:solidFill>
              <a:round/>
              <a:headEnd/>
              <a:tailEnd type="triangle" w="lg" len="lg"/>
            </a:ln>
          </p:spPr>
          <p:txBody>
            <a:bodyPr/>
            <a:lstStyle/>
            <a:p>
              <a:endParaRPr lang="en-US">
                <a:solidFill>
                  <a:srgbClr val="000000"/>
                </a:solidFill>
              </a:endParaRPr>
            </a:p>
          </p:txBody>
        </p:sp>
        <p:sp>
          <p:nvSpPr>
            <p:cNvPr id="31835" name="Rectangle 22"/>
            <p:cNvSpPr>
              <a:spLocks noChangeArrowheads="1"/>
            </p:cNvSpPr>
            <p:nvPr/>
          </p:nvSpPr>
          <p:spPr bwMode="auto">
            <a:xfrm>
              <a:off x="144" y="138"/>
              <a:ext cx="4080" cy="1415"/>
            </a:xfrm>
            <a:prstGeom prst="rect">
              <a:avLst/>
            </a:prstGeom>
            <a:noFill/>
            <a:ln w="9525">
              <a:noFill/>
              <a:miter lim="800000"/>
              <a:headEnd/>
              <a:tailEnd/>
            </a:ln>
          </p:spPr>
          <p:txBody>
            <a:bodyPr anchor="ctr">
              <a:spAutoFit/>
            </a:bodyPr>
            <a:lstStyle/>
            <a:p>
              <a:r>
                <a:rPr lang="en-US" dirty="0" smtClean="0">
                  <a:solidFill>
                    <a:srgbClr val="FF0000"/>
                  </a:solidFill>
                  <a:ea typeface="Times New Roman" pitchFamily="18" charset="0"/>
                  <a:cs typeface="Arial" pitchFamily="34" charset="0"/>
                </a:rPr>
                <a:t>A ___ </a:t>
              </a:r>
              <a:r>
                <a:rPr lang="en-US" dirty="0">
                  <a:solidFill>
                    <a:srgbClr val="FF0000"/>
                  </a:solidFill>
                  <a:ea typeface="Times New Roman" pitchFamily="18" charset="0"/>
                  <a:cs typeface="Arial" pitchFamily="34" charset="0"/>
                </a:rPr>
                <a:t>kg mass moving      horizontally is acted upon by a </a:t>
              </a:r>
              <a:r>
                <a:rPr lang="en-US" dirty="0" smtClean="0">
                  <a:solidFill>
                    <a:srgbClr val="FF0000"/>
                  </a:solidFill>
                  <a:ea typeface="Times New Roman" pitchFamily="18" charset="0"/>
                  <a:cs typeface="Arial" pitchFamily="34" charset="0"/>
                </a:rPr>
                <a:t>___ </a:t>
              </a:r>
              <a:r>
                <a:rPr lang="en-US" dirty="0">
                  <a:solidFill>
                    <a:srgbClr val="FF0000"/>
                  </a:solidFill>
                  <a:ea typeface="Times New Roman" pitchFamily="18" charset="0"/>
                  <a:cs typeface="Arial" pitchFamily="34" charset="0"/>
                </a:rPr>
                <a:t>N force inclined up and to-the-right at </a:t>
              </a:r>
              <a:r>
                <a:rPr lang="en-US" dirty="0" smtClean="0">
                  <a:solidFill>
                    <a:srgbClr val="FF0000"/>
                  </a:solidFill>
                  <a:ea typeface="Times New Roman" pitchFamily="18" charset="0"/>
                  <a:cs typeface="Arial" pitchFamily="34" charset="0"/>
                </a:rPr>
                <a:t>___</a:t>
              </a:r>
              <a:r>
                <a:rPr lang="en-US" baseline="30000" dirty="0" smtClean="0">
                  <a:solidFill>
                    <a:srgbClr val="FF0000"/>
                  </a:solidFill>
                  <a:ea typeface="Times New Roman" pitchFamily="18" charset="0"/>
                  <a:cs typeface="Arial" pitchFamily="34" charset="0"/>
                </a:rPr>
                <a:t>o</a:t>
              </a:r>
              <a:r>
                <a:rPr lang="en-US" dirty="0" smtClean="0">
                  <a:solidFill>
                    <a:srgbClr val="FF0000"/>
                  </a:solidFill>
                  <a:ea typeface="Times New Roman" pitchFamily="18" charset="0"/>
                  <a:cs typeface="Arial" pitchFamily="34" charset="0"/>
                </a:rPr>
                <a:t> </a:t>
              </a:r>
              <a:r>
                <a:rPr lang="en-US" dirty="0">
                  <a:solidFill>
                    <a:srgbClr val="FF0000"/>
                  </a:solidFill>
                  <a:ea typeface="Times New Roman" pitchFamily="18" charset="0"/>
                  <a:cs typeface="Arial" pitchFamily="34" charset="0"/>
                </a:rPr>
                <a:t>above horizontal. </a:t>
              </a:r>
              <a:r>
                <a:rPr lang="en-US" dirty="0" err="1">
                  <a:solidFill>
                    <a:srgbClr val="FF0000"/>
                  </a:solidFill>
                  <a:ea typeface="Times New Roman" pitchFamily="18" charset="0"/>
                  <a:cs typeface="Arial" pitchFamily="34" charset="0"/>
                </a:rPr>
                <a:t>Coeff</a:t>
              </a:r>
              <a:r>
                <a:rPr lang="en-US" dirty="0">
                  <a:solidFill>
                    <a:srgbClr val="FF0000"/>
                  </a:solidFill>
                  <a:ea typeface="Times New Roman" pitchFamily="18" charset="0"/>
                  <a:cs typeface="Arial" pitchFamily="34" charset="0"/>
                </a:rPr>
                <a:t>. of kinetic friction is </a:t>
              </a:r>
              <a:r>
                <a:rPr lang="en-US" dirty="0" smtClean="0">
                  <a:solidFill>
                    <a:srgbClr val="FF0000"/>
                  </a:solidFill>
                  <a:ea typeface="Times New Roman" pitchFamily="18" charset="0"/>
                  <a:cs typeface="Arial" pitchFamily="34" charset="0"/>
                </a:rPr>
                <a:t>___. </a:t>
              </a:r>
              <a:r>
                <a:rPr lang="en-US" dirty="0">
                  <a:solidFill>
                    <a:srgbClr val="FF0000"/>
                  </a:solidFill>
                  <a:ea typeface="Times New Roman" pitchFamily="18" charset="0"/>
                  <a:cs typeface="Arial" pitchFamily="34" charset="0"/>
                </a:rPr>
                <a:t>Find mass’s acceleration. </a:t>
              </a:r>
            </a:p>
          </p:txBody>
        </p:sp>
      </p:grpSp>
      <p:sp>
        <p:nvSpPr>
          <p:cNvPr id="270362" name="Text Box 26"/>
          <p:cNvSpPr txBox="1">
            <a:spLocks noChangeArrowheads="1"/>
          </p:cNvSpPr>
          <p:nvPr/>
        </p:nvSpPr>
        <p:spPr bwMode="auto">
          <a:xfrm>
            <a:off x="6778625" y="1358900"/>
            <a:ext cx="727075" cy="422275"/>
          </a:xfrm>
          <a:prstGeom prst="rect">
            <a:avLst/>
          </a:prstGeom>
          <a:noFill/>
          <a:ln w="9525">
            <a:noFill/>
            <a:miter lim="800000"/>
            <a:headEnd/>
            <a:tailEnd/>
          </a:ln>
        </p:spPr>
        <p:txBody>
          <a:bodyPr/>
          <a:lstStyle/>
          <a:p>
            <a:pPr algn="ctr"/>
            <a:r>
              <a:rPr lang="en-US" sz="2400">
                <a:solidFill>
                  <a:srgbClr val="000000"/>
                </a:solidFill>
              </a:rPr>
              <a:t>m</a:t>
            </a:r>
          </a:p>
        </p:txBody>
      </p:sp>
      <p:grpSp>
        <p:nvGrpSpPr>
          <p:cNvPr id="31749" name="Group 60"/>
          <p:cNvGrpSpPr>
            <a:grpSpLocks/>
          </p:cNvGrpSpPr>
          <p:nvPr/>
        </p:nvGrpSpPr>
        <p:grpSpPr bwMode="auto">
          <a:xfrm>
            <a:off x="6232525" y="1211263"/>
            <a:ext cx="2184400" cy="727075"/>
            <a:chOff x="3926" y="763"/>
            <a:chExt cx="1376" cy="458"/>
          </a:xfrm>
        </p:grpSpPr>
        <p:sp>
          <p:nvSpPr>
            <p:cNvPr id="31832" name="Line 28"/>
            <p:cNvSpPr>
              <a:spLocks noChangeShapeType="1"/>
            </p:cNvSpPr>
            <p:nvPr/>
          </p:nvSpPr>
          <p:spPr bwMode="auto">
            <a:xfrm>
              <a:off x="3926" y="1221"/>
              <a:ext cx="1376" cy="0"/>
            </a:xfrm>
            <a:prstGeom prst="line">
              <a:avLst/>
            </a:prstGeom>
            <a:noFill/>
            <a:ln w="38100">
              <a:solidFill>
                <a:srgbClr val="0070C0"/>
              </a:solidFill>
              <a:round/>
              <a:headEnd/>
              <a:tailEnd/>
            </a:ln>
          </p:spPr>
          <p:txBody>
            <a:bodyPr/>
            <a:lstStyle/>
            <a:p>
              <a:endParaRPr lang="en-US">
                <a:solidFill>
                  <a:srgbClr val="000000"/>
                </a:solidFill>
              </a:endParaRPr>
            </a:p>
          </p:txBody>
        </p:sp>
        <p:sp>
          <p:nvSpPr>
            <p:cNvPr id="31833" name="Rectangle 29"/>
            <p:cNvSpPr>
              <a:spLocks noChangeArrowheads="1"/>
            </p:cNvSpPr>
            <p:nvPr/>
          </p:nvSpPr>
          <p:spPr bwMode="auto">
            <a:xfrm>
              <a:off x="4155" y="763"/>
              <a:ext cx="688" cy="458"/>
            </a:xfrm>
            <a:prstGeom prst="rect">
              <a:avLst/>
            </a:prstGeom>
            <a:noFill/>
            <a:ln w="38100">
              <a:solidFill>
                <a:srgbClr val="0070C0"/>
              </a:solidFill>
              <a:miter lim="800000"/>
              <a:headEnd/>
              <a:tailEnd/>
            </a:ln>
          </p:spPr>
          <p:txBody>
            <a:bodyPr/>
            <a:lstStyle/>
            <a:p>
              <a:endParaRPr lang="en-US">
                <a:solidFill>
                  <a:srgbClr val="000000"/>
                </a:solidFill>
              </a:endParaRPr>
            </a:p>
          </p:txBody>
        </p:sp>
      </p:grpSp>
      <p:grpSp>
        <p:nvGrpSpPr>
          <p:cNvPr id="4" name="Group 126"/>
          <p:cNvGrpSpPr>
            <a:grpSpLocks/>
          </p:cNvGrpSpPr>
          <p:nvPr/>
        </p:nvGrpSpPr>
        <p:grpSpPr bwMode="auto">
          <a:xfrm>
            <a:off x="7688263" y="533400"/>
            <a:ext cx="1227137" cy="1176338"/>
            <a:chOff x="4843" y="336"/>
            <a:chExt cx="773" cy="741"/>
          </a:xfrm>
        </p:grpSpPr>
        <p:sp>
          <p:nvSpPr>
            <p:cNvPr id="31828" name="Text Box 27"/>
            <p:cNvSpPr txBox="1">
              <a:spLocks noChangeArrowheads="1"/>
            </p:cNvSpPr>
            <p:nvPr/>
          </p:nvSpPr>
          <p:spPr bwMode="auto">
            <a:xfrm>
              <a:off x="4939" y="765"/>
              <a:ext cx="437" cy="312"/>
            </a:xfrm>
            <a:prstGeom prst="rect">
              <a:avLst/>
            </a:prstGeom>
            <a:noFill/>
            <a:ln w="9525">
              <a:noFill/>
              <a:miter lim="800000"/>
              <a:headEnd/>
              <a:tailEnd/>
            </a:ln>
          </p:spPr>
          <p:txBody>
            <a:bodyPr/>
            <a:lstStyle/>
            <a:p>
              <a:pPr algn="ctr"/>
              <a:r>
                <a:rPr lang="en-US" sz="2400" dirty="0" smtClean="0">
                  <a:solidFill>
                    <a:srgbClr val="000000"/>
                  </a:solidFill>
                  <a:latin typeface="Symbol" pitchFamily="18" charset="2"/>
                </a:rPr>
                <a:t>q</a:t>
              </a:r>
              <a:endParaRPr lang="en-US" sz="2400" dirty="0">
                <a:solidFill>
                  <a:srgbClr val="000000"/>
                </a:solidFill>
              </a:endParaRPr>
            </a:p>
          </p:txBody>
        </p:sp>
        <p:grpSp>
          <p:nvGrpSpPr>
            <p:cNvPr id="31829" name="Group 61"/>
            <p:cNvGrpSpPr>
              <a:grpSpLocks/>
            </p:cNvGrpSpPr>
            <p:nvPr/>
          </p:nvGrpSpPr>
          <p:grpSpPr bwMode="auto">
            <a:xfrm>
              <a:off x="4843" y="336"/>
              <a:ext cx="773" cy="656"/>
              <a:chOff x="4843" y="336"/>
              <a:chExt cx="773" cy="656"/>
            </a:xfrm>
          </p:grpSpPr>
          <p:sp>
            <p:nvSpPr>
              <p:cNvPr id="31830" name="Text Box 25"/>
              <p:cNvSpPr txBox="1">
                <a:spLocks noChangeArrowheads="1"/>
              </p:cNvSpPr>
              <p:nvPr/>
            </p:nvSpPr>
            <p:spPr bwMode="auto">
              <a:xfrm>
                <a:off x="5187" y="336"/>
                <a:ext cx="429" cy="320"/>
              </a:xfrm>
              <a:prstGeom prst="rect">
                <a:avLst/>
              </a:prstGeom>
              <a:noFill/>
              <a:ln w="9525">
                <a:noFill/>
                <a:miter lim="800000"/>
                <a:headEnd/>
                <a:tailEnd/>
              </a:ln>
            </p:spPr>
            <p:txBody>
              <a:bodyPr/>
              <a:lstStyle/>
              <a:p>
                <a:pPr algn="ctr"/>
                <a:r>
                  <a:rPr lang="en-US" sz="2400">
                    <a:solidFill>
                      <a:srgbClr val="000000"/>
                    </a:solidFill>
                  </a:rPr>
                  <a:t>F</a:t>
                </a:r>
                <a:r>
                  <a:rPr lang="en-US" sz="2400" baseline="-25000">
                    <a:solidFill>
                      <a:srgbClr val="000000"/>
                    </a:solidFill>
                  </a:rPr>
                  <a:t>a</a:t>
                </a:r>
                <a:endParaRPr lang="en-US" sz="2400">
                  <a:solidFill>
                    <a:srgbClr val="000000"/>
                  </a:solidFill>
                </a:endParaRPr>
              </a:p>
            </p:txBody>
          </p:sp>
          <p:sp>
            <p:nvSpPr>
              <p:cNvPr id="31831" name="Line 30"/>
              <p:cNvSpPr>
                <a:spLocks noChangeShapeType="1"/>
              </p:cNvSpPr>
              <p:nvPr/>
            </p:nvSpPr>
            <p:spPr bwMode="auto">
              <a:xfrm flipV="1">
                <a:off x="4843" y="648"/>
                <a:ext cx="573" cy="344"/>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grpSp>
      </p:grpSp>
      <p:sp>
        <p:nvSpPr>
          <p:cNvPr id="270368" name="Text Box 32"/>
          <p:cNvSpPr txBox="1">
            <a:spLocks noChangeArrowheads="1"/>
          </p:cNvSpPr>
          <p:nvPr/>
        </p:nvSpPr>
        <p:spPr bwMode="auto">
          <a:xfrm>
            <a:off x="6824663" y="1862138"/>
            <a:ext cx="795337" cy="423862"/>
          </a:xfrm>
          <a:prstGeom prst="rect">
            <a:avLst/>
          </a:prstGeom>
          <a:noFill/>
          <a:ln w="9525">
            <a:noFill/>
            <a:miter lim="800000"/>
            <a:headEnd/>
            <a:tailEnd/>
          </a:ln>
        </p:spPr>
        <p:txBody>
          <a:bodyPr/>
          <a:lstStyle/>
          <a:p>
            <a:pPr algn="ctr"/>
            <a:r>
              <a:rPr lang="en-US" sz="2400">
                <a:solidFill>
                  <a:srgbClr val="000000"/>
                </a:solidFill>
                <a:latin typeface="Symbol" pitchFamily="18" charset="2"/>
              </a:rPr>
              <a:t>m</a:t>
            </a:r>
            <a:r>
              <a:rPr lang="en-US" sz="2400" baseline="-25000">
                <a:solidFill>
                  <a:srgbClr val="000000"/>
                </a:solidFill>
              </a:rPr>
              <a:t>k</a:t>
            </a:r>
            <a:endParaRPr lang="en-US" sz="2400">
              <a:solidFill>
                <a:srgbClr val="000000"/>
              </a:solidFill>
            </a:endParaRPr>
          </a:p>
        </p:txBody>
      </p:sp>
      <p:grpSp>
        <p:nvGrpSpPr>
          <p:cNvPr id="6" name="Group 125"/>
          <p:cNvGrpSpPr>
            <a:grpSpLocks/>
          </p:cNvGrpSpPr>
          <p:nvPr/>
        </p:nvGrpSpPr>
        <p:grpSpPr bwMode="auto">
          <a:xfrm>
            <a:off x="6596063" y="558800"/>
            <a:ext cx="1092200" cy="469900"/>
            <a:chOff x="4155" y="352"/>
            <a:chExt cx="688" cy="296"/>
          </a:xfrm>
        </p:grpSpPr>
        <p:sp>
          <p:nvSpPr>
            <p:cNvPr id="31826" name="Text Box 31"/>
            <p:cNvSpPr txBox="1">
              <a:spLocks noChangeArrowheads="1"/>
            </p:cNvSpPr>
            <p:nvPr/>
          </p:nvSpPr>
          <p:spPr bwMode="auto">
            <a:xfrm>
              <a:off x="4224" y="352"/>
              <a:ext cx="519" cy="272"/>
            </a:xfrm>
            <a:prstGeom prst="rect">
              <a:avLst/>
            </a:prstGeom>
            <a:noFill/>
            <a:ln w="9525">
              <a:noFill/>
              <a:miter lim="800000"/>
              <a:headEnd/>
              <a:tailEnd/>
            </a:ln>
          </p:spPr>
          <p:txBody>
            <a:bodyPr/>
            <a:lstStyle/>
            <a:p>
              <a:pPr algn="ctr"/>
              <a:r>
                <a:rPr lang="en-US" sz="2400">
                  <a:solidFill>
                    <a:srgbClr val="000000"/>
                  </a:solidFill>
                </a:rPr>
                <a:t>v</a:t>
              </a:r>
            </a:p>
          </p:txBody>
        </p:sp>
        <p:sp>
          <p:nvSpPr>
            <p:cNvPr id="31827" name="Line 33"/>
            <p:cNvSpPr>
              <a:spLocks noChangeShapeType="1"/>
            </p:cNvSpPr>
            <p:nvPr/>
          </p:nvSpPr>
          <p:spPr bwMode="auto">
            <a:xfrm>
              <a:off x="4155" y="648"/>
              <a:ext cx="688" cy="0"/>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grpSp>
      <p:sp>
        <p:nvSpPr>
          <p:cNvPr id="270372" name="Text Box 36"/>
          <p:cNvSpPr txBox="1">
            <a:spLocks noChangeArrowheads="1"/>
          </p:cNvSpPr>
          <p:nvPr/>
        </p:nvSpPr>
        <p:spPr bwMode="auto">
          <a:xfrm>
            <a:off x="6773863" y="2830513"/>
            <a:ext cx="728662" cy="458787"/>
          </a:xfrm>
          <a:prstGeom prst="rect">
            <a:avLst/>
          </a:prstGeom>
          <a:noFill/>
          <a:ln w="9525">
            <a:noFill/>
            <a:miter lim="800000"/>
            <a:headEnd/>
            <a:tailEnd/>
          </a:ln>
        </p:spPr>
        <p:txBody>
          <a:bodyPr/>
          <a:lstStyle/>
          <a:p>
            <a:pPr algn="ctr"/>
            <a:r>
              <a:rPr lang="en-US" sz="2400" dirty="0">
                <a:solidFill>
                  <a:srgbClr val="000000"/>
                </a:solidFill>
              </a:rPr>
              <a:t>m</a:t>
            </a:r>
          </a:p>
        </p:txBody>
      </p:sp>
      <p:sp>
        <p:nvSpPr>
          <p:cNvPr id="31754" name="Rectangle 37"/>
          <p:cNvSpPr>
            <a:spLocks noChangeArrowheads="1"/>
          </p:cNvSpPr>
          <p:nvPr/>
        </p:nvSpPr>
        <p:spPr bwMode="auto">
          <a:xfrm>
            <a:off x="6591300" y="2697163"/>
            <a:ext cx="1092200" cy="728662"/>
          </a:xfrm>
          <a:prstGeom prst="rect">
            <a:avLst/>
          </a:prstGeom>
          <a:noFill/>
          <a:ln w="38100">
            <a:solidFill>
              <a:srgbClr val="0070C0"/>
            </a:solidFill>
            <a:miter lim="800000"/>
            <a:headEnd/>
            <a:tailEnd/>
          </a:ln>
        </p:spPr>
        <p:txBody>
          <a:bodyPr/>
          <a:lstStyle/>
          <a:p>
            <a:endParaRPr lang="en-US">
              <a:solidFill>
                <a:srgbClr val="000000"/>
              </a:solidFill>
            </a:endParaRPr>
          </a:p>
        </p:txBody>
      </p:sp>
      <p:grpSp>
        <p:nvGrpSpPr>
          <p:cNvPr id="7" name="Group 128"/>
          <p:cNvGrpSpPr>
            <a:grpSpLocks/>
          </p:cNvGrpSpPr>
          <p:nvPr/>
        </p:nvGrpSpPr>
        <p:grpSpPr bwMode="auto">
          <a:xfrm>
            <a:off x="7683500" y="3192463"/>
            <a:ext cx="911225" cy="728662"/>
            <a:chOff x="4840" y="2011"/>
            <a:chExt cx="574" cy="459"/>
          </a:xfrm>
        </p:grpSpPr>
        <p:sp>
          <p:nvSpPr>
            <p:cNvPr id="31824" name="Text Box 35"/>
            <p:cNvSpPr txBox="1">
              <a:spLocks noChangeArrowheads="1"/>
            </p:cNvSpPr>
            <p:nvPr/>
          </p:nvSpPr>
          <p:spPr bwMode="auto">
            <a:xfrm>
              <a:off x="4840" y="2011"/>
              <a:ext cx="574" cy="459"/>
            </a:xfrm>
            <a:prstGeom prst="rect">
              <a:avLst/>
            </a:prstGeom>
            <a:noFill/>
            <a:ln w="9525">
              <a:noFill/>
              <a:miter lim="800000"/>
              <a:headEnd/>
              <a:tailEnd/>
            </a:ln>
          </p:spPr>
          <p:txBody>
            <a:bodyPr/>
            <a:lstStyle/>
            <a:p>
              <a:pPr algn="ctr"/>
              <a:r>
                <a:rPr lang="en-US" sz="2400">
                  <a:solidFill>
                    <a:srgbClr val="009900"/>
                  </a:solidFill>
                </a:rPr>
                <a:t>F</a:t>
              </a:r>
              <a:r>
                <a:rPr lang="en-US" sz="2400" baseline="-25000">
                  <a:solidFill>
                    <a:srgbClr val="009900"/>
                  </a:solidFill>
                </a:rPr>
                <a:t>//</a:t>
              </a:r>
              <a:endParaRPr lang="en-US" sz="2400">
                <a:solidFill>
                  <a:srgbClr val="009900"/>
                </a:solidFill>
              </a:endParaRPr>
            </a:p>
          </p:txBody>
        </p:sp>
        <p:sp>
          <p:nvSpPr>
            <p:cNvPr id="31825" name="Line 38"/>
            <p:cNvSpPr>
              <a:spLocks noChangeShapeType="1"/>
            </p:cNvSpPr>
            <p:nvPr/>
          </p:nvSpPr>
          <p:spPr bwMode="auto">
            <a:xfrm>
              <a:off x="4840" y="2011"/>
              <a:ext cx="574" cy="0"/>
            </a:xfrm>
            <a:prstGeom prst="line">
              <a:avLst/>
            </a:prstGeom>
            <a:noFill/>
            <a:ln w="28575">
              <a:solidFill>
                <a:srgbClr val="009900"/>
              </a:solidFill>
              <a:round/>
              <a:headEnd/>
              <a:tailEnd type="triangle" w="lg" len="lg"/>
            </a:ln>
          </p:spPr>
          <p:txBody>
            <a:bodyPr/>
            <a:lstStyle/>
            <a:p>
              <a:endParaRPr lang="en-US">
                <a:solidFill>
                  <a:srgbClr val="000000"/>
                </a:solidFill>
              </a:endParaRPr>
            </a:p>
          </p:txBody>
        </p:sp>
      </p:grpSp>
      <p:sp>
        <p:nvSpPr>
          <p:cNvPr id="270378" name="Line 42"/>
          <p:cNvSpPr>
            <a:spLocks noChangeShapeType="1"/>
          </p:cNvSpPr>
          <p:nvPr/>
        </p:nvSpPr>
        <p:spPr bwMode="auto">
          <a:xfrm flipV="1">
            <a:off x="6773863" y="3536950"/>
            <a:ext cx="0" cy="546100"/>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sp>
        <p:nvSpPr>
          <p:cNvPr id="270379" name="Line 43"/>
          <p:cNvSpPr>
            <a:spLocks noChangeShapeType="1"/>
          </p:cNvSpPr>
          <p:nvPr/>
        </p:nvSpPr>
        <p:spPr bwMode="auto">
          <a:xfrm>
            <a:off x="6410325" y="3536950"/>
            <a:ext cx="727075" cy="0"/>
          </a:xfrm>
          <a:prstGeom prst="line">
            <a:avLst/>
          </a:prstGeom>
          <a:noFill/>
          <a:ln w="28575">
            <a:solidFill>
              <a:srgbClr val="009900"/>
            </a:solidFill>
            <a:round/>
            <a:headEnd type="triangle" w="lg" len="lg"/>
            <a:tailEnd/>
          </a:ln>
        </p:spPr>
        <p:txBody>
          <a:bodyPr/>
          <a:lstStyle/>
          <a:p>
            <a:endParaRPr lang="en-US">
              <a:solidFill>
                <a:srgbClr val="000000"/>
              </a:solidFill>
            </a:endParaRPr>
          </a:p>
        </p:txBody>
      </p:sp>
      <p:sp>
        <p:nvSpPr>
          <p:cNvPr id="270380" name="Text Box 44"/>
          <p:cNvSpPr txBox="1">
            <a:spLocks noChangeArrowheads="1"/>
          </p:cNvSpPr>
          <p:nvPr/>
        </p:nvSpPr>
        <p:spPr bwMode="auto">
          <a:xfrm>
            <a:off x="6227763" y="3900488"/>
            <a:ext cx="909637" cy="728662"/>
          </a:xfrm>
          <a:prstGeom prst="rect">
            <a:avLst/>
          </a:prstGeom>
          <a:noFill/>
          <a:ln w="9525">
            <a:noFill/>
            <a:miter lim="800000"/>
            <a:headEnd/>
            <a:tailEnd/>
          </a:ln>
        </p:spPr>
        <p:txBody>
          <a:bodyPr/>
          <a:lstStyle/>
          <a:p>
            <a:pPr algn="ctr"/>
            <a:r>
              <a:rPr lang="en-US" sz="2400">
                <a:solidFill>
                  <a:srgbClr val="000000"/>
                </a:solidFill>
              </a:rPr>
              <a:t>F</a:t>
            </a:r>
            <a:r>
              <a:rPr lang="en-US" sz="2400" baseline="-25000">
                <a:solidFill>
                  <a:srgbClr val="000000"/>
                </a:solidFill>
              </a:rPr>
              <a:t>n</a:t>
            </a:r>
            <a:endParaRPr lang="en-US" sz="2400">
              <a:solidFill>
                <a:srgbClr val="000000"/>
              </a:solidFill>
            </a:endParaRPr>
          </a:p>
        </p:txBody>
      </p:sp>
      <p:grpSp>
        <p:nvGrpSpPr>
          <p:cNvPr id="8" name="Group 62"/>
          <p:cNvGrpSpPr>
            <a:grpSpLocks/>
          </p:cNvGrpSpPr>
          <p:nvPr/>
        </p:nvGrpSpPr>
        <p:grpSpPr bwMode="auto">
          <a:xfrm>
            <a:off x="7502525" y="3536950"/>
            <a:ext cx="909638" cy="1092200"/>
            <a:chOff x="4075" y="2694"/>
            <a:chExt cx="573" cy="688"/>
          </a:xfrm>
        </p:grpSpPr>
        <p:sp>
          <p:nvSpPr>
            <p:cNvPr id="31822" name="Line 41"/>
            <p:cNvSpPr>
              <a:spLocks noChangeShapeType="1"/>
            </p:cNvSpPr>
            <p:nvPr/>
          </p:nvSpPr>
          <p:spPr bwMode="auto">
            <a:xfrm flipV="1">
              <a:off x="4075" y="2694"/>
              <a:ext cx="0" cy="573"/>
            </a:xfrm>
            <a:prstGeom prst="line">
              <a:avLst/>
            </a:prstGeom>
            <a:noFill/>
            <a:ln w="28575">
              <a:solidFill>
                <a:srgbClr val="000000"/>
              </a:solidFill>
              <a:round/>
              <a:headEnd type="triangle" w="lg" len="lg"/>
              <a:tailEnd/>
            </a:ln>
          </p:spPr>
          <p:txBody>
            <a:bodyPr/>
            <a:lstStyle/>
            <a:p>
              <a:endParaRPr lang="en-US">
                <a:solidFill>
                  <a:srgbClr val="000000"/>
                </a:solidFill>
              </a:endParaRPr>
            </a:p>
          </p:txBody>
        </p:sp>
        <p:sp>
          <p:nvSpPr>
            <p:cNvPr id="31823" name="Text Box 45"/>
            <p:cNvSpPr txBox="1">
              <a:spLocks noChangeArrowheads="1"/>
            </p:cNvSpPr>
            <p:nvPr/>
          </p:nvSpPr>
          <p:spPr bwMode="auto">
            <a:xfrm>
              <a:off x="4075" y="2923"/>
              <a:ext cx="573" cy="459"/>
            </a:xfrm>
            <a:prstGeom prst="rect">
              <a:avLst/>
            </a:prstGeom>
            <a:noFill/>
            <a:ln w="9525">
              <a:noFill/>
              <a:miter lim="800000"/>
              <a:headEnd/>
              <a:tailEnd/>
            </a:ln>
          </p:spPr>
          <p:txBody>
            <a:bodyPr/>
            <a:lstStyle/>
            <a:p>
              <a:pPr algn="ctr"/>
              <a:r>
                <a:rPr lang="en-US" sz="2400">
                  <a:solidFill>
                    <a:srgbClr val="000000"/>
                  </a:solidFill>
                </a:rPr>
                <a:t>mg</a:t>
              </a:r>
            </a:p>
          </p:txBody>
        </p:sp>
      </p:grpSp>
      <p:sp>
        <p:nvSpPr>
          <p:cNvPr id="270382" name="Text Box 46"/>
          <p:cNvSpPr txBox="1">
            <a:spLocks noChangeArrowheads="1"/>
          </p:cNvSpPr>
          <p:nvPr/>
        </p:nvSpPr>
        <p:spPr bwMode="auto">
          <a:xfrm>
            <a:off x="5474525" y="3290575"/>
            <a:ext cx="1093025" cy="728663"/>
          </a:xfrm>
          <a:prstGeom prst="rect">
            <a:avLst/>
          </a:prstGeom>
          <a:noFill/>
          <a:ln w="9525">
            <a:noFill/>
            <a:miter lim="800000"/>
            <a:headEnd/>
            <a:tailEnd/>
          </a:ln>
        </p:spPr>
        <p:txBody>
          <a:bodyPr/>
          <a:lstStyle/>
          <a:p>
            <a:pPr algn="ctr"/>
            <a:r>
              <a:rPr lang="en-US" sz="2400" dirty="0" err="1" smtClean="0">
                <a:solidFill>
                  <a:srgbClr val="009900"/>
                </a:solidFill>
                <a:latin typeface="Symbol" pitchFamily="18" charset="2"/>
              </a:rPr>
              <a:t>m</a:t>
            </a:r>
            <a:r>
              <a:rPr lang="en-US" sz="2400" baseline="-25000" dirty="0" err="1" smtClean="0">
                <a:solidFill>
                  <a:srgbClr val="009900"/>
                </a:solidFill>
              </a:rPr>
              <a:t>k</a:t>
            </a:r>
            <a:r>
              <a:rPr lang="en-US" sz="2400" dirty="0" smtClean="0">
                <a:solidFill>
                  <a:srgbClr val="009900"/>
                </a:solidFill>
              </a:rPr>
              <a:t> </a:t>
            </a:r>
            <a:r>
              <a:rPr lang="en-US" sz="2400" dirty="0" err="1" smtClean="0">
                <a:solidFill>
                  <a:srgbClr val="009900"/>
                </a:solidFill>
              </a:rPr>
              <a:t>F</a:t>
            </a:r>
            <a:r>
              <a:rPr lang="en-US" sz="2400" baseline="-25000" dirty="0" err="1" smtClean="0">
                <a:solidFill>
                  <a:srgbClr val="009900"/>
                </a:solidFill>
              </a:rPr>
              <a:t>n</a:t>
            </a:r>
            <a:endParaRPr lang="en-US" sz="2400" dirty="0">
              <a:solidFill>
                <a:srgbClr val="009900"/>
              </a:solidFill>
            </a:endParaRPr>
          </a:p>
        </p:txBody>
      </p:sp>
      <p:sp>
        <p:nvSpPr>
          <p:cNvPr id="31772" name="Rectangle 77"/>
          <p:cNvSpPr>
            <a:spLocks noChangeArrowheads="1"/>
          </p:cNvSpPr>
          <p:nvPr/>
        </p:nvSpPr>
        <p:spPr bwMode="auto">
          <a:xfrm>
            <a:off x="490211" y="5337753"/>
            <a:ext cx="1143000" cy="609600"/>
          </a:xfrm>
          <a:prstGeom prst="rect">
            <a:avLst/>
          </a:prstGeom>
          <a:noFill/>
          <a:ln w="9525">
            <a:noFill/>
            <a:miter lim="800000"/>
            <a:headEnd/>
            <a:tailEnd/>
          </a:ln>
        </p:spPr>
        <p:txBody>
          <a:bodyPr anchor="ctr"/>
          <a:lstStyle/>
          <a:p>
            <a:r>
              <a:rPr lang="en-US">
                <a:solidFill>
                  <a:srgbClr val="0070C0"/>
                </a:solidFill>
                <a:latin typeface="Symbol" pitchFamily="18" charset="2"/>
              </a:rPr>
              <a:t>S</a:t>
            </a:r>
            <a:r>
              <a:rPr lang="en-US">
                <a:solidFill>
                  <a:srgbClr val="0070C0"/>
                </a:solidFill>
              </a:rPr>
              <a:t>F</a:t>
            </a:r>
            <a:r>
              <a:rPr lang="en-US" baseline="-25000">
                <a:solidFill>
                  <a:srgbClr val="0070C0"/>
                </a:solidFill>
              </a:rPr>
              <a:t>//</a:t>
            </a:r>
            <a:r>
              <a:rPr lang="en-US">
                <a:solidFill>
                  <a:srgbClr val="0070C0"/>
                </a:solidFill>
              </a:rPr>
              <a:t>:</a:t>
            </a:r>
          </a:p>
        </p:txBody>
      </p:sp>
      <p:sp>
        <p:nvSpPr>
          <p:cNvPr id="270457" name="Rectangle 121"/>
          <p:cNvSpPr>
            <a:spLocks noChangeArrowheads="1"/>
          </p:cNvSpPr>
          <p:nvPr/>
        </p:nvSpPr>
        <p:spPr bwMode="auto">
          <a:xfrm>
            <a:off x="1303011" y="5358390"/>
            <a:ext cx="2295525" cy="609600"/>
          </a:xfrm>
          <a:prstGeom prst="rect">
            <a:avLst/>
          </a:prstGeom>
          <a:noFill/>
          <a:ln w="9525">
            <a:noFill/>
            <a:miter lim="800000"/>
            <a:headEnd/>
            <a:tailEnd/>
          </a:ln>
        </p:spPr>
        <p:txBody>
          <a:bodyPr anchor="ctr"/>
          <a:lstStyle/>
          <a:p>
            <a:r>
              <a:rPr lang="en-US" dirty="0" smtClean="0">
                <a:solidFill>
                  <a:srgbClr val="009900"/>
                </a:solidFill>
              </a:rPr>
              <a:t>F</a:t>
            </a:r>
            <a:r>
              <a:rPr lang="en-US" baseline="-25000" dirty="0" smtClean="0">
                <a:solidFill>
                  <a:srgbClr val="009900"/>
                </a:solidFill>
              </a:rPr>
              <a:t>//</a:t>
            </a:r>
            <a:endParaRPr lang="en-US" baseline="-25000" dirty="0">
              <a:solidFill>
                <a:srgbClr val="009900"/>
              </a:solidFill>
            </a:endParaRPr>
          </a:p>
        </p:txBody>
      </p:sp>
      <p:sp>
        <p:nvSpPr>
          <p:cNvPr id="270458" name="Rectangle 122"/>
          <p:cNvSpPr>
            <a:spLocks noChangeArrowheads="1"/>
          </p:cNvSpPr>
          <p:nvPr/>
        </p:nvSpPr>
        <p:spPr bwMode="auto">
          <a:xfrm>
            <a:off x="3222128" y="5367915"/>
            <a:ext cx="1265237" cy="609600"/>
          </a:xfrm>
          <a:prstGeom prst="rect">
            <a:avLst/>
          </a:prstGeom>
          <a:noFill/>
          <a:ln w="9525">
            <a:noFill/>
            <a:miter lim="800000"/>
            <a:headEnd/>
            <a:tailEnd/>
          </a:ln>
        </p:spPr>
        <p:txBody>
          <a:bodyPr anchor="ctr"/>
          <a:lstStyle/>
          <a:p>
            <a:r>
              <a:rPr lang="en-US" dirty="0">
                <a:solidFill>
                  <a:srgbClr val="000000"/>
                </a:solidFill>
              </a:rPr>
              <a:t>= m a</a:t>
            </a:r>
            <a:r>
              <a:rPr lang="en-US" baseline="-25000" dirty="0">
                <a:solidFill>
                  <a:srgbClr val="000000"/>
                </a:solidFill>
              </a:rPr>
              <a:t>//</a:t>
            </a:r>
          </a:p>
        </p:txBody>
      </p:sp>
      <p:sp>
        <p:nvSpPr>
          <p:cNvPr id="270463" name="Text Box 127"/>
          <p:cNvSpPr txBox="1">
            <a:spLocks noChangeArrowheads="1"/>
          </p:cNvSpPr>
          <p:nvPr/>
        </p:nvSpPr>
        <p:spPr bwMode="auto">
          <a:xfrm>
            <a:off x="7296150" y="155575"/>
            <a:ext cx="990600" cy="457200"/>
          </a:xfrm>
          <a:prstGeom prst="rect">
            <a:avLst/>
          </a:prstGeom>
          <a:noFill/>
          <a:ln w="9525">
            <a:noFill/>
            <a:miter lim="800000"/>
            <a:headEnd/>
            <a:tailEnd/>
          </a:ln>
        </p:spPr>
        <p:txBody>
          <a:bodyPr/>
          <a:lstStyle/>
          <a:p>
            <a:pPr algn="ctr"/>
            <a:r>
              <a:rPr lang="en-US" sz="2400" dirty="0">
                <a:solidFill>
                  <a:srgbClr val="000000"/>
                </a:solidFill>
              </a:rPr>
              <a:t>a = ?</a:t>
            </a:r>
          </a:p>
        </p:txBody>
      </p:sp>
      <p:grpSp>
        <p:nvGrpSpPr>
          <p:cNvPr id="13" name="Group 90"/>
          <p:cNvGrpSpPr>
            <a:grpSpLocks/>
          </p:cNvGrpSpPr>
          <p:nvPr/>
        </p:nvGrpSpPr>
        <p:grpSpPr bwMode="auto">
          <a:xfrm>
            <a:off x="8048625" y="2079625"/>
            <a:ext cx="909638" cy="1092200"/>
            <a:chOff x="8048625" y="2079625"/>
            <a:chExt cx="909638" cy="1092200"/>
          </a:xfrm>
        </p:grpSpPr>
        <p:grpSp>
          <p:nvGrpSpPr>
            <p:cNvPr id="31804" name="Group 129"/>
            <p:cNvGrpSpPr>
              <a:grpSpLocks/>
            </p:cNvGrpSpPr>
            <p:nvPr/>
          </p:nvGrpSpPr>
          <p:grpSpPr bwMode="auto">
            <a:xfrm>
              <a:off x="8048625" y="2079625"/>
              <a:ext cx="909638" cy="1092200"/>
              <a:chOff x="5070" y="1310"/>
              <a:chExt cx="573" cy="688"/>
            </a:xfrm>
          </p:grpSpPr>
          <p:sp>
            <p:nvSpPr>
              <p:cNvPr id="31812" name="Line 39"/>
              <p:cNvSpPr>
                <a:spLocks noChangeShapeType="1"/>
              </p:cNvSpPr>
              <p:nvPr/>
            </p:nvSpPr>
            <p:spPr bwMode="auto">
              <a:xfrm flipV="1">
                <a:off x="5414" y="1654"/>
                <a:ext cx="0" cy="344"/>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sp>
            <p:nvSpPr>
              <p:cNvPr id="31813" name="Text Box 40"/>
              <p:cNvSpPr txBox="1">
                <a:spLocks noChangeArrowheads="1"/>
              </p:cNvSpPr>
              <p:nvPr/>
            </p:nvSpPr>
            <p:spPr bwMode="auto">
              <a:xfrm>
                <a:off x="5070" y="1310"/>
                <a:ext cx="573" cy="459"/>
              </a:xfrm>
              <a:prstGeom prst="rect">
                <a:avLst/>
              </a:prstGeom>
              <a:noFill/>
              <a:ln w="9525">
                <a:noFill/>
                <a:miter lim="800000"/>
                <a:headEnd/>
                <a:tailEnd/>
              </a:ln>
            </p:spPr>
            <p:txBody>
              <a:bodyPr/>
              <a:lstStyle/>
              <a:p>
                <a:pPr algn="ctr"/>
                <a:r>
                  <a:rPr lang="en-US" sz="2400" dirty="0">
                    <a:solidFill>
                      <a:srgbClr val="000000"/>
                    </a:solidFill>
                  </a:rPr>
                  <a:t>F</a:t>
                </a:r>
              </a:p>
            </p:txBody>
          </p:sp>
        </p:grpSp>
        <p:grpSp>
          <p:nvGrpSpPr>
            <p:cNvPr id="31805" name="Group 83"/>
            <p:cNvGrpSpPr>
              <a:grpSpLocks/>
            </p:cNvGrpSpPr>
            <p:nvPr/>
          </p:nvGrpSpPr>
          <p:grpSpPr bwMode="auto">
            <a:xfrm>
              <a:off x="8530462" y="2281403"/>
              <a:ext cx="233527" cy="235723"/>
              <a:chOff x="7734815" y="2032022"/>
              <a:chExt cx="233527" cy="235723"/>
            </a:xfrm>
          </p:grpSpPr>
          <p:grpSp>
            <p:nvGrpSpPr>
              <p:cNvPr id="31806" name="Group 84"/>
              <p:cNvGrpSpPr>
                <a:grpSpLocks/>
              </p:cNvGrpSpPr>
              <p:nvPr/>
            </p:nvGrpSpPr>
            <p:grpSpPr bwMode="auto">
              <a:xfrm>
                <a:off x="7734815" y="2267333"/>
                <a:ext cx="233527" cy="412"/>
                <a:chOff x="2121" y="3675"/>
                <a:chExt cx="494" cy="412"/>
              </a:xfrm>
            </p:grpSpPr>
            <p:sp>
              <p:nvSpPr>
                <p:cNvPr id="31810"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31811"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nvGrpSpPr>
              <p:cNvPr id="31807" name="Group 55"/>
              <p:cNvGrpSpPr>
                <a:grpSpLocks/>
              </p:cNvGrpSpPr>
              <p:nvPr/>
            </p:nvGrpSpPr>
            <p:grpSpPr bwMode="auto">
              <a:xfrm rot="5400000">
                <a:off x="7734815" y="2148580"/>
                <a:ext cx="233527" cy="412"/>
                <a:chOff x="2121" y="3675"/>
                <a:chExt cx="494" cy="412"/>
              </a:xfrm>
            </p:grpSpPr>
            <p:sp>
              <p:nvSpPr>
                <p:cNvPr id="31808"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31809"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grpSp>
      <p:grpSp>
        <p:nvGrpSpPr>
          <p:cNvPr id="18" name="Group 98"/>
          <p:cNvGrpSpPr>
            <a:grpSpLocks/>
          </p:cNvGrpSpPr>
          <p:nvPr/>
        </p:nvGrpSpPr>
        <p:grpSpPr bwMode="auto">
          <a:xfrm>
            <a:off x="3720650" y="2822013"/>
            <a:ext cx="1365250" cy="609600"/>
            <a:chOff x="4114800" y="2608263"/>
            <a:chExt cx="1365250" cy="609600"/>
          </a:xfrm>
        </p:grpSpPr>
        <p:sp>
          <p:nvSpPr>
            <p:cNvPr id="31796" name="Rectangle 111"/>
            <p:cNvSpPr>
              <a:spLocks noChangeArrowheads="1"/>
            </p:cNvSpPr>
            <p:nvPr/>
          </p:nvSpPr>
          <p:spPr bwMode="auto">
            <a:xfrm>
              <a:off x="4114800" y="2608263"/>
              <a:ext cx="1365250" cy="609600"/>
            </a:xfrm>
            <a:prstGeom prst="rect">
              <a:avLst/>
            </a:prstGeom>
            <a:noFill/>
            <a:ln w="9525">
              <a:noFill/>
              <a:miter lim="800000"/>
              <a:headEnd/>
              <a:tailEnd/>
            </a:ln>
          </p:spPr>
          <p:txBody>
            <a:bodyPr anchor="ctr"/>
            <a:lstStyle/>
            <a:p>
              <a:r>
                <a:rPr lang="en-US" dirty="0">
                  <a:solidFill>
                    <a:srgbClr val="000000"/>
                  </a:solidFill>
                </a:rPr>
                <a:t> = m a</a:t>
              </a:r>
              <a:endParaRPr lang="en-US" baseline="-25000" dirty="0">
                <a:solidFill>
                  <a:srgbClr val="000000"/>
                </a:solidFill>
              </a:endParaRPr>
            </a:p>
          </p:txBody>
        </p:sp>
        <p:grpSp>
          <p:nvGrpSpPr>
            <p:cNvPr id="31797" name="Group 91"/>
            <p:cNvGrpSpPr>
              <a:grpSpLocks/>
            </p:cNvGrpSpPr>
            <p:nvPr/>
          </p:nvGrpSpPr>
          <p:grpSpPr bwMode="auto">
            <a:xfrm>
              <a:off x="5134119" y="2922671"/>
              <a:ext cx="233527" cy="235723"/>
              <a:chOff x="7734815" y="2032022"/>
              <a:chExt cx="233527" cy="235723"/>
            </a:xfrm>
          </p:grpSpPr>
          <p:grpSp>
            <p:nvGrpSpPr>
              <p:cNvPr id="31798" name="Group 92"/>
              <p:cNvGrpSpPr>
                <a:grpSpLocks/>
              </p:cNvGrpSpPr>
              <p:nvPr/>
            </p:nvGrpSpPr>
            <p:grpSpPr bwMode="auto">
              <a:xfrm>
                <a:off x="7734815" y="2267333"/>
                <a:ext cx="233527" cy="412"/>
                <a:chOff x="2121" y="3675"/>
                <a:chExt cx="494" cy="412"/>
              </a:xfrm>
            </p:grpSpPr>
            <p:sp>
              <p:nvSpPr>
                <p:cNvPr id="31802"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31803"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nvGrpSpPr>
              <p:cNvPr id="31799" name="Group 55"/>
              <p:cNvGrpSpPr>
                <a:grpSpLocks/>
              </p:cNvGrpSpPr>
              <p:nvPr/>
            </p:nvGrpSpPr>
            <p:grpSpPr bwMode="auto">
              <a:xfrm rot="5400000">
                <a:off x="7734815" y="2148580"/>
                <a:ext cx="233527" cy="412"/>
                <a:chOff x="2121" y="3675"/>
                <a:chExt cx="494" cy="412"/>
              </a:xfrm>
            </p:grpSpPr>
            <p:sp>
              <p:nvSpPr>
                <p:cNvPr id="31800"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31801"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grpSp>
      <p:grpSp>
        <p:nvGrpSpPr>
          <p:cNvPr id="9" name="Group 8"/>
          <p:cNvGrpSpPr/>
          <p:nvPr/>
        </p:nvGrpSpPr>
        <p:grpSpPr>
          <a:xfrm>
            <a:off x="442913" y="2661675"/>
            <a:ext cx="1143000" cy="914400"/>
            <a:chOff x="442913" y="2661675"/>
            <a:chExt cx="1143000" cy="914400"/>
          </a:xfrm>
        </p:grpSpPr>
        <p:sp>
          <p:nvSpPr>
            <p:cNvPr id="31773" name="Rectangle 78"/>
            <p:cNvSpPr>
              <a:spLocks noChangeArrowheads="1"/>
            </p:cNvSpPr>
            <p:nvPr/>
          </p:nvSpPr>
          <p:spPr bwMode="auto">
            <a:xfrm>
              <a:off x="442913" y="2661675"/>
              <a:ext cx="1143000" cy="914400"/>
            </a:xfrm>
            <a:prstGeom prst="rect">
              <a:avLst/>
            </a:prstGeom>
            <a:noFill/>
            <a:ln w="9525">
              <a:noFill/>
              <a:miter lim="800000"/>
              <a:headEnd/>
              <a:tailEnd/>
            </a:ln>
          </p:spPr>
          <p:txBody>
            <a:bodyPr anchor="ctr"/>
            <a:lstStyle/>
            <a:p>
              <a:r>
                <a:rPr lang="en-US" dirty="0">
                  <a:solidFill>
                    <a:srgbClr val="0070C0"/>
                  </a:solidFill>
                  <a:latin typeface="Symbol" pitchFamily="18" charset="2"/>
                </a:rPr>
                <a:t>S</a:t>
              </a:r>
              <a:r>
                <a:rPr lang="en-US" dirty="0">
                  <a:solidFill>
                    <a:srgbClr val="0070C0"/>
                  </a:solidFill>
                </a:rPr>
                <a:t>F</a:t>
              </a:r>
              <a:r>
                <a:rPr lang="en-US" baseline="-25000" dirty="0">
                  <a:solidFill>
                    <a:srgbClr val="0070C0"/>
                  </a:solidFill>
                </a:rPr>
                <a:t> </a:t>
              </a:r>
              <a:r>
                <a:rPr lang="en-US" dirty="0">
                  <a:solidFill>
                    <a:srgbClr val="0070C0"/>
                  </a:solidFill>
                </a:rPr>
                <a:t> :</a:t>
              </a:r>
            </a:p>
          </p:txBody>
        </p:sp>
        <p:grpSp>
          <p:nvGrpSpPr>
            <p:cNvPr id="31789" name="Group 99"/>
            <p:cNvGrpSpPr>
              <a:grpSpLocks/>
            </p:cNvGrpSpPr>
            <p:nvPr/>
          </p:nvGrpSpPr>
          <p:grpSpPr bwMode="auto">
            <a:xfrm>
              <a:off x="906463" y="3136338"/>
              <a:ext cx="233362" cy="236537"/>
              <a:chOff x="7734815" y="2032022"/>
              <a:chExt cx="233527" cy="235723"/>
            </a:xfrm>
          </p:grpSpPr>
          <p:grpSp>
            <p:nvGrpSpPr>
              <p:cNvPr id="31790" name="Group 55"/>
              <p:cNvGrpSpPr>
                <a:grpSpLocks/>
              </p:cNvGrpSpPr>
              <p:nvPr/>
            </p:nvGrpSpPr>
            <p:grpSpPr bwMode="auto">
              <a:xfrm>
                <a:off x="7734815" y="2267333"/>
                <a:ext cx="233527" cy="412"/>
                <a:chOff x="2121" y="3675"/>
                <a:chExt cx="494" cy="412"/>
              </a:xfrm>
            </p:grpSpPr>
            <p:sp>
              <p:nvSpPr>
                <p:cNvPr id="31794"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0000"/>
                    </a:solidFill>
                  </a:endParaRPr>
                </a:p>
              </p:txBody>
            </p:sp>
            <p:sp>
              <p:nvSpPr>
                <p:cNvPr id="31795" name="Line 57"/>
                <p:cNvSpPr>
                  <a:spLocks noChangeShapeType="1"/>
                </p:cNvSpPr>
                <p:nvPr/>
              </p:nvSpPr>
              <p:spPr bwMode="auto">
                <a:xfrm flipV="1">
                  <a:off x="2377" y="3675"/>
                  <a:ext cx="0" cy="412"/>
                </a:xfrm>
                <a:prstGeom prst="line">
                  <a:avLst/>
                </a:prstGeom>
                <a:noFill/>
                <a:ln w="22225">
                  <a:solidFill>
                    <a:srgbClr val="0070C0"/>
                  </a:solidFill>
                  <a:round/>
                  <a:headEnd/>
                  <a:tailEnd/>
                </a:ln>
              </p:spPr>
              <p:txBody>
                <a:bodyPr/>
                <a:lstStyle/>
                <a:p>
                  <a:endParaRPr lang="en-US">
                    <a:solidFill>
                      <a:srgbClr val="000000"/>
                    </a:solidFill>
                  </a:endParaRPr>
                </a:p>
              </p:txBody>
            </p:sp>
          </p:grpSp>
          <p:grpSp>
            <p:nvGrpSpPr>
              <p:cNvPr id="31791" name="Group 55"/>
              <p:cNvGrpSpPr>
                <a:grpSpLocks/>
              </p:cNvGrpSpPr>
              <p:nvPr/>
            </p:nvGrpSpPr>
            <p:grpSpPr bwMode="auto">
              <a:xfrm rot="5400000">
                <a:off x="7734815" y="2148580"/>
                <a:ext cx="233527" cy="412"/>
                <a:chOff x="2121" y="3675"/>
                <a:chExt cx="494" cy="412"/>
              </a:xfrm>
            </p:grpSpPr>
            <p:sp>
              <p:nvSpPr>
                <p:cNvPr id="31792"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0000"/>
                    </a:solidFill>
                  </a:endParaRPr>
                </a:p>
              </p:txBody>
            </p:sp>
            <p:sp>
              <p:nvSpPr>
                <p:cNvPr id="31793" name="Line 57"/>
                <p:cNvSpPr>
                  <a:spLocks noChangeShapeType="1"/>
                </p:cNvSpPr>
                <p:nvPr/>
              </p:nvSpPr>
              <p:spPr bwMode="auto">
                <a:xfrm flipV="1">
                  <a:off x="2377" y="3675"/>
                  <a:ext cx="0" cy="412"/>
                </a:xfrm>
                <a:prstGeom prst="line">
                  <a:avLst/>
                </a:prstGeom>
                <a:noFill/>
                <a:ln w="22225">
                  <a:solidFill>
                    <a:srgbClr val="0070C0"/>
                  </a:solidFill>
                  <a:round/>
                  <a:headEnd/>
                  <a:tailEnd/>
                </a:ln>
              </p:spPr>
              <p:txBody>
                <a:bodyPr/>
                <a:lstStyle/>
                <a:p>
                  <a:endParaRPr lang="en-US">
                    <a:solidFill>
                      <a:srgbClr val="000000"/>
                    </a:solidFill>
                  </a:endParaRPr>
                </a:p>
              </p:txBody>
            </p:sp>
          </p:grpSp>
        </p:grpSp>
      </p:grpSp>
      <p:sp>
        <p:nvSpPr>
          <p:cNvPr id="270412" name="Rectangle 76"/>
          <p:cNvSpPr>
            <a:spLocks noChangeArrowheads="1"/>
          </p:cNvSpPr>
          <p:nvPr/>
        </p:nvSpPr>
        <p:spPr bwMode="auto">
          <a:xfrm>
            <a:off x="1357314" y="2814075"/>
            <a:ext cx="1527776" cy="609600"/>
          </a:xfrm>
          <a:prstGeom prst="rect">
            <a:avLst/>
          </a:prstGeom>
          <a:noFill/>
          <a:ln w="9525">
            <a:noFill/>
            <a:miter lim="800000"/>
            <a:headEnd/>
            <a:tailEnd/>
          </a:ln>
        </p:spPr>
        <p:txBody>
          <a:bodyPr anchor="ctr"/>
          <a:lstStyle/>
          <a:p>
            <a:r>
              <a:rPr lang="en-US" dirty="0" err="1">
                <a:solidFill>
                  <a:srgbClr val="000000"/>
                </a:solidFill>
              </a:rPr>
              <a:t>F</a:t>
            </a:r>
            <a:r>
              <a:rPr lang="en-US" baseline="-25000" dirty="0" err="1">
                <a:solidFill>
                  <a:srgbClr val="000000"/>
                </a:solidFill>
              </a:rPr>
              <a:t>n</a:t>
            </a:r>
            <a:r>
              <a:rPr lang="en-US" dirty="0">
                <a:solidFill>
                  <a:srgbClr val="000000"/>
                </a:solidFill>
              </a:rPr>
              <a:t> </a:t>
            </a:r>
            <a:r>
              <a:rPr lang="en-US" dirty="0" smtClean="0">
                <a:solidFill>
                  <a:srgbClr val="000000"/>
                </a:solidFill>
              </a:rPr>
              <a:t> </a:t>
            </a:r>
            <a:endParaRPr lang="en-US" baseline="-25000" dirty="0">
              <a:solidFill>
                <a:srgbClr val="000000"/>
              </a:solidFill>
            </a:endParaRPr>
          </a:p>
        </p:txBody>
      </p:sp>
      <p:sp>
        <p:nvSpPr>
          <p:cNvPr id="106" name="Rectangle 76"/>
          <p:cNvSpPr>
            <a:spLocks noChangeArrowheads="1"/>
          </p:cNvSpPr>
          <p:nvPr/>
        </p:nvSpPr>
        <p:spPr bwMode="auto">
          <a:xfrm>
            <a:off x="2839273" y="2814074"/>
            <a:ext cx="1180935" cy="609600"/>
          </a:xfrm>
          <a:prstGeom prst="rect">
            <a:avLst/>
          </a:prstGeom>
          <a:noFill/>
          <a:ln w="9525">
            <a:noFill/>
            <a:miter lim="800000"/>
            <a:headEnd/>
            <a:tailEnd/>
          </a:ln>
        </p:spPr>
        <p:txBody>
          <a:bodyPr anchor="ctr"/>
          <a:lstStyle/>
          <a:p>
            <a:r>
              <a:rPr lang="en-US" dirty="0" smtClean="0">
                <a:solidFill>
                  <a:srgbClr val="000000"/>
                </a:solidFill>
              </a:rPr>
              <a:t>–  mg</a:t>
            </a:r>
            <a:endParaRPr lang="en-US" baseline="-25000" dirty="0">
              <a:solidFill>
                <a:srgbClr val="000000"/>
              </a:solidFill>
            </a:endParaRPr>
          </a:p>
        </p:txBody>
      </p:sp>
      <p:sp>
        <p:nvSpPr>
          <p:cNvPr id="107" name="Rectangle 121"/>
          <p:cNvSpPr>
            <a:spLocks noChangeArrowheads="1"/>
          </p:cNvSpPr>
          <p:nvPr/>
        </p:nvSpPr>
        <p:spPr bwMode="auto">
          <a:xfrm>
            <a:off x="1839046" y="5326858"/>
            <a:ext cx="2295525" cy="609600"/>
          </a:xfrm>
          <a:prstGeom prst="rect">
            <a:avLst/>
          </a:prstGeom>
          <a:noFill/>
          <a:ln w="9525">
            <a:noFill/>
            <a:miter lim="800000"/>
            <a:headEnd/>
            <a:tailEnd/>
          </a:ln>
        </p:spPr>
        <p:txBody>
          <a:bodyPr anchor="ctr"/>
          <a:lstStyle/>
          <a:p>
            <a:r>
              <a:rPr lang="en-US" dirty="0" smtClean="0">
                <a:solidFill>
                  <a:srgbClr val="009900"/>
                </a:solidFill>
              </a:rPr>
              <a:t>–  </a:t>
            </a:r>
            <a:r>
              <a:rPr lang="en-US" dirty="0" err="1" smtClean="0">
                <a:solidFill>
                  <a:srgbClr val="009900"/>
                </a:solidFill>
                <a:latin typeface="Symbol" panose="05050102010706020507" pitchFamily="18" charset="2"/>
              </a:rPr>
              <a:t>m</a:t>
            </a:r>
            <a:r>
              <a:rPr lang="en-US" baseline="-25000" dirty="0" err="1" smtClean="0">
                <a:solidFill>
                  <a:srgbClr val="009900"/>
                </a:solidFill>
              </a:rPr>
              <a:t>k</a:t>
            </a:r>
            <a:r>
              <a:rPr lang="en-US" dirty="0" smtClean="0">
                <a:solidFill>
                  <a:srgbClr val="009900"/>
                </a:solidFill>
              </a:rPr>
              <a:t> </a:t>
            </a:r>
            <a:r>
              <a:rPr lang="en-US" dirty="0" err="1" smtClean="0">
                <a:solidFill>
                  <a:srgbClr val="009900"/>
                </a:solidFill>
              </a:rPr>
              <a:t>F</a:t>
            </a:r>
            <a:r>
              <a:rPr lang="en-US" baseline="-25000" dirty="0" err="1" smtClean="0">
                <a:solidFill>
                  <a:srgbClr val="009900"/>
                </a:solidFill>
              </a:rPr>
              <a:t>n</a:t>
            </a:r>
            <a:endParaRPr lang="en-US" baseline="-25000" dirty="0">
              <a:solidFill>
                <a:srgbClr val="009900"/>
              </a:solidFill>
            </a:endParaRPr>
          </a:p>
        </p:txBody>
      </p:sp>
      <p:grpSp>
        <p:nvGrpSpPr>
          <p:cNvPr id="5" name="Group 4"/>
          <p:cNvGrpSpPr/>
          <p:nvPr/>
        </p:nvGrpSpPr>
        <p:grpSpPr>
          <a:xfrm>
            <a:off x="1909109" y="2814075"/>
            <a:ext cx="1527776" cy="770269"/>
            <a:chOff x="1609562" y="3388601"/>
            <a:chExt cx="1527776" cy="770269"/>
          </a:xfrm>
        </p:grpSpPr>
        <p:grpSp>
          <p:nvGrpSpPr>
            <p:cNvPr id="2" name="Group 1"/>
            <p:cNvGrpSpPr/>
            <p:nvPr/>
          </p:nvGrpSpPr>
          <p:grpSpPr>
            <a:xfrm>
              <a:off x="1721398" y="3430207"/>
              <a:ext cx="909638" cy="728663"/>
              <a:chOff x="6797894" y="5290536"/>
              <a:chExt cx="909638" cy="728663"/>
            </a:xfrm>
          </p:grpSpPr>
          <p:sp>
            <p:nvSpPr>
              <p:cNvPr id="92" name="Text Box 40"/>
              <p:cNvSpPr txBox="1">
                <a:spLocks noChangeArrowheads="1"/>
              </p:cNvSpPr>
              <p:nvPr/>
            </p:nvSpPr>
            <p:spPr bwMode="auto">
              <a:xfrm>
                <a:off x="6797894" y="5290536"/>
                <a:ext cx="909638" cy="728663"/>
              </a:xfrm>
              <a:prstGeom prst="rect">
                <a:avLst/>
              </a:prstGeom>
              <a:noFill/>
              <a:ln w="9525">
                <a:noFill/>
                <a:miter lim="800000"/>
                <a:headEnd/>
                <a:tailEnd/>
              </a:ln>
            </p:spPr>
            <p:txBody>
              <a:bodyPr/>
              <a:lstStyle/>
              <a:p>
                <a:pPr algn="ctr"/>
                <a:r>
                  <a:rPr lang="en-US" dirty="0" smtClean="0">
                    <a:solidFill>
                      <a:srgbClr val="000000"/>
                    </a:solidFill>
                  </a:rPr>
                  <a:t>F</a:t>
                </a:r>
                <a:endParaRPr lang="en-US" dirty="0">
                  <a:solidFill>
                    <a:srgbClr val="000000"/>
                  </a:solidFill>
                </a:endParaRPr>
              </a:p>
            </p:txBody>
          </p:sp>
          <p:grpSp>
            <p:nvGrpSpPr>
              <p:cNvPr id="95" name="Group 83"/>
              <p:cNvGrpSpPr>
                <a:grpSpLocks/>
              </p:cNvGrpSpPr>
              <p:nvPr/>
            </p:nvGrpSpPr>
            <p:grpSpPr bwMode="auto">
              <a:xfrm>
                <a:off x="7295497" y="5571140"/>
                <a:ext cx="233527" cy="235723"/>
                <a:chOff x="7734815" y="2032022"/>
                <a:chExt cx="233527" cy="235723"/>
              </a:xfrm>
            </p:grpSpPr>
            <p:grpSp>
              <p:nvGrpSpPr>
                <p:cNvPr id="96" name="Group 84"/>
                <p:cNvGrpSpPr>
                  <a:grpSpLocks/>
                </p:cNvGrpSpPr>
                <p:nvPr/>
              </p:nvGrpSpPr>
              <p:grpSpPr bwMode="auto">
                <a:xfrm>
                  <a:off x="7734815" y="2267333"/>
                  <a:ext cx="233527" cy="412"/>
                  <a:chOff x="2121" y="3675"/>
                  <a:chExt cx="494" cy="412"/>
                </a:xfrm>
              </p:grpSpPr>
              <p:sp>
                <p:nvSpPr>
                  <p:cNvPr id="100"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101"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nvGrpSpPr>
                <p:cNvPr id="97" name="Group 55"/>
                <p:cNvGrpSpPr>
                  <a:grpSpLocks/>
                </p:cNvGrpSpPr>
                <p:nvPr/>
              </p:nvGrpSpPr>
              <p:grpSpPr bwMode="auto">
                <a:xfrm rot="5400000">
                  <a:off x="7734815" y="2148580"/>
                  <a:ext cx="233527" cy="412"/>
                  <a:chOff x="2121" y="3675"/>
                  <a:chExt cx="494" cy="412"/>
                </a:xfrm>
              </p:grpSpPr>
              <p:sp>
                <p:nvSpPr>
                  <p:cNvPr id="98"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99"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grpSp>
        <p:sp>
          <p:nvSpPr>
            <p:cNvPr id="108" name="Rectangle 76"/>
            <p:cNvSpPr>
              <a:spLocks noChangeArrowheads="1"/>
            </p:cNvSpPr>
            <p:nvPr/>
          </p:nvSpPr>
          <p:spPr bwMode="auto">
            <a:xfrm>
              <a:off x="1609562" y="3388601"/>
              <a:ext cx="1527776" cy="609600"/>
            </a:xfrm>
            <a:prstGeom prst="rect">
              <a:avLst/>
            </a:prstGeom>
            <a:noFill/>
            <a:ln w="9525">
              <a:noFill/>
              <a:miter lim="800000"/>
              <a:headEnd/>
              <a:tailEnd/>
            </a:ln>
          </p:spPr>
          <p:txBody>
            <a:bodyPr anchor="ctr"/>
            <a:lstStyle/>
            <a:p>
              <a:r>
                <a:rPr lang="en-US" dirty="0" smtClean="0">
                  <a:solidFill>
                    <a:srgbClr val="000000"/>
                  </a:solidFill>
                </a:rPr>
                <a:t>+  </a:t>
              </a:r>
              <a:endParaRPr lang="en-US" baseline="-25000" dirty="0">
                <a:solidFill>
                  <a:srgbClr val="000000"/>
                </a:solidFill>
              </a:endParaRPr>
            </a:p>
          </p:txBody>
        </p:sp>
      </p:grpSp>
      <p:grpSp>
        <p:nvGrpSpPr>
          <p:cNvPr id="76" name="Group 114"/>
          <p:cNvGrpSpPr>
            <a:grpSpLocks/>
          </p:cNvGrpSpPr>
          <p:nvPr/>
        </p:nvGrpSpPr>
        <p:grpSpPr bwMode="auto">
          <a:xfrm>
            <a:off x="4439936" y="2436980"/>
            <a:ext cx="838200" cy="1066800"/>
            <a:chOff x="1968" y="1632"/>
            <a:chExt cx="528" cy="672"/>
          </a:xfrm>
        </p:grpSpPr>
        <p:sp>
          <p:nvSpPr>
            <p:cNvPr id="77" name="Rectangle 115"/>
            <p:cNvSpPr>
              <a:spLocks noChangeArrowheads="1"/>
            </p:cNvSpPr>
            <p:nvPr/>
          </p:nvSpPr>
          <p:spPr bwMode="auto">
            <a:xfrm>
              <a:off x="2256" y="1632"/>
              <a:ext cx="240" cy="384"/>
            </a:xfrm>
            <a:prstGeom prst="rect">
              <a:avLst/>
            </a:prstGeom>
            <a:noFill/>
            <a:ln w="9525">
              <a:noFill/>
              <a:miter lim="800000"/>
              <a:headEnd/>
              <a:tailEnd/>
            </a:ln>
          </p:spPr>
          <p:txBody>
            <a:bodyPr anchor="ctr"/>
            <a:lstStyle/>
            <a:p>
              <a:r>
                <a:rPr lang="en-US" dirty="0">
                  <a:solidFill>
                    <a:srgbClr val="3333FF"/>
                  </a:solidFill>
                </a:rPr>
                <a:t>0</a:t>
              </a:r>
            </a:p>
          </p:txBody>
        </p:sp>
        <p:sp>
          <p:nvSpPr>
            <p:cNvPr id="78" name="Line 116"/>
            <p:cNvSpPr>
              <a:spLocks noChangeShapeType="1"/>
            </p:cNvSpPr>
            <p:nvPr/>
          </p:nvSpPr>
          <p:spPr bwMode="auto">
            <a:xfrm flipV="1">
              <a:off x="1968" y="1872"/>
              <a:ext cx="336" cy="432"/>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grpSp>
        <p:nvGrpSpPr>
          <p:cNvPr id="3" name="Group 2"/>
          <p:cNvGrpSpPr/>
          <p:nvPr/>
        </p:nvGrpSpPr>
        <p:grpSpPr>
          <a:xfrm>
            <a:off x="1559189" y="3972362"/>
            <a:ext cx="2802902" cy="770269"/>
            <a:chOff x="1357314" y="3337304"/>
            <a:chExt cx="2802902" cy="770269"/>
          </a:xfrm>
        </p:grpSpPr>
        <p:sp>
          <p:nvSpPr>
            <p:cNvPr id="82" name="Rectangle 76"/>
            <p:cNvSpPr>
              <a:spLocks noChangeArrowheads="1"/>
            </p:cNvSpPr>
            <p:nvPr/>
          </p:nvSpPr>
          <p:spPr bwMode="auto">
            <a:xfrm>
              <a:off x="1357314" y="3391897"/>
              <a:ext cx="1745991" cy="523220"/>
            </a:xfrm>
            <a:prstGeom prst="rect">
              <a:avLst/>
            </a:prstGeom>
            <a:noFill/>
            <a:ln w="9525">
              <a:noFill/>
              <a:miter lim="800000"/>
              <a:headEnd/>
              <a:tailEnd/>
            </a:ln>
          </p:spPr>
          <p:txBody>
            <a:bodyPr wrap="none" anchor="t" anchorCtr="0">
              <a:spAutoFit/>
            </a:bodyPr>
            <a:lstStyle/>
            <a:p>
              <a:r>
                <a:rPr lang="en-US" dirty="0" err="1" smtClean="0">
                  <a:solidFill>
                    <a:srgbClr val="000000"/>
                  </a:solidFill>
                </a:rPr>
                <a:t>F</a:t>
              </a:r>
              <a:r>
                <a:rPr lang="en-US" baseline="-25000" dirty="0" err="1" smtClean="0">
                  <a:solidFill>
                    <a:srgbClr val="000000"/>
                  </a:solidFill>
                </a:rPr>
                <a:t>n</a:t>
              </a:r>
              <a:r>
                <a:rPr lang="en-US" dirty="0" smtClean="0">
                  <a:solidFill>
                    <a:srgbClr val="000000"/>
                  </a:solidFill>
                </a:rPr>
                <a:t> = mg –</a:t>
              </a:r>
              <a:endParaRPr lang="en-US" baseline="-25000" dirty="0">
                <a:solidFill>
                  <a:srgbClr val="000000"/>
                </a:solidFill>
              </a:endParaRPr>
            </a:p>
          </p:txBody>
        </p:sp>
        <p:grpSp>
          <p:nvGrpSpPr>
            <p:cNvPr id="83" name="Group 82"/>
            <p:cNvGrpSpPr/>
            <p:nvPr/>
          </p:nvGrpSpPr>
          <p:grpSpPr>
            <a:xfrm>
              <a:off x="2632440" y="3337304"/>
              <a:ext cx="1527776" cy="770269"/>
              <a:chOff x="1609562" y="3388601"/>
              <a:chExt cx="1527776" cy="770269"/>
            </a:xfrm>
          </p:grpSpPr>
          <p:grpSp>
            <p:nvGrpSpPr>
              <p:cNvPr id="84" name="Group 83"/>
              <p:cNvGrpSpPr/>
              <p:nvPr/>
            </p:nvGrpSpPr>
            <p:grpSpPr>
              <a:xfrm>
                <a:off x="1721398" y="3430207"/>
                <a:ext cx="909638" cy="728663"/>
                <a:chOff x="6797894" y="5290536"/>
                <a:chExt cx="909638" cy="728663"/>
              </a:xfrm>
            </p:grpSpPr>
            <p:sp>
              <p:nvSpPr>
                <p:cNvPr id="86" name="Text Box 40"/>
                <p:cNvSpPr txBox="1">
                  <a:spLocks noChangeArrowheads="1"/>
                </p:cNvSpPr>
                <p:nvPr/>
              </p:nvSpPr>
              <p:spPr bwMode="auto">
                <a:xfrm>
                  <a:off x="6797894" y="5290536"/>
                  <a:ext cx="909638" cy="728663"/>
                </a:xfrm>
                <a:prstGeom prst="rect">
                  <a:avLst/>
                </a:prstGeom>
                <a:noFill/>
                <a:ln w="9525">
                  <a:noFill/>
                  <a:miter lim="800000"/>
                  <a:headEnd/>
                  <a:tailEnd/>
                </a:ln>
              </p:spPr>
              <p:txBody>
                <a:bodyPr/>
                <a:lstStyle/>
                <a:p>
                  <a:pPr algn="ctr"/>
                  <a:r>
                    <a:rPr lang="en-US" dirty="0" smtClean="0">
                      <a:solidFill>
                        <a:srgbClr val="000000"/>
                      </a:solidFill>
                    </a:rPr>
                    <a:t>F</a:t>
                  </a:r>
                  <a:endParaRPr lang="en-US" dirty="0">
                    <a:solidFill>
                      <a:srgbClr val="000000"/>
                    </a:solidFill>
                  </a:endParaRPr>
                </a:p>
              </p:txBody>
            </p:sp>
            <p:grpSp>
              <p:nvGrpSpPr>
                <p:cNvPr id="87" name="Group 83"/>
                <p:cNvGrpSpPr>
                  <a:grpSpLocks/>
                </p:cNvGrpSpPr>
                <p:nvPr/>
              </p:nvGrpSpPr>
              <p:grpSpPr bwMode="auto">
                <a:xfrm>
                  <a:off x="7295497" y="5571140"/>
                  <a:ext cx="233527" cy="235723"/>
                  <a:chOff x="7734815" y="2032022"/>
                  <a:chExt cx="233527" cy="235723"/>
                </a:xfrm>
              </p:grpSpPr>
              <p:grpSp>
                <p:nvGrpSpPr>
                  <p:cNvPr id="88" name="Group 84"/>
                  <p:cNvGrpSpPr>
                    <a:grpSpLocks/>
                  </p:cNvGrpSpPr>
                  <p:nvPr/>
                </p:nvGrpSpPr>
                <p:grpSpPr bwMode="auto">
                  <a:xfrm>
                    <a:off x="7734815" y="2267333"/>
                    <a:ext cx="233527" cy="412"/>
                    <a:chOff x="2121" y="3675"/>
                    <a:chExt cx="494" cy="412"/>
                  </a:xfrm>
                </p:grpSpPr>
                <p:sp>
                  <p:nvSpPr>
                    <p:cNvPr id="93"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94"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nvGrpSpPr>
                  <p:cNvPr id="89" name="Group 55"/>
                  <p:cNvGrpSpPr>
                    <a:grpSpLocks/>
                  </p:cNvGrpSpPr>
                  <p:nvPr/>
                </p:nvGrpSpPr>
                <p:grpSpPr bwMode="auto">
                  <a:xfrm rot="5400000">
                    <a:off x="7734815" y="2148580"/>
                    <a:ext cx="233527" cy="412"/>
                    <a:chOff x="2121" y="3675"/>
                    <a:chExt cx="494" cy="412"/>
                  </a:xfrm>
                </p:grpSpPr>
                <p:sp>
                  <p:nvSpPr>
                    <p:cNvPr id="90"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91"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grpSp>
          <p:sp>
            <p:nvSpPr>
              <p:cNvPr id="85" name="Rectangle 76"/>
              <p:cNvSpPr>
                <a:spLocks noChangeArrowheads="1"/>
              </p:cNvSpPr>
              <p:nvPr/>
            </p:nvSpPr>
            <p:spPr bwMode="auto">
              <a:xfrm>
                <a:off x="1609562" y="3388601"/>
                <a:ext cx="1527776" cy="609600"/>
              </a:xfrm>
              <a:prstGeom prst="rect">
                <a:avLst/>
              </a:prstGeom>
              <a:noFill/>
              <a:ln w="9525">
                <a:noFill/>
                <a:miter lim="800000"/>
                <a:headEnd/>
                <a:tailEnd/>
              </a:ln>
            </p:spPr>
            <p:txBody>
              <a:bodyPr anchor="ctr"/>
              <a:lstStyle/>
              <a:p>
                <a:r>
                  <a:rPr lang="en-US" dirty="0" smtClean="0">
                    <a:solidFill>
                      <a:srgbClr val="000000"/>
                    </a:solidFill>
                  </a:rPr>
                  <a:t>  </a:t>
                </a:r>
                <a:endParaRPr lang="en-US" baseline="-25000" dirty="0">
                  <a:solidFill>
                    <a:srgbClr val="000000"/>
                  </a:solidFill>
                </a:endParaRPr>
              </a:p>
            </p:txBody>
          </p:sp>
        </p:grpSp>
      </p:grpSp>
      <p:pic>
        <p:nvPicPr>
          <p:cNvPr id="103"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49018" y="2461271"/>
            <a:ext cx="353902" cy="467236"/>
          </a:xfrm>
          <a:prstGeom prst="rect">
            <a:avLst/>
          </a:prstGeom>
          <a:noFill/>
          <a:ln w="9525">
            <a:noFill/>
            <a:miter lim="800000"/>
            <a:headEnd/>
            <a:tailEnd/>
          </a:ln>
        </p:spPr>
      </p:pic>
      <p:pic>
        <p:nvPicPr>
          <p:cNvPr id="104"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78838" y="2463545"/>
            <a:ext cx="353902" cy="467236"/>
          </a:xfrm>
          <a:prstGeom prst="rect">
            <a:avLst/>
          </a:prstGeom>
          <a:noFill/>
          <a:ln w="9525">
            <a:noFill/>
            <a:miter lim="800000"/>
            <a:headEnd/>
            <a:tailEnd/>
          </a:ln>
        </p:spPr>
      </p:pic>
      <p:pic>
        <p:nvPicPr>
          <p:cNvPr id="105"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42443" y="2415584"/>
            <a:ext cx="353902" cy="467236"/>
          </a:xfrm>
          <a:prstGeom prst="rect">
            <a:avLst/>
          </a:prstGeom>
          <a:noFill/>
          <a:ln w="9525">
            <a:noFill/>
            <a:miter lim="800000"/>
            <a:headEnd/>
            <a:tailEnd/>
          </a:ln>
        </p:spPr>
      </p:pic>
      <p:pic>
        <p:nvPicPr>
          <p:cNvPr id="110"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47333" y="4958697"/>
            <a:ext cx="353902" cy="467236"/>
          </a:xfrm>
          <a:prstGeom prst="rect">
            <a:avLst/>
          </a:prstGeom>
          <a:noFill/>
          <a:ln w="9525">
            <a:noFill/>
            <a:miter lim="800000"/>
            <a:headEnd/>
            <a:tailEnd/>
          </a:ln>
        </p:spPr>
      </p:pic>
      <p:pic>
        <p:nvPicPr>
          <p:cNvPr id="111"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75381" y="5054233"/>
            <a:ext cx="353902" cy="467236"/>
          </a:xfrm>
          <a:prstGeom prst="rect">
            <a:avLst/>
          </a:prstGeom>
          <a:noFill/>
          <a:ln w="9525">
            <a:noFill/>
            <a:miter lim="800000"/>
            <a:headEnd/>
            <a:tailEnd/>
          </a:ln>
        </p:spPr>
      </p:pic>
      <p:pic>
        <p:nvPicPr>
          <p:cNvPr id="112"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44623" y="5054233"/>
            <a:ext cx="353902" cy="467236"/>
          </a:xfrm>
          <a:prstGeom prst="rect">
            <a:avLst/>
          </a:prstGeom>
          <a:noFill/>
          <a:ln w="9525">
            <a:noFill/>
            <a:miter lim="800000"/>
            <a:headEnd/>
            <a:tailEnd/>
          </a:ln>
        </p:spPr>
      </p:pic>
      <p:sp>
        <p:nvSpPr>
          <p:cNvPr id="113" name="Oval 112"/>
          <p:cNvSpPr/>
          <p:nvPr/>
        </p:nvSpPr>
        <p:spPr>
          <a:xfrm>
            <a:off x="3930556" y="5431819"/>
            <a:ext cx="545910" cy="5459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4" name="Freeform 113"/>
          <p:cNvSpPr/>
          <p:nvPr/>
        </p:nvSpPr>
        <p:spPr>
          <a:xfrm>
            <a:off x="1806079" y="4584150"/>
            <a:ext cx="1025397" cy="856259"/>
          </a:xfrm>
          <a:custGeom>
            <a:avLst/>
            <a:gdLst>
              <a:gd name="connsiteX0" fmla="*/ 0 w 1025397"/>
              <a:gd name="connsiteY0" fmla="*/ 0 h 856259"/>
              <a:gd name="connsiteX1" fmla="*/ 47570 w 1025397"/>
              <a:gd name="connsiteY1" fmla="*/ 206136 h 856259"/>
              <a:gd name="connsiteX2" fmla="*/ 221993 w 1025397"/>
              <a:gd name="connsiteY2" fmla="*/ 285419 h 856259"/>
              <a:gd name="connsiteX3" fmla="*/ 438701 w 1025397"/>
              <a:gd name="connsiteY3" fmla="*/ 301276 h 856259"/>
              <a:gd name="connsiteX4" fmla="*/ 782261 w 1025397"/>
              <a:gd name="connsiteY4" fmla="*/ 311847 h 856259"/>
              <a:gd name="connsiteX5" fmla="*/ 956685 w 1025397"/>
              <a:gd name="connsiteY5" fmla="*/ 391130 h 856259"/>
              <a:gd name="connsiteX6" fmla="*/ 1025397 w 1025397"/>
              <a:gd name="connsiteY6" fmla="*/ 856259 h 85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397" h="856259">
                <a:moveTo>
                  <a:pt x="0" y="0"/>
                </a:moveTo>
                <a:cubicBezTo>
                  <a:pt x="5285" y="79283"/>
                  <a:pt x="10571" y="158566"/>
                  <a:pt x="47570" y="206136"/>
                </a:cubicBezTo>
                <a:cubicBezTo>
                  <a:pt x="84569" y="253706"/>
                  <a:pt x="156805" y="269562"/>
                  <a:pt x="221993" y="285419"/>
                </a:cubicBezTo>
                <a:cubicBezTo>
                  <a:pt x="287181" y="301276"/>
                  <a:pt x="345323" y="296871"/>
                  <a:pt x="438701" y="301276"/>
                </a:cubicBezTo>
                <a:cubicBezTo>
                  <a:pt x="532079" y="305681"/>
                  <a:pt x="695930" y="296871"/>
                  <a:pt x="782261" y="311847"/>
                </a:cubicBezTo>
                <a:cubicBezTo>
                  <a:pt x="868592" y="326823"/>
                  <a:pt x="916162" y="300395"/>
                  <a:pt x="956685" y="391130"/>
                </a:cubicBezTo>
                <a:cubicBezTo>
                  <a:pt x="997208" y="481865"/>
                  <a:pt x="1011302" y="669062"/>
                  <a:pt x="1025397" y="856259"/>
                </a:cubicBezTo>
              </a:path>
            </a:pathLst>
          </a:custGeom>
          <a:noFill/>
          <a:ln w="28575">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8392376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wheel(1)">
                                      <p:cBhvr>
                                        <p:cTn id="7" dur="2000"/>
                                        <p:tgtEl>
                                          <p:spTgt spid="317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0362"/>
                                        </p:tgtEl>
                                        <p:attrNameLst>
                                          <p:attrName>style.visibility</p:attrName>
                                        </p:attrNameLst>
                                      </p:cBhvr>
                                      <p:to>
                                        <p:strVal val="visible"/>
                                      </p:to>
                                    </p:set>
                                    <p:animEffect transition="in" filter="dissolve">
                                      <p:cBhvr>
                                        <p:cTn id="12" dur="500"/>
                                        <p:tgtEl>
                                          <p:spTgt spid="2703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70368"/>
                                        </p:tgtEl>
                                        <p:attrNameLst>
                                          <p:attrName>style.visibility</p:attrName>
                                        </p:attrNameLst>
                                      </p:cBhvr>
                                      <p:to>
                                        <p:strVal val="visible"/>
                                      </p:to>
                                    </p:set>
                                    <p:anim calcmode="lin" valueType="num">
                                      <p:cBhvr additive="base">
                                        <p:cTn id="27" dur="2000" fill="hold"/>
                                        <p:tgtEl>
                                          <p:spTgt spid="270368"/>
                                        </p:tgtEl>
                                        <p:attrNameLst>
                                          <p:attrName>ppt_x</p:attrName>
                                        </p:attrNameLst>
                                      </p:cBhvr>
                                      <p:tavLst>
                                        <p:tav tm="0">
                                          <p:val>
                                            <p:strVal val="1+#ppt_w/2"/>
                                          </p:val>
                                        </p:tav>
                                        <p:tav tm="100000">
                                          <p:val>
                                            <p:strVal val="#ppt_x"/>
                                          </p:val>
                                        </p:tav>
                                      </p:tavLst>
                                    </p:anim>
                                    <p:anim calcmode="lin" valueType="num">
                                      <p:cBhvr additive="base">
                                        <p:cTn id="28" dur="2000" fill="hold"/>
                                        <p:tgtEl>
                                          <p:spTgt spid="27036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270463"/>
                                        </p:tgtEl>
                                        <p:attrNameLst>
                                          <p:attrName>style.visibility</p:attrName>
                                        </p:attrNameLst>
                                      </p:cBhvr>
                                      <p:to>
                                        <p:strVal val="visible"/>
                                      </p:to>
                                    </p:set>
                                    <p:animEffect transition="in" filter="fade">
                                      <p:cBhvr>
                                        <p:cTn id="33" dur="2000"/>
                                        <p:tgtEl>
                                          <p:spTgt spid="270463"/>
                                        </p:tgtEl>
                                      </p:cBhvr>
                                    </p:animEffect>
                                    <p:anim calcmode="lin" valueType="num">
                                      <p:cBhvr>
                                        <p:cTn id="34" dur="2000" fill="hold"/>
                                        <p:tgtEl>
                                          <p:spTgt spid="270463"/>
                                        </p:tgtEl>
                                        <p:attrNameLst>
                                          <p:attrName>style.rotation</p:attrName>
                                        </p:attrNameLst>
                                      </p:cBhvr>
                                      <p:tavLst>
                                        <p:tav tm="0">
                                          <p:val>
                                            <p:fltVal val="720"/>
                                          </p:val>
                                        </p:tav>
                                        <p:tav tm="100000">
                                          <p:val>
                                            <p:fltVal val="0"/>
                                          </p:val>
                                        </p:tav>
                                      </p:tavLst>
                                    </p:anim>
                                    <p:anim calcmode="lin" valueType="num">
                                      <p:cBhvr>
                                        <p:cTn id="35" dur="2000" fill="hold"/>
                                        <p:tgtEl>
                                          <p:spTgt spid="270463"/>
                                        </p:tgtEl>
                                        <p:attrNameLst>
                                          <p:attrName>ppt_h</p:attrName>
                                        </p:attrNameLst>
                                      </p:cBhvr>
                                      <p:tavLst>
                                        <p:tav tm="0">
                                          <p:val>
                                            <p:fltVal val="0"/>
                                          </p:val>
                                        </p:tav>
                                        <p:tav tm="100000">
                                          <p:val>
                                            <p:strVal val="#ppt_h"/>
                                          </p:val>
                                        </p:tav>
                                      </p:tavLst>
                                    </p:anim>
                                    <p:anim calcmode="lin" valueType="num">
                                      <p:cBhvr>
                                        <p:cTn id="36" dur="2000" fill="hold"/>
                                        <p:tgtEl>
                                          <p:spTgt spid="270463"/>
                                        </p:tgtEl>
                                        <p:attrNameLst>
                                          <p:attrName>ppt_w</p:attrName>
                                        </p:attrNameLst>
                                      </p:cBhvr>
                                      <p:tavLst>
                                        <p:tav tm="0">
                                          <p:val>
                                            <p:fltVal val="0"/>
                                          </p:val>
                                        </p:tav>
                                        <p:tav tm="100000">
                                          <p:val>
                                            <p:strVal val="#ppt_w"/>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31754"/>
                                        </p:tgtEl>
                                        <p:attrNameLst>
                                          <p:attrName>style.visibility</p:attrName>
                                        </p:attrNameLst>
                                      </p:cBhvr>
                                      <p:to>
                                        <p:strVal val="visible"/>
                                      </p:to>
                                    </p:set>
                                    <p:animEffect transition="in" filter="wheel(1)">
                                      <p:cBhvr>
                                        <p:cTn id="41" dur="2000"/>
                                        <p:tgtEl>
                                          <p:spTgt spid="31754"/>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70372"/>
                                        </p:tgtEl>
                                        <p:attrNameLst>
                                          <p:attrName>style.visibility</p:attrName>
                                        </p:attrNameLst>
                                      </p:cBhvr>
                                      <p:to>
                                        <p:strVal val="visible"/>
                                      </p:to>
                                    </p:set>
                                    <p:animEffect transition="in" filter="dissolve">
                                      <p:cBhvr>
                                        <p:cTn id="46" dur="500"/>
                                        <p:tgtEl>
                                          <p:spTgt spid="270372"/>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70382"/>
                                        </p:tgtEl>
                                        <p:attrNameLst>
                                          <p:attrName>style.visibility</p:attrName>
                                        </p:attrNameLst>
                                      </p:cBhvr>
                                      <p:to>
                                        <p:strVal val="visible"/>
                                      </p:to>
                                    </p:set>
                                    <p:animEffect transition="in" filter="dissolve">
                                      <p:cBhvr>
                                        <p:cTn id="58" dur="500"/>
                                        <p:tgtEl>
                                          <p:spTgt spid="270382"/>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270379"/>
                                        </p:tgtEl>
                                        <p:attrNameLst>
                                          <p:attrName>style.visibility</p:attrName>
                                        </p:attrNameLst>
                                      </p:cBhvr>
                                      <p:to>
                                        <p:strVal val="visible"/>
                                      </p:to>
                                    </p:set>
                                    <p:animEffect transition="in" filter="fade">
                                      <p:cBhvr>
                                        <p:cTn id="63" dur="1000"/>
                                        <p:tgtEl>
                                          <p:spTgt spid="270379"/>
                                        </p:tgtEl>
                                      </p:cBhvr>
                                    </p:animEffect>
                                    <p:anim calcmode="lin" valueType="num">
                                      <p:cBhvr>
                                        <p:cTn id="64" dur="1000" fill="hold"/>
                                        <p:tgtEl>
                                          <p:spTgt spid="270379"/>
                                        </p:tgtEl>
                                        <p:attrNameLst>
                                          <p:attrName>ppt_x</p:attrName>
                                        </p:attrNameLst>
                                      </p:cBhvr>
                                      <p:tavLst>
                                        <p:tav tm="0">
                                          <p:val>
                                            <p:strVal val="#ppt_x"/>
                                          </p:val>
                                        </p:tav>
                                        <p:tav tm="100000">
                                          <p:val>
                                            <p:strVal val="#ppt_x"/>
                                          </p:val>
                                        </p:tav>
                                      </p:tavLst>
                                    </p:anim>
                                    <p:anim calcmode="lin" valueType="num">
                                      <p:cBhvr>
                                        <p:cTn id="65" dur="1000" fill="hold"/>
                                        <p:tgtEl>
                                          <p:spTgt spid="27037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1000" fill="hold"/>
                                        <p:tgtEl>
                                          <p:spTgt spid="7"/>
                                        </p:tgtEl>
                                        <p:attrNameLst>
                                          <p:attrName>ppt_x</p:attrName>
                                        </p:attrNameLst>
                                      </p:cBhvr>
                                      <p:tavLst>
                                        <p:tav tm="0">
                                          <p:val>
                                            <p:strVal val="#ppt_x-.2"/>
                                          </p:val>
                                        </p:tav>
                                        <p:tav tm="100000">
                                          <p:val>
                                            <p:strVal val="#ppt_x"/>
                                          </p:val>
                                        </p:tav>
                                      </p:tavLst>
                                    </p:anim>
                                    <p:anim calcmode="lin" valueType="num">
                                      <p:cBhvr>
                                        <p:cTn id="7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72" dur="10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270380"/>
                                        </p:tgtEl>
                                        <p:attrNameLst>
                                          <p:attrName>style.visibility</p:attrName>
                                        </p:attrNameLst>
                                      </p:cBhvr>
                                      <p:to>
                                        <p:strVal val="visible"/>
                                      </p:to>
                                    </p:set>
                                    <p:animEffect transition="in" filter="dissolve">
                                      <p:cBhvr>
                                        <p:cTn id="84" dur="500"/>
                                        <p:tgtEl>
                                          <p:spTgt spid="270380"/>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70378"/>
                                        </p:tgtEl>
                                        <p:attrNameLst>
                                          <p:attrName>style.visibility</p:attrName>
                                        </p:attrNameLst>
                                      </p:cBhvr>
                                      <p:to>
                                        <p:strVal val="visible"/>
                                      </p:to>
                                    </p:set>
                                    <p:animEffect transition="in" filter="fade">
                                      <p:cBhvr>
                                        <p:cTn id="89" dur="1000"/>
                                        <p:tgtEl>
                                          <p:spTgt spid="270378"/>
                                        </p:tgtEl>
                                      </p:cBhvr>
                                    </p:animEffect>
                                    <p:anim calcmode="lin" valueType="num">
                                      <p:cBhvr>
                                        <p:cTn id="90" dur="1000" fill="hold"/>
                                        <p:tgtEl>
                                          <p:spTgt spid="270378"/>
                                        </p:tgtEl>
                                        <p:attrNameLst>
                                          <p:attrName>ppt_x</p:attrName>
                                        </p:attrNameLst>
                                      </p:cBhvr>
                                      <p:tavLst>
                                        <p:tav tm="0">
                                          <p:val>
                                            <p:strVal val="#ppt_x"/>
                                          </p:val>
                                        </p:tav>
                                        <p:tav tm="100000">
                                          <p:val>
                                            <p:strVal val="#ppt_x"/>
                                          </p:val>
                                        </p:tav>
                                      </p:tavLst>
                                    </p:anim>
                                    <p:anim calcmode="lin" valueType="num">
                                      <p:cBhvr>
                                        <p:cTn id="91" dur="1000" fill="hold"/>
                                        <p:tgtEl>
                                          <p:spTgt spid="270378"/>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circle(in)">
                                      <p:cBhvr>
                                        <p:cTn id="96" dur="2000"/>
                                        <p:tgtEl>
                                          <p:spTgt spid="9"/>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270412"/>
                                        </p:tgtEl>
                                        <p:attrNameLst>
                                          <p:attrName>style.visibility</p:attrName>
                                        </p:attrNameLst>
                                      </p:cBhvr>
                                      <p:to>
                                        <p:strVal val="visible"/>
                                      </p:to>
                                    </p:set>
                                    <p:animEffect transition="in" filter="barn(inVertical)">
                                      <p:cBhvr>
                                        <p:cTn id="101" dur="500"/>
                                        <p:tgtEl>
                                          <p:spTgt spid="270412"/>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nodeType="clickEffect">
                                  <p:stCondLst>
                                    <p:cond delay="0"/>
                                  </p:stCondLst>
                                  <p:childTnLst>
                                    <p:set>
                                      <p:cBhvr>
                                        <p:cTn id="105" dur="1" fill="hold">
                                          <p:stCondLst>
                                            <p:cond delay="0"/>
                                          </p:stCondLst>
                                        </p:cTn>
                                        <p:tgtEl>
                                          <p:spTgt spid="5"/>
                                        </p:tgtEl>
                                        <p:attrNameLst>
                                          <p:attrName>style.visibility</p:attrName>
                                        </p:attrNameLst>
                                      </p:cBhvr>
                                      <p:to>
                                        <p:strVal val="visible"/>
                                      </p:to>
                                    </p:set>
                                    <p:animEffect transition="in" filter="circle(in)">
                                      <p:cBhvr>
                                        <p:cTn id="106" dur="2000"/>
                                        <p:tgtEl>
                                          <p:spTgt spid="5"/>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grpId="0" nodeType="clickEffect">
                                  <p:stCondLst>
                                    <p:cond delay="0"/>
                                  </p:stCondLst>
                                  <p:childTnLst>
                                    <p:set>
                                      <p:cBhvr>
                                        <p:cTn id="110" dur="1" fill="hold">
                                          <p:stCondLst>
                                            <p:cond delay="0"/>
                                          </p:stCondLst>
                                        </p:cTn>
                                        <p:tgtEl>
                                          <p:spTgt spid="106"/>
                                        </p:tgtEl>
                                        <p:attrNameLst>
                                          <p:attrName>style.visibility</p:attrName>
                                        </p:attrNameLst>
                                      </p:cBhvr>
                                      <p:to>
                                        <p:strVal val="visible"/>
                                      </p:to>
                                    </p:set>
                                    <p:animEffect transition="in" filter="circle(in)">
                                      <p:cBhvr>
                                        <p:cTn id="111" dur="2000"/>
                                        <p:tgtEl>
                                          <p:spTgt spid="106"/>
                                        </p:tgtEl>
                                      </p:cBhvr>
                                    </p:animEffect>
                                  </p:childTnLst>
                                </p:cTn>
                              </p:par>
                            </p:childTnLst>
                          </p:cTn>
                        </p:par>
                      </p:childTnLst>
                    </p:cTn>
                  </p:par>
                  <p:par>
                    <p:cTn id="112" fill="hold">
                      <p:stCondLst>
                        <p:cond delay="indefinite"/>
                      </p:stCondLst>
                      <p:childTnLst>
                        <p:par>
                          <p:cTn id="113" fill="hold">
                            <p:stCondLst>
                              <p:cond delay="0"/>
                            </p:stCondLst>
                            <p:childTnLst>
                              <p:par>
                                <p:cTn id="114" presetID="29" presetClass="entr" presetSubtype="0" fill="hold" nodeType="click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p:cTn id="116" dur="1000" fill="hold"/>
                                        <p:tgtEl>
                                          <p:spTgt spid="18"/>
                                        </p:tgtEl>
                                        <p:attrNameLst>
                                          <p:attrName>ppt_x</p:attrName>
                                        </p:attrNameLst>
                                      </p:cBhvr>
                                      <p:tavLst>
                                        <p:tav tm="0">
                                          <p:val>
                                            <p:strVal val="#ppt_x-.2"/>
                                          </p:val>
                                        </p:tav>
                                        <p:tav tm="100000">
                                          <p:val>
                                            <p:strVal val="#ppt_x"/>
                                          </p:val>
                                        </p:tav>
                                      </p:tavLst>
                                    </p:anim>
                                    <p:anim calcmode="lin" valueType="num">
                                      <p:cBhvr>
                                        <p:cTn id="117"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18"/>
                                        </p:tgtEl>
                                      </p:cBhvr>
                                    </p:animEffect>
                                  </p:childTnLst>
                                </p:cTn>
                              </p:par>
                            </p:childTnLst>
                          </p:cTn>
                        </p:par>
                      </p:childTnLst>
                    </p:cTn>
                  </p:par>
                  <p:par>
                    <p:cTn id="119" fill="hold">
                      <p:stCondLst>
                        <p:cond delay="indefinite"/>
                      </p:stCondLst>
                      <p:childTnLst>
                        <p:par>
                          <p:cTn id="120" fill="hold">
                            <p:stCondLst>
                              <p:cond delay="0"/>
                            </p:stCondLst>
                            <p:childTnLst>
                              <p:par>
                                <p:cTn id="121" presetID="6" presetClass="entr" presetSubtype="16" fill="hold" grpId="0" nodeType="clickEffect">
                                  <p:stCondLst>
                                    <p:cond delay="0"/>
                                  </p:stCondLst>
                                  <p:childTnLst>
                                    <p:set>
                                      <p:cBhvr>
                                        <p:cTn id="122" dur="1" fill="hold">
                                          <p:stCondLst>
                                            <p:cond delay="0"/>
                                          </p:stCondLst>
                                        </p:cTn>
                                        <p:tgtEl>
                                          <p:spTgt spid="31772"/>
                                        </p:tgtEl>
                                        <p:attrNameLst>
                                          <p:attrName>style.visibility</p:attrName>
                                        </p:attrNameLst>
                                      </p:cBhvr>
                                      <p:to>
                                        <p:strVal val="visible"/>
                                      </p:to>
                                    </p:set>
                                    <p:animEffect transition="in" filter="circle(in)">
                                      <p:cBhvr>
                                        <p:cTn id="123" dur="2000"/>
                                        <p:tgtEl>
                                          <p:spTgt spid="31772"/>
                                        </p:tgtEl>
                                      </p:cBhvr>
                                    </p:animEffect>
                                  </p:childTnLst>
                                </p:cTn>
                              </p:par>
                            </p:childTnLst>
                          </p:cTn>
                        </p:par>
                      </p:childTnLst>
                    </p:cTn>
                  </p:par>
                  <p:par>
                    <p:cTn id="124" fill="hold">
                      <p:stCondLst>
                        <p:cond delay="indefinite"/>
                      </p:stCondLst>
                      <p:childTnLst>
                        <p:par>
                          <p:cTn id="125" fill="hold">
                            <p:stCondLst>
                              <p:cond delay="0"/>
                            </p:stCondLst>
                            <p:childTnLst>
                              <p:par>
                                <p:cTn id="126" presetID="29" presetClass="entr" presetSubtype="0" fill="hold" grpId="0" nodeType="clickEffect">
                                  <p:stCondLst>
                                    <p:cond delay="0"/>
                                  </p:stCondLst>
                                  <p:childTnLst>
                                    <p:set>
                                      <p:cBhvr>
                                        <p:cTn id="127" dur="1" fill="hold">
                                          <p:stCondLst>
                                            <p:cond delay="0"/>
                                          </p:stCondLst>
                                        </p:cTn>
                                        <p:tgtEl>
                                          <p:spTgt spid="270457"/>
                                        </p:tgtEl>
                                        <p:attrNameLst>
                                          <p:attrName>style.visibility</p:attrName>
                                        </p:attrNameLst>
                                      </p:cBhvr>
                                      <p:to>
                                        <p:strVal val="visible"/>
                                      </p:to>
                                    </p:set>
                                    <p:anim calcmode="lin" valueType="num">
                                      <p:cBhvr>
                                        <p:cTn id="128" dur="1000" fill="hold"/>
                                        <p:tgtEl>
                                          <p:spTgt spid="270457"/>
                                        </p:tgtEl>
                                        <p:attrNameLst>
                                          <p:attrName>ppt_x</p:attrName>
                                        </p:attrNameLst>
                                      </p:cBhvr>
                                      <p:tavLst>
                                        <p:tav tm="0">
                                          <p:val>
                                            <p:strVal val="#ppt_x-.2"/>
                                          </p:val>
                                        </p:tav>
                                        <p:tav tm="100000">
                                          <p:val>
                                            <p:strVal val="#ppt_x"/>
                                          </p:val>
                                        </p:tav>
                                      </p:tavLst>
                                    </p:anim>
                                    <p:anim calcmode="lin" valueType="num">
                                      <p:cBhvr>
                                        <p:cTn id="129" dur="1000" fill="hold"/>
                                        <p:tgtEl>
                                          <p:spTgt spid="270457"/>
                                        </p:tgtEl>
                                        <p:attrNameLst>
                                          <p:attrName>ppt_y</p:attrName>
                                        </p:attrNameLst>
                                      </p:cBhvr>
                                      <p:tavLst>
                                        <p:tav tm="0">
                                          <p:val>
                                            <p:strVal val="#ppt_y"/>
                                          </p:val>
                                        </p:tav>
                                        <p:tav tm="100000">
                                          <p:val>
                                            <p:strVal val="#ppt_y"/>
                                          </p:val>
                                        </p:tav>
                                      </p:tavLst>
                                    </p:anim>
                                    <p:animEffect transition="in" filter="wipe(right)" prLst="gradientSize: 0.1">
                                      <p:cBhvr>
                                        <p:cTn id="130" dur="1000"/>
                                        <p:tgtEl>
                                          <p:spTgt spid="270457"/>
                                        </p:tgtEl>
                                      </p:cBhvr>
                                    </p:animEffect>
                                  </p:childTnLst>
                                </p:cTn>
                              </p:par>
                            </p:childTnLst>
                          </p:cTn>
                        </p:par>
                      </p:childTnLst>
                    </p:cTn>
                  </p:par>
                  <p:par>
                    <p:cTn id="131" fill="hold">
                      <p:stCondLst>
                        <p:cond delay="indefinite"/>
                      </p:stCondLst>
                      <p:childTnLst>
                        <p:par>
                          <p:cTn id="132" fill="hold">
                            <p:stCondLst>
                              <p:cond delay="0"/>
                            </p:stCondLst>
                            <p:childTnLst>
                              <p:par>
                                <p:cTn id="133" presetID="29" presetClass="entr" presetSubtype="0" fill="hold" grpId="0" nodeType="clickEffect">
                                  <p:stCondLst>
                                    <p:cond delay="0"/>
                                  </p:stCondLst>
                                  <p:childTnLst>
                                    <p:set>
                                      <p:cBhvr>
                                        <p:cTn id="134" dur="1" fill="hold">
                                          <p:stCondLst>
                                            <p:cond delay="0"/>
                                          </p:stCondLst>
                                        </p:cTn>
                                        <p:tgtEl>
                                          <p:spTgt spid="107"/>
                                        </p:tgtEl>
                                        <p:attrNameLst>
                                          <p:attrName>style.visibility</p:attrName>
                                        </p:attrNameLst>
                                      </p:cBhvr>
                                      <p:to>
                                        <p:strVal val="visible"/>
                                      </p:to>
                                    </p:set>
                                    <p:anim calcmode="lin" valueType="num">
                                      <p:cBhvr>
                                        <p:cTn id="135" dur="1000" fill="hold"/>
                                        <p:tgtEl>
                                          <p:spTgt spid="107"/>
                                        </p:tgtEl>
                                        <p:attrNameLst>
                                          <p:attrName>ppt_x</p:attrName>
                                        </p:attrNameLst>
                                      </p:cBhvr>
                                      <p:tavLst>
                                        <p:tav tm="0">
                                          <p:val>
                                            <p:strVal val="#ppt_x-.2"/>
                                          </p:val>
                                        </p:tav>
                                        <p:tav tm="100000">
                                          <p:val>
                                            <p:strVal val="#ppt_x"/>
                                          </p:val>
                                        </p:tav>
                                      </p:tavLst>
                                    </p:anim>
                                    <p:anim calcmode="lin" valueType="num">
                                      <p:cBhvr>
                                        <p:cTn id="136" dur="1000" fill="hold"/>
                                        <p:tgtEl>
                                          <p:spTgt spid="107"/>
                                        </p:tgtEl>
                                        <p:attrNameLst>
                                          <p:attrName>ppt_y</p:attrName>
                                        </p:attrNameLst>
                                      </p:cBhvr>
                                      <p:tavLst>
                                        <p:tav tm="0">
                                          <p:val>
                                            <p:strVal val="#ppt_y"/>
                                          </p:val>
                                        </p:tav>
                                        <p:tav tm="100000">
                                          <p:val>
                                            <p:strVal val="#ppt_y"/>
                                          </p:val>
                                        </p:tav>
                                      </p:tavLst>
                                    </p:anim>
                                    <p:animEffect transition="in" filter="wipe(right)" prLst="gradientSize: 0.1">
                                      <p:cBhvr>
                                        <p:cTn id="137" dur="1000"/>
                                        <p:tgtEl>
                                          <p:spTgt spid="107"/>
                                        </p:tgtEl>
                                      </p:cBhvr>
                                    </p:animEffect>
                                  </p:childTnLst>
                                </p:cTn>
                              </p:par>
                            </p:childTnLst>
                          </p:cTn>
                        </p:par>
                      </p:childTnLst>
                    </p:cTn>
                  </p:par>
                  <p:par>
                    <p:cTn id="138" fill="hold">
                      <p:stCondLst>
                        <p:cond delay="indefinite"/>
                      </p:stCondLst>
                      <p:childTnLst>
                        <p:par>
                          <p:cTn id="139" fill="hold">
                            <p:stCondLst>
                              <p:cond delay="0"/>
                            </p:stCondLst>
                            <p:childTnLst>
                              <p:par>
                                <p:cTn id="140" presetID="29" presetClass="entr" presetSubtype="0" fill="hold" grpId="0" nodeType="clickEffect">
                                  <p:stCondLst>
                                    <p:cond delay="0"/>
                                  </p:stCondLst>
                                  <p:childTnLst>
                                    <p:set>
                                      <p:cBhvr>
                                        <p:cTn id="141" dur="1" fill="hold">
                                          <p:stCondLst>
                                            <p:cond delay="0"/>
                                          </p:stCondLst>
                                        </p:cTn>
                                        <p:tgtEl>
                                          <p:spTgt spid="270458"/>
                                        </p:tgtEl>
                                        <p:attrNameLst>
                                          <p:attrName>style.visibility</p:attrName>
                                        </p:attrNameLst>
                                      </p:cBhvr>
                                      <p:to>
                                        <p:strVal val="visible"/>
                                      </p:to>
                                    </p:set>
                                    <p:anim calcmode="lin" valueType="num">
                                      <p:cBhvr>
                                        <p:cTn id="142" dur="1000" fill="hold"/>
                                        <p:tgtEl>
                                          <p:spTgt spid="270458"/>
                                        </p:tgtEl>
                                        <p:attrNameLst>
                                          <p:attrName>ppt_x</p:attrName>
                                        </p:attrNameLst>
                                      </p:cBhvr>
                                      <p:tavLst>
                                        <p:tav tm="0">
                                          <p:val>
                                            <p:strVal val="#ppt_x-.2"/>
                                          </p:val>
                                        </p:tav>
                                        <p:tav tm="100000">
                                          <p:val>
                                            <p:strVal val="#ppt_x"/>
                                          </p:val>
                                        </p:tav>
                                      </p:tavLst>
                                    </p:anim>
                                    <p:anim calcmode="lin" valueType="num">
                                      <p:cBhvr>
                                        <p:cTn id="143" dur="1000" fill="hold"/>
                                        <p:tgtEl>
                                          <p:spTgt spid="270458"/>
                                        </p:tgtEl>
                                        <p:attrNameLst>
                                          <p:attrName>ppt_y</p:attrName>
                                        </p:attrNameLst>
                                      </p:cBhvr>
                                      <p:tavLst>
                                        <p:tav tm="0">
                                          <p:val>
                                            <p:strVal val="#ppt_y"/>
                                          </p:val>
                                        </p:tav>
                                        <p:tav tm="100000">
                                          <p:val>
                                            <p:strVal val="#ppt_y"/>
                                          </p:val>
                                        </p:tav>
                                      </p:tavLst>
                                    </p:anim>
                                    <p:animEffect transition="in" filter="wipe(right)" prLst="gradientSize: 0.1">
                                      <p:cBhvr>
                                        <p:cTn id="144" dur="1000"/>
                                        <p:tgtEl>
                                          <p:spTgt spid="270458"/>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76"/>
                                        </p:tgtEl>
                                        <p:attrNameLst>
                                          <p:attrName>style.visibility</p:attrName>
                                        </p:attrNameLst>
                                      </p:cBhvr>
                                      <p:to>
                                        <p:strVal val="visible"/>
                                      </p:to>
                                    </p:set>
                                    <p:animEffect transition="in" filter="wipe(down)">
                                      <p:cBhvr>
                                        <p:cTn id="149" dur="3000"/>
                                        <p:tgtEl>
                                          <p:spTgt spid="76"/>
                                        </p:tgtEl>
                                      </p:cBhvr>
                                    </p:animEffect>
                                  </p:childTnLst>
                                </p:cTn>
                              </p:par>
                            </p:childTnLst>
                          </p:cTn>
                        </p:par>
                      </p:childTnLst>
                    </p:cTn>
                  </p:par>
                  <p:par>
                    <p:cTn id="150" fill="hold">
                      <p:stCondLst>
                        <p:cond delay="indefinite"/>
                      </p:stCondLst>
                      <p:childTnLst>
                        <p:par>
                          <p:cTn id="151" fill="hold">
                            <p:stCondLst>
                              <p:cond delay="0"/>
                            </p:stCondLst>
                            <p:childTnLst>
                              <p:par>
                                <p:cTn id="152" presetID="45" presetClass="entr" presetSubtype="0" fill="hold" grpId="0" nodeType="clickEffect">
                                  <p:stCondLst>
                                    <p:cond delay="0"/>
                                  </p:stCondLst>
                                  <p:childTnLst>
                                    <p:set>
                                      <p:cBhvr>
                                        <p:cTn id="153" dur="1" fill="hold">
                                          <p:stCondLst>
                                            <p:cond delay="0"/>
                                          </p:stCondLst>
                                        </p:cTn>
                                        <p:tgtEl>
                                          <p:spTgt spid="113"/>
                                        </p:tgtEl>
                                        <p:attrNameLst>
                                          <p:attrName>style.visibility</p:attrName>
                                        </p:attrNameLst>
                                      </p:cBhvr>
                                      <p:to>
                                        <p:strVal val="visible"/>
                                      </p:to>
                                    </p:set>
                                    <p:animEffect transition="in" filter="fade">
                                      <p:cBhvr>
                                        <p:cTn id="154" dur="2000"/>
                                        <p:tgtEl>
                                          <p:spTgt spid="113"/>
                                        </p:tgtEl>
                                      </p:cBhvr>
                                    </p:animEffect>
                                    <p:anim calcmode="lin" valueType="num">
                                      <p:cBhvr>
                                        <p:cTn id="155" dur="2000" fill="hold"/>
                                        <p:tgtEl>
                                          <p:spTgt spid="113"/>
                                        </p:tgtEl>
                                        <p:attrNameLst>
                                          <p:attrName>ppt_w</p:attrName>
                                        </p:attrNameLst>
                                      </p:cBhvr>
                                      <p:tavLst>
                                        <p:tav tm="0" fmla="#ppt_w*sin(2.5*pi*$)">
                                          <p:val>
                                            <p:fltVal val="0"/>
                                          </p:val>
                                        </p:tav>
                                        <p:tav tm="100000">
                                          <p:val>
                                            <p:fltVal val="1"/>
                                          </p:val>
                                        </p:tav>
                                      </p:tavLst>
                                    </p:anim>
                                    <p:anim calcmode="lin" valueType="num">
                                      <p:cBhvr>
                                        <p:cTn id="156" dur="2000" fill="hold"/>
                                        <p:tgtEl>
                                          <p:spTgt spid="113"/>
                                        </p:tgtEl>
                                        <p:attrNameLst>
                                          <p:attrName>ppt_h</p:attrName>
                                        </p:attrNameLst>
                                      </p:cBhvr>
                                      <p:tavLst>
                                        <p:tav tm="0">
                                          <p:val>
                                            <p:strVal val="#ppt_h"/>
                                          </p:val>
                                        </p:tav>
                                        <p:tav tm="100000">
                                          <p:val>
                                            <p:strVal val="#ppt_h"/>
                                          </p:val>
                                        </p:tav>
                                      </p:tavLst>
                                    </p:anim>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nodeType="clickEffect">
                                  <p:stCondLst>
                                    <p:cond delay="0"/>
                                  </p:stCondLst>
                                  <p:childTnLst>
                                    <p:set>
                                      <p:cBhvr>
                                        <p:cTn id="160" dur="1" fill="hold">
                                          <p:stCondLst>
                                            <p:cond delay="0"/>
                                          </p:stCondLst>
                                        </p:cTn>
                                        <p:tgtEl>
                                          <p:spTgt spid="103"/>
                                        </p:tgtEl>
                                        <p:attrNameLst>
                                          <p:attrName>style.visibility</p:attrName>
                                        </p:attrNameLst>
                                      </p:cBhvr>
                                      <p:to>
                                        <p:strVal val="visible"/>
                                      </p:to>
                                    </p:set>
                                    <p:animEffect transition="in" filter="wipe(down)">
                                      <p:cBhvr>
                                        <p:cTn id="161" dur="580">
                                          <p:stCondLst>
                                            <p:cond delay="0"/>
                                          </p:stCondLst>
                                        </p:cTn>
                                        <p:tgtEl>
                                          <p:spTgt spid="103"/>
                                        </p:tgtEl>
                                      </p:cBhvr>
                                    </p:animEffect>
                                    <p:anim calcmode="lin" valueType="num">
                                      <p:cBhvr>
                                        <p:cTn id="162" dur="1822" tmFilter="0,0; 0.14,0.36; 0.43,0.73; 0.71,0.91; 1.0,1.0">
                                          <p:stCondLst>
                                            <p:cond delay="0"/>
                                          </p:stCondLst>
                                        </p:cTn>
                                        <p:tgtEl>
                                          <p:spTgt spid="103"/>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103"/>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103"/>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103"/>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103"/>
                                        </p:tgtEl>
                                        <p:attrNameLst>
                                          <p:attrName>ppt_y</p:attrName>
                                        </p:attrNameLst>
                                      </p:cBhvr>
                                      <p:tavLst>
                                        <p:tav tm="0" fmla="#ppt_y-sin(pi*$)/81">
                                          <p:val>
                                            <p:fltVal val="0"/>
                                          </p:val>
                                        </p:tav>
                                        <p:tav tm="100000">
                                          <p:val>
                                            <p:fltVal val="1"/>
                                          </p:val>
                                        </p:tav>
                                      </p:tavLst>
                                    </p:anim>
                                    <p:animScale>
                                      <p:cBhvr>
                                        <p:cTn id="167" dur="26">
                                          <p:stCondLst>
                                            <p:cond delay="650"/>
                                          </p:stCondLst>
                                        </p:cTn>
                                        <p:tgtEl>
                                          <p:spTgt spid="103"/>
                                        </p:tgtEl>
                                      </p:cBhvr>
                                      <p:to x="100000" y="60000"/>
                                    </p:animScale>
                                    <p:animScale>
                                      <p:cBhvr>
                                        <p:cTn id="168" dur="166" decel="50000">
                                          <p:stCondLst>
                                            <p:cond delay="676"/>
                                          </p:stCondLst>
                                        </p:cTn>
                                        <p:tgtEl>
                                          <p:spTgt spid="103"/>
                                        </p:tgtEl>
                                      </p:cBhvr>
                                      <p:to x="100000" y="100000"/>
                                    </p:animScale>
                                    <p:animScale>
                                      <p:cBhvr>
                                        <p:cTn id="169" dur="26">
                                          <p:stCondLst>
                                            <p:cond delay="1312"/>
                                          </p:stCondLst>
                                        </p:cTn>
                                        <p:tgtEl>
                                          <p:spTgt spid="103"/>
                                        </p:tgtEl>
                                      </p:cBhvr>
                                      <p:to x="100000" y="80000"/>
                                    </p:animScale>
                                    <p:animScale>
                                      <p:cBhvr>
                                        <p:cTn id="170" dur="166" decel="50000">
                                          <p:stCondLst>
                                            <p:cond delay="1338"/>
                                          </p:stCondLst>
                                        </p:cTn>
                                        <p:tgtEl>
                                          <p:spTgt spid="103"/>
                                        </p:tgtEl>
                                      </p:cBhvr>
                                      <p:to x="100000" y="100000"/>
                                    </p:animScale>
                                    <p:animScale>
                                      <p:cBhvr>
                                        <p:cTn id="171" dur="26">
                                          <p:stCondLst>
                                            <p:cond delay="1642"/>
                                          </p:stCondLst>
                                        </p:cTn>
                                        <p:tgtEl>
                                          <p:spTgt spid="103"/>
                                        </p:tgtEl>
                                      </p:cBhvr>
                                      <p:to x="100000" y="90000"/>
                                    </p:animScale>
                                    <p:animScale>
                                      <p:cBhvr>
                                        <p:cTn id="172" dur="166" decel="50000">
                                          <p:stCondLst>
                                            <p:cond delay="1668"/>
                                          </p:stCondLst>
                                        </p:cTn>
                                        <p:tgtEl>
                                          <p:spTgt spid="103"/>
                                        </p:tgtEl>
                                      </p:cBhvr>
                                      <p:to x="100000" y="100000"/>
                                    </p:animScale>
                                    <p:animScale>
                                      <p:cBhvr>
                                        <p:cTn id="173" dur="26">
                                          <p:stCondLst>
                                            <p:cond delay="1808"/>
                                          </p:stCondLst>
                                        </p:cTn>
                                        <p:tgtEl>
                                          <p:spTgt spid="103"/>
                                        </p:tgtEl>
                                      </p:cBhvr>
                                      <p:to x="100000" y="95000"/>
                                    </p:animScale>
                                    <p:animScale>
                                      <p:cBhvr>
                                        <p:cTn id="174" dur="166" decel="50000">
                                          <p:stCondLst>
                                            <p:cond delay="1834"/>
                                          </p:stCondLst>
                                        </p:cTn>
                                        <p:tgtEl>
                                          <p:spTgt spid="103"/>
                                        </p:tgtEl>
                                      </p:cBhvr>
                                      <p:to x="100000" y="100000"/>
                                    </p:animScale>
                                  </p:childTnLst>
                                </p:cTn>
                              </p:par>
                              <p:par>
                                <p:cTn id="175" presetID="26" presetClass="entr" presetSubtype="0" fill="hold" nodeType="withEffect">
                                  <p:stCondLst>
                                    <p:cond delay="0"/>
                                  </p:stCondLst>
                                  <p:childTnLst>
                                    <p:set>
                                      <p:cBhvr>
                                        <p:cTn id="176" dur="1" fill="hold">
                                          <p:stCondLst>
                                            <p:cond delay="0"/>
                                          </p:stCondLst>
                                        </p:cTn>
                                        <p:tgtEl>
                                          <p:spTgt spid="112"/>
                                        </p:tgtEl>
                                        <p:attrNameLst>
                                          <p:attrName>style.visibility</p:attrName>
                                        </p:attrNameLst>
                                      </p:cBhvr>
                                      <p:to>
                                        <p:strVal val="visible"/>
                                      </p:to>
                                    </p:set>
                                    <p:animEffect transition="in" filter="wipe(down)">
                                      <p:cBhvr>
                                        <p:cTn id="177" dur="580">
                                          <p:stCondLst>
                                            <p:cond delay="0"/>
                                          </p:stCondLst>
                                        </p:cTn>
                                        <p:tgtEl>
                                          <p:spTgt spid="112"/>
                                        </p:tgtEl>
                                      </p:cBhvr>
                                    </p:animEffect>
                                    <p:anim calcmode="lin" valueType="num">
                                      <p:cBhvr>
                                        <p:cTn id="178" dur="1822" tmFilter="0,0; 0.14,0.36; 0.43,0.73; 0.71,0.91; 1.0,1.0">
                                          <p:stCondLst>
                                            <p:cond delay="0"/>
                                          </p:stCondLst>
                                        </p:cTn>
                                        <p:tgtEl>
                                          <p:spTgt spid="112"/>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112"/>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112"/>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112"/>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112"/>
                                        </p:tgtEl>
                                        <p:attrNameLst>
                                          <p:attrName>ppt_y</p:attrName>
                                        </p:attrNameLst>
                                      </p:cBhvr>
                                      <p:tavLst>
                                        <p:tav tm="0" fmla="#ppt_y-sin(pi*$)/81">
                                          <p:val>
                                            <p:fltVal val="0"/>
                                          </p:val>
                                        </p:tav>
                                        <p:tav tm="100000">
                                          <p:val>
                                            <p:fltVal val="1"/>
                                          </p:val>
                                        </p:tav>
                                      </p:tavLst>
                                    </p:anim>
                                    <p:animScale>
                                      <p:cBhvr>
                                        <p:cTn id="183" dur="26">
                                          <p:stCondLst>
                                            <p:cond delay="650"/>
                                          </p:stCondLst>
                                        </p:cTn>
                                        <p:tgtEl>
                                          <p:spTgt spid="112"/>
                                        </p:tgtEl>
                                      </p:cBhvr>
                                      <p:to x="100000" y="60000"/>
                                    </p:animScale>
                                    <p:animScale>
                                      <p:cBhvr>
                                        <p:cTn id="184" dur="166" decel="50000">
                                          <p:stCondLst>
                                            <p:cond delay="676"/>
                                          </p:stCondLst>
                                        </p:cTn>
                                        <p:tgtEl>
                                          <p:spTgt spid="112"/>
                                        </p:tgtEl>
                                      </p:cBhvr>
                                      <p:to x="100000" y="100000"/>
                                    </p:animScale>
                                    <p:animScale>
                                      <p:cBhvr>
                                        <p:cTn id="185" dur="26">
                                          <p:stCondLst>
                                            <p:cond delay="1312"/>
                                          </p:stCondLst>
                                        </p:cTn>
                                        <p:tgtEl>
                                          <p:spTgt spid="112"/>
                                        </p:tgtEl>
                                      </p:cBhvr>
                                      <p:to x="100000" y="80000"/>
                                    </p:animScale>
                                    <p:animScale>
                                      <p:cBhvr>
                                        <p:cTn id="186" dur="166" decel="50000">
                                          <p:stCondLst>
                                            <p:cond delay="1338"/>
                                          </p:stCondLst>
                                        </p:cTn>
                                        <p:tgtEl>
                                          <p:spTgt spid="112"/>
                                        </p:tgtEl>
                                      </p:cBhvr>
                                      <p:to x="100000" y="100000"/>
                                    </p:animScale>
                                    <p:animScale>
                                      <p:cBhvr>
                                        <p:cTn id="187" dur="26">
                                          <p:stCondLst>
                                            <p:cond delay="1642"/>
                                          </p:stCondLst>
                                        </p:cTn>
                                        <p:tgtEl>
                                          <p:spTgt spid="112"/>
                                        </p:tgtEl>
                                      </p:cBhvr>
                                      <p:to x="100000" y="90000"/>
                                    </p:animScale>
                                    <p:animScale>
                                      <p:cBhvr>
                                        <p:cTn id="188" dur="166" decel="50000">
                                          <p:stCondLst>
                                            <p:cond delay="1668"/>
                                          </p:stCondLst>
                                        </p:cTn>
                                        <p:tgtEl>
                                          <p:spTgt spid="112"/>
                                        </p:tgtEl>
                                      </p:cBhvr>
                                      <p:to x="100000" y="100000"/>
                                    </p:animScale>
                                    <p:animScale>
                                      <p:cBhvr>
                                        <p:cTn id="189" dur="26">
                                          <p:stCondLst>
                                            <p:cond delay="1808"/>
                                          </p:stCondLst>
                                        </p:cTn>
                                        <p:tgtEl>
                                          <p:spTgt spid="112"/>
                                        </p:tgtEl>
                                      </p:cBhvr>
                                      <p:to x="100000" y="95000"/>
                                    </p:animScale>
                                    <p:animScale>
                                      <p:cBhvr>
                                        <p:cTn id="190" dur="166" decel="50000">
                                          <p:stCondLst>
                                            <p:cond delay="1834"/>
                                          </p:stCondLst>
                                        </p:cTn>
                                        <p:tgtEl>
                                          <p:spTgt spid="112"/>
                                        </p:tgtEl>
                                      </p:cBhvr>
                                      <p:to x="100000" y="100000"/>
                                    </p:animScale>
                                  </p:childTnLst>
                                </p:cTn>
                              </p:par>
                            </p:childTnLst>
                          </p:cTn>
                        </p:par>
                      </p:childTnLst>
                    </p:cTn>
                  </p:par>
                  <p:par>
                    <p:cTn id="191" fill="hold">
                      <p:stCondLst>
                        <p:cond delay="indefinite"/>
                      </p:stCondLst>
                      <p:childTnLst>
                        <p:par>
                          <p:cTn id="192" fill="hold">
                            <p:stCondLst>
                              <p:cond delay="0"/>
                            </p:stCondLst>
                            <p:childTnLst>
                              <p:par>
                                <p:cTn id="193" presetID="26" presetClass="entr" presetSubtype="0" fill="hold" nodeType="clickEffect">
                                  <p:stCondLst>
                                    <p:cond delay="0"/>
                                  </p:stCondLst>
                                  <p:childTnLst>
                                    <p:set>
                                      <p:cBhvr>
                                        <p:cTn id="194" dur="1" fill="hold">
                                          <p:stCondLst>
                                            <p:cond delay="0"/>
                                          </p:stCondLst>
                                        </p:cTn>
                                        <p:tgtEl>
                                          <p:spTgt spid="104"/>
                                        </p:tgtEl>
                                        <p:attrNameLst>
                                          <p:attrName>style.visibility</p:attrName>
                                        </p:attrNameLst>
                                      </p:cBhvr>
                                      <p:to>
                                        <p:strVal val="visible"/>
                                      </p:to>
                                    </p:set>
                                    <p:animEffect transition="in" filter="wipe(down)">
                                      <p:cBhvr>
                                        <p:cTn id="195" dur="580">
                                          <p:stCondLst>
                                            <p:cond delay="0"/>
                                          </p:stCondLst>
                                        </p:cTn>
                                        <p:tgtEl>
                                          <p:spTgt spid="104"/>
                                        </p:tgtEl>
                                      </p:cBhvr>
                                    </p:animEffect>
                                    <p:anim calcmode="lin" valueType="num">
                                      <p:cBhvr>
                                        <p:cTn id="196" dur="1822" tmFilter="0,0; 0.14,0.36; 0.43,0.73; 0.71,0.91; 1.0,1.0">
                                          <p:stCondLst>
                                            <p:cond delay="0"/>
                                          </p:stCondLst>
                                        </p:cTn>
                                        <p:tgtEl>
                                          <p:spTgt spid="104"/>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104"/>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104"/>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104"/>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104"/>
                                        </p:tgtEl>
                                        <p:attrNameLst>
                                          <p:attrName>ppt_y</p:attrName>
                                        </p:attrNameLst>
                                      </p:cBhvr>
                                      <p:tavLst>
                                        <p:tav tm="0" fmla="#ppt_y-sin(pi*$)/81">
                                          <p:val>
                                            <p:fltVal val="0"/>
                                          </p:val>
                                        </p:tav>
                                        <p:tav tm="100000">
                                          <p:val>
                                            <p:fltVal val="1"/>
                                          </p:val>
                                        </p:tav>
                                      </p:tavLst>
                                    </p:anim>
                                    <p:animScale>
                                      <p:cBhvr>
                                        <p:cTn id="201" dur="26">
                                          <p:stCondLst>
                                            <p:cond delay="650"/>
                                          </p:stCondLst>
                                        </p:cTn>
                                        <p:tgtEl>
                                          <p:spTgt spid="104"/>
                                        </p:tgtEl>
                                      </p:cBhvr>
                                      <p:to x="100000" y="60000"/>
                                    </p:animScale>
                                    <p:animScale>
                                      <p:cBhvr>
                                        <p:cTn id="202" dur="166" decel="50000">
                                          <p:stCondLst>
                                            <p:cond delay="676"/>
                                          </p:stCondLst>
                                        </p:cTn>
                                        <p:tgtEl>
                                          <p:spTgt spid="104"/>
                                        </p:tgtEl>
                                      </p:cBhvr>
                                      <p:to x="100000" y="100000"/>
                                    </p:animScale>
                                    <p:animScale>
                                      <p:cBhvr>
                                        <p:cTn id="203" dur="26">
                                          <p:stCondLst>
                                            <p:cond delay="1312"/>
                                          </p:stCondLst>
                                        </p:cTn>
                                        <p:tgtEl>
                                          <p:spTgt spid="104"/>
                                        </p:tgtEl>
                                      </p:cBhvr>
                                      <p:to x="100000" y="80000"/>
                                    </p:animScale>
                                    <p:animScale>
                                      <p:cBhvr>
                                        <p:cTn id="204" dur="166" decel="50000">
                                          <p:stCondLst>
                                            <p:cond delay="1338"/>
                                          </p:stCondLst>
                                        </p:cTn>
                                        <p:tgtEl>
                                          <p:spTgt spid="104"/>
                                        </p:tgtEl>
                                      </p:cBhvr>
                                      <p:to x="100000" y="100000"/>
                                    </p:animScale>
                                    <p:animScale>
                                      <p:cBhvr>
                                        <p:cTn id="205" dur="26">
                                          <p:stCondLst>
                                            <p:cond delay="1642"/>
                                          </p:stCondLst>
                                        </p:cTn>
                                        <p:tgtEl>
                                          <p:spTgt spid="104"/>
                                        </p:tgtEl>
                                      </p:cBhvr>
                                      <p:to x="100000" y="90000"/>
                                    </p:animScale>
                                    <p:animScale>
                                      <p:cBhvr>
                                        <p:cTn id="206" dur="166" decel="50000">
                                          <p:stCondLst>
                                            <p:cond delay="1668"/>
                                          </p:stCondLst>
                                        </p:cTn>
                                        <p:tgtEl>
                                          <p:spTgt spid="104"/>
                                        </p:tgtEl>
                                      </p:cBhvr>
                                      <p:to x="100000" y="100000"/>
                                    </p:animScale>
                                    <p:animScale>
                                      <p:cBhvr>
                                        <p:cTn id="207" dur="26">
                                          <p:stCondLst>
                                            <p:cond delay="1808"/>
                                          </p:stCondLst>
                                        </p:cTn>
                                        <p:tgtEl>
                                          <p:spTgt spid="104"/>
                                        </p:tgtEl>
                                      </p:cBhvr>
                                      <p:to x="100000" y="95000"/>
                                    </p:animScale>
                                    <p:animScale>
                                      <p:cBhvr>
                                        <p:cTn id="208" dur="166" decel="50000">
                                          <p:stCondLst>
                                            <p:cond delay="1834"/>
                                          </p:stCondLst>
                                        </p:cTn>
                                        <p:tgtEl>
                                          <p:spTgt spid="104"/>
                                        </p:tgtEl>
                                      </p:cBhvr>
                                      <p:to x="100000" y="100000"/>
                                    </p:animScale>
                                  </p:childTnLst>
                                </p:cTn>
                              </p:par>
                            </p:childTnLst>
                          </p:cTn>
                        </p:par>
                      </p:childTnLst>
                    </p:cTn>
                  </p:par>
                  <p:par>
                    <p:cTn id="209" fill="hold">
                      <p:stCondLst>
                        <p:cond delay="indefinite"/>
                      </p:stCondLst>
                      <p:childTnLst>
                        <p:par>
                          <p:cTn id="210" fill="hold">
                            <p:stCondLst>
                              <p:cond delay="0"/>
                            </p:stCondLst>
                            <p:childTnLst>
                              <p:par>
                                <p:cTn id="211" presetID="26" presetClass="entr" presetSubtype="0" fill="hold" nodeType="clickEffect">
                                  <p:stCondLst>
                                    <p:cond delay="0"/>
                                  </p:stCondLst>
                                  <p:childTnLst>
                                    <p:set>
                                      <p:cBhvr>
                                        <p:cTn id="212" dur="1" fill="hold">
                                          <p:stCondLst>
                                            <p:cond delay="0"/>
                                          </p:stCondLst>
                                        </p:cTn>
                                        <p:tgtEl>
                                          <p:spTgt spid="105"/>
                                        </p:tgtEl>
                                        <p:attrNameLst>
                                          <p:attrName>style.visibility</p:attrName>
                                        </p:attrNameLst>
                                      </p:cBhvr>
                                      <p:to>
                                        <p:strVal val="visible"/>
                                      </p:to>
                                    </p:set>
                                    <p:animEffect transition="in" filter="wipe(down)">
                                      <p:cBhvr>
                                        <p:cTn id="213" dur="580">
                                          <p:stCondLst>
                                            <p:cond delay="0"/>
                                          </p:stCondLst>
                                        </p:cTn>
                                        <p:tgtEl>
                                          <p:spTgt spid="105"/>
                                        </p:tgtEl>
                                      </p:cBhvr>
                                    </p:animEffect>
                                    <p:anim calcmode="lin" valueType="num">
                                      <p:cBhvr>
                                        <p:cTn id="214" dur="1822" tmFilter="0,0; 0.14,0.36; 0.43,0.73; 0.71,0.91; 1.0,1.0">
                                          <p:stCondLst>
                                            <p:cond delay="0"/>
                                          </p:stCondLst>
                                        </p:cTn>
                                        <p:tgtEl>
                                          <p:spTgt spid="105"/>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105"/>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105"/>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105"/>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105"/>
                                        </p:tgtEl>
                                        <p:attrNameLst>
                                          <p:attrName>ppt_y</p:attrName>
                                        </p:attrNameLst>
                                      </p:cBhvr>
                                      <p:tavLst>
                                        <p:tav tm="0" fmla="#ppt_y-sin(pi*$)/81">
                                          <p:val>
                                            <p:fltVal val="0"/>
                                          </p:val>
                                        </p:tav>
                                        <p:tav tm="100000">
                                          <p:val>
                                            <p:fltVal val="1"/>
                                          </p:val>
                                        </p:tav>
                                      </p:tavLst>
                                    </p:anim>
                                    <p:animScale>
                                      <p:cBhvr>
                                        <p:cTn id="219" dur="26">
                                          <p:stCondLst>
                                            <p:cond delay="650"/>
                                          </p:stCondLst>
                                        </p:cTn>
                                        <p:tgtEl>
                                          <p:spTgt spid="105"/>
                                        </p:tgtEl>
                                      </p:cBhvr>
                                      <p:to x="100000" y="60000"/>
                                    </p:animScale>
                                    <p:animScale>
                                      <p:cBhvr>
                                        <p:cTn id="220" dur="166" decel="50000">
                                          <p:stCondLst>
                                            <p:cond delay="676"/>
                                          </p:stCondLst>
                                        </p:cTn>
                                        <p:tgtEl>
                                          <p:spTgt spid="105"/>
                                        </p:tgtEl>
                                      </p:cBhvr>
                                      <p:to x="100000" y="100000"/>
                                    </p:animScale>
                                    <p:animScale>
                                      <p:cBhvr>
                                        <p:cTn id="221" dur="26">
                                          <p:stCondLst>
                                            <p:cond delay="1312"/>
                                          </p:stCondLst>
                                        </p:cTn>
                                        <p:tgtEl>
                                          <p:spTgt spid="105"/>
                                        </p:tgtEl>
                                      </p:cBhvr>
                                      <p:to x="100000" y="80000"/>
                                    </p:animScale>
                                    <p:animScale>
                                      <p:cBhvr>
                                        <p:cTn id="222" dur="166" decel="50000">
                                          <p:stCondLst>
                                            <p:cond delay="1338"/>
                                          </p:stCondLst>
                                        </p:cTn>
                                        <p:tgtEl>
                                          <p:spTgt spid="105"/>
                                        </p:tgtEl>
                                      </p:cBhvr>
                                      <p:to x="100000" y="100000"/>
                                    </p:animScale>
                                    <p:animScale>
                                      <p:cBhvr>
                                        <p:cTn id="223" dur="26">
                                          <p:stCondLst>
                                            <p:cond delay="1642"/>
                                          </p:stCondLst>
                                        </p:cTn>
                                        <p:tgtEl>
                                          <p:spTgt spid="105"/>
                                        </p:tgtEl>
                                      </p:cBhvr>
                                      <p:to x="100000" y="90000"/>
                                    </p:animScale>
                                    <p:animScale>
                                      <p:cBhvr>
                                        <p:cTn id="224" dur="166" decel="50000">
                                          <p:stCondLst>
                                            <p:cond delay="1668"/>
                                          </p:stCondLst>
                                        </p:cTn>
                                        <p:tgtEl>
                                          <p:spTgt spid="105"/>
                                        </p:tgtEl>
                                      </p:cBhvr>
                                      <p:to x="100000" y="100000"/>
                                    </p:animScale>
                                    <p:animScale>
                                      <p:cBhvr>
                                        <p:cTn id="225" dur="26">
                                          <p:stCondLst>
                                            <p:cond delay="1808"/>
                                          </p:stCondLst>
                                        </p:cTn>
                                        <p:tgtEl>
                                          <p:spTgt spid="105"/>
                                        </p:tgtEl>
                                      </p:cBhvr>
                                      <p:to x="100000" y="95000"/>
                                    </p:animScale>
                                    <p:animScale>
                                      <p:cBhvr>
                                        <p:cTn id="226" dur="166" decel="50000">
                                          <p:stCondLst>
                                            <p:cond delay="1834"/>
                                          </p:stCondLst>
                                        </p:cTn>
                                        <p:tgtEl>
                                          <p:spTgt spid="105"/>
                                        </p:tgtEl>
                                      </p:cBhvr>
                                      <p:to x="100000" y="100000"/>
                                    </p:animScale>
                                  </p:childTnLst>
                                </p:cTn>
                              </p:par>
                            </p:childTnLst>
                          </p:cTn>
                        </p:par>
                      </p:childTnLst>
                    </p:cTn>
                  </p:par>
                  <p:par>
                    <p:cTn id="227" fill="hold">
                      <p:stCondLst>
                        <p:cond delay="indefinite"/>
                      </p:stCondLst>
                      <p:childTnLst>
                        <p:par>
                          <p:cTn id="228" fill="hold">
                            <p:stCondLst>
                              <p:cond delay="0"/>
                            </p:stCondLst>
                            <p:childTnLst>
                              <p:par>
                                <p:cTn id="229" presetID="26" presetClass="entr" presetSubtype="0" fill="hold" nodeType="clickEffect">
                                  <p:stCondLst>
                                    <p:cond delay="0"/>
                                  </p:stCondLst>
                                  <p:childTnLst>
                                    <p:set>
                                      <p:cBhvr>
                                        <p:cTn id="230" dur="1" fill="hold">
                                          <p:stCondLst>
                                            <p:cond delay="0"/>
                                          </p:stCondLst>
                                        </p:cTn>
                                        <p:tgtEl>
                                          <p:spTgt spid="110"/>
                                        </p:tgtEl>
                                        <p:attrNameLst>
                                          <p:attrName>style.visibility</p:attrName>
                                        </p:attrNameLst>
                                      </p:cBhvr>
                                      <p:to>
                                        <p:strVal val="visible"/>
                                      </p:to>
                                    </p:set>
                                    <p:animEffect transition="in" filter="wipe(down)">
                                      <p:cBhvr>
                                        <p:cTn id="231" dur="580">
                                          <p:stCondLst>
                                            <p:cond delay="0"/>
                                          </p:stCondLst>
                                        </p:cTn>
                                        <p:tgtEl>
                                          <p:spTgt spid="110"/>
                                        </p:tgtEl>
                                      </p:cBhvr>
                                    </p:animEffect>
                                    <p:anim calcmode="lin" valueType="num">
                                      <p:cBhvr>
                                        <p:cTn id="232" dur="1822" tmFilter="0,0; 0.14,0.36; 0.43,0.73; 0.71,0.91; 1.0,1.0">
                                          <p:stCondLst>
                                            <p:cond delay="0"/>
                                          </p:stCondLst>
                                        </p:cTn>
                                        <p:tgtEl>
                                          <p:spTgt spid="110"/>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110"/>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110"/>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110"/>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110"/>
                                        </p:tgtEl>
                                        <p:attrNameLst>
                                          <p:attrName>ppt_y</p:attrName>
                                        </p:attrNameLst>
                                      </p:cBhvr>
                                      <p:tavLst>
                                        <p:tav tm="0" fmla="#ppt_y-sin(pi*$)/81">
                                          <p:val>
                                            <p:fltVal val="0"/>
                                          </p:val>
                                        </p:tav>
                                        <p:tav tm="100000">
                                          <p:val>
                                            <p:fltVal val="1"/>
                                          </p:val>
                                        </p:tav>
                                      </p:tavLst>
                                    </p:anim>
                                    <p:animScale>
                                      <p:cBhvr>
                                        <p:cTn id="237" dur="26">
                                          <p:stCondLst>
                                            <p:cond delay="650"/>
                                          </p:stCondLst>
                                        </p:cTn>
                                        <p:tgtEl>
                                          <p:spTgt spid="110"/>
                                        </p:tgtEl>
                                      </p:cBhvr>
                                      <p:to x="100000" y="60000"/>
                                    </p:animScale>
                                    <p:animScale>
                                      <p:cBhvr>
                                        <p:cTn id="238" dur="166" decel="50000">
                                          <p:stCondLst>
                                            <p:cond delay="676"/>
                                          </p:stCondLst>
                                        </p:cTn>
                                        <p:tgtEl>
                                          <p:spTgt spid="110"/>
                                        </p:tgtEl>
                                      </p:cBhvr>
                                      <p:to x="100000" y="100000"/>
                                    </p:animScale>
                                    <p:animScale>
                                      <p:cBhvr>
                                        <p:cTn id="239" dur="26">
                                          <p:stCondLst>
                                            <p:cond delay="1312"/>
                                          </p:stCondLst>
                                        </p:cTn>
                                        <p:tgtEl>
                                          <p:spTgt spid="110"/>
                                        </p:tgtEl>
                                      </p:cBhvr>
                                      <p:to x="100000" y="80000"/>
                                    </p:animScale>
                                    <p:animScale>
                                      <p:cBhvr>
                                        <p:cTn id="240" dur="166" decel="50000">
                                          <p:stCondLst>
                                            <p:cond delay="1338"/>
                                          </p:stCondLst>
                                        </p:cTn>
                                        <p:tgtEl>
                                          <p:spTgt spid="110"/>
                                        </p:tgtEl>
                                      </p:cBhvr>
                                      <p:to x="100000" y="100000"/>
                                    </p:animScale>
                                    <p:animScale>
                                      <p:cBhvr>
                                        <p:cTn id="241" dur="26">
                                          <p:stCondLst>
                                            <p:cond delay="1642"/>
                                          </p:stCondLst>
                                        </p:cTn>
                                        <p:tgtEl>
                                          <p:spTgt spid="110"/>
                                        </p:tgtEl>
                                      </p:cBhvr>
                                      <p:to x="100000" y="90000"/>
                                    </p:animScale>
                                    <p:animScale>
                                      <p:cBhvr>
                                        <p:cTn id="242" dur="166" decel="50000">
                                          <p:stCondLst>
                                            <p:cond delay="1668"/>
                                          </p:stCondLst>
                                        </p:cTn>
                                        <p:tgtEl>
                                          <p:spTgt spid="110"/>
                                        </p:tgtEl>
                                      </p:cBhvr>
                                      <p:to x="100000" y="100000"/>
                                    </p:animScale>
                                    <p:animScale>
                                      <p:cBhvr>
                                        <p:cTn id="243" dur="26">
                                          <p:stCondLst>
                                            <p:cond delay="1808"/>
                                          </p:stCondLst>
                                        </p:cTn>
                                        <p:tgtEl>
                                          <p:spTgt spid="110"/>
                                        </p:tgtEl>
                                      </p:cBhvr>
                                      <p:to x="100000" y="95000"/>
                                    </p:animScale>
                                    <p:animScale>
                                      <p:cBhvr>
                                        <p:cTn id="244" dur="166" decel="50000">
                                          <p:stCondLst>
                                            <p:cond delay="1834"/>
                                          </p:stCondLst>
                                        </p:cTn>
                                        <p:tgtEl>
                                          <p:spTgt spid="110"/>
                                        </p:tgtEl>
                                      </p:cBhvr>
                                      <p:to x="100000" y="100000"/>
                                    </p:animScale>
                                  </p:childTnLst>
                                </p:cTn>
                              </p:par>
                            </p:childTnLst>
                          </p:cTn>
                        </p:par>
                      </p:childTnLst>
                    </p:cTn>
                  </p:par>
                  <p:par>
                    <p:cTn id="245" fill="hold">
                      <p:stCondLst>
                        <p:cond delay="indefinite"/>
                      </p:stCondLst>
                      <p:childTnLst>
                        <p:par>
                          <p:cTn id="246" fill="hold">
                            <p:stCondLst>
                              <p:cond delay="0"/>
                            </p:stCondLst>
                            <p:childTnLst>
                              <p:par>
                                <p:cTn id="247" presetID="26" presetClass="entr" presetSubtype="0" fill="hold" nodeType="clickEffect">
                                  <p:stCondLst>
                                    <p:cond delay="0"/>
                                  </p:stCondLst>
                                  <p:childTnLst>
                                    <p:set>
                                      <p:cBhvr>
                                        <p:cTn id="248" dur="1" fill="hold">
                                          <p:stCondLst>
                                            <p:cond delay="0"/>
                                          </p:stCondLst>
                                        </p:cTn>
                                        <p:tgtEl>
                                          <p:spTgt spid="111"/>
                                        </p:tgtEl>
                                        <p:attrNameLst>
                                          <p:attrName>style.visibility</p:attrName>
                                        </p:attrNameLst>
                                      </p:cBhvr>
                                      <p:to>
                                        <p:strVal val="visible"/>
                                      </p:to>
                                    </p:set>
                                    <p:animEffect transition="in" filter="wipe(down)">
                                      <p:cBhvr>
                                        <p:cTn id="249" dur="580">
                                          <p:stCondLst>
                                            <p:cond delay="0"/>
                                          </p:stCondLst>
                                        </p:cTn>
                                        <p:tgtEl>
                                          <p:spTgt spid="111"/>
                                        </p:tgtEl>
                                      </p:cBhvr>
                                    </p:animEffect>
                                    <p:anim calcmode="lin" valueType="num">
                                      <p:cBhvr>
                                        <p:cTn id="250" dur="1822" tmFilter="0,0; 0.14,0.36; 0.43,0.73; 0.71,0.91; 1.0,1.0">
                                          <p:stCondLst>
                                            <p:cond delay="0"/>
                                          </p:stCondLst>
                                        </p:cTn>
                                        <p:tgtEl>
                                          <p:spTgt spid="111"/>
                                        </p:tgtEl>
                                        <p:attrNameLst>
                                          <p:attrName>ppt_x</p:attrName>
                                        </p:attrNameLst>
                                      </p:cBhvr>
                                      <p:tavLst>
                                        <p:tav tm="0">
                                          <p:val>
                                            <p:strVal val="#ppt_x-0.25"/>
                                          </p:val>
                                        </p:tav>
                                        <p:tav tm="100000">
                                          <p:val>
                                            <p:strVal val="#ppt_x"/>
                                          </p:val>
                                        </p:tav>
                                      </p:tavLst>
                                    </p:anim>
                                    <p:anim calcmode="lin" valueType="num">
                                      <p:cBhvr>
                                        <p:cTn id="251" dur="664" tmFilter="0.0,0.0; 0.25,0.07; 0.50,0.2; 0.75,0.467; 1.0,1.0">
                                          <p:stCondLst>
                                            <p:cond delay="0"/>
                                          </p:stCondLst>
                                        </p:cTn>
                                        <p:tgtEl>
                                          <p:spTgt spid="111"/>
                                        </p:tgtEl>
                                        <p:attrNameLst>
                                          <p:attrName>ppt_y</p:attrName>
                                        </p:attrNameLst>
                                      </p:cBhvr>
                                      <p:tavLst>
                                        <p:tav tm="0" fmla="#ppt_y-sin(pi*$)/3">
                                          <p:val>
                                            <p:fltVal val="0.5"/>
                                          </p:val>
                                        </p:tav>
                                        <p:tav tm="100000">
                                          <p:val>
                                            <p:fltVal val="1"/>
                                          </p:val>
                                        </p:tav>
                                      </p:tavLst>
                                    </p:anim>
                                    <p:anim calcmode="lin" valueType="num">
                                      <p:cBhvr>
                                        <p:cTn id="252" dur="664" tmFilter="0, 0; 0.125,0.2665; 0.25,0.4; 0.375,0.465; 0.5,0.5;  0.625,0.535; 0.75,0.6; 0.875,0.7335; 1,1">
                                          <p:stCondLst>
                                            <p:cond delay="664"/>
                                          </p:stCondLst>
                                        </p:cTn>
                                        <p:tgtEl>
                                          <p:spTgt spid="111"/>
                                        </p:tgtEl>
                                        <p:attrNameLst>
                                          <p:attrName>ppt_y</p:attrName>
                                        </p:attrNameLst>
                                      </p:cBhvr>
                                      <p:tavLst>
                                        <p:tav tm="0" fmla="#ppt_y-sin(pi*$)/9">
                                          <p:val>
                                            <p:fltVal val="0"/>
                                          </p:val>
                                        </p:tav>
                                        <p:tav tm="100000">
                                          <p:val>
                                            <p:fltVal val="1"/>
                                          </p:val>
                                        </p:tav>
                                      </p:tavLst>
                                    </p:anim>
                                    <p:anim calcmode="lin" valueType="num">
                                      <p:cBhvr>
                                        <p:cTn id="253" dur="332" tmFilter="0, 0; 0.125,0.2665; 0.25,0.4; 0.375,0.465; 0.5,0.5;  0.625,0.535; 0.75,0.6; 0.875,0.7335; 1,1">
                                          <p:stCondLst>
                                            <p:cond delay="1324"/>
                                          </p:stCondLst>
                                        </p:cTn>
                                        <p:tgtEl>
                                          <p:spTgt spid="111"/>
                                        </p:tgtEl>
                                        <p:attrNameLst>
                                          <p:attrName>ppt_y</p:attrName>
                                        </p:attrNameLst>
                                      </p:cBhvr>
                                      <p:tavLst>
                                        <p:tav tm="0" fmla="#ppt_y-sin(pi*$)/27">
                                          <p:val>
                                            <p:fltVal val="0"/>
                                          </p:val>
                                        </p:tav>
                                        <p:tav tm="100000">
                                          <p:val>
                                            <p:fltVal val="1"/>
                                          </p:val>
                                        </p:tav>
                                      </p:tavLst>
                                    </p:anim>
                                    <p:anim calcmode="lin" valueType="num">
                                      <p:cBhvr>
                                        <p:cTn id="254" dur="164" tmFilter="0, 0; 0.125,0.2665; 0.25,0.4; 0.375,0.465; 0.5,0.5;  0.625,0.535; 0.75,0.6; 0.875,0.7335; 1,1">
                                          <p:stCondLst>
                                            <p:cond delay="1656"/>
                                          </p:stCondLst>
                                        </p:cTn>
                                        <p:tgtEl>
                                          <p:spTgt spid="111"/>
                                        </p:tgtEl>
                                        <p:attrNameLst>
                                          <p:attrName>ppt_y</p:attrName>
                                        </p:attrNameLst>
                                      </p:cBhvr>
                                      <p:tavLst>
                                        <p:tav tm="0" fmla="#ppt_y-sin(pi*$)/81">
                                          <p:val>
                                            <p:fltVal val="0"/>
                                          </p:val>
                                        </p:tav>
                                        <p:tav tm="100000">
                                          <p:val>
                                            <p:fltVal val="1"/>
                                          </p:val>
                                        </p:tav>
                                      </p:tavLst>
                                    </p:anim>
                                    <p:animScale>
                                      <p:cBhvr>
                                        <p:cTn id="255" dur="26">
                                          <p:stCondLst>
                                            <p:cond delay="650"/>
                                          </p:stCondLst>
                                        </p:cTn>
                                        <p:tgtEl>
                                          <p:spTgt spid="111"/>
                                        </p:tgtEl>
                                      </p:cBhvr>
                                      <p:to x="100000" y="60000"/>
                                    </p:animScale>
                                    <p:animScale>
                                      <p:cBhvr>
                                        <p:cTn id="256" dur="166" decel="50000">
                                          <p:stCondLst>
                                            <p:cond delay="676"/>
                                          </p:stCondLst>
                                        </p:cTn>
                                        <p:tgtEl>
                                          <p:spTgt spid="111"/>
                                        </p:tgtEl>
                                      </p:cBhvr>
                                      <p:to x="100000" y="100000"/>
                                    </p:animScale>
                                    <p:animScale>
                                      <p:cBhvr>
                                        <p:cTn id="257" dur="26">
                                          <p:stCondLst>
                                            <p:cond delay="1312"/>
                                          </p:stCondLst>
                                        </p:cTn>
                                        <p:tgtEl>
                                          <p:spTgt spid="111"/>
                                        </p:tgtEl>
                                      </p:cBhvr>
                                      <p:to x="100000" y="80000"/>
                                    </p:animScale>
                                    <p:animScale>
                                      <p:cBhvr>
                                        <p:cTn id="258" dur="166" decel="50000">
                                          <p:stCondLst>
                                            <p:cond delay="1338"/>
                                          </p:stCondLst>
                                        </p:cTn>
                                        <p:tgtEl>
                                          <p:spTgt spid="111"/>
                                        </p:tgtEl>
                                      </p:cBhvr>
                                      <p:to x="100000" y="100000"/>
                                    </p:animScale>
                                    <p:animScale>
                                      <p:cBhvr>
                                        <p:cTn id="259" dur="26">
                                          <p:stCondLst>
                                            <p:cond delay="1642"/>
                                          </p:stCondLst>
                                        </p:cTn>
                                        <p:tgtEl>
                                          <p:spTgt spid="111"/>
                                        </p:tgtEl>
                                      </p:cBhvr>
                                      <p:to x="100000" y="90000"/>
                                    </p:animScale>
                                    <p:animScale>
                                      <p:cBhvr>
                                        <p:cTn id="260" dur="166" decel="50000">
                                          <p:stCondLst>
                                            <p:cond delay="1668"/>
                                          </p:stCondLst>
                                        </p:cTn>
                                        <p:tgtEl>
                                          <p:spTgt spid="111"/>
                                        </p:tgtEl>
                                      </p:cBhvr>
                                      <p:to x="100000" y="100000"/>
                                    </p:animScale>
                                    <p:animScale>
                                      <p:cBhvr>
                                        <p:cTn id="261" dur="26">
                                          <p:stCondLst>
                                            <p:cond delay="1808"/>
                                          </p:stCondLst>
                                        </p:cTn>
                                        <p:tgtEl>
                                          <p:spTgt spid="111"/>
                                        </p:tgtEl>
                                      </p:cBhvr>
                                      <p:to x="100000" y="95000"/>
                                    </p:animScale>
                                    <p:animScale>
                                      <p:cBhvr>
                                        <p:cTn id="262" dur="166" decel="50000">
                                          <p:stCondLst>
                                            <p:cond delay="1834"/>
                                          </p:stCondLst>
                                        </p:cTn>
                                        <p:tgtEl>
                                          <p:spTgt spid="111"/>
                                        </p:tgtEl>
                                      </p:cBhvr>
                                      <p:to x="100000" y="100000"/>
                                    </p:animScale>
                                  </p:childTnLst>
                                </p:cTn>
                              </p:par>
                            </p:childTnLst>
                          </p:cTn>
                        </p:par>
                      </p:childTnLst>
                    </p:cTn>
                  </p:par>
                  <p:par>
                    <p:cTn id="263" fill="hold">
                      <p:stCondLst>
                        <p:cond delay="indefinite"/>
                      </p:stCondLst>
                      <p:childTnLst>
                        <p:par>
                          <p:cTn id="264" fill="hold">
                            <p:stCondLst>
                              <p:cond delay="0"/>
                            </p:stCondLst>
                            <p:childTnLst>
                              <p:par>
                                <p:cTn id="265" presetID="6" presetClass="entr" presetSubtype="16" fill="hold" nodeType="clickEffect">
                                  <p:stCondLst>
                                    <p:cond delay="0"/>
                                  </p:stCondLst>
                                  <p:childTnLst>
                                    <p:set>
                                      <p:cBhvr>
                                        <p:cTn id="266" dur="1" fill="hold">
                                          <p:stCondLst>
                                            <p:cond delay="0"/>
                                          </p:stCondLst>
                                        </p:cTn>
                                        <p:tgtEl>
                                          <p:spTgt spid="3"/>
                                        </p:tgtEl>
                                        <p:attrNameLst>
                                          <p:attrName>style.visibility</p:attrName>
                                        </p:attrNameLst>
                                      </p:cBhvr>
                                      <p:to>
                                        <p:strVal val="visible"/>
                                      </p:to>
                                    </p:set>
                                    <p:animEffect transition="in" filter="circle(in)">
                                      <p:cBhvr>
                                        <p:cTn id="267" dur="2000"/>
                                        <p:tgtEl>
                                          <p:spTgt spid="3"/>
                                        </p:tgtEl>
                                      </p:cBhvr>
                                    </p:animEffect>
                                  </p:childTnLst>
                                </p:cTn>
                              </p:par>
                            </p:childTnLst>
                          </p:cTn>
                        </p:par>
                      </p:childTnLst>
                    </p:cTn>
                  </p:par>
                  <p:par>
                    <p:cTn id="268" fill="hold">
                      <p:stCondLst>
                        <p:cond delay="indefinite"/>
                      </p:stCondLst>
                      <p:childTnLst>
                        <p:par>
                          <p:cTn id="269" fill="hold">
                            <p:stCondLst>
                              <p:cond delay="0"/>
                            </p:stCondLst>
                            <p:childTnLst>
                              <p:par>
                                <p:cTn id="270" presetID="22" presetClass="entr" presetSubtype="1" fill="hold" grpId="0" nodeType="clickEffect">
                                  <p:stCondLst>
                                    <p:cond delay="0"/>
                                  </p:stCondLst>
                                  <p:childTnLst>
                                    <p:set>
                                      <p:cBhvr>
                                        <p:cTn id="271" dur="1" fill="hold">
                                          <p:stCondLst>
                                            <p:cond delay="0"/>
                                          </p:stCondLst>
                                        </p:cTn>
                                        <p:tgtEl>
                                          <p:spTgt spid="114"/>
                                        </p:tgtEl>
                                        <p:attrNameLst>
                                          <p:attrName>style.visibility</p:attrName>
                                        </p:attrNameLst>
                                      </p:cBhvr>
                                      <p:to>
                                        <p:strVal val="visible"/>
                                      </p:to>
                                    </p:set>
                                    <p:animEffect transition="in" filter="wipe(up)">
                                      <p:cBhvr>
                                        <p:cTn id="272" dur="5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62" grpId="0"/>
      <p:bldP spid="270368" grpId="0"/>
      <p:bldP spid="270372" grpId="0"/>
      <p:bldP spid="31754" grpId="0" animBg="1"/>
      <p:bldP spid="270378" grpId="0" animBg="1"/>
      <p:bldP spid="270379" grpId="0" animBg="1"/>
      <p:bldP spid="270380" grpId="0"/>
      <p:bldP spid="270382" grpId="0"/>
      <p:bldP spid="31772" grpId="0"/>
      <p:bldP spid="270457" grpId="0"/>
      <p:bldP spid="270458" grpId="0"/>
      <p:bldP spid="270463" grpId="0"/>
      <p:bldP spid="270412" grpId="0"/>
      <p:bldP spid="106" grpId="0"/>
      <p:bldP spid="107" grpId="0"/>
      <p:bldP spid="113" grpId="0" animBg="1"/>
      <p:bldP spid="1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208670" y="161894"/>
            <a:ext cx="9078126" cy="954107"/>
          </a:xfrm>
          <a:prstGeom prst="rect">
            <a:avLst/>
          </a:prstGeom>
          <a:noFill/>
          <a:ln w="15875" algn="ctr">
            <a:noFill/>
            <a:miter lim="800000"/>
            <a:headEnd/>
            <a:tailEnd/>
          </a:ln>
        </p:spPr>
        <p:txBody>
          <a:bodyPr wrap="none" anchor="ctr">
            <a:spAutoFit/>
          </a:bodyPr>
          <a:lstStyle/>
          <a:p>
            <a:r>
              <a:rPr lang="en-US" dirty="0" smtClean="0">
                <a:solidFill>
                  <a:srgbClr val="FF0000"/>
                </a:solidFill>
              </a:rPr>
              <a:t>A ___ kg mass hangs vertically at rest from a spring. </a:t>
            </a:r>
          </a:p>
          <a:p>
            <a:r>
              <a:rPr lang="en-US" dirty="0" smtClean="0">
                <a:solidFill>
                  <a:srgbClr val="FF0000"/>
                </a:solidFill>
              </a:rPr>
              <a:t>If the spring displaces ___ cm, find the force constant.</a:t>
            </a:r>
            <a:endParaRPr lang="en-US" dirty="0">
              <a:solidFill>
                <a:srgbClr val="FF0000"/>
              </a:solidFill>
            </a:endParaRPr>
          </a:p>
        </p:txBody>
      </p:sp>
      <p:grpSp>
        <p:nvGrpSpPr>
          <p:cNvPr id="59" name="Group 58"/>
          <p:cNvGrpSpPr/>
          <p:nvPr/>
        </p:nvGrpSpPr>
        <p:grpSpPr>
          <a:xfrm>
            <a:off x="1499512" y="2117264"/>
            <a:ext cx="1160237" cy="1338582"/>
            <a:chOff x="1461412" y="2288714"/>
            <a:chExt cx="1160237" cy="1338582"/>
          </a:xfrm>
        </p:grpSpPr>
        <p:grpSp>
          <p:nvGrpSpPr>
            <p:cNvPr id="5" name="Group 103"/>
            <p:cNvGrpSpPr>
              <a:grpSpLocks/>
            </p:cNvGrpSpPr>
            <p:nvPr/>
          </p:nvGrpSpPr>
          <p:grpSpPr bwMode="auto">
            <a:xfrm rot="5400000">
              <a:off x="944521" y="2805605"/>
              <a:ext cx="1338582" cy="304800"/>
              <a:chOff x="1056" y="528"/>
              <a:chExt cx="1344" cy="192"/>
            </a:xfrm>
          </p:grpSpPr>
          <p:sp>
            <p:nvSpPr>
              <p:cNvPr id="6" name="Line 104"/>
              <p:cNvSpPr>
                <a:spLocks noChangeShapeType="1"/>
              </p:cNvSpPr>
              <p:nvPr/>
            </p:nvSpPr>
            <p:spPr bwMode="auto">
              <a:xfrm flipH="1">
                <a:off x="2160" y="624"/>
                <a:ext cx="240" cy="0"/>
              </a:xfrm>
              <a:prstGeom prst="line">
                <a:avLst/>
              </a:prstGeom>
              <a:noFill/>
              <a:ln w="28575">
                <a:solidFill>
                  <a:schemeClr val="tx1"/>
                </a:solidFill>
                <a:round/>
                <a:headEnd/>
                <a:tailEnd/>
              </a:ln>
            </p:spPr>
            <p:txBody>
              <a:bodyPr wrap="none">
                <a:spAutoFit/>
              </a:bodyPr>
              <a:lstStyle/>
              <a:p>
                <a:pPr algn="ctr"/>
                <a:endParaRPr lang="en-US">
                  <a:solidFill>
                    <a:srgbClr val="000000"/>
                  </a:solidFill>
                </a:endParaRPr>
              </a:p>
            </p:txBody>
          </p:sp>
          <p:sp>
            <p:nvSpPr>
              <p:cNvPr id="7" name="Line 105"/>
              <p:cNvSpPr>
                <a:spLocks noChangeShapeType="1"/>
              </p:cNvSpPr>
              <p:nvPr/>
            </p:nvSpPr>
            <p:spPr bwMode="auto">
              <a:xfrm flipH="1" flipV="1">
                <a:off x="2112" y="528"/>
                <a:ext cx="48" cy="96"/>
              </a:xfrm>
              <a:prstGeom prst="line">
                <a:avLst/>
              </a:prstGeom>
              <a:noFill/>
              <a:ln w="28575">
                <a:solidFill>
                  <a:schemeClr val="tx1"/>
                </a:solidFill>
                <a:round/>
                <a:headEnd/>
                <a:tailEnd/>
              </a:ln>
            </p:spPr>
            <p:txBody>
              <a:bodyPr wrap="none">
                <a:spAutoFit/>
              </a:bodyPr>
              <a:lstStyle/>
              <a:p>
                <a:pPr algn="ctr"/>
                <a:endParaRPr lang="en-US">
                  <a:solidFill>
                    <a:srgbClr val="000000"/>
                  </a:solidFill>
                </a:endParaRPr>
              </a:p>
            </p:txBody>
          </p:sp>
          <p:sp>
            <p:nvSpPr>
              <p:cNvPr id="8" name="Line 106"/>
              <p:cNvSpPr>
                <a:spLocks noChangeShapeType="1"/>
              </p:cNvSpPr>
              <p:nvPr/>
            </p:nvSpPr>
            <p:spPr bwMode="auto">
              <a:xfrm flipH="1">
                <a:off x="2016" y="528"/>
                <a:ext cx="96" cy="192"/>
              </a:xfrm>
              <a:prstGeom prst="line">
                <a:avLst/>
              </a:prstGeom>
              <a:noFill/>
              <a:ln w="28575">
                <a:solidFill>
                  <a:schemeClr val="tx1"/>
                </a:solidFill>
                <a:round/>
                <a:headEnd/>
                <a:tailEnd/>
              </a:ln>
            </p:spPr>
            <p:txBody>
              <a:bodyPr wrap="none">
                <a:spAutoFit/>
              </a:bodyPr>
              <a:lstStyle/>
              <a:p>
                <a:pPr algn="ctr"/>
                <a:endParaRPr lang="en-US">
                  <a:solidFill>
                    <a:srgbClr val="000000"/>
                  </a:solidFill>
                </a:endParaRPr>
              </a:p>
            </p:txBody>
          </p:sp>
          <p:sp>
            <p:nvSpPr>
              <p:cNvPr id="9" name="Line 107"/>
              <p:cNvSpPr>
                <a:spLocks noChangeShapeType="1"/>
              </p:cNvSpPr>
              <p:nvPr/>
            </p:nvSpPr>
            <p:spPr bwMode="auto">
              <a:xfrm flipH="1" flipV="1">
                <a:off x="1920" y="528"/>
                <a:ext cx="96" cy="192"/>
              </a:xfrm>
              <a:prstGeom prst="line">
                <a:avLst/>
              </a:prstGeom>
              <a:noFill/>
              <a:ln w="28575">
                <a:solidFill>
                  <a:schemeClr val="tx1"/>
                </a:solidFill>
                <a:round/>
                <a:headEnd/>
                <a:tailEnd/>
              </a:ln>
            </p:spPr>
            <p:txBody>
              <a:bodyPr wrap="none">
                <a:spAutoFit/>
              </a:bodyPr>
              <a:lstStyle/>
              <a:p>
                <a:pPr algn="ctr"/>
                <a:endParaRPr lang="en-US">
                  <a:solidFill>
                    <a:srgbClr val="000000"/>
                  </a:solidFill>
                </a:endParaRPr>
              </a:p>
            </p:txBody>
          </p:sp>
          <p:sp>
            <p:nvSpPr>
              <p:cNvPr id="10" name="Line 108"/>
              <p:cNvSpPr>
                <a:spLocks noChangeShapeType="1"/>
              </p:cNvSpPr>
              <p:nvPr/>
            </p:nvSpPr>
            <p:spPr bwMode="auto">
              <a:xfrm flipH="1">
                <a:off x="1824" y="528"/>
                <a:ext cx="96" cy="192"/>
              </a:xfrm>
              <a:prstGeom prst="line">
                <a:avLst/>
              </a:prstGeom>
              <a:noFill/>
              <a:ln w="28575">
                <a:solidFill>
                  <a:schemeClr val="tx1"/>
                </a:solidFill>
                <a:round/>
                <a:headEnd/>
                <a:tailEnd/>
              </a:ln>
            </p:spPr>
            <p:txBody>
              <a:bodyPr wrap="none">
                <a:spAutoFit/>
              </a:bodyPr>
              <a:lstStyle/>
              <a:p>
                <a:pPr algn="ctr"/>
                <a:endParaRPr lang="en-US">
                  <a:solidFill>
                    <a:srgbClr val="000000"/>
                  </a:solidFill>
                </a:endParaRPr>
              </a:p>
            </p:txBody>
          </p:sp>
          <p:sp>
            <p:nvSpPr>
              <p:cNvPr id="11" name="Line 109"/>
              <p:cNvSpPr>
                <a:spLocks noChangeShapeType="1"/>
              </p:cNvSpPr>
              <p:nvPr/>
            </p:nvSpPr>
            <p:spPr bwMode="auto">
              <a:xfrm flipH="1">
                <a:off x="1632" y="528"/>
                <a:ext cx="96" cy="192"/>
              </a:xfrm>
              <a:prstGeom prst="line">
                <a:avLst/>
              </a:prstGeom>
              <a:noFill/>
              <a:ln w="28575">
                <a:solidFill>
                  <a:schemeClr val="tx1"/>
                </a:solidFill>
                <a:round/>
                <a:headEnd/>
                <a:tailEnd/>
              </a:ln>
            </p:spPr>
            <p:txBody>
              <a:bodyPr>
                <a:spAutoFit/>
              </a:bodyPr>
              <a:lstStyle/>
              <a:p>
                <a:pPr algn="ctr"/>
                <a:endParaRPr lang="en-US">
                  <a:solidFill>
                    <a:srgbClr val="000000"/>
                  </a:solidFill>
                </a:endParaRPr>
              </a:p>
            </p:txBody>
          </p:sp>
          <p:sp>
            <p:nvSpPr>
              <p:cNvPr id="12" name="Line 110"/>
              <p:cNvSpPr>
                <a:spLocks noChangeShapeType="1"/>
              </p:cNvSpPr>
              <p:nvPr/>
            </p:nvSpPr>
            <p:spPr bwMode="auto">
              <a:xfrm flipH="1">
                <a:off x="1440" y="528"/>
                <a:ext cx="96" cy="192"/>
              </a:xfrm>
              <a:prstGeom prst="line">
                <a:avLst/>
              </a:prstGeom>
              <a:noFill/>
              <a:ln w="28575">
                <a:solidFill>
                  <a:schemeClr val="tx1"/>
                </a:solidFill>
                <a:round/>
                <a:headEnd/>
                <a:tailEnd/>
              </a:ln>
            </p:spPr>
            <p:txBody>
              <a:bodyPr wrap="none">
                <a:spAutoFit/>
              </a:bodyPr>
              <a:lstStyle/>
              <a:p>
                <a:pPr algn="ctr"/>
                <a:endParaRPr lang="en-US">
                  <a:solidFill>
                    <a:srgbClr val="000000"/>
                  </a:solidFill>
                </a:endParaRPr>
              </a:p>
            </p:txBody>
          </p:sp>
          <p:sp>
            <p:nvSpPr>
              <p:cNvPr id="13" name="Line 111"/>
              <p:cNvSpPr>
                <a:spLocks noChangeShapeType="1"/>
              </p:cNvSpPr>
              <p:nvPr/>
            </p:nvSpPr>
            <p:spPr bwMode="auto">
              <a:xfrm flipH="1" flipV="1">
                <a:off x="1728" y="528"/>
                <a:ext cx="96" cy="192"/>
              </a:xfrm>
              <a:prstGeom prst="line">
                <a:avLst/>
              </a:prstGeom>
              <a:noFill/>
              <a:ln w="28575">
                <a:solidFill>
                  <a:schemeClr val="tx1"/>
                </a:solidFill>
                <a:round/>
                <a:headEnd/>
                <a:tailEnd/>
              </a:ln>
            </p:spPr>
            <p:txBody>
              <a:bodyPr wrap="none">
                <a:spAutoFit/>
              </a:bodyPr>
              <a:lstStyle/>
              <a:p>
                <a:pPr algn="ctr"/>
                <a:endParaRPr lang="en-US">
                  <a:solidFill>
                    <a:srgbClr val="000000"/>
                  </a:solidFill>
                </a:endParaRPr>
              </a:p>
            </p:txBody>
          </p:sp>
          <p:sp>
            <p:nvSpPr>
              <p:cNvPr id="14" name="Line 112"/>
              <p:cNvSpPr>
                <a:spLocks noChangeShapeType="1"/>
              </p:cNvSpPr>
              <p:nvPr/>
            </p:nvSpPr>
            <p:spPr bwMode="auto">
              <a:xfrm flipH="1" flipV="1">
                <a:off x="1536" y="528"/>
                <a:ext cx="96" cy="192"/>
              </a:xfrm>
              <a:prstGeom prst="line">
                <a:avLst/>
              </a:prstGeom>
              <a:noFill/>
              <a:ln w="28575">
                <a:solidFill>
                  <a:schemeClr val="tx1"/>
                </a:solidFill>
                <a:round/>
                <a:headEnd/>
                <a:tailEnd/>
              </a:ln>
            </p:spPr>
            <p:txBody>
              <a:bodyPr wrap="none">
                <a:spAutoFit/>
              </a:bodyPr>
              <a:lstStyle/>
              <a:p>
                <a:pPr algn="ctr"/>
                <a:endParaRPr lang="en-US">
                  <a:solidFill>
                    <a:srgbClr val="000000"/>
                  </a:solidFill>
                </a:endParaRPr>
              </a:p>
            </p:txBody>
          </p:sp>
          <p:sp>
            <p:nvSpPr>
              <p:cNvPr id="15" name="Line 113"/>
              <p:cNvSpPr>
                <a:spLocks noChangeShapeType="1"/>
              </p:cNvSpPr>
              <p:nvPr/>
            </p:nvSpPr>
            <p:spPr bwMode="auto">
              <a:xfrm flipH="1" flipV="1">
                <a:off x="1344" y="528"/>
                <a:ext cx="96" cy="192"/>
              </a:xfrm>
              <a:prstGeom prst="line">
                <a:avLst/>
              </a:prstGeom>
              <a:noFill/>
              <a:ln w="28575">
                <a:solidFill>
                  <a:schemeClr val="tx1"/>
                </a:solidFill>
                <a:round/>
                <a:headEnd/>
                <a:tailEnd/>
              </a:ln>
            </p:spPr>
            <p:txBody>
              <a:bodyPr wrap="none">
                <a:spAutoFit/>
              </a:bodyPr>
              <a:lstStyle/>
              <a:p>
                <a:pPr algn="ctr"/>
                <a:endParaRPr lang="en-US">
                  <a:solidFill>
                    <a:srgbClr val="000000"/>
                  </a:solidFill>
                </a:endParaRPr>
              </a:p>
            </p:txBody>
          </p:sp>
          <p:sp>
            <p:nvSpPr>
              <p:cNvPr id="16" name="Line 114"/>
              <p:cNvSpPr>
                <a:spLocks noChangeShapeType="1"/>
              </p:cNvSpPr>
              <p:nvPr/>
            </p:nvSpPr>
            <p:spPr bwMode="auto">
              <a:xfrm flipH="1">
                <a:off x="1296" y="528"/>
                <a:ext cx="48" cy="96"/>
              </a:xfrm>
              <a:prstGeom prst="line">
                <a:avLst/>
              </a:prstGeom>
              <a:noFill/>
              <a:ln w="28575">
                <a:solidFill>
                  <a:schemeClr val="tx1"/>
                </a:solidFill>
                <a:round/>
                <a:headEnd/>
                <a:tailEnd/>
              </a:ln>
            </p:spPr>
            <p:txBody>
              <a:bodyPr wrap="none">
                <a:spAutoFit/>
              </a:bodyPr>
              <a:lstStyle/>
              <a:p>
                <a:pPr algn="ctr"/>
                <a:endParaRPr lang="en-US">
                  <a:solidFill>
                    <a:srgbClr val="000000"/>
                  </a:solidFill>
                </a:endParaRPr>
              </a:p>
            </p:txBody>
          </p:sp>
          <p:sp>
            <p:nvSpPr>
              <p:cNvPr id="17" name="Line 115"/>
              <p:cNvSpPr>
                <a:spLocks noChangeShapeType="1"/>
              </p:cNvSpPr>
              <p:nvPr/>
            </p:nvSpPr>
            <p:spPr bwMode="auto">
              <a:xfrm flipH="1">
                <a:off x="1056" y="624"/>
                <a:ext cx="240" cy="0"/>
              </a:xfrm>
              <a:prstGeom prst="line">
                <a:avLst/>
              </a:prstGeom>
              <a:noFill/>
              <a:ln w="28575">
                <a:solidFill>
                  <a:schemeClr val="tx1"/>
                </a:solidFill>
                <a:round/>
                <a:headEnd/>
                <a:tailEnd type="triangle" w="lg" len="lg"/>
              </a:ln>
            </p:spPr>
            <p:txBody>
              <a:bodyPr wrap="none">
                <a:spAutoFit/>
              </a:bodyPr>
              <a:lstStyle/>
              <a:p>
                <a:pPr algn="ctr"/>
                <a:endParaRPr lang="en-US">
                  <a:solidFill>
                    <a:srgbClr val="000000"/>
                  </a:solidFill>
                </a:endParaRPr>
              </a:p>
            </p:txBody>
          </p:sp>
        </p:grpSp>
        <p:sp>
          <p:nvSpPr>
            <p:cNvPr id="21" name="Rectangle 8"/>
            <p:cNvSpPr>
              <a:spLocks noChangeArrowheads="1"/>
            </p:cNvSpPr>
            <p:nvPr/>
          </p:nvSpPr>
          <p:spPr bwMode="auto">
            <a:xfrm>
              <a:off x="1778148" y="2697458"/>
              <a:ext cx="843501" cy="523220"/>
            </a:xfrm>
            <a:prstGeom prst="rect">
              <a:avLst/>
            </a:prstGeom>
            <a:noFill/>
            <a:ln w="15875" algn="ctr">
              <a:noFill/>
              <a:miter lim="800000"/>
              <a:headEnd/>
              <a:tailEnd/>
            </a:ln>
          </p:spPr>
          <p:txBody>
            <a:bodyPr wrap="none" anchor="ctr">
              <a:spAutoFit/>
            </a:bodyPr>
            <a:lstStyle/>
            <a:p>
              <a:r>
                <a:rPr lang="en-US" dirty="0" err="1" smtClean="0">
                  <a:solidFill>
                    <a:srgbClr val="000000"/>
                  </a:solidFill>
                </a:rPr>
                <a:t>F</a:t>
              </a:r>
              <a:r>
                <a:rPr lang="en-US" baseline="-25000" dirty="0" err="1" smtClean="0">
                  <a:solidFill>
                    <a:srgbClr val="000000"/>
                  </a:solidFill>
                </a:rPr>
                <a:t>elas</a:t>
              </a:r>
              <a:endParaRPr lang="en-US" baseline="-25000" dirty="0">
                <a:solidFill>
                  <a:srgbClr val="000000"/>
                </a:solidFill>
              </a:endParaRPr>
            </a:p>
          </p:txBody>
        </p:sp>
      </p:grpSp>
      <p:sp>
        <p:nvSpPr>
          <p:cNvPr id="22" name="Rectangle 8"/>
          <p:cNvSpPr>
            <a:spLocks noChangeArrowheads="1"/>
          </p:cNvSpPr>
          <p:nvPr/>
        </p:nvSpPr>
        <p:spPr bwMode="auto">
          <a:xfrm>
            <a:off x="2498625" y="2526008"/>
            <a:ext cx="1212191" cy="523220"/>
          </a:xfrm>
          <a:prstGeom prst="rect">
            <a:avLst/>
          </a:prstGeom>
          <a:noFill/>
          <a:ln w="15875" algn="ctr">
            <a:noFill/>
            <a:miter lim="800000"/>
            <a:headEnd/>
            <a:tailEnd/>
          </a:ln>
        </p:spPr>
        <p:txBody>
          <a:bodyPr wrap="none" anchor="ctr">
            <a:spAutoFit/>
          </a:bodyPr>
          <a:lstStyle/>
          <a:p>
            <a:r>
              <a:rPr lang="en-US" dirty="0" smtClean="0">
                <a:solidFill>
                  <a:srgbClr val="000000"/>
                </a:solidFill>
              </a:rPr>
              <a:t>= k </a:t>
            </a:r>
            <a:r>
              <a:rPr lang="en-US" dirty="0" err="1" smtClean="0">
                <a:solidFill>
                  <a:srgbClr val="000000"/>
                </a:solidFill>
                <a:latin typeface="Symbol" panose="05050102010706020507" pitchFamily="18" charset="2"/>
              </a:rPr>
              <a:t>D</a:t>
            </a:r>
            <a:r>
              <a:rPr lang="en-US" dirty="0" err="1" smtClean="0">
                <a:solidFill>
                  <a:srgbClr val="000000"/>
                </a:solidFill>
              </a:rPr>
              <a:t>x</a:t>
            </a:r>
            <a:endParaRPr lang="en-US" dirty="0">
              <a:solidFill>
                <a:srgbClr val="000000"/>
              </a:solidFill>
            </a:endParaRPr>
          </a:p>
        </p:txBody>
      </p:sp>
      <p:grpSp>
        <p:nvGrpSpPr>
          <p:cNvPr id="58" name="Group 57"/>
          <p:cNvGrpSpPr/>
          <p:nvPr/>
        </p:nvGrpSpPr>
        <p:grpSpPr>
          <a:xfrm>
            <a:off x="1647693" y="4988088"/>
            <a:ext cx="701060" cy="1213967"/>
            <a:chOff x="1609593" y="5159538"/>
            <a:chExt cx="701060" cy="1213967"/>
          </a:xfrm>
        </p:grpSpPr>
        <p:cxnSp>
          <p:nvCxnSpPr>
            <p:cNvPr id="19" name="Straight Arrow Connector 18"/>
            <p:cNvCxnSpPr>
              <a:cxnSpLocks noChangeShapeType="1"/>
            </p:cNvCxnSpPr>
            <p:nvPr/>
          </p:nvCxnSpPr>
          <p:spPr bwMode="auto">
            <a:xfrm>
              <a:off x="1609593" y="5159538"/>
              <a:ext cx="0" cy="1213967"/>
            </a:xfrm>
            <a:prstGeom prst="straightConnector1">
              <a:avLst/>
            </a:prstGeom>
            <a:noFill/>
            <a:ln w="41275" algn="ctr">
              <a:solidFill>
                <a:schemeClr val="tx1"/>
              </a:solidFill>
              <a:round/>
              <a:headEnd/>
              <a:tailEnd type="triangle" w="lg" len="lg"/>
            </a:ln>
          </p:spPr>
        </p:cxnSp>
        <p:sp>
          <p:nvSpPr>
            <p:cNvPr id="23" name="Rectangle 8"/>
            <p:cNvSpPr>
              <a:spLocks noChangeArrowheads="1"/>
            </p:cNvSpPr>
            <p:nvPr/>
          </p:nvSpPr>
          <p:spPr bwMode="auto">
            <a:xfrm>
              <a:off x="1733251" y="5427010"/>
              <a:ext cx="577402" cy="523220"/>
            </a:xfrm>
            <a:prstGeom prst="rect">
              <a:avLst/>
            </a:prstGeom>
            <a:noFill/>
            <a:ln w="15875" algn="ctr">
              <a:noFill/>
              <a:miter lim="800000"/>
              <a:headEnd/>
              <a:tailEnd/>
            </a:ln>
          </p:spPr>
          <p:txBody>
            <a:bodyPr wrap="none" anchor="ctr">
              <a:spAutoFit/>
            </a:bodyPr>
            <a:lstStyle/>
            <a:p>
              <a:r>
                <a:rPr lang="en-US" dirty="0" err="1" smtClean="0">
                  <a:solidFill>
                    <a:srgbClr val="000000"/>
                  </a:solidFill>
                </a:rPr>
                <a:t>F</a:t>
              </a:r>
              <a:r>
                <a:rPr lang="en-US" baseline="-25000" dirty="0" err="1" smtClean="0">
                  <a:solidFill>
                    <a:srgbClr val="000000"/>
                  </a:solidFill>
                </a:rPr>
                <a:t>w</a:t>
              </a:r>
              <a:endParaRPr lang="en-US" baseline="-25000" dirty="0">
                <a:solidFill>
                  <a:srgbClr val="000000"/>
                </a:solidFill>
              </a:endParaRPr>
            </a:p>
          </p:txBody>
        </p:sp>
      </p:grpSp>
      <p:sp>
        <p:nvSpPr>
          <p:cNvPr id="24" name="Rectangle 8"/>
          <p:cNvSpPr>
            <a:spLocks noChangeArrowheads="1"/>
          </p:cNvSpPr>
          <p:nvPr/>
        </p:nvSpPr>
        <p:spPr bwMode="auto">
          <a:xfrm>
            <a:off x="1205994" y="1367719"/>
            <a:ext cx="1261884" cy="523220"/>
          </a:xfrm>
          <a:prstGeom prst="rect">
            <a:avLst/>
          </a:prstGeom>
          <a:noFill/>
          <a:ln w="15875" algn="ctr">
            <a:noFill/>
            <a:miter lim="800000"/>
            <a:headEnd/>
            <a:tailEnd/>
          </a:ln>
        </p:spPr>
        <p:txBody>
          <a:bodyPr wrap="none" anchor="ctr">
            <a:spAutoFit/>
          </a:bodyPr>
          <a:lstStyle/>
          <a:p>
            <a:r>
              <a:rPr lang="en-US" dirty="0" err="1" smtClean="0">
                <a:solidFill>
                  <a:srgbClr val="000000"/>
                </a:solidFill>
              </a:rPr>
              <a:t>FBD</a:t>
            </a:r>
            <a:r>
              <a:rPr lang="en-US" dirty="0" smtClean="0">
                <a:solidFill>
                  <a:srgbClr val="000000"/>
                </a:solidFill>
              </a:rPr>
              <a:t>…</a:t>
            </a:r>
            <a:endParaRPr lang="en-US" dirty="0">
              <a:solidFill>
                <a:srgbClr val="000000"/>
              </a:solidFill>
            </a:endParaRPr>
          </a:p>
        </p:txBody>
      </p:sp>
      <p:grpSp>
        <p:nvGrpSpPr>
          <p:cNvPr id="57" name="Group 56"/>
          <p:cNvGrpSpPr/>
          <p:nvPr/>
        </p:nvGrpSpPr>
        <p:grpSpPr>
          <a:xfrm>
            <a:off x="870364" y="3441205"/>
            <a:ext cx="1545022" cy="1545022"/>
            <a:chOff x="832264" y="3612655"/>
            <a:chExt cx="1545022" cy="1545022"/>
          </a:xfrm>
        </p:grpSpPr>
        <p:sp>
          <p:nvSpPr>
            <p:cNvPr id="18" name="Oval 17"/>
            <p:cNvSpPr/>
            <p:nvPr/>
          </p:nvSpPr>
          <p:spPr bwMode="auto">
            <a:xfrm>
              <a:off x="832264" y="3612655"/>
              <a:ext cx="1545022" cy="1545022"/>
            </a:xfrm>
            <a:prstGeom prst="ellipse">
              <a:avLst/>
            </a:prstGeom>
            <a:solidFill>
              <a:schemeClr val="bg1">
                <a:lumMod val="75000"/>
              </a:schemeClr>
            </a:solid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ctr"/>
              <a:endParaRPr lang="en-US" smtClean="0">
                <a:solidFill>
                  <a:srgbClr val="000000"/>
                </a:solidFill>
                <a:latin typeface="Arial" charset="0"/>
              </a:endParaRPr>
            </a:p>
          </p:txBody>
        </p:sp>
        <p:sp>
          <p:nvSpPr>
            <p:cNvPr id="25" name="Rectangle 8"/>
            <p:cNvSpPr>
              <a:spLocks noChangeArrowheads="1"/>
            </p:cNvSpPr>
            <p:nvPr/>
          </p:nvSpPr>
          <p:spPr bwMode="auto">
            <a:xfrm>
              <a:off x="1382345" y="4075881"/>
              <a:ext cx="484428" cy="523220"/>
            </a:xfrm>
            <a:prstGeom prst="rect">
              <a:avLst/>
            </a:prstGeom>
            <a:noFill/>
            <a:ln w="15875" algn="ctr">
              <a:noFill/>
              <a:miter lim="800000"/>
              <a:headEnd/>
              <a:tailEnd/>
            </a:ln>
          </p:spPr>
          <p:txBody>
            <a:bodyPr wrap="none" anchor="ctr">
              <a:spAutoFit/>
            </a:bodyPr>
            <a:lstStyle/>
            <a:p>
              <a:r>
                <a:rPr lang="en-US" dirty="0" smtClean="0">
                  <a:solidFill>
                    <a:srgbClr val="000000"/>
                  </a:solidFill>
                </a:rPr>
                <a:t>m</a:t>
              </a:r>
              <a:endParaRPr lang="en-US" dirty="0">
                <a:solidFill>
                  <a:srgbClr val="000000"/>
                </a:solidFill>
              </a:endParaRPr>
            </a:p>
          </p:txBody>
        </p:sp>
      </p:grpSp>
      <p:sp>
        <p:nvSpPr>
          <p:cNvPr id="26" name="Rectangle 8"/>
          <p:cNvSpPr>
            <a:spLocks noChangeArrowheads="1"/>
          </p:cNvSpPr>
          <p:nvPr/>
        </p:nvSpPr>
        <p:spPr bwMode="auto">
          <a:xfrm>
            <a:off x="2262663" y="5241912"/>
            <a:ext cx="1093569" cy="523220"/>
          </a:xfrm>
          <a:prstGeom prst="rect">
            <a:avLst/>
          </a:prstGeom>
          <a:noFill/>
          <a:ln w="15875" algn="ctr">
            <a:noFill/>
            <a:miter lim="800000"/>
            <a:headEnd/>
            <a:tailEnd/>
          </a:ln>
        </p:spPr>
        <p:txBody>
          <a:bodyPr wrap="none" anchor="ctr">
            <a:spAutoFit/>
          </a:bodyPr>
          <a:lstStyle/>
          <a:p>
            <a:r>
              <a:rPr lang="en-US" dirty="0" smtClean="0">
                <a:solidFill>
                  <a:srgbClr val="000000"/>
                </a:solidFill>
              </a:rPr>
              <a:t>= m g</a:t>
            </a:r>
            <a:endParaRPr lang="en-US" dirty="0">
              <a:solidFill>
                <a:srgbClr val="000000"/>
              </a:solidFill>
            </a:endParaRPr>
          </a:p>
        </p:txBody>
      </p:sp>
      <p:sp>
        <p:nvSpPr>
          <p:cNvPr id="29" name="Rectangle 8"/>
          <p:cNvSpPr>
            <a:spLocks noChangeArrowheads="1"/>
          </p:cNvSpPr>
          <p:nvPr/>
        </p:nvSpPr>
        <p:spPr bwMode="auto">
          <a:xfrm>
            <a:off x="5247544" y="1999152"/>
            <a:ext cx="2869696" cy="523220"/>
          </a:xfrm>
          <a:prstGeom prst="rect">
            <a:avLst/>
          </a:prstGeom>
          <a:noFill/>
          <a:ln w="15875" algn="ctr">
            <a:noFill/>
            <a:miter lim="800000"/>
            <a:headEnd/>
            <a:tailEnd/>
          </a:ln>
        </p:spPr>
        <p:txBody>
          <a:bodyPr wrap="none" anchor="ctr">
            <a:spAutoFit/>
          </a:bodyPr>
          <a:lstStyle/>
          <a:p>
            <a:r>
              <a:rPr lang="en-US" dirty="0" smtClean="0">
                <a:solidFill>
                  <a:srgbClr val="000000"/>
                </a:solidFill>
              </a:rPr>
              <a:t>k </a:t>
            </a:r>
            <a:r>
              <a:rPr lang="en-US" dirty="0" err="1" smtClean="0">
                <a:solidFill>
                  <a:srgbClr val="000000"/>
                </a:solidFill>
                <a:latin typeface="Symbol" panose="05050102010706020507" pitchFamily="18" charset="2"/>
              </a:rPr>
              <a:t>D</a:t>
            </a:r>
            <a:r>
              <a:rPr lang="en-US" dirty="0" err="1" smtClean="0">
                <a:solidFill>
                  <a:srgbClr val="000000"/>
                </a:solidFill>
              </a:rPr>
              <a:t>x</a:t>
            </a:r>
            <a:r>
              <a:rPr lang="en-US" dirty="0" smtClean="0">
                <a:solidFill>
                  <a:srgbClr val="000000"/>
                </a:solidFill>
              </a:rPr>
              <a:t> – m g = m a</a:t>
            </a:r>
            <a:endParaRPr lang="en-US" dirty="0">
              <a:solidFill>
                <a:srgbClr val="000000"/>
              </a:solidFill>
            </a:endParaRPr>
          </a:p>
        </p:txBody>
      </p:sp>
      <p:sp>
        <p:nvSpPr>
          <p:cNvPr id="30" name="Rectangle 8"/>
          <p:cNvSpPr>
            <a:spLocks noChangeArrowheads="1"/>
          </p:cNvSpPr>
          <p:nvPr/>
        </p:nvSpPr>
        <p:spPr bwMode="auto">
          <a:xfrm>
            <a:off x="5048154" y="3137615"/>
            <a:ext cx="3066865" cy="523220"/>
          </a:xfrm>
          <a:prstGeom prst="rect">
            <a:avLst/>
          </a:prstGeom>
          <a:noFill/>
          <a:ln w="15875" algn="ctr">
            <a:noFill/>
            <a:miter lim="800000"/>
            <a:headEnd/>
            <a:tailEnd/>
          </a:ln>
        </p:spPr>
        <p:txBody>
          <a:bodyPr wrap="none" anchor="ctr">
            <a:spAutoFit/>
          </a:bodyPr>
          <a:lstStyle/>
          <a:p>
            <a:r>
              <a:rPr lang="en-US" dirty="0" smtClean="0">
                <a:solidFill>
                  <a:srgbClr val="000000"/>
                </a:solidFill>
              </a:rPr>
              <a:t>So…    k </a:t>
            </a:r>
            <a:r>
              <a:rPr lang="en-US" dirty="0" err="1" smtClean="0">
                <a:solidFill>
                  <a:srgbClr val="000000"/>
                </a:solidFill>
                <a:latin typeface="Symbol" panose="05050102010706020507" pitchFamily="18" charset="2"/>
              </a:rPr>
              <a:t>D</a:t>
            </a:r>
            <a:r>
              <a:rPr lang="en-US" dirty="0" err="1" smtClean="0">
                <a:solidFill>
                  <a:srgbClr val="000000"/>
                </a:solidFill>
              </a:rPr>
              <a:t>x</a:t>
            </a:r>
            <a:r>
              <a:rPr lang="en-US" dirty="0" smtClean="0">
                <a:solidFill>
                  <a:srgbClr val="000000"/>
                </a:solidFill>
              </a:rPr>
              <a:t> = m g</a:t>
            </a:r>
            <a:endParaRPr lang="en-US" dirty="0">
              <a:solidFill>
                <a:srgbClr val="000000"/>
              </a:solidFill>
            </a:endParaRPr>
          </a:p>
        </p:txBody>
      </p:sp>
      <p:grpSp>
        <p:nvGrpSpPr>
          <p:cNvPr id="33" name="Group 32"/>
          <p:cNvGrpSpPr/>
          <p:nvPr/>
        </p:nvGrpSpPr>
        <p:grpSpPr>
          <a:xfrm>
            <a:off x="7754780" y="1548775"/>
            <a:ext cx="648300" cy="960142"/>
            <a:chOff x="6905767" y="1510103"/>
            <a:chExt cx="648300" cy="960142"/>
          </a:xfrm>
        </p:grpSpPr>
        <p:sp>
          <p:nvSpPr>
            <p:cNvPr id="31" name="Rectangle 8"/>
            <p:cNvSpPr>
              <a:spLocks noChangeArrowheads="1"/>
            </p:cNvSpPr>
            <p:nvPr/>
          </p:nvSpPr>
          <p:spPr bwMode="auto">
            <a:xfrm>
              <a:off x="7169025" y="1510103"/>
              <a:ext cx="385042" cy="523220"/>
            </a:xfrm>
            <a:prstGeom prst="rect">
              <a:avLst/>
            </a:prstGeom>
            <a:noFill/>
            <a:ln w="15875" algn="ctr">
              <a:noFill/>
              <a:miter lim="800000"/>
              <a:headEnd/>
              <a:tailEnd/>
            </a:ln>
          </p:spPr>
          <p:txBody>
            <a:bodyPr wrap="none" anchor="ctr">
              <a:spAutoFit/>
            </a:bodyPr>
            <a:lstStyle/>
            <a:p>
              <a:r>
                <a:rPr lang="en-US" b="1" dirty="0" smtClean="0">
                  <a:solidFill>
                    <a:srgbClr val="000000"/>
                  </a:solidFill>
                </a:rPr>
                <a:t>0</a:t>
              </a:r>
              <a:endParaRPr lang="en-US" b="1" dirty="0">
                <a:solidFill>
                  <a:srgbClr val="000000"/>
                </a:solidFill>
              </a:endParaRPr>
            </a:p>
          </p:txBody>
        </p:sp>
        <p:cxnSp>
          <p:nvCxnSpPr>
            <p:cNvPr id="32" name="Straight Arrow Connector 31"/>
            <p:cNvCxnSpPr>
              <a:cxnSpLocks noChangeShapeType="1"/>
            </p:cNvCxnSpPr>
            <p:nvPr/>
          </p:nvCxnSpPr>
          <p:spPr bwMode="auto">
            <a:xfrm flipV="1">
              <a:off x="6905767" y="1897040"/>
              <a:ext cx="326718" cy="573205"/>
            </a:xfrm>
            <a:prstGeom prst="straightConnector1">
              <a:avLst/>
            </a:prstGeom>
            <a:noFill/>
            <a:ln w="41275" algn="ctr">
              <a:solidFill>
                <a:schemeClr val="tx1"/>
              </a:solidFill>
              <a:round/>
              <a:headEnd/>
              <a:tailEnd type="triangle" w="lg" len="lg"/>
            </a:ln>
          </p:spPr>
        </p:cxnSp>
      </p:grpSp>
      <p:sp>
        <p:nvSpPr>
          <p:cNvPr id="51" name="Rectangle 8"/>
          <p:cNvSpPr>
            <a:spLocks noChangeArrowheads="1"/>
          </p:cNvSpPr>
          <p:nvPr/>
        </p:nvSpPr>
        <p:spPr bwMode="auto">
          <a:xfrm>
            <a:off x="2533545" y="3032136"/>
            <a:ext cx="1643399" cy="1938992"/>
          </a:xfrm>
          <a:prstGeom prst="rect">
            <a:avLst/>
          </a:prstGeom>
          <a:noFill/>
          <a:ln w="15875" algn="ctr">
            <a:noFill/>
            <a:miter lim="800000"/>
            <a:headEnd/>
            <a:tailEnd/>
          </a:ln>
        </p:spPr>
        <p:txBody>
          <a:bodyPr wrap="none" anchor="ctr">
            <a:spAutoFit/>
          </a:bodyPr>
          <a:lstStyle/>
          <a:p>
            <a:r>
              <a:rPr lang="en-US" sz="2000" b="1" dirty="0" smtClean="0">
                <a:solidFill>
                  <a:srgbClr val="000000"/>
                </a:solidFill>
                <a:latin typeface="Arial Narrow" panose="020B0606020202030204" pitchFamily="34" charset="0"/>
              </a:rPr>
              <a:t>We took the</a:t>
            </a:r>
          </a:p>
          <a:p>
            <a:r>
              <a:rPr lang="en-US" sz="2000" b="1" dirty="0" smtClean="0">
                <a:solidFill>
                  <a:srgbClr val="000000"/>
                </a:solidFill>
                <a:latin typeface="Arial Narrow" panose="020B0606020202030204" pitchFamily="34" charset="0"/>
              </a:rPr>
              <a:t>(–) sign into</a:t>
            </a:r>
          </a:p>
          <a:p>
            <a:r>
              <a:rPr lang="en-US" sz="2000" b="1" dirty="0" smtClean="0">
                <a:solidFill>
                  <a:srgbClr val="000000"/>
                </a:solidFill>
                <a:latin typeface="Arial Narrow" panose="020B0606020202030204" pitchFamily="34" charset="0"/>
              </a:rPr>
              <a:t>account by</a:t>
            </a:r>
          </a:p>
          <a:p>
            <a:r>
              <a:rPr lang="en-US" sz="2000" b="1" dirty="0" smtClean="0">
                <a:solidFill>
                  <a:srgbClr val="000000"/>
                </a:solidFill>
                <a:latin typeface="Arial Narrow" panose="020B0606020202030204" pitchFamily="34" charset="0"/>
              </a:rPr>
              <a:t>pointing </a:t>
            </a:r>
            <a:r>
              <a:rPr lang="en-US" sz="2000" b="1" dirty="0" err="1" smtClean="0">
                <a:solidFill>
                  <a:srgbClr val="000000"/>
                </a:solidFill>
                <a:latin typeface="Arial Narrow" panose="020B0606020202030204" pitchFamily="34" charset="0"/>
              </a:rPr>
              <a:t>F</a:t>
            </a:r>
            <a:r>
              <a:rPr lang="en-US" sz="2000" b="1" baseline="-25000" dirty="0" err="1" smtClean="0">
                <a:solidFill>
                  <a:srgbClr val="000000"/>
                </a:solidFill>
                <a:latin typeface="Arial Narrow" panose="020B0606020202030204" pitchFamily="34" charset="0"/>
              </a:rPr>
              <a:t>elas</a:t>
            </a:r>
            <a:endParaRPr lang="en-US" sz="2000" b="1" baseline="-25000" dirty="0" smtClean="0">
              <a:solidFill>
                <a:srgbClr val="000000"/>
              </a:solidFill>
              <a:latin typeface="Arial Narrow" panose="020B0606020202030204" pitchFamily="34" charset="0"/>
            </a:endParaRPr>
          </a:p>
          <a:p>
            <a:r>
              <a:rPr lang="en-US" sz="2000" b="1" dirty="0" smtClean="0">
                <a:solidFill>
                  <a:srgbClr val="000000"/>
                </a:solidFill>
                <a:latin typeface="Arial Narrow" panose="020B0606020202030204" pitchFamily="34" charset="0"/>
              </a:rPr>
              <a:t>the way we</a:t>
            </a:r>
          </a:p>
          <a:p>
            <a:r>
              <a:rPr lang="en-US" sz="2000" b="1" dirty="0" smtClean="0">
                <a:solidFill>
                  <a:srgbClr val="000000"/>
                </a:solidFill>
                <a:latin typeface="Arial Narrow" panose="020B0606020202030204" pitchFamily="34" charset="0"/>
              </a:rPr>
              <a:t>KNOW it goes.</a:t>
            </a:r>
            <a:endParaRPr lang="en-US" sz="2000" b="1" dirty="0">
              <a:solidFill>
                <a:srgbClr val="000000"/>
              </a:solidFill>
              <a:latin typeface="Arial Narrow" panose="020B0606020202030204" pitchFamily="34" charset="0"/>
            </a:endParaRPr>
          </a:p>
        </p:txBody>
      </p:sp>
      <p:grpSp>
        <p:nvGrpSpPr>
          <p:cNvPr id="2" name="Group 1"/>
          <p:cNvGrpSpPr/>
          <p:nvPr/>
        </p:nvGrpSpPr>
        <p:grpSpPr>
          <a:xfrm>
            <a:off x="4332657" y="1803562"/>
            <a:ext cx="1143000" cy="914400"/>
            <a:chOff x="4904157" y="1822612"/>
            <a:chExt cx="1143000" cy="914400"/>
          </a:xfrm>
        </p:grpSpPr>
        <p:sp>
          <p:nvSpPr>
            <p:cNvPr id="52" name="Rectangle 78"/>
            <p:cNvSpPr>
              <a:spLocks noChangeArrowheads="1"/>
            </p:cNvSpPr>
            <p:nvPr/>
          </p:nvSpPr>
          <p:spPr bwMode="auto">
            <a:xfrm>
              <a:off x="4904157" y="1822612"/>
              <a:ext cx="1143000" cy="914400"/>
            </a:xfrm>
            <a:prstGeom prst="rect">
              <a:avLst/>
            </a:prstGeom>
            <a:noFill/>
            <a:ln w="9525">
              <a:noFill/>
              <a:miter lim="800000"/>
              <a:headEnd/>
              <a:tailEnd/>
            </a:ln>
          </p:spPr>
          <p:txBody>
            <a:bodyPr anchor="ctr"/>
            <a:lstStyle/>
            <a:p>
              <a:r>
                <a:rPr lang="en-US" dirty="0" smtClean="0">
                  <a:solidFill>
                    <a:srgbClr val="0070C0"/>
                  </a:solidFill>
                  <a:latin typeface="Symbol" pitchFamily="18" charset="2"/>
                </a:rPr>
                <a:t>S</a:t>
              </a:r>
              <a:r>
                <a:rPr lang="en-US" dirty="0" smtClean="0">
                  <a:solidFill>
                    <a:srgbClr val="0070C0"/>
                  </a:solidFill>
                </a:rPr>
                <a:t>F </a:t>
              </a:r>
              <a:r>
                <a:rPr lang="en-US" baseline="-25000" dirty="0" smtClean="0">
                  <a:solidFill>
                    <a:srgbClr val="0070C0"/>
                  </a:solidFill>
                </a:rPr>
                <a:t> </a:t>
              </a:r>
              <a:r>
                <a:rPr lang="en-US" dirty="0" smtClean="0">
                  <a:solidFill>
                    <a:srgbClr val="0070C0"/>
                  </a:solidFill>
                </a:rPr>
                <a:t> </a:t>
              </a:r>
              <a:r>
                <a:rPr lang="en-US" dirty="0">
                  <a:solidFill>
                    <a:srgbClr val="0070C0"/>
                  </a:solidFill>
                </a:rPr>
                <a:t>:</a:t>
              </a:r>
            </a:p>
          </p:txBody>
        </p:sp>
        <p:sp>
          <p:nvSpPr>
            <p:cNvPr id="60" name="Line 42"/>
            <p:cNvSpPr>
              <a:spLocks noChangeShapeType="1"/>
            </p:cNvSpPr>
            <p:nvPr/>
          </p:nvSpPr>
          <p:spPr bwMode="auto">
            <a:xfrm flipV="1">
              <a:off x="5551857" y="2052945"/>
              <a:ext cx="0" cy="546100"/>
            </a:xfrm>
            <a:prstGeom prst="line">
              <a:avLst/>
            </a:prstGeom>
            <a:noFill/>
            <a:ln w="22225">
              <a:solidFill>
                <a:srgbClr val="0070C0"/>
              </a:solidFill>
              <a:round/>
              <a:headEnd type="triangle" w="lg" len="lg"/>
              <a:tailEnd type="triangle" w="lg" len="lg"/>
            </a:ln>
          </p:spPr>
          <p:txBody>
            <a:bodyPr/>
            <a:lstStyle/>
            <a:p>
              <a:endParaRPr lang="en-US">
                <a:solidFill>
                  <a:srgbClr val="0070C0"/>
                </a:solidFill>
              </a:endParaRPr>
            </a:p>
          </p:txBody>
        </p:sp>
      </p:grpSp>
      <p:pic>
        <p:nvPicPr>
          <p:cNvPr id="61"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82990" y="2785536"/>
            <a:ext cx="353902" cy="467236"/>
          </a:xfrm>
          <a:prstGeom prst="rect">
            <a:avLst/>
          </a:prstGeom>
          <a:noFill/>
          <a:ln w="9525">
            <a:noFill/>
            <a:miter lim="800000"/>
            <a:headEnd/>
            <a:tailEnd/>
          </a:ln>
        </p:spPr>
      </p:pic>
      <p:sp>
        <p:nvSpPr>
          <p:cNvPr id="62" name="Oval 61"/>
          <p:cNvSpPr/>
          <p:nvPr/>
        </p:nvSpPr>
        <p:spPr>
          <a:xfrm>
            <a:off x="6070366" y="3101937"/>
            <a:ext cx="545910" cy="5459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3"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7360" y="2785536"/>
            <a:ext cx="353902" cy="467236"/>
          </a:xfrm>
          <a:prstGeom prst="rect">
            <a:avLst/>
          </a:prstGeom>
          <a:noFill/>
          <a:ln w="9525">
            <a:noFill/>
            <a:miter lim="800000"/>
            <a:headEnd/>
            <a:tailEnd/>
          </a:ln>
        </p:spPr>
      </p:pic>
      <p:pic>
        <p:nvPicPr>
          <p:cNvPr id="64"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21262" y="2785536"/>
            <a:ext cx="353902" cy="467236"/>
          </a:xfrm>
          <a:prstGeom prst="rect">
            <a:avLst/>
          </a:prstGeom>
          <a:noFill/>
          <a:ln w="9525">
            <a:noFill/>
            <a:miter lim="800000"/>
            <a:headEnd/>
            <a:tailEnd/>
          </a:ln>
        </p:spPr>
      </p:pic>
      <p:pic>
        <p:nvPicPr>
          <p:cNvPr id="65" name="Picture 22" descr="j0424466[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61193" y="4166041"/>
            <a:ext cx="2453826" cy="2110606"/>
          </a:xfrm>
          <a:prstGeom prst="rect">
            <a:avLst/>
          </a:prstGeom>
          <a:noFill/>
          <a:ln w="9525">
            <a:noFill/>
            <a:miter lim="800000"/>
            <a:headEnd/>
            <a:tailEnd/>
          </a:ln>
        </p:spPr>
      </p:pic>
    </p:spTree>
    <p:extLst>
      <p:ext uri="{BB962C8B-B14F-4D97-AF65-F5344CB8AC3E}">
        <p14:creationId xmlns:p14="http://schemas.microsoft.com/office/powerpoint/2010/main" val="16723476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down)">
                                      <p:cBhvr>
                                        <p:cTn id="11" dur="580">
                                          <p:stCondLst>
                                            <p:cond delay="0"/>
                                          </p:stCondLst>
                                        </p:cTn>
                                        <p:tgtEl>
                                          <p:spTgt spid="57"/>
                                        </p:tgtEl>
                                      </p:cBhvr>
                                    </p:animEffect>
                                    <p:anim calcmode="lin" valueType="num">
                                      <p:cBhvr>
                                        <p:cTn id="12"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17" dur="26">
                                          <p:stCondLst>
                                            <p:cond delay="650"/>
                                          </p:stCondLst>
                                        </p:cTn>
                                        <p:tgtEl>
                                          <p:spTgt spid="57"/>
                                        </p:tgtEl>
                                      </p:cBhvr>
                                      <p:to x="100000" y="60000"/>
                                    </p:animScale>
                                    <p:animScale>
                                      <p:cBhvr>
                                        <p:cTn id="18" dur="166" decel="50000">
                                          <p:stCondLst>
                                            <p:cond delay="676"/>
                                          </p:stCondLst>
                                        </p:cTn>
                                        <p:tgtEl>
                                          <p:spTgt spid="57"/>
                                        </p:tgtEl>
                                      </p:cBhvr>
                                      <p:to x="100000" y="100000"/>
                                    </p:animScale>
                                    <p:animScale>
                                      <p:cBhvr>
                                        <p:cTn id="19" dur="26">
                                          <p:stCondLst>
                                            <p:cond delay="1312"/>
                                          </p:stCondLst>
                                        </p:cTn>
                                        <p:tgtEl>
                                          <p:spTgt spid="57"/>
                                        </p:tgtEl>
                                      </p:cBhvr>
                                      <p:to x="100000" y="80000"/>
                                    </p:animScale>
                                    <p:animScale>
                                      <p:cBhvr>
                                        <p:cTn id="20" dur="166" decel="50000">
                                          <p:stCondLst>
                                            <p:cond delay="1338"/>
                                          </p:stCondLst>
                                        </p:cTn>
                                        <p:tgtEl>
                                          <p:spTgt spid="57"/>
                                        </p:tgtEl>
                                      </p:cBhvr>
                                      <p:to x="100000" y="100000"/>
                                    </p:animScale>
                                    <p:animScale>
                                      <p:cBhvr>
                                        <p:cTn id="21" dur="26">
                                          <p:stCondLst>
                                            <p:cond delay="1642"/>
                                          </p:stCondLst>
                                        </p:cTn>
                                        <p:tgtEl>
                                          <p:spTgt spid="57"/>
                                        </p:tgtEl>
                                      </p:cBhvr>
                                      <p:to x="100000" y="90000"/>
                                    </p:animScale>
                                    <p:animScale>
                                      <p:cBhvr>
                                        <p:cTn id="22" dur="166" decel="50000">
                                          <p:stCondLst>
                                            <p:cond delay="1668"/>
                                          </p:stCondLst>
                                        </p:cTn>
                                        <p:tgtEl>
                                          <p:spTgt spid="57"/>
                                        </p:tgtEl>
                                      </p:cBhvr>
                                      <p:to x="100000" y="100000"/>
                                    </p:animScale>
                                    <p:animScale>
                                      <p:cBhvr>
                                        <p:cTn id="23" dur="26">
                                          <p:stCondLst>
                                            <p:cond delay="1808"/>
                                          </p:stCondLst>
                                        </p:cTn>
                                        <p:tgtEl>
                                          <p:spTgt spid="57"/>
                                        </p:tgtEl>
                                      </p:cBhvr>
                                      <p:to x="100000" y="95000"/>
                                    </p:animScale>
                                    <p:animScale>
                                      <p:cBhvr>
                                        <p:cTn id="24" dur="166" decel="50000">
                                          <p:stCondLst>
                                            <p:cond delay="1834"/>
                                          </p:stCondLst>
                                        </p:cTn>
                                        <p:tgtEl>
                                          <p:spTgt spid="57"/>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p:cTn id="29" dur="1000" fill="hold"/>
                                        <p:tgtEl>
                                          <p:spTgt spid="58"/>
                                        </p:tgtEl>
                                        <p:attrNameLst>
                                          <p:attrName>ppt_w</p:attrName>
                                        </p:attrNameLst>
                                      </p:cBhvr>
                                      <p:tavLst>
                                        <p:tav tm="0">
                                          <p:val>
                                            <p:fltVal val="0"/>
                                          </p:val>
                                        </p:tav>
                                        <p:tav tm="100000">
                                          <p:val>
                                            <p:strVal val="#ppt_w"/>
                                          </p:val>
                                        </p:tav>
                                      </p:tavLst>
                                    </p:anim>
                                    <p:anim calcmode="lin" valueType="num">
                                      <p:cBhvr>
                                        <p:cTn id="30" dur="1000" fill="hold"/>
                                        <p:tgtEl>
                                          <p:spTgt spid="58"/>
                                        </p:tgtEl>
                                        <p:attrNameLst>
                                          <p:attrName>ppt_h</p:attrName>
                                        </p:attrNameLst>
                                      </p:cBhvr>
                                      <p:tavLst>
                                        <p:tav tm="0">
                                          <p:val>
                                            <p:fltVal val="0"/>
                                          </p:val>
                                        </p:tav>
                                        <p:tav tm="100000">
                                          <p:val>
                                            <p:strVal val="#ppt_h"/>
                                          </p:val>
                                        </p:tav>
                                      </p:tavLst>
                                    </p:anim>
                                    <p:anim calcmode="lin" valueType="num">
                                      <p:cBhvr>
                                        <p:cTn id="31" dur="1000" fill="hold"/>
                                        <p:tgtEl>
                                          <p:spTgt spid="58"/>
                                        </p:tgtEl>
                                        <p:attrNameLst>
                                          <p:attrName>style.rotation</p:attrName>
                                        </p:attrNameLst>
                                      </p:cBhvr>
                                      <p:tavLst>
                                        <p:tav tm="0">
                                          <p:val>
                                            <p:fltVal val="90"/>
                                          </p:val>
                                        </p:tav>
                                        <p:tav tm="100000">
                                          <p:val>
                                            <p:fltVal val="0"/>
                                          </p:val>
                                        </p:tav>
                                      </p:tavLst>
                                    </p:anim>
                                    <p:animEffect transition="in" filter="fade">
                                      <p:cBhvr>
                                        <p:cTn id="32" dur="10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1000" fill="hold"/>
                                        <p:tgtEl>
                                          <p:spTgt spid="59"/>
                                        </p:tgtEl>
                                        <p:attrNameLst>
                                          <p:attrName>ppt_w</p:attrName>
                                        </p:attrNameLst>
                                      </p:cBhvr>
                                      <p:tavLst>
                                        <p:tav tm="0">
                                          <p:val>
                                            <p:fltVal val="0"/>
                                          </p:val>
                                        </p:tav>
                                        <p:tav tm="100000">
                                          <p:val>
                                            <p:strVal val="#ppt_w"/>
                                          </p:val>
                                        </p:tav>
                                      </p:tavLst>
                                    </p:anim>
                                    <p:anim calcmode="lin" valueType="num">
                                      <p:cBhvr>
                                        <p:cTn id="38" dur="1000" fill="hold"/>
                                        <p:tgtEl>
                                          <p:spTgt spid="59"/>
                                        </p:tgtEl>
                                        <p:attrNameLst>
                                          <p:attrName>ppt_h</p:attrName>
                                        </p:attrNameLst>
                                      </p:cBhvr>
                                      <p:tavLst>
                                        <p:tav tm="0">
                                          <p:val>
                                            <p:fltVal val="0"/>
                                          </p:val>
                                        </p:tav>
                                        <p:tav tm="100000">
                                          <p:val>
                                            <p:strVal val="#ppt_h"/>
                                          </p:val>
                                        </p:tav>
                                      </p:tavLst>
                                    </p:anim>
                                    <p:anim calcmode="lin" valueType="num">
                                      <p:cBhvr>
                                        <p:cTn id="39" dur="1000" fill="hold"/>
                                        <p:tgtEl>
                                          <p:spTgt spid="59"/>
                                        </p:tgtEl>
                                        <p:attrNameLst>
                                          <p:attrName>style.rotation</p:attrName>
                                        </p:attrNameLst>
                                      </p:cBhvr>
                                      <p:tavLst>
                                        <p:tav tm="0">
                                          <p:val>
                                            <p:fltVal val="90"/>
                                          </p:val>
                                        </p:tav>
                                        <p:tav tm="100000">
                                          <p:val>
                                            <p:fltVal val="0"/>
                                          </p:val>
                                        </p:tav>
                                      </p:tavLst>
                                    </p:anim>
                                    <p:animEffect transition="in" filter="fade">
                                      <p:cBhvr>
                                        <p:cTn id="40" dur="1000"/>
                                        <p:tgtEl>
                                          <p:spTgt spid="59"/>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2000"/>
                                        <p:tgtEl>
                                          <p:spTgt spid="26"/>
                                        </p:tgtEl>
                                      </p:cBhvr>
                                    </p:animEffect>
                                    <p:anim calcmode="lin" valueType="num">
                                      <p:cBhvr>
                                        <p:cTn id="46" dur="2000" fill="hold"/>
                                        <p:tgtEl>
                                          <p:spTgt spid="26"/>
                                        </p:tgtEl>
                                        <p:attrNameLst>
                                          <p:attrName>ppt_w</p:attrName>
                                        </p:attrNameLst>
                                      </p:cBhvr>
                                      <p:tavLst>
                                        <p:tav tm="0" fmla="#ppt_w*sin(2.5*pi*$)">
                                          <p:val>
                                            <p:fltVal val="0"/>
                                          </p:val>
                                        </p:tav>
                                        <p:tav tm="100000">
                                          <p:val>
                                            <p:fltVal val="1"/>
                                          </p:val>
                                        </p:tav>
                                      </p:tavLst>
                                    </p:anim>
                                    <p:anim calcmode="lin" valueType="num">
                                      <p:cBhvr>
                                        <p:cTn id="47" dur="2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2000"/>
                                        <p:tgtEl>
                                          <p:spTgt spid="22"/>
                                        </p:tgtEl>
                                      </p:cBhvr>
                                    </p:animEffect>
                                    <p:anim calcmode="lin" valueType="num">
                                      <p:cBhvr>
                                        <p:cTn id="53" dur="2000" fill="hold"/>
                                        <p:tgtEl>
                                          <p:spTgt spid="22"/>
                                        </p:tgtEl>
                                        <p:attrNameLst>
                                          <p:attrName>ppt_w</p:attrName>
                                        </p:attrNameLst>
                                      </p:cBhvr>
                                      <p:tavLst>
                                        <p:tav tm="0" fmla="#ppt_w*sin(2.5*pi*$)">
                                          <p:val>
                                            <p:fltVal val="0"/>
                                          </p:val>
                                        </p:tav>
                                        <p:tav tm="100000">
                                          <p:val>
                                            <p:fltVal val="1"/>
                                          </p:val>
                                        </p:tav>
                                      </p:tavLst>
                                    </p:anim>
                                    <p:anim calcmode="lin" valueType="num">
                                      <p:cBhvr>
                                        <p:cTn id="54"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circle(in)">
                                      <p:cBhvr>
                                        <p:cTn id="59" dur="200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circle(in)">
                                      <p:cBhvr>
                                        <p:cTn id="64" dur="20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left)">
                                      <p:cBhvr>
                                        <p:cTn id="69" dur="30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down)">
                                      <p:cBhvr>
                                        <p:cTn id="74" dur="3000"/>
                                        <p:tgtEl>
                                          <p:spTgt spid="33"/>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2000" fill="hold"/>
                                        <p:tgtEl>
                                          <p:spTgt spid="30"/>
                                        </p:tgtEl>
                                        <p:attrNameLst>
                                          <p:attrName>ppt_w</p:attrName>
                                        </p:attrNameLst>
                                      </p:cBhvr>
                                      <p:tavLst>
                                        <p:tav tm="0">
                                          <p:val>
                                            <p:fltVal val="0"/>
                                          </p:val>
                                        </p:tav>
                                        <p:tav tm="100000">
                                          <p:val>
                                            <p:strVal val="#ppt_w"/>
                                          </p:val>
                                        </p:tav>
                                      </p:tavLst>
                                    </p:anim>
                                    <p:anim calcmode="lin" valueType="num">
                                      <p:cBhvr>
                                        <p:cTn id="80" dur="2000" fill="hold"/>
                                        <p:tgtEl>
                                          <p:spTgt spid="30"/>
                                        </p:tgtEl>
                                        <p:attrNameLst>
                                          <p:attrName>ppt_h</p:attrName>
                                        </p:attrNameLst>
                                      </p:cBhvr>
                                      <p:tavLst>
                                        <p:tav tm="0">
                                          <p:val>
                                            <p:fltVal val="0"/>
                                          </p:val>
                                        </p:tav>
                                        <p:tav tm="100000">
                                          <p:val>
                                            <p:strVal val="#ppt_h"/>
                                          </p:val>
                                        </p:tav>
                                      </p:tavLst>
                                    </p:anim>
                                    <p:animEffect transition="in" filter="fade">
                                      <p:cBhvr>
                                        <p:cTn id="81" dur="20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nodeType="click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wipe(down)">
                                      <p:cBhvr>
                                        <p:cTn id="86" dur="580">
                                          <p:stCondLst>
                                            <p:cond delay="0"/>
                                          </p:stCondLst>
                                        </p:cTn>
                                        <p:tgtEl>
                                          <p:spTgt spid="63"/>
                                        </p:tgtEl>
                                      </p:cBhvr>
                                    </p:animEffect>
                                    <p:anim calcmode="lin" valueType="num">
                                      <p:cBhvr>
                                        <p:cTn id="8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92" dur="26">
                                          <p:stCondLst>
                                            <p:cond delay="650"/>
                                          </p:stCondLst>
                                        </p:cTn>
                                        <p:tgtEl>
                                          <p:spTgt spid="63"/>
                                        </p:tgtEl>
                                      </p:cBhvr>
                                      <p:to x="100000" y="60000"/>
                                    </p:animScale>
                                    <p:animScale>
                                      <p:cBhvr>
                                        <p:cTn id="93" dur="166" decel="50000">
                                          <p:stCondLst>
                                            <p:cond delay="676"/>
                                          </p:stCondLst>
                                        </p:cTn>
                                        <p:tgtEl>
                                          <p:spTgt spid="63"/>
                                        </p:tgtEl>
                                      </p:cBhvr>
                                      <p:to x="100000" y="100000"/>
                                    </p:animScale>
                                    <p:animScale>
                                      <p:cBhvr>
                                        <p:cTn id="94" dur="26">
                                          <p:stCondLst>
                                            <p:cond delay="1312"/>
                                          </p:stCondLst>
                                        </p:cTn>
                                        <p:tgtEl>
                                          <p:spTgt spid="63"/>
                                        </p:tgtEl>
                                      </p:cBhvr>
                                      <p:to x="100000" y="80000"/>
                                    </p:animScale>
                                    <p:animScale>
                                      <p:cBhvr>
                                        <p:cTn id="95" dur="166" decel="50000">
                                          <p:stCondLst>
                                            <p:cond delay="1338"/>
                                          </p:stCondLst>
                                        </p:cTn>
                                        <p:tgtEl>
                                          <p:spTgt spid="63"/>
                                        </p:tgtEl>
                                      </p:cBhvr>
                                      <p:to x="100000" y="100000"/>
                                    </p:animScale>
                                    <p:animScale>
                                      <p:cBhvr>
                                        <p:cTn id="96" dur="26">
                                          <p:stCondLst>
                                            <p:cond delay="1642"/>
                                          </p:stCondLst>
                                        </p:cTn>
                                        <p:tgtEl>
                                          <p:spTgt spid="63"/>
                                        </p:tgtEl>
                                      </p:cBhvr>
                                      <p:to x="100000" y="90000"/>
                                    </p:animScale>
                                    <p:animScale>
                                      <p:cBhvr>
                                        <p:cTn id="97" dur="166" decel="50000">
                                          <p:stCondLst>
                                            <p:cond delay="1668"/>
                                          </p:stCondLst>
                                        </p:cTn>
                                        <p:tgtEl>
                                          <p:spTgt spid="63"/>
                                        </p:tgtEl>
                                      </p:cBhvr>
                                      <p:to x="100000" y="100000"/>
                                    </p:animScale>
                                    <p:animScale>
                                      <p:cBhvr>
                                        <p:cTn id="98" dur="26">
                                          <p:stCondLst>
                                            <p:cond delay="1808"/>
                                          </p:stCondLst>
                                        </p:cTn>
                                        <p:tgtEl>
                                          <p:spTgt spid="63"/>
                                        </p:tgtEl>
                                      </p:cBhvr>
                                      <p:to x="100000" y="95000"/>
                                    </p:animScale>
                                    <p:animScale>
                                      <p:cBhvr>
                                        <p:cTn id="99" dur="166" decel="50000">
                                          <p:stCondLst>
                                            <p:cond delay="1834"/>
                                          </p:stCondLst>
                                        </p:cTn>
                                        <p:tgtEl>
                                          <p:spTgt spid="63"/>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nodeType="click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wipe(down)">
                                      <p:cBhvr>
                                        <p:cTn id="104" dur="580">
                                          <p:stCondLst>
                                            <p:cond delay="0"/>
                                          </p:stCondLst>
                                        </p:cTn>
                                        <p:tgtEl>
                                          <p:spTgt spid="64"/>
                                        </p:tgtEl>
                                      </p:cBhvr>
                                    </p:animEffect>
                                    <p:anim calcmode="lin" valueType="num">
                                      <p:cBhvr>
                                        <p:cTn id="105"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110" dur="26">
                                          <p:stCondLst>
                                            <p:cond delay="650"/>
                                          </p:stCondLst>
                                        </p:cTn>
                                        <p:tgtEl>
                                          <p:spTgt spid="64"/>
                                        </p:tgtEl>
                                      </p:cBhvr>
                                      <p:to x="100000" y="60000"/>
                                    </p:animScale>
                                    <p:animScale>
                                      <p:cBhvr>
                                        <p:cTn id="111" dur="166" decel="50000">
                                          <p:stCondLst>
                                            <p:cond delay="676"/>
                                          </p:stCondLst>
                                        </p:cTn>
                                        <p:tgtEl>
                                          <p:spTgt spid="64"/>
                                        </p:tgtEl>
                                      </p:cBhvr>
                                      <p:to x="100000" y="100000"/>
                                    </p:animScale>
                                    <p:animScale>
                                      <p:cBhvr>
                                        <p:cTn id="112" dur="26">
                                          <p:stCondLst>
                                            <p:cond delay="1312"/>
                                          </p:stCondLst>
                                        </p:cTn>
                                        <p:tgtEl>
                                          <p:spTgt spid="64"/>
                                        </p:tgtEl>
                                      </p:cBhvr>
                                      <p:to x="100000" y="80000"/>
                                    </p:animScale>
                                    <p:animScale>
                                      <p:cBhvr>
                                        <p:cTn id="113" dur="166" decel="50000">
                                          <p:stCondLst>
                                            <p:cond delay="1338"/>
                                          </p:stCondLst>
                                        </p:cTn>
                                        <p:tgtEl>
                                          <p:spTgt spid="64"/>
                                        </p:tgtEl>
                                      </p:cBhvr>
                                      <p:to x="100000" y="100000"/>
                                    </p:animScale>
                                    <p:animScale>
                                      <p:cBhvr>
                                        <p:cTn id="114" dur="26">
                                          <p:stCondLst>
                                            <p:cond delay="1642"/>
                                          </p:stCondLst>
                                        </p:cTn>
                                        <p:tgtEl>
                                          <p:spTgt spid="64"/>
                                        </p:tgtEl>
                                      </p:cBhvr>
                                      <p:to x="100000" y="90000"/>
                                    </p:animScale>
                                    <p:animScale>
                                      <p:cBhvr>
                                        <p:cTn id="115" dur="166" decel="50000">
                                          <p:stCondLst>
                                            <p:cond delay="1668"/>
                                          </p:stCondLst>
                                        </p:cTn>
                                        <p:tgtEl>
                                          <p:spTgt spid="64"/>
                                        </p:tgtEl>
                                      </p:cBhvr>
                                      <p:to x="100000" y="100000"/>
                                    </p:animScale>
                                    <p:animScale>
                                      <p:cBhvr>
                                        <p:cTn id="116" dur="26">
                                          <p:stCondLst>
                                            <p:cond delay="1808"/>
                                          </p:stCondLst>
                                        </p:cTn>
                                        <p:tgtEl>
                                          <p:spTgt spid="64"/>
                                        </p:tgtEl>
                                      </p:cBhvr>
                                      <p:to x="100000" y="95000"/>
                                    </p:animScale>
                                    <p:animScale>
                                      <p:cBhvr>
                                        <p:cTn id="117" dur="166" decel="50000">
                                          <p:stCondLst>
                                            <p:cond delay="1834"/>
                                          </p:stCondLst>
                                        </p:cTn>
                                        <p:tgtEl>
                                          <p:spTgt spid="64"/>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nodeType="clickEffect">
                                  <p:stCondLst>
                                    <p:cond delay="0"/>
                                  </p:stCondLst>
                                  <p:childTnLst>
                                    <p:set>
                                      <p:cBhvr>
                                        <p:cTn id="121" dur="1" fill="hold">
                                          <p:stCondLst>
                                            <p:cond delay="0"/>
                                          </p:stCondLst>
                                        </p:cTn>
                                        <p:tgtEl>
                                          <p:spTgt spid="61"/>
                                        </p:tgtEl>
                                        <p:attrNameLst>
                                          <p:attrName>style.visibility</p:attrName>
                                        </p:attrNameLst>
                                      </p:cBhvr>
                                      <p:to>
                                        <p:strVal val="visible"/>
                                      </p:to>
                                    </p:set>
                                    <p:animEffect transition="in" filter="wipe(down)">
                                      <p:cBhvr>
                                        <p:cTn id="122" dur="580">
                                          <p:stCondLst>
                                            <p:cond delay="0"/>
                                          </p:stCondLst>
                                        </p:cTn>
                                        <p:tgtEl>
                                          <p:spTgt spid="61"/>
                                        </p:tgtEl>
                                      </p:cBhvr>
                                    </p:animEffect>
                                    <p:anim calcmode="lin" valueType="num">
                                      <p:cBhvr>
                                        <p:cTn id="123"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128" dur="26">
                                          <p:stCondLst>
                                            <p:cond delay="650"/>
                                          </p:stCondLst>
                                        </p:cTn>
                                        <p:tgtEl>
                                          <p:spTgt spid="61"/>
                                        </p:tgtEl>
                                      </p:cBhvr>
                                      <p:to x="100000" y="60000"/>
                                    </p:animScale>
                                    <p:animScale>
                                      <p:cBhvr>
                                        <p:cTn id="129" dur="166" decel="50000">
                                          <p:stCondLst>
                                            <p:cond delay="676"/>
                                          </p:stCondLst>
                                        </p:cTn>
                                        <p:tgtEl>
                                          <p:spTgt spid="61"/>
                                        </p:tgtEl>
                                      </p:cBhvr>
                                      <p:to x="100000" y="100000"/>
                                    </p:animScale>
                                    <p:animScale>
                                      <p:cBhvr>
                                        <p:cTn id="130" dur="26">
                                          <p:stCondLst>
                                            <p:cond delay="1312"/>
                                          </p:stCondLst>
                                        </p:cTn>
                                        <p:tgtEl>
                                          <p:spTgt spid="61"/>
                                        </p:tgtEl>
                                      </p:cBhvr>
                                      <p:to x="100000" y="80000"/>
                                    </p:animScale>
                                    <p:animScale>
                                      <p:cBhvr>
                                        <p:cTn id="131" dur="166" decel="50000">
                                          <p:stCondLst>
                                            <p:cond delay="1338"/>
                                          </p:stCondLst>
                                        </p:cTn>
                                        <p:tgtEl>
                                          <p:spTgt spid="61"/>
                                        </p:tgtEl>
                                      </p:cBhvr>
                                      <p:to x="100000" y="100000"/>
                                    </p:animScale>
                                    <p:animScale>
                                      <p:cBhvr>
                                        <p:cTn id="132" dur="26">
                                          <p:stCondLst>
                                            <p:cond delay="1642"/>
                                          </p:stCondLst>
                                        </p:cTn>
                                        <p:tgtEl>
                                          <p:spTgt spid="61"/>
                                        </p:tgtEl>
                                      </p:cBhvr>
                                      <p:to x="100000" y="90000"/>
                                    </p:animScale>
                                    <p:animScale>
                                      <p:cBhvr>
                                        <p:cTn id="133" dur="166" decel="50000">
                                          <p:stCondLst>
                                            <p:cond delay="1668"/>
                                          </p:stCondLst>
                                        </p:cTn>
                                        <p:tgtEl>
                                          <p:spTgt spid="61"/>
                                        </p:tgtEl>
                                      </p:cBhvr>
                                      <p:to x="100000" y="100000"/>
                                    </p:animScale>
                                    <p:animScale>
                                      <p:cBhvr>
                                        <p:cTn id="134" dur="26">
                                          <p:stCondLst>
                                            <p:cond delay="1808"/>
                                          </p:stCondLst>
                                        </p:cTn>
                                        <p:tgtEl>
                                          <p:spTgt spid="61"/>
                                        </p:tgtEl>
                                      </p:cBhvr>
                                      <p:to x="100000" y="95000"/>
                                    </p:animScale>
                                    <p:animScale>
                                      <p:cBhvr>
                                        <p:cTn id="135" dur="166" decel="50000">
                                          <p:stCondLst>
                                            <p:cond delay="1834"/>
                                          </p:stCondLst>
                                        </p:cTn>
                                        <p:tgtEl>
                                          <p:spTgt spid="61"/>
                                        </p:tgtEl>
                                      </p:cBhvr>
                                      <p:to x="100000" y="100000"/>
                                    </p:animScale>
                                  </p:childTnLst>
                                </p:cTn>
                              </p:par>
                            </p:childTnLst>
                          </p:cTn>
                        </p:par>
                      </p:childTnLst>
                    </p:cTn>
                  </p:par>
                  <p:par>
                    <p:cTn id="136" fill="hold">
                      <p:stCondLst>
                        <p:cond delay="indefinite"/>
                      </p:stCondLst>
                      <p:childTnLst>
                        <p:par>
                          <p:cTn id="137" fill="hold">
                            <p:stCondLst>
                              <p:cond delay="0"/>
                            </p:stCondLst>
                            <p:childTnLst>
                              <p:par>
                                <p:cTn id="138" presetID="45" presetClass="entr" presetSubtype="0" fill="hold" grpId="0" nodeType="clickEffect">
                                  <p:stCondLst>
                                    <p:cond delay="0"/>
                                  </p:stCondLst>
                                  <p:childTnLst>
                                    <p:set>
                                      <p:cBhvr>
                                        <p:cTn id="139" dur="1" fill="hold">
                                          <p:stCondLst>
                                            <p:cond delay="0"/>
                                          </p:stCondLst>
                                        </p:cTn>
                                        <p:tgtEl>
                                          <p:spTgt spid="62"/>
                                        </p:tgtEl>
                                        <p:attrNameLst>
                                          <p:attrName>style.visibility</p:attrName>
                                        </p:attrNameLst>
                                      </p:cBhvr>
                                      <p:to>
                                        <p:strVal val="visible"/>
                                      </p:to>
                                    </p:set>
                                    <p:animEffect transition="in" filter="fade">
                                      <p:cBhvr>
                                        <p:cTn id="140" dur="2000"/>
                                        <p:tgtEl>
                                          <p:spTgt spid="62"/>
                                        </p:tgtEl>
                                      </p:cBhvr>
                                    </p:animEffect>
                                    <p:anim calcmode="lin" valueType="num">
                                      <p:cBhvr>
                                        <p:cTn id="141" dur="2000" fill="hold"/>
                                        <p:tgtEl>
                                          <p:spTgt spid="62"/>
                                        </p:tgtEl>
                                        <p:attrNameLst>
                                          <p:attrName>ppt_w</p:attrName>
                                        </p:attrNameLst>
                                      </p:cBhvr>
                                      <p:tavLst>
                                        <p:tav tm="0" fmla="#ppt_w*sin(2.5*pi*$)">
                                          <p:val>
                                            <p:fltVal val="0"/>
                                          </p:val>
                                        </p:tav>
                                        <p:tav tm="100000">
                                          <p:val>
                                            <p:fltVal val="1"/>
                                          </p:val>
                                        </p:tav>
                                      </p:tavLst>
                                    </p:anim>
                                    <p:anim calcmode="lin" valueType="num">
                                      <p:cBhvr>
                                        <p:cTn id="142" dur="2000" fill="hold"/>
                                        <p:tgtEl>
                                          <p:spTgt spid="62"/>
                                        </p:tgtEl>
                                        <p:attrNameLst>
                                          <p:attrName>ppt_h</p:attrName>
                                        </p:attrNameLst>
                                      </p:cBhvr>
                                      <p:tavLst>
                                        <p:tav tm="0">
                                          <p:val>
                                            <p:strVal val="#ppt_h"/>
                                          </p:val>
                                        </p:tav>
                                        <p:tav tm="100000">
                                          <p:val>
                                            <p:strVal val="#ppt_h"/>
                                          </p:val>
                                        </p:tav>
                                      </p:tavLst>
                                    </p:anim>
                                  </p:childTnLst>
                                </p:cTn>
                              </p:par>
                            </p:childTnLst>
                          </p:cTn>
                        </p:par>
                        <p:par>
                          <p:cTn id="143" fill="hold">
                            <p:stCondLst>
                              <p:cond delay="2000"/>
                            </p:stCondLst>
                            <p:childTnLst>
                              <p:par>
                                <p:cTn id="144" presetID="10" presetClass="entr" presetSubtype="0" fill="hold" nodeType="afterEffect">
                                  <p:stCondLst>
                                    <p:cond delay="0"/>
                                  </p:stCondLst>
                                  <p:childTnLst>
                                    <p:set>
                                      <p:cBhvr>
                                        <p:cTn id="145" dur="1" fill="hold">
                                          <p:stCondLst>
                                            <p:cond delay="0"/>
                                          </p:stCondLst>
                                        </p:cTn>
                                        <p:tgtEl>
                                          <p:spTgt spid="65"/>
                                        </p:tgtEl>
                                        <p:attrNameLst>
                                          <p:attrName>style.visibility</p:attrName>
                                        </p:attrNameLst>
                                      </p:cBhvr>
                                      <p:to>
                                        <p:strVal val="visible"/>
                                      </p:to>
                                    </p:set>
                                    <p:animEffect transition="in" filter="fade">
                                      <p:cBhvr>
                                        <p:cTn id="146"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29" grpId="0"/>
      <p:bldP spid="30" grpId="0"/>
      <p:bldP spid="51" grpId="0"/>
      <p:bldP spid="6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400" name="Text Box 40"/>
          <p:cNvSpPr txBox="1">
            <a:spLocks noChangeArrowheads="1"/>
          </p:cNvSpPr>
          <p:nvPr/>
        </p:nvSpPr>
        <p:spPr bwMode="auto">
          <a:xfrm>
            <a:off x="7350125" y="4114800"/>
            <a:ext cx="1238250" cy="477838"/>
          </a:xfrm>
          <a:prstGeom prst="rect">
            <a:avLst/>
          </a:prstGeom>
          <a:noFill/>
          <a:ln w="9525">
            <a:noFill/>
            <a:miter lim="800000"/>
            <a:headEnd/>
            <a:tailEnd/>
          </a:ln>
        </p:spPr>
        <p:txBody>
          <a:bodyPr/>
          <a:lstStyle/>
          <a:p>
            <a:pPr algn="ctr"/>
            <a:r>
              <a:rPr lang="en-US" sz="2400" dirty="0" smtClean="0">
                <a:solidFill>
                  <a:srgbClr val="009900"/>
                </a:solidFill>
              </a:rPr>
              <a:t>T </a:t>
            </a:r>
            <a:r>
              <a:rPr lang="en-US" sz="2400" dirty="0" err="1" smtClean="0">
                <a:solidFill>
                  <a:srgbClr val="009900"/>
                </a:solidFill>
              </a:rPr>
              <a:t>cos</a:t>
            </a:r>
            <a:r>
              <a:rPr lang="en-US" sz="2400" dirty="0" smtClean="0">
                <a:solidFill>
                  <a:srgbClr val="009900"/>
                </a:solidFill>
              </a:rPr>
              <a:t> </a:t>
            </a:r>
            <a:r>
              <a:rPr lang="en-US" sz="2400" dirty="0" smtClean="0">
                <a:solidFill>
                  <a:srgbClr val="009900"/>
                </a:solidFill>
                <a:latin typeface="Symbol" pitchFamily="18" charset="2"/>
              </a:rPr>
              <a:t>q</a:t>
            </a:r>
            <a:endParaRPr lang="en-US" sz="2400" dirty="0">
              <a:solidFill>
                <a:srgbClr val="009900"/>
              </a:solidFill>
              <a:latin typeface="Symbol" pitchFamily="18" charset="2"/>
            </a:endParaRPr>
          </a:p>
        </p:txBody>
      </p:sp>
      <p:sp>
        <p:nvSpPr>
          <p:cNvPr id="6150" name="Rectangle 19"/>
          <p:cNvSpPr>
            <a:spLocks noChangeArrowheads="1"/>
          </p:cNvSpPr>
          <p:nvPr/>
        </p:nvSpPr>
        <p:spPr bwMode="auto">
          <a:xfrm>
            <a:off x="151825" y="127964"/>
            <a:ext cx="5251450" cy="2308324"/>
          </a:xfrm>
          <a:prstGeom prst="rect">
            <a:avLst/>
          </a:prstGeom>
          <a:noFill/>
          <a:ln w="9525">
            <a:noFill/>
            <a:miter lim="800000"/>
            <a:headEnd/>
            <a:tailEnd/>
          </a:ln>
        </p:spPr>
        <p:txBody>
          <a:bodyPr wrap="square" anchor="ctr">
            <a:spAutoFit/>
          </a:bodyPr>
          <a:lstStyle/>
          <a:p>
            <a:r>
              <a:rPr lang="en-US" sz="2400" dirty="0" smtClean="0">
                <a:solidFill>
                  <a:srgbClr val="FF0000"/>
                </a:solidFill>
                <a:ea typeface="Times New Roman" pitchFamily="18" charset="0"/>
                <a:cs typeface="Arial" pitchFamily="34" charset="0"/>
              </a:rPr>
              <a:t>A ___ </a:t>
            </a:r>
            <a:r>
              <a:rPr lang="en-US" sz="2400" dirty="0">
                <a:solidFill>
                  <a:srgbClr val="FF0000"/>
                </a:solidFill>
                <a:ea typeface="Times New Roman" pitchFamily="18" charset="0"/>
                <a:cs typeface="Arial" pitchFamily="34" charset="0"/>
              </a:rPr>
              <a:t>kg mass is at rest on horizontal surface. Rope tied to mass has</a:t>
            </a:r>
          </a:p>
          <a:p>
            <a:pPr eaLnBrk="0" hangingPunct="0"/>
            <a:r>
              <a:rPr lang="en-US" sz="2400" dirty="0">
                <a:solidFill>
                  <a:srgbClr val="FF0000"/>
                </a:solidFill>
                <a:ea typeface="Times New Roman" pitchFamily="18" charset="0"/>
                <a:cs typeface="Arial" pitchFamily="34" charset="0"/>
              </a:rPr>
              <a:t>tension </a:t>
            </a:r>
            <a:r>
              <a:rPr lang="en-US" sz="2400" dirty="0" smtClean="0">
                <a:solidFill>
                  <a:srgbClr val="FF0000"/>
                </a:solidFill>
                <a:ea typeface="Times New Roman" pitchFamily="18" charset="0"/>
                <a:cs typeface="Arial" pitchFamily="34" charset="0"/>
              </a:rPr>
              <a:t>___ </a:t>
            </a:r>
            <a:r>
              <a:rPr lang="en-US" sz="2400" dirty="0">
                <a:solidFill>
                  <a:srgbClr val="FF0000"/>
                </a:solidFill>
                <a:ea typeface="Times New Roman" pitchFamily="18" charset="0"/>
                <a:cs typeface="Arial" pitchFamily="34" charset="0"/>
              </a:rPr>
              <a:t>N and is angled </a:t>
            </a:r>
            <a:r>
              <a:rPr lang="en-US" sz="2400" dirty="0" smtClean="0">
                <a:solidFill>
                  <a:srgbClr val="FF0000"/>
                </a:solidFill>
                <a:ea typeface="Times New Roman" pitchFamily="18" charset="0"/>
                <a:cs typeface="Arial" pitchFamily="34" charset="0"/>
              </a:rPr>
              <a:t>___</a:t>
            </a:r>
            <a:r>
              <a:rPr lang="en-US" sz="2400" baseline="30000" dirty="0" smtClean="0">
                <a:solidFill>
                  <a:srgbClr val="FF0000"/>
                </a:solidFill>
                <a:ea typeface="Times New Roman" pitchFamily="18" charset="0"/>
                <a:cs typeface="Arial" pitchFamily="34" charset="0"/>
              </a:rPr>
              <a:t>o</a:t>
            </a:r>
            <a:endParaRPr lang="en-US" sz="2400" dirty="0">
              <a:solidFill>
                <a:srgbClr val="FF0000"/>
              </a:solidFill>
              <a:ea typeface="Times New Roman" pitchFamily="18" charset="0"/>
              <a:cs typeface="Arial" pitchFamily="34" charset="0"/>
            </a:endParaRPr>
          </a:p>
          <a:p>
            <a:pPr eaLnBrk="0" hangingPunct="0"/>
            <a:r>
              <a:rPr lang="en-US" sz="2400" dirty="0">
                <a:solidFill>
                  <a:srgbClr val="FF0000"/>
                </a:solidFill>
                <a:ea typeface="Times New Roman" pitchFamily="18" charset="0"/>
                <a:cs typeface="Arial" pitchFamily="34" charset="0"/>
              </a:rPr>
              <a:t>above horizontal. Also, a </a:t>
            </a:r>
            <a:r>
              <a:rPr lang="en-US" sz="2400" dirty="0" smtClean="0">
                <a:solidFill>
                  <a:srgbClr val="FF0000"/>
                </a:solidFill>
                <a:ea typeface="Times New Roman" pitchFamily="18" charset="0"/>
                <a:cs typeface="Arial" pitchFamily="34" charset="0"/>
              </a:rPr>
              <a:t>___ </a:t>
            </a:r>
            <a:r>
              <a:rPr lang="en-US" sz="2400" dirty="0">
                <a:solidFill>
                  <a:srgbClr val="FF0000"/>
                </a:solidFill>
                <a:ea typeface="Times New Roman" pitchFamily="18" charset="0"/>
                <a:cs typeface="Arial" pitchFamily="34" charset="0"/>
              </a:rPr>
              <a:t>N </a:t>
            </a:r>
            <a:r>
              <a:rPr lang="en-US" sz="2400" dirty="0" smtClean="0">
                <a:solidFill>
                  <a:srgbClr val="FF0000"/>
                </a:solidFill>
                <a:ea typeface="Times New Roman" pitchFamily="18" charset="0"/>
                <a:cs typeface="Arial" pitchFamily="34" charset="0"/>
              </a:rPr>
              <a:t>force presses </a:t>
            </a:r>
            <a:r>
              <a:rPr lang="en-US" sz="2400" dirty="0">
                <a:solidFill>
                  <a:srgbClr val="FF0000"/>
                </a:solidFill>
                <a:ea typeface="Times New Roman" pitchFamily="18" charset="0"/>
                <a:cs typeface="Arial" pitchFamily="34" charset="0"/>
              </a:rPr>
              <a:t>mass into surface. Find normal &amp; friction forces.</a:t>
            </a:r>
          </a:p>
        </p:txBody>
      </p:sp>
      <p:sp>
        <p:nvSpPr>
          <p:cNvPr id="271382" name="Text Box 22"/>
          <p:cNvSpPr txBox="1">
            <a:spLocks noChangeArrowheads="1"/>
          </p:cNvSpPr>
          <p:nvPr/>
        </p:nvSpPr>
        <p:spPr bwMode="auto">
          <a:xfrm>
            <a:off x="6607175" y="1689100"/>
            <a:ext cx="620713" cy="431800"/>
          </a:xfrm>
          <a:prstGeom prst="rect">
            <a:avLst/>
          </a:prstGeom>
          <a:noFill/>
          <a:ln w="9525">
            <a:noFill/>
            <a:miter lim="800000"/>
            <a:headEnd/>
            <a:tailEnd/>
          </a:ln>
        </p:spPr>
        <p:txBody>
          <a:bodyPr/>
          <a:lstStyle/>
          <a:p>
            <a:pPr algn="ctr"/>
            <a:r>
              <a:rPr lang="en-US" sz="2400">
                <a:solidFill>
                  <a:srgbClr val="000000"/>
                </a:solidFill>
              </a:rPr>
              <a:t>m</a:t>
            </a:r>
          </a:p>
        </p:txBody>
      </p:sp>
      <p:grpSp>
        <p:nvGrpSpPr>
          <p:cNvPr id="6152" name="Group 45"/>
          <p:cNvGrpSpPr>
            <a:grpSpLocks/>
          </p:cNvGrpSpPr>
          <p:nvPr/>
        </p:nvGrpSpPr>
        <p:grpSpPr bwMode="auto">
          <a:xfrm>
            <a:off x="5678488" y="1560513"/>
            <a:ext cx="2322512" cy="708025"/>
            <a:chOff x="3577" y="983"/>
            <a:chExt cx="1463" cy="446"/>
          </a:xfrm>
        </p:grpSpPr>
        <p:sp>
          <p:nvSpPr>
            <p:cNvPr id="6207" name="Line 25"/>
            <p:cNvSpPr>
              <a:spLocks noChangeShapeType="1"/>
            </p:cNvSpPr>
            <p:nvPr/>
          </p:nvSpPr>
          <p:spPr bwMode="auto">
            <a:xfrm>
              <a:off x="3577" y="1429"/>
              <a:ext cx="1463" cy="0"/>
            </a:xfrm>
            <a:prstGeom prst="line">
              <a:avLst/>
            </a:prstGeom>
            <a:noFill/>
            <a:ln w="38100">
              <a:solidFill>
                <a:srgbClr val="0070C0"/>
              </a:solidFill>
              <a:round/>
              <a:headEnd/>
              <a:tailEnd/>
            </a:ln>
          </p:spPr>
          <p:txBody>
            <a:bodyPr/>
            <a:lstStyle/>
            <a:p>
              <a:endParaRPr lang="en-US">
                <a:solidFill>
                  <a:srgbClr val="000000"/>
                </a:solidFill>
              </a:endParaRPr>
            </a:p>
          </p:txBody>
        </p:sp>
        <p:sp>
          <p:nvSpPr>
            <p:cNvPr id="6208" name="Rectangle 26"/>
            <p:cNvSpPr>
              <a:spLocks noChangeArrowheads="1"/>
            </p:cNvSpPr>
            <p:nvPr/>
          </p:nvSpPr>
          <p:spPr bwMode="auto">
            <a:xfrm>
              <a:off x="4065" y="983"/>
              <a:ext cx="585" cy="446"/>
            </a:xfrm>
            <a:prstGeom prst="rect">
              <a:avLst/>
            </a:prstGeom>
            <a:noFill/>
            <a:ln w="38100">
              <a:solidFill>
                <a:srgbClr val="0070C0"/>
              </a:solidFill>
              <a:miter lim="800000"/>
              <a:headEnd/>
              <a:tailEnd/>
            </a:ln>
          </p:spPr>
          <p:txBody>
            <a:bodyPr/>
            <a:lstStyle/>
            <a:p>
              <a:endParaRPr lang="en-US">
                <a:solidFill>
                  <a:srgbClr val="000000"/>
                </a:solidFill>
              </a:endParaRPr>
            </a:p>
          </p:txBody>
        </p:sp>
      </p:grpSp>
      <p:grpSp>
        <p:nvGrpSpPr>
          <p:cNvPr id="3" name="Group 46"/>
          <p:cNvGrpSpPr>
            <a:grpSpLocks/>
          </p:cNvGrpSpPr>
          <p:nvPr/>
        </p:nvGrpSpPr>
        <p:grpSpPr bwMode="auto">
          <a:xfrm>
            <a:off x="6624638" y="361950"/>
            <a:ext cx="581025" cy="1198563"/>
            <a:chOff x="4173" y="228"/>
            <a:chExt cx="366" cy="755"/>
          </a:xfrm>
        </p:grpSpPr>
        <p:sp>
          <p:nvSpPr>
            <p:cNvPr id="6205" name="Text Box 24"/>
            <p:cNvSpPr txBox="1">
              <a:spLocks noChangeArrowheads="1"/>
            </p:cNvSpPr>
            <p:nvPr/>
          </p:nvSpPr>
          <p:spPr bwMode="auto">
            <a:xfrm>
              <a:off x="4173" y="228"/>
              <a:ext cx="366" cy="309"/>
            </a:xfrm>
            <a:prstGeom prst="rect">
              <a:avLst/>
            </a:prstGeom>
            <a:noFill/>
            <a:ln w="9525">
              <a:noFill/>
              <a:miter lim="800000"/>
              <a:headEnd/>
              <a:tailEnd/>
            </a:ln>
          </p:spPr>
          <p:txBody>
            <a:bodyPr/>
            <a:lstStyle/>
            <a:p>
              <a:pPr algn="ctr"/>
              <a:r>
                <a:rPr lang="en-US" sz="2400">
                  <a:solidFill>
                    <a:srgbClr val="000000"/>
                  </a:solidFill>
                </a:rPr>
                <a:t>F</a:t>
              </a:r>
              <a:r>
                <a:rPr lang="en-US" sz="2400" baseline="-25000">
                  <a:solidFill>
                    <a:srgbClr val="000000"/>
                  </a:solidFill>
                </a:rPr>
                <a:t>a</a:t>
              </a:r>
              <a:endParaRPr lang="en-US" sz="2400">
                <a:solidFill>
                  <a:srgbClr val="000000"/>
                </a:solidFill>
              </a:endParaRPr>
            </a:p>
          </p:txBody>
        </p:sp>
        <p:sp>
          <p:nvSpPr>
            <p:cNvPr id="6206" name="Line 27"/>
            <p:cNvSpPr>
              <a:spLocks noChangeShapeType="1"/>
            </p:cNvSpPr>
            <p:nvPr/>
          </p:nvSpPr>
          <p:spPr bwMode="auto">
            <a:xfrm>
              <a:off x="4357" y="536"/>
              <a:ext cx="0" cy="447"/>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grpSp>
      <p:grpSp>
        <p:nvGrpSpPr>
          <p:cNvPr id="4" name="Group 70"/>
          <p:cNvGrpSpPr>
            <a:grpSpLocks/>
          </p:cNvGrpSpPr>
          <p:nvPr/>
        </p:nvGrpSpPr>
        <p:grpSpPr bwMode="auto">
          <a:xfrm>
            <a:off x="7381875" y="673100"/>
            <a:ext cx="1238250" cy="1358900"/>
            <a:chOff x="4650" y="424"/>
            <a:chExt cx="780" cy="856"/>
          </a:xfrm>
        </p:grpSpPr>
        <p:sp>
          <p:nvSpPr>
            <p:cNvPr id="6202" name="Text Box 21"/>
            <p:cNvSpPr txBox="1">
              <a:spLocks noChangeArrowheads="1"/>
            </p:cNvSpPr>
            <p:nvPr/>
          </p:nvSpPr>
          <p:spPr bwMode="auto">
            <a:xfrm>
              <a:off x="4833" y="494"/>
              <a:ext cx="369" cy="301"/>
            </a:xfrm>
            <a:prstGeom prst="rect">
              <a:avLst/>
            </a:prstGeom>
            <a:noFill/>
            <a:ln w="9525">
              <a:noFill/>
              <a:miter lim="800000"/>
              <a:headEnd/>
              <a:tailEnd/>
            </a:ln>
          </p:spPr>
          <p:txBody>
            <a:bodyPr/>
            <a:lstStyle/>
            <a:p>
              <a:pPr algn="ctr"/>
              <a:r>
                <a:rPr lang="en-US" sz="2400">
                  <a:solidFill>
                    <a:srgbClr val="000000"/>
                  </a:solidFill>
                </a:rPr>
                <a:t>T</a:t>
              </a:r>
            </a:p>
          </p:txBody>
        </p:sp>
        <p:sp>
          <p:nvSpPr>
            <p:cNvPr id="6203" name="Text Box 23"/>
            <p:cNvSpPr txBox="1">
              <a:spLocks noChangeArrowheads="1"/>
            </p:cNvSpPr>
            <p:nvPr/>
          </p:nvSpPr>
          <p:spPr bwMode="auto">
            <a:xfrm>
              <a:off x="4713" y="979"/>
              <a:ext cx="369" cy="301"/>
            </a:xfrm>
            <a:prstGeom prst="rect">
              <a:avLst/>
            </a:prstGeom>
            <a:noFill/>
            <a:ln w="9525">
              <a:noFill/>
              <a:miter lim="800000"/>
              <a:headEnd/>
              <a:tailEnd/>
            </a:ln>
          </p:spPr>
          <p:txBody>
            <a:bodyPr/>
            <a:lstStyle/>
            <a:p>
              <a:pPr algn="ctr"/>
              <a:r>
                <a:rPr lang="en-US" sz="2400" dirty="0" smtClean="0">
                  <a:solidFill>
                    <a:srgbClr val="000000"/>
                  </a:solidFill>
                  <a:latin typeface="Symbol" pitchFamily="18" charset="2"/>
                </a:rPr>
                <a:t>q</a:t>
              </a:r>
              <a:endParaRPr lang="en-US" sz="2400" dirty="0">
                <a:solidFill>
                  <a:srgbClr val="000000"/>
                </a:solidFill>
              </a:endParaRPr>
            </a:p>
          </p:txBody>
        </p:sp>
        <p:sp>
          <p:nvSpPr>
            <p:cNvPr id="6204" name="Line 28"/>
            <p:cNvSpPr>
              <a:spLocks noChangeShapeType="1"/>
            </p:cNvSpPr>
            <p:nvPr/>
          </p:nvSpPr>
          <p:spPr bwMode="auto">
            <a:xfrm flipV="1">
              <a:off x="4650" y="424"/>
              <a:ext cx="780" cy="782"/>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grpSp>
      <p:sp>
        <p:nvSpPr>
          <p:cNvPr id="271389" name="Text Box 29"/>
          <p:cNvSpPr txBox="1">
            <a:spLocks noChangeArrowheads="1"/>
          </p:cNvSpPr>
          <p:nvPr/>
        </p:nvSpPr>
        <p:spPr bwMode="auto">
          <a:xfrm>
            <a:off x="5416550" y="1677988"/>
            <a:ext cx="889000" cy="449262"/>
          </a:xfrm>
          <a:prstGeom prst="rect">
            <a:avLst/>
          </a:prstGeom>
          <a:noFill/>
          <a:ln w="9525">
            <a:noFill/>
            <a:miter lim="800000"/>
            <a:headEnd/>
            <a:tailEnd/>
          </a:ln>
        </p:spPr>
        <p:txBody>
          <a:bodyPr/>
          <a:lstStyle/>
          <a:p>
            <a:pPr algn="ctr"/>
            <a:r>
              <a:rPr lang="en-US" sz="2400">
                <a:solidFill>
                  <a:srgbClr val="000000"/>
                </a:solidFill>
              </a:rPr>
              <a:t>v = 0</a:t>
            </a:r>
          </a:p>
        </p:txBody>
      </p:sp>
      <p:sp>
        <p:nvSpPr>
          <p:cNvPr id="271390" name="Text Box 30"/>
          <p:cNvSpPr txBox="1">
            <a:spLocks noChangeArrowheads="1"/>
          </p:cNvSpPr>
          <p:nvPr/>
        </p:nvSpPr>
        <p:spPr bwMode="auto">
          <a:xfrm>
            <a:off x="5392738" y="676275"/>
            <a:ext cx="1119187" cy="496888"/>
          </a:xfrm>
          <a:prstGeom prst="rect">
            <a:avLst/>
          </a:prstGeom>
          <a:noFill/>
          <a:ln w="9525">
            <a:noFill/>
            <a:miter lim="800000"/>
            <a:headEnd/>
            <a:tailEnd/>
          </a:ln>
        </p:spPr>
        <p:txBody>
          <a:bodyPr/>
          <a:lstStyle/>
          <a:p>
            <a:pPr algn="ctr"/>
            <a:r>
              <a:rPr lang="en-US" sz="2400">
                <a:solidFill>
                  <a:srgbClr val="000000"/>
                </a:solidFill>
              </a:rPr>
              <a:t>F</a:t>
            </a:r>
            <a:r>
              <a:rPr lang="en-US" sz="2400" baseline="-25000">
                <a:solidFill>
                  <a:srgbClr val="000000"/>
                </a:solidFill>
              </a:rPr>
              <a:t>n</a:t>
            </a:r>
            <a:r>
              <a:rPr lang="en-US" sz="2400">
                <a:solidFill>
                  <a:srgbClr val="000000"/>
                </a:solidFill>
              </a:rPr>
              <a:t> = ?</a:t>
            </a:r>
          </a:p>
        </p:txBody>
      </p:sp>
      <p:sp>
        <p:nvSpPr>
          <p:cNvPr id="271392" name="Text Box 32"/>
          <p:cNvSpPr txBox="1">
            <a:spLocks noChangeArrowheads="1"/>
          </p:cNvSpPr>
          <p:nvPr/>
        </p:nvSpPr>
        <p:spPr bwMode="auto">
          <a:xfrm>
            <a:off x="7158091" y="5256213"/>
            <a:ext cx="612668" cy="461665"/>
          </a:xfrm>
          <a:prstGeom prst="rect">
            <a:avLst/>
          </a:prstGeom>
          <a:noFill/>
          <a:ln w="9525">
            <a:noFill/>
            <a:miter lim="800000"/>
            <a:headEnd/>
            <a:tailEnd/>
          </a:ln>
        </p:spPr>
        <p:txBody>
          <a:bodyPr wrap="none">
            <a:spAutoFit/>
          </a:bodyPr>
          <a:lstStyle/>
          <a:p>
            <a:pPr algn="ctr"/>
            <a:r>
              <a:rPr lang="en-US" sz="2400" dirty="0" smtClean="0">
                <a:solidFill>
                  <a:srgbClr val="000000"/>
                </a:solidFill>
              </a:rPr>
              <a:t>mg</a:t>
            </a:r>
            <a:endParaRPr lang="en-US" sz="2400" dirty="0">
              <a:solidFill>
                <a:srgbClr val="000000"/>
              </a:solidFill>
            </a:endParaRPr>
          </a:p>
        </p:txBody>
      </p:sp>
      <p:sp>
        <p:nvSpPr>
          <p:cNvPr id="271393" name="Text Box 33"/>
          <p:cNvSpPr txBox="1">
            <a:spLocks noChangeArrowheads="1"/>
          </p:cNvSpPr>
          <p:nvPr/>
        </p:nvSpPr>
        <p:spPr bwMode="auto">
          <a:xfrm>
            <a:off x="7856538" y="2873375"/>
            <a:ext cx="1127125" cy="492125"/>
          </a:xfrm>
          <a:prstGeom prst="rect">
            <a:avLst/>
          </a:prstGeom>
          <a:noFill/>
          <a:ln w="9525">
            <a:noFill/>
            <a:miter lim="800000"/>
            <a:headEnd/>
            <a:tailEnd/>
          </a:ln>
        </p:spPr>
        <p:txBody>
          <a:bodyPr/>
          <a:lstStyle/>
          <a:p>
            <a:pPr algn="ctr"/>
            <a:r>
              <a:rPr lang="en-US" sz="2400" dirty="0" smtClean="0">
                <a:solidFill>
                  <a:srgbClr val="000000"/>
                </a:solidFill>
              </a:rPr>
              <a:t>T sin </a:t>
            </a:r>
            <a:r>
              <a:rPr lang="en-US" sz="2400" dirty="0" smtClean="0">
                <a:solidFill>
                  <a:srgbClr val="000000"/>
                </a:solidFill>
                <a:latin typeface="Symbol" pitchFamily="18" charset="2"/>
              </a:rPr>
              <a:t>q</a:t>
            </a:r>
            <a:endParaRPr lang="en-US" sz="2400" dirty="0">
              <a:solidFill>
                <a:srgbClr val="000000"/>
              </a:solidFill>
              <a:latin typeface="Symbol" pitchFamily="18" charset="2"/>
            </a:endParaRPr>
          </a:p>
        </p:txBody>
      </p:sp>
      <p:sp>
        <p:nvSpPr>
          <p:cNvPr id="6159" name="Rectangle 35"/>
          <p:cNvSpPr>
            <a:spLocks noChangeArrowheads="1"/>
          </p:cNvSpPr>
          <p:nvPr/>
        </p:nvSpPr>
        <p:spPr bwMode="auto">
          <a:xfrm>
            <a:off x="6434138" y="4192588"/>
            <a:ext cx="930275" cy="708025"/>
          </a:xfrm>
          <a:prstGeom prst="rect">
            <a:avLst/>
          </a:prstGeom>
          <a:noFill/>
          <a:ln w="38100">
            <a:solidFill>
              <a:srgbClr val="0070C0"/>
            </a:solidFill>
            <a:miter lim="800000"/>
            <a:headEnd/>
            <a:tailEnd/>
          </a:ln>
        </p:spPr>
        <p:txBody>
          <a:bodyPr/>
          <a:lstStyle/>
          <a:p>
            <a:endParaRPr lang="en-US">
              <a:solidFill>
                <a:srgbClr val="000000"/>
              </a:solidFill>
            </a:endParaRPr>
          </a:p>
        </p:txBody>
      </p:sp>
      <p:grpSp>
        <p:nvGrpSpPr>
          <p:cNvPr id="5" name="Group 71"/>
          <p:cNvGrpSpPr>
            <a:grpSpLocks/>
          </p:cNvGrpSpPr>
          <p:nvPr/>
        </p:nvGrpSpPr>
        <p:grpSpPr bwMode="auto">
          <a:xfrm>
            <a:off x="6434138" y="3051175"/>
            <a:ext cx="930275" cy="1141413"/>
            <a:chOff x="4053" y="1922"/>
            <a:chExt cx="586" cy="719"/>
          </a:xfrm>
        </p:grpSpPr>
        <p:sp>
          <p:nvSpPr>
            <p:cNvPr id="6200" name="Text Box 34"/>
            <p:cNvSpPr txBox="1">
              <a:spLocks noChangeArrowheads="1"/>
            </p:cNvSpPr>
            <p:nvPr/>
          </p:nvSpPr>
          <p:spPr bwMode="auto">
            <a:xfrm>
              <a:off x="4053" y="1922"/>
              <a:ext cx="586" cy="310"/>
            </a:xfrm>
            <a:prstGeom prst="rect">
              <a:avLst/>
            </a:prstGeom>
            <a:noFill/>
            <a:ln w="9525">
              <a:noFill/>
              <a:miter lim="800000"/>
              <a:headEnd/>
              <a:tailEnd/>
            </a:ln>
          </p:spPr>
          <p:txBody>
            <a:bodyPr/>
            <a:lstStyle/>
            <a:p>
              <a:pPr algn="ctr"/>
              <a:r>
                <a:rPr lang="en-US" sz="2400" dirty="0" err="1" smtClean="0">
                  <a:solidFill>
                    <a:srgbClr val="000000"/>
                  </a:solidFill>
                </a:rPr>
                <a:t>F</a:t>
              </a:r>
              <a:r>
                <a:rPr lang="en-US" sz="2400" baseline="-25000" dirty="0" err="1" smtClean="0">
                  <a:solidFill>
                    <a:srgbClr val="000000"/>
                  </a:solidFill>
                </a:rPr>
                <a:t>a</a:t>
              </a:r>
              <a:endParaRPr lang="en-US" sz="2400" baseline="-25000" dirty="0">
                <a:solidFill>
                  <a:srgbClr val="000000"/>
                </a:solidFill>
              </a:endParaRPr>
            </a:p>
          </p:txBody>
        </p:sp>
        <p:sp>
          <p:nvSpPr>
            <p:cNvPr id="6201" name="Line 36"/>
            <p:cNvSpPr>
              <a:spLocks noChangeShapeType="1"/>
            </p:cNvSpPr>
            <p:nvPr/>
          </p:nvSpPr>
          <p:spPr bwMode="auto">
            <a:xfrm>
              <a:off x="4346" y="2194"/>
              <a:ext cx="0" cy="447"/>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grpSp>
      <p:sp>
        <p:nvSpPr>
          <p:cNvPr id="271397" name="Text Box 37"/>
          <p:cNvSpPr txBox="1">
            <a:spLocks noChangeArrowheads="1"/>
          </p:cNvSpPr>
          <p:nvPr/>
        </p:nvSpPr>
        <p:spPr bwMode="auto">
          <a:xfrm>
            <a:off x="5967413" y="5610225"/>
            <a:ext cx="1084262" cy="709613"/>
          </a:xfrm>
          <a:prstGeom prst="rect">
            <a:avLst/>
          </a:prstGeom>
          <a:noFill/>
          <a:ln w="9525">
            <a:noFill/>
            <a:miter lim="800000"/>
            <a:headEnd/>
            <a:tailEnd/>
          </a:ln>
        </p:spPr>
        <p:txBody>
          <a:bodyPr/>
          <a:lstStyle/>
          <a:p>
            <a:pPr algn="ctr"/>
            <a:r>
              <a:rPr lang="en-US" sz="2400" dirty="0" err="1" smtClean="0">
                <a:solidFill>
                  <a:srgbClr val="000000"/>
                </a:solidFill>
              </a:rPr>
              <a:t>F</a:t>
            </a:r>
            <a:r>
              <a:rPr lang="en-US" sz="2400" baseline="-25000" dirty="0" err="1" smtClean="0">
                <a:solidFill>
                  <a:srgbClr val="000000"/>
                </a:solidFill>
              </a:rPr>
              <a:t>n</a:t>
            </a:r>
            <a:endParaRPr lang="en-US" sz="2400" dirty="0">
              <a:solidFill>
                <a:srgbClr val="000000"/>
              </a:solidFill>
            </a:endParaRPr>
          </a:p>
        </p:txBody>
      </p:sp>
      <p:sp>
        <p:nvSpPr>
          <p:cNvPr id="271398" name="Line 38"/>
          <p:cNvSpPr>
            <a:spLocks noChangeShapeType="1"/>
          </p:cNvSpPr>
          <p:nvPr/>
        </p:nvSpPr>
        <p:spPr bwMode="auto">
          <a:xfrm>
            <a:off x="7364413" y="4546600"/>
            <a:ext cx="1238250" cy="0"/>
          </a:xfrm>
          <a:prstGeom prst="line">
            <a:avLst/>
          </a:prstGeom>
          <a:noFill/>
          <a:ln w="28575">
            <a:solidFill>
              <a:srgbClr val="009900"/>
            </a:solidFill>
            <a:round/>
            <a:headEnd/>
            <a:tailEnd type="triangle" w="lg" len="lg"/>
          </a:ln>
        </p:spPr>
        <p:txBody>
          <a:bodyPr/>
          <a:lstStyle/>
          <a:p>
            <a:endParaRPr lang="en-US">
              <a:solidFill>
                <a:srgbClr val="000000"/>
              </a:solidFill>
            </a:endParaRPr>
          </a:p>
        </p:txBody>
      </p:sp>
      <p:sp>
        <p:nvSpPr>
          <p:cNvPr id="271399" name="Line 39"/>
          <p:cNvSpPr>
            <a:spLocks noChangeShapeType="1"/>
          </p:cNvSpPr>
          <p:nvPr/>
        </p:nvSpPr>
        <p:spPr bwMode="auto">
          <a:xfrm flipV="1">
            <a:off x="8602663" y="3305175"/>
            <a:ext cx="0" cy="1241425"/>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sp>
        <p:nvSpPr>
          <p:cNvPr id="271401" name="Line 41"/>
          <p:cNvSpPr>
            <a:spLocks noChangeShapeType="1"/>
          </p:cNvSpPr>
          <p:nvPr/>
        </p:nvSpPr>
        <p:spPr bwMode="auto">
          <a:xfrm>
            <a:off x="7054850" y="4900613"/>
            <a:ext cx="0" cy="709612"/>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sp>
        <p:nvSpPr>
          <p:cNvPr id="271402" name="Line 42"/>
          <p:cNvSpPr>
            <a:spLocks noChangeShapeType="1"/>
          </p:cNvSpPr>
          <p:nvPr/>
        </p:nvSpPr>
        <p:spPr bwMode="auto">
          <a:xfrm flipV="1">
            <a:off x="6743700" y="4900613"/>
            <a:ext cx="0" cy="1241425"/>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grpSp>
        <p:nvGrpSpPr>
          <p:cNvPr id="6" name="Group 72"/>
          <p:cNvGrpSpPr>
            <a:grpSpLocks/>
          </p:cNvGrpSpPr>
          <p:nvPr/>
        </p:nvGrpSpPr>
        <p:grpSpPr bwMode="auto">
          <a:xfrm>
            <a:off x="7364413" y="4810125"/>
            <a:ext cx="1779587" cy="506413"/>
            <a:chOff x="4639" y="3030"/>
            <a:chExt cx="1121" cy="319"/>
          </a:xfrm>
        </p:grpSpPr>
        <p:sp>
          <p:nvSpPr>
            <p:cNvPr id="6198" name="Line 43"/>
            <p:cNvSpPr>
              <a:spLocks noChangeShapeType="1"/>
            </p:cNvSpPr>
            <p:nvPr/>
          </p:nvSpPr>
          <p:spPr bwMode="auto">
            <a:xfrm>
              <a:off x="4639" y="3199"/>
              <a:ext cx="780" cy="0"/>
            </a:xfrm>
            <a:prstGeom prst="line">
              <a:avLst/>
            </a:prstGeom>
            <a:noFill/>
            <a:ln w="28575">
              <a:solidFill>
                <a:srgbClr val="009900"/>
              </a:solidFill>
              <a:round/>
              <a:headEnd type="triangle" w="lg" len="lg"/>
              <a:tailEnd/>
            </a:ln>
          </p:spPr>
          <p:txBody>
            <a:bodyPr/>
            <a:lstStyle/>
            <a:p>
              <a:endParaRPr lang="en-US">
                <a:solidFill>
                  <a:srgbClr val="000000"/>
                </a:solidFill>
              </a:endParaRPr>
            </a:p>
          </p:txBody>
        </p:sp>
        <p:sp>
          <p:nvSpPr>
            <p:cNvPr id="6199" name="Text Box 44"/>
            <p:cNvSpPr txBox="1">
              <a:spLocks noChangeArrowheads="1"/>
            </p:cNvSpPr>
            <p:nvPr/>
          </p:nvSpPr>
          <p:spPr bwMode="auto">
            <a:xfrm>
              <a:off x="5342" y="3030"/>
              <a:ext cx="418" cy="319"/>
            </a:xfrm>
            <a:prstGeom prst="rect">
              <a:avLst/>
            </a:prstGeom>
            <a:noFill/>
            <a:ln w="9525">
              <a:noFill/>
              <a:miter lim="800000"/>
              <a:headEnd/>
              <a:tailEnd/>
            </a:ln>
          </p:spPr>
          <p:txBody>
            <a:bodyPr/>
            <a:lstStyle/>
            <a:p>
              <a:pPr algn="ctr"/>
              <a:r>
                <a:rPr lang="en-US" sz="2400">
                  <a:solidFill>
                    <a:srgbClr val="009900"/>
                  </a:solidFill>
                </a:rPr>
                <a:t>F</a:t>
              </a:r>
              <a:r>
                <a:rPr lang="en-US" sz="2400" baseline="-25000">
                  <a:solidFill>
                    <a:srgbClr val="009900"/>
                  </a:solidFill>
                </a:rPr>
                <a:t>s</a:t>
              </a:r>
              <a:endParaRPr lang="en-US" sz="2400">
                <a:solidFill>
                  <a:srgbClr val="009900"/>
                </a:solidFill>
              </a:endParaRPr>
            </a:p>
          </p:txBody>
        </p:sp>
      </p:grpSp>
      <p:sp>
        <p:nvSpPr>
          <p:cNvPr id="271409" name="Rectangle 49"/>
          <p:cNvSpPr>
            <a:spLocks noChangeArrowheads="1"/>
          </p:cNvSpPr>
          <p:nvPr/>
        </p:nvSpPr>
        <p:spPr bwMode="auto">
          <a:xfrm>
            <a:off x="244475" y="4946650"/>
            <a:ext cx="900113" cy="609600"/>
          </a:xfrm>
          <a:prstGeom prst="rect">
            <a:avLst/>
          </a:prstGeom>
          <a:noFill/>
          <a:ln w="9525">
            <a:noFill/>
            <a:miter lim="800000"/>
            <a:headEnd/>
            <a:tailEnd/>
          </a:ln>
        </p:spPr>
        <p:txBody>
          <a:bodyPr anchor="ctr"/>
          <a:lstStyle/>
          <a:p>
            <a:r>
              <a:rPr lang="en-US" dirty="0">
                <a:solidFill>
                  <a:srgbClr val="0070C0"/>
                </a:solidFill>
                <a:latin typeface="Symbol" pitchFamily="18" charset="2"/>
              </a:rPr>
              <a:t>S</a:t>
            </a:r>
            <a:r>
              <a:rPr lang="en-US" dirty="0">
                <a:solidFill>
                  <a:srgbClr val="0070C0"/>
                </a:solidFill>
              </a:rPr>
              <a:t>F</a:t>
            </a:r>
            <a:r>
              <a:rPr lang="en-US" baseline="-25000" dirty="0">
                <a:solidFill>
                  <a:srgbClr val="0070C0"/>
                </a:solidFill>
              </a:rPr>
              <a:t>//</a:t>
            </a:r>
            <a:r>
              <a:rPr lang="en-US" dirty="0">
                <a:solidFill>
                  <a:srgbClr val="0070C0"/>
                </a:solidFill>
              </a:rPr>
              <a:t>: </a:t>
            </a:r>
          </a:p>
        </p:txBody>
      </p:sp>
      <p:sp>
        <p:nvSpPr>
          <p:cNvPr id="271410" name="Rectangle 50"/>
          <p:cNvSpPr>
            <a:spLocks noChangeArrowheads="1"/>
          </p:cNvSpPr>
          <p:nvPr/>
        </p:nvSpPr>
        <p:spPr bwMode="auto">
          <a:xfrm>
            <a:off x="1042988" y="5005715"/>
            <a:ext cx="2281330" cy="523220"/>
          </a:xfrm>
          <a:prstGeom prst="rect">
            <a:avLst/>
          </a:prstGeom>
          <a:noFill/>
          <a:ln w="9525">
            <a:noFill/>
            <a:miter lim="800000"/>
            <a:headEnd/>
            <a:tailEnd/>
          </a:ln>
        </p:spPr>
        <p:txBody>
          <a:bodyPr wrap="none" anchor="t" anchorCtr="0">
            <a:spAutoFit/>
          </a:bodyPr>
          <a:lstStyle/>
          <a:p>
            <a:r>
              <a:rPr lang="en-US" dirty="0" smtClean="0">
                <a:solidFill>
                  <a:srgbClr val="009900"/>
                </a:solidFill>
              </a:rPr>
              <a:t>T </a:t>
            </a:r>
            <a:r>
              <a:rPr lang="en-US" dirty="0" err="1" smtClean="0">
                <a:solidFill>
                  <a:srgbClr val="009900"/>
                </a:solidFill>
              </a:rPr>
              <a:t>cos</a:t>
            </a:r>
            <a:r>
              <a:rPr lang="en-US" dirty="0" smtClean="0">
                <a:solidFill>
                  <a:srgbClr val="009900"/>
                </a:solidFill>
              </a:rPr>
              <a:t> </a:t>
            </a:r>
            <a:r>
              <a:rPr lang="en-US" dirty="0" smtClean="0">
                <a:solidFill>
                  <a:srgbClr val="009900"/>
                </a:solidFill>
                <a:latin typeface="Symbol" pitchFamily="18" charset="2"/>
              </a:rPr>
              <a:t>q</a:t>
            </a:r>
            <a:r>
              <a:rPr lang="en-US" dirty="0" smtClean="0">
                <a:solidFill>
                  <a:srgbClr val="009900"/>
                </a:solidFill>
              </a:rPr>
              <a:t> –   </a:t>
            </a:r>
            <a:r>
              <a:rPr lang="en-US" dirty="0" err="1">
                <a:solidFill>
                  <a:srgbClr val="009900"/>
                </a:solidFill>
              </a:rPr>
              <a:t>F</a:t>
            </a:r>
            <a:r>
              <a:rPr lang="en-US" baseline="-25000" dirty="0" err="1">
                <a:solidFill>
                  <a:srgbClr val="009900"/>
                </a:solidFill>
              </a:rPr>
              <a:t>s</a:t>
            </a:r>
            <a:endParaRPr lang="en-US" baseline="-25000" dirty="0">
              <a:solidFill>
                <a:srgbClr val="009900"/>
              </a:solidFill>
            </a:endParaRPr>
          </a:p>
        </p:txBody>
      </p:sp>
      <p:sp>
        <p:nvSpPr>
          <p:cNvPr id="271411" name="Rectangle 51"/>
          <p:cNvSpPr>
            <a:spLocks noChangeArrowheads="1"/>
          </p:cNvSpPr>
          <p:nvPr/>
        </p:nvSpPr>
        <p:spPr bwMode="auto">
          <a:xfrm>
            <a:off x="3292475" y="4964113"/>
            <a:ext cx="1260475" cy="609600"/>
          </a:xfrm>
          <a:prstGeom prst="rect">
            <a:avLst/>
          </a:prstGeom>
          <a:noFill/>
          <a:ln w="9525">
            <a:noFill/>
            <a:miter lim="800000"/>
            <a:headEnd/>
            <a:tailEnd/>
          </a:ln>
        </p:spPr>
        <p:txBody>
          <a:bodyPr anchor="ctr"/>
          <a:lstStyle/>
          <a:p>
            <a:r>
              <a:rPr lang="en-US">
                <a:solidFill>
                  <a:srgbClr val="000000"/>
                </a:solidFill>
              </a:rPr>
              <a:t>= m a</a:t>
            </a:r>
            <a:r>
              <a:rPr lang="en-US" baseline="-25000">
                <a:solidFill>
                  <a:srgbClr val="000000"/>
                </a:solidFill>
              </a:rPr>
              <a:t>//</a:t>
            </a:r>
          </a:p>
        </p:txBody>
      </p:sp>
      <p:sp>
        <p:nvSpPr>
          <p:cNvPr id="271418" name="Rectangle 58"/>
          <p:cNvSpPr>
            <a:spLocks noChangeArrowheads="1"/>
          </p:cNvSpPr>
          <p:nvPr/>
        </p:nvSpPr>
        <p:spPr bwMode="auto">
          <a:xfrm>
            <a:off x="993775" y="3105478"/>
            <a:ext cx="3855479"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T sin </a:t>
            </a:r>
            <a:r>
              <a:rPr lang="en-US" dirty="0" smtClean="0">
                <a:solidFill>
                  <a:srgbClr val="000000"/>
                </a:solidFill>
                <a:latin typeface="Symbol" pitchFamily="18" charset="2"/>
              </a:rPr>
              <a:t>q</a:t>
            </a:r>
            <a:r>
              <a:rPr lang="en-US" dirty="0" smtClean="0">
                <a:solidFill>
                  <a:srgbClr val="000000"/>
                </a:solidFill>
              </a:rPr>
              <a:t> +  </a:t>
            </a:r>
            <a:r>
              <a:rPr lang="en-US" dirty="0" err="1" smtClean="0">
                <a:solidFill>
                  <a:srgbClr val="000000"/>
                </a:solidFill>
              </a:rPr>
              <a:t>F</a:t>
            </a:r>
            <a:r>
              <a:rPr lang="en-US" baseline="-25000" dirty="0" err="1" smtClean="0">
                <a:solidFill>
                  <a:srgbClr val="000000"/>
                </a:solidFill>
              </a:rPr>
              <a:t>n</a:t>
            </a:r>
            <a:r>
              <a:rPr lang="en-US" dirty="0" smtClean="0">
                <a:solidFill>
                  <a:srgbClr val="000000"/>
                </a:solidFill>
              </a:rPr>
              <a:t>  – </a:t>
            </a:r>
            <a:r>
              <a:rPr lang="en-US" dirty="0" err="1" smtClean="0">
                <a:solidFill>
                  <a:srgbClr val="000000"/>
                </a:solidFill>
              </a:rPr>
              <a:t>F</a:t>
            </a:r>
            <a:r>
              <a:rPr lang="en-US" baseline="-25000" dirty="0" err="1" smtClean="0">
                <a:solidFill>
                  <a:srgbClr val="000000"/>
                </a:solidFill>
              </a:rPr>
              <a:t>a</a:t>
            </a:r>
            <a:r>
              <a:rPr lang="en-US" dirty="0" smtClean="0">
                <a:solidFill>
                  <a:srgbClr val="000000"/>
                </a:solidFill>
              </a:rPr>
              <a:t> </a:t>
            </a:r>
            <a:r>
              <a:rPr lang="en-US" dirty="0">
                <a:solidFill>
                  <a:srgbClr val="000000"/>
                </a:solidFill>
              </a:rPr>
              <a:t>– </a:t>
            </a:r>
            <a:r>
              <a:rPr lang="en-US" dirty="0" smtClean="0">
                <a:solidFill>
                  <a:srgbClr val="000000"/>
                </a:solidFill>
              </a:rPr>
              <a:t>mg</a:t>
            </a:r>
            <a:endParaRPr lang="en-US" baseline="-25000" dirty="0">
              <a:solidFill>
                <a:srgbClr val="000000"/>
              </a:solidFill>
            </a:endParaRPr>
          </a:p>
        </p:txBody>
      </p:sp>
      <p:grpSp>
        <p:nvGrpSpPr>
          <p:cNvPr id="7" name="Group 61"/>
          <p:cNvGrpSpPr>
            <a:grpSpLocks/>
          </p:cNvGrpSpPr>
          <p:nvPr/>
        </p:nvGrpSpPr>
        <p:grpSpPr bwMode="auto">
          <a:xfrm>
            <a:off x="3865563" y="4619625"/>
            <a:ext cx="838200" cy="1066800"/>
            <a:chOff x="1968" y="1632"/>
            <a:chExt cx="528" cy="672"/>
          </a:xfrm>
        </p:grpSpPr>
        <p:sp>
          <p:nvSpPr>
            <p:cNvPr id="6196" name="Rectangle 62"/>
            <p:cNvSpPr>
              <a:spLocks noChangeArrowheads="1"/>
            </p:cNvSpPr>
            <p:nvPr/>
          </p:nvSpPr>
          <p:spPr bwMode="auto">
            <a:xfrm>
              <a:off x="2256" y="1632"/>
              <a:ext cx="240" cy="384"/>
            </a:xfrm>
            <a:prstGeom prst="rect">
              <a:avLst/>
            </a:prstGeom>
            <a:noFill/>
            <a:ln w="9525">
              <a:noFill/>
              <a:miter lim="800000"/>
              <a:headEnd/>
              <a:tailEnd/>
            </a:ln>
          </p:spPr>
          <p:txBody>
            <a:bodyPr anchor="ctr"/>
            <a:lstStyle/>
            <a:p>
              <a:r>
                <a:rPr lang="en-US">
                  <a:solidFill>
                    <a:srgbClr val="3333FF"/>
                  </a:solidFill>
                </a:rPr>
                <a:t>0</a:t>
              </a:r>
            </a:p>
          </p:txBody>
        </p:sp>
        <p:sp>
          <p:nvSpPr>
            <p:cNvPr id="6197" name="Line 63"/>
            <p:cNvSpPr>
              <a:spLocks noChangeShapeType="1"/>
            </p:cNvSpPr>
            <p:nvPr/>
          </p:nvSpPr>
          <p:spPr bwMode="auto">
            <a:xfrm flipV="1">
              <a:off x="1968" y="1872"/>
              <a:ext cx="336" cy="432"/>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grpSp>
        <p:nvGrpSpPr>
          <p:cNvPr id="8" name="Group 64"/>
          <p:cNvGrpSpPr>
            <a:grpSpLocks/>
          </p:cNvGrpSpPr>
          <p:nvPr/>
        </p:nvGrpSpPr>
        <p:grpSpPr bwMode="auto">
          <a:xfrm>
            <a:off x="5380038" y="2708275"/>
            <a:ext cx="838200" cy="1066800"/>
            <a:chOff x="1968" y="1632"/>
            <a:chExt cx="528" cy="672"/>
          </a:xfrm>
        </p:grpSpPr>
        <p:sp>
          <p:nvSpPr>
            <p:cNvPr id="6194" name="Rectangle 65"/>
            <p:cNvSpPr>
              <a:spLocks noChangeArrowheads="1"/>
            </p:cNvSpPr>
            <p:nvPr/>
          </p:nvSpPr>
          <p:spPr bwMode="auto">
            <a:xfrm>
              <a:off x="2256" y="1632"/>
              <a:ext cx="240" cy="384"/>
            </a:xfrm>
            <a:prstGeom prst="rect">
              <a:avLst/>
            </a:prstGeom>
            <a:noFill/>
            <a:ln w="9525">
              <a:noFill/>
              <a:miter lim="800000"/>
              <a:headEnd/>
              <a:tailEnd/>
            </a:ln>
          </p:spPr>
          <p:txBody>
            <a:bodyPr anchor="ctr"/>
            <a:lstStyle/>
            <a:p>
              <a:r>
                <a:rPr lang="en-US">
                  <a:solidFill>
                    <a:srgbClr val="3333FF"/>
                  </a:solidFill>
                </a:rPr>
                <a:t>0</a:t>
              </a:r>
            </a:p>
          </p:txBody>
        </p:sp>
        <p:sp>
          <p:nvSpPr>
            <p:cNvPr id="6195" name="Line 66"/>
            <p:cNvSpPr>
              <a:spLocks noChangeShapeType="1"/>
            </p:cNvSpPr>
            <p:nvPr/>
          </p:nvSpPr>
          <p:spPr bwMode="auto">
            <a:xfrm flipV="1">
              <a:off x="1968" y="1872"/>
              <a:ext cx="336" cy="432"/>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
        <p:nvSpPr>
          <p:cNvPr id="271433" name="Rectangle 73"/>
          <p:cNvSpPr>
            <a:spLocks noChangeArrowheads="1"/>
          </p:cNvSpPr>
          <p:nvPr/>
        </p:nvSpPr>
        <p:spPr bwMode="auto">
          <a:xfrm>
            <a:off x="6391275" y="4332288"/>
            <a:ext cx="1016000" cy="406400"/>
          </a:xfrm>
          <a:prstGeom prst="rect">
            <a:avLst/>
          </a:prstGeom>
          <a:noFill/>
          <a:ln w="9525">
            <a:noFill/>
            <a:miter lim="800000"/>
            <a:headEnd/>
            <a:tailEnd/>
          </a:ln>
        </p:spPr>
        <p:txBody>
          <a:bodyPr anchor="ctr"/>
          <a:lstStyle/>
          <a:p>
            <a:pPr algn="ctr"/>
            <a:r>
              <a:rPr lang="en-US" sz="2400" dirty="0" smtClean="0">
                <a:solidFill>
                  <a:srgbClr val="000000"/>
                </a:solidFill>
              </a:rPr>
              <a:t>m</a:t>
            </a:r>
            <a:endParaRPr lang="en-US" sz="2400" dirty="0">
              <a:solidFill>
                <a:srgbClr val="000000"/>
              </a:solidFill>
            </a:endParaRPr>
          </a:p>
        </p:txBody>
      </p:sp>
      <p:sp>
        <p:nvSpPr>
          <p:cNvPr id="271434" name="Text Box 74"/>
          <p:cNvSpPr txBox="1">
            <a:spLocks noChangeArrowheads="1"/>
          </p:cNvSpPr>
          <p:nvPr/>
        </p:nvSpPr>
        <p:spPr bwMode="auto">
          <a:xfrm>
            <a:off x="5391150" y="1098550"/>
            <a:ext cx="1119188" cy="444500"/>
          </a:xfrm>
          <a:prstGeom prst="rect">
            <a:avLst/>
          </a:prstGeom>
          <a:noFill/>
          <a:ln w="9525">
            <a:noFill/>
            <a:miter lim="800000"/>
            <a:headEnd/>
            <a:tailEnd/>
          </a:ln>
        </p:spPr>
        <p:txBody>
          <a:bodyPr/>
          <a:lstStyle/>
          <a:p>
            <a:pPr algn="ctr"/>
            <a:r>
              <a:rPr lang="en-US" sz="2400">
                <a:solidFill>
                  <a:srgbClr val="000000"/>
                </a:solidFill>
              </a:rPr>
              <a:t>F</a:t>
            </a:r>
            <a:r>
              <a:rPr lang="en-US" sz="2400" baseline="-25000">
                <a:solidFill>
                  <a:srgbClr val="000000"/>
                </a:solidFill>
              </a:rPr>
              <a:t>s</a:t>
            </a:r>
            <a:r>
              <a:rPr lang="en-US" sz="2400">
                <a:solidFill>
                  <a:srgbClr val="000000"/>
                </a:solidFill>
              </a:rPr>
              <a:t> = ?</a:t>
            </a:r>
          </a:p>
        </p:txBody>
      </p:sp>
      <p:grpSp>
        <p:nvGrpSpPr>
          <p:cNvPr id="9" name="Group 69"/>
          <p:cNvGrpSpPr>
            <a:grpSpLocks/>
          </p:cNvGrpSpPr>
          <p:nvPr/>
        </p:nvGrpSpPr>
        <p:grpSpPr bwMode="auto">
          <a:xfrm>
            <a:off x="168275" y="2897188"/>
            <a:ext cx="900113" cy="869950"/>
            <a:chOff x="473075" y="2897188"/>
            <a:chExt cx="900113" cy="869950"/>
          </a:xfrm>
        </p:grpSpPr>
        <p:sp>
          <p:nvSpPr>
            <p:cNvPr id="6186" name="Rectangle 57"/>
            <p:cNvSpPr>
              <a:spLocks noChangeArrowheads="1"/>
            </p:cNvSpPr>
            <p:nvPr/>
          </p:nvSpPr>
          <p:spPr bwMode="auto">
            <a:xfrm>
              <a:off x="473075" y="2897188"/>
              <a:ext cx="900113" cy="869950"/>
            </a:xfrm>
            <a:prstGeom prst="rect">
              <a:avLst/>
            </a:prstGeom>
            <a:noFill/>
            <a:ln w="9525">
              <a:noFill/>
              <a:miter lim="800000"/>
              <a:headEnd/>
              <a:tailEnd/>
            </a:ln>
          </p:spPr>
          <p:txBody>
            <a:bodyPr anchor="ctr"/>
            <a:lstStyle/>
            <a:p>
              <a:r>
                <a:rPr lang="en-US">
                  <a:solidFill>
                    <a:srgbClr val="0070C0"/>
                  </a:solidFill>
                  <a:latin typeface="Symbol" pitchFamily="18" charset="2"/>
                </a:rPr>
                <a:t>S</a:t>
              </a:r>
              <a:r>
                <a:rPr lang="en-US">
                  <a:solidFill>
                    <a:srgbClr val="0070C0"/>
                  </a:solidFill>
                </a:rPr>
                <a:t>F</a:t>
              </a:r>
              <a:r>
                <a:rPr lang="en-US" baseline="-25000">
                  <a:solidFill>
                    <a:srgbClr val="0070C0"/>
                  </a:solidFill>
                </a:rPr>
                <a:t> </a:t>
              </a:r>
              <a:r>
                <a:rPr lang="en-US">
                  <a:solidFill>
                    <a:srgbClr val="0070C0"/>
                  </a:solidFill>
                </a:rPr>
                <a:t> : </a:t>
              </a:r>
            </a:p>
          </p:txBody>
        </p:sp>
        <p:grpSp>
          <p:nvGrpSpPr>
            <p:cNvPr id="6187" name="Group 62"/>
            <p:cNvGrpSpPr>
              <a:grpSpLocks/>
            </p:cNvGrpSpPr>
            <p:nvPr/>
          </p:nvGrpSpPr>
          <p:grpSpPr bwMode="auto">
            <a:xfrm>
              <a:off x="954005" y="3350183"/>
              <a:ext cx="233527" cy="235723"/>
              <a:chOff x="7734815" y="2032022"/>
              <a:chExt cx="233527" cy="235723"/>
            </a:xfrm>
          </p:grpSpPr>
          <p:grpSp>
            <p:nvGrpSpPr>
              <p:cNvPr id="6188" name="Group 69"/>
              <p:cNvGrpSpPr>
                <a:grpSpLocks/>
              </p:cNvGrpSpPr>
              <p:nvPr/>
            </p:nvGrpSpPr>
            <p:grpSpPr bwMode="auto">
              <a:xfrm>
                <a:off x="7734815" y="2267333"/>
                <a:ext cx="233527" cy="412"/>
                <a:chOff x="2121" y="3675"/>
                <a:chExt cx="494" cy="412"/>
              </a:xfrm>
            </p:grpSpPr>
            <p:sp>
              <p:nvSpPr>
                <p:cNvPr id="6192"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70C0"/>
                    </a:solidFill>
                  </a:endParaRPr>
                </a:p>
              </p:txBody>
            </p:sp>
            <p:sp>
              <p:nvSpPr>
                <p:cNvPr id="6193"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70C0"/>
                    </a:solidFill>
                  </a:endParaRPr>
                </a:p>
              </p:txBody>
            </p:sp>
          </p:grpSp>
          <p:grpSp>
            <p:nvGrpSpPr>
              <p:cNvPr id="6189" name="Group 55"/>
              <p:cNvGrpSpPr>
                <a:grpSpLocks/>
              </p:cNvGrpSpPr>
              <p:nvPr/>
            </p:nvGrpSpPr>
            <p:grpSpPr bwMode="auto">
              <a:xfrm rot="5400000">
                <a:off x="7734815" y="2148580"/>
                <a:ext cx="233527" cy="412"/>
                <a:chOff x="2121" y="3675"/>
                <a:chExt cx="494" cy="412"/>
              </a:xfrm>
            </p:grpSpPr>
            <p:sp>
              <p:nvSpPr>
                <p:cNvPr id="6190"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70C0"/>
                    </a:solidFill>
                  </a:endParaRPr>
                </a:p>
              </p:txBody>
            </p:sp>
            <p:sp>
              <p:nvSpPr>
                <p:cNvPr id="6191"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70C0"/>
                    </a:solidFill>
                  </a:endParaRPr>
                </a:p>
              </p:txBody>
            </p:sp>
          </p:grpSp>
        </p:grpSp>
      </p:grpSp>
      <p:grpSp>
        <p:nvGrpSpPr>
          <p:cNvPr id="13" name="Group 77"/>
          <p:cNvGrpSpPr>
            <a:grpSpLocks/>
          </p:cNvGrpSpPr>
          <p:nvPr/>
        </p:nvGrpSpPr>
        <p:grpSpPr bwMode="auto">
          <a:xfrm>
            <a:off x="4778375" y="3049588"/>
            <a:ext cx="1260475" cy="609600"/>
            <a:chOff x="4778375" y="3049588"/>
            <a:chExt cx="1260475" cy="609600"/>
          </a:xfrm>
        </p:grpSpPr>
        <p:sp>
          <p:nvSpPr>
            <p:cNvPr id="6178" name="Rectangle 59"/>
            <p:cNvSpPr>
              <a:spLocks noChangeArrowheads="1"/>
            </p:cNvSpPr>
            <p:nvPr/>
          </p:nvSpPr>
          <p:spPr bwMode="auto">
            <a:xfrm>
              <a:off x="4778375" y="3049588"/>
              <a:ext cx="1260475" cy="609600"/>
            </a:xfrm>
            <a:prstGeom prst="rect">
              <a:avLst/>
            </a:prstGeom>
            <a:noFill/>
            <a:ln w="9525">
              <a:noFill/>
              <a:miter lim="800000"/>
              <a:headEnd/>
              <a:tailEnd/>
            </a:ln>
          </p:spPr>
          <p:txBody>
            <a:bodyPr anchor="ctr"/>
            <a:lstStyle/>
            <a:p>
              <a:r>
                <a:rPr lang="en-US" dirty="0">
                  <a:solidFill>
                    <a:srgbClr val="000000"/>
                  </a:solidFill>
                </a:rPr>
                <a:t>= m a</a:t>
              </a:r>
              <a:endParaRPr lang="en-US" baseline="-25000" dirty="0">
                <a:solidFill>
                  <a:srgbClr val="000000"/>
                </a:solidFill>
              </a:endParaRPr>
            </a:p>
          </p:txBody>
        </p:sp>
        <p:grpSp>
          <p:nvGrpSpPr>
            <p:cNvPr id="6179" name="Group 70"/>
            <p:cNvGrpSpPr>
              <a:grpSpLocks/>
            </p:cNvGrpSpPr>
            <p:nvPr/>
          </p:nvGrpSpPr>
          <p:grpSpPr bwMode="auto">
            <a:xfrm>
              <a:off x="5716010" y="3362058"/>
              <a:ext cx="233527" cy="235723"/>
              <a:chOff x="7734815" y="2032022"/>
              <a:chExt cx="233527" cy="235723"/>
            </a:xfrm>
          </p:grpSpPr>
          <p:grpSp>
            <p:nvGrpSpPr>
              <p:cNvPr id="6180" name="Group 69"/>
              <p:cNvGrpSpPr>
                <a:grpSpLocks/>
              </p:cNvGrpSpPr>
              <p:nvPr/>
            </p:nvGrpSpPr>
            <p:grpSpPr bwMode="auto">
              <a:xfrm>
                <a:off x="7734815" y="2267333"/>
                <a:ext cx="233527" cy="412"/>
                <a:chOff x="2121" y="3675"/>
                <a:chExt cx="494" cy="412"/>
              </a:xfrm>
            </p:grpSpPr>
            <p:sp>
              <p:nvSpPr>
                <p:cNvPr id="6184"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6185"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nvGrpSpPr>
              <p:cNvPr id="6181" name="Group 55"/>
              <p:cNvGrpSpPr>
                <a:grpSpLocks/>
              </p:cNvGrpSpPr>
              <p:nvPr/>
            </p:nvGrpSpPr>
            <p:grpSpPr bwMode="auto">
              <a:xfrm rot="5400000">
                <a:off x="7734815" y="2148580"/>
                <a:ext cx="233527" cy="412"/>
                <a:chOff x="2121" y="3675"/>
                <a:chExt cx="494" cy="412"/>
              </a:xfrm>
            </p:grpSpPr>
            <p:sp>
              <p:nvSpPr>
                <p:cNvPr id="6182"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6183"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grpSp>
      <p:pic>
        <p:nvPicPr>
          <p:cNvPr id="65"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04749" y="2663570"/>
            <a:ext cx="353902" cy="467236"/>
          </a:xfrm>
          <a:prstGeom prst="rect">
            <a:avLst/>
          </a:prstGeom>
          <a:noFill/>
          <a:ln w="9525">
            <a:noFill/>
            <a:miter lim="800000"/>
            <a:headEnd/>
            <a:tailEnd/>
          </a:ln>
        </p:spPr>
      </p:pic>
      <p:sp>
        <p:nvSpPr>
          <p:cNvPr id="66" name="Oval 65"/>
          <p:cNvSpPr/>
          <p:nvPr/>
        </p:nvSpPr>
        <p:spPr>
          <a:xfrm>
            <a:off x="2709517" y="4906004"/>
            <a:ext cx="722641" cy="7226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7" name="Oval 66"/>
          <p:cNvSpPr/>
          <p:nvPr/>
        </p:nvSpPr>
        <p:spPr>
          <a:xfrm>
            <a:off x="2470944" y="3029277"/>
            <a:ext cx="722641" cy="7226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8"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00239" y="2663570"/>
            <a:ext cx="353902" cy="467236"/>
          </a:xfrm>
          <a:prstGeom prst="rect">
            <a:avLst/>
          </a:prstGeom>
          <a:noFill/>
          <a:ln w="9525">
            <a:noFill/>
            <a:miter lim="800000"/>
            <a:headEnd/>
            <a:tailEnd/>
          </a:ln>
        </p:spPr>
      </p:pic>
      <p:pic>
        <p:nvPicPr>
          <p:cNvPr id="69"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88600" y="2663570"/>
            <a:ext cx="353902" cy="467236"/>
          </a:xfrm>
          <a:prstGeom prst="rect">
            <a:avLst/>
          </a:prstGeom>
          <a:noFill/>
          <a:ln w="9525">
            <a:noFill/>
            <a:miter lim="800000"/>
            <a:headEnd/>
            <a:tailEnd/>
          </a:ln>
        </p:spPr>
      </p:pic>
      <p:pic>
        <p:nvPicPr>
          <p:cNvPr id="70"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98963" y="2663570"/>
            <a:ext cx="353902" cy="467236"/>
          </a:xfrm>
          <a:prstGeom prst="rect">
            <a:avLst/>
          </a:prstGeom>
          <a:noFill/>
          <a:ln w="9525">
            <a:noFill/>
            <a:miter lim="800000"/>
            <a:headEnd/>
            <a:tailEnd/>
          </a:ln>
        </p:spPr>
      </p:pic>
      <p:pic>
        <p:nvPicPr>
          <p:cNvPr id="71"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23799" y="4533389"/>
            <a:ext cx="353902" cy="467236"/>
          </a:xfrm>
          <a:prstGeom prst="rect">
            <a:avLst/>
          </a:prstGeom>
          <a:noFill/>
          <a:ln w="9525">
            <a:noFill/>
            <a:miter lim="800000"/>
            <a:headEnd/>
            <a:tailEnd/>
          </a:ln>
        </p:spPr>
      </p:pic>
      <p:pic>
        <p:nvPicPr>
          <p:cNvPr id="72"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77190" y="4533389"/>
            <a:ext cx="353902" cy="467236"/>
          </a:xfrm>
          <a:prstGeom prst="rect">
            <a:avLst/>
          </a:prstGeom>
          <a:noFill/>
          <a:ln w="9525">
            <a:noFill/>
            <a:miter lim="800000"/>
            <a:headEnd/>
            <a:tailEnd/>
          </a:ln>
        </p:spPr>
      </p:pic>
    </p:spTree>
    <p:extLst>
      <p:ext uri="{BB962C8B-B14F-4D97-AF65-F5344CB8AC3E}">
        <p14:creationId xmlns:p14="http://schemas.microsoft.com/office/powerpoint/2010/main" val="1357777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circle(in)">
                                      <p:cBhvr>
                                        <p:cTn id="7" dur="2000"/>
                                        <p:tgtEl>
                                          <p:spTgt spid="61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1382"/>
                                        </p:tgtEl>
                                        <p:attrNameLst>
                                          <p:attrName>style.visibility</p:attrName>
                                        </p:attrNameLst>
                                      </p:cBhvr>
                                      <p:to>
                                        <p:strVal val="visible"/>
                                      </p:to>
                                    </p:set>
                                    <p:animEffect transition="in" filter="dissolve">
                                      <p:cBhvr>
                                        <p:cTn id="12" dur="500"/>
                                        <p:tgtEl>
                                          <p:spTgt spid="2713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1389"/>
                                        </p:tgtEl>
                                        <p:attrNameLst>
                                          <p:attrName>style.visibility</p:attrName>
                                        </p:attrNameLst>
                                      </p:cBhvr>
                                      <p:to>
                                        <p:strVal val="visible"/>
                                      </p:to>
                                    </p:set>
                                    <p:animEffect transition="in" filter="wipe(down)">
                                      <p:cBhvr>
                                        <p:cTn id="17" dur="500"/>
                                        <p:tgtEl>
                                          <p:spTgt spid="2713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271390"/>
                                        </p:tgtEl>
                                        <p:attrNameLst>
                                          <p:attrName>style.visibility</p:attrName>
                                        </p:attrNameLst>
                                      </p:cBhvr>
                                      <p:to>
                                        <p:strVal val="visible"/>
                                      </p:to>
                                    </p:set>
                                    <p:animEffect transition="in" filter="fade">
                                      <p:cBhvr>
                                        <p:cTn id="34" dur="2000"/>
                                        <p:tgtEl>
                                          <p:spTgt spid="271390"/>
                                        </p:tgtEl>
                                      </p:cBhvr>
                                    </p:animEffect>
                                    <p:anim calcmode="lin" valueType="num">
                                      <p:cBhvr>
                                        <p:cTn id="35" dur="2000" fill="hold"/>
                                        <p:tgtEl>
                                          <p:spTgt spid="271390"/>
                                        </p:tgtEl>
                                        <p:attrNameLst>
                                          <p:attrName>style.rotation</p:attrName>
                                        </p:attrNameLst>
                                      </p:cBhvr>
                                      <p:tavLst>
                                        <p:tav tm="0">
                                          <p:val>
                                            <p:fltVal val="720"/>
                                          </p:val>
                                        </p:tav>
                                        <p:tav tm="100000">
                                          <p:val>
                                            <p:fltVal val="0"/>
                                          </p:val>
                                        </p:tav>
                                      </p:tavLst>
                                    </p:anim>
                                    <p:anim calcmode="lin" valueType="num">
                                      <p:cBhvr>
                                        <p:cTn id="36" dur="2000" fill="hold"/>
                                        <p:tgtEl>
                                          <p:spTgt spid="271390"/>
                                        </p:tgtEl>
                                        <p:attrNameLst>
                                          <p:attrName>ppt_h</p:attrName>
                                        </p:attrNameLst>
                                      </p:cBhvr>
                                      <p:tavLst>
                                        <p:tav tm="0">
                                          <p:val>
                                            <p:fltVal val="0"/>
                                          </p:val>
                                        </p:tav>
                                        <p:tav tm="100000">
                                          <p:val>
                                            <p:strVal val="#ppt_h"/>
                                          </p:val>
                                        </p:tav>
                                      </p:tavLst>
                                    </p:anim>
                                    <p:anim calcmode="lin" valueType="num">
                                      <p:cBhvr>
                                        <p:cTn id="37" dur="2000" fill="hold"/>
                                        <p:tgtEl>
                                          <p:spTgt spid="271390"/>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35" presetClass="entr" presetSubtype="0" fill="hold" grpId="0" nodeType="clickEffect">
                                  <p:stCondLst>
                                    <p:cond delay="0"/>
                                  </p:stCondLst>
                                  <p:childTnLst>
                                    <p:set>
                                      <p:cBhvr>
                                        <p:cTn id="41" dur="1" fill="hold">
                                          <p:stCondLst>
                                            <p:cond delay="0"/>
                                          </p:stCondLst>
                                        </p:cTn>
                                        <p:tgtEl>
                                          <p:spTgt spid="271434"/>
                                        </p:tgtEl>
                                        <p:attrNameLst>
                                          <p:attrName>style.visibility</p:attrName>
                                        </p:attrNameLst>
                                      </p:cBhvr>
                                      <p:to>
                                        <p:strVal val="visible"/>
                                      </p:to>
                                    </p:set>
                                    <p:animEffect transition="in" filter="fade">
                                      <p:cBhvr>
                                        <p:cTn id="42" dur="2000"/>
                                        <p:tgtEl>
                                          <p:spTgt spid="271434"/>
                                        </p:tgtEl>
                                      </p:cBhvr>
                                    </p:animEffect>
                                    <p:anim calcmode="lin" valueType="num">
                                      <p:cBhvr>
                                        <p:cTn id="43" dur="2000" fill="hold"/>
                                        <p:tgtEl>
                                          <p:spTgt spid="271434"/>
                                        </p:tgtEl>
                                        <p:attrNameLst>
                                          <p:attrName>style.rotation</p:attrName>
                                        </p:attrNameLst>
                                      </p:cBhvr>
                                      <p:tavLst>
                                        <p:tav tm="0">
                                          <p:val>
                                            <p:fltVal val="720"/>
                                          </p:val>
                                        </p:tav>
                                        <p:tav tm="100000">
                                          <p:val>
                                            <p:fltVal val="0"/>
                                          </p:val>
                                        </p:tav>
                                      </p:tavLst>
                                    </p:anim>
                                    <p:anim calcmode="lin" valueType="num">
                                      <p:cBhvr>
                                        <p:cTn id="44" dur="2000" fill="hold"/>
                                        <p:tgtEl>
                                          <p:spTgt spid="271434"/>
                                        </p:tgtEl>
                                        <p:attrNameLst>
                                          <p:attrName>ppt_h</p:attrName>
                                        </p:attrNameLst>
                                      </p:cBhvr>
                                      <p:tavLst>
                                        <p:tav tm="0">
                                          <p:val>
                                            <p:fltVal val="0"/>
                                          </p:val>
                                        </p:tav>
                                        <p:tav tm="100000">
                                          <p:val>
                                            <p:strVal val="#ppt_h"/>
                                          </p:val>
                                        </p:tav>
                                      </p:tavLst>
                                    </p:anim>
                                    <p:anim calcmode="lin" valueType="num">
                                      <p:cBhvr>
                                        <p:cTn id="45" dur="2000" fill="hold"/>
                                        <p:tgtEl>
                                          <p:spTgt spid="271434"/>
                                        </p:tgtEl>
                                        <p:attrNameLst>
                                          <p:attrName>ppt_w</p:attrName>
                                        </p:attrNameLst>
                                      </p:cBhvr>
                                      <p:tavLst>
                                        <p:tav tm="0">
                                          <p:val>
                                            <p:fltVal val="0"/>
                                          </p:val>
                                        </p:tav>
                                        <p:tav tm="100000">
                                          <p:val>
                                            <p:strVal val="#ppt_w"/>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6159"/>
                                        </p:tgtEl>
                                        <p:attrNameLst>
                                          <p:attrName>style.visibility</p:attrName>
                                        </p:attrNameLst>
                                      </p:cBhvr>
                                      <p:to>
                                        <p:strVal val="visible"/>
                                      </p:to>
                                    </p:set>
                                    <p:animEffect transition="in" filter="wheel(1)">
                                      <p:cBhvr>
                                        <p:cTn id="50" dur="2000"/>
                                        <p:tgtEl>
                                          <p:spTgt spid="6159"/>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71433"/>
                                        </p:tgtEl>
                                        <p:attrNameLst>
                                          <p:attrName>style.visibility</p:attrName>
                                        </p:attrNameLst>
                                      </p:cBhvr>
                                      <p:to>
                                        <p:strVal val="visible"/>
                                      </p:to>
                                    </p:set>
                                    <p:animEffect transition="in" filter="dissolve">
                                      <p:cBhvr>
                                        <p:cTn id="55" dur="500"/>
                                        <p:tgtEl>
                                          <p:spTgt spid="271433"/>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000"/>
                                        <p:tgtEl>
                                          <p:spTgt spid="5"/>
                                        </p:tgtEl>
                                      </p:cBhvr>
                                    </p:animEffect>
                                    <p:anim calcmode="lin" valueType="num">
                                      <p:cBhvr>
                                        <p:cTn id="61" dur="1000" fill="hold"/>
                                        <p:tgtEl>
                                          <p:spTgt spid="5"/>
                                        </p:tgtEl>
                                        <p:attrNameLst>
                                          <p:attrName>ppt_x</p:attrName>
                                        </p:attrNameLst>
                                      </p:cBhvr>
                                      <p:tavLst>
                                        <p:tav tm="0">
                                          <p:val>
                                            <p:strVal val="#ppt_x"/>
                                          </p:val>
                                        </p:tav>
                                        <p:tav tm="100000">
                                          <p:val>
                                            <p:strVal val="#ppt_x"/>
                                          </p:val>
                                        </p:tav>
                                      </p:tavLst>
                                    </p:anim>
                                    <p:anim calcmode="lin" valueType="num">
                                      <p:cBhvr>
                                        <p:cTn id="6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271401"/>
                                        </p:tgtEl>
                                        <p:attrNameLst>
                                          <p:attrName>style.visibility</p:attrName>
                                        </p:attrNameLst>
                                      </p:cBhvr>
                                      <p:to>
                                        <p:strVal val="visible"/>
                                      </p:to>
                                    </p:set>
                                    <p:animEffect transition="in" filter="fade">
                                      <p:cBhvr>
                                        <p:cTn id="67" dur="1000"/>
                                        <p:tgtEl>
                                          <p:spTgt spid="271401"/>
                                        </p:tgtEl>
                                      </p:cBhvr>
                                    </p:animEffect>
                                    <p:anim calcmode="lin" valueType="num">
                                      <p:cBhvr>
                                        <p:cTn id="68" dur="1000" fill="hold"/>
                                        <p:tgtEl>
                                          <p:spTgt spid="271401"/>
                                        </p:tgtEl>
                                        <p:attrNameLst>
                                          <p:attrName>ppt_x</p:attrName>
                                        </p:attrNameLst>
                                      </p:cBhvr>
                                      <p:tavLst>
                                        <p:tav tm="0">
                                          <p:val>
                                            <p:strVal val="#ppt_x"/>
                                          </p:val>
                                        </p:tav>
                                        <p:tav tm="100000">
                                          <p:val>
                                            <p:strVal val="#ppt_x"/>
                                          </p:val>
                                        </p:tav>
                                      </p:tavLst>
                                    </p:anim>
                                    <p:anim calcmode="lin" valueType="num">
                                      <p:cBhvr>
                                        <p:cTn id="69" dur="1000" fill="hold"/>
                                        <p:tgtEl>
                                          <p:spTgt spid="27140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9" presetClass="entr" presetSubtype="0" fill="hold" grpId="0" nodeType="clickEffect">
                                  <p:stCondLst>
                                    <p:cond delay="0"/>
                                  </p:stCondLst>
                                  <p:childTnLst>
                                    <p:set>
                                      <p:cBhvr>
                                        <p:cTn id="73" dur="1" fill="hold">
                                          <p:stCondLst>
                                            <p:cond delay="0"/>
                                          </p:stCondLst>
                                        </p:cTn>
                                        <p:tgtEl>
                                          <p:spTgt spid="271392"/>
                                        </p:tgtEl>
                                        <p:attrNameLst>
                                          <p:attrName>style.visibility</p:attrName>
                                        </p:attrNameLst>
                                      </p:cBhvr>
                                      <p:to>
                                        <p:strVal val="visible"/>
                                      </p:to>
                                    </p:set>
                                    <p:anim calcmode="lin" valueType="num">
                                      <p:cBhvr>
                                        <p:cTn id="74" dur="1000" fill="hold"/>
                                        <p:tgtEl>
                                          <p:spTgt spid="271392"/>
                                        </p:tgtEl>
                                        <p:attrNameLst>
                                          <p:attrName>ppt_x</p:attrName>
                                        </p:attrNameLst>
                                      </p:cBhvr>
                                      <p:tavLst>
                                        <p:tav tm="0">
                                          <p:val>
                                            <p:strVal val="#ppt_x-.2"/>
                                          </p:val>
                                        </p:tav>
                                        <p:tav tm="100000">
                                          <p:val>
                                            <p:strVal val="#ppt_x"/>
                                          </p:val>
                                        </p:tav>
                                      </p:tavLst>
                                    </p:anim>
                                    <p:anim calcmode="lin" valueType="num">
                                      <p:cBhvr>
                                        <p:cTn id="75" dur="1000" fill="hold"/>
                                        <p:tgtEl>
                                          <p:spTgt spid="271392"/>
                                        </p:tgtEl>
                                        <p:attrNameLst>
                                          <p:attrName>ppt_y</p:attrName>
                                        </p:attrNameLst>
                                      </p:cBhvr>
                                      <p:tavLst>
                                        <p:tav tm="0">
                                          <p:val>
                                            <p:strVal val="#ppt_y"/>
                                          </p:val>
                                        </p:tav>
                                        <p:tav tm="100000">
                                          <p:val>
                                            <p:strVal val="#ppt_y"/>
                                          </p:val>
                                        </p:tav>
                                      </p:tavLst>
                                    </p:anim>
                                    <p:animEffect transition="in" filter="wipe(right)" prLst="gradientSize: 0.1">
                                      <p:cBhvr>
                                        <p:cTn id="76" dur="1000"/>
                                        <p:tgtEl>
                                          <p:spTgt spid="271392"/>
                                        </p:tgtEl>
                                      </p:cBhvr>
                                    </p:animEffect>
                                  </p:childTnLst>
                                </p:cTn>
                              </p:par>
                            </p:childTnLst>
                          </p:cTn>
                        </p:par>
                      </p:childTnLst>
                    </p:cTn>
                  </p:par>
                  <p:par>
                    <p:cTn id="77" fill="hold">
                      <p:stCondLst>
                        <p:cond delay="indefinite"/>
                      </p:stCondLst>
                      <p:childTnLst>
                        <p:par>
                          <p:cTn id="78" fill="hold">
                            <p:stCondLst>
                              <p:cond delay="0"/>
                            </p:stCondLst>
                            <p:childTnLst>
                              <p:par>
                                <p:cTn id="79" presetID="29" presetClass="entr" presetSubtype="0" fill="hold" grpId="0" nodeType="clickEffect">
                                  <p:stCondLst>
                                    <p:cond delay="0"/>
                                  </p:stCondLst>
                                  <p:childTnLst>
                                    <p:set>
                                      <p:cBhvr>
                                        <p:cTn id="80" dur="1" fill="hold">
                                          <p:stCondLst>
                                            <p:cond delay="0"/>
                                          </p:stCondLst>
                                        </p:cTn>
                                        <p:tgtEl>
                                          <p:spTgt spid="271398"/>
                                        </p:tgtEl>
                                        <p:attrNameLst>
                                          <p:attrName>style.visibility</p:attrName>
                                        </p:attrNameLst>
                                      </p:cBhvr>
                                      <p:to>
                                        <p:strVal val="visible"/>
                                      </p:to>
                                    </p:set>
                                    <p:anim calcmode="lin" valueType="num">
                                      <p:cBhvr>
                                        <p:cTn id="81" dur="1000" fill="hold"/>
                                        <p:tgtEl>
                                          <p:spTgt spid="271398"/>
                                        </p:tgtEl>
                                        <p:attrNameLst>
                                          <p:attrName>ppt_x</p:attrName>
                                        </p:attrNameLst>
                                      </p:cBhvr>
                                      <p:tavLst>
                                        <p:tav tm="0">
                                          <p:val>
                                            <p:strVal val="#ppt_x-.2"/>
                                          </p:val>
                                        </p:tav>
                                        <p:tav tm="100000">
                                          <p:val>
                                            <p:strVal val="#ppt_x"/>
                                          </p:val>
                                        </p:tav>
                                      </p:tavLst>
                                    </p:anim>
                                    <p:anim calcmode="lin" valueType="num">
                                      <p:cBhvr>
                                        <p:cTn id="82" dur="1000" fill="hold"/>
                                        <p:tgtEl>
                                          <p:spTgt spid="271398"/>
                                        </p:tgtEl>
                                        <p:attrNameLst>
                                          <p:attrName>ppt_y</p:attrName>
                                        </p:attrNameLst>
                                      </p:cBhvr>
                                      <p:tavLst>
                                        <p:tav tm="0">
                                          <p:val>
                                            <p:strVal val="#ppt_y"/>
                                          </p:val>
                                        </p:tav>
                                        <p:tav tm="100000">
                                          <p:val>
                                            <p:strVal val="#ppt_y"/>
                                          </p:val>
                                        </p:tav>
                                      </p:tavLst>
                                    </p:anim>
                                    <p:animEffect transition="in" filter="wipe(right)" prLst="gradientSize: 0.1">
                                      <p:cBhvr>
                                        <p:cTn id="83" dur="1000"/>
                                        <p:tgtEl>
                                          <p:spTgt spid="271398"/>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71399"/>
                                        </p:tgtEl>
                                        <p:attrNameLst>
                                          <p:attrName>style.visibility</p:attrName>
                                        </p:attrNameLst>
                                      </p:cBhvr>
                                      <p:to>
                                        <p:strVal val="visible"/>
                                      </p:to>
                                    </p:set>
                                    <p:animEffect transition="in" filter="fade">
                                      <p:cBhvr>
                                        <p:cTn id="86" dur="1000"/>
                                        <p:tgtEl>
                                          <p:spTgt spid="271399"/>
                                        </p:tgtEl>
                                      </p:cBhvr>
                                    </p:animEffect>
                                    <p:anim calcmode="lin" valueType="num">
                                      <p:cBhvr>
                                        <p:cTn id="87" dur="1000" fill="hold"/>
                                        <p:tgtEl>
                                          <p:spTgt spid="271399"/>
                                        </p:tgtEl>
                                        <p:attrNameLst>
                                          <p:attrName>ppt_x</p:attrName>
                                        </p:attrNameLst>
                                      </p:cBhvr>
                                      <p:tavLst>
                                        <p:tav tm="0">
                                          <p:val>
                                            <p:strVal val="#ppt_x"/>
                                          </p:val>
                                        </p:tav>
                                        <p:tav tm="100000">
                                          <p:val>
                                            <p:strVal val="#ppt_x"/>
                                          </p:val>
                                        </p:tav>
                                      </p:tavLst>
                                    </p:anim>
                                    <p:anim calcmode="lin" valueType="num">
                                      <p:cBhvr>
                                        <p:cTn id="88" dur="1000" fill="hold"/>
                                        <p:tgtEl>
                                          <p:spTgt spid="271399"/>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9" presetClass="entr" presetSubtype="0" fill="hold" grpId="0" nodeType="clickEffect">
                                  <p:stCondLst>
                                    <p:cond delay="0"/>
                                  </p:stCondLst>
                                  <p:childTnLst>
                                    <p:set>
                                      <p:cBhvr>
                                        <p:cTn id="92" dur="1" fill="hold">
                                          <p:stCondLst>
                                            <p:cond delay="0"/>
                                          </p:stCondLst>
                                        </p:cTn>
                                        <p:tgtEl>
                                          <p:spTgt spid="271400"/>
                                        </p:tgtEl>
                                        <p:attrNameLst>
                                          <p:attrName>style.visibility</p:attrName>
                                        </p:attrNameLst>
                                      </p:cBhvr>
                                      <p:to>
                                        <p:strVal val="visible"/>
                                      </p:to>
                                    </p:set>
                                    <p:anim calcmode="lin" valueType="num">
                                      <p:cBhvr>
                                        <p:cTn id="93" dur="1000" fill="hold"/>
                                        <p:tgtEl>
                                          <p:spTgt spid="271400"/>
                                        </p:tgtEl>
                                        <p:attrNameLst>
                                          <p:attrName>ppt_x</p:attrName>
                                        </p:attrNameLst>
                                      </p:cBhvr>
                                      <p:tavLst>
                                        <p:tav tm="0">
                                          <p:val>
                                            <p:strVal val="#ppt_x-.2"/>
                                          </p:val>
                                        </p:tav>
                                        <p:tav tm="100000">
                                          <p:val>
                                            <p:strVal val="#ppt_x"/>
                                          </p:val>
                                        </p:tav>
                                      </p:tavLst>
                                    </p:anim>
                                    <p:anim calcmode="lin" valueType="num">
                                      <p:cBhvr>
                                        <p:cTn id="94" dur="1000" fill="hold"/>
                                        <p:tgtEl>
                                          <p:spTgt spid="271400"/>
                                        </p:tgtEl>
                                        <p:attrNameLst>
                                          <p:attrName>ppt_y</p:attrName>
                                        </p:attrNameLst>
                                      </p:cBhvr>
                                      <p:tavLst>
                                        <p:tav tm="0">
                                          <p:val>
                                            <p:strVal val="#ppt_y"/>
                                          </p:val>
                                        </p:tav>
                                        <p:tav tm="100000">
                                          <p:val>
                                            <p:strVal val="#ppt_y"/>
                                          </p:val>
                                        </p:tav>
                                      </p:tavLst>
                                    </p:anim>
                                    <p:animEffect transition="in" filter="wipe(right)" prLst="gradientSize: 0.1">
                                      <p:cBhvr>
                                        <p:cTn id="95" dur="1000"/>
                                        <p:tgtEl>
                                          <p:spTgt spid="271400"/>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271393"/>
                                        </p:tgtEl>
                                        <p:attrNameLst>
                                          <p:attrName>style.visibility</p:attrName>
                                        </p:attrNameLst>
                                      </p:cBhvr>
                                      <p:to>
                                        <p:strVal val="visible"/>
                                      </p:to>
                                    </p:set>
                                    <p:animEffect transition="in" filter="fade">
                                      <p:cBhvr>
                                        <p:cTn id="100" dur="1000"/>
                                        <p:tgtEl>
                                          <p:spTgt spid="271393"/>
                                        </p:tgtEl>
                                      </p:cBhvr>
                                    </p:animEffect>
                                    <p:anim calcmode="lin" valueType="num">
                                      <p:cBhvr>
                                        <p:cTn id="101" dur="1000" fill="hold"/>
                                        <p:tgtEl>
                                          <p:spTgt spid="271393"/>
                                        </p:tgtEl>
                                        <p:attrNameLst>
                                          <p:attrName>ppt_x</p:attrName>
                                        </p:attrNameLst>
                                      </p:cBhvr>
                                      <p:tavLst>
                                        <p:tav tm="0">
                                          <p:val>
                                            <p:strVal val="#ppt_x"/>
                                          </p:val>
                                        </p:tav>
                                        <p:tav tm="100000">
                                          <p:val>
                                            <p:strVal val="#ppt_x"/>
                                          </p:val>
                                        </p:tav>
                                      </p:tavLst>
                                    </p:anim>
                                    <p:anim calcmode="lin" valueType="num">
                                      <p:cBhvr>
                                        <p:cTn id="102" dur="1000" fill="hold"/>
                                        <p:tgtEl>
                                          <p:spTgt spid="271393"/>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71397"/>
                                        </p:tgtEl>
                                        <p:attrNameLst>
                                          <p:attrName>style.visibility</p:attrName>
                                        </p:attrNameLst>
                                      </p:cBhvr>
                                      <p:to>
                                        <p:strVal val="visible"/>
                                      </p:to>
                                    </p:set>
                                    <p:animEffect transition="in" filter="dissolve">
                                      <p:cBhvr>
                                        <p:cTn id="107" dur="500"/>
                                        <p:tgtEl>
                                          <p:spTgt spid="271397"/>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71402"/>
                                        </p:tgtEl>
                                        <p:attrNameLst>
                                          <p:attrName>style.visibility</p:attrName>
                                        </p:attrNameLst>
                                      </p:cBhvr>
                                      <p:to>
                                        <p:strVal val="visible"/>
                                      </p:to>
                                    </p:set>
                                    <p:animEffect transition="in" filter="fade">
                                      <p:cBhvr>
                                        <p:cTn id="112" dur="1000"/>
                                        <p:tgtEl>
                                          <p:spTgt spid="271402"/>
                                        </p:tgtEl>
                                      </p:cBhvr>
                                    </p:animEffect>
                                    <p:anim calcmode="lin" valueType="num">
                                      <p:cBhvr>
                                        <p:cTn id="113" dur="1000" fill="hold"/>
                                        <p:tgtEl>
                                          <p:spTgt spid="271402"/>
                                        </p:tgtEl>
                                        <p:attrNameLst>
                                          <p:attrName>ppt_x</p:attrName>
                                        </p:attrNameLst>
                                      </p:cBhvr>
                                      <p:tavLst>
                                        <p:tav tm="0">
                                          <p:val>
                                            <p:strVal val="#ppt_x"/>
                                          </p:val>
                                        </p:tav>
                                        <p:tav tm="100000">
                                          <p:val>
                                            <p:strVal val="#ppt_x"/>
                                          </p:val>
                                        </p:tav>
                                      </p:tavLst>
                                    </p:anim>
                                    <p:anim calcmode="lin" valueType="num">
                                      <p:cBhvr>
                                        <p:cTn id="114" dur="1000" fill="hold"/>
                                        <p:tgtEl>
                                          <p:spTgt spid="271402"/>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2" fill="hold" nodeType="clickEffect">
                                  <p:stCondLst>
                                    <p:cond delay="0"/>
                                  </p:stCondLst>
                                  <p:childTnLst>
                                    <p:set>
                                      <p:cBhvr>
                                        <p:cTn id="118" dur="1" fill="hold">
                                          <p:stCondLst>
                                            <p:cond delay="0"/>
                                          </p:stCondLst>
                                        </p:cTn>
                                        <p:tgtEl>
                                          <p:spTgt spid="6"/>
                                        </p:tgtEl>
                                        <p:attrNameLst>
                                          <p:attrName>style.visibility</p:attrName>
                                        </p:attrNameLst>
                                      </p:cBhvr>
                                      <p:to>
                                        <p:strVal val="visible"/>
                                      </p:to>
                                    </p:set>
                                    <p:anim calcmode="lin" valueType="num">
                                      <p:cBhvr additive="base">
                                        <p:cTn id="119" dur="3000" fill="hold"/>
                                        <p:tgtEl>
                                          <p:spTgt spid="6"/>
                                        </p:tgtEl>
                                        <p:attrNameLst>
                                          <p:attrName>ppt_x</p:attrName>
                                        </p:attrNameLst>
                                      </p:cBhvr>
                                      <p:tavLst>
                                        <p:tav tm="0">
                                          <p:val>
                                            <p:strVal val="1+#ppt_w/2"/>
                                          </p:val>
                                        </p:tav>
                                        <p:tav tm="100000">
                                          <p:val>
                                            <p:strVal val="#ppt_x"/>
                                          </p:val>
                                        </p:tav>
                                      </p:tavLst>
                                    </p:anim>
                                    <p:anim calcmode="lin" valueType="num">
                                      <p:cBhvr additive="base">
                                        <p:cTn id="120" dur="3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nodeType="clickEffect">
                                  <p:stCondLst>
                                    <p:cond delay="0"/>
                                  </p:stCondLst>
                                  <p:childTnLst>
                                    <p:set>
                                      <p:cBhvr>
                                        <p:cTn id="124" dur="1" fill="hold">
                                          <p:stCondLst>
                                            <p:cond delay="0"/>
                                          </p:stCondLst>
                                        </p:cTn>
                                        <p:tgtEl>
                                          <p:spTgt spid="9"/>
                                        </p:tgtEl>
                                        <p:attrNameLst>
                                          <p:attrName>style.visibility</p:attrName>
                                        </p:attrNameLst>
                                      </p:cBhvr>
                                      <p:to>
                                        <p:strVal val="visible"/>
                                      </p:to>
                                    </p:set>
                                    <p:animEffect transition="in" filter="fade">
                                      <p:cBhvr>
                                        <p:cTn id="125" dur="1000"/>
                                        <p:tgtEl>
                                          <p:spTgt spid="9"/>
                                        </p:tgtEl>
                                      </p:cBhvr>
                                    </p:animEffect>
                                    <p:anim calcmode="lin" valueType="num">
                                      <p:cBhvr>
                                        <p:cTn id="126" dur="1000" fill="hold"/>
                                        <p:tgtEl>
                                          <p:spTgt spid="9"/>
                                        </p:tgtEl>
                                        <p:attrNameLst>
                                          <p:attrName>ppt_x</p:attrName>
                                        </p:attrNameLst>
                                      </p:cBhvr>
                                      <p:tavLst>
                                        <p:tav tm="0">
                                          <p:val>
                                            <p:strVal val="#ppt_x"/>
                                          </p:val>
                                        </p:tav>
                                        <p:tav tm="100000">
                                          <p:val>
                                            <p:strVal val="#ppt_x"/>
                                          </p:val>
                                        </p:tav>
                                      </p:tavLst>
                                    </p:anim>
                                    <p:anim calcmode="lin" valueType="num">
                                      <p:cBhvr>
                                        <p:cTn id="1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271418"/>
                                        </p:tgtEl>
                                        <p:attrNameLst>
                                          <p:attrName>style.visibility</p:attrName>
                                        </p:attrNameLst>
                                      </p:cBhvr>
                                      <p:to>
                                        <p:strVal val="visible"/>
                                      </p:to>
                                    </p:set>
                                    <p:animEffect transition="in" filter="wipe(left)">
                                      <p:cBhvr>
                                        <p:cTn id="132" dur="3000"/>
                                        <p:tgtEl>
                                          <p:spTgt spid="271418"/>
                                        </p:tgtEl>
                                      </p:cBhvr>
                                    </p:animEffect>
                                  </p:childTnLst>
                                </p:cTn>
                              </p:par>
                            </p:childTnLst>
                          </p:cTn>
                        </p:par>
                      </p:childTnLst>
                    </p:cTn>
                  </p:par>
                  <p:par>
                    <p:cTn id="133" fill="hold">
                      <p:stCondLst>
                        <p:cond delay="indefinite"/>
                      </p:stCondLst>
                      <p:childTnLst>
                        <p:par>
                          <p:cTn id="134" fill="hold">
                            <p:stCondLst>
                              <p:cond delay="0"/>
                            </p:stCondLst>
                            <p:childTnLst>
                              <p:par>
                                <p:cTn id="135" presetID="29" presetClass="entr" presetSubtype="0" fill="hold" nodeType="clickEffect">
                                  <p:stCondLst>
                                    <p:cond delay="0"/>
                                  </p:stCondLst>
                                  <p:childTnLst>
                                    <p:set>
                                      <p:cBhvr>
                                        <p:cTn id="136" dur="1" fill="hold">
                                          <p:stCondLst>
                                            <p:cond delay="0"/>
                                          </p:stCondLst>
                                        </p:cTn>
                                        <p:tgtEl>
                                          <p:spTgt spid="13"/>
                                        </p:tgtEl>
                                        <p:attrNameLst>
                                          <p:attrName>style.visibility</p:attrName>
                                        </p:attrNameLst>
                                      </p:cBhvr>
                                      <p:to>
                                        <p:strVal val="visible"/>
                                      </p:to>
                                    </p:set>
                                    <p:anim calcmode="lin" valueType="num">
                                      <p:cBhvr>
                                        <p:cTn id="137" dur="1000" fill="hold"/>
                                        <p:tgtEl>
                                          <p:spTgt spid="13"/>
                                        </p:tgtEl>
                                        <p:attrNameLst>
                                          <p:attrName>ppt_x</p:attrName>
                                        </p:attrNameLst>
                                      </p:cBhvr>
                                      <p:tavLst>
                                        <p:tav tm="0">
                                          <p:val>
                                            <p:strVal val="#ppt_x-.2"/>
                                          </p:val>
                                        </p:tav>
                                        <p:tav tm="100000">
                                          <p:val>
                                            <p:strVal val="#ppt_x"/>
                                          </p:val>
                                        </p:tav>
                                      </p:tavLst>
                                    </p:anim>
                                    <p:anim calcmode="lin" valueType="num">
                                      <p:cBhvr>
                                        <p:cTn id="13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39" dur="1000"/>
                                        <p:tgtEl>
                                          <p:spTgt spid="13"/>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8"/>
                                        </p:tgtEl>
                                        <p:attrNameLst>
                                          <p:attrName>style.visibility</p:attrName>
                                        </p:attrNameLst>
                                      </p:cBhvr>
                                      <p:to>
                                        <p:strVal val="visible"/>
                                      </p:to>
                                    </p:set>
                                    <p:animEffect transition="in" filter="wipe(down)">
                                      <p:cBhvr>
                                        <p:cTn id="144" dur="500"/>
                                        <p:tgtEl>
                                          <p:spTgt spid="8"/>
                                        </p:tgtEl>
                                      </p:cBhvr>
                                    </p:animEffect>
                                  </p:childTnLst>
                                </p:cTn>
                              </p:par>
                            </p:childTnLst>
                          </p:cTn>
                        </p:par>
                      </p:childTnLst>
                    </p:cTn>
                  </p:par>
                  <p:par>
                    <p:cTn id="145" fill="hold">
                      <p:stCondLst>
                        <p:cond delay="indefinite"/>
                      </p:stCondLst>
                      <p:childTnLst>
                        <p:par>
                          <p:cTn id="146" fill="hold">
                            <p:stCondLst>
                              <p:cond delay="0"/>
                            </p:stCondLst>
                            <p:childTnLst>
                              <p:par>
                                <p:cTn id="147" presetID="2" presetClass="entr" presetSubtype="8" fill="hold" grpId="0" nodeType="clickEffect">
                                  <p:stCondLst>
                                    <p:cond delay="0"/>
                                  </p:stCondLst>
                                  <p:childTnLst>
                                    <p:set>
                                      <p:cBhvr>
                                        <p:cTn id="148" dur="1" fill="hold">
                                          <p:stCondLst>
                                            <p:cond delay="0"/>
                                          </p:stCondLst>
                                        </p:cTn>
                                        <p:tgtEl>
                                          <p:spTgt spid="271409"/>
                                        </p:tgtEl>
                                        <p:attrNameLst>
                                          <p:attrName>style.visibility</p:attrName>
                                        </p:attrNameLst>
                                      </p:cBhvr>
                                      <p:to>
                                        <p:strVal val="visible"/>
                                      </p:to>
                                    </p:set>
                                    <p:anim calcmode="lin" valueType="num">
                                      <p:cBhvr additive="base">
                                        <p:cTn id="149" dur="500" fill="hold"/>
                                        <p:tgtEl>
                                          <p:spTgt spid="271409"/>
                                        </p:tgtEl>
                                        <p:attrNameLst>
                                          <p:attrName>ppt_x</p:attrName>
                                        </p:attrNameLst>
                                      </p:cBhvr>
                                      <p:tavLst>
                                        <p:tav tm="0">
                                          <p:val>
                                            <p:strVal val="0-#ppt_w/2"/>
                                          </p:val>
                                        </p:tav>
                                        <p:tav tm="100000">
                                          <p:val>
                                            <p:strVal val="#ppt_x"/>
                                          </p:val>
                                        </p:tav>
                                      </p:tavLst>
                                    </p:anim>
                                    <p:anim calcmode="lin" valueType="num">
                                      <p:cBhvr additive="base">
                                        <p:cTn id="150" dur="500" fill="hold"/>
                                        <p:tgtEl>
                                          <p:spTgt spid="271409"/>
                                        </p:tgtEl>
                                        <p:attrNameLst>
                                          <p:attrName>ppt_y</p:attrName>
                                        </p:attrNameLst>
                                      </p:cBhvr>
                                      <p:tavLst>
                                        <p:tav tm="0">
                                          <p:val>
                                            <p:strVal val="#ppt_y"/>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9" presetClass="entr" presetSubtype="0" fill="hold" grpId="0" nodeType="clickEffect">
                                  <p:stCondLst>
                                    <p:cond delay="0"/>
                                  </p:stCondLst>
                                  <p:childTnLst>
                                    <p:set>
                                      <p:cBhvr>
                                        <p:cTn id="154" dur="1" fill="hold">
                                          <p:stCondLst>
                                            <p:cond delay="0"/>
                                          </p:stCondLst>
                                        </p:cTn>
                                        <p:tgtEl>
                                          <p:spTgt spid="271410"/>
                                        </p:tgtEl>
                                        <p:attrNameLst>
                                          <p:attrName>style.visibility</p:attrName>
                                        </p:attrNameLst>
                                      </p:cBhvr>
                                      <p:to>
                                        <p:strVal val="visible"/>
                                      </p:to>
                                    </p:set>
                                    <p:anim calcmode="lin" valueType="num">
                                      <p:cBhvr>
                                        <p:cTn id="155" dur="1000" fill="hold"/>
                                        <p:tgtEl>
                                          <p:spTgt spid="271410"/>
                                        </p:tgtEl>
                                        <p:attrNameLst>
                                          <p:attrName>ppt_x</p:attrName>
                                        </p:attrNameLst>
                                      </p:cBhvr>
                                      <p:tavLst>
                                        <p:tav tm="0">
                                          <p:val>
                                            <p:strVal val="#ppt_x-.2"/>
                                          </p:val>
                                        </p:tav>
                                        <p:tav tm="100000">
                                          <p:val>
                                            <p:strVal val="#ppt_x"/>
                                          </p:val>
                                        </p:tav>
                                      </p:tavLst>
                                    </p:anim>
                                    <p:anim calcmode="lin" valueType="num">
                                      <p:cBhvr>
                                        <p:cTn id="156" dur="1000" fill="hold"/>
                                        <p:tgtEl>
                                          <p:spTgt spid="271410"/>
                                        </p:tgtEl>
                                        <p:attrNameLst>
                                          <p:attrName>ppt_y</p:attrName>
                                        </p:attrNameLst>
                                      </p:cBhvr>
                                      <p:tavLst>
                                        <p:tav tm="0">
                                          <p:val>
                                            <p:strVal val="#ppt_y"/>
                                          </p:val>
                                        </p:tav>
                                        <p:tav tm="100000">
                                          <p:val>
                                            <p:strVal val="#ppt_y"/>
                                          </p:val>
                                        </p:tav>
                                      </p:tavLst>
                                    </p:anim>
                                    <p:animEffect transition="in" filter="wipe(right)" prLst="gradientSize: 0.1">
                                      <p:cBhvr>
                                        <p:cTn id="157" dur="1000"/>
                                        <p:tgtEl>
                                          <p:spTgt spid="271410"/>
                                        </p:tgtEl>
                                      </p:cBhvr>
                                    </p:animEffect>
                                  </p:childTnLst>
                                </p:cTn>
                              </p:par>
                            </p:childTnLst>
                          </p:cTn>
                        </p:par>
                      </p:childTnLst>
                    </p:cTn>
                  </p:par>
                  <p:par>
                    <p:cTn id="158" fill="hold">
                      <p:stCondLst>
                        <p:cond delay="indefinite"/>
                      </p:stCondLst>
                      <p:childTnLst>
                        <p:par>
                          <p:cTn id="159" fill="hold">
                            <p:stCondLst>
                              <p:cond delay="0"/>
                            </p:stCondLst>
                            <p:childTnLst>
                              <p:par>
                                <p:cTn id="160" presetID="29" presetClass="entr" presetSubtype="0" fill="hold" grpId="0" nodeType="clickEffect">
                                  <p:stCondLst>
                                    <p:cond delay="0"/>
                                  </p:stCondLst>
                                  <p:childTnLst>
                                    <p:set>
                                      <p:cBhvr>
                                        <p:cTn id="161" dur="1" fill="hold">
                                          <p:stCondLst>
                                            <p:cond delay="0"/>
                                          </p:stCondLst>
                                        </p:cTn>
                                        <p:tgtEl>
                                          <p:spTgt spid="271411"/>
                                        </p:tgtEl>
                                        <p:attrNameLst>
                                          <p:attrName>style.visibility</p:attrName>
                                        </p:attrNameLst>
                                      </p:cBhvr>
                                      <p:to>
                                        <p:strVal val="visible"/>
                                      </p:to>
                                    </p:set>
                                    <p:anim calcmode="lin" valueType="num">
                                      <p:cBhvr>
                                        <p:cTn id="162" dur="1000" fill="hold"/>
                                        <p:tgtEl>
                                          <p:spTgt spid="271411"/>
                                        </p:tgtEl>
                                        <p:attrNameLst>
                                          <p:attrName>ppt_x</p:attrName>
                                        </p:attrNameLst>
                                      </p:cBhvr>
                                      <p:tavLst>
                                        <p:tav tm="0">
                                          <p:val>
                                            <p:strVal val="#ppt_x-.2"/>
                                          </p:val>
                                        </p:tav>
                                        <p:tav tm="100000">
                                          <p:val>
                                            <p:strVal val="#ppt_x"/>
                                          </p:val>
                                        </p:tav>
                                      </p:tavLst>
                                    </p:anim>
                                    <p:anim calcmode="lin" valueType="num">
                                      <p:cBhvr>
                                        <p:cTn id="163" dur="1000" fill="hold"/>
                                        <p:tgtEl>
                                          <p:spTgt spid="271411"/>
                                        </p:tgtEl>
                                        <p:attrNameLst>
                                          <p:attrName>ppt_y</p:attrName>
                                        </p:attrNameLst>
                                      </p:cBhvr>
                                      <p:tavLst>
                                        <p:tav tm="0">
                                          <p:val>
                                            <p:strVal val="#ppt_y"/>
                                          </p:val>
                                        </p:tav>
                                        <p:tav tm="100000">
                                          <p:val>
                                            <p:strVal val="#ppt_y"/>
                                          </p:val>
                                        </p:tav>
                                      </p:tavLst>
                                    </p:anim>
                                    <p:animEffect transition="in" filter="wipe(right)" prLst="gradientSize: 0.1">
                                      <p:cBhvr>
                                        <p:cTn id="164" dur="1000"/>
                                        <p:tgtEl>
                                          <p:spTgt spid="271411"/>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nodeType="clickEffect">
                                  <p:stCondLst>
                                    <p:cond delay="0"/>
                                  </p:stCondLst>
                                  <p:childTnLst>
                                    <p:set>
                                      <p:cBhvr>
                                        <p:cTn id="168" dur="1" fill="hold">
                                          <p:stCondLst>
                                            <p:cond delay="0"/>
                                          </p:stCondLst>
                                        </p:cTn>
                                        <p:tgtEl>
                                          <p:spTgt spid="7"/>
                                        </p:tgtEl>
                                        <p:attrNameLst>
                                          <p:attrName>style.visibility</p:attrName>
                                        </p:attrNameLst>
                                      </p:cBhvr>
                                      <p:to>
                                        <p:strVal val="visible"/>
                                      </p:to>
                                    </p:set>
                                    <p:animEffect transition="in" filter="wipe(down)">
                                      <p:cBhvr>
                                        <p:cTn id="169" dur="500"/>
                                        <p:tgtEl>
                                          <p:spTgt spid="7"/>
                                        </p:tgtEl>
                                      </p:cBhvr>
                                    </p:animEffect>
                                  </p:childTnLst>
                                </p:cTn>
                              </p:par>
                            </p:childTnLst>
                          </p:cTn>
                        </p:par>
                      </p:childTnLst>
                    </p:cTn>
                  </p:par>
                  <p:par>
                    <p:cTn id="170" fill="hold">
                      <p:stCondLst>
                        <p:cond delay="indefinite"/>
                      </p:stCondLst>
                      <p:childTnLst>
                        <p:par>
                          <p:cTn id="171" fill="hold">
                            <p:stCondLst>
                              <p:cond delay="0"/>
                            </p:stCondLst>
                            <p:childTnLst>
                              <p:par>
                                <p:cTn id="172" presetID="45" presetClass="entr" presetSubtype="0" fill="hold" grpId="0" nodeType="clickEffect">
                                  <p:stCondLst>
                                    <p:cond delay="0"/>
                                  </p:stCondLst>
                                  <p:childTnLst>
                                    <p:set>
                                      <p:cBhvr>
                                        <p:cTn id="173" dur="1" fill="hold">
                                          <p:stCondLst>
                                            <p:cond delay="0"/>
                                          </p:stCondLst>
                                        </p:cTn>
                                        <p:tgtEl>
                                          <p:spTgt spid="67"/>
                                        </p:tgtEl>
                                        <p:attrNameLst>
                                          <p:attrName>style.visibility</p:attrName>
                                        </p:attrNameLst>
                                      </p:cBhvr>
                                      <p:to>
                                        <p:strVal val="visible"/>
                                      </p:to>
                                    </p:set>
                                    <p:animEffect transition="in" filter="fade">
                                      <p:cBhvr>
                                        <p:cTn id="174" dur="2000"/>
                                        <p:tgtEl>
                                          <p:spTgt spid="67"/>
                                        </p:tgtEl>
                                      </p:cBhvr>
                                    </p:animEffect>
                                    <p:anim calcmode="lin" valueType="num">
                                      <p:cBhvr>
                                        <p:cTn id="175" dur="2000" fill="hold"/>
                                        <p:tgtEl>
                                          <p:spTgt spid="67"/>
                                        </p:tgtEl>
                                        <p:attrNameLst>
                                          <p:attrName>ppt_w</p:attrName>
                                        </p:attrNameLst>
                                      </p:cBhvr>
                                      <p:tavLst>
                                        <p:tav tm="0" fmla="#ppt_w*sin(2.5*pi*$)">
                                          <p:val>
                                            <p:fltVal val="0"/>
                                          </p:val>
                                        </p:tav>
                                        <p:tav tm="100000">
                                          <p:val>
                                            <p:fltVal val="1"/>
                                          </p:val>
                                        </p:tav>
                                      </p:tavLst>
                                    </p:anim>
                                    <p:anim calcmode="lin" valueType="num">
                                      <p:cBhvr>
                                        <p:cTn id="176" dur="20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177" fill="hold">
                      <p:stCondLst>
                        <p:cond delay="indefinite"/>
                      </p:stCondLst>
                      <p:childTnLst>
                        <p:par>
                          <p:cTn id="178" fill="hold">
                            <p:stCondLst>
                              <p:cond delay="0"/>
                            </p:stCondLst>
                            <p:childTnLst>
                              <p:par>
                                <p:cTn id="179" presetID="45" presetClass="entr" presetSubtype="0" fill="hold" grpId="0" nodeType="clickEffect">
                                  <p:stCondLst>
                                    <p:cond delay="0"/>
                                  </p:stCondLst>
                                  <p:childTnLst>
                                    <p:set>
                                      <p:cBhvr>
                                        <p:cTn id="180" dur="1" fill="hold">
                                          <p:stCondLst>
                                            <p:cond delay="0"/>
                                          </p:stCondLst>
                                        </p:cTn>
                                        <p:tgtEl>
                                          <p:spTgt spid="66"/>
                                        </p:tgtEl>
                                        <p:attrNameLst>
                                          <p:attrName>style.visibility</p:attrName>
                                        </p:attrNameLst>
                                      </p:cBhvr>
                                      <p:to>
                                        <p:strVal val="visible"/>
                                      </p:to>
                                    </p:set>
                                    <p:animEffect transition="in" filter="fade">
                                      <p:cBhvr>
                                        <p:cTn id="181" dur="2000"/>
                                        <p:tgtEl>
                                          <p:spTgt spid="66"/>
                                        </p:tgtEl>
                                      </p:cBhvr>
                                    </p:animEffect>
                                    <p:anim calcmode="lin" valueType="num">
                                      <p:cBhvr>
                                        <p:cTn id="182" dur="2000" fill="hold"/>
                                        <p:tgtEl>
                                          <p:spTgt spid="66"/>
                                        </p:tgtEl>
                                        <p:attrNameLst>
                                          <p:attrName>ppt_w</p:attrName>
                                        </p:attrNameLst>
                                      </p:cBhvr>
                                      <p:tavLst>
                                        <p:tav tm="0" fmla="#ppt_w*sin(2.5*pi*$)">
                                          <p:val>
                                            <p:fltVal val="0"/>
                                          </p:val>
                                        </p:tav>
                                        <p:tav tm="100000">
                                          <p:val>
                                            <p:fltVal val="1"/>
                                          </p:val>
                                        </p:tav>
                                      </p:tavLst>
                                    </p:anim>
                                    <p:anim calcmode="lin" valueType="num">
                                      <p:cBhvr>
                                        <p:cTn id="183" dur="2000" fill="hold"/>
                                        <p:tgtEl>
                                          <p:spTgt spid="66"/>
                                        </p:tgtEl>
                                        <p:attrNameLst>
                                          <p:attrName>ppt_h</p:attrName>
                                        </p:attrNameLst>
                                      </p:cBhvr>
                                      <p:tavLst>
                                        <p:tav tm="0">
                                          <p:val>
                                            <p:strVal val="#ppt_h"/>
                                          </p:val>
                                        </p:tav>
                                        <p:tav tm="100000">
                                          <p:val>
                                            <p:strVal val="#ppt_h"/>
                                          </p:val>
                                        </p:tav>
                                      </p:tavLst>
                                    </p:anim>
                                  </p:childTnLst>
                                </p:cTn>
                              </p:par>
                            </p:childTnLst>
                          </p:cTn>
                        </p:par>
                      </p:childTnLst>
                    </p:cTn>
                  </p:par>
                  <p:par>
                    <p:cTn id="184" fill="hold">
                      <p:stCondLst>
                        <p:cond delay="indefinite"/>
                      </p:stCondLst>
                      <p:childTnLst>
                        <p:par>
                          <p:cTn id="185" fill="hold">
                            <p:stCondLst>
                              <p:cond delay="0"/>
                            </p:stCondLst>
                            <p:childTnLst>
                              <p:par>
                                <p:cTn id="186" presetID="26" presetClass="entr" presetSubtype="0" fill="hold" nodeType="clickEffect">
                                  <p:stCondLst>
                                    <p:cond delay="0"/>
                                  </p:stCondLst>
                                  <p:childTnLst>
                                    <p:set>
                                      <p:cBhvr>
                                        <p:cTn id="187" dur="1" fill="hold">
                                          <p:stCondLst>
                                            <p:cond delay="0"/>
                                          </p:stCondLst>
                                        </p:cTn>
                                        <p:tgtEl>
                                          <p:spTgt spid="70"/>
                                        </p:tgtEl>
                                        <p:attrNameLst>
                                          <p:attrName>style.visibility</p:attrName>
                                        </p:attrNameLst>
                                      </p:cBhvr>
                                      <p:to>
                                        <p:strVal val="visible"/>
                                      </p:to>
                                    </p:set>
                                    <p:animEffect transition="in" filter="wipe(down)">
                                      <p:cBhvr>
                                        <p:cTn id="188" dur="580">
                                          <p:stCondLst>
                                            <p:cond delay="0"/>
                                          </p:stCondLst>
                                        </p:cTn>
                                        <p:tgtEl>
                                          <p:spTgt spid="70"/>
                                        </p:tgtEl>
                                      </p:cBhvr>
                                    </p:animEffect>
                                    <p:anim calcmode="lin" valueType="num">
                                      <p:cBhvr>
                                        <p:cTn id="189"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190"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191"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192"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193"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194" dur="26">
                                          <p:stCondLst>
                                            <p:cond delay="650"/>
                                          </p:stCondLst>
                                        </p:cTn>
                                        <p:tgtEl>
                                          <p:spTgt spid="70"/>
                                        </p:tgtEl>
                                      </p:cBhvr>
                                      <p:to x="100000" y="60000"/>
                                    </p:animScale>
                                    <p:animScale>
                                      <p:cBhvr>
                                        <p:cTn id="195" dur="166" decel="50000">
                                          <p:stCondLst>
                                            <p:cond delay="676"/>
                                          </p:stCondLst>
                                        </p:cTn>
                                        <p:tgtEl>
                                          <p:spTgt spid="70"/>
                                        </p:tgtEl>
                                      </p:cBhvr>
                                      <p:to x="100000" y="100000"/>
                                    </p:animScale>
                                    <p:animScale>
                                      <p:cBhvr>
                                        <p:cTn id="196" dur="26">
                                          <p:stCondLst>
                                            <p:cond delay="1312"/>
                                          </p:stCondLst>
                                        </p:cTn>
                                        <p:tgtEl>
                                          <p:spTgt spid="70"/>
                                        </p:tgtEl>
                                      </p:cBhvr>
                                      <p:to x="100000" y="80000"/>
                                    </p:animScale>
                                    <p:animScale>
                                      <p:cBhvr>
                                        <p:cTn id="197" dur="166" decel="50000">
                                          <p:stCondLst>
                                            <p:cond delay="1338"/>
                                          </p:stCondLst>
                                        </p:cTn>
                                        <p:tgtEl>
                                          <p:spTgt spid="70"/>
                                        </p:tgtEl>
                                      </p:cBhvr>
                                      <p:to x="100000" y="100000"/>
                                    </p:animScale>
                                    <p:animScale>
                                      <p:cBhvr>
                                        <p:cTn id="198" dur="26">
                                          <p:stCondLst>
                                            <p:cond delay="1642"/>
                                          </p:stCondLst>
                                        </p:cTn>
                                        <p:tgtEl>
                                          <p:spTgt spid="70"/>
                                        </p:tgtEl>
                                      </p:cBhvr>
                                      <p:to x="100000" y="90000"/>
                                    </p:animScale>
                                    <p:animScale>
                                      <p:cBhvr>
                                        <p:cTn id="199" dur="166" decel="50000">
                                          <p:stCondLst>
                                            <p:cond delay="1668"/>
                                          </p:stCondLst>
                                        </p:cTn>
                                        <p:tgtEl>
                                          <p:spTgt spid="70"/>
                                        </p:tgtEl>
                                      </p:cBhvr>
                                      <p:to x="100000" y="100000"/>
                                    </p:animScale>
                                    <p:animScale>
                                      <p:cBhvr>
                                        <p:cTn id="200" dur="26">
                                          <p:stCondLst>
                                            <p:cond delay="1808"/>
                                          </p:stCondLst>
                                        </p:cTn>
                                        <p:tgtEl>
                                          <p:spTgt spid="70"/>
                                        </p:tgtEl>
                                      </p:cBhvr>
                                      <p:to x="100000" y="95000"/>
                                    </p:animScale>
                                    <p:animScale>
                                      <p:cBhvr>
                                        <p:cTn id="201" dur="166" decel="50000">
                                          <p:stCondLst>
                                            <p:cond delay="1834"/>
                                          </p:stCondLst>
                                        </p:cTn>
                                        <p:tgtEl>
                                          <p:spTgt spid="70"/>
                                        </p:tgtEl>
                                      </p:cBhvr>
                                      <p:to x="100000" y="100000"/>
                                    </p:animScale>
                                  </p:childTnLst>
                                </p:cTn>
                              </p:par>
                            </p:childTnLst>
                          </p:cTn>
                        </p:par>
                      </p:childTnLst>
                    </p:cTn>
                  </p:par>
                  <p:par>
                    <p:cTn id="202" fill="hold">
                      <p:stCondLst>
                        <p:cond delay="indefinite"/>
                      </p:stCondLst>
                      <p:childTnLst>
                        <p:par>
                          <p:cTn id="203" fill="hold">
                            <p:stCondLst>
                              <p:cond delay="0"/>
                            </p:stCondLst>
                            <p:childTnLst>
                              <p:par>
                                <p:cTn id="204" presetID="26" presetClass="entr" presetSubtype="0" fill="hold" nodeType="clickEffect">
                                  <p:stCondLst>
                                    <p:cond delay="0"/>
                                  </p:stCondLst>
                                  <p:childTnLst>
                                    <p:set>
                                      <p:cBhvr>
                                        <p:cTn id="205" dur="1" fill="hold">
                                          <p:stCondLst>
                                            <p:cond delay="0"/>
                                          </p:stCondLst>
                                        </p:cTn>
                                        <p:tgtEl>
                                          <p:spTgt spid="65"/>
                                        </p:tgtEl>
                                        <p:attrNameLst>
                                          <p:attrName>style.visibility</p:attrName>
                                        </p:attrNameLst>
                                      </p:cBhvr>
                                      <p:to>
                                        <p:strVal val="visible"/>
                                      </p:to>
                                    </p:set>
                                    <p:animEffect transition="in" filter="wipe(down)">
                                      <p:cBhvr>
                                        <p:cTn id="206" dur="580">
                                          <p:stCondLst>
                                            <p:cond delay="0"/>
                                          </p:stCondLst>
                                        </p:cTn>
                                        <p:tgtEl>
                                          <p:spTgt spid="65"/>
                                        </p:tgtEl>
                                      </p:cBhvr>
                                    </p:animEffect>
                                    <p:anim calcmode="lin" valueType="num">
                                      <p:cBhvr>
                                        <p:cTn id="20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20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20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21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21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212" dur="26">
                                          <p:stCondLst>
                                            <p:cond delay="650"/>
                                          </p:stCondLst>
                                        </p:cTn>
                                        <p:tgtEl>
                                          <p:spTgt spid="65"/>
                                        </p:tgtEl>
                                      </p:cBhvr>
                                      <p:to x="100000" y="60000"/>
                                    </p:animScale>
                                    <p:animScale>
                                      <p:cBhvr>
                                        <p:cTn id="213" dur="166" decel="50000">
                                          <p:stCondLst>
                                            <p:cond delay="676"/>
                                          </p:stCondLst>
                                        </p:cTn>
                                        <p:tgtEl>
                                          <p:spTgt spid="65"/>
                                        </p:tgtEl>
                                      </p:cBhvr>
                                      <p:to x="100000" y="100000"/>
                                    </p:animScale>
                                    <p:animScale>
                                      <p:cBhvr>
                                        <p:cTn id="214" dur="26">
                                          <p:stCondLst>
                                            <p:cond delay="1312"/>
                                          </p:stCondLst>
                                        </p:cTn>
                                        <p:tgtEl>
                                          <p:spTgt spid="65"/>
                                        </p:tgtEl>
                                      </p:cBhvr>
                                      <p:to x="100000" y="80000"/>
                                    </p:animScale>
                                    <p:animScale>
                                      <p:cBhvr>
                                        <p:cTn id="215" dur="166" decel="50000">
                                          <p:stCondLst>
                                            <p:cond delay="1338"/>
                                          </p:stCondLst>
                                        </p:cTn>
                                        <p:tgtEl>
                                          <p:spTgt spid="65"/>
                                        </p:tgtEl>
                                      </p:cBhvr>
                                      <p:to x="100000" y="100000"/>
                                    </p:animScale>
                                    <p:animScale>
                                      <p:cBhvr>
                                        <p:cTn id="216" dur="26">
                                          <p:stCondLst>
                                            <p:cond delay="1642"/>
                                          </p:stCondLst>
                                        </p:cTn>
                                        <p:tgtEl>
                                          <p:spTgt spid="65"/>
                                        </p:tgtEl>
                                      </p:cBhvr>
                                      <p:to x="100000" y="90000"/>
                                    </p:animScale>
                                    <p:animScale>
                                      <p:cBhvr>
                                        <p:cTn id="217" dur="166" decel="50000">
                                          <p:stCondLst>
                                            <p:cond delay="1668"/>
                                          </p:stCondLst>
                                        </p:cTn>
                                        <p:tgtEl>
                                          <p:spTgt spid="65"/>
                                        </p:tgtEl>
                                      </p:cBhvr>
                                      <p:to x="100000" y="100000"/>
                                    </p:animScale>
                                    <p:animScale>
                                      <p:cBhvr>
                                        <p:cTn id="218" dur="26">
                                          <p:stCondLst>
                                            <p:cond delay="1808"/>
                                          </p:stCondLst>
                                        </p:cTn>
                                        <p:tgtEl>
                                          <p:spTgt spid="65"/>
                                        </p:tgtEl>
                                      </p:cBhvr>
                                      <p:to x="100000" y="95000"/>
                                    </p:animScale>
                                    <p:animScale>
                                      <p:cBhvr>
                                        <p:cTn id="219" dur="166" decel="50000">
                                          <p:stCondLst>
                                            <p:cond delay="1834"/>
                                          </p:stCondLst>
                                        </p:cTn>
                                        <p:tgtEl>
                                          <p:spTgt spid="65"/>
                                        </p:tgtEl>
                                      </p:cBhvr>
                                      <p:to x="100000" y="100000"/>
                                    </p:animScale>
                                  </p:childTnLst>
                                </p:cTn>
                              </p:par>
                            </p:childTnLst>
                          </p:cTn>
                        </p:par>
                        <p:par>
                          <p:cTn id="220" fill="hold">
                            <p:stCondLst>
                              <p:cond delay="2000"/>
                            </p:stCondLst>
                            <p:childTnLst>
                              <p:par>
                                <p:cTn id="221" presetID="26" presetClass="entr" presetSubtype="0" fill="hold" nodeType="afterEffect">
                                  <p:stCondLst>
                                    <p:cond delay="0"/>
                                  </p:stCondLst>
                                  <p:childTnLst>
                                    <p:set>
                                      <p:cBhvr>
                                        <p:cTn id="222" dur="1" fill="hold">
                                          <p:stCondLst>
                                            <p:cond delay="0"/>
                                          </p:stCondLst>
                                        </p:cTn>
                                        <p:tgtEl>
                                          <p:spTgt spid="71"/>
                                        </p:tgtEl>
                                        <p:attrNameLst>
                                          <p:attrName>style.visibility</p:attrName>
                                        </p:attrNameLst>
                                      </p:cBhvr>
                                      <p:to>
                                        <p:strVal val="visible"/>
                                      </p:to>
                                    </p:set>
                                    <p:animEffect transition="in" filter="wipe(down)">
                                      <p:cBhvr>
                                        <p:cTn id="223" dur="580">
                                          <p:stCondLst>
                                            <p:cond delay="0"/>
                                          </p:stCondLst>
                                        </p:cTn>
                                        <p:tgtEl>
                                          <p:spTgt spid="71"/>
                                        </p:tgtEl>
                                      </p:cBhvr>
                                    </p:animEffect>
                                    <p:anim calcmode="lin" valueType="num">
                                      <p:cBhvr>
                                        <p:cTn id="224"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229" dur="26">
                                          <p:stCondLst>
                                            <p:cond delay="650"/>
                                          </p:stCondLst>
                                        </p:cTn>
                                        <p:tgtEl>
                                          <p:spTgt spid="71"/>
                                        </p:tgtEl>
                                      </p:cBhvr>
                                      <p:to x="100000" y="60000"/>
                                    </p:animScale>
                                    <p:animScale>
                                      <p:cBhvr>
                                        <p:cTn id="230" dur="166" decel="50000">
                                          <p:stCondLst>
                                            <p:cond delay="676"/>
                                          </p:stCondLst>
                                        </p:cTn>
                                        <p:tgtEl>
                                          <p:spTgt spid="71"/>
                                        </p:tgtEl>
                                      </p:cBhvr>
                                      <p:to x="100000" y="100000"/>
                                    </p:animScale>
                                    <p:animScale>
                                      <p:cBhvr>
                                        <p:cTn id="231" dur="26">
                                          <p:stCondLst>
                                            <p:cond delay="1312"/>
                                          </p:stCondLst>
                                        </p:cTn>
                                        <p:tgtEl>
                                          <p:spTgt spid="71"/>
                                        </p:tgtEl>
                                      </p:cBhvr>
                                      <p:to x="100000" y="80000"/>
                                    </p:animScale>
                                    <p:animScale>
                                      <p:cBhvr>
                                        <p:cTn id="232" dur="166" decel="50000">
                                          <p:stCondLst>
                                            <p:cond delay="1338"/>
                                          </p:stCondLst>
                                        </p:cTn>
                                        <p:tgtEl>
                                          <p:spTgt spid="71"/>
                                        </p:tgtEl>
                                      </p:cBhvr>
                                      <p:to x="100000" y="100000"/>
                                    </p:animScale>
                                    <p:animScale>
                                      <p:cBhvr>
                                        <p:cTn id="233" dur="26">
                                          <p:stCondLst>
                                            <p:cond delay="1642"/>
                                          </p:stCondLst>
                                        </p:cTn>
                                        <p:tgtEl>
                                          <p:spTgt spid="71"/>
                                        </p:tgtEl>
                                      </p:cBhvr>
                                      <p:to x="100000" y="90000"/>
                                    </p:animScale>
                                    <p:animScale>
                                      <p:cBhvr>
                                        <p:cTn id="234" dur="166" decel="50000">
                                          <p:stCondLst>
                                            <p:cond delay="1668"/>
                                          </p:stCondLst>
                                        </p:cTn>
                                        <p:tgtEl>
                                          <p:spTgt spid="71"/>
                                        </p:tgtEl>
                                      </p:cBhvr>
                                      <p:to x="100000" y="100000"/>
                                    </p:animScale>
                                    <p:animScale>
                                      <p:cBhvr>
                                        <p:cTn id="235" dur="26">
                                          <p:stCondLst>
                                            <p:cond delay="1808"/>
                                          </p:stCondLst>
                                        </p:cTn>
                                        <p:tgtEl>
                                          <p:spTgt spid="71"/>
                                        </p:tgtEl>
                                      </p:cBhvr>
                                      <p:to x="100000" y="95000"/>
                                    </p:animScale>
                                    <p:animScale>
                                      <p:cBhvr>
                                        <p:cTn id="236" dur="166" decel="50000">
                                          <p:stCondLst>
                                            <p:cond delay="1834"/>
                                          </p:stCondLst>
                                        </p:cTn>
                                        <p:tgtEl>
                                          <p:spTgt spid="71"/>
                                        </p:tgtEl>
                                      </p:cBhvr>
                                      <p:to x="100000" y="100000"/>
                                    </p:animScale>
                                  </p:childTnLst>
                                </p:cTn>
                              </p:par>
                            </p:childTnLst>
                          </p:cTn>
                        </p:par>
                      </p:childTnLst>
                    </p:cTn>
                  </p:par>
                  <p:par>
                    <p:cTn id="237" fill="hold">
                      <p:stCondLst>
                        <p:cond delay="indefinite"/>
                      </p:stCondLst>
                      <p:childTnLst>
                        <p:par>
                          <p:cTn id="238" fill="hold">
                            <p:stCondLst>
                              <p:cond delay="0"/>
                            </p:stCondLst>
                            <p:childTnLst>
                              <p:par>
                                <p:cTn id="239" presetID="26" presetClass="entr" presetSubtype="0" fill="hold" nodeType="clickEffect">
                                  <p:stCondLst>
                                    <p:cond delay="0"/>
                                  </p:stCondLst>
                                  <p:childTnLst>
                                    <p:set>
                                      <p:cBhvr>
                                        <p:cTn id="240" dur="1" fill="hold">
                                          <p:stCondLst>
                                            <p:cond delay="0"/>
                                          </p:stCondLst>
                                        </p:cTn>
                                        <p:tgtEl>
                                          <p:spTgt spid="68"/>
                                        </p:tgtEl>
                                        <p:attrNameLst>
                                          <p:attrName>style.visibility</p:attrName>
                                        </p:attrNameLst>
                                      </p:cBhvr>
                                      <p:to>
                                        <p:strVal val="visible"/>
                                      </p:to>
                                    </p:set>
                                    <p:animEffect transition="in" filter="wipe(down)">
                                      <p:cBhvr>
                                        <p:cTn id="241" dur="580">
                                          <p:stCondLst>
                                            <p:cond delay="0"/>
                                          </p:stCondLst>
                                        </p:cTn>
                                        <p:tgtEl>
                                          <p:spTgt spid="68"/>
                                        </p:tgtEl>
                                      </p:cBhvr>
                                    </p:animEffect>
                                    <p:anim calcmode="lin" valueType="num">
                                      <p:cBhvr>
                                        <p:cTn id="242"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243"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244"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245"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246"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247" dur="26">
                                          <p:stCondLst>
                                            <p:cond delay="650"/>
                                          </p:stCondLst>
                                        </p:cTn>
                                        <p:tgtEl>
                                          <p:spTgt spid="68"/>
                                        </p:tgtEl>
                                      </p:cBhvr>
                                      <p:to x="100000" y="60000"/>
                                    </p:animScale>
                                    <p:animScale>
                                      <p:cBhvr>
                                        <p:cTn id="248" dur="166" decel="50000">
                                          <p:stCondLst>
                                            <p:cond delay="676"/>
                                          </p:stCondLst>
                                        </p:cTn>
                                        <p:tgtEl>
                                          <p:spTgt spid="68"/>
                                        </p:tgtEl>
                                      </p:cBhvr>
                                      <p:to x="100000" y="100000"/>
                                    </p:animScale>
                                    <p:animScale>
                                      <p:cBhvr>
                                        <p:cTn id="249" dur="26">
                                          <p:stCondLst>
                                            <p:cond delay="1312"/>
                                          </p:stCondLst>
                                        </p:cTn>
                                        <p:tgtEl>
                                          <p:spTgt spid="68"/>
                                        </p:tgtEl>
                                      </p:cBhvr>
                                      <p:to x="100000" y="80000"/>
                                    </p:animScale>
                                    <p:animScale>
                                      <p:cBhvr>
                                        <p:cTn id="250" dur="166" decel="50000">
                                          <p:stCondLst>
                                            <p:cond delay="1338"/>
                                          </p:stCondLst>
                                        </p:cTn>
                                        <p:tgtEl>
                                          <p:spTgt spid="68"/>
                                        </p:tgtEl>
                                      </p:cBhvr>
                                      <p:to x="100000" y="100000"/>
                                    </p:animScale>
                                    <p:animScale>
                                      <p:cBhvr>
                                        <p:cTn id="251" dur="26">
                                          <p:stCondLst>
                                            <p:cond delay="1642"/>
                                          </p:stCondLst>
                                        </p:cTn>
                                        <p:tgtEl>
                                          <p:spTgt spid="68"/>
                                        </p:tgtEl>
                                      </p:cBhvr>
                                      <p:to x="100000" y="90000"/>
                                    </p:animScale>
                                    <p:animScale>
                                      <p:cBhvr>
                                        <p:cTn id="252" dur="166" decel="50000">
                                          <p:stCondLst>
                                            <p:cond delay="1668"/>
                                          </p:stCondLst>
                                        </p:cTn>
                                        <p:tgtEl>
                                          <p:spTgt spid="68"/>
                                        </p:tgtEl>
                                      </p:cBhvr>
                                      <p:to x="100000" y="100000"/>
                                    </p:animScale>
                                    <p:animScale>
                                      <p:cBhvr>
                                        <p:cTn id="253" dur="26">
                                          <p:stCondLst>
                                            <p:cond delay="1808"/>
                                          </p:stCondLst>
                                        </p:cTn>
                                        <p:tgtEl>
                                          <p:spTgt spid="68"/>
                                        </p:tgtEl>
                                      </p:cBhvr>
                                      <p:to x="100000" y="95000"/>
                                    </p:animScale>
                                    <p:animScale>
                                      <p:cBhvr>
                                        <p:cTn id="254" dur="166" decel="50000">
                                          <p:stCondLst>
                                            <p:cond delay="1834"/>
                                          </p:stCondLst>
                                        </p:cTn>
                                        <p:tgtEl>
                                          <p:spTgt spid="68"/>
                                        </p:tgtEl>
                                      </p:cBhvr>
                                      <p:to x="100000" y="100000"/>
                                    </p:animScale>
                                  </p:childTnLst>
                                </p:cTn>
                              </p:par>
                            </p:childTnLst>
                          </p:cTn>
                        </p:par>
                        <p:par>
                          <p:cTn id="255" fill="hold">
                            <p:stCondLst>
                              <p:cond delay="2000"/>
                            </p:stCondLst>
                            <p:childTnLst>
                              <p:par>
                                <p:cTn id="256" presetID="26" presetClass="entr" presetSubtype="0" fill="hold" nodeType="afterEffect">
                                  <p:stCondLst>
                                    <p:cond delay="0"/>
                                  </p:stCondLst>
                                  <p:childTnLst>
                                    <p:set>
                                      <p:cBhvr>
                                        <p:cTn id="257" dur="1" fill="hold">
                                          <p:stCondLst>
                                            <p:cond delay="0"/>
                                          </p:stCondLst>
                                        </p:cTn>
                                        <p:tgtEl>
                                          <p:spTgt spid="72"/>
                                        </p:tgtEl>
                                        <p:attrNameLst>
                                          <p:attrName>style.visibility</p:attrName>
                                        </p:attrNameLst>
                                      </p:cBhvr>
                                      <p:to>
                                        <p:strVal val="visible"/>
                                      </p:to>
                                    </p:set>
                                    <p:animEffect transition="in" filter="wipe(down)">
                                      <p:cBhvr>
                                        <p:cTn id="258" dur="580">
                                          <p:stCondLst>
                                            <p:cond delay="0"/>
                                          </p:stCondLst>
                                        </p:cTn>
                                        <p:tgtEl>
                                          <p:spTgt spid="72"/>
                                        </p:tgtEl>
                                      </p:cBhvr>
                                    </p:animEffect>
                                    <p:anim calcmode="lin" valueType="num">
                                      <p:cBhvr>
                                        <p:cTn id="259"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260"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261"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262"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263"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264" dur="26">
                                          <p:stCondLst>
                                            <p:cond delay="650"/>
                                          </p:stCondLst>
                                        </p:cTn>
                                        <p:tgtEl>
                                          <p:spTgt spid="72"/>
                                        </p:tgtEl>
                                      </p:cBhvr>
                                      <p:to x="100000" y="60000"/>
                                    </p:animScale>
                                    <p:animScale>
                                      <p:cBhvr>
                                        <p:cTn id="265" dur="166" decel="50000">
                                          <p:stCondLst>
                                            <p:cond delay="676"/>
                                          </p:stCondLst>
                                        </p:cTn>
                                        <p:tgtEl>
                                          <p:spTgt spid="72"/>
                                        </p:tgtEl>
                                      </p:cBhvr>
                                      <p:to x="100000" y="100000"/>
                                    </p:animScale>
                                    <p:animScale>
                                      <p:cBhvr>
                                        <p:cTn id="266" dur="26">
                                          <p:stCondLst>
                                            <p:cond delay="1312"/>
                                          </p:stCondLst>
                                        </p:cTn>
                                        <p:tgtEl>
                                          <p:spTgt spid="72"/>
                                        </p:tgtEl>
                                      </p:cBhvr>
                                      <p:to x="100000" y="80000"/>
                                    </p:animScale>
                                    <p:animScale>
                                      <p:cBhvr>
                                        <p:cTn id="267" dur="166" decel="50000">
                                          <p:stCondLst>
                                            <p:cond delay="1338"/>
                                          </p:stCondLst>
                                        </p:cTn>
                                        <p:tgtEl>
                                          <p:spTgt spid="72"/>
                                        </p:tgtEl>
                                      </p:cBhvr>
                                      <p:to x="100000" y="100000"/>
                                    </p:animScale>
                                    <p:animScale>
                                      <p:cBhvr>
                                        <p:cTn id="268" dur="26">
                                          <p:stCondLst>
                                            <p:cond delay="1642"/>
                                          </p:stCondLst>
                                        </p:cTn>
                                        <p:tgtEl>
                                          <p:spTgt spid="72"/>
                                        </p:tgtEl>
                                      </p:cBhvr>
                                      <p:to x="100000" y="90000"/>
                                    </p:animScale>
                                    <p:animScale>
                                      <p:cBhvr>
                                        <p:cTn id="269" dur="166" decel="50000">
                                          <p:stCondLst>
                                            <p:cond delay="1668"/>
                                          </p:stCondLst>
                                        </p:cTn>
                                        <p:tgtEl>
                                          <p:spTgt spid="72"/>
                                        </p:tgtEl>
                                      </p:cBhvr>
                                      <p:to x="100000" y="100000"/>
                                    </p:animScale>
                                    <p:animScale>
                                      <p:cBhvr>
                                        <p:cTn id="270" dur="26">
                                          <p:stCondLst>
                                            <p:cond delay="1808"/>
                                          </p:stCondLst>
                                        </p:cTn>
                                        <p:tgtEl>
                                          <p:spTgt spid="72"/>
                                        </p:tgtEl>
                                      </p:cBhvr>
                                      <p:to x="100000" y="95000"/>
                                    </p:animScale>
                                    <p:animScale>
                                      <p:cBhvr>
                                        <p:cTn id="271" dur="166" decel="50000">
                                          <p:stCondLst>
                                            <p:cond delay="1834"/>
                                          </p:stCondLst>
                                        </p:cTn>
                                        <p:tgtEl>
                                          <p:spTgt spid="72"/>
                                        </p:tgtEl>
                                      </p:cBhvr>
                                      <p:to x="100000" y="100000"/>
                                    </p:animScale>
                                  </p:childTnLst>
                                </p:cTn>
                              </p:par>
                            </p:childTnLst>
                          </p:cTn>
                        </p:par>
                      </p:childTnLst>
                    </p:cTn>
                  </p:par>
                  <p:par>
                    <p:cTn id="272" fill="hold">
                      <p:stCondLst>
                        <p:cond delay="indefinite"/>
                      </p:stCondLst>
                      <p:childTnLst>
                        <p:par>
                          <p:cTn id="273" fill="hold">
                            <p:stCondLst>
                              <p:cond delay="0"/>
                            </p:stCondLst>
                            <p:childTnLst>
                              <p:par>
                                <p:cTn id="274" presetID="26" presetClass="entr" presetSubtype="0" fill="hold" nodeType="clickEffect">
                                  <p:stCondLst>
                                    <p:cond delay="0"/>
                                  </p:stCondLst>
                                  <p:childTnLst>
                                    <p:set>
                                      <p:cBhvr>
                                        <p:cTn id="275" dur="1" fill="hold">
                                          <p:stCondLst>
                                            <p:cond delay="0"/>
                                          </p:stCondLst>
                                        </p:cTn>
                                        <p:tgtEl>
                                          <p:spTgt spid="69"/>
                                        </p:tgtEl>
                                        <p:attrNameLst>
                                          <p:attrName>style.visibility</p:attrName>
                                        </p:attrNameLst>
                                      </p:cBhvr>
                                      <p:to>
                                        <p:strVal val="visible"/>
                                      </p:to>
                                    </p:set>
                                    <p:animEffect transition="in" filter="wipe(down)">
                                      <p:cBhvr>
                                        <p:cTn id="276" dur="580">
                                          <p:stCondLst>
                                            <p:cond delay="0"/>
                                          </p:stCondLst>
                                        </p:cTn>
                                        <p:tgtEl>
                                          <p:spTgt spid="69"/>
                                        </p:tgtEl>
                                      </p:cBhvr>
                                    </p:animEffect>
                                    <p:anim calcmode="lin" valueType="num">
                                      <p:cBhvr>
                                        <p:cTn id="277"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278"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279"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280"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281"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282" dur="26">
                                          <p:stCondLst>
                                            <p:cond delay="650"/>
                                          </p:stCondLst>
                                        </p:cTn>
                                        <p:tgtEl>
                                          <p:spTgt spid="69"/>
                                        </p:tgtEl>
                                      </p:cBhvr>
                                      <p:to x="100000" y="60000"/>
                                    </p:animScale>
                                    <p:animScale>
                                      <p:cBhvr>
                                        <p:cTn id="283" dur="166" decel="50000">
                                          <p:stCondLst>
                                            <p:cond delay="676"/>
                                          </p:stCondLst>
                                        </p:cTn>
                                        <p:tgtEl>
                                          <p:spTgt spid="69"/>
                                        </p:tgtEl>
                                      </p:cBhvr>
                                      <p:to x="100000" y="100000"/>
                                    </p:animScale>
                                    <p:animScale>
                                      <p:cBhvr>
                                        <p:cTn id="284" dur="26">
                                          <p:stCondLst>
                                            <p:cond delay="1312"/>
                                          </p:stCondLst>
                                        </p:cTn>
                                        <p:tgtEl>
                                          <p:spTgt spid="69"/>
                                        </p:tgtEl>
                                      </p:cBhvr>
                                      <p:to x="100000" y="80000"/>
                                    </p:animScale>
                                    <p:animScale>
                                      <p:cBhvr>
                                        <p:cTn id="285" dur="166" decel="50000">
                                          <p:stCondLst>
                                            <p:cond delay="1338"/>
                                          </p:stCondLst>
                                        </p:cTn>
                                        <p:tgtEl>
                                          <p:spTgt spid="69"/>
                                        </p:tgtEl>
                                      </p:cBhvr>
                                      <p:to x="100000" y="100000"/>
                                    </p:animScale>
                                    <p:animScale>
                                      <p:cBhvr>
                                        <p:cTn id="286" dur="26">
                                          <p:stCondLst>
                                            <p:cond delay="1642"/>
                                          </p:stCondLst>
                                        </p:cTn>
                                        <p:tgtEl>
                                          <p:spTgt spid="69"/>
                                        </p:tgtEl>
                                      </p:cBhvr>
                                      <p:to x="100000" y="90000"/>
                                    </p:animScale>
                                    <p:animScale>
                                      <p:cBhvr>
                                        <p:cTn id="287" dur="166" decel="50000">
                                          <p:stCondLst>
                                            <p:cond delay="1668"/>
                                          </p:stCondLst>
                                        </p:cTn>
                                        <p:tgtEl>
                                          <p:spTgt spid="69"/>
                                        </p:tgtEl>
                                      </p:cBhvr>
                                      <p:to x="100000" y="100000"/>
                                    </p:animScale>
                                    <p:animScale>
                                      <p:cBhvr>
                                        <p:cTn id="288" dur="26">
                                          <p:stCondLst>
                                            <p:cond delay="1808"/>
                                          </p:stCondLst>
                                        </p:cTn>
                                        <p:tgtEl>
                                          <p:spTgt spid="69"/>
                                        </p:tgtEl>
                                      </p:cBhvr>
                                      <p:to x="100000" y="95000"/>
                                    </p:animScale>
                                    <p:animScale>
                                      <p:cBhvr>
                                        <p:cTn id="289" dur="166" decel="50000">
                                          <p:stCondLst>
                                            <p:cond delay="1834"/>
                                          </p:stCondLst>
                                        </p:cTn>
                                        <p:tgtEl>
                                          <p:spTgt spid="6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400" grpId="0"/>
      <p:bldP spid="271382" grpId="0"/>
      <p:bldP spid="271389" grpId="0"/>
      <p:bldP spid="271390" grpId="0"/>
      <p:bldP spid="271392" grpId="0"/>
      <p:bldP spid="271393" grpId="0"/>
      <p:bldP spid="6159" grpId="0" animBg="1"/>
      <p:bldP spid="271397" grpId="0"/>
      <p:bldP spid="271398" grpId="0" animBg="1"/>
      <p:bldP spid="271399" grpId="0" animBg="1"/>
      <p:bldP spid="271401" grpId="0" animBg="1"/>
      <p:bldP spid="271402" grpId="0" animBg="1"/>
      <p:bldP spid="271409" grpId="0"/>
      <p:bldP spid="271410" grpId="0"/>
      <p:bldP spid="271411" grpId="0"/>
      <p:bldP spid="271418" grpId="0"/>
      <p:bldP spid="271433" grpId="0"/>
      <p:bldP spid="271434" grpId="0"/>
      <p:bldP spid="66" grpId="0" animBg="1"/>
      <p:bldP spid="6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1"/>
          <p:cNvSpPr>
            <a:spLocks noChangeArrowheads="1"/>
          </p:cNvSpPr>
          <p:nvPr/>
        </p:nvSpPr>
        <p:spPr bwMode="auto">
          <a:xfrm>
            <a:off x="5664530" y="5410220"/>
            <a:ext cx="855023" cy="1097457"/>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sp>
        <p:nvSpPr>
          <p:cNvPr id="272415" name="Text Box 31"/>
          <p:cNvSpPr txBox="1">
            <a:spLocks noChangeArrowheads="1"/>
          </p:cNvSpPr>
          <p:nvPr/>
        </p:nvSpPr>
        <p:spPr bwMode="auto">
          <a:xfrm>
            <a:off x="5597525" y="3208338"/>
            <a:ext cx="1219200" cy="506412"/>
          </a:xfrm>
          <a:prstGeom prst="rect">
            <a:avLst/>
          </a:prstGeom>
          <a:noFill/>
          <a:ln w="9525">
            <a:noFill/>
            <a:miter lim="800000"/>
            <a:headEnd/>
            <a:tailEnd/>
          </a:ln>
        </p:spPr>
        <p:txBody>
          <a:bodyPr/>
          <a:lstStyle/>
          <a:p>
            <a:pPr algn="ctr"/>
            <a:r>
              <a:rPr lang="en-US" dirty="0" err="1" smtClean="0">
                <a:solidFill>
                  <a:srgbClr val="009900"/>
                </a:solidFill>
              </a:rPr>
              <a:t>F</a:t>
            </a:r>
            <a:r>
              <a:rPr lang="en-US" baseline="-25000" dirty="0" err="1" smtClean="0">
                <a:solidFill>
                  <a:srgbClr val="009900"/>
                </a:solidFill>
              </a:rPr>
              <a:t>a</a:t>
            </a:r>
            <a:endParaRPr lang="en-US" baseline="-25000" dirty="0">
              <a:solidFill>
                <a:srgbClr val="009900"/>
              </a:solidFill>
            </a:endParaRPr>
          </a:p>
        </p:txBody>
      </p:sp>
      <p:sp>
        <p:nvSpPr>
          <p:cNvPr id="7175" name="Rectangle 19"/>
          <p:cNvSpPr>
            <a:spLocks noChangeArrowheads="1"/>
          </p:cNvSpPr>
          <p:nvPr/>
        </p:nvSpPr>
        <p:spPr bwMode="auto">
          <a:xfrm>
            <a:off x="265113" y="253772"/>
            <a:ext cx="5670550" cy="2246769"/>
          </a:xfrm>
          <a:prstGeom prst="rect">
            <a:avLst/>
          </a:prstGeom>
          <a:noFill/>
          <a:ln w="9525">
            <a:noFill/>
            <a:miter lim="800000"/>
            <a:headEnd/>
            <a:tailEnd/>
          </a:ln>
        </p:spPr>
        <p:txBody>
          <a:bodyPr anchor="ctr">
            <a:spAutoFit/>
          </a:bodyPr>
          <a:lstStyle/>
          <a:p>
            <a:r>
              <a:rPr lang="en-US" dirty="0" smtClean="0">
                <a:solidFill>
                  <a:srgbClr val="FF0000"/>
                </a:solidFill>
                <a:ea typeface="Times New Roman" pitchFamily="18" charset="0"/>
                <a:cs typeface="Arial" pitchFamily="34" charset="0"/>
              </a:rPr>
              <a:t>A ___ kg mass at rest on </a:t>
            </a:r>
            <a:r>
              <a:rPr lang="en-US" dirty="0" err="1" smtClean="0">
                <a:solidFill>
                  <a:srgbClr val="FF0000"/>
                </a:solidFill>
                <a:ea typeface="Times New Roman" pitchFamily="18" charset="0"/>
                <a:cs typeface="Arial" pitchFamily="34" charset="0"/>
              </a:rPr>
              <a:t>horiz</a:t>
            </a:r>
            <a:r>
              <a:rPr lang="en-US" dirty="0" smtClean="0">
                <a:solidFill>
                  <a:srgbClr val="FF0000"/>
                </a:solidFill>
                <a:ea typeface="Times New Roman" pitchFamily="18" charset="0"/>
                <a:cs typeface="Arial" pitchFamily="34" charset="0"/>
              </a:rPr>
              <a:t>. surface requires a ___ N applied </a:t>
            </a:r>
            <a:r>
              <a:rPr lang="en-US" dirty="0" err="1" smtClean="0">
                <a:solidFill>
                  <a:srgbClr val="FF0000"/>
                </a:solidFill>
                <a:ea typeface="Times New Roman" pitchFamily="18" charset="0"/>
                <a:cs typeface="Arial" pitchFamily="34" charset="0"/>
              </a:rPr>
              <a:t>horiz</a:t>
            </a:r>
            <a:r>
              <a:rPr lang="en-US" dirty="0" smtClean="0">
                <a:solidFill>
                  <a:srgbClr val="FF0000"/>
                </a:solidFill>
                <a:ea typeface="Times New Roman" pitchFamily="18" charset="0"/>
                <a:cs typeface="Arial" pitchFamily="34" charset="0"/>
              </a:rPr>
              <a:t>. force to make it begin moving. Find </a:t>
            </a:r>
            <a:r>
              <a:rPr lang="en-US" dirty="0" err="1" smtClean="0">
                <a:solidFill>
                  <a:srgbClr val="FF0000"/>
                </a:solidFill>
                <a:ea typeface="Times New Roman" pitchFamily="18" charset="0"/>
                <a:cs typeface="Arial" pitchFamily="34" charset="0"/>
              </a:rPr>
              <a:t>coeff</a:t>
            </a:r>
            <a:r>
              <a:rPr lang="en-US" dirty="0" smtClean="0">
                <a:solidFill>
                  <a:srgbClr val="FF0000"/>
                </a:solidFill>
                <a:ea typeface="Times New Roman" pitchFamily="18" charset="0"/>
                <a:cs typeface="Arial" pitchFamily="34" charset="0"/>
              </a:rPr>
              <a:t>. of static friction between mass and surface.</a:t>
            </a:r>
            <a:endParaRPr lang="en-US" dirty="0">
              <a:solidFill>
                <a:srgbClr val="FF0000"/>
              </a:solidFill>
              <a:ea typeface="Times New Roman" pitchFamily="18" charset="0"/>
              <a:cs typeface="Arial" pitchFamily="34" charset="0"/>
            </a:endParaRPr>
          </a:p>
        </p:txBody>
      </p:sp>
      <p:sp>
        <p:nvSpPr>
          <p:cNvPr id="272405" name="Text Box 21"/>
          <p:cNvSpPr txBox="1">
            <a:spLocks noChangeArrowheads="1"/>
          </p:cNvSpPr>
          <p:nvPr/>
        </p:nvSpPr>
        <p:spPr bwMode="auto">
          <a:xfrm>
            <a:off x="6829425" y="1155700"/>
            <a:ext cx="1209675" cy="490538"/>
          </a:xfrm>
          <a:prstGeom prst="rect">
            <a:avLst/>
          </a:prstGeom>
          <a:noFill/>
          <a:ln w="9525">
            <a:noFill/>
            <a:miter lim="800000"/>
            <a:headEnd/>
            <a:tailEnd/>
          </a:ln>
        </p:spPr>
        <p:txBody>
          <a:bodyPr/>
          <a:lstStyle/>
          <a:p>
            <a:pPr algn="ctr"/>
            <a:r>
              <a:rPr lang="en-US">
                <a:solidFill>
                  <a:srgbClr val="000000"/>
                </a:solidFill>
              </a:rPr>
              <a:t>m</a:t>
            </a:r>
          </a:p>
        </p:txBody>
      </p:sp>
      <p:grpSp>
        <p:nvGrpSpPr>
          <p:cNvPr id="7177" name="Group 38"/>
          <p:cNvGrpSpPr>
            <a:grpSpLocks/>
          </p:cNvGrpSpPr>
          <p:nvPr/>
        </p:nvGrpSpPr>
        <p:grpSpPr bwMode="auto">
          <a:xfrm>
            <a:off x="6138863" y="828675"/>
            <a:ext cx="2590800" cy="1192213"/>
            <a:chOff x="3867" y="522"/>
            <a:chExt cx="1632" cy="751"/>
          </a:xfrm>
        </p:grpSpPr>
        <p:sp>
          <p:nvSpPr>
            <p:cNvPr id="7225" name="Rectangle 22"/>
            <p:cNvSpPr>
              <a:spLocks noChangeArrowheads="1"/>
            </p:cNvSpPr>
            <p:nvPr/>
          </p:nvSpPr>
          <p:spPr bwMode="auto">
            <a:xfrm>
              <a:off x="4302" y="522"/>
              <a:ext cx="762" cy="751"/>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7226" name="Line 23"/>
            <p:cNvSpPr>
              <a:spLocks noChangeShapeType="1"/>
            </p:cNvSpPr>
            <p:nvPr/>
          </p:nvSpPr>
          <p:spPr bwMode="auto">
            <a:xfrm>
              <a:off x="3867" y="1273"/>
              <a:ext cx="1632" cy="0"/>
            </a:xfrm>
            <a:prstGeom prst="line">
              <a:avLst/>
            </a:prstGeom>
            <a:noFill/>
            <a:ln w="38100">
              <a:solidFill>
                <a:srgbClr val="0070C0"/>
              </a:solidFill>
              <a:round/>
              <a:headEnd/>
              <a:tailEnd/>
            </a:ln>
          </p:spPr>
          <p:txBody>
            <a:bodyPr/>
            <a:lstStyle/>
            <a:p>
              <a:endParaRPr lang="en-US">
                <a:solidFill>
                  <a:srgbClr val="000000"/>
                </a:solidFill>
              </a:endParaRPr>
            </a:p>
          </p:txBody>
        </p:sp>
      </p:grpSp>
      <p:grpSp>
        <p:nvGrpSpPr>
          <p:cNvPr id="3" name="Group 39"/>
          <p:cNvGrpSpPr>
            <a:grpSpLocks/>
          </p:cNvGrpSpPr>
          <p:nvPr/>
        </p:nvGrpSpPr>
        <p:grpSpPr bwMode="auto">
          <a:xfrm>
            <a:off x="5621338" y="828675"/>
            <a:ext cx="1208087" cy="795338"/>
            <a:chOff x="3541" y="522"/>
            <a:chExt cx="761" cy="501"/>
          </a:xfrm>
        </p:grpSpPr>
        <p:sp>
          <p:nvSpPr>
            <p:cNvPr id="7224" name="Text Box 25"/>
            <p:cNvSpPr txBox="1">
              <a:spLocks noChangeArrowheads="1"/>
            </p:cNvSpPr>
            <p:nvPr/>
          </p:nvSpPr>
          <p:spPr bwMode="auto">
            <a:xfrm>
              <a:off x="3541" y="522"/>
              <a:ext cx="761" cy="501"/>
            </a:xfrm>
            <a:prstGeom prst="rect">
              <a:avLst/>
            </a:prstGeom>
            <a:noFill/>
            <a:ln w="9525">
              <a:noFill/>
              <a:miter lim="800000"/>
              <a:headEnd/>
              <a:tailEnd/>
            </a:ln>
          </p:spPr>
          <p:txBody>
            <a:bodyPr/>
            <a:lstStyle/>
            <a:p>
              <a:pPr algn="ctr"/>
              <a:r>
                <a:rPr lang="en-US">
                  <a:solidFill>
                    <a:srgbClr val="000000"/>
                  </a:solidFill>
                </a:rPr>
                <a:t>F</a:t>
              </a:r>
              <a:r>
                <a:rPr lang="en-US" baseline="-25000">
                  <a:solidFill>
                    <a:srgbClr val="000000"/>
                  </a:solidFill>
                </a:rPr>
                <a:t>a</a:t>
              </a:r>
              <a:endParaRPr lang="en-US">
                <a:solidFill>
                  <a:srgbClr val="000000"/>
                </a:solidFill>
              </a:endParaRPr>
            </a:p>
          </p:txBody>
        </p:sp>
        <p:sp>
          <p:nvSpPr>
            <p:cNvPr id="7223" name="Line 24"/>
            <p:cNvSpPr>
              <a:spLocks noChangeShapeType="1"/>
            </p:cNvSpPr>
            <p:nvPr/>
          </p:nvSpPr>
          <p:spPr bwMode="auto">
            <a:xfrm>
              <a:off x="3650" y="898"/>
              <a:ext cx="652" cy="0"/>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grpSp>
      <p:sp>
        <p:nvSpPr>
          <p:cNvPr id="272410" name="Text Box 26"/>
          <p:cNvSpPr txBox="1">
            <a:spLocks noChangeArrowheads="1"/>
          </p:cNvSpPr>
          <p:nvPr/>
        </p:nvSpPr>
        <p:spPr bwMode="auto">
          <a:xfrm>
            <a:off x="6657975" y="2020888"/>
            <a:ext cx="1554163" cy="795337"/>
          </a:xfrm>
          <a:prstGeom prst="rect">
            <a:avLst/>
          </a:prstGeom>
          <a:noFill/>
          <a:ln w="9525">
            <a:noFill/>
            <a:miter lim="800000"/>
            <a:headEnd/>
            <a:tailEnd/>
          </a:ln>
        </p:spPr>
        <p:txBody>
          <a:bodyPr/>
          <a:lstStyle/>
          <a:p>
            <a:pPr algn="ctr"/>
            <a:r>
              <a:rPr lang="en-US">
                <a:solidFill>
                  <a:srgbClr val="000000"/>
                </a:solidFill>
                <a:latin typeface="Symbol" pitchFamily="18" charset="2"/>
              </a:rPr>
              <a:t>m</a:t>
            </a:r>
            <a:r>
              <a:rPr lang="en-US" baseline="-25000">
                <a:solidFill>
                  <a:srgbClr val="000000"/>
                </a:solidFill>
              </a:rPr>
              <a:t>s</a:t>
            </a:r>
            <a:r>
              <a:rPr lang="en-US">
                <a:solidFill>
                  <a:srgbClr val="000000"/>
                </a:solidFill>
              </a:rPr>
              <a:t> = ?</a:t>
            </a:r>
          </a:p>
        </p:txBody>
      </p:sp>
      <p:sp>
        <p:nvSpPr>
          <p:cNvPr id="7180" name="Rectangle 29"/>
          <p:cNvSpPr>
            <a:spLocks noChangeArrowheads="1"/>
          </p:cNvSpPr>
          <p:nvPr/>
        </p:nvSpPr>
        <p:spPr bwMode="auto">
          <a:xfrm>
            <a:off x="6859588" y="3014663"/>
            <a:ext cx="1208087" cy="1192212"/>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272414" name="Line 30"/>
          <p:cNvSpPr>
            <a:spLocks noChangeShapeType="1"/>
          </p:cNvSpPr>
          <p:nvPr/>
        </p:nvSpPr>
        <p:spPr bwMode="auto">
          <a:xfrm>
            <a:off x="5824538" y="3752850"/>
            <a:ext cx="1035050" cy="0"/>
          </a:xfrm>
          <a:prstGeom prst="line">
            <a:avLst/>
          </a:prstGeom>
          <a:noFill/>
          <a:ln w="28575">
            <a:solidFill>
              <a:srgbClr val="009900"/>
            </a:solidFill>
            <a:round/>
            <a:headEnd/>
            <a:tailEnd type="triangle" w="lg" len="lg"/>
          </a:ln>
        </p:spPr>
        <p:txBody>
          <a:bodyPr/>
          <a:lstStyle/>
          <a:p>
            <a:endParaRPr lang="en-US">
              <a:solidFill>
                <a:srgbClr val="000000"/>
              </a:solidFill>
            </a:endParaRPr>
          </a:p>
        </p:txBody>
      </p:sp>
      <p:grpSp>
        <p:nvGrpSpPr>
          <p:cNvPr id="4" name="Group 40"/>
          <p:cNvGrpSpPr>
            <a:grpSpLocks/>
          </p:cNvGrpSpPr>
          <p:nvPr/>
        </p:nvGrpSpPr>
        <p:grpSpPr bwMode="auto">
          <a:xfrm>
            <a:off x="7894638" y="3808413"/>
            <a:ext cx="1203325" cy="596900"/>
            <a:chOff x="4973" y="2426"/>
            <a:chExt cx="758" cy="376"/>
          </a:xfrm>
        </p:grpSpPr>
        <p:sp>
          <p:nvSpPr>
            <p:cNvPr id="7221" name="Line 32"/>
            <p:cNvSpPr>
              <a:spLocks noChangeShapeType="1"/>
            </p:cNvSpPr>
            <p:nvPr/>
          </p:nvSpPr>
          <p:spPr bwMode="auto">
            <a:xfrm>
              <a:off x="4973" y="2802"/>
              <a:ext cx="653" cy="0"/>
            </a:xfrm>
            <a:prstGeom prst="line">
              <a:avLst/>
            </a:prstGeom>
            <a:noFill/>
            <a:ln w="28575">
              <a:solidFill>
                <a:srgbClr val="009900"/>
              </a:solidFill>
              <a:round/>
              <a:headEnd type="triangle" w="lg" len="lg"/>
              <a:tailEnd/>
            </a:ln>
          </p:spPr>
          <p:txBody>
            <a:bodyPr/>
            <a:lstStyle/>
            <a:p>
              <a:endParaRPr lang="en-US">
                <a:solidFill>
                  <a:srgbClr val="000000"/>
                </a:solidFill>
              </a:endParaRPr>
            </a:p>
          </p:txBody>
        </p:sp>
        <p:sp>
          <p:nvSpPr>
            <p:cNvPr id="7222" name="Text Box 33"/>
            <p:cNvSpPr txBox="1">
              <a:spLocks noChangeArrowheads="1"/>
            </p:cNvSpPr>
            <p:nvPr/>
          </p:nvSpPr>
          <p:spPr bwMode="auto">
            <a:xfrm>
              <a:off x="5072" y="2426"/>
              <a:ext cx="659" cy="309"/>
            </a:xfrm>
            <a:prstGeom prst="rect">
              <a:avLst/>
            </a:prstGeom>
            <a:noFill/>
            <a:ln w="9525">
              <a:noFill/>
              <a:miter lim="800000"/>
              <a:headEnd/>
              <a:tailEnd/>
            </a:ln>
          </p:spPr>
          <p:txBody>
            <a:bodyPr/>
            <a:lstStyle/>
            <a:p>
              <a:pPr algn="ctr"/>
              <a:r>
                <a:rPr lang="en-US">
                  <a:solidFill>
                    <a:srgbClr val="009900"/>
                  </a:solidFill>
                </a:rPr>
                <a:t>F</a:t>
              </a:r>
              <a:r>
                <a:rPr lang="en-US" baseline="-25000">
                  <a:solidFill>
                    <a:srgbClr val="009900"/>
                  </a:solidFill>
                </a:rPr>
                <a:t>s,max</a:t>
              </a:r>
              <a:endParaRPr lang="en-US">
                <a:solidFill>
                  <a:srgbClr val="009900"/>
                </a:solidFill>
              </a:endParaRPr>
            </a:p>
          </p:txBody>
        </p:sp>
      </p:grpSp>
      <p:sp>
        <p:nvSpPr>
          <p:cNvPr id="272418" name="Line 34"/>
          <p:cNvSpPr>
            <a:spLocks noChangeShapeType="1"/>
          </p:cNvSpPr>
          <p:nvPr/>
        </p:nvSpPr>
        <p:spPr bwMode="auto">
          <a:xfrm>
            <a:off x="7723188" y="4276725"/>
            <a:ext cx="0" cy="993775"/>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grpSp>
        <p:nvGrpSpPr>
          <p:cNvPr id="5" name="Group 71"/>
          <p:cNvGrpSpPr>
            <a:grpSpLocks/>
          </p:cNvGrpSpPr>
          <p:nvPr/>
        </p:nvGrpSpPr>
        <p:grpSpPr bwMode="auto">
          <a:xfrm>
            <a:off x="6370638" y="4248150"/>
            <a:ext cx="990600" cy="993775"/>
            <a:chOff x="4013" y="2676"/>
            <a:chExt cx="624" cy="626"/>
          </a:xfrm>
        </p:grpSpPr>
        <p:sp>
          <p:nvSpPr>
            <p:cNvPr id="7219" name="Line 35"/>
            <p:cNvSpPr>
              <a:spLocks noChangeShapeType="1"/>
            </p:cNvSpPr>
            <p:nvPr/>
          </p:nvSpPr>
          <p:spPr bwMode="auto">
            <a:xfrm>
              <a:off x="4539" y="2676"/>
              <a:ext cx="0" cy="626"/>
            </a:xfrm>
            <a:prstGeom prst="line">
              <a:avLst/>
            </a:prstGeom>
            <a:noFill/>
            <a:ln w="28575">
              <a:solidFill>
                <a:srgbClr val="000000"/>
              </a:solidFill>
              <a:round/>
              <a:headEnd type="triangle" w="lg" len="lg"/>
              <a:tailEnd/>
            </a:ln>
          </p:spPr>
          <p:txBody>
            <a:bodyPr/>
            <a:lstStyle/>
            <a:p>
              <a:endParaRPr lang="en-US">
                <a:solidFill>
                  <a:srgbClr val="000000"/>
                </a:solidFill>
              </a:endParaRPr>
            </a:p>
          </p:txBody>
        </p:sp>
        <p:sp>
          <p:nvSpPr>
            <p:cNvPr id="7220" name="Text Box 36"/>
            <p:cNvSpPr txBox="1">
              <a:spLocks noChangeArrowheads="1"/>
            </p:cNvSpPr>
            <p:nvPr/>
          </p:nvSpPr>
          <p:spPr bwMode="auto">
            <a:xfrm>
              <a:off x="4013" y="2873"/>
              <a:ext cx="624" cy="400"/>
            </a:xfrm>
            <a:prstGeom prst="rect">
              <a:avLst/>
            </a:prstGeom>
            <a:noFill/>
            <a:ln w="9525">
              <a:noFill/>
              <a:miter lim="800000"/>
              <a:headEnd/>
              <a:tailEnd/>
            </a:ln>
          </p:spPr>
          <p:txBody>
            <a:bodyPr/>
            <a:lstStyle/>
            <a:p>
              <a:pPr algn="ctr"/>
              <a:r>
                <a:rPr lang="en-US">
                  <a:solidFill>
                    <a:srgbClr val="000000"/>
                  </a:solidFill>
                </a:rPr>
                <a:t>F</a:t>
              </a:r>
              <a:r>
                <a:rPr lang="en-US" baseline="-25000">
                  <a:solidFill>
                    <a:srgbClr val="000000"/>
                  </a:solidFill>
                </a:rPr>
                <a:t>n</a:t>
              </a:r>
              <a:endParaRPr lang="en-US">
                <a:solidFill>
                  <a:srgbClr val="000000"/>
                </a:solidFill>
              </a:endParaRPr>
            </a:p>
          </p:txBody>
        </p:sp>
      </p:grpSp>
      <p:sp>
        <p:nvSpPr>
          <p:cNvPr id="272421" name="Text Box 37"/>
          <p:cNvSpPr txBox="1">
            <a:spLocks noChangeArrowheads="1"/>
          </p:cNvSpPr>
          <p:nvPr/>
        </p:nvSpPr>
        <p:spPr bwMode="auto">
          <a:xfrm>
            <a:off x="7486513" y="4749800"/>
            <a:ext cx="1290637" cy="519113"/>
          </a:xfrm>
          <a:prstGeom prst="rect">
            <a:avLst/>
          </a:prstGeom>
          <a:noFill/>
          <a:ln w="9525">
            <a:noFill/>
            <a:miter lim="800000"/>
            <a:headEnd/>
            <a:tailEnd/>
          </a:ln>
        </p:spPr>
        <p:txBody>
          <a:bodyPr/>
          <a:lstStyle/>
          <a:p>
            <a:pPr algn="ctr"/>
            <a:r>
              <a:rPr lang="en-US" dirty="0" smtClean="0">
                <a:solidFill>
                  <a:srgbClr val="000000"/>
                </a:solidFill>
              </a:rPr>
              <a:t>mg</a:t>
            </a:r>
            <a:endParaRPr lang="en-US" dirty="0">
              <a:solidFill>
                <a:srgbClr val="000000"/>
              </a:solidFill>
            </a:endParaRPr>
          </a:p>
        </p:txBody>
      </p:sp>
      <p:sp>
        <p:nvSpPr>
          <p:cNvPr id="272428" name="Rectangle 44"/>
          <p:cNvSpPr>
            <a:spLocks noChangeArrowheads="1"/>
          </p:cNvSpPr>
          <p:nvPr/>
        </p:nvSpPr>
        <p:spPr bwMode="auto">
          <a:xfrm>
            <a:off x="950225" y="4121150"/>
            <a:ext cx="1143000" cy="609600"/>
          </a:xfrm>
          <a:prstGeom prst="rect">
            <a:avLst/>
          </a:prstGeom>
          <a:noFill/>
          <a:ln w="9525">
            <a:noFill/>
            <a:miter lim="800000"/>
            <a:headEnd/>
            <a:tailEnd/>
          </a:ln>
        </p:spPr>
        <p:txBody>
          <a:bodyPr anchor="ctr"/>
          <a:lstStyle/>
          <a:p>
            <a:r>
              <a:rPr lang="en-US" dirty="0">
                <a:solidFill>
                  <a:srgbClr val="0070C0"/>
                </a:solidFill>
                <a:latin typeface="Symbol" pitchFamily="18" charset="2"/>
              </a:rPr>
              <a:t>S</a:t>
            </a:r>
            <a:r>
              <a:rPr lang="en-US" dirty="0">
                <a:solidFill>
                  <a:srgbClr val="0070C0"/>
                </a:solidFill>
              </a:rPr>
              <a:t>F</a:t>
            </a:r>
            <a:r>
              <a:rPr lang="en-US" baseline="-25000" dirty="0">
                <a:solidFill>
                  <a:srgbClr val="0070C0"/>
                </a:solidFill>
              </a:rPr>
              <a:t>//</a:t>
            </a:r>
            <a:r>
              <a:rPr lang="en-US" dirty="0">
                <a:solidFill>
                  <a:srgbClr val="0070C0"/>
                </a:solidFill>
              </a:rPr>
              <a:t>:</a:t>
            </a:r>
          </a:p>
        </p:txBody>
      </p:sp>
      <p:sp>
        <p:nvSpPr>
          <p:cNvPr id="272429" name="Rectangle 45"/>
          <p:cNvSpPr>
            <a:spLocks noChangeArrowheads="1"/>
          </p:cNvSpPr>
          <p:nvPr/>
        </p:nvSpPr>
        <p:spPr bwMode="auto">
          <a:xfrm>
            <a:off x="1758075" y="4149725"/>
            <a:ext cx="2065338" cy="609600"/>
          </a:xfrm>
          <a:prstGeom prst="rect">
            <a:avLst/>
          </a:prstGeom>
          <a:noFill/>
          <a:ln w="9525">
            <a:noFill/>
            <a:miter lim="800000"/>
            <a:headEnd/>
            <a:tailEnd/>
          </a:ln>
        </p:spPr>
        <p:txBody>
          <a:bodyPr anchor="ctr"/>
          <a:lstStyle/>
          <a:p>
            <a:r>
              <a:rPr lang="en-US" dirty="0" err="1" smtClean="0">
                <a:solidFill>
                  <a:srgbClr val="009900"/>
                </a:solidFill>
              </a:rPr>
              <a:t>F</a:t>
            </a:r>
            <a:r>
              <a:rPr lang="en-US" baseline="-25000" dirty="0" err="1" smtClean="0">
                <a:solidFill>
                  <a:srgbClr val="009900"/>
                </a:solidFill>
              </a:rPr>
              <a:t>a</a:t>
            </a:r>
            <a:r>
              <a:rPr lang="en-US" dirty="0" smtClean="0">
                <a:solidFill>
                  <a:srgbClr val="009900"/>
                </a:solidFill>
              </a:rPr>
              <a:t> </a:t>
            </a:r>
            <a:r>
              <a:rPr lang="en-US" dirty="0">
                <a:solidFill>
                  <a:srgbClr val="009900"/>
                </a:solidFill>
              </a:rPr>
              <a:t>– </a:t>
            </a:r>
            <a:r>
              <a:rPr lang="en-US" dirty="0" err="1">
                <a:solidFill>
                  <a:srgbClr val="009900"/>
                </a:solidFill>
              </a:rPr>
              <a:t>F</a:t>
            </a:r>
            <a:r>
              <a:rPr lang="en-US" baseline="-25000" dirty="0" err="1">
                <a:solidFill>
                  <a:srgbClr val="009900"/>
                </a:solidFill>
              </a:rPr>
              <a:t>s,max</a:t>
            </a:r>
            <a:endParaRPr lang="en-US" baseline="-25000" dirty="0">
              <a:solidFill>
                <a:srgbClr val="009900"/>
              </a:solidFill>
            </a:endParaRPr>
          </a:p>
        </p:txBody>
      </p:sp>
      <p:sp>
        <p:nvSpPr>
          <p:cNvPr id="272431" name="Rectangle 47"/>
          <p:cNvSpPr>
            <a:spLocks noChangeArrowheads="1"/>
          </p:cNvSpPr>
          <p:nvPr/>
        </p:nvSpPr>
        <p:spPr bwMode="auto">
          <a:xfrm>
            <a:off x="3451225" y="4135438"/>
            <a:ext cx="1371600" cy="609600"/>
          </a:xfrm>
          <a:prstGeom prst="rect">
            <a:avLst/>
          </a:prstGeom>
          <a:noFill/>
          <a:ln w="9525">
            <a:noFill/>
            <a:miter lim="800000"/>
            <a:headEnd/>
            <a:tailEnd/>
          </a:ln>
        </p:spPr>
        <p:txBody>
          <a:bodyPr anchor="ctr"/>
          <a:lstStyle/>
          <a:p>
            <a:r>
              <a:rPr lang="en-US">
                <a:solidFill>
                  <a:srgbClr val="000000"/>
                </a:solidFill>
              </a:rPr>
              <a:t>=  m a</a:t>
            </a:r>
            <a:r>
              <a:rPr lang="en-US" baseline="-25000">
                <a:solidFill>
                  <a:srgbClr val="000000"/>
                </a:solidFill>
              </a:rPr>
              <a:t>//</a:t>
            </a:r>
          </a:p>
        </p:txBody>
      </p:sp>
      <p:grpSp>
        <p:nvGrpSpPr>
          <p:cNvPr id="6" name="Group 63"/>
          <p:cNvGrpSpPr>
            <a:grpSpLocks/>
          </p:cNvGrpSpPr>
          <p:nvPr/>
        </p:nvGrpSpPr>
        <p:grpSpPr bwMode="auto">
          <a:xfrm>
            <a:off x="4270375" y="3895725"/>
            <a:ext cx="649288" cy="793750"/>
            <a:chOff x="2599" y="1531"/>
            <a:chExt cx="409" cy="500"/>
          </a:xfrm>
        </p:grpSpPr>
        <p:sp>
          <p:nvSpPr>
            <p:cNvPr id="7217" name="Rectangle 49"/>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a:solidFill>
                    <a:srgbClr val="3333FF"/>
                  </a:solidFill>
                </a:rPr>
                <a:t>0</a:t>
              </a:r>
            </a:p>
          </p:txBody>
        </p:sp>
        <p:sp>
          <p:nvSpPr>
            <p:cNvPr id="7218" name="Line 50"/>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
        <p:nvSpPr>
          <p:cNvPr id="272435" name="Rectangle 51"/>
          <p:cNvSpPr>
            <a:spLocks noChangeArrowheads="1"/>
          </p:cNvSpPr>
          <p:nvPr/>
        </p:nvSpPr>
        <p:spPr bwMode="auto">
          <a:xfrm>
            <a:off x="2516188" y="4808538"/>
            <a:ext cx="2573337" cy="609600"/>
          </a:xfrm>
          <a:prstGeom prst="rect">
            <a:avLst/>
          </a:prstGeom>
          <a:noFill/>
          <a:ln w="9525">
            <a:noFill/>
            <a:miter lim="800000"/>
            <a:headEnd/>
            <a:tailEnd/>
          </a:ln>
        </p:spPr>
        <p:txBody>
          <a:bodyPr anchor="ctr"/>
          <a:lstStyle/>
          <a:p>
            <a:r>
              <a:rPr lang="en-US" dirty="0" err="1">
                <a:solidFill>
                  <a:srgbClr val="009900"/>
                </a:solidFill>
              </a:rPr>
              <a:t>F</a:t>
            </a:r>
            <a:r>
              <a:rPr lang="en-US" baseline="-25000" dirty="0" err="1">
                <a:solidFill>
                  <a:srgbClr val="009900"/>
                </a:solidFill>
              </a:rPr>
              <a:t>s,max</a:t>
            </a:r>
            <a:r>
              <a:rPr lang="en-US" dirty="0">
                <a:solidFill>
                  <a:srgbClr val="009900"/>
                </a:solidFill>
              </a:rPr>
              <a:t> = </a:t>
            </a:r>
            <a:r>
              <a:rPr lang="en-US" dirty="0" err="1" smtClean="0">
                <a:solidFill>
                  <a:srgbClr val="009900"/>
                </a:solidFill>
              </a:rPr>
              <a:t>F</a:t>
            </a:r>
            <a:r>
              <a:rPr lang="en-US" baseline="-25000" dirty="0" err="1" smtClean="0">
                <a:solidFill>
                  <a:srgbClr val="009900"/>
                </a:solidFill>
              </a:rPr>
              <a:t>a</a:t>
            </a:r>
            <a:endParaRPr lang="en-US" baseline="-25000" dirty="0">
              <a:solidFill>
                <a:srgbClr val="009900"/>
              </a:solidFill>
            </a:endParaRPr>
          </a:p>
        </p:txBody>
      </p:sp>
      <p:sp>
        <p:nvSpPr>
          <p:cNvPr id="272439" name="Rectangle 55"/>
          <p:cNvSpPr>
            <a:spLocks noChangeArrowheads="1"/>
          </p:cNvSpPr>
          <p:nvPr/>
        </p:nvSpPr>
        <p:spPr bwMode="auto">
          <a:xfrm>
            <a:off x="1673613" y="2736850"/>
            <a:ext cx="2065337" cy="609600"/>
          </a:xfrm>
          <a:prstGeom prst="rect">
            <a:avLst/>
          </a:prstGeom>
          <a:noFill/>
          <a:ln w="9525">
            <a:noFill/>
            <a:miter lim="800000"/>
            <a:headEnd/>
            <a:tailEnd/>
          </a:ln>
        </p:spPr>
        <p:txBody>
          <a:bodyPr anchor="ctr"/>
          <a:lstStyle/>
          <a:p>
            <a:r>
              <a:rPr lang="en-US" dirty="0" err="1">
                <a:solidFill>
                  <a:srgbClr val="000000"/>
                </a:solidFill>
              </a:rPr>
              <a:t>F</a:t>
            </a:r>
            <a:r>
              <a:rPr lang="en-US" baseline="-25000" dirty="0" err="1">
                <a:solidFill>
                  <a:srgbClr val="000000"/>
                </a:solidFill>
              </a:rPr>
              <a:t>n</a:t>
            </a:r>
            <a:r>
              <a:rPr lang="en-US" dirty="0">
                <a:solidFill>
                  <a:srgbClr val="000000"/>
                </a:solidFill>
              </a:rPr>
              <a:t> – </a:t>
            </a:r>
            <a:r>
              <a:rPr lang="en-US" dirty="0" smtClean="0">
                <a:solidFill>
                  <a:srgbClr val="000000"/>
                </a:solidFill>
              </a:rPr>
              <a:t>mg</a:t>
            </a:r>
            <a:endParaRPr lang="en-US" baseline="-25000" dirty="0">
              <a:solidFill>
                <a:srgbClr val="000000"/>
              </a:solidFill>
            </a:endParaRPr>
          </a:p>
        </p:txBody>
      </p:sp>
      <p:sp>
        <p:nvSpPr>
          <p:cNvPr id="272441" name="Rectangle 57"/>
          <p:cNvSpPr>
            <a:spLocks noChangeArrowheads="1"/>
          </p:cNvSpPr>
          <p:nvPr/>
        </p:nvSpPr>
        <p:spPr bwMode="auto">
          <a:xfrm>
            <a:off x="2574925" y="3381375"/>
            <a:ext cx="1992313" cy="609600"/>
          </a:xfrm>
          <a:prstGeom prst="rect">
            <a:avLst/>
          </a:prstGeom>
          <a:noFill/>
          <a:ln w="9525">
            <a:noFill/>
            <a:miter lim="800000"/>
            <a:headEnd/>
            <a:tailEnd/>
          </a:ln>
        </p:spPr>
        <p:txBody>
          <a:bodyPr anchor="ctr"/>
          <a:lstStyle/>
          <a:p>
            <a:r>
              <a:rPr lang="en-US" dirty="0" err="1">
                <a:solidFill>
                  <a:srgbClr val="000000"/>
                </a:solidFill>
              </a:rPr>
              <a:t>F</a:t>
            </a:r>
            <a:r>
              <a:rPr lang="en-US" baseline="-25000" dirty="0" err="1">
                <a:solidFill>
                  <a:srgbClr val="000000"/>
                </a:solidFill>
              </a:rPr>
              <a:t>n</a:t>
            </a:r>
            <a:r>
              <a:rPr lang="en-US" dirty="0">
                <a:solidFill>
                  <a:srgbClr val="000000"/>
                </a:solidFill>
              </a:rPr>
              <a:t> = </a:t>
            </a:r>
            <a:r>
              <a:rPr lang="en-US" dirty="0" smtClean="0">
                <a:solidFill>
                  <a:srgbClr val="000000"/>
                </a:solidFill>
              </a:rPr>
              <a:t>mg</a:t>
            </a:r>
            <a:endParaRPr lang="en-US" baseline="-25000" dirty="0">
              <a:solidFill>
                <a:srgbClr val="000000"/>
              </a:solidFill>
            </a:endParaRPr>
          </a:p>
        </p:txBody>
      </p:sp>
      <p:graphicFrame>
        <p:nvGraphicFramePr>
          <p:cNvPr id="272445" name="Object 61"/>
          <p:cNvGraphicFramePr>
            <a:graphicFrameLocks noChangeAspect="1"/>
          </p:cNvGraphicFramePr>
          <p:nvPr>
            <p:extLst/>
          </p:nvPr>
        </p:nvGraphicFramePr>
        <p:xfrm>
          <a:off x="1188738" y="5739575"/>
          <a:ext cx="1757362" cy="446088"/>
        </p:xfrm>
        <a:graphic>
          <a:graphicData uri="http://schemas.openxmlformats.org/presentationml/2006/ole">
            <mc:AlternateContent xmlns:mc="http://schemas.openxmlformats.org/markup-compatibility/2006">
              <mc:Choice xmlns:v="urn:schemas-microsoft-com:vml" Requires="v">
                <p:oleObj spid="_x0000_s6184" name="Equation" r:id="rId3" imgW="1828800" imgH="457200" progId="Equation.3">
                  <p:embed/>
                </p:oleObj>
              </mc:Choice>
              <mc:Fallback>
                <p:oleObj name="Equation" r:id="rId3" imgW="18288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8738" y="5739575"/>
                        <a:ext cx="1757362"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2451" name="Object 67"/>
          <p:cNvGraphicFramePr>
            <a:graphicFrameLocks noChangeAspect="1"/>
          </p:cNvGraphicFramePr>
          <p:nvPr>
            <p:extLst/>
          </p:nvPr>
        </p:nvGraphicFramePr>
        <p:xfrm>
          <a:off x="3150888" y="5510975"/>
          <a:ext cx="1951037" cy="917575"/>
        </p:xfrm>
        <a:graphic>
          <a:graphicData uri="http://schemas.openxmlformats.org/presentationml/2006/ole">
            <mc:AlternateContent xmlns:mc="http://schemas.openxmlformats.org/markup-compatibility/2006">
              <mc:Choice xmlns:v="urn:schemas-microsoft-com:vml" Requires="v">
                <p:oleObj spid="_x0000_s6185" name="Equation" r:id="rId5" imgW="2031840" imgH="939600" progId="Equation.3">
                  <p:embed/>
                </p:oleObj>
              </mc:Choice>
              <mc:Fallback>
                <p:oleObj name="Equation" r:id="rId5" imgW="2031840" imgH="939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0888" y="5510975"/>
                        <a:ext cx="1951037"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2456" name="Text Box 72"/>
          <p:cNvSpPr txBox="1">
            <a:spLocks noChangeArrowheads="1"/>
          </p:cNvSpPr>
          <p:nvPr/>
        </p:nvSpPr>
        <p:spPr bwMode="auto">
          <a:xfrm>
            <a:off x="6985000" y="342900"/>
            <a:ext cx="889000" cy="449263"/>
          </a:xfrm>
          <a:prstGeom prst="rect">
            <a:avLst/>
          </a:prstGeom>
          <a:noFill/>
          <a:ln w="9525">
            <a:noFill/>
            <a:miter lim="800000"/>
            <a:headEnd/>
            <a:tailEnd/>
          </a:ln>
        </p:spPr>
        <p:txBody>
          <a:bodyPr/>
          <a:lstStyle/>
          <a:p>
            <a:pPr algn="ctr"/>
            <a:r>
              <a:rPr lang="en-US" sz="2400">
                <a:solidFill>
                  <a:srgbClr val="000000"/>
                </a:solidFill>
              </a:rPr>
              <a:t>v = 0</a:t>
            </a:r>
          </a:p>
        </p:txBody>
      </p:sp>
      <p:sp>
        <p:nvSpPr>
          <p:cNvPr id="272457" name="Rectangle 73"/>
          <p:cNvSpPr>
            <a:spLocks noChangeArrowheads="1"/>
          </p:cNvSpPr>
          <p:nvPr/>
        </p:nvSpPr>
        <p:spPr bwMode="auto">
          <a:xfrm>
            <a:off x="6740525" y="3446463"/>
            <a:ext cx="1481138" cy="406400"/>
          </a:xfrm>
          <a:prstGeom prst="rect">
            <a:avLst/>
          </a:prstGeom>
          <a:noFill/>
          <a:ln w="9525">
            <a:noFill/>
            <a:miter lim="800000"/>
            <a:headEnd/>
            <a:tailEnd/>
          </a:ln>
        </p:spPr>
        <p:txBody>
          <a:bodyPr anchor="ctr"/>
          <a:lstStyle/>
          <a:p>
            <a:pPr algn="ctr"/>
            <a:r>
              <a:rPr lang="en-US" dirty="0" smtClean="0">
                <a:solidFill>
                  <a:srgbClr val="000000"/>
                </a:solidFill>
              </a:rPr>
              <a:t>m</a:t>
            </a:r>
            <a:endParaRPr lang="en-US" dirty="0">
              <a:solidFill>
                <a:srgbClr val="000000"/>
              </a:solidFill>
            </a:endParaRPr>
          </a:p>
        </p:txBody>
      </p:sp>
      <p:grpSp>
        <p:nvGrpSpPr>
          <p:cNvPr id="8" name="Group 63"/>
          <p:cNvGrpSpPr>
            <a:grpSpLocks/>
          </p:cNvGrpSpPr>
          <p:nvPr/>
        </p:nvGrpSpPr>
        <p:grpSpPr bwMode="auto">
          <a:xfrm>
            <a:off x="879863" y="2651125"/>
            <a:ext cx="1143000" cy="768350"/>
            <a:chOff x="725488" y="2651125"/>
            <a:chExt cx="1143000" cy="768350"/>
          </a:xfrm>
        </p:grpSpPr>
        <p:sp>
          <p:nvSpPr>
            <p:cNvPr id="7207" name="Rectangle 54"/>
            <p:cNvSpPr>
              <a:spLocks noChangeArrowheads="1"/>
            </p:cNvSpPr>
            <p:nvPr/>
          </p:nvSpPr>
          <p:spPr bwMode="auto">
            <a:xfrm>
              <a:off x="725488" y="2651125"/>
              <a:ext cx="1143000" cy="768350"/>
            </a:xfrm>
            <a:prstGeom prst="rect">
              <a:avLst/>
            </a:prstGeom>
            <a:noFill/>
            <a:ln w="9525">
              <a:noFill/>
              <a:miter lim="800000"/>
              <a:headEnd/>
              <a:tailEnd/>
            </a:ln>
          </p:spPr>
          <p:txBody>
            <a:bodyPr anchor="ctr"/>
            <a:lstStyle/>
            <a:p>
              <a:r>
                <a:rPr lang="en-US">
                  <a:solidFill>
                    <a:srgbClr val="0070C0"/>
                  </a:solidFill>
                  <a:latin typeface="Symbol" pitchFamily="18" charset="2"/>
                </a:rPr>
                <a:t>S</a:t>
              </a:r>
              <a:r>
                <a:rPr lang="en-US">
                  <a:solidFill>
                    <a:srgbClr val="0070C0"/>
                  </a:solidFill>
                </a:rPr>
                <a:t>F</a:t>
              </a:r>
              <a:r>
                <a:rPr lang="en-US" baseline="-25000">
                  <a:solidFill>
                    <a:srgbClr val="0070C0"/>
                  </a:solidFill>
                </a:rPr>
                <a:t> </a:t>
              </a:r>
              <a:r>
                <a:rPr lang="en-US">
                  <a:solidFill>
                    <a:srgbClr val="0070C0"/>
                  </a:solidFill>
                </a:rPr>
                <a:t> :</a:t>
              </a:r>
            </a:p>
          </p:txBody>
        </p:sp>
        <p:grpSp>
          <p:nvGrpSpPr>
            <p:cNvPr id="7208" name="Group 56"/>
            <p:cNvGrpSpPr>
              <a:grpSpLocks/>
            </p:cNvGrpSpPr>
            <p:nvPr/>
          </p:nvGrpSpPr>
          <p:grpSpPr bwMode="auto">
            <a:xfrm>
              <a:off x="1215262" y="3065176"/>
              <a:ext cx="233527" cy="235723"/>
              <a:chOff x="7734815" y="2032022"/>
              <a:chExt cx="233527" cy="235723"/>
            </a:xfrm>
          </p:grpSpPr>
          <p:grpSp>
            <p:nvGrpSpPr>
              <p:cNvPr id="7209" name="Group 69"/>
              <p:cNvGrpSpPr>
                <a:grpSpLocks/>
              </p:cNvGrpSpPr>
              <p:nvPr/>
            </p:nvGrpSpPr>
            <p:grpSpPr bwMode="auto">
              <a:xfrm>
                <a:off x="7734815" y="2267333"/>
                <a:ext cx="233527" cy="412"/>
                <a:chOff x="2121" y="3675"/>
                <a:chExt cx="494" cy="412"/>
              </a:xfrm>
            </p:grpSpPr>
            <p:sp>
              <p:nvSpPr>
                <p:cNvPr id="7213"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70C0"/>
                    </a:solidFill>
                  </a:endParaRPr>
                </a:p>
              </p:txBody>
            </p:sp>
            <p:sp>
              <p:nvSpPr>
                <p:cNvPr id="7214"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70C0"/>
                    </a:solidFill>
                  </a:endParaRPr>
                </a:p>
              </p:txBody>
            </p:sp>
          </p:grpSp>
          <p:grpSp>
            <p:nvGrpSpPr>
              <p:cNvPr id="7210" name="Group 55"/>
              <p:cNvGrpSpPr>
                <a:grpSpLocks/>
              </p:cNvGrpSpPr>
              <p:nvPr/>
            </p:nvGrpSpPr>
            <p:grpSpPr bwMode="auto">
              <a:xfrm rot="5400000">
                <a:off x="7734815" y="2148580"/>
                <a:ext cx="233527" cy="412"/>
                <a:chOff x="2121" y="3675"/>
                <a:chExt cx="494" cy="412"/>
              </a:xfrm>
            </p:grpSpPr>
            <p:sp>
              <p:nvSpPr>
                <p:cNvPr id="7211"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70C0"/>
                    </a:solidFill>
                  </a:endParaRPr>
                </a:p>
              </p:txBody>
            </p:sp>
            <p:sp>
              <p:nvSpPr>
                <p:cNvPr id="7212"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70C0"/>
                    </a:solidFill>
                  </a:endParaRPr>
                </a:p>
              </p:txBody>
            </p:sp>
          </p:grpSp>
        </p:grpSp>
      </p:grpSp>
      <p:grpSp>
        <p:nvGrpSpPr>
          <p:cNvPr id="12" name="Group 71"/>
          <p:cNvGrpSpPr>
            <a:grpSpLocks/>
          </p:cNvGrpSpPr>
          <p:nvPr/>
        </p:nvGrpSpPr>
        <p:grpSpPr bwMode="auto">
          <a:xfrm>
            <a:off x="3030538" y="2622550"/>
            <a:ext cx="1371600" cy="900113"/>
            <a:chOff x="3030538" y="2622550"/>
            <a:chExt cx="1371600" cy="900113"/>
          </a:xfrm>
        </p:grpSpPr>
        <p:sp>
          <p:nvSpPr>
            <p:cNvPr id="7199" name="Rectangle 56"/>
            <p:cNvSpPr>
              <a:spLocks noChangeArrowheads="1"/>
            </p:cNvSpPr>
            <p:nvPr/>
          </p:nvSpPr>
          <p:spPr bwMode="auto">
            <a:xfrm>
              <a:off x="3030538" y="2622550"/>
              <a:ext cx="1371600" cy="900113"/>
            </a:xfrm>
            <a:prstGeom prst="rect">
              <a:avLst/>
            </a:prstGeom>
            <a:noFill/>
            <a:ln w="9525">
              <a:noFill/>
              <a:miter lim="800000"/>
              <a:headEnd/>
              <a:tailEnd/>
            </a:ln>
          </p:spPr>
          <p:txBody>
            <a:bodyPr anchor="ctr"/>
            <a:lstStyle/>
            <a:p>
              <a:r>
                <a:rPr lang="en-US" dirty="0">
                  <a:solidFill>
                    <a:srgbClr val="000000"/>
                  </a:solidFill>
                </a:rPr>
                <a:t>=  m a</a:t>
              </a:r>
              <a:endParaRPr lang="en-US" baseline="-25000" dirty="0">
                <a:solidFill>
                  <a:srgbClr val="000000"/>
                </a:solidFill>
              </a:endParaRPr>
            </a:p>
          </p:txBody>
        </p:sp>
        <p:grpSp>
          <p:nvGrpSpPr>
            <p:cNvPr id="7200" name="Group 64"/>
            <p:cNvGrpSpPr>
              <a:grpSpLocks/>
            </p:cNvGrpSpPr>
            <p:nvPr/>
          </p:nvGrpSpPr>
          <p:grpSpPr bwMode="auto">
            <a:xfrm>
              <a:off x="4089090" y="3100801"/>
              <a:ext cx="233527" cy="235723"/>
              <a:chOff x="7734815" y="2032022"/>
              <a:chExt cx="233527" cy="235723"/>
            </a:xfrm>
          </p:grpSpPr>
          <p:grpSp>
            <p:nvGrpSpPr>
              <p:cNvPr id="7201" name="Group 69"/>
              <p:cNvGrpSpPr>
                <a:grpSpLocks/>
              </p:cNvGrpSpPr>
              <p:nvPr/>
            </p:nvGrpSpPr>
            <p:grpSpPr bwMode="auto">
              <a:xfrm>
                <a:off x="7734815" y="2267333"/>
                <a:ext cx="233527" cy="412"/>
                <a:chOff x="2121" y="3675"/>
                <a:chExt cx="494" cy="412"/>
              </a:xfrm>
            </p:grpSpPr>
            <p:sp>
              <p:nvSpPr>
                <p:cNvPr id="7205"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7206"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nvGrpSpPr>
              <p:cNvPr id="7202" name="Group 55"/>
              <p:cNvGrpSpPr>
                <a:grpSpLocks/>
              </p:cNvGrpSpPr>
              <p:nvPr/>
            </p:nvGrpSpPr>
            <p:grpSpPr bwMode="auto">
              <a:xfrm rot="5400000">
                <a:off x="7734815" y="2148580"/>
                <a:ext cx="233527" cy="412"/>
                <a:chOff x="2121" y="3675"/>
                <a:chExt cx="494" cy="412"/>
              </a:xfrm>
            </p:grpSpPr>
            <p:sp>
              <p:nvSpPr>
                <p:cNvPr id="7203"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7204"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grpSp>
      <p:grpSp>
        <p:nvGrpSpPr>
          <p:cNvPr id="7" name="Group 64"/>
          <p:cNvGrpSpPr>
            <a:grpSpLocks/>
          </p:cNvGrpSpPr>
          <p:nvPr/>
        </p:nvGrpSpPr>
        <p:grpSpPr bwMode="auto">
          <a:xfrm>
            <a:off x="3825875" y="2511425"/>
            <a:ext cx="649288" cy="793750"/>
            <a:chOff x="2599" y="1531"/>
            <a:chExt cx="409" cy="500"/>
          </a:xfrm>
        </p:grpSpPr>
        <p:sp>
          <p:nvSpPr>
            <p:cNvPr id="7215" name="Rectangle 65"/>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dirty="0">
                  <a:solidFill>
                    <a:srgbClr val="3333FF"/>
                  </a:solidFill>
                </a:rPr>
                <a:t>0</a:t>
              </a:r>
            </a:p>
          </p:txBody>
        </p:sp>
        <p:sp>
          <p:nvSpPr>
            <p:cNvPr id="7216" name="Line 66"/>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grpSp>
        <p:nvGrpSpPr>
          <p:cNvPr id="9" name="Group 8"/>
          <p:cNvGrpSpPr/>
          <p:nvPr/>
        </p:nvGrpSpPr>
        <p:grpSpPr>
          <a:xfrm>
            <a:off x="5145891" y="5415946"/>
            <a:ext cx="1292738" cy="1014540"/>
            <a:chOff x="5989041" y="5843460"/>
            <a:chExt cx="1292738" cy="1014540"/>
          </a:xfrm>
        </p:grpSpPr>
        <p:sp>
          <p:nvSpPr>
            <p:cNvPr id="60" name="Rectangle 76"/>
            <p:cNvSpPr>
              <a:spLocks noChangeArrowheads="1"/>
            </p:cNvSpPr>
            <p:nvPr/>
          </p:nvSpPr>
          <p:spPr bwMode="auto">
            <a:xfrm>
              <a:off x="6657945" y="5843460"/>
              <a:ext cx="537327" cy="523220"/>
            </a:xfrm>
            <a:prstGeom prst="rect">
              <a:avLst/>
            </a:prstGeom>
            <a:noFill/>
            <a:ln w="9525">
              <a:noFill/>
              <a:miter lim="800000"/>
              <a:headEnd/>
              <a:tailEnd/>
            </a:ln>
          </p:spPr>
          <p:txBody>
            <a:bodyPr wrap="none" anchor="t" anchorCtr="0">
              <a:spAutoFit/>
            </a:bodyPr>
            <a:lstStyle/>
            <a:p>
              <a:r>
                <a:rPr lang="en-US" dirty="0" err="1" smtClean="0">
                  <a:solidFill>
                    <a:srgbClr val="000000"/>
                  </a:solidFill>
                </a:rPr>
                <a:t>F</a:t>
              </a:r>
              <a:r>
                <a:rPr lang="en-US" baseline="-25000" dirty="0" err="1" smtClean="0">
                  <a:solidFill>
                    <a:srgbClr val="000000"/>
                  </a:solidFill>
                </a:rPr>
                <a:t>a</a:t>
              </a:r>
              <a:endParaRPr lang="en-US" baseline="-25000" dirty="0">
                <a:solidFill>
                  <a:srgbClr val="000000"/>
                </a:solidFill>
              </a:endParaRPr>
            </a:p>
          </p:txBody>
        </p:sp>
        <p:sp>
          <p:nvSpPr>
            <p:cNvPr id="61" name="Rectangle 76"/>
            <p:cNvSpPr>
              <a:spLocks noChangeArrowheads="1"/>
            </p:cNvSpPr>
            <p:nvPr/>
          </p:nvSpPr>
          <p:spPr bwMode="auto">
            <a:xfrm>
              <a:off x="5989041" y="6116415"/>
              <a:ext cx="394660"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a:t>
              </a:r>
              <a:endParaRPr lang="en-US" baseline="-25000" dirty="0">
                <a:solidFill>
                  <a:srgbClr val="000000"/>
                </a:solidFill>
              </a:endParaRPr>
            </a:p>
          </p:txBody>
        </p:sp>
        <p:sp>
          <p:nvSpPr>
            <p:cNvPr id="62" name="Rectangle 76"/>
            <p:cNvSpPr>
              <a:spLocks noChangeArrowheads="1"/>
            </p:cNvSpPr>
            <p:nvPr/>
          </p:nvSpPr>
          <p:spPr bwMode="auto">
            <a:xfrm>
              <a:off x="6596976" y="6334780"/>
              <a:ext cx="684803"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mg</a:t>
              </a:r>
              <a:endParaRPr lang="en-US" baseline="-25000" dirty="0">
                <a:solidFill>
                  <a:srgbClr val="000000"/>
                </a:solidFill>
              </a:endParaRPr>
            </a:p>
          </p:txBody>
        </p:sp>
        <p:cxnSp>
          <p:nvCxnSpPr>
            <p:cNvPr id="64" name="Straight Connector 63"/>
            <p:cNvCxnSpPr/>
            <p:nvPr/>
          </p:nvCxnSpPr>
          <p:spPr>
            <a:xfrm>
              <a:off x="6672496" y="6388947"/>
              <a:ext cx="5714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68610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wheel(1)">
                                      <p:cBhvr>
                                        <p:cTn id="7" dur="2000"/>
                                        <p:tgtEl>
                                          <p:spTgt spid="71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2405"/>
                                        </p:tgtEl>
                                        <p:attrNameLst>
                                          <p:attrName>style.visibility</p:attrName>
                                        </p:attrNameLst>
                                      </p:cBhvr>
                                      <p:to>
                                        <p:strVal val="visible"/>
                                      </p:to>
                                    </p:set>
                                    <p:animEffect transition="in" filter="dissolve">
                                      <p:cBhvr>
                                        <p:cTn id="12" dur="500"/>
                                        <p:tgtEl>
                                          <p:spTgt spid="27240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2456"/>
                                        </p:tgtEl>
                                        <p:attrNameLst>
                                          <p:attrName>style.visibility</p:attrName>
                                        </p:attrNameLst>
                                      </p:cBhvr>
                                      <p:to>
                                        <p:strVal val="visible"/>
                                      </p:to>
                                    </p:set>
                                    <p:animEffect transition="in" filter="wipe(down)">
                                      <p:cBhvr>
                                        <p:cTn id="17" dur="500"/>
                                        <p:tgtEl>
                                          <p:spTgt spid="272456"/>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ppt_x</p:attrName>
                                        </p:attrNameLst>
                                      </p:cBhvr>
                                      <p:tavLst>
                                        <p:tav tm="0">
                                          <p:val>
                                            <p:strVal val="#ppt_x-.2"/>
                                          </p:val>
                                        </p:tav>
                                        <p:tav tm="100000">
                                          <p:val>
                                            <p:strVal val="#ppt_x"/>
                                          </p:val>
                                        </p:tav>
                                      </p:tavLst>
                                    </p:anim>
                                    <p:anim calcmode="lin" valueType="num">
                                      <p:cBhvr>
                                        <p:cTn id="2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grpId="0" nodeType="clickEffect">
                                  <p:stCondLst>
                                    <p:cond delay="0"/>
                                  </p:stCondLst>
                                  <p:childTnLst>
                                    <p:set>
                                      <p:cBhvr>
                                        <p:cTn id="28" dur="1" fill="hold">
                                          <p:stCondLst>
                                            <p:cond delay="0"/>
                                          </p:stCondLst>
                                        </p:cTn>
                                        <p:tgtEl>
                                          <p:spTgt spid="272410"/>
                                        </p:tgtEl>
                                        <p:attrNameLst>
                                          <p:attrName>style.visibility</p:attrName>
                                        </p:attrNameLst>
                                      </p:cBhvr>
                                      <p:to>
                                        <p:strVal val="visible"/>
                                      </p:to>
                                    </p:set>
                                    <p:animEffect transition="in" filter="fade">
                                      <p:cBhvr>
                                        <p:cTn id="29" dur="2000"/>
                                        <p:tgtEl>
                                          <p:spTgt spid="272410"/>
                                        </p:tgtEl>
                                      </p:cBhvr>
                                    </p:animEffect>
                                    <p:anim calcmode="lin" valueType="num">
                                      <p:cBhvr>
                                        <p:cTn id="30" dur="2000" fill="hold"/>
                                        <p:tgtEl>
                                          <p:spTgt spid="272410"/>
                                        </p:tgtEl>
                                        <p:attrNameLst>
                                          <p:attrName>style.rotation</p:attrName>
                                        </p:attrNameLst>
                                      </p:cBhvr>
                                      <p:tavLst>
                                        <p:tav tm="0">
                                          <p:val>
                                            <p:fltVal val="720"/>
                                          </p:val>
                                        </p:tav>
                                        <p:tav tm="100000">
                                          <p:val>
                                            <p:fltVal val="0"/>
                                          </p:val>
                                        </p:tav>
                                      </p:tavLst>
                                    </p:anim>
                                    <p:anim calcmode="lin" valueType="num">
                                      <p:cBhvr>
                                        <p:cTn id="31" dur="2000" fill="hold"/>
                                        <p:tgtEl>
                                          <p:spTgt spid="272410"/>
                                        </p:tgtEl>
                                        <p:attrNameLst>
                                          <p:attrName>ppt_h</p:attrName>
                                        </p:attrNameLst>
                                      </p:cBhvr>
                                      <p:tavLst>
                                        <p:tav tm="0">
                                          <p:val>
                                            <p:fltVal val="0"/>
                                          </p:val>
                                        </p:tav>
                                        <p:tav tm="100000">
                                          <p:val>
                                            <p:strVal val="#ppt_h"/>
                                          </p:val>
                                        </p:tav>
                                      </p:tavLst>
                                    </p:anim>
                                    <p:anim calcmode="lin" valueType="num">
                                      <p:cBhvr>
                                        <p:cTn id="32" dur="2000" fill="hold"/>
                                        <p:tgtEl>
                                          <p:spTgt spid="272410"/>
                                        </p:tgtEl>
                                        <p:attrNameLst>
                                          <p:attrName>ppt_w</p:attrName>
                                        </p:attrNameLst>
                                      </p:cBhvr>
                                      <p:tavLst>
                                        <p:tav tm="0">
                                          <p:val>
                                            <p:fltVal val="0"/>
                                          </p:val>
                                        </p:tav>
                                        <p:tav tm="100000">
                                          <p:val>
                                            <p:strVal val="#ppt_w"/>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7180"/>
                                        </p:tgtEl>
                                        <p:attrNameLst>
                                          <p:attrName>style.visibility</p:attrName>
                                        </p:attrNameLst>
                                      </p:cBhvr>
                                      <p:to>
                                        <p:strVal val="visible"/>
                                      </p:to>
                                    </p:set>
                                    <p:animEffect transition="in" filter="wheel(1)">
                                      <p:cBhvr>
                                        <p:cTn id="37" dur="2000"/>
                                        <p:tgtEl>
                                          <p:spTgt spid="718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72457"/>
                                        </p:tgtEl>
                                        <p:attrNameLst>
                                          <p:attrName>style.visibility</p:attrName>
                                        </p:attrNameLst>
                                      </p:cBhvr>
                                      <p:to>
                                        <p:strVal val="visible"/>
                                      </p:to>
                                    </p:set>
                                    <p:animEffect transition="in" filter="dissolve">
                                      <p:cBhvr>
                                        <p:cTn id="42" dur="500"/>
                                        <p:tgtEl>
                                          <p:spTgt spid="272457"/>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272414"/>
                                        </p:tgtEl>
                                        <p:attrNameLst>
                                          <p:attrName>style.visibility</p:attrName>
                                        </p:attrNameLst>
                                      </p:cBhvr>
                                      <p:to>
                                        <p:strVal val="visible"/>
                                      </p:to>
                                    </p:set>
                                    <p:anim calcmode="lin" valueType="num">
                                      <p:cBhvr>
                                        <p:cTn id="47" dur="1000" fill="hold"/>
                                        <p:tgtEl>
                                          <p:spTgt spid="272414"/>
                                        </p:tgtEl>
                                        <p:attrNameLst>
                                          <p:attrName>ppt_x</p:attrName>
                                        </p:attrNameLst>
                                      </p:cBhvr>
                                      <p:tavLst>
                                        <p:tav tm="0">
                                          <p:val>
                                            <p:strVal val="#ppt_x-.2"/>
                                          </p:val>
                                        </p:tav>
                                        <p:tav tm="100000">
                                          <p:val>
                                            <p:strVal val="#ppt_x"/>
                                          </p:val>
                                        </p:tav>
                                      </p:tavLst>
                                    </p:anim>
                                    <p:anim calcmode="lin" valueType="num">
                                      <p:cBhvr>
                                        <p:cTn id="48" dur="1000" fill="hold"/>
                                        <p:tgtEl>
                                          <p:spTgt spid="272414"/>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72414"/>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272415"/>
                                        </p:tgtEl>
                                        <p:attrNameLst>
                                          <p:attrName>style.visibility</p:attrName>
                                        </p:attrNameLst>
                                      </p:cBhvr>
                                      <p:to>
                                        <p:strVal val="visible"/>
                                      </p:to>
                                    </p:set>
                                    <p:anim calcmode="lin" valueType="num">
                                      <p:cBhvr>
                                        <p:cTn id="52" dur="1000" fill="hold"/>
                                        <p:tgtEl>
                                          <p:spTgt spid="272415"/>
                                        </p:tgtEl>
                                        <p:attrNameLst>
                                          <p:attrName>ppt_x</p:attrName>
                                        </p:attrNameLst>
                                      </p:cBhvr>
                                      <p:tavLst>
                                        <p:tav tm="0">
                                          <p:val>
                                            <p:strVal val="#ppt_x-.2"/>
                                          </p:val>
                                        </p:tav>
                                        <p:tav tm="100000">
                                          <p:val>
                                            <p:strVal val="#ppt_x"/>
                                          </p:val>
                                        </p:tav>
                                      </p:tavLst>
                                    </p:anim>
                                    <p:anim calcmode="lin" valueType="num">
                                      <p:cBhvr>
                                        <p:cTn id="53" dur="1000" fill="hold"/>
                                        <p:tgtEl>
                                          <p:spTgt spid="272415"/>
                                        </p:tgtEl>
                                        <p:attrNameLst>
                                          <p:attrName>ppt_y</p:attrName>
                                        </p:attrNameLst>
                                      </p:cBhvr>
                                      <p:tavLst>
                                        <p:tav tm="0">
                                          <p:val>
                                            <p:strVal val="#ppt_y"/>
                                          </p:val>
                                        </p:tav>
                                        <p:tav tm="100000">
                                          <p:val>
                                            <p:strVal val="#ppt_y"/>
                                          </p:val>
                                        </p:tav>
                                      </p:tavLst>
                                    </p:anim>
                                    <p:animEffect transition="in" filter="wipe(right)" prLst="gradientSize: 0.1">
                                      <p:cBhvr>
                                        <p:cTn id="54" dur="1000"/>
                                        <p:tgtEl>
                                          <p:spTgt spid="272415"/>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272418"/>
                                        </p:tgtEl>
                                        <p:attrNameLst>
                                          <p:attrName>style.visibility</p:attrName>
                                        </p:attrNameLst>
                                      </p:cBhvr>
                                      <p:to>
                                        <p:strVal val="visible"/>
                                      </p:to>
                                    </p:set>
                                    <p:animEffect transition="in" filter="fade">
                                      <p:cBhvr>
                                        <p:cTn id="59" dur="1000"/>
                                        <p:tgtEl>
                                          <p:spTgt spid="272418"/>
                                        </p:tgtEl>
                                      </p:cBhvr>
                                    </p:animEffect>
                                    <p:anim calcmode="lin" valueType="num">
                                      <p:cBhvr>
                                        <p:cTn id="60" dur="1000" fill="hold"/>
                                        <p:tgtEl>
                                          <p:spTgt spid="272418"/>
                                        </p:tgtEl>
                                        <p:attrNameLst>
                                          <p:attrName>ppt_x</p:attrName>
                                        </p:attrNameLst>
                                      </p:cBhvr>
                                      <p:tavLst>
                                        <p:tav tm="0">
                                          <p:val>
                                            <p:strVal val="#ppt_x"/>
                                          </p:val>
                                        </p:tav>
                                        <p:tav tm="100000">
                                          <p:val>
                                            <p:strVal val="#ppt_x"/>
                                          </p:val>
                                        </p:tav>
                                      </p:tavLst>
                                    </p:anim>
                                    <p:anim calcmode="lin" valueType="num">
                                      <p:cBhvr>
                                        <p:cTn id="61" dur="1000" fill="hold"/>
                                        <p:tgtEl>
                                          <p:spTgt spid="27241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272421"/>
                                        </p:tgtEl>
                                        <p:attrNameLst>
                                          <p:attrName>style.visibility</p:attrName>
                                        </p:attrNameLst>
                                      </p:cBhvr>
                                      <p:to>
                                        <p:strVal val="visible"/>
                                      </p:to>
                                    </p:set>
                                    <p:anim calcmode="lin" valueType="num">
                                      <p:cBhvr>
                                        <p:cTn id="66" dur="1000" fill="hold"/>
                                        <p:tgtEl>
                                          <p:spTgt spid="272421"/>
                                        </p:tgtEl>
                                        <p:attrNameLst>
                                          <p:attrName>ppt_x</p:attrName>
                                        </p:attrNameLst>
                                      </p:cBhvr>
                                      <p:tavLst>
                                        <p:tav tm="0">
                                          <p:val>
                                            <p:strVal val="#ppt_x-.2"/>
                                          </p:val>
                                        </p:tav>
                                        <p:tav tm="100000">
                                          <p:val>
                                            <p:strVal val="#ppt_x"/>
                                          </p:val>
                                        </p:tav>
                                      </p:tavLst>
                                    </p:anim>
                                    <p:anim calcmode="lin" valueType="num">
                                      <p:cBhvr>
                                        <p:cTn id="67" dur="1000" fill="hold"/>
                                        <p:tgtEl>
                                          <p:spTgt spid="272421"/>
                                        </p:tgtEl>
                                        <p:attrNameLst>
                                          <p:attrName>ppt_y</p:attrName>
                                        </p:attrNameLst>
                                      </p:cBhvr>
                                      <p:tavLst>
                                        <p:tav tm="0">
                                          <p:val>
                                            <p:strVal val="#ppt_y"/>
                                          </p:val>
                                        </p:tav>
                                        <p:tav tm="100000">
                                          <p:val>
                                            <p:strVal val="#ppt_y"/>
                                          </p:val>
                                        </p:tav>
                                      </p:tavLst>
                                    </p:anim>
                                    <p:animEffect transition="in" filter="wipe(right)" prLst="gradientSize: 0.1">
                                      <p:cBhvr>
                                        <p:cTn id="68" dur="1000"/>
                                        <p:tgtEl>
                                          <p:spTgt spid="272421"/>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anim calcmode="lin" valueType="num">
                                      <p:cBhvr>
                                        <p:cTn id="74" dur="1000" fill="hold"/>
                                        <p:tgtEl>
                                          <p:spTgt spid="5"/>
                                        </p:tgtEl>
                                        <p:attrNameLst>
                                          <p:attrName>ppt_x</p:attrName>
                                        </p:attrNameLst>
                                      </p:cBhvr>
                                      <p:tavLst>
                                        <p:tav tm="0">
                                          <p:val>
                                            <p:strVal val="#ppt_x"/>
                                          </p:val>
                                        </p:tav>
                                        <p:tav tm="100000">
                                          <p:val>
                                            <p:strVal val="#ppt_x"/>
                                          </p:val>
                                        </p:tav>
                                      </p:tavLst>
                                    </p:anim>
                                    <p:anim calcmode="lin" valueType="num">
                                      <p:cBhvr>
                                        <p:cTn id="7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nodeType="clickEffect">
                                  <p:stCondLst>
                                    <p:cond delay="0"/>
                                  </p:stCondLst>
                                  <p:childTnLst>
                                    <p:set>
                                      <p:cBhvr>
                                        <p:cTn id="79" dur="1" fill="hold">
                                          <p:stCondLst>
                                            <p:cond delay="0"/>
                                          </p:stCondLst>
                                        </p:cTn>
                                        <p:tgtEl>
                                          <p:spTgt spid="4"/>
                                        </p:tgtEl>
                                        <p:attrNameLst>
                                          <p:attrName>style.visibility</p:attrName>
                                        </p:attrNameLst>
                                      </p:cBhvr>
                                      <p:to>
                                        <p:strVal val="visible"/>
                                      </p:to>
                                    </p:set>
                                    <p:anim calcmode="lin" valueType="num">
                                      <p:cBhvr additive="base">
                                        <p:cTn id="80" dur="5000" fill="hold"/>
                                        <p:tgtEl>
                                          <p:spTgt spid="4"/>
                                        </p:tgtEl>
                                        <p:attrNameLst>
                                          <p:attrName>ppt_x</p:attrName>
                                        </p:attrNameLst>
                                      </p:cBhvr>
                                      <p:tavLst>
                                        <p:tav tm="0">
                                          <p:val>
                                            <p:strVal val="1+#ppt_w/2"/>
                                          </p:val>
                                        </p:tav>
                                        <p:tav tm="100000">
                                          <p:val>
                                            <p:strVal val="#ppt_x"/>
                                          </p:val>
                                        </p:tav>
                                      </p:tavLst>
                                    </p:anim>
                                    <p:anim calcmode="lin" valueType="num">
                                      <p:cBhvr additive="base">
                                        <p:cTn id="81" dur="5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nodeType="click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1000"/>
                                        <p:tgtEl>
                                          <p:spTgt spid="8"/>
                                        </p:tgtEl>
                                      </p:cBhvr>
                                    </p:animEffect>
                                    <p:anim calcmode="lin" valueType="num">
                                      <p:cBhvr>
                                        <p:cTn id="87" dur="1000" fill="hold"/>
                                        <p:tgtEl>
                                          <p:spTgt spid="8"/>
                                        </p:tgtEl>
                                        <p:attrNameLst>
                                          <p:attrName>ppt_x</p:attrName>
                                        </p:attrNameLst>
                                      </p:cBhvr>
                                      <p:tavLst>
                                        <p:tav tm="0">
                                          <p:val>
                                            <p:strVal val="#ppt_x"/>
                                          </p:val>
                                        </p:tav>
                                        <p:tav tm="100000">
                                          <p:val>
                                            <p:strVal val="#ppt_x"/>
                                          </p:val>
                                        </p:tav>
                                      </p:tavLst>
                                    </p:anim>
                                    <p:anim calcmode="lin" valueType="num">
                                      <p:cBhvr>
                                        <p:cTn id="8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9" presetClass="entr" presetSubtype="0" fill="hold" grpId="0" nodeType="clickEffect">
                                  <p:stCondLst>
                                    <p:cond delay="0"/>
                                  </p:stCondLst>
                                  <p:childTnLst>
                                    <p:set>
                                      <p:cBhvr>
                                        <p:cTn id="92" dur="1" fill="hold">
                                          <p:stCondLst>
                                            <p:cond delay="0"/>
                                          </p:stCondLst>
                                        </p:cTn>
                                        <p:tgtEl>
                                          <p:spTgt spid="272439"/>
                                        </p:tgtEl>
                                        <p:attrNameLst>
                                          <p:attrName>style.visibility</p:attrName>
                                        </p:attrNameLst>
                                      </p:cBhvr>
                                      <p:to>
                                        <p:strVal val="visible"/>
                                      </p:to>
                                    </p:set>
                                    <p:anim calcmode="lin" valueType="num">
                                      <p:cBhvr>
                                        <p:cTn id="93" dur="1000" fill="hold"/>
                                        <p:tgtEl>
                                          <p:spTgt spid="272439"/>
                                        </p:tgtEl>
                                        <p:attrNameLst>
                                          <p:attrName>ppt_x</p:attrName>
                                        </p:attrNameLst>
                                      </p:cBhvr>
                                      <p:tavLst>
                                        <p:tav tm="0">
                                          <p:val>
                                            <p:strVal val="#ppt_x-.2"/>
                                          </p:val>
                                        </p:tav>
                                        <p:tav tm="100000">
                                          <p:val>
                                            <p:strVal val="#ppt_x"/>
                                          </p:val>
                                        </p:tav>
                                      </p:tavLst>
                                    </p:anim>
                                    <p:anim calcmode="lin" valueType="num">
                                      <p:cBhvr>
                                        <p:cTn id="94" dur="1000" fill="hold"/>
                                        <p:tgtEl>
                                          <p:spTgt spid="272439"/>
                                        </p:tgtEl>
                                        <p:attrNameLst>
                                          <p:attrName>ppt_y</p:attrName>
                                        </p:attrNameLst>
                                      </p:cBhvr>
                                      <p:tavLst>
                                        <p:tav tm="0">
                                          <p:val>
                                            <p:strVal val="#ppt_y"/>
                                          </p:val>
                                        </p:tav>
                                        <p:tav tm="100000">
                                          <p:val>
                                            <p:strVal val="#ppt_y"/>
                                          </p:val>
                                        </p:tav>
                                      </p:tavLst>
                                    </p:anim>
                                    <p:animEffect transition="in" filter="wipe(right)" prLst="gradientSize: 0.1">
                                      <p:cBhvr>
                                        <p:cTn id="95" dur="1000"/>
                                        <p:tgtEl>
                                          <p:spTgt spid="272439"/>
                                        </p:tgtEl>
                                      </p:cBhvr>
                                    </p:animEffect>
                                  </p:childTnLst>
                                </p:cTn>
                              </p:par>
                            </p:childTnLst>
                          </p:cTn>
                        </p:par>
                      </p:childTnLst>
                    </p:cTn>
                  </p:par>
                  <p:par>
                    <p:cTn id="96" fill="hold">
                      <p:stCondLst>
                        <p:cond delay="indefinite"/>
                      </p:stCondLst>
                      <p:childTnLst>
                        <p:par>
                          <p:cTn id="97" fill="hold">
                            <p:stCondLst>
                              <p:cond delay="0"/>
                            </p:stCondLst>
                            <p:childTnLst>
                              <p:par>
                                <p:cTn id="98" presetID="29" presetClass="entr" presetSubtype="0" fill="hold" nodeType="clickEffect">
                                  <p:stCondLst>
                                    <p:cond delay="0"/>
                                  </p:stCondLst>
                                  <p:childTnLst>
                                    <p:set>
                                      <p:cBhvr>
                                        <p:cTn id="99" dur="1" fill="hold">
                                          <p:stCondLst>
                                            <p:cond delay="0"/>
                                          </p:stCondLst>
                                        </p:cTn>
                                        <p:tgtEl>
                                          <p:spTgt spid="12"/>
                                        </p:tgtEl>
                                        <p:attrNameLst>
                                          <p:attrName>style.visibility</p:attrName>
                                        </p:attrNameLst>
                                      </p:cBhvr>
                                      <p:to>
                                        <p:strVal val="visible"/>
                                      </p:to>
                                    </p:set>
                                    <p:anim calcmode="lin" valueType="num">
                                      <p:cBhvr>
                                        <p:cTn id="100" dur="1000" fill="hold"/>
                                        <p:tgtEl>
                                          <p:spTgt spid="12"/>
                                        </p:tgtEl>
                                        <p:attrNameLst>
                                          <p:attrName>ppt_x</p:attrName>
                                        </p:attrNameLst>
                                      </p:cBhvr>
                                      <p:tavLst>
                                        <p:tav tm="0">
                                          <p:val>
                                            <p:strVal val="#ppt_x-.2"/>
                                          </p:val>
                                        </p:tav>
                                        <p:tav tm="100000">
                                          <p:val>
                                            <p:strVal val="#ppt_x"/>
                                          </p:val>
                                        </p:tav>
                                      </p:tavLst>
                                    </p:anim>
                                    <p:anim calcmode="lin" valueType="num">
                                      <p:cBhvr>
                                        <p:cTn id="10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02" dur="1000"/>
                                        <p:tgtEl>
                                          <p:spTgt spid="1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7"/>
                                        </p:tgtEl>
                                        <p:attrNameLst>
                                          <p:attrName>style.visibility</p:attrName>
                                        </p:attrNameLst>
                                      </p:cBhvr>
                                      <p:to>
                                        <p:strVal val="visible"/>
                                      </p:to>
                                    </p:set>
                                    <p:animEffect transition="in" filter="wipe(down)">
                                      <p:cBhvr>
                                        <p:cTn id="107" dur="500"/>
                                        <p:tgtEl>
                                          <p:spTgt spid="7"/>
                                        </p:tgtEl>
                                      </p:cBhvr>
                                    </p:animEffect>
                                  </p:childTnLst>
                                </p:cTn>
                              </p:par>
                            </p:childTnLst>
                          </p:cTn>
                        </p:par>
                      </p:childTnLst>
                    </p:cTn>
                  </p:par>
                  <p:par>
                    <p:cTn id="108" fill="hold">
                      <p:stCondLst>
                        <p:cond delay="indefinite"/>
                      </p:stCondLst>
                      <p:childTnLst>
                        <p:par>
                          <p:cTn id="109" fill="hold">
                            <p:stCondLst>
                              <p:cond delay="0"/>
                            </p:stCondLst>
                            <p:childTnLst>
                              <p:par>
                                <p:cTn id="110" presetID="47" presetClass="entr" presetSubtype="0" fill="hold" grpId="0" nodeType="clickEffect">
                                  <p:stCondLst>
                                    <p:cond delay="0"/>
                                  </p:stCondLst>
                                  <p:childTnLst>
                                    <p:set>
                                      <p:cBhvr>
                                        <p:cTn id="111" dur="1" fill="hold">
                                          <p:stCondLst>
                                            <p:cond delay="0"/>
                                          </p:stCondLst>
                                        </p:cTn>
                                        <p:tgtEl>
                                          <p:spTgt spid="272441"/>
                                        </p:tgtEl>
                                        <p:attrNameLst>
                                          <p:attrName>style.visibility</p:attrName>
                                        </p:attrNameLst>
                                      </p:cBhvr>
                                      <p:to>
                                        <p:strVal val="visible"/>
                                      </p:to>
                                    </p:set>
                                    <p:animEffect transition="in" filter="fade">
                                      <p:cBhvr>
                                        <p:cTn id="112" dur="1000"/>
                                        <p:tgtEl>
                                          <p:spTgt spid="272441"/>
                                        </p:tgtEl>
                                      </p:cBhvr>
                                    </p:animEffect>
                                    <p:anim calcmode="lin" valueType="num">
                                      <p:cBhvr>
                                        <p:cTn id="113" dur="1000" fill="hold"/>
                                        <p:tgtEl>
                                          <p:spTgt spid="272441"/>
                                        </p:tgtEl>
                                        <p:attrNameLst>
                                          <p:attrName>ppt_x</p:attrName>
                                        </p:attrNameLst>
                                      </p:cBhvr>
                                      <p:tavLst>
                                        <p:tav tm="0">
                                          <p:val>
                                            <p:strVal val="#ppt_x"/>
                                          </p:val>
                                        </p:tav>
                                        <p:tav tm="100000">
                                          <p:val>
                                            <p:strVal val="#ppt_x"/>
                                          </p:val>
                                        </p:tav>
                                      </p:tavLst>
                                    </p:anim>
                                    <p:anim calcmode="lin" valueType="num">
                                      <p:cBhvr>
                                        <p:cTn id="114" dur="1000" fill="hold"/>
                                        <p:tgtEl>
                                          <p:spTgt spid="272441"/>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grpId="0" nodeType="clickEffect">
                                  <p:stCondLst>
                                    <p:cond delay="0"/>
                                  </p:stCondLst>
                                  <p:childTnLst>
                                    <p:set>
                                      <p:cBhvr>
                                        <p:cTn id="118" dur="1" fill="hold">
                                          <p:stCondLst>
                                            <p:cond delay="0"/>
                                          </p:stCondLst>
                                        </p:cTn>
                                        <p:tgtEl>
                                          <p:spTgt spid="272428"/>
                                        </p:tgtEl>
                                        <p:attrNameLst>
                                          <p:attrName>style.visibility</p:attrName>
                                        </p:attrNameLst>
                                      </p:cBhvr>
                                      <p:to>
                                        <p:strVal val="visible"/>
                                      </p:to>
                                    </p:set>
                                    <p:anim calcmode="lin" valueType="num">
                                      <p:cBhvr additive="base">
                                        <p:cTn id="119" dur="500" fill="hold"/>
                                        <p:tgtEl>
                                          <p:spTgt spid="272428"/>
                                        </p:tgtEl>
                                        <p:attrNameLst>
                                          <p:attrName>ppt_x</p:attrName>
                                        </p:attrNameLst>
                                      </p:cBhvr>
                                      <p:tavLst>
                                        <p:tav tm="0">
                                          <p:val>
                                            <p:strVal val="0-#ppt_w/2"/>
                                          </p:val>
                                        </p:tav>
                                        <p:tav tm="100000">
                                          <p:val>
                                            <p:strVal val="#ppt_x"/>
                                          </p:val>
                                        </p:tav>
                                      </p:tavLst>
                                    </p:anim>
                                    <p:anim calcmode="lin" valueType="num">
                                      <p:cBhvr additive="base">
                                        <p:cTn id="120" dur="500" fill="hold"/>
                                        <p:tgtEl>
                                          <p:spTgt spid="272428"/>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9" presetClass="entr" presetSubtype="0" fill="hold" grpId="0" nodeType="clickEffect">
                                  <p:stCondLst>
                                    <p:cond delay="0"/>
                                  </p:stCondLst>
                                  <p:childTnLst>
                                    <p:set>
                                      <p:cBhvr>
                                        <p:cTn id="124" dur="1" fill="hold">
                                          <p:stCondLst>
                                            <p:cond delay="0"/>
                                          </p:stCondLst>
                                        </p:cTn>
                                        <p:tgtEl>
                                          <p:spTgt spid="272429"/>
                                        </p:tgtEl>
                                        <p:attrNameLst>
                                          <p:attrName>style.visibility</p:attrName>
                                        </p:attrNameLst>
                                      </p:cBhvr>
                                      <p:to>
                                        <p:strVal val="visible"/>
                                      </p:to>
                                    </p:set>
                                    <p:anim calcmode="lin" valueType="num">
                                      <p:cBhvr>
                                        <p:cTn id="125" dur="1000" fill="hold"/>
                                        <p:tgtEl>
                                          <p:spTgt spid="272429"/>
                                        </p:tgtEl>
                                        <p:attrNameLst>
                                          <p:attrName>ppt_x</p:attrName>
                                        </p:attrNameLst>
                                      </p:cBhvr>
                                      <p:tavLst>
                                        <p:tav tm="0">
                                          <p:val>
                                            <p:strVal val="#ppt_x-.2"/>
                                          </p:val>
                                        </p:tav>
                                        <p:tav tm="100000">
                                          <p:val>
                                            <p:strVal val="#ppt_x"/>
                                          </p:val>
                                        </p:tav>
                                      </p:tavLst>
                                    </p:anim>
                                    <p:anim calcmode="lin" valueType="num">
                                      <p:cBhvr>
                                        <p:cTn id="126" dur="1000" fill="hold"/>
                                        <p:tgtEl>
                                          <p:spTgt spid="272429"/>
                                        </p:tgtEl>
                                        <p:attrNameLst>
                                          <p:attrName>ppt_y</p:attrName>
                                        </p:attrNameLst>
                                      </p:cBhvr>
                                      <p:tavLst>
                                        <p:tav tm="0">
                                          <p:val>
                                            <p:strVal val="#ppt_y"/>
                                          </p:val>
                                        </p:tav>
                                        <p:tav tm="100000">
                                          <p:val>
                                            <p:strVal val="#ppt_y"/>
                                          </p:val>
                                        </p:tav>
                                      </p:tavLst>
                                    </p:anim>
                                    <p:animEffect transition="in" filter="wipe(right)" prLst="gradientSize: 0.1">
                                      <p:cBhvr>
                                        <p:cTn id="127" dur="1000"/>
                                        <p:tgtEl>
                                          <p:spTgt spid="272429"/>
                                        </p:tgtEl>
                                      </p:cBhvr>
                                    </p:animEffect>
                                  </p:childTnLst>
                                </p:cTn>
                              </p:par>
                            </p:childTnLst>
                          </p:cTn>
                        </p:par>
                      </p:childTnLst>
                    </p:cTn>
                  </p:par>
                  <p:par>
                    <p:cTn id="128" fill="hold">
                      <p:stCondLst>
                        <p:cond delay="indefinite"/>
                      </p:stCondLst>
                      <p:childTnLst>
                        <p:par>
                          <p:cTn id="129" fill="hold">
                            <p:stCondLst>
                              <p:cond delay="0"/>
                            </p:stCondLst>
                            <p:childTnLst>
                              <p:par>
                                <p:cTn id="130" presetID="29" presetClass="entr" presetSubtype="0" fill="hold" grpId="0" nodeType="clickEffect">
                                  <p:stCondLst>
                                    <p:cond delay="0"/>
                                  </p:stCondLst>
                                  <p:childTnLst>
                                    <p:set>
                                      <p:cBhvr>
                                        <p:cTn id="131" dur="1" fill="hold">
                                          <p:stCondLst>
                                            <p:cond delay="0"/>
                                          </p:stCondLst>
                                        </p:cTn>
                                        <p:tgtEl>
                                          <p:spTgt spid="272431"/>
                                        </p:tgtEl>
                                        <p:attrNameLst>
                                          <p:attrName>style.visibility</p:attrName>
                                        </p:attrNameLst>
                                      </p:cBhvr>
                                      <p:to>
                                        <p:strVal val="visible"/>
                                      </p:to>
                                    </p:set>
                                    <p:anim calcmode="lin" valueType="num">
                                      <p:cBhvr>
                                        <p:cTn id="132" dur="1000" fill="hold"/>
                                        <p:tgtEl>
                                          <p:spTgt spid="272431"/>
                                        </p:tgtEl>
                                        <p:attrNameLst>
                                          <p:attrName>ppt_x</p:attrName>
                                        </p:attrNameLst>
                                      </p:cBhvr>
                                      <p:tavLst>
                                        <p:tav tm="0">
                                          <p:val>
                                            <p:strVal val="#ppt_x-.2"/>
                                          </p:val>
                                        </p:tav>
                                        <p:tav tm="100000">
                                          <p:val>
                                            <p:strVal val="#ppt_x"/>
                                          </p:val>
                                        </p:tav>
                                      </p:tavLst>
                                    </p:anim>
                                    <p:anim calcmode="lin" valueType="num">
                                      <p:cBhvr>
                                        <p:cTn id="133" dur="1000" fill="hold"/>
                                        <p:tgtEl>
                                          <p:spTgt spid="272431"/>
                                        </p:tgtEl>
                                        <p:attrNameLst>
                                          <p:attrName>ppt_y</p:attrName>
                                        </p:attrNameLst>
                                      </p:cBhvr>
                                      <p:tavLst>
                                        <p:tav tm="0">
                                          <p:val>
                                            <p:strVal val="#ppt_y"/>
                                          </p:val>
                                        </p:tav>
                                        <p:tav tm="100000">
                                          <p:val>
                                            <p:strVal val="#ppt_y"/>
                                          </p:val>
                                        </p:tav>
                                      </p:tavLst>
                                    </p:anim>
                                    <p:animEffect transition="in" filter="wipe(right)" prLst="gradientSize: 0.1">
                                      <p:cBhvr>
                                        <p:cTn id="134" dur="1000"/>
                                        <p:tgtEl>
                                          <p:spTgt spid="272431"/>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6"/>
                                        </p:tgtEl>
                                        <p:attrNameLst>
                                          <p:attrName>style.visibility</p:attrName>
                                        </p:attrNameLst>
                                      </p:cBhvr>
                                      <p:to>
                                        <p:strVal val="visible"/>
                                      </p:to>
                                    </p:set>
                                    <p:animEffect transition="in" filter="wipe(down)">
                                      <p:cBhvr>
                                        <p:cTn id="139" dur="500"/>
                                        <p:tgtEl>
                                          <p:spTgt spid="6"/>
                                        </p:tgtEl>
                                      </p:cBhvr>
                                    </p:animEffect>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272435"/>
                                        </p:tgtEl>
                                        <p:attrNameLst>
                                          <p:attrName>style.visibility</p:attrName>
                                        </p:attrNameLst>
                                      </p:cBhvr>
                                      <p:to>
                                        <p:strVal val="visible"/>
                                      </p:to>
                                    </p:set>
                                    <p:animEffect transition="in" filter="fade">
                                      <p:cBhvr>
                                        <p:cTn id="144" dur="1000"/>
                                        <p:tgtEl>
                                          <p:spTgt spid="272435"/>
                                        </p:tgtEl>
                                      </p:cBhvr>
                                    </p:animEffect>
                                    <p:anim calcmode="lin" valueType="num">
                                      <p:cBhvr>
                                        <p:cTn id="145" dur="1000" fill="hold"/>
                                        <p:tgtEl>
                                          <p:spTgt spid="272435"/>
                                        </p:tgtEl>
                                        <p:attrNameLst>
                                          <p:attrName>ppt_x</p:attrName>
                                        </p:attrNameLst>
                                      </p:cBhvr>
                                      <p:tavLst>
                                        <p:tav tm="0">
                                          <p:val>
                                            <p:strVal val="#ppt_x"/>
                                          </p:val>
                                        </p:tav>
                                        <p:tav tm="100000">
                                          <p:val>
                                            <p:strVal val="#ppt_x"/>
                                          </p:val>
                                        </p:tav>
                                      </p:tavLst>
                                    </p:anim>
                                    <p:anim calcmode="lin" valueType="num">
                                      <p:cBhvr>
                                        <p:cTn id="146" dur="1000" fill="hold"/>
                                        <p:tgtEl>
                                          <p:spTgt spid="272435"/>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35" presetClass="entr" presetSubtype="0" fill="hold" nodeType="clickEffect">
                                  <p:stCondLst>
                                    <p:cond delay="0"/>
                                  </p:stCondLst>
                                  <p:childTnLst>
                                    <p:set>
                                      <p:cBhvr>
                                        <p:cTn id="150" dur="1" fill="hold">
                                          <p:stCondLst>
                                            <p:cond delay="0"/>
                                          </p:stCondLst>
                                        </p:cTn>
                                        <p:tgtEl>
                                          <p:spTgt spid="272445"/>
                                        </p:tgtEl>
                                        <p:attrNameLst>
                                          <p:attrName>style.visibility</p:attrName>
                                        </p:attrNameLst>
                                      </p:cBhvr>
                                      <p:to>
                                        <p:strVal val="visible"/>
                                      </p:to>
                                    </p:set>
                                    <p:animEffect transition="in" filter="fade">
                                      <p:cBhvr>
                                        <p:cTn id="151" dur="2000"/>
                                        <p:tgtEl>
                                          <p:spTgt spid="272445"/>
                                        </p:tgtEl>
                                      </p:cBhvr>
                                    </p:animEffect>
                                    <p:anim calcmode="lin" valueType="num">
                                      <p:cBhvr>
                                        <p:cTn id="152" dur="2000" fill="hold"/>
                                        <p:tgtEl>
                                          <p:spTgt spid="272445"/>
                                        </p:tgtEl>
                                        <p:attrNameLst>
                                          <p:attrName>style.rotation</p:attrName>
                                        </p:attrNameLst>
                                      </p:cBhvr>
                                      <p:tavLst>
                                        <p:tav tm="0">
                                          <p:val>
                                            <p:fltVal val="720"/>
                                          </p:val>
                                        </p:tav>
                                        <p:tav tm="100000">
                                          <p:val>
                                            <p:fltVal val="0"/>
                                          </p:val>
                                        </p:tav>
                                      </p:tavLst>
                                    </p:anim>
                                    <p:anim calcmode="lin" valueType="num">
                                      <p:cBhvr>
                                        <p:cTn id="153" dur="2000" fill="hold"/>
                                        <p:tgtEl>
                                          <p:spTgt spid="272445"/>
                                        </p:tgtEl>
                                        <p:attrNameLst>
                                          <p:attrName>ppt_h</p:attrName>
                                        </p:attrNameLst>
                                      </p:cBhvr>
                                      <p:tavLst>
                                        <p:tav tm="0">
                                          <p:val>
                                            <p:fltVal val="0"/>
                                          </p:val>
                                        </p:tav>
                                        <p:tav tm="100000">
                                          <p:val>
                                            <p:strVal val="#ppt_h"/>
                                          </p:val>
                                        </p:tav>
                                      </p:tavLst>
                                    </p:anim>
                                    <p:anim calcmode="lin" valueType="num">
                                      <p:cBhvr>
                                        <p:cTn id="154" dur="2000" fill="hold"/>
                                        <p:tgtEl>
                                          <p:spTgt spid="272445"/>
                                        </p:tgtEl>
                                        <p:attrNameLst>
                                          <p:attrName>ppt_w</p:attrName>
                                        </p:attrNameLst>
                                      </p:cBhvr>
                                      <p:tavLst>
                                        <p:tav tm="0">
                                          <p:val>
                                            <p:fltVal val="0"/>
                                          </p:val>
                                        </p:tav>
                                        <p:tav tm="100000">
                                          <p:val>
                                            <p:strVal val="#ppt_w"/>
                                          </p:val>
                                        </p:tav>
                                      </p:tavLst>
                                    </p:anim>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nodeType="clickEffect">
                                  <p:stCondLst>
                                    <p:cond delay="0"/>
                                  </p:stCondLst>
                                  <p:childTnLst>
                                    <p:set>
                                      <p:cBhvr>
                                        <p:cTn id="158" dur="1" fill="hold">
                                          <p:stCondLst>
                                            <p:cond delay="0"/>
                                          </p:stCondLst>
                                        </p:cTn>
                                        <p:tgtEl>
                                          <p:spTgt spid="272451"/>
                                        </p:tgtEl>
                                        <p:attrNameLst>
                                          <p:attrName>style.visibility</p:attrName>
                                        </p:attrNameLst>
                                      </p:cBhvr>
                                      <p:to>
                                        <p:strVal val="visible"/>
                                      </p:to>
                                    </p:set>
                                    <p:animEffect transition="in" filter="wipe(left)">
                                      <p:cBhvr>
                                        <p:cTn id="159" dur="3000"/>
                                        <p:tgtEl>
                                          <p:spTgt spid="272451"/>
                                        </p:tgtEl>
                                      </p:cBhvr>
                                    </p:animEffect>
                                  </p:childTnLst>
                                </p:cTn>
                              </p:par>
                            </p:childTnLst>
                          </p:cTn>
                        </p:par>
                      </p:childTnLst>
                    </p:cTn>
                  </p:par>
                  <p:par>
                    <p:cTn id="160" fill="hold">
                      <p:stCondLst>
                        <p:cond delay="indefinite"/>
                      </p:stCondLst>
                      <p:childTnLst>
                        <p:par>
                          <p:cTn id="161" fill="hold">
                            <p:stCondLst>
                              <p:cond delay="0"/>
                            </p:stCondLst>
                            <p:childTnLst>
                              <p:par>
                                <p:cTn id="162" presetID="6" presetClass="entr" presetSubtype="16" fill="hold" nodeType="clickEffect">
                                  <p:stCondLst>
                                    <p:cond delay="0"/>
                                  </p:stCondLst>
                                  <p:childTnLst>
                                    <p:set>
                                      <p:cBhvr>
                                        <p:cTn id="163" dur="1" fill="hold">
                                          <p:stCondLst>
                                            <p:cond delay="0"/>
                                          </p:stCondLst>
                                        </p:cTn>
                                        <p:tgtEl>
                                          <p:spTgt spid="9"/>
                                        </p:tgtEl>
                                        <p:attrNameLst>
                                          <p:attrName>style.visibility</p:attrName>
                                        </p:attrNameLst>
                                      </p:cBhvr>
                                      <p:to>
                                        <p:strVal val="visible"/>
                                      </p:to>
                                    </p:set>
                                    <p:animEffect transition="in" filter="circle(in)">
                                      <p:cBhvr>
                                        <p:cTn id="164" dur="2000"/>
                                        <p:tgtEl>
                                          <p:spTgt spid="9"/>
                                        </p:tgtEl>
                                      </p:cBhvr>
                                    </p:animEffect>
                                  </p:childTnLst>
                                </p:cTn>
                              </p:par>
                              <p:par>
                                <p:cTn id="165" presetID="9" presetClass="entr" presetSubtype="0" fill="hold" grpId="0" nodeType="withEffect">
                                  <p:stCondLst>
                                    <p:cond delay="2000"/>
                                  </p:stCondLst>
                                  <p:childTnLst>
                                    <p:set>
                                      <p:cBhvr>
                                        <p:cTn id="166" dur="1" fill="hold">
                                          <p:stCondLst>
                                            <p:cond delay="0"/>
                                          </p:stCondLst>
                                        </p:cTn>
                                        <p:tgtEl>
                                          <p:spTgt spid="67"/>
                                        </p:tgtEl>
                                        <p:attrNameLst>
                                          <p:attrName>style.visibility</p:attrName>
                                        </p:attrNameLst>
                                      </p:cBhvr>
                                      <p:to>
                                        <p:strVal val="visible"/>
                                      </p:to>
                                    </p:set>
                                    <p:animEffect transition="in" filter="dissolve">
                                      <p:cBhvr>
                                        <p:cTn id="16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272415" grpId="0"/>
      <p:bldP spid="272405" grpId="0"/>
      <p:bldP spid="272410" grpId="0"/>
      <p:bldP spid="7180" grpId="0" animBg="1"/>
      <p:bldP spid="272414" grpId="0" animBg="1"/>
      <p:bldP spid="272418" grpId="0" animBg="1"/>
      <p:bldP spid="272421" grpId="0"/>
      <p:bldP spid="272428" grpId="0"/>
      <p:bldP spid="272429" grpId="0"/>
      <p:bldP spid="272431" grpId="0"/>
      <p:bldP spid="272435" grpId="0"/>
      <p:bldP spid="272439" grpId="0"/>
      <p:bldP spid="272441" grpId="0"/>
      <p:bldP spid="272456" grpId="0"/>
      <p:bldP spid="27245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1"/>
          <p:cNvSpPr>
            <a:spLocks noChangeArrowheads="1"/>
          </p:cNvSpPr>
          <p:nvPr/>
        </p:nvSpPr>
        <p:spPr bwMode="auto">
          <a:xfrm>
            <a:off x="2992582" y="5398346"/>
            <a:ext cx="1757540" cy="1097457"/>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sp>
        <p:nvSpPr>
          <p:cNvPr id="284676" name="Text Box 4"/>
          <p:cNvSpPr txBox="1">
            <a:spLocks noChangeArrowheads="1"/>
          </p:cNvSpPr>
          <p:nvPr/>
        </p:nvSpPr>
        <p:spPr bwMode="auto">
          <a:xfrm>
            <a:off x="6829425" y="1155700"/>
            <a:ext cx="1209675" cy="490538"/>
          </a:xfrm>
          <a:prstGeom prst="rect">
            <a:avLst/>
          </a:prstGeom>
          <a:noFill/>
          <a:ln w="9525">
            <a:noFill/>
            <a:miter lim="800000"/>
            <a:headEnd/>
            <a:tailEnd/>
          </a:ln>
        </p:spPr>
        <p:txBody>
          <a:bodyPr/>
          <a:lstStyle/>
          <a:p>
            <a:pPr algn="ctr"/>
            <a:r>
              <a:rPr lang="en-US">
                <a:solidFill>
                  <a:srgbClr val="000000"/>
                </a:solidFill>
              </a:rPr>
              <a:t>m</a:t>
            </a:r>
          </a:p>
        </p:txBody>
      </p:sp>
      <p:grpSp>
        <p:nvGrpSpPr>
          <p:cNvPr id="8199" name="Group 5"/>
          <p:cNvGrpSpPr>
            <a:grpSpLocks/>
          </p:cNvGrpSpPr>
          <p:nvPr/>
        </p:nvGrpSpPr>
        <p:grpSpPr bwMode="auto">
          <a:xfrm>
            <a:off x="6138863" y="828675"/>
            <a:ext cx="2590800" cy="1192213"/>
            <a:chOff x="3867" y="522"/>
            <a:chExt cx="1632" cy="751"/>
          </a:xfrm>
        </p:grpSpPr>
        <p:sp>
          <p:nvSpPr>
            <p:cNvPr id="8251" name="Rectangle 6"/>
            <p:cNvSpPr>
              <a:spLocks noChangeArrowheads="1"/>
            </p:cNvSpPr>
            <p:nvPr/>
          </p:nvSpPr>
          <p:spPr bwMode="auto">
            <a:xfrm>
              <a:off x="4302" y="522"/>
              <a:ext cx="762" cy="751"/>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8252" name="Line 7"/>
            <p:cNvSpPr>
              <a:spLocks noChangeShapeType="1"/>
            </p:cNvSpPr>
            <p:nvPr/>
          </p:nvSpPr>
          <p:spPr bwMode="auto">
            <a:xfrm>
              <a:off x="3867" y="1273"/>
              <a:ext cx="1632" cy="0"/>
            </a:xfrm>
            <a:prstGeom prst="line">
              <a:avLst/>
            </a:prstGeom>
            <a:noFill/>
            <a:ln w="38100">
              <a:solidFill>
                <a:srgbClr val="0070C0"/>
              </a:solidFill>
              <a:round/>
              <a:headEnd/>
              <a:tailEnd/>
            </a:ln>
          </p:spPr>
          <p:txBody>
            <a:bodyPr/>
            <a:lstStyle/>
            <a:p>
              <a:endParaRPr lang="en-US">
                <a:solidFill>
                  <a:srgbClr val="000000"/>
                </a:solidFill>
              </a:endParaRPr>
            </a:p>
          </p:txBody>
        </p:sp>
      </p:grpSp>
      <p:grpSp>
        <p:nvGrpSpPr>
          <p:cNvPr id="3" name="Group 8"/>
          <p:cNvGrpSpPr>
            <a:grpSpLocks/>
          </p:cNvGrpSpPr>
          <p:nvPr/>
        </p:nvGrpSpPr>
        <p:grpSpPr bwMode="auto">
          <a:xfrm>
            <a:off x="5621338" y="828675"/>
            <a:ext cx="1208087" cy="795338"/>
            <a:chOff x="3541" y="522"/>
            <a:chExt cx="761" cy="501"/>
          </a:xfrm>
        </p:grpSpPr>
        <p:sp>
          <p:nvSpPr>
            <p:cNvPr id="8250" name="Text Box 10"/>
            <p:cNvSpPr txBox="1">
              <a:spLocks noChangeArrowheads="1"/>
            </p:cNvSpPr>
            <p:nvPr/>
          </p:nvSpPr>
          <p:spPr bwMode="auto">
            <a:xfrm>
              <a:off x="3541" y="522"/>
              <a:ext cx="761" cy="501"/>
            </a:xfrm>
            <a:prstGeom prst="rect">
              <a:avLst/>
            </a:prstGeom>
            <a:noFill/>
            <a:ln w="9525">
              <a:noFill/>
              <a:miter lim="800000"/>
              <a:headEnd/>
              <a:tailEnd/>
            </a:ln>
          </p:spPr>
          <p:txBody>
            <a:bodyPr/>
            <a:lstStyle/>
            <a:p>
              <a:pPr algn="ctr"/>
              <a:r>
                <a:rPr lang="en-US">
                  <a:solidFill>
                    <a:srgbClr val="000000"/>
                  </a:solidFill>
                </a:rPr>
                <a:t>F</a:t>
              </a:r>
              <a:r>
                <a:rPr lang="en-US" baseline="-25000">
                  <a:solidFill>
                    <a:srgbClr val="000000"/>
                  </a:solidFill>
                </a:rPr>
                <a:t>a</a:t>
              </a:r>
              <a:endParaRPr lang="en-US">
                <a:solidFill>
                  <a:srgbClr val="000000"/>
                </a:solidFill>
              </a:endParaRPr>
            </a:p>
          </p:txBody>
        </p:sp>
        <p:sp>
          <p:nvSpPr>
            <p:cNvPr id="8249" name="Line 9"/>
            <p:cNvSpPr>
              <a:spLocks noChangeShapeType="1"/>
            </p:cNvSpPr>
            <p:nvPr/>
          </p:nvSpPr>
          <p:spPr bwMode="auto">
            <a:xfrm>
              <a:off x="3650" y="898"/>
              <a:ext cx="652" cy="0"/>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grpSp>
      <p:sp>
        <p:nvSpPr>
          <p:cNvPr id="284683" name="Text Box 11"/>
          <p:cNvSpPr txBox="1">
            <a:spLocks noChangeArrowheads="1"/>
          </p:cNvSpPr>
          <p:nvPr/>
        </p:nvSpPr>
        <p:spPr bwMode="auto">
          <a:xfrm>
            <a:off x="6657975" y="2020888"/>
            <a:ext cx="1554163" cy="795337"/>
          </a:xfrm>
          <a:prstGeom prst="rect">
            <a:avLst/>
          </a:prstGeom>
          <a:noFill/>
          <a:ln w="9525">
            <a:noFill/>
            <a:miter lim="800000"/>
            <a:headEnd/>
            <a:tailEnd/>
          </a:ln>
        </p:spPr>
        <p:txBody>
          <a:bodyPr/>
          <a:lstStyle/>
          <a:p>
            <a:pPr algn="ctr"/>
            <a:r>
              <a:rPr lang="en-US">
                <a:solidFill>
                  <a:srgbClr val="000000"/>
                </a:solidFill>
                <a:latin typeface="Symbol" pitchFamily="18" charset="2"/>
              </a:rPr>
              <a:t>m</a:t>
            </a:r>
            <a:r>
              <a:rPr lang="en-US" baseline="-25000">
                <a:solidFill>
                  <a:srgbClr val="000000"/>
                </a:solidFill>
              </a:rPr>
              <a:t>k</a:t>
            </a:r>
            <a:r>
              <a:rPr lang="en-US">
                <a:solidFill>
                  <a:srgbClr val="000000"/>
                </a:solidFill>
              </a:rPr>
              <a:t> = ?</a:t>
            </a:r>
          </a:p>
        </p:txBody>
      </p:sp>
      <p:sp>
        <p:nvSpPr>
          <p:cNvPr id="8202" name="Rectangle 12"/>
          <p:cNvSpPr>
            <a:spLocks noChangeArrowheads="1"/>
          </p:cNvSpPr>
          <p:nvPr/>
        </p:nvSpPr>
        <p:spPr bwMode="auto">
          <a:xfrm>
            <a:off x="6859588" y="3014663"/>
            <a:ext cx="1208087" cy="1192212"/>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284685" name="Line 13"/>
          <p:cNvSpPr>
            <a:spLocks noChangeShapeType="1"/>
          </p:cNvSpPr>
          <p:nvPr/>
        </p:nvSpPr>
        <p:spPr bwMode="auto">
          <a:xfrm>
            <a:off x="5824538" y="3752850"/>
            <a:ext cx="1035050" cy="0"/>
          </a:xfrm>
          <a:prstGeom prst="line">
            <a:avLst/>
          </a:prstGeom>
          <a:noFill/>
          <a:ln w="28575">
            <a:solidFill>
              <a:srgbClr val="009900"/>
            </a:solidFill>
            <a:round/>
            <a:headEnd/>
            <a:tailEnd type="triangle" w="lg" len="lg"/>
          </a:ln>
        </p:spPr>
        <p:txBody>
          <a:bodyPr/>
          <a:lstStyle/>
          <a:p>
            <a:endParaRPr lang="en-US">
              <a:solidFill>
                <a:srgbClr val="000000"/>
              </a:solidFill>
            </a:endParaRPr>
          </a:p>
        </p:txBody>
      </p:sp>
      <p:sp>
        <p:nvSpPr>
          <p:cNvPr id="284686" name="Text Box 14"/>
          <p:cNvSpPr txBox="1">
            <a:spLocks noChangeArrowheads="1"/>
          </p:cNvSpPr>
          <p:nvPr/>
        </p:nvSpPr>
        <p:spPr bwMode="auto">
          <a:xfrm>
            <a:off x="5597525" y="3208338"/>
            <a:ext cx="1219200" cy="506412"/>
          </a:xfrm>
          <a:prstGeom prst="rect">
            <a:avLst/>
          </a:prstGeom>
          <a:noFill/>
          <a:ln w="9525">
            <a:noFill/>
            <a:miter lim="800000"/>
            <a:headEnd/>
            <a:tailEnd/>
          </a:ln>
        </p:spPr>
        <p:txBody>
          <a:bodyPr/>
          <a:lstStyle/>
          <a:p>
            <a:pPr algn="ctr"/>
            <a:r>
              <a:rPr lang="en-US" dirty="0" err="1" smtClean="0">
                <a:solidFill>
                  <a:srgbClr val="009900"/>
                </a:solidFill>
              </a:rPr>
              <a:t>F</a:t>
            </a:r>
            <a:r>
              <a:rPr lang="en-US" baseline="-25000" dirty="0" err="1" smtClean="0">
                <a:solidFill>
                  <a:srgbClr val="009900"/>
                </a:solidFill>
              </a:rPr>
              <a:t>a</a:t>
            </a:r>
            <a:endParaRPr lang="en-US" baseline="-25000" dirty="0">
              <a:solidFill>
                <a:srgbClr val="009900"/>
              </a:solidFill>
            </a:endParaRPr>
          </a:p>
        </p:txBody>
      </p:sp>
      <p:grpSp>
        <p:nvGrpSpPr>
          <p:cNvPr id="4" name="Group 15"/>
          <p:cNvGrpSpPr>
            <a:grpSpLocks/>
          </p:cNvGrpSpPr>
          <p:nvPr/>
        </p:nvGrpSpPr>
        <p:grpSpPr bwMode="auto">
          <a:xfrm>
            <a:off x="7894638" y="3808413"/>
            <a:ext cx="1203325" cy="596900"/>
            <a:chOff x="4973" y="2426"/>
            <a:chExt cx="758" cy="376"/>
          </a:xfrm>
        </p:grpSpPr>
        <p:sp>
          <p:nvSpPr>
            <p:cNvPr id="8247" name="Line 16"/>
            <p:cNvSpPr>
              <a:spLocks noChangeShapeType="1"/>
            </p:cNvSpPr>
            <p:nvPr/>
          </p:nvSpPr>
          <p:spPr bwMode="auto">
            <a:xfrm>
              <a:off x="4973" y="2802"/>
              <a:ext cx="653" cy="0"/>
            </a:xfrm>
            <a:prstGeom prst="line">
              <a:avLst/>
            </a:prstGeom>
            <a:noFill/>
            <a:ln w="28575">
              <a:solidFill>
                <a:srgbClr val="009900"/>
              </a:solidFill>
              <a:round/>
              <a:headEnd type="triangle" w="lg" len="lg"/>
              <a:tailEnd/>
            </a:ln>
          </p:spPr>
          <p:txBody>
            <a:bodyPr/>
            <a:lstStyle/>
            <a:p>
              <a:endParaRPr lang="en-US">
                <a:solidFill>
                  <a:srgbClr val="000000"/>
                </a:solidFill>
              </a:endParaRPr>
            </a:p>
          </p:txBody>
        </p:sp>
        <p:sp>
          <p:nvSpPr>
            <p:cNvPr id="8248" name="Text Box 17"/>
            <p:cNvSpPr txBox="1">
              <a:spLocks noChangeArrowheads="1"/>
            </p:cNvSpPr>
            <p:nvPr/>
          </p:nvSpPr>
          <p:spPr bwMode="auto">
            <a:xfrm>
              <a:off x="5072" y="2426"/>
              <a:ext cx="659" cy="309"/>
            </a:xfrm>
            <a:prstGeom prst="rect">
              <a:avLst/>
            </a:prstGeom>
            <a:noFill/>
            <a:ln w="9525">
              <a:noFill/>
              <a:miter lim="800000"/>
              <a:headEnd/>
              <a:tailEnd/>
            </a:ln>
          </p:spPr>
          <p:txBody>
            <a:bodyPr/>
            <a:lstStyle/>
            <a:p>
              <a:pPr algn="ctr"/>
              <a:r>
                <a:rPr lang="en-US" dirty="0" err="1" smtClean="0">
                  <a:solidFill>
                    <a:srgbClr val="009900"/>
                  </a:solidFill>
                  <a:latin typeface="Symbol" pitchFamily="18" charset="2"/>
                </a:rPr>
                <a:t>m</a:t>
              </a:r>
              <a:r>
                <a:rPr lang="en-US" baseline="-25000" dirty="0" err="1" smtClean="0">
                  <a:solidFill>
                    <a:srgbClr val="009900"/>
                  </a:solidFill>
                </a:rPr>
                <a:t>k</a:t>
              </a:r>
              <a:r>
                <a:rPr lang="en-US" dirty="0" smtClean="0">
                  <a:solidFill>
                    <a:srgbClr val="009900"/>
                  </a:solidFill>
                </a:rPr>
                <a:t> </a:t>
              </a:r>
              <a:r>
                <a:rPr lang="en-US" dirty="0" err="1" smtClean="0">
                  <a:solidFill>
                    <a:srgbClr val="009900"/>
                  </a:solidFill>
                </a:rPr>
                <a:t>F</a:t>
              </a:r>
              <a:r>
                <a:rPr lang="en-US" baseline="-25000" dirty="0" err="1" smtClean="0">
                  <a:solidFill>
                    <a:srgbClr val="009900"/>
                  </a:solidFill>
                </a:rPr>
                <a:t>n</a:t>
              </a:r>
              <a:endParaRPr lang="en-US" dirty="0">
                <a:solidFill>
                  <a:srgbClr val="009900"/>
                </a:solidFill>
              </a:endParaRPr>
            </a:p>
          </p:txBody>
        </p:sp>
      </p:grpSp>
      <p:sp>
        <p:nvSpPr>
          <p:cNvPr id="284690" name="Line 18"/>
          <p:cNvSpPr>
            <a:spLocks noChangeShapeType="1"/>
          </p:cNvSpPr>
          <p:nvPr/>
        </p:nvSpPr>
        <p:spPr bwMode="auto">
          <a:xfrm>
            <a:off x="7723188" y="4276725"/>
            <a:ext cx="0" cy="993775"/>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grpSp>
        <p:nvGrpSpPr>
          <p:cNvPr id="5" name="Group 19"/>
          <p:cNvGrpSpPr>
            <a:grpSpLocks/>
          </p:cNvGrpSpPr>
          <p:nvPr/>
        </p:nvGrpSpPr>
        <p:grpSpPr bwMode="auto">
          <a:xfrm>
            <a:off x="6370638" y="4248150"/>
            <a:ext cx="990600" cy="993775"/>
            <a:chOff x="4013" y="2676"/>
            <a:chExt cx="624" cy="626"/>
          </a:xfrm>
        </p:grpSpPr>
        <p:sp>
          <p:nvSpPr>
            <p:cNvPr id="8245" name="Line 20"/>
            <p:cNvSpPr>
              <a:spLocks noChangeShapeType="1"/>
            </p:cNvSpPr>
            <p:nvPr/>
          </p:nvSpPr>
          <p:spPr bwMode="auto">
            <a:xfrm>
              <a:off x="4539" y="2676"/>
              <a:ext cx="0" cy="626"/>
            </a:xfrm>
            <a:prstGeom prst="line">
              <a:avLst/>
            </a:prstGeom>
            <a:noFill/>
            <a:ln w="28575">
              <a:solidFill>
                <a:srgbClr val="000000"/>
              </a:solidFill>
              <a:round/>
              <a:headEnd type="triangle" w="lg" len="lg"/>
              <a:tailEnd/>
            </a:ln>
          </p:spPr>
          <p:txBody>
            <a:bodyPr/>
            <a:lstStyle/>
            <a:p>
              <a:endParaRPr lang="en-US">
                <a:solidFill>
                  <a:srgbClr val="000000"/>
                </a:solidFill>
              </a:endParaRPr>
            </a:p>
          </p:txBody>
        </p:sp>
        <p:sp>
          <p:nvSpPr>
            <p:cNvPr id="8246" name="Text Box 21"/>
            <p:cNvSpPr txBox="1">
              <a:spLocks noChangeArrowheads="1"/>
            </p:cNvSpPr>
            <p:nvPr/>
          </p:nvSpPr>
          <p:spPr bwMode="auto">
            <a:xfrm>
              <a:off x="4013" y="2873"/>
              <a:ext cx="624" cy="400"/>
            </a:xfrm>
            <a:prstGeom prst="rect">
              <a:avLst/>
            </a:prstGeom>
            <a:noFill/>
            <a:ln w="9525">
              <a:noFill/>
              <a:miter lim="800000"/>
              <a:headEnd/>
              <a:tailEnd/>
            </a:ln>
          </p:spPr>
          <p:txBody>
            <a:bodyPr/>
            <a:lstStyle/>
            <a:p>
              <a:pPr algn="ctr"/>
              <a:r>
                <a:rPr lang="en-US">
                  <a:solidFill>
                    <a:srgbClr val="000000"/>
                  </a:solidFill>
                </a:rPr>
                <a:t>F</a:t>
              </a:r>
              <a:r>
                <a:rPr lang="en-US" baseline="-25000">
                  <a:solidFill>
                    <a:srgbClr val="000000"/>
                  </a:solidFill>
                </a:rPr>
                <a:t>n</a:t>
              </a:r>
              <a:endParaRPr lang="en-US">
                <a:solidFill>
                  <a:srgbClr val="000000"/>
                </a:solidFill>
              </a:endParaRPr>
            </a:p>
          </p:txBody>
        </p:sp>
      </p:grpSp>
      <p:sp>
        <p:nvSpPr>
          <p:cNvPr id="284694" name="Text Box 22"/>
          <p:cNvSpPr txBox="1">
            <a:spLocks noChangeArrowheads="1"/>
          </p:cNvSpPr>
          <p:nvPr/>
        </p:nvSpPr>
        <p:spPr bwMode="auto">
          <a:xfrm>
            <a:off x="7510263" y="4749800"/>
            <a:ext cx="1290637" cy="519113"/>
          </a:xfrm>
          <a:prstGeom prst="rect">
            <a:avLst/>
          </a:prstGeom>
          <a:noFill/>
          <a:ln w="9525">
            <a:noFill/>
            <a:miter lim="800000"/>
            <a:headEnd/>
            <a:tailEnd/>
          </a:ln>
        </p:spPr>
        <p:txBody>
          <a:bodyPr/>
          <a:lstStyle/>
          <a:p>
            <a:pPr algn="ctr"/>
            <a:r>
              <a:rPr lang="en-US" dirty="0" smtClean="0">
                <a:solidFill>
                  <a:srgbClr val="000000"/>
                </a:solidFill>
              </a:rPr>
              <a:t>mg</a:t>
            </a:r>
            <a:endParaRPr lang="en-US" dirty="0">
              <a:solidFill>
                <a:srgbClr val="000000"/>
              </a:solidFill>
            </a:endParaRPr>
          </a:p>
        </p:txBody>
      </p:sp>
      <p:sp>
        <p:nvSpPr>
          <p:cNvPr id="284695" name="Rectangle 23"/>
          <p:cNvSpPr>
            <a:spLocks noChangeArrowheads="1"/>
          </p:cNvSpPr>
          <p:nvPr/>
        </p:nvSpPr>
        <p:spPr bwMode="auto">
          <a:xfrm>
            <a:off x="869513" y="4017963"/>
            <a:ext cx="895350" cy="609600"/>
          </a:xfrm>
          <a:prstGeom prst="rect">
            <a:avLst/>
          </a:prstGeom>
          <a:noFill/>
          <a:ln w="9525">
            <a:noFill/>
            <a:miter lim="800000"/>
            <a:headEnd/>
            <a:tailEnd/>
          </a:ln>
        </p:spPr>
        <p:txBody>
          <a:bodyPr anchor="ctr"/>
          <a:lstStyle/>
          <a:p>
            <a:r>
              <a:rPr lang="en-US" dirty="0">
                <a:solidFill>
                  <a:srgbClr val="0070C0"/>
                </a:solidFill>
                <a:latin typeface="Symbol" pitchFamily="18" charset="2"/>
              </a:rPr>
              <a:t>S</a:t>
            </a:r>
            <a:r>
              <a:rPr lang="en-US" dirty="0">
                <a:solidFill>
                  <a:srgbClr val="0070C0"/>
                </a:solidFill>
              </a:rPr>
              <a:t>F</a:t>
            </a:r>
            <a:r>
              <a:rPr lang="en-US" baseline="-25000" dirty="0">
                <a:solidFill>
                  <a:srgbClr val="0070C0"/>
                </a:solidFill>
              </a:rPr>
              <a:t>//</a:t>
            </a:r>
            <a:r>
              <a:rPr lang="en-US" dirty="0">
                <a:solidFill>
                  <a:srgbClr val="0070C0"/>
                </a:solidFill>
              </a:rPr>
              <a:t>:</a:t>
            </a:r>
          </a:p>
        </p:txBody>
      </p:sp>
      <p:sp>
        <p:nvSpPr>
          <p:cNvPr id="284696" name="Rectangle 24"/>
          <p:cNvSpPr>
            <a:spLocks noChangeArrowheads="1"/>
          </p:cNvSpPr>
          <p:nvPr/>
        </p:nvSpPr>
        <p:spPr bwMode="auto">
          <a:xfrm>
            <a:off x="1663263" y="4046538"/>
            <a:ext cx="2279340" cy="609600"/>
          </a:xfrm>
          <a:prstGeom prst="rect">
            <a:avLst/>
          </a:prstGeom>
          <a:noFill/>
          <a:ln w="9525">
            <a:noFill/>
            <a:miter lim="800000"/>
            <a:headEnd/>
            <a:tailEnd/>
          </a:ln>
        </p:spPr>
        <p:txBody>
          <a:bodyPr anchor="ctr"/>
          <a:lstStyle/>
          <a:p>
            <a:r>
              <a:rPr lang="en-US" dirty="0" err="1" smtClean="0">
                <a:solidFill>
                  <a:srgbClr val="009900"/>
                </a:solidFill>
              </a:rPr>
              <a:t>F</a:t>
            </a:r>
            <a:r>
              <a:rPr lang="en-US" baseline="-25000" dirty="0" err="1" smtClean="0">
                <a:solidFill>
                  <a:srgbClr val="009900"/>
                </a:solidFill>
              </a:rPr>
              <a:t>a</a:t>
            </a:r>
            <a:r>
              <a:rPr lang="en-US" dirty="0" smtClean="0">
                <a:solidFill>
                  <a:srgbClr val="009900"/>
                </a:solidFill>
              </a:rPr>
              <a:t> </a:t>
            </a:r>
            <a:r>
              <a:rPr lang="en-US" dirty="0">
                <a:solidFill>
                  <a:srgbClr val="009900"/>
                </a:solidFill>
              </a:rPr>
              <a:t>– </a:t>
            </a:r>
            <a:r>
              <a:rPr lang="en-US" dirty="0" err="1" smtClean="0">
                <a:solidFill>
                  <a:srgbClr val="009900"/>
                </a:solidFill>
                <a:latin typeface="Symbol" pitchFamily="18" charset="2"/>
              </a:rPr>
              <a:t>m</a:t>
            </a:r>
            <a:r>
              <a:rPr lang="en-US" baseline="-25000" dirty="0" err="1" smtClean="0">
                <a:solidFill>
                  <a:srgbClr val="009900"/>
                </a:solidFill>
              </a:rPr>
              <a:t>k</a:t>
            </a:r>
            <a:r>
              <a:rPr lang="en-US" dirty="0" smtClean="0">
                <a:solidFill>
                  <a:srgbClr val="009900"/>
                </a:solidFill>
              </a:rPr>
              <a:t> </a:t>
            </a:r>
            <a:r>
              <a:rPr lang="en-US" dirty="0" smtClean="0">
                <a:solidFill>
                  <a:srgbClr val="000000"/>
                </a:solidFill>
              </a:rPr>
              <a:t>(mg)</a:t>
            </a:r>
            <a:endParaRPr lang="en-US" baseline="-25000" dirty="0">
              <a:solidFill>
                <a:srgbClr val="000000"/>
              </a:solidFill>
            </a:endParaRPr>
          </a:p>
        </p:txBody>
      </p:sp>
      <p:sp>
        <p:nvSpPr>
          <p:cNvPr id="284697" name="Rectangle 25"/>
          <p:cNvSpPr>
            <a:spLocks noChangeArrowheads="1"/>
          </p:cNvSpPr>
          <p:nvPr/>
        </p:nvSpPr>
        <p:spPr bwMode="auto">
          <a:xfrm>
            <a:off x="3670525" y="4032250"/>
            <a:ext cx="1371600" cy="609600"/>
          </a:xfrm>
          <a:prstGeom prst="rect">
            <a:avLst/>
          </a:prstGeom>
          <a:noFill/>
          <a:ln w="9525">
            <a:noFill/>
            <a:miter lim="800000"/>
            <a:headEnd/>
            <a:tailEnd/>
          </a:ln>
        </p:spPr>
        <p:txBody>
          <a:bodyPr anchor="ctr"/>
          <a:lstStyle/>
          <a:p>
            <a:r>
              <a:rPr lang="en-US" dirty="0">
                <a:solidFill>
                  <a:srgbClr val="000000"/>
                </a:solidFill>
              </a:rPr>
              <a:t>=  m a</a:t>
            </a:r>
            <a:r>
              <a:rPr lang="en-US" baseline="-25000" dirty="0">
                <a:solidFill>
                  <a:srgbClr val="000000"/>
                </a:solidFill>
              </a:rPr>
              <a:t>//</a:t>
            </a:r>
          </a:p>
        </p:txBody>
      </p:sp>
      <p:grpSp>
        <p:nvGrpSpPr>
          <p:cNvPr id="6" name="Group 26"/>
          <p:cNvGrpSpPr>
            <a:grpSpLocks/>
          </p:cNvGrpSpPr>
          <p:nvPr/>
        </p:nvGrpSpPr>
        <p:grpSpPr bwMode="auto">
          <a:xfrm>
            <a:off x="4475388" y="3792538"/>
            <a:ext cx="649287" cy="793750"/>
            <a:chOff x="2599" y="1531"/>
            <a:chExt cx="409" cy="500"/>
          </a:xfrm>
        </p:grpSpPr>
        <p:sp>
          <p:nvSpPr>
            <p:cNvPr id="8243" name="Rectangle 27"/>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a:solidFill>
                    <a:srgbClr val="3333FF"/>
                  </a:solidFill>
                </a:rPr>
                <a:t>0</a:t>
              </a:r>
            </a:p>
          </p:txBody>
        </p:sp>
        <p:sp>
          <p:nvSpPr>
            <p:cNvPr id="8244" name="Line 28"/>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
        <p:nvSpPr>
          <p:cNvPr id="284701" name="Rectangle 29"/>
          <p:cNvSpPr>
            <a:spLocks noChangeArrowheads="1"/>
          </p:cNvSpPr>
          <p:nvPr/>
        </p:nvSpPr>
        <p:spPr bwMode="auto">
          <a:xfrm>
            <a:off x="3150013" y="4705350"/>
            <a:ext cx="2621374" cy="609600"/>
          </a:xfrm>
          <a:prstGeom prst="rect">
            <a:avLst/>
          </a:prstGeom>
          <a:noFill/>
          <a:ln w="9525">
            <a:noFill/>
            <a:miter lim="800000"/>
            <a:headEnd/>
            <a:tailEnd/>
          </a:ln>
        </p:spPr>
        <p:txBody>
          <a:bodyPr anchor="ctr"/>
          <a:lstStyle/>
          <a:p>
            <a:r>
              <a:rPr lang="en-US" dirty="0" err="1" smtClean="0">
                <a:solidFill>
                  <a:srgbClr val="009900"/>
                </a:solidFill>
              </a:rPr>
              <a:t>F</a:t>
            </a:r>
            <a:r>
              <a:rPr lang="en-US" baseline="-25000" dirty="0" err="1" smtClean="0">
                <a:solidFill>
                  <a:srgbClr val="009900"/>
                </a:solidFill>
              </a:rPr>
              <a:t>a</a:t>
            </a:r>
            <a:r>
              <a:rPr lang="en-US" dirty="0" smtClean="0">
                <a:solidFill>
                  <a:srgbClr val="009900"/>
                </a:solidFill>
              </a:rPr>
              <a:t> </a:t>
            </a:r>
            <a:r>
              <a:rPr lang="en-US" dirty="0">
                <a:solidFill>
                  <a:srgbClr val="009900"/>
                </a:solidFill>
              </a:rPr>
              <a:t>= </a:t>
            </a:r>
            <a:r>
              <a:rPr lang="en-US" dirty="0" err="1" smtClean="0">
                <a:solidFill>
                  <a:srgbClr val="009900"/>
                </a:solidFill>
                <a:latin typeface="Symbol" pitchFamily="18" charset="2"/>
              </a:rPr>
              <a:t>m</a:t>
            </a:r>
            <a:r>
              <a:rPr lang="en-US" baseline="-25000" dirty="0" err="1" smtClean="0">
                <a:solidFill>
                  <a:srgbClr val="009900"/>
                </a:solidFill>
              </a:rPr>
              <a:t>k</a:t>
            </a:r>
            <a:r>
              <a:rPr lang="en-US" dirty="0" smtClean="0">
                <a:solidFill>
                  <a:srgbClr val="009900"/>
                </a:solidFill>
              </a:rPr>
              <a:t> </a:t>
            </a:r>
            <a:r>
              <a:rPr lang="en-US" dirty="0" smtClean="0">
                <a:solidFill>
                  <a:srgbClr val="000000"/>
                </a:solidFill>
              </a:rPr>
              <a:t>mg</a:t>
            </a:r>
            <a:endParaRPr lang="en-US" baseline="-25000" dirty="0">
              <a:solidFill>
                <a:srgbClr val="000000"/>
              </a:solidFill>
            </a:endParaRPr>
          </a:p>
        </p:txBody>
      </p:sp>
      <p:sp>
        <p:nvSpPr>
          <p:cNvPr id="284703" name="Rectangle 31"/>
          <p:cNvSpPr>
            <a:spLocks noChangeArrowheads="1"/>
          </p:cNvSpPr>
          <p:nvPr/>
        </p:nvSpPr>
        <p:spPr bwMode="auto">
          <a:xfrm>
            <a:off x="1614238" y="2503488"/>
            <a:ext cx="2065337" cy="609600"/>
          </a:xfrm>
          <a:prstGeom prst="rect">
            <a:avLst/>
          </a:prstGeom>
          <a:noFill/>
          <a:ln w="9525">
            <a:noFill/>
            <a:miter lim="800000"/>
            <a:headEnd/>
            <a:tailEnd/>
          </a:ln>
        </p:spPr>
        <p:txBody>
          <a:bodyPr anchor="ctr"/>
          <a:lstStyle/>
          <a:p>
            <a:r>
              <a:rPr lang="en-US" dirty="0" err="1">
                <a:solidFill>
                  <a:srgbClr val="000000"/>
                </a:solidFill>
              </a:rPr>
              <a:t>F</a:t>
            </a:r>
            <a:r>
              <a:rPr lang="en-US" baseline="-25000" dirty="0" err="1">
                <a:solidFill>
                  <a:srgbClr val="000000"/>
                </a:solidFill>
              </a:rPr>
              <a:t>n</a:t>
            </a:r>
            <a:r>
              <a:rPr lang="en-US" dirty="0">
                <a:solidFill>
                  <a:srgbClr val="000000"/>
                </a:solidFill>
              </a:rPr>
              <a:t> – </a:t>
            </a:r>
            <a:r>
              <a:rPr lang="en-US" dirty="0" smtClean="0">
                <a:solidFill>
                  <a:srgbClr val="000000"/>
                </a:solidFill>
              </a:rPr>
              <a:t>mg</a:t>
            </a:r>
            <a:endParaRPr lang="en-US" baseline="-25000" dirty="0">
              <a:solidFill>
                <a:srgbClr val="000000"/>
              </a:solidFill>
            </a:endParaRPr>
          </a:p>
        </p:txBody>
      </p:sp>
      <p:sp>
        <p:nvSpPr>
          <p:cNvPr id="284705" name="Rectangle 33"/>
          <p:cNvSpPr>
            <a:spLocks noChangeArrowheads="1"/>
          </p:cNvSpPr>
          <p:nvPr/>
        </p:nvSpPr>
        <p:spPr bwMode="auto">
          <a:xfrm>
            <a:off x="2573338" y="3148013"/>
            <a:ext cx="1992312" cy="609600"/>
          </a:xfrm>
          <a:prstGeom prst="rect">
            <a:avLst/>
          </a:prstGeom>
          <a:noFill/>
          <a:ln w="9525">
            <a:noFill/>
            <a:miter lim="800000"/>
            <a:headEnd/>
            <a:tailEnd/>
          </a:ln>
        </p:spPr>
        <p:txBody>
          <a:bodyPr anchor="ctr"/>
          <a:lstStyle/>
          <a:p>
            <a:r>
              <a:rPr lang="en-US" dirty="0" err="1">
                <a:solidFill>
                  <a:srgbClr val="000000"/>
                </a:solidFill>
              </a:rPr>
              <a:t>F</a:t>
            </a:r>
            <a:r>
              <a:rPr lang="en-US" baseline="-25000" dirty="0" err="1">
                <a:solidFill>
                  <a:srgbClr val="000000"/>
                </a:solidFill>
              </a:rPr>
              <a:t>n</a:t>
            </a:r>
            <a:r>
              <a:rPr lang="en-US" dirty="0">
                <a:solidFill>
                  <a:srgbClr val="000000"/>
                </a:solidFill>
              </a:rPr>
              <a:t> = </a:t>
            </a:r>
            <a:r>
              <a:rPr lang="en-US" dirty="0" smtClean="0">
                <a:solidFill>
                  <a:srgbClr val="000000"/>
                </a:solidFill>
              </a:rPr>
              <a:t>mg</a:t>
            </a:r>
            <a:endParaRPr lang="en-US" baseline="-25000" dirty="0">
              <a:solidFill>
                <a:srgbClr val="000000"/>
              </a:solidFill>
            </a:endParaRPr>
          </a:p>
        </p:txBody>
      </p:sp>
      <p:sp>
        <p:nvSpPr>
          <p:cNvPr id="284714" name="Text Box 42"/>
          <p:cNvSpPr txBox="1">
            <a:spLocks noChangeArrowheads="1"/>
          </p:cNvSpPr>
          <p:nvPr/>
        </p:nvSpPr>
        <p:spPr bwMode="auto">
          <a:xfrm>
            <a:off x="6284913" y="342900"/>
            <a:ext cx="2544762" cy="449263"/>
          </a:xfrm>
          <a:prstGeom prst="rect">
            <a:avLst/>
          </a:prstGeom>
          <a:noFill/>
          <a:ln w="9525">
            <a:noFill/>
            <a:miter lim="800000"/>
            <a:headEnd/>
            <a:tailEnd/>
          </a:ln>
        </p:spPr>
        <p:txBody>
          <a:bodyPr/>
          <a:lstStyle/>
          <a:p>
            <a:pPr algn="ctr"/>
            <a:r>
              <a:rPr lang="en-US" sz="2400">
                <a:solidFill>
                  <a:srgbClr val="000000"/>
                </a:solidFill>
              </a:rPr>
              <a:t>v = constant </a:t>
            </a:r>
            <a:r>
              <a:rPr lang="en-US" sz="2400">
                <a:solidFill>
                  <a:srgbClr val="000000"/>
                </a:solidFill>
                <a:sym typeface="Wingdings" pitchFamily="2" charset="2"/>
              </a:rPr>
              <a:t></a:t>
            </a:r>
            <a:endParaRPr lang="en-US" sz="2400">
              <a:solidFill>
                <a:srgbClr val="000000"/>
              </a:solidFill>
            </a:endParaRPr>
          </a:p>
        </p:txBody>
      </p:sp>
      <p:sp>
        <p:nvSpPr>
          <p:cNvPr id="284715" name="Rectangle 43"/>
          <p:cNvSpPr>
            <a:spLocks noChangeArrowheads="1"/>
          </p:cNvSpPr>
          <p:nvPr/>
        </p:nvSpPr>
        <p:spPr bwMode="auto">
          <a:xfrm>
            <a:off x="6740525" y="3387088"/>
            <a:ext cx="1481138" cy="406400"/>
          </a:xfrm>
          <a:prstGeom prst="rect">
            <a:avLst/>
          </a:prstGeom>
          <a:noFill/>
          <a:ln w="9525">
            <a:noFill/>
            <a:miter lim="800000"/>
            <a:headEnd/>
            <a:tailEnd/>
          </a:ln>
        </p:spPr>
        <p:txBody>
          <a:bodyPr anchor="ctr"/>
          <a:lstStyle/>
          <a:p>
            <a:pPr algn="ctr"/>
            <a:r>
              <a:rPr lang="en-US" dirty="0" smtClean="0">
                <a:solidFill>
                  <a:srgbClr val="000000"/>
                </a:solidFill>
              </a:rPr>
              <a:t>m</a:t>
            </a:r>
            <a:endParaRPr lang="en-US" dirty="0">
              <a:solidFill>
                <a:srgbClr val="000000"/>
              </a:solidFill>
            </a:endParaRPr>
          </a:p>
        </p:txBody>
      </p:sp>
      <p:grpSp>
        <p:nvGrpSpPr>
          <p:cNvPr id="8220" name="Group 51"/>
          <p:cNvGrpSpPr>
            <a:grpSpLocks/>
          </p:cNvGrpSpPr>
          <p:nvPr/>
        </p:nvGrpSpPr>
        <p:grpSpPr bwMode="auto">
          <a:xfrm>
            <a:off x="390525" y="425450"/>
            <a:ext cx="5226050" cy="1800225"/>
            <a:chOff x="246" y="268"/>
            <a:chExt cx="3292" cy="1134"/>
          </a:xfrm>
        </p:grpSpPr>
        <p:sp>
          <p:nvSpPr>
            <p:cNvPr id="8240" name="Rectangle 50"/>
            <p:cNvSpPr>
              <a:spLocks noChangeArrowheads="1"/>
            </p:cNvSpPr>
            <p:nvPr/>
          </p:nvSpPr>
          <p:spPr bwMode="auto">
            <a:xfrm>
              <a:off x="246" y="268"/>
              <a:ext cx="3292" cy="1134"/>
            </a:xfrm>
            <a:prstGeom prst="rect">
              <a:avLst/>
            </a:prstGeom>
            <a:noFill/>
            <a:ln w="9525">
              <a:noFill/>
              <a:miter lim="800000"/>
              <a:headEnd/>
              <a:tailEnd/>
            </a:ln>
          </p:spPr>
          <p:txBody>
            <a:bodyPr anchor="ctr">
              <a:spAutoFit/>
            </a:bodyPr>
            <a:lstStyle/>
            <a:p>
              <a:r>
                <a:rPr lang="en-US" dirty="0">
                  <a:solidFill>
                    <a:srgbClr val="FF0000"/>
                  </a:solidFill>
                  <a:ea typeface="Times New Roman" pitchFamily="18" charset="0"/>
                  <a:cs typeface="Arial" pitchFamily="34" charset="0"/>
                </a:rPr>
                <a:t>To keep </a:t>
              </a:r>
              <a:r>
                <a:rPr lang="en-US" dirty="0" smtClean="0">
                  <a:solidFill>
                    <a:srgbClr val="FF0000"/>
                  </a:solidFill>
                  <a:ea typeface="Times New Roman" pitchFamily="18" charset="0"/>
                  <a:cs typeface="Arial" pitchFamily="34" charset="0"/>
                </a:rPr>
                <a:t>___ </a:t>
              </a:r>
              <a:r>
                <a:rPr lang="en-US" dirty="0">
                  <a:solidFill>
                    <a:srgbClr val="FF0000"/>
                  </a:solidFill>
                  <a:ea typeface="Times New Roman" pitchFamily="18" charset="0"/>
                  <a:cs typeface="Arial" pitchFamily="34" charset="0"/>
                </a:rPr>
                <a:t>kg mass moving at constant velocity, only </a:t>
              </a:r>
              <a:r>
                <a:rPr lang="en-US" dirty="0" smtClean="0">
                  <a:solidFill>
                    <a:srgbClr val="FF0000"/>
                  </a:solidFill>
                  <a:ea typeface="Times New Roman" pitchFamily="18" charset="0"/>
                  <a:cs typeface="Arial" pitchFamily="34" charset="0"/>
                </a:rPr>
                <a:t>___ </a:t>
              </a:r>
              <a:r>
                <a:rPr lang="en-US" dirty="0">
                  <a:solidFill>
                    <a:srgbClr val="FF0000"/>
                  </a:solidFill>
                  <a:ea typeface="Times New Roman" pitchFamily="18" charset="0"/>
                  <a:cs typeface="Arial" pitchFamily="34" charset="0"/>
                </a:rPr>
                <a:t>N          </a:t>
              </a:r>
            </a:p>
            <a:p>
              <a:pPr eaLnBrk="0" hangingPunct="0"/>
              <a:r>
                <a:rPr lang="en-US" dirty="0">
                  <a:solidFill>
                    <a:srgbClr val="FF0000"/>
                  </a:solidFill>
                  <a:ea typeface="Times New Roman" pitchFamily="18" charset="0"/>
                  <a:cs typeface="Arial" pitchFamily="34" charset="0"/>
                </a:rPr>
                <a:t>is </a:t>
              </a:r>
              <a:r>
                <a:rPr lang="en-US" dirty="0" err="1">
                  <a:solidFill>
                    <a:srgbClr val="FF0000"/>
                  </a:solidFill>
                  <a:ea typeface="Times New Roman" pitchFamily="18" charset="0"/>
                  <a:cs typeface="Arial" pitchFamily="34" charset="0"/>
                </a:rPr>
                <a:t>req’d</a:t>
              </a:r>
              <a:r>
                <a:rPr lang="en-US" dirty="0">
                  <a:solidFill>
                    <a:srgbClr val="FF0000"/>
                  </a:solidFill>
                  <a:ea typeface="Times New Roman" pitchFamily="18" charset="0"/>
                  <a:cs typeface="Arial" pitchFamily="34" charset="0"/>
                </a:rPr>
                <a:t>. Find </a:t>
              </a:r>
              <a:r>
                <a:rPr lang="en-US" dirty="0" err="1">
                  <a:solidFill>
                    <a:srgbClr val="FF0000"/>
                  </a:solidFill>
                  <a:ea typeface="Times New Roman" pitchFamily="18" charset="0"/>
                  <a:cs typeface="Arial" pitchFamily="34" charset="0"/>
                </a:rPr>
                <a:t>coeff</a:t>
              </a:r>
              <a:r>
                <a:rPr lang="en-US" dirty="0">
                  <a:solidFill>
                    <a:srgbClr val="FF0000"/>
                  </a:solidFill>
                  <a:ea typeface="Times New Roman" pitchFamily="18" charset="0"/>
                  <a:cs typeface="Arial" pitchFamily="34" charset="0"/>
                </a:rPr>
                <a:t>. of kinetic friction. </a:t>
              </a:r>
            </a:p>
          </p:txBody>
        </p:sp>
        <p:sp>
          <p:nvSpPr>
            <p:cNvPr id="8239" name="Freeform 44"/>
            <p:cNvSpPr>
              <a:spLocks/>
            </p:cNvSpPr>
            <p:nvPr/>
          </p:nvSpPr>
          <p:spPr bwMode="auto">
            <a:xfrm>
              <a:off x="3209" y="686"/>
              <a:ext cx="239" cy="1"/>
            </a:xfrm>
            <a:custGeom>
              <a:avLst/>
              <a:gdLst>
                <a:gd name="T0" fmla="*/ 0 w 239"/>
                <a:gd name="T1" fmla="*/ 0 h 1"/>
                <a:gd name="T2" fmla="*/ 239 w 239"/>
                <a:gd name="T3" fmla="*/ 0 h 1"/>
                <a:gd name="T4" fmla="*/ 0 60000 65536"/>
                <a:gd name="T5" fmla="*/ 0 60000 65536"/>
                <a:gd name="T6" fmla="*/ 0 w 239"/>
                <a:gd name="T7" fmla="*/ 0 h 1"/>
                <a:gd name="T8" fmla="*/ 239 w 239"/>
                <a:gd name="T9" fmla="*/ 1 h 1"/>
              </a:gdLst>
              <a:ahLst/>
              <a:cxnLst>
                <a:cxn ang="T4">
                  <a:pos x="T0" y="T1"/>
                </a:cxn>
                <a:cxn ang="T5">
                  <a:pos x="T2" y="T3"/>
                </a:cxn>
              </a:cxnLst>
              <a:rect l="T6" t="T7" r="T8" b="T9"/>
              <a:pathLst>
                <a:path w="239" h="1">
                  <a:moveTo>
                    <a:pt x="0" y="0"/>
                  </a:moveTo>
                  <a:lnTo>
                    <a:pt x="239" y="0"/>
                  </a:lnTo>
                </a:path>
              </a:pathLst>
            </a:custGeom>
            <a:noFill/>
            <a:ln w="15875">
              <a:solidFill>
                <a:srgbClr val="FF3300"/>
              </a:solidFill>
              <a:round/>
              <a:headEnd/>
              <a:tailEnd type="triangle" w="lg" len="lg"/>
            </a:ln>
          </p:spPr>
          <p:txBody>
            <a:bodyPr/>
            <a:lstStyle/>
            <a:p>
              <a:endParaRPr lang="en-US">
                <a:solidFill>
                  <a:srgbClr val="000000"/>
                </a:solidFill>
              </a:endParaRPr>
            </a:p>
          </p:txBody>
        </p:sp>
      </p:grpSp>
      <p:grpSp>
        <p:nvGrpSpPr>
          <p:cNvPr id="9" name="Group 65"/>
          <p:cNvGrpSpPr>
            <a:grpSpLocks/>
          </p:cNvGrpSpPr>
          <p:nvPr/>
        </p:nvGrpSpPr>
        <p:grpSpPr bwMode="auto">
          <a:xfrm>
            <a:off x="820488" y="2417763"/>
            <a:ext cx="1143000" cy="768350"/>
            <a:chOff x="725488" y="2417763"/>
            <a:chExt cx="1143000" cy="768350"/>
          </a:xfrm>
        </p:grpSpPr>
        <p:sp>
          <p:nvSpPr>
            <p:cNvPr id="8231" name="Rectangle 30"/>
            <p:cNvSpPr>
              <a:spLocks noChangeArrowheads="1"/>
            </p:cNvSpPr>
            <p:nvPr/>
          </p:nvSpPr>
          <p:spPr bwMode="auto">
            <a:xfrm>
              <a:off x="725488" y="2417763"/>
              <a:ext cx="1143000" cy="768350"/>
            </a:xfrm>
            <a:prstGeom prst="rect">
              <a:avLst/>
            </a:prstGeom>
            <a:noFill/>
            <a:ln w="9525">
              <a:noFill/>
              <a:miter lim="800000"/>
              <a:headEnd/>
              <a:tailEnd/>
            </a:ln>
          </p:spPr>
          <p:txBody>
            <a:bodyPr anchor="ctr"/>
            <a:lstStyle/>
            <a:p>
              <a:r>
                <a:rPr lang="en-US">
                  <a:solidFill>
                    <a:srgbClr val="0070C0"/>
                  </a:solidFill>
                  <a:latin typeface="Symbol" pitchFamily="18" charset="2"/>
                </a:rPr>
                <a:t>S</a:t>
              </a:r>
              <a:r>
                <a:rPr lang="en-US">
                  <a:solidFill>
                    <a:srgbClr val="0070C0"/>
                  </a:solidFill>
                </a:rPr>
                <a:t>F</a:t>
              </a:r>
              <a:r>
                <a:rPr lang="en-US" baseline="-25000">
                  <a:solidFill>
                    <a:srgbClr val="0070C0"/>
                  </a:solidFill>
                </a:rPr>
                <a:t> </a:t>
              </a:r>
              <a:r>
                <a:rPr lang="en-US">
                  <a:solidFill>
                    <a:srgbClr val="0070C0"/>
                  </a:solidFill>
                </a:rPr>
                <a:t> :</a:t>
              </a:r>
            </a:p>
          </p:txBody>
        </p:sp>
        <p:grpSp>
          <p:nvGrpSpPr>
            <p:cNvPr id="8232" name="Group 58"/>
            <p:cNvGrpSpPr>
              <a:grpSpLocks/>
            </p:cNvGrpSpPr>
            <p:nvPr/>
          </p:nvGrpSpPr>
          <p:grpSpPr bwMode="auto">
            <a:xfrm>
              <a:off x="1191512" y="2839545"/>
              <a:ext cx="233527" cy="235723"/>
              <a:chOff x="7734815" y="2032022"/>
              <a:chExt cx="233527" cy="235723"/>
            </a:xfrm>
          </p:grpSpPr>
          <p:grpSp>
            <p:nvGrpSpPr>
              <p:cNvPr id="8233" name="Group 69"/>
              <p:cNvGrpSpPr>
                <a:grpSpLocks/>
              </p:cNvGrpSpPr>
              <p:nvPr/>
            </p:nvGrpSpPr>
            <p:grpSpPr bwMode="auto">
              <a:xfrm>
                <a:off x="7734815" y="2267333"/>
                <a:ext cx="233527" cy="412"/>
                <a:chOff x="2121" y="3675"/>
                <a:chExt cx="494" cy="412"/>
              </a:xfrm>
            </p:grpSpPr>
            <p:sp>
              <p:nvSpPr>
                <p:cNvPr id="8237"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70C0"/>
                    </a:solidFill>
                  </a:endParaRPr>
                </a:p>
              </p:txBody>
            </p:sp>
            <p:sp>
              <p:nvSpPr>
                <p:cNvPr id="8238"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70C0"/>
                    </a:solidFill>
                  </a:endParaRPr>
                </a:p>
              </p:txBody>
            </p:sp>
          </p:grpSp>
          <p:grpSp>
            <p:nvGrpSpPr>
              <p:cNvPr id="8234" name="Group 55"/>
              <p:cNvGrpSpPr>
                <a:grpSpLocks/>
              </p:cNvGrpSpPr>
              <p:nvPr/>
            </p:nvGrpSpPr>
            <p:grpSpPr bwMode="auto">
              <a:xfrm rot="5400000">
                <a:off x="7734815" y="2148580"/>
                <a:ext cx="233527" cy="412"/>
                <a:chOff x="2121" y="3675"/>
                <a:chExt cx="494" cy="412"/>
              </a:xfrm>
            </p:grpSpPr>
            <p:sp>
              <p:nvSpPr>
                <p:cNvPr id="8235"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70C0"/>
                    </a:solidFill>
                  </a:endParaRPr>
                </a:p>
              </p:txBody>
            </p:sp>
            <p:sp>
              <p:nvSpPr>
                <p:cNvPr id="8236"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70C0"/>
                    </a:solidFill>
                  </a:endParaRPr>
                </a:p>
              </p:txBody>
            </p:sp>
          </p:grpSp>
        </p:grpSp>
      </p:grpSp>
      <p:grpSp>
        <p:nvGrpSpPr>
          <p:cNvPr id="13" name="Group 73"/>
          <p:cNvGrpSpPr>
            <a:grpSpLocks/>
          </p:cNvGrpSpPr>
          <p:nvPr/>
        </p:nvGrpSpPr>
        <p:grpSpPr bwMode="auto">
          <a:xfrm>
            <a:off x="3030538" y="2389188"/>
            <a:ext cx="1371600" cy="900112"/>
            <a:chOff x="3030538" y="2389188"/>
            <a:chExt cx="1371600" cy="900112"/>
          </a:xfrm>
        </p:grpSpPr>
        <p:sp>
          <p:nvSpPr>
            <p:cNvPr id="8223" name="Rectangle 32"/>
            <p:cNvSpPr>
              <a:spLocks noChangeArrowheads="1"/>
            </p:cNvSpPr>
            <p:nvPr/>
          </p:nvSpPr>
          <p:spPr bwMode="auto">
            <a:xfrm>
              <a:off x="3030538" y="2389188"/>
              <a:ext cx="1371600" cy="900112"/>
            </a:xfrm>
            <a:prstGeom prst="rect">
              <a:avLst/>
            </a:prstGeom>
            <a:noFill/>
            <a:ln w="9525">
              <a:noFill/>
              <a:miter lim="800000"/>
              <a:headEnd/>
              <a:tailEnd/>
            </a:ln>
          </p:spPr>
          <p:txBody>
            <a:bodyPr anchor="ctr"/>
            <a:lstStyle/>
            <a:p>
              <a:r>
                <a:rPr lang="en-US">
                  <a:solidFill>
                    <a:srgbClr val="000000"/>
                  </a:solidFill>
                </a:rPr>
                <a:t>=  m a</a:t>
              </a:r>
              <a:endParaRPr lang="en-US" baseline="-25000">
                <a:solidFill>
                  <a:srgbClr val="000000"/>
                </a:solidFill>
              </a:endParaRPr>
            </a:p>
          </p:txBody>
        </p:sp>
        <p:grpSp>
          <p:nvGrpSpPr>
            <p:cNvPr id="8224" name="Group 66"/>
            <p:cNvGrpSpPr>
              <a:grpSpLocks/>
            </p:cNvGrpSpPr>
            <p:nvPr/>
          </p:nvGrpSpPr>
          <p:grpSpPr bwMode="auto">
            <a:xfrm>
              <a:off x="4065341" y="2875170"/>
              <a:ext cx="233527" cy="235723"/>
              <a:chOff x="7734815" y="2032022"/>
              <a:chExt cx="233527" cy="235723"/>
            </a:xfrm>
          </p:grpSpPr>
          <p:grpSp>
            <p:nvGrpSpPr>
              <p:cNvPr id="8225" name="Group 69"/>
              <p:cNvGrpSpPr>
                <a:grpSpLocks/>
              </p:cNvGrpSpPr>
              <p:nvPr/>
            </p:nvGrpSpPr>
            <p:grpSpPr bwMode="auto">
              <a:xfrm>
                <a:off x="7734815" y="2267333"/>
                <a:ext cx="233527" cy="412"/>
                <a:chOff x="2121" y="3675"/>
                <a:chExt cx="494" cy="412"/>
              </a:xfrm>
            </p:grpSpPr>
            <p:sp>
              <p:nvSpPr>
                <p:cNvPr id="8229"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8230"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nvGrpSpPr>
              <p:cNvPr id="8226" name="Group 55"/>
              <p:cNvGrpSpPr>
                <a:grpSpLocks/>
              </p:cNvGrpSpPr>
              <p:nvPr/>
            </p:nvGrpSpPr>
            <p:grpSpPr bwMode="auto">
              <a:xfrm rot="5400000">
                <a:off x="7734815" y="2148580"/>
                <a:ext cx="233527" cy="412"/>
                <a:chOff x="2121" y="3675"/>
                <a:chExt cx="494" cy="412"/>
              </a:xfrm>
            </p:grpSpPr>
            <p:sp>
              <p:nvSpPr>
                <p:cNvPr id="8227"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8228"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grpSp>
      <p:grpSp>
        <p:nvGrpSpPr>
          <p:cNvPr id="7" name="Group 36"/>
          <p:cNvGrpSpPr>
            <a:grpSpLocks/>
          </p:cNvGrpSpPr>
          <p:nvPr/>
        </p:nvGrpSpPr>
        <p:grpSpPr bwMode="auto">
          <a:xfrm>
            <a:off x="3854450" y="2278063"/>
            <a:ext cx="649288" cy="793750"/>
            <a:chOff x="2599" y="1531"/>
            <a:chExt cx="409" cy="500"/>
          </a:xfrm>
        </p:grpSpPr>
        <p:sp>
          <p:nvSpPr>
            <p:cNvPr id="8241" name="Rectangle 37"/>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dirty="0">
                  <a:solidFill>
                    <a:srgbClr val="3333FF"/>
                  </a:solidFill>
                </a:rPr>
                <a:t>0</a:t>
              </a:r>
            </a:p>
          </p:txBody>
        </p:sp>
        <p:sp>
          <p:nvSpPr>
            <p:cNvPr id="8242" name="Line 38"/>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grpSp>
        <p:nvGrpSpPr>
          <p:cNvPr id="2" name="Group 1"/>
          <p:cNvGrpSpPr/>
          <p:nvPr/>
        </p:nvGrpSpPr>
        <p:grpSpPr>
          <a:xfrm>
            <a:off x="3071813" y="5427824"/>
            <a:ext cx="1573658" cy="1014540"/>
            <a:chOff x="5043106" y="5510949"/>
            <a:chExt cx="1573658" cy="1014540"/>
          </a:xfrm>
        </p:grpSpPr>
        <p:sp>
          <p:nvSpPr>
            <p:cNvPr id="284713" name="Rectangle 41"/>
            <p:cNvSpPr>
              <a:spLocks noChangeArrowheads="1"/>
            </p:cNvSpPr>
            <p:nvPr/>
          </p:nvSpPr>
          <p:spPr bwMode="auto">
            <a:xfrm>
              <a:off x="5043106" y="5708186"/>
              <a:ext cx="611065" cy="523220"/>
            </a:xfrm>
            <a:prstGeom prst="rect">
              <a:avLst/>
            </a:prstGeom>
            <a:noFill/>
            <a:ln w="9525">
              <a:noFill/>
              <a:miter lim="800000"/>
              <a:headEnd/>
              <a:tailEnd/>
            </a:ln>
          </p:spPr>
          <p:txBody>
            <a:bodyPr wrap="none" anchor="ctr">
              <a:spAutoFit/>
            </a:bodyPr>
            <a:lstStyle/>
            <a:p>
              <a:r>
                <a:rPr lang="en-US" dirty="0" err="1" smtClean="0">
                  <a:solidFill>
                    <a:srgbClr val="000000"/>
                  </a:solidFill>
                  <a:latin typeface="Symbol" pitchFamily="18" charset="2"/>
                </a:rPr>
                <a:t>m</a:t>
              </a:r>
              <a:r>
                <a:rPr lang="en-US" baseline="-25000" dirty="0" err="1" smtClean="0">
                  <a:solidFill>
                    <a:srgbClr val="000000"/>
                  </a:solidFill>
                </a:rPr>
                <a:t>k</a:t>
              </a:r>
              <a:r>
                <a:rPr lang="en-US" dirty="0" smtClean="0">
                  <a:solidFill>
                    <a:srgbClr val="000000"/>
                  </a:solidFill>
                </a:rPr>
                <a:t> </a:t>
              </a:r>
              <a:endParaRPr lang="en-US" dirty="0">
                <a:solidFill>
                  <a:srgbClr val="000000"/>
                </a:solidFill>
              </a:endParaRPr>
            </a:p>
          </p:txBody>
        </p:sp>
        <p:grpSp>
          <p:nvGrpSpPr>
            <p:cNvPr id="58" name="Group 57"/>
            <p:cNvGrpSpPr/>
            <p:nvPr/>
          </p:nvGrpSpPr>
          <p:grpSpPr>
            <a:xfrm>
              <a:off x="5549651" y="5510949"/>
              <a:ext cx="1067113" cy="1014540"/>
              <a:chOff x="6214666" y="5843460"/>
              <a:chExt cx="1067113" cy="1014540"/>
            </a:xfrm>
          </p:grpSpPr>
          <p:sp>
            <p:nvSpPr>
              <p:cNvPr id="59" name="Rectangle 76"/>
              <p:cNvSpPr>
                <a:spLocks noChangeArrowheads="1"/>
              </p:cNvSpPr>
              <p:nvPr/>
            </p:nvSpPr>
            <p:spPr bwMode="auto">
              <a:xfrm>
                <a:off x="6657945" y="5843460"/>
                <a:ext cx="537327" cy="523220"/>
              </a:xfrm>
              <a:prstGeom prst="rect">
                <a:avLst/>
              </a:prstGeom>
              <a:noFill/>
              <a:ln w="9525">
                <a:noFill/>
                <a:miter lim="800000"/>
                <a:headEnd/>
                <a:tailEnd/>
              </a:ln>
            </p:spPr>
            <p:txBody>
              <a:bodyPr wrap="none" anchor="t" anchorCtr="0">
                <a:spAutoFit/>
              </a:bodyPr>
              <a:lstStyle/>
              <a:p>
                <a:r>
                  <a:rPr lang="en-US" dirty="0" err="1" smtClean="0">
                    <a:solidFill>
                      <a:srgbClr val="000000"/>
                    </a:solidFill>
                  </a:rPr>
                  <a:t>F</a:t>
                </a:r>
                <a:r>
                  <a:rPr lang="en-US" baseline="-25000" dirty="0" err="1" smtClean="0">
                    <a:solidFill>
                      <a:srgbClr val="000000"/>
                    </a:solidFill>
                  </a:rPr>
                  <a:t>a</a:t>
                </a:r>
                <a:endParaRPr lang="en-US" baseline="-25000" dirty="0">
                  <a:solidFill>
                    <a:srgbClr val="000000"/>
                  </a:solidFill>
                </a:endParaRPr>
              </a:p>
            </p:txBody>
          </p:sp>
          <p:sp>
            <p:nvSpPr>
              <p:cNvPr id="60" name="Rectangle 76"/>
              <p:cNvSpPr>
                <a:spLocks noChangeArrowheads="1"/>
              </p:cNvSpPr>
              <p:nvPr/>
            </p:nvSpPr>
            <p:spPr bwMode="auto">
              <a:xfrm>
                <a:off x="6214666" y="6116415"/>
                <a:ext cx="394660"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a:t>
                </a:r>
                <a:endParaRPr lang="en-US" baseline="-25000" dirty="0">
                  <a:solidFill>
                    <a:srgbClr val="000000"/>
                  </a:solidFill>
                </a:endParaRPr>
              </a:p>
            </p:txBody>
          </p:sp>
          <p:sp>
            <p:nvSpPr>
              <p:cNvPr id="61" name="Rectangle 76"/>
              <p:cNvSpPr>
                <a:spLocks noChangeArrowheads="1"/>
              </p:cNvSpPr>
              <p:nvPr/>
            </p:nvSpPr>
            <p:spPr bwMode="auto">
              <a:xfrm>
                <a:off x="6596976" y="6334780"/>
                <a:ext cx="684803"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mg</a:t>
                </a:r>
                <a:endParaRPr lang="en-US" baseline="-25000" dirty="0">
                  <a:solidFill>
                    <a:srgbClr val="000000"/>
                  </a:solidFill>
                </a:endParaRPr>
              </a:p>
            </p:txBody>
          </p:sp>
          <p:cxnSp>
            <p:nvCxnSpPr>
              <p:cNvPr id="62" name="Straight Connector 61"/>
              <p:cNvCxnSpPr/>
              <p:nvPr/>
            </p:nvCxnSpPr>
            <p:spPr>
              <a:xfrm>
                <a:off x="6672496" y="6388947"/>
                <a:ext cx="5714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326599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wheel(1)">
                                      <p:cBhvr>
                                        <p:cTn id="7" dur="2000"/>
                                        <p:tgtEl>
                                          <p:spTgt spid="81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4676"/>
                                        </p:tgtEl>
                                        <p:attrNameLst>
                                          <p:attrName>style.visibility</p:attrName>
                                        </p:attrNameLst>
                                      </p:cBhvr>
                                      <p:to>
                                        <p:strVal val="visible"/>
                                      </p:to>
                                    </p:set>
                                    <p:animEffect transition="in" filter="dissolve">
                                      <p:cBhvr>
                                        <p:cTn id="12" dur="500"/>
                                        <p:tgtEl>
                                          <p:spTgt spid="2846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4714"/>
                                        </p:tgtEl>
                                        <p:attrNameLst>
                                          <p:attrName>style.visibility</p:attrName>
                                        </p:attrNameLst>
                                      </p:cBhvr>
                                      <p:to>
                                        <p:strVal val="visible"/>
                                      </p:to>
                                    </p:set>
                                    <p:animEffect transition="in" filter="wipe(down)">
                                      <p:cBhvr>
                                        <p:cTn id="17" dur="500"/>
                                        <p:tgtEl>
                                          <p:spTgt spid="284714"/>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ppt_x</p:attrName>
                                        </p:attrNameLst>
                                      </p:cBhvr>
                                      <p:tavLst>
                                        <p:tav tm="0">
                                          <p:val>
                                            <p:strVal val="#ppt_x-.2"/>
                                          </p:val>
                                        </p:tav>
                                        <p:tav tm="100000">
                                          <p:val>
                                            <p:strVal val="#ppt_x"/>
                                          </p:val>
                                        </p:tav>
                                      </p:tavLst>
                                    </p:anim>
                                    <p:anim calcmode="lin" valueType="num">
                                      <p:cBhvr>
                                        <p:cTn id="2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grpId="0" nodeType="clickEffect">
                                  <p:stCondLst>
                                    <p:cond delay="0"/>
                                  </p:stCondLst>
                                  <p:childTnLst>
                                    <p:set>
                                      <p:cBhvr>
                                        <p:cTn id="28" dur="1" fill="hold">
                                          <p:stCondLst>
                                            <p:cond delay="0"/>
                                          </p:stCondLst>
                                        </p:cTn>
                                        <p:tgtEl>
                                          <p:spTgt spid="284683"/>
                                        </p:tgtEl>
                                        <p:attrNameLst>
                                          <p:attrName>style.visibility</p:attrName>
                                        </p:attrNameLst>
                                      </p:cBhvr>
                                      <p:to>
                                        <p:strVal val="visible"/>
                                      </p:to>
                                    </p:set>
                                    <p:animEffect transition="in" filter="fade">
                                      <p:cBhvr>
                                        <p:cTn id="29" dur="2000"/>
                                        <p:tgtEl>
                                          <p:spTgt spid="284683"/>
                                        </p:tgtEl>
                                      </p:cBhvr>
                                    </p:animEffect>
                                    <p:anim calcmode="lin" valueType="num">
                                      <p:cBhvr>
                                        <p:cTn id="30" dur="2000" fill="hold"/>
                                        <p:tgtEl>
                                          <p:spTgt spid="284683"/>
                                        </p:tgtEl>
                                        <p:attrNameLst>
                                          <p:attrName>style.rotation</p:attrName>
                                        </p:attrNameLst>
                                      </p:cBhvr>
                                      <p:tavLst>
                                        <p:tav tm="0">
                                          <p:val>
                                            <p:fltVal val="720"/>
                                          </p:val>
                                        </p:tav>
                                        <p:tav tm="100000">
                                          <p:val>
                                            <p:fltVal val="0"/>
                                          </p:val>
                                        </p:tav>
                                      </p:tavLst>
                                    </p:anim>
                                    <p:anim calcmode="lin" valueType="num">
                                      <p:cBhvr>
                                        <p:cTn id="31" dur="2000" fill="hold"/>
                                        <p:tgtEl>
                                          <p:spTgt spid="284683"/>
                                        </p:tgtEl>
                                        <p:attrNameLst>
                                          <p:attrName>ppt_h</p:attrName>
                                        </p:attrNameLst>
                                      </p:cBhvr>
                                      <p:tavLst>
                                        <p:tav tm="0">
                                          <p:val>
                                            <p:fltVal val="0"/>
                                          </p:val>
                                        </p:tav>
                                        <p:tav tm="100000">
                                          <p:val>
                                            <p:strVal val="#ppt_h"/>
                                          </p:val>
                                        </p:tav>
                                      </p:tavLst>
                                    </p:anim>
                                    <p:anim calcmode="lin" valueType="num">
                                      <p:cBhvr>
                                        <p:cTn id="32" dur="2000" fill="hold"/>
                                        <p:tgtEl>
                                          <p:spTgt spid="284683"/>
                                        </p:tgtEl>
                                        <p:attrNameLst>
                                          <p:attrName>ppt_w</p:attrName>
                                        </p:attrNameLst>
                                      </p:cBhvr>
                                      <p:tavLst>
                                        <p:tav tm="0">
                                          <p:val>
                                            <p:fltVal val="0"/>
                                          </p:val>
                                        </p:tav>
                                        <p:tav tm="100000">
                                          <p:val>
                                            <p:strVal val="#ppt_w"/>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8202"/>
                                        </p:tgtEl>
                                        <p:attrNameLst>
                                          <p:attrName>style.visibility</p:attrName>
                                        </p:attrNameLst>
                                      </p:cBhvr>
                                      <p:to>
                                        <p:strVal val="visible"/>
                                      </p:to>
                                    </p:set>
                                    <p:animEffect transition="in" filter="wheel(1)">
                                      <p:cBhvr>
                                        <p:cTn id="37" dur="2000"/>
                                        <p:tgtEl>
                                          <p:spTgt spid="820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84715"/>
                                        </p:tgtEl>
                                        <p:attrNameLst>
                                          <p:attrName>style.visibility</p:attrName>
                                        </p:attrNameLst>
                                      </p:cBhvr>
                                      <p:to>
                                        <p:strVal val="visible"/>
                                      </p:to>
                                    </p:set>
                                    <p:animEffect transition="in" filter="dissolve">
                                      <p:cBhvr>
                                        <p:cTn id="42" dur="500"/>
                                        <p:tgtEl>
                                          <p:spTgt spid="284715"/>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284685"/>
                                        </p:tgtEl>
                                        <p:attrNameLst>
                                          <p:attrName>style.visibility</p:attrName>
                                        </p:attrNameLst>
                                      </p:cBhvr>
                                      <p:to>
                                        <p:strVal val="visible"/>
                                      </p:to>
                                    </p:set>
                                    <p:anim calcmode="lin" valueType="num">
                                      <p:cBhvr>
                                        <p:cTn id="47" dur="1000" fill="hold"/>
                                        <p:tgtEl>
                                          <p:spTgt spid="284685"/>
                                        </p:tgtEl>
                                        <p:attrNameLst>
                                          <p:attrName>ppt_x</p:attrName>
                                        </p:attrNameLst>
                                      </p:cBhvr>
                                      <p:tavLst>
                                        <p:tav tm="0">
                                          <p:val>
                                            <p:strVal val="#ppt_x-.2"/>
                                          </p:val>
                                        </p:tav>
                                        <p:tav tm="100000">
                                          <p:val>
                                            <p:strVal val="#ppt_x"/>
                                          </p:val>
                                        </p:tav>
                                      </p:tavLst>
                                    </p:anim>
                                    <p:anim calcmode="lin" valueType="num">
                                      <p:cBhvr>
                                        <p:cTn id="48" dur="1000" fill="hold"/>
                                        <p:tgtEl>
                                          <p:spTgt spid="284685"/>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84685"/>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284686"/>
                                        </p:tgtEl>
                                        <p:attrNameLst>
                                          <p:attrName>style.visibility</p:attrName>
                                        </p:attrNameLst>
                                      </p:cBhvr>
                                      <p:to>
                                        <p:strVal val="visible"/>
                                      </p:to>
                                    </p:set>
                                    <p:anim calcmode="lin" valueType="num">
                                      <p:cBhvr>
                                        <p:cTn id="52" dur="1000" fill="hold"/>
                                        <p:tgtEl>
                                          <p:spTgt spid="284686"/>
                                        </p:tgtEl>
                                        <p:attrNameLst>
                                          <p:attrName>ppt_x</p:attrName>
                                        </p:attrNameLst>
                                      </p:cBhvr>
                                      <p:tavLst>
                                        <p:tav tm="0">
                                          <p:val>
                                            <p:strVal val="#ppt_x-.2"/>
                                          </p:val>
                                        </p:tav>
                                        <p:tav tm="100000">
                                          <p:val>
                                            <p:strVal val="#ppt_x"/>
                                          </p:val>
                                        </p:tav>
                                      </p:tavLst>
                                    </p:anim>
                                    <p:anim calcmode="lin" valueType="num">
                                      <p:cBhvr>
                                        <p:cTn id="53" dur="1000" fill="hold"/>
                                        <p:tgtEl>
                                          <p:spTgt spid="284686"/>
                                        </p:tgtEl>
                                        <p:attrNameLst>
                                          <p:attrName>ppt_y</p:attrName>
                                        </p:attrNameLst>
                                      </p:cBhvr>
                                      <p:tavLst>
                                        <p:tav tm="0">
                                          <p:val>
                                            <p:strVal val="#ppt_y"/>
                                          </p:val>
                                        </p:tav>
                                        <p:tav tm="100000">
                                          <p:val>
                                            <p:strVal val="#ppt_y"/>
                                          </p:val>
                                        </p:tav>
                                      </p:tavLst>
                                    </p:anim>
                                    <p:animEffect transition="in" filter="wipe(right)" prLst="gradientSize: 0.1">
                                      <p:cBhvr>
                                        <p:cTn id="54" dur="1000"/>
                                        <p:tgtEl>
                                          <p:spTgt spid="284686"/>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284690"/>
                                        </p:tgtEl>
                                        <p:attrNameLst>
                                          <p:attrName>style.visibility</p:attrName>
                                        </p:attrNameLst>
                                      </p:cBhvr>
                                      <p:to>
                                        <p:strVal val="visible"/>
                                      </p:to>
                                    </p:set>
                                    <p:animEffect transition="in" filter="fade">
                                      <p:cBhvr>
                                        <p:cTn id="59" dur="1000"/>
                                        <p:tgtEl>
                                          <p:spTgt spid="284690"/>
                                        </p:tgtEl>
                                      </p:cBhvr>
                                    </p:animEffect>
                                    <p:anim calcmode="lin" valueType="num">
                                      <p:cBhvr>
                                        <p:cTn id="60" dur="1000" fill="hold"/>
                                        <p:tgtEl>
                                          <p:spTgt spid="284690"/>
                                        </p:tgtEl>
                                        <p:attrNameLst>
                                          <p:attrName>ppt_x</p:attrName>
                                        </p:attrNameLst>
                                      </p:cBhvr>
                                      <p:tavLst>
                                        <p:tav tm="0">
                                          <p:val>
                                            <p:strVal val="#ppt_x"/>
                                          </p:val>
                                        </p:tav>
                                        <p:tav tm="100000">
                                          <p:val>
                                            <p:strVal val="#ppt_x"/>
                                          </p:val>
                                        </p:tav>
                                      </p:tavLst>
                                    </p:anim>
                                    <p:anim calcmode="lin" valueType="num">
                                      <p:cBhvr>
                                        <p:cTn id="61" dur="1000" fill="hold"/>
                                        <p:tgtEl>
                                          <p:spTgt spid="28469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284694"/>
                                        </p:tgtEl>
                                        <p:attrNameLst>
                                          <p:attrName>style.visibility</p:attrName>
                                        </p:attrNameLst>
                                      </p:cBhvr>
                                      <p:to>
                                        <p:strVal val="visible"/>
                                      </p:to>
                                    </p:set>
                                    <p:anim calcmode="lin" valueType="num">
                                      <p:cBhvr>
                                        <p:cTn id="66" dur="1000" fill="hold"/>
                                        <p:tgtEl>
                                          <p:spTgt spid="284694"/>
                                        </p:tgtEl>
                                        <p:attrNameLst>
                                          <p:attrName>ppt_x</p:attrName>
                                        </p:attrNameLst>
                                      </p:cBhvr>
                                      <p:tavLst>
                                        <p:tav tm="0">
                                          <p:val>
                                            <p:strVal val="#ppt_x-.2"/>
                                          </p:val>
                                        </p:tav>
                                        <p:tav tm="100000">
                                          <p:val>
                                            <p:strVal val="#ppt_x"/>
                                          </p:val>
                                        </p:tav>
                                      </p:tavLst>
                                    </p:anim>
                                    <p:anim calcmode="lin" valueType="num">
                                      <p:cBhvr>
                                        <p:cTn id="67" dur="1000" fill="hold"/>
                                        <p:tgtEl>
                                          <p:spTgt spid="284694"/>
                                        </p:tgtEl>
                                        <p:attrNameLst>
                                          <p:attrName>ppt_y</p:attrName>
                                        </p:attrNameLst>
                                      </p:cBhvr>
                                      <p:tavLst>
                                        <p:tav tm="0">
                                          <p:val>
                                            <p:strVal val="#ppt_y"/>
                                          </p:val>
                                        </p:tav>
                                        <p:tav tm="100000">
                                          <p:val>
                                            <p:strVal val="#ppt_y"/>
                                          </p:val>
                                        </p:tav>
                                      </p:tavLst>
                                    </p:anim>
                                    <p:animEffect transition="in" filter="wipe(right)" prLst="gradientSize: 0.1">
                                      <p:cBhvr>
                                        <p:cTn id="68" dur="1000"/>
                                        <p:tgtEl>
                                          <p:spTgt spid="284694"/>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anim calcmode="lin" valueType="num">
                                      <p:cBhvr>
                                        <p:cTn id="74" dur="1000" fill="hold"/>
                                        <p:tgtEl>
                                          <p:spTgt spid="5"/>
                                        </p:tgtEl>
                                        <p:attrNameLst>
                                          <p:attrName>ppt_x</p:attrName>
                                        </p:attrNameLst>
                                      </p:cBhvr>
                                      <p:tavLst>
                                        <p:tav tm="0">
                                          <p:val>
                                            <p:strVal val="#ppt_x"/>
                                          </p:val>
                                        </p:tav>
                                        <p:tav tm="100000">
                                          <p:val>
                                            <p:strVal val="#ppt_x"/>
                                          </p:val>
                                        </p:tav>
                                      </p:tavLst>
                                    </p:anim>
                                    <p:anim calcmode="lin" valueType="num">
                                      <p:cBhvr>
                                        <p:cTn id="7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nodeType="clickEffect">
                                  <p:stCondLst>
                                    <p:cond delay="0"/>
                                  </p:stCondLst>
                                  <p:childTnLst>
                                    <p:set>
                                      <p:cBhvr>
                                        <p:cTn id="79" dur="1" fill="hold">
                                          <p:stCondLst>
                                            <p:cond delay="0"/>
                                          </p:stCondLst>
                                        </p:cTn>
                                        <p:tgtEl>
                                          <p:spTgt spid="4"/>
                                        </p:tgtEl>
                                        <p:attrNameLst>
                                          <p:attrName>style.visibility</p:attrName>
                                        </p:attrNameLst>
                                      </p:cBhvr>
                                      <p:to>
                                        <p:strVal val="visible"/>
                                      </p:to>
                                    </p:set>
                                    <p:anim calcmode="lin" valueType="num">
                                      <p:cBhvr additive="base">
                                        <p:cTn id="80" dur="5000" fill="hold"/>
                                        <p:tgtEl>
                                          <p:spTgt spid="4"/>
                                        </p:tgtEl>
                                        <p:attrNameLst>
                                          <p:attrName>ppt_x</p:attrName>
                                        </p:attrNameLst>
                                      </p:cBhvr>
                                      <p:tavLst>
                                        <p:tav tm="0">
                                          <p:val>
                                            <p:strVal val="1+#ppt_w/2"/>
                                          </p:val>
                                        </p:tav>
                                        <p:tav tm="100000">
                                          <p:val>
                                            <p:strVal val="#ppt_x"/>
                                          </p:val>
                                        </p:tav>
                                      </p:tavLst>
                                    </p:anim>
                                    <p:anim calcmode="lin" valueType="num">
                                      <p:cBhvr additive="base">
                                        <p:cTn id="81" dur="5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1000"/>
                                        <p:tgtEl>
                                          <p:spTgt spid="9"/>
                                        </p:tgtEl>
                                      </p:cBhvr>
                                    </p:animEffect>
                                    <p:anim calcmode="lin" valueType="num">
                                      <p:cBhvr>
                                        <p:cTn id="87" dur="1000" fill="hold"/>
                                        <p:tgtEl>
                                          <p:spTgt spid="9"/>
                                        </p:tgtEl>
                                        <p:attrNameLst>
                                          <p:attrName>ppt_x</p:attrName>
                                        </p:attrNameLst>
                                      </p:cBhvr>
                                      <p:tavLst>
                                        <p:tav tm="0">
                                          <p:val>
                                            <p:strVal val="#ppt_x"/>
                                          </p:val>
                                        </p:tav>
                                        <p:tav tm="100000">
                                          <p:val>
                                            <p:strVal val="#ppt_x"/>
                                          </p:val>
                                        </p:tav>
                                      </p:tavLst>
                                    </p:anim>
                                    <p:anim calcmode="lin" valueType="num">
                                      <p:cBhvr>
                                        <p:cTn id="8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9" presetClass="entr" presetSubtype="0" fill="hold" grpId="0" nodeType="clickEffect">
                                  <p:stCondLst>
                                    <p:cond delay="0"/>
                                  </p:stCondLst>
                                  <p:childTnLst>
                                    <p:set>
                                      <p:cBhvr>
                                        <p:cTn id="92" dur="1" fill="hold">
                                          <p:stCondLst>
                                            <p:cond delay="0"/>
                                          </p:stCondLst>
                                        </p:cTn>
                                        <p:tgtEl>
                                          <p:spTgt spid="284703"/>
                                        </p:tgtEl>
                                        <p:attrNameLst>
                                          <p:attrName>style.visibility</p:attrName>
                                        </p:attrNameLst>
                                      </p:cBhvr>
                                      <p:to>
                                        <p:strVal val="visible"/>
                                      </p:to>
                                    </p:set>
                                    <p:anim calcmode="lin" valueType="num">
                                      <p:cBhvr>
                                        <p:cTn id="93" dur="1000" fill="hold"/>
                                        <p:tgtEl>
                                          <p:spTgt spid="284703"/>
                                        </p:tgtEl>
                                        <p:attrNameLst>
                                          <p:attrName>ppt_x</p:attrName>
                                        </p:attrNameLst>
                                      </p:cBhvr>
                                      <p:tavLst>
                                        <p:tav tm="0">
                                          <p:val>
                                            <p:strVal val="#ppt_x-.2"/>
                                          </p:val>
                                        </p:tav>
                                        <p:tav tm="100000">
                                          <p:val>
                                            <p:strVal val="#ppt_x"/>
                                          </p:val>
                                        </p:tav>
                                      </p:tavLst>
                                    </p:anim>
                                    <p:anim calcmode="lin" valueType="num">
                                      <p:cBhvr>
                                        <p:cTn id="94" dur="1000" fill="hold"/>
                                        <p:tgtEl>
                                          <p:spTgt spid="284703"/>
                                        </p:tgtEl>
                                        <p:attrNameLst>
                                          <p:attrName>ppt_y</p:attrName>
                                        </p:attrNameLst>
                                      </p:cBhvr>
                                      <p:tavLst>
                                        <p:tav tm="0">
                                          <p:val>
                                            <p:strVal val="#ppt_y"/>
                                          </p:val>
                                        </p:tav>
                                        <p:tav tm="100000">
                                          <p:val>
                                            <p:strVal val="#ppt_y"/>
                                          </p:val>
                                        </p:tav>
                                      </p:tavLst>
                                    </p:anim>
                                    <p:animEffect transition="in" filter="wipe(right)" prLst="gradientSize: 0.1">
                                      <p:cBhvr>
                                        <p:cTn id="95" dur="1000"/>
                                        <p:tgtEl>
                                          <p:spTgt spid="284703"/>
                                        </p:tgtEl>
                                      </p:cBhvr>
                                    </p:animEffect>
                                  </p:childTnLst>
                                </p:cTn>
                              </p:par>
                            </p:childTnLst>
                          </p:cTn>
                        </p:par>
                      </p:childTnLst>
                    </p:cTn>
                  </p:par>
                  <p:par>
                    <p:cTn id="96" fill="hold">
                      <p:stCondLst>
                        <p:cond delay="indefinite"/>
                      </p:stCondLst>
                      <p:childTnLst>
                        <p:par>
                          <p:cTn id="97" fill="hold">
                            <p:stCondLst>
                              <p:cond delay="0"/>
                            </p:stCondLst>
                            <p:childTnLst>
                              <p:par>
                                <p:cTn id="98" presetID="29" presetClass="entr" presetSubtype="0" fill="hold" nodeType="click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1000" fill="hold"/>
                                        <p:tgtEl>
                                          <p:spTgt spid="13"/>
                                        </p:tgtEl>
                                        <p:attrNameLst>
                                          <p:attrName>ppt_x</p:attrName>
                                        </p:attrNameLst>
                                      </p:cBhvr>
                                      <p:tavLst>
                                        <p:tav tm="0">
                                          <p:val>
                                            <p:strVal val="#ppt_x-.2"/>
                                          </p:val>
                                        </p:tav>
                                        <p:tav tm="100000">
                                          <p:val>
                                            <p:strVal val="#ppt_x"/>
                                          </p:val>
                                        </p:tav>
                                      </p:tavLst>
                                    </p:anim>
                                    <p:anim calcmode="lin" valueType="num">
                                      <p:cBhvr>
                                        <p:cTn id="10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02" dur="1000"/>
                                        <p:tgtEl>
                                          <p:spTgt spid="1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7"/>
                                        </p:tgtEl>
                                        <p:attrNameLst>
                                          <p:attrName>style.visibility</p:attrName>
                                        </p:attrNameLst>
                                      </p:cBhvr>
                                      <p:to>
                                        <p:strVal val="visible"/>
                                      </p:to>
                                    </p:set>
                                    <p:animEffect transition="in" filter="wipe(down)">
                                      <p:cBhvr>
                                        <p:cTn id="107" dur="500"/>
                                        <p:tgtEl>
                                          <p:spTgt spid="7"/>
                                        </p:tgtEl>
                                      </p:cBhvr>
                                    </p:animEffect>
                                  </p:childTnLst>
                                </p:cTn>
                              </p:par>
                            </p:childTnLst>
                          </p:cTn>
                        </p:par>
                      </p:childTnLst>
                    </p:cTn>
                  </p:par>
                  <p:par>
                    <p:cTn id="108" fill="hold">
                      <p:stCondLst>
                        <p:cond delay="indefinite"/>
                      </p:stCondLst>
                      <p:childTnLst>
                        <p:par>
                          <p:cTn id="109" fill="hold">
                            <p:stCondLst>
                              <p:cond delay="0"/>
                            </p:stCondLst>
                            <p:childTnLst>
                              <p:par>
                                <p:cTn id="110" presetID="47" presetClass="entr" presetSubtype="0" fill="hold" grpId="0" nodeType="clickEffect">
                                  <p:stCondLst>
                                    <p:cond delay="0"/>
                                  </p:stCondLst>
                                  <p:childTnLst>
                                    <p:set>
                                      <p:cBhvr>
                                        <p:cTn id="111" dur="1" fill="hold">
                                          <p:stCondLst>
                                            <p:cond delay="0"/>
                                          </p:stCondLst>
                                        </p:cTn>
                                        <p:tgtEl>
                                          <p:spTgt spid="284705"/>
                                        </p:tgtEl>
                                        <p:attrNameLst>
                                          <p:attrName>style.visibility</p:attrName>
                                        </p:attrNameLst>
                                      </p:cBhvr>
                                      <p:to>
                                        <p:strVal val="visible"/>
                                      </p:to>
                                    </p:set>
                                    <p:animEffect transition="in" filter="fade">
                                      <p:cBhvr>
                                        <p:cTn id="112" dur="1000"/>
                                        <p:tgtEl>
                                          <p:spTgt spid="284705"/>
                                        </p:tgtEl>
                                      </p:cBhvr>
                                    </p:animEffect>
                                    <p:anim calcmode="lin" valueType="num">
                                      <p:cBhvr>
                                        <p:cTn id="113" dur="1000" fill="hold"/>
                                        <p:tgtEl>
                                          <p:spTgt spid="284705"/>
                                        </p:tgtEl>
                                        <p:attrNameLst>
                                          <p:attrName>ppt_x</p:attrName>
                                        </p:attrNameLst>
                                      </p:cBhvr>
                                      <p:tavLst>
                                        <p:tav tm="0">
                                          <p:val>
                                            <p:strVal val="#ppt_x"/>
                                          </p:val>
                                        </p:tav>
                                        <p:tav tm="100000">
                                          <p:val>
                                            <p:strVal val="#ppt_x"/>
                                          </p:val>
                                        </p:tav>
                                      </p:tavLst>
                                    </p:anim>
                                    <p:anim calcmode="lin" valueType="num">
                                      <p:cBhvr>
                                        <p:cTn id="114" dur="1000" fill="hold"/>
                                        <p:tgtEl>
                                          <p:spTgt spid="28470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grpId="0" nodeType="clickEffect">
                                  <p:stCondLst>
                                    <p:cond delay="0"/>
                                  </p:stCondLst>
                                  <p:childTnLst>
                                    <p:set>
                                      <p:cBhvr>
                                        <p:cTn id="118" dur="1" fill="hold">
                                          <p:stCondLst>
                                            <p:cond delay="0"/>
                                          </p:stCondLst>
                                        </p:cTn>
                                        <p:tgtEl>
                                          <p:spTgt spid="284695"/>
                                        </p:tgtEl>
                                        <p:attrNameLst>
                                          <p:attrName>style.visibility</p:attrName>
                                        </p:attrNameLst>
                                      </p:cBhvr>
                                      <p:to>
                                        <p:strVal val="visible"/>
                                      </p:to>
                                    </p:set>
                                    <p:anim calcmode="lin" valueType="num">
                                      <p:cBhvr additive="base">
                                        <p:cTn id="119" dur="500" fill="hold"/>
                                        <p:tgtEl>
                                          <p:spTgt spid="284695"/>
                                        </p:tgtEl>
                                        <p:attrNameLst>
                                          <p:attrName>ppt_x</p:attrName>
                                        </p:attrNameLst>
                                      </p:cBhvr>
                                      <p:tavLst>
                                        <p:tav tm="0">
                                          <p:val>
                                            <p:strVal val="0-#ppt_w/2"/>
                                          </p:val>
                                        </p:tav>
                                        <p:tav tm="100000">
                                          <p:val>
                                            <p:strVal val="#ppt_x"/>
                                          </p:val>
                                        </p:tav>
                                      </p:tavLst>
                                    </p:anim>
                                    <p:anim calcmode="lin" valueType="num">
                                      <p:cBhvr additive="base">
                                        <p:cTn id="120" dur="500" fill="hold"/>
                                        <p:tgtEl>
                                          <p:spTgt spid="284695"/>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9" presetClass="entr" presetSubtype="0" fill="hold" grpId="0" nodeType="clickEffect">
                                  <p:stCondLst>
                                    <p:cond delay="0"/>
                                  </p:stCondLst>
                                  <p:childTnLst>
                                    <p:set>
                                      <p:cBhvr>
                                        <p:cTn id="124" dur="1" fill="hold">
                                          <p:stCondLst>
                                            <p:cond delay="0"/>
                                          </p:stCondLst>
                                        </p:cTn>
                                        <p:tgtEl>
                                          <p:spTgt spid="284696"/>
                                        </p:tgtEl>
                                        <p:attrNameLst>
                                          <p:attrName>style.visibility</p:attrName>
                                        </p:attrNameLst>
                                      </p:cBhvr>
                                      <p:to>
                                        <p:strVal val="visible"/>
                                      </p:to>
                                    </p:set>
                                    <p:anim calcmode="lin" valueType="num">
                                      <p:cBhvr>
                                        <p:cTn id="125" dur="1000" fill="hold"/>
                                        <p:tgtEl>
                                          <p:spTgt spid="284696"/>
                                        </p:tgtEl>
                                        <p:attrNameLst>
                                          <p:attrName>ppt_x</p:attrName>
                                        </p:attrNameLst>
                                      </p:cBhvr>
                                      <p:tavLst>
                                        <p:tav tm="0">
                                          <p:val>
                                            <p:strVal val="#ppt_x-.2"/>
                                          </p:val>
                                        </p:tav>
                                        <p:tav tm="100000">
                                          <p:val>
                                            <p:strVal val="#ppt_x"/>
                                          </p:val>
                                        </p:tav>
                                      </p:tavLst>
                                    </p:anim>
                                    <p:anim calcmode="lin" valueType="num">
                                      <p:cBhvr>
                                        <p:cTn id="126" dur="1000" fill="hold"/>
                                        <p:tgtEl>
                                          <p:spTgt spid="284696"/>
                                        </p:tgtEl>
                                        <p:attrNameLst>
                                          <p:attrName>ppt_y</p:attrName>
                                        </p:attrNameLst>
                                      </p:cBhvr>
                                      <p:tavLst>
                                        <p:tav tm="0">
                                          <p:val>
                                            <p:strVal val="#ppt_y"/>
                                          </p:val>
                                        </p:tav>
                                        <p:tav tm="100000">
                                          <p:val>
                                            <p:strVal val="#ppt_y"/>
                                          </p:val>
                                        </p:tav>
                                      </p:tavLst>
                                    </p:anim>
                                    <p:animEffect transition="in" filter="wipe(right)" prLst="gradientSize: 0.1">
                                      <p:cBhvr>
                                        <p:cTn id="127" dur="1000"/>
                                        <p:tgtEl>
                                          <p:spTgt spid="284696"/>
                                        </p:tgtEl>
                                      </p:cBhvr>
                                    </p:animEffect>
                                  </p:childTnLst>
                                </p:cTn>
                              </p:par>
                            </p:childTnLst>
                          </p:cTn>
                        </p:par>
                      </p:childTnLst>
                    </p:cTn>
                  </p:par>
                  <p:par>
                    <p:cTn id="128" fill="hold">
                      <p:stCondLst>
                        <p:cond delay="indefinite"/>
                      </p:stCondLst>
                      <p:childTnLst>
                        <p:par>
                          <p:cTn id="129" fill="hold">
                            <p:stCondLst>
                              <p:cond delay="0"/>
                            </p:stCondLst>
                            <p:childTnLst>
                              <p:par>
                                <p:cTn id="130" presetID="29" presetClass="entr" presetSubtype="0" fill="hold" grpId="0" nodeType="clickEffect">
                                  <p:stCondLst>
                                    <p:cond delay="0"/>
                                  </p:stCondLst>
                                  <p:childTnLst>
                                    <p:set>
                                      <p:cBhvr>
                                        <p:cTn id="131" dur="1" fill="hold">
                                          <p:stCondLst>
                                            <p:cond delay="0"/>
                                          </p:stCondLst>
                                        </p:cTn>
                                        <p:tgtEl>
                                          <p:spTgt spid="284697"/>
                                        </p:tgtEl>
                                        <p:attrNameLst>
                                          <p:attrName>style.visibility</p:attrName>
                                        </p:attrNameLst>
                                      </p:cBhvr>
                                      <p:to>
                                        <p:strVal val="visible"/>
                                      </p:to>
                                    </p:set>
                                    <p:anim calcmode="lin" valueType="num">
                                      <p:cBhvr>
                                        <p:cTn id="132" dur="1000" fill="hold"/>
                                        <p:tgtEl>
                                          <p:spTgt spid="284697"/>
                                        </p:tgtEl>
                                        <p:attrNameLst>
                                          <p:attrName>ppt_x</p:attrName>
                                        </p:attrNameLst>
                                      </p:cBhvr>
                                      <p:tavLst>
                                        <p:tav tm="0">
                                          <p:val>
                                            <p:strVal val="#ppt_x-.2"/>
                                          </p:val>
                                        </p:tav>
                                        <p:tav tm="100000">
                                          <p:val>
                                            <p:strVal val="#ppt_x"/>
                                          </p:val>
                                        </p:tav>
                                      </p:tavLst>
                                    </p:anim>
                                    <p:anim calcmode="lin" valueType="num">
                                      <p:cBhvr>
                                        <p:cTn id="133" dur="1000" fill="hold"/>
                                        <p:tgtEl>
                                          <p:spTgt spid="284697"/>
                                        </p:tgtEl>
                                        <p:attrNameLst>
                                          <p:attrName>ppt_y</p:attrName>
                                        </p:attrNameLst>
                                      </p:cBhvr>
                                      <p:tavLst>
                                        <p:tav tm="0">
                                          <p:val>
                                            <p:strVal val="#ppt_y"/>
                                          </p:val>
                                        </p:tav>
                                        <p:tav tm="100000">
                                          <p:val>
                                            <p:strVal val="#ppt_y"/>
                                          </p:val>
                                        </p:tav>
                                      </p:tavLst>
                                    </p:anim>
                                    <p:animEffect transition="in" filter="wipe(right)" prLst="gradientSize: 0.1">
                                      <p:cBhvr>
                                        <p:cTn id="134" dur="1000"/>
                                        <p:tgtEl>
                                          <p:spTgt spid="284697"/>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6"/>
                                        </p:tgtEl>
                                        <p:attrNameLst>
                                          <p:attrName>style.visibility</p:attrName>
                                        </p:attrNameLst>
                                      </p:cBhvr>
                                      <p:to>
                                        <p:strVal val="visible"/>
                                      </p:to>
                                    </p:set>
                                    <p:animEffect transition="in" filter="wipe(down)">
                                      <p:cBhvr>
                                        <p:cTn id="139" dur="500"/>
                                        <p:tgtEl>
                                          <p:spTgt spid="6"/>
                                        </p:tgtEl>
                                      </p:cBhvr>
                                    </p:animEffect>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284701"/>
                                        </p:tgtEl>
                                        <p:attrNameLst>
                                          <p:attrName>style.visibility</p:attrName>
                                        </p:attrNameLst>
                                      </p:cBhvr>
                                      <p:to>
                                        <p:strVal val="visible"/>
                                      </p:to>
                                    </p:set>
                                    <p:animEffect transition="in" filter="fade">
                                      <p:cBhvr>
                                        <p:cTn id="144" dur="1000"/>
                                        <p:tgtEl>
                                          <p:spTgt spid="284701"/>
                                        </p:tgtEl>
                                      </p:cBhvr>
                                    </p:animEffect>
                                    <p:anim calcmode="lin" valueType="num">
                                      <p:cBhvr>
                                        <p:cTn id="145" dur="1000" fill="hold"/>
                                        <p:tgtEl>
                                          <p:spTgt spid="284701"/>
                                        </p:tgtEl>
                                        <p:attrNameLst>
                                          <p:attrName>ppt_x</p:attrName>
                                        </p:attrNameLst>
                                      </p:cBhvr>
                                      <p:tavLst>
                                        <p:tav tm="0">
                                          <p:val>
                                            <p:strVal val="#ppt_x"/>
                                          </p:val>
                                        </p:tav>
                                        <p:tav tm="100000">
                                          <p:val>
                                            <p:strVal val="#ppt_x"/>
                                          </p:val>
                                        </p:tav>
                                      </p:tavLst>
                                    </p:anim>
                                    <p:anim calcmode="lin" valueType="num">
                                      <p:cBhvr>
                                        <p:cTn id="146" dur="1000" fill="hold"/>
                                        <p:tgtEl>
                                          <p:spTgt spid="284701"/>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nodeType="clickEffect">
                                  <p:stCondLst>
                                    <p:cond delay="0"/>
                                  </p:stCondLst>
                                  <p:childTnLst>
                                    <p:set>
                                      <p:cBhvr>
                                        <p:cTn id="150" dur="1" fill="hold">
                                          <p:stCondLst>
                                            <p:cond delay="0"/>
                                          </p:stCondLst>
                                        </p:cTn>
                                        <p:tgtEl>
                                          <p:spTgt spid="2"/>
                                        </p:tgtEl>
                                        <p:attrNameLst>
                                          <p:attrName>style.visibility</p:attrName>
                                        </p:attrNameLst>
                                      </p:cBhvr>
                                      <p:to>
                                        <p:strVal val="visible"/>
                                      </p:to>
                                    </p:set>
                                    <p:animEffect transition="in" filter="fade">
                                      <p:cBhvr>
                                        <p:cTn id="151" dur="1000"/>
                                        <p:tgtEl>
                                          <p:spTgt spid="2"/>
                                        </p:tgtEl>
                                      </p:cBhvr>
                                    </p:animEffect>
                                    <p:anim calcmode="lin" valueType="num">
                                      <p:cBhvr>
                                        <p:cTn id="152" dur="1000" fill="hold"/>
                                        <p:tgtEl>
                                          <p:spTgt spid="2"/>
                                        </p:tgtEl>
                                        <p:attrNameLst>
                                          <p:attrName>ppt_x</p:attrName>
                                        </p:attrNameLst>
                                      </p:cBhvr>
                                      <p:tavLst>
                                        <p:tav tm="0">
                                          <p:val>
                                            <p:strVal val="#ppt_x"/>
                                          </p:val>
                                        </p:tav>
                                        <p:tav tm="100000">
                                          <p:val>
                                            <p:strVal val="#ppt_x"/>
                                          </p:val>
                                        </p:tav>
                                      </p:tavLst>
                                    </p:anim>
                                    <p:anim calcmode="lin" valueType="num">
                                      <p:cBhvr>
                                        <p:cTn id="153" dur="1000" fill="hold"/>
                                        <p:tgtEl>
                                          <p:spTgt spid="2"/>
                                        </p:tgtEl>
                                        <p:attrNameLst>
                                          <p:attrName>ppt_y</p:attrName>
                                        </p:attrNameLst>
                                      </p:cBhvr>
                                      <p:tavLst>
                                        <p:tav tm="0">
                                          <p:val>
                                            <p:strVal val="#ppt_y+.1"/>
                                          </p:val>
                                        </p:tav>
                                        <p:tav tm="100000">
                                          <p:val>
                                            <p:strVal val="#ppt_y"/>
                                          </p:val>
                                        </p:tav>
                                      </p:tavLst>
                                    </p:anim>
                                  </p:childTnLst>
                                </p:cTn>
                              </p:par>
                              <p:par>
                                <p:cTn id="154" presetID="9" presetClass="entr" presetSubtype="0" fill="hold" grpId="0" nodeType="withEffect">
                                  <p:stCondLst>
                                    <p:cond delay="2000"/>
                                  </p:stCondLst>
                                  <p:childTnLst>
                                    <p:set>
                                      <p:cBhvr>
                                        <p:cTn id="155" dur="1" fill="hold">
                                          <p:stCondLst>
                                            <p:cond delay="0"/>
                                          </p:stCondLst>
                                        </p:cTn>
                                        <p:tgtEl>
                                          <p:spTgt spid="65"/>
                                        </p:tgtEl>
                                        <p:attrNameLst>
                                          <p:attrName>style.visibility</p:attrName>
                                        </p:attrNameLst>
                                      </p:cBhvr>
                                      <p:to>
                                        <p:strVal val="visible"/>
                                      </p:to>
                                    </p:set>
                                    <p:animEffect transition="in" filter="dissolve">
                                      <p:cBhvr>
                                        <p:cTn id="15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284676" grpId="0"/>
      <p:bldP spid="284683" grpId="0"/>
      <p:bldP spid="8202" grpId="0" animBg="1"/>
      <p:bldP spid="284685" grpId="0" animBg="1"/>
      <p:bldP spid="284686" grpId="0"/>
      <p:bldP spid="284690" grpId="0" animBg="1"/>
      <p:bldP spid="284694" grpId="0"/>
      <p:bldP spid="284695" grpId="0"/>
      <p:bldP spid="284696" grpId="0"/>
      <p:bldP spid="284697" grpId="0"/>
      <p:bldP spid="284701" grpId="0"/>
      <p:bldP spid="284703" grpId="0"/>
      <p:bldP spid="284705" grpId="0"/>
      <p:bldP spid="284714" grpId="0"/>
      <p:bldP spid="2847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69" name="Rectangle 61"/>
          <p:cNvSpPr>
            <a:spLocks noChangeArrowheads="1"/>
          </p:cNvSpPr>
          <p:nvPr/>
        </p:nvSpPr>
        <p:spPr bwMode="auto">
          <a:xfrm>
            <a:off x="2843926" y="2370138"/>
            <a:ext cx="1443058" cy="598487"/>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sp>
        <p:nvSpPr>
          <p:cNvPr id="273416" name="Rectangle 8"/>
          <p:cNvSpPr>
            <a:spLocks noChangeArrowheads="1"/>
          </p:cNvSpPr>
          <p:nvPr/>
        </p:nvSpPr>
        <p:spPr bwMode="auto">
          <a:xfrm>
            <a:off x="2811788" y="1619250"/>
            <a:ext cx="1524000" cy="609600"/>
          </a:xfrm>
          <a:prstGeom prst="rect">
            <a:avLst/>
          </a:prstGeom>
          <a:noFill/>
          <a:ln w="9525">
            <a:noFill/>
            <a:miter lim="800000"/>
            <a:headEnd/>
            <a:tailEnd/>
          </a:ln>
        </p:spPr>
        <p:txBody>
          <a:bodyPr anchor="ctr"/>
          <a:lstStyle/>
          <a:p>
            <a:r>
              <a:rPr lang="en-US" dirty="0">
                <a:solidFill>
                  <a:srgbClr val="000000"/>
                </a:solidFill>
              </a:rPr>
              <a:t>T – </a:t>
            </a:r>
            <a:r>
              <a:rPr lang="en-US" dirty="0" smtClean="0">
                <a:solidFill>
                  <a:srgbClr val="000000"/>
                </a:solidFill>
              </a:rPr>
              <a:t>mg</a:t>
            </a:r>
            <a:endParaRPr lang="en-US" dirty="0">
              <a:solidFill>
                <a:srgbClr val="000000"/>
              </a:solidFill>
            </a:endParaRPr>
          </a:p>
        </p:txBody>
      </p:sp>
      <p:sp>
        <p:nvSpPr>
          <p:cNvPr id="273417" name="Rectangle 9"/>
          <p:cNvSpPr>
            <a:spLocks noChangeArrowheads="1"/>
          </p:cNvSpPr>
          <p:nvPr/>
        </p:nvSpPr>
        <p:spPr bwMode="auto">
          <a:xfrm>
            <a:off x="1979938" y="1615188"/>
            <a:ext cx="1146175" cy="609600"/>
          </a:xfrm>
          <a:prstGeom prst="rect">
            <a:avLst/>
          </a:prstGeom>
          <a:noFill/>
          <a:ln w="9525">
            <a:noFill/>
            <a:miter lim="800000"/>
            <a:headEnd/>
            <a:tailEnd/>
          </a:ln>
        </p:spPr>
        <p:txBody>
          <a:bodyPr anchor="ctr"/>
          <a:lstStyle/>
          <a:p>
            <a:r>
              <a:rPr lang="en-US" dirty="0">
                <a:solidFill>
                  <a:srgbClr val="000000"/>
                </a:solidFill>
                <a:latin typeface="Symbol" pitchFamily="18" charset="2"/>
              </a:rPr>
              <a:t>S</a:t>
            </a:r>
            <a:r>
              <a:rPr lang="en-US" dirty="0">
                <a:solidFill>
                  <a:srgbClr val="000000"/>
                </a:solidFill>
              </a:rPr>
              <a:t>F:</a:t>
            </a:r>
          </a:p>
        </p:txBody>
      </p:sp>
      <p:sp>
        <p:nvSpPr>
          <p:cNvPr id="32773" name="Rectangle 29"/>
          <p:cNvSpPr>
            <a:spLocks noChangeArrowheads="1"/>
          </p:cNvSpPr>
          <p:nvPr/>
        </p:nvSpPr>
        <p:spPr bwMode="auto">
          <a:xfrm>
            <a:off x="290513" y="313522"/>
            <a:ext cx="6041462" cy="954107"/>
          </a:xfrm>
          <a:prstGeom prst="rect">
            <a:avLst/>
          </a:prstGeom>
          <a:noFill/>
          <a:ln w="9525">
            <a:noFill/>
            <a:miter lim="800000"/>
            <a:headEnd/>
            <a:tailEnd/>
          </a:ln>
        </p:spPr>
        <p:txBody>
          <a:bodyPr wrap="none" anchor="ctr">
            <a:spAutoFit/>
          </a:bodyPr>
          <a:lstStyle/>
          <a:p>
            <a:r>
              <a:rPr lang="en-US" dirty="0">
                <a:solidFill>
                  <a:srgbClr val="FF0000"/>
                </a:solidFill>
                <a:ea typeface="Times New Roman" pitchFamily="18" charset="0"/>
                <a:cs typeface="Arial" pitchFamily="34" charset="0"/>
              </a:rPr>
              <a:t>A </a:t>
            </a:r>
            <a:r>
              <a:rPr lang="en-US" dirty="0" smtClean="0">
                <a:solidFill>
                  <a:srgbClr val="FF0000"/>
                </a:solidFill>
                <a:ea typeface="Times New Roman" pitchFamily="18" charset="0"/>
                <a:cs typeface="Arial" pitchFamily="34" charset="0"/>
              </a:rPr>
              <a:t>___ </a:t>
            </a:r>
            <a:r>
              <a:rPr lang="en-US" dirty="0">
                <a:solidFill>
                  <a:srgbClr val="FF0000"/>
                </a:solidFill>
                <a:ea typeface="Times New Roman" pitchFamily="18" charset="0"/>
                <a:cs typeface="Arial" pitchFamily="34" charset="0"/>
              </a:rPr>
              <a:t>kg mass hangs from ceiling by</a:t>
            </a:r>
          </a:p>
          <a:p>
            <a:pPr eaLnBrk="0" hangingPunct="0"/>
            <a:r>
              <a:rPr lang="en-US" dirty="0">
                <a:solidFill>
                  <a:srgbClr val="FF0000"/>
                </a:solidFill>
                <a:ea typeface="Times New Roman" pitchFamily="18" charset="0"/>
                <a:cs typeface="Arial" pitchFamily="34" charset="0"/>
              </a:rPr>
              <a:t>a single rope. Find tension in rope.</a:t>
            </a:r>
          </a:p>
        </p:txBody>
      </p:sp>
      <p:sp>
        <p:nvSpPr>
          <p:cNvPr id="32774" name="Rectangle 33"/>
          <p:cNvSpPr>
            <a:spLocks noChangeArrowheads="1"/>
          </p:cNvSpPr>
          <p:nvPr/>
        </p:nvSpPr>
        <p:spPr bwMode="auto">
          <a:xfrm>
            <a:off x="7029450" y="3497263"/>
            <a:ext cx="1100138" cy="917575"/>
          </a:xfrm>
          <a:prstGeom prst="rect">
            <a:avLst/>
          </a:prstGeom>
          <a:noFill/>
          <a:ln w="38100">
            <a:solidFill>
              <a:srgbClr val="0070C0"/>
            </a:solidFill>
            <a:miter lim="800000"/>
            <a:headEnd/>
            <a:tailEnd/>
          </a:ln>
        </p:spPr>
        <p:txBody>
          <a:bodyPr/>
          <a:lstStyle/>
          <a:p>
            <a:endParaRPr lang="en-US">
              <a:solidFill>
                <a:srgbClr val="000000"/>
              </a:solidFill>
            </a:endParaRPr>
          </a:p>
        </p:txBody>
      </p:sp>
      <p:grpSp>
        <p:nvGrpSpPr>
          <p:cNvPr id="2" name="Group 64"/>
          <p:cNvGrpSpPr>
            <a:grpSpLocks/>
          </p:cNvGrpSpPr>
          <p:nvPr/>
        </p:nvGrpSpPr>
        <p:grpSpPr bwMode="auto">
          <a:xfrm>
            <a:off x="7578725" y="2897188"/>
            <a:ext cx="663575" cy="600075"/>
            <a:chOff x="4774" y="1825"/>
            <a:chExt cx="418" cy="378"/>
          </a:xfrm>
        </p:grpSpPr>
        <p:sp>
          <p:nvSpPr>
            <p:cNvPr id="32818" name="Text Box 32"/>
            <p:cNvSpPr txBox="1">
              <a:spLocks noChangeArrowheads="1"/>
            </p:cNvSpPr>
            <p:nvPr/>
          </p:nvSpPr>
          <p:spPr bwMode="auto">
            <a:xfrm>
              <a:off x="4798" y="1825"/>
              <a:ext cx="394" cy="288"/>
            </a:xfrm>
            <a:prstGeom prst="rect">
              <a:avLst/>
            </a:prstGeom>
            <a:noFill/>
            <a:ln w="9525">
              <a:noFill/>
              <a:miter lim="800000"/>
              <a:headEnd/>
              <a:tailEnd/>
            </a:ln>
          </p:spPr>
          <p:txBody>
            <a:bodyPr/>
            <a:lstStyle/>
            <a:p>
              <a:pPr algn="ctr"/>
              <a:r>
                <a:rPr lang="en-US">
                  <a:solidFill>
                    <a:srgbClr val="000000"/>
                  </a:solidFill>
                </a:rPr>
                <a:t>T</a:t>
              </a:r>
            </a:p>
          </p:txBody>
        </p:sp>
        <p:sp>
          <p:nvSpPr>
            <p:cNvPr id="32819" name="Line 34"/>
            <p:cNvSpPr>
              <a:spLocks noChangeShapeType="1"/>
            </p:cNvSpPr>
            <p:nvPr/>
          </p:nvSpPr>
          <p:spPr bwMode="auto">
            <a:xfrm flipV="1">
              <a:off x="4774" y="1857"/>
              <a:ext cx="0" cy="346"/>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grpSp>
      <p:grpSp>
        <p:nvGrpSpPr>
          <p:cNvPr id="3" name="Group 63"/>
          <p:cNvGrpSpPr>
            <a:grpSpLocks/>
          </p:cNvGrpSpPr>
          <p:nvPr/>
        </p:nvGrpSpPr>
        <p:grpSpPr bwMode="auto">
          <a:xfrm>
            <a:off x="7578725" y="4414838"/>
            <a:ext cx="863600" cy="620712"/>
            <a:chOff x="4774" y="2781"/>
            <a:chExt cx="544" cy="391"/>
          </a:xfrm>
        </p:grpSpPr>
        <p:sp>
          <p:nvSpPr>
            <p:cNvPr id="32816" name="Text Box 31"/>
            <p:cNvSpPr txBox="1">
              <a:spLocks noChangeArrowheads="1"/>
            </p:cNvSpPr>
            <p:nvPr/>
          </p:nvSpPr>
          <p:spPr bwMode="auto">
            <a:xfrm>
              <a:off x="4851" y="2875"/>
              <a:ext cx="467" cy="297"/>
            </a:xfrm>
            <a:prstGeom prst="rect">
              <a:avLst/>
            </a:prstGeom>
            <a:noFill/>
            <a:ln w="9525">
              <a:noFill/>
              <a:miter lim="800000"/>
              <a:headEnd/>
              <a:tailEnd/>
            </a:ln>
          </p:spPr>
          <p:txBody>
            <a:bodyPr/>
            <a:lstStyle/>
            <a:p>
              <a:pPr algn="ctr"/>
              <a:r>
                <a:rPr lang="en-US">
                  <a:solidFill>
                    <a:srgbClr val="000000"/>
                  </a:solidFill>
                </a:rPr>
                <a:t>mg</a:t>
              </a:r>
            </a:p>
          </p:txBody>
        </p:sp>
        <p:sp>
          <p:nvSpPr>
            <p:cNvPr id="32817" name="Line 35"/>
            <p:cNvSpPr>
              <a:spLocks noChangeShapeType="1"/>
            </p:cNvSpPr>
            <p:nvPr/>
          </p:nvSpPr>
          <p:spPr bwMode="auto">
            <a:xfrm flipV="1">
              <a:off x="4774" y="2781"/>
              <a:ext cx="0" cy="346"/>
            </a:xfrm>
            <a:prstGeom prst="line">
              <a:avLst/>
            </a:prstGeom>
            <a:noFill/>
            <a:ln w="28575">
              <a:solidFill>
                <a:srgbClr val="000000"/>
              </a:solidFill>
              <a:round/>
              <a:headEnd type="triangle" w="lg" len="lg"/>
              <a:tailEnd/>
            </a:ln>
          </p:spPr>
          <p:txBody>
            <a:bodyPr/>
            <a:lstStyle/>
            <a:p>
              <a:endParaRPr lang="en-US">
                <a:solidFill>
                  <a:srgbClr val="000000"/>
                </a:solidFill>
              </a:endParaRPr>
            </a:p>
          </p:txBody>
        </p:sp>
      </p:grpSp>
      <p:grpSp>
        <p:nvGrpSpPr>
          <p:cNvPr id="32777" name="Group 53"/>
          <p:cNvGrpSpPr>
            <a:grpSpLocks/>
          </p:cNvGrpSpPr>
          <p:nvPr/>
        </p:nvGrpSpPr>
        <p:grpSpPr bwMode="auto">
          <a:xfrm>
            <a:off x="6664325" y="476250"/>
            <a:ext cx="1651000" cy="1651000"/>
            <a:chOff x="1391" y="1754"/>
            <a:chExt cx="1040" cy="1040"/>
          </a:xfrm>
        </p:grpSpPr>
        <p:sp>
          <p:nvSpPr>
            <p:cNvPr id="32806" name="Rectangle 38"/>
            <p:cNvSpPr>
              <a:spLocks noChangeArrowheads="1"/>
            </p:cNvSpPr>
            <p:nvPr/>
          </p:nvSpPr>
          <p:spPr bwMode="auto">
            <a:xfrm>
              <a:off x="1622" y="2216"/>
              <a:ext cx="693" cy="578"/>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32807" name="Line 39"/>
            <p:cNvSpPr>
              <a:spLocks noChangeShapeType="1"/>
            </p:cNvSpPr>
            <p:nvPr/>
          </p:nvSpPr>
          <p:spPr bwMode="auto">
            <a:xfrm flipV="1">
              <a:off x="1969" y="1870"/>
              <a:ext cx="0" cy="346"/>
            </a:xfrm>
            <a:prstGeom prst="line">
              <a:avLst/>
            </a:prstGeom>
            <a:noFill/>
            <a:ln w="38100">
              <a:solidFill>
                <a:srgbClr val="0070C0"/>
              </a:solidFill>
              <a:round/>
              <a:headEnd/>
              <a:tailEnd/>
            </a:ln>
          </p:spPr>
          <p:txBody>
            <a:bodyPr/>
            <a:lstStyle/>
            <a:p>
              <a:endParaRPr lang="en-US">
                <a:solidFill>
                  <a:srgbClr val="000000"/>
                </a:solidFill>
              </a:endParaRPr>
            </a:p>
          </p:txBody>
        </p:sp>
        <p:sp>
          <p:nvSpPr>
            <p:cNvPr id="32808" name="Line 40"/>
            <p:cNvSpPr>
              <a:spLocks noChangeShapeType="1"/>
            </p:cNvSpPr>
            <p:nvPr/>
          </p:nvSpPr>
          <p:spPr bwMode="auto">
            <a:xfrm>
              <a:off x="1391" y="1870"/>
              <a:ext cx="1040" cy="0"/>
            </a:xfrm>
            <a:prstGeom prst="line">
              <a:avLst/>
            </a:prstGeom>
            <a:noFill/>
            <a:ln w="38100">
              <a:solidFill>
                <a:srgbClr val="0070C0"/>
              </a:solidFill>
              <a:round/>
              <a:headEnd/>
              <a:tailEnd/>
            </a:ln>
          </p:spPr>
          <p:txBody>
            <a:bodyPr/>
            <a:lstStyle/>
            <a:p>
              <a:endParaRPr lang="en-US">
                <a:solidFill>
                  <a:srgbClr val="000000"/>
                </a:solidFill>
              </a:endParaRPr>
            </a:p>
          </p:txBody>
        </p:sp>
        <p:sp>
          <p:nvSpPr>
            <p:cNvPr id="32809" name="Line 41"/>
            <p:cNvSpPr>
              <a:spLocks noChangeShapeType="1"/>
            </p:cNvSpPr>
            <p:nvPr/>
          </p:nvSpPr>
          <p:spPr bwMode="auto">
            <a:xfrm flipH="1" flipV="1">
              <a:off x="1507" y="1754"/>
              <a:ext cx="115" cy="116"/>
            </a:xfrm>
            <a:prstGeom prst="line">
              <a:avLst/>
            </a:prstGeom>
            <a:noFill/>
            <a:ln w="38100">
              <a:solidFill>
                <a:srgbClr val="0070C0"/>
              </a:solidFill>
              <a:round/>
              <a:headEnd/>
              <a:tailEnd/>
            </a:ln>
          </p:spPr>
          <p:txBody>
            <a:bodyPr/>
            <a:lstStyle/>
            <a:p>
              <a:endParaRPr lang="en-US">
                <a:solidFill>
                  <a:srgbClr val="000000"/>
                </a:solidFill>
              </a:endParaRPr>
            </a:p>
          </p:txBody>
        </p:sp>
        <p:sp>
          <p:nvSpPr>
            <p:cNvPr id="32810" name="Line 42"/>
            <p:cNvSpPr>
              <a:spLocks noChangeShapeType="1"/>
            </p:cNvSpPr>
            <p:nvPr/>
          </p:nvSpPr>
          <p:spPr bwMode="auto">
            <a:xfrm flipH="1" flipV="1">
              <a:off x="1622" y="1754"/>
              <a:ext cx="116" cy="116"/>
            </a:xfrm>
            <a:prstGeom prst="line">
              <a:avLst/>
            </a:prstGeom>
            <a:noFill/>
            <a:ln w="38100">
              <a:solidFill>
                <a:srgbClr val="0070C0"/>
              </a:solidFill>
              <a:round/>
              <a:headEnd/>
              <a:tailEnd/>
            </a:ln>
          </p:spPr>
          <p:txBody>
            <a:bodyPr/>
            <a:lstStyle/>
            <a:p>
              <a:endParaRPr lang="en-US">
                <a:solidFill>
                  <a:srgbClr val="000000"/>
                </a:solidFill>
              </a:endParaRPr>
            </a:p>
          </p:txBody>
        </p:sp>
        <p:sp>
          <p:nvSpPr>
            <p:cNvPr id="32811" name="Line 43"/>
            <p:cNvSpPr>
              <a:spLocks noChangeShapeType="1"/>
            </p:cNvSpPr>
            <p:nvPr/>
          </p:nvSpPr>
          <p:spPr bwMode="auto">
            <a:xfrm flipH="1" flipV="1">
              <a:off x="1738" y="1754"/>
              <a:ext cx="115" cy="116"/>
            </a:xfrm>
            <a:prstGeom prst="line">
              <a:avLst/>
            </a:prstGeom>
            <a:noFill/>
            <a:ln w="38100">
              <a:solidFill>
                <a:srgbClr val="0070C0"/>
              </a:solidFill>
              <a:round/>
              <a:headEnd/>
              <a:tailEnd/>
            </a:ln>
          </p:spPr>
          <p:txBody>
            <a:bodyPr/>
            <a:lstStyle/>
            <a:p>
              <a:endParaRPr lang="en-US">
                <a:solidFill>
                  <a:srgbClr val="000000"/>
                </a:solidFill>
              </a:endParaRPr>
            </a:p>
          </p:txBody>
        </p:sp>
        <p:sp>
          <p:nvSpPr>
            <p:cNvPr id="32812" name="Line 44"/>
            <p:cNvSpPr>
              <a:spLocks noChangeShapeType="1"/>
            </p:cNvSpPr>
            <p:nvPr/>
          </p:nvSpPr>
          <p:spPr bwMode="auto">
            <a:xfrm flipH="1" flipV="1">
              <a:off x="1853" y="1754"/>
              <a:ext cx="116" cy="116"/>
            </a:xfrm>
            <a:prstGeom prst="line">
              <a:avLst/>
            </a:prstGeom>
            <a:noFill/>
            <a:ln w="38100">
              <a:solidFill>
                <a:srgbClr val="0070C0"/>
              </a:solidFill>
              <a:round/>
              <a:headEnd/>
              <a:tailEnd/>
            </a:ln>
          </p:spPr>
          <p:txBody>
            <a:bodyPr/>
            <a:lstStyle/>
            <a:p>
              <a:endParaRPr lang="en-US">
                <a:solidFill>
                  <a:srgbClr val="000000"/>
                </a:solidFill>
              </a:endParaRPr>
            </a:p>
          </p:txBody>
        </p:sp>
        <p:sp>
          <p:nvSpPr>
            <p:cNvPr id="32813" name="Line 45"/>
            <p:cNvSpPr>
              <a:spLocks noChangeShapeType="1"/>
            </p:cNvSpPr>
            <p:nvPr/>
          </p:nvSpPr>
          <p:spPr bwMode="auto">
            <a:xfrm flipH="1" flipV="1">
              <a:off x="1969" y="1754"/>
              <a:ext cx="115" cy="116"/>
            </a:xfrm>
            <a:prstGeom prst="line">
              <a:avLst/>
            </a:prstGeom>
            <a:noFill/>
            <a:ln w="38100">
              <a:solidFill>
                <a:srgbClr val="0070C0"/>
              </a:solidFill>
              <a:round/>
              <a:headEnd/>
              <a:tailEnd/>
            </a:ln>
          </p:spPr>
          <p:txBody>
            <a:bodyPr/>
            <a:lstStyle/>
            <a:p>
              <a:endParaRPr lang="en-US">
                <a:solidFill>
                  <a:srgbClr val="000000"/>
                </a:solidFill>
              </a:endParaRPr>
            </a:p>
          </p:txBody>
        </p:sp>
        <p:sp>
          <p:nvSpPr>
            <p:cNvPr id="32814" name="Line 46"/>
            <p:cNvSpPr>
              <a:spLocks noChangeShapeType="1"/>
            </p:cNvSpPr>
            <p:nvPr/>
          </p:nvSpPr>
          <p:spPr bwMode="auto">
            <a:xfrm flipH="1" flipV="1">
              <a:off x="2084" y="1754"/>
              <a:ext cx="116" cy="116"/>
            </a:xfrm>
            <a:prstGeom prst="line">
              <a:avLst/>
            </a:prstGeom>
            <a:noFill/>
            <a:ln w="38100">
              <a:solidFill>
                <a:srgbClr val="0070C0"/>
              </a:solidFill>
              <a:round/>
              <a:headEnd/>
              <a:tailEnd/>
            </a:ln>
          </p:spPr>
          <p:txBody>
            <a:bodyPr/>
            <a:lstStyle/>
            <a:p>
              <a:endParaRPr lang="en-US">
                <a:solidFill>
                  <a:srgbClr val="000000"/>
                </a:solidFill>
              </a:endParaRPr>
            </a:p>
          </p:txBody>
        </p:sp>
        <p:sp>
          <p:nvSpPr>
            <p:cNvPr id="32815" name="Line 47"/>
            <p:cNvSpPr>
              <a:spLocks noChangeShapeType="1"/>
            </p:cNvSpPr>
            <p:nvPr/>
          </p:nvSpPr>
          <p:spPr bwMode="auto">
            <a:xfrm flipH="1" flipV="1">
              <a:off x="2200" y="1754"/>
              <a:ext cx="115" cy="116"/>
            </a:xfrm>
            <a:prstGeom prst="line">
              <a:avLst/>
            </a:prstGeom>
            <a:noFill/>
            <a:ln w="38100">
              <a:solidFill>
                <a:srgbClr val="0070C0"/>
              </a:solidFill>
              <a:round/>
              <a:headEnd/>
              <a:tailEnd/>
            </a:ln>
          </p:spPr>
          <p:txBody>
            <a:bodyPr/>
            <a:lstStyle/>
            <a:p>
              <a:endParaRPr lang="en-US">
                <a:solidFill>
                  <a:srgbClr val="000000"/>
                </a:solidFill>
              </a:endParaRPr>
            </a:p>
          </p:txBody>
        </p:sp>
      </p:grpSp>
      <p:sp>
        <p:nvSpPr>
          <p:cNvPr id="273456" name="Text Box 48"/>
          <p:cNvSpPr txBox="1">
            <a:spLocks noChangeArrowheads="1"/>
          </p:cNvSpPr>
          <p:nvPr/>
        </p:nvSpPr>
        <p:spPr bwMode="auto">
          <a:xfrm>
            <a:off x="7283450" y="1365250"/>
            <a:ext cx="609600" cy="473075"/>
          </a:xfrm>
          <a:prstGeom prst="rect">
            <a:avLst/>
          </a:prstGeom>
          <a:noFill/>
          <a:ln w="9525">
            <a:noFill/>
            <a:miter lim="800000"/>
            <a:headEnd/>
            <a:tailEnd/>
          </a:ln>
        </p:spPr>
        <p:txBody>
          <a:bodyPr/>
          <a:lstStyle/>
          <a:p>
            <a:pPr algn="ctr"/>
            <a:r>
              <a:rPr lang="en-US">
                <a:solidFill>
                  <a:srgbClr val="000000"/>
                </a:solidFill>
              </a:rPr>
              <a:t>m</a:t>
            </a:r>
          </a:p>
        </p:txBody>
      </p:sp>
      <p:sp>
        <p:nvSpPr>
          <p:cNvPr id="273457" name="Text Box 49"/>
          <p:cNvSpPr txBox="1">
            <a:spLocks noChangeArrowheads="1"/>
          </p:cNvSpPr>
          <p:nvPr/>
        </p:nvSpPr>
        <p:spPr bwMode="auto">
          <a:xfrm>
            <a:off x="7661275" y="688975"/>
            <a:ext cx="1119188" cy="530225"/>
          </a:xfrm>
          <a:prstGeom prst="rect">
            <a:avLst/>
          </a:prstGeom>
          <a:noFill/>
          <a:ln w="9525">
            <a:noFill/>
            <a:miter lim="800000"/>
            <a:headEnd/>
            <a:tailEnd/>
          </a:ln>
        </p:spPr>
        <p:txBody>
          <a:bodyPr/>
          <a:lstStyle/>
          <a:p>
            <a:pPr algn="ctr"/>
            <a:r>
              <a:rPr lang="en-US">
                <a:solidFill>
                  <a:srgbClr val="000000"/>
                </a:solidFill>
              </a:rPr>
              <a:t>T = ?</a:t>
            </a:r>
          </a:p>
        </p:txBody>
      </p:sp>
      <p:sp>
        <p:nvSpPr>
          <p:cNvPr id="32781" name="Rectangle 55"/>
          <p:cNvSpPr>
            <a:spLocks noChangeArrowheads="1"/>
          </p:cNvSpPr>
          <p:nvPr/>
        </p:nvSpPr>
        <p:spPr bwMode="auto">
          <a:xfrm>
            <a:off x="0" y="3257550"/>
            <a:ext cx="9144000" cy="0"/>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273464" name="Rectangle 56"/>
          <p:cNvSpPr>
            <a:spLocks noChangeArrowheads="1"/>
          </p:cNvSpPr>
          <p:nvPr/>
        </p:nvSpPr>
        <p:spPr bwMode="auto">
          <a:xfrm>
            <a:off x="4043363" y="1614488"/>
            <a:ext cx="1524000" cy="609600"/>
          </a:xfrm>
          <a:prstGeom prst="rect">
            <a:avLst/>
          </a:prstGeom>
          <a:noFill/>
          <a:ln w="9525">
            <a:noFill/>
            <a:miter lim="800000"/>
            <a:headEnd/>
            <a:tailEnd/>
          </a:ln>
        </p:spPr>
        <p:txBody>
          <a:bodyPr anchor="ctr"/>
          <a:lstStyle/>
          <a:p>
            <a:r>
              <a:rPr lang="en-US">
                <a:solidFill>
                  <a:srgbClr val="000000"/>
                </a:solidFill>
              </a:rPr>
              <a:t>= m a</a:t>
            </a:r>
            <a:endParaRPr lang="en-US" baseline="-25000">
              <a:solidFill>
                <a:srgbClr val="000000"/>
              </a:solidFill>
            </a:endParaRPr>
          </a:p>
        </p:txBody>
      </p:sp>
      <p:grpSp>
        <p:nvGrpSpPr>
          <p:cNvPr id="5" name="Group 57"/>
          <p:cNvGrpSpPr>
            <a:grpSpLocks/>
          </p:cNvGrpSpPr>
          <p:nvPr/>
        </p:nvGrpSpPr>
        <p:grpSpPr bwMode="auto">
          <a:xfrm>
            <a:off x="4759325" y="1352550"/>
            <a:ext cx="649288" cy="793750"/>
            <a:chOff x="2599" y="1531"/>
            <a:chExt cx="409" cy="500"/>
          </a:xfrm>
        </p:grpSpPr>
        <p:sp>
          <p:nvSpPr>
            <p:cNvPr id="32804" name="Rectangle 58"/>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a:solidFill>
                    <a:srgbClr val="3333FF"/>
                  </a:solidFill>
                </a:rPr>
                <a:t>0</a:t>
              </a:r>
            </a:p>
          </p:txBody>
        </p:sp>
        <p:sp>
          <p:nvSpPr>
            <p:cNvPr id="32805" name="Line 59"/>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
        <p:nvSpPr>
          <p:cNvPr id="273468" name="Rectangle 60"/>
          <p:cNvSpPr>
            <a:spLocks noChangeArrowheads="1"/>
          </p:cNvSpPr>
          <p:nvPr/>
        </p:nvSpPr>
        <p:spPr bwMode="auto">
          <a:xfrm>
            <a:off x="2928063" y="2339975"/>
            <a:ext cx="1900237" cy="609600"/>
          </a:xfrm>
          <a:prstGeom prst="rect">
            <a:avLst/>
          </a:prstGeom>
          <a:noFill/>
          <a:ln w="9525">
            <a:noFill/>
            <a:miter lim="800000"/>
            <a:headEnd/>
            <a:tailEnd/>
          </a:ln>
        </p:spPr>
        <p:txBody>
          <a:bodyPr anchor="ctr"/>
          <a:lstStyle/>
          <a:p>
            <a:r>
              <a:rPr lang="en-US" dirty="0">
                <a:solidFill>
                  <a:srgbClr val="000000"/>
                </a:solidFill>
              </a:rPr>
              <a:t>T = </a:t>
            </a:r>
            <a:r>
              <a:rPr lang="en-US" dirty="0" smtClean="0">
                <a:solidFill>
                  <a:srgbClr val="000000"/>
                </a:solidFill>
              </a:rPr>
              <a:t>mg</a:t>
            </a:r>
            <a:endParaRPr lang="en-US" dirty="0">
              <a:solidFill>
                <a:srgbClr val="000000"/>
              </a:solidFill>
            </a:endParaRPr>
          </a:p>
        </p:txBody>
      </p:sp>
      <p:sp>
        <p:nvSpPr>
          <p:cNvPr id="273470" name="Text Box 62"/>
          <p:cNvSpPr txBox="1">
            <a:spLocks noChangeArrowheads="1"/>
          </p:cNvSpPr>
          <p:nvPr/>
        </p:nvSpPr>
        <p:spPr bwMode="auto">
          <a:xfrm>
            <a:off x="7011988" y="3655375"/>
            <a:ext cx="1176337" cy="471488"/>
          </a:xfrm>
          <a:prstGeom prst="rect">
            <a:avLst/>
          </a:prstGeom>
          <a:noFill/>
          <a:ln w="9525">
            <a:noFill/>
            <a:miter lim="800000"/>
            <a:headEnd/>
            <a:tailEnd/>
          </a:ln>
        </p:spPr>
        <p:txBody>
          <a:bodyPr/>
          <a:lstStyle/>
          <a:p>
            <a:pPr algn="ctr"/>
            <a:r>
              <a:rPr lang="en-US" dirty="0" smtClean="0">
                <a:solidFill>
                  <a:srgbClr val="000000"/>
                </a:solidFill>
              </a:rPr>
              <a:t>m</a:t>
            </a:r>
            <a:endParaRPr lang="en-US" dirty="0">
              <a:solidFill>
                <a:srgbClr val="000000"/>
              </a:solidFill>
            </a:endParaRPr>
          </a:p>
        </p:txBody>
      </p:sp>
      <p:sp>
        <p:nvSpPr>
          <p:cNvPr id="32786" name="AutoShape 67"/>
          <p:cNvSpPr>
            <a:spLocks noChangeAspect="1" noChangeArrowheads="1" noTextEdit="1"/>
          </p:cNvSpPr>
          <p:nvPr/>
        </p:nvSpPr>
        <p:spPr bwMode="auto">
          <a:xfrm>
            <a:off x="4043363" y="3881438"/>
            <a:ext cx="2305050" cy="2257425"/>
          </a:xfrm>
          <a:prstGeom prst="rect">
            <a:avLst/>
          </a:prstGeom>
          <a:noFill/>
          <a:ln w="9525">
            <a:noFill/>
            <a:miter lim="800000"/>
            <a:headEnd/>
            <a:tailEnd/>
          </a:ln>
        </p:spPr>
        <p:txBody>
          <a:bodyPr/>
          <a:lstStyle/>
          <a:p>
            <a:endParaRPr lang="en-US">
              <a:solidFill>
                <a:srgbClr val="000000"/>
              </a:solidFill>
            </a:endParaRPr>
          </a:p>
        </p:txBody>
      </p:sp>
      <p:grpSp>
        <p:nvGrpSpPr>
          <p:cNvPr id="6" name="Group 85"/>
          <p:cNvGrpSpPr>
            <a:grpSpLocks/>
          </p:cNvGrpSpPr>
          <p:nvPr/>
        </p:nvGrpSpPr>
        <p:grpSpPr bwMode="auto">
          <a:xfrm>
            <a:off x="3848100" y="4252913"/>
            <a:ext cx="2228850" cy="2257425"/>
            <a:chOff x="2424" y="2679"/>
            <a:chExt cx="1404" cy="1422"/>
          </a:xfrm>
        </p:grpSpPr>
        <p:sp>
          <p:nvSpPr>
            <p:cNvPr id="32796" name="Freeform 69"/>
            <p:cNvSpPr>
              <a:spLocks/>
            </p:cNvSpPr>
            <p:nvPr/>
          </p:nvSpPr>
          <p:spPr bwMode="auto">
            <a:xfrm>
              <a:off x="2424" y="3777"/>
              <a:ext cx="1266" cy="324"/>
            </a:xfrm>
            <a:custGeom>
              <a:avLst/>
              <a:gdLst>
                <a:gd name="T0" fmla="*/ 0 w 2533"/>
                <a:gd name="T1" fmla="*/ 0 h 648"/>
                <a:gd name="T2" fmla="*/ 0 w 2533"/>
                <a:gd name="T3" fmla="*/ 1 h 648"/>
                <a:gd name="T4" fmla="*/ 0 w 2533"/>
                <a:gd name="T5" fmla="*/ 1 h 648"/>
                <a:gd name="T6" fmla="*/ 0 w 2533"/>
                <a:gd name="T7" fmla="*/ 1 h 648"/>
                <a:gd name="T8" fmla="*/ 0 w 2533"/>
                <a:gd name="T9" fmla="*/ 0 h 648"/>
                <a:gd name="T10" fmla="*/ 0 60000 65536"/>
                <a:gd name="T11" fmla="*/ 0 60000 65536"/>
                <a:gd name="T12" fmla="*/ 0 60000 65536"/>
                <a:gd name="T13" fmla="*/ 0 60000 65536"/>
                <a:gd name="T14" fmla="*/ 0 60000 65536"/>
                <a:gd name="T15" fmla="*/ 0 w 2533"/>
                <a:gd name="T16" fmla="*/ 0 h 648"/>
                <a:gd name="T17" fmla="*/ 2533 w 2533"/>
                <a:gd name="T18" fmla="*/ 648 h 648"/>
              </a:gdLst>
              <a:ahLst/>
              <a:cxnLst>
                <a:cxn ang="T10">
                  <a:pos x="T0" y="T1"/>
                </a:cxn>
                <a:cxn ang="T11">
                  <a:pos x="T2" y="T3"/>
                </a:cxn>
                <a:cxn ang="T12">
                  <a:pos x="T4" y="T5"/>
                </a:cxn>
                <a:cxn ang="T13">
                  <a:pos x="T6" y="T7"/>
                </a:cxn>
                <a:cxn ang="T14">
                  <a:pos x="T8" y="T9"/>
                </a:cxn>
              </a:cxnLst>
              <a:rect l="T15" t="T16" r="T17" b="T18"/>
              <a:pathLst>
                <a:path w="2533" h="648">
                  <a:moveTo>
                    <a:pt x="0" y="0"/>
                  </a:moveTo>
                  <a:lnTo>
                    <a:pt x="369" y="648"/>
                  </a:lnTo>
                  <a:lnTo>
                    <a:pt x="2477" y="166"/>
                  </a:lnTo>
                  <a:lnTo>
                    <a:pt x="2533" y="3"/>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32797" name="Freeform 70"/>
            <p:cNvSpPr>
              <a:spLocks/>
            </p:cNvSpPr>
            <p:nvPr/>
          </p:nvSpPr>
          <p:spPr bwMode="auto">
            <a:xfrm>
              <a:off x="3533" y="2787"/>
              <a:ext cx="93" cy="99"/>
            </a:xfrm>
            <a:custGeom>
              <a:avLst/>
              <a:gdLst>
                <a:gd name="T0" fmla="*/ 1 w 186"/>
                <a:gd name="T1" fmla="*/ 0 h 200"/>
                <a:gd name="T2" fmla="*/ 1 w 186"/>
                <a:gd name="T3" fmla="*/ 0 h 200"/>
                <a:gd name="T4" fmla="*/ 0 w 186"/>
                <a:gd name="T5" fmla="*/ 0 h 200"/>
                <a:gd name="T6" fmla="*/ 1 w 186"/>
                <a:gd name="T7" fmla="*/ 0 h 200"/>
                <a:gd name="T8" fmla="*/ 1 w 186"/>
                <a:gd name="T9" fmla="*/ 0 h 200"/>
                <a:gd name="T10" fmla="*/ 1 w 186"/>
                <a:gd name="T11" fmla="*/ 0 h 200"/>
                <a:gd name="T12" fmla="*/ 1 w 186"/>
                <a:gd name="T13" fmla="*/ 0 h 200"/>
                <a:gd name="T14" fmla="*/ 1 w 186"/>
                <a:gd name="T15" fmla="*/ 0 h 200"/>
                <a:gd name="T16" fmla="*/ 1 w 186"/>
                <a:gd name="T17" fmla="*/ 0 h 200"/>
                <a:gd name="T18" fmla="*/ 1 w 186"/>
                <a:gd name="T19" fmla="*/ 0 h 200"/>
                <a:gd name="T20" fmla="*/ 1 w 186"/>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
                <a:gd name="T34" fmla="*/ 0 h 200"/>
                <a:gd name="T35" fmla="*/ 186 w 186"/>
                <a:gd name="T36" fmla="*/ 200 h 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 h="200">
                  <a:moveTo>
                    <a:pt x="70" y="200"/>
                  </a:moveTo>
                  <a:lnTo>
                    <a:pt x="186" y="0"/>
                  </a:lnTo>
                  <a:lnTo>
                    <a:pt x="0" y="117"/>
                  </a:lnTo>
                  <a:lnTo>
                    <a:pt x="9" y="127"/>
                  </a:lnTo>
                  <a:lnTo>
                    <a:pt x="18" y="138"/>
                  </a:lnTo>
                  <a:lnTo>
                    <a:pt x="27" y="148"/>
                  </a:lnTo>
                  <a:lnTo>
                    <a:pt x="36" y="158"/>
                  </a:lnTo>
                  <a:lnTo>
                    <a:pt x="45" y="169"/>
                  </a:lnTo>
                  <a:lnTo>
                    <a:pt x="53" y="179"/>
                  </a:lnTo>
                  <a:lnTo>
                    <a:pt x="61" y="189"/>
                  </a:lnTo>
                  <a:lnTo>
                    <a:pt x="70" y="200"/>
                  </a:lnTo>
                  <a:close/>
                </a:path>
              </a:pathLst>
            </a:custGeom>
            <a:solidFill>
              <a:srgbClr val="000000"/>
            </a:solidFill>
            <a:ln w="9525">
              <a:noFill/>
              <a:round/>
              <a:headEnd/>
              <a:tailEnd/>
            </a:ln>
          </p:spPr>
          <p:txBody>
            <a:bodyPr/>
            <a:lstStyle/>
            <a:p>
              <a:endParaRPr lang="en-US">
                <a:solidFill>
                  <a:srgbClr val="000000"/>
                </a:solidFill>
              </a:endParaRPr>
            </a:p>
          </p:txBody>
        </p:sp>
        <p:sp>
          <p:nvSpPr>
            <p:cNvPr id="32798" name="Freeform 71"/>
            <p:cNvSpPr>
              <a:spLocks/>
            </p:cNvSpPr>
            <p:nvPr/>
          </p:nvSpPr>
          <p:spPr bwMode="auto">
            <a:xfrm>
              <a:off x="3614" y="2919"/>
              <a:ext cx="116" cy="90"/>
            </a:xfrm>
            <a:custGeom>
              <a:avLst/>
              <a:gdLst>
                <a:gd name="T0" fmla="*/ 0 w 233"/>
                <a:gd name="T1" fmla="*/ 0 h 182"/>
                <a:gd name="T2" fmla="*/ 0 w 233"/>
                <a:gd name="T3" fmla="*/ 0 h 182"/>
                <a:gd name="T4" fmla="*/ 0 w 233"/>
                <a:gd name="T5" fmla="*/ 0 h 182"/>
                <a:gd name="T6" fmla="*/ 0 w 233"/>
                <a:gd name="T7" fmla="*/ 0 h 182"/>
                <a:gd name="T8" fmla="*/ 0 w 233"/>
                <a:gd name="T9" fmla="*/ 0 h 182"/>
                <a:gd name="T10" fmla="*/ 0 w 233"/>
                <a:gd name="T11" fmla="*/ 0 h 182"/>
                <a:gd name="T12" fmla="*/ 0 w 233"/>
                <a:gd name="T13" fmla="*/ 0 h 182"/>
                <a:gd name="T14" fmla="*/ 0 w 233"/>
                <a:gd name="T15" fmla="*/ 0 h 182"/>
                <a:gd name="T16" fmla="*/ 0 w 233"/>
                <a:gd name="T17" fmla="*/ 0 h 182"/>
                <a:gd name="T18" fmla="*/ 0 w 233"/>
                <a:gd name="T19" fmla="*/ 0 h 182"/>
                <a:gd name="T20" fmla="*/ 0 w 233"/>
                <a:gd name="T21" fmla="*/ 0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182"/>
                <a:gd name="T35" fmla="*/ 233 w 233"/>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182">
                  <a:moveTo>
                    <a:pt x="55" y="182"/>
                  </a:moveTo>
                  <a:lnTo>
                    <a:pt x="233" y="0"/>
                  </a:lnTo>
                  <a:lnTo>
                    <a:pt x="0" y="74"/>
                  </a:lnTo>
                  <a:lnTo>
                    <a:pt x="8" y="87"/>
                  </a:lnTo>
                  <a:lnTo>
                    <a:pt x="15" y="101"/>
                  </a:lnTo>
                  <a:lnTo>
                    <a:pt x="23" y="114"/>
                  </a:lnTo>
                  <a:lnTo>
                    <a:pt x="30" y="127"/>
                  </a:lnTo>
                  <a:lnTo>
                    <a:pt x="36" y="141"/>
                  </a:lnTo>
                  <a:lnTo>
                    <a:pt x="43" y="154"/>
                  </a:lnTo>
                  <a:lnTo>
                    <a:pt x="49" y="169"/>
                  </a:lnTo>
                  <a:lnTo>
                    <a:pt x="55" y="182"/>
                  </a:lnTo>
                  <a:close/>
                </a:path>
              </a:pathLst>
            </a:custGeom>
            <a:solidFill>
              <a:srgbClr val="000000"/>
            </a:solidFill>
            <a:ln w="9525">
              <a:noFill/>
              <a:round/>
              <a:headEnd/>
              <a:tailEnd/>
            </a:ln>
          </p:spPr>
          <p:txBody>
            <a:bodyPr/>
            <a:lstStyle/>
            <a:p>
              <a:endParaRPr lang="en-US">
                <a:solidFill>
                  <a:srgbClr val="000000"/>
                </a:solidFill>
              </a:endParaRPr>
            </a:p>
          </p:txBody>
        </p:sp>
        <p:sp>
          <p:nvSpPr>
            <p:cNvPr id="32799" name="Freeform 72"/>
            <p:cNvSpPr>
              <a:spLocks/>
            </p:cNvSpPr>
            <p:nvPr/>
          </p:nvSpPr>
          <p:spPr bwMode="auto">
            <a:xfrm>
              <a:off x="3691" y="3212"/>
              <a:ext cx="137" cy="67"/>
            </a:xfrm>
            <a:custGeom>
              <a:avLst/>
              <a:gdLst>
                <a:gd name="T0" fmla="*/ 0 w 274"/>
                <a:gd name="T1" fmla="*/ 0 h 134"/>
                <a:gd name="T2" fmla="*/ 1 w 274"/>
                <a:gd name="T3" fmla="*/ 1 h 134"/>
                <a:gd name="T4" fmla="*/ 1 w 274"/>
                <a:gd name="T5" fmla="*/ 1 h 134"/>
                <a:gd name="T6" fmla="*/ 1 w 274"/>
                <a:gd name="T7" fmla="*/ 1 h 134"/>
                <a:gd name="T8" fmla="*/ 1 w 274"/>
                <a:gd name="T9" fmla="*/ 1 h 134"/>
                <a:gd name="T10" fmla="*/ 1 w 274"/>
                <a:gd name="T11" fmla="*/ 1 h 134"/>
                <a:gd name="T12" fmla="*/ 0 w 274"/>
                <a:gd name="T13" fmla="*/ 0 h 134"/>
                <a:gd name="T14" fmla="*/ 0 60000 65536"/>
                <a:gd name="T15" fmla="*/ 0 60000 65536"/>
                <a:gd name="T16" fmla="*/ 0 60000 65536"/>
                <a:gd name="T17" fmla="*/ 0 60000 65536"/>
                <a:gd name="T18" fmla="*/ 0 60000 65536"/>
                <a:gd name="T19" fmla="*/ 0 60000 65536"/>
                <a:gd name="T20" fmla="*/ 0 60000 65536"/>
                <a:gd name="T21" fmla="*/ 0 w 274"/>
                <a:gd name="T22" fmla="*/ 0 h 134"/>
                <a:gd name="T23" fmla="*/ 274 w 274"/>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134">
                  <a:moveTo>
                    <a:pt x="0" y="0"/>
                  </a:moveTo>
                  <a:lnTo>
                    <a:pt x="3" y="34"/>
                  </a:lnTo>
                  <a:lnTo>
                    <a:pt x="5" y="68"/>
                  </a:lnTo>
                  <a:lnTo>
                    <a:pt x="5" y="100"/>
                  </a:lnTo>
                  <a:lnTo>
                    <a:pt x="3" y="134"/>
                  </a:lnTo>
                  <a:lnTo>
                    <a:pt x="274" y="55"/>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32800" name="Freeform 73"/>
            <p:cNvSpPr>
              <a:spLocks/>
            </p:cNvSpPr>
            <p:nvPr/>
          </p:nvSpPr>
          <p:spPr bwMode="auto">
            <a:xfrm>
              <a:off x="3667" y="3073"/>
              <a:ext cx="132" cy="70"/>
            </a:xfrm>
            <a:custGeom>
              <a:avLst/>
              <a:gdLst>
                <a:gd name="T0" fmla="*/ 1 w 264"/>
                <a:gd name="T1" fmla="*/ 1 h 140"/>
                <a:gd name="T2" fmla="*/ 1 w 264"/>
                <a:gd name="T3" fmla="*/ 0 h 140"/>
                <a:gd name="T4" fmla="*/ 0 w 264"/>
                <a:gd name="T5" fmla="*/ 1 h 140"/>
                <a:gd name="T6" fmla="*/ 1 w 264"/>
                <a:gd name="T7" fmla="*/ 1 h 140"/>
                <a:gd name="T8" fmla="*/ 1 w 264"/>
                <a:gd name="T9" fmla="*/ 1 h 140"/>
                <a:gd name="T10" fmla="*/ 1 w 264"/>
                <a:gd name="T11" fmla="*/ 1 h 140"/>
                <a:gd name="T12" fmla="*/ 1 w 264"/>
                <a:gd name="T13" fmla="*/ 1 h 140"/>
                <a:gd name="T14" fmla="*/ 0 60000 65536"/>
                <a:gd name="T15" fmla="*/ 0 60000 65536"/>
                <a:gd name="T16" fmla="*/ 0 60000 65536"/>
                <a:gd name="T17" fmla="*/ 0 60000 65536"/>
                <a:gd name="T18" fmla="*/ 0 60000 65536"/>
                <a:gd name="T19" fmla="*/ 0 60000 65536"/>
                <a:gd name="T20" fmla="*/ 0 60000 65536"/>
                <a:gd name="T21" fmla="*/ 0 w 264"/>
                <a:gd name="T22" fmla="*/ 0 h 140"/>
                <a:gd name="T23" fmla="*/ 264 w 264"/>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140">
                  <a:moveTo>
                    <a:pt x="29" y="140"/>
                  </a:moveTo>
                  <a:lnTo>
                    <a:pt x="264" y="0"/>
                  </a:lnTo>
                  <a:lnTo>
                    <a:pt x="0" y="13"/>
                  </a:lnTo>
                  <a:lnTo>
                    <a:pt x="9" y="44"/>
                  </a:lnTo>
                  <a:lnTo>
                    <a:pt x="16" y="76"/>
                  </a:lnTo>
                  <a:lnTo>
                    <a:pt x="24" y="107"/>
                  </a:lnTo>
                  <a:lnTo>
                    <a:pt x="29" y="140"/>
                  </a:lnTo>
                  <a:close/>
                </a:path>
              </a:pathLst>
            </a:custGeom>
            <a:solidFill>
              <a:srgbClr val="000000"/>
            </a:solidFill>
            <a:ln w="9525">
              <a:noFill/>
              <a:round/>
              <a:headEnd/>
              <a:tailEnd/>
            </a:ln>
          </p:spPr>
          <p:txBody>
            <a:bodyPr/>
            <a:lstStyle/>
            <a:p>
              <a:endParaRPr lang="en-US">
                <a:solidFill>
                  <a:srgbClr val="000000"/>
                </a:solidFill>
              </a:endParaRPr>
            </a:p>
          </p:txBody>
        </p:sp>
        <p:sp>
          <p:nvSpPr>
            <p:cNvPr id="32801" name="Freeform 74"/>
            <p:cNvSpPr>
              <a:spLocks/>
            </p:cNvSpPr>
            <p:nvPr/>
          </p:nvSpPr>
          <p:spPr bwMode="auto">
            <a:xfrm>
              <a:off x="3623" y="3474"/>
              <a:ext cx="137" cy="92"/>
            </a:xfrm>
            <a:custGeom>
              <a:avLst/>
              <a:gdLst>
                <a:gd name="T0" fmla="*/ 0 w 274"/>
                <a:gd name="T1" fmla="*/ 1 h 183"/>
                <a:gd name="T2" fmla="*/ 1 w 274"/>
                <a:gd name="T3" fmla="*/ 1 h 183"/>
                <a:gd name="T4" fmla="*/ 1 w 274"/>
                <a:gd name="T5" fmla="*/ 0 h 183"/>
                <a:gd name="T6" fmla="*/ 1 w 274"/>
                <a:gd name="T7" fmla="*/ 1 h 183"/>
                <a:gd name="T8" fmla="*/ 1 w 274"/>
                <a:gd name="T9" fmla="*/ 1 h 183"/>
                <a:gd name="T10" fmla="*/ 1 w 274"/>
                <a:gd name="T11" fmla="*/ 1 h 183"/>
                <a:gd name="T12" fmla="*/ 1 w 274"/>
                <a:gd name="T13" fmla="*/ 1 h 183"/>
                <a:gd name="T14" fmla="*/ 1 w 274"/>
                <a:gd name="T15" fmla="*/ 1 h 183"/>
                <a:gd name="T16" fmla="*/ 1 w 274"/>
                <a:gd name="T17" fmla="*/ 1 h 183"/>
                <a:gd name="T18" fmla="*/ 1 w 274"/>
                <a:gd name="T19" fmla="*/ 1 h 183"/>
                <a:gd name="T20" fmla="*/ 0 w 274"/>
                <a:gd name="T21" fmla="*/ 1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4"/>
                <a:gd name="T34" fmla="*/ 0 h 183"/>
                <a:gd name="T35" fmla="*/ 274 w 274"/>
                <a:gd name="T36" fmla="*/ 183 h 1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4" h="183">
                  <a:moveTo>
                    <a:pt x="0" y="123"/>
                  </a:moveTo>
                  <a:lnTo>
                    <a:pt x="274" y="183"/>
                  </a:lnTo>
                  <a:lnTo>
                    <a:pt x="56" y="0"/>
                  </a:lnTo>
                  <a:lnTo>
                    <a:pt x="50" y="15"/>
                  </a:lnTo>
                  <a:lnTo>
                    <a:pt x="43" y="31"/>
                  </a:lnTo>
                  <a:lnTo>
                    <a:pt x="37" y="46"/>
                  </a:lnTo>
                  <a:lnTo>
                    <a:pt x="30" y="62"/>
                  </a:lnTo>
                  <a:lnTo>
                    <a:pt x="22" y="77"/>
                  </a:lnTo>
                  <a:lnTo>
                    <a:pt x="15" y="93"/>
                  </a:lnTo>
                  <a:lnTo>
                    <a:pt x="8" y="108"/>
                  </a:lnTo>
                  <a:lnTo>
                    <a:pt x="0" y="123"/>
                  </a:lnTo>
                  <a:close/>
                </a:path>
              </a:pathLst>
            </a:custGeom>
            <a:solidFill>
              <a:srgbClr val="000000"/>
            </a:solidFill>
            <a:ln w="9525">
              <a:noFill/>
              <a:round/>
              <a:headEnd/>
              <a:tailEnd/>
            </a:ln>
          </p:spPr>
          <p:txBody>
            <a:bodyPr/>
            <a:lstStyle/>
            <a:p>
              <a:endParaRPr lang="en-US">
                <a:solidFill>
                  <a:srgbClr val="000000"/>
                </a:solidFill>
              </a:endParaRPr>
            </a:p>
          </p:txBody>
        </p:sp>
        <p:sp>
          <p:nvSpPr>
            <p:cNvPr id="32802" name="Freeform 75"/>
            <p:cNvSpPr>
              <a:spLocks/>
            </p:cNvSpPr>
            <p:nvPr/>
          </p:nvSpPr>
          <p:spPr bwMode="auto">
            <a:xfrm>
              <a:off x="3672" y="3345"/>
              <a:ext cx="143" cy="67"/>
            </a:xfrm>
            <a:custGeom>
              <a:avLst/>
              <a:gdLst>
                <a:gd name="T0" fmla="*/ 0 w 285"/>
                <a:gd name="T1" fmla="*/ 1 h 134"/>
                <a:gd name="T2" fmla="*/ 1 w 285"/>
                <a:gd name="T3" fmla="*/ 1 h 134"/>
                <a:gd name="T4" fmla="*/ 1 w 285"/>
                <a:gd name="T5" fmla="*/ 0 h 134"/>
                <a:gd name="T6" fmla="*/ 1 w 285"/>
                <a:gd name="T7" fmla="*/ 1 h 134"/>
                <a:gd name="T8" fmla="*/ 1 w 285"/>
                <a:gd name="T9" fmla="*/ 1 h 134"/>
                <a:gd name="T10" fmla="*/ 1 w 285"/>
                <a:gd name="T11" fmla="*/ 1 h 134"/>
                <a:gd name="T12" fmla="*/ 0 w 285"/>
                <a:gd name="T13" fmla="*/ 1 h 134"/>
                <a:gd name="T14" fmla="*/ 0 60000 65536"/>
                <a:gd name="T15" fmla="*/ 0 60000 65536"/>
                <a:gd name="T16" fmla="*/ 0 60000 65536"/>
                <a:gd name="T17" fmla="*/ 0 60000 65536"/>
                <a:gd name="T18" fmla="*/ 0 60000 65536"/>
                <a:gd name="T19" fmla="*/ 0 60000 65536"/>
                <a:gd name="T20" fmla="*/ 0 60000 65536"/>
                <a:gd name="T21" fmla="*/ 0 w 285"/>
                <a:gd name="T22" fmla="*/ 0 h 134"/>
                <a:gd name="T23" fmla="*/ 285 w 285"/>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134">
                  <a:moveTo>
                    <a:pt x="0" y="134"/>
                  </a:moveTo>
                  <a:lnTo>
                    <a:pt x="285" y="124"/>
                  </a:lnTo>
                  <a:lnTo>
                    <a:pt x="28" y="0"/>
                  </a:lnTo>
                  <a:lnTo>
                    <a:pt x="22" y="34"/>
                  </a:lnTo>
                  <a:lnTo>
                    <a:pt x="16" y="68"/>
                  </a:lnTo>
                  <a:lnTo>
                    <a:pt x="9" y="100"/>
                  </a:lnTo>
                  <a:lnTo>
                    <a:pt x="0" y="134"/>
                  </a:lnTo>
                  <a:close/>
                </a:path>
              </a:pathLst>
            </a:custGeom>
            <a:solidFill>
              <a:srgbClr val="000000"/>
            </a:solidFill>
            <a:ln w="9525">
              <a:noFill/>
              <a:round/>
              <a:headEnd/>
              <a:tailEnd/>
            </a:ln>
          </p:spPr>
          <p:txBody>
            <a:bodyPr/>
            <a:lstStyle/>
            <a:p>
              <a:endParaRPr lang="en-US">
                <a:solidFill>
                  <a:srgbClr val="000000"/>
                </a:solidFill>
              </a:endParaRPr>
            </a:p>
          </p:txBody>
        </p:sp>
        <p:sp>
          <p:nvSpPr>
            <p:cNvPr id="32803" name="Freeform 76"/>
            <p:cNvSpPr>
              <a:spLocks/>
            </p:cNvSpPr>
            <p:nvPr/>
          </p:nvSpPr>
          <p:spPr bwMode="auto">
            <a:xfrm>
              <a:off x="2644" y="2679"/>
              <a:ext cx="934" cy="1152"/>
            </a:xfrm>
            <a:custGeom>
              <a:avLst/>
              <a:gdLst>
                <a:gd name="T0" fmla="*/ 1 w 1867"/>
                <a:gd name="T1" fmla="*/ 1 h 2304"/>
                <a:gd name="T2" fmla="*/ 1 w 1867"/>
                <a:gd name="T3" fmla="*/ 1 h 2304"/>
                <a:gd name="T4" fmla="*/ 1 w 1867"/>
                <a:gd name="T5" fmla="*/ 1 h 2304"/>
                <a:gd name="T6" fmla="*/ 1 w 1867"/>
                <a:gd name="T7" fmla="*/ 1 h 2304"/>
                <a:gd name="T8" fmla="*/ 1 w 1867"/>
                <a:gd name="T9" fmla="*/ 1 h 2304"/>
                <a:gd name="T10" fmla="*/ 1 w 1867"/>
                <a:gd name="T11" fmla="*/ 1 h 2304"/>
                <a:gd name="T12" fmla="*/ 1 w 1867"/>
                <a:gd name="T13" fmla="*/ 1 h 2304"/>
                <a:gd name="T14" fmla="*/ 1 w 1867"/>
                <a:gd name="T15" fmla="*/ 1 h 2304"/>
                <a:gd name="T16" fmla="*/ 1 w 1867"/>
                <a:gd name="T17" fmla="*/ 1 h 2304"/>
                <a:gd name="T18" fmla="*/ 1 w 1867"/>
                <a:gd name="T19" fmla="*/ 1 h 2304"/>
                <a:gd name="T20" fmla="*/ 1 w 1867"/>
                <a:gd name="T21" fmla="*/ 1 h 2304"/>
                <a:gd name="T22" fmla="*/ 1 w 1867"/>
                <a:gd name="T23" fmla="*/ 1 h 2304"/>
                <a:gd name="T24" fmla="*/ 1 w 1867"/>
                <a:gd name="T25" fmla="*/ 1 h 2304"/>
                <a:gd name="T26" fmla="*/ 1 w 1867"/>
                <a:gd name="T27" fmla="*/ 1 h 2304"/>
                <a:gd name="T28" fmla="*/ 1 w 1867"/>
                <a:gd name="T29" fmla="*/ 1 h 2304"/>
                <a:gd name="T30" fmla="*/ 1 w 1867"/>
                <a:gd name="T31" fmla="*/ 1 h 2304"/>
                <a:gd name="T32" fmla="*/ 1 w 1867"/>
                <a:gd name="T33" fmla="*/ 1 h 2304"/>
                <a:gd name="T34" fmla="*/ 1 w 1867"/>
                <a:gd name="T35" fmla="*/ 1 h 2304"/>
                <a:gd name="T36" fmla="*/ 1 w 1867"/>
                <a:gd name="T37" fmla="*/ 1 h 2304"/>
                <a:gd name="T38" fmla="*/ 1 w 1867"/>
                <a:gd name="T39" fmla="*/ 1 h 2304"/>
                <a:gd name="T40" fmla="*/ 1 w 1867"/>
                <a:gd name="T41" fmla="*/ 1 h 2304"/>
                <a:gd name="T42" fmla="*/ 1 w 1867"/>
                <a:gd name="T43" fmla="*/ 1 h 2304"/>
                <a:gd name="T44" fmla="*/ 1 w 1867"/>
                <a:gd name="T45" fmla="*/ 1 h 2304"/>
                <a:gd name="T46" fmla="*/ 1 w 1867"/>
                <a:gd name="T47" fmla="*/ 1 h 2304"/>
                <a:gd name="T48" fmla="*/ 1 w 1867"/>
                <a:gd name="T49" fmla="*/ 1 h 2304"/>
                <a:gd name="T50" fmla="*/ 1 w 1867"/>
                <a:gd name="T51" fmla="*/ 1 h 2304"/>
                <a:gd name="T52" fmla="*/ 1 w 1867"/>
                <a:gd name="T53" fmla="*/ 1 h 2304"/>
                <a:gd name="T54" fmla="*/ 1 w 1867"/>
                <a:gd name="T55" fmla="*/ 1 h 2304"/>
                <a:gd name="T56" fmla="*/ 1 w 1867"/>
                <a:gd name="T57" fmla="*/ 1 h 2304"/>
                <a:gd name="T58" fmla="*/ 1 w 1867"/>
                <a:gd name="T59" fmla="*/ 1 h 2304"/>
                <a:gd name="T60" fmla="*/ 1 w 1867"/>
                <a:gd name="T61" fmla="*/ 1 h 2304"/>
                <a:gd name="T62" fmla="*/ 1 w 1867"/>
                <a:gd name="T63" fmla="*/ 1 h 2304"/>
                <a:gd name="T64" fmla="*/ 1 w 1867"/>
                <a:gd name="T65" fmla="*/ 1 h 2304"/>
                <a:gd name="T66" fmla="*/ 1 w 1867"/>
                <a:gd name="T67" fmla="*/ 1 h 2304"/>
                <a:gd name="T68" fmla="*/ 1 w 1867"/>
                <a:gd name="T69" fmla="*/ 1 h 2304"/>
                <a:gd name="T70" fmla="*/ 1 w 1867"/>
                <a:gd name="T71" fmla="*/ 1 h 2304"/>
                <a:gd name="T72" fmla="*/ 1 w 1867"/>
                <a:gd name="T73" fmla="*/ 1 h 2304"/>
                <a:gd name="T74" fmla="*/ 1 w 1867"/>
                <a:gd name="T75" fmla="*/ 1 h 2304"/>
                <a:gd name="T76" fmla="*/ 1 w 1867"/>
                <a:gd name="T77" fmla="*/ 1 h 2304"/>
                <a:gd name="T78" fmla="*/ 1 w 1867"/>
                <a:gd name="T79" fmla="*/ 1 h 2304"/>
                <a:gd name="T80" fmla="*/ 1 w 1867"/>
                <a:gd name="T81" fmla="*/ 1 h 2304"/>
                <a:gd name="T82" fmla="*/ 0 w 1867"/>
                <a:gd name="T83" fmla="*/ 1 h 2304"/>
                <a:gd name="T84" fmla="*/ 1 w 1867"/>
                <a:gd name="T85" fmla="*/ 1 h 2304"/>
                <a:gd name="T86" fmla="*/ 1 w 1867"/>
                <a:gd name="T87" fmla="*/ 1 h 2304"/>
                <a:gd name="T88" fmla="*/ 1 w 1867"/>
                <a:gd name="T89" fmla="*/ 1 h 2304"/>
                <a:gd name="T90" fmla="*/ 1 w 1867"/>
                <a:gd name="T91" fmla="*/ 1 h 2304"/>
                <a:gd name="T92" fmla="*/ 1 w 1867"/>
                <a:gd name="T93" fmla="*/ 1 h 2304"/>
                <a:gd name="T94" fmla="*/ 1 w 1867"/>
                <a:gd name="T95" fmla="*/ 1 h 2304"/>
                <a:gd name="T96" fmla="*/ 1 w 1867"/>
                <a:gd name="T97" fmla="*/ 1 h 2304"/>
                <a:gd name="T98" fmla="*/ 1 w 1867"/>
                <a:gd name="T99" fmla="*/ 1 h 2304"/>
                <a:gd name="T100" fmla="*/ 1 w 1867"/>
                <a:gd name="T101" fmla="*/ 1 h 2304"/>
                <a:gd name="T102" fmla="*/ 1 w 1867"/>
                <a:gd name="T103" fmla="*/ 1 h 2304"/>
                <a:gd name="T104" fmla="*/ 1 w 1867"/>
                <a:gd name="T105" fmla="*/ 1 h 2304"/>
                <a:gd name="T106" fmla="*/ 1 w 1867"/>
                <a:gd name="T107" fmla="*/ 1 h 2304"/>
                <a:gd name="T108" fmla="*/ 1 w 1867"/>
                <a:gd name="T109" fmla="*/ 1 h 2304"/>
                <a:gd name="T110" fmla="*/ 1 w 1867"/>
                <a:gd name="T111" fmla="*/ 1 h 2304"/>
                <a:gd name="T112" fmla="*/ 1 w 1867"/>
                <a:gd name="T113" fmla="*/ 1 h 2304"/>
                <a:gd name="T114" fmla="*/ 1 w 1867"/>
                <a:gd name="T115" fmla="*/ 1 h 2304"/>
                <a:gd name="T116" fmla="*/ 1 w 1867"/>
                <a:gd name="T117" fmla="*/ 1 h 2304"/>
                <a:gd name="T118" fmla="*/ 1 w 1867"/>
                <a:gd name="T119" fmla="*/ 1 h 2304"/>
                <a:gd name="T120" fmla="*/ 1 w 1867"/>
                <a:gd name="T121" fmla="*/ 1 h 2304"/>
                <a:gd name="T122" fmla="*/ 1 w 1867"/>
                <a:gd name="T123" fmla="*/ 1 h 23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7"/>
                <a:gd name="T187" fmla="*/ 0 h 2304"/>
                <a:gd name="T188" fmla="*/ 1867 w 1867"/>
                <a:gd name="T189" fmla="*/ 2304 h 23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7" h="2304">
                  <a:moveTo>
                    <a:pt x="1732" y="1384"/>
                  </a:moveTo>
                  <a:lnTo>
                    <a:pt x="1864" y="1332"/>
                  </a:lnTo>
                  <a:lnTo>
                    <a:pt x="1867" y="1266"/>
                  </a:lnTo>
                  <a:lnTo>
                    <a:pt x="1864" y="1202"/>
                  </a:lnTo>
                  <a:lnTo>
                    <a:pt x="1856" y="1143"/>
                  </a:lnTo>
                  <a:lnTo>
                    <a:pt x="1842" y="1087"/>
                  </a:lnTo>
                  <a:lnTo>
                    <a:pt x="1825" y="1036"/>
                  </a:lnTo>
                  <a:lnTo>
                    <a:pt x="1803" y="987"/>
                  </a:lnTo>
                  <a:lnTo>
                    <a:pt x="1777" y="943"/>
                  </a:lnTo>
                  <a:lnTo>
                    <a:pt x="1751" y="901"/>
                  </a:lnTo>
                  <a:lnTo>
                    <a:pt x="1738" y="882"/>
                  </a:lnTo>
                  <a:lnTo>
                    <a:pt x="1723" y="863"/>
                  </a:lnTo>
                  <a:lnTo>
                    <a:pt x="1710" y="845"/>
                  </a:lnTo>
                  <a:lnTo>
                    <a:pt x="1695" y="829"/>
                  </a:lnTo>
                  <a:lnTo>
                    <a:pt x="1680" y="813"/>
                  </a:lnTo>
                  <a:lnTo>
                    <a:pt x="1666" y="798"/>
                  </a:lnTo>
                  <a:lnTo>
                    <a:pt x="1651" y="785"/>
                  </a:lnTo>
                  <a:lnTo>
                    <a:pt x="1636" y="771"/>
                  </a:lnTo>
                  <a:lnTo>
                    <a:pt x="1608" y="746"/>
                  </a:lnTo>
                  <a:lnTo>
                    <a:pt x="1582" y="726"/>
                  </a:lnTo>
                  <a:lnTo>
                    <a:pt x="1557" y="708"/>
                  </a:lnTo>
                  <a:lnTo>
                    <a:pt x="1536" y="693"/>
                  </a:lnTo>
                  <a:lnTo>
                    <a:pt x="1518" y="683"/>
                  </a:lnTo>
                  <a:lnTo>
                    <a:pt x="1505" y="674"/>
                  </a:lnTo>
                  <a:lnTo>
                    <a:pt x="1496" y="670"/>
                  </a:lnTo>
                  <a:lnTo>
                    <a:pt x="1493" y="668"/>
                  </a:lnTo>
                  <a:lnTo>
                    <a:pt x="1476" y="664"/>
                  </a:lnTo>
                  <a:lnTo>
                    <a:pt x="1458" y="661"/>
                  </a:lnTo>
                  <a:lnTo>
                    <a:pt x="1442" y="658"/>
                  </a:lnTo>
                  <a:lnTo>
                    <a:pt x="1424" y="656"/>
                  </a:lnTo>
                  <a:lnTo>
                    <a:pt x="1408" y="655"/>
                  </a:lnTo>
                  <a:lnTo>
                    <a:pt x="1393" y="655"/>
                  </a:lnTo>
                  <a:lnTo>
                    <a:pt x="1377" y="655"/>
                  </a:lnTo>
                  <a:lnTo>
                    <a:pt x="1362" y="655"/>
                  </a:lnTo>
                  <a:lnTo>
                    <a:pt x="1347" y="656"/>
                  </a:lnTo>
                  <a:lnTo>
                    <a:pt x="1333" y="658"/>
                  </a:lnTo>
                  <a:lnTo>
                    <a:pt x="1318" y="661"/>
                  </a:lnTo>
                  <a:lnTo>
                    <a:pt x="1305" y="662"/>
                  </a:lnTo>
                  <a:lnTo>
                    <a:pt x="1292" y="665"/>
                  </a:lnTo>
                  <a:lnTo>
                    <a:pt x="1278" y="668"/>
                  </a:lnTo>
                  <a:lnTo>
                    <a:pt x="1265" y="670"/>
                  </a:lnTo>
                  <a:lnTo>
                    <a:pt x="1252" y="673"/>
                  </a:lnTo>
                  <a:lnTo>
                    <a:pt x="1228" y="677"/>
                  </a:lnTo>
                  <a:lnTo>
                    <a:pt x="1205" y="680"/>
                  </a:lnTo>
                  <a:lnTo>
                    <a:pt x="1181" y="683"/>
                  </a:lnTo>
                  <a:lnTo>
                    <a:pt x="1159" y="683"/>
                  </a:lnTo>
                  <a:lnTo>
                    <a:pt x="1138" y="681"/>
                  </a:lnTo>
                  <a:lnTo>
                    <a:pt x="1116" y="677"/>
                  </a:lnTo>
                  <a:lnTo>
                    <a:pt x="1096" y="670"/>
                  </a:lnTo>
                  <a:lnTo>
                    <a:pt x="1075" y="658"/>
                  </a:lnTo>
                  <a:lnTo>
                    <a:pt x="1205" y="889"/>
                  </a:lnTo>
                  <a:lnTo>
                    <a:pt x="1047" y="786"/>
                  </a:lnTo>
                  <a:lnTo>
                    <a:pt x="935" y="956"/>
                  </a:lnTo>
                  <a:lnTo>
                    <a:pt x="1068" y="651"/>
                  </a:lnTo>
                  <a:lnTo>
                    <a:pt x="1053" y="507"/>
                  </a:lnTo>
                  <a:lnTo>
                    <a:pt x="1053" y="502"/>
                  </a:lnTo>
                  <a:lnTo>
                    <a:pt x="1051" y="487"/>
                  </a:lnTo>
                  <a:lnTo>
                    <a:pt x="1047" y="465"/>
                  </a:lnTo>
                  <a:lnTo>
                    <a:pt x="1040" y="440"/>
                  </a:lnTo>
                  <a:lnTo>
                    <a:pt x="1026" y="415"/>
                  </a:lnTo>
                  <a:lnTo>
                    <a:pt x="1007" y="392"/>
                  </a:lnTo>
                  <a:lnTo>
                    <a:pt x="981" y="376"/>
                  </a:lnTo>
                  <a:lnTo>
                    <a:pt x="945" y="367"/>
                  </a:lnTo>
                  <a:lnTo>
                    <a:pt x="945" y="366"/>
                  </a:lnTo>
                  <a:lnTo>
                    <a:pt x="719" y="367"/>
                  </a:lnTo>
                  <a:lnTo>
                    <a:pt x="814" y="496"/>
                  </a:lnTo>
                  <a:lnTo>
                    <a:pt x="811" y="525"/>
                  </a:lnTo>
                  <a:lnTo>
                    <a:pt x="806" y="580"/>
                  </a:lnTo>
                  <a:lnTo>
                    <a:pt x="801" y="633"/>
                  </a:lnTo>
                  <a:lnTo>
                    <a:pt x="798" y="656"/>
                  </a:lnTo>
                  <a:lnTo>
                    <a:pt x="934" y="963"/>
                  </a:lnTo>
                  <a:lnTo>
                    <a:pt x="820" y="795"/>
                  </a:lnTo>
                  <a:lnTo>
                    <a:pt x="661" y="897"/>
                  </a:lnTo>
                  <a:lnTo>
                    <a:pt x="798" y="656"/>
                  </a:lnTo>
                  <a:lnTo>
                    <a:pt x="792" y="656"/>
                  </a:lnTo>
                  <a:lnTo>
                    <a:pt x="776" y="656"/>
                  </a:lnTo>
                  <a:lnTo>
                    <a:pt x="754" y="656"/>
                  </a:lnTo>
                  <a:lnTo>
                    <a:pt x="725" y="653"/>
                  </a:lnTo>
                  <a:lnTo>
                    <a:pt x="694" y="649"/>
                  </a:lnTo>
                  <a:lnTo>
                    <a:pt x="663" y="643"/>
                  </a:lnTo>
                  <a:lnTo>
                    <a:pt x="632" y="634"/>
                  </a:lnTo>
                  <a:lnTo>
                    <a:pt x="607" y="621"/>
                  </a:lnTo>
                  <a:lnTo>
                    <a:pt x="593" y="611"/>
                  </a:lnTo>
                  <a:lnTo>
                    <a:pt x="576" y="593"/>
                  </a:lnTo>
                  <a:lnTo>
                    <a:pt x="555" y="569"/>
                  </a:lnTo>
                  <a:lnTo>
                    <a:pt x="532" y="543"/>
                  </a:lnTo>
                  <a:lnTo>
                    <a:pt x="505" y="512"/>
                  </a:lnTo>
                  <a:lnTo>
                    <a:pt x="479" y="478"/>
                  </a:lnTo>
                  <a:lnTo>
                    <a:pt x="451" y="444"/>
                  </a:lnTo>
                  <a:lnTo>
                    <a:pt x="424" y="409"/>
                  </a:lnTo>
                  <a:lnTo>
                    <a:pt x="396" y="373"/>
                  </a:lnTo>
                  <a:lnTo>
                    <a:pt x="371" y="341"/>
                  </a:lnTo>
                  <a:lnTo>
                    <a:pt x="348" y="310"/>
                  </a:lnTo>
                  <a:lnTo>
                    <a:pt x="327" y="282"/>
                  </a:lnTo>
                  <a:lnTo>
                    <a:pt x="309" y="258"/>
                  </a:lnTo>
                  <a:lnTo>
                    <a:pt x="296" y="240"/>
                  </a:lnTo>
                  <a:lnTo>
                    <a:pt x="287" y="230"/>
                  </a:lnTo>
                  <a:lnTo>
                    <a:pt x="284" y="226"/>
                  </a:lnTo>
                  <a:lnTo>
                    <a:pt x="166" y="0"/>
                  </a:lnTo>
                  <a:lnTo>
                    <a:pt x="140" y="19"/>
                  </a:lnTo>
                  <a:lnTo>
                    <a:pt x="153" y="86"/>
                  </a:lnTo>
                  <a:lnTo>
                    <a:pt x="113" y="133"/>
                  </a:lnTo>
                  <a:lnTo>
                    <a:pt x="133" y="271"/>
                  </a:lnTo>
                  <a:lnTo>
                    <a:pt x="134" y="276"/>
                  </a:lnTo>
                  <a:lnTo>
                    <a:pt x="140" y="291"/>
                  </a:lnTo>
                  <a:lnTo>
                    <a:pt x="150" y="313"/>
                  </a:lnTo>
                  <a:lnTo>
                    <a:pt x="162" y="342"/>
                  </a:lnTo>
                  <a:lnTo>
                    <a:pt x="177" y="378"/>
                  </a:lnTo>
                  <a:lnTo>
                    <a:pt x="194" y="419"/>
                  </a:lnTo>
                  <a:lnTo>
                    <a:pt x="214" y="465"/>
                  </a:lnTo>
                  <a:lnTo>
                    <a:pt x="234" y="513"/>
                  </a:lnTo>
                  <a:lnTo>
                    <a:pt x="256" y="563"/>
                  </a:lnTo>
                  <a:lnTo>
                    <a:pt x="280" y="617"/>
                  </a:lnTo>
                  <a:lnTo>
                    <a:pt x="303" y="668"/>
                  </a:lnTo>
                  <a:lnTo>
                    <a:pt x="327" y="720"/>
                  </a:lnTo>
                  <a:lnTo>
                    <a:pt x="352" y="770"/>
                  </a:lnTo>
                  <a:lnTo>
                    <a:pt x="374" y="817"/>
                  </a:lnTo>
                  <a:lnTo>
                    <a:pt x="398" y="861"/>
                  </a:lnTo>
                  <a:lnTo>
                    <a:pt x="418" y="900"/>
                  </a:lnTo>
                  <a:lnTo>
                    <a:pt x="439" y="937"/>
                  </a:lnTo>
                  <a:lnTo>
                    <a:pt x="461" y="972"/>
                  </a:lnTo>
                  <a:lnTo>
                    <a:pt x="483" y="1009"/>
                  </a:lnTo>
                  <a:lnTo>
                    <a:pt x="505" y="1044"/>
                  </a:lnTo>
                  <a:lnTo>
                    <a:pt x="527" y="1080"/>
                  </a:lnTo>
                  <a:lnTo>
                    <a:pt x="549" y="1114"/>
                  </a:lnTo>
                  <a:lnTo>
                    <a:pt x="570" y="1146"/>
                  </a:lnTo>
                  <a:lnTo>
                    <a:pt x="589" y="1177"/>
                  </a:lnTo>
                  <a:lnTo>
                    <a:pt x="608" y="1207"/>
                  </a:lnTo>
                  <a:lnTo>
                    <a:pt x="624" y="1232"/>
                  </a:lnTo>
                  <a:lnTo>
                    <a:pt x="639" y="1254"/>
                  </a:lnTo>
                  <a:lnTo>
                    <a:pt x="652" y="1274"/>
                  </a:lnTo>
                  <a:lnTo>
                    <a:pt x="663" y="1289"/>
                  </a:lnTo>
                  <a:lnTo>
                    <a:pt x="672" y="1301"/>
                  </a:lnTo>
                  <a:lnTo>
                    <a:pt x="676" y="1308"/>
                  </a:lnTo>
                  <a:lnTo>
                    <a:pt x="677" y="1311"/>
                  </a:lnTo>
                  <a:lnTo>
                    <a:pt x="676" y="1314"/>
                  </a:lnTo>
                  <a:lnTo>
                    <a:pt x="672" y="1317"/>
                  </a:lnTo>
                  <a:lnTo>
                    <a:pt x="664" y="1323"/>
                  </a:lnTo>
                  <a:lnTo>
                    <a:pt x="655" y="1328"/>
                  </a:lnTo>
                  <a:lnTo>
                    <a:pt x="645" y="1335"/>
                  </a:lnTo>
                  <a:lnTo>
                    <a:pt x="632" y="1342"/>
                  </a:lnTo>
                  <a:lnTo>
                    <a:pt x="617" y="1351"/>
                  </a:lnTo>
                  <a:lnTo>
                    <a:pt x="601" y="1360"/>
                  </a:lnTo>
                  <a:lnTo>
                    <a:pt x="585" y="1372"/>
                  </a:lnTo>
                  <a:lnTo>
                    <a:pt x="566" y="1384"/>
                  </a:lnTo>
                  <a:lnTo>
                    <a:pt x="545" y="1397"/>
                  </a:lnTo>
                  <a:lnTo>
                    <a:pt x="524" y="1410"/>
                  </a:lnTo>
                  <a:lnTo>
                    <a:pt x="504" y="1426"/>
                  </a:lnTo>
                  <a:lnTo>
                    <a:pt x="482" y="1444"/>
                  </a:lnTo>
                  <a:lnTo>
                    <a:pt x="458" y="1462"/>
                  </a:lnTo>
                  <a:lnTo>
                    <a:pt x="436" y="1482"/>
                  </a:lnTo>
                  <a:lnTo>
                    <a:pt x="420" y="1497"/>
                  </a:lnTo>
                  <a:lnTo>
                    <a:pt x="402" y="1513"/>
                  </a:lnTo>
                  <a:lnTo>
                    <a:pt x="386" y="1530"/>
                  </a:lnTo>
                  <a:lnTo>
                    <a:pt x="370" y="1549"/>
                  </a:lnTo>
                  <a:lnTo>
                    <a:pt x="352" y="1567"/>
                  </a:lnTo>
                  <a:lnTo>
                    <a:pt x="336" y="1586"/>
                  </a:lnTo>
                  <a:lnTo>
                    <a:pt x="320" y="1606"/>
                  </a:lnTo>
                  <a:lnTo>
                    <a:pt x="305" y="1629"/>
                  </a:lnTo>
                  <a:lnTo>
                    <a:pt x="289" y="1651"/>
                  </a:lnTo>
                  <a:lnTo>
                    <a:pt x="274" y="1674"/>
                  </a:lnTo>
                  <a:lnTo>
                    <a:pt x="259" y="1698"/>
                  </a:lnTo>
                  <a:lnTo>
                    <a:pt x="244" y="1724"/>
                  </a:lnTo>
                  <a:lnTo>
                    <a:pt x="231" y="1749"/>
                  </a:lnTo>
                  <a:lnTo>
                    <a:pt x="219" y="1778"/>
                  </a:lnTo>
                  <a:lnTo>
                    <a:pt x="208" y="1806"/>
                  </a:lnTo>
                  <a:lnTo>
                    <a:pt x="196" y="1835"/>
                  </a:lnTo>
                  <a:lnTo>
                    <a:pt x="0" y="2224"/>
                  </a:lnTo>
                  <a:lnTo>
                    <a:pt x="570" y="2257"/>
                  </a:lnTo>
                  <a:lnTo>
                    <a:pt x="563" y="1881"/>
                  </a:lnTo>
                  <a:lnTo>
                    <a:pt x="579" y="1865"/>
                  </a:lnTo>
                  <a:lnTo>
                    <a:pt x="595" y="1847"/>
                  </a:lnTo>
                  <a:lnTo>
                    <a:pt x="614" y="1829"/>
                  </a:lnTo>
                  <a:lnTo>
                    <a:pt x="635" y="1811"/>
                  </a:lnTo>
                  <a:lnTo>
                    <a:pt x="657" y="1794"/>
                  </a:lnTo>
                  <a:lnTo>
                    <a:pt x="680" y="1776"/>
                  </a:lnTo>
                  <a:lnTo>
                    <a:pt x="705" y="1760"/>
                  </a:lnTo>
                  <a:lnTo>
                    <a:pt x="730" y="1744"/>
                  </a:lnTo>
                  <a:lnTo>
                    <a:pt x="758" y="1727"/>
                  </a:lnTo>
                  <a:lnTo>
                    <a:pt x="786" y="1713"/>
                  </a:lnTo>
                  <a:lnTo>
                    <a:pt x="816" y="1699"/>
                  </a:lnTo>
                  <a:lnTo>
                    <a:pt x="847" y="1688"/>
                  </a:lnTo>
                  <a:lnTo>
                    <a:pt x="878" y="1677"/>
                  </a:lnTo>
                  <a:lnTo>
                    <a:pt x="910" y="1670"/>
                  </a:lnTo>
                  <a:lnTo>
                    <a:pt x="944" y="1662"/>
                  </a:lnTo>
                  <a:lnTo>
                    <a:pt x="978" y="1658"/>
                  </a:lnTo>
                  <a:lnTo>
                    <a:pt x="985" y="1665"/>
                  </a:lnTo>
                  <a:lnTo>
                    <a:pt x="1000" y="1685"/>
                  </a:lnTo>
                  <a:lnTo>
                    <a:pt x="1021" y="1717"/>
                  </a:lnTo>
                  <a:lnTo>
                    <a:pt x="1047" y="1758"/>
                  </a:lnTo>
                  <a:lnTo>
                    <a:pt x="1077" y="1807"/>
                  </a:lnTo>
                  <a:lnTo>
                    <a:pt x="1107" y="1862"/>
                  </a:lnTo>
                  <a:lnTo>
                    <a:pt x="1143" y="1919"/>
                  </a:lnTo>
                  <a:lnTo>
                    <a:pt x="1177" y="1980"/>
                  </a:lnTo>
                  <a:lnTo>
                    <a:pt x="1212" y="2040"/>
                  </a:lnTo>
                  <a:lnTo>
                    <a:pt x="1244" y="2099"/>
                  </a:lnTo>
                  <a:lnTo>
                    <a:pt x="1277" y="2154"/>
                  </a:lnTo>
                  <a:lnTo>
                    <a:pt x="1303" y="2202"/>
                  </a:lnTo>
                  <a:lnTo>
                    <a:pt x="1327" y="2244"/>
                  </a:lnTo>
                  <a:lnTo>
                    <a:pt x="1345" y="2276"/>
                  </a:lnTo>
                  <a:lnTo>
                    <a:pt x="1356" y="2297"/>
                  </a:lnTo>
                  <a:lnTo>
                    <a:pt x="1361" y="2304"/>
                  </a:lnTo>
                  <a:lnTo>
                    <a:pt x="1838" y="2283"/>
                  </a:lnTo>
                  <a:lnTo>
                    <a:pt x="1826" y="2236"/>
                  </a:lnTo>
                  <a:lnTo>
                    <a:pt x="1810" y="2180"/>
                  </a:lnTo>
                  <a:lnTo>
                    <a:pt x="1791" y="2118"/>
                  </a:lnTo>
                  <a:lnTo>
                    <a:pt x="1767" y="2050"/>
                  </a:lnTo>
                  <a:lnTo>
                    <a:pt x="1741" y="1978"/>
                  </a:lnTo>
                  <a:lnTo>
                    <a:pt x="1711" y="1903"/>
                  </a:lnTo>
                  <a:lnTo>
                    <a:pt x="1676" y="1825"/>
                  </a:lnTo>
                  <a:lnTo>
                    <a:pt x="1639" y="1747"/>
                  </a:lnTo>
                  <a:lnTo>
                    <a:pt x="1623" y="1716"/>
                  </a:lnTo>
                  <a:lnTo>
                    <a:pt x="1607" y="1685"/>
                  </a:lnTo>
                  <a:lnTo>
                    <a:pt x="1589" y="1654"/>
                  </a:lnTo>
                  <a:lnTo>
                    <a:pt x="1571" y="1624"/>
                  </a:lnTo>
                  <a:lnTo>
                    <a:pt x="1554" y="1593"/>
                  </a:lnTo>
                  <a:lnTo>
                    <a:pt x="1534" y="1565"/>
                  </a:lnTo>
                  <a:lnTo>
                    <a:pt x="1515" y="1536"/>
                  </a:lnTo>
                  <a:lnTo>
                    <a:pt x="1496" y="1508"/>
                  </a:lnTo>
                  <a:lnTo>
                    <a:pt x="1476" y="1481"/>
                  </a:lnTo>
                  <a:lnTo>
                    <a:pt x="1455" y="1454"/>
                  </a:lnTo>
                  <a:lnTo>
                    <a:pt x="1433" y="1429"/>
                  </a:lnTo>
                  <a:lnTo>
                    <a:pt x="1412" y="1406"/>
                  </a:lnTo>
                  <a:lnTo>
                    <a:pt x="1389" y="1382"/>
                  </a:lnTo>
                  <a:lnTo>
                    <a:pt x="1367" y="1362"/>
                  </a:lnTo>
                  <a:lnTo>
                    <a:pt x="1343" y="1341"/>
                  </a:lnTo>
                  <a:lnTo>
                    <a:pt x="1319" y="1322"/>
                  </a:lnTo>
                  <a:lnTo>
                    <a:pt x="1325" y="1313"/>
                  </a:lnTo>
                  <a:lnTo>
                    <a:pt x="1334" y="1295"/>
                  </a:lnTo>
                  <a:lnTo>
                    <a:pt x="1346" y="1269"/>
                  </a:lnTo>
                  <a:lnTo>
                    <a:pt x="1358" y="1233"/>
                  </a:lnTo>
                  <a:lnTo>
                    <a:pt x="1373" y="1192"/>
                  </a:lnTo>
                  <a:lnTo>
                    <a:pt x="1386" y="1143"/>
                  </a:lnTo>
                  <a:lnTo>
                    <a:pt x="1400" y="1089"/>
                  </a:lnTo>
                  <a:lnTo>
                    <a:pt x="1414" y="1028"/>
                  </a:lnTo>
                  <a:lnTo>
                    <a:pt x="1464" y="1033"/>
                  </a:lnTo>
                  <a:lnTo>
                    <a:pt x="1508" y="1043"/>
                  </a:lnTo>
                  <a:lnTo>
                    <a:pt x="1548" y="1061"/>
                  </a:lnTo>
                  <a:lnTo>
                    <a:pt x="1582" y="1083"/>
                  </a:lnTo>
                  <a:lnTo>
                    <a:pt x="1613" y="1109"/>
                  </a:lnTo>
                  <a:lnTo>
                    <a:pt x="1638" y="1140"/>
                  </a:lnTo>
                  <a:lnTo>
                    <a:pt x="1660" y="1173"/>
                  </a:lnTo>
                  <a:lnTo>
                    <a:pt x="1679" y="1205"/>
                  </a:lnTo>
                  <a:lnTo>
                    <a:pt x="1694" y="1239"/>
                  </a:lnTo>
                  <a:lnTo>
                    <a:pt x="1705" y="1270"/>
                  </a:lnTo>
                  <a:lnTo>
                    <a:pt x="1714" y="1301"/>
                  </a:lnTo>
                  <a:lnTo>
                    <a:pt x="1722" y="1328"/>
                  </a:lnTo>
                  <a:lnTo>
                    <a:pt x="1726" y="1351"/>
                  </a:lnTo>
                  <a:lnTo>
                    <a:pt x="1730" y="1369"/>
                  </a:lnTo>
                  <a:lnTo>
                    <a:pt x="1732" y="1379"/>
                  </a:lnTo>
                  <a:lnTo>
                    <a:pt x="1732" y="1384"/>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7" name="Group 84"/>
          <p:cNvGrpSpPr>
            <a:grpSpLocks/>
          </p:cNvGrpSpPr>
          <p:nvPr/>
        </p:nvGrpSpPr>
        <p:grpSpPr bwMode="auto">
          <a:xfrm>
            <a:off x="5110163" y="3359150"/>
            <a:ext cx="741362" cy="708025"/>
            <a:chOff x="3219" y="2116"/>
            <a:chExt cx="467" cy="446"/>
          </a:xfrm>
        </p:grpSpPr>
        <p:sp>
          <p:nvSpPr>
            <p:cNvPr id="32790" name="Rectangle 77"/>
            <p:cNvSpPr>
              <a:spLocks noChangeArrowheads="1"/>
            </p:cNvSpPr>
            <p:nvPr/>
          </p:nvSpPr>
          <p:spPr bwMode="auto">
            <a:xfrm>
              <a:off x="3524" y="2116"/>
              <a:ext cx="14" cy="183"/>
            </a:xfrm>
            <a:prstGeom prst="rect">
              <a:avLst/>
            </a:prstGeom>
            <a:solidFill>
              <a:srgbClr val="000000"/>
            </a:solidFill>
            <a:ln w="9525">
              <a:noFill/>
              <a:miter lim="800000"/>
              <a:headEnd/>
              <a:tailEnd/>
            </a:ln>
          </p:spPr>
          <p:txBody>
            <a:bodyPr/>
            <a:lstStyle/>
            <a:p>
              <a:endParaRPr lang="en-US">
                <a:solidFill>
                  <a:srgbClr val="000000"/>
                </a:solidFill>
              </a:endParaRPr>
            </a:p>
          </p:txBody>
        </p:sp>
        <p:sp>
          <p:nvSpPr>
            <p:cNvPr id="32791" name="Freeform 78"/>
            <p:cNvSpPr>
              <a:spLocks/>
            </p:cNvSpPr>
            <p:nvPr/>
          </p:nvSpPr>
          <p:spPr bwMode="auto">
            <a:xfrm>
              <a:off x="3375" y="2256"/>
              <a:ext cx="311" cy="302"/>
            </a:xfrm>
            <a:custGeom>
              <a:avLst/>
              <a:gdLst>
                <a:gd name="T0" fmla="*/ 0 w 623"/>
                <a:gd name="T1" fmla="*/ 1 h 604"/>
                <a:gd name="T2" fmla="*/ 0 w 623"/>
                <a:gd name="T3" fmla="*/ 1 h 604"/>
                <a:gd name="T4" fmla="*/ 0 w 623"/>
                <a:gd name="T5" fmla="*/ 1 h 604"/>
                <a:gd name="T6" fmla="*/ 0 w 623"/>
                <a:gd name="T7" fmla="*/ 1 h 604"/>
                <a:gd name="T8" fmla="*/ 0 w 623"/>
                <a:gd name="T9" fmla="*/ 1 h 604"/>
                <a:gd name="T10" fmla="*/ 0 w 623"/>
                <a:gd name="T11" fmla="*/ 1 h 604"/>
                <a:gd name="T12" fmla="*/ 0 w 623"/>
                <a:gd name="T13" fmla="*/ 1 h 604"/>
                <a:gd name="T14" fmla="*/ 0 w 623"/>
                <a:gd name="T15" fmla="*/ 1 h 604"/>
                <a:gd name="T16" fmla="*/ 0 w 623"/>
                <a:gd name="T17" fmla="*/ 1 h 604"/>
                <a:gd name="T18" fmla="*/ 0 w 623"/>
                <a:gd name="T19" fmla="*/ 1 h 604"/>
                <a:gd name="T20" fmla="*/ 0 w 623"/>
                <a:gd name="T21" fmla="*/ 1 h 604"/>
                <a:gd name="T22" fmla="*/ 0 w 623"/>
                <a:gd name="T23" fmla="*/ 1 h 604"/>
                <a:gd name="T24" fmla="*/ 0 w 623"/>
                <a:gd name="T25" fmla="*/ 1 h 604"/>
                <a:gd name="T26" fmla="*/ 0 w 623"/>
                <a:gd name="T27" fmla="*/ 1 h 604"/>
                <a:gd name="T28" fmla="*/ 0 w 623"/>
                <a:gd name="T29" fmla="*/ 1 h 604"/>
                <a:gd name="T30" fmla="*/ 0 w 623"/>
                <a:gd name="T31" fmla="*/ 1 h 604"/>
                <a:gd name="T32" fmla="*/ 0 w 623"/>
                <a:gd name="T33" fmla="*/ 1 h 604"/>
                <a:gd name="T34" fmla="*/ 0 w 623"/>
                <a:gd name="T35" fmla="*/ 1 h 604"/>
                <a:gd name="T36" fmla="*/ 0 w 623"/>
                <a:gd name="T37" fmla="*/ 1 h 604"/>
                <a:gd name="T38" fmla="*/ 0 w 623"/>
                <a:gd name="T39" fmla="*/ 1 h 604"/>
                <a:gd name="T40" fmla="*/ 0 w 623"/>
                <a:gd name="T41" fmla="*/ 1 h 604"/>
                <a:gd name="T42" fmla="*/ 0 w 623"/>
                <a:gd name="T43" fmla="*/ 1 h 604"/>
                <a:gd name="T44" fmla="*/ 0 w 623"/>
                <a:gd name="T45" fmla="*/ 1 h 604"/>
                <a:gd name="T46" fmla="*/ 0 w 623"/>
                <a:gd name="T47" fmla="*/ 1 h 604"/>
                <a:gd name="T48" fmla="*/ 0 w 623"/>
                <a:gd name="T49" fmla="*/ 1 h 604"/>
                <a:gd name="T50" fmla="*/ 0 w 623"/>
                <a:gd name="T51" fmla="*/ 1 h 604"/>
                <a:gd name="T52" fmla="*/ 0 w 623"/>
                <a:gd name="T53" fmla="*/ 1 h 604"/>
                <a:gd name="T54" fmla="*/ 0 w 623"/>
                <a:gd name="T55" fmla="*/ 1 h 604"/>
                <a:gd name="T56" fmla="*/ 0 w 623"/>
                <a:gd name="T57" fmla="*/ 1 h 604"/>
                <a:gd name="T58" fmla="*/ 0 w 623"/>
                <a:gd name="T59" fmla="*/ 1 h 604"/>
                <a:gd name="T60" fmla="*/ 0 w 623"/>
                <a:gd name="T61" fmla="*/ 1 h 604"/>
                <a:gd name="T62" fmla="*/ 0 w 623"/>
                <a:gd name="T63" fmla="*/ 1 h 604"/>
                <a:gd name="T64" fmla="*/ 0 w 623"/>
                <a:gd name="T65" fmla="*/ 1 h 604"/>
                <a:gd name="T66" fmla="*/ 0 w 623"/>
                <a:gd name="T67" fmla="*/ 1 h 604"/>
                <a:gd name="T68" fmla="*/ 0 w 623"/>
                <a:gd name="T69" fmla="*/ 1 h 604"/>
                <a:gd name="T70" fmla="*/ 0 w 623"/>
                <a:gd name="T71" fmla="*/ 1 h 604"/>
                <a:gd name="T72" fmla="*/ 0 w 623"/>
                <a:gd name="T73" fmla="*/ 1 h 604"/>
                <a:gd name="T74" fmla="*/ 0 w 623"/>
                <a:gd name="T75" fmla="*/ 1 h 604"/>
                <a:gd name="T76" fmla="*/ 0 w 623"/>
                <a:gd name="T77" fmla="*/ 1 h 604"/>
                <a:gd name="T78" fmla="*/ 0 w 623"/>
                <a:gd name="T79" fmla="*/ 1 h 604"/>
                <a:gd name="T80" fmla="*/ 0 w 623"/>
                <a:gd name="T81" fmla="*/ 1 h 604"/>
                <a:gd name="T82" fmla="*/ 0 w 623"/>
                <a:gd name="T83" fmla="*/ 1 h 604"/>
                <a:gd name="T84" fmla="*/ 0 w 623"/>
                <a:gd name="T85" fmla="*/ 1 h 604"/>
                <a:gd name="T86" fmla="*/ 0 w 623"/>
                <a:gd name="T87" fmla="*/ 1 h 604"/>
                <a:gd name="T88" fmla="*/ 0 w 623"/>
                <a:gd name="T89" fmla="*/ 1 h 604"/>
                <a:gd name="T90" fmla="*/ 0 w 623"/>
                <a:gd name="T91" fmla="*/ 1 h 604"/>
                <a:gd name="T92" fmla="*/ 0 w 623"/>
                <a:gd name="T93" fmla="*/ 1 h 604"/>
                <a:gd name="T94" fmla="*/ 0 w 623"/>
                <a:gd name="T95" fmla="*/ 1 h 604"/>
                <a:gd name="T96" fmla="*/ 0 w 623"/>
                <a:gd name="T97" fmla="*/ 1 h 604"/>
                <a:gd name="T98" fmla="*/ 0 w 623"/>
                <a:gd name="T99" fmla="*/ 1 h 604"/>
                <a:gd name="T100" fmla="*/ 0 w 623"/>
                <a:gd name="T101" fmla="*/ 1 h 604"/>
                <a:gd name="T102" fmla="*/ 0 w 623"/>
                <a:gd name="T103" fmla="*/ 1 h 604"/>
                <a:gd name="T104" fmla="*/ 0 w 623"/>
                <a:gd name="T105" fmla="*/ 1 h 604"/>
                <a:gd name="T106" fmla="*/ 0 w 623"/>
                <a:gd name="T107" fmla="*/ 1 h 604"/>
                <a:gd name="T108" fmla="*/ 0 w 623"/>
                <a:gd name="T109" fmla="*/ 1 h 604"/>
                <a:gd name="T110" fmla="*/ 0 w 623"/>
                <a:gd name="T111" fmla="*/ 1 h 604"/>
                <a:gd name="T112" fmla="*/ 0 w 623"/>
                <a:gd name="T113" fmla="*/ 1 h 604"/>
                <a:gd name="T114" fmla="*/ 0 w 623"/>
                <a:gd name="T115" fmla="*/ 1 h 604"/>
                <a:gd name="T116" fmla="*/ 0 w 623"/>
                <a:gd name="T117" fmla="*/ 0 h 6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3"/>
                <a:gd name="T178" fmla="*/ 0 h 604"/>
                <a:gd name="T179" fmla="*/ 623 w 623"/>
                <a:gd name="T180" fmla="*/ 604 h 6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3" h="604">
                  <a:moveTo>
                    <a:pt x="311" y="0"/>
                  </a:moveTo>
                  <a:lnTo>
                    <a:pt x="290" y="0"/>
                  </a:lnTo>
                  <a:lnTo>
                    <a:pt x="271" y="3"/>
                  </a:lnTo>
                  <a:lnTo>
                    <a:pt x="250" y="6"/>
                  </a:lnTo>
                  <a:lnTo>
                    <a:pt x="231" y="11"/>
                  </a:lnTo>
                  <a:lnTo>
                    <a:pt x="214" y="16"/>
                  </a:lnTo>
                  <a:lnTo>
                    <a:pt x="194" y="22"/>
                  </a:lnTo>
                  <a:lnTo>
                    <a:pt x="177" y="30"/>
                  </a:lnTo>
                  <a:lnTo>
                    <a:pt x="161" y="39"/>
                  </a:lnTo>
                  <a:lnTo>
                    <a:pt x="143" y="49"/>
                  </a:lnTo>
                  <a:lnTo>
                    <a:pt x="128" y="59"/>
                  </a:lnTo>
                  <a:lnTo>
                    <a:pt x="112" y="70"/>
                  </a:lnTo>
                  <a:lnTo>
                    <a:pt x="97" y="83"/>
                  </a:lnTo>
                  <a:lnTo>
                    <a:pt x="84" y="96"/>
                  </a:lnTo>
                  <a:lnTo>
                    <a:pt x="72" y="109"/>
                  </a:lnTo>
                  <a:lnTo>
                    <a:pt x="59" y="124"/>
                  </a:lnTo>
                  <a:lnTo>
                    <a:pt x="49" y="139"/>
                  </a:lnTo>
                  <a:lnTo>
                    <a:pt x="161" y="139"/>
                  </a:lnTo>
                  <a:lnTo>
                    <a:pt x="166" y="130"/>
                  </a:lnTo>
                  <a:lnTo>
                    <a:pt x="174" y="123"/>
                  </a:lnTo>
                  <a:lnTo>
                    <a:pt x="184" y="118"/>
                  </a:lnTo>
                  <a:lnTo>
                    <a:pt x="194" y="117"/>
                  </a:lnTo>
                  <a:lnTo>
                    <a:pt x="206" y="118"/>
                  </a:lnTo>
                  <a:lnTo>
                    <a:pt x="216" y="123"/>
                  </a:lnTo>
                  <a:lnTo>
                    <a:pt x="224" y="130"/>
                  </a:lnTo>
                  <a:lnTo>
                    <a:pt x="230" y="139"/>
                  </a:lnTo>
                  <a:lnTo>
                    <a:pt x="277" y="139"/>
                  </a:lnTo>
                  <a:lnTo>
                    <a:pt x="283" y="130"/>
                  </a:lnTo>
                  <a:lnTo>
                    <a:pt x="290" y="123"/>
                  </a:lnTo>
                  <a:lnTo>
                    <a:pt x="300" y="118"/>
                  </a:lnTo>
                  <a:lnTo>
                    <a:pt x="312" y="117"/>
                  </a:lnTo>
                  <a:lnTo>
                    <a:pt x="323" y="118"/>
                  </a:lnTo>
                  <a:lnTo>
                    <a:pt x="333" y="123"/>
                  </a:lnTo>
                  <a:lnTo>
                    <a:pt x="340" y="130"/>
                  </a:lnTo>
                  <a:lnTo>
                    <a:pt x="346" y="139"/>
                  </a:lnTo>
                  <a:lnTo>
                    <a:pt x="395" y="139"/>
                  </a:lnTo>
                  <a:lnTo>
                    <a:pt x="401" y="130"/>
                  </a:lnTo>
                  <a:lnTo>
                    <a:pt x="408" y="123"/>
                  </a:lnTo>
                  <a:lnTo>
                    <a:pt x="418" y="118"/>
                  </a:lnTo>
                  <a:lnTo>
                    <a:pt x="429" y="117"/>
                  </a:lnTo>
                  <a:lnTo>
                    <a:pt x="443" y="120"/>
                  </a:lnTo>
                  <a:lnTo>
                    <a:pt x="455" y="127"/>
                  </a:lnTo>
                  <a:lnTo>
                    <a:pt x="464" y="140"/>
                  </a:lnTo>
                  <a:lnTo>
                    <a:pt x="467" y="155"/>
                  </a:lnTo>
                  <a:lnTo>
                    <a:pt x="464" y="170"/>
                  </a:lnTo>
                  <a:lnTo>
                    <a:pt x="455" y="182"/>
                  </a:lnTo>
                  <a:lnTo>
                    <a:pt x="443" y="189"/>
                  </a:lnTo>
                  <a:lnTo>
                    <a:pt x="429" y="192"/>
                  </a:lnTo>
                  <a:lnTo>
                    <a:pt x="414" y="189"/>
                  </a:lnTo>
                  <a:lnTo>
                    <a:pt x="402" y="182"/>
                  </a:lnTo>
                  <a:lnTo>
                    <a:pt x="393" y="170"/>
                  </a:lnTo>
                  <a:lnTo>
                    <a:pt x="390" y="155"/>
                  </a:lnTo>
                  <a:lnTo>
                    <a:pt x="390" y="152"/>
                  </a:lnTo>
                  <a:lnTo>
                    <a:pt x="392" y="146"/>
                  </a:lnTo>
                  <a:lnTo>
                    <a:pt x="393" y="142"/>
                  </a:lnTo>
                  <a:lnTo>
                    <a:pt x="395" y="139"/>
                  </a:lnTo>
                  <a:lnTo>
                    <a:pt x="346" y="139"/>
                  </a:lnTo>
                  <a:lnTo>
                    <a:pt x="348" y="142"/>
                  </a:lnTo>
                  <a:lnTo>
                    <a:pt x="348" y="146"/>
                  </a:lnTo>
                  <a:lnTo>
                    <a:pt x="349" y="152"/>
                  </a:lnTo>
                  <a:lnTo>
                    <a:pt x="349" y="155"/>
                  </a:lnTo>
                  <a:lnTo>
                    <a:pt x="346" y="170"/>
                  </a:lnTo>
                  <a:lnTo>
                    <a:pt x="339" y="182"/>
                  </a:lnTo>
                  <a:lnTo>
                    <a:pt x="327" y="189"/>
                  </a:lnTo>
                  <a:lnTo>
                    <a:pt x="312" y="192"/>
                  </a:lnTo>
                  <a:lnTo>
                    <a:pt x="297" y="189"/>
                  </a:lnTo>
                  <a:lnTo>
                    <a:pt x="284" y="182"/>
                  </a:lnTo>
                  <a:lnTo>
                    <a:pt x="277" y="170"/>
                  </a:lnTo>
                  <a:lnTo>
                    <a:pt x="274" y="155"/>
                  </a:lnTo>
                  <a:lnTo>
                    <a:pt x="274" y="152"/>
                  </a:lnTo>
                  <a:lnTo>
                    <a:pt x="275" y="146"/>
                  </a:lnTo>
                  <a:lnTo>
                    <a:pt x="277" y="142"/>
                  </a:lnTo>
                  <a:lnTo>
                    <a:pt x="277" y="139"/>
                  </a:lnTo>
                  <a:lnTo>
                    <a:pt x="230" y="139"/>
                  </a:lnTo>
                  <a:lnTo>
                    <a:pt x="230" y="142"/>
                  </a:lnTo>
                  <a:lnTo>
                    <a:pt x="231" y="146"/>
                  </a:lnTo>
                  <a:lnTo>
                    <a:pt x="233" y="152"/>
                  </a:lnTo>
                  <a:lnTo>
                    <a:pt x="233" y="155"/>
                  </a:lnTo>
                  <a:lnTo>
                    <a:pt x="230" y="170"/>
                  </a:lnTo>
                  <a:lnTo>
                    <a:pt x="222" y="182"/>
                  </a:lnTo>
                  <a:lnTo>
                    <a:pt x="209" y="189"/>
                  </a:lnTo>
                  <a:lnTo>
                    <a:pt x="194" y="192"/>
                  </a:lnTo>
                  <a:lnTo>
                    <a:pt x="180" y="189"/>
                  </a:lnTo>
                  <a:lnTo>
                    <a:pt x="168" y="182"/>
                  </a:lnTo>
                  <a:lnTo>
                    <a:pt x="159" y="170"/>
                  </a:lnTo>
                  <a:lnTo>
                    <a:pt x="156" y="155"/>
                  </a:lnTo>
                  <a:lnTo>
                    <a:pt x="156" y="152"/>
                  </a:lnTo>
                  <a:lnTo>
                    <a:pt x="158" y="146"/>
                  </a:lnTo>
                  <a:lnTo>
                    <a:pt x="159" y="142"/>
                  </a:lnTo>
                  <a:lnTo>
                    <a:pt x="161" y="139"/>
                  </a:lnTo>
                  <a:lnTo>
                    <a:pt x="49" y="139"/>
                  </a:lnTo>
                  <a:lnTo>
                    <a:pt x="38" y="157"/>
                  </a:lnTo>
                  <a:lnTo>
                    <a:pt x="29" y="174"/>
                  </a:lnTo>
                  <a:lnTo>
                    <a:pt x="22" y="194"/>
                  </a:lnTo>
                  <a:lnTo>
                    <a:pt x="15" y="213"/>
                  </a:lnTo>
                  <a:lnTo>
                    <a:pt x="9" y="233"/>
                  </a:lnTo>
                  <a:lnTo>
                    <a:pt x="4" y="254"/>
                  </a:lnTo>
                  <a:lnTo>
                    <a:pt x="1" y="275"/>
                  </a:lnTo>
                  <a:lnTo>
                    <a:pt x="0" y="295"/>
                  </a:lnTo>
                  <a:lnTo>
                    <a:pt x="40" y="295"/>
                  </a:lnTo>
                  <a:lnTo>
                    <a:pt x="44" y="282"/>
                  </a:lnTo>
                  <a:lnTo>
                    <a:pt x="53" y="272"/>
                  </a:lnTo>
                  <a:lnTo>
                    <a:pt x="65" y="264"/>
                  </a:lnTo>
                  <a:lnTo>
                    <a:pt x="78" y="261"/>
                  </a:lnTo>
                  <a:lnTo>
                    <a:pt x="91" y="264"/>
                  </a:lnTo>
                  <a:lnTo>
                    <a:pt x="103" y="272"/>
                  </a:lnTo>
                  <a:lnTo>
                    <a:pt x="112" y="282"/>
                  </a:lnTo>
                  <a:lnTo>
                    <a:pt x="115" y="295"/>
                  </a:lnTo>
                  <a:lnTo>
                    <a:pt x="158" y="295"/>
                  </a:lnTo>
                  <a:lnTo>
                    <a:pt x="162" y="282"/>
                  </a:lnTo>
                  <a:lnTo>
                    <a:pt x="169" y="272"/>
                  </a:lnTo>
                  <a:lnTo>
                    <a:pt x="181" y="264"/>
                  </a:lnTo>
                  <a:lnTo>
                    <a:pt x="194" y="261"/>
                  </a:lnTo>
                  <a:lnTo>
                    <a:pt x="209" y="264"/>
                  </a:lnTo>
                  <a:lnTo>
                    <a:pt x="221" y="272"/>
                  </a:lnTo>
                  <a:lnTo>
                    <a:pt x="228" y="282"/>
                  </a:lnTo>
                  <a:lnTo>
                    <a:pt x="233" y="295"/>
                  </a:lnTo>
                  <a:lnTo>
                    <a:pt x="274" y="295"/>
                  </a:lnTo>
                  <a:lnTo>
                    <a:pt x="278" y="282"/>
                  </a:lnTo>
                  <a:lnTo>
                    <a:pt x="287" y="272"/>
                  </a:lnTo>
                  <a:lnTo>
                    <a:pt x="297" y="264"/>
                  </a:lnTo>
                  <a:lnTo>
                    <a:pt x="312" y="261"/>
                  </a:lnTo>
                  <a:lnTo>
                    <a:pt x="325" y="264"/>
                  </a:lnTo>
                  <a:lnTo>
                    <a:pt x="337" y="272"/>
                  </a:lnTo>
                  <a:lnTo>
                    <a:pt x="346" y="282"/>
                  </a:lnTo>
                  <a:lnTo>
                    <a:pt x="349" y="295"/>
                  </a:lnTo>
                  <a:lnTo>
                    <a:pt x="392" y="295"/>
                  </a:lnTo>
                  <a:lnTo>
                    <a:pt x="396" y="282"/>
                  </a:lnTo>
                  <a:lnTo>
                    <a:pt x="403" y="272"/>
                  </a:lnTo>
                  <a:lnTo>
                    <a:pt x="415" y="264"/>
                  </a:lnTo>
                  <a:lnTo>
                    <a:pt x="429" y="261"/>
                  </a:lnTo>
                  <a:lnTo>
                    <a:pt x="442" y="264"/>
                  </a:lnTo>
                  <a:lnTo>
                    <a:pt x="454" y="272"/>
                  </a:lnTo>
                  <a:lnTo>
                    <a:pt x="462" y="282"/>
                  </a:lnTo>
                  <a:lnTo>
                    <a:pt x="467" y="295"/>
                  </a:lnTo>
                  <a:lnTo>
                    <a:pt x="508" y="295"/>
                  </a:lnTo>
                  <a:lnTo>
                    <a:pt x="512" y="282"/>
                  </a:lnTo>
                  <a:lnTo>
                    <a:pt x="520" y="272"/>
                  </a:lnTo>
                  <a:lnTo>
                    <a:pt x="532" y="264"/>
                  </a:lnTo>
                  <a:lnTo>
                    <a:pt x="546" y="261"/>
                  </a:lnTo>
                  <a:lnTo>
                    <a:pt x="561" y="264"/>
                  </a:lnTo>
                  <a:lnTo>
                    <a:pt x="573" y="273"/>
                  </a:lnTo>
                  <a:lnTo>
                    <a:pt x="580" y="285"/>
                  </a:lnTo>
                  <a:lnTo>
                    <a:pt x="583" y="300"/>
                  </a:lnTo>
                  <a:lnTo>
                    <a:pt x="580" y="314"/>
                  </a:lnTo>
                  <a:lnTo>
                    <a:pt x="573" y="326"/>
                  </a:lnTo>
                  <a:lnTo>
                    <a:pt x="561" y="335"/>
                  </a:lnTo>
                  <a:lnTo>
                    <a:pt x="546" y="338"/>
                  </a:lnTo>
                  <a:lnTo>
                    <a:pt x="532" y="334"/>
                  </a:lnTo>
                  <a:lnTo>
                    <a:pt x="520" y="323"/>
                  </a:lnTo>
                  <a:lnTo>
                    <a:pt x="512" y="310"/>
                  </a:lnTo>
                  <a:lnTo>
                    <a:pt x="508" y="295"/>
                  </a:lnTo>
                  <a:lnTo>
                    <a:pt x="467" y="295"/>
                  </a:lnTo>
                  <a:lnTo>
                    <a:pt x="464" y="310"/>
                  </a:lnTo>
                  <a:lnTo>
                    <a:pt x="458" y="323"/>
                  </a:lnTo>
                  <a:lnTo>
                    <a:pt x="448" y="334"/>
                  </a:lnTo>
                  <a:lnTo>
                    <a:pt x="429" y="338"/>
                  </a:lnTo>
                  <a:lnTo>
                    <a:pt x="412" y="334"/>
                  </a:lnTo>
                  <a:lnTo>
                    <a:pt x="402" y="323"/>
                  </a:lnTo>
                  <a:lnTo>
                    <a:pt x="395" y="310"/>
                  </a:lnTo>
                  <a:lnTo>
                    <a:pt x="392" y="295"/>
                  </a:lnTo>
                  <a:lnTo>
                    <a:pt x="349" y="295"/>
                  </a:lnTo>
                  <a:lnTo>
                    <a:pt x="348" y="310"/>
                  </a:lnTo>
                  <a:lnTo>
                    <a:pt x="342" y="323"/>
                  </a:lnTo>
                  <a:lnTo>
                    <a:pt x="331" y="334"/>
                  </a:lnTo>
                  <a:lnTo>
                    <a:pt x="312" y="338"/>
                  </a:lnTo>
                  <a:lnTo>
                    <a:pt x="293" y="334"/>
                  </a:lnTo>
                  <a:lnTo>
                    <a:pt x="283" y="323"/>
                  </a:lnTo>
                  <a:lnTo>
                    <a:pt x="277" y="310"/>
                  </a:lnTo>
                  <a:lnTo>
                    <a:pt x="274" y="295"/>
                  </a:lnTo>
                  <a:lnTo>
                    <a:pt x="233" y="295"/>
                  </a:lnTo>
                  <a:lnTo>
                    <a:pt x="228" y="310"/>
                  </a:lnTo>
                  <a:lnTo>
                    <a:pt x="221" y="325"/>
                  </a:lnTo>
                  <a:lnTo>
                    <a:pt x="209" y="335"/>
                  </a:lnTo>
                  <a:lnTo>
                    <a:pt x="194" y="338"/>
                  </a:lnTo>
                  <a:lnTo>
                    <a:pt x="178" y="332"/>
                  </a:lnTo>
                  <a:lnTo>
                    <a:pt x="166" y="322"/>
                  </a:lnTo>
                  <a:lnTo>
                    <a:pt x="161" y="310"/>
                  </a:lnTo>
                  <a:lnTo>
                    <a:pt x="158" y="295"/>
                  </a:lnTo>
                  <a:lnTo>
                    <a:pt x="115" y="295"/>
                  </a:lnTo>
                  <a:lnTo>
                    <a:pt x="113" y="310"/>
                  </a:lnTo>
                  <a:lnTo>
                    <a:pt x="108" y="323"/>
                  </a:lnTo>
                  <a:lnTo>
                    <a:pt x="97" y="334"/>
                  </a:lnTo>
                  <a:lnTo>
                    <a:pt x="78" y="338"/>
                  </a:lnTo>
                  <a:lnTo>
                    <a:pt x="60" y="334"/>
                  </a:lnTo>
                  <a:lnTo>
                    <a:pt x="50" y="323"/>
                  </a:lnTo>
                  <a:lnTo>
                    <a:pt x="43" y="310"/>
                  </a:lnTo>
                  <a:lnTo>
                    <a:pt x="40" y="295"/>
                  </a:lnTo>
                  <a:lnTo>
                    <a:pt x="0" y="295"/>
                  </a:lnTo>
                  <a:lnTo>
                    <a:pt x="3" y="334"/>
                  </a:lnTo>
                  <a:lnTo>
                    <a:pt x="9" y="372"/>
                  </a:lnTo>
                  <a:lnTo>
                    <a:pt x="21" y="407"/>
                  </a:lnTo>
                  <a:lnTo>
                    <a:pt x="35" y="441"/>
                  </a:lnTo>
                  <a:lnTo>
                    <a:pt x="156" y="441"/>
                  </a:lnTo>
                  <a:lnTo>
                    <a:pt x="159" y="427"/>
                  </a:lnTo>
                  <a:lnTo>
                    <a:pt x="168" y="415"/>
                  </a:lnTo>
                  <a:lnTo>
                    <a:pt x="180" y="406"/>
                  </a:lnTo>
                  <a:lnTo>
                    <a:pt x="194" y="403"/>
                  </a:lnTo>
                  <a:lnTo>
                    <a:pt x="209" y="406"/>
                  </a:lnTo>
                  <a:lnTo>
                    <a:pt x="222" y="415"/>
                  </a:lnTo>
                  <a:lnTo>
                    <a:pt x="230" y="427"/>
                  </a:lnTo>
                  <a:lnTo>
                    <a:pt x="233" y="441"/>
                  </a:lnTo>
                  <a:lnTo>
                    <a:pt x="274" y="441"/>
                  </a:lnTo>
                  <a:lnTo>
                    <a:pt x="277" y="427"/>
                  </a:lnTo>
                  <a:lnTo>
                    <a:pt x="284" y="415"/>
                  </a:lnTo>
                  <a:lnTo>
                    <a:pt x="297" y="406"/>
                  </a:lnTo>
                  <a:lnTo>
                    <a:pt x="312" y="403"/>
                  </a:lnTo>
                  <a:lnTo>
                    <a:pt x="327" y="406"/>
                  </a:lnTo>
                  <a:lnTo>
                    <a:pt x="339" y="415"/>
                  </a:lnTo>
                  <a:lnTo>
                    <a:pt x="346" y="427"/>
                  </a:lnTo>
                  <a:lnTo>
                    <a:pt x="349" y="441"/>
                  </a:lnTo>
                  <a:lnTo>
                    <a:pt x="390" y="441"/>
                  </a:lnTo>
                  <a:lnTo>
                    <a:pt x="393" y="427"/>
                  </a:lnTo>
                  <a:lnTo>
                    <a:pt x="402" y="415"/>
                  </a:lnTo>
                  <a:lnTo>
                    <a:pt x="414" y="406"/>
                  </a:lnTo>
                  <a:lnTo>
                    <a:pt x="429" y="403"/>
                  </a:lnTo>
                  <a:lnTo>
                    <a:pt x="443" y="406"/>
                  </a:lnTo>
                  <a:lnTo>
                    <a:pt x="455" y="415"/>
                  </a:lnTo>
                  <a:lnTo>
                    <a:pt x="464" y="427"/>
                  </a:lnTo>
                  <a:lnTo>
                    <a:pt x="467" y="441"/>
                  </a:lnTo>
                  <a:lnTo>
                    <a:pt x="464" y="456"/>
                  </a:lnTo>
                  <a:lnTo>
                    <a:pt x="455" y="469"/>
                  </a:lnTo>
                  <a:lnTo>
                    <a:pt x="443" y="477"/>
                  </a:lnTo>
                  <a:lnTo>
                    <a:pt x="429" y="480"/>
                  </a:lnTo>
                  <a:lnTo>
                    <a:pt x="409" y="475"/>
                  </a:lnTo>
                  <a:lnTo>
                    <a:pt x="399" y="466"/>
                  </a:lnTo>
                  <a:lnTo>
                    <a:pt x="393" y="455"/>
                  </a:lnTo>
                  <a:lnTo>
                    <a:pt x="390" y="441"/>
                  </a:lnTo>
                  <a:lnTo>
                    <a:pt x="349" y="441"/>
                  </a:lnTo>
                  <a:lnTo>
                    <a:pt x="345" y="455"/>
                  </a:lnTo>
                  <a:lnTo>
                    <a:pt x="337" y="466"/>
                  </a:lnTo>
                  <a:lnTo>
                    <a:pt x="327" y="475"/>
                  </a:lnTo>
                  <a:lnTo>
                    <a:pt x="312" y="480"/>
                  </a:lnTo>
                  <a:lnTo>
                    <a:pt x="296" y="477"/>
                  </a:lnTo>
                  <a:lnTo>
                    <a:pt x="284" y="468"/>
                  </a:lnTo>
                  <a:lnTo>
                    <a:pt x="277" y="455"/>
                  </a:lnTo>
                  <a:lnTo>
                    <a:pt x="274" y="441"/>
                  </a:lnTo>
                  <a:lnTo>
                    <a:pt x="233" y="441"/>
                  </a:lnTo>
                  <a:lnTo>
                    <a:pt x="228" y="455"/>
                  </a:lnTo>
                  <a:lnTo>
                    <a:pt x="222" y="468"/>
                  </a:lnTo>
                  <a:lnTo>
                    <a:pt x="211" y="477"/>
                  </a:lnTo>
                  <a:lnTo>
                    <a:pt x="194" y="480"/>
                  </a:lnTo>
                  <a:lnTo>
                    <a:pt x="177" y="475"/>
                  </a:lnTo>
                  <a:lnTo>
                    <a:pt x="166" y="466"/>
                  </a:lnTo>
                  <a:lnTo>
                    <a:pt x="161" y="455"/>
                  </a:lnTo>
                  <a:lnTo>
                    <a:pt x="156" y="441"/>
                  </a:lnTo>
                  <a:lnTo>
                    <a:pt x="35" y="441"/>
                  </a:lnTo>
                  <a:lnTo>
                    <a:pt x="46" y="459"/>
                  </a:lnTo>
                  <a:lnTo>
                    <a:pt x="57" y="475"/>
                  </a:lnTo>
                  <a:lnTo>
                    <a:pt x="71" y="491"/>
                  </a:lnTo>
                  <a:lnTo>
                    <a:pt x="84" y="506"/>
                  </a:lnTo>
                  <a:lnTo>
                    <a:pt x="99" y="520"/>
                  </a:lnTo>
                  <a:lnTo>
                    <a:pt x="115" y="533"/>
                  </a:lnTo>
                  <a:lnTo>
                    <a:pt x="131" y="546"/>
                  </a:lnTo>
                  <a:lnTo>
                    <a:pt x="149" y="558"/>
                  </a:lnTo>
                  <a:lnTo>
                    <a:pt x="168" y="568"/>
                  </a:lnTo>
                  <a:lnTo>
                    <a:pt x="187" y="577"/>
                  </a:lnTo>
                  <a:lnTo>
                    <a:pt x="206" y="584"/>
                  </a:lnTo>
                  <a:lnTo>
                    <a:pt x="227" y="592"/>
                  </a:lnTo>
                  <a:lnTo>
                    <a:pt x="246" y="596"/>
                  </a:lnTo>
                  <a:lnTo>
                    <a:pt x="268" y="601"/>
                  </a:lnTo>
                  <a:lnTo>
                    <a:pt x="289" y="602"/>
                  </a:lnTo>
                  <a:lnTo>
                    <a:pt x="311" y="604"/>
                  </a:lnTo>
                  <a:lnTo>
                    <a:pt x="343" y="602"/>
                  </a:lnTo>
                  <a:lnTo>
                    <a:pt x="374" y="598"/>
                  </a:lnTo>
                  <a:lnTo>
                    <a:pt x="403" y="590"/>
                  </a:lnTo>
                  <a:lnTo>
                    <a:pt x="431" y="580"/>
                  </a:lnTo>
                  <a:lnTo>
                    <a:pt x="459" y="567"/>
                  </a:lnTo>
                  <a:lnTo>
                    <a:pt x="484" y="552"/>
                  </a:lnTo>
                  <a:lnTo>
                    <a:pt x="510" y="536"/>
                  </a:lnTo>
                  <a:lnTo>
                    <a:pt x="532" y="515"/>
                  </a:lnTo>
                  <a:lnTo>
                    <a:pt x="552" y="494"/>
                  </a:lnTo>
                  <a:lnTo>
                    <a:pt x="570" y="471"/>
                  </a:lnTo>
                  <a:lnTo>
                    <a:pt x="585" y="446"/>
                  </a:lnTo>
                  <a:lnTo>
                    <a:pt x="598" y="421"/>
                  </a:lnTo>
                  <a:lnTo>
                    <a:pt x="608" y="393"/>
                  </a:lnTo>
                  <a:lnTo>
                    <a:pt x="617" y="363"/>
                  </a:lnTo>
                  <a:lnTo>
                    <a:pt x="621" y="334"/>
                  </a:lnTo>
                  <a:lnTo>
                    <a:pt x="623" y="303"/>
                  </a:lnTo>
                  <a:lnTo>
                    <a:pt x="621" y="272"/>
                  </a:lnTo>
                  <a:lnTo>
                    <a:pt x="617" y="242"/>
                  </a:lnTo>
                  <a:lnTo>
                    <a:pt x="608" y="213"/>
                  </a:lnTo>
                  <a:lnTo>
                    <a:pt x="598" y="185"/>
                  </a:lnTo>
                  <a:lnTo>
                    <a:pt x="585" y="158"/>
                  </a:lnTo>
                  <a:lnTo>
                    <a:pt x="570" y="133"/>
                  </a:lnTo>
                  <a:lnTo>
                    <a:pt x="552" y="111"/>
                  </a:lnTo>
                  <a:lnTo>
                    <a:pt x="532" y="89"/>
                  </a:lnTo>
                  <a:lnTo>
                    <a:pt x="510" y="70"/>
                  </a:lnTo>
                  <a:lnTo>
                    <a:pt x="484" y="52"/>
                  </a:lnTo>
                  <a:lnTo>
                    <a:pt x="459" y="37"/>
                  </a:lnTo>
                  <a:lnTo>
                    <a:pt x="431" y="24"/>
                  </a:lnTo>
                  <a:lnTo>
                    <a:pt x="403" y="14"/>
                  </a:lnTo>
                  <a:lnTo>
                    <a:pt x="374" y="6"/>
                  </a:lnTo>
                  <a:lnTo>
                    <a:pt x="343" y="2"/>
                  </a:lnTo>
                  <a:lnTo>
                    <a:pt x="311" y="0"/>
                  </a:lnTo>
                  <a:close/>
                </a:path>
              </a:pathLst>
            </a:custGeom>
            <a:solidFill>
              <a:srgbClr val="000000"/>
            </a:solidFill>
            <a:ln w="9525">
              <a:noFill/>
              <a:round/>
              <a:headEnd/>
              <a:tailEnd/>
            </a:ln>
          </p:spPr>
          <p:txBody>
            <a:bodyPr/>
            <a:lstStyle/>
            <a:p>
              <a:endParaRPr lang="en-US">
                <a:solidFill>
                  <a:srgbClr val="000000"/>
                </a:solidFill>
              </a:endParaRPr>
            </a:p>
          </p:txBody>
        </p:sp>
        <p:sp>
          <p:nvSpPr>
            <p:cNvPr id="32792" name="Freeform 79"/>
            <p:cNvSpPr>
              <a:spLocks/>
            </p:cNvSpPr>
            <p:nvPr/>
          </p:nvSpPr>
          <p:spPr bwMode="auto">
            <a:xfrm>
              <a:off x="3219" y="2414"/>
              <a:ext cx="137" cy="19"/>
            </a:xfrm>
            <a:custGeom>
              <a:avLst/>
              <a:gdLst>
                <a:gd name="T0" fmla="*/ 137 w 137"/>
                <a:gd name="T1" fmla="*/ 0 h 19"/>
                <a:gd name="T2" fmla="*/ 0 w 137"/>
                <a:gd name="T3" fmla="*/ 19 h 19"/>
                <a:gd name="T4" fmla="*/ 0 60000 65536"/>
                <a:gd name="T5" fmla="*/ 0 60000 65536"/>
                <a:gd name="T6" fmla="*/ 0 w 137"/>
                <a:gd name="T7" fmla="*/ 0 h 19"/>
                <a:gd name="T8" fmla="*/ 137 w 137"/>
                <a:gd name="T9" fmla="*/ 19 h 19"/>
              </a:gdLst>
              <a:ahLst/>
              <a:cxnLst>
                <a:cxn ang="T4">
                  <a:pos x="T0" y="T1"/>
                </a:cxn>
                <a:cxn ang="T5">
                  <a:pos x="T2" y="T3"/>
                </a:cxn>
              </a:cxnLst>
              <a:rect l="T6" t="T7" r="T8" b="T9"/>
              <a:pathLst>
                <a:path w="137" h="19">
                  <a:moveTo>
                    <a:pt x="137" y="0"/>
                  </a:moveTo>
                  <a:lnTo>
                    <a:pt x="0" y="19"/>
                  </a:lnTo>
                </a:path>
              </a:pathLst>
            </a:custGeom>
            <a:noFill/>
            <a:ln w="9525">
              <a:solidFill>
                <a:schemeClr val="tx1"/>
              </a:solidFill>
              <a:round/>
              <a:headEnd type="none" w="med" len="med"/>
              <a:tailEnd type="none" w="med" len="med"/>
            </a:ln>
          </p:spPr>
          <p:txBody>
            <a:bodyPr/>
            <a:lstStyle/>
            <a:p>
              <a:endParaRPr lang="en-US">
                <a:solidFill>
                  <a:srgbClr val="000000"/>
                </a:solidFill>
              </a:endParaRPr>
            </a:p>
          </p:txBody>
        </p:sp>
        <p:sp>
          <p:nvSpPr>
            <p:cNvPr id="32793" name="Freeform 80"/>
            <p:cNvSpPr>
              <a:spLocks/>
            </p:cNvSpPr>
            <p:nvPr/>
          </p:nvSpPr>
          <p:spPr bwMode="auto">
            <a:xfrm>
              <a:off x="3252" y="2346"/>
              <a:ext cx="104" cy="4"/>
            </a:xfrm>
            <a:custGeom>
              <a:avLst/>
              <a:gdLst>
                <a:gd name="T0" fmla="*/ 104 w 104"/>
                <a:gd name="T1" fmla="*/ 4 h 4"/>
                <a:gd name="T2" fmla="*/ 0 w 104"/>
                <a:gd name="T3" fmla="*/ 0 h 4"/>
                <a:gd name="T4" fmla="*/ 0 60000 65536"/>
                <a:gd name="T5" fmla="*/ 0 60000 65536"/>
                <a:gd name="T6" fmla="*/ 0 w 104"/>
                <a:gd name="T7" fmla="*/ 0 h 4"/>
                <a:gd name="T8" fmla="*/ 104 w 104"/>
                <a:gd name="T9" fmla="*/ 4 h 4"/>
              </a:gdLst>
              <a:ahLst/>
              <a:cxnLst>
                <a:cxn ang="T4">
                  <a:pos x="T0" y="T1"/>
                </a:cxn>
                <a:cxn ang="T5">
                  <a:pos x="T2" y="T3"/>
                </a:cxn>
              </a:cxnLst>
              <a:rect l="T6" t="T7" r="T8" b="T9"/>
              <a:pathLst>
                <a:path w="104" h="4">
                  <a:moveTo>
                    <a:pt x="104" y="4"/>
                  </a:moveTo>
                  <a:lnTo>
                    <a:pt x="0" y="0"/>
                  </a:lnTo>
                </a:path>
              </a:pathLst>
            </a:custGeom>
            <a:noFill/>
            <a:ln w="9525">
              <a:solidFill>
                <a:schemeClr val="tx1"/>
              </a:solidFill>
              <a:round/>
              <a:headEnd type="none" w="med" len="med"/>
              <a:tailEnd type="none" w="med" len="med"/>
            </a:ln>
          </p:spPr>
          <p:txBody>
            <a:bodyPr/>
            <a:lstStyle/>
            <a:p>
              <a:endParaRPr lang="en-US">
                <a:solidFill>
                  <a:srgbClr val="000000"/>
                </a:solidFill>
              </a:endParaRPr>
            </a:p>
          </p:txBody>
        </p:sp>
        <p:sp>
          <p:nvSpPr>
            <p:cNvPr id="32794" name="Freeform 81"/>
            <p:cNvSpPr>
              <a:spLocks/>
            </p:cNvSpPr>
            <p:nvPr/>
          </p:nvSpPr>
          <p:spPr bwMode="auto">
            <a:xfrm>
              <a:off x="3243" y="2466"/>
              <a:ext cx="111" cy="27"/>
            </a:xfrm>
            <a:custGeom>
              <a:avLst/>
              <a:gdLst>
                <a:gd name="T0" fmla="*/ 111 w 111"/>
                <a:gd name="T1" fmla="*/ 0 h 27"/>
                <a:gd name="T2" fmla="*/ 0 w 111"/>
                <a:gd name="T3" fmla="*/ 27 h 27"/>
                <a:gd name="T4" fmla="*/ 0 60000 65536"/>
                <a:gd name="T5" fmla="*/ 0 60000 65536"/>
                <a:gd name="T6" fmla="*/ 0 w 111"/>
                <a:gd name="T7" fmla="*/ 0 h 27"/>
                <a:gd name="T8" fmla="*/ 111 w 111"/>
                <a:gd name="T9" fmla="*/ 27 h 27"/>
              </a:gdLst>
              <a:ahLst/>
              <a:cxnLst>
                <a:cxn ang="T4">
                  <a:pos x="T0" y="T1"/>
                </a:cxn>
                <a:cxn ang="T5">
                  <a:pos x="T2" y="T3"/>
                </a:cxn>
              </a:cxnLst>
              <a:rect l="T6" t="T7" r="T8" b="T9"/>
              <a:pathLst>
                <a:path w="111" h="27">
                  <a:moveTo>
                    <a:pt x="111" y="0"/>
                  </a:moveTo>
                  <a:lnTo>
                    <a:pt x="0" y="27"/>
                  </a:lnTo>
                </a:path>
              </a:pathLst>
            </a:custGeom>
            <a:noFill/>
            <a:ln w="9525">
              <a:solidFill>
                <a:schemeClr val="tx1"/>
              </a:solidFill>
              <a:round/>
              <a:headEnd type="none" w="med" len="med"/>
              <a:tailEnd type="none" w="med" len="med"/>
            </a:ln>
          </p:spPr>
          <p:txBody>
            <a:bodyPr/>
            <a:lstStyle/>
            <a:p>
              <a:endParaRPr lang="en-US">
                <a:solidFill>
                  <a:srgbClr val="000000"/>
                </a:solidFill>
              </a:endParaRPr>
            </a:p>
          </p:txBody>
        </p:sp>
        <p:sp>
          <p:nvSpPr>
            <p:cNvPr id="32795" name="Freeform 82"/>
            <p:cNvSpPr>
              <a:spLocks/>
            </p:cNvSpPr>
            <p:nvPr/>
          </p:nvSpPr>
          <p:spPr bwMode="auto">
            <a:xfrm>
              <a:off x="3294" y="2514"/>
              <a:ext cx="90" cy="48"/>
            </a:xfrm>
            <a:custGeom>
              <a:avLst/>
              <a:gdLst>
                <a:gd name="T0" fmla="*/ 90 w 90"/>
                <a:gd name="T1" fmla="*/ 0 h 48"/>
                <a:gd name="T2" fmla="*/ 0 w 90"/>
                <a:gd name="T3" fmla="*/ 48 h 48"/>
                <a:gd name="T4" fmla="*/ 0 60000 65536"/>
                <a:gd name="T5" fmla="*/ 0 60000 65536"/>
                <a:gd name="T6" fmla="*/ 0 w 90"/>
                <a:gd name="T7" fmla="*/ 0 h 48"/>
                <a:gd name="T8" fmla="*/ 90 w 90"/>
                <a:gd name="T9" fmla="*/ 48 h 48"/>
              </a:gdLst>
              <a:ahLst/>
              <a:cxnLst>
                <a:cxn ang="T4">
                  <a:pos x="T0" y="T1"/>
                </a:cxn>
                <a:cxn ang="T5">
                  <a:pos x="T2" y="T3"/>
                </a:cxn>
              </a:cxnLst>
              <a:rect l="T6" t="T7" r="T8" b="T9"/>
              <a:pathLst>
                <a:path w="90" h="48">
                  <a:moveTo>
                    <a:pt x="90" y="0"/>
                  </a:moveTo>
                  <a:lnTo>
                    <a:pt x="0" y="48"/>
                  </a:lnTo>
                </a:path>
              </a:pathLst>
            </a:custGeom>
            <a:noFill/>
            <a:ln w="9525">
              <a:solidFill>
                <a:schemeClr val="tx1"/>
              </a:solidFill>
              <a:round/>
              <a:headEnd type="none" w="med" len="med"/>
              <a:tailEnd type="none" w="med" len="med"/>
            </a:ln>
          </p:spPr>
          <p:txBody>
            <a:bodyPr/>
            <a:lstStyle/>
            <a:p>
              <a:endParaRPr lang="en-US">
                <a:solidFill>
                  <a:srgbClr val="000000"/>
                </a:solidFill>
              </a:endParaRPr>
            </a:p>
          </p:txBody>
        </p:sp>
      </p:grpSp>
      <p:pic>
        <p:nvPicPr>
          <p:cNvPr id="52"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5425" y="3302000"/>
            <a:ext cx="3373438" cy="3371850"/>
          </a:xfrm>
          <a:prstGeom prst="rect">
            <a:avLst/>
          </a:prstGeom>
          <a:noFill/>
          <a:ln w="9525" algn="ctr">
            <a:noFill/>
            <a:miter lim="800000"/>
            <a:headEnd/>
            <a:tailEnd/>
          </a:ln>
        </p:spPr>
      </p:pic>
    </p:spTree>
    <p:extLst>
      <p:ext uri="{BB962C8B-B14F-4D97-AF65-F5344CB8AC3E}">
        <p14:creationId xmlns:p14="http://schemas.microsoft.com/office/powerpoint/2010/main" val="15483018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777"/>
                                        </p:tgtEl>
                                        <p:attrNameLst>
                                          <p:attrName>style.visibility</p:attrName>
                                        </p:attrNameLst>
                                      </p:cBhvr>
                                      <p:to>
                                        <p:strVal val="visible"/>
                                      </p:to>
                                    </p:set>
                                    <p:animEffect transition="in" filter="circle(in)">
                                      <p:cBhvr>
                                        <p:cTn id="7" dur="2000"/>
                                        <p:tgtEl>
                                          <p:spTgt spid="327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3456"/>
                                        </p:tgtEl>
                                        <p:attrNameLst>
                                          <p:attrName>style.visibility</p:attrName>
                                        </p:attrNameLst>
                                      </p:cBhvr>
                                      <p:to>
                                        <p:strVal val="visible"/>
                                      </p:to>
                                    </p:set>
                                    <p:animEffect transition="in" filter="dissolve">
                                      <p:cBhvr>
                                        <p:cTn id="12" dur="500"/>
                                        <p:tgtEl>
                                          <p:spTgt spid="273456"/>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273457"/>
                                        </p:tgtEl>
                                        <p:attrNameLst>
                                          <p:attrName>style.visibility</p:attrName>
                                        </p:attrNameLst>
                                      </p:cBhvr>
                                      <p:to>
                                        <p:strVal val="visible"/>
                                      </p:to>
                                    </p:set>
                                    <p:animEffect transition="in" filter="fade">
                                      <p:cBhvr>
                                        <p:cTn id="17" dur="2000"/>
                                        <p:tgtEl>
                                          <p:spTgt spid="273457"/>
                                        </p:tgtEl>
                                      </p:cBhvr>
                                    </p:animEffect>
                                    <p:anim calcmode="lin" valueType="num">
                                      <p:cBhvr>
                                        <p:cTn id="18" dur="2000" fill="hold"/>
                                        <p:tgtEl>
                                          <p:spTgt spid="273457"/>
                                        </p:tgtEl>
                                        <p:attrNameLst>
                                          <p:attrName>style.rotation</p:attrName>
                                        </p:attrNameLst>
                                      </p:cBhvr>
                                      <p:tavLst>
                                        <p:tav tm="0">
                                          <p:val>
                                            <p:fltVal val="720"/>
                                          </p:val>
                                        </p:tav>
                                        <p:tav tm="100000">
                                          <p:val>
                                            <p:fltVal val="0"/>
                                          </p:val>
                                        </p:tav>
                                      </p:tavLst>
                                    </p:anim>
                                    <p:anim calcmode="lin" valueType="num">
                                      <p:cBhvr>
                                        <p:cTn id="19" dur="2000" fill="hold"/>
                                        <p:tgtEl>
                                          <p:spTgt spid="273457"/>
                                        </p:tgtEl>
                                        <p:attrNameLst>
                                          <p:attrName>ppt_h</p:attrName>
                                        </p:attrNameLst>
                                      </p:cBhvr>
                                      <p:tavLst>
                                        <p:tav tm="0">
                                          <p:val>
                                            <p:fltVal val="0"/>
                                          </p:val>
                                        </p:tav>
                                        <p:tav tm="100000">
                                          <p:val>
                                            <p:strVal val="#ppt_h"/>
                                          </p:val>
                                        </p:tav>
                                      </p:tavLst>
                                    </p:anim>
                                    <p:anim calcmode="lin" valueType="num">
                                      <p:cBhvr>
                                        <p:cTn id="20" dur="2000" fill="hold"/>
                                        <p:tgtEl>
                                          <p:spTgt spid="273457"/>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2774"/>
                                        </p:tgtEl>
                                        <p:attrNameLst>
                                          <p:attrName>style.visibility</p:attrName>
                                        </p:attrNameLst>
                                      </p:cBhvr>
                                      <p:to>
                                        <p:strVal val="visible"/>
                                      </p:to>
                                    </p:set>
                                    <p:animEffect transition="in" filter="wheel(1)">
                                      <p:cBhvr>
                                        <p:cTn id="25" dur="2000"/>
                                        <p:tgtEl>
                                          <p:spTgt spid="3277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73470"/>
                                        </p:tgtEl>
                                        <p:attrNameLst>
                                          <p:attrName>style.visibility</p:attrName>
                                        </p:attrNameLst>
                                      </p:cBhvr>
                                      <p:to>
                                        <p:strVal val="visible"/>
                                      </p:to>
                                    </p:set>
                                    <p:animEffect transition="in" filter="dissolve">
                                      <p:cBhvr>
                                        <p:cTn id="30" dur="500"/>
                                        <p:tgtEl>
                                          <p:spTgt spid="273470"/>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73417"/>
                                        </p:tgtEl>
                                        <p:attrNameLst>
                                          <p:attrName>style.visibility</p:attrName>
                                        </p:attrNameLst>
                                      </p:cBhvr>
                                      <p:to>
                                        <p:strVal val="visible"/>
                                      </p:to>
                                    </p:set>
                                    <p:anim calcmode="lin" valueType="num">
                                      <p:cBhvr additive="base">
                                        <p:cTn id="49" dur="2000" fill="hold"/>
                                        <p:tgtEl>
                                          <p:spTgt spid="273417"/>
                                        </p:tgtEl>
                                        <p:attrNameLst>
                                          <p:attrName>ppt_x</p:attrName>
                                        </p:attrNameLst>
                                      </p:cBhvr>
                                      <p:tavLst>
                                        <p:tav tm="0">
                                          <p:val>
                                            <p:strVal val="0-#ppt_w/2"/>
                                          </p:val>
                                        </p:tav>
                                        <p:tav tm="100000">
                                          <p:val>
                                            <p:strVal val="#ppt_x"/>
                                          </p:val>
                                        </p:tav>
                                      </p:tavLst>
                                    </p:anim>
                                    <p:anim calcmode="lin" valueType="num">
                                      <p:cBhvr additive="base">
                                        <p:cTn id="50" dur="2000" fill="hold"/>
                                        <p:tgtEl>
                                          <p:spTgt spid="27341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273416"/>
                                        </p:tgtEl>
                                        <p:attrNameLst>
                                          <p:attrName>style.visibility</p:attrName>
                                        </p:attrNameLst>
                                      </p:cBhvr>
                                      <p:to>
                                        <p:strVal val="visible"/>
                                      </p:to>
                                    </p:set>
                                    <p:anim calcmode="lin" valueType="num">
                                      <p:cBhvr>
                                        <p:cTn id="55" dur="1000" fill="hold"/>
                                        <p:tgtEl>
                                          <p:spTgt spid="273416"/>
                                        </p:tgtEl>
                                        <p:attrNameLst>
                                          <p:attrName>ppt_x</p:attrName>
                                        </p:attrNameLst>
                                      </p:cBhvr>
                                      <p:tavLst>
                                        <p:tav tm="0">
                                          <p:val>
                                            <p:strVal val="#ppt_x-.2"/>
                                          </p:val>
                                        </p:tav>
                                        <p:tav tm="100000">
                                          <p:val>
                                            <p:strVal val="#ppt_x"/>
                                          </p:val>
                                        </p:tav>
                                      </p:tavLst>
                                    </p:anim>
                                    <p:anim calcmode="lin" valueType="num">
                                      <p:cBhvr>
                                        <p:cTn id="56" dur="1000" fill="hold"/>
                                        <p:tgtEl>
                                          <p:spTgt spid="273416"/>
                                        </p:tgtEl>
                                        <p:attrNameLst>
                                          <p:attrName>ppt_y</p:attrName>
                                        </p:attrNameLst>
                                      </p:cBhvr>
                                      <p:tavLst>
                                        <p:tav tm="0">
                                          <p:val>
                                            <p:strVal val="#ppt_y"/>
                                          </p:val>
                                        </p:tav>
                                        <p:tav tm="100000">
                                          <p:val>
                                            <p:strVal val="#ppt_y"/>
                                          </p:val>
                                        </p:tav>
                                      </p:tavLst>
                                    </p:anim>
                                    <p:animEffect transition="in" filter="wipe(right)" prLst="gradientSize: 0.1">
                                      <p:cBhvr>
                                        <p:cTn id="57" dur="1000"/>
                                        <p:tgtEl>
                                          <p:spTgt spid="273416"/>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273464"/>
                                        </p:tgtEl>
                                        <p:attrNameLst>
                                          <p:attrName>style.visibility</p:attrName>
                                        </p:attrNameLst>
                                      </p:cBhvr>
                                      <p:to>
                                        <p:strVal val="visible"/>
                                      </p:to>
                                    </p:set>
                                    <p:anim calcmode="lin" valueType="num">
                                      <p:cBhvr>
                                        <p:cTn id="62" dur="1000" fill="hold"/>
                                        <p:tgtEl>
                                          <p:spTgt spid="273464"/>
                                        </p:tgtEl>
                                        <p:attrNameLst>
                                          <p:attrName>ppt_x</p:attrName>
                                        </p:attrNameLst>
                                      </p:cBhvr>
                                      <p:tavLst>
                                        <p:tav tm="0">
                                          <p:val>
                                            <p:strVal val="#ppt_x-.2"/>
                                          </p:val>
                                        </p:tav>
                                        <p:tav tm="100000">
                                          <p:val>
                                            <p:strVal val="#ppt_x"/>
                                          </p:val>
                                        </p:tav>
                                      </p:tavLst>
                                    </p:anim>
                                    <p:anim calcmode="lin" valueType="num">
                                      <p:cBhvr>
                                        <p:cTn id="63" dur="1000" fill="hold"/>
                                        <p:tgtEl>
                                          <p:spTgt spid="273464"/>
                                        </p:tgtEl>
                                        <p:attrNameLst>
                                          <p:attrName>ppt_y</p:attrName>
                                        </p:attrNameLst>
                                      </p:cBhvr>
                                      <p:tavLst>
                                        <p:tav tm="0">
                                          <p:val>
                                            <p:strVal val="#ppt_y"/>
                                          </p:val>
                                        </p:tav>
                                        <p:tav tm="100000">
                                          <p:val>
                                            <p:strVal val="#ppt_y"/>
                                          </p:val>
                                        </p:tav>
                                      </p:tavLst>
                                    </p:anim>
                                    <p:animEffect transition="in" filter="wipe(right)" prLst="gradientSize: 0.1">
                                      <p:cBhvr>
                                        <p:cTn id="64" dur="1000"/>
                                        <p:tgtEl>
                                          <p:spTgt spid="2734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down)">
                                      <p:cBhvr>
                                        <p:cTn id="69" dur="500"/>
                                        <p:tgtEl>
                                          <p:spTgt spid="5"/>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273468"/>
                                        </p:tgtEl>
                                        <p:attrNameLst>
                                          <p:attrName>style.visibility</p:attrName>
                                        </p:attrNameLst>
                                      </p:cBhvr>
                                      <p:to>
                                        <p:strVal val="visible"/>
                                      </p:to>
                                    </p:set>
                                    <p:animEffect transition="in" filter="fade">
                                      <p:cBhvr>
                                        <p:cTn id="74" dur="1000"/>
                                        <p:tgtEl>
                                          <p:spTgt spid="273468"/>
                                        </p:tgtEl>
                                      </p:cBhvr>
                                    </p:animEffect>
                                    <p:anim calcmode="lin" valueType="num">
                                      <p:cBhvr>
                                        <p:cTn id="75" dur="1000" fill="hold"/>
                                        <p:tgtEl>
                                          <p:spTgt spid="273468"/>
                                        </p:tgtEl>
                                        <p:attrNameLst>
                                          <p:attrName>ppt_x</p:attrName>
                                        </p:attrNameLst>
                                      </p:cBhvr>
                                      <p:tavLst>
                                        <p:tav tm="0">
                                          <p:val>
                                            <p:strVal val="#ppt_x"/>
                                          </p:val>
                                        </p:tav>
                                        <p:tav tm="100000">
                                          <p:val>
                                            <p:strVal val="#ppt_x"/>
                                          </p:val>
                                        </p:tav>
                                      </p:tavLst>
                                    </p:anim>
                                    <p:anim calcmode="lin" valueType="num">
                                      <p:cBhvr>
                                        <p:cTn id="76" dur="1000" fill="hold"/>
                                        <p:tgtEl>
                                          <p:spTgt spid="273468"/>
                                        </p:tgtEl>
                                        <p:attrNameLst>
                                          <p:attrName>ppt_y</p:attrName>
                                        </p:attrNameLst>
                                      </p:cBhvr>
                                      <p:tavLst>
                                        <p:tav tm="0">
                                          <p:val>
                                            <p:strVal val="#ppt_y-.1"/>
                                          </p:val>
                                        </p:tav>
                                        <p:tav tm="100000">
                                          <p:val>
                                            <p:strVal val="#ppt_y"/>
                                          </p:val>
                                        </p:tav>
                                      </p:tavLst>
                                    </p:anim>
                                  </p:childTnLst>
                                </p:cTn>
                              </p:par>
                              <p:par>
                                <p:cTn id="77" presetID="9" presetClass="entr" presetSubtype="0" fill="hold" grpId="0" nodeType="withEffect">
                                  <p:stCondLst>
                                    <p:cond delay="2000"/>
                                  </p:stCondLst>
                                  <p:childTnLst>
                                    <p:set>
                                      <p:cBhvr>
                                        <p:cTn id="78" dur="1" fill="hold">
                                          <p:stCondLst>
                                            <p:cond delay="0"/>
                                          </p:stCondLst>
                                        </p:cTn>
                                        <p:tgtEl>
                                          <p:spTgt spid="273469"/>
                                        </p:tgtEl>
                                        <p:attrNameLst>
                                          <p:attrName>style.visibility</p:attrName>
                                        </p:attrNameLst>
                                      </p:cBhvr>
                                      <p:to>
                                        <p:strVal val="visible"/>
                                      </p:to>
                                    </p:set>
                                    <p:animEffect transition="in" filter="dissolve">
                                      <p:cBhvr>
                                        <p:cTn id="79" dur="500"/>
                                        <p:tgtEl>
                                          <p:spTgt spid="273469"/>
                                        </p:tgtEl>
                                      </p:cBhvr>
                                    </p:animEffect>
                                  </p:childTnLst>
                                </p:cTn>
                              </p:par>
                            </p:childTnLst>
                          </p:cTn>
                        </p:par>
                      </p:childTnLst>
                    </p:cTn>
                  </p:par>
                  <p:par>
                    <p:cTn id="80" fill="hold">
                      <p:stCondLst>
                        <p:cond delay="indefinite"/>
                      </p:stCondLst>
                      <p:childTnLst>
                        <p:par>
                          <p:cTn id="81" fill="hold">
                            <p:stCondLst>
                              <p:cond delay="0"/>
                            </p:stCondLst>
                            <p:childTnLst>
                              <p:par>
                                <p:cTn id="82" presetID="8" presetClass="entr" presetSubtype="16" fill="hold" nodeType="click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diamond(in)">
                                      <p:cBhvr>
                                        <p:cTn id="84" dur="2000"/>
                                        <p:tgtEl>
                                          <p:spTgt spid="52"/>
                                        </p:tgtEl>
                                      </p:cBhvr>
                                    </p:animEffect>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nodeType="click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fade">
                                      <p:cBhvr>
                                        <p:cTn id="89" dur="1000"/>
                                        <p:tgtEl>
                                          <p:spTgt spid="7"/>
                                        </p:tgtEl>
                                      </p:cBhvr>
                                    </p:animEffect>
                                    <p:anim calcmode="lin" valueType="num">
                                      <p:cBhvr>
                                        <p:cTn id="90" dur="1000" fill="hold"/>
                                        <p:tgtEl>
                                          <p:spTgt spid="7"/>
                                        </p:tgtEl>
                                        <p:attrNameLst>
                                          <p:attrName>ppt_x</p:attrName>
                                        </p:attrNameLst>
                                      </p:cBhvr>
                                      <p:tavLst>
                                        <p:tav tm="0">
                                          <p:val>
                                            <p:strVal val="#ppt_x"/>
                                          </p:val>
                                        </p:tav>
                                        <p:tav tm="100000">
                                          <p:val>
                                            <p:strVal val="#ppt_x"/>
                                          </p:val>
                                        </p:tav>
                                      </p:tavLst>
                                    </p:anim>
                                    <p:anim calcmode="lin" valueType="num">
                                      <p:cBhvr>
                                        <p:cTn id="9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dissolve">
                                      <p:cBhvr>
                                        <p:cTn id="96" dur="500"/>
                                        <p:tgtEl>
                                          <p:spTgt spid="6"/>
                                        </p:tgtEl>
                                      </p:cBhvr>
                                    </p:animEffect>
                                  </p:childTnLst>
                                </p:cTn>
                              </p:par>
                            </p:childTnLst>
                          </p:cTn>
                        </p:par>
                      </p:childTnLst>
                    </p:cTn>
                  </p:par>
                  <p:par>
                    <p:cTn id="97" fill="hold">
                      <p:stCondLst>
                        <p:cond delay="indefinite"/>
                      </p:stCondLst>
                      <p:childTnLst>
                        <p:par>
                          <p:cTn id="98" fill="hold">
                            <p:stCondLst>
                              <p:cond delay="0"/>
                            </p:stCondLst>
                            <p:childTnLst>
                              <p:par>
                                <p:cTn id="99" presetID="32" presetClass="emph" presetSubtype="0" repeatCount="5000" fill="hold" nodeType="clickEffect">
                                  <p:stCondLst>
                                    <p:cond delay="0"/>
                                  </p:stCondLst>
                                  <p:childTnLst>
                                    <p:animClr clrSpc="rgb" dir="cw">
                                      <p:cBhvr override="childStyle">
                                        <p:cTn id="100" dur="100" fill="hold"/>
                                        <p:tgtEl>
                                          <p:spTgt spid="6"/>
                                        </p:tgtEl>
                                        <p:attrNameLst>
                                          <p:attrName>style.color</p:attrName>
                                        </p:attrNameLst>
                                      </p:cBhvr>
                                      <p:to>
                                        <a:schemeClr val="bg1"/>
                                      </p:to>
                                    </p:animClr>
                                    <p:animClr clrSpc="rgb" dir="cw">
                                      <p:cBhvr>
                                        <p:cTn id="101" dur="100" fill="hold"/>
                                        <p:tgtEl>
                                          <p:spTgt spid="6"/>
                                        </p:tgtEl>
                                        <p:attrNameLst>
                                          <p:attrName>fillcolor</p:attrName>
                                        </p:attrNameLst>
                                      </p:cBhvr>
                                      <p:to>
                                        <a:schemeClr val="bg1"/>
                                      </p:to>
                                    </p:animClr>
                                    <p:set>
                                      <p:cBhvr>
                                        <p:cTn id="102" dur="100" fill="hold"/>
                                        <p:tgtEl>
                                          <p:spTgt spid="6"/>
                                        </p:tgtEl>
                                        <p:attrNameLst>
                                          <p:attrName>fill.type</p:attrName>
                                        </p:attrNameLst>
                                      </p:cBhvr>
                                      <p:to>
                                        <p:strVal val="solid"/>
                                      </p:to>
                                    </p:set>
                                    <p:set>
                                      <p:cBhvr>
                                        <p:cTn id="103" dur="100" fill="hold"/>
                                        <p:tgtEl>
                                          <p:spTgt spid="6"/>
                                        </p:tgtEl>
                                        <p:attrNameLst>
                                          <p:attrName>fill.on</p:attrName>
                                        </p:attrNameLst>
                                      </p:cBhvr>
                                      <p:to>
                                        <p:strVal val="true"/>
                                      </p:to>
                                    </p:set>
                                    <p:animRot by="120000">
                                      <p:cBhvr>
                                        <p:cTn id="104" dur="100" fill="hold">
                                          <p:stCondLst>
                                            <p:cond delay="0"/>
                                          </p:stCondLst>
                                        </p:cTn>
                                        <p:tgtEl>
                                          <p:spTgt spid="6"/>
                                        </p:tgtEl>
                                        <p:attrNameLst>
                                          <p:attrName>r</p:attrName>
                                        </p:attrNameLst>
                                      </p:cBhvr>
                                    </p:animRot>
                                    <p:animRot by="-240000">
                                      <p:cBhvr>
                                        <p:cTn id="105" dur="200" fill="hold">
                                          <p:stCondLst>
                                            <p:cond delay="200"/>
                                          </p:stCondLst>
                                        </p:cTn>
                                        <p:tgtEl>
                                          <p:spTgt spid="6"/>
                                        </p:tgtEl>
                                        <p:attrNameLst>
                                          <p:attrName>r</p:attrName>
                                        </p:attrNameLst>
                                      </p:cBhvr>
                                    </p:animRot>
                                    <p:animRot by="240000">
                                      <p:cBhvr>
                                        <p:cTn id="106" dur="200" fill="hold">
                                          <p:stCondLst>
                                            <p:cond delay="400"/>
                                          </p:stCondLst>
                                        </p:cTn>
                                        <p:tgtEl>
                                          <p:spTgt spid="6"/>
                                        </p:tgtEl>
                                        <p:attrNameLst>
                                          <p:attrName>r</p:attrName>
                                        </p:attrNameLst>
                                      </p:cBhvr>
                                    </p:animRot>
                                    <p:animRot by="-240000">
                                      <p:cBhvr>
                                        <p:cTn id="107" dur="200" fill="hold">
                                          <p:stCondLst>
                                            <p:cond delay="600"/>
                                          </p:stCondLst>
                                        </p:cTn>
                                        <p:tgtEl>
                                          <p:spTgt spid="6"/>
                                        </p:tgtEl>
                                        <p:attrNameLst>
                                          <p:attrName>r</p:attrName>
                                        </p:attrNameLst>
                                      </p:cBhvr>
                                    </p:animRot>
                                    <p:animRot by="120000">
                                      <p:cBhvr>
                                        <p:cTn id="108"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69" grpId="0" animBg="1"/>
      <p:bldP spid="273416" grpId="0"/>
      <p:bldP spid="273417" grpId="0"/>
      <p:bldP spid="32774" grpId="0" animBg="1"/>
      <p:bldP spid="273456" grpId="0"/>
      <p:bldP spid="273457" grpId="0"/>
      <p:bldP spid="273464" grpId="0"/>
      <p:bldP spid="273468" grpId="0"/>
      <p:bldP spid="27347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2"/>
          <p:cNvGrpSpPr>
            <a:grpSpLocks/>
          </p:cNvGrpSpPr>
          <p:nvPr/>
        </p:nvGrpSpPr>
        <p:grpSpPr bwMode="auto">
          <a:xfrm>
            <a:off x="7302500" y="3025776"/>
            <a:ext cx="1362075" cy="1376363"/>
            <a:chOff x="4600" y="1906"/>
            <a:chExt cx="858" cy="867"/>
          </a:xfrm>
        </p:grpSpPr>
        <p:sp>
          <p:nvSpPr>
            <p:cNvPr id="33844" name="Text Box 47"/>
            <p:cNvSpPr txBox="1">
              <a:spLocks noChangeArrowheads="1"/>
            </p:cNvSpPr>
            <p:nvPr/>
          </p:nvSpPr>
          <p:spPr bwMode="auto">
            <a:xfrm>
              <a:off x="4900" y="2421"/>
              <a:ext cx="558" cy="352"/>
            </a:xfrm>
            <a:prstGeom prst="rect">
              <a:avLst/>
            </a:prstGeom>
            <a:noFill/>
            <a:ln w="9525">
              <a:noFill/>
              <a:miter lim="800000"/>
              <a:headEnd/>
              <a:tailEnd/>
            </a:ln>
          </p:spPr>
          <p:txBody>
            <a:bodyPr/>
            <a:lstStyle/>
            <a:p>
              <a:pPr algn="ctr"/>
              <a:r>
                <a:rPr lang="en-US" dirty="0" err="1">
                  <a:solidFill>
                    <a:srgbClr val="009900"/>
                  </a:solidFill>
                </a:rPr>
                <a:t>T</a:t>
              </a:r>
              <a:r>
                <a:rPr lang="en-US" baseline="-25000" dirty="0" err="1">
                  <a:solidFill>
                    <a:srgbClr val="009900"/>
                  </a:solidFill>
                </a:rPr>
                <a:t>x</a:t>
              </a:r>
              <a:endParaRPr lang="en-US" dirty="0">
                <a:solidFill>
                  <a:srgbClr val="009900"/>
                </a:solidFill>
              </a:endParaRPr>
            </a:p>
          </p:txBody>
        </p:sp>
        <p:sp>
          <p:nvSpPr>
            <p:cNvPr id="33845" name="Text Box 40"/>
            <p:cNvSpPr txBox="1">
              <a:spLocks noChangeArrowheads="1"/>
            </p:cNvSpPr>
            <p:nvPr/>
          </p:nvSpPr>
          <p:spPr bwMode="auto">
            <a:xfrm>
              <a:off x="4943" y="1959"/>
              <a:ext cx="472" cy="297"/>
            </a:xfrm>
            <a:prstGeom prst="rect">
              <a:avLst/>
            </a:prstGeom>
            <a:noFill/>
            <a:ln w="9525">
              <a:noFill/>
              <a:miter lim="800000"/>
              <a:headEnd/>
              <a:tailEnd/>
            </a:ln>
          </p:spPr>
          <p:txBody>
            <a:bodyPr/>
            <a:lstStyle/>
            <a:p>
              <a:pPr algn="ctr"/>
              <a:r>
                <a:rPr lang="en-US" dirty="0">
                  <a:solidFill>
                    <a:srgbClr val="000000"/>
                  </a:solidFill>
                </a:rPr>
                <a:t>T</a:t>
              </a:r>
              <a:r>
                <a:rPr lang="en-US" baseline="-25000" dirty="0">
                  <a:solidFill>
                    <a:srgbClr val="000000"/>
                  </a:solidFill>
                </a:rPr>
                <a:t>y</a:t>
              </a:r>
              <a:endParaRPr lang="en-US" dirty="0">
                <a:solidFill>
                  <a:srgbClr val="000000"/>
                </a:solidFill>
              </a:endParaRPr>
            </a:p>
          </p:txBody>
        </p:sp>
        <p:sp>
          <p:nvSpPr>
            <p:cNvPr id="33846" name="Line 43"/>
            <p:cNvSpPr>
              <a:spLocks noChangeShapeType="1"/>
            </p:cNvSpPr>
            <p:nvPr/>
          </p:nvSpPr>
          <p:spPr bwMode="auto">
            <a:xfrm>
              <a:off x="4600" y="2598"/>
              <a:ext cx="419" cy="0"/>
            </a:xfrm>
            <a:prstGeom prst="line">
              <a:avLst/>
            </a:prstGeom>
            <a:noFill/>
            <a:ln w="28575">
              <a:solidFill>
                <a:srgbClr val="009900"/>
              </a:solidFill>
              <a:round/>
              <a:headEnd/>
              <a:tailEnd type="triangle" w="lg" len="lg"/>
            </a:ln>
          </p:spPr>
          <p:txBody>
            <a:bodyPr/>
            <a:lstStyle/>
            <a:p>
              <a:endParaRPr lang="en-US">
                <a:solidFill>
                  <a:srgbClr val="000000"/>
                </a:solidFill>
              </a:endParaRPr>
            </a:p>
          </p:txBody>
        </p:sp>
        <p:sp>
          <p:nvSpPr>
            <p:cNvPr id="33847" name="Line 44"/>
            <p:cNvSpPr>
              <a:spLocks noChangeShapeType="1"/>
            </p:cNvSpPr>
            <p:nvPr/>
          </p:nvSpPr>
          <p:spPr bwMode="auto">
            <a:xfrm flipV="1">
              <a:off x="5019" y="1906"/>
              <a:ext cx="0" cy="692"/>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grpSp>
      <p:sp>
        <p:nvSpPr>
          <p:cNvPr id="274519" name="Rectangle 87"/>
          <p:cNvSpPr>
            <a:spLocks noChangeArrowheads="1"/>
          </p:cNvSpPr>
          <p:nvPr/>
        </p:nvSpPr>
        <p:spPr bwMode="auto">
          <a:xfrm>
            <a:off x="5237163" y="828675"/>
            <a:ext cx="1189037" cy="522288"/>
          </a:xfrm>
          <a:prstGeom prst="rect">
            <a:avLst/>
          </a:prstGeom>
          <a:noFill/>
          <a:ln w="9525">
            <a:noFill/>
            <a:miter lim="800000"/>
            <a:headEnd/>
            <a:tailEnd/>
          </a:ln>
        </p:spPr>
        <p:txBody>
          <a:bodyPr anchor="ctr"/>
          <a:lstStyle/>
          <a:p>
            <a:r>
              <a:rPr lang="en-US">
                <a:solidFill>
                  <a:srgbClr val="000000"/>
                </a:solidFill>
              </a:rPr>
              <a:t> T = ?</a:t>
            </a:r>
          </a:p>
        </p:txBody>
      </p:sp>
      <p:sp>
        <p:nvSpPr>
          <p:cNvPr id="274520" name="Rectangle 88"/>
          <p:cNvSpPr>
            <a:spLocks noChangeArrowheads="1"/>
          </p:cNvSpPr>
          <p:nvPr/>
        </p:nvSpPr>
        <p:spPr bwMode="auto">
          <a:xfrm>
            <a:off x="7924800" y="847725"/>
            <a:ext cx="1233488" cy="522288"/>
          </a:xfrm>
          <a:prstGeom prst="rect">
            <a:avLst/>
          </a:prstGeom>
          <a:noFill/>
          <a:ln w="9525">
            <a:noFill/>
            <a:miter lim="800000"/>
            <a:headEnd/>
            <a:tailEnd/>
          </a:ln>
        </p:spPr>
        <p:txBody>
          <a:bodyPr anchor="ctr"/>
          <a:lstStyle/>
          <a:p>
            <a:r>
              <a:rPr lang="en-US">
                <a:solidFill>
                  <a:srgbClr val="000000"/>
                </a:solidFill>
              </a:rPr>
              <a:t> T = ?</a:t>
            </a:r>
          </a:p>
        </p:txBody>
      </p:sp>
      <p:sp>
        <p:nvSpPr>
          <p:cNvPr id="274512" name="Rectangle 80"/>
          <p:cNvSpPr>
            <a:spLocks noChangeArrowheads="1"/>
          </p:cNvSpPr>
          <p:nvPr/>
        </p:nvSpPr>
        <p:spPr bwMode="auto">
          <a:xfrm>
            <a:off x="2386939" y="5664530"/>
            <a:ext cx="2101933" cy="1019114"/>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sp>
        <p:nvSpPr>
          <p:cNvPr id="33798" name="Rectangle 15"/>
          <p:cNvSpPr>
            <a:spLocks noChangeArrowheads="1"/>
          </p:cNvSpPr>
          <p:nvPr/>
        </p:nvSpPr>
        <p:spPr bwMode="auto">
          <a:xfrm>
            <a:off x="109400" y="84684"/>
            <a:ext cx="5329506" cy="1815882"/>
          </a:xfrm>
          <a:prstGeom prst="rect">
            <a:avLst/>
          </a:prstGeom>
          <a:noFill/>
          <a:ln w="9525">
            <a:noFill/>
            <a:miter lim="800000"/>
            <a:headEnd/>
            <a:tailEnd/>
          </a:ln>
        </p:spPr>
        <p:txBody>
          <a:bodyPr wrap="square" anchor="ctr">
            <a:spAutoFit/>
          </a:bodyPr>
          <a:lstStyle/>
          <a:p>
            <a:r>
              <a:rPr lang="en-US" dirty="0">
                <a:solidFill>
                  <a:srgbClr val="FF0000"/>
                </a:solidFill>
              </a:rPr>
              <a:t>Same </a:t>
            </a:r>
            <a:r>
              <a:rPr lang="en-US" dirty="0" smtClean="0">
                <a:solidFill>
                  <a:srgbClr val="FF0000"/>
                </a:solidFill>
              </a:rPr>
              <a:t>___ kg </a:t>
            </a:r>
            <a:r>
              <a:rPr lang="en-US" dirty="0">
                <a:solidFill>
                  <a:srgbClr val="FF0000"/>
                </a:solidFill>
              </a:rPr>
              <a:t>mass hangs now from two ropes, each having angle of </a:t>
            </a:r>
            <a:r>
              <a:rPr lang="en-US" dirty="0" smtClean="0">
                <a:solidFill>
                  <a:srgbClr val="FF0000"/>
                </a:solidFill>
              </a:rPr>
              <a:t>___</a:t>
            </a:r>
            <a:r>
              <a:rPr lang="en-US" baseline="30000" dirty="0" smtClean="0">
                <a:solidFill>
                  <a:srgbClr val="FF0000"/>
                </a:solidFill>
              </a:rPr>
              <a:t>o </a:t>
            </a:r>
            <a:r>
              <a:rPr lang="en-US" dirty="0">
                <a:solidFill>
                  <a:srgbClr val="FF0000"/>
                </a:solidFill>
              </a:rPr>
              <a:t>above </a:t>
            </a:r>
            <a:r>
              <a:rPr lang="en-US" dirty="0" err="1">
                <a:solidFill>
                  <a:srgbClr val="FF0000"/>
                </a:solidFill>
              </a:rPr>
              <a:t>horiz</a:t>
            </a:r>
            <a:r>
              <a:rPr lang="en-US" dirty="0">
                <a:solidFill>
                  <a:srgbClr val="FF0000"/>
                </a:solidFill>
              </a:rPr>
              <a:t>. Find tension in each rope. </a:t>
            </a:r>
          </a:p>
        </p:txBody>
      </p:sp>
      <p:sp>
        <p:nvSpPr>
          <p:cNvPr id="274453" name="Text Box 21"/>
          <p:cNvSpPr txBox="1">
            <a:spLocks noChangeArrowheads="1"/>
          </p:cNvSpPr>
          <p:nvPr/>
        </p:nvSpPr>
        <p:spPr bwMode="auto">
          <a:xfrm>
            <a:off x="6757988" y="2038350"/>
            <a:ext cx="585787" cy="500063"/>
          </a:xfrm>
          <a:prstGeom prst="rect">
            <a:avLst/>
          </a:prstGeom>
          <a:noFill/>
          <a:ln w="9525">
            <a:noFill/>
            <a:miter lim="800000"/>
            <a:headEnd/>
            <a:tailEnd/>
          </a:ln>
        </p:spPr>
        <p:txBody>
          <a:bodyPr/>
          <a:lstStyle/>
          <a:p>
            <a:pPr algn="ctr"/>
            <a:r>
              <a:rPr lang="en-US">
                <a:solidFill>
                  <a:srgbClr val="000000"/>
                </a:solidFill>
              </a:rPr>
              <a:t>m</a:t>
            </a:r>
          </a:p>
        </p:txBody>
      </p:sp>
      <p:grpSp>
        <p:nvGrpSpPr>
          <p:cNvPr id="33800" name="Group 90"/>
          <p:cNvGrpSpPr>
            <a:grpSpLocks/>
          </p:cNvGrpSpPr>
          <p:nvPr/>
        </p:nvGrpSpPr>
        <p:grpSpPr bwMode="auto">
          <a:xfrm>
            <a:off x="5748338" y="457200"/>
            <a:ext cx="2441575" cy="2416175"/>
            <a:chOff x="3621" y="288"/>
            <a:chExt cx="1538" cy="1522"/>
          </a:xfrm>
        </p:grpSpPr>
        <p:sp>
          <p:nvSpPr>
            <p:cNvPr id="33829" name="Rectangle 17"/>
            <p:cNvSpPr>
              <a:spLocks noChangeArrowheads="1"/>
            </p:cNvSpPr>
            <p:nvPr/>
          </p:nvSpPr>
          <p:spPr bwMode="auto">
            <a:xfrm>
              <a:off x="4041" y="1118"/>
              <a:ext cx="838" cy="692"/>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33830" name="Line 18"/>
            <p:cNvSpPr>
              <a:spLocks noChangeShapeType="1"/>
            </p:cNvSpPr>
            <p:nvPr/>
          </p:nvSpPr>
          <p:spPr bwMode="auto">
            <a:xfrm flipH="1" flipV="1">
              <a:off x="3901" y="426"/>
              <a:ext cx="419" cy="692"/>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31" name="Line 19"/>
            <p:cNvSpPr>
              <a:spLocks noChangeShapeType="1"/>
            </p:cNvSpPr>
            <p:nvPr/>
          </p:nvSpPr>
          <p:spPr bwMode="auto">
            <a:xfrm flipV="1">
              <a:off x="4600" y="426"/>
              <a:ext cx="419" cy="692"/>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32" name="Line 23"/>
            <p:cNvSpPr>
              <a:spLocks noChangeShapeType="1"/>
            </p:cNvSpPr>
            <p:nvPr/>
          </p:nvSpPr>
          <p:spPr bwMode="auto">
            <a:xfrm flipH="1" flipV="1">
              <a:off x="3621" y="288"/>
              <a:ext cx="140" cy="138"/>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33" name="Line 24"/>
            <p:cNvSpPr>
              <a:spLocks noChangeShapeType="1"/>
            </p:cNvSpPr>
            <p:nvPr/>
          </p:nvSpPr>
          <p:spPr bwMode="auto">
            <a:xfrm flipH="1" flipV="1">
              <a:off x="3761" y="288"/>
              <a:ext cx="140" cy="138"/>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34" name="Line 25"/>
            <p:cNvSpPr>
              <a:spLocks noChangeShapeType="1"/>
            </p:cNvSpPr>
            <p:nvPr/>
          </p:nvSpPr>
          <p:spPr bwMode="auto">
            <a:xfrm flipH="1" flipV="1">
              <a:off x="3901" y="288"/>
              <a:ext cx="140" cy="138"/>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35" name="Line 26"/>
            <p:cNvSpPr>
              <a:spLocks noChangeShapeType="1"/>
            </p:cNvSpPr>
            <p:nvPr/>
          </p:nvSpPr>
          <p:spPr bwMode="auto">
            <a:xfrm flipH="1" flipV="1">
              <a:off x="4041" y="288"/>
              <a:ext cx="139" cy="138"/>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36" name="Line 27"/>
            <p:cNvSpPr>
              <a:spLocks noChangeShapeType="1"/>
            </p:cNvSpPr>
            <p:nvPr/>
          </p:nvSpPr>
          <p:spPr bwMode="auto">
            <a:xfrm flipH="1" flipV="1">
              <a:off x="4180" y="288"/>
              <a:ext cx="140" cy="138"/>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37" name="Line 28"/>
            <p:cNvSpPr>
              <a:spLocks noChangeShapeType="1"/>
            </p:cNvSpPr>
            <p:nvPr/>
          </p:nvSpPr>
          <p:spPr bwMode="auto">
            <a:xfrm flipH="1" flipV="1">
              <a:off x="4320" y="288"/>
              <a:ext cx="140" cy="138"/>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38" name="Line 29"/>
            <p:cNvSpPr>
              <a:spLocks noChangeShapeType="1"/>
            </p:cNvSpPr>
            <p:nvPr/>
          </p:nvSpPr>
          <p:spPr bwMode="auto">
            <a:xfrm flipH="1" flipV="1">
              <a:off x="4460" y="288"/>
              <a:ext cx="140" cy="138"/>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39" name="Line 30"/>
            <p:cNvSpPr>
              <a:spLocks noChangeShapeType="1"/>
            </p:cNvSpPr>
            <p:nvPr/>
          </p:nvSpPr>
          <p:spPr bwMode="auto">
            <a:xfrm flipH="1" flipV="1">
              <a:off x="4600" y="288"/>
              <a:ext cx="139" cy="138"/>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40" name="Line 31"/>
            <p:cNvSpPr>
              <a:spLocks noChangeShapeType="1"/>
            </p:cNvSpPr>
            <p:nvPr/>
          </p:nvSpPr>
          <p:spPr bwMode="auto">
            <a:xfrm flipH="1" flipV="1">
              <a:off x="4739" y="288"/>
              <a:ext cx="140" cy="138"/>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41" name="Line 32"/>
            <p:cNvSpPr>
              <a:spLocks noChangeShapeType="1"/>
            </p:cNvSpPr>
            <p:nvPr/>
          </p:nvSpPr>
          <p:spPr bwMode="auto">
            <a:xfrm flipH="1" flipV="1">
              <a:off x="4879" y="288"/>
              <a:ext cx="140" cy="138"/>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42" name="Line 33"/>
            <p:cNvSpPr>
              <a:spLocks noChangeShapeType="1"/>
            </p:cNvSpPr>
            <p:nvPr/>
          </p:nvSpPr>
          <p:spPr bwMode="auto">
            <a:xfrm flipH="1" flipV="1">
              <a:off x="5019" y="288"/>
              <a:ext cx="140" cy="138"/>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43" name="Line 22"/>
            <p:cNvSpPr>
              <a:spLocks noChangeShapeType="1"/>
            </p:cNvSpPr>
            <p:nvPr/>
          </p:nvSpPr>
          <p:spPr bwMode="auto">
            <a:xfrm>
              <a:off x="3621" y="426"/>
              <a:ext cx="1538" cy="0"/>
            </a:xfrm>
            <a:prstGeom prst="line">
              <a:avLst/>
            </a:prstGeom>
            <a:noFill/>
            <a:ln w="38100">
              <a:solidFill>
                <a:srgbClr val="0070C0"/>
              </a:solidFill>
              <a:round/>
              <a:headEnd/>
              <a:tailEnd/>
            </a:ln>
          </p:spPr>
          <p:txBody>
            <a:bodyPr/>
            <a:lstStyle/>
            <a:p>
              <a:endParaRPr lang="en-US">
                <a:solidFill>
                  <a:srgbClr val="000000"/>
                </a:solidFill>
              </a:endParaRPr>
            </a:p>
          </p:txBody>
        </p:sp>
      </p:grpSp>
      <p:sp>
        <p:nvSpPr>
          <p:cNvPr id="274466" name="Text Box 34"/>
          <p:cNvSpPr txBox="1">
            <a:spLocks noChangeArrowheads="1"/>
          </p:cNvSpPr>
          <p:nvPr/>
        </p:nvSpPr>
        <p:spPr bwMode="auto">
          <a:xfrm>
            <a:off x="7805738" y="842963"/>
            <a:ext cx="1266825" cy="444500"/>
          </a:xfrm>
          <a:prstGeom prst="rect">
            <a:avLst/>
          </a:prstGeom>
          <a:noFill/>
          <a:ln w="9525">
            <a:noFill/>
            <a:miter lim="800000"/>
            <a:headEnd/>
            <a:tailEnd/>
          </a:ln>
        </p:spPr>
        <p:txBody>
          <a:bodyPr/>
          <a:lstStyle/>
          <a:p>
            <a:pPr algn="ctr"/>
            <a:r>
              <a:rPr lang="en-US">
                <a:solidFill>
                  <a:srgbClr val="000000"/>
                </a:solidFill>
              </a:rPr>
              <a:t>T</a:t>
            </a:r>
            <a:r>
              <a:rPr lang="en-US" baseline="-25000">
                <a:solidFill>
                  <a:srgbClr val="000000"/>
                </a:solidFill>
              </a:rPr>
              <a:t>R</a:t>
            </a:r>
            <a:r>
              <a:rPr lang="en-US">
                <a:solidFill>
                  <a:srgbClr val="000000"/>
                </a:solidFill>
              </a:rPr>
              <a:t> = ?</a:t>
            </a:r>
          </a:p>
        </p:txBody>
      </p:sp>
      <p:sp>
        <p:nvSpPr>
          <p:cNvPr id="274467" name="Text Box 35"/>
          <p:cNvSpPr txBox="1">
            <a:spLocks noChangeArrowheads="1"/>
          </p:cNvSpPr>
          <p:nvPr/>
        </p:nvSpPr>
        <p:spPr bwMode="auto">
          <a:xfrm>
            <a:off x="5192713" y="827088"/>
            <a:ext cx="1209675" cy="517525"/>
          </a:xfrm>
          <a:prstGeom prst="rect">
            <a:avLst/>
          </a:prstGeom>
          <a:noFill/>
          <a:ln w="9525">
            <a:noFill/>
            <a:miter lim="800000"/>
            <a:headEnd/>
            <a:tailEnd/>
          </a:ln>
        </p:spPr>
        <p:txBody>
          <a:bodyPr/>
          <a:lstStyle/>
          <a:p>
            <a:pPr algn="ctr"/>
            <a:r>
              <a:rPr lang="en-US">
                <a:solidFill>
                  <a:srgbClr val="000000"/>
                </a:solidFill>
              </a:rPr>
              <a:t>T</a:t>
            </a:r>
            <a:r>
              <a:rPr lang="en-US" baseline="-25000">
                <a:solidFill>
                  <a:srgbClr val="000000"/>
                </a:solidFill>
              </a:rPr>
              <a:t>L</a:t>
            </a:r>
            <a:r>
              <a:rPr lang="en-US">
                <a:solidFill>
                  <a:srgbClr val="000000"/>
                </a:solidFill>
              </a:rPr>
              <a:t> = ?</a:t>
            </a:r>
          </a:p>
        </p:txBody>
      </p:sp>
      <p:grpSp>
        <p:nvGrpSpPr>
          <p:cNvPr id="4" name="Group 81"/>
          <p:cNvGrpSpPr>
            <a:grpSpLocks/>
          </p:cNvGrpSpPr>
          <p:nvPr/>
        </p:nvGrpSpPr>
        <p:grpSpPr bwMode="auto">
          <a:xfrm>
            <a:off x="6289679" y="1293817"/>
            <a:ext cx="1587501" cy="474664"/>
            <a:chOff x="3962" y="815"/>
            <a:chExt cx="1000" cy="299"/>
          </a:xfrm>
        </p:grpSpPr>
        <p:sp>
          <p:nvSpPr>
            <p:cNvPr id="33827" name="Text Box 20"/>
            <p:cNvSpPr txBox="1">
              <a:spLocks noChangeArrowheads="1"/>
            </p:cNvSpPr>
            <p:nvPr/>
          </p:nvSpPr>
          <p:spPr bwMode="auto">
            <a:xfrm>
              <a:off x="3962" y="815"/>
              <a:ext cx="330" cy="270"/>
            </a:xfrm>
            <a:prstGeom prst="rect">
              <a:avLst/>
            </a:prstGeom>
            <a:noFill/>
            <a:ln w="9525">
              <a:noFill/>
              <a:miter lim="800000"/>
              <a:headEnd/>
              <a:tailEnd/>
            </a:ln>
          </p:spPr>
          <p:txBody>
            <a:bodyPr/>
            <a:lstStyle/>
            <a:p>
              <a:pPr algn="ctr"/>
              <a:r>
                <a:rPr lang="en-US" b="1" dirty="0" smtClean="0">
                  <a:solidFill>
                    <a:srgbClr val="000000"/>
                  </a:solidFill>
                  <a:latin typeface="Symbol" pitchFamily="18" charset="2"/>
                </a:rPr>
                <a:t>q</a:t>
              </a:r>
              <a:endParaRPr lang="en-US" b="1" dirty="0">
                <a:solidFill>
                  <a:srgbClr val="000000"/>
                </a:solidFill>
              </a:endParaRPr>
            </a:p>
          </p:txBody>
        </p:sp>
        <p:sp>
          <p:nvSpPr>
            <p:cNvPr id="33828" name="Text Box 36"/>
            <p:cNvSpPr txBox="1">
              <a:spLocks noChangeArrowheads="1"/>
            </p:cNvSpPr>
            <p:nvPr/>
          </p:nvSpPr>
          <p:spPr bwMode="auto">
            <a:xfrm>
              <a:off x="4669" y="825"/>
              <a:ext cx="293" cy="289"/>
            </a:xfrm>
            <a:prstGeom prst="rect">
              <a:avLst/>
            </a:prstGeom>
            <a:noFill/>
            <a:ln w="9525">
              <a:noFill/>
              <a:miter lim="800000"/>
              <a:headEnd/>
              <a:tailEnd/>
            </a:ln>
          </p:spPr>
          <p:txBody>
            <a:bodyPr/>
            <a:lstStyle/>
            <a:p>
              <a:pPr algn="ctr"/>
              <a:r>
                <a:rPr lang="en-US" b="1" dirty="0" smtClean="0">
                  <a:solidFill>
                    <a:srgbClr val="000000"/>
                  </a:solidFill>
                  <a:latin typeface="Symbol" pitchFamily="18" charset="2"/>
                </a:rPr>
                <a:t>q</a:t>
              </a:r>
              <a:endParaRPr lang="en-US" b="1" dirty="0">
                <a:solidFill>
                  <a:srgbClr val="000000"/>
                </a:solidFill>
              </a:endParaRPr>
            </a:p>
          </p:txBody>
        </p:sp>
      </p:grpSp>
      <p:sp>
        <p:nvSpPr>
          <p:cNvPr id="33804" name="Rectangle 39"/>
          <p:cNvSpPr>
            <a:spLocks noChangeArrowheads="1"/>
          </p:cNvSpPr>
          <p:nvPr/>
        </p:nvSpPr>
        <p:spPr bwMode="auto">
          <a:xfrm>
            <a:off x="6415088" y="4243388"/>
            <a:ext cx="1330325" cy="1096962"/>
          </a:xfrm>
          <a:prstGeom prst="rect">
            <a:avLst/>
          </a:prstGeom>
          <a:noFill/>
          <a:ln w="38100">
            <a:solidFill>
              <a:srgbClr val="0070C0"/>
            </a:solidFill>
            <a:miter lim="800000"/>
            <a:headEnd/>
            <a:tailEnd/>
          </a:ln>
        </p:spPr>
        <p:txBody>
          <a:bodyPr/>
          <a:lstStyle/>
          <a:p>
            <a:endParaRPr lang="en-US">
              <a:solidFill>
                <a:srgbClr val="000000"/>
              </a:solidFill>
            </a:endParaRPr>
          </a:p>
        </p:txBody>
      </p:sp>
      <p:grpSp>
        <p:nvGrpSpPr>
          <p:cNvPr id="5" name="Group 82"/>
          <p:cNvGrpSpPr>
            <a:grpSpLocks/>
          </p:cNvGrpSpPr>
          <p:nvPr/>
        </p:nvGrpSpPr>
        <p:grpSpPr bwMode="auto">
          <a:xfrm>
            <a:off x="6764351" y="5340350"/>
            <a:ext cx="1397000" cy="1098550"/>
            <a:chOff x="4261" y="3364"/>
            <a:chExt cx="880" cy="692"/>
          </a:xfrm>
        </p:grpSpPr>
        <p:sp>
          <p:nvSpPr>
            <p:cNvPr id="33825" name="Text Box 38"/>
            <p:cNvSpPr txBox="1">
              <a:spLocks noChangeArrowheads="1"/>
            </p:cNvSpPr>
            <p:nvPr/>
          </p:nvSpPr>
          <p:spPr bwMode="auto">
            <a:xfrm>
              <a:off x="4261" y="3527"/>
              <a:ext cx="880" cy="325"/>
            </a:xfrm>
            <a:prstGeom prst="rect">
              <a:avLst/>
            </a:prstGeom>
            <a:noFill/>
            <a:ln w="9525">
              <a:noFill/>
              <a:miter lim="800000"/>
              <a:headEnd/>
              <a:tailEnd/>
            </a:ln>
          </p:spPr>
          <p:txBody>
            <a:bodyPr/>
            <a:lstStyle/>
            <a:p>
              <a:pPr algn="ctr"/>
              <a:r>
                <a:rPr lang="en-US" dirty="0" smtClean="0">
                  <a:solidFill>
                    <a:srgbClr val="000000"/>
                  </a:solidFill>
                </a:rPr>
                <a:t>mg</a:t>
              </a:r>
              <a:endParaRPr lang="en-US" dirty="0">
                <a:solidFill>
                  <a:srgbClr val="000000"/>
                </a:solidFill>
              </a:endParaRPr>
            </a:p>
          </p:txBody>
        </p:sp>
        <p:sp>
          <p:nvSpPr>
            <p:cNvPr id="33826" name="Line 42"/>
            <p:cNvSpPr>
              <a:spLocks noChangeShapeType="1"/>
            </p:cNvSpPr>
            <p:nvPr/>
          </p:nvSpPr>
          <p:spPr bwMode="auto">
            <a:xfrm>
              <a:off x="4460" y="3364"/>
              <a:ext cx="0" cy="692"/>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grpSp>
      <p:grpSp>
        <p:nvGrpSpPr>
          <p:cNvPr id="6" name="Group 83"/>
          <p:cNvGrpSpPr>
            <a:grpSpLocks/>
          </p:cNvGrpSpPr>
          <p:nvPr/>
        </p:nvGrpSpPr>
        <p:grpSpPr bwMode="auto">
          <a:xfrm>
            <a:off x="5473703" y="3025775"/>
            <a:ext cx="1384301" cy="1474788"/>
            <a:chOff x="3448" y="1843"/>
            <a:chExt cx="872" cy="929"/>
          </a:xfrm>
        </p:grpSpPr>
        <p:sp>
          <p:nvSpPr>
            <p:cNvPr id="33824" name="Text Box 48"/>
            <p:cNvSpPr txBox="1">
              <a:spLocks noChangeArrowheads="1"/>
            </p:cNvSpPr>
            <p:nvPr/>
          </p:nvSpPr>
          <p:spPr bwMode="auto">
            <a:xfrm>
              <a:off x="3488" y="2375"/>
              <a:ext cx="552" cy="397"/>
            </a:xfrm>
            <a:prstGeom prst="rect">
              <a:avLst/>
            </a:prstGeom>
            <a:noFill/>
            <a:ln w="9525">
              <a:noFill/>
              <a:miter lim="800000"/>
              <a:headEnd/>
              <a:tailEnd/>
            </a:ln>
          </p:spPr>
          <p:txBody>
            <a:bodyPr/>
            <a:lstStyle/>
            <a:p>
              <a:pPr algn="ctr"/>
              <a:r>
                <a:rPr lang="en-US" dirty="0" err="1">
                  <a:solidFill>
                    <a:srgbClr val="009900"/>
                  </a:solidFill>
                </a:rPr>
                <a:t>T</a:t>
              </a:r>
              <a:r>
                <a:rPr lang="en-US" baseline="-25000" dirty="0" err="1">
                  <a:solidFill>
                    <a:srgbClr val="009900"/>
                  </a:solidFill>
                </a:rPr>
                <a:t>x</a:t>
              </a:r>
              <a:endParaRPr lang="en-US" dirty="0">
                <a:solidFill>
                  <a:srgbClr val="009900"/>
                </a:solidFill>
              </a:endParaRPr>
            </a:p>
          </p:txBody>
        </p:sp>
        <p:sp>
          <p:nvSpPr>
            <p:cNvPr id="33821" name="Text Box 41"/>
            <p:cNvSpPr txBox="1">
              <a:spLocks noChangeArrowheads="1"/>
            </p:cNvSpPr>
            <p:nvPr/>
          </p:nvSpPr>
          <p:spPr bwMode="auto">
            <a:xfrm>
              <a:off x="3448" y="1861"/>
              <a:ext cx="606" cy="361"/>
            </a:xfrm>
            <a:prstGeom prst="rect">
              <a:avLst/>
            </a:prstGeom>
            <a:noFill/>
            <a:ln w="9525">
              <a:noFill/>
              <a:miter lim="800000"/>
              <a:headEnd/>
              <a:tailEnd/>
            </a:ln>
          </p:spPr>
          <p:txBody>
            <a:bodyPr/>
            <a:lstStyle/>
            <a:p>
              <a:pPr algn="ctr"/>
              <a:r>
                <a:rPr lang="en-US" dirty="0">
                  <a:solidFill>
                    <a:srgbClr val="000000"/>
                  </a:solidFill>
                </a:rPr>
                <a:t>T</a:t>
              </a:r>
              <a:r>
                <a:rPr lang="en-US" baseline="-25000" dirty="0">
                  <a:solidFill>
                    <a:srgbClr val="000000"/>
                  </a:solidFill>
                </a:rPr>
                <a:t>y</a:t>
              </a:r>
              <a:endParaRPr lang="en-US" dirty="0">
                <a:solidFill>
                  <a:srgbClr val="000000"/>
                </a:solidFill>
              </a:endParaRPr>
            </a:p>
          </p:txBody>
        </p:sp>
        <p:sp>
          <p:nvSpPr>
            <p:cNvPr id="33822" name="Line 45"/>
            <p:cNvSpPr>
              <a:spLocks noChangeShapeType="1"/>
            </p:cNvSpPr>
            <p:nvPr/>
          </p:nvSpPr>
          <p:spPr bwMode="auto">
            <a:xfrm>
              <a:off x="3901" y="2535"/>
              <a:ext cx="419" cy="0"/>
            </a:xfrm>
            <a:prstGeom prst="line">
              <a:avLst/>
            </a:prstGeom>
            <a:noFill/>
            <a:ln w="28575">
              <a:solidFill>
                <a:srgbClr val="009900"/>
              </a:solidFill>
              <a:round/>
              <a:headEnd type="triangle" w="lg" len="lg"/>
              <a:tailEnd/>
            </a:ln>
          </p:spPr>
          <p:txBody>
            <a:bodyPr/>
            <a:lstStyle/>
            <a:p>
              <a:endParaRPr lang="en-US">
                <a:solidFill>
                  <a:srgbClr val="000000"/>
                </a:solidFill>
              </a:endParaRPr>
            </a:p>
          </p:txBody>
        </p:sp>
        <p:sp>
          <p:nvSpPr>
            <p:cNvPr id="33823" name="Line 46"/>
            <p:cNvSpPr>
              <a:spLocks noChangeShapeType="1"/>
            </p:cNvSpPr>
            <p:nvPr/>
          </p:nvSpPr>
          <p:spPr bwMode="auto">
            <a:xfrm flipV="1">
              <a:off x="3901" y="1843"/>
              <a:ext cx="0" cy="692"/>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grpSp>
      <p:sp>
        <p:nvSpPr>
          <p:cNvPr id="274490" name="Rectangle 58"/>
          <p:cNvSpPr>
            <a:spLocks noChangeArrowheads="1"/>
          </p:cNvSpPr>
          <p:nvPr/>
        </p:nvSpPr>
        <p:spPr bwMode="auto">
          <a:xfrm>
            <a:off x="1624013" y="5043163"/>
            <a:ext cx="2789237" cy="609600"/>
          </a:xfrm>
          <a:prstGeom prst="rect">
            <a:avLst/>
          </a:prstGeom>
          <a:noFill/>
          <a:ln w="9525">
            <a:noFill/>
            <a:miter lim="800000"/>
            <a:headEnd/>
            <a:tailEnd/>
          </a:ln>
        </p:spPr>
        <p:txBody>
          <a:bodyPr anchor="ctr"/>
          <a:lstStyle/>
          <a:p>
            <a:r>
              <a:rPr lang="en-US" dirty="0">
                <a:solidFill>
                  <a:srgbClr val="000000"/>
                </a:solidFill>
              </a:rPr>
              <a:t>So…T</a:t>
            </a:r>
            <a:r>
              <a:rPr lang="en-US" baseline="-25000" dirty="0">
                <a:solidFill>
                  <a:srgbClr val="000000"/>
                </a:solidFill>
              </a:rPr>
              <a:t>y</a:t>
            </a:r>
            <a:r>
              <a:rPr lang="en-US" dirty="0">
                <a:solidFill>
                  <a:srgbClr val="000000"/>
                </a:solidFill>
              </a:rPr>
              <a:t> = </a:t>
            </a:r>
            <a:r>
              <a:rPr lang="en-US" dirty="0" smtClean="0">
                <a:solidFill>
                  <a:srgbClr val="000000"/>
                </a:solidFill>
              </a:rPr>
              <a:t>½ mg</a:t>
            </a:r>
            <a:endParaRPr lang="en-US" baseline="-25000" dirty="0">
              <a:solidFill>
                <a:srgbClr val="000000"/>
              </a:solidFill>
            </a:endParaRPr>
          </a:p>
        </p:txBody>
      </p:sp>
      <p:sp>
        <p:nvSpPr>
          <p:cNvPr id="33808" name="Rectangle 60"/>
          <p:cNvSpPr>
            <a:spLocks noChangeArrowheads="1"/>
          </p:cNvSpPr>
          <p:nvPr/>
        </p:nvSpPr>
        <p:spPr bwMode="auto">
          <a:xfrm>
            <a:off x="0" y="3257550"/>
            <a:ext cx="9144000" cy="0"/>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33809" name="Rectangle 63"/>
          <p:cNvSpPr>
            <a:spLocks noChangeArrowheads="1"/>
          </p:cNvSpPr>
          <p:nvPr/>
        </p:nvSpPr>
        <p:spPr bwMode="auto">
          <a:xfrm>
            <a:off x="0" y="3257550"/>
            <a:ext cx="9144000" cy="0"/>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274496" name="Rectangle 64"/>
          <p:cNvSpPr>
            <a:spLocks noChangeArrowheads="1"/>
          </p:cNvSpPr>
          <p:nvPr/>
        </p:nvSpPr>
        <p:spPr bwMode="auto">
          <a:xfrm>
            <a:off x="547250" y="3627113"/>
            <a:ext cx="895350" cy="841375"/>
          </a:xfrm>
          <a:prstGeom prst="rect">
            <a:avLst/>
          </a:prstGeom>
          <a:noFill/>
          <a:ln w="9525">
            <a:noFill/>
            <a:miter lim="800000"/>
            <a:headEnd/>
            <a:tailEnd/>
          </a:ln>
        </p:spPr>
        <p:txBody>
          <a:bodyPr anchor="ctr"/>
          <a:lstStyle/>
          <a:p>
            <a:r>
              <a:rPr lang="en-US">
                <a:solidFill>
                  <a:srgbClr val="000000"/>
                </a:solidFill>
                <a:latin typeface="Symbol" pitchFamily="18" charset="2"/>
              </a:rPr>
              <a:t>S</a:t>
            </a:r>
            <a:r>
              <a:rPr lang="en-US">
                <a:solidFill>
                  <a:srgbClr val="000000"/>
                </a:solidFill>
              </a:rPr>
              <a:t>F</a:t>
            </a:r>
            <a:r>
              <a:rPr lang="en-US" baseline="-25000">
                <a:solidFill>
                  <a:srgbClr val="000000"/>
                </a:solidFill>
              </a:rPr>
              <a:t>y</a:t>
            </a:r>
            <a:r>
              <a:rPr lang="en-US">
                <a:solidFill>
                  <a:srgbClr val="000000"/>
                </a:solidFill>
              </a:rPr>
              <a:t>:</a:t>
            </a:r>
          </a:p>
        </p:txBody>
      </p:sp>
      <p:sp>
        <p:nvSpPr>
          <p:cNvPr id="274497" name="Rectangle 65"/>
          <p:cNvSpPr>
            <a:spLocks noChangeArrowheads="1"/>
          </p:cNvSpPr>
          <p:nvPr/>
        </p:nvSpPr>
        <p:spPr bwMode="auto">
          <a:xfrm>
            <a:off x="1355288" y="3641400"/>
            <a:ext cx="1744662" cy="841375"/>
          </a:xfrm>
          <a:prstGeom prst="rect">
            <a:avLst/>
          </a:prstGeom>
          <a:noFill/>
          <a:ln w="9525">
            <a:noFill/>
            <a:miter lim="800000"/>
            <a:headEnd/>
            <a:tailEnd/>
          </a:ln>
        </p:spPr>
        <p:txBody>
          <a:bodyPr anchor="ctr"/>
          <a:lstStyle/>
          <a:p>
            <a:r>
              <a:rPr lang="en-US" dirty="0" err="1">
                <a:solidFill>
                  <a:srgbClr val="000000"/>
                </a:solidFill>
              </a:rPr>
              <a:t>2T</a:t>
            </a:r>
            <a:r>
              <a:rPr lang="en-US" baseline="-25000" dirty="0" err="1">
                <a:solidFill>
                  <a:srgbClr val="000000"/>
                </a:solidFill>
              </a:rPr>
              <a:t>y</a:t>
            </a:r>
            <a:r>
              <a:rPr lang="en-US" dirty="0">
                <a:solidFill>
                  <a:srgbClr val="000000"/>
                </a:solidFill>
              </a:rPr>
              <a:t> – </a:t>
            </a:r>
            <a:r>
              <a:rPr lang="en-US" dirty="0" smtClean="0">
                <a:solidFill>
                  <a:srgbClr val="000000"/>
                </a:solidFill>
              </a:rPr>
              <a:t>mg</a:t>
            </a:r>
            <a:endParaRPr lang="en-US" baseline="-25000" dirty="0">
              <a:solidFill>
                <a:srgbClr val="000000"/>
              </a:solidFill>
            </a:endParaRPr>
          </a:p>
        </p:txBody>
      </p:sp>
      <p:sp>
        <p:nvSpPr>
          <p:cNvPr id="274498" name="Rectangle 66"/>
          <p:cNvSpPr>
            <a:spLocks noChangeArrowheads="1"/>
          </p:cNvSpPr>
          <p:nvPr/>
        </p:nvSpPr>
        <p:spPr bwMode="auto">
          <a:xfrm>
            <a:off x="2928938" y="3754113"/>
            <a:ext cx="1371600" cy="609600"/>
          </a:xfrm>
          <a:prstGeom prst="rect">
            <a:avLst/>
          </a:prstGeom>
          <a:noFill/>
          <a:ln w="9525">
            <a:noFill/>
            <a:miter lim="800000"/>
            <a:headEnd/>
            <a:tailEnd/>
          </a:ln>
        </p:spPr>
        <p:txBody>
          <a:bodyPr anchor="ctr"/>
          <a:lstStyle/>
          <a:p>
            <a:r>
              <a:rPr lang="en-US">
                <a:solidFill>
                  <a:srgbClr val="000000"/>
                </a:solidFill>
              </a:rPr>
              <a:t>=  m a</a:t>
            </a:r>
            <a:r>
              <a:rPr lang="en-US" baseline="-25000">
                <a:solidFill>
                  <a:srgbClr val="000000"/>
                </a:solidFill>
              </a:rPr>
              <a:t>y</a:t>
            </a:r>
          </a:p>
        </p:txBody>
      </p:sp>
      <p:grpSp>
        <p:nvGrpSpPr>
          <p:cNvPr id="7" name="Group 67"/>
          <p:cNvGrpSpPr>
            <a:grpSpLocks/>
          </p:cNvGrpSpPr>
          <p:nvPr/>
        </p:nvGrpSpPr>
        <p:grpSpPr bwMode="auto">
          <a:xfrm>
            <a:off x="3749675" y="3528688"/>
            <a:ext cx="649288" cy="793750"/>
            <a:chOff x="2599" y="1531"/>
            <a:chExt cx="409" cy="500"/>
          </a:xfrm>
        </p:grpSpPr>
        <p:sp>
          <p:nvSpPr>
            <p:cNvPr id="33819" name="Rectangle 68"/>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a:solidFill>
                    <a:srgbClr val="3333FF"/>
                  </a:solidFill>
                </a:rPr>
                <a:t>0</a:t>
              </a:r>
            </a:p>
          </p:txBody>
        </p:sp>
        <p:sp>
          <p:nvSpPr>
            <p:cNvPr id="33820" name="Line 69"/>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
        <p:nvSpPr>
          <p:cNvPr id="274505" name="Rectangle 73"/>
          <p:cNvSpPr>
            <a:spLocks noChangeArrowheads="1"/>
          </p:cNvSpPr>
          <p:nvPr/>
        </p:nvSpPr>
        <p:spPr bwMode="auto">
          <a:xfrm>
            <a:off x="2020888" y="4395463"/>
            <a:ext cx="2263775" cy="609600"/>
          </a:xfrm>
          <a:prstGeom prst="rect">
            <a:avLst/>
          </a:prstGeom>
          <a:noFill/>
          <a:ln w="9525">
            <a:noFill/>
            <a:miter lim="800000"/>
            <a:headEnd/>
            <a:tailEnd/>
          </a:ln>
        </p:spPr>
        <p:txBody>
          <a:bodyPr anchor="ctr"/>
          <a:lstStyle/>
          <a:p>
            <a:r>
              <a:rPr lang="en-US" dirty="0">
                <a:solidFill>
                  <a:srgbClr val="000000"/>
                </a:solidFill>
              </a:rPr>
              <a:t> 2 T</a:t>
            </a:r>
            <a:r>
              <a:rPr lang="en-US" baseline="-25000" dirty="0">
                <a:solidFill>
                  <a:srgbClr val="000000"/>
                </a:solidFill>
              </a:rPr>
              <a:t>y</a:t>
            </a:r>
            <a:r>
              <a:rPr lang="en-US" dirty="0">
                <a:solidFill>
                  <a:srgbClr val="000000"/>
                </a:solidFill>
              </a:rPr>
              <a:t> = </a:t>
            </a:r>
            <a:r>
              <a:rPr lang="en-US" dirty="0" smtClean="0">
                <a:solidFill>
                  <a:srgbClr val="000000"/>
                </a:solidFill>
              </a:rPr>
              <a:t>mg</a:t>
            </a:r>
            <a:endParaRPr lang="en-US" dirty="0">
              <a:solidFill>
                <a:srgbClr val="000000"/>
              </a:solidFill>
            </a:endParaRPr>
          </a:p>
        </p:txBody>
      </p:sp>
      <p:sp>
        <p:nvSpPr>
          <p:cNvPr id="274507" name="Rectangle 75"/>
          <p:cNvSpPr>
            <a:spLocks noChangeArrowheads="1"/>
          </p:cNvSpPr>
          <p:nvPr/>
        </p:nvSpPr>
        <p:spPr bwMode="auto">
          <a:xfrm>
            <a:off x="6768225" y="4492625"/>
            <a:ext cx="1290638" cy="522288"/>
          </a:xfrm>
          <a:prstGeom prst="rect">
            <a:avLst/>
          </a:prstGeom>
          <a:noFill/>
          <a:ln w="9525">
            <a:noFill/>
            <a:miter lim="800000"/>
            <a:headEnd/>
            <a:tailEnd/>
          </a:ln>
        </p:spPr>
        <p:txBody>
          <a:bodyPr anchor="ctr"/>
          <a:lstStyle/>
          <a:p>
            <a:r>
              <a:rPr lang="en-US" dirty="0">
                <a:solidFill>
                  <a:srgbClr val="000000"/>
                </a:solidFill>
              </a:rPr>
              <a:t> </a:t>
            </a:r>
            <a:r>
              <a:rPr lang="en-US" dirty="0" smtClean="0">
                <a:solidFill>
                  <a:srgbClr val="000000"/>
                </a:solidFill>
              </a:rPr>
              <a:t>m</a:t>
            </a:r>
            <a:endParaRPr lang="en-US" dirty="0">
              <a:solidFill>
                <a:srgbClr val="000000"/>
              </a:solidFill>
            </a:endParaRPr>
          </a:p>
        </p:txBody>
      </p:sp>
      <p:sp>
        <p:nvSpPr>
          <p:cNvPr id="274510" name="Rectangle 78"/>
          <p:cNvSpPr>
            <a:spLocks noChangeArrowheads="1"/>
          </p:cNvSpPr>
          <p:nvPr/>
        </p:nvSpPr>
        <p:spPr bwMode="auto">
          <a:xfrm>
            <a:off x="4186238" y="5038400"/>
            <a:ext cx="2108200" cy="609600"/>
          </a:xfrm>
          <a:prstGeom prst="rect">
            <a:avLst/>
          </a:prstGeom>
          <a:noFill/>
          <a:ln w="9525">
            <a:noFill/>
            <a:miter lim="800000"/>
            <a:headEnd/>
            <a:tailEnd/>
          </a:ln>
        </p:spPr>
        <p:txBody>
          <a:bodyPr anchor="ctr"/>
          <a:lstStyle/>
          <a:p>
            <a:r>
              <a:rPr lang="en-US" dirty="0">
                <a:solidFill>
                  <a:srgbClr val="000000"/>
                </a:solidFill>
              </a:rPr>
              <a:t>= T sin </a:t>
            </a:r>
            <a:r>
              <a:rPr lang="en-US" b="1" dirty="0" smtClean="0">
                <a:solidFill>
                  <a:srgbClr val="000000"/>
                </a:solidFill>
                <a:latin typeface="Symbol" panose="05050102010706020507" pitchFamily="18" charset="2"/>
              </a:rPr>
              <a:t>q</a:t>
            </a:r>
            <a:endParaRPr lang="en-US" b="1" baseline="-25000" dirty="0">
              <a:solidFill>
                <a:srgbClr val="000000"/>
              </a:solidFill>
              <a:latin typeface="Symbol" panose="05050102010706020507" pitchFamily="18" charset="2"/>
            </a:endParaRPr>
          </a:p>
        </p:txBody>
      </p:sp>
      <p:sp>
        <p:nvSpPr>
          <p:cNvPr id="274518" name="Rectangle 86"/>
          <p:cNvSpPr>
            <a:spLocks noChangeArrowheads="1"/>
          </p:cNvSpPr>
          <p:nvPr/>
        </p:nvSpPr>
        <p:spPr bwMode="auto">
          <a:xfrm>
            <a:off x="501650" y="1961825"/>
            <a:ext cx="4965700" cy="1654175"/>
          </a:xfrm>
          <a:prstGeom prst="rect">
            <a:avLst/>
          </a:prstGeom>
          <a:noFill/>
          <a:ln w="9525">
            <a:noFill/>
            <a:miter lim="800000"/>
            <a:headEnd/>
            <a:tailEnd/>
          </a:ln>
        </p:spPr>
        <p:txBody>
          <a:bodyPr anchor="ctr"/>
          <a:lstStyle/>
          <a:p>
            <a:pPr algn="ctr"/>
            <a:r>
              <a:rPr lang="en-US" dirty="0">
                <a:solidFill>
                  <a:srgbClr val="000000"/>
                </a:solidFill>
              </a:rPr>
              <a:t>If ropes are same </a:t>
            </a:r>
            <a:r>
              <a:rPr lang="en-US" dirty="0" err="1">
                <a:solidFill>
                  <a:srgbClr val="000000"/>
                </a:solidFill>
              </a:rPr>
              <a:t>mat’l</a:t>
            </a:r>
            <a:r>
              <a:rPr lang="en-US" dirty="0">
                <a:solidFill>
                  <a:srgbClr val="000000"/>
                </a:solidFill>
              </a:rPr>
              <a:t> and</a:t>
            </a:r>
            <a:br>
              <a:rPr lang="en-US" dirty="0">
                <a:solidFill>
                  <a:srgbClr val="000000"/>
                </a:solidFill>
              </a:rPr>
            </a:br>
            <a:r>
              <a:rPr lang="en-US" dirty="0">
                <a:solidFill>
                  <a:srgbClr val="000000"/>
                </a:solidFill>
              </a:rPr>
              <a:t>thickness, then T</a:t>
            </a:r>
            <a:r>
              <a:rPr lang="en-US" baseline="-25000" dirty="0">
                <a:solidFill>
                  <a:srgbClr val="000000"/>
                </a:solidFill>
              </a:rPr>
              <a:t>L</a:t>
            </a:r>
            <a:r>
              <a:rPr lang="en-US" dirty="0">
                <a:solidFill>
                  <a:srgbClr val="000000"/>
                </a:solidFill>
              </a:rPr>
              <a:t> = </a:t>
            </a:r>
            <a:r>
              <a:rPr lang="en-US" dirty="0" err="1">
                <a:solidFill>
                  <a:srgbClr val="000000"/>
                </a:solidFill>
              </a:rPr>
              <a:t>T</a:t>
            </a:r>
            <a:r>
              <a:rPr lang="en-US" baseline="-25000" dirty="0" err="1">
                <a:solidFill>
                  <a:srgbClr val="000000"/>
                </a:solidFill>
              </a:rPr>
              <a:t>R</a:t>
            </a:r>
            <a:r>
              <a:rPr lang="en-US" dirty="0">
                <a:solidFill>
                  <a:srgbClr val="000000"/>
                </a:solidFill>
              </a:rPr>
              <a:t> when the </a:t>
            </a:r>
            <a:r>
              <a:rPr lang="en-US" b="1" dirty="0" err="1" smtClean="0">
                <a:solidFill>
                  <a:srgbClr val="000000"/>
                </a:solidFill>
                <a:latin typeface="Symbol" pitchFamily="18" charset="2"/>
              </a:rPr>
              <a:t>q</a:t>
            </a:r>
            <a:r>
              <a:rPr lang="en-US" dirty="0" err="1" smtClean="0">
                <a:solidFill>
                  <a:srgbClr val="000000"/>
                </a:solidFill>
              </a:rPr>
              <a:t>s</a:t>
            </a:r>
            <a:r>
              <a:rPr lang="en-US" dirty="0" smtClean="0">
                <a:solidFill>
                  <a:srgbClr val="000000"/>
                </a:solidFill>
              </a:rPr>
              <a:t> </a:t>
            </a:r>
            <a:r>
              <a:rPr lang="en-US" dirty="0">
                <a:solidFill>
                  <a:srgbClr val="000000"/>
                </a:solidFill>
              </a:rPr>
              <a:t>are equal. Rename both tensions as “T.”</a:t>
            </a:r>
          </a:p>
        </p:txBody>
      </p:sp>
      <p:grpSp>
        <p:nvGrpSpPr>
          <p:cNvPr id="14" name="Group 13"/>
          <p:cNvGrpSpPr/>
          <p:nvPr/>
        </p:nvGrpSpPr>
        <p:grpSpPr>
          <a:xfrm>
            <a:off x="1073963" y="5677208"/>
            <a:ext cx="3286861" cy="1002665"/>
            <a:chOff x="1073963" y="5677208"/>
            <a:chExt cx="3286861" cy="1002665"/>
          </a:xfrm>
        </p:grpSpPr>
        <p:sp>
          <p:nvSpPr>
            <p:cNvPr id="274511" name="Rectangle 79"/>
            <p:cNvSpPr>
              <a:spLocks noChangeArrowheads="1"/>
            </p:cNvSpPr>
            <p:nvPr/>
          </p:nvSpPr>
          <p:spPr bwMode="auto">
            <a:xfrm>
              <a:off x="1073963" y="5929640"/>
              <a:ext cx="2196307" cy="523220"/>
            </a:xfrm>
            <a:prstGeom prst="rect">
              <a:avLst/>
            </a:prstGeom>
            <a:noFill/>
            <a:ln w="9525">
              <a:noFill/>
              <a:miter lim="800000"/>
              <a:headEnd/>
              <a:tailEnd/>
            </a:ln>
          </p:spPr>
          <p:txBody>
            <a:bodyPr wrap="none" anchor="ctr">
              <a:spAutoFit/>
            </a:bodyPr>
            <a:lstStyle/>
            <a:p>
              <a:r>
                <a:rPr lang="en-US" dirty="0">
                  <a:solidFill>
                    <a:srgbClr val="000000"/>
                  </a:solidFill>
                </a:rPr>
                <a:t>And</a:t>
              </a:r>
              <a:r>
                <a:rPr lang="en-US" dirty="0" smtClean="0">
                  <a:solidFill>
                    <a:srgbClr val="000000"/>
                  </a:solidFill>
                </a:rPr>
                <a:t>…    T </a:t>
              </a:r>
              <a:r>
                <a:rPr lang="en-US" dirty="0">
                  <a:solidFill>
                    <a:srgbClr val="000000"/>
                  </a:solidFill>
                </a:rPr>
                <a:t>= </a:t>
              </a:r>
              <a:endParaRPr lang="en-US" baseline="-25000" dirty="0">
                <a:solidFill>
                  <a:srgbClr val="000000"/>
                </a:solidFill>
              </a:endParaRPr>
            </a:p>
          </p:txBody>
        </p:sp>
        <p:grpSp>
          <p:nvGrpSpPr>
            <p:cNvPr id="67" name="Group 66"/>
            <p:cNvGrpSpPr/>
            <p:nvPr/>
          </p:nvGrpSpPr>
          <p:grpSpPr>
            <a:xfrm>
              <a:off x="3129397" y="5677208"/>
              <a:ext cx="1231427" cy="1002665"/>
              <a:chOff x="6596976" y="5855335"/>
              <a:chExt cx="1231427" cy="1002665"/>
            </a:xfrm>
          </p:grpSpPr>
          <p:sp>
            <p:nvSpPr>
              <p:cNvPr id="68" name="Rectangle 76"/>
              <p:cNvSpPr>
                <a:spLocks noChangeArrowheads="1"/>
              </p:cNvSpPr>
              <p:nvPr/>
            </p:nvSpPr>
            <p:spPr bwMode="auto">
              <a:xfrm>
                <a:off x="6883570" y="5855335"/>
                <a:ext cx="684803"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mg</a:t>
                </a:r>
                <a:endParaRPr lang="en-US" baseline="-25000" dirty="0">
                  <a:solidFill>
                    <a:srgbClr val="000000"/>
                  </a:solidFill>
                </a:endParaRPr>
              </a:p>
            </p:txBody>
          </p:sp>
          <p:sp>
            <p:nvSpPr>
              <p:cNvPr id="70" name="Rectangle 76"/>
              <p:cNvSpPr>
                <a:spLocks noChangeArrowheads="1"/>
              </p:cNvSpPr>
              <p:nvPr/>
            </p:nvSpPr>
            <p:spPr bwMode="auto">
              <a:xfrm>
                <a:off x="6596976" y="6334780"/>
                <a:ext cx="1231427"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2 sin </a:t>
                </a:r>
                <a:r>
                  <a:rPr lang="en-US" b="1" dirty="0" smtClean="0">
                    <a:solidFill>
                      <a:srgbClr val="000000"/>
                    </a:solidFill>
                    <a:latin typeface="Symbol" panose="05050102010706020507" pitchFamily="18" charset="2"/>
                  </a:rPr>
                  <a:t>q</a:t>
                </a:r>
                <a:endParaRPr lang="en-US" b="1" baseline="-25000" dirty="0">
                  <a:solidFill>
                    <a:srgbClr val="000000"/>
                  </a:solidFill>
                  <a:latin typeface="Symbol" panose="05050102010706020507" pitchFamily="18" charset="2"/>
                </a:endParaRPr>
              </a:p>
            </p:txBody>
          </p:sp>
          <p:cxnSp>
            <p:nvCxnSpPr>
              <p:cNvPr id="71" name="Straight Connector 70"/>
              <p:cNvCxnSpPr/>
              <p:nvPr/>
            </p:nvCxnSpPr>
            <p:spPr>
              <a:xfrm>
                <a:off x="6672496" y="6388947"/>
                <a:ext cx="11177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5" name="Group 14"/>
          <p:cNvGrpSpPr/>
          <p:nvPr/>
        </p:nvGrpSpPr>
        <p:grpSpPr>
          <a:xfrm>
            <a:off x="6192841" y="3025775"/>
            <a:ext cx="1781442" cy="1098551"/>
            <a:chOff x="6192841" y="3025775"/>
            <a:chExt cx="1781442" cy="1098551"/>
          </a:xfrm>
        </p:grpSpPr>
        <p:grpSp>
          <p:nvGrpSpPr>
            <p:cNvPr id="12" name="Group 11"/>
            <p:cNvGrpSpPr/>
            <p:nvPr/>
          </p:nvGrpSpPr>
          <p:grpSpPr>
            <a:xfrm>
              <a:off x="6192841" y="3025775"/>
              <a:ext cx="1781442" cy="1098551"/>
              <a:chOff x="6192841" y="3025775"/>
              <a:chExt cx="1781442" cy="1098551"/>
            </a:xfrm>
          </p:grpSpPr>
          <p:grpSp>
            <p:nvGrpSpPr>
              <p:cNvPr id="11" name="Group 10"/>
              <p:cNvGrpSpPr/>
              <p:nvPr/>
            </p:nvGrpSpPr>
            <p:grpSpPr>
              <a:xfrm>
                <a:off x="6192841" y="3025775"/>
                <a:ext cx="665162" cy="1098551"/>
                <a:chOff x="6192841" y="3025775"/>
                <a:chExt cx="665162" cy="1098551"/>
              </a:xfrm>
            </p:grpSpPr>
            <p:sp>
              <p:nvSpPr>
                <p:cNvPr id="56" name="Text Box 20"/>
                <p:cNvSpPr txBox="1">
                  <a:spLocks noChangeArrowheads="1"/>
                </p:cNvSpPr>
                <p:nvPr/>
              </p:nvSpPr>
              <p:spPr bwMode="auto">
                <a:xfrm>
                  <a:off x="6261222" y="3669951"/>
                  <a:ext cx="523875" cy="428625"/>
                </a:xfrm>
                <a:prstGeom prst="rect">
                  <a:avLst/>
                </a:prstGeom>
                <a:noFill/>
                <a:ln w="9525">
                  <a:noFill/>
                  <a:miter lim="800000"/>
                  <a:headEnd/>
                  <a:tailEnd/>
                </a:ln>
              </p:spPr>
              <p:txBody>
                <a:bodyPr/>
                <a:lstStyle/>
                <a:p>
                  <a:pPr algn="ctr"/>
                  <a:r>
                    <a:rPr lang="en-US" b="1" dirty="0" smtClean="0">
                      <a:solidFill>
                        <a:srgbClr val="000000"/>
                      </a:solidFill>
                      <a:latin typeface="Symbol" pitchFamily="18" charset="2"/>
                    </a:rPr>
                    <a:t>q</a:t>
                  </a:r>
                  <a:endParaRPr lang="en-US" b="1" dirty="0">
                    <a:solidFill>
                      <a:srgbClr val="000000"/>
                    </a:solidFill>
                  </a:endParaRPr>
                </a:p>
              </p:txBody>
            </p:sp>
            <p:cxnSp>
              <p:nvCxnSpPr>
                <p:cNvPr id="8" name="Straight Connector 7"/>
                <p:cNvCxnSpPr>
                  <a:stCxn id="33822" idx="1"/>
                  <a:endCxn id="33823" idx="1"/>
                </p:cNvCxnSpPr>
                <p:nvPr/>
              </p:nvCxnSpPr>
              <p:spPr>
                <a:xfrm flipH="1" flipV="1">
                  <a:off x="6192841" y="3025775"/>
                  <a:ext cx="665162" cy="109855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7309121" y="3025775"/>
                <a:ext cx="665162" cy="1098551"/>
                <a:chOff x="7309121" y="3025775"/>
                <a:chExt cx="665162" cy="1098551"/>
              </a:xfrm>
            </p:grpSpPr>
            <p:sp>
              <p:nvSpPr>
                <p:cNvPr id="57" name="Text Box 20"/>
                <p:cNvSpPr txBox="1">
                  <a:spLocks noChangeArrowheads="1"/>
                </p:cNvSpPr>
                <p:nvPr/>
              </p:nvSpPr>
              <p:spPr bwMode="auto">
                <a:xfrm>
                  <a:off x="7377503" y="3669951"/>
                  <a:ext cx="523875" cy="428625"/>
                </a:xfrm>
                <a:prstGeom prst="rect">
                  <a:avLst/>
                </a:prstGeom>
                <a:noFill/>
                <a:ln w="9525">
                  <a:noFill/>
                  <a:miter lim="800000"/>
                  <a:headEnd/>
                  <a:tailEnd/>
                </a:ln>
              </p:spPr>
              <p:txBody>
                <a:bodyPr/>
                <a:lstStyle/>
                <a:p>
                  <a:pPr algn="ctr"/>
                  <a:r>
                    <a:rPr lang="en-US" b="1" dirty="0" smtClean="0">
                      <a:solidFill>
                        <a:srgbClr val="000000"/>
                      </a:solidFill>
                      <a:latin typeface="Symbol" pitchFamily="18" charset="2"/>
                    </a:rPr>
                    <a:t>q</a:t>
                  </a:r>
                  <a:endParaRPr lang="en-US" b="1" dirty="0">
                    <a:solidFill>
                      <a:srgbClr val="000000"/>
                    </a:solidFill>
                  </a:endParaRPr>
                </a:p>
              </p:txBody>
            </p:sp>
            <p:cxnSp>
              <p:nvCxnSpPr>
                <p:cNvPr id="61" name="Straight Connector 60"/>
                <p:cNvCxnSpPr/>
                <p:nvPr/>
              </p:nvCxnSpPr>
              <p:spPr>
                <a:xfrm flipV="1">
                  <a:off x="7309121" y="3025775"/>
                  <a:ext cx="665162" cy="109855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sp>
          <p:nvSpPr>
            <p:cNvPr id="74" name="Rectangle 73"/>
            <p:cNvSpPr>
              <a:spLocks noChangeArrowheads="1"/>
            </p:cNvSpPr>
            <p:nvPr/>
          </p:nvSpPr>
          <p:spPr bwMode="auto">
            <a:xfrm>
              <a:off x="6474135" y="3215492"/>
              <a:ext cx="404278"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T</a:t>
              </a:r>
              <a:endParaRPr lang="en-US" dirty="0">
                <a:solidFill>
                  <a:srgbClr val="000000"/>
                </a:solidFill>
              </a:endParaRPr>
            </a:p>
          </p:txBody>
        </p:sp>
        <p:sp>
          <p:nvSpPr>
            <p:cNvPr id="75" name="Rectangle 74"/>
            <p:cNvSpPr>
              <a:spLocks noChangeArrowheads="1"/>
            </p:cNvSpPr>
            <p:nvPr/>
          </p:nvSpPr>
          <p:spPr bwMode="auto">
            <a:xfrm>
              <a:off x="7257906" y="3215494"/>
              <a:ext cx="404278"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T</a:t>
              </a:r>
              <a:endParaRPr lang="en-US" dirty="0">
                <a:solidFill>
                  <a:srgbClr val="000000"/>
                </a:solidFill>
              </a:endParaRPr>
            </a:p>
          </p:txBody>
        </p:sp>
      </p:grpSp>
      <p:sp>
        <p:nvSpPr>
          <p:cNvPr id="72" name="Rectangle 6"/>
          <p:cNvSpPr>
            <a:spLocks noChangeArrowheads="1"/>
          </p:cNvSpPr>
          <p:nvPr/>
        </p:nvSpPr>
        <p:spPr bwMode="auto">
          <a:xfrm>
            <a:off x="5594503" y="6467585"/>
            <a:ext cx="3549497" cy="400110"/>
          </a:xfrm>
          <a:prstGeom prst="rect">
            <a:avLst/>
          </a:prstGeom>
          <a:noFill/>
          <a:ln w="9525">
            <a:noFill/>
            <a:miter lim="800000"/>
            <a:headEnd/>
            <a:tailEnd/>
          </a:ln>
        </p:spPr>
        <p:txBody>
          <a:bodyPr wrap="none">
            <a:spAutoFit/>
          </a:bodyPr>
          <a:lstStyle/>
          <a:p>
            <a:pPr marL="342900" indent="-342900" algn="r">
              <a:spcBef>
                <a:spcPct val="20000"/>
              </a:spcBef>
            </a:pPr>
            <a:r>
              <a:rPr lang="en-US" sz="2000" b="1" dirty="0" err="1" smtClean="0">
                <a:solidFill>
                  <a:srgbClr val="000000"/>
                </a:solidFill>
                <a:latin typeface="Arial"/>
              </a:rPr>
              <a:t>www.teachnlearnchem.com</a:t>
            </a:r>
            <a:endParaRPr lang="en-US" sz="2000" b="1" dirty="0">
              <a:solidFill>
                <a:srgbClr val="000000"/>
              </a:solidFill>
              <a:latin typeface="Arial"/>
            </a:endParaRPr>
          </a:p>
        </p:txBody>
      </p:sp>
    </p:spTree>
    <p:extLst>
      <p:ext uri="{BB962C8B-B14F-4D97-AF65-F5344CB8AC3E}">
        <p14:creationId xmlns:p14="http://schemas.microsoft.com/office/powerpoint/2010/main" val="9578098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800"/>
                                        </p:tgtEl>
                                        <p:attrNameLst>
                                          <p:attrName>style.visibility</p:attrName>
                                        </p:attrNameLst>
                                      </p:cBhvr>
                                      <p:to>
                                        <p:strVal val="visible"/>
                                      </p:to>
                                    </p:set>
                                    <p:animEffect transition="in" filter="circle(in)">
                                      <p:cBhvr>
                                        <p:cTn id="7" dur="2000"/>
                                        <p:tgtEl>
                                          <p:spTgt spid="338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4453"/>
                                        </p:tgtEl>
                                        <p:attrNameLst>
                                          <p:attrName>style.visibility</p:attrName>
                                        </p:attrNameLst>
                                      </p:cBhvr>
                                      <p:to>
                                        <p:strVal val="visible"/>
                                      </p:to>
                                    </p:set>
                                    <p:animEffect transition="in" filter="dissolve">
                                      <p:cBhvr>
                                        <p:cTn id="12" dur="500"/>
                                        <p:tgtEl>
                                          <p:spTgt spid="27445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274467"/>
                                        </p:tgtEl>
                                        <p:attrNameLst>
                                          <p:attrName>style.visibility</p:attrName>
                                        </p:attrNameLst>
                                      </p:cBhvr>
                                      <p:to>
                                        <p:strVal val="visible"/>
                                      </p:to>
                                    </p:set>
                                    <p:animEffect transition="in" filter="fade">
                                      <p:cBhvr>
                                        <p:cTn id="35" dur="2000"/>
                                        <p:tgtEl>
                                          <p:spTgt spid="274467"/>
                                        </p:tgtEl>
                                      </p:cBhvr>
                                    </p:animEffect>
                                    <p:anim calcmode="lin" valueType="num">
                                      <p:cBhvr>
                                        <p:cTn id="36" dur="2000" fill="hold"/>
                                        <p:tgtEl>
                                          <p:spTgt spid="274467"/>
                                        </p:tgtEl>
                                        <p:attrNameLst>
                                          <p:attrName>style.rotation</p:attrName>
                                        </p:attrNameLst>
                                      </p:cBhvr>
                                      <p:tavLst>
                                        <p:tav tm="0">
                                          <p:val>
                                            <p:fltVal val="720"/>
                                          </p:val>
                                        </p:tav>
                                        <p:tav tm="100000">
                                          <p:val>
                                            <p:fltVal val="0"/>
                                          </p:val>
                                        </p:tav>
                                      </p:tavLst>
                                    </p:anim>
                                    <p:anim calcmode="lin" valueType="num">
                                      <p:cBhvr>
                                        <p:cTn id="37" dur="2000" fill="hold"/>
                                        <p:tgtEl>
                                          <p:spTgt spid="274467"/>
                                        </p:tgtEl>
                                        <p:attrNameLst>
                                          <p:attrName>ppt_h</p:attrName>
                                        </p:attrNameLst>
                                      </p:cBhvr>
                                      <p:tavLst>
                                        <p:tav tm="0">
                                          <p:val>
                                            <p:fltVal val="0"/>
                                          </p:val>
                                        </p:tav>
                                        <p:tav tm="100000">
                                          <p:val>
                                            <p:strVal val="#ppt_h"/>
                                          </p:val>
                                        </p:tav>
                                      </p:tavLst>
                                    </p:anim>
                                    <p:anim calcmode="lin" valueType="num">
                                      <p:cBhvr>
                                        <p:cTn id="38" dur="2000" fill="hold"/>
                                        <p:tgtEl>
                                          <p:spTgt spid="274467"/>
                                        </p:tgtEl>
                                        <p:attrNameLst>
                                          <p:attrName>ppt_w</p:attrName>
                                        </p:attrNameLst>
                                      </p:cBhvr>
                                      <p:tavLst>
                                        <p:tav tm="0">
                                          <p:val>
                                            <p:fltVal val="0"/>
                                          </p:val>
                                        </p:tav>
                                        <p:tav tm="100000">
                                          <p:val>
                                            <p:strVal val="#ppt_w"/>
                                          </p:val>
                                        </p:tav>
                                      </p:tavLst>
                                    </p:anim>
                                  </p:childTnLst>
                                </p:cTn>
                              </p:par>
                              <p:par>
                                <p:cTn id="39" presetID="35" presetClass="entr" presetSubtype="0" fill="hold" grpId="0" nodeType="withEffect">
                                  <p:stCondLst>
                                    <p:cond delay="0"/>
                                  </p:stCondLst>
                                  <p:childTnLst>
                                    <p:set>
                                      <p:cBhvr>
                                        <p:cTn id="40" dur="1" fill="hold">
                                          <p:stCondLst>
                                            <p:cond delay="0"/>
                                          </p:stCondLst>
                                        </p:cTn>
                                        <p:tgtEl>
                                          <p:spTgt spid="274466"/>
                                        </p:tgtEl>
                                        <p:attrNameLst>
                                          <p:attrName>style.visibility</p:attrName>
                                        </p:attrNameLst>
                                      </p:cBhvr>
                                      <p:to>
                                        <p:strVal val="visible"/>
                                      </p:to>
                                    </p:set>
                                    <p:animEffect transition="in" filter="fade">
                                      <p:cBhvr>
                                        <p:cTn id="41" dur="2000"/>
                                        <p:tgtEl>
                                          <p:spTgt spid="274466"/>
                                        </p:tgtEl>
                                      </p:cBhvr>
                                    </p:animEffect>
                                    <p:anim calcmode="lin" valueType="num">
                                      <p:cBhvr>
                                        <p:cTn id="42" dur="2000" fill="hold"/>
                                        <p:tgtEl>
                                          <p:spTgt spid="274466"/>
                                        </p:tgtEl>
                                        <p:attrNameLst>
                                          <p:attrName>style.rotation</p:attrName>
                                        </p:attrNameLst>
                                      </p:cBhvr>
                                      <p:tavLst>
                                        <p:tav tm="0">
                                          <p:val>
                                            <p:fltVal val="720"/>
                                          </p:val>
                                        </p:tav>
                                        <p:tav tm="100000">
                                          <p:val>
                                            <p:fltVal val="0"/>
                                          </p:val>
                                        </p:tav>
                                      </p:tavLst>
                                    </p:anim>
                                    <p:anim calcmode="lin" valueType="num">
                                      <p:cBhvr>
                                        <p:cTn id="43" dur="2000" fill="hold"/>
                                        <p:tgtEl>
                                          <p:spTgt spid="274466"/>
                                        </p:tgtEl>
                                        <p:attrNameLst>
                                          <p:attrName>ppt_h</p:attrName>
                                        </p:attrNameLst>
                                      </p:cBhvr>
                                      <p:tavLst>
                                        <p:tav tm="0">
                                          <p:val>
                                            <p:fltVal val="0"/>
                                          </p:val>
                                        </p:tav>
                                        <p:tav tm="100000">
                                          <p:val>
                                            <p:strVal val="#ppt_h"/>
                                          </p:val>
                                        </p:tav>
                                      </p:tavLst>
                                    </p:anim>
                                    <p:anim calcmode="lin" valueType="num">
                                      <p:cBhvr>
                                        <p:cTn id="44" dur="2000" fill="hold"/>
                                        <p:tgtEl>
                                          <p:spTgt spid="274466"/>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74518"/>
                                        </p:tgtEl>
                                        <p:attrNameLst>
                                          <p:attrName>style.visibility</p:attrName>
                                        </p:attrNameLst>
                                      </p:cBhvr>
                                      <p:to>
                                        <p:strVal val="visible"/>
                                      </p:to>
                                    </p:set>
                                    <p:anim calcmode="discrete" valueType="clr">
                                      <p:cBhvr override="childStyle">
                                        <p:cTn id="49" dur="80"/>
                                        <p:tgtEl>
                                          <p:spTgt spid="27451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74518"/>
                                        </p:tgtEl>
                                        <p:attrNameLst>
                                          <p:attrName>fillcolor</p:attrName>
                                        </p:attrNameLst>
                                      </p:cBhvr>
                                      <p:tavLst>
                                        <p:tav tm="0">
                                          <p:val>
                                            <p:clrVal>
                                              <a:schemeClr val="accent2"/>
                                            </p:clrVal>
                                          </p:val>
                                        </p:tav>
                                        <p:tav tm="50000">
                                          <p:val>
                                            <p:clrVal>
                                              <a:schemeClr val="hlink"/>
                                            </p:clrVal>
                                          </p:val>
                                        </p:tav>
                                      </p:tavLst>
                                    </p:anim>
                                    <p:set>
                                      <p:cBhvr>
                                        <p:cTn id="51" dur="80"/>
                                        <p:tgtEl>
                                          <p:spTgt spid="274518"/>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2000"/>
                                        <p:tgtEl>
                                          <p:spTgt spid="274467"/>
                                        </p:tgtEl>
                                      </p:cBhvr>
                                    </p:animEffect>
                                    <p:set>
                                      <p:cBhvr>
                                        <p:cTn id="56" dur="1" fill="hold">
                                          <p:stCondLst>
                                            <p:cond delay="1999"/>
                                          </p:stCondLst>
                                        </p:cTn>
                                        <p:tgtEl>
                                          <p:spTgt spid="274467"/>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274519"/>
                                        </p:tgtEl>
                                        <p:attrNameLst>
                                          <p:attrName>style.visibility</p:attrName>
                                        </p:attrNameLst>
                                      </p:cBhvr>
                                      <p:to>
                                        <p:strVal val="visible"/>
                                      </p:to>
                                    </p:set>
                                    <p:animEffect transition="in" filter="fade">
                                      <p:cBhvr>
                                        <p:cTn id="59" dur="2000"/>
                                        <p:tgtEl>
                                          <p:spTgt spid="274519"/>
                                        </p:tgtEl>
                                      </p:cBhvr>
                                    </p:animEffect>
                                  </p:childTnLst>
                                </p:cTn>
                              </p:par>
                              <p:par>
                                <p:cTn id="60" presetID="10" presetClass="exit" presetSubtype="0" fill="hold" grpId="1" nodeType="withEffect">
                                  <p:stCondLst>
                                    <p:cond delay="0"/>
                                  </p:stCondLst>
                                  <p:childTnLst>
                                    <p:animEffect transition="out" filter="fade">
                                      <p:cBhvr>
                                        <p:cTn id="61" dur="2000"/>
                                        <p:tgtEl>
                                          <p:spTgt spid="274466"/>
                                        </p:tgtEl>
                                      </p:cBhvr>
                                    </p:animEffect>
                                    <p:set>
                                      <p:cBhvr>
                                        <p:cTn id="62" dur="1" fill="hold">
                                          <p:stCondLst>
                                            <p:cond delay="1999"/>
                                          </p:stCondLst>
                                        </p:cTn>
                                        <p:tgtEl>
                                          <p:spTgt spid="274466"/>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274520"/>
                                        </p:tgtEl>
                                        <p:attrNameLst>
                                          <p:attrName>style.visibility</p:attrName>
                                        </p:attrNameLst>
                                      </p:cBhvr>
                                      <p:to>
                                        <p:strVal val="visible"/>
                                      </p:to>
                                    </p:set>
                                    <p:animEffect transition="in" filter="fade">
                                      <p:cBhvr>
                                        <p:cTn id="65" dur="2000"/>
                                        <p:tgtEl>
                                          <p:spTgt spid="274520"/>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33804"/>
                                        </p:tgtEl>
                                        <p:attrNameLst>
                                          <p:attrName>style.visibility</p:attrName>
                                        </p:attrNameLst>
                                      </p:cBhvr>
                                      <p:to>
                                        <p:strVal val="visible"/>
                                      </p:to>
                                    </p:set>
                                    <p:animEffect transition="in" filter="wheel(1)">
                                      <p:cBhvr>
                                        <p:cTn id="70" dur="2000"/>
                                        <p:tgtEl>
                                          <p:spTgt spid="33804"/>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274507"/>
                                        </p:tgtEl>
                                        <p:attrNameLst>
                                          <p:attrName>style.visibility</p:attrName>
                                        </p:attrNameLst>
                                      </p:cBhvr>
                                      <p:to>
                                        <p:strVal val="visible"/>
                                      </p:to>
                                    </p:set>
                                    <p:animEffect transition="in" filter="dissolve">
                                      <p:cBhvr>
                                        <p:cTn id="75" dur="500"/>
                                        <p:tgtEl>
                                          <p:spTgt spid="274507"/>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fade">
                                      <p:cBhvr>
                                        <p:cTn id="80" dur="1000"/>
                                        <p:tgtEl>
                                          <p:spTgt spid="5"/>
                                        </p:tgtEl>
                                      </p:cBhvr>
                                    </p:animEffect>
                                    <p:anim calcmode="lin" valueType="num">
                                      <p:cBhvr>
                                        <p:cTn id="81" dur="1000" fill="hold"/>
                                        <p:tgtEl>
                                          <p:spTgt spid="5"/>
                                        </p:tgtEl>
                                        <p:attrNameLst>
                                          <p:attrName>ppt_x</p:attrName>
                                        </p:attrNameLst>
                                      </p:cBhvr>
                                      <p:tavLst>
                                        <p:tav tm="0">
                                          <p:val>
                                            <p:strVal val="#ppt_x"/>
                                          </p:val>
                                        </p:tav>
                                        <p:tav tm="100000">
                                          <p:val>
                                            <p:strVal val="#ppt_x"/>
                                          </p:val>
                                        </p:tav>
                                      </p:tavLst>
                                    </p:anim>
                                    <p:anim calcmode="lin" valueType="num">
                                      <p:cBhvr>
                                        <p:cTn id="8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5" presetClass="entr" presetSubtype="0" fill="hold"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2000"/>
                                        <p:tgtEl>
                                          <p:spTgt spid="6"/>
                                        </p:tgtEl>
                                      </p:cBhvr>
                                    </p:animEffect>
                                    <p:anim calcmode="lin" valueType="num">
                                      <p:cBhvr>
                                        <p:cTn id="88" dur="2000" fill="hold"/>
                                        <p:tgtEl>
                                          <p:spTgt spid="6"/>
                                        </p:tgtEl>
                                        <p:attrNameLst>
                                          <p:attrName>style.rotation</p:attrName>
                                        </p:attrNameLst>
                                      </p:cBhvr>
                                      <p:tavLst>
                                        <p:tav tm="0">
                                          <p:val>
                                            <p:fltVal val="720"/>
                                          </p:val>
                                        </p:tav>
                                        <p:tav tm="100000">
                                          <p:val>
                                            <p:fltVal val="0"/>
                                          </p:val>
                                        </p:tav>
                                      </p:tavLst>
                                    </p:anim>
                                    <p:anim calcmode="lin" valueType="num">
                                      <p:cBhvr>
                                        <p:cTn id="89" dur="2000" fill="hold"/>
                                        <p:tgtEl>
                                          <p:spTgt spid="6"/>
                                        </p:tgtEl>
                                        <p:attrNameLst>
                                          <p:attrName>ppt_h</p:attrName>
                                        </p:attrNameLst>
                                      </p:cBhvr>
                                      <p:tavLst>
                                        <p:tav tm="0">
                                          <p:val>
                                            <p:fltVal val="0"/>
                                          </p:val>
                                        </p:tav>
                                        <p:tav tm="100000">
                                          <p:val>
                                            <p:strVal val="#ppt_h"/>
                                          </p:val>
                                        </p:tav>
                                      </p:tavLst>
                                    </p:anim>
                                    <p:anim calcmode="lin" valueType="num">
                                      <p:cBhvr>
                                        <p:cTn id="90" dur="2000" fill="hold"/>
                                        <p:tgtEl>
                                          <p:spTgt spid="6"/>
                                        </p:tgtEl>
                                        <p:attrNameLst>
                                          <p:attrName>ppt_w</p:attrName>
                                        </p:attrNameLst>
                                      </p:cBhvr>
                                      <p:tavLst>
                                        <p:tav tm="0">
                                          <p:val>
                                            <p:fltVal val="0"/>
                                          </p:val>
                                        </p:tav>
                                        <p:tav tm="100000">
                                          <p:val>
                                            <p:strVal val="#ppt_w"/>
                                          </p:val>
                                        </p:tav>
                                      </p:tavLst>
                                    </p:anim>
                                  </p:childTnLst>
                                </p:cTn>
                              </p:par>
                              <p:par>
                                <p:cTn id="91" presetID="35" presetClass="entr" presetSubtype="0" fill="hold" nodeType="with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fade">
                                      <p:cBhvr>
                                        <p:cTn id="93" dur="2000"/>
                                        <p:tgtEl>
                                          <p:spTgt spid="2"/>
                                        </p:tgtEl>
                                      </p:cBhvr>
                                    </p:animEffect>
                                    <p:anim calcmode="lin" valueType="num">
                                      <p:cBhvr>
                                        <p:cTn id="94" dur="2000" fill="hold"/>
                                        <p:tgtEl>
                                          <p:spTgt spid="2"/>
                                        </p:tgtEl>
                                        <p:attrNameLst>
                                          <p:attrName>style.rotation</p:attrName>
                                        </p:attrNameLst>
                                      </p:cBhvr>
                                      <p:tavLst>
                                        <p:tav tm="0">
                                          <p:val>
                                            <p:fltVal val="720"/>
                                          </p:val>
                                        </p:tav>
                                        <p:tav tm="100000">
                                          <p:val>
                                            <p:fltVal val="0"/>
                                          </p:val>
                                        </p:tav>
                                      </p:tavLst>
                                    </p:anim>
                                    <p:anim calcmode="lin" valueType="num">
                                      <p:cBhvr>
                                        <p:cTn id="95" dur="2000" fill="hold"/>
                                        <p:tgtEl>
                                          <p:spTgt spid="2"/>
                                        </p:tgtEl>
                                        <p:attrNameLst>
                                          <p:attrName>ppt_h</p:attrName>
                                        </p:attrNameLst>
                                      </p:cBhvr>
                                      <p:tavLst>
                                        <p:tav tm="0">
                                          <p:val>
                                            <p:fltVal val="0"/>
                                          </p:val>
                                        </p:tav>
                                        <p:tav tm="100000">
                                          <p:val>
                                            <p:strVal val="#ppt_h"/>
                                          </p:val>
                                        </p:tav>
                                      </p:tavLst>
                                    </p:anim>
                                    <p:anim calcmode="lin" valueType="num">
                                      <p:cBhvr>
                                        <p:cTn id="96"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97" fill="hold">
                      <p:stCondLst>
                        <p:cond delay="indefinite"/>
                      </p:stCondLst>
                      <p:childTnLst>
                        <p:par>
                          <p:cTn id="98" fill="hold">
                            <p:stCondLst>
                              <p:cond delay="0"/>
                            </p:stCondLst>
                            <p:childTnLst>
                              <p:par>
                                <p:cTn id="99" presetID="21" presetClass="entr" presetSubtype="1" fill="hold" nodeType="click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heel(1)">
                                      <p:cBhvr>
                                        <p:cTn id="101" dur="2000"/>
                                        <p:tgtEl>
                                          <p:spTgt spid="15"/>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8" fill="hold" grpId="0" nodeType="clickEffect">
                                  <p:stCondLst>
                                    <p:cond delay="0"/>
                                  </p:stCondLst>
                                  <p:childTnLst>
                                    <p:set>
                                      <p:cBhvr>
                                        <p:cTn id="105" dur="1" fill="hold">
                                          <p:stCondLst>
                                            <p:cond delay="0"/>
                                          </p:stCondLst>
                                        </p:cTn>
                                        <p:tgtEl>
                                          <p:spTgt spid="274496"/>
                                        </p:tgtEl>
                                        <p:attrNameLst>
                                          <p:attrName>style.visibility</p:attrName>
                                        </p:attrNameLst>
                                      </p:cBhvr>
                                      <p:to>
                                        <p:strVal val="visible"/>
                                      </p:to>
                                    </p:set>
                                    <p:anim calcmode="lin" valueType="num">
                                      <p:cBhvr additive="base">
                                        <p:cTn id="106" dur="2000" fill="hold"/>
                                        <p:tgtEl>
                                          <p:spTgt spid="274496"/>
                                        </p:tgtEl>
                                        <p:attrNameLst>
                                          <p:attrName>ppt_x</p:attrName>
                                        </p:attrNameLst>
                                      </p:cBhvr>
                                      <p:tavLst>
                                        <p:tav tm="0">
                                          <p:val>
                                            <p:strVal val="0-#ppt_w/2"/>
                                          </p:val>
                                        </p:tav>
                                        <p:tav tm="100000">
                                          <p:val>
                                            <p:strVal val="#ppt_x"/>
                                          </p:val>
                                        </p:tav>
                                      </p:tavLst>
                                    </p:anim>
                                    <p:anim calcmode="lin" valueType="num">
                                      <p:cBhvr additive="base">
                                        <p:cTn id="107" dur="2000" fill="hold"/>
                                        <p:tgtEl>
                                          <p:spTgt spid="274496"/>
                                        </p:tgtEl>
                                        <p:attrNameLst>
                                          <p:attrName>ppt_y</p:attrName>
                                        </p:attrNameLst>
                                      </p:cBhvr>
                                      <p:tavLst>
                                        <p:tav tm="0">
                                          <p:val>
                                            <p:strVal val="#ppt_y"/>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9" presetClass="entr" presetSubtype="0" fill="hold" grpId="0" nodeType="clickEffect">
                                  <p:stCondLst>
                                    <p:cond delay="0"/>
                                  </p:stCondLst>
                                  <p:childTnLst>
                                    <p:set>
                                      <p:cBhvr>
                                        <p:cTn id="111" dur="1" fill="hold">
                                          <p:stCondLst>
                                            <p:cond delay="0"/>
                                          </p:stCondLst>
                                        </p:cTn>
                                        <p:tgtEl>
                                          <p:spTgt spid="274497"/>
                                        </p:tgtEl>
                                        <p:attrNameLst>
                                          <p:attrName>style.visibility</p:attrName>
                                        </p:attrNameLst>
                                      </p:cBhvr>
                                      <p:to>
                                        <p:strVal val="visible"/>
                                      </p:to>
                                    </p:set>
                                    <p:anim calcmode="lin" valueType="num">
                                      <p:cBhvr>
                                        <p:cTn id="112" dur="1000" fill="hold"/>
                                        <p:tgtEl>
                                          <p:spTgt spid="274497"/>
                                        </p:tgtEl>
                                        <p:attrNameLst>
                                          <p:attrName>ppt_x</p:attrName>
                                        </p:attrNameLst>
                                      </p:cBhvr>
                                      <p:tavLst>
                                        <p:tav tm="0">
                                          <p:val>
                                            <p:strVal val="#ppt_x-.2"/>
                                          </p:val>
                                        </p:tav>
                                        <p:tav tm="100000">
                                          <p:val>
                                            <p:strVal val="#ppt_x"/>
                                          </p:val>
                                        </p:tav>
                                      </p:tavLst>
                                    </p:anim>
                                    <p:anim calcmode="lin" valueType="num">
                                      <p:cBhvr>
                                        <p:cTn id="113" dur="1000" fill="hold"/>
                                        <p:tgtEl>
                                          <p:spTgt spid="274497"/>
                                        </p:tgtEl>
                                        <p:attrNameLst>
                                          <p:attrName>ppt_y</p:attrName>
                                        </p:attrNameLst>
                                      </p:cBhvr>
                                      <p:tavLst>
                                        <p:tav tm="0">
                                          <p:val>
                                            <p:strVal val="#ppt_y"/>
                                          </p:val>
                                        </p:tav>
                                        <p:tav tm="100000">
                                          <p:val>
                                            <p:strVal val="#ppt_y"/>
                                          </p:val>
                                        </p:tav>
                                      </p:tavLst>
                                    </p:anim>
                                    <p:animEffect transition="in" filter="wipe(right)" prLst="gradientSize: 0.1">
                                      <p:cBhvr>
                                        <p:cTn id="114" dur="1000"/>
                                        <p:tgtEl>
                                          <p:spTgt spid="274497"/>
                                        </p:tgtEl>
                                      </p:cBhvr>
                                    </p:animEffect>
                                  </p:childTnLst>
                                </p:cTn>
                              </p:par>
                            </p:childTnLst>
                          </p:cTn>
                        </p:par>
                      </p:childTnLst>
                    </p:cTn>
                  </p:par>
                  <p:par>
                    <p:cTn id="115" fill="hold">
                      <p:stCondLst>
                        <p:cond delay="indefinite"/>
                      </p:stCondLst>
                      <p:childTnLst>
                        <p:par>
                          <p:cTn id="116" fill="hold">
                            <p:stCondLst>
                              <p:cond delay="0"/>
                            </p:stCondLst>
                            <p:childTnLst>
                              <p:par>
                                <p:cTn id="117" presetID="29" presetClass="entr" presetSubtype="0" fill="hold" grpId="0" nodeType="clickEffect">
                                  <p:stCondLst>
                                    <p:cond delay="0"/>
                                  </p:stCondLst>
                                  <p:childTnLst>
                                    <p:set>
                                      <p:cBhvr>
                                        <p:cTn id="118" dur="1" fill="hold">
                                          <p:stCondLst>
                                            <p:cond delay="0"/>
                                          </p:stCondLst>
                                        </p:cTn>
                                        <p:tgtEl>
                                          <p:spTgt spid="274498"/>
                                        </p:tgtEl>
                                        <p:attrNameLst>
                                          <p:attrName>style.visibility</p:attrName>
                                        </p:attrNameLst>
                                      </p:cBhvr>
                                      <p:to>
                                        <p:strVal val="visible"/>
                                      </p:to>
                                    </p:set>
                                    <p:anim calcmode="lin" valueType="num">
                                      <p:cBhvr>
                                        <p:cTn id="119" dur="1000" fill="hold"/>
                                        <p:tgtEl>
                                          <p:spTgt spid="274498"/>
                                        </p:tgtEl>
                                        <p:attrNameLst>
                                          <p:attrName>ppt_x</p:attrName>
                                        </p:attrNameLst>
                                      </p:cBhvr>
                                      <p:tavLst>
                                        <p:tav tm="0">
                                          <p:val>
                                            <p:strVal val="#ppt_x-.2"/>
                                          </p:val>
                                        </p:tav>
                                        <p:tav tm="100000">
                                          <p:val>
                                            <p:strVal val="#ppt_x"/>
                                          </p:val>
                                        </p:tav>
                                      </p:tavLst>
                                    </p:anim>
                                    <p:anim calcmode="lin" valueType="num">
                                      <p:cBhvr>
                                        <p:cTn id="120" dur="1000" fill="hold"/>
                                        <p:tgtEl>
                                          <p:spTgt spid="274498"/>
                                        </p:tgtEl>
                                        <p:attrNameLst>
                                          <p:attrName>ppt_y</p:attrName>
                                        </p:attrNameLst>
                                      </p:cBhvr>
                                      <p:tavLst>
                                        <p:tav tm="0">
                                          <p:val>
                                            <p:strVal val="#ppt_y"/>
                                          </p:val>
                                        </p:tav>
                                        <p:tav tm="100000">
                                          <p:val>
                                            <p:strVal val="#ppt_y"/>
                                          </p:val>
                                        </p:tav>
                                      </p:tavLst>
                                    </p:anim>
                                    <p:animEffect transition="in" filter="wipe(right)" prLst="gradientSize: 0.1">
                                      <p:cBhvr>
                                        <p:cTn id="121" dur="1000"/>
                                        <p:tgtEl>
                                          <p:spTgt spid="274498"/>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nodeType="click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wipe(down)">
                                      <p:cBhvr>
                                        <p:cTn id="126" dur="500"/>
                                        <p:tgtEl>
                                          <p:spTgt spid="7"/>
                                        </p:tgtEl>
                                      </p:cBhvr>
                                    </p:animEffect>
                                  </p:childTnLst>
                                </p:cTn>
                              </p:par>
                            </p:childTnLst>
                          </p:cTn>
                        </p:par>
                      </p:childTnLst>
                    </p:cTn>
                  </p:par>
                  <p:par>
                    <p:cTn id="127" fill="hold">
                      <p:stCondLst>
                        <p:cond delay="indefinite"/>
                      </p:stCondLst>
                      <p:childTnLst>
                        <p:par>
                          <p:cTn id="128" fill="hold">
                            <p:stCondLst>
                              <p:cond delay="0"/>
                            </p:stCondLst>
                            <p:childTnLst>
                              <p:par>
                                <p:cTn id="129" presetID="47" presetClass="entr" presetSubtype="0" fill="hold" grpId="0" nodeType="clickEffect">
                                  <p:stCondLst>
                                    <p:cond delay="0"/>
                                  </p:stCondLst>
                                  <p:childTnLst>
                                    <p:set>
                                      <p:cBhvr>
                                        <p:cTn id="130" dur="1" fill="hold">
                                          <p:stCondLst>
                                            <p:cond delay="0"/>
                                          </p:stCondLst>
                                        </p:cTn>
                                        <p:tgtEl>
                                          <p:spTgt spid="274505"/>
                                        </p:tgtEl>
                                        <p:attrNameLst>
                                          <p:attrName>style.visibility</p:attrName>
                                        </p:attrNameLst>
                                      </p:cBhvr>
                                      <p:to>
                                        <p:strVal val="visible"/>
                                      </p:to>
                                    </p:set>
                                    <p:animEffect transition="in" filter="fade">
                                      <p:cBhvr>
                                        <p:cTn id="131" dur="1000"/>
                                        <p:tgtEl>
                                          <p:spTgt spid="274505"/>
                                        </p:tgtEl>
                                      </p:cBhvr>
                                    </p:animEffect>
                                    <p:anim calcmode="lin" valueType="num">
                                      <p:cBhvr>
                                        <p:cTn id="132" dur="1000" fill="hold"/>
                                        <p:tgtEl>
                                          <p:spTgt spid="274505"/>
                                        </p:tgtEl>
                                        <p:attrNameLst>
                                          <p:attrName>ppt_x</p:attrName>
                                        </p:attrNameLst>
                                      </p:cBhvr>
                                      <p:tavLst>
                                        <p:tav tm="0">
                                          <p:val>
                                            <p:strVal val="#ppt_x"/>
                                          </p:val>
                                        </p:tav>
                                        <p:tav tm="100000">
                                          <p:val>
                                            <p:strVal val="#ppt_x"/>
                                          </p:val>
                                        </p:tav>
                                      </p:tavLst>
                                    </p:anim>
                                    <p:anim calcmode="lin" valueType="num">
                                      <p:cBhvr>
                                        <p:cTn id="133" dur="1000" fill="hold"/>
                                        <p:tgtEl>
                                          <p:spTgt spid="274505"/>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6" presetClass="entr" presetSubtype="0" fill="hold" grpId="0" nodeType="clickEffect">
                                  <p:stCondLst>
                                    <p:cond delay="0"/>
                                  </p:stCondLst>
                                  <p:childTnLst>
                                    <p:set>
                                      <p:cBhvr>
                                        <p:cTn id="137" dur="1" fill="hold">
                                          <p:stCondLst>
                                            <p:cond delay="0"/>
                                          </p:stCondLst>
                                        </p:cTn>
                                        <p:tgtEl>
                                          <p:spTgt spid="274490"/>
                                        </p:tgtEl>
                                        <p:attrNameLst>
                                          <p:attrName>style.visibility</p:attrName>
                                        </p:attrNameLst>
                                      </p:cBhvr>
                                      <p:to>
                                        <p:strVal val="visible"/>
                                      </p:to>
                                    </p:set>
                                    <p:animEffect transition="in" filter="wipe(down)">
                                      <p:cBhvr>
                                        <p:cTn id="138" dur="580">
                                          <p:stCondLst>
                                            <p:cond delay="0"/>
                                          </p:stCondLst>
                                        </p:cTn>
                                        <p:tgtEl>
                                          <p:spTgt spid="274490"/>
                                        </p:tgtEl>
                                      </p:cBhvr>
                                    </p:animEffect>
                                    <p:anim calcmode="lin" valueType="num">
                                      <p:cBhvr>
                                        <p:cTn id="139" dur="1822" tmFilter="0,0; 0.14,0.36; 0.43,0.73; 0.71,0.91; 1.0,1.0">
                                          <p:stCondLst>
                                            <p:cond delay="0"/>
                                          </p:stCondLst>
                                        </p:cTn>
                                        <p:tgtEl>
                                          <p:spTgt spid="274490"/>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274490"/>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274490"/>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274490"/>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274490"/>
                                        </p:tgtEl>
                                        <p:attrNameLst>
                                          <p:attrName>ppt_y</p:attrName>
                                        </p:attrNameLst>
                                      </p:cBhvr>
                                      <p:tavLst>
                                        <p:tav tm="0" fmla="#ppt_y-sin(pi*$)/81">
                                          <p:val>
                                            <p:fltVal val="0"/>
                                          </p:val>
                                        </p:tav>
                                        <p:tav tm="100000">
                                          <p:val>
                                            <p:fltVal val="1"/>
                                          </p:val>
                                        </p:tav>
                                      </p:tavLst>
                                    </p:anim>
                                    <p:animScale>
                                      <p:cBhvr>
                                        <p:cTn id="144" dur="26">
                                          <p:stCondLst>
                                            <p:cond delay="650"/>
                                          </p:stCondLst>
                                        </p:cTn>
                                        <p:tgtEl>
                                          <p:spTgt spid="274490"/>
                                        </p:tgtEl>
                                      </p:cBhvr>
                                      <p:to x="100000" y="60000"/>
                                    </p:animScale>
                                    <p:animScale>
                                      <p:cBhvr>
                                        <p:cTn id="145" dur="166" decel="50000">
                                          <p:stCondLst>
                                            <p:cond delay="676"/>
                                          </p:stCondLst>
                                        </p:cTn>
                                        <p:tgtEl>
                                          <p:spTgt spid="274490"/>
                                        </p:tgtEl>
                                      </p:cBhvr>
                                      <p:to x="100000" y="100000"/>
                                    </p:animScale>
                                    <p:animScale>
                                      <p:cBhvr>
                                        <p:cTn id="146" dur="26">
                                          <p:stCondLst>
                                            <p:cond delay="1312"/>
                                          </p:stCondLst>
                                        </p:cTn>
                                        <p:tgtEl>
                                          <p:spTgt spid="274490"/>
                                        </p:tgtEl>
                                      </p:cBhvr>
                                      <p:to x="100000" y="80000"/>
                                    </p:animScale>
                                    <p:animScale>
                                      <p:cBhvr>
                                        <p:cTn id="147" dur="166" decel="50000">
                                          <p:stCondLst>
                                            <p:cond delay="1338"/>
                                          </p:stCondLst>
                                        </p:cTn>
                                        <p:tgtEl>
                                          <p:spTgt spid="274490"/>
                                        </p:tgtEl>
                                      </p:cBhvr>
                                      <p:to x="100000" y="100000"/>
                                    </p:animScale>
                                    <p:animScale>
                                      <p:cBhvr>
                                        <p:cTn id="148" dur="26">
                                          <p:stCondLst>
                                            <p:cond delay="1642"/>
                                          </p:stCondLst>
                                        </p:cTn>
                                        <p:tgtEl>
                                          <p:spTgt spid="274490"/>
                                        </p:tgtEl>
                                      </p:cBhvr>
                                      <p:to x="100000" y="90000"/>
                                    </p:animScale>
                                    <p:animScale>
                                      <p:cBhvr>
                                        <p:cTn id="149" dur="166" decel="50000">
                                          <p:stCondLst>
                                            <p:cond delay="1668"/>
                                          </p:stCondLst>
                                        </p:cTn>
                                        <p:tgtEl>
                                          <p:spTgt spid="274490"/>
                                        </p:tgtEl>
                                      </p:cBhvr>
                                      <p:to x="100000" y="100000"/>
                                    </p:animScale>
                                    <p:animScale>
                                      <p:cBhvr>
                                        <p:cTn id="150" dur="26">
                                          <p:stCondLst>
                                            <p:cond delay="1808"/>
                                          </p:stCondLst>
                                        </p:cTn>
                                        <p:tgtEl>
                                          <p:spTgt spid="274490"/>
                                        </p:tgtEl>
                                      </p:cBhvr>
                                      <p:to x="100000" y="95000"/>
                                    </p:animScale>
                                    <p:animScale>
                                      <p:cBhvr>
                                        <p:cTn id="151" dur="166" decel="50000">
                                          <p:stCondLst>
                                            <p:cond delay="1834"/>
                                          </p:stCondLst>
                                        </p:cTn>
                                        <p:tgtEl>
                                          <p:spTgt spid="274490"/>
                                        </p:tgtEl>
                                      </p:cBhvr>
                                      <p:to x="100000" y="100000"/>
                                    </p:animScale>
                                  </p:childTnLst>
                                </p:cTn>
                              </p:par>
                            </p:childTnLst>
                          </p:cTn>
                        </p:par>
                      </p:childTnLst>
                    </p:cTn>
                  </p:par>
                  <p:par>
                    <p:cTn id="152" fill="hold">
                      <p:stCondLst>
                        <p:cond delay="indefinite"/>
                      </p:stCondLst>
                      <p:childTnLst>
                        <p:par>
                          <p:cTn id="153" fill="hold">
                            <p:stCondLst>
                              <p:cond delay="0"/>
                            </p:stCondLst>
                            <p:childTnLst>
                              <p:par>
                                <p:cTn id="154" presetID="29" presetClass="entr" presetSubtype="0" fill="hold" grpId="0" nodeType="clickEffect">
                                  <p:stCondLst>
                                    <p:cond delay="0"/>
                                  </p:stCondLst>
                                  <p:childTnLst>
                                    <p:set>
                                      <p:cBhvr>
                                        <p:cTn id="155" dur="1" fill="hold">
                                          <p:stCondLst>
                                            <p:cond delay="0"/>
                                          </p:stCondLst>
                                        </p:cTn>
                                        <p:tgtEl>
                                          <p:spTgt spid="274510"/>
                                        </p:tgtEl>
                                        <p:attrNameLst>
                                          <p:attrName>style.visibility</p:attrName>
                                        </p:attrNameLst>
                                      </p:cBhvr>
                                      <p:to>
                                        <p:strVal val="visible"/>
                                      </p:to>
                                    </p:set>
                                    <p:anim calcmode="lin" valueType="num">
                                      <p:cBhvr>
                                        <p:cTn id="156" dur="1000" fill="hold"/>
                                        <p:tgtEl>
                                          <p:spTgt spid="274510"/>
                                        </p:tgtEl>
                                        <p:attrNameLst>
                                          <p:attrName>ppt_x</p:attrName>
                                        </p:attrNameLst>
                                      </p:cBhvr>
                                      <p:tavLst>
                                        <p:tav tm="0">
                                          <p:val>
                                            <p:strVal val="#ppt_x-.2"/>
                                          </p:val>
                                        </p:tav>
                                        <p:tav tm="100000">
                                          <p:val>
                                            <p:strVal val="#ppt_x"/>
                                          </p:val>
                                        </p:tav>
                                      </p:tavLst>
                                    </p:anim>
                                    <p:anim calcmode="lin" valueType="num">
                                      <p:cBhvr>
                                        <p:cTn id="157" dur="1000" fill="hold"/>
                                        <p:tgtEl>
                                          <p:spTgt spid="274510"/>
                                        </p:tgtEl>
                                        <p:attrNameLst>
                                          <p:attrName>ppt_y</p:attrName>
                                        </p:attrNameLst>
                                      </p:cBhvr>
                                      <p:tavLst>
                                        <p:tav tm="0">
                                          <p:val>
                                            <p:strVal val="#ppt_y"/>
                                          </p:val>
                                        </p:tav>
                                        <p:tav tm="100000">
                                          <p:val>
                                            <p:strVal val="#ppt_y"/>
                                          </p:val>
                                        </p:tav>
                                      </p:tavLst>
                                    </p:anim>
                                    <p:animEffect transition="in" filter="wipe(right)" prLst="gradientSize: 0.1">
                                      <p:cBhvr>
                                        <p:cTn id="158" dur="1000"/>
                                        <p:tgtEl>
                                          <p:spTgt spid="274510"/>
                                        </p:tgtEl>
                                      </p:cBhvr>
                                    </p:animEffect>
                                  </p:childTnLst>
                                </p:cTn>
                              </p:par>
                            </p:childTnLst>
                          </p:cTn>
                        </p:par>
                      </p:childTnLst>
                    </p:cTn>
                  </p:par>
                  <p:par>
                    <p:cTn id="159" fill="hold">
                      <p:stCondLst>
                        <p:cond delay="indefinite"/>
                      </p:stCondLst>
                      <p:childTnLst>
                        <p:par>
                          <p:cTn id="160" fill="hold">
                            <p:stCondLst>
                              <p:cond delay="0"/>
                            </p:stCondLst>
                            <p:childTnLst>
                              <p:par>
                                <p:cTn id="161" presetID="6" presetClass="entr" presetSubtype="16" fill="hold" nodeType="clickEffect">
                                  <p:stCondLst>
                                    <p:cond delay="0"/>
                                  </p:stCondLst>
                                  <p:childTnLst>
                                    <p:set>
                                      <p:cBhvr>
                                        <p:cTn id="162" dur="1" fill="hold">
                                          <p:stCondLst>
                                            <p:cond delay="0"/>
                                          </p:stCondLst>
                                        </p:cTn>
                                        <p:tgtEl>
                                          <p:spTgt spid="14"/>
                                        </p:tgtEl>
                                        <p:attrNameLst>
                                          <p:attrName>style.visibility</p:attrName>
                                        </p:attrNameLst>
                                      </p:cBhvr>
                                      <p:to>
                                        <p:strVal val="visible"/>
                                      </p:to>
                                    </p:set>
                                    <p:animEffect transition="in" filter="circle(in)">
                                      <p:cBhvr>
                                        <p:cTn id="163" dur="2000"/>
                                        <p:tgtEl>
                                          <p:spTgt spid="14"/>
                                        </p:tgtEl>
                                      </p:cBhvr>
                                    </p:animEffect>
                                  </p:childTnLst>
                                </p:cTn>
                              </p:par>
                            </p:childTnLst>
                          </p:cTn>
                        </p:par>
                        <p:par>
                          <p:cTn id="164" fill="hold">
                            <p:stCondLst>
                              <p:cond delay="2000"/>
                            </p:stCondLst>
                            <p:childTnLst>
                              <p:par>
                                <p:cTn id="165" presetID="9" presetClass="entr" presetSubtype="0" fill="hold" grpId="0" nodeType="afterEffect">
                                  <p:stCondLst>
                                    <p:cond delay="0"/>
                                  </p:stCondLst>
                                  <p:childTnLst>
                                    <p:set>
                                      <p:cBhvr>
                                        <p:cTn id="166" dur="1" fill="hold">
                                          <p:stCondLst>
                                            <p:cond delay="0"/>
                                          </p:stCondLst>
                                        </p:cTn>
                                        <p:tgtEl>
                                          <p:spTgt spid="274512"/>
                                        </p:tgtEl>
                                        <p:attrNameLst>
                                          <p:attrName>style.visibility</p:attrName>
                                        </p:attrNameLst>
                                      </p:cBhvr>
                                      <p:to>
                                        <p:strVal val="visible"/>
                                      </p:to>
                                    </p:set>
                                    <p:animEffect transition="in" filter="dissolve">
                                      <p:cBhvr>
                                        <p:cTn id="167" dur="500"/>
                                        <p:tgtEl>
                                          <p:spTgt spid="274512"/>
                                        </p:tgtEl>
                                      </p:cBhvr>
                                    </p:animEffect>
                                  </p:childTnLst>
                                </p:cTn>
                              </p:par>
                            </p:childTnLst>
                          </p:cTn>
                        </p:par>
                        <p:par>
                          <p:cTn id="168" fill="hold">
                            <p:stCondLst>
                              <p:cond delay="2500"/>
                            </p:stCondLst>
                            <p:childTnLst>
                              <p:par>
                                <p:cTn id="169" presetID="22" presetClass="entr" presetSubtype="8" fill="hold" grpId="0" nodeType="afterEffect">
                                  <p:stCondLst>
                                    <p:cond delay="0"/>
                                  </p:stCondLst>
                                  <p:childTnLst>
                                    <p:set>
                                      <p:cBhvr>
                                        <p:cTn id="170" dur="1" fill="hold">
                                          <p:stCondLst>
                                            <p:cond delay="0"/>
                                          </p:stCondLst>
                                        </p:cTn>
                                        <p:tgtEl>
                                          <p:spTgt spid="72"/>
                                        </p:tgtEl>
                                        <p:attrNameLst>
                                          <p:attrName>style.visibility</p:attrName>
                                        </p:attrNameLst>
                                      </p:cBhvr>
                                      <p:to>
                                        <p:strVal val="visible"/>
                                      </p:to>
                                    </p:set>
                                    <p:animEffect transition="in" filter="wipe(left)">
                                      <p:cBhvr>
                                        <p:cTn id="171"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519" grpId="0"/>
      <p:bldP spid="274520" grpId="0"/>
      <p:bldP spid="274512" grpId="0" animBg="1"/>
      <p:bldP spid="274453" grpId="0"/>
      <p:bldP spid="274466" grpId="0"/>
      <p:bldP spid="274466" grpId="1"/>
      <p:bldP spid="274467" grpId="0"/>
      <p:bldP spid="274467" grpId="1"/>
      <p:bldP spid="33804" grpId="0" animBg="1"/>
      <p:bldP spid="274490" grpId="0"/>
      <p:bldP spid="274496" grpId="0"/>
      <p:bldP spid="274497" grpId="0"/>
      <p:bldP spid="274498" grpId="0"/>
      <p:bldP spid="274505" grpId="0"/>
      <p:bldP spid="274507" grpId="0"/>
      <p:bldP spid="274510" grpId="0"/>
      <p:bldP spid="274518" grpId="0"/>
      <p:bldP spid="7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333375" y="304800"/>
            <a:ext cx="5160963" cy="2308225"/>
          </a:xfrm>
          <a:prstGeom prst="rect">
            <a:avLst/>
          </a:prstGeom>
          <a:noFill/>
          <a:ln w="9525">
            <a:noFill/>
            <a:miter lim="800000"/>
            <a:headEnd/>
            <a:tailEnd/>
          </a:ln>
        </p:spPr>
        <p:txBody>
          <a:bodyPr anchor="ctr">
            <a:spAutoFit/>
          </a:bodyPr>
          <a:lstStyle/>
          <a:p>
            <a:r>
              <a:rPr lang="en-US" sz="2400" dirty="0">
                <a:solidFill>
                  <a:srgbClr val="FF0000"/>
                </a:solidFill>
              </a:rPr>
              <a:t>A </a:t>
            </a:r>
            <a:r>
              <a:rPr lang="en-US" sz="2400" dirty="0" smtClean="0">
                <a:solidFill>
                  <a:srgbClr val="FF0000"/>
                </a:solidFill>
              </a:rPr>
              <a:t>___ </a:t>
            </a:r>
            <a:r>
              <a:rPr lang="en-US" sz="2400" dirty="0">
                <a:solidFill>
                  <a:srgbClr val="FF0000"/>
                </a:solidFill>
              </a:rPr>
              <a:t>kg mass is being pushed upwards along a vert. surface by a force of </a:t>
            </a:r>
            <a:r>
              <a:rPr lang="en-US" sz="2400" dirty="0" smtClean="0">
                <a:solidFill>
                  <a:srgbClr val="FF0000"/>
                </a:solidFill>
              </a:rPr>
              <a:t>___ </a:t>
            </a:r>
            <a:r>
              <a:rPr lang="en-US" sz="2400" dirty="0">
                <a:solidFill>
                  <a:srgbClr val="FF0000"/>
                </a:solidFill>
              </a:rPr>
              <a:t>N at an angle of </a:t>
            </a:r>
            <a:r>
              <a:rPr lang="en-US" sz="2400" dirty="0" smtClean="0">
                <a:solidFill>
                  <a:srgbClr val="FF0000"/>
                </a:solidFill>
              </a:rPr>
              <a:t>___</a:t>
            </a:r>
            <a:r>
              <a:rPr lang="en-US" sz="2400" baseline="30000" dirty="0" smtClean="0">
                <a:solidFill>
                  <a:srgbClr val="FF0000"/>
                </a:solidFill>
              </a:rPr>
              <a:t>o</a:t>
            </a:r>
            <a:r>
              <a:rPr lang="en-US" sz="2400" dirty="0" smtClean="0">
                <a:solidFill>
                  <a:srgbClr val="FF0000"/>
                </a:solidFill>
              </a:rPr>
              <a:t> </a:t>
            </a:r>
            <a:r>
              <a:rPr lang="en-US" sz="2400" dirty="0">
                <a:solidFill>
                  <a:srgbClr val="FF0000"/>
                </a:solidFill>
              </a:rPr>
              <a:t>above the horizontal. If the </a:t>
            </a:r>
            <a:r>
              <a:rPr lang="en-US" sz="2400" dirty="0" err="1">
                <a:solidFill>
                  <a:srgbClr val="FF0000"/>
                </a:solidFill>
              </a:rPr>
              <a:t>coeff</a:t>
            </a:r>
            <a:r>
              <a:rPr lang="en-US" sz="2400" dirty="0">
                <a:solidFill>
                  <a:srgbClr val="FF0000"/>
                </a:solidFill>
              </a:rPr>
              <a:t>. of kinetic friction is </a:t>
            </a:r>
            <a:r>
              <a:rPr lang="en-US" sz="2400" dirty="0" smtClean="0">
                <a:solidFill>
                  <a:srgbClr val="FF0000"/>
                </a:solidFill>
              </a:rPr>
              <a:t>___, </a:t>
            </a:r>
            <a:r>
              <a:rPr lang="en-US" sz="2400" dirty="0">
                <a:solidFill>
                  <a:srgbClr val="FF0000"/>
                </a:solidFill>
              </a:rPr>
              <a:t>find the mag. of the mass’s acceleration. </a:t>
            </a:r>
          </a:p>
        </p:txBody>
      </p:sp>
      <p:grpSp>
        <p:nvGrpSpPr>
          <p:cNvPr id="38915" name="Group 11"/>
          <p:cNvGrpSpPr>
            <a:grpSpLocks/>
          </p:cNvGrpSpPr>
          <p:nvPr/>
        </p:nvGrpSpPr>
        <p:grpSpPr bwMode="auto">
          <a:xfrm rot="-5400000">
            <a:off x="5730875" y="1631950"/>
            <a:ext cx="2549525" cy="796925"/>
            <a:chOff x="5730875" y="1489075"/>
            <a:chExt cx="2549525" cy="796925"/>
          </a:xfrm>
        </p:grpSpPr>
        <p:sp>
          <p:nvSpPr>
            <p:cNvPr id="38943" name="Line 6"/>
            <p:cNvSpPr>
              <a:spLocks noChangeShapeType="1"/>
            </p:cNvSpPr>
            <p:nvPr/>
          </p:nvSpPr>
          <p:spPr bwMode="auto">
            <a:xfrm>
              <a:off x="5730875" y="2286000"/>
              <a:ext cx="2549525" cy="0"/>
            </a:xfrm>
            <a:prstGeom prst="line">
              <a:avLst/>
            </a:prstGeom>
            <a:noFill/>
            <a:ln w="38100">
              <a:solidFill>
                <a:srgbClr val="0070C0"/>
              </a:solidFill>
              <a:round/>
              <a:headEnd/>
              <a:tailEnd/>
            </a:ln>
          </p:spPr>
          <p:txBody>
            <a:bodyPr/>
            <a:lstStyle/>
            <a:p>
              <a:endParaRPr lang="en-US">
                <a:solidFill>
                  <a:srgbClr val="000000"/>
                </a:solidFill>
              </a:endParaRPr>
            </a:p>
          </p:txBody>
        </p:sp>
        <p:sp>
          <p:nvSpPr>
            <p:cNvPr id="38944" name="Rectangle 7"/>
            <p:cNvSpPr>
              <a:spLocks noChangeArrowheads="1"/>
            </p:cNvSpPr>
            <p:nvPr/>
          </p:nvSpPr>
          <p:spPr bwMode="auto">
            <a:xfrm>
              <a:off x="6369050" y="1489075"/>
              <a:ext cx="1274763" cy="796925"/>
            </a:xfrm>
            <a:prstGeom prst="rect">
              <a:avLst/>
            </a:prstGeom>
            <a:solidFill>
              <a:srgbClr val="FFFFFF"/>
            </a:solidFill>
            <a:ln w="38100">
              <a:solidFill>
                <a:srgbClr val="0070C0"/>
              </a:solidFill>
              <a:miter lim="800000"/>
              <a:headEnd/>
              <a:tailEnd/>
            </a:ln>
          </p:spPr>
          <p:txBody>
            <a:bodyPr/>
            <a:lstStyle/>
            <a:p>
              <a:endParaRPr lang="en-US">
                <a:solidFill>
                  <a:srgbClr val="000000"/>
                </a:solidFill>
              </a:endParaRPr>
            </a:p>
          </p:txBody>
        </p:sp>
      </p:grpSp>
      <p:sp>
        <p:nvSpPr>
          <p:cNvPr id="38916" name="Rectangle 7"/>
          <p:cNvSpPr>
            <a:spLocks noChangeArrowheads="1"/>
          </p:cNvSpPr>
          <p:nvPr/>
        </p:nvSpPr>
        <p:spPr bwMode="auto">
          <a:xfrm rot="-5400000">
            <a:off x="6368256" y="4671219"/>
            <a:ext cx="1274763" cy="796925"/>
          </a:xfrm>
          <a:prstGeom prst="rect">
            <a:avLst/>
          </a:prstGeom>
          <a:solidFill>
            <a:srgbClr val="FFFFFF"/>
          </a:solidFill>
          <a:ln w="38100">
            <a:solidFill>
              <a:srgbClr val="0070C0"/>
            </a:solidFill>
            <a:miter lim="800000"/>
            <a:headEnd/>
            <a:tailEnd/>
          </a:ln>
        </p:spPr>
        <p:txBody>
          <a:bodyPr/>
          <a:lstStyle/>
          <a:p>
            <a:endParaRPr lang="en-US">
              <a:solidFill>
                <a:srgbClr val="000000"/>
              </a:solidFill>
            </a:endParaRPr>
          </a:p>
        </p:txBody>
      </p:sp>
      <p:sp>
        <p:nvSpPr>
          <p:cNvPr id="17" name="Text Box 16"/>
          <p:cNvSpPr txBox="1">
            <a:spLocks noChangeArrowheads="1"/>
          </p:cNvSpPr>
          <p:nvPr/>
        </p:nvSpPr>
        <p:spPr bwMode="auto">
          <a:xfrm>
            <a:off x="6574600" y="1792675"/>
            <a:ext cx="871538" cy="461665"/>
          </a:xfrm>
          <a:prstGeom prst="rect">
            <a:avLst/>
          </a:prstGeom>
          <a:noFill/>
          <a:ln w="9525">
            <a:noFill/>
            <a:miter lim="800000"/>
            <a:headEnd/>
            <a:tailEnd/>
          </a:ln>
        </p:spPr>
        <p:txBody>
          <a:bodyPr>
            <a:spAutoFit/>
          </a:bodyPr>
          <a:lstStyle/>
          <a:p>
            <a:pPr algn="ctr"/>
            <a:r>
              <a:rPr lang="en-US" sz="2400" dirty="0" smtClean="0">
                <a:solidFill>
                  <a:srgbClr val="000000"/>
                </a:solidFill>
              </a:rPr>
              <a:t>m</a:t>
            </a:r>
            <a:endParaRPr lang="en-US" sz="2400" dirty="0">
              <a:solidFill>
                <a:srgbClr val="000000"/>
              </a:solidFill>
            </a:endParaRPr>
          </a:p>
        </p:txBody>
      </p:sp>
      <p:grpSp>
        <p:nvGrpSpPr>
          <p:cNvPr id="3" name="Group 27"/>
          <p:cNvGrpSpPr>
            <a:grpSpLocks/>
          </p:cNvGrpSpPr>
          <p:nvPr/>
        </p:nvGrpSpPr>
        <p:grpSpPr bwMode="auto">
          <a:xfrm>
            <a:off x="6724650" y="328538"/>
            <a:ext cx="520700" cy="650875"/>
            <a:chOff x="4079" y="3132"/>
            <a:chExt cx="328" cy="410"/>
          </a:xfrm>
        </p:grpSpPr>
        <p:sp>
          <p:nvSpPr>
            <p:cNvPr id="38941" name="Text Box 28"/>
            <p:cNvSpPr txBox="1">
              <a:spLocks noChangeArrowheads="1"/>
            </p:cNvSpPr>
            <p:nvPr/>
          </p:nvSpPr>
          <p:spPr bwMode="auto">
            <a:xfrm>
              <a:off x="4079" y="3231"/>
              <a:ext cx="328" cy="311"/>
            </a:xfrm>
            <a:prstGeom prst="rect">
              <a:avLst/>
            </a:prstGeom>
            <a:noFill/>
            <a:ln w="9525">
              <a:noFill/>
              <a:miter lim="800000"/>
              <a:headEnd/>
              <a:tailEnd/>
            </a:ln>
          </p:spPr>
          <p:txBody>
            <a:bodyPr/>
            <a:lstStyle/>
            <a:p>
              <a:r>
                <a:rPr lang="en-US" sz="2000">
                  <a:solidFill>
                    <a:srgbClr val="000000"/>
                  </a:solidFill>
                </a:rPr>
                <a:t>v</a:t>
              </a:r>
            </a:p>
          </p:txBody>
        </p:sp>
        <p:sp>
          <p:nvSpPr>
            <p:cNvPr id="38942" name="Line 29"/>
            <p:cNvSpPr>
              <a:spLocks noChangeShapeType="1"/>
            </p:cNvSpPr>
            <p:nvPr/>
          </p:nvSpPr>
          <p:spPr bwMode="auto">
            <a:xfrm flipV="1">
              <a:off x="4265" y="3132"/>
              <a:ext cx="0" cy="402"/>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grpSp>
      <p:sp>
        <p:nvSpPr>
          <p:cNvPr id="26" name="Text Box 17"/>
          <p:cNvSpPr txBox="1">
            <a:spLocks noChangeArrowheads="1"/>
          </p:cNvSpPr>
          <p:nvPr/>
        </p:nvSpPr>
        <p:spPr bwMode="auto">
          <a:xfrm>
            <a:off x="7461188" y="1740821"/>
            <a:ext cx="601183" cy="479425"/>
          </a:xfrm>
          <a:prstGeom prst="rect">
            <a:avLst/>
          </a:prstGeom>
          <a:noFill/>
          <a:ln w="9525">
            <a:noFill/>
            <a:miter lim="800000"/>
            <a:headEnd/>
            <a:tailEnd/>
          </a:ln>
        </p:spPr>
        <p:txBody>
          <a:bodyPr/>
          <a:lstStyle/>
          <a:p>
            <a:r>
              <a:rPr lang="en-US" sz="2400" dirty="0" err="1">
                <a:solidFill>
                  <a:srgbClr val="000000"/>
                </a:solidFill>
                <a:latin typeface="Symbol" pitchFamily="18" charset="2"/>
              </a:rPr>
              <a:t>m</a:t>
            </a:r>
            <a:r>
              <a:rPr lang="en-US" sz="2400" baseline="-25000" dirty="0" err="1">
                <a:solidFill>
                  <a:srgbClr val="000000"/>
                </a:solidFill>
              </a:rPr>
              <a:t>k</a:t>
            </a:r>
            <a:r>
              <a:rPr lang="en-US" sz="2400" dirty="0">
                <a:solidFill>
                  <a:srgbClr val="000000"/>
                </a:solidFill>
              </a:rPr>
              <a:t> </a:t>
            </a:r>
          </a:p>
        </p:txBody>
      </p:sp>
      <p:grpSp>
        <p:nvGrpSpPr>
          <p:cNvPr id="5" name="Group 27"/>
          <p:cNvGrpSpPr>
            <a:grpSpLocks/>
          </p:cNvGrpSpPr>
          <p:nvPr/>
        </p:nvGrpSpPr>
        <p:grpSpPr bwMode="auto">
          <a:xfrm>
            <a:off x="7756525" y="328538"/>
            <a:ext cx="1006475" cy="650875"/>
            <a:chOff x="4265" y="3132"/>
            <a:chExt cx="634" cy="410"/>
          </a:xfrm>
        </p:grpSpPr>
        <p:sp>
          <p:nvSpPr>
            <p:cNvPr id="38936" name="Text Box 28"/>
            <p:cNvSpPr txBox="1">
              <a:spLocks noChangeArrowheads="1"/>
            </p:cNvSpPr>
            <p:nvPr/>
          </p:nvSpPr>
          <p:spPr bwMode="auto">
            <a:xfrm>
              <a:off x="4303" y="3231"/>
              <a:ext cx="596" cy="311"/>
            </a:xfrm>
            <a:prstGeom prst="rect">
              <a:avLst/>
            </a:prstGeom>
            <a:noFill/>
            <a:ln w="9525">
              <a:noFill/>
              <a:miter lim="800000"/>
              <a:headEnd/>
              <a:tailEnd/>
            </a:ln>
          </p:spPr>
          <p:txBody>
            <a:bodyPr/>
            <a:lstStyle/>
            <a:p>
              <a:r>
                <a:rPr lang="en-US" sz="2400">
                  <a:solidFill>
                    <a:srgbClr val="000000"/>
                  </a:solidFill>
                </a:rPr>
                <a:t>a = ?</a:t>
              </a:r>
            </a:p>
          </p:txBody>
        </p:sp>
        <p:sp>
          <p:nvSpPr>
            <p:cNvPr id="38937" name="Line 29"/>
            <p:cNvSpPr>
              <a:spLocks noChangeShapeType="1"/>
            </p:cNvSpPr>
            <p:nvPr/>
          </p:nvSpPr>
          <p:spPr bwMode="auto">
            <a:xfrm flipV="1">
              <a:off x="4265" y="3132"/>
              <a:ext cx="0" cy="402"/>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grpSp>
      <p:sp>
        <p:nvSpPr>
          <p:cNvPr id="30" name="Text Box 16"/>
          <p:cNvSpPr txBox="1">
            <a:spLocks noChangeArrowheads="1"/>
          </p:cNvSpPr>
          <p:nvPr/>
        </p:nvSpPr>
        <p:spPr bwMode="auto">
          <a:xfrm>
            <a:off x="6586475" y="4843788"/>
            <a:ext cx="871538" cy="461665"/>
          </a:xfrm>
          <a:prstGeom prst="rect">
            <a:avLst/>
          </a:prstGeom>
          <a:noFill/>
          <a:ln w="9525">
            <a:noFill/>
            <a:miter lim="800000"/>
            <a:headEnd/>
            <a:tailEnd/>
          </a:ln>
        </p:spPr>
        <p:txBody>
          <a:bodyPr>
            <a:spAutoFit/>
          </a:bodyPr>
          <a:lstStyle/>
          <a:p>
            <a:pPr algn="ctr"/>
            <a:r>
              <a:rPr lang="en-US" sz="2400" dirty="0" smtClean="0">
                <a:solidFill>
                  <a:srgbClr val="000000"/>
                </a:solidFill>
              </a:rPr>
              <a:t>m</a:t>
            </a:r>
            <a:endParaRPr lang="en-US" sz="2400" dirty="0">
              <a:solidFill>
                <a:srgbClr val="000000"/>
              </a:solidFill>
            </a:endParaRPr>
          </a:p>
        </p:txBody>
      </p:sp>
      <p:sp>
        <p:nvSpPr>
          <p:cNvPr id="31" name="Text Box 23"/>
          <p:cNvSpPr txBox="1">
            <a:spLocks noChangeArrowheads="1"/>
          </p:cNvSpPr>
          <p:nvPr/>
        </p:nvSpPr>
        <p:spPr bwMode="auto">
          <a:xfrm>
            <a:off x="6994525" y="5846888"/>
            <a:ext cx="1258888" cy="404812"/>
          </a:xfrm>
          <a:prstGeom prst="rect">
            <a:avLst/>
          </a:prstGeom>
          <a:noFill/>
          <a:ln w="9525">
            <a:noFill/>
            <a:miter lim="800000"/>
            <a:headEnd/>
            <a:tailEnd/>
          </a:ln>
        </p:spPr>
        <p:txBody>
          <a:bodyPr/>
          <a:lstStyle/>
          <a:p>
            <a:r>
              <a:rPr lang="en-US" sz="2400" dirty="0" smtClean="0">
                <a:solidFill>
                  <a:srgbClr val="000000"/>
                </a:solidFill>
              </a:rPr>
              <a:t>mg</a:t>
            </a:r>
            <a:endParaRPr lang="en-US" sz="2400" dirty="0">
              <a:solidFill>
                <a:srgbClr val="000000"/>
              </a:solidFill>
            </a:endParaRPr>
          </a:p>
        </p:txBody>
      </p:sp>
      <p:sp>
        <p:nvSpPr>
          <p:cNvPr id="32" name="Line 26"/>
          <p:cNvSpPr>
            <a:spLocks noChangeShapeType="1"/>
          </p:cNvSpPr>
          <p:nvPr/>
        </p:nvSpPr>
        <p:spPr bwMode="auto">
          <a:xfrm flipV="1">
            <a:off x="6996113" y="5711825"/>
            <a:ext cx="0" cy="738188"/>
          </a:xfrm>
          <a:prstGeom prst="line">
            <a:avLst/>
          </a:prstGeom>
          <a:noFill/>
          <a:ln w="19050">
            <a:solidFill>
              <a:srgbClr val="000000"/>
            </a:solidFill>
            <a:round/>
            <a:headEnd type="triangle" w="lg" len="lg"/>
            <a:tailEnd/>
          </a:ln>
        </p:spPr>
        <p:txBody>
          <a:bodyPr/>
          <a:lstStyle/>
          <a:p>
            <a:endParaRPr lang="en-US">
              <a:solidFill>
                <a:srgbClr val="000000"/>
              </a:solidFill>
            </a:endParaRPr>
          </a:p>
        </p:txBody>
      </p:sp>
      <p:sp>
        <p:nvSpPr>
          <p:cNvPr id="33" name="Text Box 21"/>
          <p:cNvSpPr txBox="1">
            <a:spLocks noChangeArrowheads="1"/>
          </p:cNvSpPr>
          <p:nvPr/>
        </p:nvSpPr>
        <p:spPr bwMode="auto">
          <a:xfrm rot="-5400000">
            <a:off x="5592125" y="5015038"/>
            <a:ext cx="1316038" cy="449262"/>
          </a:xfrm>
          <a:prstGeom prst="rect">
            <a:avLst/>
          </a:prstGeom>
          <a:noFill/>
          <a:ln w="9525">
            <a:noFill/>
            <a:miter lim="800000"/>
            <a:headEnd/>
            <a:tailEnd/>
          </a:ln>
        </p:spPr>
        <p:txBody>
          <a:bodyPr/>
          <a:lstStyle/>
          <a:p>
            <a:r>
              <a:rPr lang="en-US" sz="2400" dirty="0">
                <a:solidFill>
                  <a:srgbClr val="000000"/>
                </a:solidFill>
              </a:rPr>
              <a:t> </a:t>
            </a:r>
            <a:r>
              <a:rPr lang="en-US" sz="2400" dirty="0" err="1" smtClean="0">
                <a:solidFill>
                  <a:srgbClr val="000000"/>
                </a:solidFill>
              </a:rPr>
              <a:t>F</a:t>
            </a:r>
            <a:r>
              <a:rPr lang="en-US" sz="2400" baseline="-25000" dirty="0" err="1" smtClean="0">
                <a:solidFill>
                  <a:srgbClr val="000000"/>
                </a:solidFill>
              </a:rPr>
              <a:t>a</a:t>
            </a:r>
            <a:r>
              <a:rPr lang="en-US" sz="2400" dirty="0" smtClean="0">
                <a:solidFill>
                  <a:srgbClr val="000000"/>
                </a:solidFill>
              </a:rPr>
              <a:t> sin </a:t>
            </a:r>
            <a:r>
              <a:rPr lang="en-US" sz="2400" dirty="0" smtClean="0">
                <a:solidFill>
                  <a:srgbClr val="000000"/>
                </a:solidFill>
                <a:latin typeface="Symbol" panose="05050102010706020507" pitchFamily="18" charset="2"/>
              </a:rPr>
              <a:t>q</a:t>
            </a:r>
            <a:endParaRPr lang="en-US" sz="2400" dirty="0">
              <a:solidFill>
                <a:srgbClr val="000000"/>
              </a:solidFill>
              <a:latin typeface="Symbol" panose="05050102010706020507" pitchFamily="18" charset="2"/>
            </a:endParaRPr>
          </a:p>
        </p:txBody>
      </p:sp>
      <p:sp>
        <p:nvSpPr>
          <p:cNvPr id="34" name="Line 24"/>
          <p:cNvSpPr>
            <a:spLocks noChangeShapeType="1"/>
          </p:cNvSpPr>
          <p:nvPr/>
        </p:nvSpPr>
        <p:spPr bwMode="auto">
          <a:xfrm flipV="1">
            <a:off x="6515100" y="4989513"/>
            <a:ext cx="0" cy="1274762"/>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sp>
        <p:nvSpPr>
          <p:cNvPr id="35" name="Text Box 3"/>
          <p:cNvSpPr txBox="1">
            <a:spLocks noChangeArrowheads="1"/>
          </p:cNvSpPr>
          <p:nvPr/>
        </p:nvSpPr>
        <p:spPr bwMode="auto">
          <a:xfrm>
            <a:off x="5175496" y="6201375"/>
            <a:ext cx="1376363" cy="449262"/>
          </a:xfrm>
          <a:prstGeom prst="rect">
            <a:avLst/>
          </a:prstGeom>
          <a:noFill/>
          <a:ln w="9525">
            <a:noFill/>
            <a:miter lim="800000"/>
            <a:headEnd/>
            <a:tailEnd/>
          </a:ln>
        </p:spPr>
        <p:txBody>
          <a:bodyPr/>
          <a:lstStyle/>
          <a:p>
            <a:r>
              <a:rPr lang="en-US" sz="2400" dirty="0" err="1" smtClean="0">
                <a:solidFill>
                  <a:srgbClr val="009900"/>
                </a:solidFill>
              </a:rPr>
              <a:t>F</a:t>
            </a:r>
            <a:r>
              <a:rPr lang="en-US" sz="2400" baseline="-25000" dirty="0" err="1" smtClean="0">
                <a:solidFill>
                  <a:srgbClr val="009900"/>
                </a:solidFill>
              </a:rPr>
              <a:t>a</a:t>
            </a:r>
            <a:r>
              <a:rPr lang="en-US" sz="2400" dirty="0" smtClean="0">
                <a:solidFill>
                  <a:srgbClr val="009900"/>
                </a:solidFill>
              </a:rPr>
              <a:t> cos </a:t>
            </a:r>
            <a:r>
              <a:rPr lang="en-US" sz="2400" dirty="0" smtClean="0">
                <a:solidFill>
                  <a:srgbClr val="009900"/>
                </a:solidFill>
                <a:latin typeface="Symbol" panose="05050102010706020507" pitchFamily="18" charset="2"/>
              </a:rPr>
              <a:t>q</a:t>
            </a:r>
            <a:endParaRPr lang="en-US" sz="2400" dirty="0">
              <a:solidFill>
                <a:srgbClr val="009900"/>
              </a:solidFill>
              <a:latin typeface="Symbol" panose="05050102010706020507" pitchFamily="18" charset="2"/>
            </a:endParaRPr>
          </a:p>
        </p:txBody>
      </p:sp>
      <p:sp>
        <p:nvSpPr>
          <p:cNvPr id="36" name="Freeform 19"/>
          <p:cNvSpPr>
            <a:spLocks/>
          </p:cNvSpPr>
          <p:nvPr/>
        </p:nvSpPr>
        <p:spPr bwMode="auto">
          <a:xfrm>
            <a:off x="5281613" y="6227763"/>
            <a:ext cx="1214437" cy="1587"/>
          </a:xfrm>
          <a:custGeom>
            <a:avLst/>
            <a:gdLst>
              <a:gd name="T0" fmla="*/ 0 w 1372"/>
              <a:gd name="T1" fmla="*/ 0 h 2"/>
              <a:gd name="T2" fmla="*/ 2147483647 w 1372"/>
              <a:gd name="T3" fmla="*/ 2147483647 h 2"/>
              <a:gd name="T4" fmla="*/ 0 60000 65536"/>
              <a:gd name="T5" fmla="*/ 0 60000 65536"/>
              <a:gd name="T6" fmla="*/ 0 w 1372"/>
              <a:gd name="T7" fmla="*/ 0 h 2"/>
              <a:gd name="T8" fmla="*/ 1372 w 1372"/>
              <a:gd name="T9" fmla="*/ 2 h 2"/>
            </a:gdLst>
            <a:ahLst/>
            <a:cxnLst>
              <a:cxn ang="T4">
                <a:pos x="T0" y="T1"/>
              </a:cxn>
              <a:cxn ang="T5">
                <a:pos x="T2" y="T3"/>
              </a:cxn>
            </a:cxnLst>
            <a:rect l="T6" t="T7" r="T8" b="T9"/>
            <a:pathLst>
              <a:path w="1372" h="2">
                <a:moveTo>
                  <a:pt x="0" y="0"/>
                </a:moveTo>
                <a:lnTo>
                  <a:pt x="1372" y="2"/>
                </a:lnTo>
              </a:path>
            </a:pathLst>
          </a:custGeom>
          <a:noFill/>
          <a:ln w="19050">
            <a:solidFill>
              <a:srgbClr val="009900"/>
            </a:solidFill>
            <a:round/>
            <a:headEnd type="none" w="med" len="med"/>
            <a:tailEnd type="triangle" w="lg" len="lg"/>
          </a:ln>
        </p:spPr>
        <p:txBody>
          <a:bodyPr/>
          <a:lstStyle/>
          <a:p>
            <a:endParaRPr lang="en-US">
              <a:solidFill>
                <a:srgbClr val="000000"/>
              </a:solidFill>
            </a:endParaRPr>
          </a:p>
        </p:txBody>
      </p:sp>
      <p:sp>
        <p:nvSpPr>
          <p:cNvPr id="37" name="Freeform 19"/>
          <p:cNvSpPr>
            <a:spLocks/>
          </p:cNvSpPr>
          <p:nvPr/>
        </p:nvSpPr>
        <p:spPr bwMode="auto">
          <a:xfrm flipH="1">
            <a:off x="7419975" y="5146675"/>
            <a:ext cx="1214438" cy="1588"/>
          </a:xfrm>
          <a:custGeom>
            <a:avLst/>
            <a:gdLst>
              <a:gd name="T0" fmla="*/ 0 w 1372"/>
              <a:gd name="T1" fmla="*/ 0 h 2"/>
              <a:gd name="T2" fmla="*/ 2147483647 w 1372"/>
              <a:gd name="T3" fmla="*/ 2147483647 h 2"/>
              <a:gd name="T4" fmla="*/ 0 60000 65536"/>
              <a:gd name="T5" fmla="*/ 0 60000 65536"/>
              <a:gd name="T6" fmla="*/ 0 w 1372"/>
              <a:gd name="T7" fmla="*/ 0 h 2"/>
              <a:gd name="T8" fmla="*/ 1372 w 1372"/>
              <a:gd name="T9" fmla="*/ 2 h 2"/>
            </a:gdLst>
            <a:ahLst/>
            <a:cxnLst>
              <a:cxn ang="T4">
                <a:pos x="T0" y="T1"/>
              </a:cxn>
              <a:cxn ang="T5">
                <a:pos x="T2" y="T3"/>
              </a:cxn>
            </a:cxnLst>
            <a:rect l="T6" t="T7" r="T8" b="T9"/>
            <a:pathLst>
              <a:path w="1372" h="2">
                <a:moveTo>
                  <a:pt x="0" y="0"/>
                </a:moveTo>
                <a:lnTo>
                  <a:pt x="1372" y="2"/>
                </a:lnTo>
              </a:path>
            </a:pathLst>
          </a:custGeom>
          <a:noFill/>
          <a:ln w="19050">
            <a:solidFill>
              <a:srgbClr val="009900"/>
            </a:solidFill>
            <a:round/>
            <a:headEnd type="none" w="med" len="med"/>
            <a:tailEnd type="triangle" w="lg" len="lg"/>
          </a:ln>
        </p:spPr>
        <p:txBody>
          <a:bodyPr/>
          <a:lstStyle/>
          <a:p>
            <a:endParaRPr lang="en-US">
              <a:solidFill>
                <a:srgbClr val="000000"/>
              </a:solidFill>
            </a:endParaRPr>
          </a:p>
        </p:txBody>
      </p:sp>
      <p:sp>
        <p:nvSpPr>
          <p:cNvPr id="38" name="Text Box 3"/>
          <p:cNvSpPr txBox="1">
            <a:spLocks noChangeArrowheads="1"/>
          </p:cNvSpPr>
          <p:nvPr/>
        </p:nvSpPr>
        <p:spPr bwMode="auto">
          <a:xfrm>
            <a:off x="7943300" y="4669850"/>
            <a:ext cx="1376363" cy="449263"/>
          </a:xfrm>
          <a:prstGeom prst="rect">
            <a:avLst/>
          </a:prstGeom>
          <a:noFill/>
          <a:ln w="9525">
            <a:noFill/>
            <a:miter lim="800000"/>
            <a:headEnd/>
            <a:tailEnd/>
          </a:ln>
        </p:spPr>
        <p:txBody>
          <a:bodyPr/>
          <a:lstStyle/>
          <a:p>
            <a:r>
              <a:rPr lang="en-US" sz="2400" dirty="0" err="1" smtClean="0">
                <a:solidFill>
                  <a:srgbClr val="009900"/>
                </a:solidFill>
              </a:rPr>
              <a:t>F</a:t>
            </a:r>
            <a:r>
              <a:rPr lang="en-US" sz="2400" baseline="-25000" dirty="0" err="1" smtClean="0">
                <a:solidFill>
                  <a:srgbClr val="009900"/>
                </a:solidFill>
              </a:rPr>
              <a:t>n</a:t>
            </a:r>
            <a:endParaRPr lang="en-US" sz="2400" baseline="-25000" dirty="0">
              <a:solidFill>
                <a:srgbClr val="009900"/>
              </a:solidFill>
            </a:endParaRPr>
          </a:p>
        </p:txBody>
      </p:sp>
      <p:sp>
        <p:nvSpPr>
          <p:cNvPr id="39" name="Line 26"/>
          <p:cNvSpPr>
            <a:spLocks noChangeShapeType="1"/>
          </p:cNvSpPr>
          <p:nvPr/>
        </p:nvSpPr>
        <p:spPr bwMode="auto">
          <a:xfrm flipV="1">
            <a:off x="7543800" y="4013200"/>
            <a:ext cx="0" cy="738188"/>
          </a:xfrm>
          <a:prstGeom prst="line">
            <a:avLst/>
          </a:prstGeom>
          <a:noFill/>
          <a:ln w="19050">
            <a:solidFill>
              <a:srgbClr val="000000"/>
            </a:solidFill>
            <a:round/>
            <a:headEnd type="triangle" w="lg" len="lg"/>
            <a:tailEnd/>
          </a:ln>
        </p:spPr>
        <p:txBody>
          <a:bodyPr/>
          <a:lstStyle/>
          <a:p>
            <a:endParaRPr lang="en-US">
              <a:solidFill>
                <a:srgbClr val="000000"/>
              </a:solidFill>
            </a:endParaRPr>
          </a:p>
        </p:txBody>
      </p:sp>
      <p:sp>
        <p:nvSpPr>
          <p:cNvPr id="40" name="Text Box 23"/>
          <p:cNvSpPr txBox="1">
            <a:spLocks noChangeArrowheads="1"/>
          </p:cNvSpPr>
          <p:nvPr/>
        </p:nvSpPr>
        <p:spPr bwMode="auto">
          <a:xfrm>
            <a:off x="7540625" y="4053075"/>
            <a:ext cx="1258888" cy="404813"/>
          </a:xfrm>
          <a:prstGeom prst="rect">
            <a:avLst/>
          </a:prstGeom>
          <a:noFill/>
          <a:ln w="9525">
            <a:noFill/>
            <a:miter lim="800000"/>
            <a:headEnd/>
            <a:tailEnd/>
          </a:ln>
        </p:spPr>
        <p:txBody>
          <a:bodyPr/>
          <a:lstStyle/>
          <a:p>
            <a:r>
              <a:rPr lang="en-US" sz="2400" dirty="0" err="1" smtClean="0">
                <a:solidFill>
                  <a:srgbClr val="000000"/>
                </a:solidFill>
                <a:latin typeface="Symbol" panose="05050102010706020507" pitchFamily="18" charset="2"/>
              </a:rPr>
              <a:t>m</a:t>
            </a:r>
            <a:r>
              <a:rPr lang="en-US" sz="2400" baseline="-25000" dirty="0" err="1" smtClean="0">
                <a:solidFill>
                  <a:srgbClr val="000000"/>
                </a:solidFill>
              </a:rPr>
              <a:t>k</a:t>
            </a:r>
            <a:r>
              <a:rPr lang="en-US" sz="2400" dirty="0" smtClean="0">
                <a:solidFill>
                  <a:srgbClr val="000000"/>
                </a:solidFill>
              </a:rPr>
              <a:t> </a:t>
            </a:r>
            <a:r>
              <a:rPr lang="en-US" sz="2400" dirty="0" err="1" smtClean="0">
                <a:solidFill>
                  <a:srgbClr val="000000"/>
                </a:solidFill>
              </a:rPr>
              <a:t>F</a:t>
            </a:r>
            <a:r>
              <a:rPr lang="en-US" sz="2400" baseline="-25000" dirty="0" err="1" smtClean="0">
                <a:solidFill>
                  <a:srgbClr val="000000"/>
                </a:solidFill>
              </a:rPr>
              <a:t>n</a:t>
            </a:r>
            <a:endParaRPr lang="en-US" sz="2400" baseline="-25000" dirty="0">
              <a:solidFill>
                <a:srgbClr val="000000"/>
              </a:solidFill>
            </a:endParaRPr>
          </a:p>
        </p:txBody>
      </p:sp>
      <p:grpSp>
        <p:nvGrpSpPr>
          <p:cNvPr id="43" name="Group 32"/>
          <p:cNvGrpSpPr>
            <a:grpSpLocks/>
          </p:cNvGrpSpPr>
          <p:nvPr/>
        </p:nvGrpSpPr>
        <p:grpSpPr bwMode="auto">
          <a:xfrm>
            <a:off x="296120" y="3078195"/>
            <a:ext cx="4800600" cy="523874"/>
            <a:chOff x="2200" y="1840"/>
            <a:chExt cx="3024" cy="330"/>
          </a:xfrm>
        </p:grpSpPr>
        <p:sp>
          <p:nvSpPr>
            <p:cNvPr id="45" name="Rectangle 33"/>
            <p:cNvSpPr>
              <a:spLocks noChangeArrowheads="1"/>
            </p:cNvSpPr>
            <p:nvPr/>
          </p:nvSpPr>
          <p:spPr bwMode="auto">
            <a:xfrm>
              <a:off x="2200" y="1840"/>
              <a:ext cx="3024" cy="330"/>
            </a:xfrm>
            <a:prstGeom prst="rect">
              <a:avLst/>
            </a:prstGeom>
            <a:noFill/>
            <a:ln w="9525">
              <a:noFill/>
              <a:miter lim="800000"/>
              <a:headEnd/>
              <a:tailEnd/>
            </a:ln>
          </p:spPr>
          <p:txBody>
            <a:bodyPr wrap="none" anchor="ctr">
              <a:spAutoFit/>
            </a:bodyPr>
            <a:lstStyle/>
            <a:p>
              <a:r>
                <a:rPr lang="en-US" dirty="0">
                  <a:solidFill>
                    <a:srgbClr val="0070C0"/>
                  </a:solidFill>
                  <a:latin typeface="Symbol" pitchFamily="18" charset="2"/>
                </a:rPr>
                <a:t>S</a:t>
              </a:r>
              <a:r>
                <a:rPr lang="en-US" dirty="0">
                  <a:solidFill>
                    <a:srgbClr val="0070C0"/>
                  </a:solidFill>
                </a:rPr>
                <a:t>F  :</a:t>
              </a:r>
              <a:r>
                <a:rPr lang="en-US" dirty="0">
                  <a:solidFill>
                    <a:srgbClr val="000000"/>
                  </a:solidFill>
                </a:rPr>
                <a:t> </a:t>
              </a:r>
              <a:r>
                <a:rPr lang="en-US" dirty="0" err="1" smtClean="0">
                  <a:solidFill>
                    <a:srgbClr val="00B050"/>
                  </a:solidFill>
                </a:rPr>
                <a:t>F</a:t>
              </a:r>
              <a:r>
                <a:rPr lang="en-US" baseline="-25000" dirty="0" err="1" smtClean="0">
                  <a:solidFill>
                    <a:srgbClr val="00B050"/>
                  </a:solidFill>
                </a:rPr>
                <a:t>a</a:t>
              </a:r>
              <a:r>
                <a:rPr lang="en-US" baseline="-25000" dirty="0" smtClean="0">
                  <a:solidFill>
                    <a:srgbClr val="00B050"/>
                  </a:solidFill>
                </a:rPr>
                <a:t> </a:t>
              </a:r>
              <a:r>
                <a:rPr lang="en-US" dirty="0" smtClean="0">
                  <a:solidFill>
                    <a:srgbClr val="00B050"/>
                  </a:solidFill>
                </a:rPr>
                <a:t>cos</a:t>
              </a:r>
              <a:r>
                <a:rPr lang="en-US" baseline="-25000" dirty="0" smtClean="0">
                  <a:solidFill>
                    <a:srgbClr val="00B050"/>
                  </a:solidFill>
                </a:rPr>
                <a:t> </a:t>
              </a:r>
              <a:r>
                <a:rPr lang="en-US" dirty="0" smtClean="0">
                  <a:solidFill>
                    <a:srgbClr val="00B050"/>
                  </a:solidFill>
                  <a:latin typeface="Symbol" panose="05050102010706020507" pitchFamily="18" charset="2"/>
                </a:rPr>
                <a:t>q</a:t>
              </a:r>
              <a:r>
                <a:rPr lang="en-US" dirty="0" smtClean="0">
                  <a:solidFill>
                    <a:srgbClr val="00B050"/>
                  </a:solidFill>
                </a:rPr>
                <a:t> </a:t>
              </a:r>
              <a:r>
                <a:rPr lang="en-US" dirty="0">
                  <a:solidFill>
                    <a:srgbClr val="00B050"/>
                  </a:solidFill>
                </a:rPr>
                <a:t>– </a:t>
              </a:r>
              <a:r>
                <a:rPr lang="en-US" dirty="0" err="1" smtClean="0">
                  <a:solidFill>
                    <a:srgbClr val="00B050"/>
                  </a:solidFill>
                </a:rPr>
                <a:t>F</a:t>
              </a:r>
              <a:r>
                <a:rPr lang="en-US" baseline="-25000" dirty="0" err="1" smtClean="0">
                  <a:solidFill>
                    <a:srgbClr val="00B050"/>
                  </a:solidFill>
                </a:rPr>
                <a:t>n</a:t>
              </a:r>
              <a:r>
                <a:rPr lang="en-US" dirty="0" smtClean="0">
                  <a:solidFill>
                    <a:srgbClr val="00B050"/>
                  </a:solidFill>
                </a:rPr>
                <a:t> </a:t>
              </a:r>
              <a:r>
                <a:rPr lang="en-US" dirty="0">
                  <a:solidFill>
                    <a:srgbClr val="000000"/>
                  </a:solidFill>
                </a:rPr>
                <a:t>= </a:t>
              </a:r>
              <a:r>
                <a:rPr lang="en-US" dirty="0" smtClean="0">
                  <a:solidFill>
                    <a:srgbClr val="000000"/>
                  </a:solidFill>
                </a:rPr>
                <a:t>m </a:t>
              </a:r>
              <a:r>
                <a:rPr lang="en-US" dirty="0">
                  <a:solidFill>
                    <a:srgbClr val="000000"/>
                  </a:solidFill>
                </a:rPr>
                <a:t>a	</a:t>
              </a:r>
            </a:p>
          </p:txBody>
        </p:sp>
        <p:grpSp>
          <p:nvGrpSpPr>
            <p:cNvPr id="46" name="Group 34"/>
            <p:cNvGrpSpPr>
              <a:grpSpLocks/>
            </p:cNvGrpSpPr>
            <p:nvPr/>
          </p:nvGrpSpPr>
          <p:grpSpPr bwMode="auto">
            <a:xfrm>
              <a:off x="4668" y="2017"/>
              <a:ext cx="146" cy="122"/>
              <a:chOff x="1868" y="3675"/>
              <a:chExt cx="494" cy="412"/>
            </a:xfrm>
          </p:grpSpPr>
          <p:sp>
            <p:nvSpPr>
              <p:cNvPr id="50" name="Line 35"/>
              <p:cNvSpPr>
                <a:spLocks noChangeShapeType="1"/>
              </p:cNvSpPr>
              <p:nvPr/>
            </p:nvSpPr>
            <p:spPr bwMode="auto">
              <a:xfrm>
                <a:off x="1868"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51" name="Line 36"/>
              <p:cNvSpPr>
                <a:spLocks noChangeShapeType="1"/>
              </p:cNvSpPr>
              <p:nvPr/>
            </p:nvSpPr>
            <p:spPr bwMode="auto">
              <a:xfrm flipV="1">
                <a:off x="2124"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nvGrpSpPr>
            <p:cNvPr id="47" name="Group 37"/>
            <p:cNvGrpSpPr>
              <a:grpSpLocks/>
            </p:cNvGrpSpPr>
            <p:nvPr/>
          </p:nvGrpSpPr>
          <p:grpSpPr bwMode="auto">
            <a:xfrm>
              <a:off x="2485" y="1985"/>
              <a:ext cx="146" cy="122"/>
              <a:chOff x="1224" y="3675"/>
              <a:chExt cx="494" cy="412"/>
            </a:xfrm>
          </p:grpSpPr>
          <p:sp>
            <p:nvSpPr>
              <p:cNvPr id="48" name="Line 38"/>
              <p:cNvSpPr>
                <a:spLocks noChangeShapeType="1"/>
              </p:cNvSpPr>
              <p:nvPr/>
            </p:nvSpPr>
            <p:spPr bwMode="auto">
              <a:xfrm>
                <a:off x="1224" y="4087"/>
                <a:ext cx="494" cy="0"/>
              </a:xfrm>
              <a:prstGeom prst="line">
                <a:avLst/>
              </a:prstGeom>
              <a:noFill/>
              <a:ln w="22225">
                <a:solidFill>
                  <a:srgbClr val="0070C0"/>
                </a:solidFill>
                <a:round/>
                <a:headEnd/>
                <a:tailEnd/>
              </a:ln>
            </p:spPr>
            <p:txBody>
              <a:bodyPr/>
              <a:lstStyle/>
              <a:p>
                <a:endParaRPr lang="en-US">
                  <a:solidFill>
                    <a:srgbClr val="000000"/>
                  </a:solidFill>
                </a:endParaRPr>
              </a:p>
            </p:txBody>
          </p:sp>
          <p:sp>
            <p:nvSpPr>
              <p:cNvPr id="49" name="Line 39"/>
              <p:cNvSpPr>
                <a:spLocks noChangeShapeType="1"/>
              </p:cNvSpPr>
              <p:nvPr/>
            </p:nvSpPr>
            <p:spPr bwMode="auto">
              <a:xfrm flipV="1">
                <a:off x="1480" y="3675"/>
                <a:ext cx="0" cy="412"/>
              </a:xfrm>
              <a:prstGeom prst="line">
                <a:avLst/>
              </a:prstGeom>
              <a:noFill/>
              <a:ln w="22225">
                <a:solidFill>
                  <a:srgbClr val="0070C0"/>
                </a:solidFill>
                <a:round/>
                <a:headEnd/>
                <a:tailEnd/>
              </a:ln>
            </p:spPr>
            <p:txBody>
              <a:bodyPr/>
              <a:lstStyle/>
              <a:p>
                <a:endParaRPr lang="en-US">
                  <a:solidFill>
                    <a:srgbClr val="000000"/>
                  </a:solidFill>
                </a:endParaRPr>
              </a:p>
            </p:txBody>
          </p:sp>
        </p:grpSp>
      </p:grpSp>
      <p:grpSp>
        <p:nvGrpSpPr>
          <p:cNvPr id="52" name="Group 40"/>
          <p:cNvGrpSpPr>
            <a:grpSpLocks/>
          </p:cNvGrpSpPr>
          <p:nvPr/>
        </p:nvGrpSpPr>
        <p:grpSpPr bwMode="auto">
          <a:xfrm>
            <a:off x="3909088" y="2788313"/>
            <a:ext cx="649288" cy="793750"/>
            <a:chOff x="2599" y="1531"/>
            <a:chExt cx="409" cy="500"/>
          </a:xfrm>
        </p:grpSpPr>
        <p:sp>
          <p:nvSpPr>
            <p:cNvPr id="53" name="Rectangle 41"/>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a:solidFill>
                    <a:srgbClr val="3333FF"/>
                  </a:solidFill>
                </a:rPr>
                <a:t>0</a:t>
              </a:r>
            </a:p>
          </p:txBody>
        </p:sp>
        <p:sp>
          <p:nvSpPr>
            <p:cNvPr id="54" name="Line 42"/>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
        <p:nvSpPr>
          <p:cNvPr id="55" name="Rectangle 43"/>
          <p:cNvSpPr>
            <a:spLocks noChangeArrowheads="1"/>
          </p:cNvSpPr>
          <p:nvPr/>
        </p:nvSpPr>
        <p:spPr bwMode="auto">
          <a:xfrm>
            <a:off x="279425" y="5108158"/>
            <a:ext cx="5430255" cy="954107"/>
          </a:xfrm>
          <a:prstGeom prst="rect">
            <a:avLst/>
          </a:prstGeom>
          <a:noFill/>
          <a:ln w="9525">
            <a:noFill/>
            <a:miter lim="800000"/>
            <a:headEnd/>
            <a:tailEnd/>
          </a:ln>
        </p:spPr>
        <p:txBody>
          <a:bodyPr wrap="square" anchor="ctr">
            <a:spAutoFit/>
          </a:bodyPr>
          <a:lstStyle/>
          <a:p>
            <a:r>
              <a:rPr lang="en-US" dirty="0">
                <a:solidFill>
                  <a:srgbClr val="0070C0"/>
                </a:solidFill>
                <a:latin typeface="Symbol" pitchFamily="18" charset="2"/>
              </a:rPr>
              <a:t>S</a:t>
            </a:r>
            <a:r>
              <a:rPr lang="en-US" dirty="0">
                <a:solidFill>
                  <a:srgbClr val="0070C0"/>
                </a:solidFill>
              </a:rPr>
              <a:t>F</a:t>
            </a:r>
            <a:r>
              <a:rPr lang="en-US" baseline="-25000" dirty="0">
                <a:solidFill>
                  <a:srgbClr val="0070C0"/>
                </a:solidFill>
              </a:rPr>
              <a:t>//</a:t>
            </a:r>
            <a:r>
              <a:rPr lang="en-US" dirty="0">
                <a:solidFill>
                  <a:srgbClr val="0070C0"/>
                </a:solidFill>
              </a:rPr>
              <a:t>: </a:t>
            </a:r>
            <a:r>
              <a:rPr lang="en-US" dirty="0" err="1" smtClean="0">
                <a:solidFill>
                  <a:srgbClr val="000000"/>
                </a:solidFill>
              </a:rPr>
              <a:t>F</a:t>
            </a:r>
            <a:r>
              <a:rPr lang="en-US" baseline="-25000" dirty="0" err="1" smtClean="0">
                <a:solidFill>
                  <a:srgbClr val="000000"/>
                </a:solidFill>
              </a:rPr>
              <a:t>a</a:t>
            </a:r>
            <a:r>
              <a:rPr lang="en-US" dirty="0" smtClean="0">
                <a:solidFill>
                  <a:srgbClr val="000000"/>
                </a:solidFill>
              </a:rPr>
              <a:t> sin </a:t>
            </a:r>
            <a:r>
              <a:rPr lang="en-US" dirty="0" smtClean="0">
                <a:solidFill>
                  <a:srgbClr val="000000"/>
                </a:solidFill>
                <a:latin typeface="Symbol" panose="05050102010706020507" pitchFamily="18" charset="2"/>
              </a:rPr>
              <a:t>q</a:t>
            </a:r>
            <a:r>
              <a:rPr lang="en-US" dirty="0" smtClean="0">
                <a:solidFill>
                  <a:srgbClr val="000000"/>
                </a:solidFill>
              </a:rPr>
              <a:t> </a:t>
            </a:r>
            <a:r>
              <a:rPr lang="en-US" dirty="0">
                <a:solidFill>
                  <a:srgbClr val="000000"/>
                </a:solidFill>
              </a:rPr>
              <a:t>– </a:t>
            </a:r>
            <a:r>
              <a:rPr lang="en-US" dirty="0" err="1" smtClean="0">
                <a:solidFill>
                  <a:srgbClr val="000000"/>
                </a:solidFill>
                <a:latin typeface="Symbol" panose="05050102010706020507" pitchFamily="18" charset="2"/>
              </a:rPr>
              <a:t>m</a:t>
            </a:r>
            <a:r>
              <a:rPr lang="en-US" baseline="-25000" dirty="0" err="1" smtClean="0">
                <a:solidFill>
                  <a:srgbClr val="000000"/>
                </a:solidFill>
              </a:rPr>
              <a:t>k</a:t>
            </a:r>
            <a:r>
              <a:rPr lang="en-US" dirty="0" smtClean="0">
                <a:solidFill>
                  <a:srgbClr val="000000"/>
                </a:solidFill>
              </a:rPr>
              <a:t> </a:t>
            </a:r>
            <a:r>
              <a:rPr lang="en-US" dirty="0" err="1" smtClean="0">
                <a:solidFill>
                  <a:srgbClr val="000000"/>
                </a:solidFill>
              </a:rPr>
              <a:t>F</a:t>
            </a:r>
            <a:r>
              <a:rPr lang="en-US" baseline="-25000" dirty="0" err="1" smtClean="0">
                <a:solidFill>
                  <a:srgbClr val="000000"/>
                </a:solidFill>
              </a:rPr>
              <a:t>n</a:t>
            </a:r>
            <a:r>
              <a:rPr lang="en-US" dirty="0" smtClean="0">
                <a:solidFill>
                  <a:srgbClr val="000000"/>
                </a:solidFill>
              </a:rPr>
              <a:t> – mg </a:t>
            </a:r>
            <a:r>
              <a:rPr lang="en-US" dirty="0">
                <a:solidFill>
                  <a:srgbClr val="000000"/>
                </a:solidFill>
              </a:rPr>
              <a:t>= </a:t>
            </a:r>
            <a:r>
              <a:rPr lang="en-US" dirty="0" smtClean="0">
                <a:solidFill>
                  <a:srgbClr val="000000"/>
                </a:solidFill>
              </a:rPr>
              <a:t>m </a:t>
            </a:r>
            <a:r>
              <a:rPr lang="en-US" dirty="0">
                <a:solidFill>
                  <a:srgbClr val="000000"/>
                </a:solidFill>
              </a:rPr>
              <a:t>a</a:t>
            </a:r>
            <a:r>
              <a:rPr lang="en-US" baseline="-25000" dirty="0">
                <a:solidFill>
                  <a:srgbClr val="000000"/>
                </a:solidFill>
              </a:rPr>
              <a:t>//</a:t>
            </a:r>
            <a:r>
              <a:rPr lang="en-US" dirty="0">
                <a:solidFill>
                  <a:srgbClr val="000000"/>
                </a:solidFill>
              </a:rPr>
              <a:t>	 </a:t>
            </a:r>
          </a:p>
        </p:txBody>
      </p:sp>
      <p:sp>
        <p:nvSpPr>
          <p:cNvPr id="44" name="Oval 43"/>
          <p:cNvSpPr/>
          <p:nvPr/>
        </p:nvSpPr>
        <p:spPr>
          <a:xfrm>
            <a:off x="5072706" y="5094506"/>
            <a:ext cx="593501" cy="5935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6"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81543" y="2657088"/>
            <a:ext cx="353902" cy="467236"/>
          </a:xfrm>
          <a:prstGeom prst="rect">
            <a:avLst/>
          </a:prstGeom>
          <a:noFill/>
          <a:ln w="9525">
            <a:noFill/>
            <a:miter lim="800000"/>
            <a:headEnd/>
            <a:tailEnd/>
          </a:ln>
        </p:spPr>
      </p:pic>
      <p:pic>
        <p:nvPicPr>
          <p:cNvPr id="57"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70312" y="2704589"/>
            <a:ext cx="353902" cy="467236"/>
          </a:xfrm>
          <a:prstGeom prst="rect">
            <a:avLst/>
          </a:prstGeom>
          <a:noFill/>
          <a:ln w="9525">
            <a:noFill/>
            <a:miter lim="800000"/>
            <a:headEnd/>
            <a:tailEnd/>
          </a:ln>
        </p:spPr>
      </p:pic>
      <p:sp>
        <p:nvSpPr>
          <p:cNvPr id="2" name="Rectangle 1"/>
          <p:cNvSpPr/>
          <p:nvPr/>
        </p:nvSpPr>
        <p:spPr>
          <a:xfrm>
            <a:off x="1315036" y="3678036"/>
            <a:ext cx="2177199" cy="523220"/>
          </a:xfrm>
          <a:prstGeom prst="rect">
            <a:avLst/>
          </a:prstGeom>
        </p:spPr>
        <p:txBody>
          <a:bodyPr wrap="none">
            <a:spAutoFit/>
          </a:bodyPr>
          <a:lstStyle/>
          <a:p>
            <a:r>
              <a:rPr lang="en-US" dirty="0" err="1" smtClean="0">
                <a:solidFill>
                  <a:srgbClr val="000000"/>
                </a:solidFill>
              </a:rPr>
              <a:t>F</a:t>
            </a:r>
            <a:r>
              <a:rPr lang="en-US" baseline="-25000" dirty="0" err="1" smtClean="0">
                <a:solidFill>
                  <a:srgbClr val="000000"/>
                </a:solidFill>
              </a:rPr>
              <a:t>n</a:t>
            </a:r>
            <a:r>
              <a:rPr lang="en-US" dirty="0" smtClean="0">
                <a:solidFill>
                  <a:srgbClr val="000000"/>
                </a:solidFill>
              </a:rPr>
              <a:t> = </a:t>
            </a:r>
            <a:r>
              <a:rPr lang="en-US" dirty="0" err="1" smtClean="0">
                <a:solidFill>
                  <a:srgbClr val="000000"/>
                </a:solidFill>
              </a:rPr>
              <a:t>F</a:t>
            </a:r>
            <a:r>
              <a:rPr lang="en-US" baseline="-25000" dirty="0" err="1" smtClean="0">
                <a:solidFill>
                  <a:srgbClr val="000000"/>
                </a:solidFill>
              </a:rPr>
              <a:t>a</a:t>
            </a:r>
            <a:r>
              <a:rPr lang="en-US" baseline="-25000" dirty="0" smtClean="0">
                <a:solidFill>
                  <a:srgbClr val="000000"/>
                </a:solidFill>
              </a:rPr>
              <a:t> </a:t>
            </a:r>
            <a:r>
              <a:rPr lang="en-US" dirty="0">
                <a:solidFill>
                  <a:srgbClr val="000000"/>
                </a:solidFill>
              </a:rPr>
              <a:t>cos</a:t>
            </a:r>
            <a:r>
              <a:rPr lang="en-US" baseline="-25000" dirty="0">
                <a:solidFill>
                  <a:srgbClr val="000000"/>
                </a:solidFill>
              </a:rPr>
              <a:t> </a:t>
            </a:r>
            <a:r>
              <a:rPr lang="en-US" dirty="0" smtClean="0">
                <a:solidFill>
                  <a:srgbClr val="000000"/>
                </a:solidFill>
                <a:latin typeface="Symbol" panose="05050102010706020507" pitchFamily="18" charset="2"/>
              </a:rPr>
              <a:t>q</a:t>
            </a:r>
            <a:endParaRPr lang="en-US" dirty="0">
              <a:solidFill>
                <a:srgbClr val="000000"/>
              </a:solidFill>
            </a:endParaRPr>
          </a:p>
        </p:txBody>
      </p:sp>
      <p:pic>
        <p:nvPicPr>
          <p:cNvPr id="58"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86540" y="4652127"/>
            <a:ext cx="353902" cy="467236"/>
          </a:xfrm>
          <a:prstGeom prst="rect">
            <a:avLst/>
          </a:prstGeom>
          <a:noFill/>
          <a:ln w="9525">
            <a:noFill/>
            <a:miter lim="800000"/>
            <a:headEnd/>
            <a:tailEnd/>
          </a:ln>
        </p:spPr>
      </p:pic>
      <p:pic>
        <p:nvPicPr>
          <p:cNvPr id="59"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51558" y="4759005"/>
            <a:ext cx="353902" cy="467236"/>
          </a:xfrm>
          <a:prstGeom prst="rect">
            <a:avLst/>
          </a:prstGeom>
          <a:noFill/>
          <a:ln w="9525">
            <a:noFill/>
            <a:miter lim="800000"/>
            <a:headEnd/>
            <a:tailEnd/>
          </a:ln>
        </p:spPr>
      </p:pic>
      <p:pic>
        <p:nvPicPr>
          <p:cNvPr id="60"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65958" y="4782756"/>
            <a:ext cx="353902" cy="467236"/>
          </a:xfrm>
          <a:prstGeom prst="rect">
            <a:avLst/>
          </a:prstGeom>
          <a:noFill/>
          <a:ln w="9525">
            <a:noFill/>
            <a:miter lim="800000"/>
            <a:headEnd/>
            <a:tailEnd/>
          </a:ln>
        </p:spPr>
      </p:pic>
      <p:sp>
        <p:nvSpPr>
          <p:cNvPr id="61" name="Freeform 60"/>
          <p:cNvSpPr/>
          <p:nvPr/>
        </p:nvSpPr>
        <p:spPr>
          <a:xfrm>
            <a:off x="1555669" y="4180382"/>
            <a:ext cx="1698172" cy="973507"/>
          </a:xfrm>
          <a:custGeom>
            <a:avLst/>
            <a:gdLst>
              <a:gd name="connsiteX0" fmla="*/ 0 w 1025397"/>
              <a:gd name="connsiteY0" fmla="*/ 0 h 856259"/>
              <a:gd name="connsiteX1" fmla="*/ 47570 w 1025397"/>
              <a:gd name="connsiteY1" fmla="*/ 206136 h 856259"/>
              <a:gd name="connsiteX2" fmla="*/ 221993 w 1025397"/>
              <a:gd name="connsiteY2" fmla="*/ 285419 h 856259"/>
              <a:gd name="connsiteX3" fmla="*/ 438701 w 1025397"/>
              <a:gd name="connsiteY3" fmla="*/ 301276 h 856259"/>
              <a:gd name="connsiteX4" fmla="*/ 782261 w 1025397"/>
              <a:gd name="connsiteY4" fmla="*/ 311847 h 856259"/>
              <a:gd name="connsiteX5" fmla="*/ 956685 w 1025397"/>
              <a:gd name="connsiteY5" fmla="*/ 391130 h 856259"/>
              <a:gd name="connsiteX6" fmla="*/ 1025397 w 1025397"/>
              <a:gd name="connsiteY6" fmla="*/ 856259 h 85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397" h="856259">
                <a:moveTo>
                  <a:pt x="0" y="0"/>
                </a:moveTo>
                <a:cubicBezTo>
                  <a:pt x="5285" y="79283"/>
                  <a:pt x="10571" y="158566"/>
                  <a:pt x="47570" y="206136"/>
                </a:cubicBezTo>
                <a:cubicBezTo>
                  <a:pt x="84569" y="253706"/>
                  <a:pt x="156805" y="269562"/>
                  <a:pt x="221993" y="285419"/>
                </a:cubicBezTo>
                <a:cubicBezTo>
                  <a:pt x="287181" y="301276"/>
                  <a:pt x="345323" y="296871"/>
                  <a:pt x="438701" y="301276"/>
                </a:cubicBezTo>
                <a:cubicBezTo>
                  <a:pt x="532079" y="305681"/>
                  <a:pt x="695930" y="296871"/>
                  <a:pt x="782261" y="311847"/>
                </a:cubicBezTo>
                <a:cubicBezTo>
                  <a:pt x="868592" y="326823"/>
                  <a:pt x="916162" y="300395"/>
                  <a:pt x="956685" y="391130"/>
                </a:cubicBezTo>
                <a:cubicBezTo>
                  <a:pt x="997208" y="481865"/>
                  <a:pt x="1011302" y="669062"/>
                  <a:pt x="1025397" y="856259"/>
                </a:cubicBezTo>
              </a:path>
            </a:pathLst>
          </a:custGeom>
          <a:noFill/>
          <a:ln w="28575">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2"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58488" y="4782756"/>
            <a:ext cx="353902" cy="467236"/>
          </a:xfrm>
          <a:prstGeom prst="rect">
            <a:avLst/>
          </a:prstGeom>
          <a:noFill/>
          <a:ln w="9525">
            <a:noFill/>
            <a:miter lim="800000"/>
            <a:headEnd/>
            <a:tailEnd/>
          </a:ln>
        </p:spPr>
      </p:pic>
      <p:pic>
        <p:nvPicPr>
          <p:cNvPr id="63"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9122" y="4782756"/>
            <a:ext cx="353902" cy="467236"/>
          </a:xfrm>
          <a:prstGeom prst="rect">
            <a:avLst/>
          </a:prstGeom>
          <a:noFill/>
          <a:ln w="9525">
            <a:noFill/>
            <a:miter lim="800000"/>
            <a:headEnd/>
            <a:tailEnd/>
          </a:ln>
        </p:spPr>
      </p:pic>
      <p:pic>
        <p:nvPicPr>
          <p:cNvPr id="64"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08514" y="4782756"/>
            <a:ext cx="353902" cy="467236"/>
          </a:xfrm>
          <a:prstGeom prst="rect">
            <a:avLst/>
          </a:prstGeom>
          <a:noFill/>
          <a:ln w="9525">
            <a:noFill/>
            <a:miter lim="800000"/>
            <a:headEnd/>
            <a:tailEnd/>
          </a:ln>
        </p:spPr>
      </p:pic>
      <p:grpSp>
        <p:nvGrpSpPr>
          <p:cNvPr id="8" name="Group 7"/>
          <p:cNvGrpSpPr/>
          <p:nvPr/>
        </p:nvGrpSpPr>
        <p:grpSpPr>
          <a:xfrm>
            <a:off x="5664200" y="2636838"/>
            <a:ext cx="1152525" cy="1365250"/>
            <a:chOff x="5664200" y="2636838"/>
            <a:chExt cx="1152525" cy="1365250"/>
          </a:xfrm>
        </p:grpSpPr>
        <p:grpSp>
          <p:nvGrpSpPr>
            <p:cNvPr id="4" name="Group 24"/>
            <p:cNvGrpSpPr>
              <a:grpSpLocks/>
            </p:cNvGrpSpPr>
            <p:nvPr/>
          </p:nvGrpSpPr>
          <p:grpSpPr bwMode="auto">
            <a:xfrm>
              <a:off x="5664200" y="2636838"/>
              <a:ext cx="1152525" cy="1365250"/>
              <a:chOff x="5664529" y="2327853"/>
              <a:chExt cx="1151906" cy="1365435"/>
            </a:xfrm>
          </p:grpSpPr>
          <p:sp>
            <p:nvSpPr>
              <p:cNvPr id="38938" name="Line 8"/>
              <p:cNvSpPr>
                <a:spLocks noChangeShapeType="1"/>
              </p:cNvSpPr>
              <p:nvPr/>
            </p:nvSpPr>
            <p:spPr bwMode="auto">
              <a:xfrm flipV="1">
                <a:off x="5664529" y="2350323"/>
                <a:ext cx="938357" cy="1259775"/>
              </a:xfrm>
              <a:prstGeom prst="line">
                <a:avLst/>
              </a:prstGeom>
              <a:noFill/>
              <a:ln w="22225">
                <a:solidFill>
                  <a:schemeClr val="tx1"/>
                </a:solidFill>
                <a:round/>
                <a:headEnd/>
                <a:tailEnd type="triangle" w="lg" len="lg"/>
              </a:ln>
            </p:spPr>
            <p:txBody>
              <a:bodyPr/>
              <a:lstStyle/>
              <a:p>
                <a:endParaRPr lang="en-US">
                  <a:solidFill>
                    <a:srgbClr val="000000"/>
                  </a:solidFill>
                </a:endParaRPr>
              </a:p>
            </p:txBody>
          </p:sp>
          <p:sp>
            <p:nvSpPr>
              <p:cNvPr id="38939" name="Text Box 11"/>
              <p:cNvSpPr txBox="1">
                <a:spLocks noChangeArrowheads="1"/>
              </p:cNvSpPr>
              <p:nvPr/>
            </p:nvSpPr>
            <p:spPr bwMode="auto">
              <a:xfrm rot="-3180243">
                <a:off x="5418488" y="2631065"/>
                <a:ext cx="1085850" cy="479425"/>
              </a:xfrm>
              <a:prstGeom prst="rect">
                <a:avLst/>
              </a:prstGeom>
              <a:noFill/>
              <a:ln w="9525">
                <a:noFill/>
                <a:miter lim="800000"/>
                <a:headEnd/>
                <a:tailEnd/>
              </a:ln>
            </p:spPr>
            <p:txBody>
              <a:bodyPr/>
              <a:lstStyle/>
              <a:p>
                <a:r>
                  <a:rPr lang="en-US" sz="2400" dirty="0" err="1" smtClean="0">
                    <a:solidFill>
                      <a:srgbClr val="000000"/>
                    </a:solidFill>
                  </a:rPr>
                  <a:t>F</a:t>
                </a:r>
                <a:r>
                  <a:rPr lang="en-US" sz="2400" baseline="-25000" dirty="0" err="1" smtClean="0">
                    <a:solidFill>
                      <a:srgbClr val="000000"/>
                    </a:solidFill>
                  </a:rPr>
                  <a:t>a</a:t>
                </a:r>
                <a:endParaRPr lang="en-US" sz="2400" baseline="-25000" dirty="0">
                  <a:solidFill>
                    <a:srgbClr val="000000"/>
                  </a:solidFill>
                </a:endParaRPr>
              </a:p>
            </p:txBody>
          </p:sp>
          <p:sp>
            <p:nvSpPr>
              <p:cNvPr id="38940" name="Text Box 12"/>
              <p:cNvSpPr txBox="1">
                <a:spLocks noChangeArrowheads="1"/>
              </p:cNvSpPr>
              <p:nvPr/>
            </p:nvSpPr>
            <p:spPr bwMode="auto">
              <a:xfrm>
                <a:off x="5872837" y="3171000"/>
                <a:ext cx="943598" cy="522288"/>
              </a:xfrm>
              <a:prstGeom prst="rect">
                <a:avLst/>
              </a:prstGeom>
              <a:noFill/>
              <a:ln w="9525">
                <a:noFill/>
                <a:miter lim="800000"/>
                <a:headEnd/>
                <a:tailEnd/>
              </a:ln>
            </p:spPr>
            <p:txBody>
              <a:bodyPr/>
              <a:lstStyle/>
              <a:p>
                <a:r>
                  <a:rPr lang="en-US" sz="2400" dirty="0" smtClean="0">
                    <a:solidFill>
                      <a:srgbClr val="000000"/>
                    </a:solidFill>
                    <a:latin typeface="Symbol" panose="05050102010706020507" pitchFamily="18" charset="2"/>
                  </a:rPr>
                  <a:t>q</a:t>
                </a:r>
                <a:endParaRPr lang="en-US" sz="2400" dirty="0">
                  <a:solidFill>
                    <a:srgbClr val="000000"/>
                  </a:solidFill>
                  <a:latin typeface="Symbol" panose="05050102010706020507" pitchFamily="18" charset="2"/>
                </a:endParaRPr>
              </a:p>
            </p:txBody>
          </p:sp>
        </p:grpSp>
        <p:cxnSp>
          <p:nvCxnSpPr>
            <p:cNvPr id="7" name="Straight Connector 6"/>
            <p:cNvCxnSpPr/>
            <p:nvPr/>
          </p:nvCxnSpPr>
          <p:spPr>
            <a:xfrm>
              <a:off x="5664530" y="3918857"/>
              <a:ext cx="748145"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14099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circle(in)">
                                      <p:cBhvr>
                                        <p:cTn id="7" dur="2000"/>
                                        <p:tgtEl>
                                          <p:spTgt spid="3891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anim calcmode="lin" valueType="num">
                                      <p:cBhvr>
                                        <p:cTn id="27" dur="2000" fill="hold"/>
                                        <p:tgtEl>
                                          <p:spTgt spid="8"/>
                                        </p:tgtEl>
                                        <p:attrNameLst>
                                          <p:attrName>style.rotation</p:attrName>
                                        </p:attrNameLst>
                                      </p:cBhvr>
                                      <p:tavLst>
                                        <p:tav tm="0">
                                          <p:val>
                                            <p:fltVal val="720"/>
                                          </p:val>
                                        </p:tav>
                                        <p:tav tm="100000">
                                          <p:val>
                                            <p:fltVal val="0"/>
                                          </p:val>
                                        </p:tav>
                                      </p:tavLst>
                                    </p:anim>
                                    <p:anim calcmode="lin" valueType="num">
                                      <p:cBhvr>
                                        <p:cTn id="28" dur="2000" fill="hold"/>
                                        <p:tgtEl>
                                          <p:spTgt spid="8"/>
                                        </p:tgtEl>
                                        <p:attrNameLst>
                                          <p:attrName>ppt_h</p:attrName>
                                        </p:attrNameLst>
                                      </p:cBhvr>
                                      <p:tavLst>
                                        <p:tav tm="0">
                                          <p:val>
                                            <p:fltVal val="0"/>
                                          </p:val>
                                        </p:tav>
                                        <p:tav tm="100000">
                                          <p:val>
                                            <p:strVal val="#ppt_h"/>
                                          </p:val>
                                        </p:tav>
                                      </p:tavLst>
                                    </p:anim>
                                    <p:anim calcmode="lin" valueType="num">
                                      <p:cBhvr>
                                        <p:cTn id="29"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00" fill="hold"/>
                                        <p:tgtEl>
                                          <p:spTgt spid="26"/>
                                        </p:tgtEl>
                                        <p:attrNameLst>
                                          <p:attrName>ppt_x</p:attrName>
                                        </p:attrNameLst>
                                      </p:cBhvr>
                                      <p:tavLst>
                                        <p:tav tm="0">
                                          <p:val>
                                            <p:strVal val="#ppt_x-.2"/>
                                          </p:val>
                                        </p:tav>
                                        <p:tav tm="100000">
                                          <p:val>
                                            <p:strVal val="#ppt_x"/>
                                          </p:val>
                                        </p:tav>
                                      </p:tavLst>
                                    </p:anim>
                                    <p:anim calcmode="lin" valueType="num">
                                      <p:cBhvr>
                                        <p:cTn id="3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38916"/>
                                        </p:tgtEl>
                                        <p:attrNameLst>
                                          <p:attrName>style.visibility</p:attrName>
                                        </p:attrNameLst>
                                      </p:cBhvr>
                                      <p:to>
                                        <p:strVal val="visible"/>
                                      </p:to>
                                    </p:set>
                                    <p:animEffect transition="in" filter="wheel(1)">
                                      <p:cBhvr>
                                        <p:cTn id="48" dur="2000"/>
                                        <p:tgtEl>
                                          <p:spTgt spid="38916"/>
                                        </p:tgtEl>
                                      </p:cBhvr>
                                    </p:animEffect>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grpId="0" nodeType="clickEffect">
                                  <p:stCondLst>
                                    <p:cond delay="0"/>
                                  </p:stCondLst>
                                  <p:iterate type="lt">
                                    <p:tmPct val="10000"/>
                                  </p:iterate>
                                  <p:childTnLst>
                                    <p:set>
                                      <p:cBhvr>
                                        <p:cTn id="52" dur="1" fill="hold">
                                          <p:stCondLst>
                                            <p:cond delay="0"/>
                                          </p:stCondLst>
                                        </p:cTn>
                                        <p:tgtEl>
                                          <p:spTgt spid="30"/>
                                        </p:tgtEl>
                                        <p:attrNameLst>
                                          <p:attrName>style.visibility</p:attrName>
                                        </p:attrNameLst>
                                      </p:cBhvr>
                                      <p:to>
                                        <p:strVal val="visible"/>
                                      </p:to>
                                    </p:set>
                                    <p:animEffect transition="in" filter="fade">
                                      <p:cBhvr>
                                        <p:cTn id="53" dur="2000"/>
                                        <p:tgtEl>
                                          <p:spTgt spid="30"/>
                                        </p:tgtEl>
                                      </p:cBhvr>
                                    </p:animEffect>
                                    <p:anim calcmode="lin" valueType="num">
                                      <p:cBhvr>
                                        <p:cTn id="54" dur="2000" fill="hold"/>
                                        <p:tgtEl>
                                          <p:spTgt spid="30"/>
                                        </p:tgtEl>
                                        <p:attrNameLst>
                                          <p:attrName>ppt_w</p:attrName>
                                        </p:attrNameLst>
                                      </p:cBhvr>
                                      <p:tavLst>
                                        <p:tav tm="0" fmla="#ppt_w*sin(2.5*pi*$)">
                                          <p:val>
                                            <p:fltVal val="0"/>
                                          </p:val>
                                        </p:tav>
                                        <p:tav tm="100000">
                                          <p:val>
                                            <p:fltVal val="1"/>
                                          </p:val>
                                        </p:tav>
                                      </p:tavLst>
                                    </p:anim>
                                    <p:anim calcmode="lin" valueType="num">
                                      <p:cBhvr>
                                        <p:cTn id="55" dur="2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1000"/>
                                        <p:tgtEl>
                                          <p:spTgt spid="32"/>
                                        </p:tgtEl>
                                      </p:cBhvr>
                                    </p:animEffect>
                                    <p:anim calcmode="lin" valueType="num">
                                      <p:cBhvr>
                                        <p:cTn id="61" dur="1000" fill="hold"/>
                                        <p:tgtEl>
                                          <p:spTgt spid="32"/>
                                        </p:tgtEl>
                                        <p:attrNameLst>
                                          <p:attrName>ppt_x</p:attrName>
                                        </p:attrNameLst>
                                      </p:cBhvr>
                                      <p:tavLst>
                                        <p:tav tm="0">
                                          <p:val>
                                            <p:strVal val="#ppt_x"/>
                                          </p:val>
                                        </p:tav>
                                        <p:tav tm="100000">
                                          <p:val>
                                            <p:strVal val="#ppt_x"/>
                                          </p:val>
                                        </p:tav>
                                      </p:tavLst>
                                    </p:anim>
                                    <p:anim calcmode="lin" valueType="num">
                                      <p:cBhvr>
                                        <p:cTn id="6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1000" fill="hold"/>
                                        <p:tgtEl>
                                          <p:spTgt spid="31"/>
                                        </p:tgtEl>
                                        <p:attrNameLst>
                                          <p:attrName>ppt_x</p:attrName>
                                        </p:attrNameLst>
                                      </p:cBhvr>
                                      <p:tavLst>
                                        <p:tav tm="0">
                                          <p:val>
                                            <p:strVal val="#ppt_x-.2"/>
                                          </p:val>
                                        </p:tav>
                                        <p:tav tm="100000">
                                          <p:val>
                                            <p:strVal val="#ppt_x"/>
                                          </p:val>
                                        </p:tav>
                                      </p:tavLst>
                                    </p:anim>
                                    <p:anim calcmode="lin" valueType="num">
                                      <p:cBhvr>
                                        <p:cTn id="68"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69" dur="10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35" presetClass="entr" presetSubtype="0" fill="hold" grpId="0"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2000"/>
                                        <p:tgtEl>
                                          <p:spTgt spid="34"/>
                                        </p:tgtEl>
                                      </p:cBhvr>
                                    </p:animEffect>
                                    <p:anim calcmode="lin" valueType="num">
                                      <p:cBhvr>
                                        <p:cTn id="75" dur="2000" fill="hold"/>
                                        <p:tgtEl>
                                          <p:spTgt spid="34"/>
                                        </p:tgtEl>
                                        <p:attrNameLst>
                                          <p:attrName>style.rotation</p:attrName>
                                        </p:attrNameLst>
                                      </p:cBhvr>
                                      <p:tavLst>
                                        <p:tav tm="0">
                                          <p:val>
                                            <p:fltVal val="720"/>
                                          </p:val>
                                        </p:tav>
                                        <p:tav tm="100000">
                                          <p:val>
                                            <p:fltVal val="0"/>
                                          </p:val>
                                        </p:tav>
                                      </p:tavLst>
                                    </p:anim>
                                    <p:anim calcmode="lin" valueType="num">
                                      <p:cBhvr>
                                        <p:cTn id="76" dur="2000" fill="hold"/>
                                        <p:tgtEl>
                                          <p:spTgt spid="34"/>
                                        </p:tgtEl>
                                        <p:attrNameLst>
                                          <p:attrName>ppt_h</p:attrName>
                                        </p:attrNameLst>
                                      </p:cBhvr>
                                      <p:tavLst>
                                        <p:tav tm="0">
                                          <p:val>
                                            <p:fltVal val="0"/>
                                          </p:val>
                                        </p:tav>
                                        <p:tav tm="100000">
                                          <p:val>
                                            <p:strVal val="#ppt_h"/>
                                          </p:val>
                                        </p:tav>
                                      </p:tavLst>
                                    </p:anim>
                                    <p:anim calcmode="lin" valueType="num">
                                      <p:cBhvr>
                                        <p:cTn id="77" dur="2000" fill="hold"/>
                                        <p:tgtEl>
                                          <p:spTgt spid="34"/>
                                        </p:tgtEl>
                                        <p:attrNameLst>
                                          <p:attrName>ppt_w</p:attrName>
                                        </p:attrNameLst>
                                      </p:cBhvr>
                                      <p:tavLst>
                                        <p:tav tm="0">
                                          <p:val>
                                            <p:fltVal val="0"/>
                                          </p:val>
                                        </p:tav>
                                        <p:tav tm="100000">
                                          <p:val>
                                            <p:strVal val="#ppt_w"/>
                                          </p:val>
                                        </p:tav>
                                      </p:tavLst>
                                    </p:anim>
                                  </p:childTnLst>
                                </p:cTn>
                              </p:par>
                              <p:par>
                                <p:cTn id="78" presetID="35"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2000"/>
                                        <p:tgtEl>
                                          <p:spTgt spid="36"/>
                                        </p:tgtEl>
                                      </p:cBhvr>
                                    </p:animEffect>
                                    <p:anim calcmode="lin" valueType="num">
                                      <p:cBhvr>
                                        <p:cTn id="81" dur="2000" fill="hold"/>
                                        <p:tgtEl>
                                          <p:spTgt spid="36"/>
                                        </p:tgtEl>
                                        <p:attrNameLst>
                                          <p:attrName>style.rotation</p:attrName>
                                        </p:attrNameLst>
                                      </p:cBhvr>
                                      <p:tavLst>
                                        <p:tav tm="0">
                                          <p:val>
                                            <p:fltVal val="720"/>
                                          </p:val>
                                        </p:tav>
                                        <p:tav tm="100000">
                                          <p:val>
                                            <p:fltVal val="0"/>
                                          </p:val>
                                        </p:tav>
                                      </p:tavLst>
                                    </p:anim>
                                    <p:anim calcmode="lin" valueType="num">
                                      <p:cBhvr>
                                        <p:cTn id="82" dur="2000" fill="hold"/>
                                        <p:tgtEl>
                                          <p:spTgt spid="36"/>
                                        </p:tgtEl>
                                        <p:attrNameLst>
                                          <p:attrName>ppt_h</p:attrName>
                                        </p:attrNameLst>
                                      </p:cBhvr>
                                      <p:tavLst>
                                        <p:tav tm="0">
                                          <p:val>
                                            <p:fltVal val="0"/>
                                          </p:val>
                                        </p:tav>
                                        <p:tav tm="100000">
                                          <p:val>
                                            <p:strVal val="#ppt_h"/>
                                          </p:val>
                                        </p:tav>
                                      </p:tavLst>
                                    </p:anim>
                                    <p:anim calcmode="lin" valueType="num">
                                      <p:cBhvr>
                                        <p:cTn id="83" dur="2000" fill="hold"/>
                                        <p:tgtEl>
                                          <p:spTgt spid="36"/>
                                        </p:tgtEl>
                                        <p:attrNameLst>
                                          <p:attrName>ppt_w</p:attrName>
                                        </p:attrNameLst>
                                      </p:cBhvr>
                                      <p:tavLst>
                                        <p:tav tm="0">
                                          <p:val>
                                            <p:fltVal val="0"/>
                                          </p:val>
                                        </p:tav>
                                        <p:tav tm="100000">
                                          <p:val>
                                            <p:strVal val="#ppt_w"/>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wipe(down)">
                                      <p:cBhvr>
                                        <p:cTn id="88" dur="500"/>
                                        <p:tgtEl>
                                          <p:spTgt spid="33"/>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1000"/>
                                        <p:tgtEl>
                                          <p:spTgt spid="35"/>
                                        </p:tgtEl>
                                      </p:cBhvr>
                                    </p:animEffect>
                                    <p:anim calcmode="lin" valueType="num">
                                      <p:cBhvr>
                                        <p:cTn id="94" dur="1000" fill="hold"/>
                                        <p:tgtEl>
                                          <p:spTgt spid="35"/>
                                        </p:tgtEl>
                                        <p:attrNameLst>
                                          <p:attrName>ppt_x</p:attrName>
                                        </p:attrNameLst>
                                      </p:cBhvr>
                                      <p:tavLst>
                                        <p:tav tm="0">
                                          <p:val>
                                            <p:strVal val="#ppt_x"/>
                                          </p:val>
                                        </p:tav>
                                        <p:tav tm="100000">
                                          <p:val>
                                            <p:strVal val="#ppt_x"/>
                                          </p:val>
                                        </p:tav>
                                      </p:tavLst>
                                    </p:anim>
                                    <p:anim calcmode="lin" valueType="num">
                                      <p:cBhvr>
                                        <p:cTn id="9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35" presetClass="entr" presetSubtype="0" fill="hold" grpId="0" nodeType="click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2000"/>
                                        <p:tgtEl>
                                          <p:spTgt spid="37"/>
                                        </p:tgtEl>
                                      </p:cBhvr>
                                    </p:animEffect>
                                    <p:anim calcmode="lin" valueType="num">
                                      <p:cBhvr>
                                        <p:cTn id="101" dur="2000" fill="hold"/>
                                        <p:tgtEl>
                                          <p:spTgt spid="37"/>
                                        </p:tgtEl>
                                        <p:attrNameLst>
                                          <p:attrName>style.rotation</p:attrName>
                                        </p:attrNameLst>
                                      </p:cBhvr>
                                      <p:tavLst>
                                        <p:tav tm="0">
                                          <p:val>
                                            <p:fltVal val="720"/>
                                          </p:val>
                                        </p:tav>
                                        <p:tav tm="100000">
                                          <p:val>
                                            <p:fltVal val="0"/>
                                          </p:val>
                                        </p:tav>
                                      </p:tavLst>
                                    </p:anim>
                                    <p:anim calcmode="lin" valueType="num">
                                      <p:cBhvr>
                                        <p:cTn id="102" dur="2000" fill="hold"/>
                                        <p:tgtEl>
                                          <p:spTgt spid="37"/>
                                        </p:tgtEl>
                                        <p:attrNameLst>
                                          <p:attrName>ppt_h</p:attrName>
                                        </p:attrNameLst>
                                      </p:cBhvr>
                                      <p:tavLst>
                                        <p:tav tm="0">
                                          <p:val>
                                            <p:fltVal val="0"/>
                                          </p:val>
                                        </p:tav>
                                        <p:tav tm="100000">
                                          <p:val>
                                            <p:strVal val="#ppt_h"/>
                                          </p:val>
                                        </p:tav>
                                      </p:tavLst>
                                    </p:anim>
                                    <p:anim calcmode="lin" valueType="num">
                                      <p:cBhvr>
                                        <p:cTn id="103" dur="2000" fill="hold"/>
                                        <p:tgtEl>
                                          <p:spTgt spid="37"/>
                                        </p:tgtEl>
                                        <p:attrNameLst>
                                          <p:attrName>ppt_w</p:attrName>
                                        </p:attrNameLst>
                                      </p:cBhvr>
                                      <p:tavLst>
                                        <p:tav tm="0">
                                          <p:val>
                                            <p:fltVal val="0"/>
                                          </p:val>
                                        </p:tav>
                                        <p:tav tm="100000">
                                          <p:val>
                                            <p:strVal val="#ppt_w"/>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1000"/>
                                        <p:tgtEl>
                                          <p:spTgt spid="38"/>
                                        </p:tgtEl>
                                      </p:cBhvr>
                                    </p:animEffect>
                                    <p:anim calcmode="lin" valueType="num">
                                      <p:cBhvr>
                                        <p:cTn id="109" dur="1000" fill="hold"/>
                                        <p:tgtEl>
                                          <p:spTgt spid="38"/>
                                        </p:tgtEl>
                                        <p:attrNameLst>
                                          <p:attrName>ppt_x</p:attrName>
                                        </p:attrNameLst>
                                      </p:cBhvr>
                                      <p:tavLst>
                                        <p:tav tm="0">
                                          <p:val>
                                            <p:strVal val="#ppt_x"/>
                                          </p:val>
                                        </p:tav>
                                        <p:tav tm="100000">
                                          <p:val>
                                            <p:strVal val="#ppt_x"/>
                                          </p:val>
                                        </p:tav>
                                      </p:tavLst>
                                    </p:anim>
                                    <p:anim calcmode="lin" valueType="num">
                                      <p:cBhvr>
                                        <p:cTn id="11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7" presetClass="entr" presetSubtype="0" fill="hold" grpId="0" nodeType="clickEffect">
                                  <p:stCondLst>
                                    <p:cond delay="0"/>
                                  </p:stCondLst>
                                  <p:childTnLst>
                                    <p:set>
                                      <p:cBhvr>
                                        <p:cTn id="114" dur="1" fill="hold">
                                          <p:stCondLst>
                                            <p:cond delay="0"/>
                                          </p:stCondLst>
                                        </p:cTn>
                                        <p:tgtEl>
                                          <p:spTgt spid="39"/>
                                        </p:tgtEl>
                                        <p:attrNameLst>
                                          <p:attrName>style.visibility</p:attrName>
                                        </p:attrNameLst>
                                      </p:cBhvr>
                                      <p:to>
                                        <p:strVal val="visible"/>
                                      </p:to>
                                    </p:set>
                                    <p:animEffect transition="in" filter="fade">
                                      <p:cBhvr>
                                        <p:cTn id="115" dur="1000"/>
                                        <p:tgtEl>
                                          <p:spTgt spid="39"/>
                                        </p:tgtEl>
                                      </p:cBhvr>
                                    </p:animEffect>
                                    <p:anim calcmode="lin" valueType="num">
                                      <p:cBhvr>
                                        <p:cTn id="116" dur="1000" fill="hold"/>
                                        <p:tgtEl>
                                          <p:spTgt spid="39"/>
                                        </p:tgtEl>
                                        <p:attrNameLst>
                                          <p:attrName>ppt_x</p:attrName>
                                        </p:attrNameLst>
                                      </p:cBhvr>
                                      <p:tavLst>
                                        <p:tav tm="0">
                                          <p:val>
                                            <p:strVal val="#ppt_x"/>
                                          </p:val>
                                        </p:tav>
                                        <p:tav tm="100000">
                                          <p:val>
                                            <p:strVal val="#ppt_x"/>
                                          </p:val>
                                        </p:tav>
                                      </p:tavLst>
                                    </p:anim>
                                    <p:anim calcmode="lin" valueType="num">
                                      <p:cBhvr>
                                        <p:cTn id="11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9" presetClass="entr" presetSubtype="0" fill="hold" grpId="0" nodeType="clickEffect">
                                  <p:stCondLst>
                                    <p:cond delay="0"/>
                                  </p:stCondLst>
                                  <p:childTnLst>
                                    <p:set>
                                      <p:cBhvr>
                                        <p:cTn id="121" dur="1" fill="hold">
                                          <p:stCondLst>
                                            <p:cond delay="0"/>
                                          </p:stCondLst>
                                        </p:cTn>
                                        <p:tgtEl>
                                          <p:spTgt spid="40"/>
                                        </p:tgtEl>
                                        <p:attrNameLst>
                                          <p:attrName>style.visibility</p:attrName>
                                        </p:attrNameLst>
                                      </p:cBhvr>
                                      <p:to>
                                        <p:strVal val="visible"/>
                                      </p:to>
                                    </p:set>
                                    <p:anim calcmode="lin" valueType="num">
                                      <p:cBhvr>
                                        <p:cTn id="122" dur="1000" fill="hold"/>
                                        <p:tgtEl>
                                          <p:spTgt spid="40"/>
                                        </p:tgtEl>
                                        <p:attrNameLst>
                                          <p:attrName>ppt_x</p:attrName>
                                        </p:attrNameLst>
                                      </p:cBhvr>
                                      <p:tavLst>
                                        <p:tav tm="0">
                                          <p:val>
                                            <p:strVal val="#ppt_x-.2"/>
                                          </p:val>
                                        </p:tav>
                                        <p:tav tm="100000">
                                          <p:val>
                                            <p:strVal val="#ppt_x"/>
                                          </p:val>
                                        </p:tav>
                                      </p:tavLst>
                                    </p:anim>
                                    <p:anim calcmode="lin" valueType="num">
                                      <p:cBhvr>
                                        <p:cTn id="123"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24" dur="1000"/>
                                        <p:tgtEl>
                                          <p:spTgt spid="40"/>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43"/>
                                        </p:tgtEl>
                                        <p:attrNameLst>
                                          <p:attrName>style.visibility</p:attrName>
                                        </p:attrNameLst>
                                      </p:cBhvr>
                                      <p:to>
                                        <p:strVal val="visible"/>
                                      </p:to>
                                    </p:set>
                                    <p:animEffect transition="in" filter="wipe(left)">
                                      <p:cBhvr>
                                        <p:cTn id="129" dur="5000"/>
                                        <p:tgtEl>
                                          <p:spTgt spid="43"/>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55"/>
                                        </p:tgtEl>
                                        <p:attrNameLst>
                                          <p:attrName>style.visibility</p:attrName>
                                        </p:attrNameLst>
                                      </p:cBhvr>
                                      <p:to>
                                        <p:strVal val="visible"/>
                                      </p:to>
                                    </p:set>
                                    <p:animEffect transition="in" filter="wipe(left)">
                                      <p:cBhvr>
                                        <p:cTn id="134" dur="5000"/>
                                        <p:tgtEl>
                                          <p:spTgt spid="55"/>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52"/>
                                        </p:tgtEl>
                                        <p:attrNameLst>
                                          <p:attrName>style.visibility</p:attrName>
                                        </p:attrNameLst>
                                      </p:cBhvr>
                                      <p:to>
                                        <p:strVal val="visible"/>
                                      </p:to>
                                    </p:set>
                                    <p:animEffect transition="in" filter="wipe(down)">
                                      <p:cBhvr>
                                        <p:cTn id="139" dur="500"/>
                                        <p:tgtEl>
                                          <p:spTgt spid="52"/>
                                        </p:tgtEl>
                                      </p:cBhvr>
                                    </p:animEffect>
                                  </p:childTnLst>
                                </p:cTn>
                              </p:par>
                            </p:childTnLst>
                          </p:cTn>
                        </p:par>
                      </p:childTnLst>
                    </p:cTn>
                  </p:par>
                  <p:par>
                    <p:cTn id="140" fill="hold">
                      <p:stCondLst>
                        <p:cond delay="indefinite"/>
                      </p:stCondLst>
                      <p:childTnLst>
                        <p:par>
                          <p:cTn id="141" fill="hold">
                            <p:stCondLst>
                              <p:cond delay="0"/>
                            </p:stCondLst>
                            <p:childTnLst>
                              <p:par>
                                <p:cTn id="142" presetID="45" presetClass="entr" presetSubtype="0" fill="hold" grpId="0" nodeType="clickEffect">
                                  <p:stCondLst>
                                    <p:cond delay="0"/>
                                  </p:stCondLst>
                                  <p:childTnLst>
                                    <p:set>
                                      <p:cBhvr>
                                        <p:cTn id="143" dur="1" fill="hold">
                                          <p:stCondLst>
                                            <p:cond delay="0"/>
                                          </p:stCondLst>
                                        </p:cTn>
                                        <p:tgtEl>
                                          <p:spTgt spid="44"/>
                                        </p:tgtEl>
                                        <p:attrNameLst>
                                          <p:attrName>style.visibility</p:attrName>
                                        </p:attrNameLst>
                                      </p:cBhvr>
                                      <p:to>
                                        <p:strVal val="visible"/>
                                      </p:to>
                                    </p:set>
                                    <p:animEffect transition="in" filter="fade">
                                      <p:cBhvr>
                                        <p:cTn id="144" dur="2000"/>
                                        <p:tgtEl>
                                          <p:spTgt spid="44"/>
                                        </p:tgtEl>
                                      </p:cBhvr>
                                    </p:animEffect>
                                    <p:anim calcmode="lin" valueType="num">
                                      <p:cBhvr>
                                        <p:cTn id="145" dur="2000" fill="hold"/>
                                        <p:tgtEl>
                                          <p:spTgt spid="44"/>
                                        </p:tgtEl>
                                        <p:attrNameLst>
                                          <p:attrName>ppt_w</p:attrName>
                                        </p:attrNameLst>
                                      </p:cBhvr>
                                      <p:tavLst>
                                        <p:tav tm="0" fmla="#ppt_w*sin(2.5*pi*$)">
                                          <p:val>
                                            <p:fltVal val="0"/>
                                          </p:val>
                                        </p:tav>
                                        <p:tav tm="100000">
                                          <p:val>
                                            <p:fltVal val="1"/>
                                          </p:val>
                                        </p:tav>
                                      </p:tavLst>
                                    </p:anim>
                                    <p:anim calcmode="lin" valueType="num">
                                      <p:cBhvr>
                                        <p:cTn id="146" dur="2000" fill="hold"/>
                                        <p:tgtEl>
                                          <p:spTgt spid="44"/>
                                        </p:tgtEl>
                                        <p:attrNameLst>
                                          <p:attrName>ppt_h</p:attrName>
                                        </p:attrNameLst>
                                      </p:cBhvr>
                                      <p:tavLst>
                                        <p:tav tm="0">
                                          <p:val>
                                            <p:strVal val="#ppt_h"/>
                                          </p:val>
                                        </p:tav>
                                        <p:tav tm="100000">
                                          <p:val>
                                            <p:strVal val="#ppt_h"/>
                                          </p:val>
                                        </p:tav>
                                      </p:tavLst>
                                    </p:anim>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63"/>
                                        </p:tgtEl>
                                        <p:attrNameLst>
                                          <p:attrName>style.visibility</p:attrName>
                                        </p:attrNameLst>
                                      </p:cBhvr>
                                      <p:to>
                                        <p:strVal val="visible"/>
                                      </p:to>
                                    </p:set>
                                    <p:animEffect transition="in" filter="wipe(down)">
                                      <p:cBhvr>
                                        <p:cTn id="151" dur="580">
                                          <p:stCondLst>
                                            <p:cond delay="0"/>
                                          </p:stCondLst>
                                        </p:cTn>
                                        <p:tgtEl>
                                          <p:spTgt spid="63"/>
                                        </p:tgtEl>
                                      </p:cBhvr>
                                    </p:animEffect>
                                    <p:anim calcmode="lin" valueType="num">
                                      <p:cBhvr>
                                        <p:cTn id="152"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157" dur="26">
                                          <p:stCondLst>
                                            <p:cond delay="650"/>
                                          </p:stCondLst>
                                        </p:cTn>
                                        <p:tgtEl>
                                          <p:spTgt spid="63"/>
                                        </p:tgtEl>
                                      </p:cBhvr>
                                      <p:to x="100000" y="60000"/>
                                    </p:animScale>
                                    <p:animScale>
                                      <p:cBhvr>
                                        <p:cTn id="158" dur="166" decel="50000">
                                          <p:stCondLst>
                                            <p:cond delay="676"/>
                                          </p:stCondLst>
                                        </p:cTn>
                                        <p:tgtEl>
                                          <p:spTgt spid="63"/>
                                        </p:tgtEl>
                                      </p:cBhvr>
                                      <p:to x="100000" y="100000"/>
                                    </p:animScale>
                                    <p:animScale>
                                      <p:cBhvr>
                                        <p:cTn id="159" dur="26">
                                          <p:stCondLst>
                                            <p:cond delay="1312"/>
                                          </p:stCondLst>
                                        </p:cTn>
                                        <p:tgtEl>
                                          <p:spTgt spid="63"/>
                                        </p:tgtEl>
                                      </p:cBhvr>
                                      <p:to x="100000" y="80000"/>
                                    </p:animScale>
                                    <p:animScale>
                                      <p:cBhvr>
                                        <p:cTn id="160" dur="166" decel="50000">
                                          <p:stCondLst>
                                            <p:cond delay="1338"/>
                                          </p:stCondLst>
                                        </p:cTn>
                                        <p:tgtEl>
                                          <p:spTgt spid="63"/>
                                        </p:tgtEl>
                                      </p:cBhvr>
                                      <p:to x="100000" y="100000"/>
                                    </p:animScale>
                                    <p:animScale>
                                      <p:cBhvr>
                                        <p:cTn id="161" dur="26">
                                          <p:stCondLst>
                                            <p:cond delay="1642"/>
                                          </p:stCondLst>
                                        </p:cTn>
                                        <p:tgtEl>
                                          <p:spTgt spid="63"/>
                                        </p:tgtEl>
                                      </p:cBhvr>
                                      <p:to x="100000" y="90000"/>
                                    </p:animScale>
                                    <p:animScale>
                                      <p:cBhvr>
                                        <p:cTn id="162" dur="166" decel="50000">
                                          <p:stCondLst>
                                            <p:cond delay="1668"/>
                                          </p:stCondLst>
                                        </p:cTn>
                                        <p:tgtEl>
                                          <p:spTgt spid="63"/>
                                        </p:tgtEl>
                                      </p:cBhvr>
                                      <p:to x="100000" y="100000"/>
                                    </p:animScale>
                                    <p:animScale>
                                      <p:cBhvr>
                                        <p:cTn id="163" dur="26">
                                          <p:stCondLst>
                                            <p:cond delay="1808"/>
                                          </p:stCondLst>
                                        </p:cTn>
                                        <p:tgtEl>
                                          <p:spTgt spid="63"/>
                                        </p:tgtEl>
                                      </p:cBhvr>
                                      <p:to x="100000" y="95000"/>
                                    </p:animScale>
                                    <p:animScale>
                                      <p:cBhvr>
                                        <p:cTn id="164" dur="166" decel="50000">
                                          <p:stCondLst>
                                            <p:cond delay="1834"/>
                                          </p:stCondLst>
                                        </p:cTn>
                                        <p:tgtEl>
                                          <p:spTgt spid="63"/>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nodeType="clickEffect">
                                  <p:stCondLst>
                                    <p:cond delay="0"/>
                                  </p:stCondLst>
                                  <p:childTnLst>
                                    <p:set>
                                      <p:cBhvr>
                                        <p:cTn id="168" dur="1" fill="hold">
                                          <p:stCondLst>
                                            <p:cond delay="0"/>
                                          </p:stCondLst>
                                        </p:cTn>
                                        <p:tgtEl>
                                          <p:spTgt spid="62"/>
                                        </p:tgtEl>
                                        <p:attrNameLst>
                                          <p:attrName>style.visibility</p:attrName>
                                        </p:attrNameLst>
                                      </p:cBhvr>
                                      <p:to>
                                        <p:strVal val="visible"/>
                                      </p:to>
                                    </p:set>
                                    <p:animEffect transition="in" filter="wipe(down)">
                                      <p:cBhvr>
                                        <p:cTn id="169" dur="580">
                                          <p:stCondLst>
                                            <p:cond delay="0"/>
                                          </p:stCondLst>
                                        </p:cTn>
                                        <p:tgtEl>
                                          <p:spTgt spid="62"/>
                                        </p:tgtEl>
                                      </p:cBhvr>
                                    </p:animEffect>
                                    <p:anim calcmode="lin" valueType="num">
                                      <p:cBhvr>
                                        <p:cTn id="170"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175" dur="26">
                                          <p:stCondLst>
                                            <p:cond delay="650"/>
                                          </p:stCondLst>
                                        </p:cTn>
                                        <p:tgtEl>
                                          <p:spTgt spid="62"/>
                                        </p:tgtEl>
                                      </p:cBhvr>
                                      <p:to x="100000" y="60000"/>
                                    </p:animScale>
                                    <p:animScale>
                                      <p:cBhvr>
                                        <p:cTn id="176" dur="166" decel="50000">
                                          <p:stCondLst>
                                            <p:cond delay="676"/>
                                          </p:stCondLst>
                                        </p:cTn>
                                        <p:tgtEl>
                                          <p:spTgt spid="62"/>
                                        </p:tgtEl>
                                      </p:cBhvr>
                                      <p:to x="100000" y="100000"/>
                                    </p:animScale>
                                    <p:animScale>
                                      <p:cBhvr>
                                        <p:cTn id="177" dur="26">
                                          <p:stCondLst>
                                            <p:cond delay="1312"/>
                                          </p:stCondLst>
                                        </p:cTn>
                                        <p:tgtEl>
                                          <p:spTgt spid="62"/>
                                        </p:tgtEl>
                                      </p:cBhvr>
                                      <p:to x="100000" y="80000"/>
                                    </p:animScale>
                                    <p:animScale>
                                      <p:cBhvr>
                                        <p:cTn id="178" dur="166" decel="50000">
                                          <p:stCondLst>
                                            <p:cond delay="1338"/>
                                          </p:stCondLst>
                                        </p:cTn>
                                        <p:tgtEl>
                                          <p:spTgt spid="62"/>
                                        </p:tgtEl>
                                      </p:cBhvr>
                                      <p:to x="100000" y="100000"/>
                                    </p:animScale>
                                    <p:animScale>
                                      <p:cBhvr>
                                        <p:cTn id="179" dur="26">
                                          <p:stCondLst>
                                            <p:cond delay="1642"/>
                                          </p:stCondLst>
                                        </p:cTn>
                                        <p:tgtEl>
                                          <p:spTgt spid="62"/>
                                        </p:tgtEl>
                                      </p:cBhvr>
                                      <p:to x="100000" y="90000"/>
                                    </p:animScale>
                                    <p:animScale>
                                      <p:cBhvr>
                                        <p:cTn id="180" dur="166" decel="50000">
                                          <p:stCondLst>
                                            <p:cond delay="1668"/>
                                          </p:stCondLst>
                                        </p:cTn>
                                        <p:tgtEl>
                                          <p:spTgt spid="62"/>
                                        </p:tgtEl>
                                      </p:cBhvr>
                                      <p:to x="100000" y="100000"/>
                                    </p:animScale>
                                    <p:animScale>
                                      <p:cBhvr>
                                        <p:cTn id="181" dur="26">
                                          <p:stCondLst>
                                            <p:cond delay="1808"/>
                                          </p:stCondLst>
                                        </p:cTn>
                                        <p:tgtEl>
                                          <p:spTgt spid="62"/>
                                        </p:tgtEl>
                                      </p:cBhvr>
                                      <p:to x="100000" y="95000"/>
                                    </p:animScale>
                                    <p:animScale>
                                      <p:cBhvr>
                                        <p:cTn id="182" dur="166" decel="50000">
                                          <p:stCondLst>
                                            <p:cond delay="1834"/>
                                          </p:stCondLst>
                                        </p:cTn>
                                        <p:tgtEl>
                                          <p:spTgt spid="62"/>
                                        </p:tgtEl>
                                      </p:cBhvr>
                                      <p:to x="100000" y="100000"/>
                                    </p:animScale>
                                  </p:childTnLst>
                                </p:cTn>
                              </p:par>
                              <p:par>
                                <p:cTn id="183" presetID="26" presetClass="entr" presetSubtype="0" fill="hold" nodeType="withEffect">
                                  <p:stCondLst>
                                    <p:cond delay="0"/>
                                  </p:stCondLst>
                                  <p:childTnLst>
                                    <p:set>
                                      <p:cBhvr>
                                        <p:cTn id="184" dur="1" fill="hold">
                                          <p:stCondLst>
                                            <p:cond delay="0"/>
                                          </p:stCondLst>
                                        </p:cTn>
                                        <p:tgtEl>
                                          <p:spTgt spid="64"/>
                                        </p:tgtEl>
                                        <p:attrNameLst>
                                          <p:attrName>style.visibility</p:attrName>
                                        </p:attrNameLst>
                                      </p:cBhvr>
                                      <p:to>
                                        <p:strVal val="visible"/>
                                      </p:to>
                                    </p:set>
                                    <p:animEffect transition="in" filter="wipe(down)">
                                      <p:cBhvr>
                                        <p:cTn id="185" dur="580">
                                          <p:stCondLst>
                                            <p:cond delay="0"/>
                                          </p:stCondLst>
                                        </p:cTn>
                                        <p:tgtEl>
                                          <p:spTgt spid="64"/>
                                        </p:tgtEl>
                                      </p:cBhvr>
                                    </p:animEffect>
                                    <p:anim calcmode="lin" valueType="num">
                                      <p:cBhvr>
                                        <p:cTn id="186"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191" dur="26">
                                          <p:stCondLst>
                                            <p:cond delay="650"/>
                                          </p:stCondLst>
                                        </p:cTn>
                                        <p:tgtEl>
                                          <p:spTgt spid="64"/>
                                        </p:tgtEl>
                                      </p:cBhvr>
                                      <p:to x="100000" y="60000"/>
                                    </p:animScale>
                                    <p:animScale>
                                      <p:cBhvr>
                                        <p:cTn id="192" dur="166" decel="50000">
                                          <p:stCondLst>
                                            <p:cond delay="676"/>
                                          </p:stCondLst>
                                        </p:cTn>
                                        <p:tgtEl>
                                          <p:spTgt spid="64"/>
                                        </p:tgtEl>
                                      </p:cBhvr>
                                      <p:to x="100000" y="100000"/>
                                    </p:animScale>
                                    <p:animScale>
                                      <p:cBhvr>
                                        <p:cTn id="193" dur="26">
                                          <p:stCondLst>
                                            <p:cond delay="1312"/>
                                          </p:stCondLst>
                                        </p:cTn>
                                        <p:tgtEl>
                                          <p:spTgt spid="64"/>
                                        </p:tgtEl>
                                      </p:cBhvr>
                                      <p:to x="100000" y="80000"/>
                                    </p:animScale>
                                    <p:animScale>
                                      <p:cBhvr>
                                        <p:cTn id="194" dur="166" decel="50000">
                                          <p:stCondLst>
                                            <p:cond delay="1338"/>
                                          </p:stCondLst>
                                        </p:cTn>
                                        <p:tgtEl>
                                          <p:spTgt spid="64"/>
                                        </p:tgtEl>
                                      </p:cBhvr>
                                      <p:to x="100000" y="100000"/>
                                    </p:animScale>
                                    <p:animScale>
                                      <p:cBhvr>
                                        <p:cTn id="195" dur="26">
                                          <p:stCondLst>
                                            <p:cond delay="1642"/>
                                          </p:stCondLst>
                                        </p:cTn>
                                        <p:tgtEl>
                                          <p:spTgt spid="64"/>
                                        </p:tgtEl>
                                      </p:cBhvr>
                                      <p:to x="100000" y="90000"/>
                                    </p:animScale>
                                    <p:animScale>
                                      <p:cBhvr>
                                        <p:cTn id="196" dur="166" decel="50000">
                                          <p:stCondLst>
                                            <p:cond delay="1668"/>
                                          </p:stCondLst>
                                        </p:cTn>
                                        <p:tgtEl>
                                          <p:spTgt spid="64"/>
                                        </p:tgtEl>
                                      </p:cBhvr>
                                      <p:to x="100000" y="100000"/>
                                    </p:animScale>
                                    <p:animScale>
                                      <p:cBhvr>
                                        <p:cTn id="197" dur="26">
                                          <p:stCondLst>
                                            <p:cond delay="1808"/>
                                          </p:stCondLst>
                                        </p:cTn>
                                        <p:tgtEl>
                                          <p:spTgt spid="64"/>
                                        </p:tgtEl>
                                      </p:cBhvr>
                                      <p:to x="100000" y="95000"/>
                                    </p:animScale>
                                    <p:animScale>
                                      <p:cBhvr>
                                        <p:cTn id="198" dur="166" decel="50000">
                                          <p:stCondLst>
                                            <p:cond delay="1834"/>
                                          </p:stCondLst>
                                        </p:cTn>
                                        <p:tgtEl>
                                          <p:spTgt spid="64"/>
                                        </p:tgtEl>
                                      </p:cBhvr>
                                      <p:to x="100000" y="100000"/>
                                    </p:animScale>
                                  </p:childTnLst>
                                </p:cTn>
                              </p:par>
                            </p:childTnLst>
                          </p:cTn>
                        </p:par>
                      </p:childTnLst>
                    </p:cTn>
                  </p:par>
                  <p:par>
                    <p:cTn id="199" fill="hold">
                      <p:stCondLst>
                        <p:cond delay="indefinite"/>
                      </p:stCondLst>
                      <p:childTnLst>
                        <p:par>
                          <p:cTn id="200" fill="hold">
                            <p:stCondLst>
                              <p:cond delay="0"/>
                            </p:stCondLst>
                            <p:childTnLst>
                              <p:par>
                                <p:cTn id="201" presetID="26" presetClass="entr" presetSubtype="0" fill="hold" nodeType="clickEffect">
                                  <p:stCondLst>
                                    <p:cond delay="0"/>
                                  </p:stCondLst>
                                  <p:childTnLst>
                                    <p:set>
                                      <p:cBhvr>
                                        <p:cTn id="202" dur="1" fill="hold">
                                          <p:stCondLst>
                                            <p:cond delay="0"/>
                                          </p:stCondLst>
                                        </p:cTn>
                                        <p:tgtEl>
                                          <p:spTgt spid="56"/>
                                        </p:tgtEl>
                                        <p:attrNameLst>
                                          <p:attrName>style.visibility</p:attrName>
                                        </p:attrNameLst>
                                      </p:cBhvr>
                                      <p:to>
                                        <p:strVal val="visible"/>
                                      </p:to>
                                    </p:set>
                                    <p:animEffect transition="in" filter="wipe(down)">
                                      <p:cBhvr>
                                        <p:cTn id="203" dur="580">
                                          <p:stCondLst>
                                            <p:cond delay="0"/>
                                          </p:stCondLst>
                                        </p:cTn>
                                        <p:tgtEl>
                                          <p:spTgt spid="56"/>
                                        </p:tgtEl>
                                      </p:cBhvr>
                                    </p:animEffect>
                                    <p:anim calcmode="lin" valueType="num">
                                      <p:cBhvr>
                                        <p:cTn id="204"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209" dur="26">
                                          <p:stCondLst>
                                            <p:cond delay="650"/>
                                          </p:stCondLst>
                                        </p:cTn>
                                        <p:tgtEl>
                                          <p:spTgt spid="56"/>
                                        </p:tgtEl>
                                      </p:cBhvr>
                                      <p:to x="100000" y="60000"/>
                                    </p:animScale>
                                    <p:animScale>
                                      <p:cBhvr>
                                        <p:cTn id="210" dur="166" decel="50000">
                                          <p:stCondLst>
                                            <p:cond delay="676"/>
                                          </p:stCondLst>
                                        </p:cTn>
                                        <p:tgtEl>
                                          <p:spTgt spid="56"/>
                                        </p:tgtEl>
                                      </p:cBhvr>
                                      <p:to x="100000" y="100000"/>
                                    </p:animScale>
                                    <p:animScale>
                                      <p:cBhvr>
                                        <p:cTn id="211" dur="26">
                                          <p:stCondLst>
                                            <p:cond delay="1312"/>
                                          </p:stCondLst>
                                        </p:cTn>
                                        <p:tgtEl>
                                          <p:spTgt spid="56"/>
                                        </p:tgtEl>
                                      </p:cBhvr>
                                      <p:to x="100000" y="80000"/>
                                    </p:animScale>
                                    <p:animScale>
                                      <p:cBhvr>
                                        <p:cTn id="212" dur="166" decel="50000">
                                          <p:stCondLst>
                                            <p:cond delay="1338"/>
                                          </p:stCondLst>
                                        </p:cTn>
                                        <p:tgtEl>
                                          <p:spTgt spid="56"/>
                                        </p:tgtEl>
                                      </p:cBhvr>
                                      <p:to x="100000" y="100000"/>
                                    </p:animScale>
                                    <p:animScale>
                                      <p:cBhvr>
                                        <p:cTn id="213" dur="26">
                                          <p:stCondLst>
                                            <p:cond delay="1642"/>
                                          </p:stCondLst>
                                        </p:cTn>
                                        <p:tgtEl>
                                          <p:spTgt spid="56"/>
                                        </p:tgtEl>
                                      </p:cBhvr>
                                      <p:to x="100000" y="90000"/>
                                    </p:animScale>
                                    <p:animScale>
                                      <p:cBhvr>
                                        <p:cTn id="214" dur="166" decel="50000">
                                          <p:stCondLst>
                                            <p:cond delay="1668"/>
                                          </p:stCondLst>
                                        </p:cTn>
                                        <p:tgtEl>
                                          <p:spTgt spid="56"/>
                                        </p:tgtEl>
                                      </p:cBhvr>
                                      <p:to x="100000" y="100000"/>
                                    </p:animScale>
                                    <p:animScale>
                                      <p:cBhvr>
                                        <p:cTn id="215" dur="26">
                                          <p:stCondLst>
                                            <p:cond delay="1808"/>
                                          </p:stCondLst>
                                        </p:cTn>
                                        <p:tgtEl>
                                          <p:spTgt spid="56"/>
                                        </p:tgtEl>
                                      </p:cBhvr>
                                      <p:to x="100000" y="95000"/>
                                    </p:animScale>
                                    <p:animScale>
                                      <p:cBhvr>
                                        <p:cTn id="216" dur="166" decel="50000">
                                          <p:stCondLst>
                                            <p:cond delay="1834"/>
                                          </p:stCondLst>
                                        </p:cTn>
                                        <p:tgtEl>
                                          <p:spTgt spid="56"/>
                                        </p:tgtEl>
                                      </p:cBhvr>
                                      <p:to x="100000" y="100000"/>
                                    </p:animScale>
                                  </p:childTnLst>
                                </p:cTn>
                              </p:par>
                              <p:par>
                                <p:cTn id="217" presetID="26" presetClass="entr" presetSubtype="0" fill="hold" nodeType="withEffect">
                                  <p:stCondLst>
                                    <p:cond delay="0"/>
                                  </p:stCondLst>
                                  <p:childTnLst>
                                    <p:set>
                                      <p:cBhvr>
                                        <p:cTn id="218" dur="1" fill="hold">
                                          <p:stCondLst>
                                            <p:cond delay="0"/>
                                          </p:stCondLst>
                                        </p:cTn>
                                        <p:tgtEl>
                                          <p:spTgt spid="58"/>
                                        </p:tgtEl>
                                        <p:attrNameLst>
                                          <p:attrName>style.visibility</p:attrName>
                                        </p:attrNameLst>
                                      </p:cBhvr>
                                      <p:to>
                                        <p:strVal val="visible"/>
                                      </p:to>
                                    </p:set>
                                    <p:animEffect transition="in" filter="wipe(down)">
                                      <p:cBhvr>
                                        <p:cTn id="219" dur="580">
                                          <p:stCondLst>
                                            <p:cond delay="0"/>
                                          </p:stCondLst>
                                        </p:cTn>
                                        <p:tgtEl>
                                          <p:spTgt spid="58"/>
                                        </p:tgtEl>
                                      </p:cBhvr>
                                    </p:animEffect>
                                    <p:anim calcmode="lin" valueType="num">
                                      <p:cBhvr>
                                        <p:cTn id="220"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225" dur="26">
                                          <p:stCondLst>
                                            <p:cond delay="650"/>
                                          </p:stCondLst>
                                        </p:cTn>
                                        <p:tgtEl>
                                          <p:spTgt spid="58"/>
                                        </p:tgtEl>
                                      </p:cBhvr>
                                      <p:to x="100000" y="60000"/>
                                    </p:animScale>
                                    <p:animScale>
                                      <p:cBhvr>
                                        <p:cTn id="226" dur="166" decel="50000">
                                          <p:stCondLst>
                                            <p:cond delay="676"/>
                                          </p:stCondLst>
                                        </p:cTn>
                                        <p:tgtEl>
                                          <p:spTgt spid="58"/>
                                        </p:tgtEl>
                                      </p:cBhvr>
                                      <p:to x="100000" y="100000"/>
                                    </p:animScale>
                                    <p:animScale>
                                      <p:cBhvr>
                                        <p:cTn id="227" dur="26">
                                          <p:stCondLst>
                                            <p:cond delay="1312"/>
                                          </p:stCondLst>
                                        </p:cTn>
                                        <p:tgtEl>
                                          <p:spTgt spid="58"/>
                                        </p:tgtEl>
                                      </p:cBhvr>
                                      <p:to x="100000" y="80000"/>
                                    </p:animScale>
                                    <p:animScale>
                                      <p:cBhvr>
                                        <p:cTn id="228" dur="166" decel="50000">
                                          <p:stCondLst>
                                            <p:cond delay="1338"/>
                                          </p:stCondLst>
                                        </p:cTn>
                                        <p:tgtEl>
                                          <p:spTgt spid="58"/>
                                        </p:tgtEl>
                                      </p:cBhvr>
                                      <p:to x="100000" y="100000"/>
                                    </p:animScale>
                                    <p:animScale>
                                      <p:cBhvr>
                                        <p:cTn id="229" dur="26">
                                          <p:stCondLst>
                                            <p:cond delay="1642"/>
                                          </p:stCondLst>
                                        </p:cTn>
                                        <p:tgtEl>
                                          <p:spTgt spid="58"/>
                                        </p:tgtEl>
                                      </p:cBhvr>
                                      <p:to x="100000" y="90000"/>
                                    </p:animScale>
                                    <p:animScale>
                                      <p:cBhvr>
                                        <p:cTn id="230" dur="166" decel="50000">
                                          <p:stCondLst>
                                            <p:cond delay="1668"/>
                                          </p:stCondLst>
                                        </p:cTn>
                                        <p:tgtEl>
                                          <p:spTgt spid="58"/>
                                        </p:tgtEl>
                                      </p:cBhvr>
                                      <p:to x="100000" y="100000"/>
                                    </p:animScale>
                                    <p:animScale>
                                      <p:cBhvr>
                                        <p:cTn id="231" dur="26">
                                          <p:stCondLst>
                                            <p:cond delay="1808"/>
                                          </p:stCondLst>
                                        </p:cTn>
                                        <p:tgtEl>
                                          <p:spTgt spid="58"/>
                                        </p:tgtEl>
                                      </p:cBhvr>
                                      <p:to x="100000" y="95000"/>
                                    </p:animScale>
                                    <p:animScale>
                                      <p:cBhvr>
                                        <p:cTn id="232" dur="166" decel="50000">
                                          <p:stCondLst>
                                            <p:cond delay="1834"/>
                                          </p:stCondLst>
                                        </p:cTn>
                                        <p:tgtEl>
                                          <p:spTgt spid="58"/>
                                        </p:tgtEl>
                                      </p:cBhvr>
                                      <p:to x="100000" y="100000"/>
                                    </p:animScale>
                                  </p:childTnLst>
                                </p:cTn>
                              </p:par>
                            </p:childTnLst>
                          </p:cTn>
                        </p:par>
                      </p:childTnLst>
                    </p:cTn>
                  </p:par>
                  <p:par>
                    <p:cTn id="233" fill="hold">
                      <p:stCondLst>
                        <p:cond delay="indefinite"/>
                      </p:stCondLst>
                      <p:childTnLst>
                        <p:par>
                          <p:cTn id="234" fill="hold">
                            <p:stCondLst>
                              <p:cond delay="0"/>
                            </p:stCondLst>
                            <p:childTnLst>
                              <p:par>
                                <p:cTn id="235" presetID="26" presetClass="entr" presetSubtype="0" fill="hold" nodeType="clickEffect">
                                  <p:stCondLst>
                                    <p:cond delay="0"/>
                                  </p:stCondLst>
                                  <p:childTnLst>
                                    <p:set>
                                      <p:cBhvr>
                                        <p:cTn id="236" dur="1" fill="hold">
                                          <p:stCondLst>
                                            <p:cond delay="0"/>
                                          </p:stCondLst>
                                        </p:cTn>
                                        <p:tgtEl>
                                          <p:spTgt spid="57"/>
                                        </p:tgtEl>
                                        <p:attrNameLst>
                                          <p:attrName>style.visibility</p:attrName>
                                        </p:attrNameLst>
                                      </p:cBhvr>
                                      <p:to>
                                        <p:strVal val="visible"/>
                                      </p:to>
                                    </p:set>
                                    <p:animEffect transition="in" filter="wipe(down)">
                                      <p:cBhvr>
                                        <p:cTn id="237" dur="580">
                                          <p:stCondLst>
                                            <p:cond delay="0"/>
                                          </p:stCondLst>
                                        </p:cTn>
                                        <p:tgtEl>
                                          <p:spTgt spid="57"/>
                                        </p:tgtEl>
                                      </p:cBhvr>
                                    </p:animEffect>
                                    <p:anim calcmode="lin" valueType="num">
                                      <p:cBhvr>
                                        <p:cTn id="238"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239"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240"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241"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242"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243" dur="26">
                                          <p:stCondLst>
                                            <p:cond delay="650"/>
                                          </p:stCondLst>
                                        </p:cTn>
                                        <p:tgtEl>
                                          <p:spTgt spid="57"/>
                                        </p:tgtEl>
                                      </p:cBhvr>
                                      <p:to x="100000" y="60000"/>
                                    </p:animScale>
                                    <p:animScale>
                                      <p:cBhvr>
                                        <p:cTn id="244" dur="166" decel="50000">
                                          <p:stCondLst>
                                            <p:cond delay="676"/>
                                          </p:stCondLst>
                                        </p:cTn>
                                        <p:tgtEl>
                                          <p:spTgt spid="57"/>
                                        </p:tgtEl>
                                      </p:cBhvr>
                                      <p:to x="100000" y="100000"/>
                                    </p:animScale>
                                    <p:animScale>
                                      <p:cBhvr>
                                        <p:cTn id="245" dur="26">
                                          <p:stCondLst>
                                            <p:cond delay="1312"/>
                                          </p:stCondLst>
                                        </p:cTn>
                                        <p:tgtEl>
                                          <p:spTgt spid="57"/>
                                        </p:tgtEl>
                                      </p:cBhvr>
                                      <p:to x="100000" y="80000"/>
                                    </p:animScale>
                                    <p:animScale>
                                      <p:cBhvr>
                                        <p:cTn id="246" dur="166" decel="50000">
                                          <p:stCondLst>
                                            <p:cond delay="1338"/>
                                          </p:stCondLst>
                                        </p:cTn>
                                        <p:tgtEl>
                                          <p:spTgt spid="57"/>
                                        </p:tgtEl>
                                      </p:cBhvr>
                                      <p:to x="100000" y="100000"/>
                                    </p:animScale>
                                    <p:animScale>
                                      <p:cBhvr>
                                        <p:cTn id="247" dur="26">
                                          <p:stCondLst>
                                            <p:cond delay="1642"/>
                                          </p:stCondLst>
                                        </p:cTn>
                                        <p:tgtEl>
                                          <p:spTgt spid="57"/>
                                        </p:tgtEl>
                                      </p:cBhvr>
                                      <p:to x="100000" y="90000"/>
                                    </p:animScale>
                                    <p:animScale>
                                      <p:cBhvr>
                                        <p:cTn id="248" dur="166" decel="50000">
                                          <p:stCondLst>
                                            <p:cond delay="1668"/>
                                          </p:stCondLst>
                                        </p:cTn>
                                        <p:tgtEl>
                                          <p:spTgt spid="57"/>
                                        </p:tgtEl>
                                      </p:cBhvr>
                                      <p:to x="100000" y="100000"/>
                                    </p:animScale>
                                    <p:animScale>
                                      <p:cBhvr>
                                        <p:cTn id="249" dur="26">
                                          <p:stCondLst>
                                            <p:cond delay="1808"/>
                                          </p:stCondLst>
                                        </p:cTn>
                                        <p:tgtEl>
                                          <p:spTgt spid="57"/>
                                        </p:tgtEl>
                                      </p:cBhvr>
                                      <p:to x="100000" y="95000"/>
                                    </p:animScale>
                                    <p:animScale>
                                      <p:cBhvr>
                                        <p:cTn id="250" dur="166" decel="50000">
                                          <p:stCondLst>
                                            <p:cond delay="1834"/>
                                          </p:stCondLst>
                                        </p:cTn>
                                        <p:tgtEl>
                                          <p:spTgt spid="57"/>
                                        </p:tgtEl>
                                      </p:cBhvr>
                                      <p:to x="100000" y="100000"/>
                                    </p:animScale>
                                  </p:childTnLst>
                                </p:cTn>
                              </p:par>
                              <p:par>
                                <p:cTn id="251" presetID="26" presetClass="entr" presetSubtype="0" fill="hold" nodeType="withEffect">
                                  <p:stCondLst>
                                    <p:cond delay="0"/>
                                  </p:stCondLst>
                                  <p:childTnLst>
                                    <p:set>
                                      <p:cBhvr>
                                        <p:cTn id="252" dur="1" fill="hold">
                                          <p:stCondLst>
                                            <p:cond delay="0"/>
                                          </p:stCondLst>
                                        </p:cTn>
                                        <p:tgtEl>
                                          <p:spTgt spid="59"/>
                                        </p:tgtEl>
                                        <p:attrNameLst>
                                          <p:attrName>style.visibility</p:attrName>
                                        </p:attrNameLst>
                                      </p:cBhvr>
                                      <p:to>
                                        <p:strVal val="visible"/>
                                      </p:to>
                                    </p:set>
                                    <p:animEffect transition="in" filter="wipe(down)">
                                      <p:cBhvr>
                                        <p:cTn id="253" dur="580">
                                          <p:stCondLst>
                                            <p:cond delay="0"/>
                                          </p:stCondLst>
                                        </p:cTn>
                                        <p:tgtEl>
                                          <p:spTgt spid="59"/>
                                        </p:tgtEl>
                                      </p:cBhvr>
                                    </p:animEffect>
                                    <p:anim calcmode="lin" valueType="num">
                                      <p:cBhvr>
                                        <p:cTn id="254" dur="1822"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55" dur="664"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56" dur="664" tmFilter="0, 0; 0.125,0.2665; 0.25,0.4; 0.375,0.465; 0.5,0.5;  0.625,0.535; 0.75,0.6; 0.875,0.7335; 1,1">
                                          <p:stCondLst>
                                            <p:cond delay="664"/>
                                          </p:stCondLst>
                                        </p:cTn>
                                        <p:tgtEl>
                                          <p:spTgt spid="59"/>
                                        </p:tgtEl>
                                        <p:attrNameLst>
                                          <p:attrName>ppt_y</p:attrName>
                                        </p:attrNameLst>
                                      </p:cBhvr>
                                      <p:tavLst>
                                        <p:tav tm="0" fmla="#ppt_y-sin(pi*$)/9">
                                          <p:val>
                                            <p:fltVal val="0"/>
                                          </p:val>
                                        </p:tav>
                                        <p:tav tm="100000">
                                          <p:val>
                                            <p:fltVal val="1"/>
                                          </p:val>
                                        </p:tav>
                                      </p:tavLst>
                                    </p:anim>
                                    <p:anim calcmode="lin" valueType="num">
                                      <p:cBhvr>
                                        <p:cTn id="257" dur="332" tmFilter="0, 0; 0.125,0.2665; 0.25,0.4; 0.375,0.465; 0.5,0.5;  0.625,0.535; 0.75,0.6; 0.875,0.7335; 1,1">
                                          <p:stCondLst>
                                            <p:cond delay="1324"/>
                                          </p:stCondLst>
                                        </p:cTn>
                                        <p:tgtEl>
                                          <p:spTgt spid="59"/>
                                        </p:tgtEl>
                                        <p:attrNameLst>
                                          <p:attrName>ppt_y</p:attrName>
                                        </p:attrNameLst>
                                      </p:cBhvr>
                                      <p:tavLst>
                                        <p:tav tm="0" fmla="#ppt_y-sin(pi*$)/27">
                                          <p:val>
                                            <p:fltVal val="0"/>
                                          </p:val>
                                        </p:tav>
                                        <p:tav tm="100000">
                                          <p:val>
                                            <p:fltVal val="1"/>
                                          </p:val>
                                        </p:tav>
                                      </p:tavLst>
                                    </p:anim>
                                    <p:anim calcmode="lin" valueType="num">
                                      <p:cBhvr>
                                        <p:cTn id="258" dur="164" tmFilter="0, 0; 0.125,0.2665; 0.25,0.4; 0.375,0.465; 0.5,0.5;  0.625,0.535; 0.75,0.6; 0.875,0.7335; 1,1">
                                          <p:stCondLst>
                                            <p:cond delay="1656"/>
                                          </p:stCondLst>
                                        </p:cTn>
                                        <p:tgtEl>
                                          <p:spTgt spid="59"/>
                                        </p:tgtEl>
                                        <p:attrNameLst>
                                          <p:attrName>ppt_y</p:attrName>
                                        </p:attrNameLst>
                                      </p:cBhvr>
                                      <p:tavLst>
                                        <p:tav tm="0" fmla="#ppt_y-sin(pi*$)/81">
                                          <p:val>
                                            <p:fltVal val="0"/>
                                          </p:val>
                                        </p:tav>
                                        <p:tav tm="100000">
                                          <p:val>
                                            <p:fltVal val="1"/>
                                          </p:val>
                                        </p:tav>
                                      </p:tavLst>
                                    </p:anim>
                                    <p:animScale>
                                      <p:cBhvr>
                                        <p:cTn id="259" dur="26">
                                          <p:stCondLst>
                                            <p:cond delay="650"/>
                                          </p:stCondLst>
                                        </p:cTn>
                                        <p:tgtEl>
                                          <p:spTgt spid="59"/>
                                        </p:tgtEl>
                                      </p:cBhvr>
                                      <p:to x="100000" y="60000"/>
                                    </p:animScale>
                                    <p:animScale>
                                      <p:cBhvr>
                                        <p:cTn id="260" dur="166" decel="50000">
                                          <p:stCondLst>
                                            <p:cond delay="676"/>
                                          </p:stCondLst>
                                        </p:cTn>
                                        <p:tgtEl>
                                          <p:spTgt spid="59"/>
                                        </p:tgtEl>
                                      </p:cBhvr>
                                      <p:to x="100000" y="100000"/>
                                    </p:animScale>
                                    <p:animScale>
                                      <p:cBhvr>
                                        <p:cTn id="261" dur="26">
                                          <p:stCondLst>
                                            <p:cond delay="1312"/>
                                          </p:stCondLst>
                                        </p:cTn>
                                        <p:tgtEl>
                                          <p:spTgt spid="59"/>
                                        </p:tgtEl>
                                      </p:cBhvr>
                                      <p:to x="100000" y="80000"/>
                                    </p:animScale>
                                    <p:animScale>
                                      <p:cBhvr>
                                        <p:cTn id="262" dur="166" decel="50000">
                                          <p:stCondLst>
                                            <p:cond delay="1338"/>
                                          </p:stCondLst>
                                        </p:cTn>
                                        <p:tgtEl>
                                          <p:spTgt spid="59"/>
                                        </p:tgtEl>
                                      </p:cBhvr>
                                      <p:to x="100000" y="100000"/>
                                    </p:animScale>
                                    <p:animScale>
                                      <p:cBhvr>
                                        <p:cTn id="263" dur="26">
                                          <p:stCondLst>
                                            <p:cond delay="1642"/>
                                          </p:stCondLst>
                                        </p:cTn>
                                        <p:tgtEl>
                                          <p:spTgt spid="59"/>
                                        </p:tgtEl>
                                      </p:cBhvr>
                                      <p:to x="100000" y="90000"/>
                                    </p:animScale>
                                    <p:animScale>
                                      <p:cBhvr>
                                        <p:cTn id="264" dur="166" decel="50000">
                                          <p:stCondLst>
                                            <p:cond delay="1668"/>
                                          </p:stCondLst>
                                        </p:cTn>
                                        <p:tgtEl>
                                          <p:spTgt spid="59"/>
                                        </p:tgtEl>
                                      </p:cBhvr>
                                      <p:to x="100000" y="100000"/>
                                    </p:animScale>
                                    <p:animScale>
                                      <p:cBhvr>
                                        <p:cTn id="265" dur="26">
                                          <p:stCondLst>
                                            <p:cond delay="1808"/>
                                          </p:stCondLst>
                                        </p:cTn>
                                        <p:tgtEl>
                                          <p:spTgt spid="59"/>
                                        </p:tgtEl>
                                      </p:cBhvr>
                                      <p:to x="100000" y="95000"/>
                                    </p:animScale>
                                    <p:animScale>
                                      <p:cBhvr>
                                        <p:cTn id="266" dur="166" decel="50000">
                                          <p:stCondLst>
                                            <p:cond delay="1834"/>
                                          </p:stCondLst>
                                        </p:cTn>
                                        <p:tgtEl>
                                          <p:spTgt spid="59"/>
                                        </p:tgtEl>
                                      </p:cBhvr>
                                      <p:to x="100000" y="100000"/>
                                    </p:animScale>
                                  </p:childTnLst>
                                </p:cTn>
                              </p:par>
                            </p:childTnLst>
                          </p:cTn>
                        </p:par>
                      </p:childTnLst>
                    </p:cTn>
                  </p:par>
                  <p:par>
                    <p:cTn id="267" fill="hold">
                      <p:stCondLst>
                        <p:cond delay="indefinite"/>
                      </p:stCondLst>
                      <p:childTnLst>
                        <p:par>
                          <p:cTn id="268" fill="hold">
                            <p:stCondLst>
                              <p:cond delay="0"/>
                            </p:stCondLst>
                            <p:childTnLst>
                              <p:par>
                                <p:cTn id="269" presetID="26" presetClass="entr" presetSubtype="0" fill="hold" nodeType="clickEffect">
                                  <p:stCondLst>
                                    <p:cond delay="0"/>
                                  </p:stCondLst>
                                  <p:childTnLst>
                                    <p:set>
                                      <p:cBhvr>
                                        <p:cTn id="270" dur="1" fill="hold">
                                          <p:stCondLst>
                                            <p:cond delay="0"/>
                                          </p:stCondLst>
                                        </p:cTn>
                                        <p:tgtEl>
                                          <p:spTgt spid="60"/>
                                        </p:tgtEl>
                                        <p:attrNameLst>
                                          <p:attrName>style.visibility</p:attrName>
                                        </p:attrNameLst>
                                      </p:cBhvr>
                                      <p:to>
                                        <p:strVal val="visible"/>
                                      </p:to>
                                    </p:set>
                                    <p:animEffect transition="in" filter="wipe(down)">
                                      <p:cBhvr>
                                        <p:cTn id="271" dur="580">
                                          <p:stCondLst>
                                            <p:cond delay="0"/>
                                          </p:stCondLst>
                                        </p:cTn>
                                        <p:tgtEl>
                                          <p:spTgt spid="60"/>
                                        </p:tgtEl>
                                      </p:cBhvr>
                                    </p:animEffect>
                                    <p:anim calcmode="lin" valueType="num">
                                      <p:cBhvr>
                                        <p:cTn id="272"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273"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274"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275"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276"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277" dur="26">
                                          <p:stCondLst>
                                            <p:cond delay="650"/>
                                          </p:stCondLst>
                                        </p:cTn>
                                        <p:tgtEl>
                                          <p:spTgt spid="60"/>
                                        </p:tgtEl>
                                      </p:cBhvr>
                                      <p:to x="100000" y="60000"/>
                                    </p:animScale>
                                    <p:animScale>
                                      <p:cBhvr>
                                        <p:cTn id="278" dur="166" decel="50000">
                                          <p:stCondLst>
                                            <p:cond delay="676"/>
                                          </p:stCondLst>
                                        </p:cTn>
                                        <p:tgtEl>
                                          <p:spTgt spid="60"/>
                                        </p:tgtEl>
                                      </p:cBhvr>
                                      <p:to x="100000" y="100000"/>
                                    </p:animScale>
                                    <p:animScale>
                                      <p:cBhvr>
                                        <p:cTn id="279" dur="26">
                                          <p:stCondLst>
                                            <p:cond delay="1312"/>
                                          </p:stCondLst>
                                        </p:cTn>
                                        <p:tgtEl>
                                          <p:spTgt spid="60"/>
                                        </p:tgtEl>
                                      </p:cBhvr>
                                      <p:to x="100000" y="80000"/>
                                    </p:animScale>
                                    <p:animScale>
                                      <p:cBhvr>
                                        <p:cTn id="280" dur="166" decel="50000">
                                          <p:stCondLst>
                                            <p:cond delay="1338"/>
                                          </p:stCondLst>
                                        </p:cTn>
                                        <p:tgtEl>
                                          <p:spTgt spid="60"/>
                                        </p:tgtEl>
                                      </p:cBhvr>
                                      <p:to x="100000" y="100000"/>
                                    </p:animScale>
                                    <p:animScale>
                                      <p:cBhvr>
                                        <p:cTn id="281" dur="26">
                                          <p:stCondLst>
                                            <p:cond delay="1642"/>
                                          </p:stCondLst>
                                        </p:cTn>
                                        <p:tgtEl>
                                          <p:spTgt spid="60"/>
                                        </p:tgtEl>
                                      </p:cBhvr>
                                      <p:to x="100000" y="90000"/>
                                    </p:animScale>
                                    <p:animScale>
                                      <p:cBhvr>
                                        <p:cTn id="282" dur="166" decel="50000">
                                          <p:stCondLst>
                                            <p:cond delay="1668"/>
                                          </p:stCondLst>
                                        </p:cTn>
                                        <p:tgtEl>
                                          <p:spTgt spid="60"/>
                                        </p:tgtEl>
                                      </p:cBhvr>
                                      <p:to x="100000" y="100000"/>
                                    </p:animScale>
                                    <p:animScale>
                                      <p:cBhvr>
                                        <p:cTn id="283" dur="26">
                                          <p:stCondLst>
                                            <p:cond delay="1808"/>
                                          </p:stCondLst>
                                        </p:cTn>
                                        <p:tgtEl>
                                          <p:spTgt spid="60"/>
                                        </p:tgtEl>
                                      </p:cBhvr>
                                      <p:to x="100000" y="95000"/>
                                    </p:animScale>
                                    <p:animScale>
                                      <p:cBhvr>
                                        <p:cTn id="284" dur="166" decel="50000">
                                          <p:stCondLst>
                                            <p:cond delay="1834"/>
                                          </p:stCondLst>
                                        </p:cTn>
                                        <p:tgtEl>
                                          <p:spTgt spid="60"/>
                                        </p:tgtEl>
                                      </p:cBhvr>
                                      <p:to x="100000" y="100000"/>
                                    </p:animScale>
                                  </p:childTnLst>
                                </p:cTn>
                              </p:par>
                            </p:childTnLst>
                          </p:cTn>
                        </p:par>
                      </p:childTnLst>
                    </p:cTn>
                  </p:par>
                  <p:par>
                    <p:cTn id="285" fill="hold">
                      <p:stCondLst>
                        <p:cond delay="indefinite"/>
                      </p:stCondLst>
                      <p:childTnLst>
                        <p:par>
                          <p:cTn id="286" fill="hold">
                            <p:stCondLst>
                              <p:cond delay="0"/>
                            </p:stCondLst>
                            <p:childTnLst>
                              <p:par>
                                <p:cTn id="287" presetID="6" presetClass="entr" presetSubtype="16" fill="hold" grpId="0" nodeType="clickEffect">
                                  <p:stCondLst>
                                    <p:cond delay="0"/>
                                  </p:stCondLst>
                                  <p:childTnLst>
                                    <p:set>
                                      <p:cBhvr>
                                        <p:cTn id="288" dur="1" fill="hold">
                                          <p:stCondLst>
                                            <p:cond delay="0"/>
                                          </p:stCondLst>
                                        </p:cTn>
                                        <p:tgtEl>
                                          <p:spTgt spid="2"/>
                                        </p:tgtEl>
                                        <p:attrNameLst>
                                          <p:attrName>style.visibility</p:attrName>
                                        </p:attrNameLst>
                                      </p:cBhvr>
                                      <p:to>
                                        <p:strVal val="visible"/>
                                      </p:to>
                                    </p:set>
                                    <p:animEffect transition="in" filter="circle(in)">
                                      <p:cBhvr>
                                        <p:cTn id="289" dur="2000"/>
                                        <p:tgtEl>
                                          <p:spTgt spid="2"/>
                                        </p:tgtEl>
                                      </p:cBhvr>
                                    </p:animEffect>
                                  </p:childTnLst>
                                </p:cTn>
                              </p:par>
                            </p:childTnLst>
                          </p:cTn>
                        </p:par>
                      </p:childTnLst>
                    </p:cTn>
                  </p:par>
                  <p:par>
                    <p:cTn id="290" fill="hold">
                      <p:stCondLst>
                        <p:cond delay="indefinite"/>
                      </p:stCondLst>
                      <p:childTnLst>
                        <p:par>
                          <p:cTn id="291" fill="hold">
                            <p:stCondLst>
                              <p:cond delay="0"/>
                            </p:stCondLst>
                            <p:childTnLst>
                              <p:par>
                                <p:cTn id="292" presetID="22" presetClass="entr" presetSubtype="1" fill="hold" grpId="0" nodeType="clickEffect">
                                  <p:stCondLst>
                                    <p:cond delay="0"/>
                                  </p:stCondLst>
                                  <p:childTnLst>
                                    <p:set>
                                      <p:cBhvr>
                                        <p:cTn id="293" dur="1" fill="hold">
                                          <p:stCondLst>
                                            <p:cond delay="0"/>
                                          </p:stCondLst>
                                        </p:cTn>
                                        <p:tgtEl>
                                          <p:spTgt spid="61"/>
                                        </p:tgtEl>
                                        <p:attrNameLst>
                                          <p:attrName>style.visibility</p:attrName>
                                        </p:attrNameLst>
                                      </p:cBhvr>
                                      <p:to>
                                        <p:strVal val="visible"/>
                                      </p:to>
                                    </p:set>
                                    <p:animEffect transition="in" filter="wipe(up)">
                                      <p:cBhvr>
                                        <p:cTn id="294" dur="5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17" grpId="0"/>
      <p:bldP spid="26" grpId="0"/>
      <p:bldP spid="30" grpId="0"/>
      <p:bldP spid="31" grpId="0"/>
      <p:bldP spid="32" grpId="0" animBg="1"/>
      <p:bldP spid="33" grpId="0"/>
      <p:bldP spid="34" grpId="0" animBg="1"/>
      <p:bldP spid="35" grpId="0"/>
      <p:bldP spid="36" grpId="0" animBg="1"/>
      <p:bldP spid="37" grpId="0" animBg="1"/>
      <p:bldP spid="38" grpId="0"/>
      <p:bldP spid="39" grpId="0" animBg="1"/>
      <p:bldP spid="40" grpId="0"/>
      <p:bldP spid="55" grpId="0"/>
      <p:bldP spid="44" grpId="0" animBg="1"/>
      <p:bldP spid="2" grpId="0"/>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p:cNvPicPr>
            <a:picLocks noChangeAspect="1" noChangeArrowheads="1"/>
          </p:cNvPicPr>
          <p:nvPr/>
        </p:nvPicPr>
        <p:blipFill>
          <a:blip r:embed="rId3" cstate="screen">
            <a:grayscl/>
            <a:extLst>
              <a:ext uri="{28A0092B-C50C-407E-A947-70E740481C1C}">
                <a14:useLocalDpi xmlns:a14="http://schemas.microsoft.com/office/drawing/2010/main"/>
              </a:ext>
            </a:extLst>
          </a:blip>
          <a:srcRect/>
          <a:stretch>
            <a:fillRect/>
          </a:stretch>
        </p:blipFill>
        <p:spPr bwMode="auto">
          <a:xfrm>
            <a:off x="914400" y="1236478"/>
            <a:ext cx="3175000" cy="3302000"/>
          </a:xfrm>
          <a:prstGeom prst="rect">
            <a:avLst/>
          </a:prstGeom>
          <a:noFill/>
          <a:ln w="9525">
            <a:noFill/>
            <a:miter lim="800000"/>
            <a:headEnd/>
            <a:tailEnd/>
          </a:ln>
        </p:spPr>
      </p:pic>
      <p:sp>
        <p:nvSpPr>
          <p:cNvPr id="1028" name="Rectangle 3"/>
          <p:cNvSpPr>
            <a:spLocks noChangeArrowheads="1"/>
          </p:cNvSpPr>
          <p:nvPr/>
        </p:nvSpPr>
        <p:spPr bwMode="auto">
          <a:xfrm>
            <a:off x="754063" y="386195"/>
            <a:ext cx="7856537" cy="519112"/>
          </a:xfrm>
          <a:prstGeom prst="rect">
            <a:avLst/>
          </a:prstGeom>
          <a:noFill/>
          <a:ln w="9525">
            <a:noFill/>
            <a:miter lim="800000"/>
            <a:headEnd/>
            <a:tailEnd/>
          </a:ln>
        </p:spPr>
        <p:txBody>
          <a:bodyPr wrap="none" anchor="ctr">
            <a:spAutoFit/>
          </a:bodyPr>
          <a:lstStyle/>
          <a:p>
            <a:r>
              <a:rPr lang="en-US" b="1" dirty="0">
                <a:solidFill>
                  <a:srgbClr val="FF0000"/>
                </a:solidFill>
              </a:rPr>
              <a:t>Newton’s First Law of Motion (Law of Inertia)</a:t>
            </a:r>
            <a:r>
              <a:rPr lang="en-US" dirty="0">
                <a:solidFill>
                  <a:srgbClr val="FF0000"/>
                </a:solidFill>
              </a:rPr>
              <a:t> </a:t>
            </a:r>
          </a:p>
        </p:txBody>
      </p:sp>
      <p:sp>
        <p:nvSpPr>
          <p:cNvPr id="1029" name="Rectangle 4"/>
          <p:cNvSpPr>
            <a:spLocks noChangeArrowheads="1"/>
          </p:cNvSpPr>
          <p:nvPr/>
        </p:nvSpPr>
        <p:spPr bwMode="auto">
          <a:xfrm>
            <a:off x="4509448" y="1114061"/>
            <a:ext cx="4279710" cy="3539430"/>
          </a:xfrm>
          <a:prstGeom prst="rect">
            <a:avLst/>
          </a:prstGeom>
          <a:noFill/>
          <a:ln w="9525">
            <a:noFill/>
            <a:miter lim="800000"/>
            <a:headEnd/>
            <a:tailEnd/>
          </a:ln>
        </p:spPr>
        <p:txBody>
          <a:bodyPr wrap="square" anchor="ctr">
            <a:spAutoFit/>
          </a:bodyPr>
          <a:lstStyle/>
          <a:p>
            <a:pPr algn="ctr"/>
            <a:r>
              <a:rPr lang="en-US" dirty="0" smtClean="0">
                <a:solidFill>
                  <a:srgbClr val="FF0000"/>
                </a:solidFill>
              </a:rPr>
              <a:t>An object </a:t>
            </a:r>
            <a:r>
              <a:rPr lang="en-US" dirty="0">
                <a:solidFill>
                  <a:srgbClr val="FF0000"/>
                </a:solidFill>
              </a:rPr>
              <a:t>at rest tends to stay at </a:t>
            </a:r>
            <a:r>
              <a:rPr lang="en-US" dirty="0" smtClean="0">
                <a:solidFill>
                  <a:srgbClr val="FF0000"/>
                </a:solidFill>
              </a:rPr>
              <a:t>rest – and an </a:t>
            </a:r>
            <a:r>
              <a:rPr lang="en-US" dirty="0">
                <a:solidFill>
                  <a:srgbClr val="FF0000"/>
                </a:solidFill>
              </a:rPr>
              <a:t>object in motion tends to stay in motion at constant velocity </a:t>
            </a:r>
            <a:r>
              <a:rPr lang="en-US" dirty="0" smtClean="0">
                <a:solidFill>
                  <a:srgbClr val="FF0000"/>
                </a:solidFill>
              </a:rPr>
              <a:t>– unless the object </a:t>
            </a:r>
            <a:r>
              <a:rPr lang="en-US" dirty="0">
                <a:solidFill>
                  <a:srgbClr val="FF0000"/>
                </a:solidFill>
              </a:rPr>
              <a:t>is acted upon by an unbalanced, external force.</a:t>
            </a:r>
          </a:p>
        </p:txBody>
      </p:sp>
      <p:graphicFrame>
        <p:nvGraphicFramePr>
          <p:cNvPr id="265221" name="Object 5"/>
          <p:cNvGraphicFramePr>
            <a:graphicFrameLocks noChangeAspect="1"/>
          </p:cNvGraphicFramePr>
          <p:nvPr>
            <p:extLst>
              <p:ext uri="{D42A27DB-BD31-4B8C-83A1-F6EECF244321}">
                <p14:modId xmlns:p14="http://schemas.microsoft.com/office/powerpoint/2010/main" val="4176341979"/>
              </p:ext>
            </p:extLst>
          </p:nvPr>
        </p:nvGraphicFramePr>
        <p:xfrm>
          <a:off x="3200400" y="4757379"/>
          <a:ext cx="2505075" cy="393700"/>
        </p:xfrm>
        <a:graphic>
          <a:graphicData uri="http://schemas.openxmlformats.org/presentationml/2006/ole">
            <mc:AlternateContent xmlns:mc="http://schemas.openxmlformats.org/markup-compatibility/2006">
              <mc:Choice xmlns:v="urn:schemas-microsoft-com:vml" Requires="v">
                <p:oleObj spid="_x0000_s1105" name="Microsoft Equation 3.0" r:id="rId4" imgW="1460500" imgH="228600" progId="Equation.3">
                  <p:embed/>
                </p:oleObj>
              </mc:Choice>
              <mc:Fallback>
                <p:oleObj name="Microsoft Equation 3.0" r:id="rId4" imgW="1460500" imgH="2286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757379"/>
                        <a:ext cx="2505075"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547688" y="3303588"/>
            <a:ext cx="9144001" cy="0"/>
          </a:xfrm>
          <a:prstGeom prst="rect">
            <a:avLst/>
          </a:prstGeom>
          <a:noFill/>
          <a:ln w="9525">
            <a:noFill/>
            <a:miter lim="800000"/>
            <a:headEnd/>
            <a:tailEnd/>
          </a:ln>
        </p:spPr>
        <p:txBody>
          <a:bodyPr wrap="none" anchor="ctr">
            <a:spAutoFit/>
          </a:bodyPr>
          <a:lstStyle/>
          <a:p>
            <a:endParaRPr lang="en-US"/>
          </a:p>
        </p:txBody>
      </p:sp>
      <p:sp>
        <p:nvSpPr>
          <p:cNvPr id="265224" name="Oval 8"/>
          <p:cNvSpPr>
            <a:spLocks noChangeArrowheads="1"/>
          </p:cNvSpPr>
          <p:nvPr/>
        </p:nvSpPr>
        <p:spPr bwMode="auto">
          <a:xfrm>
            <a:off x="2286000" y="2308040"/>
            <a:ext cx="228600" cy="76200"/>
          </a:xfrm>
          <a:prstGeom prst="ellipse">
            <a:avLst/>
          </a:prstGeom>
          <a:solidFill>
            <a:srgbClr val="B2B2B2"/>
          </a:solidFill>
          <a:ln w="9525">
            <a:solidFill>
              <a:srgbClr val="C0C0C0"/>
            </a:solidFill>
            <a:round/>
            <a:headEnd/>
            <a:tailEnd/>
          </a:ln>
        </p:spPr>
        <p:txBody>
          <a:bodyPr wrap="none" anchor="ctr"/>
          <a:lstStyle/>
          <a:p>
            <a:endParaRPr lang="en-US"/>
          </a:p>
        </p:txBody>
      </p:sp>
      <p:sp>
        <p:nvSpPr>
          <p:cNvPr id="265225" name="Oval 9"/>
          <p:cNvSpPr>
            <a:spLocks noChangeArrowheads="1"/>
          </p:cNvSpPr>
          <p:nvPr/>
        </p:nvSpPr>
        <p:spPr bwMode="auto">
          <a:xfrm>
            <a:off x="2809875" y="2284228"/>
            <a:ext cx="228600" cy="76200"/>
          </a:xfrm>
          <a:prstGeom prst="ellipse">
            <a:avLst/>
          </a:prstGeom>
          <a:solidFill>
            <a:srgbClr val="B2B2B2"/>
          </a:solidFill>
          <a:ln w="9525">
            <a:solidFill>
              <a:srgbClr val="C0C0C0"/>
            </a:solidFill>
            <a:round/>
            <a:headEnd/>
            <a:tailEnd/>
          </a:ln>
        </p:spPr>
        <p:txBody>
          <a:bodyPr wrap="none" anchor="ctr"/>
          <a:lstStyle/>
          <a:p>
            <a:endParaRPr lang="en-US"/>
          </a:p>
        </p:txBody>
      </p:sp>
      <p:sp>
        <p:nvSpPr>
          <p:cNvPr id="265232" name="Line 16"/>
          <p:cNvSpPr>
            <a:spLocks noChangeShapeType="1"/>
          </p:cNvSpPr>
          <p:nvPr/>
        </p:nvSpPr>
        <p:spPr bwMode="auto">
          <a:xfrm>
            <a:off x="3200400" y="5138379"/>
            <a:ext cx="1066800" cy="0"/>
          </a:xfrm>
          <a:prstGeom prst="line">
            <a:avLst/>
          </a:prstGeom>
          <a:noFill/>
          <a:ln w="9525">
            <a:solidFill>
              <a:schemeClr val="tx1"/>
            </a:solidFill>
            <a:round/>
            <a:headEnd/>
            <a:tailEnd/>
          </a:ln>
        </p:spPr>
        <p:txBody>
          <a:bodyPr/>
          <a:lstStyle/>
          <a:p>
            <a:endParaRPr lang="en-US"/>
          </a:p>
        </p:txBody>
      </p:sp>
      <p:grpSp>
        <p:nvGrpSpPr>
          <p:cNvPr id="2" name="Group 19"/>
          <p:cNvGrpSpPr>
            <a:grpSpLocks/>
          </p:cNvGrpSpPr>
          <p:nvPr/>
        </p:nvGrpSpPr>
        <p:grpSpPr bwMode="auto">
          <a:xfrm>
            <a:off x="2030413" y="2233428"/>
            <a:ext cx="1085850" cy="220662"/>
            <a:chOff x="1287" y="1631"/>
            <a:chExt cx="684" cy="139"/>
          </a:xfrm>
        </p:grpSpPr>
        <p:sp>
          <p:nvSpPr>
            <p:cNvPr id="1040" name="Oval 20"/>
            <p:cNvSpPr>
              <a:spLocks noChangeArrowheads="1"/>
            </p:cNvSpPr>
            <p:nvPr/>
          </p:nvSpPr>
          <p:spPr bwMode="auto">
            <a:xfrm>
              <a:off x="1436" y="1632"/>
              <a:ext cx="210" cy="138"/>
            </a:xfrm>
            <a:prstGeom prst="ellipse">
              <a:avLst/>
            </a:prstGeom>
            <a:solidFill>
              <a:srgbClr val="000000"/>
            </a:solidFill>
            <a:ln w="9525">
              <a:solidFill>
                <a:schemeClr val="tx1"/>
              </a:solidFill>
              <a:round/>
              <a:headEnd/>
              <a:tailEnd/>
            </a:ln>
          </p:spPr>
          <p:txBody>
            <a:bodyPr wrap="none" anchor="ctr"/>
            <a:lstStyle/>
            <a:p>
              <a:endParaRPr lang="en-US"/>
            </a:p>
          </p:txBody>
        </p:sp>
        <p:sp>
          <p:nvSpPr>
            <p:cNvPr id="1041" name="Oval 21"/>
            <p:cNvSpPr>
              <a:spLocks noChangeArrowheads="1"/>
            </p:cNvSpPr>
            <p:nvPr/>
          </p:nvSpPr>
          <p:spPr bwMode="auto">
            <a:xfrm>
              <a:off x="1739" y="1631"/>
              <a:ext cx="210" cy="138"/>
            </a:xfrm>
            <a:prstGeom prst="ellipse">
              <a:avLst/>
            </a:prstGeom>
            <a:solidFill>
              <a:srgbClr val="000000"/>
            </a:solidFill>
            <a:ln w="9525">
              <a:solidFill>
                <a:schemeClr val="tx1"/>
              </a:solidFill>
              <a:round/>
              <a:headEnd/>
              <a:tailEnd/>
            </a:ln>
          </p:spPr>
          <p:txBody>
            <a:bodyPr wrap="none" anchor="ctr"/>
            <a:lstStyle/>
            <a:p>
              <a:endParaRPr lang="en-US"/>
            </a:p>
          </p:txBody>
        </p:sp>
        <p:sp>
          <p:nvSpPr>
            <p:cNvPr id="1042" name="Line 22"/>
            <p:cNvSpPr>
              <a:spLocks noChangeShapeType="1"/>
            </p:cNvSpPr>
            <p:nvPr/>
          </p:nvSpPr>
          <p:spPr bwMode="auto">
            <a:xfrm flipH="1" flipV="1">
              <a:off x="1287" y="1650"/>
              <a:ext cx="144" cy="33"/>
            </a:xfrm>
            <a:prstGeom prst="line">
              <a:avLst/>
            </a:prstGeom>
            <a:noFill/>
            <a:ln w="19050">
              <a:solidFill>
                <a:schemeClr val="tx1"/>
              </a:solidFill>
              <a:round/>
              <a:headEnd/>
              <a:tailEnd/>
            </a:ln>
          </p:spPr>
          <p:txBody>
            <a:bodyPr/>
            <a:lstStyle/>
            <a:p>
              <a:endParaRPr lang="en-US"/>
            </a:p>
          </p:txBody>
        </p:sp>
        <p:sp>
          <p:nvSpPr>
            <p:cNvPr id="1043" name="Freeform 23"/>
            <p:cNvSpPr>
              <a:spLocks/>
            </p:cNvSpPr>
            <p:nvPr/>
          </p:nvSpPr>
          <p:spPr bwMode="auto">
            <a:xfrm>
              <a:off x="1947" y="1668"/>
              <a:ext cx="24" cy="18"/>
            </a:xfrm>
            <a:custGeom>
              <a:avLst/>
              <a:gdLst>
                <a:gd name="T0" fmla="*/ 0 w 24"/>
                <a:gd name="T1" fmla="*/ 18 h 18"/>
                <a:gd name="T2" fmla="*/ 24 w 24"/>
                <a:gd name="T3" fmla="*/ 0 h 18"/>
                <a:gd name="T4" fmla="*/ 0 60000 65536"/>
                <a:gd name="T5" fmla="*/ 0 60000 65536"/>
                <a:gd name="T6" fmla="*/ 0 w 24"/>
                <a:gd name="T7" fmla="*/ 0 h 18"/>
                <a:gd name="T8" fmla="*/ 24 w 24"/>
                <a:gd name="T9" fmla="*/ 18 h 18"/>
              </a:gdLst>
              <a:ahLst/>
              <a:cxnLst>
                <a:cxn ang="T4">
                  <a:pos x="T0" y="T1"/>
                </a:cxn>
                <a:cxn ang="T5">
                  <a:pos x="T2" y="T3"/>
                </a:cxn>
              </a:cxnLst>
              <a:rect l="T6" t="T7" r="T8" b="T9"/>
              <a:pathLst>
                <a:path w="24" h="18">
                  <a:moveTo>
                    <a:pt x="0" y="18"/>
                  </a:moveTo>
                  <a:lnTo>
                    <a:pt x="24" y="0"/>
                  </a:lnTo>
                </a:path>
              </a:pathLst>
            </a:custGeom>
            <a:noFill/>
            <a:ln w="19050">
              <a:solidFill>
                <a:schemeClr val="tx1"/>
              </a:solidFill>
              <a:round/>
              <a:headEnd type="none" w="med" len="med"/>
              <a:tailEnd type="none" w="med" len="med"/>
            </a:ln>
          </p:spPr>
          <p:txBody>
            <a:bodyPr/>
            <a:lstStyle/>
            <a:p>
              <a:endParaRPr lang="en-US"/>
            </a:p>
          </p:txBody>
        </p:sp>
        <p:sp>
          <p:nvSpPr>
            <p:cNvPr id="1044" name="Freeform 24"/>
            <p:cNvSpPr>
              <a:spLocks/>
            </p:cNvSpPr>
            <p:nvPr/>
          </p:nvSpPr>
          <p:spPr bwMode="auto">
            <a:xfrm>
              <a:off x="1641" y="1671"/>
              <a:ext cx="105" cy="18"/>
            </a:xfrm>
            <a:custGeom>
              <a:avLst/>
              <a:gdLst>
                <a:gd name="T0" fmla="*/ 0 w 105"/>
                <a:gd name="T1" fmla="*/ 18 h 18"/>
                <a:gd name="T2" fmla="*/ 60 w 105"/>
                <a:gd name="T3" fmla="*/ 0 h 18"/>
                <a:gd name="T4" fmla="*/ 105 w 105"/>
                <a:gd name="T5" fmla="*/ 15 h 18"/>
                <a:gd name="T6" fmla="*/ 0 60000 65536"/>
                <a:gd name="T7" fmla="*/ 0 60000 65536"/>
                <a:gd name="T8" fmla="*/ 0 60000 65536"/>
                <a:gd name="T9" fmla="*/ 0 w 105"/>
                <a:gd name="T10" fmla="*/ 0 h 18"/>
                <a:gd name="T11" fmla="*/ 105 w 105"/>
                <a:gd name="T12" fmla="*/ 18 h 18"/>
              </a:gdLst>
              <a:ahLst/>
              <a:cxnLst>
                <a:cxn ang="T6">
                  <a:pos x="T0" y="T1"/>
                </a:cxn>
                <a:cxn ang="T7">
                  <a:pos x="T2" y="T3"/>
                </a:cxn>
                <a:cxn ang="T8">
                  <a:pos x="T4" y="T5"/>
                </a:cxn>
              </a:cxnLst>
              <a:rect l="T9" t="T10" r="T11" b="T12"/>
              <a:pathLst>
                <a:path w="105" h="18">
                  <a:moveTo>
                    <a:pt x="0" y="18"/>
                  </a:moveTo>
                  <a:cubicBezTo>
                    <a:pt x="10" y="15"/>
                    <a:pt x="43" y="0"/>
                    <a:pt x="60" y="0"/>
                  </a:cubicBezTo>
                  <a:cubicBezTo>
                    <a:pt x="77" y="0"/>
                    <a:pt x="96" y="12"/>
                    <a:pt x="105" y="15"/>
                  </a:cubicBezTo>
                </a:path>
              </a:pathLst>
            </a:custGeom>
            <a:noFill/>
            <a:ln w="19050">
              <a:solidFill>
                <a:schemeClr val="tx1"/>
              </a:solidFill>
              <a:round/>
              <a:headEnd/>
              <a:tailEnd/>
            </a:ln>
          </p:spPr>
          <p:txBody>
            <a:bodyPr/>
            <a:lstStyle/>
            <a:p>
              <a:endParaRPr lang="en-US"/>
            </a:p>
          </p:txBody>
        </p:sp>
      </p:grpSp>
      <p:sp>
        <p:nvSpPr>
          <p:cNvPr id="265241" name="AutoShape 25"/>
          <p:cNvSpPr>
            <a:spLocks noChangeArrowheads="1"/>
          </p:cNvSpPr>
          <p:nvPr/>
        </p:nvSpPr>
        <p:spPr bwMode="auto">
          <a:xfrm rot="10800000">
            <a:off x="2559050" y="3063690"/>
            <a:ext cx="200025" cy="261938"/>
          </a:xfrm>
          <a:prstGeom prst="triangle">
            <a:avLst>
              <a:gd name="adj" fmla="val 50000"/>
            </a:avLst>
          </a:prstGeom>
          <a:solidFill>
            <a:srgbClr val="000000"/>
          </a:solidFill>
          <a:ln w="9525">
            <a:solidFill>
              <a:schemeClr val="tx1"/>
            </a:solidFill>
            <a:miter lim="800000"/>
            <a:headEnd/>
            <a:tailEnd/>
          </a:ln>
        </p:spPr>
        <p:txBody>
          <a:bodyPr wrap="none" anchor="ctr"/>
          <a:lstStyle/>
          <a:p>
            <a:endParaRPr lang="en-US"/>
          </a:p>
        </p:txBody>
      </p:sp>
      <p:sp>
        <p:nvSpPr>
          <p:cNvPr id="265242" name="AutoShape 26"/>
          <p:cNvSpPr>
            <a:spLocks noChangeArrowheads="1"/>
          </p:cNvSpPr>
          <p:nvPr/>
        </p:nvSpPr>
        <p:spPr bwMode="auto">
          <a:xfrm rot="20506496">
            <a:off x="2359025" y="2827153"/>
            <a:ext cx="300038" cy="50800"/>
          </a:xfrm>
          <a:prstGeom prst="parallelogram">
            <a:avLst>
              <a:gd name="adj" fmla="val 147656"/>
            </a:avLst>
          </a:prstGeom>
          <a:solidFill>
            <a:srgbClr val="000000"/>
          </a:solidFill>
          <a:ln w="9525">
            <a:solidFill>
              <a:schemeClr val="tx1"/>
            </a:solidFill>
            <a:miter lim="800000"/>
            <a:headEnd/>
            <a:tailEnd/>
          </a:ln>
        </p:spPr>
        <p:txBody>
          <a:bodyPr wrap="none" anchor="ctr"/>
          <a:lstStyle/>
          <a:p>
            <a:endParaRPr lang="en-US"/>
          </a:p>
        </p:txBody>
      </p:sp>
      <p:sp>
        <p:nvSpPr>
          <p:cNvPr id="265243" name="AutoShape 27"/>
          <p:cNvSpPr>
            <a:spLocks noChangeArrowheads="1"/>
          </p:cNvSpPr>
          <p:nvPr/>
        </p:nvSpPr>
        <p:spPr bwMode="auto">
          <a:xfrm rot="1292571" flipH="1">
            <a:off x="2687638" y="2831915"/>
            <a:ext cx="300037" cy="50800"/>
          </a:xfrm>
          <a:prstGeom prst="parallelogram">
            <a:avLst>
              <a:gd name="adj" fmla="val 147656"/>
            </a:avLst>
          </a:prstGeom>
          <a:solidFill>
            <a:srgbClr val="000000"/>
          </a:solidFill>
          <a:ln w="9525">
            <a:solidFill>
              <a:schemeClr val="tx1"/>
            </a:solidFill>
            <a:miter lim="800000"/>
            <a:headEnd/>
            <a:tailEnd/>
          </a:ln>
        </p:spPr>
        <p:txBody>
          <a:bodyPr wrap="none" anchor="ctr"/>
          <a:lstStyle/>
          <a:p>
            <a:endParaRPr lang="en-US"/>
          </a:p>
        </p:txBody>
      </p:sp>
      <p:sp>
        <p:nvSpPr>
          <p:cNvPr id="265244" name="AutoShape 28"/>
          <p:cNvSpPr>
            <a:spLocks noChangeArrowheads="1"/>
          </p:cNvSpPr>
          <p:nvPr/>
        </p:nvSpPr>
        <p:spPr bwMode="auto">
          <a:xfrm rot="11115228">
            <a:off x="1778000" y="2495365"/>
            <a:ext cx="266700" cy="279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9525">
            <a:noFill/>
            <a:miter lim="800000"/>
            <a:headEnd/>
            <a:tailEnd/>
          </a:ln>
        </p:spPr>
        <p:txBody>
          <a:bodyPr wrap="none" anchor="ctr"/>
          <a:lstStyle/>
          <a:p>
            <a:endParaRPr lang="en-US"/>
          </a:p>
        </p:txBody>
      </p:sp>
      <p:sp>
        <p:nvSpPr>
          <p:cNvPr id="21" name="Rectangle 3"/>
          <p:cNvSpPr>
            <a:spLocks noChangeArrowheads="1"/>
          </p:cNvSpPr>
          <p:nvPr/>
        </p:nvSpPr>
        <p:spPr bwMode="auto">
          <a:xfrm>
            <a:off x="699472" y="5436732"/>
            <a:ext cx="7882286" cy="954107"/>
          </a:xfrm>
          <a:prstGeom prst="rect">
            <a:avLst/>
          </a:prstGeom>
          <a:noFill/>
          <a:ln w="9525">
            <a:noFill/>
            <a:miter lim="800000"/>
            <a:headEnd/>
            <a:tailEnd/>
          </a:ln>
        </p:spPr>
        <p:txBody>
          <a:bodyPr wrap="none" anchor="ctr">
            <a:spAutoFit/>
          </a:bodyPr>
          <a:lstStyle/>
          <a:p>
            <a:pPr algn="ctr"/>
            <a:r>
              <a:rPr lang="en-US" dirty="0" smtClean="0"/>
              <a:t>The Law </a:t>
            </a:r>
            <a:r>
              <a:rPr lang="en-US" dirty="0"/>
              <a:t>of </a:t>
            </a:r>
            <a:r>
              <a:rPr lang="en-US" dirty="0" smtClean="0"/>
              <a:t>Inertia is </a:t>
            </a:r>
            <a:r>
              <a:rPr lang="en-US" b="1" dirty="0" smtClean="0"/>
              <a:t>universal</a:t>
            </a:r>
            <a:r>
              <a:rPr lang="en-US" dirty="0" smtClean="0"/>
              <a:t>: It applies to all</a:t>
            </a:r>
          </a:p>
          <a:p>
            <a:pPr algn="ctr"/>
            <a:r>
              <a:rPr lang="en-US" dirty="0" smtClean="0"/>
              <a:t>objects, moving and nonmoving, massive or not.</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65221"/>
                                        </p:tgtEl>
                                        <p:attrNameLst>
                                          <p:attrName>style.visibility</p:attrName>
                                        </p:attrNameLst>
                                      </p:cBhvr>
                                      <p:to>
                                        <p:strVal val="visible"/>
                                      </p:to>
                                    </p:set>
                                    <p:anim calcmode="lin" valueType="num">
                                      <p:cBhvr>
                                        <p:cTn id="7" dur="500" fill="hold"/>
                                        <p:tgtEl>
                                          <p:spTgt spid="26522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6522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6522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65221"/>
                                        </p:tgtEl>
                                        <p:attrNameLst>
                                          <p:attrName>ppt_y</p:attrName>
                                        </p:attrNameLst>
                                      </p:cBhvr>
                                      <p:tavLst>
                                        <p:tav tm="0">
                                          <p:val>
                                            <p:strVal val="#ppt_y"/>
                                          </p:val>
                                        </p:tav>
                                        <p:tav tm="100000">
                                          <p:val>
                                            <p:strVal val="#ppt_y"/>
                                          </p:val>
                                        </p:tav>
                                      </p:tavLst>
                                    </p:anim>
                                  </p:childTnLst>
                                </p:cTn>
                              </p:par>
                              <p:par>
                                <p:cTn id="11" presetID="34" presetClass="entr" presetSubtype="0" fill="hold" grpId="0" nodeType="withEffect">
                                  <p:stCondLst>
                                    <p:cond delay="0"/>
                                  </p:stCondLst>
                                  <p:childTnLst>
                                    <p:set>
                                      <p:cBhvr>
                                        <p:cTn id="12" dur="1" fill="hold">
                                          <p:stCondLst>
                                            <p:cond delay="0"/>
                                          </p:stCondLst>
                                        </p:cTn>
                                        <p:tgtEl>
                                          <p:spTgt spid="265232"/>
                                        </p:tgtEl>
                                        <p:attrNameLst>
                                          <p:attrName>style.visibility</p:attrName>
                                        </p:attrNameLst>
                                      </p:cBhvr>
                                      <p:to>
                                        <p:strVal val="visible"/>
                                      </p:to>
                                    </p:set>
                                    <p:anim from="(-#ppt_w/2)" to="(#ppt_x)" calcmode="lin" valueType="num">
                                      <p:cBhvr>
                                        <p:cTn id="13" dur="600" fill="hold">
                                          <p:stCondLst>
                                            <p:cond delay="0"/>
                                          </p:stCondLst>
                                        </p:cTn>
                                        <p:tgtEl>
                                          <p:spTgt spid="265232"/>
                                        </p:tgtEl>
                                        <p:attrNameLst>
                                          <p:attrName>ppt_x</p:attrName>
                                        </p:attrNameLst>
                                      </p:cBhvr>
                                    </p:anim>
                                    <p:anim from="0" to="-1.0" calcmode="lin" valueType="num">
                                      <p:cBhvr>
                                        <p:cTn id="14" dur="200" decel="50000" autoRev="1" fill="hold">
                                          <p:stCondLst>
                                            <p:cond delay="600"/>
                                          </p:stCondLst>
                                        </p:cTn>
                                        <p:tgtEl>
                                          <p:spTgt spid="265232"/>
                                        </p:tgtEl>
                                        <p:attrNameLst>
                                          <p:attrName>xshear</p:attrName>
                                        </p:attrNameLst>
                                      </p:cBhvr>
                                    </p:anim>
                                    <p:animScale>
                                      <p:cBhvr>
                                        <p:cTn id="15" dur="200" decel="100000" autoRev="1" fill="hold">
                                          <p:stCondLst>
                                            <p:cond delay="600"/>
                                          </p:stCondLst>
                                        </p:cTn>
                                        <p:tgtEl>
                                          <p:spTgt spid="265232"/>
                                        </p:tgtEl>
                                      </p:cBhvr>
                                      <p:from x="100000" y="100000"/>
                                      <p:to x="80000" y="100000"/>
                                    </p:animScale>
                                    <p:anim by="(#ppt_h/3+#ppt_w*0.1)" calcmode="lin" valueType="num">
                                      <p:cBhvr additive="sum">
                                        <p:cTn id="16" dur="200" decel="100000" autoRev="1" fill="hold">
                                          <p:stCondLst>
                                            <p:cond delay="600"/>
                                          </p:stCondLst>
                                        </p:cTn>
                                        <p:tgtEl>
                                          <p:spTgt spid="265232"/>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65224"/>
                                        </p:tgtEl>
                                        <p:attrNameLst>
                                          <p:attrName>style.visibility</p:attrName>
                                        </p:attrNameLst>
                                      </p:cBhvr>
                                      <p:to>
                                        <p:strVal val="visible"/>
                                      </p:to>
                                    </p:set>
                                    <p:animEffect transition="in" filter="wipe(up)">
                                      <p:cBhvr>
                                        <p:cTn id="21" dur="500"/>
                                        <p:tgtEl>
                                          <p:spTgt spid="26522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65225"/>
                                        </p:tgtEl>
                                        <p:attrNameLst>
                                          <p:attrName>style.visibility</p:attrName>
                                        </p:attrNameLst>
                                      </p:cBhvr>
                                      <p:to>
                                        <p:strVal val="visible"/>
                                      </p:to>
                                    </p:set>
                                    <p:animEffect transition="in" filter="wipe(up)">
                                      <p:cBhvr>
                                        <p:cTn id="24" dur="500"/>
                                        <p:tgtEl>
                                          <p:spTgt spid="265225"/>
                                        </p:tgtEl>
                                      </p:cBhvr>
                                    </p:animEffect>
                                  </p:childTnLst>
                                </p:cTn>
                              </p:par>
                            </p:childTnLst>
                          </p:cTn>
                        </p:par>
                        <p:par>
                          <p:cTn id="25" fill="hold">
                            <p:stCondLst>
                              <p:cond delay="500"/>
                            </p:stCondLst>
                            <p:childTnLst>
                              <p:par>
                                <p:cTn id="26" presetID="22" presetClass="exit" presetSubtype="4" fill="hold" grpId="1" nodeType="afterEffect">
                                  <p:stCondLst>
                                    <p:cond delay="0"/>
                                  </p:stCondLst>
                                  <p:childTnLst>
                                    <p:animEffect transition="out" filter="wipe(down)">
                                      <p:cBhvr>
                                        <p:cTn id="27" dur="500"/>
                                        <p:tgtEl>
                                          <p:spTgt spid="265224"/>
                                        </p:tgtEl>
                                      </p:cBhvr>
                                    </p:animEffect>
                                    <p:set>
                                      <p:cBhvr>
                                        <p:cTn id="28" dur="1" fill="hold">
                                          <p:stCondLst>
                                            <p:cond delay="499"/>
                                          </p:stCondLst>
                                        </p:cTn>
                                        <p:tgtEl>
                                          <p:spTgt spid="265224"/>
                                        </p:tgtEl>
                                        <p:attrNameLst>
                                          <p:attrName>style.visibility</p:attrName>
                                        </p:attrNameLst>
                                      </p:cBhvr>
                                      <p:to>
                                        <p:strVal val="hidden"/>
                                      </p:to>
                                    </p:set>
                                  </p:childTnLst>
                                </p:cTn>
                              </p:par>
                              <p:par>
                                <p:cTn id="29" presetID="22" presetClass="exit" presetSubtype="4" fill="hold" grpId="1" nodeType="withEffect">
                                  <p:stCondLst>
                                    <p:cond delay="0"/>
                                  </p:stCondLst>
                                  <p:childTnLst>
                                    <p:animEffect transition="out" filter="wipe(down)">
                                      <p:cBhvr>
                                        <p:cTn id="30" dur="500"/>
                                        <p:tgtEl>
                                          <p:spTgt spid="265225"/>
                                        </p:tgtEl>
                                      </p:cBhvr>
                                    </p:animEffect>
                                    <p:set>
                                      <p:cBhvr>
                                        <p:cTn id="31" dur="1" fill="hold">
                                          <p:stCondLst>
                                            <p:cond delay="499"/>
                                          </p:stCondLst>
                                        </p:cTn>
                                        <p:tgtEl>
                                          <p:spTgt spid="26522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9"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0-#ppt_w/2"/>
                                          </p:val>
                                        </p:tav>
                                        <p:tav tm="100000">
                                          <p:val>
                                            <p:strVal val="#ppt_x"/>
                                          </p:val>
                                        </p:tav>
                                      </p:tavLst>
                                    </p:anim>
                                    <p:anim calcmode="lin" valueType="num">
                                      <p:cBhvr additive="base">
                                        <p:cTn id="37"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5241"/>
                                        </p:tgtEl>
                                        <p:attrNameLst>
                                          <p:attrName>style.visibility</p:attrName>
                                        </p:attrNameLst>
                                      </p:cBhvr>
                                      <p:to>
                                        <p:strVal val="visible"/>
                                      </p:to>
                                    </p:set>
                                    <p:animEffect transition="in" filter="fade">
                                      <p:cBhvr>
                                        <p:cTn id="42" dur="5000"/>
                                        <p:tgtEl>
                                          <p:spTgt spid="2652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5242"/>
                                        </p:tgtEl>
                                        <p:attrNameLst>
                                          <p:attrName>style.visibility</p:attrName>
                                        </p:attrNameLst>
                                      </p:cBhvr>
                                      <p:to>
                                        <p:strVal val="visible"/>
                                      </p:to>
                                    </p:set>
                                    <p:animEffect transition="in" filter="fade">
                                      <p:cBhvr>
                                        <p:cTn id="45" dur="5000"/>
                                        <p:tgtEl>
                                          <p:spTgt spid="26524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5243"/>
                                        </p:tgtEl>
                                        <p:attrNameLst>
                                          <p:attrName>style.visibility</p:attrName>
                                        </p:attrNameLst>
                                      </p:cBhvr>
                                      <p:to>
                                        <p:strVal val="visible"/>
                                      </p:to>
                                    </p:set>
                                    <p:animEffect transition="in" filter="fade">
                                      <p:cBhvr>
                                        <p:cTn id="48" dur="5000"/>
                                        <p:tgtEl>
                                          <p:spTgt spid="265243"/>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265244"/>
                                        </p:tgtEl>
                                        <p:attrNameLst>
                                          <p:attrName>style.visibility</p:attrName>
                                        </p:attrNameLst>
                                      </p:cBhvr>
                                      <p:to>
                                        <p:strVal val="visible"/>
                                      </p:to>
                                    </p:set>
                                    <p:animEffect transition="in" filter="fade">
                                      <p:cBhvr>
                                        <p:cTn id="53" dur="1000"/>
                                        <p:tgtEl>
                                          <p:spTgt spid="265244"/>
                                        </p:tgtEl>
                                      </p:cBhvr>
                                    </p:animEffect>
                                    <p:anim calcmode="lin" valueType="num">
                                      <p:cBhvr>
                                        <p:cTn id="54" dur="1000" fill="hold"/>
                                        <p:tgtEl>
                                          <p:spTgt spid="265244"/>
                                        </p:tgtEl>
                                        <p:attrNameLst>
                                          <p:attrName>ppt_x</p:attrName>
                                        </p:attrNameLst>
                                      </p:cBhvr>
                                      <p:tavLst>
                                        <p:tav tm="0">
                                          <p:val>
                                            <p:strVal val="#ppt_x"/>
                                          </p:val>
                                        </p:tav>
                                        <p:tav tm="100000">
                                          <p:val>
                                            <p:strVal val="#ppt_x"/>
                                          </p:val>
                                        </p:tav>
                                      </p:tavLst>
                                    </p:anim>
                                    <p:anim calcmode="lin" valueType="num">
                                      <p:cBhvr>
                                        <p:cTn id="55" dur="1000" fill="hold"/>
                                        <p:tgtEl>
                                          <p:spTgt spid="26524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circle(in)">
                                      <p:cBhvr>
                                        <p:cTn id="6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4" grpId="0" animBg="1"/>
      <p:bldP spid="265224" grpId="1" animBg="1"/>
      <p:bldP spid="265225" grpId="0" animBg="1"/>
      <p:bldP spid="265225" grpId="1" animBg="1"/>
      <p:bldP spid="265232" grpId="0" animBg="1"/>
      <p:bldP spid="265241" grpId="0" animBg="1"/>
      <p:bldP spid="265242" grpId="0" animBg="1"/>
      <p:bldP spid="265243" grpId="0" animBg="1"/>
      <p:bldP spid="265244" grpId="0" animBg="1"/>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1" name="Text Box 41"/>
          <p:cNvSpPr txBox="1">
            <a:spLocks noChangeArrowheads="1"/>
          </p:cNvSpPr>
          <p:nvPr/>
        </p:nvSpPr>
        <p:spPr bwMode="auto">
          <a:xfrm>
            <a:off x="5702363" y="2834760"/>
            <a:ext cx="1593850" cy="477837"/>
          </a:xfrm>
          <a:prstGeom prst="rect">
            <a:avLst/>
          </a:prstGeom>
          <a:noFill/>
          <a:ln w="9525">
            <a:noFill/>
            <a:miter lim="800000"/>
            <a:headEnd/>
            <a:tailEnd/>
          </a:ln>
        </p:spPr>
        <p:txBody>
          <a:bodyPr/>
          <a:lstStyle/>
          <a:p>
            <a:r>
              <a:rPr lang="en-US" sz="2400" dirty="0" err="1" smtClean="0">
                <a:solidFill>
                  <a:srgbClr val="009900"/>
                </a:solidFill>
              </a:rPr>
              <a:t>F</a:t>
            </a:r>
            <a:r>
              <a:rPr lang="en-US" sz="2400" baseline="-25000" dirty="0" err="1" smtClean="0">
                <a:solidFill>
                  <a:srgbClr val="009900"/>
                </a:solidFill>
              </a:rPr>
              <a:t>dattr</a:t>
            </a:r>
            <a:r>
              <a:rPr lang="en-US" sz="2400" dirty="0" smtClean="0">
                <a:solidFill>
                  <a:srgbClr val="009900"/>
                </a:solidFill>
              </a:rPr>
              <a:t> cos </a:t>
            </a:r>
            <a:r>
              <a:rPr lang="en-US" sz="2400" b="1" dirty="0" smtClean="0">
                <a:solidFill>
                  <a:srgbClr val="009900"/>
                </a:solidFill>
                <a:latin typeface="Symbol" panose="05050102010706020507" pitchFamily="18" charset="2"/>
              </a:rPr>
              <a:t>q</a:t>
            </a:r>
            <a:endParaRPr lang="en-US" sz="2400" b="1" dirty="0">
              <a:solidFill>
                <a:srgbClr val="009900"/>
              </a:solidFill>
              <a:latin typeface="Symbol" panose="05050102010706020507" pitchFamily="18" charset="2"/>
            </a:endParaRPr>
          </a:p>
        </p:txBody>
      </p:sp>
      <p:grpSp>
        <p:nvGrpSpPr>
          <p:cNvPr id="35844" name="Group 49"/>
          <p:cNvGrpSpPr>
            <a:grpSpLocks/>
          </p:cNvGrpSpPr>
          <p:nvPr/>
        </p:nvGrpSpPr>
        <p:grpSpPr bwMode="auto">
          <a:xfrm>
            <a:off x="6310313" y="911225"/>
            <a:ext cx="2266950" cy="1133475"/>
            <a:chOff x="3993" y="565"/>
            <a:chExt cx="1428" cy="714"/>
          </a:xfrm>
        </p:grpSpPr>
        <p:sp>
          <p:nvSpPr>
            <p:cNvPr id="35917" name="Rectangle 23"/>
            <p:cNvSpPr>
              <a:spLocks noChangeArrowheads="1"/>
            </p:cNvSpPr>
            <p:nvPr/>
          </p:nvSpPr>
          <p:spPr bwMode="auto">
            <a:xfrm>
              <a:off x="4401" y="565"/>
              <a:ext cx="714" cy="714"/>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35918" name="Line 24"/>
            <p:cNvSpPr>
              <a:spLocks noChangeShapeType="1"/>
            </p:cNvSpPr>
            <p:nvPr/>
          </p:nvSpPr>
          <p:spPr bwMode="auto">
            <a:xfrm>
              <a:off x="3993" y="1279"/>
              <a:ext cx="1428" cy="0"/>
            </a:xfrm>
            <a:prstGeom prst="line">
              <a:avLst/>
            </a:prstGeom>
            <a:noFill/>
            <a:ln w="38100">
              <a:solidFill>
                <a:srgbClr val="0070C0"/>
              </a:solidFill>
              <a:round/>
              <a:headEnd/>
              <a:tailEnd/>
            </a:ln>
          </p:spPr>
          <p:txBody>
            <a:bodyPr/>
            <a:lstStyle/>
            <a:p>
              <a:endParaRPr lang="en-US">
                <a:solidFill>
                  <a:srgbClr val="000000"/>
                </a:solidFill>
              </a:endParaRPr>
            </a:p>
          </p:txBody>
        </p:sp>
      </p:grpSp>
      <p:sp>
        <p:nvSpPr>
          <p:cNvPr id="276506" name="Line 26"/>
          <p:cNvSpPr>
            <a:spLocks noChangeShapeType="1"/>
          </p:cNvSpPr>
          <p:nvPr/>
        </p:nvSpPr>
        <p:spPr bwMode="auto">
          <a:xfrm flipH="1">
            <a:off x="8091488" y="1397000"/>
            <a:ext cx="485775" cy="0"/>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sp>
        <p:nvSpPr>
          <p:cNvPr id="276507" name="Text Box 27"/>
          <p:cNvSpPr txBox="1">
            <a:spLocks noChangeArrowheads="1"/>
          </p:cNvSpPr>
          <p:nvPr/>
        </p:nvSpPr>
        <p:spPr bwMode="auto">
          <a:xfrm>
            <a:off x="8089900" y="900113"/>
            <a:ext cx="1068388" cy="485775"/>
          </a:xfrm>
          <a:prstGeom prst="rect">
            <a:avLst/>
          </a:prstGeom>
          <a:noFill/>
          <a:ln w="9525">
            <a:noFill/>
            <a:miter lim="800000"/>
            <a:headEnd/>
            <a:tailEnd/>
          </a:ln>
        </p:spPr>
        <p:txBody>
          <a:bodyPr/>
          <a:lstStyle/>
          <a:p>
            <a:r>
              <a:rPr lang="en-US" sz="2400">
                <a:solidFill>
                  <a:srgbClr val="000000"/>
                </a:solidFill>
              </a:rPr>
              <a:t>F</a:t>
            </a:r>
            <a:r>
              <a:rPr lang="en-US" sz="2400" baseline="-25000">
                <a:solidFill>
                  <a:srgbClr val="000000"/>
                </a:solidFill>
              </a:rPr>
              <a:t>a</a:t>
            </a:r>
            <a:r>
              <a:rPr lang="en-US" sz="2400">
                <a:solidFill>
                  <a:srgbClr val="000000"/>
                </a:solidFill>
              </a:rPr>
              <a:t> = ?</a:t>
            </a:r>
          </a:p>
        </p:txBody>
      </p:sp>
      <p:sp>
        <p:nvSpPr>
          <p:cNvPr id="276509" name="Text Box 29"/>
          <p:cNvSpPr txBox="1">
            <a:spLocks noChangeArrowheads="1"/>
          </p:cNvSpPr>
          <p:nvPr/>
        </p:nvSpPr>
        <p:spPr bwMode="auto">
          <a:xfrm>
            <a:off x="7276413" y="1235075"/>
            <a:ext cx="1009650" cy="458788"/>
          </a:xfrm>
          <a:prstGeom prst="rect">
            <a:avLst/>
          </a:prstGeom>
          <a:noFill/>
          <a:ln w="9525">
            <a:noFill/>
            <a:miter lim="800000"/>
            <a:headEnd/>
            <a:tailEnd/>
          </a:ln>
        </p:spPr>
        <p:txBody>
          <a:bodyPr/>
          <a:lstStyle/>
          <a:p>
            <a:r>
              <a:rPr lang="en-US" sz="2400" dirty="0" smtClean="0">
                <a:solidFill>
                  <a:srgbClr val="000000"/>
                </a:solidFill>
              </a:rPr>
              <a:t>m</a:t>
            </a:r>
            <a:endParaRPr lang="en-US" sz="2400" dirty="0">
              <a:solidFill>
                <a:srgbClr val="000000"/>
              </a:solidFill>
            </a:endParaRPr>
          </a:p>
        </p:txBody>
      </p:sp>
      <p:grpSp>
        <p:nvGrpSpPr>
          <p:cNvPr id="3" name="Group 79"/>
          <p:cNvGrpSpPr>
            <a:grpSpLocks/>
          </p:cNvGrpSpPr>
          <p:nvPr/>
        </p:nvGrpSpPr>
        <p:grpSpPr bwMode="auto">
          <a:xfrm>
            <a:off x="5267325" y="149225"/>
            <a:ext cx="1985963" cy="1085850"/>
            <a:chOff x="3318" y="94"/>
            <a:chExt cx="1251" cy="684"/>
          </a:xfrm>
        </p:grpSpPr>
        <p:sp>
          <p:nvSpPr>
            <p:cNvPr id="35913" name="Line 25"/>
            <p:cNvSpPr>
              <a:spLocks noChangeShapeType="1"/>
            </p:cNvSpPr>
            <p:nvPr/>
          </p:nvSpPr>
          <p:spPr bwMode="auto">
            <a:xfrm>
              <a:off x="3771" y="370"/>
              <a:ext cx="612" cy="408"/>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sp>
          <p:nvSpPr>
            <p:cNvPr id="35914" name="Text Box 28"/>
            <p:cNvSpPr txBox="1">
              <a:spLocks noChangeArrowheads="1"/>
            </p:cNvSpPr>
            <p:nvPr/>
          </p:nvSpPr>
          <p:spPr bwMode="auto">
            <a:xfrm>
              <a:off x="3318" y="94"/>
              <a:ext cx="672" cy="306"/>
            </a:xfrm>
            <a:prstGeom prst="rect">
              <a:avLst/>
            </a:prstGeom>
            <a:noFill/>
            <a:ln w="9525">
              <a:noFill/>
              <a:miter lim="800000"/>
              <a:headEnd/>
              <a:tailEnd/>
            </a:ln>
          </p:spPr>
          <p:txBody>
            <a:bodyPr/>
            <a:lstStyle/>
            <a:p>
              <a:r>
                <a:rPr lang="en-US" sz="2400" dirty="0" err="1" smtClean="0">
                  <a:solidFill>
                    <a:srgbClr val="000000"/>
                  </a:solidFill>
                </a:rPr>
                <a:t>F</a:t>
              </a:r>
              <a:r>
                <a:rPr lang="en-US" sz="2400" baseline="-25000" dirty="0" err="1" smtClean="0">
                  <a:solidFill>
                    <a:srgbClr val="000000"/>
                  </a:solidFill>
                </a:rPr>
                <a:t>dattr</a:t>
              </a:r>
              <a:endParaRPr lang="en-US" sz="2400" baseline="-25000" dirty="0">
                <a:solidFill>
                  <a:srgbClr val="000000"/>
                </a:solidFill>
              </a:endParaRPr>
            </a:p>
          </p:txBody>
        </p:sp>
        <p:sp>
          <p:nvSpPr>
            <p:cNvPr id="35915" name="Text Box 30"/>
            <p:cNvSpPr txBox="1">
              <a:spLocks noChangeArrowheads="1"/>
            </p:cNvSpPr>
            <p:nvPr/>
          </p:nvSpPr>
          <p:spPr bwMode="auto">
            <a:xfrm>
              <a:off x="4059" y="343"/>
              <a:ext cx="510" cy="306"/>
            </a:xfrm>
            <a:prstGeom prst="rect">
              <a:avLst/>
            </a:prstGeom>
            <a:noFill/>
            <a:ln w="9525">
              <a:noFill/>
              <a:miter lim="800000"/>
              <a:headEnd/>
              <a:tailEnd/>
            </a:ln>
          </p:spPr>
          <p:txBody>
            <a:bodyPr/>
            <a:lstStyle/>
            <a:p>
              <a:r>
                <a:rPr lang="en-US" sz="2400" b="1" dirty="0" smtClean="0">
                  <a:solidFill>
                    <a:srgbClr val="000000"/>
                  </a:solidFill>
                  <a:latin typeface="Symbol" panose="05050102010706020507" pitchFamily="18" charset="2"/>
                </a:rPr>
                <a:t>q</a:t>
              </a:r>
              <a:endParaRPr lang="en-US" sz="2400" b="1" dirty="0">
                <a:solidFill>
                  <a:srgbClr val="000000"/>
                </a:solidFill>
                <a:latin typeface="Symbol" panose="05050102010706020507" pitchFamily="18" charset="2"/>
              </a:endParaRPr>
            </a:p>
          </p:txBody>
        </p:sp>
        <p:sp>
          <p:nvSpPr>
            <p:cNvPr id="35916" name="Line 31"/>
            <p:cNvSpPr>
              <a:spLocks noChangeShapeType="1"/>
            </p:cNvSpPr>
            <p:nvPr/>
          </p:nvSpPr>
          <p:spPr bwMode="auto">
            <a:xfrm>
              <a:off x="3771" y="370"/>
              <a:ext cx="714" cy="0"/>
            </a:xfrm>
            <a:prstGeom prst="line">
              <a:avLst/>
            </a:prstGeom>
            <a:noFill/>
            <a:ln w="15875">
              <a:solidFill>
                <a:srgbClr val="000000"/>
              </a:solidFill>
              <a:prstDash val="lgDash"/>
              <a:round/>
              <a:headEnd/>
              <a:tailEnd/>
            </a:ln>
          </p:spPr>
          <p:txBody>
            <a:bodyPr/>
            <a:lstStyle/>
            <a:p>
              <a:endParaRPr lang="en-US">
                <a:solidFill>
                  <a:srgbClr val="000000"/>
                </a:solidFill>
              </a:endParaRPr>
            </a:p>
          </p:txBody>
        </p:sp>
      </p:grpSp>
      <p:sp>
        <p:nvSpPr>
          <p:cNvPr id="276512" name="Text Box 32"/>
          <p:cNvSpPr txBox="1">
            <a:spLocks noChangeArrowheads="1"/>
          </p:cNvSpPr>
          <p:nvPr/>
        </p:nvSpPr>
        <p:spPr bwMode="auto">
          <a:xfrm>
            <a:off x="7271101" y="1973449"/>
            <a:ext cx="465192" cy="461665"/>
          </a:xfrm>
          <a:prstGeom prst="rect">
            <a:avLst/>
          </a:prstGeom>
          <a:noFill/>
          <a:ln w="9525">
            <a:noFill/>
            <a:miter lim="800000"/>
            <a:headEnd/>
            <a:tailEnd/>
          </a:ln>
        </p:spPr>
        <p:txBody>
          <a:bodyPr wrap="none">
            <a:spAutoFit/>
          </a:bodyPr>
          <a:lstStyle/>
          <a:p>
            <a:r>
              <a:rPr lang="en-US" sz="2400" dirty="0" err="1" smtClean="0">
                <a:solidFill>
                  <a:srgbClr val="000000"/>
                </a:solidFill>
                <a:latin typeface="Symbol" pitchFamily="18" charset="2"/>
              </a:rPr>
              <a:t>m</a:t>
            </a:r>
            <a:r>
              <a:rPr lang="en-US" sz="2400" baseline="-25000" dirty="0" err="1" smtClean="0">
                <a:solidFill>
                  <a:srgbClr val="000000"/>
                </a:solidFill>
              </a:rPr>
              <a:t>k</a:t>
            </a:r>
            <a:endParaRPr lang="en-US" sz="2400" dirty="0">
              <a:solidFill>
                <a:srgbClr val="000000"/>
              </a:solidFill>
            </a:endParaRPr>
          </a:p>
        </p:txBody>
      </p:sp>
      <p:sp>
        <p:nvSpPr>
          <p:cNvPr id="35850" name="Rectangle 34"/>
          <p:cNvSpPr>
            <a:spLocks noChangeArrowheads="1"/>
          </p:cNvSpPr>
          <p:nvPr/>
        </p:nvSpPr>
        <p:spPr bwMode="auto">
          <a:xfrm>
            <a:off x="7303213" y="3570988"/>
            <a:ext cx="1116012" cy="1116012"/>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276515" name="Line 35"/>
          <p:cNvSpPr>
            <a:spLocks noChangeShapeType="1"/>
          </p:cNvSpPr>
          <p:nvPr/>
        </p:nvSpPr>
        <p:spPr bwMode="auto">
          <a:xfrm>
            <a:off x="6310325" y="3272558"/>
            <a:ext cx="957263" cy="0"/>
          </a:xfrm>
          <a:prstGeom prst="line">
            <a:avLst/>
          </a:prstGeom>
          <a:noFill/>
          <a:ln w="19050">
            <a:solidFill>
              <a:srgbClr val="009900"/>
            </a:solidFill>
            <a:round/>
            <a:headEnd/>
            <a:tailEnd type="triangle" w="lg" len="lg"/>
          </a:ln>
        </p:spPr>
        <p:txBody>
          <a:bodyPr/>
          <a:lstStyle/>
          <a:p>
            <a:endParaRPr lang="en-US">
              <a:solidFill>
                <a:srgbClr val="000000"/>
              </a:solidFill>
            </a:endParaRPr>
          </a:p>
        </p:txBody>
      </p:sp>
      <p:grpSp>
        <p:nvGrpSpPr>
          <p:cNvPr id="4" name="Group 83"/>
          <p:cNvGrpSpPr>
            <a:grpSpLocks/>
          </p:cNvGrpSpPr>
          <p:nvPr/>
        </p:nvGrpSpPr>
        <p:grpSpPr bwMode="auto">
          <a:xfrm>
            <a:off x="8419232" y="3526545"/>
            <a:ext cx="688976" cy="522288"/>
            <a:chOff x="5094" y="2199"/>
            <a:chExt cx="434" cy="329"/>
          </a:xfrm>
        </p:grpSpPr>
        <p:sp>
          <p:nvSpPr>
            <p:cNvPr id="35911" name="Line 36"/>
            <p:cNvSpPr>
              <a:spLocks noChangeShapeType="1"/>
            </p:cNvSpPr>
            <p:nvPr/>
          </p:nvSpPr>
          <p:spPr bwMode="auto">
            <a:xfrm flipH="1">
              <a:off x="5094" y="2528"/>
              <a:ext cx="301" cy="0"/>
            </a:xfrm>
            <a:prstGeom prst="line">
              <a:avLst/>
            </a:prstGeom>
            <a:noFill/>
            <a:ln w="19050">
              <a:solidFill>
                <a:srgbClr val="009900"/>
              </a:solidFill>
              <a:round/>
              <a:headEnd/>
              <a:tailEnd type="triangle" w="lg" len="lg"/>
            </a:ln>
          </p:spPr>
          <p:txBody>
            <a:bodyPr/>
            <a:lstStyle/>
            <a:p>
              <a:endParaRPr lang="en-US">
                <a:solidFill>
                  <a:srgbClr val="000000"/>
                </a:solidFill>
              </a:endParaRPr>
            </a:p>
          </p:txBody>
        </p:sp>
        <p:sp>
          <p:nvSpPr>
            <p:cNvPr id="35912" name="Text Box 37"/>
            <p:cNvSpPr txBox="1">
              <a:spLocks noChangeArrowheads="1"/>
            </p:cNvSpPr>
            <p:nvPr/>
          </p:nvSpPr>
          <p:spPr bwMode="auto">
            <a:xfrm>
              <a:off x="5126" y="2199"/>
              <a:ext cx="402" cy="302"/>
            </a:xfrm>
            <a:prstGeom prst="rect">
              <a:avLst/>
            </a:prstGeom>
            <a:noFill/>
            <a:ln w="9525">
              <a:noFill/>
              <a:miter lim="800000"/>
              <a:headEnd/>
              <a:tailEnd/>
            </a:ln>
          </p:spPr>
          <p:txBody>
            <a:bodyPr/>
            <a:lstStyle/>
            <a:p>
              <a:r>
                <a:rPr lang="en-US" sz="2400" dirty="0" err="1">
                  <a:solidFill>
                    <a:srgbClr val="009900"/>
                  </a:solidFill>
                </a:rPr>
                <a:t>F</a:t>
              </a:r>
              <a:r>
                <a:rPr lang="en-US" sz="2400" baseline="-25000" dirty="0" err="1">
                  <a:solidFill>
                    <a:srgbClr val="009900"/>
                  </a:solidFill>
                </a:rPr>
                <a:t>a</a:t>
              </a:r>
              <a:endParaRPr lang="en-US" sz="2400" dirty="0">
                <a:solidFill>
                  <a:srgbClr val="009900"/>
                </a:solidFill>
              </a:endParaRPr>
            </a:p>
          </p:txBody>
        </p:sp>
      </p:grpSp>
      <p:sp>
        <p:nvSpPr>
          <p:cNvPr id="276518" name="Text Box 38"/>
          <p:cNvSpPr txBox="1">
            <a:spLocks noChangeArrowheads="1"/>
          </p:cNvSpPr>
          <p:nvPr/>
        </p:nvSpPr>
        <p:spPr bwMode="auto">
          <a:xfrm>
            <a:off x="5706189" y="3571484"/>
            <a:ext cx="1536700" cy="477837"/>
          </a:xfrm>
          <a:prstGeom prst="rect">
            <a:avLst/>
          </a:prstGeom>
          <a:noFill/>
          <a:ln w="9525">
            <a:noFill/>
            <a:miter lim="800000"/>
            <a:headEnd/>
            <a:tailEnd/>
          </a:ln>
        </p:spPr>
        <p:txBody>
          <a:bodyPr/>
          <a:lstStyle/>
          <a:p>
            <a:r>
              <a:rPr lang="en-US" sz="2400" dirty="0" err="1" smtClean="0">
                <a:solidFill>
                  <a:srgbClr val="000000"/>
                </a:solidFill>
              </a:rPr>
              <a:t>F</a:t>
            </a:r>
            <a:r>
              <a:rPr lang="en-US" sz="2400" baseline="-25000" dirty="0" err="1" smtClean="0">
                <a:solidFill>
                  <a:srgbClr val="000000"/>
                </a:solidFill>
              </a:rPr>
              <a:t>dattr</a:t>
            </a:r>
            <a:r>
              <a:rPr lang="en-US" sz="2400" dirty="0" smtClean="0">
                <a:solidFill>
                  <a:srgbClr val="000000"/>
                </a:solidFill>
              </a:rPr>
              <a:t> sin </a:t>
            </a:r>
            <a:r>
              <a:rPr lang="en-US" sz="2400" b="1" dirty="0" smtClean="0">
                <a:solidFill>
                  <a:srgbClr val="000000"/>
                </a:solidFill>
                <a:latin typeface="Symbol" panose="05050102010706020507" pitchFamily="18" charset="2"/>
              </a:rPr>
              <a:t>q</a:t>
            </a:r>
            <a:endParaRPr lang="en-US" sz="2400" b="1" dirty="0">
              <a:solidFill>
                <a:srgbClr val="000000"/>
              </a:solidFill>
              <a:latin typeface="Symbol" panose="05050102010706020507" pitchFamily="18" charset="2"/>
            </a:endParaRPr>
          </a:p>
        </p:txBody>
      </p:sp>
      <p:sp>
        <p:nvSpPr>
          <p:cNvPr id="276519" name="Text Box 39"/>
          <p:cNvSpPr txBox="1">
            <a:spLocks noChangeArrowheads="1"/>
          </p:cNvSpPr>
          <p:nvPr/>
        </p:nvSpPr>
        <p:spPr bwMode="auto">
          <a:xfrm>
            <a:off x="7659650" y="3901950"/>
            <a:ext cx="1027113" cy="508000"/>
          </a:xfrm>
          <a:prstGeom prst="rect">
            <a:avLst/>
          </a:prstGeom>
          <a:noFill/>
          <a:ln w="9525">
            <a:noFill/>
            <a:miter lim="800000"/>
            <a:headEnd/>
            <a:tailEnd/>
          </a:ln>
        </p:spPr>
        <p:txBody>
          <a:bodyPr/>
          <a:lstStyle/>
          <a:p>
            <a:r>
              <a:rPr lang="en-US" sz="2400" dirty="0" smtClean="0">
                <a:solidFill>
                  <a:srgbClr val="000000"/>
                </a:solidFill>
              </a:rPr>
              <a:t>m</a:t>
            </a:r>
            <a:endParaRPr lang="en-US" sz="2400" dirty="0">
              <a:solidFill>
                <a:srgbClr val="000000"/>
              </a:solidFill>
            </a:endParaRPr>
          </a:p>
        </p:txBody>
      </p:sp>
      <p:sp>
        <p:nvSpPr>
          <p:cNvPr id="276520" name="Line 40"/>
          <p:cNvSpPr>
            <a:spLocks noChangeShapeType="1"/>
          </p:cNvSpPr>
          <p:nvPr/>
        </p:nvSpPr>
        <p:spPr bwMode="auto">
          <a:xfrm>
            <a:off x="7248476" y="3251900"/>
            <a:ext cx="0" cy="638175"/>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sp>
        <p:nvSpPr>
          <p:cNvPr id="276522" name="Line 42"/>
          <p:cNvSpPr>
            <a:spLocks noChangeShapeType="1"/>
          </p:cNvSpPr>
          <p:nvPr/>
        </p:nvSpPr>
        <p:spPr bwMode="auto">
          <a:xfrm>
            <a:off x="8100138" y="4687000"/>
            <a:ext cx="0" cy="638175"/>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grpSp>
        <p:nvGrpSpPr>
          <p:cNvPr id="5" name="Group 84"/>
          <p:cNvGrpSpPr>
            <a:grpSpLocks/>
          </p:cNvGrpSpPr>
          <p:nvPr/>
        </p:nvGrpSpPr>
        <p:grpSpPr bwMode="auto">
          <a:xfrm>
            <a:off x="7303213" y="4687000"/>
            <a:ext cx="1274762" cy="1435100"/>
            <a:chOff x="4391" y="2930"/>
            <a:chExt cx="803" cy="904"/>
          </a:xfrm>
        </p:grpSpPr>
        <p:sp>
          <p:nvSpPr>
            <p:cNvPr id="35909" name="Line 44"/>
            <p:cNvSpPr>
              <a:spLocks noChangeShapeType="1"/>
            </p:cNvSpPr>
            <p:nvPr/>
          </p:nvSpPr>
          <p:spPr bwMode="auto">
            <a:xfrm>
              <a:off x="4592" y="2930"/>
              <a:ext cx="0" cy="603"/>
            </a:xfrm>
            <a:prstGeom prst="line">
              <a:avLst/>
            </a:prstGeom>
            <a:noFill/>
            <a:ln w="19050">
              <a:solidFill>
                <a:srgbClr val="000000"/>
              </a:solidFill>
              <a:round/>
              <a:headEnd type="triangle" w="lg" len="lg"/>
              <a:tailEnd/>
            </a:ln>
          </p:spPr>
          <p:txBody>
            <a:bodyPr/>
            <a:lstStyle/>
            <a:p>
              <a:endParaRPr lang="en-US">
                <a:solidFill>
                  <a:srgbClr val="000000"/>
                </a:solidFill>
              </a:endParaRPr>
            </a:p>
          </p:txBody>
        </p:sp>
        <p:sp>
          <p:nvSpPr>
            <p:cNvPr id="35910" name="Text Box 45"/>
            <p:cNvSpPr txBox="1">
              <a:spLocks noChangeArrowheads="1"/>
            </p:cNvSpPr>
            <p:nvPr/>
          </p:nvSpPr>
          <p:spPr bwMode="auto">
            <a:xfrm>
              <a:off x="4391" y="3533"/>
              <a:ext cx="803" cy="301"/>
            </a:xfrm>
            <a:prstGeom prst="rect">
              <a:avLst/>
            </a:prstGeom>
            <a:noFill/>
            <a:ln w="9525">
              <a:noFill/>
              <a:miter lim="800000"/>
              <a:headEnd/>
              <a:tailEnd/>
            </a:ln>
          </p:spPr>
          <p:txBody>
            <a:bodyPr/>
            <a:lstStyle/>
            <a:p>
              <a:r>
                <a:rPr lang="en-US" sz="2400">
                  <a:solidFill>
                    <a:srgbClr val="000000"/>
                  </a:solidFill>
                </a:rPr>
                <a:t>F</a:t>
              </a:r>
              <a:r>
                <a:rPr lang="en-US" sz="2400" baseline="-25000">
                  <a:solidFill>
                    <a:srgbClr val="000000"/>
                  </a:solidFill>
                </a:rPr>
                <a:t>n</a:t>
              </a:r>
              <a:endParaRPr lang="en-US" sz="2400">
                <a:solidFill>
                  <a:srgbClr val="000000"/>
                </a:solidFill>
              </a:endParaRPr>
            </a:p>
          </p:txBody>
        </p:sp>
      </p:grpSp>
      <p:sp>
        <p:nvSpPr>
          <p:cNvPr id="276526" name="Line 46"/>
          <p:cNvSpPr>
            <a:spLocks noChangeShapeType="1"/>
          </p:cNvSpPr>
          <p:nvPr/>
        </p:nvSpPr>
        <p:spPr bwMode="auto">
          <a:xfrm>
            <a:off x="6984125" y="5006088"/>
            <a:ext cx="957263" cy="0"/>
          </a:xfrm>
          <a:prstGeom prst="line">
            <a:avLst/>
          </a:prstGeom>
          <a:noFill/>
          <a:ln w="19050">
            <a:solidFill>
              <a:srgbClr val="009900"/>
            </a:solidFill>
            <a:round/>
            <a:headEnd type="triangle" w="lg" len="lg"/>
            <a:tailEnd/>
          </a:ln>
        </p:spPr>
        <p:txBody>
          <a:bodyPr/>
          <a:lstStyle/>
          <a:p>
            <a:endParaRPr lang="en-US">
              <a:solidFill>
                <a:srgbClr val="000000"/>
              </a:solidFill>
            </a:endParaRPr>
          </a:p>
        </p:txBody>
      </p:sp>
      <p:sp>
        <p:nvSpPr>
          <p:cNvPr id="276527" name="Text Box 47"/>
          <p:cNvSpPr txBox="1">
            <a:spLocks noChangeArrowheads="1"/>
          </p:cNvSpPr>
          <p:nvPr/>
        </p:nvSpPr>
        <p:spPr bwMode="auto">
          <a:xfrm>
            <a:off x="6226038" y="4790250"/>
            <a:ext cx="1868487" cy="477838"/>
          </a:xfrm>
          <a:prstGeom prst="rect">
            <a:avLst/>
          </a:prstGeom>
          <a:noFill/>
          <a:ln w="9525">
            <a:noFill/>
            <a:miter lim="800000"/>
            <a:headEnd/>
            <a:tailEnd/>
          </a:ln>
        </p:spPr>
        <p:txBody>
          <a:bodyPr/>
          <a:lstStyle/>
          <a:p>
            <a:r>
              <a:rPr lang="en-US" sz="2400" dirty="0" err="1" smtClean="0">
                <a:solidFill>
                  <a:srgbClr val="009900"/>
                </a:solidFill>
                <a:latin typeface="Symbol" panose="05050102010706020507" pitchFamily="18" charset="2"/>
              </a:rPr>
              <a:t>m</a:t>
            </a:r>
            <a:r>
              <a:rPr lang="en-US" sz="2400" baseline="-25000" dirty="0" err="1" smtClean="0">
                <a:solidFill>
                  <a:srgbClr val="009900"/>
                </a:solidFill>
              </a:rPr>
              <a:t>k</a:t>
            </a:r>
            <a:r>
              <a:rPr lang="en-US" sz="2400" dirty="0" smtClean="0">
                <a:solidFill>
                  <a:srgbClr val="009900"/>
                </a:solidFill>
              </a:rPr>
              <a:t> </a:t>
            </a:r>
            <a:r>
              <a:rPr lang="en-US" sz="2400" dirty="0" err="1">
                <a:solidFill>
                  <a:srgbClr val="009900"/>
                </a:solidFill>
              </a:rPr>
              <a:t>F</a:t>
            </a:r>
            <a:r>
              <a:rPr lang="en-US" sz="2400" baseline="-25000" dirty="0" err="1">
                <a:solidFill>
                  <a:srgbClr val="009900"/>
                </a:solidFill>
              </a:rPr>
              <a:t>n</a:t>
            </a:r>
            <a:endParaRPr lang="en-US" sz="2400" dirty="0">
              <a:solidFill>
                <a:srgbClr val="009900"/>
              </a:solidFill>
            </a:endParaRPr>
          </a:p>
        </p:txBody>
      </p:sp>
      <p:grpSp>
        <p:nvGrpSpPr>
          <p:cNvPr id="6" name="Group 52"/>
          <p:cNvGrpSpPr>
            <a:grpSpLocks/>
          </p:cNvGrpSpPr>
          <p:nvPr/>
        </p:nvGrpSpPr>
        <p:grpSpPr bwMode="auto">
          <a:xfrm>
            <a:off x="7297738" y="430213"/>
            <a:ext cx="836612" cy="458787"/>
            <a:chOff x="4167" y="1908"/>
            <a:chExt cx="527" cy="289"/>
          </a:xfrm>
        </p:grpSpPr>
        <p:sp>
          <p:nvSpPr>
            <p:cNvPr id="35907" name="Text Box 50"/>
            <p:cNvSpPr txBox="1">
              <a:spLocks noChangeArrowheads="1"/>
            </p:cNvSpPr>
            <p:nvPr/>
          </p:nvSpPr>
          <p:spPr bwMode="auto">
            <a:xfrm>
              <a:off x="4167" y="1908"/>
              <a:ext cx="280" cy="289"/>
            </a:xfrm>
            <a:prstGeom prst="rect">
              <a:avLst/>
            </a:prstGeom>
            <a:noFill/>
            <a:ln w="9525">
              <a:noFill/>
              <a:miter lim="800000"/>
              <a:headEnd/>
              <a:tailEnd/>
            </a:ln>
          </p:spPr>
          <p:txBody>
            <a:bodyPr/>
            <a:lstStyle/>
            <a:p>
              <a:r>
                <a:rPr lang="en-US" sz="2400">
                  <a:solidFill>
                    <a:srgbClr val="000000"/>
                  </a:solidFill>
                </a:rPr>
                <a:t>v</a:t>
              </a:r>
            </a:p>
          </p:txBody>
        </p:sp>
        <p:sp>
          <p:nvSpPr>
            <p:cNvPr id="35908" name="Line 51"/>
            <p:cNvSpPr>
              <a:spLocks noChangeShapeType="1"/>
            </p:cNvSpPr>
            <p:nvPr/>
          </p:nvSpPr>
          <p:spPr bwMode="auto">
            <a:xfrm flipH="1">
              <a:off x="4388" y="2046"/>
              <a:ext cx="306" cy="0"/>
            </a:xfrm>
            <a:prstGeom prst="line">
              <a:avLst/>
            </a:prstGeom>
            <a:noFill/>
            <a:ln w="19050">
              <a:solidFill>
                <a:srgbClr val="000000"/>
              </a:solidFill>
              <a:round/>
              <a:headEnd type="triangle" w="lg" len="lg"/>
              <a:tailEnd type="none" w="lg" len="lg"/>
            </a:ln>
          </p:spPr>
          <p:txBody>
            <a:bodyPr/>
            <a:lstStyle/>
            <a:p>
              <a:endParaRPr lang="en-US">
                <a:solidFill>
                  <a:srgbClr val="000000"/>
                </a:solidFill>
              </a:endParaRPr>
            </a:p>
          </p:txBody>
        </p:sp>
      </p:grpSp>
      <p:sp>
        <p:nvSpPr>
          <p:cNvPr id="276533" name="Text Box 53"/>
          <p:cNvSpPr txBox="1">
            <a:spLocks noChangeArrowheads="1"/>
          </p:cNvSpPr>
          <p:nvPr/>
        </p:nvSpPr>
        <p:spPr bwMode="auto">
          <a:xfrm>
            <a:off x="7771525" y="5285488"/>
            <a:ext cx="697627" cy="461665"/>
          </a:xfrm>
          <a:prstGeom prst="rect">
            <a:avLst/>
          </a:prstGeom>
          <a:noFill/>
          <a:ln w="9525">
            <a:noFill/>
            <a:miter lim="800000"/>
            <a:headEnd/>
            <a:tailEnd/>
          </a:ln>
        </p:spPr>
        <p:txBody>
          <a:bodyPr wrap="none">
            <a:spAutoFit/>
          </a:bodyPr>
          <a:lstStyle/>
          <a:p>
            <a:r>
              <a:rPr lang="en-US" sz="2400" dirty="0">
                <a:solidFill>
                  <a:srgbClr val="000000"/>
                </a:solidFill>
              </a:rPr>
              <a:t> </a:t>
            </a:r>
            <a:r>
              <a:rPr lang="en-US" sz="2400" dirty="0" smtClean="0">
                <a:solidFill>
                  <a:srgbClr val="000000"/>
                </a:solidFill>
              </a:rPr>
              <a:t>mg</a:t>
            </a:r>
            <a:endParaRPr lang="en-US" sz="2400" dirty="0">
              <a:solidFill>
                <a:srgbClr val="000000"/>
              </a:solidFill>
            </a:endParaRPr>
          </a:p>
        </p:txBody>
      </p:sp>
      <p:sp>
        <p:nvSpPr>
          <p:cNvPr id="276535" name="Rectangle 55"/>
          <p:cNvSpPr>
            <a:spLocks noChangeArrowheads="1"/>
          </p:cNvSpPr>
          <p:nvPr/>
        </p:nvSpPr>
        <p:spPr bwMode="auto">
          <a:xfrm>
            <a:off x="923925" y="3146034"/>
            <a:ext cx="3392275" cy="523220"/>
          </a:xfrm>
          <a:prstGeom prst="rect">
            <a:avLst/>
          </a:prstGeom>
          <a:noFill/>
          <a:ln w="9525">
            <a:noFill/>
            <a:miter lim="800000"/>
            <a:headEnd/>
            <a:tailEnd/>
          </a:ln>
        </p:spPr>
        <p:txBody>
          <a:bodyPr wrap="none" anchor="ctr">
            <a:spAutoFit/>
          </a:bodyPr>
          <a:lstStyle/>
          <a:p>
            <a:r>
              <a:rPr lang="en-US" dirty="0" err="1">
                <a:solidFill>
                  <a:srgbClr val="000000"/>
                </a:solidFill>
              </a:rPr>
              <a:t>F</a:t>
            </a:r>
            <a:r>
              <a:rPr lang="en-US" baseline="-25000" dirty="0" err="1">
                <a:solidFill>
                  <a:srgbClr val="000000"/>
                </a:solidFill>
              </a:rPr>
              <a:t>n</a:t>
            </a:r>
            <a:r>
              <a:rPr lang="en-US" dirty="0">
                <a:solidFill>
                  <a:srgbClr val="000000"/>
                </a:solidFill>
              </a:rPr>
              <a:t> – </a:t>
            </a:r>
            <a:r>
              <a:rPr lang="en-US" dirty="0" err="1" smtClean="0">
                <a:solidFill>
                  <a:srgbClr val="000000"/>
                </a:solidFill>
              </a:rPr>
              <a:t>F</a:t>
            </a:r>
            <a:r>
              <a:rPr lang="en-US" baseline="-25000" dirty="0" err="1" smtClean="0">
                <a:solidFill>
                  <a:srgbClr val="000000"/>
                </a:solidFill>
              </a:rPr>
              <a:t>dattr</a:t>
            </a:r>
            <a:r>
              <a:rPr lang="en-US" dirty="0" smtClean="0">
                <a:solidFill>
                  <a:srgbClr val="000000"/>
                </a:solidFill>
              </a:rPr>
              <a:t> sin </a:t>
            </a:r>
            <a:r>
              <a:rPr lang="en-US" b="1" dirty="0" smtClean="0">
                <a:solidFill>
                  <a:srgbClr val="000000"/>
                </a:solidFill>
                <a:latin typeface="Symbol" panose="05050102010706020507" pitchFamily="18" charset="2"/>
              </a:rPr>
              <a:t>q</a:t>
            </a:r>
            <a:r>
              <a:rPr lang="en-US" dirty="0" smtClean="0">
                <a:solidFill>
                  <a:srgbClr val="000000"/>
                </a:solidFill>
              </a:rPr>
              <a:t> </a:t>
            </a:r>
            <a:r>
              <a:rPr lang="en-US" dirty="0">
                <a:solidFill>
                  <a:srgbClr val="000000"/>
                </a:solidFill>
              </a:rPr>
              <a:t>– </a:t>
            </a:r>
            <a:r>
              <a:rPr lang="en-US" dirty="0" smtClean="0">
                <a:solidFill>
                  <a:srgbClr val="000000"/>
                </a:solidFill>
              </a:rPr>
              <a:t>mg</a:t>
            </a:r>
            <a:endParaRPr lang="en-US" dirty="0">
              <a:solidFill>
                <a:srgbClr val="000000"/>
              </a:solidFill>
            </a:endParaRPr>
          </a:p>
        </p:txBody>
      </p:sp>
      <p:sp>
        <p:nvSpPr>
          <p:cNvPr id="276540" name="Rectangle 60"/>
          <p:cNvSpPr>
            <a:spLocks noChangeArrowheads="1"/>
          </p:cNvSpPr>
          <p:nvPr/>
        </p:nvSpPr>
        <p:spPr bwMode="auto">
          <a:xfrm>
            <a:off x="886775" y="4021009"/>
            <a:ext cx="3498073" cy="523220"/>
          </a:xfrm>
          <a:prstGeom prst="rect">
            <a:avLst/>
          </a:prstGeom>
          <a:noFill/>
          <a:ln w="9525">
            <a:noFill/>
            <a:miter lim="800000"/>
            <a:headEnd/>
            <a:tailEnd/>
          </a:ln>
        </p:spPr>
        <p:txBody>
          <a:bodyPr wrap="none" anchor="ctr">
            <a:spAutoFit/>
          </a:bodyPr>
          <a:lstStyle/>
          <a:p>
            <a:r>
              <a:rPr lang="en-US" dirty="0" err="1">
                <a:solidFill>
                  <a:srgbClr val="000000"/>
                </a:solidFill>
              </a:rPr>
              <a:t>F</a:t>
            </a:r>
            <a:r>
              <a:rPr lang="en-US" baseline="-25000" dirty="0" err="1">
                <a:solidFill>
                  <a:srgbClr val="000000"/>
                </a:solidFill>
              </a:rPr>
              <a:t>n</a:t>
            </a:r>
            <a:r>
              <a:rPr lang="en-US" dirty="0">
                <a:solidFill>
                  <a:srgbClr val="000000"/>
                </a:solidFill>
              </a:rPr>
              <a:t> = </a:t>
            </a:r>
            <a:r>
              <a:rPr lang="en-US" dirty="0" err="1">
                <a:solidFill>
                  <a:srgbClr val="000000"/>
                </a:solidFill>
              </a:rPr>
              <a:t>F</a:t>
            </a:r>
            <a:r>
              <a:rPr lang="en-US" baseline="-25000" dirty="0" err="1">
                <a:solidFill>
                  <a:srgbClr val="000000"/>
                </a:solidFill>
              </a:rPr>
              <a:t>dattr</a:t>
            </a:r>
            <a:r>
              <a:rPr lang="en-US" dirty="0">
                <a:solidFill>
                  <a:srgbClr val="000000"/>
                </a:solidFill>
              </a:rPr>
              <a:t> sin </a:t>
            </a:r>
            <a:r>
              <a:rPr lang="en-US" b="1" dirty="0">
                <a:solidFill>
                  <a:srgbClr val="000000"/>
                </a:solidFill>
                <a:latin typeface="Symbol" panose="05050102010706020507" pitchFamily="18" charset="2"/>
              </a:rPr>
              <a:t>q</a:t>
            </a:r>
            <a:r>
              <a:rPr lang="en-US" dirty="0">
                <a:solidFill>
                  <a:srgbClr val="000000"/>
                </a:solidFill>
              </a:rPr>
              <a:t> </a:t>
            </a:r>
            <a:r>
              <a:rPr lang="en-US" dirty="0" smtClean="0">
                <a:solidFill>
                  <a:srgbClr val="000000"/>
                </a:solidFill>
              </a:rPr>
              <a:t>+ </a:t>
            </a:r>
            <a:r>
              <a:rPr lang="en-US" dirty="0">
                <a:solidFill>
                  <a:srgbClr val="000000"/>
                </a:solidFill>
              </a:rPr>
              <a:t>mg</a:t>
            </a:r>
            <a:r>
              <a:rPr lang="en-US" dirty="0" smtClean="0">
                <a:solidFill>
                  <a:srgbClr val="000000"/>
                </a:solidFill>
              </a:rPr>
              <a:t> </a:t>
            </a:r>
            <a:endParaRPr lang="en-US" dirty="0">
              <a:solidFill>
                <a:srgbClr val="000000"/>
              </a:solidFill>
            </a:endParaRPr>
          </a:p>
        </p:txBody>
      </p:sp>
      <p:grpSp>
        <p:nvGrpSpPr>
          <p:cNvPr id="35865" name="Group 67"/>
          <p:cNvGrpSpPr>
            <a:grpSpLocks/>
          </p:cNvGrpSpPr>
          <p:nvPr/>
        </p:nvGrpSpPr>
        <p:grpSpPr bwMode="auto">
          <a:xfrm>
            <a:off x="260350" y="238125"/>
            <a:ext cx="5846763" cy="2308225"/>
            <a:chOff x="164" y="150"/>
            <a:chExt cx="3683" cy="1454"/>
          </a:xfrm>
        </p:grpSpPr>
        <p:sp>
          <p:nvSpPr>
            <p:cNvPr id="35903" name="Rectangle 20"/>
            <p:cNvSpPr>
              <a:spLocks noChangeArrowheads="1"/>
            </p:cNvSpPr>
            <p:nvPr/>
          </p:nvSpPr>
          <p:spPr bwMode="auto">
            <a:xfrm>
              <a:off x="164" y="150"/>
              <a:ext cx="3683" cy="1454"/>
            </a:xfrm>
            <a:prstGeom prst="rect">
              <a:avLst/>
            </a:prstGeom>
            <a:noFill/>
            <a:ln w="9525">
              <a:noFill/>
              <a:miter lim="800000"/>
              <a:headEnd/>
              <a:tailEnd/>
            </a:ln>
          </p:spPr>
          <p:txBody>
            <a:bodyPr anchor="ctr">
              <a:spAutoFit/>
            </a:bodyPr>
            <a:lstStyle/>
            <a:p>
              <a:r>
                <a:rPr lang="en-US" sz="2400" dirty="0">
                  <a:solidFill>
                    <a:srgbClr val="FF0000"/>
                  </a:solidFill>
                  <a:ea typeface="Times New Roman" pitchFamily="18" charset="0"/>
                  <a:cs typeface="Arial" pitchFamily="34" charset="0"/>
                </a:rPr>
                <a:t>A </a:t>
              </a:r>
              <a:r>
                <a:rPr lang="en-US" sz="2400" dirty="0" smtClean="0">
                  <a:solidFill>
                    <a:srgbClr val="FF0000"/>
                  </a:solidFill>
                  <a:ea typeface="Times New Roman" pitchFamily="18" charset="0"/>
                  <a:cs typeface="Arial" pitchFamily="34" charset="0"/>
                </a:rPr>
                <a:t>___ </a:t>
              </a:r>
              <a:r>
                <a:rPr lang="en-US" sz="2400" dirty="0">
                  <a:solidFill>
                    <a:srgbClr val="FF0000"/>
                  </a:solidFill>
                  <a:ea typeface="Times New Roman" pitchFamily="18" charset="0"/>
                  <a:cs typeface="Arial" pitchFamily="34" charset="0"/>
                </a:rPr>
                <a:t>kg mass moving          along</a:t>
              </a:r>
            </a:p>
            <a:p>
              <a:r>
                <a:rPr lang="en-US" sz="2400" dirty="0" err="1">
                  <a:solidFill>
                    <a:srgbClr val="FF0000"/>
                  </a:solidFill>
                  <a:ea typeface="Times New Roman" pitchFamily="18" charset="0"/>
                  <a:cs typeface="Arial" pitchFamily="34" charset="0"/>
                </a:rPr>
                <a:t>horiz</a:t>
              </a:r>
              <a:r>
                <a:rPr lang="en-US" sz="2400" dirty="0">
                  <a:solidFill>
                    <a:srgbClr val="FF0000"/>
                  </a:solidFill>
                  <a:ea typeface="Times New Roman" pitchFamily="18" charset="0"/>
                  <a:cs typeface="Arial" pitchFamily="34" charset="0"/>
                </a:rPr>
                <a:t>. surface is acted upon by a </a:t>
              </a:r>
              <a:r>
                <a:rPr lang="en-US" sz="2400" dirty="0" smtClean="0">
                  <a:solidFill>
                    <a:srgbClr val="FF0000"/>
                  </a:solidFill>
                  <a:ea typeface="Times New Roman" pitchFamily="18" charset="0"/>
                  <a:cs typeface="Arial" pitchFamily="34" charset="0"/>
                </a:rPr>
                <a:t>___ </a:t>
              </a:r>
              <a:r>
                <a:rPr lang="en-US" sz="2400" dirty="0">
                  <a:solidFill>
                    <a:srgbClr val="FF0000"/>
                  </a:solidFill>
                  <a:ea typeface="Times New Roman" pitchFamily="18" charset="0"/>
                  <a:cs typeface="Arial" pitchFamily="34" charset="0"/>
                </a:rPr>
                <a:t>N</a:t>
              </a:r>
            </a:p>
            <a:p>
              <a:r>
                <a:rPr lang="en-US" sz="2400" dirty="0">
                  <a:solidFill>
                    <a:srgbClr val="FF0000"/>
                  </a:solidFill>
                  <a:ea typeface="Times New Roman" pitchFamily="18" charset="0"/>
                  <a:cs typeface="Arial" pitchFamily="34" charset="0"/>
                </a:rPr>
                <a:t>force (down and to-the-right) at </a:t>
              </a:r>
              <a:r>
                <a:rPr lang="en-US" sz="2400" dirty="0" smtClean="0">
                  <a:solidFill>
                    <a:srgbClr val="FF0000"/>
                  </a:solidFill>
                  <a:ea typeface="Times New Roman" pitchFamily="18" charset="0"/>
                  <a:cs typeface="Arial" pitchFamily="34" charset="0"/>
                </a:rPr>
                <a:t>__</a:t>
              </a:r>
              <a:r>
                <a:rPr lang="en-US" sz="2400" baseline="30000" dirty="0" smtClean="0">
                  <a:solidFill>
                    <a:srgbClr val="FF0000"/>
                  </a:solidFill>
                  <a:ea typeface="Times New Roman" pitchFamily="18" charset="0"/>
                  <a:cs typeface="Arial" pitchFamily="34" charset="0"/>
                </a:rPr>
                <a:t>o</a:t>
              </a:r>
              <a:r>
                <a:rPr lang="en-US" sz="2400" dirty="0" smtClean="0">
                  <a:solidFill>
                    <a:srgbClr val="FF0000"/>
                  </a:solidFill>
                  <a:ea typeface="Times New Roman" pitchFamily="18" charset="0"/>
                  <a:cs typeface="Arial" pitchFamily="34" charset="0"/>
                </a:rPr>
                <a:t> </a:t>
              </a:r>
              <a:r>
                <a:rPr lang="en-US" sz="2400" dirty="0">
                  <a:solidFill>
                    <a:srgbClr val="FF0000"/>
                  </a:solidFill>
                  <a:ea typeface="Times New Roman" pitchFamily="18" charset="0"/>
                  <a:cs typeface="Arial" pitchFamily="34" charset="0"/>
                </a:rPr>
                <a:t>below</a:t>
              </a:r>
            </a:p>
            <a:p>
              <a:r>
                <a:rPr lang="en-US" sz="2400" dirty="0">
                  <a:solidFill>
                    <a:srgbClr val="FF0000"/>
                  </a:solidFill>
                  <a:ea typeface="Times New Roman" pitchFamily="18" charset="0"/>
                  <a:cs typeface="Arial" pitchFamily="34" charset="0"/>
                </a:rPr>
                <a:t>horizontal. </a:t>
              </a:r>
              <a:r>
                <a:rPr lang="en-US" sz="2400" dirty="0" err="1">
                  <a:solidFill>
                    <a:srgbClr val="FF0000"/>
                  </a:solidFill>
                  <a:ea typeface="Times New Roman" pitchFamily="18" charset="0"/>
                  <a:cs typeface="Arial" pitchFamily="34" charset="0"/>
                </a:rPr>
                <a:t>Coeff</a:t>
              </a:r>
              <a:r>
                <a:rPr lang="en-US" sz="2400" dirty="0">
                  <a:solidFill>
                    <a:srgbClr val="FF0000"/>
                  </a:solidFill>
                  <a:ea typeface="Times New Roman" pitchFamily="18" charset="0"/>
                  <a:cs typeface="Arial" pitchFamily="34" charset="0"/>
                </a:rPr>
                <a:t>. of kinetic friction is </a:t>
              </a:r>
              <a:r>
                <a:rPr lang="en-US" sz="2400" dirty="0" smtClean="0">
                  <a:solidFill>
                    <a:srgbClr val="FF0000"/>
                  </a:solidFill>
                  <a:ea typeface="Times New Roman" pitchFamily="18" charset="0"/>
                  <a:cs typeface="Arial" pitchFamily="34" charset="0"/>
                </a:rPr>
                <a:t>___.</a:t>
              </a:r>
              <a:endParaRPr lang="en-US" sz="2400" dirty="0">
                <a:solidFill>
                  <a:srgbClr val="FF0000"/>
                </a:solidFill>
                <a:ea typeface="Times New Roman" pitchFamily="18" charset="0"/>
                <a:cs typeface="Arial" pitchFamily="34" charset="0"/>
              </a:endParaRPr>
            </a:p>
            <a:p>
              <a:r>
                <a:rPr lang="en-US" sz="2400" dirty="0">
                  <a:solidFill>
                    <a:srgbClr val="FF0000"/>
                  </a:solidFill>
                  <a:ea typeface="Times New Roman" pitchFamily="18" charset="0"/>
                  <a:cs typeface="Arial" pitchFamily="34" charset="0"/>
                </a:rPr>
                <a:t>What applied </a:t>
              </a:r>
              <a:r>
                <a:rPr lang="en-US" sz="2400" dirty="0" err="1">
                  <a:solidFill>
                    <a:srgbClr val="FF0000"/>
                  </a:solidFill>
                  <a:ea typeface="Times New Roman" pitchFamily="18" charset="0"/>
                  <a:cs typeface="Arial" pitchFamily="34" charset="0"/>
                </a:rPr>
                <a:t>horiz</a:t>
              </a:r>
              <a:r>
                <a:rPr lang="en-US" sz="2400" dirty="0">
                  <a:solidFill>
                    <a:srgbClr val="FF0000"/>
                  </a:solidFill>
                  <a:ea typeface="Times New Roman" pitchFamily="18" charset="0"/>
                  <a:cs typeface="Arial" pitchFamily="34" charset="0"/>
                </a:rPr>
                <a:t>. force is </a:t>
              </a:r>
              <a:r>
                <a:rPr lang="en-US" sz="2400" dirty="0" err="1">
                  <a:solidFill>
                    <a:srgbClr val="FF0000"/>
                  </a:solidFill>
                  <a:ea typeface="Times New Roman" pitchFamily="18" charset="0"/>
                  <a:cs typeface="Arial" pitchFamily="34" charset="0"/>
                </a:rPr>
                <a:t>req’d</a:t>
              </a:r>
              <a:r>
                <a:rPr lang="en-US" sz="2400" dirty="0">
                  <a:solidFill>
                    <a:srgbClr val="FF0000"/>
                  </a:solidFill>
                  <a:ea typeface="Times New Roman" pitchFamily="18" charset="0"/>
                  <a:cs typeface="Arial" pitchFamily="34" charset="0"/>
                </a:rPr>
                <a:t> for</a:t>
              </a:r>
            </a:p>
            <a:p>
              <a:r>
                <a:rPr lang="en-US" sz="2400" dirty="0">
                  <a:solidFill>
                    <a:srgbClr val="FF0000"/>
                  </a:solidFill>
                  <a:ea typeface="Times New Roman" pitchFamily="18" charset="0"/>
                  <a:cs typeface="Arial" pitchFamily="34" charset="0"/>
                </a:rPr>
                <a:t>acceleration to be </a:t>
              </a:r>
              <a:r>
                <a:rPr lang="en-US" sz="2400" dirty="0" smtClean="0">
                  <a:solidFill>
                    <a:srgbClr val="FF0000"/>
                  </a:solidFill>
                  <a:ea typeface="Times New Roman" pitchFamily="18" charset="0"/>
                  <a:cs typeface="Arial" pitchFamily="34" charset="0"/>
                </a:rPr>
                <a:t>___ </a:t>
              </a:r>
              <a:r>
                <a:rPr lang="en-US" sz="2400" dirty="0">
                  <a:solidFill>
                    <a:srgbClr val="FF0000"/>
                  </a:solidFill>
                  <a:ea typeface="Times New Roman" pitchFamily="18" charset="0"/>
                  <a:cs typeface="Arial" pitchFamily="34" charset="0"/>
                </a:rPr>
                <a:t>m/</a:t>
              </a:r>
              <a:r>
                <a:rPr lang="en-US" sz="2400" dirty="0" err="1">
                  <a:solidFill>
                    <a:srgbClr val="FF0000"/>
                  </a:solidFill>
                  <a:ea typeface="Times New Roman" pitchFamily="18" charset="0"/>
                  <a:cs typeface="Arial" pitchFamily="34" charset="0"/>
                </a:rPr>
                <a:t>s</a:t>
              </a:r>
              <a:r>
                <a:rPr lang="en-US" sz="2400" baseline="30000" dirty="0" err="1">
                  <a:solidFill>
                    <a:srgbClr val="FF0000"/>
                  </a:solidFill>
                  <a:ea typeface="Times New Roman" pitchFamily="18" charset="0"/>
                  <a:cs typeface="Arial" pitchFamily="34" charset="0"/>
                </a:rPr>
                <a:t>2</a:t>
              </a:r>
              <a:r>
                <a:rPr lang="en-US" sz="2400" baseline="30000" dirty="0">
                  <a:solidFill>
                    <a:srgbClr val="FF0000"/>
                  </a:solidFill>
                  <a:ea typeface="Times New Roman" pitchFamily="18" charset="0"/>
                  <a:cs typeface="Arial" pitchFamily="34" charset="0"/>
                </a:rPr>
                <a:t>             </a:t>
              </a:r>
              <a:r>
                <a:rPr lang="en-US" sz="2400" dirty="0">
                  <a:solidFill>
                    <a:srgbClr val="FF0000"/>
                  </a:solidFill>
                  <a:ea typeface="Times New Roman" pitchFamily="18" charset="0"/>
                  <a:cs typeface="Arial" pitchFamily="34" charset="0"/>
                </a:rPr>
                <a:t>? </a:t>
              </a:r>
            </a:p>
          </p:txBody>
        </p:sp>
        <p:sp>
          <p:nvSpPr>
            <p:cNvPr id="35902" name="Line 15"/>
            <p:cNvSpPr>
              <a:spLocks noChangeShapeType="1"/>
            </p:cNvSpPr>
            <p:nvPr/>
          </p:nvSpPr>
          <p:spPr bwMode="auto">
            <a:xfrm>
              <a:off x="2239" y="319"/>
              <a:ext cx="335" cy="0"/>
            </a:xfrm>
            <a:prstGeom prst="line">
              <a:avLst/>
            </a:prstGeom>
            <a:noFill/>
            <a:ln w="19050">
              <a:solidFill>
                <a:srgbClr val="FF0000"/>
              </a:solidFill>
              <a:round/>
              <a:headEnd/>
              <a:tailEnd type="triangle" w="lg" len="lg"/>
            </a:ln>
          </p:spPr>
          <p:txBody>
            <a:bodyPr/>
            <a:lstStyle/>
            <a:p>
              <a:endParaRPr lang="en-US">
                <a:solidFill>
                  <a:srgbClr val="000000"/>
                </a:solidFill>
              </a:endParaRPr>
            </a:p>
          </p:txBody>
        </p:sp>
        <p:sp>
          <p:nvSpPr>
            <p:cNvPr id="35904" name="Line 66"/>
            <p:cNvSpPr>
              <a:spLocks noChangeShapeType="1"/>
            </p:cNvSpPr>
            <p:nvPr/>
          </p:nvSpPr>
          <p:spPr bwMode="auto">
            <a:xfrm>
              <a:off x="2634" y="1459"/>
              <a:ext cx="335" cy="0"/>
            </a:xfrm>
            <a:prstGeom prst="line">
              <a:avLst/>
            </a:prstGeom>
            <a:noFill/>
            <a:ln w="19050">
              <a:solidFill>
                <a:srgbClr val="FF0000"/>
              </a:solidFill>
              <a:round/>
              <a:headEnd/>
              <a:tailEnd type="triangle" w="lg" len="lg"/>
            </a:ln>
          </p:spPr>
          <p:txBody>
            <a:bodyPr/>
            <a:lstStyle/>
            <a:p>
              <a:endParaRPr lang="en-US">
                <a:solidFill>
                  <a:srgbClr val="000000"/>
                </a:solidFill>
              </a:endParaRPr>
            </a:p>
          </p:txBody>
        </p:sp>
      </p:grpSp>
      <p:sp>
        <p:nvSpPr>
          <p:cNvPr id="276548" name="Rectangle 68"/>
          <p:cNvSpPr>
            <a:spLocks noChangeArrowheads="1"/>
          </p:cNvSpPr>
          <p:nvPr/>
        </p:nvSpPr>
        <p:spPr bwMode="auto">
          <a:xfrm>
            <a:off x="233363" y="5558525"/>
            <a:ext cx="847725" cy="522288"/>
          </a:xfrm>
          <a:prstGeom prst="rect">
            <a:avLst/>
          </a:prstGeom>
          <a:noFill/>
          <a:ln w="9525">
            <a:noFill/>
            <a:miter lim="800000"/>
            <a:headEnd/>
            <a:tailEnd/>
          </a:ln>
        </p:spPr>
        <p:txBody>
          <a:bodyPr wrap="none" anchor="ctr">
            <a:spAutoFit/>
          </a:bodyPr>
          <a:lstStyle/>
          <a:p>
            <a:r>
              <a:rPr lang="en-US" dirty="0">
                <a:solidFill>
                  <a:srgbClr val="0070C0"/>
                </a:solidFill>
                <a:latin typeface="Symbol" pitchFamily="18" charset="2"/>
              </a:rPr>
              <a:t>S</a:t>
            </a:r>
            <a:r>
              <a:rPr lang="en-US" dirty="0">
                <a:solidFill>
                  <a:srgbClr val="0070C0"/>
                </a:solidFill>
              </a:rPr>
              <a:t>F</a:t>
            </a:r>
            <a:r>
              <a:rPr lang="en-US" baseline="-25000" dirty="0">
                <a:solidFill>
                  <a:srgbClr val="0070C0"/>
                </a:solidFill>
              </a:rPr>
              <a:t>//</a:t>
            </a:r>
            <a:r>
              <a:rPr lang="en-US" dirty="0">
                <a:solidFill>
                  <a:srgbClr val="0070C0"/>
                </a:solidFill>
              </a:rPr>
              <a:t>:</a:t>
            </a:r>
          </a:p>
        </p:txBody>
      </p:sp>
      <p:sp>
        <p:nvSpPr>
          <p:cNvPr id="276549" name="Rectangle 69"/>
          <p:cNvSpPr>
            <a:spLocks noChangeArrowheads="1"/>
          </p:cNvSpPr>
          <p:nvPr/>
        </p:nvSpPr>
        <p:spPr bwMode="auto">
          <a:xfrm>
            <a:off x="1034100" y="5556429"/>
            <a:ext cx="3748142" cy="523220"/>
          </a:xfrm>
          <a:prstGeom prst="rect">
            <a:avLst/>
          </a:prstGeom>
          <a:noFill/>
          <a:ln w="9525">
            <a:noFill/>
            <a:miter lim="800000"/>
            <a:headEnd/>
            <a:tailEnd/>
          </a:ln>
        </p:spPr>
        <p:txBody>
          <a:bodyPr wrap="none" anchor="t" anchorCtr="0">
            <a:spAutoFit/>
          </a:bodyPr>
          <a:lstStyle/>
          <a:p>
            <a:r>
              <a:rPr lang="en-US" dirty="0" err="1">
                <a:solidFill>
                  <a:srgbClr val="009900"/>
                </a:solidFill>
              </a:rPr>
              <a:t>F</a:t>
            </a:r>
            <a:r>
              <a:rPr lang="en-US" baseline="-25000" dirty="0" err="1">
                <a:solidFill>
                  <a:srgbClr val="009900"/>
                </a:solidFill>
              </a:rPr>
              <a:t>dattr</a:t>
            </a:r>
            <a:r>
              <a:rPr lang="en-US" dirty="0">
                <a:solidFill>
                  <a:srgbClr val="009900"/>
                </a:solidFill>
              </a:rPr>
              <a:t> cos </a:t>
            </a:r>
            <a:r>
              <a:rPr lang="en-US" b="1" dirty="0" smtClean="0">
                <a:solidFill>
                  <a:srgbClr val="009900"/>
                </a:solidFill>
                <a:latin typeface="Symbol" panose="05050102010706020507" pitchFamily="18" charset="2"/>
              </a:rPr>
              <a:t>q</a:t>
            </a:r>
            <a:r>
              <a:rPr lang="en-US" dirty="0" smtClean="0">
                <a:solidFill>
                  <a:srgbClr val="009900"/>
                </a:solidFill>
                <a:latin typeface="Symbol" panose="05050102010706020507" pitchFamily="18" charset="2"/>
              </a:rPr>
              <a:t> </a:t>
            </a:r>
            <a:r>
              <a:rPr lang="en-US" dirty="0" smtClean="0">
                <a:solidFill>
                  <a:srgbClr val="009900"/>
                </a:solidFill>
              </a:rPr>
              <a:t> </a:t>
            </a:r>
            <a:r>
              <a:rPr lang="en-US" dirty="0">
                <a:solidFill>
                  <a:srgbClr val="009900"/>
                </a:solidFill>
              </a:rPr>
              <a:t>– </a:t>
            </a:r>
            <a:r>
              <a:rPr lang="en-US" dirty="0" err="1">
                <a:solidFill>
                  <a:srgbClr val="009900"/>
                </a:solidFill>
              </a:rPr>
              <a:t>F</a:t>
            </a:r>
            <a:r>
              <a:rPr lang="en-US" baseline="-25000" dirty="0" err="1">
                <a:solidFill>
                  <a:srgbClr val="009900"/>
                </a:solidFill>
              </a:rPr>
              <a:t>a</a:t>
            </a:r>
            <a:r>
              <a:rPr lang="en-US" dirty="0">
                <a:solidFill>
                  <a:srgbClr val="009900"/>
                </a:solidFill>
              </a:rPr>
              <a:t> – </a:t>
            </a:r>
            <a:r>
              <a:rPr lang="en-US" dirty="0" err="1" smtClean="0">
                <a:solidFill>
                  <a:srgbClr val="009900"/>
                </a:solidFill>
                <a:latin typeface="Symbol" panose="05050102010706020507" pitchFamily="18" charset="2"/>
              </a:rPr>
              <a:t>m</a:t>
            </a:r>
            <a:r>
              <a:rPr lang="en-US" baseline="-25000" dirty="0" err="1" smtClean="0">
                <a:solidFill>
                  <a:srgbClr val="009900"/>
                </a:solidFill>
              </a:rPr>
              <a:t>k</a:t>
            </a:r>
            <a:r>
              <a:rPr lang="en-US" dirty="0" err="1" smtClean="0">
                <a:solidFill>
                  <a:srgbClr val="009900"/>
                </a:solidFill>
              </a:rPr>
              <a:t>F</a:t>
            </a:r>
            <a:r>
              <a:rPr lang="en-US" baseline="-25000" dirty="0" err="1" smtClean="0">
                <a:solidFill>
                  <a:srgbClr val="009900"/>
                </a:solidFill>
              </a:rPr>
              <a:t>n</a:t>
            </a:r>
            <a:endParaRPr lang="en-US" baseline="-25000" dirty="0">
              <a:solidFill>
                <a:srgbClr val="009900"/>
              </a:solidFill>
            </a:endParaRPr>
          </a:p>
        </p:txBody>
      </p:sp>
      <p:sp>
        <p:nvSpPr>
          <p:cNvPr id="276551" name="Rectangle 71"/>
          <p:cNvSpPr>
            <a:spLocks noChangeArrowheads="1"/>
          </p:cNvSpPr>
          <p:nvPr/>
        </p:nvSpPr>
        <p:spPr bwMode="auto">
          <a:xfrm>
            <a:off x="4720425" y="5583925"/>
            <a:ext cx="1225550" cy="522288"/>
          </a:xfrm>
          <a:prstGeom prst="rect">
            <a:avLst/>
          </a:prstGeom>
          <a:noFill/>
          <a:ln w="9525">
            <a:noFill/>
            <a:miter lim="800000"/>
            <a:headEnd/>
            <a:tailEnd/>
          </a:ln>
        </p:spPr>
        <p:txBody>
          <a:bodyPr wrap="none" anchor="ctr">
            <a:spAutoFit/>
          </a:bodyPr>
          <a:lstStyle/>
          <a:p>
            <a:r>
              <a:rPr lang="en-US" dirty="0">
                <a:solidFill>
                  <a:srgbClr val="000000"/>
                </a:solidFill>
              </a:rPr>
              <a:t>= m a</a:t>
            </a:r>
            <a:r>
              <a:rPr lang="en-US" baseline="-25000" dirty="0">
                <a:solidFill>
                  <a:srgbClr val="000000"/>
                </a:solidFill>
              </a:rPr>
              <a:t>//</a:t>
            </a:r>
          </a:p>
        </p:txBody>
      </p:sp>
      <p:grpSp>
        <p:nvGrpSpPr>
          <p:cNvPr id="10" name="Group 89"/>
          <p:cNvGrpSpPr>
            <a:grpSpLocks/>
          </p:cNvGrpSpPr>
          <p:nvPr/>
        </p:nvGrpSpPr>
        <p:grpSpPr bwMode="auto">
          <a:xfrm>
            <a:off x="7079259" y="2470025"/>
            <a:ext cx="923927" cy="461963"/>
            <a:chOff x="4983" y="1526"/>
            <a:chExt cx="582" cy="291"/>
          </a:xfrm>
        </p:grpSpPr>
        <p:sp>
          <p:nvSpPr>
            <p:cNvPr id="35898" name="Text Box 81"/>
            <p:cNvSpPr txBox="1">
              <a:spLocks noChangeArrowheads="1"/>
            </p:cNvSpPr>
            <p:nvPr/>
          </p:nvSpPr>
          <p:spPr bwMode="auto">
            <a:xfrm>
              <a:off x="4983" y="1526"/>
              <a:ext cx="297" cy="291"/>
            </a:xfrm>
            <a:prstGeom prst="rect">
              <a:avLst/>
            </a:prstGeom>
            <a:noFill/>
            <a:ln w="9525">
              <a:noFill/>
              <a:miter lim="800000"/>
              <a:headEnd/>
              <a:tailEnd/>
            </a:ln>
          </p:spPr>
          <p:txBody>
            <a:bodyPr wrap="none">
              <a:spAutoFit/>
            </a:bodyPr>
            <a:lstStyle/>
            <a:p>
              <a:r>
                <a:rPr lang="en-US" sz="2400" dirty="0">
                  <a:solidFill>
                    <a:srgbClr val="000000"/>
                  </a:solidFill>
                </a:rPr>
                <a:t>a</a:t>
              </a:r>
              <a:r>
                <a:rPr lang="en-US" sz="2400" baseline="-25000" dirty="0" smtClean="0">
                  <a:solidFill>
                    <a:srgbClr val="000000"/>
                  </a:solidFill>
                </a:rPr>
                <a:t>//</a:t>
              </a:r>
              <a:endParaRPr lang="en-US" sz="2400" baseline="30000" dirty="0">
                <a:solidFill>
                  <a:srgbClr val="000000"/>
                </a:solidFill>
              </a:endParaRPr>
            </a:p>
          </p:txBody>
        </p:sp>
        <p:sp>
          <p:nvSpPr>
            <p:cNvPr id="35899" name="Line 82"/>
            <p:cNvSpPr>
              <a:spLocks noChangeShapeType="1"/>
            </p:cNvSpPr>
            <p:nvPr/>
          </p:nvSpPr>
          <p:spPr bwMode="auto">
            <a:xfrm flipH="1">
              <a:off x="5259" y="1664"/>
              <a:ext cx="306" cy="0"/>
            </a:xfrm>
            <a:prstGeom prst="line">
              <a:avLst/>
            </a:prstGeom>
            <a:noFill/>
            <a:ln w="19050">
              <a:solidFill>
                <a:srgbClr val="000000"/>
              </a:solidFill>
              <a:round/>
              <a:headEnd type="triangle" w="lg" len="lg"/>
              <a:tailEnd type="none" w="lg" len="lg"/>
            </a:ln>
          </p:spPr>
          <p:txBody>
            <a:bodyPr/>
            <a:lstStyle/>
            <a:p>
              <a:endParaRPr lang="en-US">
                <a:solidFill>
                  <a:srgbClr val="000000"/>
                </a:solidFill>
              </a:endParaRPr>
            </a:p>
          </p:txBody>
        </p:sp>
      </p:grpSp>
      <p:grpSp>
        <p:nvGrpSpPr>
          <p:cNvPr id="13" name="Group 83"/>
          <p:cNvGrpSpPr>
            <a:grpSpLocks/>
          </p:cNvGrpSpPr>
          <p:nvPr/>
        </p:nvGrpSpPr>
        <p:grpSpPr bwMode="auto">
          <a:xfrm>
            <a:off x="182563" y="3122688"/>
            <a:ext cx="882650" cy="522287"/>
            <a:chOff x="182563" y="2849097"/>
            <a:chExt cx="881973" cy="523220"/>
          </a:xfrm>
        </p:grpSpPr>
        <p:sp>
          <p:nvSpPr>
            <p:cNvPr id="35886" name="Rectangle 54"/>
            <p:cNvSpPr>
              <a:spLocks noChangeArrowheads="1"/>
            </p:cNvSpPr>
            <p:nvPr/>
          </p:nvSpPr>
          <p:spPr bwMode="auto">
            <a:xfrm>
              <a:off x="182563" y="2849097"/>
              <a:ext cx="881973" cy="523220"/>
            </a:xfrm>
            <a:prstGeom prst="rect">
              <a:avLst/>
            </a:prstGeom>
            <a:noFill/>
            <a:ln w="9525">
              <a:noFill/>
              <a:miter lim="800000"/>
              <a:headEnd/>
              <a:tailEnd/>
            </a:ln>
          </p:spPr>
          <p:txBody>
            <a:bodyPr wrap="none" anchor="ctr">
              <a:spAutoFit/>
            </a:bodyPr>
            <a:lstStyle/>
            <a:p>
              <a:r>
                <a:rPr lang="en-US" dirty="0">
                  <a:solidFill>
                    <a:srgbClr val="0070C0"/>
                  </a:solidFill>
                  <a:latin typeface="Symbol" pitchFamily="18" charset="2"/>
                </a:rPr>
                <a:t>S</a:t>
              </a:r>
              <a:r>
                <a:rPr lang="en-US" dirty="0">
                  <a:solidFill>
                    <a:srgbClr val="0070C0"/>
                  </a:solidFill>
                </a:rPr>
                <a:t>F</a:t>
              </a:r>
              <a:r>
                <a:rPr lang="en-US" baseline="-25000" dirty="0">
                  <a:solidFill>
                    <a:srgbClr val="0070C0"/>
                  </a:solidFill>
                </a:rPr>
                <a:t> </a:t>
              </a:r>
              <a:r>
                <a:rPr lang="en-US" dirty="0">
                  <a:solidFill>
                    <a:srgbClr val="0070C0"/>
                  </a:solidFill>
                </a:rPr>
                <a:t> :</a:t>
              </a:r>
            </a:p>
          </p:txBody>
        </p:sp>
        <p:grpSp>
          <p:nvGrpSpPr>
            <p:cNvPr id="35887" name="Group 76"/>
            <p:cNvGrpSpPr>
              <a:grpSpLocks/>
            </p:cNvGrpSpPr>
            <p:nvPr/>
          </p:nvGrpSpPr>
          <p:grpSpPr bwMode="auto">
            <a:xfrm>
              <a:off x="633371" y="3124552"/>
              <a:ext cx="233527" cy="235723"/>
              <a:chOff x="7734815" y="2032022"/>
              <a:chExt cx="233527" cy="235723"/>
            </a:xfrm>
          </p:grpSpPr>
          <p:grpSp>
            <p:nvGrpSpPr>
              <p:cNvPr id="35888" name="Group 69"/>
              <p:cNvGrpSpPr>
                <a:grpSpLocks/>
              </p:cNvGrpSpPr>
              <p:nvPr/>
            </p:nvGrpSpPr>
            <p:grpSpPr bwMode="auto">
              <a:xfrm>
                <a:off x="7734815" y="2267333"/>
                <a:ext cx="233527" cy="412"/>
                <a:chOff x="2121" y="3675"/>
                <a:chExt cx="494" cy="412"/>
              </a:xfrm>
            </p:grpSpPr>
            <p:sp>
              <p:nvSpPr>
                <p:cNvPr id="35892"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70C0"/>
                    </a:solidFill>
                  </a:endParaRPr>
                </a:p>
              </p:txBody>
            </p:sp>
            <p:sp>
              <p:nvSpPr>
                <p:cNvPr id="35893"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70C0"/>
                    </a:solidFill>
                  </a:endParaRPr>
                </a:p>
              </p:txBody>
            </p:sp>
          </p:grpSp>
          <p:grpSp>
            <p:nvGrpSpPr>
              <p:cNvPr id="35889" name="Group 55"/>
              <p:cNvGrpSpPr>
                <a:grpSpLocks/>
              </p:cNvGrpSpPr>
              <p:nvPr/>
            </p:nvGrpSpPr>
            <p:grpSpPr bwMode="auto">
              <a:xfrm rot="5400000">
                <a:off x="7734815" y="2148580"/>
                <a:ext cx="233527" cy="412"/>
                <a:chOff x="2121" y="3675"/>
                <a:chExt cx="494" cy="412"/>
              </a:xfrm>
            </p:grpSpPr>
            <p:sp>
              <p:nvSpPr>
                <p:cNvPr id="35890"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70C0"/>
                    </a:solidFill>
                  </a:endParaRPr>
                </a:p>
              </p:txBody>
            </p:sp>
            <p:sp>
              <p:nvSpPr>
                <p:cNvPr id="35891"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70C0"/>
                    </a:solidFill>
                  </a:endParaRPr>
                </a:p>
              </p:txBody>
            </p:sp>
          </p:grpSp>
        </p:grpSp>
      </p:grpSp>
      <p:grpSp>
        <p:nvGrpSpPr>
          <p:cNvPr id="17" name="Group 91"/>
          <p:cNvGrpSpPr>
            <a:grpSpLocks/>
          </p:cNvGrpSpPr>
          <p:nvPr/>
        </p:nvGrpSpPr>
        <p:grpSpPr bwMode="auto">
          <a:xfrm>
            <a:off x="4223713" y="3146500"/>
            <a:ext cx="1168400" cy="534988"/>
            <a:chOff x="3986213" y="2872909"/>
            <a:chExt cx="1167678" cy="534866"/>
          </a:xfrm>
        </p:grpSpPr>
        <p:sp>
          <p:nvSpPr>
            <p:cNvPr id="35878" name="Rectangle 56"/>
            <p:cNvSpPr>
              <a:spLocks noChangeArrowheads="1"/>
            </p:cNvSpPr>
            <p:nvPr/>
          </p:nvSpPr>
          <p:spPr bwMode="auto">
            <a:xfrm>
              <a:off x="3986213" y="2872909"/>
              <a:ext cx="1093569" cy="523220"/>
            </a:xfrm>
            <a:prstGeom prst="rect">
              <a:avLst/>
            </a:prstGeom>
            <a:noFill/>
            <a:ln w="9525">
              <a:noFill/>
              <a:miter lim="800000"/>
              <a:headEnd/>
              <a:tailEnd/>
            </a:ln>
          </p:spPr>
          <p:txBody>
            <a:bodyPr wrap="none" anchor="ctr">
              <a:spAutoFit/>
            </a:bodyPr>
            <a:lstStyle/>
            <a:p>
              <a:r>
                <a:rPr lang="en-US" dirty="0">
                  <a:solidFill>
                    <a:srgbClr val="000000"/>
                  </a:solidFill>
                </a:rPr>
                <a:t>= m a</a:t>
              </a:r>
              <a:endParaRPr lang="en-US" baseline="-25000" dirty="0">
                <a:solidFill>
                  <a:srgbClr val="000000"/>
                </a:solidFill>
              </a:endParaRPr>
            </a:p>
          </p:txBody>
        </p:sp>
        <p:grpSp>
          <p:nvGrpSpPr>
            <p:cNvPr id="35879" name="Group 84"/>
            <p:cNvGrpSpPr>
              <a:grpSpLocks/>
            </p:cNvGrpSpPr>
            <p:nvPr/>
          </p:nvGrpSpPr>
          <p:grpSpPr bwMode="auto">
            <a:xfrm>
              <a:off x="4920364" y="3172052"/>
              <a:ext cx="233527" cy="235723"/>
              <a:chOff x="7734815" y="2032022"/>
              <a:chExt cx="233527" cy="235723"/>
            </a:xfrm>
          </p:grpSpPr>
          <p:grpSp>
            <p:nvGrpSpPr>
              <p:cNvPr id="35880" name="Group 69"/>
              <p:cNvGrpSpPr>
                <a:grpSpLocks/>
              </p:cNvGrpSpPr>
              <p:nvPr/>
            </p:nvGrpSpPr>
            <p:grpSpPr bwMode="auto">
              <a:xfrm>
                <a:off x="7734815" y="2267333"/>
                <a:ext cx="233527" cy="412"/>
                <a:chOff x="2121" y="3675"/>
                <a:chExt cx="494" cy="412"/>
              </a:xfrm>
            </p:grpSpPr>
            <p:sp>
              <p:nvSpPr>
                <p:cNvPr id="35884"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35885"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nvGrpSpPr>
              <p:cNvPr id="35881" name="Group 55"/>
              <p:cNvGrpSpPr>
                <a:grpSpLocks/>
              </p:cNvGrpSpPr>
              <p:nvPr/>
            </p:nvGrpSpPr>
            <p:grpSpPr bwMode="auto">
              <a:xfrm rot="5400000">
                <a:off x="7734815" y="2148580"/>
                <a:ext cx="233527" cy="412"/>
                <a:chOff x="2121" y="3675"/>
                <a:chExt cx="494" cy="412"/>
              </a:xfrm>
            </p:grpSpPr>
            <p:sp>
              <p:nvSpPr>
                <p:cNvPr id="35882"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35883"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grpSp>
      <p:grpSp>
        <p:nvGrpSpPr>
          <p:cNvPr id="7" name="Group 57"/>
          <p:cNvGrpSpPr>
            <a:grpSpLocks/>
          </p:cNvGrpSpPr>
          <p:nvPr/>
        </p:nvGrpSpPr>
        <p:grpSpPr bwMode="auto">
          <a:xfrm>
            <a:off x="4922213" y="2884563"/>
            <a:ext cx="649287" cy="793750"/>
            <a:chOff x="2599" y="1531"/>
            <a:chExt cx="409" cy="500"/>
          </a:xfrm>
        </p:grpSpPr>
        <p:sp>
          <p:nvSpPr>
            <p:cNvPr id="35905" name="Rectangle 58"/>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dirty="0">
                  <a:solidFill>
                    <a:srgbClr val="3333FF"/>
                  </a:solidFill>
                </a:rPr>
                <a:t>0</a:t>
              </a:r>
            </a:p>
          </p:txBody>
        </p:sp>
        <p:sp>
          <p:nvSpPr>
            <p:cNvPr id="35906" name="Line 59"/>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
        <p:nvSpPr>
          <p:cNvPr id="79" name="Freeform 78"/>
          <p:cNvSpPr/>
          <p:nvPr/>
        </p:nvSpPr>
        <p:spPr>
          <a:xfrm>
            <a:off x="1200438" y="4607895"/>
            <a:ext cx="3181557" cy="973507"/>
          </a:xfrm>
          <a:custGeom>
            <a:avLst/>
            <a:gdLst>
              <a:gd name="connsiteX0" fmla="*/ 0 w 1025397"/>
              <a:gd name="connsiteY0" fmla="*/ 0 h 856259"/>
              <a:gd name="connsiteX1" fmla="*/ 47570 w 1025397"/>
              <a:gd name="connsiteY1" fmla="*/ 206136 h 856259"/>
              <a:gd name="connsiteX2" fmla="*/ 221993 w 1025397"/>
              <a:gd name="connsiteY2" fmla="*/ 285419 h 856259"/>
              <a:gd name="connsiteX3" fmla="*/ 438701 w 1025397"/>
              <a:gd name="connsiteY3" fmla="*/ 301276 h 856259"/>
              <a:gd name="connsiteX4" fmla="*/ 782261 w 1025397"/>
              <a:gd name="connsiteY4" fmla="*/ 311847 h 856259"/>
              <a:gd name="connsiteX5" fmla="*/ 956685 w 1025397"/>
              <a:gd name="connsiteY5" fmla="*/ 391130 h 856259"/>
              <a:gd name="connsiteX6" fmla="*/ 1025397 w 1025397"/>
              <a:gd name="connsiteY6" fmla="*/ 856259 h 85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397" h="856259">
                <a:moveTo>
                  <a:pt x="0" y="0"/>
                </a:moveTo>
                <a:cubicBezTo>
                  <a:pt x="5285" y="79283"/>
                  <a:pt x="10571" y="158566"/>
                  <a:pt x="47570" y="206136"/>
                </a:cubicBezTo>
                <a:cubicBezTo>
                  <a:pt x="84569" y="253706"/>
                  <a:pt x="156805" y="269562"/>
                  <a:pt x="221993" y="285419"/>
                </a:cubicBezTo>
                <a:cubicBezTo>
                  <a:pt x="287181" y="301276"/>
                  <a:pt x="345323" y="296871"/>
                  <a:pt x="438701" y="301276"/>
                </a:cubicBezTo>
                <a:cubicBezTo>
                  <a:pt x="532079" y="305681"/>
                  <a:pt x="695930" y="296871"/>
                  <a:pt x="782261" y="311847"/>
                </a:cubicBezTo>
                <a:cubicBezTo>
                  <a:pt x="868592" y="326823"/>
                  <a:pt x="916162" y="300395"/>
                  <a:pt x="956685" y="391130"/>
                </a:cubicBezTo>
                <a:cubicBezTo>
                  <a:pt x="997208" y="481865"/>
                  <a:pt x="1011302" y="669062"/>
                  <a:pt x="1025397" y="856259"/>
                </a:cubicBezTo>
              </a:path>
            </a:pathLst>
          </a:custGeom>
          <a:noFill/>
          <a:ln w="28575">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0" name="Oval 79"/>
          <p:cNvSpPr/>
          <p:nvPr/>
        </p:nvSpPr>
        <p:spPr>
          <a:xfrm>
            <a:off x="3065777" y="5487895"/>
            <a:ext cx="722641" cy="7226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1"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77189" y="3678365"/>
            <a:ext cx="353902" cy="467236"/>
          </a:xfrm>
          <a:prstGeom prst="rect">
            <a:avLst/>
          </a:prstGeom>
          <a:noFill/>
          <a:ln w="9525">
            <a:noFill/>
            <a:miter lim="800000"/>
            <a:headEnd/>
            <a:tailEnd/>
          </a:ln>
        </p:spPr>
      </p:pic>
      <p:pic>
        <p:nvPicPr>
          <p:cNvPr id="82"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91589" y="3702115"/>
            <a:ext cx="353902" cy="467236"/>
          </a:xfrm>
          <a:prstGeom prst="rect">
            <a:avLst/>
          </a:prstGeom>
          <a:noFill/>
          <a:ln w="9525">
            <a:noFill/>
            <a:miter lim="800000"/>
            <a:headEnd/>
            <a:tailEnd/>
          </a:ln>
        </p:spPr>
      </p:pic>
      <p:pic>
        <p:nvPicPr>
          <p:cNvPr id="83"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04109" y="3702116"/>
            <a:ext cx="353902" cy="467236"/>
          </a:xfrm>
          <a:prstGeom prst="rect">
            <a:avLst/>
          </a:prstGeom>
          <a:noFill/>
          <a:ln w="9525">
            <a:noFill/>
            <a:miter lim="800000"/>
            <a:headEnd/>
            <a:tailEnd/>
          </a:ln>
        </p:spPr>
      </p:pic>
      <p:pic>
        <p:nvPicPr>
          <p:cNvPr id="84"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12867" y="3702116"/>
            <a:ext cx="353902" cy="467236"/>
          </a:xfrm>
          <a:prstGeom prst="rect">
            <a:avLst/>
          </a:prstGeom>
          <a:noFill/>
          <a:ln w="9525">
            <a:noFill/>
            <a:miter lim="800000"/>
            <a:headEnd/>
            <a:tailEnd/>
          </a:ln>
        </p:spPr>
      </p:pic>
      <p:pic>
        <p:nvPicPr>
          <p:cNvPr id="86"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24048" y="5257783"/>
            <a:ext cx="353902" cy="467236"/>
          </a:xfrm>
          <a:prstGeom prst="rect">
            <a:avLst/>
          </a:prstGeom>
          <a:noFill/>
          <a:ln w="9525">
            <a:noFill/>
            <a:miter lim="800000"/>
            <a:headEnd/>
            <a:tailEnd/>
          </a:ln>
        </p:spPr>
      </p:pic>
      <p:pic>
        <p:nvPicPr>
          <p:cNvPr id="87"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328" y="5186531"/>
            <a:ext cx="353902" cy="467236"/>
          </a:xfrm>
          <a:prstGeom prst="rect">
            <a:avLst/>
          </a:prstGeom>
          <a:noFill/>
          <a:ln w="9525">
            <a:noFill/>
            <a:miter lim="800000"/>
            <a:headEnd/>
            <a:tailEnd/>
          </a:ln>
        </p:spPr>
      </p:pic>
      <p:pic>
        <p:nvPicPr>
          <p:cNvPr id="88"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29741" y="5257783"/>
            <a:ext cx="353902" cy="467236"/>
          </a:xfrm>
          <a:prstGeom prst="rect">
            <a:avLst/>
          </a:prstGeom>
          <a:noFill/>
          <a:ln w="9525">
            <a:noFill/>
            <a:miter lim="800000"/>
            <a:headEnd/>
            <a:tailEnd/>
          </a:ln>
        </p:spPr>
      </p:pic>
      <p:pic>
        <p:nvPicPr>
          <p:cNvPr id="89"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52900" y="5257783"/>
            <a:ext cx="353902" cy="467236"/>
          </a:xfrm>
          <a:prstGeom prst="rect">
            <a:avLst/>
          </a:prstGeom>
          <a:noFill/>
          <a:ln w="9525">
            <a:noFill/>
            <a:miter lim="800000"/>
            <a:headEnd/>
            <a:tailEnd/>
          </a:ln>
        </p:spPr>
      </p:pic>
      <p:pic>
        <p:nvPicPr>
          <p:cNvPr id="90"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44785" y="5257783"/>
            <a:ext cx="353902" cy="467236"/>
          </a:xfrm>
          <a:prstGeom prst="rect">
            <a:avLst/>
          </a:prstGeom>
          <a:noFill/>
          <a:ln w="9525">
            <a:noFill/>
            <a:miter lim="800000"/>
            <a:headEnd/>
            <a:tailEnd/>
          </a:ln>
        </p:spPr>
      </p:pic>
    </p:spTree>
    <p:extLst>
      <p:ext uri="{BB962C8B-B14F-4D97-AF65-F5344CB8AC3E}">
        <p14:creationId xmlns:p14="http://schemas.microsoft.com/office/powerpoint/2010/main" val="2920515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circle(in)">
                                      <p:cBhvr>
                                        <p:cTn id="7" dur="2000"/>
                                        <p:tgtEl>
                                          <p:spTgt spid="358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09"/>
                                        </p:tgtEl>
                                        <p:attrNameLst>
                                          <p:attrName>style.visibility</p:attrName>
                                        </p:attrNameLst>
                                      </p:cBhvr>
                                      <p:to>
                                        <p:strVal val="visible"/>
                                      </p:to>
                                    </p:set>
                                    <p:animEffect transition="in" filter="dissolve">
                                      <p:cBhvr>
                                        <p:cTn id="12" dur="500"/>
                                        <p:tgtEl>
                                          <p:spTgt spid="276509"/>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76512"/>
                                        </p:tgtEl>
                                        <p:attrNameLst>
                                          <p:attrName>style.visibility</p:attrName>
                                        </p:attrNameLst>
                                      </p:cBhvr>
                                      <p:to>
                                        <p:strVal val="visible"/>
                                      </p:to>
                                    </p:set>
                                    <p:anim calcmode="lin" valueType="num">
                                      <p:cBhvr additive="base">
                                        <p:cTn id="29" dur="2000" fill="hold"/>
                                        <p:tgtEl>
                                          <p:spTgt spid="276512"/>
                                        </p:tgtEl>
                                        <p:attrNameLst>
                                          <p:attrName>ppt_x</p:attrName>
                                        </p:attrNameLst>
                                      </p:cBhvr>
                                      <p:tavLst>
                                        <p:tav tm="0">
                                          <p:val>
                                            <p:strVal val="1+#ppt_w/2"/>
                                          </p:val>
                                        </p:tav>
                                        <p:tav tm="100000">
                                          <p:val>
                                            <p:strVal val="#ppt_x"/>
                                          </p:val>
                                        </p:tav>
                                      </p:tavLst>
                                    </p:anim>
                                    <p:anim calcmode="lin" valueType="num">
                                      <p:cBhvr additive="base">
                                        <p:cTn id="30" dur="2000" fill="hold"/>
                                        <p:tgtEl>
                                          <p:spTgt spid="27651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76507"/>
                                        </p:tgtEl>
                                        <p:attrNameLst>
                                          <p:attrName>style.visibility</p:attrName>
                                        </p:attrNameLst>
                                      </p:cBhvr>
                                      <p:to>
                                        <p:strVal val="visible"/>
                                      </p:to>
                                    </p:set>
                                    <p:animEffect transition="in" filter="dissolve">
                                      <p:cBhvr>
                                        <p:cTn id="35" dur="500"/>
                                        <p:tgtEl>
                                          <p:spTgt spid="276507"/>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276506"/>
                                        </p:tgtEl>
                                        <p:attrNameLst>
                                          <p:attrName>style.visibility</p:attrName>
                                        </p:attrNameLst>
                                      </p:cBhvr>
                                      <p:to>
                                        <p:strVal val="visible"/>
                                      </p:to>
                                    </p:set>
                                    <p:animEffect transition="in" filter="fade">
                                      <p:cBhvr>
                                        <p:cTn id="47" dur="1000"/>
                                        <p:tgtEl>
                                          <p:spTgt spid="276506"/>
                                        </p:tgtEl>
                                      </p:cBhvr>
                                    </p:animEffect>
                                    <p:anim calcmode="lin" valueType="num">
                                      <p:cBhvr>
                                        <p:cTn id="48" dur="1000" fill="hold"/>
                                        <p:tgtEl>
                                          <p:spTgt spid="276506"/>
                                        </p:tgtEl>
                                        <p:attrNameLst>
                                          <p:attrName>ppt_x</p:attrName>
                                        </p:attrNameLst>
                                      </p:cBhvr>
                                      <p:tavLst>
                                        <p:tav tm="0">
                                          <p:val>
                                            <p:strVal val="#ppt_x"/>
                                          </p:val>
                                        </p:tav>
                                        <p:tav tm="100000">
                                          <p:val>
                                            <p:strVal val="#ppt_x"/>
                                          </p:val>
                                        </p:tav>
                                      </p:tavLst>
                                    </p:anim>
                                    <p:anim calcmode="lin" valueType="num">
                                      <p:cBhvr>
                                        <p:cTn id="49" dur="1000" fill="hold"/>
                                        <p:tgtEl>
                                          <p:spTgt spid="27650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35850"/>
                                        </p:tgtEl>
                                        <p:attrNameLst>
                                          <p:attrName>style.visibility</p:attrName>
                                        </p:attrNameLst>
                                      </p:cBhvr>
                                      <p:to>
                                        <p:strVal val="visible"/>
                                      </p:to>
                                    </p:set>
                                    <p:animEffect transition="in" filter="wheel(1)">
                                      <p:cBhvr>
                                        <p:cTn id="54" dur="2000"/>
                                        <p:tgtEl>
                                          <p:spTgt spid="35850"/>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276519"/>
                                        </p:tgtEl>
                                        <p:attrNameLst>
                                          <p:attrName>style.visibility</p:attrName>
                                        </p:attrNameLst>
                                      </p:cBhvr>
                                      <p:to>
                                        <p:strVal val="visible"/>
                                      </p:to>
                                    </p:set>
                                    <p:animEffect transition="in" filter="dissolve">
                                      <p:cBhvr>
                                        <p:cTn id="59" dur="500"/>
                                        <p:tgtEl>
                                          <p:spTgt spid="276519"/>
                                        </p:tgtEl>
                                      </p:cBhvr>
                                    </p:animEffect>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276522"/>
                                        </p:tgtEl>
                                        <p:attrNameLst>
                                          <p:attrName>style.visibility</p:attrName>
                                        </p:attrNameLst>
                                      </p:cBhvr>
                                      <p:to>
                                        <p:strVal val="visible"/>
                                      </p:to>
                                    </p:set>
                                    <p:animEffect transition="in" filter="fade">
                                      <p:cBhvr>
                                        <p:cTn id="64" dur="1000"/>
                                        <p:tgtEl>
                                          <p:spTgt spid="276522"/>
                                        </p:tgtEl>
                                      </p:cBhvr>
                                    </p:animEffect>
                                    <p:anim calcmode="lin" valueType="num">
                                      <p:cBhvr>
                                        <p:cTn id="65" dur="1000" fill="hold"/>
                                        <p:tgtEl>
                                          <p:spTgt spid="276522"/>
                                        </p:tgtEl>
                                        <p:attrNameLst>
                                          <p:attrName>ppt_x</p:attrName>
                                        </p:attrNameLst>
                                      </p:cBhvr>
                                      <p:tavLst>
                                        <p:tav tm="0">
                                          <p:val>
                                            <p:strVal val="#ppt_x"/>
                                          </p:val>
                                        </p:tav>
                                        <p:tav tm="100000">
                                          <p:val>
                                            <p:strVal val="#ppt_x"/>
                                          </p:val>
                                        </p:tav>
                                      </p:tavLst>
                                    </p:anim>
                                    <p:anim calcmode="lin" valueType="num">
                                      <p:cBhvr>
                                        <p:cTn id="66" dur="1000" fill="hold"/>
                                        <p:tgtEl>
                                          <p:spTgt spid="27652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76533"/>
                                        </p:tgtEl>
                                        <p:attrNameLst>
                                          <p:attrName>style.visibility</p:attrName>
                                        </p:attrNameLst>
                                      </p:cBhvr>
                                      <p:to>
                                        <p:strVal val="visible"/>
                                      </p:to>
                                    </p:set>
                                    <p:animEffect transition="in" filter="fade">
                                      <p:cBhvr>
                                        <p:cTn id="71" dur="2000"/>
                                        <p:tgtEl>
                                          <p:spTgt spid="276533"/>
                                        </p:tgtEl>
                                      </p:cBhvr>
                                    </p:animEffect>
                                  </p:childTnLst>
                                </p:cTn>
                              </p:par>
                            </p:childTnLst>
                          </p:cTn>
                        </p:par>
                      </p:childTnLst>
                    </p:cTn>
                  </p:par>
                  <p:par>
                    <p:cTn id="72" fill="hold">
                      <p:stCondLst>
                        <p:cond delay="indefinite"/>
                      </p:stCondLst>
                      <p:childTnLst>
                        <p:par>
                          <p:cTn id="73" fill="hold">
                            <p:stCondLst>
                              <p:cond delay="0"/>
                            </p:stCondLst>
                            <p:childTnLst>
                              <p:par>
                                <p:cTn id="74" presetID="35" presetClass="entr" presetSubtype="0" fill="hold" grpId="0" nodeType="clickEffect">
                                  <p:stCondLst>
                                    <p:cond delay="0"/>
                                  </p:stCondLst>
                                  <p:childTnLst>
                                    <p:set>
                                      <p:cBhvr>
                                        <p:cTn id="75" dur="1" fill="hold">
                                          <p:stCondLst>
                                            <p:cond delay="0"/>
                                          </p:stCondLst>
                                        </p:cTn>
                                        <p:tgtEl>
                                          <p:spTgt spid="276520"/>
                                        </p:tgtEl>
                                        <p:attrNameLst>
                                          <p:attrName>style.visibility</p:attrName>
                                        </p:attrNameLst>
                                      </p:cBhvr>
                                      <p:to>
                                        <p:strVal val="visible"/>
                                      </p:to>
                                    </p:set>
                                    <p:animEffect transition="in" filter="fade">
                                      <p:cBhvr>
                                        <p:cTn id="76" dur="2000"/>
                                        <p:tgtEl>
                                          <p:spTgt spid="276520"/>
                                        </p:tgtEl>
                                      </p:cBhvr>
                                    </p:animEffect>
                                    <p:anim calcmode="lin" valueType="num">
                                      <p:cBhvr>
                                        <p:cTn id="77" dur="2000" fill="hold"/>
                                        <p:tgtEl>
                                          <p:spTgt spid="276520"/>
                                        </p:tgtEl>
                                        <p:attrNameLst>
                                          <p:attrName>style.rotation</p:attrName>
                                        </p:attrNameLst>
                                      </p:cBhvr>
                                      <p:tavLst>
                                        <p:tav tm="0">
                                          <p:val>
                                            <p:fltVal val="720"/>
                                          </p:val>
                                        </p:tav>
                                        <p:tav tm="100000">
                                          <p:val>
                                            <p:fltVal val="0"/>
                                          </p:val>
                                        </p:tav>
                                      </p:tavLst>
                                    </p:anim>
                                    <p:anim calcmode="lin" valueType="num">
                                      <p:cBhvr>
                                        <p:cTn id="78" dur="2000" fill="hold"/>
                                        <p:tgtEl>
                                          <p:spTgt spid="276520"/>
                                        </p:tgtEl>
                                        <p:attrNameLst>
                                          <p:attrName>ppt_h</p:attrName>
                                        </p:attrNameLst>
                                      </p:cBhvr>
                                      <p:tavLst>
                                        <p:tav tm="0">
                                          <p:val>
                                            <p:fltVal val="0"/>
                                          </p:val>
                                        </p:tav>
                                        <p:tav tm="100000">
                                          <p:val>
                                            <p:strVal val="#ppt_h"/>
                                          </p:val>
                                        </p:tav>
                                      </p:tavLst>
                                    </p:anim>
                                    <p:anim calcmode="lin" valueType="num">
                                      <p:cBhvr>
                                        <p:cTn id="79" dur="2000" fill="hold"/>
                                        <p:tgtEl>
                                          <p:spTgt spid="276520"/>
                                        </p:tgtEl>
                                        <p:attrNameLst>
                                          <p:attrName>ppt_w</p:attrName>
                                        </p:attrNameLst>
                                      </p:cBhvr>
                                      <p:tavLst>
                                        <p:tav tm="0">
                                          <p:val>
                                            <p:fltVal val="0"/>
                                          </p:val>
                                        </p:tav>
                                        <p:tav tm="100000">
                                          <p:val>
                                            <p:strVal val="#ppt_w"/>
                                          </p:val>
                                        </p:tav>
                                      </p:tavLst>
                                    </p:anim>
                                  </p:childTnLst>
                                </p:cTn>
                              </p:par>
                              <p:par>
                                <p:cTn id="80" presetID="35" presetClass="entr" presetSubtype="0" fill="hold" grpId="0" nodeType="withEffect">
                                  <p:stCondLst>
                                    <p:cond delay="0"/>
                                  </p:stCondLst>
                                  <p:childTnLst>
                                    <p:set>
                                      <p:cBhvr>
                                        <p:cTn id="81" dur="1" fill="hold">
                                          <p:stCondLst>
                                            <p:cond delay="0"/>
                                          </p:stCondLst>
                                        </p:cTn>
                                        <p:tgtEl>
                                          <p:spTgt spid="276515"/>
                                        </p:tgtEl>
                                        <p:attrNameLst>
                                          <p:attrName>style.visibility</p:attrName>
                                        </p:attrNameLst>
                                      </p:cBhvr>
                                      <p:to>
                                        <p:strVal val="visible"/>
                                      </p:to>
                                    </p:set>
                                    <p:animEffect transition="in" filter="fade">
                                      <p:cBhvr>
                                        <p:cTn id="82" dur="2000"/>
                                        <p:tgtEl>
                                          <p:spTgt spid="276515"/>
                                        </p:tgtEl>
                                      </p:cBhvr>
                                    </p:animEffect>
                                    <p:anim calcmode="lin" valueType="num">
                                      <p:cBhvr>
                                        <p:cTn id="83" dur="2000" fill="hold"/>
                                        <p:tgtEl>
                                          <p:spTgt spid="276515"/>
                                        </p:tgtEl>
                                        <p:attrNameLst>
                                          <p:attrName>style.rotation</p:attrName>
                                        </p:attrNameLst>
                                      </p:cBhvr>
                                      <p:tavLst>
                                        <p:tav tm="0">
                                          <p:val>
                                            <p:fltVal val="720"/>
                                          </p:val>
                                        </p:tav>
                                        <p:tav tm="100000">
                                          <p:val>
                                            <p:fltVal val="0"/>
                                          </p:val>
                                        </p:tav>
                                      </p:tavLst>
                                    </p:anim>
                                    <p:anim calcmode="lin" valueType="num">
                                      <p:cBhvr>
                                        <p:cTn id="84" dur="2000" fill="hold"/>
                                        <p:tgtEl>
                                          <p:spTgt spid="276515"/>
                                        </p:tgtEl>
                                        <p:attrNameLst>
                                          <p:attrName>ppt_h</p:attrName>
                                        </p:attrNameLst>
                                      </p:cBhvr>
                                      <p:tavLst>
                                        <p:tav tm="0">
                                          <p:val>
                                            <p:fltVal val="0"/>
                                          </p:val>
                                        </p:tav>
                                        <p:tav tm="100000">
                                          <p:val>
                                            <p:strVal val="#ppt_h"/>
                                          </p:val>
                                        </p:tav>
                                      </p:tavLst>
                                    </p:anim>
                                    <p:anim calcmode="lin" valueType="num">
                                      <p:cBhvr>
                                        <p:cTn id="85" dur="2000" fill="hold"/>
                                        <p:tgtEl>
                                          <p:spTgt spid="276515"/>
                                        </p:tgtEl>
                                        <p:attrNameLst>
                                          <p:attrName>ppt_w</p:attrName>
                                        </p:attrNameLst>
                                      </p:cBhvr>
                                      <p:tavLst>
                                        <p:tav tm="0">
                                          <p:val>
                                            <p:fltVal val="0"/>
                                          </p:val>
                                        </p:tav>
                                        <p:tav tm="100000">
                                          <p:val>
                                            <p:strVal val="#ppt_w"/>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276518"/>
                                        </p:tgtEl>
                                        <p:attrNameLst>
                                          <p:attrName>style.visibility</p:attrName>
                                        </p:attrNameLst>
                                      </p:cBhvr>
                                      <p:to>
                                        <p:strVal val="visible"/>
                                      </p:to>
                                    </p:set>
                                    <p:animEffect transition="in" filter="fade">
                                      <p:cBhvr>
                                        <p:cTn id="90" dur="1000"/>
                                        <p:tgtEl>
                                          <p:spTgt spid="276518"/>
                                        </p:tgtEl>
                                      </p:cBhvr>
                                    </p:animEffect>
                                    <p:anim calcmode="lin" valueType="num">
                                      <p:cBhvr>
                                        <p:cTn id="91" dur="1000" fill="hold"/>
                                        <p:tgtEl>
                                          <p:spTgt spid="276518"/>
                                        </p:tgtEl>
                                        <p:attrNameLst>
                                          <p:attrName>ppt_x</p:attrName>
                                        </p:attrNameLst>
                                      </p:cBhvr>
                                      <p:tavLst>
                                        <p:tav tm="0">
                                          <p:val>
                                            <p:strVal val="#ppt_x"/>
                                          </p:val>
                                        </p:tav>
                                        <p:tav tm="100000">
                                          <p:val>
                                            <p:strVal val="#ppt_x"/>
                                          </p:val>
                                        </p:tav>
                                      </p:tavLst>
                                    </p:anim>
                                    <p:anim calcmode="lin" valueType="num">
                                      <p:cBhvr>
                                        <p:cTn id="92" dur="1000" fill="hold"/>
                                        <p:tgtEl>
                                          <p:spTgt spid="276518"/>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276521"/>
                                        </p:tgtEl>
                                        <p:attrNameLst>
                                          <p:attrName>style.visibility</p:attrName>
                                        </p:attrNameLst>
                                      </p:cBhvr>
                                      <p:to>
                                        <p:strVal val="visible"/>
                                      </p:to>
                                    </p:set>
                                    <p:animEffect transition="in" filter="fade">
                                      <p:cBhvr>
                                        <p:cTn id="97" dur="1000"/>
                                        <p:tgtEl>
                                          <p:spTgt spid="276521"/>
                                        </p:tgtEl>
                                      </p:cBhvr>
                                    </p:animEffect>
                                    <p:anim calcmode="lin" valueType="num">
                                      <p:cBhvr>
                                        <p:cTn id="98" dur="1000" fill="hold"/>
                                        <p:tgtEl>
                                          <p:spTgt spid="276521"/>
                                        </p:tgtEl>
                                        <p:attrNameLst>
                                          <p:attrName>ppt_x</p:attrName>
                                        </p:attrNameLst>
                                      </p:cBhvr>
                                      <p:tavLst>
                                        <p:tav tm="0">
                                          <p:val>
                                            <p:strVal val="#ppt_x"/>
                                          </p:val>
                                        </p:tav>
                                        <p:tav tm="100000">
                                          <p:val>
                                            <p:strVal val="#ppt_x"/>
                                          </p:val>
                                        </p:tav>
                                      </p:tavLst>
                                    </p:anim>
                                    <p:anim calcmode="lin" valueType="num">
                                      <p:cBhvr>
                                        <p:cTn id="99" dur="1000" fill="hold"/>
                                        <p:tgtEl>
                                          <p:spTgt spid="276521"/>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nodeType="click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fade">
                                      <p:cBhvr>
                                        <p:cTn id="104" dur="1000"/>
                                        <p:tgtEl>
                                          <p:spTgt spid="4"/>
                                        </p:tgtEl>
                                      </p:cBhvr>
                                    </p:animEffect>
                                    <p:anim calcmode="lin" valueType="num">
                                      <p:cBhvr>
                                        <p:cTn id="105" dur="1000" fill="hold"/>
                                        <p:tgtEl>
                                          <p:spTgt spid="4"/>
                                        </p:tgtEl>
                                        <p:attrNameLst>
                                          <p:attrName>ppt_x</p:attrName>
                                        </p:attrNameLst>
                                      </p:cBhvr>
                                      <p:tavLst>
                                        <p:tav tm="0">
                                          <p:val>
                                            <p:strVal val="#ppt_x"/>
                                          </p:val>
                                        </p:tav>
                                        <p:tav tm="100000">
                                          <p:val>
                                            <p:strVal val="#ppt_x"/>
                                          </p:val>
                                        </p:tav>
                                      </p:tavLst>
                                    </p:anim>
                                    <p:anim calcmode="lin" valueType="num">
                                      <p:cBhvr>
                                        <p:cTn id="10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5"/>
                                        </p:tgtEl>
                                        <p:attrNameLst>
                                          <p:attrName>style.visibility</p:attrName>
                                        </p:attrNameLst>
                                      </p:cBhvr>
                                      <p:to>
                                        <p:strVal val="visible"/>
                                      </p:to>
                                    </p:set>
                                    <p:animEffect transition="in" filter="fade">
                                      <p:cBhvr>
                                        <p:cTn id="111" dur="1000"/>
                                        <p:tgtEl>
                                          <p:spTgt spid="5"/>
                                        </p:tgtEl>
                                      </p:cBhvr>
                                    </p:animEffect>
                                    <p:anim calcmode="lin" valueType="num">
                                      <p:cBhvr>
                                        <p:cTn id="112" dur="1000" fill="hold"/>
                                        <p:tgtEl>
                                          <p:spTgt spid="5"/>
                                        </p:tgtEl>
                                        <p:attrNameLst>
                                          <p:attrName>ppt_x</p:attrName>
                                        </p:attrNameLst>
                                      </p:cBhvr>
                                      <p:tavLst>
                                        <p:tav tm="0">
                                          <p:val>
                                            <p:strVal val="#ppt_x"/>
                                          </p:val>
                                        </p:tav>
                                        <p:tav tm="100000">
                                          <p:val>
                                            <p:strVal val="#ppt_x"/>
                                          </p:val>
                                        </p:tav>
                                      </p:tavLst>
                                    </p:anim>
                                    <p:anim calcmode="lin" valueType="num">
                                      <p:cBhvr>
                                        <p:cTn id="1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276526"/>
                                        </p:tgtEl>
                                        <p:attrNameLst>
                                          <p:attrName>style.visibility</p:attrName>
                                        </p:attrNameLst>
                                      </p:cBhvr>
                                      <p:to>
                                        <p:strVal val="visible"/>
                                      </p:to>
                                    </p:set>
                                    <p:animEffect transition="in" filter="dissolve">
                                      <p:cBhvr>
                                        <p:cTn id="118" dur="500"/>
                                        <p:tgtEl>
                                          <p:spTgt spid="276526"/>
                                        </p:tgtEl>
                                      </p:cBhvr>
                                    </p:animEffect>
                                  </p:childTnLst>
                                </p:cTn>
                              </p:par>
                            </p:childTnLst>
                          </p:cTn>
                        </p:par>
                      </p:childTnLst>
                    </p:cTn>
                  </p:par>
                  <p:par>
                    <p:cTn id="119" fill="hold">
                      <p:stCondLst>
                        <p:cond delay="indefinite"/>
                      </p:stCondLst>
                      <p:childTnLst>
                        <p:par>
                          <p:cTn id="120" fill="hold">
                            <p:stCondLst>
                              <p:cond delay="0"/>
                            </p:stCondLst>
                            <p:childTnLst>
                              <p:par>
                                <p:cTn id="121" presetID="41" presetClass="entr" presetSubtype="0" fill="hold" grpId="0" nodeType="clickEffect">
                                  <p:stCondLst>
                                    <p:cond delay="0"/>
                                  </p:stCondLst>
                                  <p:iterate type="lt">
                                    <p:tmPct val="10000"/>
                                  </p:iterate>
                                  <p:childTnLst>
                                    <p:set>
                                      <p:cBhvr>
                                        <p:cTn id="122" dur="1" fill="hold">
                                          <p:stCondLst>
                                            <p:cond delay="0"/>
                                          </p:stCondLst>
                                        </p:cTn>
                                        <p:tgtEl>
                                          <p:spTgt spid="276527"/>
                                        </p:tgtEl>
                                        <p:attrNameLst>
                                          <p:attrName>style.visibility</p:attrName>
                                        </p:attrNameLst>
                                      </p:cBhvr>
                                      <p:to>
                                        <p:strVal val="visible"/>
                                      </p:to>
                                    </p:set>
                                    <p:anim calcmode="lin" valueType="num">
                                      <p:cBhvr>
                                        <p:cTn id="123" dur="500" fill="hold"/>
                                        <p:tgtEl>
                                          <p:spTgt spid="276527"/>
                                        </p:tgtEl>
                                        <p:attrNameLst>
                                          <p:attrName>ppt_x</p:attrName>
                                        </p:attrNameLst>
                                      </p:cBhvr>
                                      <p:tavLst>
                                        <p:tav tm="0">
                                          <p:val>
                                            <p:strVal val="#ppt_x"/>
                                          </p:val>
                                        </p:tav>
                                        <p:tav tm="50000">
                                          <p:val>
                                            <p:strVal val="#ppt_x+.1"/>
                                          </p:val>
                                        </p:tav>
                                        <p:tav tm="100000">
                                          <p:val>
                                            <p:strVal val="#ppt_x"/>
                                          </p:val>
                                        </p:tav>
                                      </p:tavLst>
                                    </p:anim>
                                    <p:anim calcmode="lin" valueType="num">
                                      <p:cBhvr>
                                        <p:cTn id="124" dur="500" fill="hold"/>
                                        <p:tgtEl>
                                          <p:spTgt spid="276527"/>
                                        </p:tgtEl>
                                        <p:attrNameLst>
                                          <p:attrName>ppt_y</p:attrName>
                                        </p:attrNameLst>
                                      </p:cBhvr>
                                      <p:tavLst>
                                        <p:tav tm="0">
                                          <p:val>
                                            <p:strVal val="#ppt_y"/>
                                          </p:val>
                                        </p:tav>
                                        <p:tav tm="100000">
                                          <p:val>
                                            <p:strVal val="#ppt_y"/>
                                          </p:val>
                                        </p:tav>
                                      </p:tavLst>
                                    </p:anim>
                                    <p:anim calcmode="lin" valueType="num">
                                      <p:cBhvr>
                                        <p:cTn id="125" dur="500" fill="hold"/>
                                        <p:tgtEl>
                                          <p:spTgt spid="276527"/>
                                        </p:tgtEl>
                                        <p:attrNameLst>
                                          <p:attrName>ppt_h</p:attrName>
                                        </p:attrNameLst>
                                      </p:cBhvr>
                                      <p:tavLst>
                                        <p:tav tm="0">
                                          <p:val>
                                            <p:strVal val="#ppt_h/10"/>
                                          </p:val>
                                        </p:tav>
                                        <p:tav tm="50000">
                                          <p:val>
                                            <p:strVal val="#ppt_h+.01"/>
                                          </p:val>
                                        </p:tav>
                                        <p:tav tm="100000">
                                          <p:val>
                                            <p:strVal val="#ppt_h"/>
                                          </p:val>
                                        </p:tav>
                                      </p:tavLst>
                                    </p:anim>
                                    <p:anim calcmode="lin" valueType="num">
                                      <p:cBhvr>
                                        <p:cTn id="126" dur="500" fill="hold"/>
                                        <p:tgtEl>
                                          <p:spTgt spid="276527"/>
                                        </p:tgtEl>
                                        <p:attrNameLst>
                                          <p:attrName>ppt_w</p:attrName>
                                        </p:attrNameLst>
                                      </p:cBhvr>
                                      <p:tavLst>
                                        <p:tav tm="0">
                                          <p:val>
                                            <p:strVal val="#ppt_w/10"/>
                                          </p:val>
                                        </p:tav>
                                        <p:tav tm="50000">
                                          <p:val>
                                            <p:strVal val="#ppt_w+.01"/>
                                          </p:val>
                                        </p:tav>
                                        <p:tav tm="100000">
                                          <p:val>
                                            <p:strVal val="#ppt_w"/>
                                          </p:val>
                                        </p:tav>
                                      </p:tavLst>
                                    </p:anim>
                                    <p:animEffect transition="in" filter="fade">
                                      <p:cBhvr>
                                        <p:cTn id="127" dur="500" tmFilter="0,0; .5, 1; 1, 1"/>
                                        <p:tgtEl>
                                          <p:spTgt spid="276527"/>
                                        </p:tgtEl>
                                      </p:cBhvr>
                                    </p:animEffect>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nodeType="clickEffect">
                                  <p:stCondLst>
                                    <p:cond delay="0"/>
                                  </p:stCondLst>
                                  <p:childTnLst>
                                    <p:set>
                                      <p:cBhvr>
                                        <p:cTn id="131" dur="1" fill="hold">
                                          <p:stCondLst>
                                            <p:cond delay="0"/>
                                          </p:stCondLst>
                                        </p:cTn>
                                        <p:tgtEl>
                                          <p:spTgt spid="13"/>
                                        </p:tgtEl>
                                        <p:attrNameLst>
                                          <p:attrName>style.visibility</p:attrName>
                                        </p:attrNameLst>
                                      </p:cBhvr>
                                      <p:to>
                                        <p:strVal val="visible"/>
                                      </p:to>
                                    </p:set>
                                    <p:animEffect transition="in" filter="fade">
                                      <p:cBhvr>
                                        <p:cTn id="132" dur="1000"/>
                                        <p:tgtEl>
                                          <p:spTgt spid="13"/>
                                        </p:tgtEl>
                                      </p:cBhvr>
                                    </p:animEffect>
                                    <p:anim calcmode="lin" valueType="num">
                                      <p:cBhvr>
                                        <p:cTn id="133" dur="1000" fill="hold"/>
                                        <p:tgtEl>
                                          <p:spTgt spid="13"/>
                                        </p:tgtEl>
                                        <p:attrNameLst>
                                          <p:attrName>ppt_x</p:attrName>
                                        </p:attrNameLst>
                                      </p:cBhvr>
                                      <p:tavLst>
                                        <p:tav tm="0">
                                          <p:val>
                                            <p:strVal val="#ppt_x"/>
                                          </p:val>
                                        </p:tav>
                                        <p:tav tm="100000">
                                          <p:val>
                                            <p:strVal val="#ppt_x"/>
                                          </p:val>
                                        </p:tav>
                                      </p:tavLst>
                                    </p:anim>
                                    <p:anim calcmode="lin" valueType="num">
                                      <p:cBhvr>
                                        <p:cTn id="1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9" presetClass="entr" presetSubtype="0" fill="hold" grpId="0" nodeType="clickEffect">
                                  <p:stCondLst>
                                    <p:cond delay="0"/>
                                  </p:stCondLst>
                                  <p:childTnLst>
                                    <p:set>
                                      <p:cBhvr>
                                        <p:cTn id="138" dur="1" fill="hold">
                                          <p:stCondLst>
                                            <p:cond delay="0"/>
                                          </p:stCondLst>
                                        </p:cTn>
                                        <p:tgtEl>
                                          <p:spTgt spid="276535"/>
                                        </p:tgtEl>
                                        <p:attrNameLst>
                                          <p:attrName>style.visibility</p:attrName>
                                        </p:attrNameLst>
                                      </p:cBhvr>
                                      <p:to>
                                        <p:strVal val="visible"/>
                                      </p:to>
                                    </p:set>
                                    <p:anim calcmode="lin" valueType="num">
                                      <p:cBhvr>
                                        <p:cTn id="139" dur="1000" fill="hold"/>
                                        <p:tgtEl>
                                          <p:spTgt spid="276535"/>
                                        </p:tgtEl>
                                        <p:attrNameLst>
                                          <p:attrName>ppt_x</p:attrName>
                                        </p:attrNameLst>
                                      </p:cBhvr>
                                      <p:tavLst>
                                        <p:tav tm="0">
                                          <p:val>
                                            <p:strVal val="#ppt_x-.2"/>
                                          </p:val>
                                        </p:tav>
                                        <p:tav tm="100000">
                                          <p:val>
                                            <p:strVal val="#ppt_x"/>
                                          </p:val>
                                        </p:tav>
                                      </p:tavLst>
                                    </p:anim>
                                    <p:anim calcmode="lin" valueType="num">
                                      <p:cBhvr>
                                        <p:cTn id="140" dur="1000" fill="hold"/>
                                        <p:tgtEl>
                                          <p:spTgt spid="276535"/>
                                        </p:tgtEl>
                                        <p:attrNameLst>
                                          <p:attrName>ppt_y</p:attrName>
                                        </p:attrNameLst>
                                      </p:cBhvr>
                                      <p:tavLst>
                                        <p:tav tm="0">
                                          <p:val>
                                            <p:strVal val="#ppt_y"/>
                                          </p:val>
                                        </p:tav>
                                        <p:tav tm="100000">
                                          <p:val>
                                            <p:strVal val="#ppt_y"/>
                                          </p:val>
                                        </p:tav>
                                      </p:tavLst>
                                    </p:anim>
                                    <p:animEffect transition="in" filter="wipe(right)" prLst="gradientSize: 0.1">
                                      <p:cBhvr>
                                        <p:cTn id="141" dur="1000"/>
                                        <p:tgtEl>
                                          <p:spTgt spid="276535"/>
                                        </p:tgtEl>
                                      </p:cBhvr>
                                    </p:animEffect>
                                  </p:childTnLst>
                                </p:cTn>
                              </p:par>
                            </p:childTnLst>
                          </p:cTn>
                        </p:par>
                      </p:childTnLst>
                    </p:cTn>
                  </p:par>
                  <p:par>
                    <p:cTn id="142" fill="hold">
                      <p:stCondLst>
                        <p:cond delay="indefinite"/>
                      </p:stCondLst>
                      <p:childTnLst>
                        <p:par>
                          <p:cTn id="143" fill="hold">
                            <p:stCondLst>
                              <p:cond delay="0"/>
                            </p:stCondLst>
                            <p:childTnLst>
                              <p:par>
                                <p:cTn id="144" presetID="29" presetClass="entr" presetSubtype="0" fill="hold" nodeType="clickEffect">
                                  <p:stCondLst>
                                    <p:cond delay="0"/>
                                  </p:stCondLst>
                                  <p:childTnLst>
                                    <p:set>
                                      <p:cBhvr>
                                        <p:cTn id="145" dur="1" fill="hold">
                                          <p:stCondLst>
                                            <p:cond delay="0"/>
                                          </p:stCondLst>
                                        </p:cTn>
                                        <p:tgtEl>
                                          <p:spTgt spid="17"/>
                                        </p:tgtEl>
                                        <p:attrNameLst>
                                          <p:attrName>style.visibility</p:attrName>
                                        </p:attrNameLst>
                                      </p:cBhvr>
                                      <p:to>
                                        <p:strVal val="visible"/>
                                      </p:to>
                                    </p:set>
                                    <p:anim calcmode="lin" valueType="num">
                                      <p:cBhvr>
                                        <p:cTn id="146" dur="1000" fill="hold"/>
                                        <p:tgtEl>
                                          <p:spTgt spid="17"/>
                                        </p:tgtEl>
                                        <p:attrNameLst>
                                          <p:attrName>ppt_x</p:attrName>
                                        </p:attrNameLst>
                                      </p:cBhvr>
                                      <p:tavLst>
                                        <p:tav tm="0">
                                          <p:val>
                                            <p:strVal val="#ppt_x-.2"/>
                                          </p:val>
                                        </p:tav>
                                        <p:tav tm="100000">
                                          <p:val>
                                            <p:strVal val="#ppt_x"/>
                                          </p:val>
                                        </p:tav>
                                      </p:tavLst>
                                    </p:anim>
                                    <p:anim calcmode="lin" valueType="num">
                                      <p:cBhvr>
                                        <p:cTn id="147"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48" dur="1000"/>
                                        <p:tgtEl>
                                          <p:spTgt spid="17"/>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nodeType="clickEffect">
                                  <p:stCondLst>
                                    <p:cond delay="0"/>
                                  </p:stCondLst>
                                  <p:childTnLst>
                                    <p:set>
                                      <p:cBhvr>
                                        <p:cTn id="152" dur="1" fill="hold">
                                          <p:stCondLst>
                                            <p:cond delay="0"/>
                                          </p:stCondLst>
                                        </p:cTn>
                                        <p:tgtEl>
                                          <p:spTgt spid="7"/>
                                        </p:tgtEl>
                                        <p:attrNameLst>
                                          <p:attrName>style.visibility</p:attrName>
                                        </p:attrNameLst>
                                      </p:cBhvr>
                                      <p:to>
                                        <p:strVal val="visible"/>
                                      </p:to>
                                    </p:set>
                                    <p:animEffect transition="in" filter="wipe(down)">
                                      <p:cBhvr>
                                        <p:cTn id="153" dur="500"/>
                                        <p:tgtEl>
                                          <p:spTgt spid="7"/>
                                        </p:tgtEl>
                                      </p:cBhvr>
                                    </p:animEffect>
                                  </p:childTnLst>
                                </p:cTn>
                              </p:par>
                            </p:childTnLst>
                          </p:cTn>
                        </p:par>
                      </p:childTnLst>
                    </p:cTn>
                  </p:par>
                  <p:par>
                    <p:cTn id="154" fill="hold">
                      <p:stCondLst>
                        <p:cond delay="indefinite"/>
                      </p:stCondLst>
                      <p:childTnLst>
                        <p:par>
                          <p:cTn id="155" fill="hold">
                            <p:stCondLst>
                              <p:cond delay="0"/>
                            </p:stCondLst>
                            <p:childTnLst>
                              <p:par>
                                <p:cTn id="156" presetID="47" presetClass="entr" presetSubtype="0" fill="hold" grpId="0" nodeType="clickEffect">
                                  <p:stCondLst>
                                    <p:cond delay="0"/>
                                  </p:stCondLst>
                                  <p:childTnLst>
                                    <p:set>
                                      <p:cBhvr>
                                        <p:cTn id="157" dur="1" fill="hold">
                                          <p:stCondLst>
                                            <p:cond delay="0"/>
                                          </p:stCondLst>
                                        </p:cTn>
                                        <p:tgtEl>
                                          <p:spTgt spid="276540"/>
                                        </p:tgtEl>
                                        <p:attrNameLst>
                                          <p:attrName>style.visibility</p:attrName>
                                        </p:attrNameLst>
                                      </p:cBhvr>
                                      <p:to>
                                        <p:strVal val="visible"/>
                                      </p:to>
                                    </p:set>
                                    <p:animEffect transition="in" filter="fade">
                                      <p:cBhvr>
                                        <p:cTn id="158" dur="1000"/>
                                        <p:tgtEl>
                                          <p:spTgt spid="276540"/>
                                        </p:tgtEl>
                                      </p:cBhvr>
                                    </p:animEffect>
                                    <p:anim calcmode="lin" valueType="num">
                                      <p:cBhvr>
                                        <p:cTn id="159" dur="1000" fill="hold"/>
                                        <p:tgtEl>
                                          <p:spTgt spid="276540"/>
                                        </p:tgtEl>
                                        <p:attrNameLst>
                                          <p:attrName>ppt_x</p:attrName>
                                        </p:attrNameLst>
                                      </p:cBhvr>
                                      <p:tavLst>
                                        <p:tav tm="0">
                                          <p:val>
                                            <p:strVal val="#ppt_x"/>
                                          </p:val>
                                        </p:tav>
                                        <p:tav tm="100000">
                                          <p:val>
                                            <p:strVal val="#ppt_x"/>
                                          </p:val>
                                        </p:tav>
                                      </p:tavLst>
                                    </p:anim>
                                    <p:anim calcmode="lin" valueType="num">
                                      <p:cBhvr>
                                        <p:cTn id="160" dur="1000" fill="hold"/>
                                        <p:tgtEl>
                                          <p:spTgt spid="276540"/>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6" presetClass="entr" presetSubtype="0" fill="hold" nodeType="clickEffect">
                                  <p:stCondLst>
                                    <p:cond delay="0"/>
                                  </p:stCondLst>
                                  <p:childTnLst>
                                    <p:set>
                                      <p:cBhvr>
                                        <p:cTn id="164" dur="1" fill="hold">
                                          <p:stCondLst>
                                            <p:cond delay="0"/>
                                          </p:stCondLst>
                                        </p:cTn>
                                        <p:tgtEl>
                                          <p:spTgt spid="81"/>
                                        </p:tgtEl>
                                        <p:attrNameLst>
                                          <p:attrName>style.visibility</p:attrName>
                                        </p:attrNameLst>
                                      </p:cBhvr>
                                      <p:to>
                                        <p:strVal val="visible"/>
                                      </p:to>
                                    </p:set>
                                    <p:animEffect transition="in" filter="wipe(down)">
                                      <p:cBhvr>
                                        <p:cTn id="165" dur="580">
                                          <p:stCondLst>
                                            <p:cond delay="0"/>
                                          </p:stCondLst>
                                        </p:cTn>
                                        <p:tgtEl>
                                          <p:spTgt spid="81"/>
                                        </p:tgtEl>
                                      </p:cBhvr>
                                    </p:animEffect>
                                    <p:anim calcmode="lin" valueType="num">
                                      <p:cBhvr>
                                        <p:cTn id="166" dur="1822"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81"/>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81"/>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81"/>
                                        </p:tgtEl>
                                        <p:attrNameLst>
                                          <p:attrName>ppt_y</p:attrName>
                                        </p:attrNameLst>
                                      </p:cBhvr>
                                      <p:tavLst>
                                        <p:tav tm="0" fmla="#ppt_y-sin(pi*$)/81">
                                          <p:val>
                                            <p:fltVal val="0"/>
                                          </p:val>
                                        </p:tav>
                                        <p:tav tm="100000">
                                          <p:val>
                                            <p:fltVal val="1"/>
                                          </p:val>
                                        </p:tav>
                                      </p:tavLst>
                                    </p:anim>
                                    <p:animScale>
                                      <p:cBhvr>
                                        <p:cTn id="171" dur="26">
                                          <p:stCondLst>
                                            <p:cond delay="650"/>
                                          </p:stCondLst>
                                        </p:cTn>
                                        <p:tgtEl>
                                          <p:spTgt spid="81"/>
                                        </p:tgtEl>
                                      </p:cBhvr>
                                      <p:to x="100000" y="60000"/>
                                    </p:animScale>
                                    <p:animScale>
                                      <p:cBhvr>
                                        <p:cTn id="172" dur="166" decel="50000">
                                          <p:stCondLst>
                                            <p:cond delay="676"/>
                                          </p:stCondLst>
                                        </p:cTn>
                                        <p:tgtEl>
                                          <p:spTgt spid="81"/>
                                        </p:tgtEl>
                                      </p:cBhvr>
                                      <p:to x="100000" y="100000"/>
                                    </p:animScale>
                                    <p:animScale>
                                      <p:cBhvr>
                                        <p:cTn id="173" dur="26">
                                          <p:stCondLst>
                                            <p:cond delay="1312"/>
                                          </p:stCondLst>
                                        </p:cTn>
                                        <p:tgtEl>
                                          <p:spTgt spid="81"/>
                                        </p:tgtEl>
                                      </p:cBhvr>
                                      <p:to x="100000" y="80000"/>
                                    </p:animScale>
                                    <p:animScale>
                                      <p:cBhvr>
                                        <p:cTn id="174" dur="166" decel="50000">
                                          <p:stCondLst>
                                            <p:cond delay="1338"/>
                                          </p:stCondLst>
                                        </p:cTn>
                                        <p:tgtEl>
                                          <p:spTgt spid="81"/>
                                        </p:tgtEl>
                                      </p:cBhvr>
                                      <p:to x="100000" y="100000"/>
                                    </p:animScale>
                                    <p:animScale>
                                      <p:cBhvr>
                                        <p:cTn id="175" dur="26">
                                          <p:stCondLst>
                                            <p:cond delay="1642"/>
                                          </p:stCondLst>
                                        </p:cTn>
                                        <p:tgtEl>
                                          <p:spTgt spid="81"/>
                                        </p:tgtEl>
                                      </p:cBhvr>
                                      <p:to x="100000" y="90000"/>
                                    </p:animScale>
                                    <p:animScale>
                                      <p:cBhvr>
                                        <p:cTn id="176" dur="166" decel="50000">
                                          <p:stCondLst>
                                            <p:cond delay="1668"/>
                                          </p:stCondLst>
                                        </p:cTn>
                                        <p:tgtEl>
                                          <p:spTgt spid="81"/>
                                        </p:tgtEl>
                                      </p:cBhvr>
                                      <p:to x="100000" y="100000"/>
                                    </p:animScale>
                                    <p:animScale>
                                      <p:cBhvr>
                                        <p:cTn id="177" dur="26">
                                          <p:stCondLst>
                                            <p:cond delay="1808"/>
                                          </p:stCondLst>
                                        </p:cTn>
                                        <p:tgtEl>
                                          <p:spTgt spid="81"/>
                                        </p:tgtEl>
                                      </p:cBhvr>
                                      <p:to x="100000" y="95000"/>
                                    </p:animScale>
                                    <p:animScale>
                                      <p:cBhvr>
                                        <p:cTn id="178" dur="166" decel="50000">
                                          <p:stCondLst>
                                            <p:cond delay="1834"/>
                                          </p:stCondLst>
                                        </p:cTn>
                                        <p:tgtEl>
                                          <p:spTgt spid="81"/>
                                        </p:tgtEl>
                                      </p:cBhvr>
                                      <p:to x="100000" y="100000"/>
                                    </p:animScale>
                                  </p:childTnLst>
                                </p:cTn>
                              </p:par>
                            </p:childTnLst>
                          </p:cTn>
                        </p:par>
                      </p:childTnLst>
                    </p:cTn>
                  </p:par>
                  <p:par>
                    <p:cTn id="179" fill="hold">
                      <p:stCondLst>
                        <p:cond delay="indefinite"/>
                      </p:stCondLst>
                      <p:childTnLst>
                        <p:par>
                          <p:cTn id="180" fill="hold">
                            <p:stCondLst>
                              <p:cond delay="0"/>
                            </p:stCondLst>
                            <p:childTnLst>
                              <p:par>
                                <p:cTn id="181" presetID="26" presetClass="entr" presetSubtype="0" fill="hold" nodeType="clickEffect">
                                  <p:stCondLst>
                                    <p:cond delay="0"/>
                                  </p:stCondLst>
                                  <p:childTnLst>
                                    <p:set>
                                      <p:cBhvr>
                                        <p:cTn id="182" dur="1" fill="hold">
                                          <p:stCondLst>
                                            <p:cond delay="0"/>
                                          </p:stCondLst>
                                        </p:cTn>
                                        <p:tgtEl>
                                          <p:spTgt spid="82"/>
                                        </p:tgtEl>
                                        <p:attrNameLst>
                                          <p:attrName>style.visibility</p:attrName>
                                        </p:attrNameLst>
                                      </p:cBhvr>
                                      <p:to>
                                        <p:strVal val="visible"/>
                                      </p:to>
                                    </p:set>
                                    <p:animEffect transition="in" filter="wipe(down)">
                                      <p:cBhvr>
                                        <p:cTn id="183" dur="580">
                                          <p:stCondLst>
                                            <p:cond delay="0"/>
                                          </p:stCondLst>
                                        </p:cTn>
                                        <p:tgtEl>
                                          <p:spTgt spid="82"/>
                                        </p:tgtEl>
                                      </p:cBhvr>
                                    </p:animEffect>
                                    <p:anim calcmode="lin" valueType="num">
                                      <p:cBhvr>
                                        <p:cTn id="184"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189" dur="26">
                                          <p:stCondLst>
                                            <p:cond delay="650"/>
                                          </p:stCondLst>
                                        </p:cTn>
                                        <p:tgtEl>
                                          <p:spTgt spid="82"/>
                                        </p:tgtEl>
                                      </p:cBhvr>
                                      <p:to x="100000" y="60000"/>
                                    </p:animScale>
                                    <p:animScale>
                                      <p:cBhvr>
                                        <p:cTn id="190" dur="166" decel="50000">
                                          <p:stCondLst>
                                            <p:cond delay="676"/>
                                          </p:stCondLst>
                                        </p:cTn>
                                        <p:tgtEl>
                                          <p:spTgt spid="82"/>
                                        </p:tgtEl>
                                      </p:cBhvr>
                                      <p:to x="100000" y="100000"/>
                                    </p:animScale>
                                    <p:animScale>
                                      <p:cBhvr>
                                        <p:cTn id="191" dur="26">
                                          <p:stCondLst>
                                            <p:cond delay="1312"/>
                                          </p:stCondLst>
                                        </p:cTn>
                                        <p:tgtEl>
                                          <p:spTgt spid="82"/>
                                        </p:tgtEl>
                                      </p:cBhvr>
                                      <p:to x="100000" y="80000"/>
                                    </p:animScale>
                                    <p:animScale>
                                      <p:cBhvr>
                                        <p:cTn id="192" dur="166" decel="50000">
                                          <p:stCondLst>
                                            <p:cond delay="1338"/>
                                          </p:stCondLst>
                                        </p:cTn>
                                        <p:tgtEl>
                                          <p:spTgt spid="82"/>
                                        </p:tgtEl>
                                      </p:cBhvr>
                                      <p:to x="100000" y="100000"/>
                                    </p:animScale>
                                    <p:animScale>
                                      <p:cBhvr>
                                        <p:cTn id="193" dur="26">
                                          <p:stCondLst>
                                            <p:cond delay="1642"/>
                                          </p:stCondLst>
                                        </p:cTn>
                                        <p:tgtEl>
                                          <p:spTgt spid="82"/>
                                        </p:tgtEl>
                                      </p:cBhvr>
                                      <p:to x="100000" y="90000"/>
                                    </p:animScale>
                                    <p:animScale>
                                      <p:cBhvr>
                                        <p:cTn id="194" dur="166" decel="50000">
                                          <p:stCondLst>
                                            <p:cond delay="1668"/>
                                          </p:stCondLst>
                                        </p:cTn>
                                        <p:tgtEl>
                                          <p:spTgt spid="82"/>
                                        </p:tgtEl>
                                      </p:cBhvr>
                                      <p:to x="100000" y="100000"/>
                                    </p:animScale>
                                    <p:animScale>
                                      <p:cBhvr>
                                        <p:cTn id="195" dur="26">
                                          <p:stCondLst>
                                            <p:cond delay="1808"/>
                                          </p:stCondLst>
                                        </p:cTn>
                                        <p:tgtEl>
                                          <p:spTgt spid="82"/>
                                        </p:tgtEl>
                                      </p:cBhvr>
                                      <p:to x="100000" y="95000"/>
                                    </p:animScale>
                                    <p:animScale>
                                      <p:cBhvr>
                                        <p:cTn id="196" dur="166" decel="50000">
                                          <p:stCondLst>
                                            <p:cond delay="1834"/>
                                          </p:stCondLst>
                                        </p:cTn>
                                        <p:tgtEl>
                                          <p:spTgt spid="82"/>
                                        </p:tgtEl>
                                      </p:cBhvr>
                                      <p:to x="100000" y="100000"/>
                                    </p:animScale>
                                  </p:childTnLst>
                                </p:cTn>
                              </p:par>
                            </p:childTnLst>
                          </p:cTn>
                        </p:par>
                      </p:childTnLst>
                    </p:cTn>
                  </p:par>
                  <p:par>
                    <p:cTn id="197" fill="hold">
                      <p:stCondLst>
                        <p:cond delay="indefinite"/>
                      </p:stCondLst>
                      <p:childTnLst>
                        <p:par>
                          <p:cTn id="198" fill="hold">
                            <p:stCondLst>
                              <p:cond delay="0"/>
                            </p:stCondLst>
                            <p:childTnLst>
                              <p:par>
                                <p:cTn id="199" presetID="26" presetClass="entr" presetSubtype="0" fill="hold" nodeType="clickEffect">
                                  <p:stCondLst>
                                    <p:cond delay="0"/>
                                  </p:stCondLst>
                                  <p:childTnLst>
                                    <p:set>
                                      <p:cBhvr>
                                        <p:cTn id="200" dur="1" fill="hold">
                                          <p:stCondLst>
                                            <p:cond delay="0"/>
                                          </p:stCondLst>
                                        </p:cTn>
                                        <p:tgtEl>
                                          <p:spTgt spid="83"/>
                                        </p:tgtEl>
                                        <p:attrNameLst>
                                          <p:attrName>style.visibility</p:attrName>
                                        </p:attrNameLst>
                                      </p:cBhvr>
                                      <p:to>
                                        <p:strVal val="visible"/>
                                      </p:to>
                                    </p:set>
                                    <p:animEffect transition="in" filter="wipe(down)">
                                      <p:cBhvr>
                                        <p:cTn id="201" dur="580">
                                          <p:stCondLst>
                                            <p:cond delay="0"/>
                                          </p:stCondLst>
                                        </p:cTn>
                                        <p:tgtEl>
                                          <p:spTgt spid="83"/>
                                        </p:tgtEl>
                                      </p:cBhvr>
                                    </p:animEffect>
                                    <p:anim calcmode="lin" valueType="num">
                                      <p:cBhvr>
                                        <p:cTn id="202"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207" dur="26">
                                          <p:stCondLst>
                                            <p:cond delay="650"/>
                                          </p:stCondLst>
                                        </p:cTn>
                                        <p:tgtEl>
                                          <p:spTgt spid="83"/>
                                        </p:tgtEl>
                                      </p:cBhvr>
                                      <p:to x="100000" y="60000"/>
                                    </p:animScale>
                                    <p:animScale>
                                      <p:cBhvr>
                                        <p:cTn id="208" dur="166" decel="50000">
                                          <p:stCondLst>
                                            <p:cond delay="676"/>
                                          </p:stCondLst>
                                        </p:cTn>
                                        <p:tgtEl>
                                          <p:spTgt spid="83"/>
                                        </p:tgtEl>
                                      </p:cBhvr>
                                      <p:to x="100000" y="100000"/>
                                    </p:animScale>
                                    <p:animScale>
                                      <p:cBhvr>
                                        <p:cTn id="209" dur="26">
                                          <p:stCondLst>
                                            <p:cond delay="1312"/>
                                          </p:stCondLst>
                                        </p:cTn>
                                        <p:tgtEl>
                                          <p:spTgt spid="83"/>
                                        </p:tgtEl>
                                      </p:cBhvr>
                                      <p:to x="100000" y="80000"/>
                                    </p:animScale>
                                    <p:animScale>
                                      <p:cBhvr>
                                        <p:cTn id="210" dur="166" decel="50000">
                                          <p:stCondLst>
                                            <p:cond delay="1338"/>
                                          </p:stCondLst>
                                        </p:cTn>
                                        <p:tgtEl>
                                          <p:spTgt spid="83"/>
                                        </p:tgtEl>
                                      </p:cBhvr>
                                      <p:to x="100000" y="100000"/>
                                    </p:animScale>
                                    <p:animScale>
                                      <p:cBhvr>
                                        <p:cTn id="211" dur="26">
                                          <p:stCondLst>
                                            <p:cond delay="1642"/>
                                          </p:stCondLst>
                                        </p:cTn>
                                        <p:tgtEl>
                                          <p:spTgt spid="83"/>
                                        </p:tgtEl>
                                      </p:cBhvr>
                                      <p:to x="100000" y="90000"/>
                                    </p:animScale>
                                    <p:animScale>
                                      <p:cBhvr>
                                        <p:cTn id="212" dur="166" decel="50000">
                                          <p:stCondLst>
                                            <p:cond delay="1668"/>
                                          </p:stCondLst>
                                        </p:cTn>
                                        <p:tgtEl>
                                          <p:spTgt spid="83"/>
                                        </p:tgtEl>
                                      </p:cBhvr>
                                      <p:to x="100000" y="100000"/>
                                    </p:animScale>
                                    <p:animScale>
                                      <p:cBhvr>
                                        <p:cTn id="213" dur="26">
                                          <p:stCondLst>
                                            <p:cond delay="1808"/>
                                          </p:stCondLst>
                                        </p:cTn>
                                        <p:tgtEl>
                                          <p:spTgt spid="83"/>
                                        </p:tgtEl>
                                      </p:cBhvr>
                                      <p:to x="100000" y="95000"/>
                                    </p:animScale>
                                    <p:animScale>
                                      <p:cBhvr>
                                        <p:cTn id="214" dur="166" decel="50000">
                                          <p:stCondLst>
                                            <p:cond delay="1834"/>
                                          </p:stCondLst>
                                        </p:cTn>
                                        <p:tgtEl>
                                          <p:spTgt spid="83"/>
                                        </p:tgtEl>
                                      </p:cBhvr>
                                      <p:to x="100000" y="100000"/>
                                    </p:animScale>
                                  </p:childTnLst>
                                </p:cTn>
                              </p:par>
                            </p:childTnLst>
                          </p:cTn>
                        </p:par>
                      </p:childTnLst>
                    </p:cTn>
                  </p:par>
                  <p:par>
                    <p:cTn id="215" fill="hold">
                      <p:stCondLst>
                        <p:cond delay="indefinite"/>
                      </p:stCondLst>
                      <p:childTnLst>
                        <p:par>
                          <p:cTn id="216" fill="hold">
                            <p:stCondLst>
                              <p:cond delay="0"/>
                            </p:stCondLst>
                            <p:childTnLst>
                              <p:par>
                                <p:cTn id="217" presetID="26" presetClass="entr" presetSubtype="0" fill="hold" nodeType="clickEffect">
                                  <p:stCondLst>
                                    <p:cond delay="0"/>
                                  </p:stCondLst>
                                  <p:childTnLst>
                                    <p:set>
                                      <p:cBhvr>
                                        <p:cTn id="218" dur="1" fill="hold">
                                          <p:stCondLst>
                                            <p:cond delay="0"/>
                                          </p:stCondLst>
                                        </p:cTn>
                                        <p:tgtEl>
                                          <p:spTgt spid="84"/>
                                        </p:tgtEl>
                                        <p:attrNameLst>
                                          <p:attrName>style.visibility</p:attrName>
                                        </p:attrNameLst>
                                      </p:cBhvr>
                                      <p:to>
                                        <p:strVal val="visible"/>
                                      </p:to>
                                    </p:set>
                                    <p:animEffect transition="in" filter="wipe(down)">
                                      <p:cBhvr>
                                        <p:cTn id="219" dur="580">
                                          <p:stCondLst>
                                            <p:cond delay="0"/>
                                          </p:stCondLst>
                                        </p:cTn>
                                        <p:tgtEl>
                                          <p:spTgt spid="84"/>
                                        </p:tgtEl>
                                      </p:cBhvr>
                                    </p:animEffect>
                                    <p:anim calcmode="lin" valueType="num">
                                      <p:cBhvr>
                                        <p:cTn id="220"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225" dur="26">
                                          <p:stCondLst>
                                            <p:cond delay="650"/>
                                          </p:stCondLst>
                                        </p:cTn>
                                        <p:tgtEl>
                                          <p:spTgt spid="84"/>
                                        </p:tgtEl>
                                      </p:cBhvr>
                                      <p:to x="100000" y="60000"/>
                                    </p:animScale>
                                    <p:animScale>
                                      <p:cBhvr>
                                        <p:cTn id="226" dur="166" decel="50000">
                                          <p:stCondLst>
                                            <p:cond delay="676"/>
                                          </p:stCondLst>
                                        </p:cTn>
                                        <p:tgtEl>
                                          <p:spTgt spid="84"/>
                                        </p:tgtEl>
                                      </p:cBhvr>
                                      <p:to x="100000" y="100000"/>
                                    </p:animScale>
                                    <p:animScale>
                                      <p:cBhvr>
                                        <p:cTn id="227" dur="26">
                                          <p:stCondLst>
                                            <p:cond delay="1312"/>
                                          </p:stCondLst>
                                        </p:cTn>
                                        <p:tgtEl>
                                          <p:spTgt spid="84"/>
                                        </p:tgtEl>
                                      </p:cBhvr>
                                      <p:to x="100000" y="80000"/>
                                    </p:animScale>
                                    <p:animScale>
                                      <p:cBhvr>
                                        <p:cTn id="228" dur="166" decel="50000">
                                          <p:stCondLst>
                                            <p:cond delay="1338"/>
                                          </p:stCondLst>
                                        </p:cTn>
                                        <p:tgtEl>
                                          <p:spTgt spid="84"/>
                                        </p:tgtEl>
                                      </p:cBhvr>
                                      <p:to x="100000" y="100000"/>
                                    </p:animScale>
                                    <p:animScale>
                                      <p:cBhvr>
                                        <p:cTn id="229" dur="26">
                                          <p:stCondLst>
                                            <p:cond delay="1642"/>
                                          </p:stCondLst>
                                        </p:cTn>
                                        <p:tgtEl>
                                          <p:spTgt spid="84"/>
                                        </p:tgtEl>
                                      </p:cBhvr>
                                      <p:to x="100000" y="90000"/>
                                    </p:animScale>
                                    <p:animScale>
                                      <p:cBhvr>
                                        <p:cTn id="230" dur="166" decel="50000">
                                          <p:stCondLst>
                                            <p:cond delay="1668"/>
                                          </p:stCondLst>
                                        </p:cTn>
                                        <p:tgtEl>
                                          <p:spTgt spid="84"/>
                                        </p:tgtEl>
                                      </p:cBhvr>
                                      <p:to x="100000" y="100000"/>
                                    </p:animScale>
                                    <p:animScale>
                                      <p:cBhvr>
                                        <p:cTn id="231" dur="26">
                                          <p:stCondLst>
                                            <p:cond delay="1808"/>
                                          </p:stCondLst>
                                        </p:cTn>
                                        <p:tgtEl>
                                          <p:spTgt spid="84"/>
                                        </p:tgtEl>
                                      </p:cBhvr>
                                      <p:to x="100000" y="95000"/>
                                    </p:animScale>
                                    <p:animScale>
                                      <p:cBhvr>
                                        <p:cTn id="232" dur="166" decel="50000">
                                          <p:stCondLst>
                                            <p:cond delay="1834"/>
                                          </p:stCondLst>
                                        </p:cTn>
                                        <p:tgtEl>
                                          <p:spTgt spid="84"/>
                                        </p:tgtEl>
                                      </p:cBhvr>
                                      <p:to x="100000" y="100000"/>
                                    </p:animScale>
                                  </p:childTnLst>
                                </p:cTn>
                              </p:par>
                            </p:childTnLst>
                          </p:cTn>
                        </p:par>
                      </p:childTnLst>
                    </p:cTn>
                  </p:par>
                  <p:par>
                    <p:cTn id="233" fill="hold">
                      <p:stCondLst>
                        <p:cond delay="indefinite"/>
                      </p:stCondLst>
                      <p:childTnLst>
                        <p:par>
                          <p:cTn id="234" fill="hold">
                            <p:stCondLst>
                              <p:cond delay="0"/>
                            </p:stCondLst>
                            <p:childTnLst>
                              <p:par>
                                <p:cTn id="235" presetID="2" presetClass="entr" presetSubtype="8" fill="hold" grpId="0" nodeType="clickEffect">
                                  <p:stCondLst>
                                    <p:cond delay="0"/>
                                  </p:stCondLst>
                                  <p:childTnLst>
                                    <p:set>
                                      <p:cBhvr>
                                        <p:cTn id="236" dur="1" fill="hold">
                                          <p:stCondLst>
                                            <p:cond delay="0"/>
                                          </p:stCondLst>
                                        </p:cTn>
                                        <p:tgtEl>
                                          <p:spTgt spid="276548"/>
                                        </p:tgtEl>
                                        <p:attrNameLst>
                                          <p:attrName>style.visibility</p:attrName>
                                        </p:attrNameLst>
                                      </p:cBhvr>
                                      <p:to>
                                        <p:strVal val="visible"/>
                                      </p:to>
                                    </p:set>
                                    <p:anim calcmode="lin" valueType="num">
                                      <p:cBhvr additive="base">
                                        <p:cTn id="237" dur="500" fill="hold"/>
                                        <p:tgtEl>
                                          <p:spTgt spid="276548"/>
                                        </p:tgtEl>
                                        <p:attrNameLst>
                                          <p:attrName>ppt_x</p:attrName>
                                        </p:attrNameLst>
                                      </p:cBhvr>
                                      <p:tavLst>
                                        <p:tav tm="0">
                                          <p:val>
                                            <p:strVal val="0-#ppt_w/2"/>
                                          </p:val>
                                        </p:tav>
                                        <p:tav tm="100000">
                                          <p:val>
                                            <p:strVal val="#ppt_x"/>
                                          </p:val>
                                        </p:tav>
                                      </p:tavLst>
                                    </p:anim>
                                    <p:anim calcmode="lin" valueType="num">
                                      <p:cBhvr additive="base">
                                        <p:cTn id="238" dur="500" fill="hold"/>
                                        <p:tgtEl>
                                          <p:spTgt spid="276548"/>
                                        </p:tgtEl>
                                        <p:attrNameLst>
                                          <p:attrName>ppt_y</p:attrName>
                                        </p:attrNameLst>
                                      </p:cBhvr>
                                      <p:tavLst>
                                        <p:tav tm="0">
                                          <p:val>
                                            <p:strVal val="#ppt_y"/>
                                          </p:val>
                                        </p:tav>
                                        <p:tav tm="100000">
                                          <p:val>
                                            <p:strVal val="#ppt_y"/>
                                          </p:val>
                                        </p:tav>
                                      </p:tavLst>
                                    </p:anim>
                                  </p:childTnLst>
                                </p:cTn>
                              </p:par>
                            </p:childTnLst>
                          </p:cTn>
                        </p:par>
                      </p:childTnLst>
                    </p:cTn>
                  </p:par>
                  <p:par>
                    <p:cTn id="239" fill="hold">
                      <p:stCondLst>
                        <p:cond delay="indefinite"/>
                      </p:stCondLst>
                      <p:childTnLst>
                        <p:par>
                          <p:cTn id="240" fill="hold">
                            <p:stCondLst>
                              <p:cond delay="0"/>
                            </p:stCondLst>
                            <p:childTnLst>
                              <p:par>
                                <p:cTn id="241" presetID="29" presetClass="entr" presetSubtype="0" fill="hold" grpId="0" nodeType="clickEffect">
                                  <p:stCondLst>
                                    <p:cond delay="0"/>
                                  </p:stCondLst>
                                  <p:childTnLst>
                                    <p:set>
                                      <p:cBhvr>
                                        <p:cTn id="242" dur="1" fill="hold">
                                          <p:stCondLst>
                                            <p:cond delay="0"/>
                                          </p:stCondLst>
                                        </p:cTn>
                                        <p:tgtEl>
                                          <p:spTgt spid="276549"/>
                                        </p:tgtEl>
                                        <p:attrNameLst>
                                          <p:attrName>style.visibility</p:attrName>
                                        </p:attrNameLst>
                                      </p:cBhvr>
                                      <p:to>
                                        <p:strVal val="visible"/>
                                      </p:to>
                                    </p:set>
                                    <p:anim calcmode="lin" valueType="num">
                                      <p:cBhvr>
                                        <p:cTn id="243" dur="1000" fill="hold"/>
                                        <p:tgtEl>
                                          <p:spTgt spid="276549"/>
                                        </p:tgtEl>
                                        <p:attrNameLst>
                                          <p:attrName>ppt_x</p:attrName>
                                        </p:attrNameLst>
                                      </p:cBhvr>
                                      <p:tavLst>
                                        <p:tav tm="0">
                                          <p:val>
                                            <p:strVal val="#ppt_x-.2"/>
                                          </p:val>
                                        </p:tav>
                                        <p:tav tm="100000">
                                          <p:val>
                                            <p:strVal val="#ppt_x"/>
                                          </p:val>
                                        </p:tav>
                                      </p:tavLst>
                                    </p:anim>
                                    <p:anim calcmode="lin" valueType="num">
                                      <p:cBhvr>
                                        <p:cTn id="244" dur="1000" fill="hold"/>
                                        <p:tgtEl>
                                          <p:spTgt spid="276549"/>
                                        </p:tgtEl>
                                        <p:attrNameLst>
                                          <p:attrName>ppt_y</p:attrName>
                                        </p:attrNameLst>
                                      </p:cBhvr>
                                      <p:tavLst>
                                        <p:tav tm="0">
                                          <p:val>
                                            <p:strVal val="#ppt_y"/>
                                          </p:val>
                                        </p:tav>
                                        <p:tav tm="100000">
                                          <p:val>
                                            <p:strVal val="#ppt_y"/>
                                          </p:val>
                                        </p:tav>
                                      </p:tavLst>
                                    </p:anim>
                                    <p:animEffect transition="in" filter="wipe(right)" prLst="gradientSize: 0.1">
                                      <p:cBhvr>
                                        <p:cTn id="245" dur="1000"/>
                                        <p:tgtEl>
                                          <p:spTgt spid="276549"/>
                                        </p:tgtEl>
                                      </p:cBhvr>
                                    </p:animEffect>
                                  </p:childTnLst>
                                </p:cTn>
                              </p:par>
                            </p:childTnLst>
                          </p:cTn>
                        </p:par>
                      </p:childTnLst>
                    </p:cTn>
                  </p:par>
                  <p:par>
                    <p:cTn id="246" fill="hold">
                      <p:stCondLst>
                        <p:cond delay="indefinite"/>
                      </p:stCondLst>
                      <p:childTnLst>
                        <p:par>
                          <p:cTn id="247" fill="hold">
                            <p:stCondLst>
                              <p:cond delay="0"/>
                            </p:stCondLst>
                            <p:childTnLst>
                              <p:par>
                                <p:cTn id="248" presetID="29" presetClass="entr" presetSubtype="0" fill="hold" grpId="0" nodeType="clickEffect">
                                  <p:stCondLst>
                                    <p:cond delay="0"/>
                                  </p:stCondLst>
                                  <p:childTnLst>
                                    <p:set>
                                      <p:cBhvr>
                                        <p:cTn id="249" dur="1" fill="hold">
                                          <p:stCondLst>
                                            <p:cond delay="0"/>
                                          </p:stCondLst>
                                        </p:cTn>
                                        <p:tgtEl>
                                          <p:spTgt spid="276551"/>
                                        </p:tgtEl>
                                        <p:attrNameLst>
                                          <p:attrName>style.visibility</p:attrName>
                                        </p:attrNameLst>
                                      </p:cBhvr>
                                      <p:to>
                                        <p:strVal val="visible"/>
                                      </p:to>
                                    </p:set>
                                    <p:anim calcmode="lin" valueType="num">
                                      <p:cBhvr>
                                        <p:cTn id="250" dur="1000" fill="hold"/>
                                        <p:tgtEl>
                                          <p:spTgt spid="276551"/>
                                        </p:tgtEl>
                                        <p:attrNameLst>
                                          <p:attrName>ppt_x</p:attrName>
                                        </p:attrNameLst>
                                      </p:cBhvr>
                                      <p:tavLst>
                                        <p:tav tm="0">
                                          <p:val>
                                            <p:strVal val="#ppt_x-.2"/>
                                          </p:val>
                                        </p:tav>
                                        <p:tav tm="100000">
                                          <p:val>
                                            <p:strVal val="#ppt_x"/>
                                          </p:val>
                                        </p:tav>
                                      </p:tavLst>
                                    </p:anim>
                                    <p:anim calcmode="lin" valueType="num">
                                      <p:cBhvr>
                                        <p:cTn id="251" dur="1000" fill="hold"/>
                                        <p:tgtEl>
                                          <p:spTgt spid="276551"/>
                                        </p:tgtEl>
                                        <p:attrNameLst>
                                          <p:attrName>ppt_y</p:attrName>
                                        </p:attrNameLst>
                                      </p:cBhvr>
                                      <p:tavLst>
                                        <p:tav tm="0">
                                          <p:val>
                                            <p:strVal val="#ppt_y"/>
                                          </p:val>
                                        </p:tav>
                                        <p:tav tm="100000">
                                          <p:val>
                                            <p:strVal val="#ppt_y"/>
                                          </p:val>
                                        </p:tav>
                                      </p:tavLst>
                                    </p:anim>
                                    <p:animEffect transition="in" filter="wipe(right)" prLst="gradientSize: 0.1">
                                      <p:cBhvr>
                                        <p:cTn id="252" dur="1000"/>
                                        <p:tgtEl>
                                          <p:spTgt spid="276551"/>
                                        </p:tgtEl>
                                      </p:cBhvr>
                                    </p:animEffect>
                                  </p:childTnLst>
                                </p:cTn>
                              </p:par>
                            </p:childTnLst>
                          </p:cTn>
                        </p:par>
                      </p:childTnLst>
                    </p:cTn>
                  </p:par>
                  <p:par>
                    <p:cTn id="253" fill="hold">
                      <p:stCondLst>
                        <p:cond delay="indefinite"/>
                      </p:stCondLst>
                      <p:childTnLst>
                        <p:par>
                          <p:cTn id="254" fill="hold">
                            <p:stCondLst>
                              <p:cond delay="0"/>
                            </p:stCondLst>
                            <p:childTnLst>
                              <p:par>
                                <p:cTn id="255" presetID="45" presetClass="entr" presetSubtype="0" fill="hold" grpId="0" nodeType="clickEffect">
                                  <p:stCondLst>
                                    <p:cond delay="0"/>
                                  </p:stCondLst>
                                  <p:childTnLst>
                                    <p:set>
                                      <p:cBhvr>
                                        <p:cTn id="256" dur="1" fill="hold">
                                          <p:stCondLst>
                                            <p:cond delay="0"/>
                                          </p:stCondLst>
                                        </p:cTn>
                                        <p:tgtEl>
                                          <p:spTgt spid="80"/>
                                        </p:tgtEl>
                                        <p:attrNameLst>
                                          <p:attrName>style.visibility</p:attrName>
                                        </p:attrNameLst>
                                      </p:cBhvr>
                                      <p:to>
                                        <p:strVal val="visible"/>
                                      </p:to>
                                    </p:set>
                                    <p:animEffect transition="in" filter="fade">
                                      <p:cBhvr>
                                        <p:cTn id="257" dur="2000"/>
                                        <p:tgtEl>
                                          <p:spTgt spid="80"/>
                                        </p:tgtEl>
                                      </p:cBhvr>
                                    </p:animEffect>
                                    <p:anim calcmode="lin" valueType="num">
                                      <p:cBhvr>
                                        <p:cTn id="258" dur="2000" fill="hold"/>
                                        <p:tgtEl>
                                          <p:spTgt spid="80"/>
                                        </p:tgtEl>
                                        <p:attrNameLst>
                                          <p:attrName>ppt_w</p:attrName>
                                        </p:attrNameLst>
                                      </p:cBhvr>
                                      <p:tavLst>
                                        <p:tav tm="0" fmla="#ppt_w*sin(2.5*pi*$)">
                                          <p:val>
                                            <p:fltVal val="0"/>
                                          </p:val>
                                        </p:tav>
                                        <p:tav tm="100000">
                                          <p:val>
                                            <p:fltVal val="1"/>
                                          </p:val>
                                        </p:tav>
                                      </p:tavLst>
                                    </p:anim>
                                    <p:anim calcmode="lin" valueType="num">
                                      <p:cBhvr>
                                        <p:cTn id="259" dur="2000" fill="hold"/>
                                        <p:tgtEl>
                                          <p:spTgt spid="80"/>
                                        </p:tgtEl>
                                        <p:attrNameLst>
                                          <p:attrName>ppt_h</p:attrName>
                                        </p:attrNameLst>
                                      </p:cBhvr>
                                      <p:tavLst>
                                        <p:tav tm="0">
                                          <p:val>
                                            <p:strVal val="#ppt_h"/>
                                          </p:val>
                                        </p:tav>
                                        <p:tav tm="100000">
                                          <p:val>
                                            <p:strVal val="#ppt_h"/>
                                          </p:val>
                                        </p:tav>
                                      </p:tavLst>
                                    </p:anim>
                                  </p:childTnLst>
                                </p:cTn>
                              </p:par>
                            </p:childTnLst>
                          </p:cTn>
                        </p:par>
                      </p:childTnLst>
                    </p:cTn>
                  </p:par>
                  <p:par>
                    <p:cTn id="260" fill="hold">
                      <p:stCondLst>
                        <p:cond delay="indefinite"/>
                      </p:stCondLst>
                      <p:childTnLst>
                        <p:par>
                          <p:cTn id="261" fill="hold">
                            <p:stCondLst>
                              <p:cond delay="0"/>
                            </p:stCondLst>
                            <p:childTnLst>
                              <p:par>
                                <p:cTn id="262" presetID="26" presetClass="entr" presetSubtype="0" fill="hold" nodeType="clickEffect">
                                  <p:stCondLst>
                                    <p:cond delay="0"/>
                                  </p:stCondLst>
                                  <p:childTnLst>
                                    <p:set>
                                      <p:cBhvr>
                                        <p:cTn id="263" dur="1" fill="hold">
                                          <p:stCondLst>
                                            <p:cond delay="0"/>
                                          </p:stCondLst>
                                        </p:cTn>
                                        <p:tgtEl>
                                          <p:spTgt spid="86"/>
                                        </p:tgtEl>
                                        <p:attrNameLst>
                                          <p:attrName>style.visibility</p:attrName>
                                        </p:attrNameLst>
                                      </p:cBhvr>
                                      <p:to>
                                        <p:strVal val="visible"/>
                                      </p:to>
                                    </p:set>
                                    <p:animEffect transition="in" filter="wipe(down)">
                                      <p:cBhvr>
                                        <p:cTn id="264" dur="580">
                                          <p:stCondLst>
                                            <p:cond delay="0"/>
                                          </p:stCondLst>
                                        </p:cTn>
                                        <p:tgtEl>
                                          <p:spTgt spid="86"/>
                                        </p:tgtEl>
                                      </p:cBhvr>
                                    </p:animEffect>
                                    <p:anim calcmode="lin" valueType="num">
                                      <p:cBhvr>
                                        <p:cTn id="265"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266"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267"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268"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269"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270" dur="26">
                                          <p:stCondLst>
                                            <p:cond delay="650"/>
                                          </p:stCondLst>
                                        </p:cTn>
                                        <p:tgtEl>
                                          <p:spTgt spid="86"/>
                                        </p:tgtEl>
                                      </p:cBhvr>
                                      <p:to x="100000" y="60000"/>
                                    </p:animScale>
                                    <p:animScale>
                                      <p:cBhvr>
                                        <p:cTn id="271" dur="166" decel="50000">
                                          <p:stCondLst>
                                            <p:cond delay="676"/>
                                          </p:stCondLst>
                                        </p:cTn>
                                        <p:tgtEl>
                                          <p:spTgt spid="86"/>
                                        </p:tgtEl>
                                      </p:cBhvr>
                                      <p:to x="100000" y="100000"/>
                                    </p:animScale>
                                    <p:animScale>
                                      <p:cBhvr>
                                        <p:cTn id="272" dur="26">
                                          <p:stCondLst>
                                            <p:cond delay="1312"/>
                                          </p:stCondLst>
                                        </p:cTn>
                                        <p:tgtEl>
                                          <p:spTgt spid="86"/>
                                        </p:tgtEl>
                                      </p:cBhvr>
                                      <p:to x="100000" y="80000"/>
                                    </p:animScale>
                                    <p:animScale>
                                      <p:cBhvr>
                                        <p:cTn id="273" dur="166" decel="50000">
                                          <p:stCondLst>
                                            <p:cond delay="1338"/>
                                          </p:stCondLst>
                                        </p:cTn>
                                        <p:tgtEl>
                                          <p:spTgt spid="86"/>
                                        </p:tgtEl>
                                      </p:cBhvr>
                                      <p:to x="100000" y="100000"/>
                                    </p:animScale>
                                    <p:animScale>
                                      <p:cBhvr>
                                        <p:cTn id="274" dur="26">
                                          <p:stCondLst>
                                            <p:cond delay="1642"/>
                                          </p:stCondLst>
                                        </p:cTn>
                                        <p:tgtEl>
                                          <p:spTgt spid="86"/>
                                        </p:tgtEl>
                                      </p:cBhvr>
                                      <p:to x="100000" y="90000"/>
                                    </p:animScale>
                                    <p:animScale>
                                      <p:cBhvr>
                                        <p:cTn id="275" dur="166" decel="50000">
                                          <p:stCondLst>
                                            <p:cond delay="1668"/>
                                          </p:stCondLst>
                                        </p:cTn>
                                        <p:tgtEl>
                                          <p:spTgt spid="86"/>
                                        </p:tgtEl>
                                      </p:cBhvr>
                                      <p:to x="100000" y="100000"/>
                                    </p:animScale>
                                    <p:animScale>
                                      <p:cBhvr>
                                        <p:cTn id="276" dur="26">
                                          <p:stCondLst>
                                            <p:cond delay="1808"/>
                                          </p:stCondLst>
                                        </p:cTn>
                                        <p:tgtEl>
                                          <p:spTgt spid="86"/>
                                        </p:tgtEl>
                                      </p:cBhvr>
                                      <p:to x="100000" y="95000"/>
                                    </p:animScale>
                                    <p:animScale>
                                      <p:cBhvr>
                                        <p:cTn id="277" dur="166" decel="50000">
                                          <p:stCondLst>
                                            <p:cond delay="1834"/>
                                          </p:stCondLst>
                                        </p:cTn>
                                        <p:tgtEl>
                                          <p:spTgt spid="86"/>
                                        </p:tgtEl>
                                      </p:cBhvr>
                                      <p:to x="100000" y="100000"/>
                                    </p:animScale>
                                  </p:childTnLst>
                                </p:cTn>
                              </p:par>
                            </p:childTnLst>
                          </p:cTn>
                        </p:par>
                      </p:childTnLst>
                    </p:cTn>
                  </p:par>
                  <p:par>
                    <p:cTn id="278" fill="hold">
                      <p:stCondLst>
                        <p:cond delay="indefinite"/>
                      </p:stCondLst>
                      <p:childTnLst>
                        <p:par>
                          <p:cTn id="279" fill="hold">
                            <p:stCondLst>
                              <p:cond delay="0"/>
                            </p:stCondLst>
                            <p:childTnLst>
                              <p:par>
                                <p:cTn id="280" presetID="26" presetClass="entr" presetSubtype="0" fill="hold" nodeType="clickEffect">
                                  <p:stCondLst>
                                    <p:cond delay="0"/>
                                  </p:stCondLst>
                                  <p:childTnLst>
                                    <p:set>
                                      <p:cBhvr>
                                        <p:cTn id="281" dur="1" fill="hold">
                                          <p:stCondLst>
                                            <p:cond delay="0"/>
                                          </p:stCondLst>
                                        </p:cTn>
                                        <p:tgtEl>
                                          <p:spTgt spid="87"/>
                                        </p:tgtEl>
                                        <p:attrNameLst>
                                          <p:attrName>style.visibility</p:attrName>
                                        </p:attrNameLst>
                                      </p:cBhvr>
                                      <p:to>
                                        <p:strVal val="visible"/>
                                      </p:to>
                                    </p:set>
                                    <p:animEffect transition="in" filter="wipe(down)">
                                      <p:cBhvr>
                                        <p:cTn id="282" dur="580">
                                          <p:stCondLst>
                                            <p:cond delay="0"/>
                                          </p:stCondLst>
                                        </p:cTn>
                                        <p:tgtEl>
                                          <p:spTgt spid="87"/>
                                        </p:tgtEl>
                                      </p:cBhvr>
                                    </p:animEffect>
                                    <p:anim calcmode="lin" valueType="num">
                                      <p:cBhvr>
                                        <p:cTn id="283"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284"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285"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286"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287"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288" dur="26">
                                          <p:stCondLst>
                                            <p:cond delay="650"/>
                                          </p:stCondLst>
                                        </p:cTn>
                                        <p:tgtEl>
                                          <p:spTgt spid="87"/>
                                        </p:tgtEl>
                                      </p:cBhvr>
                                      <p:to x="100000" y="60000"/>
                                    </p:animScale>
                                    <p:animScale>
                                      <p:cBhvr>
                                        <p:cTn id="289" dur="166" decel="50000">
                                          <p:stCondLst>
                                            <p:cond delay="676"/>
                                          </p:stCondLst>
                                        </p:cTn>
                                        <p:tgtEl>
                                          <p:spTgt spid="87"/>
                                        </p:tgtEl>
                                      </p:cBhvr>
                                      <p:to x="100000" y="100000"/>
                                    </p:animScale>
                                    <p:animScale>
                                      <p:cBhvr>
                                        <p:cTn id="290" dur="26">
                                          <p:stCondLst>
                                            <p:cond delay="1312"/>
                                          </p:stCondLst>
                                        </p:cTn>
                                        <p:tgtEl>
                                          <p:spTgt spid="87"/>
                                        </p:tgtEl>
                                      </p:cBhvr>
                                      <p:to x="100000" y="80000"/>
                                    </p:animScale>
                                    <p:animScale>
                                      <p:cBhvr>
                                        <p:cTn id="291" dur="166" decel="50000">
                                          <p:stCondLst>
                                            <p:cond delay="1338"/>
                                          </p:stCondLst>
                                        </p:cTn>
                                        <p:tgtEl>
                                          <p:spTgt spid="87"/>
                                        </p:tgtEl>
                                      </p:cBhvr>
                                      <p:to x="100000" y="100000"/>
                                    </p:animScale>
                                    <p:animScale>
                                      <p:cBhvr>
                                        <p:cTn id="292" dur="26">
                                          <p:stCondLst>
                                            <p:cond delay="1642"/>
                                          </p:stCondLst>
                                        </p:cTn>
                                        <p:tgtEl>
                                          <p:spTgt spid="87"/>
                                        </p:tgtEl>
                                      </p:cBhvr>
                                      <p:to x="100000" y="90000"/>
                                    </p:animScale>
                                    <p:animScale>
                                      <p:cBhvr>
                                        <p:cTn id="293" dur="166" decel="50000">
                                          <p:stCondLst>
                                            <p:cond delay="1668"/>
                                          </p:stCondLst>
                                        </p:cTn>
                                        <p:tgtEl>
                                          <p:spTgt spid="87"/>
                                        </p:tgtEl>
                                      </p:cBhvr>
                                      <p:to x="100000" y="100000"/>
                                    </p:animScale>
                                    <p:animScale>
                                      <p:cBhvr>
                                        <p:cTn id="294" dur="26">
                                          <p:stCondLst>
                                            <p:cond delay="1808"/>
                                          </p:stCondLst>
                                        </p:cTn>
                                        <p:tgtEl>
                                          <p:spTgt spid="87"/>
                                        </p:tgtEl>
                                      </p:cBhvr>
                                      <p:to x="100000" y="95000"/>
                                    </p:animScale>
                                    <p:animScale>
                                      <p:cBhvr>
                                        <p:cTn id="295" dur="166" decel="50000">
                                          <p:stCondLst>
                                            <p:cond delay="1834"/>
                                          </p:stCondLst>
                                        </p:cTn>
                                        <p:tgtEl>
                                          <p:spTgt spid="87"/>
                                        </p:tgtEl>
                                      </p:cBhvr>
                                      <p:to x="100000" y="100000"/>
                                    </p:animScale>
                                  </p:childTnLst>
                                </p:cTn>
                              </p:par>
                            </p:childTnLst>
                          </p:cTn>
                        </p:par>
                      </p:childTnLst>
                    </p:cTn>
                  </p:par>
                  <p:par>
                    <p:cTn id="296" fill="hold">
                      <p:stCondLst>
                        <p:cond delay="indefinite"/>
                      </p:stCondLst>
                      <p:childTnLst>
                        <p:par>
                          <p:cTn id="297" fill="hold">
                            <p:stCondLst>
                              <p:cond delay="0"/>
                            </p:stCondLst>
                            <p:childTnLst>
                              <p:par>
                                <p:cTn id="298" presetID="26" presetClass="entr" presetSubtype="0" fill="hold" nodeType="clickEffect">
                                  <p:stCondLst>
                                    <p:cond delay="0"/>
                                  </p:stCondLst>
                                  <p:childTnLst>
                                    <p:set>
                                      <p:cBhvr>
                                        <p:cTn id="299" dur="1" fill="hold">
                                          <p:stCondLst>
                                            <p:cond delay="0"/>
                                          </p:stCondLst>
                                        </p:cTn>
                                        <p:tgtEl>
                                          <p:spTgt spid="88"/>
                                        </p:tgtEl>
                                        <p:attrNameLst>
                                          <p:attrName>style.visibility</p:attrName>
                                        </p:attrNameLst>
                                      </p:cBhvr>
                                      <p:to>
                                        <p:strVal val="visible"/>
                                      </p:to>
                                    </p:set>
                                    <p:animEffect transition="in" filter="wipe(down)">
                                      <p:cBhvr>
                                        <p:cTn id="300" dur="580">
                                          <p:stCondLst>
                                            <p:cond delay="0"/>
                                          </p:stCondLst>
                                        </p:cTn>
                                        <p:tgtEl>
                                          <p:spTgt spid="88"/>
                                        </p:tgtEl>
                                      </p:cBhvr>
                                    </p:animEffect>
                                    <p:anim calcmode="lin" valueType="num">
                                      <p:cBhvr>
                                        <p:cTn id="301"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302"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303"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304"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305"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306" dur="26">
                                          <p:stCondLst>
                                            <p:cond delay="650"/>
                                          </p:stCondLst>
                                        </p:cTn>
                                        <p:tgtEl>
                                          <p:spTgt spid="88"/>
                                        </p:tgtEl>
                                      </p:cBhvr>
                                      <p:to x="100000" y="60000"/>
                                    </p:animScale>
                                    <p:animScale>
                                      <p:cBhvr>
                                        <p:cTn id="307" dur="166" decel="50000">
                                          <p:stCondLst>
                                            <p:cond delay="676"/>
                                          </p:stCondLst>
                                        </p:cTn>
                                        <p:tgtEl>
                                          <p:spTgt spid="88"/>
                                        </p:tgtEl>
                                      </p:cBhvr>
                                      <p:to x="100000" y="100000"/>
                                    </p:animScale>
                                    <p:animScale>
                                      <p:cBhvr>
                                        <p:cTn id="308" dur="26">
                                          <p:stCondLst>
                                            <p:cond delay="1312"/>
                                          </p:stCondLst>
                                        </p:cTn>
                                        <p:tgtEl>
                                          <p:spTgt spid="88"/>
                                        </p:tgtEl>
                                      </p:cBhvr>
                                      <p:to x="100000" y="80000"/>
                                    </p:animScale>
                                    <p:animScale>
                                      <p:cBhvr>
                                        <p:cTn id="309" dur="166" decel="50000">
                                          <p:stCondLst>
                                            <p:cond delay="1338"/>
                                          </p:stCondLst>
                                        </p:cTn>
                                        <p:tgtEl>
                                          <p:spTgt spid="88"/>
                                        </p:tgtEl>
                                      </p:cBhvr>
                                      <p:to x="100000" y="100000"/>
                                    </p:animScale>
                                    <p:animScale>
                                      <p:cBhvr>
                                        <p:cTn id="310" dur="26">
                                          <p:stCondLst>
                                            <p:cond delay="1642"/>
                                          </p:stCondLst>
                                        </p:cTn>
                                        <p:tgtEl>
                                          <p:spTgt spid="88"/>
                                        </p:tgtEl>
                                      </p:cBhvr>
                                      <p:to x="100000" y="90000"/>
                                    </p:animScale>
                                    <p:animScale>
                                      <p:cBhvr>
                                        <p:cTn id="311" dur="166" decel="50000">
                                          <p:stCondLst>
                                            <p:cond delay="1668"/>
                                          </p:stCondLst>
                                        </p:cTn>
                                        <p:tgtEl>
                                          <p:spTgt spid="88"/>
                                        </p:tgtEl>
                                      </p:cBhvr>
                                      <p:to x="100000" y="100000"/>
                                    </p:animScale>
                                    <p:animScale>
                                      <p:cBhvr>
                                        <p:cTn id="312" dur="26">
                                          <p:stCondLst>
                                            <p:cond delay="1808"/>
                                          </p:stCondLst>
                                        </p:cTn>
                                        <p:tgtEl>
                                          <p:spTgt spid="88"/>
                                        </p:tgtEl>
                                      </p:cBhvr>
                                      <p:to x="100000" y="95000"/>
                                    </p:animScale>
                                    <p:animScale>
                                      <p:cBhvr>
                                        <p:cTn id="313" dur="166" decel="50000">
                                          <p:stCondLst>
                                            <p:cond delay="1834"/>
                                          </p:stCondLst>
                                        </p:cTn>
                                        <p:tgtEl>
                                          <p:spTgt spid="88"/>
                                        </p:tgtEl>
                                      </p:cBhvr>
                                      <p:to x="100000" y="100000"/>
                                    </p:animScale>
                                  </p:childTnLst>
                                </p:cTn>
                              </p:par>
                            </p:childTnLst>
                          </p:cTn>
                        </p:par>
                      </p:childTnLst>
                    </p:cTn>
                  </p:par>
                  <p:par>
                    <p:cTn id="314" fill="hold">
                      <p:stCondLst>
                        <p:cond delay="indefinite"/>
                      </p:stCondLst>
                      <p:childTnLst>
                        <p:par>
                          <p:cTn id="315" fill="hold">
                            <p:stCondLst>
                              <p:cond delay="0"/>
                            </p:stCondLst>
                            <p:childTnLst>
                              <p:par>
                                <p:cTn id="316" presetID="22" presetClass="entr" presetSubtype="1" fill="hold" grpId="0" nodeType="clickEffect">
                                  <p:stCondLst>
                                    <p:cond delay="0"/>
                                  </p:stCondLst>
                                  <p:childTnLst>
                                    <p:set>
                                      <p:cBhvr>
                                        <p:cTn id="317" dur="1" fill="hold">
                                          <p:stCondLst>
                                            <p:cond delay="0"/>
                                          </p:stCondLst>
                                        </p:cTn>
                                        <p:tgtEl>
                                          <p:spTgt spid="79"/>
                                        </p:tgtEl>
                                        <p:attrNameLst>
                                          <p:attrName>style.visibility</p:attrName>
                                        </p:attrNameLst>
                                      </p:cBhvr>
                                      <p:to>
                                        <p:strVal val="visible"/>
                                      </p:to>
                                    </p:set>
                                    <p:animEffect transition="in" filter="wipe(up)">
                                      <p:cBhvr>
                                        <p:cTn id="318" dur="5000"/>
                                        <p:tgtEl>
                                          <p:spTgt spid="79"/>
                                        </p:tgtEl>
                                      </p:cBhvr>
                                    </p:animEffect>
                                  </p:childTnLst>
                                </p:cTn>
                              </p:par>
                            </p:childTnLst>
                          </p:cTn>
                        </p:par>
                      </p:childTnLst>
                    </p:cTn>
                  </p:par>
                  <p:par>
                    <p:cTn id="319" fill="hold">
                      <p:stCondLst>
                        <p:cond delay="indefinite"/>
                      </p:stCondLst>
                      <p:childTnLst>
                        <p:par>
                          <p:cTn id="320" fill="hold">
                            <p:stCondLst>
                              <p:cond delay="0"/>
                            </p:stCondLst>
                            <p:childTnLst>
                              <p:par>
                                <p:cTn id="321" presetID="26" presetClass="entr" presetSubtype="0" fill="hold" nodeType="clickEffect">
                                  <p:stCondLst>
                                    <p:cond delay="0"/>
                                  </p:stCondLst>
                                  <p:childTnLst>
                                    <p:set>
                                      <p:cBhvr>
                                        <p:cTn id="322" dur="1" fill="hold">
                                          <p:stCondLst>
                                            <p:cond delay="0"/>
                                          </p:stCondLst>
                                        </p:cTn>
                                        <p:tgtEl>
                                          <p:spTgt spid="89"/>
                                        </p:tgtEl>
                                        <p:attrNameLst>
                                          <p:attrName>style.visibility</p:attrName>
                                        </p:attrNameLst>
                                      </p:cBhvr>
                                      <p:to>
                                        <p:strVal val="visible"/>
                                      </p:to>
                                    </p:set>
                                    <p:animEffect transition="in" filter="wipe(down)">
                                      <p:cBhvr>
                                        <p:cTn id="323" dur="580">
                                          <p:stCondLst>
                                            <p:cond delay="0"/>
                                          </p:stCondLst>
                                        </p:cTn>
                                        <p:tgtEl>
                                          <p:spTgt spid="89"/>
                                        </p:tgtEl>
                                      </p:cBhvr>
                                    </p:animEffect>
                                    <p:anim calcmode="lin" valueType="num">
                                      <p:cBhvr>
                                        <p:cTn id="324"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325"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326"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327"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328"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329" dur="26">
                                          <p:stCondLst>
                                            <p:cond delay="650"/>
                                          </p:stCondLst>
                                        </p:cTn>
                                        <p:tgtEl>
                                          <p:spTgt spid="89"/>
                                        </p:tgtEl>
                                      </p:cBhvr>
                                      <p:to x="100000" y="60000"/>
                                    </p:animScale>
                                    <p:animScale>
                                      <p:cBhvr>
                                        <p:cTn id="330" dur="166" decel="50000">
                                          <p:stCondLst>
                                            <p:cond delay="676"/>
                                          </p:stCondLst>
                                        </p:cTn>
                                        <p:tgtEl>
                                          <p:spTgt spid="89"/>
                                        </p:tgtEl>
                                      </p:cBhvr>
                                      <p:to x="100000" y="100000"/>
                                    </p:animScale>
                                    <p:animScale>
                                      <p:cBhvr>
                                        <p:cTn id="331" dur="26">
                                          <p:stCondLst>
                                            <p:cond delay="1312"/>
                                          </p:stCondLst>
                                        </p:cTn>
                                        <p:tgtEl>
                                          <p:spTgt spid="89"/>
                                        </p:tgtEl>
                                      </p:cBhvr>
                                      <p:to x="100000" y="80000"/>
                                    </p:animScale>
                                    <p:animScale>
                                      <p:cBhvr>
                                        <p:cTn id="332" dur="166" decel="50000">
                                          <p:stCondLst>
                                            <p:cond delay="1338"/>
                                          </p:stCondLst>
                                        </p:cTn>
                                        <p:tgtEl>
                                          <p:spTgt spid="89"/>
                                        </p:tgtEl>
                                      </p:cBhvr>
                                      <p:to x="100000" y="100000"/>
                                    </p:animScale>
                                    <p:animScale>
                                      <p:cBhvr>
                                        <p:cTn id="333" dur="26">
                                          <p:stCondLst>
                                            <p:cond delay="1642"/>
                                          </p:stCondLst>
                                        </p:cTn>
                                        <p:tgtEl>
                                          <p:spTgt spid="89"/>
                                        </p:tgtEl>
                                      </p:cBhvr>
                                      <p:to x="100000" y="90000"/>
                                    </p:animScale>
                                    <p:animScale>
                                      <p:cBhvr>
                                        <p:cTn id="334" dur="166" decel="50000">
                                          <p:stCondLst>
                                            <p:cond delay="1668"/>
                                          </p:stCondLst>
                                        </p:cTn>
                                        <p:tgtEl>
                                          <p:spTgt spid="89"/>
                                        </p:tgtEl>
                                      </p:cBhvr>
                                      <p:to x="100000" y="100000"/>
                                    </p:animScale>
                                    <p:animScale>
                                      <p:cBhvr>
                                        <p:cTn id="335" dur="26">
                                          <p:stCondLst>
                                            <p:cond delay="1808"/>
                                          </p:stCondLst>
                                        </p:cTn>
                                        <p:tgtEl>
                                          <p:spTgt spid="89"/>
                                        </p:tgtEl>
                                      </p:cBhvr>
                                      <p:to x="100000" y="95000"/>
                                    </p:animScale>
                                    <p:animScale>
                                      <p:cBhvr>
                                        <p:cTn id="336" dur="166" decel="50000">
                                          <p:stCondLst>
                                            <p:cond delay="1834"/>
                                          </p:stCondLst>
                                        </p:cTn>
                                        <p:tgtEl>
                                          <p:spTgt spid="89"/>
                                        </p:tgtEl>
                                      </p:cBhvr>
                                      <p:to x="100000" y="100000"/>
                                    </p:animScale>
                                  </p:childTnLst>
                                </p:cTn>
                              </p:par>
                            </p:childTnLst>
                          </p:cTn>
                        </p:par>
                      </p:childTnLst>
                    </p:cTn>
                  </p:par>
                  <p:par>
                    <p:cTn id="337" fill="hold">
                      <p:stCondLst>
                        <p:cond delay="indefinite"/>
                      </p:stCondLst>
                      <p:childTnLst>
                        <p:par>
                          <p:cTn id="338" fill="hold">
                            <p:stCondLst>
                              <p:cond delay="0"/>
                            </p:stCondLst>
                            <p:childTnLst>
                              <p:par>
                                <p:cTn id="339" presetID="26" presetClass="entr" presetSubtype="0" fill="hold" nodeType="clickEffect">
                                  <p:stCondLst>
                                    <p:cond delay="0"/>
                                  </p:stCondLst>
                                  <p:childTnLst>
                                    <p:set>
                                      <p:cBhvr>
                                        <p:cTn id="340" dur="1" fill="hold">
                                          <p:stCondLst>
                                            <p:cond delay="0"/>
                                          </p:stCondLst>
                                        </p:cTn>
                                        <p:tgtEl>
                                          <p:spTgt spid="90"/>
                                        </p:tgtEl>
                                        <p:attrNameLst>
                                          <p:attrName>style.visibility</p:attrName>
                                        </p:attrNameLst>
                                      </p:cBhvr>
                                      <p:to>
                                        <p:strVal val="visible"/>
                                      </p:to>
                                    </p:set>
                                    <p:animEffect transition="in" filter="wipe(down)">
                                      <p:cBhvr>
                                        <p:cTn id="341" dur="580">
                                          <p:stCondLst>
                                            <p:cond delay="0"/>
                                          </p:stCondLst>
                                        </p:cTn>
                                        <p:tgtEl>
                                          <p:spTgt spid="90"/>
                                        </p:tgtEl>
                                      </p:cBhvr>
                                    </p:animEffect>
                                    <p:anim calcmode="lin" valueType="num">
                                      <p:cBhvr>
                                        <p:cTn id="342"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343"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344"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345"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346"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347" dur="26">
                                          <p:stCondLst>
                                            <p:cond delay="650"/>
                                          </p:stCondLst>
                                        </p:cTn>
                                        <p:tgtEl>
                                          <p:spTgt spid="90"/>
                                        </p:tgtEl>
                                      </p:cBhvr>
                                      <p:to x="100000" y="60000"/>
                                    </p:animScale>
                                    <p:animScale>
                                      <p:cBhvr>
                                        <p:cTn id="348" dur="166" decel="50000">
                                          <p:stCondLst>
                                            <p:cond delay="676"/>
                                          </p:stCondLst>
                                        </p:cTn>
                                        <p:tgtEl>
                                          <p:spTgt spid="90"/>
                                        </p:tgtEl>
                                      </p:cBhvr>
                                      <p:to x="100000" y="100000"/>
                                    </p:animScale>
                                    <p:animScale>
                                      <p:cBhvr>
                                        <p:cTn id="349" dur="26">
                                          <p:stCondLst>
                                            <p:cond delay="1312"/>
                                          </p:stCondLst>
                                        </p:cTn>
                                        <p:tgtEl>
                                          <p:spTgt spid="90"/>
                                        </p:tgtEl>
                                      </p:cBhvr>
                                      <p:to x="100000" y="80000"/>
                                    </p:animScale>
                                    <p:animScale>
                                      <p:cBhvr>
                                        <p:cTn id="350" dur="166" decel="50000">
                                          <p:stCondLst>
                                            <p:cond delay="1338"/>
                                          </p:stCondLst>
                                        </p:cTn>
                                        <p:tgtEl>
                                          <p:spTgt spid="90"/>
                                        </p:tgtEl>
                                      </p:cBhvr>
                                      <p:to x="100000" y="100000"/>
                                    </p:animScale>
                                    <p:animScale>
                                      <p:cBhvr>
                                        <p:cTn id="351" dur="26">
                                          <p:stCondLst>
                                            <p:cond delay="1642"/>
                                          </p:stCondLst>
                                        </p:cTn>
                                        <p:tgtEl>
                                          <p:spTgt spid="90"/>
                                        </p:tgtEl>
                                      </p:cBhvr>
                                      <p:to x="100000" y="90000"/>
                                    </p:animScale>
                                    <p:animScale>
                                      <p:cBhvr>
                                        <p:cTn id="352" dur="166" decel="50000">
                                          <p:stCondLst>
                                            <p:cond delay="1668"/>
                                          </p:stCondLst>
                                        </p:cTn>
                                        <p:tgtEl>
                                          <p:spTgt spid="90"/>
                                        </p:tgtEl>
                                      </p:cBhvr>
                                      <p:to x="100000" y="100000"/>
                                    </p:animScale>
                                    <p:animScale>
                                      <p:cBhvr>
                                        <p:cTn id="353" dur="26">
                                          <p:stCondLst>
                                            <p:cond delay="1808"/>
                                          </p:stCondLst>
                                        </p:cTn>
                                        <p:tgtEl>
                                          <p:spTgt spid="90"/>
                                        </p:tgtEl>
                                      </p:cBhvr>
                                      <p:to x="100000" y="95000"/>
                                    </p:animScale>
                                    <p:animScale>
                                      <p:cBhvr>
                                        <p:cTn id="354" dur="166" decel="50000">
                                          <p:stCondLst>
                                            <p:cond delay="1834"/>
                                          </p:stCondLst>
                                        </p:cTn>
                                        <p:tgtEl>
                                          <p:spTgt spid="9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1" grpId="0"/>
      <p:bldP spid="276506" grpId="0" animBg="1"/>
      <p:bldP spid="276507" grpId="0"/>
      <p:bldP spid="276509" grpId="0"/>
      <p:bldP spid="276512" grpId="0"/>
      <p:bldP spid="35850" grpId="0" animBg="1"/>
      <p:bldP spid="276515" grpId="0" animBg="1"/>
      <p:bldP spid="276518" grpId="0"/>
      <p:bldP spid="276519" grpId="0"/>
      <p:bldP spid="276520" grpId="0" animBg="1"/>
      <p:bldP spid="276522" grpId="0" animBg="1"/>
      <p:bldP spid="276526" grpId="0" animBg="1"/>
      <p:bldP spid="276527" grpId="0"/>
      <p:bldP spid="276533" grpId="0"/>
      <p:bldP spid="276535" grpId="0"/>
      <p:bldP spid="276540" grpId="0"/>
      <p:bldP spid="276548" grpId="0"/>
      <p:bldP spid="276549" grpId="0"/>
      <p:bldP spid="276551" grpId="0"/>
      <p:bldP spid="79" grpId="0" animBg="1"/>
      <p:bldP spid="8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63" name="Rectangle 59"/>
          <p:cNvSpPr>
            <a:spLocks noChangeArrowheads="1"/>
          </p:cNvSpPr>
          <p:nvPr/>
        </p:nvSpPr>
        <p:spPr bwMode="auto">
          <a:xfrm>
            <a:off x="4451788" y="4118227"/>
            <a:ext cx="3575936" cy="598488"/>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sp>
        <p:nvSpPr>
          <p:cNvPr id="277564" name="Rectangle 60"/>
          <p:cNvSpPr>
            <a:spLocks noChangeArrowheads="1"/>
          </p:cNvSpPr>
          <p:nvPr/>
        </p:nvSpPr>
        <p:spPr bwMode="auto">
          <a:xfrm>
            <a:off x="4488879" y="5914317"/>
            <a:ext cx="3230088" cy="598487"/>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sp>
        <p:nvSpPr>
          <p:cNvPr id="36868" name="Rectangle 19"/>
          <p:cNvSpPr>
            <a:spLocks noChangeArrowheads="1"/>
          </p:cNvSpPr>
          <p:nvPr/>
        </p:nvSpPr>
        <p:spPr bwMode="auto">
          <a:xfrm>
            <a:off x="252413" y="134938"/>
            <a:ext cx="5522912" cy="2308225"/>
          </a:xfrm>
          <a:prstGeom prst="rect">
            <a:avLst/>
          </a:prstGeom>
          <a:noFill/>
          <a:ln w="9525">
            <a:noFill/>
            <a:miter lim="800000"/>
            <a:headEnd/>
            <a:tailEnd/>
          </a:ln>
        </p:spPr>
        <p:txBody>
          <a:bodyPr anchor="ctr">
            <a:spAutoFit/>
          </a:bodyPr>
          <a:lstStyle/>
          <a:p>
            <a:r>
              <a:rPr lang="en-US" sz="2400" dirty="0">
                <a:solidFill>
                  <a:srgbClr val="FF0000"/>
                </a:solidFill>
                <a:ea typeface="Times New Roman" pitchFamily="18" charset="0"/>
                <a:cs typeface="Arial" pitchFamily="34" charset="0"/>
              </a:rPr>
              <a:t>A block of mass </a:t>
            </a:r>
            <a:r>
              <a:rPr lang="en-US" sz="2400" dirty="0" smtClean="0">
                <a:solidFill>
                  <a:srgbClr val="FF0000"/>
                </a:solidFill>
                <a:ea typeface="Times New Roman" pitchFamily="18" charset="0"/>
                <a:cs typeface="Arial" pitchFamily="34" charset="0"/>
              </a:rPr>
              <a:t>___ </a:t>
            </a:r>
            <a:r>
              <a:rPr lang="en-US" sz="2400" dirty="0">
                <a:solidFill>
                  <a:srgbClr val="FF0000"/>
                </a:solidFill>
                <a:ea typeface="Times New Roman" pitchFamily="18" charset="0"/>
                <a:cs typeface="Arial" pitchFamily="34" charset="0"/>
              </a:rPr>
              <a:t>kg is at rest on an incline of </a:t>
            </a:r>
            <a:r>
              <a:rPr lang="en-US" sz="2400" dirty="0" smtClean="0">
                <a:solidFill>
                  <a:srgbClr val="FF0000"/>
                </a:solidFill>
                <a:ea typeface="Times New Roman" pitchFamily="18" charset="0"/>
                <a:cs typeface="Arial" pitchFamily="34" charset="0"/>
              </a:rPr>
              <a:t>___</a:t>
            </a:r>
            <a:r>
              <a:rPr lang="en-US" sz="2400" baseline="30000" dirty="0" smtClean="0">
                <a:solidFill>
                  <a:srgbClr val="FF0000"/>
                </a:solidFill>
                <a:ea typeface="Times New Roman" pitchFamily="18" charset="0"/>
                <a:cs typeface="Arial" pitchFamily="34" charset="0"/>
              </a:rPr>
              <a:t>o</a:t>
            </a:r>
            <a:r>
              <a:rPr lang="en-US" sz="2400" dirty="0">
                <a:solidFill>
                  <a:srgbClr val="FF0000"/>
                </a:solidFill>
                <a:ea typeface="Times New Roman" pitchFamily="18" charset="0"/>
                <a:cs typeface="Arial" pitchFamily="34" charset="0"/>
              </a:rPr>
              <a:t>. Also, a </a:t>
            </a:r>
            <a:r>
              <a:rPr lang="en-US" sz="2400" dirty="0" smtClean="0">
                <a:solidFill>
                  <a:srgbClr val="FF0000"/>
                </a:solidFill>
                <a:ea typeface="Times New Roman" pitchFamily="18" charset="0"/>
                <a:cs typeface="Arial" pitchFamily="34" charset="0"/>
              </a:rPr>
              <a:t>___ </a:t>
            </a:r>
            <a:r>
              <a:rPr lang="en-US" sz="2400" dirty="0">
                <a:solidFill>
                  <a:srgbClr val="FF0000"/>
                </a:solidFill>
                <a:ea typeface="Times New Roman" pitchFamily="18" charset="0"/>
                <a:cs typeface="Arial" pitchFamily="34" charset="0"/>
              </a:rPr>
              <a:t>N force is pulling on the mass down the ramp and </a:t>
            </a:r>
            <a:r>
              <a:rPr lang="en-US" sz="2400" dirty="0" smtClean="0">
                <a:solidFill>
                  <a:srgbClr val="FF0000"/>
                </a:solidFill>
                <a:ea typeface="Times New Roman" pitchFamily="18" charset="0"/>
                <a:cs typeface="Arial" pitchFamily="34" charset="0"/>
              </a:rPr>
              <a:t>a ___ </a:t>
            </a:r>
            <a:r>
              <a:rPr lang="en-US" sz="2400" dirty="0">
                <a:solidFill>
                  <a:srgbClr val="FF0000"/>
                </a:solidFill>
                <a:ea typeface="Times New Roman" pitchFamily="18" charset="0"/>
                <a:cs typeface="Arial" pitchFamily="34" charset="0"/>
              </a:rPr>
              <a:t>N force is pressing the mass into the surface. Find the normal force and the friction force on the mass. </a:t>
            </a:r>
          </a:p>
        </p:txBody>
      </p:sp>
      <p:sp>
        <p:nvSpPr>
          <p:cNvPr id="277527" name="Text Box 23"/>
          <p:cNvSpPr txBox="1">
            <a:spLocks noChangeArrowheads="1"/>
          </p:cNvSpPr>
          <p:nvPr/>
        </p:nvSpPr>
        <p:spPr bwMode="auto">
          <a:xfrm>
            <a:off x="7028006" y="995425"/>
            <a:ext cx="1035050" cy="504825"/>
          </a:xfrm>
          <a:prstGeom prst="rect">
            <a:avLst/>
          </a:prstGeom>
          <a:noFill/>
          <a:ln w="9525">
            <a:noFill/>
            <a:miter lim="800000"/>
            <a:headEnd/>
            <a:tailEnd/>
          </a:ln>
        </p:spPr>
        <p:txBody>
          <a:bodyPr/>
          <a:lstStyle/>
          <a:p>
            <a:r>
              <a:rPr lang="en-US" sz="2400" dirty="0" smtClean="0">
                <a:solidFill>
                  <a:srgbClr val="000000"/>
                </a:solidFill>
              </a:rPr>
              <a:t>m</a:t>
            </a:r>
            <a:endParaRPr lang="en-US" sz="2400" dirty="0">
              <a:solidFill>
                <a:srgbClr val="000000"/>
              </a:solidFill>
            </a:endParaRPr>
          </a:p>
        </p:txBody>
      </p:sp>
      <p:grpSp>
        <p:nvGrpSpPr>
          <p:cNvPr id="36872" name="Group 47"/>
          <p:cNvGrpSpPr>
            <a:grpSpLocks/>
          </p:cNvGrpSpPr>
          <p:nvPr/>
        </p:nvGrpSpPr>
        <p:grpSpPr bwMode="auto">
          <a:xfrm>
            <a:off x="5665788" y="835025"/>
            <a:ext cx="2716212" cy="884238"/>
            <a:chOff x="2791" y="1476"/>
            <a:chExt cx="1711" cy="557"/>
          </a:xfrm>
        </p:grpSpPr>
        <p:sp>
          <p:nvSpPr>
            <p:cNvPr id="36932" name="Rectangle 25"/>
            <p:cNvSpPr>
              <a:spLocks noChangeArrowheads="1"/>
            </p:cNvSpPr>
            <p:nvPr/>
          </p:nvSpPr>
          <p:spPr bwMode="auto">
            <a:xfrm rot="1877476">
              <a:off x="3424" y="1476"/>
              <a:ext cx="733" cy="557"/>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36933" name="Line 26"/>
            <p:cNvSpPr>
              <a:spLocks noChangeShapeType="1"/>
            </p:cNvSpPr>
            <p:nvPr/>
          </p:nvSpPr>
          <p:spPr bwMode="auto">
            <a:xfrm rot="1877476">
              <a:off x="2791" y="1992"/>
              <a:ext cx="1711" cy="0"/>
            </a:xfrm>
            <a:prstGeom prst="line">
              <a:avLst/>
            </a:prstGeom>
            <a:noFill/>
            <a:ln w="38100">
              <a:solidFill>
                <a:srgbClr val="0070C0"/>
              </a:solidFill>
              <a:round/>
              <a:headEnd/>
              <a:tailEnd/>
            </a:ln>
          </p:spPr>
          <p:txBody>
            <a:bodyPr/>
            <a:lstStyle/>
            <a:p>
              <a:endParaRPr lang="en-US">
                <a:solidFill>
                  <a:srgbClr val="000000"/>
                </a:solidFill>
              </a:endParaRPr>
            </a:p>
          </p:txBody>
        </p:sp>
      </p:grpSp>
      <p:sp>
        <p:nvSpPr>
          <p:cNvPr id="277533" name="Text Box 29"/>
          <p:cNvSpPr txBox="1">
            <a:spLocks noChangeArrowheads="1"/>
          </p:cNvSpPr>
          <p:nvPr/>
        </p:nvSpPr>
        <p:spPr bwMode="auto">
          <a:xfrm>
            <a:off x="7437147" y="2008064"/>
            <a:ext cx="730250" cy="504825"/>
          </a:xfrm>
          <a:prstGeom prst="rect">
            <a:avLst/>
          </a:prstGeom>
          <a:noFill/>
          <a:ln w="9525">
            <a:noFill/>
            <a:miter lim="800000"/>
            <a:headEnd/>
            <a:tailEnd/>
          </a:ln>
        </p:spPr>
        <p:txBody>
          <a:bodyPr/>
          <a:lstStyle/>
          <a:p>
            <a:r>
              <a:rPr lang="en-US" sz="2400" b="1" dirty="0" smtClean="0">
                <a:solidFill>
                  <a:srgbClr val="000000"/>
                </a:solidFill>
                <a:latin typeface="Symbol" panose="05050102010706020507" pitchFamily="18" charset="2"/>
              </a:rPr>
              <a:t>q</a:t>
            </a:r>
            <a:endParaRPr lang="en-US" sz="2400" b="1" dirty="0">
              <a:solidFill>
                <a:srgbClr val="000000"/>
              </a:solidFill>
              <a:latin typeface="Symbol" panose="05050102010706020507" pitchFamily="18" charset="2"/>
            </a:endParaRPr>
          </a:p>
        </p:txBody>
      </p:sp>
      <p:grpSp>
        <p:nvGrpSpPr>
          <p:cNvPr id="3" name="Group 62"/>
          <p:cNvGrpSpPr>
            <a:grpSpLocks/>
          </p:cNvGrpSpPr>
          <p:nvPr/>
        </p:nvGrpSpPr>
        <p:grpSpPr bwMode="auto">
          <a:xfrm>
            <a:off x="7624772" y="55563"/>
            <a:ext cx="1144589" cy="738188"/>
            <a:chOff x="4803" y="35"/>
            <a:chExt cx="721" cy="465"/>
          </a:xfrm>
        </p:grpSpPr>
        <p:sp>
          <p:nvSpPr>
            <p:cNvPr id="36930" name="Line 28"/>
            <p:cNvSpPr>
              <a:spLocks noChangeShapeType="1"/>
            </p:cNvSpPr>
            <p:nvPr/>
          </p:nvSpPr>
          <p:spPr bwMode="auto">
            <a:xfrm rot="1877476">
              <a:off x="4803" y="182"/>
              <a:ext cx="0" cy="318"/>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sp>
          <p:nvSpPr>
            <p:cNvPr id="36931" name="Text Box 30"/>
            <p:cNvSpPr txBox="1">
              <a:spLocks noChangeArrowheads="1"/>
            </p:cNvSpPr>
            <p:nvPr/>
          </p:nvSpPr>
          <p:spPr bwMode="auto">
            <a:xfrm>
              <a:off x="4872" y="35"/>
              <a:ext cx="652" cy="318"/>
            </a:xfrm>
            <a:prstGeom prst="rect">
              <a:avLst/>
            </a:prstGeom>
            <a:noFill/>
            <a:ln w="9525">
              <a:noFill/>
              <a:miter lim="800000"/>
              <a:headEnd/>
              <a:tailEnd/>
            </a:ln>
          </p:spPr>
          <p:txBody>
            <a:bodyPr/>
            <a:lstStyle/>
            <a:p>
              <a:r>
                <a:rPr lang="en-US" sz="2400" dirty="0" err="1" smtClean="0">
                  <a:solidFill>
                    <a:srgbClr val="000000"/>
                  </a:solidFill>
                </a:rPr>
                <a:t>F</a:t>
              </a:r>
              <a:r>
                <a:rPr lang="en-US" sz="2400" baseline="-25000" dirty="0" err="1" smtClean="0">
                  <a:solidFill>
                    <a:srgbClr val="000000"/>
                  </a:solidFill>
                </a:rPr>
                <a:t>pmis</a:t>
              </a:r>
              <a:endParaRPr lang="en-US" sz="2400" baseline="-25000" dirty="0">
                <a:solidFill>
                  <a:srgbClr val="000000"/>
                </a:solidFill>
              </a:endParaRPr>
            </a:p>
          </p:txBody>
        </p:sp>
      </p:grpSp>
      <p:grpSp>
        <p:nvGrpSpPr>
          <p:cNvPr id="4" name="Group 61"/>
          <p:cNvGrpSpPr>
            <a:grpSpLocks/>
          </p:cNvGrpSpPr>
          <p:nvPr/>
        </p:nvGrpSpPr>
        <p:grpSpPr bwMode="auto">
          <a:xfrm>
            <a:off x="7866073" y="1692276"/>
            <a:ext cx="1222376" cy="508000"/>
            <a:chOff x="4955" y="1066"/>
            <a:chExt cx="770" cy="320"/>
          </a:xfrm>
        </p:grpSpPr>
        <p:sp>
          <p:nvSpPr>
            <p:cNvPr id="36928" name="Line 27"/>
            <p:cNvSpPr>
              <a:spLocks noChangeShapeType="1"/>
            </p:cNvSpPr>
            <p:nvPr/>
          </p:nvSpPr>
          <p:spPr bwMode="auto">
            <a:xfrm rot="1877476">
              <a:off x="4955" y="1066"/>
              <a:ext cx="244" cy="0"/>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sp>
          <p:nvSpPr>
            <p:cNvPr id="36929" name="Text Box 31"/>
            <p:cNvSpPr txBox="1">
              <a:spLocks noChangeArrowheads="1"/>
            </p:cNvSpPr>
            <p:nvPr/>
          </p:nvSpPr>
          <p:spPr bwMode="auto">
            <a:xfrm>
              <a:off x="5164" y="1068"/>
              <a:ext cx="561" cy="318"/>
            </a:xfrm>
            <a:prstGeom prst="rect">
              <a:avLst/>
            </a:prstGeom>
            <a:noFill/>
            <a:ln w="9525">
              <a:noFill/>
              <a:miter lim="800000"/>
              <a:headEnd/>
              <a:tailEnd/>
            </a:ln>
          </p:spPr>
          <p:txBody>
            <a:bodyPr/>
            <a:lstStyle/>
            <a:p>
              <a:r>
                <a:rPr lang="en-US" sz="2400" dirty="0" err="1" smtClean="0">
                  <a:solidFill>
                    <a:srgbClr val="000000"/>
                  </a:solidFill>
                </a:rPr>
                <a:t>F</a:t>
              </a:r>
              <a:r>
                <a:rPr lang="en-US" sz="2400" baseline="-25000" dirty="0" err="1" smtClean="0">
                  <a:solidFill>
                    <a:srgbClr val="000000"/>
                  </a:solidFill>
                </a:rPr>
                <a:t>dtr</a:t>
              </a:r>
              <a:endParaRPr lang="en-US" sz="2400" baseline="-25000" dirty="0">
                <a:solidFill>
                  <a:srgbClr val="000000"/>
                </a:solidFill>
              </a:endParaRPr>
            </a:p>
          </p:txBody>
        </p:sp>
      </p:grpSp>
      <p:sp>
        <p:nvSpPr>
          <p:cNvPr id="277537" name="Text Box 33"/>
          <p:cNvSpPr txBox="1">
            <a:spLocks noChangeArrowheads="1"/>
          </p:cNvSpPr>
          <p:nvPr/>
        </p:nvSpPr>
        <p:spPr bwMode="auto">
          <a:xfrm>
            <a:off x="1709944" y="3536349"/>
            <a:ext cx="1016000" cy="508000"/>
          </a:xfrm>
          <a:prstGeom prst="rect">
            <a:avLst/>
          </a:prstGeom>
          <a:noFill/>
          <a:ln w="9525">
            <a:noFill/>
            <a:miter lim="800000"/>
            <a:headEnd/>
            <a:tailEnd/>
          </a:ln>
        </p:spPr>
        <p:txBody>
          <a:bodyPr/>
          <a:lstStyle/>
          <a:p>
            <a:r>
              <a:rPr lang="en-US" sz="2400" dirty="0" smtClean="0">
                <a:solidFill>
                  <a:srgbClr val="000000"/>
                </a:solidFill>
              </a:rPr>
              <a:t>m</a:t>
            </a:r>
            <a:endParaRPr lang="en-US" sz="2400" dirty="0">
              <a:solidFill>
                <a:srgbClr val="000000"/>
              </a:solidFill>
            </a:endParaRPr>
          </a:p>
        </p:txBody>
      </p:sp>
      <p:sp>
        <p:nvSpPr>
          <p:cNvPr id="277538" name="Rectangle 34"/>
          <p:cNvSpPr>
            <a:spLocks noChangeArrowheads="1"/>
          </p:cNvSpPr>
          <p:nvPr/>
        </p:nvSpPr>
        <p:spPr bwMode="auto">
          <a:xfrm rot="1877476">
            <a:off x="1343150" y="3348200"/>
            <a:ext cx="1143000" cy="889000"/>
          </a:xfrm>
          <a:prstGeom prst="rect">
            <a:avLst/>
          </a:prstGeom>
          <a:noFill/>
          <a:ln w="38100">
            <a:solidFill>
              <a:srgbClr val="0070C0"/>
            </a:solidFill>
            <a:miter lim="800000"/>
            <a:headEnd/>
            <a:tailEnd/>
          </a:ln>
        </p:spPr>
        <p:txBody>
          <a:bodyPr/>
          <a:lstStyle/>
          <a:p>
            <a:endParaRPr lang="en-US">
              <a:solidFill>
                <a:srgbClr val="000000"/>
              </a:solidFill>
            </a:endParaRPr>
          </a:p>
        </p:txBody>
      </p:sp>
      <p:grpSp>
        <p:nvGrpSpPr>
          <p:cNvPr id="5" name="Group 63"/>
          <p:cNvGrpSpPr>
            <a:grpSpLocks/>
          </p:cNvGrpSpPr>
          <p:nvPr/>
        </p:nvGrpSpPr>
        <p:grpSpPr bwMode="auto">
          <a:xfrm>
            <a:off x="2289301" y="2519523"/>
            <a:ext cx="1023938" cy="787400"/>
            <a:chOff x="1472" y="2006"/>
            <a:chExt cx="645" cy="496"/>
          </a:xfrm>
        </p:grpSpPr>
        <p:sp>
          <p:nvSpPr>
            <p:cNvPr id="36926" name="Line 36"/>
            <p:cNvSpPr>
              <a:spLocks noChangeShapeType="1"/>
            </p:cNvSpPr>
            <p:nvPr/>
          </p:nvSpPr>
          <p:spPr bwMode="auto">
            <a:xfrm rot="1877476">
              <a:off x="1472" y="2182"/>
              <a:ext cx="0" cy="320"/>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sp>
          <p:nvSpPr>
            <p:cNvPr id="36927" name="Text Box 37"/>
            <p:cNvSpPr txBox="1">
              <a:spLocks noChangeArrowheads="1"/>
            </p:cNvSpPr>
            <p:nvPr/>
          </p:nvSpPr>
          <p:spPr bwMode="auto">
            <a:xfrm>
              <a:off x="1541" y="2006"/>
              <a:ext cx="576" cy="320"/>
            </a:xfrm>
            <a:prstGeom prst="rect">
              <a:avLst/>
            </a:prstGeom>
            <a:noFill/>
            <a:ln w="9525">
              <a:noFill/>
              <a:miter lim="800000"/>
              <a:headEnd/>
              <a:tailEnd/>
            </a:ln>
          </p:spPr>
          <p:txBody>
            <a:bodyPr/>
            <a:lstStyle/>
            <a:p>
              <a:r>
                <a:rPr lang="en-US" sz="2400" dirty="0" err="1" smtClean="0">
                  <a:solidFill>
                    <a:srgbClr val="000000"/>
                  </a:solidFill>
                </a:rPr>
                <a:t>F</a:t>
              </a:r>
              <a:r>
                <a:rPr lang="en-US" sz="2400" baseline="-25000" dirty="0" err="1" smtClean="0">
                  <a:solidFill>
                    <a:srgbClr val="000000"/>
                  </a:solidFill>
                </a:rPr>
                <a:t>pmis</a:t>
              </a:r>
              <a:endParaRPr lang="en-US" sz="2400" baseline="-25000" dirty="0">
                <a:solidFill>
                  <a:srgbClr val="000000"/>
                </a:solidFill>
              </a:endParaRPr>
            </a:p>
          </p:txBody>
        </p:sp>
      </p:grpSp>
      <p:grpSp>
        <p:nvGrpSpPr>
          <p:cNvPr id="6" name="Group 64"/>
          <p:cNvGrpSpPr>
            <a:grpSpLocks/>
          </p:cNvGrpSpPr>
          <p:nvPr/>
        </p:nvGrpSpPr>
        <p:grpSpPr bwMode="auto">
          <a:xfrm>
            <a:off x="2516313" y="4126075"/>
            <a:ext cx="1192212" cy="509588"/>
            <a:chOff x="1615" y="3018"/>
            <a:chExt cx="751" cy="321"/>
          </a:xfrm>
        </p:grpSpPr>
        <p:sp>
          <p:nvSpPr>
            <p:cNvPr id="36924" name="Line 35"/>
            <p:cNvSpPr>
              <a:spLocks noChangeShapeType="1"/>
            </p:cNvSpPr>
            <p:nvPr/>
          </p:nvSpPr>
          <p:spPr bwMode="auto">
            <a:xfrm rot="1877476">
              <a:off x="1615" y="3065"/>
              <a:ext cx="240" cy="0"/>
            </a:xfrm>
            <a:prstGeom prst="line">
              <a:avLst/>
            </a:prstGeom>
            <a:noFill/>
            <a:ln w="19050">
              <a:solidFill>
                <a:srgbClr val="009900"/>
              </a:solidFill>
              <a:round/>
              <a:headEnd/>
              <a:tailEnd type="triangle" w="lg" len="lg"/>
            </a:ln>
          </p:spPr>
          <p:txBody>
            <a:bodyPr/>
            <a:lstStyle/>
            <a:p>
              <a:endParaRPr lang="en-US">
                <a:solidFill>
                  <a:srgbClr val="000000"/>
                </a:solidFill>
              </a:endParaRPr>
            </a:p>
          </p:txBody>
        </p:sp>
        <p:sp>
          <p:nvSpPr>
            <p:cNvPr id="36925" name="Text Box 38"/>
            <p:cNvSpPr txBox="1">
              <a:spLocks noChangeArrowheads="1"/>
            </p:cNvSpPr>
            <p:nvPr/>
          </p:nvSpPr>
          <p:spPr bwMode="auto">
            <a:xfrm>
              <a:off x="1808" y="3018"/>
              <a:ext cx="558" cy="321"/>
            </a:xfrm>
            <a:prstGeom prst="rect">
              <a:avLst/>
            </a:prstGeom>
            <a:noFill/>
            <a:ln w="9525">
              <a:noFill/>
              <a:miter lim="800000"/>
              <a:headEnd/>
              <a:tailEnd/>
            </a:ln>
          </p:spPr>
          <p:txBody>
            <a:bodyPr/>
            <a:lstStyle/>
            <a:p>
              <a:r>
                <a:rPr lang="en-US" sz="2400" dirty="0" err="1" smtClean="0">
                  <a:solidFill>
                    <a:srgbClr val="009900"/>
                  </a:solidFill>
                </a:rPr>
                <a:t>F</a:t>
              </a:r>
              <a:r>
                <a:rPr lang="en-US" sz="2400" baseline="-25000" dirty="0" err="1" smtClean="0">
                  <a:solidFill>
                    <a:srgbClr val="009900"/>
                  </a:solidFill>
                </a:rPr>
                <a:t>dtr</a:t>
              </a:r>
              <a:endParaRPr lang="en-US" sz="2400" baseline="-25000" dirty="0">
                <a:solidFill>
                  <a:srgbClr val="009900"/>
                </a:solidFill>
              </a:endParaRPr>
            </a:p>
          </p:txBody>
        </p:sp>
      </p:grpSp>
      <p:sp>
        <p:nvSpPr>
          <p:cNvPr id="277543" name="Line 39"/>
          <p:cNvSpPr>
            <a:spLocks noChangeShapeType="1"/>
          </p:cNvSpPr>
          <p:nvPr/>
        </p:nvSpPr>
        <p:spPr bwMode="auto">
          <a:xfrm rot="1877476">
            <a:off x="1408238" y="4256250"/>
            <a:ext cx="0" cy="889000"/>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sp>
        <p:nvSpPr>
          <p:cNvPr id="277544" name="Line 40"/>
          <p:cNvSpPr>
            <a:spLocks noChangeShapeType="1"/>
          </p:cNvSpPr>
          <p:nvPr/>
        </p:nvSpPr>
        <p:spPr bwMode="auto">
          <a:xfrm rot="1877476">
            <a:off x="1108200" y="5238913"/>
            <a:ext cx="635000" cy="0"/>
          </a:xfrm>
          <a:prstGeom prst="line">
            <a:avLst/>
          </a:prstGeom>
          <a:noFill/>
          <a:ln w="19050">
            <a:solidFill>
              <a:srgbClr val="009900"/>
            </a:solidFill>
            <a:round/>
            <a:headEnd/>
            <a:tailEnd type="triangle" w="lg" len="lg"/>
          </a:ln>
        </p:spPr>
        <p:txBody>
          <a:bodyPr/>
          <a:lstStyle/>
          <a:p>
            <a:endParaRPr lang="en-US">
              <a:solidFill>
                <a:srgbClr val="000000"/>
              </a:solidFill>
            </a:endParaRPr>
          </a:p>
        </p:txBody>
      </p:sp>
      <p:sp>
        <p:nvSpPr>
          <p:cNvPr id="277546" name="Text Box 42"/>
          <p:cNvSpPr txBox="1">
            <a:spLocks noChangeArrowheads="1"/>
          </p:cNvSpPr>
          <p:nvPr/>
        </p:nvSpPr>
        <p:spPr bwMode="auto">
          <a:xfrm>
            <a:off x="1324100" y="4622963"/>
            <a:ext cx="1433406" cy="461665"/>
          </a:xfrm>
          <a:prstGeom prst="rect">
            <a:avLst/>
          </a:prstGeom>
          <a:noFill/>
          <a:ln w="9525">
            <a:noFill/>
            <a:miter lim="800000"/>
            <a:headEnd/>
            <a:tailEnd/>
          </a:ln>
        </p:spPr>
        <p:txBody>
          <a:bodyPr wrap="none">
            <a:spAutoFit/>
          </a:bodyPr>
          <a:lstStyle/>
          <a:p>
            <a:r>
              <a:rPr lang="en-US" sz="2400" dirty="0" smtClean="0">
                <a:solidFill>
                  <a:srgbClr val="000000"/>
                </a:solidFill>
              </a:rPr>
              <a:t>mg cos </a:t>
            </a:r>
            <a:r>
              <a:rPr lang="en-US" sz="2400" b="1" dirty="0" smtClean="0">
                <a:solidFill>
                  <a:srgbClr val="000000"/>
                </a:solidFill>
                <a:latin typeface="Symbol" panose="05050102010706020507" pitchFamily="18" charset="2"/>
              </a:rPr>
              <a:t>q</a:t>
            </a:r>
            <a:endParaRPr lang="en-US" sz="2400" b="1" dirty="0">
              <a:solidFill>
                <a:srgbClr val="000000"/>
              </a:solidFill>
              <a:latin typeface="Symbol" panose="05050102010706020507" pitchFamily="18" charset="2"/>
            </a:endParaRPr>
          </a:p>
        </p:txBody>
      </p:sp>
      <p:sp>
        <p:nvSpPr>
          <p:cNvPr id="277547" name="Text Box 43"/>
          <p:cNvSpPr txBox="1">
            <a:spLocks noChangeArrowheads="1"/>
          </p:cNvSpPr>
          <p:nvPr/>
        </p:nvSpPr>
        <p:spPr bwMode="auto">
          <a:xfrm>
            <a:off x="1635250" y="5173825"/>
            <a:ext cx="1337226" cy="461665"/>
          </a:xfrm>
          <a:prstGeom prst="rect">
            <a:avLst/>
          </a:prstGeom>
          <a:noFill/>
          <a:ln w="9525">
            <a:noFill/>
            <a:miter lim="800000"/>
            <a:headEnd/>
            <a:tailEnd/>
          </a:ln>
        </p:spPr>
        <p:txBody>
          <a:bodyPr wrap="none">
            <a:spAutoFit/>
          </a:bodyPr>
          <a:lstStyle/>
          <a:p>
            <a:r>
              <a:rPr lang="en-US" sz="2400" dirty="0" smtClean="0">
                <a:solidFill>
                  <a:srgbClr val="009900"/>
                </a:solidFill>
              </a:rPr>
              <a:t>mg sin </a:t>
            </a:r>
            <a:r>
              <a:rPr lang="en-US" sz="2400" b="1" dirty="0" smtClean="0">
                <a:solidFill>
                  <a:srgbClr val="009900"/>
                </a:solidFill>
                <a:latin typeface="Symbol" panose="05050102010706020507" pitchFamily="18" charset="2"/>
              </a:rPr>
              <a:t>q</a:t>
            </a:r>
            <a:endParaRPr lang="en-US" sz="2400" b="1" dirty="0">
              <a:solidFill>
                <a:srgbClr val="009900"/>
              </a:solidFill>
              <a:latin typeface="Symbol" panose="05050102010706020507" pitchFamily="18" charset="2"/>
            </a:endParaRPr>
          </a:p>
        </p:txBody>
      </p:sp>
      <p:grpSp>
        <p:nvGrpSpPr>
          <p:cNvPr id="7" name="Group 65"/>
          <p:cNvGrpSpPr>
            <a:grpSpLocks/>
          </p:cNvGrpSpPr>
          <p:nvPr/>
        </p:nvGrpSpPr>
        <p:grpSpPr bwMode="auto">
          <a:xfrm>
            <a:off x="406525" y="3992725"/>
            <a:ext cx="620713" cy="1397000"/>
            <a:chOff x="286" y="2934"/>
            <a:chExt cx="391" cy="880"/>
          </a:xfrm>
        </p:grpSpPr>
        <p:sp>
          <p:nvSpPr>
            <p:cNvPr id="36922" name="Line 41"/>
            <p:cNvSpPr>
              <a:spLocks noChangeShapeType="1"/>
            </p:cNvSpPr>
            <p:nvPr/>
          </p:nvSpPr>
          <p:spPr bwMode="auto">
            <a:xfrm rot="1877476">
              <a:off x="577" y="2934"/>
              <a:ext cx="0" cy="880"/>
            </a:xfrm>
            <a:prstGeom prst="line">
              <a:avLst/>
            </a:prstGeom>
            <a:noFill/>
            <a:ln w="19050">
              <a:solidFill>
                <a:srgbClr val="000000"/>
              </a:solidFill>
              <a:round/>
              <a:headEnd type="triangle" w="lg" len="lg"/>
              <a:tailEnd/>
            </a:ln>
          </p:spPr>
          <p:txBody>
            <a:bodyPr/>
            <a:lstStyle/>
            <a:p>
              <a:endParaRPr lang="en-US">
                <a:solidFill>
                  <a:srgbClr val="000000"/>
                </a:solidFill>
              </a:endParaRPr>
            </a:p>
          </p:txBody>
        </p:sp>
        <p:sp>
          <p:nvSpPr>
            <p:cNvPr id="36923" name="Text Box 44"/>
            <p:cNvSpPr txBox="1">
              <a:spLocks noChangeArrowheads="1"/>
            </p:cNvSpPr>
            <p:nvPr/>
          </p:nvSpPr>
          <p:spPr bwMode="auto">
            <a:xfrm>
              <a:off x="286" y="3090"/>
              <a:ext cx="391" cy="321"/>
            </a:xfrm>
            <a:prstGeom prst="rect">
              <a:avLst/>
            </a:prstGeom>
            <a:noFill/>
            <a:ln w="9525">
              <a:noFill/>
              <a:miter lim="800000"/>
              <a:headEnd/>
              <a:tailEnd/>
            </a:ln>
          </p:spPr>
          <p:txBody>
            <a:bodyPr/>
            <a:lstStyle/>
            <a:p>
              <a:r>
                <a:rPr lang="en-US" sz="2400">
                  <a:solidFill>
                    <a:srgbClr val="000000"/>
                  </a:solidFill>
                </a:rPr>
                <a:t>F</a:t>
              </a:r>
              <a:r>
                <a:rPr lang="en-US" sz="2400" baseline="-25000">
                  <a:solidFill>
                    <a:srgbClr val="000000"/>
                  </a:solidFill>
                </a:rPr>
                <a:t>n</a:t>
              </a:r>
              <a:endParaRPr lang="en-US" sz="2400">
                <a:solidFill>
                  <a:srgbClr val="000000"/>
                </a:solidFill>
              </a:endParaRPr>
            </a:p>
          </p:txBody>
        </p:sp>
      </p:grpSp>
      <p:grpSp>
        <p:nvGrpSpPr>
          <p:cNvPr id="8" name="Group 66"/>
          <p:cNvGrpSpPr>
            <a:grpSpLocks/>
          </p:cNvGrpSpPr>
          <p:nvPr/>
        </p:nvGrpSpPr>
        <p:grpSpPr bwMode="auto">
          <a:xfrm>
            <a:off x="2313113" y="4548350"/>
            <a:ext cx="1084262" cy="508000"/>
            <a:chOff x="1487" y="3284"/>
            <a:chExt cx="683" cy="320"/>
          </a:xfrm>
        </p:grpSpPr>
        <p:sp>
          <p:nvSpPr>
            <p:cNvPr id="36920" name="Line 45"/>
            <p:cNvSpPr>
              <a:spLocks noChangeShapeType="1"/>
            </p:cNvSpPr>
            <p:nvPr/>
          </p:nvSpPr>
          <p:spPr bwMode="auto">
            <a:xfrm rot="1877476">
              <a:off x="1487" y="3284"/>
              <a:ext cx="400" cy="0"/>
            </a:xfrm>
            <a:prstGeom prst="line">
              <a:avLst/>
            </a:prstGeom>
            <a:noFill/>
            <a:ln w="19050">
              <a:solidFill>
                <a:srgbClr val="009900"/>
              </a:solidFill>
              <a:round/>
              <a:headEnd type="triangle" w="lg" len="lg"/>
              <a:tailEnd/>
            </a:ln>
          </p:spPr>
          <p:txBody>
            <a:bodyPr/>
            <a:lstStyle/>
            <a:p>
              <a:endParaRPr lang="en-US">
                <a:solidFill>
                  <a:srgbClr val="000000"/>
                </a:solidFill>
              </a:endParaRPr>
            </a:p>
          </p:txBody>
        </p:sp>
        <p:sp>
          <p:nvSpPr>
            <p:cNvPr id="36921" name="Text Box 46"/>
            <p:cNvSpPr txBox="1">
              <a:spLocks noChangeArrowheads="1"/>
            </p:cNvSpPr>
            <p:nvPr/>
          </p:nvSpPr>
          <p:spPr bwMode="auto">
            <a:xfrm>
              <a:off x="1807" y="3284"/>
              <a:ext cx="363" cy="320"/>
            </a:xfrm>
            <a:prstGeom prst="rect">
              <a:avLst/>
            </a:prstGeom>
            <a:noFill/>
            <a:ln w="9525">
              <a:noFill/>
              <a:miter lim="800000"/>
              <a:headEnd/>
              <a:tailEnd/>
            </a:ln>
          </p:spPr>
          <p:txBody>
            <a:bodyPr/>
            <a:lstStyle/>
            <a:p>
              <a:r>
                <a:rPr lang="en-US" sz="2400">
                  <a:solidFill>
                    <a:srgbClr val="009900"/>
                  </a:solidFill>
                </a:rPr>
                <a:t>F</a:t>
              </a:r>
              <a:r>
                <a:rPr lang="en-US" sz="2400" baseline="-25000">
                  <a:solidFill>
                    <a:srgbClr val="009900"/>
                  </a:solidFill>
                </a:rPr>
                <a:t>s</a:t>
              </a:r>
              <a:endParaRPr lang="en-US" sz="2400">
                <a:solidFill>
                  <a:srgbClr val="009900"/>
                </a:solidFill>
              </a:endParaRPr>
            </a:p>
          </p:txBody>
        </p:sp>
      </p:grpSp>
      <p:sp>
        <p:nvSpPr>
          <p:cNvPr id="277553" name="Rectangle 49"/>
          <p:cNvSpPr>
            <a:spLocks noChangeArrowheads="1"/>
          </p:cNvSpPr>
          <p:nvPr/>
        </p:nvSpPr>
        <p:spPr bwMode="auto">
          <a:xfrm>
            <a:off x="4483350" y="4138460"/>
            <a:ext cx="3525324" cy="523220"/>
          </a:xfrm>
          <a:prstGeom prst="rect">
            <a:avLst/>
          </a:prstGeom>
          <a:noFill/>
          <a:ln w="9525">
            <a:noFill/>
            <a:miter lim="800000"/>
            <a:headEnd/>
            <a:tailEnd/>
          </a:ln>
        </p:spPr>
        <p:txBody>
          <a:bodyPr wrap="none" anchor="ctr">
            <a:spAutoFit/>
          </a:bodyPr>
          <a:lstStyle/>
          <a:p>
            <a:r>
              <a:rPr lang="en-US" dirty="0" err="1" smtClean="0">
                <a:solidFill>
                  <a:srgbClr val="000000"/>
                </a:solidFill>
              </a:rPr>
              <a:t>F</a:t>
            </a:r>
            <a:r>
              <a:rPr lang="en-US" baseline="-25000" dirty="0" err="1" smtClean="0">
                <a:solidFill>
                  <a:srgbClr val="000000"/>
                </a:solidFill>
              </a:rPr>
              <a:t>n</a:t>
            </a:r>
            <a:r>
              <a:rPr lang="en-US" dirty="0" smtClean="0">
                <a:solidFill>
                  <a:srgbClr val="000000"/>
                </a:solidFill>
              </a:rPr>
              <a:t> </a:t>
            </a:r>
            <a:r>
              <a:rPr lang="en-US" dirty="0">
                <a:solidFill>
                  <a:srgbClr val="000000"/>
                </a:solidFill>
              </a:rPr>
              <a:t>= </a:t>
            </a:r>
            <a:r>
              <a:rPr lang="en-US" dirty="0" err="1" smtClean="0">
                <a:solidFill>
                  <a:srgbClr val="000000"/>
                </a:solidFill>
              </a:rPr>
              <a:t>F</a:t>
            </a:r>
            <a:r>
              <a:rPr lang="en-US" baseline="-25000" dirty="0" err="1" smtClean="0">
                <a:solidFill>
                  <a:srgbClr val="000000"/>
                </a:solidFill>
              </a:rPr>
              <a:t>pmis</a:t>
            </a:r>
            <a:r>
              <a:rPr lang="en-US" dirty="0" smtClean="0">
                <a:solidFill>
                  <a:srgbClr val="000000"/>
                </a:solidFill>
              </a:rPr>
              <a:t> + mg cos </a:t>
            </a:r>
            <a:r>
              <a:rPr lang="en-US" b="1" dirty="0" smtClean="0">
                <a:solidFill>
                  <a:srgbClr val="000000"/>
                </a:solidFill>
                <a:latin typeface="Symbol" panose="05050102010706020507" pitchFamily="18" charset="2"/>
              </a:rPr>
              <a:t>q</a:t>
            </a:r>
            <a:endParaRPr lang="en-US" b="1" dirty="0">
              <a:solidFill>
                <a:srgbClr val="000000"/>
              </a:solidFill>
              <a:latin typeface="Symbol" panose="05050102010706020507" pitchFamily="18" charset="2"/>
            </a:endParaRPr>
          </a:p>
        </p:txBody>
      </p:sp>
      <p:sp>
        <p:nvSpPr>
          <p:cNvPr id="277554" name="Rectangle 50"/>
          <p:cNvSpPr>
            <a:spLocks noChangeArrowheads="1"/>
          </p:cNvSpPr>
          <p:nvPr/>
        </p:nvSpPr>
        <p:spPr bwMode="auto">
          <a:xfrm>
            <a:off x="3391638" y="5162553"/>
            <a:ext cx="5179623" cy="523220"/>
          </a:xfrm>
          <a:prstGeom prst="rect">
            <a:avLst/>
          </a:prstGeom>
          <a:noFill/>
          <a:ln w="9525">
            <a:noFill/>
            <a:miter lim="800000"/>
            <a:headEnd/>
            <a:tailEnd/>
          </a:ln>
        </p:spPr>
        <p:txBody>
          <a:bodyPr wrap="none" anchor="t" anchorCtr="0">
            <a:spAutoFit/>
          </a:bodyPr>
          <a:lstStyle/>
          <a:p>
            <a:r>
              <a:rPr lang="en-US" dirty="0">
                <a:solidFill>
                  <a:srgbClr val="0070C0"/>
                </a:solidFill>
                <a:latin typeface="Symbol" pitchFamily="18" charset="2"/>
              </a:rPr>
              <a:t>S</a:t>
            </a:r>
            <a:r>
              <a:rPr lang="en-US" dirty="0">
                <a:solidFill>
                  <a:srgbClr val="0070C0"/>
                </a:solidFill>
              </a:rPr>
              <a:t>F</a:t>
            </a:r>
            <a:r>
              <a:rPr lang="en-US" baseline="-25000" dirty="0">
                <a:solidFill>
                  <a:srgbClr val="0070C0"/>
                </a:solidFill>
              </a:rPr>
              <a:t>//</a:t>
            </a:r>
            <a:r>
              <a:rPr lang="en-US" dirty="0">
                <a:solidFill>
                  <a:srgbClr val="0070C0"/>
                </a:solidFill>
              </a:rPr>
              <a:t>: </a:t>
            </a:r>
            <a:r>
              <a:rPr lang="en-US" dirty="0" smtClean="0">
                <a:solidFill>
                  <a:srgbClr val="009900"/>
                </a:solidFill>
              </a:rPr>
              <a:t>mg sin </a:t>
            </a:r>
            <a:r>
              <a:rPr lang="en-US" b="1" dirty="0" smtClean="0">
                <a:solidFill>
                  <a:srgbClr val="009900"/>
                </a:solidFill>
                <a:latin typeface="Symbol" panose="05050102010706020507" pitchFamily="18" charset="2"/>
              </a:rPr>
              <a:t>q</a:t>
            </a:r>
            <a:r>
              <a:rPr lang="en-US" dirty="0" smtClean="0">
                <a:solidFill>
                  <a:srgbClr val="009900"/>
                </a:solidFill>
              </a:rPr>
              <a:t> + </a:t>
            </a:r>
            <a:r>
              <a:rPr lang="en-US" dirty="0" err="1" smtClean="0">
                <a:solidFill>
                  <a:srgbClr val="009900"/>
                </a:solidFill>
              </a:rPr>
              <a:t>F</a:t>
            </a:r>
            <a:r>
              <a:rPr lang="en-US" baseline="-25000" dirty="0" err="1" smtClean="0">
                <a:solidFill>
                  <a:srgbClr val="009900"/>
                </a:solidFill>
              </a:rPr>
              <a:t>dtr</a:t>
            </a:r>
            <a:r>
              <a:rPr lang="en-US" dirty="0" smtClean="0">
                <a:solidFill>
                  <a:srgbClr val="009900"/>
                </a:solidFill>
              </a:rPr>
              <a:t> </a:t>
            </a:r>
            <a:r>
              <a:rPr lang="en-US" dirty="0">
                <a:solidFill>
                  <a:srgbClr val="009900"/>
                </a:solidFill>
              </a:rPr>
              <a:t>– F</a:t>
            </a:r>
            <a:r>
              <a:rPr lang="en-US" baseline="-25000" dirty="0">
                <a:solidFill>
                  <a:srgbClr val="009900"/>
                </a:solidFill>
              </a:rPr>
              <a:t>s</a:t>
            </a:r>
            <a:r>
              <a:rPr lang="en-US" dirty="0">
                <a:solidFill>
                  <a:srgbClr val="000000"/>
                </a:solidFill>
              </a:rPr>
              <a:t>  = </a:t>
            </a:r>
            <a:r>
              <a:rPr lang="en-US" dirty="0" smtClean="0">
                <a:solidFill>
                  <a:srgbClr val="000000"/>
                </a:solidFill>
              </a:rPr>
              <a:t>m </a:t>
            </a:r>
            <a:r>
              <a:rPr lang="en-US" dirty="0">
                <a:solidFill>
                  <a:srgbClr val="000000"/>
                </a:solidFill>
              </a:rPr>
              <a:t>a</a:t>
            </a:r>
            <a:r>
              <a:rPr lang="en-US" baseline="-25000" dirty="0" smtClean="0">
                <a:solidFill>
                  <a:srgbClr val="000000"/>
                </a:solidFill>
              </a:rPr>
              <a:t>//</a:t>
            </a:r>
            <a:endParaRPr lang="en-US" dirty="0">
              <a:solidFill>
                <a:srgbClr val="000000"/>
              </a:solidFill>
            </a:endParaRPr>
          </a:p>
        </p:txBody>
      </p:sp>
      <p:sp>
        <p:nvSpPr>
          <p:cNvPr id="277555" name="Rectangle 51"/>
          <p:cNvSpPr>
            <a:spLocks noChangeArrowheads="1"/>
          </p:cNvSpPr>
          <p:nvPr/>
        </p:nvSpPr>
        <p:spPr bwMode="auto">
          <a:xfrm>
            <a:off x="4515018" y="5955125"/>
            <a:ext cx="3187091" cy="523220"/>
          </a:xfrm>
          <a:prstGeom prst="rect">
            <a:avLst/>
          </a:prstGeom>
          <a:noFill/>
          <a:ln w="9525">
            <a:noFill/>
            <a:miter lim="800000"/>
            <a:headEnd/>
            <a:tailEnd/>
          </a:ln>
        </p:spPr>
        <p:txBody>
          <a:bodyPr wrap="none" anchor="ctr">
            <a:spAutoFit/>
          </a:bodyPr>
          <a:lstStyle/>
          <a:p>
            <a:r>
              <a:rPr lang="en-US" dirty="0" smtClean="0">
                <a:solidFill>
                  <a:srgbClr val="000000"/>
                </a:solidFill>
              </a:rPr>
              <a:t>F</a:t>
            </a:r>
            <a:r>
              <a:rPr lang="en-US" baseline="-25000" dirty="0" smtClean="0">
                <a:solidFill>
                  <a:srgbClr val="000000"/>
                </a:solidFill>
              </a:rPr>
              <a:t>s</a:t>
            </a:r>
            <a:r>
              <a:rPr lang="en-US" dirty="0" smtClean="0">
                <a:solidFill>
                  <a:srgbClr val="000000"/>
                </a:solidFill>
              </a:rPr>
              <a:t> </a:t>
            </a:r>
            <a:r>
              <a:rPr lang="en-US" dirty="0">
                <a:solidFill>
                  <a:srgbClr val="000000"/>
                </a:solidFill>
              </a:rPr>
              <a:t>= </a:t>
            </a:r>
            <a:r>
              <a:rPr lang="en-US" dirty="0" smtClean="0">
                <a:solidFill>
                  <a:srgbClr val="000000"/>
                </a:solidFill>
              </a:rPr>
              <a:t>mg sin </a:t>
            </a:r>
            <a:r>
              <a:rPr lang="en-US" b="1" dirty="0" smtClean="0">
                <a:solidFill>
                  <a:srgbClr val="000000"/>
                </a:solidFill>
                <a:latin typeface="Symbol" panose="05050102010706020507" pitchFamily="18" charset="2"/>
              </a:rPr>
              <a:t>q</a:t>
            </a:r>
            <a:r>
              <a:rPr lang="en-US" dirty="0" smtClean="0">
                <a:solidFill>
                  <a:srgbClr val="000000"/>
                </a:solidFill>
              </a:rPr>
              <a:t> + </a:t>
            </a:r>
            <a:r>
              <a:rPr lang="en-US" dirty="0" err="1" smtClean="0">
                <a:solidFill>
                  <a:srgbClr val="000000"/>
                </a:solidFill>
              </a:rPr>
              <a:t>F</a:t>
            </a:r>
            <a:r>
              <a:rPr lang="en-US" baseline="-25000" dirty="0" err="1" smtClean="0">
                <a:solidFill>
                  <a:srgbClr val="000000"/>
                </a:solidFill>
              </a:rPr>
              <a:t>dtr</a:t>
            </a:r>
            <a:endParaRPr lang="en-US" baseline="-25000" dirty="0">
              <a:solidFill>
                <a:srgbClr val="000000"/>
              </a:solidFill>
            </a:endParaRPr>
          </a:p>
        </p:txBody>
      </p:sp>
      <p:grpSp>
        <p:nvGrpSpPr>
          <p:cNvPr id="9" name="Group 58"/>
          <p:cNvGrpSpPr>
            <a:grpSpLocks/>
          </p:cNvGrpSpPr>
          <p:nvPr/>
        </p:nvGrpSpPr>
        <p:grpSpPr bwMode="auto">
          <a:xfrm>
            <a:off x="3285463" y="3397872"/>
            <a:ext cx="5724525" cy="523874"/>
            <a:chOff x="2481" y="2290"/>
            <a:chExt cx="3606" cy="330"/>
          </a:xfrm>
        </p:grpSpPr>
        <p:sp>
          <p:nvSpPr>
            <p:cNvPr id="36913" name="Rectangle 48"/>
            <p:cNvSpPr>
              <a:spLocks noChangeArrowheads="1"/>
            </p:cNvSpPr>
            <p:nvPr/>
          </p:nvSpPr>
          <p:spPr bwMode="auto">
            <a:xfrm>
              <a:off x="2481" y="2290"/>
              <a:ext cx="3606" cy="330"/>
            </a:xfrm>
            <a:prstGeom prst="rect">
              <a:avLst/>
            </a:prstGeom>
            <a:noFill/>
            <a:ln w="9525">
              <a:noFill/>
              <a:miter lim="800000"/>
              <a:headEnd/>
              <a:tailEnd/>
            </a:ln>
          </p:spPr>
          <p:txBody>
            <a:bodyPr wrap="none" anchor="ctr">
              <a:spAutoFit/>
            </a:bodyPr>
            <a:lstStyle/>
            <a:p>
              <a:r>
                <a:rPr lang="en-US" dirty="0">
                  <a:solidFill>
                    <a:srgbClr val="0070C0"/>
                  </a:solidFill>
                  <a:latin typeface="Symbol" pitchFamily="18" charset="2"/>
                </a:rPr>
                <a:t>S</a:t>
              </a:r>
              <a:r>
                <a:rPr lang="en-US" dirty="0">
                  <a:solidFill>
                    <a:srgbClr val="0070C0"/>
                  </a:solidFill>
                </a:rPr>
                <a:t>F  :</a:t>
              </a:r>
              <a:r>
                <a:rPr lang="en-US" dirty="0">
                  <a:solidFill>
                    <a:srgbClr val="000000"/>
                  </a:solidFill>
                </a:rPr>
                <a:t> </a:t>
              </a:r>
              <a:r>
                <a:rPr lang="en-US" dirty="0" err="1">
                  <a:solidFill>
                    <a:srgbClr val="000000"/>
                  </a:solidFill>
                </a:rPr>
                <a:t>F</a:t>
              </a:r>
              <a:r>
                <a:rPr lang="en-US" baseline="-25000" dirty="0" err="1">
                  <a:solidFill>
                    <a:srgbClr val="000000"/>
                  </a:solidFill>
                </a:rPr>
                <a:t>n</a:t>
              </a:r>
              <a:r>
                <a:rPr lang="en-US" dirty="0">
                  <a:solidFill>
                    <a:srgbClr val="000000"/>
                  </a:solidFill>
                </a:rPr>
                <a:t> – </a:t>
              </a:r>
              <a:r>
                <a:rPr lang="en-US" dirty="0" err="1" smtClean="0">
                  <a:solidFill>
                    <a:srgbClr val="000000"/>
                  </a:solidFill>
                </a:rPr>
                <a:t>F</a:t>
              </a:r>
              <a:r>
                <a:rPr lang="en-US" baseline="-25000" dirty="0" err="1" smtClean="0">
                  <a:solidFill>
                    <a:srgbClr val="000000"/>
                  </a:solidFill>
                </a:rPr>
                <a:t>pmis</a:t>
              </a:r>
              <a:r>
                <a:rPr lang="en-US" dirty="0" smtClean="0">
                  <a:solidFill>
                    <a:srgbClr val="000000"/>
                  </a:solidFill>
                </a:rPr>
                <a:t> </a:t>
              </a:r>
              <a:r>
                <a:rPr lang="en-US" dirty="0">
                  <a:solidFill>
                    <a:srgbClr val="000000"/>
                  </a:solidFill>
                </a:rPr>
                <a:t>– </a:t>
              </a:r>
              <a:r>
                <a:rPr lang="en-US" dirty="0" smtClean="0">
                  <a:solidFill>
                    <a:srgbClr val="000000"/>
                  </a:solidFill>
                </a:rPr>
                <a:t>mg cos </a:t>
              </a:r>
              <a:r>
                <a:rPr lang="en-US" b="1" dirty="0" smtClean="0">
                  <a:solidFill>
                    <a:srgbClr val="000000"/>
                  </a:solidFill>
                  <a:latin typeface="Symbol" panose="05050102010706020507" pitchFamily="18" charset="2"/>
                </a:rPr>
                <a:t>q</a:t>
              </a:r>
              <a:r>
                <a:rPr lang="en-US" dirty="0" smtClean="0">
                  <a:solidFill>
                    <a:srgbClr val="000000"/>
                  </a:solidFill>
                </a:rPr>
                <a:t> </a:t>
              </a:r>
              <a:r>
                <a:rPr lang="en-US" dirty="0">
                  <a:solidFill>
                    <a:srgbClr val="000000"/>
                  </a:solidFill>
                </a:rPr>
                <a:t>= </a:t>
              </a:r>
              <a:r>
                <a:rPr lang="en-US" dirty="0" smtClean="0">
                  <a:solidFill>
                    <a:srgbClr val="000000"/>
                  </a:solidFill>
                </a:rPr>
                <a:t>m </a:t>
              </a:r>
              <a:r>
                <a:rPr lang="en-US" dirty="0">
                  <a:solidFill>
                    <a:srgbClr val="000000"/>
                  </a:solidFill>
                </a:rPr>
                <a:t>a	</a:t>
              </a:r>
            </a:p>
          </p:txBody>
        </p:sp>
        <p:grpSp>
          <p:nvGrpSpPr>
            <p:cNvPr id="36914" name="Group 54"/>
            <p:cNvGrpSpPr>
              <a:grpSpLocks/>
            </p:cNvGrpSpPr>
            <p:nvPr/>
          </p:nvGrpSpPr>
          <p:grpSpPr bwMode="auto">
            <a:xfrm>
              <a:off x="5735" y="2467"/>
              <a:ext cx="146" cy="122"/>
              <a:chOff x="3613" y="3675"/>
              <a:chExt cx="494" cy="412"/>
            </a:xfrm>
          </p:grpSpPr>
          <p:sp>
            <p:nvSpPr>
              <p:cNvPr id="36918" name="Line 52"/>
              <p:cNvSpPr>
                <a:spLocks noChangeShapeType="1"/>
              </p:cNvSpPr>
              <p:nvPr/>
            </p:nvSpPr>
            <p:spPr bwMode="auto">
              <a:xfrm>
                <a:off x="3613"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36919" name="Line 53"/>
              <p:cNvSpPr>
                <a:spLocks noChangeShapeType="1"/>
              </p:cNvSpPr>
              <p:nvPr/>
            </p:nvSpPr>
            <p:spPr bwMode="auto">
              <a:xfrm flipV="1">
                <a:off x="3845"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nvGrpSpPr>
            <p:cNvPr id="36915" name="Group 55"/>
            <p:cNvGrpSpPr>
              <a:grpSpLocks/>
            </p:cNvGrpSpPr>
            <p:nvPr/>
          </p:nvGrpSpPr>
          <p:grpSpPr bwMode="auto">
            <a:xfrm>
              <a:off x="2794" y="2435"/>
              <a:ext cx="146" cy="122"/>
              <a:chOff x="2121" y="3675"/>
              <a:chExt cx="494" cy="412"/>
            </a:xfrm>
          </p:grpSpPr>
          <p:sp>
            <p:nvSpPr>
              <p:cNvPr id="36916"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0000"/>
                  </a:solidFill>
                </a:endParaRPr>
              </a:p>
            </p:txBody>
          </p:sp>
          <p:sp>
            <p:nvSpPr>
              <p:cNvPr id="36917" name="Line 57"/>
              <p:cNvSpPr>
                <a:spLocks noChangeShapeType="1"/>
              </p:cNvSpPr>
              <p:nvPr/>
            </p:nvSpPr>
            <p:spPr bwMode="auto">
              <a:xfrm flipV="1">
                <a:off x="2377" y="3675"/>
                <a:ext cx="0" cy="412"/>
              </a:xfrm>
              <a:prstGeom prst="line">
                <a:avLst/>
              </a:prstGeom>
              <a:noFill/>
              <a:ln w="22225">
                <a:solidFill>
                  <a:srgbClr val="0070C0"/>
                </a:solidFill>
                <a:round/>
                <a:headEnd/>
                <a:tailEnd/>
              </a:ln>
            </p:spPr>
            <p:txBody>
              <a:bodyPr/>
              <a:lstStyle/>
              <a:p>
                <a:endParaRPr lang="en-US">
                  <a:solidFill>
                    <a:srgbClr val="000000"/>
                  </a:solidFill>
                </a:endParaRPr>
              </a:p>
            </p:txBody>
          </p:sp>
        </p:grpSp>
      </p:grpSp>
      <p:grpSp>
        <p:nvGrpSpPr>
          <p:cNvPr id="12" name="Group 67"/>
          <p:cNvGrpSpPr>
            <a:grpSpLocks/>
          </p:cNvGrpSpPr>
          <p:nvPr/>
        </p:nvGrpSpPr>
        <p:grpSpPr bwMode="auto">
          <a:xfrm>
            <a:off x="8213428" y="3092368"/>
            <a:ext cx="649288" cy="793750"/>
            <a:chOff x="2599" y="1531"/>
            <a:chExt cx="409" cy="500"/>
          </a:xfrm>
        </p:grpSpPr>
        <p:sp>
          <p:nvSpPr>
            <p:cNvPr id="36911" name="Rectangle 68"/>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a:solidFill>
                    <a:srgbClr val="3333FF"/>
                  </a:solidFill>
                </a:rPr>
                <a:t>0</a:t>
              </a:r>
            </a:p>
          </p:txBody>
        </p:sp>
        <p:sp>
          <p:nvSpPr>
            <p:cNvPr id="36912" name="Line 69"/>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grpSp>
        <p:nvGrpSpPr>
          <p:cNvPr id="13" name="Group 70"/>
          <p:cNvGrpSpPr>
            <a:grpSpLocks/>
          </p:cNvGrpSpPr>
          <p:nvPr/>
        </p:nvGrpSpPr>
        <p:grpSpPr bwMode="auto">
          <a:xfrm>
            <a:off x="8057035" y="4857618"/>
            <a:ext cx="649287" cy="793750"/>
            <a:chOff x="2599" y="1531"/>
            <a:chExt cx="409" cy="500"/>
          </a:xfrm>
        </p:grpSpPr>
        <p:sp>
          <p:nvSpPr>
            <p:cNvPr id="36909" name="Rectangle 71"/>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a:solidFill>
                    <a:srgbClr val="3333FF"/>
                  </a:solidFill>
                </a:rPr>
                <a:t>0</a:t>
              </a:r>
            </a:p>
          </p:txBody>
        </p:sp>
        <p:sp>
          <p:nvSpPr>
            <p:cNvPr id="36910" name="Line 72"/>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
        <p:nvSpPr>
          <p:cNvPr id="277577" name="Rectangle 73"/>
          <p:cNvSpPr>
            <a:spLocks noChangeArrowheads="1"/>
          </p:cNvSpPr>
          <p:nvPr/>
        </p:nvSpPr>
        <p:spPr bwMode="auto">
          <a:xfrm>
            <a:off x="5776913" y="1479550"/>
            <a:ext cx="1203325" cy="703263"/>
          </a:xfrm>
          <a:prstGeom prst="rect">
            <a:avLst/>
          </a:prstGeom>
          <a:noFill/>
          <a:ln w="9525">
            <a:noFill/>
            <a:miter lim="800000"/>
            <a:headEnd/>
            <a:tailEnd/>
          </a:ln>
        </p:spPr>
        <p:txBody>
          <a:bodyPr anchor="ctr"/>
          <a:lstStyle/>
          <a:p>
            <a:r>
              <a:rPr lang="en-US">
                <a:solidFill>
                  <a:srgbClr val="000000"/>
                </a:solidFill>
              </a:rPr>
              <a:t>F</a:t>
            </a:r>
            <a:r>
              <a:rPr lang="en-US" baseline="-25000">
                <a:solidFill>
                  <a:srgbClr val="000000"/>
                </a:solidFill>
              </a:rPr>
              <a:t>n</a:t>
            </a:r>
            <a:r>
              <a:rPr lang="en-US">
                <a:solidFill>
                  <a:srgbClr val="000000"/>
                </a:solidFill>
              </a:rPr>
              <a:t> = ?</a:t>
            </a:r>
          </a:p>
        </p:txBody>
      </p:sp>
      <p:sp>
        <p:nvSpPr>
          <p:cNvPr id="277578" name="Rectangle 74"/>
          <p:cNvSpPr>
            <a:spLocks noChangeArrowheads="1"/>
          </p:cNvSpPr>
          <p:nvPr/>
        </p:nvSpPr>
        <p:spPr bwMode="auto">
          <a:xfrm>
            <a:off x="5784850" y="2079625"/>
            <a:ext cx="1203325" cy="536575"/>
          </a:xfrm>
          <a:prstGeom prst="rect">
            <a:avLst/>
          </a:prstGeom>
          <a:noFill/>
          <a:ln w="9525">
            <a:noFill/>
            <a:miter lim="800000"/>
            <a:headEnd/>
            <a:tailEnd/>
          </a:ln>
        </p:spPr>
        <p:txBody>
          <a:bodyPr anchor="ctr"/>
          <a:lstStyle/>
          <a:p>
            <a:r>
              <a:rPr lang="en-US">
                <a:solidFill>
                  <a:srgbClr val="000000"/>
                </a:solidFill>
              </a:rPr>
              <a:t>F</a:t>
            </a:r>
            <a:r>
              <a:rPr lang="en-US" baseline="-25000">
                <a:solidFill>
                  <a:srgbClr val="000000"/>
                </a:solidFill>
              </a:rPr>
              <a:t>s</a:t>
            </a:r>
            <a:r>
              <a:rPr lang="en-US">
                <a:solidFill>
                  <a:srgbClr val="000000"/>
                </a:solidFill>
              </a:rPr>
              <a:t> = ?</a:t>
            </a:r>
          </a:p>
        </p:txBody>
      </p:sp>
      <p:sp>
        <p:nvSpPr>
          <p:cNvPr id="277579" name="Rectangle 75"/>
          <p:cNvSpPr>
            <a:spLocks noChangeArrowheads="1"/>
          </p:cNvSpPr>
          <p:nvPr/>
        </p:nvSpPr>
        <p:spPr bwMode="auto">
          <a:xfrm>
            <a:off x="5730875" y="212725"/>
            <a:ext cx="1203325" cy="536575"/>
          </a:xfrm>
          <a:prstGeom prst="rect">
            <a:avLst/>
          </a:prstGeom>
          <a:noFill/>
          <a:ln w="9525">
            <a:noFill/>
            <a:miter lim="800000"/>
            <a:headEnd/>
            <a:tailEnd/>
          </a:ln>
        </p:spPr>
        <p:txBody>
          <a:bodyPr anchor="ctr"/>
          <a:lstStyle/>
          <a:p>
            <a:r>
              <a:rPr lang="en-US">
                <a:solidFill>
                  <a:srgbClr val="000000"/>
                </a:solidFill>
              </a:rPr>
              <a:t>v = 0</a:t>
            </a:r>
          </a:p>
        </p:txBody>
      </p:sp>
      <p:sp>
        <p:nvSpPr>
          <p:cNvPr id="56" name="Oval 55"/>
          <p:cNvSpPr/>
          <p:nvPr/>
        </p:nvSpPr>
        <p:spPr>
          <a:xfrm>
            <a:off x="3992057" y="3338460"/>
            <a:ext cx="722641" cy="7226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7"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47906" y="3072723"/>
            <a:ext cx="353902" cy="467236"/>
          </a:xfrm>
          <a:prstGeom prst="rect">
            <a:avLst/>
          </a:prstGeom>
          <a:noFill/>
          <a:ln w="9525">
            <a:noFill/>
            <a:miter lim="800000"/>
            <a:headEnd/>
            <a:tailEnd/>
          </a:ln>
        </p:spPr>
      </p:pic>
      <p:pic>
        <p:nvPicPr>
          <p:cNvPr id="58"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4804" y="3072723"/>
            <a:ext cx="353902" cy="467236"/>
          </a:xfrm>
          <a:prstGeom prst="rect">
            <a:avLst/>
          </a:prstGeom>
          <a:noFill/>
          <a:ln w="9525">
            <a:noFill/>
            <a:miter lim="800000"/>
            <a:headEnd/>
            <a:tailEnd/>
          </a:ln>
        </p:spPr>
      </p:pic>
      <p:pic>
        <p:nvPicPr>
          <p:cNvPr id="59"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2311" y="3072723"/>
            <a:ext cx="353902" cy="467236"/>
          </a:xfrm>
          <a:prstGeom prst="rect">
            <a:avLst/>
          </a:prstGeom>
          <a:noFill/>
          <a:ln w="9525">
            <a:noFill/>
            <a:miter lim="800000"/>
            <a:headEnd/>
            <a:tailEnd/>
          </a:ln>
        </p:spPr>
      </p:pic>
      <p:pic>
        <p:nvPicPr>
          <p:cNvPr id="60"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19210" y="3072723"/>
            <a:ext cx="353902" cy="467236"/>
          </a:xfrm>
          <a:prstGeom prst="rect">
            <a:avLst/>
          </a:prstGeom>
          <a:noFill/>
          <a:ln w="9525">
            <a:noFill/>
            <a:miter lim="800000"/>
            <a:headEnd/>
            <a:tailEnd/>
          </a:ln>
        </p:spPr>
      </p:pic>
      <p:sp>
        <p:nvSpPr>
          <p:cNvPr id="61" name="Oval 60"/>
          <p:cNvSpPr/>
          <p:nvPr/>
        </p:nvSpPr>
        <p:spPr>
          <a:xfrm>
            <a:off x="6652130" y="5096004"/>
            <a:ext cx="722641" cy="7226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2"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74130" y="4818397"/>
            <a:ext cx="353902" cy="467236"/>
          </a:xfrm>
          <a:prstGeom prst="rect">
            <a:avLst/>
          </a:prstGeom>
          <a:noFill/>
          <a:ln w="9525">
            <a:noFill/>
            <a:miter lim="800000"/>
            <a:headEnd/>
            <a:tailEnd/>
          </a:ln>
        </p:spPr>
      </p:pic>
      <p:pic>
        <p:nvPicPr>
          <p:cNvPr id="63"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35387" y="4818397"/>
            <a:ext cx="353902" cy="467236"/>
          </a:xfrm>
          <a:prstGeom prst="rect">
            <a:avLst/>
          </a:prstGeom>
          <a:noFill/>
          <a:ln w="9525">
            <a:noFill/>
            <a:miter lim="800000"/>
            <a:headEnd/>
            <a:tailEnd/>
          </a:ln>
        </p:spPr>
      </p:pic>
      <p:pic>
        <p:nvPicPr>
          <p:cNvPr id="64"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36032" y="4818397"/>
            <a:ext cx="353902" cy="467236"/>
          </a:xfrm>
          <a:prstGeom prst="rect">
            <a:avLst/>
          </a:prstGeom>
          <a:noFill/>
          <a:ln w="9525">
            <a:noFill/>
            <a:miter lim="800000"/>
            <a:headEnd/>
            <a:tailEnd/>
          </a:ln>
        </p:spPr>
      </p:pic>
      <p:pic>
        <p:nvPicPr>
          <p:cNvPr id="65"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02930" y="4770897"/>
            <a:ext cx="353902" cy="467236"/>
          </a:xfrm>
          <a:prstGeom prst="rect">
            <a:avLst/>
          </a:prstGeom>
          <a:noFill/>
          <a:ln w="9525">
            <a:noFill/>
            <a:miter lim="800000"/>
            <a:headEnd/>
            <a:tailEnd/>
          </a:ln>
        </p:spPr>
      </p:pic>
    </p:spTree>
    <p:extLst>
      <p:ext uri="{BB962C8B-B14F-4D97-AF65-F5344CB8AC3E}">
        <p14:creationId xmlns:p14="http://schemas.microsoft.com/office/powerpoint/2010/main" val="37497286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circle(in)">
                                      <p:cBhvr>
                                        <p:cTn id="7" dur="2000"/>
                                        <p:tgtEl>
                                          <p:spTgt spid="368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7527"/>
                                        </p:tgtEl>
                                        <p:attrNameLst>
                                          <p:attrName>style.visibility</p:attrName>
                                        </p:attrNameLst>
                                      </p:cBhvr>
                                      <p:to>
                                        <p:strVal val="visible"/>
                                      </p:to>
                                    </p:set>
                                    <p:animEffect transition="in" filter="dissolve">
                                      <p:cBhvr>
                                        <p:cTn id="12" dur="500"/>
                                        <p:tgtEl>
                                          <p:spTgt spid="277527"/>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277579"/>
                                        </p:tgtEl>
                                        <p:attrNameLst>
                                          <p:attrName>style.visibility</p:attrName>
                                        </p:attrNameLst>
                                      </p:cBhvr>
                                      <p:to>
                                        <p:strVal val="visible"/>
                                      </p:to>
                                    </p:set>
                                    <p:animEffect transition="in" filter="fade">
                                      <p:cBhvr>
                                        <p:cTn id="17" dur="2000"/>
                                        <p:tgtEl>
                                          <p:spTgt spid="277579"/>
                                        </p:tgtEl>
                                      </p:cBhvr>
                                    </p:animEffect>
                                    <p:anim calcmode="lin" valueType="num">
                                      <p:cBhvr>
                                        <p:cTn id="18" dur="2000" fill="hold"/>
                                        <p:tgtEl>
                                          <p:spTgt spid="277579"/>
                                        </p:tgtEl>
                                        <p:attrNameLst>
                                          <p:attrName>style.rotation</p:attrName>
                                        </p:attrNameLst>
                                      </p:cBhvr>
                                      <p:tavLst>
                                        <p:tav tm="0">
                                          <p:val>
                                            <p:fltVal val="720"/>
                                          </p:val>
                                        </p:tav>
                                        <p:tav tm="100000">
                                          <p:val>
                                            <p:fltVal val="0"/>
                                          </p:val>
                                        </p:tav>
                                      </p:tavLst>
                                    </p:anim>
                                    <p:anim calcmode="lin" valueType="num">
                                      <p:cBhvr>
                                        <p:cTn id="19" dur="2000" fill="hold"/>
                                        <p:tgtEl>
                                          <p:spTgt spid="277579"/>
                                        </p:tgtEl>
                                        <p:attrNameLst>
                                          <p:attrName>ppt_h</p:attrName>
                                        </p:attrNameLst>
                                      </p:cBhvr>
                                      <p:tavLst>
                                        <p:tav tm="0">
                                          <p:val>
                                            <p:fltVal val="0"/>
                                          </p:val>
                                        </p:tav>
                                        <p:tav tm="100000">
                                          <p:val>
                                            <p:strVal val="#ppt_h"/>
                                          </p:val>
                                        </p:tav>
                                      </p:tavLst>
                                    </p:anim>
                                    <p:anim calcmode="lin" valueType="num">
                                      <p:cBhvr>
                                        <p:cTn id="20" dur="2000" fill="hold"/>
                                        <p:tgtEl>
                                          <p:spTgt spid="277579"/>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77533"/>
                                        </p:tgtEl>
                                        <p:attrNameLst>
                                          <p:attrName>style.visibility</p:attrName>
                                        </p:attrNameLst>
                                      </p:cBhvr>
                                      <p:to>
                                        <p:strVal val="visible"/>
                                      </p:to>
                                    </p:set>
                                    <p:animEffect transition="in" filter="wipe(down)">
                                      <p:cBhvr>
                                        <p:cTn id="25" dur="580">
                                          <p:stCondLst>
                                            <p:cond delay="0"/>
                                          </p:stCondLst>
                                        </p:cTn>
                                        <p:tgtEl>
                                          <p:spTgt spid="277533"/>
                                        </p:tgtEl>
                                      </p:cBhvr>
                                    </p:animEffect>
                                    <p:anim calcmode="lin" valueType="num">
                                      <p:cBhvr>
                                        <p:cTn id="26" dur="1822" tmFilter="0,0; 0.14,0.36; 0.43,0.73; 0.71,0.91; 1.0,1.0">
                                          <p:stCondLst>
                                            <p:cond delay="0"/>
                                          </p:stCondLst>
                                        </p:cTn>
                                        <p:tgtEl>
                                          <p:spTgt spid="27753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7753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7753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7753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77533"/>
                                        </p:tgtEl>
                                        <p:attrNameLst>
                                          <p:attrName>ppt_y</p:attrName>
                                        </p:attrNameLst>
                                      </p:cBhvr>
                                      <p:tavLst>
                                        <p:tav tm="0" fmla="#ppt_y-sin(pi*$)/81">
                                          <p:val>
                                            <p:fltVal val="0"/>
                                          </p:val>
                                        </p:tav>
                                        <p:tav tm="100000">
                                          <p:val>
                                            <p:fltVal val="1"/>
                                          </p:val>
                                        </p:tav>
                                      </p:tavLst>
                                    </p:anim>
                                    <p:animScale>
                                      <p:cBhvr>
                                        <p:cTn id="31" dur="26">
                                          <p:stCondLst>
                                            <p:cond delay="650"/>
                                          </p:stCondLst>
                                        </p:cTn>
                                        <p:tgtEl>
                                          <p:spTgt spid="277533"/>
                                        </p:tgtEl>
                                      </p:cBhvr>
                                      <p:to x="100000" y="60000"/>
                                    </p:animScale>
                                    <p:animScale>
                                      <p:cBhvr>
                                        <p:cTn id="32" dur="166" decel="50000">
                                          <p:stCondLst>
                                            <p:cond delay="676"/>
                                          </p:stCondLst>
                                        </p:cTn>
                                        <p:tgtEl>
                                          <p:spTgt spid="277533"/>
                                        </p:tgtEl>
                                      </p:cBhvr>
                                      <p:to x="100000" y="100000"/>
                                    </p:animScale>
                                    <p:animScale>
                                      <p:cBhvr>
                                        <p:cTn id="33" dur="26">
                                          <p:stCondLst>
                                            <p:cond delay="1312"/>
                                          </p:stCondLst>
                                        </p:cTn>
                                        <p:tgtEl>
                                          <p:spTgt spid="277533"/>
                                        </p:tgtEl>
                                      </p:cBhvr>
                                      <p:to x="100000" y="80000"/>
                                    </p:animScale>
                                    <p:animScale>
                                      <p:cBhvr>
                                        <p:cTn id="34" dur="166" decel="50000">
                                          <p:stCondLst>
                                            <p:cond delay="1338"/>
                                          </p:stCondLst>
                                        </p:cTn>
                                        <p:tgtEl>
                                          <p:spTgt spid="277533"/>
                                        </p:tgtEl>
                                      </p:cBhvr>
                                      <p:to x="100000" y="100000"/>
                                    </p:animScale>
                                    <p:animScale>
                                      <p:cBhvr>
                                        <p:cTn id="35" dur="26">
                                          <p:stCondLst>
                                            <p:cond delay="1642"/>
                                          </p:stCondLst>
                                        </p:cTn>
                                        <p:tgtEl>
                                          <p:spTgt spid="277533"/>
                                        </p:tgtEl>
                                      </p:cBhvr>
                                      <p:to x="100000" y="90000"/>
                                    </p:animScale>
                                    <p:animScale>
                                      <p:cBhvr>
                                        <p:cTn id="36" dur="166" decel="50000">
                                          <p:stCondLst>
                                            <p:cond delay="1668"/>
                                          </p:stCondLst>
                                        </p:cTn>
                                        <p:tgtEl>
                                          <p:spTgt spid="277533"/>
                                        </p:tgtEl>
                                      </p:cBhvr>
                                      <p:to x="100000" y="100000"/>
                                    </p:animScale>
                                    <p:animScale>
                                      <p:cBhvr>
                                        <p:cTn id="37" dur="26">
                                          <p:stCondLst>
                                            <p:cond delay="1808"/>
                                          </p:stCondLst>
                                        </p:cTn>
                                        <p:tgtEl>
                                          <p:spTgt spid="277533"/>
                                        </p:tgtEl>
                                      </p:cBhvr>
                                      <p:to x="100000" y="95000"/>
                                    </p:animScale>
                                    <p:animScale>
                                      <p:cBhvr>
                                        <p:cTn id="38" dur="166" decel="50000">
                                          <p:stCondLst>
                                            <p:cond delay="1834"/>
                                          </p:stCondLst>
                                        </p:cTn>
                                        <p:tgtEl>
                                          <p:spTgt spid="27753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ppt_x</p:attrName>
                                        </p:attrNameLst>
                                      </p:cBhvr>
                                      <p:tavLst>
                                        <p:tav tm="0">
                                          <p:val>
                                            <p:strVal val="#ppt_x-.2"/>
                                          </p:val>
                                        </p:tav>
                                        <p:tav tm="100000">
                                          <p:val>
                                            <p:strVal val="#ppt_x"/>
                                          </p:val>
                                        </p:tav>
                                      </p:tavLst>
                                    </p:anim>
                                    <p:anim calcmode="lin" valueType="num">
                                      <p:cBhvr>
                                        <p:cTn id="4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45" dur="10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1000"/>
                                        <p:tgtEl>
                                          <p:spTgt spid="3"/>
                                        </p:tgtEl>
                                      </p:cBhvr>
                                    </p:animEffect>
                                    <p:anim calcmode="lin" valueType="num">
                                      <p:cBhvr>
                                        <p:cTn id="51" dur="1000" fill="hold"/>
                                        <p:tgtEl>
                                          <p:spTgt spid="3"/>
                                        </p:tgtEl>
                                        <p:attrNameLst>
                                          <p:attrName>ppt_x</p:attrName>
                                        </p:attrNameLst>
                                      </p:cBhvr>
                                      <p:tavLst>
                                        <p:tav tm="0">
                                          <p:val>
                                            <p:strVal val="#ppt_x"/>
                                          </p:val>
                                        </p:tav>
                                        <p:tav tm="100000">
                                          <p:val>
                                            <p:strVal val="#ppt_x"/>
                                          </p:val>
                                        </p:tav>
                                      </p:tavLst>
                                    </p:anim>
                                    <p:anim calcmode="lin" valueType="num">
                                      <p:cBhvr>
                                        <p:cTn id="5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5" presetClass="entr" presetSubtype="0" fill="hold" grpId="0" nodeType="clickEffect">
                                  <p:stCondLst>
                                    <p:cond delay="0"/>
                                  </p:stCondLst>
                                  <p:childTnLst>
                                    <p:set>
                                      <p:cBhvr>
                                        <p:cTn id="56" dur="1" fill="hold">
                                          <p:stCondLst>
                                            <p:cond delay="0"/>
                                          </p:stCondLst>
                                        </p:cTn>
                                        <p:tgtEl>
                                          <p:spTgt spid="277577"/>
                                        </p:tgtEl>
                                        <p:attrNameLst>
                                          <p:attrName>style.visibility</p:attrName>
                                        </p:attrNameLst>
                                      </p:cBhvr>
                                      <p:to>
                                        <p:strVal val="visible"/>
                                      </p:to>
                                    </p:set>
                                    <p:animEffect transition="in" filter="fade">
                                      <p:cBhvr>
                                        <p:cTn id="57" dur="2000"/>
                                        <p:tgtEl>
                                          <p:spTgt spid="277577"/>
                                        </p:tgtEl>
                                      </p:cBhvr>
                                    </p:animEffect>
                                    <p:anim calcmode="lin" valueType="num">
                                      <p:cBhvr>
                                        <p:cTn id="58" dur="2000" fill="hold"/>
                                        <p:tgtEl>
                                          <p:spTgt spid="277577"/>
                                        </p:tgtEl>
                                        <p:attrNameLst>
                                          <p:attrName>style.rotation</p:attrName>
                                        </p:attrNameLst>
                                      </p:cBhvr>
                                      <p:tavLst>
                                        <p:tav tm="0">
                                          <p:val>
                                            <p:fltVal val="720"/>
                                          </p:val>
                                        </p:tav>
                                        <p:tav tm="100000">
                                          <p:val>
                                            <p:fltVal val="0"/>
                                          </p:val>
                                        </p:tav>
                                      </p:tavLst>
                                    </p:anim>
                                    <p:anim calcmode="lin" valueType="num">
                                      <p:cBhvr>
                                        <p:cTn id="59" dur="2000" fill="hold"/>
                                        <p:tgtEl>
                                          <p:spTgt spid="277577"/>
                                        </p:tgtEl>
                                        <p:attrNameLst>
                                          <p:attrName>ppt_h</p:attrName>
                                        </p:attrNameLst>
                                      </p:cBhvr>
                                      <p:tavLst>
                                        <p:tav tm="0">
                                          <p:val>
                                            <p:fltVal val="0"/>
                                          </p:val>
                                        </p:tav>
                                        <p:tav tm="100000">
                                          <p:val>
                                            <p:strVal val="#ppt_h"/>
                                          </p:val>
                                        </p:tav>
                                      </p:tavLst>
                                    </p:anim>
                                    <p:anim calcmode="lin" valueType="num">
                                      <p:cBhvr>
                                        <p:cTn id="60" dur="2000" fill="hold"/>
                                        <p:tgtEl>
                                          <p:spTgt spid="277577"/>
                                        </p:tgtEl>
                                        <p:attrNameLst>
                                          <p:attrName>ppt_w</p:attrName>
                                        </p:attrNameLst>
                                      </p:cBhvr>
                                      <p:tavLst>
                                        <p:tav tm="0">
                                          <p:val>
                                            <p:fltVal val="0"/>
                                          </p:val>
                                        </p:tav>
                                        <p:tav tm="100000">
                                          <p:val>
                                            <p:strVal val="#ppt_w"/>
                                          </p:val>
                                        </p:tav>
                                      </p:tavLst>
                                    </p:anim>
                                  </p:childTnLst>
                                </p:cTn>
                              </p:par>
                            </p:childTnLst>
                          </p:cTn>
                        </p:par>
                      </p:childTnLst>
                    </p:cTn>
                  </p:par>
                  <p:par>
                    <p:cTn id="61" fill="hold">
                      <p:stCondLst>
                        <p:cond delay="indefinite"/>
                      </p:stCondLst>
                      <p:childTnLst>
                        <p:par>
                          <p:cTn id="62" fill="hold">
                            <p:stCondLst>
                              <p:cond delay="0"/>
                            </p:stCondLst>
                            <p:childTnLst>
                              <p:par>
                                <p:cTn id="63" presetID="35" presetClass="entr" presetSubtype="0" fill="hold" grpId="0" nodeType="clickEffect">
                                  <p:stCondLst>
                                    <p:cond delay="0"/>
                                  </p:stCondLst>
                                  <p:childTnLst>
                                    <p:set>
                                      <p:cBhvr>
                                        <p:cTn id="64" dur="1" fill="hold">
                                          <p:stCondLst>
                                            <p:cond delay="0"/>
                                          </p:stCondLst>
                                        </p:cTn>
                                        <p:tgtEl>
                                          <p:spTgt spid="277578"/>
                                        </p:tgtEl>
                                        <p:attrNameLst>
                                          <p:attrName>style.visibility</p:attrName>
                                        </p:attrNameLst>
                                      </p:cBhvr>
                                      <p:to>
                                        <p:strVal val="visible"/>
                                      </p:to>
                                    </p:set>
                                    <p:animEffect transition="in" filter="fade">
                                      <p:cBhvr>
                                        <p:cTn id="65" dur="2000"/>
                                        <p:tgtEl>
                                          <p:spTgt spid="277578"/>
                                        </p:tgtEl>
                                      </p:cBhvr>
                                    </p:animEffect>
                                    <p:anim calcmode="lin" valueType="num">
                                      <p:cBhvr>
                                        <p:cTn id="66" dur="2000" fill="hold"/>
                                        <p:tgtEl>
                                          <p:spTgt spid="277578"/>
                                        </p:tgtEl>
                                        <p:attrNameLst>
                                          <p:attrName>style.rotation</p:attrName>
                                        </p:attrNameLst>
                                      </p:cBhvr>
                                      <p:tavLst>
                                        <p:tav tm="0">
                                          <p:val>
                                            <p:fltVal val="720"/>
                                          </p:val>
                                        </p:tav>
                                        <p:tav tm="100000">
                                          <p:val>
                                            <p:fltVal val="0"/>
                                          </p:val>
                                        </p:tav>
                                      </p:tavLst>
                                    </p:anim>
                                    <p:anim calcmode="lin" valueType="num">
                                      <p:cBhvr>
                                        <p:cTn id="67" dur="2000" fill="hold"/>
                                        <p:tgtEl>
                                          <p:spTgt spid="277578"/>
                                        </p:tgtEl>
                                        <p:attrNameLst>
                                          <p:attrName>ppt_h</p:attrName>
                                        </p:attrNameLst>
                                      </p:cBhvr>
                                      <p:tavLst>
                                        <p:tav tm="0">
                                          <p:val>
                                            <p:fltVal val="0"/>
                                          </p:val>
                                        </p:tav>
                                        <p:tav tm="100000">
                                          <p:val>
                                            <p:strVal val="#ppt_h"/>
                                          </p:val>
                                        </p:tav>
                                      </p:tavLst>
                                    </p:anim>
                                    <p:anim calcmode="lin" valueType="num">
                                      <p:cBhvr>
                                        <p:cTn id="68" dur="2000" fill="hold"/>
                                        <p:tgtEl>
                                          <p:spTgt spid="277578"/>
                                        </p:tgtEl>
                                        <p:attrNameLst>
                                          <p:attrName>ppt_w</p:attrName>
                                        </p:attrNameLst>
                                      </p:cBhvr>
                                      <p:tavLst>
                                        <p:tav tm="0">
                                          <p:val>
                                            <p:fltVal val="0"/>
                                          </p:val>
                                        </p:tav>
                                        <p:tav tm="100000">
                                          <p:val>
                                            <p:strVal val="#ppt_w"/>
                                          </p:val>
                                        </p:tav>
                                      </p:tavLst>
                                    </p:anim>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277538"/>
                                        </p:tgtEl>
                                        <p:attrNameLst>
                                          <p:attrName>style.visibility</p:attrName>
                                        </p:attrNameLst>
                                      </p:cBhvr>
                                      <p:to>
                                        <p:strVal val="visible"/>
                                      </p:to>
                                    </p:set>
                                    <p:animEffect transition="in" filter="wheel(1)">
                                      <p:cBhvr>
                                        <p:cTn id="73" dur="2000"/>
                                        <p:tgtEl>
                                          <p:spTgt spid="277538"/>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277537"/>
                                        </p:tgtEl>
                                        <p:attrNameLst>
                                          <p:attrName>style.visibility</p:attrName>
                                        </p:attrNameLst>
                                      </p:cBhvr>
                                      <p:to>
                                        <p:strVal val="visible"/>
                                      </p:to>
                                    </p:set>
                                    <p:animEffect transition="in" filter="dissolve">
                                      <p:cBhvr>
                                        <p:cTn id="78" dur="500"/>
                                        <p:tgtEl>
                                          <p:spTgt spid="277537"/>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dissolve">
                                      <p:cBhvr>
                                        <p:cTn id="83" dur="500"/>
                                        <p:tgtEl>
                                          <p:spTgt spid="5"/>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dissolve">
                                      <p:cBhvr>
                                        <p:cTn id="88" dur="500"/>
                                        <p:tgtEl>
                                          <p:spTgt spid="6"/>
                                        </p:tgtEl>
                                      </p:cBhvr>
                                    </p:animEffect>
                                  </p:childTnLst>
                                </p:cTn>
                              </p:par>
                            </p:childTnLst>
                          </p:cTn>
                        </p:par>
                      </p:childTnLst>
                    </p:cTn>
                  </p:par>
                  <p:par>
                    <p:cTn id="89" fill="hold">
                      <p:stCondLst>
                        <p:cond delay="indefinite"/>
                      </p:stCondLst>
                      <p:childTnLst>
                        <p:par>
                          <p:cTn id="90" fill="hold">
                            <p:stCondLst>
                              <p:cond delay="0"/>
                            </p:stCondLst>
                            <p:childTnLst>
                              <p:par>
                                <p:cTn id="91" presetID="35" presetClass="entr" presetSubtype="0" fill="hold" grpId="0" nodeType="clickEffect">
                                  <p:stCondLst>
                                    <p:cond delay="0"/>
                                  </p:stCondLst>
                                  <p:childTnLst>
                                    <p:set>
                                      <p:cBhvr>
                                        <p:cTn id="92" dur="1" fill="hold">
                                          <p:stCondLst>
                                            <p:cond delay="0"/>
                                          </p:stCondLst>
                                        </p:cTn>
                                        <p:tgtEl>
                                          <p:spTgt spid="277543"/>
                                        </p:tgtEl>
                                        <p:attrNameLst>
                                          <p:attrName>style.visibility</p:attrName>
                                        </p:attrNameLst>
                                      </p:cBhvr>
                                      <p:to>
                                        <p:strVal val="visible"/>
                                      </p:to>
                                    </p:set>
                                    <p:animEffect transition="in" filter="fade">
                                      <p:cBhvr>
                                        <p:cTn id="93" dur="2000"/>
                                        <p:tgtEl>
                                          <p:spTgt spid="277543"/>
                                        </p:tgtEl>
                                      </p:cBhvr>
                                    </p:animEffect>
                                    <p:anim calcmode="lin" valueType="num">
                                      <p:cBhvr>
                                        <p:cTn id="94" dur="2000" fill="hold"/>
                                        <p:tgtEl>
                                          <p:spTgt spid="277543"/>
                                        </p:tgtEl>
                                        <p:attrNameLst>
                                          <p:attrName>style.rotation</p:attrName>
                                        </p:attrNameLst>
                                      </p:cBhvr>
                                      <p:tavLst>
                                        <p:tav tm="0">
                                          <p:val>
                                            <p:fltVal val="720"/>
                                          </p:val>
                                        </p:tav>
                                        <p:tav tm="100000">
                                          <p:val>
                                            <p:fltVal val="0"/>
                                          </p:val>
                                        </p:tav>
                                      </p:tavLst>
                                    </p:anim>
                                    <p:anim calcmode="lin" valueType="num">
                                      <p:cBhvr>
                                        <p:cTn id="95" dur="2000" fill="hold"/>
                                        <p:tgtEl>
                                          <p:spTgt spid="277543"/>
                                        </p:tgtEl>
                                        <p:attrNameLst>
                                          <p:attrName>ppt_h</p:attrName>
                                        </p:attrNameLst>
                                      </p:cBhvr>
                                      <p:tavLst>
                                        <p:tav tm="0">
                                          <p:val>
                                            <p:fltVal val="0"/>
                                          </p:val>
                                        </p:tav>
                                        <p:tav tm="100000">
                                          <p:val>
                                            <p:strVal val="#ppt_h"/>
                                          </p:val>
                                        </p:tav>
                                      </p:tavLst>
                                    </p:anim>
                                    <p:anim calcmode="lin" valueType="num">
                                      <p:cBhvr>
                                        <p:cTn id="96" dur="2000" fill="hold"/>
                                        <p:tgtEl>
                                          <p:spTgt spid="277543"/>
                                        </p:tgtEl>
                                        <p:attrNameLst>
                                          <p:attrName>ppt_w</p:attrName>
                                        </p:attrNameLst>
                                      </p:cBhvr>
                                      <p:tavLst>
                                        <p:tav tm="0">
                                          <p:val>
                                            <p:fltVal val="0"/>
                                          </p:val>
                                        </p:tav>
                                        <p:tav tm="100000">
                                          <p:val>
                                            <p:strVal val="#ppt_w"/>
                                          </p:val>
                                        </p:tav>
                                      </p:tavLst>
                                    </p:anim>
                                  </p:childTnLst>
                                </p:cTn>
                              </p:par>
                              <p:par>
                                <p:cTn id="97" presetID="35" presetClass="entr" presetSubtype="0" fill="hold" grpId="0" nodeType="withEffect">
                                  <p:stCondLst>
                                    <p:cond delay="0"/>
                                  </p:stCondLst>
                                  <p:childTnLst>
                                    <p:set>
                                      <p:cBhvr>
                                        <p:cTn id="98" dur="1" fill="hold">
                                          <p:stCondLst>
                                            <p:cond delay="0"/>
                                          </p:stCondLst>
                                        </p:cTn>
                                        <p:tgtEl>
                                          <p:spTgt spid="277544"/>
                                        </p:tgtEl>
                                        <p:attrNameLst>
                                          <p:attrName>style.visibility</p:attrName>
                                        </p:attrNameLst>
                                      </p:cBhvr>
                                      <p:to>
                                        <p:strVal val="visible"/>
                                      </p:to>
                                    </p:set>
                                    <p:animEffect transition="in" filter="fade">
                                      <p:cBhvr>
                                        <p:cTn id="99" dur="2000"/>
                                        <p:tgtEl>
                                          <p:spTgt spid="277544"/>
                                        </p:tgtEl>
                                      </p:cBhvr>
                                    </p:animEffect>
                                    <p:anim calcmode="lin" valueType="num">
                                      <p:cBhvr>
                                        <p:cTn id="100" dur="2000" fill="hold"/>
                                        <p:tgtEl>
                                          <p:spTgt spid="277544"/>
                                        </p:tgtEl>
                                        <p:attrNameLst>
                                          <p:attrName>style.rotation</p:attrName>
                                        </p:attrNameLst>
                                      </p:cBhvr>
                                      <p:tavLst>
                                        <p:tav tm="0">
                                          <p:val>
                                            <p:fltVal val="720"/>
                                          </p:val>
                                        </p:tav>
                                        <p:tav tm="100000">
                                          <p:val>
                                            <p:fltVal val="0"/>
                                          </p:val>
                                        </p:tav>
                                      </p:tavLst>
                                    </p:anim>
                                    <p:anim calcmode="lin" valueType="num">
                                      <p:cBhvr>
                                        <p:cTn id="101" dur="2000" fill="hold"/>
                                        <p:tgtEl>
                                          <p:spTgt spid="277544"/>
                                        </p:tgtEl>
                                        <p:attrNameLst>
                                          <p:attrName>ppt_h</p:attrName>
                                        </p:attrNameLst>
                                      </p:cBhvr>
                                      <p:tavLst>
                                        <p:tav tm="0">
                                          <p:val>
                                            <p:fltVal val="0"/>
                                          </p:val>
                                        </p:tav>
                                        <p:tav tm="100000">
                                          <p:val>
                                            <p:strVal val="#ppt_h"/>
                                          </p:val>
                                        </p:tav>
                                      </p:tavLst>
                                    </p:anim>
                                    <p:anim calcmode="lin" valueType="num">
                                      <p:cBhvr>
                                        <p:cTn id="102" dur="2000" fill="hold"/>
                                        <p:tgtEl>
                                          <p:spTgt spid="277544"/>
                                        </p:tgtEl>
                                        <p:attrNameLst>
                                          <p:attrName>ppt_w</p:attrName>
                                        </p:attrNameLst>
                                      </p:cBhvr>
                                      <p:tavLst>
                                        <p:tav tm="0">
                                          <p:val>
                                            <p:fltVal val="0"/>
                                          </p:val>
                                        </p:tav>
                                        <p:tav tm="100000">
                                          <p:val>
                                            <p:strVal val="#ppt_w"/>
                                          </p:val>
                                        </p:tav>
                                      </p:tavLst>
                                    </p:anim>
                                  </p:childTnLst>
                                </p:cTn>
                              </p:par>
                            </p:childTnLst>
                          </p:cTn>
                        </p:par>
                      </p:childTnLst>
                    </p:cTn>
                  </p:par>
                  <p:par>
                    <p:cTn id="103" fill="hold">
                      <p:stCondLst>
                        <p:cond delay="indefinite"/>
                      </p:stCondLst>
                      <p:childTnLst>
                        <p:par>
                          <p:cTn id="104" fill="hold">
                            <p:stCondLst>
                              <p:cond delay="0"/>
                            </p:stCondLst>
                            <p:childTnLst>
                              <p:par>
                                <p:cTn id="105" presetID="29" presetClass="entr" presetSubtype="0" fill="hold" grpId="0" nodeType="clickEffect">
                                  <p:stCondLst>
                                    <p:cond delay="0"/>
                                  </p:stCondLst>
                                  <p:childTnLst>
                                    <p:set>
                                      <p:cBhvr>
                                        <p:cTn id="106" dur="1" fill="hold">
                                          <p:stCondLst>
                                            <p:cond delay="0"/>
                                          </p:stCondLst>
                                        </p:cTn>
                                        <p:tgtEl>
                                          <p:spTgt spid="277546"/>
                                        </p:tgtEl>
                                        <p:attrNameLst>
                                          <p:attrName>style.visibility</p:attrName>
                                        </p:attrNameLst>
                                      </p:cBhvr>
                                      <p:to>
                                        <p:strVal val="visible"/>
                                      </p:to>
                                    </p:set>
                                    <p:anim calcmode="lin" valueType="num">
                                      <p:cBhvr>
                                        <p:cTn id="107" dur="1000" fill="hold"/>
                                        <p:tgtEl>
                                          <p:spTgt spid="277546"/>
                                        </p:tgtEl>
                                        <p:attrNameLst>
                                          <p:attrName>ppt_x</p:attrName>
                                        </p:attrNameLst>
                                      </p:cBhvr>
                                      <p:tavLst>
                                        <p:tav tm="0">
                                          <p:val>
                                            <p:strVal val="#ppt_x-.2"/>
                                          </p:val>
                                        </p:tav>
                                        <p:tav tm="100000">
                                          <p:val>
                                            <p:strVal val="#ppt_x"/>
                                          </p:val>
                                        </p:tav>
                                      </p:tavLst>
                                    </p:anim>
                                    <p:anim calcmode="lin" valueType="num">
                                      <p:cBhvr>
                                        <p:cTn id="108" dur="1000" fill="hold"/>
                                        <p:tgtEl>
                                          <p:spTgt spid="277546"/>
                                        </p:tgtEl>
                                        <p:attrNameLst>
                                          <p:attrName>ppt_y</p:attrName>
                                        </p:attrNameLst>
                                      </p:cBhvr>
                                      <p:tavLst>
                                        <p:tav tm="0">
                                          <p:val>
                                            <p:strVal val="#ppt_y"/>
                                          </p:val>
                                        </p:tav>
                                        <p:tav tm="100000">
                                          <p:val>
                                            <p:strVal val="#ppt_y"/>
                                          </p:val>
                                        </p:tav>
                                      </p:tavLst>
                                    </p:anim>
                                    <p:animEffect transition="in" filter="wipe(right)" prLst="gradientSize: 0.1">
                                      <p:cBhvr>
                                        <p:cTn id="109" dur="1000"/>
                                        <p:tgtEl>
                                          <p:spTgt spid="277546"/>
                                        </p:tgtEl>
                                      </p:cBhvr>
                                    </p:animEffect>
                                  </p:childTnLst>
                                </p:cTn>
                              </p:par>
                            </p:childTnLst>
                          </p:cTn>
                        </p:par>
                      </p:childTnLst>
                    </p:cTn>
                  </p:par>
                  <p:par>
                    <p:cTn id="110" fill="hold">
                      <p:stCondLst>
                        <p:cond delay="indefinite"/>
                      </p:stCondLst>
                      <p:childTnLst>
                        <p:par>
                          <p:cTn id="111" fill="hold">
                            <p:stCondLst>
                              <p:cond delay="0"/>
                            </p:stCondLst>
                            <p:childTnLst>
                              <p:par>
                                <p:cTn id="112" presetID="29" presetClass="entr" presetSubtype="0" fill="hold" grpId="0" nodeType="clickEffect">
                                  <p:stCondLst>
                                    <p:cond delay="0"/>
                                  </p:stCondLst>
                                  <p:childTnLst>
                                    <p:set>
                                      <p:cBhvr>
                                        <p:cTn id="113" dur="1" fill="hold">
                                          <p:stCondLst>
                                            <p:cond delay="0"/>
                                          </p:stCondLst>
                                        </p:cTn>
                                        <p:tgtEl>
                                          <p:spTgt spid="277547"/>
                                        </p:tgtEl>
                                        <p:attrNameLst>
                                          <p:attrName>style.visibility</p:attrName>
                                        </p:attrNameLst>
                                      </p:cBhvr>
                                      <p:to>
                                        <p:strVal val="visible"/>
                                      </p:to>
                                    </p:set>
                                    <p:anim calcmode="lin" valueType="num">
                                      <p:cBhvr>
                                        <p:cTn id="114" dur="1000" fill="hold"/>
                                        <p:tgtEl>
                                          <p:spTgt spid="277547"/>
                                        </p:tgtEl>
                                        <p:attrNameLst>
                                          <p:attrName>ppt_x</p:attrName>
                                        </p:attrNameLst>
                                      </p:cBhvr>
                                      <p:tavLst>
                                        <p:tav tm="0">
                                          <p:val>
                                            <p:strVal val="#ppt_x-.2"/>
                                          </p:val>
                                        </p:tav>
                                        <p:tav tm="100000">
                                          <p:val>
                                            <p:strVal val="#ppt_x"/>
                                          </p:val>
                                        </p:tav>
                                      </p:tavLst>
                                    </p:anim>
                                    <p:anim calcmode="lin" valueType="num">
                                      <p:cBhvr>
                                        <p:cTn id="115" dur="1000" fill="hold"/>
                                        <p:tgtEl>
                                          <p:spTgt spid="277547"/>
                                        </p:tgtEl>
                                        <p:attrNameLst>
                                          <p:attrName>ppt_y</p:attrName>
                                        </p:attrNameLst>
                                      </p:cBhvr>
                                      <p:tavLst>
                                        <p:tav tm="0">
                                          <p:val>
                                            <p:strVal val="#ppt_y"/>
                                          </p:val>
                                        </p:tav>
                                        <p:tav tm="100000">
                                          <p:val>
                                            <p:strVal val="#ppt_y"/>
                                          </p:val>
                                        </p:tav>
                                      </p:tavLst>
                                    </p:anim>
                                    <p:animEffect transition="in" filter="wipe(right)" prLst="gradientSize: 0.1">
                                      <p:cBhvr>
                                        <p:cTn id="116" dur="1000"/>
                                        <p:tgtEl>
                                          <p:spTgt spid="277547"/>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7"/>
                                        </p:tgtEl>
                                        <p:attrNameLst>
                                          <p:attrName>style.visibility</p:attrName>
                                        </p:attrNameLst>
                                      </p:cBhvr>
                                      <p:to>
                                        <p:strVal val="visible"/>
                                      </p:to>
                                    </p:set>
                                    <p:anim calcmode="lin" valueType="num">
                                      <p:cBhvr additive="base">
                                        <p:cTn id="121" dur="500" fill="hold"/>
                                        <p:tgtEl>
                                          <p:spTgt spid="7"/>
                                        </p:tgtEl>
                                        <p:attrNameLst>
                                          <p:attrName>ppt_x</p:attrName>
                                        </p:attrNameLst>
                                      </p:cBhvr>
                                      <p:tavLst>
                                        <p:tav tm="0">
                                          <p:val>
                                            <p:strVal val="#ppt_x"/>
                                          </p:val>
                                        </p:tav>
                                        <p:tav tm="100000">
                                          <p:val>
                                            <p:strVal val="#ppt_x"/>
                                          </p:val>
                                        </p:tav>
                                      </p:tavLst>
                                    </p:anim>
                                    <p:anim calcmode="lin" valueType="num">
                                      <p:cBhvr additive="base">
                                        <p:cTn id="1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8"/>
                                        </p:tgtEl>
                                        <p:attrNameLst>
                                          <p:attrName>style.visibility</p:attrName>
                                        </p:attrNameLst>
                                      </p:cBhvr>
                                      <p:to>
                                        <p:strVal val="visible"/>
                                      </p:to>
                                    </p:set>
                                    <p:anim calcmode="lin" valueType="num">
                                      <p:cBhvr additive="base">
                                        <p:cTn id="127" dur="500" fill="hold"/>
                                        <p:tgtEl>
                                          <p:spTgt spid="8"/>
                                        </p:tgtEl>
                                        <p:attrNameLst>
                                          <p:attrName>ppt_x</p:attrName>
                                        </p:attrNameLst>
                                      </p:cBhvr>
                                      <p:tavLst>
                                        <p:tav tm="0">
                                          <p:val>
                                            <p:strVal val="#ppt_x"/>
                                          </p:val>
                                        </p:tav>
                                        <p:tav tm="100000">
                                          <p:val>
                                            <p:strVal val="#ppt_x"/>
                                          </p:val>
                                        </p:tav>
                                      </p:tavLst>
                                    </p:anim>
                                    <p:anim calcmode="lin" valueType="num">
                                      <p:cBhvr additive="base">
                                        <p:cTn id="1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9"/>
                                        </p:tgtEl>
                                        <p:attrNameLst>
                                          <p:attrName>style.visibility</p:attrName>
                                        </p:attrNameLst>
                                      </p:cBhvr>
                                      <p:to>
                                        <p:strVal val="visible"/>
                                      </p:to>
                                    </p:set>
                                    <p:animEffect transition="in" filter="wipe(left)">
                                      <p:cBhvr>
                                        <p:cTn id="133" dur="5000"/>
                                        <p:tgtEl>
                                          <p:spTgt spid="9"/>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277554"/>
                                        </p:tgtEl>
                                        <p:attrNameLst>
                                          <p:attrName>style.visibility</p:attrName>
                                        </p:attrNameLst>
                                      </p:cBhvr>
                                      <p:to>
                                        <p:strVal val="visible"/>
                                      </p:to>
                                    </p:set>
                                    <p:animEffect transition="in" filter="wipe(left)">
                                      <p:cBhvr>
                                        <p:cTn id="138" dur="5000"/>
                                        <p:tgtEl>
                                          <p:spTgt spid="277554"/>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nodeType="clickEffect">
                                  <p:stCondLst>
                                    <p:cond delay="0"/>
                                  </p:stCondLst>
                                  <p:childTnLst>
                                    <p:set>
                                      <p:cBhvr>
                                        <p:cTn id="142" dur="1" fill="hold">
                                          <p:stCondLst>
                                            <p:cond delay="0"/>
                                          </p:stCondLst>
                                        </p:cTn>
                                        <p:tgtEl>
                                          <p:spTgt spid="12"/>
                                        </p:tgtEl>
                                        <p:attrNameLst>
                                          <p:attrName>style.visibility</p:attrName>
                                        </p:attrNameLst>
                                      </p:cBhvr>
                                      <p:to>
                                        <p:strVal val="visible"/>
                                      </p:to>
                                    </p:set>
                                    <p:animEffect transition="in" filter="wipe(down)">
                                      <p:cBhvr>
                                        <p:cTn id="143" dur="500"/>
                                        <p:tgtEl>
                                          <p:spTgt spid="12"/>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nodeType="clickEffect">
                                  <p:stCondLst>
                                    <p:cond delay="0"/>
                                  </p:stCondLst>
                                  <p:childTnLst>
                                    <p:set>
                                      <p:cBhvr>
                                        <p:cTn id="147" dur="1" fill="hold">
                                          <p:stCondLst>
                                            <p:cond delay="0"/>
                                          </p:stCondLst>
                                        </p:cTn>
                                        <p:tgtEl>
                                          <p:spTgt spid="13"/>
                                        </p:tgtEl>
                                        <p:attrNameLst>
                                          <p:attrName>style.visibility</p:attrName>
                                        </p:attrNameLst>
                                      </p:cBhvr>
                                      <p:to>
                                        <p:strVal val="visible"/>
                                      </p:to>
                                    </p:set>
                                    <p:animEffect transition="in" filter="wipe(down)">
                                      <p:cBhvr>
                                        <p:cTn id="148" dur="500"/>
                                        <p:tgtEl>
                                          <p:spTgt spid="13"/>
                                        </p:tgtEl>
                                      </p:cBhvr>
                                    </p:animEffect>
                                  </p:childTnLst>
                                </p:cTn>
                              </p:par>
                            </p:childTnLst>
                          </p:cTn>
                        </p:par>
                      </p:childTnLst>
                    </p:cTn>
                  </p:par>
                  <p:par>
                    <p:cTn id="149" fill="hold">
                      <p:stCondLst>
                        <p:cond delay="indefinite"/>
                      </p:stCondLst>
                      <p:childTnLst>
                        <p:par>
                          <p:cTn id="150" fill="hold">
                            <p:stCondLst>
                              <p:cond delay="0"/>
                            </p:stCondLst>
                            <p:childTnLst>
                              <p:par>
                                <p:cTn id="151" presetID="45" presetClass="entr" presetSubtype="0" fill="hold" grpId="0" nodeType="clickEffect">
                                  <p:stCondLst>
                                    <p:cond delay="0"/>
                                  </p:stCondLst>
                                  <p:childTnLst>
                                    <p:set>
                                      <p:cBhvr>
                                        <p:cTn id="152" dur="1" fill="hold">
                                          <p:stCondLst>
                                            <p:cond delay="0"/>
                                          </p:stCondLst>
                                        </p:cTn>
                                        <p:tgtEl>
                                          <p:spTgt spid="56"/>
                                        </p:tgtEl>
                                        <p:attrNameLst>
                                          <p:attrName>style.visibility</p:attrName>
                                        </p:attrNameLst>
                                      </p:cBhvr>
                                      <p:to>
                                        <p:strVal val="visible"/>
                                      </p:to>
                                    </p:set>
                                    <p:animEffect transition="in" filter="fade">
                                      <p:cBhvr>
                                        <p:cTn id="153" dur="2000"/>
                                        <p:tgtEl>
                                          <p:spTgt spid="56"/>
                                        </p:tgtEl>
                                      </p:cBhvr>
                                    </p:animEffect>
                                    <p:anim calcmode="lin" valueType="num">
                                      <p:cBhvr>
                                        <p:cTn id="154" dur="2000" fill="hold"/>
                                        <p:tgtEl>
                                          <p:spTgt spid="56"/>
                                        </p:tgtEl>
                                        <p:attrNameLst>
                                          <p:attrName>ppt_w</p:attrName>
                                        </p:attrNameLst>
                                      </p:cBhvr>
                                      <p:tavLst>
                                        <p:tav tm="0" fmla="#ppt_w*sin(2.5*pi*$)">
                                          <p:val>
                                            <p:fltVal val="0"/>
                                          </p:val>
                                        </p:tav>
                                        <p:tav tm="100000">
                                          <p:val>
                                            <p:fltVal val="1"/>
                                          </p:val>
                                        </p:tav>
                                      </p:tavLst>
                                    </p:anim>
                                    <p:anim calcmode="lin" valueType="num">
                                      <p:cBhvr>
                                        <p:cTn id="155" dur="2000" fill="hold"/>
                                        <p:tgtEl>
                                          <p:spTgt spid="56"/>
                                        </p:tgtEl>
                                        <p:attrNameLst>
                                          <p:attrName>ppt_h</p:attrName>
                                        </p:attrNameLst>
                                      </p:cBhvr>
                                      <p:tavLst>
                                        <p:tav tm="0">
                                          <p:val>
                                            <p:strVal val="#ppt_h"/>
                                          </p:val>
                                        </p:tav>
                                        <p:tav tm="100000">
                                          <p:val>
                                            <p:strVal val="#ppt_h"/>
                                          </p:val>
                                        </p:tav>
                                      </p:tavLst>
                                    </p:anim>
                                  </p:childTnLst>
                                </p:cTn>
                              </p:par>
                            </p:childTnLst>
                          </p:cTn>
                        </p:par>
                      </p:childTnLst>
                    </p:cTn>
                  </p:par>
                  <p:par>
                    <p:cTn id="156" fill="hold">
                      <p:stCondLst>
                        <p:cond delay="indefinite"/>
                      </p:stCondLst>
                      <p:childTnLst>
                        <p:par>
                          <p:cTn id="157" fill="hold">
                            <p:stCondLst>
                              <p:cond delay="0"/>
                            </p:stCondLst>
                            <p:childTnLst>
                              <p:par>
                                <p:cTn id="158" presetID="45" presetClass="entr" presetSubtype="0" fill="hold" grpId="0" nodeType="clickEffect">
                                  <p:stCondLst>
                                    <p:cond delay="0"/>
                                  </p:stCondLst>
                                  <p:childTnLst>
                                    <p:set>
                                      <p:cBhvr>
                                        <p:cTn id="159" dur="1" fill="hold">
                                          <p:stCondLst>
                                            <p:cond delay="0"/>
                                          </p:stCondLst>
                                        </p:cTn>
                                        <p:tgtEl>
                                          <p:spTgt spid="61"/>
                                        </p:tgtEl>
                                        <p:attrNameLst>
                                          <p:attrName>style.visibility</p:attrName>
                                        </p:attrNameLst>
                                      </p:cBhvr>
                                      <p:to>
                                        <p:strVal val="visible"/>
                                      </p:to>
                                    </p:set>
                                    <p:animEffect transition="in" filter="fade">
                                      <p:cBhvr>
                                        <p:cTn id="160" dur="2000"/>
                                        <p:tgtEl>
                                          <p:spTgt spid="61"/>
                                        </p:tgtEl>
                                      </p:cBhvr>
                                    </p:animEffect>
                                    <p:anim calcmode="lin" valueType="num">
                                      <p:cBhvr>
                                        <p:cTn id="161" dur="2000" fill="hold"/>
                                        <p:tgtEl>
                                          <p:spTgt spid="61"/>
                                        </p:tgtEl>
                                        <p:attrNameLst>
                                          <p:attrName>ppt_w</p:attrName>
                                        </p:attrNameLst>
                                      </p:cBhvr>
                                      <p:tavLst>
                                        <p:tav tm="0" fmla="#ppt_w*sin(2.5*pi*$)">
                                          <p:val>
                                            <p:fltVal val="0"/>
                                          </p:val>
                                        </p:tav>
                                        <p:tav tm="100000">
                                          <p:val>
                                            <p:fltVal val="1"/>
                                          </p:val>
                                        </p:tav>
                                      </p:tavLst>
                                    </p:anim>
                                    <p:anim calcmode="lin" valueType="num">
                                      <p:cBhvr>
                                        <p:cTn id="162" dur="2000" fill="hold"/>
                                        <p:tgtEl>
                                          <p:spTgt spid="61"/>
                                        </p:tgtEl>
                                        <p:attrNameLst>
                                          <p:attrName>ppt_h</p:attrName>
                                        </p:attrNameLst>
                                      </p:cBhvr>
                                      <p:tavLst>
                                        <p:tav tm="0">
                                          <p:val>
                                            <p:strVal val="#ppt_h"/>
                                          </p:val>
                                        </p:tav>
                                        <p:tav tm="100000">
                                          <p:val>
                                            <p:strVal val="#ppt_h"/>
                                          </p:val>
                                        </p:tav>
                                      </p:tavLst>
                                    </p:anim>
                                  </p:childTnLst>
                                </p:cTn>
                              </p:par>
                            </p:childTnLst>
                          </p:cTn>
                        </p:par>
                      </p:childTnLst>
                    </p:cTn>
                  </p:par>
                  <p:par>
                    <p:cTn id="163" fill="hold">
                      <p:stCondLst>
                        <p:cond delay="indefinite"/>
                      </p:stCondLst>
                      <p:childTnLst>
                        <p:par>
                          <p:cTn id="164" fill="hold">
                            <p:stCondLst>
                              <p:cond delay="0"/>
                            </p:stCondLst>
                            <p:childTnLst>
                              <p:par>
                                <p:cTn id="165" presetID="26" presetClass="entr" presetSubtype="0" fill="hold" nodeType="clickEffect">
                                  <p:stCondLst>
                                    <p:cond delay="0"/>
                                  </p:stCondLst>
                                  <p:childTnLst>
                                    <p:set>
                                      <p:cBhvr>
                                        <p:cTn id="166" dur="1" fill="hold">
                                          <p:stCondLst>
                                            <p:cond delay="0"/>
                                          </p:stCondLst>
                                        </p:cTn>
                                        <p:tgtEl>
                                          <p:spTgt spid="59"/>
                                        </p:tgtEl>
                                        <p:attrNameLst>
                                          <p:attrName>style.visibility</p:attrName>
                                        </p:attrNameLst>
                                      </p:cBhvr>
                                      <p:to>
                                        <p:strVal val="visible"/>
                                      </p:to>
                                    </p:set>
                                    <p:animEffect transition="in" filter="wipe(down)">
                                      <p:cBhvr>
                                        <p:cTn id="167" dur="580">
                                          <p:stCondLst>
                                            <p:cond delay="0"/>
                                          </p:stCondLst>
                                        </p:cTn>
                                        <p:tgtEl>
                                          <p:spTgt spid="59"/>
                                        </p:tgtEl>
                                      </p:cBhvr>
                                    </p:animEffect>
                                    <p:anim calcmode="lin" valueType="num">
                                      <p:cBhvr>
                                        <p:cTn id="168" dur="1822"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9"/>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9"/>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9"/>
                                        </p:tgtEl>
                                        <p:attrNameLst>
                                          <p:attrName>ppt_y</p:attrName>
                                        </p:attrNameLst>
                                      </p:cBhvr>
                                      <p:tavLst>
                                        <p:tav tm="0" fmla="#ppt_y-sin(pi*$)/81">
                                          <p:val>
                                            <p:fltVal val="0"/>
                                          </p:val>
                                        </p:tav>
                                        <p:tav tm="100000">
                                          <p:val>
                                            <p:fltVal val="1"/>
                                          </p:val>
                                        </p:tav>
                                      </p:tavLst>
                                    </p:anim>
                                    <p:animScale>
                                      <p:cBhvr>
                                        <p:cTn id="173" dur="26">
                                          <p:stCondLst>
                                            <p:cond delay="650"/>
                                          </p:stCondLst>
                                        </p:cTn>
                                        <p:tgtEl>
                                          <p:spTgt spid="59"/>
                                        </p:tgtEl>
                                      </p:cBhvr>
                                      <p:to x="100000" y="60000"/>
                                    </p:animScale>
                                    <p:animScale>
                                      <p:cBhvr>
                                        <p:cTn id="174" dur="166" decel="50000">
                                          <p:stCondLst>
                                            <p:cond delay="676"/>
                                          </p:stCondLst>
                                        </p:cTn>
                                        <p:tgtEl>
                                          <p:spTgt spid="59"/>
                                        </p:tgtEl>
                                      </p:cBhvr>
                                      <p:to x="100000" y="100000"/>
                                    </p:animScale>
                                    <p:animScale>
                                      <p:cBhvr>
                                        <p:cTn id="175" dur="26">
                                          <p:stCondLst>
                                            <p:cond delay="1312"/>
                                          </p:stCondLst>
                                        </p:cTn>
                                        <p:tgtEl>
                                          <p:spTgt spid="59"/>
                                        </p:tgtEl>
                                      </p:cBhvr>
                                      <p:to x="100000" y="80000"/>
                                    </p:animScale>
                                    <p:animScale>
                                      <p:cBhvr>
                                        <p:cTn id="176" dur="166" decel="50000">
                                          <p:stCondLst>
                                            <p:cond delay="1338"/>
                                          </p:stCondLst>
                                        </p:cTn>
                                        <p:tgtEl>
                                          <p:spTgt spid="59"/>
                                        </p:tgtEl>
                                      </p:cBhvr>
                                      <p:to x="100000" y="100000"/>
                                    </p:animScale>
                                    <p:animScale>
                                      <p:cBhvr>
                                        <p:cTn id="177" dur="26">
                                          <p:stCondLst>
                                            <p:cond delay="1642"/>
                                          </p:stCondLst>
                                        </p:cTn>
                                        <p:tgtEl>
                                          <p:spTgt spid="59"/>
                                        </p:tgtEl>
                                      </p:cBhvr>
                                      <p:to x="100000" y="90000"/>
                                    </p:animScale>
                                    <p:animScale>
                                      <p:cBhvr>
                                        <p:cTn id="178" dur="166" decel="50000">
                                          <p:stCondLst>
                                            <p:cond delay="1668"/>
                                          </p:stCondLst>
                                        </p:cTn>
                                        <p:tgtEl>
                                          <p:spTgt spid="59"/>
                                        </p:tgtEl>
                                      </p:cBhvr>
                                      <p:to x="100000" y="100000"/>
                                    </p:animScale>
                                    <p:animScale>
                                      <p:cBhvr>
                                        <p:cTn id="179" dur="26">
                                          <p:stCondLst>
                                            <p:cond delay="1808"/>
                                          </p:stCondLst>
                                        </p:cTn>
                                        <p:tgtEl>
                                          <p:spTgt spid="59"/>
                                        </p:tgtEl>
                                      </p:cBhvr>
                                      <p:to x="100000" y="95000"/>
                                    </p:animScale>
                                    <p:animScale>
                                      <p:cBhvr>
                                        <p:cTn id="180" dur="166" decel="50000">
                                          <p:stCondLst>
                                            <p:cond delay="1834"/>
                                          </p:stCondLst>
                                        </p:cTn>
                                        <p:tgtEl>
                                          <p:spTgt spid="59"/>
                                        </p:tgtEl>
                                      </p:cBhvr>
                                      <p:to x="100000" y="100000"/>
                                    </p:animScale>
                                  </p:childTnLst>
                                </p:cTn>
                              </p:par>
                              <p:par>
                                <p:cTn id="181" presetID="26" presetClass="entr" presetSubtype="0" fill="hold" nodeType="withEffect">
                                  <p:stCondLst>
                                    <p:cond delay="0"/>
                                  </p:stCondLst>
                                  <p:childTnLst>
                                    <p:set>
                                      <p:cBhvr>
                                        <p:cTn id="182" dur="1" fill="hold">
                                          <p:stCondLst>
                                            <p:cond delay="0"/>
                                          </p:stCondLst>
                                        </p:cTn>
                                        <p:tgtEl>
                                          <p:spTgt spid="63"/>
                                        </p:tgtEl>
                                        <p:attrNameLst>
                                          <p:attrName>style.visibility</p:attrName>
                                        </p:attrNameLst>
                                      </p:cBhvr>
                                      <p:to>
                                        <p:strVal val="visible"/>
                                      </p:to>
                                    </p:set>
                                    <p:animEffect transition="in" filter="wipe(down)">
                                      <p:cBhvr>
                                        <p:cTn id="183" dur="580">
                                          <p:stCondLst>
                                            <p:cond delay="0"/>
                                          </p:stCondLst>
                                        </p:cTn>
                                        <p:tgtEl>
                                          <p:spTgt spid="63"/>
                                        </p:tgtEl>
                                      </p:cBhvr>
                                    </p:animEffect>
                                    <p:anim calcmode="lin" valueType="num">
                                      <p:cBhvr>
                                        <p:cTn id="184"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189" dur="26">
                                          <p:stCondLst>
                                            <p:cond delay="650"/>
                                          </p:stCondLst>
                                        </p:cTn>
                                        <p:tgtEl>
                                          <p:spTgt spid="63"/>
                                        </p:tgtEl>
                                      </p:cBhvr>
                                      <p:to x="100000" y="60000"/>
                                    </p:animScale>
                                    <p:animScale>
                                      <p:cBhvr>
                                        <p:cTn id="190" dur="166" decel="50000">
                                          <p:stCondLst>
                                            <p:cond delay="676"/>
                                          </p:stCondLst>
                                        </p:cTn>
                                        <p:tgtEl>
                                          <p:spTgt spid="63"/>
                                        </p:tgtEl>
                                      </p:cBhvr>
                                      <p:to x="100000" y="100000"/>
                                    </p:animScale>
                                    <p:animScale>
                                      <p:cBhvr>
                                        <p:cTn id="191" dur="26">
                                          <p:stCondLst>
                                            <p:cond delay="1312"/>
                                          </p:stCondLst>
                                        </p:cTn>
                                        <p:tgtEl>
                                          <p:spTgt spid="63"/>
                                        </p:tgtEl>
                                      </p:cBhvr>
                                      <p:to x="100000" y="80000"/>
                                    </p:animScale>
                                    <p:animScale>
                                      <p:cBhvr>
                                        <p:cTn id="192" dur="166" decel="50000">
                                          <p:stCondLst>
                                            <p:cond delay="1338"/>
                                          </p:stCondLst>
                                        </p:cTn>
                                        <p:tgtEl>
                                          <p:spTgt spid="63"/>
                                        </p:tgtEl>
                                      </p:cBhvr>
                                      <p:to x="100000" y="100000"/>
                                    </p:animScale>
                                    <p:animScale>
                                      <p:cBhvr>
                                        <p:cTn id="193" dur="26">
                                          <p:stCondLst>
                                            <p:cond delay="1642"/>
                                          </p:stCondLst>
                                        </p:cTn>
                                        <p:tgtEl>
                                          <p:spTgt spid="63"/>
                                        </p:tgtEl>
                                      </p:cBhvr>
                                      <p:to x="100000" y="90000"/>
                                    </p:animScale>
                                    <p:animScale>
                                      <p:cBhvr>
                                        <p:cTn id="194" dur="166" decel="50000">
                                          <p:stCondLst>
                                            <p:cond delay="1668"/>
                                          </p:stCondLst>
                                        </p:cTn>
                                        <p:tgtEl>
                                          <p:spTgt spid="63"/>
                                        </p:tgtEl>
                                      </p:cBhvr>
                                      <p:to x="100000" y="100000"/>
                                    </p:animScale>
                                    <p:animScale>
                                      <p:cBhvr>
                                        <p:cTn id="195" dur="26">
                                          <p:stCondLst>
                                            <p:cond delay="1808"/>
                                          </p:stCondLst>
                                        </p:cTn>
                                        <p:tgtEl>
                                          <p:spTgt spid="63"/>
                                        </p:tgtEl>
                                      </p:cBhvr>
                                      <p:to x="100000" y="95000"/>
                                    </p:animScale>
                                    <p:animScale>
                                      <p:cBhvr>
                                        <p:cTn id="196" dur="166" decel="50000">
                                          <p:stCondLst>
                                            <p:cond delay="1834"/>
                                          </p:stCondLst>
                                        </p:cTn>
                                        <p:tgtEl>
                                          <p:spTgt spid="63"/>
                                        </p:tgtEl>
                                      </p:cBhvr>
                                      <p:to x="100000" y="100000"/>
                                    </p:animScale>
                                  </p:childTnLst>
                                </p:cTn>
                              </p:par>
                            </p:childTnLst>
                          </p:cTn>
                        </p:par>
                      </p:childTnLst>
                    </p:cTn>
                  </p:par>
                  <p:par>
                    <p:cTn id="197" fill="hold">
                      <p:stCondLst>
                        <p:cond delay="indefinite"/>
                      </p:stCondLst>
                      <p:childTnLst>
                        <p:par>
                          <p:cTn id="198" fill="hold">
                            <p:stCondLst>
                              <p:cond delay="0"/>
                            </p:stCondLst>
                            <p:childTnLst>
                              <p:par>
                                <p:cTn id="199" presetID="26" presetClass="entr" presetSubtype="0" fill="hold" nodeType="clickEffect">
                                  <p:stCondLst>
                                    <p:cond delay="0"/>
                                  </p:stCondLst>
                                  <p:childTnLst>
                                    <p:set>
                                      <p:cBhvr>
                                        <p:cTn id="200" dur="1" fill="hold">
                                          <p:stCondLst>
                                            <p:cond delay="0"/>
                                          </p:stCondLst>
                                        </p:cTn>
                                        <p:tgtEl>
                                          <p:spTgt spid="58"/>
                                        </p:tgtEl>
                                        <p:attrNameLst>
                                          <p:attrName>style.visibility</p:attrName>
                                        </p:attrNameLst>
                                      </p:cBhvr>
                                      <p:to>
                                        <p:strVal val="visible"/>
                                      </p:to>
                                    </p:set>
                                    <p:animEffect transition="in" filter="wipe(down)">
                                      <p:cBhvr>
                                        <p:cTn id="201" dur="580">
                                          <p:stCondLst>
                                            <p:cond delay="0"/>
                                          </p:stCondLst>
                                        </p:cTn>
                                        <p:tgtEl>
                                          <p:spTgt spid="58"/>
                                        </p:tgtEl>
                                      </p:cBhvr>
                                    </p:animEffect>
                                    <p:anim calcmode="lin" valueType="num">
                                      <p:cBhvr>
                                        <p:cTn id="202"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207" dur="26">
                                          <p:stCondLst>
                                            <p:cond delay="650"/>
                                          </p:stCondLst>
                                        </p:cTn>
                                        <p:tgtEl>
                                          <p:spTgt spid="58"/>
                                        </p:tgtEl>
                                      </p:cBhvr>
                                      <p:to x="100000" y="60000"/>
                                    </p:animScale>
                                    <p:animScale>
                                      <p:cBhvr>
                                        <p:cTn id="208" dur="166" decel="50000">
                                          <p:stCondLst>
                                            <p:cond delay="676"/>
                                          </p:stCondLst>
                                        </p:cTn>
                                        <p:tgtEl>
                                          <p:spTgt spid="58"/>
                                        </p:tgtEl>
                                      </p:cBhvr>
                                      <p:to x="100000" y="100000"/>
                                    </p:animScale>
                                    <p:animScale>
                                      <p:cBhvr>
                                        <p:cTn id="209" dur="26">
                                          <p:stCondLst>
                                            <p:cond delay="1312"/>
                                          </p:stCondLst>
                                        </p:cTn>
                                        <p:tgtEl>
                                          <p:spTgt spid="58"/>
                                        </p:tgtEl>
                                      </p:cBhvr>
                                      <p:to x="100000" y="80000"/>
                                    </p:animScale>
                                    <p:animScale>
                                      <p:cBhvr>
                                        <p:cTn id="210" dur="166" decel="50000">
                                          <p:stCondLst>
                                            <p:cond delay="1338"/>
                                          </p:stCondLst>
                                        </p:cTn>
                                        <p:tgtEl>
                                          <p:spTgt spid="58"/>
                                        </p:tgtEl>
                                      </p:cBhvr>
                                      <p:to x="100000" y="100000"/>
                                    </p:animScale>
                                    <p:animScale>
                                      <p:cBhvr>
                                        <p:cTn id="211" dur="26">
                                          <p:stCondLst>
                                            <p:cond delay="1642"/>
                                          </p:stCondLst>
                                        </p:cTn>
                                        <p:tgtEl>
                                          <p:spTgt spid="58"/>
                                        </p:tgtEl>
                                      </p:cBhvr>
                                      <p:to x="100000" y="90000"/>
                                    </p:animScale>
                                    <p:animScale>
                                      <p:cBhvr>
                                        <p:cTn id="212" dur="166" decel="50000">
                                          <p:stCondLst>
                                            <p:cond delay="1668"/>
                                          </p:stCondLst>
                                        </p:cTn>
                                        <p:tgtEl>
                                          <p:spTgt spid="58"/>
                                        </p:tgtEl>
                                      </p:cBhvr>
                                      <p:to x="100000" y="100000"/>
                                    </p:animScale>
                                    <p:animScale>
                                      <p:cBhvr>
                                        <p:cTn id="213" dur="26">
                                          <p:stCondLst>
                                            <p:cond delay="1808"/>
                                          </p:stCondLst>
                                        </p:cTn>
                                        <p:tgtEl>
                                          <p:spTgt spid="58"/>
                                        </p:tgtEl>
                                      </p:cBhvr>
                                      <p:to x="100000" y="95000"/>
                                    </p:animScale>
                                    <p:animScale>
                                      <p:cBhvr>
                                        <p:cTn id="214" dur="166" decel="50000">
                                          <p:stCondLst>
                                            <p:cond delay="1834"/>
                                          </p:stCondLst>
                                        </p:cTn>
                                        <p:tgtEl>
                                          <p:spTgt spid="58"/>
                                        </p:tgtEl>
                                      </p:cBhvr>
                                      <p:to x="100000" y="100000"/>
                                    </p:animScale>
                                  </p:childTnLst>
                                </p:cTn>
                              </p:par>
                              <p:par>
                                <p:cTn id="215" presetID="26" presetClass="entr" presetSubtype="0" fill="hold" nodeType="withEffect">
                                  <p:stCondLst>
                                    <p:cond delay="0"/>
                                  </p:stCondLst>
                                  <p:childTnLst>
                                    <p:set>
                                      <p:cBhvr>
                                        <p:cTn id="216" dur="1" fill="hold">
                                          <p:stCondLst>
                                            <p:cond delay="0"/>
                                          </p:stCondLst>
                                        </p:cTn>
                                        <p:tgtEl>
                                          <p:spTgt spid="62"/>
                                        </p:tgtEl>
                                        <p:attrNameLst>
                                          <p:attrName>style.visibility</p:attrName>
                                        </p:attrNameLst>
                                      </p:cBhvr>
                                      <p:to>
                                        <p:strVal val="visible"/>
                                      </p:to>
                                    </p:set>
                                    <p:animEffect transition="in" filter="wipe(down)">
                                      <p:cBhvr>
                                        <p:cTn id="217" dur="580">
                                          <p:stCondLst>
                                            <p:cond delay="0"/>
                                          </p:stCondLst>
                                        </p:cTn>
                                        <p:tgtEl>
                                          <p:spTgt spid="62"/>
                                        </p:tgtEl>
                                      </p:cBhvr>
                                    </p:animEffect>
                                    <p:anim calcmode="lin" valueType="num">
                                      <p:cBhvr>
                                        <p:cTn id="218"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219"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220"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221"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222"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223" dur="26">
                                          <p:stCondLst>
                                            <p:cond delay="650"/>
                                          </p:stCondLst>
                                        </p:cTn>
                                        <p:tgtEl>
                                          <p:spTgt spid="62"/>
                                        </p:tgtEl>
                                      </p:cBhvr>
                                      <p:to x="100000" y="60000"/>
                                    </p:animScale>
                                    <p:animScale>
                                      <p:cBhvr>
                                        <p:cTn id="224" dur="166" decel="50000">
                                          <p:stCondLst>
                                            <p:cond delay="676"/>
                                          </p:stCondLst>
                                        </p:cTn>
                                        <p:tgtEl>
                                          <p:spTgt spid="62"/>
                                        </p:tgtEl>
                                      </p:cBhvr>
                                      <p:to x="100000" y="100000"/>
                                    </p:animScale>
                                    <p:animScale>
                                      <p:cBhvr>
                                        <p:cTn id="225" dur="26">
                                          <p:stCondLst>
                                            <p:cond delay="1312"/>
                                          </p:stCondLst>
                                        </p:cTn>
                                        <p:tgtEl>
                                          <p:spTgt spid="62"/>
                                        </p:tgtEl>
                                      </p:cBhvr>
                                      <p:to x="100000" y="80000"/>
                                    </p:animScale>
                                    <p:animScale>
                                      <p:cBhvr>
                                        <p:cTn id="226" dur="166" decel="50000">
                                          <p:stCondLst>
                                            <p:cond delay="1338"/>
                                          </p:stCondLst>
                                        </p:cTn>
                                        <p:tgtEl>
                                          <p:spTgt spid="62"/>
                                        </p:tgtEl>
                                      </p:cBhvr>
                                      <p:to x="100000" y="100000"/>
                                    </p:animScale>
                                    <p:animScale>
                                      <p:cBhvr>
                                        <p:cTn id="227" dur="26">
                                          <p:stCondLst>
                                            <p:cond delay="1642"/>
                                          </p:stCondLst>
                                        </p:cTn>
                                        <p:tgtEl>
                                          <p:spTgt spid="62"/>
                                        </p:tgtEl>
                                      </p:cBhvr>
                                      <p:to x="100000" y="90000"/>
                                    </p:animScale>
                                    <p:animScale>
                                      <p:cBhvr>
                                        <p:cTn id="228" dur="166" decel="50000">
                                          <p:stCondLst>
                                            <p:cond delay="1668"/>
                                          </p:stCondLst>
                                        </p:cTn>
                                        <p:tgtEl>
                                          <p:spTgt spid="62"/>
                                        </p:tgtEl>
                                      </p:cBhvr>
                                      <p:to x="100000" y="100000"/>
                                    </p:animScale>
                                    <p:animScale>
                                      <p:cBhvr>
                                        <p:cTn id="229" dur="26">
                                          <p:stCondLst>
                                            <p:cond delay="1808"/>
                                          </p:stCondLst>
                                        </p:cTn>
                                        <p:tgtEl>
                                          <p:spTgt spid="62"/>
                                        </p:tgtEl>
                                      </p:cBhvr>
                                      <p:to x="100000" y="95000"/>
                                    </p:animScale>
                                    <p:animScale>
                                      <p:cBhvr>
                                        <p:cTn id="230" dur="166" decel="50000">
                                          <p:stCondLst>
                                            <p:cond delay="1834"/>
                                          </p:stCondLst>
                                        </p:cTn>
                                        <p:tgtEl>
                                          <p:spTgt spid="62"/>
                                        </p:tgtEl>
                                      </p:cBhvr>
                                      <p:to x="100000" y="100000"/>
                                    </p:animScale>
                                  </p:childTnLst>
                                </p:cTn>
                              </p:par>
                            </p:childTnLst>
                          </p:cTn>
                        </p:par>
                      </p:childTnLst>
                    </p:cTn>
                  </p:par>
                  <p:par>
                    <p:cTn id="231" fill="hold">
                      <p:stCondLst>
                        <p:cond delay="indefinite"/>
                      </p:stCondLst>
                      <p:childTnLst>
                        <p:par>
                          <p:cTn id="232" fill="hold">
                            <p:stCondLst>
                              <p:cond delay="0"/>
                            </p:stCondLst>
                            <p:childTnLst>
                              <p:par>
                                <p:cTn id="233" presetID="26" presetClass="entr" presetSubtype="0" fill="hold" nodeType="clickEffect">
                                  <p:stCondLst>
                                    <p:cond delay="0"/>
                                  </p:stCondLst>
                                  <p:childTnLst>
                                    <p:set>
                                      <p:cBhvr>
                                        <p:cTn id="234" dur="1" fill="hold">
                                          <p:stCondLst>
                                            <p:cond delay="0"/>
                                          </p:stCondLst>
                                        </p:cTn>
                                        <p:tgtEl>
                                          <p:spTgt spid="60"/>
                                        </p:tgtEl>
                                        <p:attrNameLst>
                                          <p:attrName>style.visibility</p:attrName>
                                        </p:attrNameLst>
                                      </p:cBhvr>
                                      <p:to>
                                        <p:strVal val="visible"/>
                                      </p:to>
                                    </p:set>
                                    <p:animEffect transition="in" filter="wipe(down)">
                                      <p:cBhvr>
                                        <p:cTn id="235" dur="580">
                                          <p:stCondLst>
                                            <p:cond delay="0"/>
                                          </p:stCondLst>
                                        </p:cTn>
                                        <p:tgtEl>
                                          <p:spTgt spid="60"/>
                                        </p:tgtEl>
                                      </p:cBhvr>
                                    </p:animEffect>
                                    <p:anim calcmode="lin" valueType="num">
                                      <p:cBhvr>
                                        <p:cTn id="236"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237"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238"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239"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240"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241" dur="26">
                                          <p:stCondLst>
                                            <p:cond delay="650"/>
                                          </p:stCondLst>
                                        </p:cTn>
                                        <p:tgtEl>
                                          <p:spTgt spid="60"/>
                                        </p:tgtEl>
                                      </p:cBhvr>
                                      <p:to x="100000" y="60000"/>
                                    </p:animScale>
                                    <p:animScale>
                                      <p:cBhvr>
                                        <p:cTn id="242" dur="166" decel="50000">
                                          <p:stCondLst>
                                            <p:cond delay="676"/>
                                          </p:stCondLst>
                                        </p:cTn>
                                        <p:tgtEl>
                                          <p:spTgt spid="60"/>
                                        </p:tgtEl>
                                      </p:cBhvr>
                                      <p:to x="100000" y="100000"/>
                                    </p:animScale>
                                    <p:animScale>
                                      <p:cBhvr>
                                        <p:cTn id="243" dur="26">
                                          <p:stCondLst>
                                            <p:cond delay="1312"/>
                                          </p:stCondLst>
                                        </p:cTn>
                                        <p:tgtEl>
                                          <p:spTgt spid="60"/>
                                        </p:tgtEl>
                                      </p:cBhvr>
                                      <p:to x="100000" y="80000"/>
                                    </p:animScale>
                                    <p:animScale>
                                      <p:cBhvr>
                                        <p:cTn id="244" dur="166" decel="50000">
                                          <p:stCondLst>
                                            <p:cond delay="1338"/>
                                          </p:stCondLst>
                                        </p:cTn>
                                        <p:tgtEl>
                                          <p:spTgt spid="60"/>
                                        </p:tgtEl>
                                      </p:cBhvr>
                                      <p:to x="100000" y="100000"/>
                                    </p:animScale>
                                    <p:animScale>
                                      <p:cBhvr>
                                        <p:cTn id="245" dur="26">
                                          <p:stCondLst>
                                            <p:cond delay="1642"/>
                                          </p:stCondLst>
                                        </p:cTn>
                                        <p:tgtEl>
                                          <p:spTgt spid="60"/>
                                        </p:tgtEl>
                                      </p:cBhvr>
                                      <p:to x="100000" y="90000"/>
                                    </p:animScale>
                                    <p:animScale>
                                      <p:cBhvr>
                                        <p:cTn id="246" dur="166" decel="50000">
                                          <p:stCondLst>
                                            <p:cond delay="1668"/>
                                          </p:stCondLst>
                                        </p:cTn>
                                        <p:tgtEl>
                                          <p:spTgt spid="60"/>
                                        </p:tgtEl>
                                      </p:cBhvr>
                                      <p:to x="100000" y="100000"/>
                                    </p:animScale>
                                    <p:animScale>
                                      <p:cBhvr>
                                        <p:cTn id="247" dur="26">
                                          <p:stCondLst>
                                            <p:cond delay="1808"/>
                                          </p:stCondLst>
                                        </p:cTn>
                                        <p:tgtEl>
                                          <p:spTgt spid="60"/>
                                        </p:tgtEl>
                                      </p:cBhvr>
                                      <p:to x="100000" y="95000"/>
                                    </p:animScale>
                                    <p:animScale>
                                      <p:cBhvr>
                                        <p:cTn id="248" dur="166" decel="50000">
                                          <p:stCondLst>
                                            <p:cond delay="1834"/>
                                          </p:stCondLst>
                                        </p:cTn>
                                        <p:tgtEl>
                                          <p:spTgt spid="60"/>
                                        </p:tgtEl>
                                      </p:cBhvr>
                                      <p:to x="100000" y="100000"/>
                                    </p:animScale>
                                  </p:childTnLst>
                                </p:cTn>
                              </p:par>
                              <p:par>
                                <p:cTn id="249" presetID="26" presetClass="entr" presetSubtype="0" fill="hold" nodeType="withEffect">
                                  <p:stCondLst>
                                    <p:cond delay="0"/>
                                  </p:stCondLst>
                                  <p:childTnLst>
                                    <p:set>
                                      <p:cBhvr>
                                        <p:cTn id="250" dur="1" fill="hold">
                                          <p:stCondLst>
                                            <p:cond delay="0"/>
                                          </p:stCondLst>
                                        </p:cTn>
                                        <p:tgtEl>
                                          <p:spTgt spid="64"/>
                                        </p:tgtEl>
                                        <p:attrNameLst>
                                          <p:attrName>style.visibility</p:attrName>
                                        </p:attrNameLst>
                                      </p:cBhvr>
                                      <p:to>
                                        <p:strVal val="visible"/>
                                      </p:to>
                                    </p:set>
                                    <p:animEffect transition="in" filter="wipe(down)">
                                      <p:cBhvr>
                                        <p:cTn id="251" dur="580">
                                          <p:stCondLst>
                                            <p:cond delay="0"/>
                                          </p:stCondLst>
                                        </p:cTn>
                                        <p:tgtEl>
                                          <p:spTgt spid="64"/>
                                        </p:tgtEl>
                                      </p:cBhvr>
                                    </p:animEffect>
                                    <p:anim calcmode="lin" valueType="num">
                                      <p:cBhvr>
                                        <p:cTn id="252"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253"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254"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255"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256"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257" dur="26">
                                          <p:stCondLst>
                                            <p:cond delay="650"/>
                                          </p:stCondLst>
                                        </p:cTn>
                                        <p:tgtEl>
                                          <p:spTgt spid="64"/>
                                        </p:tgtEl>
                                      </p:cBhvr>
                                      <p:to x="100000" y="60000"/>
                                    </p:animScale>
                                    <p:animScale>
                                      <p:cBhvr>
                                        <p:cTn id="258" dur="166" decel="50000">
                                          <p:stCondLst>
                                            <p:cond delay="676"/>
                                          </p:stCondLst>
                                        </p:cTn>
                                        <p:tgtEl>
                                          <p:spTgt spid="64"/>
                                        </p:tgtEl>
                                      </p:cBhvr>
                                      <p:to x="100000" y="100000"/>
                                    </p:animScale>
                                    <p:animScale>
                                      <p:cBhvr>
                                        <p:cTn id="259" dur="26">
                                          <p:stCondLst>
                                            <p:cond delay="1312"/>
                                          </p:stCondLst>
                                        </p:cTn>
                                        <p:tgtEl>
                                          <p:spTgt spid="64"/>
                                        </p:tgtEl>
                                      </p:cBhvr>
                                      <p:to x="100000" y="80000"/>
                                    </p:animScale>
                                    <p:animScale>
                                      <p:cBhvr>
                                        <p:cTn id="260" dur="166" decel="50000">
                                          <p:stCondLst>
                                            <p:cond delay="1338"/>
                                          </p:stCondLst>
                                        </p:cTn>
                                        <p:tgtEl>
                                          <p:spTgt spid="64"/>
                                        </p:tgtEl>
                                      </p:cBhvr>
                                      <p:to x="100000" y="100000"/>
                                    </p:animScale>
                                    <p:animScale>
                                      <p:cBhvr>
                                        <p:cTn id="261" dur="26">
                                          <p:stCondLst>
                                            <p:cond delay="1642"/>
                                          </p:stCondLst>
                                        </p:cTn>
                                        <p:tgtEl>
                                          <p:spTgt spid="64"/>
                                        </p:tgtEl>
                                      </p:cBhvr>
                                      <p:to x="100000" y="90000"/>
                                    </p:animScale>
                                    <p:animScale>
                                      <p:cBhvr>
                                        <p:cTn id="262" dur="166" decel="50000">
                                          <p:stCondLst>
                                            <p:cond delay="1668"/>
                                          </p:stCondLst>
                                        </p:cTn>
                                        <p:tgtEl>
                                          <p:spTgt spid="64"/>
                                        </p:tgtEl>
                                      </p:cBhvr>
                                      <p:to x="100000" y="100000"/>
                                    </p:animScale>
                                    <p:animScale>
                                      <p:cBhvr>
                                        <p:cTn id="263" dur="26">
                                          <p:stCondLst>
                                            <p:cond delay="1808"/>
                                          </p:stCondLst>
                                        </p:cTn>
                                        <p:tgtEl>
                                          <p:spTgt spid="64"/>
                                        </p:tgtEl>
                                      </p:cBhvr>
                                      <p:to x="100000" y="95000"/>
                                    </p:animScale>
                                    <p:animScale>
                                      <p:cBhvr>
                                        <p:cTn id="264" dur="166" decel="50000">
                                          <p:stCondLst>
                                            <p:cond delay="1834"/>
                                          </p:stCondLst>
                                        </p:cTn>
                                        <p:tgtEl>
                                          <p:spTgt spid="64"/>
                                        </p:tgtEl>
                                      </p:cBhvr>
                                      <p:to x="100000" y="100000"/>
                                    </p:animScale>
                                  </p:childTnLst>
                                </p:cTn>
                              </p:par>
                            </p:childTnLst>
                          </p:cTn>
                        </p:par>
                      </p:childTnLst>
                    </p:cTn>
                  </p:par>
                  <p:par>
                    <p:cTn id="265" fill="hold">
                      <p:stCondLst>
                        <p:cond delay="indefinite"/>
                      </p:stCondLst>
                      <p:childTnLst>
                        <p:par>
                          <p:cTn id="266" fill="hold">
                            <p:stCondLst>
                              <p:cond delay="0"/>
                            </p:stCondLst>
                            <p:childTnLst>
                              <p:par>
                                <p:cTn id="267" presetID="26" presetClass="entr" presetSubtype="0" fill="hold" nodeType="clickEffect">
                                  <p:stCondLst>
                                    <p:cond delay="0"/>
                                  </p:stCondLst>
                                  <p:childTnLst>
                                    <p:set>
                                      <p:cBhvr>
                                        <p:cTn id="268" dur="1" fill="hold">
                                          <p:stCondLst>
                                            <p:cond delay="0"/>
                                          </p:stCondLst>
                                        </p:cTn>
                                        <p:tgtEl>
                                          <p:spTgt spid="65"/>
                                        </p:tgtEl>
                                        <p:attrNameLst>
                                          <p:attrName>style.visibility</p:attrName>
                                        </p:attrNameLst>
                                      </p:cBhvr>
                                      <p:to>
                                        <p:strVal val="visible"/>
                                      </p:to>
                                    </p:set>
                                    <p:animEffect transition="in" filter="wipe(down)">
                                      <p:cBhvr>
                                        <p:cTn id="269" dur="580">
                                          <p:stCondLst>
                                            <p:cond delay="0"/>
                                          </p:stCondLst>
                                        </p:cTn>
                                        <p:tgtEl>
                                          <p:spTgt spid="65"/>
                                        </p:tgtEl>
                                      </p:cBhvr>
                                    </p:animEffect>
                                    <p:anim calcmode="lin" valueType="num">
                                      <p:cBhvr>
                                        <p:cTn id="270"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271"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272"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273"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274"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275" dur="26">
                                          <p:stCondLst>
                                            <p:cond delay="650"/>
                                          </p:stCondLst>
                                        </p:cTn>
                                        <p:tgtEl>
                                          <p:spTgt spid="65"/>
                                        </p:tgtEl>
                                      </p:cBhvr>
                                      <p:to x="100000" y="60000"/>
                                    </p:animScale>
                                    <p:animScale>
                                      <p:cBhvr>
                                        <p:cTn id="276" dur="166" decel="50000">
                                          <p:stCondLst>
                                            <p:cond delay="676"/>
                                          </p:stCondLst>
                                        </p:cTn>
                                        <p:tgtEl>
                                          <p:spTgt spid="65"/>
                                        </p:tgtEl>
                                      </p:cBhvr>
                                      <p:to x="100000" y="100000"/>
                                    </p:animScale>
                                    <p:animScale>
                                      <p:cBhvr>
                                        <p:cTn id="277" dur="26">
                                          <p:stCondLst>
                                            <p:cond delay="1312"/>
                                          </p:stCondLst>
                                        </p:cTn>
                                        <p:tgtEl>
                                          <p:spTgt spid="65"/>
                                        </p:tgtEl>
                                      </p:cBhvr>
                                      <p:to x="100000" y="80000"/>
                                    </p:animScale>
                                    <p:animScale>
                                      <p:cBhvr>
                                        <p:cTn id="278" dur="166" decel="50000">
                                          <p:stCondLst>
                                            <p:cond delay="1338"/>
                                          </p:stCondLst>
                                        </p:cTn>
                                        <p:tgtEl>
                                          <p:spTgt spid="65"/>
                                        </p:tgtEl>
                                      </p:cBhvr>
                                      <p:to x="100000" y="100000"/>
                                    </p:animScale>
                                    <p:animScale>
                                      <p:cBhvr>
                                        <p:cTn id="279" dur="26">
                                          <p:stCondLst>
                                            <p:cond delay="1642"/>
                                          </p:stCondLst>
                                        </p:cTn>
                                        <p:tgtEl>
                                          <p:spTgt spid="65"/>
                                        </p:tgtEl>
                                      </p:cBhvr>
                                      <p:to x="100000" y="90000"/>
                                    </p:animScale>
                                    <p:animScale>
                                      <p:cBhvr>
                                        <p:cTn id="280" dur="166" decel="50000">
                                          <p:stCondLst>
                                            <p:cond delay="1668"/>
                                          </p:stCondLst>
                                        </p:cTn>
                                        <p:tgtEl>
                                          <p:spTgt spid="65"/>
                                        </p:tgtEl>
                                      </p:cBhvr>
                                      <p:to x="100000" y="100000"/>
                                    </p:animScale>
                                    <p:animScale>
                                      <p:cBhvr>
                                        <p:cTn id="281" dur="26">
                                          <p:stCondLst>
                                            <p:cond delay="1808"/>
                                          </p:stCondLst>
                                        </p:cTn>
                                        <p:tgtEl>
                                          <p:spTgt spid="65"/>
                                        </p:tgtEl>
                                      </p:cBhvr>
                                      <p:to x="100000" y="95000"/>
                                    </p:animScale>
                                    <p:animScale>
                                      <p:cBhvr>
                                        <p:cTn id="282" dur="166" decel="50000">
                                          <p:stCondLst>
                                            <p:cond delay="1834"/>
                                          </p:stCondLst>
                                        </p:cTn>
                                        <p:tgtEl>
                                          <p:spTgt spid="65"/>
                                        </p:tgtEl>
                                      </p:cBhvr>
                                      <p:to x="100000" y="100000"/>
                                    </p:animScale>
                                  </p:childTnLst>
                                </p:cTn>
                              </p:par>
                            </p:childTnLst>
                          </p:cTn>
                        </p:par>
                      </p:childTnLst>
                    </p:cTn>
                  </p:par>
                  <p:par>
                    <p:cTn id="283" fill="hold">
                      <p:stCondLst>
                        <p:cond delay="indefinite"/>
                      </p:stCondLst>
                      <p:childTnLst>
                        <p:par>
                          <p:cTn id="284" fill="hold">
                            <p:stCondLst>
                              <p:cond delay="0"/>
                            </p:stCondLst>
                            <p:childTnLst>
                              <p:par>
                                <p:cTn id="285" presetID="26" presetClass="entr" presetSubtype="0" fill="hold" nodeType="clickEffect">
                                  <p:stCondLst>
                                    <p:cond delay="0"/>
                                  </p:stCondLst>
                                  <p:childTnLst>
                                    <p:set>
                                      <p:cBhvr>
                                        <p:cTn id="286" dur="1" fill="hold">
                                          <p:stCondLst>
                                            <p:cond delay="0"/>
                                          </p:stCondLst>
                                        </p:cTn>
                                        <p:tgtEl>
                                          <p:spTgt spid="57"/>
                                        </p:tgtEl>
                                        <p:attrNameLst>
                                          <p:attrName>style.visibility</p:attrName>
                                        </p:attrNameLst>
                                      </p:cBhvr>
                                      <p:to>
                                        <p:strVal val="visible"/>
                                      </p:to>
                                    </p:set>
                                    <p:animEffect transition="in" filter="wipe(down)">
                                      <p:cBhvr>
                                        <p:cTn id="287" dur="580">
                                          <p:stCondLst>
                                            <p:cond delay="0"/>
                                          </p:stCondLst>
                                        </p:cTn>
                                        <p:tgtEl>
                                          <p:spTgt spid="57"/>
                                        </p:tgtEl>
                                      </p:cBhvr>
                                    </p:animEffect>
                                    <p:anim calcmode="lin" valueType="num">
                                      <p:cBhvr>
                                        <p:cTn id="288"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289"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290"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291"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292"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293" dur="26">
                                          <p:stCondLst>
                                            <p:cond delay="650"/>
                                          </p:stCondLst>
                                        </p:cTn>
                                        <p:tgtEl>
                                          <p:spTgt spid="57"/>
                                        </p:tgtEl>
                                      </p:cBhvr>
                                      <p:to x="100000" y="60000"/>
                                    </p:animScale>
                                    <p:animScale>
                                      <p:cBhvr>
                                        <p:cTn id="294" dur="166" decel="50000">
                                          <p:stCondLst>
                                            <p:cond delay="676"/>
                                          </p:stCondLst>
                                        </p:cTn>
                                        <p:tgtEl>
                                          <p:spTgt spid="57"/>
                                        </p:tgtEl>
                                      </p:cBhvr>
                                      <p:to x="100000" y="100000"/>
                                    </p:animScale>
                                    <p:animScale>
                                      <p:cBhvr>
                                        <p:cTn id="295" dur="26">
                                          <p:stCondLst>
                                            <p:cond delay="1312"/>
                                          </p:stCondLst>
                                        </p:cTn>
                                        <p:tgtEl>
                                          <p:spTgt spid="57"/>
                                        </p:tgtEl>
                                      </p:cBhvr>
                                      <p:to x="100000" y="80000"/>
                                    </p:animScale>
                                    <p:animScale>
                                      <p:cBhvr>
                                        <p:cTn id="296" dur="166" decel="50000">
                                          <p:stCondLst>
                                            <p:cond delay="1338"/>
                                          </p:stCondLst>
                                        </p:cTn>
                                        <p:tgtEl>
                                          <p:spTgt spid="57"/>
                                        </p:tgtEl>
                                      </p:cBhvr>
                                      <p:to x="100000" y="100000"/>
                                    </p:animScale>
                                    <p:animScale>
                                      <p:cBhvr>
                                        <p:cTn id="297" dur="26">
                                          <p:stCondLst>
                                            <p:cond delay="1642"/>
                                          </p:stCondLst>
                                        </p:cTn>
                                        <p:tgtEl>
                                          <p:spTgt spid="57"/>
                                        </p:tgtEl>
                                      </p:cBhvr>
                                      <p:to x="100000" y="90000"/>
                                    </p:animScale>
                                    <p:animScale>
                                      <p:cBhvr>
                                        <p:cTn id="298" dur="166" decel="50000">
                                          <p:stCondLst>
                                            <p:cond delay="1668"/>
                                          </p:stCondLst>
                                        </p:cTn>
                                        <p:tgtEl>
                                          <p:spTgt spid="57"/>
                                        </p:tgtEl>
                                      </p:cBhvr>
                                      <p:to x="100000" y="100000"/>
                                    </p:animScale>
                                    <p:animScale>
                                      <p:cBhvr>
                                        <p:cTn id="299" dur="26">
                                          <p:stCondLst>
                                            <p:cond delay="1808"/>
                                          </p:stCondLst>
                                        </p:cTn>
                                        <p:tgtEl>
                                          <p:spTgt spid="57"/>
                                        </p:tgtEl>
                                      </p:cBhvr>
                                      <p:to x="100000" y="95000"/>
                                    </p:animScale>
                                    <p:animScale>
                                      <p:cBhvr>
                                        <p:cTn id="300" dur="166" decel="50000">
                                          <p:stCondLst>
                                            <p:cond delay="1834"/>
                                          </p:stCondLst>
                                        </p:cTn>
                                        <p:tgtEl>
                                          <p:spTgt spid="57"/>
                                        </p:tgtEl>
                                      </p:cBhvr>
                                      <p:to x="100000" y="100000"/>
                                    </p:animScale>
                                  </p:childTnLst>
                                </p:cTn>
                              </p:par>
                            </p:childTnLst>
                          </p:cTn>
                        </p:par>
                      </p:childTnLst>
                    </p:cTn>
                  </p:par>
                  <p:par>
                    <p:cTn id="301" fill="hold">
                      <p:stCondLst>
                        <p:cond delay="indefinite"/>
                      </p:stCondLst>
                      <p:childTnLst>
                        <p:par>
                          <p:cTn id="302" fill="hold">
                            <p:stCondLst>
                              <p:cond delay="0"/>
                            </p:stCondLst>
                            <p:childTnLst>
                              <p:par>
                                <p:cTn id="303" presetID="47" presetClass="entr" presetSubtype="0" fill="hold" grpId="0" nodeType="clickEffect">
                                  <p:stCondLst>
                                    <p:cond delay="0"/>
                                  </p:stCondLst>
                                  <p:childTnLst>
                                    <p:set>
                                      <p:cBhvr>
                                        <p:cTn id="304" dur="1" fill="hold">
                                          <p:stCondLst>
                                            <p:cond delay="0"/>
                                          </p:stCondLst>
                                        </p:cTn>
                                        <p:tgtEl>
                                          <p:spTgt spid="277553"/>
                                        </p:tgtEl>
                                        <p:attrNameLst>
                                          <p:attrName>style.visibility</p:attrName>
                                        </p:attrNameLst>
                                      </p:cBhvr>
                                      <p:to>
                                        <p:strVal val="visible"/>
                                      </p:to>
                                    </p:set>
                                    <p:animEffect transition="in" filter="fade">
                                      <p:cBhvr>
                                        <p:cTn id="305" dur="1000"/>
                                        <p:tgtEl>
                                          <p:spTgt spid="277553"/>
                                        </p:tgtEl>
                                      </p:cBhvr>
                                    </p:animEffect>
                                    <p:anim calcmode="lin" valueType="num">
                                      <p:cBhvr>
                                        <p:cTn id="306" dur="1000" fill="hold"/>
                                        <p:tgtEl>
                                          <p:spTgt spid="277553"/>
                                        </p:tgtEl>
                                        <p:attrNameLst>
                                          <p:attrName>ppt_x</p:attrName>
                                        </p:attrNameLst>
                                      </p:cBhvr>
                                      <p:tavLst>
                                        <p:tav tm="0">
                                          <p:val>
                                            <p:strVal val="#ppt_x"/>
                                          </p:val>
                                        </p:tav>
                                        <p:tav tm="100000">
                                          <p:val>
                                            <p:strVal val="#ppt_x"/>
                                          </p:val>
                                        </p:tav>
                                      </p:tavLst>
                                    </p:anim>
                                    <p:anim calcmode="lin" valueType="num">
                                      <p:cBhvr>
                                        <p:cTn id="307" dur="1000" fill="hold"/>
                                        <p:tgtEl>
                                          <p:spTgt spid="277553"/>
                                        </p:tgtEl>
                                        <p:attrNameLst>
                                          <p:attrName>ppt_y</p:attrName>
                                        </p:attrNameLst>
                                      </p:cBhvr>
                                      <p:tavLst>
                                        <p:tav tm="0">
                                          <p:val>
                                            <p:strVal val="#ppt_y-.1"/>
                                          </p:val>
                                        </p:tav>
                                        <p:tav tm="100000">
                                          <p:val>
                                            <p:strVal val="#ppt_y"/>
                                          </p:val>
                                        </p:tav>
                                      </p:tavLst>
                                    </p:anim>
                                  </p:childTnLst>
                                </p:cTn>
                              </p:par>
                              <p:par>
                                <p:cTn id="308" presetID="9" presetClass="entr" presetSubtype="0" fill="hold" grpId="0" nodeType="withEffect">
                                  <p:stCondLst>
                                    <p:cond delay="2000"/>
                                  </p:stCondLst>
                                  <p:childTnLst>
                                    <p:set>
                                      <p:cBhvr>
                                        <p:cTn id="309" dur="1" fill="hold">
                                          <p:stCondLst>
                                            <p:cond delay="0"/>
                                          </p:stCondLst>
                                        </p:cTn>
                                        <p:tgtEl>
                                          <p:spTgt spid="277563"/>
                                        </p:tgtEl>
                                        <p:attrNameLst>
                                          <p:attrName>style.visibility</p:attrName>
                                        </p:attrNameLst>
                                      </p:cBhvr>
                                      <p:to>
                                        <p:strVal val="visible"/>
                                      </p:to>
                                    </p:set>
                                    <p:animEffect transition="in" filter="dissolve">
                                      <p:cBhvr>
                                        <p:cTn id="310" dur="500"/>
                                        <p:tgtEl>
                                          <p:spTgt spid="277563"/>
                                        </p:tgtEl>
                                      </p:cBhvr>
                                    </p:animEffect>
                                  </p:childTnLst>
                                </p:cTn>
                              </p:par>
                            </p:childTnLst>
                          </p:cTn>
                        </p:par>
                      </p:childTnLst>
                    </p:cTn>
                  </p:par>
                  <p:par>
                    <p:cTn id="311" fill="hold">
                      <p:stCondLst>
                        <p:cond delay="indefinite"/>
                      </p:stCondLst>
                      <p:childTnLst>
                        <p:par>
                          <p:cTn id="312" fill="hold">
                            <p:stCondLst>
                              <p:cond delay="0"/>
                            </p:stCondLst>
                            <p:childTnLst>
                              <p:par>
                                <p:cTn id="313" presetID="47" presetClass="entr" presetSubtype="0" fill="hold" grpId="0" nodeType="clickEffect">
                                  <p:stCondLst>
                                    <p:cond delay="0"/>
                                  </p:stCondLst>
                                  <p:childTnLst>
                                    <p:set>
                                      <p:cBhvr>
                                        <p:cTn id="314" dur="1" fill="hold">
                                          <p:stCondLst>
                                            <p:cond delay="0"/>
                                          </p:stCondLst>
                                        </p:cTn>
                                        <p:tgtEl>
                                          <p:spTgt spid="277555"/>
                                        </p:tgtEl>
                                        <p:attrNameLst>
                                          <p:attrName>style.visibility</p:attrName>
                                        </p:attrNameLst>
                                      </p:cBhvr>
                                      <p:to>
                                        <p:strVal val="visible"/>
                                      </p:to>
                                    </p:set>
                                    <p:animEffect transition="in" filter="fade">
                                      <p:cBhvr>
                                        <p:cTn id="315" dur="1000"/>
                                        <p:tgtEl>
                                          <p:spTgt spid="277555"/>
                                        </p:tgtEl>
                                      </p:cBhvr>
                                    </p:animEffect>
                                    <p:anim calcmode="lin" valueType="num">
                                      <p:cBhvr>
                                        <p:cTn id="316" dur="1000" fill="hold"/>
                                        <p:tgtEl>
                                          <p:spTgt spid="277555"/>
                                        </p:tgtEl>
                                        <p:attrNameLst>
                                          <p:attrName>ppt_x</p:attrName>
                                        </p:attrNameLst>
                                      </p:cBhvr>
                                      <p:tavLst>
                                        <p:tav tm="0">
                                          <p:val>
                                            <p:strVal val="#ppt_x"/>
                                          </p:val>
                                        </p:tav>
                                        <p:tav tm="100000">
                                          <p:val>
                                            <p:strVal val="#ppt_x"/>
                                          </p:val>
                                        </p:tav>
                                      </p:tavLst>
                                    </p:anim>
                                    <p:anim calcmode="lin" valueType="num">
                                      <p:cBhvr>
                                        <p:cTn id="317" dur="1000" fill="hold"/>
                                        <p:tgtEl>
                                          <p:spTgt spid="277555"/>
                                        </p:tgtEl>
                                        <p:attrNameLst>
                                          <p:attrName>ppt_y</p:attrName>
                                        </p:attrNameLst>
                                      </p:cBhvr>
                                      <p:tavLst>
                                        <p:tav tm="0">
                                          <p:val>
                                            <p:strVal val="#ppt_y-.1"/>
                                          </p:val>
                                        </p:tav>
                                        <p:tav tm="100000">
                                          <p:val>
                                            <p:strVal val="#ppt_y"/>
                                          </p:val>
                                        </p:tav>
                                      </p:tavLst>
                                    </p:anim>
                                  </p:childTnLst>
                                </p:cTn>
                              </p:par>
                              <p:par>
                                <p:cTn id="318" presetID="9" presetClass="entr" presetSubtype="0" fill="hold" grpId="0" nodeType="withEffect">
                                  <p:stCondLst>
                                    <p:cond delay="2000"/>
                                  </p:stCondLst>
                                  <p:childTnLst>
                                    <p:set>
                                      <p:cBhvr>
                                        <p:cTn id="319" dur="1" fill="hold">
                                          <p:stCondLst>
                                            <p:cond delay="0"/>
                                          </p:stCondLst>
                                        </p:cTn>
                                        <p:tgtEl>
                                          <p:spTgt spid="277564"/>
                                        </p:tgtEl>
                                        <p:attrNameLst>
                                          <p:attrName>style.visibility</p:attrName>
                                        </p:attrNameLst>
                                      </p:cBhvr>
                                      <p:to>
                                        <p:strVal val="visible"/>
                                      </p:to>
                                    </p:set>
                                    <p:animEffect transition="in" filter="dissolve">
                                      <p:cBhvr>
                                        <p:cTn id="320" dur="500"/>
                                        <p:tgtEl>
                                          <p:spTgt spid="277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63" grpId="0" animBg="1"/>
      <p:bldP spid="277564" grpId="0" animBg="1"/>
      <p:bldP spid="277527" grpId="0"/>
      <p:bldP spid="277533" grpId="0"/>
      <p:bldP spid="277537" grpId="0"/>
      <p:bldP spid="277538" grpId="0" animBg="1"/>
      <p:bldP spid="277543" grpId="0" animBg="1"/>
      <p:bldP spid="277544" grpId="0" animBg="1"/>
      <p:bldP spid="277546" grpId="0"/>
      <p:bldP spid="277547" grpId="0"/>
      <p:bldP spid="277553" grpId="0"/>
      <p:bldP spid="277554" grpId="0"/>
      <p:bldP spid="277555" grpId="0"/>
      <p:bldP spid="277577" grpId="0"/>
      <p:bldP spid="277578" grpId="0"/>
      <p:bldP spid="277579" grpId="0"/>
      <p:bldP spid="56" grpId="0" animBg="1"/>
      <p:bldP spid="6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5"/>
          <p:cNvSpPr>
            <a:spLocks noChangeArrowheads="1"/>
          </p:cNvSpPr>
          <p:nvPr/>
        </p:nvSpPr>
        <p:spPr bwMode="auto">
          <a:xfrm>
            <a:off x="105213" y="125975"/>
            <a:ext cx="7113587" cy="1939925"/>
          </a:xfrm>
          <a:prstGeom prst="rect">
            <a:avLst/>
          </a:prstGeom>
          <a:noFill/>
          <a:ln w="9525">
            <a:noFill/>
            <a:miter lim="800000"/>
            <a:headEnd/>
            <a:tailEnd/>
          </a:ln>
        </p:spPr>
        <p:txBody>
          <a:bodyPr anchor="ctr">
            <a:spAutoFit/>
          </a:bodyPr>
          <a:lstStyle/>
          <a:p>
            <a:r>
              <a:rPr lang="en-US" sz="2400" dirty="0">
                <a:solidFill>
                  <a:srgbClr val="FF0000"/>
                </a:solidFill>
              </a:rPr>
              <a:t>A </a:t>
            </a:r>
            <a:r>
              <a:rPr lang="en-US" sz="2400" dirty="0" smtClean="0">
                <a:solidFill>
                  <a:srgbClr val="FF0000"/>
                </a:solidFill>
              </a:rPr>
              <a:t>___ </a:t>
            </a:r>
            <a:r>
              <a:rPr lang="en-US" sz="2400" dirty="0">
                <a:solidFill>
                  <a:srgbClr val="FF0000"/>
                </a:solidFill>
              </a:rPr>
              <a:t>N force acts downward along a</a:t>
            </a:r>
          </a:p>
          <a:p>
            <a:r>
              <a:rPr lang="en-US" sz="2400" dirty="0" smtClean="0">
                <a:solidFill>
                  <a:srgbClr val="FF0000"/>
                </a:solidFill>
              </a:rPr>
              <a:t>___</a:t>
            </a:r>
            <a:r>
              <a:rPr lang="en-US" sz="2400" baseline="30000" dirty="0" smtClean="0">
                <a:solidFill>
                  <a:srgbClr val="FF0000"/>
                </a:solidFill>
              </a:rPr>
              <a:t>o</a:t>
            </a:r>
            <a:r>
              <a:rPr lang="en-US" sz="2400" dirty="0" smtClean="0">
                <a:solidFill>
                  <a:srgbClr val="FF0000"/>
                </a:solidFill>
              </a:rPr>
              <a:t> </a:t>
            </a:r>
            <a:r>
              <a:rPr lang="en-US" sz="2400" dirty="0">
                <a:solidFill>
                  <a:srgbClr val="FF0000"/>
                </a:solidFill>
              </a:rPr>
              <a:t>inclined plane on a </a:t>
            </a:r>
            <a:r>
              <a:rPr lang="en-US" sz="2400" dirty="0" smtClean="0">
                <a:solidFill>
                  <a:srgbClr val="FF0000"/>
                </a:solidFill>
              </a:rPr>
              <a:t>___ </a:t>
            </a:r>
            <a:r>
              <a:rPr lang="en-US" sz="2400" dirty="0">
                <a:solidFill>
                  <a:srgbClr val="FF0000"/>
                </a:solidFill>
              </a:rPr>
              <a:t>kg mass. The</a:t>
            </a:r>
          </a:p>
          <a:p>
            <a:r>
              <a:rPr lang="en-US" sz="2400" dirty="0">
                <a:solidFill>
                  <a:srgbClr val="FF0000"/>
                </a:solidFill>
              </a:rPr>
              <a:t>force is parallel to the plane, the coefficient</a:t>
            </a:r>
          </a:p>
          <a:p>
            <a:r>
              <a:rPr lang="en-US" sz="2400" dirty="0">
                <a:solidFill>
                  <a:srgbClr val="FF0000"/>
                </a:solidFill>
              </a:rPr>
              <a:t>of kinetic friction is </a:t>
            </a:r>
            <a:r>
              <a:rPr lang="en-US" sz="2400" dirty="0" smtClean="0">
                <a:solidFill>
                  <a:srgbClr val="FF0000"/>
                </a:solidFill>
              </a:rPr>
              <a:t>___, </a:t>
            </a:r>
            <a:r>
              <a:rPr lang="en-US" sz="2400" dirty="0">
                <a:solidFill>
                  <a:srgbClr val="FF0000"/>
                </a:solidFill>
              </a:rPr>
              <a:t>and the mass is</a:t>
            </a:r>
          </a:p>
          <a:p>
            <a:r>
              <a:rPr lang="en-US" sz="2400" dirty="0">
                <a:solidFill>
                  <a:srgbClr val="FF0000"/>
                </a:solidFill>
              </a:rPr>
              <a:t>already moving. Find the acceleration of the mass. </a:t>
            </a:r>
          </a:p>
        </p:txBody>
      </p:sp>
      <p:grpSp>
        <p:nvGrpSpPr>
          <p:cNvPr id="8" name="Group 7"/>
          <p:cNvGrpSpPr/>
          <p:nvPr/>
        </p:nvGrpSpPr>
        <p:grpSpPr>
          <a:xfrm>
            <a:off x="5886450" y="808038"/>
            <a:ext cx="2971800" cy="884237"/>
            <a:chOff x="5886450" y="808038"/>
            <a:chExt cx="2971800" cy="884237"/>
          </a:xfrm>
        </p:grpSpPr>
        <p:sp>
          <p:nvSpPr>
            <p:cNvPr id="39939" name="Rectangle 17"/>
            <p:cNvSpPr>
              <a:spLocks noChangeArrowheads="1"/>
            </p:cNvSpPr>
            <p:nvPr/>
          </p:nvSpPr>
          <p:spPr bwMode="auto">
            <a:xfrm rot="2471277">
              <a:off x="7067550" y="808038"/>
              <a:ext cx="1179513" cy="884237"/>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39940" name="Line 18"/>
            <p:cNvSpPr>
              <a:spLocks noChangeShapeType="1"/>
            </p:cNvSpPr>
            <p:nvPr/>
          </p:nvSpPr>
          <p:spPr bwMode="auto">
            <a:xfrm rot="2471277">
              <a:off x="5886450" y="1589088"/>
              <a:ext cx="2971800" cy="6350"/>
            </a:xfrm>
            <a:prstGeom prst="line">
              <a:avLst/>
            </a:prstGeom>
            <a:noFill/>
            <a:ln w="38100">
              <a:solidFill>
                <a:srgbClr val="0070C0"/>
              </a:solidFill>
              <a:round/>
              <a:headEnd/>
              <a:tailEnd/>
            </a:ln>
          </p:spPr>
          <p:txBody>
            <a:bodyPr/>
            <a:lstStyle/>
            <a:p>
              <a:endParaRPr lang="en-US">
                <a:solidFill>
                  <a:srgbClr val="000000"/>
                </a:solidFill>
              </a:endParaRPr>
            </a:p>
          </p:txBody>
        </p:sp>
      </p:grpSp>
      <p:grpSp>
        <p:nvGrpSpPr>
          <p:cNvPr id="2" name="Group 82"/>
          <p:cNvGrpSpPr>
            <a:grpSpLocks/>
          </p:cNvGrpSpPr>
          <p:nvPr/>
        </p:nvGrpSpPr>
        <p:grpSpPr bwMode="auto">
          <a:xfrm>
            <a:off x="6283382" y="104777"/>
            <a:ext cx="989022" cy="558801"/>
            <a:chOff x="3958" y="66"/>
            <a:chExt cx="623" cy="352"/>
          </a:xfrm>
        </p:grpSpPr>
        <p:sp>
          <p:nvSpPr>
            <p:cNvPr id="39981" name="Line 19"/>
            <p:cNvSpPr>
              <a:spLocks noChangeShapeType="1"/>
            </p:cNvSpPr>
            <p:nvPr/>
          </p:nvSpPr>
          <p:spPr bwMode="auto">
            <a:xfrm rot="2471277">
              <a:off x="4221" y="418"/>
              <a:ext cx="360" cy="0"/>
            </a:xfrm>
            <a:prstGeom prst="line">
              <a:avLst/>
            </a:prstGeom>
            <a:noFill/>
            <a:ln w="19050">
              <a:solidFill>
                <a:srgbClr val="000000"/>
              </a:solidFill>
              <a:round/>
              <a:headEnd/>
              <a:tailEnd type="triangle" w="lg" len="lg"/>
            </a:ln>
          </p:spPr>
          <p:txBody>
            <a:bodyPr wrap="none" anchor="t" anchorCtr="0">
              <a:spAutoFit/>
            </a:bodyPr>
            <a:lstStyle/>
            <a:p>
              <a:endParaRPr lang="en-US">
                <a:solidFill>
                  <a:srgbClr val="000000"/>
                </a:solidFill>
              </a:endParaRPr>
            </a:p>
          </p:txBody>
        </p:sp>
        <p:sp>
          <p:nvSpPr>
            <p:cNvPr id="39982" name="Text Box 21"/>
            <p:cNvSpPr txBox="1">
              <a:spLocks noChangeArrowheads="1"/>
            </p:cNvSpPr>
            <p:nvPr/>
          </p:nvSpPr>
          <p:spPr bwMode="auto">
            <a:xfrm>
              <a:off x="3958" y="66"/>
              <a:ext cx="306" cy="291"/>
            </a:xfrm>
            <a:prstGeom prst="rect">
              <a:avLst/>
            </a:prstGeom>
            <a:noFill/>
            <a:ln w="9525">
              <a:noFill/>
              <a:miter lim="800000"/>
              <a:headEnd/>
              <a:tailEnd/>
            </a:ln>
          </p:spPr>
          <p:txBody>
            <a:bodyPr wrap="none" anchor="t" anchorCtr="0">
              <a:spAutoFit/>
            </a:bodyPr>
            <a:lstStyle/>
            <a:p>
              <a:r>
                <a:rPr lang="en-US" sz="2400" dirty="0" err="1" smtClean="0">
                  <a:solidFill>
                    <a:srgbClr val="000000"/>
                  </a:solidFill>
                </a:rPr>
                <a:t>F</a:t>
              </a:r>
              <a:r>
                <a:rPr lang="en-US" sz="2400" baseline="-25000" dirty="0" err="1" smtClean="0">
                  <a:solidFill>
                    <a:srgbClr val="000000"/>
                  </a:solidFill>
                </a:rPr>
                <a:t>a</a:t>
              </a:r>
              <a:endParaRPr lang="en-US" sz="2400" baseline="-25000" dirty="0">
                <a:solidFill>
                  <a:srgbClr val="000000"/>
                </a:solidFill>
              </a:endParaRPr>
            </a:p>
          </p:txBody>
        </p:sp>
      </p:grpSp>
      <p:grpSp>
        <p:nvGrpSpPr>
          <p:cNvPr id="3" name="Group 83"/>
          <p:cNvGrpSpPr>
            <a:grpSpLocks/>
          </p:cNvGrpSpPr>
          <p:nvPr/>
        </p:nvGrpSpPr>
        <p:grpSpPr bwMode="auto">
          <a:xfrm>
            <a:off x="7796218" y="406400"/>
            <a:ext cx="879475" cy="461963"/>
            <a:chOff x="4911" y="256"/>
            <a:chExt cx="554" cy="291"/>
          </a:xfrm>
        </p:grpSpPr>
        <p:sp>
          <p:nvSpPr>
            <p:cNvPr id="39979" name="Line 20"/>
            <p:cNvSpPr>
              <a:spLocks noChangeShapeType="1"/>
            </p:cNvSpPr>
            <p:nvPr/>
          </p:nvSpPr>
          <p:spPr bwMode="auto">
            <a:xfrm rot="2471277">
              <a:off x="4911" y="512"/>
              <a:ext cx="360" cy="0"/>
            </a:xfrm>
            <a:prstGeom prst="line">
              <a:avLst/>
            </a:prstGeom>
            <a:noFill/>
            <a:ln w="19050">
              <a:solidFill>
                <a:srgbClr val="000000"/>
              </a:solidFill>
              <a:round/>
              <a:headEnd/>
              <a:tailEnd type="triangle" w="lg" len="lg"/>
            </a:ln>
          </p:spPr>
          <p:txBody>
            <a:bodyPr wrap="none" anchor="t" anchorCtr="0">
              <a:spAutoFit/>
            </a:bodyPr>
            <a:lstStyle/>
            <a:p>
              <a:endParaRPr lang="en-US">
                <a:solidFill>
                  <a:srgbClr val="000000"/>
                </a:solidFill>
              </a:endParaRPr>
            </a:p>
          </p:txBody>
        </p:sp>
        <p:sp>
          <p:nvSpPr>
            <p:cNvPr id="39980" name="Text Box 22"/>
            <p:cNvSpPr txBox="1">
              <a:spLocks noChangeArrowheads="1"/>
            </p:cNvSpPr>
            <p:nvPr/>
          </p:nvSpPr>
          <p:spPr bwMode="auto">
            <a:xfrm>
              <a:off x="5090" y="256"/>
              <a:ext cx="375" cy="291"/>
            </a:xfrm>
            <a:prstGeom prst="rect">
              <a:avLst/>
            </a:prstGeom>
            <a:noFill/>
            <a:ln w="9525">
              <a:noFill/>
              <a:miter lim="800000"/>
              <a:headEnd/>
              <a:tailEnd/>
            </a:ln>
          </p:spPr>
          <p:txBody>
            <a:bodyPr wrap="none" anchor="t" anchorCtr="0">
              <a:spAutoFit/>
            </a:bodyPr>
            <a:lstStyle/>
            <a:p>
              <a:r>
                <a:rPr lang="en-US" sz="2400" dirty="0" smtClean="0">
                  <a:solidFill>
                    <a:srgbClr val="000000"/>
                  </a:solidFill>
                </a:rPr>
                <a:t>v ?</a:t>
              </a:r>
              <a:endParaRPr lang="en-US" sz="2400" dirty="0">
                <a:solidFill>
                  <a:srgbClr val="000000"/>
                </a:solidFill>
              </a:endParaRPr>
            </a:p>
          </p:txBody>
        </p:sp>
      </p:grpSp>
      <p:sp>
        <p:nvSpPr>
          <p:cNvPr id="294935" name="Text Box 23"/>
          <p:cNvSpPr txBox="1">
            <a:spLocks noChangeArrowheads="1"/>
          </p:cNvSpPr>
          <p:nvPr/>
        </p:nvSpPr>
        <p:spPr bwMode="auto">
          <a:xfrm>
            <a:off x="7443932" y="994538"/>
            <a:ext cx="441146" cy="461665"/>
          </a:xfrm>
          <a:prstGeom prst="rect">
            <a:avLst/>
          </a:prstGeom>
          <a:noFill/>
          <a:ln w="9525">
            <a:noFill/>
            <a:miter lim="800000"/>
            <a:headEnd/>
            <a:tailEnd/>
          </a:ln>
        </p:spPr>
        <p:txBody>
          <a:bodyPr wrap="none" anchor="t" anchorCtr="0">
            <a:spAutoFit/>
          </a:bodyPr>
          <a:lstStyle/>
          <a:p>
            <a:r>
              <a:rPr lang="en-US" sz="2400" dirty="0" smtClean="0">
                <a:solidFill>
                  <a:srgbClr val="000000"/>
                </a:solidFill>
              </a:rPr>
              <a:t>m</a:t>
            </a:r>
            <a:endParaRPr lang="en-US" sz="2400" dirty="0">
              <a:solidFill>
                <a:srgbClr val="000000"/>
              </a:solidFill>
            </a:endParaRPr>
          </a:p>
        </p:txBody>
      </p:sp>
      <p:sp>
        <p:nvSpPr>
          <p:cNvPr id="294936" name="Text Box 24"/>
          <p:cNvSpPr txBox="1">
            <a:spLocks noChangeArrowheads="1"/>
          </p:cNvSpPr>
          <p:nvPr/>
        </p:nvSpPr>
        <p:spPr bwMode="auto">
          <a:xfrm>
            <a:off x="7859788" y="2197163"/>
            <a:ext cx="344966" cy="461665"/>
          </a:xfrm>
          <a:prstGeom prst="rect">
            <a:avLst/>
          </a:prstGeom>
          <a:noFill/>
          <a:ln w="9525">
            <a:noFill/>
            <a:miter lim="800000"/>
            <a:headEnd/>
            <a:tailEnd/>
          </a:ln>
        </p:spPr>
        <p:txBody>
          <a:bodyPr wrap="none" anchor="t" anchorCtr="0">
            <a:spAutoFit/>
          </a:bodyPr>
          <a:lstStyle/>
          <a:p>
            <a:r>
              <a:rPr lang="en-US" sz="2400" b="1" dirty="0" smtClean="0">
                <a:solidFill>
                  <a:srgbClr val="000000"/>
                </a:solidFill>
                <a:latin typeface="Symbol" panose="05050102010706020507" pitchFamily="18" charset="2"/>
              </a:rPr>
              <a:t>q</a:t>
            </a:r>
            <a:endParaRPr lang="en-US" sz="2400" b="1" dirty="0">
              <a:solidFill>
                <a:srgbClr val="000000"/>
              </a:solidFill>
              <a:latin typeface="Symbol" panose="05050102010706020507" pitchFamily="18" charset="2"/>
            </a:endParaRPr>
          </a:p>
        </p:txBody>
      </p:sp>
      <p:sp>
        <p:nvSpPr>
          <p:cNvPr id="294941" name="Line 29"/>
          <p:cNvSpPr>
            <a:spLocks noChangeShapeType="1"/>
          </p:cNvSpPr>
          <p:nvPr/>
        </p:nvSpPr>
        <p:spPr bwMode="auto">
          <a:xfrm rot="2471277">
            <a:off x="7173913" y="3940175"/>
            <a:ext cx="0" cy="914400"/>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grpSp>
        <p:nvGrpSpPr>
          <p:cNvPr id="4" name="Group 88"/>
          <p:cNvGrpSpPr>
            <a:grpSpLocks/>
          </p:cNvGrpSpPr>
          <p:nvPr/>
        </p:nvGrpSpPr>
        <p:grpSpPr bwMode="auto">
          <a:xfrm>
            <a:off x="7699324" y="4486275"/>
            <a:ext cx="998531" cy="468313"/>
            <a:chOff x="4850" y="2826"/>
            <a:chExt cx="629" cy="295"/>
          </a:xfrm>
        </p:grpSpPr>
        <p:sp>
          <p:nvSpPr>
            <p:cNvPr id="39977" name="Line 28"/>
            <p:cNvSpPr>
              <a:spLocks noChangeShapeType="1"/>
            </p:cNvSpPr>
            <p:nvPr/>
          </p:nvSpPr>
          <p:spPr bwMode="auto">
            <a:xfrm rot="2471277">
              <a:off x="4850" y="2826"/>
              <a:ext cx="216" cy="0"/>
            </a:xfrm>
            <a:prstGeom prst="line">
              <a:avLst/>
            </a:prstGeom>
            <a:noFill/>
            <a:ln w="19050">
              <a:solidFill>
                <a:srgbClr val="009900"/>
              </a:solidFill>
              <a:round/>
              <a:headEnd type="triangle" w="lg" len="lg"/>
              <a:tailEnd/>
            </a:ln>
          </p:spPr>
          <p:txBody>
            <a:bodyPr wrap="none" anchor="t" anchorCtr="0">
              <a:spAutoFit/>
            </a:bodyPr>
            <a:lstStyle/>
            <a:p>
              <a:endParaRPr lang="en-US">
                <a:solidFill>
                  <a:srgbClr val="000000"/>
                </a:solidFill>
              </a:endParaRPr>
            </a:p>
          </p:txBody>
        </p:sp>
        <p:sp>
          <p:nvSpPr>
            <p:cNvPr id="39978" name="Text Box 32"/>
            <p:cNvSpPr txBox="1">
              <a:spLocks noChangeArrowheads="1"/>
            </p:cNvSpPr>
            <p:nvPr/>
          </p:nvSpPr>
          <p:spPr bwMode="auto">
            <a:xfrm>
              <a:off x="4996" y="2830"/>
              <a:ext cx="483" cy="291"/>
            </a:xfrm>
            <a:prstGeom prst="rect">
              <a:avLst/>
            </a:prstGeom>
            <a:noFill/>
            <a:ln w="9525">
              <a:noFill/>
              <a:miter lim="800000"/>
              <a:headEnd/>
              <a:tailEnd/>
            </a:ln>
          </p:spPr>
          <p:txBody>
            <a:bodyPr wrap="none" anchor="t" anchorCtr="0">
              <a:spAutoFit/>
            </a:bodyPr>
            <a:lstStyle/>
            <a:p>
              <a:r>
                <a:rPr lang="en-US" sz="2400" dirty="0" err="1" smtClean="0">
                  <a:solidFill>
                    <a:srgbClr val="009900"/>
                  </a:solidFill>
                  <a:latin typeface="Symbol" pitchFamily="18" charset="2"/>
                </a:rPr>
                <a:t>m</a:t>
              </a:r>
              <a:r>
                <a:rPr lang="en-US" sz="2400" baseline="-25000" dirty="0" err="1" smtClean="0">
                  <a:solidFill>
                    <a:srgbClr val="009900"/>
                  </a:solidFill>
                </a:rPr>
                <a:t>k</a:t>
              </a:r>
              <a:r>
                <a:rPr lang="en-US" sz="2400" dirty="0" err="1" smtClean="0">
                  <a:solidFill>
                    <a:srgbClr val="009900"/>
                  </a:solidFill>
                </a:rPr>
                <a:t>F</a:t>
              </a:r>
              <a:r>
                <a:rPr lang="en-US" sz="2400" baseline="-25000" dirty="0" err="1" smtClean="0">
                  <a:solidFill>
                    <a:srgbClr val="009900"/>
                  </a:solidFill>
                </a:rPr>
                <a:t>n</a:t>
              </a:r>
              <a:endParaRPr lang="en-US" sz="2400" dirty="0">
                <a:solidFill>
                  <a:srgbClr val="009900"/>
                </a:solidFill>
              </a:endParaRPr>
            </a:p>
          </p:txBody>
        </p:sp>
      </p:grpSp>
      <p:sp>
        <p:nvSpPr>
          <p:cNvPr id="294945" name="Freeform 33"/>
          <p:cNvSpPr>
            <a:spLocks/>
          </p:cNvSpPr>
          <p:nvPr/>
        </p:nvSpPr>
        <p:spPr bwMode="auto">
          <a:xfrm>
            <a:off x="6923088" y="4732338"/>
            <a:ext cx="573087" cy="446087"/>
          </a:xfrm>
          <a:custGeom>
            <a:avLst/>
            <a:gdLst>
              <a:gd name="T0" fmla="*/ 0 w 902"/>
              <a:gd name="T1" fmla="*/ 0 h 702"/>
              <a:gd name="T2" fmla="*/ 2147483647 w 902"/>
              <a:gd name="T3" fmla="*/ 2147483647 h 702"/>
              <a:gd name="T4" fmla="*/ 0 60000 65536"/>
              <a:gd name="T5" fmla="*/ 0 60000 65536"/>
              <a:gd name="T6" fmla="*/ 0 w 902"/>
              <a:gd name="T7" fmla="*/ 0 h 702"/>
              <a:gd name="T8" fmla="*/ 902 w 902"/>
              <a:gd name="T9" fmla="*/ 702 h 702"/>
            </a:gdLst>
            <a:ahLst/>
            <a:cxnLst>
              <a:cxn ang="T4">
                <a:pos x="T0" y="T1"/>
              </a:cxn>
              <a:cxn ang="T5">
                <a:pos x="T2" y="T3"/>
              </a:cxn>
            </a:cxnLst>
            <a:rect l="T6" t="T7" r="T8" b="T9"/>
            <a:pathLst>
              <a:path w="902" h="702">
                <a:moveTo>
                  <a:pt x="0" y="0"/>
                </a:moveTo>
                <a:lnTo>
                  <a:pt x="902" y="702"/>
                </a:lnTo>
              </a:path>
            </a:pathLst>
          </a:custGeom>
          <a:noFill/>
          <a:ln w="19050">
            <a:solidFill>
              <a:srgbClr val="009900"/>
            </a:solidFill>
            <a:round/>
            <a:headEnd type="none" w="med" len="med"/>
            <a:tailEnd type="triangle" w="lg" len="lg"/>
          </a:ln>
        </p:spPr>
        <p:txBody>
          <a:bodyPr/>
          <a:lstStyle/>
          <a:p>
            <a:endParaRPr lang="en-US">
              <a:solidFill>
                <a:srgbClr val="000000"/>
              </a:solidFill>
            </a:endParaRPr>
          </a:p>
        </p:txBody>
      </p:sp>
      <p:sp>
        <p:nvSpPr>
          <p:cNvPr id="294946" name="Text Box 34"/>
          <p:cNvSpPr txBox="1">
            <a:spLocks noChangeArrowheads="1"/>
          </p:cNvSpPr>
          <p:nvPr/>
        </p:nvSpPr>
        <p:spPr bwMode="auto">
          <a:xfrm rot="2217022">
            <a:off x="7400596" y="5355581"/>
            <a:ext cx="1348446" cy="461665"/>
          </a:xfrm>
          <a:prstGeom prst="rect">
            <a:avLst/>
          </a:prstGeom>
          <a:noFill/>
          <a:ln w="9525">
            <a:noFill/>
            <a:miter lim="800000"/>
            <a:headEnd/>
            <a:tailEnd/>
          </a:ln>
        </p:spPr>
        <p:txBody>
          <a:bodyPr wrap="none" anchor="t" anchorCtr="0">
            <a:spAutoFit/>
          </a:bodyPr>
          <a:lstStyle/>
          <a:p>
            <a:r>
              <a:rPr lang="en-US" sz="2400" dirty="0" smtClean="0">
                <a:solidFill>
                  <a:srgbClr val="009900"/>
                </a:solidFill>
              </a:rPr>
              <a:t>mg sin </a:t>
            </a:r>
            <a:r>
              <a:rPr lang="en-US" sz="2400" b="1" dirty="0" smtClean="0">
                <a:solidFill>
                  <a:srgbClr val="009900"/>
                </a:solidFill>
                <a:latin typeface="Symbol" panose="05050102010706020507" pitchFamily="18" charset="2"/>
              </a:rPr>
              <a:t>q</a:t>
            </a:r>
            <a:endParaRPr lang="en-US" sz="2400" b="1" dirty="0">
              <a:solidFill>
                <a:srgbClr val="009900"/>
              </a:solidFill>
              <a:latin typeface="Symbol" panose="05050102010706020507" pitchFamily="18" charset="2"/>
            </a:endParaRPr>
          </a:p>
        </p:txBody>
      </p:sp>
      <p:sp>
        <p:nvSpPr>
          <p:cNvPr id="294947" name="Text Box 35"/>
          <p:cNvSpPr txBox="1">
            <a:spLocks noChangeArrowheads="1"/>
          </p:cNvSpPr>
          <p:nvPr/>
        </p:nvSpPr>
        <p:spPr bwMode="auto">
          <a:xfrm rot="18669292">
            <a:off x="6137233" y="4210106"/>
            <a:ext cx="1433406" cy="461665"/>
          </a:xfrm>
          <a:prstGeom prst="rect">
            <a:avLst/>
          </a:prstGeom>
          <a:noFill/>
          <a:ln w="9525">
            <a:noFill/>
            <a:miter lim="800000"/>
            <a:headEnd/>
            <a:tailEnd/>
          </a:ln>
        </p:spPr>
        <p:txBody>
          <a:bodyPr wrap="none" anchor="t" anchorCtr="0">
            <a:spAutoFit/>
          </a:bodyPr>
          <a:lstStyle/>
          <a:p>
            <a:r>
              <a:rPr lang="en-US" sz="2400" dirty="0" smtClean="0">
                <a:solidFill>
                  <a:srgbClr val="000000"/>
                </a:solidFill>
              </a:rPr>
              <a:t>mg cos </a:t>
            </a:r>
            <a:r>
              <a:rPr lang="en-US" sz="2400" b="1" dirty="0" smtClean="0">
                <a:solidFill>
                  <a:srgbClr val="000000"/>
                </a:solidFill>
                <a:latin typeface="Symbol" panose="05050102010706020507" pitchFamily="18" charset="2"/>
              </a:rPr>
              <a:t>q</a:t>
            </a:r>
            <a:endParaRPr lang="en-US" sz="2400" b="1" dirty="0">
              <a:solidFill>
                <a:srgbClr val="000000"/>
              </a:solidFill>
              <a:latin typeface="Symbol" panose="05050102010706020507" pitchFamily="18" charset="2"/>
            </a:endParaRPr>
          </a:p>
        </p:txBody>
      </p:sp>
      <p:grpSp>
        <p:nvGrpSpPr>
          <p:cNvPr id="5" name="Group 87"/>
          <p:cNvGrpSpPr>
            <a:grpSpLocks/>
          </p:cNvGrpSpPr>
          <p:nvPr/>
        </p:nvGrpSpPr>
        <p:grpSpPr bwMode="auto">
          <a:xfrm>
            <a:off x="6215069" y="3584575"/>
            <a:ext cx="557213" cy="914400"/>
            <a:chOff x="3915" y="2258"/>
            <a:chExt cx="351" cy="576"/>
          </a:xfrm>
        </p:grpSpPr>
        <p:sp>
          <p:nvSpPr>
            <p:cNvPr id="39975" name="Line 30"/>
            <p:cNvSpPr>
              <a:spLocks noChangeShapeType="1"/>
            </p:cNvSpPr>
            <p:nvPr/>
          </p:nvSpPr>
          <p:spPr bwMode="auto">
            <a:xfrm rot="2471277">
              <a:off x="4266" y="2258"/>
              <a:ext cx="0" cy="576"/>
            </a:xfrm>
            <a:prstGeom prst="line">
              <a:avLst/>
            </a:prstGeom>
            <a:noFill/>
            <a:ln w="19050">
              <a:solidFill>
                <a:srgbClr val="000000"/>
              </a:solidFill>
              <a:round/>
              <a:headEnd type="triangle" w="lg" len="lg"/>
              <a:tailEnd/>
            </a:ln>
          </p:spPr>
          <p:txBody>
            <a:bodyPr wrap="none" anchor="t" anchorCtr="0">
              <a:spAutoFit/>
            </a:bodyPr>
            <a:lstStyle/>
            <a:p>
              <a:endParaRPr lang="en-US">
                <a:solidFill>
                  <a:srgbClr val="000000"/>
                </a:solidFill>
              </a:endParaRPr>
            </a:p>
          </p:txBody>
        </p:sp>
        <p:sp>
          <p:nvSpPr>
            <p:cNvPr id="39976" name="Text Box 36"/>
            <p:cNvSpPr txBox="1">
              <a:spLocks noChangeArrowheads="1"/>
            </p:cNvSpPr>
            <p:nvPr/>
          </p:nvSpPr>
          <p:spPr bwMode="auto">
            <a:xfrm>
              <a:off x="3915" y="2324"/>
              <a:ext cx="306" cy="291"/>
            </a:xfrm>
            <a:prstGeom prst="rect">
              <a:avLst/>
            </a:prstGeom>
            <a:noFill/>
            <a:ln w="9525">
              <a:noFill/>
              <a:miter lim="800000"/>
              <a:headEnd/>
              <a:tailEnd/>
            </a:ln>
          </p:spPr>
          <p:txBody>
            <a:bodyPr wrap="none" anchor="t" anchorCtr="0">
              <a:spAutoFit/>
            </a:bodyPr>
            <a:lstStyle/>
            <a:p>
              <a:r>
                <a:rPr lang="en-US" sz="2400">
                  <a:solidFill>
                    <a:srgbClr val="000000"/>
                  </a:solidFill>
                </a:rPr>
                <a:t>F</a:t>
              </a:r>
              <a:r>
                <a:rPr lang="en-US" sz="2400" baseline="-25000">
                  <a:solidFill>
                    <a:srgbClr val="000000"/>
                  </a:solidFill>
                </a:rPr>
                <a:t>n</a:t>
              </a:r>
              <a:endParaRPr lang="en-US" sz="2400">
                <a:solidFill>
                  <a:srgbClr val="000000"/>
                </a:solidFill>
              </a:endParaRPr>
            </a:p>
          </p:txBody>
        </p:sp>
      </p:grpSp>
      <p:sp>
        <p:nvSpPr>
          <p:cNvPr id="39951" name="Rectangle 38"/>
          <p:cNvSpPr>
            <a:spLocks noChangeArrowheads="1"/>
          </p:cNvSpPr>
          <p:nvPr/>
        </p:nvSpPr>
        <p:spPr bwMode="auto">
          <a:xfrm rot="2471277">
            <a:off x="7045325" y="3146425"/>
            <a:ext cx="1179513" cy="884238"/>
          </a:xfrm>
          <a:prstGeom prst="rect">
            <a:avLst/>
          </a:prstGeom>
          <a:noFill/>
          <a:ln w="38100">
            <a:solidFill>
              <a:srgbClr val="0070C0"/>
            </a:solidFill>
            <a:miter lim="800000"/>
            <a:headEnd/>
            <a:tailEnd/>
          </a:ln>
        </p:spPr>
        <p:txBody>
          <a:bodyPr/>
          <a:lstStyle/>
          <a:p>
            <a:endParaRPr lang="en-US">
              <a:solidFill>
                <a:srgbClr val="000000"/>
              </a:solidFill>
            </a:endParaRPr>
          </a:p>
        </p:txBody>
      </p:sp>
      <p:grpSp>
        <p:nvGrpSpPr>
          <p:cNvPr id="6" name="Group 86"/>
          <p:cNvGrpSpPr>
            <a:grpSpLocks/>
          </p:cNvGrpSpPr>
          <p:nvPr/>
        </p:nvGrpSpPr>
        <p:grpSpPr bwMode="auto">
          <a:xfrm>
            <a:off x="6307183" y="2389200"/>
            <a:ext cx="944569" cy="625479"/>
            <a:chOff x="3973" y="1505"/>
            <a:chExt cx="595" cy="394"/>
          </a:xfrm>
        </p:grpSpPr>
        <p:sp>
          <p:nvSpPr>
            <p:cNvPr id="39973" name="Line 39"/>
            <p:cNvSpPr>
              <a:spLocks noChangeShapeType="1"/>
            </p:cNvSpPr>
            <p:nvPr/>
          </p:nvSpPr>
          <p:spPr bwMode="auto">
            <a:xfrm rot="2471277">
              <a:off x="4208" y="1899"/>
              <a:ext cx="360" cy="0"/>
            </a:xfrm>
            <a:prstGeom prst="line">
              <a:avLst/>
            </a:prstGeom>
            <a:noFill/>
            <a:ln w="19050">
              <a:solidFill>
                <a:srgbClr val="009900"/>
              </a:solidFill>
              <a:round/>
              <a:headEnd/>
              <a:tailEnd type="triangle" w="lg" len="lg"/>
            </a:ln>
          </p:spPr>
          <p:txBody>
            <a:bodyPr wrap="none" anchor="t" anchorCtr="0">
              <a:spAutoFit/>
            </a:bodyPr>
            <a:lstStyle/>
            <a:p>
              <a:endParaRPr lang="en-US">
                <a:solidFill>
                  <a:srgbClr val="000000"/>
                </a:solidFill>
              </a:endParaRPr>
            </a:p>
          </p:txBody>
        </p:sp>
        <p:sp>
          <p:nvSpPr>
            <p:cNvPr id="39974" name="Text Box 40"/>
            <p:cNvSpPr txBox="1">
              <a:spLocks noChangeArrowheads="1"/>
            </p:cNvSpPr>
            <p:nvPr/>
          </p:nvSpPr>
          <p:spPr bwMode="auto">
            <a:xfrm>
              <a:off x="3973" y="1505"/>
              <a:ext cx="306" cy="291"/>
            </a:xfrm>
            <a:prstGeom prst="rect">
              <a:avLst/>
            </a:prstGeom>
            <a:noFill/>
            <a:ln w="9525">
              <a:noFill/>
              <a:miter lim="800000"/>
              <a:headEnd/>
              <a:tailEnd/>
            </a:ln>
          </p:spPr>
          <p:txBody>
            <a:bodyPr wrap="none" anchor="t" anchorCtr="0">
              <a:spAutoFit/>
            </a:bodyPr>
            <a:lstStyle/>
            <a:p>
              <a:r>
                <a:rPr lang="en-US" sz="2400" dirty="0" err="1" smtClean="0">
                  <a:solidFill>
                    <a:srgbClr val="009900"/>
                  </a:solidFill>
                </a:rPr>
                <a:t>F</a:t>
              </a:r>
              <a:r>
                <a:rPr lang="en-US" sz="2400" baseline="-25000" dirty="0" err="1" smtClean="0">
                  <a:solidFill>
                    <a:srgbClr val="009900"/>
                  </a:solidFill>
                </a:rPr>
                <a:t>a</a:t>
              </a:r>
              <a:endParaRPr lang="en-US" sz="2400" baseline="-25000" dirty="0">
                <a:solidFill>
                  <a:srgbClr val="009900"/>
                </a:solidFill>
              </a:endParaRPr>
            </a:p>
          </p:txBody>
        </p:sp>
      </p:grpSp>
      <p:sp>
        <p:nvSpPr>
          <p:cNvPr id="294974" name="Rectangle 62"/>
          <p:cNvSpPr>
            <a:spLocks noChangeArrowheads="1"/>
          </p:cNvSpPr>
          <p:nvPr/>
        </p:nvSpPr>
        <p:spPr bwMode="auto">
          <a:xfrm>
            <a:off x="1158358" y="3147065"/>
            <a:ext cx="2404826" cy="523220"/>
          </a:xfrm>
          <a:prstGeom prst="rect">
            <a:avLst/>
          </a:prstGeom>
          <a:noFill/>
          <a:ln w="9525">
            <a:noFill/>
            <a:miter lim="800000"/>
            <a:headEnd/>
            <a:tailEnd/>
          </a:ln>
        </p:spPr>
        <p:txBody>
          <a:bodyPr wrap="none" anchor="t" anchorCtr="0">
            <a:spAutoFit/>
          </a:bodyPr>
          <a:lstStyle/>
          <a:p>
            <a:r>
              <a:rPr lang="en-US" dirty="0" err="1">
                <a:solidFill>
                  <a:srgbClr val="000000"/>
                </a:solidFill>
              </a:rPr>
              <a:t>F</a:t>
            </a:r>
            <a:r>
              <a:rPr lang="en-US" baseline="-25000" dirty="0" err="1">
                <a:solidFill>
                  <a:srgbClr val="000000"/>
                </a:solidFill>
              </a:rPr>
              <a:t>n</a:t>
            </a:r>
            <a:r>
              <a:rPr lang="en-US" dirty="0">
                <a:solidFill>
                  <a:srgbClr val="000000"/>
                </a:solidFill>
              </a:rPr>
              <a:t> = </a:t>
            </a:r>
            <a:r>
              <a:rPr lang="en-US" dirty="0" smtClean="0">
                <a:solidFill>
                  <a:srgbClr val="000000"/>
                </a:solidFill>
              </a:rPr>
              <a:t>mg cos </a:t>
            </a:r>
            <a:r>
              <a:rPr lang="en-US" b="1" dirty="0" smtClean="0">
                <a:solidFill>
                  <a:srgbClr val="000000"/>
                </a:solidFill>
                <a:latin typeface="Symbol" panose="05050102010706020507" pitchFamily="18" charset="2"/>
              </a:rPr>
              <a:t>q</a:t>
            </a:r>
            <a:endParaRPr lang="en-US" b="1" dirty="0">
              <a:solidFill>
                <a:srgbClr val="000000"/>
              </a:solidFill>
              <a:latin typeface="Symbol" panose="05050102010706020507" pitchFamily="18" charset="2"/>
            </a:endParaRPr>
          </a:p>
        </p:txBody>
      </p:sp>
      <p:sp>
        <p:nvSpPr>
          <p:cNvPr id="294975" name="Rectangle 63"/>
          <p:cNvSpPr>
            <a:spLocks noChangeArrowheads="1"/>
          </p:cNvSpPr>
          <p:nvPr/>
        </p:nvSpPr>
        <p:spPr bwMode="auto">
          <a:xfrm>
            <a:off x="312738" y="4659726"/>
            <a:ext cx="5373587" cy="523220"/>
          </a:xfrm>
          <a:prstGeom prst="rect">
            <a:avLst/>
          </a:prstGeom>
          <a:noFill/>
          <a:ln w="9525">
            <a:noFill/>
            <a:miter lim="800000"/>
            <a:headEnd/>
            <a:tailEnd/>
          </a:ln>
        </p:spPr>
        <p:txBody>
          <a:bodyPr wrap="none" anchor="t" anchorCtr="0">
            <a:spAutoFit/>
          </a:bodyPr>
          <a:lstStyle/>
          <a:p>
            <a:r>
              <a:rPr lang="en-US" dirty="0">
                <a:solidFill>
                  <a:srgbClr val="0070C0"/>
                </a:solidFill>
                <a:latin typeface="Symbol" pitchFamily="18" charset="2"/>
              </a:rPr>
              <a:t>S</a:t>
            </a:r>
            <a:r>
              <a:rPr lang="en-US" dirty="0">
                <a:solidFill>
                  <a:srgbClr val="0070C0"/>
                </a:solidFill>
              </a:rPr>
              <a:t>F</a:t>
            </a:r>
            <a:r>
              <a:rPr lang="en-US" baseline="-25000" dirty="0">
                <a:solidFill>
                  <a:srgbClr val="0070C0"/>
                </a:solidFill>
              </a:rPr>
              <a:t>//</a:t>
            </a:r>
            <a:r>
              <a:rPr lang="en-US" dirty="0">
                <a:solidFill>
                  <a:srgbClr val="0070C0"/>
                </a:solidFill>
              </a:rPr>
              <a:t>: </a:t>
            </a:r>
            <a:r>
              <a:rPr lang="en-US" dirty="0" smtClean="0">
                <a:solidFill>
                  <a:srgbClr val="009900"/>
                </a:solidFill>
              </a:rPr>
              <a:t>mg sin </a:t>
            </a:r>
            <a:r>
              <a:rPr lang="en-US" b="1" dirty="0" smtClean="0">
                <a:solidFill>
                  <a:srgbClr val="009900"/>
                </a:solidFill>
                <a:latin typeface="Symbol" panose="05050102010706020507" pitchFamily="18" charset="2"/>
              </a:rPr>
              <a:t>q</a:t>
            </a:r>
            <a:r>
              <a:rPr lang="en-US" dirty="0" smtClean="0">
                <a:solidFill>
                  <a:srgbClr val="009900"/>
                </a:solidFill>
              </a:rPr>
              <a:t> </a:t>
            </a:r>
            <a:r>
              <a:rPr lang="en-US" dirty="0">
                <a:solidFill>
                  <a:srgbClr val="009900"/>
                </a:solidFill>
              </a:rPr>
              <a:t>+ </a:t>
            </a:r>
            <a:r>
              <a:rPr lang="en-US" dirty="0" err="1" smtClean="0">
                <a:solidFill>
                  <a:srgbClr val="009900"/>
                </a:solidFill>
              </a:rPr>
              <a:t>F</a:t>
            </a:r>
            <a:r>
              <a:rPr lang="en-US" baseline="-25000" dirty="0" err="1" smtClean="0">
                <a:solidFill>
                  <a:srgbClr val="009900"/>
                </a:solidFill>
              </a:rPr>
              <a:t>a</a:t>
            </a:r>
            <a:r>
              <a:rPr lang="en-US" dirty="0" smtClean="0">
                <a:solidFill>
                  <a:srgbClr val="009900"/>
                </a:solidFill>
              </a:rPr>
              <a:t> </a:t>
            </a:r>
            <a:r>
              <a:rPr lang="en-US" dirty="0">
                <a:solidFill>
                  <a:srgbClr val="009900"/>
                </a:solidFill>
              </a:rPr>
              <a:t>– </a:t>
            </a:r>
            <a:r>
              <a:rPr lang="en-US" dirty="0" err="1" smtClean="0">
                <a:solidFill>
                  <a:srgbClr val="009900"/>
                </a:solidFill>
                <a:latin typeface="Symbol" panose="05050102010706020507" pitchFamily="18" charset="2"/>
              </a:rPr>
              <a:t>m</a:t>
            </a:r>
            <a:r>
              <a:rPr lang="en-US" baseline="-25000" dirty="0" err="1" smtClean="0">
                <a:solidFill>
                  <a:srgbClr val="009900"/>
                </a:solidFill>
              </a:rPr>
              <a:t>k</a:t>
            </a:r>
            <a:r>
              <a:rPr lang="en-US" dirty="0" err="1" smtClean="0">
                <a:solidFill>
                  <a:srgbClr val="009900"/>
                </a:solidFill>
              </a:rPr>
              <a:t>F</a:t>
            </a:r>
            <a:r>
              <a:rPr lang="en-US" baseline="-25000" dirty="0" err="1" smtClean="0">
                <a:solidFill>
                  <a:srgbClr val="009900"/>
                </a:solidFill>
              </a:rPr>
              <a:t>n</a:t>
            </a:r>
            <a:r>
              <a:rPr lang="en-US" dirty="0" smtClean="0">
                <a:solidFill>
                  <a:srgbClr val="000000"/>
                </a:solidFill>
              </a:rPr>
              <a:t>  </a:t>
            </a:r>
            <a:r>
              <a:rPr lang="en-US" dirty="0">
                <a:solidFill>
                  <a:srgbClr val="000000"/>
                </a:solidFill>
              </a:rPr>
              <a:t>= </a:t>
            </a:r>
            <a:r>
              <a:rPr lang="en-US" dirty="0" smtClean="0">
                <a:solidFill>
                  <a:srgbClr val="000000"/>
                </a:solidFill>
              </a:rPr>
              <a:t>m </a:t>
            </a:r>
            <a:r>
              <a:rPr lang="en-US" dirty="0">
                <a:solidFill>
                  <a:srgbClr val="000000"/>
                </a:solidFill>
              </a:rPr>
              <a:t>a</a:t>
            </a:r>
            <a:r>
              <a:rPr lang="en-US" baseline="-25000" dirty="0">
                <a:solidFill>
                  <a:srgbClr val="000000"/>
                </a:solidFill>
              </a:rPr>
              <a:t>//</a:t>
            </a:r>
            <a:endParaRPr lang="en-US" dirty="0">
              <a:solidFill>
                <a:srgbClr val="000000"/>
              </a:solidFill>
            </a:endParaRPr>
          </a:p>
        </p:txBody>
      </p:sp>
      <p:grpSp>
        <p:nvGrpSpPr>
          <p:cNvPr id="7" name="Group 89"/>
          <p:cNvGrpSpPr>
            <a:grpSpLocks/>
          </p:cNvGrpSpPr>
          <p:nvPr/>
        </p:nvGrpSpPr>
        <p:grpSpPr bwMode="auto">
          <a:xfrm>
            <a:off x="340488" y="2507683"/>
            <a:ext cx="4800601" cy="523874"/>
            <a:chOff x="431" y="2028"/>
            <a:chExt cx="3024" cy="330"/>
          </a:xfrm>
        </p:grpSpPr>
        <p:sp>
          <p:nvSpPr>
            <p:cNvPr id="39966" name="Rectangle 66"/>
            <p:cNvSpPr>
              <a:spLocks noChangeArrowheads="1"/>
            </p:cNvSpPr>
            <p:nvPr/>
          </p:nvSpPr>
          <p:spPr bwMode="auto">
            <a:xfrm>
              <a:off x="431" y="2028"/>
              <a:ext cx="3024" cy="330"/>
            </a:xfrm>
            <a:prstGeom prst="rect">
              <a:avLst/>
            </a:prstGeom>
            <a:noFill/>
            <a:ln w="9525">
              <a:noFill/>
              <a:miter lim="800000"/>
              <a:headEnd/>
              <a:tailEnd/>
            </a:ln>
          </p:spPr>
          <p:txBody>
            <a:bodyPr wrap="none" anchor="t" anchorCtr="0">
              <a:spAutoFit/>
            </a:bodyPr>
            <a:lstStyle/>
            <a:p>
              <a:r>
                <a:rPr lang="en-US" dirty="0">
                  <a:solidFill>
                    <a:srgbClr val="0070C0"/>
                  </a:solidFill>
                  <a:latin typeface="Symbol" pitchFamily="18" charset="2"/>
                </a:rPr>
                <a:t>S</a:t>
              </a:r>
              <a:r>
                <a:rPr lang="en-US" dirty="0">
                  <a:solidFill>
                    <a:srgbClr val="0070C0"/>
                  </a:solidFill>
                </a:rPr>
                <a:t>F  :</a:t>
              </a:r>
              <a:r>
                <a:rPr lang="en-US" dirty="0">
                  <a:solidFill>
                    <a:srgbClr val="000000"/>
                  </a:solidFill>
                </a:rPr>
                <a:t> </a:t>
              </a:r>
              <a:r>
                <a:rPr lang="en-US" dirty="0" err="1">
                  <a:solidFill>
                    <a:srgbClr val="000000"/>
                  </a:solidFill>
                </a:rPr>
                <a:t>F</a:t>
              </a:r>
              <a:r>
                <a:rPr lang="en-US" baseline="-25000" dirty="0" err="1">
                  <a:solidFill>
                    <a:srgbClr val="000000"/>
                  </a:solidFill>
                </a:rPr>
                <a:t>n</a:t>
              </a:r>
              <a:r>
                <a:rPr lang="en-US" dirty="0">
                  <a:solidFill>
                    <a:srgbClr val="000000"/>
                  </a:solidFill>
                </a:rPr>
                <a:t> – </a:t>
              </a:r>
              <a:r>
                <a:rPr lang="en-US" dirty="0" smtClean="0">
                  <a:solidFill>
                    <a:srgbClr val="000000"/>
                  </a:solidFill>
                </a:rPr>
                <a:t>mg cos </a:t>
              </a:r>
              <a:r>
                <a:rPr lang="en-US" b="1" dirty="0" smtClean="0">
                  <a:solidFill>
                    <a:srgbClr val="000000"/>
                  </a:solidFill>
                  <a:latin typeface="Symbol" panose="05050102010706020507" pitchFamily="18" charset="2"/>
                </a:rPr>
                <a:t>q</a:t>
              </a:r>
              <a:r>
                <a:rPr lang="en-US" dirty="0" smtClean="0">
                  <a:solidFill>
                    <a:srgbClr val="000000"/>
                  </a:solidFill>
                </a:rPr>
                <a:t> </a:t>
              </a:r>
              <a:r>
                <a:rPr lang="en-US" dirty="0">
                  <a:solidFill>
                    <a:srgbClr val="000000"/>
                  </a:solidFill>
                </a:rPr>
                <a:t>= </a:t>
              </a:r>
              <a:r>
                <a:rPr lang="en-US" dirty="0" smtClean="0">
                  <a:solidFill>
                    <a:srgbClr val="000000"/>
                  </a:solidFill>
                </a:rPr>
                <a:t>m </a:t>
              </a:r>
              <a:r>
                <a:rPr lang="en-US" dirty="0">
                  <a:solidFill>
                    <a:srgbClr val="000000"/>
                  </a:solidFill>
                </a:rPr>
                <a:t>a	</a:t>
              </a:r>
            </a:p>
          </p:txBody>
        </p:sp>
        <p:grpSp>
          <p:nvGrpSpPr>
            <p:cNvPr id="39967" name="Group 67"/>
            <p:cNvGrpSpPr>
              <a:grpSpLocks/>
            </p:cNvGrpSpPr>
            <p:nvPr/>
          </p:nvGrpSpPr>
          <p:grpSpPr bwMode="auto">
            <a:xfrm>
              <a:off x="2984" y="2194"/>
              <a:ext cx="146" cy="122"/>
              <a:chOff x="2531" y="3675"/>
              <a:chExt cx="494" cy="412"/>
            </a:xfrm>
          </p:grpSpPr>
          <p:sp>
            <p:nvSpPr>
              <p:cNvPr id="39971" name="Line 68"/>
              <p:cNvSpPr>
                <a:spLocks noChangeShapeType="1"/>
              </p:cNvSpPr>
              <p:nvPr/>
            </p:nvSpPr>
            <p:spPr bwMode="auto">
              <a:xfrm>
                <a:off x="2531" y="4087"/>
                <a:ext cx="494" cy="0"/>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sp>
            <p:nvSpPr>
              <p:cNvPr id="39972" name="Line 69"/>
              <p:cNvSpPr>
                <a:spLocks noChangeShapeType="1"/>
              </p:cNvSpPr>
              <p:nvPr/>
            </p:nvSpPr>
            <p:spPr bwMode="auto">
              <a:xfrm flipV="1">
                <a:off x="2787" y="3675"/>
                <a:ext cx="0" cy="412"/>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grpSp>
        <p:grpSp>
          <p:nvGrpSpPr>
            <p:cNvPr id="39968" name="Group 70"/>
            <p:cNvGrpSpPr>
              <a:grpSpLocks/>
            </p:cNvGrpSpPr>
            <p:nvPr/>
          </p:nvGrpSpPr>
          <p:grpSpPr bwMode="auto">
            <a:xfrm>
              <a:off x="744" y="2172"/>
              <a:ext cx="146" cy="122"/>
              <a:chOff x="2121" y="3675"/>
              <a:chExt cx="494" cy="412"/>
            </a:xfrm>
          </p:grpSpPr>
          <p:sp>
            <p:nvSpPr>
              <p:cNvPr id="39969" name="Line 71"/>
              <p:cNvSpPr>
                <a:spLocks noChangeShapeType="1"/>
              </p:cNvSpPr>
              <p:nvPr/>
            </p:nvSpPr>
            <p:spPr bwMode="auto">
              <a:xfrm>
                <a:off x="2121" y="4087"/>
                <a:ext cx="494" cy="0"/>
              </a:xfrm>
              <a:prstGeom prst="line">
                <a:avLst/>
              </a:prstGeom>
              <a:noFill/>
              <a:ln w="22225">
                <a:solidFill>
                  <a:srgbClr val="0070C0"/>
                </a:solidFill>
                <a:round/>
                <a:headEnd/>
                <a:tailEnd/>
              </a:ln>
            </p:spPr>
            <p:txBody>
              <a:bodyPr wrap="none" anchor="t" anchorCtr="0">
                <a:spAutoFit/>
              </a:bodyPr>
              <a:lstStyle/>
              <a:p>
                <a:endParaRPr lang="en-US">
                  <a:solidFill>
                    <a:srgbClr val="000000"/>
                  </a:solidFill>
                </a:endParaRPr>
              </a:p>
            </p:txBody>
          </p:sp>
          <p:sp>
            <p:nvSpPr>
              <p:cNvPr id="39970" name="Line 72"/>
              <p:cNvSpPr>
                <a:spLocks noChangeShapeType="1"/>
              </p:cNvSpPr>
              <p:nvPr/>
            </p:nvSpPr>
            <p:spPr bwMode="auto">
              <a:xfrm flipV="1">
                <a:off x="2377" y="3675"/>
                <a:ext cx="0" cy="412"/>
              </a:xfrm>
              <a:prstGeom prst="line">
                <a:avLst/>
              </a:prstGeom>
              <a:noFill/>
              <a:ln w="22225">
                <a:solidFill>
                  <a:srgbClr val="0070C0"/>
                </a:solidFill>
                <a:round/>
                <a:headEnd/>
                <a:tailEnd/>
              </a:ln>
            </p:spPr>
            <p:txBody>
              <a:bodyPr wrap="none" anchor="t" anchorCtr="0">
                <a:spAutoFit/>
              </a:bodyPr>
              <a:lstStyle/>
              <a:p>
                <a:endParaRPr lang="en-US">
                  <a:solidFill>
                    <a:srgbClr val="000000"/>
                  </a:solidFill>
                </a:endParaRPr>
              </a:p>
            </p:txBody>
          </p:sp>
        </p:grpSp>
      </p:grpSp>
      <p:grpSp>
        <p:nvGrpSpPr>
          <p:cNvPr id="10" name="Group 73"/>
          <p:cNvGrpSpPr>
            <a:grpSpLocks/>
          </p:cNvGrpSpPr>
          <p:nvPr/>
        </p:nvGrpSpPr>
        <p:grpSpPr bwMode="auto">
          <a:xfrm>
            <a:off x="4157864" y="2205236"/>
            <a:ext cx="649287" cy="793750"/>
            <a:chOff x="2599" y="1531"/>
            <a:chExt cx="409" cy="500"/>
          </a:xfrm>
        </p:grpSpPr>
        <p:sp>
          <p:nvSpPr>
            <p:cNvPr id="39964" name="Rectangle 74"/>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dirty="0">
                  <a:solidFill>
                    <a:srgbClr val="3333FF"/>
                  </a:solidFill>
                </a:rPr>
                <a:t>0</a:t>
              </a:r>
            </a:p>
          </p:txBody>
        </p:sp>
        <p:sp>
          <p:nvSpPr>
            <p:cNvPr id="39965" name="Line 75"/>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
        <p:nvSpPr>
          <p:cNvPr id="294993" name="Text Box 81"/>
          <p:cNvSpPr txBox="1">
            <a:spLocks noChangeArrowheads="1"/>
          </p:cNvSpPr>
          <p:nvPr/>
        </p:nvSpPr>
        <p:spPr bwMode="auto">
          <a:xfrm rot="2436653">
            <a:off x="6600798" y="1121718"/>
            <a:ext cx="465192" cy="461665"/>
          </a:xfrm>
          <a:prstGeom prst="rect">
            <a:avLst/>
          </a:prstGeom>
          <a:noFill/>
          <a:ln w="9525">
            <a:noFill/>
            <a:miter lim="800000"/>
            <a:headEnd/>
            <a:tailEnd/>
          </a:ln>
        </p:spPr>
        <p:txBody>
          <a:bodyPr wrap="none" anchor="t" anchorCtr="0">
            <a:spAutoFit/>
          </a:bodyPr>
          <a:lstStyle/>
          <a:p>
            <a:r>
              <a:rPr lang="en-US" sz="2400" dirty="0" err="1" smtClean="0">
                <a:solidFill>
                  <a:srgbClr val="000000"/>
                </a:solidFill>
                <a:latin typeface="Symbol" pitchFamily="18" charset="2"/>
              </a:rPr>
              <a:t>m</a:t>
            </a:r>
            <a:r>
              <a:rPr lang="en-US" sz="2400" baseline="-25000" dirty="0" err="1" smtClean="0">
                <a:solidFill>
                  <a:srgbClr val="000000"/>
                </a:solidFill>
              </a:rPr>
              <a:t>k</a:t>
            </a:r>
            <a:endParaRPr lang="en-US" sz="2400" dirty="0">
              <a:solidFill>
                <a:srgbClr val="000000"/>
              </a:solidFill>
            </a:endParaRPr>
          </a:p>
        </p:txBody>
      </p:sp>
      <p:sp>
        <p:nvSpPr>
          <p:cNvPr id="294996" name="Text Box 84"/>
          <p:cNvSpPr txBox="1">
            <a:spLocks noChangeArrowheads="1"/>
          </p:cNvSpPr>
          <p:nvPr/>
        </p:nvSpPr>
        <p:spPr bwMode="auto">
          <a:xfrm>
            <a:off x="8137525" y="1703388"/>
            <a:ext cx="877163" cy="461665"/>
          </a:xfrm>
          <a:prstGeom prst="rect">
            <a:avLst/>
          </a:prstGeom>
          <a:noFill/>
          <a:ln w="9525">
            <a:noFill/>
            <a:miter lim="800000"/>
            <a:headEnd/>
            <a:tailEnd/>
          </a:ln>
        </p:spPr>
        <p:txBody>
          <a:bodyPr wrap="none" anchor="t" anchorCtr="0">
            <a:spAutoFit/>
          </a:bodyPr>
          <a:lstStyle/>
          <a:p>
            <a:r>
              <a:rPr lang="en-US" sz="2400">
                <a:solidFill>
                  <a:srgbClr val="000000"/>
                </a:solidFill>
              </a:rPr>
              <a:t>a = ?</a:t>
            </a:r>
          </a:p>
        </p:txBody>
      </p:sp>
      <p:sp>
        <p:nvSpPr>
          <p:cNvPr id="294997" name="Text Box 85"/>
          <p:cNvSpPr txBox="1">
            <a:spLocks noChangeArrowheads="1"/>
          </p:cNvSpPr>
          <p:nvPr/>
        </p:nvSpPr>
        <p:spPr bwMode="auto">
          <a:xfrm>
            <a:off x="7428938" y="3353563"/>
            <a:ext cx="441146" cy="461665"/>
          </a:xfrm>
          <a:prstGeom prst="rect">
            <a:avLst/>
          </a:prstGeom>
          <a:noFill/>
          <a:ln w="9525">
            <a:noFill/>
            <a:miter lim="800000"/>
            <a:headEnd/>
            <a:tailEnd/>
          </a:ln>
        </p:spPr>
        <p:txBody>
          <a:bodyPr wrap="none" anchor="t" anchorCtr="0">
            <a:spAutoFit/>
          </a:bodyPr>
          <a:lstStyle/>
          <a:p>
            <a:r>
              <a:rPr lang="en-US" sz="2400" dirty="0" smtClean="0">
                <a:solidFill>
                  <a:srgbClr val="000000"/>
                </a:solidFill>
              </a:rPr>
              <a:t>m</a:t>
            </a:r>
            <a:endParaRPr lang="en-US" sz="2400" dirty="0">
              <a:solidFill>
                <a:srgbClr val="000000"/>
              </a:solidFill>
            </a:endParaRPr>
          </a:p>
        </p:txBody>
      </p:sp>
      <p:pic>
        <p:nvPicPr>
          <p:cNvPr id="47"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17813" y="2134571"/>
            <a:ext cx="353902" cy="467236"/>
          </a:xfrm>
          <a:prstGeom prst="rect">
            <a:avLst/>
          </a:prstGeom>
          <a:noFill/>
          <a:ln w="9525">
            <a:noFill/>
            <a:miter lim="800000"/>
            <a:headEnd/>
            <a:tailEnd/>
          </a:ln>
        </p:spPr>
      </p:pic>
      <p:pic>
        <p:nvPicPr>
          <p:cNvPr id="48"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14696" y="2134571"/>
            <a:ext cx="353902" cy="467236"/>
          </a:xfrm>
          <a:prstGeom prst="rect">
            <a:avLst/>
          </a:prstGeom>
          <a:noFill/>
          <a:ln w="9525">
            <a:noFill/>
            <a:miter lim="800000"/>
            <a:headEnd/>
            <a:tailEnd/>
          </a:ln>
        </p:spPr>
      </p:pic>
      <p:pic>
        <p:nvPicPr>
          <p:cNvPr id="49"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91589" y="2134571"/>
            <a:ext cx="353902" cy="467236"/>
          </a:xfrm>
          <a:prstGeom prst="rect">
            <a:avLst/>
          </a:prstGeom>
          <a:noFill/>
          <a:ln w="9525">
            <a:noFill/>
            <a:miter lim="800000"/>
            <a:headEnd/>
            <a:tailEnd/>
          </a:ln>
        </p:spPr>
      </p:pic>
      <p:sp>
        <p:nvSpPr>
          <p:cNvPr id="50" name="Oval 49"/>
          <p:cNvSpPr/>
          <p:nvPr/>
        </p:nvSpPr>
        <p:spPr>
          <a:xfrm>
            <a:off x="5132085" y="4632866"/>
            <a:ext cx="616028" cy="6160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1"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45917" y="4260255"/>
            <a:ext cx="353902" cy="467236"/>
          </a:xfrm>
          <a:prstGeom prst="rect">
            <a:avLst/>
          </a:prstGeom>
          <a:noFill/>
          <a:ln w="9525">
            <a:noFill/>
            <a:miter lim="800000"/>
            <a:headEnd/>
            <a:tailEnd/>
          </a:ln>
        </p:spPr>
      </p:pic>
      <p:pic>
        <p:nvPicPr>
          <p:cNvPr id="52"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42800" y="4260255"/>
            <a:ext cx="353902" cy="467236"/>
          </a:xfrm>
          <a:prstGeom prst="rect">
            <a:avLst/>
          </a:prstGeom>
          <a:noFill/>
          <a:ln w="9525">
            <a:noFill/>
            <a:miter lim="800000"/>
            <a:headEnd/>
            <a:tailEnd/>
          </a:ln>
        </p:spPr>
      </p:pic>
      <p:pic>
        <p:nvPicPr>
          <p:cNvPr id="53"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19693" y="4260255"/>
            <a:ext cx="353902" cy="467236"/>
          </a:xfrm>
          <a:prstGeom prst="rect">
            <a:avLst/>
          </a:prstGeom>
          <a:noFill/>
          <a:ln w="9525">
            <a:noFill/>
            <a:miter lim="800000"/>
            <a:headEnd/>
            <a:tailEnd/>
          </a:ln>
        </p:spPr>
      </p:pic>
      <p:pic>
        <p:nvPicPr>
          <p:cNvPr id="54"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96587" y="4260255"/>
            <a:ext cx="353902" cy="467236"/>
          </a:xfrm>
          <a:prstGeom prst="rect">
            <a:avLst/>
          </a:prstGeom>
          <a:noFill/>
          <a:ln w="9525">
            <a:noFill/>
            <a:miter lim="800000"/>
            <a:headEnd/>
            <a:tailEnd/>
          </a:ln>
        </p:spPr>
      </p:pic>
      <p:pic>
        <p:nvPicPr>
          <p:cNvPr id="55"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73482" y="4319630"/>
            <a:ext cx="353902" cy="467236"/>
          </a:xfrm>
          <a:prstGeom prst="rect">
            <a:avLst/>
          </a:prstGeom>
          <a:noFill/>
          <a:ln w="9525">
            <a:noFill/>
            <a:miter lim="800000"/>
            <a:headEnd/>
            <a:tailEnd/>
          </a:ln>
        </p:spPr>
      </p:pic>
      <p:sp>
        <p:nvSpPr>
          <p:cNvPr id="56" name="Freeform 55"/>
          <p:cNvSpPr/>
          <p:nvPr/>
        </p:nvSpPr>
        <p:spPr>
          <a:xfrm>
            <a:off x="1461696" y="3681621"/>
            <a:ext cx="2623416" cy="1009131"/>
          </a:xfrm>
          <a:custGeom>
            <a:avLst/>
            <a:gdLst>
              <a:gd name="connsiteX0" fmla="*/ 0 w 1025397"/>
              <a:gd name="connsiteY0" fmla="*/ 0 h 856259"/>
              <a:gd name="connsiteX1" fmla="*/ 47570 w 1025397"/>
              <a:gd name="connsiteY1" fmla="*/ 206136 h 856259"/>
              <a:gd name="connsiteX2" fmla="*/ 221993 w 1025397"/>
              <a:gd name="connsiteY2" fmla="*/ 285419 h 856259"/>
              <a:gd name="connsiteX3" fmla="*/ 438701 w 1025397"/>
              <a:gd name="connsiteY3" fmla="*/ 301276 h 856259"/>
              <a:gd name="connsiteX4" fmla="*/ 782261 w 1025397"/>
              <a:gd name="connsiteY4" fmla="*/ 311847 h 856259"/>
              <a:gd name="connsiteX5" fmla="*/ 956685 w 1025397"/>
              <a:gd name="connsiteY5" fmla="*/ 391130 h 856259"/>
              <a:gd name="connsiteX6" fmla="*/ 1025397 w 1025397"/>
              <a:gd name="connsiteY6" fmla="*/ 856259 h 85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397" h="856259">
                <a:moveTo>
                  <a:pt x="0" y="0"/>
                </a:moveTo>
                <a:cubicBezTo>
                  <a:pt x="5285" y="79283"/>
                  <a:pt x="10571" y="158566"/>
                  <a:pt x="47570" y="206136"/>
                </a:cubicBezTo>
                <a:cubicBezTo>
                  <a:pt x="84569" y="253706"/>
                  <a:pt x="156805" y="269562"/>
                  <a:pt x="221993" y="285419"/>
                </a:cubicBezTo>
                <a:cubicBezTo>
                  <a:pt x="287181" y="301276"/>
                  <a:pt x="345323" y="296871"/>
                  <a:pt x="438701" y="301276"/>
                </a:cubicBezTo>
                <a:cubicBezTo>
                  <a:pt x="532079" y="305681"/>
                  <a:pt x="695930" y="296871"/>
                  <a:pt x="782261" y="311847"/>
                </a:cubicBezTo>
                <a:cubicBezTo>
                  <a:pt x="868592" y="326823"/>
                  <a:pt x="916162" y="300395"/>
                  <a:pt x="956685" y="391130"/>
                </a:cubicBezTo>
                <a:cubicBezTo>
                  <a:pt x="997208" y="481865"/>
                  <a:pt x="1011302" y="669062"/>
                  <a:pt x="1025397" y="856259"/>
                </a:cubicBezTo>
              </a:path>
            </a:pathLst>
          </a:custGeom>
          <a:noFill/>
          <a:ln w="28575">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7"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44142" y="4319630"/>
            <a:ext cx="353902" cy="467236"/>
          </a:xfrm>
          <a:prstGeom prst="rect">
            <a:avLst/>
          </a:prstGeom>
          <a:noFill/>
          <a:ln w="9525">
            <a:noFill/>
            <a:miter lim="800000"/>
            <a:headEnd/>
            <a:tailEnd/>
          </a:ln>
        </p:spPr>
      </p:pic>
    </p:spTree>
    <p:extLst>
      <p:ext uri="{BB962C8B-B14F-4D97-AF65-F5344CB8AC3E}">
        <p14:creationId xmlns:p14="http://schemas.microsoft.com/office/powerpoint/2010/main" val="11189516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94936"/>
                                        </p:tgtEl>
                                        <p:attrNameLst>
                                          <p:attrName>style.visibility</p:attrName>
                                        </p:attrNameLst>
                                      </p:cBhvr>
                                      <p:to>
                                        <p:strVal val="visible"/>
                                      </p:to>
                                    </p:set>
                                    <p:animEffect transition="in" filter="wipe(down)">
                                      <p:cBhvr>
                                        <p:cTn id="14" dur="580">
                                          <p:stCondLst>
                                            <p:cond delay="0"/>
                                          </p:stCondLst>
                                        </p:cTn>
                                        <p:tgtEl>
                                          <p:spTgt spid="294936"/>
                                        </p:tgtEl>
                                      </p:cBhvr>
                                    </p:animEffect>
                                    <p:anim calcmode="lin" valueType="num">
                                      <p:cBhvr>
                                        <p:cTn id="15" dur="1822" tmFilter="0,0; 0.14,0.36; 0.43,0.73; 0.71,0.91; 1.0,1.0">
                                          <p:stCondLst>
                                            <p:cond delay="0"/>
                                          </p:stCondLst>
                                        </p:cTn>
                                        <p:tgtEl>
                                          <p:spTgt spid="29493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9493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9493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9493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94936"/>
                                        </p:tgtEl>
                                        <p:attrNameLst>
                                          <p:attrName>ppt_y</p:attrName>
                                        </p:attrNameLst>
                                      </p:cBhvr>
                                      <p:tavLst>
                                        <p:tav tm="0" fmla="#ppt_y-sin(pi*$)/81">
                                          <p:val>
                                            <p:fltVal val="0"/>
                                          </p:val>
                                        </p:tav>
                                        <p:tav tm="100000">
                                          <p:val>
                                            <p:fltVal val="1"/>
                                          </p:val>
                                        </p:tav>
                                      </p:tavLst>
                                    </p:anim>
                                    <p:animScale>
                                      <p:cBhvr>
                                        <p:cTn id="20" dur="26">
                                          <p:stCondLst>
                                            <p:cond delay="650"/>
                                          </p:stCondLst>
                                        </p:cTn>
                                        <p:tgtEl>
                                          <p:spTgt spid="294936"/>
                                        </p:tgtEl>
                                      </p:cBhvr>
                                      <p:to x="100000" y="60000"/>
                                    </p:animScale>
                                    <p:animScale>
                                      <p:cBhvr>
                                        <p:cTn id="21" dur="166" decel="50000">
                                          <p:stCondLst>
                                            <p:cond delay="676"/>
                                          </p:stCondLst>
                                        </p:cTn>
                                        <p:tgtEl>
                                          <p:spTgt spid="294936"/>
                                        </p:tgtEl>
                                      </p:cBhvr>
                                      <p:to x="100000" y="100000"/>
                                    </p:animScale>
                                    <p:animScale>
                                      <p:cBhvr>
                                        <p:cTn id="22" dur="26">
                                          <p:stCondLst>
                                            <p:cond delay="1312"/>
                                          </p:stCondLst>
                                        </p:cTn>
                                        <p:tgtEl>
                                          <p:spTgt spid="294936"/>
                                        </p:tgtEl>
                                      </p:cBhvr>
                                      <p:to x="100000" y="80000"/>
                                    </p:animScale>
                                    <p:animScale>
                                      <p:cBhvr>
                                        <p:cTn id="23" dur="166" decel="50000">
                                          <p:stCondLst>
                                            <p:cond delay="1338"/>
                                          </p:stCondLst>
                                        </p:cTn>
                                        <p:tgtEl>
                                          <p:spTgt spid="294936"/>
                                        </p:tgtEl>
                                      </p:cBhvr>
                                      <p:to x="100000" y="100000"/>
                                    </p:animScale>
                                    <p:animScale>
                                      <p:cBhvr>
                                        <p:cTn id="24" dur="26">
                                          <p:stCondLst>
                                            <p:cond delay="1642"/>
                                          </p:stCondLst>
                                        </p:cTn>
                                        <p:tgtEl>
                                          <p:spTgt spid="294936"/>
                                        </p:tgtEl>
                                      </p:cBhvr>
                                      <p:to x="100000" y="90000"/>
                                    </p:animScale>
                                    <p:animScale>
                                      <p:cBhvr>
                                        <p:cTn id="25" dur="166" decel="50000">
                                          <p:stCondLst>
                                            <p:cond delay="1668"/>
                                          </p:stCondLst>
                                        </p:cTn>
                                        <p:tgtEl>
                                          <p:spTgt spid="294936"/>
                                        </p:tgtEl>
                                      </p:cBhvr>
                                      <p:to x="100000" y="100000"/>
                                    </p:animScale>
                                    <p:animScale>
                                      <p:cBhvr>
                                        <p:cTn id="26" dur="26">
                                          <p:stCondLst>
                                            <p:cond delay="1808"/>
                                          </p:stCondLst>
                                        </p:cTn>
                                        <p:tgtEl>
                                          <p:spTgt spid="294936"/>
                                        </p:tgtEl>
                                      </p:cBhvr>
                                      <p:to x="100000" y="95000"/>
                                    </p:animScale>
                                    <p:animScale>
                                      <p:cBhvr>
                                        <p:cTn id="27" dur="166" decel="50000">
                                          <p:stCondLst>
                                            <p:cond delay="1834"/>
                                          </p:stCondLst>
                                        </p:cTn>
                                        <p:tgtEl>
                                          <p:spTgt spid="29493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4935"/>
                                        </p:tgtEl>
                                        <p:attrNameLst>
                                          <p:attrName>style.visibility</p:attrName>
                                        </p:attrNameLst>
                                      </p:cBhvr>
                                      <p:to>
                                        <p:strVal val="visible"/>
                                      </p:to>
                                    </p:set>
                                    <p:animEffect transition="in" filter="dissolve">
                                      <p:cBhvr>
                                        <p:cTn id="32" dur="500"/>
                                        <p:tgtEl>
                                          <p:spTgt spid="294935"/>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294993"/>
                                        </p:tgtEl>
                                        <p:attrNameLst>
                                          <p:attrName>style.visibility</p:attrName>
                                        </p:attrNameLst>
                                      </p:cBhvr>
                                      <p:to>
                                        <p:strVal val="visible"/>
                                      </p:to>
                                    </p:set>
                                    <p:animEffect transition="in" filter="fade">
                                      <p:cBhvr>
                                        <p:cTn id="37" dur="1000"/>
                                        <p:tgtEl>
                                          <p:spTgt spid="294993"/>
                                        </p:tgtEl>
                                      </p:cBhvr>
                                    </p:animEffect>
                                    <p:anim calcmode="lin" valueType="num">
                                      <p:cBhvr>
                                        <p:cTn id="38" dur="1000" fill="hold"/>
                                        <p:tgtEl>
                                          <p:spTgt spid="294993"/>
                                        </p:tgtEl>
                                        <p:attrNameLst>
                                          <p:attrName>ppt_x</p:attrName>
                                        </p:attrNameLst>
                                      </p:cBhvr>
                                      <p:tavLst>
                                        <p:tav tm="0">
                                          <p:val>
                                            <p:strVal val="#ppt_x"/>
                                          </p:val>
                                        </p:tav>
                                        <p:tav tm="100000">
                                          <p:val>
                                            <p:strVal val="#ppt_x"/>
                                          </p:val>
                                        </p:tav>
                                      </p:tavLst>
                                    </p:anim>
                                    <p:anim calcmode="lin" valueType="num">
                                      <p:cBhvr>
                                        <p:cTn id="39" dur="1000" fill="hold"/>
                                        <p:tgtEl>
                                          <p:spTgt spid="29499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5" presetClass="entr" presetSubtype="0" fill="hold" grpId="0" nodeType="clickEffect">
                                  <p:stCondLst>
                                    <p:cond delay="0"/>
                                  </p:stCondLst>
                                  <p:childTnLst>
                                    <p:set>
                                      <p:cBhvr>
                                        <p:cTn id="50" dur="1" fill="hold">
                                          <p:stCondLst>
                                            <p:cond delay="0"/>
                                          </p:stCondLst>
                                        </p:cTn>
                                        <p:tgtEl>
                                          <p:spTgt spid="294996"/>
                                        </p:tgtEl>
                                        <p:attrNameLst>
                                          <p:attrName>style.visibility</p:attrName>
                                        </p:attrNameLst>
                                      </p:cBhvr>
                                      <p:to>
                                        <p:strVal val="visible"/>
                                      </p:to>
                                    </p:set>
                                    <p:animEffect transition="in" filter="fade">
                                      <p:cBhvr>
                                        <p:cTn id="51" dur="2000"/>
                                        <p:tgtEl>
                                          <p:spTgt spid="294996"/>
                                        </p:tgtEl>
                                      </p:cBhvr>
                                    </p:animEffect>
                                    <p:anim calcmode="lin" valueType="num">
                                      <p:cBhvr>
                                        <p:cTn id="52" dur="2000" fill="hold"/>
                                        <p:tgtEl>
                                          <p:spTgt spid="294996"/>
                                        </p:tgtEl>
                                        <p:attrNameLst>
                                          <p:attrName>style.rotation</p:attrName>
                                        </p:attrNameLst>
                                      </p:cBhvr>
                                      <p:tavLst>
                                        <p:tav tm="0">
                                          <p:val>
                                            <p:fltVal val="720"/>
                                          </p:val>
                                        </p:tav>
                                        <p:tav tm="100000">
                                          <p:val>
                                            <p:fltVal val="0"/>
                                          </p:val>
                                        </p:tav>
                                      </p:tavLst>
                                    </p:anim>
                                    <p:anim calcmode="lin" valueType="num">
                                      <p:cBhvr>
                                        <p:cTn id="53" dur="2000" fill="hold"/>
                                        <p:tgtEl>
                                          <p:spTgt spid="294996"/>
                                        </p:tgtEl>
                                        <p:attrNameLst>
                                          <p:attrName>ppt_h</p:attrName>
                                        </p:attrNameLst>
                                      </p:cBhvr>
                                      <p:tavLst>
                                        <p:tav tm="0">
                                          <p:val>
                                            <p:fltVal val="0"/>
                                          </p:val>
                                        </p:tav>
                                        <p:tav tm="100000">
                                          <p:val>
                                            <p:strVal val="#ppt_h"/>
                                          </p:val>
                                        </p:tav>
                                      </p:tavLst>
                                    </p:anim>
                                    <p:anim calcmode="lin" valueType="num">
                                      <p:cBhvr>
                                        <p:cTn id="54" dur="2000" fill="hold"/>
                                        <p:tgtEl>
                                          <p:spTgt spid="294996"/>
                                        </p:tgtEl>
                                        <p:attrNameLst>
                                          <p:attrName>ppt_w</p:attrName>
                                        </p:attrNameLst>
                                      </p:cBhvr>
                                      <p:tavLst>
                                        <p:tav tm="0">
                                          <p:val>
                                            <p:fltVal val="0"/>
                                          </p:val>
                                        </p:tav>
                                        <p:tav tm="100000">
                                          <p:val>
                                            <p:strVal val="#ppt_w"/>
                                          </p:val>
                                        </p:tav>
                                      </p:tavLst>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294997"/>
                                        </p:tgtEl>
                                        <p:attrNameLst>
                                          <p:attrName>style.visibility</p:attrName>
                                        </p:attrNameLst>
                                      </p:cBhvr>
                                      <p:to>
                                        <p:strVal val="visible"/>
                                      </p:to>
                                    </p:set>
                                    <p:animEffect transition="in" filter="dissolve">
                                      <p:cBhvr>
                                        <p:cTn id="59" dur="500"/>
                                        <p:tgtEl>
                                          <p:spTgt spid="294997"/>
                                        </p:tgtEl>
                                      </p:cBhvr>
                                    </p:animEffect>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1000"/>
                                        <p:tgtEl>
                                          <p:spTgt spid="6"/>
                                        </p:tgtEl>
                                      </p:cBhvr>
                                    </p:animEffect>
                                    <p:anim calcmode="lin" valueType="num">
                                      <p:cBhvr>
                                        <p:cTn id="65" dur="1000" fill="hold"/>
                                        <p:tgtEl>
                                          <p:spTgt spid="6"/>
                                        </p:tgtEl>
                                        <p:attrNameLst>
                                          <p:attrName>ppt_x</p:attrName>
                                        </p:attrNameLst>
                                      </p:cBhvr>
                                      <p:tavLst>
                                        <p:tav tm="0">
                                          <p:val>
                                            <p:strVal val="#ppt_x"/>
                                          </p:val>
                                        </p:tav>
                                        <p:tav tm="100000">
                                          <p:val>
                                            <p:strVal val="#ppt_x"/>
                                          </p:val>
                                        </p:tav>
                                      </p:tavLst>
                                    </p:anim>
                                    <p:anim calcmode="lin" valueType="num">
                                      <p:cBhvr>
                                        <p:cTn id="6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5" presetClass="entr" presetSubtype="0" fill="hold" grpId="0" nodeType="clickEffect">
                                  <p:stCondLst>
                                    <p:cond delay="0"/>
                                  </p:stCondLst>
                                  <p:childTnLst>
                                    <p:set>
                                      <p:cBhvr>
                                        <p:cTn id="70" dur="1" fill="hold">
                                          <p:stCondLst>
                                            <p:cond delay="0"/>
                                          </p:stCondLst>
                                        </p:cTn>
                                        <p:tgtEl>
                                          <p:spTgt spid="294941"/>
                                        </p:tgtEl>
                                        <p:attrNameLst>
                                          <p:attrName>style.visibility</p:attrName>
                                        </p:attrNameLst>
                                      </p:cBhvr>
                                      <p:to>
                                        <p:strVal val="visible"/>
                                      </p:to>
                                    </p:set>
                                    <p:animEffect transition="in" filter="fade">
                                      <p:cBhvr>
                                        <p:cTn id="71" dur="2000"/>
                                        <p:tgtEl>
                                          <p:spTgt spid="294941"/>
                                        </p:tgtEl>
                                      </p:cBhvr>
                                    </p:animEffect>
                                    <p:anim calcmode="lin" valueType="num">
                                      <p:cBhvr>
                                        <p:cTn id="72" dur="2000" fill="hold"/>
                                        <p:tgtEl>
                                          <p:spTgt spid="294941"/>
                                        </p:tgtEl>
                                        <p:attrNameLst>
                                          <p:attrName>style.rotation</p:attrName>
                                        </p:attrNameLst>
                                      </p:cBhvr>
                                      <p:tavLst>
                                        <p:tav tm="0">
                                          <p:val>
                                            <p:fltVal val="720"/>
                                          </p:val>
                                        </p:tav>
                                        <p:tav tm="100000">
                                          <p:val>
                                            <p:fltVal val="0"/>
                                          </p:val>
                                        </p:tav>
                                      </p:tavLst>
                                    </p:anim>
                                    <p:anim calcmode="lin" valueType="num">
                                      <p:cBhvr>
                                        <p:cTn id="73" dur="2000" fill="hold"/>
                                        <p:tgtEl>
                                          <p:spTgt spid="294941"/>
                                        </p:tgtEl>
                                        <p:attrNameLst>
                                          <p:attrName>ppt_h</p:attrName>
                                        </p:attrNameLst>
                                      </p:cBhvr>
                                      <p:tavLst>
                                        <p:tav tm="0">
                                          <p:val>
                                            <p:fltVal val="0"/>
                                          </p:val>
                                        </p:tav>
                                        <p:tav tm="100000">
                                          <p:val>
                                            <p:strVal val="#ppt_h"/>
                                          </p:val>
                                        </p:tav>
                                      </p:tavLst>
                                    </p:anim>
                                    <p:anim calcmode="lin" valueType="num">
                                      <p:cBhvr>
                                        <p:cTn id="74" dur="2000" fill="hold"/>
                                        <p:tgtEl>
                                          <p:spTgt spid="294941"/>
                                        </p:tgtEl>
                                        <p:attrNameLst>
                                          <p:attrName>ppt_w</p:attrName>
                                        </p:attrNameLst>
                                      </p:cBhvr>
                                      <p:tavLst>
                                        <p:tav tm="0">
                                          <p:val>
                                            <p:fltVal val="0"/>
                                          </p:val>
                                        </p:tav>
                                        <p:tav tm="100000">
                                          <p:val>
                                            <p:strVal val="#ppt_w"/>
                                          </p:val>
                                        </p:tav>
                                      </p:tavLst>
                                    </p:anim>
                                  </p:childTnLst>
                                </p:cTn>
                              </p:par>
                              <p:par>
                                <p:cTn id="75" presetID="35" presetClass="entr" presetSubtype="0" fill="hold" grpId="0" nodeType="withEffect">
                                  <p:stCondLst>
                                    <p:cond delay="0"/>
                                  </p:stCondLst>
                                  <p:childTnLst>
                                    <p:set>
                                      <p:cBhvr>
                                        <p:cTn id="76" dur="1" fill="hold">
                                          <p:stCondLst>
                                            <p:cond delay="0"/>
                                          </p:stCondLst>
                                        </p:cTn>
                                        <p:tgtEl>
                                          <p:spTgt spid="294945"/>
                                        </p:tgtEl>
                                        <p:attrNameLst>
                                          <p:attrName>style.visibility</p:attrName>
                                        </p:attrNameLst>
                                      </p:cBhvr>
                                      <p:to>
                                        <p:strVal val="visible"/>
                                      </p:to>
                                    </p:set>
                                    <p:animEffect transition="in" filter="fade">
                                      <p:cBhvr>
                                        <p:cTn id="77" dur="2000"/>
                                        <p:tgtEl>
                                          <p:spTgt spid="294945"/>
                                        </p:tgtEl>
                                      </p:cBhvr>
                                    </p:animEffect>
                                    <p:anim calcmode="lin" valueType="num">
                                      <p:cBhvr>
                                        <p:cTn id="78" dur="2000" fill="hold"/>
                                        <p:tgtEl>
                                          <p:spTgt spid="294945"/>
                                        </p:tgtEl>
                                        <p:attrNameLst>
                                          <p:attrName>style.rotation</p:attrName>
                                        </p:attrNameLst>
                                      </p:cBhvr>
                                      <p:tavLst>
                                        <p:tav tm="0">
                                          <p:val>
                                            <p:fltVal val="720"/>
                                          </p:val>
                                        </p:tav>
                                        <p:tav tm="100000">
                                          <p:val>
                                            <p:fltVal val="0"/>
                                          </p:val>
                                        </p:tav>
                                      </p:tavLst>
                                    </p:anim>
                                    <p:anim calcmode="lin" valueType="num">
                                      <p:cBhvr>
                                        <p:cTn id="79" dur="2000" fill="hold"/>
                                        <p:tgtEl>
                                          <p:spTgt spid="294945"/>
                                        </p:tgtEl>
                                        <p:attrNameLst>
                                          <p:attrName>ppt_h</p:attrName>
                                        </p:attrNameLst>
                                      </p:cBhvr>
                                      <p:tavLst>
                                        <p:tav tm="0">
                                          <p:val>
                                            <p:fltVal val="0"/>
                                          </p:val>
                                        </p:tav>
                                        <p:tav tm="100000">
                                          <p:val>
                                            <p:strVal val="#ppt_h"/>
                                          </p:val>
                                        </p:tav>
                                      </p:tavLst>
                                    </p:anim>
                                    <p:anim calcmode="lin" valueType="num">
                                      <p:cBhvr>
                                        <p:cTn id="80" dur="2000" fill="hold"/>
                                        <p:tgtEl>
                                          <p:spTgt spid="294945"/>
                                        </p:tgtEl>
                                        <p:attrNameLst>
                                          <p:attrName>ppt_w</p:attrName>
                                        </p:attrNameLst>
                                      </p:cBhvr>
                                      <p:tavLst>
                                        <p:tav tm="0">
                                          <p:val>
                                            <p:fltVal val="0"/>
                                          </p:val>
                                        </p:tav>
                                        <p:tav tm="100000">
                                          <p:val>
                                            <p:strVal val="#ppt_w"/>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294947">
                                            <p:txEl>
                                              <p:pRg st="0" end="0"/>
                                            </p:txEl>
                                          </p:spTgt>
                                        </p:tgtEl>
                                        <p:attrNameLst>
                                          <p:attrName>style.visibility</p:attrName>
                                        </p:attrNameLst>
                                      </p:cBhvr>
                                      <p:to>
                                        <p:strVal val="visible"/>
                                      </p:to>
                                    </p:set>
                                    <p:animEffect transition="in" filter="fade">
                                      <p:cBhvr>
                                        <p:cTn id="85" dur="1000"/>
                                        <p:tgtEl>
                                          <p:spTgt spid="294947">
                                            <p:txEl>
                                              <p:pRg st="0" end="0"/>
                                            </p:txEl>
                                          </p:spTgt>
                                        </p:tgtEl>
                                      </p:cBhvr>
                                    </p:animEffect>
                                    <p:anim calcmode="lin" valueType="num">
                                      <p:cBhvr>
                                        <p:cTn id="86" dur="1000" fill="hold"/>
                                        <p:tgtEl>
                                          <p:spTgt spid="294947">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949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0" nodeType="clickEffect">
                                  <p:stCondLst>
                                    <p:cond delay="0"/>
                                  </p:stCondLst>
                                  <p:childTnLst>
                                    <p:set>
                                      <p:cBhvr>
                                        <p:cTn id="91" dur="1" fill="hold">
                                          <p:stCondLst>
                                            <p:cond delay="0"/>
                                          </p:stCondLst>
                                        </p:cTn>
                                        <p:tgtEl>
                                          <p:spTgt spid="294946"/>
                                        </p:tgtEl>
                                        <p:attrNameLst>
                                          <p:attrName>style.visibility</p:attrName>
                                        </p:attrNameLst>
                                      </p:cBhvr>
                                      <p:to>
                                        <p:strVal val="visible"/>
                                      </p:to>
                                    </p:set>
                                    <p:animEffect transition="in" filter="fade">
                                      <p:cBhvr>
                                        <p:cTn id="92" dur="1000"/>
                                        <p:tgtEl>
                                          <p:spTgt spid="294946"/>
                                        </p:tgtEl>
                                      </p:cBhvr>
                                    </p:animEffect>
                                    <p:anim calcmode="lin" valueType="num">
                                      <p:cBhvr>
                                        <p:cTn id="93" dur="1000" fill="hold"/>
                                        <p:tgtEl>
                                          <p:spTgt spid="294946"/>
                                        </p:tgtEl>
                                        <p:attrNameLst>
                                          <p:attrName>ppt_x</p:attrName>
                                        </p:attrNameLst>
                                      </p:cBhvr>
                                      <p:tavLst>
                                        <p:tav tm="0">
                                          <p:val>
                                            <p:strVal val="#ppt_x"/>
                                          </p:val>
                                        </p:tav>
                                        <p:tav tm="100000">
                                          <p:val>
                                            <p:strVal val="#ppt_x"/>
                                          </p:val>
                                        </p:tav>
                                      </p:tavLst>
                                    </p:anim>
                                    <p:anim calcmode="lin" valueType="num">
                                      <p:cBhvr>
                                        <p:cTn id="94" dur="1000" fill="hold"/>
                                        <p:tgtEl>
                                          <p:spTgt spid="294946"/>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fade">
                                      <p:cBhvr>
                                        <p:cTn id="99" dur="1000"/>
                                        <p:tgtEl>
                                          <p:spTgt spid="5"/>
                                        </p:tgtEl>
                                      </p:cBhvr>
                                    </p:animEffect>
                                    <p:anim calcmode="lin" valueType="num">
                                      <p:cBhvr>
                                        <p:cTn id="100" dur="1000" fill="hold"/>
                                        <p:tgtEl>
                                          <p:spTgt spid="5"/>
                                        </p:tgtEl>
                                        <p:attrNameLst>
                                          <p:attrName>ppt_x</p:attrName>
                                        </p:attrNameLst>
                                      </p:cBhvr>
                                      <p:tavLst>
                                        <p:tav tm="0">
                                          <p:val>
                                            <p:strVal val="#ppt_x"/>
                                          </p:val>
                                        </p:tav>
                                        <p:tav tm="100000">
                                          <p:val>
                                            <p:strVal val="#ppt_x"/>
                                          </p:val>
                                        </p:tav>
                                      </p:tavLst>
                                    </p:anim>
                                    <p:anim calcmode="lin" valueType="num">
                                      <p:cBhvr>
                                        <p:cTn id="10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fade">
                                      <p:cBhvr>
                                        <p:cTn id="106" dur="1000"/>
                                        <p:tgtEl>
                                          <p:spTgt spid="4"/>
                                        </p:tgtEl>
                                      </p:cBhvr>
                                    </p:animEffect>
                                    <p:anim calcmode="lin" valueType="num">
                                      <p:cBhvr>
                                        <p:cTn id="107" dur="1000" fill="hold"/>
                                        <p:tgtEl>
                                          <p:spTgt spid="4"/>
                                        </p:tgtEl>
                                        <p:attrNameLst>
                                          <p:attrName>ppt_x</p:attrName>
                                        </p:attrNameLst>
                                      </p:cBhvr>
                                      <p:tavLst>
                                        <p:tav tm="0">
                                          <p:val>
                                            <p:strVal val="#ppt_x"/>
                                          </p:val>
                                        </p:tav>
                                        <p:tav tm="100000">
                                          <p:val>
                                            <p:strVal val="#ppt_x"/>
                                          </p:val>
                                        </p:tav>
                                      </p:tavLst>
                                    </p:anim>
                                    <p:anim calcmode="lin" valueType="num">
                                      <p:cBhvr>
                                        <p:cTn id="10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7"/>
                                        </p:tgtEl>
                                        <p:attrNameLst>
                                          <p:attrName>style.visibility</p:attrName>
                                        </p:attrNameLst>
                                      </p:cBhvr>
                                      <p:to>
                                        <p:strVal val="visible"/>
                                      </p:to>
                                    </p:set>
                                    <p:animEffect transition="in" filter="wipe(left)">
                                      <p:cBhvr>
                                        <p:cTn id="113" dur="5000"/>
                                        <p:tgtEl>
                                          <p:spTgt spid="7"/>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294975"/>
                                        </p:tgtEl>
                                        <p:attrNameLst>
                                          <p:attrName>style.visibility</p:attrName>
                                        </p:attrNameLst>
                                      </p:cBhvr>
                                      <p:to>
                                        <p:strVal val="visible"/>
                                      </p:to>
                                    </p:set>
                                    <p:animEffect transition="in" filter="wipe(left)">
                                      <p:cBhvr>
                                        <p:cTn id="118" dur="5000"/>
                                        <p:tgtEl>
                                          <p:spTgt spid="294975"/>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wipe(down)">
                                      <p:cBhvr>
                                        <p:cTn id="123" dur="500"/>
                                        <p:tgtEl>
                                          <p:spTgt spid="10"/>
                                        </p:tgtEl>
                                      </p:cBhvr>
                                    </p:animEffect>
                                  </p:childTnLst>
                                </p:cTn>
                              </p:par>
                            </p:childTnLst>
                          </p:cTn>
                        </p:par>
                      </p:childTnLst>
                    </p:cTn>
                  </p:par>
                  <p:par>
                    <p:cTn id="124" fill="hold">
                      <p:stCondLst>
                        <p:cond delay="indefinite"/>
                      </p:stCondLst>
                      <p:childTnLst>
                        <p:par>
                          <p:cTn id="125" fill="hold">
                            <p:stCondLst>
                              <p:cond delay="0"/>
                            </p:stCondLst>
                            <p:childTnLst>
                              <p:par>
                                <p:cTn id="126" presetID="45" presetClass="entr" presetSubtype="0" fill="hold" grpId="0" nodeType="clickEffect">
                                  <p:stCondLst>
                                    <p:cond delay="0"/>
                                  </p:stCondLst>
                                  <p:childTnLst>
                                    <p:set>
                                      <p:cBhvr>
                                        <p:cTn id="127" dur="1" fill="hold">
                                          <p:stCondLst>
                                            <p:cond delay="0"/>
                                          </p:stCondLst>
                                        </p:cTn>
                                        <p:tgtEl>
                                          <p:spTgt spid="50"/>
                                        </p:tgtEl>
                                        <p:attrNameLst>
                                          <p:attrName>style.visibility</p:attrName>
                                        </p:attrNameLst>
                                      </p:cBhvr>
                                      <p:to>
                                        <p:strVal val="visible"/>
                                      </p:to>
                                    </p:set>
                                    <p:animEffect transition="in" filter="fade">
                                      <p:cBhvr>
                                        <p:cTn id="128" dur="2000"/>
                                        <p:tgtEl>
                                          <p:spTgt spid="50"/>
                                        </p:tgtEl>
                                      </p:cBhvr>
                                    </p:animEffect>
                                    <p:anim calcmode="lin" valueType="num">
                                      <p:cBhvr>
                                        <p:cTn id="129" dur="2000" fill="hold"/>
                                        <p:tgtEl>
                                          <p:spTgt spid="50"/>
                                        </p:tgtEl>
                                        <p:attrNameLst>
                                          <p:attrName>ppt_w</p:attrName>
                                        </p:attrNameLst>
                                      </p:cBhvr>
                                      <p:tavLst>
                                        <p:tav tm="0" fmla="#ppt_w*sin(2.5*pi*$)">
                                          <p:val>
                                            <p:fltVal val="0"/>
                                          </p:val>
                                        </p:tav>
                                        <p:tav tm="100000">
                                          <p:val>
                                            <p:fltVal val="1"/>
                                          </p:val>
                                        </p:tav>
                                      </p:tavLst>
                                    </p:anim>
                                    <p:anim calcmode="lin" valueType="num">
                                      <p:cBhvr>
                                        <p:cTn id="130" dur="2000" fill="hold"/>
                                        <p:tgtEl>
                                          <p:spTgt spid="50"/>
                                        </p:tgtEl>
                                        <p:attrNameLst>
                                          <p:attrName>ppt_h</p:attrName>
                                        </p:attrNameLst>
                                      </p:cBhvr>
                                      <p:tavLst>
                                        <p:tav tm="0">
                                          <p:val>
                                            <p:strVal val="#ppt_h"/>
                                          </p:val>
                                        </p:tav>
                                        <p:tav tm="100000">
                                          <p:val>
                                            <p:strVal val="#ppt_h"/>
                                          </p:val>
                                        </p:tav>
                                      </p:tavLst>
                                    </p:anim>
                                  </p:childTnLst>
                                </p:cTn>
                              </p:par>
                            </p:childTnLst>
                          </p:cTn>
                        </p:par>
                      </p:childTnLst>
                    </p:cTn>
                  </p:par>
                  <p:par>
                    <p:cTn id="131" fill="hold">
                      <p:stCondLst>
                        <p:cond delay="indefinite"/>
                      </p:stCondLst>
                      <p:childTnLst>
                        <p:par>
                          <p:cTn id="132" fill="hold">
                            <p:stCondLst>
                              <p:cond delay="0"/>
                            </p:stCondLst>
                            <p:childTnLst>
                              <p:par>
                                <p:cTn id="133" presetID="26" presetClass="entr" presetSubtype="0" fill="hold" nodeType="clickEffect">
                                  <p:stCondLst>
                                    <p:cond delay="0"/>
                                  </p:stCondLst>
                                  <p:childTnLst>
                                    <p:set>
                                      <p:cBhvr>
                                        <p:cTn id="134" dur="1" fill="hold">
                                          <p:stCondLst>
                                            <p:cond delay="0"/>
                                          </p:stCondLst>
                                        </p:cTn>
                                        <p:tgtEl>
                                          <p:spTgt spid="48"/>
                                        </p:tgtEl>
                                        <p:attrNameLst>
                                          <p:attrName>style.visibility</p:attrName>
                                        </p:attrNameLst>
                                      </p:cBhvr>
                                      <p:to>
                                        <p:strVal val="visible"/>
                                      </p:to>
                                    </p:set>
                                    <p:animEffect transition="in" filter="wipe(down)">
                                      <p:cBhvr>
                                        <p:cTn id="135" dur="580">
                                          <p:stCondLst>
                                            <p:cond delay="0"/>
                                          </p:stCondLst>
                                        </p:cTn>
                                        <p:tgtEl>
                                          <p:spTgt spid="48"/>
                                        </p:tgtEl>
                                      </p:cBhvr>
                                    </p:animEffect>
                                    <p:anim calcmode="lin" valueType="num">
                                      <p:cBhvr>
                                        <p:cTn id="13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41" dur="26">
                                          <p:stCondLst>
                                            <p:cond delay="650"/>
                                          </p:stCondLst>
                                        </p:cTn>
                                        <p:tgtEl>
                                          <p:spTgt spid="48"/>
                                        </p:tgtEl>
                                      </p:cBhvr>
                                      <p:to x="100000" y="60000"/>
                                    </p:animScale>
                                    <p:animScale>
                                      <p:cBhvr>
                                        <p:cTn id="142" dur="166" decel="50000">
                                          <p:stCondLst>
                                            <p:cond delay="676"/>
                                          </p:stCondLst>
                                        </p:cTn>
                                        <p:tgtEl>
                                          <p:spTgt spid="48"/>
                                        </p:tgtEl>
                                      </p:cBhvr>
                                      <p:to x="100000" y="100000"/>
                                    </p:animScale>
                                    <p:animScale>
                                      <p:cBhvr>
                                        <p:cTn id="143" dur="26">
                                          <p:stCondLst>
                                            <p:cond delay="1312"/>
                                          </p:stCondLst>
                                        </p:cTn>
                                        <p:tgtEl>
                                          <p:spTgt spid="48"/>
                                        </p:tgtEl>
                                      </p:cBhvr>
                                      <p:to x="100000" y="80000"/>
                                    </p:animScale>
                                    <p:animScale>
                                      <p:cBhvr>
                                        <p:cTn id="144" dur="166" decel="50000">
                                          <p:stCondLst>
                                            <p:cond delay="1338"/>
                                          </p:stCondLst>
                                        </p:cTn>
                                        <p:tgtEl>
                                          <p:spTgt spid="48"/>
                                        </p:tgtEl>
                                      </p:cBhvr>
                                      <p:to x="100000" y="100000"/>
                                    </p:animScale>
                                    <p:animScale>
                                      <p:cBhvr>
                                        <p:cTn id="145" dur="26">
                                          <p:stCondLst>
                                            <p:cond delay="1642"/>
                                          </p:stCondLst>
                                        </p:cTn>
                                        <p:tgtEl>
                                          <p:spTgt spid="48"/>
                                        </p:tgtEl>
                                      </p:cBhvr>
                                      <p:to x="100000" y="90000"/>
                                    </p:animScale>
                                    <p:animScale>
                                      <p:cBhvr>
                                        <p:cTn id="146" dur="166" decel="50000">
                                          <p:stCondLst>
                                            <p:cond delay="1668"/>
                                          </p:stCondLst>
                                        </p:cTn>
                                        <p:tgtEl>
                                          <p:spTgt spid="48"/>
                                        </p:tgtEl>
                                      </p:cBhvr>
                                      <p:to x="100000" y="100000"/>
                                    </p:animScale>
                                    <p:animScale>
                                      <p:cBhvr>
                                        <p:cTn id="147" dur="26">
                                          <p:stCondLst>
                                            <p:cond delay="1808"/>
                                          </p:stCondLst>
                                        </p:cTn>
                                        <p:tgtEl>
                                          <p:spTgt spid="48"/>
                                        </p:tgtEl>
                                      </p:cBhvr>
                                      <p:to x="100000" y="95000"/>
                                    </p:animScale>
                                    <p:animScale>
                                      <p:cBhvr>
                                        <p:cTn id="148" dur="166" decel="50000">
                                          <p:stCondLst>
                                            <p:cond delay="1834"/>
                                          </p:stCondLst>
                                        </p:cTn>
                                        <p:tgtEl>
                                          <p:spTgt spid="48"/>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52"/>
                                        </p:tgtEl>
                                        <p:attrNameLst>
                                          <p:attrName>style.visibility</p:attrName>
                                        </p:attrNameLst>
                                      </p:cBhvr>
                                      <p:to>
                                        <p:strVal val="visible"/>
                                      </p:to>
                                    </p:set>
                                    <p:animEffect transition="in" filter="wipe(down)">
                                      <p:cBhvr>
                                        <p:cTn id="151" dur="580">
                                          <p:stCondLst>
                                            <p:cond delay="0"/>
                                          </p:stCondLst>
                                        </p:cTn>
                                        <p:tgtEl>
                                          <p:spTgt spid="52"/>
                                        </p:tgtEl>
                                      </p:cBhvr>
                                    </p:animEffect>
                                    <p:anim calcmode="lin" valueType="num">
                                      <p:cBhvr>
                                        <p:cTn id="152"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57" dur="26">
                                          <p:stCondLst>
                                            <p:cond delay="650"/>
                                          </p:stCondLst>
                                        </p:cTn>
                                        <p:tgtEl>
                                          <p:spTgt spid="52"/>
                                        </p:tgtEl>
                                      </p:cBhvr>
                                      <p:to x="100000" y="60000"/>
                                    </p:animScale>
                                    <p:animScale>
                                      <p:cBhvr>
                                        <p:cTn id="158" dur="166" decel="50000">
                                          <p:stCondLst>
                                            <p:cond delay="676"/>
                                          </p:stCondLst>
                                        </p:cTn>
                                        <p:tgtEl>
                                          <p:spTgt spid="52"/>
                                        </p:tgtEl>
                                      </p:cBhvr>
                                      <p:to x="100000" y="100000"/>
                                    </p:animScale>
                                    <p:animScale>
                                      <p:cBhvr>
                                        <p:cTn id="159" dur="26">
                                          <p:stCondLst>
                                            <p:cond delay="1312"/>
                                          </p:stCondLst>
                                        </p:cTn>
                                        <p:tgtEl>
                                          <p:spTgt spid="52"/>
                                        </p:tgtEl>
                                      </p:cBhvr>
                                      <p:to x="100000" y="80000"/>
                                    </p:animScale>
                                    <p:animScale>
                                      <p:cBhvr>
                                        <p:cTn id="160" dur="166" decel="50000">
                                          <p:stCondLst>
                                            <p:cond delay="1338"/>
                                          </p:stCondLst>
                                        </p:cTn>
                                        <p:tgtEl>
                                          <p:spTgt spid="52"/>
                                        </p:tgtEl>
                                      </p:cBhvr>
                                      <p:to x="100000" y="100000"/>
                                    </p:animScale>
                                    <p:animScale>
                                      <p:cBhvr>
                                        <p:cTn id="161" dur="26">
                                          <p:stCondLst>
                                            <p:cond delay="1642"/>
                                          </p:stCondLst>
                                        </p:cTn>
                                        <p:tgtEl>
                                          <p:spTgt spid="52"/>
                                        </p:tgtEl>
                                      </p:cBhvr>
                                      <p:to x="100000" y="90000"/>
                                    </p:animScale>
                                    <p:animScale>
                                      <p:cBhvr>
                                        <p:cTn id="162" dur="166" decel="50000">
                                          <p:stCondLst>
                                            <p:cond delay="1668"/>
                                          </p:stCondLst>
                                        </p:cTn>
                                        <p:tgtEl>
                                          <p:spTgt spid="52"/>
                                        </p:tgtEl>
                                      </p:cBhvr>
                                      <p:to x="100000" y="100000"/>
                                    </p:animScale>
                                    <p:animScale>
                                      <p:cBhvr>
                                        <p:cTn id="163" dur="26">
                                          <p:stCondLst>
                                            <p:cond delay="1808"/>
                                          </p:stCondLst>
                                        </p:cTn>
                                        <p:tgtEl>
                                          <p:spTgt spid="52"/>
                                        </p:tgtEl>
                                      </p:cBhvr>
                                      <p:to x="100000" y="95000"/>
                                    </p:animScale>
                                    <p:animScale>
                                      <p:cBhvr>
                                        <p:cTn id="164" dur="166" decel="50000">
                                          <p:stCondLst>
                                            <p:cond delay="1834"/>
                                          </p:stCondLst>
                                        </p:cTn>
                                        <p:tgtEl>
                                          <p:spTgt spid="52"/>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nodeType="clickEffect">
                                  <p:stCondLst>
                                    <p:cond delay="0"/>
                                  </p:stCondLst>
                                  <p:childTnLst>
                                    <p:set>
                                      <p:cBhvr>
                                        <p:cTn id="168" dur="1" fill="hold">
                                          <p:stCondLst>
                                            <p:cond delay="0"/>
                                          </p:stCondLst>
                                        </p:cTn>
                                        <p:tgtEl>
                                          <p:spTgt spid="54"/>
                                        </p:tgtEl>
                                        <p:attrNameLst>
                                          <p:attrName>style.visibility</p:attrName>
                                        </p:attrNameLst>
                                      </p:cBhvr>
                                      <p:to>
                                        <p:strVal val="visible"/>
                                      </p:to>
                                    </p:set>
                                    <p:animEffect transition="in" filter="wipe(down)">
                                      <p:cBhvr>
                                        <p:cTn id="169" dur="580">
                                          <p:stCondLst>
                                            <p:cond delay="0"/>
                                          </p:stCondLst>
                                        </p:cTn>
                                        <p:tgtEl>
                                          <p:spTgt spid="54"/>
                                        </p:tgtEl>
                                      </p:cBhvr>
                                    </p:animEffect>
                                    <p:anim calcmode="lin" valueType="num">
                                      <p:cBhvr>
                                        <p:cTn id="170"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75" dur="26">
                                          <p:stCondLst>
                                            <p:cond delay="650"/>
                                          </p:stCondLst>
                                        </p:cTn>
                                        <p:tgtEl>
                                          <p:spTgt spid="54"/>
                                        </p:tgtEl>
                                      </p:cBhvr>
                                      <p:to x="100000" y="60000"/>
                                    </p:animScale>
                                    <p:animScale>
                                      <p:cBhvr>
                                        <p:cTn id="176" dur="166" decel="50000">
                                          <p:stCondLst>
                                            <p:cond delay="676"/>
                                          </p:stCondLst>
                                        </p:cTn>
                                        <p:tgtEl>
                                          <p:spTgt spid="54"/>
                                        </p:tgtEl>
                                      </p:cBhvr>
                                      <p:to x="100000" y="100000"/>
                                    </p:animScale>
                                    <p:animScale>
                                      <p:cBhvr>
                                        <p:cTn id="177" dur="26">
                                          <p:stCondLst>
                                            <p:cond delay="1312"/>
                                          </p:stCondLst>
                                        </p:cTn>
                                        <p:tgtEl>
                                          <p:spTgt spid="54"/>
                                        </p:tgtEl>
                                      </p:cBhvr>
                                      <p:to x="100000" y="80000"/>
                                    </p:animScale>
                                    <p:animScale>
                                      <p:cBhvr>
                                        <p:cTn id="178" dur="166" decel="50000">
                                          <p:stCondLst>
                                            <p:cond delay="1338"/>
                                          </p:stCondLst>
                                        </p:cTn>
                                        <p:tgtEl>
                                          <p:spTgt spid="54"/>
                                        </p:tgtEl>
                                      </p:cBhvr>
                                      <p:to x="100000" y="100000"/>
                                    </p:animScale>
                                    <p:animScale>
                                      <p:cBhvr>
                                        <p:cTn id="179" dur="26">
                                          <p:stCondLst>
                                            <p:cond delay="1642"/>
                                          </p:stCondLst>
                                        </p:cTn>
                                        <p:tgtEl>
                                          <p:spTgt spid="54"/>
                                        </p:tgtEl>
                                      </p:cBhvr>
                                      <p:to x="100000" y="90000"/>
                                    </p:animScale>
                                    <p:animScale>
                                      <p:cBhvr>
                                        <p:cTn id="180" dur="166" decel="50000">
                                          <p:stCondLst>
                                            <p:cond delay="1668"/>
                                          </p:stCondLst>
                                        </p:cTn>
                                        <p:tgtEl>
                                          <p:spTgt spid="54"/>
                                        </p:tgtEl>
                                      </p:cBhvr>
                                      <p:to x="100000" y="100000"/>
                                    </p:animScale>
                                    <p:animScale>
                                      <p:cBhvr>
                                        <p:cTn id="181" dur="26">
                                          <p:stCondLst>
                                            <p:cond delay="1808"/>
                                          </p:stCondLst>
                                        </p:cTn>
                                        <p:tgtEl>
                                          <p:spTgt spid="54"/>
                                        </p:tgtEl>
                                      </p:cBhvr>
                                      <p:to x="100000" y="95000"/>
                                    </p:animScale>
                                    <p:animScale>
                                      <p:cBhvr>
                                        <p:cTn id="182" dur="166" decel="50000">
                                          <p:stCondLst>
                                            <p:cond delay="1834"/>
                                          </p:stCondLst>
                                        </p:cTn>
                                        <p:tgtEl>
                                          <p:spTgt spid="54"/>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nodeType="clickEffect">
                                  <p:stCondLst>
                                    <p:cond delay="0"/>
                                  </p:stCondLst>
                                  <p:childTnLst>
                                    <p:set>
                                      <p:cBhvr>
                                        <p:cTn id="186" dur="1" fill="hold">
                                          <p:stCondLst>
                                            <p:cond delay="0"/>
                                          </p:stCondLst>
                                        </p:cTn>
                                        <p:tgtEl>
                                          <p:spTgt spid="49"/>
                                        </p:tgtEl>
                                        <p:attrNameLst>
                                          <p:attrName>style.visibility</p:attrName>
                                        </p:attrNameLst>
                                      </p:cBhvr>
                                      <p:to>
                                        <p:strVal val="visible"/>
                                      </p:to>
                                    </p:set>
                                    <p:animEffect transition="in" filter="wipe(down)">
                                      <p:cBhvr>
                                        <p:cTn id="187" dur="580">
                                          <p:stCondLst>
                                            <p:cond delay="0"/>
                                          </p:stCondLst>
                                        </p:cTn>
                                        <p:tgtEl>
                                          <p:spTgt spid="49"/>
                                        </p:tgtEl>
                                      </p:cBhvr>
                                    </p:animEffect>
                                    <p:anim calcmode="lin" valueType="num">
                                      <p:cBhvr>
                                        <p:cTn id="188"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93" dur="26">
                                          <p:stCondLst>
                                            <p:cond delay="650"/>
                                          </p:stCondLst>
                                        </p:cTn>
                                        <p:tgtEl>
                                          <p:spTgt spid="49"/>
                                        </p:tgtEl>
                                      </p:cBhvr>
                                      <p:to x="100000" y="60000"/>
                                    </p:animScale>
                                    <p:animScale>
                                      <p:cBhvr>
                                        <p:cTn id="194" dur="166" decel="50000">
                                          <p:stCondLst>
                                            <p:cond delay="676"/>
                                          </p:stCondLst>
                                        </p:cTn>
                                        <p:tgtEl>
                                          <p:spTgt spid="49"/>
                                        </p:tgtEl>
                                      </p:cBhvr>
                                      <p:to x="100000" y="100000"/>
                                    </p:animScale>
                                    <p:animScale>
                                      <p:cBhvr>
                                        <p:cTn id="195" dur="26">
                                          <p:stCondLst>
                                            <p:cond delay="1312"/>
                                          </p:stCondLst>
                                        </p:cTn>
                                        <p:tgtEl>
                                          <p:spTgt spid="49"/>
                                        </p:tgtEl>
                                      </p:cBhvr>
                                      <p:to x="100000" y="80000"/>
                                    </p:animScale>
                                    <p:animScale>
                                      <p:cBhvr>
                                        <p:cTn id="196" dur="166" decel="50000">
                                          <p:stCondLst>
                                            <p:cond delay="1338"/>
                                          </p:stCondLst>
                                        </p:cTn>
                                        <p:tgtEl>
                                          <p:spTgt spid="49"/>
                                        </p:tgtEl>
                                      </p:cBhvr>
                                      <p:to x="100000" y="100000"/>
                                    </p:animScale>
                                    <p:animScale>
                                      <p:cBhvr>
                                        <p:cTn id="197" dur="26">
                                          <p:stCondLst>
                                            <p:cond delay="1642"/>
                                          </p:stCondLst>
                                        </p:cTn>
                                        <p:tgtEl>
                                          <p:spTgt spid="49"/>
                                        </p:tgtEl>
                                      </p:cBhvr>
                                      <p:to x="100000" y="90000"/>
                                    </p:animScale>
                                    <p:animScale>
                                      <p:cBhvr>
                                        <p:cTn id="198" dur="166" decel="50000">
                                          <p:stCondLst>
                                            <p:cond delay="1668"/>
                                          </p:stCondLst>
                                        </p:cTn>
                                        <p:tgtEl>
                                          <p:spTgt spid="49"/>
                                        </p:tgtEl>
                                      </p:cBhvr>
                                      <p:to x="100000" y="100000"/>
                                    </p:animScale>
                                    <p:animScale>
                                      <p:cBhvr>
                                        <p:cTn id="199" dur="26">
                                          <p:stCondLst>
                                            <p:cond delay="1808"/>
                                          </p:stCondLst>
                                        </p:cTn>
                                        <p:tgtEl>
                                          <p:spTgt spid="49"/>
                                        </p:tgtEl>
                                      </p:cBhvr>
                                      <p:to x="100000" y="95000"/>
                                    </p:animScale>
                                    <p:animScale>
                                      <p:cBhvr>
                                        <p:cTn id="200" dur="166" decel="50000">
                                          <p:stCondLst>
                                            <p:cond delay="1834"/>
                                          </p:stCondLst>
                                        </p:cTn>
                                        <p:tgtEl>
                                          <p:spTgt spid="49"/>
                                        </p:tgtEl>
                                      </p:cBhvr>
                                      <p:to x="100000" y="100000"/>
                                    </p:animScale>
                                  </p:childTnLst>
                                </p:cTn>
                              </p:par>
                              <p:par>
                                <p:cTn id="201" presetID="26" presetClass="entr" presetSubtype="0" fill="hold" nodeType="withEffect">
                                  <p:stCondLst>
                                    <p:cond delay="0"/>
                                  </p:stCondLst>
                                  <p:childTnLst>
                                    <p:set>
                                      <p:cBhvr>
                                        <p:cTn id="202" dur="1" fill="hold">
                                          <p:stCondLst>
                                            <p:cond delay="0"/>
                                          </p:stCondLst>
                                        </p:cTn>
                                        <p:tgtEl>
                                          <p:spTgt spid="53"/>
                                        </p:tgtEl>
                                        <p:attrNameLst>
                                          <p:attrName>style.visibility</p:attrName>
                                        </p:attrNameLst>
                                      </p:cBhvr>
                                      <p:to>
                                        <p:strVal val="visible"/>
                                      </p:to>
                                    </p:set>
                                    <p:animEffect transition="in" filter="wipe(down)">
                                      <p:cBhvr>
                                        <p:cTn id="203" dur="580">
                                          <p:stCondLst>
                                            <p:cond delay="0"/>
                                          </p:stCondLst>
                                        </p:cTn>
                                        <p:tgtEl>
                                          <p:spTgt spid="53"/>
                                        </p:tgtEl>
                                      </p:cBhvr>
                                    </p:animEffect>
                                    <p:anim calcmode="lin" valueType="num">
                                      <p:cBhvr>
                                        <p:cTn id="204"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209" dur="26">
                                          <p:stCondLst>
                                            <p:cond delay="650"/>
                                          </p:stCondLst>
                                        </p:cTn>
                                        <p:tgtEl>
                                          <p:spTgt spid="53"/>
                                        </p:tgtEl>
                                      </p:cBhvr>
                                      <p:to x="100000" y="60000"/>
                                    </p:animScale>
                                    <p:animScale>
                                      <p:cBhvr>
                                        <p:cTn id="210" dur="166" decel="50000">
                                          <p:stCondLst>
                                            <p:cond delay="676"/>
                                          </p:stCondLst>
                                        </p:cTn>
                                        <p:tgtEl>
                                          <p:spTgt spid="53"/>
                                        </p:tgtEl>
                                      </p:cBhvr>
                                      <p:to x="100000" y="100000"/>
                                    </p:animScale>
                                    <p:animScale>
                                      <p:cBhvr>
                                        <p:cTn id="211" dur="26">
                                          <p:stCondLst>
                                            <p:cond delay="1312"/>
                                          </p:stCondLst>
                                        </p:cTn>
                                        <p:tgtEl>
                                          <p:spTgt spid="53"/>
                                        </p:tgtEl>
                                      </p:cBhvr>
                                      <p:to x="100000" y="80000"/>
                                    </p:animScale>
                                    <p:animScale>
                                      <p:cBhvr>
                                        <p:cTn id="212" dur="166" decel="50000">
                                          <p:stCondLst>
                                            <p:cond delay="1338"/>
                                          </p:stCondLst>
                                        </p:cTn>
                                        <p:tgtEl>
                                          <p:spTgt spid="53"/>
                                        </p:tgtEl>
                                      </p:cBhvr>
                                      <p:to x="100000" y="100000"/>
                                    </p:animScale>
                                    <p:animScale>
                                      <p:cBhvr>
                                        <p:cTn id="213" dur="26">
                                          <p:stCondLst>
                                            <p:cond delay="1642"/>
                                          </p:stCondLst>
                                        </p:cTn>
                                        <p:tgtEl>
                                          <p:spTgt spid="53"/>
                                        </p:tgtEl>
                                      </p:cBhvr>
                                      <p:to x="100000" y="90000"/>
                                    </p:animScale>
                                    <p:animScale>
                                      <p:cBhvr>
                                        <p:cTn id="214" dur="166" decel="50000">
                                          <p:stCondLst>
                                            <p:cond delay="1668"/>
                                          </p:stCondLst>
                                        </p:cTn>
                                        <p:tgtEl>
                                          <p:spTgt spid="53"/>
                                        </p:tgtEl>
                                      </p:cBhvr>
                                      <p:to x="100000" y="100000"/>
                                    </p:animScale>
                                    <p:animScale>
                                      <p:cBhvr>
                                        <p:cTn id="215" dur="26">
                                          <p:stCondLst>
                                            <p:cond delay="1808"/>
                                          </p:stCondLst>
                                        </p:cTn>
                                        <p:tgtEl>
                                          <p:spTgt spid="53"/>
                                        </p:tgtEl>
                                      </p:cBhvr>
                                      <p:to x="100000" y="95000"/>
                                    </p:animScale>
                                    <p:animScale>
                                      <p:cBhvr>
                                        <p:cTn id="216" dur="166" decel="50000">
                                          <p:stCondLst>
                                            <p:cond delay="1834"/>
                                          </p:stCondLst>
                                        </p:cTn>
                                        <p:tgtEl>
                                          <p:spTgt spid="53"/>
                                        </p:tgtEl>
                                      </p:cBhvr>
                                      <p:to x="100000" y="100000"/>
                                    </p:animScale>
                                  </p:childTnLst>
                                </p:cTn>
                              </p:par>
                            </p:childTnLst>
                          </p:cTn>
                        </p:par>
                      </p:childTnLst>
                    </p:cTn>
                  </p:par>
                  <p:par>
                    <p:cTn id="217" fill="hold">
                      <p:stCondLst>
                        <p:cond delay="indefinite"/>
                      </p:stCondLst>
                      <p:childTnLst>
                        <p:par>
                          <p:cTn id="218" fill="hold">
                            <p:stCondLst>
                              <p:cond delay="0"/>
                            </p:stCondLst>
                            <p:childTnLst>
                              <p:par>
                                <p:cTn id="219" presetID="26" presetClass="entr" presetSubtype="0" fill="hold" nodeType="clickEffect">
                                  <p:stCondLst>
                                    <p:cond delay="0"/>
                                  </p:stCondLst>
                                  <p:childTnLst>
                                    <p:set>
                                      <p:cBhvr>
                                        <p:cTn id="220" dur="1" fill="hold">
                                          <p:stCondLst>
                                            <p:cond delay="0"/>
                                          </p:stCondLst>
                                        </p:cTn>
                                        <p:tgtEl>
                                          <p:spTgt spid="47"/>
                                        </p:tgtEl>
                                        <p:attrNameLst>
                                          <p:attrName>style.visibility</p:attrName>
                                        </p:attrNameLst>
                                      </p:cBhvr>
                                      <p:to>
                                        <p:strVal val="visible"/>
                                      </p:to>
                                    </p:set>
                                    <p:animEffect transition="in" filter="wipe(down)">
                                      <p:cBhvr>
                                        <p:cTn id="221" dur="580">
                                          <p:stCondLst>
                                            <p:cond delay="0"/>
                                          </p:stCondLst>
                                        </p:cTn>
                                        <p:tgtEl>
                                          <p:spTgt spid="47"/>
                                        </p:tgtEl>
                                      </p:cBhvr>
                                    </p:animEffect>
                                    <p:anim calcmode="lin" valueType="num">
                                      <p:cBhvr>
                                        <p:cTn id="22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2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2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2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2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27" dur="26">
                                          <p:stCondLst>
                                            <p:cond delay="650"/>
                                          </p:stCondLst>
                                        </p:cTn>
                                        <p:tgtEl>
                                          <p:spTgt spid="47"/>
                                        </p:tgtEl>
                                      </p:cBhvr>
                                      <p:to x="100000" y="60000"/>
                                    </p:animScale>
                                    <p:animScale>
                                      <p:cBhvr>
                                        <p:cTn id="228" dur="166" decel="50000">
                                          <p:stCondLst>
                                            <p:cond delay="676"/>
                                          </p:stCondLst>
                                        </p:cTn>
                                        <p:tgtEl>
                                          <p:spTgt spid="47"/>
                                        </p:tgtEl>
                                      </p:cBhvr>
                                      <p:to x="100000" y="100000"/>
                                    </p:animScale>
                                    <p:animScale>
                                      <p:cBhvr>
                                        <p:cTn id="229" dur="26">
                                          <p:stCondLst>
                                            <p:cond delay="1312"/>
                                          </p:stCondLst>
                                        </p:cTn>
                                        <p:tgtEl>
                                          <p:spTgt spid="47"/>
                                        </p:tgtEl>
                                      </p:cBhvr>
                                      <p:to x="100000" y="80000"/>
                                    </p:animScale>
                                    <p:animScale>
                                      <p:cBhvr>
                                        <p:cTn id="230" dur="166" decel="50000">
                                          <p:stCondLst>
                                            <p:cond delay="1338"/>
                                          </p:stCondLst>
                                        </p:cTn>
                                        <p:tgtEl>
                                          <p:spTgt spid="47"/>
                                        </p:tgtEl>
                                      </p:cBhvr>
                                      <p:to x="100000" y="100000"/>
                                    </p:animScale>
                                    <p:animScale>
                                      <p:cBhvr>
                                        <p:cTn id="231" dur="26">
                                          <p:stCondLst>
                                            <p:cond delay="1642"/>
                                          </p:stCondLst>
                                        </p:cTn>
                                        <p:tgtEl>
                                          <p:spTgt spid="47"/>
                                        </p:tgtEl>
                                      </p:cBhvr>
                                      <p:to x="100000" y="90000"/>
                                    </p:animScale>
                                    <p:animScale>
                                      <p:cBhvr>
                                        <p:cTn id="232" dur="166" decel="50000">
                                          <p:stCondLst>
                                            <p:cond delay="1668"/>
                                          </p:stCondLst>
                                        </p:cTn>
                                        <p:tgtEl>
                                          <p:spTgt spid="47"/>
                                        </p:tgtEl>
                                      </p:cBhvr>
                                      <p:to x="100000" y="100000"/>
                                    </p:animScale>
                                    <p:animScale>
                                      <p:cBhvr>
                                        <p:cTn id="233" dur="26">
                                          <p:stCondLst>
                                            <p:cond delay="1808"/>
                                          </p:stCondLst>
                                        </p:cTn>
                                        <p:tgtEl>
                                          <p:spTgt spid="47"/>
                                        </p:tgtEl>
                                      </p:cBhvr>
                                      <p:to x="100000" y="95000"/>
                                    </p:animScale>
                                    <p:animScale>
                                      <p:cBhvr>
                                        <p:cTn id="234" dur="166" decel="50000">
                                          <p:stCondLst>
                                            <p:cond delay="1834"/>
                                          </p:stCondLst>
                                        </p:cTn>
                                        <p:tgtEl>
                                          <p:spTgt spid="47"/>
                                        </p:tgtEl>
                                      </p:cBhvr>
                                      <p:to x="100000" y="100000"/>
                                    </p:animScale>
                                  </p:childTnLst>
                                </p:cTn>
                              </p:par>
                              <p:par>
                                <p:cTn id="235" presetID="26" presetClass="entr" presetSubtype="0" fill="hold" nodeType="withEffect">
                                  <p:stCondLst>
                                    <p:cond delay="0"/>
                                  </p:stCondLst>
                                  <p:childTnLst>
                                    <p:set>
                                      <p:cBhvr>
                                        <p:cTn id="236" dur="1" fill="hold">
                                          <p:stCondLst>
                                            <p:cond delay="0"/>
                                          </p:stCondLst>
                                        </p:cTn>
                                        <p:tgtEl>
                                          <p:spTgt spid="51"/>
                                        </p:tgtEl>
                                        <p:attrNameLst>
                                          <p:attrName>style.visibility</p:attrName>
                                        </p:attrNameLst>
                                      </p:cBhvr>
                                      <p:to>
                                        <p:strVal val="visible"/>
                                      </p:to>
                                    </p:set>
                                    <p:animEffect transition="in" filter="wipe(down)">
                                      <p:cBhvr>
                                        <p:cTn id="237" dur="580">
                                          <p:stCondLst>
                                            <p:cond delay="0"/>
                                          </p:stCondLst>
                                        </p:cTn>
                                        <p:tgtEl>
                                          <p:spTgt spid="51"/>
                                        </p:tgtEl>
                                      </p:cBhvr>
                                    </p:animEffect>
                                    <p:anim calcmode="lin" valueType="num">
                                      <p:cBhvr>
                                        <p:cTn id="238"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239"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240"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241"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242"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243" dur="26">
                                          <p:stCondLst>
                                            <p:cond delay="650"/>
                                          </p:stCondLst>
                                        </p:cTn>
                                        <p:tgtEl>
                                          <p:spTgt spid="51"/>
                                        </p:tgtEl>
                                      </p:cBhvr>
                                      <p:to x="100000" y="60000"/>
                                    </p:animScale>
                                    <p:animScale>
                                      <p:cBhvr>
                                        <p:cTn id="244" dur="166" decel="50000">
                                          <p:stCondLst>
                                            <p:cond delay="676"/>
                                          </p:stCondLst>
                                        </p:cTn>
                                        <p:tgtEl>
                                          <p:spTgt spid="51"/>
                                        </p:tgtEl>
                                      </p:cBhvr>
                                      <p:to x="100000" y="100000"/>
                                    </p:animScale>
                                    <p:animScale>
                                      <p:cBhvr>
                                        <p:cTn id="245" dur="26">
                                          <p:stCondLst>
                                            <p:cond delay="1312"/>
                                          </p:stCondLst>
                                        </p:cTn>
                                        <p:tgtEl>
                                          <p:spTgt spid="51"/>
                                        </p:tgtEl>
                                      </p:cBhvr>
                                      <p:to x="100000" y="80000"/>
                                    </p:animScale>
                                    <p:animScale>
                                      <p:cBhvr>
                                        <p:cTn id="246" dur="166" decel="50000">
                                          <p:stCondLst>
                                            <p:cond delay="1338"/>
                                          </p:stCondLst>
                                        </p:cTn>
                                        <p:tgtEl>
                                          <p:spTgt spid="51"/>
                                        </p:tgtEl>
                                      </p:cBhvr>
                                      <p:to x="100000" y="100000"/>
                                    </p:animScale>
                                    <p:animScale>
                                      <p:cBhvr>
                                        <p:cTn id="247" dur="26">
                                          <p:stCondLst>
                                            <p:cond delay="1642"/>
                                          </p:stCondLst>
                                        </p:cTn>
                                        <p:tgtEl>
                                          <p:spTgt spid="51"/>
                                        </p:tgtEl>
                                      </p:cBhvr>
                                      <p:to x="100000" y="90000"/>
                                    </p:animScale>
                                    <p:animScale>
                                      <p:cBhvr>
                                        <p:cTn id="248" dur="166" decel="50000">
                                          <p:stCondLst>
                                            <p:cond delay="1668"/>
                                          </p:stCondLst>
                                        </p:cTn>
                                        <p:tgtEl>
                                          <p:spTgt spid="51"/>
                                        </p:tgtEl>
                                      </p:cBhvr>
                                      <p:to x="100000" y="100000"/>
                                    </p:animScale>
                                    <p:animScale>
                                      <p:cBhvr>
                                        <p:cTn id="249" dur="26">
                                          <p:stCondLst>
                                            <p:cond delay="1808"/>
                                          </p:stCondLst>
                                        </p:cTn>
                                        <p:tgtEl>
                                          <p:spTgt spid="51"/>
                                        </p:tgtEl>
                                      </p:cBhvr>
                                      <p:to x="100000" y="95000"/>
                                    </p:animScale>
                                    <p:animScale>
                                      <p:cBhvr>
                                        <p:cTn id="250" dur="166" decel="50000">
                                          <p:stCondLst>
                                            <p:cond delay="1834"/>
                                          </p:stCondLst>
                                        </p:cTn>
                                        <p:tgtEl>
                                          <p:spTgt spid="51"/>
                                        </p:tgtEl>
                                      </p:cBhvr>
                                      <p:to x="100000" y="100000"/>
                                    </p:animScale>
                                  </p:childTnLst>
                                </p:cTn>
                              </p:par>
                              <p:par>
                                <p:cTn id="251" presetID="26" presetClass="entr" presetSubtype="0" fill="hold" nodeType="withEffect">
                                  <p:stCondLst>
                                    <p:cond delay="0"/>
                                  </p:stCondLst>
                                  <p:childTnLst>
                                    <p:set>
                                      <p:cBhvr>
                                        <p:cTn id="252" dur="1" fill="hold">
                                          <p:stCondLst>
                                            <p:cond delay="0"/>
                                          </p:stCondLst>
                                        </p:cTn>
                                        <p:tgtEl>
                                          <p:spTgt spid="57"/>
                                        </p:tgtEl>
                                        <p:attrNameLst>
                                          <p:attrName>style.visibility</p:attrName>
                                        </p:attrNameLst>
                                      </p:cBhvr>
                                      <p:to>
                                        <p:strVal val="visible"/>
                                      </p:to>
                                    </p:set>
                                    <p:animEffect transition="in" filter="wipe(down)">
                                      <p:cBhvr>
                                        <p:cTn id="253" dur="580">
                                          <p:stCondLst>
                                            <p:cond delay="0"/>
                                          </p:stCondLst>
                                        </p:cTn>
                                        <p:tgtEl>
                                          <p:spTgt spid="57"/>
                                        </p:tgtEl>
                                      </p:cBhvr>
                                    </p:animEffect>
                                    <p:anim calcmode="lin" valueType="num">
                                      <p:cBhvr>
                                        <p:cTn id="254"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255"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256"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257"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258"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259" dur="26">
                                          <p:stCondLst>
                                            <p:cond delay="650"/>
                                          </p:stCondLst>
                                        </p:cTn>
                                        <p:tgtEl>
                                          <p:spTgt spid="57"/>
                                        </p:tgtEl>
                                      </p:cBhvr>
                                      <p:to x="100000" y="60000"/>
                                    </p:animScale>
                                    <p:animScale>
                                      <p:cBhvr>
                                        <p:cTn id="260" dur="166" decel="50000">
                                          <p:stCondLst>
                                            <p:cond delay="676"/>
                                          </p:stCondLst>
                                        </p:cTn>
                                        <p:tgtEl>
                                          <p:spTgt spid="57"/>
                                        </p:tgtEl>
                                      </p:cBhvr>
                                      <p:to x="100000" y="100000"/>
                                    </p:animScale>
                                    <p:animScale>
                                      <p:cBhvr>
                                        <p:cTn id="261" dur="26">
                                          <p:stCondLst>
                                            <p:cond delay="1312"/>
                                          </p:stCondLst>
                                        </p:cTn>
                                        <p:tgtEl>
                                          <p:spTgt spid="57"/>
                                        </p:tgtEl>
                                      </p:cBhvr>
                                      <p:to x="100000" y="80000"/>
                                    </p:animScale>
                                    <p:animScale>
                                      <p:cBhvr>
                                        <p:cTn id="262" dur="166" decel="50000">
                                          <p:stCondLst>
                                            <p:cond delay="1338"/>
                                          </p:stCondLst>
                                        </p:cTn>
                                        <p:tgtEl>
                                          <p:spTgt spid="57"/>
                                        </p:tgtEl>
                                      </p:cBhvr>
                                      <p:to x="100000" y="100000"/>
                                    </p:animScale>
                                    <p:animScale>
                                      <p:cBhvr>
                                        <p:cTn id="263" dur="26">
                                          <p:stCondLst>
                                            <p:cond delay="1642"/>
                                          </p:stCondLst>
                                        </p:cTn>
                                        <p:tgtEl>
                                          <p:spTgt spid="57"/>
                                        </p:tgtEl>
                                      </p:cBhvr>
                                      <p:to x="100000" y="90000"/>
                                    </p:animScale>
                                    <p:animScale>
                                      <p:cBhvr>
                                        <p:cTn id="264" dur="166" decel="50000">
                                          <p:stCondLst>
                                            <p:cond delay="1668"/>
                                          </p:stCondLst>
                                        </p:cTn>
                                        <p:tgtEl>
                                          <p:spTgt spid="57"/>
                                        </p:tgtEl>
                                      </p:cBhvr>
                                      <p:to x="100000" y="100000"/>
                                    </p:animScale>
                                    <p:animScale>
                                      <p:cBhvr>
                                        <p:cTn id="265" dur="26">
                                          <p:stCondLst>
                                            <p:cond delay="1808"/>
                                          </p:stCondLst>
                                        </p:cTn>
                                        <p:tgtEl>
                                          <p:spTgt spid="57"/>
                                        </p:tgtEl>
                                      </p:cBhvr>
                                      <p:to x="100000" y="95000"/>
                                    </p:animScale>
                                    <p:animScale>
                                      <p:cBhvr>
                                        <p:cTn id="266" dur="166" decel="50000">
                                          <p:stCondLst>
                                            <p:cond delay="1834"/>
                                          </p:stCondLst>
                                        </p:cTn>
                                        <p:tgtEl>
                                          <p:spTgt spid="57"/>
                                        </p:tgtEl>
                                      </p:cBhvr>
                                      <p:to x="100000" y="100000"/>
                                    </p:animScale>
                                  </p:childTnLst>
                                </p:cTn>
                              </p:par>
                            </p:childTnLst>
                          </p:cTn>
                        </p:par>
                      </p:childTnLst>
                    </p:cTn>
                  </p:par>
                  <p:par>
                    <p:cTn id="267" fill="hold">
                      <p:stCondLst>
                        <p:cond delay="indefinite"/>
                      </p:stCondLst>
                      <p:childTnLst>
                        <p:par>
                          <p:cTn id="268" fill="hold">
                            <p:stCondLst>
                              <p:cond delay="0"/>
                            </p:stCondLst>
                            <p:childTnLst>
                              <p:par>
                                <p:cTn id="269" presetID="26" presetClass="entr" presetSubtype="0" fill="hold" nodeType="clickEffect">
                                  <p:stCondLst>
                                    <p:cond delay="0"/>
                                  </p:stCondLst>
                                  <p:childTnLst>
                                    <p:set>
                                      <p:cBhvr>
                                        <p:cTn id="270" dur="1" fill="hold">
                                          <p:stCondLst>
                                            <p:cond delay="0"/>
                                          </p:stCondLst>
                                        </p:cTn>
                                        <p:tgtEl>
                                          <p:spTgt spid="55"/>
                                        </p:tgtEl>
                                        <p:attrNameLst>
                                          <p:attrName>style.visibility</p:attrName>
                                        </p:attrNameLst>
                                      </p:cBhvr>
                                      <p:to>
                                        <p:strVal val="visible"/>
                                      </p:to>
                                    </p:set>
                                    <p:animEffect transition="in" filter="wipe(down)">
                                      <p:cBhvr>
                                        <p:cTn id="271" dur="580">
                                          <p:stCondLst>
                                            <p:cond delay="0"/>
                                          </p:stCondLst>
                                        </p:cTn>
                                        <p:tgtEl>
                                          <p:spTgt spid="55"/>
                                        </p:tgtEl>
                                      </p:cBhvr>
                                    </p:animEffect>
                                    <p:anim calcmode="lin" valueType="num">
                                      <p:cBhvr>
                                        <p:cTn id="272"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273"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274"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275"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276"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277" dur="26">
                                          <p:stCondLst>
                                            <p:cond delay="650"/>
                                          </p:stCondLst>
                                        </p:cTn>
                                        <p:tgtEl>
                                          <p:spTgt spid="55"/>
                                        </p:tgtEl>
                                      </p:cBhvr>
                                      <p:to x="100000" y="60000"/>
                                    </p:animScale>
                                    <p:animScale>
                                      <p:cBhvr>
                                        <p:cTn id="278" dur="166" decel="50000">
                                          <p:stCondLst>
                                            <p:cond delay="676"/>
                                          </p:stCondLst>
                                        </p:cTn>
                                        <p:tgtEl>
                                          <p:spTgt spid="55"/>
                                        </p:tgtEl>
                                      </p:cBhvr>
                                      <p:to x="100000" y="100000"/>
                                    </p:animScale>
                                    <p:animScale>
                                      <p:cBhvr>
                                        <p:cTn id="279" dur="26">
                                          <p:stCondLst>
                                            <p:cond delay="1312"/>
                                          </p:stCondLst>
                                        </p:cTn>
                                        <p:tgtEl>
                                          <p:spTgt spid="55"/>
                                        </p:tgtEl>
                                      </p:cBhvr>
                                      <p:to x="100000" y="80000"/>
                                    </p:animScale>
                                    <p:animScale>
                                      <p:cBhvr>
                                        <p:cTn id="280" dur="166" decel="50000">
                                          <p:stCondLst>
                                            <p:cond delay="1338"/>
                                          </p:stCondLst>
                                        </p:cTn>
                                        <p:tgtEl>
                                          <p:spTgt spid="55"/>
                                        </p:tgtEl>
                                      </p:cBhvr>
                                      <p:to x="100000" y="100000"/>
                                    </p:animScale>
                                    <p:animScale>
                                      <p:cBhvr>
                                        <p:cTn id="281" dur="26">
                                          <p:stCondLst>
                                            <p:cond delay="1642"/>
                                          </p:stCondLst>
                                        </p:cTn>
                                        <p:tgtEl>
                                          <p:spTgt spid="55"/>
                                        </p:tgtEl>
                                      </p:cBhvr>
                                      <p:to x="100000" y="90000"/>
                                    </p:animScale>
                                    <p:animScale>
                                      <p:cBhvr>
                                        <p:cTn id="282" dur="166" decel="50000">
                                          <p:stCondLst>
                                            <p:cond delay="1668"/>
                                          </p:stCondLst>
                                        </p:cTn>
                                        <p:tgtEl>
                                          <p:spTgt spid="55"/>
                                        </p:tgtEl>
                                      </p:cBhvr>
                                      <p:to x="100000" y="100000"/>
                                    </p:animScale>
                                    <p:animScale>
                                      <p:cBhvr>
                                        <p:cTn id="283" dur="26">
                                          <p:stCondLst>
                                            <p:cond delay="1808"/>
                                          </p:stCondLst>
                                        </p:cTn>
                                        <p:tgtEl>
                                          <p:spTgt spid="55"/>
                                        </p:tgtEl>
                                      </p:cBhvr>
                                      <p:to x="100000" y="95000"/>
                                    </p:animScale>
                                    <p:animScale>
                                      <p:cBhvr>
                                        <p:cTn id="284" dur="166" decel="50000">
                                          <p:stCondLst>
                                            <p:cond delay="1834"/>
                                          </p:stCondLst>
                                        </p:cTn>
                                        <p:tgtEl>
                                          <p:spTgt spid="55"/>
                                        </p:tgtEl>
                                      </p:cBhvr>
                                      <p:to x="100000" y="100000"/>
                                    </p:animScale>
                                  </p:childTnLst>
                                </p:cTn>
                              </p:par>
                            </p:childTnLst>
                          </p:cTn>
                        </p:par>
                      </p:childTnLst>
                    </p:cTn>
                  </p:par>
                  <p:par>
                    <p:cTn id="285" fill="hold">
                      <p:stCondLst>
                        <p:cond delay="indefinite"/>
                      </p:stCondLst>
                      <p:childTnLst>
                        <p:par>
                          <p:cTn id="286" fill="hold">
                            <p:stCondLst>
                              <p:cond delay="0"/>
                            </p:stCondLst>
                            <p:childTnLst>
                              <p:par>
                                <p:cTn id="287" presetID="47" presetClass="entr" presetSubtype="0" fill="hold" grpId="0" nodeType="clickEffect">
                                  <p:stCondLst>
                                    <p:cond delay="0"/>
                                  </p:stCondLst>
                                  <p:childTnLst>
                                    <p:set>
                                      <p:cBhvr>
                                        <p:cTn id="288" dur="1" fill="hold">
                                          <p:stCondLst>
                                            <p:cond delay="0"/>
                                          </p:stCondLst>
                                        </p:cTn>
                                        <p:tgtEl>
                                          <p:spTgt spid="294974"/>
                                        </p:tgtEl>
                                        <p:attrNameLst>
                                          <p:attrName>style.visibility</p:attrName>
                                        </p:attrNameLst>
                                      </p:cBhvr>
                                      <p:to>
                                        <p:strVal val="visible"/>
                                      </p:to>
                                    </p:set>
                                    <p:animEffect transition="in" filter="fade">
                                      <p:cBhvr>
                                        <p:cTn id="289" dur="1000"/>
                                        <p:tgtEl>
                                          <p:spTgt spid="294974"/>
                                        </p:tgtEl>
                                      </p:cBhvr>
                                    </p:animEffect>
                                    <p:anim calcmode="lin" valueType="num">
                                      <p:cBhvr>
                                        <p:cTn id="290" dur="1000" fill="hold"/>
                                        <p:tgtEl>
                                          <p:spTgt spid="294974"/>
                                        </p:tgtEl>
                                        <p:attrNameLst>
                                          <p:attrName>ppt_x</p:attrName>
                                        </p:attrNameLst>
                                      </p:cBhvr>
                                      <p:tavLst>
                                        <p:tav tm="0">
                                          <p:val>
                                            <p:strVal val="#ppt_x"/>
                                          </p:val>
                                        </p:tav>
                                        <p:tav tm="100000">
                                          <p:val>
                                            <p:strVal val="#ppt_x"/>
                                          </p:val>
                                        </p:tav>
                                      </p:tavLst>
                                    </p:anim>
                                    <p:anim calcmode="lin" valueType="num">
                                      <p:cBhvr>
                                        <p:cTn id="291" dur="1000" fill="hold"/>
                                        <p:tgtEl>
                                          <p:spTgt spid="294974"/>
                                        </p:tgtEl>
                                        <p:attrNameLst>
                                          <p:attrName>ppt_y</p:attrName>
                                        </p:attrNameLst>
                                      </p:cBhvr>
                                      <p:tavLst>
                                        <p:tav tm="0">
                                          <p:val>
                                            <p:strVal val="#ppt_y-.1"/>
                                          </p:val>
                                        </p:tav>
                                        <p:tav tm="100000">
                                          <p:val>
                                            <p:strVal val="#ppt_y"/>
                                          </p:val>
                                        </p:tav>
                                      </p:tavLst>
                                    </p:anim>
                                  </p:childTnLst>
                                </p:cTn>
                              </p:par>
                            </p:childTnLst>
                          </p:cTn>
                        </p:par>
                      </p:childTnLst>
                    </p:cTn>
                  </p:par>
                  <p:par>
                    <p:cTn id="292" fill="hold">
                      <p:stCondLst>
                        <p:cond delay="indefinite"/>
                      </p:stCondLst>
                      <p:childTnLst>
                        <p:par>
                          <p:cTn id="293" fill="hold">
                            <p:stCondLst>
                              <p:cond delay="0"/>
                            </p:stCondLst>
                            <p:childTnLst>
                              <p:par>
                                <p:cTn id="294" presetID="22" presetClass="entr" presetSubtype="1" fill="hold" grpId="0" nodeType="clickEffect">
                                  <p:stCondLst>
                                    <p:cond delay="0"/>
                                  </p:stCondLst>
                                  <p:childTnLst>
                                    <p:set>
                                      <p:cBhvr>
                                        <p:cTn id="295" dur="1" fill="hold">
                                          <p:stCondLst>
                                            <p:cond delay="0"/>
                                          </p:stCondLst>
                                        </p:cTn>
                                        <p:tgtEl>
                                          <p:spTgt spid="56"/>
                                        </p:tgtEl>
                                        <p:attrNameLst>
                                          <p:attrName>style.visibility</p:attrName>
                                        </p:attrNameLst>
                                      </p:cBhvr>
                                      <p:to>
                                        <p:strVal val="visible"/>
                                      </p:to>
                                    </p:set>
                                    <p:animEffect transition="in" filter="wipe(up)">
                                      <p:cBhvr>
                                        <p:cTn id="296" dur="5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35" grpId="0"/>
      <p:bldP spid="294936" grpId="0"/>
      <p:bldP spid="294941" grpId="0" animBg="1"/>
      <p:bldP spid="294945" grpId="0" animBg="1"/>
      <p:bldP spid="294946" grpId="0"/>
      <p:bldP spid="294974" grpId="0"/>
      <p:bldP spid="294975" grpId="0"/>
      <p:bldP spid="294993" grpId="0"/>
      <p:bldP spid="294996" grpId="0"/>
      <p:bldP spid="294997" grpId="0"/>
      <p:bldP spid="50" grpId="0" animBg="1"/>
      <p:bldP spid="5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0"/>
          <p:cNvSpPr>
            <a:spLocks noChangeArrowheads="1"/>
          </p:cNvSpPr>
          <p:nvPr/>
        </p:nvSpPr>
        <p:spPr bwMode="auto">
          <a:xfrm>
            <a:off x="391887" y="4596152"/>
            <a:ext cx="3883230" cy="1104004"/>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sp>
        <p:nvSpPr>
          <p:cNvPr id="311299" name="Text Box 3"/>
          <p:cNvSpPr txBox="1">
            <a:spLocks noChangeArrowheads="1"/>
          </p:cNvSpPr>
          <p:nvPr/>
        </p:nvSpPr>
        <p:spPr bwMode="auto">
          <a:xfrm>
            <a:off x="7646102" y="4479700"/>
            <a:ext cx="1358064" cy="400110"/>
          </a:xfrm>
          <a:prstGeom prst="rect">
            <a:avLst/>
          </a:prstGeom>
          <a:noFill/>
          <a:ln w="9525">
            <a:noFill/>
            <a:miter lim="800000"/>
            <a:headEnd/>
            <a:tailEnd/>
          </a:ln>
        </p:spPr>
        <p:txBody>
          <a:bodyPr wrap="none" anchor="t" anchorCtr="0">
            <a:spAutoFit/>
          </a:bodyPr>
          <a:lstStyle/>
          <a:p>
            <a:r>
              <a:rPr lang="en-US" sz="2000" dirty="0" err="1" smtClean="0">
                <a:solidFill>
                  <a:srgbClr val="009900"/>
                </a:solidFill>
              </a:rPr>
              <a:t>F</a:t>
            </a:r>
            <a:r>
              <a:rPr lang="en-US" sz="2000" baseline="-25000" dirty="0" err="1" smtClean="0">
                <a:solidFill>
                  <a:srgbClr val="009900"/>
                </a:solidFill>
              </a:rPr>
              <a:t>uattr</a:t>
            </a:r>
            <a:r>
              <a:rPr lang="en-US" sz="2000" dirty="0" smtClean="0">
                <a:solidFill>
                  <a:srgbClr val="009900"/>
                </a:solidFill>
              </a:rPr>
              <a:t> cos </a:t>
            </a:r>
            <a:r>
              <a:rPr lang="en-US" sz="2000" b="1" dirty="0" smtClean="0">
                <a:solidFill>
                  <a:srgbClr val="009900"/>
                </a:solidFill>
                <a:latin typeface="Symbol" panose="05050102010706020507" pitchFamily="18" charset="2"/>
              </a:rPr>
              <a:t>f</a:t>
            </a:r>
            <a:endParaRPr lang="en-US" sz="2000" b="1" dirty="0">
              <a:solidFill>
                <a:srgbClr val="009900"/>
              </a:solidFill>
              <a:latin typeface="Symbol" panose="05050102010706020507" pitchFamily="18" charset="2"/>
            </a:endParaRPr>
          </a:p>
        </p:txBody>
      </p:sp>
      <p:sp>
        <p:nvSpPr>
          <p:cNvPr id="311300" name="Text Box 4"/>
          <p:cNvSpPr txBox="1">
            <a:spLocks noChangeArrowheads="1"/>
          </p:cNvSpPr>
          <p:nvPr/>
        </p:nvSpPr>
        <p:spPr bwMode="auto">
          <a:xfrm>
            <a:off x="5006580" y="4475762"/>
            <a:ext cx="1338828" cy="400110"/>
          </a:xfrm>
          <a:prstGeom prst="rect">
            <a:avLst/>
          </a:prstGeom>
          <a:noFill/>
          <a:ln w="9525">
            <a:noFill/>
            <a:miter lim="800000"/>
            <a:headEnd/>
            <a:tailEnd/>
          </a:ln>
        </p:spPr>
        <p:txBody>
          <a:bodyPr wrap="none" anchor="t" anchorCtr="0">
            <a:spAutoFit/>
          </a:bodyPr>
          <a:lstStyle/>
          <a:p>
            <a:r>
              <a:rPr lang="en-US" sz="2000" dirty="0" err="1" smtClean="0">
                <a:solidFill>
                  <a:srgbClr val="009900"/>
                </a:solidFill>
              </a:rPr>
              <a:t>F</a:t>
            </a:r>
            <a:r>
              <a:rPr lang="en-US" sz="2000" baseline="-25000" dirty="0" err="1" smtClean="0">
                <a:solidFill>
                  <a:srgbClr val="009900"/>
                </a:solidFill>
              </a:rPr>
              <a:t>uattl</a:t>
            </a:r>
            <a:r>
              <a:rPr lang="en-US" sz="2000" dirty="0" smtClean="0">
                <a:solidFill>
                  <a:srgbClr val="009900"/>
                </a:solidFill>
              </a:rPr>
              <a:t> cos </a:t>
            </a:r>
            <a:r>
              <a:rPr lang="en-US" sz="2000" b="1" dirty="0" smtClean="0">
                <a:solidFill>
                  <a:srgbClr val="009900"/>
                </a:solidFill>
                <a:latin typeface="Symbol" panose="05050102010706020507" pitchFamily="18" charset="2"/>
              </a:rPr>
              <a:t>q</a:t>
            </a:r>
            <a:endParaRPr lang="en-US" sz="2000" b="1" dirty="0">
              <a:solidFill>
                <a:srgbClr val="009900"/>
              </a:solidFill>
              <a:latin typeface="Symbol" panose="05050102010706020507" pitchFamily="18" charset="2"/>
            </a:endParaRPr>
          </a:p>
        </p:txBody>
      </p:sp>
      <p:sp>
        <p:nvSpPr>
          <p:cNvPr id="37893" name="Rectangle 5"/>
          <p:cNvSpPr>
            <a:spLocks noChangeArrowheads="1"/>
          </p:cNvSpPr>
          <p:nvPr/>
        </p:nvSpPr>
        <p:spPr bwMode="auto">
          <a:xfrm>
            <a:off x="155001" y="92872"/>
            <a:ext cx="5352747" cy="2677656"/>
          </a:xfrm>
          <a:prstGeom prst="rect">
            <a:avLst/>
          </a:prstGeom>
          <a:noFill/>
          <a:ln w="9525">
            <a:noFill/>
            <a:miter lim="800000"/>
            <a:headEnd/>
            <a:tailEnd/>
          </a:ln>
        </p:spPr>
        <p:txBody>
          <a:bodyPr wrap="none" anchor="t" anchorCtr="0">
            <a:spAutoFit/>
          </a:bodyPr>
          <a:lstStyle/>
          <a:p>
            <a:r>
              <a:rPr lang="en-US" sz="2400" dirty="0">
                <a:solidFill>
                  <a:srgbClr val="FF0000"/>
                </a:solidFill>
              </a:rPr>
              <a:t>A </a:t>
            </a:r>
            <a:r>
              <a:rPr lang="en-US" sz="2400" dirty="0" smtClean="0">
                <a:solidFill>
                  <a:srgbClr val="FF0000"/>
                </a:solidFill>
              </a:rPr>
              <a:t>___ </a:t>
            </a:r>
            <a:r>
              <a:rPr lang="en-US" sz="2400" dirty="0">
                <a:solidFill>
                  <a:srgbClr val="FF0000"/>
                </a:solidFill>
              </a:rPr>
              <a:t>kg mass at rest on a </a:t>
            </a:r>
            <a:r>
              <a:rPr lang="en-US" sz="2400" dirty="0" smtClean="0">
                <a:solidFill>
                  <a:srgbClr val="FF0000"/>
                </a:solidFill>
              </a:rPr>
              <a:t>horizontal</a:t>
            </a:r>
          </a:p>
          <a:p>
            <a:r>
              <a:rPr lang="en-US" sz="2400" dirty="0" smtClean="0">
                <a:solidFill>
                  <a:srgbClr val="FF0000"/>
                </a:solidFill>
              </a:rPr>
              <a:t>surface </a:t>
            </a:r>
            <a:r>
              <a:rPr lang="en-US" sz="2400" dirty="0">
                <a:solidFill>
                  <a:srgbClr val="FF0000"/>
                </a:solidFill>
              </a:rPr>
              <a:t>is acted upon by </a:t>
            </a:r>
            <a:r>
              <a:rPr lang="en-US" sz="2400" dirty="0" smtClean="0">
                <a:solidFill>
                  <a:srgbClr val="FF0000"/>
                </a:solidFill>
              </a:rPr>
              <a:t>two external </a:t>
            </a:r>
          </a:p>
          <a:p>
            <a:r>
              <a:rPr lang="en-US" sz="2400" dirty="0" smtClean="0">
                <a:solidFill>
                  <a:srgbClr val="FF0000"/>
                </a:solidFill>
              </a:rPr>
              <a:t>applied </a:t>
            </a:r>
            <a:r>
              <a:rPr lang="en-US" sz="2400" dirty="0">
                <a:solidFill>
                  <a:srgbClr val="FF0000"/>
                </a:solidFill>
              </a:rPr>
              <a:t>forces: a </a:t>
            </a:r>
            <a:r>
              <a:rPr lang="en-US" sz="2400" dirty="0" smtClean="0">
                <a:solidFill>
                  <a:srgbClr val="FF0000"/>
                </a:solidFill>
              </a:rPr>
              <a:t>___ </a:t>
            </a:r>
            <a:r>
              <a:rPr lang="en-US" sz="2400" dirty="0">
                <a:solidFill>
                  <a:srgbClr val="FF0000"/>
                </a:solidFill>
              </a:rPr>
              <a:t>N force at </a:t>
            </a:r>
            <a:endParaRPr lang="en-US" sz="2400" dirty="0" smtClean="0">
              <a:solidFill>
                <a:srgbClr val="FF0000"/>
              </a:solidFill>
            </a:endParaRPr>
          </a:p>
          <a:p>
            <a:r>
              <a:rPr lang="en-US" sz="2400" dirty="0" smtClean="0">
                <a:solidFill>
                  <a:srgbClr val="FF0000"/>
                </a:solidFill>
              </a:rPr>
              <a:t>___</a:t>
            </a:r>
            <a:r>
              <a:rPr lang="en-US" sz="2400" baseline="30000" dirty="0" smtClean="0">
                <a:solidFill>
                  <a:srgbClr val="FF0000"/>
                </a:solidFill>
              </a:rPr>
              <a:t>o</a:t>
            </a:r>
            <a:r>
              <a:rPr lang="en-US" sz="2400" dirty="0" smtClean="0">
                <a:solidFill>
                  <a:srgbClr val="FF0000"/>
                </a:solidFill>
              </a:rPr>
              <a:t> </a:t>
            </a:r>
            <a:r>
              <a:rPr lang="en-US" sz="2400" dirty="0">
                <a:solidFill>
                  <a:srgbClr val="FF0000"/>
                </a:solidFill>
              </a:rPr>
              <a:t>up and to-the-left and a </a:t>
            </a:r>
            <a:endParaRPr lang="en-US" sz="2400" dirty="0" smtClean="0">
              <a:solidFill>
                <a:srgbClr val="FF0000"/>
              </a:solidFill>
            </a:endParaRPr>
          </a:p>
          <a:p>
            <a:r>
              <a:rPr lang="en-US" sz="2400" dirty="0" smtClean="0">
                <a:solidFill>
                  <a:srgbClr val="FF0000"/>
                </a:solidFill>
              </a:rPr>
              <a:t>___ </a:t>
            </a:r>
            <a:r>
              <a:rPr lang="en-US" sz="2400" dirty="0">
                <a:solidFill>
                  <a:srgbClr val="FF0000"/>
                </a:solidFill>
              </a:rPr>
              <a:t>N force at </a:t>
            </a:r>
            <a:r>
              <a:rPr lang="en-US" sz="2400" dirty="0" smtClean="0">
                <a:solidFill>
                  <a:srgbClr val="FF0000"/>
                </a:solidFill>
              </a:rPr>
              <a:t>___</a:t>
            </a:r>
            <a:r>
              <a:rPr lang="en-US" sz="2400" baseline="30000" dirty="0" smtClean="0">
                <a:solidFill>
                  <a:srgbClr val="FF0000"/>
                </a:solidFill>
              </a:rPr>
              <a:t>o</a:t>
            </a:r>
            <a:r>
              <a:rPr lang="en-US" sz="2400" dirty="0" smtClean="0">
                <a:solidFill>
                  <a:srgbClr val="FF0000"/>
                </a:solidFill>
              </a:rPr>
              <a:t> </a:t>
            </a:r>
            <a:r>
              <a:rPr lang="en-US" sz="2400" dirty="0">
                <a:solidFill>
                  <a:srgbClr val="FF0000"/>
                </a:solidFill>
              </a:rPr>
              <a:t>up and </a:t>
            </a:r>
            <a:r>
              <a:rPr lang="en-US" sz="2400" dirty="0" smtClean="0">
                <a:solidFill>
                  <a:srgbClr val="FF0000"/>
                </a:solidFill>
              </a:rPr>
              <a:t>to-the-</a:t>
            </a:r>
          </a:p>
          <a:p>
            <a:r>
              <a:rPr lang="en-US" sz="2400" dirty="0" smtClean="0">
                <a:solidFill>
                  <a:srgbClr val="FF0000"/>
                </a:solidFill>
              </a:rPr>
              <a:t>right</a:t>
            </a:r>
            <a:r>
              <a:rPr lang="en-US" sz="2400" dirty="0">
                <a:solidFill>
                  <a:srgbClr val="FF0000"/>
                </a:solidFill>
              </a:rPr>
              <a:t>. The coefficient of static friction </a:t>
            </a:r>
            <a:endParaRPr lang="en-US" sz="2400" dirty="0" smtClean="0">
              <a:solidFill>
                <a:srgbClr val="FF0000"/>
              </a:solidFill>
            </a:endParaRPr>
          </a:p>
          <a:p>
            <a:r>
              <a:rPr lang="en-US" sz="2400" dirty="0" smtClean="0">
                <a:solidFill>
                  <a:srgbClr val="FF0000"/>
                </a:solidFill>
              </a:rPr>
              <a:t>is ___. </a:t>
            </a:r>
            <a:r>
              <a:rPr lang="en-US" sz="2400" dirty="0">
                <a:solidFill>
                  <a:srgbClr val="FF0000"/>
                </a:solidFill>
              </a:rPr>
              <a:t>Will the mass move? </a:t>
            </a:r>
          </a:p>
        </p:txBody>
      </p:sp>
      <p:grpSp>
        <p:nvGrpSpPr>
          <p:cNvPr id="5" name="Group 4"/>
          <p:cNvGrpSpPr/>
          <p:nvPr/>
        </p:nvGrpSpPr>
        <p:grpSpPr>
          <a:xfrm>
            <a:off x="5730875" y="1489075"/>
            <a:ext cx="2549525" cy="796925"/>
            <a:chOff x="5730875" y="1489075"/>
            <a:chExt cx="2549525" cy="796925"/>
          </a:xfrm>
        </p:grpSpPr>
        <p:sp>
          <p:nvSpPr>
            <p:cNvPr id="37894" name="Line 6"/>
            <p:cNvSpPr>
              <a:spLocks noChangeShapeType="1"/>
            </p:cNvSpPr>
            <p:nvPr/>
          </p:nvSpPr>
          <p:spPr bwMode="auto">
            <a:xfrm>
              <a:off x="5730875" y="2286000"/>
              <a:ext cx="2549525" cy="0"/>
            </a:xfrm>
            <a:prstGeom prst="line">
              <a:avLst/>
            </a:prstGeom>
            <a:noFill/>
            <a:ln w="38100">
              <a:solidFill>
                <a:srgbClr val="0070C0"/>
              </a:solidFill>
              <a:round/>
              <a:headEnd/>
              <a:tailEnd/>
            </a:ln>
          </p:spPr>
          <p:txBody>
            <a:bodyPr/>
            <a:lstStyle/>
            <a:p>
              <a:endParaRPr lang="en-US">
                <a:solidFill>
                  <a:srgbClr val="000000"/>
                </a:solidFill>
              </a:endParaRPr>
            </a:p>
          </p:txBody>
        </p:sp>
        <p:sp>
          <p:nvSpPr>
            <p:cNvPr id="37895" name="Rectangle 7"/>
            <p:cNvSpPr>
              <a:spLocks noChangeArrowheads="1"/>
            </p:cNvSpPr>
            <p:nvPr/>
          </p:nvSpPr>
          <p:spPr bwMode="auto">
            <a:xfrm>
              <a:off x="6369050" y="1489075"/>
              <a:ext cx="1274763" cy="796925"/>
            </a:xfrm>
            <a:prstGeom prst="rect">
              <a:avLst/>
            </a:prstGeom>
            <a:solidFill>
              <a:srgbClr val="FFFFFF"/>
            </a:solidFill>
            <a:ln w="38100">
              <a:solidFill>
                <a:srgbClr val="0070C0"/>
              </a:solidFill>
              <a:miter lim="800000"/>
              <a:headEnd/>
              <a:tailEnd/>
            </a:ln>
          </p:spPr>
          <p:txBody>
            <a:bodyPr/>
            <a:lstStyle/>
            <a:p>
              <a:endParaRPr lang="en-US">
                <a:solidFill>
                  <a:srgbClr val="000000"/>
                </a:solidFill>
              </a:endParaRPr>
            </a:p>
          </p:txBody>
        </p:sp>
      </p:grpSp>
      <p:sp>
        <p:nvSpPr>
          <p:cNvPr id="311304" name="Line 8"/>
          <p:cNvSpPr>
            <a:spLocks noChangeShapeType="1"/>
          </p:cNvSpPr>
          <p:nvPr/>
        </p:nvSpPr>
        <p:spPr bwMode="auto">
          <a:xfrm flipV="1">
            <a:off x="7643813" y="533400"/>
            <a:ext cx="1274762" cy="1274763"/>
          </a:xfrm>
          <a:prstGeom prst="line">
            <a:avLst/>
          </a:prstGeom>
          <a:noFill/>
          <a:ln w="22225">
            <a:solidFill>
              <a:schemeClr val="tx1"/>
            </a:solidFill>
            <a:round/>
            <a:headEnd/>
            <a:tailEnd type="triangle" w="lg" len="lg"/>
          </a:ln>
        </p:spPr>
        <p:txBody>
          <a:bodyPr/>
          <a:lstStyle/>
          <a:p>
            <a:endParaRPr lang="en-US">
              <a:solidFill>
                <a:srgbClr val="000000"/>
              </a:solidFill>
            </a:endParaRPr>
          </a:p>
        </p:txBody>
      </p:sp>
      <p:sp>
        <p:nvSpPr>
          <p:cNvPr id="311305" name="Line 9"/>
          <p:cNvSpPr>
            <a:spLocks noChangeShapeType="1"/>
          </p:cNvSpPr>
          <p:nvPr/>
        </p:nvSpPr>
        <p:spPr bwMode="auto">
          <a:xfrm flipH="1" flipV="1">
            <a:off x="5253038" y="1330325"/>
            <a:ext cx="1116012" cy="477838"/>
          </a:xfrm>
          <a:prstGeom prst="line">
            <a:avLst/>
          </a:prstGeom>
          <a:noFill/>
          <a:ln w="22225">
            <a:solidFill>
              <a:schemeClr val="tx1"/>
            </a:solidFill>
            <a:round/>
            <a:headEnd/>
            <a:tailEnd type="triangle" w="lg" len="lg"/>
          </a:ln>
        </p:spPr>
        <p:txBody>
          <a:bodyPr/>
          <a:lstStyle/>
          <a:p>
            <a:endParaRPr lang="en-US">
              <a:solidFill>
                <a:srgbClr val="000000"/>
              </a:solidFill>
            </a:endParaRPr>
          </a:p>
        </p:txBody>
      </p:sp>
      <p:grpSp>
        <p:nvGrpSpPr>
          <p:cNvPr id="2" name="Group 10"/>
          <p:cNvGrpSpPr>
            <a:grpSpLocks/>
          </p:cNvGrpSpPr>
          <p:nvPr/>
        </p:nvGrpSpPr>
        <p:grpSpPr bwMode="auto">
          <a:xfrm>
            <a:off x="7770818" y="661991"/>
            <a:ext cx="784225" cy="1119191"/>
            <a:chOff x="4895" y="417"/>
            <a:chExt cx="494" cy="705"/>
          </a:xfrm>
        </p:grpSpPr>
        <p:sp>
          <p:nvSpPr>
            <p:cNvPr id="37927" name="Text Box 11"/>
            <p:cNvSpPr txBox="1">
              <a:spLocks noChangeArrowheads="1"/>
            </p:cNvSpPr>
            <p:nvPr/>
          </p:nvSpPr>
          <p:spPr bwMode="auto">
            <a:xfrm rot="18915990">
              <a:off x="4895" y="417"/>
              <a:ext cx="494" cy="291"/>
            </a:xfrm>
            <a:prstGeom prst="rect">
              <a:avLst/>
            </a:prstGeom>
            <a:noFill/>
            <a:ln w="9525">
              <a:noFill/>
              <a:miter lim="800000"/>
              <a:headEnd/>
              <a:tailEnd/>
            </a:ln>
          </p:spPr>
          <p:txBody>
            <a:bodyPr wrap="none" anchor="t" anchorCtr="0">
              <a:spAutoFit/>
            </a:bodyPr>
            <a:lstStyle/>
            <a:p>
              <a:r>
                <a:rPr lang="en-US" sz="2400" dirty="0" err="1" smtClean="0">
                  <a:solidFill>
                    <a:srgbClr val="000000"/>
                  </a:solidFill>
                </a:rPr>
                <a:t>F</a:t>
              </a:r>
              <a:r>
                <a:rPr lang="en-US" sz="2400" baseline="-25000" dirty="0" err="1" smtClean="0">
                  <a:solidFill>
                    <a:srgbClr val="000000"/>
                  </a:solidFill>
                </a:rPr>
                <a:t>uattr</a:t>
              </a:r>
              <a:endParaRPr lang="en-US" sz="2400" baseline="-25000" dirty="0">
                <a:solidFill>
                  <a:srgbClr val="000000"/>
                </a:solidFill>
              </a:endParaRPr>
            </a:p>
          </p:txBody>
        </p:sp>
        <p:sp>
          <p:nvSpPr>
            <p:cNvPr id="37928" name="Text Box 12"/>
            <p:cNvSpPr txBox="1">
              <a:spLocks noChangeArrowheads="1"/>
            </p:cNvSpPr>
            <p:nvPr/>
          </p:nvSpPr>
          <p:spPr bwMode="auto">
            <a:xfrm>
              <a:off x="5023" y="831"/>
              <a:ext cx="217" cy="291"/>
            </a:xfrm>
            <a:prstGeom prst="rect">
              <a:avLst/>
            </a:prstGeom>
            <a:noFill/>
            <a:ln w="9525">
              <a:noFill/>
              <a:miter lim="800000"/>
              <a:headEnd/>
              <a:tailEnd/>
            </a:ln>
          </p:spPr>
          <p:txBody>
            <a:bodyPr wrap="none" anchor="t" anchorCtr="0">
              <a:spAutoFit/>
            </a:bodyPr>
            <a:lstStyle/>
            <a:p>
              <a:r>
                <a:rPr lang="en-US" sz="2400" b="1" dirty="0" smtClean="0">
                  <a:solidFill>
                    <a:srgbClr val="000000"/>
                  </a:solidFill>
                  <a:latin typeface="Symbol" panose="05050102010706020507" pitchFamily="18" charset="2"/>
                </a:rPr>
                <a:t>f</a:t>
              </a:r>
              <a:endParaRPr lang="en-US" sz="2400" b="1" dirty="0">
                <a:solidFill>
                  <a:srgbClr val="000000"/>
                </a:solidFill>
                <a:latin typeface="Symbol" panose="05050102010706020507" pitchFamily="18" charset="2"/>
              </a:endParaRPr>
            </a:p>
          </p:txBody>
        </p:sp>
      </p:grpSp>
      <p:grpSp>
        <p:nvGrpSpPr>
          <p:cNvPr id="3" name="Group 13"/>
          <p:cNvGrpSpPr>
            <a:grpSpLocks/>
          </p:cNvGrpSpPr>
          <p:nvPr/>
        </p:nvGrpSpPr>
        <p:grpSpPr bwMode="auto">
          <a:xfrm>
            <a:off x="5324479" y="1074737"/>
            <a:ext cx="973138" cy="788989"/>
            <a:chOff x="3337" y="655"/>
            <a:chExt cx="613" cy="497"/>
          </a:xfrm>
        </p:grpSpPr>
        <p:sp>
          <p:nvSpPr>
            <p:cNvPr id="37925" name="Text Box 14"/>
            <p:cNvSpPr txBox="1">
              <a:spLocks noChangeArrowheads="1"/>
            </p:cNvSpPr>
            <p:nvPr/>
          </p:nvSpPr>
          <p:spPr bwMode="auto">
            <a:xfrm rot="1451592">
              <a:off x="3471" y="655"/>
              <a:ext cx="479" cy="291"/>
            </a:xfrm>
            <a:prstGeom prst="rect">
              <a:avLst/>
            </a:prstGeom>
            <a:noFill/>
            <a:ln w="9525">
              <a:noFill/>
              <a:miter lim="800000"/>
              <a:headEnd/>
              <a:tailEnd/>
            </a:ln>
          </p:spPr>
          <p:txBody>
            <a:bodyPr wrap="none" anchor="t" anchorCtr="0">
              <a:spAutoFit/>
            </a:bodyPr>
            <a:lstStyle/>
            <a:p>
              <a:r>
                <a:rPr lang="en-US" sz="2400" dirty="0" err="1" smtClean="0">
                  <a:solidFill>
                    <a:srgbClr val="000000"/>
                  </a:solidFill>
                </a:rPr>
                <a:t>F</a:t>
              </a:r>
              <a:r>
                <a:rPr lang="en-US" sz="2400" baseline="-25000" dirty="0" err="1" smtClean="0">
                  <a:solidFill>
                    <a:srgbClr val="000000"/>
                  </a:solidFill>
                </a:rPr>
                <a:t>uattl</a:t>
              </a:r>
              <a:endParaRPr lang="en-US" sz="2400" baseline="-25000" dirty="0">
                <a:solidFill>
                  <a:srgbClr val="000000"/>
                </a:solidFill>
              </a:endParaRPr>
            </a:p>
          </p:txBody>
        </p:sp>
        <p:sp>
          <p:nvSpPr>
            <p:cNvPr id="37926" name="Text Box 15"/>
            <p:cNvSpPr txBox="1">
              <a:spLocks noChangeArrowheads="1"/>
            </p:cNvSpPr>
            <p:nvPr/>
          </p:nvSpPr>
          <p:spPr bwMode="auto">
            <a:xfrm>
              <a:off x="3337" y="861"/>
              <a:ext cx="224" cy="291"/>
            </a:xfrm>
            <a:prstGeom prst="rect">
              <a:avLst/>
            </a:prstGeom>
            <a:noFill/>
            <a:ln w="9525">
              <a:noFill/>
              <a:miter lim="800000"/>
              <a:headEnd/>
              <a:tailEnd/>
            </a:ln>
          </p:spPr>
          <p:txBody>
            <a:bodyPr wrap="none" anchor="t" anchorCtr="0">
              <a:spAutoFit/>
            </a:bodyPr>
            <a:lstStyle/>
            <a:p>
              <a:r>
                <a:rPr lang="en-US" sz="2400" b="1" dirty="0" smtClean="0">
                  <a:solidFill>
                    <a:srgbClr val="000000"/>
                  </a:solidFill>
                  <a:latin typeface="Symbol" panose="05050102010706020507" pitchFamily="18" charset="2"/>
                </a:rPr>
                <a:t>q</a:t>
              </a:r>
              <a:endParaRPr lang="en-US" sz="2400" b="1" dirty="0">
                <a:solidFill>
                  <a:srgbClr val="000000"/>
                </a:solidFill>
                <a:latin typeface="Symbol" panose="05050102010706020507" pitchFamily="18" charset="2"/>
              </a:endParaRPr>
            </a:p>
          </p:txBody>
        </p:sp>
      </p:grpSp>
      <p:sp>
        <p:nvSpPr>
          <p:cNvPr id="311312" name="Text Box 16"/>
          <p:cNvSpPr txBox="1">
            <a:spLocks noChangeArrowheads="1"/>
          </p:cNvSpPr>
          <p:nvPr/>
        </p:nvSpPr>
        <p:spPr bwMode="auto">
          <a:xfrm>
            <a:off x="6753425" y="1649413"/>
            <a:ext cx="441146" cy="461665"/>
          </a:xfrm>
          <a:prstGeom prst="rect">
            <a:avLst/>
          </a:prstGeom>
          <a:noFill/>
          <a:ln w="9525">
            <a:noFill/>
            <a:miter lim="800000"/>
            <a:headEnd/>
            <a:tailEnd/>
          </a:ln>
        </p:spPr>
        <p:txBody>
          <a:bodyPr wrap="none" anchor="t" anchorCtr="0">
            <a:spAutoFit/>
          </a:bodyPr>
          <a:lstStyle/>
          <a:p>
            <a:r>
              <a:rPr lang="en-US" sz="2400" dirty="0" smtClean="0">
                <a:solidFill>
                  <a:srgbClr val="000000"/>
                </a:solidFill>
              </a:rPr>
              <a:t>m</a:t>
            </a:r>
            <a:endParaRPr lang="en-US" sz="2400" dirty="0">
              <a:solidFill>
                <a:srgbClr val="000000"/>
              </a:solidFill>
            </a:endParaRPr>
          </a:p>
        </p:txBody>
      </p:sp>
      <p:sp>
        <p:nvSpPr>
          <p:cNvPr id="311313" name="Text Box 17"/>
          <p:cNvSpPr txBox="1">
            <a:spLocks noChangeArrowheads="1"/>
          </p:cNvSpPr>
          <p:nvPr/>
        </p:nvSpPr>
        <p:spPr bwMode="auto">
          <a:xfrm>
            <a:off x="6778729" y="2286000"/>
            <a:ext cx="465192" cy="461665"/>
          </a:xfrm>
          <a:prstGeom prst="rect">
            <a:avLst/>
          </a:prstGeom>
          <a:noFill/>
          <a:ln w="9525">
            <a:noFill/>
            <a:miter lim="800000"/>
            <a:headEnd/>
            <a:tailEnd/>
          </a:ln>
        </p:spPr>
        <p:txBody>
          <a:bodyPr wrap="none" anchor="t" anchorCtr="0">
            <a:spAutoFit/>
          </a:bodyPr>
          <a:lstStyle/>
          <a:p>
            <a:r>
              <a:rPr lang="en-US" sz="2400" dirty="0" err="1" smtClean="0">
                <a:solidFill>
                  <a:srgbClr val="000000"/>
                </a:solidFill>
                <a:latin typeface="Symbol" pitchFamily="18" charset="2"/>
              </a:rPr>
              <a:t>m</a:t>
            </a:r>
            <a:r>
              <a:rPr lang="en-US" sz="2400" baseline="-25000" dirty="0" err="1" smtClean="0">
                <a:solidFill>
                  <a:srgbClr val="000000"/>
                </a:solidFill>
              </a:rPr>
              <a:t>s</a:t>
            </a:r>
            <a:endParaRPr lang="en-US" sz="2400" dirty="0">
              <a:solidFill>
                <a:srgbClr val="000000"/>
              </a:solidFill>
            </a:endParaRPr>
          </a:p>
        </p:txBody>
      </p:sp>
      <p:sp>
        <p:nvSpPr>
          <p:cNvPr id="37902" name="Rectangle 18"/>
          <p:cNvSpPr>
            <a:spLocks noChangeArrowheads="1"/>
          </p:cNvSpPr>
          <p:nvPr/>
        </p:nvSpPr>
        <p:spPr bwMode="auto">
          <a:xfrm>
            <a:off x="6345238" y="4175125"/>
            <a:ext cx="1276350" cy="796925"/>
          </a:xfrm>
          <a:prstGeom prst="rect">
            <a:avLst/>
          </a:prstGeom>
          <a:solidFill>
            <a:srgbClr val="FFFFFF"/>
          </a:solidFill>
          <a:ln w="38100">
            <a:solidFill>
              <a:srgbClr val="0070C0"/>
            </a:solidFill>
            <a:miter lim="800000"/>
            <a:headEnd/>
            <a:tailEnd/>
          </a:ln>
        </p:spPr>
        <p:txBody>
          <a:bodyPr/>
          <a:lstStyle/>
          <a:p>
            <a:endParaRPr lang="en-US">
              <a:solidFill>
                <a:srgbClr val="000000"/>
              </a:solidFill>
            </a:endParaRPr>
          </a:p>
        </p:txBody>
      </p:sp>
      <p:sp>
        <p:nvSpPr>
          <p:cNvPr id="311315" name="Freeform 19"/>
          <p:cNvSpPr>
            <a:spLocks/>
          </p:cNvSpPr>
          <p:nvPr/>
        </p:nvSpPr>
        <p:spPr bwMode="auto">
          <a:xfrm>
            <a:off x="7621588" y="4494213"/>
            <a:ext cx="1214437" cy="1587"/>
          </a:xfrm>
          <a:custGeom>
            <a:avLst/>
            <a:gdLst>
              <a:gd name="T0" fmla="*/ 0 w 1372"/>
              <a:gd name="T1" fmla="*/ 0 h 2"/>
              <a:gd name="T2" fmla="*/ 2147483647 w 1372"/>
              <a:gd name="T3" fmla="*/ 2147483647 h 2"/>
              <a:gd name="T4" fmla="*/ 0 60000 65536"/>
              <a:gd name="T5" fmla="*/ 0 60000 65536"/>
              <a:gd name="T6" fmla="*/ 0 w 1372"/>
              <a:gd name="T7" fmla="*/ 0 h 2"/>
              <a:gd name="T8" fmla="*/ 1372 w 1372"/>
              <a:gd name="T9" fmla="*/ 2 h 2"/>
            </a:gdLst>
            <a:ahLst/>
            <a:cxnLst>
              <a:cxn ang="T4">
                <a:pos x="T0" y="T1"/>
              </a:cxn>
              <a:cxn ang="T5">
                <a:pos x="T2" y="T3"/>
              </a:cxn>
            </a:cxnLst>
            <a:rect l="T6" t="T7" r="T8" b="T9"/>
            <a:pathLst>
              <a:path w="1372" h="2">
                <a:moveTo>
                  <a:pt x="0" y="0"/>
                </a:moveTo>
                <a:lnTo>
                  <a:pt x="1372" y="2"/>
                </a:lnTo>
              </a:path>
            </a:pathLst>
          </a:custGeom>
          <a:noFill/>
          <a:ln w="19050">
            <a:solidFill>
              <a:srgbClr val="009900"/>
            </a:solidFill>
            <a:round/>
            <a:headEnd type="none" w="med" len="med"/>
            <a:tailEnd type="triangle" w="lg" len="lg"/>
          </a:ln>
        </p:spPr>
        <p:txBody>
          <a:bodyPr/>
          <a:lstStyle/>
          <a:p>
            <a:endParaRPr lang="en-US">
              <a:solidFill>
                <a:srgbClr val="000000"/>
              </a:solidFill>
            </a:endParaRPr>
          </a:p>
        </p:txBody>
      </p:sp>
      <p:sp>
        <p:nvSpPr>
          <p:cNvPr id="311316" name="Freeform 20"/>
          <p:cNvSpPr>
            <a:spLocks/>
          </p:cNvSpPr>
          <p:nvPr/>
        </p:nvSpPr>
        <p:spPr bwMode="auto">
          <a:xfrm>
            <a:off x="5187950" y="4494213"/>
            <a:ext cx="1157288" cy="1587"/>
          </a:xfrm>
          <a:custGeom>
            <a:avLst/>
            <a:gdLst>
              <a:gd name="T0" fmla="*/ 2147483647 w 1307"/>
              <a:gd name="T1" fmla="*/ 0 h 2"/>
              <a:gd name="T2" fmla="*/ 0 w 1307"/>
              <a:gd name="T3" fmla="*/ 2147483647 h 2"/>
              <a:gd name="T4" fmla="*/ 0 60000 65536"/>
              <a:gd name="T5" fmla="*/ 0 60000 65536"/>
              <a:gd name="T6" fmla="*/ 0 w 1307"/>
              <a:gd name="T7" fmla="*/ 0 h 2"/>
              <a:gd name="T8" fmla="*/ 1307 w 1307"/>
              <a:gd name="T9" fmla="*/ 2 h 2"/>
            </a:gdLst>
            <a:ahLst/>
            <a:cxnLst>
              <a:cxn ang="T4">
                <a:pos x="T0" y="T1"/>
              </a:cxn>
              <a:cxn ang="T5">
                <a:pos x="T2" y="T3"/>
              </a:cxn>
            </a:cxnLst>
            <a:rect l="T6" t="T7" r="T8" b="T9"/>
            <a:pathLst>
              <a:path w="1307" h="2">
                <a:moveTo>
                  <a:pt x="1307" y="0"/>
                </a:moveTo>
                <a:lnTo>
                  <a:pt x="0" y="2"/>
                </a:lnTo>
              </a:path>
            </a:pathLst>
          </a:custGeom>
          <a:noFill/>
          <a:ln w="19050">
            <a:solidFill>
              <a:srgbClr val="009900"/>
            </a:solidFill>
            <a:round/>
            <a:headEnd type="none" w="med" len="med"/>
            <a:tailEnd type="triangle" w="lg" len="lg"/>
          </a:ln>
        </p:spPr>
        <p:txBody>
          <a:bodyPr/>
          <a:lstStyle/>
          <a:p>
            <a:endParaRPr lang="en-US">
              <a:solidFill>
                <a:srgbClr val="000000"/>
              </a:solidFill>
            </a:endParaRPr>
          </a:p>
        </p:txBody>
      </p:sp>
      <p:sp>
        <p:nvSpPr>
          <p:cNvPr id="311317" name="Text Box 21"/>
          <p:cNvSpPr txBox="1">
            <a:spLocks noChangeArrowheads="1"/>
          </p:cNvSpPr>
          <p:nvPr/>
        </p:nvSpPr>
        <p:spPr bwMode="auto">
          <a:xfrm rot="-5400000">
            <a:off x="7933889" y="3341814"/>
            <a:ext cx="1358064" cy="400110"/>
          </a:xfrm>
          <a:prstGeom prst="rect">
            <a:avLst/>
          </a:prstGeom>
          <a:noFill/>
          <a:ln w="9525">
            <a:noFill/>
            <a:miter lim="800000"/>
            <a:headEnd/>
            <a:tailEnd/>
          </a:ln>
        </p:spPr>
        <p:txBody>
          <a:bodyPr wrap="none" anchor="t" anchorCtr="0">
            <a:spAutoFit/>
          </a:bodyPr>
          <a:lstStyle/>
          <a:p>
            <a:r>
              <a:rPr lang="en-US" sz="2000" dirty="0">
                <a:solidFill>
                  <a:srgbClr val="000000"/>
                </a:solidFill>
              </a:rPr>
              <a:t> </a:t>
            </a:r>
            <a:r>
              <a:rPr lang="en-US" sz="2000" dirty="0" err="1" smtClean="0">
                <a:solidFill>
                  <a:srgbClr val="000000"/>
                </a:solidFill>
              </a:rPr>
              <a:t>F</a:t>
            </a:r>
            <a:r>
              <a:rPr lang="en-US" sz="2000" baseline="-25000" dirty="0" err="1" smtClean="0">
                <a:solidFill>
                  <a:srgbClr val="000000"/>
                </a:solidFill>
              </a:rPr>
              <a:t>uattr</a:t>
            </a:r>
            <a:r>
              <a:rPr lang="en-US" sz="2000" dirty="0" smtClean="0">
                <a:solidFill>
                  <a:srgbClr val="000000"/>
                </a:solidFill>
              </a:rPr>
              <a:t> sin </a:t>
            </a:r>
            <a:r>
              <a:rPr lang="en-US" sz="2000" b="1" dirty="0" smtClean="0">
                <a:solidFill>
                  <a:srgbClr val="000000"/>
                </a:solidFill>
                <a:latin typeface="Symbol" panose="05050102010706020507" pitchFamily="18" charset="2"/>
              </a:rPr>
              <a:t>f</a:t>
            </a:r>
            <a:endParaRPr lang="en-US" sz="2000" b="1" dirty="0">
              <a:solidFill>
                <a:srgbClr val="000000"/>
              </a:solidFill>
              <a:latin typeface="Symbol" panose="05050102010706020507" pitchFamily="18" charset="2"/>
            </a:endParaRPr>
          </a:p>
        </p:txBody>
      </p:sp>
      <p:sp>
        <p:nvSpPr>
          <p:cNvPr id="311318" name="Text Box 22"/>
          <p:cNvSpPr txBox="1">
            <a:spLocks noChangeArrowheads="1"/>
          </p:cNvSpPr>
          <p:nvPr/>
        </p:nvSpPr>
        <p:spPr bwMode="auto">
          <a:xfrm>
            <a:off x="4644450" y="3614800"/>
            <a:ext cx="1268296" cy="400110"/>
          </a:xfrm>
          <a:prstGeom prst="rect">
            <a:avLst/>
          </a:prstGeom>
          <a:noFill/>
          <a:ln w="9525">
            <a:noFill/>
            <a:miter lim="800000"/>
            <a:headEnd/>
            <a:tailEnd/>
          </a:ln>
        </p:spPr>
        <p:txBody>
          <a:bodyPr wrap="none" anchor="t" anchorCtr="0">
            <a:spAutoFit/>
          </a:bodyPr>
          <a:lstStyle/>
          <a:p>
            <a:r>
              <a:rPr lang="en-US" sz="2000" dirty="0" err="1" smtClean="0">
                <a:solidFill>
                  <a:srgbClr val="000000"/>
                </a:solidFill>
              </a:rPr>
              <a:t>F</a:t>
            </a:r>
            <a:r>
              <a:rPr lang="en-US" sz="2000" baseline="-25000" dirty="0" err="1" smtClean="0">
                <a:solidFill>
                  <a:srgbClr val="000000"/>
                </a:solidFill>
              </a:rPr>
              <a:t>uattl</a:t>
            </a:r>
            <a:r>
              <a:rPr lang="en-US" sz="2000" dirty="0" smtClean="0">
                <a:solidFill>
                  <a:srgbClr val="000000"/>
                </a:solidFill>
              </a:rPr>
              <a:t> sin </a:t>
            </a:r>
            <a:r>
              <a:rPr lang="en-US" sz="2000" b="1" dirty="0" smtClean="0">
                <a:solidFill>
                  <a:srgbClr val="000000"/>
                </a:solidFill>
                <a:latin typeface="Symbol" panose="05050102010706020507" pitchFamily="18" charset="2"/>
              </a:rPr>
              <a:t>q</a:t>
            </a:r>
            <a:endParaRPr lang="en-US" sz="2000" b="1" dirty="0">
              <a:solidFill>
                <a:srgbClr val="000000"/>
              </a:solidFill>
              <a:latin typeface="Symbol" panose="05050102010706020507" pitchFamily="18" charset="2"/>
            </a:endParaRPr>
          </a:p>
        </p:txBody>
      </p:sp>
      <p:sp>
        <p:nvSpPr>
          <p:cNvPr id="311319" name="Text Box 23"/>
          <p:cNvSpPr txBox="1">
            <a:spLocks noChangeArrowheads="1"/>
          </p:cNvSpPr>
          <p:nvPr/>
        </p:nvSpPr>
        <p:spPr bwMode="auto">
          <a:xfrm>
            <a:off x="7281738" y="5811096"/>
            <a:ext cx="540533" cy="400110"/>
          </a:xfrm>
          <a:prstGeom prst="rect">
            <a:avLst/>
          </a:prstGeom>
          <a:noFill/>
          <a:ln w="9525">
            <a:noFill/>
            <a:miter lim="800000"/>
            <a:headEnd/>
            <a:tailEnd/>
          </a:ln>
        </p:spPr>
        <p:txBody>
          <a:bodyPr wrap="none" anchor="t" anchorCtr="0">
            <a:spAutoFit/>
          </a:bodyPr>
          <a:lstStyle/>
          <a:p>
            <a:r>
              <a:rPr lang="en-US" sz="2000" dirty="0" smtClean="0">
                <a:solidFill>
                  <a:srgbClr val="000000"/>
                </a:solidFill>
              </a:rPr>
              <a:t>mg</a:t>
            </a:r>
            <a:endParaRPr lang="en-US" sz="2000" dirty="0">
              <a:solidFill>
                <a:srgbClr val="000000"/>
              </a:solidFill>
            </a:endParaRPr>
          </a:p>
        </p:txBody>
      </p:sp>
      <p:sp>
        <p:nvSpPr>
          <p:cNvPr id="311320" name="Line 24"/>
          <p:cNvSpPr>
            <a:spLocks noChangeShapeType="1"/>
          </p:cNvSpPr>
          <p:nvPr/>
        </p:nvSpPr>
        <p:spPr bwMode="auto">
          <a:xfrm flipV="1">
            <a:off x="8842375" y="3219450"/>
            <a:ext cx="0" cy="1274763"/>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sp>
        <p:nvSpPr>
          <p:cNvPr id="311321" name="Line 25"/>
          <p:cNvSpPr>
            <a:spLocks noChangeShapeType="1"/>
          </p:cNvSpPr>
          <p:nvPr/>
        </p:nvSpPr>
        <p:spPr bwMode="auto">
          <a:xfrm flipV="1">
            <a:off x="5176838" y="4016375"/>
            <a:ext cx="0" cy="477838"/>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sp>
        <p:nvSpPr>
          <p:cNvPr id="311322" name="Line 26"/>
          <p:cNvSpPr>
            <a:spLocks noChangeShapeType="1"/>
          </p:cNvSpPr>
          <p:nvPr/>
        </p:nvSpPr>
        <p:spPr bwMode="auto">
          <a:xfrm flipV="1">
            <a:off x="7248525" y="4972050"/>
            <a:ext cx="0" cy="1276350"/>
          </a:xfrm>
          <a:prstGeom prst="line">
            <a:avLst/>
          </a:prstGeom>
          <a:noFill/>
          <a:ln w="19050">
            <a:solidFill>
              <a:srgbClr val="000000"/>
            </a:solidFill>
            <a:round/>
            <a:headEnd type="triangle" w="lg" len="lg"/>
            <a:tailEnd/>
          </a:ln>
        </p:spPr>
        <p:txBody>
          <a:bodyPr/>
          <a:lstStyle/>
          <a:p>
            <a:endParaRPr lang="en-US">
              <a:solidFill>
                <a:srgbClr val="000000"/>
              </a:solidFill>
            </a:endParaRPr>
          </a:p>
        </p:txBody>
      </p:sp>
      <p:grpSp>
        <p:nvGrpSpPr>
          <p:cNvPr id="4" name="Group 27"/>
          <p:cNvGrpSpPr>
            <a:grpSpLocks/>
          </p:cNvGrpSpPr>
          <p:nvPr/>
        </p:nvGrpSpPr>
        <p:grpSpPr bwMode="auto">
          <a:xfrm>
            <a:off x="6356357" y="4972046"/>
            <a:ext cx="436563" cy="638175"/>
            <a:chOff x="4004" y="3132"/>
            <a:chExt cx="275" cy="402"/>
          </a:xfrm>
        </p:grpSpPr>
        <p:sp>
          <p:nvSpPr>
            <p:cNvPr id="37923" name="Text Box 28"/>
            <p:cNvSpPr txBox="1">
              <a:spLocks noChangeArrowheads="1"/>
            </p:cNvSpPr>
            <p:nvPr/>
          </p:nvSpPr>
          <p:spPr bwMode="auto">
            <a:xfrm>
              <a:off x="4004" y="3246"/>
              <a:ext cx="275" cy="252"/>
            </a:xfrm>
            <a:prstGeom prst="rect">
              <a:avLst/>
            </a:prstGeom>
            <a:noFill/>
            <a:ln w="9525">
              <a:noFill/>
              <a:miter lim="800000"/>
              <a:headEnd/>
              <a:tailEnd/>
            </a:ln>
          </p:spPr>
          <p:txBody>
            <a:bodyPr wrap="none" anchor="t" anchorCtr="0">
              <a:spAutoFit/>
            </a:bodyPr>
            <a:lstStyle/>
            <a:p>
              <a:r>
                <a:rPr lang="en-US" sz="2000">
                  <a:solidFill>
                    <a:srgbClr val="000000"/>
                  </a:solidFill>
                </a:rPr>
                <a:t>F</a:t>
              </a:r>
              <a:r>
                <a:rPr lang="en-US" sz="2000" baseline="-25000">
                  <a:solidFill>
                    <a:srgbClr val="000000"/>
                  </a:solidFill>
                </a:rPr>
                <a:t>n</a:t>
              </a:r>
              <a:endParaRPr lang="en-US" sz="2000">
                <a:solidFill>
                  <a:srgbClr val="000000"/>
                </a:solidFill>
              </a:endParaRPr>
            </a:p>
          </p:txBody>
        </p:sp>
        <p:sp>
          <p:nvSpPr>
            <p:cNvPr id="37924" name="Line 29"/>
            <p:cNvSpPr>
              <a:spLocks noChangeShapeType="1"/>
            </p:cNvSpPr>
            <p:nvPr/>
          </p:nvSpPr>
          <p:spPr bwMode="auto">
            <a:xfrm flipV="1">
              <a:off x="4265" y="3132"/>
              <a:ext cx="0" cy="402"/>
            </a:xfrm>
            <a:prstGeom prst="line">
              <a:avLst/>
            </a:prstGeom>
            <a:noFill/>
            <a:ln w="19050">
              <a:solidFill>
                <a:srgbClr val="000000"/>
              </a:solidFill>
              <a:round/>
              <a:headEnd/>
              <a:tailEnd type="triangle" w="lg" len="lg"/>
            </a:ln>
          </p:spPr>
          <p:txBody>
            <a:bodyPr wrap="none" anchor="t" anchorCtr="0">
              <a:spAutoFit/>
            </a:bodyPr>
            <a:lstStyle/>
            <a:p>
              <a:endParaRPr lang="en-US">
                <a:solidFill>
                  <a:srgbClr val="000000"/>
                </a:solidFill>
              </a:endParaRPr>
            </a:p>
          </p:txBody>
        </p:sp>
      </p:grpSp>
      <p:sp>
        <p:nvSpPr>
          <p:cNvPr id="311343" name="Rectangle 47"/>
          <p:cNvSpPr>
            <a:spLocks noChangeArrowheads="1"/>
          </p:cNvSpPr>
          <p:nvPr/>
        </p:nvSpPr>
        <p:spPr bwMode="auto">
          <a:xfrm>
            <a:off x="377700" y="3931203"/>
            <a:ext cx="2227263" cy="519112"/>
          </a:xfrm>
          <a:prstGeom prst="rect">
            <a:avLst/>
          </a:prstGeom>
          <a:noFill/>
          <a:ln w="9525">
            <a:noFill/>
            <a:miter lim="800000"/>
            <a:headEnd/>
            <a:tailEnd/>
          </a:ln>
        </p:spPr>
        <p:txBody>
          <a:bodyPr wrap="none" anchor="t" anchorCtr="0">
            <a:spAutoFit/>
          </a:bodyPr>
          <a:lstStyle/>
          <a:p>
            <a:r>
              <a:rPr lang="en-US" dirty="0" err="1">
                <a:solidFill>
                  <a:srgbClr val="000000"/>
                </a:solidFill>
              </a:rPr>
              <a:t>F</a:t>
            </a:r>
            <a:r>
              <a:rPr lang="en-US" baseline="-25000" dirty="0" err="1">
                <a:solidFill>
                  <a:srgbClr val="000000"/>
                </a:solidFill>
              </a:rPr>
              <a:t>s,max</a:t>
            </a:r>
            <a:r>
              <a:rPr lang="en-US" dirty="0">
                <a:solidFill>
                  <a:srgbClr val="000000"/>
                </a:solidFill>
              </a:rPr>
              <a:t> = </a:t>
            </a:r>
            <a:r>
              <a:rPr lang="en-US" dirty="0" err="1">
                <a:solidFill>
                  <a:srgbClr val="000000"/>
                </a:solidFill>
                <a:latin typeface="Symbol" pitchFamily="18" charset="2"/>
              </a:rPr>
              <a:t>m</a:t>
            </a:r>
            <a:r>
              <a:rPr lang="en-US" baseline="-25000" dirty="0" err="1">
                <a:solidFill>
                  <a:srgbClr val="000000"/>
                </a:solidFill>
              </a:rPr>
              <a:t>s</a:t>
            </a:r>
            <a:r>
              <a:rPr lang="en-US" dirty="0">
                <a:solidFill>
                  <a:srgbClr val="000000"/>
                </a:solidFill>
              </a:rPr>
              <a:t> </a:t>
            </a:r>
            <a:r>
              <a:rPr lang="en-US" dirty="0" err="1">
                <a:solidFill>
                  <a:srgbClr val="000000"/>
                </a:solidFill>
              </a:rPr>
              <a:t>F</a:t>
            </a:r>
            <a:r>
              <a:rPr lang="en-US" baseline="-25000" dirty="0" err="1">
                <a:solidFill>
                  <a:srgbClr val="000000"/>
                </a:solidFill>
              </a:rPr>
              <a:t>n</a:t>
            </a:r>
            <a:endParaRPr lang="en-US" dirty="0">
              <a:solidFill>
                <a:srgbClr val="000000"/>
              </a:solidFill>
            </a:endParaRPr>
          </a:p>
        </p:txBody>
      </p:sp>
      <p:sp>
        <p:nvSpPr>
          <p:cNvPr id="311347" name="Rectangle 51"/>
          <p:cNvSpPr>
            <a:spLocks noChangeArrowheads="1"/>
          </p:cNvSpPr>
          <p:nvPr/>
        </p:nvSpPr>
        <p:spPr bwMode="auto">
          <a:xfrm>
            <a:off x="455702" y="4647728"/>
            <a:ext cx="3855543" cy="954107"/>
          </a:xfrm>
          <a:prstGeom prst="rect">
            <a:avLst/>
          </a:prstGeom>
          <a:noFill/>
          <a:ln w="9525">
            <a:noFill/>
            <a:miter lim="800000"/>
            <a:headEnd/>
            <a:tailEnd/>
          </a:ln>
        </p:spPr>
        <p:txBody>
          <a:bodyPr wrap="none" anchor="t" anchorCtr="0">
            <a:spAutoFit/>
          </a:bodyPr>
          <a:lstStyle/>
          <a:p>
            <a:r>
              <a:rPr lang="en-US" dirty="0" smtClean="0">
                <a:solidFill>
                  <a:srgbClr val="000000"/>
                </a:solidFill>
              </a:rPr>
              <a:t>If </a:t>
            </a:r>
            <a:r>
              <a:rPr lang="en-US" dirty="0" err="1" smtClean="0">
                <a:solidFill>
                  <a:srgbClr val="000000"/>
                </a:solidFill>
              </a:rPr>
              <a:t>F</a:t>
            </a:r>
            <a:r>
              <a:rPr lang="en-US" baseline="-25000" dirty="0" err="1" smtClean="0">
                <a:solidFill>
                  <a:srgbClr val="000000"/>
                </a:solidFill>
              </a:rPr>
              <a:t>s,req</a:t>
            </a:r>
            <a:r>
              <a:rPr lang="en-US" dirty="0" smtClean="0">
                <a:solidFill>
                  <a:srgbClr val="000000"/>
                </a:solidFill>
              </a:rPr>
              <a:t> &lt; </a:t>
            </a:r>
            <a:r>
              <a:rPr lang="en-US" dirty="0" err="1" smtClean="0">
                <a:solidFill>
                  <a:srgbClr val="000000"/>
                </a:solidFill>
              </a:rPr>
              <a:t>F</a:t>
            </a:r>
            <a:r>
              <a:rPr lang="en-US" baseline="-25000" dirty="0" err="1" smtClean="0">
                <a:solidFill>
                  <a:srgbClr val="000000"/>
                </a:solidFill>
              </a:rPr>
              <a:t>s,max</a:t>
            </a:r>
            <a:r>
              <a:rPr lang="en-US" dirty="0" smtClean="0">
                <a:solidFill>
                  <a:srgbClr val="000000"/>
                </a:solidFill>
              </a:rPr>
              <a:t>... “NO.”</a:t>
            </a:r>
          </a:p>
          <a:p>
            <a:r>
              <a:rPr lang="en-US" dirty="0">
                <a:solidFill>
                  <a:srgbClr val="000000"/>
                </a:solidFill>
              </a:rPr>
              <a:t>If </a:t>
            </a:r>
            <a:r>
              <a:rPr lang="en-US" dirty="0" err="1">
                <a:solidFill>
                  <a:srgbClr val="000000"/>
                </a:solidFill>
              </a:rPr>
              <a:t>F</a:t>
            </a:r>
            <a:r>
              <a:rPr lang="en-US" baseline="-25000" dirty="0" err="1">
                <a:solidFill>
                  <a:srgbClr val="000000"/>
                </a:solidFill>
              </a:rPr>
              <a:t>s,req</a:t>
            </a:r>
            <a:r>
              <a:rPr lang="en-US" dirty="0">
                <a:solidFill>
                  <a:srgbClr val="000000"/>
                </a:solidFill>
              </a:rPr>
              <a:t> </a:t>
            </a:r>
            <a:r>
              <a:rPr lang="en-US" dirty="0" smtClean="0">
                <a:solidFill>
                  <a:srgbClr val="000000"/>
                </a:solidFill>
              </a:rPr>
              <a:t>&gt; </a:t>
            </a:r>
            <a:r>
              <a:rPr lang="en-US" dirty="0" err="1">
                <a:solidFill>
                  <a:srgbClr val="000000"/>
                </a:solidFill>
              </a:rPr>
              <a:t>F</a:t>
            </a:r>
            <a:r>
              <a:rPr lang="en-US" baseline="-25000" dirty="0" err="1">
                <a:solidFill>
                  <a:srgbClr val="000000"/>
                </a:solidFill>
              </a:rPr>
              <a:t>s,max</a:t>
            </a:r>
            <a:r>
              <a:rPr lang="en-US" dirty="0">
                <a:solidFill>
                  <a:srgbClr val="000000"/>
                </a:solidFill>
              </a:rPr>
              <a:t>...</a:t>
            </a:r>
            <a:r>
              <a:rPr lang="en-US" dirty="0" smtClean="0">
                <a:solidFill>
                  <a:srgbClr val="000000"/>
                </a:solidFill>
              </a:rPr>
              <a:t>“YES.”</a:t>
            </a:r>
            <a:endParaRPr lang="en-US" dirty="0">
              <a:solidFill>
                <a:srgbClr val="000000"/>
              </a:solidFill>
            </a:endParaRPr>
          </a:p>
        </p:txBody>
      </p:sp>
      <p:sp>
        <p:nvSpPr>
          <p:cNvPr id="311349" name="Text Box 53"/>
          <p:cNvSpPr txBox="1">
            <a:spLocks noChangeArrowheads="1"/>
          </p:cNvSpPr>
          <p:nvPr/>
        </p:nvSpPr>
        <p:spPr bwMode="auto">
          <a:xfrm>
            <a:off x="6536625" y="935688"/>
            <a:ext cx="859531" cy="461665"/>
          </a:xfrm>
          <a:prstGeom prst="rect">
            <a:avLst/>
          </a:prstGeom>
          <a:noFill/>
          <a:ln w="9525">
            <a:noFill/>
            <a:miter lim="800000"/>
            <a:headEnd/>
            <a:tailEnd/>
          </a:ln>
        </p:spPr>
        <p:txBody>
          <a:bodyPr wrap="none" anchor="t" anchorCtr="0">
            <a:spAutoFit/>
          </a:bodyPr>
          <a:lstStyle/>
          <a:p>
            <a:r>
              <a:rPr lang="en-US" sz="2400" dirty="0">
                <a:solidFill>
                  <a:srgbClr val="000000"/>
                </a:solidFill>
              </a:rPr>
              <a:t>v = 0</a:t>
            </a:r>
          </a:p>
        </p:txBody>
      </p:sp>
      <p:sp>
        <p:nvSpPr>
          <p:cNvPr id="311350" name="Text Box 54"/>
          <p:cNvSpPr txBox="1">
            <a:spLocks noChangeArrowheads="1"/>
          </p:cNvSpPr>
          <p:nvPr/>
        </p:nvSpPr>
        <p:spPr bwMode="auto">
          <a:xfrm>
            <a:off x="6750125" y="4341813"/>
            <a:ext cx="957263" cy="506412"/>
          </a:xfrm>
          <a:prstGeom prst="rect">
            <a:avLst/>
          </a:prstGeom>
          <a:noFill/>
          <a:ln w="9525">
            <a:noFill/>
            <a:miter lim="800000"/>
            <a:headEnd/>
            <a:tailEnd/>
          </a:ln>
        </p:spPr>
        <p:txBody>
          <a:bodyPr/>
          <a:lstStyle/>
          <a:p>
            <a:r>
              <a:rPr lang="en-US" sz="2400" dirty="0" smtClean="0">
                <a:solidFill>
                  <a:srgbClr val="000000"/>
                </a:solidFill>
              </a:rPr>
              <a:t>m</a:t>
            </a:r>
            <a:endParaRPr lang="en-US" sz="2400" dirty="0">
              <a:solidFill>
                <a:srgbClr val="000000"/>
              </a:solidFill>
            </a:endParaRPr>
          </a:p>
        </p:txBody>
      </p:sp>
      <p:grpSp>
        <p:nvGrpSpPr>
          <p:cNvPr id="41" name="Group 58"/>
          <p:cNvGrpSpPr>
            <a:grpSpLocks/>
          </p:cNvGrpSpPr>
          <p:nvPr/>
        </p:nvGrpSpPr>
        <p:grpSpPr bwMode="auto">
          <a:xfrm>
            <a:off x="304753" y="3077231"/>
            <a:ext cx="7570788" cy="523874"/>
            <a:chOff x="2481" y="2290"/>
            <a:chExt cx="4769" cy="330"/>
          </a:xfrm>
        </p:grpSpPr>
        <p:sp>
          <p:nvSpPr>
            <p:cNvPr id="42" name="Rectangle 48"/>
            <p:cNvSpPr>
              <a:spLocks noChangeArrowheads="1"/>
            </p:cNvSpPr>
            <p:nvPr/>
          </p:nvSpPr>
          <p:spPr bwMode="auto">
            <a:xfrm>
              <a:off x="2481" y="2290"/>
              <a:ext cx="4769" cy="330"/>
            </a:xfrm>
            <a:prstGeom prst="rect">
              <a:avLst/>
            </a:prstGeom>
            <a:noFill/>
            <a:ln w="9525">
              <a:noFill/>
              <a:miter lim="800000"/>
              <a:headEnd/>
              <a:tailEnd/>
            </a:ln>
          </p:spPr>
          <p:txBody>
            <a:bodyPr wrap="none" anchor="ctr">
              <a:spAutoFit/>
            </a:bodyPr>
            <a:lstStyle/>
            <a:p>
              <a:r>
                <a:rPr lang="en-US" dirty="0">
                  <a:solidFill>
                    <a:srgbClr val="0070C0"/>
                  </a:solidFill>
                  <a:latin typeface="Symbol" pitchFamily="18" charset="2"/>
                </a:rPr>
                <a:t>S</a:t>
              </a:r>
              <a:r>
                <a:rPr lang="en-US" dirty="0">
                  <a:solidFill>
                    <a:srgbClr val="0070C0"/>
                  </a:solidFill>
                </a:rPr>
                <a:t>F  :</a:t>
              </a:r>
              <a:r>
                <a:rPr lang="en-US" dirty="0">
                  <a:solidFill>
                    <a:srgbClr val="000000"/>
                  </a:solidFill>
                </a:rPr>
                <a:t> </a:t>
              </a:r>
              <a:r>
                <a:rPr lang="en-US" dirty="0" err="1">
                  <a:solidFill>
                    <a:srgbClr val="000000"/>
                  </a:solidFill>
                </a:rPr>
                <a:t>F</a:t>
              </a:r>
              <a:r>
                <a:rPr lang="en-US" baseline="-25000" dirty="0" err="1">
                  <a:solidFill>
                    <a:srgbClr val="000000"/>
                  </a:solidFill>
                </a:rPr>
                <a:t>n</a:t>
              </a:r>
              <a:r>
                <a:rPr lang="en-US" dirty="0">
                  <a:solidFill>
                    <a:srgbClr val="000000"/>
                  </a:solidFill>
                </a:rPr>
                <a:t> </a:t>
              </a:r>
              <a:r>
                <a:rPr lang="en-US" dirty="0" smtClean="0">
                  <a:solidFill>
                    <a:srgbClr val="000000"/>
                  </a:solidFill>
                </a:rPr>
                <a:t>+ </a:t>
              </a:r>
              <a:r>
                <a:rPr lang="en-US" dirty="0" err="1" smtClean="0">
                  <a:solidFill>
                    <a:srgbClr val="000000"/>
                  </a:solidFill>
                </a:rPr>
                <a:t>F</a:t>
              </a:r>
              <a:r>
                <a:rPr lang="en-US" baseline="-25000" dirty="0" err="1" smtClean="0">
                  <a:solidFill>
                    <a:srgbClr val="000000"/>
                  </a:solidFill>
                </a:rPr>
                <a:t>uattl</a:t>
              </a:r>
              <a:r>
                <a:rPr lang="en-US" dirty="0" smtClean="0">
                  <a:solidFill>
                    <a:srgbClr val="000000"/>
                  </a:solidFill>
                </a:rPr>
                <a:t> sin </a:t>
              </a:r>
              <a:r>
                <a:rPr lang="en-US" b="1" dirty="0" smtClean="0">
                  <a:solidFill>
                    <a:srgbClr val="000000"/>
                  </a:solidFill>
                  <a:latin typeface="Symbol" panose="05050102010706020507" pitchFamily="18" charset="2"/>
                </a:rPr>
                <a:t>q</a:t>
              </a:r>
              <a:r>
                <a:rPr lang="en-US" dirty="0" smtClean="0">
                  <a:solidFill>
                    <a:srgbClr val="000000"/>
                  </a:solidFill>
                </a:rPr>
                <a:t> + </a:t>
              </a:r>
              <a:r>
                <a:rPr lang="en-US" dirty="0" err="1" smtClean="0">
                  <a:solidFill>
                    <a:srgbClr val="000000"/>
                  </a:solidFill>
                </a:rPr>
                <a:t>F</a:t>
              </a:r>
              <a:r>
                <a:rPr lang="en-US" baseline="-25000" dirty="0" err="1" smtClean="0">
                  <a:solidFill>
                    <a:srgbClr val="000000"/>
                  </a:solidFill>
                </a:rPr>
                <a:t>uattr</a:t>
              </a:r>
              <a:r>
                <a:rPr lang="en-US" dirty="0" smtClean="0">
                  <a:solidFill>
                    <a:srgbClr val="000000"/>
                  </a:solidFill>
                </a:rPr>
                <a:t> sin </a:t>
              </a:r>
              <a:r>
                <a:rPr lang="en-US" b="1" dirty="0" smtClean="0">
                  <a:solidFill>
                    <a:srgbClr val="000000"/>
                  </a:solidFill>
                  <a:latin typeface="Symbol" panose="05050102010706020507" pitchFamily="18" charset="2"/>
                </a:rPr>
                <a:t>f</a:t>
              </a:r>
              <a:r>
                <a:rPr lang="en-US" dirty="0" smtClean="0">
                  <a:solidFill>
                    <a:srgbClr val="000000"/>
                  </a:solidFill>
                </a:rPr>
                <a:t> – mg </a:t>
              </a:r>
              <a:r>
                <a:rPr lang="en-US" dirty="0">
                  <a:solidFill>
                    <a:srgbClr val="000000"/>
                  </a:solidFill>
                </a:rPr>
                <a:t>= </a:t>
              </a:r>
              <a:r>
                <a:rPr lang="en-US" dirty="0" smtClean="0">
                  <a:solidFill>
                    <a:srgbClr val="000000"/>
                  </a:solidFill>
                </a:rPr>
                <a:t>m </a:t>
              </a:r>
              <a:r>
                <a:rPr lang="en-US" dirty="0">
                  <a:solidFill>
                    <a:srgbClr val="000000"/>
                  </a:solidFill>
                </a:rPr>
                <a:t>a	</a:t>
              </a:r>
            </a:p>
          </p:txBody>
        </p:sp>
        <p:grpSp>
          <p:nvGrpSpPr>
            <p:cNvPr id="43" name="Group 54"/>
            <p:cNvGrpSpPr>
              <a:grpSpLocks/>
            </p:cNvGrpSpPr>
            <p:nvPr/>
          </p:nvGrpSpPr>
          <p:grpSpPr bwMode="auto">
            <a:xfrm>
              <a:off x="6849" y="2467"/>
              <a:ext cx="146" cy="122"/>
              <a:chOff x="7384" y="3675"/>
              <a:chExt cx="494" cy="412"/>
            </a:xfrm>
          </p:grpSpPr>
          <p:sp>
            <p:nvSpPr>
              <p:cNvPr id="47" name="Line 52"/>
              <p:cNvSpPr>
                <a:spLocks noChangeShapeType="1"/>
              </p:cNvSpPr>
              <p:nvPr/>
            </p:nvSpPr>
            <p:spPr bwMode="auto">
              <a:xfrm>
                <a:off x="7384"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48" name="Line 53"/>
              <p:cNvSpPr>
                <a:spLocks noChangeShapeType="1"/>
              </p:cNvSpPr>
              <p:nvPr/>
            </p:nvSpPr>
            <p:spPr bwMode="auto">
              <a:xfrm flipV="1">
                <a:off x="7642"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nvGrpSpPr>
            <p:cNvPr id="44" name="Group 55"/>
            <p:cNvGrpSpPr>
              <a:grpSpLocks/>
            </p:cNvGrpSpPr>
            <p:nvPr/>
          </p:nvGrpSpPr>
          <p:grpSpPr bwMode="auto">
            <a:xfrm>
              <a:off x="2794" y="2435"/>
              <a:ext cx="146" cy="122"/>
              <a:chOff x="2121" y="3675"/>
              <a:chExt cx="494" cy="412"/>
            </a:xfrm>
          </p:grpSpPr>
          <p:sp>
            <p:nvSpPr>
              <p:cNvPr id="45"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0000"/>
                  </a:solidFill>
                </a:endParaRPr>
              </a:p>
            </p:txBody>
          </p:sp>
          <p:sp>
            <p:nvSpPr>
              <p:cNvPr id="46" name="Line 57"/>
              <p:cNvSpPr>
                <a:spLocks noChangeShapeType="1"/>
              </p:cNvSpPr>
              <p:nvPr/>
            </p:nvSpPr>
            <p:spPr bwMode="auto">
              <a:xfrm flipV="1">
                <a:off x="2377" y="3675"/>
                <a:ext cx="0" cy="412"/>
              </a:xfrm>
              <a:prstGeom prst="line">
                <a:avLst/>
              </a:prstGeom>
              <a:noFill/>
              <a:ln w="22225">
                <a:solidFill>
                  <a:srgbClr val="0070C0"/>
                </a:solidFill>
                <a:round/>
                <a:headEnd/>
                <a:tailEnd/>
              </a:ln>
            </p:spPr>
            <p:txBody>
              <a:bodyPr/>
              <a:lstStyle/>
              <a:p>
                <a:endParaRPr lang="en-US">
                  <a:solidFill>
                    <a:srgbClr val="000000"/>
                  </a:solidFill>
                </a:endParaRPr>
              </a:p>
            </p:txBody>
          </p:sp>
        </p:grpSp>
      </p:grpSp>
      <p:pic>
        <p:nvPicPr>
          <p:cNvPr id="49"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02821" y="2787713"/>
            <a:ext cx="353902" cy="467236"/>
          </a:xfrm>
          <a:prstGeom prst="rect">
            <a:avLst/>
          </a:prstGeom>
          <a:noFill/>
          <a:ln w="9525">
            <a:noFill/>
            <a:miter lim="800000"/>
            <a:headEnd/>
            <a:tailEnd/>
          </a:ln>
        </p:spPr>
      </p:pic>
      <p:grpSp>
        <p:nvGrpSpPr>
          <p:cNvPr id="50" name="Group 67"/>
          <p:cNvGrpSpPr>
            <a:grpSpLocks/>
          </p:cNvGrpSpPr>
          <p:nvPr/>
        </p:nvGrpSpPr>
        <p:grpSpPr bwMode="auto">
          <a:xfrm>
            <a:off x="7049641" y="2747979"/>
            <a:ext cx="649288" cy="793750"/>
            <a:chOff x="2599" y="1531"/>
            <a:chExt cx="409" cy="500"/>
          </a:xfrm>
        </p:grpSpPr>
        <p:sp>
          <p:nvSpPr>
            <p:cNvPr id="51" name="Rectangle 68"/>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a:solidFill>
                    <a:srgbClr val="3333FF"/>
                  </a:solidFill>
                </a:rPr>
                <a:t>0</a:t>
              </a:r>
            </a:p>
          </p:txBody>
        </p:sp>
        <p:sp>
          <p:nvSpPr>
            <p:cNvPr id="52" name="Line 69"/>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pic>
        <p:nvPicPr>
          <p:cNvPr id="53"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62842" y="2752087"/>
            <a:ext cx="353902" cy="467236"/>
          </a:xfrm>
          <a:prstGeom prst="rect">
            <a:avLst/>
          </a:prstGeom>
          <a:noFill/>
          <a:ln w="9525">
            <a:noFill/>
            <a:miter lim="800000"/>
            <a:headEnd/>
            <a:tailEnd/>
          </a:ln>
        </p:spPr>
      </p:pic>
      <p:pic>
        <p:nvPicPr>
          <p:cNvPr id="54"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90998" y="2752087"/>
            <a:ext cx="353902" cy="467236"/>
          </a:xfrm>
          <a:prstGeom prst="rect">
            <a:avLst/>
          </a:prstGeom>
          <a:noFill/>
          <a:ln w="9525">
            <a:noFill/>
            <a:miter lim="800000"/>
            <a:headEnd/>
            <a:tailEnd/>
          </a:ln>
        </p:spPr>
      </p:pic>
      <p:pic>
        <p:nvPicPr>
          <p:cNvPr id="55"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62894" y="2716461"/>
            <a:ext cx="353902" cy="467236"/>
          </a:xfrm>
          <a:prstGeom prst="rect">
            <a:avLst/>
          </a:prstGeom>
          <a:noFill/>
          <a:ln w="9525">
            <a:noFill/>
            <a:miter lim="800000"/>
            <a:headEnd/>
            <a:tailEnd/>
          </a:ln>
        </p:spPr>
      </p:pic>
      <p:pic>
        <p:nvPicPr>
          <p:cNvPr id="56"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06042" y="2728337"/>
            <a:ext cx="353902" cy="467236"/>
          </a:xfrm>
          <a:prstGeom prst="rect">
            <a:avLst/>
          </a:prstGeom>
          <a:noFill/>
          <a:ln w="9525">
            <a:noFill/>
            <a:miter lim="800000"/>
            <a:headEnd/>
            <a:tailEnd/>
          </a:ln>
        </p:spPr>
      </p:pic>
      <p:pic>
        <p:nvPicPr>
          <p:cNvPr id="57"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02925" y="2728337"/>
            <a:ext cx="353902" cy="467236"/>
          </a:xfrm>
          <a:prstGeom prst="rect">
            <a:avLst/>
          </a:prstGeom>
          <a:noFill/>
          <a:ln w="9525">
            <a:noFill/>
            <a:miter lim="800000"/>
            <a:headEnd/>
            <a:tailEnd/>
          </a:ln>
        </p:spPr>
      </p:pic>
      <p:sp>
        <p:nvSpPr>
          <p:cNvPr id="58" name="Freeform 57"/>
          <p:cNvSpPr/>
          <p:nvPr/>
        </p:nvSpPr>
        <p:spPr>
          <a:xfrm>
            <a:off x="1378569" y="3598494"/>
            <a:ext cx="913370" cy="391616"/>
          </a:xfrm>
          <a:custGeom>
            <a:avLst/>
            <a:gdLst>
              <a:gd name="connsiteX0" fmla="*/ 0 w 1025397"/>
              <a:gd name="connsiteY0" fmla="*/ 0 h 856259"/>
              <a:gd name="connsiteX1" fmla="*/ 47570 w 1025397"/>
              <a:gd name="connsiteY1" fmla="*/ 206136 h 856259"/>
              <a:gd name="connsiteX2" fmla="*/ 221993 w 1025397"/>
              <a:gd name="connsiteY2" fmla="*/ 285419 h 856259"/>
              <a:gd name="connsiteX3" fmla="*/ 438701 w 1025397"/>
              <a:gd name="connsiteY3" fmla="*/ 301276 h 856259"/>
              <a:gd name="connsiteX4" fmla="*/ 782261 w 1025397"/>
              <a:gd name="connsiteY4" fmla="*/ 311847 h 856259"/>
              <a:gd name="connsiteX5" fmla="*/ 956685 w 1025397"/>
              <a:gd name="connsiteY5" fmla="*/ 391130 h 856259"/>
              <a:gd name="connsiteX6" fmla="*/ 1025397 w 1025397"/>
              <a:gd name="connsiteY6" fmla="*/ 856259 h 85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397" h="856259">
                <a:moveTo>
                  <a:pt x="0" y="0"/>
                </a:moveTo>
                <a:cubicBezTo>
                  <a:pt x="5285" y="79283"/>
                  <a:pt x="10571" y="158566"/>
                  <a:pt x="47570" y="206136"/>
                </a:cubicBezTo>
                <a:cubicBezTo>
                  <a:pt x="84569" y="253706"/>
                  <a:pt x="156805" y="269562"/>
                  <a:pt x="221993" y="285419"/>
                </a:cubicBezTo>
                <a:cubicBezTo>
                  <a:pt x="287181" y="301276"/>
                  <a:pt x="345323" y="296871"/>
                  <a:pt x="438701" y="301276"/>
                </a:cubicBezTo>
                <a:cubicBezTo>
                  <a:pt x="532079" y="305681"/>
                  <a:pt x="695930" y="296871"/>
                  <a:pt x="782261" y="311847"/>
                </a:cubicBezTo>
                <a:cubicBezTo>
                  <a:pt x="868592" y="326823"/>
                  <a:pt x="916162" y="300395"/>
                  <a:pt x="956685" y="391130"/>
                </a:cubicBezTo>
                <a:cubicBezTo>
                  <a:pt x="997208" y="481865"/>
                  <a:pt x="1011302" y="669062"/>
                  <a:pt x="1025397" y="856259"/>
                </a:cubicBezTo>
              </a:path>
            </a:pathLst>
          </a:custGeom>
          <a:noFill/>
          <a:ln w="28575">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Rectangle 48"/>
          <p:cNvSpPr>
            <a:spLocks noChangeArrowheads="1"/>
          </p:cNvSpPr>
          <p:nvPr/>
        </p:nvSpPr>
        <p:spPr bwMode="auto">
          <a:xfrm>
            <a:off x="160272" y="6175025"/>
            <a:ext cx="6906058" cy="523220"/>
          </a:xfrm>
          <a:prstGeom prst="rect">
            <a:avLst/>
          </a:prstGeom>
          <a:noFill/>
          <a:ln w="9525">
            <a:noFill/>
            <a:miter lim="800000"/>
            <a:headEnd/>
            <a:tailEnd/>
          </a:ln>
        </p:spPr>
        <p:txBody>
          <a:bodyPr wrap="none" anchor="t" anchorCtr="0">
            <a:spAutoFit/>
          </a:bodyPr>
          <a:lstStyle/>
          <a:p>
            <a:r>
              <a:rPr lang="en-US" dirty="0" smtClean="0">
                <a:solidFill>
                  <a:srgbClr val="0070C0"/>
                </a:solidFill>
                <a:latin typeface="Symbol" pitchFamily="18" charset="2"/>
              </a:rPr>
              <a:t>S</a:t>
            </a:r>
            <a:r>
              <a:rPr lang="en-US" dirty="0" smtClean="0">
                <a:solidFill>
                  <a:srgbClr val="0070C0"/>
                </a:solidFill>
              </a:rPr>
              <a:t>F</a:t>
            </a:r>
            <a:r>
              <a:rPr lang="en-US" baseline="-25000" dirty="0" smtClean="0">
                <a:solidFill>
                  <a:srgbClr val="0070C0"/>
                </a:solidFill>
              </a:rPr>
              <a:t>//</a:t>
            </a:r>
            <a:r>
              <a:rPr lang="en-US" dirty="0" smtClean="0">
                <a:solidFill>
                  <a:srgbClr val="0070C0"/>
                </a:solidFill>
              </a:rPr>
              <a:t>: </a:t>
            </a:r>
            <a:r>
              <a:rPr lang="en-US" dirty="0" err="1" smtClean="0">
                <a:solidFill>
                  <a:srgbClr val="009900"/>
                </a:solidFill>
              </a:rPr>
              <a:t>F</a:t>
            </a:r>
            <a:r>
              <a:rPr lang="en-US" baseline="-25000" dirty="0" err="1" smtClean="0">
                <a:solidFill>
                  <a:srgbClr val="009900"/>
                </a:solidFill>
              </a:rPr>
              <a:t>uattr</a:t>
            </a:r>
            <a:r>
              <a:rPr lang="en-US" dirty="0" smtClean="0">
                <a:solidFill>
                  <a:srgbClr val="009900"/>
                </a:solidFill>
              </a:rPr>
              <a:t> cos </a:t>
            </a:r>
            <a:r>
              <a:rPr lang="en-US" b="1" dirty="0" smtClean="0">
                <a:solidFill>
                  <a:srgbClr val="009900"/>
                </a:solidFill>
                <a:latin typeface="Symbol" panose="05050102010706020507" pitchFamily="18" charset="2"/>
              </a:rPr>
              <a:t>f</a:t>
            </a:r>
            <a:r>
              <a:rPr lang="en-US" dirty="0" smtClean="0">
                <a:solidFill>
                  <a:srgbClr val="009900"/>
                </a:solidFill>
              </a:rPr>
              <a:t> – </a:t>
            </a:r>
            <a:r>
              <a:rPr lang="en-US" dirty="0" err="1" smtClean="0">
                <a:solidFill>
                  <a:srgbClr val="009900"/>
                </a:solidFill>
              </a:rPr>
              <a:t>F</a:t>
            </a:r>
            <a:r>
              <a:rPr lang="en-US" baseline="-25000" dirty="0" err="1" smtClean="0">
                <a:solidFill>
                  <a:srgbClr val="009900"/>
                </a:solidFill>
              </a:rPr>
              <a:t>uattl</a:t>
            </a:r>
            <a:r>
              <a:rPr lang="en-US" dirty="0" smtClean="0">
                <a:solidFill>
                  <a:srgbClr val="009900"/>
                </a:solidFill>
              </a:rPr>
              <a:t> cos </a:t>
            </a:r>
            <a:r>
              <a:rPr lang="en-US" b="1" dirty="0" smtClean="0">
                <a:solidFill>
                  <a:srgbClr val="009900"/>
                </a:solidFill>
                <a:latin typeface="Symbol" panose="05050102010706020507" pitchFamily="18" charset="2"/>
              </a:rPr>
              <a:t>q</a:t>
            </a:r>
            <a:r>
              <a:rPr lang="en-US" dirty="0" smtClean="0">
                <a:solidFill>
                  <a:srgbClr val="009900"/>
                </a:solidFill>
              </a:rPr>
              <a:t> + </a:t>
            </a:r>
            <a:r>
              <a:rPr lang="en-US" dirty="0" err="1" smtClean="0">
                <a:solidFill>
                  <a:srgbClr val="009900"/>
                </a:solidFill>
              </a:rPr>
              <a:t>F</a:t>
            </a:r>
            <a:r>
              <a:rPr lang="en-US" baseline="-25000" dirty="0" err="1" smtClean="0">
                <a:solidFill>
                  <a:srgbClr val="009900"/>
                </a:solidFill>
              </a:rPr>
              <a:t>s,req</a:t>
            </a:r>
            <a:r>
              <a:rPr lang="en-US" dirty="0" smtClean="0">
                <a:solidFill>
                  <a:srgbClr val="009900"/>
                </a:solidFill>
              </a:rPr>
              <a:t> </a:t>
            </a:r>
            <a:r>
              <a:rPr lang="en-US" dirty="0">
                <a:solidFill>
                  <a:srgbClr val="009900"/>
                </a:solidFill>
              </a:rPr>
              <a:t>= </a:t>
            </a:r>
            <a:r>
              <a:rPr lang="en-US" dirty="0" smtClean="0">
                <a:solidFill>
                  <a:srgbClr val="009900"/>
                </a:solidFill>
              </a:rPr>
              <a:t>m a</a:t>
            </a:r>
            <a:r>
              <a:rPr lang="en-US" baseline="-25000" dirty="0" smtClean="0">
                <a:solidFill>
                  <a:srgbClr val="009900"/>
                </a:solidFill>
              </a:rPr>
              <a:t>//</a:t>
            </a:r>
            <a:endParaRPr lang="en-US" dirty="0">
              <a:solidFill>
                <a:srgbClr val="009900"/>
              </a:solidFill>
            </a:endParaRPr>
          </a:p>
        </p:txBody>
      </p:sp>
      <p:grpSp>
        <p:nvGrpSpPr>
          <p:cNvPr id="6" name="Group 5"/>
          <p:cNvGrpSpPr/>
          <p:nvPr/>
        </p:nvGrpSpPr>
        <p:grpSpPr>
          <a:xfrm>
            <a:off x="7376667" y="4961082"/>
            <a:ext cx="1189259" cy="437242"/>
            <a:chOff x="7626047" y="5364843"/>
            <a:chExt cx="1189259" cy="437242"/>
          </a:xfrm>
        </p:grpSpPr>
        <p:sp>
          <p:nvSpPr>
            <p:cNvPr id="37922" name="Text Box 32"/>
            <p:cNvSpPr txBox="1">
              <a:spLocks noChangeArrowheads="1"/>
            </p:cNvSpPr>
            <p:nvPr/>
          </p:nvSpPr>
          <p:spPr bwMode="auto">
            <a:xfrm>
              <a:off x="7626047" y="5364843"/>
              <a:ext cx="1154483" cy="400110"/>
            </a:xfrm>
            <a:prstGeom prst="rect">
              <a:avLst/>
            </a:prstGeom>
            <a:noFill/>
            <a:ln w="9525">
              <a:noFill/>
              <a:miter lim="800000"/>
              <a:headEnd/>
              <a:tailEnd/>
            </a:ln>
          </p:spPr>
          <p:txBody>
            <a:bodyPr wrap="none" anchor="t" anchorCtr="0">
              <a:spAutoFit/>
            </a:bodyPr>
            <a:lstStyle/>
            <a:p>
              <a:r>
                <a:rPr lang="en-US" sz="2000" dirty="0" err="1" smtClean="0">
                  <a:solidFill>
                    <a:srgbClr val="009900"/>
                  </a:solidFill>
                </a:rPr>
                <a:t>F</a:t>
              </a:r>
              <a:r>
                <a:rPr lang="en-US" sz="2000" baseline="-25000" dirty="0" err="1" smtClean="0">
                  <a:solidFill>
                    <a:srgbClr val="009900"/>
                  </a:solidFill>
                </a:rPr>
                <a:t>s,req</a:t>
              </a:r>
              <a:r>
                <a:rPr lang="en-US" sz="2000" dirty="0" smtClean="0">
                  <a:solidFill>
                    <a:srgbClr val="009900"/>
                  </a:solidFill>
                </a:rPr>
                <a:t> = ?</a:t>
              </a:r>
              <a:endParaRPr lang="en-US" sz="2000" dirty="0">
                <a:solidFill>
                  <a:srgbClr val="009900"/>
                </a:solidFill>
              </a:endParaRPr>
            </a:p>
          </p:txBody>
        </p:sp>
        <p:sp>
          <p:nvSpPr>
            <p:cNvPr id="60" name="Freeform 20"/>
            <p:cNvSpPr>
              <a:spLocks/>
            </p:cNvSpPr>
            <p:nvPr/>
          </p:nvSpPr>
          <p:spPr bwMode="auto">
            <a:xfrm>
              <a:off x="7658018" y="5800498"/>
              <a:ext cx="1157288" cy="1587"/>
            </a:xfrm>
            <a:custGeom>
              <a:avLst/>
              <a:gdLst>
                <a:gd name="T0" fmla="*/ 2147483647 w 1307"/>
                <a:gd name="T1" fmla="*/ 0 h 2"/>
                <a:gd name="T2" fmla="*/ 0 w 1307"/>
                <a:gd name="T3" fmla="*/ 2147483647 h 2"/>
                <a:gd name="T4" fmla="*/ 0 60000 65536"/>
                <a:gd name="T5" fmla="*/ 0 60000 65536"/>
                <a:gd name="T6" fmla="*/ 0 w 1307"/>
                <a:gd name="T7" fmla="*/ 0 h 2"/>
                <a:gd name="T8" fmla="*/ 1307 w 1307"/>
                <a:gd name="T9" fmla="*/ 2 h 2"/>
              </a:gdLst>
              <a:ahLst/>
              <a:cxnLst>
                <a:cxn ang="T4">
                  <a:pos x="T0" y="T1"/>
                </a:cxn>
                <a:cxn ang="T5">
                  <a:pos x="T2" y="T3"/>
                </a:cxn>
              </a:cxnLst>
              <a:rect l="T6" t="T7" r="T8" b="T9"/>
              <a:pathLst>
                <a:path w="1307" h="2">
                  <a:moveTo>
                    <a:pt x="1307" y="0"/>
                  </a:moveTo>
                  <a:lnTo>
                    <a:pt x="0" y="2"/>
                  </a:lnTo>
                </a:path>
              </a:pathLst>
            </a:custGeom>
            <a:noFill/>
            <a:ln w="19050">
              <a:solidFill>
                <a:srgbClr val="009900"/>
              </a:solidFill>
              <a:round/>
              <a:headEnd type="triangle" w="lg" len="lg"/>
              <a:tailEnd type="none" w="lg" len="lg"/>
            </a:ln>
          </p:spPr>
          <p:txBody>
            <a:bodyPr/>
            <a:lstStyle/>
            <a:p>
              <a:endParaRPr lang="en-US">
                <a:solidFill>
                  <a:srgbClr val="000000"/>
                </a:solidFill>
              </a:endParaRPr>
            </a:p>
          </p:txBody>
        </p:sp>
      </p:grpSp>
      <p:pic>
        <p:nvPicPr>
          <p:cNvPr id="62"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40920" y="5863418"/>
            <a:ext cx="353902" cy="467236"/>
          </a:xfrm>
          <a:prstGeom prst="rect">
            <a:avLst/>
          </a:prstGeom>
          <a:noFill/>
          <a:ln w="9525">
            <a:noFill/>
            <a:miter lim="800000"/>
            <a:headEnd/>
            <a:tailEnd/>
          </a:ln>
        </p:spPr>
      </p:pic>
      <p:pic>
        <p:nvPicPr>
          <p:cNvPr id="63"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53439" y="5863418"/>
            <a:ext cx="353902" cy="467236"/>
          </a:xfrm>
          <a:prstGeom prst="rect">
            <a:avLst/>
          </a:prstGeom>
          <a:noFill/>
          <a:ln w="9525">
            <a:noFill/>
            <a:miter lim="800000"/>
            <a:headEnd/>
            <a:tailEnd/>
          </a:ln>
        </p:spPr>
      </p:pic>
      <p:pic>
        <p:nvPicPr>
          <p:cNvPr id="64"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76598" y="5863418"/>
            <a:ext cx="353902" cy="467236"/>
          </a:xfrm>
          <a:prstGeom prst="rect">
            <a:avLst/>
          </a:prstGeom>
          <a:noFill/>
          <a:ln w="9525">
            <a:noFill/>
            <a:miter lim="800000"/>
            <a:headEnd/>
            <a:tailEnd/>
          </a:ln>
        </p:spPr>
      </p:pic>
      <p:pic>
        <p:nvPicPr>
          <p:cNvPr id="65" name="Picture 91" descr="j04346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84120" y="5863418"/>
            <a:ext cx="353902" cy="467236"/>
          </a:xfrm>
          <a:prstGeom prst="rect">
            <a:avLst/>
          </a:prstGeom>
          <a:noFill/>
          <a:ln w="9525">
            <a:noFill/>
            <a:miter lim="800000"/>
            <a:headEnd/>
            <a:tailEnd/>
          </a:ln>
        </p:spPr>
      </p:pic>
      <p:grpSp>
        <p:nvGrpSpPr>
          <p:cNvPr id="66" name="Group 67"/>
          <p:cNvGrpSpPr>
            <a:grpSpLocks/>
          </p:cNvGrpSpPr>
          <p:nvPr/>
        </p:nvGrpSpPr>
        <p:grpSpPr bwMode="auto">
          <a:xfrm>
            <a:off x="6527127" y="5847435"/>
            <a:ext cx="649288" cy="793750"/>
            <a:chOff x="2599" y="1531"/>
            <a:chExt cx="409" cy="500"/>
          </a:xfrm>
        </p:grpSpPr>
        <p:sp>
          <p:nvSpPr>
            <p:cNvPr id="67" name="Rectangle 68"/>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a:solidFill>
                    <a:srgbClr val="3333FF"/>
                  </a:solidFill>
                </a:rPr>
                <a:t>0</a:t>
              </a:r>
            </a:p>
          </p:txBody>
        </p:sp>
        <p:sp>
          <p:nvSpPr>
            <p:cNvPr id="68" name="Line 69"/>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Tree>
    <p:extLst>
      <p:ext uri="{BB962C8B-B14F-4D97-AF65-F5344CB8AC3E}">
        <p14:creationId xmlns:p14="http://schemas.microsoft.com/office/powerpoint/2010/main" val="513758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1312"/>
                                        </p:tgtEl>
                                        <p:attrNameLst>
                                          <p:attrName>style.visibility</p:attrName>
                                        </p:attrNameLst>
                                      </p:cBhvr>
                                      <p:to>
                                        <p:strVal val="visible"/>
                                      </p:to>
                                    </p:set>
                                    <p:animEffect transition="in" filter="dissolve">
                                      <p:cBhvr>
                                        <p:cTn id="12" dur="500"/>
                                        <p:tgtEl>
                                          <p:spTgt spid="3113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1349"/>
                                        </p:tgtEl>
                                        <p:attrNameLst>
                                          <p:attrName>style.visibility</p:attrName>
                                        </p:attrNameLst>
                                      </p:cBhvr>
                                      <p:to>
                                        <p:strVal val="visible"/>
                                      </p:to>
                                    </p:set>
                                    <p:animEffect transition="in" filter="dissolve">
                                      <p:cBhvr>
                                        <p:cTn id="17" dur="500"/>
                                        <p:tgtEl>
                                          <p:spTgt spid="3113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11305"/>
                                        </p:tgtEl>
                                        <p:attrNameLst>
                                          <p:attrName>style.visibility</p:attrName>
                                        </p:attrNameLst>
                                      </p:cBhvr>
                                      <p:to>
                                        <p:strVal val="visible"/>
                                      </p:to>
                                    </p:set>
                                    <p:animEffect transition="in" filter="wipe(down)">
                                      <p:cBhvr>
                                        <p:cTn id="25" dur="500"/>
                                        <p:tgtEl>
                                          <p:spTgt spid="31130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11304"/>
                                        </p:tgtEl>
                                        <p:attrNameLst>
                                          <p:attrName>style.visibility</p:attrName>
                                        </p:attrNameLst>
                                      </p:cBhvr>
                                      <p:to>
                                        <p:strVal val="visible"/>
                                      </p:to>
                                    </p:set>
                                    <p:animEffect transition="in" filter="wipe(down)">
                                      <p:cBhvr>
                                        <p:cTn id="33" dur="500"/>
                                        <p:tgtEl>
                                          <p:spTgt spid="31130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11313"/>
                                        </p:tgtEl>
                                        <p:attrNameLst>
                                          <p:attrName>style.visibility</p:attrName>
                                        </p:attrNameLst>
                                      </p:cBhvr>
                                      <p:to>
                                        <p:strVal val="visible"/>
                                      </p:to>
                                    </p:set>
                                    <p:animEffect transition="in" filter="dissolve">
                                      <p:cBhvr>
                                        <p:cTn id="38" dur="500"/>
                                        <p:tgtEl>
                                          <p:spTgt spid="311313"/>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37902"/>
                                        </p:tgtEl>
                                        <p:attrNameLst>
                                          <p:attrName>style.visibility</p:attrName>
                                        </p:attrNameLst>
                                      </p:cBhvr>
                                      <p:to>
                                        <p:strVal val="visible"/>
                                      </p:to>
                                    </p:set>
                                    <p:animEffect transition="in" filter="wheel(1)">
                                      <p:cBhvr>
                                        <p:cTn id="43" dur="2000"/>
                                        <p:tgtEl>
                                          <p:spTgt spid="3790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311350"/>
                                        </p:tgtEl>
                                        <p:attrNameLst>
                                          <p:attrName>style.visibility</p:attrName>
                                        </p:attrNameLst>
                                      </p:cBhvr>
                                      <p:to>
                                        <p:strVal val="visible"/>
                                      </p:to>
                                    </p:set>
                                    <p:animEffect transition="in" filter="dissolve">
                                      <p:cBhvr>
                                        <p:cTn id="48" dur="500"/>
                                        <p:tgtEl>
                                          <p:spTgt spid="311350"/>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311322"/>
                                        </p:tgtEl>
                                        <p:attrNameLst>
                                          <p:attrName>style.visibility</p:attrName>
                                        </p:attrNameLst>
                                      </p:cBhvr>
                                      <p:to>
                                        <p:strVal val="visible"/>
                                      </p:to>
                                    </p:set>
                                    <p:animEffect transition="in" filter="fade">
                                      <p:cBhvr>
                                        <p:cTn id="53" dur="1000"/>
                                        <p:tgtEl>
                                          <p:spTgt spid="311322"/>
                                        </p:tgtEl>
                                      </p:cBhvr>
                                    </p:animEffect>
                                    <p:anim calcmode="lin" valueType="num">
                                      <p:cBhvr>
                                        <p:cTn id="54" dur="1000" fill="hold"/>
                                        <p:tgtEl>
                                          <p:spTgt spid="311322"/>
                                        </p:tgtEl>
                                        <p:attrNameLst>
                                          <p:attrName>ppt_x</p:attrName>
                                        </p:attrNameLst>
                                      </p:cBhvr>
                                      <p:tavLst>
                                        <p:tav tm="0">
                                          <p:val>
                                            <p:strVal val="#ppt_x"/>
                                          </p:val>
                                        </p:tav>
                                        <p:tav tm="100000">
                                          <p:val>
                                            <p:strVal val="#ppt_x"/>
                                          </p:val>
                                        </p:tav>
                                      </p:tavLst>
                                    </p:anim>
                                    <p:anim calcmode="lin" valueType="num">
                                      <p:cBhvr>
                                        <p:cTn id="55" dur="1000" fill="hold"/>
                                        <p:tgtEl>
                                          <p:spTgt spid="31132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311319"/>
                                        </p:tgtEl>
                                        <p:attrNameLst>
                                          <p:attrName>style.visibility</p:attrName>
                                        </p:attrNameLst>
                                      </p:cBhvr>
                                      <p:to>
                                        <p:strVal val="visible"/>
                                      </p:to>
                                    </p:set>
                                    <p:anim calcmode="lin" valueType="num">
                                      <p:cBhvr>
                                        <p:cTn id="60" dur="1000" fill="hold"/>
                                        <p:tgtEl>
                                          <p:spTgt spid="311319"/>
                                        </p:tgtEl>
                                        <p:attrNameLst>
                                          <p:attrName>ppt_x</p:attrName>
                                        </p:attrNameLst>
                                      </p:cBhvr>
                                      <p:tavLst>
                                        <p:tav tm="0">
                                          <p:val>
                                            <p:strVal val="#ppt_x-.2"/>
                                          </p:val>
                                        </p:tav>
                                        <p:tav tm="100000">
                                          <p:val>
                                            <p:strVal val="#ppt_x"/>
                                          </p:val>
                                        </p:tav>
                                      </p:tavLst>
                                    </p:anim>
                                    <p:anim calcmode="lin" valueType="num">
                                      <p:cBhvr>
                                        <p:cTn id="61" dur="1000" fill="hold"/>
                                        <p:tgtEl>
                                          <p:spTgt spid="311319"/>
                                        </p:tgtEl>
                                        <p:attrNameLst>
                                          <p:attrName>ppt_y</p:attrName>
                                        </p:attrNameLst>
                                      </p:cBhvr>
                                      <p:tavLst>
                                        <p:tav tm="0">
                                          <p:val>
                                            <p:strVal val="#ppt_y"/>
                                          </p:val>
                                        </p:tav>
                                        <p:tav tm="100000">
                                          <p:val>
                                            <p:strVal val="#ppt_y"/>
                                          </p:val>
                                        </p:tav>
                                      </p:tavLst>
                                    </p:anim>
                                    <p:animEffect transition="in" filter="wipe(right)" prLst="gradientSize: 0.1">
                                      <p:cBhvr>
                                        <p:cTn id="62" dur="1000"/>
                                        <p:tgtEl>
                                          <p:spTgt spid="311319"/>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anim calcmode="lin" valueType="num">
                                      <p:cBhvr>
                                        <p:cTn id="68" dur="1000" fill="hold"/>
                                        <p:tgtEl>
                                          <p:spTgt spid="4"/>
                                        </p:tgtEl>
                                        <p:attrNameLst>
                                          <p:attrName>ppt_x</p:attrName>
                                        </p:attrNameLst>
                                      </p:cBhvr>
                                      <p:tavLst>
                                        <p:tav tm="0">
                                          <p:val>
                                            <p:strVal val="#ppt_x"/>
                                          </p:val>
                                        </p:tav>
                                        <p:tav tm="100000">
                                          <p:val>
                                            <p:strVal val="#ppt_x"/>
                                          </p:val>
                                        </p:tav>
                                      </p:tavLst>
                                    </p:anim>
                                    <p:anim calcmode="lin" valueType="num">
                                      <p:cBhvr>
                                        <p:cTn id="6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5" presetClass="entr" presetSubtype="0" fill="hold" grpId="0" nodeType="clickEffect">
                                  <p:stCondLst>
                                    <p:cond delay="0"/>
                                  </p:stCondLst>
                                  <p:childTnLst>
                                    <p:set>
                                      <p:cBhvr>
                                        <p:cTn id="73" dur="1" fill="hold">
                                          <p:stCondLst>
                                            <p:cond delay="0"/>
                                          </p:stCondLst>
                                        </p:cTn>
                                        <p:tgtEl>
                                          <p:spTgt spid="311316"/>
                                        </p:tgtEl>
                                        <p:attrNameLst>
                                          <p:attrName>style.visibility</p:attrName>
                                        </p:attrNameLst>
                                      </p:cBhvr>
                                      <p:to>
                                        <p:strVal val="visible"/>
                                      </p:to>
                                    </p:set>
                                    <p:animEffect transition="in" filter="fade">
                                      <p:cBhvr>
                                        <p:cTn id="74" dur="2000"/>
                                        <p:tgtEl>
                                          <p:spTgt spid="311316"/>
                                        </p:tgtEl>
                                      </p:cBhvr>
                                    </p:animEffect>
                                    <p:anim calcmode="lin" valueType="num">
                                      <p:cBhvr>
                                        <p:cTn id="75" dur="2000" fill="hold"/>
                                        <p:tgtEl>
                                          <p:spTgt spid="311316"/>
                                        </p:tgtEl>
                                        <p:attrNameLst>
                                          <p:attrName>style.rotation</p:attrName>
                                        </p:attrNameLst>
                                      </p:cBhvr>
                                      <p:tavLst>
                                        <p:tav tm="0">
                                          <p:val>
                                            <p:fltVal val="720"/>
                                          </p:val>
                                        </p:tav>
                                        <p:tav tm="100000">
                                          <p:val>
                                            <p:fltVal val="0"/>
                                          </p:val>
                                        </p:tav>
                                      </p:tavLst>
                                    </p:anim>
                                    <p:anim calcmode="lin" valueType="num">
                                      <p:cBhvr>
                                        <p:cTn id="76" dur="2000" fill="hold"/>
                                        <p:tgtEl>
                                          <p:spTgt spid="311316"/>
                                        </p:tgtEl>
                                        <p:attrNameLst>
                                          <p:attrName>ppt_h</p:attrName>
                                        </p:attrNameLst>
                                      </p:cBhvr>
                                      <p:tavLst>
                                        <p:tav tm="0">
                                          <p:val>
                                            <p:fltVal val="0"/>
                                          </p:val>
                                        </p:tav>
                                        <p:tav tm="100000">
                                          <p:val>
                                            <p:strVal val="#ppt_h"/>
                                          </p:val>
                                        </p:tav>
                                      </p:tavLst>
                                    </p:anim>
                                    <p:anim calcmode="lin" valueType="num">
                                      <p:cBhvr>
                                        <p:cTn id="77" dur="2000" fill="hold"/>
                                        <p:tgtEl>
                                          <p:spTgt spid="311316"/>
                                        </p:tgtEl>
                                        <p:attrNameLst>
                                          <p:attrName>ppt_w</p:attrName>
                                        </p:attrNameLst>
                                      </p:cBhvr>
                                      <p:tavLst>
                                        <p:tav tm="0">
                                          <p:val>
                                            <p:fltVal val="0"/>
                                          </p:val>
                                        </p:tav>
                                        <p:tav tm="100000">
                                          <p:val>
                                            <p:strVal val="#ppt_w"/>
                                          </p:val>
                                        </p:tav>
                                      </p:tavLst>
                                    </p:anim>
                                  </p:childTnLst>
                                </p:cTn>
                              </p:par>
                              <p:par>
                                <p:cTn id="78" presetID="35" presetClass="entr" presetSubtype="0" fill="hold" grpId="0" nodeType="withEffect">
                                  <p:stCondLst>
                                    <p:cond delay="0"/>
                                  </p:stCondLst>
                                  <p:childTnLst>
                                    <p:set>
                                      <p:cBhvr>
                                        <p:cTn id="79" dur="1" fill="hold">
                                          <p:stCondLst>
                                            <p:cond delay="0"/>
                                          </p:stCondLst>
                                        </p:cTn>
                                        <p:tgtEl>
                                          <p:spTgt spid="311321"/>
                                        </p:tgtEl>
                                        <p:attrNameLst>
                                          <p:attrName>style.visibility</p:attrName>
                                        </p:attrNameLst>
                                      </p:cBhvr>
                                      <p:to>
                                        <p:strVal val="visible"/>
                                      </p:to>
                                    </p:set>
                                    <p:animEffect transition="in" filter="fade">
                                      <p:cBhvr>
                                        <p:cTn id="80" dur="2000"/>
                                        <p:tgtEl>
                                          <p:spTgt spid="311321"/>
                                        </p:tgtEl>
                                      </p:cBhvr>
                                    </p:animEffect>
                                    <p:anim calcmode="lin" valueType="num">
                                      <p:cBhvr>
                                        <p:cTn id="81" dur="2000" fill="hold"/>
                                        <p:tgtEl>
                                          <p:spTgt spid="311321"/>
                                        </p:tgtEl>
                                        <p:attrNameLst>
                                          <p:attrName>style.rotation</p:attrName>
                                        </p:attrNameLst>
                                      </p:cBhvr>
                                      <p:tavLst>
                                        <p:tav tm="0">
                                          <p:val>
                                            <p:fltVal val="720"/>
                                          </p:val>
                                        </p:tav>
                                        <p:tav tm="100000">
                                          <p:val>
                                            <p:fltVal val="0"/>
                                          </p:val>
                                        </p:tav>
                                      </p:tavLst>
                                    </p:anim>
                                    <p:anim calcmode="lin" valueType="num">
                                      <p:cBhvr>
                                        <p:cTn id="82" dur="2000" fill="hold"/>
                                        <p:tgtEl>
                                          <p:spTgt spid="311321"/>
                                        </p:tgtEl>
                                        <p:attrNameLst>
                                          <p:attrName>ppt_h</p:attrName>
                                        </p:attrNameLst>
                                      </p:cBhvr>
                                      <p:tavLst>
                                        <p:tav tm="0">
                                          <p:val>
                                            <p:fltVal val="0"/>
                                          </p:val>
                                        </p:tav>
                                        <p:tav tm="100000">
                                          <p:val>
                                            <p:strVal val="#ppt_h"/>
                                          </p:val>
                                        </p:tav>
                                      </p:tavLst>
                                    </p:anim>
                                    <p:anim calcmode="lin" valueType="num">
                                      <p:cBhvr>
                                        <p:cTn id="83" dur="2000" fill="hold"/>
                                        <p:tgtEl>
                                          <p:spTgt spid="311321"/>
                                        </p:tgtEl>
                                        <p:attrNameLst>
                                          <p:attrName>ppt_w</p:attrName>
                                        </p:attrNameLst>
                                      </p:cBhvr>
                                      <p:tavLst>
                                        <p:tav tm="0">
                                          <p:val>
                                            <p:fltVal val="0"/>
                                          </p:val>
                                        </p:tav>
                                        <p:tav tm="100000">
                                          <p:val>
                                            <p:strVal val="#ppt_w"/>
                                          </p:val>
                                        </p:tav>
                                      </p:tavLst>
                                    </p:anim>
                                  </p:childTnLst>
                                </p:cTn>
                              </p:par>
                              <p:par>
                                <p:cTn id="84" presetID="35" presetClass="entr" presetSubtype="0" fill="hold" grpId="0" nodeType="withEffect">
                                  <p:stCondLst>
                                    <p:cond delay="0"/>
                                  </p:stCondLst>
                                  <p:childTnLst>
                                    <p:set>
                                      <p:cBhvr>
                                        <p:cTn id="85" dur="1" fill="hold">
                                          <p:stCondLst>
                                            <p:cond delay="0"/>
                                          </p:stCondLst>
                                        </p:cTn>
                                        <p:tgtEl>
                                          <p:spTgt spid="311315"/>
                                        </p:tgtEl>
                                        <p:attrNameLst>
                                          <p:attrName>style.visibility</p:attrName>
                                        </p:attrNameLst>
                                      </p:cBhvr>
                                      <p:to>
                                        <p:strVal val="visible"/>
                                      </p:to>
                                    </p:set>
                                    <p:animEffect transition="in" filter="fade">
                                      <p:cBhvr>
                                        <p:cTn id="86" dur="2000"/>
                                        <p:tgtEl>
                                          <p:spTgt spid="311315"/>
                                        </p:tgtEl>
                                      </p:cBhvr>
                                    </p:animEffect>
                                    <p:anim calcmode="lin" valueType="num">
                                      <p:cBhvr>
                                        <p:cTn id="87" dur="2000" fill="hold"/>
                                        <p:tgtEl>
                                          <p:spTgt spid="311315"/>
                                        </p:tgtEl>
                                        <p:attrNameLst>
                                          <p:attrName>style.rotation</p:attrName>
                                        </p:attrNameLst>
                                      </p:cBhvr>
                                      <p:tavLst>
                                        <p:tav tm="0">
                                          <p:val>
                                            <p:fltVal val="720"/>
                                          </p:val>
                                        </p:tav>
                                        <p:tav tm="100000">
                                          <p:val>
                                            <p:fltVal val="0"/>
                                          </p:val>
                                        </p:tav>
                                      </p:tavLst>
                                    </p:anim>
                                    <p:anim calcmode="lin" valueType="num">
                                      <p:cBhvr>
                                        <p:cTn id="88" dur="2000" fill="hold"/>
                                        <p:tgtEl>
                                          <p:spTgt spid="311315"/>
                                        </p:tgtEl>
                                        <p:attrNameLst>
                                          <p:attrName>ppt_h</p:attrName>
                                        </p:attrNameLst>
                                      </p:cBhvr>
                                      <p:tavLst>
                                        <p:tav tm="0">
                                          <p:val>
                                            <p:fltVal val="0"/>
                                          </p:val>
                                        </p:tav>
                                        <p:tav tm="100000">
                                          <p:val>
                                            <p:strVal val="#ppt_h"/>
                                          </p:val>
                                        </p:tav>
                                      </p:tavLst>
                                    </p:anim>
                                    <p:anim calcmode="lin" valueType="num">
                                      <p:cBhvr>
                                        <p:cTn id="89" dur="2000" fill="hold"/>
                                        <p:tgtEl>
                                          <p:spTgt spid="311315"/>
                                        </p:tgtEl>
                                        <p:attrNameLst>
                                          <p:attrName>ppt_w</p:attrName>
                                        </p:attrNameLst>
                                      </p:cBhvr>
                                      <p:tavLst>
                                        <p:tav tm="0">
                                          <p:val>
                                            <p:fltVal val="0"/>
                                          </p:val>
                                        </p:tav>
                                        <p:tav tm="100000">
                                          <p:val>
                                            <p:strVal val="#ppt_w"/>
                                          </p:val>
                                        </p:tav>
                                      </p:tavLst>
                                    </p:anim>
                                  </p:childTnLst>
                                </p:cTn>
                              </p:par>
                              <p:par>
                                <p:cTn id="90" presetID="35" presetClass="entr" presetSubtype="0" fill="hold" grpId="0" nodeType="withEffect">
                                  <p:stCondLst>
                                    <p:cond delay="0"/>
                                  </p:stCondLst>
                                  <p:childTnLst>
                                    <p:set>
                                      <p:cBhvr>
                                        <p:cTn id="91" dur="1" fill="hold">
                                          <p:stCondLst>
                                            <p:cond delay="0"/>
                                          </p:stCondLst>
                                        </p:cTn>
                                        <p:tgtEl>
                                          <p:spTgt spid="311320"/>
                                        </p:tgtEl>
                                        <p:attrNameLst>
                                          <p:attrName>style.visibility</p:attrName>
                                        </p:attrNameLst>
                                      </p:cBhvr>
                                      <p:to>
                                        <p:strVal val="visible"/>
                                      </p:to>
                                    </p:set>
                                    <p:animEffect transition="in" filter="fade">
                                      <p:cBhvr>
                                        <p:cTn id="92" dur="2000"/>
                                        <p:tgtEl>
                                          <p:spTgt spid="311320"/>
                                        </p:tgtEl>
                                      </p:cBhvr>
                                    </p:animEffect>
                                    <p:anim calcmode="lin" valueType="num">
                                      <p:cBhvr>
                                        <p:cTn id="93" dur="2000" fill="hold"/>
                                        <p:tgtEl>
                                          <p:spTgt spid="311320"/>
                                        </p:tgtEl>
                                        <p:attrNameLst>
                                          <p:attrName>style.rotation</p:attrName>
                                        </p:attrNameLst>
                                      </p:cBhvr>
                                      <p:tavLst>
                                        <p:tav tm="0">
                                          <p:val>
                                            <p:fltVal val="720"/>
                                          </p:val>
                                        </p:tav>
                                        <p:tav tm="100000">
                                          <p:val>
                                            <p:fltVal val="0"/>
                                          </p:val>
                                        </p:tav>
                                      </p:tavLst>
                                    </p:anim>
                                    <p:anim calcmode="lin" valueType="num">
                                      <p:cBhvr>
                                        <p:cTn id="94" dur="2000" fill="hold"/>
                                        <p:tgtEl>
                                          <p:spTgt spid="311320"/>
                                        </p:tgtEl>
                                        <p:attrNameLst>
                                          <p:attrName>ppt_h</p:attrName>
                                        </p:attrNameLst>
                                      </p:cBhvr>
                                      <p:tavLst>
                                        <p:tav tm="0">
                                          <p:val>
                                            <p:fltVal val="0"/>
                                          </p:val>
                                        </p:tav>
                                        <p:tav tm="100000">
                                          <p:val>
                                            <p:strVal val="#ppt_h"/>
                                          </p:val>
                                        </p:tav>
                                      </p:tavLst>
                                    </p:anim>
                                    <p:anim calcmode="lin" valueType="num">
                                      <p:cBhvr>
                                        <p:cTn id="95" dur="2000" fill="hold"/>
                                        <p:tgtEl>
                                          <p:spTgt spid="311320"/>
                                        </p:tgtEl>
                                        <p:attrNameLst>
                                          <p:attrName>ppt_w</p:attrName>
                                        </p:attrNameLst>
                                      </p:cBhvr>
                                      <p:tavLst>
                                        <p:tav tm="0">
                                          <p:val>
                                            <p:fltVal val="0"/>
                                          </p:val>
                                        </p:tav>
                                        <p:tav tm="100000">
                                          <p:val>
                                            <p:strVal val="#ppt_w"/>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311318"/>
                                        </p:tgtEl>
                                        <p:attrNameLst>
                                          <p:attrName>style.visibility</p:attrName>
                                        </p:attrNameLst>
                                      </p:cBhvr>
                                      <p:to>
                                        <p:strVal val="visible"/>
                                      </p:to>
                                    </p:set>
                                    <p:animEffect transition="in" filter="fade">
                                      <p:cBhvr>
                                        <p:cTn id="100" dur="1000"/>
                                        <p:tgtEl>
                                          <p:spTgt spid="311318"/>
                                        </p:tgtEl>
                                      </p:cBhvr>
                                    </p:animEffect>
                                    <p:anim calcmode="lin" valueType="num">
                                      <p:cBhvr>
                                        <p:cTn id="101" dur="1000" fill="hold"/>
                                        <p:tgtEl>
                                          <p:spTgt spid="311318"/>
                                        </p:tgtEl>
                                        <p:attrNameLst>
                                          <p:attrName>ppt_x</p:attrName>
                                        </p:attrNameLst>
                                      </p:cBhvr>
                                      <p:tavLst>
                                        <p:tav tm="0">
                                          <p:val>
                                            <p:strVal val="#ppt_x"/>
                                          </p:val>
                                        </p:tav>
                                        <p:tav tm="100000">
                                          <p:val>
                                            <p:strVal val="#ppt_x"/>
                                          </p:val>
                                        </p:tav>
                                      </p:tavLst>
                                    </p:anim>
                                    <p:anim calcmode="lin" valueType="num">
                                      <p:cBhvr>
                                        <p:cTn id="102" dur="1000" fill="hold"/>
                                        <p:tgtEl>
                                          <p:spTgt spid="311318"/>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311300"/>
                                        </p:tgtEl>
                                        <p:attrNameLst>
                                          <p:attrName>style.visibility</p:attrName>
                                        </p:attrNameLst>
                                      </p:cBhvr>
                                      <p:to>
                                        <p:strVal val="visible"/>
                                      </p:to>
                                    </p:set>
                                    <p:animEffect transition="in" filter="fade">
                                      <p:cBhvr>
                                        <p:cTn id="107" dur="1000"/>
                                        <p:tgtEl>
                                          <p:spTgt spid="311300"/>
                                        </p:tgtEl>
                                      </p:cBhvr>
                                    </p:animEffect>
                                    <p:anim calcmode="lin" valueType="num">
                                      <p:cBhvr>
                                        <p:cTn id="108" dur="1000" fill="hold"/>
                                        <p:tgtEl>
                                          <p:spTgt spid="311300"/>
                                        </p:tgtEl>
                                        <p:attrNameLst>
                                          <p:attrName>ppt_x</p:attrName>
                                        </p:attrNameLst>
                                      </p:cBhvr>
                                      <p:tavLst>
                                        <p:tav tm="0">
                                          <p:val>
                                            <p:strVal val="#ppt_x"/>
                                          </p:val>
                                        </p:tav>
                                        <p:tav tm="100000">
                                          <p:val>
                                            <p:strVal val="#ppt_x"/>
                                          </p:val>
                                        </p:tav>
                                      </p:tavLst>
                                    </p:anim>
                                    <p:anim calcmode="lin" valueType="num">
                                      <p:cBhvr>
                                        <p:cTn id="109" dur="1000" fill="hold"/>
                                        <p:tgtEl>
                                          <p:spTgt spid="311300"/>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311299"/>
                                        </p:tgtEl>
                                        <p:attrNameLst>
                                          <p:attrName>style.visibility</p:attrName>
                                        </p:attrNameLst>
                                      </p:cBhvr>
                                      <p:to>
                                        <p:strVal val="visible"/>
                                      </p:to>
                                    </p:set>
                                    <p:animEffect transition="in" filter="fade">
                                      <p:cBhvr>
                                        <p:cTn id="114" dur="1000"/>
                                        <p:tgtEl>
                                          <p:spTgt spid="311299"/>
                                        </p:tgtEl>
                                      </p:cBhvr>
                                    </p:animEffect>
                                    <p:anim calcmode="lin" valueType="num">
                                      <p:cBhvr>
                                        <p:cTn id="115" dur="1000" fill="hold"/>
                                        <p:tgtEl>
                                          <p:spTgt spid="311299"/>
                                        </p:tgtEl>
                                        <p:attrNameLst>
                                          <p:attrName>ppt_x</p:attrName>
                                        </p:attrNameLst>
                                      </p:cBhvr>
                                      <p:tavLst>
                                        <p:tav tm="0">
                                          <p:val>
                                            <p:strVal val="#ppt_x"/>
                                          </p:val>
                                        </p:tav>
                                        <p:tav tm="100000">
                                          <p:val>
                                            <p:strVal val="#ppt_x"/>
                                          </p:val>
                                        </p:tav>
                                      </p:tavLst>
                                    </p:anim>
                                    <p:anim calcmode="lin" valueType="num">
                                      <p:cBhvr>
                                        <p:cTn id="116" dur="1000" fill="hold"/>
                                        <p:tgtEl>
                                          <p:spTgt spid="311299"/>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311317"/>
                                        </p:tgtEl>
                                        <p:attrNameLst>
                                          <p:attrName>style.visibility</p:attrName>
                                        </p:attrNameLst>
                                      </p:cBhvr>
                                      <p:to>
                                        <p:strVal val="visible"/>
                                      </p:to>
                                    </p:set>
                                    <p:animEffect transition="in" filter="wipe(down)">
                                      <p:cBhvr>
                                        <p:cTn id="121" dur="500"/>
                                        <p:tgtEl>
                                          <p:spTgt spid="311317"/>
                                        </p:tgtEl>
                                      </p:cBhvr>
                                    </p:animEffect>
                                  </p:childTnLst>
                                </p:cTn>
                              </p:par>
                            </p:childTnLst>
                          </p:cTn>
                        </p:par>
                      </p:childTnLst>
                    </p:cTn>
                  </p:par>
                  <p:par>
                    <p:cTn id="122" fill="hold">
                      <p:stCondLst>
                        <p:cond delay="indefinite"/>
                      </p:stCondLst>
                      <p:childTnLst>
                        <p:par>
                          <p:cTn id="123" fill="hold">
                            <p:stCondLst>
                              <p:cond delay="0"/>
                            </p:stCondLst>
                            <p:childTnLst>
                              <p:par>
                                <p:cTn id="124" presetID="6" presetClass="entr" presetSubtype="16" fill="hold" nodeType="clickEffect">
                                  <p:stCondLst>
                                    <p:cond delay="0"/>
                                  </p:stCondLst>
                                  <p:childTnLst>
                                    <p:set>
                                      <p:cBhvr>
                                        <p:cTn id="125" dur="1" fill="hold">
                                          <p:stCondLst>
                                            <p:cond delay="0"/>
                                          </p:stCondLst>
                                        </p:cTn>
                                        <p:tgtEl>
                                          <p:spTgt spid="6"/>
                                        </p:tgtEl>
                                        <p:attrNameLst>
                                          <p:attrName>style.visibility</p:attrName>
                                        </p:attrNameLst>
                                      </p:cBhvr>
                                      <p:to>
                                        <p:strVal val="visible"/>
                                      </p:to>
                                    </p:set>
                                    <p:animEffect transition="in" filter="circle(in)">
                                      <p:cBhvr>
                                        <p:cTn id="126" dur="2000"/>
                                        <p:tgtEl>
                                          <p:spTgt spid="6"/>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nodeType="clickEffect">
                                  <p:stCondLst>
                                    <p:cond delay="0"/>
                                  </p:stCondLst>
                                  <p:childTnLst>
                                    <p:set>
                                      <p:cBhvr>
                                        <p:cTn id="130" dur="1" fill="hold">
                                          <p:stCondLst>
                                            <p:cond delay="0"/>
                                          </p:stCondLst>
                                        </p:cTn>
                                        <p:tgtEl>
                                          <p:spTgt spid="41"/>
                                        </p:tgtEl>
                                        <p:attrNameLst>
                                          <p:attrName>style.visibility</p:attrName>
                                        </p:attrNameLst>
                                      </p:cBhvr>
                                      <p:to>
                                        <p:strVal val="visible"/>
                                      </p:to>
                                    </p:set>
                                    <p:animEffect transition="in" filter="wipe(left)">
                                      <p:cBhvr>
                                        <p:cTn id="131" dur="5000"/>
                                        <p:tgtEl>
                                          <p:spTgt spid="41"/>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nodeType="click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wipe(down)">
                                      <p:cBhvr>
                                        <p:cTn id="136" dur="500"/>
                                        <p:tgtEl>
                                          <p:spTgt spid="50"/>
                                        </p:tgtEl>
                                      </p:cBhvr>
                                    </p:animEffect>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nodeType="click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wipe(down)">
                                      <p:cBhvr>
                                        <p:cTn id="141" dur="580">
                                          <p:stCondLst>
                                            <p:cond delay="0"/>
                                          </p:stCondLst>
                                        </p:cTn>
                                        <p:tgtEl>
                                          <p:spTgt spid="49"/>
                                        </p:tgtEl>
                                      </p:cBhvr>
                                    </p:animEffect>
                                    <p:anim calcmode="lin" valueType="num">
                                      <p:cBhvr>
                                        <p:cTn id="142"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47" dur="26">
                                          <p:stCondLst>
                                            <p:cond delay="650"/>
                                          </p:stCondLst>
                                        </p:cTn>
                                        <p:tgtEl>
                                          <p:spTgt spid="49"/>
                                        </p:tgtEl>
                                      </p:cBhvr>
                                      <p:to x="100000" y="60000"/>
                                    </p:animScale>
                                    <p:animScale>
                                      <p:cBhvr>
                                        <p:cTn id="148" dur="166" decel="50000">
                                          <p:stCondLst>
                                            <p:cond delay="676"/>
                                          </p:stCondLst>
                                        </p:cTn>
                                        <p:tgtEl>
                                          <p:spTgt spid="49"/>
                                        </p:tgtEl>
                                      </p:cBhvr>
                                      <p:to x="100000" y="100000"/>
                                    </p:animScale>
                                    <p:animScale>
                                      <p:cBhvr>
                                        <p:cTn id="149" dur="26">
                                          <p:stCondLst>
                                            <p:cond delay="1312"/>
                                          </p:stCondLst>
                                        </p:cTn>
                                        <p:tgtEl>
                                          <p:spTgt spid="49"/>
                                        </p:tgtEl>
                                      </p:cBhvr>
                                      <p:to x="100000" y="80000"/>
                                    </p:animScale>
                                    <p:animScale>
                                      <p:cBhvr>
                                        <p:cTn id="150" dur="166" decel="50000">
                                          <p:stCondLst>
                                            <p:cond delay="1338"/>
                                          </p:stCondLst>
                                        </p:cTn>
                                        <p:tgtEl>
                                          <p:spTgt spid="49"/>
                                        </p:tgtEl>
                                      </p:cBhvr>
                                      <p:to x="100000" y="100000"/>
                                    </p:animScale>
                                    <p:animScale>
                                      <p:cBhvr>
                                        <p:cTn id="151" dur="26">
                                          <p:stCondLst>
                                            <p:cond delay="1642"/>
                                          </p:stCondLst>
                                        </p:cTn>
                                        <p:tgtEl>
                                          <p:spTgt spid="49"/>
                                        </p:tgtEl>
                                      </p:cBhvr>
                                      <p:to x="100000" y="90000"/>
                                    </p:animScale>
                                    <p:animScale>
                                      <p:cBhvr>
                                        <p:cTn id="152" dur="166" decel="50000">
                                          <p:stCondLst>
                                            <p:cond delay="1668"/>
                                          </p:stCondLst>
                                        </p:cTn>
                                        <p:tgtEl>
                                          <p:spTgt spid="49"/>
                                        </p:tgtEl>
                                      </p:cBhvr>
                                      <p:to x="100000" y="100000"/>
                                    </p:animScale>
                                    <p:animScale>
                                      <p:cBhvr>
                                        <p:cTn id="153" dur="26">
                                          <p:stCondLst>
                                            <p:cond delay="1808"/>
                                          </p:stCondLst>
                                        </p:cTn>
                                        <p:tgtEl>
                                          <p:spTgt spid="49"/>
                                        </p:tgtEl>
                                      </p:cBhvr>
                                      <p:to x="100000" y="95000"/>
                                    </p:animScale>
                                    <p:animScale>
                                      <p:cBhvr>
                                        <p:cTn id="154" dur="166" decel="50000">
                                          <p:stCondLst>
                                            <p:cond delay="1834"/>
                                          </p:stCondLst>
                                        </p:cTn>
                                        <p:tgtEl>
                                          <p:spTgt spid="49"/>
                                        </p:tgtEl>
                                      </p:cBhvr>
                                      <p:to x="100000" y="100000"/>
                                    </p:animScale>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nodeType="clickEffect">
                                  <p:stCondLst>
                                    <p:cond delay="0"/>
                                  </p:stCondLst>
                                  <p:childTnLst>
                                    <p:set>
                                      <p:cBhvr>
                                        <p:cTn id="158" dur="1" fill="hold">
                                          <p:stCondLst>
                                            <p:cond delay="0"/>
                                          </p:stCondLst>
                                        </p:cTn>
                                        <p:tgtEl>
                                          <p:spTgt spid="53"/>
                                        </p:tgtEl>
                                        <p:attrNameLst>
                                          <p:attrName>style.visibility</p:attrName>
                                        </p:attrNameLst>
                                      </p:cBhvr>
                                      <p:to>
                                        <p:strVal val="visible"/>
                                      </p:to>
                                    </p:set>
                                    <p:animEffect transition="in" filter="wipe(down)">
                                      <p:cBhvr>
                                        <p:cTn id="159" dur="580">
                                          <p:stCondLst>
                                            <p:cond delay="0"/>
                                          </p:stCondLst>
                                        </p:cTn>
                                        <p:tgtEl>
                                          <p:spTgt spid="53"/>
                                        </p:tgtEl>
                                      </p:cBhvr>
                                    </p:animEffect>
                                    <p:anim calcmode="lin" valueType="num">
                                      <p:cBhvr>
                                        <p:cTn id="160"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165" dur="26">
                                          <p:stCondLst>
                                            <p:cond delay="650"/>
                                          </p:stCondLst>
                                        </p:cTn>
                                        <p:tgtEl>
                                          <p:spTgt spid="53"/>
                                        </p:tgtEl>
                                      </p:cBhvr>
                                      <p:to x="100000" y="60000"/>
                                    </p:animScale>
                                    <p:animScale>
                                      <p:cBhvr>
                                        <p:cTn id="166" dur="166" decel="50000">
                                          <p:stCondLst>
                                            <p:cond delay="676"/>
                                          </p:stCondLst>
                                        </p:cTn>
                                        <p:tgtEl>
                                          <p:spTgt spid="53"/>
                                        </p:tgtEl>
                                      </p:cBhvr>
                                      <p:to x="100000" y="100000"/>
                                    </p:animScale>
                                    <p:animScale>
                                      <p:cBhvr>
                                        <p:cTn id="167" dur="26">
                                          <p:stCondLst>
                                            <p:cond delay="1312"/>
                                          </p:stCondLst>
                                        </p:cTn>
                                        <p:tgtEl>
                                          <p:spTgt spid="53"/>
                                        </p:tgtEl>
                                      </p:cBhvr>
                                      <p:to x="100000" y="80000"/>
                                    </p:animScale>
                                    <p:animScale>
                                      <p:cBhvr>
                                        <p:cTn id="168" dur="166" decel="50000">
                                          <p:stCondLst>
                                            <p:cond delay="1338"/>
                                          </p:stCondLst>
                                        </p:cTn>
                                        <p:tgtEl>
                                          <p:spTgt spid="53"/>
                                        </p:tgtEl>
                                      </p:cBhvr>
                                      <p:to x="100000" y="100000"/>
                                    </p:animScale>
                                    <p:animScale>
                                      <p:cBhvr>
                                        <p:cTn id="169" dur="26">
                                          <p:stCondLst>
                                            <p:cond delay="1642"/>
                                          </p:stCondLst>
                                        </p:cTn>
                                        <p:tgtEl>
                                          <p:spTgt spid="53"/>
                                        </p:tgtEl>
                                      </p:cBhvr>
                                      <p:to x="100000" y="90000"/>
                                    </p:animScale>
                                    <p:animScale>
                                      <p:cBhvr>
                                        <p:cTn id="170" dur="166" decel="50000">
                                          <p:stCondLst>
                                            <p:cond delay="1668"/>
                                          </p:stCondLst>
                                        </p:cTn>
                                        <p:tgtEl>
                                          <p:spTgt spid="53"/>
                                        </p:tgtEl>
                                      </p:cBhvr>
                                      <p:to x="100000" y="100000"/>
                                    </p:animScale>
                                    <p:animScale>
                                      <p:cBhvr>
                                        <p:cTn id="171" dur="26">
                                          <p:stCondLst>
                                            <p:cond delay="1808"/>
                                          </p:stCondLst>
                                        </p:cTn>
                                        <p:tgtEl>
                                          <p:spTgt spid="53"/>
                                        </p:tgtEl>
                                      </p:cBhvr>
                                      <p:to x="100000" y="95000"/>
                                    </p:animScale>
                                    <p:animScale>
                                      <p:cBhvr>
                                        <p:cTn id="172" dur="166" decel="50000">
                                          <p:stCondLst>
                                            <p:cond delay="1834"/>
                                          </p:stCondLst>
                                        </p:cTn>
                                        <p:tgtEl>
                                          <p:spTgt spid="53"/>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26" presetClass="entr" presetSubtype="0" fill="hold" nodeType="clickEffect">
                                  <p:stCondLst>
                                    <p:cond delay="0"/>
                                  </p:stCondLst>
                                  <p:childTnLst>
                                    <p:set>
                                      <p:cBhvr>
                                        <p:cTn id="176" dur="1" fill="hold">
                                          <p:stCondLst>
                                            <p:cond delay="0"/>
                                          </p:stCondLst>
                                        </p:cTn>
                                        <p:tgtEl>
                                          <p:spTgt spid="54"/>
                                        </p:tgtEl>
                                        <p:attrNameLst>
                                          <p:attrName>style.visibility</p:attrName>
                                        </p:attrNameLst>
                                      </p:cBhvr>
                                      <p:to>
                                        <p:strVal val="visible"/>
                                      </p:to>
                                    </p:set>
                                    <p:animEffect transition="in" filter="wipe(down)">
                                      <p:cBhvr>
                                        <p:cTn id="177" dur="580">
                                          <p:stCondLst>
                                            <p:cond delay="0"/>
                                          </p:stCondLst>
                                        </p:cTn>
                                        <p:tgtEl>
                                          <p:spTgt spid="54"/>
                                        </p:tgtEl>
                                      </p:cBhvr>
                                    </p:animEffect>
                                    <p:anim calcmode="lin" valueType="num">
                                      <p:cBhvr>
                                        <p:cTn id="178"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83" dur="26">
                                          <p:stCondLst>
                                            <p:cond delay="650"/>
                                          </p:stCondLst>
                                        </p:cTn>
                                        <p:tgtEl>
                                          <p:spTgt spid="54"/>
                                        </p:tgtEl>
                                      </p:cBhvr>
                                      <p:to x="100000" y="60000"/>
                                    </p:animScale>
                                    <p:animScale>
                                      <p:cBhvr>
                                        <p:cTn id="184" dur="166" decel="50000">
                                          <p:stCondLst>
                                            <p:cond delay="676"/>
                                          </p:stCondLst>
                                        </p:cTn>
                                        <p:tgtEl>
                                          <p:spTgt spid="54"/>
                                        </p:tgtEl>
                                      </p:cBhvr>
                                      <p:to x="100000" y="100000"/>
                                    </p:animScale>
                                    <p:animScale>
                                      <p:cBhvr>
                                        <p:cTn id="185" dur="26">
                                          <p:stCondLst>
                                            <p:cond delay="1312"/>
                                          </p:stCondLst>
                                        </p:cTn>
                                        <p:tgtEl>
                                          <p:spTgt spid="54"/>
                                        </p:tgtEl>
                                      </p:cBhvr>
                                      <p:to x="100000" y="80000"/>
                                    </p:animScale>
                                    <p:animScale>
                                      <p:cBhvr>
                                        <p:cTn id="186" dur="166" decel="50000">
                                          <p:stCondLst>
                                            <p:cond delay="1338"/>
                                          </p:stCondLst>
                                        </p:cTn>
                                        <p:tgtEl>
                                          <p:spTgt spid="54"/>
                                        </p:tgtEl>
                                      </p:cBhvr>
                                      <p:to x="100000" y="100000"/>
                                    </p:animScale>
                                    <p:animScale>
                                      <p:cBhvr>
                                        <p:cTn id="187" dur="26">
                                          <p:stCondLst>
                                            <p:cond delay="1642"/>
                                          </p:stCondLst>
                                        </p:cTn>
                                        <p:tgtEl>
                                          <p:spTgt spid="54"/>
                                        </p:tgtEl>
                                      </p:cBhvr>
                                      <p:to x="100000" y="90000"/>
                                    </p:animScale>
                                    <p:animScale>
                                      <p:cBhvr>
                                        <p:cTn id="188" dur="166" decel="50000">
                                          <p:stCondLst>
                                            <p:cond delay="1668"/>
                                          </p:stCondLst>
                                        </p:cTn>
                                        <p:tgtEl>
                                          <p:spTgt spid="54"/>
                                        </p:tgtEl>
                                      </p:cBhvr>
                                      <p:to x="100000" y="100000"/>
                                    </p:animScale>
                                    <p:animScale>
                                      <p:cBhvr>
                                        <p:cTn id="189" dur="26">
                                          <p:stCondLst>
                                            <p:cond delay="1808"/>
                                          </p:stCondLst>
                                        </p:cTn>
                                        <p:tgtEl>
                                          <p:spTgt spid="54"/>
                                        </p:tgtEl>
                                      </p:cBhvr>
                                      <p:to x="100000" y="95000"/>
                                    </p:animScale>
                                    <p:animScale>
                                      <p:cBhvr>
                                        <p:cTn id="190" dur="166" decel="50000">
                                          <p:stCondLst>
                                            <p:cond delay="1834"/>
                                          </p:stCondLst>
                                        </p:cTn>
                                        <p:tgtEl>
                                          <p:spTgt spid="54"/>
                                        </p:tgtEl>
                                      </p:cBhvr>
                                      <p:to x="100000" y="100000"/>
                                    </p:animScale>
                                  </p:childTnLst>
                                </p:cTn>
                              </p:par>
                            </p:childTnLst>
                          </p:cTn>
                        </p:par>
                      </p:childTnLst>
                    </p:cTn>
                  </p:par>
                  <p:par>
                    <p:cTn id="191" fill="hold">
                      <p:stCondLst>
                        <p:cond delay="indefinite"/>
                      </p:stCondLst>
                      <p:childTnLst>
                        <p:par>
                          <p:cTn id="192" fill="hold">
                            <p:stCondLst>
                              <p:cond delay="0"/>
                            </p:stCondLst>
                            <p:childTnLst>
                              <p:par>
                                <p:cTn id="193" presetID="26" presetClass="entr" presetSubtype="0" fill="hold" nodeType="clickEffect">
                                  <p:stCondLst>
                                    <p:cond delay="0"/>
                                  </p:stCondLst>
                                  <p:childTnLst>
                                    <p:set>
                                      <p:cBhvr>
                                        <p:cTn id="194" dur="1" fill="hold">
                                          <p:stCondLst>
                                            <p:cond delay="0"/>
                                          </p:stCondLst>
                                        </p:cTn>
                                        <p:tgtEl>
                                          <p:spTgt spid="55"/>
                                        </p:tgtEl>
                                        <p:attrNameLst>
                                          <p:attrName>style.visibility</p:attrName>
                                        </p:attrNameLst>
                                      </p:cBhvr>
                                      <p:to>
                                        <p:strVal val="visible"/>
                                      </p:to>
                                    </p:set>
                                    <p:animEffect transition="in" filter="wipe(down)">
                                      <p:cBhvr>
                                        <p:cTn id="195" dur="580">
                                          <p:stCondLst>
                                            <p:cond delay="0"/>
                                          </p:stCondLst>
                                        </p:cTn>
                                        <p:tgtEl>
                                          <p:spTgt spid="55"/>
                                        </p:tgtEl>
                                      </p:cBhvr>
                                    </p:animEffect>
                                    <p:anim calcmode="lin" valueType="num">
                                      <p:cBhvr>
                                        <p:cTn id="196"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201" dur="26">
                                          <p:stCondLst>
                                            <p:cond delay="650"/>
                                          </p:stCondLst>
                                        </p:cTn>
                                        <p:tgtEl>
                                          <p:spTgt spid="55"/>
                                        </p:tgtEl>
                                      </p:cBhvr>
                                      <p:to x="100000" y="60000"/>
                                    </p:animScale>
                                    <p:animScale>
                                      <p:cBhvr>
                                        <p:cTn id="202" dur="166" decel="50000">
                                          <p:stCondLst>
                                            <p:cond delay="676"/>
                                          </p:stCondLst>
                                        </p:cTn>
                                        <p:tgtEl>
                                          <p:spTgt spid="55"/>
                                        </p:tgtEl>
                                      </p:cBhvr>
                                      <p:to x="100000" y="100000"/>
                                    </p:animScale>
                                    <p:animScale>
                                      <p:cBhvr>
                                        <p:cTn id="203" dur="26">
                                          <p:stCondLst>
                                            <p:cond delay="1312"/>
                                          </p:stCondLst>
                                        </p:cTn>
                                        <p:tgtEl>
                                          <p:spTgt spid="55"/>
                                        </p:tgtEl>
                                      </p:cBhvr>
                                      <p:to x="100000" y="80000"/>
                                    </p:animScale>
                                    <p:animScale>
                                      <p:cBhvr>
                                        <p:cTn id="204" dur="166" decel="50000">
                                          <p:stCondLst>
                                            <p:cond delay="1338"/>
                                          </p:stCondLst>
                                        </p:cTn>
                                        <p:tgtEl>
                                          <p:spTgt spid="55"/>
                                        </p:tgtEl>
                                      </p:cBhvr>
                                      <p:to x="100000" y="100000"/>
                                    </p:animScale>
                                    <p:animScale>
                                      <p:cBhvr>
                                        <p:cTn id="205" dur="26">
                                          <p:stCondLst>
                                            <p:cond delay="1642"/>
                                          </p:stCondLst>
                                        </p:cTn>
                                        <p:tgtEl>
                                          <p:spTgt spid="55"/>
                                        </p:tgtEl>
                                      </p:cBhvr>
                                      <p:to x="100000" y="90000"/>
                                    </p:animScale>
                                    <p:animScale>
                                      <p:cBhvr>
                                        <p:cTn id="206" dur="166" decel="50000">
                                          <p:stCondLst>
                                            <p:cond delay="1668"/>
                                          </p:stCondLst>
                                        </p:cTn>
                                        <p:tgtEl>
                                          <p:spTgt spid="55"/>
                                        </p:tgtEl>
                                      </p:cBhvr>
                                      <p:to x="100000" y="100000"/>
                                    </p:animScale>
                                    <p:animScale>
                                      <p:cBhvr>
                                        <p:cTn id="207" dur="26">
                                          <p:stCondLst>
                                            <p:cond delay="1808"/>
                                          </p:stCondLst>
                                        </p:cTn>
                                        <p:tgtEl>
                                          <p:spTgt spid="55"/>
                                        </p:tgtEl>
                                      </p:cBhvr>
                                      <p:to x="100000" y="95000"/>
                                    </p:animScale>
                                    <p:animScale>
                                      <p:cBhvr>
                                        <p:cTn id="208" dur="166" decel="50000">
                                          <p:stCondLst>
                                            <p:cond delay="1834"/>
                                          </p:stCondLst>
                                        </p:cTn>
                                        <p:tgtEl>
                                          <p:spTgt spid="55"/>
                                        </p:tgtEl>
                                      </p:cBhvr>
                                      <p:to x="100000" y="100000"/>
                                    </p:animScale>
                                  </p:childTnLst>
                                </p:cTn>
                              </p:par>
                            </p:childTnLst>
                          </p:cTn>
                        </p:par>
                      </p:childTnLst>
                    </p:cTn>
                  </p:par>
                  <p:par>
                    <p:cTn id="209" fill="hold">
                      <p:stCondLst>
                        <p:cond delay="indefinite"/>
                      </p:stCondLst>
                      <p:childTnLst>
                        <p:par>
                          <p:cTn id="210" fill="hold">
                            <p:stCondLst>
                              <p:cond delay="0"/>
                            </p:stCondLst>
                            <p:childTnLst>
                              <p:par>
                                <p:cTn id="211" presetID="26" presetClass="entr" presetSubtype="0" fill="hold" nodeType="clickEffect">
                                  <p:stCondLst>
                                    <p:cond delay="0"/>
                                  </p:stCondLst>
                                  <p:childTnLst>
                                    <p:set>
                                      <p:cBhvr>
                                        <p:cTn id="212" dur="1" fill="hold">
                                          <p:stCondLst>
                                            <p:cond delay="0"/>
                                          </p:stCondLst>
                                        </p:cTn>
                                        <p:tgtEl>
                                          <p:spTgt spid="56"/>
                                        </p:tgtEl>
                                        <p:attrNameLst>
                                          <p:attrName>style.visibility</p:attrName>
                                        </p:attrNameLst>
                                      </p:cBhvr>
                                      <p:to>
                                        <p:strVal val="visible"/>
                                      </p:to>
                                    </p:set>
                                    <p:animEffect transition="in" filter="wipe(down)">
                                      <p:cBhvr>
                                        <p:cTn id="213" dur="580">
                                          <p:stCondLst>
                                            <p:cond delay="0"/>
                                          </p:stCondLst>
                                        </p:cTn>
                                        <p:tgtEl>
                                          <p:spTgt spid="56"/>
                                        </p:tgtEl>
                                      </p:cBhvr>
                                    </p:animEffect>
                                    <p:anim calcmode="lin" valueType="num">
                                      <p:cBhvr>
                                        <p:cTn id="214"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219" dur="26">
                                          <p:stCondLst>
                                            <p:cond delay="650"/>
                                          </p:stCondLst>
                                        </p:cTn>
                                        <p:tgtEl>
                                          <p:spTgt spid="56"/>
                                        </p:tgtEl>
                                      </p:cBhvr>
                                      <p:to x="100000" y="60000"/>
                                    </p:animScale>
                                    <p:animScale>
                                      <p:cBhvr>
                                        <p:cTn id="220" dur="166" decel="50000">
                                          <p:stCondLst>
                                            <p:cond delay="676"/>
                                          </p:stCondLst>
                                        </p:cTn>
                                        <p:tgtEl>
                                          <p:spTgt spid="56"/>
                                        </p:tgtEl>
                                      </p:cBhvr>
                                      <p:to x="100000" y="100000"/>
                                    </p:animScale>
                                    <p:animScale>
                                      <p:cBhvr>
                                        <p:cTn id="221" dur="26">
                                          <p:stCondLst>
                                            <p:cond delay="1312"/>
                                          </p:stCondLst>
                                        </p:cTn>
                                        <p:tgtEl>
                                          <p:spTgt spid="56"/>
                                        </p:tgtEl>
                                      </p:cBhvr>
                                      <p:to x="100000" y="80000"/>
                                    </p:animScale>
                                    <p:animScale>
                                      <p:cBhvr>
                                        <p:cTn id="222" dur="166" decel="50000">
                                          <p:stCondLst>
                                            <p:cond delay="1338"/>
                                          </p:stCondLst>
                                        </p:cTn>
                                        <p:tgtEl>
                                          <p:spTgt spid="56"/>
                                        </p:tgtEl>
                                      </p:cBhvr>
                                      <p:to x="100000" y="100000"/>
                                    </p:animScale>
                                    <p:animScale>
                                      <p:cBhvr>
                                        <p:cTn id="223" dur="26">
                                          <p:stCondLst>
                                            <p:cond delay="1642"/>
                                          </p:stCondLst>
                                        </p:cTn>
                                        <p:tgtEl>
                                          <p:spTgt spid="56"/>
                                        </p:tgtEl>
                                      </p:cBhvr>
                                      <p:to x="100000" y="90000"/>
                                    </p:animScale>
                                    <p:animScale>
                                      <p:cBhvr>
                                        <p:cTn id="224" dur="166" decel="50000">
                                          <p:stCondLst>
                                            <p:cond delay="1668"/>
                                          </p:stCondLst>
                                        </p:cTn>
                                        <p:tgtEl>
                                          <p:spTgt spid="56"/>
                                        </p:tgtEl>
                                      </p:cBhvr>
                                      <p:to x="100000" y="100000"/>
                                    </p:animScale>
                                    <p:animScale>
                                      <p:cBhvr>
                                        <p:cTn id="225" dur="26">
                                          <p:stCondLst>
                                            <p:cond delay="1808"/>
                                          </p:stCondLst>
                                        </p:cTn>
                                        <p:tgtEl>
                                          <p:spTgt spid="56"/>
                                        </p:tgtEl>
                                      </p:cBhvr>
                                      <p:to x="100000" y="95000"/>
                                    </p:animScale>
                                    <p:animScale>
                                      <p:cBhvr>
                                        <p:cTn id="226" dur="166" decel="50000">
                                          <p:stCondLst>
                                            <p:cond delay="1834"/>
                                          </p:stCondLst>
                                        </p:cTn>
                                        <p:tgtEl>
                                          <p:spTgt spid="56"/>
                                        </p:tgtEl>
                                      </p:cBhvr>
                                      <p:to x="100000" y="100000"/>
                                    </p:animScale>
                                  </p:childTnLst>
                                </p:cTn>
                              </p:par>
                            </p:childTnLst>
                          </p:cTn>
                        </p:par>
                      </p:childTnLst>
                    </p:cTn>
                  </p:par>
                  <p:par>
                    <p:cTn id="227" fill="hold">
                      <p:stCondLst>
                        <p:cond delay="indefinite"/>
                      </p:stCondLst>
                      <p:childTnLst>
                        <p:par>
                          <p:cTn id="228" fill="hold">
                            <p:stCondLst>
                              <p:cond delay="0"/>
                            </p:stCondLst>
                            <p:childTnLst>
                              <p:par>
                                <p:cTn id="229" presetID="26" presetClass="entr" presetSubtype="0" fill="hold" nodeType="clickEffect">
                                  <p:stCondLst>
                                    <p:cond delay="0"/>
                                  </p:stCondLst>
                                  <p:childTnLst>
                                    <p:set>
                                      <p:cBhvr>
                                        <p:cTn id="230" dur="1" fill="hold">
                                          <p:stCondLst>
                                            <p:cond delay="0"/>
                                          </p:stCondLst>
                                        </p:cTn>
                                        <p:tgtEl>
                                          <p:spTgt spid="57"/>
                                        </p:tgtEl>
                                        <p:attrNameLst>
                                          <p:attrName>style.visibility</p:attrName>
                                        </p:attrNameLst>
                                      </p:cBhvr>
                                      <p:to>
                                        <p:strVal val="visible"/>
                                      </p:to>
                                    </p:set>
                                    <p:animEffect transition="in" filter="wipe(down)">
                                      <p:cBhvr>
                                        <p:cTn id="231" dur="580">
                                          <p:stCondLst>
                                            <p:cond delay="0"/>
                                          </p:stCondLst>
                                        </p:cTn>
                                        <p:tgtEl>
                                          <p:spTgt spid="57"/>
                                        </p:tgtEl>
                                      </p:cBhvr>
                                    </p:animEffect>
                                    <p:anim calcmode="lin" valueType="num">
                                      <p:cBhvr>
                                        <p:cTn id="232"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237" dur="26">
                                          <p:stCondLst>
                                            <p:cond delay="650"/>
                                          </p:stCondLst>
                                        </p:cTn>
                                        <p:tgtEl>
                                          <p:spTgt spid="57"/>
                                        </p:tgtEl>
                                      </p:cBhvr>
                                      <p:to x="100000" y="60000"/>
                                    </p:animScale>
                                    <p:animScale>
                                      <p:cBhvr>
                                        <p:cTn id="238" dur="166" decel="50000">
                                          <p:stCondLst>
                                            <p:cond delay="676"/>
                                          </p:stCondLst>
                                        </p:cTn>
                                        <p:tgtEl>
                                          <p:spTgt spid="57"/>
                                        </p:tgtEl>
                                      </p:cBhvr>
                                      <p:to x="100000" y="100000"/>
                                    </p:animScale>
                                    <p:animScale>
                                      <p:cBhvr>
                                        <p:cTn id="239" dur="26">
                                          <p:stCondLst>
                                            <p:cond delay="1312"/>
                                          </p:stCondLst>
                                        </p:cTn>
                                        <p:tgtEl>
                                          <p:spTgt spid="57"/>
                                        </p:tgtEl>
                                      </p:cBhvr>
                                      <p:to x="100000" y="80000"/>
                                    </p:animScale>
                                    <p:animScale>
                                      <p:cBhvr>
                                        <p:cTn id="240" dur="166" decel="50000">
                                          <p:stCondLst>
                                            <p:cond delay="1338"/>
                                          </p:stCondLst>
                                        </p:cTn>
                                        <p:tgtEl>
                                          <p:spTgt spid="57"/>
                                        </p:tgtEl>
                                      </p:cBhvr>
                                      <p:to x="100000" y="100000"/>
                                    </p:animScale>
                                    <p:animScale>
                                      <p:cBhvr>
                                        <p:cTn id="241" dur="26">
                                          <p:stCondLst>
                                            <p:cond delay="1642"/>
                                          </p:stCondLst>
                                        </p:cTn>
                                        <p:tgtEl>
                                          <p:spTgt spid="57"/>
                                        </p:tgtEl>
                                      </p:cBhvr>
                                      <p:to x="100000" y="90000"/>
                                    </p:animScale>
                                    <p:animScale>
                                      <p:cBhvr>
                                        <p:cTn id="242" dur="166" decel="50000">
                                          <p:stCondLst>
                                            <p:cond delay="1668"/>
                                          </p:stCondLst>
                                        </p:cTn>
                                        <p:tgtEl>
                                          <p:spTgt spid="57"/>
                                        </p:tgtEl>
                                      </p:cBhvr>
                                      <p:to x="100000" y="100000"/>
                                    </p:animScale>
                                    <p:animScale>
                                      <p:cBhvr>
                                        <p:cTn id="243" dur="26">
                                          <p:stCondLst>
                                            <p:cond delay="1808"/>
                                          </p:stCondLst>
                                        </p:cTn>
                                        <p:tgtEl>
                                          <p:spTgt spid="57"/>
                                        </p:tgtEl>
                                      </p:cBhvr>
                                      <p:to x="100000" y="95000"/>
                                    </p:animScale>
                                    <p:animScale>
                                      <p:cBhvr>
                                        <p:cTn id="244" dur="166" decel="50000">
                                          <p:stCondLst>
                                            <p:cond delay="1834"/>
                                          </p:stCondLst>
                                        </p:cTn>
                                        <p:tgtEl>
                                          <p:spTgt spid="57"/>
                                        </p:tgtEl>
                                      </p:cBhvr>
                                      <p:to x="100000" y="100000"/>
                                    </p:animScale>
                                  </p:childTnLst>
                                </p:cTn>
                              </p:par>
                            </p:childTnLst>
                          </p:cTn>
                        </p:par>
                      </p:childTnLst>
                    </p:cTn>
                  </p:par>
                  <p:par>
                    <p:cTn id="245" fill="hold">
                      <p:stCondLst>
                        <p:cond delay="indefinite"/>
                      </p:stCondLst>
                      <p:childTnLst>
                        <p:par>
                          <p:cTn id="246" fill="hold">
                            <p:stCondLst>
                              <p:cond delay="0"/>
                            </p:stCondLst>
                            <p:childTnLst>
                              <p:par>
                                <p:cTn id="247" presetID="35" presetClass="entr" presetSubtype="0" fill="hold" grpId="0" nodeType="clickEffect">
                                  <p:stCondLst>
                                    <p:cond delay="0"/>
                                  </p:stCondLst>
                                  <p:childTnLst>
                                    <p:set>
                                      <p:cBhvr>
                                        <p:cTn id="248" dur="1" fill="hold">
                                          <p:stCondLst>
                                            <p:cond delay="0"/>
                                          </p:stCondLst>
                                        </p:cTn>
                                        <p:tgtEl>
                                          <p:spTgt spid="311343"/>
                                        </p:tgtEl>
                                        <p:attrNameLst>
                                          <p:attrName>style.visibility</p:attrName>
                                        </p:attrNameLst>
                                      </p:cBhvr>
                                      <p:to>
                                        <p:strVal val="visible"/>
                                      </p:to>
                                    </p:set>
                                    <p:animEffect transition="in" filter="fade">
                                      <p:cBhvr>
                                        <p:cTn id="249" dur="2000"/>
                                        <p:tgtEl>
                                          <p:spTgt spid="311343"/>
                                        </p:tgtEl>
                                      </p:cBhvr>
                                    </p:animEffect>
                                    <p:anim calcmode="lin" valueType="num">
                                      <p:cBhvr>
                                        <p:cTn id="250" dur="2000" fill="hold"/>
                                        <p:tgtEl>
                                          <p:spTgt spid="311343"/>
                                        </p:tgtEl>
                                        <p:attrNameLst>
                                          <p:attrName>style.rotation</p:attrName>
                                        </p:attrNameLst>
                                      </p:cBhvr>
                                      <p:tavLst>
                                        <p:tav tm="0">
                                          <p:val>
                                            <p:fltVal val="720"/>
                                          </p:val>
                                        </p:tav>
                                        <p:tav tm="100000">
                                          <p:val>
                                            <p:fltVal val="0"/>
                                          </p:val>
                                        </p:tav>
                                      </p:tavLst>
                                    </p:anim>
                                    <p:anim calcmode="lin" valueType="num">
                                      <p:cBhvr>
                                        <p:cTn id="251" dur="2000" fill="hold"/>
                                        <p:tgtEl>
                                          <p:spTgt spid="311343"/>
                                        </p:tgtEl>
                                        <p:attrNameLst>
                                          <p:attrName>ppt_h</p:attrName>
                                        </p:attrNameLst>
                                      </p:cBhvr>
                                      <p:tavLst>
                                        <p:tav tm="0">
                                          <p:val>
                                            <p:fltVal val="0"/>
                                          </p:val>
                                        </p:tav>
                                        <p:tav tm="100000">
                                          <p:val>
                                            <p:strVal val="#ppt_h"/>
                                          </p:val>
                                        </p:tav>
                                      </p:tavLst>
                                    </p:anim>
                                    <p:anim calcmode="lin" valueType="num">
                                      <p:cBhvr>
                                        <p:cTn id="252" dur="2000" fill="hold"/>
                                        <p:tgtEl>
                                          <p:spTgt spid="311343"/>
                                        </p:tgtEl>
                                        <p:attrNameLst>
                                          <p:attrName>ppt_w</p:attrName>
                                        </p:attrNameLst>
                                      </p:cBhvr>
                                      <p:tavLst>
                                        <p:tav tm="0">
                                          <p:val>
                                            <p:fltVal val="0"/>
                                          </p:val>
                                        </p:tav>
                                        <p:tav tm="100000">
                                          <p:val>
                                            <p:strVal val="#ppt_w"/>
                                          </p:val>
                                        </p:tav>
                                      </p:tavLst>
                                    </p:anim>
                                  </p:childTnLst>
                                </p:cTn>
                              </p:par>
                            </p:childTnLst>
                          </p:cTn>
                        </p:par>
                      </p:childTnLst>
                    </p:cTn>
                  </p:par>
                  <p:par>
                    <p:cTn id="253" fill="hold">
                      <p:stCondLst>
                        <p:cond delay="indefinite"/>
                      </p:stCondLst>
                      <p:childTnLst>
                        <p:par>
                          <p:cTn id="254" fill="hold">
                            <p:stCondLst>
                              <p:cond delay="0"/>
                            </p:stCondLst>
                            <p:childTnLst>
                              <p:par>
                                <p:cTn id="255" presetID="22" presetClass="entr" presetSubtype="1" fill="hold" grpId="0" nodeType="clickEffect">
                                  <p:stCondLst>
                                    <p:cond delay="0"/>
                                  </p:stCondLst>
                                  <p:childTnLst>
                                    <p:set>
                                      <p:cBhvr>
                                        <p:cTn id="256" dur="1" fill="hold">
                                          <p:stCondLst>
                                            <p:cond delay="0"/>
                                          </p:stCondLst>
                                        </p:cTn>
                                        <p:tgtEl>
                                          <p:spTgt spid="58"/>
                                        </p:tgtEl>
                                        <p:attrNameLst>
                                          <p:attrName>style.visibility</p:attrName>
                                        </p:attrNameLst>
                                      </p:cBhvr>
                                      <p:to>
                                        <p:strVal val="visible"/>
                                      </p:to>
                                    </p:set>
                                    <p:animEffect transition="in" filter="wipe(up)">
                                      <p:cBhvr>
                                        <p:cTn id="257" dur="5000"/>
                                        <p:tgtEl>
                                          <p:spTgt spid="58"/>
                                        </p:tgtEl>
                                      </p:cBhvr>
                                    </p:animEffect>
                                  </p:childTnLst>
                                </p:cTn>
                              </p:par>
                            </p:childTnLst>
                          </p:cTn>
                        </p:par>
                      </p:childTnLst>
                    </p:cTn>
                  </p:par>
                  <p:par>
                    <p:cTn id="258" fill="hold">
                      <p:stCondLst>
                        <p:cond delay="indefinite"/>
                      </p:stCondLst>
                      <p:childTnLst>
                        <p:par>
                          <p:cTn id="259" fill="hold">
                            <p:stCondLst>
                              <p:cond delay="0"/>
                            </p:stCondLst>
                            <p:childTnLst>
                              <p:par>
                                <p:cTn id="260" presetID="6" presetClass="entr" presetSubtype="16" fill="hold" grpId="0" nodeType="clickEffect">
                                  <p:stCondLst>
                                    <p:cond delay="0"/>
                                  </p:stCondLst>
                                  <p:childTnLst>
                                    <p:set>
                                      <p:cBhvr>
                                        <p:cTn id="261" dur="1" fill="hold">
                                          <p:stCondLst>
                                            <p:cond delay="0"/>
                                          </p:stCondLst>
                                        </p:cTn>
                                        <p:tgtEl>
                                          <p:spTgt spid="59"/>
                                        </p:tgtEl>
                                        <p:attrNameLst>
                                          <p:attrName>style.visibility</p:attrName>
                                        </p:attrNameLst>
                                      </p:cBhvr>
                                      <p:to>
                                        <p:strVal val="visible"/>
                                      </p:to>
                                    </p:set>
                                    <p:animEffect transition="in" filter="circle(in)">
                                      <p:cBhvr>
                                        <p:cTn id="262" dur="2000"/>
                                        <p:tgtEl>
                                          <p:spTgt spid="59"/>
                                        </p:tgtEl>
                                      </p:cBhvr>
                                    </p:animEffect>
                                  </p:childTnLst>
                                </p:cTn>
                              </p:par>
                            </p:childTnLst>
                          </p:cTn>
                        </p:par>
                      </p:childTnLst>
                    </p:cTn>
                  </p:par>
                  <p:par>
                    <p:cTn id="263" fill="hold">
                      <p:stCondLst>
                        <p:cond delay="indefinite"/>
                      </p:stCondLst>
                      <p:childTnLst>
                        <p:par>
                          <p:cTn id="264" fill="hold">
                            <p:stCondLst>
                              <p:cond delay="0"/>
                            </p:stCondLst>
                            <p:childTnLst>
                              <p:par>
                                <p:cTn id="265" presetID="22" presetClass="entr" presetSubtype="4" fill="hold" nodeType="clickEffect">
                                  <p:stCondLst>
                                    <p:cond delay="0"/>
                                  </p:stCondLst>
                                  <p:childTnLst>
                                    <p:set>
                                      <p:cBhvr>
                                        <p:cTn id="266" dur="1" fill="hold">
                                          <p:stCondLst>
                                            <p:cond delay="0"/>
                                          </p:stCondLst>
                                        </p:cTn>
                                        <p:tgtEl>
                                          <p:spTgt spid="66"/>
                                        </p:tgtEl>
                                        <p:attrNameLst>
                                          <p:attrName>style.visibility</p:attrName>
                                        </p:attrNameLst>
                                      </p:cBhvr>
                                      <p:to>
                                        <p:strVal val="visible"/>
                                      </p:to>
                                    </p:set>
                                    <p:animEffect transition="in" filter="wipe(down)">
                                      <p:cBhvr>
                                        <p:cTn id="267" dur="500"/>
                                        <p:tgtEl>
                                          <p:spTgt spid="66"/>
                                        </p:tgtEl>
                                      </p:cBhvr>
                                    </p:animEffect>
                                  </p:childTnLst>
                                </p:cTn>
                              </p:par>
                            </p:childTnLst>
                          </p:cTn>
                        </p:par>
                      </p:childTnLst>
                    </p:cTn>
                  </p:par>
                  <p:par>
                    <p:cTn id="268" fill="hold">
                      <p:stCondLst>
                        <p:cond delay="indefinite"/>
                      </p:stCondLst>
                      <p:childTnLst>
                        <p:par>
                          <p:cTn id="269" fill="hold">
                            <p:stCondLst>
                              <p:cond delay="0"/>
                            </p:stCondLst>
                            <p:childTnLst>
                              <p:par>
                                <p:cTn id="270" presetID="26" presetClass="entr" presetSubtype="0" fill="hold" nodeType="clickEffect">
                                  <p:stCondLst>
                                    <p:cond delay="0"/>
                                  </p:stCondLst>
                                  <p:childTnLst>
                                    <p:set>
                                      <p:cBhvr>
                                        <p:cTn id="271" dur="1" fill="hold">
                                          <p:stCondLst>
                                            <p:cond delay="0"/>
                                          </p:stCondLst>
                                        </p:cTn>
                                        <p:tgtEl>
                                          <p:spTgt spid="62"/>
                                        </p:tgtEl>
                                        <p:attrNameLst>
                                          <p:attrName>style.visibility</p:attrName>
                                        </p:attrNameLst>
                                      </p:cBhvr>
                                      <p:to>
                                        <p:strVal val="visible"/>
                                      </p:to>
                                    </p:set>
                                    <p:animEffect transition="in" filter="wipe(down)">
                                      <p:cBhvr>
                                        <p:cTn id="272" dur="580">
                                          <p:stCondLst>
                                            <p:cond delay="0"/>
                                          </p:stCondLst>
                                        </p:cTn>
                                        <p:tgtEl>
                                          <p:spTgt spid="62"/>
                                        </p:tgtEl>
                                      </p:cBhvr>
                                    </p:animEffect>
                                    <p:anim calcmode="lin" valueType="num">
                                      <p:cBhvr>
                                        <p:cTn id="27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27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27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27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27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278" dur="26">
                                          <p:stCondLst>
                                            <p:cond delay="650"/>
                                          </p:stCondLst>
                                        </p:cTn>
                                        <p:tgtEl>
                                          <p:spTgt spid="62"/>
                                        </p:tgtEl>
                                      </p:cBhvr>
                                      <p:to x="100000" y="60000"/>
                                    </p:animScale>
                                    <p:animScale>
                                      <p:cBhvr>
                                        <p:cTn id="279" dur="166" decel="50000">
                                          <p:stCondLst>
                                            <p:cond delay="676"/>
                                          </p:stCondLst>
                                        </p:cTn>
                                        <p:tgtEl>
                                          <p:spTgt spid="62"/>
                                        </p:tgtEl>
                                      </p:cBhvr>
                                      <p:to x="100000" y="100000"/>
                                    </p:animScale>
                                    <p:animScale>
                                      <p:cBhvr>
                                        <p:cTn id="280" dur="26">
                                          <p:stCondLst>
                                            <p:cond delay="1312"/>
                                          </p:stCondLst>
                                        </p:cTn>
                                        <p:tgtEl>
                                          <p:spTgt spid="62"/>
                                        </p:tgtEl>
                                      </p:cBhvr>
                                      <p:to x="100000" y="80000"/>
                                    </p:animScale>
                                    <p:animScale>
                                      <p:cBhvr>
                                        <p:cTn id="281" dur="166" decel="50000">
                                          <p:stCondLst>
                                            <p:cond delay="1338"/>
                                          </p:stCondLst>
                                        </p:cTn>
                                        <p:tgtEl>
                                          <p:spTgt spid="62"/>
                                        </p:tgtEl>
                                      </p:cBhvr>
                                      <p:to x="100000" y="100000"/>
                                    </p:animScale>
                                    <p:animScale>
                                      <p:cBhvr>
                                        <p:cTn id="282" dur="26">
                                          <p:stCondLst>
                                            <p:cond delay="1642"/>
                                          </p:stCondLst>
                                        </p:cTn>
                                        <p:tgtEl>
                                          <p:spTgt spid="62"/>
                                        </p:tgtEl>
                                      </p:cBhvr>
                                      <p:to x="100000" y="90000"/>
                                    </p:animScale>
                                    <p:animScale>
                                      <p:cBhvr>
                                        <p:cTn id="283" dur="166" decel="50000">
                                          <p:stCondLst>
                                            <p:cond delay="1668"/>
                                          </p:stCondLst>
                                        </p:cTn>
                                        <p:tgtEl>
                                          <p:spTgt spid="62"/>
                                        </p:tgtEl>
                                      </p:cBhvr>
                                      <p:to x="100000" y="100000"/>
                                    </p:animScale>
                                    <p:animScale>
                                      <p:cBhvr>
                                        <p:cTn id="284" dur="26">
                                          <p:stCondLst>
                                            <p:cond delay="1808"/>
                                          </p:stCondLst>
                                        </p:cTn>
                                        <p:tgtEl>
                                          <p:spTgt spid="62"/>
                                        </p:tgtEl>
                                      </p:cBhvr>
                                      <p:to x="100000" y="95000"/>
                                    </p:animScale>
                                    <p:animScale>
                                      <p:cBhvr>
                                        <p:cTn id="285" dur="166" decel="50000">
                                          <p:stCondLst>
                                            <p:cond delay="1834"/>
                                          </p:stCondLst>
                                        </p:cTn>
                                        <p:tgtEl>
                                          <p:spTgt spid="62"/>
                                        </p:tgtEl>
                                      </p:cBhvr>
                                      <p:to x="100000" y="100000"/>
                                    </p:animScale>
                                  </p:childTnLst>
                                </p:cTn>
                              </p:par>
                            </p:childTnLst>
                          </p:cTn>
                        </p:par>
                      </p:childTnLst>
                    </p:cTn>
                  </p:par>
                  <p:par>
                    <p:cTn id="286" fill="hold">
                      <p:stCondLst>
                        <p:cond delay="indefinite"/>
                      </p:stCondLst>
                      <p:childTnLst>
                        <p:par>
                          <p:cTn id="287" fill="hold">
                            <p:stCondLst>
                              <p:cond delay="0"/>
                            </p:stCondLst>
                            <p:childTnLst>
                              <p:par>
                                <p:cTn id="288" presetID="26" presetClass="entr" presetSubtype="0" fill="hold" nodeType="clickEffect">
                                  <p:stCondLst>
                                    <p:cond delay="0"/>
                                  </p:stCondLst>
                                  <p:childTnLst>
                                    <p:set>
                                      <p:cBhvr>
                                        <p:cTn id="289" dur="1" fill="hold">
                                          <p:stCondLst>
                                            <p:cond delay="0"/>
                                          </p:stCondLst>
                                        </p:cTn>
                                        <p:tgtEl>
                                          <p:spTgt spid="63"/>
                                        </p:tgtEl>
                                        <p:attrNameLst>
                                          <p:attrName>style.visibility</p:attrName>
                                        </p:attrNameLst>
                                      </p:cBhvr>
                                      <p:to>
                                        <p:strVal val="visible"/>
                                      </p:to>
                                    </p:set>
                                    <p:animEffect transition="in" filter="wipe(down)">
                                      <p:cBhvr>
                                        <p:cTn id="290" dur="580">
                                          <p:stCondLst>
                                            <p:cond delay="0"/>
                                          </p:stCondLst>
                                        </p:cTn>
                                        <p:tgtEl>
                                          <p:spTgt spid="63"/>
                                        </p:tgtEl>
                                      </p:cBhvr>
                                    </p:animEffect>
                                    <p:anim calcmode="lin" valueType="num">
                                      <p:cBhvr>
                                        <p:cTn id="291"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292"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293"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294"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295"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296" dur="26">
                                          <p:stCondLst>
                                            <p:cond delay="650"/>
                                          </p:stCondLst>
                                        </p:cTn>
                                        <p:tgtEl>
                                          <p:spTgt spid="63"/>
                                        </p:tgtEl>
                                      </p:cBhvr>
                                      <p:to x="100000" y="60000"/>
                                    </p:animScale>
                                    <p:animScale>
                                      <p:cBhvr>
                                        <p:cTn id="297" dur="166" decel="50000">
                                          <p:stCondLst>
                                            <p:cond delay="676"/>
                                          </p:stCondLst>
                                        </p:cTn>
                                        <p:tgtEl>
                                          <p:spTgt spid="63"/>
                                        </p:tgtEl>
                                      </p:cBhvr>
                                      <p:to x="100000" y="100000"/>
                                    </p:animScale>
                                    <p:animScale>
                                      <p:cBhvr>
                                        <p:cTn id="298" dur="26">
                                          <p:stCondLst>
                                            <p:cond delay="1312"/>
                                          </p:stCondLst>
                                        </p:cTn>
                                        <p:tgtEl>
                                          <p:spTgt spid="63"/>
                                        </p:tgtEl>
                                      </p:cBhvr>
                                      <p:to x="100000" y="80000"/>
                                    </p:animScale>
                                    <p:animScale>
                                      <p:cBhvr>
                                        <p:cTn id="299" dur="166" decel="50000">
                                          <p:stCondLst>
                                            <p:cond delay="1338"/>
                                          </p:stCondLst>
                                        </p:cTn>
                                        <p:tgtEl>
                                          <p:spTgt spid="63"/>
                                        </p:tgtEl>
                                      </p:cBhvr>
                                      <p:to x="100000" y="100000"/>
                                    </p:animScale>
                                    <p:animScale>
                                      <p:cBhvr>
                                        <p:cTn id="300" dur="26">
                                          <p:stCondLst>
                                            <p:cond delay="1642"/>
                                          </p:stCondLst>
                                        </p:cTn>
                                        <p:tgtEl>
                                          <p:spTgt spid="63"/>
                                        </p:tgtEl>
                                      </p:cBhvr>
                                      <p:to x="100000" y="90000"/>
                                    </p:animScale>
                                    <p:animScale>
                                      <p:cBhvr>
                                        <p:cTn id="301" dur="166" decel="50000">
                                          <p:stCondLst>
                                            <p:cond delay="1668"/>
                                          </p:stCondLst>
                                        </p:cTn>
                                        <p:tgtEl>
                                          <p:spTgt spid="63"/>
                                        </p:tgtEl>
                                      </p:cBhvr>
                                      <p:to x="100000" y="100000"/>
                                    </p:animScale>
                                    <p:animScale>
                                      <p:cBhvr>
                                        <p:cTn id="302" dur="26">
                                          <p:stCondLst>
                                            <p:cond delay="1808"/>
                                          </p:stCondLst>
                                        </p:cTn>
                                        <p:tgtEl>
                                          <p:spTgt spid="63"/>
                                        </p:tgtEl>
                                      </p:cBhvr>
                                      <p:to x="100000" y="95000"/>
                                    </p:animScale>
                                    <p:animScale>
                                      <p:cBhvr>
                                        <p:cTn id="303" dur="166" decel="50000">
                                          <p:stCondLst>
                                            <p:cond delay="1834"/>
                                          </p:stCondLst>
                                        </p:cTn>
                                        <p:tgtEl>
                                          <p:spTgt spid="63"/>
                                        </p:tgtEl>
                                      </p:cBhvr>
                                      <p:to x="100000" y="100000"/>
                                    </p:animScale>
                                  </p:childTnLst>
                                </p:cTn>
                              </p:par>
                            </p:childTnLst>
                          </p:cTn>
                        </p:par>
                      </p:childTnLst>
                    </p:cTn>
                  </p:par>
                  <p:par>
                    <p:cTn id="304" fill="hold">
                      <p:stCondLst>
                        <p:cond delay="indefinite"/>
                      </p:stCondLst>
                      <p:childTnLst>
                        <p:par>
                          <p:cTn id="305" fill="hold">
                            <p:stCondLst>
                              <p:cond delay="0"/>
                            </p:stCondLst>
                            <p:childTnLst>
                              <p:par>
                                <p:cTn id="306" presetID="26" presetClass="entr" presetSubtype="0" fill="hold" nodeType="clickEffect">
                                  <p:stCondLst>
                                    <p:cond delay="0"/>
                                  </p:stCondLst>
                                  <p:childTnLst>
                                    <p:set>
                                      <p:cBhvr>
                                        <p:cTn id="307" dur="1" fill="hold">
                                          <p:stCondLst>
                                            <p:cond delay="0"/>
                                          </p:stCondLst>
                                        </p:cTn>
                                        <p:tgtEl>
                                          <p:spTgt spid="64"/>
                                        </p:tgtEl>
                                        <p:attrNameLst>
                                          <p:attrName>style.visibility</p:attrName>
                                        </p:attrNameLst>
                                      </p:cBhvr>
                                      <p:to>
                                        <p:strVal val="visible"/>
                                      </p:to>
                                    </p:set>
                                    <p:animEffect transition="in" filter="wipe(down)">
                                      <p:cBhvr>
                                        <p:cTn id="308" dur="580">
                                          <p:stCondLst>
                                            <p:cond delay="0"/>
                                          </p:stCondLst>
                                        </p:cTn>
                                        <p:tgtEl>
                                          <p:spTgt spid="64"/>
                                        </p:tgtEl>
                                      </p:cBhvr>
                                    </p:animEffect>
                                    <p:anim calcmode="lin" valueType="num">
                                      <p:cBhvr>
                                        <p:cTn id="30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31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31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31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31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314" dur="26">
                                          <p:stCondLst>
                                            <p:cond delay="650"/>
                                          </p:stCondLst>
                                        </p:cTn>
                                        <p:tgtEl>
                                          <p:spTgt spid="64"/>
                                        </p:tgtEl>
                                      </p:cBhvr>
                                      <p:to x="100000" y="60000"/>
                                    </p:animScale>
                                    <p:animScale>
                                      <p:cBhvr>
                                        <p:cTn id="315" dur="166" decel="50000">
                                          <p:stCondLst>
                                            <p:cond delay="676"/>
                                          </p:stCondLst>
                                        </p:cTn>
                                        <p:tgtEl>
                                          <p:spTgt spid="64"/>
                                        </p:tgtEl>
                                      </p:cBhvr>
                                      <p:to x="100000" y="100000"/>
                                    </p:animScale>
                                    <p:animScale>
                                      <p:cBhvr>
                                        <p:cTn id="316" dur="26">
                                          <p:stCondLst>
                                            <p:cond delay="1312"/>
                                          </p:stCondLst>
                                        </p:cTn>
                                        <p:tgtEl>
                                          <p:spTgt spid="64"/>
                                        </p:tgtEl>
                                      </p:cBhvr>
                                      <p:to x="100000" y="80000"/>
                                    </p:animScale>
                                    <p:animScale>
                                      <p:cBhvr>
                                        <p:cTn id="317" dur="166" decel="50000">
                                          <p:stCondLst>
                                            <p:cond delay="1338"/>
                                          </p:stCondLst>
                                        </p:cTn>
                                        <p:tgtEl>
                                          <p:spTgt spid="64"/>
                                        </p:tgtEl>
                                      </p:cBhvr>
                                      <p:to x="100000" y="100000"/>
                                    </p:animScale>
                                    <p:animScale>
                                      <p:cBhvr>
                                        <p:cTn id="318" dur="26">
                                          <p:stCondLst>
                                            <p:cond delay="1642"/>
                                          </p:stCondLst>
                                        </p:cTn>
                                        <p:tgtEl>
                                          <p:spTgt spid="64"/>
                                        </p:tgtEl>
                                      </p:cBhvr>
                                      <p:to x="100000" y="90000"/>
                                    </p:animScale>
                                    <p:animScale>
                                      <p:cBhvr>
                                        <p:cTn id="319" dur="166" decel="50000">
                                          <p:stCondLst>
                                            <p:cond delay="1668"/>
                                          </p:stCondLst>
                                        </p:cTn>
                                        <p:tgtEl>
                                          <p:spTgt spid="64"/>
                                        </p:tgtEl>
                                      </p:cBhvr>
                                      <p:to x="100000" y="100000"/>
                                    </p:animScale>
                                    <p:animScale>
                                      <p:cBhvr>
                                        <p:cTn id="320" dur="26">
                                          <p:stCondLst>
                                            <p:cond delay="1808"/>
                                          </p:stCondLst>
                                        </p:cTn>
                                        <p:tgtEl>
                                          <p:spTgt spid="64"/>
                                        </p:tgtEl>
                                      </p:cBhvr>
                                      <p:to x="100000" y="95000"/>
                                    </p:animScale>
                                    <p:animScale>
                                      <p:cBhvr>
                                        <p:cTn id="321" dur="166" decel="50000">
                                          <p:stCondLst>
                                            <p:cond delay="1834"/>
                                          </p:stCondLst>
                                        </p:cTn>
                                        <p:tgtEl>
                                          <p:spTgt spid="64"/>
                                        </p:tgtEl>
                                      </p:cBhvr>
                                      <p:to x="100000" y="100000"/>
                                    </p:animScale>
                                  </p:childTnLst>
                                </p:cTn>
                              </p:par>
                            </p:childTnLst>
                          </p:cTn>
                        </p:par>
                      </p:childTnLst>
                    </p:cTn>
                  </p:par>
                  <p:par>
                    <p:cTn id="322" fill="hold">
                      <p:stCondLst>
                        <p:cond delay="indefinite"/>
                      </p:stCondLst>
                      <p:childTnLst>
                        <p:par>
                          <p:cTn id="323" fill="hold">
                            <p:stCondLst>
                              <p:cond delay="0"/>
                            </p:stCondLst>
                            <p:childTnLst>
                              <p:par>
                                <p:cTn id="324" presetID="26" presetClass="entr" presetSubtype="0" fill="hold" nodeType="clickEffect">
                                  <p:stCondLst>
                                    <p:cond delay="0"/>
                                  </p:stCondLst>
                                  <p:childTnLst>
                                    <p:set>
                                      <p:cBhvr>
                                        <p:cTn id="325" dur="1" fill="hold">
                                          <p:stCondLst>
                                            <p:cond delay="0"/>
                                          </p:stCondLst>
                                        </p:cTn>
                                        <p:tgtEl>
                                          <p:spTgt spid="65"/>
                                        </p:tgtEl>
                                        <p:attrNameLst>
                                          <p:attrName>style.visibility</p:attrName>
                                        </p:attrNameLst>
                                      </p:cBhvr>
                                      <p:to>
                                        <p:strVal val="visible"/>
                                      </p:to>
                                    </p:set>
                                    <p:animEffect transition="in" filter="wipe(down)">
                                      <p:cBhvr>
                                        <p:cTn id="326" dur="580">
                                          <p:stCondLst>
                                            <p:cond delay="0"/>
                                          </p:stCondLst>
                                        </p:cTn>
                                        <p:tgtEl>
                                          <p:spTgt spid="65"/>
                                        </p:tgtEl>
                                      </p:cBhvr>
                                    </p:animEffect>
                                    <p:anim calcmode="lin" valueType="num">
                                      <p:cBhvr>
                                        <p:cTn id="32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2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2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3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3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32" dur="26">
                                          <p:stCondLst>
                                            <p:cond delay="650"/>
                                          </p:stCondLst>
                                        </p:cTn>
                                        <p:tgtEl>
                                          <p:spTgt spid="65"/>
                                        </p:tgtEl>
                                      </p:cBhvr>
                                      <p:to x="100000" y="60000"/>
                                    </p:animScale>
                                    <p:animScale>
                                      <p:cBhvr>
                                        <p:cTn id="333" dur="166" decel="50000">
                                          <p:stCondLst>
                                            <p:cond delay="676"/>
                                          </p:stCondLst>
                                        </p:cTn>
                                        <p:tgtEl>
                                          <p:spTgt spid="65"/>
                                        </p:tgtEl>
                                      </p:cBhvr>
                                      <p:to x="100000" y="100000"/>
                                    </p:animScale>
                                    <p:animScale>
                                      <p:cBhvr>
                                        <p:cTn id="334" dur="26">
                                          <p:stCondLst>
                                            <p:cond delay="1312"/>
                                          </p:stCondLst>
                                        </p:cTn>
                                        <p:tgtEl>
                                          <p:spTgt spid="65"/>
                                        </p:tgtEl>
                                      </p:cBhvr>
                                      <p:to x="100000" y="80000"/>
                                    </p:animScale>
                                    <p:animScale>
                                      <p:cBhvr>
                                        <p:cTn id="335" dur="166" decel="50000">
                                          <p:stCondLst>
                                            <p:cond delay="1338"/>
                                          </p:stCondLst>
                                        </p:cTn>
                                        <p:tgtEl>
                                          <p:spTgt spid="65"/>
                                        </p:tgtEl>
                                      </p:cBhvr>
                                      <p:to x="100000" y="100000"/>
                                    </p:animScale>
                                    <p:animScale>
                                      <p:cBhvr>
                                        <p:cTn id="336" dur="26">
                                          <p:stCondLst>
                                            <p:cond delay="1642"/>
                                          </p:stCondLst>
                                        </p:cTn>
                                        <p:tgtEl>
                                          <p:spTgt spid="65"/>
                                        </p:tgtEl>
                                      </p:cBhvr>
                                      <p:to x="100000" y="90000"/>
                                    </p:animScale>
                                    <p:animScale>
                                      <p:cBhvr>
                                        <p:cTn id="337" dur="166" decel="50000">
                                          <p:stCondLst>
                                            <p:cond delay="1668"/>
                                          </p:stCondLst>
                                        </p:cTn>
                                        <p:tgtEl>
                                          <p:spTgt spid="65"/>
                                        </p:tgtEl>
                                      </p:cBhvr>
                                      <p:to x="100000" y="100000"/>
                                    </p:animScale>
                                    <p:animScale>
                                      <p:cBhvr>
                                        <p:cTn id="338" dur="26">
                                          <p:stCondLst>
                                            <p:cond delay="1808"/>
                                          </p:stCondLst>
                                        </p:cTn>
                                        <p:tgtEl>
                                          <p:spTgt spid="65"/>
                                        </p:tgtEl>
                                      </p:cBhvr>
                                      <p:to x="100000" y="95000"/>
                                    </p:animScale>
                                    <p:animScale>
                                      <p:cBhvr>
                                        <p:cTn id="339" dur="166" decel="50000">
                                          <p:stCondLst>
                                            <p:cond delay="1834"/>
                                          </p:stCondLst>
                                        </p:cTn>
                                        <p:tgtEl>
                                          <p:spTgt spid="65"/>
                                        </p:tgtEl>
                                      </p:cBhvr>
                                      <p:to x="100000" y="100000"/>
                                    </p:animScale>
                                  </p:childTnLst>
                                </p:cTn>
                              </p:par>
                            </p:childTnLst>
                          </p:cTn>
                        </p:par>
                      </p:childTnLst>
                    </p:cTn>
                  </p:par>
                  <p:par>
                    <p:cTn id="340" fill="hold">
                      <p:stCondLst>
                        <p:cond delay="indefinite"/>
                      </p:stCondLst>
                      <p:childTnLst>
                        <p:par>
                          <p:cTn id="341" fill="hold">
                            <p:stCondLst>
                              <p:cond delay="0"/>
                            </p:stCondLst>
                            <p:childTnLst>
                              <p:par>
                                <p:cTn id="342" presetID="27" presetClass="entr" presetSubtype="0" fill="hold" grpId="0" nodeType="clickEffect">
                                  <p:stCondLst>
                                    <p:cond delay="0"/>
                                  </p:stCondLst>
                                  <p:iterate type="lt">
                                    <p:tmPct val="50000"/>
                                  </p:iterate>
                                  <p:childTnLst>
                                    <p:set>
                                      <p:cBhvr>
                                        <p:cTn id="343" dur="1" fill="hold">
                                          <p:stCondLst>
                                            <p:cond delay="0"/>
                                          </p:stCondLst>
                                        </p:cTn>
                                        <p:tgtEl>
                                          <p:spTgt spid="311347"/>
                                        </p:tgtEl>
                                        <p:attrNameLst>
                                          <p:attrName>style.visibility</p:attrName>
                                        </p:attrNameLst>
                                      </p:cBhvr>
                                      <p:to>
                                        <p:strVal val="visible"/>
                                      </p:to>
                                    </p:set>
                                    <p:anim calcmode="discrete" valueType="clr">
                                      <p:cBhvr override="childStyle">
                                        <p:cTn id="344" dur="80"/>
                                        <p:tgtEl>
                                          <p:spTgt spid="311347"/>
                                        </p:tgtEl>
                                        <p:attrNameLst>
                                          <p:attrName>style.color</p:attrName>
                                        </p:attrNameLst>
                                      </p:cBhvr>
                                      <p:tavLst>
                                        <p:tav tm="0">
                                          <p:val>
                                            <p:clrVal>
                                              <a:schemeClr val="accent2"/>
                                            </p:clrVal>
                                          </p:val>
                                        </p:tav>
                                        <p:tav tm="50000">
                                          <p:val>
                                            <p:clrVal>
                                              <a:schemeClr val="hlink"/>
                                            </p:clrVal>
                                          </p:val>
                                        </p:tav>
                                      </p:tavLst>
                                    </p:anim>
                                    <p:anim calcmode="discrete" valueType="clr">
                                      <p:cBhvr>
                                        <p:cTn id="345" dur="80"/>
                                        <p:tgtEl>
                                          <p:spTgt spid="311347"/>
                                        </p:tgtEl>
                                        <p:attrNameLst>
                                          <p:attrName>fillcolor</p:attrName>
                                        </p:attrNameLst>
                                      </p:cBhvr>
                                      <p:tavLst>
                                        <p:tav tm="0">
                                          <p:val>
                                            <p:clrVal>
                                              <a:schemeClr val="accent2"/>
                                            </p:clrVal>
                                          </p:val>
                                        </p:tav>
                                        <p:tav tm="50000">
                                          <p:val>
                                            <p:clrVal>
                                              <a:schemeClr val="hlink"/>
                                            </p:clrVal>
                                          </p:val>
                                        </p:tav>
                                      </p:tavLst>
                                    </p:anim>
                                    <p:set>
                                      <p:cBhvr>
                                        <p:cTn id="346" dur="80"/>
                                        <p:tgtEl>
                                          <p:spTgt spid="311347"/>
                                        </p:tgtEl>
                                        <p:attrNameLst>
                                          <p:attrName>fill.type</p:attrName>
                                        </p:attrNameLst>
                                      </p:cBhvr>
                                      <p:to>
                                        <p:strVal val="solid"/>
                                      </p:to>
                                    </p:set>
                                  </p:childTnLst>
                                </p:cTn>
                              </p:par>
                              <p:par>
                                <p:cTn id="347" presetID="9" presetClass="entr" presetSubtype="0" fill="hold" grpId="0" nodeType="withEffect">
                                  <p:stCondLst>
                                    <p:cond delay="2000"/>
                                  </p:stCondLst>
                                  <p:childTnLst>
                                    <p:set>
                                      <p:cBhvr>
                                        <p:cTn id="348" dur="1" fill="hold">
                                          <p:stCondLst>
                                            <p:cond delay="0"/>
                                          </p:stCondLst>
                                        </p:cTn>
                                        <p:tgtEl>
                                          <p:spTgt spid="69"/>
                                        </p:tgtEl>
                                        <p:attrNameLst>
                                          <p:attrName>style.visibility</p:attrName>
                                        </p:attrNameLst>
                                      </p:cBhvr>
                                      <p:to>
                                        <p:strVal val="visible"/>
                                      </p:to>
                                    </p:set>
                                    <p:animEffect transition="in" filter="dissolve">
                                      <p:cBhvr>
                                        <p:cTn id="34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311299" grpId="0"/>
      <p:bldP spid="311300" grpId="0"/>
      <p:bldP spid="311304" grpId="0" animBg="1"/>
      <p:bldP spid="311305" grpId="0" animBg="1"/>
      <p:bldP spid="311312" grpId="0"/>
      <p:bldP spid="311313" grpId="0"/>
      <p:bldP spid="37902" grpId="0" animBg="1"/>
      <p:bldP spid="311315" grpId="0" animBg="1"/>
      <p:bldP spid="311316" grpId="0" animBg="1"/>
      <p:bldP spid="311317" grpId="0"/>
      <p:bldP spid="311318" grpId="0"/>
      <p:bldP spid="311319" grpId="0"/>
      <p:bldP spid="311320" grpId="0" animBg="1"/>
      <p:bldP spid="311321" grpId="0" animBg="1"/>
      <p:bldP spid="311322" grpId="0" animBg="1"/>
      <p:bldP spid="311343" grpId="0"/>
      <p:bldP spid="311347" grpId="0"/>
      <p:bldP spid="311349" grpId="0"/>
      <p:bldP spid="311350" grpId="0"/>
      <p:bldP spid="58" grpId="0" animBg="1"/>
      <p:bldP spid="5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0722" name="Rectangle 15"/>
          <p:cNvSpPr>
            <a:spLocks noChangeArrowheads="1"/>
          </p:cNvSpPr>
          <p:nvPr/>
        </p:nvSpPr>
        <p:spPr bwMode="auto">
          <a:xfrm>
            <a:off x="152400" y="1071563"/>
            <a:ext cx="8774113" cy="522287"/>
          </a:xfrm>
          <a:prstGeom prst="rect">
            <a:avLst/>
          </a:prstGeom>
          <a:noFill/>
          <a:ln w="9525">
            <a:noFill/>
            <a:miter lim="800000"/>
            <a:headEnd/>
            <a:tailEnd/>
          </a:ln>
        </p:spPr>
        <p:txBody>
          <a:bodyPr anchor="ctr">
            <a:spAutoFit/>
          </a:bodyPr>
          <a:lstStyle/>
          <a:p>
            <a:r>
              <a:rPr lang="en-US">
                <a:solidFill>
                  <a:srgbClr val="FF0000"/>
                </a:solidFill>
              </a:rPr>
              <a:t>1. Draw a correct FBD. Don’t forget any forces. </a:t>
            </a:r>
          </a:p>
        </p:txBody>
      </p:sp>
      <p:sp>
        <p:nvSpPr>
          <p:cNvPr id="30723" name="Rectangle 15"/>
          <p:cNvSpPr>
            <a:spLocks noChangeArrowheads="1"/>
          </p:cNvSpPr>
          <p:nvPr/>
        </p:nvSpPr>
        <p:spPr bwMode="auto">
          <a:xfrm>
            <a:off x="152400" y="144463"/>
            <a:ext cx="8774113" cy="954087"/>
          </a:xfrm>
          <a:prstGeom prst="rect">
            <a:avLst/>
          </a:prstGeom>
          <a:noFill/>
          <a:ln w="9525">
            <a:noFill/>
            <a:miter lim="800000"/>
            <a:headEnd/>
            <a:tailEnd/>
          </a:ln>
        </p:spPr>
        <p:txBody>
          <a:bodyPr anchor="ctr">
            <a:spAutoFit/>
          </a:bodyPr>
          <a:lstStyle/>
          <a:p>
            <a:pPr algn="ctr"/>
            <a:r>
              <a:rPr lang="en-US" b="1" dirty="0">
                <a:solidFill>
                  <a:srgbClr val="FF0000"/>
                </a:solidFill>
              </a:rPr>
              <a:t>To </a:t>
            </a:r>
            <a:r>
              <a:rPr lang="en-US" b="1" dirty="0" smtClean="0">
                <a:solidFill>
                  <a:srgbClr val="FF0000"/>
                </a:solidFill>
              </a:rPr>
              <a:t>solve </a:t>
            </a:r>
            <a:r>
              <a:rPr lang="en-US" b="1" dirty="0">
                <a:solidFill>
                  <a:srgbClr val="FF0000"/>
                </a:solidFill>
              </a:rPr>
              <a:t>Newton’s 2</a:t>
            </a:r>
            <a:r>
              <a:rPr lang="en-US" b="1" baseline="30000" dirty="0">
                <a:solidFill>
                  <a:srgbClr val="FF0000"/>
                </a:solidFill>
              </a:rPr>
              <a:t>nd</a:t>
            </a:r>
            <a:r>
              <a:rPr lang="en-US" b="1" dirty="0">
                <a:solidFill>
                  <a:srgbClr val="FF0000"/>
                </a:solidFill>
              </a:rPr>
              <a:t> Law problems</a:t>
            </a:r>
          </a:p>
          <a:p>
            <a:pPr algn="ctr"/>
            <a:r>
              <a:rPr lang="en-US" b="1" dirty="0">
                <a:solidFill>
                  <a:srgbClr val="FF0000"/>
                </a:solidFill>
              </a:rPr>
              <a:t>(i.e., “force” problems):</a:t>
            </a:r>
          </a:p>
        </p:txBody>
      </p:sp>
      <p:sp>
        <p:nvSpPr>
          <p:cNvPr id="60420" name="Rectangle 15"/>
          <p:cNvSpPr>
            <a:spLocks noChangeArrowheads="1"/>
          </p:cNvSpPr>
          <p:nvPr/>
        </p:nvSpPr>
        <p:spPr bwMode="auto">
          <a:xfrm>
            <a:off x="174625" y="1657350"/>
            <a:ext cx="8774113" cy="1816100"/>
          </a:xfrm>
          <a:prstGeom prst="rect">
            <a:avLst/>
          </a:prstGeom>
          <a:noFill/>
          <a:ln w="9525">
            <a:noFill/>
            <a:miter lim="800000"/>
            <a:headEnd/>
            <a:tailEnd/>
          </a:ln>
        </p:spPr>
        <p:txBody>
          <a:bodyPr anchor="ctr">
            <a:spAutoFit/>
          </a:bodyPr>
          <a:lstStyle/>
          <a:p>
            <a:r>
              <a:rPr lang="en-US">
                <a:solidFill>
                  <a:srgbClr val="FF0000"/>
                </a:solidFill>
              </a:rPr>
              <a:t>2. For direction “A,” write </a:t>
            </a:r>
            <a:r>
              <a:rPr lang="en-US">
                <a:solidFill>
                  <a:srgbClr val="FF0000"/>
                </a:solidFill>
                <a:latin typeface="Symbol" pitchFamily="18" charset="2"/>
              </a:rPr>
              <a:t>S</a:t>
            </a:r>
            <a:r>
              <a:rPr lang="en-US">
                <a:solidFill>
                  <a:srgbClr val="FF0000"/>
                </a:solidFill>
              </a:rPr>
              <a:t>F</a:t>
            </a:r>
            <a:r>
              <a:rPr lang="en-US" baseline="-25000">
                <a:solidFill>
                  <a:srgbClr val="FF0000"/>
                </a:solidFill>
              </a:rPr>
              <a:t>A</a:t>
            </a:r>
            <a:r>
              <a:rPr lang="en-US">
                <a:solidFill>
                  <a:srgbClr val="FF0000"/>
                </a:solidFill>
              </a:rPr>
              <a:t> = m a</a:t>
            </a:r>
            <a:r>
              <a:rPr lang="en-US" baseline="-25000">
                <a:solidFill>
                  <a:srgbClr val="FF0000"/>
                </a:solidFill>
              </a:rPr>
              <a:t>A</a:t>
            </a:r>
            <a:r>
              <a:rPr lang="en-US">
                <a:solidFill>
                  <a:srgbClr val="FF0000"/>
                </a:solidFill>
              </a:rPr>
              <a:t>. If there is a</a:t>
            </a:r>
          </a:p>
          <a:p>
            <a:r>
              <a:rPr lang="en-US">
                <a:solidFill>
                  <a:srgbClr val="FF0000"/>
                </a:solidFill>
              </a:rPr>
              <a:t>    surface, direction “A” should generally be the    </a:t>
            </a:r>
          </a:p>
          <a:p>
            <a:r>
              <a:rPr lang="en-US">
                <a:solidFill>
                  <a:srgbClr val="FF0000"/>
                </a:solidFill>
              </a:rPr>
              <a:t>    one perpendicular to the surface. Solve for</a:t>
            </a:r>
          </a:p>
          <a:p>
            <a:r>
              <a:rPr lang="en-US">
                <a:solidFill>
                  <a:srgbClr val="FF0000"/>
                </a:solidFill>
              </a:rPr>
              <a:t>    whatever you can. </a:t>
            </a:r>
          </a:p>
        </p:txBody>
      </p:sp>
      <p:sp>
        <p:nvSpPr>
          <p:cNvPr id="60421" name="Rectangle 15"/>
          <p:cNvSpPr>
            <a:spLocks noChangeArrowheads="1"/>
          </p:cNvSpPr>
          <p:nvPr/>
        </p:nvSpPr>
        <p:spPr bwMode="auto">
          <a:xfrm>
            <a:off x="152400" y="3457575"/>
            <a:ext cx="8774113" cy="1816100"/>
          </a:xfrm>
          <a:prstGeom prst="rect">
            <a:avLst/>
          </a:prstGeom>
          <a:noFill/>
          <a:ln w="9525">
            <a:noFill/>
            <a:miter lim="800000"/>
            <a:headEnd/>
            <a:tailEnd/>
          </a:ln>
        </p:spPr>
        <p:txBody>
          <a:bodyPr anchor="ctr">
            <a:spAutoFit/>
          </a:bodyPr>
          <a:lstStyle/>
          <a:p>
            <a:r>
              <a:rPr lang="en-US">
                <a:solidFill>
                  <a:srgbClr val="FF0000"/>
                </a:solidFill>
              </a:rPr>
              <a:t>3. For direction “B,” write </a:t>
            </a:r>
            <a:r>
              <a:rPr lang="en-US">
                <a:solidFill>
                  <a:srgbClr val="FF0000"/>
                </a:solidFill>
                <a:latin typeface="Symbol" pitchFamily="18" charset="2"/>
              </a:rPr>
              <a:t>S</a:t>
            </a:r>
            <a:r>
              <a:rPr lang="en-US">
                <a:solidFill>
                  <a:srgbClr val="FF0000"/>
                </a:solidFill>
              </a:rPr>
              <a:t>F</a:t>
            </a:r>
            <a:r>
              <a:rPr lang="en-US" baseline="-25000">
                <a:solidFill>
                  <a:srgbClr val="FF0000"/>
                </a:solidFill>
              </a:rPr>
              <a:t>B</a:t>
            </a:r>
            <a:r>
              <a:rPr lang="en-US">
                <a:solidFill>
                  <a:srgbClr val="FF0000"/>
                </a:solidFill>
              </a:rPr>
              <a:t> = m a</a:t>
            </a:r>
            <a:r>
              <a:rPr lang="en-US" baseline="-25000">
                <a:solidFill>
                  <a:srgbClr val="FF0000"/>
                </a:solidFill>
              </a:rPr>
              <a:t>B</a:t>
            </a:r>
            <a:r>
              <a:rPr lang="en-US">
                <a:solidFill>
                  <a:srgbClr val="FF0000"/>
                </a:solidFill>
              </a:rPr>
              <a:t>. Solve for</a:t>
            </a:r>
          </a:p>
          <a:p>
            <a:r>
              <a:rPr lang="en-US">
                <a:solidFill>
                  <a:srgbClr val="FF0000"/>
                </a:solidFill>
              </a:rPr>
              <a:t>    whatever you need to. You will probably </a:t>
            </a:r>
          </a:p>
          <a:p>
            <a:r>
              <a:rPr lang="en-US">
                <a:solidFill>
                  <a:srgbClr val="FF0000"/>
                </a:solidFill>
              </a:rPr>
              <a:t>    be able to substitute in something you</a:t>
            </a:r>
          </a:p>
          <a:p>
            <a:r>
              <a:rPr lang="en-US">
                <a:solidFill>
                  <a:srgbClr val="FF0000"/>
                </a:solidFill>
              </a:rPr>
              <a:t>    solved for in the </a:t>
            </a:r>
            <a:r>
              <a:rPr lang="en-US">
                <a:solidFill>
                  <a:srgbClr val="FF0000"/>
                </a:solidFill>
                <a:latin typeface="Symbol" pitchFamily="18" charset="2"/>
              </a:rPr>
              <a:t>S</a:t>
            </a:r>
            <a:r>
              <a:rPr lang="en-US">
                <a:solidFill>
                  <a:srgbClr val="FF0000"/>
                </a:solidFill>
              </a:rPr>
              <a:t>F</a:t>
            </a:r>
            <a:r>
              <a:rPr lang="en-US" baseline="-25000">
                <a:solidFill>
                  <a:srgbClr val="FF0000"/>
                </a:solidFill>
              </a:rPr>
              <a:t>A</a:t>
            </a:r>
            <a:r>
              <a:rPr lang="en-US">
                <a:solidFill>
                  <a:srgbClr val="FF0000"/>
                </a:solidFill>
              </a:rPr>
              <a:t> = m a</a:t>
            </a:r>
            <a:r>
              <a:rPr lang="en-US" baseline="-25000">
                <a:solidFill>
                  <a:srgbClr val="FF0000"/>
                </a:solidFill>
              </a:rPr>
              <a:t>A</a:t>
            </a:r>
            <a:r>
              <a:rPr lang="en-US">
                <a:solidFill>
                  <a:srgbClr val="FF0000"/>
                </a:solidFill>
              </a:rPr>
              <a:t> part.</a:t>
            </a:r>
          </a:p>
        </p:txBody>
      </p:sp>
      <p:sp>
        <p:nvSpPr>
          <p:cNvPr id="60422" name="Rectangle 15"/>
          <p:cNvSpPr>
            <a:spLocks noChangeArrowheads="1"/>
          </p:cNvSpPr>
          <p:nvPr/>
        </p:nvSpPr>
        <p:spPr bwMode="auto">
          <a:xfrm>
            <a:off x="152400" y="5284788"/>
            <a:ext cx="8774113" cy="1385887"/>
          </a:xfrm>
          <a:prstGeom prst="rect">
            <a:avLst/>
          </a:prstGeom>
          <a:noFill/>
          <a:ln w="9525">
            <a:noFill/>
            <a:miter lim="800000"/>
            <a:headEnd/>
            <a:tailEnd/>
          </a:ln>
        </p:spPr>
        <p:txBody>
          <a:bodyPr anchor="ctr">
            <a:spAutoFit/>
          </a:bodyPr>
          <a:lstStyle/>
          <a:p>
            <a:r>
              <a:rPr lang="en-US">
                <a:solidFill>
                  <a:srgbClr val="FF0000"/>
                </a:solidFill>
              </a:rPr>
              <a:t>4. You should be done. Round your</a:t>
            </a:r>
          </a:p>
          <a:p>
            <a:r>
              <a:rPr lang="en-US">
                <a:solidFill>
                  <a:srgbClr val="FF0000"/>
                </a:solidFill>
              </a:rPr>
              <a:t>    answer properly and make sure</a:t>
            </a:r>
          </a:p>
          <a:p>
            <a:r>
              <a:rPr lang="en-US">
                <a:solidFill>
                  <a:srgbClr val="FF0000"/>
                </a:solidFill>
              </a:rPr>
              <a:t>    it has the correct unit (if any). </a:t>
            </a:r>
          </a:p>
        </p:txBody>
      </p:sp>
      <p:pic>
        <p:nvPicPr>
          <p:cNvPr id="3072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6564313" y="4194175"/>
            <a:ext cx="2408237" cy="2325688"/>
          </a:xfrm>
          <a:prstGeom prst="rect">
            <a:avLst/>
          </a:prstGeom>
          <a:noFill/>
          <a:ln w="9525">
            <a:noFill/>
            <a:miter lim="800000"/>
            <a:headEnd/>
            <a:tailEnd/>
          </a:ln>
        </p:spPr>
      </p:pic>
    </p:spTree>
    <p:extLst>
      <p:ext uri="{BB962C8B-B14F-4D97-AF65-F5344CB8AC3E}">
        <p14:creationId xmlns:p14="http://schemas.microsoft.com/office/powerpoint/2010/main" val="2115900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 from="(-#ppt_w/2)" to="(#ppt_x)" calcmode="lin" valueType="num">
                                      <p:cBhvr>
                                        <p:cTn id="7" dur="600" fill="hold">
                                          <p:stCondLst>
                                            <p:cond delay="0"/>
                                          </p:stCondLst>
                                        </p:cTn>
                                        <p:tgtEl>
                                          <p:spTgt spid="60420"/>
                                        </p:tgtEl>
                                        <p:attrNameLst>
                                          <p:attrName>ppt_x</p:attrName>
                                        </p:attrNameLst>
                                      </p:cBhvr>
                                    </p:anim>
                                    <p:anim from="0" to="-1.0" calcmode="lin" valueType="num">
                                      <p:cBhvr>
                                        <p:cTn id="8" dur="200" decel="50000" autoRev="1" fill="hold">
                                          <p:stCondLst>
                                            <p:cond delay="600"/>
                                          </p:stCondLst>
                                        </p:cTn>
                                        <p:tgtEl>
                                          <p:spTgt spid="60420"/>
                                        </p:tgtEl>
                                        <p:attrNameLst>
                                          <p:attrName>xshear</p:attrName>
                                        </p:attrNameLst>
                                      </p:cBhvr>
                                    </p:anim>
                                    <p:animScale>
                                      <p:cBhvr>
                                        <p:cTn id="9" dur="200" decel="100000" autoRev="1" fill="hold">
                                          <p:stCondLst>
                                            <p:cond delay="600"/>
                                          </p:stCondLst>
                                        </p:cTn>
                                        <p:tgtEl>
                                          <p:spTgt spid="60420"/>
                                        </p:tgtEl>
                                      </p:cBhvr>
                                      <p:from x="100000" y="100000"/>
                                      <p:to x="80000" y="100000"/>
                                    </p:animScale>
                                    <p:anim by="(#ppt_h/3+#ppt_w*0.1)" calcmode="lin" valueType="num">
                                      <p:cBhvr additive="sum">
                                        <p:cTn id="10" dur="200" decel="100000" autoRev="1" fill="hold">
                                          <p:stCondLst>
                                            <p:cond delay="600"/>
                                          </p:stCondLst>
                                        </p:cTn>
                                        <p:tgtEl>
                                          <p:spTgt spid="60420"/>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60421"/>
                                        </p:tgtEl>
                                        <p:attrNameLst>
                                          <p:attrName>style.visibility</p:attrName>
                                        </p:attrNameLst>
                                      </p:cBhvr>
                                      <p:to>
                                        <p:strVal val="visible"/>
                                      </p:to>
                                    </p:set>
                                    <p:anim from="(-#ppt_w/2)" to="(#ppt_x)" calcmode="lin" valueType="num">
                                      <p:cBhvr>
                                        <p:cTn id="15" dur="600" fill="hold">
                                          <p:stCondLst>
                                            <p:cond delay="0"/>
                                          </p:stCondLst>
                                        </p:cTn>
                                        <p:tgtEl>
                                          <p:spTgt spid="60421"/>
                                        </p:tgtEl>
                                        <p:attrNameLst>
                                          <p:attrName>ppt_x</p:attrName>
                                        </p:attrNameLst>
                                      </p:cBhvr>
                                    </p:anim>
                                    <p:anim from="0" to="-1.0" calcmode="lin" valueType="num">
                                      <p:cBhvr>
                                        <p:cTn id="16" dur="200" decel="50000" autoRev="1" fill="hold">
                                          <p:stCondLst>
                                            <p:cond delay="600"/>
                                          </p:stCondLst>
                                        </p:cTn>
                                        <p:tgtEl>
                                          <p:spTgt spid="60421"/>
                                        </p:tgtEl>
                                        <p:attrNameLst>
                                          <p:attrName>xshear</p:attrName>
                                        </p:attrNameLst>
                                      </p:cBhvr>
                                    </p:anim>
                                    <p:animScale>
                                      <p:cBhvr>
                                        <p:cTn id="17" dur="200" decel="100000" autoRev="1" fill="hold">
                                          <p:stCondLst>
                                            <p:cond delay="600"/>
                                          </p:stCondLst>
                                        </p:cTn>
                                        <p:tgtEl>
                                          <p:spTgt spid="60421"/>
                                        </p:tgtEl>
                                      </p:cBhvr>
                                      <p:from x="100000" y="100000"/>
                                      <p:to x="80000" y="100000"/>
                                    </p:animScale>
                                    <p:anim by="(#ppt_h/3+#ppt_w*0.1)" calcmode="lin" valueType="num">
                                      <p:cBhvr additive="sum">
                                        <p:cTn id="18" dur="200" decel="100000" autoRev="1" fill="hold">
                                          <p:stCondLst>
                                            <p:cond delay="600"/>
                                          </p:stCondLst>
                                        </p:cTn>
                                        <p:tgtEl>
                                          <p:spTgt spid="60421"/>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60422"/>
                                        </p:tgtEl>
                                        <p:attrNameLst>
                                          <p:attrName>style.visibility</p:attrName>
                                        </p:attrNameLst>
                                      </p:cBhvr>
                                      <p:to>
                                        <p:strVal val="visible"/>
                                      </p:to>
                                    </p:set>
                                    <p:anim from="(-#ppt_w/2)" to="(#ppt_x)" calcmode="lin" valueType="num">
                                      <p:cBhvr>
                                        <p:cTn id="23" dur="600" fill="hold">
                                          <p:stCondLst>
                                            <p:cond delay="0"/>
                                          </p:stCondLst>
                                        </p:cTn>
                                        <p:tgtEl>
                                          <p:spTgt spid="60422"/>
                                        </p:tgtEl>
                                        <p:attrNameLst>
                                          <p:attrName>ppt_x</p:attrName>
                                        </p:attrNameLst>
                                      </p:cBhvr>
                                    </p:anim>
                                    <p:anim from="0" to="-1.0" calcmode="lin" valueType="num">
                                      <p:cBhvr>
                                        <p:cTn id="24" dur="200" decel="50000" autoRev="1" fill="hold">
                                          <p:stCondLst>
                                            <p:cond delay="600"/>
                                          </p:stCondLst>
                                        </p:cTn>
                                        <p:tgtEl>
                                          <p:spTgt spid="60422"/>
                                        </p:tgtEl>
                                        <p:attrNameLst>
                                          <p:attrName>xshear</p:attrName>
                                        </p:attrNameLst>
                                      </p:cBhvr>
                                    </p:anim>
                                    <p:animScale>
                                      <p:cBhvr>
                                        <p:cTn id="25" dur="200" decel="100000" autoRev="1" fill="hold">
                                          <p:stCondLst>
                                            <p:cond delay="600"/>
                                          </p:stCondLst>
                                        </p:cTn>
                                        <p:tgtEl>
                                          <p:spTgt spid="60422"/>
                                        </p:tgtEl>
                                      </p:cBhvr>
                                      <p:from x="100000" y="100000"/>
                                      <p:to x="80000" y="100000"/>
                                    </p:animScale>
                                    <p:anim by="(#ppt_h/3+#ppt_w*0.1)" calcmode="lin" valueType="num">
                                      <p:cBhvr additive="sum">
                                        <p:cTn id="26" dur="200" decel="100000" autoRev="1" fill="hold">
                                          <p:stCondLst>
                                            <p:cond delay="600"/>
                                          </p:stCondLst>
                                        </p:cTn>
                                        <p:tgtEl>
                                          <p:spTgt spid="6042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P spid="60421" grpId="0"/>
      <p:bldP spid="604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0"/>
          <p:cNvGrpSpPr>
            <a:grpSpLocks/>
          </p:cNvGrpSpPr>
          <p:nvPr/>
        </p:nvGrpSpPr>
        <p:grpSpPr bwMode="auto">
          <a:xfrm>
            <a:off x="6858000" y="381000"/>
            <a:ext cx="685800" cy="461963"/>
            <a:chOff x="4320" y="240"/>
            <a:chExt cx="432" cy="291"/>
          </a:xfrm>
        </p:grpSpPr>
        <p:sp>
          <p:nvSpPr>
            <p:cNvPr id="5174" name="Line 41"/>
            <p:cNvSpPr>
              <a:spLocks noChangeShapeType="1"/>
            </p:cNvSpPr>
            <p:nvPr/>
          </p:nvSpPr>
          <p:spPr bwMode="auto">
            <a:xfrm>
              <a:off x="4320" y="528"/>
              <a:ext cx="432" cy="0"/>
            </a:xfrm>
            <a:prstGeom prst="line">
              <a:avLst/>
            </a:prstGeom>
            <a:noFill/>
            <a:ln w="28575">
              <a:solidFill>
                <a:srgbClr val="000000"/>
              </a:solidFill>
              <a:round/>
              <a:headEnd/>
              <a:tailEnd type="triangle" w="lg" len="lg"/>
            </a:ln>
          </p:spPr>
          <p:txBody>
            <a:bodyPr wrap="none" anchor="t" anchorCtr="0">
              <a:spAutoFit/>
            </a:bodyPr>
            <a:lstStyle/>
            <a:p>
              <a:endParaRPr lang="en-US">
                <a:solidFill>
                  <a:srgbClr val="000000"/>
                </a:solidFill>
              </a:endParaRPr>
            </a:p>
          </p:txBody>
        </p:sp>
        <p:sp>
          <p:nvSpPr>
            <p:cNvPr id="5175" name="Text Box 42"/>
            <p:cNvSpPr txBox="1">
              <a:spLocks noChangeArrowheads="1"/>
            </p:cNvSpPr>
            <p:nvPr/>
          </p:nvSpPr>
          <p:spPr bwMode="auto">
            <a:xfrm>
              <a:off x="4417" y="240"/>
              <a:ext cx="213" cy="291"/>
            </a:xfrm>
            <a:prstGeom prst="rect">
              <a:avLst/>
            </a:prstGeom>
            <a:noFill/>
            <a:ln w="9525">
              <a:noFill/>
              <a:miter lim="800000"/>
              <a:headEnd/>
              <a:tailEnd/>
            </a:ln>
          </p:spPr>
          <p:txBody>
            <a:bodyPr wrap="none" anchor="t" anchorCtr="0">
              <a:spAutoFit/>
            </a:bodyPr>
            <a:lstStyle/>
            <a:p>
              <a:pPr algn="ctr"/>
              <a:r>
                <a:rPr lang="en-US" sz="2400">
                  <a:solidFill>
                    <a:srgbClr val="000000"/>
                  </a:solidFill>
                </a:rPr>
                <a:t>v</a:t>
              </a:r>
            </a:p>
          </p:txBody>
        </p:sp>
      </p:grpSp>
      <p:sp>
        <p:nvSpPr>
          <p:cNvPr id="5172" name="Text Box 48"/>
          <p:cNvSpPr txBox="1">
            <a:spLocks noChangeArrowheads="1"/>
          </p:cNvSpPr>
          <p:nvPr/>
        </p:nvSpPr>
        <p:spPr bwMode="auto">
          <a:xfrm>
            <a:off x="7391425" y="4300556"/>
            <a:ext cx="1435102" cy="461964"/>
          </a:xfrm>
          <a:prstGeom prst="rect">
            <a:avLst/>
          </a:prstGeom>
          <a:noFill/>
          <a:ln w="9525">
            <a:noFill/>
            <a:miter lim="800000"/>
            <a:headEnd/>
            <a:tailEnd/>
          </a:ln>
        </p:spPr>
        <p:txBody>
          <a:bodyPr wrap="none" anchor="t" anchorCtr="0">
            <a:spAutoFit/>
          </a:bodyPr>
          <a:lstStyle/>
          <a:p>
            <a:pPr algn="ctr"/>
            <a:r>
              <a:rPr lang="en-US" sz="2400" dirty="0" smtClean="0">
                <a:solidFill>
                  <a:srgbClr val="000000"/>
                </a:solidFill>
              </a:rPr>
              <a:t>127.53 N</a:t>
            </a:r>
            <a:endParaRPr lang="en-US" sz="2400" dirty="0">
              <a:solidFill>
                <a:srgbClr val="000000"/>
              </a:solidFill>
            </a:endParaRPr>
          </a:p>
        </p:txBody>
      </p:sp>
      <p:sp>
        <p:nvSpPr>
          <p:cNvPr id="5173" name="Line 60"/>
          <p:cNvSpPr>
            <a:spLocks noChangeShapeType="1"/>
          </p:cNvSpPr>
          <p:nvPr/>
        </p:nvSpPr>
        <p:spPr bwMode="auto">
          <a:xfrm>
            <a:off x="7391425" y="4141805"/>
            <a:ext cx="0" cy="571502"/>
          </a:xfrm>
          <a:prstGeom prst="line">
            <a:avLst/>
          </a:prstGeom>
          <a:noFill/>
          <a:ln w="28575">
            <a:solidFill>
              <a:srgbClr val="000000"/>
            </a:solidFill>
            <a:round/>
            <a:headEnd type="none" w="lg" len="med"/>
            <a:tailEnd type="triangle" w="lg" len="lg"/>
          </a:ln>
        </p:spPr>
        <p:txBody>
          <a:bodyPr wrap="none" anchor="t" anchorCtr="0">
            <a:spAutoFit/>
          </a:bodyPr>
          <a:lstStyle/>
          <a:p>
            <a:endParaRPr lang="en-US">
              <a:solidFill>
                <a:srgbClr val="000000"/>
              </a:solidFill>
            </a:endParaRPr>
          </a:p>
        </p:txBody>
      </p:sp>
      <p:sp>
        <p:nvSpPr>
          <p:cNvPr id="269316" name="Rectangle 4"/>
          <p:cNvSpPr>
            <a:spLocks noChangeArrowheads="1"/>
          </p:cNvSpPr>
          <p:nvPr/>
        </p:nvSpPr>
        <p:spPr bwMode="auto">
          <a:xfrm>
            <a:off x="1371600" y="2924608"/>
            <a:ext cx="537327" cy="523220"/>
          </a:xfrm>
          <a:prstGeom prst="rect">
            <a:avLst/>
          </a:prstGeom>
          <a:noFill/>
          <a:ln w="9525">
            <a:noFill/>
            <a:miter lim="800000"/>
            <a:headEnd/>
            <a:tailEnd/>
          </a:ln>
        </p:spPr>
        <p:txBody>
          <a:bodyPr wrap="none" anchor="t" anchorCtr="0">
            <a:spAutoFit/>
          </a:bodyPr>
          <a:lstStyle/>
          <a:p>
            <a:r>
              <a:rPr lang="en-US" dirty="0" err="1">
                <a:solidFill>
                  <a:srgbClr val="000000"/>
                </a:solidFill>
              </a:rPr>
              <a:t>F</a:t>
            </a:r>
            <a:r>
              <a:rPr lang="en-US" baseline="-25000" dirty="0" err="1">
                <a:solidFill>
                  <a:srgbClr val="000000"/>
                </a:solidFill>
              </a:rPr>
              <a:t>n</a:t>
            </a:r>
            <a:endParaRPr lang="en-US" baseline="-25000" dirty="0">
              <a:solidFill>
                <a:srgbClr val="000000"/>
              </a:solidFill>
            </a:endParaRPr>
          </a:p>
        </p:txBody>
      </p:sp>
      <p:sp>
        <p:nvSpPr>
          <p:cNvPr id="269317" name="Rectangle 5"/>
          <p:cNvSpPr>
            <a:spLocks noChangeArrowheads="1"/>
          </p:cNvSpPr>
          <p:nvPr/>
        </p:nvSpPr>
        <p:spPr bwMode="auto">
          <a:xfrm>
            <a:off x="1828800" y="2924608"/>
            <a:ext cx="1585690" cy="523220"/>
          </a:xfrm>
          <a:prstGeom prst="rect">
            <a:avLst/>
          </a:prstGeom>
          <a:noFill/>
          <a:ln w="9525">
            <a:noFill/>
            <a:miter lim="800000"/>
            <a:headEnd/>
            <a:tailEnd/>
          </a:ln>
        </p:spPr>
        <p:txBody>
          <a:bodyPr wrap="none" anchor="t" anchorCtr="0">
            <a:spAutoFit/>
          </a:bodyPr>
          <a:lstStyle/>
          <a:p>
            <a:r>
              <a:rPr lang="en-US" dirty="0">
                <a:solidFill>
                  <a:srgbClr val="000000"/>
                </a:solidFill>
              </a:rPr>
              <a:t>– </a:t>
            </a:r>
            <a:r>
              <a:rPr lang="en-US" dirty="0" smtClean="0">
                <a:solidFill>
                  <a:srgbClr val="000000"/>
                </a:solidFill>
              </a:rPr>
              <a:t>127.53</a:t>
            </a:r>
            <a:endParaRPr lang="en-US" dirty="0">
              <a:solidFill>
                <a:srgbClr val="000000"/>
              </a:solidFill>
            </a:endParaRPr>
          </a:p>
        </p:txBody>
      </p:sp>
      <p:sp>
        <p:nvSpPr>
          <p:cNvPr id="5130" name="Rectangle 10"/>
          <p:cNvSpPr>
            <a:spLocks noChangeArrowheads="1"/>
          </p:cNvSpPr>
          <p:nvPr/>
        </p:nvSpPr>
        <p:spPr bwMode="auto">
          <a:xfrm>
            <a:off x="457200" y="4321255"/>
            <a:ext cx="1143000" cy="609600"/>
          </a:xfrm>
          <a:prstGeom prst="rect">
            <a:avLst/>
          </a:prstGeom>
          <a:noFill/>
          <a:ln w="9525">
            <a:noFill/>
            <a:miter lim="800000"/>
            <a:headEnd/>
            <a:tailEnd/>
          </a:ln>
        </p:spPr>
        <p:txBody>
          <a:bodyPr anchor="ctr"/>
          <a:lstStyle/>
          <a:p>
            <a:r>
              <a:rPr lang="en-US" dirty="0">
                <a:solidFill>
                  <a:srgbClr val="0070C0"/>
                </a:solidFill>
                <a:latin typeface="Symbol" pitchFamily="18" charset="2"/>
              </a:rPr>
              <a:t>S</a:t>
            </a:r>
            <a:r>
              <a:rPr lang="en-US" dirty="0">
                <a:solidFill>
                  <a:srgbClr val="0070C0"/>
                </a:solidFill>
              </a:rPr>
              <a:t>F</a:t>
            </a:r>
            <a:r>
              <a:rPr lang="en-US" baseline="-25000" dirty="0">
                <a:solidFill>
                  <a:srgbClr val="0070C0"/>
                </a:solidFill>
              </a:rPr>
              <a:t>//</a:t>
            </a:r>
            <a:r>
              <a:rPr lang="en-US" dirty="0">
                <a:solidFill>
                  <a:srgbClr val="0070C0"/>
                </a:solidFill>
              </a:rPr>
              <a:t>:</a:t>
            </a:r>
          </a:p>
        </p:txBody>
      </p:sp>
      <p:grpSp>
        <p:nvGrpSpPr>
          <p:cNvPr id="5131" name="Group 25"/>
          <p:cNvGrpSpPr>
            <a:grpSpLocks/>
          </p:cNvGrpSpPr>
          <p:nvPr/>
        </p:nvGrpSpPr>
        <p:grpSpPr bwMode="auto">
          <a:xfrm>
            <a:off x="5715000" y="1031875"/>
            <a:ext cx="2933700" cy="1177925"/>
            <a:chOff x="8532" y="7757"/>
            <a:chExt cx="2700" cy="1080"/>
          </a:xfrm>
        </p:grpSpPr>
        <p:sp>
          <p:nvSpPr>
            <p:cNvPr id="5176" name="Rectangle 27"/>
            <p:cNvSpPr>
              <a:spLocks noChangeArrowheads="1"/>
            </p:cNvSpPr>
            <p:nvPr/>
          </p:nvSpPr>
          <p:spPr bwMode="auto">
            <a:xfrm>
              <a:off x="9252" y="7757"/>
              <a:ext cx="1260" cy="1080"/>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5177" name="Line 26"/>
            <p:cNvSpPr>
              <a:spLocks noChangeShapeType="1"/>
            </p:cNvSpPr>
            <p:nvPr/>
          </p:nvSpPr>
          <p:spPr bwMode="auto">
            <a:xfrm>
              <a:off x="8532" y="8837"/>
              <a:ext cx="2700" cy="0"/>
            </a:xfrm>
            <a:prstGeom prst="line">
              <a:avLst/>
            </a:prstGeom>
            <a:noFill/>
            <a:ln w="38100">
              <a:solidFill>
                <a:srgbClr val="0070C0"/>
              </a:solidFill>
              <a:round/>
              <a:headEnd/>
              <a:tailEnd/>
            </a:ln>
          </p:spPr>
          <p:txBody>
            <a:bodyPr/>
            <a:lstStyle/>
            <a:p>
              <a:endParaRPr lang="en-US">
                <a:solidFill>
                  <a:srgbClr val="000000"/>
                </a:solidFill>
              </a:endParaRPr>
            </a:p>
          </p:txBody>
        </p:sp>
      </p:grpSp>
      <p:sp>
        <p:nvSpPr>
          <p:cNvPr id="5132" name="Rectangle 29"/>
          <p:cNvSpPr>
            <a:spLocks noChangeArrowheads="1"/>
          </p:cNvSpPr>
          <p:nvPr/>
        </p:nvSpPr>
        <p:spPr bwMode="auto">
          <a:xfrm>
            <a:off x="157351" y="177461"/>
            <a:ext cx="5961312" cy="2246769"/>
          </a:xfrm>
          <a:prstGeom prst="rect">
            <a:avLst/>
          </a:prstGeom>
          <a:noFill/>
          <a:ln w="9525">
            <a:noFill/>
            <a:miter lim="800000"/>
            <a:headEnd/>
            <a:tailEnd/>
          </a:ln>
        </p:spPr>
        <p:txBody>
          <a:bodyPr wrap="none" anchor="t" anchorCtr="0">
            <a:spAutoFit/>
          </a:bodyPr>
          <a:lstStyle/>
          <a:p>
            <a:r>
              <a:rPr lang="en-US" dirty="0" smtClean="0">
                <a:solidFill>
                  <a:srgbClr val="FF0000"/>
                </a:solidFill>
                <a:ea typeface="Times New Roman" pitchFamily="18" charset="0"/>
                <a:cs typeface="Arial" pitchFamily="34" charset="0"/>
              </a:rPr>
              <a:t>A 13 kg </a:t>
            </a:r>
            <a:r>
              <a:rPr lang="en-US" dirty="0">
                <a:solidFill>
                  <a:srgbClr val="FF0000"/>
                </a:solidFill>
                <a:ea typeface="Times New Roman" pitchFamily="18" charset="0"/>
                <a:cs typeface="Arial" pitchFamily="34" charset="0"/>
              </a:rPr>
              <a:t>mass moving along </a:t>
            </a:r>
            <a:r>
              <a:rPr lang="en-US" dirty="0" smtClean="0">
                <a:solidFill>
                  <a:srgbClr val="FF0000"/>
                </a:solidFill>
                <a:ea typeface="Times New Roman" pitchFamily="18" charset="0"/>
                <a:cs typeface="Arial" pitchFamily="34" charset="0"/>
              </a:rPr>
              <a:t>a </a:t>
            </a:r>
            <a:r>
              <a:rPr lang="en-US" dirty="0" err="1" smtClean="0">
                <a:solidFill>
                  <a:srgbClr val="FF0000"/>
                </a:solidFill>
                <a:ea typeface="Times New Roman" pitchFamily="18" charset="0"/>
                <a:cs typeface="Arial" pitchFamily="34" charset="0"/>
              </a:rPr>
              <a:t>horiz</a:t>
            </a:r>
            <a:r>
              <a:rPr lang="en-US" dirty="0">
                <a:solidFill>
                  <a:srgbClr val="FF0000"/>
                </a:solidFill>
                <a:ea typeface="Times New Roman" pitchFamily="18" charset="0"/>
                <a:cs typeface="Arial" pitchFamily="34" charset="0"/>
              </a:rPr>
              <a:t>. </a:t>
            </a:r>
            <a:endParaRPr lang="en-US" dirty="0" smtClean="0">
              <a:solidFill>
                <a:srgbClr val="FF0000"/>
              </a:solidFill>
              <a:ea typeface="Times New Roman" pitchFamily="18" charset="0"/>
              <a:cs typeface="Arial" pitchFamily="34" charset="0"/>
            </a:endParaRPr>
          </a:p>
          <a:p>
            <a:r>
              <a:rPr lang="en-US" dirty="0" smtClean="0">
                <a:solidFill>
                  <a:srgbClr val="FF0000"/>
                </a:solidFill>
                <a:ea typeface="Times New Roman" pitchFamily="18" charset="0"/>
                <a:cs typeface="Arial" pitchFamily="34" charset="0"/>
              </a:rPr>
              <a:t>surface </a:t>
            </a:r>
            <a:r>
              <a:rPr lang="en-US" dirty="0">
                <a:solidFill>
                  <a:srgbClr val="FF0000"/>
                </a:solidFill>
                <a:ea typeface="Times New Roman" pitchFamily="18" charset="0"/>
                <a:cs typeface="Arial" pitchFamily="34" charset="0"/>
              </a:rPr>
              <a:t>is acted upon by </a:t>
            </a:r>
            <a:r>
              <a:rPr lang="en-US" dirty="0" smtClean="0">
                <a:solidFill>
                  <a:srgbClr val="FF0000"/>
                </a:solidFill>
                <a:ea typeface="Times New Roman" pitchFamily="18" charset="0"/>
                <a:cs typeface="Arial" pitchFamily="34" charset="0"/>
              </a:rPr>
              <a:t>an 87 </a:t>
            </a:r>
            <a:r>
              <a:rPr lang="en-US" dirty="0">
                <a:solidFill>
                  <a:srgbClr val="FF0000"/>
                </a:solidFill>
                <a:ea typeface="Times New Roman" pitchFamily="18" charset="0"/>
                <a:cs typeface="Arial" pitchFamily="34" charset="0"/>
              </a:rPr>
              <a:t>N </a:t>
            </a:r>
            <a:endParaRPr lang="en-US" dirty="0" smtClean="0">
              <a:solidFill>
                <a:srgbClr val="FF0000"/>
              </a:solidFill>
              <a:ea typeface="Times New Roman" pitchFamily="18" charset="0"/>
              <a:cs typeface="Arial" pitchFamily="34" charset="0"/>
            </a:endParaRPr>
          </a:p>
          <a:p>
            <a:r>
              <a:rPr lang="en-US" dirty="0" smtClean="0">
                <a:solidFill>
                  <a:srgbClr val="FF0000"/>
                </a:solidFill>
                <a:ea typeface="Times New Roman" pitchFamily="18" charset="0"/>
                <a:cs typeface="Arial" pitchFamily="34" charset="0"/>
              </a:rPr>
              <a:t>force </a:t>
            </a:r>
            <a:r>
              <a:rPr lang="en-US" dirty="0">
                <a:solidFill>
                  <a:srgbClr val="FF0000"/>
                </a:solidFill>
                <a:ea typeface="Times New Roman" pitchFamily="18" charset="0"/>
                <a:cs typeface="Arial" pitchFamily="34" charset="0"/>
              </a:rPr>
              <a:t>in direction of its motion. If </a:t>
            </a:r>
            <a:endParaRPr lang="en-US" dirty="0" smtClean="0">
              <a:solidFill>
                <a:srgbClr val="FF0000"/>
              </a:solidFill>
              <a:ea typeface="Times New Roman" pitchFamily="18" charset="0"/>
              <a:cs typeface="Arial" pitchFamily="34" charset="0"/>
            </a:endParaRPr>
          </a:p>
          <a:p>
            <a:r>
              <a:rPr lang="en-US" dirty="0" err="1" smtClean="0">
                <a:solidFill>
                  <a:srgbClr val="FF0000"/>
                </a:solidFill>
                <a:ea typeface="Times New Roman" pitchFamily="18" charset="0"/>
                <a:cs typeface="Arial" pitchFamily="34" charset="0"/>
              </a:rPr>
              <a:t>coeff</a:t>
            </a:r>
            <a:r>
              <a:rPr lang="en-US" dirty="0">
                <a:solidFill>
                  <a:srgbClr val="FF0000"/>
                </a:solidFill>
                <a:ea typeface="Times New Roman" pitchFamily="18" charset="0"/>
                <a:cs typeface="Arial" pitchFamily="34" charset="0"/>
              </a:rPr>
              <a:t>. of kinetic friction is </a:t>
            </a:r>
            <a:r>
              <a:rPr lang="en-US" dirty="0" smtClean="0">
                <a:solidFill>
                  <a:srgbClr val="FF0000"/>
                </a:solidFill>
                <a:ea typeface="Times New Roman" pitchFamily="18" charset="0"/>
                <a:cs typeface="Arial" pitchFamily="34" charset="0"/>
              </a:rPr>
              <a:t>0.22, </a:t>
            </a:r>
          </a:p>
          <a:p>
            <a:r>
              <a:rPr lang="en-US" dirty="0" smtClean="0">
                <a:solidFill>
                  <a:srgbClr val="FF0000"/>
                </a:solidFill>
                <a:ea typeface="Times New Roman" pitchFamily="18" charset="0"/>
                <a:cs typeface="Arial" pitchFamily="34" charset="0"/>
              </a:rPr>
              <a:t>find </a:t>
            </a:r>
            <a:r>
              <a:rPr lang="en-US" dirty="0">
                <a:solidFill>
                  <a:srgbClr val="FF0000"/>
                </a:solidFill>
                <a:ea typeface="Times New Roman" pitchFamily="18" charset="0"/>
                <a:cs typeface="Arial" pitchFamily="34" charset="0"/>
              </a:rPr>
              <a:t>mass’s acceleration. </a:t>
            </a:r>
          </a:p>
        </p:txBody>
      </p:sp>
      <p:sp>
        <p:nvSpPr>
          <p:cNvPr id="5133" name="Rectangle 31"/>
          <p:cNvSpPr>
            <a:spLocks noChangeArrowheads="1"/>
          </p:cNvSpPr>
          <p:nvPr/>
        </p:nvSpPr>
        <p:spPr bwMode="auto">
          <a:xfrm>
            <a:off x="6497638" y="2925763"/>
            <a:ext cx="1368425" cy="1177925"/>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269347" name="Text Box 35"/>
          <p:cNvSpPr txBox="1">
            <a:spLocks noChangeArrowheads="1"/>
          </p:cNvSpPr>
          <p:nvPr/>
        </p:nvSpPr>
        <p:spPr bwMode="auto">
          <a:xfrm>
            <a:off x="6961277" y="1371600"/>
            <a:ext cx="441146" cy="461665"/>
          </a:xfrm>
          <a:prstGeom prst="rect">
            <a:avLst/>
          </a:prstGeom>
          <a:noFill/>
          <a:ln w="9525">
            <a:noFill/>
            <a:miter lim="800000"/>
            <a:headEnd/>
            <a:tailEnd/>
          </a:ln>
        </p:spPr>
        <p:txBody>
          <a:bodyPr wrap="none" anchor="t" anchorCtr="0">
            <a:spAutoFit/>
          </a:bodyPr>
          <a:lstStyle/>
          <a:p>
            <a:pPr algn="ctr"/>
            <a:r>
              <a:rPr lang="en-US" sz="2400" dirty="0">
                <a:solidFill>
                  <a:srgbClr val="000000"/>
                </a:solidFill>
              </a:rPr>
              <a:t>m</a:t>
            </a:r>
          </a:p>
        </p:txBody>
      </p:sp>
      <p:sp>
        <p:nvSpPr>
          <p:cNvPr id="269351" name="Text Box 39"/>
          <p:cNvSpPr txBox="1">
            <a:spLocks noChangeArrowheads="1"/>
          </p:cNvSpPr>
          <p:nvPr/>
        </p:nvSpPr>
        <p:spPr bwMode="auto">
          <a:xfrm>
            <a:off x="5910135" y="1066800"/>
            <a:ext cx="486030" cy="461665"/>
          </a:xfrm>
          <a:prstGeom prst="rect">
            <a:avLst/>
          </a:prstGeom>
          <a:noFill/>
          <a:ln w="9525">
            <a:noFill/>
            <a:miter lim="800000"/>
            <a:headEnd/>
            <a:tailEnd/>
          </a:ln>
        </p:spPr>
        <p:txBody>
          <a:bodyPr wrap="none" anchor="t" anchorCtr="0">
            <a:spAutoFit/>
          </a:bodyPr>
          <a:lstStyle/>
          <a:p>
            <a:pPr algn="ctr"/>
            <a:r>
              <a:rPr lang="en-US" sz="2400" dirty="0" err="1">
                <a:solidFill>
                  <a:srgbClr val="000000"/>
                </a:solidFill>
              </a:rPr>
              <a:t>F</a:t>
            </a:r>
            <a:r>
              <a:rPr lang="en-US" sz="2400" baseline="-25000" dirty="0" err="1">
                <a:solidFill>
                  <a:srgbClr val="000000"/>
                </a:solidFill>
              </a:rPr>
              <a:t>a</a:t>
            </a:r>
            <a:endParaRPr lang="en-US" sz="2400" dirty="0">
              <a:solidFill>
                <a:srgbClr val="000000"/>
              </a:solidFill>
            </a:endParaRPr>
          </a:p>
        </p:txBody>
      </p:sp>
      <p:sp>
        <p:nvSpPr>
          <p:cNvPr id="269352" name="Text Box 40"/>
          <p:cNvSpPr txBox="1">
            <a:spLocks noChangeArrowheads="1"/>
          </p:cNvSpPr>
          <p:nvPr/>
        </p:nvSpPr>
        <p:spPr bwMode="auto">
          <a:xfrm>
            <a:off x="6949254" y="2133600"/>
            <a:ext cx="465192" cy="461665"/>
          </a:xfrm>
          <a:prstGeom prst="rect">
            <a:avLst/>
          </a:prstGeom>
          <a:noFill/>
          <a:ln w="9525">
            <a:noFill/>
            <a:miter lim="800000"/>
            <a:headEnd/>
            <a:tailEnd/>
          </a:ln>
        </p:spPr>
        <p:txBody>
          <a:bodyPr wrap="none" anchor="t" anchorCtr="0">
            <a:spAutoFit/>
          </a:bodyPr>
          <a:lstStyle/>
          <a:p>
            <a:pPr algn="ctr"/>
            <a:r>
              <a:rPr lang="en-US" sz="2400" dirty="0" err="1">
                <a:solidFill>
                  <a:srgbClr val="000000"/>
                </a:solidFill>
                <a:latin typeface="Symbol" pitchFamily="18" charset="2"/>
              </a:rPr>
              <a:t>m</a:t>
            </a:r>
            <a:r>
              <a:rPr lang="en-US" sz="2400" baseline="-25000" dirty="0" err="1">
                <a:solidFill>
                  <a:srgbClr val="000000"/>
                </a:solidFill>
              </a:rPr>
              <a:t>k</a:t>
            </a:r>
            <a:endParaRPr lang="en-US" sz="2400" dirty="0">
              <a:solidFill>
                <a:srgbClr val="000000"/>
              </a:solidFill>
            </a:endParaRPr>
          </a:p>
        </p:txBody>
      </p:sp>
      <p:sp>
        <p:nvSpPr>
          <p:cNvPr id="269355" name="Line 43"/>
          <p:cNvSpPr>
            <a:spLocks noChangeShapeType="1"/>
          </p:cNvSpPr>
          <p:nvPr/>
        </p:nvSpPr>
        <p:spPr bwMode="auto">
          <a:xfrm>
            <a:off x="5791200" y="1600200"/>
            <a:ext cx="685800" cy="0"/>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sp>
        <p:nvSpPr>
          <p:cNvPr id="269358" name="Text Box 46"/>
          <p:cNvSpPr txBox="1">
            <a:spLocks noChangeArrowheads="1"/>
          </p:cNvSpPr>
          <p:nvPr/>
        </p:nvSpPr>
        <p:spPr bwMode="auto">
          <a:xfrm>
            <a:off x="7905318" y="1143000"/>
            <a:ext cx="877163" cy="461665"/>
          </a:xfrm>
          <a:prstGeom prst="rect">
            <a:avLst/>
          </a:prstGeom>
          <a:noFill/>
          <a:ln w="9525">
            <a:noFill/>
            <a:miter lim="800000"/>
            <a:headEnd/>
            <a:tailEnd/>
          </a:ln>
        </p:spPr>
        <p:txBody>
          <a:bodyPr wrap="none" anchor="t" anchorCtr="0">
            <a:spAutoFit/>
          </a:bodyPr>
          <a:lstStyle/>
          <a:p>
            <a:pPr algn="ctr"/>
            <a:r>
              <a:rPr lang="en-US" sz="2400" dirty="0">
                <a:solidFill>
                  <a:srgbClr val="000000"/>
                </a:solidFill>
              </a:rPr>
              <a:t>a = ?</a:t>
            </a:r>
          </a:p>
        </p:txBody>
      </p:sp>
      <p:sp>
        <p:nvSpPr>
          <p:cNvPr id="269365" name="Text Box 53"/>
          <p:cNvSpPr txBox="1">
            <a:spLocks noChangeArrowheads="1"/>
          </p:cNvSpPr>
          <p:nvPr/>
        </p:nvSpPr>
        <p:spPr bwMode="auto">
          <a:xfrm>
            <a:off x="7919627" y="3643313"/>
            <a:ext cx="851515" cy="461665"/>
          </a:xfrm>
          <a:prstGeom prst="rect">
            <a:avLst/>
          </a:prstGeom>
          <a:noFill/>
          <a:ln w="9525">
            <a:noFill/>
            <a:miter lim="800000"/>
            <a:headEnd/>
            <a:tailEnd/>
          </a:ln>
        </p:spPr>
        <p:txBody>
          <a:bodyPr wrap="none" anchor="t" anchorCtr="0">
            <a:spAutoFit/>
          </a:bodyPr>
          <a:lstStyle/>
          <a:p>
            <a:pPr algn="ctr"/>
            <a:r>
              <a:rPr lang="en-US" sz="2400" dirty="0" err="1" smtClean="0">
                <a:solidFill>
                  <a:srgbClr val="009900"/>
                </a:solidFill>
                <a:latin typeface="Symbol" pitchFamily="18" charset="2"/>
              </a:rPr>
              <a:t>m</a:t>
            </a:r>
            <a:r>
              <a:rPr lang="en-US" sz="2400" baseline="-25000" dirty="0" err="1" smtClean="0">
                <a:solidFill>
                  <a:srgbClr val="009900"/>
                </a:solidFill>
              </a:rPr>
              <a:t>k</a:t>
            </a:r>
            <a:r>
              <a:rPr lang="en-US" sz="2400" dirty="0" smtClean="0">
                <a:solidFill>
                  <a:srgbClr val="009900"/>
                </a:solidFill>
              </a:rPr>
              <a:t> </a:t>
            </a:r>
            <a:r>
              <a:rPr lang="en-US" sz="2400" dirty="0" err="1" smtClean="0">
                <a:solidFill>
                  <a:srgbClr val="009900"/>
                </a:solidFill>
              </a:rPr>
              <a:t>F</a:t>
            </a:r>
            <a:r>
              <a:rPr lang="en-US" sz="2400" baseline="-25000" dirty="0" err="1" smtClean="0">
                <a:solidFill>
                  <a:srgbClr val="009900"/>
                </a:solidFill>
              </a:rPr>
              <a:t>n</a:t>
            </a:r>
            <a:endParaRPr lang="en-US" sz="2400" dirty="0">
              <a:solidFill>
                <a:srgbClr val="009900"/>
              </a:solidFill>
            </a:endParaRPr>
          </a:p>
        </p:txBody>
      </p:sp>
      <p:sp>
        <p:nvSpPr>
          <p:cNvPr id="269367" name="Line 55"/>
          <p:cNvSpPr>
            <a:spLocks noChangeShapeType="1"/>
          </p:cNvSpPr>
          <p:nvPr/>
        </p:nvSpPr>
        <p:spPr bwMode="auto">
          <a:xfrm>
            <a:off x="6934200" y="4141788"/>
            <a:ext cx="0" cy="571500"/>
          </a:xfrm>
          <a:prstGeom prst="line">
            <a:avLst/>
          </a:prstGeom>
          <a:noFill/>
          <a:ln w="28575">
            <a:solidFill>
              <a:srgbClr val="000000"/>
            </a:solidFill>
            <a:round/>
            <a:headEnd type="triangle" w="lg" len="lg"/>
            <a:tailEnd/>
          </a:ln>
        </p:spPr>
        <p:txBody>
          <a:bodyPr/>
          <a:lstStyle/>
          <a:p>
            <a:endParaRPr lang="en-US">
              <a:solidFill>
                <a:srgbClr val="000000"/>
              </a:solidFill>
            </a:endParaRPr>
          </a:p>
        </p:txBody>
      </p:sp>
      <p:sp>
        <p:nvSpPr>
          <p:cNvPr id="269368" name="Text Box 56"/>
          <p:cNvSpPr txBox="1">
            <a:spLocks noChangeArrowheads="1"/>
          </p:cNvSpPr>
          <p:nvPr/>
        </p:nvSpPr>
        <p:spPr bwMode="auto">
          <a:xfrm>
            <a:off x="6367335" y="4217988"/>
            <a:ext cx="486030" cy="461665"/>
          </a:xfrm>
          <a:prstGeom prst="rect">
            <a:avLst/>
          </a:prstGeom>
          <a:noFill/>
          <a:ln w="9525">
            <a:noFill/>
            <a:miter lim="800000"/>
            <a:headEnd/>
            <a:tailEnd/>
          </a:ln>
        </p:spPr>
        <p:txBody>
          <a:bodyPr wrap="none" anchor="t" anchorCtr="0">
            <a:spAutoFit/>
          </a:bodyPr>
          <a:lstStyle/>
          <a:p>
            <a:pPr algn="ctr"/>
            <a:r>
              <a:rPr lang="en-US" sz="2400" dirty="0" err="1">
                <a:solidFill>
                  <a:srgbClr val="000000"/>
                </a:solidFill>
              </a:rPr>
              <a:t>F</a:t>
            </a:r>
            <a:r>
              <a:rPr lang="en-US" sz="2400" baseline="-25000" dirty="0" err="1">
                <a:solidFill>
                  <a:srgbClr val="000000"/>
                </a:solidFill>
              </a:rPr>
              <a:t>n</a:t>
            </a:r>
            <a:endParaRPr lang="en-US" sz="2400" dirty="0">
              <a:solidFill>
                <a:srgbClr val="000000"/>
              </a:solidFill>
            </a:endParaRPr>
          </a:p>
        </p:txBody>
      </p:sp>
      <p:sp>
        <p:nvSpPr>
          <p:cNvPr id="269369" name="Text Box 57"/>
          <p:cNvSpPr txBox="1">
            <a:spLocks noChangeArrowheads="1"/>
          </p:cNvSpPr>
          <p:nvPr/>
        </p:nvSpPr>
        <p:spPr bwMode="auto">
          <a:xfrm>
            <a:off x="5559258" y="3031938"/>
            <a:ext cx="835485" cy="461665"/>
          </a:xfrm>
          <a:prstGeom prst="rect">
            <a:avLst/>
          </a:prstGeom>
          <a:noFill/>
          <a:ln w="9525">
            <a:noFill/>
            <a:miter lim="800000"/>
            <a:headEnd/>
            <a:tailEnd/>
          </a:ln>
        </p:spPr>
        <p:txBody>
          <a:bodyPr wrap="none" anchor="t" anchorCtr="0">
            <a:spAutoFit/>
          </a:bodyPr>
          <a:lstStyle/>
          <a:p>
            <a:pPr algn="ctr"/>
            <a:r>
              <a:rPr lang="en-US" sz="2400" dirty="0" smtClean="0">
                <a:solidFill>
                  <a:srgbClr val="009900"/>
                </a:solidFill>
              </a:rPr>
              <a:t>87 N</a:t>
            </a:r>
            <a:endParaRPr lang="en-US" sz="2400" dirty="0">
              <a:solidFill>
                <a:srgbClr val="009900"/>
              </a:solidFill>
            </a:endParaRPr>
          </a:p>
        </p:txBody>
      </p:sp>
      <p:sp>
        <p:nvSpPr>
          <p:cNvPr id="269370" name="Line 58"/>
          <p:cNvSpPr>
            <a:spLocks noChangeShapeType="1"/>
          </p:cNvSpPr>
          <p:nvPr/>
        </p:nvSpPr>
        <p:spPr bwMode="auto">
          <a:xfrm>
            <a:off x="5791200" y="3494088"/>
            <a:ext cx="685800" cy="0"/>
          </a:xfrm>
          <a:prstGeom prst="line">
            <a:avLst/>
          </a:prstGeom>
          <a:noFill/>
          <a:ln w="28575">
            <a:solidFill>
              <a:srgbClr val="009900"/>
            </a:solidFill>
            <a:round/>
            <a:headEnd/>
            <a:tailEnd type="triangle" w="lg" len="lg"/>
          </a:ln>
        </p:spPr>
        <p:txBody>
          <a:bodyPr/>
          <a:lstStyle/>
          <a:p>
            <a:endParaRPr lang="en-US">
              <a:solidFill>
                <a:srgbClr val="000000"/>
              </a:solidFill>
            </a:endParaRPr>
          </a:p>
        </p:txBody>
      </p:sp>
      <p:sp>
        <p:nvSpPr>
          <p:cNvPr id="269373" name="Line 61"/>
          <p:cNvSpPr>
            <a:spLocks noChangeShapeType="1"/>
          </p:cNvSpPr>
          <p:nvPr/>
        </p:nvSpPr>
        <p:spPr bwMode="auto">
          <a:xfrm>
            <a:off x="7891463" y="4176713"/>
            <a:ext cx="457200" cy="0"/>
          </a:xfrm>
          <a:prstGeom prst="line">
            <a:avLst/>
          </a:prstGeom>
          <a:noFill/>
          <a:ln w="28575">
            <a:solidFill>
              <a:srgbClr val="009900"/>
            </a:solidFill>
            <a:round/>
            <a:headEnd type="triangle" w="lg" len="lg"/>
            <a:tailEnd type="none" w="lg" len="med"/>
          </a:ln>
        </p:spPr>
        <p:txBody>
          <a:bodyPr/>
          <a:lstStyle/>
          <a:p>
            <a:endParaRPr lang="en-US">
              <a:solidFill>
                <a:srgbClr val="000000"/>
              </a:solidFill>
            </a:endParaRPr>
          </a:p>
        </p:txBody>
      </p:sp>
      <p:sp>
        <p:nvSpPr>
          <p:cNvPr id="269384" name="Rectangle 72"/>
          <p:cNvSpPr>
            <a:spLocks noChangeArrowheads="1"/>
          </p:cNvSpPr>
          <p:nvPr/>
        </p:nvSpPr>
        <p:spPr bwMode="auto">
          <a:xfrm>
            <a:off x="1295400" y="4378732"/>
            <a:ext cx="585417" cy="523220"/>
          </a:xfrm>
          <a:prstGeom prst="rect">
            <a:avLst/>
          </a:prstGeom>
          <a:noFill/>
          <a:ln w="9525">
            <a:noFill/>
            <a:miter lim="800000"/>
            <a:headEnd/>
            <a:tailEnd/>
          </a:ln>
        </p:spPr>
        <p:txBody>
          <a:bodyPr wrap="none" anchor="t" anchorCtr="0">
            <a:spAutoFit/>
          </a:bodyPr>
          <a:lstStyle/>
          <a:p>
            <a:r>
              <a:rPr lang="en-US" dirty="0" smtClean="0">
                <a:solidFill>
                  <a:srgbClr val="009900"/>
                </a:solidFill>
              </a:rPr>
              <a:t>87</a:t>
            </a:r>
            <a:endParaRPr lang="en-US" baseline="-25000" dirty="0">
              <a:solidFill>
                <a:srgbClr val="009900"/>
              </a:solidFill>
            </a:endParaRPr>
          </a:p>
        </p:txBody>
      </p:sp>
      <p:sp>
        <p:nvSpPr>
          <p:cNvPr id="269385" name="Rectangle 73"/>
          <p:cNvSpPr>
            <a:spLocks noChangeArrowheads="1"/>
          </p:cNvSpPr>
          <p:nvPr/>
        </p:nvSpPr>
        <p:spPr bwMode="auto">
          <a:xfrm>
            <a:off x="1676399" y="4378732"/>
            <a:ext cx="2626040" cy="523220"/>
          </a:xfrm>
          <a:prstGeom prst="rect">
            <a:avLst/>
          </a:prstGeom>
          <a:noFill/>
          <a:ln w="9525">
            <a:noFill/>
            <a:miter lim="800000"/>
            <a:headEnd/>
            <a:tailEnd/>
          </a:ln>
        </p:spPr>
        <p:txBody>
          <a:bodyPr wrap="none" anchor="t" anchorCtr="0">
            <a:spAutoFit/>
          </a:bodyPr>
          <a:lstStyle/>
          <a:p>
            <a:r>
              <a:rPr lang="en-US" dirty="0">
                <a:solidFill>
                  <a:srgbClr val="009900"/>
                </a:solidFill>
              </a:rPr>
              <a:t> </a:t>
            </a:r>
            <a:r>
              <a:rPr lang="en-US" dirty="0" smtClean="0">
                <a:solidFill>
                  <a:srgbClr val="009900"/>
                </a:solidFill>
              </a:rPr>
              <a:t>– 0.22(127.53)</a:t>
            </a:r>
            <a:endParaRPr lang="en-US" baseline="-25000" dirty="0">
              <a:solidFill>
                <a:srgbClr val="009900"/>
              </a:solidFill>
            </a:endParaRPr>
          </a:p>
        </p:txBody>
      </p:sp>
      <p:sp>
        <p:nvSpPr>
          <p:cNvPr id="269386" name="Rectangle 74"/>
          <p:cNvSpPr>
            <a:spLocks noChangeArrowheads="1"/>
          </p:cNvSpPr>
          <p:nvPr/>
        </p:nvSpPr>
        <p:spPr bwMode="auto">
          <a:xfrm>
            <a:off x="4208860" y="4378732"/>
            <a:ext cx="1425390" cy="523220"/>
          </a:xfrm>
          <a:prstGeom prst="rect">
            <a:avLst/>
          </a:prstGeom>
          <a:noFill/>
          <a:ln w="9525">
            <a:noFill/>
            <a:miter lim="800000"/>
            <a:headEnd/>
            <a:tailEnd/>
          </a:ln>
        </p:spPr>
        <p:txBody>
          <a:bodyPr wrap="none" anchor="t" anchorCtr="0">
            <a:spAutoFit/>
          </a:bodyPr>
          <a:lstStyle/>
          <a:p>
            <a:r>
              <a:rPr lang="en-US" dirty="0">
                <a:solidFill>
                  <a:srgbClr val="000000"/>
                </a:solidFill>
              </a:rPr>
              <a:t>=  </a:t>
            </a:r>
            <a:r>
              <a:rPr lang="en-US" dirty="0" smtClean="0">
                <a:solidFill>
                  <a:srgbClr val="000000"/>
                </a:solidFill>
              </a:rPr>
              <a:t>13 </a:t>
            </a:r>
            <a:r>
              <a:rPr lang="en-US" dirty="0">
                <a:solidFill>
                  <a:srgbClr val="000000"/>
                </a:solidFill>
              </a:rPr>
              <a:t>a</a:t>
            </a:r>
            <a:r>
              <a:rPr lang="en-US" baseline="-25000" dirty="0">
                <a:solidFill>
                  <a:srgbClr val="000000"/>
                </a:solidFill>
              </a:rPr>
              <a:t>//</a:t>
            </a:r>
          </a:p>
        </p:txBody>
      </p:sp>
      <p:grpSp>
        <p:nvGrpSpPr>
          <p:cNvPr id="6" name="Group 82"/>
          <p:cNvGrpSpPr>
            <a:grpSpLocks/>
          </p:cNvGrpSpPr>
          <p:nvPr/>
        </p:nvGrpSpPr>
        <p:grpSpPr bwMode="auto">
          <a:xfrm>
            <a:off x="3325075" y="2924608"/>
            <a:ext cx="1282532" cy="523220"/>
            <a:chOff x="2636325" y="3014990"/>
            <a:chExt cx="1282532" cy="523220"/>
          </a:xfrm>
        </p:grpSpPr>
        <p:sp>
          <p:nvSpPr>
            <p:cNvPr id="5162" name="Rectangle 6"/>
            <p:cNvSpPr>
              <a:spLocks noChangeArrowheads="1"/>
            </p:cNvSpPr>
            <p:nvPr/>
          </p:nvSpPr>
          <p:spPr bwMode="auto">
            <a:xfrm>
              <a:off x="2636325" y="3014990"/>
              <a:ext cx="1194558" cy="523220"/>
            </a:xfrm>
            <a:prstGeom prst="rect">
              <a:avLst/>
            </a:prstGeom>
            <a:noFill/>
            <a:ln w="9525">
              <a:noFill/>
              <a:miter lim="800000"/>
              <a:headEnd/>
              <a:tailEnd/>
            </a:ln>
          </p:spPr>
          <p:txBody>
            <a:bodyPr wrap="none" anchor="t" anchorCtr="0">
              <a:spAutoFit/>
            </a:bodyPr>
            <a:lstStyle/>
            <a:p>
              <a:r>
                <a:rPr lang="en-US" dirty="0">
                  <a:solidFill>
                    <a:srgbClr val="000000"/>
                  </a:solidFill>
                </a:rPr>
                <a:t>= </a:t>
              </a:r>
              <a:r>
                <a:rPr lang="en-US" dirty="0" smtClean="0">
                  <a:solidFill>
                    <a:srgbClr val="000000"/>
                  </a:solidFill>
                </a:rPr>
                <a:t>13 </a:t>
              </a:r>
              <a:r>
                <a:rPr lang="en-US" dirty="0">
                  <a:solidFill>
                    <a:srgbClr val="000000"/>
                  </a:solidFill>
                </a:rPr>
                <a:t>a</a:t>
              </a:r>
              <a:endParaRPr lang="en-US" baseline="-25000" dirty="0">
                <a:solidFill>
                  <a:srgbClr val="000000"/>
                </a:solidFill>
              </a:endParaRPr>
            </a:p>
          </p:txBody>
        </p:sp>
        <p:grpSp>
          <p:nvGrpSpPr>
            <p:cNvPr id="5163" name="Group 54"/>
            <p:cNvGrpSpPr>
              <a:grpSpLocks/>
            </p:cNvGrpSpPr>
            <p:nvPr/>
          </p:nvGrpSpPr>
          <p:grpSpPr bwMode="auto">
            <a:xfrm>
              <a:off x="3685330" y="3278931"/>
              <a:ext cx="233527" cy="235723"/>
              <a:chOff x="7734815" y="2032022"/>
              <a:chExt cx="233527" cy="235723"/>
            </a:xfrm>
          </p:grpSpPr>
          <p:grpSp>
            <p:nvGrpSpPr>
              <p:cNvPr id="5164" name="Group 55"/>
              <p:cNvGrpSpPr>
                <a:grpSpLocks/>
              </p:cNvGrpSpPr>
              <p:nvPr/>
            </p:nvGrpSpPr>
            <p:grpSpPr bwMode="auto">
              <a:xfrm>
                <a:off x="7734815" y="2267333"/>
                <a:ext cx="233527" cy="412"/>
                <a:chOff x="2121" y="3675"/>
                <a:chExt cx="494" cy="412"/>
              </a:xfrm>
            </p:grpSpPr>
            <p:sp>
              <p:nvSpPr>
                <p:cNvPr id="5168"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sp>
              <p:nvSpPr>
                <p:cNvPr id="5169"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grpSp>
          <p:grpSp>
            <p:nvGrpSpPr>
              <p:cNvPr id="5165" name="Group 55"/>
              <p:cNvGrpSpPr>
                <a:grpSpLocks/>
              </p:cNvGrpSpPr>
              <p:nvPr/>
            </p:nvGrpSpPr>
            <p:grpSpPr bwMode="auto">
              <a:xfrm rot="5400000">
                <a:off x="7734815" y="2148580"/>
                <a:ext cx="233527" cy="412"/>
                <a:chOff x="2121" y="3675"/>
                <a:chExt cx="494" cy="412"/>
              </a:xfrm>
            </p:grpSpPr>
            <p:sp>
              <p:nvSpPr>
                <p:cNvPr id="5166"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sp>
              <p:nvSpPr>
                <p:cNvPr id="5167"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grpSp>
        </p:grpSp>
      </p:grpSp>
      <p:grpSp>
        <p:nvGrpSpPr>
          <p:cNvPr id="8" name="Group 7"/>
          <p:cNvGrpSpPr/>
          <p:nvPr/>
        </p:nvGrpSpPr>
        <p:grpSpPr>
          <a:xfrm>
            <a:off x="457200" y="2729018"/>
            <a:ext cx="1143000" cy="914400"/>
            <a:chOff x="457200" y="2729018"/>
            <a:chExt cx="1143000" cy="914400"/>
          </a:xfrm>
        </p:grpSpPr>
        <p:sp>
          <p:nvSpPr>
            <p:cNvPr id="5134" name="Rectangle 33"/>
            <p:cNvSpPr>
              <a:spLocks noChangeArrowheads="1"/>
            </p:cNvSpPr>
            <p:nvPr/>
          </p:nvSpPr>
          <p:spPr bwMode="auto">
            <a:xfrm>
              <a:off x="457200" y="2729018"/>
              <a:ext cx="1143000" cy="914400"/>
            </a:xfrm>
            <a:prstGeom prst="rect">
              <a:avLst/>
            </a:prstGeom>
            <a:noFill/>
            <a:ln w="9525">
              <a:noFill/>
              <a:miter lim="800000"/>
              <a:headEnd/>
              <a:tailEnd/>
            </a:ln>
          </p:spPr>
          <p:txBody>
            <a:bodyPr anchor="ctr"/>
            <a:lstStyle/>
            <a:p>
              <a:r>
                <a:rPr lang="en-US" dirty="0">
                  <a:solidFill>
                    <a:srgbClr val="0070C0"/>
                  </a:solidFill>
                  <a:latin typeface="Symbol" pitchFamily="18" charset="2"/>
                </a:rPr>
                <a:t>S</a:t>
              </a:r>
              <a:r>
                <a:rPr lang="en-US" dirty="0">
                  <a:solidFill>
                    <a:srgbClr val="0070C0"/>
                  </a:solidFill>
                </a:rPr>
                <a:t>F  :</a:t>
              </a:r>
            </a:p>
          </p:txBody>
        </p:sp>
        <p:grpSp>
          <p:nvGrpSpPr>
            <p:cNvPr id="5155" name="Group 61"/>
            <p:cNvGrpSpPr>
              <a:grpSpLocks/>
            </p:cNvGrpSpPr>
            <p:nvPr/>
          </p:nvGrpSpPr>
          <p:grpSpPr bwMode="auto">
            <a:xfrm>
              <a:off x="941388" y="3176693"/>
              <a:ext cx="234950" cy="234950"/>
              <a:chOff x="7734815" y="2032022"/>
              <a:chExt cx="233527" cy="235723"/>
            </a:xfrm>
          </p:grpSpPr>
          <p:grpSp>
            <p:nvGrpSpPr>
              <p:cNvPr id="5156" name="Group 55"/>
              <p:cNvGrpSpPr>
                <a:grpSpLocks/>
              </p:cNvGrpSpPr>
              <p:nvPr/>
            </p:nvGrpSpPr>
            <p:grpSpPr bwMode="auto">
              <a:xfrm>
                <a:off x="7734815" y="2267333"/>
                <a:ext cx="233527" cy="412"/>
                <a:chOff x="2121" y="3675"/>
                <a:chExt cx="494" cy="412"/>
              </a:xfrm>
            </p:grpSpPr>
            <p:sp>
              <p:nvSpPr>
                <p:cNvPr id="5160"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0000"/>
                    </a:solidFill>
                  </a:endParaRPr>
                </a:p>
              </p:txBody>
            </p:sp>
            <p:sp>
              <p:nvSpPr>
                <p:cNvPr id="5161" name="Line 57"/>
                <p:cNvSpPr>
                  <a:spLocks noChangeShapeType="1"/>
                </p:cNvSpPr>
                <p:nvPr/>
              </p:nvSpPr>
              <p:spPr bwMode="auto">
                <a:xfrm flipV="1">
                  <a:off x="2377" y="3675"/>
                  <a:ext cx="0" cy="412"/>
                </a:xfrm>
                <a:prstGeom prst="line">
                  <a:avLst/>
                </a:prstGeom>
                <a:noFill/>
                <a:ln w="22225">
                  <a:solidFill>
                    <a:srgbClr val="0070C0"/>
                  </a:solidFill>
                  <a:round/>
                  <a:headEnd/>
                  <a:tailEnd/>
                </a:ln>
              </p:spPr>
              <p:txBody>
                <a:bodyPr/>
                <a:lstStyle/>
                <a:p>
                  <a:endParaRPr lang="en-US">
                    <a:solidFill>
                      <a:srgbClr val="000000"/>
                    </a:solidFill>
                  </a:endParaRPr>
                </a:p>
              </p:txBody>
            </p:sp>
          </p:grpSp>
          <p:grpSp>
            <p:nvGrpSpPr>
              <p:cNvPr id="5157" name="Group 55"/>
              <p:cNvGrpSpPr>
                <a:grpSpLocks/>
              </p:cNvGrpSpPr>
              <p:nvPr/>
            </p:nvGrpSpPr>
            <p:grpSpPr bwMode="auto">
              <a:xfrm rot="5400000">
                <a:off x="7734815" y="2148580"/>
                <a:ext cx="233527" cy="412"/>
                <a:chOff x="2121" y="3675"/>
                <a:chExt cx="494" cy="412"/>
              </a:xfrm>
            </p:grpSpPr>
            <p:sp>
              <p:nvSpPr>
                <p:cNvPr id="5158"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0000"/>
                    </a:solidFill>
                  </a:endParaRPr>
                </a:p>
              </p:txBody>
            </p:sp>
            <p:sp>
              <p:nvSpPr>
                <p:cNvPr id="5159" name="Line 57"/>
                <p:cNvSpPr>
                  <a:spLocks noChangeShapeType="1"/>
                </p:cNvSpPr>
                <p:nvPr/>
              </p:nvSpPr>
              <p:spPr bwMode="auto">
                <a:xfrm flipV="1">
                  <a:off x="2377" y="3675"/>
                  <a:ext cx="0" cy="412"/>
                </a:xfrm>
                <a:prstGeom prst="line">
                  <a:avLst/>
                </a:prstGeom>
                <a:noFill/>
                <a:ln w="22225">
                  <a:solidFill>
                    <a:srgbClr val="0070C0"/>
                  </a:solidFill>
                  <a:round/>
                  <a:headEnd/>
                  <a:tailEnd/>
                </a:ln>
              </p:spPr>
              <p:txBody>
                <a:bodyPr/>
                <a:lstStyle/>
                <a:p>
                  <a:endParaRPr lang="en-US">
                    <a:solidFill>
                      <a:srgbClr val="000000"/>
                    </a:solidFill>
                  </a:endParaRPr>
                </a:p>
              </p:txBody>
            </p:sp>
          </p:grpSp>
        </p:grpSp>
      </p:grpSp>
      <p:grpSp>
        <p:nvGrpSpPr>
          <p:cNvPr id="47" name="Group 114"/>
          <p:cNvGrpSpPr>
            <a:grpSpLocks/>
          </p:cNvGrpSpPr>
          <p:nvPr/>
        </p:nvGrpSpPr>
        <p:grpSpPr bwMode="auto">
          <a:xfrm>
            <a:off x="4090426" y="2459972"/>
            <a:ext cx="838200" cy="1066800"/>
            <a:chOff x="1968" y="1632"/>
            <a:chExt cx="528" cy="672"/>
          </a:xfrm>
        </p:grpSpPr>
        <p:sp>
          <p:nvSpPr>
            <p:cNvPr id="48" name="Rectangle 115"/>
            <p:cNvSpPr>
              <a:spLocks noChangeArrowheads="1"/>
            </p:cNvSpPr>
            <p:nvPr/>
          </p:nvSpPr>
          <p:spPr bwMode="auto">
            <a:xfrm>
              <a:off x="2256" y="1632"/>
              <a:ext cx="240" cy="384"/>
            </a:xfrm>
            <a:prstGeom prst="rect">
              <a:avLst/>
            </a:prstGeom>
            <a:noFill/>
            <a:ln w="9525">
              <a:noFill/>
              <a:miter lim="800000"/>
              <a:headEnd/>
              <a:tailEnd/>
            </a:ln>
          </p:spPr>
          <p:txBody>
            <a:bodyPr anchor="ctr"/>
            <a:lstStyle/>
            <a:p>
              <a:r>
                <a:rPr lang="en-US" dirty="0">
                  <a:solidFill>
                    <a:srgbClr val="3333FF"/>
                  </a:solidFill>
                </a:rPr>
                <a:t>0</a:t>
              </a:r>
            </a:p>
          </p:txBody>
        </p:sp>
        <p:sp>
          <p:nvSpPr>
            <p:cNvPr id="49" name="Line 116"/>
            <p:cNvSpPr>
              <a:spLocks noChangeShapeType="1"/>
            </p:cNvSpPr>
            <p:nvPr/>
          </p:nvSpPr>
          <p:spPr bwMode="auto">
            <a:xfrm flipV="1">
              <a:off x="1968" y="1872"/>
              <a:ext cx="336" cy="432"/>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
        <p:nvSpPr>
          <p:cNvPr id="55" name="Rectangle 76"/>
          <p:cNvSpPr>
            <a:spLocks noChangeArrowheads="1"/>
          </p:cNvSpPr>
          <p:nvPr/>
        </p:nvSpPr>
        <p:spPr bwMode="auto">
          <a:xfrm>
            <a:off x="1384611" y="3618794"/>
            <a:ext cx="2406428" cy="523220"/>
          </a:xfrm>
          <a:prstGeom prst="rect">
            <a:avLst/>
          </a:prstGeom>
          <a:noFill/>
          <a:ln w="9525">
            <a:noFill/>
            <a:miter lim="800000"/>
            <a:headEnd/>
            <a:tailEnd/>
          </a:ln>
        </p:spPr>
        <p:txBody>
          <a:bodyPr wrap="none" anchor="t" anchorCtr="0">
            <a:spAutoFit/>
          </a:bodyPr>
          <a:lstStyle/>
          <a:p>
            <a:r>
              <a:rPr lang="en-US" dirty="0" err="1" smtClean="0">
                <a:solidFill>
                  <a:srgbClr val="000000"/>
                </a:solidFill>
              </a:rPr>
              <a:t>F</a:t>
            </a:r>
            <a:r>
              <a:rPr lang="en-US" baseline="-25000" dirty="0" err="1" smtClean="0">
                <a:solidFill>
                  <a:srgbClr val="000000"/>
                </a:solidFill>
              </a:rPr>
              <a:t>n</a:t>
            </a:r>
            <a:r>
              <a:rPr lang="en-US" dirty="0" smtClean="0">
                <a:solidFill>
                  <a:srgbClr val="000000"/>
                </a:solidFill>
              </a:rPr>
              <a:t> = 127.53 N</a:t>
            </a:r>
            <a:endParaRPr lang="en-US" baseline="-25000" dirty="0">
              <a:solidFill>
                <a:srgbClr val="000000"/>
              </a:solidFill>
            </a:endParaRPr>
          </a:p>
        </p:txBody>
      </p:sp>
      <p:sp>
        <p:nvSpPr>
          <p:cNvPr id="68" name="Oval 67"/>
          <p:cNvSpPr/>
          <p:nvPr/>
        </p:nvSpPr>
        <p:spPr>
          <a:xfrm>
            <a:off x="5125886" y="4379515"/>
            <a:ext cx="545910" cy="5459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Rectangle 82"/>
          <p:cNvSpPr>
            <a:spLocks noChangeArrowheads="1"/>
          </p:cNvSpPr>
          <p:nvPr/>
        </p:nvSpPr>
        <p:spPr bwMode="auto">
          <a:xfrm>
            <a:off x="6124644" y="5354191"/>
            <a:ext cx="1524000" cy="990600"/>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graphicFrame>
        <p:nvGraphicFramePr>
          <p:cNvPr id="65" name="Object 78"/>
          <p:cNvGraphicFramePr>
            <a:graphicFrameLocks noChangeAspect="1"/>
          </p:cNvGraphicFramePr>
          <p:nvPr>
            <p:extLst/>
          </p:nvPr>
        </p:nvGraphicFramePr>
        <p:xfrm>
          <a:off x="5743644" y="5430391"/>
          <a:ext cx="1806575" cy="825500"/>
        </p:xfrm>
        <a:graphic>
          <a:graphicData uri="http://schemas.openxmlformats.org/presentationml/2006/ole">
            <mc:AlternateContent xmlns:mc="http://schemas.openxmlformats.org/markup-compatibility/2006">
              <mc:Choice xmlns:v="urn:schemas-microsoft-com:vml" Requires="v">
                <p:oleObj spid="_x0000_s7188" name="Equation" r:id="rId3" imgW="1866600" imgH="838080" progId="Equation.3">
                  <p:embed/>
                </p:oleObj>
              </mc:Choice>
              <mc:Fallback>
                <p:oleObj name="Equation" r:id="rId3" imgW="186660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3644" y="5430391"/>
                        <a:ext cx="1806575"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
          <p:cNvGrpSpPr/>
          <p:nvPr/>
        </p:nvGrpSpPr>
        <p:grpSpPr>
          <a:xfrm>
            <a:off x="1585721" y="5381271"/>
            <a:ext cx="4105629" cy="987244"/>
            <a:chOff x="1585721" y="5381271"/>
            <a:chExt cx="4105629" cy="987244"/>
          </a:xfrm>
        </p:grpSpPr>
        <p:grpSp>
          <p:nvGrpSpPr>
            <p:cNvPr id="59" name="Group 58"/>
            <p:cNvGrpSpPr/>
            <p:nvPr/>
          </p:nvGrpSpPr>
          <p:grpSpPr>
            <a:xfrm>
              <a:off x="2028333" y="5381271"/>
              <a:ext cx="3663017" cy="987244"/>
              <a:chOff x="3800266" y="5752955"/>
              <a:chExt cx="3663017" cy="987244"/>
            </a:xfrm>
          </p:grpSpPr>
          <p:sp>
            <p:nvSpPr>
              <p:cNvPr id="60" name="Rectangle 76"/>
              <p:cNvSpPr>
                <a:spLocks noChangeArrowheads="1"/>
              </p:cNvSpPr>
              <p:nvPr/>
            </p:nvSpPr>
            <p:spPr bwMode="auto">
              <a:xfrm>
                <a:off x="4196042" y="5752955"/>
                <a:ext cx="3267241"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87 – (0.22)(127.53)</a:t>
                </a:r>
                <a:endParaRPr lang="en-US" baseline="-25000" dirty="0">
                  <a:solidFill>
                    <a:srgbClr val="000000"/>
                  </a:solidFill>
                </a:endParaRPr>
              </a:p>
            </p:txBody>
          </p:sp>
          <p:sp>
            <p:nvSpPr>
              <p:cNvPr id="61" name="Rectangle 76"/>
              <p:cNvSpPr>
                <a:spLocks noChangeArrowheads="1"/>
              </p:cNvSpPr>
              <p:nvPr/>
            </p:nvSpPr>
            <p:spPr bwMode="auto">
              <a:xfrm>
                <a:off x="5656352" y="6216979"/>
                <a:ext cx="585417"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13</a:t>
                </a:r>
                <a:endParaRPr lang="en-US" baseline="-25000" dirty="0">
                  <a:solidFill>
                    <a:srgbClr val="000000"/>
                  </a:solidFill>
                </a:endParaRPr>
              </a:p>
            </p:txBody>
          </p:sp>
          <p:cxnSp>
            <p:nvCxnSpPr>
              <p:cNvPr id="62" name="Straight Connector 61"/>
              <p:cNvCxnSpPr/>
              <p:nvPr/>
            </p:nvCxnSpPr>
            <p:spPr>
              <a:xfrm>
                <a:off x="4258092" y="6271146"/>
                <a:ext cx="31189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76"/>
              <p:cNvSpPr>
                <a:spLocks noChangeArrowheads="1"/>
              </p:cNvSpPr>
              <p:nvPr/>
            </p:nvSpPr>
            <p:spPr bwMode="auto">
              <a:xfrm>
                <a:off x="3800266" y="5998614"/>
                <a:ext cx="394660"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a:t>
                </a:r>
                <a:endParaRPr lang="en-US" baseline="-25000" dirty="0">
                  <a:solidFill>
                    <a:srgbClr val="000000"/>
                  </a:solidFill>
                </a:endParaRPr>
              </a:p>
            </p:txBody>
          </p:sp>
        </p:grpSp>
        <p:sp>
          <p:nvSpPr>
            <p:cNvPr id="66" name="Rectangle 76"/>
            <p:cNvSpPr>
              <a:spLocks noChangeArrowheads="1"/>
            </p:cNvSpPr>
            <p:nvPr/>
          </p:nvSpPr>
          <p:spPr bwMode="auto">
            <a:xfrm>
              <a:off x="1585721" y="5587550"/>
              <a:ext cx="516488"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a</a:t>
              </a:r>
              <a:r>
                <a:rPr lang="en-US" baseline="-25000" dirty="0" smtClean="0">
                  <a:solidFill>
                    <a:srgbClr val="000000"/>
                  </a:solidFill>
                </a:rPr>
                <a:t>//</a:t>
              </a:r>
              <a:endParaRPr lang="en-US" baseline="-25000" dirty="0">
                <a:solidFill>
                  <a:srgbClr val="000000"/>
                </a:solidFill>
              </a:endParaRPr>
            </a:p>
          </p:txBody>
        </p:sp>
      </p:grpSp>
      <p:sp>
        <p:nvSpPr>
          <p:cNvPr id="69" name="Text Box 35"/>
          <p:cNvSpPr txBox="1">
            <a:spLocks noChangeArrowheads="1"/>
          </p:cNvSpPr>
          <p:nvPr/>
        </p:nvSpPr>
        <p:spPr bwMode="auto">
          <a:xfrm>
            <a:off x="6689061" y="3259776"/>
            <a:ext cx="938078" cy="461665"/>
          </a:xfrm>
          <a:prstGeom prst="rect">
            <a:avLst/>
          </a:prstGeom>
          <a:noFill/>
          <a:ln w="9525">
            <a:noFill/>
            <a:miter lim="800000"/>
            <a:headEnd/>
            <a:tailEnd/>
          </a:ln>
        </p:spPr>
        <p:txBody>
          <a:bodyPr wrap="none" anchor="t" anchorCtr="0">
            <a:spAutoFit/>
          </a:bodyPr>
          <a:lstStyle/>
          <a:p>
            <a:pPr algn="ctr"/>
            <a:r>
              <a:rPr lang="en-US" sz="2400" dirty="0" smtClean="0">
                <a:solidFill>
                  <a:srgbClr val="000000"/>
                </a:solidFill>
              </a:rPr>
              <a:t>13 kg</a:t>
            </a:r>
            <a:endParaRPr lang="en-US" sz="2400" dirty="0">
              <a:solidFill>
                <a:srgbClr val="000000"/>
              </a:solidFill>
            </a:endParaRPr>
          </a:p>
        </p:txBody>
      </p:sp>
    </p:spTree>
    <p:extLst>
      <p:ext uri="{BB962C8B-B14F-4D97-AF65-F5344CB8AC3E}">
        <p14:creationId xmlns:p14="http://schemas.microsoft.com/office/powerpoint/2010/main" val="6338923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31"/>
                                        </p:tgtEl>
                                        <p:attrNameLst>
                                          <p:attrName>style.visibility</p:attrName>
                                        </p:attrNameLst>
                                      </p:cBhvr>
                                      <p:to>
                                        <p:strVal val="visible"/>
                                      </p:to>
                                    </p:set>
                                    <p:animEffect transition="in" filter="circle(in)">
                                      <p:cBhvr>
                                        <p:cTn id="7" dur="2000"/>
                                        <p:tgtEl>
                                          <p:spTgt spid="51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9347"/>
                                        </p:tgtEl>
                                        <p:attrNameLst>
                                          <p:attrName>style.visibility</p:attrName>
                                        </p:attrNameLst>
                                      </p:cBhvr>
                                      <p:to>
                                        <p:strVal val="visible"/>
                                      </p:to>
                                    </p:set>
                                    <p:animEffect transition="in" filter="dissolve">
                                      <p:cBhvr>
                                        <p:cTn id="12" dur="500"/>
                                        <p:tgtEl>
                                          <p:spTgt spid="269347"/>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ppt_x</p:attrName>
                                        </p:attrNameLst>
                                      </p:cBhvr>
                                      <p:tavLst>
                                        <p:tav tm="0">
                                          <p:val>
                                            <p:strVal val="#ppt_x-.2"/>
                                          </p:val>
                                        </p:tav>
                                        <p:tav tm="100000">
                                          <p:val>
                                            <p:strVal val="#ppt_x"/>
                                          </p:val>
                                        </p:tav>
                                      </p:tavLst>
                                    </p:anim>
                                    <p:anim calcmode="lin" valueType="num">
                                      <p:cBhvr>
                                        <p:cTn id="1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69351"/>
                                        </p:tgtEl>
                                        <p:attrNameLst>
                                          <p:attrName>style.visibility</p:attrName>
                                        </p:attrNameLst>
                                      </p:cBhvr>
                                      <p:to>
                                        <p:strVal val="visible"/>
                                      </p:to>
                                    </p:set>
                                    <p:animEffect transition="in" filter="dissolve">
                                      <p:cBhvr>
                                        <p:cTn id="24" dur="500"/>
                                        <p:tgtEl>
                                          <p:spTgt spid="269351"/>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69355"/>
                                        </p:tgtEl>
                                        <p:attrNameLst>
                                          <p:attrName>style.visibility</p:attrName>
                                        </p:attrNameLst>
                                      </p:cBhvr>
                                      <p:to>
                                        <p:strVal val="visible"/>
                                      </p:to>
                                    </p:set>
                                    <p:animEffect transition="in" filter="fade">
                                      <p:cBhvr>
                                        <p:cTn id="29" dur="1000"/>
                                        <p:tgtEl>
                                          <p:spTgt spid="269355"/>
                                        </p:tgtEl>
                                      </p:cBhvr>
                                    </p:animEffect>
                                    <p:anim calcmode="lin" valueType="num">
                                      <p:cBhvr>
                                        <p:cTn id="30" dur="1000" fill="hold"/>
                                        <p:tgtEl>
                                          <p:spTgt spid="269355"/>
                                        </p:tgtEl>
                                        <p:attrNameLst>
                                          <p:attrName>ppt_x</p:attrName>
                                        </p:attrNameLst>
                                      </p:cBhvr>
                                      <p:tavLst>
                                        <p:tav tm="0">
                                          <p:val>
                                            <p:strVal val="#ppt_x"/>
                                          </p:val>
                                        </p:tav>
                                        <p:tav tm="100000">
                                          <p:val>
                                            <p:strVal val="#ppt_x"/>
                                          </p:val>
                                        </p:tav>
                                      </p:tavLst>
                                    </p:anim>
                                    <p:anim calcmode="lin" valueType="num">
                                      <p:cBhvr>
                                        <p:cTn id="31" dur="1000" fill="hold"/>
                                        <p:tgtEl>
                                          <p:spTgt spid="26935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269352"/>
                                        </p:tgtEl>
                                        <p:attrNameLst>
                                          <p:attrName>style.visibility</p:attrName>
                                        </p:attrNameLst>
                                      </p:cBhvr>
                                      <p:to>
                                        <p:strVal val="visible"/>
                                      </p:to>
                                    </p:set>
                                    <p:anim calcmode="lin" valueType="num">
                                      <p:cBhvr additive="base">
                                        <p:cTn id="36" dur="500" fill="hold"/>
                                        <p:tgtEl>
                                          <p:spTgt spid="269352"/>
                                        </p:tgtEl>
                                        <p:attrNameLst>
                                          <p:attrName>ppt_x</p:attrName>
                                        </p:attrNameLst>
                                      </p:cBhvr>
                                      <p:tavLst>
                                        <p:tav tm="0">
                                          <p:val>
                                            <p:strVal val="1+#ppt_w/2"/>
                                          </p:val>
                                        </p:tav>
                                        <p:tav tm="100000">
                                          <p:val>
                                            <p:strVal val="#ppt_x"/>
                                          </p:val>
                                        </p:tav>
                                      </p:tavLst>
                                    </p:anim>
                                    <p:anim calcmode="lin" valueType="num">
                                      <p:cBhvr additive="base">
                                        <p:cTn id="37" dur="500" fill="hold"/>
                                        <p:tgtEl>
                                          <p:spTgt spid="269352"/>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5" presetClass="entr" presetSubtype="0" fill="hold" grpId="0" nodeType="clickEffect">
                                  <p:stCondLst>
                                    <p:cond delay="0"/>
                                  </p:stCondLst>
                                  <p:childTnLst>
                                    <p:set>
                                      <p:cBhvr>
                                        <p:cTn id="41" dur="1" fill="hold">
                                          <p:stCondLst>
                                            <p:cond delay="0"/>
                                          </p:stCondLst>
                                        </p:cTn>
                                        <p:tgtEl>
                                          <p:spTgt spid="269358"/>
                                        </p:tgtEl>
                                        <p:attrNameLst>
                                          <p:attrName>style.visibility</p:attrName>
                                        </p:attrNameLst>
                                      </p:cBhvr>
                                      <p:to>
                                        <p:strVal val="visible"/>
                                      </p:to>
                                    </p:set>
                                    <p:animEffect transition="in" filter="fade">
                                      <p:cBhvr>
                                        <p:cTn id="42" dur="2000"/>
                                        <p:tgtEl>
                                          <p:spTgt spid="269358"/>
                                        </p:tgtEl>
                                      </p:cBhvr>
                                    </p:animEffect>
                                    <p:anim calcmode="lin" valueType="num">
                                      <p:cBhvr>
                                        <p:cTn id="43" dur="2000" fill="hold"/>
                                        <p:tgtEl>
                                          <p:spTgt spid="269358"/>
                                        </p:tgtEl>
                                        <p:attrNameLst>
                                          <p:attrName>style.rotation</p:attrName>
                                        </p:attrNameLst>
                                      </p:cBhvr>
                                      <p:tavLst>
                                        <p:tav tm="0">
                                          <p:val>
                                            <p:fltVal val="720"/>
                                          </p:val>
                                        </p:tav>
                                        <p:tav tm="100000">
                                          <p:val>
                                            <p:fltVal val="0"/>
                                          </p:val>
                                        </p:tav>
                                      </p:tavLst>
                                    </p:anim>
                                    <p:anim calcmode="lin" valueType="num">
                                      <p:cBhvr>
                                        <p:cTn id="44" dur="2000" fill="hold"/>
                                        <p:tgtEl>
                                          <p:spTgt spid="269358"/>
                                        </p:tgtEl>
                                        <p:attrNameLst>
                                          <p:attrName>ppt_h</p:attrName>
                                        </p:attrNameLst>
                                      </p:cBhvr>
                                      <p:tavLst>
                                        <p:tav tm="0">
                                          <p:val>
                                            <p:fltVal val="0"/>
                                          </p:val>
                                        </p:tav>
                                        <p:tav tm="100000">
                                          <p:val>
                                            <p:strVal val="#ppt_h"/>
                                          </p:val>
                                        </p:tav>
                                      </p:tavLst>
                                    </p:anim>
                                    <p:anim calcmode="lin" valueType="num">
                                      <p:cBhvr>
                                        <p:cTn id="45" dur="2000" fill="hold"/>
                                        <p:tgtEl>
                                          <p:spTgt spid="269358"/>
                                        </p:tgtEl>
                                        <p:attrNameLst>
                                          <p:attrName>ppt_w</p:attrName>
                                        </p:attrNameLst>
                                      </p:cBhvr>
                                      <p:tavLst>
                                        <p:tav tm="0">
                                          <p:val>
                                            <p:fltVal val="0"/>
                                          </p:val>
                                        </p:tav>
                                        <p:tav tm="100000">
                                          <p:val>
                                            <p:strVal val="#ppt_w"/>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5133"/>
                                        </p:tgtEl>
                                        <p:attrNameLst>
                                          <p:attrName>style.visibility</p:attrName>
                                        </p:attrNameLst>
                                      </p:cBhvr>
                                      <p:to>
                                        <p:strVal val="visible"/>
                                      </p:to>
                                    </p:set>
                                    <p:animEffect transition="in" filter="wheel(1)">
                                      <p:cBhvr>
                                        <p:cTn id="50" dur="2000"/>
                                        <p:tgtEl>
                                          <p:spTgt spid="5133"/>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dissolve">
                                      <p:cBhvr>
                                        <p:cTn id="55" dur="500"/>
                                        <p:tgtEl>
                                          <p:spTgt spid="69"/>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269369"/>
                                        </p:tgtEl>
                                        <p:attrNameLst>
                                          <p:attrName>style.visibility</p:attrName>
                                        </p:attrNameLst>
                                      </p:cBhvr>
                                      <p:to>
                                        <p:strVal val="visible"/>
                                      </p:to>
                                    </p:set>
                                    <p:animEffect transition="in" filter="dissolve">
                                      <p:cBhvr>
                                        <p:cTn id="60" dur="500"/>
                                        <p:tgtEl>
                                          <p:spTgt spid="269369"/>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69370"/>
                                        </p:tgtEl>
                                        <p:attrNameLst>
                                          <p:attrName>style.visibility</p:attrName>
                                        </p:attrNameLst>
                                      </p:cBhvr>
                                      <p:to>
                                        <p:strVal val="visible"/>
                                      </p:to>
                                    </p:set>
                                    <p:animEffect transition="in" filter="dissolve">
                                      <p:cBhvr>
                                        <p:cTn id="63" dur="500"/>
                                        <p:tgtEl>
                                          <p:spTgt spid="269370"/>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5173"/>
                                        </p:tgtEl>
                                        <p:attrNameLst>
                                          <p:attrName>style.visibility</p:attrName>
                                        </p:attrNameLst>
                                      </p:cBhvr>
                                      <p:to>
                                        <p:strVal val="visible"/>
                                      </p:to>
                                    </p:set>
                                    <p:animEffect transition="in" filter="fade">
                                      <p:cBhvr>
                                        <p:cTn id="68" dur="1000"/>
                                        <p:tgtEl>
                                          <p:spTgt spid="5173"/>
                                        </p:tgtEl>
                                      </p:cBhvr>
                                    </p:animEffect>
                                    <p:anim calcmode="lin" valueType="num">
                                      <p:cBhvr>
                                        <p:cTn id="69" dur="1000" fill="hold"/>
                                        <p:tgtEl>
                                          <p:spTgt spid="5173"/>
                                        </p:tgtEl>
                                        <p:attrNameLst>
                                          <p:attrName>ppt_x</p:attrName>
                                        </p:attrNameLst>
                                      </p:cBhvr>
                                      <p:tavLst>
                                        <p:tav tm="0">
                                          <p:val>
                                            <p:strVal val="#ppt_x"/>
                                          </p:val>
                                        </p:tav>
                                        <p:tav tm="100000">
                                          <p:val>
                                            <p:strVal val="#ppt_x"/>
                                          </p:val>
                                        </p:tav>
                                      </p:tavLst>
                                    </p:anim>
                                    <p:anim calcmode="lin" valueType="num">
                                      <p:cBhvr>
                                        <p:cTn id="70" dur="1000" fill="hold"/>
                                        <p:tgtEl>
                                          <p:spTgt spid="517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5172"/>
                                        </p:tgtEl>
                                        <p:attrNameLst>
                                          <p:attrName>style.visibility</p:attrName>
                                        </p:attrNameLst>
                                      </p:cBhvr>
                                      <p:to>
                                        <p:strVal val="visible"/>
                                      </p:to>
                                    </p:set>
                                    <p:animEffect transition="in" filter="barn(inVertical)">
                                      <p:cBhvr>
                                        <p:cTn id="75" dur="500"/>
                                        <p:tgtEl>
                                          <p:spTgt spid="5172"/>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269368"/>
                                        </p:tgtEl>
                                        <p:attrNameLst>
                                          <p:attrName>style.visibility</p:attrName>
                                        </p:attrNameLst>
                                      </p:cBhvr>
                                      <p:to>
                                        <p:strVal val="visible"/>
                                      </p:to>
                                    </p:set>
                                    <p:animEffect transition="in" filter="dissolve">
                                      <p:cBhvr>
                                        <p:cTn id="80" dur="500"/>
                                        <p:tgtEl>
                                          <p:spTgt spid="269368"/>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69367"/>
                                        </p:tgtEl>
                                        <p:attrNameLst>
                                          <p:attrName>style.visibility</p:attrName>
                                        </p:attrNameLst>
                                      </p:cBhvr>
                                      <p:to>
                                        <p:strVal val="visible"/>
                                      </p:to>
                                    </p:set>
                                    <p:animEffect transition="in" filter="fade">
                                      <p:cBhvr>
                                        <p:cTn id="85" dur="1000"/>
                                        <p:tgtEl>
                                          <p:spTgt spid="269367"/>
                                        </p:tgtEl>
                                      </p:cBhvr>
                                    </p:animEffect>
                                    <p:anim calcmode="lin" valueType="num">
                                      <p:cBhvr>
                                        <p:cTn id="86" dur="1000" fill="hold"/>
                                        <p:tgtEl>
                                          <p:spTgt spid="269367"/>
                                        </p:tgtEl>
                                        <p:attrNameLst>
                                          <p:attrName>ppt_x</p:attrName>
                                        </p:attrNameLst>
                                      </p:cBhvr>
                                      <p:tavLst>
                                        <p:tav tm="0">
                                          <p:val>
                                            <p:strVal val="#ppt_x"/>
                                          </p:val>
                                        </p:tav>
                                        <p:tav tm="100000">
                                          <p:val>
                                            <p:strVal val="#ppt_x"/>
                                          </p:val>
                                        </p:tav>
                                      </p:tavLst>
                                    </p:anim>
                                    <p:anim calcmode="lin" valueType="num">
                                      <p:cBhvr>
                                        <p:cTn id="87" dur="1000" fill="hold"/>
                                        <p:tgtEl>
                                          <p:spTgt spid="26936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269365"/>
                                        </p:tgtEl>
                                        <p:attrNameLst>
                                          <p:attrName>style.visibility</p:attrName>
                                        </p:attrNameLst>
                                      </p:cBhvr>
                                      <p:to>
                                        <p:strVal val="visible"/>
                                      </p:to>
                                    </p:set>
                                    <p:animEffect transition="in" filter="dissolve">
                                      <p:cBhvr>
                                        <p:cTn id="92" dur="500"/>
                                        <p:tgtEl>
                                          <p:spTgt spid="269365"/>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269373"/>
                                        </p:tgtEl>
                                        <p:attrNameLst>
                                          <p:attrName>style.visibility</p:attrName>
                                        </p:attrNameLst>
                                      </p:cBhvr>
                                      <p:to>
                                        <p:strVal val="visible"/>
                                      </p:to>
                                    </p:set>
                                    <p:anim calcmode="lin" valueType="num">
                                      <p:cBhvr additive="base">
                                        <p:cTn id="97" dur="500" fill="hold"/>
                                        <p:tgtEl>
                                          <p:spTgt spid="269373"/>
                                        </p:tgtEl>
                                        <p:attrNameLst>
                                          <p:attrName>ppt_x</p:attrName>
                                        </p:attrNameLst>
                                      </p:cBhvr>
                                      <p:tavLst>
                                        <p:tav tm="0">
                                          <p:val>
                                            <p:strVal val="1+#ppt_w/2"/>
                                          </p:val>
                                        </p:tav>
                                        <p:tav tm="100000">
                                          <p:val>
                                            <p:strVal val="#ppt_x"/>
                                          </p:val>
                                        </p:tav>
                                      </p:tavLst>
                                    </p:anim>
                                    <p:anim calcmode="lin" valueType="num">
                                      <p:cBhvr additive="base">
                                        <p:cTn id="98" dur="500" fill="hold"/>
                                        <p:tgtEl>
                                          <p:spTgt spid="269373"/>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circle(in)">
                                      <p:cBhvr>
                                        <p:cTn id="103" dur="20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269316"/>
                                        </p:tgtEl>
                                        <p:attrNameLst>
                                          <p:attrName>style.visibility</p:attrName>
                                        </p:attrNameLst>
                                      </p:cBhvr>
                                      <p:to>
                                        <p:strVal val="visible"/>
                                      </p:to>
                                    </p:set>
                                    <p:animEffect transition="in" filter="dissolve">
                                      <p:cBhvr>
                                        <p:cTn id="108" dur="500"/>
                                        <p:tgtEl>
                                          <p:spTgt spid="269316"/>
                                        </p:tgtEl>
                                      </p:cBhvr>
                                    </p:animEffect>
                                  </p:childTnLst>
                                </p:cTn>
                              </p:par>
                            </p:childTnLst>
                          </p:cTn>
                        </p:par>
                      </p:childTnLst>
                    </p:cTn>
                  </p:par>
                  <p:par>
                    <p:cTn id="109" fill="hold">
                      <p:stCondLst>
                        <p:cond delay="indefinite"/>
                      </p:stCondLst>
                      <p:childTnLst>
                        <p:par>
                          <p:cTn id="110" fill="hold">
                            <p:stCondLst>
                              <p:cond delay="0"/>
                            </p:stCondLst>
                            <p:childTnLst>
                              <p:par>
                                <p:cTn id="111" presetID="29" presetClass="entr" presetSubtype="0" fill="hold" grpId="0" nodeType="clickEffect">
                                  <p:stCondLst>
                                    <p:cond delay="0"/>
                                  </p:stCondLst>
                                  <p:childTnLst>
                                    <p:set>
                                      <p:cBhvr>
                                        <p:cTn id="112" dur="1" fill="hold">
                                          <p:stCondLst>
                                            <p:cond delay="0"/>
                                          </p:stCondLst>
                                        </p:cTn>
                                        <p:tgtEl>
                                          <p:spTgt spid="269317"/>
                                        </p:tgtEl>
                                        <p:attrNameLst>
                                          <p:attrName>style.visibility</p:attrName>
                                        </p:attrNameLst>
                                      </p:cBhvr>
                                      <p:to>
                                        <p:strVal val="visible"/>
                                      </p:to>
                                    </p:set>
                                    <p:anim calcmode="lin" valueType="num">
                                      <p:cBhvr>
                                        <p:cTn id="113" dur="1000" fill="hold"/>
                                        <p:tgtEl>
                                          <p:spTgt spid="269317"/>
                                        </p:tgtEl>
                                        <p:attrNameLst>
                                          <p:attrName>ppt_x</p:attrName>
                                        </p:attrNameLst>
                                      </p:cBhvr>
                                      <p:tavLst>
                                        <p:tav tm="0">
                                          <p:val>
                                            <p:strVal val="#ppt_x-.2"/>
                                          </p:val>
                                        </p:tav>
                                        <p:tav tm="100000">
                                          <p:val>
                                            <p:strVal val="#ppt_x"/>
                                          </p:val>
                                        </p:tav>
                                      </p:tavLst>
                                    </p:anim>
                                    <p:anim calcmode="lin" valueType="num">
                                      <p:cBhvr>
                                        <p:cTn id="114" dur="1000" fill="hold"/>
                                        <p:tgtEl>
                                          <p:spTgt spid="269317"/>
                                        </p:tgtEl>
                                        <p:attrNameLst>
                                          <p:attrName>ppt_y</p:attrName>
                                        </p:attrNameLst>
                                      </p:cBhvr>
                                      <p:tavLst>
                                        <p:tav tm="0">
                                          <p:val>
                                            <p:strVal val="#ppt_y"/>
                                          </p:val>
                                        </p:tav>
                                        <p:tav tm="100000">
                                          <p:val>
                                            <p:strVal val="#ppt_y"/>
                                          </p:val>
                                        </p:tav>
                                      </p:tavLst>
                                    </p:anim>
                                    <p:animEffect transition="in" filter="wipe(right)" prLst="gradientSize: 0.1">
                                      <p:cBhvr>
                                        <p:cTn id="115" dur="1000"/>
                                        <p:tgtEl>
                                          <p:spTgt spid="269317"/>
                                        </p:tgtEl>
                                      </p:cBhvr>
                                    </p:animEffect>
                                  </p:childTnLst>
                                </p:cTn>
                              </p:par>
                            </p:childTnLst>
                          </p:cTn>
                        </p:par>
                      </p:childTnLst>
                    </p:cTn>
                  </p:par>
                  <p:par>
                    <p:cTn id="116" fill="hold">
                      <p:stCondLst>
                        <p:cond delay="indefinite"/>
                      </p:stCondLst>
                      <p:childTnLst>
                        <p:par>
                          <p:cTn id="117" fill="hold">
                            <p:stCondLst>
                              <p:cond delay="0"/>
                            </p:stCondLst>
                            <p:childTnLst>
                              <p:par>
                                <p:cTn id="118" presetID="29" presetClass="entr" presetSubtype="0" fill="hold" nodeType="click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ppt_x</p:attrName>
                                        </p:attrNameLst>
                                      </p:cBhvr>
                                      <p:tavLst>
                                        <p:tav tm="0">
                                          <p:val>
                                            <p:strVal val="#ppt_x-.2"/>
                                          </p:val>
                                        </p:tav>
                                        <p:tav tm="100000">
                                          <p:val>
                                            <p:strVal val="#ppt_x"/>
                                          </p:val>
                                        </p:tav>
                                      </p:tavLst>
                                    </p:anim>
                                    <p:anim calcmode="lin" valueType="num">
                                      <p:cBhvr>
                                        <p:cTn id="12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22" dur="1000"/>
                                        <p:tgtEl>
                                          <p:spTgt spid="6"/>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wipe(down)">
                                      <p:cBhvr>
                                        <p:cTn id="127" dur="3000"/>
                                        <p:tgtEl>
                                          <p:spTgt spid="47"/>
                                        </p:tgtEl>
                                      </p:cBhvr>
                                    </p:animEffect>
                                  </p:childTnLst>
                                </p:cTn>
                              </p:par>
                            </p:childTnLst>
                          </p:cTn>
                        </p:par>
                      </p:childTnLst>
                    </p:cTn>
                  </p:par>
                  <p:par>
                    <p:cTn id="128" fill="hold">
                      <p:stCondLst>
                        <p:cond delay="indefinite"/>
                      </p:stCondLst>
                      <p:childTnLst>
                        <p:par>
                          <p:cTn id="129" fill="hold">
                            <p:stCondLst>
                              <p:cond delay="0"/>
                            </p:stCondLst>
                            <p:childTnLst>
                              <p:par>
                                <p:cTn id="130" presetID="6" presetClass="entr" presetSubtype="16" fill="hold" grpId="0" nodeType="clickEffect">
                                  <p:stCondLst>
                                    <p:cond delay="0"/>
                                  </p:stCondLst>
                                  <p:childTnLst>
                                    <p:set>
                                      <p:cBhvr>
                                        <p:cTn id="131" dur="1" fill="hold">
                                          <p:stCondLst>
                                            <p:cond delay="0"/>
                                          </p:stCondLst>
                                        </p:cTn>
                                        <p:tgtEl>
                                          <p:spTgt spid="55"/>
                                        </p:tgtEl>
                                        <p:attrNameLst>
                                          <p:attrName>style.visibility</p:attrName>
                                        </p:attrNameLst>
                                      </p:cBhvr>
                                      <p:to>
                                        <p:strVal val="visible"/>
                                      </p:to>
                                    </p:set>
                                    <p:animEffect transition="in" filter="circle(in)">
                                      <p:cBhvr>
                                        <p:cTn id="132" dur="2000"/>
                                        <p:tgtEl>
                                          <p:spTgt spid="55"/>
                                        </p:tgtEl>
                                      </p:cBhvr>
                                    </p:animEffect>
                                  </p:childTnLst>
                                </p:cTn>
                              </p:par>
                            </p:childTnLst>
                          </p:cTn>
                        </p:par>
                      </p:childTnLst>
                    </p:cTn>
                  </p:par>
                  <p:par>
                    <p:cTn id="133" fill="hold">
                      <p:stCondLst>
                        <p:cond delay="indefinite"/>
                      </p:stCondLst>
                      <p:childTnLst>
                        <p:par>
                          <p:cTn id="134" fill="hold">
                            <p:stCondLst>
                              <p:cond delay="0"/>
                            </p:stCondLst>
                            <p:childTnLst>
                              <p:par>
                                <p:cTn id="135" presetID="6" presetClass="entr" presetSubtype="16" fill="hold" grpId="0" nodeType="clickEffect">
                                  <p:stCondLst>
                                    <p:cond delay="0"/>
                                  </p:stCondLst>
                                  <p:childTnLst>
                                    <p:set>
                                      <p:cBhvr>
                                        <p:cTn id="136" dur="1" fill="hold">
                                          <p:stCondLst>
                                            <p:cond delay="0"/>
                                          </p:stCondLst>
                                        </p:cTn>
                                        <p:tgtEl>
                                          <p:spTgt spid="5130"/>
                                        </p:tgtEl>
                                        <p:attrNameLst>
                                          <p:attrName>style.visibility</p:attrName>
                                        </p:attrNameLst>
                                      </p:cBhvr>
                                      <p:to>
                                        <p:strVal val="visible"/>
                                      </p:to>
                                    </p:set>
                                    <p:animEffect transition="in" filter="circle(in)">
                                      <p:cBhvr>
                                        <p:cTn id="137" dur="2000"/>
                                        <p:tgtEl>
                                          <p:spTgt spid="5130"/>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269384"/>
                                        </p:tgtEl>
                                        <p:attrNameLst>
                                          <p:attrName>style.visibility</p:attrName>
                                        </p:attrNameLst>
                                      </p:cBhvr>
                                      <p:to>
                                        <p:strVal val="visible"/>
                                      </p:to>
                                    </p:set>
                                    <p:animEffect transition="in" filter="dissolve">
                                      <p:cBhvr>
                                        <p:cTn id="142" dur="500"/>
                                        <p:tgtEl>
                                          <p:spTgt spid="269384"/>
                                        </p:tgtEl>
                                      </p:cBhvr>
                                    </p:animEffect>
                                  </p:childTnLst>
                                </p:cTn>
                              </p:par>
                            </p:childTnLst>
                          </p:cTn>
                        </p:par>
                      </p:childTnLst>
                    </p:cTn>
                  </p:par>
                  <p:par>
                    <p:cTn id="143" fill="hold">
                      <p:stCondLst>
                        <p:cond delay="indefinite"/>
                      </p:stCondLst>
                      <p:childTnLst>
                        <p:par>
                          <p:cTn id="144" fill="hold">
                            <p:stCondLst>
                              <p:cond delay="0"/>
                            </p:stCondLst>
                            <p:childTnLst>
                              <p:par>
                                <p:cTn id="145" presetID="29" presetClass="entr" presetSubtype="0" fill="hold" grpId="0" nodeType="clickEffect">
                                  <p:stCondLst>
                                    <p:cond delay="0"/>
                                  </p:stCondLst>
                                  <p:childTnLst>
                                    <p:set>
                                      <p:cBhvr>
                                        <p:cTn id="146" dur="1" fill="hold">
                                          <p:stCondLst>
                                            <p:cond delay="0"/>
                                          </p:stCondLst>
                                        </p:cTn>
                                        <p:tgtEl>
                                          <p:spTgt spid="269385"/>
                                        </p:tgtEl>
                                        <p:attrNameLst>
                                          <p:attrName>style.visibility</p:attrName>
                                        </p:attrNameLst>
                                      </p:cBhvr>
                                      <p:to>
                                        <p:strVal val="visible"/>
                                      </p:to>
                                    </p:set>
                                    <p:anim calcmode="lin" valueType="num">
                                      <p:cBhvr>
                                        <p:cTn id="147" dur="1000" fill="hold"/>
                                        <p:tgtEl>
                                          <p:spTgt spid="269385"/>
                                        </p:tgtEl>
                                        <p:attrNameLst>
                                          <p:attrName>ppt_x</p:attrName>
                                        </p:attrNameLst>
                                      </p:cBhvr>
                                      <p:tavLst>
                                        <p:tav tm="0">
                                          <p:val>
                                            <p:strVal val="#ppt_x-.2"/>
                                          </p:val>
                                        </p:tav>
                                        <p:tav tm="100000">
                                          <p:val>
                                            <p:strVal val="#ppt_x"/>
                                          </p:val>
                                        </p:tav>
                                      </p:tavLst>
                                    </p:anim>
                                    <p:anim calcmode="lin" valueType="num">
                                      <p:cBhvr>
                                        <p:cTn id="148" dur="1000" fill="hold"/>
                                        <p:tgtEl>
                                          <p:spTgt spid="269385"/>
                                        </p:tgtEl>
                                        <p:attrNameLst>
                                          <p:attrName>ppt_y</p:attrName>
                                        </p:attrNameLst>
                                      </p:cBhvr>
                                      <p:tavLst>
                                        <p:tav tm="0">
                                          <p:val>
                                            <p:strVal val="#ppt_y"/>
                                          </p:val>
                                        </p:tav>
                                        <p:tav tm="100000">
                                          <p:val>
                                            <p:strVal val="#ppt_y"/>
                                          </p:val>
                                        </p:tav>
                                      </p:tavLst>
                                    </p:anim>
                                    <p:animEffect transition="in" filter="wipe(right)" prLst="gradientSize: 0.1">
                                      <p:cBhvr>
                                        <p:cTn id="149" dur="1000"/>
                                        <p:tgtEl>
                                          <p:spTgt spid="269385"/>
                                        </p:tgtEl>
                                      </p:cBhvr>
                                    </p:animEffect>
                                  </p:childTnLst>
                                </p:cTn>
                              </p:par>
                            </p:childTnLst>
                          </p:cTn>
                        </p:par>
                      </p:childTnLst>
                    </p:cTn>
                  </p:par>
                  <p:par>
                    <p:cTn id="150" fill="hold">
                      <p:stCondLst>
                        <p:cond delay="indefinite"/>
                      </p:stCondLst>
                      <p:childTnLst>
                        <p:par>
                          <p:cTn id="151" fill="hold">
                            <p:stCondLst>
                              <p:cond delay="0"/>
                            </p:stCondLst>
                            <p:childTnLst>
                              <p:par>
                                <p:cTn id="152" presetID="29" presetClass="entr" presetSubtype="0" fill="hold" grpId="0" nodeType="clickEffect">
                                  <p:stCondLst>
                                    <p:cond delay="0"/>
                                  </p:stCondLst>
                                  <p:childTnLst>
                                    <p:set>
                                      <p:cBhvr>
                                        <p:cTn id="153" dur="1" fill="hold">
                                          <p:stCondLst>
                                            <p:cond delay="0"/>
                                          </p:stCondLst>
                                        </p:cTn>
                                        <p:tgtEl>
                                          <p:spTgt spid="269386"/>
                                        </p:tgtEl>
                                        <p:attrNameLst>
                                          <p:attrName>style.visibility</p:attrName>
                                        </p:attrNameLst>
                                      </p:cBhvr>
                                      <p:to>
                                        <p:strVal val="visible"/>
                                      </p:to>
                                    </p:set>
                                    <p:anim calcmode="lin" valueType="num">
                                      <p:cBhvr>
                                        <p:cTn id="154" dur="1000" fill="hold"/>
                                        <p:tgtEl>
                                          <p:spTgt spid="269386"/>
                                        </p:tgtEl>
                                        <p:attrNameLst>
                                          <p:attrName>ppt_x</p:attrName>
                                        </p:attrNameLst>
                                      </p:cBhvr>
                                      <p:tavLst>
                                        <p:tav tm="0">
                                          <p:val>
                                            <p:strVal val="#ppt_x-.2"/>
                                          </p:val>
                                        </p:tav>
                                        <p:tav tm="100000">
                                          <p:val>
                                            <p:strVal val="#ppt_x"/>
                                          </p:val>
                                        </p:tav>
                                      </p:tavLst>
                                    </p:anim>
                                    <p:anim calcmode="lin" valueType="num">
                                      <p:cBhvr>
                                        <p:cTn id="155" dur="1000" fill="hold"/>
                                        <p:tgtEl>
                                          <p:spTgt spid="269386"/>
                                        </p:tgtEl>
                                        <p:attrNameLst>
                                          <p:attrName>ppt_y</p:attrName>
                                        </p:attrNameLst>
                                      </p:cBhvr>
                                      <p:tavLst>
                                        <p:tav tm="0">
                                          <p:val>
                                            <p:strVal val="#ppt_y"/>
                                          </p:val>
                                        </p:tav>
                                        <p:tav tm="100000">
                                          <p:val>
                                            <p:strVal val="#ppt_y"/>
                                          </p:val>
                                        </p:tav>
                                      </p:tavLst>
                                    </p:anim>
                                    <p:animEffect transition="in" filter="wipe(right)" prLst="gradientSize: 0.1">
                                      <p:cBhvr>
                                        <p:cTn id="156" dur="1000"/>
                                        <p:tgtEl>
                                          <p:spTgt spid="269386"/>
                                        </p:tgtEl>
                                      </p:cBhvr>
                                    </p:animEffect>
                                  </p:childTnLst>
                                </p:cTn>
                              </p:par>
                            </p:childTnLst>
                          </p:cTn>
                        </p:par>
                      </p:childTnLst>
                    </p:cTn>
                  </p:par>
                  <p:par>
                    <p:cTn id="157" fill="hold">
                      <p:stCondLst>
                        <p:cond delay="indefinite"/>
                      </p:stCondLst>
                      <p:childTnLst>
                        <p:par>
                          <p:cTn id="158" fill="hold">
                            <p:stCondLst>
                              <p:cond delay="0"/>
                            </p:stCondLst>
                            <p:childTnLst>
                              <p:par>
                                <p:cTn id="159" presetID="45" presetClass="entr" presetSubtype="0" fill="hold" grpId="0" nodeType="clickEffect">
                                  <p:stCondLst>
                                    <p:cond delay="0"/>
                                  </p:stCondLst>
                                  <p:childTnLst>
                                    <p:set>
                                      <p:cBhvr>
                                        <p:cTn id="160" dur="1" fill="hold">
                                          <p:stCondLst>
                                            <p:cond delay="0"/>
                                          </p:stCondLst>
                                        </p:cTn>
                                        <p:tgtEl>
                                          <p:spTgt spid="68"/>
                                        </p:tgtEl>
                                        <p:attrNameLst>
                                          <p:attrName>style.visibility</p:attrName>
                                        </p:attrNameLst>
                                      </p:cBhvr>
                                      <p:to>
                                        <p:strVal val="visible"/>
                                      </p:to>
                                    </p:set>
                                    <p:animEffect transition="in" filter="fade">
                                      <p:cBhvr>
                                        <p:cTn id="161" dur="2000"/>
                                        <p:tgtEl>
                                          <p:spTgt spid="68"/>
                                        </p:tgtEl>
                                      </p:cBhvr>
                                    </p:animEffect>
                                    <p:anim calcmode="lin" valueType="num">
                                      <p:cBhvr>
                                        <p:cTn id="162" dur="2000" fill="hold"/>
                                        <p:tgtEl>
                                          <p:spTgt spid="68"/>
                                        </p:tgtEl>
                                        <p:attrNameLst>
                                          <p:attrName>ppt_w</p:attrName>
                                        </p:attrNameLst>
                                      </p:cBhvr>
                                      <p:tavLst>
                                        <p:tav tm="0" fmla="#ppt_w*sin(2.5*pi*$)">
                                          <p:val>
                                            <p:fltVal val="0"/>
                                          </p:val>
                                        </p:tav>
                                        <p:tav tm="100000">
                                          <p:val>
                                            <p:fltVal val="1"/>
                                          </p:val>
                                        </p:tav>
                                      </p:tavLst>
                                    </p:anim>
                                    <p:anim calcmode="lin" valueType="num">
                                      <p:cBhvr>
                                        <p:cTn id="163" dur="2000" fill="hold"/>
                                        <p:tgtEl>
                                          <p:spTgt spid="68"/>
                                        </p:tgtEl>
                                        <p:attrNameLst>
                                          <p:attrName>ppt_h</p:attrName>
                                        </p:attrNameLst>
                                      </p:cBhvr>
                                      <p:tavLst>
                                        <p:tav tm="0">
                                          <p:val>
                                            <p:strVal val="#ppt_h"/>
                                          </p:val>
                                        </p:tav>
                                        <p:tav tm="100000">
                                          <p:val>
                                            <p:strVal val="#ppt_h"/>
                                          </p:val>
                                        </p:tav>
                                      </p:tavLst>
                                    </p:anim>
                                  </p:childTnLst>
                                </p:cTn>
                              </p:par>
                            </p:childTnLst>
                          </p:cTn>
                        </p:par>
                      </p:childTnLst>
                    </p:cTn>
                  </p:par>
                  <p:par>
                    <p:cTn id="164" fill="hold">
                      <p:stCondLst>
                        <p:cond delay="indefinite"/>
                      </p:stCondLst>
                      <p:childTnLst>
                        <p:par>
                          <p:cTn id="165" fill="hold">
                            <p:stCondLst>
                              <p:cond delay="0"/>
                            </p:stCondLst>
                            <p:childTnLst>
                              <p:par>
                                <p:cTn id="166" presetID="6" presetClass="entr" presetSubtype="16" fill="hold" nodeType="clickEffect">
                                  <p:stCondLst>
                                    <p:cond delay="0"/>
                                  </p:stCondLst>
                                  <p:childTnLst>
                                    <p:set>
                                      <p:cBhvr>
                                        <p:cTn id="167" dur="1" fill="hold">
                                          <p:stCondLst>
                                            <p:cond delay="0"/>
                                          </p:stCondLst>
                                        </p:cTn>
                                        <p:tgtEl>
                                          <p:spTgt spid="2"/>
                                        </p:tgtEl>
                                        <p:attrNameLst>
                                          <p:attrName>style.visibility</p:attrName>
                                        </p:attrNameLst>
                                      </p:cBhvr>
                                      <p:to>
                                        <p:strVal val="visible"/>
                                      </p:to>
                                    </p:set>
                                    <p:animEffect transition="in" filter="circle(in)">
                                      <p:cBhvr>
                                        <p:cTn id="168" dur="2000"/>
                                        <p:tgtEl>
                                          <p:spTgt spid="2"/>
                                        </p:tgtEl>
                                      </p:cBhvr>
                                    </p:animEffect>
                                  </p:childTnLst>
                                </p:cTn>
                              </p:par>
                            </p:childTnLst>
                          </p:cTn>
                        </p:par>
                      </p:childTnLst>
                    </p:cTn>
                  </p:par>
                  <p:par>
                    <p:cTn id="169" fill="hold">
                      <p:stCondLst>
                        <p:cond delay="indefinite"/>
                      </p:stCondLst>
                      <p:childTnLst>
                        <p:par>
                          <p:cTn id="170" fill="hold">
                            <p:stCondLst>
                              <p:cond delay="0"/>
                            </p:stCondLst>
                            <p:childTnLst>
                              <p:par>
                                <p:cTn id="171" presetID="29" presetClass="entr" presetSubtype="0" fill="hold" nodeType="clickEffect">
                                  <p:stCondLst>
                                    <p:cond delay="0"/>
                                  </p:stCondLst>
                                  <p:childTnLst>
                                    <p:set>
                                      <p:cBhvr>
                                        <p:cTn id="172" dur="1" fill="hold">
                                          <p:stCondLst>
                                            <p:cond delay="0"/>
                                          </p:stCondLst>
                                        </p:cTn>
                                        <p:tgtEl>
                                          <p:spTgt spid="65"/>
                                        </p:tgtEl>
                                        <p:attrNameLst>
                                          <p:attrName>style.visibility</p:attrName>
                                        </p:attrNameLst>
                                      </p:cBhvr>
                                      <p:to>
                                        <p:strVal val="visible"/>
                                      </p:to>
                                    </p:set>
                                    <p:anim calcmode="lin" valueType="num">
                                      <p:cBhvr>
                                        <p:cTn id="173" dur="1000" fill="hold"/>
                                        <p:tgtEl>
                                          <p:spTgt spid="65"/>
                                        </p:tgtEl>
                                        <p:attrNameLst>
                                          <p:attrName>ppt_x</p:attrName>
                                        </p:attrNameLst>
                                      </p:cBhvr>
                                      <p:tavLst>
                                        <p:tav tm="0">
                                          <p:val>
                                            <p:strVal val="#ppt_x-.2"/>
                                          </p:val>
                                        </p:tav>
                                        <p:tav tm="100000">
                                          <p:val>
                                            <p:strVal val="#ppt_x"/>
                                          </p:val>
                                        </p:tav>
                                      </p:tavLst>
                                    </p:anim>
                                    <p:anim calcmode="lin" valueType="num">
                                      <p:cBhvr>
                                        <p:cTn id="174" dur="1000" fill="hold"/>
                                        <p:tgtEl>
                                          <p:spTgt spid="65"/>
                                        </p:tgtEl>
                                        <p:attrNameLst>
                                          <p:attrName>ppt_y</p:attrName>
                                        </p:attrNameLst>
                                      </p:cBhvr>
                                      <p:tavLst>
                                        <p:tav tm="0">
                                          <p:val>
                                            <p:strVal val="#ppt_y"/>
                                          </p:val>
                                        </p:tav>
                                        <p:tav tm="100000">
                                          <p:val>
                                            <p:strVal val="#ppt_y"/>
                                          </p:val>
                                        </p:tav>
                                      </p:tavLst>
                                    </p:anim>
                                    <p:animEffect transition="in" filter="wipe(right)" prLst="gradientSize: 0.1">
                                      <p:cBhvr>
                                        <p:cTn id="175" dur="1000"/>
                                        <p:tgtEl>
                                          <p:spTgt spid="65"/>
                                        </p:tgtEl>
                                      </p:cBhvr>
                                    </p:animEffect>
                                  </p:childTnLst>
                                </p:cTn>
                              </p:par>
                              <p:par>
                                <p:cTn id="176" presetID="9" presetClass="entr" presetSubtype="0" fill="hold" grpId="0" nodeType="withEffect">
                                  <p:stCondLst>
                                    <p:cond delay="2000"/>
                                  </p:stCondLst>
                                  <p:childTnLst>
                                    <p:set>
                                      <p:cBhvr>
                                        <p:cTn id="177" dur="1" fill="hold">
                                          <p:stCondLst>
                                            <p:cond delay="0"/>
                                          </p:stCondLst>
                                        </p:cTn>
                                        <p:tgtEl>
                                          <p:spTgt spid="64"/>
                                        </p:tgtEl>
                                        <p:attrNameLst>
                                          <p:attrName>style.visibility</p:attrName>
                                        </p:attrNameLst>
                                      </p:cBhvr>
                                      <p:to>
                                        <p:strVal val="visible"/>
                                      </p:to>
                                    </p:set>
                                    <p:animEffect transition="in" filter="dissolve">
                                      <p:cBhvr>
                                        <p:cTn id="17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2" grpId="0"/>
      <p:bldP spid="5173" grpId="0" animBg="1"/>
      <p:bldP spid="269316" grpId="0"/>
      <p:bldP spid="269317" grpId="0"/>
      <p:bldP spid="5130" grpId="0"/>
      <p:bldP spid="5133" grpId="0" animBg="1"/>
      <p:bldP spid="269347" grpId="0"/>
      <p:bldP spid="269351" grpId="0"/>
      <p:bldP spid="269352" grpId="0"/>
      <p:bldP spid="269355" grpId="0" animBg="1"/>
      <p:bldP spid="269358" grpId="0"/>
      <p:bldP spid="269365" grpId="0"/>
      <p:bldP spid="269367" grpId="0" animBg="1"/>
      <p:bldP spid="269368" grpId="0"/>
      <p:bldP spid="269369" grpId="0"/>
      <p:bldP spid="269370" grpId="0" animBg="1"/>
      <p:bldP spid="269373" grpId="0" animBg="1"/>
      <p:bldP spid="269384" grpId="0"/>
      <p:bldP spid="269385" grpId="0"/>
      <p:bldP spid="269386" grpId="0"/>
      <p:bldP spid="55" grpId="0"/>
      <p:bldP spid="68" grpId="0" animBg="1"/>
      <p:bldP spid="64" grpId="0" animBg="1"/>
      <p:bldP spid="6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82"/>
          <p:cNvSpPr>
            <a:spLocks noChangeArrowheads="1"/>
          </p:cNvSpPr>
          <p:nvPr/>
        </p:nvSpPr>
        <p:spPr bwMode="auto">
          <a:xfrm>
            <a:off x="6445278" y="5223562"/>
            <a:ext cx="1321184" cy="990600"/>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grpSp>
        <p:nvGrpSpPr>
          <p:cNvPr id="31747" name="Group 23"/>
          <p:cNvGrpSpPr>
            <a:grpSpLocks/>
          </p:cNvGrpSpPr>
          <p:nvPr/>
        </p:nvGrpSpPr>
        <p:grpSpPr bwMode="auto">
          <a:xfrm>
            <a:off x="152400" y="142875"/>
            <a:ext cx="6477000" cy="2246313"/>
            <a:chOff x="144" y="138"/>
            <a:chExt cx="4080" cy="1415"/>
          </a:xfrm>
        </p:grpSpPr>
        <p:sp>
          <p:nvSpPr>
            <p:cNvPr id="31834" name="Line 15"/>
            <p:cNvSpPr>
              <a:spLocks noChangeShapeType="1"/>
            </p:cNvSpPr>
            <p:nvPr/>
          </p:nvSpPr>
          <p:spPr bwMode="auto">
            <a:xfrm>
              <a:off x="2544" y="288"/>
              <a:ext cx="216" cy="0"/>
            </a:xfrm>
            <a:prstGeom prst="line">
              <a:avLst/>
            </a:prstGeom>
            <a:noFill/>
            <a:ln w="19050">
              <a:solidFill>
                <a:srgbClr val="FF3300"/>
              </a:solidFill>
              <a:round/>
              <a:headEnd/>
              <a:tailEnd type="triangle" w="lg" len="lg"/>
            </a:ln>
          </p:spPr>
          <p:txBody>
            <a:bodyPr/>
            <a:lstStyle/>
            <a:p>
              <a:endParaRPr lang="en-US">
                <a:solidFill>
                  <a:srgbClr val="000000"/>
                </a:solidFill>
              </a:endParaRPr>
            </a:p>
          </p:txBody>
        </p:sp>
        <p:sp>
          <p:nvSpPr>
            <p:cNvPr id="31835" name="Rectangle 22"/>
            <p:cNvSpPr>
              <a:spLocks noChangeArrowheads="1"/>
            </p:cNvSpPr>
            <p:nvPr/>
          </p:nvSpPr>
          <p:spPr bwMode="auto">
            <a:xfrm>
              <a:off x="144" y="138"/>
              <a:ext cx="4080" cy="1415"/>
            </a:xfrm>
            <a:prstGeom prst="rect">
              <a:avLst/>
            </a:prstGeom>
            <a:noFill/>
            <a:ln w="9525">
              <a:noFill/>
              <a:miter lim="800000"/>
              <a:headEnd/>
              <a:tailEnd/>
            </a:ln>
          </p:spPr>
          <p:txBody>
            <a:bodyPr anchor="ctr">
              <a:spAutoFit/>
            </a:bodyPr>
            <a:lstStyle/>
            <a:p>
              <a:r>
                <a:rPr lang="en-US" dirty="0" smtClean="0">
                  <a:solidFill>
                    <a:srgbClr val="FF0000"/>
                  </a:solidFill>
                  <a:ea typeface="Times New Roman" pitchFamily="18" charset="0"/>
                  <a:cs typeface="Arial" pitchFamily="34" charset="0"/>
                </a:rPr>
                <a:t>An 18 </a:t>
              </a:r>
              <a:r>
                <a:rPr lang="en-US" dirty="0">
                  <a:solidFill>
                    <a:srgbClr val="FF0000"/>
                  </a:solidFill>
                  <a:ea typeface="Times New Roman" pitchFamily="18" charset="0"/>
                  <a:cs typeface="Arial" pitchFamily="34" charset="0"/>
                </a:rPr>
                <a:t>kg mass moving      horizontally is acted upon by a </a:t>
              </a:r>
              <a:r>
                <a:rPr lang="en-US" dirty="0" smtClean="0">
                  <a:solidFill>
                    <a:srgbClr val="FF0000"/>
                  </a:solidFill>
                  <a:ea typeface="Times New Roman" pitchFamily="18" charset="0"/>
                  <a:cs typeface="Arial" pitchFamily="34" charset="0"/>
                </a:rPr>
                <a:t>165 </a:t>
              </a:r>
              <a:r>
                <a:rPr lang="en-US" dirty="0">
                  <a:solidFill>
                    <a:srgbClr val="FF0000"/>
                  </a:solidFill>
                  <a:ea typeface="Times New Roman" pitchFamily="18" charset="0"/>
                  <a:cs typeface="Arial" pitchFamily="34" charset="0"/>
                </a:rPr>
                <a:t>N force inclined up and to-the-right at </a:t>
              </a:r>
              <a:r>
                <a:rPr lang="en-US" dirty="0" err="1" smtClean="0">
                  <a:solidFill>
                    <a:srgbClr val="FF0000"/>
                  </a:solidFill>
                  <a:ea typeface="Times New Roman" pitchFamily="18" charset="0"/>
                  <a:cs typeface="Arial" pitchFamily="34" charset="0"/>
                </a:rPr>
                <a:t>33</a:t>
              </a:r>
              <a:r>
                <a:rPr lang="en-US" baseline="30000" dirty="0" err="1" smtClean="0">
                  <a:solidFill>
                    <a:srgbClr val="FF0000"/>
                  </a:solidFill>
                  <a:ea typeface="Times New Roman" pitchFamily="18" charset="0"/>
                  <a:cs typeface="Arial" pitchFamily="34" charset="0"/>
                </a:rPr>
                <a:t>o</a:t>
              </a:r>
              <a:r>
                <a:rPr lang="en-US" dirty="0" smtClean="0">
                  <a:solidFill>
                    <a:srgbClr val="FF0000"/>
                  </a:solidFill>
                  <a:ea typeface="Times New Roman" pitchFamily="18" charset="0"/>
                  <a:cs typeface="Arial" pitchFamily="34" charset="0"/>
                </a:rPr>
                <a:t> </a:t>
              </a:r>
              <a:r>
                <a:rPr lang="en-US" dirty="0">
                  <a:solidFill>
                    <a:srgbClr val="FF0000"/>
                  </a:solidFill>
                  <a:ea typeface="Times New Roman" pitchFamily="18" charset="0"/>
                  <a:cs typeface="Arial" pitchFamily="34" charset="0"/>
                </a:rPr>
                <a:t>above horizontal. </a:t>
              </a:r>
              <a:r>
                <a:rPr lang="en-US" dirty="0" err="1">
                  <a:solidFill>
                    <a:srgbClr val="FF0000"/>
                  </a:solidFill>
                  <a:ea typeface="Times New Roman" pitchFamily="18" charset="0"/>
                  <a:cs typeface="Arial" pitchFamily="34" charset="0"/>
                </a:rPr>
                <a:t>Coeff</a:t>
              </a:r>
              <a:r>
                <a:rPr lang="en-US" dirty="0">
                  <a:solidFill>
                    <a:srgbClr val="FF0000"/>
                  </a:solidFill>
                  <a:ea typeface="Times New Roman" pitchFamily="18" charset="0"/>
                  <a:cs typeface="Arial" pitchFamily="34" charset="0"/>
                </a:rPr>
                <a:t>. of kinetic friction is </a:t>
              </a:r>
              <a:r>
                <a:rPr lang="en-US" dirty="0" smtClean="0">
                  <a:solidFill>
                    <a:srgbClr val="FF0000"/>
                  </a:solidFill>
                  <a:ea typeface="Times New Roman" pitchFamily="18" charset="0"/>
                  <a:cs typeface="Arial" pitchFamily="34" charset="0"/>
                </a:rPr>
                <a:t>0.26. </a:t>
              </a:r>
              <a:r>
                <a:rPr lang="en-US" dirty="0">
                  <a:solidFill>
                    <a:srgbClr val="FF0000"/>
                  </a:solidFill>
                  <a:ea typeface="Times New Roman" pitchFamily="18" charset="0"/>
                  <a:cs typeface="Arial" pitchFamily="34" charset="0"/>
                </a:rPr>
                <a:t>Find mass’s acceleration. </a:t>
              </a:r>
            </a:p>
          </p:txBody>
        </p:sp>
      </p:grpSp>
      <p:sp>
        <p:nvSpPr>
          <p:cNvPr id="270362" name="Text Box 26"/>
          <p:cNvSpPr txBox="1">
            <a:spLocks noChangeArrowheads="1"/>
          </p:cNvSpPr>
          <p:nvPr/>
        </p:nvSpPr>
        <p:spPr bwMode="auto">
          <a:xfrm>
            <a:off x="6921589" y="1358900"/>
            <a:ext cx="441146" cy="461665"/>
          </a:xfrm>
          <a:prstGeom prst="rect">
            <a:avLst/>
          </a:prstGeom>
          <a:noFill/>
          <a:ln w="9525">
            <a:noFill/>
            <a:miter lim="800000"/>
            <a:headEnd/>
            <a:tailEnd/>
          </a:ln>
        </p:spPr>
        <p:txBody>
          <a:bodyPr wrap="none" anchor="t" anchorCtr="0">
            <a:spAutoFit/>
          </a:bodyPr>
          <a:lstStyle/>
          <a:p>
            <a:pPr algn="ctr"/>
            <a:r>
              <a:rPr lang="en-US" sz="2400" dirty="0">
                <a:solidFill>
                  <a:srgbClr val="000000"/>
                </a:solidFill>
              </a:rPr>
              <a:t>m</a:t>
            </a:r>
          </a:p>
        </p:txBody>
      </p:sp>
      <p:grpSp>
        <p:nvGrpSpPr>
          <p:cNvPr id="31749" name="Group 60"/>
          <p:cNvGrpSpPr>
            <a:grpSpLocks/>
          </p:cNvGrpSpPr>
          <p:nvPr/>
        </p:nvGrpSpPr>
        <p:grpSpPr bwMode="auto">
          <a:xfrm>
            <a:off x="6232525" y="1211263"/>
            <a:ext cx="2184400" cy="727075"/>
            <a:chOff x="3926" y="763"/>
            <a:chExt cx="1376" cy="458"/>
          </a:xfrm>
        </p:grpSpPr>
        <p:sp>
          <p:nvSpPr>
            <p:cNvPr id="31832" name="Line 28"/>
            <p:cNvSpPr>
              <a:spLocks noChangeShapeType="1"/>
            </p:cNvSpPr>
            <p:nvPr/>
          </p:nvSpPr>
          <p:spPr bwMode="auto">
            <a:xfrm>
              <a:off x="3926" y="1221"/>
              <a:ext cx="1376" cy="0"/>
            </a:xfrm>
            <a:prstGeom prst="line">
              <a:avLst/>
            </a:prstGeom>
            <a:noFill/>
            <a:ln w="38100">
              <a:solidFill>
                <a:srgbClr val="0070C0"/>
              </a:solidFill>
              <a:round/>
              <a:headEnd/>
              <a:tailEnd/>
            </a:ln>
          </p:spPr>
          <p:txBody>
            <a:bodyPr/>
            <a:lstStyle/>
            <a:p>
              <a:endParaRPr lang="en-US">
                <a:solidFill>
                  <a:srgbClr val="000000"/>
                </a:solidFill>
              </a:endParaRPr>
            </a:p>
          </p:txBody>
        </p:sp>
        <p:sp>
          <p:nvSpPr>
            <p:cNvPr id="31833" name="Rectangle 29"/>
            <p:cNvSpPr>
              <a:spLocks noChangeArrowheads="1"/>
            </p:cNvSpPr>
            <p:nvPr/>
          </p:nvSpPr>
          <p:spPr bwMode="auto">
            <a:xfrm>
              <a:off x="4155" y="763"/>
              <a:ext cx="688" cy="458"/>
            </a:xfrm>
            <a:prstGeom prst="rect">
              <a:avLst/>
            </a:prstGeom>
            <a:noFill/>
            <a:ln w="38100">
              <a:solidFill>
                <a:srgbClr val="0070C0"/>
              </a:solidFill>
              <a:miter lim="800000"/>
              <a:headEnd/>
              <a:tailEnd/>
            </a:ln>
          </p:spPr>
          <p:txBody>
            <a:bodyPr/>
            <a:lstStyle/>
            <a:p>
              <a:endParaRPr lang="en-US">
                <a:solidFill>
                  <a:srgbClr val="000000"/>
                </a:solidFill>
              </a:endParaRPr>
            </a:p>
          </p:txBody>
        </p:sp>
      </p:grpSp>
      <p:grpSp>
        <p:nvGrpSpPr>
          <p:cNvPr id="4" name="Group 126"/>
          <p:cNvGrpSpPr>
            <a:grpSpLocks/>
          </p:cNvGrpSpPr>
          <p:nvPr/>
        </p:nvGrpSpPr>
        <p:grpSpPr bwMode="auto">
          <a:xfrm>
            <a:off x="7688263" y="533400"/>
            <a:ext cx="1128712" cy="1143000"/>
            <a:chOff x="4843" y="336"/>
            <a:chExt cx="711" cy="720"/>
          </a:xfrm>
        </p:grpSpPr>
        <p:sp>
          <p:nvSpPr>
            <p:cNvPr id="31828" name="Text Box 27"/>
            <p:cNvSpPr txBox="1">
              <a:spLocks noChangeArrowheads="1"/>
            </p:cNvSpPr>
            <p:nvPr/>
          </p:nvSpPr>
          <p:spPr bwMode="auto">
            <a:xfrm>
              <a:off x="5049" y="765"/>
              <a:ext cx="217" cy="291"/>
            </a:xfrm>
            <a:prstGeom prst="rect">
              <a:avLst/>
            </a:prstGeom>
            <a:noFill/>
            <a:ln w="9525">
              <a:noFill/>
              <a:miter lim="800000"/>
              <a:headEnd/>
              <a:tailEnd/>
            </a:ln>
          </p:spPr>
          <p:txBody>
            <a:bodyPr wrap="none" anchor="t" anchorCtr="0">
              <a:spAutoFit/>
            </a:bodyPr>
            <a:lstStyle/>
            <a:p>
              <a:pPr algn="ctr"/>
              <a:r>
                <a:rPr lang="en-US" sz="2400" b="1" dirty="0" smtClean="0">
                  <a:solidFill>
                    <a:srgbClr val="000000"/>
                  </a:solidFill>
                  <a:latin typeface="Symbol" pitchFamily="18" charset="2"/>
                </a:rPr>
                <a:t>q</a:t>
              </a:r>
              <a:endParaRPr lang="en-US" sz="2400" b="1" dirty="0">
                <a:solidFill>
                  <a:srgbClr val="000000"/>
                </a:solidFill>
              </a:endParaRPr>
            </a:p>
          </p:txBody>
        </p:sp>
        <p:grpSp>
          <p:nvGrpSpPr>
            <p:cNvPr id="31829" name="Group 61"/>
            <p:cNvGrpSpPr>
              <a:grpSpLocks/>
            </p:cNvGrpSpPr>
            <p:nvPr/>
          </p:nvGrpSpPr>
          <p:grpSpPr bwMode="auto">
            <a:xfrm>
              <a:off x="4843" y="336"/>
              <a:ext cx="711" cy="656"/>
              <a:chOff x="4843" y="336"/>
              <a:chExt cx="711" cy="656"/>
            </a:xfrm>
          </p:grpSpPr>
          <p:sp>
            <p:nvSpPr>
              <p:cNvPr id="31830" name="Text Box 25"/>
              <p:cNvSpPr txBox="1">
                <a:spLocks noChangeArrowheads="1"/>
              </p:cNvSpPr>
              <p:nvPr/>
            </p:nvSpPr>
            <p:spPr bwMode="auto">
              <a:xfrm>
                <a:off x="5248" y="336"/>
                <a:ext cx="306" cy="291"/>
              </a:xfrm>
              <a:prstGeom prst="rect">
                <a:avLst/>
              </a:prstGeom>
              <a:noFill/>
              <a:ln w="9525">
                <a:noFill/>
                <a:miter lim="800000"/>
                <a:headEnd/>
                <a:tailEnd/>
              </a:ln>
            </p:spPr>
            <p:txBody>
              <a:bodyPr wrap="none" anchor="t" anchorCtr="0">
                <a:spAutoFit/>
              </a:bodyPr>
              <a:lstStyle/>
              <a:p>
                <a:pPr algn="ctr"/>
                <a:r>
                  <a:rPr lang="en-US" sz="2400">
                    <a:solidFill>
                      <a:srgbClr val="000000"/>
                    </a:solidFill>
                  </a:rPr>
                  <a:t>F</a:t>
                </a:r>
                <a:r>
                  <a:rPr lang="en-US" sz="2400" baseline="-25000">
                    <a:solidFill>
                      <a:srgbClr val="000000"/>
                    </a:solidFill>
                  </a:rPr>
                  <a:t>a</a:t>
                </a:r>
                <a:endParaRPr lang="en-US" sz="2400">
                  <a:solidFill>
                    <a:srgbClr val="000000"/>
                  </a:solidFill>
                </a:endParaRPr>
              </a:p>
            </p:txBody>
          </p:sp>
          <p:sp>
            <p:nvSpPr>
              <p:cNvPr id="31831" name="Line 30"/>
              <p:cNvSpPr>
                <a:spLocks noChangeShapeType="1"/>
              </p:cNvSpPr>
              <p:nvPr/>
            </p:nvSpPr>
            <p:spPr bwMode="auto">
              <a:xfrm flipV="1">
                <a:off x="4843" y="648"/>
                <a:ext cx="573" cy="344"/>
              </a:xfrm>
              <a:prstGeom prst="line">
                <a:avLst/>
              </a:prstGeom>
              <a:noFill/>
              <a:ln w="28575">
                <a:solidFill>
                  <a:srgbClr val="000000"/>
                </a:solidFill>
                <a:round/>
                <a:headEnd/>
                <a:tailEnd type="triangle" w="lg" len="lg"/>
              </a:ln>
            </p:spPr>
            <p:txBody>
              <a:bodyPr wrap="none" anchor="t" anchorCtr="0">
                <a:spAutoFit/>
              </a:bodyPr>
              <a:lstStyle/>
              <a:p>
                <a:endParaRPr lang="en-US">
                  <a:solidFill>
                    <a:srgbClr val="000000"/>
                  </a:solidFill>
                </a:endParaRPr>
              </a:p>
            </p:txBody>
          </p:sp>
        </p:grpSp>
      </p:grpSp>
      <p:sp>
        <p:nvSpPr>
          <p:cNvPr id="270368" name="Text Box 32"/>
          <p:cNvSpPr txBox="1">
            <a:spLocks noChangeArrowheads="1"/>
          </p:cNvSpPr>
          <p:nvPr/>
        </p:nvSpPr>
        <p:spPr bwMode="auto">
          <a:xfrm>
            <a:off x="6989736" y="1862138"/>
            <a:ext cx="465191" cy="461665"/>
          </a:xfrm>
          <a:prstGeom prst="rect">
            <a:avLst/>
          </a:prstGeom>
          <a:noFill/>
          <a:ln w="9525">
            <a:noFill/>
            <a:miter lim="800000"/>
            <a:headEnd/>
            <a:tailEnd/>
          </a:ln>
        </p:spPr>
        <p:txBody>
          <a:bodyPr wrap="none" anchor="t" anchorCtr="0">
            <a:spAutoFit/>
          </a:bodyPr>
          <a:lstStyle/>
          <a:p>
            <a:pPr algn="ctr"/>
            <a:r>
              <a:rPr lang="en-US" sz="2400" dirty="0" err="1">
                <a:solidFill>
                  <a:srgbClr val="000000"/>
                </a:solidFill>
                <a:latin typeface="Symbol" pitchFamily="18" charset="2"/>
              </a:rPr>
              <a:t>m</a:t>
            </a:r>
            <a:r>
              <a:rPr lang="en-US" sz="2400" baseline="-25000" dirty="0" err="1">
                <a:solidFill>
                  <a:srgbClr val="000000"/>
                </a:solidFill>
              </a:rPr>
              <a:t>k</a:t>
            </a:r>
            <a:endParaRPr lang="en-US" sz="2400" dirty="0">
              <a:solidFill>
                <a:srgbClr val="000000"/>
              </a:solidFill>
            </a:endParaRPr>
          </a:p>
        </p:txBody>
      </p:sp>
      <p:grpSp>
        <p:nvGrpSpPr>
          <p:cNvPr id="6" name="Group 125"/>
          <p:cNvGrpSpPr>
            <a:grpSpLocks/>
          </p:cNvGrpSpPr>
          <p:nvPr/>
        </p:nvGrpSpPr>
        <p:grpSpPr bwMode="auto">
          <a:xfrm>
            <a:off x="6596063" y="558800"/>
            <a:ext cx="1092200" cy="469900"/>
            <a:chOff x="4155" y="352"/>
            <a:chExt cx="688" cy="296"/>
          </a:xfrm>
        </p:grpSpPr>
        <p:sp>
          <p:nvSpPr>
            <p:cNvPr id="31826" name="Text Box 31"/>
            <p:cNvSpPr txBox="1">
              <a:spLocks noChangeArrowheads="1"/>
            </p:cNvSpPr>
            <p:nvPr/>
          </p:nvSpPr>
          <p:spPr bwMode="auto">
            <a:xfrm>
              <a:off x="4377" y="352"/>
              <a:ext cx="213" cy="291"/>
            </a:xfrm>
            <a:prstGeom prst="rect">
              <a:avLst/>
            </a:prstGeom>
            <a:noFill/>
            <a:ln w="9525">
              <a:noFill/>
              <a:miter lim="800000"/>
              <a:headEnd/>
              <a:tailEnd/>
            </a:ln>
          </p:spPr>
          <p:txBody>
            <a:bodyPr wrap="none" anchor="t" anchorCtr="0">
              <a:spAutoFit/>
            </a:bodyPr>
            <a:lstStyle/>
            <a:p>
              <a:pPr algn="ctr"/>
              <a:r>
                <a:rPr lang="en-US" sz="2400">
                  <a:solidFill>
                    <a:srgbClr val="000000"/>
                  </a:solidFill>
                </a:rPr>
                <a:t>v</a:t>
              </a:r>
            </a:p>
          </p:txBody>
        </p:sp>
        <p:sp>
          <p:nvSpPr>
            <p:cNvPr id="31827" name="Line 33"/>
            <p:cNvSpPr>
              <a:spLocks noChangeShapeType="1"/>
            </p:cNvSpPr>
            <p:nvPr/>
          </p:nvSpPr>
          <p:spPr bwMode="auto">
            <a:xfrm>
              <a:off x="4155" y="648"/>
              <a:ext cx="688" cy="0"/>
            </a:xfrm>
            <a:prstGeom prst="line">
              <a:avLst/>
            </a:prstGeom>
            <a:noFill/>
            <a:ln w="28575">
              <a:solidFill>
                <a:srgbClr val="000000"/>
              </a:solidFill>
              <a:round/>
              <a:headEnd/>
              <a:tailEnd type="triangle" w="lg" len="lg"/>
            </a:ln>
          </p:spPr>
          <p:txBody>
            <a:bodyPr wrap="none" anchor="t" anchorCtr="0">
              <a:spAutoFit/>
            </a:bodyPr>
            <a:lstStyle/>
            <a:p>
              <a:endParaRPr lang="en-US">
                <a:solidFill>
                  <a:srgbClr val="000000"/>
                </a:solidFill>
              </a:endParaRPr>
            </a:p>
          </p:txBody>
        </p:sp>
      </p:grpSp>
      <p:sp>
        <p:nvSpPr>
          <p:cNvPr id="270372" name="Text Box 36"/>
          <p:cNvSpPr txBox="1">
            <a:spLocks noChangeArrowheads="1"/>
          </p:cNvSpPr>
          <p:nvPr/>
        </p:nvSpPr>
        <p:spPr bwMode="auto">
          <a:xfrm>
            <a:off x="6669157" y="2830513"/>
            <a:ext cx="938078" cy="461665"/>
          </a:xfrm>
          <a:prstGeom prst="rect">
            <a:avLst/>
          </a:prstGeom>
          <a:noFill/>
          <a:ln w="9525">
            <a:noFill/>
            <a:miter lim="800000"/>
            <a:headEnd/>
            <a:tailEnd/>
          </a:ln>
        </p:spPr>
        <p:txBody>
          <a:bodyPr wrap="none" anchor="t" anchorCtr="0">
            <a:spAutoFit/>
          </a:bodyPr>
          <a:lstStyle/>
          <a:p>
            <a:pPr algn="ctr"/>
            <a:r>
              <a:rPr lang="en-US" sz="2400" dirty="0" smtClean="0">
                <a:solidFill>
                  <a:srgbClr val="000000"/>
                </a:solidFill>
              </a:rPr>
              <a:t>18 kg</a:t>
            </a:r>
            <a:endParaRPr lang="en-US" sz="2400" dirty="0">
              <a:solidFill>
                <a:srgbClr val="000000"/>
              </a:solidFill>
            </a:endParaRPr>
          </a:p>
        </p:txBody>
      </p:sp>
      <p:sp>
        <p:nvSpPr>
          <p:cNvPr id="31754" name="Rectangle 37"/>
          <p:cNvSpPr>
            <a:spLocks noChangeArrowheads="1"/>
          </p:cNvSpPr>
          <p:nvPr/>
        </p:nvSpPr>
        <p:spPr bwMode="auto">
          <a:xfrm>
            <a:off x="6591300" y="2697163"/>
            <a:ext cx="1092200" cy="728662"/>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31824" name="Text Box 35"/>
          <p:cNvSpPr txBox="1">
            <a:spLocks noChangeArrowheads="1"/>
          </p:cNvSpPr>
          <p:nvPr/>
        </p:nvSpPr>
        <p:spPr bwMode="auto">
          <a:xfrm>
            <a:off x="7708452" y="3204337"/>
            <a:ext cx="1263487" cy="461665"/>
          </a:xfrm>
          <a:prstGeom prst="rect">
            <a:avLst/>
          </a:prstGeom>
          <a:noFill/>
          <a:ln w="9525">
            <a:noFill/>
            <a:miter lim="800000"/>
            <a:headEnd/>
            <a:tailEnd/>
          </a:ln>
        </p:spPr>
        <p:txBody>
          <a:bodyPr wrap="none" anchor="t" anchorCtr="0">
            <a:spAutoFit/>
          </a:bodyPr>
          <a:lstStyle/>
          <a:p>
            <a:pPr algn="ctr"/>
            <a:r>
              <a:rPr lang="en-US" sz="2400" dirty="0" smtClean="0">
                <a:solidFill>
                  <a:srgbClr val="009900"/>
                </a:solidFill>
              </a:rPr>
              <a:t>138.4 N</a:t>
            </a:r>
            <a:endParaRPr lang="en-US" sz="2400" dirty="0">
              <a:solidFill>
                <a:srgbClr val="009900"/>
              </a:solidFill>
            </a:endParaRPr>
          </a:p>
        </p:txBody>
      </p:sp>
      <p:sp>
        <p:nvSpPr>
          <p:cNvPr id="31825" name="Line 38"/>
          <p:cNvSpPr>
            <a:spLocks noChangeShapeType="1"/>
          </p:cNvSpPr>
          <p:nvPr/>
        </p:nvSpPr>
        <p:spPr bwMode="auto">
          <a:xfrm>
            <a:off x="7683500" y="3192462"/>
            <a:ext cx="911225" cy="0"/>
          </a:xfrm>
          <a:prstGeom prst="line">
            <a:avLst/>
          </a:prstGeom>
          <a:noFill/>
          <a:ln w="28575">
            <a:solidFill>
              <a:srgbClr val="009900"/>
            </a:solidFill>
            <a:round/>
            <a:headEnd/>
            <a:tailEnd type="triangle" w="lg" len="lg"/>
          </a:ln>
        </p:spPr>
        <p:txBody>
          <a:bodyPr wrap="none" anchor="t" anchorCtr="0">
            <a:spAutoFit/>
          </a:bodyPr>
          <a:lstStyle/>
          <a:p>
            <a:endParaRPr lang="en-US">
              <a:solidFill>
                <a:srgbClr val="000000"/>
              </a:solidFill>
            </a:endParaRPr>
          </a:p>
        </p:txBody>
      </p:sp>
      <p:grpSp>
        <p:nvGrpSpPr>
          <p:cNvPr id="12" name="Group 11"/>
          <p:cNvGrpSpPr/>
          <p:nvPr/>
        </p:nvGrpSpPr>
        <p:grpSpPr>
          <a:xfrm>
            <a:off x="6439566" y="3536950"/>
            <a:ext cx="486030" cy="825203"/>
            <a:chOff x="6439566" y="3536950"/>
            <a:chExt cx="486030" cy="825203"/>
          </a:xfrm>
        </p:grpSpPr>
        <p:sp>
          <p:nvSpPr>
            <p:cNvPr id="270378" name="Line 42"/>
            <p:cNvSpPr>
              <a:spLocks noChangeShapeType="1"/>
            </p:cNvSpPr>
            <p:nvPr/>
          </p:nvSpPr>
          <p:spPr bwMode="auto">
            <a:xfrm flipV="1">
              <a:off x="6773863" y="3536950"/>
              <a:ext cx="0" cy="546100"/>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sp>
          <p:nvSpPr>
            <p:cNvPr id="270380" name="Text Box 44"/>
            <p:cNvSpPr txBox="1">
              <a:spLocks noChangeArrowheads="1"/>
            </p:cNvSpPr>
            <p:nvPr/>
          </p:nvSpPr>
          <p:spPr bwMode="auto">
            <a:xfrm>
              <a:off x="6439566" y="3900488"/>
              <a:ext cx="486030" cy="461665"/>
            </a:xfrm>
            <a:prstGeom prst="rect">
              <a:avLst/>
            </a:prstGeom>
            <a:noFill/>
            <a:ln w="9525">
              <a:noFill/>
              <a:miter lim="800000"/>
              <a:headEnd/>
              <a:tailEnd/>
            </a:ln>
          </p:spPr>
          <p:txBody>
            <a:bodyPr wrap="none" anchor="t" anchorCtr="0">
              <a:spAutoFit/>
            </a:bodyPr>
            <a:lstStyle/>
            <a:p>
              <a:pPr algn="ctr"/>
              <a:r>
                <a:rPr lang="en-US" sz="2400">
                  <a:solidFill>
                    <a:srgbClr val="000000"/>
                  </a:solidFill>
                </a:rPr>
                <a:t>F</a:t>
              </a:r>
              <a:r>
                <a:rPr lang="en-US" sz="2400" baseline="-25000">
                  <a:solidFill>
                    <a:srgbClr val="000000"/>
                  </a:solidFill>
                </a:rPr>
                <a:t>n</a:t>
              </a:r>
              <a:endParaRPr lang="en-US" sz="2400">
                <a:solidFill>
                  <a:srgbClr val="000000"/>
                </a:solidFill>
              </a:endParaRPr>
            </a:p>
          </p:txBody>
        </p:sp>
      </p:grpSp>
      <p:grpSp>
        <p:nvGrpSpPr>
          <p:cNvPr id="8" name="Group 62"/>
          <p:cNvGrpSpPr>
            <a:grpSpLocks/>
          </p:cNvGrpSpPr>
          <p:nvPr/>
        </p:nvGrpSpPr>
        <p:grpSpPr bwMode="auto">
          <a:xfrm>
            <a:off x="7150100" y="3536953"/>
            <a:ext cx="1263651" cy="1371601"/>
            <a:chOff x="3853" y="2694"/>
            <a:chExt cx="796" cy="864"/>
          </a:xfrm>
        </p:grpSpPr>
        <p:sp>
          <p:nvSpPr>
            <p:cNvPr id="31822" name="Line 41"/>
            <p:cNvSpPr>
              <a:spLocks noChangeShapeType="1"/>
            </p:cNvSpPr>
            <p:nvPr/>
          </p:nvSpPr>
          <p:spPr bwMode="auto">
            <a:xfrm flipV="1">
              <a:off x="4075" y="2694"/>
              <a:ext cx="0" cy="573"/>
            </a:xfrm>
            <a:prstGeom prst="line">
              <a:avLst/>
            </a:prstGeom>
            <a:noFill/>
            <a:ln w="28575">
              <a:solidFill>
                <a:srgbClr val="000000"/>
              </a:solidFill>
              <a:round/>
              <a:headEnd type="triangle" w="lg" len="lg"/>
              <a:tailEnd/>
            </a:ln>
          </p:spPr>
          <p:txBody>
            <a:bodyPr wrap="none" anchor="t" anchorCtr="0">
              <a:spAutoFit/>
            </a:bodyPr>
            <a:lstStyle/>
            <a:p>
              <a:endParaRPr lang="en-US">
                <a:solidFill>
                  <a:srgbClr val="000000"/>
                </a:solidFill>
              </a:endParaRPr>
            </a:p>
          </p:txBody>
        </p:sp>
        <p:sp>
          <p:nvSpPr>
            <p:cNvPr id="31823" name="Text Box 45"/>
            <p:cNvSpPr txBox="1">
              <a:spLocks noChangeArrowheads="1"/>
            </p:cNvSpPr>
            <p:nvPr/>
          </p:nvSpPr>
          <p:spPr bwMode="auto">
            <a:xfrm>
              <a:off x="3853" y="3267"/>
              <a:ext cx="796" cy="291"/>
            </a:xfrm>
            <a:prstGeom prst="rect">
              <a:avLst/>
            </a:prstGeom>
            <a:noFill/>
            <a:ln w="9525">
              <a:noFill/>
              <a:miter lim="800000"/>
              <a:headEnd/>
              <a:tailEnd/>
            </a:ln>
          </p:spPr>
          <p:txBody>
            <a:bodyPr wrap="none" anchor="t" anchorCtr="0">
              <a:spAutoFit/>
            </a:bodyPr>
            <a:lstStyle/>
            <a:p>
              <a:pPr algn="ctr"/>
              <a:r>
                <a:rPr lang="en-US" sz="2400" dirty="0" smtClean="0">
                  <a:solidFill>
                    <a:srgbClr val="000000"/>
                  </a:solidFill>
                </a:rPr>
                <a:t>176.6 N</a:t>
              </a:r>
              <a:endParaRPr lang="en-US" sz="2400" dirty="0">
                <a:solidFill>
                  <a:srgbClr val="000000"/>
                </a:solidFill>
              </a:endParaRPr>
            </a:p>
          </p:txBody>
        </p:sp>
      </p:grpSp>
      <p:grpSp>
        <p:nvGrpSpPr>
          <p:cNvPr id="14" name="Group 13"/>
          <p:cNvGrpSpPr/>
          <p:nvPr/>
        </p:nvGrpSpPr>
        <p:grpSpPr>
          <a:xfrm>
            <a:off x="5595280" y="3290575"/>
            <a:ext cx="1542120" cy="461665"/>
            <a:chOff x="5595280" y="3290575"/>
            <a:chExt cx="1542120" cy="461665"/>
          </a:xfrm>
        </p:grpSpPr>
        <p:sp>
          <p:nvSpPr>
            <p:cNvPr id="270379" name="Line 43"/>
            <p:cNvSpPr>
              <a:spLocks noChangeShapeType="1"/>
            </p:cNvSpPr>
            <p:nvPr/>
          </p:nvSpPr>
          <p:spPr bwMode="auto">
            <a:xfrm>
              <a:off x="6410325" y="3536950"/>
              <a:ext cx="727075" cy="0"/>
            </a:xfrm>
            <a:prstGeom prst="line">
              <a:avLst/>
            </a:prstGeom>
            <a:noFill/>
            <a:ln w="28575">
              <a:solidFill>
                <a:srgbClr val="009900"/>
              </a:solidFill>
              <a:round/>
              <a:headEnd type="triangle" w="lg" len="lg"/>
              <a:tailEnd/>
            </a:ln>
          </p:spPr>
          <p:txBody>
            <a:bodyPr/>
            <a:lstStyle/>
            <a:p>
              <a:endParaRPr lang="en-US">
                <a:solidFill>
                  <a:srgbClr val="000000"/>
                </a:solidFill>
              </a:endParaRPr>
            </a:p>
          </p:txBody>
        </p:sp>
        <p:sp>
          <p:nvSpPr>
            <p:cNvPr id="270382" name="Text Box 46"/>
            <p:cNvSpPr txBox="1">
              <a:spLocks noChangeArrowheads="1"/>
            </p:cNvSpPr>
            <p:nvPr/>
          </p:nvSpPr>
          <p:spPr bwMode="auto">
            <a:xfrm>
              <a:off x="5595280" y="3290575"/>
              <a:ext cx="851515" cy="461665"/>
            </a:xfrm>
            <a:prstGeom prst="rect">
              <a:avLst/>
            </a:prstGeom>
            <a:noFill/>
            <a:ln w="9525">
              <a:noFill/>
              <a:miter lim="800000"/>
              <a:headEnd/>
              <a:tailEnd/>
            </a:ln>
          </p:spPr>
          <p:txBody>
            <a:bodyPr wrap="none" anchor="t" anchorCtr="0">
              <a:spAutoFit/>
            </a:bodyPr>
            <a:lstStyle/>
            <a:p>
              <a:pPr algn="ctr"/>
              <a:r>
                <a:rPr lang="en-US" sz="2400" dirty="0" err="1" smtClean="0">
                  <a:solidFill>
                    <a:srgbClr val="009900"/>
                  </a:solidFill>
                  <a:latin typeface="Symbol" pitchFamily="18" charset="2"/>
                </a:rPr>
                <a:t>m</a:t>
              </a:r>
              <a:r>
                <a:rPr lang="en-US" sz="2400" baseline="-25000" dirty="0" err="1" smtClean="0">
                  <a:solidFill>
                    <a:srgbClr val="009900"/>
                  </a:solidFill>
                </a:rPr>
                <a:t>k</a:t>
              </a:r>
              <a:r>
                <a:rPr lang="en-US" sz="2400" dirty="0" smtClean="0">
                  <a:solidFill>
                    <a:srgbClr val="009900"/>
                  </a:solidFill>
                </a:rPr>
                <a:t> </a:t>
              </a:r>
              <a:r>
                <a:rPr lang="en-US" sz="2400" dirty="0" err="1" smtClean="0">
                  <a:solidFill>
                    <a:srgbClr val="009900"/>
                  </a:solidFill>
                </a:rPr>
                <a:t>F</a:t>
              </a:r>
              <a:r>
                <a:rPr lang="en-US" sz="2400" baseline="-25000" dirty="0" err="1" smtClean="0">
                  <a:solidFill>
                    <a:srgbClr val="009900"/>
                  </a:solidFill>
                </a:rPr>
                <a:t>n</a:t>
              </a:r>
              <a:endParaRPr lang="en-US" sz="2400" dirty="0">
                <a:solidFill>
                  <a:srgbClr val="009900"/>
                </a:solidFill>
              </a:endParaRPr>
            </a:p>
          </p:txBody>
        </p:sp>
      </p:grpSp>
      <p:sp>
        <p:nvSpPr>
          <p:cNvPr id="31772" name="Rectangle 77"/>
          <p:cNvSpPr>
            <a:spLocks noChangeArrowheads="1"/>
          </p:cNvSpPr>
          <p:nvPr/>
        </p:nvSpPr>
        <p:spPr bwMode="auto">
          <a:xfrm>
            <a:off x="490211" y="4245253"/>
            <a:ext cx="848309" cy="523220"/>
          </a:xfrm>
          <a:prstGeom prst="rect">
            <a:avLst/>
          </a:prstGeom>
          <a:noFill/>
          <a:ln w="9525">
            <a:noFill/>
            <a:miter lim="800000"/>
            <a:headEnd/>
            <a:tailEnd/>
          </a:ln>
        </p:spPr>
        <p:txBody>
          <a:bodyPr wrap="none" anchor="t" anchorCtr="0">
            <a:spAutoFit/>
          </a:bodyPr>
          <a:lstStyle/>
          <a:p>
            <a:r>
              <a:rPr lang="en-US" dirty="0">
                <a:solidFill>
                  <a:srgbClr val="0070C0"/>
                </a:solidFill>
                <a:latin typeface="Symbol" pitchFamily="18" charset="2"/>
              </a:rPr>
              <a:t>S</a:t>
            </a:r>
            <a:r>
              <a:rPr lang="en-US" dirty="0">
                <a:solidFill>
                  <a:srgbClr val="0070C0"/>
                </a:solidFill>
              </a:rPr>
              <a:t>F</a:t>
            </a:r>
            <a:r>
              <a:rPr lang="en-US" baseline="-25000" dirty="0">
                <a:solidFill>
                  <a:srgbClr val="0070C0"/>
                </a:solidFill>
              </a:rPr>
              <a:t>//</a:t>
            </a:r>
            <a:r>
              <a:rPr lang="en-US" dirty="0">
                <a:solidFill>
                  <a:srgbClr val="0070C0"/>
                </a:solidFill>
              </a:rPr>
              <a:t>:</a:t>
            </a:r>
          </a:p>
        </p:txBody>
      </p:sp>
      <p:sp>
        <p:nvSpPr>
          <p:cNvPr id="270457" name="Rectangle 121"/>
          <p:cNvSpPr>
            <a:spLocks noChangeArrowheads="1"/>
          </p:cNvSpPr>
          <p:nvPr/>
        </p:nvSpPr>
        <p:spPr bwMode="auto">
          <a:xfrm>
            <a:off x="1303011" y="4265890"/>
            <a:ext cx="1085554" cy="523220"/>
          </a:xfrm>
          <a:prstGeom prst="rect">
            <a:avLst/>
          </a:prstGeom>
          <a:noFill/>
          <a:ln w="9525">
            <a:noFill/>
            <a:miter lim="800000"/>
            <a:headEnd/>
            <a:tailEnd/>
          </a:ln>
        </p:spPr>
        <p:txBody>
          <a:bodyPr wrap="none" anchor="t" anchorCtr="0">
            <a:spAutoFit/>
          </a:bodyPr>
          <a:lstStyle/>
          <a:p>
            <a:r>
              <a:rPr lang="en-US" dirty="0" smtClean="0">
                <a:solidFill>
                  <a:srgbClr val="009900"/>
                </a:solidFill>
              </a:rPr>
              <a:t>138.4</a:t>
            </a:r>
            <a:endParaRPr lang="en-US" baseline="-25000" dirty="0">
              <a:solidFill>
                <a:srgbClr val="009900"/>
              </a:solidFill>
            </a:endParaRPr>
          </a:p>
        </p:txBody>
      </p:sp>
      <p:sp>
        <p:nvSpPr>
          <p:cNvPr id="270458" name="Rectangle 122"/>
          <p:cNvSpPr>
            <a:spLocks noChangeArrowheads="1"/>
          </p:cNvSpPr>
          <p:nvPr/>
        </p:nvSpPr>
        <p:spPr bwMode="auto">
          <a:xfrm>
            <a:off x="4374050" y="4275415"/>
            <a:ext cx="1326004" cy="523220"/>
          </a:xfrm>
          <a:prstGeom prst="rect">
            <a:avLst/>
          </a:prstGeom>
          <a:noFill/>
          <a:ln w="9525">
            <a:noFill/>
            <a:miter lim="800000"/>
            <a:headEnd/>
            <a:tailEnd/>
          </a:ln>
        </p:spPr>
        <p:txBody>
          <a:bodyPr wrap="none" anchor="t" anchorCtr="0">
            <a:spAutoFit/>
          </a:bodyPr>
          <a:lstStyle/>
          <a:p>
            <a:r>
              <a:rPr lang="en-US" dirty="0">
                <a:solidFill>
                  <a:srgbClr val="000000"/>
                </a:solidFill>
              </a:rPr>
              <a:t>= </a:t>
            </a:r>
            <a:r>
              <a:rPr lang="en-US" dirty="0" smtClean="0">
                <a:solidFill>
                  <a:srgbClr val="000000"/>
                </a:solidFill>
              </a:rPr>
              <a:t>18 </a:t>
            </a:r>
            <a:r>
              <a:rPr lang="en-US" dirty="0">
                <a:solidFill>
                  <a:srgbClr val="000000"/>
                </a:solidFill>
              </a:rPr>
              <a:t>a</a:t>
            </a:r>
            <a:r>
              <a:rPr lang="en-US" baseline="-25000" dirty="0">
                <a:solidFill>
                  <a:srgbClr val="000000"/>
                </a:solidFill>
              </a:rPr>
              <a:t>//</a:t>
            </a:r>
          </a:p>
        </p:txBody>
      </p:sp>
      <p:sp>
        <p:nvSpPr>
          <p:cNvPr id="270463" name="Text Box 127"/>
          <p:cNvSpPr txBox="1">
            <a:spLocks noChangeArrowheads="1"/>
          </p:cNvSpPr>
          <p:nvPr/>
        </p:nvSpPr>
        <p:spPr bwMode="auto">
          <a:xfrm>
            <a:off x="7352868" y="155575"/>
            <a:ext cx="877163" cy="461665"/>
          </a:xfrm>
          <a:prstGeom prst="rect">
            <a:avLst/>
          </a:prstGeom>
          <a:noFill/>
          <a:ln w="9525">
            <a:noFill/>
            <a:miter lim="800000"/>
            <a:headEnd/>
            <a:tailEnd/>
          </a:ln>
        </p:spPr>
        <p:txBody>
          <a:bodyPr wrap="none" anchor="t" anchorCtr="0">
            <a:spAutoFit/>
          </a:bodyPr>
          <a:lstStyle/>
          <a:p>
            <a:pPr algn="ctr"/>
            <a:r>
              <a:rPr lang="en-US" sz="2400" dirty="0">
                <a:solidFill>
                  <a:srgbClr val="000000"/>
                </a:solidFill>
              </a:rPr>
              <a:t>a = ?</a:t>
            </a:r>
          </a:p>
        </p:txBody>
      </p:sp>
      <p:sp>
        <p:nvSpPr>
          <p:cNvPr id="31812" name="Line 39"/>
          <p:cNvSpPr>
            <a:spLocks noChangeShapeType="1"/>
          </p:cNvSpPr>
          <p:nvPr/>
        </p:nvSpPr>
        <p:spPr bwMode="auto">
          <a:xfrm flipV="1">
            <a:off x="8594721" y="2625725"/>
            <a:ext cx="0" cy="546100"/>
          </a:xfrm>
          <a:prstGeom prst="line">
            <a:avLst/>
          </a:prstGeom>
          <a:noFill/>
          <a:ln w="28575">
            <a:solidFill>
              <a:srgbClr val="000000"/>
            </a:solidFill>
            <a:round/>
            <a:headEnd/>
            <a:tailEnd type="triangle" w="lg" len="lg"/>
          </a:ln>
        </p:spPr>
        <p:txBody>
          <a:bodyPr wrap="none" anchor="t" anchorCtr="0">
            <a:spAutoFit/>
          </a:bodyPr>
          <a:lstStyle/>
          <a:p>
            <a:endParaRPr lang="en-US">
              <a:solidFill>
                <a:srgbClr val="000000"/>
              </a:solidFill>
            </a:endParaRPr>
          </a:p>
        </p:txBody>
      </p:sp>
      <p:sp>
        <p:nvSpPr>
          <p:cNvPr id="31813" name="Text Box 40"/>
          <p:cNvSpPr txBox="1">
            <a:spLocks noChangeArrowheads="1"/>
          </p:cNvSpPr>
          <p:nvPr/>
        </p:nvSpPr>
        <p:spPr bwMode="auto">
          <a:xfrm>
            <a:off x="7956664" y="2162750"/>
            <a:ext cx="1091966" cy="461665"/>
          </a:xfrm>
          <a:prstGeom prst="rect">
            <a:avLst/>
          </a:prstGeom>
          <a:noFill/>
          <a:ln w="9525">
            <a:noFill/>
            <a:miter lim="800000"/>
            <a:headEnd/>
            <a:tailEnd/>
          </a:ln>
        </p:spPr>
        <p:txBody>
          <a:bodyPr wrap="none" anchor="t" anchorCtr="0">
            <a:spAutoFit/>
          </a:bodyPr>
          <a:lstStyle/>
          <a:p>
            <a:pPr algn="ctr"/>
            <a:r>
              <a:rPr lang="en-US" sz="2400" dirty="0" smtClean="0">
                <a:solidFill>
                  <a:srgbClr val="000000"/>
                </a:solidFill>
              </a:rPr>
              <a:t>89.9 N</a:t>
            </a:r>
            <a:endParaRPr lang="en-US" sz="2400" dirty="0">
              <a:solidFill>
                <a:srgbClr val="000000"/>
              </a:solidFill>
            </a:endParaRPr>
          </a:p>
        </p:txBody>
      </p:sp>
      <p:grpSp>
        <p:nvGrpSpPr>
          <p:cNvPr id="31805" name="Group 83"/>
          <p:cNvGrpSpPr>
            <a:grpSpLocks/>
          </p:cNvGrpSpPr>
          <p:nvPr/>
        </p:nvGrpSpPr>
        <p:grpSpPr bwMode="auto">
          <a:xfrm>
            <a:off x="7530186" y="1281127"/>
            <a:ext cx="1117246" cy="1235999"/>
            <a:chOff x="6734539" y="1031746"/>
            <a:chExt cx="1117246" cy="1235999"/>
          </a:xfrm>
        </p:grpSpPr>
        <p:sp>
          <p:nvSpPr>
            <p:cNvPr id="31811" name="Line 57"/>
            <p:cNvSpPr>
              <a:spLocks noChangeShapeType="1"/>
            </p:cNvSpPr>
            <p:nvPr/>
          </p:nvSpPr>
          <p:spPr bwMode="auto">
            <a:xfrm flipV="1">
              <a:off x="6734539" y="2267333"/>
              <a:ext cx="0" cy="412"/>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sp>
          <p:nvSpPr>
            <p:cNvPr id="31809" name="Line 57"/>
            <p:cNvSpPr>
              <a:spLocks noChangeShapeType="1"/>
            </p:cNvSpPr>
            <p:nvPr/>
          </p:nvSpPr>
          <p:spPr bwMode="auto">
            <a:xfrm rot="5400000" flipV="1">
              <a:off x="7851579" y="1031540"/>
              <a:ext cx="0" cy="412"/>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grpSp>
      <p:grpSp>
        <p:nvGrpSpPr>
          <p:cNvPr id="18" name="Group 98"/>
          <p:cNvGrpSpPr>
            <a:grpSpLocks/>
          </p:cNvGrpSpPr>
          <p:nvPr/>
        </p:nvGrpSpPr>
        <p:grpSpPr bwMode="auto">
          <a:xfrm>
            <a:off x="4243150" y="2822013"/>
            <a:ext cx="1359721" cy="550131"/>
            <a:chOff x="4007925" y="2608263"/>
            <a:chExt cx="1359721" cy="550131"/>
          </a:xfrm>
        </p:grpSpPr>
        <p:sp>
          <p:nvSpPr>
            <p:cNvPr id="31796" name="Rectangle 111"/>
            <p:cNvSpPr>
              <a:spLocks noChangeArrowheads="1"/>
            </p:cNvSpPr>
            <p:nvPr/>
          </p:nvSpPr>
          <p:spPr bwMode="auto">
            <a:xfrm>
              <a:off x="4007925" y="2608263"/>
              <a:ext cx="1293944" cy="523220"/>
            </a:xfrm>
            <a:prstGeom prst="rect">
              <a:avLst/>
            </a:prstGeom>
            <a:noFill/>
            <a:ln w="9525">
              <a:noFill/>
              <a:miter lim="800000"/>
              <a:headEnd/>
              <a:tailEnd/>
            </a:ln>
          </p:spPr>
          <p:txBody>
            <a:bodyPr wrap="none" anchor="t" anchorCtr="0">
              <a:spAutoFit/>
            </a:bodyPr>
            <a:lstStyle/>
            <a:p>
              <a:r>
                <a:rPr lang="en-US" dirty="0">
                  <a:solidFill>
                    <a:srgbClr val="000000"/>
                  </a:solidFill>
                </a:rPr>
                <a:t> = </a:t>
              </a:r>
              <a:r>
                <a:rPr lang="en-US" dirty="0" smtClean="0">
                  <a:solidFill>
                    <a:srgbClr val="000000"/>
                  </a:solidFill>
                </a:rPr>
                <a:t>18 </a:t>
              </a:r>
              <a:r>
                <a:rPr lang="en-US" dirty="0">
                  <a:solidFill>
                    <a:srgbClr val="000000"/>
                  </a:solidFill>
                </a:rPr>
                <a:t>a</a:t>
              </a:r>
              <a:endParaRPr lang="en-US" baseline="-25000" dirty="0">
                <a:solidFill>
                  <a:srgbClr val="000000"/>
                </a:solidFill>
              </a:endParaRPr>
            </a:p>
          </p:txBody>
        </p:sp>
        <p:grpSp>
          <p:nvGrpSpPr>
            <p:cNvPr id="31797" name="Group 91"/>
            <p:cNvGrpSpPr>
              <a:grpSpLocks/>
            </p:cNvGrpSpPr>
            <p:nvPr/>
          </p:nvGrpSpPr>
          <p:grpSpPr bwMode="auto">
            <a:xfrm>
              <a:off x="5134119" y="2922671"/>
              <a:ext cx="233527" cy="235723"/>
              <a:chOff x="7734815" y="2032022"/>
              <a:chExt cx="233527" cy="235723"/>
            </a:xfrm>
          </p:grpSpPr>
          <p:grpSp>
            <p:nvGrpSpPr>
              <p:cNvPr id="31798" name="Group 92"/>
              <p:cNvGrpSpPr>
                <a:grpSpLocks/>
              </p:cNvGrpSpPr>
              <p:nvPr/>
            </p:nvGrpSpPr>
            <p:grpSpPr bwMode="auto">
              <a:xfrm>
                <a:off x="7734815" y="2267333"/>
                <a:ext cx="233527" cy="412"/>
                <a:chOff x="2121" y="3675"/>
                <a:chExt cx="494" cy="412"/>
              </a:xfrm>
            </p:grpSpPr>
            <p:sp>
              <p:nvSpPr>
                <p:cNvPr id="31802"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sp>
              <p:nvSpPr>
                <p:cNvPr id="31803"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grpSp>
          <p:grpSp>
            <p:nvGrpSpPr>
              <p:cNvPr id="31799" name="Group 55"/>
              <p:cNvGrpSpPr>
                <a:grpSpLocks/>
              </p:cNvGrpSpPr>
              <p:nvPr/>
            </p:nvGrpSpPr>
            <p:grpSpPr bwMode="auto">
              <a:xfrm rot="5400000">
                <a:off x="7734815" y="2148580"/>
                <a:ext cx="233527" cy="412"/>
                <a:chOff x="2121" y="3675"/>
                <a:chExt cx="494" cy="412"/>
              </a:xfrm>
            </p:grpSpPr>
            <p:sp>
              <p:nvSpPr>
                <p:cNvPr id="31800"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sp>
              <p:nvSpPr>
                <p:cNvPr id="31801"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grpSp>
        </p:grpSp>
      </p:grpSp>
      <p:grpSp>
        <p:nvGrpSpPr>
          <p:cNvPr id="9" name="Group 8"/>
          <p:cNvGrpSpPr/>
          <p:nvPr/>
        </p:nvGrpSpPr>
        <p:grpSpPr>
          <a:xfrm>
            <a:off x="442913" y="2851675"/>
            <a:ext cx="881973" cy="523220"/>
            <a:chOff x="442913" y="2851675"/>
            <a:chExt cx="881973" cy="523220"/>
          </a:xfrm>
        </p:grpSpPr>
        <p:sp>
          <p:nvSpPr>
            <p:cNvPr id="31773" name="Rectangle 78"/>
            <p:cNvSpPr>
              <a:spLocks noChangeArrowheads="1"/>
            </p:cNvSpPr>
            <p:nvPr/>
          </p:nvSpPr>
          <p:spPr bwMode="auto">
            <a:xfrm>
              <a:off x="442913" y="2851675"/>
              <a:ext cx="881973" cy="523220"/>
            </a:xfrm>
            <a:prstGeom prst="rect">
              <a:avLst/>
            </a:prstGeom>
            <a:noFill/>
            <a:ln w="9525">
              <a:noFill/>
              <a:miter lim="800000"/>
              <a:headEnd/>
              <a:tailEnd/>
            </a:ln>
          </p:spPr>
          <p:txBody>
            <a:bodyPr wrap="none" anchor="t" anchorCtr="0">
              <a:spAutoFit/>
            </a:bodyPr>
            <a:lstStyle/>
            <a:p>
              <a:r>
                <a:rPr lang="en-US" dirty="0">
                  <a:solidFill>
                    <a:srgbClr val="0070C0"/>
                  </a:solidFill>
                  <a:latin typeface="Symbol" pitchFamily="18" charset="2"/>
                </a:rPr>
                <a:t>S</a:t>
              </a:r>
              <a:r>
                <a:rPr lang="en-US" dirty="0">
                  <a:solidFill>
                    <a:srgbClr val="0070C0"/>
                  </a:solidFill>
                </a:rPr>
                <a:t>F</a:t>
              </a:r>
              <a:r>
                <a:rPr lang="en-US" baseline="-25000" dirty="0">
                  <a:solidFill>
                    <a:srgbClr val="0070C0"/>
                  </a:solidFill>
                </a:rPr>
                <a:t> </a:t>
              </a:r>
              <a:r>
                <a:rPr lang="en-US" dirty="0">
                  <a:solidFill>
                    <a:srgbClr val="0070C0"/>
                  </a:solidFill>
                </a:rPr>
                <a:t> :</a:t>
              </a:r>
            </a:p>
          </p:txBody>
        </p:sp>
        <p:grpSp>
          <p:nvGrpSpPr>
            <p:cNvPr id="31789" name="Group 99"/>
            <p:cNvGrpSpPr>
              <a:grpSpLocks/>
            </p:cNvGrpSpPr>
            <p:nvPr/>
          </p:nvGrpSpPr>
          <p:grpSpPr bwMode="auto">
            <a:xfrm>
              <a:off x="906463" y="3136338"/>
              <a:ext cx="233362" cy="236537"/>
              <a:chOff x="7734815" y="2032022"/>
              <a:chExt cx="233527" cy="235723"/>
            </a:xfrm>
          </p:grpSpPr>
          <p:grpSp>
            <p:nvGrpSpPr>
              <p:cNvPr id="31790" name="Group 55"/>
              <p:cNvGrpSpPr>
                <a:grpSpLocks/>
              </p:cNvGrpSpPr>
              <p:nvPr/>
            </p:nvGrpSpPr>
            <p:grpSpPr bwMode="auto">
              <a:xfrm>
                <a:off x="7734815" y="2267333"/>
                <a:ext cx="233527" cy="412"/>
                <a:chOff x="2121" y="3675"/>
                <a:chExt cx="494" cy="412"/>
              </a:xfrm>
            </p:grpSpPr>
            <p:sp>
              <p:nvSpPr>
                <p:cNvPr id="31794"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70C0"/>
                    </a:solidFill>
                  </a:endParaRPr>
                </a:p>
              </p:txBody>
            </p:sp>
            <p:sp>
              <p:nvSpPr>
                <p:cNvPr id="31795" name="Line 57"/>
                <p:cNvSpPr>
                  <a:spLocks noChangeShapeType="1"/>
                </p:cNvSpPr>
                <p:nvPr/>
              </p:nvSpPr>
              <p:spPr bwMode="auto">
                <a:xfrm flipV="1">
                  <a:off x="2377" y="3675"/>
                  <a:ext cx="0" cy="412"/>
                </a:xfrm>
                <a:prstGeom prst="line">
                  <a:avLst/>
                </a:prstGeom>
                <a:noFill/>
                <a:ln w="22225">
                  <a:solidFill>
                    <a:srgbClr val="FF0000"/>
                  </a:solidFill>
                  <a:round/>
                  <a:headEnd/>
                  <a:tailEnd/>
                </a:ln>
              </p:spPr>
              <p:txBody>
                <a:bodyPr/>
                <a:lstStyle/>
                <a:p>
                  <a:endParaRPr lang="en-US">
                    <a:solidFill>
                      <a:srgbClr val="0070C0"/>
                    </a:solidFill>
                  </a:endParaRPr>
                </a:p>
              </p:txBody>
            </p:sp>
          </p:grpSp>
          <p:grpSp>
            <p:nvGrpSpPr>
              <p:cNvPr id="31791" name="Group 55"/>
              <p:cNvGrpSpPr>
                <a:grpSpLocks/>
              </p:cNvGrpSpPr>
              <p:nvPr/>
            </p:nvGrpSpPr>
            <p:grpSpPr bwMode="auto">
              <a:xfrm rot="5400000">
                <a:off x="7734815" y="2148580"/>
                <a:ext cx="233527" cy="412"/>
                <a:chOff x="2121" y="3675"/>
                <a:chExt cx="494" cy="412"/>
              </a:xfrm>
            </p:grpSpPr>
            <p:sp>
              <p:nvSpPr>
                <p:cNvPr id="31792"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70C0"/>
                    </a:solidFill>
                  </a:endParaRPr>
                </a:p>
              </p:txBody>
            </p:sp>
            <p:sp>
              <p:nvSpPr>
                <p:cNvPr id="31793" name="Line 57"/>
                <p:cNvSpPr>
                  <a:spLocks noChangeShapeType="1"/>
                </p:cNvSpPr>
                <p:nvPr/>
              </p:nvSpPr>
              <p:spPr bwMode="auto">
                <a:xfrm flipV="1">
                  <a:off x="2377" y="3675"/>
                  <a:ext cx="0" cy="412"/>
                </a:xfrm>
                <a:prstGeom prst="line">
                  <a:avLst/>
                </a:prstGeom>
                <a:noFill/>
                <a:ln w="22225">
                  <a:solidFill>
                    <a:srgbClr val="FF0000"/>
                  </a:solidFill>
                  <a:round/>
                  <a:headEnd/>
                  <a:tailEnd/>
                </a:ln>
              </p:spPr>
              <p:txBody>
                <a:bodyPr/>
                <a:lstStyle/>
                <a:p>
                  <a:endParaRPr lang="en-US">
                    <a:solidFill>
                      <a:srgbClr val="0070C0"/>
                    </a:solidFill>
                  </a:endParaRPr>
                </a:p>
              </p:txBody>
            </p:sp>
          </p:grpSp>
        </p:grpSp>
      </p:grpSp>
      <p:sp>
        <p:nvSpPr>
          <p:cNvPr id="270412" name="Rectangle 76"/>
          <p:cNvSpPr>
            <a:spLocks noChangeArrowheads="1"/>
          </p:cNvSpPr>
          <p:nvPr/>
        </p:nvSpPr>
        <p:spPr bwMode="auto">
          <a:xfrm>
            <a:off x="1357314" y="2814075"/>
            <a:ext cx="736099" cy="523220"/>
          </a:xfrm>
          <a:prstGeom prst="rect">
            <a:avLst/>
          </a:prstGeom>
          <a:noFill/>
          <a:ln w="9525">
            <a:noFill/>
            <a:miter lim="800000"/>
            <a:headEnd/>
            <a:tailEnd/>
          </a:ln>
        </p:spPr>
        <p:txBody>
          <a:bodyPr wrap="none" anchor="t" anchorCtr="0">
            <a:spAutoFit/>
          </a:bodyPr>
          <a:lstStyle/>
          <a:p>
            <a:r>
              <a:rPr lang="en-US" dirty="0" err="1">
                <a:solidFill>
                  <a:srgbClr val="000000"/>
                </a:solidFill>
              </a:rPr>
              <a:t>F</a:t>
            </a:r>
            <a:r>
              <a:rPr lang="en-US" baseline="-25000" dirty="0" err="1">
                <a:solidFill>
                  <a:srgbClr val="000000"/>
                </a:solidFill>
              </a:rPr>
              <a:t>n</a:t>
            </a:r>
            <a:r>
              <a:rPr lang="en-US" dirty="0">
                <a:solidFill>
                  <a:srgbClr val="000000"/>
                </a:solidFill>
              </a:rPr>
              <a:t> </a:t>
            </a:r>
            <a:r>
              <a:rPr lang="en-US" dirty="0" smtClean="0">
                <a:solidFill>
                  <a:srgbClr val="000000"/>
                </a:solidFill>
              </a:rPr>
              <a:t> </a:t>
            </a:r>
            <a:endParaRPr lang="en-US" baseline="-25000" dirty="0">
              <a:solidFill>
                <a:srgbClr val="000000"/>
              </a:solidFill>
            </a:endParaRPr>
          </a:p>
        </p:txBody>
      </p:sp>
      <p:sp>
        <p:nvSpPr>
          <p:cNvPr id="106" name="Rectangle 76"/>
          <p:cNvSpPr>
            <a:spLocks noChangeArrowheads="1"/>
          </p:cNvSpPr>
          <p:nvPr/>
        </p:nvSpPr>
        <p:spPr bwMode="auto">
          <a:xfrm>
            <a:off x="3017398" y="2814074"/>
            <a:ext cx="1385316"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 176.6</a:t>
            </a:r>
            <a:endParaRPr lang="en-US" baseline="-25000" dirty="0">
              <a:solidFill>
                <a:srgbClr val="000000"/>
              </a:solidFill>
            </a:endParaRPr>
          </a:p>
        </p:txBody>
      </p:sp>
      <p:sp>
        <p:nvSpPr>
          <p:cNvPr id="107" name="Rectangle 121"/>
          <p:cNvSpPr>
            <a:spLocks noChangeArrowheads="1"/>
          </p:cNvSpPr>
          <p:nvPr/>
        </p:nvSpPr>
        <p:spPr bwMode="auto">
          <a:xfrm>
            <a:off x="2325944" y="4234358"/>
            <a:ext cx="2125903" cy="523220"/>
          </a:xfrm>
          <a:prstGeom prst="rect">
            <a:avLst/>
          </a:prstGeom>
          <a:noFill/>
          <a:ln w="9525">
            <a:noFill/>
            <a:miter lim="800000"/>
            <a:headEnd/>
            <a:tailEnd/>
          </a:ln>
        </p:spPr>
        <p:txBody>
          <a:bodyPr wrap="none" anchor="t" anchorCtr="0">
            <a:spAutoFit/>
          </a:bodyPr>
          <a:lstStyle/>
          <a:p>
            <a:r>
              <a:rPr lang="en-US" dirty="0" smtClean="0">
                <a:solidFill>
                  <a:srgbClr val="009900"/>
                </a:solidFill>
              </a:rPr>
              <a:t>– 0.26(86.7)</a:t>
            </a:r>
            <a:endParaRPr lang="en-US" baseline="-25000" dirty="0">
              <a:solidFill>
                <a:srgbClr val="009900"/>
              </a:solidFill>
            </a:endParaRPr>
          </a:p>
        </p:txBody>
      </p:sp>
      <p:sp>
        <p:nvSpPr>
          <p:cNvPr id="108" name="Rectangle 76"/>
          <p:cNvSpPr>
            <a:spLocks noChangeArrowheads="1"/>
          </p:cNvSpPr>
          <p:nvPr/>
        </p:nvSpPr>
        <p:spPr bwMode="auto">
          <a:xfrm>
            <a:off x="1909109" y="2814075"/>
            <a:ext cx="1194558"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+ 89.9</a:t>
            </a:r>
            <a:endParaRPr lang="en-US" baseline="-25000" dirty="0">
              <a:solidFill>
                <a:srgbClr val="000000"/>
              </a:solidFill>
            </a:endParaRPr>
          </a:p>
        </p:txBody>
      </p:sp>
      <p:grpSp>
        <p:nvGrpSpPr>
          <p:cNvPr id="76" name="Group 114"/>
          <p:cNvGrpSpPr>
            <a:grpSpLocks/>
          </p:cNvGrpSpPr>
          <p:nvPr/>
        </p:nvGrpSpPr>
        <p:grpSpPr bwMode="auto">
          <a:xfrm>
            <a:off x="5069311" y="2401355"/>
            <a:ext cx="838200" cy="1066800"/>
            <a:chOff x="1968" y="1632"/>
            <a:chExt cx="528" cy="672"/>
          </a:xfrm>
        </p:grpSpPr>
        <p:sp>
          <p:nvSpPr>
            <p:cNvPr id="77" name="Rectangle 115"/>
            <p:cNvSpPr>
              <a:spLocks noChangeArrowheads="1"/>
            </p:cNvSpPr>
            <p:nvPr/>
          </p:nvSpPr>
          <p:spPr bwMode="auto">
            <a:xfrm>
              <a:off x="2256" y="1632"/>
              <a:ext cx="240" cy="384"/>
            </a:xfrm>
            <a:prstGeom prst="rect">
              <a:avLst/>
            </a:prstGeom>
            <a:noFill/>
            <a:ln w="9525">
              <a:noFill/>
              <a:miter lim="800000"/>
              <a:headEnd/>
              <a:tailEnd/>
            </a:ln>
          </p:spPr>
          <p:txBody>
            <a:bodyPr anchor="ctr"/>
            <a:lstStyle/>
            <a:p>
              <a:r>
                <a:rPr lang="en-US" dirty="0">
                  <a:solidFill>
                    <a:srgbClr val="3333FF"/>
                  </a:solidFill>
                </a:rPr>
                <a:t>0</a:t>
              </a:r>
            </a:p>
          </p:txBody>
        </p:sp>
        <p:sp>
          <p:nvSpPr>
            <p:cNvPr id="78" name="Line 116"/>
            <p:cNvSpPr>
              <a:spLocks noChangeShapeType="1"/>
            </p:cNvSpPr>
            <p:nvPr/>
          </p:nvSpPr>
          <p:spPr bwMode="auto">
            <a:xfrm flipV="1">
              <a:off x="1968" y="1872"/>
              <a:ext cx="336" cy="432"/>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
        <p:nvSpPr>
          <p:cNvPr id="82" name="Rectangle 76"/>
          <p:cNvSpPr>
            <a:spLocks noChangeArrowheads="1"/>
          </p:cNvSpPr>
          <p:nvPr/>
        </p:nvSpPr>
        <p:spPr bwMode="auto">
          <a:xfrm>
            <a:off x="1559189" y="3516330"/>
            <a:ext cx="2005677" cy="523220"/>
          </a:xfrm>
          <a:prstGeom prst="rect">
            <a:avLst/>
          </a:prstGeom>
          <a:noFill/>
          <a:ln w="9525">
            <a:noFill/>
            <a:miter lim="800000"/>
            <a:headEnd/>
            <a:tailEnd/>
          </a:ln>
        </p:spPr>
        <p:txBody>
          <a:bodyPr wrap="none" anchor="t" anchorCtr="0">
            <a:spAutoFit/>
          </a:bodyPr>
          <a:lstStyle/>
          <a:p>
            <a:r>
              <a:rPr lang="en-US" dirty="0" err="1" smtClean="0">
                <a:solidFill>
                  <a:srgbClr val="000000"/>
                </a:solidFill>
              </a:rPr>
              <a:t>F</a:t>
            </a:r>
            <a:r>
              <a:rPr lang="en-US" baseline="-25000" dirty="0" err="1" smtClean="0">
                <a:solidFill>
                  <a:srgbClr val="000000"/>
                </a:solidFill>
              </a:rPr>
              <a:t>n</a:t>
            </a:r>
            <a:r>
              <a:rPr lang="en-US" dirty="0" smtClean="0">
                <a:solidFill>
                  <a:srgbClr val="000000"/>
                </a:solidFill>
              </a:rPr>
              <a:t> = 86.7 N</a:t>
            </a:r>
            <a:endParaRPr lang="en-US" baseline="-25000" dirty="0">
              <a:solidFill>
                <a:srgbClr val="000000"/>
              </a:solidFill>
            </a:endParaRPr>
          </a:p>
        </p:txBody>
      </p:sp>
      <p:sp>
        <p:nvSpPr>
          <p:cNvPr id="113" name="Oval 112"/>
          <p:cNvSpPr/>
          <p:nvPr/>
        </p:nvSpPr>
        <p:spPr>
          <a:xfrm>
            <a:off x="5189353" y="4291819"/>
            <a:ext cx="545910" cy="5459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02" name="Group 101"/>
          <p:cNvGrpSpPr/>
          <p:nvPr/>
        </p:nvGrpSpPr>
        <p:grpSpPr>
          <a:xfrm>
            <a:off x="1656957" y="5191264"/>
            <a:ext cx="4205015" cy="987244"/>
            <a:chOff x="1585721" y="5381271"/>
            <a:chExt cx="4205015" cy="987244"/>
          </a:xfrm>
        </p:grpSpPr>
        <p:grpSp>
          <p:nvGrpSpPr>
            <p:cNvPr id="115" name="Group 114"/>
            <p:cNvGrpSpPr/>
            <p:nvPr/>
          </p:nvGrpSpPr>
          <p:grpSpPr>
            <a:xfrm>
              <a:off x="2028333" y="5381271"/>
              <a:ext cx="3762403" cy="987244"/>
              <a:chOff x="3800266" y="5752955"/>
              <a:chExt cx="3762403" cy="987244"/>
            </a:xfrm>
          </p:grpSpPr>
          <p:sp>
            <p:nvSpPr>
              <p:cNvPr id="117" name="Rectangle 76"/>
              <p:cNvSpPr>
                <a:spLocks noChangeArrowheads="1"/>
              </p:cNvSpPr>
              <p:nvPr/>
            </p:nvSpPr>
            <p:spPr bwMode="auto">
              <a:xfrm>
                <a:off x="4196042" y="5752955"/>
                <a:ext cx="3366627"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138.4 – (0.26)(86.7)</a:t>
                </a:r>
                <a:endParaRPr lang="en-US" baseline="-25000" dirty="0">
                  <a:solidFill>
                    <a:srgbClr val="000000"/>
                  </a:solidFill>
                </a:endParaRPr>
              </a:p>
            </p:txBody>
          </p:sp>
          <p:sp>
            <p:nvSpPr>
              <p:cNvPr id="118" name="Rectangle 76"/>
              <p:cNvSpPr>
                <a:spLocks noChangeArrowheads="1"/>
              </p:cNvSpPr>
              <p:nvPr/>
            </p:nvSpPr>
            <p:spPr bwMode="auto">
              <a:xfrm>
                <a:off x="5478227" y="6216979"/>
                <a:ext cx="585417"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18</a:t>
                </a:r>
                <a:endParaRPr lang="en-US" baseline="-25000" dirty="0">
                  <a:solidFill>
                    <a:srgbClr val="000000"/>
                  </a:solidFill>
                </a:endParaRPr>
              </a:p>
            </p:txBody>
          </p:sp>
          <p:cxnSp>
            <p:nvCxnSpPr>
              <p:cNvPr id="119" name="Straight Connector 118"/>
              <p:cNvCxnSpPr/>
              <p:nvPr/>
            </p:nvCxnSpPr>
            <p:spPr>
              <a:xfrm>
                <a:off x="4317467" y="6271146"/>
                <a:ext cx="31189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ectangle 76"/>
              <p:cNvSpPr>
                <a:spLocks noChangeArrowheads="1"/>
              </p:cNvSpPr>
              <p:nvPr/>
            </p:nvSpPr>
            <p:spPr bwMode="auto">
              <a:xfrm>
                <a:off x="3800266" y="5998614"/>
                <a:ext cx="394660"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a:t>
                </a:r>
                <a:endParaRPr lang="en-US" baseline="-25000" dirty="0">
                  <a:solidFill>
                    <a:srgbClr val="000000"/>
                  </a:solidFill>
                </a:endParaRPr>
              </a:p>
            </p:txBody>
          </p:sp>
        </p:grpSp>
        <p:sp>
          <p:nvSpPr>
            <p:cNvPr id="116" name="Rectangle 76"/>
            <p:cNvSpPr>
              <a:spLocks noChangeArrowheads="1"/>
            </p:cNvSpPr>
            <p:nvPr/>
          </p:nvSpPr>
          <p:spPr bwMode="auto">
            <a:xfrm>
              <a:off x="1585721" y="5587550"/>
              <a:ext cx="516488"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a</a:t>
              </a:r>
              <a:r>
                <a:rPr lang="en-US" baseline="-25000" dirty="0" smtClean="0">
                  <a:solidFill>
                    <a:srgbClr val="000000"/>
                  </a:solidFill>
                </a:rPr>
                <a:t>//</a:t>
              </a:r>
              <a:endParaRPr lang="en-US" baseline="-25000" dirty="0">
                <a:solidFill>
                  <a:srgbClr val="000000"/>
                </a:solidFill>
              </a:endParaRPr>
            </a:p>
          </p:txBody>
        </p:sp>
      </p:grpSp>
      <p:grpSp>
        <p:nvGrpSpPr>
          <p:cNvPr id="122" name="Group 121"/>
          <p:cNvGrpSpPr/>
          <p:nvPr/>
        </p:nvGrpSpPr>
        <p:grpSpPr>
          <a:xfrm>
            <a:off x="5864037" y="5203139"/>
            <a:ext cx="1795213" cy="975369"/>
            <a:chOff x="4180266" y="5764830"/>
            <a:chExt cx="1795213" cy="975369"/>
          </a:xfrm>
        </p:grpSpPr>
        <p:sp>
          <p:nvSpPr>
            <p:cNvPr id="124" name="Rectangle 76"/>
            <p:cNvSpPr>
              <a:spLocks noChangeArrowheads="1"/>
            </p:cNvSpPr>
            <p:nvPr/>
          </p:nvSpPr>
          <p:spPr bwMode="auto">
            <a:xfrm>
              <a:off x="5454826" y="5764830"/>
              <a:ext cx="484428"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m</a:t>
              </a:r>
              <a:endParaRPr lang="en-US" baseline="-25000" dirty="0">
                <a:solidFill>
                  <a:srgbClr val="000000"/>
                </a:solidFill>
              </a:endParaRPr>
            </a:p>
          </p:txBody>
        </p:sp>
        <p:sp>
          <p:nvSpPr>
            <p:cNvPr id="125" name="Rectangle 76"/>
            <p:cNvSpPr>
              <a:spLocks noChangeArrowheads="1"/>
            </p:cNvSpPr>
            <p:nvPr/>
          </p:nvSpPr>
          <p:spPr bwMode="auto">
            <a:xfrm>
              <a:off x="5478227" y="6216979"/>
              <a:ext cx="497252" cy="523220"/>
            </a:xfrm>
            <a:prstGeom prst="rect">
              <a:avLst/>
            </a:prstGeom>
            <a:noFill/>
            <a:ln w="9525">
              <a:noFill/>
              <a:miter lim="800000"/>
              <a:headEnd/>
              <a:tailEnd/>
            </a:ln>
          </p:spPr>
          <p:txBody>
            <a:bodyPr wrap="none" anchor="t" anchorCtr="0">
              <a:spAutoFit/>
            </a:bodyPr>
            <a:lstStyle/>
            <a:p>
              <a:r>
                <a:rPr lang="en-US" dirty="0" err="1" smtClean="0">
                  <a:solidFill>
                    <a:srgbClr val="000000"/>
                  </a:solidFill>
                </a:rPr>
                <a:t>s</a:t>
              </a:r>
              <a:r>
                <a:rPr lang="en-US" baseline="30000" dirty="0" err="1" smtClean="0">
                  <a:solidFill>
                    <a:srgbClr val="000000"/>
                  </a:solidFill>
                </a:rPr>
                <a:t>2</a:t>
              </a:r>
              <a:endParaRPr lang="en-US" baseline="30000" dirty="0">
                <a:solidFill>
                  <a:srgbClr val="000000"/>
                </a:solidFill>
              </a:endParaRPr>
            </a:p>
          </p:txBody>
        </p:sp>
        <p:cxnSp>
          <p:nvCxnSpPr>
            <p:cNvPr id="126" name="Straight Connector 125"/>
            <p:cNvCxnSpPr/>
            <p:nvPr/>
          </p:nvCxnSpPr>
          <p:spPr>
            <a:xfrm>
              <a:off x="5500785" y="6271146"/>
              <a:ext cx="4393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Rectangle 76"/>
            <p:cNvSpPr>
              <a:spLocks noChangeArrowheads="1"/>
            </p:cNvSpPr>
            <p:nvPr/>
          </p:nvSpPr>
          <p:spPr bwMode="auto">
            <a:xfrm>
              <a:off x="4180266" y="5998614"/>
              <a:ext cx="1391728"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    6.4 </a:t>
              </a:r>
              <a:endParaRPr lang="en-US" baseline="-25000" dirty="0">
                <a:solidFill>
                  <a:srgbClr val="000000"/>
                </a:solidFill>
              </a:endParaRPr>
            </a:p>
          </p:txBody>
        </p:sp>
      </p:grpSp>
    </p:spTree>
    <p:extLst>
      <p:ext uri="{BB962C8B-B14F-4D97-AF65-F5344CB8AC3E}">
        <p14:creationId xmlns:p14="http://schemas.microsoft.com/office/powerpoint/2010/main" val="30634033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circle(in)">
                                      <p:cBhvr>
                                        <p:cTn id="7" dur="2000"/>
                                        <p:tgtEl>
                                          <p:spTgt spid="317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0362"/>
                                        </p:tgtEl>
                                        <p:attrNameLst>
                                          <p:attrName>style.visibility</p:attrName>
                                        </p:attrNameLst>
                                      </p:cBhvr>
                                      <p:to>
                                        <p:strVal val="visible"/>
                                      </p:to>
                                    </p:set>
                                    <p:animEffect transition="in" filter="dissolve">
                                      <p:cBhvr>
                                        <p:cTn id="12" dur="500"/>
                                        <p:tgtEl>
                                          <p:spTgt spid="2703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70368"/>
                                        </p:tgtEl>
                                        <p:attrNameLst>
                                          <p:attrName>style.visibility</p:attrName>
                                        </p:attrNameLst>
                                      </p:cBhvr>
                                      <p:to>
                                        <p:strVal val="visible"/>
                                      </p:to>
                                    </p:set>
                                    <p:anim calcmode="lin" valueType="num">
                                      <p:cBhvr additive="base">
                                        <p:cTn id="27" dur="2000" fill="hold"/>
                                        <p:tgtEl>
                                          <p:spTgt spid="270368"/>
                                        </p:tgtEl>
                                        <p:attrNameLst>
                                          <p:attrName>ppt_x</p:attrName>
                                        </p:attrNameLst>
                                      </p:cBhvr>
                                      <p:tavLst>
                                        <p:tav tm="0">
                                          <p:val>
                                            <p:strVal val="1+#ppt_w/2"/>
                                          </p:val>
                                        </p:tav>
                                        <p:tav tm="100000">
                                          <p:val>
                                            <p:strVal val="#ppt_x"/>
                                          </p:val>
                                        </p:tav>
                                      </p:tavLst>
                                    </p:anim>
                                    <p:anim calcmode="lin" valueType="num">
                                      <p:cBhvr additive="base">
                                        <p:cTn id="28" dur="2000" fill="hold"/>
                                        <p:tgtEl>
                                          <p:spTgt spid="27036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270463"/>
                                        </p:tgtEl>
                                        <p:attrNameLst>
                                          <p:attrName>style.visibility</p:attrName>
                                        </p:attrNameLst>
                                      </p:cBhvr>
                                      <p:to>
                                        <p:strVal val="visible"/>
                                      </p:to>
                                    </p:set>
                                    <p:animEffect transition="in" filter="fade">
                                      <p:cBhvr>
                                        <p:cTn id="33" dur="2000"/>
                                        <p:tgtEl>
                                          <p:spTgt spid="270463"/>
                                        </p:tgtEl>
                                      </p:cBhvr>
                                    </p:animEffect>
                                    <p:anim calcmode="lin" valueType="num">
                                      <p:cBhvr>
                                        <p:cTn id="34" dur="2000" fill="hold"/>
                                        <p:tgtEl>
                                          <p:spTgt spid="270463"/>
                                        </p:tgtEl>
                                        <p:attrNameLst>
                                          <p:attrName>style.rotation</p:attrName>
                                        </p:attrNameLst>
                                      </p:cBhvr>
                                      <p:tavLst>
                                        <p:tav tm="0">
                                          <p:val>
                                            <p:fltVal val="720"/>
                                          </p:val>
                                        </p:tav>
                                        <p:tav tm="100000">
                                          <p:val>
                                            <p:fltVal val="0"/>
                                          </p:val>
                                        </p:tav>
                                      </p:tavLst>
                                    </p:anim>
                                    <p:anim calcmode="lin" valueType="num">
                                      <p:cBhvr>
                                        <p:cTn id="35" dur="2000" fill="hold"/>
                                        <p:tgtEl>
                                          <p:spTgt spid="270463"/>
                                        </p:tgtEl>
                                        <p:attrNameLst>
                                          <p:attrName>ppt_h</p:attrName>
                                        </p:attrNameLst>
                                      </p:cBhvr>
                                      <p:tavLst>
                                        <p:tav tm="0">
                                          <p:val>
                                            <p:fltVal val="0"/>
                                          </p:val>
                                        </p:tav>
                                        <p:tav tm="100000">
                                          <p:val>
                                            <p:strVal val="#ppt_h"/>
                                          </p:val>
                                        </p:tav>
                                      </p:tavLst>
                                    </p:anim>
                                    <p:anim calcmode="lin" valueType="num">
                                      <p:cBhvr>
                                        <p:cTn id="36" dur="2000" fill="hold"/>
                                        <p:tgtEl>
                                          <p:spTgt spid="270463"/>
                                        </p:tgtEl>
                                        <p:attrNameLst>
                                          <p:attrName>ppt_w</p:attrName>
                                        </p:attrNameLst>
                                      </p:cBhvr>
                                      <p:tavLst>
                                        <p:tav tm="0">
                                          <p:val>
                                            <p:fltVal val="0"/>
                                          </p:val>
                                        </p:tav>
                                        <p:tav tm="100000">
                                          <p:val>
                                            <p:strVal val="#ppt_w"/>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31754"/>
                                        </p:tgtEl>
                                        <p:attrNameLst>
                                          <p:attrName>style.visibility</p:attrName>
                                        </p:attrNameLst>
                                      </p:cBhvr>
                                      <p:to>
                                        <p:strVal val="visible"/>
                                      </p:to>
                                    </p:set>
                                    <p:animEffect transition="in" filter="wheel(1)">
                                      <p:cBhvr>
                                        <p:cTn id="41" dur="2000"/>
                                        <p:tgtEl>
                                          <p:spTgt spid="31754"/>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70372"/>
                                        </p:tgtEl>
                                        <p:attrNameLst>
                                          <p:attrName>style.visibility</p:attrName>
                                        </p:attrNameLst>
                                      </p:cBhvr>
                                      <p:to>
                                        <p:strVal val="visible"/>
                                      </p:to>
                                    </p:set>
                                    <p:animEffect transition="in" filter="dissolve">
                                      <p:cBhvr>
                                        <p:cTn id="46" dur="500"/>
                                        <p:tgtEl>
                                          <p:spTgt spid="270372"/>
                                        </p:tgtEl>
                                      </p:cBhvr>
                                    </p:animEffect>
                                  </p:childTnLst>
                                </p:cTn>
                              </p:par>
                            </p:childTnLst>
                          </p:cTn>
                        </p:par>
                      </p:childTnLst>
                    </p:cTn>
                  </p:par>
                  <p:par>
                    <p:cTn id="47" fill="hold">
                      <p:stCondLst>
                        <p:cond delay="indefinite"/>
                      </p:stCondLst>
                      <p:childTnLst>
                        <p:par>
                          <p:cTn id="48" fill="hold">
                            <p:stCondLst>
                              <p:cond delay="0"/>
                            </p:stCondLst>
                            <p:childTnLst>
                              <p:par>
                                <p:cTn id="49" presetID="35" presetClass="entr" presetSubtype="0" fill="hold" grpId="0" nodeType="clickEffect">
                                  <p:stCondLst>
                                    <p:cond delay="0"/>
                                  </p:stCondLst>
                                  <p:childTnLst>
                                    <p:set>
                                      <p:cBhvr>
                                        <p:cTn id="50" dur="1" fill="hold">
                                          <p:stCondLst>
                                            <p:cond delay="0"/>
                                          </p:stCondLst>
                                        </p:cTn>
                                        <p:tgtEl>
                                          <p:spTgt spid="31825"/>
                                        </p:tgtEl>
                                        <p:attrNameLst>
                                          <p:attrName>style.visibility</p:attrName>
                                        </p:attrNameLst>
                                      </p:cBhvr>
                                      <p:to>
                                        <p:strVal val="visible"/>
                                      </p:to>
                                    </p:set>
                                    <p:animEffect transition="in" filter="fade">
                                      <p:cBhvr>
                                        <p:cTn id="51" dur="2000"/>
                                        <p:tgtEl>
                                          <p:spTgt spid="31825"/>
                                        </p:tgtEl>
                                      </p:cBhvr>
                                    </p:animEffect>
                                    <p:anim calcmode="lin" valueType="num">
                                      <p:cBhvr>
                                        <p:cTn id="52" dur="2000" fill="hold"/>
                                        <p:tgtEl>
                                          <p:spTgt spid="31825"/>
                                        </p:tgtEl>
                                        <p:attrNameLst>
                                          <p:attrName>style.rotation</p:attrName>
                                        </p:attrNameLst>
                                      </p:cBhvr>
                                      <p:tavLst>
                                        <p:tav tm="0">
                                          <p:val>
                                            <p:fltVal val="720"/>
                                          </p:val>
                                        </p:tav>
                                        <p:tav tm="100000">
                                          <p:val>
                                            <p:fltVal val="0"/>
                                          </p:val>
                                        </p:tav>
                                      </p:tavLst>
                                    </p:anim>
                                    <p:anim calcmode="lin" valueType="num">
                                      <p:cBhvr>
                                        <p:cTn id="53" dur="2000" fill="hold"/>
                                        <p:tgtEl>
                                          <p:spTgt spid="31825"/>
                                        </p:tgtEl>
                                        <p:attrNameLst>
                                          <p:attrName>ppt_h</p:attrName>
                                        </p:attrNameLst>
                                      </p:cBhvr>
                                      <p:tavLst>
                                        <p:tav tm="0">
                                          <p:val>
                                            <p:fltVal val="0"/>
                                          </p:val>
                                        </p:tav>
                                        <p:tav tm="100000">
                                          <p:val>
                                            <p:strVal val="#ppt_h"/>
                                          </p:val>
                                        </p:tav>
                                      </p:tavLst>
                                    </p:anim>
                                    <p:anim calcmode="lin" valueType="num">
                                      <p:cBhvr>
                                        <p:cTn id="54" dur="2000" fill="hold"/>
                                        <p:tgtEl>
                                          <p:spTgt spid="31825"/>
                                        </p:tgtEl>
                                        <p:attrNameLst>
                                          <p:attrName>ppt_w</p:attrName>
                                        </p:attrNameLst>
                                      </p:cBhvr>
                                      <p:tavLst>
                                        <p:tav tm="0">
                                          <p:val>
                                            <p:fltVal val="0"/>
                                          </p:val>
                                        </p:tav>
                                        <p:tav tm="100000">
                                          <p:val>
                                            <p:strVal val="#ppt_w"/>
                                          </p:val>
                                        </p:tav>
                                      </p:tavLst>
                                    </p:anim>
                                  </p:childTnLst>
                                </p:cTn>
                              </p:par>
                              <p:par>
                                <p:cTn id="55" presetID="35" presetClass="entr" presetSubtype="0" fill="hold" grpId="0" nodeType="withEffect">
                                  <p:stCondLst>
                                    <p:cond delay="0"/>
                                  </p:stCondLst>
                                  <p:childTnLst>
                                    <p:set>
                                      <p:cBhvr>
                                        <p:cTn id="56" dur="1" fill="hold">
                                          <p:stCondLst>
                                            <p:cond delay="0"/>
                                          </p:stCondLst>
                                        </p:cTn>
                                        <p:tgtEl>
                                          <p:spTgt spid="31812"/>
                                        </p:tgtEl>
                                        <p:attrNameLst>
                                          <p:attrName>style.visibility</p:attrName>
                                        </p:attrNameLst>
                                      </p:cBhvr>
                                      <p:to>
                                        <p:strVal val="visible"/>
                                      </p:to>
                                    </p:set>
                                    <p:animEffect transition="in" filter="fade">
                                      <p:cBhvr>
                                        <p:cTn id="57" dur="2000"/>
                                        <p:tgtEl>
                                          <p:spTgt spid="31812"/>
                                        </p:tgtEl>
                                      </p:cBhvr>
                                    </p:animEffect>
                                    <p:anim calcmode="lin" valueType="num">
                                      <p:cBhvr>
                                        <p:cTn id="58" dur="2000" fill="hold"/>
                                        <p:tgtEl>
                                          <p:spTgt spid="31812"/>
                                        </p:tgtEl>
                                        <p:attrNameLst>
                                          <p:attrName>style.rotation</p:attrName>
                                        </p:attrNameLst>
                                      </p:cBhvr>
                                      <p:tavLst>
                                        <p:tav tm="0">
                                          <p:val>
                                            <p:fltVal val="720"/>
                                          </p:val>
                                        </p:tav>
                                        <p:tav tm="100000">
                                          <p:val>
                                            <p:fltVal val="0"/>
                                          </p:val>
                                        </p:tav>
                                      </p:tavLst>
                                    </p:anim>
                                    <p:anim calcmode="lin" valueType="num">
                                      <p:cBhvr>
                                        <p:cTn id="59" dur="2000" fill="hold"/>
                                        <p:tgtEl>
                                          <p:spTgt spid="31812"/>
                                        </p:tgtEl>
                                        <p:attrNameLst>
                                          <p:attrName>ppt_h</p:attrName>
                                        </p:attrNameLst>
                                      </p:cBhvr>
                                      <p:tavLst>
                                        <p:tav tm="0">
                                          <p:val>
                                            <p:fltVal val="0"/>
                                          </p:val>
                                        </p:tav>
                                        <p:tav tm="100000">
                                          <p:val>
                                            <p:strVal val="#ppt_h"/>
                                          </p:val>
                                        </p:tav>
                                      </p:tavLst>
                                    </p:anim>
                                    <p:anim calcmode="lin" valueType="num">
                                      <p:cBhvr>
                                        <p:cTn id="60" dur="2000" fill="hold"/>
                                        <p:tgtEl>
                                          <p:spTgt spid="31812"/>
                                        </p:tgtEl>
                                        <p:attrNameLst>
                                          <p:attrName>ppt_w</p:attrName>
                                        </p:attrNameLst>
                                      </p:cBhvr>
                                      <p:tavLst>
                                        <p:tav tm="0">
                                          <p:val>
                                            <p:fltVal val="0"/>
                                          </p:val>
                                        </p:tav>
                                        <p:tav tm="100000">
                                          <p:val>
                                            <p:strVal val="#ppt_w"/>
                                          </p:val>
                                        </p:tav>
                                      </p:tavLst>
                                    </p:anim>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31824"/>
                                        </p:tgtEl>
                                        <p:attrNameLst>
                                          <p:attrName>style.visibility</p:attrName>
                                        </p:attrNameLst>
                                      </p:cBhvr>
                                      <p:to>
                                        <p:strVal val="visible"/>
                                      </p:to>
                                    </p:set>
                                    <p:animEffect transition="in" filter="circle(in)">
                                      <p:cBhvr>
                                        <p:cTn id="65" dur="2000"/>
                                        <p:tgtEl>
                                          <p:spTgt spid="31824"/>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31813"/>
                                        </p:tgtEl>
                                        <p:attrNameLst>
                                          <p:attrName>style.visibility</p:attrName>
                                        </p:attrNameLst>
                                      </p:cBhvr>
                                      <p:to>
                                        <p:strVal val="visible"/>
                                      </p:to>
                                    </p:set>
                                    <p:animEffect transition="in" filter="circle(in)">
                                      <p:cBhvr>
                                        <p:cTn id="70" dur="2000"/>
                                        <p:tgtEl>
                                          <p:spTgt spid="31813"/>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1000"/>
                                        <p:tgtEl>
                                          <p:spTgt spid="12"/>
                                        </p:tgtEl>
                                      </p:cBhvr>
                                    </p:animEffect>
                                    <p:anim calcmode="lin" valueType="num">
                                      <p:cBhvr>
                                        <p:cTn id="83" dur="1000" fill="hold"/>
                                        <p:tgtEl>
                                          <p:spTgt spid="12"/>
                                        </p:tgtEl>
                                        <p:attrNameLst>
                                          <p:attrName>ppt_x</p:attrName>
                                        </p:attrNameLst>
                                      </p:cBhvr>
                                      <p:tavLst>
                                        <p:tav tm="0">
                                          <p:val>
                                            <p:strVal val="#ppt_x"/>
                                          </p:val>
                                        </p:tav>
                                        <p:tav tm="100000">
                                          <p:val>
                                            <p:strVal val="#ppt_x"/>
                                          </p:val>
                                        </p:tav>
                                      </p:tavLst>
                                    </p:anim>
                                    <p:anim calcmode="lin" valueType="num">
                                      <p:cBhvr>
                                        <p:cTn id="8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nodeType="click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circle(in)">
                                      <p:cBhvr>
                                        <p:cTn id="89" dur="2000"/>
                                        <p:tgtEl>
                                          <p:spTgt spid="14"/>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nodeType="click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circle(in)">
                                      <p:cBhvr>
                                        <p:cTn id="94" dur="2000"/>
                                        <p:tgtEl>
                                          <p:spTgt spid="9"/>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270412"/>
                                        </p:tgtEl>
                                        <p:attrNameLst>
                                          <p:attrName>style.visibility</p:attrName>
                                        </p:attrNameLst>
                                      </p:cBhvr>
                                      <p:to>
                                        <p:strVal val="visible"/>
                                      </p:to>
                                    </p:set>
                                    <p:animEffect transition="in" filter="barn(inVertical)">
                                      <p:cBhvr>
                                        <p:cTn id="99" dur="500"/>
                                        <p:tgtEl>
                                          <p:spTgt spid="270412"/>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barn(inVertical)">
                                      <p:cBhvr>
                                        <p:cTn id="104" dur="500"/>
                                        <p:tgtEl>
                                          <p:spTgt spid="108"/>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ntr" presetSubtype="16" fill="hold" grpId="0" nodeType="clickEffect">
                                  <p:stCondLst>
                                    <p:cond delay="0"/>
                                  </p:stCondLst>
                                  <p:childTnLst>
                                    <p:set>
                                      <p:cBhvr>
                                        <p:cTn id="108" dur="1" fill="hold">
                                          <p:stCondLst>
                                            <p:cond delay="0"/>
                                          </p:stCondLst>
                                        </p:cTn>
                                        <p:tgtEl>
                                          <p:spTgt spid="106"/>
                                        </p:tgtEl>
                                        <p:attrNameLst>
                                          <p:attrName>style.visibility</p:attrName>
                                        </p:attrNameLst>
                                      </p:cBhvr>
                                      <p:to>
                                        <p:strVal val="visible"/>
                                      </p:to>
                                    </p:set>
                                    <p:animEffect transition="in" filter="circle(in)">
                                      <p:cBhvr>
                                        <p:cTn id="109" dur="2000"/>
                                        <p:tgtEl>
                                          <p:spTgt spid="106"/>
                                        </p:tgtEl>
                                      </p:cBhvr>
                                    </p:animEffect>
                                  </p:childTnLst>
                                </p:cTn>
                              </p:par>
                            </p:childTnLst>
                          </p:cTn>
                        </p:par>
                      </p:childTnLst>
                    </p:cTn>
                  </p:par>
                  <p:par>
                    <p:cTn id="110" fill="hold">
                      <p:stCondLst>
                        <p:cond delay="indefinite"/>
                      </p:stCondLst>
                      <p:childTnLst>
                        <p:par>
                          <p:cTn id="111" fill="hold">
                            <p:stCondLst>
                              <p:cond delay="0"/>
                            </p:stCondLst>
                            <p:childTnLst>
                              <p:par>
                                <p:cTn id="112" presetID="29" presetClass="entr" presetSubtype="0" fill="hold" nodeType="clickEffect">
                                  <p:stCondLst>
                                    <p:cond delay="0"/>
                                  </p:stCondLst>
                                  <p:childTnLst>
                                    <p:set>
                                      <p:cBhvr>
                                        <p:cTn id="113" dur="1" fill="hold">
                                          <p:stCondLst>
                                            <p:cond delay="0"/>
                                          </p:stCondLst>
                                        </p:cTn>
                                        <p:tgtEl>
                                          <p:spTgt spid="18"/>
                                        </p:tgtEl>
                                        <p:attrNameLst>
                                          <p:attrName>style.visibility</p:attrName>
                                        </p:attrNameLst>
                                      </p:cBhvr>
                                      <p:to>
                                        <p:strVal val="visible"/>
                                      </p:to>
                                    </p:set>
                                    <p:anim calcmode="lin" valueType="num">
                                      <p:cBhvr>
                                        <p:cTn id="114" dur="1000" fill="hold"/>
                                        <p:tgtEl>
                                          <p:spTgt spid="18"/>
                                        </p:tgtEl>
                                        <p:attrNameLst>
                                          <p:attrName>ppt_x</p:attrName>
                                        </p:attrNameLst>
                                      </p:cBhvr>
                                      <p:tavLst>
                                        <p:tav tm="0">
                                          <p:val>
                                            <p:strVal val="#ppt_x-.2"/>
                                          </p:val>
                                        </p:tav>
                                        <p:tav tm="100000">
                                          <p:val>
                                            <p:strVal val="#ppt_x"/>
                                          </p:val>
                                        </p:tav>
                                      </p:tavLst>
                                    </p:anim>
                                    <p:anim calcmode="lin" valueType="num">
                                      <p:cBhvr>
                                        <p:cTn id="115"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16" dur="1000"/>
                                        <p:tgtEl>
                                          <p:spTgt spid="18"/>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76"/>
                                        </p:tgtEl>
                                        <p:attrNameLst>
                                          <p:attrName>style.visibility</p:attrName>
                                        </p:attrNameLst>
                                      </p:cBhvr>
                                      <p:to>
                                        <p:strVal val="visible"/>
                                      </p:to>
                                    </p:set>
                                    <p:animEffect transition="in" filter="wipe(down)">
                                      <p:cBhvr>
                                        <p:cTn id="121" dur="3000"/>
                                        <p:tgtEl>
                                          <p:spTgt spid="76"/>
                                        </p:tgtEl>
                                      </p:cBhvr>
                                    </p:animEffect>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82"/>
                                        </p:tgtEl>
                                        <p:attrNameLst>
                                          <p:attrName>style.visibility</p:attrName>
                                        </p:attrNameLst>
                                      </p:cBhvr>
                                      <p:to>
                                        <p:strVal val="visible"/>
                                      </p:to>
                                    </p:set>
                                    <p:animEffect transition="in" filter="fade">
                                      <p:cBhvr>
                                        <p:cTn id="126" dur="1000"/>
                                        <p:tgtEl>
                                          <p:spTgt spid="82"/>
                                        </p:tgtEl>
                                      </p:cBhvr>
                                    </p:animEffect>
                                    <p:anim calcmode="lin" valueType="num">
                                      <p:cBhvr>
                                        <p:cTn id="127" dur="1000" fill="hold"/>
                                        <p:tgtEl>
                                          <p:spTgt spid="82"/>
                                        </p:tgtEl>
                                        <p:attrNameLst>
                                          <p:attrName>ppt_x</p:attrName>
                                        </p:attrNameLst>
                                      </p:cBhvr>
                                      <p:tavLst>
                                        <p:tav tm="0">
                                          <p:val>
                                            <p:strVal val="#ppt_x"/>
                                          </p:val>
                                        </p:tav>
                                        <p:tav tm="100000">
                                          <p:val>
                                            <p:strVal val="#ppt_x"/>
                                          </p:val>
                                        </p:tav>
                                      </p:tavLst>
                                    </p:anim>
                                    <p:anim calcmode="lin" valueType="num">
                                      <p:cBhvr>
                                        <p:cTn id="128"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6" presetClass="entr" presetSubtype="16" fill="hold" grpId="0" nodeType="clickEffect">
                                  <p:stCondLst>
                                    <p:cond delay="0"/>
                                  </p:stCondLst>
                                  <p:childTnLst>
                                    <p:set>
                                      <p:cBhvr>
                                        <p:cTn id="132" dur="1" fill="hold">
                                          <p:stCondLst>
                                            <p:cond delay="0"/>
                                          </p:stCondLst>
                                        </p:cTn>
                                        <p:tgtEl>
                                          <p:spTgt spid="31772"/>
                                        </p:tgtEl>
                                        <p:attrNameLst>
                                          <p:attrName>style.visibility</p:attrName>
                                        </p:attrNameLst>
                                      </p:cBhvr>
                                      <p:to>
                                        <p:strVal val="visible"/>
                                      </p:to>
                                    </p:set>
                                    <p:animEffect transition="in" filter="circle(in)">
                                      <p:cBhvr>
                                        <p:cTn id="133" dur="2000"/>
                                        <p:tgtEl>
                                          <p:spTgt spid="31772"/>
                                        </p:tgtEl>
                                      </p:cBhvr>
                                    </p:animEffect>
                                  </p:childTnLst>
                                </p:cTn>
                              </p:par>
                            </p:childTnLst>
                          </p:cTn>
                        </p:par>
                      </p:childTnLst>
                    </p:cTn>
                  </p:par>
                  <p:par>
                    <p:cTn id="134" fill="hold">
                      <p:stCondLst>
                        <p:cond delay="indefinite"/>
                      </p:stCondLst>
                      <p:childTnLst>
                        <p:par>
                          <p:cTn id="135" fill="hold">
                            <p:stCondLst>
                              <p:cond delay="0"/>
                            </p:stCondLst>
                            <p:childTnLst>
                              <p:par>
                                <p:cTn id="136" presetID="29" presetClass="entr" presetSubtype="0" fill="hold" grpId="0" nodeType="clickEffect">
                                  <p:stCondLst>
                                    <p:cond delay="0"/>
                                  </p:stCondLst>
                                  <p:childTnLst>
                                    <p:set>
                                      <p:cBhvr>
                                        <p:cTn id="137" dur="1" fill="hold">
                                          <p:stCondLst>
                                            <p:cond delay="0"/>
                                          </p:stCondLst>
                                        </p:cTn>
                                        <p:tgtEl>
                                          <p:spTgt spid="270457"/>
                                        </p:tgtEl>
                                        <p:attrNameLst>
                                          <p:attrName>style.visibility</p:attrName>
                                        </p:attrNameLst>
                                      </p:cBhvr>
                                      <p:to>
                                        <p:strVal val="visible"/>
                                      </p:to>
                                    </p:set>
                                    <p:anim calcmode="lin" valueType="num">
                                      <p:cBhvr>
                                        <p:cTn id="138" dur="1000" fill="hold"/>
                                        <p:tgtEl>
                                          <p:spTgt spid="270457"/>
                                        </p:tgtEl>
                                        <p:attrNameLst>
                                          <p:attrName>ppt_x</p:attrName>
                                        </p:attrNameLst>
                                      </p:cBhvr>
                                      <p:tavLst>
                                        <p:tav tm="0">
                                          <p:val>
                                            <p:strVal val="#ppt_x-.2"/>
                                          </p:val>
                                        </p:tav>
                                        <p:tav tm="100000">
                                          <p:val>
                                            <p:strVal val="#ppt_x"/>
                                          </p:val>
                                        </p:tav>
                                      </p:tavLst>
                                    </p:anim>
                                    <p:anim calcmode="lin" valueType="num">
                                      <p:cBhvr>
                                        <p:cTn id="139" dur="1000" fill="hold"/>
                                        <p:tgtEl>
                                          <p:spTgt spid="270457"/>
                                        </p:tgtEl>
                                        <p:attrNameLst>
                                          <p:attrName>ppt_y</p:attrName>
                                        </p:attrNameLst>
                                      </p:cBhvr>
                                      <p:tavLst>
                                        <p:tav tm="0">
                                          <p:val>
                                            <p:strVal val="#ppt_y"/>
                                          </p:val>
                                        </p:tav>
                                        <p:tav tm="100000">
                                          <p:val>
                                            <p:strVal val="#ppt_y"/>
                                          </p:val>
                                        </p:tav>
                                      </p:tavLst>
                                    </p:anim>
                                    <p:animEffect transition="in" filter="wipe(right)" prLst="gradientSize: 0.1">
                                      <p:cBhvr>
                                        <p:cTn id="140" dur="1000"/>
                                        <p:tgtEl>
                                          <p:spTgt spid="270457"/>
                                        </p:tgtEl>
                                      </p:cBhvr>
                                    </p:animEffect>
                                  </p:childTnLst>
                                </p:cTn>
                              </p:par>
                            </p:childTnLst>
                          </p:cTn>
                        </p:par>
                      </p:childTnLst>
                    </p:cTn>
                  </p:par>
                  <p:par>
                    <p:cTn id="141" fill="hold">
                      <p:stCondLst>
                        <p:cond delay="indefinite"/>
                      </p:stCondLst>
                      <p:childTnLst>
                        <p:par>
                          <p:cTn id="142" fill="hold">
                            <p:stCondLst>
                              <p:cond delay="0"/>
                            </p:stCondLst>
                            <p:childTnLst>
                              <p:par>
                                <p:cTn id="143" presetID="29" presetClass="entr" presetSubtype="0" fill="hold" grpId="0" nodeType="click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ppt_x</p:attrName>
                                        </p:attrNameLst>
                                      </p:cBhvr>
                                      <p:tavLst>
                                        <p:tav tm="0">
                                          <p:val>
                                            <p:strVal val="#ppt_x-.2"/>
                                          </p:val>
                                        </p:tav>
                                        <p:tav tm="100000">
                                          <p:val>
                                            <p:strVal val="#ppt_x"/>
                                          </p:val>
                                        </p:tav>
                                      </p:tavLst>
                                    </p:anim>
                                    <p:anim calcmode="lin" valueType="num">
                                      <p:cBhvr>
                                        <p:cTn id="146" dur="1000" fill="hold"/>
                                        <p:tgtEl>
                                          <p:spTgt spid="107"/>
                                        </p:tgtEl>
                                        <p:attrNameLst>
                                          <p:attrName>ppt_y</p:attrName>
                                        </p:attrNameLst>
                                      </p:cBhvr>
                                      <p:tavLst>
                                        <p:tav tm="0">
                                          <p:val>
                                            <p:strVal val="#ppt_y"/>
                                          </p:val>
                                        </p:tav>
                                        <p:tav tm="100000">
                                          <p:val>
                                            <p:strVal val="#ppt_y"/>
                                          </p:val>
                                        </p:tav>
                                      </p:tavLst>
                                    </p:anim>
                                    <p:animEffect transition="in" filter="wipe(right)" prLst="gradientSize: 0.1">
                                      <p:cBhvr>
                                        <p:cTn id="147" dur="1000"/>
                                        <p:tgtEl>
                                          <p:spTgt spid="107"/>
                                        </p:tgtEl>
                                      </p:cBhvr>
                                    </p:animEffect>
                                  </p:childTnLst>
                                </p:cTn>
                              </p:par>
                            </p:childTnLst>
                          </p:cTn>
                        </p:par>
                      </p:childTnLst>
                    </p:cTn>
                  </p:par>
                  <p:par>
                    <p:cTn id="148" fill="hold">
                      <p:stCondLst>
                        <p:cond delay="indefinite"/>
                      </p:stCondLst>
                      <p:childTnLst>
                        <p:par>
                          <p:cTn id="149" fill="hold">
                            <p:stCondLst>
                              <p:cond delay="0"/>
                            </p:stCondLst>
                            <p:childTnLst>
                              <p:par>
                                <p:cTn id="150" presetID="29" presetClass="entr" presetSubtype="0" fill="hold" grpId="0" nodeType="clickEffect">
                                  <p:stCondLst>
                                    <p:cond delay="0"/>
                                  </p:stCondLst>
                                  <p:childTnLst>
                                    <p:set>
                                      <p:cBhvr>
                                        <p:cTn id="151" dur="1" fill="hold">
                                          <p:stCondLst>
                                            <p:cond delay="0"/>
                                          </p:stCondLst>
                                        </p:cTn>
                                        <p:tgtEl>
                                          <p:spTgt spid="270458"/>
                                        </p:tgtEl>
                                        <p:attrNameLst>
                                          <p:attrName>style.visibility</p:attrName>
                                        </p:attrNameLst>
                                      </p:cBhvr>
                                      <p:to>
                                        <p:strVal val="visible"/>
                                      </p:to>
                                    </p:set>
                                    <p:anim calcmode="lin" valueType="num">
                                      <p:cBhvr>
                                        <p:cTn id="152" dur="1000" fill="hold"/>
                                        <p:tgtEl>
                                          <p:spTgt spid="270458"/>
                                        </p:tgtEl>
                                        <p:attrNameLst>
                                          <p:attrName>ppt_x</p:attrName>
                                        </p:attrNameLst>
                                      </p:cBhvr>
                                      <p:tavLst>
                                        <p:tav tm="0">
                                          <p:val>
                                            <p:strVal val="#ppt_x-.2"/>
                                          </p:val>
                                        </p:tav>
                                        <p:tav tm="100000">
                                          <p:val>
                                            <p:strVal val="#ppt_x"/>
                                          </p:val>
                                        </p:tav>
                                      </p:tavLst>
                                    </p:anim>
                                    <p:anim calcmode="lin" valueType="num">
                                      <p:cBhvr>
                                        <p:cTn id="153" dur="1000" fill="hold"/>
                                        <p:tgtEl>
                                          <p:spTgt spid="270458"/>
                                        </p:tgtEl>
                                        <p:attrNameLst>
                                          <p:attrName>ppt_y</p:attrName>
                                        </p:attrNameLst>
                                      </p:cBhvr>
                                      <p:tavLst>
                                        <p:tav tm="0">
                                          <p:val>
                                            <p:strVal val="#ppt_y"/>
                                          </p:val>
                                        </p:tav>
                                        <p:tav tm="100000">
                                          <p:val>
                                            <p:strVal val="#ppt_y"/>
                                          </p:val>
                                        </p:tav>
                                      </p:tavLst>
                                    </p:anim>
                                    <p:animEffect transition="in" filter="wipe(right)" prLst="gradientSize: 0.1">
                                      <p:cBhvr>
                                        <p:cTn id="154" dur="1000"/>
                                        <p:tgtEl>
                                          <p:spTgt spid="270458"/>
                                        </p:tgtEl>
                                      </p:cBhvr>
                                    </p:animEffect>
                                  </p:childTnLst>
                                </p:cTn>
                              </p:par>
                            </p:childTnLst>
                          </p:cTn>
                        </p:par>
                      </p:childTnLst>
                    </p:cTn>
                  </p:par>
                  <p:par>
                    <p:cTn id="155" fill="hold">
                      <p:stCondLst>
                        <p:cond delay="indefinite"/>
                      </p:stCondLst>
                      <p:childTnLst>
                        <p:par>
                          <p:cTn id="156" fill="hold">
                            <p:stCondLst>
                              <p:cond delay="0"/>
                            </p:stCondLst>
                            <p:childTnLst>
                              <p:par>
                                <p:cTn id="157" presetID="45" presetClass="entr" presetSubtype="0" fill="hold" grpId="0" nodeType="clickEffect">
                                  <p:stCondLst>
                                    <p:cond delay="0"/>
                                  </p:stCondLst>
                                  <p:childTnLst>
                                    <p:set>
                                      <p:cBhvr>
                                        <p:cTn id="158" dur="1" fill="hold">
                                          <p:stCondLst>
                                            <p:cond delay="0"/>
                                          </p:stCondLst>
                                        </p:cTn>
                                        <p:tgtEl>
                                          <p:spTgt spid="113"/>
                                        </p:tgtEl>
                                        <p:attrNameLst>
                                          <p:attrName>style.visibility</p:attrName>
                                        </p:attrNameLst>
                                      </p:cBhvr>
                                      <p:to>
                                        <p:strVal val="visible"/>
                                      </p:to>
                                    </p:set>
                                    <p:animEffect transition="in" filter="fade">
                                      <p:cBhvr>
                                        <p:cTn id="159" dur="2000"/>
                                        <p:tgtEl>
                                          <p:spTgt spid="113"/>
                                        </p:tgtEl>
                                      </p:cBhvr>
                                    </p:animEffect>
                                    <p:anim calcmode="lin" valueType="num">
                                      <p:cBhvr>
                                        <p:cTn id="160" dur="2000" fill="hold"/>
                                        <p:tgtEl>
                                          <p:spTgt spid="113"/>
                                        </p:tgtEl>
                                        <p:attrNameLst>
                                          <p:attrName>ppt_w</p:attrName>
                                        </p:attrNameLst>
                                      </p:cBhvr>
                                      <p:tavLst>
                                        <p:tav tm="0" fmla="#ppt_w*sin(2.5*pi*$)">
                                          <p:val>
                                            <p:fltVal val="0"/>
                                          </p:val>
                                        </p:tav>
                                        <p:tav tm="100000">
                                          <p:val>
                                            <p:fltVal val="1"/>
                                          </p:val>
                                        </p:tav>
                                      </p:tavLst>
                                    </p:anim>
                                    <p:anim calcmode="lin" valueType="num">
                                      <p:cBhvr>
                                        <p:cTn id="161" dur="2000" fill="hold"/>
                                        <p:tgtEl>
                                          <p:spTgt spid="113"/>
                                        </p:tgtEl>
                                        <p:attrNameLst>
                                          <p:attrName>ppt_h</p:attrName>
                                        </p:attrNameLst>
                                      </p:cBhvr>
                                      <p:tavLst>
                                        <p:tav tm="0">
                                          <p:val>
                                            <p:strVal val="#ppt_h"/>
                                          </p:val>
                                        </p:tav>
                                        <p:tav tm="100000">
                                          <p:val>
                                            <p:strVal val="#ppt_h"/>
                                          </p:val>
                                        </p:tav>
                                      </p:tavLst>
                                    </p:anim>
                                  </p:childTnLst>
                                </p:cTn>
                              </p:par>
                            </p:childTnLst>
                          </p:cTn>
                        </p:par>
                      </p:childTnLst>
                    </p:cTn>
                  </p:par>
                  <p:par>
                    <p:cTn id="162" fill="hold">
                      <p:stCondLst>
                        <p:cond delay="indefinite"/>
                      </p:stCondLst>
                      <p:childTnLst>
                        <p:par>
                          <p:cTn id="163" fill="hold">
                            <p:stCondLst>
                              <p:cond delay="0"/>
                            </p:stCondLst>
                            <p:childTnLst>
                              <p:par>
                                <p:cTn id="164" presetID="6" presetClass="entr" presetSubtype="16" fill="hold" nodeType="clickEffect">
                                  <p:stCondLst>
                                    <p:cond delay="0"/>
                                  </p:stCondLst>
                                  <p:childTnLst>
                                    <p:set>
                                      <p:cBhvr>
                                        <p:cTn id="165" dur="1" fill="hold">
                                          <p:stCondLst>
                                            <p:cond delay="0"/>
                                          </p:stCondLst>
                                        </p:cTn>
                                        <p:tgtEl>
                                          <p:spTgt spid="102"/>
                                        </p:tgtEl>
                                        <p:attrNameLst>
                                          <p:attrName>style.visibility</p:attrName>
                                        </p:attrNameLst>
                                      </p:cBhvr>
                                      <p:to>
                                        <p:strVal val="visible"/>
                                      </p:to>
                                    </p:set>
                                    <p:animEffect transition="in" filter="circle(in)">
                                      <p:cBhvr>
                                        <p:cTn id="166" dur="2000"/>
                                        <p:tgtEl>
                                          <p:spTgt spid="102"/>
                                        </p:tgtEl>
                                      </p:cBhvr>
                                    </p:animEffect>
                                  </p:childTnLst>
                                </p:cTn>
                              </p:par>
                            </p:childTnLst>
                          </p:cTn>
                        </p:par>
                      </p:childTnLst>
                    </p:cTn>
                  </p:par>
                  <p:par>
                    <p:cTn id="167" fill="hold">
                      <p:stCondLst>
                        <p:cond delay="indefinite"/>
                      </p:stCondLst>
                      <p:childTnLst>
                        <p:par>
                          <p:cTn id="168" fill="hold">
                            <p:stCondLst>
                              <p:cond delay="0"/>
                            </p:stCondLst>
                            <p:childTnLst>
                              <p:par>
                                <p:cTn id="169" presetID="6" presetClass="entr" presetSubtype="16" fill="hold" nodeType="clickEffect">
                                  <p:stCondLst>
                                    <p:cond delay="0"/>
                                  </p:stCondLst>
                                  <p:childTnLst>
                                    <p:set>
                                      <p:cBhvr>
                                        <p:cTn id="170" dur="1" fill="hold">
                                          <p:stCondLst>
                                            <p:cond delay="0"/>
                                          </p:stCondLst>
                                        </p:cTn>
                                        <p:tgtEl>
                                          <p:spTgt spid="122"/>
                                        </p:tgtEl>
                                        <p:attrNameLst>
                                          <p:attrName>style.visibility</p:attrName>
                                        </p:attrNameLst>
                                      </p:cBhvr>
                                      <p:to>
                                        <p:strVal val="visible"/>
                                      </p:to>
                                    </p:set>
                                    <p:animEffect transition="in" filter="circle(in)">
                                      <p:cBhvr>
                                        <p:cTn id="171" dur="2000"/>
                                        <p:tgtEl>
                                          <p:spTgt spid="122"/>
                                        </p:tgtEl>
                                      </p:cBhvr>
                                    </p:animEffect>
                                  </p:childTnLst>
                                </p:cTn>
                              </p:par>
                            </p:childTnLst>
                          </p:cTn>
                        </p:par>
                        <p:par>
                          <p:cTn id="172" fill="hold">
                            <p:stCondLst>
                              <p:cond delay="2000"/>
                            </p:stCondLst>
                            <p:childTnLst>
                              <p:par>
                                <p:cTn id="173" presetID="9" presetClass="entr" presetSubtype="0" fill="hold" grpId="0" nodeType="afterEffect">
                                  <p:stCondLst>
                                    <p:cond delay="0"/>
                                  </p:stCondLst>
                                  <p:childTnLst>
                                    <p:set>
                                      <p:cBhvr>
                                        <p:cTn id="174" dur="1" fill="hold">
                                          <p:stCondLst>
                                            <p:cond delay="0"/>
                                          </p:stCondLst>
                                        </p:cTn>
                                        <p:tgtEl>
                                          <p:spTgt spid="128"/>
                                        </p:tgtEl>
                                        <p:attrNameLst>
                                          <p:attrName>style.visibility</p:attrName>
                                        </p:attrNameLst>
                                      </p:cBhvr>
                                      <p:to>
                                        <p:strVal val="visible"/>
                                      </p:to>
                                    </p:set>
                                    <p:animEffect transition="in" filter="dissolve">
                                      <p:cBhvr>
                                        <p:cTn id="175"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270362" grpId="0"/>
      <p:bldP spid="270368" grpId="0"/>
      <p:bldP spid="270372" grpId="0"/>
      <p:bldP spid="31754" grpId="0" animBg="1"/>
      <p:bldP spid="31824" grpId="0"/>
      <p:bldP spid="31825" grpId="0" animBg="1"/>
      <p:bldP spid="31772" grpId="0"/>
      <p:bldP spid="270457" grpId="0"/>
      <p:bldP spid="270458" grpId="0"/>
      <p:bldP spid="270463" grpId="0"/>
      <p:bldP spid="31812" grpId="0" animBg="1"/>
      <p:bldP spid="31813" grpId="0"/>
      <p:bldP spid="270412" grpId="0"/>
      <p:bldP spid="106" grpId="0"/>
      <p:bldP spid="107" grpId="0"/>
      <p:bldP spid="108" grpId="0"/>
      <p:bldP spid="82" grpId="0"/>
      <p:bldP spid="1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82"/>
          <p:cNvSpPr>
            <a:spLocks noChangeArrowheads="1"/>
          </p:cNvSpPr>
          <p:nvPr/>
        </p:nvSpPr>
        <p:spPr bwMode="auto">
          <a:xfrm>
            <a:off x="5593278" y="4665422"/>
            <a:ext cx="1971303" cy="990600"/>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sp>
        <p:nvSpPr>
          <p:cNvPr id="4" name="Rectangle 8"/>
          <p:cNvSpPr>
            <a:spLocks noChangeArrowheads="1"/>
          </p:cNvSpPr>
          <p:nvPr/>
        </p:nvSpPr>
        <p:spPr bwMode="auto">
          <a:xfrm>
            <a:off x="208670" y="161894"/>
            <a:ext cx="9078126" cy="954107"/>
          </a:xfrm>
          <a:prstGeom prst="rect">
            <a:avLst/>
          </a:prstGeom>
          <a:noFill/>
          <a:ln w="15875" algn="ctr">
            <a:noFill/>
            <a:miter lim="800000"/>
            <a:headEnd/>
            <a:tailEnd/>
          </a:ln>
        </p:spPr>
        <p:txBody>
          <a:bodyPr wrap="none" anchor="ctr">
            <a:spAutoFit/>
          </a:bodyPr>
          <a:lstStyle/>
          <a:p>
            <a:r>
              <a:rPr lang="en-US" dirty="0" smtClean="0">
                <a:solidFill>
                  <a:srgbClr val="FF0000"/>
                </a:solidFill>
              </a:rPr>
              <a:t>A 2.30 kg mass hangs vertically at rest from a spring. </a:t>
            </a:r>
          </a:p>
          <a:p>
            <a:r>
              <a:rPr lang="en-US" dirty="0" smtClean="0">
                <a:solidFill>
                  <a:srgbClr val="FF0000"/>
                </a:solidFill>
              </a:rPr>
              <a:t>If the spring displaces 15.4 cm, find the force constant.</a:t>
            </a:r>
            <a:endParaRPr lang="en-US" dirty="0">
              <a:solidFill>
                <a:srgbClr val="FF0000"/>
              </a:solidFill>
            </a:endParaRPr>
          </a:p>
        </p:txBody>
      </p:sp>
      <p:grpSp>
        <p:nvGrpSpPr>
          <p:cNvPr id="59" name="Group 58"/>
          <p:cNvGrpSpPr/>
          <p:nvPr/>
        </p:nvGrpSpPr>
        <p:grpSpPr>
          <a:xfrm>
            <a:off x="1499512" y="2117264"/>
            <a:ext cx="1160237" cy="1338582"/>
            <a:chOff x="1461412" y="2288714"/>
            <a:chExt cx="1160237" cy="1338582"/>
          </a:xfrm>
        </p:grpSpPr>
        <p:grpSp>
          <p:nvGrpSpPr>
            <p:cNvPr id="5" name="Group 103"/>
            <p:cNvGrpSpPr>
              <a:grpSpLocks/>
            </p:cNvGrpSpPr>
            <p:nvPr/>
          </p:nvGrpSpPr>
          <p:grpSpPr bwMode="auto">
            <a:xfrm rot="5400000">
              <a:off x="944521" y="2805605"/>
              <a:ext cx="1338582" cy="304800"/>
              <a:chOff x="1056" y="528"/>
              <a:chExt cx="1344" cy="192"/>
            </a:xfrm>
          </p:grpSpPr>
          <p:sp>
            <p:nvSpPr>
              <p:cNvPr id="6" name="Line 104"/>
              <p:cNvSpPr>
                <a:spLocks noChangeShapeType="1"/>
              </p:cNvSpPr>
              <p:nvPr/>
            </p:nvSpPr>
            <p:spPr bwMode="auto">
              <a:xfrm flipH="1">
                <a:off x="2160" y="624"/>
                <a:ext cx="240" cy="0"/>
              </a:xfrm>
              <a:prstGeom prst="line">
                <a:avLst/>
              </a:prstGeom>
              <a:noFill/>
              <a:ln w="28575">
                <a:solidFill>
                  <a:schemeClr val="tx1"/>
                </a:solidFill>
                <a:round/>
                <a:headEnd/>
                <a:tailEnd/>
              </a:ln>
            </p:spPr>
            <p:txBody>
              <a:bodyPr wrap="none">
                <a:spAutoFit/>
              </a:bodyPr>
              <a:lstStyle/>
              <a:p>
                <a:pPr algn="ctr"/>
                <a:endParaRPr lang="en-US">
                  <a:solidFill>
                    <a:srgbClr val="000000"/>
                  </a:solidFill>
                </a:endParaRPr>
              </a:p>
            </p:txBody>
          </p:sp>
          <p:sp>
            <p:nvSpPr>
              <p:cNvPr id="7" name="Line 105"/>
              <p:cNvSpPr>
                <a:spLocks noChangeShapeType="1"/>
              </p:cNvSpPr>
              <p:nvPr/>
            </p:nvSpPr>
            <p:spPr bwMode="auto">
              <a:xfrm flipH="1" flipV="1">
                <a:off x="2112" y="528"/>
                <a:ext cx="48" cy="96"/>
              </a:xfrm>
              <a:prstGeom prst="line">
                <a:avLst/>
              </a:prstGeom>
              <a:noFill/>
              <a:ln w="28575">
                <a:solidFill>
                  <a:schemeClr val="tx1"/>
                </a:solidFill>
                <a:round/>
                <a:headEnd/>
                <a:tailEnd/>
              </a:ln>
            </p:spPr>
            <p:txBody>
              <a:bodyPr wrap="none">
                <a:spAutoFit/>
              </a:bodyPr>
              <a:lstStyle/>
              <a:p>
                <a:pPr algn="ctr"/>
                <a:endParaRPr lang="en-US">
                  <a:solidFill>
                    <a:srgbClr val="000000"/>
                  </a:solidFill>
                </a:endParaRPr>
              </a:p>
            </p:txBody>
          </p:sp>
          <p:sp>
            <p:nvSpPr>
              <p:cNvPr id="8" name="Line 106"/>
              <p:cNvSpPr>
                <a:spLocks noChangeShapeType="1"/>
              </p:cNvSpPr>
              <p:nvPr/>
            </p:nvSpPr>
            <p:spPr bwMode="auto">
              <a:xfrm flipH="1">
                <a:off x="2016" y="528"/>
                <a:ext cx="96" cy="192"/>
              </a:xfrm>
              <a:prstGeom prst="line">
                <a:avLst/>
              </a:prstGeom>
              <a:noFill/>
              <a:ln w="28575">
                <a:solidFill>
                  <a:schemeClr val="tx1"/>
                </a:solidFill>
                <a:round/>
                <a:headEnd/>
                <a:tailEnd/>
              </a:ln>
            </p:spPr>
            <p:txBody>
              <a:bodyPr wrap="none">
                <a:spAutoFit/>
              </a:bodyPr>
              <a:lstStyle/>
              <a:p>
                <a:pPr algn="ctr"/>
                <a:endParaRPr lang="en-US">
                  <a:solidFill>
                    <a:srgbClr val="000000"/>
                  </a:solidFill>
                </a:endParaRPr>
              </a:p>
            </p:txBody>
          </p:sp>
          <p:sp>
            <p:nvSpPr>
              <p:cNvPr id="9" name="Line 107"/>
              <p:cNvSpPr>
                <a:spLocks noChangeShapeType="1"/>
              </p:cNvSpPr>
              <p:nvPr/>
            </p:nvSpPr>
            <p:spPr bwMode="auto">
              <a:xfrm flipH="1" flipV="1">
                <a:off x="1920" y="528"/>
                <a:ext cx="96" cy="192"/>
              </a:xfrm>
              <a:prstGeom prst="line">
                <a:avLst/>
              </a:prstGeom>
              <a:noFill/>
              <a:ln w="28575">
                <a:solidFill>
                  <a:schemeClr val="tx1"/>
                </a:solidFill>
                <a:round/>
                <a:headEnd/>
                <a:tailEnd/>
              </a:ln>
            </p:spPr>
            <p:txBody>
              <a:bodyPr wrap="none">
                <a:spAutoFit/>
              </a:bodyPr>
              <a:lstStyle/>
              <a:p>
                <a:pPr algn="ctr"/>
                <a:endParaRPr lang="en-US">
                  <a:solidFill>
                    <a:srgbClr val="000000"/>
                  </a:solidFill>
                </a:endParaRPr>
              </a:p>
            </p:txBody>
          </p:sp>
          <p:sp>
            <p:nvSpPr>
              <p:cNvPr id="10" name="Line 108"/>
              <p:cNvSpPr>
                <a:spLocks noChangeShapeType="1"/>
              </p:cNvSpPr>
              <p:nvPr/>
            </p:nvSpPr>
            <p:spPr bwMode="auto">
              <a:xfrm flipH="1">
                <a:off x="1824" y="528"/>
                <a:ext cx="96" cy="192"/>
              </a:xfrm>
              <a:prstGeom prst="line">
                <a:avLst/>
              </a:prstGeom>
              <a:noFill/>
              <a:ln w="28575">
                <a:solidFill>
                  <a:schemeClr val="tx1"/>
                </a:solidFill>
                <a:round/>
                <a:headEnd/>
                <a:tailEnd/>
              </a:ln>
            </p:spPr>
            <p:txBody>
              <a:bodyPr wrap="none">
                <a:spAutoFit/>
              </a:bodyPr>
              <a:lstStyle/>
              <a:p>
                <a:pPr algn="ctr"/>
                <a:endParaRPr lang="en-US">
                  <a:solidFill>
                    <a:srgbClr val="000000"/>
                  </a:solidFill>
                </a:endParaRPr>
              </a:p>
            </p:txBody>
          </p:sp>
          <p:sp>
            <p:nvSpPr>
              <p:cNvPr id="11" name="Line 109"/>
              <p:cNvSpPr>
                <a:spLocks noChangeShapeType="1"/>
              </p:cNvSpPr>
              <p:nvPr/>
            </p:nvSpPr>
            <p:spPr bwMode="auto">
              <a:xfrm flipH="1">
                <a:off x="1632" y="528"/>
                <a:ext cx="96" cy="192"/>
              </a:xfrm>
              <a:prstGeom prst="line">
                <a:avLst/>
              </a:prstGeom>
              <a:noFill/>
              <a:ln w="28575">
                <a:solidFill>
                  <a:schemeClr val="tx1"/>
                </a:solidFill>
                <a:round/>
                <a:headEnd/>
                <a:tailEnd/>
              </a:ln>
            </p:spPr>
            <p:txBody>
              <a:bodyPr>
                <a:spAutoFit/>
              </a:bodyPr>
              <a:lstStyle/>
              <a:p>
                <a:pPr algn="ctr"/>
                <a:endParaRPr lang="en-US">
                  <a:solidFill>
                    <a:srgbClr val="000000"/>
                  </a:solidFill>
                </a:endParaRPr>
              </a:p>
            </p:txBody>
          </p:sp>
          <p:sp>
            <p:nvSpPr>
              <p:cNvPr id="12" name="Line 110"/>
              <p:cNvSpPr>
                <a:spLocks noChangeShapeType="1"/>
              </p:cNvSpPr>
              <p:nvPr/>
            </p:nvSpPr>
            <p:spPr bwMode="auto">
              <a:xfrm flipH="1">
                <a:off x="1440" y="528"/>
                <a:ext cx="96" cy="192"/>
              </a:xfrm>
              <a:prstGeom prst="line">
                <a:avLst/>
              </a:prstGeom>
              <a:noFill/>
              <a:ln w="28575">
                <a:solidFill>
                  <a:schemeClr val="tx1"/>
                </a:solidFill>
                <a:round/>
                <a:headEnd/>
                <a:tailEnd/>
              </a:ln>
            </p:spPr>
            <p:txBody>
              <a:bodyPr wrap="none">
                <a:spAutoFit/>
              </a:bodyPr>
              <a:lstStyle/>
              <a:p>
                <a:pPr algn="ctr"/>
                <a:endParaRPr lang="en-US">
                  <a:solidFill>
                    <a:srgbClr val="000000"/>
                  </a:solidFill>
                </a:endParaRPr>
              </a:p>
            </p:txBody>
          </p:sp>
          <p:sp>
            <p:nvSpPr>
              <p:cNvPr id="13" name="Line 111"/>
              <p:cNvSpPr>
                <a:spLocks noChangeShapeType="1"/>
              </p:cNvSpPr>
              <p:nvPr/>
            </p:nvSpPr>
            <p:spPr bwMode="auto">
              <a:xfrm flipH="1" flipV="1">
                <a:off x="1728" y="528"/>
                <a:ext cx="96" cy="192"/>
              </a:xfrm>
              <a:prstGeom prst="line">
                <a:avLst/>
              </a:prstGeom>
              <a:noFill/>
              <a:ln w="28575">
                <a:solidFill>
                  <a:schemeClr val="tx1"/>
                </a:solidFill>
                <a:round/>
                <a:headEnd/>
                <a:tailEnd/>
              </a:ln>
            </p:spPr>
            <p:txBody>
              <a:bodyPr wrap="none">
                <a:spAutoFit/>
              </a:bodyPr>
              <a:lstStyle/>
              <a:p>
                <a:pPr algn="ctr"/>
                <a:endParaRPr lang="en-US">
                  <a:solidFill>
                    <a:srgbClr val="000000"/>
                  </a:solidFill>
                </a:endParaRPr>
              </a:p>
            </p:txBody>
          </p:sp>
          <p:sp>
            <p:nvSpPr>
              <p:cNvPr id="14" name="Line 112"/>
              <p:cNvSpPr>
                <a:spLocks noChangeShapeType="1"/>
              </p:cNvSpPr>
              <p:nvPr/>
            </p:nvSpPr>
            <p:spPr bwMode="auto">
              <a:xfrm flipH="1" flipV="1">
                <a:off x="1536" y="528"/>
                <a:ext cx="96" cy="192"/>
              </a:xfrm>
              <a:prstGeom prst="line">
                <a:avLst/>
              </a:prstGeom>
              <a:noFill/>
              <a:ln w="28575">
                <a:solidFill>
                  <a:schemeClr val="tx1"/>
                </a:solidFill>
                <a:round/>
                <a:headEnd/>
                <a:tailEnd/>
              </a:ln>
            </p:spPr>
            <p:txBody>
              <a:bodyPr wrap="none">
                <a:spAutoFit/>
              </a:bodyPr>
              <a:lstStyle/>
              <a:p>
                <a:pPr algn="ctr"/>
                <a:endParaRPr lang="en-US">
                  <a:solidFill>
                    <a:srgbClr val="000000"/>
                  </a:solidFill>
                </a:endParaRPr>
              </a:p>
            </p:txBody>
          </p:sp>
          <p:sp>
            <p:nvSpPr>
              <p:cNvPr id="15" name="Line 113"/>
              <p:cNvSpPr>
                <a:spLocks noChangeShapeType="1"/>
              </p:cNvSpPr>
              <p:nvPr/>
            </p:nvSpPr>
            <p:spPr bwMode="auto">
              <a:xfrm flipH="1" flipV="1">
                <a:off x="1344" y="528"/>
                <a:ext cx="96" cy="192"/>
              </a:xfrm>
              <a:prstGeom prst="line">
                <a:avLst/>
              </a:prstGeom>
              <a:noFill/>
              <a:ln w="28575">
                <a:solidFill>
                  <a:schemeClr val="tx1"/>
                </a:solidFill>
                <a:round/>
                <a:headEnd/>
                <a:tailEnd/>
              </a:ln>
            </p:spPr>
            <p:txBody>
              <a:bodyPr wrap="none">
                <a:spAutoFit/>
              </a:bodyPr>
              <a:lstStyle/>
              <a:p>
                <a:pPr algn="ctr"/>
                <a:endParaRPr lang="en-US">
                  <a:solidFill>
                    <a:srgbClr val="000000"/>
                  </a:solidFill>
                </a:endParaRPr>
              </a:p>
            </p:txBody>
          </p:sp>
          <p:sp>
            <p:nvSpPr>
              <p:cNvPr id="16" name="Line 114"/>
              <p:cNvSpPr>
                <a:spLocks noChangeShapeType="1"/>
              </p:cNvSpPr>
              <p:nvPr/>
            </p:nvSpPr>
            <p:spPr bwMode="auto">
              <a:xfrm flipH="1">
                <a:off x="1296" y="528"/>
                <a:ext cx="48" cy="96"/>
              </a:xfrm>
              <a:prstGeom prst="line">
                <a:avLst/>
              </a:prstGeom>
              <a:noFill/>
              <a:ln w="28575">
                <a:solidFill>
                  <a:schemeClr val="tx1"/>
                </a:solidFill>
                <a:round/>
                <a:headEnd/>
                <a:tailEnd/>
              </a:ln>
            </p:spPr>
            <p:txBody>
              <a:bodyPr wrap="none">
                <a:spAutoFit/>
              </a:bodyPr>
              <a:lstStyle/>
              <a:p>
                <a:pPr algn="ctr"/>
                <a:endParaRPr lang="en-US">
                  <a:solidFill>
                    <a:srgbClr val="000000"/>
                  </a:solidFill>
                </a:endParaRPr>
              </a:p>
            </p:txBody>
          </p:sp>
          <p:sp>
            <p:nvSpPr>
              <p:cNvPr id="17" name="Line 115"/>
              <p:cNvSpPr>
                <a:spLocks noChangeShapeType="1"/>
              </p:cNvSpPr>
              <p:nvPr/>
            </p:nvSpPr>
            <p:spPr bwMode="auto">
              <a:xfrm flipH="1">
                <a:off x="1056" y="624"/>
                <a:ext cx="240" cy="0"/>
              </a:xfrm>
              <a:prstGeom prst="line">
                <a:avLst/>
              </a:prstGeom>
              <a:noFill/>
              <a:ln w="28575">
                <a:solidFill>
                  <a:schemeClr val="tx1"/>
                </a:solidFill>
                <a:round/>
                <a:headEnd/>
                <a:tailEnd type="triangle" w="lg" len="lg"/>
              </a:ln>
            </p:spPr>
            <p:txBody>
              <a:bodyPr wrap="none">
                <a:spAutoFit/>
              </a:bodyPr>
              <a:lstStyle/>
              <a:p>
                <a:pPr algn="ctr"/>
                <a:endParaRPr lang="en-US">
                  <a:solidFill>
                    <a:srgbClr val="000000"/>
                  </a:solidFill>
                </a:endParaRPr>
              </a:p>
            </p:txBody>
          </p:sp>
        </p:grpSp>
        <p:sp>
          <p:nvSpPr>
            <p:cNvPr id="21" name="Rectangle 8"/>
            <p:cNvSpPr>
              <a:spLocks noChangeArrowheads="1"/>
            </p:cNvSpPr>
            <p:nvPr/>
          </p:nvSpPr>
          <p:spPr bwMode="auto">
            <a:xfrm>
              <a:off x="1778148" y="2697458"/>
              <a:ext cx="843501" cy="523220"/>
            </a:xfrm>
            <a:prstGeom prst="rect">
              <a:avLst/>
            </a:prstGeom>
            <a:noFill/>
            <a:ln w="15875" algn="ctr">
              <a:noFill/>
              <a:miter lim="800000"/>
              <a:headEnd/>
              <a:tailEnd/>
            </a:ln>
          </p:spPr>
          <p:txBody>
            <a:bodyPr wrap="none" anchor="ctr">
              <a:spAutoFit/>
            </a:bodyPr>
            <a:lstStyle/>
            <a:p>
              <a:r>
                <a:rPr lang="en-US" dirty="0" err="1" smtClean="0">
                  <a:solidFill>
                    <a:srgbClr val="000000"/>
                  </a:solidFill>
                </a:rPr>
                <a:t>F</a:t>
              </a:r>
              <a:r>
                <a:rPr lang="en-US" baseline="-25000" dirty="0" err="1" smtClean="0">
                  <a:solidFill>
                    <a:srgbClr val="000000"/>
                  </a:solidFill>
                </a:rPr>
                <a:t>elas</a:t>
              </a:r>
              <a:endParaRPr lang="en-US" baseline="-25000" dirty="0">
                <a:solidFill>
                  <a:srgbClr val="000000"/>
                </a:solidFill>
              </a:endParaRPr>
            </a:p>
          </p:txBody>
        </p:sp>
      </p:grpSp>
      <p:sp>
        <p:nvSpPr>
          <p:cNvPr id="22" name="Rectangle 8"/>
          <p:cNvSpPr>
            <a:spLocks noChangeArrowheads="1"/>
          </p:cNvSpPr>
          <p:nvPr/>
        </p:nvSpPr>
        <p:spPr bwMode="auto">
          <a:xfrm>
            <a:off x="2498625" y="2526008"/>
            <a:ext cx="1212191" cy="523220"/>
          </a:xfrm>
          <a:prstGeom prst="rect">
            <a:avLst/>
          </a:prstGeom>
          <a:noFill/>
          <a:ln w="15875" algn="ctr">
            <a:noFill/>
            <a:miter lim="800000"/>
            <a:headEnd/>
            <a:tailEnd/>
          </a:ln>
        </p:spPr>
        <p:txBody>
          <a:bodyPr wrap="none" anchor="ctr">
            <a:spAutoFit/>
          </a:bodyPr>
          <a:lstStyle/>
          <a:p>
            <a:r>
              <a:rPr lang="en-US" dirty="0" smtClean="0">
                <a:solidFill>
                  <a:srgbClr val="000000"/>
                </a:solidFill>
              </a:rPr>
              <a:t>= k </a:t>
            </a:r>
            <a:r>
              <a:rPr lang="en-US" dirty="0" err="1" smtClean="0">
                <a:solidFill>
                  <a:srgbClr val="000000"/>
                </a:solidFill>
                <a:latin typeface="Symbol" panose="05050102010706020507" pitchFamily="18" charset="2"/>
              </a:rPr>
              <a:t>D</a:t>
            </a:r>
            <a:r>
              <a:rPr lang="en-US" dirty="0" err="1" smtClean="0">
                <a:solidFill>
                  <a:srgbClr val="000000"/>
                </a:solidFill>
              </a:rPr>
              <a:t>x</a:t>
            </a:r>
            <a:endParaRPr lang="en-US" dirty="0">
              <a:solidFill>
                <a:srgbClr val="000000"/>
              </a:solidFill>
            </a:endParaRPr>
          </a:p>
        </p:txBody>
      </p:sp>
      <p:grpSp>
        <p:nvGrpSpPr>
          <p:cNvPr id="58" name="Group 57"/>
          <p:cNvGrpSpPr/>
          <p:nvPr/>
        </p:nvGrpSpPr>
        <p:grpSpPr>
          <a:xfrm>
            <a:off x="1647693" y="4988088"/>
            <a:ext cx="1568284" cy="1213967"/>
            <a:chOff x="1609593" y="5159538"/>
            <a:chExt cx="1568284" cy="1213967"/>
          </a:xfrm>
        </p:grpSpPr>
        <p:cxnSp>
          <p:nvCxnSpPr>
            <p:cNvPr id="19" name="Straight Arrow Connector 18"/>
            <p:cNvCxnSpPr>
              <a:cxnSpLocks noChangeShapeType="1"/>
            </p:cNvCxnSpPr>
            <p:nvPr/>
          </p:nvCxnSpPr>
          <p:spPr bwMode="auto">
            <a:xfrm>
              <a:off x="1609593" y="5159538"/>
              <a:ext cx="0" cy="1213967"/>
            </a:xfrm>
            <a:prstGeom prst="straightConnector1">
              <a:avLst/>
            </a:prstGeom>
            <a:noFill/>
            <a:ln w="41275" algn="ctr">
              <a:solidFill>
                <a:schemeClr val="tx1"/>
              </a:solidFill>
              <a:round/>
              <a:headEnd/>
              <a:tailEnd type="triangle" w="lg" len="lg"/>
            </a:ln>
          </p:spPr>
        </p:cxnSp>
        <p:sp>
          <p:nvSpPr>
            <p:cNvPr id="23" name="Rectangle 8"/>
            <p:cNvSpPr>
              <a:spLocks noChangeArrowheads="1"/>
            </p:cNvSpPr>
            <p:nvPr/>
          </p:nvSpPr>
          <p:spPr bwMode="auto">
            <a:xfrm>
              <a:off x="1733251" y="5771385"/>
              <a:ext cx="1444626" cy="523220"/>
            </a:xfrm>
            <a:prstGeom prst="rect">
              <a:avLst/>
            </a:prstGeom>
            <a:noFill/>
            <a:ln w="15875" algn="ctr">
              <a:noFill/>
              <a:miter lim="800000"/>
              <a:headEnd/>
              <a:tailEnd/>
            </a:ln>
          </p:spPr>
          <p:txBody>
            <a:bodyPr wrap="none" anchor="ctr">
              <a:spAutoFit/>
            </a:bodyPr>
            <a:lstStyle/>
            <a:p>
              <a:r>
                <a:rPr lang="en-US" dirty="0" smtClean="0">
                  <a:solidFill>
                    <a:srgbClr val="000000"/>
                  </a:solidFill>
                </a:rPr>
                <a:t>22.56 N</a:t>
              </a:r>
              <a:endParaRPr lang="en-US" baseline="-25000" dirty="0">
                <a:solidFill>
                  <a:srgbClr val="000000"/>
                </a:solidFill>
              </a:endParaRPr>
            </a:p>
          </p:txBody>
        </p:sp>
      </p:grpSp>
      <p:sp>
        <p:nvSpPr>
          <p:cNvPr id="24" name="Rectangle 8"/>
          <p:cNvSpPr>
            <a:spLocks noChangeArrowheads="1"/>
          </p:cNvSpPr>
          <p:nvPr/>
        </p:nvSpPr>
        <p:spPr bwMode="auto">
          <a:xfrm>
            <a:off x="980363" y="1320219"/>
            <a:ext cx="1261884" cy="523220"/>
          </a:xfrm>
          <a:prstGeom prst="rect">
            <a:avLst/>
          </a:prstGeom>
          <a:noFill/>
          <a:ln w="15875" algn="ctr">
            <a:noFill/>
            <a:miter lim="800000"/>
            <a:headEnd/>
            <a:tailEnd/>
          </a:ln>
        </p:spPr>
        <p:txBody>
          <a:bodyPr wrap="none" anchor="ctr">
            <a:spAutoFit/>
          </a:bodyPr>
          <a:lstStyle/>
          <a:p>
            <a:r>
              <a:rPr lang="en-US" dirty="0" err="1" smtClean="0">
                <a:solidFill>
                  <a:srgbClr val="000000"/>
                </a:solidFill>
              </a:rPr>
              <a:t>FBD</a:t>
            </a:r>
            <a:r>
              <a:rPr lang="en-US" dirty="0" smtClean="0">
                <a:solidFill>
                  <a:srgbClr val="000000"/>
                </a:solidFill>
              </a:rPr>
              <a:t>…</a:t>
            </a:r>
            <a:endParaRPr lang="en-US" dirty="0">
              <a:solidFill>
                <a:srgbClr val="000000"/>
              </a:solidFill>
            </a:endParaRPr>
          </a:p>
        </p:txBody>
      </p:sp>
      <p:grpSp>
        <p:nvGrpSpPr>
          <p:cNvPr id="57" name="Group 56"/>
          <p:cNvGrpSpPr/>
          <p:nvPr/>
        </p:nvGrpSpPr>
        <p:grpSpPr>
          <a:xfrm>
            <a:off x="870364" y="3441205"/>
            <a:ext cx="1545022" cy="1545022"/>
            <a:chOff x="832264" y="3612655"/>
            <a:chExt cx="1545022" cy="1545022"/>
          </a:xfrm>
        </p:grpSpPr>
        <p:sp>
          <p:nvSpPr>
            <p:cNvPr id="18" name="Oval 17"/>
            <p:cNvSpPr/>
            <p:nvPr/>
          </p:nvSpPr>
          <p:spPr bwMode="auto">
            <a:xfrm>
              <a:off x="832264" y="3612655"/>
              <a:ext cx="1545022" cy="1545022"/>
            </a:xfrm>
            <a:prstGeom prst="ellipse">
              <a:avLst/>
            </a:prstGeom>
            <a:solidFill>
              <a:schemeClr val="bg1">
                <a:lumMod val="75000"/>
              </a:schemeClr>
            </a:solidFill>
            <a:ln w="158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ctr"/>
              <a:endParaRPr lang="en-US" smtClean="0">
                <a:solidFill>
                  <a:srgbClr val="000000"/>
                </a:solidFill>
                <a:latin typeface="Arial" charset="0"/>
              </a:endParaRPr>
            </a:p>
          </p:txBody>
        </p:sp>
        <p:sp>
          <p:nvSpPr>
            <p:cNvPr id="25" name="Rectangle 8"/>
            <p:cNvSpPr>
              <a:spLocks noChangeArrowheads="1"/>
            </p:cNvSpPr>
            <p:nvPr/>
          </p:nvSpPr>
          <p:spPr bwMode="auto">
            <a:xfrm>
              <a:off x="1382345" y="4075881"/>
              <a:ext cx="484428" cy="523220"/>
            </a:xfrm>
            <a:prstGeom prst="rect">
              <a:avLst/>
            </a:prstGeom>
            <a:noFill/>
            <a:ln w="15875" algn="ctr">
              <a:noFill/>
              <a:miter lim="800000"/>
              <a:headEnd/>
              <a:tailEnd/>
            </a:ln>
          </p:spPr>
          <p:txBody>
            <a:bodyPr wrap="none" anchor="ctr">
              <a:spAutoFit/>
            </a:bodyPr>
            <a:lstStyle/>
            <a:p>
              <a:r>
                <a:rPr lang="en-US" dirty="0" smtClean="0">
                  <a:solidFill>
                    <a:srgbClr val="000000"/>
                  </a:solidFill>
                </a:rPr>
                <a:t>m</a:t>
              </a:r>
              <a:endParaRPr lang="en-US" dirty="0">
                <a:solidFill>
                  <a:srgbClr val="000000"/>
                </a:solidFill>
              </a:endParaRPr>
            </a:p>
          </p:txBody>
        </p:sp>
      </p:grpSp>
      <p:sp>
        <p:nvSpPr>
          <p:cNvPr id="29" name="Rectangle 8"/>
          <p:cNvSpPr>
            <a:spLocks noChangeArrowheads="1"/>
          </p:cNvSpPr>
          <p:nvPr/>
        </p:nvSpPr>
        <p:spPr bwMode="auto">
          <a:xfrm>
            <a:off x="3941263" y="1595391"/>
            <a:ext cx="4314001" cy="523220"/>
          </a:xfrm>
          <a:prstGeom prst="rect">
            <a:avLst/>
          </a:prstGeom>
          <a:noFill/>
          <a:ln w="15875" algn="ctr">
            <a:noFill/>
            <a:miter lim="800000"/>
            <a:headEnd/>
            <a:tailEnd/>
          </a:ln>
        </p:spPr>
        <p:txBody>
          <a:bodyPr wrap="none" anchor="ctr">
            <a:spAutoFit/>
          </a:bodyPr>
          <a:lstStyle/>
          <a:p>
            <a:r>
              <a:rPr lang="en-US" dirty="0" smtClean="0">
                <a:solidFill>
                  <a:srgbClr val="000000"/>
                </a:solidFill>
              </a:rPr>
              <a:t>k (0.154) – 22.56 = 2.30 a</a:t>
            </a:r>
            <a:endParaRPr lang="en-US" dirty="0">
              <a:solidFill>
                <a:srgbClr val="000000"/>
              </a:solidFill>
            </a:endParaRPr>
          </a:p>
        </p:txBody>
      </p:sp>
      <p:sp>
        <p:nvSpPr>
          <p:cNvPr id="30" name="Rectangle 8"/>
          <p:cNvSpPr>
            <a:spLocks noChangeArrowheads="1"/>
          </p:cNvSpPr>
          <p:nvPr/>
        </p:nvSpPr>
        <p:spPr bwMode="auto">
          <a:xfrm>
            <a:off x="5226259" y="2591354"/>
            <a:ext cx="2914580" cy="523220"/>
          </a:xfrm>
          <a:prstGeom prst="rect">
            <a:avLst/>
          </a:prstGeom>
          <a:noFill/>
          <a:ln w="15875" algn="ctr">
            <a:noFill/>
            <a:miter lim="800000"/>
            <a:headEnd/>
            <a:tailEnd/>
          </a:ln>
        </p:spPr>
        <p:txBody>
          <a:bodyPr wrap="none" anchor="ctr">
            <a:spAutoFit/>
          </a:bodyPr>
          <a:lstStyle/>
          <a:p>
            <a:r>
              <a:rPr lang="en-US" dirty="0" smtClean="0">
                <a:solidFill>
                  <a:srgbClr val="000000"/>
                </a:solidFill>
              </a:rPr>
              <a:t>k (0.154) = 22.56</a:t>
            </a:r>
            <a:endParaRPr lang="en-US" dirty="0">
              <a:solidFill>
                <a:srgbClr val="000000"/>
              </a:solidFill>
            </a:endParaRPr>
          </a:p>
        </p:txBody>
      </p:sp>
      <p:grpSp>
        <p:nvGrpSpPr>
          <p:cNvPr id="33" name="Group 32"/>
          <p:cNvGrpSpPr/>
          <p:nvPr/>
        </p:nvGrpSpPr>
        <p:grpSpPr>
          <a:xfrm>
            <a:off x="7885421" y="1145015"/>
            <a:ext cx="648300" cy="960142"/>
            <a:chOff x="6905767" y="1510103"/>
            <a:chExt cx="648300" cy="960142"/>
          </a:xfrm>
        </p:grpSpPr>
        <p:sp>
          <p:nvSpPr>
            <p:cNvPr id="31" name="Rectangle 8"/>
            <p:cNvSpPr>
              <a:spLocks noChangeArrowheads="1"/>
            </p:cNvSpPr>
            <p:nvPr/>
          </p:nvSpPr>
          <p:spPr bwMode="auto">
            <a:xfrm>
              <a:off x="7169025" y="1510103"/>
              <a:ext cx="385042" cy="523220"/>
            </a:xfrm>
            <a:prstGeom prst="rect">
              <a:avLst/>
            </a:prstGeom>
            <a:noFill/>
            <a:ln w="15875" algn="ctr">
              <a:noFill/>
              <a:miter lim="800000"/>
              <a:headEnd/>
              <a:tailEnd/>
            </a:ln>
          </p:spPr>
          <p:txBody>
            <a:bodyPr wrap="none" anchor="ctr">
              <a:spAutoFit/>
            </a:bodyPr>
            <a:lstStyle/>
            <a:p>
              <a:r>
                <a:rPr lang="en-US" b="1" dirty="0" smtClean="0">
                  <a:solidFill>
                    <a:srgbClr val="0070C0"/>
                  </a:solidFill>
                </a:rPr>
                <a:t>0</a:t>
              </a:r>
              <a:endParaRPr lang="en-US" b="1" dirty="0">
                <a:solidFill>
                  <a:srgbClr val="0070C0"/>
                </a:solidFill>
              </a:endParaRPr>
            </a:p>
          </p:txBody>
        </p:sp>
        <p:cxnSp>
          <p:nvCxnSpPr>
            <p:cNvPr id="32" name="Straight Arrow Connector 31"/>
            <p:cNvCxnSpPr>
              <a:cxnSpLocks noChangeShapeType="1"/>
            </p:cNvCxnSpPr>
            <p:nvPr/>
          </p:nvCxnSpPr>
          <p:spPr bwMode="auto">
            <a:xfrm flipV="1">
              <a:off x="6905767" y="1897040"/>
              <a:ext cx="326718" cy="573205"/>
            </a:xfrm>
            <a:prstGeom prst="straightConnector1">
              <a:avLst/>
            </a:prstGeom>
            <a:noFill/>
            <a:ln w="41275" algn="ctr">
              <a:solidFill>
                <a:srgbClr val="0070C0"/>
              </a:solidFill>
              <a:round/>
              <a:headEnd/>
              <a:tailEnd type="triangle" w="lg" len="lg"/>
            </a:ln>
          </p:spPr>
        </p:cxnSp>
      </p:grpSp>
      <p:sp>
        <p:nvSpPr>
          <p:cNvPr id="51" name="Rectangle 8"/>
          <p:cNvSpPr>
            <a:spLocks noChangeArrowheads="1"/>
          </p:cNvSpPr>
          <p:nvPr/>
        </p:nvSpPr>
        <p:spPr bwMode="auto">
          <a:xfrm>
            <a:off x="2533545" y="3032136"/>
            <a:ext cx="1643399" cy="1938992"/>
          </a:xfrm>
          <a:prstGeom prst="rect">
            <a:avLst/>
          </a:prstGeom>
          <a:noFill/>
          <a:ln w="15875" algn="ctr">
            <a:noFill/>
            <a:miter lim="800000"/>
            <a:headEnd/>
            <a:tailEnd/>
          </a:ln>
        </p:spPr>
        <p:txBody>
          <a:bodyPr wrap="none" anchor="ctr">
            <a:spAutoFit/>
          </a:bodyPr>
          <a:lstStyle/>
          <a:p>
            <a:r>
              <a:rPr lang="en-US" sz="2000" b="1" dirty="0" smtClean="0">
                <a:solidFill>
                  <a:srgbClr val="000000"/>
                </a:solidFill>
                <a:latin typeface="Arial Narrow" panose="020B0606020202030204" pitchFamily="34" charset="0"/>
              </a:rPr>
              <a:t>We took the</a:t>
            </a:r>
          </a:p>
          <a:p>
            <a:r>
              <a:rPr lang="en-US" sz="2000" b="1" dirty="0" smtClean="0">
                <a:solidFill>
                  <a:srgbClr val="000000"/>
                </a:solidFill>
                <a:latin typeface="Arial Narrow" panose="020B0606020202030204" pitchFamily="34" charset="0"/>
              </a:rPr>
              <a:t>(–) sign into</a:t>
            </a:r>
          </a:p>
          <a:p>
            <a:r>
              <a:rPr lang="en-US" sz="2000" b="1" dirty="0" smtClean="0">
                <a:solidFill>
                  <a:srgbClr val="000000"/>
                </a:solidFill>
                <a:latin typeface="Arial Narrow" panose="020B0606020202030204" pitchFamily="34" charset="0"/>
              </a:rPr>
              <a:t>account by</a:t>
            </a:r>
          </a:p>
          <a:p>
            <a:r>
              <a:rPr lang="en-US" sz="2000" b="1" dirty="0" smtClean="0">
                <a:solidFill>
                  <a:srgbClr val="000000"/>
                </a:solidFill>
                <a:latin typeface="Arial Narrow" panose="020B0606020202030204" pitchFamily="34" charset="0"/>
              </a:rPr>
              <a:t>pointing </a:t>
            </a:r>
            <a:r>
              <a:rPr lang="en-US" sz="2000" b="1" dirty="0" err="1" smtClean="0">
                <a:solidFill>
                  <a:srgbClr val="000000"/>
                </a:solidFill>
                <a:latin typeface="Arial Narrow" panose="020B0606020202030204" pitchFamily="34" charset="0"/>
              </a:rPr>
              <a:t>F</a:t>
            </a:r>
            <a:r>
              <a:rPr lang="en-US" sz="2000" b="1" baseline="-25000" dirty="0" err="1" smtClean="0">
                <a:solidFill>
                  <a:srgbClr val="000000"/>
                </a:solidFill>
                <a:latin typeface="Arial Narrow" panose="020B0606020202030204" pitchFamily="34" charset="0"/>
              </a:rPr>
              <a:t>elas</a:t>
            </a:r>
            <a:endParaRPr lang="en-US" sz="2000" b="1" baseline="-25000" dirty="0" smtClean="0">
              <a:solidFill>
                <a:srgbClr val="000000"/>
              </a:solidFill>
              <a:latin typeface="Arial Narrow" panose="020B0606020202030204" pitchFamily="34" charset="0"/>
            </a:endParaRPr>
          </a:p>
          <a:p>
            <a:r>
              <a:rPr lang="en-US" sz="2000" b="1" dirty="0" smtClean="0">
                <a:solidFill>
                  <a:srgbClr val="000000"/>
                </a:solidFill>
                <a:latin typeface="Arial Narrow" panose="020B0606020202030204" pitchFamily="34" charset="0"/>
              </a:rPr>
              <a:t>the way we</a:t>
            </a:r>
          </a:p>
          <a:p>
            <a:r>
              <a:rPr lang="en-US" sz="2000" b="1" dirty="0" smtClean="0">
                <a:solidFill>
                  <a:srgbClr val="000000"/>
                </a:solidFill>
                <a:latin typeface="Arial Narrow" panose="020B0606020202030204" pitchFamily="34" charset="0"/>
              </a:rPr>
              <a:t>KNOW it goes.</a:t>
            </a:r>
            <a:endParaRPr lang="en-US" sz="2000" b="1" dirty="0">
              <a:solidFill>
                <a:srgbClr val="000000"/>
              </a:solidFill>
              <a:latin typeface="Arial Narrow" panose="020B0606020202030204" pitchFamily="34" charset="0"/>
            </a:endParaRPr>
          </a:p>
        </p:txBody>
      </p:sp>
      <p:grpSp>
        <p:nvGrpSpPr>
          <p:cNvPr id="2" name="Group 1"/>
          <p:cNvGrpSpPr/>
          <p:nvPr/>
        </p:nvGrpSpPr>
        <p:grpSpPr>
          <a:xfrm>
            <a:off x="3026376" y="1399801"/>
            <a:ext cx="1143000" cy="914400"/>
            <a:chOff x="4904157" y="1822612"/>
            <a:chExt cx="1143000" cy="914400"/>
          </a:xfrm>
        </p:grpSpPr>
        <p:sp>
          <p:nvSpPr>
            <p:cNvPr id="52" name="Rectangle 78"/>
            <p:cNvSpPr>
              <a:spLocks noChangeArrowheads="1"/>
            </p:cNvSpPr>
            <p:nvPr/>
          </p:nvSpPr>
          <p:spPr bwMode="auto">
            <a:xfrm>
              <a:off x="4904157" y="1822612"/>
              <a:ext cx="1143000" cy="914400"/>
            </a:xfrm>
            <a:prstGeom prst="rect">
              <a:avLst/>
            </a:prstGeom>
            <a:noFill/>
            <a:ln w="9525">
              <a:noFill/>
              <a:miter lim="800000"/>
              <a:headEnd/>
              <a:tailEnd/>
            </a:ln>
          </p:spPr>
          <p:txBody>
            <a:bodyPr anchor="ctr"/>
            <a:lstStyle/>
            <a:p>
              <a:r>
                <a:rPr lang="en-US" dirty="0" smtClean="0">
                  <a:solidFill>
                    <a:srgbClr val="0070C0"/>
                  </a:solidFill>
                  <a:latin typeface="Symbol" pitchFamily="18" charset="2"/>
                </a:rPr>
                <a:t>S</a:t>
              </a:r>
              <a:r>
                <a:rPr lang="en-US" dirty="0" smtClean="0">
                  <a:solidFill>
                    <a:srgbClr val="0070C0"/>
                  </a:solidFill>
                </a:rPr>
                <a:t>F </a:t>
              </a:r>
              <a:r>
                <a:rPr lang="en-US" baseline="-25000" dirty="0" smtClean="0">
                  <a:solidFill>
                    <a:srgbClr val="0070C0"/>
                  </a:solidFill>
                </a:rPr>
                <a:t> </a:t>
              </a:r>
              <a:r>
                <a:rPr lang="en-US" dirty="0" smtClean="0">
                  <a:solidFill>
                    <a:srgbClr val="0070C0"/>
                  </a:solidFill>
                </a:rPr>
                <a:t> </a:t>
              </a:r>
              <a:r>
                <a:rPr lang="en-US" dirty="0">
                  <a:solidFill>
                    <a:srgbClr val="0070C0"/>
                  </a:solidFill>
                </a:rPr>
                <a:t>:</a:t>
              </a:r>
            </a:p>
          </p:txBody>
        </p:sp>
        <p:sp>
          <p:nvSpPr>
            <p:cNvPr id="60" name="Line 42"/>
            <p:cNvSpPr>
              <a:spLocks noChangeShapeType="1"/>
            </p:cNvSpPr>
            <p:nvPr/>
          </p:nvSpPr>
          <p:spPr bwMode="auto">
            <a:xfrm flipV="1">
              <a:off x="5551857" y="2052945"/>
              <a:ext cx="0" cy="546100"/>
            </a:xfrm>
            <a:prstGeom prst="line">
              <a:avLst/>
            </a:prstGeom>
            <a:noFill/>
            <a:ln w="22225">
              <a:solidFill>
                <a:srgbClr val="0070C0"/>
              </a:solidFill>
              <a:round/>
              <a:headEnd type="triangle" w="lg" len="lg"/>
              <a:tailEnd type="triangle" w="lg" len="lg"/>
            </a:ln>
          </p:spPr>
          <p:txBody>
            <a:bodyPr/>
            <a:lstStyle/>
            <a:p>
              <a:endParaRPr lang="en-US">
                <a:solidFill>
                  <a:srgbClr val="000000"/>
                </a:solidFill>
              </a:endParaRPr>
            </a:p>
          </p:txBody>
        </p:sp>
      </p:grpSp>
      <p:sp>
        <p:nvSpPr>
          <p:cNvPr id="62" name="Oval 61"/>
          <p:cNvSpPr/>
          <p:nvPr/>
        </p:nvSpPr>
        <p:spPr>
          <a:xfrm>
            <a:off x="3849691" y="1570024"/>
            <a:ext cx="545910" cy="5459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41" name="Group 40"/>
          <p:cNvGrpSpPr/>
          <p:nvPr/>
        </p:nvGrpSpPr>
        <p:grpSpPr>
          <a:xfrm>
            <a:off x="5611422" y="3374335"/>
            <a:ext cx="2333158" cy="999119"/>
            <a:chOff x="1799471" y="5416896"/>
            <a:chExt cx="2333158" cy="999119"/>
          </a:xfrm>
        </p:grpSpPr>
        <p:grpSp>
          <p:nvGrpSpPr>
            <p:cNvPr id="42" name="Group 41"/>
            <p:cNvGrpSpPr/>
            <p:nvPr/>
          </p:nvGrpSpPr>
          <p:grpSpPr>
            <a:xfrm>
              <a:off x="2099583" y="5416896"/>
              <a:ext cx="2033046" cy="999119"/>
              <a:chOff x="3871516" y="5788580"/>
              <a:chExt cx="2033046" cy="999119"/>
            </a:xfrm>
          </p:grpSpPr>
          <p:sp>
            <p:nvSpPr>
              <p:cNvPr id="44" name="Rectangle 76"/>
              <p:cNvSpPr>
                <a:spLocks noChangeArrowheads="1"/>
              </p:cNvSpPr>
              <p:nvPr/>
            </p:nvSpPr>
            <p:spPr bwMode="auto">
              <a:xfrm>
                <a:off x="4397918" y="5788580"/>
                <a:ext cx="1444626"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22.56 N</a:t>
                </a:r>
                <a:endParaRPr lang="en-US" baseline="-25000" dirty="0">
                  <a:solidFill>
                    <a:srgbClr val="000000"/>
                  </a:solidFill>
                </a:endParaRPr>
              </a:p>
            </p:txBody>
          </p:sp>
          <p:sp>
            <p:nvSpPr>
              <p:cNvPr id="45" name="Rectangle 76"/>
              <p:cNvSpPr>
                <a:spLocks noChangeArrowheads="1"/>
              </p:cNvSpPr>
              <p:nvPr/>
            </p:nvSpPr>
            <p:spPr bwMode="auto">
              <a:xfrm>
                <a:off x="4373820" y="6264479"/>
                <a:ext cx="1484702"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0.154 m</a:t>
                </a:r>
                <a:endParaRPr lang="en-US" baseline="-25000" dirty="0">
                  <a:solidFill>
                    <a:srgbClr val="000000"/>
                  </a:solidFill>
                </a:endParaRPr>
              </a:p>
            </p:txBody>
          </p:sp>
          <p:cxnSp>
            <p:nvCxnSpPr>
              <p:cNvPr id="46" name="Straight Connector 45"/>
              <p:cNvCxnSpPr/>
              <p:nvPr/>
            </p:nvCxnSpPr>
            <p:spPr>
              <a:xfrm>
                <a:off x="4317467" y="6271146"/>
                <a:ext cx="158709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76"/>
              <p:cNvSpPr>
                <a:spLocks noChangeArrowheads="1"/>
              </p:cNvSpPr>
              <p:nvPr/>
            </p:nvSpPr>
            <p:spPr bwMode="auto">
              <a:xfrm>
                <a:off x="3871516" y="5998614"/>
                <a:ext cx="394660"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a:t>
                </a:r>
                <a:endParaRPr lang="en-US" baseline="-25000" dirty="0">
                  <a:solidFill>
                    <a:srgbClr val="000000"/>
                  </a:solidFill>
                </a:endParaRPr>
              </a:p>
            </p:txBody>
          </p:sp>
        </p:grpSp>
        <p:sp>
          <p:nvSpPr>
            <p:cNvPr id="43" name="Rectangle 76"/>
            <p:cNvSpPr>
              <a:spLocks noChangeArrowheads="1"/>
            </p:cNvSpPr>
            <p:nvPr/>
          </p:nvSpPr>
          <p:spPr bwMode="auto">
            <a:xfrm>
              <a:off x="1799471" y="5611300"/>
              <a:ext cx="364202"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k</a:t>
              </a:r>
              <a:endParaRPr lang="en-US" baseline="-25000" dirty="0">
                <a:solidFill>
                  <a:srgbClr val="000000"/>
                </a:solidFill>
              </a:endParaRPr>
            </a:p>
          </p:txBody>
        </p:sp>
      </p:grpSp>
      <p:grpSp>
        <p:nvGrpSpPr>
          <p:cNvPr id="53" name="Group 52"/>
          <p:cNvGrpSpPr/>
          <p:nvPr/>
        </p:nvGrpSpPr>
        <p:grpSpPr>
          <a:xfrm>
            <a:off x="5648300" y="4690520"/>
            <a:ext cx="1829884" cy="927869"/>
            <a:chOff x="3040239" y="5788580"/>
            <a:chExt cx="1829884" cy="927869"/>
          </a:xfrm>
        </p:grpSpPr>
        <p:sp>
          <p:nvSpPr>
            <p:cNvPr id="55" name="Rectangle 76"/>
            <p:cNvSpPr>
              <a:spLocks noChangeArrowheads="1"/>
            </p:cNvSpPr>
            <p:nvPr/>
          </p:nvSpPr>
          <p:spPr bwMode="auto">
            <a:xfrm>
              <a:off x="4397918" y="5788580"/>
              <a:ext cx="444352"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N</a:t>
              </a:r>
              <a:endParaRPr lang="en-US" baseline="-25000" dirty="0">
                <a:solidFill>
                  <a:srgbClr val="000000"/>
                </a:solidFill>
              </a:endParaRPr>
            </a:p>
          </p:txBody>
        </p:sp>
        <p:sp>
          <p:nvSpPr>
            <p:cNvPr id="56" name="Rectangle 76"/>
            <p:cNvSpPr>
              <a:spLocks noChangeArrowheads="1"/>
            </p:cNvSpPr>
            <p:nvPr/>
          </p:nvSpPr>
          <p:spPr bwMode="auto">
            <a:xfrm>
              <a:off x="4385695" y="6193229"/>
              <a:ext cx="484428"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m</a:t>
              </a:r>
              <a:endParaRPr lang="en-US" baseline="-25000" dirty="0">
                <a:solidFill>
                  <a:srgbClr val="000000"/>
                </a:solidFill>
              </a:endParaRPr>
            </a:p>
          </p:txBody>
        </p:sp>
        <p:cxnSp>
          <p:nvCxnSpPr>
            <p:cNvPr id="66" name="Straight Connector 65"/>
            <p:cNvCxnSpPr/>
            <p:nvPr/>
          </p:nvCxnSpPr>
          <p:spPr>
            <a:xfrm>
              <a:off x="4448092" y="6271146"/>
              <a:ext cx="3540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Rectangle 76"/>
            <p:cNvSpPr>
              <a:spLocks noChangeArrowheads="1"/>
            </p:cNvSpPr>
            <p:nvPr/>
          </p:nvSpPr>
          <p:spPr bwMode="auto">
            <a:xfrm>
              <a:off x="3040239" y="6010489"/>
              <a:ext cx="1374094"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k = 146</a:t>
              </a:r>
              <a:endParaRPr lang="en-US" baseline="-25000" dirty="0">
                <a:solidFill>
                  <a:srgbClr val="000000"/>
                </a:solidFill>
              </a:endParaRPr>
            </a:p>
          </p:txBody>
        </p:sp>
      </p:grpSp>
    </p:spTree>
    <p:extLst>
      <p:ext uri="{BB962C8B-B14F-4D97-AF65-F5344CB8AC3E}">
        <p14:creationId xmlns:p14="http://schemas.microsoft.com/office/powerpoint/2010/main" val="3218958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down)">
                                      <p:cBhvr>
                                        <p:cTn id="11" dur="580">
                                          <p:stCondLst>
                                            <p:cond delay="0"/>
                                          </p:stCondLst>
                                        </p:cTn>
                                        <p:tgtEl>
                                          <p:spTgt spid="57"/>
                                        </p:tgtEl>
                                      </p:cBhvr>
                                    </p:animEffect>
                                    <p:anim calcmode="lin" valueType="num">
                                      <p:cBhvr>
                                        <p:cTn id="12"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17" dur="26">
                                          <p:stCondLst>
                                            <p:cond delay="650"/>
                                          </p:stCondLst>
                                        </p:cTn>
                                        <p:tgtEl>
                                          <p:spTgt spid="57"/>
                                        </p:tgtEl>
                                      </p:cBhvr>
                                      <p:to x="100000" y="60000"/>
                                    </p:animScale>
                                    <p:animScale>
                                      <p:cBhvr>
                                        <p:cTn id="18" dur="166" decel="50000">
                                          <p:stCondLst>
                                            <p:cond delay="676"/>
                                          </p:stCondLst>
                                        </p:cTn>
                                        <p:tgtEl>
                                          <p:spTgt spid="57"/>
                                        </p:tgtEl>
                                      </p:cBhvr>
                                      <p:to x="100000" y="100000"/>
                                    </p:animScale>
                                    <p:animScale>
                                      <p:cBhvr>
                                        <p:cTn id="19" dur="26">
                                          <p:stCondLst>
                                            <p:cond delay="1312"/>
                                          </p:stCondLst>
                                        </p:cTn>
                                        <p:tgtEl>
                                          <p:spTgt spid="57"/>
                                        </p:tgtEl>
                                      </p:cBhvr>
                                      <p:to x="100000" y="80000"/>
                                    </p:animScale>
                                    <p:animScale>
                                      <p:cBhvr>
                                        <p:cTn id="20" dur="166" decel="50000">
                                          <p:stCondLst>
                                            <p:cond delay="1338"/>
                                          </p:stCondLst>
                                        </p:cTn>
                                        <p:tgtEl>
                                          <p:spTgt spid="57"/>
                                        </p:tgtEl>
                                      </p:cBhvr>
                                      <p:to x="100000" y="100000"/>
                                    </p:animScale>
                                    <p:animScale>
                                      <p:cBhvr>
                                        <p:cTn id="21" dur="26">
                                          <p:stCondLst>
                                            <p:cond delay="1642"/>
                                          </p:stCondLst>
                                        </p:cTn>
                                        <p:tgtEl>
                                          <p:spTgt spid="57"/>
                                        </p:tgtEl>
                                      </p:cBhvr>
                                      <p:to x="100000" y="90000"/>
                                    </p:animScale>
                                    <p:animScale>
                                      <p:cBhvr>
                                        <p:cTn id="22" dur="166" decel="50000">
                                          <p:stCondLst>
                                            <p:cond delay="1668"/>
                                          </p:stCondLst>
                                        </p:cTn>
                                        <p:tgtEl>
                                          <p:spTgt spid="57"/>
                                        </p:tgtEl>
                                      </p:cBhvr>
                                      <p:to x="100000" y="100000"/>
                                    </p:animScale>
                                    <p:animScale>
                                      <p:cBhvr>
                                        <p:cTn id="23" dur="26">
                                          <p:stCondLst>
                                            <p:cond delay="1808"/>
                                          </p:stCondLst>
                                        </p:cTn>
                                        <p:tgtEl>
                                          <p:spTgt spid="57"/>
                                        </p:tgtEl>
                                      </p:cBhvr>
                                      <p:to x="100000" y="95000"/>
                                    </p:animScale>
                                    <p:animScale>
                                      <p:cBhvr>
                                        <p:cTn id="24" dur="166" decel="50000">
                                          <p:stCondLst>
                                            <p:cond delay="1834"/>
                                          </p:stCondLst>
                                        </p:cTn>
                                        <p:tgtEl>
                                          <p:spTgt spid="57"/>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p:cTn id="29" dur="1000" fill="hold"/>
                                        <p:tgtEl>
                                          <p:spTgt spid="58"/>
                                        </p:tgtEl>
                                        <p:attrNameLst>
                                          <p:attrName>ppt_w</p:attrName>
                                        </p:attrNameLst>
                                      </p:cBhvr>
                                      <p:tavLst>
                                        <p:tav tm="0">
                                          <p:val>
                                            <p:fltVal val="0"/>
                                          </p:val>
                                        </p:tav>
                                        <p:tav tm="100000">
                                          <p:val>
                                            <p:strVal val="#ppt_w"/>
                                          </p:val>
                                        </p:tav>
                                      </p:tavLst>
                                    </p:anim>
                                    <p:anim calcmode="lin" valueType="num">
                                      <p:cBhvr>
                                        <p:cTn id="30" dur="1000" fill="hold"/>
                                        <p:tgtEl>
                                          <p:spTgt spid="58"/>
                                        </p:tgtEl>
                                        <p:attrNameLst>
                                          <p:attrName>ppt_h</p:attrName>
                                        </p:attrNameLst>
                                      </p:cBhvr>
                                      <p:tavLst>
                                        <p:tav tm="0">
                                          <p:val>
                                            <p:fltVal val="0"/>
                                          </p:val>
                                        </p:tav>
                                        <p:tav tm="100000">
                                          <p:val>
                                            <p:strVal val="#ppt_h"/>
                                          </p:val>
                                        </p:tav>
                                      </p:tavLst>
                                    </p:anim>
                                    <p:anim calcmode="lin" valueType="num">
                                      <p:cBhvr>
                                        <p:cTn id="31" dur="1000" fill="hold"/>
                                        <p:tgtEl>
                                          <p:spTgt spid="58"/>
                                        </p:tgtEl>
                                        <p:attrNameLst>
                                          <p:attrName>style.rotation</p:attrName>
                                        </p:attrNameLst>
                                      </p:cBhvr>
                                      <p:tavLst>
                                        <p:tav tm="0">
                                          <p:val>
                                            <p:fltVal val="90"/>
                                          </p:val>
                                        </p:tav>
                                        <p:tav tm="100000">
                                          <p:val>
                                            <p:fltVal val="0"/>
                                          </p:val>
                                        </p:tav>
                                      </p:tavLst>
                                    </p:anim>
                                    <p:animEffect transition="in" filter="fade">
                                      <p:cBhvr>
                                        <p:cTn id="32" dur="10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1000" fill="hold"/>
                                        <p:tgtEl>
                                          <p:spTgt spid="59"/>
                                        </p:tgtEl>
                                        <p:attrNameLst>
                                          <p:attrName>ppt_w</p:attrName>
                                        </p:attrNameLst>
                                      </p:cBhvr>
                                      <p:tavLst>
                                        <p:tav tm="0">
                                          <p:val>
                                            <p:fltVal val="0"/>
                                          </p:val>
                                        </p:tav>
                                        <p:tav tm="100000">
                                          <p:val>
                                            <p:strVal val="#ppt_w"/>
                                          </p:val>
                                        </p:tav>
                                      </p:tavLst>
                                    </p:anim>
                                    <p:anim calcmode="lin" valueType="num">
                                      <p:cBhvr>
                                        <p:cTn id="38" dur="1000" fill="hold"/>
                                        <p:tgtEl>
                                          <p:spTgt spid="59"/>
                                        </p:tgtEl>
                                        <p:attrNameLst>
                                          <p:attrName>ppt_h</p:attrName>
                                        </p:attrNameLst>
                                      </p:cBhvr>
                                      <p:tavLst>
                                        <p:tav tm="0">
                                          <p:val>
                                            <p:fltVal val="0"/>
                                          </p:val>
                                        </p:tav>
                                        <p:tav tm="100000">
                                          <p:val>
                                            <p:strVal val="#ppt_h"/>
                                          </p:val>
                                        </p:tav>
                                      </p:tavLst>
                                    </p:anim>
                                    <p:anim calcmode="lin" valueType="num">
                                      <p:cBhvr>
                                        <p:cTn id="39" dur="1000" fill="hold"/>
                                        <p:tgtEl>
                                          <p:spTgt spid="59"/>
                                        </p:tgtEl>
                                        <p:attrNameLst>
                                          <p:attrName>style.rotation</p:attrName>
                                        </p:attrNameLst>
                                      </p:cBhvr>
                                      <p:tavLst>
                                        <p:tav tm="0">
                                          <p:val>
                                            <p:fltVal val="90"/>
                                          </p:val>
                                        </p:tav>
                                        <p:tav tm="100000">
                                          <p:val>
                                            <p:fltVal val="0"/>
                                          </p:val>
                                        </p:tav>
                                      </p:tavLst>
                                    </p:anim>
                                    <p:animEffect transition="in" filter="fade">
                                      <p:cBhvr>
                                        <p:cTn id="40" dur="1000"/>
                                        <p:tgtEl>
                                          <p:spTgt spid="59"/>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2000"/>
                                        <p:tgtEl>
                                          <p:spTgt spid="22"/>
                                        </p:tgtEl>
                                      </p:cBhvr>
                                    </p:animEffect>
                                    <p:anim calcmode="lin" valueType="num">
                                      <p:cBhvr>
                                        <p:cTn id="46" dur="2000" fill="hold"/>
                                        <p:tgtEl>
                                          <p:spTgt spid="22"/>
                                        </p:tgtEl>
                                        <p:attrNameLst>
                                          <p:attrName>ppt_w</p:attrName>
                                        </p:attrNameLst>
                                      </p:cBhvr>
                                      <p:tavLst>
                                        <p:tav tm="0" fmla="#ppt_w*sin(2.5*pi*$)">
                                          <p:val>
                                            <p:fltVal val="0"/>
                                          </p:val>
                                        </p:tav>
                                        <p:tav tm="100000">
                                          <p:val>
                                            <p:fltVal val="1"/>
                                          </p:val>
                                        </p:tav>
                                      </p:tavLst>
                                    </p:anim>
                                    <p:anim calcmode="lin" valueType="num">
                                      <p:cBhvr>
                                        <p:cTn id="47"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circle(in)">
                                      <p:cBhvr>
                                        <p:cTn id="52" dur="20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circle(in)">
                                      <p:cBhvr>
                                        <p:cTn id="57" dur="20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30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30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45" presetClass="entr" presetSubtype="0" fill="hold" grpId="0" nodeType="click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2000"/>
                                        <p:tgtEl>
                                          <p:spTgt spid="62"/>
                                        </p:tgtEl>
                                      </p:cBhvr>
                                    </p:animEffect>
                                    <p:anim calcmode="lin" valueType="num">
                                      <p:cBhvr>
                                        <p:cTn id="73" dur="2000" fill="hold"/>
                                        <p:tgtEl>
                                          <p:spTgt spid="62"/>
                                        </p:tgtEl>
                                        <p:attrNameLst>
                                          <p:attrName>ppt_w</p:attrName>
                                        </p:attrNameLst>
                                      </p:cBhvr>
                                      <p:tavLst>
                                        <p:tav tm="0" fmla="#ppt_w*sin(2.5*pi*$)">
                                          <p:val>
                                            <p:fltVal val="0"/>
                                          </p:val>
                                        </p:tav>
                                        <p:tav tm="100000">
                                          <p:val>
                                            <p:fltVal val="1"/>
                                          </p:val>
                                        </p:tav>
                                      </p:tavLst>
                                    </p:anim>
                                    <p:anim calcmode="lin" valueType="num">
                                      <p:cBhvr>
                                        <p:cTn id="74" dur="2000" fill="hold"/>
                                        <p:tgtEl>
                                          <p:spTgt spid="62"/>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2000" fill="hold"/>
                                        <p:tgtEl>
                                          <p:spTgt spid="30"/>
                                        </p:tgtEl>
                                        <p:attrNameLst>
                                          <p:attrName>ppt_w</p:attrName>
                                        </p:attrNameLst>
                                      </p:cBhvr>
                                      <p:tavLst>
                                        <p:tav tm="0">
                                          <p:val>
                                            <p:fltVal val="0"/>
                                          </p:val>
                                        </p:tav>
                                        <p:tav tm="100000">
                                          <p:val>
                                            <p:strVal val="#ppt_w"/>
                                          </p:val>
                                        </p:tav>
                                      </p:tavLst>
                                    </p:anim>
                                    <p:anim calcmode="lin" valueType="num">
                                      <p:cBhvr>
                                        <p:cTn id="80" dur="2000" fill="hold"/>
                                        <p:tgtEl>
                                          <p:spTgt spid="30"/>
                                        </p:tgtEl>
                                        <p:attrNameLst>
                                          <p:attrName>ppt_h</p:attrName>
                                        </p:attrNameLst>
                                      </p:cBhvr>
                                      <p:tavLst>
                                        <p:tav tm="0">
                                          <p:val>
                                            <p:fltVal val="0"/>
                                          </p:val>
                                        </p:tav>
                                        <p:tav tm="100000">
                                          <p:val>
                                            <p:strVal val="#ppt_h"/>
                                          </p:val>
                                        </p:tav>
                                      </p:tavLst>
                                    </p:anim>
                                    <p:animEffect transition="in" filter="fade">
                                      <p:cBhvr>
                                        <p:cTn id="81" dur="20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nodeType="click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circle(in)">
                                      <p:cBhvr>
                                        <p:cTn id="86" dur="2000"/>
                                        <p:tgtEl>
                                          <p:spTgt spid="41"/>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1000"/>
                            </p:stCondLst>
                            <p:childTnLst>
                              <p:par>
                                <p:cTn id="95" presetID="9" presetClass="entr" presetSubtype="0" fill="hold" grpId="0" nodeType="after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dissolve">
                                      <p:cBhvr>
                                        <p:cTn id="9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22" grpId="0"/>
      <p:bldP spid="24" grpId="0"/>
      <p:bldP spid="29" grpId="0"/>
      <p:bldP spid="30" grpId="0"/>
      <p:bldP spid="51" grpId="0"/>
      <p:bldP spid="6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82"/>
          <p:cNvSpPr>
            <a:spLocks noChangeArrowheads="1"/>
          </p:cNvSpPr>
          <p:nvPr/>
        </p:nvSpPr>
        <p:spPr bwMode="auto">
          <a:xfrm>
            <a:off x="1187533" y="3632268"/>
            <a:ext cx="1971303" cy="690350"/>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sp>
        <p:nvSpPr>
          <p:cNvPr id="75" name="Rectangle 82"/>
          <p:cNvSpPr>
            <a:spLocks noChangeArrowheads="1"/>
          </p:cNvSpPr>
          <p:nvPr/>
        </p:nvSpPr>
        <p:spPr bwMode="auto">
          <a:xfrm>
            <a:off x="1151907" y="5819900"/>
            <a:ext cx="1971303" cy="675903"/>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sp>
        <p:nvSpPr>
          <p:cNvPr id="271400" name="Text Box 40"/>
          <p:cNvSpPr txBox="1">
            <a:spLocks noChangeArrowheads="1"/>
          </p:cNvSpPr>
          <p:nvPr/>
        </p:nvSpPr>
        <p:spPr bwMode="auto">
          <a:xfrm>
            <a:off x="7350125" y="4114800"/>
            <a:ext cx="1238250" cy="477838"/>
          </a:xfrm>
          <a:prstGeom prst="rect">
            <a:avLst/>
          </a:prstGeom>
          <a:noFill/>
          <a:ln w="9525">
            <a:noFill/>
            <a:miter lim="800000"/>
            <a:headEnd/>
            <a:tailEnd/>
          </a:ln>
        </p:spPr>
        <p:txBody>
          <a:bodyPr/>
          <a:lstStyle/>
          <a:p>
            <a:pPr algn="ctr"/>
            <a:r>
              <a:rPr lang="en-US" sz="2400" dirty="0" smtClean="0">
                <a:solidFill>
                  <a:srgbClr val="009900"/>
                </a:solidFill>
              </a:rPr>
              <a:t>53.4 N</a:t>
            </a:r>
            <a:endParaRPr lang="en-US" sz="2400" dirty="0">
              <a:solidFill>
                <a:srgbClr val="009900"/>
              </a:solidFill>
              <a:latin typeface="Symbol" pitchFamily="18" charset="2"/>
            </a:endParaRPr>
          </a:p>
        </p:txBody>
      </p:sp>
      <p:sp>
        <p:nvSpPr>
          <p:cNvPr id="6150" name="Rectangle 19"/>
          <p:cNvSpPr>
            <a:spLocks noChangeArrowheads="1"/>
          </p:cNvSpPr>
          <p:nvPr/>
        </p:nvSpPr>
        <p:spPr bwMode="auto">
          <a:xfrm>
            <a:off x="223074" y="163589"/>
            <a:ext cx="5488957" cy="2308324"/>
          </a:xfrm>
          <a:prstGeom prst="rect">
            <a:avLst/>
          </a:prstGeom>
          <a:noFill/>
          <a:ln w="9525">
            <a:noFill/>
            <a:miter lim="800000"/>
            <a:headEnd/>
            <a:tailEnd/>
          </a:ln>
        </p:spPr>
        <p:txBody>
          <a:bodyPr wrap="square" anchor="ctr">
            <a:spAutoFit/>
          </a:bodyPr>
          <a:lstStyle/>
          <a:p>
            <a:r>
              <a:rPr lang="en-US" sz="2400" dirty="0" smtClean="0">
                <a:solidFill>
                  <a:srgbClr val="FF0000"/>
                </a:solidFill>
                <a:ea typeface="Times New Roman" pitchFamily="18" charset="0"/>
                <a:cs typeface="Arial" pitchFamily="34" charset="0"/>
              </a:rPr>
              <a:t>An 8.4 </a:t>
            </a:r>
            <a:r>
              <a:rPr lang="en-US" sz="2400" dirty="0">
                <a:solidFill>
                  <a:srgbClr val="FF0000"/>
                </a:solidFill>
                <a:ea typeface="Times New Roman" pitchFamily="18" charset="0"/>
                <a:cs typeface="Arial" pitchFamily="34" charset="0"/>
              </a:rPr>
              <a:t>kg mass is at rest on horizontal surface. Rope tied to mass has</a:t>
            </a:r>
          </a:p>
          <a:p>
            <a:pPr eaLnBrk="0" hangingPunct="0"/>
            <a:r>
              <a:rPr lang="en-US" sz="2400" dirty="0">
                <a:solidFill>
                  <a:srgbClr val="FF0000"/>
                </a:solidFill>
                <a:ea typeface="Times New Roman" pitchFamily="18" charset="0"/>
                <a:cs typeface="Arial" pitchFamily="34" charset="0"/>
              </a:rPr>
              <a:t>tension </a:t>
            </a:r>
            <a:r>
              <a:rPr lang="en-US" sz="2400" dirty="0" smtClean="0">
                <a:solidFill>
                  <a:srgbClr val="FF0000"/>
                </a:solidFill>
                <a:ea typeface="Times New Roman" pitchFamily="18" charset="0"/>
                <a:cs typeface="Arial" pitchFamily="34" charset="0"/>
              </a:rPr>
              <a:t>73 </a:t>
            </a:r>
            <a:r>
              <a:rPr lang="en-US" sz="2400" dirty="0">
                <a:solidFill>
                  <a:srgbClr val="FF0000"/>
                </a:solidFill>
                <a:ea typeface="Times New Roman" pitchFamily="18" charset="0"/>
                <a:cs typeface="Arial" pitchFamily="34" charset="0"/>
              </a:rPr>
              <a:t>N and is angled </a:t>
            </a:r>
            <a:r>
              <a:rPr lang="en-US" sz="2400" dirty="0" err="1" smtClean="0">
                <a:solidFill>
                  <a:srgbClr val="FF0000"/>
                </a:solidFill>
                <a:ea typeface="Times New Roman" pitchFamily="18" charset="0"/>
                <a:cs typeface="Arial" pitchFamily="34" charset="0"/>
              </a:rPr>
              <a:t>43</a:t>
            </a:r>
            <a:r>
              <a:rPr lang="en-US" sz="2400" baseline="30000" dirty="0" err="1" smtClean="0">
                <a:solidFill>
                  <a:srgbClr val="FF0000"/>
                </a:solidFill>
                <a:ea typeface="Times New Roman" pitchFamily="18" charset="0"/>
                <a:cs typeface="Arial" pitchFamily="34" charset="0"/>
              </a:rPr>
              <a:t>o</a:t>
            </a:r>
            <a:endParaRPr lang="en-US" sz="2400" dirty="0">
              <a:solidFill>
                <a:srgbClr val="FF0000"/>
              </a:solidFill>
              <a:ea typeface="Times New Roman" pitchFamily="18" charset="0"/>
              <a:cs typeface="Arial" pitchFamily="34" charset="0"/>
            </a:endParaRPr>
          </a:p>
          <a:p>
            <a:pPr eaLnBrk="0" hangingPunct="0"/>
            <a:r>
              <a:rPr lang="en-US" sz="2400" dirty="0">
                <a:solidFill>
                  <a:srgbClr val="FF0000"/>
                </a:solidFill>
                <a:ea typeface="Times New Roman" pitchFamily="18" charset="0"/>
                <a:cs typeface="Arial" pitchFamily="34" charset="0"/>
              </a:rPr>
              <a:t>above horizontal. Also, a </a:t>
            </a:r>
            <a:r>
              <a:rPr lang="en-US" sz="2400" dirty="0" smtClean="0">
                <a:solidFill>
                  <a:srgbClr val="FF0000"/>
                </a:solidFill>
                <a:ea typeface="Times New Roman" pitchFamily="18" charset="0"/>
                <a:cs typeface="Arial" pitchFamily="34" charset="0"/>
              </a:rPr>
              <a:t>58 </a:t>
            </a:r>
            <a:r>
              <a:rPr lang="en-US" sz="2400" dirty="0">
                <a:solidFill>
                  <a:srgbClr val="FF0000"/>
                </a:solidFill>
                <a:ea typeface="Times New Roman" pitchFamily="18" charset="0"/>
                <a:cs typeface="Arial" pitchFamily="34" charset="0"/>
              </a:rPr>
              <a:t>N </a:t>
            </a:r>
            <a:r>
              <a:rPr lang="en-US" sz="2400" dirty="0" smtClean="0">
                <a:solidFill>
                  <a:srgbClr val="FF0000"/>
                </a:solidFill>
                <a:ea typeface="Times New Roman" pitchFamily="18" charset="0"/>
                <a:cs typeface="Arial" pitchFamily="34" charset="0"/>
              </a:rPr>
              <a:t>force presses </a:t>
            </a:r>
            <a:r>
              <a:rPr lang="en-US" sz="2400" dirty="0">
                <a:solidFill>
                  <a:srgbClr val="FF0000"/>
                </a:solidFill>
                <a:ea typeface="Times New Roman" pitchFamily="18" charset="0"/>
                <a:cs typeface="Arial" pitchFamily="34" charset="0"/>
              </a:rPr>
              <a:t>mass into surface. Find normal &amp; friction forces.</a:t>
            </a:r>
          </a:p>
        </p:txBody>
      </p:sp>
      <p:sp>
        <p:nvSpPr>
          <p:cNvPr id="271382" name="Text Box 22"/>
          <p:cNvSpPr txBox="1">
            <a:spLocks noChangeArrowheads="1"/>
          </p:cNvSpPr>
          <p:nvPr/>
        </p:nvSpPr>
        <p:spPr bwMode="auto">
          <a:xfrm>
            <a:off x="6607175" y="1689100"/>
            <a:ext cx="620713" cy="431800"/>
          </a:xfrm>
          <a:prstGeom prst="rect">
            <a:avLst/>
          </a:prstGeom>
          <a:noFill/>
          <a:ln w="9525">
            <a:noFill/>
            <a:miter lim="800000"/>
            <a:headEnd/>
            <a:tailEnd/>
          </a:ln>
        </p:spPr>
        <p:txBody>
          <a:bodyPr/>
          <a:lstStyle/>
          <a:p>
            <a:pPr algn="ctr"/>
            <a:r>
              <a:rPr lang="en-US" sz="2400" dirty="0">
                <a:solidFill>
                  <a:srgbClr val="000000"/>
                </a:solidFill>
              </a:rPr>
              <a:t>m</a:t>
            </a:r>
          </a:p>
        </p:txBody>
      </p:sp>
      <p:grpSp>
        <p:nvGrpSpPr>
          <p:cNvPr id="6152" name="Group 45"/>
          <p:cNvGrpSpPr>
            <a:grpSpLocks/>
          </p:cNvGrpSpPr>
          <p:nvPr/>
        </p:nvGrpSpPr>
        <p:grpSpPr bwMode="auto">
          <a:xfrm>
            <a:off x="5678488" y="1560513"/>
            <a:ext cx="2322512" cy="708025"/>
            <a:chOff x="3577" y="983"/>
            <a:chExt cx="1463" cy="446"/>
          </a:xfrm>
        </p:grpSpPr>
        <p:sp>
          <p:nvSpPr>
            <p:cNvPr id="6207" name="Line 25"/>
            <p:cNvSpPr>
              <a:spLocks noChangeShapeType="1"/>
            </p:cNvSpPr>
            <p:nvPr/>
          </p:nvSpPr>
          <p:spPr bwMode="auto">
            <a:xfrm>
              <a:off x="3577" y="1429"/>
              <a:ext cx="1463" cy="0"/>
            </a:xfrm>
            <a:prstGeom prst="line">
              <a:avLst/>
            </a:prstGeom>
            <a:noFill/>
            <a:ln w="38100">
              <a:solidFill>
                <a:srgbClr val="0070C0"/>
              </a:solidFill>
              <a:round/>
              <a:headEnd/>
              <a:tailEnd/>
            </a:ln>
          </p:spPr>
          <p:txBody>
            <a:bodyPr/>
            <a:lstStyle/>
            <a:p>
              <a:endParaRPr lang="en-US">
                <a:solidFill>
                  <a:srgbClr val="000000"/>
                </a:solidFill>
              </a:endParaRPr>
            </a:p>
          </p:txBody>
        </p:sp>
        <p:sp>
          <p:nvSpPr>
            <p:cNvPr id="6208" name="Rectangle 26"/>
            <p:cNvSpPr>
              <a:spLocks noChangeArrowheads="1"/>
            </p:cNvSpPr>
            <p:nvPr/>
          </p:nvSpPr>
          <p:spPr bwMode="auto">
            <a:xfrm>
              <a:off x="4065" y="983"/>
              <a:ext cx="585" cy="446"/>
            </a:xfrm>
            <a:prstGeom prst="rect">
              <a:avLst/>
            </a:prstGeom>
            <a:noFill/>
            <a:ln w="38100">
              <a:solidFill>
                <a:srgbClr val="0070C0"/>
              </a:solidFill>
              <a:miter lim="800000"/>
              <a:headEnd/>
              <a:tailEnd/>
            </a:ln>
          </p:spPr>
          <p:txBody>
            <a:bodyPr/>
            <a:lstStyle/>
            <a:p>
              <a:endParaRPr lang="en-US">
                <a:solidFill>
                  <a:srgbClr val="000000"/>
                </a:solidFill>
              </a:endParaRPr>
            </a:p>
          </p:txBody>
        </p:sp>
      </p:grpSp>
      <p:grpSp>
        <p:nvGrpSpPr>
          <p:cNvPr id="3" name="Group 46"/>
          <p:cNvGrpSpPr>
            <a:grpSpLocks/>
          </p:cNvGrpSpPr>
          <p:nvPr/>
        </p:nvGrpSpPr>
        <p:grpSpPr bwMode="auto">
          <a:xfrm>
            <a:off x="6624638" y="361950"/>
            <a:ext cx="581025" cy="1198563"/>
            <a:chOff x="4173" y="228"/>
            <a:chExt cx="366" cy="755"/>
          </a:xfrm>
        </p:grpSpPr>
        <p:sp>
          <p:nvSpPr>
            <p:cNvPr id="6205" name="Text Box 24"/>
            <p:cNvSpPr txBox="1">
              <a:spLocks noChangeArrowheads="1"/>
            </p:cNvSpPr>
            <p:nvPr/>
          </p:nvSpPr>
          <p:spPr bwMode="auto">
            <a:xfrm>
              <a:off x="4173" y="228"/>
              <a:ext cx="366" cy="309"/>
            </a:xfrm>
            <a:prstGeom prst="rect">
              <a:avLst/>
            </a:prstGeom>
            <a:noFill/>
            <a:ln w="9525">
              <a:noFill/>
              <a:miter lim="800000"/>
              <a:headEnd/>
              <a:tailEnd/>
            </a:ln>
          </p:spPr>
          <p:txBody>
            <a:bodyPr/>
            <a:lstStyle/>
            <a:p>
              <a:pPr algn="ctr"/>
              <a:r>
                <a:rPr lang="en-US" sz="2400" dirty="0" err="1">
                  <a:solidFill>
                    <a:srgbClr val="000000"/>
                  </a:solidFill>
                </a:rPr>
                <a:t>F</a:t>
              </a:r>
              <a:r>
                <a:rPr lang="en-US" sz="2400" baseline="-25000" dirty="0" err="1">
                  <a:solidFill>
                    <a:srgbClr val="000000"/>
                  </a:solidFill>
                </a:rPr>
                <a:t>a</a:t>
              </a:r>
              <a:endParaRPr lang="en-US" sz="2400" dirty="0">
                <a:solidFill>
                  <a:srgbClr val="000000"/>
                </a:solidFill>
              </a:endParaRPr>
            </a:p>
          </p:txBody>
        </p:sp>
        <p:sp>
          <p:nvSpPr>
            <p:cNvPr id="6206" name="Line 27"/>
            <p:cNvSpPr>
              <a:spLocks noChangeShapeType="1"/>
            </p:cNvSpPr>
            <p:nvPr/>
          </p:nvSpPr>
          <p:spPr bwMode="auto">
            <a:xfrm>
              <a:off x="4357" y="536"/>
              <a:ext cx="0" cy="447"/>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grpSp>
      <p:grpSp>
        <p:nvGrpSpPr>
          <p:cNvPr id="4" name="Group 70"/>
          <p:cNvGrpSpPr>
            <a:grpSpLocks/>
          </p:cNvGrpSpPr>
          <p:nvPr/>
        </p:nvGrpSpPr>
        <p:grpSpPr bwMode="auto">
          <a:xfrm>
            <a:off x="7381875" y="673100"/>
            <a:ext cx="1238250" cy="1358900"/>
            <a:chOff x="4650" y="424"/>
            <a:chExt cx="780" cy="856"/>
          </a:xfrm>
        </p:grpSpPr>
        <p:sp>
          <p:nvSpPr>
            <p:cNvPr id="6202" name="Text Box 21"/>
            <p:cNvSpPr txBox="1">
              <a:spLocks noChangeArrowheads="1"/>
            </p:cNvSpPr>
            <p:nvPr/>
          </p:nvSpPr>
          <p:spPr bwMode="auto">
            <a:xfrm>
              <a:off x="4833" y="494"/>
              <a:ext cx="369" cy="301"/>
            </a:xfrm>
            <a:prstGeom prst="rect">
              <a:avLst/>
            </a:prstGeom>
            <a:noFill/>
            <a:ln w="9525">
              <a:noFill/>
              <a:miter lim="800000"/>
              <a:headEnd/>
              <a:tailEnd/>
            </a:ln>
          </p:spPr>
          <p:txBody>
            <a:bodyPr/>
            <a:lstStyle/>
            <a:p>
              <a:pPr algn="ctr"/>
              <a:r>
                <a:rPr lang="en-US" sz="2400" dirty="0">
                  <a:solidFill>
                    <a:srgbClr val="000000"/>
                  </a:solidFill>
                </a:rPr>
                <a:t>T</a:t>
              </a:r>
            </a:p>
          </p:txBody>
        </p:sp>
        <p:sp>
          <p:nvSpPr>
            <p:cNvPr id="6203" name="Text Box 23"/>
            <p:cNvSpPr txBox="1">
              <a:spLocks noChangeArrowheads="1"/>
            </p:cNvSpPr>
            <p:nvPr/>
          </p:nvSpPr>
          <p:spPr bwMode="auto">
            <a:xfrm>
              <a:off x="4713" y="979"/>
              <a:ext cx="369" cy="301"/>
            </a:xfrm>
            <a:prstGeom prst="rect">
              <a:avLst/>
            </a:prstGeom>
            <a:noFill/>
            <a:ln w="9525">
              <a:noFill/>
              <a:miter lim="800000"/>
              <a:headEnd/>
              <a:tailEnd/>
            </a:ln>
          </p:spPr>
          <p:txBody>
            <a:bodyPr/>
            <a:lstStyle/>
            <a:p>
              <a:pPr algn="ctr"/>
              <a:r>
                <a:rPr lang="en-US" sz="2400" b="1" dirty="0" smtClean="0">
                  <a:solidFill>
                    <a:srgbClr val="000000"/>
                  </a:solidFill>
                  <a:latin typeface="Symbol" pitchFamily="18" charset="2"/>
                </a:rPr>
                <a:t>q</a:t>
              </a:r>
              <a:endParaRPr lang="en-US" sz="2400" b="1" dirty="0">
                <a:solidFill>
                  <a:srgbClr val="000000"/>
                </a:solidFill>
              </a:endParaRPr>
            </a:p>
          </p:txBody>
        </p:sp>
        <p:sp>
          <p:nvSpPr>
            <p:cNvPr id="6204" name="Line 28"/>
            <p:cNvSpPr>
              <a:spLocks noChangeShapeType="1"/>
            </p:cNvSpPr>
            <p:nvPr/>
          </p:nvSpPr>
          <p:spPr bwMode="auto">
            <a:xfrm flipV="1">
              <a:off x="4650" y="424"/>
              <a:ext cx="780" cy="782"/>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grpSp>
      <p:sp>
        <p:nvSpPr>
          <p:cNvPr id="271389" name="Text Box 29"/>
          <p:cNvSpPr txBox="1">
            <a:spLocks noChangeArrowheads="1"/>
          </p:cNvSpPr>
          <p:nvPr/>
        </p:nvSpPr>
        <p:spPr bwMode="auto">
          <a:xfrm>
            <a:off x="5416550" y="1677988"/>
            <a:ext cx="889000" cy="449262"/>
          </a:xfrm>
          <a:prstGeom prst="rect">
            <a:avLst/>
          </a:prstGeom>
          <a:noFill/>
          <a:ln w="9525">
            <a:noFill/>
            <a:miter lim="800000"/>
            <a:headEnd/>
            <a:tailEnd/>
          </a:ln>
        </p:spPr>
        <p:txBody>
          <a:bodyPr/>
          <a:lstStyle/>
          <a:p>
            <a:pPr algn="ctr"/>
            <a:r>
              <a:rPr lang="en-US" sz="2400" dirty="0">
                <a:solidFill>
                  <a:srgbClr val="000000"/>
                </a:solidFill>
              </a:rPr>
              <a:t>v = 0</a:t>
            </a:r>
          </a:p>
        </p:txBody>
      </p:sp>
      <p:sp>
        <p:nvSpPr>
          <p:cNvPr id="271390" name="Text Box 30"/>
          <p:cNvSpPr txBox="1">
            <a:spLocks noChangeArrowheads="1"/>
          </p:cNvSpPr>
          <p:nvPr/>
        </p:nvSpPr>
        <p:spPr bwMode="auto">
          <a:xfrm>
            <a:off x="5392738" y="676275"/>
            <a:ext cx="1119187" cy="496888"/>
          </a:xfrm>
          <a:prstGeom prst="rect">
            <a:avLst/>
          </a:prstGeom>
          <a:noFill/>
          <a:ln w="9525">
            <a:noFill/>
            <a:miter lim="800000"/>
            <a:headEnd/>
            <a:tailEnd/>
          </a:ln>
        </p:spPr>
        <p:txBody>
          <a:bodyPr/>
          <a:lstStyle/>
          <a:p>
            <a:pPr algn="ctr"/>
            <a:r>
              <a:rPr lang="en-US" sz="2400" dirty="0" err="1">
                <a:solidFill>
                  <a:srgbClr val="000000"/>
                </a:solidFill>
              </a:rPr>
              <a:t>F</a:t>
            </a:r>
            <a:r>
              <a:rPr lang="en-US" sz="2400" baseline="-25000" dirty="0" err="1">
                <a:solidFill>
                  <a:srgbClr val="000000"/>
                </a:solidFill>
              </a:rPr>
              <a:t>n</a:t>
            </a:r>
            <a:r>
              <a:rPr lang="en-US" sz="2400" dirty="0">
                <a:solidFill>
                  <a:srgbClr val="000000"/>
                </a:solidFill>
              </a:rPr>
              <a:t> = ?</a:t>
            </a:r>
          </a:p>
        </p:txBody>
      </p:sp>
      <p:sp>
        <p:nvSpPr>
          <p:cNvPr id="271392" name="Text Box 32"/>
          <p:cNvSpPr txBox="1">
            <a:spLocks noChangeArrowheads="1"/>
          </p:cNvSpPr>
          <p:nvPr/>
        </p:nvSpPr>
        <p:spPr bwMode="auto">
          <a:xfrm>
            <a:off x="7132193" y="5256213"/>
            <a:ext cx="1091966" cy="461665"/>
          </a:xfrm>
          <a:prstGeom prst="rect">
            <a:avLst/>
          </a:prstGeom>
          <a:noFill/>
          <a:ln w="9525">
            <a:noFill/>
            <a:miter lim="800000"/>
            <a:headEnd/>
            <a:tailEnd/>
          </a:ln>
        </p:spPr>
        <p:txBody>
          <a:bodyPr wrap="none">
            <a:spAutoFit/>
          </a:bodyPr>
          <a:lstStyle/>
          <a:p>
            <a:pPr algn="ctr"/>
            <a:r>
              <a:rPr lang="en-US" sz="2400" dirty="0" smtClean="0">
                <a:solidFill>
                  <a:srgbClr val="000000"/>
                </a:solidFill>
              </a:rPr>
              <a:t>82.4 N</a:t>
            </a:r>
            <a:endParaRPr lang="en-US" sz="2400" dirty="0">
              <a:solidFill>
                <a:srgbClr val="000000"/>
              </a:solidFill>
            </a:endParaRPr>
          </a:p>
        </p:txBody>
      </p:sp>
      <p:sp>
        <p:nvSpPr>
          <p:cNvPr id="271393" name="Text Box 33"/>
          <p:cNvSpPr txBox="1">
            <a:spLocks noChangeArrowheads="1"/>
          </p:cNvSpPr>
          <p:nvPr/>
        </p:nvSpPr>
        <p:spPr bwMode="auto">
          <a:xfrm>
            <a:off x="7856538" y="2873375"/>
            <a:ext cx="1127125" cy="492125"/>
          </a:xfrm>
          <a:prstGeom prst="rect">
            <a:avLst/>
          </a:prstGeom>
          <a:noFill/>
          <a:ln w="9525">
            <a:noFill/>
            <a:miter lim="800000"/>
            <a:headEnd/>
            <a:tailEnd/>
          </a:ln>
        </p:spPr>
        <p:txBody>
          <a:bodyPr/>
          <a:lstStyle/>
          <a:p>
            <a:pPr algn="ctr"/>
            <a:r>
              <a:rPr lang="en-US" sz="2400" dirty="0" smtClean="0">
                <a:solidFill>
                  <a:srgbClr val="000000"/>
                </a:solidFill>
              </a:rPr>
              <a:t>49.8 N</a:t>
            </a:r>
            <a:endParaRPr lang="en-US" sz="2400" dirty="0">
              <a:solidFill>
                <a:srgbClr val="000000"/>
              </a:solidFill>
              <a:latin typeface="Symbol" pitchFamily="18" charset="2"/>
            </a:endParaRPr>
          </a:p>
        </p:txBody>
      </p:sp>
      <p:sp>
        <p:nvSpPr>
          <p:cNvPr id="6159" name="Rectangle 35"/>
          <p:cNvSpPr>
            <a:spLocks noChangeArrowheads="1"/>
          </p:cNvSpPr>
          <p:nvPr/>
        </p:nvSpPr>
        <p:spPr bwMode="auto">
          <a:xfrm>
            <a:off x="6434138" y="4192588"/>
            <a:ext cx="930275" cy="708025"/>
          </a:xfrm>
          <a:prstGeom prst="rect">
            <a:avLst/>
          </a:prstGeom>
          <a:noFill/>
          <a:ln w="38100">
            <a:solidFill>
              <a:srgbClr val="0070C0"/>
            </a:solidFill>
            <a:miter lim="800000"/>
            <a:headEnd/>
            <a:tailEnd/>
          </a:ln>
        </p:spPr>
        <p:txBody>
          <a:bodyPr/>
          <a:lstStyle/>
          <a:p>
            <a:endParaRPr lang="en-US">
              <a:solidFill>
                <a:srgbClr val="000000"/>
              </a:solidFill>
            </a:endParaRPr>
          </a:p>
        </p:txBody>
      </p:sp>
      <p:grpSp>
        <p:nvGrpSpPr>
          <p:cNvPr id="5" name="Group 71"/>
          <p:cNvGrpSpPr>
            <a:grpSpLocks/>
          </p:cNvGrpSpPr>
          <p:nvPr/>
        </p:nvGrpSpPr>
        <p:grpSpPr bwMode="auto">
          <a:xfrm>
            <a:off x="6434138" y="3051175"/>
            <a:ext cx="930275" cy="1141413"/>
            <a:chOff x="4053" y="1922"/>
            <a:chExt cx="586" cy="719"/>
          </a:xfrm>
        </p:grpSpPr>
        <p:sp>
          <p:nvSpPr>
            <p:cNvPr id="6200" name="Text Box 34"/>
            <p:cNvSpPr txBox="1">
              <a:spLocks noChangeArrowheads="1"/>
            </p:cNvSpPr>
            <p:nvPr/>
          </p:nvSpPr>
          <p:spPr bwMode="auto">
            <a:xfrm>
              <a:off x="4053" y="1922"/>
              <a:ext cx="586" cy="310"/>
            </a:xfrm>
            <a:prstGeom prst="rect">
              <a:avLst/>
            </a:prstGeom>
            <a:noFill/>
            <a:ln w="9525">
              <a:noFill/>
              <a:miter lim="800000"/>
              <a:headEnd/>
              <a:tailEnd/>
            </a:ln>
          </p:spPr>
          <p:txBody>
            <a:bodyPr/>
            <a:lstStyle/>
            <a:p>
              <a:pPr algn="ctr"/>
              <a:r>
                <a:rPr lang="en-US" sz="2400" dirty="0" smtClean="0">
                  <a:solidFill>
                    <a:srgbClr val="000000"/>
                  </a:solidFill>
                </a:rPr>
                <a:t>58 N</a:t>
              </a:r>
              <a:endParaRPr lang="en-US" sz="2400" baseline="-25000" dirty="0">
                <a:solidFill>
                  <a:srgbClr val="000000"/>
                </a:solidFill>
              </a:endParaRPr>
            </a:p>
          </p:txBody>
        </p:sp>
        <p:sp>
          <p:nvSpPr>
            <p:cNvPr id="6201" name="Line 36"/>
            <p:cNvSpPr>
              <a:spLocks noChangeShapeType="1"/>
            </p:cNvSpPr>
            <p:nvPr/>
          </p:nvSpPr>
          <p:spPr bwMode="auto">
            <a:xfrm>
              <a:off x="4346" y="2194"/>
              <a:ext cx="0" cy="447"/>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grpSp>
      <p:sp>
        <p:nvSpPr>
          <p:cNvPr id="271397" name="Text Box 37"/>
          <p:cNvSpPr txBox="1">
            <a:spLocks noChangeArrowheads="1"/>
          </p:cNvSpPr>
          <p:nvPr/>
        </p:nvSpPr>
        <p:spPr bwMode="auto">
          <a:xfrm>
            <a:off x="5967413" y="5610225"/>
            <a:ext cx="1084262" cy="709613"/>
          </a:xfrm>
          <a:prstGeom prst="rect">
            <a:avLst/>
          </a:prstGeom>
          <a:noFill/>
          <a:ln w="9525">
            <a:noFill/>
            <a:miter lim="800000"/>
            <a:headEnd/>
            <a:tailEnd/>
          </a:ln>
        </p:spPr>
        <p:txBody>
          <a:bodyPr/>
          <a:lstStyle/>
          <a:p>
            <a:pPr algn="ctr"/>
            <a:r>
              <a:rPr lang="en-US" sz="2400" dirty="0" err="1" smtClean="0">
                <a:solidFill>
                  <a:srgbClr val="000000"/>
                </a:solidFill>
              </a:rPr>
              <a:t>F</a:t>
            </a:r>
            <a:r>
              <a:rPr lang="en-US" sz="2400" baseline="-25000" dirty="0" err="1" smtClean="0">
                <a:solidFill>
                  <a:srgbClr val="000000"/>
                </a:solidFill>
              </a:rPr>
              <a:t>n</a:t>
            </a:r>
            <a:endParaRPr lang="en-US" sz="2400" dirty="0">
              <a:solidFill>
                <a:srgbClr val="000000"/>
              </a:solidFill>
            </a:endParaRPr>
          </a:p>
        </p:txBody>
      </p:sp>
      <p:sp>
        <p:nvSpPr>
          <p:cNvPr id="271398" name="Line 38"/>
          <p:cNvSpPr>
            <a:spLocks noChangeShapeType="1"/>
          </p:cNvSpPr>
          <p:nvPr/>
        </p:nvSpPr>
        <p:spPr bwMode="auto">
          <a:xfrm>
            <a:off x="7364413" y="4546600"/>
            <a:ext cx="1238250" cy="0"/>
          </a:xfrm>
          <a:prstGeom prst="line">
            <a:avLst/>
          </a:prstGeom>
          <a:noFill/>
          <a:ln w="28575">
            <a:solidFill>
              <a:srgbClr val="009900"/>
            </a:solidFill>
            <a:round/>
            <a:headEnd/>
            <a:tailEnd type="triangle" w="lg" len="lg"/>
          </a:ln>
        </p:spPr>
        <p:txBody>
          <a:bodyPr/>
          <a:lstStyle/>
          <a:p>
            <a:endParaRPr lang="en-US">
              <a:solidFill>
                <a:srgbClr val="000000"/>
              </a:solidFill>
            </a:endParaRPr>
          </a:p>
        </p:txBody>
      </p:sp>
      <p:sp>
        <p:nvSpPr>
          <p:cNvPr id="271399" name="Line 39"/>
          <p:cNvSpPr>
            <a:spLocks noChangeShapeType="1"/>
          </p:cNvSpPr>
          <p:nvPr/>
        </p:nvSpPr>
        <p:spPr bwMode="auto">
          <a:xfrm flipV="1">
            <a:off x="8602663" y="3305175"/>
            <a:ext cx="0" cy="1241425"/>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sp>
        <p:nvSpPr>
          <p:cNvPr id="271401" name="Line 41"/>
          <p:cNvSpPr>
            <a:spLocks noChangeShapeType="1"/>
          </p:cNvSpPr>
          <p:nvPr/>
        </p:nvSpPr>
        <p:spPr bwMode="auto">
          <a:xfrm>
            <a:off x="7054850" y="4900613"/>
            <a:ext cx="0" cy="709612"/>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sp>
        <p:nvSpPr>
          <p:cNvPr id="271402" name="Line 42"/>
          <p:cNvSpPr>
            <a:spLocks noChangeShapeType="1"/>
          </p:cNvSpPr>
          <p:nvPr/>
        </p:nvSpPr>
        <p:spPr bwMode="auto">
          <a:xfrm flipV="1">
            <a:off x="6743700" y="4900613"/>
            <a:ext cx="0" cy="1241425"/>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grpSp>
        <p:nvGrpSpPr>
          <p:cNvPr id="6" name="Group 72"/>
          <p:cNvGrpSpPr>
            <a:grpSpLocks/>
          </p:cNvGrpSpPr>
          <p:nvPr/>
        </p:nvGrpSpPr>
        <p:grpSpPr bwMode="auto">
          <a:xfrm>
            <a:off x="7364413" y="4810125"/>
            <a:ext cx="1779587" cy="506413"/>
            <a:chOff x="4639" y="3030"/>
            <a:chExt cx="1121" cy="319"/>
          </a:xfrm>
        </p:grpSpPr>
        <p:sp>
          <p:nvSpPr>
            <p:cNvPr id="6198" name="Line 43"/>
            <p:cNvSpPr>
              <a:spLocks noChangeShapeType="1"/>
            </p:cNvSpPr>
            <p:nvPr/>
          </p:nvSpPr>
          <p:spPr bwMode="auto">
            <a:xfrm>
              <a:off x="4639" y="3199"/>
              <a:ext cx="780" cy="0"/>
            </a:xfrm>
            <a:prstGeom prst="line">
              <a:avLst/>
            </a:prstGeom>
            <a:noFill/>
            <a:ln w="28575">
              <a:solidFill>
                <a:srgbClr val="009900"/>
              </a:solidFill>
              <a:round/>
              <a:headEnd type="triangle" w="lg" len="lg"/>
              <a:tailEnd/>
            </a:ln>
          </p:spPr>
          <p:txBody>
            <a:bodyPr/>
            <a:lstStyle/>
            <a:p>
              <a:endParaRPr lang="en-US">
                <a:solidFill>
                  <a:srgbClr val="000000"/>
                </a:solidFill>
              </a:endParaRPr>
            </a:p>
          </p:txBody>
        </p:sp>
        <p:sp>
          <p:nvSpPr>
            <p:cNvPr id="6199" name="Text Box 44"/>
            <p:cNvSpPr txBox="1">
              <a:spLocks noChangeArrowheads="1"/>
            </p:cNvSpPr>
            <p:nvPr/>
          </p:nvSpPr>
          <p:spPr bwMode="auto">
            <a:xfrm>
              <a:off x="5342" y="3030"/>
              <a:ext cx="418" cy="319"/>
            </a:xfrm>
            <a:prstGeom prst="rect">
              <a:avLst/>
            </a:prstGeom>
            <a:noFill/>
            <a:ln w="9525">
              <a:noFill/>
              <a:miter lim="800000"/>
              <a:headEnd/>
              <a:tailEnd/>
            </a:ln>
          </p:spPr>
          <p:txBody>
            <a:bodyPr/>
            <a:lstStyle/>
            <a:p>
              <a:pPr algn="ctr"/>
              <a:r>
                <a:rPr lang="en-US" sz="2400">
                  <a:solidFill>
                    <a:srgbClr val="009900"/>
                  </a:solidFill>
                </a:rPr>
                <a:t>F</a:t>
              </a:r>
              <a:r>
                <a:rPr lang="en-US" sz="2400" baseline="-25000">
                  <a:solidFill>
                    <a:srgbClr val="009900"/>
                  </a:solidFill>
                </a:rPr>
                <a:t>s</a:t>
              </a:r>
              <a:endParaRPr lang="en-US" sz="2400">
                <a:solidFill>
                  <a:srgbClr val="009900"/>
                </a:solidFill>
              </a:endParaRPr>
            </a:p>
          </p:txBody>
        </p:sp>
      </p:grpSp>
      <p:sp>
        <p:nvSpPr>
          <p:cNvPr id="271409" name="Rectangle 49"/>
          <p:cNvSpPr>
            <a:spLocks noChangeArrowheads="1"/>
          </p:cNvSpPr>
          <p:nvPr/>
        </p:nvSpPr>
        <p:spPr bwMode="auto">
          <a:xfrm>
            <a:off x="398850" y="5006025"/>
            <a:ext cx="900113" cy="609600"/>
          </a:xfrm>
          <a:prstGeom prst="rect">
            <a:avLst/>
          </a:prstGeom>
          <a:noFill/>
          <a:ln w="9525">
            <a:noFill/>
            <a:miter lim="800000"/>
            <a:headEnd/>
            <a:tailEnd/>
          </a:ln>
        </p:spPr>
        <p:txBody>
          <a:bodyPr anchor="ctr"/>
          <a:lstStyle/>
          <a:p>
            <a:r>
              <a:rPr lang="en-US" dirty="0">
                <a:solidFill>
                  <a:srgbClr val="0070C0"/>
                </a:solidFill>
                <a:latin typeface="Symbol" pitchFamily="18" charset="2"/>
              </a:rPr>
              <a:t>S</a:t>
            </a:r>
            <a:r>
              <a:rPr lang="en-US" dirty="0">
                <a:solidFill>
                  <a:srgbClr val="0070C0"/>
                </a:solidFill>
              </a:rPr>
              <a:t>F</a:t>
            </a:r>
            <a:r>
              <a:rPr lang="en-US" baseline="-25000" dirty="0">
                <a:solidFill>
                  <a:srgbClr val="0070C0"/>
                </a:solidFill>
              </a:rPr>
              <a:t>//</a:t>
            </a:r>
            <a:r>
              <a:rPr lang="en-US" dirty="0">
                <a:solidFill>
                  <a:srgbClr val="0070C0"/>
                </a:solidFill>
              </a:rPr>
              <a:t>: </a:t>
            </a:r>
          </a:p>
        </p:txBody>
      </p:sp>
      <p:sp>
        <p:nvSpPr>
          <p:cNvPr id="271410" name="Rectangle 50"/>
          <p:cNvSpPr>
            <a:spLocks noChangeArrowheads="1"/>
          </p:cNvSpPr>
          <p:nvPr/>
        </p:nvSpPr>
        <p:spPr bwMode="auto">
          <a:xfrm>
            <a:off x="1197363" y="5065090"/>
            <a:ext cx="1922321" cy="523220"/>
          </a:xfrm>
          <a:prstGeom prst="rect">
            <a:avLst/>
          </a:prstGeom>
          <a:noFill/>
          <a:ln w="9525">
            <a:noFill/>
            <a:miter lim="800000"/>
            <a:headEnd/>
            <a:tailEnd/>
          </a:ln>
        </p:spPr>
        <p:txBody>
          <a:bodyPr wrap="none" anchor="t" anchorCtr="0">
            <a:spAutoFit/>
          </a:bodyPr>
          <a:lstStyle/>
          <a:p>
            <a:r>
              <a:rPr lang="en-US" dirty="0" smtClean="0">
                <a:solidFill>
                  <a:srgbClr val="009900"/>
                </a:solidFill>
              </a:rPr>
              <a:t>53.4  –   </a:t>
            </a:r>
            <a:r>
              <a:rPr lang="en-US" dirty="0">
                <a:solidFill>
                  <a:srgbClr val="009900"/>
                </a:solidFill>
              </a:rPr>
              <a:t>F</a:t>
            </a:r>
            <a:r>
              <a:rPr lang="en-US" baseline="-25000" dirty="0">
                <a:solidFill>
                  <a:srgbClr val="009900"/>
                </a:solidFill>
              </a:rPr>
              <a:t>s</a:t>
            </a:r>
          </a:p>
        </p:txBody>
      </p:sp>
      <p:sp>
        <p:nvSpPr>
          <p:cNvPr id="271411" name="Rectangle 51"/>
          <p:cNvSpPr>
            <a:spLocks noChangeArrowheads="1"/>
          </p:cNvSpPr>
          <p:nvPr/>
        </p:nvSpPr>
        <p:spPr bwMode="auto">
          <a:xfrm>
            <a:off x="3241963" y="5023488"/>
            <a:ext cx="1524738" cy="609600"/>
          </a:xfrm>
          <a:prstGeom prst="rect">
            <a:avLst/>
          </a:prstGeom>
          <a:noFill/>
          <a:ln w="9525">
            <a:noFill/>
            <a:miter lim="800000"/>
            <a:headEnd/>
            <a:tailEnd/>
          </a:ln>
        </p:spPr>
        <p:txBody>
          <a:bodyPr anchor="ctr"/>
          <a:lstStyle/>
          <a:p>
            <a:r>
              <a:rPr lang="en-US" dirty="0">
                <a:solidFill>
                  <a:srgbClr val="000000"/>
                </a:solidFill>
              </a:rPr>
              <a:t>= </a:t>
            </a:r>
            <a:r>
              <a:rPr lang="en-US" dirty="0" smtClean="0">
                <a:solidFill>
                  <a:srgbClr val="000000"/>
                </a:solidFill>
              </a:rPr>
              <a:t>8.4 </a:t>
            </a:r>
            <a:r>
              <a:rPr lang="en-US" dirty="0">
                <a:solidFill>
                  <a:srgbClr val="000000"/>
                </a:solidFill>
              </a:rPr>
              <a:t>a</a:t>
            </a:r>
            <a:r>
              <a:rPr lang="en-US" baseline="-25000" dirty="0">
                <a:solidFill>
                  <a:srgbClr val="000000"/>
                </a:solidFill>
              </a:rPr>
              <a:t>//</a:t>
            </a:r>
          </a:p>
        </p:txBody>
      </p:sp>
      <p:sp>
        <p:nvSpPr>
          <p:cNvPr id="271418" name="Rectangle 58"/>
          <p:cNvSpPr>
            <a:spLocks noChangeArrowheads="1"/>
          </p:cNvSpPr>
          <p:nvPr/>
        </p:nvSpPr>
        <p:spPr bwMode="auto">
          <a:xfrm>
            <a:off x="1148150" y="2903603"/>
            <a:ext cx="3744936"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49.8 +  </a:t>
            </a:r>
            <a:r>
              <a:rPr lang="en-US" dirty="0" err="1" smtClean="0">
                <a:solidFill>
                  <a:srgbClr val="000000"/>
                </a:solidFill>
              </a:rPr>
              <a:t>F</a:t>
            </a:r>
            <a:r>
              <a:rPr lang="en-US" baseline="-25000" dirty="0" err="1" smtClean="0">
                <a:solidFill>
                  <a:srgbClr val="000000"/>
                </a:solidFill>
              </a:rPr>
              <a:t>n</a:t>
            </a:r>
            <a:r>
              <a:rPr lang="en-US" dirty="0" smtClean="0">
                <a:solidFill>
                  <a:srgbClr val="000000"/>
                </a:solidFill>
              </a:rPr>
              <a:t>  – 58 </a:t>
            </a:r>
            <a:r>
              <a:rPr lang="en-US" dirty="0">
                <a:solidFill>
                  <a:srgbClr val="000000"/>
                </a:solidFill>
              </a:rPr>
              <a:t>– </a:t>
            </a:r>
            <a:r>
              <a:rPr lang="en-US" dirty="0" smtClean="0">
                <a:solidFill>
                  <a:srgbClr val="000000"/>
                </a:solidFill>
              </a:rPr>
              <a:t>82.4</a:t>
            </a:r>
            <a:endParaRPr lang="en-US" baseline="-25000" dirty="0">
              <a:solidFill>
                <a:srgbClr val="000000"/>
              </a:solidFill>
            </a:endParaRPr>
          </a:p>
        </p:txBody>
      </p:sp>
      <p:grpSp>
        <p:nvGrpSpPr>
          <p:cNvPr id="7" name="Group 61"/>
          <p:cNvGrpSpPr>
            <a:grpSpLocks/>
          </p:cNvGrpSpPr>
          <p:nvPr/>
        </p:nvGrpSpPr>
        <p:grpSpPr bwMode="auto">
          <a:xfrm>
            <a:off x="4055563" y="4655250"/>
            <a:ext cx="838200" cy="1066800"/>
            <a:chOff x="1968" y="1632"/>
            <a:chExt cx="528" cy="672"/>
          </a:xfrm>
        </p:grpSpPr>
        <p:sp>
          <p:nvSpPr>
            <p:cNvPr id="6196" name="Rectangle 62"/>
            <p:cNvSpPr>
              <a:spLocks noChangeArrowheads="1"/>
            </p:cNvSpPr>
            <p:nvPr/>
          </p:nvSpPr>
          <p:spPr bwMode="auto">
            <a:xfrm>
              <a:off x="2256" y="1632"/>
              <a:ext cx="240" cy="384"/>
            </a:xfrm>
            <a:prstGeom prst="rect">
              <a:avLst/>
            </a:prstGeom>
            <a:noFill/>
            <a:ln w="9525">
              <a:noFill/>
              <a:miter lim="800000"/>
              <a:headEnd/>
              <a:tailEnd/>
            </a:ln>
          </p:spPr>
          <p:txBody>
            <a:bodyPr anchor="ctr"/>
            <a:lstStyle/>
            <a:p>
              <a:r>
                <a:rPr lang="en-US" dirty="0">
                  <a:solidFill>
                    <a:srgbClr val="3333FF"/>
                  </a:solidFill>
                </a:rPr>
                <a:t>0</a:t>
              </a:r>
            </a:p>
          </p:txBody>
        </p:sp>
        <p:sp>
          <p:nvSpPr>
            <p:cNvPr id="6197" name="Line 63"/>
            <p:cNvSpPr>
              <a:spLocks noChangeShapeType="1"/>
            </p:cNvSpPr>
            <p:nvPr/>
          </p:nvSpPr>
          <p:spPr bwMode="auto">
            <a:xfrm flipV="1">
              <a:off x="1968" y="1872"/>
              <a:ext cx="336" cy="432"/>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grpSp>
        <p:nvGrpSpPr>
          <p:cNvPr id="8" name="Group 64"/>
          <p:cNvGrpSpPr>
            <a:grpSpLocks/>
          </p:cNvGrpSpPr>
          <p:nvPr/>
        </p:nvGrpSpPr>
        <p:grpSpPr bwMode="auto">
          <a:xfrm>
            <a:off x="5593788" y="2506400"/>
            <a:ext cx="838200" cy="1066800"/>
            <a:chOff x="1968" y="1632"/>
            <a:chExt cx="528" cy="672"/>
          </a:xfrm>
        </p:grpSpPr>
        <p:sp>
          <p:nvSpPr>
            <p:cNvPr id="6194" name="Rectangle 65"/>
            <p:cNvSpPr>
              <a:spLocks noChangeArrowheads="1"/>
            </p:cNvSpPr>
            <p:nvPr/>
          </p:nvSpPr>
          <p:spPr bwMode="auto">
            <a:xfrm>
              <a:off x="2256" y="1632"/>
              <a:ext cx="240" cy="384"/>
            </a:xfrm>
            <a:prstGeom prst="rect">
              <a:avLst/>
            </a:prstGeom>
            <a:noFill/>
            <a:ln w="9525">
              <a:noFill/>
              <a:miter lim="800000"/>
              <a:headEnd/>
              <a:tailEnd/>
            </a:ln>
          </p:spPr>
          <p:txBody>
            <a:bodyPr anchor="ctr"/>
            <a:lstStyle/>
            <a:p>
              <a:r>
                <a:rPr lang="en-US" dirty="0">
                  <a:solidFill>
                    <a:srgbClr val="3333FF"/>
                  </a:solidFill>
                </a:rPr>
                <a:t>0</a:t>
              </a:r>
            </a:p>
          </p:txBody>
        </p:sp>
        <p:sp>
          <p:nvSpPr>
            <p:cNvPr id="6195" name="Line 66"/>
            <p:cNvSpPr>
              <a:spLocks noChangeShapeType="1"/>
            </p:cNvSpPr>
            <p:nvPr/>
          </p:nvSpPr>
          <p:spPr bwMode="auto">
            <a:xfrm flipV="1">
              <a:off x="1968" y="1872"/>
              <a:ext cx="336" cy="432"/>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
        <p:nvSpPr>
          <p:cNvPr id="271433" name="Rectangle 73"/>
          <p:cNvSpPr>
            <a:spLocks noChangeArrowheads="1"/>
          </p:cNvSpPr>
          <p:nvPr/>
        </p:nvSpPr>
        <p:spPr bwMode="auto">
          <a:xfrm>
            <a:off x="6391275" y="4332288"/>
            <a:ext cx="1016000" cy="406400"/>
          </a:xfrm>
          <a:prstGeom prst="rect">
            <a:avLst/>
          </a:prstGeom>
          <a:noFill/>
          <a:ln w="9525">
            <a:noFill/>
            <a:miter lim="800000"/>
            <a:headEnd/>
            <a:tailEnd/>
          </a:ln>
        </p:spPr>
        <p:txBody>
          <a:bodyPr anchor="ctr"/>
          <a:lstStyle/>
          <a:p>
            <a:pPr algn="ctr"/>
            <a:r>
              <a:rPr lang="en-US" sz="2200" dirty="0" smtClean="0">
                <a:solidFill>
                  <a:srgbClr val="000000"/>
                </a:solidFill>
              </a:rPr>
              <a:t>8.4 kg</a:t>
            </a:r>
            <a:endParaRPr lang="en-US" sz="2200" dirty="0">
              <a:solidFill>
                <a:srgbClr val="000000"/>
              </a:solidFill>
            </a:endParaRPr>
          </a:p>
        </p:txBody>
      </p:sp>
      <p:sp>
        <p:nvSpPr>
          <p:cNvPr id="271434" name="Text Box 74"/>
          <p:cNvSpPr txBox="1">
            <a:spLocks noChangeArrowheads="1"/>
          </p:cNvSpPr>
          <p:nvPr/>
        </p:nvSpPr>
        <p:spPr bwMode="auto">
          <a:xfrm>
            <a:off x="5391150" y="1098550"/>
            <a:ext cx="1119188" cy="444500"/>
          </a:xfrm>
          <a:prstGeom prst="rect">
            <a:avLst/>
          </a:prstGeom>
          <a:noFill/>
          <a:ln w="9525">
            <a:noFill/>
            <a:miter lim="800000"/>
            <a:headEnd/>
            <a:tailEnd/>
          </a:ln>
        </p:spPr>
        <p:txBody>
          <a:bodyPr/>
          <a:lstStyle/>
          <a:p>
            <a:pPr algn="ctr"/>
            <a:r>
              <a:rPr lang="en-US" sz="2400" dirty="0">
                <a:solidFill>
                  <a:srgbClr val="000000"/>
                </a:solidFill>
              </a:rPr>
              <a:t>F</a:t>
            </a:r>
            <a:r>
              <a:rPr lang="en-US" sz="2400" baseline="-25000" dirty="0">
                <a:solidFill>
                  <a:srgbClr val="000000"/>
                </a:solidFill>
              </a:rPr>
              <a:t>s</a:t>
            </a:r>
            <a:r>
              <a:rPr lang="en-US" sz="2400" dirty="0">
                <a:solidFill>
                  <a:srgbClr val="000000"/>
                </a:solidFill>
              </a:rPr>
              <a:t> = ?</a:t>
            </a:r>
          </a:p>
        </p:txBody>
      </p:sp>
      <p:grpSp>
        <p:nvGrpSpPr>
          <p:cNvPr id="9" name="Group 69"/>
          <p:cNvGrpSpPr>
            <a:grpSpLocks/>
          </p:cNvGrpSpPr>
          <p:nvPr/>
        </p:nvGrpSpPr>
        <p:grpSpPr bwMode="auto">
          <a:xfrm>
            <a:off x="322650" y="2695313"/>
            <a:ext cx="900113" cy="869950"/>
            <a:chOff x="473075" y="2897188"/>
            <a:chExt cx="900113" cy="869950"/>
          </a:xfrm>
        </p:grpSpPr>
        <p:sp>
          <p:nvSpPr>
            <p:cNvPr id="6186" name="Rectangle 57"/>
            <p:cNvSpPr>
              <a:spLocks noChangeArrowheads="1"/>
            </p:cNvSpPr>
            <p:nvPr/>
          </p:nvSpPr>
          <p:spPr bwMode="auto">
            <a:xfrm>
              <a:off x="473075" y="2897188"/>
              <a:ext cx="900113" cy="869950"/>
            </a:xfrm>
            <a:prstGeom prst="rect">
              <a:avLst/>
            </a:prstGeom>
            <a:noFill/>
            <a:ln w="9525">
              <a:noFill/>
              <a:miter lim="800000"/>
              <a:headEnd/>
              <a:tailEnd/>
            </a:ln>
          </p:spPr>
          <p:txBody>
            <a:bodyPr anchor="ctr"/>
            <a:lstStyle/>
            <a:p>
              <a:r>
                <a:rPr lang="en-US" dirty="0">
                  <a:solidFill>
                    <a:srgbClr val="0070C0"/>
                  </a:solidFill>
                  <a:latin typeface="Symbol" pitchFamily="18" charset="2"/>
                </a:rPr>
                <a:t>S</a:t>
              </a:r>
              <a:r>
                <a:rPr lang="en-US" dirty="0">
                  <a:solidFill>
                    <a:srgbClr val="0070C0"/>
                  </a:solidFill>
                </a:rPr>
                <a:t>F</a:t>
              </a:r>
              <a:r>
                <a:rPr lang="en-US" baseline="-25000" dirty="0">
                  <a:solidFill>
                    <a:srgbClr val="0070C0"/>
                  </a:solidFill>
                </a:rPr>
                <a:t> </a:t>
              </a:r>
              <a:r>
                <a:rPr lang="en-US" dirty="0">
                  <a:solidFill>
                    <a:srgbClr val="0070C0"/>
                  </a:solidFill>
                </a:rPr>
                <a:t> : </a:t>
              </a:r>
            </a:p>
          </p:txBody>
        </p:sp>
        <p:grpSp>
          <p:nvGrpSpPr>
            <p:cNvPr id="6187" name="Group 62"/>
            <p:cNvGrpSpPr>
              <a:grpSpLocks/>
            </p:cNvGrpSpPr>
            <p:nvPr/>
          </p:nvGrpSpPr>
          <p:grpSpPr bwMode="auto">
            <a:xfrm>
              <a:off x="954005" y="3350183"/>
              <a:ext cx="233527" cy="235723"/>
              <a:chOff x="7734815" y="2032022"/>
              <a:chExt cx="233527" cy="235723"/>
            </a:xfrm>
          </p:grpSpPr>
          <p:grpSp>
            <p:nvGrpSpPr>
              <p:cNvPr id="6188" name="Group 69"/>
              <p:cNvGrpSpPr>
                <a:grpSpLocks/>
              </p:cNvGrpSpPr>
              <p:nvPr/>
            </p:nvGrpSpPr>
            <p:grpSpPr bwMode="auto">
              <a:xfrm>
                <a:off x="7734815" y="2267333"/>
                <a:ext cx="233527" cy="412"/>
                <a:chOff x="2121" y="3675"/>
                <a:chExt cx="494" cy="412"/>
              </a:xfrm>
            </p:grpSpPr>
            <p:sp>
              <p:nvSpPr>
                <p:cNvPr id="6192"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70C0"/>
                    </a:solidFill>
                  </a:endParaRPr>
                </a:p>
              </p:txBody>
            </p:sp>
            <p:sp>
              <p:nvSpPr>
                <p:cNvPr id="6193"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70C0"/>
                    </a:solidFill>
                  </a:endParaRPr>
                </a:p>
              </p:txBody>
            </p:sp>
          </p:grpSp>
          <p:grpSp>
            <p:nvGrpSpPr>
              <p:cNvPr id="6189" name="Group 55"/>
              <p:cNvGrpSpPr>
                <a:grpSpLocks/>
              </p:cNvGrpSpPr>
              <p:nvPr/>
            </p:nvGrpSpPr>
            <p:grpSpPr bwMode="auto">
              <a:xfrm rot="5400000">
                <a:off x="7734815" y="2148580"/>
                <a:ext cx="233527" cy="412"/>
                <a:chOff x="2121" y="3675"/>
                <a:chExt cx="494" cy="412"/>
              </a:xfrm>
            </p:grpSpPr>
            <p:sp>
              <p:nvSpPr>
                <p:cNvPr id="6190"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70C0"/>
                    </a:solidFill>
                  </a:endParaRPr>
                </a:p>
              </p:txBody>
            </p:sp>
            <p:sp>
              <p:nvSpPr>
                <p:cNvPr id="6191"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70C0"/>
                    </a:solidFill>
                  </a:endParaRPr>
                </a:p>
              </p:txBody>
            </p:sp>
          </p:grpSp>
        </p:grpSp>
      </p:grpSp>
      <p:grpSp>
        <p:nvGrpSpPr>
          <p:cNvPr id="13" name="Group 77"/>
          <p:cNvGrpSpPr>
            <a:grpSpLocks/>
          </p:cNvGrpSpPr>
          <p:nvPr/>
        </p:nvGrpSpPr>
        <p:grpSpPr bwMode="auto">
          <a:xfrm>
            <a:off x="4785755" y="2847713"/>
            <a:ext cx="1466846" cy="609600"/>
            <a:chOff x="4572005" y="3049588"/>
            <a:chExt cx="1466846" cy="609600"/>
          </a:xfrm>
        </p:grpSpPr>
        <p:sp>
          <p:nvSpPr>
            <p:cNvPr id="6178" name="Rectangle 59"/>
            <p:cNvSpPr>
              <a:spLocks noChangeArrowheads="1"/>
            </p:cNvSpPr>
            <p:nvPr/>
          </p:nvSpPr>
          <p:spPr bwMode="auto">
            <a:xfrm>
              <a:off x="4572005" y="3049588"/>
              <a:ext cx="1466846" cy="609600"/>
            </a:xfrm>
            <a:prstGeom prst="rect">
              <a:avLst/>
            </a:prstGeom>
            <a:noFill/>
            <a:ln w="9525">
              <a:noFill/>
              <a:miter lim="800000"/>
              <a:headEnd/>
              <a:tailEnd/>
            </a:ln>
          </p:spPr>
          <p:txBody>
            <a:bodyPr anchor="ctr"/>
            <a:lstStyle/>
            <a:p>
              <a:r>
                <a:rPr lang="en-US" dirty="0">
                  <a:solidFill>
                    <a:srgbClr val="000000"/>
                  </a:solidFill>
                </a:rPr>
                <a:t>= </a:t>
              </a:r>
              <a:r>
                <a:rPr lang="en-US" dirty="0" smtClean="0">
                  <a:solidFill>
                    <a:srgbClr val="000000"/>
                  </a:solidFill>
                </a:rPr>
                <a:t>8.4 </a:t>
              </a:r>
              <a:r>
                <a:rPr lang="en-US" dirty="0">
                  <a:solidFill>
                    <a:srgbClr val="000000"/>
                  </a:solidFill>
                </a:rPr>
                <a:t>a</a:t>
              </a:r>
              <a:endParaRPr lang="en-US" baseline="-25000" dirty="0">
                <a:solidFill>
                  <a:srgbClr val="000000"/>
                </a:solidFill>
              </a:endParaRPr>
            </a:p>
          </p:txBody>
        </p:sp>
        <p:grpSp>
          <p:nvGrpSpPr>
            <p:cNvPr id="6179" name="Group 70"/>
            <p:cNvGrpSpPr>
              <a:grpSpLocks/>
            </p:cNvGrpSpPr>
            <p:nvPr/>
          </p:nvGrpSpPr>
          <p:grpSpPr bwMode="auto">
            <a:xfrm>
              <a:off x="5716010" y="3362058"/>
              <a:ext cx="233527" cy="235723"/>
              <a:chOff x="7734815" y="2032022"/>
              <a:chExt cx="233527" cy="235723"/>
            </a:xfrm>
          </p:grpSpPr>
          <p:grpSp>
            <p:nvGrpSpPr>
              <p:cNvPr id="6180" name="Group 69"/>
              <p:cNvGrpSpPr>
                <a:grpSpLocks/>
              </p:cNvGrpSpPr>
              <p:nvPr/>
            </p:nvGrpSpPr>
            <p:grpSpPr bwMode="auto">
              <a:xfrm>
                <a:off x="7734815" y="2267333"/>
                <a:ext cx="233527" cy="412"/>
                <a:chOff x="2121" y="3675"/>
                <a:chExt cx="494" cy="412"/>
              </a:xfrm>
            </p:grpSpPr>
            <p:sp>
              <p:nvSpPr>
                <p:cNvPr id="6184"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6185"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nvGrpSpPr>
              <p:cNvPr id="6181" name="Group 55"/>
              <p:cNvGrpSpPr>
                <a:grpSpLocks/>
              </p:cNvGrpSpPr>
              <p:nvPr/>
            </p:nvGrpSpPr>
            <p:grpSpPr bwMode="auto">
              <a:xfrm rot="5400000">
                <a:off x="7734815" y="2148580"/>
                <a:ext cx="233527" cy="412"/>
                <a:chOff x="2121" y="3675"/>
                <a:chExt cx="494" cy="412"/>
              </a:xfrm>
            </p:grpSpPr>
            <p:sp>
              <p:nvSpPr>
                <p:cNvPr id="6182"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6183"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grpSp>
      <p:sp>
        <p:nvSpPr>
          <p:cNvPr id="66" name="Oval 65"/>
          <p:cNvSpPr/>
          <p:nvPr/>
        </p:nvSpPr>
        <p:spPr>
          <a:xfrm>
            <a:off x="2495767" y="4965379"/>
            <a:ext cx="722641" cy="7226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7" name="Oval 66"/>
          <p:cNvSpPr/>
          <p:nvPr/>
        </p:nvSpPr>
        <p:spPr>
          <a:xfrm>
            <a:off x="2269069" y="2827402"/>
            <a:ext cx="722641" cy="7226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3" name="Rectangle 58"/>
          <p:cNvSpPr>
            <a:spLocks noChangeArrowheads="1"/>
          </p:cNvSpPr>
          <p:nvPr/>
        </p:nvSpPr>
        <p:spPr bwMode="auto">
          <a:xfrm>
            <a:off x="1255029" y="3711125"/>
            <a:ext cx="1805302" cy="523220"/>
          </a:xfrm>
          <a:prstGeom prst="rect">
            <a:avLst/>
          </a:prstGeom>
          <a:noFill/>
          <a:ln w="9525">
            <a:noFill/>
            <a:miter lim="800000"/>
            <a:headEnd/>
            <a:tailEnd/>
          </a:ln>
        </p:spPr>
        <p:txBody>
          <a:bodyPr wrap="none" anchor="t" anchorCtr="0">
            <a:spAutoFit/>
          </a:bodyPr>
          <a:lstStyle/>
          <a:p>
            <a:r>
              <a:rPr lang="en-US" dirty="0" err="1" smtClean="0">
                <a:solidFill>
                  <a:srgbClr val="000000"/>
                </a:solidFill>
              </a:rPr>
              <a:t>F</a:t>
            </a:r>
            <a:r>
              <a:rPr lang="en-US" baseline="-25000" dirty="0" err="1" smtClean="0">
                <a:solidFill>
                  <a:srgbClr val="000000"/>
                </a:solidFill>
              </a:rPr>
              <a:t>n</a:t>
            </a:r>
            <a:r>
              <a:rPr lang="en-US" dirty="0" smtClean="0">
                <a:solidFill>
                  <a:srgbClr val="000000"/>
                </a:solidFill>
              </a:rPr>
              <a:t>  = 91 N</a:t>
            </a:r>
            <a:endParaRPr lang="en-US" baseline="-25000" dirty="0">
              <a:solidFill>
                <a:srgbClr val="000000"/>
              </a:solidFill>
            </a:endParaRPr>
          </a:p>
        </p:txBody>
      </p:sp>
      <p:sp>
        <p:nvSpPr>
          <p:cNvPr id="76" name="Rectangle 58"/>
          <p:cNvSpPr>
            <a:spLocks noChangeArrowheads="1"/>
          </p:cNvSpPr>
          <p:nvPr/>
        </p:nvSpPr>
        <p:spPr bwMode="auto">
          <a:xfrm>
            <a:off x="1255029" y="5896185"/>
            <a:ext cx="1792478"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F</a:t>
            </a:r>
            <a:r>
              <a:rPr lang="en-US" baseline="-25000" dirty="0" smtClean="0">
                <a:solidFill>
                  <a:srgbClr val="000000"/>
                </a:solidFill>
              </a:rPr>
              <a:t>s</a:t>
            </a:r>
            <a:r>
              <a:rPr lang="en-US" dirty="0" smtClean="0">
                <a:solidFill>
                  <a:srgbClr val="000000"/>
                </a:solidFill>
              </a:rPr>
              <a:t>  = 53 N</a:t>
            </a:r>
            <a:endParaRPr lang="en-US" baseline="-25000" dirty="0">
              <a:solidFill>
                <a:srgbClr val="000000"/>
              </a:solidFill>
            </a:endParaRPr>
          </a:p>
        </p:txBody>
      </p:sp>
      <p:sp>
        <p:nvSpPr>
          <p:cNvPr id="68" name="Rectangle 6"/>
          <p:cNvSpPr>
            <a:spLocks noChangeArrowheads="1"/>
          </p:cNvSpPr>
          <p:nvPr/>
        </p:nvSpPr>
        <p:spPr bwMode="auto">
          <a:xfrm>
            <a:off x="4239004" y="6334780"/>
            <a:ext cx="4904996" cy="523220"/>
          </a:xfrm>
          <a:prstGeom prst="rect">
            <a:avLst/>
          </a:prstGeom>
          <a:noFill/>
          <a:ln w="9525">
            <a:noFill/>
            <a:miter lim="800000"/>
            <a:headEnd/>
            <a:tailEnd/>
          </a:ln>
        </p:spPr>
        <p:txBody>
          <a:bodyPr wrap="none">
            <a:spAutoFit/>
          </a:bodyPr>
          <a:lstStyle/>
          <a:p>
            <a:pPr marL="342900" indent="-342900" algn="r">
              <a:spcBef>
                <a:spcPct val="20000"/>
              </a:spcBef>
            </a:pPr>
            <a:r>
              <a:rPr lang="en-US" b="1" dirty="0" err="1" smtClean="0">
                <a:solidFill>
                  <a:srgbClr val="000000"/>
                </a:solidFill>
                <a:latin typeface="Arial"/>
              </a:rPr>
              <a:t>www.teachnlearnchem.com</a:t>
            </a:r>
            <a:endParaRPr lang="en-US" b="1" dirty="0">
              <a:solidFill>
                <a:srgbClr val="000000"/>
              </a:solidFill>
              <a:latin typeface="Arial"/>
            </a:endParaRPr>
          </a:p>
        </p:txBody>
      </p:sp>
    </p:spTree>
    <p:extLst>
      <p:ext uri="{BB962C8B-B14F-4D97-AF65-F5344CB8AC3E}">
        <p14:creationId xmlns:p14="http://schemas.microsoft.com/office/powerpoint/2010/main" val="37228762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circle(in)">
                                      <p:cBhvr>
                                        <p:cTn id="7" dur="2000"/>
                                        <p:tgtEl>
                                          <p:spTgt spid="61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1382"/>
                                        </p:tgtEl>
                                        <p:attrNameLst>
                                          <p:attrName>style.visibility</p:attrName>
                                        </p:attrNameLst>
                                      </p:cBhvr>
                                      <p:to>
                                        <p:strVal val="visible"/>
                                      </p:to>
                                    </p:set>
                                    <p:animEffect transition="in" filter="dissolve">
                                      <p:cBhvr>
                                        <p:cTn id="12" dur="500"/>
                                        <p:tgtEl>
                                          <p:spTgt spid="2713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1389"/>
                                        </p:tgtEl>
                                        <p:attrNameLst>
                                          <p:attrName>style.visibility</p:attrName>
                                        </p:attrNameLst>
                                      </p:cBhvr>
                                      <p:to>
                                        <p:strVal val="visible"/>
                                      </p:to>
                                    </p:set>
                                    <p:animEffect transition="in" filter="wipe(down)">
                                      <p:cBhvr>
                                        <p:cTn id="17" dur="500"/>
                                        <p:tgtEl>
                                          <p:spTgt spid="2713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271390"/>
                                        </p:tgtEl>
                                        <p:attrNameLst>
                                          <p:attrName>style.visibility</p:attrName>
                                        </p:attrNameLst>
                                      </p:cBhvr>
                                      <p:to>
                                        <p:strVal val="visible"/>
                                      </p:to>
                                    </p:set>
                                    <p:animEffect transition="in" filter="fade">
                                      <p:cBhvr>
                                        <p:cTn id="34" dur="2000"/>
                                        <p:tgtEl>
                                          <p:spTgt spid="271390"/>
                                        </p:tgtEl>
                                      </p:cBhvr>
                                    </p:animEffect>
                                    <p:anim calcmode="lin" valueType="num">
                                      <p:cBhvr>
                                        <p:cTn id="35" dur="2000" fill="hold"/>
                                        <p:tgtEl>
                                          <p:spTgt spid="271390"/>
                                        </p:tgtEl>
                                        <p:attrNameLst>
                                          <p:attrName>style.rotation</p:attrName>
                                        </p:attrNameLst>
                                      </p:cBhvr>
                                      <p:tavLst>
                                        <p:tav tm="0">
                                          <p:val>
                                            <p:fltVal val="720"/>
                                          </p:val>
                                        </p:tav>
                                        <p:tav tm="100000">
                                          <p:val>
                                            <p:fltVal val="0"/>
                                          </p:val>
                                        </p:tav>
                                      </p:tavLst>
                                    </p:anim>
                                    <p:anim calcmode="lin" valueType="num">
                                      <p:cBhvr>
                                        <p:cTn id="36" dur="2000" fill="hold"/>
                                        <p:tgtEl>
                                          <p:spTgt spid="271390"/>
                                        </p:tgtEl>
                                        <p:attrNameLst>
                                          <p:attrName>ppt_h</p:attrName>
                                        </p:attrNameLst>
                                      </p:cBhvr>
                                      <p:tavLst>
                                        <p:tav tm="0">
                                          <p:val>
                                            <p:fltVal val="0"/>
                                          </p:val>
                                        </p:tav>
                                        <p:tav tm="100000">
                                          <p:val>
                                            <p:strVal val="#ppt_h"/>
                                          </p:val>
                                        </p:tav>
                                      </p:tavLst>
                                    </p:anim>
                                    <p:anim calcmode="lin" valueType="num">
                                      <p:cBhvr>
                                        <p:cTn id="37" dur="2000" fill="hold"/>
                                        <p:tgtEl>
                                          <p:spTgt spid="271390"/>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35" presetClass="entr" presetSubtype="0" fill="hold" grpId="0" nodeType="clickEffect">
                                  <p:stCondLst>
                                    <p:cond delay="0"/>
                                  </p:stCondLst>
                                  <p:childTnLst>
                                    <p:set>
                                      <p:cBhvr>
                                        <p:cTn id="41" dur="1" fill="hold">
                                          <p:stCondLst>
                                            <p:cond delay="0"/>
                                          </p:stCondLst>
                                        </p:cTn>
                                        <p:tgtEl>
                                          <p:spTgt spid="271434"/>
                                        </p:tgtEl>
                                        <p:attrNameLst>
                                          <p:attrName>style.visibility</p:attrName>
                                        </p:attrNameLst>
                                      </p:cBhvr>
                                      <p:to>
                                        <p:strVal val="visible"/>
                                      </p:to>
                                    </p:set>
                                    <p:animEffect transition="in" filter="fade">
                                      <p:cBhvr>
                                        <p:cTn id="42" dur="2000"/>
                                        <p:tgtEl>
                                          <p:spTgt spid="271434"/>
                                        </p:tgtEl>
                                      </p:cBhvr>
                                    </p:animEffect>
                                    <p:anim calcmode="lin" valueType="num">
                                      <p:cBhvr>
                                        <p:cTn id="43" dur="2000" fill="hold"/>
                                        <p:tgtEl>
                                          <p:spTgt spid="271434"/>
                                        </p:tgtEl>
                                        <p:attrNameLst>
                                          <p:attrName>style.rotation</p:attrName>
                                        </p:attrNameLst>
                                      </p:cBhvr>
                                      <p:tavLst>
                                        <p:tav tm="0">
                                          <p:val>
                                            <p:fltVal val="720"/>
                                          </p:val>
                                        </p:tav>
                                        <p:tav tm="100000">
                                          <p:val>
                                            <p:fltVal val="0"/>
                                          </p:val>
                                        </p:tav>
                                      </p:tavLst>
                                    </p:anim>
                                    <p:anim calcmode="lin" valueType="num">
                                      <p:cBhvr>
                                        <p:cTn id="44" dur="2000" fill="hold"/>
                                        <p:tgtEl>
                                          <p:spTgt spid="271434"/>
                                        </p:tgtEl>
                                        <p:attrNameLst>
                                          <p:attrName>ppt_h</p:attrName>
                                        </p:attrNameLst>
                                      </p:cBhvr>
                                      <p:tavLst>
                                        <p:tav tm="0">
                                          <p:val>
                                            <p:fltVal val="0"/>
                                          </p:val>
                                        </p:tav>
                                        <p:tav tm="100000">
                                          <p:val>
                                            <p:strVal val="#ppt_h"/>
                                          </p:val>
                                        </p:tav>
                                      </p:tavLst>
                                    </p:anim>
                                    <p:anim calcmode="lin" valueType="num">
                                      <p:cBhvr>
                                        <p:cTn id="45" dur="2000" fill="hold"/>
                                        <p:tgtEl>
                                          <p:spTgt spid="271434"/>
                                        </p:tgtEl>
                                        <p:attrNameLst>
                                          <p:attrName>ppt_w</p:attrName>
                                        </p:attrNameLst>
                                      </p:cBhvr>
                                      <p:tavLst>
                                        <p:tav tm="0">
                                          <p:val>
                                            <p:fltVal val="0"/>
                                          </p:val>
                                        </p:tav>
                                        <p:tav tm="100000">
                                          <p:val>
                                            <p:strVal val="#ppt_w"/>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6159"/>
                                        </p:tgtEl>
                                        <p:attrNameLst>
                                          <p:attrName>style.visibility</p:attrName>
                                        </p:attrNameLst>
                                      </p:cBhvr>
                                      <p:to>
                                        <p:strVal val="visible"/>
                                      </p:to>
                                    </p:set>
                                    <p:animEffect transition="in" filter="wheel(1)">
                                      <p:cBhvr>
                                        <p:cTn id="50" dur="2000"/>
                                        <p:tgtEl>
                                          <p:spTgt spid="6159"/>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71433"/>
                                        </p:tgtEl>
                                        <p:attrNameLst>
                                          <p:attrName>style.visibility</p:attrName>
                                        </p:attrNameLst>
                                      </p:cBhvr>
                                      <p:to>
                                        <p:strVal val="visible"/>
                                      </p:to>
                                    </p:set>
                                    <p:animEffect transition="in" filter="dissolve">
                                      <p:cBhvr>
                                        <p:cTn id="55" dur="500"/>
                                        <p:tgtEl>
                                          <p:spTgt spid="271433"/>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271401"/>
                                        </p:tgtEl>
                                        <p:attrNameLst>
                                          <p:attrName>style.visibility</p:attrName>
                                        </p:attrNameLst>
                                      </p:cBhvr>
                                      <p:to>
                                        <p:strVal val="visible"/>
                                      </p:to>
                                    </p:set>
                                    <p:animEffect transition="in" filter="fade">
                                      <p:cBhvr>
                                        <p:cTn id="60" dur="1000"/>
                                        <p:tgtEl>
                                          <p:spTgt spid="271401"/>
                                        </p:tgtEl>
                                      </p:cBhvr>
                                    </p:animEffect>
                                    <p:anim calcmode="lin" valueType="num">
                                      <p:cBhvr>
                                        <p:cTn id="61" dur="1000" fill="hold"/>
                                        <p:tgtEl>
                                          <p:spTgt spid="271401"/>
                                        </p:tgtEl>
                                        <p:attrNameLst>
                                          <p:attrName>ppt_x</p:attrName>
                                        </p:attrNameLst>
                                      </p:cBhvr>
                                      <p:tavLst>
                                        <p:tav tm="0">
                                          <p:val>
                                            <p:strVal val="#ppt_x"/>
                                          </p:val>
                                        </p:tav>
                                        <p:tav tm="100000">
                                          <p:val>
                                            <p:strVal val="#ppt_x"/>
                                          </p:val>
                                        </p:tav>
                                      </p:tavLst>
                                    </p:anim>
                                    <p:anim calcmode="lin" valueType="num">
                                      <p:cBhvr>
                                        <p:cTn id="62" dur="1000" fill="hold"/>
                                        <p:tgtEl>
                                          <p:spTgt spid="27140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271392"/>
                                        </p:tgtEl>
                                        <p:attrNameLst>
                                          <p:attrName>style.visibility</p:attrName>
                                        </p:attrNameLst>
                                      </p:cBhvr>
                                      <p:to>
                                        <p:strVal val="visible"/>
                                      </p:to>
                                    </p:set>
                                    <p:anim calcmode="lin" valueType="num">
                                      <p:cBhvr>
                                        <p:cTn id="67" dur="1000" fill="hold"/>
                                        <p:tgtEl>
                                          <p:spTgt spid="271392"/>
                                        </p:tgtEl>
                                        <p:attrNameLst>
                                          <p:attrName>ppt_x</p:attrName>
                                        </p:attrNameLst>
                                      </p:cBhvr>
                                      <p:tavLst>
                                        <p:tav tm="0">
                                          <p:val>
                                            <p:strVal val="#ppt_x-.2"/>
                                          </p:val>
                                        </p:tav>
                                        <p:tav tm="100000">
                                          <p:val>
                                            <p:strVal val="#ppt_x"/>
                                          </p:val>
                                        </p:tav>
                                      </p:tavLst>
                                    </p:anim>
                                    <p:anim calcmode="lin" valueType="num">
                                      <p:cBhvr>
                                        <p:cTn id="68" dur="1000" fill="hold"/>
                                        <p:tgtEl>
                                          <p:spTgt spid="271392"/>
                                        </p:tgtEl>
                                        <p:attrNameLst>
                                          <p:attrName>ppt_y</p:attrName>
                                        </p:attrNameLst>
                                      </p:cBhvr>
                                      <p:tavLst>
                                        <p:tav tm="0">
                                          <p:val>
                                            <p:strVal val="#ppt_y"/>
                                          </p:val>
                                        </p:tav>
                                        <p:tav tm="100000">
                                          <p:val>
                                            <p:strVal val="#ppt_y"/>
                                          </p:val>
                                        </p:tav>
                                      </p:tavLst>
                                    </p:anim>
                                    <p:animEffect transition="in" filter="wipe(right)" prLst="gradientSize: 0.1">
                                      <p:cBhvr>
                                        <p:cTn id="69" dur="1000"/>
                                        <p:tgtEl>
                                          <p:spTgt spid="271392"/>
                                        </p:tgtEl>
                                      </p:cBhvr>
                                    </p:animEffect>
                                  </p:childTnLst>
                                </p:cTn>
                              </p:par>
                            </p:childTnLst>
                          </p:cTn>
                        </p:par>
                      </p:childTnLst>
                    </p:cTn>
                  </p:par>
                  <p:par>
                    <p:cTn id="70" fill="hold">
                      <p:stCondLst>
                        <p:cond delay="indefinite"/>
                      </p:stCondLst>
                      <p:childTnLst>
                        <p:par>
                          <p:cTn id="71" fill="hold">
                            <p:stCondLst>
                              <p:cond delay="0"/>
                            </p:stCondLst>
                            <p:childTnLst>
                              <p:par>
                                <p:cTn id="72" presetID="29" presetClass="entr" presetSubtype="0" fill="hold" grpId="0" nodeType="clickEffect">
                                  <p:stCondLst>
                                    <p:cond delay="0"/>
                                  </p:stCondLst>
                                  <p:childTnLst>
                                    <p:set>
                                      <p:cBhvr>
                                        <p:cTn id="73" dur="1" fill="hold">
                                          <p:stCondLst>
                                            <p:cond delay="0"/>
                                          </p:stCondLst>
                                        </p:cTn>
                                        <p:tgtEl>
                                          <p:spTgt spid="271398"/>
                                        </p:tgtEl>
                                        <p:attrNameLst>
                                          <p:attrName>style.visibility</p:attrName>
                                        </p:attrNameLst>
                                      </p:cBhvr>
                                      <p:to>
                                        <p:strVal val="visible"/>
                                      </p:to>
                                    </p:set>
                                    <p:anim calcmode="lin" valueType="num">
                                      <p:cBhvr>
                                        <p:cTn id="74" dur="1000" fill="hold"/>
                                        <p:tgtEl>
                                          <p:spTgt spid="271398"/>
                                        </p:tgtEl>
                                        <p:attrNameLst>
                                          <p:attrName>ppt_x</p:attrName>
                                        </p:attrNameLst>
                                      </p:cBhvr>
                                      <p:tavLst>
                                        <p:tav tm="0">
                                          <p:val>
                                            <p:strVal val="#ppt_x-.2"/>
                                          </p:val>
                                        </p:tav>
                                        <p:tav tm="100000">
                                          <p:val>
                                            <p:strVal val="#ppt_x"/>
                                          </p:val>
                                        </p:tav>
                                      </p:tavLst>
                                    </p:anim>
                                    <p:anim calcmode="lin" valueType="num">
                                      <p:cBhvr>
                                        <p:cTn id="75" dur="1000" fill="hold"/>
                                        <p:tgtEl>
                                          <p:spTgt spid="271398"/>
                                        </p:tgtEl>
                                        <p:attrNameLst>
                                          <p:attrName>ppt_y</p:attrName>
                                        </p:attrNameLst>
                                      </p:cBhvr>
                                      <p:tavLst>
                                        <p:tav tm="0">
                                          <p:val>
                                            <p:strVal val="#ppt_y"/>
                                          </p:val>
                                        </p:tav>
                                        <p:tav tm="100000">
                                          <p:val>
                                            <p:strVal val="#ppt_y"/>
                                          </p:val>
                                        </p:tav>
                                      </p:tavLst>
                                    </p:anim>
                                    <p:animEffect transition="in" filter="wipe(right)" prLst="gradientSize: 0.1">
                                      <p:cBhvr>
                                        <p:cTn id="76" dur="1000"/>
                                        <p:tgtEl>
                                          <p:spTgt spid="271398"/>
                                        </p:tgtEl>
                                      </p:cBhvr>
                                    </p:animEffect>
                                  </p:childTnLst>
                                </p:cTn>
                              </p:par>
                              <p:par>
                                <p:cTn id="77" presetID="42" presetClass="entr" presetSubtype="0" fill="hold" grpId="0" nodeType="withEffect">
                                  <p:stCondLst>
                                    <p:cond delay="0"/>
                                  </p:stCondLst>
                                  <p:childTnLst>
                                    <p:set>
                                      <p:cBhvr>
                                        <p:cTn id="78" dur="1" fill="hold">
                                          <p:stCondLst>
                                            <p:cond delay="0"/>
                                          </p:stCondLst>
                                        </p:cTn>
                                        <p:tgtEl>
                                          <p:spTgt spid="271399"/>
                                        </p:tgtEl>
                                        <p:attrNameLst>
                                          <p:attrName>style.visibility</p:attrName>
                                        </p:attrNameLst>
                                      </p:cBhvr>
                                      <p:to>
                                        <p:strVal val="visible"/>
                                      </p:to>
                                    </p:set>
                                    <p:animEffect transition="in" filter="fade">
                                      <p:cBhvr>
                                        <p:cTn id="79" dur="1000"/>
                                        <p:tgtEl>
                                          <p:spTgt spid="271399"/>
                                        </p:tgtEl>
                                      </p:cBhvr>
                                    </p:animEffect>
                                    <p:anim calcmode="lin" valueType="num">
                                      <p:cBhvr>
                                        <p:cTn id="80" dur="1000" fill="hold"/>
                                        <p:tgtEl>
                                          <p:spTgt spid="271399"/>
                                        </p:tgtEl>
                                        <p:attrNameLst>
                                          <p:attrName>ppt_x</p:attrName>
                                        </p:attrNameLst>
                                      </p:cBhvr>
                                      <p:tavLst>
                                        <p:tav tm="0">
                                          <p:val>
                                            <p:strVal val="#ppt_x"/>
                                          </p:val>
                                        </p:tav>
                                        <p:tav tm="100000">
                                          <p:val>
                                            <p:strVal val="#ppt_x"/>
                                          </p:val>
                                        </p:tav>
                                      </p:tavLst>
                                    </p:anim>
                                    <p:anim calcmode="lin" valueType="num">
                                      <p:cBhvr>
                                        <p:cTn id="81" dur="1000" fill="hold"/>
                                        <p:tgtEl>
                                          <p:spTgt spid="271399"/>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9" presetClass="entr" presetSubtype="0" fill="hold" grpId="0" nodeType="clickEffect">
                                  <p:stCondLst>
                                    <p:cond delay="0"/>
                                  </p:stCondLst>
                                  <p:childTnLst>
                                    <p:set>
                                      <p:cBhvr>
                                        <p:cTn id="85" dur="1" fill="hold">
                                          <p:stCondLst>
                                            <p:cond delay="0"/>
                                          </p:stCondLst>
                                        </p:cTn>
                                        <p:tgtEl>
                                          <p:spTgt spid="271400"/>
                                        </p:tgtEl>
                                        <p:attrNameLst>
                                          <p:attrName>style.visibility</p:attrName>
                                        </p:attrNameLst>
                                      </p:cBhvr>
                                      <p:to>
                                        <p:strVal val="visible"/>
                                      </p:to>
                                    </p:set>
                                    <p:anim calcmode="lin" valueType="num">
                                      <p:cBhvr>
                                        <p:cTn id="86" dur="1000" fill="hold"/>
                                        <p:tgtEl>
                                          <p:spTgt spid="271400"/>
                                        </p:tgtEl>
                                        <p:attrNameLst>
                                          <p:attrName>ppt_x</p:attrName>
                                        </p:attrNameLst>
                                      </p:cBhvr>
                                      <p:tavLst>
                                        <p:tav tm="0">
                                          <p:val>
                                            <p:strVal val="#ppt_x-.2"/>
                                          </p:val>
                                        </p:tav>
                                        <p:tav tm="100000">
                                          <p:val>
                                            <p:strVal val="#ppt_x"/>
                                          </p:val>
                                        </p:tav>
                                      </p:tavLst>
                                    </p:anim>
                                    <p:anim calcmode="lin" valueType="num">
                                      <p:cBhvr>
                                        <p:cTn id="87" dur="1000" fill="hold"/>
                                        <p:tgtEl>
                                          <p:spTgt spid="271400"/>
                                        </p:tgtEl>
                                        <p:attrNameLst>
                                          <p:attrName>ppt_y</p:attrName>
                                        </p:attrNameLst>
                                      </p:cBhvr>
                                      <p:tavLst>
                                        <p:tav tm="0">
                                          <p:val>
                                            <p:strVal val="#ppt_y"/>
                                          </p:val>
                                        </p:tav>
                                        <p:tav tm="100000">
                                          <p:val>
                                            <p:strVal val="#ppt_y"/>
                                          </p:val>
                                        </p:tav>
                                      </p:tavLst>
                                    </p:anim>
                                    <p:animEffect transition="in" filter="wipe(right)" prLst="gradientSize: 0.1">
                                      <p:cBhvr>
                                        <p:cTn id="88" dur="1000"/>
                                        <p:tgtEl>
                                          <p:spTgt spid="271400"/>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71393"/>
                                        </p:tgtEl>
                                        <p:attrNameLst>
                                          <p:attrName>style.visibility</p:attrName>
                                        </p:attrNameLst>
                                      </p:cBhvr>
                                      <p:to>
                                        <p:strVal val="visible"/>
                                      </p:to>
                                    </p:set>
                                    <p:animEffect transition="in" filter="fade">
                                      <p:cBhvr>
                                        <p:cTn id="93" dur="1000"/>
                                        <p:tgtEl>
                                          <p:spTgt spid="271393"/>
                                        </p:tgtEl>
                                      </p:cBhvr>
                                    </p:animEffect>
                                    <p:anim calcmode="lin" valueType="num">
                                      <p:cBhvr>
                                        <p:cTn id="94" dur="1000" fill="hold"/>
                                        <p:tgtEl>
                                          <p:spTgt spid="271393"/>
                                        </p:tgtEl>
                                        <p:attrNameLst>
                                          <p:attrName>ppt_x</p:attrName>
                                        </p:attrNameLst>
                                      </p:cBhvr>
                                      <p:tavLst>
                                        <p:tav tm="0">
                                          <p:val>
                                            <p:strVal val="#ppt_x"/>
                                          </p:val>
                                        </p:tav>
                                        <p:tav tm="100000">
                                          <p:val>
                                            <p:strVal val="#ppt_x"/>
                                          </p:val>
                                        </p:tav>
                                      </p:tavLst>
                                    </p:anim>
                                    <p:anim calcmode="lin" valueType="num">
                                      <p:cBhvr>
                                        <p:cTn id="95" dur="1000" fill="hold"/>
                                        <p:tgtEl>
                                          <p:spTgt spid="271393"/>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7" presetClass="entr" presetSubtype="0" fill="hold" nodeType="click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fade">
                                      <p:cBhvr>
                                        <p:cTn id="100" dur="1000"/>
                                        <p:tgtEl>
                                          <p:spTgt spid="5"/>
                                        </p:tgtEl>
                                      </p:cBhvr>
                                    </p:animEffect>
                                    <p:anim calcmode="lin" valueType="num">
                                      <p:cBhvr>
                                        <p:cTn id="101" dur="1000" fill="hold"/>
                                        <p:tgtEl>
                                          <p:spTgt spid="5"/>
                                        </p:tgtEl>
                                        <p:attrNameLst>
                                          <p:attrName>ppt_x</p:attrName>
                                        </p:attrNameLst>
                                      </p:cBhvr>
                                      <p:tavLst>
                                        <p:tav tm="0">
                                          <p:val>
                                            <p:strVal val="#ppt_x"/>
                                          </p:val>
                                        </p:tav>
                                        <p:tav tm="100000">
                                          <p:val>
                                            <p:strVal val="#ppt_x"/>
                                          </p:val>
                                        </p:tav>
                                      </p:tavLst>
                                    </p:anim>
                                    <p:anim calcmode="lin" valueType="num">
                                      <p:cBhvr>
                                        <p:cTn id="10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71397"/>
                                        </p:tgtEl>
                                        <p:attrNameLst>
                                          <p:attrName>style.visibility</p:attrName>
                                        </p:attrNameLst>
                                      </p:cBhvr>
                                      <p:to>
                                        <p:strVal val="visible"/>
                                      </p:to>
                                    </p:set>
                                    <p:animEffect transition="in" filter="dissolve">
                                      <p:cBhvr>
                                        <p:cTn id="107" dur="500"/>
                                        <p:tgtEl>
                                          <p:spTgt spid="271397"/>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271402"/>
                                        </p:tgtEl>
                                        <p:attrNameLst>
                                          <p:attrName>style.visibility</p:attrName>
                                        </p:attrNameLst>
                                      </p:cBhvr>
                                      <p:to>
                                        <p:strVal val="visible"/>
                                      </p:to>
                                    </p:set>
                                    <p:animEffect transition="in" filter="fade">
                                      <p:cBhvr>
                                        <p:cTn id="110" dur="1000"/>
                                        <p:tgtEl>
                                          <p:spTgt spid="271402"/>
                                        </p:tgtEl>
                                      </p:cBhvr>
                                    </p:animEffect>
                                    <p:anim calcmode="lin" valueType="num">
                                      <p:cBhvr>
                                        <p:cTn id="111" dur="1000" fill="hold"/>
                                        <p:tgtEl>
                                          <p:spTgt spid="271402"/>
                                        </p:tgtEl>
                                        <p:attrNameLst>
                                          <p:attrName>ppt_x</p:attrName>
                                        </p:attrNameLst>
                                      </p:cBhvr>
                                      <p:tavLst>
                                        <p:tav tm="0">
                                          <p:val>
                                            <p:strVal val="#ppt_x"/>
                                          </p:val>
                                        </p:tav>
                                        <p:tav tm="100000">
                                          <p:val>
                                            <p:strVal val="#ppt_x"/>
                                          </p:val>
                                        </p:tav>
                                      </p:tavLst>
                                    </p:anim>
                                    <p:anim calcmode="lin" valueType="num">
                                      <p:cBhvr>
                                        <p:cTn id="112" dur="1000" fill="hold"/>
                                        <p:tgtEl>
                                          <p:spTgt spid="271402"/>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2" fill="hold" nodeType="clickEffect">
                                  <p:stCondLst>
                                    <p:cond delay="0"/>
                                  </p:stCondLst>
                                  <p:childTnLst>
                                    <p:set>
                                      <p:cBhvr>
                                        <p:cTn id="116" dur="1" fill="hold">
                                          <p:stCondLst>
                                            <p:cond delay="0"/>
                                          </p:stCondLst>
                                        </p:cTn>
                                        <p:tgtEl>
                                          <p:spTgt spid="6"/>
                                        </p:tgtEl>
                                        <p:attrNameLst>
                                          <p:attrName>style.visibility</p:attrName>
                                        </p:attrNameLst>
                                      </p:cBhvr>
                                      <p:to>
                                        <p:strVal val="visible"/>
                                      </p:to>
                                    </p:set>
                                    <p:anim calcmode="lin" valueType="num">
                                      <p:cBhvr additive="base">
                                        <p:cTn id="117" dur="3000" fill="hold"/>
                                        <p:tgtEl>
                                          <p:spTgt spid="6"/>
                                        </p:tgtEl>
                                        <p:attrNameLst>
                                          <p:attrName>ppt_x</p:attrName>
                                        </p:attrNameLst>
                                      </p:cBhvr>
                                      <p:tavLst>
                                        <p:tav tm="0">
                                          <p:val>
                                            <p:strVal val="1+#ppt_w/2"/>
                                          </p:val>
                                        </p:tav>
                                        <p:tav tm="100000">
                                          <p:val>
                                            <p:strVal val="#ppt_x"/>
                                          </p:val>
                                        </p:tav>
                                      </p:tavLst>
                                    </p:anim>
                                    <p:anim calcmode="lin" valueType="num">
                                      <p:cBhvr additive="base">
                                        <p:cTn id="118" dur="3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nodeType="clickEffect">
                                  <p:stCondLst>
                                    <p:cond delay="0"/>
                                  </p:stCondLst>
                                  <p:childTnLst>
                                    <p:set>
                                      <p:cBhvr>
                                        <p:cTn id="122" dur="1" fill="hold">
                                          <p:stCondLst>
                                            <p:cond delay="0"/>
                                          </p:stCondLst>
                                        </p:cTn>
                                        <p:tgtEl>
                                          <p:spTgt spid="9"/>
                                        </p:tgtEl>
                                        <p:attrNameLst>
                                          <p:attrName>style.visibility</p:attrName>
                                        </p:attrNameLst>
                                      </p:cBhvr>
                                      <p:to>
                                        <p:strVal val="visible"/>
                                      </p:to>
                                    </p:set>
                                    <p:animEffect transition="in" filter="fade">
                                      <p:cBhvr>
                                        <p:cTn id="123" dur="1000"/>
                                        <p:tgtEl>
                                          <p:spTgt spid="9"/>
                                        </p:tgtEl>
                                      </p:cBhvr>
                                    </p:animEffect>
                                    <p:anim calcmode="lin" valueType="num">
                                      <p:cBhvr>
                                        <p:cTn id="124" dur="1000" fill="hold"/>
                                        <p:tgtEl>
                                          <p:spTgt spid="9"/>
                                        </p:tgtEl>
                                        <p:attrNameLst>
                                          <p:attrName>ppt_x</p:attrName>
                                        </p:attrNameLst>
                                      </p:cBhvr>
                                      <p:tavLst>
                                        <p:tav tm="0">
                                          <p:val>
                                            <p:strVal val="#ppt_x"/>
                                          </p:val>
                                        </p:tav>
                                        <p:tav tm="100000">
                                          <p:val>
                                            <p:strVal val="#ppt_x"/>
                                          </p:val>
                                        </p:tav>
                                      </p:tavLst>
                                    </p:anim>
                                    <p:anim calcmode="lin" valueType="num">
                                      <p:cBhvr>
                                        <p:cTn id="1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271418"/>
                                        </p:tgtEl>
                                        <p:attrNameLst>
                                          <p:attrName>style.visibility</p:attrName>
                                        </p:attrNameLst>
                                      </p:cBhvr>
                                      <p:to>
                                        <p:strVal val="visible"/>
                                      </p:to>
                                    </p:set>
                                    <p:animEffect transition="in" filter="wipe(left)">
                                      <p:cBhvr>
                                        <p:cTn id="130" dur="3000"/>
                                        <p:tgtEl>
                                          <p:spTgt spid="271418"/>
                                        </p:tgtEl>
                                      </p:cBhvr>
                                    </p:animEffect>
                                  </p:childTnLst>
                                </p:cTn>
                              </p:par>
                            </p:childTnLst>
                          </p:cTn>
                        </p:par>
                      </p:childTnLst>
                    </p:cTn>
                  </p:par>
                  <p:par>
                    <p:cTn id="131" fill="hold">
                      <p:stCondLst>
                        <p:cond delay="indefinite"/>
                      </p:stCondLst>
                      <p:childTnLst>
                        <p:par>
                          <p:cTn id="132" fill="hold">
                            <p:stCondLst>
                              <p:cond delay="0"/>
                            </p:stCondLst>
                            <p:childTnLst>
                              <p:par>
                                <p:cTn id="133" presetID="29" presetClass="entr" presetSubtype="0" fill="hold" nodeType="clickEffect">
                                  <p:stCondLst>
                                    <p:cond delay="0"/>
                                  </p:stCondLst>
                                  <p:childTnLst>
                                    <p:set>
                                      <p:cBhvr>
                                        <p:cTn id="134" dur="1" fill="hold">
                                          <p:stCondLst>
                                            <p:cond delay="0"/>
                                          </p:stCondLst>
                                        </p:cTn>
                                        <p:tgtEl>
                                          <p:spTgt spid="13"/>
                                        </p:tgtEl>
                                        <p:attrNameLst>
                                          <p:attrName>style.visibility</p:attrName>
                                        </p:attrNameLst>
                                      </p:cBhvr>
                                      <p:to>
                                        <p:strVal val="visible"/>
                                      </p:to>
                                    </p:set>
                                    <p:anim calcmode="lin" valueType="num">
                                      <p:cBhvr>
                                        <p:cTn id="135" dur="1000" fill="hold"/>
                                        <p:tgtEl>
                                          <p:spTgt spid="13"/>
                                        </p:tgtEl>
                                        <p:attrNameLst>
                                          <p:attrName>ppt_x</p:attrName>
                                        </p:attrNameLst>
                                      </p:cBhvr>
                                      <p:tavLst>
                                        <p:tav tm="0">
                                          <p:val>
                                            <p:strVal val="#ppt_x-.2"/>
                                          </p:val>
                                        </p:tav>
                                        <p:tav tm="100000">
                                          <p:val>
                                            <p:strVal val="#ppt_x"/>
                                          </p:val>
                                        </p:tav>
                                      </p:tavLst>
                                    </p:anim>
                                    <p:anim calcmode="lin" valueType="num">
                                      <p:cBhvr>
                                        <p:cTn id="136"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37" dur="1000"/>
                                        <p:tgtEl>
                                          <p:spTgt spid="13"/>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nodeType="clickEffect">
                                  <p:stCondLst>
                                    <p:cond delay="0"/>
                                  </p:stCondLst>
                                  <p:childTnLst>
                                    <p:set>
                                      <p:cBhvr>
                                        <p:cTn id="141" dur="1" fill="hold">
                                          <p:stCondLst>
                                            <p:cond delay="0"/>
                                          </p:stCondLst>
                                        </p:cTn>
                                        <p:tgtEl>
                                          <p:spTgt spid="8"/>
                                        </p:tgtEl>
                                        <p:attrNameLst>
                                          <p:attrName>style.visibility</p:attrName>
                                        </p:attrNameLst>
                                      </p:cBhvr>
                                      <p:to>
                                        <p:strVal val="visible"/>
                                      </p:to>
                                    </p:set>
                                    <p:animEffect transition="in" filter="wipe(down)">
                                      <p:cBhvr>
                                        <p:cTn id="142" dur="500"/>
                                        <p:tgtEl>
                                          <p:spTgt spid="8"/>
                                        </p:tgtEl>
                                      </p:cBhvr>
                                    </p:animEffect>
                                  </p:childTnLst>
                                </p:cTn>
                              </p:par>
                            </p:childTnLst>
                          </p:cTn>
                        </p:par>
                      </p:childTnLst>
                    </p:cTn>
                  </p:par>
                  <p:par>
                    <p:cTn id="143" fill="hold">
                      <p:stCondLst>
                        <p:cond delay="indefinite"/>
                      </p:stCondLst>
                      <p:childTnLst>
                        <p:par>
                          <p:cTn id="144" fill="hold">
                            <p:stCondLst>
                              <p:cond delay="0"/>
                            </p:stCondLst>
                            <p:childTnLst>
                              <p:par>
                                <p:cTn id="145" presetID="45" presetClass="entr" presetSubtype="0" fill="hold" grpId="0" nodeType="clickEffect">
                                  <p:stCondLst>
                                    <p:cond delay="0"/>
                                  </p:stCondLst>
                                  <p:childTnLst>
                                    <p:set>
                                      <p:cBhvr>
                                        <p:cTn id="146" dur="1" fill="hold">
                                          <p:stCondLst>
                                            <p:cond delay="0"/>
                                          </p:stCondLst>
                                        </p:cTn>
                                        <p:tgtEl>
                                          <p:spTgt spid="67"/>
                                        </p:tgtEl>
                                        <p:attrNameLst>
                                          <p:attrName>style.visibility</p:attrName>
                                        </p:attrNameLst>
                                      </p:cBhvr>
                                      <p:to>
                                        <p:strVal val="visible"/>
                                      </p:to>
                                    </p:set>
                                    <p:animEffect transition="in" filter="fade">
                                      <p:cBhvr>
                                        <p:cTn id="147" dur="2000"/>
                                        <p:tgtEl>
                                          <p:spTgt spid="67"/>
                                        </p:tgtEl>
                                      </p:cBhvr>
                                    </p:animEffect>
                                    <p:anim calcmode="lin" valueType="num">
                                      <p:cBhvr>
                                        <p:cTn id="148" dur="2000" fill="hold"/>
                                        <p:tgtEl>
                                          <p:spTgt spid="67"/>
                                        </p:tgtEl>
                                        <p:attrNameLst>
                                          <p:attrName>ppt_w</p:attrName>
                                        </p:attrNameLst>
                                      </p:cBhvr>
                                      <p:tavLst>
                                        <p:tav tm="0" fmla="#ppt_w*sin(2.5*pi*$)">
                                          <p:val>
                                            <p:fltVal val="0"/>
                                          </p:val>
                                        </p:tav>
                                        <p:tav tm="100000">
                                          <p:val>
                                            <p:fltVal val="1"/>
                                          </p:val>
                                        </p:tav>
                                      </p:tavLst>
                                    </p:anim>
                                    <p:anim calcmode="lin" valueType="num">
                                      <p:cBhvr>
                                        <p:cTn id="149" dur="20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73"/>
                                        </p:tgtEl>
                                        <p:attrNameLst>
                                          <p:attrName>style.visibility</p:attrName>
                                        </p:attrNameLst>
                                      </p:cBhvr>
                                      <p:to>
                                        <p:strVal val="visible"/>
                                      </p:to>
                                    </p:set>
                                    <p:animEffect transition="in" filter="wipe(left)">
                                      <p:cBhvr>
                                        <p:cTn id="154" dur="3000"/>
                                        <p:tgtEl>
                                          <p:spTgt spid="73"/>
                                        </p:tgtEl>
                                      </p:cBhvr>
                                    </p:animEffect>
                                  </p:childTnLst>
                                </p:cTn>
                              </p:par>
                            </p:childTnLst>
                          </p:cTn>
                        </p:par>
                        <p:par>
                          <p:cTn id="155" fill="hold">
                            <p:stCondLst>
                              <p:cond delay="3000"/>
                            </p:stCondLst>
                            <p:childTnLst>
                              <p:par>
                                <p:cTn id="156" presetID="9" presetClass="entr" presetSubtype="0" fill="hold" grpId="0" nodeType="afterEffect">
                                  <p:stCondLst>
                                    <p:cond delay="0"/>
                                  </p:stCondLst>
                                  <p:childTnLst>
                                    <p:set>
                                      <p:cBhvr>
                                        <p:cTn id="157" dur="1" fill="hold">
                                          <p:stCondLst>
                                            <p:cond delay="0"/>
                                          </p:stCondLst>
                                        </p:cTn>
                                        <p:tgtEl>
                                          <p:spTgt spid="74"/>
                                        </p:tgtEl>
                                        <p:attrNameLst>
                                          <p:attrName>style.visibility</p:attrName>
                                        </p:attrNameLst>
                                      </p:cBhvr>
                                      <p:to>
                                        <p:strVal val="visible"/>
                                      </p:to>
                                    </p:set>
                                    <p:animEffect transition="in" filter="dissolve">
                                      <p:cBhvr>
                                        <p:cTn id="158" dur="500"/>
                                        <p:tgtEl>
                                          <p:spTgt spid="74"/>
                                        </p:tgtEl>
                                      </p:cBhvr>
                                    </p:animEffect>
                                  </p:childTnLst>
                                </p:cTn>
                              </p:par>
                            </p:childTnLst>
                          </p:cTn>
                        </p:par>
                      </p:childTnLst>
                    </p:cTn>
                  </p:par>
                  <p:par>
                    <p:cTn id="159" fill="hold">
                      <p:stCondLst>
                        <p:cond delay="indefinite"/>
                      </p:stCondLst>
                      <p:childTnLst>
                        <p:par>
                          <p:cTn id="160" fill="hold">
                            <p:stCondLst>
                              <p:cond delay="0"/>
                            </p:stCondLst>
                            <p:childTnLst>
                              <p:par>
                                <p:cTn id="161" presetID="2" presetClass="entr" presetSubtype="8" fill="hold" grpId="0" nodeType="clickEffect">
                                  <p:stCondLst>
                                    <p:cond delay="0"/>
                                  </p:stCondLst>
                                  <p:childTnLst>
                                    <p:set>
                                      <p:cBhvr>
                                        <p:cTn id="162" dur="1" fill="hold">
                                          <p:stCondLst>
                                            <p:cond delay="0"/>
                                          </p:stCondLst>
                                        </p:cTn>
                                        <p:tgtEl>
                                          <p:spTgt spid="271409"/>
                                        </p:tgtEl>
                                        <p:attrNameLst>
                                          <p:attrName>style.visibility</p:attrName>
                                        </p:attrNameLst>
                                      </p:cBhvr>
                                      <p:to>
                                        <p:strVal val="visible"/>
                                      </p:to>
                                    </p:set>
                                    <p:anim calcmode="lin" valueType="num">
                                      <p:cBhvr additive="base">
                                        <p:cTn id="163" dur="500" fill="hold"/>
                                        <p:tgtEl>
                                          <p:spTgt spid="271409"/>
                                        </p:tgtEl>
                                        <p:attrNameLst>
                                          <p:attrName>ppt_x</p:attrName>
                                        </p:attrNameLst>
                                      </p:cBhvr>
                                      <p:tavLst>
                                        <p:tav tm="0">
                                          <p:val>
                                            <p:strVal val="0-#ppt_w/2"/>
                                          </p:val>
                                        </p:tav>
                                        <p:tav tm="100000">
                                          <p:val>
                                            <p:strVal val="#ppt_x"/>
                                          </p:val>
                                        </p:tav>
                                      </p:tavLst>
                                    </p:anim>
                                    <p:anim calcmode="lin" valueType="num">
                                      <p:cBhvr additive="base">
                                        <p:cTn id="164" dur="500" fill="hold"/>
                                        <p:tgtEl>
                                          <p:spTgt spid="271409"/>
                                        </p:tgtEl>
                                        <p:attrNameLst>
                                          <p:attrName>ppt_y</p:attrName>
                                        </p:attrNameLst>
                                      </p:cBhvr>
                                      <p:tavLst>
                                        <p:tav tm="0">
                                          <p:val>
                                            <p:strVal val="#ppt_y"/>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9" presetClass="entr" presetSubtype="0" fill="hold" grpId="0" nodeType="clickEffect">
                                  <p:stCondLst>
                                    <p:cond delay="0"/>
                                  </p:stCondLst>
                                  <p:childTnLst>
                                    <p:set>
                                      <p:cBhvr>
                                        <p:cTn id="168" dur="1" fill="hold">
                                          <p:stCondLst>
                                            <p:cond delay="0"/>
                                          </p:stCondLst>
                                        </p:cTn>
                                        <p:tgtEl>
                                          <p:spTgt spid="271410"/>
                                        </p:tgtEl>
                                        <p:attrNameLst>
                                          <p:attrName>style.visibility</p:attrName>
                                        </p:attrNameLst>
                                      </p:cBhvr>
                                      <p:to>
                                        <p:strVal val="visible"/>
                                      </p:to>
                                    </p:set>
                                    <p:anim calcmode="lin" valueType="num">
                                      <p:cBhvr>
                                        <p:cTn id="169" dur="1000" fill="hold"/>
                                        <p:tgtEl>
                                          <p:spTgt spid="271410"/>
                                        </p:tgtEl>
                                        <p:attrNameLst>
                                          <p:attrName>ppt_x</p:attrName>
                                        </p:attrNameLst>
                                      </p:cBhvr>
                                      <p:tavLst>
                                        <p:tav tm="0">
                                          <p:val>
                                            <p:strVal val="#ppt_x-.2"/>
                                          </p:val>
                                        </p:tav>
                                        <p:tav tm="100000">
                                          <p:val>
                                            <p:strVal val="#ppt_x"/>
                                          </p:val>
                                        </p:tav>
                                      </p:tavLst>
                                    </p:anim>
                                    <p:anim calcmode="lin" valueType="num">
                                      <p:cBhvr>
                                        <p:cTn id="170" dur="1000" fill="hold"/>
                                        <p:tgtEl>
                                          <p:spTgt spid="271410"/>
                                        </p:tgtEl>
                                        <p:attrNameLst>
                                          <p:attrName>ppt_y</p:attrName>
                                        </p:attrNameLst>
                                      </p:cBhvr>
                                      <p:tavLst>
                                        <p:tav tm="0">
                                          <p:val>
                                            <p:strVal val="#ppt_y"/>
                                          </p:val>
                                        </p:tav>
                                        <p:tav tm="100000">
                                          <p:val>
                                            <p:strVal val="#ppt_y"/>
                                          </p:val>
                                        </p:tav>
                                      </p:tavLst>
                                    </p:anim>
                                    <p:animEffect transition="in" filter="wipe(right)" prLst="gradientSize: 0.1">
                                      <p:cBhvr>
                                        <p:cTn id="171" dur="1000"/>
                                        <p:tgtEl>
                                          <p:spTgt spid="271410"/>
                                        </p:tgtEl>
                                      </p:cBhvr>
                                    </p:animEffect>
                                  </p:childTnLst>
                                </p:cTn>
                              </p:par>
                            </p:childTnLst>
                          </p:cTn>
                        </p:par>
                      </p:childTnLst>
                    </p:cTn>
                  </p:par>
                  <p:par>
                    <p:cTn id="172" fill="hold">
                      <p:stCondLst>
                        <p:cond delay="indefinite"/>
                      </p:stCondLst>
                      <p:childTnLst>
                        <p:par>
                          <p:cTn id="173" fill="hold">
                            <p:stCondLst>
                              <p:cond delay="0"/>
                            </p:stCondLst>
                            <p:childTnLst>
                              <p:par>
                                <p:cTn id="174" presetID="29" presetClass="entr" presetSubtype="0" fill="hold" grpId="0" nodeType="clickEffect">
                                  <p:stCondLst>
                                    <p:cond delay="0"/>
                                  </p:stCondLst>
                                  <p:childTnLst>
                                    <p:set>
                                      <p:cBhvr>
                                        <p:cTn id="175" dur="1" fill="hold">
                                          <p:stCondLst>
                                            <p:cond delay="0"/>
                                          </p:stCondLst>
                                        </p:cTn>
                                        <p:tgtEl>
                                          <p:spTgt spid="271411"/>
                                        </p:tgtEl>
                                        <p:attrNameLst>
                                          <p:attrName>style.visibility</p:attrName>
                                        </p:attrNameLst>
                                      </p:cBhvr>
                                      <p:to>
                                        <p:strVal val="visible"/>
                                      </p:to>
                                    </p:set>
                                    <p:anim calcmode="lin" valueType="num">
                                      <p:cBhvr>
                                        <p:cTn id="176" dur="1000" fill="hold"/>
                                        <p:tgtEl>
                                          <p:spTgt spid="271411"/>
                                        </p:tgtEl>
                                        <p:attrNameLst>
                                          <p:attrName>ppt_x</p:attrName>
                                        </p:attrNameLst>
                                      </p:cBhvr>
                                      <p:tavLst>
                                        <p:tav tm="0">
                                          <p:val>
                                            <p:strVal val="#ppt_x-.2"/>
                                          </p:val>
                                        </p:tav>
                                        <p:tav tm="100000">
                                          <p:val>
                                            <p:strVal val="#ppt_x"/>
                                          </p:val>
                                        </p:tav>
                                      </p:tavLst>
                                    </p:anim>
                                    <p:anim calcmode="lin" valueType="num">
                                      <p:cBhvr>
                                        <p:cTn id="177" dur="1000" fill="hold"/>
                                        <p:tgtEl>
                                          <p:spTgt spid="271411"/>
                                        </p:tgtEl>
                                        <p:attrNameLst>
                                          <p:attrName>ppt_y</p:attrName>
                                        </p:attrNameLst>
                                      </p:cBhvr>
                                      <p:tavLst>
                                        <p:tav tm="0">
                                          <p:val>
                                            <p:strVal val="#ppt_y"/>
                                          </p:val>
                                        </p:tav>
                                        <p:tav tm="100000">
                                          <p:val>
                                            <p:strVal val="#ppt_y"/>
                                          </p:val>
                                        </p:tav>
                                      </p:tavLst>
                                    </p:anim>
                                    <p:animEffect transition="in" filter="wipe(right)" prLst="gradientSize: 0.1">
                                      <p:cBhvr>
                                        <p:cTn id="178" dur="1000"/>
                                        <p:tgtEl>
                                          <p:spTgt spid="271411"/>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nodeType="clickEffect">
                                  <p:stCondLst>
                                    <p:cond delay="0"/>
                                  </p:stCondLst>
                                  <p:childTnLst>
                                    <p:set>
                                      <p:cBhvr>
                                        <p:cTn id="182" dur="1" fill="hold">
                                          <p:stCondLst>
                                            <p:cond delay="0"/>
                                          </p:stCondLst>
                                        </p:cTn>
                                        <p:tgtEl>
                                          <p:spTgt spid="7"/>
                                        </p:tgtEl>
                                        <p:attrNameLst>
                                          <p:attrName>style.visibility</p:attrName>
                                        </p:attrNameLst>
                                      </p:cBhvr>
                                      <p:to>
                                        <p:strVal val="visible"/>
                                      </p:to>
                                    </p:set>
                                    <p:animEffect transition="in" filter="wipe(down)">
                                      <p:cBhvr>
                                        <p:cTn id="183" dur="500"/>
                                        <p:tgtEl>
                                          <p:spTgt spid="7"/>
                                        </p:tgtEl>
                                      </p:cBhvr>
                                    </p:animEffect>
                                  </p:childTnLst>
                                </p:cTn>
                              </p:par>
                            </p:childTnLst>
                          </p:cTn>
                        </p:par>
                      </p:childTnLst>
                    </p:cTn>
                  </p:par>
                  <p:par>
                    <p:cTn id="184" fill="hold">
                      <p:stCondLst>
                        <p:cond delay="indefinite"/>
                      </p:stCondLst>
                      <p:childTnLst>
                        <p:par>
                          <p:cTn id="185" fill="hold">
                            <p:stCondLst>
                              <p:cond delay="0"/>
                            </p:stCondLst>
                            <p:childTnLst>
                              <p:par>
                                <p:cTn id="186" presetID="45" presetClass="entr" presetSubtype="0" fill="hold" grpId="0" nodeType="clickEffect">
                                  <p:stCondLst>
                                    <p:cond delay="0"/>
                                  </p:stCondLst>
                                  <p:childTnLst>
                                    <p:set>
                                      <p:cBhvr>
                                        <p:cTn id="187" dur="1" fill="hold">
                                          <p:stCondLst>
                                            <p:cond delay="0"/>
                                          </p:stCondLst>
                                        </p:cTn>
                                        <p:tgtEl>
                                          <p:spTgt spid="66"/>
                                        </p:tgtEl>
                                        <p:attrNameLst>
                                          <p:attrName>style.visibility</p:attrName>
                                        </p:attrNameLst>
                                      </p:cBhvr>
                                      <p:to>
                                        <p:strVal val="visible"/>
                                      </p:to>
                                    </p:set>
                                    <p:animEffect transition="in" filter="fade">
                                      <p:cBhvr>
                                        <p:cTn id="188" dur="2000"/>
                                        <p:tgtEl>
                                          <p:spTgt spid="66"/>
                                        </p:tgtEl>
                                      </p:cBhvr>
                                    </p:animEffect>
                                    <p:anim calcmode="lin" valueType="num">
                                      <p:cBhvr>
                                        <p:cTn id="189" dur="2000" fill="hold"/>
                                        <p:tgtEl>
                                          <p:spTgt spid="66"/>
                                        </p:tgtEl>
                                        <p:attrNameLst>
                                          <p:attrName>ppt_w</p:attrName>
                                        </p:attrNameLst>
                                      </p:cBhvr>
                                      <p:tavLst>
                                        <p:tav tm="0" fmla="#ppt_w*sin(2.5*pi*$)">
                                          <p:val>
                                            <p:fltVal val="0"/>
                                          </p:val>
                                        </p:tav>
                                        <p:tav tm="100000">
                                          <p:val>
                                            <p:fltVal val="1"/>
                                          </p:val>
                                        </p:tav>
                                      </p:tavLst>
                                    </p:anim>
                                    <p:anim calcmode="lin" valueType="num">
                                      <p:cBhvr>
                                        <p:cTn id="190" dur="2000" fill="hold"/>
                                        <p:tgtEl>
                                          <p:spTgt spid="66"/>
                                        </p:tgtEl>
                                        <p:attrNameLst>
                                          <p:attrName>ppt_h</p:attrName>
                                        </p:attrNameLst>
                                      </p:cBhvr>
                                      <p:tavLst>
                                        <p:tav tm="0">
                                          <p:val>
                                            <p:strVal val="#ppt_h"/>
                                          </p:val>
                                        </p:tav>
                                        <p:tav tm="100000">
                                          <p:val>
                                            <p:strVal val="#ppt_h"/>
                                          </p:val>
                                        </p:tav>
                                      </p:tavLst>
                                    </p:anim>
                                  </p:childTnLst>
                                </p:cTn>
                              </p:par>
                            </p:childTnLst>
                          </p:cTn>
                        </p:par>
                      </p:childTnLst>
                    </p:cTn>
                  </p:par>
                  <p:par>
                    <p:cTn id="191" fill="hold">
                      <p:stCondLst>
                        <p:cond delay="indefinite"/>
                      </p:stCondLst>
                      <p:childTnLst>
                        <p:par>
                          <p:cTn id="192" fill="hold">
                            <p:stCondLst>
                              <p:cond delay="0"/>
                            </p:stCondLst>
                            <p:childTnLst>
                              <p:par>
                                <p:cTn id="193" presetID="22" presetClass="entr" presetSubtype="8" fill="hold" grpId="0" nodeType="clickEffect">
                                  <p:stCondLst>
                                    <p:cond delay="0"/>
                                  </p:stCondLst>
                                  <p:childTnLst>
                                    <p:set>
                                      <p:cBhvr>
                                        <p:cTn id="194" dur="1" fill="hold">
                                          <p:stCondLst>
                                            <p:cond delay="0"/>
                                          </p:stCondLst>
                                        </p:cTn>
                                        <p:tgtEl>
                                          <p:spTgt spid="76"/>
                                        </p:tgtEl>
                                        <p:attrNameLst>
                                          <p:attrName>style.visibility</p:attrName>
                                        </p:attrNameLst>
                                      </p:cBhvr>
                                      <p:to>
                                        <p:strVal val="visible"/>
                                      </p:to>
                                    </p:set>
                                    <p:animEffect transition="in" filter="wipe(left)">
                                      <p:cBhvr>
                                        <p:cTn id="195" dur="3000"/>
                                        <p:tgtEl>
                                          <p:spTgt spid="76"/>
                                        </p:tgtEl>
                                      </p:cBhvr>
                                    </p:animEffect>
                                  </p:childTnLst>
                                </p:cTn>
                              </p:par>
                            </p:childTnLst>
                          </p:cTn>
                        </p:par>
                        <p:par>
                          <p:cTn id="196" fill="hold">
                            <p:stCondLst>
                              <p:cond delay="3000"/>
                            </p:stCondLst>
                            <p:childTnLst>
                              <p:par>
                                <p:cTn id="197" presetID="9" presetClass="entr" presetSubtype="0" fill="hold" grpId="0" nodeType="afterEffect">
                                  <p:stCondLst>
                                    <p:cond delay="0"/>
                                  </p:stCondLst>
                                  <p:childTnLst>
                                    <p:set>
                                      <p:cBhvr>
                                        <p:cTn id="198" dur="1" fill="hold">
                                          <p:stCondLst>
                                            <p:cond delay="0"/>
                                          </p:stCondLst>
                                        </p:cTn>
                                        <p:tgtEl>
                                          <p:spTgt spid="75"/>
                                        </p:tgtEl>
                                        <p:attrNameLst>
                                          <p:attrName>style.visibility</p:attrName>
                                        </p:attrNameLst>
                                      </p:cBhvr>
                                      <p:to>
                                        <p:strVal val="visible"/>
                                      </p:to>
                                    </p:set>
                                    <p:animEffect transition="in" filter="dissolve">
                                      <p:cBhvr>
                                        <p:cTn id="199" dur="500"/>
                                        <p:tgtEl>
                                          <p:spTgt spid="75"/>
                                        </p:tgtEl>
                                      </p:cBhvr>
                                    </p:animEffect>
                                  </p:childTnLst>
                                </p:cTn>
                              </p:par>
                            </p:childTnLst>
                          </p:cTn>
                        </p:par>
                        <p:par>
                          <p:cTn id="200" fill="hold">
                            <p:stCondLst>
                              <p:cond delay="3500"/>
                            </p:stCondLst>
                            <p:childTnLst>
                              <p:par>
                                <p:cTn id="201" presetID="22" presetClass="entr" presetSubtype="8" fill="hold" grpId="0" nodeType="afterEffect">
                                  <p:stCondLst>
                                    <p:cond delay="0"/>
                                  </p:stCondLst>
                                  <p:childTnLst>
                                    <p:set>
                                      <p:cBhvr>
                                        <p:cTn id="202" dur="1" fill="hold">
                                          <p:stCondLst>
                                            <p:cond delay="0"/>
                                          </p:stCondLst>
                                        </p:cTn>
                                        <p:tgtEl>
                                          <p:spTgt spid="68"/>
                                        </p:tgtEl>
                                        <p:attrNameLst>
                                          <p:attrName>style.visibility</p:attrName>
                                        </p:attrNameLst>
                                      </p:cBhvr>
                                      <p:to>
                                        <p:strVal val="visible"/>
                                      </p:to>
                                    </p:set>
                                    <p:animEffect transition="in" filter="wipe(left)">
                                      <p:cBhvr>
                                        <p:cTn id="203"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271400" grpId="0"/>
      <p:bldP spid="271382" grpId="0"/>
      <p:bldP spid="271389" grpId="0"/>
      <p:bldP spid="271390" grpId="0"/>
      <p:bldP spid="271392" grpId="0"/>
      <p:bldP spid="271393" grpId="0"/>
      <p:bldP spid="6159" grpId="0" animBg="1"/>
      <p:bldP spid="271397" grpId="0"/>
      <p:bldP spid="271398" grpId="0" animBg="1"/>
      <p:bldP spid="271399" grpId="0" animBg="1"/>
      <p:bldP spid="271401" grpId="0" animBg="1"/>
      <p:bldP spid="271402" grpId="0" animBg="1"/>
      <p:bldP spid="271409" grpId="0"/>
      <p:bldP spid="271410" grpId="0"/>
      <p:bldP spid="271411" grpId="0"/>
      <p:bldP spid="271418" grpId="0"/>
      <p:bldP spid="271433" grpId="0"/>
      <p:bldP spid="271434" grpId="0"/>
      <p:bldP spid="66" grpId="0" animBg="1"/>
      <p:bldP spid="67" grpId="0" animBg="1"/>
      <p:bldP spid="73" grpId="0"/>
      <p:bldP spid="76" grpId="0"/>
      <p:bldP spid="6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1"/>
          <p:cNvSpPr>
            <a:spLocks noChangeArrowheads="1"/>
          </p:cNvSpPr>
          <p:nvPr/>
        </p:nvSpPr>
        <p:spPr bwMode="auto">
          <a:xfrm>
            <a:off x="6697683" y="5713044"/>
            <a:ext cx="926275" cy="592754"/>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sp>
        <p:nvSpPr>
          <p:cNvPr id="272415" name="Text Box 31"/>
          <p:cNvSpPr txBox="1">
            <a:spLocks noChangeArrowheads="1"/>
          </p:cNvSpPr>
          <p:nvPr/>
        </p:nvSpPr>
        <p:spPr bwMode="auto">
          <a:xfrm>
            <a:off x="5480319" y="3101463"/>
            <a:ext cx="1144864" cy="523220"/>
          </a:xfrm>
          <a:prstGeom prst="rect">
            <a:avLst/>
          </a:prstGeom>
          <a:noFill/>
          <a:ln w="9525">
            <a:noFill/>
            <a:miter lim="800000"/>
            <a:headEnd/>
            <a:tailEnd/>
          </a:ln>
        </p:spPr>
        <p:txBody>
          <a:bodyPr wrap="none" anchor="t" anchorCtr="0">
            <a:spAutoFit/>
          </a:bodyPr>
          <a:lstStyle/>
          <a:p>
            <a:pPr algn="ctr"/>
            <a:r>
              <a:rPr lang="en-US" dirty="0" smtClean="0">
                <a:solidFill>
                  <a:srgbClr val="009900"/>
                </a:solidFill>
              </a:rPr>
              <a:t>153 N</a:t>
            </a:r>
            <a:endParaRPr lang="en-US" baseline="-25000" dirty="0">
              <a:solidFill>
                <a:srgbClr val="009900"/>
              </a:solidFill>
            </a:endParaRPr>
          </a:p>
        </p:txBody>
      </p:sp>
      <p:sp>
        <p:nvSpPr>
          <p:cNvPr id="7175" name="Rectangle 19"/>
          <p:cNvSpPr>
            <a:spLocks noChangeArrowheads="1"/>
          </p:cNvSpPr>
          <p:nvPr/>
        </p:nvSpPr>
        <p:spPr bwMode="auto">
          <a:xfrm>
            <a:off x="265113" y="253772"/>
            <a:ext cx="5670550" cy="2246769"/>
          </a:xfrm>
          <a:prstGeom prst="rect">
            <a:avLst/>
          </a:prstGeom>
          <a:noFill/>
          <a:ln w="9525">
            <a:noFill/>
            <a:miter lim="800000"/>
            <a:headEnd/>
            <a:tailEnd/>
          </a:ln>
        </p:spPr>
        <p:txBody>
          <a:bodyPr anchor="ctr">
            <a:spAutoFit/>
          </a:bodyPr>
          <a:lstStyle/>
          <a:p>
            <a:r>
              <a:rPr lang="en-US" dirty="0">
                <a:solidFill>
                  <a:srgbClr val="FF0000"/>
                </a:solidFill>
                <a:ea typeface="Times New Roman" pitchFamily="18" charset="0"/>
                <a:cs typeface="Arial" pitchFamily="34" charset="0"/>
              </a:rPr>
              <a:t>A </a:t>
            </a:r>
            <a:r>
              <a:rPr lang="en-US" dirty="0" smtClean="0">
                <a:solidFill>
                  <a:srgbClr val="FF0000"/>
                </a:solidFill>
                <a:ea typeface="Times New Roman" pitchFamily="18" charset="0"/>
                <a:cs typeface="Arial" pitchFamily="34" charset="0"/>
              </a:rPr>
              <a:t>38 </a:t>
            </a:r>
            <a:r>
              <a:rPr lang="en-US" dirty="0">
                <a:solidFill>
                  <a:srgbClr val="FF0000"/>
                </a:solidFill>
                <a:ea typeface="Times New Roman" pitchFamily="18" charset="0"/>
                <a:cs typeface="Arial" pitchFamily="34" charset="0"/>
              </a:rPr>
              <a:t>kg mass at rest on </a:t>
            </a:r>
            <a:r>
              <a:rPr lang="en-US" dirty="0" err="1">
                <a:solidFill>
                  <a:srgbClr val="FF0000"/>
                </a:solidFill>
                <a:ea typeface="Times New Roman" pitchFamily="18" charset="0"/>
                <a:cs typeface="Arial" pitchFamily="34" charset="0"/>
              </a:rPr>
              <a:t>horiz</a:t>
            </a:r>
            <a:r>
              <a:rPr lang="en-US" dirty="0">
                <a:solidFill>
                  <a:srgbClr val="FF0000"/>
                </a:solidFill>
                <a:ea typeface="Times New Roman" pitchFamily="18" charset="0"/>
                <a:cs typeface="Arial" pitchFamily="34" charset="0"/>
              </a:rPr>
              <a:t>. surface requires a </a:t>
            </a:r>
            <a:r>
              <a:rPr lang="en-US" dirty="0" smtClean="0">
                <a:solidFill>
                  <a:srgbClr val="FF0000"/>
                </a:solidFill>
                <a:ea typeface="Times New Roman" pitchFamily="18" charset="0"/>
                <a:cs typeface="Arial" pitchFamily="34" charset="0"/>
              </a:rPr>
              <a:t>153 </a:t>
            </a:r>
            <a:r>
              <a:rPr lang="en-US" dirty="0">
                <a:solidFill>
                  <a:srgbClr val="FF0000"/>
                </a:solidFill>
                <a:ea typeface="Times New Roman" pitchFamily="18" charset="0"/>
                <a:cs typeface="Arial" pitchFamily="34" charset="0"/>
              </a:rPr>
              <a:t>N applied </a:t>
            </a:r>
            <a:r>
              <a:rPr lang="en-US" dirty="0" err="1">
                <a:solidFill>
                  <a:srgbClr val="FF0000"/>
                </a:solidFill>
                <a:ea typeface="Times New Roman" pitchFamily="18" charset="0"/>
                <a:cs typeface="Arial" pitchFamily="34" charset="0"/>
              </a:rPr>
              <a:t>horiz</a:t>
            </a:r>
            <a:r>
              <a:rPr lang="en-US" dirty="0">
                <a:solidFill>
                  <a:srgbClr val="FF0000"/>
                </a:solidFill>
                <a:ea typeface="Times New Roman" pitchFamily="18" charset="0"/>
                <a:cs typeface="Arial" pitchFamily="34" charset="0"/>
              </a:rPr>
              <a:t>. force to make it begin moving. Find </a:t>
            </a:r>
            <a:r>
              <a:rPr lang="en-US" dirty="0" err="1">
                <a:solidFill>
                  <a:srgbClr val="FF0000"/>
                </a:solidFill>
                <a:ea typeface="Times New Roman" pitchFamily="18" charset="0"/>
                <a:cs typeface="Arial" pitchFamily="34" charset="0"/>
              </a:rPr>
              <a:t>coeff</a:t>
            </a:r>
            <a:r>
              <a:rPr lang="en-US" dirty="0">
                <a:solidFill>
                  <a:srgbClr val="FF0000"/>
                </a:solidFill>
                <a:ea typeface="Times New Roman" pitchFamily="18" charset="0"/>
                <a:cs typeface="Arial" pitchFamily="34" charset="0"/>
              </a:rPr>
              <a:t>. of static friction between mass and surface.</a:t>
            </a:r>
          </a:p>
        </p:txBody>
      </p:sp>
      <p:sp>
        <p:nvSpPr>
          <p:cNvPr id="272405" name="Text Box 21"/>
          <p:cNvSpPr txBox="1">
            <a:spLocks noChangeArrowheads="1"/>
          </p:cNvSpPr>
          <p:nvPr/>
        </p:nvSpPr>
        <p:spPr bwMode="auto">
          <a:xfrm>
            <a:off x="7037674" y="1048825"/>
            <a:ext cx="484427" cy="523220"/>
          </a:xfrm>
          <a:prstGeom prst="rect">
            <a:avLst/>
          </a:prstGeom>
          <a:noFill/>
          <a:ln w="9525">
            <a:noFill/>
            <a:miter lim="800000"/>
            <a:headEnd/>
            <a:tailEnd/>
          </a:ln>
        </p:spPr>
        <p:txBody>
          <a:bodyPr wrap="none" anchor="t" anchorCtr="0">
            <a:spAutoFit/>
          </a:bodyPr>
          <a:lstStyle/>
          <a:p>
            <a:pPr algn="ctr"/>
            <a:r>
              <a:rPr lang="en-US" dirty="0">
                <a:solidFill>
                  <a:srgbClr val="000000"/>
                </a:solidFill>
              </a:rPr>
              <a:t>m</a:t>
            </a:r>
          </a:p>
        </p:txBody>
      </p:sp>
      <p:grpSp>
        <p:nvGrpSpPr>
          <p:cNvPr id="7177" name="Group 38"/>
          <p:cNvGrpSpPr>
            <a:grpSpLocks/>
          </p:cNvGrpSpPr>
          <p:nvPr/>
        </p:nvGrpSpPr>
        <p:grpSpPr bwMode="auto">
          <a:xfrm>
            <a:off x="5984488" y="721800"/>
            <a:ext cx="2590800" cy="1192213"/>
            <a:chOff x="3867" y="522"/>
            <a:chExt cx="1632" cy="751"/>
          </a:xfrm>
        </p:grpSpPr>
        <p:sp>
          <p:nvSpPr>
            <p:cNvPr id="7225" name="Rectangle 22"/>
            <p:cNvSpPr>
              <a:spLocks noChangeArrowheads="1"/>
            </p:cNvSpPr>
            <p:nvPr/>
          </p:nvSpPr>
          <p:spPr bwMode="auto">
            <a:xfrm>
              <a:off x="4302" y="522"/>
              <a:ext cx="762" cy="751"/>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7226" name="Line 23"/>
            <p:cNvSpPr>
              <a:spLocks noChangeShapeType="1"/>
            </p:cNvSpPr>
            <p:nvPr/>
          </p:nvSpPr>
          <p:spPr bwMode="auto">
            <a:xfrm>
              <a:off x="3867" y="1273"/>
              <a:ext cx="1632" cy="0"/>
            </a:xfrm>
            <a:prstGeom prst="line">
              <a:avLst/>
            </a:prstGeom>
            <a:noFill/>
            <a:ln w="38100">
              <a:solidFill>
                <a:srgbClr val="0070C0"/>
              </a:solidFill>
              <a:round/>
              <a:headEnd/>
              <a:tailEnd/>
            </a:ln>
          </p:spPr>
          <p:txBody>
            <a:bodyPr/>
            <a:lstStyle/>
            <a:p>
              <a:endParaRPr lang="en-US">
                <a:solidFill>
                  <a:srgbClr val="000000"/>
                </a:solidFill>
              </a:endParaRPr>
            </a:p>
          </p:txBody>
        </p:sp>
      </p:grpSp>
      <p:grpSp>
        <p:nvGrpSpPr>
          <p:cNvPr id="3" name="Group 39"/>
          <p:cNvGrpSpPr>
            <a:grpSpLocks/>
          </p:cNvGrpSpPr>
          <p:nvPr/>
        </p:nvGrpSpPr>
        <p:grpSpPr bwMode="auto">
          <a:xfrm>
            <a:off x="5640003" y="721799"/>
            <a:ext cx="1035050" cy="596900"/>
            <a:chOff x="3650" y="522"/>
            <a:chExt cx="652" cy="376"/>
          </a:xfrm>
        </p:grpSpPr>
        <p:sp>
          <p:nvSpPr>
            <p:cNvPr id="7224" name="Text Box 25"/>
            <p:cNvSpPr txBox="1">
              <a:spLocks noChangeArrowheads="1"/>
            </p:cNvSpPr>
            <p:nvPr/>
          </p:nvSpPr>
          <p:spPr bwMode="auto">
            <a:xfrm>
              <a:off x="3752" y="522"/>
              <a:ext cx="338" cy="330"/>
            </a:xfrm>
            <a:prstGeom prst="rect">
              <a:avLst/>
            </a:prstGeom>
            <a:noFill/>
            <a:ln w="9525">
              <a:noFill/>
              <a:miter lim="800000"/>
              <a:headEnd/>
              <a:tailEnd/>
            </a:ln>
          </p:spPr>
          <p:txBody>
            <a:bodyPr wrap="none" anchor="t" anchorCtr="0">
              <a:spAutoFit/>
            </a:bodyPr>
            <a:lstStyle/>
            <a:p>
              <a:pPr algn="ctr"/>
              <a:r>
                <a:rPr lang="en-US">
                  <a:solidFill>
                    <a:srgbClr val="000000"/>
                  </a:solidFill>
                </a:rPr>
                <a:t>F</a:t>
              </a:r>
              <a:r>
                <a:rPr lang="en-US" baseline="-25000">
                  <a:solidFill>
                    <a:srgbClr val="000000"/>
                  </a:solidFill>
                </a:rPr>
                <a:t>a</a:t>
              </a:r>
              <a:endParaRPr lang="en-US">
                <a:solidFill>
                  <a:srgbClr val="000000"/>
                </a:solidFill>
              </a:endParaRPr>
            </a:p>
          </p:txBody>
        </p:sp>
        <p:sp>
          <p:nvSpPr>
            <p:cNvPr id="7223" name="Line 24"/>
            <p:cNvSpPr>
              <a:spLocks noChangeShapeType="1"/>
            </p:cNvSpPr>
            <p:nvPr/>
          </p:nvSpPr>
          <p:spPr bwMode="auto">
            <a:xfrm>
              <a:off x="3650" y="898"/>
              <a:ext cx="652" cy="0"/>
            </a:xfrm>
            <a:prstGeom prst="line">
              <a:avLst/>
            </a:prstGeom>
            <a:noFill/>
            <a:ln w="28575">
              <a:solidFill>
                <a:srgbClr val="000000"/>
              </a:solidFill>
              <a:round/>
              <a:headEnd/>
              <a:tailEnd type="triangle" w="lg" len="lg"/>
            </a:ln>
          </p:spPr>
          <p:txBody>
            <a:bodyPr wrap="none" anchor="t" anchorCtr="0">
              <a:spAutoFit/>
            </a:bodyPr>
            <a:lstStyle/>
            <a:p>
              <a:endParaRPr lang="en-US">
                <a:solidFill>
                  <a:srgbClr val="000000"/>
                </a:solidFill>
              </a:endParaRPr>
            </a:p>
          </p:txBody>
        </p:sp>
      </p:grpSp>
      <p:sp>
        <p:nvSpPr>
          <p:cNvPr id="272410" name="Text Box 26"/>
          <p:cNvSpPr txBox="1">
            <a:spLocks noChangeArrowheads="1"/>
          </p:cNvSpPr>
          <p:nvPr/>
        </p:nvSpPr>
        <p:spPr bwMode="auto">
          <a:xfrm>
            <a:off x="6720271" y="1914013"/>
            <a:ext cx="1120820" cy="523220"/>
          </a:xfrm>
          <a:prstGeom prst="rect">
            <a:avLst/>
          </a:prstGeom>
          <a:noFill/>
          <a:ln w="9525">
            <a:noFill/>
            <a:miter lim="800000"/>
            <a:headEnd/>
            <a:tailEnd/>
          </a:ln>
        </p:spPr>
        <p:txBody>
          <a:bodyPr wrap="none" anchor="t" anchorCtr="0">
            <a:spAutoFit/>
          </a:bodyPr>
          <a:lstStyle/>
          <a:p>
            <a:pPr algn="ctr"/>
            <a:r>
              <a:rPr lang="en-US">
                <a:solidFill>
                  <a:srgbClr val="000000"/>
                </a:solidFill>
                <a:latin typeface="Symbol" pitchFamily="18" charset="2"/>
              </a:rPr>
              <a:t>m</a:t>
            </a:r>
            <a:r>
              <a:rPr lang="en-US" baseline="-25000">
                <a:solidFill>
                  <a:srgbClr val="000000"/>
                </a:solidFill>
              </a:rPr>
              <a:t>s</a:t>
            </a:r>
            <a:r>
              <a:rPr lang="en-US">
                <a:solidFill>
                  <a:srgbClr val="000000"/>
                </a:solidFill>
              </a:rPr>
              <a:t> = ?</a:t>
            </a:r>
          </a:p>
        </p:txBody>
      </p:sp>
      <p:sp>
        <p:nvSpPr>
          <p:cNvPr id="7180" name="Rectangle 29"/>
          <p:cNvSpPr>
            <a:spLocks noChangeArrowheads="1"/>
          </p:cNvSpPr>
          <p:nvPr/>
        </p:nvSpPr>
        <p:spPr bwMode="auto">
          <a:xfrm>
            <a:off x="6705213" y="2907788"/>
            <a:ext cx="1208087" cy="1192212"/>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272414" name="Line 30"/>
          <p:cNvSpPr>
            <a:spLocks noChangeShapeType="1"/>
          </p:cNvSpPr>
          <p:nvPr/>
        </p:nvSpPr>
        <p:spPr bwMode="auto">
          <a:xfrm>
            <a:off x="5670163" y="3645975"/>
            <a:ext cx="1035050" cy="0"/>
          </a:xfrm>
          <a:prstGeom prst="line">
            <a:avLst/>
          </a:prstGeom>
          <a:noFill/>
          <a:ln w="28575">
            <a:solidFill>
              <a:srgbClr val="009900"/>
            </a:solidFill>
            <a:round/>
            <a:headEnd/>
            <a:tailEnd type="triangle" w="lg" len="lg"/>
          </a:ln>
        </p:spPr>
        <p:txBody>
          <a:bodyPr/>
          <a:lstStyle/>
          <a:p>
            <a:endParaRPr lang="en-US">
              <a:solidFill>
                <a:srgbClr val="000000"/>
              </a:solidFill>
            </a:endParaRPr>
          </a:p>
        </p:txBody>
      </p:sp>
      <p:grpSp>
        <p:nvGrpSpPr>
          <p:cNvPr id="4" name="Group 40"/>
          <p:cNvGrpSpPr>
            <a:grpSpLocks/>
          </p:cNvGrpSpPr>
          <p:nvPr/>
        </p:nvGrpSpPr>
        <p:grpSpPr bwMode="auto">
          <a:xfrm>
            <a:off x="7823391" y="3701538"/>
            <a:ext cx="1201738" cy="596900"/>
            <a:chOff x="4973" y="2426"/>
            <a:chExt cx="757" cy="376"/>
          </a:xfrm>
        </p:grpSpPr>
        <p:sp>
          <p:nvSpPr>
            <p:cNvPr id="7221" name="Line 32"/>
            <p:cNvSpPr>
              <a:spLocks noChangeShapeType="1"/>
            </p:cNvSpPr>
            <p:nvPr/>
          </p:nvSpPr>
          <p:spPr bwMode="auto">
            <a:xfrm>
              <a:off x="4973" y="2802"/>
              <a:ext cx="653" cy="0"/>
            </a:xfrm>
            <a:prstGeom prst="line">
              <a:avLst/>
            </a:prstGeom>
            <a:noFill/>
            <a:ln w="28575">
              <a:solidFill>
                <a:srgbClr val="009900"/>
              </a:solidFill>
              <a:round/>
              <a:headEnd type="triangle" w="lg" len="lg"/>
              <a:tailEnd/>
            </a:ln>
          </p:spPr>
          <p:txBody>
            <a:bodyPr wrap="none" anchor="t" anchorCtr="0">
              <a:spAutoFit/>
            </a:bodyPr>
            <a:lstStyle/>
            <a:p>
              <a:endParaRPr lang="en-US">
                <a:solidFill>
                  <a:srgbClr val="000000"/>
                </a:solidFill>
              </a:endParaRPr>
            </a:p>
          </p:txBody>
        </p:sp>
        <p:sp>
          <p:nvSpPr>
            <p:cNvPr id="7222" name="Text Box 33"/>
            <p:cNvSpPr txBox="1">
              <a:spLocks noChangeArrowheads="1"/>
            </p:cNvSpPr>
            <p:nvPr/>
          </p:nvSpPr>
          <p:spPr bwMode="auto">
            <a:xfrm>
              <a:off x="5073" y="2426"/>
              <a:ext cx="657" cy="330"/>
            </a:xfrm>
            <a:prstGeom prst="rect">
              <a:avLst/>
            </a:prstGeom>
            <a:noFill/>
            <a:ln w="9525">
              <a:noFill/>
              <a:miter lim="800000"/>
              <a:headEnd/>
              <a:tailEnd/>
            </a:ln>
          </p:spPr>
          <p:txBody>
            <a:bodyPr wrap="none" anchor="t" anchorCtr="0">
              <a:spAutoFit/>
            </a:bodyPr>
            <a:lstStyle/>
            <a:p>
              <a:pPr algn="ctr"/>
              <a:r>
                <a:rPr lang="en-US">
                  <a:solidFill>
                    <a:srgbClr val="009900"/>
                  </a:solidFill>
                </a:rPr>
                <a:t>F</a:t>
              </a:r>
              <a:r>
                <a:rPr lang="en-US" baseline="-25000">
                  <a:solidFill>
                    <a:srgbClr val="009900"/>
                  </a:solidFill>
                </a:rPr>
                <a:t>s,max</a:t>
              </a:r>
              <a:endParaRPr lang="en-US">
                <a:solidFill>
                  <a:srgbClr val="009900"/>
                </a:solidFill>
              </a:endParaRPr>
            </a:p>
          </p:txBody>
        </p:sp>
      </p:grpSp>
      <p:grpSp>
        <p:nvGrpSpPr>
          <p:cNvPr id="5" name="Group 71"/>
          <p:cNvGrpSpPr>
            <a:grpSpLocks/>
          </p:cNvGrpSpPr>
          <p:nvPr/>
        </p:nvGrpSpPr>
        <p:grpSpPr bwMode="auto">
          <a:xfrm>
            <a:off x="6443281" y="4141275"/>
            <a:ext cx="608013" cy="993775"/>
            <a:chOff x="4156" y="2676"/>
            <a:chExt cx="383" cy="626"/>
          </a:xfrm>
        </p:grpSpPr>
        <p:sp>
          <p:nvSpPr>
            <p:cNvPr id="7219" name="Line 35"/>
            <p:cNvSpPr>
              <a:spLocks noChangeShapeType="1"/>
            </p:cNvSpPr>
            <p:nvPr/>
          </p:nvSpPr>
          <p:spPr bwMode="auto">
            <a:xfrm>
              <a:off x="4539" y="2676"/>
              <a:ext cx="0" cy="626"/>
            </a:xfrm>
            <a:prstGeom prst="line">
              <a:avLst/>
            </a:prstGeom>
            <a:noFill/>
            <a:ln w="28575">
              <a:solidFill>
                <a:srgbClr val="000000"/>
              </a:solidFill>
              <a:round/>
              <a:headEnd type="triangle" w="lg" len="lg"/>
              <a:tailEnd/>
            </a:ln>
          </p:spPr>
          <p:txBody>
            <a:bodyPr wrap="none" anchor="t" anchorCtr="0">
              <a:spAutoFit/>
            </a:bodyPr>
            <a:lstStyle/>
            <a:p>
              <a:endParaRPr lang="en-US">
                <a:solidFill>
                  <a:srgbClr val="000000"/>
                </a:solidFill>
              </a:endParaRPr>
            </a:p>
          </p:txBody>
        </p:sp>
        <p:sp>
          <p:nvSpPr>
            <p:cNvPr id="7220" name="Text Box 36"/>
            <p:cNvSpPr txBox="1">
              <a:spLocks noChangeArrowheads="1"/>
            </p:cNvSpPr>
            <p:nvPr/>
          </p:nvSpPr>
          <p:spPr bwMode="auto">
            <a:xfrm>
              <a:off x="4156" y="2873"/>
              <a:ext cx="338" cy="330"/>
            </a:xfrm>
            <a:prstGeom prst="rect">
              <a:avLst/>
            </a:prstGeom>
            <a:noFill/>
            <a:ln w="9525">
              <a:noFill/>
              <a:miter lim="800000"/>
              <a:headEnd/>
              <a:tailEnd/>
            </a:ln>
          </p:spPr>
          <p:txBody>
            <a:bodyPr wrap="none" anchor="t" anchorCtr="0">
              <a:spAutoFit/>
            </a:bodyPr>
            <a:lstStyle/>
            <a:p>
              <a:pPr algn="ctr"/>
              <a:r>
                <a:rPr lang="en-US">
                  <a:solidFill>
                    <a:srgbClr val="000000"/>
                  </a:solidFill>
                </a:rPr>
                <a:t>F</a:t>
              </a:r>
              <a:r>
                <a:rPr lang="en-US" baseline="-25000">
                  <a:solidFill>
                    <a:srgbClr val="000000"/>
                  </a:solidFill>
                </a:rPr>
                <a:t>n</a:t>
              </a:r>
              <a:endParaRPr lang="en-US">
                <a:solidFill>
                  <a:srgbClr val="000000"/>
                </a:solidFill>
              </a:endParaRPr>
            </a:p>
          </p:txBody>
        </p:sp>
      </p:grpSp>
      <p:grpSp>
        <p:nvGrpSpPr>
          <p:cNvPr id="2" name="Group 1"/>
          <p:cNvGrpSpPr/>
          <p:nvPr/>
        </p:nvGrpSpPr>
        <p:grpSpPr>
          <a:xfrm>
            <a:off x="7314523" y="4169850"/>
            <a:ext cx="1444626" cy="1483181"/>
            <a:chOff x="7468898" y="4276725"/>
            <a:chExt cx="1444626" cy="1483181"/>
          </a:xfrm>
        </p:grpSpPr>
        <p:sp>
          <p:nvSpPr>
            <p:cNvPr id="272418" name="Line 34"/>
            <p:cNvSpPr>
              <a:spLocks noChangeShapeType="1"/>
            </p:cNvSpPr>
            <p:nvPr/>
          </p:nvSpPr>
          <p:spPr bwMode="auto">
            <a:xfrm>
              <a:off x="7723188" y="4276725"/>
              <a:ext cx="0" cy="993775"/>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sp>
          <p:nvSpPr>
            <p:cNvPr id="272421" name="Text Box 37"/>
            <p:cNvSpPr txBox="1">
              <a:spLocks noChangeArrowheads="1"/>
            </p:cNvSpPr>
            <p:nvPr/>
          </p:nvSpPr>
          <p:spPr bwMode="auto">
            <a:xfrm>
              <a:off x="7468898" y="5236686"/>
              <a:ext cx="1444626" cy="523220"/>
            </a:xfrm>
            <a:prstGeom prst="rect">
              <a:avLst/>
            </a:prstGeom>
            <a:noFill/>
            <a:ln w="9525">
              <a:noFill/>
              <a:miter lim="800000"/>
              <a:headEnd/>
              <a:tailEnd/>
            </a:ln>
          </p:spPr>
          <p:txBody>
            <a:bodyPr wrap="none" anchor="t" anchorCtr="0">
              <a:spAutoFit/>
            </a:bodyPr>
            <a:lstStyle/>
            <a:p>
              <a:pPr algn="ctr"/>
              <a:r>
                <a:rPr lang="en-US" dirty="0" smtClean="0">
                  <a:solidFill>
                    <a:srgbClr val="000000"/>
                  </a:solidFill>
                </a:rPr>
                <a:t>372.8 N</a:t>
              </a:r>
              <a:endParaRPr lang="en-US" dirty="0">
                <a:solidFill>
                  <a:srgbClr val="000000"/>
                </a:solidFill>
              </a:endParaRPr>
            </a:p>
          </p:txBody>
        </p:sp>
      </p:grpSp>
      <p:sp>
        <p:nvSpPr>
          <p:cNvPr id="272428" name="Rectangle 44"/>
          <p:cNvSpPr>
            <a:spLocks noChangeArrowheads="1"/>
          </p:cNvSpPr>
          <p:nvPr/>
        </p:nvSpPr>
        <p:spPr bwMode="auto">
          <a:xfrm>
            <a:off x="950225" y="4121150"/>
            <a:ext cx="1143000" cy="609600"/>
          </a:xfrm>
          <a:prstGeom prst="rect">
            <a:avLst/>
          </a:prstGeom>
          <a:noFill/>
          <a:ln w="9525">
            <a:noFill/>
            <a:miter lim="800000"/>
            <a:headEnd/>
            <a:tailEnd/>
          </a:ln>
        </p:spPr>
        <p:txBody>
          <a:bodyPr anchor="ctr"/>
          <a:lstStyle/>
          <a:p>
            <a:r>
              <a:rPr lang="en-US" dirty="0">
                <a:solidFill>
                  <a:srgbClr val="0070C0"/>
                </a:solidFill>
                <a:latin typeface="Symbol" pitchFamily="18" charset="2"/>
              </a:rPr>
              <a:t>S</a:t>
            </a:r>
            <a:r>
              <a:rPr lang="en-US" dirty="0">
                <a:solidFill>
                  <a:srgbClr val="0070C0"/>
                </a:solidFill>
              </a:rPr>
              <a:t>F</a:t>
            </a:r>
            <a:r>
              <a:rPr lang="en-US" baseline="-25000" dirty="0">
                <a:solidFill>
                  <a:srgbClr val="0070C0"/>
                </a:solidFill>
              </a:rPr>
              <a:t>//</a:t>
            </a:r>
            <a:r>
              <a:rPr lang="en-US" dirty="0">
                <a:solidFill>
                  <a:srgbClr val="0070C0"/>
                </a:solidFill>
              </a:rPr>
              <a:t>:</a:t>
            </a:r>
          </a:p>
        </p:txBody>
      </p:sp>
      <p:sp>
        <p:nvSpPr>
          <p:cNvPr id="272429" name="Rectangle 45"/>
          <p:cNvSpPr>
            <a:spLocks noChangeArrowheads="1"/>
          </p:cNvSpPr>
          <p:nvPr/>
        </p:nvSpPr>
        <p:spPr bwMode="auto">
          <a:xfrm>
            <a:off x="1758075" y="4192915"/>
            <a:ext cx="2401619" cy="523220"/>
          </a:xfrm>
          <a:prstGeom prst="rect">
            <a:avLst/>
          </a:prstGeom>
          <a:noFill/>
          <a:ln w="9525">
            <a:noFill/>
            <a:miter lim="800000"/>
            <a:headEnd/>
            <a:tailEnd/>
          </a:ln>
        </p:spPr>
        <p:txBody>
          <a:bodyPr wrap="none" anchor="t" anchorCtr="0">
            <a:spAutoFit/>
          </a:bodyPr>
          <a:lstStyle/>
          <a:p>
            <a:r>
              <a:rPr lang="en-US" dirty="0" smtClean="0">
                <a:solidFill>
                  <a:srgbClr val="009900"/>
                </a:solidFill>
              </a:rPr>
              <a:t>153 N </a:t>
            </a:r>
            <a:r>
              <a:rPr lang="en-US" dirty="0">
                <a:solidFill>
                  <a:srgbClr val="009900"/>
                </a:solidFill>
              </a:rPr>
              <a:t>– </a:t>
            </a:r>
            <a:r>
              <a:rPr lang="en-US" dirty="0" err="1">
                <a:solidFill>
                  <a:srgbClr val="009900"/>
                </a:solidFill>
              </a:rPr>
              <a:t>F</a:t>
            </a:r>
            <a:r>
              <a:rPr lang="en-US" baseline="-25000" dirty="0" err="1">
                <a:solidFill>
                  <a:srgbClr val="009900"/>
                </a:solidFill>
              </a:rPr>
              <a:t>s,max</a:t>
            </a:r>
            <a:endParaRPr lang="en-US" baseline="-25000" dirty="0">
              <a:solidFill>
                <a:srgbClr val="009900"/>
              </a:solidFill>
            </a:endParaRPr>
          </a:p>
        </p:txBody>
      </p:sp>
      <p:sp>
        <p:nvSpPr>
          <p:cNvPr id="272431" name="Rectangle 47"/>
          <p:cNvSpPr>
            <a:spLocks noChangeArrowheads="1"/>
          </p:cNvSpPr>
          <p:nvPr/>
        </p:nvSpPr>
        <p:spPr bwMode="auto">
          <a:xfrm>
            <a:off x="4056850" y="4178628"/>
            <a:ext cx="1425390" cy="523220"/>
          </a:xfrm>
          <a:prstGeom prst="rect">
            <a:avLst/>
          </a:prstGeom>
          <a:noFill/>
          <a:ln w="9525">
            <a:noFill/>
            <a:miter lim="800000"/>
            <a:headEnd/>
            <a:tailEnd/>
          </a:ln>
        </p:spPr>
        <p:txBody>
          <a:bodyPr wrap="none" anchor="t" anchorCtr="0">
            <a:spAutoFit/>
          </a:bodyPr>
          <a:lstStyle/>
          <a:p>
            <a:r>
              <a:rPr lang="en-US" dirty="0">
                <a:solidFill>
                  <a:srgbClr val="000000"/>
                </a:solidFill>
              </a:rPr>
              <a:t>=  </a:t>
            </a:r>
            <a:r>
              <a:rPr lang="en-US" dirty="0" smtClean="0">
                <a:solidFill>
                  <a:srgbClr val="000000"/>
                </a:solidFill>
              </a:rPr>
              <a:t>38 </a:t>
            </a:r>
            <a:r>
              <a:rPr lang="en-US" dirty="0">
                <a:solidFill>
                  <a:srgbClr val="000000"/>
                </a:solidFill>
              </a:rPr>
              <a:t>a</a:t>
            </a:r>
            <a:r>
              <a:rPr lang="en-US" baseline="-25000" dirty="0">
                <a:solidFill>
                  <a:srgbClr val="000000"/>
                </a:solidFill>
              </a:rPr>
              <a:t>//</a:t>
            </a:r>
          </a:p>
        </p:txBody>
      </p:sp>
      <p:grpSp>
        <p:nvGrpSpPr>
          <p:cNvPr id="6" name="Group 63"/>
          <p:cNvGrpSpPr>
            <a:grpSpLocks/>
          </p:cNvGrpSpPr>
          <p:nvPr/>
        </p:nvGrpSpPr>
        <p:grpSpPr bwMode="auto">
          <a:xfrm>
            <a:off x="4971000" y="3895725"/>
            <a:ext cx="649288" cy="793750"/>
            <a:chOff x="2599" y="1531"/>
            <a:chExt cx="409" cy="500"/>
          </a:xfrm>
        </p:grpSpPr>
        <p:sp>
          <p:nvSpPr>
            <p:cNvPr id="7217" name="Rectangle 49"/>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dirty="0">
                  <a:solidFill>
                    <a:srgbClr val="3333FF"/>
                  </a:solidFill>
                </a:rPr>
                <a:t>0</a:t>
              </a:r>
            </a:p>
          </p:txBody>
        </p:sp>
        <p:sp>
          <p:nvSpPr>
            <p:cNvPr id="7218" name="Line 50"/>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
        <p:nvSpPr>
          <p:cNvPr id="272435" name="Rectangle 51"/>
          <p:cNvSpPr>
            <a:spLocks noChangeArrowheads="1"/>
          </p:cNvSpPr>
          <p:nvPr/>
        </p:nvSpPr>
        <p:spPr bwMode="auto">
          <a:xfrm>
            <a:off x="2516188" y="4851728"/>
            <a:ext cx="2411238" cy="523220"/>
          </a:xfrm>
          <a:prstGeom prst="rect">
            <a:avLst/>
          </a:prstGeom>
          <a:noFill/>
          <a:ln w="9525">
            <a:noFill/>
            <a:miter lim="800000"/>
            <a:headEnd/>
            <a:tailEnd/>
          </a:ln>
        </p:spPr>
        <p:txBody>
          <a:bodyPr wrap="none" anchor="t" anchorCtr="0">
            <a:spAutoFit/>
          </a:bodyPr>
          <a:lstStyle/>
          <a:p>
            <a:r>
              <a:rPr lang="en-US" dirty="0" err="1">
                <a:solidFill>
                  <a:srgbClr val="009900"/>
                </a:solidFill>
              </a:rPr>
              <a:t>F</a:t>
            </a:r>
            <a:r>
              <a:rPr lang="en-US" baseline="-25000" dirty="0" err="1">
                <a:solidFill>
                  <a:srgbClr val="009900"/>
                </a:solidFill>
              </a:rPr>
              <a:t>s,max</a:t>
            </a:r>
            <a:r>
              <a:rPr lang="en-US" dirty="0">
                <a:solidFill>
                  <a:srgbClr val="009900"/>
                </a:solidFill>
              </a:rPr>
              <a:t> = </a:t>
            </a:r>
            <a:r>
              <a:rPr lang="en-US" dirty="0" smtClean="0">
                <a:solidFill>
                  <a:srgbClr val="009900"/>
                </a:solidFill>
              </a:rPr>
              <a:t>153 N</a:t>
            </a:r>
            <a:endParaRPr lang="en-US" baseline="-25000" dirty="0">
              <a:solidFill>
                <a:srgbClr val="009900"/>
              </a:solidFill>
            </a:endParaRPr>
          </a:p>
        </p:txBody>
      </p:sp>
      <p:sp>
        <p:nvSpPr>
          <p:cNvPr id="272439" name="Rectangle 55"/>
          <p:cNvSpPr>
            <a:spLocks noChangeArrowheads="1"/>
          </p:cNvSpPr>
          <p:nvPr/>
        </p:nvSpPr>
        <p:spPr bwMode="auto">
          <a:xfrm>
            <a:off x="1673613" y="2780040"/>
            <a:ext cx="1837362" cy="523220"/>
          </a:xfrm>
          <a:prstGeom prst="rect">
            <a:avLst/>
          </a:prstGeom>
          <a:noFill/>
          <a:ln w="9525">
            <a:noFill/>
            <a:miter lim="800000"/>
            <a:headEnd/>
            <a:tailEnd/>
          </a:ln>
        </p:spPr>
        <p:txBody>
          <a:bodyPr wrap="none" anchor="t" anchorCtr="0">
            <a:spAutoFit/>
          </a:bodyPr>
          <a:lstStyle/>
          <a:p>
            <a:r>
              <a:rPr lang="en-US" dirty="0" err="1">
                <a:solidFill>
                  <a:srgbClr val="000000"/>
                </a:solidFill>
              </a:rPr>
              <a:t>F</a:t>
            </a:r>
            <a:r>
              <a:rPr lang="en-US" baseline="-25000" dirty="0" err="1">
                <a:solidFill>
                  <a:srgbClr val="000000"/>
                </a:solidFill>
              </a:rPr>
              <a:t>n</a:t>
            </a:r>
            <a:r>
              <a:rPr lang="en-US" dirty="0">
                <a:solidFill>
                  <a:srgbClr val="000000"/>
                </a:solidFill>
              </a:rPr>
              <a:t> – </a:t>
            </a:r>
            <a:r>
              <a:rPr lang="en-US" dirty="0" smtClean="0">
                <a:solidFill>
                  <a:srgbClr val="000000"/>
                </a:solidFill>
              </a:rPr>
              <a:t>372.8</a:t>
            </a:r>
            <a:endParaRPr lang="en-US" baseline="-25000" dirty="0">
              <a:solidFill>
                <a:srgbClr val="000000"/>
              </a:solidFill>
            </a:endParaRPr>
          </a:p>
        </p:txBody>
      </p:sp>
      <p:sp>
        <p:nvSpPr>
          <p:cNvPr id="272441" name="Rectangle 57"/>
          <p:cNvSpPr>
            <a:spLocks noChangeArrowheads="1"/>
          </p:cNvSpPr>
          <p:nvPr/>
        </p:nvSpPr>
        <p:spPr bwMode="auto">
          <a:xfrm>
            <a:off x="2574925" y="3424565"/>
            <a:ext cx="2206053" cy="523220"/>
          </a:xfrm>
          <a:prstGeom prst="rect">
            <a:avLst/>
          </a:prstGeom>
          <a:noFill/>
          <a:ln w="9525">
            <a:noFill/>
            <a:miter lim="800000"/>
            <a:headEnd/>
            <a:tailEnd/>
          </a:ln>
        </p:spPr>
        <p:txBody>
          <a:bodyPr wrap="none" anchor="ctr">
            <a:spAutoFit/>
          </a:bodyPr>
          <a:lstStyle/>
          <a:p>
            <a:r>
              <a:rPr lang="en-US" dirty="0" err="1">
                <a:solidFill>
                  <a:srgbClr val="000000"/>
                </a:solidFill>
              </a:rPr>
              <a:t>F</a:t>
            </a:r>
            <a:r>
              <a:rPr lang="en-US" baseline="-25000" dirty="0" err="1">
                <a:solidFill>
                  <a:srgbClr val="000000"/>
                </a:solidFill>
              </a:rPr>
              <a:t>n</a:t>
            </a:r>
            <a:r>
              <a:rPr lang="en-US" dirty="0">
                <a:solidFill>
                  <a:srgbClr val="000000"/>
                </a:solidFill>
              </a:rPr>
              <a:t> = </a:t>
            </a:r>
            <a:r>
              <a:rPr lang="en-US" dirty="0" smtClean="0">
                <a:solidFill>
                  <a:srgbClr val="000000"/>
                </a:solidFill>
              </a:rPr>
              <a:t>372.8 N</a:t>
            </a:r>
            <a:endParaRPr lang="en-US" baseline="-25000" dirty="0">
              <a:solidFill>
                <a:srgbClr val="000000"/>
              </a:solidFill>
            </a:endParaRPr>
          </a:p>
        </p:txBody>
      </p:sp>
      <p:graphicFrame>
        <p:nvGraphicFramePr>
          <p:cNvPr id="272445" name="Object 61"/>
          <p:cNvGraphicFramePr>
            <a:graphicFrameLocks noChangeAspect="1"/>
          </p:cNvGraphicFramePr>
          <p:nvPr>
            <p:extLst/>
          </p:nvPr>
        </p:nvGraphicFramePr>
        <p:xfrm>
          <a:off x="464363" y="5834575"/>
          <a:ext cx="1757362" cy="446088"/>
        </p:xfrm>
        <a:graphic>
          <a:graphicData uri="http://schemas.openxmlformats.org/presentationml/2006/ole">
            <mc:AlternateContent xmlns:mc="http://schemas.openxmlformats.org/markup-compatibility/2006">
              <mc:Choice xmlns:v="urn:schemas-microsoft-com:vml" Requires="v">
                <p:oleObj spid="_x0000_s8230" name="Equation" r:id="rId3" imgW="1828800" imgH="457200" progId="Equation.3">
                  <p:embed/>
                </p:oleObj>
              </mc:Choice>
              <mc:Fallback>
                <p:oleObj name="Equation" r:id="rId3" imgW="18288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63" y="5834575"/>
                        <a:ext cx="1757362"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2451" name="Object 67"/>
          <p:cNvGraphicFramePr>
            <a:graphicFrameLocks noChangeAspect="1"/>
          </p:cNvGraphicFramePr>
          <p:nvPr>
            <p:extLst/>
          </p:nvPr>
        </p:nvGraphicFramePr>
        <p:xfrm>
          <a:off x="2426513" y="5605975"/>
          <a:ext cx="1951037" cy="917575"/>
        </p:xfrm>
        <a:graphic>
          <a:graphicData uri="http://schemas.openxmlformats.org/presentationml/2006/ole">
            <mc:AlternateContent xmlns:mc="http://schemas.openxmlformats.org/markup-compatibility/2006">
              <mc:Choice xmlns:v="urn:schemas-microsoft-com:vml" Requires="v">
                <p:oleObj spid="_x0000_s8231" name="Equation" r:id="rId5" imgW="2031840" imgH="939600" progId="Equation.3">
                  <p:embed/>
                </p:oleObj>
              </mc:Choice>
              <mc:Fallback>
                <p:oleObj name="Equation" r:id="rId5" imgW="2031840" imgH="939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6513" y="5605975"/>
                        <a:ext cx="1951037"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2456" name="Text Box 72"/>
          <p:cNvSpPr txBox="1">
            <a:spLocks noChangeArrowheads="1"/>
          </p:cNvSpPr>
          <p:nvPr/>
        </p:nvSpPr>
        <p:spPr bwMode="auto">
          <a:xfrm>
            <a:off x="6845360" y="236025"/>
            <a:ext cx="859530" cy="461665"/>
          </a:xfrm>
          <a:prstGeom prst="rect">
            <a:avLst/>
          </a:prstGeom>
          <a:noFill/>
          <a:ln w="9525">
            <a:noFill/>
            <a:miter lim="800000"/>
            <a:headEnd/>
            <a:tailEnd/>
          </a:ln>
        </p:spPr>
        <p:txBody>
          <a:bodyPr wrap="none" anchor="t" anchorCtr="0">
            <a:spAutoFit/>
          </a:bodyPr>
          <a:lstStyle/>
          <a:p>
            <a:pPr algn="ctr"/>
            <a:r>
              <a:rPr lang="en-US" sz="2400" dirty="0">
                <a:solidFill>
                  <a:srgbClr val="000000"/>
                </a:solidFill>
              </a:rPr>
              <a:t>v = 0</a:t>
            </a:r>
          </a:p>
        </p:txBody>
      </p:sp>
      <p:sp>
        <p:nvSpPr>
          <p:cNvPr id="272457" name="Rectangle 73"/>
          <p:cNvSpPr>
            <a:spLocks noChangeArrowheads="1"/>
          </p:cNvSpPr>
          <p:nvPr/>
        </p:nvSpPr>
        <p:spPr bwMode="auto">
          <a:xfrm>
            <a:off x="6794361" y="3221803"/>
            <a:ext cx="1064715" cy="523220"/>
          </a:xfrm>
          <a:prstGeom prst="rect">
            <a:avLst/>
          </a:prstGeom>
          <a:noFill/>
          <a:ln w="9525">
            <a:noFill/>
            <a:miter lim="800000"/>
            <a:headEnd/>
            <a:tailEnd/>
          </a:ln>
        </p:spPr>
        <p:txBody>
          <a:bodyPr wrap="none" anchor="t" anchorCtr="0">
            <a:spAutoFit/>
          </a:bodyPr>
          <a:lstStyle/>
          <a:p>
            <a:pPr algn="ctr"/>
            <a:r>
              <a:rPr lang="en-US" dirty="0" smtClean="0">
                <a:solidFill>
                  <a:srgbClr val="000000"/>
                </a:solidFill>
              </a:rPr>
              <a:t>38 kg</a:t>
            </a:r>
            <a:endParaRPr lang="en-US" dirty="0">
              <a:solidFill>
                <a:srgbClr val="000000"/>
              </a:solidFill>
            </a:endParaRPr>
          </a:p>
        </p:txBody>
      </p:sp>
      <p:grpSp>
        <p:nvGrpSpPr>
          <p:cNvPr id="8" name="Group 63"/>
          <p:cNvGrpSpPr>
            <a:grpSpLocks/>
          </p:cNvGrpSpPr>
          <p:nvPr/>
        </p:nvGrpSpPr>
        <p:grpSpPr bwMode="auto">
          <a:xfrm>
            <a:off x="879863" y="2651125"/>
            <a:ext cx="1143000" cy="768350"/>
            <a:chOff x="725488" y="2651125"/>
            <a:chExt cx="1143000" cy="768350"/>
          </a:xfrm>
        </p:grpSpPr>
        <p:sp>
          <p:nvSpPr>
            <p:cNvPr id="7207" name="Rectangle 54"/>
            <p:cNvSpPr>
              <a:spLocks noChangeArrowheads="1"/>
            </p:cNvSpPr>
            <p:nvPr/>
          </p:nvSpPr>
          <p:spPr bwMode="auto">
            <a:xfrm>
              <a:off x="725488" y="2651125"/>
              <a:ext cx="1143000" cy="768350"/>
            </a:xfrm>
            <a:prstGeom prst="rect">
              <a:avLst/>
            </a:prstGeom>
            <a:noFill/>
            <a:ln w="9525">
              <a:noFill/>
              <a:miter lim="800000"/>
              <a:headEnd/>
              <a:tailEnd/>
            </a:ln>
          </p:spPr>
          <p:txBody>
            <a:bodyPr anchor="ctr"/>
            <a:lstStyle/>
            <a:p>
              <a:r>
                <a:rPr lang="en-US">
                  <a:solidFill>
                    <a:srgbClr val="0070C0"/>
                  </a:solidFill>
                  <a:latin typeface="Symbol" pitchFamily="18" charset="2"/>
                </a:rPr>
                <a:t>S</a:t>
              </a:r>
              <a:r>
                <a:rPr lang="en-US">
                  <a:solidFill>
                    <a:srgbClr val="0070C0"/>
                  </a:solidFill>
                </a:rPr>
                <a:t>F</a:t>
              </a:r>
              <a:r>
                <a:rPr lang="en-US" baseline="-25000">
                  <a:solidFill>
                    <a:srgbClr val="0070C0"/>
                  </a:solidFill>
                </a:rPr>
                <a:t> </a:t>
              </a:r>
              <a:r>
                <a:rPr lang="en-US">
                  <a:solidFill>
                    <a:srgbClr val="0070C0"/>
                  </a:solidFill>
                </a:rPr>
                <a:t> :</a:t>
              </a:r>
            </a:p>
          </p:txBody>
        </p:sp>
        <p:grpSp>
          <p:nvGrpSpPr>
            <p:cNvPr id="7208" name="Group 56"/>
            <p:cNvGrpSpPr>
              <a:grpSpLocks/>
            </p:cNvGrpSpPr>
            <p:nvPr/>
          </p:nvGrpSpPr>
          <p:grpSpPr bwMode="auto">
            <a:xfrm>
              <a:off x="1215262" y="3065176"/>
              <a:ext cx="233527" cy="235723"/>
              <a:chOff x="7734815" y="2032022"/>
              <a:chExt cx="233527" cy="235723"/>
            </a:xfrm>
          </p:grpSpPr>
          <p:grpSp>
            <p:nvGrpSpPr>
              <p:cNvPr id="7209" name="Group 69"/>
              <p:cNvGrpSpPr>
                <a:grpSpLocks/>
              </p:cNvGrpSpPr>
              <p:nvPr/>
            </p:nvGrpSpPr>
            <p:grpSpPr bwMode="auto">
              <a:xfrm>
                <a:off x="7734815" y="2267333"/>
                <a:ext cx="233527" cy="412"/>
                <a:chOff x="2121" y="3675"/>
                <a:chExt cx="494" cy="412"/>
              </a:xfrm>
            </p:grpSpPr>
            <p:sp>
              <p:nvSpPr>
                <p:cNvPr id="7213"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70C0"/>
                    </a:solidFill>
                  </a:endParaRPr>
                </a:p>
              </p:txBody>
            </p:sp>
            <p:sp>
              <p:nvSpPr>
                <p:cNvPr id="7214"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70C0"/>
                    </a:solidFill>
                  </a:endParaRPr>
                </a:p>
              </p:txBody>
            </p:sp>
          </p:grpSp>
          <p:grpSp>
            <p:nvGrpSpPr>
              <p:cNvPr id="7210" name="Group 55"/>
              <p:cNvGrpSpPr>
                <a:grpSpLocks/>
              </p:cNvGrpSpPr>
              <p:nvPr/>
            </p:nvGrpSpPr>
            <p:grpSpPr bwMode="auto">
              <a:xfrm rot="5400000">
                <a:off x="7734815" y="2148580"/>
                <a:ext cx="233527" cy="412"/>
                <a:chOff x="2121" y="3675"/>
                <a:chExt cx="494" cy="412"/>
              </a:xfrm>
            </p:grpSpPr>
            <p:sp>
              <p:nvSpPr>
                <p:cNvPr id="7211"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70C0"/>
                    </a:solidFill>
                  </a:endParaRPr>
                </a:p>
              </p:txBody>
            </p:sp>
            <p:sp>
              <p:nvSpPr>
                <p:cNvPr id="7212"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70C0"/>
                    </a:solidFill>
                  </a:endParaRPr>
                </a:p>
              </p:txBody>
            </p:sp>
          </p:grpSp>
        </p:grpSp>
      </p:grpSp>
      <p:grpSp>
        <p:nvGrpSpPr>
          <p:cNvPr id="12" name="Group 71"/>
          <p:cNvGrpSpPr>
            <a:grpSpLocks/>
          </p:cNvGrpSpPr>
          <p:nvPr/>
        </p:nvGrpSpPr>
        <p:grpSpPr bwMode="auto">
          <a:xfrm>
            <a:off x="3469913" y="2810996"/>
            <a:ext cx="1387079" cy="525528"/>
            <a:chOff x="2935538" y="2810996"/>
            <a:chExt cx="1387079" cy="525528"/>
          </a:xfrm>
        </p:grpSpPr>
        <p:sp>
          <p:nvSpPr>
            <p:cNvPr id="7199" name="Rectangle 56"/>
            <p:cNvSpPr>
              <a:spLocks noChangeArrowheads="1"/>
            </p:cNvSpPr>
            <p:nvPr/>
          </p:nvSpPr>
          <p:spPr bwMode="auto">
            <a:xfrm>
              <a:off x="2935538" y="2810996"/>
              <a:ext cx="1293944" cy="523220"/>
            </a:xfrm>
            <a:prstGeom prst="rect">
              <a:avLst/>
            </a:prstGeom>
            <a:noFill/>
            <a:ln w="9525">
              <a:noFill/>
              <a:miter lim="800000"/>
              <a:headEnd/>
              <a:tailEnd/>
            </a:ln>
          </p:spPr>
          <p:txBody>
            <a:bodyPr wrap="none" anchor="t" anchorCtr="0">
              <a:spAutoFit/>
            </a:bodyPr>
            <a:lstStyle/>
            <a:p>
              <a:r>
                <a:rPr lang="en-US" dirty="0">
                  <a:solidFill>
                    <a:srgbClr val="000000"/>
                  </a:solidFill>
                </a:rPr>
                <a:t>=  </a:t>
              </a:r>
              <a:r>
                <a:rPr lang="en-US" dirty="0" smtClean="0">
                  <a:solidFill>
                    <a:srgbClr val="000000"/>
                  </a:solidFill>
                </a:rPr>
                <a:t>38 </a:t>
              </a:r>
              <a:r>
                <a:rPr lang="en-US" dirty="0">
                  <a:solidFill>
                    <a:srgbClr val="000000"/>
                  </a:solidFill>
                </a:rPr>
                <a:t>a</a:t>
              </a:r>
              <a:endParaRPr lang="en-US" baseline="-25000" dirty="0">
                <a:solidFill>
                  <a:srgbClr val="000000"/>
                </a:solidFill>
              </a:endParaRPr>
            </a:p>
          </p:txBody>
        </p:sp>
        <p:grpSp>
          <p:nvGrpSpPr>
            <p:cNvPr id="7200" name="Group 64"/>
            <p:cNvGrpSpPr>
              <a:grpSpLocks/>
            </p:cNvGrpSpPr>
            <p:nvPr/>
          </p:nvGrpSpPr>
          <p:grpSpPr bwMode="auto">
            <a:xfrm>
              <a:off x="4089090" y="3100801"/>
              <a:ext cx="233527" cy="235723"/>
              <a:chOff x="7734815" y="2032022"/>
              <a:chExt cx="233527" cy="235723"/>
            </a:xfrm>
          </p:grpSpPr>
          <p:grpSp>
            <p:nvGrpSpPr>
              <p:cNvPr id="7201" name="Group 69"/>
              <p:cNvGrpSpPr>
                <a:grpSpLocks/>
              </p:cNvGrpSpPr>
              <p:nvPr/>
            </p:nvGrpSpPr>
            <p:grpSpPr bwMode="auto">
              <a:xfrm>
                <a:off x="7734815" y="2267333"/>
                <a:ext cx="233527" cy="412"/>
                <a:chOff x="2121" y="3675"/>
                <a:chExt cx="494" cy="412"/>
              </a:xfrm>
            </p:grpSpPr>
            <p:sp>
              <p:nvSpPr>
                <p:cNvPr id="7205"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sp>
              <p:nvSpPr>
                <p:cNvPr id="7206"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grpSp>
          <p:grpSp>
            <p:nvGrpSpPr>
              <p:cNvPr id="7202" name="Group 55"/>
              <p:cNvGrpSpPr>
                <a:grpSpLocks/>
              </p:cNvGrpSpPr>
              <p:nvPr/>
            </p:nvGrpSpPr>
            <p:grpSpPr bwMode="auto">
              <a:xfrm rot="5400000">
                <a:off x="7734815" y="2148580"/>
                <a:ext cx="233527" cy="412"/>
                <a:chOff x="2121" y="3675"/>
                <a:chExt cx="494" cy="412"/>
              </a:xfrm>
            </p:grpSpPr>
            <p:sp>
              <p:nvSpPr>
                <p:cNvPr id="7203"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sp>
              <p:nvSpPr>
                <p:cNvPr id="7204"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grpSp>
        </p:grpSp>
      </p:grpSp>
      <p:grpSp>
        <p:nvGrpSpPr>
          <p:cNvPr id="7" name="Group 64"/>
          <p:cNvGrpSpPr>
            <a:grpSpLocks/>
          </p:cNvGrpSpPr>
          <p:nvPr/>
        </p:nvGrpSpPr>
        <p:grpSpPr bwMode="auto">
          <a:xfrm>
            <a:off x="4395875" y="2511425"/>
            <a:ext cx="649288" cy="793750"/>
            <a:chOff x="2599" y="1531"/>
            <a:chExt cx="409" cy="500"/>
          </a:xfrm>
        </p:grpSpPr>
        <p:sp>
          <p:nvSpPr>
            <p:cNvPr id="7215" name="Rectangle 65"/>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dirty="0">
                  <a:solidFill>
                    <a:srgbClr val="3333FF"/>
                  </a:solidFill>
                </a:rPr>
                <a:t>0</a:t>
              </a:r>
            </a:p>
          </p:txBody>
        </p:sp>
        <p:sp>
          <p:nvSpPr>
            <p:cNvPr id="7216" name="Line 66"/>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grpSp>
        <p:nvGrpSpPr>
          <p:cNvPr id="9" name="Group 8"/>
          <p:cNvGrpSpPr/>
          <p:nvPr/>
        </p:nvGrpSpPr>
        <p:grpSpPr>
          <a:xfrm>
            <a:off x="4433391" y="5546571"/>
            <a:ext cx="1803186" cy="978915"/>
            <a:chOff x="6238416" y="5879085"/>
            <a:chExt cx="1803186" cy="978915"/>
          </a:xfrm>
        </p:grpSpPr>
        <p:sp>
          <p:nvSpPr>
            <p:cNvPr id="60" name="Rectangle 76"/>
            <p:cNvSpPr>
              <a:spLocks noChangeArrowheads="1"/>
            </p:cNvSpPr>
            <p:nvPr/>
          </p:nvSpPr>
          <p:spPr bwMode="auto">
            <a:xfrm>
              <a:off x="6693570" y="5879085"/>
              <a:ext cx="1144865"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153 N</a:t>
              </a:r>
              <a:endParaRPr lang="en-US" baseline="-25000" dirty="0">
                <a:solidFill>
                  <a:srgbClr val="000000"/>
                </a:solidFill>
              </a:endParaRPr>
            </a:p>
          </p:txBody>
        </p:sp>
        <p:sp>
          <p:nvSpPr>
            <p:cNvPr id="61" name="Rectangle 76"/>
            <p:cNvSpPr>
              <a:spLocks noChangeArrowheads="1"/>
            </p:cNvSpPr>
            <p:nvPr/>
          </p:nvSpPr>
          <p:spPr bwMode="auto">
            <a:xfrm>
              <a:off x="6238416" y="6116415"/>
              <a:ext cx="394660"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a:t>
              </a:r>
              <a:endParaRPr lang="en-US" baseline="-25000" dirty="0">
                <a:solidFill>
                  <a:srgbClr val="000000"/>
                </a:solidFill>
              </a:endParaRPr>
            </a:p>
          </p:txBody>
        </p:sp>
        <p:sp>
          <p:nvSpPr>
            <p:cNvPr id="62" name="Rectangle 76"/>
            <p:cNvSpPr>
              <a:spLocks noChangeArrowheads="1"/>
            </p:cNvSpPr>
            <p:nvPr/>
          </p:nvSpPr>
          <p:spPr bwMode="auto">
            <a:xfrm>
              <a:off x="6596976" y="6334780"/>
              <a:ext cx="1444626"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372.8 N</a:t>
              </a:r>
              <a:endParaRPr lang="en-US" baseline="-25000" dirty="0">
                <a:solidFill>
                  <a:srgbClr val="000000"/>
                </a:solidFill>
              </a:endParaRPr>
            </a:p>
          </p:txBody>
        </p:sp>
        <p:cxnSp>
          <p:nvCxnSpPr>
            <p:cNvPr id="64" name="Straight Connector 63"/>
            <p:cNvCxnSpPr/>
            <p:nvPr/>
          </p:nvCxnSpPr>
          <p:spPr>
            <a:xfrm>
              <a:off x="6672496" y="6388947"/>
              <a:ext cx="12839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Text Box 21"/>
          <p:cNvSpPr txBox="1">
            <a:spLocks noChangeArrowheads="1"/>
          </p:cNvSpPr>
          <p:nvPr/>
        </p:nvSpPr>
        <p:spPr bwMode="auto">
          <a:xfrm>
            <a:off x="6238835" y="5775204"/>
            <a:ext cx="1393330" cy="523220"/>
          </a:xfrm>
          <a:prstGeom prst="rect">
            <a:avLst/>
          </a:prstGeom>
          <a:noFill/>
          <a:ln w="9525">
            <a:noFill/>
            <a:miter lim="800000"/>
            <a:headEnd/>
            <a:tailEnd/>
          </a:ln>
        </p:spPr>
        <p:txBody>
          <a:bodyPr wrap="none" anchor="t" anchorCtr="0">
            <a:spAutoFit/>
          </a:bodyPr>
          <a:lstStyle/>
          <a:p>
            <a:pPr algn="ctr"/>
            <a:r>
              <a:rPr lang="en-US" dirty="0" smtClean="0">
                <a:solidFill>
                  <a:srgbClr val="000000"/>
                </a:solidFill>
              </a:rPr>
              <a:t>=   0.41</a:t>
            </a:r>
            <a:endParaRPr lang="en-US" dirty="0">
              <a:solidFill>
                <a:srgbClr val="000000"/>
              </a:solidFill>
            </a:endParaRPr>
          </a:p>
        </p:txBody>
      </p:sp>
    </p:spTree>
    <p:extLst>
      <p:ext uri="{BB962C8B-B14F-4D97-AF65-F5344CB8AC3E}">
        <p14:creationId xmlns:p14="http://schemas.microsoft.com/office/powerpoint/2010/main" val="1366115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wheel(1)">
                                      <p:cBhvr>
                                        <p:cTn id="7" dur="2000"/>
                                        <p:tgtEl>
                                          <p:spTgt spid="71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2405"/>
                                        </p:tgtEl>
                                        <p:attrNameLst>
                                          <p:attrName>style.visibility</p:attrName>
                                        </p:attrNameLst>
                                      </p:cBhvr>
                                      <p:to>
                                        <p:strVal val="visible"/>
                                      </p:to>
                                    </p:set>
                                    <p:animEffect transition="in" filter="dissolve">
                                      <p:cBhvr>
                                        <p:cTn id="12" dur="500"/>
                                        <p:tgtEl>
                                          <p:spTgt spid="27240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2456"/>
                                        </p:tgtEl>
                                        <p:attrNameLst>
                                          <p:attrName>style.visibility</p:attrName>
                                        </p:attrNameLst>
                                      </p:cBhvr>
                                      <p:to>
                                        <p:strVal val="visible"/>
                                      </p:to>
                                    </p:set>
                                    <p:animEffect transition="in" filter="wipe(down)">
                                      <p:cBhvr>
                                        <p:cTn id="17" dur="500"/>
                                        <p:tgtEl>
                                          <p:spTgt spid="272456"/>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ppt_x</p:attrName>
                                        </p:attrNameLst>
                                      </p:cBhvr>
                                      <p:tavLst>
                                        <p:tav tm="0">
                                          <p:val>
                                            <p:strVal val="#ppt_x-.2"/>
                                          </p:val>
                                        </p:tav>
                                        <p:tav tm="100000">
                                          <p:val>
                                            <p:strVal val="#ppt_x"/>
                                          </p:val>
                                        </p:tav>
                                      </p:tavLst>
                                    </p:anim>
                                    <p:anim calcmode="lin" valueType="num">
                                      <p:cBhvr>
                                        <p:cTn id="2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grpId="0" nodeType="clickEffect">
                                  <p:stCondLst>
                                    <p:cond delay="0"/>
                                  </p:stCondLst>
                                  <p:childTnLst>
                                    <p:set>
                                      <p:cBhvr>
                                        <p:cTn id="28" dur="1" fill="hold">
                                          <p:stCondLst>
                                            <p:cond delay="0"/>
                                          </p:stCondLst>
                                        </p:cTn>
                                        <p:tgtEl>
                                          <p:spTgt spid="272410"/>
                                        </p:tgtEl>
                                        <p:attrNameLst>
                                          <p:attrName>style.visibility</p:attrName>
                                        </p:attrNameLst>
                                      </p:cBhvr>
                                      <p:to>
                                        <p:strVal val="visible"/>
                                      </p:to>
                                    </p:set>
                                    <p:animEffect transition="in" filter="fade">
                                      <p:cBhvr>
                                        <p:cTn id="29" dur="2000"/>
                                        <p:tgtEl>
                                          <p:spTgt spid="272410"/>
                                        </p:tgtEl>
                                      </p:cBhvr>
                                    </p:animEffect>
                                    <p:anim calcmode="lin" valueType="num">
                                      <p:cBhvr>
                                        <p:cTn id="30" dur="2000" fill="hold"/>
                                        <p:tgtEl>
                                          <p:spTgt spid="272410"/>
                                        </p:tgtEl>
                                        <p:attrNameLst>
                                          <p:attrName>style.rotation</p:attrName>
                                        </p:attrNameLst>
                                      </p:cBhvr>
                                      <p:tavLst>
                                        <p:tav tm="0">
                                          <p:val>
                                            <p:fltVal val="720"/>
                                          </p:val>
                                        </p:tav>
                                        <p:tav tm="100000">
                                          <p:val>
                                            <p:fltVal val="0"/>
                                          </p:val>
                                        </p:tav>
                                      </p:tavLst>
                                    </p:anim>
                                    <p:anim calcmode="lin" valueType="num">
                                      <p:cBhvr>
                                        <p:cTn id="31" dur="2000" fill="hold"/>
                                        <p:tgtEl>
                                          <p:spTgt spid="272410"/>
                                        </p:tgtEl>
                                        <p:attrNameLst>
                                          <p:attrName>ppt_h</p:attrName>
                                        </p:attrNameLst>
                                      </p:cBhvr>
                                      <p:tavLst>
                                        <p:tav tm="0">
                                          <p:val>
                                            <p:fltVal val="0"/>
                                          </p:val>
                                        </p:tav>
                                        <p:tav tm="100000">
                                          <p:val>
                                            <p:strVal val="#ppt_h"/>
                                          </p:val>
                                        </p:tav>
                                      </p:tavLst>
                                    </p:anim>
                                    <p:anim calcmode="lin" valueType="num">
                                      <p:cBhvr>
                                        <p:cTn id="32" dur="2000" fill="hold"/>
                                        <p:tgtEl>
                                          <p:spTgt spid="272410"/>
                                        </p:tgtEl>
                                        <p:attrNameLst>
                                          <p:attrName>ppt_w</p:attrName>
                                        </p:attrNameLst>
                                      </p:cBhvr>
                                      <p:tavLst>
                                        <p:tav tm="0">
                                          <p:val>
                                            <p:fltVal val="0"/>
                                          </p:val>
                                        </p:tav>
                                        <p:tav tm="100000">
                                          <p:val>
                                            <p:strVal val="#ppt_w"/>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7180"/>
                                        </p:tgtEl>
                                        <p:attrNameLst>
                                          <p:attrName>style.visibility</p:attrName>
                                        </p:attrNameLst>
                                      </p:cBhvr>
                                      <p:to>
                                        <p:strVal val="visible"/>
                                      </p:to>
                                    </p:set>
                                    <p:animEffect transition="in" filter="wheel(1)">
                                      <p:cBhvr>
                                        <p:cTn id="37" dur="2000"/>
                                        <p:tgtEl>
                                          <p:spTgt spid="718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72457"/>
                                        </p:tgtEl>
                                        <p:attrNameLst>
                                          <p:attrName>style.visibility</p:attrName>
                                        </p:attrNameLst>
                                      </p:cBhvr>
                                      <p:to>
                                        <p:strVal val="visible"/>
                                      </p:to>
                                    </p:set>
                                    <p:animEffect transition="in" filter="dissolve">
                                      <p:cBhvr>
                                        <p:cTn id="42" dur="500"/>
                                        <p:tgtEl>
                                          <p:spTgt spid="272457"/>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272414"/>
                                        </p:tgtEl>
                                        <p:attrNameLst>
                                          <p:attrName>style.visibility</p:attrName>
                                        </p:attrNameLst>
                                      </p:cBhvr>
                                      <p:to>
                                        <p:strVal val="visible"/>
                                      </p:to>
                                    </p:set>
                                    <p:anim calcmode="lin" valueType="num">
                                      <p:cBhvr>
                                        <p:cTn id="47" dur="1000" fill="hold"/>
                                        <p:tgtEl>
                                          <p:spTgt spid="272414"/>
                                        </p:tgtEl>
                                        <p:attrNameLst>
                                          <p:attrName>ppt_x</p:attrName>
                                        </p:attrNameLst>
                                      </p:cBhvr>
                                      <p:tavLst>
                                        <p:tav tm="0">
                                          <p:val>
                                            <p:strVal val="#ppt_x-.2"/>
                                          </p:val>
                                        </p:tav>
                                        <p:tav tm="100000">
                                          <p:val>
                                            <p:strVal val="#ppt_x"/>
                                          </p:val>
                                        </p:tav>
                                      </p:tavLst>
                                    </p:anim>
                                    <p:anim calcmode="lin" valueType="num">
                                      <p:cBhvr>
                                        <p:cTn id="48" dur="1000" fill="hold"/>
                                        <p:tgtEl>
                                          <p:spTgt spid="272414"/>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72414"/>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272415"/>
                                        </p:tgtEl>
                                        <p:attrNameLst>
                                          <p:attrName>style.visibility</p:attrName>
                                        </p:attrNameLst>
                                      </p:cBhvr>
                                      <p:to>
                                        <p:strVal val="visible"/>
                                      </p:to>
                                    </p:set>
                                    <p:anim calcmode="lin" valueType="num">
                                      <p:cBhvr>
                                        <p:cTn id="52" dur="1000" fill="hold"/>
                                        <p:tgtEl>
                                          <p:spTgt spid="272415"/>
                                        </p:tgtEl>
                                        <p:attrNameLst>
                                          <p:attrName>ppt_x</p:attrName>
                                        </p:attrNameLst>
                                      </p:cBhvr>
                                      <p:tavLst>
                                        <p:tav tm="0">
                                          <p:val>
                                            <p:strVal val="#ppt_x-.2"/>
                                          </p:val>
                                        </p:tav>
                                        <p:tav tm="100000">
                                          <p:val>
                                            <p:strVal val="#ppt_x"/>
                                          </p:val>
                                        </p:tav>
                                      </p:tavLst>
                                    </p:anim>
                                    <p:anim calcmode="lin" valueType="num">
                                      <p:cBhvr>
                                        <p:cTn id="53" dur="1000" fill="hold"/>
                                        <p:tgtEl>
                                          <p:spTgt spid="272415"/>
                                        </p:tgtEl>
                                        <p:attrNameLst>
                                          <p:attrName>ppt_y</p:attrName>
                                        </p:attrNameLst>
                                      </p:cBhvr>
                                      <p:tavLst>
                                        <p:tav tm="0">
                                          <p:val>
                                            <p:strVal val="#ppt_y"/>
                                          </p:val>
                                        </p:tav>
                                        <p:tav tm="100000">
                                          <p:val>
                                            <p:strVal val="#ppt_y"/>
                                          </p:val>
                                        </p:tav>
                                      </p:tavLst>
                                    </p:anim>
                                    <p:animEffect transition="in" filter="wipe(right)" prLst="gradientSize: 0.1">
                                      <p:cBhvr>
                                        <p:cTn id="54" dur="1000"/>
                                        <p:tgtEl>
                                          <p:spTgt spid="272415"/>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1000"/>
                                        <p:tgtEl>
                                          <p:spTgt spid="5"/>
                                        </p:tgtEl>
                                      </p:cBhvr>
                                    </p:animEffect>
                                    <p:anim calcmode="lin" valueType="num">
                                      <p:cBhvr>
                                        <p:cTn id="67" dur="1000" fill="hold"/>
                                        <p:tgtEl>
                                          <p:spTgt spid="5"/>
                                        </p:tgtEl>
                                        <p:attrNameLst>
                                          <p:attrName>ppt_x</p:attrName>
                                        </p:attrNameLst>
                                      </p:cBhvr>
                                      <p:tavLst>
                                        <p:tav tm="0">
                                          <p:val>
                                            <p:strVal val="#ppt_x"/>
                                          </p:val>
                                        </p:tav>
                                        <p:tav tm="100000">
                                          <p:val>
                                            <p:strVal val="#ppt_x"/>
                                          </p:val>
                                        </p:tav>
                                      </p:tavLst>
                                    </p:anim>
                                    <p:anim calcmode="lin" valueType="num">
                                      <p:cBhvr>
                                        <p:cTn id="6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0" fill="hold"/>
                                        <p:tgtEl>
                                          <p:spTgt spid="4"/>
                                        </p:tgtEl>
                                        <p:attrNameLst>
                                          <p:attrName>ppt_x</p:attrName>
                                        </p:attrNameLst>
                                      </p:cBhvr>
                                      <p:tavLst>
                                        <p:tav tm="0">
                                          <p:val>
                                            <p:strVal val="1+#ppt_w/2"/>
                                          </p:val>
                                        </p:tav>
                                        <p:tav tm="100000">
                                          <p:val>
                                            <p:strVal val="#ppt_x"/>
                                          </p:val>
                                        </p:tav>
                                      </p:tavLst>
                                    </p:anim>
                                    <p:anim calcmode="lin" valueType="num">
                                      <p:cBhvr additive="base">
                                        <p:cTn id="74" dur="5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1000"/>
                                        <p:tgtEl>
                                          <p:spTgt spid="8"/>
                                        </p:tgtEl>
                                      </p:cBhvr>
                                    </p:animEffect>
                                    <p:anim calcmode="lin" valueType="num">
                                      <p:cBhvr>
                                        <p:cTn id="80" dur="1000" fill="hold"/>
                                        <p:tgtEl>
                                          <p:spTgt spid="8"/>
                                        </p:tgtEl>
                                        <p:attrNameLst>
                                          <p:attrName>ppt_x</p:attrName>
                                        </p:attrNameLst>
                                      </p:cBhvr>
                                      <p:tavLst>
                                        <p:tav tm="0">
                                          <p:val>
                                            <p:strVal val="#ppt_x"/>
                                          </p:val>
                                        </p:tav>
                                        <p:tav tm="100000">
                                          <p:val>
                                            <p:strVal val="#ppt_x"/>
                                          </p:val>
                                        </p:tav>
                                      </p:tavLst>
                                    </p:anim>
                                    <p:anim calcmode="lin" valueType="num">
                                      <p:cBhvr>
                                        <p:cTn id="8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9" presetClass="entr" presetSubtype="0" fill="hold" grpId="0" nodeType="clickEffect">
                                  <p:stCondLst>
                                    <p:cond delay="0"/>
                                  </p:stCondLst>
                                  <p:childTnLst>
                                    <p:set>
                                      <p:cBhvr>
                                        <p:cTn id="85" dur="1" fill="hold">
                                          <p:stCondLst>
                                            <p:cond delay="0"/>
                                          </p:stCondLst>
                                        </p:cTn>
                                        <p:tgtEl>
                                          <p:spTgt spid="272439"/>
                                        </p:tgtEl>
                                        <p:attrNameLst>
                                          <p:attrName>style.visibility</p:attrName>
                                        </p:attrNameLst>
                                      </p:cBhvr>
                                      <p:to>
                                        <p:strVal val="visible"/>
                                      </p:to>
                                    </p:set>
                                    <p:anim calcmode="lin" valueType="num">
                                      <p:cBhvr>
                                        <p:cTn id="86" dur="1000" fill="hold"/>
                                        <p:tgtEl>
                                          <p:spTgt spid="272439"/>
                                        </p:tgtEl>
                                        <p:attrNameLst>
                                          <p:attrName>ppt_x</p:attrName>
                                        </p:attrNameLst>
                                      </p:cBhvr>
                                      <p:tavLst>
                                        <p:tav tm="0">
                                          <p:val>
                                            <p:strVal val="#ppt_x-.2"/>
                                          </p:val>
                                        </p:tav>
                                        <p:tav tm="100000">
                                          <p:val>
                                            <p:strVal val="#ppt_x"/>
                                          </p:val>
                                        </p:tav>
                                      </p:tavLst>
                                    </p:anim>
                                    <p:anim calcmode="lin" valueType="num">
                                      <p:cBhvr>
                                        <p:cTn id="87" dur="1000" fill="hold"/>
                                        <p:tgtEl>
                                          <p:spTgt spid="272439"/>
                                        </p:tgtEl>
                                        <p:attrNameLst>
                                          <p:attrName>ppt_y</p:attrName>
                                        </p:attrNameLst>
                                      </p:cBhvr>
                                      <p:tavLst>
                                        <p:tav tm="0">
                                          <p:val>
                                            <p:strVal val="#ppt_y"/>
                                          </p:val>
                                        </p:tav>
                                        <p:tav tm="100000">
                                          <p:val>
                                            <p:strVal val="#ppt_y"/>
                                          </p:val>
                                        </p:tav>
                                      </p:tavLst>
                                    </p:anim>
                                    <p:animEffect transition="in" filter="wipe(right)" prLst="gradientSize: 0.1">
                                      <p:cBhvr>
                                        <p:cTn id="88" dur="1000"/>
                                        <p:tgtEl>
                                          <p:spTgt spid="272439"/>
                                        </p:tgtEl>
                                      </p:cBhvr>
                                    </p:animEffect>
                                  </p:childTnLst>
                                </p:cTn>
                              </p:par>
                            </p:childTnLst>
                          </p:cTn>
                        </p:par>
                      </p:childTnLst>
                    </p:cTn>
                  </p:par>
                  <p:par>
                    <p:cTn id="89" fill="hold">
                      <p:stCondLst>
                        <p:cond delay="indefinite"/>
                      </p:stCondLst>
                      <p:childTnLst>
                        <p:par>
                          <p:cTn id="90" fill="hold">
                            <p:stCondLst>
                              <p:cond delay="0"/>
                            </p:stCondLst>
                            <p:childTnLst>
                              <p:par>
                                <p:cTn id="91" presetID="29" presetClass="entr" presetSubtype="0"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p:cTn id="93" dur="1000" fill="hold"/>
                                        <p:tgtEl>
                                          <p:spTgt spid="12"/>
                                        </p:tgtEl>
                                        <p:attrNameLst>
                                          <p:attrName>ppt_x</p:attrName>
                                        </p:attrNameLst>
                                      </p:cBhvr>
                                      <p:tavLst>
                                        <p:tav tm="0">
                                          <p:val>
                                            <p:strVal val="#ppt_x-.2"/>
                                          </p:val>
                                        </p:tav>
                                        <p:tav tm="100000">
                                          <p:val>
                                            <p:strVal val="#ppt_x"/>
                                          </p:val>
                                        </p:tav>
                                      </p:tavLst>
                                    </p:anim>
                                    <p:anim calcmode="lin" valueType="num">
                                      <p:cBhvr>
                                        <p:cTn id="9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5" dur="1000"/>
                                        <p:tgtEl>
                                          <p:spTgt spid="1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wipe(down)">
                                      <p:cBhvr>
                                        <p:cTn id="100" dur="500"/>
                                        <p:tgtEl>
                                          <p:spTgt spid="7"/>
                                        </p:tgtEl>
                                      </p:cBhvr>
                                    </p:animEffect>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272441"/>
                                        </p:tgtEl>
                                        <p:attrNameLst>
                                          <p:attrName>style.visibility</p:attrName>
                                        </p:attrNameLst>
                                      </p:cBhvr>
                                      <p:to>
                                        <p:strVal val="visible"/>
                                      </p:to>
                                    </p:set>
                                    <p:animEffect transition="in" filter="fade">
                                      <p:cBhvr>
                                        <p:cTn id="105" dur="1000"/>
                                        <p:tgtEl>
                                          <p:spTgt spid="272441"/>
                                        </p:tgtEl>
                                      </p:cBhvr>
                                    </p:animEffect>
                                    <p:anim calcmode="lin" valueType="num">
                                      <p:cBhvr>
                                        <p:cTn id="106" dur="1000" fill="hold"/>
                                        <p:tgtEl>
                                          <p:spTgt spid="272441"/>
                                        </p:tgtEl>
                                        <p:attrNameLst>
                                          <p:attrName>ppt_x</p:attrName>
                                        </p:attrNameLst>
                                      </p:cBhvr>
                                      <p:tavLst>
                                        <p:tav tm="0">
                                          <p:val>
                                            <p:strVal val="#ppt_x"/>
                                          </p:val>
                                        </p:tav>
                                        <p:tav tm="100000">
                                          <p:val>
                                            <p:strVal val="#ppt_x"/>
                                          </p:val>
                                        </p:tav>
                                      </p:tavLst>
                                    </p:anim>
                                    <p:anim calcmode="lin" valueType="num">
                                      <p:cBhvr>
                                        <p:cTn id="107" dur="1000" fill="hold"/>
                                        <p:tgtEl>
                                          <p:spTgt spid="272441"/>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8" fill="hold" grpId="0" nodeType="clickEffect">
                                  <p:stCondLst>
                                    <p:cond delay="0"/>
                                  </p:stCondLst>
                                  <p:childTnLst>
                                    <p:set>
                                      <p:cBhvr>
                                        <p:cTn id="111" dur="1" fill="hold">
                                          <p:stCondLst>
                                            <p:cond delay="0"/>
                                          </p:stCondLst>
                                        </p:cTn>
                                        <p:tgtEl>
                                          <p:spTgt spid="272428"/>
                                        </p:tgtEl>
                                        <p:attrNameLst>
                                          <p:attrName>style.visibility</p:attrName>
                                        </p:attrNameLst>
                                      </p:cBhvr>
                                      <p:to>
                                        <p:strVal val="visible"/>
                                      </p:to>
                                    </p:set>
                                    <p:anim calcmode="lin" valueType="num">
                                      <p:cBhvr additive="base">
                                        <p:cTn id="112" dur="500" fill="hold"/>
                                        <p:tgtEl>
                                          <p:spTgt spid="272428"/>
                                        </p:tgtEl>
                                        <p:attrNameLst>
                                          <p:attrName>ppt_x</p:attrName>
                                        </p:attrNameLst>
                                      </p:cBhvr>
                                      <p:tavLst>
                                        <p:tav tm="0">
                                          <p:val>
                                            <p:strVal val="0-#ppt_w/2"/>
                                          </p:val>
                                        </p:tav>
                                        <p:tav tm="100000">
                                          <p:val>
                                            <p:strVal val="#ppt_x"/>
                                          </p:val>
                                        </p:tav>
                                      </p:tavLst>
                                    </p:anim>
                                    <p:anim calcmode="lin" valueType="num">
                                      <p:cBhvr additive="base">
                                        <p:cTn id="113" dur="500" fill="hold"/>
                                        <p:tgtEl>
                                          <p:spTgt spid="272428"/>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9" presetClass="entr" presetSubtype="0" fill="hold" grpId="0" nodeType="clickEffect">
                                  <p:stCondLst>
                                    <p:cond delay="0"/>
                                  </p:stCondLst>
                                  <p:childTnLst>
                                    <p:set>
                                      <p:cBhvr>
                                        <p:cTn id="117" dur="1" fill="hold">
                                          <p:stCondLst>
                                            <p:cond delay="0"/>
                                          </p:stCondLst>
                                        </p:cTn>
                                        <p:tgtEl>
                                          <p:spTgt spid="272429"/>
                                        </p:tgtEl>
                                        <p:attrNameLst>
                                          <p:attrName>style.visibility</p:attrName>
                                        </p:attrNameLst>
                                      </p:cBhvr>
                                      <p:to>
                                        <p:strVal val="visible"/>
                                      </p:to>
                                    </p:set>
                                    <p:anim calcmode="lin" valueType="num">
                                      <p:cBhvr>
                                        <p:cTn id="118" dur="1000" fill="hold"/>
                                        <p:tgtEl>
                                          <p:spTgt spid="272429"/>
                                        </p:tgtEl>
                                        <p:attrNameLst>
                                          <p:attrName>ppt_x</p:attrName>
                                        </p:attrNameLst>
                                      </p:cBhvr>
                                      <p:tavLst>
                                        <p:tav tm="0">
                                          <p:val>
                                            <p:strVal val="#ppt_x-.2"/>
                                          </p:val>
                                        </p:tav>
                                        <p:tav tm="100000">
                                          <p:val>
                                            <p:strVal val="#ppt_x"/>
                                          </p:val>
                                        </p:tav>
                                      </p:tavLst>
                                    </p:anim>
                                    <p:anim calcmode="lin" valueType="num">
                                      <p:cBhvr>
                                        <p:cTn id="119" dur="1000" fill="hold"/>
                                        <p:tgtEl>
                                          <p:spTgt spid="272429"/>
                                        </p:tgtEl>
                                        <p:attrNameLst>
                                          <p:attrName>ppt_y</p:attrName>
                                        </p:attrNameLst>
                                      </p:cBhvr>
                                      <p:tavLst>
                                        <p:tav tm="0">
                                          <p:val>
                                            <p:strVal val="#ppt_y"/>
                                          </p:val>
                                        </p:tav>
                                        <p:tav tm="100000">
                                          <p:val>
                                            <p:strVal val="#ppt_y"/>
                                          </p:val>
                                        </p:tav>
                                      </p:tavLst>
                                    </p:anim>
                                    <p:animEffect transition="in" filter="wipe(right)" prLst="gradientSize: 0.1">
                                      <p:cBhvr>
                                        <p:cTn id="120" dur="1000"/>
                                        <p:tgtEl>
                                          <p:spTgt spid="272429"/>
                                        </p:tgtEl>
                                      </p:cBhvr>
                                    </p:animEffect>
                                  </p:childTnLst>
                                </p:cTn>
                              </p:par>
                            </p:childTnLst>
                          </p:cTn>
                        </p:par>
                      </p:childTnLst>
                    </p:cTn>
                  </p:par>
                  <p:par>
                    <p:cTn id="121" fill="hold">
                      <p:stCondLst>
                        <p:cond delay="indefinite"/>
                      </p:stCondLst>
                      <p:childTnLst>
                        <p:par>
                          <p:cTn id="122" fill="hold">
                            <p:stCondLst>
                              <p:cond delay="0"/>
                            </p:stCondLst>
                            <p:childTnLst>
                              <p:par>
                                <p:cTn id="123" presetID="29" presetClass="entr" presetSubtype="0" fill="hold" grpId="0" nodeType="clickEffect">
                                  <p:stCondLst>
                                    <p:cond delay="0"/>
                                  </p:stCondLst>
                                  <p:childTnLst>
                                    <p:set>
                                      <p:cBhvr>
                                        <p:cTn id="124" dur="1" fill="hold">
                                          <p:stCondLst>
                                            <p:cond delay="0"/>
                                          </p:stCondLst>
                                        </p:cTn>
                                        <p:tgtEl>
                                          <p:spTgt spid="272431"/>
                                        </p:tgtEl>
                                        <p:attrNameLst>
                                          <p:attrName>style.visibility</p:attrName>
                                        </p:attrNameLst>
                                      </p:cBhvr>
                                      <p:to>
                                        <p:strVal val="visible"/>
                                      </p:to>
                                    </p:set>
                                    <p:anim calcmode="lin" valueType="num">
                                      <p:cBhvr>
                                        <p:cTn id="125" dur="1000" fill="hold"/>
                                        <p:tgtEl>
                                          <p:spTgt spid="272431"/>
                                        </p:tgtEl>
                                        <p:attrNameLst>
                                          <p:attrName>ppt_x</p:attrName>
                                        </p:attrNameLst>
                                      </p:cBhvr>
                                      <p:tavLst>
                                        <p:tav tm="0">
                                          <p:val>
                                            <p:strVal val="#ppt_x-.2"/>
                                          </p:val>
                                        </p:tav>
                                        <p:tav tm="100000">
                                          <p:val>
                                            <p:strVal val="#ppt_x"/>
                                          </p:val>
                                        </p:tav>
                                      </p:tavLst>
                                    </p:anim>
                                    <p:anim calcmode="lin" valueType="num">
                                      <p:cBhvr>
                                        <p:cTn id="126" dur="1000" fill="hold"/>
                                        <p:tgtEl>
                                          <p:spTgt spid="272431"/>
                                        </p:tgtEl>
                                        <p:attrNameLst>
                                          <p:attrName>ppt_y</p:attrName>
                                        </p:attrNameLst>
                                      </p:cBhvr>
                                      <p:tavLst>
                                        <p:tav tm="0">
                                          <p:val>
                                            <p:strVal val="#ppt_y"/>
                                          </p:val>
                                        </p:tav>
                                        <p:tav tm="100000">
                                          <p:val>
                                            <p:strVal val="#ppt_y"/>
                                          </p:val>
                                        </p:tav>
                                      </p:tavLst>
                                    </p:anim>
                                    <p:animEffect transition="in" filter="wipe(right)" prLst="gradientSize: 0.1">
                                      <p:cBhvr>
                                        <p:cTn id="127" dur="1000"/>
                                        <p:tgtEl>
                                          <p:spTgt spid="272431"/>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nodeType="clickEffect">
                                  <p:stCondLst>
                                    <p:cond delay="0"/>
                                  </p:stCondLst>
                                  <p:childTnLst>
                                    <p:set>
                                      <p:cBhvr>
                                        <p:cTn id="131" dur="1" fill="hold">
                                          <p:stCondLst>
                                            <p:cond delay="0"/>
                                          </p:stCondLst>
                                        </p:cTn>
                                        <p:tgtEl>
                                          <p:spTgt spid="6"/>
                                        </p:tgtEl>
                                        <p:attrNameLst>
                                          <p:attrName>style.visibility</p:attrName>
                                        </p:attrNameLst>
                                      </p:cBhvr>
                                      <p:to>
                                        <p:strVal val="visible"/>
                                      </p:to>
                                    </p:set>
                                    <p:animEffect transition="in" filter="wipe(down)">
                                      <p:cBhvr>
                                        <p:cTn id="132" dur="500"/>
                                        <p:tgtEl>
                                          <p:spTgt spid="6"/>
                                        </p:tgtEl>
                                      </p:cBhvr>
                                    </p:animEffect>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272435"/>
                                        </p:tgtEl>
                                        <p:attrNameLst>
                                          <p:attrName>style.visibility</p:attrName>
                                        </p:attrNameLst>
                                      </p:cBhvr>
                                      <p:to>
                                        <p:strVal val="visible"/>
                                      </p:to>
                                    </p:set>
                                    <p:animEffect transition="in" filter="fade">
                                      <p:cBhvr>
                                        <p:cTn id="137" dur="1000"/>
                                        <p:tgtEl>
                                          <p:spTgt spid="272435"/>
                                        </p:tgtEl>
                                      </p:cBhvr>
                                    </p:animEffect>
                                    <p:anim calcmode="lin" valueType="num">
                                      <p:cBhvr>
                                        <p:cTn id="138" dur="1000" fill="hold"/>
                                        <p:tgtEl>
                                          <p:spTgt spid="272435"/>
                                        </p:tgtEl>
                                        <p:attrNameLst>
                                          <p:attrName>ppt_x</p:attrName>
                                        </p:attrNameLst>
                                      </p:cBhvr>
                                      <p:tavLst>
                                        <p:tav tm="0">
                                          <p:val>
                                            <p:strVal val="#ppt_x"/>
                                          </p:val>
                                        </p:tav>
                                        <p:tav tm="100000">
                                          <p:val>
                                            <p:strVal val="#ppt_x"/>
                                          </p:val>
                                        </p:tav>
                                      </p:tavLst>
                                    </p:anim>
                                    <p:anim calcmode="lin" valueType="num">
                                      <p:cBhvr>
                                        <p:cTn id="139" dur="1000" fill="hold"/>
                                        <p:tgtEl>
                                          <p:spTgt spid="272435"/>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35" presetClass="entr" presetSubtype="0" fill="hold" nodeType="clickEffect">
                                  <p:stCondLst>
                                    <p:cond delay="0"/>
                                  </p:stCondLst>
                                  <p:childTnLst>
                                    <p:set>
                                      <p:cBhvr>
                                        <p:cTn id="143" dur="1" fill="hold">
                                          <p:stCondLst>
                                            <p:cond delay="0"/>
                                          </p:stCondLst>
                                        </p:cTn>
                                        <p:tgtEl>
                                          <p:spTgt spid="272445"/>
                                        </p:tgtEl>
                                        <p:attrNameLst>
                                          <p:attrName>style.visibility</p:attrName>
                                        </p:attrNameLst>
                                      </p:cBhvr>
                                      <p:to>
                                        <p:strVal val="visible"/>
                                      </p:to>
                                    </p:set>
                                    <p:animEffect transition="in" filter="fade">
                                      <p:cBhvr>
                                        <p:cTn id="144" dur="2000"/>
                                        <p:tgtEl>
                                          <p:spTgt spid="272445"/>
                                        </p:tgtEl>
                                      </p:cBhvr>
                                    </p:animEffect>
                                    <p:anim calcmode="lin" valueType="num">
                                      <p:cBhvr>
                                        <p:cTn id="145" dur="2000" fill="hold"/>
                                        <p:tgtEl>
                                          <p:spTgt spid="272445"/>
                                        </p:tgtEl>
                                        <p:attrNameLst>
                                          <p:attrName>style.rotation</p:attrName>
                                        </p:attrNameLst>
                                      </p:cBhvr>
                                      <p:tavLst>
                                        <p:tav tm="0">
                                          <p:val>
                                            <p:fltVal val="720"/>
                                          </p:val>
                                        </p:tav>
                                        <p:tav tm="100000">
                                          <p:val>
                                            <p:fltVal val="0"/>
                                          </p:val>
                                        </p:tav>
                                      </p:tavLst>
                                    </p:anim>
                                    <p:anim calcmode="lin" valueType="num">
                                      <p:cBhvr>
                                        <p:cTn id="146" dur="2000" fill="hold"/>
                                        <p:tgtEl>
                                          <p:spTgt spid="272445"/>
                                        </p:tgtEl>
                                        <p:attrNameLst>
                                          <p:attrName>ppt_h</p:attrName>
                                        </p:attrNameLst>
                                      </p:cBhvr>
                                      <p:tavLst>
                                        <p:tav tm="0">
                                          <p:val>
                                            <p:fltVal val="0"/>
                                          </p:val>
                                        </p:tav>
                                        <p:tav tm="100000">
                                          <p:val>
                                            <p:strVal val="#ppt_h"/>
                                          </p:val>
                                        </p:tav>
                                      </p:tavLst>
                                    </p:anim>
                                    <p:anim calcmode="lin" valueType="num">
                                      <p:cBhvr>
                                        <p:cTn id="147" dur="2000" fill="hold"/>
                                        <p:tgtEl>
                                          <p:spTgt spid="272445"/>
                                        </p:tgtEl>
                                        <p:attrNameLst>
                                          <p:attrName>ppt_w</p:attrName>
                                        </p:attrNameLst>
                                      </p:cBhvr>
                                      <p:tavLst>
                                        <p:tav tm="0">
                                          <p:val>
                                            <p:fltVal val="0"/>
                                          </p:val>
                                        </p:tav>
                                        <p:tav tm="100000">
                                          <p:val>
                                            <p:strVal val="#ppt_w"/>
                                          </p:val>
                                        </p:tav>
                                      </p:tavLst>
                                    </p:anim>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childTnLst>
                                    <p:set>
                                      <p:cBhvr>
                                        <p:cTn id="151" dur="1" fill="hold">
                                          <p:stCondLst>
                                            <p:cond delay="0"/>
                                          </p:stCondLst>
                                        </p:cTn>
                                        <p:tgtEl>
                                          <p:spTgt spid="272451"/>
                                        </p:tgtEl>
                                        <p:attrNameLst>
                                          <p:attrName>style.visibility</p:attrName>
                                        </p:attrNameLst>
                                      </p:cBhvr>
                                      <p:to>
                                        <p:strVal val="visible"/>
                                      </p:to>
                                    </p:set>
                                    <p:animEffect transition="in" filter="wipe(left)">
                                      <p:cBhvr>
                                        <p:cTn id="152" dur="3000"/>
                                        <p:tgtEl>
                                          <p:spTgt spid="272451"/>
                                        </p:tgtEl>
                                      </p:cBhvr>
                                    </p:animEffect>
                                  </p:childTnLst>
                                </p:cTn>
                              </p:par>
                            </p:childTnLst>
                          </p:cTn>
                        </p:par>
                      </p:childTnLst>
                    </p:cTn>
                  </p:par>
                  <p:par>
                    <p:cTn id="153" fill="hold">
                      <p:stCondLst>
                        <p:cond delay="indefinite"/>
                      </p:stCondLst>
                      <p:childTnLst>
                        <p:par>
                          <p:cTn id="154" fill="hold">
                            <p:stCondLst>
                              <p:cond delay="0"/>
                            </p:stCondLst>
                            <p:childTnLst>
                              <p:par>
                                <p:cTn id="155" presetID="6" presetClass="entr" presetSubtype="16" fill="hold" nodeType="clickEffect">
                                  <p:stCondLst>
                                    <p:cond delay="0"/>
                                  </p:stCondLst>
                                  <p:childTnLst>
                                    <p:set>
                                      <p:cBhvr>
                                        <p:cTn id="156" dur="1" fill="hold">
                                          <p:stCondLst>
                                            <p:cond delay="0"/>
                                          </p:stCondLst>
                                        </p:cTn>
                                        <p:tgtEl>
                                          <p:spTgt spid="9"/>
                                        </p:tgtEl>
                                        <p:attrNameLst>
                                          <p:attrName>style.visibility</p:attrName>
                                        </p:attrNameLst>
                                      </p:cBhvr>
                                      <p:to>
                                        <p:strVal val="visible"/>
                                      </p:to>
                                    </p:set>
                                    <p:animEffect transition="in" filter="circle(in)">
                                      <p:cBhvr>
                                        <p:cTn id="157" dur="2000"/>
                                        <p:tgtEl>
                                          <p:spTgt spid="9"/>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ntr" presetSubtype="0" fill="hold" grpId="0" nodeType="clickEffect">
                                  <p:stCondLst>
                                    <p:cond delay="0"/>
                                  </p:stCondLst>
                                  <p:childTnLst>
                                    <p:set>
                                      <p:cBhvr>
                                        <p:cTn id="161" dur="1" fill="hold">
                                          <p:stCondLst>
                                            <p:cond delay="0"/>
                                          </p:stCondLst>
                                        </p:cTn>
                                        <p:tgtEl>
                                          <p:spTgt spid="65"/>
                                        </p:tgtEl>
                                        <p:attrNameLst>
                                          <p:attrName>style.visibility</p:attrName>
                                        </p:attrNameLst>
                                      </p:cBhvr>
                                      <p:to>
                                        <p:strVal val="visible"/>
                                      </p:to>
                                    </p:set>
                                    <p:animEffect transition="in" filter="dissolve">
                                      <p:cBhvr>
                                        <p:cTn id="162" dur="500"/>
                                        <p:tgtEl>
                                          <p:spTgt spid="65"/>
                                        </p:tgtEl>
                                      </p:cBhvr>
                                    </p:animEffect>
                                  </p:childTnLst>
                                </p:cTn>
                              </p:par>
                              <p:par>
                                <p:cTn id="163" presetID="9" presetClass="entr" presetSubtype="0" fill="hold" grpId="0" nodeType="withEffect">
                                  <p:stCondLst>
                                    <p:cond delay="2000"/>
                                  </p:stCondLst>
                                  <p:childTnLst>
                                    <p:set>
                                      <p:cBhvr>
                                        <p:cTn id="164" dur="1" fill="hold">
                                          <p:stCondLst>
                                            <p:cond delay="0"/>
                                          </p:stCondLst>
                                        </p:cTn>
                                        <p:tgtEl>
                                          <p:spTgt spid="67"/>
                                        </p:tgtEl>
                                        <p:attrNameLst>
                                          <p:attrName>style.visibility</p:attrName>
                                        </p:attrNameLst>
                                      </p:cBhvr>
                                      <p:to>
                                        <p:strVal val="visible"/>
                                      </p:to>
                                    </p:set>
                                    <p:animEffect transition="in" filter="dissolve">
                                      <p:cBhvr>
                                        <p:cTn id="16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272415" grpId="0"/>
      <p:bldP spid="272405" grpId="0"/>
      <p:bldP spid="272410" grpId="0"/>
      <p:bldP spid="7180" grpId="0" animBg="1"/>
      <p:bldP spid="272414" grpId="0" animBg="1"/>
      <p:bldP spid="272428" grpId="0"/>
      <p:bldP spid="272429" grpId="0"/>
      <p:bldP spid="272431" grpId="0"/>
      <p:bldP spid="272435" grpId="0"/>
      <p:bldP spid="272439" grpId="0"/>
      <p:bldP spid="272441" grpId="0"/>
      <p:bldP spid="272456" grpId="0"/>
      <p:bldP spid="272457" grpId="0"/>
      <p:bldP spid="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26224" y="5117911"/>
            <a:ext cx="2113060" cy="1543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45661" y="5130923"/>
            <a:ext cx="6346209" cy="152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4635" y="1050877"/>
            <a:ext cx="2682879" cy="2623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27888" y="191069"/>
            <a:ext cx="2829210" cy="714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455391" y="1149930"/>
            <a:ext cx="2451298" cy="1631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t="15061" b="22550"/>
          <a:stretch/>
        </p:blipFill>
        <p:spPr bwMode="auto">
          <a:xfrm>
            <a:off x="257317" y="3766782"/>
            <a:ext cx="2840725" cy="120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t="12517" b="18691"/>
          <a:stretch/>
        </p:blipFill>
        <p:spPr bwMode="auto">
          <a:xfrm>
            <a:off x="3302758" y="2957984"/>
            <a:ext cx="5641219" cy="199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20984"/>
          <a:stretch/>
        </p:blipFill>
        <p:spPr bwMode="auto">
          <a:xfrm>
            <a:off x="3308631" y="1146412"/>
            <a:ext cx="2940227" cy="164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Object 5"/>
          <p:cNvGraphicFramePr>
            <a:graphicFrameLocks noChangeAspect="1"/>
          </p:cNvGraphicFramePr>
          <p:nvPr>
            <p:extLst>
              <p:ext uri="{D42A27DB-BD31-4B8C-83A1-F6EECF244321}">
                <p14:modId xmlns:p14="http://schemas.microsoft.com/office/powerpoint/2010/main" val="2230217220"/>
              </p:ext>
            </p:extLst>
          </p:nvPr>
        </p:nvGraphicFramePr>
        <p:xfrm>
          <a:off x="3500654" y="158145"/>
          <a:ext cx="5370393" cy="844016"/>
        </p:xfrm>
        <a:graphic>
          <a:graphicData uri="http://schemas.openxmlformats.org/presentationml/2006/ole">
            <mc:AlternateContent xmlns:mc="http://schemas.openxmlformats.org/markup-compatibility/2006">
              <mc:Choice xmlns:v="urn:schemas-microsoft-com:vml" Requires="v">
                <p:oleObj spid="_x0000_s2075" name="Microsoft Equation 3.0" r:id="rId11" imgW="1460500" imgH="228600" progId="Equation.3">
                  <p:embed/>
                </p:oleObj>
              </mc:Choice>
              <mc:Fallback>
                <p:oleObj name="Microsoft Equation 3.0" r:id="rId11" imgW="14605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0654" y="158145"/>
                        <a:ext cx="5370393" cy="844016"/>
                      </a:xfrm>
                      <a:prstGeom prst="rect">
                        <a:avLst/>
                      </a:prstGeom>
                      <a:noFill/>
                      <a:extLst/>
                    </p:spPr>
                  </p:pic>
                </p:oleObj>
              </mc:Fallback>
            </mc:AlternateContent>
          </a:graphicData>
        </a:graphic>
      </p:graphicFrame>
    </p:spTree>
    <p:extLst>
      <p:ext uri="{BB962C8B-B14F-4D97-AF65-F5344CB8AC3E}">
        <p14:creationId xmlns:p14="http://schemas.microsoft.com/office/powerpoint/2010/main" val="13204200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2"/>
          <p:cNvSpPr>
            <a:spLocks noChangeArrowheads="1"/>
          </p:cNvSpPr>
          <p:nvPr/>
        </p:nvSpPr>
        <p:spPr bwMode="auto">
          <a:xfrm>
            <a:off x="3523107" y="5848923"/>
            <a:ext cx="1713920" cy="598488"/>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sp>
        <p:nvSpPr>
          <p:cNvPr id="272415" name="Text Box 31"/>
          <p:cNvSpPr txBox="1">
            <a:spLocks noChangeArrowheads="1"/>
          </p:cNvSpPr>
          <p:nvPr/>
        </p:nvSpPr>
        <p:spPr bwMode="auto">
          <a:xfrm>
            <a:off x="5580507" y="3101463"/>
            <a:ext cx="944489" cy="523220"/>
          </a:xfrm>
          <a:prstGeom prst="rect">
            <a:avLst/>
          </a:prstGeom>
          <a:noFill/>
          <a:ln w="9525">
            <a:noFill/>
            <a:miter lim="800000"/>
            <a:headEnd/>
            <a:tailEnd/>
          </a:ln>
        </p:spPr>
        <p:txBody>
          <a:bodyPr wrap="none" anchor="t" anchorCtr="0">
            <a:spAutoFit/>
          </a:bodyPr>
          <a:lstStyle/>
          <a:p>
            <a:pPr algn="ctr"/>
            <a:r>
              <a:rPr lang="en-US" dirty="0" smtClean="0">
                <a:solidFill>
                  <a:srgbClr val="009900"/>
                </a:solidFill>
              </a:rPr>
              <a:t>87 N</a:t>
            </a:r>
            <a:endParaRPr lang="en-US" baseline="-25000" dirty="0">
              <a:solidFill>
                <a:srgbClr val="009900"/>
              </a:solidFill>
            </a:endParaRPr>
          </a:p>
        </p:txBody>
      </p:sp>
      <p:sp>
        <p:nvSpPr>
          <p:cNvPr id="272405" name="Text Box 21"/>
          <p:cNvSpPr txBox="1">
            <a:spLocks noChangeArrowheads="1"/>
          </p:cNvSpPr>
          <p:nvPr/>
        </p:nvSpPr>
        <p:spPr bwMode="auto">
          <a:xfrm>
            <a:off x="7037674" y="1048825"/>
            <a:ext cx="484427" cy="523220"/>
          </a:xfrm>
          <a:prstGeom prst="rect">
            <a:avLst/>
          </a:prstGeom>
          <a:noFill/>
          <a:ln w="9525">
            <a:noFill/>
            <a:miter lim="800000"/>
            <a:headEnd/>
            <a:tailEnd/>
          </a:ln>
        </p:spPr>
        <p:txBody>
          <a:bodyPr wrap="none" anchor="t" anchorCtr="0">
            <a:spAutoFit/>
          </a:bodyPr>
          <a:lstStyle/>
          <a:p>
            <a:pPr algn="ctr"/>
            <a:r>
              <a:rPr lang="en-US" dirty="0">
                <a:solidFill>
                  <a:srgbClr val="000000"/>
                </a:solidFill>
              </a:rPr>
              <a:t>m</a:t>
            </a:r>
          </a:p>
        </p:txBody>
      </p:sp>
      <p:grpSp>
        <p:nvGrpSpPr>
          <p:cNvPr id="7177" name="Group 38"/>
          <p:cNvGrpSpPr>
            <a:grpSpLocks/>
          </p:cNvGrpSpPr>
          <p:nvPr/>
        </p:nvGrpSpPr>
        <p:grpSpPr bwMode="auto">
          <a:xfrm>
            <a:off x="5984488" y="721800"/>
            <a:ext cx="2590800" cy="1192213"/>
            <a:chOff x="3867" y="522"/>
            <a:chExt cx="1632" cy="751"/>
          </a:xfrm>
        </p:grpSpPr>
        <p:sp>
          <p:nvSpPr>
            <p:cNvPr id="7225" name="Rectangle 22"/>
            <p:cNvSpPr>
              <a:spLocks noChangeArrowheads="1"/>
            </p:cNvSpPr>
            <p:nvPr/>
          </p:nvSpPr>
          <p:spPr bwMode="auto">
            <a:xfrm>
              <a:off x="4302" y="522"/>
              <a:ext cx="762" cy="751"/>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7226" name="Line 23"/>
            <p:cNvSpPr>
              <a:spLocks noChangeShapeType="1"/>
            </p:cNvSpPr>
            <p:nvPr/>
          </p:nvSpPr>
          <p:spPr bwMode="auto">
            <a:xfrm>
              <a:off x="3867" y="1273"/>
              <a:ext cx="1632" cy="0"/>
            </a:xfrm>
            <a:prstGeom prst="line">
              <a:avLst/>
            </a:prstGeom>
            <a:noFill/>
            <a:ln w="38100">
              <a:solidFill>
                <a:srgbClr val="0070C0"/>
              </a:solidFill>
              <a:round/>
              <a:headEnd/>
              <a:tailEnd/>
            </a:ln>
          </p:spPr>
          <p:txBody>
            <a:bodyPr/>
            <a:lstStyle/>
            <a:p>
              <a:endParaRPr lang="en-US">
                <a:solidFill>
                  <a:srgbClr val="000000"/>
                </a:solidFill>
              </a:endParaRPr>
            </a:p>
          </p:txBody>
        </p:sp>
      </p:grpSp>
      <p:grpSp>
        <p:nvGrpSpPr>
          <p:cNvPr id="3" name="Group 39"/>
          <p:cNvGrpSpPr>
            <a:grpSpLocks/>
          </p:cNvGrpSpPr>
          <p:nvPr/>
        </p:nvGrpSpPr>
        <p:grpSpPr bwMode="auto">
          <a:xfrm>
            <a:off x="5640003" y="721799"/>
            <a:ext cx="1035050" cy="596900"/>
            <a:chOff x="3650" y="522"/>
            <a:chExt cx="652" cy="376"/>
          </a:xfrm>
        </p:grpSpPr>
        <p:sp>
          <p:nvSpPr>
            <p:cNvPr id="7224" name="Text Box 25"/>
            <p:cNvSpPr txBox="1">
              <a:spLocks noChangeArrowheads="1"/>
            </p:cNvSpPr>
            <p:nvPr/>
          </p:nvSpPr>
          <p:spPr bwMode="auto">
            <a:xfrm>
              <a:off x="3752" y="522"/>
              <a:ext cx="338" cy="330"/>
            </a:xfrm>
            <a:prstGeom prst="rect">
              <a:avLst/>
            </a:prstGeom>
            <a:noFill/>
            <a:ln w="9525">
              <a:noFill/>
              <a:miter lim="800000"/>
              <a:headEnd/>
              <a:tailEnd/>
            </a:ln>
          </p:spPr>
          <p:txBody>
            <a:bodyPr wrap="none" anchor="t" anchorCtr="0">
              <a:spAutoFit/>
            </a:bodyPr>
            <a:lstStyle/>
            <a:p>
              <a:pPr algn="ctr"/>
              <a:r>
                <a:rPr lang="en-US">
                  <a:solidFill>
                    <a:srgbClr val="000000"/>
                  </a:solidFill>
                </a:rPr>
                <a:t>F</a:t>
              </a:r>
              <a:r>
                <a:rPr lang="en-US" baseline="-25000">
                  <a:solidFill>
                    <a:srgbClr val="000000"/>
                  </a:solidFill>
                </a:rPr>
                <a:t>a</a:t>
              </a:r>
              <a:endParaRPr lang="en-US">
                <a:solidFill>
                  <a:srgbClr val="000000"/>
                </a:solidFill>
              </a:endParaRPr>
            </a:p>
          </p:txBody>
        </p:sp>
        <p:sp>
          <p:nvSpPr>
            <p:cNvPr id="7223" name="Line 24"/>
            <p:cNvSpPr>
              <a:spLocks noChangeShapeType="1"/>
            </p:cNvSpPr>
            <p:nvPr/>
          </p:nvSpPr>
          <p:spPr bwMode="auto">
            <a:xfrm>
              <a:off x="3650" y="898"/>
              <a:ext cx="652" cy="0"/>
            </a:xfrm>
            <a:prstGeom prst="line">
              <a:avLst/>
            </a:prstGeom>
            <a:noFill/>
            <a:ln w="28575">
              <a:solidFill>
                <a:srgbClr val="000000"/>
              </a:solidFill>
              <a:round/>
              <a:headEnd/>
              <a:tailEnd type="triangle" w="lg" len="lg"/>
            </a:ln>
          </p:spPr>
          <p:txBody>
            <a:bodyPr wrap="none" anchor="t" anchorCtr="0">
              <a:spAutoFit/>
            </a:bodyPr>
            <a:lstStyle/>
            <a:p>
              <a:endParaRPr lang="en-US">
                <a:solidFill>
                  <a:srgbClr val="000000"/>
                </a:solidFill>
              </a:endParaRPr>
            </a:p>
          </p:txBody>
        </p:sp>
      </p:grpSp>
      <p:sp>
        <p:nvSpPr>
          <p:cNvPr id="272410" name="Text Box 26"/>
          <p:cNvSpPr txBox="1">
            <a:spLocks noChangeArrowheads="1"/>
          </p:cNvSpPr>
          <p:nvPr/>
        </p:nvSpPr>
        <p:spPr bwMode="auto">
          <a:xfrm>
            <a:off x="6720271" y="1914013"/>
            <a:ext cx="1120820" cy="523220"/>
          </a:xfrm>
          <a:prstGeom prst="rect">
            <a:avLst/>
          </a:prstGeom>
          <a:noFill/>
          <a:ln w="9525">
            <a:noFill/>
            <a:miter lim="800000"/>
            <a:headEnd/>
            <a:tailEnd/>
          </a:ln>
        </p:spPr>
        <p:txBody>
          <a:bodyPr wrap="none" anchor="t" anchorCtr="0">
            <a:spAutoFit/>
          </a:bodyPr>
          <a:lstStyle/>
          <a:p>
            <a:pPr algn="ctr"/>
            <a:r>
              <a:rPr lang="en-US" dirty="0" err="1" smtClean="0">
                <a:solidFill>
                  <a:srgbClr val="000000"/>
                </a:solidFill>
                <a:latin typeface="Symbol" pitchFamily="18" charset="2"/>
              </a:rPr>
              <a:t>m</a:t>
            </a:r>
            <a:r>
              <a:rPr lang="en-US" baseline="-25000" dirty="0" err="1" smtClean="0">
                <a:solidFill>
                  <a:srgbClr val="000000"/>
                </a:solidFill>
              </a:rPr>
              <a:t>k</a:t>
            </a:r>
            <a:r>
              <a:rPr lang="en-US" dirty="0" smtClean="0">
                <a:solidFill>
                  <a:srgbClr val="000000"/>
                </a:solidFill>
              </a:rPr>
              <a:t> </a:t>
            </a:r>
            <a:r>
              <a:rPr lang="en-US" dirty="0">
                <a:solidFill>
                  <a:srgbClr val="000000"/>
                </a:solidFill>
              </a:rPr>
              <a:t>= ?</a:t>
            </a:r>
          </a:p>
        </p:txBody>
      </p:sp>
      <p:sp>
        <p:nvSpPr>
          <p:cNvPr id="7180" name="Rectangle 29"/>
          <p:cNvSpPr>
            <a:spLocks noChangeArrowheads="1"/>
          </p:cNvSpPr>
          <p:nvPr/>
        </p:nvSpPr>
        <p:spPr bwMode="auto">
          <a:xfrm>
            <a:off x="6705213" y="2907788"/>
            <a:ext cx="1208087" cy="1192212"/>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272414" name="Line 30"/>
          <p:cNvSpPr>
            <a:spLocks noChangeShapeType="1"/>
          </p:cNvSpPr>
          <p:nvPr/>
        </p:nvSpPr>
        <p:spPr bwMode="auto">
          <a:xfrm>
            <a:off x="5670163" y="3645975"/>
            <a:ext cx="1035050" cy="0"/>
          </a:xfrm>
          <a:prstGeom prst="line">
            <a:avLst/>
          </a:prstGeom>
          <a:noFill/>
          <a:ln w="28575">
            <a:solidFill>
              <a:srgbClr val="009900"/>
            </a:solidFill>
            <a:round/>
            <a:headEnd/>
            <a:tailEnd type="triangle" w="lg" len="lg"/>
          </a:ln>
        </p:spPr>
        <p:txBody>
          <a:bodyPr/>
          <a:lstStyle/>
          <a:p>
            <a:endParaRPr lang="en-US">
              <a:solidFill>
                <a:srgbClr val="000000"/>
              </a:solidFill>
            </a:endParaRPr>
          </a:p>
        </p:txBody>
      </p:sp>
      <p:grpSp>
        <p:nvGrpSpPr>
          <p:cNvPr id="4" name="Group 40"/>
          <p:cNvGrpSpPr>
            <a:grpSpLocks/>
          </p:cNvGrpSpPr>
          <p:nvPr/>
        </p:nvGrpSpPr>
        <p:grpSpPr bwMode="auto">
          <a:xfrm>
            <a:off x="7823391" y="3745988"/>
            <a:ext cx="1055688" cy="552450"/>
            <a:chOff x="4973" y="2454"/>
            <a:chExt cx="665" cy="348"/>
          </a:xfrm>
        </p:grpSpPr>
        <p:sp>
          <p:nvSpPr>
            <p:cNvPr id="7221" name="Line 32"/>
            <p:cNvSpPr>
              <a:spLocks noChangeShapeType="1"/>
            </p:cNvSpPr>
            <p:nvPr/>
          </p:nvSpPr>
          <p:spPr bwMode="auto">
            <a:xfrm>
              <a:off x="4973" y="2802"/>
              <a:ext cx="653" cy="0"/>
            </a:xfrm>
            <a:prstGeom prst="line">
              <a:avLst/>
            </a:prstGeom>
            <a:noFill/>
            <a:ln w="28575">
              <a:solidFill>
                <a:srgbClr val="009900"/>
              </a:solidFill>
              <a:round/>
              <a:headEnd type="triangle" w="lg" len="lg"/>
              <a:tailEnd/>
            </a:ln>
          </p:spPr>
          <p:txBody>
            <a:bodyPr wrap="none" anchor="t" anchorCtr="0">
              <a:spAutoFit/>
            </a:bodyPr>
            <a:lstStyle/>
            <a:p>
              <a:endParaRPr lang="en-US">
                <a:solidFill>
                  <a:srgbClr val="000000"/>
                </a:solidFill>
              </a:endParaRPr>
            </a:p>
          </p:txBody>
        </p:sp>
        <p:sp>
          <p:nvSpPr>
            <p:cNvPr id="7222" name="Text Box 33"/>
            <p:cNvSpPr txBox="1">
              <a:spLocks noChangeArrowheads="1"/>
            </p:cNvSpPr>
            <p:nvPr/>
          </p:nvSpPr>
          <p:spPr bwMode="auto">
            <a:xfrm>
              <a:off x="5094" y="2454"/>
              <a:ext cx="544" cy="330"/>
            </a:xfrm>
            <a:prstGeom prst="rect">
              <a:avLst/>
            </a:prstGeom>
            <a:noFill/>
            <a:ln w="9525">
              <a:noFill/>
              <a:miter lim="800000"/>
              <a:headEnd/>
              <a:tailEnd/>
            </a:ln>
          </p:spPr>
          <p:txBody>
            <a:bodyPr wrap="none" anchor="t" anchorCtr="0">
              <a:spAutoFit/>
            </a:bodyPr>
            <a:lstStyle/>
            <a:p>
              <a:pPr algn="ctr"/>
              <a:r>
                <a:rPr lang="en-US" dirty="0" err="1" smtClean="0">
                  <a:solidFill>
                    <a:srgbClr val="009900"/>
                  </a:solidFill>
                  <a:latin typeface="Symbol" panose="05050102010706020507" pitchFamily="18" charset="2"/>
                </a:rPr>
                <a:t>m</a:t>
              </a:r>
              <a:r>
                <a:rPr lang="en-US" baseline="-25000" dirty="0" err="1" smtClean="0">
                  <a:solidFill>
                    <a:srgbClr val="009900"/>
                  </a:solidFill>
                </a:rPr>
                <a:t>k</a:t>
              </a:r>
              <a:r>
                <a:rPr lang="en-US" dirty="0" err="1" smtClean="0">
                  <a:solidFill>
                    <a:srgbClr val="009900"/>
                  </a:solidFill>
                </a:rPr>
                <a:t>F</a:t>
              </a:r>
              <a:r>
                <a:rPr lang="en-US" baseline="-25000" dirty="0" err="1" smtClean="0">
                  <a:solidFill>
                    <a:srgbClr val="009900"/>
                  </a:solidFill>
                </a:rPr>
                <a:t>n</a:t>
              </a:r>
              <a:endParaRPr lang="en-US" dirty="0">
                <a:solidFill>
                  <a:srgbClr val="009900"/>
                </a:solidFill>
              </a:endParaRPr>
            </a:p>
          </p:txBody>
        </p:sp>
      </p:grpSp>
      <p:grpSp>
        <p:nvGrpSpPr>
          <p:cNvPr id="5" name="Group 71"/>
          <p:cNvGrpSpPr>
            <a:grpSpLocks/>
          </p:cNvGrpSpPr>
          <p:nvPr/>
        </p:nvGrpSpPr>
        <p:grpSpPr bwMode="auto">
          <a:xfrm>
            <a:off x="6443281" y="4141275"/>
            <a:ext cx="608013" cy="993775"/>
            <a:chOff x="4156" y="2676"/>
            <a:chExt cx="383" cy="626"/>
          </a:xfrm>
        </p:grpSpPr>
        <p:sp>
          <p:nvSpPr>
            <p:cNvPr id="7219" name="Line 35"/>
            <p:cNvSpPr>
              <a:spLocks noChangeShapeType="1"/>
            </p:cNvSpPr>
            <p:nvPr/>
          </p:nvSpPr>
          <p:spPr bwMode="auto">
            <a:xfrm>
              <a:off x="4539" y="2676"/>
              <a:ext cx="0" cy="626"/>
            </a:xfrm>
            <a:prstGeom prst="line">
              <a:avLst/>
            </a:prstGeom>
            <a:noFill/>
            <a:ln w="28575">
              <a:solidFill>
                <a:srgbClr val="000000"/>
              </a:solidFill>
              <a:round/>
              <a:headEnd type="triangle" w="lg" len="lg"/>
              <a:tailEnd/>
            </a:ln>
          </p:spPr>
          <p:txBody>
            <a:bodyPr wrap="none" anchor="t" anchorCtr="0">
              <a:spAutoFit/>
            </a:bodyPr>
            <a:lstStyle/>
            <a:p>
              <a:endParaRPr lang="en-US">
                <a:solidFill>
                  <a:srgbClr val="000000"/>
                </a:solidFill>
              </a:endParaRPr>
            </a:p>
          </p:txBody>
        </p:sp>
        <p:sp>
          <p:nvSpPr>
            <p:cNvPr id="7220" name="Text Box 36"/>
            <p:cNvSpPr txBox="1">
              <a:spLocks noChangeArrowheads="1"/>
            </p:cNvSpPr>
            <p:nvPr/>
          </p:nvSpPr>
          <p:spPr bwMode="auto">
            <a:xfrm>
              <a:off x="4156" y="2873"/>
              <a:ext cx="338" cy="330"/>
            </a:xfrm>
            <a:prstGeom prst="rect">
              <a:avLst/>
            </a:prstGeom>
            <a:noFill/>
            <a:ln w="9525">
              <a:noFill/>
              <a:miter lim="800000"/>
              <a:headEnd/>
              <a:tailEnd/>
            </a:ln>
          </p:spPr>
          <p:txBody>
            <a:bodyPr wrap="none" anchor="t" anchorCtr="0">
              <a:spAutoFit/>
            </a:bodyPr>
            <a:lstStyle/>
            <a:p>
              <a:pPr algn="ctr"/>
              <a:r>
                <a:rPr lang="en-US">
                  <a:solidFill>
                    <a:srgbClr val="000000"/>
                  </a:solidFill>
                </a:rPr>
                <a:t>F</a:t>
              </a:r>
              <a:r>
                <a:rPr lang="en-US" baseline="-25000">
                  <a:solidFill>
                    <a:srgbClr val="000000"/>
                  </a:solidFill>
                </a:rPr>
                <a:t>n</a:t>
              </a:r>
              <a:endParaRPr lang="en-US">
                <a:solidFill>
                  <a:srgbClr val="000000"/>
                </a:solidFill>
              </a:endParaRPr>
            </a:p>
          </p:txBody>
        </p:sp>
      </p:grpSp>
      <p:grpSp>
        <p:nvGrpSpPr>
          <p:cNvPr id="2" name="Group 1"/>
          <p:cNvGrpSpPr/>
          <p:nvPr/>
        </p:nvGrpSpPr>
        <p:grpSpPr>
          <a:xfrm>
            <a:off x="7314523" y="4169850"/>
            <a:ext cx="1444626" cy="1483181"/>
            <a:chOff x="7468898" y="4276725"/>
            <a:chExt cx="1444626" cy="1483181"/>
          </a:xfrm>
        </p:grpSpPr>
        <p:sp>
          <p:nvSpPr>
            <p:cNvPr id="272418" name="Line 34"/>
            <p:cNvSpPr>
              <a:spLocks noChangeShapeType="1"/>
            </p:cNvSpPr>
            <p:nvPr/>
          </p:nvSpPr>
          <p:spPr bwMode="auto">
            <a:xfrm>
              <a:off x="7723188" y="4276725"/>
              <a:ext cx="0" cy="993775"/>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sp>
          <p:nvSpPr>
            <p:cNvPr id="272421" name="Text Box 37"/>
            <p:cNvSpPr txBox="1">
              <a:spLocks noChangeArrowheads="1"/>
            </p:cNvSpPr>
            <p:nvPr/>
          </p:nvSpPr>
          <p:spPr bwMode="auto">
            <a:xfrm>
              <a:off x="7468898" y="5236686"/>
              <a:ext cx="1444626" cy="523220"/>
            </a:xfrm>
            <a:prstGeom prst="rect">
              <a:avLst/>
            </a:prstGeom>
            <a:noFill/>
            <a:ln w="9525">
              <a:noFill/>
              <a:miter lim="800000"/>
              <a:headEnd/>
              <a:tailEnd/>
            </a:ln>
          </p:spPr>
          <p:txBody>
            <a:bodyPr wrap="none" anchor="t" anchorCtr="0">
              <a:spAutoFit/>
            </a:bodyPr>
            <a:lstStyle/>
            <a:p>
              <a:pPr algn="ctr"/>
              <a:r>
                <a:rPr lang="en-US" dirty="0" smtClean="0">
                  <a:solidFill>
                    <a:srgbClr val="000000"/>
                  </a:solidFill>
                </a:rPr>
                <a:t>372.8 N</a:t>
              </a:r>
              <a:endParaRPr lang="en-US" dirty="0">
                <a:solidFill>
                  <a:srgbClr val="000000"/>
                </a:solidFill>
              </a:endParaRPr>
            </a:p>
          </p:txBody>
        </p:sp>
      </p:grpSp>
      <p:sp>
        <p:nvSpPr>
          <p:cNvPr id="272428" name="Rectangle 44"/>
          <p:cNvSpPr>
            <a:spLocks noChangeArrowheads="1"/>
          </p:cNvSpPr>
          <p:nvPr/>
        </p:nvSpPr>
        <p:spPr bwMode="auto">
          <a:xfrm>
            <a:off x="843350" y="4323025"/>
            <a:ext cx="1143000" cy="609600"/>
          </a:xfrm>
          <a:prstGeom prst="rect">
            <a:avLst/>
          </a:prstGeom>
          <a:noFill/>
          <a:ln w="9525">
            <a:noFill/>
            <a:miter lim="800000"/>
            <a:headEnd/>
            <a:tailEnd/>
          </a:ln>
        </p:spPr>
        <p:txBody>
          <a:bodyPr anchor="ctr"/>
          <a:lstStyle/>
          <a:p>
            <a:r>
              <a:rPr lang="en-US" dirty="0">
                <a:solidFill>
                  <a:srgbClr val="0070C0"/>
                </a:solidFill>
                <a:latin typeface="Symbol" pitchFamily="18" charset="2"/>
              </a:rPr>
              <a:t>S</a:t>
            </a:r>
            <a:r>
              <a:rPr lang="en-US" dirty="0">
                <a:solidFill>
                  <a:srgbClr val="0070C0"/>
                </a:solidFill>
              </a:rPr>
              <a:t>F</a:t>
            </a:r>
            <a:r>
              <a:rPr lang="en-US" baseline="-25000" dirty="0">
                <a:solidFill>
                  <a:srgbClr val="0070C0"/>
                </a:solidFill>
              </a:rPr>
              <a:t>//</a:t>
            </a:r>
            <a:r>
              <a:rPr lang="en-US" dirty="0">
                <a:solidFill>
                  <a:srgbClr val="0070C0"/>
                </a:solidFill>
              </a:rPr>
              <a:t>:</a:t>
            </a:r>
          </a:p>
        </p:txBody>
      </p:sp>
      <p:sp>
        <p:nvSpPr>
          <p:cNvPr id="272429" name="Rectangle 45"/>
          <p:cNvSpPr>
            <a:spLocks noChangeArrowheads="1"/>
          </p:cNvSpPr>
          <p:nvPr/>
        </p:nvSpPr>
        <p:spPr bwMode="auto">
          <a:xfrm>
            <a:off x="1651200" y="4394790"/>
            <a:ext cx="2452916" cy="523220"/>
          </a:xfrm>
          <a:prstGeom prst="rect">
            <a:avLst/>
          </a:prstGeom>
          <a:noFill/>
          <a:ln w="9525">
            <a:noFill/>
            <a:miter lim="800000"/>
            <a:headEnd/>
            <a:tailEnd/>
          </a:ln>
        </p:spPr>
        <p:txBody>
          <a:bodyPr wrap="none" anchor="t" anchorCtr="0">
            <a:spAutoFit/>
          </a:bodyPr>
          <a:lstStyle/>
          <a:p>
            <a:r>
              <a:rPr lang="en-US" dirty="0" smtClean="0">
                <a:solidFill>
                  <a:srgbClr val="009900"/>
                </a:solidFill>
              </a:rPr>
              <a:t>87 </a:t>
            </a:r>
            <a:r>
              <a:rPr lang="en-US" dirty="0">
                <a:solidFill>
                  <a:srgbClr val="009900"/>
                </a:solidFill>
              </a:rPr>
              <a:t>– </a:t>
            </a:r>
            <a:r>
              <a:rPr lang="en-US" dirty="0" err="1" smtClean="0">
                <a:solidFill>
                  <a:srgbClr val="009900"/>
                </a:solidFill>
                <a:latin typeface="Symbol" panose="05050102010706020507" pitchFamily="18" charset="2"/>
              </a:rPr>
              <a:t>m</a:t>
            </a:r>
            <a:r>
              <a:rPr lang="en-US" baseline="-25000" dirty="0" err="1" smtClean="0">
                <a:solidFill>
                  <a:srgbClr val="009900"/>
                </a:solidFill>
              </a:rPr>
              <a:t>k</a:t>
            </a:r>
            <a:r>
              <a:rPr lang="en-US" dirty="0" smtClean="0">
                <a:solidFill>
                  <a:srgbClr val="009900"/>
                </a:solidFill>
              </a:rPr>
              <a:t>(372.8)</a:t>
            </a:r>
            <a:endParaRPr lang="en-US" baseline="-25000" dirty="0">
              <a:solidFill>
                <a:srgbClr val="009900"/>
              </a:solidFill>
            </a:endParaRPr>
          </a:p>
        </p:txBody>
      </p:sp>
      <p:sp>
        <p:nvSpPr>
          <p:cNvPr id="272431" name="Rectangle 47"/>
          <p:cNvSpPr>
            <a:spLocks noChangeArrowheads="1"/>
          </p:cNvSpPr>
          <p:nvPr/>
        </p:nvSpPr>
        <p:spPr bwMode="auto">
          <a:xfrm>
            <a:off x="4033100" y="4404253"/>
            <a:ext cx="1425390"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  38 </a:t>
            </a:r>
            <a:r>
              <a:rPr lang="en-US" dirty="0">
                <a:solidFill>
                  <a:srgbClr val="000000"/>
                </a:solidFill>
              </a:rPr>
              <a:t>a</a:t>
            </a:r>
            <a:r>
              <a:rPr lang="en-US" baseline="-25000" dirty="0">
                <a:solidFill>
                  <a:srgbClr val="000000"/>
                </a:solidFill>
              </a:rPr>
              <a:t>//</a:t>
            </a:r>
          </a:p>
        </p:txBody>
      </p:sp>
      <p:grpSp>
        <p:nvGrpSpPr>
          <p:cNvPr id="6" name="Group 63"/>
          <p:cNvGrpSpPr>
            <a:grpSpLocks/>
          </p:cNvGrpSpPr>
          <p:nvPr/>
        </p:nvGrpSpPr>
        <p:grpSpPr bwMode="auto">
          <a:xfrm>
            <a:off x="4947250" y="4121350"/>
            <a:ext cx="649288" cy="793750"/>
            <a:chOff x="2599" y="1531"/>
            <a:chExt cx="409" cy="500"/>
          </a:xfrm>
        </p:grpSpPr>
        <p:sp>
          <p:nvSpPr>
            <p:cNvPr id="7217" name="Rectangle 49"/>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dirty="0">
                  <a:solidFill>
                    <a:srgbClr val="3333FF"/>
                  </a:solidFill>
                </a:rPr>
                <a:t>0</a:t>
              </a:r>
            </a:p>
          </p:txBody>
        </p:sp>
        <p:sp>
          <p:nvSpPr>
            <p:cNvPr id="7218" name="Line 50"/>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
        <p:nvSpPr>
          <p:cNvPr id="272435" name="Rectangle 51"/>
          <p:cNvSpPr>
            <a:spLocks noChangeArrowheads="1"/>
          </p:cNvSpPr>
          <p:nvPr/>
        </p:nvSpPr>
        <p:spPr bwMode="auto">
          <a:xfrm>
            <a:off x="3584967" y="5872990"/>
            <a:ext cx="1620957" cy="523220"/>
          </a:xfrm>
          <a:prstGeom prst="rect">
            <a:avLst/>
          </a:prstGeom>
          <a:noFill/>
          <a:ln w="9525">
            <a:noFill/>
            <a:miter lim="800000"/>
            <a:headEnd/>
            <a:tailEnd/>
          </a:ln>
        </p:spPr>
        <p:txBody>
          <a:bodyPr wrap="none" anchor="t" anchorCtr="0">
            <a:spAutoFit/>
          </a:bodyPr>
          <a:lstStyle/>
          <a:p>
            <a:r>
              <a:rPr lang="en-US" dirty="0" err="1" smtClean="0">
                <a:solidFill>
                  <a:srgbClr val="000000"/>
                </a:solidFill>
                <a:latin typeface="Symbol" panose="05050102010706020507" pitchFamily="18" charset="2"/>
              </a:rPr>
              <a:t>m</a:t>
            </a:r>
            <a:r>
              <a:rPr lang="en-US" baseline="-25000" dirty="0" err="1" smtClean="0">
                <a:solidFill>
                  <a:srgbClr val="000000"/>
                </a:solidFill>
              </a:rPr>
              <a:t>k</a:t>
            </a:r>
            <a:r>
              <a:rPr lang="en-US" dirty="0" smtClean="0">
                <a:solidFill>
                  <a:srgbClr val="000000"/>
                </a:solidFill>
              </a:rPr>
              <a:t> </a:t>
            </a:r>
            <a:r>
              <a:rPr lang="en-US" dirty="0">
                <a:solidFill>
                  <a:srgbClr val="000000"/>
                </a:solidFill>
              </a:rPr>
              <a:t>= </a:t>
            </a:r>
            <a:r>
              <a:rPr lang="en-US" dirty="0" smtClean="0">
                <a:solidFill>
                  <a:srgbClr val="000000"/>
                </a:solidFill>
              </a:rPr>
              <a:t>0.23</a:t>
            </a:r>
            <a:endParaRPr lang="en-US" baseline="-25000" dirty="0">
              <a:solidFill>
                <a:srgbClr val="000000"/>
              </a:solidFill>
            </a:endParaRPr>
          </a:p>
        </p:txBody>
      </p:sp>
      <p:sp>
        <p:nvSpPr>
          <p:cNvPr id="272439" name="Rectangle 55"/>
          <p:cNvSpPr>
            <a:spLocks noChangeArrowheads="1"/>
          </p:cNvSpPr>
          <p:nvPr/>
        </p:nvSpPr>
        <p:spPr bwMode="auto">
          <a:xfrm>
            <a:off x="1602363" y="2732540"/>
            <a:ext cx="1837362" cy="523220"/>
          </a:xfrm>
          <a:prstGeom prst="rect">
            <a:avLst/>
          </a:prstGeom>
          <a:noFill/>
          <a:ln w="9525">
            <a:noFill/>
            <a:miter lim="800000"/>
            <a:headEnd/>
            <a:tailEnd/>
          </a:ln>
        </p:spPr>
        <p:txBody>
          <a:bodyPr wrap="none" anchor="t" anchorCtr="0">
            <a:spAutoFit/>
          </a:bodyPr>
          <a:lstStyle/>
          <a:p>
            <a:r>
              <a:rPr lang="en-US" dirty="0" err="1">
                <a:solidFill>
                  <a:srgbClr val="000000"/>
                </a:solidFill>
              </a:rPr>
              <a:t>F</a:t>
            </a:r>
            <a:r>
              <a:rPr lang="en-US" baseline="-25000" dirty="0" err="1">
                <a:solidFill>
                  <a:srgbClr val="000000"/>
                </a:solidFill>
              </a:rPr>
              <a:t>n</a:t>
            </a:r>
            <a:r>
              <a:rPr lang="en-US" dirty="0">
                <a:solidFill>
                  <a:srgbClr val="000000"/>
                </a:solidFill>
              </a:rPr>
              <a:t> – </a:t>
            </a:r>
            <a:r>
              <a:rPr lang="en-US" dirty="0" smtClean="0">
                <a:solidFill>
                  <a:srgbClr val="000000"/>
                </a:solidFill>
              </a:rPr>
              <a:t>372.8</a:t>
            </a:r>
            <a:endParaRPr lang="en-US" baseline="-25000" dirty="0">
              <a:solidFill>
                <a:srgbClr val="000000"/>
              </a:solidFill>
            </a:endParaRPr>
          </a:p>
        </p:txBody>
      </p:sp>
      <p:sp>
        <p:nvSpPr>
          <p:cNvPr id="272441" name="Rectangle 57"/>
          <p:cNvSpPr>
            <a:spLocks noChangeArrowheads="1"/>
          </p:cNvSpPr>
          <p:nvPr/>
        </p:nvSpPr>
        <p:spPr bwMode="auto">
          <a:xfrm>
            <a:off x="2931175" y="3495815"/>
            <a:ext cx="2206053" cy="523220"/>
          </a:xfrm>
          <a:prstGeom prst="rect">
            <a:avLst/>
          </a:prstGeom>
          <a:noFill/>
          <a:ln w="9525">
            <a:noFill/>
            <a:miter lim="800000"/>
            <a:headEnd/>
            <a:tailEnd/>
          </a:ln>
        </p:spPr>
        <p:txBody>
          <a:bodyPr wrap="none" anchor="ctr">
            <a:spAutoFit/>
          </a:bodyPr>
          <a:lstStyle/>
          <a:p>
            <a:r>
              <a:rPr lang="en-US" dirty="0" err="1">
                <a:solidFill>
                  <a:srgbClr val="000000"/>
                </a:solidFill>
              </a:rPr>
              <a:t>F</a:t>
            </a:r>
            <a:r>
              <a:rPr lang="en-US" baseline="-25000" dirty="0" err="1">
                <a:solidFill>
                  <a:srgbClr val="000000"/>
                </a:solidFill>
              </a:rPr>
              <a:t>n</a:t>
            </a:r>
            <a:r>
              <a:rPr lang="en-US" dirty="0">
                <a:solidFill>
                  <a:srgbClr val="000000"/>
                </a:solidFill>
              </a:rPr>
              <a:t> = </a:t>
            </a:r>
            <a:r>
              <a:rPr lang="en-US" dirty="0" smtClean="0">
                <a:solidFill>
                  <a:srgbClr val="000000"/>
                </a:solidFill>
              </a:rPr>
              <a:t>372.8 N</a:t>
            </a:r>
            <a:endParaRPr lang="en-US" baseline="-25000" dirty="0">
              <a:solidFill>
                <a:srgbClr val="000000"/>
              </a:solidFill>
            </a:endParaRPr>
          </a:p>
        </p:txBody>
      </p:sp>
      <p:sp>
        <p:nvSpPr>
          <p:cNvPr id="272456" name="Text Box 72"/>
          <p:cNvSpPr txBox="1">
            <a:spLocks noChangeArrowheads="1"/>
          </p:cNvSpPr>
          <p:nvPr/>
        </p:nvSpPr>
        <p:spPr bwMode="auto">
          <a:xfrm>
            <a:off x="6349230" y="236025"/>
            <a:ext cx="1851790" cy="461665"/>
          </a:xfrm>
          <a:prstGeom prst="rect">
            <a:avLst/>
          </a:prstGeom>
          <a:noFill/>
          <a:ln w="9525">
            <a:noFill/>
            <a:miter lim="800000"/>
            <a:headEnd/>
            <a:tailEnd/>
          </a:ln>
        </p:spPr>
        <p:txBody>
          <a:bodyPr wrap="none" anchor="t" anchorCtr="0">
            <a:spAutoFit/>
          </a:bodyPr>
          <a:lstStyle/>
          <a:p>
            <a:pPr algn="ctr"/>
            <a:r>
              <a:rPr lang="en-US" sz="2400" dirty="0">
                <a:solidFill>
                  <a:srgbClr val="000000"/>
                </a:solidFill>
              </a:rPr>
              <a:t>v = </a:t>
            </a:r>
            <a:r>
              <a:rPr lang="en-US" sz="2400" dirty="0" smtClean="0">
                <a:solidFill>
                  <a:srgbClr val="000000"/>
                </a:solidFill>
              </a:rPr>
              <a:t>constant</a:t>
            </a:r>
            <a:endParaRPr lang="en-US" sz="2400" dirty="0">
              <a:solidFill>
                <a:srgbClr val="000000"/>
              </a:solidFill>
            </a:endParaRPr>
          </a:p>
        </p:txBody>
      </p:sp>
      <p:sp>
        <p:nvSpPr>
          <p:cNvPr id="272457" name="Rectangle 73"/>
          <p:cNvSpPr>
            <a:spLocks noChangeArrowheads="1"/>
          </p:cNvSpPr>
          <p:nvPr/>
        </p:nvSpPr>
        <p:spPr bwMode="auto">
          <a:xfrm>
            <a:off x="6794361" y="3221803"/>
            <a:ext cx="1064715" cy="523220"/>
          </a:xfrm>
          <a:prstGeom prst="rect">
            <a:avLst/>
          </a:prstGeom>
          <a:noFill/>
          <a:ln w="9525">
            <a:noFill/>
            <a:miter lim="800000"/>
            <a:headEnd/>
            <a:tailEnd/>
          </a:ln>
        </p:spPr>
        <p:txBody>
          <a:bodyPr wrap="none" anchor="t" anchorCtr="0">
            <a:spAutoFit/>
          </a:bodyPr>
          <a:lstStyle/>
          <a:p>
            <a:pPr algn="ctr"/>
            <a:r>
              <a:rPr lang="en-US" dirty="0" smtClean="0">
                <a:solidFill>
                  <a:srgbClr val="000000"/>
                </a:solidFill>
              </a:rPr>
              <a:t>38 kg</a:t>
            </a:r>
            <a:endParaRPr lang="en-US" dirty="0">
              <a:solidFill>
                <a:srgbClr val="000000"/>
              </a:solidFill>
            </a:endParaRPr>
          </a:p>
        </p:txBody>
      </p:sp>
      <p:grpSp>
        <p:nvGrpSpPr>
          <p:cNvPr id="8" name="Group 63"/>
          <p:cNvGrpSpPr>
            <a:grpSpLocks/>
          </p:cNvGrpSpPr>
          <p:nvPr/>
        </p:nvGrpSpPr>
        <p:grpSpPr bwMode="auto">
          <a:xfrm>
            <a:off x="808613" y="2603625"/>
            <a:ext cx="1143000" cy="768350"/>
            <a:chOff x="725488" y="2651125"/>
            <a:chExt cx="1143000" cy="768350"/>
          </a:xfrm>
        </p:grpSpPr>
        <p:sp>
          <p:nvSpPr>
            <p:cNvPr id="7207" name="Rectangle 54"/>
            <p:cNvSpPr>
              <a:spLocks noChangeArrowheads="1"/>
            </p:cNvSpPr>
            <p:nvPr/>
          </p:nvSpPr>
          <p:spPr bwMode="auto">
            <a:xfrm>
              <a:off x="725488" y="2651125"/>
              <a:ext cx="1143000" cy="768350"/>
            </a:xfrm>
            <a:prstGeom prst="rect">
              <a:avLst/>
            </a:prstGeom>
            <a:noFill/>
            <a:ln w="9525">
              <a:noFill/>
              <a:miter lim="800000"/>
              <a:headEnd/>
              <a:tailEnd/>
            </a:ln>
          </p:spPr>
          <p:txBody>
            <a:bodyPr anchor="ctr"/>
            <a:lstStyle/>
            <a:p>
              <a:r>
                <a:rPr lang="en-US">
                  <a:solidFill>
                    <a:srgbClr val="0070C0"/>
                  </a:solidFill>
                  <a:latin typeface="Symbol" pitchFamily="18" charset="2"/>
                </a:rPr>
                <a:t>S</a:t>
              </a:r>
              <a:r>
                <a:rPr lang="en-US">
                  <a:solidFill>
                    <a:srgbClr val="0070C0"/>
                  </a:solidFill>
                </a:rPr>
                <a:t>F</a:t>
              </a:r>
              <a:r>
                <a:rPr lang="en-US" baseline="-25000">
                  <a:solidFill>
                    <a:srgbClr val="0070C0"/>
                  </a:solidFill>
                </a:rPr>
                <a:t> </a:t>
              </a:r>
              <a:r>
                <a:rPr lang="en-US">
                  <a:solidFill>
                    <a:srgbClr val="0070C0"/>
                  </a:solidFill>
                </a:rPr>
                <a:t> :</a:t>
              </a:r>
            </a:p>
          </p:txBody>
        </p:sp>
        <p:grpSp>
          <p:nvGrpSpPr>
            <p:cNvPr id="7208" name="Group 56"/>
            <p:cNvGrpSpPr>
              <a:grpSpLocks/>
            </p:cNvGrpSpPr>
            <p:nvPr/>
          </p:nvGrpSpPr>
          <p:grpSpPr bwMode="auto">
            <a:xfrm>
              <a:off x="1215262" y="3065176"/>
              <a:ext cx="233527" cy="235723"/>
              <a:chOff x="7734815" y="2032022"/>
              <a:chExt cx="233527" cy="235723"/>
            </a:xfrm>
          </p:grpSpPr>
          <p:grpSp>
            <p:nvGrpSpPr>
              <p:cNvPr id="7209" name="Group 69"/>
              <p:cNvGrpSpPr>
                <a:grpSpLocks/>
              </p:cNvGrpSpPr>
              <p:nvPr/>
            </p:nvGrpSpPr>
            <p:grpSpPr bwMode="auto">
              <a:xfrm>
                <a:off x="7734815" y="2267333"/>
                <a:ext cx="233527" cy="412"/>
                <a:chOff x="2121" y="3675"/>
                <a:chExt cx="494" cy="412"/>
              </a:xfrm>
            </p:grpSpPr>
            <p:sp>
              <p:nvSpPr>
                <p:cNvPr id="7213"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70C0"/>
                    </a:solidFill>
                  </a:endParaRPr>
                </a:p>
              </p:txBody>
            </p:sp>
            <p:sp>
              <p:nvSpPr>
                <p:cNvPr id="7214"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70C0"/>
                    </a:solidFill>
                  </a:endParaRPr>
                </a:p>
              </p:txBody>
            </p:sp>
          </p:grpSp>
          <p:grpSp>
            <p:nvGrpSpPr>
              <p:cNvPr id="7210" name="Group 55"/>
              <p:cNvGrpSpPr>
                <a:grpSpLocks/>
              </p:cNvGrpSpPr>
              <p:nvPr/>
            </p:nvGrpSpPr>
            <p:grpSpPr bwMode="auto">
              <a:xfrm rot="5400000">
                <a:off x="7734815" y="2148580"/>
                <a:ext cx="233527" cy="412"/>
                <a:chOff x="2121" y="3675"/>
                <a:chExt cx="494" cy="412"/>
              </a:xfrm>
            </p:grpSpPr>
            <p:sp>
              <p:nvSpPr>
                <p:cNvPr id="7211"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70C0"/>
                    </a:solidFill>
                  </a:endParaRPr>
                </a:p>
              </p:txBody>
            </p:sp>
            <p:sp>
              <p:nvSpPr>
                <p:cNvPr id="7212"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70C0"/>
                    </a:solidFill>
                  </a:endParaRPr>
                </a:p>
              </p:txBody>
            </p:sp>
          </p:grpSp>
        </p:grpSp>
      </p:grpSp>
      <p:grpSp>
        <p:nvGrpSpPr>
          <p:cNvPr id="12" name="Group 71"/>
          <p:cNvGrpSpPr>
            <a:grpSpLocks/>
          </p:cNvGrpSpPr>
          <p:nvPr/>
        </p:nvGrpSpPr>
        <p:grpSpPr bwMode="auto">
          <a:xfrm>
            <a:off x="3398663" y="2763496"/>
            <a:ext cx="1387079" cy="525528"/>
            <a:chOff x="2935538" y="2810996"/>
            <a:chExt cx="1387079" cy="525528"/>
          </a:xfrm>
        </p:grpSpPr>
        <p:sp>
          <p:nvSpPr>
            <p:cNvPr id="7199" name="Rectangle 56"/>
            <p:cNvSpPr>
              <a:spLocks noChangeArrowheads="1"/>
            </p:cNvSpPr>
            <p:nvPr/>
          </p:nvSpPr>
          <p:spPr bwMode="auto">
            <a:xfrm>
              <a:off x="2935538" y="2810996"/>
              <a:ext cx="1293944" cy="523220"/>
            </a:xfrm>
            <a:prstGeom prst="rect">
              <a:avLst/>
            </a:prstGeom>
            <a:noFill/>
            <a:ln w="9525">
              <a:noFill/>
              <a:miter lim="800000"/>
              <a:headEnd/>
              <a:tailEnd/>
            </a:ln>
          </p:spPr>
          <p:txBody>
            <a:bodyPr wrap="none" anchor="t" anchorCtr="0">
              <a:spAutoFit/>
            </a:bodyPr>
            <a:lstStyle/>
            <a:p>
              <a:r>
                <a:rPr lang="en-US" dirty="0">
                  <a:solidFill>
                    <a:srgbClr val="000000"/>
                  </a:solidFill>
                </a:rPr>
                <a:t>=  </a:t>
              </a:r>
              <a:r>
                <a:rPr lang="en-US" dirty="0" smtClean="0">
                  <a:solidFill>
                    <a:srgbClr val="000000"/>
                  </a:solidFill>
                </a:rPr>
                <a:t>38 </a:t>
              </a:r>
              <a:r>
                <a:rPr lang="en-US" dirty="0">
                  <a:solidFill>
                    <a:srgbClr val="000000"/>
                  </a:solidFill>
                </a:rPr>
                <a:t>a</a:t>
              </a:r>
              <a:endParaRPr lang="en-US" baseline="-25000" dirty="0">
                <a:solidFill>
                  <a:srgbClr val="000000"/>
                </a:solidFill>
              </a:endParaRPr>
            </a:p>
          </p:txBody>
        </p:sp>
        <p:grpSp>
          <p:nvGrpSpPr>
            <p:cNvPr id="7200" name="Group 64"/>
            <p:cNvGrpSpPr>
              <a:grpSpLocks/>
            </p:cNvGrpSpPr>
            <p:nvPr/>
          </p:nvGrpSpPr>
          <p:grpSpPr bwMode="auto">
            <a:xfrm>
              <a:off x="4089090" y="3100801"/>
              <a:ext cx="233527" cy="235723"/>
              <a:chOff x="7734815" y="2032022"/>
              <a:chExt cx="233527" cy="235723"/>
            </a:xfrm>
          </p:grpSpPr>
          <p:grpSp>
            <p:nvGrpSpPr>
              <p:cNvPr id="7201" name="Group 69"/>
              <p:cNvGrpSpPr>
                <a:grpSpLocks/>
              </p:cNvGrpSpPr>
              <p:nvPr/>
            </p:nvGrpSpPr>
            <p:grpSpPr bwMode="auto">
              <a:xfrm>
                <a:off x="7734815" y="2267333"/>
                <a:ext cx="233527" cy="412"/>
                <a:chOff x="2121" y="3675"/>
                <a:chExt cx="494" cy="412"/>
              </a:xfrm>
            </p:grpSpPr>
            <p:sp>
              <p:nvSpPr>
                <p:cNvPr id="7205"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sp>
              <p:nvSpPr>
                <p:cNvPr id="7206"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grpSp>
          <p:grpSp>
            <p:nvGrpSpPr>
              <p:cNvPr id="7202" name="Group 55"/>
              <p:cNvGrpSpPr>
                <a:grpSpLocks/>
              </p:cNvGrpSpPr>
              <p:nvPr/>
            </p:nvGrpSpPr>
            <p:grpSpPr bwMode="auto">
              <a:xfrm rot="5400000">
                <a:off x="7734815" y="2148580"/>
                <a:ext cx="233527" cy="412"/>
                <a:chOff x="2121" y="3675"/>
                <a:chExt cx="494" cy="412"/>
              </a:xfrm>
            </p:grpSpPr>
            <p:sp>
              <p:nvSpPr>
                <p:cNvPr id="7203"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sp>
              <p:nvSpPr>
                <p:cNvPr id="7204"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grpSp>
        </p:grpSp>
      </p:grpSp>
      <p:grpSp>
        <p:nvGrpSpPr>
          <p:cNvPr id="7" name="Group 64"/>
          <p:cNvGrpSpPr>
            <a:grpSpLocks/>
          </p:cNvGrpSpPr>
          <p:nvPr/>
        </p:nvGrpSpPr>
        <p:grpSpPr bwMode="auto">
          <a:xfrm>
            <a:off x="4324625" y="2463925"/>
            <a:ext cx="649288" cy="793750"/>
            <a:chOff x="2599" y="1531"/>
            <a:chExt cx="409" cy="500"/>
          </a:xfrm>
        </p:grpSpPr>
        <p:sp>
          <p:nvSpPr>
            <p:cNvPr id="7215" name="Rectangle 65"/>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dirty="0">
                  <a:solidFill>
                    <a:srgbClr val="3333FF"/>
                  </a:solidFill>
                </a:rPr>
                <a:t>0</a:t>
              </a:r>
            </a:p>
          </p:txBody>
        </p:sp>
        <p:sp>
          <p:nvSpPr>
            <p:cNvPr id="7216" name="Line 66"/>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grpSp>
        <p:nvGrpSpPr>
          <p:cNvPr id="66" name="Group 51"/>
          <p:cNvGrpSpPr>
            <a:grpSpLocks/>
          </p:cNvGrpSpPr>
          <p:nvPr/>
        </p:nvGrpSpPr>
        <p:grpSpPr bwMode="auto">
          <a:xfrm>
            <a:off x="188650" y="176076"/>
            <a:ext cx="5226050" cy="1800225"/>
            <a:chOff x="246" y="268"/>
            <a:chExt cx="3292" cy="1134"/>
          </a:xfrm>
        </p:grpSpPr>
        <p:sp>
          <p:nvSpPr>
            <p:cNvPr id="68" name="Rectangle 50"/>
            <p:cNvSpPr>
              <a:spLocks noChangeArrowheads="1"/>
            </p:cNvSpPr>
            <p:nvPr/>
          </p:nvSpPr>
          <p:spPr bwMode="auto">
            <a:xfrm>
              <a:off x="246" y="268"/>
              <a:ext cx="3292" cy="1134"/>
            </a:xfrm>
            <a:prstGeom prst="rect">
              <a:avLst/>
            </a:prstGeom>
            <a:noFill/>
            <a:ln w="9525">
              <a:noFill/>
              <a:miter lim="800000"/>
              <a:headEnd/>
              <a:tailEnd/>
            </a:ln>
          </p:spPr>
          <p:txBody>
            <a:bodyPr anchor="ctr">
              <a:spAutoFit/>
            </a:bodyPr>
            <a:lstStyle/>
            <a:p>
              <a:r>
                <a:rPr lang="en-US" dirty="0">
                  <a:solidFill>
                    <a:srgbClr val="FF0000"/>
                  </a:solidFill>
                  <a:ea typeface="Times New Roman" pitchFamily="18" charset="0"/>
                  <a:cs typeface="Arial" pitchFamily="34" charset="0"/>
                </a:rPr>
                <a:t>To keep </a:t>
              </a:r>
              <a:r>
                <a:rPr lang="en-US" dirty="0" smtClean="0">
                  <a:solidFill>
                    <a:srgbClr val="FF0000"/>
                  </a:solidFill>
                  <a:ea typeface="Times New Roman" pitchFamily="18" charset="0"/>
                  <a:cs typeface="Arial" pitchFamily="34" charset="0"/>
                </a:rPr>
                <a:t>38 </a:t>
              </a:r>
              <a:r>
                <a:rPr lang="en-US" dirty="0">
                  <a:solidFill>
                    <a:srgbClr val="FF0000"/>
                  </a:solidFill>
                  <a:ea typeface="Times New Roman" pitchFamily="18" charset="0"/>
                  <a:cs typeface="Arial" pitchFamily="34" charset="0"/>
                </a:rPr>
                <a:t>kg mass moving at constant velocity, only </a:t>
              </a:r>
              <a:r>
                <a:rPr lang="en-US" dirty="0" smtClean="0">
                  <a:solidFill>
                    <a:srgbClr val="FF0000"/>
                  </a:solidFill>
                  <a:ea typeface="Times New Roman" pitchFamily="18" charset="0"/>
                  <a:cs typeface="Arial" pitchFamily="34" charset="0"/>
                </a:rPr>
                <a:t>87 </a:t>
              </a:r>
              <a:r>
                <a:rPr lang="en-US" dirty="0">
                  <a:solidFill>
                    <a:srgbClr val="FF0000"/>
                  </a:solidFill>
                  <a:ea typeface="Times New Roman" pitchFamily="18" charset="0"/>
                  <a:cs typeface="Arial" pitchFamily="34" charset="0"/>
                </a:rPr>
                <a:t>N          </a:t>
              </a:r>
            </a:p>
            <a:p>
              <a:pPr eaLnBrk="0" hangingPunct="0"/>
              <a:r>
                <a:rPr lang="en-US" dirty="0">
                  <a:solidFill>
                    <a:srgbClr val="FF0000"/>
                  </a:solidFill>
                  <a:ea typeface="Times New Roman" pitchFamily="18" charset="0"/>
                  <a:cs typeface="Arial" pitchFamily="34" charset="0"/>
                </a:rPr>
                <a:t>is </a:t>
              </a:r>
              <a:r>
                <a:rPr lang="en-US" dirty="0" err="1">
                  <a:solidFill>
                    <a:srgbClr val="FF0000"/>
                  </a:solidFill>
                  <a:ea typeface="Times New Roman" pitchFamily="18" charset="0"/>
                  <a:cs typeface="Arial" pitchFamily="34" charset="0"/>
                </a:rPr>
                <a:t>req’d</a:t>
              </a:r>
              <a:r>
                <a:rPr lang="en-US" dirty="0">
                  <a:solidFill>
                    <a:srgbClr val="FF0000"/>
                  </a:solidFill>
                  <a:ea typeface="Times New Roman" pitchFamily="18" charset="0"/>
                  <a:cs typeface="Arial" pitchFamily="34" charset="0"/>
                </a:rPr>
                <a:t>. Find </a:t>
              </a:r>
              <a:r>
                <a:rPr lang="en-US" dirty="0" err="1">
                  <a:solidFill>
                    <a:srgbClr val="FF0000"/>
                  </a:solidFill>
                  <a:ea typeface="Times New Roman" pitchFamily="18" charset="0"/>
                  <a:cs typeface="Arial" pitchFamily="34" charset="0"/>
                </a:rPr>
                <a:t>coeff</a:t>
              </a:r>
              <a:r>
                <a:rPr lang="en-US" dirty="0">
                  <a:solidFill>
                    <a:srgbClr val="FF0000"/>
                  </a:solidFill>
                  <a:ea typeface="Times New Roman" pitchFamily="18" charset="0"/>
                  <a:cs typeface="Arial" pitchFamily="34" charset="0"/>
                </a:rPr>
                <a:t>. of kinetic friction. </a:t>
              </a:r>
            </a:p>
          </p:txBody>
        </p:sp>
        <p:sp>
          <p:nvSpPr>
            <p:cNvPr id="69" name="Freeform 44"/>
            <p:cNvSpPr>
              <a:spLocks/>
            </p:cNvSpPr>
            <p:nvPr/>
          </p:nvSpPr>
          <p:spPr bwMode="auto">
            <a:xfrm>
              <a:off x="3111" y="707"/>
              <a:ext cx="239" cy="1"/>
            </a:xfrm>
            <a:custGeom>
              <a:avLst/>
              <a:gdLst>
                <a:gd name="T0" fmla="*/ 0 w 239"/>
                <a:gd name="T1" fmla="*/ 0 h 1"/>
                <a:gd name="T2" fmla="*/ 239 w 239"/>
                <a:gd name="T3" fmla="*/ 0 h 1"/>
                <a:gd name="T4" fmla="*/ 0 60000 65536"/>
                <a:gd name="T5" fmla="*/ 0 60000 65536"/>
                <a:gd name="T6" fmla="*/ 0 w 239"/>
                <a:gd name="T7" fmla="*/ 0 h 1"/>
                <a:gd name="T8" fmla="*/ 239 w 239"/>
                <a:gd name="T9" fmla="*/ 1 h 1"/>
              </a:gdLst>
              <a:ahLst/>
              <a:cxnLst>
                <a:cxn ang="T4">
                  <a:pos x="T0" y="T1"/>
                </a:cxn>
                <a:cxn ang="T5">
                  <a:pos x="T2" y="T3"/>
                </a:cxn>
              </a:cxnLst>
              <a:rect l="T6" t="T7" r="T8" b="T9"/>
              <a:pathLst>
                <a:path w="239" h="1">
                  <a:moveTo>
                    <a:pt x="0" y="0"/>
                  </a:moveTo>
                  <a:lnTo>
                    <a:pt x="239" y="0"/>
                  </a:lnTo>
                </a:path>
              </a:pathLst>
            </a:custGeom>
            <a:noFill/>
            <a:ln w="28575">
              <a:solidFill>
                <a:srgbClr val="FF0000"/>
              </a:solidFill>
              <a:round/>
              <a:headEnd/>
              <a:tailEnd type="triangle" w="lg" len="lg"/>
            </a:ln>
          </p:spPr>
          <p:txBody>
            <a:bodyPr/>
            <a:lstStyle/>
            <a:p>
              <a:endParaRPr lang="en-US">
                <a:solidFill>
                  <a:srgbClr val="000000"/>
                </a:solidFill>
              </a:endParaRPr>
            </a:p>
          </p:txBody>
        </p:sp>
      </p:grpSp>
      <p:sp>
        <p:nvSpPr>
          <p:cNvPr id="74" name="Oval 73"/>
          <p:cNvSpPr/>
          <p:nvPr/>
        </p:nvSpPr>
        <p:spPr>
          <a:xfrm>
            <a:off x="2400767" y="4417607"/>
            <a:ext cx="593501" cy="5935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45"/>
          <p:cNvSpPr>
            <a:spLocks noChangeArrowheads="1"/>
          </p:cNvSpPr>
          <p:nvPr/>
        </p:nvSpPr>
        <p:spPr bwMode="auto">
          <a:xfrm>
            <a:off x="3527497" y="5119187"/>
            <a:ext cx="2462534"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87 = </a:t>
            </a:r>
            <a:r>
              <a:rPr lang="en-US" dirty="0" err="1" smtClean="0">
                <a:solidFill>
                  <a:srgbClr val="000000"/>
                </a:solidFill>
                <a:latin typeface="Symbol" panose="05050102010706020507" pitchFamily="18" charset="2"/>
              </a:rPr>
              <a:t>m</a:t>
            </a:r>
            <a:r>
              <a:rPr lang="en-US" baseline="-25000" dirty="0" err="1" smtClean="0">
                <a:solidFill>
                  <a:srgbClr val="000000"/>
                </a:solidFill>
              </a:rPr>
              <a:t>k</a:t>
            </a:r>
            <a:r>
              <a:rPr lang="en-US" dirty="0" smtClean="0">
                <a:solidFill>
                  <a:srgbClr val="000000"/>
                </a:solidFill>
              </a:rPr>
              <a:t>(372.8)</a:t>
            </a:r>
            <a:endParaRPr lang="en-US" baseline="-25000" dirty="0">
              <a:solidFill>
                <a:srgbClr val="000000"/>
              </a:solidFill>
            </a:endParaRPr>
          </a:p>
        </p:txBody>
      </p:sp>
    </p:spTree>
    <p:extLst>
      <p:ext uri="{BB962C8B-B14F-4D97-AF65-F5344CB8AC3E}">
        <p14:creationId xmlns:p14="http://schemas.microsoft.com/office/powerpoint/2010/main" val="401363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wheel(1)">
                                      <p:cBhvr>
                                        <p:cTn id="7" dur="2000"/>
                                        <p:tgtEl>
                                          <p:spTgt spid="71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2405"/>
                                        </p:tgtEl>
                                        <p:attrNameLst>
                                          <p:attrName>style.visibility</p:attrName>
                                        </p:attrNameLst>
                                      </p:cBhvr>
                                      <p:to>
                                        <p:strVal val="visible"/>
                                      </p:to>
                                    </p:set>
                                    <p:animEffect transition="in" filter="dissolve">
                                      <p:cBhvr>
                                        <p:cTn id="12" dur="500"/>
                                        <p:tgtEl>
                                          <p:spTgt spid="27240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2456"/>
                                        </p:tgtEl>
                                        <p:attrNameLst>
                                          <p:attrName>style.visibility</p:attrName>
                                        </p:attrNameLst>
                                      </p:cBhvr>
                                      <p:to>
                                        <p:strVal val="visible"/>
                                      </p:to>
                                    </p:set>
                                    <p:animEffect transition="in" filter="wipe(down)">
                                      <p:cBhvr>
                                        <p:cTn id="17" dur="500"/>
                                        <p:tgtEl>
                                          <p:spTgt spid="272456"/>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ppt_x</p:attrName>
                                        </p:attrNameLst>
                                      </p:cBhvr>
                                      <p:tavLst>
                                        <p:tav tm="0">
                                          <p:val>
                                            <p:strVal val="#ppt_x-.2"/>
                                          </p:val>
                                        </p:tav>
                                        <p:tav tm="100000">
                                          <p:val>
                                            <p:strVal val="#ppt_x"/>
                                          </p:val>
                                        </p:tav>
                                      </p:tavLst>
                                    </p:anim>
                                    <p:anim calcmode="lin" valueType="num">
                                      <p:cBhvr>
                                        <p:cTn id="2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grpId="0" nodeType="clickEffect">
                                  <p:stCondLst>
                                    <p:cond delay="0"/>
                                  </p:stCondLst>
                                  <p:childTnLst>
                                    <p:set>
                                      <p:cBhvr>
                                        <p:cTn id="28" dur="1" fill="hold">
                                          <p:stCondLst>
                                            <p:cond delay="0"/>
                                          </p:stCondLst>
                                        </p:cTn>
                                        <p:tgtEl>
                                          <p:spTgt spid="272410"/>
                                        </p:tgtEl>
                                        <p:attrNameLst>
                                          <p:attrName>style.visibility</p:attrName>
                                        </p:attrNameLst>
                                      </p:cBhvr>
                                      <p:to>
                                        <p:strVal val="visible"/>
                                      </p:to>
                                    </p:set>
                                    <p:animEffect transition="in" filter="fade">
                                      <p:cBhvr>
                                        <p:cTn id="29" dur="2000"/>
                                        <p:tgtEl>
                                          <p:spTgt spid="272410"/>
                                        </p:tgtEl>
                                      </p:cBhvr>
                                    </p:animEffect>
                                    <p:anim calcmode="lin" valueType="num">
                                      <p:cBhvr>
                                        <p:cTn id="30" dur="2000" fill="hold"/>
                                        <p:tgtEl>
                                          <p:spTgt spid="272410"/>
                                        </p:tgtEl>
                                        <p:attrNameLst>
                                          <p:attrName>style.rotation</p:attrName>
                                        </p:attrNameLst>
                                      </p:cBhvr>
                                      <p:tavLst>
                                        <p:tav tm="0">
                                          <p:val>
                                            <p:fltVal val="720"/>
                                          </p:val>
                                        </p:tav>
                                        <p:tav tm="100000">
                                          <p:val>
                                            <p:fltVal val="0"/>
                                          </p:val>
                                        </p:tav>
                                      </p:tavLst>
                                    </p:anim>
                                    <p:anim calcmode="lin" valueType="num">
                                      <p:cBhvr>
                                        <p:cTn id="31" dur="2000" fill="hold"/>
                                        <p:tgtEl>
                                          <p:spTgt spid="272410"/>
                                        </p:tgtEl>
                                        <p:attrNameLst>
                                          <p:attrName>ppt_h</p:attrName>
                                        </p:attrNameLst>
                                      </p:cBhvr>
                                      <p:tavLst>
                                        <p:tav tm="0">
                                          <p:val>
                                            <p:fltVal val="0"/>
                                          </p:val>
                                        </p:tav>
                                        <p:tav tm="100000">
                                          <p:val>
                                            <p:strVal val="#ppt_h"/>
                                          </p:val>
                                        </p:tav>
                                      </p:tavLst>
                                    </p:anim>
                                    <p:anim calcmode="lin" valueType="num">
                                      <p:cBhvr>
                                        <p:cTn id="32" dur="2000" fill="hold"/>
                                        <p:tgtEl>
                                          <p:spTgt spid="272410"/>
                                        </p:tgtEl>
                                        <p:attrNameLst>
                                          <p:attrName>ppt_w</p:attrName>
                                        </p:attrNameLst>
                                      </p:cBhvr>
                                      <p:tavLst>
                                        <p:tav tm="0">
                                          <p:val>
                                            <p:fltVal val="0"/>
                                          </p:val>
                                        </p:tav>
                                        <p:tav tm="100000">
                                          <p:val>
                                            <p:strVal val="#ppt_w"/>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7180"/>
                                        </p:tgtEl>
                                        <p:attrNameLst>
                                          <p:attrName>style.visibility</p:attrName>
                                        </p:attrNameLst>
                                      </p:cBhvr>
                                      <p:to>
                                        <p:strVal val="visible"/>
                                      </p:to>
                                    </p:set>
                                    <p:animEffect transition="in" filter="wheel(1)">
                                      <p:cBhvr>
                                        <p:cTn id="37" dur="2000"/>
                                        <p:tgtEl>
                                          <p:spTgt spid="718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72457"/>
                                        </p:tgtEl>
                                        <p:attrNameLst>
                                          <p:attrName>style.visibility</p:attrName>
                                        </p:attrNameLst>
                                      </p:cBhvr>
                                      <p:to>
                                        <p:strVal val="visible"/>
                                      </p:to>
                                    </p:set>
                                    <p:animEffect transition="in" filter="dissolve">
                                      <p:cBhvr>
                                        <p:cTn id="42" dur="500"/>
                                        <p:tgtEl>
                                          <p:spTgt spid="272457"/>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272414"/>
                                        </p:tgtEl>
                                        <p:attrNameLst>
                                          <p:attrName>style.visibility</p:attrName>
                                        </p:attrNameLst>
                                      </p:cBhvr>
                                      <p:to>
                                        <p:strVal val="visible"/>
                                      </p:to>
                                    </p:set>
                                    <p:anim calcmode="lin" valueType="num">
                                      <p:cBhvr>
                                        <p:cTn id="47" dur="1000" fill="hold"/>
                                        <p:tgtEl>
                                          <p:spTgt spid="272414"/>
                                        </p:tgtEl>
                                        <p:attrNameLst>
                                          <p:attrName>ppt_x</p:attrName>
                                        </p:attrNameLst>
                                      </p:cBhvr>
                                      <p:tavLst>
                                        <p:tav tm="0">
                                          <p:val>
                                            <p:strVal val="#ppt_x-.2"/>
                                          </p:val>
                                        </p:tav>
                                        <p:tav tm="100000">
                                          <p:val>
                                            <p:strVal val="#ppt_x"/>
                                          </p:val>
                                        </p:tav>
                                      </p:tavLst>
                                    </p:anim>
                                    <p:anim calcmode="lin" valueType="num">
                                      <p:cBhvr>
                                        <p:cTn id="48" dur="1000" fill="hold"/>
                                        <p:tgtEl>
                                          <p:spTgt spid="272414"/>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72414"/>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272415"/>
                                        </p:tgtEl>
                                        <p:attrNameLst>
                                          <p:attrName>style.visibility</p:attrName>
                                        </p:attrNameLst>
                                      </p:cBhvr>
                                      <p:to>
                                        <p:strVal val="visible"/>
                                      </p:to>
                                    </p:set>
                                    <p:anim calcmode="lin" valueType="num">
                                      <p:cBhvr>
                                        <p:cTn id="52" dur="1000" fill="hold"/>
                                        <p:tgtEl>
                                          <p:spTgt spid="272415"/>
                                        </p:tgtEl>
                                        <p:attrNameLst>
                                          <p:attrName>ppt_x</p:attrName>
                                        </p:attrNameLst>
                                      </p:cBhvr>
                                      <p:tavLst>
                                        <p:tav tm="0">
                                          <p:val>
                                            <p:strVal val="#ppt_x-.2"/>
                                          </p:val>
                                        </p:tav>
                                        <p:tav tm="100000">
                                          <p:val>
                                            <p:strVal val="#ppt_x"/>
                                          </p:val>
                                        </p:tav>
                                      </p:tavLst>
                                    </p:anim>
                                    <p:anim calcmode="lin" valueType="num">
                                      <p:cBhvr>
                                        <p:cTn id="53" dur="1000" fill="hold"/>
                                        <p:tgtEl>
                                          <p:spTgt spid="272415"/>
                                        </p:tgtEl>
                                        <p:attrNameLst>
                                          <p:attrName>ppt_y</p:attrName>
                                        </p:attrNameLst>
                                      </p:cBhvr>
                                      <p:tavLst>
                                        <p:tav tm="0">
                                          <p:val>
                                            <p:strVal val="#ppt_y"/>
                                          </p:val>
                                        </p:tav>
                                        <p:tav tm="100000">
                                          <p:val>
                                            <p:strVal val="#ppt_y"/>
                                          </p:val>
                                        </p:tav>
                                      </p:tavLst>
                                    </p:anim>
                                    <p:animEffect transition="in" filter="wipe(right)" prLst="gradientSize: 0.1">
                                      <p:cBhvr>
                                        <p:cTn id="54" dur="1000"/>
                                        <p:tgtEl>
                                          <p:spTgt spid="272415"/>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1000"/>
                                        <p:tgtEl>
                                          <p:spTgt spid="5"/>
                                        </p:tgtEl>
                                      </p:cBhvr>
                                    </p:animEffect>
                                    <p:anim calcmode="lin" valueType="num">
                                      <p:cBhvr>
                                        <p:cTn id="67" dur="1000" fill="hold"/>
                                        <p:tgtEl>
                                          <p:spTgt spid="5"/>
                                        </p:tgtEl>
                                        <p:attrNameLst>
                                          <p:attrName>ppt_x</p:attrName>
                                        </p:attrNameLst>
                                      </p:cBhvr>
                                      <p:tavLst>
                                        <p:tav tm="0">
                                          <p:val>
                                            <p:strVal val="#ppt_x"/>
                                          </p:val>
                                        </p:tav>
                                        <p:tav tm="100000">
                                          <p:val>
                                            <p:strVal val="#ppt_x"/>
                                          </p:val>
                                        </p:tav>
                                      </p:tavLst>
                                    </p:anim>
                                    <p:anim calcmode="lin" valueType="num">
                                      <p:cBhvr>
                                        <p:cTn id="6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0" fill="hold"/>
                                        <p:tgtEl>
                                          <p:spTgt spid="4"/>
                                        </p:tgtEl>
                                        <p:attrNameLst>
                                          <p:attrName>ppt_x</p:attrName>
                                        </p:attrNameLst>
                                      </p:cBhvr>
                                      <p:tavLst>
                                        <p:tav tm="0">
                                          <p:val>
                                            <p:strVal val="1+#ppt_w/2"/>
                                          </p:val>
                                        </p:tav>
                                        <p:tav tm="100000">
                                          <p:val>
                                            <p:strVal val="#ppt_x"/>
                                          </p:val>
                                        </p:tav>
                                      </p:tavLst>
                                    </p:anim>
                                    <p:anim calcmode="lin" valueType="num">
                                      <p:cBhvr additive="base">
                                        <p:cTn id="74" dur="5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1000"/>
                                        <p:tgtEl>
                                          <p:spTgt spid="8"/>
                                        </p:tgtEl>
                                      </p:cBhvr>
                                    </p:animEffect>
                                    <p:anim calcmode="lin" valueType="num">
                                      <p:cBhvr>
                                        <p:cTn id="80" dur="1000" fill="hold"/>
                                        <p:tgtEl>
                                          <p:spTgt spid="8"/>
                                        </p:tgtEl>
                                        <p:attrNameLst>
                                          <p:attrName>ppt_x</p:attrName>
                                        </p:attrNameLst>
                                      </p:cBhvr>
                                      <p:tavLst>
                                        <p:tav tm="0">
                                          <p:val>
                                            <p:strVal val="#ppt_x"/>
                                          </p:val>
                                        </p:tav>
                                        <p:tav tm="100000">
                                          <p:val>
                                            <p:strVal val="#ppt_x"/>
                                          </p:val>
                                        </p:tav>
                                      </p:tavLst>
                                    </p:anim>
                                    <p:anim calcmode="lin" valueType="num">
                                      <p:cBhvr>
                                        <p:cTn id="8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9" presetClass="entr" presetSubtype="0" fill="hold" grpId="0" nodeType="clickEffect">
                                  <p:stCondLst>
                                    <p:cond delay="0"/>
                                  </p:stCondLst>
                                  <p:childTnLst>
                                    <p:set>
                                      <p:cBhvr>
                                        <p:cTn id="85" dur="1" fill="hold">
                                          <p:stCondLst>
                                            <p:cond delay="0"/>
                                          </p:stCondLst>
                                        </p:cTn>
                                        <p:tgtEl>
                                          <p:spTgt spid="272439"/>
                                        </p:tgtEl>
                                        <p:attrNameLst>
                                          <p:attrName>style.visibility</p:attrName>
                                        </p:attrNameLst>
                                      </p:cBhvr>
                                      <p:to>
                                        <p:strVal val="visible"/>
                                      </p:to>
                                    </p:set>
                                    <p:anim calcmode="lin" valueType="num">
                                      <p:cBhvr>
                                        <p:cTn id="86" dur="1000" fill="hold"/>
                                        <p:tgtEl>
                                          <p:spTgt spid="272439"/>
                                        </p:tgtEl>
                                        <p:attrNameLst>
                                          <p:attrName>ppt_x</p:attrName>
                                        </p:attrNameLst>
                                      </p:cBhvr>
                                      <p:tavLst>
                                        <p:tav tm="0">
                                          <p:val>
                                            <p:strVal val="#ppt_x-.2"/>
                                          </p:val>
                                        </p:tav>
                                        <p:tav tm="100000">
                                          <p:val>
                                            <p:strVal val="#ppt_x"/>
                                          </p:val>
                                        </p:tav>
                                      </p:tavLst>
                                    </p:anim>
                                    <p:anim calcmode="lin" valueType="num">
                                      <p:cBhvr>
                                        <p:cTn id="87" dur="1000" fill="hold"/>
                                        <p:tgtEl>
                                          <p:spTgt spid="272439"/>
                                        </p:tgtEl>
                                        <p:attrNameLst>
                                          <p:attrName>ppt_y</p:attrName>
                                        </p:attrNameLst>
                                      </p:cBhvr>
                                      <p:tavLst>
                                        <p:tav tm="0">
                                          <p:val>
                                            <p:strVal val="#ppt_y"/>
                                          </p:val>
                                        </p:tav>
                                        <p:tav tm="100000">
                                          <p:val>
                                            <p:strVal val="#ppt_y"/>
                                          </p:val>
                                        </p:tav>
                                      </p:tavLst>
                                    </p:anim>
                                    <p:animEffect transition="in" filter="wipe(right)" prLst="gradientSize: 0.1">
                                      <p:cBhvr>
                                        <p:cTn id="88" dur="1000"/>
                                        <p:tgtEl>
                                          <p:spTgt spid="272439"/>
                                        </p:tgtEl>
                                      </p:cBhvr>
                                    </p:animEffect>
                                  </p:childTnLst>
                                </p:cTn>
                              </p:par>
                            </p:childTnLst>
                          </p:cTn>
                        </p:par>
                      </p:childTnLst>
                    </p:cTn>
                  </p:par>
                  <p:par>
                    <p:cTn id="89" fill="hold">
                      <p:stCondLst>
                        <p:cond delay="indefinite"/>
                      </p:stCondLst>
                      <p:childTnLst>
                        <p:par>
                          <p:cTn id="90" fill="hold">
                            <p:stCondLst>
                              <p:cond delay="0"/>
                            </p:stCondLst>
                            <p:childTnLst>
                              <p:par>
                                <p:cTn id="91" presetID="29" presetClass="entr" presetSubtype="0"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p:cTn id="93" dur="1000" fill="hold"/>
                                        <p:tgtEl>
                                          <p:spTgt spid="12"/>
                                        </p:tgtEl>
                                        <p:attrNameLst>
                                          <p:attrName>ppt_x</p:attrName>
                                        </p:attrNameLst>
                                      </p:cBhvr>
                                      <p:tavLst>
                                        <p:tav tm="0">
                                          <p:val>
                                            <p:strVal val="#ppt_x-.2"/>
                                          </p:val>
                                        </p:tav>
                                        <p:tav tm="100000">
                                          <p:val>
                                            <p:strVal val="#ppt_x"/>
                                          </p:val>
                                        </p:tav>
                                      </p:tavLst>
                                    </p:anim>
                                    <p:anim calcmode="lin" valueType="num">
                                      <p:cBhvr>
                                        <p:cTn id="9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5" dur="1000"/>
                                        <p:tgtEl>
                                          <p:spTgt spid="1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wipe(down)">
                                      <p:cBhvr>
                                        <p:cTn id="100" dur="500"/>
                                        <p:tgtEl>
                                          <p:spTgt spid="7"/>
                                        </p:tgtEl>
                                      </p:cBhvr>
                                    </p:animEffect>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272441"/>
                                        </p:tgtEl>
                                        <p:attrNameLst>
                                          <p:attrName>style.visibility</p:attrName>
                                        </p:attrNameLst>
                                      </p:cBhvr>
                                      <p:to>
                                        <p:strVal val="visible"/>
                                      </p:to>
                                    </p:set>
                                    <p:animEffect transition="in" filter="fade">
                                      <p:cBhvr>
                                        <p:cTn id="105" dur="1000"/>
                                        <p:tgtEl>
                                          <p:spTgt spid="272441"/>
                                        </p:tgtEl>
                                      </p:cBhvr>
                                    </p:animEffect>
                                    <p:anim calcmode="lin" valueType="num">
                                      <p:cBhvr>
                                        <p:cTn id="106" dur="1000" fill="hold"/>
                                        <p:tgtEl>
                                          <p:spTgt spid="272441"/>
                                        </p:tgtEl>
                                        <p:attrNameLst>
                                          <p:attrName>ppt_x</p:attrName>
                                        </p:attrNameLst>
                                      </p:cBhvr>
                                      <p:tavLst>
                                        <p:tav tm="0">
                                          <p:val>
                                            <p:strVal val="#ppt_x"/>
                                          </p:val>
                                        </p:tav>
                                        <p:tav tm="100000">
                                          <p:val>
                                            <p:strVal val="#ppt_x"/>
                                          </p:val>
                                        </p:tav>
                                      </p:tavLst>
                                    </p:anim>
                                    <p:anim calcmode="lin" valueType="num">
                                      <p:cBhvr>
                                        <p:cTn id="107" dur="1000" fill="hold"/>
                                        <p:tgtEl>
                                          <p:spTgt spid="272441"/>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8" fill="hold" grpId="0" nodeType="clickEffect">
                                  <p:stCondLst>
                                    <p:cond delay="0"/>
                                  </p:stCondLst>
                                  <p:childTnLst>
                                    <p:set>
                                      <p:cBhvr>
                                        <p:cTn id="111" dur="1" fill="hold">
                                          <p:stCondLst>
                                            <p:cond delay="0"/>
                                          </p:stCondLst>
                                        </p:cTn>
                                        <p:tgtEl>
                                          <p:spTgt spid="272428"/>
                                        </p:tgtEl>
                                        <p:attrNameLst>
                                          <p:attrName>style.visibility</p:attrName>
                                        </p:attrNameLst>
                                      </p:cBhvr>
                                      <p:to>
                                        <p:strVal val="visible"/>
                                      </p:to>
                                    </p:set>
                                    <p:anim calcmode="lin" valueType="num">
                                      <p:cBhvr additive="base">
                                        <p:cTn id="112" dur="500" fill="hold"/>
                                        <p:tgtEl>
                                          <p:spTgt spid="272428"/>
                                        </p:tgtEl>
                                        <p:attrNameLst>
                                          <p:attrName>ppt_x</p:attrName>
                                        </p:attrNameLst>
                                      </p:cBhvr>
                                      <p:tavLst>
                                        <p:tav tm="0">
                                          <p:val>
                                            <p:strVal val="0-#ppt_w/2"/>
                                          </p:val>
                                        </p:tav>
                                        <p:tav tm="100000">
                                          <p:val>
                                            <p:strVal val="#ppt_x"/>
                                          </p:val>
                                        </p:tav>
                                      </p:tavLst>
                                    </p:anim>
                                    <p:anim calcmode="lin" valueType="num">
                                      <p:cBhvr additive="base">
                                        <p:cTn id="113" dur="500" fill="hold"/>
                                        <p:tgtEl>
                                          <p:spTgt spid="272428"/>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9" presetClass="entr" presetSubtype="0" fill="hold" grpId="0" nodeType="clickEffect">
                                  <p:stCondLst>
                                    <p:cond delay="0"/>
                                  </p:stCondLst>
                                  <p:childTnLst>
                                    <p:set>
                                      <p:cBhvr>
                                        <p:cTn id="117" dur="1" fill="hold">
                                          <p:stCondLst>
                                            <p:cond delay="0"/>
                                          </p:stCondLst>
                                        </p:cTn>
                                        <p:tgtEl>
                                          <p:spTgt spid="272429"/>
                                        </p:tgtEl>
                                        <p:attrNameLst>
                                          <p:attrName>style.visibility</p:attrName>
                                        </p:attrNameLst>
                                      </p:cBhvr>
                                      <p:to>
                                        <p:strVal val="visible"/>
                                      </p:to>
                                    </p:set>
                                    <p:anim calcmode="lin" valueType="num">
                                      <p:cBhvr>
                                        <p:cTn id="118" dur="1000" fill="hold"/>
                                        <p:tgtEl>
                                          <p:spTgt spid="272429"/>
                                        </p:tgtEl>
                                        <p:attrNameLst>
                                          <p:attrName>ppt_x</p:attrName>
                                        </p:attrNameLst>
                                      </p:cBhvr>
                                      <p:tavLst>
                                        <p:tav tm="0">
                                          <p:val>
                                            <p:strVal val="#ppt_x-.2"/>
                                          </p:val>
                                        </p:tav>
                                        <p:tav tm="100000">
                                          <p:val>
                                            <p:strVal val="#ppt_x"/>
                                          </p:val>
                                        </p:tav>
                                      </p:tavLst>
                                    </p:anim>
                                    <p:anim calcmode="lin" valueType="num">
                                      <p:cBhvr>
                                        <p:cTn id="119" dur="1000" fill="hold"/>
                                        <p:tgtEl>
                                          <p:spTgt spid="272429"/>
                                        </p:tgtEl>
                                        <p:attrNameLst>
                                          <p:attrName>ppt_y</p:attrName>
                                        </p:attrNameLst>
                                      </p:cBhvr>
                                      <p:tavLst>
                                        <p:tav tm="0">
                                          <p:val>
                                            <p:strVal val="#ppt_y"/>
                                          </p:val>
                                        </p:tav>
                                        <p:tav tm="100000">
                                          <p:val>
                                            <p:strVal val="#ppt_y"/>
                                          </p:val>
                                        </p:tav>
                                      </p:tavLst>
                                    </p:anim>
                                    <p:animEffect transition="in" filter="wipe(right)" prLst="gradientSize: 0.1">
                                      <p:cBhvr>
                                        <p:cTn id="120" dur="1000"/>
                                        <p:tgtEl>
                                          <p:spTgt spid="272429"/>
                                        </p:tgtEl>
                                      </p:cBhvr>
                                    </p:animEffect>
                                  </p:childTnLst>
                                </p:cTn>
                              </p:par>
                            </p:childTnLst>
                          </p:cTn>
                        </p:par>
                      </p:childTnLst>
                    </p:cTn>
                  </p:par>
                  <p:par>
                    <p:cTn id="121" fill="hold">
                      <p:stCondLst>
                        <p:cond delay="indefinite"/>
                      </p:stCondLst>
                      <p:childTnLst>
                        <p:par>
                          <p:cTn id="122" fill="hold">
                            <p:stCondLst>
                              <p:cond delay="0"/>
                            </p:stCondLst>
                            <p:childTnLst>
                              <p:par>
                                <p:cTn id="123" presetID="29" presetClass="entr" presetSubtype="0" fill="hold" grpId="0" nodeType="clickEffect">
                                  <p:stCondLst>
                                    <p:cond delay="0"/>
                                  </p:stCondLst>
                                  <p:childTnLst>
                                    <p:set>
                                      <p:cBhvr>
                                        <p:cTn id="124" dur="1" fill="hold">
                                          <p:stCondLst>
                                            <p:cond delay="0"/>
                                          </p:stCondLst>
                                        </p:cTn>
                                        <p:tgtEl>
                                          <p:spTgt spid="272431"/>
                                        </p:tgtEl>
                                        <p:attrNameLst>
                                          <p:attrName>style.visibility</p:attrName>
                                        </p:attrNameLst>
                                      </p:cBhvr>
                                      <p:to>
                                        <p:strVal val="visible"/>
                                      </p:to>
                                    </p:set>
                                    <p:anim calcmode="lin" valueType="num">
                                      <p:cBhvr>
                                        <p:cTn id="125" dur="1000" fill="hold"/>
                                        <p:tgtEl>
                                          <p:spTgt spid="272431"/>
                                        </p:tgtEl>
                                        <p:attrNameLst>
                                          <p:attrName>ppt_x</p:attrName>
                                        </p:attrNameLst>
                                      </p:cBhvr>
                                      <p:tavLst>
                                        <p:tav tm="0">
                                          <p:val>
                                            <p:strVal val="#ppt_x-.2"/>
                                          </p:val>
                                        </p:tav>
                                        <p:tav tm="100000">
                                          <p:val>
                                            <p:strVal val="#ppt_x"/>
                                          </p:val>
                                        </p:tav>
                                      </p:tavLst>
                                    </p:anim>
                                    <p:anim calcmode="lin" valueType="num">
                                      <p:cBhvr>
                                        <p:cTn id="126" dur="1000" fill="hold"/>
                                        <p:tgtEl>
                                          <p:spTgt spid="272431"/>
                                        </p:tgtEl>
                                        <p:attrNameLst>
                                          <p:attrName>ppt_y</p:attrName>
                                        </p:attrNameLst>
                                      </p:cBhvr>
                                      <p:tavLst>
                                        <p:tav tm="0">
                                          <p:val>
                                            <p:strVal val="#ppt_y"/>
                                          </p:val>
                                        </p:tav>
                                        <p:tav tm="100000">
                                          <p:val>
                                            <p:strVal val="#ppt_y"/>
                                          </p:val>
                                        </p:tav>
                                      </p:tavLst>
                                    </p:anim>
                                    <p:animEffect transition="in" filter="wipe(right)" prLst="gradientSize: 0.1">
                                      <p:cBhvr>
                                        <p:cTn id="127" dur="1000"/>
                                        <p:tgtEl>
                                          <p:spTgt spid="272431"/>
                                        </p:tgtEl>
                                      </p:cBhvr>
                                    </p:animEffect>
                                  </p:childTnLst>
                                </p:cTn>
                              </p:par>
                            </p:childTnLst>
                          </p:cTn>
                        </p:par>
                      </p:childTnLst>
                    </p:cTn>
                  </p:par>
                  <p:par>
                    <p:cTn id="128" fill="hold">
                      <p:stCondLst>
                        <p:cond delay="indefinite"/>
                      </p:stCondLst>
                      <p:childTnLst>
                        <p:par>
                          <p:cTn id="129" fill="hold">
                            <p:stCondLst>
                              <p:cond delay="0"/>
                            </p:stCondLst>
                            <p:childTnLst>
                              <p:par>
                                <p:cTn id="130" presetID="45" presetClass="entr" presetSubtype="0" fill="hold" grpId="0" nodeType="clickEffect">
                                  <p:stCondLst>
                                    <p:cond delay="0"/>
                                  </p:stCondLst>
                                  <p:childTnLst>
                                    <p:set>
                                      <p:cBhvr>
                                        <p:cTn id="131" dur="1" fill="hold">
                                          <p:stCondLst>
                                            <p:cond delay="0"/>
                                          </p:stCondLst>
                                        </p:cTn>
                                        <p:tgtEl>
                                          <p:spTgt spid="74"/>
                                        </p:tgtEl>
                                        <p:attrNameLst>
                                          <p:attrName>style.visibility</p:attrName>
                                        </p:attrNameLst>
                                      </p:cBhvr>
                                      <p:to>
                                        <p:strVal val="visible"/>
                                      </p:to>
                                    </p:set>
                                    <p:animEffect transition="in" filter="fade">
                                      <p:cBhvr>
                                        <p:cTn id="132" dur="2000"/>
                                        <p:tgtEl>
                                          <p:spTgt spid="74"/>
                                        </p:tgtEl>
                                      </p:cBhvr>
                                    </p:animEffect>
                                    <p:anim calcmode="lin" valueType="num">
                                      <p:cBhvr>
                                        <p:cTn id="133" dur="2000" fill="hold"/>
                                        <p:tgtEl>
                                          <p:spTgt spid="74"/>
                                        </p:tgtEl>
                                        <p:attrNameLst>
                                          <p:attrName>ppt_w</p:attrName>
                                        </p:attrNameLst>
                                      </p:cBhvr>
                                      <p:tavLst>
                                        <p:tav tm="0" fmla="#ppt_w*sin(2.5*pi*$)">
                                          <p:val>
                                            <p:fltVal val="0"/>
                                          </p:val>
                                        </p:tav>
                                        <p:tav tm="100000">
                                          <p:val>
                                            <p:fltVal val="1"/>
                                          </p:val>
                                        </p:tav>
                                      </p:tavLst>
                                    </p:anim>
                                    <p:anim calcmode="lin" valueType="num">
                                      <p:cBhvr>
                                        <p:cTn id="134" dur="2000" fill="hold"/>
                                        <p:tgtEl>
                                          <p:spTgt spid="74"/>
                                        </p:tgtEl>
                                        <p:attrNameLst>
                                          <p:attrName>ppt_h</p:attrName>
                                        </p:attrNameLst>
                                      </p:cBhvr>
                                      <p:tavLst>
                                        <p:tav tm="0">
                                          <p:val>
                                            <p:strVal val="#ppt_h"/>
                                          </p:val>
                                        </p:tav>
                                        <p:tav tm="100000">
                                          <p:val>
                                            <p:strVal val="#ppt_h"/>
                                          </p:val>
                                        </p:tav>
                                      </p:tavLst>
                                    </p:anim>
                                  </p:childTnLst>
                                </p:cTn>
                              </p:par>
                            </p:childTnLst>
                          </p:cTn>
                        </p:par>
                      </p:childTnLst>
                    </p:cTn>
                  </p:par>
                  <p:par>
                    <p:cTn id="135" fill="hold">
                      <p:stCondLst>
                        <p:cond delay="indefinite"/>
                      </p:stCondLst>
                      <p:childTnLst>
                        <p:par>
                          <p:cTn id="136" fill="hold">
                            <p:stCondLst>
                              <p:cond delay="0"/>
                            </p:stCondLst>
                            <p:childTnLst>
                              <p:par>
                                <p:cTn id="137" presetID="26" presetClass="entr" presetSubtype="0" fill="hold" nodeType="clickEffect">
                                  <p:stCondLst>
                                    <p:cond delay="0"/>
                                  </p:stCondLst>
                                  <p:childTnLst>
                                    <p:set>
                                      <p:cBhvr>
                                        <p:cTn id="138" dur="1" fill="hold">
                                          <p:stCondLst>
                                            <p:cond delay="0"/>
                                          </p:stCondLst>
                                        </p:cTn>
                                        <p:tgtEl>
                                          <p:spTgt spid="6"/>
                                        </p:tgtEl>
                                        <p:attrNameLst>
                                          <p:attrName>style.visibility</p:attrName>
                                        </p:attrNameLst>
                                      </p:cBhvr>
                                      <p:to>
                                        <p:strVal val="visible"/>
                                      </p:to>
                                    </p:set>
                                    <p:animEffect transition="in" filter="wipe(down)">
                                      <p:cBhvr>
                                        <p:cTn id="139" dur="580">
                                          <p:stCondLst>
                                            <p:cond delay="0"/>
                                          </p:stCondLst>
                                        </p:cTn>
                                        <p:tgtEl>
                                          <p:spTgt spid="6"/>
                                        </p:tgtEl>
                                      </p:cBhvr>
                                    </p:animEffect>
                                    <p:anim calcmode="lin" valueType="num">
                                      <p:cBhvr>
                                        <p:cTn id="1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45" dur="26">
                                          <p:stCondLst>
                                            <p:cond delay="650"/>
                                          </p:stCondLst>
                                        </p:cTn>
                                        <p:tgtEl>
                                          <p:spTgt spid="6"/>
                                        </p:tgtEl>
                                      </p:cBhvr>
                                      <p:to x="100000" y="60000"/>
                                    </p:animScale>
                                    <p:animScale>
                                      <p:cBhvr>
                                        <p:cTn id="146" dur="166" decel="50000">
                                          <p:stCondLst>
                                            <p:cond delay="676"/>
                                          </p:stCondLst>
                                        </p:cTn>
                                        <p:tgtEl>
                                          <p:spTgt spid="6"/>
                                        </p:tgtEl>
                                      </p:cBhvr>
                                      <p:to x="100000" y="100000"/>
                                    </p:animScale>
                                    <p:animScale>
                                      <p:cBhvr>
                                        <p:cTn id="147" dur="26">
                                          <p:stCondLst>
                                            <p:cond delay="1312"/>
                                          </p:stCondLst>
                                        </p:cTn>
                                        <p:tgtEl>
                                          <p:spTgt spid="6"/>
                                        </p:tgtEl>
                                      </p:cBhvr>
                                      <p:to x="100000" y="80000"/>
                                    </p:animScale>
                                    <p:animScale>
                                      <p:cBhvr>
                                        <p:cTn id="148" dur="166" decel="50000">
                                          <p:stCondLst>
                                            <p:cond delay="1338"/>
                                          </p:stCondLst>
                                        </p:cTn>
                                        <p:tgtEl>
                                          <p:spTgt spid="6"/>
                                        </p:tgtEl>
                                      </p:cBhvr>
                                      <p:to x="100000" y="100000"/>
                                    </p:animScale>
                                    <p:animScale>
                                      <p:cBhvr>
                                        <p:cTn id="149" dur="26">
                                          <p:stCondLst>
                                            <p:cond delay="1642"/>
                                          </p:stCondLst>
                                        </p:cTn>
                                        <p:tgtEl>
                                          <p:spTgt spid="6"/>
                                        </p:tgtEl>
                                      </p:cBhvr>
                                      <p:to x="100000" y="90000"/>
                                    </p:animScale>
                                    <p:animScale>
                                      <p:cBhvr>
                                        <p:cTn id="150" dur="166" decel="50000">
                                          <p:stCondLst>
                                            <p:cond delay="1668"/>
                                          </p:stCondLst>
                                        </p:cTn>
                                        <p:tgtEl>
                                          <p:spTgt spid="6"/>
                                        </p:tgtEl>
                                      </p:cBhvr>
                                      <p:to x="100000" y="100000"/>
                                    </p:animScale>
                                    <p:animScale>
                                      <p:cBhvr>
                                        <p:cTn id="151" dur="26">
                                          <p:stCondLst>
                                            <p:cond delay="1808"/>
                                          </p:stCondLst>
                                        </p:cTn>
                                        <p:tgtEl>
                                          <p:spTgt spid="6"/>
                                        </p:tgtEl>
                                      </p:cBhvr>
                                      <p:to x="100000" y="95000"/>
                                    </p:animScale>
                                    <p:animScale>
                                      <p:cBhvr>
                                        <p:cTn id="152" dur="166" decel="50000">
                                          <p:stCondLst>
                                            <p:cond delay="1834"/>
                                          </p:stCondLst>
                                        </p:cTn>
                                        <p:tgtEl>
                                          <p:spTgt spid="6"/>
                                        </p:tgtEl>
                                      </p:cBhvr>
                                      <p:to x="100000" y="100000"/>
                                    </p:animScale>
                                  </p:childTnLst>
                                </p:cTn>
                              </p:par>
                            </p:childTnLst>
                          </p:cTn>
                        </p:par>
                      </p:childTnLst>
                    </p:cTn>
                  </p:par>
                  <p:par>
                    <p:cTn id="153" fill="hold">
                      <p:stCondLst>
                        <p:cond delay="indefinite"/>
                      </p:stCondLst>
                      <p:childTnLst>
                        <p:par>
                          <p:cTn id="154" fill="hold">
                            <p:stCondLst>
                              <p:cond delay="0"/>
                            </p:stCondLst>
                            <p:childTnLst>
                              <p:par>
                                <p:cTn id="155" presetID="29" presetClass="entr" presetSubtype="0" fill="hold" grpId="0" nodeType="clickEffect">
                                  <p:stCondLst>
                                    <p:cond delay="0"/>
                                  </p:stCondLst>
                                  <p:childTnLst>
                                    <p:set>
                                      <p:cBhvr>
                                        <p:cTn id="156" dur="1" fill="hold">
                                          <p:stCondLst>
                                            <p:cond delay="0"/>
                                          </p:stCondLst>
                                        </p:cTn>
                                        <p:tgtEl>
                                          <p:spTgt spid="75"/>
                                        </p:tgtEl>
                                        <p:attrNameLst>
                                          <p:attrName>style.visibility</p:attrName>
                                        </p:attrNameLst>
                                      </p:cBhvr>
                                      <p:to>
                                        <p:strVal val="visible"/>
                                      </p:to>
                                    </p:set>
                                    <p:anim calcmode="lin" valueType="num">
                                      <p:cBhvr>
                                        <p:cTn id="157" dur="1000" fill="hold"/>
                                        <p:tgtEl>
                                          <p:spTgt spid="75"/>
                                        </p:tgtEl>
                                        <p:attrNameLst>
                                          <p:attrName>ppt_x</p:attrName>
                                        </p:attrNameLst>
                                      </p:cBhvr>
                                      <p:tavLst>
                                        <p:tav tm="0">
                                          <p:val>
                                            <p:strVal val="#ppt_x-.2"/>
                                          </p:val>
                                        </p:tav>
                                        <p:tav tm="100000">
                                          <p:val>
                                            <p:strVal val="#ppt_x"/>
                                          </p:val>
                                        </p:tav>
                                      </p:tavLst>
                                    </p:anim>
                                    <p:anim calcmode="lin" valueType="num">
                                      <p:cBhvr>
                                        <p:cTn id="158" dur="1000" fill="hold"/>
                                        <p:tgtEl>
                                          <p:spTgt spid="75"/>
                                        </p:tgtEl>
                                        <p:attrNameLst>
                                          <p:attrName>ppt_y</p:attrName>
                                        </p:attrNameLst>
                                      </p:cBhvr>
                                      <p:tavLst>
                                        <p:tav tm="0">
                                          <p:val>
                                            <p:strVal val="#ppt_y"/>
                                          </p:val>
                                        </p:tav>
                                        <p:tav tm="100000">
                                          <p:val>
                                            <p:strVal val="#ppt_y"/>
                                          </p:val>
                                        </p:tav>
                                      </p:tavLst>
                                    </p:anim>
                                    <p:animEffect transition="in" filter="wipe(right)" prLst="gradientSize: 0.1">
                                      <p:cBhvr>
                                        <p:cTn id="159" dur="1000"/>
                                        <p:tgtEl>
                                          <p:spTgt spid="75"/>
                                        </p:tgtEl>
                                      </p:cBhvr>
                                    </p:animEffect>
                                  </p:childTnLst>
                                </p:cTn>
                              </p:par>
                            </p:childTnLst>
                          </p:cTn>
                        </p:par>
                      </p:childTnLst>
                    </p:cTn>
                  </p:par>
                  <p:par>
                    <p:cTn id="160" fill="hold">
                      <p:stCondLst>
                        <p:cond delay="indefinite"/>
                      </p:stCondLst>
                      <p:childTnLst>
                        <p:par>
                          <p:cTn id="161" fill="hold">
                            <p:stCondLst>
                              <p:cond delay="0"/>
                            </p:stCondLst>
                            <p:childTnLst>
                              <p:par>
                                <p:cTn id="162" presetID="47" presetClass="entr" presetSubtype="0" fill="hold" grpId="0" nodeType="clickEffect">
                                  <p:stCondLst>
                                    <p:cond delay="0"/>
                                  </p:stCondLst>
                                  <p:childTnLst>
                                    <p:set>
                                      <p:cBhvr>
                                        <p:cTn id="163" dur="1" fill="hold">
                                          <p:stCondLst>
                                            <p:cond delay="0"/>
                                          </p:stCondLst>
                                        </p:cTn>
                                        <p:tgtEl>
                                          <p:spTgt spid="272435"/>
                                        </p:tgtEl>
                                        <p:attrNameLst>
                                          <p:attrName>style.visibility</p:attrName>
                                        </p:attrNameLst>
                                      </p:cBhvr>
                                      <p:to>
                                        <p:strVal val="visible"/>
                                      </p:to>
                                    </p:set>
                                    <p:animEffect transition="in" filter="fade">
                                      <p:cBhvr>
                                        <p:cTn id="164" dur="1000"/>
                                        <p:tgtEl>
                                          <p:spTgt spid="272435"/>
                                        </p:tgtEl>
                                      </p:cBhvr>
                                    </p:animEffect>
                                    <p:anim calcmode="lin" valueType="num">
                                      <p:cBhvr>
                                        <p:cTn id="165" dur="1000" fill="hold"/>
                                        <p:tgtEl>
                                          <p:spTgt spid="272435"/>
                                        </p:tgtEl>
                                        <p:attrNameLst>
                                          <p:attrName>ppt_x</p:attrName>
                                        </p:attrNameLst>
                                      </p:cBhvr>
                                      <p:tavLst>
                                        <p:tav tm="0">
                                          <p:val>
                                            <p:strVal val="#ppt_x"/>
                                          </p:val>
                                        </p:tav>
                                        <p:tav tm="100000">
                                          <p:val>
                                            <p:strVal val="#ppt_x"/>
                                          </p:val>
                                        </p:tav>
                                      </p:tavLst>
                                    </p:anim>
                                    <p:anim calcmode="lin" valueType="num">
                                      <p:cBhvr>
                                        <p:cTn id="166" dur="1000" fill="hold"/>
                                        <p:tgtEl>
                                          <p:spTgt spid="272435"/>
                                        </p:tgtEl>
                                        <p:attrNameLst>
                                          <p:attrName>ppt_y</p:attrName>
                                        </p:attrNameLst>
                                      </p:cBhvr>
                                      <p:tavLst>
                                        <p:tav tm="0">
                                          <p:val>
                                            <p:strVal val="#ppt_y-.1"/>
                                          </p:val>
                                        </p:tav>
                                        <p:tav tm="100000">
                                          <p:val>
                                            <p:strVal val="#ppt_y"/>
                                          </p:val>
                                        </p:tav>
                                      </p:tavLst>
                                    </p:anim>
                                  </p:childTnLst>
                                </p:cTn>
                              </p:par>
                              <p:par>
                                <p:cTn id="167" presetID="9" presetClass="entr" presetSubtype="0" fill="hold" grpId="0" nodeType="withEffect">
                                  <p:stCondLst>
                                    <p:cond delay="2000"/>
                                  </p:stCondLst>
                                  <p:childTnLst>
                                    <p:set>
                                      <p:cBhvr>
                                        <p:cTn id="168" dur="1" fill="hold">
                                          <p:stCondLst>
                                            <p:cond delay="0"/>
                                          </p:stCondLst>
                                        </p:cTn>
                                        <p:tgtEl>
                                          <p:spTgt spid="70"/>
                                        </p:tgtEl>
                                        <p:attrNameLst>
                                          <p:attrName>style.visibility</p:attrName>
                                        </p:attrNameLst>
                                      </p:cBhvr>
                                      <p:to>
                                        <p:strVal val="visible"/>
                                      </p:to>
                                    </p:set>
                                    <p:animEffect transition="in" filter="dissolve">
                                      <p:cBhvr>
                                        <p:cTn id="16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272415" grpId="0"/>
      <p:bldP spid="272405" grpId="0"/>
      <p:bldP spid="272410" grpId="0"/>
      <p:bldP spid="7180" grpId="0" animBg="1"/>
      <p:bldP spid="272414" grpId="0" animBg="1"/>
      <p:bldP spid="272428" grpId="0"/>
      <p:bldP spid="272429" grpId="0"/>
      <p:bldP spid="272431" grpId="0"/>
      <p:bldP spid="272435" grpId="0"/>
      <p:bldP spid="272439" grpId="0"/>
      <p:bldP spid="272441" grpId="0"/>
      <p:bldP spid="272456" grpId="0"/>
      <p:bldP spid="272457" grpId="0"/>
      <p:bldP spid="74" grpId="0" animBg="1"/>
      <p:bldP spid="7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69" name="Rectangle 61"/>
          <p:cNvSpPr>
            <a:spLocks noChangeArrowheads="1"/>
          </p:cNvSpPr>
          <p:nvPr/>
        </p:nvSpPr>
        <p:spPr bwMode="auto">
          <a:xfrm>
            <a:off x="3390176" y="2346388"/>
            <a:ext cx="1918094" cy="598487"/>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sp>
        <p:nvSpPr>
          <p:cNvPr id="273416" name="Rectangle 8"/>
          <p:cNvSpPr>
            <a:spLocks noChangeArrowheads="1"/>
          </p:cNvSpPr>
          <p:nvPr/>
        </p:nvSpPr>
        <p:spPr bwMode="auto">
          <a:xfrm>
            <a:off x="2134913" y="1662440"/>
            <a:ext cx="1697837" cy="523220"/>
          </a:xfrm>
          <a:prstGeom prst="rect">
            <a:avLst/>
          </a:prstGeom>
          <a:noFill/>
          <a:ln w="9525">
            <a:noFill/>
            <a:miter lim="800000"/>
            <a:headEnd/>
            <a:tailEnd/>
          </a:ln>
        </p:spPr>
        <p:txBody>
          <a:bodyPr wrap="none" anchor="t" anchorCtr="0">
            <a:spAutoFit/>
          </a:bodyPr>
          <a:lstStyle/>
          <a:p>
            <a:r>
              <a:rPr lang="en-US" dirty="0">
                <a:solidFill>
                  <a:srgbClr val="000000"/>
                </a:solidFill>
              </a:rPr>
              <a:t>T – </a:t>
            </a:r>
            <a:r>
              <a:rPr lang="en-US" dirty="0" smtClean="0">
                <a:solidFill>
                  <a:srgbClr val="000000"/>
                </a:solidFill>
              </a:rPr>
              <a:t>539.6</a:t>
            </a:r>
            <a:endParaRPr lang="en-US" dirty="0">
              <a:solidFill>
                <a:srgbClr val="000000"/>
              </a:solidFill>
            </a:endParaRPr>
          </a:p>
        </p:txBody>
      </p:sp>
      <p:sp>
        <p:nvSpPr>
          <p:cNvPr id="273417" name="Rectangle 9"/>
          <p:cNvSpPr>
            <a:spLocks noChangeArrowheads="1"/>
          </p:cNvSpPr>
          <p:nvPr/>
        </p:nvSpPr>
        <p:spPr bwMode="auto">
          <a:xfrm>
            <a:off x="1303063" y="1658378"/>
            <a:ext cx="716863" cy="523220"/>
          </a:xfrm>
          <a:prstGeom prst="rect">
            <a:avLst/>
          </a:prstGeom>
          <a:noFill/>
          <a:ln w="9525">
            <a:noFill/>
            <a:miter lim="800000"/>
            <a:headEnd/>
            <a:tailEnd/>
          </a:ln>
        </p:spPr>
        <p:txBody>
          <a:bodyPr wrap="none" anchor="t" anchorCtr="0">
            <a:spAutoFit/>
          </a:bodyPr>
          <a:lstStyle/>
          <a:p>
            <a:r>
              <a:rPr lang="en-US" dirty="0">
                <a:solidFill>
                  <a:srgbClr val="0070C0"/>
                </a:solidFill>
                <a:latin typeface="Symbol" pitchFamily="18" charset="2"/>
              </a:rPr>
              <a:t>S</a:t>
            </a:r>
            <a:r>
              <a:rPr lang="en-US" dirty="0">
                <a:solidFill>
                  <a:srgbClr val="0070C0"/>
                </a:solidFill>
              </a:rPr>
              <a:t>F:</a:t>
            </a:r>
          </a:p>
        </p:txBody>
      </p:sp>
      <p:sp>
        <p:nvSpPr>
          <p:cNvPr id="32773" name="Rectangle 29"/>
          <p:cNvSpPr>
            <a:spLocks noChangeArrowheads="1"/>
          </p:cNvSpPr>
          <p:nvPr/>
        </p:nvSpPr>
        <p:spPr bwMode="auto">
          <a:xfrm>
            <a:off x="254888" y="242272"/>
            <a:ext cx="6041462" cy="954107"/>
          </a:xfrm>
          <a:prstGeom prst="rect">
            <a:avLst/>
          </a:prstGeom>
          <a:noFill/>
          <a:ln w="9525">
            <a:noFill/>
            <a:miter lim="800000"/>
            <a:headEnd/>
            <a:tailEnd/>
          </a:ln>
        </p:spPr>
        <p:txBody>
          <a:bodyPr wrap="none" anchor="ctr">
            <a:spAutoFit/>
          </a:bodyPr>
          <a:lstStyle/>
          <a:p>
            <a:r>
              <a:rPr lang="en-US" dirty="0">
                <a:solidFill>
                  <a:srgbClr val="FF0000"/>
                </a:solidFill>
                <a:ea typeface="Times New Roman" pitchFamily="18" charset="0"/>
                <a:cs typeface="Arial" pitchFamily="34" charset="0"/>
              </a:rPr>
              <a:t>A </a:t>
            </a:r>
            <a:r>
              <a:rPr lang="en-US" dirty="0" smtClean="0">
                <a:solidFill>
                  <a:srgbClr val="FF0000"/>
                </a:solidFill>
                <a:ea typeface="Times New Roman" pitchFamily="18" charset="0"/>
                <a:cs typeface="Arial" pitchFamily="34" charset="0"/>
              </a:rPr>
              <a:t>55 </a:t>
            </a:r>
            <a:r>
              <a:rPr lang="en-US" dirty="0">
                <a:solidFill>
                  <a:srgbClr val="FF0000"/>
                </a:solidFill>
                <a:ea typeface="Times New Roman" pitchFamily="18" charset="0"/>
                <a:cs typeface="Arial" pitchFamily="34" charset="0"/>
              </a:rPr>
              <a:t>kg mass hangs from ceiling by</a:t>
            </a:r>
          </a:p>
          <a:p>
            <a:pPr eaLnBrk="0" hangingPunct="0"/>
            <a:r>
              <a:rPr lang="en-US" dirty="0">
                <a:solidFill>
                  <a:srgbClr val="FF0000"/>
                </a:solidFill>
                <a:ea typeface="Times New Roman" pitchFamily="18" charset="0"/>
                <a:cs typeface="Arial" pitchFamily="34" charset="0"/>
              </a:rPr>
              <a:t>a single rope. Find tension in rope.</a:t>
            </a:r>
          </a:p>
        </p:txBody>
      </p:sp>
      <p:sp>
        <p:nvSpPr>
          <p:cNvPr id="32774" name="Rectangle 33"/>
          <p:cNvSpPr>
            <a:spLocks noChangeArrowheads="1"/>
          </p:cNvSpPr>
          <p:nvPr/>
        </p:nvSpPr>
        <p:spPr bwMode="auto">
          <a:xfrm>
            <a:off x="7029450" y="3497263"/>
            <a:ext cx="1100138" cy="917575"/>
          </a:xfrm>
          <a:prstGeom prst="rect">
            <a:avLst/>
          </a:prstGeom>
          <a:noFill/>
          <a:ln w="38100">
            <a:solidFill>
              <a:srgbClr val="0070C0"/>
            </a:solidFill>
            <a:miter lim="800000"/>
            <a:headEnd/>
            <a:tailEnd/>
          </a:ln>
        </p:spPr>
        <p:txBody>
          <a:bodyPr/>
          <a:lstStyle/>
          <a:p>
            <a:endParaRPr lang="en-US">
              <a:solidFill>
                <a:srgbClr val="000000"/>
              </a:solidFill>
            </a:endParaRPr>
          </a:p>
        </p:txBody>
      </p:sp>
      <p:grpSp>
        <p:nvGrpSpPr>
          <p:cNvPr id="2" name="Group 64"/>
          <p:cNvGrpSpPr>
            <a:grpSpLocks/>
          </p:cNvGrpSpPr>
          <p:nvPr/>
        </p:nvGrpSpPr>
        <p:grpSpPr bwMode="auto">
          <a:xfrm>
            <a:off x="7578725" y="2897188"/>
            <a:ext cx="663575" cy="600075"/>
            <a:chOff x="4774" y="1825"/>
            <a:chExt cx="418" cy="378"/>
          </a:xfrm>
        </p:grpSpPr>
        <p:sp>
          <p:nvSpPr>
            <p:cNvPr id="32818" name="Text Box 32"/>
            <p:cNvSpPr txBox="1">
              <a:spLocks noChangeArrowheads="1"/>
            </p:cNvSpPr>
            <p:nvPr/>
          </p:nvSpPr>
          <p:spPr bwMode="auto">
            <a:xfrm>
              <a:off x="4798" y="1825"/>
              <a:ext cx="394" cy="288"/>
            </a:xfrm>
            <a:prstGeom prst="rect">
              <a:avLst/>
            </a:prstGeom>
            <a:noFill/>
            <a:ln w="9525">
              <a:noFill/>
              <a:miter lim="800000"/>
              <a:headEnd/>
              <a:tailEnd/>
            </a:ln>
          </p:spPr>
          <p:txBody>
            <a:bodyPr/>
            <a:lstStyle/>
            <a:p>
              <a:pPr algn="ctr"/>
              <a:r>
                <a:rPr lang="en-US">
                  <a:solidFill>
                    <a:srgbClr val="000000"/>
                  </a:solidFill>
                </a:rPr>
                <a:t>T</a:t>
              </a:r>
            </a:p>
          </p:txBody>
        </p:sp>
        <p:sp>
          <p:nvSpPr>
            <p:cNvPr id="32819" name="Line 34"/>
            <p:cNvSpPr>
              <a:spLocks noChangeShapeType="1"/>
            </p:cNvSpPr>
            <p:nvPr/>
          </p:nvSpPr>
          <p:spPr bwMode="auto">
            <a:xfrm flipV="1">
              <a:off x="4774" y="1857"/>
              <a:ext cx="0" cy="346"/>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grpSp>
      <p:grpSp>
        <p:nvGrpSpPr>
          <p:cNvPr id="3" name="Group 63"/>
          <p:cNvGrpSpPr>
            <a:grpSpLocks/>
          </p:cNvGrpSpPr>
          <p:nvPr/>
        </p:nvGrpSpPr>
        <p:grpSpPr bwMode="auto">
          <a:xfrm>
            <a:off x="7015178" y="4414765"/>
            <a:ext cx="1444625" cy="1050907"/>
            <a:chOff x="4419" y="2781"/>
            <a:chExt cx="910" cy="662"/>
          </a:xfrm>
        </p:grpSpPr>
        <p:sp>
          <p:nvSpPr>
            <p:cNvPr id="32816" name="Text Box 31"/>
            <p:cNvSpPr txBox="1">
              <a:spLocks noChangeArrowheads="1"/>
            </p:cNvSpPr>
            <p:nvPr/>
          </p:nvSpPr>
          <p:spPr bwMode="auto">
            <a:xfrm>
              <a:off x="4419" y="3113"/>
              <a:ext cx="910" cy="330"/>
            </a:xfrm>
            <a:prstGeom prst="rect">
              <a:avLst/>
            </a:prstGeom>
            <a:noFill/>
            <a:ln w="9525">
              <a:noFill/>
              <a:miter lim="800000"/>
              <a:headEnd/>
              <a:tailEnd/>
            </a:ln>
          </p:spPr>
          <p:txBody>
            <a:bodyPr wrap="none">
              <a:spAutoFit/>
            </a:bodyPr>
            <a:lstStyle/>
            <a:p>
              <a:pPr algn="ctr"/>
              <a:r>
                <a:rPr lang="en-US" dirty="0" smtClean="0">
                  <a:solidFill>
                    <a:srgbClr val="000000"/>
                  </a:solidFill>
                </a:rPr>
                <a:t>539.6 N</a:t>
              </a:r>
              <a:endParaRPr lang="en-US" dirty="0">
                <a:solidFill>
                  <a:srgbClr val="000000"/>
                </a:solidFill>
              </a:endParaRPr>
            </a:p>
          </p:txBody>
        </p:sp>
        <p:sp>
          <p:nvSpPr>
            <p:cNvPr id="32817" name="Line 35"/>
            <p:cNvSpPr>
              <a:spLocks noChangeShapeType="1"/>
            </p:cNvSpPr>
            <p:nvPr/>
          </p:nvSpPr>
          <p:spPr bwMode="auto">
            <a:xfrm flipV="1">
              <a:off x="4774" y="2781"/>
              <a:ext cx="0" cy="346"/>
            </a:xfrm>
            <a:prstGeom prst="line">
              <a:avLst/>
            </a:prstGeom>
            <a:noFill/>
            <a:ln w="28575">
              <a:solidFill>
                <a:srgbClr val="000000"/>
              </a:solidFill>
              <a:round/>
              <a:headEnd type="triangle" w="lg" len="lg"/>
              <a:tailEnd/>
            </a:ln>
          </p:spPr>
          <p:txBody>
            <a:bodyPr/>
            <a:lstStyle/>
            <a:p>
              <a:endParaRPr lang="en-US">
                <a:solidFill>
                  <a:srgbClr val="000000"/>
                </a:solidFill>
              </a:endParaRPr>
            </a:p>
          </p:txBody>
        </p:sp>
      </p:grpSp>
      <p:grpSp>
        <p:nvGrpSpPr>
          <p:cNvPr id="32777" name="Group 53"/>
          <p:cNvGrpSpPr>
            <a:grpSpLocks/>
          </p:cNvGrpSpPr>
          <p:nvPr/>
        </p:nvGrpSpPr>
        <p:grpSpPr bwMode="auto">
          <a:xfrm>
            <a:off x="6664325" y="476250"/>
            <a:ext cx="1651000" cy="1651000"/>
            <a:chOff x="1391" y="1754"/>
            <a:chExt cx="1040" cy="1040"/>
          </a:xfrm>
        </p:grpSpPr>
        <p:sp>
          <p:nvSpPr>
            <p:cNvPr id="32806" name="Rectangle 38"/>
            <p:cNvSpPr>
              <a:spLocks noChangeArrowheads="1"/>
            </p:cNvSpPr>
            <p:nvPr/>
          </p:nvSpPr>
          <p:spPr bwMode="auto">
            <a:xfrm>
              <a:off x="1622" y="2216"/>
              <a:ext cx="693" cy="578"/>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32807" name="Line 39"/>
            <p:cNvSpPr>
              <a:spLocks noChangeShapeType="1"/>
            </p:cNvSpPr>
            <p:nvPr/>
          </p:nvSpPr>
          <p:spPr bwMode="auto">
            <a:xfrm flipV="1">
              <a:off x="1969" y="1870"/>
              <a:ext cx="0" cy="346"/>
            </a:xfrm>
            <a:prstGeom prst="line">
              <a:avLst/>
            </a:prstGeom>
            <a:noFill/>
            <a:ln w="38100">
              <a:solidFill>
                <a:srgbClr val="0070C0"/>
              </a:solidFill>
              <a:round/>
              <a:headEnd/>
              <a:tailEnd/>
            </a:ln>
          </p:spPr>
          <p:txBody>
            <a:bodyPr/>
            <a:lstStyle/>
            <a:p>
              <a:endParaRPr lang="en-US">
                <a:solidFill>
                  <a:srgbClr val="000000"/>
                </a:solidFill>
              </a:endParaRPr>
            </a:p>
          </p:txBody>
        </p:sp>
        <p:sp>
          <p:nvSpPr>
            <p:cNvPr id="32808" name="Line 40"/>
            <p:cNvSpPr>
              <a:spLocks noChangeShapeType="1"/>
            </p:cNvSpPr>
            <p:nvPr/>
          </p:nvSpPr>
          <p:spPr bwMode="auto">
            <a:xfrm>
              <a:off x="1391" y="1870"/>
              <a:ext cx="1040" cy="0"/>
            </a:xfrm>
            <a:prstGeom prst="line">
              <a:avLst/>
            </a:prstGeom>
            <a:noFill/>
            <a:ln w="38100">
              <a:solidFill>
                <a:srgbClr val="0070C0"/>
              </a:solidFill>
              <a:round/>
              <a:headEnd/>
              <a:tailEnd/>
            </a:ln>
          </p:spPr>
          <p:txBody>
            <a:bodyPr/>
            <a:lstStyle/>
            <a:p>
              <a:endParaRPr lang="en-US">
                <a:solidFill>
                  <a:srgbClr val="000000"/>
                </a:solidFill>
              </a:endParaRPr>
            </a:p>
          </p:txBody>
        </p:sp>
        <p:sp>
          <p:nvSpPr>
            <p:cNvPr id="32809" name="Line 41"/>
            <p:cNvSpPr>
              <a:spLocks noChangeShapeType="1"/>
            </p:cNvSpPr>
            <p:nvPr/>
          </p:nvSpPr>
          <p:spPr bwMode="auto">
            <a:xfrm flipH="1" flipV="1">
              <a:off x="1507" y="1754"/>
              <a:ext cx="115" cy="116"/>
            </a:xfrm>
            <a:prstGeom prst="line">
              <a:avLst/>
            </a:prstGeom>
            <a:noFill/>
            <a:ln w="38100">
              <a:solidFill>
                <a:srgbClr val="0070C0"/>
              </a:solidFill>
              <a:round/>
              <a:headEnd/>
              <a:tailEnd/>
            </a:ln>
          </p:spPr>
          <p:txBody>
            <a:bodyPr/>
            <a:lstStyle/>
            <a:p>
              <a:endParaRPr lang="en-US">
                <a:solidFill>
                  <a:srgbClr val="000000"/>
                </a:solidFill>
              </a:endParaRPr>
            </a:p>
          </p:txBody>
        </p:sp>
        <p:sp>
          <p:nvSpPr>
            <p:cNvPr id="32810" name="Line 42"/>
            <p:cNvSpPr>
              <a:spLocks noChangeShapeType="1"/>
            </p:cNvSpPr>
            <p:nvPr/>
          </p:nvSpPr>
          <p:spPr bwMode="auto">
            <a:xfrm flipH="1" flipV="1">
              <a:off x="1622" y="1754"/>
              <a:ext cx="116" cy="116"/>
            </a:xfrm>
            <a:prstGeom prst="line">
              <a:avLst/>
            </a:prstGeom>
            <a:noFill/>
            <a:ln w="38100">
              <a:solidFill>
                <a:srgbClr val="0070C0"/>
              </a:solidFill>
              <a:round/>
              <a:headEnd/>
              <a:tailEnd/>
            </a:ln>
          </p:spPr>
          <p:txBody>
            <a:bodyPr/>
            <a:lstStyle/>
            <a:p>
              <a:endParaRPr lang="en-US">
                <a:solidFill>
                  <a:srgbClr val="000000"/>
                </a:solidFill>
              </a:endParaRPr>
            </a:p>
          </p:txBody>
        </p:sp>
        <p:sp>
          <p:nvSpPr>
            <p:cNvPr id="32811" name="Line 43"/>
            <p:cNvSpPr>
              <a:spLocks noChangeShapeType="1"/>
            </p:cNvSpPr>
            <p:nvPr/>
          </p:nvSpPr>
          <p:spPr bwMode="auto">
            <a:xfrm flipH="1" flipV="1">
              <a:off x="1738" y="1754"/>
              <a:ext cx="115" cy="116"/>
            </a:xfrm>
            <a:prstGeom prst="line">
              <a:avLst/>
            </a:prstGeom>
            <a:noFill/>
            <a:ln w="38100">
              <a:solidFill>
                <a:srgbClr val="0070C0"/>
              </a:solidFill>
              <a:round/>
              <a:headEnd/>
              <a:tailEnd/>
            </a:ln>
          </p:spPr>
          <p:txBody>
            <a:bodyPr/>
            <a:lstStyle/>
            <a:p>
              <a:endParaRPr lang="en-US">
                <a:solidFill>
                  <a:srgbClr val="000000"/>
                </a:solidFill>
              </a:endParaRPr>
            </a:p>
          </p:txBody>
        </p:sp>
        <p:sp>
          <p:nvSpPr>
            <p:cNvPr id="32812" name="Line 44"/>
            <p:cNvSpPr>
              <a:spLocks noChangeShapeType="1"/>
            </p:cNvSpPr>
            <p:nvPr/>
          </p:nvSpPr>
          <p:spPr bwMode="auto">
            <a:xfrm flipH="1" flipV="1">
              <a:off x="1853" y="1754"/>
              <a:ext cx="116" cy="116"/>
            </a:xfrm>
            <a:prstGeom prst="line">
              <a:avLst/>
            </a:prstGeom>
            <a:noFill/>
            <a:ln w="38100">
              <a:solidFill>
                <a:srgbClr val="0070C0"/>
              </a:solidFill>
              <a:round/>
              <a:headEnd/>
              <a:tailEnd/>
            </a:ln>
          </p:spPr>
          <p:txBody>
            <a:bodyPr/>
            <a:lstStyle/>
            <a:p>
              <a:endParaRPr lang="en-US">
                <a:solidFill>
                  <a:srgbClr val="000000"/>
                </a:solidFill>
              </a:endParaRPr>
            </a:p>
          </p:txBody>
        </p:sp>
        <p:sp>
          <p:nvSpPr>
            <p:cNvPr id="32813" name="Line 45"/>
            <p:cNvSpPr>
              <a:spLocks noChangeShapeType="1"/>
            </p:cNvSpPr>
            <p:nvPr/>
          </p:nvSpPr>
          <p:spPr bwMode="auto">
            <a:xfrm flipH="1" flipV="1">
              <a:off x="1969" y="1754"/>
              <a:ext cx="115" cy="116"/>
            </a:xfrm>
            <a:prstGeom prst="line">
              <a:avLst/>
            </a:prstGeom>
            <a:noFill/>
            <a:ln w="38100">
              <a:solidFill>
                <a:srgbClr val="0070C0"/>
              </a:solidFill>
              <a:round/>
              <a:headEnd/>
              <a:tailEnd/>
            </a:ln>
          </p:spPr>
          <p:txBody>
            <a:bodyPr/>
            <a:lstStyle/>
            <a:p>
              <a:endParaRPr lang="en-US">
                <a:solidFill>
                  <a:srgbClr val="000000"/>
                </a:solidFill>
              </a:endParaRPr>
            </a:p>
          </p:txBody>
        </p:sp>
        <p:sp>
          <p:nvSpPr>
            <p:cNvPr id="32814" name="Line 46"/>
            <p:cNvSpPr>
              <a:spLocks noChangeShapeType="1"/>
            </p:cNvSpPr>
            <p:nvPr/>
          </p:nvSpPr>
          <p:spPr bwMode="auto">
            <a:xfrm flipH="1" flipV="1">
              <a:off x="2084" y="1754"/>
              <a:ext cx="116" cy="116"/>
            </a:xfrm>
            <a:prstGeom prst="line">
              <a:avLst/>
            </a:prstGeom>
            <a:noFill/>
            <a:ln w="38100">
              <a:solidFill>
                <a:srgbClr val="0070C0"/>
              </a:solidFill>
              <a:round/>
              <a:headEnd/>
              <a:tailEnd/>
            </a:ln>
          </p:spPr>
          <p:txBody>
            <a:bodyPr/>
            <a:lstStyle/>
            <a:p>
              <a:endParaRPr lang="en-US">
                <a:solidFill>
                  <a:srgbClr val="000000"/>
                </a:solidFill>
              </a:endParaRPr>
            </a:p>
          </p:txBody>
        </p:sp>
        <p:sp>
          <p:nvSpPr>
            <p:cNvPr id="32815" name="Line 47"/>
            <p:cNvSpPr>
              <a:spLocks noChangeShapeType="1"/>
            </p:cNvSpPr>
            <p:nvPr/>
          </p:nvSpPr>
          <p:spPr bwMode="auto">
            <a:xfrm flipH="1" flipV="1">
              <a:off x="2200" y="1754"/>
              <a:ext cx="115" cy="116"/>
            </a:xfrm>
            <a:prstGeom prst="line">
              <a:avLst/>
            </a:prstGeom>
            <a:noFill/>
            <a:ln w="38100">
              <a:solidFill>
                <a:srgbClr val="0070C0"/>
              </a:solidFill>
              <a:round/>
              <a:headEnd/>
              <a:tailEnd/>
            </a:ln>
          </p:spPr>
          <p:txBody>
            <a:bodyPr/>
            <a:lstStyle/>
            <a:p>
              <a:endParaRPr lang="en-US">
                <a:solidFill>
                  <a:srgbClr val="000000"/>
                </a:solidFill>
              </a:endParaRPr>
            </a:p>
          </p:txBody>
        </p:sp>
      </p:grpSp>
      <p:sp>
        <p:nvSpPr>
          <p:cNvPr id="273456" name="Text Box 48"/>
          <p:cNvSpPr txBox="1">
            <a:spLocks noChangeArrowheads="1"/>
          </p:cNvSpPr>
          <p:nvPr/>
        </p:nvSpPr>
        <p:spPr bwMode="auto">
          <a:xfrm>
            <a:off x="7283450" y="1365250"/>
            <a:ext cx="609600" cy="473075"/>
          </a:xfrm>
          <a:prstGeom prst="rect">
            <a:avLst/>
          </a:prstGeom>
          <a:noFill/>
          <a:ln w="9525">
            <a:noFill/>
            <a:miter lim="800000"/>
            <a:headEnd/>
            <a:tailEnd/>
          </a:ln>
        </p:spPr>
        <p:txBody>
          <a:bodyPr/>
          <a:lstStyle/>
          <a:p>
            <a:pPr algn="ctr"/>
            <a:r>
              <a:rPr lang="en-US">
                <a:solidFill>
                  <a:srgbClr val="000000"/>
                </a:solidFill>
              </a:rPr>
              <a:t>m</a:t>
            </a:r>
          </a:p>
        </p:txBody>
      </p:sp>
      <p:sp>
        <p:nvSpPr>
          <p:cNvPr id="273457" name="Text Box 49"/>
          <p:cNvSpPr txBox="1">
            <a:spLocks noChangeArrowheads="1"/>
          </p:cNvSpPr>
          <p:nvPr/>
        </p:nvSpPr>
        <p:spPr bwMode="auto">
          <a:xfrm>
            <a:off x="7661275" y="688975"/>
            <a:ext cx="1119188" cy="530225"/>
          </a:xfrm>
          <a:prstGeom prst="rect">
            <a:avLst/>
          </a:prstGeom>
          <a:noFill/>
          <a:ln w="9525">
            <a:noFill/>
            <a:miter lim="800000"/>
            <a:headEnd/>
            <a:tailEnd/>
          </a:ln>
        </p:spPr>
        <p:txBody>
          <a:bodyPr/>
          <a:lstStyle/>
          <a:p>
            <a:pPr algn="ctr"/>
            <a:r>
              <a:rPr lang="en-US">
                <a:solidFill>
                  <a:srgbClr val="000000"/>
                </a:solidFill>
              </a:rPr>
              <a:t>T = ?</a:t>
            </a:r>
          </a:p>
        </p:txBody>
      </p:sp>
      <p:sp>
        <p:nvSpPr>
          <p:cNvPr id="32781" name="Rectangle 55"/>
          <p:cNvSpPr>
            <a:spLocks noChangeArrowheads="1"/>
          </p:cNvSpPr>
          <p:nvPr/>
        </p:nvSpPr>
        <p:spPr bwMode="auto">
          <a:xfrm>
            <a:off x="0" y="3257550"/>
            <a:ext cx="9144000" cy="0"/>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273464" name="Rectangle 56"/>
          <p:cNvSpPr>
            <a:spLocks noChangeArrowheads="1"/>
          </p:cNvSpPr>
          <p:nvPr/>
        </p:nvSpPr>
        <p:spPr bwMode="auto">
          <a:xfrm>
            <a:off x="3793988" y="1657678"/>
            <a:ext cx="1194558" cy="523220"/>
          </a:xfrm>
          <a:prstGeom prst="rect">
            <a:avLst/>
          </a:prstGeom>
          <a:noFill/>
          <a:ln w="9525">
            <a:noFill/>
            <a:miter lim="800000"/>
            <a:headEnd/>
            <a:tailEnd/>
          </a:ln>
        </p:spPr>
        <p:txBody>
          <a:bodyPr wrap="none" anchor="t" anchorCtr="0">
            <a:spAutoFit/>
          </a:bodyPr>
          <a:lstStyle/>
          <a:p>
            <a:r>
              <a:rPr lang="en-US" dirty="0">
                <a:solidFill>
                  <a:srgbClr val="000000"/>
                </a:solidFill>
              </a:rPr>
              <a:t>= </a:t>
            </a:r>
            <a:r>
              <a:rPr lang="en-US" dirty="0" smtClean="0">
                <a:solidFill>
                  <a:srgbClr val="000000"/>
                </a:solidFill>
              </a:rPr>
              <a:t>55 </a:t>
            </a:r>
            <a:r>
              <a:rPr lang="en-US" dirty="0">
                <a:solidFill>
                  <a:srgbClr val="000000"/>
                </a:solidFill>
              </a:rPr>
              <a:t>a</a:t>
            </a:r>
            <a:endParaRPr lang="en-US" baseline="-25000" dirty="0">
              <a:solidFill>
                <a:srgbClr val="000000"/>
              </a:solidFill>
            </a:endParaRPr>
          </a:p>
        </p:txBody>
      </p:sp>
      <p:grpSp>
        <p:nvGrpSpPr>
          <p:cNvPr id="5" name="Group 57"/>
          <p:cNvGrpSpPr>
            <a:grpSpLocks/>
          </p:cNvGrpSpPr>
          <p:nvPr/>
        </p:nvGrpSpPr>
        <p:grpSpPr bwMode="auto">
          <a:xfrm>
            <a:off x="4616825" y="1352550"/>
            <a:ext cx="649288" cy="793750"/>
            <a:chOff x="2599" y="1531"/>
            <a:chExt cx="409" cy="500"/>
          </a:xfrm>
        </p:grpSpPr>
        <p:sp>
          <p:nvSpPr>
            <p:cNvPr id="32804" name="Rectangle 58"/>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a:solidFill>
                    <a:srgbClr val="3333FF"/>
                  </a:solidFill>
                </a:rPr>
                <a:t>0</a:t>
              </a:r>
            </a:p>
          </p:txBody>
        </p:sp>
        <p:sp>
          <p:nvSpPr>
            <p:cNvPr id="32805" name="Line 59"/>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
        <p:nvSpPr>
          <p:cNvPr id="273468" name="Rectangle 60"/>
          <p:cNvSpPr>
            <a:spLocks noChangeArrowheads="1"/>
          </p:cNvSpPr>
          <p:nvPr/>
        </p:nvSpPr>
        <p:spPr bwMode="auto">
          <a:xfrm>
            <a:off x="3486188" y="2383165"/>
            <a:ext cx="1766766" cy="523220"/>
          </a:xfrm>
          <a:prstGeom prst="rect">
            <a:avLst/>
          </a:prstGeom>
          <a:noFill/>
          <a:ln w="9525">
            <a:noFill/>
            <a:miter lim="800000"/>
            <a:headEnd/>
            <a:tailEnd/>
          </a:ln>
        </p:spPr>
        <p:txBody>
          <a:bodyPr wrap="none" anchor="t" anchorCtr="0">
            <a:spAutoFit/>
          </a:bodyPr>
          <a:lstStyle/>
          <a:p>
            <a:r>
              <a:rPr lang="en-US" dirty="0">
                <a:solidFill>
                  <a:srgbClr val="000000"/>
                </a:solidFill>
              </a:rPr>
              <a:t>T = </a:t>
            </a:r>
            <a:r>
              <a:rPr lang="en-US" dirty="0" smtClean="0">
                <a:solidFill>
                  <a:srgbClr val="000000"/>
                </a:solidFill>
              </a:rPr>
              <a:t>540 N</a:t>
            </a:r>
            <a:endParaRPr lang="en-US" dirty="0">
              <a:solidFill>
                <a:srgbClr val="000000"/>
              </a:solidFill>
            </a:endParaRPr>
          </a:p>
        </p:txBody>
      </p:sp>
      <p:sp>
        <p:nvSpPr>
          <p:cNvPr id="273470" name="Text Box 62"/>
          <p:cNvSpPr txBox="1">
            <a:spLocks noChangeArrowheads="1"/>
          </p:cNvSpPr>
          <p:nvPr/>
        </p:nvSpPr>
        <p:spPr bwMode="auto">
          <a:xfrm>
            <a:off x="7011988" y="3655375"/>
            <a:ext cx="1176337" cy="471488"/>
          </a:xfrm>
          <a:prstGeom prst="rect">
            <a:avLst/>
          </a:prstGeom>
          <a:noFill/>
          <a:ln w="9525">
            <a:noFill/>
            <a:miter lim="800000"/>
            <a:headEnd/>
            <a:tailEnd/>
          </a:ln>
        </p:spPr>
        <p:txBody>
          <a:bodyPr/>
          <a:lstStyle/>
          <a:p>
            <a:pPr algn="ctr"/>
            <a:r>
              <a:rPr lang="en-US" dirty="0" smtClean="0">
                <a:solidFill>
                  <a:srgbClr val="000000"/>
                </a:solidFill>
              </a:rPr>
              <a:t>55 kg</a:t>
            </a:r>
            <a:endParaRPr lang="en-US" dirty="0">
              <a:solidFill>
                <a:srgbClr val="000000"/>
              </a:solidFill>
            </a:endParaRPr>
          </a:p>
        </p:txBody>
      </p:sp>
      <p:sp>
        <p:nvSpPr>
          <p:cNvPr id="32786" name="AutoShape 67"/>
          <p:cNvSpPr>
            <a:spLocks noChangeAspect="1" noChangeArrowheads="1" noTextEdit="1"/>
          </p:cNvSpPr>
          <p:nvPr/>
        </p:nvSpPr>
        <p:spPr bwMode="auto">
          <a:xfrm>
            <a:off x="4043363" y="3881438"/>
            <a:ext cx="2305050" cy="2257425"/>
          </a:xfrm>
          <a:prstGeom prst="rect">
            <a:avLst/>
          </a:prstGeom>
          <a:noFill/>
          <a:ln w="9525">
            <a:noFill/>
            <a:miter lim="800000"/>
            <a:headEnd/>
            <a:tailEnd/>
          </a:ln>
        </p:spPr>
        <p:txBody>
          <a:bodyPr/>
          <a:lstStyle/>
          <a:p>
            <a:endParaRPr lang="en-US">
              <a:solidFill>
                <a:srgbClr val="000000"/>
              </a:solidFill>
            </a:endParaRPr>
          </a:p>
        </p:txBody>
      </p:sp>
      <p:grpSp>
        <p:nvGrpSpPr>
          <p:cNvPr id="6" name="Group 85"/>
          <p:cNvGrpSpPr>
            <a:grpSpLocks/>
          </p:cNvGrpSpPr>
          <p:nvPr/>
        </p:nvGrpSpPr>
        <p:grpSpPr bwMode="auto">
          <a:xfrm>
            <a:off x="3848100" y="4252913"/>
            <a:ext cx="2228850" cy="2257425"/>
            <a:chOff x="2424" y="2679"/>
            <a:chExt cx="1404" cy="1422"/>
          </a:xfrm>
        </p:grpSpPr>
        <p:sp>
          <p:nvSpPr>
            <p:cNvPr id="32796" name="Freeform 69"/>
            <p:cNvSpPr>
              <a:spLocks/>
            </p:cNvSpPr>
            <p:nvPr/>
          </p:nvSpPr>
          <p:spPr bwMode="auto">
            <a:xfrm>
              <a:off x="2424" y="3777"/>
              <a:ext cx="1266" cy="324"/>
            </a:xfrm>
            <a:custGeom>
              <a:avLst/>
              <a:gdLst>
                <a:gd name="T0" fmla="*/ 0 w 2533"/>
                <a:gd name="T1" fmla="*/ 0 h 648"/>
                <a:gd name="T2" fmla="*/ 0 w 2533"/>
                <a:gd name="T3" fmla="*/ 1 h 648"/>
                <a:gd name="T4" fmla="*/ 0 w 2533"/>
                <a:gd name="T5" fmla="*/ 1 h 648"/>
                <a:gd name="T6" fmla="*/ 0 w 2533"/>
                <a:gd name="T7" fmla="*/ 1 h 648"/>
                <a:gd name="T8" fmla="*/ 0 w 2533"/>
                <a:gd name="T9" fmla="*/ 0 h 648"/>
                <a:gd name="T10" fmla="*/ 0 60000 65536"/>
                <a:gd name="T11" fmla="*/ 0 60000 65536"/>
                <a:gd name="T12" fmla="*/ 0 60000 65536"/>
                <a:gd name="T13" fmla="*/ 0 60000 65536"/>
                <a:gd name="T14" fmla="*/ 0 60000 65536"/>
                <a:gd name="T15" fmla="*/ 0 w 2533"/>
                <a:gd name="T16" fmla="*/ 0 h 648"/>
                <a:gd name="T17" fmla="*/ 2533 w 2533"/>
                <a:gd name="T18" fmla="*/ 648 h 648"/>
              </a:gdLst>
              <a:ahLst/>
              <a:cxnLst>
                <a:cxn ang="T10">
                  <a:pos x="T0" y="T1"/>
                </a:cxn>
                <a:cxn ang="T11">
                  <a:pos x="T2" y="T3"/>
                </a:cxn>
                <a:cxn ang="T12">
                  <a:pos x="T4" y="T5"/>
                </a:cxn>
                <a:cxn ang="T13">
                  <a:pos x="T6" y="T7"/>
                </a:cxn>
                <a:cxn ang="T14">
                  <a:pos x="T8" y="T9"/>
                </a:cxn>
              </a:cxnLst>
              <a:rect l="T15" t="T16" r="T17" b="T18"/>
              <a:pathLst>
                <a:path w="2533" h="648">
                  <a:moveTo>
                    <a:pt x="0" y="0"/>
                  </a:moveTo>
                  <a:lnTo>
                    <a:pt x="369" y="648"/>
                  </a:lnTo>
                  <a:lnTo>
                    <a:pt x="2477" y="166"/>
                  </a:lnTo>
                  <a:lnTo>
                    <a:pt x="2533" y="3"/>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32797" name="Freeform 70"/>
            <p:cNvSpPr>
              <a:spLocks/>
            </p:cNvSpPr>
            <p:nvPr/>
          </p:nvSpPr>
          <p:spPr bwMode="auto">
            <a:xfrm>
              <a:off x="3533" y="2787"/>
              <a:ext cx="93" cy="99"/>
            </a:xfrm>
            <a:custGeom>
              <a:avLst/>
              <a:gdLst>
                <a:gd name="T0" fmla="*/ 1 w 186"/>
                <a:gd name="T1" fmla="*/ 0 h 200"/>
                <a:gd name="T2" fmla="*/ 1 w 186"/>
                <a:gd name="T3" fmla="*/ 0 h 200"/>
                <a:gd name="T4" fmla="*/ 0 w 186"/>
                <a:gd name="T5" fmla="*/ 0 h 200"/>
                <a:gd name="T6" fmla="*/ 1 w 186"/>
                <a:gd name="T7" fmla="*/ 0 h 200"/>
                <a:gd name="T8" fmla="*/ 1 w 186"/>
                <a:gd name="T9" fmla="*/ 0 h 200"/>
                <a:gd name="T10" fmla="*/ 1 w 186"/>
                <a:gd name="T11" fmla="*/ 0 h 200"/>
                <a:gd name="T12" fmla="*/ 1 w 186"/>
                <a:gd name="T13" fmla="*/ 0 h 200"/>
                <a:gd name="T14" fmla="*/ 1 w 186"/>
                <a:gd name="T15" fmla="*/ 0 h 200"/>
                <a:gd name="T16" fmla="*/ 1 w 186"/>
                <a:gd name="T17" fmla="*/ 0 h 200"/>
                <a:gd name="T18" fmla="*/ 1 w 186"/>
                <a:gd name="T19" fmla="*/ 0 h 200"/>
                <a:gd name="T20" fmla="*/ 1 w 186"/>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
                <a:gd name="T34" fmla="*/ 0 h 200"/>
                <a:gd name="T35" fmla="*/ 186 w 186"/>
                <a:gd name="T36" fmla="*/ 200 h 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 h="200">
                  <a:moveTo>
                    <a:pt x="70" y="200"/>
                  </a:moveTo>
                  <a:lnTo>
                    <a:pt x="186" y="0"/>
                  </a:lnTo>
                  <a:lnTo>
                    <a:pt x="0" y="117"/>
                  </a:lnTo>
                  <a:lnTo>
                    <a:pt x="9" y="127"/>
                  </a:lnTo>
                  <a:lnTo>
                    <a:pt x="18" y="138"/>
                  </a:lnTo>
                  <a:lnTo>
                    <a:pt x="27" y="148"/>
                  </a:lnTo>
                  <a:lnTo>
                    <a:pt x="36" y="158"/>
                  </a:lnTo>
                  <a:lnTo>
                    <a:pt x="45" y="169"/>
                  </a:lnTo>
                  <a:lnTo>
                    <a:pt x="53" y="179"/>
                  </a:lnTo>
                  <a:lnTo>
                    <a:pt x="61" y="189"/>
                  </a:lnTo>
                  <a:lnTo>
                    <a:pt x="70" y="200"/>
                  </a:lnTo>
                  <a:close/>
                </a:path>
              </a:pathLst>
            </a:custGeom>
            <a:solidFill>
              <a:srgbClr val="000000"/>
            </a:solidFill>
            <a:ln w="9525">
              <a:noFill/>
              <a:round/>
              <a:headEnd/>
              <a:tailEnd/>
            </a:ln>
          </p:spPr>
          <p:txBody>
            <a:bodyPr/>
            <a:lstStyle/>
            <a:p>
              <a:endParaRPr lang="en-US">
                <a:solidFill>
                  <a:srgbClr val="000000"/>
                </a:solidFill>
              </a:endParaRPr>
            </a:p>
          </p:txBody>
        </p:sp>
        <p:sp>
          <p:nvSpPr>
            <p:cNvPr id="32798" name="Freeform 71"/>
            <p:cNvSpPr>
              <a:spLocks/>
            </p:cNvSpPr>
            <p:nvPr/>
          </p:nvSpPr>
          <p:spPr bwMode="auto">
            <a:xfrm>
              <a:off x="3614" y="2919"/>
              <a:ext cx="116" cy="90"/>
            </a:xfrm>
            <a:custGeom>
              <a:avLst/>
              <a:gdLst>
                <a:gd name="T0" fmla="*/ 0 w 233"/>
                <a:gd name="T1" fmla="*/ 0 h 182"/>
                <a:gd name="T2" fmla="*/ 0 w 233"/>
                <a:gd name="T3" fmla="*/ 0 h 182"/>
                <a:gd name="T4" fmla="*/ 0 w 233"/>
                <a:gd name="T5" fmla="*/ 0 h 182"/>
                <a:gd name="T6" fmla="*/ 0 w 233"/>
                <a:gd name="T7" fmla="*/ 0 h 182"/>
                <a:gd name="T8" fmla="*/ 0 w 233"/>
                <a:gd name="T9" fmla="*/ 0 h 182"/>
                <a:gd name="T10" fmla="*/ 0 w 233"/>
                <a:gd name="T11" fmla="*/ 0 h 182"/>
                <a:gd name="T12" fmla="*/ 0 w 233"/>
                <a:gd name="T13" fmla="*/ 0 h 182"/>
                <a:gd name="T14" fmla="*/ 0 w 233"/>
                <a:gd name="T15" fmla="*/ 0 h 182"/>
                <a:gd name="T16" fmla="*/ 0 w 233"/>
                <a:gd name="T17" fmla="*/ 0 h 182"/>
                <a:gd name="T18" fmla="*/ 0 w 233"/>
                <a:gd name="T19" fmla="*/ 0 h 182"/>
                <a:gd name="T20" fmla="*/ 0 w 233"/>
                <a:gd name="T21" fmla="*/ 0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182"/>
                <a:gd name="T35" fmla="*/ 233 w 233"/>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182">
                  <a:moveTo>
                    <a:pt x="55" y="182"/>
                  </a:moveTo>
                  <a:lnTo>
                    <a:pt x="233" y="0"/>
                  </a:lnTo>
                  <a:lnTo>
                    <a:pt x="0" y="74"/>
                  </a:lnTo>
                  <a:lnTo>
                    <a:pt x="8" y="87"/>
                  </a:lnTo>
                  <a:lnTo>
                    <a:pt x="15" y="101"/>
                  </a:lnTo>
                  <a:lnTo>
                    <a:pt x="23" y="114"/>
                  </a:lnTo>
                  <a:lnTo>
                    <a:pt x="30" y="127"/>
                  </a:lnTo>
                  <a:lnTo>
                    <a:pt x="36" y="141"/>
                  </a:lnTo>
                  <a:lnTo>
                    <a:pt x="43" y="154"/>
                  </a:lnTo>
                  <a:lnTo>
                    <a:pt x="49" y="169"/>
                  </a:lnTo>
                  <a:lnTo>
                    <a:pt x="55" y="182"/>
                  </a:lnTo>
                  <a:close/>
                </a:path>
              </a:pathLst>
            </a:custGeom>
            <a:solidFill>
              <a:srgbClr val="000000"/>
            </a:solidFill>
            <a:ln w="9525">
              <a:noFill/>
              <a:round/>
              <a:headEnd/>
              <a:tailEnd/>
            </a:ln>
          </p:spPr>
          <p:txBody>
            <a:bodyPr/>
            <a:lstStyle/>
            <a:p>
              <a:endParaRPr lang="en-US">
                <a:solidFill>
                  <a:srgbClr val="000000"/>
                </a:solidFill>
              </a:endParaRPr>
            </a:p>
          </p:txBody>
        </p:sp>
        <p:sp>
          <p:nvSpPr>
            <p:cNvPr id="32799" name="Freeform 72"/>
            <p:cNvSpPr>
              <a:spLocks/>
            </p:cNvSpPr>
            <p:nvPr/>
          </p:nvSpPr>
          <p:spPr bwMode="auto">
            <a:xfrm>
              <a:off x="3691" y="3212"/>
              <a:ext cx="137" cy="67"/>
            </a:xfrm>
            <a:custGeom>
              <a:avLst/>
              <a:gdLst>
                <a:gd name="T0" fmla="*/ 0 w 274"/>
                <a:gd name="T1" fmla="*/ 0 h 134"/>
                <a:gd name="T2" fmla="*/ 1 w 274"/>
                <a:gd name="T3" fmla="*/ 1 h 134"/>
                <a:gd name="T4" fmla="*/ 1 w 274"/>
                <a:gd name="T5" fmla="*/ 1 h 134"/>
                <a:gd name="T6" fmla="*/ 1 w 274"/>
                <a:gd name="T7" fmla="*/ 1 h 134"/>
                <a:gd name="T8" fmla="*/ 1 w 274"/>
                <a:gd name="T9" fmla="*/ 1 h 134"/>
                <a:gd name="T10" fmla="*/ 1 w 274"/>
                <a:gd name="T11" fmla="*/ 1 h 134"/>
                <a:gd name="T12" fmla="*/ 0 w 274"/>
                <a:gd name="T13" fmla="*/ 0 h 134"/>
                <a:gd name="T14" fmla="*/ 0 60000 65536"/>
                <a:gd name="T15" fmla="*/ 0 60000 65536"/>
                <a:gd name="T16" fmla="*/ 0 60000 65536"/>
                <a:gd name="T17" fmla="*/ 0 60000 65536"/>
                <a:gd name="T18" fmla="*/ 0 60000 65536"/>
                <a:gd name="T19" fmla="*/ 0 60000 65536"/>
                <a:gd name="T20" fmla="*/ 0 60000 65536"/>
                <a:gd name="T21" fmla="*/ 0 w 274"/>
                <a:gd name="T22" fmla="*/ 0 h 134"/>
                <a:gd name="T23" fmla="*/ 274 w 274"/>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134">
                  <a:moveTo>
                    <a:pt x="0" y="0"/>
                  </a:moveTo>
                  <a:lnTo>
                    <a:pt x="3" y="34"/>
                  </a:lnTo>
                  <a:lnTo>
                    <a:pt x="5" y="68"/>
                  </a:lnTo>
                  <a:lnTo>
                    <a:pt x="5" y="100"/>
                  </a:lnTo>
                  <a:lnTo>
                    <a:pt x="3" y="134"/>
                  </a:lnTo>
                  <a:lnTo>
                    <a:pt x="274" y="55"/>
                  </a:lnTo>
                  <a:lnTo>
                    <a:pt x="0" y="0"/>
                  </a:lnTo>
                  <a:close/>
                </a:path>
              </a:pathLst>
            </a:custGeom>
            <a:solidFill>
              <a:srgbClr val="000000"/>
            </a:solidFill>
            <a:ln w="9525">
              <a:noFill/>
              <a:round/>
              <a:headEnd/>
              <a:tailEnd/>
            </a:ln>
          </p:spPr>
          <p:txBody>
            <a:bodyPr/>
            <a:lstStyle/>
            <a:p>
              <a:endParaRPr lang="en-US">
                <a:solidFill>
                  <a:srgbClr val="000000"/>
                </a:solidFill>
              </a:endParaRPr>
            </a:p>
          </p:txBody>
        </p:sp>
        <p:sp>
          <p:nvSpPr>
            <p:cNvPr id="32800" name="Freeform 73"/>
            <p:cNvSpPr>
              <a:spLocks/>
            </p:cNvSpPr>
            <p:nvPr/>
          </p:nvSpPr>
          <p:spPr bwMode="auto">
            <a:xfrm>
              <a:off x="3667" y="3073"/>
              <a:ext cx="132" cy="70"/>
            </a:xfrm>
            <a:custGeom>
              <a:avLst/>
              <a:gdLst>
                <a:gd name="T0" fmla="*/ 1 w 264"/>
                <a:gd name="T1" fmla="*/ 1 h 140"/>
                <a:gd name="T2" fmla="*/ 1 w 264"/>
                <a:gd name="T3" fmla="*/ 0 h 140"/>
                <a:gd name="T4" fmla="*/ 0 w 264"/>
                <a:gd name="T5" fmla="*/ 1 h 140"/>
                <a:gd name="T6" fmla="*/ 1 w 264"/>
                <a:gd name="T7" fmla="*/ 1 h 140"/>
                <a:gd name="T8" fmla="*/ 1 w 264"/>
                <a:gd name="T9" fmla="*/ 1 h 140"/>
                <a:gd name="T10" fmla="*/ 1 w 264"/>
                <a:gd name="T11" fmla="*/ 1 h 140"/>
                <a:gd name="T12" fmla="*/ 1 w 264"/>
                <a:gd name="T13" fmla="*/ 1 h 140"/>
                <a:gd name="T14" fmla="*/ 0 60000 65536"/>
                <a:gd name="T15" fmla="*/ 0 60000 65536"/>
                <a:gd name="T16" fmla="*/ 0 60000 65536"/>
                <a:gd name="T17" fmla="*/ 0 60000 65536"/>
                <a:gd name="T18" fmla="*/ 0 60000 65536"/>
                <a:gd name="T19" fmla="*/ 0 60000 65536"/>
                <a:gd name="T20" fmla="*/ 0 60000 65536"/>
                <a:gd name="T21" fmla="*/ 0 w 264"/>
                <a:gd name="T22" fmla="*/ 0 h 140"/>
                <a:gd name="T23" fmla="*/ 264 w 264"/>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140">
                  <a:moveTo>
                    <a:pt x="29" y="140"/>
                  </a:moveTo>
                  <a:lnTo>
                    <a:pt x="264" y="0"/>
                  </a:lnTo>
                  <a:lnTo>
                    <a:pt x="0" y="13"/>
                  </a:lnTo>
                  <a:lnTo>
                    <a:pt x="9" y="44"/>
                  </a:lnTo>
                  <a:lnTo>
                    <a:pt x="16" y="76"/>
                  </a:lnTo>
                  <a:lnTo>
                    <a:pt x="24" y="107"/>
                  </a:lnTo>
                  <a:lnTo>
                    <a:pt x="29" y="140"/>
                  </a:lnTo>
                  <a:close/>
                </a:path>
              </a:pathLst>
            </a:custGeom>
            <a:solidFill>
              <a:srgbClr val="000000"/>
            </a:solidFill>
            <a:ln w="9525">
              <a:noFill/>
              <a:round/>
              <a:headEnd/>
              <a:tailEnd/>
            </a:ln>
          </p:spPr>
          <p:txBody>
            <a:bodyPr/>
            <a:lstStyle/>
            <a:p>
              <a:endParaRPr lang="en-US">
                <a:solidFill>
                  <a:srgbClr val="000000"/>
                </a:solidFill>
              </a:endParaRPr>
            </a:p>
          </p:txBody>
        </p:sp>
        <p:sp>
          <p:nvSpPr>
            <p:cNvPr id="32801" name="Freeform 74"/>
            <p:cNvSpPr>
              <a:spLocks/>
            </p:cNvSpPr>
            <p:nvPr/>
          </p:nvSpPr>
          <p:spPr bwMode="auto">
            <a:xfrm>
              <a:off x="3623" y="3474"/>
              <a:ext cx="137" cy="92"/>
            </a:xfrm>
            <a:custGeom>
              <a:avLst/>
              <a:gdLst>
                <a:gd name="T0" fmla="*/ 0 w 274"/>
                <a:gd name="T1" fmla="*/ 1 h 183"/>
                <a:gd name="T2" fmla="*/ 1 w 274"/>
                <a:gd name="T3" fmla="*/ 1 h 183"/>
                <a:gd name="T4" fmla="*/ 1 w 274"/>
                <a:gd name="T5" fmla="*/ 0 h 183"/>
                <a:gd name="T6" fmla="*/ 1 w 274"/>
                <a:gd name="T7" fmla="*/ 1 h 183"/>
                <a:gd name="T8" fmla="*/ 1 w 274"/>
                <a:gd name="T9" fmla="*/ 1 h 183"/>
                <a:gd name="T10" fmla="*/ 1 w 274"/>
                <a:gd name="T11" fmla="*/ 1 h 183"/>
                <a:gd name="T12" fmla="*/ 1 w 274"/>
                <a:gd name="T13" fmla="*/ 1 h 183"/>
                <a:gd name="T14" fmla="*/ 1 w 274"/>
                <a:gd name="T15" fmla="*/ 1 h 183"/>
                <a:gd name="T16" fmla="*/ 1 w 274"/>
                <a:gd name="T17" fmla="*/ 1 h 183"/>
                <a:gd name="T18" fmla="*/ 1 w 274"/>
                <a:gd name="T19" fmla="*/ 1 h 183"/>
                <a:gd name="T20" fmla="*/ 0 w 274"/>
                <a:gd name="T21" fmla="*/ 1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4"/>
                <a:gd name="T34" fmla="*/ 0 h 183"/>
                <a:gd name="T35" fmla="*/ 274 w 274"/>
                <a:gd name="T36" fmla="*/ 183 h 1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4" h="183">
                  <a:moveTo>
                    <a:pt x="0" y="123"/>
                  </a:moveTo>
                  <a:lnTo>
                    <a:pt x="274" y="183"/>
                  </a:lnTo>
                  <a:lnTo>
                    <a:pt x="56" y="0"/>
                  </a:lnTo>
                  <a:lnTo>
                    <a:pt x="50" y="15"/>
                  </a:lnTo>
                  <a:lnTo>
                    <a:pt x="43" y="31"/>
                  </a:lnTo>
                  <a:lnTo>
                    <a:pt x="37" y="46"/>
                  </a:lnTo>
                  <a:lnTo>
                    <a:pt x="30" y="62"/>
                  </a:lnTo>
                  <a:lnTo>
                    <a:pt x="22" y="77"/>
                  </a:lnTo>
                  <a:lnTo>
                    <a:pt x="15" y="93"/>
                  </a:lnTo>
                  <a:lnTo>
                    <a:pt x="8" y="108"/>
                  </a:lnTo>
                  <a:lnTo>
                    <a:pt x="0" y="123"/>
                  </a:lnTo>
                  <a:close/>
                </a:path>
              </a:pathLst>
            </a:custGeom>
            <a:solidFill>
              <a:srgbClr val="000000"/>
            </a:solidFill>
            <a:ln w="9525">
              <a:noFill/>
              <a:round/>
              <a:headEnd/>
              <a:tailEnd/>
            </a:ln>
          </p:spPr>
          <p:txBody>
            <a:bodyPr/>
            <a:lstStyle/>
            <a:p>
              <a:endParaRPr lang="en-US">
                <a:solidFill>
                  <a:srgbClr val="000000"/>
                </a:solidFill>
              </a:endParaRPr>
            </a:p>
          </p:txBody>
        </p:sp>
        <p:sp>
          <p:nvSpPr>
            <p:cNvPr id="32802" name="Freeform 75"/>
            <p:cNvSpPr>
              <a:spLocks/>
            </p:cNvSpPr>
            <p:nvPr/>
          </p:nvSpPr>
          <p:spPr bwMode="auto">
            <a:xfrm>
              <a:off x="3672" y="3345"/>
              <a:ext cx="143" cy="67"/>
            </a:xfrm>
            <a:custGeom>
              <a:avLst/>
              <a:gdLst>
                <a:gd name="T0" fmla="*/ 0 w 285"/>
                <a:gd name="T1" fmla="*/ 1 h 134"/>
                <a:gd name="T2" fmla="*/ 1 w 285"/>
                <a:gd name="T3" fmla="*/ 1 h 134"/>
                <a:gd name="T4" fmla="*/ 1 w 285"/>
                <a:gd name="T5" fmla="*/ 0 h 134"/>
                <a:gd name="T6" fmla="*/ 1 w 285"/>
                <a:gd name="T7" fmla="*/ 1 h 134"/>
                <a:gd name="T8" fmla="*/ 1 w 285"/>
                <a:gd name="T9" fmla="*/ 1 h 134"/>
                <a:gd name="T10" fmla="*/ 1 w 285"/>
                <a:gd name="T11" fmla="*/ 1 h 134"/>
                <a:gd name="T12" fmla="*/ 0 w 285"/>
                <a:gd name="T13" fmla="*/ 1 h 134"/>
                <a:gd name="T14" fmla="*/ 0 60000 65536"/>
                <a:gd name="T15" fmla="*/ 0 60000 65536"/>
                <a:gd name="T16" fmla="*/ 0 60000 65536"/>
                <a:gd name="T17" fmla="*/ 0 60000 65536"/>
                <a:gd name="T18" fmla="*/ 0 60000 65536"/>
                <a:gd name="T19" fmla="*/ 0 60000 65536"/>
                <a:gd name="T20" fmla="*/ 0 60000 65536"/>
                <a:gd name="T21" fmla="*/ 0 w 285"/>
                <a:gd name="T22" fmla="*/ 0 h 134"/>
                <a:gd name="T23" fmla="*/ 285 w 285"/>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134">
                  <a:moveTo>
                    <a:pt x="0" y="134"/>
                  </a:moveTo>
                  <a:lnTo>
                    <a:pt x="285" y="124"/>
                  </a:lnTo>
                  <a:lnTo>
                    <a:pt x="28" y="0"/>
                  </a:lnTo>
                  <a:lnTo>
                    <a:pt x="22" y="34"/>
                  </a:lnTo>
                  <a:lnTo>
                    <a:pt x="16" y="68"/>
                  </a:lnTo>
                  <a:lnTo>
                    <a:pt x="9" y="100"/>
                  </a:lnTo>
                  <a:lnTo>
                    <a:pt x="0" y="134"/>
                  </a:lnTo>
                  <a:close/>
                </a:path>
              </a:pathLst>
            </a:custGeom>
            <a:solidFill>
              <a:srgbClr val="000000"/>
            </a:solidFill>
            <a:ln w="9525">
              <a:noFill/>
              <a:round/>
              <a:headEnd/>
              <a:tailEnd/>
            </a:ln>
          </p:spPr>
          <p:txBody>
            <a:bodyPr/>
            <a:lstStyle/>
            <a:p>
              <a:endParaRPr lang="en-US">
                <a:solidFill>
                  <a:srgbClr val="000000"/>
                </a:solidFill>
              </a:endParaRPr>
            </a:p>
          </p:txBody>
        </p:sp>
        <p:sp>
          <p:nvSpPr>
            <p:cNvPr id="32803" name="Freeform 76"/>
            <p:cNvSpPr>
              <a:spLocks/>
            </p:cNvSpPr>
            <p:nvPr/>
          </p:nvSpPr>
          <p:spPr bwMode="auto">
            <a:xfrm>
              <a:off x="2644" y="2679"/>
              <a:ext cx="934" cy="1152"/>
            </a:xfrm>
            <a:custGeom>
              <a:avLst/>
              <a:gdLst>
                <a:gd name="T0" fmla="*/ 1 w 1867"/>
                <a:gd name="T1" fmla="*/ 1 h 2304"/>
                <a:gd name="T2" fmla="*/ 1 w 1867"/>
                <a:gd name="T3" fmla="*/ 1 h 2304"/>
                <a:gd name="T4" fmla="*/ 1 w 1867"/>
                <a:gd name="T5" fmla="*/ 1 h 2304"/>
                <a:gd name="T6" fmla="*/ 1 w 1867"/>
                <a:gd name="T7" fmla="*/ 1 h 2304"/>
                <a:gd name="T8" fmla="*/ 1 w 1867"/>
                <a:gd name="T9" fmla="*/ 1 h 2304"/>
                <a:gd name="T10" fmla="*/ 1 w 1867"/>
                <a:gd name="T11" fmla="*/ 1 h 2304"/>
                <a:gd name="T12" fmla="*/ 1 w 1867"/>
                <a:gd name="T13" fmla="*/ 1 h 2304"/>
                <a:gd name="T14" fmla="*/ 1 w 1867"/>
                <a:gd name="T15" fmla="*/ 1 h 2304"/>
                <a:gd name="T16" fmla="*/ 1 w 1867"/>
                <a:gd name="T17" fmla="*/ 1 h 2304"/>
                <a:gd name="T18" fmla="*/ 1 w 1867"/>
                <a:gd name="T19" fmla="*/ 1 h 2304"/>
                <a:gd name="T20" fmla="*/ 1 w 1867"/>
                <a:gd name="T21" fmla="*/ 1 h 2304"/>
                <a:gd name="T22" fmla="*/ 1 w 1867"/>
                <a:gd name="T23" fmla="*/ 1 h 2304"/>
                <a:gd name="T24" fmla="*/ 1 w 1867"/>
                <a:gd name="T25" fmla="*/ 1 h 2304"/>
                <a:gd name="T26" fmla="*/ 1 w 1867"/>
                <a:gd name="T27" fmla="*/ 1 h 2304"/>
                <a:gd name="T28" fmla="*/ 1 w 1867"/>
                <a:gd name="T29" fmla="*/ 1 h 2304"/>
                <a:gd name="T30" fmla="*/ 1 w 1867"/>
                <a:gd name="T31" fmla="*/ 1 h 2304"/>
                <a:gd name="T32" fmla="*/ 1 w 1867"/>
                <a:gd name="T33" fmla="*/ 1 h 2304"/>
                <a:gd name="T34" fmla="*/ 1 w 1867"/>
                <a:gd name="T35" fmla="*/ 1 h 2304"/>
                <a:gd name="T36" fmla="*/ 1 w 1867"/>
                <a:gd name="T37" fmla="*/ 1 h 2304"/>
                <a:gd name="T38" fmla="*/ 1 w 1867"/>
                <a:gd name="T39" fmla="*/ 1 h 2304"/>
                <a:gd name="T40" fmla="*/ 1 w 1867"/>
                <a:gd name="T41" fmla="*/ 1 h 2304"/>
                <a:gd name="T42" fmla="*/ 1 w 1867"/>
                <a:gd name="T43" fmla="*/ 1 h 2304"/>
                <a:gd name="T44" fmla="*/ 1 w 1867"/>
                <a:gd name="T45" fmla="*/ 1 h 2304"/>
                <a:gd name="T46" fmla="*/ 1 w 1867"/>
                <a:gd name="T47" fmla="*/ 1 h 2304"/>
                <a:gd name="T48" fmla="*/ 1 w 1867"/>
                <a:gd name="T49" fmla="*/ 1 h 2304"/>
                <a:gd name="T50" fmla="*/ 1 w 1867"/>
                <a:gd name="T51" fmla="*/ 1 h 2304"/>
                <a:gd name="T52" fmla="*/ 1 w 1867"/>
                <a:gd name="T53" fmla="*/ 1 h 2304"/>
                <a:gd name="T54" fmla="*/ 1 w 1867"/>
                <a:gd name="T55" fmla="*/ 1 h 2304"/>
                <a:gd name="T56" fmla="*/ 1 w 1867"/>
                <a:gd name="T57" fmla="*/ 1 h 2304"/>
                <a:gd name="T58" fmla="*/ 1 w 1867"/>
                <a:gd name="T59" fmla="*/ 1 h 2304"/>
                <a:gd name="T60" fmla="*/ 1 w 1867"/>
                <a:gd name="T61" fmla="*/ 1 h 2304"/>
                <a:gd name="T62" fmla="*/ 1 w 1867"/>
                <a:gd name="T63" fmla="*/ 1 h 2304"/>
                <a:gd name="T64" fmla="*/ 1 w 1867"/>
                <a:gd name="T65" fmla="*/ 1 h 2304"/>
                <a:gd name="T66" fmla="*/ 1 w 1867"/>
                <a:gd name="T67" fmla="*/ 1 h 2304"/>
                <a:gd name="T68" fmla="*/ 1 w 1867"/>
                <a:gd name="T69" fmla="*/ 1 h 2304"/>
                <a:gd name="T70" fmla="*/ 1 w 1867"/>
                <a:gd name="T71" fmla="*/ 1 h 2304"/>
                <a:gd name="T72" fmla="*/ 1 w 1867"/>
                <a:gd name="T73" fmla="*/ 1 h 2304"/>
                <a:gd name="T74" fmla="*/ 1 w 1867"/>
                <a:gd name="T75" fmla="*/ 1 h 2304"/>
                <a:gd name="T76" fmla="*/ 1 w 1867"/>
                <a:gd name="T77" fmla="*/ 1 h 2304"/>
                <a:gd name="T78" fmla="*/ 1 w 1867"/>
                <a:gd name="T79" fmla="*/ 1 h 2304"/>
                <a:gd name="T80" fmla="*/ 1 w 1867"/>
                <a:gd name="T81" fmla="*/ 1 h 2304"/>
                <a:gd name="T82" fmla="*/ 0 w 1867"/>
                <a:gd name="T83" fmla="*/ 1 h 2304"/>
                <a:gd name="T84" fmla="*/ 1 w 1867"/>
                <a:gd name="T85" fmla="*/ 1 h 2304"/>
                <a:gd name="T86" fmla="*/ 1 w 1867"/>
                <a:gd name="T87" fmla="*/ 1 h 2304"/>
                <a:gd name="T88" fmla="*/ 1 w 1867"/>
                <a:gd name="T89" fmla="*/ 1 h 2304"/>
                <a:gd name="T90" fmla="*/ 1 w 1867"/>
                <a:gd name="T91" fmla="*/ 1 h 2304"/>
                <a:gd name="T92" fmla="*/ 1 w 1867"/>
                <a:gd name="T93" fmla="*/ 1 h 2304"/>
                <a:gd name="T94" fmla="*/ 1 w 1867"/>
                <a:gd name="T95" fmla="*/ 1 h 2304"/>
                <a:gd name="T96" fmla="*/ 1 w 1867"/>
                <a:gd name="T97" fmla="*/ 1 h 2304"/>
                <a:gd name="T98" fmla="*/ 1 w 1867"/>
                <a:gd name="T99" fmla="*/ 1 h 2304"/>
                <a:gd name="T100" fmla="*/ 1 w 1867"/>
                <a:gd name="T101" fmla="*/ 1 h 2304"/>
                <a:gd name="T102" fmla="*/ 1 w 1867"/>
                <a:gd name="T103" fmla="*/ 1 h 2304"/>
                <a:gd name="T104" fmla="*/ 1 w 1867"/>
                <a:gd name="T105" fmla="*/ 1 h 2304"/>
                <a:gd name="T106" fmla="*/ 1 w 1867"/>
                <a:gd name="T107" fmla="*/ 1 h 2304"/>
                <a:gd name="T108" fmla="*/ 1 w 1867"/>
                <a:gd name="T109" fmla="*/ 1 h 2304"/>
                <a:gd name="T110" fmla="*/ 1 w 1867"/>
                <a:gd name="T111" fmla="*/ 1 h 2304"/>
                <a:gd name="T112" fmla="*/ 1 w 1867"/>
                <a:gd name="T113" fmla="*/ 1 h 2304"/>
                <a:gd name="T114" fmla="*/ 1 w 1867"/>
                <a:gd name="T115" fmla="*/ 1 h 2304"/>
                <a:gd name="T116" fmla="*/ 1 w 1867"/>
                <a:gd name="T117" fmla="*/ 1 h 2304"/>
                <a:gd name="T118" fmla="*/ 1 w 1867"/>
                <a:gd name="T119" fmla="*/ 1 h 2304"/>
                <a:gd name="T120" fmla="*/ 1 w 1867"/>
                <a:gd name="T121" fmla="*/ 1 h 2304"/>
                <a:gd name="T122" fmla="*/ 1 w 1867"/>
                <a:gd name="T123" fmla="*/ 1 h 23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7"/>
                <a:gd name="T187" fmla="*/ 0 h 2304"/>
                <a:gd name="T188" fmla="*/ 1867 w 1867"/>
                <a:gd name="T189" fmla="*/ 2304 h 23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7" h="2304">
                  <a:moveTo>
                    <a:pt x="1732" y="1384"/>
                  </a:moveTo>
                  <a:lnTo>
                    <a:pt x="1864" y="1332"/>
                  </a:lnTo>
                  <a:lnTo>
                    <a:pt x="1867" y="1266"/>
                  </a:lnTo>
                  <a:lnTo>
                    <a:pt x="1864" y="1202"/>
                  </a:lnTo>
                  <a:lnTo>
                    <a:pt x="1856" y="1143"/>
                  </a:lnTo>
                  <a:lnTo>
                    <a:pt x="1842" y="1087"/>
                  </a:lnTo>
                  <a:lnTo>
                    <a:pt x="1825" y="1036"/>
                  </a:lnTo>
                  <a:lnTo>
                    <a:pt x="1803" y="987"/>
                  </a:lnTo>
                  <a:lnTo>
                    <a:pt x="1777" y="943"/>
                  </a:lnTo>
                  <a:lnTo>
                    <a:pt x="1751" y="901"/>
                  </a:lnTo>
                  <a:lnTo>
                    <a:pt x="1738" y="882"/>
                  </a:lnTo>
                  <a:lnTo>
                    <a:pt x="1723" y="863"/>
                  </a:lnTo>
                  <a:lnTo>
                    <a:pt x="1710" y="845"/>
                  </a:lnTo>
                  <a:lnTo>
                    <a:pt x="1695" y="829"/>
                  </a:lnTo>
                  <a:lnTo>
                    <a:pt x="1680" y="813"/>
                  </a:lnTo>
                  <a:lnTo>
                    <a:pt x="1666" y="798"/>
                  </a:lnTo>
                  <a:lnTo>
                    <a:pt x="1651" y="785"/>
                  </a:lnTo>
                  <a:lnTo>
                    <a:pt x="1636" y="771"/>
                  </a:lnTo>
                  <a:lnTo>
                    <a:pt x="1608" y="746"/>
                  </a:lnTo>
                  <a:lnTo>
                    <a:pt x="1582" y="726"/>
                  </a:lnTo>
                  <a:lnTo>
                    <a:pt x="1557" y="708"/>
                  </a:lnTo>
                  <a:lnTo>
                    <a:pt x="1536" y="693"/>
                  </a:lnTo>
                  <a:lnTo>
                    <a:pt x="1518" y="683"/>
                  </a:lnTo>
                  <a:lnTo>
                    <a:pt x="1505" y="674"/>
                  </a:lnTo>
                  <a:lnTo>
                    <a:pt x="1496" y="670"/>
                  </a:lnTo>
                  <a:lnTo>
                    <a:pt x="1493" y="668"/>
                  </a:lnTo>
                  <a:lnTo>
                    <a:pt x="1476" y="664"/>
                  </a:lnTo>
                  <a:lnTo>
                    <a:pt x="1458" y="661"/>
                  </a:lnTo>
                  <a:lnTo>
                    <a:pt x="1442" y="658"/>
                  </a:lnTo>
                  <a:lnTo>
                    <a:pt x="1424" y="656"/>
                  </a:lnTo>
                  <a:lnTo>
                    <a:pt x="1408" y="655"/>
                  </a:lnTo>
                  <a:lnTo>
                    <a:pt x="1393" y="655"/>
                  </a:lnTo>
                  <a:lnTo>
                    <a:pt x="1377" y="655"/>
                  </a:lnTo>
                  <a:lnTo>
                    <a:pt x="1362" y="655"/>
                  </a:lnTo>
                  <a:lnTo>
                    <a:pt x="1347" y="656"/>
                  </a:lnTo>
                  <a:lnTo>
                    <a:pt x="1333" y="658"/>
                  </a:lnTo>
                  <a:lnTo>
                    <a:pt x="1318" y="661"/>
                  </a:lnTo>
                  <a:lnTo>
                    <a:pt x="1305" y="662"/>
                  </a:lnTo>
                  <a:lnTo>
                    <a:pt x="1292" y="665"/>
                  </a:lnTo>
                  <a:lnTo>
                    <a:pt x="1278" y="668"/>
                  </a:lnTo>
                  <a:lnTo>
                    <a:pt x="1265" y="670"/>
                  </a:lnTo>
                  <a:lnTo>
                    <a:pt x="1252" y="673"/>
                  </a:lnTo>
                  <a:lnTo>
                    <a:pt x="1228" y="677"/>
                  </a:lnTo>
                  <a:lnTo>
                    <a:pt x="1205" y="680"/>
                  </a:lnTo>
                  <a:lnTo>
                    <a:pt x="1181" y="683"/>
                  </a:lnTo>
                  <a:lnTo>
                    <a:pt x="1159" y="683"/>
                  </a:lnTo>
                  <a:lnTo>
                    <a:pt x="1138" y="681"/>
                  </a:lnTo>
                  <a:lnTo>
                    <a:pt x="1116" y="677"/>
                  </a:lnTo>
                  <a:lnTo>
                    <a:pt x="1096" y="670"/>
                  </a:lnTo>
                  <a:lnTo>
                    <a:pt x="1075" y="658"/>
                  </a:lnTo>
                  <a:lnTo>
                    <a:pt x="1205" y="889"/>
                  </a:lnTo>
                  <a:lnTo>
                    <a:pt x="1047" y="786"/>
                  </a:lnTo>
                  <a:lnTo>
                    <a:pt x="935" y="956"/>
                  </a:lnTo>
                  <a:lnTo>
                    <a:pt x="1068" y="651"/>
                  </a:lnTo>
                  <a:lnTo>
                    <a:pt x="1053" y="507"/>
                  </a:lnTo>
                  <a:lnTo>
                    <a:pt x="1053" y="502"/>
                  </a:lnTo>
                  <a:lnTo>
                    <a:pt x="1051" y="487"/>
                  </a:lnTo>
                  <a:lnTo>
                    <a:pt x="1047" y="465"/>
                  </a:lnTo>
                  <a:lnTo>
                    <a:pt x="1040" y="440"/>
                  </a:lnTo>
                  <a:lnTo>
                    <a:pt x="1026" y="415"/>
                  </a:lnTo>
                  <a:lnTo>
                    <a:pt x="1007" y="392"/>
                  </a:lnTo>
                  <a:lnTo>
                    <a:pt x="981" y="376"/>
                  </a:lnTo>
                  <a:lnTo>
                    <a:pt x="945" y="367"/>
                  </a:lnTo>
                  <a:lnTo>
                    <a:pt x="945" y="366"/>
                  </a:lnTo>
                  <a:lnTo>
                    <a:pt x="719" y="367"/>
                  </a:lnTo>
                  <a:lnTo>
                    <a:pt x="814" y="496"/>
                  </a:lnTo>
                  <a:lnTo>
                    <a:pt x="811" y="525"/>
                  </a:lnTo>
                  <a:lnTo>
                    <a:pt x="806" y="580"/>
                  </a:lnTo>
                  <a:lnTo>
                    <a:pt x="801" y="633"/>
                  </a:lnTo>
                  <a:lnTo>
                    <a:pt x="798" y="656"/>
                  </a:lnTo>
                  <a:lnTo>
                    <a:pt x="934" y="963"/>
                  </a:lnTo>
                  <a:lnTo>
                    <a:pt x="820" y="795"/>
                  </a:lnTo>
                  <a:lnTo>
                    <a:pt x="661" y="897"/>
                  </a:lnTo>
                  <a:lnTo>
                    <a:pt x="798" y="656"/>
                  </a:lnTo>
                  <a:lnTo>
                    <a:pt x="792" y="656"/>
                  </a:lnTo>
                  <a:lnTo>
                    <a:pt x="776" y="656"/>
                  </a:lnTo>
                  <a:lnTo>
                    <a:pt x="754" y="656"/>
                  </a:lnTo>
                  <a:lnTo>
                    <a:pt x="725" y="653"/>
                  </a:lnTo>
                  <a:lnTo>
                    <a:pt x="694" y="649"/>
                  </a:lnTo>
                  <a:lnTo>
                    <a:pt x="663" y="643"/>
                  </a:lnTo>
                  <a:lnTo>
                    <a:pt x="632" y="634"/>
                  </a:lnTo>
                  <a:lnTo>
                    <a:pt x="607" y="621"/>
                  </a:lnTo>
                  <a:lnTo>
                    <a:pt x="593" y="611"/>
                  </a:lnTo>
                  <a:lnTo>
                    <a:pt x="576" y="593"/>
                  </a:lnTo>
                  <a:lnTo>
                    <a:pt x="555" y="569"/>
                  </a:lnTo>
                  <a:lnTo>
                    <a:pt x="532" y="543"/>
                  </a:lnTo>
                  <a:lnTo>
                    <a:pt x="505" y="512"/>
                  </a:lnTo>
                  <a:lnTo>
                    <a:pt x="479" y="478"/>
                  </a:lnTo>
                  <a:lnTo>
                    <a:pt x="451" y="444"/>
                  </a:lnTo>
                  <a:lnTo>
                    <a:pt x="424" y="409"/>
                  </a:lnTo>
                  <a:lnTo>
                    <a:pt x="396" y="373"/>
                  </a:lnTo>
                  <a:lnTo>
                    <a:pt x="371" y="341"/>
                  </a:lnTo>
                  <a:lnTo>
                    <a:pt x="348" y="310"/>
                  </a:lnTo>
                  <a:lnTo>
                    <a:pt x="327" y="282"/>
                  </a:lnTo>
                  <a:lnTo>
                    <a:pt x="309" y="258"/>
                  </a:lnTo>
                  <a:lnTo>
                    <a:pt x="296" y="240"/>
                  </a:lnTo>
                  <a:lnTo>
                    <a:pt x="287" y="230"/>
                  </a:lnTo>
                  <a:lnTo>
                    <a:pt x="284" y="226"/>
                  </a:lnTo>
                  <a:lnTo>
                    <a:pt x="166" y="0"/>
                  </a:lnTo>
                  <a:lnTo>
                    <a:pt x="140" y="19"/>
                  </a:lnTo>
                  <a:lnTo>
                    <a:pt x="153" y="86"/>
                  </a:lnTo>
                  <a:lnTo>
                    <a:pt x="113" y="133"/>
                  </a:lnTo>
                  <a:lnTo>
                    <a:pt x="133" y="271"/>
                  </a:lnTo>
                  <a:lnTo>
                    <a:pt x="134" y="276"/>
                  </a:lnTo>
                  <a:lnTo>
                    <a:pt x="140" y="291"/>
                  </a:lnTo>
                  <a:lnTo>
                    <a:pt x="150" y="313"/>
                  </a:lnTo>
                  <a:lnTo>
                    <a:pt x="162" y="342"/>
                  </a:lnTo>
                  <a:lnTo>
                    <a:pt x="177" y="378"/>
                  </a:lnTo>
                  <a:lnTo>
                    <a:pt x="194" y="419"/>
                  </a:lnTo>
                  <a:lnTo>
                    <a:pt x="214" y="465"/>
                  </a:lnTo>
                  <a:lnTo>
                    <a:pt x="234" y="513"/>
                  </a:lnTo>
                  <a:lnTo>
                    <a:pt x="256" y="563"/>
                  </a:lnTo>
                  <a:lnTo>
                    <a:pt x="280" y="617"/>
                  </a:lnTo>
                  <a:lnTo>
                    <a:pt x="303" y="668"/>
                  </a:lnTo>
                  <a:lnTo>
                    <a:pt x="327" y="720"/>
                  </a:lnTo>
                  <a:lnTo>
                    <a:pt x="352" y="770"/>
                  </a:lnTo>
                  <a:lnTo>
                    <a:pt x="374" y="817"/>
                  </a:lnTo>
                  <a:lnTo>
                    <a:pt x="398" y="861"/>
                  </a:lnTo>
                  <a:lnTo>
                    <a:pt x="418" y="900"/>
                  </a:lnTo>
                  <a:lnTo>
                    <a:pt x="439" y="937"/>
                  </a:lnTo>
                  <a:lnTo>
                    <a:pt x="461" y="972"/>
                  </a:lnTo>
                  <a:lnTo>
                    <a:pt x="483" y="1009"/>
                  </a:lnTo>
                  <a:lnTo>
                    <a:pt x="505" y="1044"/>
                  </a:lnTo>
                  <a:lnTo>
                    <a:pt x="527" y="1080"/>
                  </a:lnTo>
                  <a:lnTo>
                    <a:pt x="549" y="1114"/>
                  </a:lnTo>
                  <a:lnTo>
                    <a:pt x="570" y="1146"/>
                  </a:lnTo>
                  <a:lnTo>
                    <a:pt x="589" y="1177"/>
                  </a:lnTo>
                  <a:lnTo>
                    <a:pt x="608" y="1207"/>
                  </a:lnTo>
                  <a:lnTo>
                    <a:pt x="624" y="1232"/>
                  </a:lnTo>
                  <a:lnTo>
                    <a:pt x="639" y="1254"/>
                  </a:lnTo>
                  <a:lnTo>
                    <a:pt x="652" y="1274"/>
                  </a:lnTo>
                  <a:lnTo>
                    <a:pt x="663" y="1289"/>
                  </a:lnTo>
                  <a:lnTo>
                    <a:pt x="672" y="1301"/>
                  </a:lnTo>
                  <a:lnTo>
                    <a:pt x="676" y="1308"/>
                  </a:lnTo>
                  <a:lnTo>
                    <a:pt x="677" y="1311"/>
                  </a:lnTo>
                  <a:lnTo>
                    <a:pt x="676" y="1314"/>
                  </a:lnTo>
                  <a:lnTo>
                    <a:pt x="672" y="1317"/>
                  </a:lnTo>
                  <a:lnTo>
                    <a:pt x="664" y="1323"/>
                  </a:lnTo>
                  <a:lnTo>
                    <a:pt x="655" y="1328"/>
                  </a:lnTo>
                  <a:lnTo>
                    <a:pt x="645" y="1335"/>
                  </a:lnTo>
                  <a:lnTo>
                    <a:pt x="632" y="1342"/>
                  </a:lnTo>
                  <a:lnTo>
                    <a:pt x="617" y="1351"/>
                  </a:lnTo>
                  <a:lnTo>
                    <a:pt x="601" y="1360"/>
                  </a:lnTo>
                  <a:lnTo>
                    <a:pt x="585" y="1372"/>
                  </a:lnTo>
                  <a:lnTo>
                    <a:pt x="566" y="1384"/>
                  </a:lnTo>
                  <a:lnTo>
                    <a:pt x="545" y="1397"/>
                  </a:lnTo>
                  <a:lnTo>
                    <a:pt x="524" y="1410"/>
                  </a:lnTo>
                  <a:lnTo>
                    <a:pt x="504" y="1426"/>
                  </a:lnTo>
                  <a:lnTo>
                    <a:pt x="482" y="1444"/>
                  </a:lnTo>
                  <a:lnTo>
                    <a:pt x="458" y="1462"/>
                  </a:lnTo>
                  <a:lnTo>
                    <a:pt x="436" y="1482"/>
                  </a:lnTo>
                  <a:lnTo>
                    <a:pt x="420" y="1497"/>
                  </a:lnTo>
                  <a:lnTo>
                    <a:pt x="402" y="1513"/>
                  </a:lnTo>
                  <a:lnTo>
                    <a:pt x="386" y="1530"/>
                  </a:lnTo>
                  <a:lnTo>
                    <a:pt x="370" y="1549"/>
                  </a:lnTo>
                  <a:lnTo>
                    <a:pt x="352" y="1567"/>
                  </a:lnTo>
                  <a:lnTo>
                    <a:pt x="336" y="1586"/>
                  </a:lnTo>
                  <a:lnTo>
                    <a:pt x="320" y="1606"/>
                  </a:lnTo>
                  <a:lnTo>
                    <a:pt x="305" y="1629"/>
                  </a:lnTo>
                  <a:lnTo>
                    <a:pt x="289" y="1651"/>
                  </a:lnTo>
                  <a:lnTo>
                    <a:pt x="274" y="1674"/>
                  </a:lnTo>
                  <a:lnTo>
                    <a:pt x="259" y="1698"/>
                  </a:lnTo>
                  <a:lnTo>
                    <a:pt x="244" y="1724"/>
                  </a:lnTo>
                  <a:lnTo>
                    <a:pt x="231" y="1749"/>
                  </a:lnTo>
                  <a:lnTo>
                    <a:pt x="219" y="1778"/>
                  </a:lnTo>
                  <a:lnTo>
                    <a:pt x="208" y="1806"/>
                  </a:lnTo>
                  <a:lnTo>
                    <a:pt x="196" y="1835"/>
                  </a:lnTo>
                  <a:lnTo>
                    <a:pt x="0" y="2224"/>
                  </a:lnTo>
                  <a:lnTo>
                    <a:pt x="570" y="2257"/>
                  </a:lnTo>
                  <a:lnTo>
                    <a:pt x="563" y="1881"/>
                  </a:lnTo>
                  <a:lnTo>
                    <a:pt x="579" y="1865"/>
                  </a:lnTo>
                  <a:lnTo>
                    <a:pt x="595" y="1847"/>
                  </a:lnTo>
                  <a:lnTo>
                    <a:pt x="614" y="1829"/>
                  </a:lnTo>
                  <a:lnTo>
                    <a:pt x="635" y="1811"/>
                  </a:lnTo>
                  <a:lnTo>
                    <a:pt x="657" y="1794"/>
                  </a:lnTo>
                  <a:lnTo>
                    <a:pt x="680" y="1776"/>
                  </a:lnTo>
                  <a:lnTo>
                    <a:pt x="705" y="1760"/>
                  </a:lnTo>
                  <a:lnTo>
                    <a:pt x="730" y="1744"/>
                  </a:lnTo>
                  <a:lnTo>
                    <a:pt x="758" y="1727"/>
                  </a:lnTo>
                  <a:lnTo>
                    <a:pt x="786" y="1713"/>
                  </a:lnTo>
                  <a:lnTo>
                    <a:pt x="816" y="1699"/>
                  </a:lnTo>
                  <a:lnTo>
                    <a:pt x="847" y="1688"/>
                  </a:lnTo>
                  <a:lnTo>
                    <a:pt x="878" y="1677"/>
                  </a:lnTo>
                  <a:lnTo>
                    <a:pt x="910" y="1670"/>
                  </a:lnTo>
                  <a:lnTo>
                    <a:pt x="944" y="1662"/>
                  </a:lnTo>
                  <a:lnTo>
                    <a:pt x="978" y="1658"/>
                  </a:lnTo>
                  <a:lnTo>
                    <a:pt x="985" y="1665"/>
                  </a:lnTo>
                  <a:lnTo>
                    <a:pt x="1000" y="1685"/>
                  </a:lnTo>
                  <a:lnTo>
                    <a:pt x="1021" y="1717"/>
                  </a:lnTo>
                  <a:lnTo>
                    <a:pt x="1047" y="1758"/>
                  </a:lnTo>
                  <a:lnTo>
                    <a:pt x="1077" y="1807"/>
                  </a:lnTo>
                  <a:lnTo>
                    <a:pt x="1107" y="1862"/>
                  </a:lnTo>
                  <a:lnTo>
                    <a:pt x="1143" y="1919"/>
                  </a:lnTo>
                  <a:lnTo>
                    <a:pt x="1177" y="1980"/>
                  </a:lnTo>
                  <a:lnTo>
                    <a:pt x="1212" y="2040"/>
                  </a:lnTo>
                  <a:lnTo>
                    <a:pt x="1244" y="2099"/>
                  </a:lnTo>
                  <a:lnTo>
                    <a:pt x="1277" y="2154"/>
                  </a:lnTo>
                  <a:lnTo>
                    <a:pt x="1303" y="2202"/>
                  </a:lnTo>
                  <a:lnTo>
                    <a:pt x="1327" y="2244"/>
                  </a:lnTo>
                  <a:lnTo>
                    <a:pt x="1345" y="2276"/>
                  </a:lnTo>
                  <a:lnTo>
                    <a:pt x="1356" y="2297"/>
                  </a:lnTo>
                  <a:lnTo>
                    <a:pt x="1361" y="2304"/>
                  </a:lnTo>
                  <a:lnTo>
                    <a:pt x="1838" y="2283"/>
                  </a:lnTo>
                  <a:lnTo>
                    <a:pt x="1826" y="2236"/>
                  </a:lnTo>
                  <a:lnTo>
                    <a:pt x="1810" y="2180"/>
                  </a:lnTo>
                  <a:lnTo>
                    <a:pt x="1791" y="2118"/>
                  </a:lnTo>
                  <a:lnTo>
                    <a:pt x="1767" y="2050"/>
                  </a:lnTo>
                  <a:lnTo>
                    <a:pt x="1741" y="1978"/>
                  </a:lnTo>
                  <a:lnTo>
                    <a:pt x="1711" y="1903"/>
                  </a:lnTo>
                  <a:lnTo>
                    <a:pt x="1676" y="1825"/>
                  </a:lnTo>
                  <a:lnTo>
                    <a:pt x="1639" y="1747"/>
                  </a:lnTo>
                  <a:lnTo>
                    <a:pt x="1623" y="1716"/>
                  </a:lnTo>
                  <a:lnTo>
                    <a:pt x="1607" y="1685"/>
                  </a:lnTo>
                  <a:lnTo>
                    <a:pt x="1589" y="1654"/>
                  </a:lnTo>
                  <a:lnTo>
                    <a:pt x="1571" y="1624"/>
                  </a:lnTo>
                  <a:lnTo>
                    <a:pt x="1554" y="1593"/>
                  </a:lnTo>
                  <a:lnTo>
                    <a:pt x="1534" y="1565"/>
                  </a:lnTo>
                  <a:lnTo>
                    <a:pt x="1515" y="1536"/>
                  </a:lnTo>
                  <a:lnTo>
                    <a:pt x="1496" y="1508"/>
                  </a:lnTo>
                  <a:lnTo>
                    <a:pt x="1476" y="1481"/>
                  </a:lnTo>
                  <a:lnTo>
                    <a:pt x="1455" y="1454"/>
                  </a:lnTo>
                  <a:lnTo>
                    <a:pt x="1433" y="1429"/>
                  </a:lnTo>
                  <a:lnTo>
                    <a:pt x="1412" y="1406"/>
                  </a:lnTo>
                  <a:lnTo>
                    <a:pt x="1389" y="1382"/>
                  </a:lnTo>
                  <a:lnTo>
                    <a:pt x="1367" y="1362"/>
                  </a:lnTo>
                  <a:lnTo>
                    <a:pt x="1343" y="1341"/>
                  </a:lnTo>
                  <a:lnTo>
                    <a:pt x="1319" y="1322"/>
                  </a:lnTo>
                  <a:lnTo>
                    <a:pt x="1325" y="1313"/>
                  </a:lnTo>
                  <a:lnTo>
                    <a:pt x="1334" y="1295"/>
                  </a:lnTo>
                  <a:lnTo>
                    <a:pt x="1346" y="1269"/>
                  </a:lnTo>
                  <a:lnTo>
                    <a:pt x="1358" y="1233"/>
                  </a:lnTo>
                  <a:lnTo>
                    <a:pt x="1373" y="1192"/>
                  </a:lnTo>
                  <a:lnTo>
                    <a:pt x="1386" y="1143"/>
                  </a:lnTo>
                  <a:lnTo>
                    <a:pt x="1400" y="1089"/>
                  </a:lnTo>
                  <a:lnTo>
                    <a:pt x="1414" y="1028"/>
                  </a:lnTo>
                  <a:lnTo>
                    <a:pt x="1464" y="1033"/>
                  </a:lnTo>
                  <a:lnTo>
                    <a:pt x="1508" y="1043"/>
                  </a:lnTo>
                  <a:lnTo>
                    <a:pt x="1548" y="1061"/>
                  </a:lnTo>
                  <a:lnTo>
                    <a:pt x="1582" y="1083"/>
                  </a:lnTo>
                  <a:lnTo>
                    <a:pt x="1613" y="1109"/>
                  </a:lnTo>
                  <a:lnTo>
                    <a:pt x="1638" y="1140"/>
                  </a:lnTo>
                  <a:lnTo>
                    <a:pt x="1660" y="1173"/>
                  </a:lnTo>
                  <a:lnTo>
                    <a:pt x="1679" y="1205"/>
                  </a:lnTo>
                  <a:lnTo>
                    <a:pt x="1694" y="1239"/>
                  </a:lnTo>
                  <a:lnTo>
                    <a:pt x="1705" y="1270"/>
                  </a:lnTo>
                  <a:lnTo>
                    <a:pt x="1714" y="1301"/>
                  </a:lnTo>
                  <a:lnTo>
                    <a:pt x="1722" y="1328"/>
                  </a:lnTo>
                  <a:lnTo>
                    <a:pt x="1726" y="1351"/>
                  </a:lnTo>
                  <a:lnTo>
                    <a:pt x="1730" y="1369"/>
                  </a:lnTo>
                  <a:lnTo>
                    <a:pt x="1732" y="1379"/>
                  </a:lnTo>
                  <a:lnTo>
                    <a:pt x="1732" y="1384"/>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7" name="Group 84"/>
          <p:cNvGrpSpPr>
            <a:grpSpLocks/>
          </p:cNvGrpSpPr>
          <p:nvPr/>
        </p:nvGrpSpPr>
        <p:grpSpPr bwMode="auto">
          <a:xfrm>
            <a:off x="5110163" y="3359150"/>
            <a:ext cx="741362" cy="708025"/>
            <a:chOff x="3219" y="2116"/>
            <a:chExt cx="467" cy="446"/>
          </a:xfrm>
        </p:grpSpPr>
        <p:sp>
          <p:nvSpPr>
            <p:cNvPr id="32790" name="Rectangle 77"/>
            <p:cNvSpPr>
              <a:spLocks noChangeArrowheads="1"/>
            </p:cNvSpPr>
            <p:nvPr/>
          </p:nvSpPr>
          <p:spPr bwMode="auto">
            <a:xfrm>
              <a:off x="3524" y="2116"/>
              <a:ext cx="14" cy="183"/>
            </a:xfrm>
            <a:prstGeom prst="rect">
              <a:avLst/>
            </a:prstGeom>
            <a:solidFill>
              <a:srgbClr val="000000"/>
            </a:solidFill>
            <a:ln w="9525">
              <a:noFill/>
              <a:miter lim="800000"/>
              <a:headEnd/>
              <a:tailEnd/>
            </a:ln>
          </p:spPr>
          <p:txBody>
            <a:bodyPr/>
            <a:lstStyle/>
            <a:p>
              <a:endParaRPr lang="en-US">
                <a:solidFill>
                  <a:srgbClr val="000000"/>
                </a:solidFill>
              </a:endParaRPr>
            </a:p>
          </p:txBody>
        </p:sp>
        <p:sp>
          <p:nvSpPr>
            <p:cNvPr id="32791" name="Freeform 78"/>
            <p:cNvSpPr>
              <a:spLocks/>
            </p:cNvSpPr>
            <p:nvPr/>
          </p:nvSpPr>
          <p:spPr bwMode="auto">
            <a:xfrm>
              <a:off x="3375" y="2256"/>
              <a:ext cx="311" cy="302"/>
            </a:xfrm>
            <a:custGeom>
              <a:avLst/>
              <a:gdLst>
                <a:gd name="T0" fmla="*/ 0 w 623"/>
                <a:gd name="T1" fmla="*/ 1 h 604"/>
                <a:gd name="T2" fmla="*/ 0 w 623"/>
                <a:gd name="T3" fmla="*/ 1 h 604"/>
                <a:gd name="T4" fmla="*/ 0 w 623"/>
                <a:gd name="T5" fmla="*/ 1 h 604"/>
                <a:gd name="T6" fmla="*/ 0 w 623"/>
                <a:gd name="T7" fmla="*/ 1 h 604"/>
                <a:gd name="T8" fmla="*/ 0 w 623"/>
                <a:gd name="T9" fmla="*/ 1 h 604"/>
                <a:gd name="T10" fmla="*/ 0 w 623"/>
                <a:gd name="T11" fmla="*/ 1 h 604"/>
                <a:gd name="T12" fmla="*/ 0 w 623"/>
                <a:gd name="T13" fmla="*/ 1 h 604"/>
                <a:gd name="T14" fmla="*/ 0 w 623"/>
                <a:gd name="T15" fmla="*/ 1 h 604"/>
                <a:gd name="T16" fmla="*/ 0 w 623"/>
                <a:gd name="T17" fmla="*/ 1 h 604"/>
                <a:gd name="T18" fmla="*/ 0 w 623"/>
                <a:gd name="T19" fmla="*/ 1 h 604"/>
                <a:gd name="T20" fmla="*/ 0 w 623"/>
                <a:gd name="T21" fmla="*/ 1 h 604"/>
                <a:gd name="T22" fmla="*/ 0 w 623"/>
                <a:gd name="T23" fmla="*/ 1 h 604"/>
                <a:gd name="T24" fmla="*/ 0 w 623"/>
                <a:gd name="T25" fmla="*/ 1 h 604"/>
                <a:gd name="T26" fmla="*/ 0 w 623"/>
                <a:gd name="T27" fmla="*/ 1 h 604"/>
                <a:gd name="T28" fmla="*/ 0 w 623"/>
                <a:gd name="T29" fmla="*/ 1 h 604"/>
                <a:gd name="T30" fmla="*/ 0 w 623"/>
                <a:gd name="T31" fmla="*/ 1 h 604"/>
                <a:gd name="T32" fmla="*/ 0 w 623"/>
                <a:gd name="T33" fmla="*/ 1 h 604"/>
                <a:gd name="T34" fmla="*/ 0 w 623"/>
                <a:gd name="T35" fmla="*/ 1 h 604"/>
                <a:gd name="T36" fmla="*/ 0 w 623"/>
                <a:gd name="T37" fmla="*/ 1 h 604"/>
                <a:gd name="T38" fmla="*/ 0 w 623"/>
                <a:gd name="T39" fmla="*/ 1 h 604"/>
                <a:gd name="T40" fmla="*/ 0 w 623"/>
                <a:gd name="T41" fmla="*/ 1 h 604"/>
                <a:gd name="T42" fmla="*/ 0 w 623"/>
                <a:gd name="T43" fmla="*/ 1 h 604"/>
                <a:gd name="T44" fmla="*/ 0 w 623"/>
                <a:gd name="T45" fmla="*/ 1 h 604"/>
                <a:gd name="T46" fmla="*/ 0 w 623"/>
                <a:gd name="T47" fmla="*/ 1 h 604"/>
                <a:gd name="T48" fmla="*/ 0 w 623"/>
                <a:gd name="T49" fmla="*/ 1 h 604"/>
                <a:gd name="T50" fmla="*/ 0 w 623"/>
                <a:gd name="T51" fmla="*/ 1 h 604"/>
                <a:gd name="T52" fmla="*/ 0 w 623"/>
                <a:gd name="T53" fmla="*/ 1 h 604"/>
                <a:gd name="T54" fmla="*/ 0 w 623"/>
                <a:gd name="T55" fmla="*/ 1 h 604"/>
                <a:gd name="T56" fmla="*/ 0 w 623"/>
                <a:gd name="T57" fmla="*/ 1 h 604"/>
                <a:gd name="T58" fmla="*/ 0 w 623"/>
                <a:gd name="T59" fmla="*/ 1 h 604"/>
                <a:gd name="T60" fmla="*/ 0 w 623"/>
                <a:gd name="T61" fmla="*/ 1 h 604"/>
                <a:gd name="T62" fmla="*/ 0 w 623"/>
                <a:gd name="T63" fmla="*/ 1 h 604"/>
                <a:gd name="T64" fmla="*/ 0 w 623"/>
                <a:gd name="T65" fmla="*/ 1 h 604"/>
                <a:gd name="T66" fmla="*/ 0 w 623"/>
                <a:gd name="T67" fmla="*/ 1 h 604"/>
                <a:gd name="T68" fmla="*/ 0 w 623"/>
                <a:gd name="T69" fmla="*/ 1 h 604"/>
                <a:gd name="T70" fmla="*/ 0 w 623"/>
                <a:gd name="T71" fmla="*/ 1 h 604"/>
                <a:gd name="T72" fmla="*/ 0 w 623"/>
                <a:gd name="T73" fmla="*/ 1 h 604"/>
                <a:gd name="T74" fmla="*/ 0 w 623"/>
                <a:gd name="T75" fmla="*/ 1 h 604"/>
                <a:gd name="T76" fmla="*/ 0 w 623"/>
                <a:gd name="T77" fmla="*/ 1 h 604"/>
                <a:gd name="T78" fmla="*/ 0 w 623"/>
                <a:gd name="T79" fmla="*/ 1 h 604"/>
                <a:gd name="T80" fmla="*/ 0 w 623"/>
                <a:gd name="T81" fmla="*/ 1 h 604"/>
                <a:gd name="T82" fmla="*/ 0 w 623"/>
                <a:gd name="T83" fmla="*/ 1 h 604"/>
                <a:gd name="T84" fmla="*/ 0 w 623"/>
                <a:gd name="T85" fmla="*/ 1 h 604"/>
                <a:gd name="T86" fmla="*/ 0 w 623"/>
                <a:gd name="T87" fmla="*/ 1 h 604"/>
                <a:gd name="T88" fmla="*/ 0 w 623"/>
                <a:gd name="T89" fmla="*/ 1 h 604"/>
                <a:gd name="T90" fmla="*/ 0 w 623"/>
                <a:gd name="T91" fmla="*/ 1 h 604"/>
                <a:gd name="T92" fmla="*/ 0 w 623"/>
                <a:gd name="T93" fmla="*/ 1 h 604"/>
                <a:gd name="T94" fmla="*/ 0 w 623"/>
                <a:gd name="T95" fmla="*/ 1 h 604"/>
                <a:gd name="T96" fmla="*/ 0 w 623"/>
                <a:gd name="T97" fmla="*/ 1 h 604"/>
                <a:gd name="T98" fmla="*/ 0 w 623"/>
                <a:gd name="T99" fmla="*/ 1 h 604"/>
                <a:gd name="T100" fmla="*/ 0 w 623"/>
                <a:gd name="T101" fmla="*/ 1 h 604"/>
                <a:gd name="T102" fmla="*/ 0 w 623"/>
                <a:gd name="T103" fmla="*/ 1 h 604"/>
                <a:gd name="T104" fmla="*/ 0 w 623"/>
                <a:gd name="T105" fmla="*/ 1 h 604"/>
                <a:gd name="T106" fmla="*/ 0 w 623"/>
                <a:gd name="T107" fmla="*/ 1 h 604"/>
                <a:gd name="T108" fmla="*/ 0 w 623"/>
                <a:gd name="T109" fmla="*/ 1 h 604"/>
                <a:gd name="T110" fmla="*/ 0 w 623"/>
                <a:gd name="T111" fmla="*/ 1 h 604"/>
                <a:gd name="T112" fmla="*/ 0 w 623"/>
                <a:gd name="T113" fmla="*/ 1 h 604"/>
                <a:gd name="T114" fmla="*/ 0 w 623"/>
                <a:gd name="T115" fmla="*/ 1 h 604"/>
                <a:gd name="T116" fmla="*/ 0 w 623"/>
                <a:gd name="T117" fmla="*/ 0 h 6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3"/>
                <a:gd name="T178" fmla="*/ 0 h 604"/>
                <a:gd name="T179" fmla="*/ 623 w 623"/>
                <a:gd name="T180" fmla="*/ 604 h 6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3" h="604">
                  <a:moveTo>
                    <a:pt x="311" y="0"/>
                  </a:moveTo>
                  <a:lnTo>
                    <a:pt x="290" y="0"/>
                  </a:lnTo>
                  <a:lnTo>
                    <a:pt x="271" y="3"/>
                  </a:lnTo>
                  <a:lnTo>
                    <a:pt x="250" y="6"/>
                  </a:lnTo>
                  <a:lnTo>
                    <a:pt x="231" y="11"/>
                  </a:lnTo>
                  <a:lnTo>
                    <a:pt x="214" y="16"/>
                  </a:lnTo>
                  <a:lnTo>
                    <a:pt x="194" y="22"/>
                  </a:lnTo>
                  <a:lnTo>
                    <a:pt x="177" y="30"/>
                  </a:lnTo>
                  <a:lnTo>
                    <a:pt x="161" y="39"/>
                  </a:lnTo>
                  <a:lnTo>
                    <a:pt x="143" y="49"/>
                  </a:lnTo>
                  <a:lnTo>
                    <a:pt x="128" y="59"/>
                  </a:lnTo>
                  <a:lnTo>
                    <a:pt x="112" y="70"/>
                  </a:lnTo>
                  <a:lnTo>
                    <a:pt x="97" y="83"/>
                  </a:lnTo>
                  <a:lnTo>
                    <a:pt x="84" y="96"/>
                  </a:lnTo>
                  <a:lnTo>
                    <a:pt x="72" y="109"/>
                  </a:lnTo>
                  <a:lnTo>
                    <a:pt x="59" y="124"/>
                  </a:lnTo>
                  <a:lnTo>
                    <a:pt x="49" y="139"/>
                  </a:lnTo>
                  <a:lnTo>
                    <a:pt x="161" y="139"/>
                  </a:lnTo>
                  <a:lnTo>
                    <a:pt x="166" y="130"/>
                  </a:lnTo>
                  <a:lnTo>
                    <a:pt x="174" y="123"/>
                  </a:lnTo>
                  <a:lnTo>
                    <a:pt x="184" y="118"/>
                  </a:lnTo>
                  <a:lnTo>
                    <a:pt x="194" y="117"/>
                  </a:lnTo>
                  <a:lnTo>
                    <a:pt x="206" y="118"/>
                  </a:lnTo>
                  <a:lnTo>
                    <a:pt x="216" y="123"/>
                  </a:lnTo>
                  <a:lnTo>
                    <a:pt x="224" y="130"/>
                  </a:lnTo>
                  <a:lnTo>
                    <a:pt x="230" y="139"/>
                  </a:lnTo>
                  <a:lnTo>
                    <a:pt x="277" y="139"/>
                  </a:lnTo>
                  <a:lnTo>
                    <a:pt x="283" y="130"/>
                  </a:lnTo>
                  <a:lnTo>
                    <a:pt x="290" y="123"/>
                  </a:lnTo>
                  <a:lnTo>
                    <a:pt x="300" y="118"/>
                  </a:lnTo>
                  <a:lnTo>
                    <a:pt x="312" y="117"/>
                  </a:lnTo>
                  <a:lnTo>
                    <a:pt x="323" y="118"/>
                  </a:lnTo>
                  <a:lnTo>
                    <a:pt x="333" y="123"/>
                  </a:lnTo>
                  <a:lnTo>
                    <a:pt x="340" y="130"/>
                  </a:lnTo>
                  <a:lnTo>
                    <a:pt x="346" y="139"/>
                  </a:lnTo>
                  <a:lnTo>
                    <a:pt x="395" y="139"/>
                  </a:lnTo>
                  <a:lnTo>
                    <a:pt x="401" y="130"/>
                  </a:lnTo>
                  <a:lnTo>
                    <a:pt x="408" y="123"/>
                  </a:lnTo>
                  <a:lnTo>
                    <a:pt x="418" y="118"/>
                  </a:lnTo>
                  <a:lnTo>
                    <a:pt x="429" y="117"/>
                  </a:lnTo>
                  <a:lnTo>
                    <a:pt x="443" y="120"/>
                  </a:lnTo>
                  <a:lnTo>
                    <a:pt x="455" y="127"/>
                  </a:lnTo>
                  <a:lnTo>
                    <a:pt x="464" y="140"/>
                  </a:lnTo>
                  <a:lnTo>
                    <a:pt x="467" y="155"/>
                  </a:lnTo>
                  <a:lnTo>
                    <a:pt x="464" y="170"/>
                  </a:lnTo>
                  <a:lnTo>
                    <a:pt x="455" y="182"/>
                  </a:lnTo>
                  <a:lnTo>
                    <a:pt x="443" y="189"/>
                  </a:lnTo>
                  <a:lnTo>
                    <a:pt x="429" y="192"/>
                  </a:lnTo>
                  <a:lnTo>
                    <a:pt x="414" y="189"/>
                  </a:lnTo>
                  <a:lnTo>
                    <a:pt x="402" y="182"/>
                  </a:lnTo>
                  <a:lnTo>
                    <a:pt x="393" y="170"/>
                  </a:lnTo>
                  <a:lnTo>
                    <a:pt x="390" y="155"/>
                  </a:lnTo>
                  <a:lnTo>
                    <a:pt x="390" y="152"/>
                  </a:lnTo>
                  <a:lnTo>
                    <a:pt x="392" y="146"/>
                  </a:lnTo>
                  <a:lnTo>
                    <a:pt x="393" y="142"/>
                  </a:lnTo>
                  <a:lnTo>
                    <a:pt x="395" y="139"/>
                  </a:lnTo>
                  <a:lnTo>
                    <a:pt x="346" y="139"/>
                  </a:lnTo>
                  <a:lnTo>
                    <a:pt x="348" y="142"/>
                  </a:lnTo>
                  <a:lnTo>
                    <a:pt x="348" y="146"/>
                  </a:lnTo>
                  <a:lnTo>
                    <a:pt x="349" y="152"/>
                  </a:lnTo>
                  <a:lnTo>
                    <a:pt x="349" y="155"/>
                  </a:lnTo>
                  <a:lnTo>
                    <a:pt x="346" y="170"/>
                  </a:lnTo>
                  <a:lnTo>
                    <a:pt x="339" y="182"/>
                  </a:lnTo>
                  <a:lnTo>
                    <a:pt x="327" y="189"/>
                  </a:lnTo>
                  <a:lnTo>
                    <a:pt x="312" y="192"/>
                  </a:lnTo>
                  <a:lnTo>
                    <a:pt x="297" y="189"/>
                  </a:lnTo>
                  <a:lnTo>
                    <a:pt x="284" y="182"/>
                  </a:lnTo>
                  <a:lnTo>
                    <a:pt x="277" y="170"/>
                  </a:lnTo>
                  <a:lnTo>
                    <a:pt x="274" y="155"/>
                  </a:lnTo>
                  <a:lnTo>
                    <a:pt x="274" y="152"/>
                  </a:lnTo>
                  <a:lnTo>
                    <a:pt x="275" y="146"/>
                  </a:lnTo>
                  <a:lnTo>
                    <a:pt x="277" y="142"/>
                  </a:lnTo>
                  <a:lnTo>
                    <a:pt x="277" y="139"/>
                  </a:lnTo>
                  <a:lnTo>
                    <a:pt x="230" y="139"/>
                  </a:lnTo>
                  <a:lnTo>
                    <a:pt x="230" y="142"/>
                  </a:lnTo>
                  <a:lnTo>
                    <a:pt x="231" y="146"/>
                  </a:lnTo>
                  <a:lnTo>
                    <a:pt x="233" y="152"/>
                  </a:lnTo>
                  <a:lnTo>
                    <a:pt x="233" y="155"/>
                  </a:lnTo>
                  <a:lnTo>
                    <a:pt x="230" y="170"/>
                  </a:lnTo>
                  <a:lnTo>
                    <a:pt x="222" y="182"/>
                  </a:lnTo>
                  <a:lnTo>
                    <a:pt x="209" y="189"/>
                  </a:lnTo>
                  <a:lnTo>
                    <a:pt x="194" y="192"/>
                  </a:lnTo>
                  <a:lnTo>
                    <a:pt x="180" y="189"/>
                  </a:lnTo>
                  <a:lnTo>
                    <a:pt x="168" y="182"/>
                  </a:lnTo>
                  <a:lnTo>
                    <a:pt x="159" y="170"/>
                  </a:lnTo>
                  <a:lnTo>
                    <a:pt x="156" y="155"/>
                  </a:lnTo>
                  <a:lnTo>
                    <a:pt x="156" y="152"/>
                  </a:lnTo>
                  <a:lnTo>
                    <a:pt x="158" y="146"/>
                  </a:lnTo>
                  <a:lnTo>
                    <a:pt x="159" y="142"/>
                  </a:lnTo>
                  <a:lnTo>
                    <a:pt x="161" y="139"/>
                  </a:lnTo>
                  <a:lnTo>
                    <a:pt x="49" y="139"/>
                  </a:lnTo>
                  <a:lnTo>
                    <a:pt x="38" y="157"/>
                  </a:lnTo>
                  <a:lnTo>
                    <a:pt x="29" y="174"/>
                  </a:lnTo>
                  <a:lnTo>
                    <a:pt x="22" y="194"/>
                  </a:lnTo>
                  <a:lnTo>
                    <a:pt x="15" y="213"/>
                  </a:lnTo>
                  <a:lnTo>
                    <a:pt x="9" y="233"/>
                  </a:lnTo>
                  <a:lnTo>
                    <a:pt x="4" y="254"/>
                  </a:lnTo>
                  <a:lnTo>
                    <a:pt x="1" y="275"/>
                  </a:lnTo>
                  <a:lnTo>
                    <a:pt x="0" y="295"/>
                  </a:lnTo>
                  <a:lnTo>
                    <a:pt x="40" y="295"/>
                  </a:lnTo>
                  <a:lnTo>
                    <a:pt x="44" y="282"/>
                  </a:lnTo>
                  <a:lnTo>
                    <a:pt x="53" y="272"/>
                  </a:lnTo>
                  <a:lnTo>
                    <a:pt x="65" y="264"/>
                  </a:lnTo>
                  <a:lnTo>
                    <a:pt x="78" y="261"/>
                  </a:lnTo>
                  <a:lnTo>
                    <a:pt x="91" y="264"/>
                  </a:lnTo>
                  <a:lnTo>
                    <a:pt x="103" y="272"/>
                  </a:lnTo>
                  <a:lnTo>
                    <a:pt x="112" y="282"/>
                  </a:lnTo>
                  <a:lnTo>
                    <a:pt x="115" y="295"/>
                  </a:lnTo>
                  <a:lnTo>
                    <a:pt x="158" y="295"/>
                  </a:lnTo>
                  <a:lnTo>
                    <a:pt x="162" y="282"/>
                  </a:lnTo>
                  <a:lnTo>
                    <a:pt x="169" y="272"/>
                  </a:lnTo>
                  <a:lnTo>
                    <a:pt x="181" y="264"/>
                  </a:lnTo>
                  <a:lnTo>
                    <a:pt x="194" y="261"/>
                  </a:lnTo>
                  <a:lnTo>
                    <a:pt x="209" y="264"/>
                  </a:lnTo>
                  <a:lnTo>
                    <a:pt x="221" y="272"/>
                  </a:lnTo>
                  <a:lnTo>
                    <a:pt x="228" y="282"/>
                  </a:lnTo>
                  <a:lnTo>
                    <a:pt x="233" y="295"/>
                  </a:lnTo>
                  <a:lnTo>
                    <a:pt x="274" y="295"/>
                  </a:lnTo>
                  <a:lnTo>
                    <a:pt x="278" y="282"/>
                  </a:lnTo>
                  <a:lnTo>
                    <a:pt x="287" y="272"/>
                  </a:lnTo>
                  <a:lnTo>
                    <a:pt x="297" y="264"/>
                  </a:lnTo>
                  <a:lnTo>
                    <a:pt x="312" y="261"/>
                  </a:lnTo>
                  <a:lnTo>
                    <a:pt x="325" y="264"/>
                  </a:lnTo>
                  <a:lnTo>
                    <a:pt x="337" y="272"/>
                  </a:lnTo>
                  <a:lnTo>
                    <a:pt x="346" y="282"/>
                  </a:lnTo>
                  <a:lnTo>
                    <a:pt x="349" y="295"/>
                  </a:lnTo>
                  <a:lnTo>
                    <a:pt x="392" y="295"/>
                  </a:lnTo>
                  <a:lnTo>
                    <a:pt x="396" y="282"/>
                  </a:lnTo>
                  <a:lnTo>
                    <a:pt x="403" y="272"/>
                  </a:lnTo>
                  <a:lnTo>
                    <a:pt x="415" y="264"/>
                  </a:lnTo>
                  <a:lnTo>
                    <a:pt x="429" y="261"/>
                  </a:lnTo>
                  <a:lnTo>
                    <a:pt x="442" y="264"/>
                  </a:lnTo>
                  <a:lnTo>
                    <a:pt x="454" y="272"/>
                  </a:lnTo>
                  <a:lnTo>
                    <a:pt x="462" y="282"/>
                  </a:lnTo>
                  <a:lnTo>
                    <a:pt x="467" y="295"/>
                  </a:lnTo>
                  <a:lnTo>
                    <a:pt x="508" y="295"/>
                  </a:lnTo>
                  <a:lnTo>
                    <a:pt x="512" y="282"/>
                  </a:lnTo>
                  <a:lnTo>
                    <a:pt x="520" y="272"/>
                  </a:lnTo>
                  <a:lnTo>
                    <a:pt x="532" y="264"/>
                  </a:lnTo>
                  <a:lnTo>
                    <a:pt x="546" y="261"/>
                  </a:lnTo>
                  <a:lnTo>
                    <a:pt x="561" y="264"/>
                  </a:lnTo>
                  <a:lnTo>
                    <a:pt x="573" y="273"/>
                  </a:lnTo>
                  <a:lnTo>
                    <a:pt x="580" y="285"/>
                  </a:lnTo>
                  <a:lnTo>
                    <a:pt x="583" y="300"/>
                  </a:lnTo>
                  <a:lnTo>
                    <a:pt x="580" y="314"/>
                  </a:lnTo>
                  <a:lnTo>
                    <a:pt x="573" y="326"/>
                  </a:lnTo>
                  <a:lnTo>
                    <a:pt x="561" y="335"/>
                  </a:lnTo>
                  <a:lnTo>
                    <a:pt x="546" y="338"/>
                  </a:lnTo>
                  <a:lnTo>
                    <a:pt x="532" y="334"/>
                  </a:lnTo>
                  <a:lnTo>
                    <a:pt x="520" y="323"/>
                  </a:lnTo>
                  <a:lnTo>
                    <a:pt x="512" y="310"/>
                  </a:lnTo>
                  <a:lnTo>
                    <a:pt x="508" y="295"/>
                  </a:lnTo>
                  <a:lnTo>
                    <a:pt x="467" y="295"/>
                  </a:lnTo>
                  <a:lnTo>
                    <a:pt x="464" y="310"/>
                  </a:lnTo>
                  <a:lnTo>
                    <a:pt x="458" y="323"/>
                  </a:lnTo>
                  <a:lnTo>
                    <a:pt x="448" y="334"/>
                  </a:lnTo>
                  <a:lnTo>
                    <a:pt x="429" y="338"/>
                  </a:lnTo>
                  <a:lnTo>
                    <a:pt x="412" y="334"/>
                  </a:lnTo>
                  <a:lnTo>
                    <a:pt x="402" y="323"/>
                  </a:lnTo>
                  <a:lnTo>
                    <a:pt x="395" y="310"/>
                  </a:lnTo>
                  <a:lnTo>
                    <a:pt x="392" y="295"/>
                  </a:lnTo>
                  <a:lnTo>
                    <a:pt x="349" y="295"/>
                  </a:lnTo>
                  <a:lnTo>
                    <a:pt x="348" y="310"/>
                  </a:lnTo>
                  <a:lnTo>
                    <a:pt x="342" y="323"/>
                  </a:lnTo>
                  <a:lnTo>
                    <a:pt x="331" y="334"/>
                  </a:lnTo>
                  <a:lnTo>
                    <a:pt x="312" y="338"/>
                  </a:lnTo>
                  <a:lnTo>
                    <a:pt x="293" y="334"/>
                  </a:lnTo>
                  <a:lnTo>
                    <a:pt x="283" y="323"/>
                  </a:lnTo>
                  <a:lnTo>
                    <a:pt x="277" y="310"/>
                  </a:lnTo>
                  <a:lnTo>
                    <a:pt x="274" y="295"/>
                  </a:lnTo>
                  <a:lnTo>
                    <a:pt x="233" y="295"/>
                  </a:lnTo>
                  <a:lnTo>
                    <a:pt x="228" y="310"/>
                  </a:lnTo>
                  <a:lnTo>
                    <a:pt x="221" y="325"/>
                  </a:lnTo>
                  <a:lnTo>
                    <a:pt x="209" y="335"/>
                  </a:lnTo>
                  <a:lnTo>
                    <a:pt x="194" y="338"/>
                  </a:lnTo>
                  <a:lnTo>
                    <a:pt x="178" y="332"/>
                  </a:lnTo>
                  <a:lnTo>
                    <a:pt x="166" y="322"/>
                  </a:lnTo>
                  <a:lnTo>
                    <a:pt x="161" y="310"/>
                  </a:lnTo>
                  <a:lnTo>
                    <a:pt x="158" y="295"/>
                  </a:lnTo>
                  <a:lnTo>
                    <a:pt x="115" y="295"/>
                  </a:lnTo>
                  <a:lnTo>
                    <a:pt x="113" y="310"/>
                  </a:lnTo>
                  <a:lnTo>
                    <a:pt x="108" y="323"/>
                  </a:lnTo>
                  <a:lnTo>
                    <a:pt x="97" y="334"/>
                  </a:lnTo>
                  <a:lnTo>
                    <a:pt x="78" y="338"/>
                  </a:lnTo>
                  <a:lnTo>
                    <a:pt x="60" y="334"/>
                  </a:lnTo>
                  <a:lnTo>
                    <a:pt x="50" y="323"/>
                  </a:lnTo>
                  <a:lnTo>
                    <a:pt x="43" y="310"/>
                  </a:lnTo>
                  <a:lnTo>
                    <a:pt x="40" y="295"/>
                  </a:lnTo>
                  <a:lnTo>
                    <a:pt x="0" y="295"/>
                  </a:lnTo>
                  <a:lnTo>
                    <a:pt x="3" y="334"/>
                  </a:lnTo>
                  <a:lnTo>
                    <a:pt x="9" y="372"/>
                  </a:lnTo>
                  <a:lnTo>
                    <a:pt x="21" y="407"/>
                  </a:lnTo>
                  <a:lnTo>
                    <a:pt x="35" y="441"/>
                  </a:lnTo>
                  <a:lnTo>
                    <a:pt x="156" y="441"/>
                  </a:lnTo>
                  <a:lnTo>
                    <a:pt x="159" y="427"/>
                  </a:lnTo>
                  <a:lnTo>
                    <a:pt x="168" y="415"/>
                  </a:lnTo>
                  <a:lnTo>
                    <a:pt x="180" y="406"/>
                  </a:lnTo>
                  <a:lnTo>
                    <a:pt x="194" y="403"/>
                  </a:lnTo>
                  <a:lnTo>
                    <a:pt x="209" y="406"/>
                  </a:lnTo>
                  <a:lnTo>
                    <a:pt x="222" y="415"/>
                  </a:lnTo>
                  <a:lnTo>
                    <a:pt x="230" y="427"/>
                  </a:lnTo>
                  <a:lnTo>
                    <a:pt x="233" y="441"/>
                  </a:lnTo>
                  <a:lnTo>
                    <a:pt x="274" y="441"/>
                  </a:lnTo>
                  <a:lnTo>
                    <a:pt x="277" y="427"/>
                  </a:lnTo>
                  <a:lnTo>
                    <a:pt x="284" y="415"/>
                  </a:lnTo>
                  <a:lnTo>
                    <a:pt x="297" y="406"/>
                  </a:lnTo>
                  <a:lnTo>
                    <a:pt x="312" y="403"/>
                  </a:lnTo>
                  <a:lnTo>
                    <a:pt x="327" y="406"/>
                  </a:lnTo>
                  <a:lnTo>
                    <a:pt x="339" y="415"/>
                  </a:lnTo>
                  <a:lnTo>
                    <a:pt x="346" y="427"/>
                  </a:lnTo>
                  <a:lnTo>
                    <a:pt x="349" y="441"/>
                  </a:lnTo>
                  <a:lnTo>
                    <a:pt x="390" y="441"/>
                  </a:lnTo>
                  <a:lnTo>
                    <a:pt x="393" y="427"/>
                  </a:lnTo>
                  <a:lnTo>
                    <a:pt x="402" y="415"/>
                  </a:lnTo>
                  <a:lnTo>
                    <a:pt x="414" y="406"/>
                  </a:lnTo>
                  <a:lnTo>
                    <a:pt x="429" y="403"/>
                  </a:lnTo>
                  <a:lnTo>
                    <a:pt x="443" y="406"/>
                  </a:lnTo>
                  <a:lnTo>
                    <a:pt x="455" y="415"/>
                  </a:lnTo>
                  <a:lnTo>
                    <a:pt x="464" y="427"/>
                  </a:lnTo>
                  <a:lnTo>
                    <a:pt x="467" y="441"/>
                  </a:lnTo>
                  <a:lnTo>
                    <a:pt x="464" y="456"/>
                  </a:lnTo>
                  <a:lnTo>
                    <a:pt x="455" y="469"/>
                  </a:lnTo>
                  <a:lnTo>
                    <a:pt x="443" y="477"/>
                  </a:lnTo>
                  <a:lnTo>
                    <a:pt x="429" y="480"/>
                  </a:lnTo>
                  <a:lnTo>
                    <a:pt x="409" y="475"/>
                  </a:lnTo>
                  <a:lnTo>
                    <a:pt x="399" y="466"/>
                  </a:lnTo>
                  <a:lnTo>
                    <a:pt x="393" y="455"/>
                  </a:lnTo>
                  <a:lnTo>
                    <a:pt x="390" y="441"/>
                  </a:lnTo>
                  <a:lnTo>
                    <a:pt x="349" y="441"/>
                  </a:lnTo>
                  <a:lnTo>
                    <a:pt x="345" y="455"/>
                  </a:lnTo>
                  <a:lnTo>
                    <a:pt x="337" y="466"/>
                  </a:lnTo>
                  <a:lnTo>
                    <a:pt x="327" y="475"/>
                  </a:lnTo>
                  <a:lnTo>
                    <a:pt x="312" y="480"/>
                  </a:lnTo>
                  <a:lnTo>
                    <a:pt x="296" y="477"/>
                  </a:lnTo>
                  <a:lnTo>
                    <a:pt x="284" y="468"/>
                  </a:lnTo>
                  <a:lnTo>
                    <a:pt x="277" y="455"/>
                  </a:lnTo>
                  <a:lnTo>
                    <a:pt x="274" y="441"/>
                  </a:lnTo>
                  <a:lnTo>
                    <a:pt x="233" y="441"/>
                  </a:lnTo>
                  <a:lnTo>
                    <a:pt x="228" y="455"/>
                  </a:lnTo>
                  <a:lnTo>
                    <a:pt x="222" y="468"/>
                  </a:lnTo>
                  <a:lnTo>
                    <a:pt x="211" y="477"/>
                  </a:lnTo>
                  <a:lnTo>
                    <a:pt x="194" y="480"/>
                  </a:lnTo>
                  <a:lnTo>
                    <a:pt x="177" y="475"/>
                  </a:lnTo>
                  <a:lnTo>
                    <a:pt x="166" y="466"/>
                  </a:lnTo>
                  <a:lnTo>
                    <a:pt x="161" y="455"/>
                  </a:lnTo>
                  <a:lnTo>
                    <a:pt x="156" y="441"/>
                  </a:lnTo>
                  <a:lnTo>
                    <a:pt x="35" y="441"/>
                  </a:lnTo>
                  <a:lnTo>
                    <a:pt x="46" y="459"/>
                  </a:lnTo>
                  <a:lnTo>
                    <a:pt x="57" y="475"/>
                  </a:lnTo>
                  <a:lnTo>
                    <a:pt x="71" y="491"/>
                  </a:lnTo>
                  <a:lnTo>
                    <a:pt x="84" y="506"/>
                  </a:lnTo>
                  <a:lnTo>
                    <a:pt x="99" y="520"/>
                  </a:lnTo>
                  <a:lnTo>
                    <a:pt x="115" y="533"/>
                  </a:lnTo>
                  <a:lnTo>
                    <a:pt x="131" y="546"/>
                  </a:lnTo>
                  <a:lnTo>
                    <a:pt x="149" y="558"/>
                  </a:lnTo>
                  <a:lnTo>
                    <a:pt x="168" y="568"/>
                  </a:lnTo>
                  <a:lnTo>
                    <a:pt x="187" y="577"/>
                  </a:lnTo>
                  <a:lnTo>
                    <a:pt x="206" y="584"/>
                  </a:lnTo>
                  <a:lnTo>
                    <a:pt x="227" y="592"/>
                  </a:lnTo>
                  <a:lnTo>
                    <a:pt x="246" y="596"/>
                  </a:lnTo>
                  <a:lnTo>
                    <a:pt x="268" y="601"/>
                  </a:lnTo>
                  <a:lnTo>
                    <a:pt x="289" y="602"/>
                  </a:lnTo>
                  <a:lnTo>
                    <a:pt x="311" y="604"/>
                  </a:lnTo>
                  <a:lnTo>
                    <a:pt x="343" y="602"/>
                  </a:lnTo>
                  <a:lnTo>
                    <a:pt x="374" y="598"/>
                  </a:lnTo>
                  <a:lnTo>
                    <a:pt x="403" y="590"/>
                  </a:lnTo>
                  <a:lnTo>
                    <a:pt x="431" y="580"/>
                  </a:lnTo>
                  <a:lnTo>
                    <a:pt x="459" y="567"/>
                  </a:lnTo>
                  <a:lnTo>
                    <a:pt x="484" y="552"/>
                  </a:lnTo>
                  <a:lnTo>
                    <a:pt x="510" y="536"/>
                  </a:lnTo>
                  <a:lnTo>
                    <a:pt x="532" y="515"/>
                  </a:lnTo>
                  <a:lnTo>
                    <a:pt x="552" y="494"/>
                  </a:lnTo>
                  <a:lnTo>
                    <a:pt x="570" y="471"/>
                  </a:lnTo>
                  <a:lnTo>
                    <a:pt x="585" y="446"/>
                  </a:lnTo>
                  <a:lnTo>
                    <a:pt x="598" y="421"/>
                  </a:lnTo>
                  <a:lnTo>
                    <a:pt x="608" y="393"/>
                  </a:lnTo>
                  <a:lnTo>
                    <a:pt x="617" y="363"/>
                  </a:lnTo>
                  <a:lnTo>
                    <a:pt x="621" y="334"/>
                  </a:lnTo>
                  <a:lnTo>
                    <a:pt x="623" y="303"/>
                  </a:lnTo>
                  <a:lnTo>
                    <a:pt x="621" y="272"/>
                  </a:lnTo>
                  <a:lnTo>
                    <a:pt x="617" y="242"/>
                  </a:lnTo>
                  <a:lnTo>
                    <a:pt x="608" y="213"/>
                  </a:lnTo>
                  <a:lnTo>
                    <a:pt x="598" y="185"/>
                  </a:lnTo>
                  <a:lnTo>
                    <a:pt x="585" y="158"/>
                  </a:lnTo>
                  <a:lnTo>
                    <a:pt x="570" y="133"/>
                  </a:lnTo>
                  <a:lnTo>
                    <a:pt x="552" y="111"/>
                  </a:lnTo>
                  <a:lnTo>
                    <a:pt x="532" y="89"/>
                  </a:lnTo>
                  <a:lnTo>
                    <a:pt x="510" y="70"/>
                  </a:lnTo>
                  <a:lnTo>
                    <a:pt x="484" y="52"/>
                  </a:lnTo>
                  <a:lnTo>
                    <a:pt x="459" y="37"/>
                  </a:lnTo>
                  <a:lnTo>
                    <a:pt x="431" y="24"/>
                  </a:lnTo>
                  <a:lnTo>
                    <a:pt x="403" y="14"/>
                  </a:lnTo>
                  <a:lnTo>
                    <a:pt x="374" y="6"/>
                  </a:lnTo>
                  <a:lnTo>
                    <a:pt x="343" y="2"/>
                  </a:lnTo>
                  <a:lnTo>
                    <a:pt x="311" y="0"/>
                  </a:lnTo>
                  <a:close/>
                </a:path>
              </a:pathLst>
            </a:custGeom>
            <a:solidFill>
              <a:srgbClr val="000000"/>
            </a:solidFill>
            <a:ln w="9525">
              <a:noFill/>
              <a:round/>
              <a:headEnd/>
              <a:tailEnd/>
            </a:ln>
          </p:spPr>
          <p:txBody>
            <a:bodyPr/>
            <a:lstStyle/>
            <a:p>
              <a:endParaRPr lang="en-US">
                <a:solidFill>
                  <a:srgbClr val="000000"/>
                </a:solidFill>
              </a:endParaRPr>
            </a:p>
          </p:txBody>
        </p:sp>
        <p:sp>
          <p:nvSpPr>
            <p:cNvPr id="32792" name="Freeform 79"/>
            <p:cNvSpPr>
              <a:spLocks/>
            </p:cNvSpPr>
            <p:nvPr/>
          </p:nvSpPr>
          <p:spPr bwMode="auto">
            <a:xfrm>
              <a:off x="3219" y="2414"/>
              <a:ext cx="137" cy="19"/>
            </a:xfrm>
            <a:custGeom>
              <a:avLst/>
              <a:gdLst>
                <a:gd name="T0" fmla="*/ 137 w 137"/>
                <a:gd name="T1" fmla="*/ 0 h 19"/>
                <a:gd name="T2" fmla="*/ 0 w 137"/>
                <a:gd name="T3" fmla="*/ 19 h 19"/>
                <a:gd name="T4" fmla="*/ 0 60000 65536"/>
                <a:gd name="T5" fmla="*/ 0 60000 65536"/>
                <a:gd name="T6" fmla="*/ 0 w 137"/>
                <a:gd name="T7" fmla="*/ 0 h 19"/>
                <a:gd name="T8" fmla="*/ 137 w 137"/>
                <a:gd name="T9" fmla="*/ 19 h 19"/>
              </a:gdLst>
              <a:ahLst/>
              <a:cxnLst>
                <a:cxn ang="T4">
                  <a:pos x="T0" y="T1"/>
                </a:cxn>
                <a:cxn ang="T5">
                  <a:pos x="T2" y="T3"/>
                </a:cxn>
              </a:cxnLst>
              <a:rect l="T6" t="T7" r="T8" b="T9"/>
              <a:pathLst>
                <a:path w="137" h="19">
                  <a:moveTo>
                    <a:pt x="137" y="0"/>
                  </a:moveTo>
                  <a:lnTo>
                    <a:pt x="0" y="19"/>
                  </a:lnTo>
                </a:path>
              </a:pathLst>
            </a:custGeom>
            <a:noFill/>
            <a:ln w="9525">
              <a:solidFill>
                <a:schemeClr val="tx1"/>
              </a:solidFill>
              <a:round/>
              <a:headEnd type="none" w="med" len="med"/>
              <a:tailEnd type="none" w="med" len="med"/>
            </a:ln>
          </p:spPr>
          <p:txBody>
            <a:bodyPr/>
            <a:lstStyle/>
            <a:p>
              <a:endParaRPr lang="en-US">
                <a:solidFill>
                  <a:srgbClr val="000000"/>
                </a:solidFill>
              </a:endParaRPr>
            </a:p>
          </p:txBody>
        </p:sp>
        <p:sp>
          <p:nvSpPr>
            <p:cNvPr id="32793" name="Freeform 80"/>
            <p:cNvSpPr>
              <a:spLocks/>
            </p:cNvSpPr>
            <p:nvPr/>
          </p:nvSpPr>
          <p:spPr bwMode="auto">
            <a:xfrm>
              <a:off x="3252" y="2346"/>
              <a:ext cx="104" cy="4"/>
            </a:xfrm>
            <a:custGeom>
              <a:avLst/>
              <a:gdLst>
                <a:gd name="T0" fmla="*/ 104 w 104"/>
                <a:gd name="T1" fmla="*/ 4 h 4"/>
                <a:gd name="T2" fmla="*/ 0 w 104"/>
                <a:gd name="T3" fmla="*/ 0 h 4"/>
                <a:gd name="T4" fmla="*/ 0 60000 65536"/>
                <a:gd name="T5" fmla="*/ 0 60000 65536"/>
                <a:gd name="T6" fmla="*/ 0 w 104"/>
                <a:gd name="T7" fmla="*/ 0 h 4"/>
                <a:gd name="T8" fmla="*/ 104 w 104"/>
                <a:gd name="T9" fmla="*/ 4 h 4"/>
              </a:gdLst>
              <a:ahLst/>
              <a:cxnLst>
                <a:cxn ang="T4">
                  <a:pos x="T0" y="T1"/>
                </a:cxn>
                <a:cxn ang="T5">
                  <a:pos x="T2" y="T3"/>
                </a:cxn>
              </a:cxnLst>
              <a:rect l="T6" t="T7" r="T8" b="T9"/>
              <a:pathLst>
                <a:path w="104" h="4">
                  <a:moveTo>
                    <a:pt x="104" y="4"/>
                  </a:moveTo>
                  <a:lnTo>
                    <a:pt x="0" y="0"/>
                  </a:lnTo>
                </a:path>
              </a:pathLst>
            </a:custGeom>
            <a:noFill/>
            <a:ln w="9525">
              <a:solidFill>
                <a:schemeClr val="tx1"/>
              </a:solidFill>
              <a:round/>
              <a:headEnd type="none" w="med" len="med"/>
              <a:tailEnd type="none" w="med" len="med"/>
            </a:ln>
          </p:spPr>
          <p:txBody>
            <a:bodyPr/>
            <a:lstStyle/>
            <a:p>
              <a:endParaRPr lang="en-US">
                <a:solidFill>
                  <a:srgbClr val="000000"/>
                </a:solidFill>
              </a:endParaRPr>
            </a:p>
          </p:txBody>
        </p:sp>
        <p:sp>
          <p:nvSpPr>
            <p:cNvPr id="32794" name="Freeform 81"/>
            <p:cNvSpPr>
              <a:spLocks/>
            </p:cNvSpPr>
            <p:nvPr/>
          </p:nvSpPr>
          <p:spPr bwMode="auto">
            <a:xfrm>
              <a:off x="3243" y="2466"/>
              <a:ext cx="111" cy="27"/>
            </a:xfrm>
            <a:custGeom>
              <a:avLst/>
              <a:gdLst>
                <a:gd name="T0" fmla="*/ 111 w 111"/>
                <a:gd name="T1" fmla="*/ 0 h 27"/>
                <a:gd name="T2" fmla="*/ 0 w 111"/>
                <a:gd name="T3" fmla="*/ 27 h 27"/>
                <a:gd name="T4" fmla="*/ 0 60000 65536"/>
                <a:gd name="T5" fmla="*/ 0 60000 65536"/>
                <a:gd name="T6" fmla="*/ 0 w 111"/>
                <a:gd name="T7" fmla="*/ 0 h 27"/>
                <a:gd name="T8" fmla="*/ 111 w 111"/>
                <a:gd name="T9" fmla="*/ 27 h 27"/>
              </a:gdLst>
              <a:ahLst/>
              <a:cxnLst>
                <a:cxn ang="T4">
                  <a:pos x="T0" y="T1"/>
                </a:cxn>
                <a:cxn ang="T5">
                  <a:pos x="T2" y="T3"/>
                </a:cxn>
              </a:cxnLst>
              <a:rect l="T6" t="T7" r="T8" b="T9"/>
              <a:pathLst>
                <a:path w="111" h="27">
                  <a:moveTo>
                    <a:pt x="111" y="0"/>
                  </a:moveTo>
                  <a:lnTo>
                    <a:pt x="0" y="27"/>
                  </a:lnTo>
                </a:path>
              </a:pathLst>
            </a:custGeom>
            <a:noFill/>
            <a:ln w="9525">
              <a:solidFill>
                <a:schemeClr val="tx1"/>
              </a:solidFill>
              <a:round/>
              <a:headEnd type="none" w="med" len="med"/>
              <a:tailEnd type="none" w="med" len="med"/>
            </a:ln>
          </p:spPr>
          <p:txBody>
            <a:bodyPr/>
            <a:lstStyle/>
            <a:p>
              <a:endParaRPr lang="en-US">
                <a:solidFill>
                  <a:srgbClr val="000000"/>
                </a:solidFill>
              </a:endParaRPr>
            </a:p>
          </p:txBody>
        </p:sp>
        <p:sp>
          <p:nvSpPr>
            <p:cNvPr id="32795" name="Freeform 82"/>
            <p:cNvSpPr>
              <a:spLocks/>
            </p:cNvSpPr>
            <p:nvPr/>
          </p:nvSpPr>
          <p:spPr bwMode="auto">
            <a:xfrm>
              <a:off x="3294" y="2514"/>
              <a:ext cx="90" cy="48"/>
            </a:xfrm>
            <a:custGeom>
              <a:avLst/>
              <a:gdLst>
                <a:gd name="T0" fmla="*/ 90 w 90"/>
                <a:gd name="T1" fmla="*/ 0 h 48"/>
                <a:gd name="T2" fmla="*/ 0 w 90"/>
                <a:gd name="T3" fmla="*/ 48 h 48"/>
                <a:gd name="T4" fmla="*/ 0 60000 65536"/>
                <a:gd name="T5" fmla="*/ 0 60000 65536"/>
                <a:gd name="T6" fmla="*/ 0 w 90"/>
                <a:gd name="T7" fmla="*/ 0 h 48"/>
                <a:gd name="T8" fmla="*/ 90 w 90"/>
                <a:gd name="T9" fmla="*/ 48 h 48"/>
              </a:gdLst>
              <a:ahLst/>
              <a:cxnLst>
                <a:cxn ang="T4">
                  <a:pos x="T0" y="T1"/>
                </a:cxn>
                <a:cxn ang="T5">
                  <a:pos x="T2" y="T3"/>
                </a:cxn>
              </a:cxnLst>
              <a:rect l="T6" t="T7" r="T8" b="T9"/>
              <a:pathLst>
                <a:path w="90" h="48">
                  <a:moveTo>
                    <a:pt x="90" y="0"/>
                  </a:moveTo>
                  <a:lnTo>
                    <a:pt x="0" y="48"/>
                  </a:lnTo>
                </a:path>
              </a:pathLst>
            </a:custGeom>
            <a:noFill/>
            <a:ln w="9525">
              <a:solidFill>
                <a:schemeClr val="tx1"/>
              </a:solidFill>
              <a:round/>
              <a:headEnd type="none" w="med" len="med"/>
              <a:tailEnd type="none" w="med" len="med"/>
            </a:ln>
          </p:spPr>
          <p:txBody>
            <a:bodyPr/>
            <a:lstStyle/>
            <a:p>
              <a:endParaRPr lang="en-US">
                <a:solidFill>
                  <a:srgbClr val="000000"/>
                </a:solidFill>
              </a:endParaRPr>
            </a:p>
          </p:txBody>
        </p:sp>
      </p:grpSp>
      <p:pic>
        <p:nvPicPr>
          <p:cNvPr id="52"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5425" y="3302000"/>
            <a:ext cx="3373438" cy="3371850"/>
          </a:xfrm>
          <a:prstGeom prst="rect">
            <a:avLst/>
          </a:prstGeom>
          <a:noFill/>
          <a:ln w="9525" algn="ctr">
            <a:noFill/>
            <a:miter lim="800000"/>
            <a:headEnd/>
            <a:tailEnd/>
          </a:ln>
        </p:spPr>
      </p:pic>
    </p:spTree>
    <p:extLst>
      <p:ext uri="{BB962C8B-B14F-4D97-AF65-F5344CB8AC3E}">
        <p14:creationId xmlns:p14="http://schemas.microsoft.com/office/powerpoint/2010/main" val="23392284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777"/>
                                        </p:tgtEl>
                                        <p:attrNameLst>
                                          <p:attrName>style.visibility</p:attrName>
                                        </p:attrNameLst>
                                      </p:cBhvr>
                                      <p:to>
                                        <p:strVal val="visible"/>
                                      </p:to>
                                    </p:set>
                                    <p:animEffect transition="in" filter="circle(in)">
                                      <p:cBhvr>
                                        <p:cTn id="7" dur="2000"/>
                                        <p:tgtEl>
                                          <p:spTgt spid="327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3456"/>
                                        </p:tgtEl>
                                        <p:attrNameLst>
                                          <p:attrName>style.visibility</p:attrName>
                                        </p:attrNameLst>
                                      </p:cBhvr>
                                      <p:to>
                                        <p:strVal val="visible"/>
                                      </p:to>
                                    </p:set>
                                    <p:animEffect transition="in" filter="dissolve">
                                      <p:cBhvr>
                                        <p:cTn id="12" dur="500"/>
                                        <p:tgtEl>
                                          <p:spTgt spid="273456"/>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273457"/>
                                        </p:tgtEl>
                                        <p:attrNameLst>
                                          <p:attrName>style.visibility</p:attrName>
                                        </p:attrNameLst>
                                      </p:cBhvr>
                                      <p:to>
                                        <p:strVal val="visible"/>
                                      </p:to>
                                    </p:set>
                                    <p:animEffect transition="in" filter="fade">
                                      <p:cBhvr>
                                        <p:cTn id="17" dur="2000"/>
                                        <p:tgtEl>
                                          <p:spTgt spid="273457"/>
                                        </p:tgtEl>
                                      </p:cBhvr>
                                    </p:animEffect>
                                    <p:anim calcmode="lin" valueType="num">
                                      <p:cBhvr>
                                        <p:cTn id="18" dur="2000" fill="hold"/>
                                        <p:tgtEl>
                                          <p:spTgt spid="273457"/>
                                        </p:tgtEl>
                                        <p:attrNameLst>
                                          <p:attrName>style.rotation</p:attrName>
                                        </p:attrNameLst>
                                      </p:cBhvr>
                                      <p:tavLst>
                                        <p:tav tm="0">
                                          <p:val>
                                            <p:fltVal val="720"/>
                                          </p:val>
                                        </p:tav>
                                        <p:tav tm="100000">
                                          <p:val>
                                            <p:fltVal val="0"/>
                                          </p:val>
                                        </p:tav>
                                      </p:tavLst>
                                    </p:anim>
                                    <p:anim calcmode="lin" valueType="num">
                                      <p:cBhvr>
                                        <p:cTn id="19" dur="2000" fill="hold"/>
                                        <p:tgtEl>
                                          <p:spTgt spid="273457"/>
                                        </p:tgtEl>
                                        <p:attrNameLst>
                                          <p:attrName>ppt_h</p:attrName>
                                        </p:attrNameLst>
                                      </p:cBhvr>
                                      <p:tavLst>
                                        <p:tav tm="0">
                                          <p:val>
                                            <p:fltVal val="0"/>
                                          </p:val>
                                        </p:tav>
                                        <p:tav tm="100000">
                                          <p:val>
                                            <p:strVal val="#ppt_h"/>
                                          </p:val>
                                        </p:tav>
                                      </p:tavLst>
                                    </p:anim>
                                    <p:anim calcmode="lin" valueType="num">
                                      <p:cBhvr>
                                        <p:cTn id="20" dur="2000" fill="hold"/>
                                        <p:tgtEl>
                                          <p:spTgt spid="273457"/>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2774"/>
                                        </p:tgtEl>
                                        <p:attrNameLst>
                                          <p:attrName>style.visibility</p:attrName>
                                        </p:attrNameLst>
                                      </p:cBhvr>
                                      <p:to>
                                        <p:strVal val="visible"/>
                                      </p:to>
                                    </p:set>
                                    <p:animEffect transition="in" filter="wheel(1)">
                                      <p:cBhvr>
                                        <p:cTn id="25" dur="2000"/>
                                        <p:tgtEl>
                                          <p:spTgt spid="3277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73470"/>
                                        </p:tgtEl>
                                        <p:attrNameLst>
                                          <p:attrName>style.visibility</p:attrName>
                                        </p:attrNameLst>
                                      </p:cBhvr>
                                      <p:to>
                                        <p:strVal val="visible"/>
                                      </p:to>
                                    </p:set>
                                    <p:animEffect transition="in" filter="dissolve">
                                      <p:cBhvr>
                                        <p:cTn id="30" dur="500"/>
                                        <p:tgtEl>
                                          <p:spTgt spid="273470"/>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73417"/>
                                        </p:tgtEl>
                                        <p:attrNameLst>
                                          <p:attrName>style.visibility</p:attrName>
                                        </p:attrNameLst>
                                      </p:cBhvr>
                                      <p:to>
                                        <p:strVal val="visible"/>
                                      </p:to>
                                    </p:set>
                                    <p:anim calcmode="lin" valueType="num">
                                      <p:cBhvr additive="base">
                                        <p:cTn id="49" dur="2000" fill="hold"/>
                                        <p:tgtEl>
                                          <p:spTgt spid="273417"/>
                                        </p:tgtEl>
                                        <p:attrNameLst>
                                          <p:attrName>ppt_x</p:attrName>
                                        </p:attrNameLst>
                                      </p:cBhvr>
                                      <p:tavLst>
                                        <p:tav tm="0">
                                          <p:val>
                                            <p:strVal val="0-#ppt_w/2"/>
                                          </p:val>
                                        </p:tav>
                                        <p:tav tm="100000">
                                          <p:val>
                                            <p:strVal val="#ppt_x"/>
                                          </p:val>
                                        </p:tav>
                                      </p:tavLst>
                                    </p:anim>
                                    <p:anim calcmode="lin" valueType="num">
                                      <p:cBhvr additive="base">
                                        <p:cTn id="50" dur="2000" fill="hold"/>
                                        <p:tgtEl>
                                          <p:spTgt spid="27341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273416"/>
                                        </p:tgtEl>
                                        <p:attrNameLst>
                                          <p:attrName>style.visibility</p:attrName>
                                        </p:attrNameLst>
                                      </p:cBhvr>
                                      <p:to>
                                        <p:strVal val="visible"/>
                                      </p:to>
                                    </p:set>
                                    <p:anim calcmode="lin" valueType="num">
                                      <p:cBhvr>
                                        <p:cTn id="55" dur="1000" fill="hold"/>
                                        <p:tgtEl>
                                          <p:spTgt spid="273416"/>
                                        </p:tgtEl>
                                        <p:attrNameLst>
                                          <p:attrName>ppt_x</p:attrName>
                                        </p:attrNameLst>
                                      </p:cBhvr>
                                      <p:tavLst>
                                        <p:tav tm="0">
                                          <p:val>
                                            <p:strVal val="#ppt_x-.2"/>
                                          </p:val>
                                        </p:tav>
                                        <p:tav tm="100000">
                                          <p:val>
                                            <p:strVal val="#ppt_x"/>
                                          </p:val>
                                        </p:tav>
                                      </p:tavLst>
                                    </p:anim>
                                    <p:anim calcmode="lin" valueType="num">
                                      <p:cBhvr>
                                        <p:cTn id="56" dur="1000" fill="hold"/>
                                        <p:tgtEl>
                                          <p:spTgt spid="273416"/>
                                        </p:tgtEl>
                                        <p:attrNameLst>
                                          <p:attrName>ppt_y</p:attrName>
                                        </p:attrNameLst>
                                      </p:cBhvr>
                                      <p:tavLst>
                                        <p:tav tm="0">
                                          <p:val>
                                            <p:strVal val="#ppt_y"/>
                                          </p:val>
                                        </p:tav>
                                        <p:tav tm="100000">
                                          <p:val>
                                            <p:strVal val="#ppt_y"/>
                                          </p:val>
                                        </p:tav>
                                      </p:tavLst>
                                    </p:anim>
                                    <p:animEffect transition="in" filter="wipe(right)" prLst="gradientSize: 0.1">
                                      <p:cBhvr>
                                        <p:cTn id="57" dur="1000"/>
                                        <p:tgtEl>
                                          <p:spTgt spid="273416"/>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273464"/>
                                        </p:tgtEl>
                                        <p:attrNameLst>
                                          <p:attrName>style.visibility</p:attrName>
                                        </p:attrNameLst>
                                      </p:cBhvr>
                                      <p:to>
                                        <p:strVal val="visible"/>
                                      </p:to>
                                    </p:set>
                                    <p:anim calcmode="lin" valueType="num">
                                      <p:cBhvr>
                                        <p:cTn id="62" dur="1000" fill="hold"/>
                                        <p:tgtEl>
                                          <p:spTgt spid="273464"/>
                                        </p:tgtEl>
                                        <p:attrNameLst>
                                          <p:attrName>ppt_x</p:attrName>
                                        </p:attrNameLst>
                                      </p:cBhvr>
                                      <p:tavLst>
                                        <p:tav tm="0">
                                          <p:val>
                                            <p:strVal val="#ppt_x-.2"/>
                                          </p:val>
                                        </p:tav>
                                        <p:tav tm="100000">
                                          <p:val>
                                            <p:strVal val="#ppt_x"/>
                                          </p:val>
                                        </p:tav>
                                      </p:tavLst>
                                    </p:anim>
                                    <p:anim calcmode="lin" valueType="num">
                                      <p:cBhvr>
                                        <p:cTn id="63" dur="1000" fill="hold"/>
                                        <p:tgtEl>
                                          <p:spTgt spid="273464"/>
                                        </p:tgtEl>
                                        <p:attrNameLst>
                                          <p:attrName>ppt_y</p:attrName>
                                        </p:attrNameLst>
                                      </p:cBhvr>
                                      <p:tavLst>
                                        <p:tav tm="0">
                                          <p:val>
                                            <p:strVal val="#ppt_y"/>
                                          </p:val>
                                        </p:tav>
                                        <p:tav tm="100000">
                                          <p:val>
                                            <p:strVal val="#ppt_y"/>
                                          </p:val>
                                        </p:tav>
                                      </p:tavLst>
                                    </p:anim>
                                    <p:animEffect transition="in" filter="wipe(right)" prLst="gradientSize: 0.1">
                                      <p:cBhvr>
                                        <p:cTn id="64" dur="1000"/>
                                        <p:tgtEl>
                                          <p:spTgt spid="2734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down)">
                                      <p:cBhvr>
                                        <p:cTn id="69" dur="500"/>
                                        <p:tgtEl>
                                          <p:spTgt spid="5"/>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273468"/>
                                        </p:tgtEl>
                                        <p:attrNameLst>
                                          <p:attrName>style.visibility</p:attrName>
                                        </p:attrNameLst>
                                      </p:cBhvr>
                                      <p:to>
                                        <p:strVal val="visible"/>
                                      </p:to>
                                    </p:set>
                                    <p:animEffect transition="in" filter="fade">
                                      <p:cBhvr>
                                        <p:cTn id="74" dur="1000"/>
                                        <p:tgtEl>
                                          <p:spTgt spid="273468"/>
                                        </p:tgtEl>
                                      </p:cBhvr>
                                    </p:animEffect>
                                    <p:anim calcmode="lin" valueType="num">
                                      <p:cBhvr>
                                        <p:cTn id="75" dur="1000" fill="hold"/>
                                        <p:tgtEl>
                                          <p:spTgt spid="273468"/>
                                        </p:tgtEl>
                                        <p:attrNameLst>
                                          <p:attrName>ppt_x</p:attrName>
                                        </p:attrNameLst>
                                      </p:cBhvr>
                                      <p:tavLst>
                                        <p:tav tm="0">
                                          <p:val>
                                            <p:strVal val="#ppt_x"/>
                                          </p:val>
                                        </p:tav>
                                        <p:tav tm="100000">
                                          <p:val>
                                            <p:strVal val="#ppt_x"/>
                                          </p:val>
                                        </p:tav>
                                      </p:tavLst>
                                    </p:anim>
                                    <p:anim calcmode="lin" valueType="num">
                                      <p:cBhvr>
                                        <p:cTn id="76" dur="1000" fill="hold"/>
                                        <p:tgtEl>
                                          <p:spTgt spid="273468"/>
                                        </p:tgtEl>
                                        <p:attrNameLst>
                                          <p:attrName>ppt_y</p:attrName>
                                        </p:attrNameLst>
                                      </p:cBhvr>
                                      <p:tavLst>
                                        <p:tav tm="0">
                                          <p:val>
                                            <p:strVal val="#ppt_y-.1"/>
                                          </p:val>
                                        </p:tav>
                                        <p:tav tm="100000">
                                          <p:val>
                                            <p:strVal val="#ppt_y"/>
                                          </p:val>
                                        </p:tav>
                                      </p:tavLst>
                                    </p:anim>
                                  </p:childTnLst>
                                </p:cTn>
                              </p:par>
                              <p:par>
                                <p:cTn id="77" presetID="9" presetClass="entr" presetSubtype="0" fill="hold" grpId="0" nodeType="withEffect">
                                  <p:stCondLst>
                                    <p:cond delay="2000"/>
                                  </p:stCondLst>
                                  <p:childTnLst>
                                    <p:set>
                                      <p:cBhvr>
                                        <p:cTn id="78" dur="1" fill="hold">
                                          <p:stCondLst>
                                            <p:cond delay="0"/>
                                          </p:stCondLst>
                                        </p:cTn>
                                        <p:tgtEl>
                                          <p:spTgt spid="273469"/>
                                        </p:tgtEl>
                                        <p:attrNameLst>
                                          <p:attrName>style.visibility</p:attrName>
                                        </p:attrNameLst>
                                      </p:cBhvr>
                                      <p:to>
                                        <p:strVal val="visible"/>
                                      </p:to>
                                    </p:set>
                                    <p:animEffect transition="in" filter="dissolve">
                                      <p:cBhvr>
                                        <p:cTn id="79" dur="500"/>
                                        <p:tgtEl>
                                          <p:spTgt spid="273469"/>
                                        </p:tgtEl>
                                      </p:cBhvr>
                                    </p:animEffect>
                                  </p:childTnLst>
                                </p:cTn>
                              </p:par>
                            </p:childTnLst>
                          </p:cTn>
                        </p:par>
                      </p:childTnLst>
                    </p:cTn>
                  </p:par>
                  <p:par>
                    <p:cTn id="80" fill="hold">
                      <p:stCondLst>
                        <p:cond delay="indefinite"/>
                      </p:stCondLst>
                      <p:childTnLst>
                        <p:par>
                          <p:cTn id="81" fill="hold">
                            <p:stCondLst>
                              <p:cond delay="0"/>
                            </p:stCondLst>
                            <p:childTnLst>
                              <p:par>
                                <p:cTn id="82" presetID="8" presetClass="entr" presetSubtype="16" fill="hold" nodeType="click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diamond(in)">
                                      <p:cBhvr>
                                        <p:cTn id="84" dur="2000"/>
                                        <p:tgtEl>
                                          <p:spTgt spid="52"/>
                                        </p:tgtEl>
                                      </p:cBhvr>
                                    </p:animEffect>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nodeType="click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fade">
                                      <p:cBhvr>
                                        <p:cTn id="89" dur="1000"/>
                                        <p:tgtEl>
                                          <p:spTgt spid="7"/>
                                        </p:tgtEl>
                                      </p:cBhvr>
                                    </p:animEffect>
                                    <p:anim calcmode="lin" valueType="num">
                                      <p:cBhvr>
                                        <p:cTn id="90" dur="1000" fill="hold"/>
                                        <p:tgtEl>
                                          <p:spTgt spid="7"/>
                                        </p:tgtEl>
                                        <p:attrNameLst>
                                          <p:attrName>ppt_x</p:attrName>
                                        </p:attrNameLst>
                                      </p:cBhvr>
                                      <p:tavLst>
                                        <p:tav tm="0">
                                          <p:val>
                                            <p:strVal val="#ppt_x"/>
                                          </p:val>
                                        </p:tav>
                                        <p:tav tm="100000">
                                          <p:val>
                                            <p:strVal val="#ppt_x"/>
                                          </p:val>
                                        </p:tav>
                                      </p:tavLst>
                                    </p:anim>
                                    <p:anim calcmode="lin" valueType="num">
                                      <p:cBhvr>
                                        <p:cTn id="9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dissolve">
                                      <p:cBhvr>
                                        <p:cTn id="96" dur="500"/>
                                        <p:tgtEl>
                                          <p:spTgt spid="6"/>
                                        </p:tgtEl>
                                      </p:cBhvr>
                                    </p:animEffect>
                                  </p:childTnLst>
                                </p:cTn>
                              </p:par>
                            </p:childTnLst>
                          </p:cTn>
                        </p:par>
                      </p:childTnLst>
                    </p:cTn>
                  </p:par>
                  <p:par>
                    <p:cTn id="97" fill="hold">
                      <p:stCondLst>
                        <p:cond delay="indefinite"/>
                      </p:stCondLst>
                      <p:childTnLst>
                        <p:par>
                          <p:cTn id="98" fill="hold">
                            <p:stCondLst>
                              <p:cond delay="0"/>
                            </p:stCondLst>
                            <p:childTnLst>
                              <p:par>
                                <p:cTn id="99" presetID="32" presetClass="emph" presetSubtype="0" repeatCount="5000" fill="hold" nodeType="clickEffect">
                                  <p:stCondLst>
                                    <p:cond delay="0"/>
                                  </p:stCondLst>
                                  <p:childTnLst>
                                    <p:animClr clrSpc="rgb" dir="cw">
                                      <p:cBhvr override="childStyle">
                                        <p:cTn id="100" dur="100" fill="hold"/>
                                        <p:tgtEl>
                                          <p:spTgt spid="6"/>
                                        </p:tgtEl>
                                        <p:attrNameLst>
                                          <p:attrName>style.color</p:attrName>
                                        </p:attrNameLst>
                                      </p:cBhvr>
                                      <p:to>
                                        <a:schemeClr val="bg1"/>
                                      </p:to>
                                    </p:animClr>
                                    <p:animClr clrSpc="rgb" dir="cw">
                                      <p:cBhvr>
                                        <p:cTn id="101" dur="100" fill="hold"/>
                                        <p:tgtEl>
                                          <p:spTgt spid="6"/>
                                        </p:tgtEl>
                                        <p:attrNameLst>
                                          <p:attrName>fillcolor</p:attrName>
                                        </p:attrNameLst>
                                      </p:cBhvr>
                                      <p:to>
                                        <a:schemeClr val="bg1"/>
                                      </p:to>
                                    </p:animClr>
                                    <p:set>
                                      <p:cBhvr>
                                        <p:cTn id="102" dur="100" fill="hold"/>
                                        <p:tgtEl>
                                          <p:spTgt spid="6"/>
                                        </p:tgtEl>
                                        <p:attrNameLst>
                                          <p:attrName>fill.type</p:attrName>
                                        </p:attrNameLst>
                                      </p:cBhvr>
                                      <p:to>
                                        <p:strVal val="solid"/>
                                      </p:to>
                                    </p:set>
                                    <p:set>
                                      <p:cBhvr>
                                        <p:cTn id="103" dur="100" fill="hold"/>
                                        <p:tgtEl>
                                          <p:spTgt spid="6"/>
                                        </p:tgtEl>
                                        <p:attrNameLst>
                                          <p:attrName>fill.on</p:attrName>
                                        </p:attrNameLst>
                                      </p:cBhvr>
                                      <p:to>
                                        <p:strVal val="true"/>
                                      </p:to>
                                    </p:set>
                                    <p:animRot by="120000">
                                      <p:cBhvr>
                                        <p:cTn id="104" dur="100" fill="hold">
                                          <p:stCondLst>
                                            <p:cond delay="0"/>
                                          </p:stCondLst>
                                        </p:cTn>
                                        <p:tgtEl>
                                          <p:spTgt spid="6"/>
                                        </p:tgtEl>
                                        <p:attrNameLst>
                                          <p:attrName>r</p:attrName>
                                        </p:attrNameLst>
                                      </p:cBhvr>
                                    </p:animRot>
                                    <p:animRot by="-240000">
                                      <p:cBhvr>
                                        <p:cTn id="105" dur="200" fill="hold">
                                          <p:stCondLst>
                                            <p:cond delay="200"/>
                                          </p:stCondLst>
                                        </p:cTn>
                                        <p:tgtEl>
                                          <p:spTgt spid="6"/>
                                        </p:tgtEl>
                                        <p:attrNameLst>
                                          <p:attrName>r</p:attrName>
                                        </p:attrNameLst>
                                      </p:cBhvr>
                                    </p:animRot>
                                    <p:animRot by="240000">
                                      <p:cBhvr>
                                        <p:cTn id="106" dur="200" fill="hold">
                                          <p:stCondLst>
                                            <p:cond delay="400"/>
                                          </p:stCondLst>
                                        </p:cTn>
                                        <p:tgtEl>
                                          <p:spTgt spid="6"/>
                                        </p:tgtEl>
                                        <p:attrNameLst>
                                          <p:attrName>r</p:attrName>
                                        </p:attrNameLst>
                                      </p:cBhvr>
                                    </p:animRot>
                                    <p:animRot by="-240000">
                                      <p:cBhvr>
                                        <p:cTn id="107" dur="200" fill="hold">
                                          <p:stCondLst>
                                            <p:cond delay="600"/>
                                          </p:stCondLst>
                                        </p:cTn>
                                        <p:tgtEl>
                                          <p:spTgt spid="6"/>
                                        </p:tgtEl>
                                        <p:attrNameLst>
                                          <p:attrName>r</p:attrName>
                                        </p:attrNameLst>
                                      </p:cBhvr>
                                    </p:animRot>
                                    <p:animRot by="120000">
                                      <p:cBhvr>
                                        <p:cTn id="108"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69" grpId="0" animBg="1"/>
      <p:bldP spid="273416" grpId="0"/>
      <p:bldP spid="273417" grpId="0"/>
      <p:bldP spid="32774" grpId="0" animBg="1"/>
      <p:bldP spid="273456" grpId="0"/>
      <p:bldP spid="273457" grpId="0"/>
      <p:bldP spid="273464" grpId="0"/>
      <p:bldP spid="273468" grpId="0"/>
      <p:bldP spid="27347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66" name="Text Box 34"/>
          <p:cNvSpPr txBox="1">
            <a:spLocks noChangeArrowheads="1"/>
          </p:cNvSpPr>
          <p:nvPr/>
        </p:nvSpPr>
        <p:spPr bwMode="auto">
          <a:xfrm>
            <a:off x="7805738" y="676713"/>
            <a:ext cx="1266825" cy="444500"/>
          </a:xfrm>
          <a:prstGeom prst="rect">
            <a:avLst/>
          </a:prstGeom>
          <a:noFill/>
          <a:ln w="9525">
            <a:noFill/>
            <a:miter lim="800000"/>
            <a:headEnd/>
            <a:tailEnd/>
          </a:ln>
        </p:spPr>
        <p:txBody>
          <a:bodyPr/>
          <a:lstStyle/>
          <a:p>
            <a:pPr algn="ctr"/>
            <a:r>
              <a:rPr lang="en-US" dirty="0" err="1">
                <a:solidFill>
                  <a:srgbClr val="000000"/>
                </a:solidFill>
              </a:rPr>
              <a:t>T</a:t>
            </a:r>
            <a:r>
              <a:rPr lang="en-US" baseline="-25000" dirty="0" err="1">
                <a:solidFill>
                  <a:srgbClr val="000000"/>
                </a:solidFill>
              </a:rPr>
              <a:t>R</a:t>
            </a:r>
            <a:r>
              <a:rPr lang="en-US" dirty="0">
                <a:solidFill>
                  <a:srgbClr val="000000"/>
                </a:solidFill>
              </a:rPr>
              <a:t> = ?</a:t>
            </a:r>
          </a:p>
        </p:txBody>
      </p:sp>
      <p:grpSp>
        <p:nvGrpSpPr>
          <p:cNvPr id="2" name="Group 92"/>
          <p:cNvGrpSpPr>
            <a:grpSpLocks/>
          </p:cNvGrpSpPr>
          <p:nvPr/>
        </p:nvGrpSpPr>
        <p:grpSpPr bwMode="auto">
          <a:xfrm>
            <a:off x="7314375" y="2954526"/>
            <a:ext cx="1362075" cy="1376363"/>
            <a:chOff x="4600" y="1906"/>
            <a:chExt cx="858" cy="867"/>
          </a:xfrm>
        </p:grpSpPr>
        <p:sp>
          <p:nvSpPr>
            <p:cNvPr id="33844" name="Text Box 47"/>
            <p:cNvSpPr txBox="1">
              <a:spLocks noChangeArrowheads="1"/>
            </p:cNvSpPr>
            <p:nvPr/>
          </p:nvSpPr>
          <p:spPr bwMode="auto">
            <a:xfrm>
              <a:off x="4900" y="2421"/>
              <a:ext cx="558" cy="352"/>
            </a:xfrm>
            <a:prstGeom prst="rect">
              <a:avLst/>
            </a:prstGeom>
            <a:noFill/>
            <a:ln w="9525">
              <a:noFill/>
              <a:miter lim="800000"/>
              <a:headEnd/>
              <a:tailEnd/>
            </a:ln>
          </p:spPr>
          <p:txBody>
            <a:bodyPr/>
            <a:lstStyle/>
            <a:p>
              <a:pPr algn="ctr"/>
              <a:r>
                <a:rPr lang="en-US" dirty="0" err="1">
                  <a:solidFill>
                    <a:srgbClr val="009900"/>
                  </a:solidFill>
                </a:rPr>
                <a:t>T</a:t>
              </a:r>
              <a:r>
                <a:rPr lang="en-US" baseline="-25000" dirty="0" err="1">
                  <a:solidFill>
                    <a:srgbClr val="009900"/>
                  </a:solidFill>
                </a:rPr>
                <a:t>x</a:t>
              </a:r>
              <a:endParaRPr lang="en-US" dirty="0">
                <a:solidFill>
                  <a:srgbClr val="009900"/>
                </a:solidFill>
              </a:endParaRPr>
            </a:p>
          </p:txBody>
        </p:sp>
        <p:sp>
          <p:nvSpPr>
            <p:cNvPr id="33845" name="Text Box 40"/>
            <p:cNvSpPr txBox="1">
              <a:spLocks noChangeArrowheads="1"/>
            </p:cNvSpPr>
            <p:nvPr/>
          </p:nvSpPr>
          <p:spPr bwMode="auto">
            <a:xfrm>
              <a:off x="4943" y="1959"/>
              <a:ext cx="472" cy="297"/>
            </a:xfrm>
            <a:prstGeom prst="rect">
              <a:avLst/>
            </a:prstGeom>
            <a:noFill/>
            <a:ln w="9525">
              <a:noFill/>
              <a:miter lim="800000"/>
              <a:headEnd/>
              <a:tailEnd/>
            </a:ln>
          </p:spPr>
          <p:txBody>
            <a:bodyPr/>
            <a:lstStyle/>
            <a:p>
              <a:pPr algn="ctr"/>
              <a:r>
                <a:rPr lang="en-US" dirty="0">
                  <a:solidFill>
                    <a:srgbClr val="000000"/>
                  </a:solidFill>
                </a:rPr>
                <a:t>T</a:t>
              </a:r>
              <a:r>
                <a:rPr lang="en-US" baseline="-25000" dirty="0">
                  <a:solidFill>
                    <a:srgbClr val="000000"/>
                  </a:solidFill>
                </a:rPr>
                <a:t>y</a:t>
              </a:r>
              <a:endParaRPr lang="en-US" dirty="0">
                <a:solidFill>
                  <a:srgbClr val="000000"/>
                </a:solidFill>
              </a:endParaRPr>
            </a:p>
          </p:txBody>
        </p:sp>
        <p:sp>
          <p:nvSpPr>
            <p:cNvPr id="33846" name="Line 43"/>
            <p:cNvSpPr>
              <a:spLocks noChangeShapeType="1"/>
            </p:cNvSpPr>
            <p:nvPr/>
          </p:nvSpPr>
          <p:spPr bwMode="auto">
            <a:xfrm>
              <a:off x="4600" y="2598"/>
              <a:ext cx="419" cy="0"/>
            </a:xfrm>
            <a:prstGeom prst="line">
              <a:avLst/>
            </a:prstGeom>
            <a:noFill/>
            <a:ln w="28575">
              <a:solidFill>
                <a:srgbClr val="009900"/>
              </a:solidFill>
              <a:round/>
              <a:headEnd/>
              <a:tailEnd type="triangle" w="lg" len="lg"/>
            </a:ln>
          </p:spPr>
          <p:txBody>
            <a:bodyPr/>
            <a:lstStyle/>
            <a:p>
              <a:endParaRPr lang="en-US">
                <a:solidFill>
                  <a:srgbClr val="000000"/>
                </a:solidFill>
              </a:endParaRPr>
            </a:p>
          </p:txBody>
        </p:sp>
        <p:sp>
          <p:nvSpPr>
            <p:cNvPr id="33847" name="Line 44"/>
            <p:cNvSpPr>
              <a:spLocks noChangeShapeType="1"/>
            </p:cNvSpPr>
            <p:nvPr/>
          </p:nvSpPr>
          <p:spPr bwMode="auto">
            <a:xfrm flipV="1">
              <a:off x="5019" y="1906"/>
              <a:ext cx="0" cy="692"/>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grpSp>
      <p:sp>
        <p:nvSpPr>
          <p:cNvPr id="274519" name="Rectangle 87"/>
          <p:cNvSpPr>
            <a:spLocks noChangeArrowheads="1"/>
          </p:cNvSpPr>
          <p:nvPr/>
        </p:nvSpPr>
        <p:spPr bwMode="auto">
          <a:xfrm>
            <a:off x="5237163" y="662425"/>
            <a:ext cx="1189037" cy="522288"/>
          </a:xfrm>
          <a:prstGeom prst="rect">
            <a:avLst/>
          </a:prstGeom>
          <a:noFill/>
          <a:ln w="9525">
            <a:noFill/>
            <a:miter lim="800000"/>
            <a:headEnd/>
            <a:tailEnd/>
          </a:ln>
        </p:spPr>
        <p:txBody>
          <a:bodyPr anchor="ctr"/>
          <a:lstStyle/>
          <a:p>
            <a:r>
              <a:rPr lang="en-US">
                <a:solidFill>
                  <a:srgbClr val="000000"/>
                </a:solidFill>
              </a:rPr>
              <a:t> T = ?</a:t>
            </a:r>
          </a:p>
        </p:txBody>
      </p:sp>
      <p:sp>
        <p:nvSpPr>
          <p:cNvPr id="274520" name="Rectangle 88"/>
          <p:cNvSpPr>
            <a:spLocks noChangeArrowheads="1"/>
          </p:cNvSpPr>
          <p:nvPr/>
        </p:nvSpPr>
        <p:spPr bwMode="auto">
          <a:xfrm>
            <a:off x="7746675" y="681475"/>
            <a:ext cx="1233488" cy="522288"/>
          </a:xfrm>
          <a:prstGeom prst="rect">
            <a:avLst/>
          </a:prstGeom>
          <a:noFill/>
          <a:ln w="9525">
            <a:noFill/>
            <a:miter lim="800000"/>
            <a:headEnd/>
            <a:tailEnd/>
          </a:ln>
        </p:spPr>
        <p:txBody>
          <a:bodyPr anchor="ctr"/>
          <a:lstStyle/>
          <a:p>
            <a:r>
              <a:rPr lang="en-US" dirty="0">
                <a:solidFill>
                  <a:srgbClr val="000000"/>
                </a:solidFill>
              </a:rPr>
              <a:t> T = ?</a:t>
            </a:r>
          </a:p>
        </p:txBody>
      </p:sp>
      <p:sp>
        <p:nvSpPr>
          <p:cNvPr id="274512" name="Rectangle 80"/>
          <p:cNvSpPr>
            <a:spLocks noChangeArrowheads="1"/>
          </p:cNvSpPr>
          <p:nvPr/>
        </p:nvSpPr>
        <p:spPr bwMode="auto">
          <a:xfrm>
            <a:off x="3028228" y="6008907"/>
            <a:ext cx="1900054" cy="593766"/>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sp>
        <p:nvSpPr>
          <p:cNvPr id="33798" name="Rectangle 15"/>
          <p:cNvSpPr>
            <a:spLocks noChangeArrowheads="1"/>
          </p:cNvSpPr>
          <p:nvPr/>
        </p:nvSpPr>
        <p:spPr bwMode="auto">
          <a:xfrm>
            <a:off x="109400" y="84684"/>
            <a:ext cx="5329506" cy="1815882"/>
          </a:xfrm>
          <a:prstGeom prst="rect">
            <a:avLst/>
          </a:prstGeom>
          <a:noFill/>
          <a:ln w="9525">
            <a:noFill/>
            <a:miter lim="800000"/>
            <a:headEnd/>
            <a:tailEnd/>
          </a:ln>
        </p:spPr>
        <p:txBody>
          <a:bodyPr wrap="square" anchor="ctr">
            <a:spAutoFit/>
          </a:bodyPr>
          <a:lstStyle/>
          <a:p>
            <a:r>
              <a:rPr lang="en-US" dirty="0">
                <a:solidFill>
                  <a:srgbClr val="FF0000"/>
                </a:solidFill>
              </a:rPr>
              <a:t>Same </a:t>
            </a:r>
            <a:r>
              <a:rPr lang="en-US" dirty="0" smtClean="0">
                <a:solidFill>
                  <a:srgbClr val="FF0000"/>
                </a:solidFill>
              </a:rPr>
              <a:t>55 kg </a:t>
            </a:r>
            <a:r>
              <a:rPr lang="en-US" dirty="0">
                <a:solidFill>
                  <a:srgbClr val="FF0000"/>
                </a:solidFill>
              </a:rPr>
              <a:t>mass hangs now from two ropes, each having angle of </a:t>
            </a:r>
            <a:r>
              <a:rPr lang="en-US" dirty="0" err="1" smtClean="0">
                <a:solidFill>
                  <a:srgbClr val="FF0000"/>
                </a:solidFill>
              </a:rPr>
              <a:t>60.</a:t>
            </a:r>
            <a:r>
              <a:rPr lang="en-US" baseline="30000" dirty="0" err="1" smtClean="0">
                <a:solidFill>
                  <a:srgbClr val="FF0000"/>
                </a:solidFill>
              </a:rPr>
              <a:t>o</a:t>
            </a:r>
            <a:r>
              <a:rPr lang="en-US" baseline="30000" dirty="0" smtClean="0">
                <a:solidFill>
                  <a:srgbClr val="FF0000"/>
                </a:solidFill>
              </a:rPr>
              <a:t> </a:t>
            </a:r>
            <a:r>
              <a:rPr lang="en-US" dirty="0">
                <a:solidFill>
                  <a:srgbClr val="FF0000"/>
                </a:solidFill>
              </a:rPr>
              <a:t>above </a:t>
            </a:r>
            <a:r>
              <a:rPr lang="en-US" dirty="0" err="1">
                <a:solidFill>
                  <a:srgbClr val="FF0000"/>
                </a:solidFill>
              </a:rPr>
              <a:t>horiz</a:t>
            </a:r>
            <a:r>
              <a:rPr lang="en-US" dirty="0">
                <a:solidFill>
                  <a:srgbClr val="FF0000"/>
                </a:solidFill>
              </a:rPr>
              <a:t>. Find tension in each rope. </a:t>
            </a:r>
          </a:p>
        </p:txBody>
      </p:sp>
      <p:sp>
        <p:nvSpPr>
          <p:cNvPr id="274453" name="Text Box 21"/>
          <p:cNvSpPr txBox="1">
            <a:spLocks noChangeArrowheads="1"/>
          </p:cNvSpPr>
          <p:nvPr/>
        </p:nvSpPr>
        <p:spPr bwMode="auto">
          <a:xfrm>
            <a:off x="6757988" y="1872100"/>
            <a:ext cx="585787" cy="500063"/>
          </a:xfrm>
          <a:prstGeom prst="rect">
            <a:avLst/>
          </a:prstGeom>
          <a:noFill/>
          <a:ln w="9525">
            <a:noFill/>
            <a:miter lim="800000"/>
            <a:headEnd/>
            <a:tailEnd/>
          </a:ln>
        </p:spPr>
        <p:txBody>
          <a:bodyPr/>
          <a:lstStyle/>
          <a:p>
            <a:pPr algn="ctr"/>
            <a:r>
              <a:rPr lang="en-US">
                <a:solidFill>
                  <a:srgbClr val="000000"/>
                </a:solidFill>
              </a:rPr>
              <a:t>m</a:t>
            </a:r>
          </a:p>
        </p:txBody>
      </p:sp>
      <p:grpSp>
        <p:nvGrpSpPr>
          <p:cNvPr id="33800" name="Group 90"/>
          <p:cNvGrpSpPr>
            <a:grpSpLocks/>
          </p:cNvGrpSpPr>
          <p:nvPr/>
        </p:nvGrpSpPr>
        <p:grpSpPr bwMode="auto">
          <a:xfrm>
            <a:off x="5748338" y="290950"/>
            <a:ext cx="2441575" cy="2416175"/>
            <a:chOff x="3621" y="288"/>
            <a:chExt cx="1538" cy="1522"/>
          </a:xfrm>
        </p:grpSpPr>
        <p:sp>
          <p:nvSpPr>
            <p:cNvPr id="33829" name="Rectangle 17"/>
            <p:cNvSpPr>
              <a:spLocks noChangeArrowheads="1"/>
            </p:cNvSpPr>
            <p:nvPr/>
          </p:nvSpPr>
          <p:spPr bwMode="auto">
            <a:xfrm>
              <a:off x="4041" y="1118"/>
              <a:ext cx="838" cy="692"/>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33830" name="Line 18"/>
            <p:cNvSpPr>
              <a:spLocks noChangeShapeType="1"/>
            </p:cNvSpPr>
            <p:nvPr/>
          </p:nvSpPr>
          <p:spPr bwMode="auto">
            <a:xfrm flipH="1" flipV="1">
              <a:off x="3901" y="426"/>
              <a:ext cx="419" cy="692"/>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31" name="Line 19"/>
            <p:cNvSpPr>
              <a:spLocks noChangeShapeType="1"/>
            </p:cNvSpPr>
            <p:nvPr/>
          </p:nvSpPr>
          <p:spPr bwMode="auto">
            <a:xfrm flipV="1">
              <a:off x="4600" y="426"/>
              <a:ext cx="419" cy="692"/>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32" name="Line 23"/>
            <p:cNvSpPr>
              <a:spLocks noChangeShapeType="1"/>
            </p:cNvSpPr>
            <p:nvPr/>
          </p:nvSpPr>
          <p:spPr bwMode="auto">
            <a:xfrm flipH="1" flipV="1">
              <a:off x="3621" y="288"/>
              <a:ext cx="140" cy="138"/>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33" name="Line 24"/>
            <p:cNvSpPr>
              <a:spLocks noChangeShapeType="1"/>
            </p:cNvSpPr>
            <p:nvPr/>
          </p:nvSpPr>
          <p:spPr bwMode="auto">
            <a:xfrm flipH="1" flipV="1">
              <a:off x="3761" y="288"/>
              <a:ext cx="140" cy="138"/>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34" name="Line 25"/>
            <p:cNvSpPr>
              <a:spLocks noChangeShapeType="1"/>
            </p:cNvSpPr>
            <p:nvPr/>
          </p:nvSpPr>
          <p:spPr bwMode="auto">
            <a:xfrm flipH="1" flipV="1">
              <a:off x="3901" y="288"/>
              <a:ext cx="140" cy="138"/>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35" name="Line 26"/>
            <p:cNvSpPr>
              <a:spLocks noChangeShapeType="1"/>
            </p:cNvSpPr>
            <p:nvPr/>
          </p:nvSpPr>
          <p:spPr bwMode="auto">
            <a:xfrm flipH="1" flipV="1">
              <a:off x="4041" y="288"/>
              <a:ext cx="139" cy="138"/>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36" name="Line 27"/>
            <p:cNvSpPr>
              <a:spLocks noChangeShapeType="1"/>
            </p:cNvSpPr>
            <p:nvPr/>
          </p:nvSpPr>
          <p:spPr bwMode="auto">
            <a:xfrm flipH="1" flipV="1">
              <a:off x="4180" y="288"/>
              <a:ext cx="140" cy="138"/>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37" name="Line 28"/>
            <p:cNvSpPr>
              <a:spLocks noChangeShapeType="1"/>
            </p:cNvSpPr>
            <p:nvPr/>
          </p:nvSpPr>
          <p:spPr bwMode="auto">
            <a:xfrm flipH="1" flipV="1">
              <a:off x="4320" y="288"/>
              <a:ext cx="140" cy="138"/>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38" name="Line 29"/>
            <p:cNvSpPr>
              <a:spLocks noChangeShapeType="1"/>
            </p:cNvSpPr>
            <p:nvPr/>
          </p:nvSpPr>
          <p:spPr bwMode="auto">
            <a:xfrm flipH="1" flipV="1">
              <a:off x="4460" y="288"/>
              <a:ext cx="140" cy="138"/>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39" name="Line 30"/>
            <p:cNvSpPr>
              <a:spLocks noChangeShapeType="1"/>
            </p:cNvSpPr>
            <p:nvPr/>
          </p:nvSpPr>
          <p:spPr bwMode="auto">
            <a:xfrm flipH="1" flipV="1">
              <a:off x="4600" y="288"/>
              <a:ext cx="139" cy="138"/>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40" name="Line 31"/>
            <p:cNvSpPr>
              <a:spLocks noChangeShapeType="1"/>
            </p:cNvSpPr>
            <p:nvPr/>
          </p:nvSpPr>
          <p:spPr bwMode="auto">
            <a:xfrm flipH="1" flipV="1">
              <a:off x="4739" y="288"/>
              <a:ext cx="140" cy="138"/>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41" name="Line 32"/>
            <p:cNvSpPr>
              <a:spLocks noChangeShapeType="1"/>
            </p:cNvSpPr>
            <p:nvPr/>
          </p:nvSpPr>
          <p:spPr bwMode="auto">
            <a:xfrm flipH="1" flipV="1">
              <a:off x="4879" y="288"/>
              <a:ext cx="140" cy="138"/>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42" name="Line 33"/>
            <p:cNvSpPr>
              <a:spLocks noChangeShapeType="1"/>
            </p:cNvSpPr>
            <p:nvPr/>
          </p:nvSpPr>
          <p:spPr bwMode="auto">
            <a:xfrm flipH="1" flipV="1">
              <a:off x="5019" y="288"/>
              <a:ext cx="140" cy="138"/>
            </a:xfrm>
            <a:prstGeom prst="line">
              <a:avLst/>
            </a:prstGeom>
            <a:noFill/>
            <a:ln w="38100">
              <a:solidFill>
                <a:srgbClr val="0070C0"/>
              </a:solidFill>
              <a:round/>
              <a:headEnd/>
              <a:tailEnd/>
            </a:ln>
          </p:spPr>
          <p:txBody>
            <a:bodyPr/>
            <a:lstStyle/>
            <a:p>
              <a:endParaRPr lang="en-US">
                <a:solidFill>
                  <a:srgbClr val="000000"/>
                </a:solidFill>
              </a:endParaRPr>
            </a:p>
          </p:txBody>
        </p:sp>
        <p:sp>
          <p:nvSpPr>
            <p:cNvPr id="33843" name="Line 22"/>
            <p:cNvSpPr>
              <a:spLocks noChangeShapeType="1"/>
            </p:cNvSpPr>
            <p:nvPr/>
          </p:nvSpPr>
          <p:spPr bwMode="auto">
            <a:xfrm>
              <a:off x="3621" y="426"/>
              <a:ext cx="1538" cy="0"/>
            </a:xfrm>
            <a:prstGeom prst="line">
              <a:avLst/>
            </a:prstGeom>
            <a:noFill/>
            <a:ln w="38100">
              <a:solidFill>
                <a:srgbClr val="0070C0"/>
              </a:solidFill>
              <a:round/>
              <a:headEnd/>
              <a:tailEnd/>
            </a:ln>
          </p:spPr>
          <p:txBody>
            <a:bodyPr/>
            <a:lstStyle/>
            <a:p>
              <a:endParaRPr lang="en-US">
                <a:solidFill>
                  <a:srgbClr val="000000"/>
                </a:solidFill>
              </a:endParaRPr>
            </a:p>
          </p:txBody>
        </p:sp>
      </p:grpSp>
      <p:sp>
        <p:nvSpPr>
          <p:cNvPr id="274467" name="Text Box 35"/>
          <p:cNvSpPr txBox="1">
            <a:spLocks noChangeArrowheads="1"/>
          </p:cNvSpPr>
          <p:nvPr/>
        </p:nvSpPr>
        <p:spPr bwMode="auto">
          <a:xfrm>
            <a:off x="5192713" y="660838"/>
            <a:ext cx="1209675" cy="517525"/>
          </a:xfrm>
          <a:prstGeom prst="rect">
            <a:avLst/>
          </a:prstGeom>
          <a:noFill/>
          <a:ln w="9525">
            <a:noFill/>
            <a:miter lim="800000"/>
            <a:headEnd/>
            <a:tailEnd/>
          </a:ln>
        </p:spPr>
        <p:txBody>
          <a:bodyPr/>
          <a:lstStyle/>
          <a:p>
            <a:pPr algn="ctr"/>
            <a:r>
              <a:rPr lang="en-US">
                <a:solidFill>
                  <a:srgbClr val="000000"/>
                </a:solidFill>
              </a:rPr>
              <a:t>T</a:t>
            </a:r>
            <a:r>
              <a:rPr lang="en-US" baseline="-25000">
                <a:solidFill>
                  <a:srgbClr val="000000"/>
                </a:solidFill>
              </a:rPr>
              <a:t>L</a:t>
            </a:r>
            <a:r>
              <a:rPr lang="en-US">
                <a:solidFill>
                  <a:srgbClr val="000000"/>
                </a:solidFill>
              </a:rPr>
              <a:t> = ?</a:t>
            </a:r>
          </a:p>
        </p:txBody>
      </p:sp>
      <p:grpSp>
        <p:nvGrpSpPr>
          <p:cNvPr id="4" name="Group 81"/>
          <p:cNvGrpSpPr>
            <a:grpSpLocks/>
          </p:cNvGrpSpPr>
          <p:nvPr/>
        </p:nvGrpSpPr>
        <p:grpSpPr bwMode="auto">
          <a:xfrm>
            <a:off x="6289679" y="1127567"/>
            <a:ext cx="1587501" cy="474664"/>
            <a:chOff x="3962" y="815"/>
            <a:chExt cx="1000" cy="299"/>
          </a:xfrm>
        </p:grpSpPr>
        <p:sp>
          <p:nvSpPr>
            <p:cNvPr id="33827" name="Text Box 20"/>
            <p:cNvSpPr txBox="1">
              <a:spLocks noChangeArrowheads="1"/>
            </p:cNvSpPr>
            <p:nvPr/>
          </p:nvSpPr>
          <p:spPr bwMode="auto">
            <a:xfrm>
              <a:off x="3962" y="815"/>
              <a:ext cx="330" cy="270"/>
            </a:xfrm>
            <a:prstGeom prst="rect">
              <a:avLst/>
            </a:prstGeom>
            <a:noFill/>
            <a:ln w="9525">
              <a:noFill/>
              <a:miter lim="800000"/>
              <a:headEnd/>
              <a:tailEnd/>
            </a:ln>
          </p:spPr>
          <p:txBody>
            <a:bodyPr/>
            <a:lstStyle/>
            <a:p>
              <a:pPr algn="ctr"/>
              <a:r>
                <a:rPr lang="en-US" b="1" dirty="0" smtClean="0">
                  <a:solidFill>
                    <a:srgbClr val="000000"/>
                  </a:solidFill>
                  <a:latin typeface="Symbol" pitchFamily="18" charset="2"/>
                </a:rPr>
                <a:t>q</a:t>
              </a:r>
              <a:endParaRPr lang="en-US" b="1" dirty="0">
                <a:solidFill>
                  <a:srgbClr val="000000"/>
                </a:solidFill>
              </a:endParaRPr>
            </a:p>
          </p:txBody>
        </p:sp>
        <p:sp>
          <p:nvSpPr>
            <p:cNvPr id="33828" name="Text Box 36"/>
            <p:cNvSpPr txBox="1">
              <a:spLocks noChangeArrowheads="1"/>
            </p:cNvSpPr>
            <p:nvPr/>
          </p:nvSpPr>
          <p:spPr bwMode="auto">
            <a:xfrm>
              <a:off x="4669" y="825"/>
              <a:ext cx="293" cy="289"/>
            </a:xfrm>
            <a:prstGeom prst="rect">
              <a:avLst/>
            </a:prstGeom>
            <a:noFill/>
            <a:ln w="9525">
              <a:noFill/>
              <a:miter lim="800000"/>
              <a:headEnd/>
              <a:tailEnd/>
            </a:ln>
          </p:spPr>
          <p:txBody>
            <a:bodyPr/>
            <a:lstStyle/>
            <a:p>
              <a:pPr algn="ctr"/>
              <a:r>
                <a:rPr lang="en-US" b="1" dirty="0" smtClean="0">
                  <a:solidFill>
                    <a:srgbClr val="000000"/>
                  </a:solidFill>
                  <a:latin typeface="Symbol" pitchFamily="18" charset="2"/>
                </a:rPr>
                <a:t>q</a:t>
              </a:r>
              <a:endParaRPr lang="en-US" b="1" dirty="0">
                <a:solidFill>
                  <a:srgbClr val="000000"/>
                </a:solidFill>
              </a:endParaRPr>
            </a:p>
          </p:txBody>
        </p:sp>
      </p:grpSp>
      <p:sp>
        <p:nvSpPr>
          <p:cNvPr id="33804" name="Rectangle 39"/>
          <p:cNvSpPr>
            <a:spLocks noChangeArrowheads="1"/>
          </p:cNvSpPr>
          <p:nvPr/>
        </p:nvSpPr>
        <p:spPr bwMode="auto">
          <a:xfrm>
            <a:off x="6426963" y="4172138"/>
            <a:ext cx="1330325" cy="1096962"/>
          </a:xfrm>
          <a:prstGeom prst="rect">
            <a:avLst/>
          </a:prstGeom>
          <a:noFill/>
          <a:ln w="38100">
            <a:solidFill>
              <a:srgbClr val="0070C0"/>
            </a:solidFill>
            <a:miter lim="800000"/>
            <a:headEnd/>
            <a:tailEnd/>
          </a:ln>
        </p:spPr>
        <p:txBody>
          <a:bodyPr/>
          <a:lstStyle/>
          <a:p>
            <a:endParaRPr lang="en-US">
              <a:solidFill>
                <a:srgbClr val="000000"/>
              </a:solidFill>
            </a:endParaRPr>
          </a:p>
        </p:txBody>
      </p:sp>
      <p:grpSp>
        <p:nvGrpSpPr>
          <p:cNvPr id="5" name="Group 82"/>
          <p:cNvGrpSpPr>
            <a:grpSpLocks/>
          </p:cNvGrpSpPr>
          <p:nvPr/>
        </p:nvGrpSpPr>
        <p:grpSpPr bwMode="auto">
          <a:xfrm>
            <a:off x="7092165" y="5269100"/>
            <a:ext cx="1493840" cy="1098550"/>
            <a:chOff x="4460" y="3364"/>
            <a:chExt cx="941" cy="692"/>
          </a:xfrm>
        </p:grpSpPr>
        <p:sp>
          <p:nvSpPr>
            <p:cNvPr id="33825" name="Text Box 38"/>
            <p:cNvSpPr txBox="1">
              <a:spLocks noChangeArrowheads="1"/>
            </p:cNvSpPr>
            <p:nvPr/>
          </p:nvSpPr>
          <p:spPr bwMode="auto">
            <a:xfrm>
              <a:off x="4491" y="3569"/>
              <a:ext cx="910" cy="330"/>
            </a:xfrm>
            <a:prstGeom prst="rect">
              <a:avLst/>
            </a:prstGeom>
            <a:noFill/>
            <a:ln w="9525">
              <a:noFill/>
              <a:miter lim="800000"/>
              <a:headEnd/>
              <a:tailEnd/>
            </a:ln>
          </p:spPr>
          <p:txBody>
            <a:bodyPr wrap="none">
              <a:spAutoFit/>
            </a:bodyPr>
            <a:lstStyle/>
            <a:p>
              <a:pPr algn="ctr"/>
              <a:r>
                <a:rPr lang="en-US" dirty="0" smtClean="0">
                  <a:solidFill>
                    <a:srgbClr val="000000"/>
                  </a:solidFill>
                </a:rPr>
                <a:t>539.6 N</a:t>
              </a:r>
              <a:endParaRPr lang="en-US" dirty="0">
                <a:solidFill>
                  <a:srgbClr val="000000"/>
                </a:solidFill>
              </a:endParaRPr>
            </a:p>
          </p:txBody>
        </p:sp>
        <p:sp>
          <p:nvSpPr>
            <p:cNvPr id="33826" name="Line 42"/>
            <p:cNvSpPr>
              <a:spLocks noChangeShapeType="1"/>
            </p:cNvSpPr>
            <p:nvPr/>
          </p:nvSpPr>
          <p:spPr bwMode="auto">
            <a:xfrm>
              <a:off x="4460" y="3364"/>
              <a:ext cx="0" cy="692"/>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grpSp>
      <p:grpSp>
        <p:nvGrpSpPr>
          <p:cNvPr id="6" name="Group 83"/>
          <p:cNvGrpSpPr>
            <a:grpSpLocks/>
          </p:cNvGrpSpPr>
          <p:nvPr/>
        </p:nvGrpSpPr>
        <p:grpSpPr bwMode="auto">
          <a:xfrm>
            <a:off x="5485578" y="2954525"/>
            <a:ext cx="1384301" cy="1474788"/>
            <a:chOff x="3448" y="1843"/>
            <a:chExt cx="872" cy="929"/>
          </a:xfrm>
        </p:grpSpPr>
        <p:sp>
          <p:nvSpPr>
            <p:cNvPr id="33824" name="Text Box 48"/>
            <p:cNvSpPr txBox="1">
              <a:spLocks noChangeArrowheads="1"/>
            </p:cNvSpPr>
            <p:nvPr/>
          </p:nvSpPr>
          <p:spPr bwMode="auto">
            <a:xfrm>
              <a:off x="3488" y="2375"/>
              <a:ext cx="552" cy="397"/>
            </a:xfrm>
            <a:prstGeom prst="rect">
              <a:avLst/>
            </a:prstGeom>
            <a:noFill/>
            <a:ln w="9525">
              <a:noFill/>
              <a:miter lim="800000"/>
              <a:headEnd/>
              <a:tailEnd/>
            </a:ln>
          </p:spPr>
          <p:txBody>
            <a:bodyPr/>
            <a:lstStyle/>
            <a:p>
              <a:pPr algn="ctr"/>
              <a:r>
                <a:rPr lang="en-US" dirty="0" err="1">
                  <a:solidFill>
                    <a:srgbClr val="009900"/>
                  </a:solidFill>
                </a:rPr>
                <a:t>T</a:t>
              </a:r>
              <a:r>
                <a:rPr lang="en-US" baseline="-25000" dirty="0" err="1">
                  <a:solidFill>
                    <a:srgbClr val="009900"/>
                  </a:solidFill>
                </a:rPr>
                <a:t>x</a:t>
              </a:r>
              <a:endParaRPr lang="en-US" dirty="0">
                <a:solidFill>
                  <a:srgbClr val="009900"/>
                </a:solidFill>
              </a:endParaRPr>
            </a:p>
          </p:txBody>
        </p:sp>
        <p:sp>
          <p:nvSpPr>
            <p:cNvPr id="33821" name="Text Box 41"/>
            <p:cNvSpPr txBox="1">
              <a:spLocks noChangeArrowheads="1"/>
            </p:cNvSpPr>
            <p:nvPr/>
          </p:nvSpPr>
          <p:spPr bwMode="auto">
            <a:xfrm>
              <a:off x="3448" y="1861"/>
              <a:ext cx="606" cy="361"/>
            </a:xfrm>
            <a:prstGeom prst="rect">
              <a:avLst/>
            </a:prstGeom>
            <a:noFill/>
            <a:ln w="9525">
              <a:noFill/>
              <a:miter lim="800000"/>
              <a:headEnd/>
              <a:tailEnd/>
            </a:ln>
          </p:spPr>
          <p:txBody>
            <a:bodyPr/>
            <a:lstStyle/>
            <a:p>
              <a:pPr algn="ctr"/>
              <a:r>
                <a:rPr lang="en-US" dirty="0">
                  <a:solidFill>
                    <a:srgbClr val="000000"/>
                  </a:solidFill>
                </a:rPr>
                <a:t>T</a:t>
              </a:r>
              <a:r>
                <a:rPr lang="en-US" baseline="-25000" dirty="0">
                  <a:solidFill>
                    <a:srgbClr val="000000"/>
                  </a:solidFill>
                </a:rPr>
                <a:t>y</a:t>
              </a:r>
              <a:endParaRPr lang="en-US" dirty="0">
                <a:solidFill>
                  <a:srgbClr val="000000"/>
                </a:solidFill>
              </a:endParaRPr>
            </a:p>
          </p:txBody>
        </p:sp>
        <p:sp>
          <p:nvSpPr>
            <p:cNvPr id="33822" name="Line 45"/>
            <p:cNvSpPr>
              <a:spLocks noChangeShapeType="1"/>
            </p:cNvSpPr>
            <p:nvPr/>
          </p:nvSpPr>
          <p:spPr bwMode="auto">
            <a:xfrm>
              <a:off x="3901" y="2535"/>
              <a:ext cx="419" cy="0"/>
            </a:xfrm>
            <a:prstGeom prst="line">
              <a:avLst/>
            </a:prstGeom>
            <a:noFill/>
            <a:ln w="28575">
              <a:solidFill>
                <a:srgbClr val="009900"/>
              </a:solidFill>
              <a:round/>
              <a:headEnd type="triangle" w="lg" len="lg"/>
              <a:tailEnd/>
            </a:ln>
          </p:spPr>
          <p:txBody>
            <a:bodyPr/>
            <a:lstStyle/>
            <a:p>
              <a:endParaRPr lang="en-US">
                <a:solidFill>
                  <a:srgbClr val="000000"/>
                </a:solidFill>
              </a:endParaRPr>
            </a:p>
          </p:txBody>
        </p:sp>
        <p:sp>
          <p:nvSpPr>
            <p:cNvPr id="33823" name="Line 46"/>
            <p:cNvSpPr>
              <a:spLocks noChangeShapeType="1"/>
            </p:cNvSpPr>
            <p:nvPr/>
          </p:nvSpPr>
          <p:spPr bwMode="auto">
            <a:xfrm flipV="1">
              <a:off x="3901" y="1843"/>
              <a:ext cx="0" cy="692"/>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grpSp>
      <p:sp>
        <p:nvSpPr>
          <p:cNvPr id="274490" name="Rectangle 58"/>
          <p:cNvSpPr>
            <a:spLocks noChangeArrowheads="1"/>
          </p:cNvSpPr>
          <p:nvPr/>
        </p:nvSpPr>
        <p:spPr bwMode="auto">
          <a:xfrm>
            <a:off x="2977763" y="5363788"/>
            <a:ext cx="2173415"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T</a:t>
            </a:r>
            <a:r>
              <a:rPr lang="en-US" baseline="-25000" dirty="0" smtClean="0">
                <a:solidFill>
                  <a:srgbClr val="000000"/>
                </a:solidFill>
              </a:rPr>
              <a:t>y</a:t>
            </a:r>
            <a:r>
              <a:rPr lang="en-US" dirty="0" smtClean="0">
                <a:solidFill>
                  <a:srgbClr val="000000"/>
                </a:solidFill>
              </a:rPr>
              <a:t> </a:t>
            </a:r>
            <a:r>
              <a:rPr lang="en-US" dirty="0">
                <a:solidFill>
                  <a:srgbClr val="000000"/>
                </a:solidFill>
              </a:rPr>
              <a:t>= </a:t>
            </a:r>
            <a:r>
              <a:rPr lang="en-US" dirty="0" smtClean="0">
                <a:solidFill>
                  <a:srgbClr val="000000"/>
                </a:solidFill>
              </a:rPr>
              <a:t>269.8 N</a:t>
            </a:r>
            <a:endParaRPr lang="en-US" baseline="-25000" dirty="0">
              <a:solidFill>
                <a:srgbClr val="000000"/>
              </a:solidFill>
            </a:endParaRPr>
          </a:p>
        </p:txBody>
      </p:sp>
      <p:sp>
        <p:nvSpPr>
          <p:cNvPr id="33808" name="Rectangle 60"/>
          <p:cNvSpPr>
            <a:spLocks noChangeArrowheads="1"/>
          </p:cNvSpPr>
          <p:nvPr/>
        </p:nvSpPr>
        <p:spPr bwMode="auto">
          <a:xfrm>
            <a:off x="0" y="3257550"/>
            <a:ext cx="9144000" cy="0"/>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33809" name="Rectangle 63"/>
          <p:cNvSpPr>
            <a:spLocks noChangeArrowheads="1"/>
          </p:cNvSpPr>
          <p:nvPr/>
        </p:nvSpPr>
        <p:spPr bwMode="auto">
          <a:xfrm>
            <a:off x="0" y="3257550"/>
            <a:ext cx="9144000" cy="0"/>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274496" name="Rectangle 64"/>
          <p:cNvSpPr>
            <a:spLocks noChangeArrowheads="1"/>
          </p:cNvSpPr>
          <p:nvPr/>
        </p:nvSpPr>
        <p:spPr bwMode="auto">
          <a:xfrm>
            <a:off x="547250" y="3947738"/>
            <a:ext cx="895350" cy="841375"/>
          </a:xfrm>
          <a:prstGeom prst="rect">
            <a:avLst/>
          </a:prstGeom>
          <a:noFill/>
          <a:ln w="9525">
            <a:noFill/>
            <a:miter lim="800000"/>
            <a:headEnd/>
            <a:tailEnd/>
          </a:ln>
        </p:spPr>
        <p:txBody>
          <a:bodyPr anchor="ctr"/>
          <a:lstStyle/>
          <a:p>
            <a:r>
              <a:rPr lang="en-US">
                <a:solidFill>
                  <a:srgbClr val="000000"/>
                </a:solidFill>
                <a:latin typeface="Symbol" pitchFamily="18" charset="2"/>
              </a:rPr>
              <a:t>S</a:t>
            </a:r>
            <a:r>
              <a:rPr lang="en-US">
                <a:solidFill>
                  <a:srgbClr val="000000"/>
                </a:solidFill>
              </a:rPr>
              <a:t>F</a:t>
            </a:r>
            <a:r>
              <a:rPr lang="en-US" baseline="-25000">
                <a:solidFill>
                  <a:srgbClr val="000000"/>
                </a:solidFill>
              </a:rPr>
              <a:t>y</a:t>
            </a:r>
            <a:r>
              <a:rPr lang="en-US">
                <a:solidFill>
                  <a:srgbClr val="000000"/>
                </a:solidFill>
              </a:rPr>
              <a:t>:</a:t>
            </a:r>
          </a:p>
        </p:txBody>
      </p:sp>
      <p:sp>
        <p:nvSpPr>
          <p:cNvPr id="274497" name="Rectangle 65"/>
          <p:cNvSpPr>
            <a:spLocks noChangeArrowheads="1"/>
          </p:cNvSpPr>
          <p:nvPr/>
        </p:nvSpPr>
        <p:spPr bwMode="auto">
          <a:xfrm>
            <a:off x="1402788" y="4080775"/>
            <a:ext cx="2005101" cy="523220"/>
          </a:xfrm>
          <a:prstGeom prst="rect">
            <a:avLst/>
          </a:prstGeom>
          <a:noFill/>
          <a:ln w="9525">
            <a:noFill/>
            <a:miter lim="800000"/>
            <a:headEnd/>
            <a:tailEnd/>
          </a:ln>
        </p:spPr>
        <p:txBody>
          <a:bodyPr wrap="none" anchor="t" anchorCtr="0">
            <a:spAutoFit/>
          </a:bodyPr>
          <a:lstStyle/>
          <a:p>
            <a:r>
              <a:rPr lang="en-US" dirty="0" err="1">
                <a:solidFill>
                  <a:srgbClr val="000000"/>
                </a:solidFill>
              </a:rPr>
              <a:t>2T</a:t>
            </a:r>
            <a:r>
              <a:rPr lang="en-US" baseline="-25000" dirty="0" err="1">
                <a:solidFill>
                  <a:srgbClr val="000000"/>
                </a:solidFill>
              </a:rPr>
              <a:t>y</a:t>
            </a:r>
            <a:r>
              <a:rPr lang="en-US" dirty="0">
                <a:solidFill>
                  <a:srgbClr val="000000"/>
                </a:solidFill>
              </a:rPr>
              <a:t> – </a:t>
            </a:r>
            <a:r>
              <a:rPr lang="en-US" dirty="0" smtClean="0">
                <a:solidFill>
                  <a:srgbClr val="000000"/>
                </a:solidFill>
              </a:rPr>
              <a:t>539.6</a:t>
            </a:r>
            <a:endParaRPr lang="en-US" baseline="-25000" dirty="0">
              <a:solidFill>
                <a:srgbClr val="000000"/>
              </a:solidFill>
            </a:endParaRPr>
          </a:p>
        </p:txBody>
      </p:sp>
      <p:sp>
        <p:nvSpPr>
          <p:cNvPr id="274498" name="Rectangle 66"/>
          <p:cNvSpPr>
            <a:spLocks noChangeArrowheads="1"/>
          </p:cNvSpPr>
          <p:nvPr/>
        </p:nvSpPr>
        <p:spPr bwMode="auto">
          <a:xfrm>
            <a:off x="3403938" y="4098488"/>
            <a:ext cx="1414170" cy="523220"/>
          </a:xfrm>
          <a:prstGeom prst="rect">
            <a:avLst/>
          </a:prstGeom>
          <a:noFill/>
          <a:ln w="9525">
            <a:noFill/>
            <a:miter lim="800000"/>
            <a:headEnd/>
            <a:tailEnd/>
          </a:ln>
        </p:spPr>
        <p:txBody>
          <a:bodyPr wrap="none" anchor="t" anchorCtr="0">
            <a:spAutoFit/>
          </a:bodyPr>
          <a:lstStyle/>
          <a:p>
            <a:r>
              <a:rPr lang="en-US" dirty="0">
                <a:solidFill>
                  <a:srgbClr val="000000"/>
                </a:solidFill>
              </a:rPr>
              <a:t>=  </a:t>
            </a:r>
            <a:r>
              <a:rPr lang="en-US" dirty="0" smtClean="0">
                <a:solidFill>
                  <a:srgbClr val="000000"/>
                </a:solidFill>
              </a:rPr>
              <a:t>55 </a:t>
            </a:r>
            <a:r>
              <a:rPr lang="en-US" dirty="0">
                <a:solidFill>
                  <a:srgbClr val="000000"/>
                </a:solidFill>
              </a:rPr>
              <a:t>a</a:t>
            </a:r>
            <a:r>
              <a:rPr lang="en-US" baseline="-25000" dirty="0">
                <a:solidFill>
                  <a:srgbClr val="000000"/>
                </a:solidFill>
              </a:rPr>
              <a:t>y</a:t>
            </a:r>
          </a:p>
        </p:txBody>
      </p:sp>
      <p:grpSp>
        <p:nvGrpSpPr>
          <p:cNvPr id="7" name="Group 67"/>
          <p:cNvGrpSpPr>
            <a:grpSpLocks/>
          </p:cNvGrpSpPr>
          <p:nvPr/>
        </p:nvGrpSpPr>
        <p:grpSpPr bwMode="auto">
          <a:xfrm>
            <a:off x="4331550" y="3801813"/>
            <a:ext cx="649288" cy="793750"/>
            <a:chOff x="2599" y="1531"/>
            <a:chExt cx="409" cy="500"/>
          </a:xfrm>
        </p:grpSpPr>
        <p:sp>
          <p:nvSpPr>
            <p:cNvPr id="33819" name="Rectangle 68"/>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a:solidFill>
                    <a:srgbClr val="3333FF"/>
                  </a:solidFill>
                </a:rPr>
                <a:t>0</a:t>
              </a:r>
            </a:p>
          </p:txBody>
        </p:sp>
        <p:sp>
          <p:nvSpPr>
            <p:cNvPr id="33820" name="Line 69"/>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
        <p:nvSpPr>
          <p:cNvPr id="274505" name="Rectangle 73"/>
          <p:cNvSpPr>
            <a:spLocks noChangeArrowheads="1"/>
          </p:cNvSpPr>
          <p:nvPr/>
        </p:nvSpPr>
        <p:spPr bwMode="auto">
          <a:xfrm>
            <a:off x="2579013" y="4716088"/>
            <a:ext cx="2566087" cy="523220"/>
          </a:xfrm>
          <a:prstGeom prst="rect">
            <a:avLst/>
          </a:prstGeom>
          <a:noFill/>
          <a:ln w="9525">
            <a:noFill/>
            <a:miter lim="800000"/>
            <a:headEnd/>
            <a:tailEnd/>
          </a:ln>
        </p:spPr>
        <p:txBody>
          <a:bodyPr wrap="none" anchor="t" anchorCtr="0">
            <a:spAutoFit/>
          </a:bodyPr>
          <a:lstStyle/>
          <a:p>
            <a:r>
              <a:rPr lang="en-US" dirty="0">
                <a:solidFill>
                  <a:srgbClr val="000000"/>
                </a:solidFill>
              </a:rPr>
              <a:t> 2 T</a:t>
            </a:r>
            <a:r>
              <a:rPr lang="en-US" baseline="-25000" dirty="0">
                <a:solidFill>
                  <a:srgbClr val="000000"/>
                </a:solidFill>
              </a:rPr>
              <a:t>y</a:t>
            </a:r>
            <a:r>
              <a:rPr lang="en-US" dirty="0">
                <a:solidFill>
                  <a:srgbClr val="000000"/>
                </a:solidFill>
              </a:rPr>
              <a:t> = </a:t>
            </a:r>
            <a:r>
              <a:rPr lang="en-US" dirty="0" smtClean="0">
                <a:solidFill>
                  <a:srgbClr val="000000"/>
                </a:solidFill>
              </a:rPr>
              <a:t>539.6 N</a:t>
            </a:r>
            <a:endParaRPr lang="en-US" dirty="0">
              <a:solidFill>
                <a:srgbClr val="000000"/>
              </a:solidFill>
            </a:endParaRPr>
          </a:p>
        </p:txBody>
      </p:sp>
      <p:sp>
        <p:nvSpPr>
          <p:cNvPr id="274507" name="Rectangle 75"/>
          <p:cNvSpPr>
            <a:spLocks noChangeArrowheads="1"/>
          </p:cNvSpPr>
          <p:nvPr/>
        </p:nvSpPr>
        <p:spPr bwMode="auto">
          <a:xfrm>
            <a:off x="6471350" y="4468875"/>
            <a:ext cx="1290638" cy="522288"/>
          </a:xfrm>
          <a:prstGeom prst="rect">
            <a:avLst/>
          </a:prstGeom>
          <a:noFill/>
          <a:ln w="9525">
            <a:noFill/>
            <a:miter lim="800000"/>
            <a:headEnd/>
            <a:tailEnd/>
          </a:ln>
        </p:spPr>
        <p:txBody>
          <a:bodyPr anchor="ctr"/>
          <a:lstStyle/>
          <a:p>
            <a:r>
              <a:rPr lang="en-US" dirty="0">
                <a:solidFill>
                  <a:srgbClr val="000000"/>
                </a:solidFill>
              </a:rPr>
              <a:t> </a:t>
            </a:r>
            <a:r>
              <a:rPr lang="en-US" dirty="0" smtClean="0">
                <a:solidFill>
                  <a:srgbClr val="000000"/>
                </a:solidFill>
              </a:rPr>
              <a:t>55 kg</a:t>
            </a:r>
            <a:endParaRPr lang="en-US" dirty="0">
              <a:solidFill>
                <a:srgbClr val="000000"/>
              </a:solidFill>
            </a:endParaRPr>
          </a:p>
        </p:txBody>
      </p:sp>
      <p:sp>
        <p:nvSpPr>
          <p:cNvPr id="274510" name="Rectangle 78"/>
          <p:cNvSpPr>
            <a:spLocks noChangeArrowheads="1"/>
          </p:cNvSpPr>
          <p:nvPr/>
        </p:nvSpPr>
        <p:spPr bwMode="auto">
          <a:xfrm>
            <a:off x="5112488" y="5359025"/>
            <a:ext cx="1760290" cy="523220"/>
          </a:xfrm>
          <a:prstGeom prst="rect">
            <a:avLst/>
          </a:prstGeom>
          <a:noFill/>
          <a:ln w="9525">
            <a:noFill/>
            <a:miter lim="800000"/>
            <a:headEnd/>
            <a:tailEnd/>
          </a:ln>
        </p:spPr>
        <p:txBody>
          <a:bodyPr wrap="none" anchor="t" anchorCtr="0">
            <a:spAutoFit/>
          </a:bodyPr>
          <a:lstStyle/>
          <a:p>
            <a:r>
              <a:rPr lang="en-US" dirty="0">
                <a:solidFill>
                  <a:srgbClr val="000000"/>
                </a:solidFill>
              </a:rPr>
              <a:t>= T </a:t>
            </a:r>
            <a:r>
              <a:rPr lang="en-US" dirty="0" smtClean="0">
                <a:solidFill>
                  <a:srgbClr val="000000"/>
                </a:solidFill>
              </a:rPr>
              <a:t>sin 60</a:t>
            </a:r>
            <a:endParaRPr lang="en-US" baseline="-25000" dirty="0">
              <a:solidFill>
                <a:srgbClr val="000000"/>
              </a:solidFill>
              <a:latin typeface="Symbol" panose="05050102010706020507" pitchFamily="18" charset="2"/>
            </a:endParaRPr>
          </a:p>
        </p:txBody>
      </p:sp>
      <p:sp>
        <p:nvSpPr>
          <p:cNvPr id="274518" name="Rectangle 86"/>
          <p:cNvSpPr>
            <a:spLocks noChangeArrowheads="1"/>
          </p:cNvSpPr>
          <p:nvPr/>
        </p:nvSpPr>
        <p:spPr bwMode="auto">
          <a:xfrm>
            <a:off x="501650" y="1961825"/>
            <a:ext cx="4965700" cy="1654175"/>
          </a:xfrm>
          <a:prstGeom prst="rect">
            <a:avLst/>
          </a:prstGeom>
          <a:noFill/>
          <a:ln w="9525">
            <a:noFill/>
            <a:miter lim="800000"/>
            <a:headEnd/>
            <a:tailEnd/>
          </a:ln>
        </p:spPr>
        <p:txBody>
          <a:bodyPr anchor="ctr"/>
          <a:lstStyle/>
          <a:p>
            <a:pPr algn="ctr"/>
            <a:r>
              <a:rPr lang="en-US" dirty="0">
                <a:solidFill>
                  <a:srgbClr val="000000"/>
                </a:solidFill>
              </a:rPr>
              <a:t>If ropes are same </a:t>
            </a:r>
            <a:r>
              <a:rPr lang="en-US" dirty="0" err="1">
                <a:solidFill>
                  <a:srgbClr val="000000"/>
                </a:solidFill>
              </a:rPr>
              <a:t>mat’l</a:t>
            </a:r>
            <a:r>
              <a:rPr lang="en-US" dirty="0">
                <a:solidFill>
                  <a:srgbClr val="000000"/>
                </a:solidFill>
              </a:rPr>
              <a:t> and</a:t>
            </a:r>
            <a:br>
              <a:rPr lang="en-US" dirty="0">
                <a:solidFill>
                  <a:srgbClr val="000000"/>
                </a:solidFill>
              </a:rPr>
            </a:br>
            <a:r>
              <a:rPr lang="en-US" dirty="0">
                <a:solidFill>
                  <a:srgbClr val="000000"/>
                </a:solidFill>
              </a:rPr>
              <a:t>thickness, then T</a:t>
            </a:r>
            <a:r>
              <a:rPr lang="en-US" baseline="-25000" dirty="0">
                <a:solidFill>
                  <a:srgbClr val="000000"/>
                </a:solidFill>
              </a:rPr>
              <a:t>L</a:t>
            </a:r>
            <a:r>
              <a:rPr lang="en-US" dirty="0">
                <a:solidFill>
                  <a:srgbClr val="000000"/>
                </a:solidFill>
              </a:rPr>
              <a:t> = </a:t>
            </a:r>
            <a:r>
              <a:rPr lang="en-US" dirty="0" err="1">
                <a:solidFill>
                  <a:srgbClr val="000000"/>
                </a:solidFill>
              </a:rPr>
              <a:t>T</a:t>
            </a:r>
            <a:r>
              <a:rPr lang="en-US" baseline="-25000" dirty="0" err="1">
                <a:solidFill>
                  <a:srgbClr val="000000"/>
                </a:solidFill>
              </a:rPr>
              <a:t>R</a:t>
            </a:r>
            <a:r>
              <a:rPr lang="en-US" dirty="0">
                <a:solidFill>
                  <a:srgbClr val="000000"/>
                </a:solidFill>
              </a:rPr>
              <a:t> when the </a:t>
            </a:r>
            <a:r>
              <a:rPr lang="en-US" b="1" dirty="0" err="1" smtClean="0">
                <a:solidFill>
                  <a:srgbClr val="000000"/>
                </a:solidFill>
                <a:latin typeface="Symbol" pitchFamily="18" charset="2"/>
              </a:rPr>
              <a:t>q</a:t>
            </a:r>
            <a:r>
              <a:rPr lang="en-US" dirty="0" err="1" smtClean="0">
                <a:solidFill>
                  <a:srgbClr val="000000"/>
                </a:solidFill>
              </a:rPr>
              <a:t>s</a:t>
            </a:r>
            <a:r>
              <a:rPr lang="en-US" dirty="0" smtClean="0">
                <a:solidFill>
                  <a:srgbClr val="000000"/>
                </a:solidFill>
              </a:rPr>
              <a:t> </a:t>
            </a:r>
            <a:r>
              <a:rPr lang="en-US" dirty="0">
                <a:solidFill>
                  <a:srgbClr val="000000"/>
                </a:solidFill>
              </a:rPr>
              <a:t>are equal. Rename both tensions as “T.”</a:t>
            </a:r>
          </a:p>
        </p:txBody>
      </p:sp>
      <p:sp>
        <p:nvSpPr>
          <p:cNvPr id="274511" name="Rectangle 79"/>
          <p:cNvSpPr>
            <a:spLocks noChangeArrowheads="1"/>
          </p:cNvSpPr>
          <p:nvPr/>
        </p:nvSpPr>
        <p:spPr bwMode="auto">
          <a:xfrm>
            <a:off x="1917129" y="6060259"/>
            <a:ext cx="3055516" cy="523220"/>
          </a:xfrm>
          <a:prstGeom prst="rect">
            <a:avLst/>
          </a:prstGeom>
          <a:noFill/>
          <a:ln w="9525">
            <a:noFill/>
            <a:miter lim="800000"/>
            <a:headEnd/>
            <a:tailEnd/>
          </a:ln>
        </p:spPr>
        <p:txBody>
          <a:bodyPr wrap="none" anchor="ctr">
            <a:spAutoFit/>
          </a:bodyPr>
          <a:lstStyle/>
          <a:p>
            <a:r>
              <a:rPr lang="en-US" dirty="0" smtClean="0">
                <a:solidFill>
                  <a:srgbClr val="000000"/>
                </a:solidFill>
              </a:rPr>
              <a:t>So…    T = 310 N </a:t>
            </a:r>
            <a:endParaRPr lang="en-US" baseline="-25000" dirty="0">
              <a:solidFill>
                <a:srgbClr val="000000"/>
              </a:solidFill>
            </a:endParaRPr>
          </a:p>
        </p:txBody>
      </p:sp>
      <p:grpSp>
        <p:nvGrpSpPr>
          <p:cNvPr id="15" name="Group 14"/>
          <p:cNvGrpSpPr/>
          <p:nvPr/>
        </p:nvGrpSpPr>
        <p:grpSpPr>
          <a:xfrm>
            <a:off x="6135958" y="2954525"/>
            <a:ext cx="1914435" cy="1155521"/>
            <a:chOff x="6124083" y="3025775"/>
            <a:chExt cx="1914435" cy="1155521"/>
          </a:xfrm>
        </p:grpSpPr>
        <p:grpSp>
          <p:nvGrpSpPr>
            <p:cNvPr id="12" name="Group 11"/>
            <p:cNvGrpSpPr/>
            <p:nvPr/>
          </p:nvGrpSpPr>
          <p:grpSpPr>
            <a:xfrm>
              <a:off x="6124083" y="3025775"/>
              <a:ext cx="1914435" cy="1155521"/>
              <a:chOff x="6124083" y="3025775"/>
              <a:chExt cx="1914435" cy="1155521"/>
            </a:xfrm>
          </p:grpSpPr>
          <p:grpSp>
            <p:nvGrpSpPr>
              <p:cNvPr id="11" name="Group 10"/>
              <p:cNvGrpSpPr/>
              <p:nvPr/>
            </p:nvGrpSpPr>
            <p:grpSpPr>
              <a:xfrm>
                <a:off x="6124083" y="3037650"/>
                <a:ext cx="733921" cy="1143646"/>
                <a:chOff x="6124083" y="3037650"/>
                <a:chExt cx="733921" cy="1143646"/>
              </a:xfrm>
            </p:grpSpPr>
            <p:sp>
              <p:nvSpPr>
                <p:cNvPr id="56" name="Text Box 20"/>
                <p:cNvSpPr txBox="1">
                  <a:spLocks noChangeArrowheads="1"/>
                </p:cNvSpPr>
                <p:nvPr/>
              </p:nvSpPr>
              <p:spPr bwMode="auto">
                <a:xfrm>
                  <a:off x="6124083" y="3658076"/>
                  <a:ext cx="631904" cy="523220"/>
                </a:xfrm>
                <a:prstGeom prst="rect">
                  <a:avLst/>
                </a:prstGeom>
                <a:noFill/>
                <a:ln w="9525">
                  <a:noFill/>
                  <a:miter lim="800000"/>
                  <a:headEnd/>
                  <a:tailEnd/>
                </a:ln>
              </p:spPr>
              <p:txBody>
                <a:bodyPr wrap="none">
                  <a:spAutoFit/>
                </a:bodyPr>
                <a:lstStyle/>
                <a:p>
                  <a:pPr algn="ctr"/>
                  <a:r>
                    <a:rPr lang="en-US" b="1" dirty="0" err="1" smtClean="0">
                      <a:solidFill>
                        <a:srgbClr val="000000"/>
                      </a:solidFill>
                      <a:latin typeface="Arial Narrow" panose="020B0606020202030204" pitchFamily="34" charset="0"/>
                    </a:rPr>
                    <a:t>60</a:t>
                  </a:r>
                  <a:r>
                    <a:rPr lang="en-US" b="1" baseline="30000" dirty="0" err="1" smtClean="0">
                      <a:solidFill>
                        <a:srgbClr val="000000"/>
                      </a:solidFill>
                      <a:latin typeface="Arial Narrow" panose="020B0606020202030204" pitchFamily="34" charset="0"/>
                    </a:rPr>
                    <a:t>o</a:t>
                  </a:r>
                  <a:endParaRPr lang="en-US" b="1" dirty="0">
                    <a:solidFill>
                      <a:srgbClr val="000000"/>
                    </a:solidFill>
                    <a:latin typeface="Arial Narrow" panose="020B0606020202030204" pitchFamily="34" charset="0"/>
                  </a:endParaRPr>
                </a:p>
              </p:txBody>
            </p:sp>
            <p:cxnSp>
              <p:nvCxnSpPr>
                <p:cNvPr id="8" name="Straight Connector 7"/>
                <p:cNvCxnSpPr>
                  <a:stCxn id="33822" idx="1"/>
                  <a:endCxn id="33823" idx="1"/>
                </p:cNvCxnSpPr>
                <p:nvPr/>
              </p:nvCxnSpPr>
              <p:spPr>
                <a:xfrm flipH="1" flipV="1">
                  <a:off x="6192842" y="3037650"/>
                  <a:ext cx="665162" cy="109855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7309121" y="3025775"/>
                <a:ext cx="729397" cy="1155521"/>
                <a:chOff x="7309121" y="3025775"/>
                <a:chExt cx="729397" cy="1155521"/>
              </a:xfrm>
            </p:grpSpPr>
            <p:sp>
              <p:nvSpPr>
                <p:cNvPr id="57" name="Text Box 20"/>
                <p:cNvSpPr txBox="1">
                  <a:spLocks noChangeArrowheads="1"/>
                </p:cNvSpPr>
                <p:nvPr/>
              </p:nvSpPr>
              <p:spPr bwMode="auto">
                <a:xfrm>
                  <a:off x="7406614" y="3658076"/>
                  <a:ext cx="631904" cy="523220"/>
                </a:xfrm>
                <a:prstGeom prst="rect">
                  <a:avLst/>
                </a:prstGeom>
                <a:noFill/>
                <a:ln w="9525">
                  <a:noFill/>
                  <a:miter lim="800000"/>
                  <a:headEnd/>
                  <a:tailEnd/>
                </a:ln>
              </p:spPr>
              <p:txBody>
                <a:bodyPr wrap="none">
                  <a:spAutoFit/>
                </a:bodyPr>
                <a:lstStyle/>
                <a:p>
                  <a:pPr algn="ctr"/>
                  <a:r>
                    <a:rPr lang="en-US" b="1" dirty="0" err="1" smtClean="0">
                      <a:solidFill>
                        <a:srgbClr val="000000"/>
                      </a:solidFill>
                      <a:latin typeface="Arial Narrow" panose="020B0606020202030204" pitchFamily="34" charset="0"/>
                    </a:rPr>
                    <a:t>60</a:t>
                  </a:r>
                  <a:r>
                    <a:rPr lang="en-US" b="1" baseline="30000" dirty="0" err="1" smtClean="0">
                      <a:solidFill>
                        <a:srgbClr val="000000"/>
                      </a:solidFill>
                      <a:latin typeface="Arial Narrow" panose="020B0606020202030204" pitchFamily="34" charset="0"/>
                    </a:rPr>
                    <a:t>o</a:t>
                  </a:r>
                  <a:endParaRPr lang="en-US" b="1" baseline="30000" dirty="0">
                    <a:solidFill>
                      <a:srgbClr val="000000"/>
                    </a:solidFill>
                    <a:latin typeface="Arial Narrow" panose="020B0606020202030204" pitchFamily="34" charset="0"/>
                  </a:endParaRPr>
                </a:p>
              </p:txBody>
            </p:sp>
            <p:cxnSp>
              <p:nvCxnSpPr>
                <p:cNvPr id="61" name="Straight Connector 60"/>
                <p:cNvCxnSpPr/>
                <p:nvPr/>
              </p:nvCxnSpPr>
              <p:spPr>
                <a:xfrm flipV="1">
                  <a:off x="7309121" y="3025775"/>
                  <a:ext cx="665162" cy="109855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sp>
          <p:nvSpPr>
            <p:cNvPr id="74" name="Rectangle 73"/>
            <p:cNvSpPr>
              <a:spLocks noChangeArrowheads="1"/>
            </p:cNvSpPr>
            <p:nvPr/>
          </p:nvSpPr>
          <p:spPr bwMode="auto">
            <a:xfrm>
              <a:off x="6474135" y="3215492"/>
              <a:ext cx="404278"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T</a:t>
              </a:r>
              <a:endParaRPr lang="en-US" dirty="0">
                <a:solidFill>
                  <a:srgbClr val="000000"/>
                </a:solidFill>
              </a:endParaRPr>
            </a:p>
          </p:txBody>
        </p:sp>
        <p:sp>
          <p:nvSpPr>
            <p:cNvPr id="75" name="Rectangle 74"/>
            <p:cNvSpPr>
              <a:spLocks noChangeArrowheads="1"/>
            </p:cNvSpPr>
            <p:nvPr/>
          </p:nvSpPr>
          <p:spPr bwMode="auto">
            <a:xfrm>
              <a:off x="7257906" y="3215494"/>
              <a:ext cx="404278"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T</a:t>
              </a:r>
              <a:endParaRPr lang="en-US" dirty="0">
                <a:solidFill>
                  <a:srgbClr val="000000"/>
                </a:solidFill>
              </a:endParaRPr>
            </a:p>
          </p:txBody>
        </p:sp>
      </p:grpSp>
      <p:sp>
        <p:nvSpPr>
          <p:cNvPr id="66" name="Rectangle 6"/>
          <p:cNvSpPr>
            <a:spLocks noChangeArrowheads="1"/>
          </p:cNvSpPr>
          <p:nvPr/>
        </p:nvSpPr>
        <p:spPr bwMode="auto">
          <a:xfrm>
            <a:off x="5637464" y="6396335"/>
            <a:ext cx="3506536" cy="461665"/>
          </a:xfrm>
          <a:prstGeom prst="rect">
            <a:avLst/>
          </a:prstGeom>
          <a:noFill/>
          <a:ln w="9525">
            <a:noFill/>
            <a:miter lim="800000"/>
            <a:headEnd/>
            <a:tailEnd/>
          </a:ln>
        </p:spPr>
        <p:txBody>
          <a:bodyPr wrap="none">
            <a:spAutoFit/>
          </a:bodyPr>
          <a:lstStyle/>
          <a:p>
            <a:pPr marL="342900" indent="-342900" algn="r">
              <a:spcBef>
                <a:spcPct val="20000"/>
              </a:spcBef>
            </a:pPr>
            <a:r>
              <a:rPr lang="en-US" sz="2400" b="1" dirty="0" err="1" smtClean="0">
                <a:solidFill>
                  <a:srgbClr val="000000"/>
                </a:solidFill>
                <a:latin typeface="Arial Narrow" panose="020B0606020202030204" pitchFamily="34" charset="0"/>
              </a:rPr>
              <a:t>www.teachnlearnchem.com</a:t>
            </a:r>
            <a:endParaRPr lang="en-US" sz="2400" b="1"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30641181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800"/>
                                        </p:tgtEl>
                                        <p:attrNameLst>
                                          <p:attrName>style.visibility</p:attrName>
                                        </p:attrNameLst>
                                      </p:cBhvr>
                                      <p:to>
                                        <p:strVal val="visible"/>
                                      </p:to>
                                    </p:set>
                                    <p:animEffect transition="in" filter="circle(in)">
                                      <p:cBhvr>
                                        <p:cTn id="7" dur="2000"/>
                                        <p:tgtEl>
                                          <p:spTgt spid="338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4453"/>
                                        </p:tgtEl>
                                        <p:attrNameLst>
                                          <p:attrName>style.visibility</p:attrName>
                                        </p:attrNameLst>
                                      </p:cBhvr>
                                      <p:to>
                                        <p:strVal val="visible"/>
                                      </p:to>
                                    </p:set>
                                    <p:animEffect transition="in" filter="dissolve">
                                      <p:cBhvr>
                                        <p:cTn id="12" dur="500"/>
                                        <p:tgtEl>
                                          <p:spTgt spid="27445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274467"/>
                                        </p:tgtEl>
                                        <p:attrNameLst>
                                          <p:attrName>style.visibility</p:attrName>
                                        </p:attrNameLst>
                                      </p:cBhvr>
                                      <p:to>
                                        <p:strVal val="visible"/>
                                      </p:to>
                                    </p:set>
                                    <p:animEffect transition="in" filter="fade">
                                      <p:cBhvr>
                                        <p:cTn id="35" dur="2000"/>
                                        <p:tgtEl>
                                          <p:spTgt spid="274467"/>
                                        </p:tgtEl>
                                      </p:cBhvr>
                                    </p:animEffect>
                                    <p:anim calcmode="lin" valueType="num">
                                      <p:cBhvr>
                                        <p:cTn id="36" dur="2000" fill="hold"/>
                                        <p:tgtEl>
                                          <p:spTgt spid="274467"/>
                                        </p:tgtEl>
                                        <p:attrNameLst>
                                          <p:attrName>style.rotation</p:attrName>
                                        </p:attrNameLst>
                                      </p:cBhvr>
                                      <p:tavLst>
                                        <p:tav tm="0">
                                          <p:val>
                                            <p:fltVal val="720"/>
                                          </p:val>
                                        </p:tav>
                                        <p:tav tm="100000">
                                          <p:val>
                                            <p:fltVal val="0"/>
                                          </p:val>
                                        </p:tav>
                                      </p:tavLst>
                                    </p:anim>
                                    <p:anim calcmode="lin" valueType="num">
                                      <p:cBhvr>
                                        <p:cTn id="37" dur="2000" fill="hold"/>
                                        <p:tgtEl>
                                          <p:spTgt spid="274467"/>
                                        </p:tgtEl>
                                        <p:attrNameLst>
                                          <p:attrName>ppt_h</p:attrName>
                                        </p:attrNameLst>
                                      </p:cBhvr>
                                      <p:tavLst>
                                        <p:tav tm="0">
                                          <p:val>
                                            <p:fltVal val="0"/>
                                          </p:val>
                                        </p:tav>
                                        <p:tav tm="100000">
                                          <p:val>
                                            <p:strVal val="#ppt_h"/>
                                          </p:val>
                                        </p:tav>
                                      </p:tavLst>
                                    </p:anim>
                                    <p:anim calcmode="lin" valueType="num">
                                      <p:cBhvr>
                                        <p:cTn id="38" dur="2000" fill="hold"/>
                                        <p:tgtEl>
                                          <p:spTgt spid="274467"/>
                                        </p:tgtEl>
                                        <p:attrNameLst>
                                          <p:attrName>ppt_w</p:attrName>
                                        </p:attrNameLst>
                                      </p:cBhvr>
                                      <p:tavLst>
                                        <p:tav tm="0">
                                          <p:val>
                                            <p:fltVal val="0"/>
                                          </p:val>
                                        </p:tav>
                                        <p:tav tm="100000">
                                          <p:val>
                                            <p:strVal val="#ppt_w"/>
                                          </p:val>
                                        </p:tav>
                                      </p:tavLst>
                                    </p:anim>
                                  </p:childTnLst>
                                </p:cTn>
                              </p:par>
                              <p:par>
                                <p:cTn id="39" presetID="35" presetClass="entr" presetSubtype="0" fill="hold" grpId="0" nodeType="withEffect">
                                  <p:stCondLst>
                                    <p:cond delay="0"/>
                                  </p:stCondLst>
                                  <p:childTnLst>
                                    <p:set>
                                      <p:cBhvr>
                                        <p:cTn id="40" dur="1" fill="hold">
                                          <p:stCondLst>
                                            <p:cond delay="0"/>
                                          </p:stCondLst>
                                        </p:cTn>
                                        <p:tgtEl>
                                          <p:spTgt spid="274466"/>
                                        </p:tgtEl>
                                        <p:attrNameLst>
                                          <p:attrName>style.visibility</p:attrName>
                                        </p:attrNameLst>
                                      </p:cBhvr>
                                      <p:to>
                                        <p:strVal val="visible"/>
                                      </p:to>
                                    </p:set>
                                    <p:animEffect transition="in" filter="fade">
                                      <p:cBhvr>
                                        <p:cTn id="41" dur="2000"/>
                                        <p:tgtEl>
                                          <p:spTgt spid="274466"/>
                                        </p:tgtEl>
                                      </p:cBhvr>
                                    </p:animEffect>
                                    <p:anim calcmode="lin" valueType="num">
                                      <p:cBhvr>
                                        <p:cTn id="42" dur="2000" fill="hold"/>
                                        <p:tgtEl>
                                          <p:spTgt spid="274466"/>
                                        </p:tgtEl>
                                        <p:attrNameLst>
                                          <p:attrName>style.rotation</p:attrName>
                                        </p:attrNameLst>
                                      </p:cBhvr>
                                      <p:tavLst>
                                        <p:tav tm="0">
                                          <p:val>
                                            <p:fltVal val="720"/>
                                          </p:val>
                                        </p:tav>
                                        <p:tav tm="100000">
                                          <p:val>
                                            <p:fltVal val="0"/>
                                          </p:val>
                                        </p:tav>
                                      </p:tavLst>
                                    </p:anim>
                                    <p:anim calcmode="lin" valueType="num">
                                      <p:cBhvr>
                                        <p:cTn id="43" dur="2000" fill="hold"/>
                                        <p:tgtEl>
                                          <p:spTgt spid="274466"/>
                                        </p:tgtEl>
                                        <p:attrNameLst>
                                          <p:attrName>ppt_h</p:attrName>
                                        </p:attrNameLst>
                                      </p:cBhvr>
                                      <p:tavLst>
                                        <p:tav tm="0">
                                          <p:val>
                                            <p:fltVal val="0"/>
                                          </p:val>
                                        </p:tav>
                                        <p:tav tm="100000">
                                          <p:val>
                                            <p:strVal val="#ppt_h"/>
                                          </p:val>
                                        </p:tav>
                                      </p:tavLst>
                                    </p:anim>
                                    <p:anim calcmode="lin" valueType="num">
                                      <p:cBhvr>
                                        <p:cTn id="44" dur="2000" fill="hold"/>
                                        <p:tgtEl>
                                          <p:spTgt spid="274466"/>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74518"/>
                                        </p:tgtEl>
                                        <p:attrNameLst>
                                          <p:attrName>style.visibility</p:attrName>
                                        </p:attrNameLst>
                                      </p:cBhvr>
                                      <p:to>
                                        <p:strVal val="visible"/>
                                      </p:to>
                                    </p:set>
                                    <p:anim calcmode="discrete" valueType="clr">
                                      <p:cBhvr override="childStyle">
                                        <p:cTn id="49" dur="80"/>
                                        <p:tgtEl>
                                          <p:spTgt spid="27451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74518"/>
                                        </p:tgtEl>
                                        <p:attrNameLst>
                                          <p:attrName>fillcolor</p:attrName>
                                        </p:attrNameLst>
                                      </p:cBhvr>
                                      <p:tavLst>
                                        <p:tav tm="0">
                                          <p:val>
                                            <p:clrVal>
                                              <a:schemeClr val="accent2"/>
                                            </p:clrVal>
                                          </p:val>
                                        </p:tav>
                                        <p:tav tm="50000">
                                          <p:val>
                                            <p:clrVal>
                                              <a:schemeClr val="hlink"/>
                                            </p:clrVal>
                                          </p:val>
                                        </p:tav>
                                      </p:tavLst>
                                    </p:anim>
                                    <p:set>
                                      <p:cBhvr>
                                        <p:cTn id="51" dur="80"/>
                                        <p:tgtEl>
                                          <p:spTgt spid="274518"/>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2000"/>
                                        <p:tgtEl>
                                          <p:spTgt spid="274467"/>
                                        </p:tgtEl>
                                      </p:cBhvr>
                                    </p:animEffect>
                                    <p:set>
                                      <p:cBhvr>
                                        <p:cTn id="56" dur="1" fill="hold">
                                          <p:stCondLst>
                                            <p:cond delay="1999"/>
                                          </p:stCondLst>
                                        </p:cTn>
                                        <p:tgtEl>
                                          <p:spTgt spid="274467"/>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274519"/>
                                        </p:tgtEl>
                                        <p:attrNameLst>
                                          <p:attrName>style.visibility</p:attrName>
                                        </p:attrNameLst>
                                      </p:cBhvr>
                                      <p:to>
                                        <p:strVal val="visible"/>
                                      </p:to>
                                    </p:set>
                                    <p:animEffect transition="in" filter="fade">
                                      <p:cBhvr>
                                        <p:cTn id="59" dur="2000"/>
                                        <p:tgtEl>
                                          <p:spTgt spid="274519"/>
                                        </p:tgtEl>
                                      </p:cBhvr>
                                    </p:animEffect>
                                  </p:childTnLst>
                                </p:cTn>
                              </p:par>
                              <p:par>
                                <p:cTn id="60" presetID="10" presetClass="exit" presetSubtype="0" fill="hold" grpId="1" nodeType="withEffect">
                                  <p:stCondLst>
                                    <p:cond delay="0"/>
                                  </p:stCondLst>
                                  <p:childTnLst>
                                    <p:animEffect transition="out" filter="fade">
                                      <p:cBhvr>
                                        <p:cTn id="61" dur="2000"/>
                                        <p:tgtEl>
                                          <p:spTgt spid="274466"/>
                                        </p:tgtEl>
                                      </p:cBhvr>
                                    </p:animEffect>
                                    <p:set>
                                      <p:cBhvr>
                                        <p:cTn id="62" dur="1" fill="hold">
                                          <p:stCondLst>
                                            <p:cond delay="1999"/>
                                          </p:stCondLst>
                                        </p:cTn>
                                        <p:tgtEl>
                                          <p:spTgt spid="274466"/>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274520"/>
                                        </p:tgtEl>
                                        <p:attrNameLst>
                                          <p:attrName>style.visibility</p:attrName>
                                        </p:attrNameLst>
                                      </p:cBhvr>
                                      <p:to>
                                        <p:strVal val="visible"/>
                                      </p:to>
                                    </p:set>
                                    <p:animEffect transition="in" filter="fade">
                                      <p:cBhvr>
                                        <p:cTn id="65" dur="2000"/>
                                        <p:tgtEl>
                                          <p:spTgt spid="274520"/>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33804"/>
                                        </p:tgtEl>
                                        <p:attrNameLst>
                                          <p:attrName>style.visibility</p:attrName>
                                        </p:attrNameLst>
                                      </p:cBhvr>
                                      <p:to>
                                        <p:strVal val="visible"/>
                                      </p:to>
                                    </p:set>
                                    <p:animEffect transition="in" filter="wheel(1)">
                                      <p:cBhvr>
                                        <p:cTn id="70" dur="2000"/>
                                        <p:tgtEl>
                                          <p:spTgt spid="33804"/>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274507"/>
                                        </p:tgtEl>
                                        <p:attrNameLst>
                                          <p:attrName>style.visibility</p:attrName>
                                        </p:attrNameLst>
                                      </p:cBhvr>
                                      <p:to>
                                        <p:strVal val="visible"/>
                                      </p:to>
                                    </p:set>
                                    <p:animEffect transition="in" filter="dissolve">
                                      <p:cBhvr>
                                        <p:cTn id="75" dur="500"/>
                                        <p:tgtEl>
                                          <p:spTgt spid="274507"/>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fade">
                                      <p:cBhvr>
                                        <p:cTn id="80" dur="1000"/>
                                        <p:tgtEl>
                                          <p:spTgt spid="5"/>
                                        </p:tgtEl>
                                      </p:cBhvr>
                                    </p:animEffect>
                                    <p:anim calcmode="lin" valueType="num">
                                      <p:cBhvr>
                                        <p:cTn id="81" dur="1000" fill="hold"/>
                                        <p:tgtEl>
                                          <p:spTgt spid="5"/>
                                        </p:tgtEl>
                                        <p:attrNameLst>
                                          <p:attrName>ppt_x</p:attrName>
                                        </p:attrNameLst>
                                      </p:cBhvr>
                                      <p:tavLst>
                                        <p:tav tm="0">
                                          <p:val>
                                            <p:strVal val="#ppt_x"/>
                                          </p:val>
                                        </p:tav>
                                        <p:tav tm="100000">
                                          <p:val>
                                            <p:strVal val="#ppt_x"/>
                                          </p:val>
                                        </p:tav>
                                      </p:tavLst>
                                    </p:anim>
                                    <p:anim calcmode="lin" valueType="num">
                                      <p:cBhvr>
                                        <p:cTn id="8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5" presetClass="entr" presetSubtype="0" fill="hold"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2000"/>
                                        <p:tgtEl>
                                          <p:spTgt spid="6"/>
                                        </p:tgtEl>
                                      </p:cBhvr>
                                    </p:animEffect>
                                    <p:anim calcmode="lin" valueType="num">
                                      <p:cBhvr>
                                        <p:cTn id="88" dur="2000" fill="hold"/>
                                        <p:tgtEl>
                                          <p:spTgt spid="6"/>
                                        </p:tgtEl>
                                        <p:attrNameLst>
                                          <p:attrName>style.rotation</p:attrName>
                                        </p:attrNameLst>
                                      </p:cBhvr>
                                      <p:tavLst>
                                        <p:tav tm="0">
                                          <p:val>
                                            <p:fltVal val="720"/>
                                          </p:val>
                                        </p:tav>
                                        <p:tav tm="100000">
                                          <p:val>
                                            <p:fltVal val="0"/>
                                          </p:val>
                                        </p:tav>
                                      </p:tavLst>
                                    </p:anim>
                                    <p:anim calcmode="lin" valueType="num">
                                      <p:cBhvr>
                                        <p:cTn id="89" dur="2000" fill="hold"/>
                                        <p:tgtEl>
                                          <p:spTgt spid="6"/>
                                        </p:tgtEl>
                                        <p:attrNameLst>
                                          <p:attrName>ppt_h</p:attrName>
                                        </p:attrNameLst>
                                      </p:cBhvr>
                                      <p:tavLst>
                                        <p:tav tm="0">
                                          <p:val>
                                            <p:fltVal val="0"/>
                                          </p:val>
                                        </p:tav>
                                        <p:tav tm="100000">
                                          <p:val>
                                            <p:strVal val="#ppt_h"/>
                                          </p:val>
                                        </p:tav>
                                      </p:tavLst>
                                    </p:anim>
                                    <p:anim calcmode="lin" valueType="num">
                                      <p:cBhvr>
                                        <p:cTn id="90" dur="2000" fill="hold"/>
                                        <p:tgtEl>
                                          <p:spTgt spid="6"/>
                                        </p:tgtEl>
                                        <p:attrNameLst>
                                          <p:attrName>ppt_w</p:attrName>
                                        </p:attrNameLst>
                                      </p:cBhvr>
                                      <p:tavLst>
                                        <p:tav tm="0">
                                          <p:val>
                                            <p:fltVal val="0"/>
                                          </p:val>
                                        </p:tav>
                                        <p:tav tm="100000">
                                          <p:val>
                                            <p:strVal val="#ppt_w"/>
                                          </p:val>
                                        </p:tav>
                                      </p:tavLst>
                                    </p:anim>
                                  </p:childTnLst>
                                </p:cTn>
                              </p:par>
                              <p:par>
                                <p:cTn id="91" presetID="35" presetClass="entr" presetSubtype="0" fill="hold" nodeType="with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fade">
                                      <p:cBhvr>
                                        <p:cTn id="93" dur="2000"/>
                                        <p:tgtEl>
                                          <p:spTgt spid="2"/>
                                        </p:tgtEl>
                                      </p:cBhvr>
                                    </p:animEffect>
                                    <p:anim calcmode="lin" valueType="num">
                                      <p:cBhvr>
                                        <p:cTn id="94" dur="2000" fill="hold"/>
                                        <p:tgtEl>
                                          <p:spTgt spid="2"/>
                                        </p:tgtEl>
                                        <p:attrNameLst>
                                          <p:attrName>style.rotation</p:attrName>
                                        </p:attrNameLst>
                                      </p:cBhvr>
                                      <p:tavLst>
                                        <p:tav tm="0">
                                          <p:val>
                                            <p:fltVal val="720"/>
                                          </p:val>
                                        </p:tav>
                                        <p:tav tm="100000">
                                          <p:val>
                                            <p:fltVal val="0"/>
                                          </p:val>
                                        </p:tav>
                                      </p:tavLst>
                                    </p:anim>
                                    <p:anim calcmode="lin" valueType="num">
                                      <p:cBhvr>
                                        <p:cTn id="95" dur="2000" fill="hold"/>
                                        <p:tgtEl>
                                          <p:spTgt spid="2"/>
                                        </p:tgtEl>
                                        <p:attrNameLst>
                                          <p:attrName>ppt_h</p:attrName>
                                        </p:attrNameLst>
                                      </p:cBhvr>
                                      <p:tavLst>
                                        <p:tav tm="0">
                                          <p:val>
                                            <p:fltVal val="0"/>
                                          </p:val>
                                        </p:tav>
                                        <p:tav tm="100000">
                                          <p:val>
                                            <p:strVal val="#ppt_h"/>
                                          </p:val>
                                        </p:tav>
                                      </p:tavLst>
                                    </p:anim>
                                    <p:anim calcmode="lin" valueType="num">
                                      <p:cBhvr>
                                        <p:cTn id="96"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97" fill="hold">
                      <p:stCondLst>
                        <p:cond delay="indefinite"/>
                      </p:stCondLst>
                      <p:childTnLst>
                        <p:par>
                          <p:cTn id="98" fill="hold">
                            <p:stCondLst>
                              <p:cond delay="0"/>
                            </p:stCondLst>
                            <p:childTnLst>
                              <p:par>
                                <p:cTn id="99" presetID="21" presetClass="entr" presetSubtype="1" fill="hold" nodeType="click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heel(1)">
                                      <p:cBhvr>
                                        <p:cTn id="101" dur="2000"/>
                                        <p:tgtEl>
                                          <p:spTgt spid="15"/>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8" fill="hold" grpId="0" nodeType="clickEffect">
                                  <p:stCondLst>
                                    <p:cond delay="0"/>
                                  </p:stCondLst>
                                  <p:childTnLst>
                                    <p:set>
                                      <p:cBhvr>
                                        <p:cTn id="105" dur="1" fill="hold">
                                          <p:stCondLst>
                                            <p:cond delay="0"/>
                                          </p:stCondLst>
                                        </p:cTn>
                                        <p:tgtEl>
                                          <p:spTgt spid="274496"/>
                                        </p:tgtEl>
                                        <p:attrNameLst>
                                          <p:attrName>style.visibility</p:attrName>
                                        </p:attrNameLst>
                                      </p:cBhvr>
                                      <p:to>
                                        <p:strVal val="visible"/>
                                      </p:to>
                                    </p:set>
                                    <p:anim calcmode="lin" valueType="num">
                                      <p:cBhvr additive="base">
                                        <p:cTn id="106" dur="2000" fill="hold"/>
                                        <p:tgtEl>
                                          <p:spTgt spid="274496"/>
                                        </p:tgtEl>
                                        <p:attrNameLst>
                                          <p:attrName>ppt_x</p:attrName>
                                        </p:attrNameLst>
                                      </p:cBhvr>
                                      <p:tavLst>
                                        <p:tav tm="0">
                                          <p:val>
                                            <p:strVal val="0-#ppt_w/2"/>
                                          </p:val>
                                        </p:tav>
                                        <p:tav tm="100000">
                                          <p:val>
                                            <p:strVal val="#ppt_x"/>
                                          </p:val>
                                        </p:tav>
                                      </p:tavLst>
                                    </p:anim>
                                    <p:anim calcmode="lin" valueType="num">
                                      <p:cBhvr additive="base">
                                        <p:cTn id="107" dur="2000" fill="hold"/>
                                        <p:tgtEl>
                                          <p:spTgt spid="274496"/>
                                        </p:tgtEl>
                                        <p:attrNameLst>
                                          <p:attrName>ppt_y</p:attrName>
                                        </p:attrNameLst>
                                      </p:cBhvr>
                                      <p:tavLst>
                                        <p:tav tm="0">
                                          <p:val>
                                            <p:strVal val="#ppt_y"/>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9" presetClass="entr" presetSubtype="0" fill="hold" grpId="0" nodeType="clickEffect">
                                  <p:stCondLst>
                                    <p:cond delay="0"/>
                                  </p:stCondLst>
                                  <p:childTnLst>
                                    <p:set>
                                      <p:cBhvr>
                                        <p:cTn id="111" dur="1" fill="hold">
                                          <p:stCondLst>
                                            <p:cond delay="0"/>
                                          </p:stCondLst>
                                        </p:cTn>
                                        <p:tgtEl>
                                          <p:spTgt spid="274497"/>
                                        </p:tgtEl>
                                        <p:attrNameLst>
                                          <p:attrName>style.visibility</p:attrName>
                                        </p:attrNameLst>
                                      </p:cBhvr>
                                      <p:to>
                                        <p:strVal val="visible"/>
                                      </p:to>
                                    </p:set>
                                    <p:anim calcmode="lin" valueType="num">
                                      <p:cBhvr>
                                        <p:cTn id="112" dur="1000" fill="hold"/>
                                        <p:tgtEl>
                                          <p:spTgt spid="274497"/>
                                        </p:tgtEl>
                                        <p:attrNameLst>
                                          <p:attrName>ppt_x</p:attrName>
                                        </p:attrNameLst>
                                      </p:cBhvr>
                                      <p:tavLst>
                                        <p:tav tm="0">
                                          <p:val>
                                            <p:strVal val="#ppt_x-.2"/>
                                          </p:val>
                                        </p:tav>
                                        <p:tav tm="100000">
                                          <p:val>
                                            <p:strVal val="#ppt_x"/>
                                          </p:val>
                                        </p:tav>
                                      </p:tavLst>
                                    </p:anim>
                                    <p:anim calcmode="lin" valueType="num">
                                      <p:cBhvr>
                                        <p:cTn id="113" dur="1000" fill="hold"/>
                                        <p:tgtEl>
                                          <p:spTgt spid="274497"/>
                                        </p:tgtEl>
                                        <p:attrNameLst>
                                          <p:attrName>ppt_y</p:attrName>
                                        </p:attrNameLst>
                                      </p:cBhvr>
                                      <p:tavLst>
                                        <p:tav tm="0">
                                          <p:val>
                                            <p:strVal val="#ppt_y"/>
                                          </p:val>
                                        </p:tav>
                                        <p:tav tm="100000">
                                          <p:val>
                                            <p:strVal val="#ppt_y"/>
                                          </p:val>
                                        </p:tav>
                                      </p:tavLst>
                                    </p:anim>
                                    <p:animEffect transition="in" filter="wipe(right)" prLst="gradientSize: 0.1">
                                      <p:cBhvr>
                                        <p:cTn id="114" dur="1000"/>
                                        <p:tgtEl>
                                          <p:spTgt spid="274497"/>
                                        </p:tgtEl>
                                      </p:cBhvr>
                                    </p:animEffect>
                                  </p:childTnLst>
                                </p:cTn>
                              </p:par>
                            </p:childTnLst>
                          </p:cTn>
                        </p:par>
                      </p:childTnLst>
                    </p:cTn>
                  </p:par>
                  <p:par>
                    <p:cTn id="115" fill="hold">
                      <p:stCondLst>
                        <p:cond delay="indefinite"/>
                      </p:stCondLst>
                      <p:childTnLst>
                        <p:par>
                          <p:cTn id="116" fill="hold">
                            <p:stCondLst>
                              <p:cond delay="0"/>
                            </p:stCondLst>
                            <p:childTnLst>
                              <p:par>
                                <p:cTn id="117" presetID="29" presetClass="entr" presetSubtype="0" fill="hold" grpId="0" nodeType="clickEffect">
                                  <p:stCondLst>
                                    <p:cond delay="0"/>
                                  </p:stCondLst>
                                  <p:childTnLst>
                                    <p:set>
                                      <p:cBhvr>
                                        <p:cTn id="118" dur="1" fill="hold">
                                          <p:stCondLst>
                                            <p:cond delay="0"/>
                                          </p:stCondLst>
                                        </p:cTn>
                                        <p:tgtEl>
                                          <p:spTgt spid="274498"/>
                                        </p:tgtEl>
                                        <p:attrNameLst>
                                          <p:attrName>style.visibility</p:attrName>
                                        </p:attrNameLst>
                                      </p:cBhvr>
                                      <p:to>
                                        <p:strVal val="visible"/>
                                      </p:to>
                                    </p:set>
                                    <p:anim calcmode="lin" valueType="num">
                                      <p:cBhvr>
                                        <p:cTn id="119" dur="1000" fill="hold"/>
                                        <p:tgtEl>
                                          <p:spTgt spid="274498"/>
                                        </p:tgtEl>
                                        <p:attrNameLst>
                                          <p:attrName>ppt_x</p:attrName>
                                        </p:attrNameLst>
                                      </p:cBhvr>
                                      <p:tavLst>
                                        <p:tav tm="0">
                                          <p:val>
                                            <p:strVal val="#ppt_x-.2"/>
                                          </p:val>
                                        </p:tav>
                                        <p:tav tm="100000">
                                          <p:val>
                                            <p:strVal val="#ppt_x"/>
                                          </p:val>
                                        </p:tav>
                                      </p:tavLst>
                                    </p:anim>
                                    <p:anim calcmode="lin" valueType="num">
                                      <p:cBhvr>
                                        <p:cTn id="120" dur="1000" fill="hold"/>
                                        <p:tgtEl>
                                          <p:spTgt spid="274498"/>
                                        </p:tgtEl>
                                        <p:attrNameLst>
                                          <p:attrName>ppt_y</p:attrName>
                                        </p:attrNameLst>
                                      </p:cBhvr>
                                      <p:tavLst>
                                        <p:tav tm="0">
                                          <p:val>
                                            <p:strVal val="#ppt_y"/>
                                          </p:val>
                                        </p:tav>
                                        <p:tav tm="100000">
                                          <p:val>
                                            <p:strVal val="#ppt_y"/>
                                          </p:val>
                                        </p:tav>
                                      </p:tavLst>
                                    </p:anim>
                                    <p:animEffect transition="in" filter="wipe(right)" prLst="gradientSize: 0.1">
                                      <p:cBhvr>
                                        <p:cTn id="121" dur="1000"/>
                                        <p:tgtEl>
                                          <p:spTgt spid="274498"/>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nodeType="click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wipe(down)">
                                      <p:cBhvr>
                                        <p:cTn id="126" dur="500"/>
                                        <p:tgtEl>
                                          <p:spTgt spid="7"/>
                                        </p:tgtEl>
                                      </p:cBhvr>
                                    </p:animEffect>
                                  </p:childTnLst>
                                </p:cTn>
                              </p:par>
                            </p:childTnLst>
                          </p:cTn>
                        </p:par>
                      </p:childTnLst>
                    </p:cTn>
                  </p:par>
                  <p:par>
                    <p:cTn id="127" fill="hold">
                      <p:stCondLst>
                        <p:cond delay="indefinite"/>
                      </p:stCondLst>
                      <p:childTnLst>
                        <p:par>
                          <p:cTn id="128" fill="hold">
                            <p:stCondLst>
                              <p:cond delay="0"/>
                            </p:stCondLst>
                            <p:childTnLst>
                              <p:par>
                                <p:cTn id="129" presetID="47" presetClass="entr" presetSubtype="0" fill="hold" grpId="0" nodeType="clickEffect">
                                  <p:stCondLst>
                                    <p:cond delay="0"/>
                                  </p:stCondLst>
                                  <p:childTnLst>
                                    <p:set>
                                      <p:cBhvr>
                                        <p:cTn id="130" dur="1" fill="hold">
                                          <p:stCondLst>
                                            <p:cond delay="0"/>
                                          </p:stCondLst>
                                        </p:cTn>
                                        <p:tgtEl>
                                          <p:spTgt spid="274505"/>
                                        </p:tgtEl>
                                        <p:attrNameLst>
                                          <p:attrName>style.visibility</p:attrName>
                                        </p:attrNameLst>
                                      </p:cBhvr>
                                      <p:to>
                                        <p:strVal val="visible"/>
                                      </p:to>
                                    </p:set>
                                    <p:animEffect transition="in" filter="fade">
                                      <p:cBhvr>
                                        <p:cTn id="131" dur="1000"/>
                                        <p:tgtEl>
                                          <p:spTgt spid="274505"/>
                                        </p:tgtEl>
                                      </p:cBhvr>
                                    </p:animEffect>
                                    <p:anim calcmode="lin" valueType="num">
                                      <p:cBhvr>
                                        <p:cTn id="132" dur="1000" fill="hold"/>
                                        <p:tgtEl>
                                          <p:spTgt spid="274505"/>
                                        </p:tgtEl>
                                        <p:attrNameLst>
                                          <p:attrName>ppt_x</p:attrName>
                                        </p:attrNameLst>
                                      </p:cBhvr>
                                      <p:tavLst>
                                        <p:tav tm="0">
                                          <p:val>
                                            <p:strVal val="#ppt_x"/>
                                          </p:val>
                                        </p:tav>
                                        <p:tav tm="100000">
                                          <p:val>
                                            <p:strVal val="#ppt_x"/>
                                          </p:val>
                                        </p:tav>
                                      </p:tavLst>
                                    </p:anim>
                                    <p:anim calcmode="lin" valueType="num">
                                      <p:cBhvr>
                                        <p:cTn id="133" dur="1000" fill="hold"/>
                                        <p:tgtEl>
                                          <p:spTgt spid="274505"/>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6" presetClass="entr" presetSubtype="0" fill="hold" grpId="0" nodeType="clickEffect">
                                  <p:stCondLst>
                                    <p:cond delay="0"/>
                                  </p:stCondLst>
                                  <p:childTnLst>
                                    <p:set>
                                      <p:cBhvr>
                                        <p:cTn id="137" dur="1" fill="hold">
                                          <p:stCondLst>
                                            <p:cond delay="0"/>
                                          </p:stCondLst>
                                        </p:cTn>
                                        <p:tgtEl>
                                          <p:spTgt spid="274490"/>
                                        </p:tgtEl>
                                        <p:attrNameLst>
                                          <p:attrName>style.visibility</p:attrName>
                                        </p:attrNameLst>
                                      </p:cBhvr>
                                      <p:to>
                                        <p:strVal val="visible"/>
                                      </p:to>
                                    </p:set>
                                    <p:animEffect transition="in" filter="wipe(down)">
                                      <p:cBhvr>
                                        <p:cTn id="138" dur="580">
                                          <p:stCondLst>
                                            <p:cond delay="0"/>
                                          </p:stCondLst>
                                        </p:cTn>
                                        <p:tgtEl>
                                          <p:spTgt spid="274490"/>
                                        </p:tgtEl>
                                      </p:cBhvr>
                                    </p:animEffect>
                                    <p:anim calcmode="lin" valueType="num">
                                      <p:cBhvr>
                                        <p:cTn id="139" dur="1822" tmFilter="0,0; 0.14,0.36; 0.43,0.73; 0.71,0.91; 1.0,1.0">
                                          <p:stCondLst>
                                            <p:cond delay="0"/>
                                          </p:stCondLst>
                                        </p:cTn>
                                        <p:tgtEl>
                                          <p:spTgt spid="274490"/>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274490"/>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274490"/>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274490"/>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274490"/>
                                        </p:tgtEl>
                                        <p:attrNameLst>
                                          <p:attrName>ppt_y</p:attrName>
                                        </p:attrNameLst>
                                      </p:cBhvr>
                                      <p:tavLst>
                                        <p:tav tm="0" fmla="#ppt_y-sin(pi*$)/81">
                                          <p:val>
                                            <p:fltVal val="0"/>
                                          </p:val>
                                        </p:tav>
                                        <p:tav tm="100000">
                                          <p:val>
                                            <p:fltVal val="1"/>
                                          </p:val>
                                        </p:tav>
                                      </p:tavLst>
                                    </p:anim>
                                    <p:animScale>
                                      <p:cBhvr>
                                        <p:cTn id="144" dur="26">
                                          <p:stCondLst>
                                            <p:cond delay="650"/>
                                          </p:stCondLst>
                                        </p:cTn>
                                        <p:tgtEl>
                                          <p:spTgt spid="274490"/>
                                        </p:tgtEl>
                                      </p:cBhvr>
                                      <p:to x="100000" y="60000"/>
                                    </p:animScale>
                                    <p:animScale>
                                      <p:cBhvr>
                                        <p:cTn id="145" dur="166" decel="50000">
                                          <p:stCondLst>
                                            <p:cond delay="676"/>
                                          </p:stCondLst>
                                        </p:cTn>
                                        <p:tgtEl>
                                          <p:spTgt spid="274490"/>
                                        </p:tgtEl>
                                      </p:cBhvr>
                                      <p:to x="100000" y="100000"/>
                                    </p:animScale>
                                    <p:animScale>
                                      <p:cBhvr>
                                        <p:cTn id="146" dur="26">
                                          <p:stCondLst>
                                            <p:cond delay="1312"/>
                                          </p:stCondLst>
                                        </p:cTn>
                                        <p:tgtEl>
                                          <p:spTgt spid="274490"/>
                                        </p:tgtEl>
                                      </p:cBhvr>
                                      <p:to x="100000" y="80000"/>
                                    </p:animScale>
                                    <p:animScale>
                                      <p:cBhvr>
                                        <p:cTn id="147" dur="166" decel="50000">
                                          <p:stCondLst>
                                            <p:cond delay="1338"/>
                                          </p:stCondLst>
                                        </p:cTn>
                                        <p:tgtEl>
                                          <p:spTgt spid="274490"/>
                                        </p:tgtEl>
                                      </p:cBhvr>
                                      <p:to x="100000" y="100000"/>
                                    </p:animScale>
                                    <p:animScale>
                                      <p:cBhvr>
                                        <p:cTn id="148" dur="26">
                                          <p:stCondLst>
                                            <p:cond delay="1642"/>
                                          </p:stCondLst>
                                        </p:cTn>
                                        <p:tgtEl>
                                          <p:spTgt spid="274490"/>
                                        </p:tgtEl>
                                      </p:cBhvr>
                                      <p:to x="100000" y="90000"/>
                                    </p:animScale>
                                    <p:animScale>
                                      <p:cBhvr>
                                        <p:cTn id="149" dur="166" decel="50000">
                                          <p:stCondLst>
                                            <p:cond delay="1668"/>
                                          </p:stCondLst>
                                        </p:cTn>
                                        <p:tgtEl>
                                          <p:spTgt spid="274490"/>
                                        </p:tgtEl>
                                      </p:cBhvr>
                                      <p:to x="100000" y="100000"/>
                                    </p:animScale>
                                    <p:animScale>
                                      <p:cBhvr>
                                        <p:cTn id="150" dur="26">
                                          <p:stCondLst>
                                            <p:cond delay="1808"/>
                                          </p:stCondLst>
                                        </p:cTn>
                                        <p:tgtEl>
                                          <p:spTgt spid="274490"/>
                                        </p:tgtEl>
                                      </p:cBhvr>
                                      <p:to x="100000" y="95000"/>
                                    </p:animScale>
                                    <p:animScale>
                                      <p:cBhvr>
                                        <p:cTn id="151" dur="166" decel="50000">
                                          <p:stCondLst>
                                            <p:cond delay="1834"/>
                                          </p:stCondLst>
                                        </p:cTn>
                                        <p:tgtEl>
                                          <p:spTgt spid="274490"/>
                                        </p:tgtEl>
                                      </p:cBhvr>
                                      <p:to x="100000" y="100000"/>
                                    </p:animScale>
                                  </p:childTnLst>
                                </p:cTn>
                              </p:par>
                            </p:childTnLst>
                          </p:cTn>
                        </p:par>
                      </p:childTnLst>
                    </p:cTn>
                  </p:par>
                  <p:par>
                    <p:cTn id="152" fill="hold">
                      <p:stCondLst>
                        <p:cond delay="indefinite"/>
                      </p:stCondLst>
                      <p:childTnLst>
                        <p:par>
                          <p:cTn id="153" fill="hold">
                            <p:stCondLst>
                              <p:cond delay="0"/>
                            </p:stCondLst>
                            <p:childTnLst>
                              <p:par>
                                <p:cTn id="154" presetID="29" presetClass="entr" presetSubtype="0" fill="hold" grpId="0" nodeType="clickEffect">
                                  <p:stCondLst>
                                    <p:cond delay="0"/>
                                  </p:stCondLst>
                                  <p:childTnLst>
                                    <p:set>
                                      <p:cBhvr>
                                        <p:cTn id="155" dur="1" fill="hold">
                                          <p:stCondLst>
                                            <p:cond delay="0"/>
                                          </p:stCondLst>
                                        </p:cTn>
                                        <p:tgtEl>
                                          <p:spTgt spid="274510"/>
                                        </p:tgtEl>
                                        <p:attrNameLst>
                                          <p:attrName>style.visibility</p:attrName>
                                        </p:attrNameLst>
                                      </p:cBhvr>
                                      <p:to>
                                        <p:strVal val="visible"/>
                                      </p:to>
                                    </p:set>
                                    <p:anim calcmode="lin" valueType="num">
                                      <p:cBhvr>
                                        <p:cTn id="156" dur="1000" fill="hold"/>
                                        <p:tgtEl>
                                          <p:spTgt spid="274510"/>
                                        </p:tgtEl>
                                        <p:attrNameLst>
                                          <p:attrName>ppt_x</p:attrName>
                                        </p:attrNameLst>
                                      </p:cBhvr>
                                      <p:tavLst>
                                        <p:tav tm="0">
                                          <p:val>
                                            <p:strVal val="#ppt_x-.2"/>
                                          </p:val>
                                        </p:tav>
                                        <p:tav tm="100000">
                                          <p:val>
                                            <p:strVal val="#ppt_x"/>
                                          </p:val>
                                        </p:tav>
                                      </p:tavLst>
                                    </p:anim>
                                    <p:anim calcmode="lin" valueType="num">
                                      <p:cBhvr>
                                        <p:cTn id="157" dur="1000" fill="hold"/>
                                        <p:tgtEl>
                                          <p:spTgt spid="274510"/>
                                        </p:tgtEl>
                                        <p:attrNameLst>
                                          <p:attrName>ppt_y</p:attrName>
                                        </p:attrNameLst>
                                      </p:cBhvr>
                                      <p:tavLst>
                                        <p:tav tm="0">
                                          <p:val>
                                            <p:strVal val="#ppt_y"/>
                                          </p:val>
                                        </p:tav>
                                        <p:tav tm="100000">
                                          <p:val>
                                            <p:strVal val="#ppt_y"/>
                                          </p:val>
                                        </p:tav>
                                      </p:tavLst>
                                    </p:anim>
                                    <p:animEffect transition="in" filter="wipe(right)" prLst="gradientSize: 0.1">
                                      <p:cBhvr>
                                        <p:cTn id="158" dur="1000"/>
                                        <p:tgtEl>
                                          <p:spTgt spid="274510"/>
                                        </p:tgtEl>
                                      </p:cBhvr>
                                    </p:animEffect>
                                  </p:childTnLst>
                                </p:cTn>
                              </p:par>
                            </p:childTnLst>
                          </p:cTn>
                        </p:par>
                      </p:childTnLst>
                    </p:cTn>
                  </p:par>
                  <p:par>
                    <p:cTn id="159" fill="hold">
                      <p:stCondLst>
                        <p:cond delay="indefinite"/>
                      </p:stCondLst>
                      <p:childTnLst>
                        <p:par>
                          <p:cTn id="160" fill="hold">
                            <p:stCondLst>
                              <p:cond delay="0"/>
                            </p:stCondLst>
                            <p:childTnLst>
                              <p:par>
                                <p:cTn id="161" presetID="16" presetClass="entr" presetSubtype="21" fill="hold" grpId="0" nodeType="clickEffect">
                                  <p:stCondLst>
                                    <p:cond delay="0"/>
                                  </p:stCondLst>
                                  <p:childTnLst>
                                    <p:set>
                                      <p:cBhvr>
                                        <p:cTn id="162" dur="1" fill="hold">
                                          <p:stCondLst>
                                            <p:cond delay="0"/>
                                          </p:stCondLst>
                                        </p:cTn>
                                        <p:tgtEl>
                                          <p:spTgt spid="274511"/>
                                        </p:tgtEl>
                                        <p:attrNameLst>
                                          <p:attrName>style.visibility</p:attrName>
                                        </p:attrNameLst>
                                      </p:cBhvr>
                                      <p:to>
                                        <p:strVal val="visible"/>
                                      </p:to>
                                    </p:set>
                                    <p:animEffect transition="in" filter="barn(inVertical)">
                                      <p:cBhvr>
                                        <p:cTn id="163" dur="500"/>
                                        <p:tgtEl>
                                          <p:spTgt spid="274511"/>
                                        </p:tgtEl>
                                      </p:cBhvr>
                                    </p:animEffect>
                                  </p:childTnLst>
                                </p:cTn>
                              </p:par>
                            </p:childTnLst>
                          </p:cTn>
                        </p:par>
                        <p:par>
                          <p:cTn id="164" fill="hold">
                            <p:stCondLst>
                              <p:cond delay="500"/>
                            </p:stCondLst>
                            <p:childTnLst>
                              <p:par>
                                <p:cTn id="165" presetID="9" presetClass="entr" presetSubtype="0" fill="hold" grpId="0" nodeType="afterEffect">
                                  <p:stCondLst>
                                    <p:cond delay="0"/>
                                  </p:stCondLst>
                                  <p:childTnLst>
                                    <p:set>
                                      <p:cBhvr>
                                        <p:cTn id="166" dur="1" fill="hold">
                                          <p:stCondLst>
                                            <p:cond delay="0"/>
                                          </p:stCondLst>
                                        </p:cTn>
                                        <p:tgtEl>
                                          <p:spTgt spid="274512"/>
                                        </p:tgtEl>
                                        <p:attrNameLst>
                                          <p:attrName>style.visibility</p:attrName>
                                        </p:attrNameLst>
                                      </p:cBhvr>
                                      <p:to>
                                        <p:strVal val="visible"/>
                                      </p:to>
                                    </p:set>
                                    <p:animEffect transition="in" filter="dissolve">
                                      <p:cBhvr>
                                        <p:cTn id="167" dur="500"/>
                                        <p:tgtEl>
                                          <p:spTgt spid="274512"/>
                                        </p:tgtEl>
                                      </p:cBhvr>
                                    </p:animEffect>
                                  </p:childTnLst>
                                </p:cTn>
                              </p:par>
                            </p:childTnLst>
                          </p:cTn>
                        </p:par>
                        <p:par>
                          <p:cTn id="168" fill="hold">
                            <p:stCondLst>
                              <p:cond delay="1000"/>
                            </p:stCondLst>
                            <p:childTnLst>
                              <p:par>
                                <p:cTn id="169" presetID="22" presetClass="entr" presetSubtype="8" fill="hold" grpId="0" nodeType="afterEffect">
                                  <p:stCondLst>
                                    <p:cond delay="0"/>
                                  </p:stCondLst>
                                  <p:childTnLst>
                                    <p:set>
                                      <p:cBhvr>
                                        <p:cTn id="170" dur="1" fill="hold">
                                          <p:stCondLst>
                                            <p:cond delay="0"/>
                                          </p:stCondLst>
                                        </p:cTn>
                                        <p:tgtEl>
                                          <p:spTgt spid="66"/>
                                        </p:tgtEl>
                                        <p:attrNameLst>
                                          <p:attrName>style.visibility</p:attrName>
                                        </p:attrNameLst>
                                      </p:cBhvr>
                                      <p:to>
                                        <p:strVal val="visible"/>
                                      </p:to>
                                    </p:set>
                                    <p:animEffect transition="in" filter="wipe(left)">
                                      <p:cBhvr>
                                        <p:cTn id="171"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66" grpId="0"/>
      <p:bldP spid="274466" grpId="1"/>
      <p:bldP spid="274519" grpId="0"/>
      <p:bldP spid="274520" grpId="0"/>
      <p:bldP spid="274512" grpId="0" animBg="1"/>
      <p:bldP spid="274453" grpId="0"/>
      <p:bldP spid="274467" grpId="0"/>
      <p:bldP spid="274467" grpId="1"/>
      <p:bldP spid="33804" grpId="0" animBg="1"/>
      <p:bldP spid="274490" grpId="0"/>
      <p:bldP spid="274496" grpId="0"/>
      <p:bldP spid="274497" grpId="0"/>
      <p:bldP spid="274498" grpId="0"/>
      <p:bldP spid="274505" grpId="0"/>
      <p:bldP spid="274507" grpId="0"/>
      <p:bldP spid="274510" grpId="0"/>
      <p:bldP spid="274518" grpId="0"/>
      <p:bldP spid="274511" grpId="0"/>
      <p:bldP spid="6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214625" y="174175"/>
            <a:ext cx="5160963" cy="2308225"/>
          </a:xfrm>
          <a:prstGeom prst="rect">
            <a:avLst/>
          </a:prstGeom>
          <a:noFill/>
          <a:ln w="9525">
            <a:noFill/>
            <a:miter lim="800000"/>
            <a:headEnd/>
            <a:tailEnd/>
          </a:ln>
        </p:spPr>
        <p:txBody>
          <a:bodyPr anchor="ctr">
            <a:spAutoFit/>
          </a:bodyPr>
          <a:lstStyle/>
          <a:p>
            <a:r>
              <a:rPr lang="en-US" sz="2400" dirty="0">
                <a:solidFill>
                  <a:srgbClr val="FF0000"/>
                </a:solidFill>
              </a:rPr>
              <a:t>A </a:t>
            </a:r>
            <a:r>
              <a:rPr lang="en-US" sz="2400" dirty="0" smtClean="0">
                <a:solidFill>
                  <a:srgbClr val="FF0000"/>
                </a:solidFill>
              </a:rPr>
              <a:t>7.82 </a:t>
            </a:r>
            <a:r>
              <a:rPr lang="en-US" sz="2400" dirty="0">
                <a:solidFill>
                  <a:srgbClr val="FF0000"/>
                </a:solidFill>
              </a:rPr>
              <a:t>kg mass is being pushed upwards </a:t>
            </a:r>
            <a:r>
              <a:rPr lang="en-US" sz="2400" dirty="0" smtClean="0">
                <a:solidFill>
                  <a:srgbClr val="FF0000"/>
                </a:solidFill>
              </a:rPr>
              <a:t>along </a:t>
            </a:r>
            <a:r>
              <a:rPr lang="en-US" sz="2400" dirty="0">
                <a:solidFill>
                  <a:srgbClr val="FF0000"/>
                </a:solidFill>
              </a:rPr>
              <a:t>a vert. surface by a force of </a:t>
            </a:r>
            <a:r>
              <a:rPr lang="en-US" sz="2400" dirty="0" smtClean="0">
                <a:solidFill>
                  <a:srgbClr val="FF0000"/>
                </a:solidFill>
              </a:rPr>
              <a:t>175 </a:t>
            </a:r>
            <a:r>
              <a:rPr lang="en-US" sz="2400" dirty="0">
                <a:solidFill>
                  <a:srgbClr val="FF0000"/>
                </a:solidFill>
              </a:rPr>
              <a:t>N </a:t>
            </a:r>
            <a:r>
              <a:rPr lang="en-US" sz="2400" dirty="0" smtClean="0">
                <a:solidFill>
                  <a:srgbClr val="FF0000"/>
                </a:solidFill>
              </a:rPr>
              <a:t>at </a:t>
            </a:r>
            <a:r>
              <a:rPr lang="en-US" sz="2400" dirty="0">
                <a:solidFill>
                  <a:srgbClr val="FF0000"/>
                </a:solidFill>
              </a:rPr>
              <a:t>an angle of </a:t>
            </a:r>
            <a:r>
              <a:rPr lang="en-US" sz="2400" dirty="0" err="1" smtClean="0">
                <a:solidFill>
                  <a:srgbClr val="FF0000"/>
                </a:solidFill>
              </a:rPr>
              <a:t>55.0</a:t>
            </a:r>
            <a:r>
              <a:rPr lang="en-US" sz="2400" baseline="30000" dirty="0" err="1" smtClean="0">
                <a:solidFill>
                  <a:srgbClr val="FF0000"/>
                </a:solidFill>
              </a:rPr>
              <a:t>o</a:t>
            </a:r>
            <a:r>
              <a:rPr lang="en-US" sz="2400" dirty="0" smtClean="0">
                <a:solidFill>
                  <a:srgbClr val="FF0000"/>
                </a:solidFill>
              </a:rPr>
              <a:t> </a:t>
            </a:r>
            <a:r>
              <a:rPr lang="en-US" sz="2400" dirty="0">
                <a:solidFill>
                  <a:srgbClr val="FF0000"/>
                </a:solidFill>
              </a:rPr>
              <a:t>above the horizontal. </a:t>
            </a:r>
            <a:r>
              <a:rPr lang="en-US" sz="2400" dirty="0" smtClean="0">
                <a:solidFill>
                  <a:srgbClr val="FF0000"/>
                </a:solidFill>
              </a:rPr>
              <a:t>If </a:t>
            </a:r>
            <a:r>
              <a:rPr lang="en-US" sz="2400" dirty="0">
                <a:solidFill>
                  <a:srgbClr val="FF0000"/>
                </a:solidFill>
              </a:rPr>
              <a:t>the </a:t>
            </a:r>
            <a:r>
              <a:rPr lang="en-US" sz="2400" dirty="0" err="1">
                <a:solidFill>
                  <a:srgbClr val="FF0000"/>
                </a:solidFill>
              </a:rPr>
              <a:t>coeff</a:t>
            </a:r>
            <a:r>
              <a:rPr lang="en-US" sz="2400" dirty="0">
                <a:solidFill>
                  <a:srgbClr val="FF0000"/>
                </a:solidFill>
              </a:rPr>
              <a:t>. of kinetic friction is </a:t>
            </a:r>
            <a:r>
              <a:rPr lang="en-US" sz="2400" dirty="0" smtClean="0">
                <a:solidFill>
                  <a:srgbClr val="FF0000"/>
                </a:solidFill>
              </a:rPr>
              <a:t>0.142, </a:t>
            </a:r>
            <a:r>
              <a:rPr lang="en-US" sz="2400" dirty="0">
                <a:solidFill>
                  <a:srgbClr val="FF0000"/>
                </a:solidFill>
              </a:rPr>
              <a:t>find </a:t>
            </a:r>
            <a:r>
              <a:rPr lang="en-US" sz="2400" dirty="0" smtClean="0">
                <a:solidFill>
                  <a:srgbClr val="FF0000"/>
                </a:solidFill>
              </a:rPr>
              <a:t>the </a:t>
            </a:r>
            <a:r>
              <a:rPr lang="en-US" sz="2400" dirty="0">
                <a:solidFill>
                  <a:srgbClr val="FF0000"/>
                </a:solidFill>
              </a:rPr>
              <a:t>mag. of the mass’s acceleration. </a:t>
            </a:r>
          </a:p>
        </p:txBody>
      </p:sp>
      <p:grpSp>
        <p:nvGrpSpPr>
          <p:cNvPr id="38915" name="Group 11"/>
          <p:cNvGrpSpPr>
            <a:grpSpLocks/>
          </p:cNvGrpSpPr>
          <p:nvPr/>
        </p:nvGrpSpPr>
        <p:grpSpPr bwMode="auto">
          <a:xfrm rot="-5400000">
            <a:off x="5980250" y="1631950"/>
            <a:ext cx="2549525" cy="796925"/>
            <a:chOff x="5730875" y="1489075"/>
            <a:chExt cx="2549525" cy="796925"/>
          </a:xfrm>
        </p:grpSpPr>
        <p:sp>
          <p:nvSpPr>
            <p:cNvPr id="38943" name="Line 6"/>
            <p:cNvSpPr>
              <a:spLocks noChangeShapeType="1"/>
            </p:cNvSpPr>
            <p:nvPr/>
          </p:nvSpPr>
          <p:spPr bwMode="auto">
            <a:xfrm>
              <a:off x="5730875" y="2286000"/>
              <a:ext cx="2549525" cy="0"/>
            </a:xfrm>
            <a:prstGeom prst="line">
              <a:avLst/>
            </a:prstGeom>
            <a:noFill/>
            <a:ln w="38100">
              <a:solidFill>
                <a:srgbClr val="0070C0"/>
              </a:solidFill>
              <a:round/>
              <a:headEnd/>
              <a:tailEnd/>
            </a:ln>
          </p:spPr>
          <p:txBody>
            <a:bodyPr/>
            <a:lstStyle/>
            <a:p>
              <a:endParaRPr lang="en-US">
                <a:solidFill>
                  <a:srgbClr val="000000"/>
                </a:solidFill>
              </a:endParaRPr>
            </a:p>
          </p:txBody>
        </p:sp>
        <p:sp>
          <p:nvSpPr>
            <p:cNvPr id="38944" name="Rectangle 7"/>
            <p:cNvSpPr>
              <a:spLocks noChangeArrowheads="1"/>
            </p:cNvSpPr>
            <p:nvPr/>
          </p:nvSpPr>
          <p:spPr bwMode="auto">
            <a:xfrm>
              <a:off x="6369050" y="1489075"/>
              <a:ext cx="1274763" cy="796925"/>
            </a:xfrm>
            <a:prstGeom prst="rect">
              <a:avLst/>
            </a:prstGeom>
            <a:solidFill>
              <a:srgbClr val="FFFFFF"/>
            </a:solidFill>
            <a:ln w="38100">
              <a:solidFill>
                <a:srgbClr val="0070C0"/>
              </a:solidFill>
              <a:miter lim="800000"/>
              <a:headEnd/>
              <a:tailEnd/>
            </a:ln>
          </p:spPr>
          <p:txBody>
            <a:bodyPr/>
            <a:lstStyle/>
            <a:p>
              <a:endParaRPr lang="en-US">
                <a:solidFill>
                  <a:srgbClr val="000000"/>
                </a:solidFill>
              </a:endParaRPr>
            </a:p>
          </p:txBody>
        </p:sp>
      </p:grpSp>
      <p:sp>
        <p:nvSpPr>
          <p:cNvPr id="38916" name="Rectangle 7"/>
          <p:cNvSpPr>
            <a:spLocks noChangeArrowheads="1"/>
          </p:cNvSpPr>
          <p:nvPr/>
        </p:nvSpPr>
        <p:spPr bwMode="auto">
          <a:xfrm rot="-5400000">
            <a:off x="6617631" y="4671219"/>
            <a:ext cx="1274763" cy="796925"/>
          </a:xfrm>
          <a:prstGeom prst="rect">
            <a:avLst/>
          </a:prstGeom>
          <a:solidFill>
            <a:srgbClr val="FFFFFF"/>
          </a:solidFill>
          <a:ln w="38100">
            <a:solidFill>
              <a:srgbClr val="0070C0"/>
            </a:solidFill>
            <a:miter lim="800000"/>
            <a:headEnd/>
            <a:tailEnd/>
          </a:ln>
        </p:spPr>
        <p:txBody>
          <a:bodyPr/>
          <a:lstStyle/>
          <a:p>
            <a:endParaRPr lang="en-US">
              <a:solidFill>
                <a:srgbClr val="000000"/>
              </a:solidFill>
            </a:endParaRPr>
          </a:p>
        </p:txBody>
      </p:sp>
      <p:sp>
        <p:nvSpPr>
          <p:cNvPr id="17" name="Text Box 16"/>
          <p:cNvSpPr txBox="1">
            <a:spLocks noChangeArrowheads="1"/>
          </p:cNvSpPr>
          <p:nvPr/>
        </p:nvSpPr>
        <p:spPr bwMode="auto">
          <a:xfrm>
            <a:off x="6823975" y="1792675"/>
            <a:ext cx="871538" cy="461665"/>
          </a:xfrm>
          <a:prstGeom prst="rect">
            <a:avLst/>
          </a:prstGeom>
          <a:noFill/>
          <a:ln w="9525">
            <a:noFill/>
            <a:miter lim="800000"/>
            <a:headEnd/>
            <a:tailEnd/>
          </a:ln>
        </p:spPr>
        <p:txBody>
          <a:bodyPr>
            <a:spAutoFit/>
          </a:bodyPr>
          <a:lstStyle/>
          <a:p>
            <a:pPr algn="ctr"/>
            <a:r>
              <a:rPr lang="en-US" sz="2400" dirty="0" smtClean="0">
                <a:solidFill>
                  <a:srgbClr val="000000"/>
                </a:solidFill>
              </a:rPr>
              <a:t>m</a:t>
            </a:r>
            <a:endParaRPr lang="en-US" sz="2400" dirty="0">
              <a:solidFill>
                <a:srgbClr val="000000"/>
              </a:solidFill>
            </a:endParaRPr>
          </a:p>
        </p:txBody>
      </p:sp>
      <p:grpSp>
        <p:nvGrpSpPr>
          <p:cNvPr id="3" name="Group 27"/>
          <p:cNvGrpSpPr>
            <a:grpSpLocks/>
          </p:cNvGrpSpPr>
          <p:nvPr/>
        </p:nvGrpSpPr>
        <p:grpSpPr bwMode="auto">
          <a:xfrm>
            <a:off x="6974037" y="328538"/>
            <a:ext cx="520701" cy="650875"/>
            <a:chOff x="4079" y="3132"/>
            <a:chExt cx="328" cy="410"/>
          </a:xfrm>
        </p:grpSpPr>
        <p:sp>
          <p:nvSpPr>
            <p:cNvPr id="38941" name="Text Box 28"/>
            <p:cNvSpPr txBox="1">
              <a:spLocks noChangeArrowheads="1"/>
            </p:cNvSpPr>
            <p:nvPr/>
          </p:nvSpPr>
          <p:spPr bwMode="auto">
            <a:xfrm>
              <a:off x="4079" y="3231"/>
              <a:ext cx="328" cy="311"/>
            </a:xfrm>
            <a:prstGeom prst="rect">
              <a:avLst/>
            </a:prstGeom>
            <a:noFill/>
            <a:ln w="9525">
              <a:noFill/>
              <a:miter lim="800000"/>
              <a:headEnd/>
              <a:tailEnd/>
            </a:ln>
          </p:spPr>
          <p:txBody>
            <a:bodyPr/>
            <a:lstStyle/>
            <a:p>
              <a:r>
                <a:rPr lang="en-US" sz="2000" dirty="0">
                  <a:solidFill>
                    <a:srgbClr val="000000"/>
                  </a:solidFill>
                </a:rPr>
                <a:t>v</a:t>
              </a:r>
            </a:p>
          </p:txBody>
        </p:sp>
        <p:sp>
          <p:nvSpPr>
            <p:cNvPr id="38942" name="Line 29"/>
            <p:cNvSpPr>
              <a:spLocks noChangeShapeType="1"/>
            </p:cNvSpPr>
            <p:nvPr/>
          </p:nvSpPr>
          <p:spPr bwMode="auto">
            <a:xfrm flipV="1">
              <a:off x="4265" y="3132"/>
              <a:ext cx="0" cy="402"/>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grpSp>
      <p:sp>
        <p:nvSpPr>
          <p:cNvPr id="26" name="Text Box 17"/>
          <p:cNvSpPr txBox="1">
            <a:spLocks noChangeArrowheads="1"/>
          </p:cNvSpPr>
          <p:nvPr/>
        </p:nvSpPr>
        <p:spPr bwMode="auto">
          <a:xfrm>
            <a:off x="7710563" y="1740821"/>
            <a:ext cx="601183" cy="479425"/>
          </a:xfrm>
          <a:prstGeom prst="rect">
            <a:avLst/>
          </a:prstGeom>
          <a:noFill/>
          <a:ln w="9525">
            <a:noFill/>
            <a:miter lim="800000"/>
            <a:headEnd/>
            <a:tailEnd/>
          </a:ln>
        </p:spPr>
        <p:txBody>
          <a:bodyPr/>
          <a:lstStyle/>
          <a:p>
            <a:r>
              <a:rPr lang="en-US" sz="2400" dirty="0" err="1">
                <a:solidFill>
                  <a:srgbClr val="000000"/>
                </a:solidFill>
                <a:latin typeface="Symbol" pitchFamily="18" charset="2"/>
              </a:rPr>
              <a:t>m</a:t>
            </a:r>
            <a:r>
              <a:rPr lang="en-US" sz="2400" baseline="-25000" dirty="0" err="1">
                <a:solidFill>
                  <a:srgbClr val="000000"/>
                </a:solidFill>
              </a:rPr>
              <a:t>k</a:t>
            </a:r>
            <a:r>
              <a:rPr lang="en-US" sz="2400" dirty="0">
                <a:solidFill>
                  <a:srgbClr val="000000"/>
                </a:solidFill>
              </a:rPr>
              <a:t> </a:t>
            </a:r>
          </a:p>
        </p:txBody>
      </p:sp>
      <p:grpSp>
        <p:nvGrpSpPr>
          <p:cNvPr id="5" name="Group 27"/>
          <p:cNvGrpSpPr>
            <a:grpSpLocks/>
          </p:cNvGrpSpPr>
          <p:nvPr/>
        </p:nvGrpSpPr>
        <p:grpSpPr bwMode="auto">
          <a:xfrm>
            <a:off x="8005907" y="328538"/>
            <a:ext cx="1006476" cy="650875"/>
            <a:chOff x="4265" y="3132"/>
            <a:chExt cx="634" cy="410"/>
          </a:xfrm>
        </p:grpSpPr>
        <p:sp>
          <p:nvSpPr>
            <p:cNvPr id="38936" name="Text Box 28"/>
            <p:cNvSpPr txBox="1">
              <a:spLocks noChangeArrowheads="1"/>
            </p:cNvSpPr>
            <p:nvPr/>
          </p:nvSpPr>
          <p:spPr bwMode="auto">
            <a:xfrm>
              <a:off x="4303" y="3231"/>
              <a:ext cx="596" cy="311"/>
            </a:xfrm>
            <a:prstGeom prst="rect">
              <a:avLst/>
            </a:prstGeom>
            <a:noFill/>
            <a:ln w="9525">
              <a:noFill/>
              <a:miter lim="800000"/>
              <a:headEnd/>
              <a:tailEnd/>
            </a:ln>
          </p:spPr>
          <p:txBody>
            <a:bodyPr/>
            <a:lstStyle/>
            <a:p>
              <a:r>
                <a:rPr lang="en-US" sz="2400">
                  <a:solidFill>
                    <a:srgbClr val="000000"/>
                  </a:solidFill>
                </a:rPr>
                <a:t>a = ?</a:t>
              </a:r>
            </a:p>
          </p:txBody>
        </p:sp>
        <p:sp>
          <p:nvSpPr>
            <p:cNvPr id="38937" name="Line 29"/>
            <p:cNvSpPr>
              <a:spLocks noChangeShapeType="1"/>
            </p:cNvSpPr>
            <p:nvPr/>
          </p:nvSpPr>
          <p:spPr bwMode="auto">
            <a:xfrm flipV="1">
              <a:off x="4265" y="3132"/>
              <a:ext cx="0" cy="402"/>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grpSp>
      <p:sp>
        <p:nvSpPr>
          <p:cNvPr id="30" name="Text Box 16"/>
          <p:cNvSpPr txBox="1">
            <a:spLocks noChangeArrowheads="1"/>
          </p:cNvSpPr>
          <p:nvPr/>
        </p:nvSpPr>
        <p:spPr bwMode="auto">
          <a:xfrm>
            <a:off x="6855774" y="4677533"/>
            <a:ext cx="784189" cy="830997"/>
          </a:xfrm>
          <a:prstGeom prst="rect">
            <a:avLst/>
          </a:prstGeom>
          <a:noFill/>
          <a:ln w="9525">
            <a:noFill/>
            <a:miter lim="800000"/>
            <a:headEnd/>
            <a:tailEnd/>
          </a:ln>
        </p:spPr>
        <p:txBody>
          <a:bodyPr wrap="none" anchor="t" anchorCtr="0">
            <a:spAutoFit/>
          </a:bodyPr>
          <a:lstStyle/>
          <a:p>
            <a:pPr algn="ctr"/>
            <a:r>
              <a:rPr lang="en-US" sz="2400" dirty="0" smtClean="0">
                <a:solidFill>
                  <a:srgbClr val="000000"/>
                </a:solidFill>
              </a:rPr>
              <a:t>7.82</a:t>
            </a:r>
          </a:p>
          <a:p>
            <a:pPr algn="ctr"/>
            <a:r>
              <a:rPr lang="en-US" sz="2400" dirty="0" smtClean="0">
                <a:solidFill>
                  <a:srgbClr val="000000"/>
                </a:solidFill>
              </a:rPr>
              <a:t>kg</a:t>
            </a:r>
            <a:endParaRPr lang="en-US" sz="2400" dirty="0">
              <a:solidFill>
                <a:srgbClr val="000000"/>
              </a:solidFill>
            </a:endParaRPr>
          </a:p>
        </p:txBody>
      </p:sp>
      <p:sp>
        <p:nvSpPr>
          <p:cNvPr id="31" name="Text Box 23"/>
          <p:cNvSpPr txBox="1">
            <a:spLocks noChangeArrowheads="1"/>
          </p:cNvSpPr>
          <p:nvPr/>
        </p:nvSpPr>
        <p:spPr bwMode="auto">
          <a:xfrm>
            <a:off x="7279525" y="5989388"/>
            <a:ext cx="1263487" cy="461665"/>
          </a:xfrm>
          <a:prstGeom prst="rect">
            <a:avLst/>
          </a:prstGeom>
          <a:noFill/>
          <a:ln w="9525">
            <a:noFill/>
            <a:miter lim="800000"/>
            <a:headEnd/>
            <a:tailEnd/>
          </a:ln>
        </p:spPr>
        <p:txBody>
          <a:bodyPr wrap="none" anchor="t" anchorCtr="0">
            <a:spAutoFit/>
          </a:bodyPr>
          <a:lstStyle/>
          <a:p>
            <a:r>
              <a:rPr lang="en-US" sz="2400" dirty="0" smtClean="0">
                <a:solidFill>
                  <a:srgbClr val="000000"/>
                </a:solidFill>
              </a:rPr>
              <a:t>76.71 N</a:t>
            </a:r>
            <a:endParaRPr lang="en-US" sz="2400" dirty="0">
              <a:solidFill>
                <a:srgbClr val="000000"/>
              </a:solidFill>
            </a:endParaRPr>
          </a:p>
        </p:txBody>
      </p:sp>
      <p:sp>
        <p:nvSpPr>
          <p:cNvPr id="32" name="Line 26"/>
          <p:cNvSpPr>
            <a:spLocks noChangeShapeType="1"/>
          </p:cNvSpPr>
          <p:nvPr/>
        </p:nvSpPr>
        <p:spPr bwMode="auto">
          <a:xfrm flipV="1">
            <a:off x="7245488" y="5711825"/>
            <a:ext cx="0" cy="738188"/>
          </a:xfrm>
          <a:prstGeom prst="line">
            <a:avLst/>
          </a:prstGeom>
          <a:noFill/>
          <a:ln w="19050">
            <a:solidFill>
              <a:srgbClr val="000000"/>
            </a:solidFill>
            <a:round/>
            <a:headEnd type="triangle" w="lg" len="lg"/>
            <a:tailEnd/>
          </a:ln>
        </p:spPr>
        <p:txBody>
          <a:bodyPr/>
          <a:lstStyle/>
          <a:p>
            <a:endParaRPr lang="en-US">
              <a:solidFill>
                <a:srgbClr val="000000"/>
              </a:solidFill>
            </a:endParaRPr>
          </a:p>
        </p:txBody>
      </p:sp>
      <p:sp>
        <p:nvSpPr>
          <p:cNvPr id="33" name="Text Box 21"/>
          <p:cNvSpPr txBox="1">
            <a:spLocks noChangeArrowheads="1"/>
          </p:cNvSpPr>
          <p:nvPr/>
        </p:nvSpPr>
        <p:spPr bwMode="auto">
          <a:xfrm rot="-5400000">
            <a:off x="5739535" y="5281962"/>
            <a:ext cx="1519968" cy="461665"/>
          </a:xfrm>
          <a:prstGeom prst="rect">
            <a:avLst/>
          </a:prstGeom>
          <a:noFill/>
          <a:ln w="9525">
            <a:noFill/>
            <a:miter lim="800000"/>
            <a:headEnd/>
            <a:tailEnd/>
          </a:ln>
        </p:spPr>
        <p:txBody>
          <a:bodyPr wrap="none" anchor="t" anchorCtr="0">
            <a:spAutoFit/>
          </a:bodyPr>
          <a:lstStyle/>
          <a:p>
            <a:r>
              <a:rPr lang="en-US" sz="2400" dirty="0">
                <a:solidFill>
                  <a:srgbClr val="000000"/>
                </a:solidFill>
              </a:rPr>
              <a:t> </a:t>
            </a:r>
            <a:r>
              <a:rPr lang="en-US" sz="2400" dirty="0" smtClean="0">
                <a:solidFill>
                  <a:srgbClr val="000000"/>
                </a:solidFill>
              </a:rPr>
              <a:t>143.35 N</a:t>
            </a:r>
            <a:endParaRPr lang="en-US" sz="2400" dirty="0">
              <a:solidFill>
                <a:srgbClr val="000000"/>
              </a:solidFill>
              <a:latin typeface="Symbol" panose="05050102010706020507" pitchFamily="18" charset="2"/>
            </a:endParaRPr>
          </a:p>
        </p:txBody>
      </p:sp>
      <p:sp>
        <p:nvSpPr>
          <p:cNvPr id="34" name="Line 24"/>
          <p:cNvSpPr>
            <a:spLocks noChangeShapeType="1"/>
          </p:cNvSpPr>
          <p:nvPr/>
        </p:nvSpPr>
        <p:spPr bwMode="auto">
          <a:xfrm flipV="1">
            <a:off x="6764475" y="4989513"/>
            <a:ext cx="0" cy="1274762"/>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sp>
        <p:nvSpPr>
          <p:cNvPr id="35" name="Text Box 3"/>
          <p:cNvSpPr txBox="1">
            <a:spLocks noChangeArrowheads="1"/>
          </p:cNvSpPr>
          <p:nvPr/>
        </p:nvSpPr>
        <p:spPr bwMode="auto">
          <a:xfrm>
            <a:off x="5353621" y="6237000"/>
            <a:ext cx="1435008" cy="461665"/>
          </a:xfrm>
          <a:prstGeom prst="rect">
            <a:avLst/>
          </a:prstGeom>
          <a:noFill/>
          <a:ln w="9525">
            <a:noFill/>
            <a:miter lim="800000"/>
            <a:headEnd/>
            <a:tailEnd/>
          </a:ln>
        </p:spPr>
        <p:txBody>
          <a:bodyPr wrap="none" anchor="t" anchorCtr="0">
            <a:spAutoFit/>
          </a:bodyPr>
          <a:lstStyle/>
          <a:p>
            <a:r>
              <a:rPr lang="en-US" sz="2400" dirty="0" smtClean="0">
                <a:solidFill>
                  <a:srgbClr val="009900"/>
                </a:solidFill>
              </a:rPr>
              <a:t>100.38 N</a:t>
            </a:r>
            <a:endParaRPr lang="en-US" sz="2400" dirty="0">
              <a:solidFill>
                <a:srgbClr val="009900"/>
              </a:solidFill>
              <a:latin typeface="Symbol" panose="05050102010706020507" pitchFamily="18" charset="2"/>
            </a:endParaRPr>
          </a:p>
        </p:txBody>
      </p:sp>
      <p:sp>
        <p:nvSpPr>
          <p:cNvPr id="36" name="Freeform 19"/>
          <p:cNvSpPr>
            <a:spLocks/>
          </p:cNvSpPr>
          <p:nvPr/>
        </p:nvSpPr>
        <p:spPr bwMode="auto">
          <a:xfrm>
            <a:off x="5530988" y="6227763"/>
            <a:ext cx="1214437" cy="1587"/>
          </a:xfrm>
          <a:custGeom>
            <a:avLst/>
            <a:gdLst>
              <a:gd name="T0" fmla="*/ 0 w 1372"/>
              <a:gd name="T1" fmla="*/ 0 h 2"/>
              <a:gd name="T2" fmla="*/ 2147483647 w 1372"/>
              <a:gd name="T3" fmla="*/ 2147483647 h 2"/>
              <a:gd name="T4" fmla="*/ 0 60000 65536"/>
              <a:gd name="T5" fmla="*/ 0 60000 65536"/>
              <a:gd name="T6" fmla="*/ 0 w 1372"/>
              <a:gd name="T7" fmla="*/ 0 h 2"/>
              <a:gd name="T8" fmla="*/ 1372 w 1372"/>
              <a:gd name="T9" fmla="*/ 2 h 2"/>
            </a:gdLst>
            <a:ahLst/>
            <a:cxnLst>
              <a:cxn ang="T4">
                <a:pos x="T0" y="T1"/>
              </a:cxn>
              <a:cxn ang="T5">
                <a:pos x="T2" y="T3"/>
              </a:cxn>
            </a:cxnLst>
            <a:rect l="T6" t="T7" r="T8" b="T9"/>
            <a:pathLst>
              <a:path w="1372" h="2">
                <a:moveTo>
                  <a:pt x="0" y="0"/>
                </a:moveTo>
                <a:lnTo>
                  <a:pt x="1372" y="2"/>
                </a:lnTo>
              </a:path>
            </a:pathLst>
          </a:custGeom>
          <a:noFill/>
          <a:ln w="19050">
            <a:solidFill>
              <a:srgbClr val="009900"/>
            </a:solidFill>
            <a:round/>
            <a:headEnd type="none" w="med" len="med"/>
            <a:tailEnd type="triangle" w="lg" len="lg"/>
          </a:ln>
        </p:spPr>
        <p:txBody>
          <a:bodyPr/>
          <a:lstStyle/>
          <a:p>
            <a:endParaRPr lang="en-US">
              <a:solidFill>
                <a:srgbClr val="000000"/>
              </a:solidFill>
            </a:endParaRPr>
          </a:p>
        </p:txBody>
      </p:sp>
      <p:sp>
        <p:nvSpPr>
          <p:cNvPr id="37" name="Freeform 19"/>
          <p:cNvSpPr>
            <a:spLocks/>
          </p:cNvSpPr>
          <p:nvPr/>
        </p:nvSpPr>
        <p:spPr bwMode="auto">
          <a:xfrm flipH="1">
            <a:off x="7669350" y="5146675"/>
            <a:ext cx="1214438" cy="1588"/>
          </a:xfrm>
          <a:custGeom>
            <a:avLst/>
            <a:gdLst>
              <a:gd name="T0" fmla="*/ 0 w 1372"/>
              <a:gd name="T1" fmla="*/ 0 h 2"/>
              <a:gd name="T2" fmla="*/ 2147483647 w 1372"/>
              <a:gd name="T3" fmla="*/ 2147483647 h 2"/>
              <a:gd name="T4" fmla="*/ 0 60000 65536"/>
              <a:gd name="T5" fmla="*/ 0 60000 65536"/>
              <a:gd name="T6" fmla="*/ 0 w 1372"/>
              <a:gd name="T7" fmla="*/ 0 h 2"/>
              <a:gd name="T8" fmla="*/ 1372 w 1372"/>
              <a:gd name="T9" fmla="*/ 2 h 2"/>
            </a:gdLst>
            <a:ahLst/>
            <a:cxnLst>
              <a:cxn ang="T4">
                <a:pos x="T0" y="T1"/>
              </a:cxn>
              <a:cxn ang="T5">
                <a:pos x="T2" y="T3"/>
              </a:cxn>
            </a:cxnLst>
            <a:rect l="T6" t="T7" r="T8" b="T9"/>
            <a:pathLst>
              <a:path w="1372" h="2">
                <a:moveTo>
                  <a:pt x="0" y="0"/>
                </a:moveTo>
                <a:lnTo>
                  <a:pt x="1372" y="2"/>
                </a:lnTo>
              </a:path>
            </a:pathLst>
          </a:custGeom>
          <a:noFill/>
          <a:ln w="19050">
            <a:solidFill>
              <a:srgbClr val="009900"/>
            </a:solidFill>
            <a:round/>
            <a:headEnd type="none" w="med" len="med"/>
            <a:tailEnd type="triangle" w="lg" len="lg"/>
          </a:ln>
        </p:spPr>
        <p:txBody>
          <a:bodyPr/>
          <a:lstStyle/>
          <a:p>
            <a:endParaRPr lang="en-US">
              <a:solidFill>
                <a:srgbClr val="000000"/>
              </a:solidFill>
            </a:endParaRPr>
          </a:p>
        </p:txBody>
      </p:sp>
      <p:sp>
        <p:nvSpPr>
          <p:cNvPr id="38" name="Text Box 3"/>
          <p:cNvSpPr txBox="1">
            <a:spLocks noChangeArrowheads="1"/>
          </p:cNvSpPr>
          <p:nvPr/>
        </p:nvSpPr>
        <p:spPr bwMode="auto">
          <a:xfrm>
            <a:off x="8192675" y="4669850"/>
            <a:ext cx="486030" cy="461665"/>
          </a:xfrm>
          <a:prstGeom prst="rect">
            <a:avLst/>
          </a:prstGeom>
          <a:noFill/>
          <a:ln w="9525">
            <a:noFill/>
            <a:miter lim="800000"/>
            <a:headEnd/>
            <a:tailEnd/>
          </a:ln>
        </p:spPr>
        <p:txBody>
          <a:bodyPr wrap="none" anchor="t" anchorCtr="0">
            <a:spAutoFit/>
          </a:bodyPr>
          <a:lstStyle/>
          <a:p>
            <a:r>
              <a:rPr lang="en-US" sz="2400" dirty="0" err="1" smtClean="0">
                <a:solidFill>
                  <a:srgbClr val="009900"/>
                </a:solidFill>
              </a:rPr>
              <a:t>F</a:t>
            </a:r>
            <a:r>
              <a:rPr lang="en-US" sz="2400" baseline="-25000" dirty="0" err="1" smtClean="0">
                <a:solidFill>
                  <a:srgbClr val="009900"/>
                </a:solidFill>
              </a:rPr>
              <a:t>n</a:t>
            </a:r>
            <a:endParaRPr lang="en-US" sz="2400" baseline="-25000" dirty="0">
              <a:solidFill>
                <a:srgbClr val="009900"/>
              </a:solidFill>
            </a:endParaRPr>
          </a:p>
        </p:txBody>
      </p:sp>
      <p:sp>
        <p:nvSpPr>
          <p:cNvPr id="39" name="Line 26"/>
          <p:cNvSpPr>
            <a:spLocks noChangeShapeType="1"/>
          </p:cNvSpPr>
          <p:nvPr/>
        </p:nvSpPr>
        <p:spPr bwMode="auto">
          <a:xfrm flipV="1">
            <a:off x="7793175" y="4013200"/>
            <a:ext cx="0" cy="738188"/>
          </a:xfrm>
          <a:prstGeom prst="line">
            <a:avLst/>
          </a:prstGeom>
          <a:noFill/>
          <a:ln w="19050">
            <a:solidFill>
              <a:srgbClr val="000000"/>
            </a:solidFill>
            <a:round/>
            <a:headEnd type="triangle" w="lg" len="lg"/>
            <a:tailEnd/>
          </a:ln>
        </p:spPr>
        <p:txBody>
          <a:bodyPr/>
          <a:lstStyle/>
          <a:p>
            <a:endParaRPr lang="en-US">
              <a:solidFill>
                <a:srgbClr val="000000"/>
              </a:solidFill>
            </a:endParaRPr>
          </a:p>
        </p:txBody>
      </p:sp>
      <p:sp>
        <p:nvSpPr>
          <p:cNvPr id="40" name="Text Box 23"/>
          <p:cNvSpPr txBox="1">
            <a:spLocks noChangeArrowheads="1"/>
          </p:cNvSpPr>
          <p:nvPr/>
        </p:nvSpPr>
        <p:spPr bwMode="auto">
          <a:xfrm>
            <a:off x="7790000" y="4053075"/>
            <a:ext cx="851515" cy="461665"/>
          </a:xfrm>
          <a:prstGeom prst="rect">
            <a:avLst/>
          </a:prstGeom>
          <a:noFill/>
          <a:ln w="9525">
            <a:noFill/>
            <a:miter lim="800000"/>
            <a:headEnd/>
            <a:tailEnd/>
          </a:ln>
        </p:spPr>
        <p:txBody>
          <a:bodyPr wrap="none" anchor="t" anchorCtr="0">
            <a:spAutoFit/>
          </a:bodyPr>
          <a:lstStyle/>
          <a:p>
            <a:r>
              <a:rPr lang="en-US" sz="2400" dirty="0" err="1" smtClean="0">
                <a:solidFill>
                  <a:srgbClr val="000000"/>
                </a:solidFill>
                <a:latin typeface="Symbol" panose="05050102010706020507" pitchFamily="18" charset="2"/>
              </a:rPr>
              <a:t>m</a:t>
            </a:r>
            <a:r>
              <a:rPr lang="en-US" sz="2400" baseline="-25000" dirty="0" err="1" smtClean="0">
                <a:solidFill>
                  <a:srgbClr val="000000"/>
                </a:solidFill>
              </a:rPr>
              <a:t>k</a:t>
            </a:r>
            <a:r>
              <a:rPr lang="en-US" sz="2400" dirty="0" smtClean="0">
                <a:solidFill>
                  <a:srgbClr val="000000"/>
                </a:solidFill>
              </a:rPr>
              <a:t> </a:t>
            </a:r>
            <a:r>
              <a:rPr lang="en-US" sz="2400" dirty="0" err="1" smtClean="0">
                <a:solidFill>
                  <a:srgbClr val="000000"/>
                </a:solidFill>
              </a:rPr>
              <a:t>F</a:t>
            </a:r>
            <a:r>
              <a:rPr lang="en-US" sz="2400" baseline="-25000" dirty="0" err="1" smtClean="0">
                <a:solidFill>
                  <a:srgbClr val="000000"/>
                </a:solidFill>
              </a:rPr>
              <a:t>n</a:t>
            </a:r>
            <a:endParaRPr lang="en-US" sz="2400" baseline="-25000" dirty="0">
              <a:solidFill>
                <a:srgbClr val="000000"/>
              </a:solidFill>
            </a:endParaRPr>
          </a:p>
        </p:txBody>
      </p:sp>
      <p:grpSp>
        <p:nvGrpSpPr>
          <p:cNvPr id="43" name="Group 32"/>
          <p:cNvGrpSpPr>
            <a:grpSpLocks/>
          </p:cNvGrpSpPr>
          <p:nvPr/>
        </p:nvGrpSpPr>
        <p:grpSpPr bwMode="auto">
          <a:xfrm>
            <a:off x="119536" y="2745695"/>
            <a:ext cx="4800600" cy="523874"/>
            <a:chOff x="2186" y="1840"/>
            <a:chExt cx="3024" cy="330"/>
          </a:xfrm>
        </p:grpSpPr>
        <p:sp>
          <p:nvSpPr>
            <p:cNvPr id="45" name="Rectangle 33"/>
            <p:cNvSpPr>
              <a:spLocks noChangeArrowheads="1"/>
            </p:cNvSpPr>
            <p:nvPr/>
          </p:nvSpPr>
          <p:spPr bwMode="auto">
            <a:xfrm>
              <a:off x="2186" y="1840"/>
              <a:ext cx="3024" cy="330"/>
            </a:xfrm>
            <a:prstGeom prst="rect">
              <a:avLst/>
            </a:prstGeom>
            <a:noFill/>
            <a:ln w="9525">
              <a:noFill/>
              <a:miter lim="800000"/>
              <a:headEnd/>
              <a:tailEnd/>
            </a:ln>
          </p:spPr>
          <p:txBody>
            <a:bodyPr wrap="none" anchor="t" anchorCtr="0">
              <a:spAutoFit/>
            </a:bodyPr>
            <a:lstStyle/>
            <a:p>
              <a:r>
                <a:rPr lang="en-US" dirty="0">
                  <a:solidFill>
                    <a:srgbClr val="0070C0"/>
                  </a:solidFill>
                  <a:latin typeface="Symbol" pitchFamily="18" charset="2"/>
                </a:rPr>
                <a:t>S</a:t>
              </a:r>
              <a:r>
                <a:rPr lang="en-US" dirty="0">
                  <a:solidFill>
                    <a:srgbClr val="0070C0"/>
                  </a:solidFill>
                </a:rPr>
                <a:t>F  :</a:t>
              </a:r>
              <a:r>
                <a:rPr lang="en-US" dirty="0">
                  <a:solidFill>
                    <a:srgbClr val="000000"/>
                  </a:solidFill>
                </a:rPr>
                <a:t> </a:t>
              </a:r>
              <a:r>
                <a:rPr lang="en-US" dirty="0" smtClean="0">
                  <a:solidFill>
                    <a:srgbClr val="009900"/>
                  </a:solidFill>
                </a:rPr>
                <a:t>100.38</a:t>
              </a:r>
              <a:r>
                <a:rPr lang="en-US" dirty="0" smtClean="0">
                  <a:solidFill>
                    <a:srgbClr val="00B050"/>
                  </a:solidFill>
                </a:rPr>
                <a:t> </a:t>
              </a:r>
              <a:r>
                <a:rPr lang="en-US" dirty="0">
                  <a:solidFill>
                    <a:srgbClr val="00B050"/>
                  </a:solidFill>
                </a:rPr>
                <a:t>– </a:t>
              </a:r>
              <a:r>
                <a:rPr lang="en-US" dirty="0" err="1" smtClean="0">
                  <a:solidFill>
                    <a:srgbClr val="00B050"/>
                  </a:solidFill>
                </a:rPr>
                <a:t>F</a:t>
              </a:r>
              <a:r>
                <a:rPr lang="en-US" baseline="-25000" dirty="0" err="1" smtClean="0">
                  <a:solidFill>
                    <a:srgbClr val="00B050"/>
                  </a:solidFill>
                </a:rPr>
                <a:t>n</a:t>
              </a:r>
              <a:r>
                <a:rPr lang="en-US" dirty="0" smtClean="0">
                  <a:solidFill>
                    <a:srgbClr val="00B050"/>
                  </a:solidFill>
                </a:rPr>
                <a:t> </a:t>
              </a:r>
              <a:r>
                <a:rPr lang="en-US" dirty="0">
                  <a:solidFill>
                    <a:srgbClr val="000000"/>
                  </a:solidFill>
                </a:rPr>
                <a:t>= </a:t>
              </a:r>
              <a:r>
                <a:rPr lang="en-US" dirty="0" smtClean="0">
                  <a:solidFill>
                    <a:srgbClr val="000000"/>
                  </a:solidFill>
                </a:rPr>
                <a:t>7.82 </a:t>
              </a:r>
              <a:r>
                <a:rPr lang="en-US" dirty="0">
                  <a:solidFill>
                    <a:srgbClr val="000000"/>
                  </a:solidFill>
                </a:rPr>
                <a:t>a	</a:t>
              </a:r>
            </a:p>
          </p:txBody>
        </p:sp>
        <p:grpSp>
          <p:nvGrpSpPr>
            <p:cNvPr id="46" name="Group 34"/>
            <p:cNvGrpSpPr>
              <a:grpSpLocks/>
            </p:cNvGrpSpPr>
            <p:nvPr/>
          </p:nvGrpSpPr>
          <p:grpSpPr bwMode="auto">
            <a:xfrm>
              <a:off x="4762" y="2017"/>
              <a:ext cx="142" cy="122"/>
              <a:chOff x="2258" y="3675"/>
              <a:chExt cx="494" cy="412"/>
            </a:xfrm>
          </p:grpSpPr>
          <p:sp>
            <p:nvSpPr>
              <p:cNvPr id="50" name="Line 35"/>
              <p:cNvSpPr>
                <a:spLocks noChangeShapeType="1"/>
              </p:cNvSpPr>
              <p:nvPr/>
            </p:nvSpPr>
            <p:spPr bwMode="auto">
              <a:xfrm>
                <a:off x="2258" y="4087"/>
                <a:ext cx="494" cy="0"/>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sp>
            <p:nvSpPr>
              <p:cNvPr id="51" name="Line 36"/>
              <p:cNvSpPr>
                <a:spLocks noChangeShapeType="1"/>
              </p:cNvSpPr>
              <p:nvPr/>
            </p:nvSpPr>
            <p:spPr bwMode="auto">
              <a:xfrm flipV="1">
                <a:off x="2498" y="3675"/>
                <a:ext cx="0" cy="412"/>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grpSp>
        <p:grpSp>
          <p:nvGrpSpPr>
            <p:cNvPr id="47" name="Group 37"/>
            <p:cNvGrpSpPr>
              <a:grpSpLocks/>
            </p:cNvGrpSpPr>
            <p:nvPr/>
          </p:nvGrpSpPr>
          <p:grpSpPr bwMode="auto">
            <a:xfrm>
              <a:off x="2485" y="1985"/>
              <a:ext cx="146" cy="122"/>
              <a:chOff x="1224" y="3675"/>
              <a:chExt cx="494" cy="412"/>
            </a:xfrm>
          </p:grpSpPr>
          <p:sp>
            <p:nvSpPr>
              <p:cNvPr id="48" name="Line 38"/>
              <p:cNvSpPr>
                <a:spLocks noChangeShapeType="1"/>
              </p:cNvSpPr>
              <p:nvPr/>
            </p:nvSpPr>
            <p:spPr bwMode="auto">
              <a:xfrm>
                <a:off x="1224" y="4087"/>
                <a:ext cx="494" cy="0"/>
              </a:xfrm>
              <a:prstGeom prst="line">
                <a:avLst/>
              </a:prstGeom>
              <a:noFill/>
              <a:ln w="22225">
                <a:solidFill>
                  <a:srgbClr val="0070C0"/>
                </a:solidFill>
                <a:round/>
                <a:headEnd/>
                <a:tailEnd/>
              </a:ln>
            </p:spPr>
            <p:txBody>
              <a:bodyPr wrap="none" anchor="t" anchorCtr="0">
                <a:spAutoFit/>
              </a:bodyPr>
              <a:lstStyle/>
              <a:p>
                <a:endParaRPr lang="en-US">
                  <a:solidFill>
                    <a:srgbClr val="000000"/>
                  </a:solidFill>
                </a:endParaRPr>
              </a:p>
            </p:txBody>
          </p:sp>
          <p:sp>
            <p:nvSpPr>
              <p:cNvPr id="49" name="Line 39"/>
              <p:cNvSpPr>
                <a:spLocks noChangeShapeType="1"/>
              </p:cNvSpPr>
              <p:nvPr/>
            </p:nvSpPr>
            <p:spPr bwMode="auto">
              <a:xfrm flipV="1">
                <a:off x="1480" y="3675"/>
                <a:ext cx="0" cy="412"/>
              </a:xfrm>
              <a:prstGeom prst="line">
                <a:avLst/>
              </a:prstGeom>
              <a:noFill/>
              <a:ln w="22225">
                <a:solidFill>
                  <a:srgbClr val="0070C0"/>
                </a:solidFill>
                <a:round/>
                <a:headEnd/>
                <a:tailEnd/>
              </a:ln>
            </p:spPr>
            <p:txBody>
              <a:bodyPr wrap="none" anchor="t" anchorCtr="0">
                <a:spAutoFit/>
              </a:bodyPr>
              <a:lstStyle/>
              <a:p>
                <a:endParaRPr lang="en-US">
                  <a:solidFill>
                    <a:srgbClr val="000000"/>
                  </a:solidFill>
                </a:endParaRPr>
              </a:p>
            </p:txBody>
          </p:sp>
        </p:grpSp>
      </p:grpSp>
      <p:grpSp>
        <p:nvGrpSpPr>
          <p:cNvPr id="52" name="Group 40"/>
          <p:cNvGrpSpPr>
            <a:grpSpLocks/>
          </p:cNvGrpSpPr>
          <p:nvPr/>
        </p:nvGrpSpPr>
        <p:grpSpPr bwMode="auto">
          <a:xfrm>
            <a:off x="3995902" y="2455816"/>
            <a:ext cx="649288" cy="793751"/>
            <a:chOff x="2599" y="1531"/>
            <a:chExt cx="409" cy="500"/>
          </a:xfrm>
        </p:grpSpPr>
        <p:sp>
          <p:nvSpPr>
            <p:cNvPr id="53" name="Rectangle 41"/>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dirty="0">
                  <a:solidFill>
                    <a:srgbClr val="3333FF"/>
                  </a:solidFill>
                </a:rPr>
                <a:t>0</a:t>
              </a:r>
            </a:p>
          </p:txBody>
        </p:sp>
        <p:sp>
          <p:nvSpPr>
            <p:cNvPr id="54" name="Line 42"/>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
        <p:nvSpPr>
          <p:cNvPr id="55" name="Rectangle 43"/>
          <p:cNvSpPr>
            <a:spLocks noChangeArrowheads="1"/>
          </p:cNvSpPr>
          <p:nvPr/>
        </p:nvSpPr>
        <p:spPr bwMode="auto">
          <a:xfrm>
            <a:off x="142500" y="4086900"/>
            <a:ext cx="6747360" cy="523220"/>
          </a:xfrm>
          <a:prstGeom prst="rect">
            <a:avLst/>
          </a:prstGeom>
          <a:noFill/>
          <a:ln w="9525">
            <a:noFill/>
            <a:miter lim="800000"/>
            <a:headEnd/>
            <a:tailEnd/>
          </a:ln>
        </p:spPr>
        <p:txBody>
          <a:bodyPr wrap="none" anchor="t" anchorCtr="0">
            <a:spAutoFit/>
          </a:bodyPr>
          <a:lstStyle/>
          <a:p>
            <a:r>
              <a:rPr lang="en-US" dirty="0">
                <a:solidFill>
                  <a:srgbClr val="0070C0"/>
                </a:solidFill>
                <a:latin typeface="Symbol" pitchFamily="18" charset="2"/>
              </a:rPr>
              <a:t>S</a:t>
            </a:r>
            <a:r>
              <a:rPr lang="en-US" dirty="0">
                <a:solidFill>
                  <a:srgbClr val="0070C0"/>
                </a:solidFill>
              </a:rPr>
              <a:t>F</a:t>
            </a:r>
            <a:r>
              <a:rPr lang="en-US" baseline="-25000" dirty="0">
                <a:solidFill>
                  <a:srgbClr val="0070C0"/>
                </a:solidFill>
              </a:rPr>
              <a:t>//</a:t>
            </a:r>
            <a:r>
              <a:rPr lang="en-US" dirty="0">
                <a:solidFill>
                  <a:srgbClr val="0070C0"/>
                </a:solidFill>
              </a:rPr>
              <a:t>: </a:t>
            </a:r>
            <a:r>
              <a:rPr lang="en-US" b="1" dirty="0" smtClean="0">
                <a:solidFill>
                  <a:srgbClr val="000000"/>
                </a:solidFill>
                <a:latin typeface="Arial Narrow" panose="020B0606020202030204" pitchFamily="34" charset="0"/>
              </a:rPr>
              <a:t>143.35 – 0.142(100.38) – 76.71 </a:t>
            </a:r>
            <a:r>
              <a:rPr lang="en-US" b="1" dirty="0">
                <a:solidFill>
                  <a:srgbClr val="000000"/>
                </a:solidFill>
                <a:latin typeface="Arial Narrow" panose="020B0606020202030204" pitchFamily="34" charset="0"/>
              </a:rPr>
              <a:t>= </a:t>
            </a:r>
            <a:r>
              <a:rPr lang="en-US" b="1" dirty="0" smtClean="0">
                <a:solidFill>
                  <a:srgbClr val="000000"/>
                </a:solidFill>
                <a:latin typeface="Arial Narrow" panose="020B0606020202030204" pitchFamily="34" charset="0"/>
              </a:rPr>
              <a:t>7.82 </a:t>
            </a:r>
            <a:r>
              <a:rPr lang="en-US" dirty="0">
                <a:solidFill>
                  <a:srgbClr val="000000"/>
                </a:solidFill>
              </a:rPr>
              <a:t>a</a:t>
            </a:r>
            <a:r>
              <a:rPr lang="en-US" baseline="-25000" dirty="0">
                <a:solidFill>
                  <a:srgbClr val="000000"/>
                </a:solidFill>
              </a:rPr>
              <a:t>//</a:t>
            </a:r>
            <a:r>
              <a:rPr lang="en-US" dirty="0">
                <a:solidFill>
                  <a:srgbClr val="000000"/>
                </a:solidFill>
              </a:rPr>
              <a:t>	 </a:t>
            </a:r>
          </a:p>
        </p:txBody>
      </p:sp>
      <p:sp>
        <p:nvSpPr>
          <p:cNvPr id="44" name="Oval 43"/>
          <p:cNvSpPr/>
          <p:nvPr/>
        </p:nvSpPr>
        <p:spPr>
          <a:xfrm>
            <a:off x="5951486" y="4073240"/>
            <a:ext cx="593501" cy="5935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p:nvSpPr>
        <p:spPr>
          <a:xfrm>
            <a:off x="2419452" y="3440533"/>
            <a:ext cx="2406428" cy="523220"/>
          </a:xfrm>
          <a:prstGeom prst="rect">
            <a:avLst/>
          </a:prstGeom>
        </p:spPr>
        <p:txBody>
          <a:bodyPr wrap="none" anchor="t" anchorCtr="0">
            <a:spAutoFit/>
          </a:bodyPr>
          <a:lstStyle/>
          <a:p>
            <a:r>
              <a:rPr lang="en-US" dirty="0" err="1" smtClean="0">
                <a:solidFill>
                  <a:srgbClr val="000000"/>
                </a:solidFill>
              </a:rPr>
              <a:t>F</a:t>
            </a:r>
            <a:r>
              <a:rPr lang="en-US" baseline="-25000" dirty="0" err="1" smtClean="0">
                <a:solidFill>
                  <a:srgbClr val="000000"/>
                </a:solidFill>
              </a:rPr>
              <a:t>n</a:t>
            </a:r>
            <a:r>
              <a:rPr lang="en-US" dirty="0" smtClean="0">
                <a:solidFill>
                  <a:srgbClr val="000000"/>
                </a:solidFill>
              </a:rPr>
              <a:t> = 100.38 N</a:t>
            </a:r>
            <a:endParaRPr lang="en-US" dirty="0">
              <a:solidFill>
                <a:srgbClr val="000000"/>
              </a:solidFill>
            </a:endParaRPr>
          </a:p>
        </p:txBody>
      </p:sp>
      <p:grpSp>
        <p:nvGrpSpPr>
          <p:cNvPr id="8" name="Group 7"/>
          <p:cNvGrpSpPr/>
          <p:nvPr/>
        </p:nvGrpSpPr>
        <p:grpSpPr>
          <a:xfrm>
            <a:off x="5913575" y="2636838"/>
            <a:ext cx="1152525" cy="1365250"/>
            <a:chOff x="5664200" y="2636838"/>
            <a:chExt cx="1152525" cy="1365250"/>
          </a:xfrm>
        </p:grpSpPr>
        <p:grpSp>
          <p:nvGrpSpPr>
            <p:cNvPr id="4" name="Group 24"/>
            <p:cNvGrpSpPr>
              <a:grpSpLocks/>
            </p:cNvGrpSpPr>
            <p:nvPr/>
          </p:nvGrpSpPr>
          <p:grpSpPr bwMode="auto">
            <a:xfrm>
              <a:off x="5664200" y="2636838"/>
              <a:ext cx="1152525" cy="1365250"/>
              <a:chOff x="5664529" y="2327853"/>
              <a:chExt cx="1151906" cy="1365435"/>
            </a:xfrm>
          </p:grpSpPr>
          <p:sp>
            <p:nvSpPr>
              <p:cNvPr id="38938" name="Line 8"/>
              <p:cNvSpPr>
                <a:spLocks noChangeShapeType="1"/>
              </p:cNvSpPr>
              <p:nvPr/>
            </p:nvSpPr>
            <p:spPr bwMode="auto">
              <a:xfrm flipV="1">
                <a:off x="5664529" y="2350323"/>
                <a:ext cx="938357" cy="1259775"/>
              </a:xfrm>
              <a:prstGeom prst="line">
                <a:avLst/>
              </a:prstGeom>
              <a:noFill/>
              <a:ln w="22225">
                <a:solidFill>
                  <a:schemeClr val="tx1"/>
                </a:solidFill>
                <a:round/>
                <a:headEnd/>
                <a:tailEnd type="triangle" w="lg" len="lg"/>
              </a:ln>
            </p:spPr>
            <p:txBody>
              <a:bodyPr/>
              <a:lstStyle/>
              <a:p>
                <a:endParaRPr lang="en-US">
                  <a:solidFill>
                    <a:srgbClr val="000000"/>
                  </a:solidFill>
                </a:endParaRPr>
              </a:p>
            </p:txBody>
          </p:sp>
          <p:sp>
            <p:nvSpPr>
              <p:cNvPr id="38939" name="Text Box 11"/>
              <p:cNvSpPr txBox="1">
                <a:spLocks noChangeArrowheads="1"/>
              </p:cNvSpPr>
              <p:nvPr/>
            </p:nvSpPr>
            <p:spPr bwMode="auto">
              <a:xfrm rot="18419757">
                <a:off x="5418488" y="2631065"/>
                <a:ext cx="1085850" cy="479425"/>
              </a:xfrm>
              <a:prstGeom prst="rect">
                <a:avLst/>
              </a:prstGeom>
              <a:noFill/>
              <a:ln w="9525">
                <a:noFill/>
                <a:miter lim="800000"/>
                <a:headEnd/>
                <a:tailEnd/>
              </a:ln>
            </p:spPr>
            <p:txBody>
              <a:bodyPr/>
              <a:lstStyle/>
              <a:p>
                <a:r>
                  <a:rPr lang="en-US" sz="2400" dirty="0" err="1" smtClean="0">
                    <a:solidFill>
                      <a:srgbClr val="000000"/>
                    </a:solidFill>
                  </a:rPr>
                  <a:t>F</a:t>
                </a:r>
                <a:r>
                  <a:rPr lang="en-US" sz="2400" baseline="-25000" dirty="0" err="1" smtClean="0">
                    <a:solidFill>
                      <a:srgbClr val="000000"/>
                    </a:solidFill>
                  </a:rPr>
                  <a:t>a</a:t>
                </a:r>
                <a:endParaRPr lang="en-US" sz="2400" baseline="-25000" dirty="0">
                  <a:solidFill>
                    <a:srgbClr val="000000"/>
                  </a:solidFill>
                </a:endParaRPr>
              </a:p>
            </p:txBody>
          </p:sp>
          <p:sp>
            <p:nvSpPr>
              <p:cNvPr id="38940" name="Text Box 12"/>
              <p:cNvSpPr txBox="1">
                <a:spLocks noChangeArrowheads="1"/>
              </p:cNvSpPr>
              <p:nvPr/>
            </p:nvSpPr>
            <p:spPr bwMode="auto">
              <a:xfrm>
                <a:off x="5872837" y="3171000"/>
                <a:ext cx="943598" cy="522288"/>
              </a:xfrm>
              <a:prstGeom prst="rect">
                <a:avLst/>
              </a:prstGeom>
              <a:noFill/>
              <a:ln w="9525">
                <a:noFill/>
                <a:miter lim="800000"/>
                <a:headEnd/>
                <a:tailEnd/>
              </a:ln>
            </p:spPr>
            <p:txBody>
              <a:bodyPr/>
              <a:lstStyle/>
              <a:p>
                <a:r>
                  <a:rPr lang="en-US" sz="2400" dirty="0" smtClean="0">
                    <a:solidFill>
                      <a:srgbClr val="000000"/>
                    </a:solidFill>
                    <a:latin typeface="Symbol" panose="05050102010706020507" pitchFamily="18" charset="2"/>
                  </a:rPr>
                  <a:t>q</a:t>
                </a:r>
                <a:endParaRPr lang="en-US" sz="2400" dirty="0">
                  <a:solidFill>
                    <a:srgbClr val="000000"/>
                  </a:solidFill>
                  <a:latin typeface="Symbol" panose="05050102010706020507" pitchFamily="18" charset="2"/>
                </a:endParaRPr>
              </a:p>
            </p:txBody>
          </p:sp>
        </p:grpSp>
        <p:cxnSp>
          <p:nvCxnSpPr>
            <p:cNvPr id="7" name="Straight Connector 6"/>
            <p:cNvCxnSpPr/>
            <p:nvPr/>
          </p:nvCxnSpPr>
          <p:spPr>
            <a:xfrm>
              <a:off x="5664530" y="3918857"/>
              <a:ext cx="748145"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2241319" y="4794321"/>
            <a:ext cx="2693366" cy="523220"/>
          </a:xfrm>
          <a:prstGeom prst="rect">
            <a:avLst/>
          </a:prstGeom>
        </p:spPr>
        <p:txBody>
          <a:bodyPr wrap="none" anchor="t" anchorCtr="0">
            <a:spAutoFit/>
          </a:bodyPr>
          <a:lstStyle/>
          <a:p>
            <a:r>
              <a:rPr lang="en-US" dirty="0" smtClean="0">
                <a:solidFill>
                  <a:srgbClr val="000000"/>
                </a:solidFill>
              </a:rPr>
              <a:t>52.39 = 7.82 a</a:t>
            </a:r>
            <a:r>
              <a:rPr lang="en-US" baseline="-25000" dirty="0" smtClean="0">
                <a:solidFill>
                  <a:srgbClr val="000000"/>
                </a:solidFill>
              </a:rPr>
              <a:t>//</a:t>
            </a:r>
            <a:endParaRPr lang="en-US" baseline="-25000" dirty="0">
              <a:solidFill>
                <a:srgbClr val="000000"/>
              </a:solidFill>
            </a:endParaRPr>
          </a:p>
        </p:txBody>
      </p:sp>
      <p:sp>
        <p:nvSpPr>
          <p:cNvPr id="66" name="Rectangle 82"/>
          <p:cNvSpPr>
            <a:spLocks noChangeArrowheads="1"/>
          </p:cNvSpPr>
          <p:nvPr/>
        </p:nvSpPr>
        <p:spPr bwMode="auto">
          <a:xfrm>
            <a:off x="3135044" y="5520443"/>
            <a:ext cx="1543792" cy="990600"/>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grpSp>
        <p:nvGrpSpPr>
          <p:cNvPr id="67" name="Group 66"/>
          <p:cNvGrpSpPr/>
          <p:nvPr/>
        </p:nvGrpSpPr>
        <p:grpSpPr>
          <a:xfrm>
            <a:off x="2301411" y="5500020"/>
            <a:ext cx="2270213" cy="975369"/>
            <a:chOff x="3705266" y="5764830"/>
            <a:chExt cx="2270213" cy="975369"/>
          </a:xfrm>
        </p:grpSpPr>
        <p:sp>
          <p:nvSpPr>
            <p:cNvPr id="68" name="Rectangle 76"/>
            <p:cNvSpPr>
              <a:spLocks noChangeArrowheads="1"/>
            </p:cNvSpPr>
            <p:nvPr/>
          </p:nvSpPr>
          <p:spPr bwMode="auto">
            <a:xfrm>
              <a:off x="5454826" y="5764830"/>
              <a:ext cx="484428"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m</a:t>
              </a:r>
              <a:endParaRPr lang="en-US" baseline="-25000" dirty="0">
                <a:solidFill>
                  <a:srgbClr val="000000"/>
                </a:solidFill>
              </a:endParaRPr>
            </a:p>
          </p:txBody>
        </p:sp>
        <p:sp>
          <p:nvSpPr>
            <p:cNvPr id="69" name="Rectangle 76"/>
            <p:cNvSpPr>
              <a:spLocks noChangeArrowheads="1"/>
            </p:cNvSpPr>
            <p:nvPr/>
          </p:nvSpPr>
          <p:spPr bwMode="auto">
            <a:xfrm>
              <a:off x="5478227" y="6216979"/>
              <a:ext cx="497252" cy="523220"/>
            </a:xfrm>
            <a:prstGeom prst="rect">
              <a:avLst/>
            </a:prstGeom>
            <a:noFill/>
            <a:ln w="9525">
              <a:noFill/>
              <a:miter lim="800000"/>
              <a:headEnd/>
              <a:tailEnd/>
            </a:ln>
          </p:spPr>
          <p:txBody>
            <a:bodyPr wrap="none" anchor="t" anchorCtr="0">
              <a:spAutoFit/>
            </a:bodyPr>
            <a:lstStyle/>
            <a:p>
              <a:r>
                <a:rPr lang="en-US" dirty="0" err="1" smtClean="0">
                  <a:solidFill>
                    <a:srgbClr val="000000"/>
                  </a:solidFill>
                </a:rPr>
                <a:t>s</a:t>
              </a:r>
              <a:r>
                <a:rPr lang="en-US" baseline="30000" dirty="0" err="1" smtClean="0">
                  <a:solidFill>
                    <a:srgbClr val="000000"/>
                  </a:solidFill>
                </a:rPr>
                <a:t>2</a:t>
              </a:r>
              <a:endParaRPr lang="en-US" baseline="30000" dirty="0">
                <a:solidFill>
                  <a:srgbClr val="000000"/>
                </a:solidFill>
              </a:endParaRPr>
            </a:p>
          </p:txBody>
        </p:sp>
        <p:cxnSp>
          <p:nvCxnSpPr>
            <p:cNvPr id="70" name="Straight Connector 69"/>
            <p:cNvCxnSpPr/>
            <p:nvPr/>
          </p:nvCxnSpPr>
          <p:spPr>
            <a:xfrm>
              <a:off x="5500785" y="6271146"/>
              <a:ext cx="4393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6"/>
            <p:cNvSpPr>
              <a:spLocks noChangeArrowheads="1"/>
            </p:cNvSpPr>
            <p:nvPr/>
          </p:nvSpPr>
          <p:spPr bwMode="auto">
            <a:xfrm>
              <a:off x="3705266" y="5998614"/>
              <a:ext cx="1891865"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a =    6.70 </a:t>
              </a:r>
              <a:endParaRPr lang="en-US" baseline="-25000" dirty="0">
                <a:solidFill>
                  <a:srgbClr val="000000"/>
                </a:solidFill>
              </a:endParaRPr>
            </a:p>
          </p:txBody>
        </p:sp>
      </p:grpSp>
    </p:spTree>
    <p:extLst>
      <p:ext uri="{BB962C8B-B14F-4D97-AF65-F5344CB8AC3E}">
        <p14:creationId xmlns:p14="http://schemas.microsoft.com/office/powerpoint/2010/main" val="23202935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circle(in)">
                                      <p:cBhvr>
                                        <p:cTn id="7" dur="2000"/>
                                        <p:tgtEl>
                                          <p:spTgt spid="3891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anim calcmode="lin" valueType="num">
                                      <p:cBhvr>
                                        <p:cTn id="27" dur="2000" fill="hold"/>
                                        <p:tgtEl>
                                          <p:spTgt spid="8"/>
                                        </p:tgtEl>
                                        <p:attrNameLst>
                                          <p:attrName>style.rotation</p:attrName>
                                        </p:attrNameLst>
                                      </p:cBhvr>
                                      <p:tavLst>
                                        <p:tav tm="0">
                                          <p:val>
                                            <p:fltVal val="720"/>
                                          </p:val>
                                        </p:tav>
                                        <p:tav tm="100000">
                                          <p:val>
                                            <p:fltVal val="0"/>
                                          </p:val>
                                        </p:tav>
                                      </p:tavLst>
                                    </p:anim>
                                    <p:anim calcmode="lin" valueType="num">
                                      <p:cBhvr>
                                        <p:cTn id="28" dur="2000" fill="hold"/>
                                        <p:tgtEl>
                                          <p:spTgt spid="8"/>
                                        </p:tgtEl>
                                        <p:attrNameLst>
                                          <p:attrName>ppt_h</p:attrName>
                                        </p:attrNameLst>
                                      </p:cBhvr>
                                      <p:tavLst>
                                        <p:tav tm="0">
                                          <p:val>
                                            <p:fltVal val="0"/>
                                          </p:val>
                                        </p:tav>
                                        <p:tav tm="100000">
                                          <p:val>
                                            <p:strVal val="#ppt_h"/>
                                          </p:val>
                                        </p:tav>
                                      </p:tavLst>
                                    </p:anim>
                                    <p:anim calcmode="lin" valueType="num">
                                      <p:cBhvr>
                                        <p:cTn id="29"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00" fill="hold"/>
                                        <p:tgtEl>
                                          <p:spTgt spid="26"/>
                                        </p:tgtEl>
                                        <p:attrNameLst>
                                          <p:attrName>ppt_x</p:attrName>
                                        </p:attrNameLst>
                                      </p:cBhvr>
                                      <p:tavLst>
                                        <p:tav tm="0">
                                          <p:val>
                                            <p:strVal val="#ppt_x-.2"/>
                                          </p:val>
                                        </p:tav>
                                        <p:tav tm="100000">
                                          <p:val>
                                            <p:strVal val="#ppt_x"/>
                                          </p:val>
                                        </p:tav>
                                      </p:tavLst>
                                    </p:anim>
                                    <p:anim calcmode="lin" valueType="num">
                                      <p:cBhvr>
                                        <p:cTn id="3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38916"/>
                                        </p:tgtEl>
                                        <p:attrNameLst>
                                          <p:attrName>style.visibility</p:attrName>
                                        </p:attrNameLst>
                                      </p:cBhvr>
                                      <p:to>
                                        <p:strVal val="visible"/>
                                      </p:to>
                                    </p:set>
                                    <p:animEffect transition="in" filter="wheel(1)">
                                      <p:cBhvr>
                                        <p:cTn id="48" dur="2000"/>
                                        <p:tgtEl>
                                          <p:spTgt spid="38916"/>
                                        </p:tgtEl>
                                      </p:cBhvr>
                                    </p:animEffect>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grpId="0" nodeType="clickEffect">
                                  <p:stCondLst>
                                    <p:cond delay="0"/>
                                  </p:stCondLst>
                                  <p:iterate type="lt">
                                    <p:tmPct val="10000"/>
                                  </p:iterate>
                                  <p:childTnLst>
                                    <p:set>
                                      <p:cBhvr>
                                        <p:cTn id="52" dur="1" fill="hold">
                                          <p:stCondLst>
                                            <p:cond delay="0"/>
                                          </p:stCondLst>
                                        </p:cTn>
                                        <p:tgtEl>
                                          <p:spTgt spid="30"/>
                                        </p:tgtEl>
                                        <p:attrNameLst>
                                          <p:attrName>style.visibility</p:attrName>
                                        </p:attrNameLst>
                                      </p:cBhvr>
                                      <p:to>
                                        <p:strVal val="visible"/>
                                      </p:to>
                                    </p:set>
                                    <p:animEffect transition="in" filter="fade">
                                      <p:cBhvr>
                                        <p:cTn id="53" dur="2000"/>
                                        <p:tgtEl>
                                          <p:spTgt spid="30"/>
                                        </p:tgtEl>
                                      </p:cBhvr>
                                    </p:animEffect>
                                    <p:anim calcmode="lin" valueType="num">
                                      <p:cBhvr>
                                        <p:cTn id="54" dur="2000" fill="hold"/>
                                        <p:tgtEl>
                                          <p:spTgt spid="30"/>
                                        </p:tgtEl>
                                        <p:attrNameLst>
                                          <p:attrName>ppt_w</p:attrName>
                                        </p:attrNameLst>
                                      </p:cBhvr>
                                      <p:tavLst>
                                        <p:tav tm="0" fmla="#ppt_w*sin(2.5*pi*$)">
                                          <p:val>
                                            <p:fltVal val="0"/>
                                          </p:val>
                                        </p:tav>
                                        <p:tav tm="100000">
                                          <p:val>
                                            <p:fltVal val="1"/>
                                          </p:val>
                                        </p:tav>
                                      </p:tavLst>
                                    </p:anim>
                                    <p:anim calcmode="lin" valueType="num">
                                      <p:cBhvr>
                                        <p:cTn id="55" dur="2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1000"/>
                                        <p:tgtEl>
                                          <p:spTgt spid="32"/>
                                        </p:tgtEl>
                                      </p:cBhvr>
                                    </p:animEffect>
                                    <p:anim calcmode="lin" valueType="num">
                                      <p:cBhvr>
                                        <p:cTn id="61" dur="1000" fill="hold"/>
                                        <p:tgtEl>
                                          <p:spTgt spid="32"/>
                                        </p:tgtEl>
                                        <p:attrNameLst>
                                          <p:attrName>ppt_x</p:attrName>
                                        </p:attrNameLst>
                                      </p:cBhvr>
                                      <p:tavLst>
                                        <p:tav tm="0">
                                          <p:val>
                                            <p:strVal val="#ppt_x"/>
                                          </p:val>
                                        </p:tav>
                                        <p:tav tm="100000">
                                          <p:val>
                                            <p:strVal val="#ppt_x"/>
                                          </p:val>
                                        </p:tav>
                                      </p:tavLst>
                                    </p:anim>
                                    <p:anim calcmode="lin" valueType="num">
                                      <p:cBhvr>
                                        <p:cTn id="6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1000" fill="hold"/>
                                        <p:tgtEl>
                                          <p:spTgt spid="31"/>
                                        </p:tgtEl>
                                        <p:attrNameLst>
                                          <p:attrName>ppt_x</p:attrName>
                                        </p:attrNameLst>
                                      </p:cBhvr>
                                      <p:tavLst>
                                        <p:tav tm="0">
                                          <p:val>
                                            <p:strVal val="#ppt_x-.2"/>
                                          </p:val>
                                        </p:tav>
                                        <p:tav tm="100000">
                                          <p:val>
                                            <p:strVal val="#ppt_x"/>
                                          </p:val>
                                        </p:tav>
                                      </p:tavLst>
                                    </p:anim>
                                    <p:anim calcmode="lin" valueType="num">
                                      <p:cBhvr>
                                        <p:cTn id="68"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69" dur="10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35" presetClass="entr" presetSubtype="0" fill="hold" grpId="0"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2000"/>
                                        <p:tgtEl>
                                          <p:spTgt spid="34"/>
                                        </p:tgtEl>
                                      </p:cBhvr>
                                    </p:animEffect>
                                    <p:anim calcmode="lin" valueType="num">
                                      <p:cBhvr>
                                        <p:cTn id="75" dur="2000" fill="hold"/>
                                        <p:tgtEl>
                                          <p:spTgt spid="34"/>
                                        </p:tgtEl>
                                        <p:attrNameLst>
                                          <p:attrName>style.rotation</p:attrName>
                                        </p:attrNameLst>
                                      </p:cBhvr>
                                      <p:tavLst>
                                        <p:tav tm="0">
                                          <p:val>
                                            <p:fltVal val="720"/>
                                          </p:val>
                                        </p:tav>
                                        <p:tav tm="100000">
                                          <p:val>
                                            <p:fltVal val="0"/>
                                          </p:val>
                                        </p:tav>
                                      </p:tavLst>
                                    </p:anim>
                                    <p:anim calcmode="lin" valueType="num">
                                      <p:cBhvr>
                                        <p:cTn id="76" dur="2000" fill="hold"/>
                                        <p:tgtEl>
                                          <p:spTgt spid="34"/>
                                        </p:tgtEl>
                                        <p:attrNameLst>
                                          <p:attrName>ppt_h</p:attrName>
                                        </p:attrNameLst>
                                      </p:cBhvr>
                                      <p:tavLst>
                                        <p:tav tm="0">
                                          <p:val>
                                            <p:fltVal val="0"/>
                                          </p:val>
                                        </p:tav>
                                        <p:tav tm="100000">
                                          <p:val>
                                            <p:strVal val="#ppt_h"/>
                                          </p:val>
                                        </p:tav>
                                      </p:tavLst>
                                    </p:anim>
                                    <p:anim calcmode="lin" valueType="num">
                                      <p:cBhvr>
                                        <p:cTn id="77" dur="2000" fill="hold"/>
                                        <p:tgtEl>
                                          <p:spTgt spid="34"/>
                                        </p:tgtEl>
                                        <p:attrNameLst>
                                          <p:attrName>ppt_w</p:attrName>
                                        </p:attrNameLst>
                                      </p:cBhvr>
                                      <p:tavLst>
                                        <p:tav tm="0">
                                          <p:val>
                                            <p:fltVal val="0"/>
                                          </p:val>
                                        </p:tav>
                                        <p:tav tm="100000">
                                          <p:val>
                                            <p:strVal val="#ppt_w"/>
                                          </p:val>
                                        </p:tav>
                                      </p:tavLst>
                                    </p:anim>
                                  </p:childTnLst>
                                </p:cTn>
                              </p:par>
                              <p:par>
                                <p:cTn id="78" presetID="35"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2000"/>
                                        <p:tgtEl>
                                          <p:spTgt spid="36"/>
                                        </p:tgtEl>
                                      </p:cBhvr>
                                    </p:animEffect>
                                    <p:anim calcmode="lin" valueType="num">
                                      <p:cBhvr>
                                        <p:cTn id="81" dur="2000" fill="hold"/>
                                        <p:tgtEl>
                                          <p:spTgt spid="36"/>
                                        </p:tgtEl>
                                        <p:attrNameLst>
                                          <p:attrName>style.rotation</p:attrName>
                                        </p:attrNameLst>
                                      </p:cBhvr>
                                      <p:tavLst>
                                        <p:tav tm="0">
                                          <p:val>
                                            <p:fltVal val="720"/>
                                          </p:val>
                                        </p:tav>
                                        <p:tav tm="100000">
                                          <p:val>
                                            <p:fltVal val="0"/>
                                          </p:val>
                                        </p:tav>
                                      </p:tavLst>
                                    </p:anim>
                                    <p:anim calcmode="lin" valueType="num">
                                      <p:cBhvr>
                                        <p:cTn id="82" dur="2000" fill="hold"/>
                                        <p:tgtEl>
                                          <p:spTgt spid="36"/>
                                        </p:tgtEl>
                                        <p:attrNameLst>
                                          <p:attrName>ppt_h</p:attrName>
                                        </p:attrNameLst>
                                      </p:cBhvr>
                                      <p:tavLst>
                                        <p:tav tm="0">
                                          <p:val>
                                            <p:fltVal val="0"/>
                                          </p:val>
                                        </p:tav>
                                        <p:tav tm="100000">
                                          <p:val>
                                            <p:strVal val="#ppt_h"/>
                                          </p:val>
                                        </p:tav>
                                      </p:tavLst>
                                    </p:anim>
                                    <p:anim calcmode="lin" valueType="num">
                                      <p:cBhvr>
                                        <p:cTn id="83" dur="2000" fill="hold"/>
                                        <p:tgtEl>
                                          <p:spTgt spid="36"/>
                                        </p:tgtEl>
                                        <p:attrNameLst>
                                          <p:attrName>ppt_w</p:attrName>
                                        </p:attrNameLst>
                                      </p:cBhvr>
                                      <p:tavLst>
                                        <p:tav tm="0">
                                          <p:val>
                                            <p:fltVal val="0"/>
                                          </p:val>
                                        </p:tav>
                                        <p:tav tm="100000">
                                          <p:val>
                                            <p:strVal val="#ppt_w"/>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wipe(down)">
                                      <p:cBhvr>
                                        <p:cTn id="88" dur="500"/>
                                        <p:tgtEl>
                                          <p:spTgt spid="33"/>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1000"/>
                                        <p:tgtEl>
                                          <p:spTgt spid="35"/>
                                        </p:tgtEl>
                                      </p:cBhvr>
                                    </p:animEffect>
                                    <p:anim calcmode="lin" valueType="num">
                                      <p:cBhvr>
                                        <p:cTn id="94" dur="1000" fill="hold"/>
                                        <p:tgtEl>
                                          <p:spTgt spid="35"/>
                                        </p:tgtEl>
                                        <p:attrNameLst>
                                          <p:attrName>ppt_x</p:attrName>
                                        </p:attrNameLst>
                                      </p:cBhvr>
                                      <p:tavLst>
                                        <p:tav tm="0">
                                          <p:val>
                                            <p:strVal val="#ppt_x"/>
                                          </p:val>
                                        </p:tav>
                                        <p:tav tm="100000">
                                          <p:val>
                                            <p:strVal val="#ppt_x"/>
                                          </p:val>
                                        </p:tav>
                                      </p:tavLst>
                                    </p:anim>
                                    <p:anim calcmode="lin" valueType="num">
                                      <p:cBhvr>
                                        <p:cTn id="9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35" presetClass="entr" presetSubtype="0" fill="hold" grpId="0" nodeType="click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2000"/>
                                        <p:tgtEl>
                                          <p:spTgt spid="37"/>
                                        </p:tgtEl>
                                      </p:cBhvr>
                                    </p:animEffect>
                                    <p:anim calcmode="lin" valueType="num">
                                      <p:cBhvr>
                                        <p:cTn id="101" dur="2000" fill="hold"/>
                                        <p:tgtEl>
                                          <p:spTgt spid="37"/>
                                        </p:tgtEl>
                                        <p:attrNameLst>
                                          <p:attrName>style.rotation</p:attrName>
                                        </p:attrNameLst>
                                      </p:cBhvr>
                                      <p:tavLst>
                                        <p:tav tm="0">
                                          <p:val>
                                            <p:fltVal val="720"/>
                                          </p:val>
                                        </p:tav>
                                        <p:tav tm="100000">
                                          <p:val>
                                            <p:fltVal val="0"/>
                                          </p:val>
                                        </p:tav>
                                      </p:tavLst>
                                    </p:anim>
                                    <p:anim calcmode="lin" valueType="num">
                                      <p:cBhvr>
                                        <p:cTn id="102" dur="2000" fill="hold"/>
                                        <p:tgtEl>
                                          <p:spTgt spid="37"/>
                                        </p:tgtEl>
                                        <p:attrNameLst>
                                          <p:attrName>ppt_h</p:attrName>
                                        </p:attrNameLst>
                                      </p:cBhvr>
                                      <p:tavLst>
                                        <p:tav tm="0">
                                          <p:val>
                                            <p:fltVal val="0"/>
                                          </p:val>
                                        </p:tav>
                                        <p:tav tm="100000">
                                          <p:val>
                                            <p:strVal val="#ppt_h"/>
                                          </p:val>
                                        </p:tav>
                                      </p:tavLst>
                                    </p:anim>
                                    <p:anim calcmode="lin" valueType="num">
                                      <p:cBhvr>
                                        <p:cTn id="103" dur="2000" fill="hold"/>
                                        <p:tgtEl>
                                          <p:spTgt spid="37"/>
                                        </p:tgtEl>
                                        <p:attrNameLst>
                                          <p:attrName>ppt_w</p:attrName>
                                        </p:attrNameLst>
                                      </p:cBhvr>
                                      <p:tavLst>
                                        <p:tav tm="0">
                                          <p:val>
                                            <p:fltVal val="0"/>
                                          </p:val>
                                        </p:tav>
                                        <p:tav tm="100000">
                                          <p:val>
                                            <p:strVal val="#ppt_w"/>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1000"/>
                                        <p:tgtEl>
                                          <p:spTgt spid="38"/>
                                        </p:tgtEl>
                                      </p:cBhvr>
                                    </p:animEffect>
                                    <p:anim calcmode="lin" valueType="num">
                                      <p:cBhvr>
                                        <p:cTn id="109" dur="1000" fill="hold"/>
                                        <p:tgtEl>
                                          <p:spTgt spid="38"/>
                                        </p:tgtEl>
                                        <p:attrNameLst>
                                          <p:attrName>ppt_x</p:attrName>
                                        </p:attrNameLst>
                                      </p:cBhvr>
                                      <p:tavLst>
                                        <p:tav tm="0">
                                          <p:val>
                                            <p:strVal val="#ppt_x"/>
                                          </p:val>
                                        </p:tav>
                                        <p:tav tm="100000">
                                          <p:val>
                                            <p:strVal val="#ppt_x"/>
                                          </p:val>
                                        </p:tav>
                                      </p:tavLst>
                                    </p:anim>
                                    <p:anim calcmode="lin" valueType="num">
                                      <p:cBhvr>
                                        <p:cTn id="11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7" presetClass="entr" presetSubtype="0" fill="hold" grpId="0" nodeType="clickEffect">
                                  <p:stCondLst>
                                    <p:cond delay="0"/>
                                  </p:stCondLst>
                                  <p:childTnLst>
                                    <p:set>
                                      <p:cBhvr>
                                        <p:cTn id="114" dur="1" fill="hold">
                                          <p:stCondLst>
                                            <p:cond delay="0"/>
                                          </p:stCondLst>
                                        </p:cTn>
                                        <p:tgtEl>
                                          <p:spTgt spid="39"/>
                                        </p:tgtEl>
                                        <p:attrNameLst>
                                          <p:attrName>style.visibility</p:attrName>
                                        </p:attrNameLst>
                                      </p:cBhvr>
                                      <p:to>
                                        <p:strVal val="visible"/>
                                      </p:to>
                                    </p:set>
                                    <p:animEffect transition="in" filter="fade">
                                      <p:cBhvr>
                                        <p:cTn id="115" dur="1000"/>
                                        <p:tgtEl>
                                          <p:spTgt spid="39"/>
                                        </p:tgtEl>
                                      </p:cBhvr>
                                    </p:animEffect>
                                    <p:anim calcmode="lin" valueType="num">
                                      <p:cBhvr>
                                        <p:cTn id="116" dur="1000" fill="hold"/>
                                        <p:tgtEl>
                                          <p:spTgt spid="39"/>
                                        </p:tgtEl>
                                        <p:attrNameLst>
                                          <p:attrName>ppt_x</p:attrName>
                                        </p:attrNameLst>
                                      </p:cBhvr>
                                      <p:tavLst>
                                        <p:tav tm="0">
                                          <p:val>
                                            <p:strVal val="#ppt_x"/>
                                          </p:val>
                                        </p:tav>
                                        <p:tav tm="100000">
                                          <p:val>
                                            <p:strVal val="#ppt_x"/>
                                          </p:val>
                                        </p:tav>
                                      </p:tavLst>
                                    </p:anim>
                                    <p:anim calcmode="lin" valueType="num">
                                      <p:cBhvr>
                                        <p:cTn id="11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9" presetClass="entr" presetSubtype="0" fill="hold" grpId="0" nodeType="clickEffect">
                                  <p:stCondLst>
                                    <p:cond delay="0"/>
                                  </p:stCondLst>
                                  <p:childTnLst>
                                    <p:set>
                                      <p:cBhvr>
                                        <p:cTn id="121" dur="1" fill="hold">
                                          <p:stCondLst>
                                            <p:cond delay="0"/>
                                          </p:stCondLst>
                                        </p:cTn>
                                        <p:tgtEl>
                                          <p:spTgt spid="40"/>
                                        </p:tgtEl>
                                        <p:attrNameLst>
                                          <p:attrName>style.visibility</p:attrName>
                                        </p:attrNameLst>
                                      </p:cBhvr>
                                      <p:to>
                                        <p:strVal val="visible"/>
                                      </p:to>
                                    </p:set>
                                    <p:anim calcmode="lin" valueType="num">
                                      <p:cBhvr>
                                        <p:cTn id="122" dur="1000" fill="hold"/>
                                        <p:tgtEl>
                                          <p:spTgt spid="40"/>
                                        </p:tgtEl>
                                        <p:attrNameLst>
                                          <p:attrName>ppt_x</p:attrName>
                                        </p:attrNameLst>
                                      </p:cBhvr>
                                      <p:tavLst>
                                        <p:tav tm="0">
                                          <p:val>
                                            <p:strVal val="#ppt_x-.2"/>
                                          </p:val>
                                        </p:tav>
                                        <p:tav tm="100000">
                                          <p:val>
                                            <p:strVal val="#ppt_x"/>
                                          </p:val>
                                        </p:tav>
                                      </p:tavLst>
                                    </p:anim>
                                    <p:anim calcmode="lin" valueType="num">
                                      <p:cBhvr>
                                        <p:cTn id="123"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24" dur="1000"/>
                                        <p:tgtEl>
                                          <p:spTgt spid="40"/>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43"/>
                                        </p:tgtEl>
                                        <p:attrNameLst>
                                          <p:attrName>style.visibility</p:attrName>
                                        </p:attrNameLst>
                                      </p:cBhvr>
                                      <p:to>
                                        <p:strVal val="visible"/>
                                      </p:to>
                                    </p:set>
                                    <p:animEffect transition="in" filter="wipe(left)">
                                      <p:cBhvr>
                                        <p:cTn id="129" dur="5000"/>
                                        <p:tgtEl>
                                          <p:spTgt spid="43"/>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wipe(down)">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6" presetClass="entr" presetSubtype="16" fill="hold" grpId="0" nodeType="clickEffect">
                                  <p:stCondLst>
                                    <p:cond delay="0"/>
                                  </p:stCondLst>
                                  <p:childTnLst>
                                    <p:set>
                                      <p:cBhvr>
                                        <p:cTn id="138" dur="1" fill="hold">
                                          <p:stCondLst>
                                            <p:cond delay="0"/>
                                          </p:stCondLst>
                                        </p:cTn>
                                        <p:tgtEl>
                                          <p:spTgt spid="2"/>
                                        </p:tgtEl>
                                        <p:attrNameLst>
                                          <p:attrName>style.visibility</p:attrName>
                                        </p:attrNameLst>
                                      </p:cBhvr>
                                      <p:to>
                                        <p:strVal val="visible"/>
                                      </p:to>
                                    </p:set>
                                    <p:animEffect transition="in" filter="circle(in)">
                                      <p:cBhvr>
                                        <p:cTn id="139" dur="2000"/>
                                        <p:tgtEl>
                                          <p:spTgt spid="2"/>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55"/>
                                        </p:tgtEl>
                                        <p:attrNameLst>
                                          <p:attrName>style.visibility</p:attrName>
                                        </p:attrNameLst>
                                      </p:cBhvr>
                                      <p:to>
                                        <p:strVal val="visible"/>
                                      </p:to>
                                    </p:set>
                                    <p:animEffect transition="in" filter="wipe(left)">
                                      <p:cBhvr>
                                        <p:cTn id="144" dur="5000"/>
                                        <p:tgtEl>
                                          <p:spTgt spid="55"/>
                                        </p:tgtEl>
                                      </p:cBhvr>
                                    </p:animEffect>
                                  </p:childTnLst>
                                </p:cTn>
                              </p:par>
                            </p:childTnLst>
                          </p:cTn>
                        </p:par>
                      </p:childTnLst>
                    </p:cTn>
                  </p:par>
                  <p:par>
                    <p:cTn id="145" fill="hold">
                      <p:stCondLst>
                        <p:cond delay="indefinite"/>
                      </p:stCondLst>
                      <p:childTnLst>
                        <p:par>
                          <p:cTn id="146" fill="hold">
                            <p:stCondLst>
                              <p:cond delay="0"/>
                            </p:stCondLst>
                            <p:childTnLst>
                              <p:par>
                                <p:cTn id="147" presetID="45" presetClass="entr" presetSubtype="0" fill="hold" grpId="0" nodeType="clickEffect">
                                  <p:stCondLst>
                                    <p:cond delay="0"/>
                                  </p:stCondLst>
                                  <p:childTnLst>
                                    <p:set>
                                      <p:cBhvr>
                                        <p:cTn id="148" dur="1" fill="hold">
                                          <p:stCondLst>
                                            <p:cond delay="0"/>
                                          </p:stCondLst>
                                        </p:cTn>
                                        <p:tgtEl>
                                          <p:spTgt spid="44"/>
                                        </p:tgtEl>
                                        <p:attrNameLst>
                                          <p:attrName>style.visibility</p:attrName>
                                        </p:attrNameLst>
                                      </p:cBhvr>
                                      <p:to>
                                        <p:strVal val="visible"/>
                                      </p:to>
                                    </p:set>
                                    <p:animEffect transition="in" filter="fade">
                                      <p:cBhvr>
                                        <p:cTn id="149" dur="2000"/>
                                        <p:tgtEl>
                                          <p:spTgt spid="44"/>
                                        </p:tgtEl>
                                      </p:cBhvr>
                                    </p:animEffect>
                                    <p:anim calcmode="lin" valueType="num">
                                      <p:cBhvr>
                                        <p:cTn id="150" dur="2000" fill="hold"/>
                                        <p:tgtEl>
                                          <p:spTgt spid="44"/>
                                        </p:tgtEl>
                                        <p:attrNameLst>
                                          <p:attrName>ppt_w</p:attrName>
                                        </p:attrNameLst>
                                      </p:cBhvr>
                                      <p:tavLst>
                                        <p:tav tm="0" fmla="#ppt_w*sin(2.5*pi*$)">
                                          <p:val>
                                            <p:fltVal val="0"/>
                                          </p:val>
                                        </p:tav>
                                        <p:tav tm="100000">
                                          <p:val>
                                            <p:fltVal val="1"/>
                                          </p:val>
                                        </p:tav>
                                      </p:tavLst>
                                    </p:anim>
                                    <p:anim calcmode="lin" valueType="num">
                                      <p:cBhvr>
                                        <p:cTn id="151" dur="2000" fill="hold"/>
                                        <p:tgtEl>
                                          <p:spTgt spid="44"/>
                                        </p:tgtEl>
                                        <p:attrNameLst>
                                          <p:attrName>ppt_h</p:attrName>
                                        </p:attrNameLst>
                                      </p:cBhvr>
                                      <p:tavLst>
                                        <p:tav tm="0">
                                          <p:val>
                                            <p:strVal val="#ppt_h"/>
                                          </p:val>
                                        </p:tav>
                                        <p:tav tm="100000">
                                          <p:val>
                                            <p:strVal val="#ppt_h"/>
                                          </p:val>
                                        </p:tav>
                                      </p:tavLst>
                                    </p:anim>
                                  </p:childTnLst>
                                </p:cTn>
                              </p:par>
                            </p:childTnLst>
                          </p:cTn>
                        </p:par>
                      </p:childTnLst>
                    </p:cTn>
                  </p:par>
                  <p:par>
                    <p:cTn id="152" fill="hold">
                      <p:stCondLst>
                        <p:cond delay="indefinite"/>
                      </p:stCondLst>
                      <p:childTnLst>
                        <p:par>
                          <p:cTn id="153" fill="hold">
                            <p:stCondLst>
                              <p:cond delay="0"/>
                            </p:stCondLst>
                            <p:childTnLst>
                              <p:par>
                                <p:cTn id="154" presetID="6" presetClass="entr" presetSubtype="16" fill="hold" grpId="0" nodeType="clickEffect">
                                  <p:stCondLst>
                                    <p:cond delay="0"/>
                                  </p:stCondLst>
                                  <p:childTnLst>
                                    <p:set>
                                      <p:cBhvr>
                                        <p:cTn id="155" dur="1" fill="hold">
                                          <p:stCondLst>
                                            <p:cond delay="0"/>
                                          </p:stCondLst>
                                        </p:cTn>
                                        <p:tgtEl>
                                          <p:spTgt spid="65"/>
                                        </p:tgtEl>
                                        <p:attrNameLst>
                                          <p:attrName>style.visibility</p:attrName>
                                        </p:attrNameLst>
                                      </p:cBhvr>
                                      <p:to>
                                        <p:strVal val="visible"/>
                                      </p:to>
                                    </p:set>
                                    <p:animEffect transition="in" filter="circle(in)">
                                      <p:cBhvr>
                                        <p:cTn id="156" dur="2000"/>
                                        <p:tgtEl>
                                          <p:spTgt spid="65"/>
                                        </p:tgtEl>
                                      </p:cBhvr>
                                    </p:animEffect>
                                  </p:childTnLst>
                                </p:cTn>
                              </p:par>
                            </p:childTnLst>
                          </p:cTn>
                        </p:par>
                      </p:childTnLst>
                    </p:cTn>
                  </p:par>
                  <p:par>
                    <p:cTn id="157" fill="hold">
                      <p:stCondLst>
                        <p:cond delay="indefinite"/>
                      </p:stCondLst>
                      <p:childTnLst>
                        <p:par>
                          <p:cTn id="158" fill="hold">
                            <p:stCondLst>
                              <p:cond delay="0"/>
                            </p:stCondLst>
                            <p:childTnLst>
                              <p:par>
                                <p:cTn id="159" presetID="6" presetClass="entr" presetSubtype="16" fill="hold" nodeType="clickEffect">
                                  <p:stCondLst>
                                    <p:cond delay="0"/>
                                  </p:stCondLst>
                                  <p:childTnLst>
                                    <p:set>
                                      <p:cBhvr>
                                        <p:cTn id="160" dur="1" fill="hold">
                                          <p:stCondLst>
                                            <p:cond delay="0"/>
                                          </p:stCondLst>
                                        </p:cTn>
                                        <p:tgtEl>
                                          <p:spTgt spid="67"/>
                                        </p:tgtEl>
                                        <p:attrNameLst>
                                          <p:attrName>style.visibility</p:attrName>
                                        </p:attrNameLst>
                                      </p:cBhvr>
                                      <p:to>
                                        <p:strVal val="visible"/>
                                      </p:to>
                                    </p:set>
                                    <p:animEffect transition="in" filter="circle(in)">
                                      <p:cBhvr>
                                        <p:cTn id="161" dur="2000"/>
                                        <p:tgtEl>
                                          <p:spTgt spid="67"/>
                                        </p:tgtEl>
                                      </p:cBhvr>
                                    </p:animEffect>
                                  </p:childTnLst>
                                </p:cTn>
                              </p:par>
                            </p:childTnLst>
                          </p:cTn>
                        </p:par>
                        <p:par>
                          <p:cTn id="162" fill="hold">
                            <p:stCondLst>
                              <p:cond delay="2000"/>
                            </p:stCondLst>
                            <p:childTnLst>
                              <p:par>
                                <p:cTn id="163" presetID="9" presetClass="entr" presetSubtype="0" fill="hold" grpId="0" nodeType="afterEffect">
                                  <p:stCondLst>
                                    <p:cond delay="0"/>
                                  </p:stCondLst>
                                  <p:childTnLst>
                                    <p:set>
                                      <p:cBhvr>
                                        <p:cTn id="164" dur="1" fill="hold">
                                          <p:stCondLst>
                                            <p:cond delay="0"/>
                                          </p:stCondLst>
                                        </p:cTn>
                                        <p:tgtEl>
                                          <p:spTgt spid="66"/>
                                        </p:tgtEl>
                                        <p:attrNameLst>
                                          <p:attrName>style.visibility</p:attrName>
                                        </p:attrNameLst>
                                      </p:cBhvr>
                                      <p:to>
                                        <p:strVal val="visible"/>
                                      </p:to>
                                    </p:set>
                                    <p:animEffect transition="in" filter="dissolve">
                                      <p:cBhvr>
                                        <p:cTn id="16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17" grpId="0"/>
      <p:bldP spid="26" grpId="0"/>
      <p:bldP spid="30" grpId="0"/>
      <p:bldP spid="31" grpId="0"/>
      <p:bldP spid="32" grpId="0" animBg="1"/>
      <p:bldP spid="33" grpId="0"/>
      <p:bldP spid="34" grpId="0" animBg="1"/>
      <p:bldP spid="35" grpId="0"/>
      <p:bldP spid="36" grpId="0" animBg="1"/>
      <p:bldP spid="37" grpId="0" animBg="1"/>
      <p:bldP spid="38" grpId="0"/>
      <p:bldP spid="39" grpId="0" animBg="1"/>
      <p:bldP spid="40" grpId="0"/>
      <p:bldP spid="55" grpId="0"/>
      <p:bldP spid="44" grpId="0" animBg="1"/>
      <p:bldP spid="2" grpId="0"/>
      <p:bldP spid="65" grpId="0"/>
      <p:bldP spid="6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60"/>
          <p:cNvSpPr>
            <a:spLocks noChangeArrowheads="1"/>
          </p:cNvSpPr>
          <p:nvPr/>
        </p:nvSpPr>
        <p:spPr bwMode="auto">
          <a:xfrm>
            <a:off x="5058894" y="5486811"/>
            <a:ext cx="1460659" cy="598487"/>
          </a:xfrm>
          <a:prstGeom prst="rect">
            <a:avLst/>
          </a:prstGeom>
          <a:solidFill>
            <a:schemeClr val="accent1">
              <a:lumMod val="75000"/>
            </a:schemeClr>
          </a:solidFill>
          <a:ln w="9525">
            <a:solidFill>
              <a:schemeClr val="tx1"/>
            </a:solidFill>
            <a:miter lim="800000"/>
            <a:headEnd/>
            <a:tailEnd/>
          </a:ln>
        </p:spPr>
        <p:txBody>
          <a:bodyPr wrap="none" anchor="ctr"/>
          <a:lstStyle/>
          <a:p>
            <a:endParaRPr lang="en-US">
              <a:solidFill>
                <a:srgbClr val="000000"/>
              </a:solidFill>
            </a:endParaRPr>
          </a:p>
        </p:txBody>
      </p:sp>
      <p:sp>
        <p:nvSpPr>
          <p:cNvPr id="276521" name="Text Box 41"/>
          <p:cNvSpPr txBox="1">
            <a:spLocks noChangeArrowheads="1"/>
          </p:cNvSpPr>
          <p:nvPr/>
        </p:nvSpPr>
        <p:spPr bwMode="auto">
          <a:xfrm>
            <a:off x="6058613" y="2870385"/>
            <a:ext cx="1263487" cy="461665"/>
          </a:xfrm>
          <a:prstGeom prst="rect">
            <a:avLst/>
          </a:prstGeom>
          <a:noFill/>
          <a:ln w="9525">
            <a:noFill/>
            <a:miter lim="800000"/>
            <a:headEnd/>
            <a:tailEnd/>
          </a:ln>
        </p:spPr>
        <p:txBody>
          <a:bodyPr wrap="none" anchor="t" anchorCtr="0">
            <a:spAutoFit/>
          </a:bodyPr>
          <a:lstStyle/>
          <a:p>
            <a:r>
              <a:rPr lang="en-US" sz="2400" dirty="0" smtClean="0">
                <a:solidFill>
                  <a:srgbClr val="009900"/>
                </a:solidFill>
              </a:rPr>
              <a:t>167.0 N</a:t>
            </a:r>
            <a:endParaRPr lang="en-US" sz="2400" dirty="0">
              <a:solidFill>
                <a:srgbClr val="009900"/>
              </a:solidFill>
              <a:latin typeface="Symbol" panose="05050102010706020507" pitchFamily="18" charset="2"/>
            </a:endParaRPr>
          </a:p>
        </p:txBody>
      </p:sp>
      <p:grpSp>
        <p:nvGrpSpPr>
          <p:cNvPr id="35844" name="Group 49"/>
          <p:cNvGrpSpPr>
            <a:grpSpLocks/>
          </p:cNvGrpSpPr>
          <p:nvPr/>
        </p:nvGrpSpPr>
        <p:grpSpPr bwMode="auto">
          <a:xfrm>
            <a:off x="6357813" y="851850"/>
            <a:ext cx="2266950" cy="1133475"/>
            <a:chOff x="3993" y="565"/>
            <a:chExt cx="1428" cy="714"/>
          </a:xfrm>
        </p:grpSpPr>
        <p:sp>
          <p:nvSpPr>
            <p:cNvPr id="35917" name="Rectangle 23"/>
            <p:cNvSpPr>
              <a:spLocks noChangeArrowheads="1"/>
            </p:cNvSpPr>
            <p:nvPr/>
          </p:nvSpPr>
          <p:spPr bwMode="auto">
            <a:xfrm>
              <a:off x="4401" y="565"/>
              <a:ext cx="714" cy="714"/>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35918" name="Line 24"/>
            <p:cNvSpPr>
              <a:spLocks noChangeShapeType="1"/>
            </p:cNvSpPr>
            <p:nvPr/>
          </p:nvSpPr>
          <p:spPr bwMode="auto">
            <a:xfrm>
              <a:off x="3993" y="1279"/>
              <a:ext cx="1428" cy="0"/>
            </a:xfrm>
            <a:prstGeom prst="line">
              <a:avLst/>
            </a:prstGeom>
            <a:noFill/>
            <a:ln w="38100">
              <a:solidFill>
                <a:srgbClr val="0070C0"/>
              </a:solidFill>
              <a:round/>
              <a:headEnd/>
              <a:tailEnd/>
            </a:ln>
          </p:spPr>
          <p:txBody>
            <a:bodyPr/>
            <a:lstStyle/>
            <a:p>
              <a:endParaRPr lang="en-US">
                <a:solidFill>
                  <a:srgbClr val="000000"/>
                </a:solidFill>
              </a:endParaRPr>
            </a:p>
          </p:txBody>
        </p:sp>
      </p:grpSp>
      <p:sp>
        <p:nvSpPr>
          <p:cNvPr id="276506" name="Line 26"/>
          <p:cNvSpPr>
            <a:spLocks noChangeShapeType="1"/>
          </p:cNvSpPr>
          <p:nvPr/>
        </p:nvSpPr>
        <p:spPr bwMode="auto">
          <a:xfrm flipH="1">
            <a:off x="8138988" y="1337625"/>
            <a:ext cx="485775" cy="0"/>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sp>
        <p:nvSpPr>
          <p:cNvPr id="276507" name="Text Box 27"/>
          <p:cNvSpPr txBox="1">
            <a:spLocks noChangeArrowheads="1"/>
          </p:cNvSpPr>
          <p:nvPr/>
        </p:nvSpPr>
        <p:spPr bwMode="auto">
          <a:xfrm>
            <a:off x="8137400" y="840738"/>
            <a:ext cx="1068388" cy="485775"/>
          </a:xfrm>
          <a:prstGeom prst="rect">
            <a:avLst/>
          </a:prstGeom>
          <a:noFill/>
          <a:ln w="9525">
            <a:noFill/>
            <a:miter lim="800000"/>
            <a:headEnd/>
            <a:tailEnd/>
          </a:ln>
        </p:spPr>
        <p:txBody>
          <a:bodyPr/>
          <a:lstStyle/>
          <a:p>
            <a:r>
              <a:rPr lang="en-US" sz="2400">
                <a:solidFill>
                  <a:srgbClr val="000000"/>
                </a:solidFill>
              </a:rPr>
              <a:t>F</a:t>
            </a:r>
            <a:r>
              <a:rPr lang="en-US" sz="2400" baseline="-25000">
                <a:solidFill>
                  <a:srgbClr val="000000"/>
                </a:solidFill>
              </a:rPr>
              <a:t>a</a:t>
            </a:r>
            <a:r>
              <a:rPr lang="en-US" sz="2400">
                <a:solidFill>
                  <a:srgbClr val="000000"/>
                </a:solidFill>
              </a:rPr>
              <a:t> = ?</a:t>
            </a:r>
          </a:p>
        </p:txBody>
      </p:sp>
      <p:sp>
        <p:nvSpPr>
          <p:cNvPr id="276509" name="Text Box 29"/>
          <p:cNvSpPr txBox="1">
            <a:spLocks noChangeArrowheads="1"/>
          </p:cNvSpPr>
          <p:nvPr/>
        </p:nvSpPr>
        <p:spPr bwMode="auto">
          <a:xfrm>
            <a:off x="7323913" y="1175700"/>
            <a:ext cx="1009650" cy="458788"/>
          </a:xfrm>
          <a:prstGeom prst="rect">
            <a:avLst/>
          </a:prstGeom>
          <a:noFill/>
          <a:ln w="9525">
            <a:noFill/>
            <a:miter lim="800000"/>
            <a:headEnd/>
            <a:tailEnd/>
          </a:ln>
        </p:spPr>
        <p:txBody>
          <a:bodyPr/>
          <a:lstStyle/>
          <a:p>
            <a:r>
              <a:rPr lang="en-US" sz="2400" dirty="0" smtClean="0">
                <a:solidFill>
                  <a:srgbClr val="000000"/>
                </a:solidFill>
              </a:rPr>
              <a:t>m</a:t>
            </a:r>
            <a:endParaRPr lang="en-US" sz="2400" dirty="0">
              <a:solidFill>
                <a:srgbClr val="000000"/>
              </a:solidFill>
            </a:endParaRPr>
          </a:p>
        </p:txBody>
      </p:sp>
      <p:grpSp>
        <p:nvGrpSpPr>
          <p:cNvPr id="3" name="Group 79"/>
          <p:cNvGrpSpPr>
            <a:grpSpLocks/>
          </p:cNvGrpSpPr>
          <p:nvPr/>
        </p:nvGrpSpPr>
        <p:grpSpPr bwMode="auto">
          <a:xfrm>
            <a:off x="5314825" y="89850"/>
            <a:ext cx="1985963" cy="1085850"/>
            <a:chOff x="3318" y="94"/>
            <a:chExt cx="1251" cy="684"/>
          </a:xfrm>
        </p:grpSpPr>
        <p:sp>
          <p:nvSpPr>
            <p:cNvPr id="35913" name="Line 25"/>
            <p:cNvSpPr>
              <a:spLocks noChangeShapeType="1"/>
            </p:cNvSpPr>
            <p:nvPr/>
          </p:nvSpPr>
          <p:spPr bwMode="auto">
            <a:xfrm>
              <a:off x="3771" y="370"/>
              <a:ext cx="612" cy="408"/>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sp>
          <p:nvSpPr>
            <p:cNvPr id="35914" name="Text Box 28"/>
            <p:cNvSpPr txBox="1">
              <a:spLocks noChangeArrowheads="1"/>
            </p:cNvSpPr>
            <p:nvPr/>
          </p:nvSpPr>
          <p:spPr bwMode="auto">
            <a:xfrm>
              <a:off x="3318" y="94"/>
              <a:ext cx="672" cy="306"/>
            </a:xfrm>
            <a:prstGeom prst="rect">
              <a:avLst/>
            </a:prstGeom>
            <a:noFill/>
            <a:ln w="9525">
              <a:noFill/>
              <a:miter lim="800000"/>
              <a:headEnd/>
              <a:tailEnd/>
            </a:ln>
          </p:spPr>
          <p:txBody>
            <a:bodyPr/>
            <a:lstStyle/>
            <a:p>
              <a:r>
                <a:rPr lang="en-US" sz="2400" dirty="0" err="1" smtClean="0">
                  <a:solidFill>
                    <a:srgbClr val="000000"/>
                  </a:solidFill>
                </a:rPr>
                <a:t>F</a:t>
              </a:r>
              <a:r>
                <a:rPr lang="en-US" sz="2400" baseline="-25000" dirty="0" err="1" smtClean="0">
                  <a:solidFill>
                    <a:srgbClr val="000000"/>
                  </a:solidFill>
                </a:rPr>
                <a:t>dattr</a:t>
              </a:r>
              <a:endParaRPr lang="en-US" sz="2400" baseline="-25000" dirty="0">
                <a:solidFill>
                  <a:srgbClr val="000000"/>
                </a:solidFill>
              </a:endParaRPr>
            </a:p>
          </p:txBody>
        </p:sp>
        <p:sp>
          <p:nvSpPr>
            <p:cNvPr id="35915" name="Text Box 30"/>
            <p:cNvSpPr txBox="1">
              <a:spLocks noChangeArrowheads="1"/>
            </p:cNvSpPr>
            <p:nvPr/>
          </p:nvSpPr>
          <p:spPr bwMode="auto">
            <a:xfrm>
              <a:off x="4059" y="343"/>
              <a:ext cx="510" cy="306"/>
            </a:xfrm>
            <a:prstGeom prst="rect">
              <a:avLst/>
            </a:prstGeom>
            <a:noFill/>
            <a:ln w="9525">
              <a:noFill/>
              <a:miter lim="800000"/>
              <a:headEnd/>
              <a:tailEnd/>
            </a:ln>
          </p:spPr>
          <p:txBody>
            <a:bodyPr/>
            <a:lstStyle/>
            <a:p>
              <a:r>
                <a:rPr lang="en-US" sz="2400" b="1" dirty="0" smtClean="0">
                  <a:solidFill>
                    <a:srgbClr val="000000"/>
                  </a:solidFill>
                  <a:latin typeface="Symbol" panose="05050102010706020507" pitchFamily="18" charset="2"/>
                </a:rPr>
                <a:t>q</a:t>
              </a:r>
              <a:endParaRPr lang="en-US" sz="2400" b="1" dirty="0">
                <a:solidFill>
                  <a:srgbClr val="000000"/>
                </a:solidFill>
                <a:latin typeface="Symbol" panose="05050102010706020507" pitchFamily="18" charset="2"/>
              </a:endParaRPr>
            </a:p>
          </p:txBody>
        </p:sp>
        <p:sp>
          <p:nvSpPr>
            <p:cNvPr id="35916" name="Line 31"/>
            <p:cNvSpPr>
              <a:spLocks noChangeShapeType="1"/>
            </p:cNvSpPr>
            <p:nvPr/>
          </p:nvSpPr>
          <p:spPr bwMode="auto">
            <a:xfrm>
              <a:off x="3771" y="370"/>
              <a:ext cx="714" cy="0"/>
            </a:xfrm>
            <a:prstGeom prst="line">
              <a:avLst/>
            </a:prstGeom>
            <a:noFill/>
            <a:ln w="15875">
              <a:solidFill>
                <a:srgbClr val="000000"/>
              </a:solidFill>
              <a:prstDash val="lgDash"/>
              <a:round/>
              <a:headEnd/>
              <a:tailEnd/>
            </a:ln>
          </p:spPr>
          <p:txBody>
            <a:bodyPr/>
            <a:lstStyle/>
            <a:p>
              <a:endParaRPr lang="en-US">
                <a:solidFill>
                  <a:srgbClr val="000000"/>
                </a:solidFill>
              </a:endParaRPr>
            </a:p>
          </p:txBody>
        </p:sp>
      </p:grpSp>
      <p:sp>
        <p:nvSpPr>
          <p:cNvPr id="276512" name="Text Box 32"/>
          <p:cNvSpPr txBox="1">
            <a:spLocks noChangeArrowheads="1"/>
          </p:cNvSpPr>
          <p:nvPr/>
        </p:nvSpPr>
        <p:spPr bwMode="auto">
          <a:xfrm>
            <a:off x="7318601" y="1914074"/>
            <a:ext cx="465192" cy="461665"/>
          </a:xfrm>
          <a:prstGeom prst="rect">
            <a:avLst/>
          </a:prstGeom>
          <a:noFill/>
          <a:ln w="9525">
            <a:noFill/>
            <a:miter lim="800000"/>
            <a:headEnd/>
            <a:tailEnd/>
          </a:ln>
        </p:spPr>
        <p:txBody>
          <a:bodyPr wrap="none">
            <a:spAutoFit/>
          </a:bodyPr>
          <a:lstStyle/>
          <a:p>
            <a:r>
              <a:rPr lang="en-US" sz="2400" dirty="0" err="1" smtClean="0">
                <a:solidFill>
                  <a:srgbClr val="000000"/>
                </a:solidFill>
                <a:latin typeface="Symbol" pitchFamily="18" charset="2"/>
              </a:rPr>
              <a:t>m</a:t>
            </a:r>
            <a:r>
              <a:rPr lang="en-US" sz="2400" baseline="-25000" dirty="0" err="1" smtClean="0">
                <a:solidFill>
                  <a:srgbClr val="000000"/>
                </a:solidFill>
              </a:rPr>
              <a:t>k</a:t>
            </a:r>
            <a:endParaRPr lang="en-US" sz="2400" dirty="0">
              <a:solidFill>
                <a:srgbClr val="000000"/>
              </a:solidFill>
            </a:endParaRPr>
          </a:p>
        </p:txBody>
      </p:sp>
      <p:sp>
        <p:nvSpPr>
          <p:cNvPr id="35850" name="Rectangle 34"/>
          <p:cNvSpPr>
            <a:spLocks noChangeArrowheads="1"/>
          </p:cNvSpPr>
          <p:nvPr/>
        </p:nvSpPr>
        <p:spPr bwMode="auto">
          <a:xfrm>
            <a:off x="7350713" y="3630363"/>
            <a:ext cx="1116012" cy="1116012"/>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276515" name="Line 35"/>
          <p:cNvSpPr>
            <a:spLocks noChangeShapeType="1"/>
          </p:cNvSpPr>
          <p:nvPr/>
        </p:nvSpPr>
        <p:spPr bwMode="auto">
          <a:xfrm>
            <a:off x="6357825" y="3331933"/>
            <a:ext cx="957263" cy="0"/>
          </a:xfrm>
          <a:prstGeom prst="line">
            <a:avLst/>
          </a:prstGeom>
          <a:noFill/>
          <a:ln w="19050">
            <a:solidFill>
              <a:srgbClr val="009900"/>
            </a:solidFill>
            <a:round/>
            <a:headEnd/>
            <a:tailEnd type="triangle" w="lg" len="lg"/>
          </a:ln>
        </p:spPr>
        <p:txBody>
          <a:bodyPr/>
          <a:lstStyle/>
          <a:p>
            <a:endParaRPr lang="en-US">
              <a:solidFill>
                <a:srgbClr val="000000"/>
              </a:solidFill>
            </a:endParaRPr>
          </a:p>
        </p:txBody>
      </p:sp>
      <p:grpSp>
        <p:nvGrpSpPr>
          <p:cNvPr id="4" name="Group 83"/>
          <p:cNvGrpSpPr>
            <a:grpSpLocks/>
          </p:cNvGrpSpPr>
          <p:nvPr/>
        </p:nvGrpSpPr>
        <p:grpSpPr bwMode="auto">
          <a:xfrm>
            <a:off x="8466735" y="3585920"/>
            <a:ext cx="536576" cy="522288"/>
            <a:chOff x="5094" y="2199"/>
            <a:chExt cx="338" cy="329"/>
          </a:xfrm>
        </p:grpSpPr>
        <p:sp>
          <p:nvSpPr>
            <p:cNvPr id="35911" name="Line 36"/>
            <p:cNvSpPr>
              <a:spLocks noChangeShapeType="1"/>
            </p:cNvSpPr>
            <p:nvPr/>
          </p:nvSpPr>
          <p:spPr bwMode="auto">
            <a:xfrm flipH="1">
              <a:off x="5094" y="2528"/>
              <a:ext cx="301" cy="0"/>
            </a:xfrm>
            <a:prstGeom prst="line">
              <a:avLst/>
            </a:prstGeom>
            <a:noFill/>
            <a:ln w="19050">
              <a:solidFill>
                <a:srgbClr val="009900"/>
              </a:solidFill>
              <a:round/>
              <a:headEnd/>
              <a:tailEnd type="triangle" w="lg" len="lg"/>
            </a:ln>
          </p:spPr>
          <p:txBody>
            <a:bodyPr wrap="none" anchor="t" anchorCtr="0">
              <a:spAutoFit/>
            </a:bodyPr>
            <a:lstStyle/>
            <a:p>
              <a:endParaRPr lang="en-US">
                <a:solidFill>
                  <a:srgbClr val="000000"/>
                </a:solidFill>
              </a:endParaRPr>
            </a:p>
          </p:txBody>
        </p:sp>
        <p:sp>
          <p:nvSpPr>
            <p:cNvPr id="35912" name="Text Box 37"/>
            <p:cNvSpPr txBox="1">
              <a:spLocks noChangeArrowheads="1"/>
            </p:cNvSpPr>
            <p:nvPr/>
          </p:nvSpPr>
          <p:spPr bwMode="auto">
            <a:xfrm>
              <a:off x="5126" y="2199"/>
              <a:ext cx="306" cy="291"/>
            </a:xfrm>
            <a:prstGeom prst="rect">
              <a:avLst/>
            </a:prstGeom>
            <a:noFill/>
            <a:ln w="9525">
              <a:noFill/>
              <a:miter lim="800000"/>
              <a:headEnd/>
              <a:tailEnd/>
            </a:ln>
          </p:spPr>
          <p:txBody>
            <a:bodyPr wrap="none" anchor="t" anchorCtr="0">
              <a:spAutoFit/>
            </a:bodyPr>
            <a:lstStyle/>
            <a:p>
              <a:r>
                <a:rPr lang="en-US" sz="2400" dirty="0" err="1">
                  <a:solidFill>
                    <a:srgbClr val="009900"/>
                  </a:solidFill>
                </a:rPr>
                <a:t>F</a:t>
              </a:r>
              <a:r>
                <a:rPr lang="en-US" sz="2400" baseline="-25000" dirty="0" err="1">
                  <a:solidFill>
                    <a:srgbClr val="009900"/>
                  </a:solidFill>
                </a:rPr>
                <a:t>a</a:t>
              </a:r>
              <a:endParaRPr lang="en-US" sz="2400" dirty="0">
                <a:solidFill>
                  <a:srgbClr val="009900"/>
                </a:solidFill>
              </a:endParaRPr>
            </a:p>
          </p:txBody>
        </p:sp>
      </p:grpSp>
      <p:sp>
        <p:nvSpPr>
          <p:cNvPr id="276518" name="Text Box 38"/>
          <p:cNvSpPr txBox="1">
            <a:spLocks noChangeArrowheads="1"/>
          </p:cNvSpPr>
          <p:nvPr/>
        </p:nvSpPr>
        <p:spPr bwMode="auto">
          <a:xfrm>
            <a:off x="6026814" y="3654609"/>
            <a:ext cx="1263487" cy="461665"/>
          </a:xfrm>
          <a:prstGeom prst="rect">
            <a:avLst/>
          </a:prstGeom>
          <a:noFill/>
          <a:ln w="9525">
            <a:noFill/>
            <a:miter lim="800000"/>
            <a:headEnd/>
            <a:tailEnd/>
          </a:ln>
        </p:spPr>
        <p:txBody>
          <a:bodyPr wrap="none" anchor="t" anchorCtr="0">
            <a:spAutoFit/>
          </a:bodyPr>
          <a:lstStyle/>
          <a:p>
            <a:r>
              <a:rPr lang="en-US" sz="2400" dirty="0" smtClean="0">
                <a:solidFill>
                  <a:srgbClr val="000000"/>
                </a:solidFill>
              </a:rPr>
              <a:t>140.1 N</a:t>
            </a:r>
            <a:endParaRPr lang="en-US" sz="2400" dirty="0">
              <a:solidFill>
                <a:srgbClr val="000000"/>
              </a:solidFill>
              <a:latin typeface="Symbol" panose="05050102010706020507" pitchFamily="18" charset="2"/>
            </a:endParaRPr>
          </a:p>
        </p:txBody>
      </p:sp>
      <p:sp>
        <p:nvSpPr>
          <p:cNvPr id="276519" name="Text Box 39"/>
          <p:cNvSpPr txBox="1">
            <a:spLocks noChangeArrowheads="1"/>
          </p:cNvSpPr>
          <p:nvPr/>
        </p:nvSpPr>
        <p:spPr bwMode="auto">
          <a:xfrm>
            <a:off x="7434025" y="3961325"/>
            <a:ext cx="938077" cy="461665"/>
          </a:xfrm>
          <a:prstGeom prst="rect">
            <a:avLst/>
          </a:prstGeom>
          <a:noFill/>
          <a:ln w="9525">
            <a:noFill/>
            <a:miter lim="800000"/>
            <a:headEnd/>
            <a:tailEnd/>
          </a:ln>
        </p:spPr>
        <p:txBody>
          <a:bodyPr wrap="none" anchor="t" anchorCtr="0">
            <a:spAutoFit/>
          </a:bodyPr>
          <a:lstStyle/>
          <a:p>
            <a:r>
              <a:rPr lang="en-US" sz="2400" dirty="0" smtClean="0">
                <a:solidFill>
                  <a:srgbClr val="000000"/>
                </a:solidFill>
              </a:rPr>
              <a:t>31 kg</a:t>
            </a:r>
            <a:endParaRPr lang="en-US" sz="2400" dirty="0">
              <a:solidFill>
                <a:srgbClr val="000000"/>
              </a:solidFill>
            </a:endParaRPr>
          </a:p>
        </p:txBody>
      </p:sp>
      <p:sp>
        <p:nvSpPr>
          <p:cNvPr id="276520" name="Line 40"/>
          <p:cNvSpPr>
            <a:spLocks noChangeShapeType="1"/>
          </p:cNvSpPr>
          <p:nvPr/>
        </p:nvSpPr>
        <p:spPr bwMode="auto">
          <a:xfrm>
            <a:off x="7295976" y="3311275"/>
            <a:ext cx="0" cy="638175"/>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sp>
        <p:nvSpPr>
          <p:cNvPr id="276522" name="Line 42"/>
          <p:cNvSpPr>
            <a:spLocks noChangeShapeType="1"/>
          </p:cNvSpPr>
          <p:nvPr/>
        </p:nvSpPr>
        <p:spPr bwMode="auto">
          <a:xfrm>
            <a:off x="8147638" y="4746375"/>
            <a:ext cx="0" cy="638175"/>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grpSp>
        <p:nvGrpSpPr>
          <p:cNvPr id="5" name="Group 84"/>
          <p:cNvGrpSpPr>
            <a:grpSpLocks/>
          </p:cNvGrpSpPr>
          <p:nvPr/>
        </p:nvGrpSpPr>
        <p:grpSpPr bwMode="auto">
          <a:xfrm>
            <a:off x="7350716" y="4746375"/>
            <a:ext cx="485775" cy="1419225"/>
            <a:chOff x="4391" y="2930"/>
            <a:chExt cx="306" cy="894"/>
          </a:xfrm>
        </p:grpSpPr>
        <p:sp>
          <p:nvSpPr>
            <p:cNvPr id="35909" name="Line 44"/>
            <p:cNvSpPr>
              <a:spLocks noChangeShapeType="1"/>
            </p:cNvSpPr>
            <p:nvPr/>
          </p:nvSpPr>
          <p:spPr bwMode="auto">
            <a:xfrm>
              <a:off x="4592" y="2930"/>
              <a:ext cx="0" cy="603"/>
            </a:xfrm>
            <a:prstGeom prst="line">
              <a:avLst/>
            </a:prstGeom>
            <a:noFill/>
            <a:ln w="19050">
              <a:solidFill>
                <a:srgbClr val="000000"/>
              </a:solidFill>
              <a:round/>
              <a:headEnd type="triangle" w="lg" len="lg"/>
              <a:tailEnd/>
            </a:ln>
          </p:spPr>
          <p:txBody>
            <a:bodyPr wrap="none" anchor="t" anchorCtr="0">
              <a:spAutoFit/>
            </a:bodyPr>
            <a:lstStyle/>
            <a:p>
              <a:endParaRPr lang="en-US">
                <a:solidFill>
                  <a:srgbClr val="000000"/>
                </a:solidFill>
              </a:endParaRPr>
            </a:p>
          </p:txBody>
        </p:sp>
        <p:sp>
          <p:nvSpPr>
            <p:cNvPr id="35910" name="Text Box 45"/>
            <p:cNvSpPr txBox="1">
              <a:spLocks noChangeArrowheads="1"/>
            </p:cNvSpPr>
            <p:nvPr/>
          </p:nvSpPr>
          <p:spPr bwMode="auto">
            <a:xfrm>
              <a:off x="4391" y="3533"/>
              <a:ext cx="306" cy="291"/>
            </a:xfrm>
            <a:prstGeom prst="rect">
              <a:avLst/>
            </a:prstGeom>
            <a:noFill/>
            <a:ln w="9525">
              <a:noFill/>
              <a:miter lim="800000"/>
              <a:headEnd/>
              <a:tailEnd/>
            </a:ln>
          </p:spPr>
          <p:txBody>
            <a:bodyPr wrap="none" anchor="t" anchorCtr="0">
              <a:spAutoFit/>
            </a:bodyPr>
            <a:lstStyle/>
            <a:p>
              <a:r>
                <a:rPr lang="en-US" sz="2400">
                  <a:solidFill>
                    <a:srgbClr val="000000"/>
                  </a:solidFill>
                </a:rPr>
                <a:t>F</a:t>
              </a:r>
              <a:r>
                <a:rPr lang="en-US" sz="2400" baseline="-25000">
                  <a:solidFill>
                    <a:srgbClr val="000000"/>
                  </a:solidFill>
                </a:rPr>
                <a:t>n</a:t>
              </a:r>
              <a:endParaRPr lang="en-US" sz="2400">
                <a:solidFill>
                  <a:srgbClr val="000000"/>
                </a:solidFill>
              </a:endParaRPr>
            </a:p>
          </p:txBody>
        </p:sp>
      </p:grpSp>
      <p:sp>
        <p:nvSpPr>
          <p:cNvPr id="276526" name="Line 46"/>
          <p:cNvSpPr>
            <a:spLocks noChangeShapeType="1"/>
          </p:cNvSpPr>
          <p:nvPr/>
        </p:nvSpPr>
        <p:spPr bwMode="auto">
          <a:xfrm>
            <a:off x="7031625" y="5065463"/>
            <a:ext cx="957263" cy="0"/>
          </a:xfrm>
          <a:prstGeom prst="line">
            <a:avLst/>
          </a:prstGeom>
          <a:noFill/>
          <a:ln w="19050">
            <a:solidFill>
              <a:srgbClr val="009900"/>
            </a:solidFill>
            <a:round/>
            <a:headEnd type="triangle" w="lg" len="lg"/>
            <a:tailEnd/>
          </a:ln>
        </p:spPr>
        <p:txBody>
          <a:bodyPr/>
          <a:lstStyle/>
          <a:p>
            <a:endParaRPr lang="en-US">
              <a:solidFill>
                <a:srgbClr val="000000"/>
              </a:solidFill>
            </a:endParaRPr>
          </a:p>
        </p:txBody>
      </p:sp>
      <p:sp>
        <p:nvSpPr>
          <p:cNvPr id="276527" name="Text Box 47"/>
          <p:cNvSpPr txBox="1">
            <a:spLocks noChangeArrowheads="1"/>
          </p:cNvSpPr>
          <p:nvPr/>
        </p:nvSpPr>
        <p:spPr bwMode="auto">
          <a:xfrm>
            <a:off x="6273538" y="4849625"/>
            <a:ext cx="851515" cy="461665"/>
          </a:xfrm>
          <a:prstGeom prst="rect">
            <a:avLst/>
          </a:prstGeom>
          <a:noFill/>
          <a:ln w="9525">
            <a:noFill/>
            <a:miter lim="800000"/>
            <a:headEnd/>
            <a:tailEnd/>
          </a:ln>
        </p:spPr>
        <p:txBody>
          <a:bodyPr wrap="none" anchor="t" anchorCtr="0">
            <a:spAutoFit/>
          </a:bodyPr>
          <a:lstStyle/>
          <a:p>
            <a:r>
              <a:rPr lang="en-US" sz="2400" dirty="0" err="1" smtClean="0">
                <a:solidFill>
                  <a:srgbClr val="009900"/>
                </a:solidFill>
                <a:latin typeface="Symbol" panose="05050102010706020507" pitchFamily="18" charset="2"/>
              </a:rPr>
              <a:t>m</a:t>
            </a:r>
            <a:r>
              <a:rPr lang="en-US" sz="2400" baseline="-25000" dirty="0" err="1" smtClean="0">
                <a:solidFill>
                  <a:srgbClr val="009900"/>
                </a:solidFill>
              </a:rPr>
              <a:t>k</a:t>
            </a:r>
            <a:r>
              <a:rPr lang="en-US" sz="2400" dirty="0" smtClean="0">
                <a:solidFill>
                  <a:srgbClr val="009900"/>
                </a:solidFill>
              </a:rPr>
              <a:t> </a:t>
            </a:r>
            <a:r>
              <a:rPr lang="en-US" sz="2400" dirty="0" err="1">
                <a:solidFill>
                  <a:srgbClr val="009900"/>
                </a:solidFill>
              </a:rPr>
              <a:t>F</a:t>
            </a:r>
            <a:r>
              <a:rPr lang="en-US" sz="2400" baseline="-25000" dirty="0" err="1">
                <a:solidFill>
                  <a:srgbClr val="009900"/>
                </a:solidFill>
              </a:rPr>
              <a:t>n</a:t>
            </a:r>
            <a:endParaRPr lang="en-US" sz="2400" dirty="0">
              <a:solidFill>
                <a:srgbClr val="009900"/>
              </a:solidFill>
            </a:endParaRPr>
          </a:p>
        </p:txBody>
      </p:sp>
      <p:grpSp>
        <p:nvGrpSpPr>
          <p:cNvPr id="6" name="Group 52"/>
          <p:cNvGrpSpPr>
            <a:grpSpLocks/>
          </p:cNvGrpSpPr>
          <p:nvPr/>
        </p:nvGrpSpPr>
        <p:grpSpPr bwMode="auto">
          <a:xfrm>
            <a:off x="7345238" y="370838"/>
            <a:ext cx="836612" cy="458787"/>
            <a:chOff x="4167" y="1908"/>
            <a:chExt cx="527" cy="289"/>
          </a:xfrm>
        </p:grpSpPr>
        <p:sp>
          <p:nvSpPr>
            <p:cNvPr id="35907" name="Text Box 50"/>
            <p:cNvSpPr txBox="1">
              <a:spLocks noChangeArrowheads="1"/>
            </p:cNvSpPr>
            <p:nvPr/>
          </p:nvSpPr>
          <p:spPr bwMode="auto">
            <a:xfrm>
              <a:off x="4167" y="1908"/>
              <a:ext cx="280" cy="289"/>
            </a:xfrm>
            <a:prstGeom prst="rect">
              <a:avLst/>
            </a:prstGeom>
            <a:noFill/>
            <a:ln w="9525">
              <a:noFill/>
              <a:miter lim="800000"/>
              <a:headEnd/>
              <a:tailEnd/>
            </a:ln>
          </p:spPr>
          <p:txBody>
            <a:bodyPr/>
            <a:lstStyle/>
            <a:p>
              <a:r>
                <a:rPr lang="en-US" sz="2400">
                  <a:solidFill>
                    <a:srgbClr val="000000"/>
                  </a:solidFill>
                </a:rPr>
                <a:t>v</a:t>
              </a:r>
            </a:p>
          </p:txBody>
        </p:sp>
        <p:sp>
          <p:nvSpPr>
            <p:cNvPr id="35908" name="Line 51"/>
            <p:cNvSpPr>
              <a:spLocks noChangeShapeType="1"/>
            </p:cNvSpPr>
            <p:nvPr/>
          </p:nvSpPr>
          <p:spPr bwMode="auto">
            <a:xfrm flipH="1">
              <a:off x="4388" y="2046"/>
              <a:ext cx="306" cy="0"/>
            </a:xfrm>
            <a:prstGeom prst="line">
              <a:avLst/>
            </a:prstGeom>
            <a:noFill/>
            <a:ln w="19050">
              <a:solidFill>
                <a:srgbClr val="000000"/>
              </a:solidFill>
              <a:round/>
              <a:headEnd type="triangle" w="lg" len="lg"/>
              <a:tailEnd type="none" w="lg" len="lg"/>
            </a:ln>
          </p:spPr>
          <p:txBody>
            <a:bodyPr/>
            <a:lstStyle/>
            <a:p>
              <a:endParaRPr lang="en-US">
                <a:solidFill>
                  <a:srgbClr val="000000"/>
                </a:solidFill>
              </a:endParaRPr>
            </a:p>
          </p:txBody>
        </p:sp>
      </p:grpSp>
      <p:sp>
        <p:nvSpPr>
          <p:cNvPr id="276533" name="Text Box 53"/>
          <p:cNvSpPr txBox="1">
            <a:spLocks noChangeArrowheads="1"/>
          </p:cNvSpPr>
          <p:nvPr/>
        </p:nvSpPr>
        <p:spPr bwMode="auto">
          <a:xfrm>
            <a:off x="7652775" y="5344863"/>
            <a:ext cx="1348446" cy="461665"/>
          </a:xfrm>
          <a:prstGeom prst="rect">
            <a:avLst/>
          </a:prstGeom>
          <a:noFill/>
          <a:ln w="9525">
            <a:noFill/>
            <a:miter lim="800000"/>
            <a:headEnd/>
            <a:tailEnd/>
          </a:ln>
        </p:spPr>
        <p:txBody>
          <a:bodyPr wrap="none" anchor="t" anchorCtr="0">
            <a:spAutoFit/>
          </a:bodyPr>
          <a:lstStyle/>
          <a:p>
            <a:r>
              <a:rPr lang="en-US" sz="2400" dirty="0">
                <a:solidFill>
                  <a:srgbClr val="000000"/>
                </a:solidFill>
              </a:rPr>
              <a:t> </a:t>
            </a:r>
            <a:r>
              <a:rPr lang="en-US" sz="2400" dirty="0" smtClean="0">
                <a:solidFill>
                  <a:srgbClr val="000000"/>
                </a:solidFill>
              </a:rPr>
              <a:t>304.1 N</a:t>
            </a:r>
            <a:endParaRPr lang="en-US" sz="2400" dirty="0">
              <a:solidFill>
                <a:srgbClr val="000000"/>
              </a:solidFill>
            </a:endParaRPr>
          </a:p>
        </p:txBody>
      </p:sp>
      <p:sp>
        <p:nvSpPr>
          <p:cNvPr id="276535" name="Rectangle 55"/>
          <p:cNvSpPr>
            <a:spLocks noChangeArrowheads="1"/>
          </p:cNvSpPr>
          <p:nvPr/>
        </p:nvSpPr>
        <p:spPr bwMode="auto">
          <a:xfrm>
            <a:off x="923925" y="2789784"/>
            <a:ext cx="3137397" cy="523220"/>
          </a:xfrm>
          <a:prstGeom prst="rect">
            <a:avLst/>
          </a:prstGeom>
          <a:noFill/>
          <a:ln w="9525">
            <a:noFill/>
            <a:miter lim="800000"/>
            <a:headEnd/>
            <a:tailEnd/>
          </a:ln>
        </p:spPr>
        <p:txBody>
          <a:bodyPr wrap="none" anchor="t" anchorCtr="0">
            <a:spAutoFit/>
          </a:bodyPr>
          <a:lstStyle/>
          <a:p>
            <a:r>
              <a:rPr lang="en-US" dirty="0" err="1">
                <a:solidFill>
                  <a:srgbClr val="000000"/>
                </a:solidFill>
              </a:rPr>
              <a:t>F</a:t>
            </a:r>
            <a:r>
              <a:rPr lang="en-US" baseline="-25000" dirty="0" err="1">
                <a:solidFill>
                  <a:srgbClr val="000000"/>
                </a:solidFill>
              </a:rPr>
              <a:t>n</a:t>
            </a:r>
            <a:r>
              <a:rPr lang="en-US" dirty="0">
                <a:solidFill>
                  <a:srgbClr val="000000"/>
                </a:solidFill>
              </a:rPr>
              <a:t> – </a:t>
            </a:r>
            <a:r>
              <a:rPr lang="en-US" dirty="0" smtClean="0">
                <a:solidFill>
                  <a:srgbClr val="000000"/>
                </a:solidFill>
              </a:rPr>
              <a:t>140.1 – 304.1</a:t>
            </a:r>
            <a:endParaRPr lang="en-US" dirty="0">
              <a:solidFill>
                <a:srgbClr val="000000"/>
              </a:solidFill>
            </a:endParaRPr>
          </a:p>
        </p:txBody>
      </p:sp>
      <p:sp>
        <p:nvSpPr>
          <p:cNvPr id="276540" name="Rectangle 60"/>
          <p:cNvSpPr>
            <a:spLocks noChangeArrowheads="1"/>
          </p:cNvSpPr>
          <p:nvPr/>
        </p:nvSpPr>
        <p:spPr bwMode="auto">
          <a:xfrm>
            <a:off x="3546846" y="3510378"/>
            <a:ext cx="2206053" cy="523220"/>
          </a:xfrm>
          <a:prstGeom prst="rect">
            <a:avLst/>
          </a:prstGeom>
          <a:noFill/>
          <a:ln w="9525">
            <a:noFill/>
            <a:miter lim="800000"/>
            <a:headEnd/>
            <a:tailEnd/>
          </a:ln>
        </p:spPr>
        <p:txBody>
          <a:bodyPr wrap="none" anchor="t" anchorCtr="0">
            <a:spAutoFit/>
          </a:bodyPr>
          <a:lstStyle/>
          <a:p>
            <a:r>
              <a:rPr lang="en-US" dirty="0" err="1">
                <a:solidFill>
                  <a:srgbClr val="000000"/>
                </a:solidFill>
              </a:rPr>
              <a:t>F</a:t>
            </a:r>
            <a:r>
              <a:rPr lang="en-US" baseline="-25000" dirty="0" err="1">
                <a:solidFill>
                  <a:srgbClr val="000000"/>
                </a:solidFill>
              </a:rPr>
              <a:t>n</a:t>
            </a:r>
            <a:r>
              <a:rPr lang="en-US" dirty="0">
                <a:solidFill>
                  <a:srgbClr val="000000"/>
                </a:solidFill>
              </a:rPr>
              <a:t> = </a:t>
            </a:r>
            <a:r>
              <a:rPr lang="en-US" dirty="0" smtClean="0">
                <a:solidFill>
                  <a:srgbClr val="000000"/>
                </a:solidFill>
              </a:rPr>
              <a:t>444.2 N</a:t>
            </a:r>
            <a:endParaRPr lang="en-US" dirty="0">
              <a:solidFill>
                <a:srgbClr val="000000"/>
              </a:solidFill>
            </a:endParaRPr>
          </a:p>
        </p:txBody>
      </p:sp>
      <p:grpSp>
        <p:nvGrpSpPr>
          <p:cNvPr id="35865" name="Group 67"/>
          <p:cNvGrpSpPr>
            <a:grpSpLocks/>
          </p:cNvGrpSpPr>
          <p:nvPr/>
        </p:nvGrpSpPr>
        <p:grpSpPr bwMode="auto">
          <a:xfrm>
            <a:off x="165350" y="178750"/>
            <a:ext cx="5846763" cy="2308225"/>
            <a:chOff x="164" y="150"/>
            <a:chExt cx="3683" cy="1454"/>
          </a:xfrm>
        </p:grpSpPr>
        <p:sp>
          <p:nvSpPr>
            <p:cNvPr id="35903" name="Rectangle 20"/>
            <p:cNvSpPr>
              <a:spLocks noChangeArrowheads="1"/>
            </p:cNvSpPr>
            <p:nvPr/>
          </p:nvSpPr>
          <p:spPr bwMode="auto">
            <a:xfrm>
              <a:off x="164" y="150"/>
              <a:ext cx="3683" cy="1454"/>
            </a:xfrm>
            <a:prstGeom prst="rect">
              <a:avLst/>
            </a:prstGeom>
            <a:noFill/>
            <a:ln w="9525">
              <a:noFill/>
              <a:miter lim="800000"/>
              <a:headEnd/>
              <a:tailEnd/>
            </a:ln>
          </p:spPr>
          <p:txBody>
            <a:bodyPr anchor="ctr">
              <a:spAutoFit/>
            </a:bodyPr>
            <a:lstStyle/>
            <a:p>
              <a:r>
                <a:rPr lang="en-US" sz="2400" dirty="0">
                  <a:solidFill>
                    <a:srgbClr val="FF0000"/>
                  </a:solidFill>
                  <a:ea typeface="Times New Roman" pitchFamily="18" charset="0"/>
                  <a:cs typeface="Arial" pitchFamily="34" charset="0"/>
                </a:rPr>
                <a:t>A </a:t>
              </a:r>
              <a:r>
                <a:rPr lang="en-US" sz="2400" dirty="0" smtClean="0">
                  <a:solidFill>
                    <a:srgbClr val="FF0000"/>
                  </a:solidFill>
                  <a:ea typeface="Times New Roman" pitchFamily="18" charset="0"/>
                  <a:cs typeface="Arial" pitchFamily="34" charset="0"/>
                </a:rPr>
                <a:t>31 </a:t>
              </a:r>
              <a:r>
                <a:rPr lang="en-US" sz="2400" dirty="0">
                  <a:solidFill>
                    <a:srgbClr val="FF0000"/>
                  </a:solidFill>
                  <a:ea typeface="Times New Roman" pitchFamily="18" charset="0"/>
                  <a:cs typeface="Arial" pitchFamily="34" charset="0"/>
                </a:rPr>
                <a:t>kg mass moving          along</a:t>
              </a:r>
            </a:p>
            <a:p>
              <a:r>
                <a:rPr lang="en-US" sz="2400" dirty="0" err="1">
                  <a:solidFill>
                    <a:srgbClr val="FF0000"/>
                  </a:solidFill>
                  <a:ea typeface="Times New Roman" pitchFamily="18" charset="0"/>
                  <a:cs typeface="Arial" pitchFamily="34" charset="0"/>
                </a:rPr>
                <a:t>horiz</a:t>
              </a:r>
              <a:r>
                <a:rPr lang="en-US" sz="2400" dirty="0">
                  <a:solidFill>
                    <a:srgbClr val="FF0000"/>
                  </a:solidFill>
                  <a:ea typeface="Times New Roman" pitchFamily="18" charset="0"/>
                  <a:cs typeface="Arial" pitchFamily="34" charset="0"/>
                </a:rPr>
                <a:t>. surface is acted upon by a </a:t>
              </a:r>
              <a:r>
                <a:rPr lang="en-US" sz="2400" dirty="0" smtClean="0">
                  <a:solidFill>
                    <a:srgbClr val="FF0000"/>
                  </a:solidFill>
                  <a:ea typeface="Times New Roman" pitchFamily="18" charset="0"/>
                  <a:cs typeface="Arial" pitchFamily="34" charset="0"/>
                </a:rPr>
                <a:t>218 </a:t>
              </a:r>
              <a:r>
                <a:rPr lang="en-US" sz="2400" dirty="0">
                  <a:solidFill>
                    <a:srgbClr val="FF0000"/>
                  </a:solidFill>
                  <a:ea typeface="Times New Roman" pitchFamily="18" charset="0"/>
                  <a:cs typeface="Arial" pitchFamily="34" charset="0"/>
                </a:rPr>
                <a:t>N</a:t>
              </a:r>
            </a:p>
            <a:p>
              <a:r>
                <a:rPr lang="en-US" sz="2400" dirty="0">
                  <a:solidFill>
                    <a:srgbClr val="FF0000"/>
                  </a:solidFill>
                  <a:ea typeface="Times New Roman" pitchFamily="18" charset="0"/>
                  <a:cs typeface="Arial" pitchFamily="34" charset="0"/>
                </a:rPr>
                <a:t>force (down and to-the-right) at </a:t>
              </a:r>
              <a:r>
                <a:rPr lang="en-US" sz="2400" dirty="0" err="1" smtClean="0">
                  <a:solidFill>
                    <a:srgbClr val="FF0000"/>
                  </a:solidFill>
                  <a:ea typeface="Times New Roman" pitchFamily="18" charset="0"/>
                  <a:cs typeface="Arial" pitchFamily="34" charset="0"/>
                </a:rPr>
                <a:t>40.</a:t>
              </a:r>
              <a:r>
                <a:rPr lang="en-US" sz="2400" baseline="30000" dirty="0" err="1" smtClean="0">
                  <a:solidFill>
                    <a:srgbClr val="FF0000"/>
                  </a:solidFill>
                  <a:ea typeface="Times New Roman" pitchFamily="18" charset="0"/>
                  <a:cs typeface="Arial" pitchFamily="34" charset="0"/>
                </a:rPr>
                <a:t>o</a:t>
              </a:r>
              <a:r>
                <a:rPr lang="en-US" sz="2400" dirty="0" smtClean="0">
                  <a:solidFill>
                    <a:srgbClr val="FF0000"/>
                  </a:solidFill>
                  <a:ea typeface="Times New Roman" pitchFamily="18" charset="0"/>
                  <a:cs typeface="Arial" pitchFamily="34" charset="0"/>
                </a:rPr>
                <a:t> below horizontal</a:t>
              </a:r>
              <a:r>
                <a:rPr lang="en-US" sz="2400" dirty="0">
                  <a:solidFill>
                    <a:srgbClr val="FF0000"/>
                  </a:solidFill>
                  <a:ea typeface="Times New Roman" pitchFamily="18" charset="0"/>
                  <a:cs typeface="Arial" pitchFamily="34" charset="0"/>
                </a:rPr>
                <a:t>. </a:t>
              </a:r>
              <a:r>
                <a:rPr lang="en-US" sz="2400" dirty="0" err="1">
                  <a:solidFill>
                    <a:srgbClr val="FF0000"/>
                  </a:solidFill>
                  <a:ea typeface="Times New Roman" pitchFamily="18" charset="0"/>
                  <a:cs typeface="Arial" pitchFamily="34" charset="0"/>
                </a:rPr>
                <a:t>Coeff</a:t>
              </a:r>
              <a:r>
                <a:rPr lang="en-US" sz="2400" dirty="0">
                  <a:solidFill>
                    <a:srgbClr val="FF0000"/>
                  </a:solidFill>
                  <a:ea typeface="Times New Roman" pitchFamily="18" charset="0"/>
                  <a:cs typeface="Arial" pitchFamily="34" charset="0"/>
                </a:rPr>
                <a:t>. of kinetic friction is </a:t>
              </a:r>
              <a:r>
                <a:rPr lang="en-US" sz="2400" dirty="0" smtClean="0">
                  <a:solidFill>
                    <a:srgbClr val="FF0000"/>
                  </a:solidFill>
                  <a:ea typeface="Times New Roman" pitchFamily="18" charset="0"/>
                  <a:cs typeface="Arial" pitchFamily="34" charset="0"/>
                </a:rPr>
                <a:t>0.24. What </a:t>
              </a:r>
              <a:r>
                <a:rPr lang="en-US" sz="2400" dirty="0">
                  <a:solidFill>
                    <a:srgbClr val="FF0000"/>
                  </a:solidFill>
                  <a:ea typeface="Times New Roman" pitchFamily="18" charset="0"/>
                  <a:cs typeface="Arial" pitchFamily="34" charset="0"/>
                </a:rPr>
                <a:t>applied </a:t>
              </a:r>
              <a:r>
                <a:rPr lang="en-US" sz="2400" dirty="0" err="1">
                  <a:solidFill>
                    <a:srgbClr val="FF0000"/>
                  </a:solidFill>
                  <a:ea typeface="Times New Roman" pitchFamily="18" charset="0"/>
                  <a:cs typeface="Arial" pitchFamily="34" charset="0"/>
                </a:rPr>
                <a:t>horiz</a:t>
              </a:r>
              <a:r>
                <a:rPr lang="en-US" sz="2400" dirty="0">
                  <a:solidFill>
                    <a:srgbClr val="FF0000"/>
                  </a:solidFill>
                  <a:ea typeface="Times New Roman" pitchFamily="18" charset="0"/>
                  <a:cs typeface="Arial" pitchFamily="34" charset="0"/>
                </a:rPr>
                <a:t>. force is </a:t>
              </a:r>
              <a:r>
                <a:rPr lang="en-US" sz="2400" dirty="0" err="1">
                  <a:solidFill>
                    <a:srgbClr val="FF0000"/>
                  </a:solidFill>
                  <a:ea typeface="Times New Roman" pitchFamily="18" charset="0"/>
                  <a:cs typeface="Arial" pitchFamily="34" charset="0"/>
                </a:rPr>
                <a:t>req’d</a:t>
              </a:r>
              <a:r>
                <a:rPr lang="en-US" sz="2400" dirty="0">
                  <a:solidFill>
                    <a:srgbClr val="FF0000"/>
                  </a:solidFill>
                  <a:ea typeface="Times New Roman" pitchFamily="18" charset="0"/>
                  <a:cs typeface="Arial" pitchFamily="34" charset="0"/>
                </a:rPr>
                <a:t> </a:t>
              </a:r>
              <a:r>
                <a:rPr lang="en-US" sz="2400" dirty="0" smtClean="0">
                  <a:solidFill>
                    <a:srgbClr val="FF0000"/>
                  </a:solidFill>
                  <a:ea typeface="Times New Roman" pitchFamily="18" charset="0"/>
                  <a:cs typeface="Arial" pitchFamily="34" charset="0"/>
                </a:rPr>
                <a:t>for acceleration </a:t>
              </a:r>
              <a:r>
                <a:rPr lang="en-US" sz="2400" dirty="0">
                  <a:solidFill>
                    <a:srgbClr val="FF0000"/>
                  </a:solidFill>
                  <a:ea typeface="Times New Roman" pitchFamily="18" charset="0"/>
                  <a:cs typeface="Arial" pitchFamily="34" charset="0"/>
                </a:rPr>
                <a:t>to be </a:t>
              </a:r>
              <a:r>
                <a:rPr lang="en-US" sz="2400" dirty="0" smtClean="0">
                  <a:solidFill>
                    <a:srgbClr val="FF0000"/>
                  </a:solidFill>
                  <a:ea typeface="Times New Roman" pitchFamily="18" charset="0"/>
                  <a:cs typeface="Arial" pitchFamily="34" charset="0"/>
                </a:rPr>
                <a:t>3.32 </a:t>
              </a:r>
              <a:r>
                <a:rPr lang="en-US" sz="2400" dirty="0">
                  <a:solidFill>
                    <a:srgbClr val="FF0000"/>
                  </a:solidFill>
                  <a:ea typeface="Times New Roman" pitchFamily="18" charset="0"/>
                  <a:cs typeface="Arial" pitchFamily="34" charset="0"/>
                </a:rPr>
                <a:t>m/</a:t>
              </a:r>
              <a:r>
                <a:rPr lang="en-US" sz="2400" dirty="0" err="1">
                  <a:solidFill>
                    <a:srgbClr val="FF0000"/>
                  </a:solidFill>
                  <a:ea typeface="Times New Roman" pitchFamily="18" charset="0"/>
                  <a:cs typeface="Arial" pitchFamily="34" charset="0"/>
                </a:rPr>
                <a:t>s</a:t>
              </a:r>
              <a:r>
                <a:rPr lang="en-US" sz="2400" baseline="30000" dirty="0" err="1">
                  <a:solidFill>
                    <a:srgbClr val="FF0000"/>
                  </a:solidFill>
                  <a:ea typeface="Times New Roman" pitchFamily="18" charset="0"/>
                  <a:cs typeface="Arial" pitchFamily="34" charset="0"/>
                </a:rPr>
                <a:t>2</a:t>
              </a:r>
              <a:r>
                <a:rPr lang="en-US" sz="2400" baseline="30000" dirty="0">
                  <a:solidFill>
                    <a:srgbClr val="FF0000"/>
                  </a:solidFill>
                  <a:ea typeface="Times New Roman" pitchFamily="18" charset="0"/>
                  <a:cs typeface="Arial" pitchFamily="34" charset="0"/>
                </a:rPr>
                <a:t>             </a:t>
              </a:r>
              <a:r>
                <a:rPr lang="en-US" sz="2400" dirty="0">
                  <a:solidFill>
                    <a:srgbClr val="FF0000"/>
                  </a:solidFill>
                  <a:ea typeface="Times New Roman" pitchFamily="18" charset="0"/>
                  <a:cs typeface="Arial" pitchFamily="34" charset="0"/>
                </a:rPr>
                <a:t>? </a:t>
              </a:r>
            </a:p>
          </p:txBody>
        </p:sp>
        <p:sp>
          <p:nvSpPr>
            <p:cNvPr id="35902" name="Line 15"/>
            <p:cNvSpPr>
              <a:spLocks noChangeShapeType="1"/>
            </p:cNvSpPr>
            <p:nvPr/>
          </p:nvSpPr>
          <p:spPr bwMode="auto">
            <a:xfrm>
              <a:off x="2148" y="319"/>
              <a:ext cx="335" cy="0"/>
            </a:xfrm>
            <a:prstGeom prst="line">
              <a:avLst/>
            </a:prstGeom>
            <a:noFill/>
            <a:ln w="19050">
              <a:solidFill>
                <a:srgbClr val="FF0000"/>
              </a:solidFill>
              <a:round/>
              <a:headEnd/>
              <a:tailEnd type="triangle" w="lg" len="lg"/>
            </a:ln>
          </p:spPr>
          <p:txBody>
            <a:bodyPr/>
            <a:lstStyle/>
            <a:p>
              <a:endParaRPr lang="en-US">
                <a:solidFill>
                  <a:srgbClr val="000000"/>
                </a:solidFill>
              </a:endParaRPr>
            </a:p>
          </p:txBody>
        </p:sp>
        <p:sp>
          <p:nvSpPr>
            <p:cNvPr id="35904" name="Line 66"/>
            <p:cNvSpPr>
              <a:spLocks noChangeShapeType="1"/>
            </p:cNvSpPr>
            <p:nvPr/>
          </p:nvSpPr>
          <p:spPr bwMode="auto">
            <a:xfrm>
              <a:off x="2928" y="1459"/>
              <a:ext cx="335" cy="0"/>
            </a:xfrm>
            <a:prstGeom prst="line">
              <a:avLst/>
            </a:prstGeom>
            <a:noFill/>
            <a:ln w="19050">
              <a:solidFill>
                <a:srgbClr val="FF0000"/>
              </a:solidFill>
              <a:round/>
              <a:headEnd/>
              <a:tailEnd type="triangle" w="lg" len="lg"/>
            </a:ln>
          </p:spPr>
          <p:txBody>
            <a:bodyPr/>
            <a:lstStyle/>
            <a:p>
              <a:endParaRPr lang="en-US">
                <a:solidFill>
                  <a:srgbClr val="000000"/>
                </a:solidFill>
              </a:endParaRPr>
            </a:p>
          </p:txBody>
        </p:sp>
      </p:grpSp>
      <p:sp>
        <p:nvSpPr>
          <p:cNvPr id="276548" name="Rectangle 68"/>
          <p:cNvSpPr>
            <a:spLocks noChangeArrowheads="1"/>
          </p:cNvSpPr>
          <p:nvPr/>
        </p:nvSpPr>
        <p:spPr bwMode="auto">
          <a:xfrm>
            <a:off x="233380" y="4157293"/>
            <a:ext cx="847725" cy="522288"/>
          </a:xfrm>
          <a:prstGeom prst="rect">
            <a:avLst/>
          </a:prstGeom>
          <a:noFill/>
          <a:ln w="9525">
            <a:noFill/>
            <a:miter lim="800000"/>
            <a:headEnd/>
            <a:tailEnd/>
          </a:ln>
        </p:spPr>
        <p:txBody>
          <a:bodyPr wrap="none" anchor="ctr">
            <a:spAutoFit/>
          </a:bodyPr>
          <a:lstStyle/>
          <a:p>
            <a:r>
              <a:rPr lang="en-US" dirty="0">
                <a:solidFill>
                  <a:srgbClr val="0070C0"/>
                </a:solidFill>
                <a:latin typeface="Symbol" pitchFamily="18" charset="2"/>
              </a:rPr>
              <a:t>S</a:t>
            </a:r>
            <a:r>
              <a:rPr lang="en-US" dirty="0">
                <a:solidFill>
                  <a:srgbClr val="0070C0"/>
                </a:solidFill>
              </a:rPr>
              <a:t>F</a:t>
            </a:r>
            <a:r>
              <a:rPr lang="en-US" baseline="-25000" dirty="0">
                <a:solidFill>
                  <a:srgbClr val="0070C0"/>
                </a:solidFill>
              </a:rPr>
              <a:t>//</a:t>
            </a:r>
            <a:r>
              <a:rPr lang="en-US" dirty="0">
                <a:solidFill>
                  <a:srgbClr val="0070C0"/>
                </a:solidFill>
              </a:rPr>
              <a:t>:</a:t>
            </a:r>
          </a:p>
        </p:txBody>
      </p:sp>
      <p:sp>
        <p:nvSpPr>
          <p:cNvPr id="276549" name="Rectangle 69"/>
          <p:cNvSpPr>
            <a:spLocks noChangeArrowheads="1"/>
          </p:cNvSpPr>
          <p:nvPr/>
        </p:nvSpPr>
        <p:spPr bwMode="auto">
          <a:xfrm>
            <a:off x="1034117" y="4155197"/>
            <a:ext cx="4201791" cy="523220"/>
          </a:xfrm>
          <a:prstGeom prst="rect">
            <a:avLst/>
          </a:prstGeom>
          <a:noFill/>
          <a:ln w="9525">
            <a:noFill/>
            <a:miter lim="800000"/>
            <a:headEnd/>
            <a:tailEnd/>
          </a:ln>
        </p:spPr>
        <p:txBody>
          <a:bodyPr wrap="none" anchor="t" anchorCtr="0">
            <a:spAutoFit/>
          </a:bodyPr>
          <a:lstStyle/>
          <a:p>
            <a:r>
              <a:rPr lang="en-US" dirty="0" smtClean="0">
                <a:solidFill>
                  <a:srgbClr val="009900"/>
                </a:solidFill>
              </a:rPr>
              <a:t>167.0</a:t>
            </a:r>
            <a:r>
              <a:rPr lang="en-US" dirty="0" smtClean="0">
                <a:solidFill>
                  <a:srgbClr val="009900"/>
                </a:solidFill>
                <a:latin typeface="Symbol" panose="05050102010706020507" pitchFamily="18" charset="2"/>
              </a:rPr>
              <a:t> </a:t>
            </a:r>
            <a:r>
              <a:rPr lang="en-US" dirty="0" smtClean="0">
                <a:solidFill>
                  <a:srgbClr val="009900"/>
                </a:solidFill>
              </a:rPr>
              <a:t>– </a:t>
            </a:r>
            <a:r>
              <a:rPr lang="en-US" dirty="0" err="1">
                <a:solidFill>
                  <a:srgbClr val="009900"/>
                </a:solidFill>
              </a:rPr>
              <a:t>F</a:t>
            </a:r>
            <a:r>
              <a:rPr lang="en-US" baseline="-25000" dirty="0" err="1">
                <a:solidFill>
                  <a:srgbClr val="009900"/>
                </a:solidFill>
              </a:rPr>
              <a:t>a</a:t>
            </a:r>
            <a:r>
              <a:rPr lang="en-US" dirty="0">
                <a:solidFill>
                  <a:srgbClr val="009900"/>
                </a:solidFill>
              </a:rPr>
              <a:t> </a:t>
            </a:r>
            <a:r>
              <a:rPr lang="en-US" dirty="0" smtClean="0">
                <a:solidFill>
                  <a:srgbClr val="009900"/>
                </a:solidFill>
              </a:rPr>
              <a:t>– 0.24(444.2)</a:t>
            </a:r>
            <a:endParaRPr lang="en-US" baseline="-25000" dirty="0">
              <a:solidFill>
                <a:srgbClr val="009900"/>
              </a:solidFill>
            </a:endParaRPr>
          </a:p>
        </p:txBody>
      </p:sp>
      <p:sp>
        <p:nvSpPr>
          <p:cNvPr id="276551" name="Rectangle 71"/>
          <p:cNvSpPr>
            <a:spLocks noChangeArrowheads="1"/>
          </p:cNvSpPr>
          <p:nvPr/>
        </p:nvSpPr>
        <p:spPr bwMode="auto">
          <a:xfrm>
            <a:off x="5017317" y="4182693"/>
            <a:ext cx="1835759" cy="523220"/>
          </a:xfrm>
          <a:prstGeom prst="rect">
            <a:avLst/>
          </a:prstGeom>
          <a:noFill/>
          <a:ln w="9525">
            <a:noFill/>
            <a:miter lim="800000"/>
            <a:headEnd/>
            <a:tailEnd/>
          </a:ln>
        </p:spPr>
        <p:txBody>
          <a:bodyPr wrap="none" anchor="t" anchorCtr="0">
            <a:spAutoFit/>
          </a:bodyPr>
          <a:lstStyle/>
          <a:p>
            <a:r>
              <a:rPr lang="en-US" dirty="0">
                <a:solidFill>
                  <a:srgbClr val="000000"/>
                </a:solidFill>
              </a:rPr>
              <a:t>= </a:t>
            </a:r>
            <a:r>
              <a:rPr lang="en-US" dirty="0" smtClean="0">
                <a:solidFill>
                  <a:srgbClr val="000000"/>
                </a:solidFill>
              </a:rPr>
              <a:t>31(3.32)</a:t>
            </a:r>
            <a:endParaRPr lang="en-US" baseline="-25000" dirty="0">
              <a:solidFill>
                <a:srgbClr val="000000"/>
              </a:solidFill>
            </a:endParaRPr>
          </a:p>
        </p:txBody>
      </p:sp>
      <p:grpSp>
        <p:nvGrpSpPr>
          <p:cNvPr id="10" name="Group 89"/>
          <p:cNvGrpSpPr>
            <a:grpSpLocks/>
          </p:cNvGrpSpPr>
          <p:nvPr/>
        </p:nvGrpSpPr>
        <p:grpSpPr bwMode="auto">
          <a:xfrm>
            <a:off x="7126759" y="2327525"/>
            <a:ext cx="923927" cy="461963"/>
            <a:chOff x="4983" y="1526"/>
            <a:chExt cx="582" cy="291"/>
          </a:xfrm>
        </p:grpSpPr>
        <p:sp>
          <p:nvSpPr>
            <p:cNvPr id="35898" name="Text Box 81"/>
            <p:cNvSpPr txBox="1">
              <a:spLocks noChangeArrowheads="1"/>
            </p:cNvSpPr>
            <p:nvPr/>
          </p:nvSpPr>
          <p:spPr bwMode="auto">
            <a:xfrm>
              <a:off x="4983" y="1526"/>
              <a:ext cx="297" cy="291"/>
            </a:xfrm>
            <a:prstGeom prst="rect">
              <a:avLst/>
            </a:prstGeom>
            <a:noFill/>
            <a:ln w="9525">
              <a:noFill/>
              <a:miter lim="800000"/>
              <a:headEnd/>
              <a:tailEnd/>
            </a:ln>
          </p:spPr>
          <p:txBody>
            <a:bodyPr wrap="none">
              <a:spAutoFit/>
            </a:bodyPr>
            <a:lstStyle/>
            <a:p>
              <a:r>
                <a:rPr lang="en-US" sz="2400" dirty="0">
                  <a:solidFill>
                    <a:srgbClr val="000000"/>
                  </a:solidFill>
                </a:rPr>
                <a:t>a</a:t>
              </a:r>
              <a:r>
                <a:rPr lang="en-US" sz="2400" baseline="-25000" dirty="0" smtClean="0">
                  <a:solidFill>
                    <a:srgbClr val="000000"/>
                  </a:solidFill>
                </a:rPr>
                <a:t>//</a:t>
              </a:r>
              <a:endParaRPr lang="en-US" sz="2400" baseline="30000" dirty="0">
                <a:solidFill>
                  <a:srgbClr val="000000"/>
                </a:solidFill>
              </a:endParaRPr>
            </a:p>
          </p:txBody>
        </p:sp>
        <p:sp>
          <p:nvSpPr>
            <p:cNvPr id="35899" name="Line 82"/>
            <p:cNvSpPr>
              <a:spLocks noChangeShapeType="1"/>
            </p:cNvSpPr>
            <p:nvPr/>
          </p:nvSpPr>
          <p:spPr bwMode="auto">
            <a:xfrm flipH="1">
              <a:off x="5259" y="1664"/>
              <a:ext cx="306" cy="0"/>
            </a:xfrm>
            <a:prstGeom prst="line">
              <a:avLst/>
            </a:prstGeom>
            <a:noFill/>
            <a:ln w="19050">
              <a:solidFill>
                <a:srgbClr val="000000"/>
              </a:solidFill>
              <a:round/>
              <a:headEnd type="triangle" w="lg" len="lg"/>
              <a:tailEnd type="none" w="lg" len="lg"/>
            </a:ln>
          </p:spPr>
          <p:txBody>
            <a:bodyPr/>
            <a:lstStyle/>
            <a:p>
              <a:endParaRPr lang="en-US">
                <a:solidFill>
                  <a:srgbClr val="000000"/>
                </a:solidFill>
              </a:endParaRPr>
            </a:p>
          </p:txBody>
        </p:sp>
      </p:grpSp>
      <p:grpSp>
        <p:nvGrpSpPr>
          <p:cNvPr id="13" name="Group 83"/>
          <p:cNvGrpSpPr>
            <a:grpSpLocks/>
          </p:cNvGrpSpPr>
          <p:nvPr/>
        </p:nvGrpSpPr>
        <p:grpSpPr bwMode="auto">
          <a:xfrm>
            <a:off x="182563" y="2766438"/>
            <a:ext cx="882650" cy="522287"/>
            <a:chOff x="182563" y="2849097"/>
            <a:chExt cx="881973" cy="523220"/>
          </a:xfrm>
        </p:grpSpPr>
        <p:sp>
          <p:nvSpPr>
            <p:cNvPr id="35886" name="Rectangle 54"/>
            <p:cNvSpPr>
              <a:spLocks noChangeArrowheads="1"/>
            </p:cNvSpPr>
            <p:nvPr/>
          </p:nvSpPr>
          <p:spPr bwMode="auto">
            <a:xfrm>
              <a:off x="182563" y="2849097"/>
              <a:ext cx="881973" cy="523220"/>
            </a:xfrm>
            <a:prstGeom prst="rect">
              <a:avLst/>
            </a:prstGeom>
            <a:noFill/>
            <a:ln w="9525">
              <a:noFill/>
              <a:miter lim="800000"/>
              <a:headEnd/>
              <a:tailEnd/>
            </a:ln>
          </p:spPr>
          <p:txBody>
            <a:bodyPr wrap="none" anchor="ctr">
              <a:spAutoFit/>
            </a:bodyPr>
            <a:lstStyle/>
            <a:p>
              <a:r>
                <a:rPr lang="en-US" dirty="0">
                  <a:solidFill>
                    <a:srgbClr val="0070C0"/>
                  </a:solidFill>
                  <a:latin typeface="Symbol" pitchFamily="18" charset="2"/>
                </a:rPr>
                <a:t>S</a:t>
              </a:r>
              <a:r>
                <a:rPr lang="en-US" dirty="0">
                  <a:solidFill>
                    <a:srgbClr val="0070C0"/>
                  </a:solidFill>
                </a:rPr>
                <a:t>F</a:t>
              </a:r>
              <a:r>
                <a:rPr lang="en-US" baseline="-25000" dirty="0">
                  <a:solidFill>
                    <a:srgbClr val="0070C0"/>
                  </a:solidFill>
                </a:rPr>
                <a:t> </a:t>
              </a:r>
              <a:r>
                <a:rPr lang="en-US" dirty="0">
                  <a:solidFill>
                    <a:srgbClr val="0070C0"/>
                  </a:solidFill>
                </a:rPr>
                <a:t> :</a:t>
              </a:r>
            </a:p>
          </p:txBody>
        </p:sp>
        <p:grpSp>
          <p:nvGrpSpPr>
            <p:cNvPr id="35887" name="Group 76"/>
            <p:cNvGrpSpPr>
              <a:grpSpLocks/>
            </p:cNvGrpSpPr>
            <p:nvPr/>
          </p:nvGrpSpPr>
          <p:grpSpPr bwMode="auto">
            <a:xfrm>
              <a:off x="633371" y="3124552"/>
              <a:ext cx="233527" cy="235723"/>
              <a:chOff x="7734815" y="2032022"/>
              <a:chExt cx="233527" cy="235723"/>
            </a:xfrm>
          </p:grpSpPr>
          <p:grpSp>
            <p:nvGrpSpPr>
              <p:cNvPr id="35888" name="Group 69"/>
              <p:cNvGrpSpPr>
                <a:grpSpLocks/>
              </p:cNvGrpSpPr>
              <p:nvPr/>
            </p:nvGrpSpPr>
            <p:grpSpPr bwMode="auto">
              <a:xfrm>
                <a:off x="7734815" y="2267333"/>
                <a:ext cx="233527" cy="412"/>
                <a:chOff x="2121" y="3675"/>
                <a:chExt cx="494" cy="412"/>
              </a:xfrm>
            </p:grpSpPr>
            <p:sp>
              <p:nvSpPr>
                <p:cNvPr id="35892"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70C0"/>
                    </a:solidFill>
                  </a:endParaRPr>
                </a:p>
              </p:txBody>
            </p:sp>
            <p:sp>
              <p:nvSpPr>
                <p:cNvPr id="35893"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70C0"/>
                    </a:solidFill>
                  </a:endParaRPr>
                </a:p>
              </p:txBody>
            </p:sp>
          </p:grpSp>
          <p:grpSp>
            <p:nvGrpSpPr>
              <p:cNvPr id="35889" name="Group 55"/>
              <p:cNvGrpSpPr>
                <a:grpSpLocks/>
              </p:cNvGrpSpPr>
              <p:nvPr/>
            </p:nvGrpSpPr>
            <p:grpSpPr bwMode="auto">
              <a:xfrm rot="5400000">
                <a:off x="7734815" y="2148580"/>
                <a:ext cx="233527" cy="412"/>
                <a:chOff x="2121" y="3675"/>
                <a:chExt cx="494" cy="412"/>
              </a:xfrm>
            </p:grpSpPr>
            <p:sp>
              <p:nvSpPr>
                <p:cNvPr id="35890"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70C0"/>
                    </a:solidFill>
                  </a:endParaRPr>
                </a:p>
              </p:txBody>
            </p:sp>
            <p:sp>
              <p:nvSpPr>
                <p:cNvPr id="35891"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70C0"/>
                    </a:solidFill>
                  </a:endParaRPr>
                </a:p>
              </p:txBody>
            </p:sp>
          </p:grpSp>
        </p:grpSp>
      </p:grpSp>
      <p:grpSp>
        <p:nvGrpSpPr>
          <p:cNvPr id="17" name="Group 91"/>
          <p:cNvGrpSpPr>
            <a:grpSpLocks/>
          </p:cNvGrpSpPr>
          <p:nvPr/>
        </p:nvGrpSpPr>
        <p:grpSpPr bwMode="auto">
          <a:xfrm>
            <a:off x="3998081" y="2790250"/>
            <a:ext cx="1275276" cy="534988"/>
            <a:chOff x="3879401" y="2872909"/>
            <a:chExt cx="1274490" cy="534866"/>
          </a:xfrm>
        </p:grpSpPr>
        <p:sp>
          <p:nvSpPr>
            <p:cNvPr id="35878" name="Rectangle 56"/>
            <p:cNvSpPr>
              <a:spLocks noChangeArrowheads="1"/>
            </p:cNvSpPr>
            <p:nvPr/>
          </p:nvSpPr>
          <p:spPr bwMode="auto">
            <a:xfrm>
              <a:off x="3879401" y="2872909"/>
              <a:ext cx="1193820" cy="523101"/>
            </a:xfrm>
            <a:prstGeom prst="rect">
              <a:avLst/>
            </a:prstGeom>
            <a:noFill/>
            <a:ln w="9525">
              <a:noFill/>
              <a:miter lim="800000"/>
              <a:headEnd/>
              <a:tailEnd/>
            </a:ln>
          </p:spPr>
          <p:txBody>
            <a:bodyPr wrap="none" anchor="t" anchorCtr="0">
              <a:spAutoFit/>
            </a:bodyPr>
            <a:lstStyle/>
            <a:p>
              <a:r>
                <a:rPr lang="en-US" dirty="0">
                  <a:solidFill>
                    <a:srgbClr val="000000"/>
                  </a:solidFill>
                </a:rPr>
                <a:t>= </a:t>
              </a:r>
              <a:r>
                <a:rPr lang="en-US" dirty="0" smtClean="0">
                  <a:solidFill>
                    <a:srgbClr val="000000"/>
                  </a:solidFill>
                </a:rPr>
                <a:t>31 </a:t>
              </a:r>
              <a:r>
                <a:rPr lang="en-US" dirty="0">
                  <a:solidFill>
                    <a:srgbClr val="000000"/>
                  </a:solidFill>
                </a:rPr>
                <a:t>a</a:t>
              </a:r>
              <a:endParaRPr lang="en-US" baseline="-25000" dirty="0">
                <a:solidFill>
                  <a:srgbClr val="000000"/>
                </a:solidFill>
              </a:endParaRPr>
            </a:p>
          </p:txBody>
        </p:sp>
        <p:grpSp>
          <p:nvGrpSpPr>
            <p:cNvPr id="35879" name="Group 84"/>
            <p:cNvGrpSpPr>
              <a:grpSpLocks/>
            </p:cNvGrpSpPr>
            <p:nvPr/>
          </p:nvGrpSpPr>
          <p:grpSpPr bwMode="auto">
            <a:xfrm>
              <a:off x="4920364" y="3172052"/>
              <a:ext cx="233527" cy="235723"/>
              <a:chOff x="7734815" y="2032022"/>
              <a:chExt cx="233527" cy="235723"/>
            </a:xfrm>
          </p:grpSpPr>
          <p:grpSp>
            <p:nvGrpSpPr>
              <p:cNvPr id="35880" name="Group 69"/>
              <p:cNvGrpSpPr>
                <a:grpSpLocks/>
              </p:cNvGrpSpPr>
              <p:nvPr/>
            </p:nvGrpSpPr>
            <p:grpSpPr bwMode="auto">
              <a:xfrm>
                <a:off x="7734815" y="2267333"/>
                <a:ext cx="233527" cy="412"/>
                <a:chOff x="2121" y="3675"/>
                <a:chExt cx="494" cy="412"/>
              </a:xfrm>
            </p:grpSpPr>
            <p:sp>
              <p:nvSpPr>
                <p:cNvPr id="35884"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sp>
              <p:nvSpPr>
                <p:cNvPr id="35885"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grpSp>
          <p:grpSp>
            <p:nvGrpSpPr>
              <p:cNvPr id="35881" name="Group 55"/>
              <p:cNvGrpSpPr>
                <a:grpSpLocks/>
              </p:cNvGrpSpPr>
              <p:nvPr/>
            </p:nvGrpSpPr>
            <p:grpSpPr bwMode="auto">
              <a:xfrm rot="5400000">
                <a:off x="7734815" y="2148580"/>
                <a:ext cx="233527" cy="412"/>
                <a:chOff x="2121" y="3675"/>
                <a:chExt cx="494" cy="412"/>
              </a:xfrm>
            </p:grpSpPr>
            <p:sp>
              <p:nvSpPr>
                <p:cNvPr id="35882" name="Line 56"/>
                <p:cNvSpPr>
                  <a:spLocks noChangeShapeType="1"/>
                </p:cNvSpPr>
                <p:nvPr/>
              </p:nvSpPr>
              <p:spPr bwMode="auto">
                <a:xfrm>
                  <a:off x="2121" y="4087"/>
                  <a:ext cx="494" cy="0"/>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sp>
              <p:nvSpPr>
                <p:cNvPr id="35883" name="Line 57"/>
                <p:cNvSpPr>
                  <a:spLocks noChangeShapeType="1"/>
                </p:cNvSpPr>
                <p:nvPr/>
              </p:nvSpPr>
              <p:spPr bwMode="auto">
                <a:xfrm flipV="1">
                  <a:off x="2377" y="3675"/>
                  <a:ext cx="0" cy="412"/>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grpSp>
        </p:grpSp>
      </p:grpSp>
      <p:grpSp>
        <p:nvGrpSpPr>
          <p:cNvPr id="7" name="Group 57"/>
          <p:cNvGrpSpPr>
            <a:grpSpLocks/>
          </p:cNvGrpSpPr>
          <p:nvPr/>
        </p:nvGrpSpPr>
        <p:grpSpPr bwMode="auto">
          <a:xfrm>
            <a:off x="4803463" y="2528313"/>
            <a:ext cx="649287" cy="793750"/>
            <a:chOff x="2599" y="1531"/>
            <a:chExt cx="409" cy="500"/>
          </a:xfrm>
        </p:grpSpPr>
        <p:sp>
          <p:nvSpPr>
            <p:cNvPr id="35905" name="Rectangle 58"/>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dirty="0">
                  <a:solidFill>
                    <a:srgbClr val="3333FF"/>
                  </a:solidFill>
                </a:rPr>
                <a:t>0</a:t>
              </a:r>
            </a:p>
          </p:txBody>
        </p:sp>
        <p:sp>
          <p:nvSpPr>
            <p:cNvPr id="35906" name="Line 59"/>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
        <p:nvSpPr>
          <p:cNvPr id="80" name="Oval 79"/>
          <p:cNvSpPr/>
          <p:nvPr/>
        </p:nvSpPr>
        <p:spPr>
          <a:xfrm>
            <a:off x="2210771" y="4086663"/>
            <a:ext cx="722641" cy="7226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60"/>
          <p:cNvSpPr>
            <a:spLocks noChangeArrowheads="1"/>
          </p:cNvSpPr>
          <p:nvPr/>
        </p:nvSpPr>
        <p:spPr bwMode="auto">
          <a:xfrm>
            <a:off x="1623043" y="4876042"/>
            <a:ext cx="4447051"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167.0 – </a:t>
            </a:r>
            <a:r>
              <a:rPr lang="en-US" dirty="0" err="1" smtClean="0">
                <a:solidFill>
                  <a:srgbClr val="000000"/>
                </a:solidFill>
              </a:rPr>
              <a:t>F</a:t>
            </a:r>
            <a:r>
              <a:rPr lang="en-US" baseline="-25000" dirty="0" err="1" smtClean="0">
                <a:solidFill>
                  <a:srgbClr val="000000"/>
                </a:solidFill>
              </a:rPr>
              <a:t>a</a:t>
            </a:r>
            <a:r>
              <a:rPr lang="en-US" dirty="0" smtClean="0">
                <a:solidFill>
                  <a:srgbClr val="000000"/>
                </a:solidFill>
              </a:rPr>
              <a:t> – 106.6 = 102.9</a:t>
            </a:r>
            <a:endParaRPr lang="en-US" dirty="0">
              <a:solidFill>
                <a:srgbClr val="000000"/>
              </a:solidFill>
            </a:endParaRPr>
          </a:p>
        </p:txBody>
      </p:sp>
      <p:sp>
        <p:nvSpPr>
          <p:cNvPr id="78" name="Rectangle 60"/>
          <p:cNvSpPr>
            <a:spLocks noChangeArrowheads="1"/>
          </p:cNvSpPr>
          <p:nvPr/>
        </p:nvSpPr>
        <p:spPr bwMode="auto">
          <a:xfrm>
            <a:off x="1373640" y="5529186"/>
            <a:ext cx="2597186" cy="523220"/>
          </a:xfrm>
          <a:prstGeom prst="rect">
            <a:avLst/>
          </a:prstGeom>
          <a:noFill/>
          <a:ln w="9525">
            <a:noFill/>
            <a:miter lim="800000"/>
            <a:headEnd/>
            <a:tailEnd/>
          </a:ln>
        </p:spPr>
        <p:txBody>
          <a:bodyPr wrap="none" anchor="t" anchorCtr="0">
            <a:spAutoFit/>
          </a:bodyPr>
          <a:lstStyle/>
          <a:p>
            <a:r>
              <a:rPr lang="en-US" dirty="0" err="1" smtClean="0">
                <a:solidFill>
                  <a:srgbClr val="000000"/>
                </a:solidFill>
              </a:rPr>
              <a:t>F</a:t>
            </a:r>
            <a:r>
              <a:rPr lang="en-US" baseline="-25000" dirty="0" err="1" smtClean="0">
                <a:solidFill>
                  <a:srgbClr val="000000"/>
                </a:solidFill>
              </a:rPr>
              <a:t>a</a:t>
            </a:r>
            <a:r>
              <a:rPr lang="en-US" dirty="0" smtClean="0">
                <a:solidFill>
                  <a:srgbClr val="000000"/>
                </a:solidFill>
              </a:rPr>
              <a:t> = –43 N (</a:t>
            </a:r>
            <a:r>
              <a:rPr lang="en-US" dirty="0" smtClean="0">
                <a:solidFill>
                  <a:srgbClr val="000000"/>
                </a:solidFill>
                <a:sym typeface="Wingdings" panose="05000000000000000000" pitchFamily="2" charset="2"/>
              </a:rPr>
              <a:t>)</a:t>
            </a:r>
            <a:endParaRPr lang="en-US" dirty="0">
              <a:solidFill>
                <a:srgbClr val="000000"/>
              </a:solidFill>
            </a:endParaRPr>
          </a:p>
        </p:txBody>
      </p:sp>
      <p:sp>
        <p:nvSpPr>
          <p:cNvPr id="85" name="Rectangle 60"/>
          <p:cNvSpPr>
            <a:spLocks noChangeArrowheads="1"/>
          </p:cNvSpPr>
          <p:nvPr/>
        </p:nvSpPr>
        <p:spPr bwMode="auto">
          <a:xfrm>
            <a:off x="4259344" y="5529186"/>
            <a:ext cx="2271776"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i.e.,   43 N </a:t>
            </a:r>
            <a:r>
              <a:rPr lang="en-US" dirty="0" smtClean="0">
                <a:solidFill>
                  <a:srgbClr val="000000"/>
                </a:solidFill>
                <a:sym typeface="Wingdings" panose="05000000000000000000" pitchFamily="2" charset="2"/>
              </a:rPr>
              <a:t></a:t>
            </a:r>
            <a:endParaRPr lang="en-US" dirty="0">
              <a:solidFill>
                <a:srgbClr val="000000"/>
              </a:solidFill>
            </a:endParaRPr>
          </a:p>
        </p:txBody>
      </p:sp>
      <p:sp>
        <p:nvSpPr>
          <p:cNvPr id="71" name="Rectangle 6"/>
          <p:cNvSpPr>
            <a:spLocks noChangeArrowheads="1"/>
          </p:cNvSpPr>
          <p:nvPr/>
        </p:nvSpPr>
        <p:spPr bwMode="auto">
          <a:xfrm>
            <a:off x="5637464" y="6396335"/>
            <a:ext cx="3506536" cy="461665"/>
          </a:xfrm>
          <a:prstGeom prst="rect">
            <a:avLst/>
          </a:prstGeom>
          <a:noFill/>
          <a:ln w="9525">
            <a:noFill/>
            <a:miter lim="800000"/>
            <a:headEnd/>
            <a:tailEnd/>
          </a:ln>
        </p:spPr>
        <p:txBody>
          <a:bodyPr wrap="none">
            <a:spAutoFit/>
          </a:bodyPr>
          <a:lstStyle/>
          <a:p>
            <a:pPr marL="342900" indent="-342900" algn="r">
              <a:spcBef>
                <a:spcPct val="20000"/>
              </a:spcBef>
            </a:pPr>
            <a:r>
              <a:rPr lang="en-US" sz="2400" b="1" dirty="0" err="1" smtClean="0">
                <a:solidFill>
                  <a:srgbClr val="000000"/>
                </a:solidFill>
                <a:latin typeface="Arial Narrow" panose="020B0606020202030204" pitchFamily="34" charset="0"/>
              </a:rPr>
              <a:t>www.teachnlearnchem.com</a:t>
            </a:r>
            <a:endParaRPr lang="en-US" sz="2400" b="1"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3622892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circle(in)">
                                      <p:cBhvr>
                                        <p:cTn id="7" dur="2000"/>
                                        <p:tgtEl>
                                          <p:spTgt spid="358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09"/>
                                        </p:tgtEl>
                                        <p:attrNameLst>
                                          <p:attrName>style.visibility</p:attrName>
                                        </p:attrNameLst>
                                      </p:cBhvr>
                                      <p:to>
                                        <p:strVal val="visible"/>
                                      </p:to>
                                    </p:set>
                                    <p:animEffect transition="in" filter="dissolve">
                                      <p:cBhvr>
                                        <p:cTn id="12" dur="500"/>
                                        <p:tgtEl>
                                          <p:spTgt spid="276509"/>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76512"/>
                                        </p:tgtEl>
                                        <p:attrNameLst>
                                          <p:attrName>style.visibility</p:attrName>
                                        </p:attrNameLst>
                                      </p:cBhvr>
                                      <p:to>
                                        <p:strVal val="visible"/>
                                      </p:to>
                                    </p:set>
                                    <p:anim calcmode="lin" valueType="num">
                                      <p:cBhvr additive="base">
                                        <p:cTn id="29" dur="2000" fill="hold"/>
                                        <p:tgtEl>
                                          <p:spTgt spid="276512"/>
                                        </p:tgtEl>
                                        <p:attrNameLst>
                                          <p:attrName>ppt_x</p:attrName>
                                        </p:attrNameLst>
                                      </p:cBhvr>
                                      <p:tavLst>
                                        <p:tav tm="0">
                                          <p:val>
                                            <p:strVal val="1+#ppt_w/2"/>
                                          </p:val>
                                        </p:tav>
                                        <p:tav tm="100000">
                                          <p:val>
                                            <p:strVal val="#ppt_x"/>
                                          </p:val>
                                        </p:tav>
                                      </p:tavLst>
                                    </p:anim>
                                    <p:anim calcmode="lin" valueType="num">
                                      <p:cBhvr additive="base">
                                        <p:cTn id="30" dur="2000" fill="hold"/>
                                        <p:tgtEl>
                                          <p:spTgt spid="27651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76507"/>
                                        </p:tgtEl>
                                        <p:attrNameLst>
                                          <p:attrName>style.visibility</p:attrName>
                                        </p:attrNameLst>
                                      </p:cBhvr>
                                      <p:to>
                                        <p:strVal val="visible"/>
                                      </p:to>
                                    </p:set>
                                    <p:animEffect transition="in" filter="dissolve">
                                      <p:cBhvr>
                                        <p:cTn id="35" dur="500"/>
                                        <p:tgtEl>
                                          <p:spTgt spid="276507"/>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276506"/>
                                        </p:tgtEl>
                                        <p:attrNameLst>
                                          <p:attrName>style.visibility</p:attrName>
                                        </p:attrNameLst>
                                      </p:cBhvr>
                                      <p:to>
                                        <p:strVal val="visible"/>
                                      </p:to>
                                    </p:set>
                                    <p:animEffect transition="in" filter="fade">
                                      <p:cBhvr>
                                        <p:cTn id="47" dur="1000"/>
                                        <p:tgtEl>
                                          <p:spTgt spid="276506"/>
                                        </p:tgtEl>
                                      </p:cBhvr>
                                    </p:animEffect>
                                    <p:anim calcmode="lin" valueType="num">
                                      <p:cBhvr>
                                        <p:cTn id="48" dur="1000" fill="hold"/>
                                        <p:tgtEl>
                                          <p:spTgt spid="276506"/>
                                        </p:tgtEl>
                                        <p:attrNameLst>
                                          <p:attrName>ppt_x</p:attrName>
                                        </p:attrNameLst>
                                      </p:cBhvr>
                                      <p:tavLst>
                                        <p:tav tm="0">
                                          <p:val>
                                            <p:strVal val="#ppt_x"/>
                                          </p:val>
                                        </p:tav>
                                        <p:tav tm="100000">
                                          <p:val>
                                            <p:strVal val="#ppt_x"/>
                                          </p:val>
                                        </p:tav>
                                      </p:tavLst>
                                    </p:anim>
                                    <p:anim calcmode="lin" valueType="num">
                                      <p:cBhvr>
                                        <p:cTn id="49" dur="1000" fill="hold"/>
                                        <p:tgtEl>
                                          <p:spTgt spid="27650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35850"/>
                                        </p:tgtEl>
                                        <p:attrNameLst>
                                          <p:attrName>style.visibility</p:attrName>
                                        </p:attrNameLst>
                                      </p:cBhvr>
                                      <p:to>
                                        <p:strVal val="visible"/>
                                      </p:to>
                                    </p:set>
                                    <p:animEffect transition="in" filter="wheel(1)">
                                      <p:cBhvr>
                                        <p:cTn id="54" dur="2000"/>
                                        <p:tgtEl>
                                          <p:spTgt spid="35850"/>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276519"/>
                                        </p:tgtEl>
                                        <p:attrNameLst>
                                          <p:attrName>style.visibility</p:attrName>
                                        </p:attrNameLst>
                                      </p:cBhvr>
                                      <p:to>
                                        <p:strVal val="visible"/>
                                      </p:to>
                                    </p:set>
                                    <p:animEffect transition="in" filter="dissolve">
                                      <p:cBhvr>
                                        <p:cTn id="59" dur="500"/>
                                        <p:tgtEl>
                                          <p:spTgt spid="276519"/>
                                        </p:tgtEl>
                                      </p:cBhvr>
                                    </p:animEffect>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276522"/>
                                        </p:tgtEl>
                                        <p:attrNameLst>
                                          <p:attrName>style.visibility</p:attrName>
                                        </p:attrNameLst>
                                      </p:cBhvr>
                                      <p:to>
                                        <p:strVal val="visible"/>
                                      </p:to>
                                    </p:set>
                                    <p:animEffect transition="in" filter="fade">
                                      <p:cBhvr>
                                        <p:cTn id="64" dur="1000"/>
                                        <p:tgtEl>
                                          <p:spTgt spid="276522"/>
                                        </p:tgtEl>
                                      </p:cBhvr>
                                    </p:animEffect>
                                    <p:anim calcmode="lin" valueType="num">
                                      <p:cBhvr>
                                        <p:cTn id="65" dur="1000" fill="hold"/>
                                        <p:tgtEl>
                                          <p:spTgt spid="276522"/>
                                        </p:tgtEl>
                                        <p:attrNameLst>
                                          <p:attrName>ppt_x</p:attrName>
                                        </p:attrNameLst>
                                      </p:cBhvr>
                                      <p:tavLst>
                                        <p:tav tm="0">
                                          <p:val>
                                            <p:strVal val="#ppt_x"/>
                                          </p:val>
                                        </p:tav>
                                        <p:tav tm="100000">
                                          <p:val>
                                            <p:strVal val="#ppt_x"/>
                                          </p:val>
                                        </p:tav>
                                      </p:tavLst>
                                    </p:anim>
                                    <p:anim calcmode="lin" valueType="num">
                                      <p:cBhvr>
                                        <p:cTn id="66" dur="1000" fill="hold"/>
                                        <p:tgtEl>
                                          <p:spTgt spid="27652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76533"/>
                                        </p:tgtEl>
                                        <p:attrNameLst>
                                          <p:attrName>style.visibility</p:attrName>
                                        </p:attrNameLst>
                                      </p:cBhvr>
                                      <p:to>
                                        <p:strVal val="visible"/>
                                      </p:to>
                                    </p:set>
                                    <p:animEffect transition="in" filter="fade">
                                      <p:cBhvr>
                                        <p:cTn id="71" dur="2000"/>
                                        <p:tgtEl>
                                          <p:spTgt spid="276533"/>
                                        </p:tgtEl>
                                      </p:cBhvr>
                                    </p:animEffect>
                                  </p:childTnLst>
                                </p:cTn>
                              </p:par>
                            </p:childTnLst>
                          </p:cTn>
                        </p:par>
                      </p:childTnLst>
                    </p:cTn>
                  </p:par>
                  <p:par>
                    <p:cTn id="72" fill="hold">
                      <p:stCondLst>
                        <p:cond delay="indefinite"/>
                      </p:stCondLst>
                      <p:childTnLst>
                        <p:par>
                          <p:cTn id="73" fill="hold">
                            <p:stCondLst>
                              <p:cond delay="0"/>
                            </p:stCondLst>
                            <p:childTnLst>
                              <p:par>
                                <p:cTn id="74" presetID="35" presetClass="entr" presetSubtype="0" fill="hold" grpId="0" nodeType="clickEffect">
                                  <p:stCondLst>
                                    <p:cond delay="0"/>
                                  </p:stCondLst>
                                  <p:childTnLst>
                                    <p:set>
                                      <p:cBhvr>
                                        <p:cTn id="75" dur="1" fill="hold">
                                          <p:stCondLst>
                                            <p:cond delay="0"/>
                                          </p:stCondLst>
                                        </p:cTn>
                                        <p:tgtEl>
                                          <p:spTgt spid="276520"/>
                                        </p:tgtEl>
                                        <p:attrNameLst>
                                          <p:attrName>style.visibility</p:attrName>
                                        </p:attrNameLst>
                                      </p:cBhvr>
                                      <p:to>
                                        <p:strVal val="visible"/>
                                      </p:to>
                                    </p:set>
                                    <p:animEffect transition="in" filter="fade">
                                      <p:cBhvr>
                                        <p:cTn id="76" dur="2000"/>
                                        <p:tgtEl>
                                          <p:spTgt spid="276520"/>
                                        </p:tgtEl>
                                      </p:cBhvr>
                                    </p:animEffect>
                                    <p:anim calcmode="lin" valueType="num">
                                      <p:cBhvr>
                                        <p:cTn id="77" dur="2000" fill="hold"/>
                                        <p:tgtEl>
                                          <p:spTgt spid="276520"/>
                                        </p:tgtEl>
                                        <p:attrNameLst>
                                          <p:attrName>style.rotation</p:attrName>
                                        </p:attrNameLst>
                                      </p:cBhvr>
                                      <p:tavLst>
                                        <p:tav tm="0">
                                          <p:val>
                                            <p:fltVal val="720"/>
                                          </p:val>
                                        </p:tav>
                                        <p:tav tm="100000">
                                          <p:val>
                                            <p:fltVal val="0"/>
                                          </p:val>
                                        </p:tav>
                                      </p:tavLst>
                                    </p:anim>
                                    <p:anim calcmode="lin" valueType="num">
                                      <p:cBhvr>
                                        <p:cTn id="78" dur="2000" fill="hold"/>
                                        <p:tgtEl>
                                          <p:spTgt spid="276520"/>
                                        </p:tgtEl>
                                        <p:attrNameLst>
                                          <p:attrName>ppt_h</p:attrName>
                                        </p:attrNameLst>
                                      </p:cBhvr>
                                      <p:tavLst>
                                        <p:tav tm="0">
                                          <p:val>
                                            <p:fltVal val="0"/>
                                          </p:val>
                                        </p:tav>
                                        <p:tav tm="100000">
                                          <p:val>
                                            <p:strVal val="#ppt_h"/>
                                          </p:val>
                                        </p:tav>
                                      </p:tavLst>
                                    </p:anim>
                                    <p:anim calcmode="lin" valueType="num">
                                      <p:cBhvr>
                                        <p:cTn id="79" dur="2000" fill="hold"/>
                                        <p:tgtEl>
                                          <p:spTgt spid="276520"/>
                                        </p:tgtEl>
                                        <p:attrNameLst>
                                          <p:attrName>ppt_w</p:attrName>
                                        </p:attrNameLst>
                                      </p:cBhvr>
                                      <p:tavLst>
                                        <p:tav tm="0">
                                          <p:val>
                                            <p:fltVal val="0"/>
                                          </p:val>
                                        </p:tav>
                                        <p:tav tm="100000">
                                          <p:val>
                                            <p:strVal val="#ppt_w"/>
                                          </p:val>
                                        </p:tav>
                                      </p:tavLst>
                                    </p:anim>
                                  </p:childTnLst>
                                </p:cTn>
                              </p:par>
                              <p:par>
                                <p:cTn id="80" presetID="35" presetClass="entr" presetSubtype="0" fill="hold" grpId="0" nodeType="withEffect">
                                  <p:stCondLst>
                                    <p:cond delay="0"/>
                                  </p:stCondLst>
                                  <p:childTnLst>
                                    <p:set>
                                      <p:cBhvr>
                                        <p:cTn id="81" dur="1" fill="hold">
                                          <p:stCondLst>
                                            <p:cond delay="0"/>
                                          </p:stCondLst>
                                        </p:cTn>
                                        <p:tgtEl>
                                          <p:spTgt spid="276515"/>
                                        </p:tgtEl>
                                        <p:attrNameLst>
                                          <p:attrName>style.visibility</p:attrName>
                                        </p:attrNameLst>
                                      </p:cBhvr>
                                      <p:to>
                                        <p:strVal val="visible"/>
                                      </p:to>
                                    </p:set>
                                    <p:animEffect transition="in" filter="fade">
                                      <p:cBhvr>
                                        <p:cTn id="82" dur="2000"/>
                                        <p:tgtEl>
                                          <p:spTgt spid="276515"/>
                                        </p:tgtEl>
                                      </p:cBhvr>
                                    </p:animEffect>
                                    <p:anim calcmode="lin" valueType="num">
                                      <p:cBhvr>
                                        <p:cTn id="83" dur="2000" fill="hold"/>
                                        <p:tgtEl>
                                          <p:spTgt spid="276515"/>
                                        </p:tgtEl>
                                        <p:attrNameLst>
                                          <p:attrName>style.rotation</p:attrName>
                                        </p:attrNameLst>
                                      </p:cBhvr>
                                      <p:tavLst>
                                        <p:tav tm="0">
                                          <p:val>
                                            <p:fltVal val="720"/>
                                          </p:val>
                                        </p:tav>
                                        <p:tav tm="100000">
                                          <p:val>
                                            <p:fltVal val="0"/>
                                          </p:val>
                                        </p:tav>
                                      </p:tavLst>
                                    </p:anim>
                                    <p:anim calcmode="lin" valueType="num">
                                      <p:cBhvr>
                                        <p:cTn id="84" dur="2000" fill="hold"/>
                                        <p:tgtEl>
                                          <p:spTgt spid="276515"/>
                                        </p:tgtEl>
                                        <p:attrNameLst>
                                          <p:attrName>ppt_h</p:attrName>
                                        </p:attrNameLst>
                                      </p:cBhvr>
                                      <p:tavLst>
                                        <p:tav tm="0">
                                          <p:val>
                                            <p:fltVal val="0"/>
                                          </p:val>
                                        </p:tav>
                                        <p:tav tm="100000">
                                          <p:val>
                                            <p:strVal val="#ppt_h"/>
                                          </p:val>
                                        </p:tav>
                                      </p:tavLst>
                                    </p:anim>
                                    <p:anim calcmode="lin" valueType="num">
                                      <p:cBhvr>
                                        <p:cTn id="85" dur="2000" fill="hold"/>
                                        <p:tgtEl>
                                          <p:spTgt spid="276515"/>
                                        </p:tgtEl>
                                        <p:attrNameLst>
                                          <p:attrName>ppt_w</p:attrName>
                                        </p:attrNameLst>
                                      </p:cBhvr>
                                      <p:tavLst>
                                        <p:tav tm="0">
                                          <p:val>
                                            <p:fltVal val="0"/>
                                          </p:val>
                                        </p:tav>
                                        <p:tav tm="100000">
                                          <p:val>
                                            <p:strVal val="#ppt_w"/>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276518"/>
                                        </p:tgtEl>
                                        <p:attrNameLst>
                                          <p:attrName>style.visibility</p:attrName>
                                        </p:attrNameLst>
                                      </p:cBhvr>
                                      <p:to>
                                        <p:strVal val="visible"/>
                                      </p:to>
                                    </p:set>
                                    <p:animEffect transition="in" filter="fade">
                                      <p:cBhvr>
                                        <p:cTn id="90" dur="1000"/>
                                        <p:tgtEl>
                                          <p:spTgt spid="276518"/>
                                        </p:tgtEl>
                                      </p:cBhvr>
                                    </p:animEffect>
                                    <p:anim calcmode="lin" valueType="num">
                                      <p:cBhvr>
                                        <p:cTn id="91" dur="1000" fill="hold"/>
                                        <p:tgtEl>
                                          <p:spTgt spid="276518"/>
                                        </p:tgtEl>
                                        <p:attrNameLst>
                                          <p:attrName>ppt_x</p:attrName>
                                        </p:attrNameLst>
                                      </p:cBhvr>
                                      <p:tavLst>
                                        <p:tav tm="0">
                                          <p:val>
                                            <p:strVal val="#ppt_x"/>
                                          </p:val>
                                        </p:tav>
                                        <p:tav tm="100000">
                                          <p:val>
                                            <p:strVal val="#ppt_x"/>
                                          </p:val>
                                        </p:tav>
                                      </p:tavLst>
                                    </p:anim>
                                    <p:anim calcmode="lin" valueType="num">
                                      <p:cBhvr>
                                        <p:cTn id="92" dur="1000" fill="hold"/>
                                        <p:tgtEl>
                                          <p:spTgt spid="276518"/>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276521"/>
                                        </p:tgtEl>
                                        <p:attrNameLst>
                                          <p:attrName>style.visibility</p:attrName>
                                        </p:attrNameLst>
                                      </p:cBhvr>
                                      <p:to>
                                        <p:strVal val="visible"/>
                                      </p:to>
                                    </p:set>
                                    <p:animEffect transition="in" filter="fade">
                                      <p:cBhvr>
                                        <p:cTn id="97" dur="1000"/>
                                        <p:tgtEl>
                                          <p:spTgt spid="276521"/>
                                        </p:tgtEl>
                                      </p:cBhvr>
                                    </p:animEffect>
                                    <p:anim calcmode="lin" valueType="num">
                                      <p:cBhvr>
                                        <p:cTn id="98" dur="1000" fill="hold"/>
                                        <p:tgtEl>
                                          <p:spTgt spid="276521"/>
                                        </p:tgtEl>
                                        <p:attrNameLst>
                                          <p:attrName>ppt_x</p:attrName>
                                        </p:attrNameLst>
                                      </p:cBhvr>
                                      <p:tavLst>
                                        <p:tav tm="0">
                                          <p:val>
                                            <p:strVal val="#ppt_x"/>
                                          </p:val>
                                        </p:tav>
                                        <p:tav tm="100000">
                                          <p:val>
                                            <p:strVal val="#ppt_x"/>
                                          </p:val>
                                        </p:tav>
                                      </p:tavLst>
                                    </p:anim>
                                    <p:anim calcmode="lin" valueType="num">
                                      <p:cBhvr>
                                        <p:cTn id="99" dur="1000" fill="hold"/>
                                        <p:tgtEl>
                                          <p:spTgt spid="276521"/>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nodeType="click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fade">
                                      <p:cBhvr>
                                        <p:cTn id="104" dur="1000"/>
                                        <p:tgtEl>
                                          <p:spTgt spid="4"/>
                                        </p:tgtEl>
                                      </p:cBhvr>
                                    </p:animEffect>
                                    <p:anim calcmode="lin" valueType="num">
                                      <p:cBhvr>
                                        <p:cTn id="105" dur="1000" fill="hold"/>
                                        <p:tgtEl>
                                          <p:spTgt spid="4"/>
                                        </p:tgtEl>
                                        <p:attrNameLst>
                                          <p:attrName>ppt_x</p:attrName>
                                        </p:attrNameLst>
                                      </p:cBhvr>
                                      <p:tavLst>
                                        <p:tav tm="0">
                                          <p:val>
                                            <p:strVal val="#ppt_x"/>
                                          </p:val>
                                        </p:tav>
                                        <p:tav tm="100000">
                                          <p:val>
                                            <p:strVal val="#ppt_x"/>
                                          </p:val>
                                        </p:tav>
                                      </p:tavLst>
                                    </p:anim>
                                    <p:anim calcmode="lin" valueType="num">
                                      <p:cBhvr>
                                        <p:cTn id="10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5"/>
                                        </p:tgtEl>
                                        <p:attrNameLst>
                                          <p:attrName>style.visibility</p:attrName>
                                        </p:attrNameLst>
                                      </p:cBhvr>
                                      <p:to>
                                        <p:strVal val="visible"/>
                                      </p:to>
                                    </p:set>
                                    <p:animEffect transition="in" filter="fade">
                                      <p:cBhvr>
                                        <p:cTn id="111" dur="1000"/>
                                        <p:tgtEl>
                                          <p:spTgt spid="5"/>
                                        </p:tgtEl>
                                      </p:cBhvr>
                                    </p:animEffect>
                                    <p:anim calcmode="lin" valueType="num">
                                      <p:cBhvr>
                                        <p:cTn id="112" dur="1000" fill="hold"/>
                                        <p:tgtEl>
                                          <p:spTgt spid="5"/>
                                        </p:tgtEl>
                                        <p:attrNameLst>
                                          <p:attrName>ppt_x</p:attrName>
                                        </p:attrNameLst>
                                      </p:cBhvr>
                                      <p:tavLst>
                                        <p:tav tm="0">
                                          <p:val>
                                            <p:strVal val="#ppt_x"/>
                                          </p:val>
                                        </p:tav>
                                        <p:tav tm="100000">
                                          <p:val>
                                            <p:strVal val="#ppt_x"/>
                                          </p:val>
                                        </p:tav>
                                      </p:tavLst>
                                    </p:anim>
                                    <p:anim calcmode="lin" valueType="num">
                                      <p:cBhvr>
                                        <p:cTn id="1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276526"/>
                                        </p:tgtEl>
                                        <p:attrNameLst>
                                          <p:attrName>style.visibility</p:attrName>
                                        </p:attrNameLst>
                                      </p:cBhvr>
                                      <p:to>
                                        <p:strVal val="visible"/>
                                      </p:to>
                                    </p:set>
                                    <p:animEffect transition="in" filter="dissolve">
                                      <p:cBhvr>
                                        <p:cTn id="118" dur="500"/>
                                        <p:tgtEl>
                                          <p:spTgt spid="276526"/>
                                        </p:tgtEl>
                                      </p:cBhvr>
                                    </p:animEffect>
                                  </p:childTnLst>
                                </p:cTn>
                              </p:par>
                            </p:childTnLst>
                          </p:cTn>
                        </p:par>
                      </p:childTnLst>
                    </p:cTn>
                  </p:par>
                  <p:par>
                    <p:cTn id="119" fill="hold">
                      <p:stCondLst>
                        <p:cond delay="indefinite"/>
                      </p:stCondLst>
                      <p:childTnLst>
                        <p:par>
                          <p:cTn id="120" fill="hold">
                            <p:stCondLst>
                              <p:cond delay="0"/>
                            </p:stCondLst>
                            <p:childTnLst>
                              <p:par>
                                <p:cTn id="121" presetID="41" presetClass="entr" presetSubtype="0" fill="hold" grpId="0" nodeType="clickEffect">
                                  <p:stCondLst>
                                    <p:cond delay="0"/>
                                  </p:stCondLst>
                                  <p:iterate type="lt">
                                    <p:tmPct val="10000"/>
                                  </p:iterate>
                                  <p:childTnLst>
                                    <p:set>
                                      <p:cBhvr>
                                        <p:cTn id="122" dur="1" fill="hold">
                                          <p:stCondLst>
                                            <p:cond delay="0"/>
                                          </p:stCondLst>
                                        </p:cTn>
                                        <p:tgtEl>
                                          <p:spTgt spid="276527"/>
                                        </p:tgtEl>
                                        <p:attrNameLst>
                                          <p:attrName>style.visibility</p:attrName>
                                        </p:attrNameLst>
                                      </p:cBhvr>
                                      <p:to>
                                        <p:strVal val="visible"/>
                                      </p:to>
                                    </p:set>
                                    <p:anim calcmode="lin" valueType="num">
                                      <p:cBhvr>
                                        <p:cTn id="123" dur="500" fill="hold"/>
                                        <p:tgtEl>
                                          <p:spTgt spid="276527"/>
                                        </p:tgtEl>
                                        <p:attrNameLst>
                                          <p:attrName>ppt_x</p:attrName>
                                        </p:attrNameLst>
                                      </p:cBhvr>
                                      <p:tavLst>
                                        <p:tav tm="0">
                                          <p:val>
                                            <p:strVal val="#ppt_x"/>
                                          </p:val>
                                        </p:tav>
                                        <p:tav tm="50000">
                                          <p:val>
                                            <p:strVal val="#ppt_x+.1"/>
                                          </p:val>
                                        </p:tav>
                                        <p:tav tm="100000">
                                          <p:val>
                                            <p:strVal val="#ppt_x"/>
                                          </p:val>
                                        </p:tav>
                                      </p:tavLst>
                                    </p:anim>
                                    <p:anim calcmode="lin" valueType="num">
                                      <p:cBhvr>
                                        <p:cTn id="124" dur="500" fill="hold"/>
                                        <p:tgtEl>
                                          <p:spTgt spid="276527"/>
                                        </p:tgtEl>
                                        <p:attrNameLst>
                                          <p:attrName>ppt_y</p:attrName>
                                        </p:attrNameLst>
                                      </p:cBhvr>
                                      <p:tavLst>
                                        <p:tav tm="0">
                                          <p:val>
                                            <p:strVal val="#ppt_y"/>
                                          </p:val>
                                        </p:tav>
                                        <p:tav tm="100000">
                                          <p:val>
                                            <p:strVal val="#ppt_y"/>
                                          </p:val>
                                        </p:tav>
                                      </p:tavLst>
                                    </p:anim>
                                    <p:anim calcmode="lin" valueType="num">
                                      <p:cBhvr>
                                        <p:cTn id="125" dur="500" fill="hold"/>
                                        <p:tgtEl>
                                          <p:spTgt spid="276527"/>
                                        </p:tgtEl>
                                        <p:attrNameLst>
                                          <p:attrName>ppt_h</p:attrName>
                                        </p:attrNameLst>
                                      </p:cBhvr>
                                      <p:tavLst>
                                        <p:tav tm="0">
                                          <p:val>
                                            <p:strVal val="#ppt_h/10"/>
                                          </p:val>
                                        </p:tav>
                                        <p:tav tm="50000">
                                          <p:val>
                                            <p:strVal val="#ppt_h+.01"/>
                                          </p:val>
                                        </p:tav>
                                        <p:tav tm="100000">
                                          <p:val>
                                            <p:strVal val="#ppt_h"/>
                                          </p:val>
                                        </p:tav>
                                      </p:tavLst>
                                    </p:anim>
                                    <p:anim calcmode="lin" valueType="num">
                                      <p:cBhvr>
                                        <p:cTn id="126" dur="500" fill="hold"/>
                                        <p:tgtEl>
                                          <p:spTgt spid="276527"/>
                                        </p:tgtEl>
                                        <p:attrNameLst>
                                          <p:attrName>ppt_w</p:attrName>
                                        </p:attrNameLst>
                                      </p:cBhvr>
                                      <p:tavLst>
                                        <p:tav tm="0">
                                          <p:val>
                                            <p:strVal val="#ppt_w/10"/>
                                          </p:val>
                                        </p:tav>
                                        <p:tav tm="50000">
                                          <p:val>
                                            <p:strVal val="#ppt_w+.01"/>
                                          </p:val>
                                        </p:tav>
                                        <p:tav tm="100000">
                                          <p:val>
                                            <p:strVal val="#ppt_w"/>
                                          </p:val>
                                        </p:tav>
                                      </p:tavLst>
                                    </p:anim>
                                    <p:animEffect transition="in" filter="fade">
                                      <p:cBhvr>
                                        <p:cTn id="127" dur="500" tmFilter="0,0; .5, 1; 1, 1"/>
                                        <p:tgtEl>
                                          <p:spTgt spid="276527"/>
                                        </p:tgtEl>
                                      </p:cBhvr>
                                    </p:animEffect>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nodeType="clickEffect">
                                  <p:stCondLst>
                                    <p:cond delay="0"/>
                                  </p:stCondLst>
                                  <p:childTnLst>
                                    <p:set>
                                      <p:cBhvr>
                                        <p:cTn id="131" dur="1" fill="hold">
                                          <p:stCondLst>
                                            <p:cond delay="0"/>
                                          </p:stCondLst>
                                        </p:cTn>
                                        <p:tgtEl>
                                          <p:spTgt spid="13"/>
                                        </p:tgtEl>
                                        <p:attrNameLst>
                                          <p:attrName>style.visibility</p:attrName>
                                        </p:attrNameLst>
                                      </p:cBhvr>
                                      <p:to>
                                        <p:strVal val="visible"/>
                                      </p:to>
                                    </p:set>
                                    <p:animEffect transition="in" filter="fade">
                                      <p:cBhvr>
                                        <p:cTn id="132" dur="1000"/>
                                        <p:tgtEl>
                                          <p:spTgt spid="13"/>
                                        </p:tgtEl>
                                      </p:cBhvr>
                                    </p:animEffect>
                                    <p:anim calcmode="lin" valueType="num">
                                      <p:cBhvr>
                                        <p:cTn id="133" dur="1000" fill="hold"/>
                                        <p:tgtEl>
                                          <p:spTgt spid="13"/>
                                        </p:tgtEl>
                                        <p:attrNameLst>
                                          <p:attrName>ppt_x</p:attrName>
                                        </p:attrNameLst>
                                      </p:cBhvr>
                                      <p:tavLst>
                                        <p:tav tm="0">
                                          <p:val>
                                            <p:strVal val="#ppt_x"/>
                                          </p:val>
                                        </p:tav>
                                        <p:tav tm="100000">
                                          <p:val>
                                            <p:strVal val="#ppt_x"/>
                                          </p:val>
                                        </p:tav>
                                      </p:tavLst>
                                    </p:anim>
                                    <p:anim calcmode="lin" valueType="num">
                                      <p:cBhvr>
                                        <p:cTn id="1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9" presetClass="entr" presetSubtype="0" fill="hold" grpId="0" nodeType="clickEffect">
                                  <p:stCondLst>
                                    <p:cond delay="0"/>
                                  </p:stCondLst>
                                  <p:childTnLst>
                                    <p:set>
                                      <p:cBhvr>
                                        <p:cTn id="138" dur="1" fill="hold">
                                          <p:stCondLst>
                                            <p:cond delay="0"/>
                                          </p:stCondLst>
                                        </p:cTn>
                                        <p:tgtEl>
                                          <p:spTgt spid="276535"/>
                                        </p:tgtEl>
                                        <p:attrNameLst>
                                          <p:attrName>style.visibility</p:attrName>
                                        </p:attrNameLst>
                                      </p:cBhvr>
                                      <p:to>
                                        <p:strVal val="visible"/>
                                      </p:to>
                                    </p:set>
                                    <p:anim calcmode="lin" valueType="num">
                                      <p:cBhvr>
                                        <p:cTn id="139" dur="1000" fill="hold"/>
                                        <p:tgtEl>
                                          <p:spTgt spid="276535"/>
                                        </p:tgtEl>
                                        <p:attrNameLst>
                                          <p:attrName>ppt_x</p:attrName>
                                        </p:attrNameLst>
                                      </p:cBhvr>
                                      <p:tavLst>
                                        <p:tav tm="0">
                                          <p:val>
                                            <p:strVal val="#ppt_x-.2"/>
                                          </p:val>
                                        </p:tav>
                                        <p:tav tm="100000">
                                          <p:val>
                                            <p:strVal val="#ppt_x"/>
                                          </p:val>
                                        </p:tav>
                                      </p:tavLst>
                                    </p:anim>
                                    <p:anim calcmode="lin" valueType="num">
                                      <p:cBhvr>
                                        <p:cTn id="140" dur="1000" fill="hold"/>
                                        <p:tgtEl>
                                          <p:spTgt spid="276535"/>
                                        </p:tgtEl>
                                        <p:attrNameLst>
                                          <p:attrName>ppt_y</p:attrName>
                                        </p:attrNameLst>
                                      </p:cBhvr>
                                      <p:tavLst>
                                        <p:tav tm="0">
                                          <p:val>
                                            <p:strVal val="#ppt_y"/>
                                          </p:val>
                                        </p:tav>
                                        <p:tav tm="100000">
                                          <p:val>
                                            <p:strVal val="#ppt_y"/>
                                          </p:val>
                                        </p:tav>
                                      </p:tavLst>
                                    </p:anim>
                                    <p:animEffect transition="in" filter="wipe(right)" prLst="gradientSize: 0.1">
                                      <p:cBhvr>
                                        <p:cTn id="141" dur="1000"/>
                                        <p:tgtEl>
                                          <p:spTgt spid="276535"/>
                                        </p:tgtEl>
                                      </p:cBhvr>
                                    </p:animEffect>
                                  </p:childTnLst>
                                </p:cTn>
                              </p:par>
                            </p:childTnLst>
                          </p:cTn>
                        </p:par>
                      </p:childTnLst>
                    </p:cTn>
                  </p:par>
                  <p:par>
                    <p:cTn id="142" fill="hold">
                      <p:stCondLst>
                        <p:cond delay="indefinite"/>
                      </p:stCondLst>
                      <p:childTnLst>
                        <p:par>
                          <p:cTn id="143" fill="hold">
                            <p:stCondLst>
                              <p:cond delay="0"/>
                            </p:stCondLst>
                            <p:childTnLst>
                              <p:par>
                                <p:cTn id="144" presetID="29" presetClass="entr" presetSubtype="0" fill="hold" nodeType="clickEffect">
                                  <p:stCondLst>
                                    <p:cond delay="0"/>
                                  </p:stCondLst>
                                  <p:childTnLst>
                                    <p:set>
                                      <p:cBhvr>
                                        <p:cTn id="145" dur="1" fill="hold">
                                          <p:stCondLst>
                                            <p:cond delay="0"/>
                                          </p:stCondLst>
                                        </p:cTn>
                                        <p:tgtEl>
                                          <p:spTgt spid="17"/>
                                        </p:tgtEl>
                                        <p:attrNameLst>
                                          <p:attrName>style.visibility</p:attrName>
                                        </p:attrNameLst>
                                      </p:cBhvr>
                                      <p:to>
                                        <p:strVal val="visible"/>
                                      </p:to>
                                    </p:set>
                                    <p:anim calcmode="lin" valueType="num">
                                      <p:cBhvr>
                                        <p:cTn id="146" dur="1000" fill="hold"/>
                                        <p:tgtEl>
                                          <p:spTgt spid="17"/>
                                        </p:tgtEl>
                                        <p:attrNameLst>
                                          <p:attrName>ppt_x</p:attrName>
                                        </p:attrNameLst>
                                      </p:cBhvr>
                                      <p:tavLst>
                                        <p:tav tm="0">
                                          <p:val>
                                            <p:strVal val="#ppt_x-.2"/>
                                          </p:val>
                                        </p:tav>
                                        <p:tav tm="100000">
                                          <p:val>
                                            <p:strVal val="#ppt_x"/>
                                          </p:val>
                                        </p:tav>
                                      </p:tavLst>
                                    </p:anim>
                                    <p:anim calcmode="lin" valueType="num">
                                      <p:cBhvr>
                                        <p:cTn id="147"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48" dur="1000"/>
                                        <p:tgtEl>
                                          <p:spTgt spid="17"/>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nodeType="clickEffect">
                                  <p:stCondLst>
                                    <p:cond delay="0"/>
                                  </p:stCondLst>
                                  <p:childTnLst>
                                    <p:set>
                                      <p:cBhvr>
                                        <p:cTn id="152" dur="1" fill="hold">
                                          <p:stCondLst>
                                            <p:cond delay="0"/>
                                          </p:stCondLst>
                                        </p:cTn>
                                        <p:tgtEl>
                                          <p:spTgt spid="7"/>
                                        </p:tgtEl>
                                        <p:attrNameLst>
                                          <p:attrName>style.visibility</p:attrName>
                                        </p:attrNameLst>
                                      </p:cBhvr>
                                      <p:to>
                                        <p:strVal val="visible"/>
                                      </p:to>
                                    </p:set>
                                    <p:animEffect transition="in" filter="wipe(down)">
                                      <p:cBhvr>
                                        <p:cTn id="153" dur="500"/>
                                        <p:tgtEl>
                                          <p:spTgt spid="7"/>
                                        </p:tgtEl>
                                      </p:cBhvr>
                                    </p:animEffect>
                                  </p:childTnLst>
                                </p:cTn>
                              </p:par>
                            </p:childTnLst>
                          </p:cTn>
                        </p:par>
                      </p:childTnLst>
                    </p:cTn>
                  </p:par>
                  <p:par>
                    <p:cTn id="154" fill="hold">
                      <p:stCondLst>
                        <p:cond delay="indefinite"/>
                      </p:stCondLst>
                      <p:childTnLst>
                        <p:par>
                          <p:cTn id="155" fill="hold">
                            <p:stCondLst>
                              <p:cond delay="0"/>
                            </p:stCondLst>
                            <p:childTnLst>
                              <p:par>
                                <p:cTn id="156" presetID="47" presetClass="entr" presetSubtype="0" fill="hold" grpId="0" nodeType="clickEffect">
                                  <p:stCondLst>
                                    <p:cond delay="0"/>
                                  </p:stCondLst>
                                  <p:childTnLst>
                                    <p:set>
                                      <p:cBhvr>
                                        <p:cTn id="157" dur="1" fill="hold">
                                          <p:stCondLst>
                                            <p:cond delay="0"/>
                                          </p:stCondLst>
                                        </p:cTn>
                                        <p:tgtEl>
                                          <p:spTgt spid="276540"/>
                                        </p:tgtEl>
                                        <p:attrNameLst>
                                          <p:attrName>style.visibility</p:attrName>
                                        </p:attrNameLst>
                                      </p:cBhvr>
                                      <p:to>
                                        <p:strVal val="visible"/>
                                      </p:to>
                                    </p:set>
                                    <p:animEffect transition="in" filter="fade">
                                      <p:cBhvr>
                                        <p:cTn id="158" dur="1000"/>
                                        <p:tgtEl>
                                          <p:spTgt spid="276540"/>
                                        </p:tgtEl>
                                      </p:cBhvr>
                                    </p:animEffect>
                                    <p:anim calcmode="lin" valueType="num">
                                      <p:cBhvr>
                                        <p:cTn id="159" dur="1000" fill="hold"/>
                                        <p:tgtEl>
                                          <p:spTgt spid="276540"/>
                                        </p:tgtEl>
                                        <p:attrNameLst>
                                          <p:attrName>ppt_x</p:attrName>
                                        </p:attrNameLst>
                                      </p:cBhvr>
                                      <p:tavLst>
                                        <p:tav tm="0">
                                          <p:val>
                                            <p:strVal val="#ppt_x"/>
                                          </p:val>
                                        </p:tav>
                                        <p:tav tm="100000">
                                          <p:val>
                                            <p:strVal val="#ppt_x"/>
                                          </p:val>
                                        </p:tav>
                                      </p:tavLst>
                                    </p:anim>
                                    <p:anim calcmode="lin" valueType="num">
                                      <p:cBhvr>
                                        <p:cTn id="160" dur="1000" fill="hold"/>
                                        <p:tgtEl>
                                          <p:spTgt spid="276540"/>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8" fill="hold" grpId="0" nodeType="clickEffect">
                                  <p:stCondLst>
                                    <p:cond delay="0"/>
                                  </p:stCondLst>
                                  <p:childTnLst>
                                    <p:set>
                                      <p:cBhvr>
                                        <p:cTn id="164" dur="1" fill="hold">
                                          <p:stCondLst>
                                            <p:cond delay="0"/>
                                          </p:stCondLst>
                                        </p:cTn>
                                        <p:tgtEl>
                                          <p:spTgt spid="276548"/>
                                        </p:tgtEl>
                                        <p:attrNameLst>
                                          <p:attrName>style.visibility</p:attrName>
                                        </p:attrNameLst>
                                      </p:cBhvr>
                                      <p:to>
                                        <p:strVal val="visible"/>
                                      </p:to>
                                    </p:set>
                                    <p:anim calcmode="lin" valueType="num">
                                      <p:cBhvr additive="base">
                                        <p:cTn id="165" dur="500" fill="hold"/>
                                        <p:tgtEl>
                                          <p:spTgt spid="276548"/>
                                        </p:tgtEl>
                                        <p:attrNameLst>
                                          <p:attrName>ppt_x</p:attrName>
                                        </p:attrNameLst>
                                      </p:cBhvr>
                                      <p:tavLst>
                                        <p:tav tm="0">
                                          <p:val>
                                            <p:strVal val="0-#ppt_w/2"/>
                                          </p:val>
                                        </p:tav>
                                        <p:tav tm="100000">
                                          <p:val>
                                            <p:strVal val="#ppt_x"/>
                                          </p:val>
                                        </p:tav>
                                      </p:tavLst>
                                    </p:anim>
                                    <p:anim calcmode="lin" valueType="num">
                                      <p:cBhvr additive="base">
                                        <p:cTn id="166" dur="500" fill="hold"/>
                                        <p:tgtEl>
                                          <p:spTgt spid="276548"/>
                                        </p:tgtEl>
                                        <p:attrNameLst>
                                          <p:attrName>ppt_y</p:attrName>
                                        </p:attrNameLst>
                                      </p:cBhvr>
                                      <p:tavLst>
                                        <p:tav tm="0">
                                          <p:val>
                                            <p:strVal val="#ppt_y"/>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9" presetClass="entr" presetSubtype="0" fill="hold" grpId="0" nodeType="clickEffect">
                                  <p:stCondLst>
                                    <p:cond delay="0"/>
                                  </p:stCondLst>
                                  <p:childTnLst>
                                    <p:set>
                                      <p:cBhvr>
                                        <p:cTn id="170" dur="1" fill="hold">
                                          <p:stCondLst>
                                            <p:cond delay="0"/>
                                          </p:stCondLst>
                                        </p:cTn>
                                        <p:tgtEl>
                                          <p:spTgt spid="276549"/>
                                        </p:tgtEl>
                                        <p:attrNameLst>
                                          <p:attrName>style.visibility</p:attrName>
                                        </p:attrNameLst>
                                      </p:cBhvr>
                                      <p:to>
                                        <p:strVal val="visible"/>
                                      </p:to>
                                    </p:set>
                                    <p:anim calcmode="lin" valueType="num">
                                      <p:cBhvr>
                                        <p:cTn id="171" dur="1000" fill="hold"/>
                                        <p:tgtEl>
                                          <p:spTgt spid="276549"/>
                                        </p:tgtEl>
                                        <p:attrNameLst>
                                          <p:attrName>ppt_x</p:attrName>
                                        </p:attrNameLst>
                                      </p:cBhvr>
                                      <p:tavLst>
                                        <p:tav tm="0">
                                          <p:val>
                                            <p:strVal val="#ppt_x-.2"/>
                                          </p:val>
                                        </p:tav>
                                        <p:tav tm="100000">
                                          <p:val>
                                            <p:strVal val="#ppt_x"/>
                                          </p:val>
                                        </p:tav>
                                      </p:tavLst>
                                    </p:anim>
                                    <p:anim calcmode="lin" valueType="num">
                                      <p:cBhvr>
                                        <p:cTn id="172" dur="1000" fill="hold"/>
                                        <p:tgtEl>
                                          <p:spTgt spid="276549"/>
                                        </p:tgtEl>
                                        <p:attrNameLst>
                                          <p:attrName>ppt_y</p:attrName>
                                        </p:attrNameLst>
                                      </p:cBhvr>
                                      <p:tavLst>
                                        <p:tav tm="0">
                                          <p:val>
                                            <p:strVal val="#ppt_y"/>
                                          </p:val>
                                        </p:tav>
                                        <p:tav tm="100000">
                                          <p:val>
                                            <p:strVal val="#ppt_y"/>
                                          </p:val>
                                        </p:tav>
                                      </p:tavLst>
                                    </p:anim>
                                    <p:animEffect transition="in" filter="wipe(right)" prLst="gradientSize: 0.1">
                                      <p:cBhvr>
                                        <p:cTn id="173" dur="1000"/>
                                        <p:tgtEl>
                                          <p:spTgt spid="276549"/>
                                        </p:tgtEl>
                                      </p:cBhvr>
                                    </p:animEffect>
                                  </p:childTnLst>
                                </p:cTn>
                              </p:par>
                            </p:childTnLst>
                          </p:cTn>
                        </p:par>
                      </p:childTnLst>
                    </p:cTn>
                  </p:par>
                  <p:par>
                    <p:cTn id="174" fill="hold">
                      <p:stCondLst>
                        <p:cond delay="indefinite"/>
                      </p:stCondLst>
                      <p:childTnLst>
                        <p:par>
                          <p:cTn id="175" fill="hold">
                            <p:stCondLst>
                              <p:cond delay="0"/>
                            </p:stCondLst>
                            <p:childTnLst>
                              <p:par>
                                <p:cTn id="176" presetID="29" presetClass="entr" presetSubtype="0" fill="hold" grpId="0" nodeType="clickEffect">
                                  <p:stCondLst>
                                    <p:cond delay="0"/>
                                  </p:stCondLst>
                                  <p:childTnLst>
                                    <p:set>
                                      <p:cBhvr>
                                        <p:cTn id="177" dur="1" fill="hold">
                                          <p:stCondLst>
                                            <p:cond delay="0"/>
                                          </p:stCondLst>
                                        </p:cTn>
                                        <p:tgtEl>
                                          <p:spTgt spid="276551"/>
                                        </p:tgtEl>
                                        <p:attrNameLst>
                                          <p:attrName>style.visibility</p:attrName>
                                        </p:attrNameLst>
                                      </p:cBhvr>
                                      <p:to>
                                        <p:strVal val="visible"/>
                                      </p:to>
                                    </p:set>
                                    <p:anim calcmode="lin" valueType="num">
                                      <p:cBhvr>
                                        <p:cTn id="178" dur="1000" fill="hold"/>
                                        <p:tgtEl>
                                          <p:spTgt spid="276551"/>
                                        </p:tgtEl>
                                        <p:attrNameLst>
                                          <p:attrName>ppt_x</p:attrName>
                                        </p:attrNameLst>
                                      </p:cBhvr>
                                      <p:tavLst>
                                        <p:tav tm="0">
                                          <p:val>
                                            <p:strVal val="#ppt_x-.2"/>
                                          </p:val>
                                        </p:tav>
                                        <p:tav tm="100000">
                                          <p:val>
                                            <p:strVal val="#ppt_x"/>
                                          </p:val>
                                        </p:tav>
                                      </p:tavLst>
                                    </p:anim>
                                    <p:anim calcmode="lin" valueType="num">
                                      <p:cBhvr>
                                        <p:cTn id="179" dur="1000" fill="hold"/>
                                        <p:tgtEl>
                                          <p:spTgt spid="276551"/>
                                        </p:tgtEl>
                                        <p:attrNameLst>
                                          <p:attrName>ppt_y</p:attrName>
                                        </p:attrNameLst>
                                      </p:cBhvr>
                                      <p:tavLst>
                                        <p:tav tm="0">
                                          <p:val>
                                            <p:strVal val="#ppt_y"/>
                                          </p:val>
                                        </p:tav>
                                        <p:tav tm="100000">
                                          <p:val>
                                            <p:strVal val="#ppt_y"/>
                                          </p:val>
                                        </p:tav>
                                      </p:tavLst>
                                    </p:anim>
                                    <p:animEffect transition="in" filter="wipe(right)" prLst="gradientSize: 0.1">
                                      <p:cBhvr>
                                        <p:cTn id="180" dur="1000"/>
                                        <p:tgtEl>
                                          <p:spTgt spid="276551"/>
                                        </p:tgtEl>
                                      </p:cBhvr>
                                    </p:animEffect>
                                  </p:childTnLst>
                                </p:cTn>
                              </p:par>
                            </p:childTnLst>
                          </p:cTn>
                        </p:par>
                      </p:childTnLst>
                    </p:cTn>
                  </p:par>
                  <p:par>
                    <p:cTn id="181" fill="hold">
                      <p:stCondLst>
                        <p:cond delay="indefinite"/>
                      </p:stCondLst>
                      <p:childTnLst>
                        <p:par>
                          <p:cTn id="182" fill="hold">
                            <p:stCondLst>
                              <p:cond delay="0"/>
                            </p:stCondLst>
                            <p:childTnLst>
                              <p:par>
                                <p:cTn id="183" presetID="45" presetClass="entr" presetSubtype="0" fill="hold" grpId="0" nodeType="clickEffect">
                                  <p:stCondLst>
                                    <p:cond delay="0"/>
                                  </p:stCondLst>
                                  <p:childTnLst>
                                    <p:set>
                                      <p:cBhvr>
                                        <p:cTn id="184" dur="1" fill="hold">
                                          <p:stCondLst>
                                            <p:cond delay="0"/>
                                          </p:stCondLst>
                                        </p:cTn>
                                        <p:tgtEl>
                                          <p:spTgt spid="80"/>
                                        </p:tgtEl>
                                        <p:attrNameLst>
                                          <p:attrName>style.visibility</p:attrName>
                                        </p:attrNameLst>
                                      </p:cBhvr>
                                      <p:to>
                                        <p:strVal val="visible"/>
                                      </p:to>
                                    </p:set>
                                    <p:animEffect transition="in" filter="fade">
                                      <p:cBhvr>
                                        <p:cTn id="185" dur="2000"/>
                                        <p:tgtEl>
                                          <p:spTgt spid="80"/>
                                        </p:tgtEl>
                                      </p:cBhvr>
                                    </p:animEffect>
                                    <p:anim calcmode="lin" valueType="num">
                                      <p:cBhvr>
                                        <p:cTn id="186" dur="2000" fill="hold"/>
                                        <p:tgtEl>
                                          <p:spTgt spid="80"/>
                                        </p:tgtEl>
                                        <p:attrNameLst>
                                          <p:attrName>ppt_w</p:attrName>
                                        </p:attrNameLst>
                                      </p:cBhvr>
                                      <p:tavLst>
                                        <p:tav tm="0" fmla="#ppt_w*sin(2.5*pi*$)">
                                          <p:val>
                                            <p:fltVal val="0"/>
                                          </p:val>
                                        </p:tav>
                                        <p:tav tm="100000">
                                          <p:val>
                                            <p:fltVal val="1"/>
                                          </p:val>
                                        </p:tav>
                                      </p:tavLst>
                                    </p:anim>
                                    <p:anim calcmode="lin" valueType="num">
                                      <p:cBhvr>
                                        <p:cTn id="187" dur="2000" fill="hold"/>
                                        <p:tgtEl>
                                          <p:spTgt spid="80"/>
                                        </p:tgtEl>
                                        <p:attrNameLst>
                                          <p:attrName>ppt_h</p:attrName>
                                        </p:attrNameLst>
                                      </p:cBhvr>
                                      <p:tavLst>
                                        <p:tav tm="0">
                                          <p:val>
                                            <p:strVal val="#ppt_h"/>
                                          </p:val>
                                        </p:tav>
                                        <p:tav tm="100000">
                                          <p:val>
                                            <p:strVal val="#ppt_h"/>
                                          </p:val>
                                        </p:tav>
                                      </p:tavLst>
                                    </p:anim>
                                  </p:childTnLst>
                                </p:cTn>
                              </p:par>
                            </p:childTnLst>
                          </p:cTn>
                        </p:par>
                      </p:childTnLst>
                    </p:cTn>
                  </p:par>
                  <p:par>
                    <p:cTn id="188" fill="hold">
                      <p:stCondLst>
                        <p:cond delay="indefinite"/>
                      </p:stCondLst>
                      <p:childTnLst>
                        <p:par>
                          <p:cTn id="189" fill="hold">
                            <p:stCondLst>
                              <p:cond delay="0"/>
                            </p:stCondLst>
                            <p:childTnLst>
                              <p:par>
                                <p:cTn id="190" presetID="47" presetClass="entr" presetSubtype="0" fill="hold" grpId="0" nodeType="clickEffect">
                                  <p:stCondLst>
                                    <p:cond delay="0"/>
                                  </p:stCondLst>
                                  <p:childTnLst>
                                    <p:set>
                                      <p:cBhvr>
                                        <p:cTn id="191" dur="1" fill="hold">
                                          <p:stCondLst>
                                            <p:cond delay="0"/>
                                          </p:stCondLst>
                                        </p:cTn>
                                        <p:tgtEl>
                                          <p:spTgt spid="77"/>
                                        </p:tgtEl>
                                        <p:attrNameLst>
                                          <p:attrName>style.visibility</p:attrName>
                                        </p:attrNameLst>
                                      </p:cBhvr>
                                      <p:to>
                                        <p:strVal val="visible"/>
                                      </p:to>
                                    </p:set>
                                    <p:animEffect transition="in" filter="fade">
                                      <p:cBhvr>
                                        <p:cTn id="192" dur="1000"/>
                                        <p:tgtEl>
                                          <p:spTgt spid="77"/>
                                        </p:tgtEl>
                                      </p:cBhvr>
                                    </p:animEffect>
                                    <p:anim calcmode="lin" valueType="num">
                                      <p:cBhvr>
                                        <p:cTn id="193" dur="1000" fill="hold"/>
                                        <p:tgtEl>
                                          <p:spTgt spid="77"/>
                                        </p:tgtEl>
                                        <p:attrNameLst>
                                          <p:attrName>ppt_x</p:attrName>
                                        </p:attrNameLst>
                                      </p:cBhvr>
                                      <p:tavLst>
                                        <p:tav tm="0">
                                          <p:val>
                                            <p:strVal val="#ppt_x"/>
                                          </p:val>
                                        </p:tav>
                                        <p:tav tm="100000">
                                          <p:val>
                                            <p:strVal val="#ppt_x"/>
                                          </p:val>
                                        </p:tav>
                                      </p:tavLst>
                                    </p:anim>
                                    <p:anim calcmode="lin" valueType="num">
                                      <p:cBhvr>
                                        <p:cTn id="194"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47" presetClass="entr" presetSubtype="0" fill="hold" grpId="0" nodeType="clickEffect">
                                  <p:stCondLst>
                                    <p:cond delay="0"/>
                                  </p:stCondLst>
                                  <p:childTnLst>
                                    <p:set>
                                      <p:cBhvr>
                                        <p:cTn id="198" dur="1" fill="hold">
                                          <p:stCondLst>
                                            <p:cond delay="0"/>
                                          </p:stCondLst>
                                        </p:cTn>
                                        <p:tgtEl>
                                          <p:spTgt spid="78"/>
                                        </p:tgtEl>
                                        <p:attrNameLst>
                                          <p:attrName>style.visibility</p:attrName>
                                        </p:attrNameLst>
                                      </p:cBhvr>
                                      <p:to>
                                        <p:strVal val="visible"/>
                                      </p:to>
                                    </p:set>
                                    <p:animEffect transition="in" filter="fade">
                                      <p:cBhvr>
                                        <p:cTn id="199" dur="1000"/>
                                        <p:tgtEl>
                                          <p:spTgt spid="78"/>
                                        </p:tgtEl>
                                      </p:cBhvr>
                                    </p:animEffect>
                                    <p:anim calcmode="lin" valueType="num">
                                      <p:cBhvr>
                                        <p:cTn id="200" dur="1000" fill="hold"/>
                                        <p:tgtEl>
                                          <p:spTgt spid="78"/>
                                        </p:tgtEl>
                                        <p:attrNameLst>
                                          <p:attrName>ppt_x</p:attrName>
                                        </p:attrNameLst>
                                      </p:cBhvr>
                                      <p:tavLst>
                                        <p:tav tm="0">
                                          <p:val>
                                            <p:strVal val="#ppt_x"/>
                                          </p:val>
                                        </p:tav>
                                        <p:tav tm="100000">
                                          <p:val>
                                            <p:strVal val="#ppt_x"/>
                                          </p:val>
                                        </p:tav>
                                      </p:tavLst>
                                    </p:anim>
                                    <p:anim calcmode="lin" valueType="num">
                                      <p:cBhvr>
                                        <p:cTn id="201"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47" presetClass="entr" presetSubtype="0" fill="hold" grpId="0" nodeType="clickEffect">
                                  <p:stCondLst>
                                    <p:cond delay="0"/>
                                  </p:stCondLst>
                                  <p:childTnLst>
                                    <p:set>
                                      <p:cBhvr>
                                        <p:cTn id="205" dur="1" fill="hold">
                                          <p:stCondLst>
                                            <p:cond delay="0"/>
                                          </p:stCondLst>
                                        </p:cTn>
                                        <p:tgtEl>
                                          <p:spTgt spid="85"/>
                                        </p:tgtEl>
                                        <p:attrNameLst>
                                          <p:attrName>style.visibility</p:attrName>
                                        </p:attrNameLst>
                                      </p:cBhvr>
                                      <p:to>
                                        <p:strVal val="visible"/>
                                      </p:to>
                                    </p:set>
                                    <p:animEffect transition="in" filter="fade">
                                      <p:cBhvr>
                                        <p:cTn id="206" dur="1000"/>
                                        <p:tgtEl>
                                          <p:spTgt spid="85"/>
                                        </p:tgtEl>
                                      </p:cBhvr>
                                    </p:animEffect>
                                    <p:anim calcmode="lin" valueType="num">
                                      <p:cBhvr>
                                        <p:cTn id="207" dur="1000" fill="hold"/>
                                        <p:tgtEl>
                                          <p:spTgt spid="85"/>
                                        </p:tgtEl>
                                        <p:attrNameLst>
                                          <p:attrName>ppt_x</p:attrName>
                                        </p:attrNameLst>
                                      </p:cBhvr>
                                      <p:tavLst>
                                        <p:tav tm="0">
                                          <p:val>
                                            <p:strVal val="#ppt_x"/>
                                          </p:val>
                                        </p:tav>
                                        <p:tav tm="100000">
                                          <p:val>
                                            <p:strVal val="#ppt_x"/>
                                          </p:val>
                                        </p:tav>
                                      </p:tavLst>
                                    </p:anim>
                                    <p:anim calcmode="lin" valueType="num">
                                      <p:cBhvr>
                                        <p:cTn id="208" dur="1000" fill="hold"/>
                                        <p:tgtEl>
                                          <p:spTgt spid="85"/>
                                        </p:tgtEl>
                                        <p:attrNameLst>
                                          <p:attrName>ppt_y</p:attrName>
                                        </p:attrNameLst>
                                      </p:cBhvr>
                                      <p:tavLst>
                                        <p:tav tm="0">
                                          <p:val>
                                            <p:strVal val="#ppt_y-.1"/>
                                          </p:val>
                                        </p:tav>
                                        <p:tav tm="100000">
                                          <p:val>
                                            <p:strVal val="#ppt_y"/>
                                          </p:val>
                                        </p:tav>
                                      </p:tavLst>
                                    </p:anim>
                                  </p:childTnLst>
                                </p:cTn>
                              </p:par>
                              <p:par>
                                <p:cTn id="209" presetID="9" presetClass="entr" presetSubtype="0" fill="hold" grpId="0" nodeType="withEffect">
                                  <p:stCondLst>
                                    <p:cond delay="2000"/>
                                  </p:stCondLst>
                                  <p:childTnLst>
                                    <p:set>
                                      <p:cBhvr>
                                        <p:cTn id="210" dur="1" fill="hold">
                                          <p:stCondLst>
                                            <p:cond delay="0"/>
                                          </p:stCondLst>
                                        </p:cTn>
                                        <p:tgtEl>
                                          <p:spTgt spid="91"/>
                                        </p:tgtEl>
                                        <p:attrNameLst>
                                          <p:attrName>style.visibility</p:attrName>
                                        </p:attrNameLst>
                                      </p:cBhvr>
                                      <p:to>
                                        <p:strVal val="visible"/>
                                      </p:to>
                                    </p:set>
                                    <p:animEffect transition="in" filter="dissolve">
                                      <p:cBhvr>
                                        <p:cTn id="211" dur="500"/>
                                        <p:tgtEl>
                                          <p:spTgt spid="91"/>
                                        </p:tgtEl>
                                      </p:cBhvr>
                                    </p:animEffect>
                                  </p:childTnLst>
                                </p:cTn>
                              </p:par>
                            </p:childTnLst>
                          </p:cTn>
                        </p:par>
                        <p:par>
                          <p:cTn id="212" fill="hold">
                            <p:stCondLst>
                              <p:cond delay="2500"/>
                            </p:stCondLst>
                            <p:childTnLst>
                              <p:par>
                                <p:cTn id="213" presetID="22" presetClass="entr" presetSubtype="8" fill="hold" grpId="0" nodeType="afterEffect">
                                  <p:stCondLst>
                                    <p:cond delay="0"/>
                                  </p:stCondLst>
                                  <p:childTnLst>
                                    <p:set>
                                      <p:cBhvr>
                                        <p:cTn id="214" dur="1" fill="hold">
                                          <p:stCondLst>
                                            <p:cond delay="0"/>
                                          </p:stCondLst>
                                        </p:cTn>
                                        <p:tgtEl>
                                          <p:spTgt spid="71"/>
                                        </p:tgtEl>
                                        <p:attrNameLst>
                                          <p:attrName>style.visibility</p:attrName>
                                        </p:attrNameLst>
                                      </p:cBhvr>
                                      <p:to>
                                        <p:strVal val="visible"/>
                                      </p:to>
                                    </p:set>
                                    <p:animEffect transition="in" filter="wipe(left)">
                                      <p:cBhvr>
                                        <p:cTn id="215"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276521" grpId="0"/>
      <p:bldP spid="276506" grpId="0" animBg="1"/>
      <p:bldP spid="276507" grpId="0"/>
      <p:bldP spid="276509" grpId="0"/>
      <p:bldP spid="276512" grpId="0"/>
      <p:bldP spid="35850" grpId="0" animBg="1"/>
      <p:bldP spid="276515" grpId="0" animBg="1"/>
      <p:bldP spid="276518" grpId="0"/>
      <p:bldP spid="276519" grpId="0"/>
      <p:bldP spid="276520" grpId="0" animBg="1"/>
      <p:bldP spid="276522" grpId="0" animBg="1"/>
      <p:bldP spid="276526" grpId="0" animBg="1"/>
      <p:bldP spid="276527" grpId="0"/>
      <p:bldP spid="276533" grpId="0"/>
      <p:bldP spid="276535" grpId="0"/>
      <p:bldP spid="276540" grpId="0"/>
      <p:bldP spid="276548" grpId="0"/>
      <p:bldP spid="276549" grpId="0"/>
      <p:bldP spid="276551" grpId="0"/>
      <p:bldP spid="80" grpId="0" animBg="1"/>
      <p:bldP spid="77" grpId="0"/>
      <p:bldP spid="78" grpId="0"/>
      <p:bldP spid="85" grpId="0"/>
      <p:bldP spid="7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63" name="Rectangle 59"/>
          <p:cNvSpPr>
            <a:spLocks noChangeArrowheads="1"/>
          </p:cNvSpPr>
          <p:nvPr/>
        </p:nvSpPr>
        <p:spPr bwMode="auto">
          <a:xfrm>
            <a:off x="5771407" y="4094477"/>
            <a:ext cx="1983179" cy="598488"/>
          </a:xfrm>
          <a:prstGeom prst="rect">
            <a:avLst/>
          </a:prstGeom>
          <a:solidFill>
            <a:schemeClr val="accent1">
              <a:lumMod val="75000"/>
            </a:schemeClr>
          </a:solidFill>
          <a:ln w="9525">
            <a:solidFill>
              <a:schemeClr val="tx1"/>
            </a:solidFill>
            <a:miter lim="800000"/>
            <a:headEnd/>
            <a:tailEnd/>
          </a:ln>
        </p:spPr>
        <p:txBody>
          <a:bodyPr wrap="none" anchor="ctr"/>
          <a:lstStyle/>
          <a:p>
            <a:endParaRPr lang="en-US">
              <a:solidFill>
                <a:srgbClr val="000000"/>
              </a:solidFill>
            </a:endParaRPr>
          </a:p>
        </p:txBody>
      </p:sp>
      <p:sp>
        <p:nvSpPr>
          <p:cNvPr id="277564" name="Rectangle 60"/>
          <p:cNvSpPr>
            <a:spLocks noChangeArrowheads="1"/>
          </p:cNvSpPr>
          <p:nvPr/>
        </p:nvSpPr>
        <p:spPr bwMode="auto">
          <a:xfrm>
            <a:off x="5771407" y="5914317"/>
            <a:ext cx="1805059" cy="598487"/>
          </a:xfrm>
          <a:prstGeom prst="rect">
            <a:avLst/>
          </a:prstGeom>
          <a:solidFill>
            <a:schemeClr val="accent1">
              <a:lumMod val="75000"/>
            </a:schemeClr>
          </a:solidFill>
          <a:ln w="9525">
            <a:solidFill>
              <a:schemeClr val="tx1"/>
            </a:solidFill>
            <a:miter lim="800000"/>
            <a:headEnd/>
            <a:tailEnd/>
          </a:ln>
        </p:spPr>
        <p:txBody>
          <a:bodyPr wrap="none" anchor="ctr"/>
          <a:lstStyle/>
          <a:p>
            <a:endParaRPr lang="en-US">
              <a:solidFill>
                <a:srgbClr val="000000"/>
              </a:solidFill>
            </a:endParaRPr>
          </a:p>
        </p:txBody>
      </p:sp>
      <p:sp>
        <p:nvSpPr>
          <p:cNvPr id="36868" name="Rectangle 19"/>
          <p:cNvSpPr>
            <a:spLocks noChangeArrowheads="1"/>
          </p:cNvSpPr>
          <p:nvPr/>
        </p:nvSpPr>
        <p:spPr bwMode="auto">
          <a:xfrm>
            <a:off x="157413" y="134938"/>
            <a:ext cx="5522912" cy="2308225"/>
          </a:xfrm>
          <a:prstGeom prst="rect">
            <a:avLst/>
          </a:prstGeom>
          <a:noFill/>
          <a:ln w="9525">
            <a:noFill/>
            <a:miter lim="800000"/>
            <a:headEnd/>
            <a:tailEnd/>
          </a:ln>
        </p:spPr>
        <p:txBody>
          <a:bodyPr anchor="ctr">
            <a:spAutoFit/>
          </a:bodyPr>
          <a:lstStyle/>
          <a:p>
            <a:r>
              <a:rPr lang="en-US" sz="2400" dirty="0">
                <a:solidFill>
                  <a:srgbClr val="FF0000"/>
                </a:solidFill>
                <a:ea typeface="Times New Roman" pitchFamily="18" charset="0"/>
                <a:cs typeface="Arial" pitchFamily="34" charset="0"/>
              </a:rPr>
              <a:t>A block of mass </a:t>
            </a:r>
            <a:r>
              <a:rPr lang="en-US" sz="2400" dirty="0" smtClean="0">
                <a:solidFill>
                  <a:srgbClr val="FF0000"/>
                </a:solidFill>
                <a:ea typeface="Times New Roman" pitchFamily="18" charset="0"/>
                <a:cs typeface="Arial" pitchFamily="34" charset="0"/>
              </a:rPr>
              <a:t>17 </a:t>
            </a:r>
            <a:r>
              <a:rPr lang="en-US" sz="2400" dirty="0">
                <a:solidFill>
                  <a:srgbClr val="FF0000"/>
                </a:solidFill>
                <a:ea typeface="Times New Roman" pitchFamily="18" charset="0"/>
                <a:cs typeface="Arial" pitchFamily="34" charset="0"/>
              </a:rPr>
              <a:t>kg is at rest on an incline of </a:t>
            </a:r>
            <a:r>
              <a:rPr lang="en-US" sz="2400" dirty="0" err="1" smtClean="0">
                <a:solidFill>
                  <a:srgbClr val="FF0000"/>
                </a:solidFill>
                <a:ea typeface="Times New Roman" pitchFamily="18" charset="0"/>
                <a:cs typeface="Arial" pitchFamily="34" charset="0"/>
              </a:rPr>
              <a:t>25</a:t>
            </a:r>
            <a:r>
              <a:rPr lang="en-US" sz="2400" baseline="30000" dirty="0" err="1" smtClean="0">
                <a:solidFill>
                  <a:srgbClr val="FF0000"/>
                </a:solidFill>
                <a:ea typeface="Times New Roman" pitchFamily="18" charset="0"/>
                <a:cs typeface="Arial" pitchFamily="34" charset="0"/>
              </a:rPr>
              <a:t>o</a:t>
            </a:r>
            <a:r>
              <a:rPr lang="en-US" sz="2400" dirty="0">
                <a:solidFill>
                  <a:srgbClr val="FF0000"/>
                </a:solidFill>
                <a:ea typeface="Times New Roman" pitchFamily="18" charset="0"/>
                <a:cs typeface="Arial" pitchFamily="34" charset="0"/>
              </a:rPr>
              <a:t>. Also, a </a:t>
            </a:r>
            <a:r>
              <a:rPr lang="en-US" sz="2400" dirty="0" smtClean="0">
                <a:solidFill>
                  <a:srgbClr val="FF0000"/>
                </a:solidFill>
                <a:ea typeface="Times New Roman" pitchFamily="18" charset="0"/>
                <a:cs typeface="Arial" pitchFamily="34" charset="0"/>
              </a:rPr>
              <a:t>21 </a:t>
            </a:r>
            <a:r>
              <a:rPr lang="en-US" sz="2400" dirty="0">
                <a:solidFill>
                  <a:srgbClr val="FF0000"/>
                </a:solidFill>
                <a:ea typeface="Times New Roman" pitchFamily="18" charset="0"/>
                <a:cs typeface="Arial" pitchFamily="34" charset="0"/>
              </a:rPr>
              <a:t>N force is pulling on the mass down the ramp and </a:t>
            </a:r>
            <a:r>
              <a:rPr lang="en-US" sz="2400" dirty="0" smtClean="0">
                <a:solidFill>
                  <a:srgbClr val="FF0000"/>
                </a:solidFill>
                <a:ea typeface="Times New Roman" pitchFamily="18" charset="0"/>
                <a:cs typeface="Arial" pitchFamily="34" charset="0"/>
              </a:rPr>
              <a:t>an 82 </a:t>
            </a:r>
            <a:r>
              <a:rPr lang="en-US" sz="2400" dirty="0">
                <a:solidFill>
                  <a:srgbClr val="FF0000"/>
                </a:solidFill>
                <a:ea typeface="Times New Roman" pitchFamily="18" charset="0"/>
                <a:cs typeface="Arial" pitchFamily="34" charset="0"/>
              </a:rPr>
              <a:t>N force is pressing the mass into the surface. Find the normal force and the friction force on the mass. </a:t>
            </a:r>
          </a:p>
        </p:txBody>
      </p:sp>
      <p:sp>
        <p:nvSpPr>
          <p:cNvPr id="277527" name="Text Box 23"/>
          <p:cNvSpPr txBox="1">
            <a:spLocks noChangeArrowheads="1"/>
          </p:cNvSpPr>
          <p:nvPr/>
        </p:nvSpPr>
        <p:spPr bwMode="auto">
          <a:xfrm>
            <a:off x="7028006" y="995425"/>
            <a:ext cx="1035050" cy="504825"/>
          </a:xfrm>
          <a:prstGeom prst="rect">
            <a:avLst/>
          </a:prstGeom>
          <a:noFill/>
          <a:ln w="9525">
            <a:noFill/>
            <a:miter lim="800000"/>
            <a:headEnd/>
            <a:tailEnd/>
          </a:ln>
        </p:spPr>
        <p:txBody>
          <a:bodyPr/>
          <a:lstStyle/>
          <a:p>
            <a:r>
              <a:rPr lang="en-US" sz="2400" dirty="0" smtClean="0">
                <a:solidFill>
                  <a:srgbClr val="000000"/>
                </a:solidFill>
              </a:rPr>
              <a:t>m</a:t>
            </a:r>
            <a:endParaRPr lang="en-US" sz="2400" dirty="0">
              <a:solidFill>
                <a:srgbClr val="000000"/>
              </a:solidFill>
            </a:endParaRPr>
          </a:p>
        </p:txBody>
      </p:sp>
      <p:grpSp>
        <p:nvGrpSpPr>
          <p:cNvPr id="36872" name="Group 47"/>
          <p:cNvGrpSpPr>
            <a:grpSpLocks/>
          </p:cNvGrpSpPr>
          <p:nvPr/>
        </p:nvGrpSpPr>
        <p:grpSpPr bwMode="auto">
          <a:xfrm>
            <a:off x="5665788" y="835025"/>
            <a:ext cx="2716212" cy="884238"/>
            <a:chOff x="2791" y="1476"/>
            <a:chExt cx="1711" cy="557"/>
          </a:xfrm>
        </p:grpSpPr>
        <p:sp>
          <p:nvSpPr>
            <p:cNvPr id="36932" name="Rectangle 25"/>
            <p:cNvSpPr>
              <a:spLocks noChangeArrowheads="1"/>
            </p:cNvSpPr>
            <p:nvPr/>
          </p:nvSpPr>
          <p:spPr bwMode="auto">
            <a:xfrm rot="1877476">
              <a:off x="3424" y="1476"/>
              <a:ext cx="733" cy="557"/>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36933" name="Line 26"/>
            <p:cNvSpPr>
              <a:spLocks noChangeShapeType="1"/>
            </p:cNvSpPr>
            <p:nvPr/>
          </p:nvSpPr>
          <p:spPr bwMode="auto">
            <a:xfrm rot="1877476">
              <a:off x="2791" y="1992"/>
              <a:ext cx="1711" cy="0"/>
            </a:xfrm>
            <a:prstGeom prst="line">
              <a:avLst/>
            </a:prstGeom>
            <a:noFill/>
            <a:ln w="38100">
              <a:solidFill>
                <a:srgbClr val="0070C0"/>
              </a:solidFill>
              <a:round/>
              <a:headEnd/>
              <a:tailEnd/>
            </a:ln>
          </p:spPr>
          <p:txBody>
            <a:bodyPr/>
            <a:lstStyle/>
            <a:p>
              <a:endParaRPr lang="en-US">
                <a:solidFill>
                  <a:srgbClr val="000000"/>
                </a:solidFill>
              </a:endParaRPr>
            </a:p>
          </p:txBody>
        </p:sp>
      </p:grpSp>
      <p:sp>
        <p:nvSpPr>
          <p:cNvPr id="277533" name="Text Box 29"/>
          <p:cNvSpPr txBox="1">
            <a:spLocks noChangeArrowheads="1"/>
          </p:cNvSpPr>
          <p:nvPr/>
        </p:nvSpPr>
        <p:spPr bwMode="auto">
          <a:xfrm>
            <a:off x="7437147" y="2008064"/>
            <a:ext cx="730250" cy="504825"/>
          </a:xfrm>
          <a:prstGeom prst="rect">
            <a:avLst/>
          </a:prstGeom>
          <a:noFill/>
          <a:ln w="9525">
            <a:noFill/>
            <a:miter lim="800000"/>
            <a:headEnd/>
            <a:tailEnd/>
          </a:ln>
        </p:spPr>
        <p:txBody>
          <a:bodyPr/>
          <a:lstStyle/>
          <a:p>
            <a:r>
              <a:rPr lang="en-US" sz="2400" b="1" dirty="0" smtClean="0">
                <a:solidFill>
                  <a:srgbClr val="000000"/>
                </a:solidFill>
                <a:latin typeface="Symbol" panose="05050102010706020507" pitchFamily="18" charset="2"/>
              </a:rPr>
              <a:t>q</a:t>
            </a:r>
            <a:endParaRPr lang="en-US" sz="2400" b="1" dirty="0">
              <a:solidFill>
                <a:srgbClr val="000000"/>
              </a:solidFill>
              <a:latin typeface="Symbol" panose="05050102010706020507" pitchFamily="18" charset="2"/>
            </a:endParaRPr>
          </a:p>
        </p:txBody>
      </p:sp>
      <p:grpSp>
        <p:nvGrpSpPr>
          <p:cNvPr id="3" name="Group 62"/>
          <p:cNvGrpSpPr>
            <a:grpSpLocks/>
          </p:cNvGrpSpPr>
          <p:nvPr/>
        </p:nvGrpSpPr>
        <p:grpSpPr bwMode="auto">
          <a:xfrm>
            <a:off x="7624772" y="55563"/>
            <a:ext cx="1144589" cy="738188"/>
            <a:chOff x="4803" y="35"/>
            <a:chExt cx="721" cy="465"/>
          </a:xfrm>
        </p:grpSpPr>
        <p:sp>
          <p:nvSpPr>
            <p:cNvPr id="36930" name="Line 28"/>
            <p:cNvSpPr>
              <a:spLocks noChangeShapeType="1"/>
            </p:cNvSpPr>
            <p:nvPr/>
          </p:nvSpPr>
          <p:spPr bwMode="auto">
            <a:xfrm rot="1877476">
              <a:off x="4803" y="182"/>
              <a:ext cx="0" cy="318"/>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sp>
          <p:nvSpPr>
            <p:cNvPr id="36931" name="Text Box 30"/>
            <p:cNvSpPr txBox="1">
              <a:spLocks noChangeArrowheads="1"/>
            </p:cNvSpPr>
            <p:nvPr/>
          </p:nvSpPr>
          <p:spPr bwMode="auto">
            <a:xfrm>
              <a:off x="4872" y="35"/>
              <a:ext cx="652" cy="318"/>
            </a:xfrm>
            <a:prstGeom prst="rect">
              <a:avLst/>
            </a:prstGeom>
            <a:noFill/>
            <a:ln w="9525">
              <a:noFill/>
              <a:miter lim="800000"/>
              <a:headEnd/>
              <a:tailEnd/>
            </a:ln>
          </p:spPr>
          <p:txBody>
            <a:bodyPr/>
            <a:lstStyle/>
            <a:p>
              <a:r>
                <a:rPr lang="en-US" sz="2400" dirty="0" err="1" smtClean="0">
                  <a:solidFill>
                    <a:srgbClr val="000000"/>
                  </a:solidFill>
                </a:rPr>
                <a:t>F</a:t>
              </a:r>
              <a:r>
                <a:rPr lang="en-US" sz="2400" baseline="-25000" dirty="0" err="1" smtClean="0">
                  <a:solidFill>
                    <a:srgbClr val="000000"/>
                  </a:solidFill>
                </a:rPr>
                <a:t>pmis</a:t>
              </a:r>
              <a:endParaRPr lang="en-US" sz="2400" baseline="-25000" dirty="0">
                <a:solidFill>
                  <a:srgbClr val="000000"/>
                </a:solidFill>
              </a:endParaRPr>
            </a:p>
          </p:txBody>
        </p:sp>
      </p:grpSp>
      <p:grpSp>
        <p:nvGrpSpPr>
          <p:cNvPr id="4" name="Group 61"/>
          <p:cNvGrpSpPr>
            <a:grpSpLocks/>
          </p:cNvGrpSpPr>
          <p:nvPr/>
        </p:nvGrpSpPr>
        <p:grpSpPr bwMode="auto">
          <a:xfrm>
            <a:off x="7866073" y="1692276"/>
            <a:ext cx="1222376" cy="508000"/>
            <a:chOff x="4955" y="1066"/>
            <a:chExt cx="770" cy="320"/>
          </a:xfrm>
        </p:grpSpPr>
        <p:sp>
          <p:nvSpPr>
            <p:cNvPr id="36928" name="Line 27"/>
            <p:cNvSpPr>
              <a:spLocks noChangeShapeType="1"/>
            </p:cNvSpPr>
            <p:nvPr/>
          </p:nvSpPr>
          <p:spPr bwMode="auto">
            <a:xfrm rot="1877476">
              <a:off x="4955" y="1066"/>
              <a:ext cx="244" cy="0"/>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sp>
          <p:nvSpPr>
            <p:cNvPr id="36929" name="Text Box 31"/>
            <p:cNvSpPr txBox="1">
              <a:spLocks noChangeArrowheads="1"/>
            </p:cNvSpPr>
            <p:nvPr/>
          </p:nvSpPr>
          <p:spPr bwMode="auto">
            <a:xfrm>
              <a:off x="5164" y="1068"/>
              <a:ext cx="561" cy="318"/>
            </a:xfrm>
            <a:prstGeom prst="rect">
              <a:avLst/>
            </a:prstGeom>
            <a:noFill/>
            <a:ln w="9525">
              <a:noFill/>
              <a:miter lim="800000"/>
              <a:headEnd/>
              <a:tailEnd/>
            </a:ln>
          </p:spPr>
          <p:txBody>
            <a:bodyPr/>
            <a:lstStyle/>
            <a:p>
              <a:r>
                <a:rPr lang="en-US" sz="2400" dirty="0" err="1" smtClean="0">
                  <a:solidFill>
                    <a:srgbClr val="000000"/>
                  </a:solidFill>
                </a:rPr>
                <a:t>F</a:t>
              </a:r>
              <a:r>
                <a:rPr lang="en-US" sz="2400" baseline="-25000" dirty="0" err="1" smtClean="0">
                  <a:solidFill>
                    <a:srgbClr val="000000"/>
                  </a:solidFill>
                </a:rPr>
                <a:t>dtr</a:t>
              </a:r>
              <a:endParaRPr lang="en-US" sz="2400" baseline="-25000" dirty="0">
                <a:solidFill>
                  <a:srgbClr val="000000"/>
                </a:solidFill>
              </a:endParaRPr>
            </a:p>
          </p:txBody>
        </p:sp>
      </p:grpSp>
      <p:sp>
        <p:nvSpPr>
          <p:cNvPr id="277537" name="Text Box 33"/>
          <p:cNvSpPr txBox="1">
            <a:spLocks noChangeArrowheads="1"/>
          </p:cNvSpPr>
          <p:nvPr/>
        </p:nvSpPr>
        <p:spPr bwMode="auto">
          <a:xfrm>
            <a:off x="1484319" y="3785724"/>
            <a:ext cx="938077" cy="461665"/>
          </a:xfrm>
          <a:prstGeom prst="rect">
            <a:avLst/>
          </a:prstGeom>
          <a:noFill/>
          <a:ln w="9525">
            <a:noFill/>
            <a:miter lim="800000"/>
            <a:headEnd/>
            <a:tailEnd/>
          </a:ln>
        </p:spPr>
        <p:txBody>
          <a:bodyPr wrap="none" anchor="t" anchorCtr="0">
            <a:spAutoFit/>
          </a:bodyPr>
          <a:lstStyle/>
          <a:p>
            <a:r>
              <a:rPr lang="en-US" sz="2400" dirty="0" smtClean="0">
                <a:solidFill>
                  <a:srgbClr val="000000"/>
                </a:solidFill>
              </a:rPr>
              <a:t>17 kg</a:t>
            </a:r>
            <a:endParaRPr lang="en-US" sz="2400" dirty="0">
              <a:solidFill>
                <a:srgbClr val="000000"/>
              </a:solidFill>
            </a:endParaRPr>
          </a:p>
        </p:txBody>
      </p:sp>
      <p:sp>
        <p:nvSpPr>
          <p:cNvPr id="277538" name="Rectangle 34"/>
          <p:cNvSpPr>
            <a:spLocks noChangeArrowheads="1"/>
          </p:cNvSpPr>
          <p:nvPr/>
        </p:nvSpPr>
        <p:spPr bwMode="auto">
          <a:xfrm rot="1877476">
            <a:off x="1390650" y="3597575"/>
            <a:ext cx="1143000" cy="889000"/>
          </a:xfrm>
          <a:prstGeom prst="rect">
            <a:avLst/>
          </a:prstGeom>
          <a:noFill/>
          <a:ln w="38100">
            <a:solidFill>
              <a:srgbClr val="0070C0"/>
            </a:solidFill>
            <a:miter lim="800000"/>
            <a:headEnd/>
            <a:tailEnd/>
          </a:ln>
        </p:spPr>
        <p:txBody>
          <a:bodyPr/>
          <a:lstStyle/>
          <a:p>
            <a:endParaRPr lang="en-US">
              <a:solidFill>
                <a:srgbClr val="000000"/>
              </a:solidFill>
            </a:endParaRPr>
          </a:p>
        </p:txBody>
      </p:sp>
      <p:grpSp>
        <p:nvGrpSpPr>
          <p:cNvPr id="5" name="Group 63"/>
          <p:cNvGrpSpPr>
            <a:grpSpLocks/>
          </p:cNvGrpSpPr>
          <p:nvPr/>
        </p:nvGrpSpPr>
        <p:grpSpPr bwMode="auto">
          <a:xfrm>
            <a:off x="2336801" y="2768898"/>
            <a:ext cx="944563" cy="787400"/>
            <a:chOff x="1472" y="2006"/>
            <a:chExt cx="595" cy="496"/>
          </a:xfrm>
        </p:grpSpPr>
        <p:sp>
          <p:nvSpPr>
            <p:cNvPr id="36926" name="Line 36"/>
            <p:cNvSpPr>
              <a:spLocks noChangeShapeType="1"/>
            </p:cNvSpPr>
            <p:nvPr/>
          </p:nvSpPr>
          <p:spPr bwMode="auto">
            <a:xfrm rot="1877476">
              <a:off x="1472" y="2182"/>
              <a:ext cx="0" cy="320"/>
            </a:xfrm>
            <a:prstGeom prst="line">
              <a:avLst/>
            </a:prstGeom>
            <a:noFill/>
            <a:ln w="19050">
              <a:solidFill>
                <a:srgbClr val="000000"/>
              </a:solidFill>
              <a:round/>
              <a:headEnd/>
              <a:tailEnd type="triangle" w="lg" len="lg"/>
            </a:ln>
          </p:spPr>
          <p:txBody>
            <a:bodyPr wrap="none" anchor="t" anchorCtr="0">
              <a:spAutoFit/>
            </a:bodyPr>
            <a:lstStyle/>
            <a:p>
              <a:endParaRPr lang="en-US">
                <a:solidFill>
                  <a:srgbClr val="000000"/>
                </a:solidFill>
              </a:endParaRPr>
            </a:p>
          </p:txBody>
        </p:sp>
        <p:sp>
          <p:nvSpPr>
            <p:cNvPr id="36927" name="Text Box 37"/>
            <p:cNvSpPr txBox="1">
              <a:spLocks noChangeArrowheads="1"/>
            </p:cNvSpPr>
            <p:nvPr/>
          </p:nvSpPr>
          <p:spPr bwMode="auto">
            <a:xfrm>
              <a:off x="1541" y="2006"/>
              <a:ext cx="526" cy="291"/>
            </a:xfrm>
            <a:prstGeom prst="rect">
              <a:avLst/>
            </a:prstGeom>
            <a:noFill/>
            <a:ln w="9525">
              <a:noFill/>
              <a:miter lim="800000"/>
              <a:headEnd/>
              <a:tailEnd/>
            </a:ln>
          </p:spPr>
          <p:txBody>
            <a:bodyPr wrap="none" anchor="t" anchorCtr="0">
              <a:spAutoFit/>
            </a:bodyPr>
            <a:lstStyle/>
            <a:p>
              <a:r>
                <a:rPr lang="en-US" sz="2400" dirty="0" smtClean="0">
                  <a:solidFill>
                    <a:srgbClr val="000000"/>
                  </a:solidFill>
                </a:rPr>
                <a:t>82 N</a:t>
              </a:r>
              <a:endParaRPr lang="en-US" sz="2400" baseline="-25000" dirty="0">
                <a:solidFill>
                  <a:srgbClr val="000000"/>
                </a:solidFill>
              </a:endParaRPr>
            </a:p>
          </p:txBody>
        </p:sp>
      </p:grpSp>
      <p:grpSp>
        <p:nvGrpSpPr>
          <p:cNvPr id="6" name="Group 64"/>
          <p:cNvGrpSpPr>
            <a:grpSpLocks/>
          </p:cNvGrpSpPr>
          <p:nvPr/>
        </p:nvGrpSpPr>
        <p:grpSpPr bwMode="auto">
          <a:xfrm>
            <a:off x="2563813" y="4375450"/>
            <a:ext cx="1141412" cy="461963"/>
            <a:chOff x="1615" y="3018"/>
            <a:chExt cx="719" cy="291"/>
          </a:xfrm>
        </p:grpSpPr>
        <p:sp>
          <p:nvSpPr>
            <p:cNvPr id="36924" name="Line 35"/>
            <p:cNvSpPr>
              <a:spLocks noChangeShapeType="1"/>
            </p:cNvSpPr>
            <p:nvPr/>
          </p:nvSpPr>
          <p:spPr bwMode="auto">
            <a:xfrm rot="1877476">
              <a:off x="1615" y="3065"/>
              <a:ext cx="240" cy="0"/>
            </a:xfrm>
            <a:prstGeom prst="line">
              <a:avLst/>
            </a:prstGeom>
            <a:noFill/>
            <a:ln w="19050">
              <a:solidFill>
                <a:srgbClr val="009900"/>
              </a:solidFill>
              <a:round/>
              <a:headEnd/>
              <a:tailEnd type="triangle" w="lg" len="lg"/>
            </a:ln>
          </p:spPr>
          <p:txBody>
            <a:bodyPr wrap="none" anchor="t" anchorCtr="0">
              <a:spAutoFit/>
            </a:bodyPr>
            <a:lstStyle/>
            <a:p>
              <a:endParaRPr lang="en-US">
                <a:solidFill>
                  <a:srgbClr val="000000"/>
                </a:solidFill>
              </a:endParaRPr>
            </a:p>
          </p:txBody>
        </p:sp>
        <p:sp>
          <p:nvSpPr>
            <p:cNvPr id="36925" name="Text Box 38"/>
            <p:cNvSpPr txBox="1">
              <a:spLocks noChangeArrowheads="1"/>
            </p:cNvSpPr>
            <p:nvPr/>
          </p:nvSpPr>
          <p:spPr bwMode="auto">
            <a:xfrm>
              <a:off x="1808" y="3018"/>
              <a:ext cx="526" cy="291"/>
            </a:xfrm>
            <a:prstGeom prst="rect">
              <a:avLst/>
            </a:prstGeom>
            <a:noFill/>
            <a:ln w="9525">
              <a:noFill/>
              <a:miter lim="800000"/>
              <a:headEnd/>
              <a:tailEnd/>
            </a:ln>
          </p:spPr>
          <p:txBody>
            <a:bodyPr wrap="none" anchor="t" anchorCtr="0">
              <a:spAutoFit/>
            </a:bodyPr>
            <a:lstStyle/>
            <a:p>
              <a:r>
                <a:rPr lang="en-US" sz="2400" dirty="0" smtClean="0">
                  <a:solidFill>
                    <a:srgbClr val="009900"/>
                  </a:solidFill>
                </a:rPr>
                <a:t>21 N</a:t>
              </a:r>
              <a:endParaRPr lang="en-US" sz="2400" baseline="-25000" dirty="0">
                <a:solidFill>
                  <a:srgbClr val="009900"/>
                </a:solidFill>
              </a:endParaRPr>
            </a:p>
          </p:txBody>
        </p:sp>
      </p:grpSp>
      <p:sp>
        <p:nvSpPr>
          <p:cNvPr id="277543" name="Line 39"/>
          <p:cNvSpPr>
            <a:spLocks noChangeShapeType="1"/>
          </p:cNvSpPr>
          <p:nvPr/>
        </p:nvSpPr>
        <p:spPr bwMode="auto">
          <a:xfrm rot="1877476">
            <a:off x="1455738" y="4505625"/>
            <a:ext cx="0" cy="889000"/>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sp>
        <p:nvSpPr>
          <p:cNvPr id="277544" name="Line 40"/>
          <p:cNvSpPr>
            <a:spLocks noChangeShapeType="1"/>
          </p:cNvSpPr>
          <p:nvPr/>
        </p:nvSpPr>
        <p:spPr bwMode="auto">
          <a:xfrm rot="1877476">
            <a:off x="1155700" y="5488288"/>
            <a:ext cx="635000" cy="0"/>
          </a:xfrm>
          <a:prstGeom prst="line">
            <a:avLst/>
          </a:prstGeom>
          <a:noFill/>
          <a:ln w="19050">
            <a:solidFill>
              <a:srgbClr val="009900"/>
            </a:solidFill>
            <a:round/>
            <a:headEnd/>
            <a:tailEnd type="triangle" w="lg" len="lg"/>
          </a:ln>
        </p:spPr>
        <p:txBody>
          <a:bodyPr/>
          <a:lstStyle/>
          <a:p>
            <a:endParaRPr lang="en-US">
              <a:solidFill>
                <a:srgbClr val="000000"/>
              </a:solidFill>
            </a:endParaRPr>
          </a:p>
        </p:txBody>
      </p:sp>
      <p:sp>
        <p:nvSpPr>
          <p:cNvPr id="277546" name="Text Box 42"/>
          <p:cNvSpPr txBox="1">
            <a:spLocks noChangeArrowheads="1"/>
          </p:cNvSpPr>
          <p:nvPr/>
        </p:nvSpPr>
        <p:spPr bwMode="auto">
          <a:xfrm>
            <a:off x="1371600" y="4872338"/>
            <a:ext cx="1263487" cy="461665"/>
          </a:xfrm>
          <a:prstGeom prst="rect">
            <a:avLst/>
          </a:prstGeom>
          <a:noFill/>
          <a:ln w="9525">
            <a:noFill/>
            <a:miter lim="800000"/>
            <a:headEnd/>
            <a:tailEnd/>
          </a:ln>
        </p:spPr>
        <p:txBody>
          <a:bodyPr wrap="none" anchor="t" anchorCtr="0">
            <a:spAutoFit/>
          </a:bodyPr>
          <a:lstStyle/>
          <a:p>
            <a:r>
              <a:rPr lang="en-US" sz="2400" dirty="0" smtClean="0">
                <a:solidFill>
                  <a:srgbClr val="000000"/>
                </a:solidFill>
              </a:rPr>
              <a:t>151.1 N</a:t>
            </a:r>
            <a:endParaRPr lang="en-US" sz="2400" dirty="0">
              <a:solidFill>
                <a:srgbClr val="000000"/>
              </a:solidFill>
              <a:latin typeface="Symbol" panose="05050102010706020507" pitchFamily="18" charset="2"/>
            </a:endParaRPr>
          </a:p>
        </p:txBody>
      </p:sp>
      <p:sp>
        <p:nvSpPr>
          <p:cNvPr id="277547" name="Text Box 43"/>
          <p:cNvSpPr txBox="1">
            <a:spLocks noChangeArrowheads="1"/>
          </p:cNvSpPr>
          <p:nvPr/>
        </p:nvSpPr>
        <p:spPr bwMode="auto">
          <a:xfrm>
            <a:off x="1682750" y="5423200"/>
            <a:ext cx="1091966" cy="461665"/>
          </a:xfrm>
          <a:prstGeom prst="rect">
            <a:avLst/>
          </a:prstGeom>
          <a:noFill/>
          <a:ln w="9525">
            <a:noFill/>
            <a:miter lim="800000"/>
            <a:headEnd/>
            <a:tailEnd/>
          </a:ln>
        </p:spPr>
        <p:txBody>
          <a:bodyPr wrap="none" anchor="t" anchorCtr="0">
            <a:spAutoFit/>
          </a:bodyPr>
          <a:lstStyle/>
          <a:p>
            <a:r>
              <a:rPr lang="en-US" sz="2400" dirty="0" smtClean="0">
                <a:solidFill>
                  <a:srgbClr val="009900"/>
                </a:solidFill>
              </a:rPr>
              <a:t>70.5 N</a:t>
            </a:r>
            <a:endParaRPr lang="en-US" sz="2400" dirty="0">
              <a:solidFill>
                <a:srgbClr val="009900"/>
              </a:solidFill>
              <a:latin typeface="Symbol" panose="05050102010706020507" pitchFamily="18" charset="2"/>
            </a:endParaRPr>
          </a:p>
        </p:txBody>
      </p:sp>
      <p:grpSp>
        <p:nvGrpSpPr>
          <p:cNvPr id="7" name="Group 65"/>
          <p:cNvGrpSpPr>
            <a:grpSpLocks/>
          </p:cNvGrpSpPr>
          <p:nvPr/>
        </p:nvGrpSpPr>
        <p:grpSpPr bwMode="auto">
          <a:xfrm>
            <a:off x="454025" y="4242100"/>
            <a:ext cx="485775" cy="1397000"/>
            <a:chOff x="286" y="2934"/>
            <a:chExt cx="306" cy="880"/>
          </a:xfrm>
        </p:grpSpPr>
        <p:sp>
          <p:nvSpPr>
            <p:cNvPr id="36922" name="Line 41"/>
            <p:cNvSpPr>
              <a:spLocks noChangeShapeType="1"/>
            </p:cNvSpPr>
            <p:nvPr/>
          </p:nvSpPr>
          <p:spPr bwMode="auto">
            <a:xfrm rot="1877476">
              <a:off x="577" y="2934"/>
              <a:ext cx="0" cy="880"/>
            </a:xfrm>
            <a:prstGeom prst="line">
              <a:avLst/>
            </a:prstGeom>
            <a:noFill/>
            <a:ln w="19050">
              <a:solidFill>
                <a:srgbClr val="000000"/>
              </a:solidFill>
              <a:round/>
              <a:headEnd type="triangle" w="lg" len="lg"/>
              <a:tailEnd/>
            </a:ln>
          </p:spPr>
          <p:txBody>
            <a:bodyPr wrap="none" anchor="t" anchorCtr="0">
              <a:spAutoFit/>
            </a:bodyPr>
            <a:lstStyle/>
            <a:p>
              <a:endParaRPr lang="en-US">
                <a:solidFill>
                  <a:srgbClr val="000000"/>
                </a:solidFill>
              </a:endParaRPr>
            </a:p>
          </p:txBody>
        </p:sp>
        <p:sp>
          <p:nvSpPr>
            <p:cNvPr id="36923" name="Text Box 44"/>
            <p:cNvSpPr txBox="1">
              <a:spLocks noChangeArrowheads="1"/>
            </p:cNvSpPr>
            <p:nvPr/>
          </p:nvSpPr>
          <p:spPr bwMode="auto">
            <a:xfrm>
              <a:off x="286" y="3090"/>
              <a:ext cx="306" cy="291"/>
            </a:xfrm>
            <a:prstGeom prst="rect">
              <a:avLst/>
            </a:prstGeom>
            <a:noFill/>
            <a:ln w="9525">
              <a:noFill/>
              <a:miter lim="800000"/>
              <a:headEnd/>
              <a:tailEnd/>
            </a:ln>
          </p:spPr>
          <p:txBody>
            <a:bodyPr wrap="none" anchor="t" anchorCtr="0">
              <a:spAutoFit/>
            </a:bodyPr>
            <a:lstStyle/>
            <a:p>
              <a:r>
                <a:rPr lang="en-US" sz="2400">
                  <a:solidFill>
                    <a:srgbClr val="000000"/>
                  </a:solidFill>
                </a:rPr>
                <a:t>F</a:t>
              </a:r>
              <a:r>
                <a:rPr lang="en-US" sz="2400" baseline="-25000">
                  <a:solidFill>
                    <a:srgbClr val="000000"/>
                  </a:solidFill>
                </a:rPr>
                <a:t>n</a:t>
              </a:r>
              <a:endParaRPr lang="en-US" sz="2400">
                <a:solidFill>
                  <a:srgbClr val="000000"/>
                </a:solidFill>
              </a:endParaRPr>
            </a:p>
          </p:txBody>
        </p:sp>
      </p:grpSp>
      <p:grpSp>
        <p:nvGrpSpPr>
          <p:cNvPr id="8" name="Group 66"/>
          <p:cNvGrpSpPr>
            <a:grpSpLocks/>
          </p:cNvGrpSpPr>
          <p:nvPr/>
        </p:nvGrpSpPr>
        <p:grpSpPr bwMode="auto">
          <a:xfrm>
            <a:off x="2360613" y="4797731"/>
            <a:ext cx="982662" cy="461963"/>
            <a:chOff x="1487" y="3284"/>
            <a:chExt cx="619" cy="291"/>
          </a:xfrm>
        </p:grpSpPr>
        <p:sp>
          <p:nvSpPr>
            <p:cNvPr id="36920" name="Line 45"/>
            <p:cNvSpPr>
              <a:spLocks noChangeShapeType="1"/>
            </p:cNvSpPr>
            <p:nvPr/>
          </p:nvSpPr>
          <p:spPr bwMode="auto">
            <a:xfrm rot="1877476">
              <a:off x="1487" y="3284"/>
              <a:ext cx="400" cy="0"/>
            </a:xfrm>
            <a:prstGeom prst="line">
              <a:avLst/>
            </a:prstGeom>
            <a:noFill/>
            <a:ln w="19050">
              <a:solidFill>
                <a:srgbClr val="009900"/>
              </a:solidFill>
              <a:round/>
              <a:headEnd type="triangle" w="lg" len="lg"/>
              <a:tailEnd/>
            </a:ln>
          </p:spPr>
          <p:txBody>
            <a:bodyPr wrap="none" anchor="t" anchorCtr="0">
              <a:spAutoFit/>
            </a:bodyPr>
            <a:lstStyle/>
            <a:p>
              <a:endParaRPr lang="en-US">
                <a:solidFill>
                  <a:srgbClr val="000000"/>
                </a:solidFill>
              </a:endParaRPr>
            </a:p>
          </p:txBody>
        </p:sp>
        <p:sp>
          <p:nvSpPr>
            <p:cNvPr id="36921" name="Text Box 46"/>
            <p:cNvSpPr txBox="1">
              <a:spLocks noChangeArrowheads="1"/>
            </p:cNvSpPr>
            <p:nvPr/>
          </p:nvSpPr>
          <p:spPr bwMode="auto">
            <a:xfrm>
              <a:off x="1807" y="3284"/>
              <a:ext cx="299" cy="291"/>
            </a:xfrm>
            <a:prstGeom prst="rect">
              <a:avLst/>
            </a:prstGeom>
            <a:noFill/>
            <a:ln w="9525">
              <a:noFill/>
              <a:miter lim="800000"/>
              <a:headEnd/>
              <a:tailEnd/>
            </a:ln>
          </p:spPr>
          <p:txBody>
            <a:bodyPr wrap="none" anchor="t" anchorCtr="0">
              <a:spAutoFit/>
            </a:bodyPr>
            <a:lstStyle/>
            <a:p>
              <a:r>
                <a:rPr lang="en-US" sz="2400">
                  <a:solidFill>
                    <a:srgbClr val="009900"/>
                  </a:solidFill>
                </a:rPr>
                <a:t>F</a:t>
              </a:r>
              <a:r>
                <a:rPr lang="en-US" sz="2400" baseline="-25000">
                  <a:solidFill>
                    <a:srgbClr val="009900"/>
                  </a:solidFill>
                </a:rPr>
                <a:t>s</a:t>
              </a:r>
              <a:endParaRPr lang="en-US" sz="2400">
                <a:solidFill>
                  <a:srgbClr val="009900"/>
                </a:solidFill>
              </a:endParaRPr>
            </a:p>
          </p:txBody>
        </p:sp>
      </p:grpSp>
      <p:sp>
        <p:nvSpPr>
          <p:cNvPr id="277553" name="Rectangle 49"/>
          <p:cNvSpPr>
            <a:spLocks noChangeArrowheads="1"/>
          </p:cNvSpPr>
          <p:nvPr/>
        </p:nvSpPr>
        <p:spPr bwMode="auto">
          <a:xfrm>
            <a:off x="5801511" y="4138460"/>
            <a:ext cx="1906291" cy="523220"/>
          </a:xfrm>
          <a:prstGeom prst="rect">
            <a:avLst/>
          </a:prstGeom>
          <a:noFill/>
          <a:ln w="9525">
            <a:noFill/>
            <a:miter lim="800000"/>
            <a:headEnd/>
            <a:tailEnd/>
          </a:ln>
        </p:spPr>
        <p:txBody>
          <a:bodyPr wrap="none" anchor="t" anchorCtr="0">
            <a:spAutoFit/>
          </a:bodyPr>
          <a:lstStyle/>
          <a:p>
            <a:r>
              <a:rPr lang="en-US" dirty="0" err="1" smtClean="0">
                <a:solidFill>
                  <a:srgbClr val="000000"/>
                </a:solidFill>
              </a:rPr>
              <a:t>F</a:t>
            </a:r>
            <a:r>
              <a:rPr lang="en-US" baseline="-25000" dirty="0" err="1" smtClean="0">
                <a:solidFill>
                  <a:srgbClr val="000000"/>
                </a:solidFill>
              </a:rPr>
              <a:t>n</a:t>
            </a:r>
            <a:r>
              <a:rPr lang="en-US" dirty="0" smtClean="0">
                <a:solidFill>
                  <a:srgbClr val="000000"/>
                </a:solidFill>
              </a:rPr>
              <a:t> </a:t>
            </a:r>
            <a:r>
              <a:rPr lang="en-US" dirty="0">
                <a:solidFill>
                  <a:srgbClr val="000000"/>
                </a:solidFill>
              </a:rPr>
              <a:t>= </a:t>
            </a:r>
            <a:r>
              <a:rPr lang="en-US" dirty="0" smtClean="0">
                <a:solidFill>
                  <a:srgbClr val="000000"/>
                </a:solidFill>
              </a:rPr>
              <a:t>230 N</a:t>
            </a:r>
            <a:endParaRPr lang="en-US" dirty="0">
              <a:solidFill>
                <a:srgbClr val="000000"/>
              </a:solidFill>
              <a:latin typeface="Symbol" panose="05050102010706020507" pitchFamily="18" charset="2"/>
            </a:endParaRPr>
          </a:p>
        </p:txBody>
      </p:sp>
      <p:sp>
        <p:nvSpPr>
          <p:cNvPr id="277554" name="Rectangle 50"/>
          <p:cNvSpPr>
            <a:spLocks noChangeArrowheads="1"/>
          </p:cNvSpPr>
          <p:nvPr/>
        </p:nvSpPr>
        <p:spPr bwMode="auto">
          <a:xfrm>
            <a:off x="4044763" y="5162553"/>
            <a:ext cx="4536819" cy="523220"/>
          </a:xfrm>
          <a:prstGeom prst="rect">
            <a:avLst/>
          </a:prstGeom>
          <a:noFill/>
          <a:ln w="9525">
            <a:noFill/>
            <a:miter lim="800000"/>
            <a:headEnd/>
            <a:tailEnd/>
          </a:ln>
        </p:spPr>
        <p:txBody>
          <a:bodyPr wrap="none" anchor="t" anchorCtr="0">
            <a:spAutoFit/>
          </a:bodyPr>
          <a:lstStyle/>
          <a:p>
            <a:r>
              <a:rPr lang="en-US" dirty="0">
                <a:solidFill>
                  <a:srgbClr val="0070C0"/>
                </a:solidFill>
                <a:latin typeface="Symbol" pitchFamily="18" charset="2"/>
              </a:rPr>
              <a:t>S</a:t>
            </a:r>
            <a:r>
              <a:rPr lang="en-US" dirty="0">
                <a:solidFill>
                  <a:srgbClr val="0070C0"/>
                </a:solidFill>
              </a:rPr>
              <a:t>F</a:t>
            </a:r>
            <a:r>
              <a:rPr lang="en-US" baseline="-25000" dirty="0">
                <a:solidFill>
                  <a:srgbClr val="0070C0"/>
                </a:solidFill>
              </a:rPr>
              <a:t>//</a:t>
            </a:r>
            <a:r>
              <a:rPr lang="en-US" dirty="0">
                <a:solidFill>
                  <a:srgbClr val="0070C0"/>
                </a:solidFill>
              </a:rPr>
              <a:t>: </a:t>
            </a:r>
            <a:r>
              <a:rPr lang="en-US" dirty="0" smtClean="0">
                <a:solidFill>
                  <a:srgbClr val="009900"/>
                </a:solidFill>
              </a:rPr>
              <a:t>70.5 + 21 </a:t>
            </a:r>
            <a:r>
              <a:rPr lang="en-US" dirty="0">
                <a:solidFill>
                  <a:srgbClr val="009900"/>
                </a:solidFill>
              </a:rPr>
              <a:t>– F</a:t>
            </a:r>
            <a:r>
              <a:rPr lang="en-US" baseline="-25000" dirty="0">
                <a:solidFill>
                  <a:srgbClr val="009900"/>
                </a:solidFill>
              </a:rPr>
              <a:t>s</a:t>
            </a:r>
            <a:r>
              <a:rPr lang="en-US" dirty="0">
                <a:solidFill>
                  <a:srgbClr val="000000"/>
                </a:solidFill>
              </a:rPr>
              <a:t>  = </a:t>
            </a:r>
            <a:r>
              <a:rPr lang="en-US" dirty="0" smtClean="0">
                <a:solidFill>
                  <a:srgbClr val="000000"/>
                </a:solidFill>
              </a:rPr>
              <a:t>17 </a:t>
            </a:r>
            <a:r>
              <a:rPr lang="en-US" dirty="0">
                <a:solidFill>
                  <a:srgbClr val="000000"/>
                </a:solidFill>
              </a:rPr>
              <a:t>a</a:t>
            </a:r>
            <a:r>
              <a:rPr lang="en-US" baseline="-25000" dirty="0" smtClean="0">
                <a:solidFill>
                  <a:srgbClr val="000000"/>
                </a:solidFill>
              </a:rPr>
              <a:t>//</a:t>
            </a:r>
            <a:endParaRPr lang="en-US" dirty="0">
              <a:solidFill>
                <a:srgbClr val="000000"/>
              </a:solidFill>
            </a:endParaRPr>
          </a:p>
        </p:txBody>
      </p:sp>
      <p:sp>
        <p:nvSpPr>
          <p:cNvPr id="277555" name="Rectangle 51"/>
          <p:cNvSpPr>
            <a:spLocks noChangeArrowheads="1"/>
          </p:cNvSpPr>
          <p:nvPr/>
        </p:nvSpPr>
        <p:spPr bwMode="auto">
          <a:xfrm>
            <a:off x="5833179" y="5955125"/>
            <a:ext cx="1693092"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F</a:t>
            </a:r>
            <a:r>
              <a:rPr lang="en-US" baseline="-25000" dirty="0" smtClean="0">
                <a:solidFill>
                  <a:srgbClr val="000000"/>
                </a:solidFill>
              </a:rPr>
              <a:t>s</a:t>
            </a:r>
            <a:r>
              <a:rPr lang="en-US" dirty="0" smtClean="0">
                <a:solidFill>
                  <a:srgbClr val="000000"/>
                </a:solidFill>
              </a:rPr>
              <a:t> </a:t>
            </a:r>
            <a:r>
              <a:rPr lang="en-US" dirty="0">
                <a:solidFill>
                  <a:srgbClr val="000000"/>
                </a:solidFill>
              </a:rPr>
              <a:t>= </a:t>
            </a:r>
            <a:r>
              <a:rPr lang="en-US" dirty="0" smtClean="0">
                <a:solidFill>
                  <a:srgbClr val="000000"/>
                </a:solidFill>
              </a:rPr>
              <a:t>92 N</a:t>
            </a:r>
            <a:endParaRPr lang="en-US" baseline="-25000" dirty="0">
              <a:solidFill>
                <a:srgbClr val="000000"/>
              </a:solidFill>
            </a:endParaRPr>
          </a:p>
        </p:txBody>
      </p:sp>
      <p:grpSp>
        <p:nvGrpSpPr>
          <p:cNvPr id="9" name="Group 58"/>
          <p:cNvGrpSpPr>
            <a:grpSpLocks/>
          </p:cNvGrpSpPr>
          <p:nvPr/>
        </p:nvGrpSpPr>
        <p:grpSpPr bwMode="auto">
          <a:xfrm>
            <a:off x="3950463" y="3184122"/>
            <a:ext cx="4800600" cy="523874"/>
            <a:chOff x="2481" y="2290"/>
            <a:chExt cx="3024" cy="330"/>
          </a:xfrm>
        </p:grpSpPr>
        <p:sp>
          <p:nvSpPr>
            <p:cNvPr id="36913" name="Rectangle 48"/>
            <p:cNvSpPr>
              <a:spLocks noChangeArrowheads="1"/>
            </p:cNvSpPr>
            <p:nvPr/>
          </p:nvSpPr>
          <p:spPr bwMode="auto">
            <a:xfrm>
              <a:off x="2481" y="2290"/>
              <a:ext cx="3024" cy="330"/>
            </a:xfrm>
            <a:prstGeom prst="rect">
              <a:avLst/>
            </a:prstGeom>
            <a:noFill/>
            <a:ln w="9525">
              <a:noFill/>
              <a:miter lim="800000"/>
              <a:headEnd/>
              <a:tailEnd/>
            </a:ln>
          </p:spPr>
          <p:txBody>
            <a:bodyPr wrap="none" anchor="ctr">
              <a:spAutoFit/>
            </a:bodyPr>
            <a:lstStyle/>
            <a:p>
              <a:r>
                <a:rPr lang="en-US" dirty="0">
                  <a:solidFill>
                    <a:srgbClr val="0070C0"/>
                  </a:solidFill>
                  <a:latin typeface="Symbol" pitchFamily="18" charset="2"/>
                </a:rPr>
                <a:t>S</a:t>
              </a:r>
              <a:r>
                <a:rPr lang="en-US" dirty="0">
                  <a:solidFill>
                    <a:srgbClr val="0070C0"/>
                  </a:solidFill>
                </a:rPr>
                <a:t>F  :</a:t>
              </a:r>
              <a:r>
                <a:rPr lang="en-US" dirty="0">
                  <a:solidFill>
                    <a:srgbClr val="000000"/>
                  </a:solidFill>
                </a:rPr>
                <a:t> </a:t>
              </a:r>
              <a:r>
                <a:rPr lang="en-US" dirty="0" err="1">
                  <a:solidFill>
                    <a:srgbClr val="000000"/>
                  </a:solidFill>
                </a:rPr>
                <a:t>F</a:t>
              </a:r>
              <a:r>
                <a:rPr lang="en-US" baseline="-25000" dirty="0" err="1">
                  <a:solidFill>
                    <a:srgbClr val="000000"/>
                  </a:solidFill>
                </a:rPr>
                <a:t>n</a:t>
              </a:r>
              <a:r>
                <a:rPr lang="en-US" dirty="0">
                  <a:solidFill>
                    <a:srgbClr val="000000"/>
                  </a:solidFill>
                </a:rPr>
                <a:t> – </a:t>
              </a:r>
              <a:r>
                <a:rPr lang="en-US" dirty="0" smtClean="0">
                  <a:solidFill>
                    <a:srgbClr val="000000"/>
                  </a:solidFill>
                </a:rPr>
                <a:t>82 </a:t>
              </a:r>
              <a:r>
                <a:rPr lang="en-US" dirty="0">
                  <a:solidFill>
                    <a:srgbClr val="000000"/>
                  </a:solidFill>
                </a:rPr>
                <a:t>– </a:t>
              </a:r>
              <a:r>
                <a:rPr lang="en-US" dirty="0" smtClean="0">
                  <a:solidFill>
                    <a:srgbClr val="000000"/>
                  </a:solidFill>
                </a:rPr>
                <a:t>151.1 = 17 </a:t>
              </a:r>
              <a:r>
                <a:rPr lang="en-US" dirty="0">
                  <a:solidFill>
                    <a:srgbClr val="000000"/>
                  </a:solidFill>
                </a:rPr>
                <a:t>a	</a:t>
              </a:r>
            </a:p>
          </p:txBody>
        </p:sp>
        <p:grpSp>
          <p:nvGrpSpPr>
            <p:cNvPr id="36914" name="Group 54"/>
            <p:cNvGrpSpPr>
              <a:grpSpLocks/>
            </p:cNvGrpSpPr>
            <p:nvPr/>
          </p:nvGrpSpPr>
          <p:grpSpPr bwMode="auto">
            <a:xfrm>
              <a:off x="5271" y="2467"/>
              <a:ext cx="146" cy="122"/>
              <a:chOff x="2044" y="3675"/>
              <a:chExt cx="494" cy="412"/>
            </a:xfrm>
          </p:grpSpPr>
          <p:sp>
            <p:nvSpPr>
              <p:cNvPr id="36918" name="Line 52"/>
              <p:cNvSpPr>
                <a:spLocks noChangeShapeType="1"/>
              </p:cNvSpPr>
              <p:nvPr/>
            </p:nvSpPr>
            <p:spPr bwMode="auto">
              <a:xfrm>
                <a:off x="2044"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36919" name="Line 53"/>
              <p:cNvSpPr>
                <a:spLocks noChangeShapeType="1"/>
              </p:cNvSpPr>
              <p:nvPr/>
            </p:nvSpPr>
            <p:spPr bwMode="auto">
              <a:xfrm flipV="1">
                <a:off x="2250"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nvGrpSpPr>
            <p:cNvPr id="36915" name="Group 55"/>
            <p:cNvGrpSpPr>
              <a:grpSpLocks/>
            </p:cNvGrpSpPr>
            <p:nvPr/>
          </p:nvGrpSpPr>
          <p:grpSpPr bwMode="auto">
            <a:xfrm>
              <a:off x="2794" y="2435"/>
              <a:ext cx="146" cy="122"/>
              <a:chOff x="2121" y="3675"/>
              <a:chExt cx="494" cy="412"/>
            </a:xfrm>
          </p:grpSpPr>
          <p:sp>
            <p:nvSpPr>
              <p:cNvPr id="36916"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0000"/>
                  </a:solidFill>
                </a:endParaRPr>
              </a:p>
            </p:txBody>
          </p:sp>
          <p:sp>
            <p:nvSpPr>
              <p:cNvPr id="36917" name="Line 57"/>
              <p:cNvSpPr>
                <a:spLocks noChangeShapeType="1"/>
              </p:cNvSpPr>
              <p:nvPr/>
            </p:nvSpPr>
            <p:spPr bwMode="auto">
              <a:xfrm flipV="1">
                <a:off x="2377" y="3675"/>
                <a:ext cx="0" cy="412"/>
              </a:xfrm>
              <a:prstGeom prst="line">
                <a:avLst/>
              </a:prstGeom>
              <a:noFill/>
              <a:ln w="22225">
                <a:solidFill>
                  <a:srgbClr val="0070C0"/>
                </a:solidFill>
                <a:round/>
                <a:headEnd/>
                <a:tailEnd/>
              </a:ln>
            </p:spPr>
            <p:txBody>
              <a:bodyPr/>
              <a:lstStyle/>
              <a:p>
                <a:endParaRPr lang="en-US">
                  <a:solidFill>
                    <a:srgbClr val="000000"/>
                  </a:solidFill>
                </a:endParaRPr>
              </a:p>
            </p:txBody>
          </p:sp>
        </p:grpSp>
      </p:grpSp>
      <p:grpSp>
        <p:nvGrpSpPr>
          <p:cNvPr id="12" name="Group 67"/>
          <p:cNvGrpSpPr>
            <a:grpSpLocks/>
          </p:cNvGrpSpPr>
          <p:nvPr/>
        </p:nvGrpSpPr>
        <p:grpSpPr bwMode="auto">
          <a:xfrm>
            <a:off x="8154319" y="2842992"/>
            <a:ext cx="649288" cy="793750"/>
            <a:chOff x="2599" y="1531"/>
            <a:chExt cx="409" cy="500"/>
          </a:xfrm>
        </p:grpSpPr>
        <p:sp>
          <p:nvSpPr>
            <p:cNvPr id="36911" name="Rectangle 68"/>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a:solidFill>
                    <a:srgbClr val="3333FF"/>
                  </a:solidFill>
                </a:rPr>
                <a:t>0</a:t>
              </a:r>
            </a:p>
          </p:txBody>
        </p:sp>
        <p:sp>
          <p:nvSpPr>
            <p:cNvPr id="36912" name="Line 69"/>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grpSp>
        <p:nvGrpSpPr>
          <p:cNvPr id="13" name="Group 70"/>
          <p:cNvGrpSpPr>
            <a:grpSpLocks/>
          </p:cNvGrpSpPr>
          <p:nvPr/>
        </p:nvGrpSpPr>
        <p:grpSpPr bwMode="auto">
          <a:xfrm>
            <a:off x="8057035" y="4857618"/>
            <a:ext cx="649287" cy="793750"/>
            <a:chOff x="2599" y="1531"/>
            <a:chExt cx="409" cy="500"/>
          </a:xfrm>
        </p:grpSpPr>
        <p:sp>
          <p:nvSpPr>
            <p:cNvPr id="36909" name="Rectangle 71"/>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a:solidFill>
                    <a:srgbClr val="3333FF"/>
                  </a:solidFill>
                </a:rPr>
                <a:t>0</a:t>
              </a:r>
            </a:p>
          </p:txBody>
        </p:sp>
        <p:sp>
          <p:nvSpPr>
            <p:cNvPr id="36910" name="Line 72"/>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
        <p:nvSpPr>
          <p:cNvPr id="277577" name="Rectangle 73"/>
          <p:cNvSpPr>
            <a:spLocks noChangeArrowheads="1"/>
          </p:cNvSpPr>
          <p:nvPr/>
        </p:nvSpPr>
        <p:spPr bwMode="auto">
          <a:xfrm>
            <a:off x="5776913" y="1479550"/>
            <a:ext cx="1203325" cy="703263"/>
          </a:xfrm>
          <a:prstGeom prst="rect">
            <a:avLst/>
          </a:prstGeom>
          <a:noFill/>
          <a:ln w="9525">
            <a:noFill/>
            <a:miter lim="800000"/>
            <a:headEnd/>
            <a:tailEnd/>
          </a:ln>
        </p:spPr>
        <p:txBody>
          <a:bodyPr anchor="ctr"/>
          <a:lstStyle/>
          <a:p>
            <a:r>
              <a:rPr lang="en-US">
                <a:solidFill>
                  <a:srgbClr val="000000"/>
                </a:solidFill>
              </a:rPr>
              <a:t>F</a:t>
            </a:r>
            <a:r>
              <a:rPr lang="en-US" baseline="-25000">
                <a:solidFill>
                  <a:srgbClr val="000000"/>
                </a:solidFill>
              </a:rPr>
              <a:t>n</a:t>
            </a:r>
            <a:r>
              <a:rPr lang="en-US">
                <a:solidFill>
                  <a:srgbClr val="000000"/>
                </a:solidFill>
              </a:rPr>
              <a:t> = ?</a:t>
            </a:r>
          </a:p>
        </p:txBody>
      </p:sp>
      <p:sp>
        <p:nvSpPr>
          <p:cNvPr id="277578" name="Rectangle 74"/>
          <p:cNvSpPr>
            <a:spLocks noChangeArrowheads="1"/>
          </p:cNvSpPr>
          <p:nvPr/>
        </p:nvSpPr>
        <p:spPr bwMode="auto">
          <a:xfrm>
            <a:off x="5784850" y="2079625"/>
            <a:ext cx="1203325" cy="536575"/>
          </a:xfrm>
          <a:prstGeom prst="rect">
            <a:avLst/>
          </a:prstGeom>
          <a:noFill/>
          <a:ln w="9525">
            <a:noFill/>
            <a:miter lim="800000"/>
            <a:headEnd/>
            <a:tailEnd/>
          </a:ln>
        </p:spPr>
        <p:txBody>
          <a:bodyPr anchor="ctr"/>
          <a:lstStyle/>
          <a:p>
            <a:r>
              <a:rPr lang="en-US">
                <a:solidFill>
                  <a:srgbClr val="000000"/>
                </a:solidFill>
              </a:rPr>
              <a:t>F</a:t>
            </a:r>
            <a:r>
              <a:rPr lang="en-US" baseline="-25000">
                <a:solidFill>
                  <a:srgbClr val="000000"/>
                </a:solidFill>
              </a:rPr>
              <a:t>s</a:t>
            </a:r>
            <a:r>
              <a:rPr lang="en-US">
                <a:solidFill>
                  <a:srgbClr val="000000"/>
                </a:solidFill>
              </a:rPr>
              <a:t> = ?</a:t>
            </a:r>
          </a:p>
        </p:txBody>
      </p:sp>
      <p:sp>
        <p:nvSpPr>
          <p:cNvPr id="277579" name="Rectangle 75"/>
          <p:cNvSpPr>
            <a:spLocks noChangeArrowheads="1"/>
          </p:cNvSpPr>
          <p:nvPr/>
        </p:nvSpPr>
        <p:spPr bwMode="auto">
          <a:xfrm>
            <a:off x="5730875" y="212725"/>
            <a:ext cx="1203325" cy="536575"/>
          </a:xfrm>
          <a:prstGeom prst="rect">
            <a:avLst/>
          </a:prstGeom>
          <a:noFill/>
          <a:ln w="9525">
            <a:noFill/>
            <a:miter lim="800000"/>
            <a:headEnd/>
            <a:tailEnd/>
          </a:ln>
        </p:spPr>
        <p:txBody>
          <a:bodyPr anchor="ctr"/>
          <a:lstStyle/>
          <a:p>
            <a:r>
              <a:rPr lang="en-US">
                <a:solidFill>
                  <a:srgbClr val="000000"/>
                </a:solidFill>
              </a:rPr>
              <a:t>v = 0</a:t>
            </a:r>
          </a:p>
        </p:txBody>
      </p:sp>
      <p:sp>
        <p:nvSpPr>
          <p:cNvPr id="56" name="Oval 55"/>
          <p:cNvSpPr/>
          <p:nvPr/>
        </p:nvSpPr>
        <p:spPr>
          <a:xfrm>
            <a:off x="4692682" y="3112835"/>
            <a:ext cx="722641" cy="7226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1" name="Oval 60"/>
          <p:cNvSpPr/>
          <p:nvPr/>
        </p:nvSpPr>
        <p:spPr>
          <a:xfrm>
            <a:off x="6604630" y="5072254"/>
            <a:ext cx="722641" cy="7226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7138914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circle(in)">
                                      <p:cBhvr>
                                        <p:cTn id="7" dur="2000"/>
                                        <p:tgtEl>
                                          <p:spTgt spid="368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7527"/>
                                        </p:tgtEl>
                                        <p:attrNameLst>
                                          <p:attrName>style.visibility</p:attrName>
                                        </p:attrNameLst>
                                      </p:cBhvr>
                                      <p:to>
                                        <p:strVal val="visible"/>
                                      </p:to>
                                    </p:set>
                                    <p:animEffect transition="in" filter="dissolve">
                                      <p:cBhvr>
                                        <p:cTn id="12" dur="500"/>
                                        <p:tgtEl>
                                          <p:spTgt spid="277527"/>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277579"/>
                                        </p:tgtEl>
                                        <p:attrNameLst>
                                          <p:attrName>style.visibility</p:attrName>
                                        </p:attrNameLst>
                                      </p:cBhvr>
                                      <p:to>
                                        <p:strVal val="visible"/>
                                      </p:to>
                                    </p:set>
                                    <p:animEffect transition="in" filter="fade">
                                      <p:cBhvr>
                                        <p:cTn id="17" dur="2000"/>
                                        <p:tgtEl>
                                          <p:spTgt spid="277579"/>
                                        </p:tgtEl>
                                      </p:cBhvr>
                                    </p:animEffect>
                                    <p:anim calcmode="lin" valueType="num">
                                      <p:cBhvr>
                                        <p:cTn id="18" dur="2000" fill="hold"/>
                                        <p:tgtEl>
                                          <p:spTgt spid="277579"/>
                                        </p:tgtEl>
                                        <p:attrNameLst>
                                          <p:attrName>style.rotation</p:attrName>
                                        </p:attrNameLst>
                                      </p:cBhvr>
                                      <p:tavLst>
                                        <p:tav tm="0">
                                          <p:val>
                                            <p:fltVal val="720"/>
                                          </p:val>
                                        </p:tav>
                                        <p:tav tm="100000">
                                          <p:val>
                                            <p:fltVal val="0"/>
                                          </p:val>
                                        </p:tav>
                                      </p:tavLst>
                                    </p:anim>
                                    <p:anim calcmode="lin" valueType="num">
                                      <p:cBhvr>
                                        <p:cTn id="19" dur="2000" fill="hold"/>
                                        <p:tgtEl>
                                          <p:spTgt spid="277579"/>
                                        </p:tgtEl>
                                        <p:attrNameLst>
                                          <p:attrName>ppt_h</p:attrName>
                                        </p:attrNameLst>
                                      </p:cBhvr>
                                      <p:tavLst>
                                        <p:tav tm="0">
                                          <p:val>
                                            <p:fltVal val="0"/>
                                          </p:val>
                                        </p:tav>
                                        <p:tav tm="100000">
                                          <p:val>
                                            <p:strVal val="#ppt_h"/>
                                          </p:val>
                                        </p:tav>
                                      </p:tavLst>
                                    </p:anim>
                                    <p:anim calcmode="lin" valueType="num">
                                      <p:cBhvr>
                                        <p:cTn id="20" dur="2000" fill="hold"/>
                                        <p:tgtEl>
                                          <p:spTgt spid="277579"/>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77533"/>
                                        </p:tgtEl>
                                        <p:attrNameLst>
                                          <p:attrName>style.visibility</p:attrName>
                                        </p:attrNameLst>
                                      </p:cBhvr>
                                      <p:to>
                                        <p:strVal val="visible"/>
                                      </p:to>
                                    </p:set>
                                    <p:animEffect transition="in" filter="wipe(down)">
                                      <p:cBhvr>
                                        <p:cTn id="25" dur="580">
                                          <p:stCondLst>
                                            <p:cond delay="0"/>
                                          </p:stCondLst>
                                        </p:cTn>
                                        <p:tgtEl>
                                          <p:spTgt spid="277533"/>
                                        </p:tgtEl>
                                      </p:cBhvr>
                                    </p:animEffect>
                                    <p:anim calcmode="lin" valueType="num">
                                      <p:cBhvr>
                                        <p:cTn id="26" dur="1822" tmFilter="0,0; 0.14,0.36; 0.43,0.73; 0.71,0.91; 1.0,1.0">
                                          <p:stCondLst>
                                            <p:cond delay="0"/>
                                          </p:stCondLst>
                                        </p:cTn>
                                        <p:tgtEl>
                                          <p:spTgt spid="27753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7753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7753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7753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77533"/>
                                        </p:tgtEl>
                                        <p:attrNameLst>
                                          <p:attrName>ppt_y</p:attrName>
                                        </p:attrNameLst>
                                      </p:cBhvr>
                                      <p:tavLst>
                                        <p:tav tm="0" fmla="#ppt_y-sin(pi*$)/81">
                                          <p:val>
                                            <p:fltVal val="0"/>
                                          </p:val>
                                        </p:tav>
                                        <p:tav tm="100000">
                                          <p:val>
                                            <p:fltVal val="1"/>
                                          </p:val>
                                        </p:tav>
                                      </p:tavLst>
                                    </p:anim>
                                    <p:animScale>
                                      <p:cBhvr>
                                        <p:cTn id="31" dur="26">
                                          <p:stCondLst>
                                            <p:cond delay="650"/>
                                          </p:stCondLst>
                                        </p:cTn>
                                        <p:tgtEl>
                                          <p:spTgt spid="277533"/>
                                        </p:tgtEl>
                                      </p:cBhvr>
                                      <p:to x="100000" y="60000"/>
                                    </p:animScale>
                                    <p:animScale>
                                      <p:cBhvr>
                                        <p:cTn id="32" dur="166" decel="50000">
                                          <p:stCondLst>
                                            <p:cond delay="676"/>
                                          </p:stCondLst>
                                        </p:cTn>
                                        <p:tgtEl>
                                          <p:spTgt spid="277533"/>
                                        </p:tgtEl>
                                      </p:cBhvr>
                                      <p:to x="100000" y="100000"/>
                                    </p:animScale>
                                    <p:animScale>
                                      <p:cBhvr>
                                        <p:cTn id="33" dur="26">
                                          <p:stCondLst>
                                            <p:cond delay="1312"/>
                                          </p:stCondLst>
                                        </p:cTn>
                                        <p:tgtEl>
                                          <p:spTgt spid="277533"/>
                                        </p:tgtEl>
                                      </p:cBhvr>
                                      <p:to x="100000" y="80000"/>
                                    </p:animScale>
                                    <p:animScale>
                                      <p:cBhvr>
                                        <p:cTn id="34" dur="166" decel="50000">
                                          <p:stCondLst>
                                            <p:cond delay="1338"/>
                                          </p:stCondLst>
                                        </p:cTn>
                                        <p:tgtEl>
                                          <p:spTgt spid="277533"/>
                                        </p:tgtEl>
                                      </p:cBhvr>
                                      <p:to x="100000" y="100000"/>
                                    </p:animScale>
                                    <p:animScale>
                                      <p:cBhvr>
                                        <p:cTn id="35" dur="26">
                                          <p:stCondLst>
                                            <p:cond delay="1642"/>
                                          </p:stCondLst>
                                        </p:cTn>
                                        <p:tgtEl>
                                          <p:spTgt spid="277533"/>
                                        </p:tgtEl>
                                      </p:cBhvr>
                                      <p:to x="100000" y="90000"/>
                                    </p:animScale>
                                    <p:animScale>
                                      <p:cBhvr>
                                        <p:cTn id="36" dur="166" decel="50000">
                                          <p:stCondLst>
                                            <p:cond delay="1668"/>
                                          </p:stCondLst>
                                        </p:cTn>
                                        <p:tgtEl>
                                          <p:spTgt spid="277533"/>
                                        </p:tgtEl>
                                      </p:cBhvr>
                                      <p:to x="100000" y="100000"/>
                                    </p:animScale>
                                    <p:animScale>
                                      <p:cBhvr>
                                        <p:cTn id="37" dur="26">
                                          <p:stCondLst>
                                            <p:cond delay="1808"/>
                                          </p:stCondLst>
                                        </p:cTn>
                                        <p:tgtEl>
                                          <p:spTgt spid="277533"/>
                                        </p:tgtEl>
                                      </p:cBhvr>
                                      <p:to x="100000" y="95000"/>
                                    </p:animScale>
                                    <p:animScale>
                                      <p:cBhvr>
                                        <p:cTn id="38" dur="166" decel="50000">
                                          <p:stCondLst>
                                            <p:cond delay="1834"/>
                                          </p:stCondLst>
                                        </p:cTn>
                                        <p:tgtEl>
                                          <p:spTgt spid="27753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ppt_x</p:attrName>
                                        </p:attrNameLst>
                                      </p:cBhvr>
                                      <p:tavLst>
                                        <p:tav tm="0">
                                          <p:val>
                                            <p:strVal val="#ppt_x-.2"/>
                                          </p:val>
                                        </p:tav>
                                        <p:tav tm="100000">
                                          <p:val>
                                            <p:strVal val="#ppt_x"/>
                                          </p:val>
                                        </p:tav>
                                      </p:tavLst>
                                    </p:anim>
                                    <p:anim calcmode="lin" valueType="num">
                                      <p:cBhvr>
                                        <p:cTn id="4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45" dur="10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1000"/>
                                        <p:tgtEl>
                                          <p:spTgt spid="3"/>
                                        </p:tgtEl>
                                      </p:cBhvr>
                                    </p:animEffect>
                                    <p:anim calcmode="lin" valueType="num">
                                      <p:cBhvr>
                                        <p:cTn id="51" dur="1000" fill="hold"/>
                                        <p:tgtEl>
                                          <p:spTgt spid="3"/>
                                        </p:tgtEl>
                                        <p:attrNameLst>
                                          <p:attrName>ppt_x</p:attrName>
                                        </p:attrNameLst>
                                      </p:cBhvr>
                                      <p:tavLst>
                                        <p:tav tm="0">
                                          <p:val>
                                            <p:strVal val="#ppt_x"/>
                                          </p:val>
                                        </p:tav>
                                        <p:tav tm="100000">
                                          <p:val>
                                            <p:strVal val="#ppt_x"/>
                                          </p:val>
                                        </p:tav>
                                      </p:tavLst>
                                    </p:anim>
                                    <p:anim calcmode="lin" valueType="num">
                                      <p:cBhvr>
                                        <p:cTn id="5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5" presetClass="entr" presetSubtype="0" fill="hold" grpId="0" nodeType="clickEffect">
                                  <p:stCondLst>
                                    <p:cond delay="0"/>
                                  </p:stCondLst>
                                  <p:childTnLst>
                                    <p:set>
                                      <p:cBhvr>
                                        <p:cTn id="56" dur="1" fill="hold">
                                          <p:stCondLst>
                                            <p:cond delay="0"/>
                                          </p:stCondLst>
                                        </p:cTn>
                                        <p:tgtEl>
                                          <p:spTgt spid="277577"/>
                                        </p:tgtEl>
                                        <p:attrNameLst>
                                          <p:attrName>style.visibility</p:attrName>
                                        </p:attrNameLst>
                                      </p:cBhvr>
                                      <p:to>
                                        <p:strVal val="visible"/>
                                      </p:to>
                                    </p:set>
                                    <p:animEffect transition="in" filter="fade">
                                      <p:cBhvr>
                                        <p:cTn id="57" dur="2000"/>
                                        <p:tgtEl>
                                          <p:spTgt spid="277577"/>
                                        </p:tgtEl>
                                      </p:cBhvr>
                                    </p:animEffect>
                                    <p:anim calcmode="lin" valueType="num">
                                      <p:cBhvr>
                                        <p:cTn id="58" dur="2000" fill="hold"/>
                                        <p:tgtEl>
                                          <p:spTgt spid="277577"/>
                                        </p:tgtEl>
                                        <p:attrNameLst>
                                          <p:attrName>style.rotation</p:attrName>
                                        </p:attrNameLst>
                                      </p:cBhvr>
                                      <p:tavLst>
                                        <p:tav tm="0">
                                          <p:val>
                                            <p:fltVal val="720"/>
                                          </p:val>
                                        </p:tav>
                                        <p:tav tm="100000">
                                          <p:val>
                                            <p:fltVal val="0"/>
                                          </p:val>
                                        </p:tav>
                                      </p:tavLst>
                                    </p:anim>
                                    <p:anim calcmode="lin" valueType="num">
                                      <p:cBhvr>
                                        <p:cTn id="59" dur="2000" fill="hold"/>
                                        <p:tgtEl>
                                          <p:spTgt spid="277577"/>
                                        </p:tgtEl>
                                        <p:attrNameLst>
                                          <p:attrName>ppt_h</p:attrName>
                                        </p:attrNameLst>
                                      </p:cBhvr>
                                      <p:tavLst>
                                        <p:tav tm="0">
                                          <p:val>
                                            <p:fltVal val="0"/>
                                          </p:val>
                                        </p:tav>
                                        <p:tav tm="100000">
                                          <p:val>
                                            <p:strVal val="#ppt_h"/>
                                          </p:val>
                                        </p:tav>
                                      </p:tavLst>
                                    </p:anim>
                                    <p:anim calcmode="lin" valueType="num">
                                      <p:cBhvr>
                                        <p:cTn id="60" dur="2000" fill="hold"/>
                                        <p:tgtEl>
                                          <p:spTgt spid="277577"/>
                                        </p:tgtEl>
                                        <p:attrNameLst>
                                          <p:attrName>ppt_w</p:attrName>
                                        </p:attrNameLst>
                                      </p:cBhvr>
                                      <p:tavLst>
                                        <p:tav tm="0">
                                          <p:val>
                                            <p:fltVal val="0"/>
                                          </p:val>
                                        </p:tav>
                                        <p:tav tm="100000">
                                          <p:val>
                                            <p:strVal val="#ppt_w"/>
                                          </p:val>
                                        </p:tav>
                                      </p:tavLst>
                                    </p:anim>
                                  </p:childTnLst>
                                </p:cTn>
                              </p:par>
                            </p:childTnLst>
                          </p:cTn>
                        </p:par>
                      </p:childTnLst>
                    </p:cTn>
                  </p:par>
                  <p:par>
                    <p:cTn id="61" fill="hold">
                      <p:stCondLst>
                        <p:cond delay="indefinite"/>
                      </p:stCondLst>
                      <p:childTnLst>
                        <p:par>
                          <p:cTn id="62" fill="hold">
                            <p:stCondLst>
                              <p:cond delay="0"/>
                            </p:stCondLst>
                            <p:childTnLst>
                              <p:par>
                                <p:cTn id="63" presetID="35" presetClass="entr" presetSubtype="0" fill="hold" grpId="0" nodeType="clickEffect">
                                  <p:stCondLst>
                                    <p:cond delay="0"/>
                                  </p:stCondLst>
                                  <p:childTnLst>
                                    <p:set>
                                      <p:cBhvr>
                                        <p:cTn id="64" dur="1" fill="hold">
                                          <p:stCondLst>
                                            <p:cond delay="0"/>
                                          </p:stCondLst>
                                        </p:cTn>
                                        <p:tgtEl>
                                          <p:spTgt spid="277578"/>
                                        </p:tgtEl>
                                        <p:attrNameLst>
                                          <p:attrName>style.visibility</p:attrName>
                                        </p:attrNameLst>
                                      </p:cBhvr>
                                      <p:to>
                                        <p:strVal val="visible"/>
                                      </p:to>
                                    </p:set>
                                    <p:animEffect transition="in" filter="fade">
                                      <p:cBhvr>
                                        <p:cTn id="65" dur="2000"/>
                                        <p:tgtEl>
                                          <p:spTgt spid="277578"/>
                                        </p:tgtEl>
                                      </p:cBhvr>
                                    </p:animEffect>
                                    <p:anim calcmode="lin" valueType="num">
                                      <p:cBhvr>
                                        <p:cTn id="66" dur="2000" fill="hold"/>
                                        <p:tgtEl>
                                          <p:spTgt spid="277578"/>
                                        </p:tgtEl>
                                        <p:attrNameLst>
                                          <p:attrName>style.rotation</p:attrName>
                                        </p:attrNameLst>
                                      </p:cBhvr>
                                      <p:tavLst>
                                        <p:tav tm="0">
                                          <p:val>
                                            <p:fltVal val="720"/>
                                          </p:val>
                                        </p:tav>
                                        <p:tav tm="100000">
                                          <p:val>
                                            <p:fltVal val="0"/>
                                          </p:val>
                                        </p:tav>
                                      </p:tavLst>
                                    </p:anim>
                                    <p:anim calcmode="lin" valueType="num">
                                      <p:cBhvr>
                                        <p:cTn id="67" dur="2000" fill="hold"/>
                                        <p:tgtEl>
                                          <p:spTgt spid="277578"/>
                                        </p:tgtEl>
                                        <p:attrNameLst>
                                          <p:attrName>ppt_h</p:attrName>
                                        </p:attrNameLst>
                                      </p:cBhvr>
                                      <p:tavLst>
                                        <p:tav tm="0">
                                          <p:val>
                                            <p:fltVal val="0"/>
                                          </p:val>
                                        </p:tav>
                                        <p:tav tm="100000">
                                          <p:val>
                                            <p:strVal val="#ppt_h"/>
                                          </p:val>
                                        </p:tav>
                                      </p:tavLst>
                                    </p:anim>
                                    <p:anim calcmode="lin" valueType="num">
                                      <p:cBhvr>
                                        <p:cTn id="68" dur="2000" fill="hold"/>
                                        <p:tgtEl>
                                          <p:spTgt spid="277578"/>
                                        </p:tgtEl>
                                        <p:attrNameLst>
                                          <p:attrName>ppt_w</p:attrName>
                                        </p:attrNameLst>
                                      </p:cBhvr>
                                      <p:tavLst>
                                        <p:tav tm="0">
                                          <p:val>
                                            <p:fltVal val="0"/>
                                          </p:val>
                                        </p:tav>
                                        <p:tav tm="100000">
                                          <p:val>
                                            <p:strVal val="#ppt_w"/>
                                          </p:val>
                                        </p:tav>
                                      </p:tavLst>
                                    </p:anim>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277538"/>
                                        </p:tgtEl>
                                        <p:attrNameLst>
                                          <p:attrName>style.visibility</p:attrName>
                                        </p:attrNameLst>
                                      </p:cBhvr>
                                      <p:to>
                                        <p:strVal val="visible"/>
                                      </p:to>
                                    </p:set>
                                    <p:animEffect transition="in" filter="wheel(1)">
                                      <p:cBhvr>
                                        <p:cTn id="73" dur="2000"/>
                                        <p:tgtEl>
                                          <p:spTgt spid="277538"/>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277537"/>
                                        </p:tgtEl>
                                        <p:attrNameLst>
                                          <p:attrName>style.visibility</p:attrName>
                                        </p:attrNameLst>
                                      </p:cBhvr>
                                      <p:to>
                                        <p:strVal val="visible"/>
                                      </p:to>
                                    </p:set>
                                    <p:animEffect transition="in" filter="dissolve">
                                      <p:cBhvr>
                                        <p:cTn id="78" dur="500"/>
                                        <p:tgtEl>
                                          <p:spTgt spid="277537"/>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dissolve">
                                      <p:cBhvr>
                                        <p:cTn id="83" dur="500"/>
                                        <p:tgtEl>
                                          <p:spTgt spid="5"/>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dissolve">
                                      <p:cBhvr>
                                        <p:cTn id="88" dur="500"/>
                                        <p:tgtEl>
                                          <p:spTgt spid="6"/>
                                        </p:tgtEl>
                                      </p:cBhvr>
                                    </p:animEffect>
                                  </p:childTnLst>
                                </p:cTn>
                              </p:par>
                            </p:childTnLst>
                          </p:cTn>
                        </p:par>
                      </p:childTnLst>
                    </p:cTn>
                  </p:par>
                  <p:par>
                    <p:cTn id="89" fill="hold">
                      <p:stCondLst>
                        <p:cond delay="indefinite"/>
                      </p:stCondLst>
                      <p:childTnLst>
                        <p:par>
                          <p:cTn id="90" fill="hold">
                            <p:stCondLst>
                              <p:cond delay="0"/>
                            </p:stCondLst>
                            <p:childTnLst>
                              <p:par>
                                <p:cTn id="91" presetID="35" presetClass="entr" presetSubtype="0" fill="hold" grpId="0" nodeType="clickEffect">
                                  <p:stCondLst>
                                    <p:cond delay="0"/>
                                  </p:stCondLst>
                                  <p:childTnLst>
                                    <p:set>
                                      <p:cBhvr>
                                        <p:cTn id="92" dur="1" fill="hold">
                                          <p:stCondLst>
                                            <p:cond delay="0"/>
                                          </p:stCondLst>
                                        </p:cTn>
                                        <p:tgtEl>
                                          <p:spTgt spid="277543"/>
                                        </p:tgtEl>
                                        <p:attrNameLst>
                                          <p:attrName>style.visibility</p:attrName>
                                        </p:attrNameLst>
                                      </p:cBhvr>
                                      <p:to>
                                        <p:strVal val="visible"/>
                                      </p:to>
                                    </p:set>
                                    <p:animEffect transition="in" filter="fade">
                                      <p:cBhvr>
                                        <p:cTn id="93" dur="2000"/>
                                        <p:tgtEl>
                                          <p:spTgt spid="277543"/>
                                        </p:tgtEl>
                                      </p:cBhvr>
                                    </p:animEffect>
                                    <p:anim calcmode="lin" valueType="num">
                                      <p:cBhvr>
                                        <p:cTn id="94" dur="2000" fill="hold"/>
                                        <p:tgtEl>
                                          <p:spTgt spid="277543"/>
                                        </p:tgtEl>
                                        <p:attrNameLst>
                                          <p:attrName>style.rotation</p:attrName>
                                        </p:attrNameLst>
                                      </p:cBhvr>
                                      <p:tavLst>
                                        <p:tav tm="0">
                                          <p:val>
                                            <p:fltVal val="720"/>
                                          </p:val>
                                        </p:tav>
                                        <p:tav tm="100000">
                                          <p:val>
                                            <p:fltVal val="0"/>
                                          </p:val>
                                        </p:tav>
                                      </p:tavLst>
                                    </p:anim>
                                    <p:anim calcmode="lin" valueType="num">
                                      <p:cBhvr>
                                        <p:cTn id="95" dur="2000" fill="hold"/>
                                        <p:tgtEl>
                                          <p:spTgt spid="277543"/>
                                        </p:tgtEl>
                                        <p:attrNameLst>
                                          <p:attrName>ppt_h</p:attrName>
                                        </p:attrNameLst>
                                      </p:cBhvr>
                                      <p:tavLst>
                                        <p:tav tm="0">
                                          <p:val>
                                            <p:fltVal val="0"/>
                                          </p:val>
                                        </p:tav>
                                        <p:tav tm="100000">
                                          <p:val>
                                            <p:strVal val="#ppt_h"/>
                                          </p:val>
                                        </p:tav>
                                      </p:tavLst>
                                    </p:anim>
                                    <p:anim calcmode="lin" valueType="num">
                                      <p:cBhvr>
                                        <p:cTn id="96" dur="2000" fill="hold"/>
                                        <p:tgtEl>
                                          <p:spTgt spid="277543"/>
                                        </p:tgtEl>
                                        <p:attrNameLst>
                                          <p:attrName>ppt_w</p:attrName>
                                        </p:attrNameLst>
                                      </p:cBhvr>
                                      <p:tavLst>
                                        <p:tav tm="0">
                                          <p:val>
                                            <p:fltVal val="0"/>
                                          </p:val>
                                        </p:tav>
                                        <p:tav tm="100000">
                                          <p:val>
                                            <p:strVal val="#ppt_w"/>
                                          </p:val>
                                        </p:tav>
                                      </p:tavLst>
                                    </p:anim>
                                  </p:childTnLst>
                                </p:cTn>
                              </p:par>
                              <p:par>
                                <p:cTn id="97" presetID="35" presetClass="entr" presetSubtype="0" fill="hold" grpId="0" nodeType="withEffect">
                                  <p:stCondLst>
                                    <p:cond delay="0"/>
                                  </p:stCondLst>
                                  <p:childTnLst>
                                    <p:set>
                                      <p:cBhvr>
                                        <p:cTn id="98" dur="1" fill="hold">
                                          <p:stCondLst>
                                            <p:cond delay="0"/>
                                          </p:stCondLst>
                                        </p:cTn>
                                        <p:tgtEl>
                                          <p:spTgt spid="277544"/>
                                        </p:tgtEl>
                                        <p:attrNameLst>
                                          <p:attrName>style.visibility</p:attrName>
                                        </p:attrNameLst>
                                      </p:cBhvr>
                                      <p:to>
                                        <p:strVal val="visible"/>
                                      </p:to>
                                    </p:set>
                                    <p:animEffect transition="in" filter="fade">
                                      <p:cBhvr>
                                        <p:cTn id="99" dur="2000"/>
                                        <p:tgtEl>
                                          <p:spTgt spid="277544"/>
                                        </p:tgtEl>
                                      </p:cBhvr>
                                    </p:animEffect>
                                    <p:anim calcmode="lin" valueType="num">
                                      <p:cBhvr>
                                        <p:cTn id="100" dur="2000" fill="hold"/>
                                        <p:tgtEl>
                                          <p:spTgt spid="277544"/>
                                        </p:tgtEl>
                                        <p:attrNameLst>
                                          <p:attrName>style.rotation</p:attrName>
                                        </p:attrNameLst>
                                      </p:cBhvr>
                                      <p:tavLst>
                                        <p:tav tm="0">
                                          <p:val>
                                            <p:fltVal val="720"/>
                                          </p:val>
                                        </p:tav>
                                        <p:tav tm="100000">
                                          <p:val>
                                            <p:fltVal val="0"/>
                                          </p:val>
                                        </p:tav>
                                      </p:tavLst>
                                    </p:anim>
                                    <p:anim calcmode="lin" valueType="num">
                                      <p:cBhvr>
                                        <p:cTn id="101" dur="2000" fill="hold"/>
                                        <p:tgtEl>
                                          <p:spTgt spid="277544"/>
                                        </p:tgtEl>
                                        <p:attrNameLst>
                                          <p:attrName>ppt_h</p:attrName>
                                        </p:attrNameLst>
                                      </p:cBhvr>
                                      <p:tavLst>
                                        <p:tav tm="0">
                                          <p:val>
                                            <p:fltVal val="0"/>
                                          </p:val>
                                        </p:tav>
                                        <p:tav tm="100000">
                                          <p:val>
                                            <p:strVal val="#ppt_h"/>
                                          </p:val>
                                        </p:tav>
                                      </p:tavLst>
                                    </p:anim>
                                    <p:anim calcmode="lin" valueType="num">
                                      <p:cBhvr>
                                        <p:cTn id="102" dur="2000" fill="hold"/>
                                        <p:tgtEl>
                                          <p:spTgt spid="277544"/>
                                        </p:tgtEl>
                                        <p:attrNameLst>
                                          <p:attrName>ppt_w</p:attrName>
                                        </p:attrNameLst>
                                      </p:cBhvr>
                                      <p:tavLst>
                                        <p:tav tm="0">
                                          <p:val>
                                            <p:fltVal val="0"/>
                                          </p:val>
                                        </p:tav>
                                        <p:tav tm="100000">
                                          <p:val>
                                            <p:strVal val="#ppt_w"/>
                                          </p:val>
                                        </p:tav>
                                      </p:tavLst>
                                    </p:anim>
                                  </p:childTnLst>
                                </p:cTn>
                              </p:par>
                            </p:childTnLst>
                          </p:cTn>
                        </p:par>
                      </p:childTnLst>
                    </p:cTn>
                  </p:par>
                  <p:par>
                    <p:cTn id="103" fill="hold">
                      <p:stCondLst>
                        <p:cond delay="indefinite"/>
                      </p:stCondLst>
                      <p:childTnLst>
                        <p:par>
                          <p:cTn id="104" fill="hold">
                            <p:stCondLst>
                              <p:cond delay="0"/>
                            </p:stCondLst>
                            <p:childTnLst>
                              <p:par>
                                <p:cTn id="105" presetID="29" presetClass="entr" presetSubtype="0" fill="hold" grpId="0" nodeType="clickEffect">
                                  <p:stCondLst>
                                    <p:cond delay="0"/>
                                  </p:stCondLst>
                                  <p:childTnLst>
                                    <p:set>
                                      <p:cBhvr>
                                        <p:cTn id="106" dur="1" fill="hold">
                                          <p:stCondLst>
                                            <p:cond delay="0"/>
                                          </p:stCondLst>
                                        </p:cTn>
                                        <p:tgtEl>
                                          <p:spTgt spid="277546"/>
                                        </p:tgtEl>
                                        <p:attrNameLst>
                                          <p:attrName>style.visibility</p:attrName>
                                        </p:attrNameLst>
                                      </p:cBhvr>
                                      <p:to>
                                        <p:strVal val="visible"/>
                                      </p:to>
                                    </p:set>
                                    <p:anim calcmode="lin" valueType="num">
                                      <p:cBhvr>
                                        <p:cTn id="107" dur="1000" fill="hold"/>
                                        <p:tgtEl>
                                          <p:spTgt spid="277546"/>
                                        </p:tgtEl>
                                        <p:attrNameLst>
                                          <p:attrName>ppt_x</p:attrName>
                                        </p:attrNameLst>
                                      </p:cBhvr>
                                      <p:tavLst>
                                        <p:tav tm="0">
                                          <p:val>
                                            <p:strVal val="#ppt_x-.2"/>
                                          </p:val>
                                        </p:tav>
                                        <p:tav tm="100000">
                                          <p:val>
                                            <p:strVal val="#ppt_x"/>
                                          </p:val>
                                        </p:tav>
                                      </p:tavLst>
                                    </p:anim>
                                    <p:anim calcmode="lin" valueType="num">
                                      <p:cBhvr>
                                        <p:cTn id="108" dur="1000" fill="hold"/>
                                        <p:tgtEl>
                                          <p:spTgt spid="277546"/>
                                        </p:tgtEl>
                                        <p:attrNameLst>
                                          <p:attrName>ppt_y</p:attrName>
                                        </p:attrNameLst>
                                      </p:cBhvr>
                                      <p:tavLst>
                                        <p:tav tm="0">
                                          <p:val>
                                            <p:strVal val="#ppt_y"/>
                                          </p:val>
                                        </p:tav>
                                        <p:tav tm="100000">
                                          <p:val>
                                            <p:strVal val="#ppt_y"/>
                                          </p:val>
                                        </p:tav>
                                      </p:tavLst>
                                    </p:anim>
                                    <p:animEffect transition="in" filter="wipe(right)" prLst="gradientSize: 0.1">
                                      <p:cBhvr>
                                        <p:cTn id="109" dur="1000"/>
                                        <p:tgtEl>
                                          <p:spTgt spid="277546"/>
                                        </p:tgtEl>
                                      </p:cBhvr>
                                    </p:animEffect>
                                  </p:childTnLst>
                                </p:cTn>
                              </p:par>
                            </p:childTnLst>
                          </p:cTn>
                        </p:par>
                      </p:childTnLst>
                    </p:cTn>
                  </p:par>
                  <p:par>
                    <p:cTn id="110" fill="hold">
                      <p:stCondLst>
                        <p:cond delay="indefinite"/>
                      </p:stCondLst>
                      <p:childTnLst>
                        <p:par>
                          <p:cTn id="111" fill="hold">
                            <p:stCondLst>
                              <p:cond delay="0"/>
                            </p:stCondLst>
                            <p:childTnLst>
                              <p:par>
                                <p:cTn id="112" presetID="29" presetClass="entr" presetSubtype="0" fill="hold" grpId="0" nodeType="clickEffect">
                                  <p:stCondLst>
                                    <p:cond delay="0"/>
                                  </p:stCondLst>
                                  <p:childTnLst>
                                    <p:set>
                                      <p:cBhvr>
                                        <p:cTn id="113" dur="1" fill="hold">
                                          <p:stCondLst>
                                            <p:cond delay="0"/>
                                          </p:stCondLst>
                                        </p:cTn>
                                        <p:tgtEl>
                                          <p:spTgt spid="277547"/>
                                        </p:tgtEl>
                                        <p:attrNameLst>
                                          <p:attrName>style.visibility</p:attrName>
                                        </p:attrNameLst>
                                      </p:cBhvr>
                                      <p:to>
                                        <p:strVal val="visible"/>
                                      </p:to>
                                    </p:set>
                                    <p:anim calcmode="lin" valueType="num">
                                      <p:cBhvr>
                                        <p:cTn id="114" dur="1000" fill="hold"/>
                                        <p:tgtEl>
                                          <p:spTgt spid="277547"/>
                                        </p:tgtEl>
                                        <p:attrNameLst>
                                          <p:attrName>ppt_x</p:attrName>
                                        </p:attrNameLst>
                                      </p:cBhvr>
                                      <p:tavLst>
                                        <p:tav tm="0">
                                          <p:val>
                                            <p:strVal val="#ppt_x-.2"/>
                                          </p:val>
                                        </p:tav>
                                        <p:tav tm="100000">
                                          <p:val>
                                            <p:strVal val="#ppt_x"/>
                                          </p:val>
                                        </p:tav>
                                      </p:tavLst>
                                    </p:anim>
                                    <p:anim calcmode="lin" valueType="num">
                                      <p:cBhvr>
                                        <p:cTn id="115" dur="1000" fill="hold"/>
                                        <p:tgtEl>
                                          <p:spTgt spid="277547"/>
                                        </p:tgtEl>
                                        <p:attrNameLst>
                                          <p:attrName>ppt_y</p:attrName>
                                        </p:attrNameLst>
                                      </p:cBhvr>
                                      <p:tavLst>
                                        <p:tav tm="0">
                                          <p:val>
                                            <p:strVal val="#ppt_y"/>
                                          </p:val>
                                        </p:tav>
                                        <p:tav tm="100000">
                                          <p:val>
                                            <p:strVal val="#ppt_y"/>
                                          </p:val>
                                        </p:tav>
                                      </p:tavLst>
                                    </p:anim>
                                    <p:animEffect transition="in" filter="wipe(right)" prLst="gradientSize: 0.1">
                                      <p:cBhvr>
                                        <p:cTn id="116" dur="1000"/>
                                        <p:tgtEl>
                                          <p:spTgt spid="277547"/>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7"/>
                                        </p:tgtEl>
                                        <p:attrNameLst>
                                          <p:attrName>style.visibility</p:attrName>
                                        </p:attrNameLst>
                                      </p:cBhvr>
                                      <p:to>
                                        <p:strVal val="visible"/>
                                      </p:to>
                                    </p:set>
                                    <p:anim calcmode="lin" valueType="num">
                                      <p:cBhvr additive="base">
                                        <p:cTn id="121" dur="500" fill="hold"/>
                                        <p:tgtEl>
                                          <p:spTgt spid="7"/>
                                        </p:tgtEl>
                                        <p:attrNameLst>
                                          <p:attrName>ppt_x</p:attrName>
                                        </p:attrNameLst>
                                      </p:cBhvr>
                                      <p:tavLst>
                                        <p:tav tm="0">
                                          <p:val>
                                            <p:strVal val="#ppt_x"/>
                                          </p:val>
                                        </p:tav>
                                        <p:tav tm="100000">
                                          <p:val>
                                            <p:strVal val="#ppt_x"/>
                                          </p:val>
                                        </p:tav>
                                      </p:tavLst>
                                    </p:anim>
                                    <p:anim calcmode="lin" valueType="num">
                                      <p:cBhvr additive="base">
                                        <p:cTn id="1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8"/>
                                        </p:tgtEl>
                                        <p:attrNameLst>
                                          <p:attrName>style.visibility</p:attrName>
                                        </p:attrNameLst>
                                      </p:cBhvr>
                                      <p:to>
                                        <p:strVal val="visible"/>
                                      </p:to>
                                    </p:set>
                                    <p:anim calcmode="lin" valueType="num">
                                      <p:cBhvr additive="base">
                                        <p:cTn id="127" dur="500" fill="hold"/>
                                        <p:tgtEl>
                                          <p:spTgt spid="8"/>
                                        </p:tgtEl>
                                        <p:attrNameLst>
                                          <p:attrName>ppt_x</p:attrName>
                                        </p:attrNameLst>
                                      </p:cBhvr>
                                      <p:tavLst>
                                        <p:tav tm="0">
                                          <p:val>
                                            <p:strVal val="#ppt_x"/>
                                          </p:val>
                                        </p:tav>
                                        <p:tav tm="100000">
                                          <p:val>
                                            <p:strVal val="#ppt_x"/>
                                          </p:val>
                                        </p:tav>
                                      </p:tavLst>
                                    </p:anim>
                                    <p:anim calcmode="lin" valueType="num">
                                      <p:cBhvr additive="base">
                                        <p:cTn id="1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9"/>
                                        </p:tgtEl>
                                        <p:attrNameLst>
                                          <p:attrName>style.visibility</p:attrName>
                                        </p:attrNameLst>
                                      </p:cBhvr>
                                      <p:to>
                                        <p:strVal val="visible"/>
                                      </p:to>
                                    </p:set>
                                    <p:animEffect transition="in" filter="wipe(left)">
                                      <p:cBhvr>
                                        <p:cTn id="133" dur="5000"/>
                                        <p:tgtEl>
                                          <p:spTgt spid="9"/>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nodeType="clickEffect">
                                  <p:stCondLst>
                                    <p:cond delay="0"/>
                                  </p:stCondLst>
                                  <p:childTnLst>
                                    <p:set>
                                      <p:cBhvr>
                                        <p:cTn id="137" dur="1" fill="hold">
                                          <p:stCondLst>
                                            <p:cond delay="0"/>
                                          </p:stCondLst>
                                        </p:cTn>
                                        <p:tgtEl>
                                          <p:spTgt spid="12"/>
                                        </p:tgtEl>
                                        <p:attrNameLst>
                                          <p:attrName>style.visibility</p:attrName>
                                        </p:attrNameLst>
                                      </p:cBhvr>
                                      <p:to>
                                        <p:strVal val="visible"/>
                                      </p:to>
                                    </p:set>
                                    <p:animEffect transition="in" filter="wipe(down)">
                                      <p:cBhvr>
                                        <p:cTn id="138" dur="500"/>
                                        <p:tgtEl>
                                          <p:spTgt spid="12"/>
                                        </p:tgtEl>
                                      </p:cBhvr>
                                    </p:animEffect>
                                  </p:childTnLst>
                                </p:cTn>
                              </p:par>
                            </p:childTnLst>
                          </p:cTn>
                        </p:par>
                      </p:childTnLst>
                    </p:cTn>
                  </p:par>
                  <p:par>
                    <p:cTn id="139" fill="hold">
                      <p:stCondLst>
                        <p:cond delay="indefinite"/>
                      </p:stCondLst>
                      <p:childTnLst>
                        <p:par>
                          <p:cTn id="140" fill="hold">
                            <p:stCondLst>
                              <p:cond delay="0"/>
                            </p:stCondLst>
                            <p:childTnLst>
                              <p:par>
                                <p:cTn id="141" presetID="45" presetClass="entr" presetSubtype="0" fill="hold" grpId="0" nodeType="click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fade">
                                      <p:cBhvr>
                                        <p:cTn id="143" dur="2000"/>
                                        <p:tgtEl>
                                          <p:spTgt spid="56"/>
                                        </p:tgtEl>
                                      </p:cBhvr>
                                    </p:animEffect>
                                    <p:anim calcmode="lin" valueType="num">
                                      <p:cBhvr>
                                        <p:cTn id="144" dur="2000" fill="hold"/>
                                        <p:tgtEl>
                                          <p:spTgt spid="56"/>
                                        </p:tgtEl>
                                        <p:attrNameLst>
                                          <p:attrName>ppt_w</p:attrName>
                                        </p:attrNameLst>
                                      </p:cBhvr>
                                      <p:tavLst>
                                        <p:tav tm="0" fmla="#ppt_w*sin(2.5*pi*$)">
                                          <p:val>
                                            <p:fltVal val="0"/>
                                          </p:val>
                                        </p:tav>
                                        <p:tav tm="100000">
                                          <p:val>
                                            <p:fltVal val="1"/>
                                          </p:val>
                                        </p:tav>
                                      </p:tavLst>
                                    </p:anim>
                                    <p:anim calcmode="lin" valueType="num">
                                      <p:cBhvr>
                                        <p:cTn id="145" dur="2000" fill="hold"/>
                                        <p:tgtEl>
                                          <p:spTgt spid="56"/>
                                        </p:tgtEl>
                                        <p:attrNameLst>
                                          <p:attrName>ppt_h</p:attrName>
                                        </p:attrNameLst>
                                      </p:cBhvr>
                                      <p:tavLst>
                                        <p:tav tm="0">
                                          <p:val>
                                            <p:strVal val="#ppt_h"/>
                                          </p:val>
                                        </p:tav>
                                        <p:tav tm="100000">
                                          <p:val>
                                            <p:strVal val="#ppt_h"/>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277553"/>
                                        </p:tgtEl>
                                        <p:attrNameLst>
                                          <p:attrName>style.visibility</p:attrName>
                                        </p:attrNameLst>
                                      </p:cBhvr>
                                      <p:to>
                                        <p:strVal val="visible"/>
                                      </p:to>
                                    </p:set>
                                    <p:animEffect transition="in" filter="fade">
                                      <p:cBhvr>
                                        <p:cTn id="150" dur="1000"/>
                                        <p:tgtEl>
                                          <p:spTgt spid="277553"/>
                                        </p:tgtEl>
                                      </p:cBhvr>
                                    </p:animEffect>
                                    <p:anim calcmode="lin" valueType="num">
                                      <p:cBhvr>
                                        <p:cTn id="151" dur="1000" fill="hold"/>
                                        <p:tgtEl>
                                          <p:spTgt spid="277553"/>
                                        </p:tgtEl>
                                        <p:attrNameLst>
                                          <p:attrName>ppt_x</p:attrName>
                                        </p:attrNameLst>
                                      </p:cBhvr>
                                      <p:tavLst>
                                        <p:tav tm="0">
                                          <p:val>
                                            <p:strVal val="#ppt_x"/>
                                          </p:val>
                                        </p:tav>
                                        <p:tav tm="100000">
                                          <p:val>
                                            <p:strVal val="#ppt_x"/>
                                          </p:val>
                                        </p:tav>
                                      </p:tavLst>
                                    </p:anim>
                                    <p:anim calcmode="lin" valueType="num">
                                      <p:cBhvr>
                                        <p:cTn id="152" dur="1000" fill="hold"/>
                                        <p:tgtEl>
                                          <p:spTgt spid="277553"/>
                                        </p:tgtEl>
                                        <p:attrNameLst>
                                          <p:attrName>ppt_y</p:attrName>
                                        </p:attrNameLst>
                                      </p:cBhvr>
                                      <p:tavLst>
                                        <p:tav tm="0">
                                          <p:val>
                                            <p:strVal val="#ppt_y-.1"/>
                                          </p:val>
                                        </p:tav>
                                        <p:tav tm="100000">
                                          <p:val>
                                            <p:strVal val="#ppt_y"/>
                                          </p:val>
                                        </p:tav>
                                      </p:tavLst>
                                    </p:anim>
                                  </p:childTnLst>
                                </p:cTn>
                              </p:par>
                              <p:par>
                                <p:cTn id="153" presetID="9" presetClass="entr" presetSubtype="0" fill="hold" grpId="0" nodeType="withEffect">
                                  <p:stCondLst>
                                    <p:cond delay="2000"/>
                                  </p:stCondLst>
                                  <p:childTnLst>
                                    <p:set>
                                      <p:cBhvr>
                                        <p:cTn id="154" dur="1" fill="hold">
                                          <p:stCondLst>
                                            <p:cond delay="0"/>
                                          </p:stCondLst>
                                        </p:cTn>
                                        <p:tgtEl>
                                          <p:spTgt spid="277563"/>
                                        </p:tgtEl>
                                        <p:attrNameLst>
                                          <p:attrName>style.visibility</p:attrName>
                                        </p:attrNameLst>
                                      </p:cBhvr>
                                      <p:to>
                                        <p:strVal val="visible"/>
                                      </p:to>
                                    </p:set>
                                    <p:animEffect transition="in" filter="dissolve">
                                      <p:cBhvr>
                                        <p:cTn id="155" dur="500"/>
                                        <p:tgtEl>
                                          <p:spTgt spid="277563"/>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277554"/>
                                        </p:tgtEl>
                                        <p:attrNameLst>
                                          <p:attrName>style.visibility</p:attrName>
                                        </p:attrNameLst>
                                      </p:cBhvr>
                                      <p:to>
                                        <p:strVal val="visible"/>
                                      </p:to>
                                    </p:set>
                                    <p:animEffect transition="in" filter="wipe(left)">
                                      <p:cBhvr>
                                        <p:cTn id="160" dur="5000"/>
                                        <p:tgtEl>
                                          <p:spTgt spid="277554"/>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nodeType="clickEffect">
                                  <p:stCondLst>
                                    <p:cond delay="0"/>
                                  </p:stCondLst>
                                  <p:childTnLst>
                                    <p:set>
                                      <p:cBhvr>
                                        <p:cTn id="164" dur="1" fill="hold">
                                          <p:stCondLst>
                                            <p:cond delay="0"/>
                                          </p:stCondLst>
                                        </p:cTn>
                                        <p:tgtEl>
                                          <p:spTgt spid="13"/>
                                        </p:tgtEl>
                                        <p:attrNameLst>
                                          <p:attrName>style.visibility</p:attrName>
                                        </p:attrNameLst>
                                      </p:cBhvr>
                                      <p:to>
                                        <p:strVal val="visible"/>
                                      </p:to>
                                    </p:set>
                                    <p:animEffect transition="in" filter="wipe(down)">
                                      <p:cBhvr>
                                        <p:cTn id="165" dur="500"/>
                                        <p:tgtEl>
                                          <p:spTgt spid="13"/>
                                        </p:tgtEl>
                                      </p:cBhvr>
                                    </p:animEffect>
                                  </p:childTnLst>
                                </p:cTn>
                              </p:par>
                            </p:childTnLst>
                          </p:cTn>
                        </p:par>
                      </p:childTnLst>
                    </p:cTn>
                  </p:par>
                  <p:par>
                    <p:cTn id="166" fill="hold">
                      <p:stCondLst>
                        <p:cond delay="indefinite"/>
                      </p:stCondLst>
                      <p:childTnLst>
                        <p:par>
                          <p:cTn id="167" fill="hold">
                            <p:stCondLst>
                              <p:cond delay="0"/>
                            </p:stCondLst>
                            <p:childTnLst>
                              <p:par>
                                <p:cTn id="168" presetID="45" presetClass="entr" presetSubtype="0" fill="hold" grpId="0" nodeType="clickEffect">
                                  <p:stCondLst>
                                    <p:cond delay="0"/>
                                  </p:stCondLst>
                                  <p:childTnLst>
                                    <p:set>
                                      <p:cBhvr>
                                        <p:cTn id="169" dur="1" fill="hold">
                                          <p:stCondLst>
                                            <p:cond delay="0"/>
                                          </p:stCondLst>
                                        </p:cTn>
                                        <p:tgtEl>
                                          <p:spTgt spid="61"/>
                                        </p:tgtEl>
                                        <p:attrNameLst>
                                          <p:attrName>style.visibility</p:attrName>
                                        </p:attrNameLst>
                                      </p:cBhvr>
                                      <p:to>
                                        <p:strVal val="visible"/>
                                      </p:to>
                                    </p:set>
                                    <p:animEffect transition="in" filter="fade">
                                      <p:cBhvr>
                                        <p:cTn id="170" dur="2000"/>
                                        <p:tgtEl>
                                          <p:spTgt spid="61"/>
                                        </p:tgtEl>
                                      </p:cBhvr>
                                    </p:animEffect>
                                    <p:anim calcmode="lin" valueType="num">
                                      <p:cBhvr>
                                        <p:cTn id="171" dur="2000" fill="hold"/>
                                        <p:tgtEl>
                                          <p:spTgt spid="61"/>
                                        </p:tgtEl>
                                        <p:attrNameLst>
                                          <p:attrName>ppt_w</p:attrName>
                                        </p:attrNameLst>
                                      </p:cBhvr>
                                      <p:tavLst>
                                        <p:tav tm="0" fmla="#ppt_w*sin(2.5*pi*$)">
                                          <p:val>
                                            <p:fltVal val="0"/>
                                          </p:val>
                                        </p:tav>
                                        <p:tav tm="100000">
                                          <p:val>
                                            <p:fltVal val="1"/>
                                          </p:val>
                                        </p:tav>
                                      </p:tavLst>
                                    </p:anim>
                                    <p:anim calcmode="lin" valueType="num">
                                      <p:cBhvr>
                                        <p:cTn id="172" dur="2000" fill="hold"/>
                                        <p:tgtEl>
                                          <p:spTgt spid="61"/>
                                        </p:tgtEl>
                                        <p:attrNameLst>
                                          <p:attrName>ppt_h</p:attrName>
                                        </p:attrNameLst>
                                      </p:cBhvr>
                                      <p:tavLst>
                                        <p:tav tm="0">
                                          <p:val>
                                            <p:strVal val="#ppt_h"/>
                                          </p:val>
                                        </p:tav>
                                        <p:tav tm="100000">
                                          <p:val>
                                            <p:strVal val="#ppt_h"/>
                                          </p:val>
                                        </p:tav>
                                      </p:tavLst>
                                    </p:anim>
                                  </p:childTnLst>
                                </p:cTn>
                              </p:par>
                            </p:childTnLst>
                          </p:cTn>
                        </p:par>
                      </p:childTnLst>
                    </p:cTn>
                  </p:par>
                  <p:par>
                    <p:cTn id="173" fill="hold">
                      <p:stCondLst>
                        <p:cond delay="indefinite"/>
                      </p:stCondLst>
                      <p:childTnLst>
                        <p:par>
                          <p:cTn id="174" fill="hold">
                            <p:stCondLst>
                              <p:cond delay="0"/>
                            </p:stCondLst>
                            <p:childTnLst>
                              <p:par>
                                <p:cTn id="175" presetID="47" presetClass="entr" presetSubtype="0" fill="hold" grpId="0" nodeType="clickEffect">
                                  <p:stCondLst>
                                    <p:cond delay="0"/>
                                  </p:stCondLst>
                                  <p:childTnLst>
                                    <p:set>
                                      <p:cBhvr>
                                        <p:cTn id="176" dur="1" fill="hold">
                                          <p:stCondLst>
                                            <p:cond delay="0"/>
                                          </p:stCondLst>
                                        </p:cTn>
                                        <p:tgtEl>
                                          <p:spTgt spid="277555"/>
                                        </p:tgtEl>
                                        <p:attrNameLst>
                                          <p:attrName>style.visibility</p:attrName>
                                        </p:attrNameLst>
                                      </p:cBhvr>
                                      <p:to>
                                        <p:strVal val="visible"/>
                                      </p:to>
                                    </p:set>
                                    <p:animEffect transition="in" filter="fade">
                                      <p:cBhvr>
                                        <p:cTn id="177" dur="1000"/>
                                        <p:tgtEl>
                                          <p:spTgt spid="277555"/>
                                        </p:tgtEl>
                                      </p:cBhvr>
                                    </p:animEffect>
                                    <p:anim calcmode="lin" valueType="num">
                                      <p:cBhvr>
                                        <p:cTn id="178" dur="1000" fill="hold"/>
                                        <p:tgtEl>
                                          <p:spTgt spid="277555"/>
                                        </p:tgtEl>
                                        <p:attrNameLst>
                                          <p:attrName>ppt_x</p:attrName>
                                        </p:attrNameLst>
                                      </p:cBhvr>
                                      <p:tavLst>
                                        <p:tav tm="0">
                                          <p:val>
                                            <p:strVal val="#ppt_x"/>
                                          </p:val>
                                        </p:tav>
                                        <p:tav tm="100000">
                                          <p:val>
                                            <p:strVal val="#ppt_x"/>
                                          </p:val>
                                        </p:tav>
                                      </p:tavLst>
                                    </p:anim>
                                    <p:anim calcmode="lin" valueType="num">
                                      <p:cBhvr>
                                        <p:cTn id="179" dur="1000" fill="hold"/>
                                        <p:tgtEl>
                                          <p:spTgt spid="277555"/>
                                        </p:tgtEl>
                                        <p:attrNameLst>
                                          <p:attrName>ppt_y</p:attrName>
                                        </p:attrNameLst>
                                      </p:cBhvr>
                                      <p:tavLst>
                                        <p:tav tm="0">
                                          <p:val>
                                            <p:strVal val="#ppt_y-.1"/>
                                          </p:val>
                                        </p:tav>
                                        <p:tav tm="100000">
                                          <p:val>
                                            <p:strVal val="#ppt_y"/>
                                          </p:val>
                                        </p:tav>
                                      </p:tavLst>
                                    </p:anim>
                                  </p:childTnLst>
                                </p:cTn>
                              </p:par>
                              <p:par>
                                <p:cTn id="180" presetID="9" presetClass="entr" presetSubtype="0" fill="hold" grpId="0" nodeType="withEffect">
                                  <p:stCondLst>
                                    <p:cond delay="2000"/>
                                  </p:stCondLst>
                                  <p:childTnLst>
                                    <p:set>
                                      <p:cBhvr>
                                        <p:cTn id="181" dur="1" fill="hold">
                                          <p:stCondLst>
                                            <p:cond delay="0"/>
                                          </p:stCondLst>
                                        </p:cTn>
                                        <p:tgtEl>
                                          <p:spTgt spid="277564"/>
                                        </p:tgtEl>
                                        <p:attrNameLst>
                                          <p:attrName>style.visibility</p:attrName>
                                        </p:attrNameLst>
                                      </p:cBhvr>
                                      <p:to>
                                        <p:strVal val="visible"/>
                                      </p:to>
                                    </p:set>
                                    <p:animEffect transition="in" filter="dissolve">
                                      <p:cBhvr>
                                        <p:cTn id="182" dur="500"/>
                                        <p:tgtEl>
                                          <p:spTgt spid="277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63" grpId="0" animBg="1"/>
      <p:bldP spid="277564" grpId="0" animBg="1"/>
      <p:bldP spid="277527" grpId="0"/>
      <p:bldP spid="277533" grpId="0"/>
      <p:bldP spid="277537" grpId="0"/>
      <p:bldP spid="277538" grpId="0" animBg="1"/>
      <p:bldP spid="277543" grpId="0" animBg="1"/>
      <p:bldP spid="277544" grpId="0" animBg="1"/>
      <p:bldP spid="277546" grpId="0"/>
      <p:bldP spid="277547" grpId="0"/>
      <p:bldP spid="277553" grpId="0"/>
      <p:bldP spid="277554" grpId="0"/>
      <p:bldP spid="277555" grpId="0"/>
      <p:bldP spid="277577" grpId="0"/>
      <p:bldP spid="277578" grpId="0"/>
      <p:bldP spid="277579" grpId="0"/>
      <p:bldP spid="56" grpId="0" animBg="1"/>
      <p:bldP spid="6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5"/>
          <p:cNvSpPr>
            <a:spLocks noChangeArrowheads="1"/>
          </p:cNvSpPr>
          <p:nvPr/>
        </p:nvSpPr>
        <p:spPr bwMode="auto">
          <a:xfrm>
            <a:off x="105213" y="125975"/>
            <a:ext cx="7113587" cy="1939925"/>
          </a:xfrm>
          <a:prstGeom prst="rect">
            <a:avLst/>
          </a:prstGeom>
          <a:noFill/>
          <a:ln w="9525">
            <a:noFill/>
            <a:miter lim="800000"/>
            <a:headEnd/>
            <a:tailEnd/>
          </a:ln>
        </p:spPr>
        <p:txBody>
          <a:bodyPr anchor="ctr">
            <a:spAutoFit/>
          </a:bodyPr>
          <a:lstStyle/>
          <a:p>
            <a:r>
              <a:rPr lang="en-US" sz="2400" dirty="0">
                <a:solidFill>
                  <a:srgbClr val="FF0000"/>
                </a:solidFill>
              </a:rPr>
              <a:t>A </a:t>
            </a:r>
            <a:r>
              <a:rPr lang="en-US" sz="2400" dirty="0" smtClean="0">
                <a:solidFill>
                  <a:srgbClr val="FF0000"/>
                </a:solidFill>
              </a:rPr>
              <a:t>52 </a:t>
            </a:r>
            <a:r>
              <a:rPr lang="en-US" sz="2400" dirty="0">
                <a:solidFill>
                  <a:srgbClr val="FF0000"/>
                </a:solidFill>
              </a:rPr>
              <a:t>N force acts downward along a</a:t>
            </a:r>
          </a:p>
          <a:p>
            <a:r>
              <a:rPr lang="en-US" sz="2400" dirty="0" err="1" smtClean="0">
                <a:solidFill>
                  <a:srgbClr val="FF0000"/>
                </a:solidFill>
              </a:rPr>
              <a:t>41</a:t>
            </a:r>
            <a:r>
              <a:rPr lang="en-US" sz="2400" baseline="30000" dirty="0" err="1" smtClean="0">
                <a:solidFill>
                  <a:srgbClr val="FF0000"/>
                </a:solidFill>
              </a:rPr>
              <a:t>o</a:t>
            </a:r>
            <a:r>
              <a:rPr lang="en-US" sz="2400" dirty="0" smtClean="0">
                <a:solidFill>
                  <a:srgbClr val="FF0000"/>
                </a:solidFill>
              </a:rPr>
              <a:t> </a:t>
            </a:r>
            <a:r>
              <a:rPr lang="en-US" sz="2400" dirty="0">
                <a:solidFill>
                  <a:srgbClr val="FF0000"/>
                </a:solidFill>
              </a:rPr>
              <a:t>inclined plane on a </a:t>
            </a:r>
            <a:r>
              <a:rPr lang="en-US" sz="2400" dirty="0" smtClean="0">
                <a:solidFill>
                  <a:srgbClr val="FF0000"/>
                </a:solidFill>
              </a:rPr>
              <a:t>22 </a:t>
            </a:r>
            <a:r>
              <a:rPr lang="en-US" sz="2400" dirty="0">
                <a:solidFill>
                  <a:srgbClr val="FF0000"/>
                </a:solidFill>
              </a:rPr>
              <a:t>kg mass. The</a:t>
            </a:r>
          </a:p>
          <a:p>
            <a:r>
              <a:rPr lang="en-US" sz="2400" dirty="0">
                <a:solidFill>
                  <a:srgbClr val="FF0000"/>
                </a:solidFill>
              </a:rPr>
              <a:t>force is parallel to the plane, the coefficient</a:t>
            </a:r>
          </a:p>
          <a:p>
            <a:r>
              <a:rPr lang="en-US" sz="2400" dirty="0">
                <a:solidFill>
                  <a:srgbClr val="FF0000"/>
                </a:solidFill>
              </a:rPr>
              <a:t>of kinetic friction is </a:t>
            </a:r>
            <a:r>
              <a:rPr lang="en-US" sz="2400" dirty="0" smtClean="0">
                <a:solidFill>
                  <a:srgbClr val="FF0000"/>
                </a:solidFill>
              </a:rPr>
              <a:t>0.49, </a:t>
            </a:r>
            <a:r>
              <a:rPr lang="en-US" sz="2400" dirty="0">
                <a:solidFill>
                  <a:srgbClr val="FF0000"/>
                </a:solidFill>
              </a:rPr>
              <a:t>and the mass is</a:t>
            </a:r>
          </a:p>
          <a:p>
            <a:r>
              <a:rPr lang="en-US" sz="2400" dirty="0">
                <a:solidFill>
                  <a:srgbClr val="FF0000"/>
                </a:solidFill>
              </a:rPr>
              <a:t>already moving. Find the acceleration of the mass. </a:t>
            </a:r>
          </a:p>
        </p:txBody>
      </p:sp>
      <p:grpSp>
        <p:nvGrpSpPr>
          <p:cNvPr id="8" name="Group 7"/>
          <p:cNvGrpSpPr/>
          <p:nvPr/>
        </p:nvGrpSpPr>
        <p:grpSpPr>
          <a:xfrm>
            <a:off x="5886450" y="808038"/>
            <a:ext cx="2971800" cy="884237"/>
            <a:chOff x="5886450" y="808038"/>
            <a:chExt cx="2971800" cy="884237"/>
          </a:xfrm>
        </p:grpSpPr>
        <p:sp>
          <p:nvSpPr>
            <p:cNvPr id="39939" name="Rectangle 17"/>
            <p:cNvSpPr>
              <a:spLocks noChangeArrowheads="1"/>
            </p:cNvSpPr>
            <p:nvPr/>
          </p:nvSpPr>
          <p:spPr bwMode="auto">
            <a:xfrm rot="2471277">
              <a:off x="7067550" y="808038"/>
              <a:ext cx="1179513" cy="884237"/>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39940" name="Line 18"/>
            <p:cNvSpPr>
              <a:spLocks noChangeShapeType="1"/>
            </p:cNvSpPr>
            <p:nvPr/>
          </p:nvSpPr>
          <p:spPr bwMode="auto">
            <a:xfrm rot="2471277">
              <a:off x="5886450" y="1589088"/>
              <a:ext cx="2971800" cy="6350"/>
            </a:xfrm>
            <a:prstGeom prst="line">
              <a:avLst/>
            </a:prstGeom>
            <a:noFill/>
            <a:ln w="38100">
              <a:solidFill>
                <a:srgbClr val="0070C0"/>
              </a:solidFill>
              <a:round/>
              <a:headEnd/>
              <a:tailEnd/>
            </a:ln>
          </p:spPr>
          <p:txBody>
            <a:bodyPr/>
            <a:lstStyle/>
            <a:p>
              <a:endParaRPr lang="en-US">
                <a:solidFill>
                  <a:srgbClr val="000000"/>
                </a:solidFill>
              </a:endParaRPr>
            </a:p>
          </p:txBody>
        </p:sp>
      </p:grpSp>
      <p:grpSp>
        <p:nvGrpSpPr>
          <p:cNvPr id="2" name="Group 82"/>
          <p:cNvGrpSpPr>
            <a:grpSpLocks/>
          </p:cNvGrpSpPr>
          <p:nvPr/>
        </p:nvGrpSpPr>
        <p:grpSpPr bwMode="auto">
          <a:xfrm>
            <a:off x="6283382" y="104777"/>
            <a:ext cx="989022" cy="558801"/>
            <a:chOff x="3958" y="66"/>
            <a:chExt cx="623" cy="352"/>
          </a:xfrm>
        </p:grpSpPr>
        <p:sp>
          <p:nvSpPr>
            <p:cNvPr id="39981" name="Line 19"/>
            <p:cNvSpPr>
              <a:spLocks noChangeShapeType="1"/>
            </p:cNvSpPr>
            <p:nvPr/>
          </p:nvSpPr>
          <p:spPr bwMode="auto">
            <a:xfrm rot="2471277">
              <a:off x="4221" y="418"/>
              <a:ext cx="360" cy="0"/>
            </a:xfrm>
            <a:prstGeom prst="line">
              <a:avLst/>
            </a:prstGeom>
            <a:noFill/>
            <a:ln w="19050">
              <a:solidFill>
                <a:srgbClr val="000000"/>
              </a:solidFill>
              <a:round/>
              <a:headEnd/>
              <a:tailEnd type="triangle" w="lg" len="lg"/>
            </a:ln>
          </p:spPr>
          <p:txBody>
            <a:bodyPr wrap="none" anchor="t" anchorCtr="0">
              <a:spAutoFit/>
            </a:bodyPr>
            <a:lstStyle/>
            <a:p>
              <a:endParaRPr lang="en-US">
                <a:solidFill>
                  <a:srgbClr val="000000"/>
                </a:solidFill>
              </a:endParaRPr>
            </a:p>
          </p:txBody>
        </p:sp>
        <p:sp>
          <p:nvSpPr>
            <p:cNvPr id="39982" name="Text Box 21"/>
            <p:cNvSpPr txBox="1">
              <a:spLocks noChangeArrowheads="1"/>
            </p:cNvSpPr>
            <p:nvPr/>
          </p:nvSpPr>
          <p:spPr bwMode="auto">
            <a:xfrm>
              <a:off x="3958" y="66"/>
              <a:ext cx="306" cy="291"/>
            </a:xfrm>
            <a:prstGeom prst="rect">
              <a:avLst/>
            </a:prstGeom>
            <a:noFill/>
            <a:ln w="9525">
              <a:noFill/>
              <a:miter lim="800000"/>
              <a:headEnd/>
              <a:tailEnd/>
            </a:ln>
          </p:spPr>
          <p:txBody>
            <a:bodyPr wrap="none" anchor="t" anchorCtr="0">
              <a:spAutoFit/>
            </a:bodyPr>
            <a:lstStyle/>
            <a:p>
              <a:r>
                <a:rPr lang="en-US" sz="2400" dirty="0" err="1" smtClean="0">
                  <a:solidFill>
                    <a:srgbClr val="000000"/>
                  </a:solidFill>
                </a:rPr>
                <a:t>F</a:t>
              </a:r>
              <a:r>
                <a:rPr lang="en-US" sz="2400" baseline="-25000" dirty="0" err="1" smtClean="0">
                  <a:solidFill>
                    <a:srgbClr val="000000"/>
                  </a:solidFill>
                </a:rPr>
                <a:t>a</a:t>
              </a:r>
              <a:endParaRPr lang="en-US" sz="2400" baseline="-25000" dirty="0">
                <a:solidFill>
                  <a:srgbClr val="000000"/>
                </a:solidFill>
              </a:endParaRPr>
            </a:p>
          </p:txBody>
        </p:sp>
      </p:grpSp>
      <p:grpSp>
        <p:nvGrpSpPr>
          <p:cNvPr id="3" name="Group 83"/>
          <p:cNvGrpSpPr>
            <a:grpSpLocks/>
          </p:cNvGrpSpPr>
          <p:nvPr/>
        </p:nvGrpSpPr>
        <p:grpSpPr bwMode="auto">
          <a:xfrm>
            <a:off x="7796218" y="406400"/>
            <a:ext cx="879475" cy="461963"/>
            <a:chOff x="4911" y="256"/>
            <a:chExt cx="554" cy="291"/>
          </a:xfrm>
        </p:grpSpPr>
        <p:sp>
          <p:nvSpPr>
            <p:cNvPr id="39979" name="Line 20"/>
            <p:cNvSpPr>
              <a:spLocks noChangeShapeType="1"/>
            </p:cNvSpPr>
            <p:nvPr/>
          </p:nvSpPr>
          <p:spPr bwMode="auto">
            <a:xfrm rot="2471277">
              <a:off x="4911" y="512"/>
              <a:ext cx="360" cy="0"/>
            </a:xfrm>
            <a:prstGeom prst="line">
              <a:avLst/>
            </a:prstGeom>
            <a:noFill/>
            <a:ln w="19050">
              <a:solidFill>
                <a:srgbClr val="000000"/>
              </a:solidFill>
              <a:round/>
              <a:headEnd/>
              <a:tailEnd type="triangle" w="lg" len="lg"/>
            </a:ln>
          </p:spPr>
          <p:txBody>
            <a:bodyPr wrap="none" anchor="t" anchorCtr="0">
              <a:spAutoFit/>
            </a:bodyPr>
            <a:lstStyle/>
            <a:p>
              <a:endParaRPr lang="en-US">
                <a:solidFill>
                  <a:srgbClr val="000000"/>
                </a:solidFill>
              </a:endParaRPr>
            </a:p>
          </p:txBody>
        </p:sp>
        <p:sp>
          <p:nvSpPr>
            <p:cNvPr id="39980" name="Text Box 22"/>
            <p:cNvSpPr txBox="1">
              <a:spLocks noChangeArrowheads="1"/>
            </p:cNvSpPr>
            <p:nvPr/>
          </p:nvSpPr>
          <p:spPr bwMode="auto">
            <a:xfrm>
              <a:off x="5090" y="256"/>
              <a:ext cx="375" cy="291"/>
            </a:xfrm>
            <a:prstGeom prst="rect">
              <a:avLst/>
            </a:prstGeom>
            <a:noFill/>
            <a:ln w="9525">
              <a:noFill/>
              <a:miter lim="800000"/>
              <a:headEnd/>
              <a:tailEnd/>
            </a:ln>
          </p:spPr>
          <p:txBody>
            <a:bodyPr wrap="none" anchor="t" anchorCtr="0">
              <a:spAutoFit/>
            </a:bodyPr>
            <a:lstStyle/>
            <a:p>
              <a:r>
                <a:rPr lang="en-US" sz="2400" dirty="0" smtClean="0">
                  <a:solidFill>
                    <a:srgbClr val="000000"/>
                  </a:solidFill>
                </a:rPr>
                <a:t>v ?</a:t>
              </a:r>
              <a:endParaRPr lang="en-US" sz="2400" dirty="0">
                <a:solidFill>
                  <a:srgbClr val="000000"/>
                </a:solidFill>
              </a:endParaRPr>
            </a:p>
          </p:txBody>
        </p:sp>
      </p:grpSp>
      <p:sp>
        <p:nvSpPr>
          <p:cNvPr id="294935" name="Text Box 23"/>
          <p:cNvSpPr txBox="1">
            <a:spLocks noChangeArrowheads="1"/>
          </p:cNvSpPr>
          <p:nvPr/>
        </p:nvSpPr>
        <p:spPr bwMode="auto">
          <a:xfrm>
            <a:off x="7443932" y="994538"/>
            <a:ext cx="441146" cy="461665"/>
          </a:xfrm>
          <a:prstGeom prst="rect">
            <a:avLst/>
          </a:prstGeom>
          <a:noFill/>
          <a:ln w="9525">
            <a:noFill/>
            <a:miter lim="800000"/>
            <a:headEnd/>
            <a:tailEnd/>
          </a:ln>
        </p:spPr>
        <p:txBody>
          <a:bodyPr wrap="none" anchor="t" anchorCtr="0">
            <a:spAutoFit/>
          </a:bodyPr>
          <a:lstStyle/>
          <a:p>
            <a:r>
              <a:rPr lang="en-US" sz="2400" dirty="0" smtClean="0">
                <a:solidFill>
                  <a:srgbClr val="000000"/>
                </a:solidFill>
              </a:rPr>
              <a:t>m</a:t>
            </a:r>
            <a:endParaRPr lang="en-US" sz="2400" dirty="0">
              <a:solidFill>
                <a:srgbClr val="000000"/>
              </a:solidFill>
            </a:endParaRPr>
          </a:p>
        </p:txBody>
      </p:sp>
      <p:sp>
        <p:nvSpPr>
          <p:cNvPr id="294936" name="Text Box 24"/>
          <p:cNvSpPr txBox="1">
            <a:spLocks noChangeArrowheads="1"/>
          </p:cNvSpPr>
          <p:nvPr/>
        </p:nvSpPr>
        <p:spPr bwMode="auto">
          <a:xfrm>
            <a:off x="7859788" y="2197163"/>
            <a:ext cx="344966" cy="461665"/>
          </a:xfrm>
          <a:prstGeom prst="rect">
            <a:avLst/>
          </a:prstGeom>
          <a:noFill/>
          <a:ln w="9525">
            <a:noFill/>
            <a:miter lim="800000"/>
            <a:headEnd/>
            <a:tailEnd/>
          </a:ln>
        </p:spPr>
        <p:txBody>
          <a:bodyPr wrap="none" anchor="t" anchorCtr="0">
            <a:spAutoFit/>
          </a:bodyPr>
          <a:lstStyle/>
          <a:p>
            <a:r>
              <a:rPr lang="en-US" sz="2400" b="1" dirty="0" smtClean="0">
                <a:solidFill>
                  <a:srgbClr val="000000"/>
                </a:solidFill>
                <a:latin typeface="Symbol" panose="05050102010706020507" pitchFamily="18" charset="2"/>
              </a:rPr>
              <a:t>q</a:t>
            </a:r>
            <a:endParaRPr lang="en-US" sz="2400" b="1" dirty="0">
              <a:solidFill>
                <a:srgbClr val="000000"/>
              </a:solidFill>
              <a:latin typeface="Symbol" panose="05050102010706020507" pitchFamily="18" charset="2"/>
            </a:endParaRPr>
          </a:p>
        </p:txBody>
      </p:sp>
      <p:sp>
        <p:nvSpPr>
          <p:cNvPr id="294941" name="Line 29"/>
          <p:cNvSpPr>
            <a:spLocks noChangeShapeType="1"/>
          </p:cNvSpPr>
          <p:nvPr/>
        </p:nvSpPr>
        <p:spPr bwMode="auto">
          <a:xfrm rot="2471277">
            <a:off x="7173913" y="4130175"/>
            <a:ext cx="0" cy="914400"/>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grpSp>
        <p:nvGrpSpPr>
          <p:cNvPr id="4" name="Group 88"/>
          <p:cNvGrpSpPr>
            <a:grpSpLocks/>
          </p:cNvGrpSpPr>
          <p:nvPr/>
        </p:nvGrpSpPr>
        <p:grpSpPr bwMode="auto">
          <a:xfrm>
            <a:off x="7699324" y="4676275"/>
            <a:ext cx="998531" cy="468313"/>
            <a:chOff x="4850" y="2826"/>
            <a:chExt cx="629" cy="295"/>
          </a:xfrm>
        </p:grpSpPr>
        <p:sp>
          <p:nvSpPr>
            <p:cNvPr id="39977" name="Line 28"/>
            <p:cNvSpPr>
              <a:spLocks noChangeShapeType="1"/>
            </p:cNvSpPr>
            <p:nvPr/>
          </p:nvSpPr>
          <p:spPr bwMode="auto">
            <a:xfrm rot="2471277">
              <a:off x="4850" y="2826"/>
              <a:ext cx="216" cy="0"/>
            </a:xfrm>
            <a:prstGeom prst="line">
              <a:avLst/>
            </a:prstGeom>
            <a:noFill/>
            <a:ln w="19050">
              <a:solidFill>
                <a:srgbClr val="009900"/>
              </a:solidFill>
              <a:round/>
              <a:headEnd type="triangle" w="lg" len="lg"/>
              <a:tailEnd/>
            </a:ln>
          </p:spPr>
          <p:txBody>
            <a:bodyPr wrap="none" anchor="t" anchorCtr="0">
              <a:spAutoFit/>
            </a:bodyPr>
            <a:lstStyle/>
            <a:p>
              <a:endParaRPr lang="en-US">
                <a:solidFill>
                  <a:srgbClr val="000000"/>
                </a:solidFill>
              </a:endParaRPr>
            </a:p>
          </p:txBody>
        </p:sp>
        <p:sp>
          <p:nvSpPr>
            <p:cNvPr id="39978" name="Text Box 32"/>
            <p:cNvSpPr txBox="1">
              <a:spLocks noChangeArrowheads="1"/>
            </p:cNvSpPr>
            <p:nvPr/>
          </p:nvSpPr>
          <p:spPr bwMode="auto">
            <a:xfrm>
              <a:off x="4996" y="2830"/>
              <a:ext cx="483" cy="291"/>
            </a:xfrm>
            <a:prstGeom prst="rect">
              <a:avLst/>
            </a:prstGeom>
            <a:noFill/>
            <a:ln w="9525">
              <a:noFill/>
              <a:miter lim="800000"/>
              <a:headEnd/>
              <a:tailEnd/>
            </a:ln>
          </p:spPr>
          <p:txBody>
            <a:bodyPr wrap="none" anchor="t" anchorCtr="0">
              <a:spAutoFit/>
            </a:bodyPr>
            <a:lstStyle/>
            <a:p>
              <a:r>
                <a:rPr lang="en-US" sz="2400" dirty="0" err="1" smtClean="0">
                  <a:solidFill>
                    <a:srgbClr val="009900"/>
                  </a:solidFill>
                  <a:latin typeface="Symbol" pitchFamily="18" charset="2"/>
                </a:rPr>
                <a:t>m</a:t>
              </a:r>
              <a:r>
                <a:rPr lang="en-US" sz="2400" baseline="-25000" dirty="0" err="1" smtClean="0">
                  <a:solidFill>
                    <a:srgbClr val="009900"/>
                  </a:solidFill>
                </a:rPr>
                <a:t>k</a:t>
              </a:r>
              <a:r>
                <a:rPr lang="en-US" sz="2400" dirty="0" err="1" smtClean="0">
                  <a:solidFill>
                    <a:srgbClr val="009900"/>
                  </a:solidFill>
                </a:rPr>
                <a:t>F</a:t>
              </a:r>
              <a:r>
                <a:rPr lang="en-US" sz="2400" baseline="-25000" dirty="0" err="1" smtClean="0">
                  <a:solidFill>
                    <a:srgbClr val="009900"/>
                  </a:solidFill>
                </a:rPr>
                <a:t>n</a:t>
              </a:r>
              <a:endParaRPr lang="en-US" sz="2400" dirty="0">
                <a:solidFill>
                  <a:srgbClr val="009900"/>
                </a:solidFill>
              </a:endParaRPr>
            </a:p>
          </p:txBody>
        </p:sp>
      </p:grpSp>
      <p:sp>
        <p:nvSpPr>
          <p:cNvPr id="294945" name="Freeform 33"/>
          <p:cNvSpPr>
            <a:spLocks/>
          </p:cNvSpPr>
          <p:nvPr/>
        </p:nvSpPr>
        <p:spPr bwMode="auto">
          <a:xfrm>
            <a:off x="6923088" y="4922338"/>
            <a:ext cx="573087" cy="446087"/>
          </a:xfrm>
          <a:custGeom>
            <a:avLst/>
            <a:gdLst>
              <a:gd name="T0" fmla="*/ 0 w 902"/>
              <a:gd name="T1" fmla="*/ 0 h 702"/>
              <a:gd name="T2" fmla="*/ 2147483647 w 902"/>
              <a:gd name="T3" fmla="*/ 2147483647 h 702"/>
              <a:gd name="T4" fmla="*/ 0 60000 65536"/>
              <a:gd name="T5" fmla="*/ 0 60000 65536"/>
              <a:gd name="T6" fmla="*/ 0 w 902"/>
              <a:gd name="T7" fmla="*/ 0 h 702"/>
              <a:gd name="T8" fmla="*/ 902 w 902"/>
              <a:gd name="T9" fmla="*/ 702 h 702"/>
            </a:gdLst>
            <a:ahLst/>
            <a:cxnLst>
              <a:cxn ang="T4">
                <a:pos x="T0" y="T1"/>
              </a:cxn>
              <a:cxn ang="T5">
                <a:pos x="T2" y="T3"/>
              </a:cxn>
            </a:cxnLst>
            <a:rect l="T6" t="T7" r="T8" b="T9"/>
            <a:pathLst>
              <a:path w="902" h="702">
                <a:moveTo>
                  <a:pt x="0" y="0"/>
                </a:moveTo>
                <a:lnTo>
                  <a:pt x="902" y="702"/>
                </a:lnTo>
              </a:path>
            </a:pathLst>
          </a:custGeom>
          <a:noFill/>
          <a:ln w="19050">
            <a:solidFill>
              <a:srgbClr val="009900"/>
            </a:solidFill>
            <a:round/>
            <a:headEnd type="none" w="med" len="med"/>
            <a:tailEnd type="triangle" w="lg" len="lg"/>
          </a:ln>
        </p:spPr>
        <p:txBody>
          <a:bodyPr/>
          <a:lstStyle/>
          <a:p>
            <a:endParaRPr lang="en-US">
              <a:solidFill>
                <a:srgbClr val="000000"/>
              </a:solidFill>
            </a:endParaRPr>
          </a:p>
        </p:txBody>
      </p:sp>
      <p:sp>
        <p:nvSpPr>
          <p:cNvPr id="294946" name="Text Box 34"/>
          <p:cNvSpPr txBox="1">
            <a:spLocks noChangeArrowheads="1"/>
          </p:cNvSpPr>
          <p:nvPr/>
        </p:nvSpPr>
        <p:spPr bwMode="auto">
          <a:xfrm rot="2217022">
            <a:off x="7360472" y="5387921"/>
            <a:ext cx="955711" cy="461665"/>
          </a:xfrm>
          <a:prstGeom prst="rect">
            <a:avLst/>
          </a:prstGeom>
          <a:noFill/>
          <a:ln w="9525">
            <a:noFill/>
            <a:miter lim="800000"/>
            <a:headEnd/>
            <a:tailEnd/>
          </a:ln>
        </p:spPr>
        <p:txBody>
          <a:bodyPr wrap="none" anchor="t" anchorCtr="0">
            <a:spAutoFit/>
          </a:bodyPr>
          <a:lstStyle/>
          <a:p>
            <a:r>
              <a:rPr lang="en-US" sz="2400" dirty="0" smtClean="0">
                <a:solidFill>
                  <a:srgbClr val="009900"/>
                </a:solidFill>
              </a:rPr>
              <a:t>141.6</a:t>
            </a:r>
            <a:endParaRPr lang="en-US" sz="2400" dirty="0">
              <a:solidFill>
                <a:srgbClr val="009900"/>
              </a:solidFill>
              <a:latin typeface="Symbol" panose="05050102010706020507" pitchFamily="18" charset="2"/>
            </a:endParaRPr>
          </a:p>
        </p:txBody>
      </p:sp>
      <p:sp>
        <p:nvSpPr>
          <p:cNvPr id="294947" name="Text Box 35"/>
          <p:cNvSpPr txBox="1">
            <a:spLocks noChangeArrowheads="1"/>
          </p:cNvSpPr>
          <p:nvPr/>
        </p:nvSpPr>
        <p:spPr bwMode="auto">
          <a:xfrm rot="18669292">
            <a:off x="6222191" y="4400106"/>
            <a:ext cx="1263487" cy="461665"/>
          </a:xfrm>
          <a:prstGeom prst="rect">
            <a:avLst/>
          </a:prstGeom>
          <a:noFill/>
          <a:ln w="9525">
            <a:noFill/>
            <a:miter lim="800000"/>
            <a:headEnd/>
            <a:tailEnd/>
          </a:ln>
        </p:spPr>
        <p:txBody>
          <a:bodyPr wrap="none" anchor="t" anchorCtr="0">
            <a:spAutoFit/>
          </a:bodyPr>
          <a:lstStyle/>
          <a:p>
            <a:r>
              <a:rPr lang="en-US" sz="2400" dirty="0" smtClean="0">
                <a:solidFill>
                  <a:srgbClr val="000000"/>
                </a:solidFill>
              </a:rPr>
              <a:t>162.9 N</a:t>
            </a:r>
            <a:endParaRPr lang="en-US" sz="2400" dirty="0">
              <a:solidFill>
                <a:srgbClr val="000000"/>
              </a:solidFill>
              <a:latin typeface="Symbol" panose="05050102010706020507" pitchFamily="18" charset="2"/>
            </a:endParaRPr>
          </a:p>
        </p:txBody>
      </p:sp>
      <p:grpSp>
        <p:nvGrpSpPr>
          <p:cNvPr id="5" name="Group 87"/>
          <p:cNvGrpSpPr>
            <a:grpSpLocks/>
          </p:cNvGrpSpPr>
          <p:nvPr/>
        </p:nvGrpSpPr>
        <p:grpSpPr bwMode="auto">
          <a:xfrm>
            <a:off x="6073785" y="3774575"/>
            <a:ext cx="698501" cy="1069975"/>
            <a:chOff x="3826" y="2258"/>
            <a:chExt cx="440" cy="674"/>
          </a:xfrm>
        </p:grpSpPr>
        <p:sp>
          <p:nvSpPr>
            <p:cNvPr id="39975" name="Line 30"/>
            <p:cNvSpPr>
              <a:spLocks noChangeShapeType="1"/>
            </p:cNvSpPr>
            <p:nvPr/>
          </p:nvSpPr>
          <p:spPr bwMode="auto">
            <a:xfrm rot="2471277">
              <a:off x="4266" y="2258"/>
              <a:ext cx="0" cy="576"/>
            </a:xfrm>
            <a:prstGeom prst="line">
              <a:avLst/>
            </a:prstGeom>
            <a:noFill/>
            <a:ln w="19050">
              <a:solidFill>
                <a:srgbClr val="000000"/>
              </a:solidFill>
              <a:round/>
              <a:headEnd type="triangle" w="lg" len="lg"/>
              <a:tailEnd/>
            </a:ln>
          </p:spPr>
          <p:txBody>
            <a:bodyPr wrap="none" anchor="t" anchorCtr="0">
              <a:spAutoFit/>
            </a:bodyPr>
            <a:lstStyle/>
            <a:p>
              <a:endParaRPr lang="en-US">
                <a:solidFill>
                  <a:srgbClr val="000000"/>
                </a:solidFill>
              </a:endParaRPr>
            </a:p>
          </p:txBody>
        </p:sp>
        <p:sp>
          <p:nvSpPr>
            <p:cNvPr id="39976" name="Text Box 36"/>
            <p:cNvSpPr txBox="1">
              <a:spLocks noChangeArrowheads="1"/>
            </p:cNvSpPr>
            <p:nvPr/>
          </p:nvSpPr>
          <p:spPr bwMode="auto">
            <a:xfrm>
              <a:off x="3826" y="2641"/>
              <a:ext cx="306" cy="291"/>
            </a:xfrm>
            <a:prstGeom prst="rect">
              <a:avLst/>
            </a:prstGeom>
            <a:noFill/>
            <a:ln w="9525">
              <a:noFill/>
              <a:miter lim="800000"/>
              <a:headEnd/>
              <a:tailEnd/>
            </a:ln>
          </p:spPr>
          <p:txBody>
            <a:bodyPr wrap="none" anchor="t" anchorCtr="0">
              <a:spAutoFit/>
            </a:bodyPr>
            <a:lstStyle/>
            <a:p>
              <a:r>
                <a:rPr lang="en-US" sz="2400" dirty="0" err="1">
                  <a:solidFill>
                    <a:srgbClr val="000000"/>
                  </a:solidFill>
                </a:rPr>
                <a:t>F</a:t>
              </a:r>
              <a:r>
                <a:rPr lang="en-US" sz="2400" baseline="-25000" dirty="0" err="1">
                  <a:solidFill>
                    <a:srgbClr val="000000"/>
                  </a:solidFill>
                </a:rPr>
                <a:t>n</a:t>
              </a:r>
              <a:endParaRPr lang="en-US" sz="2400" dirty="0">
                <a:solidFill>
                  <a:srgbClr val="000000"/>
                </a:solidFill>
              </a:endParaRPr>
            </a:p>
          </p:txBody>
        </p:sp>
      </p:grpSp>
      <p:sp>
        <p:nvSpPr>
          <p:cNvPr id="39951" name="Rectangle 38"/>
          <p:cNvSpPr>
            <a:spLocks noChangeArrowheads="1"/>
          </p:cNvSpPr>
          <p:nvPr/>
        </p:nvSpPr>
        <p:spPr bwMode="auto">
          <a:xfrm rot="2471277">
            <a:off x="7045325" y="3336425"/>
            <a:ext cx="1179513" cy="884238"/>
          </a:xfrm>
          <a:prstGeom prst="rect">
            <a:avLst/>
          </a:prstGeom>
          <a:noFill/>
          <a:ln w="38100">
            <a:solidFill>
              <a:srgbClr val="0070C0"/>
            </a:solidFill>
            <a:miter lim="800000"/>
            <a:headEnd/>
            <a:tailEnd/>
          </a:ln>
        </p:spPr>
        <p:txBody>
          <a:bodyPr/>
          <a:lstStyle/>
          <a:p>
            <a:endParaRPr lang="en-US">
              <a:solidFill>
                <a:srgbClr val="000000"/>
              </a:solidFill>
            </a:endParaRPr>
          </a:p>
        </p:txBody>
      </p:sp>
      <p:grpSp>
        <p:nvGrpSpPr>
          <p:cNvPr id="6" name="Group 86"/>
          <p:cNvGrpSpPr>
            <a:grpSpLocks/>
          </p:cNvGrpSpPr>
          <p:nvPr/>
        </p:nvGrpSpPr>
        <p:grpSpPr bwMode="auto">
          <a:xfrm>
            <a:off x="6180175" y="2579200"/>
            <a:ext cx="1071569" cy="625479"/>
            <a:chOff x="3893" y="1505"/>
            <a:chExt cx="675" cy="394"/>
          </a:xfrm>
        </p:grpSpPr>
        <p:sp>
          <p:nvSpPr>
            <p:cNvPr id="39973" name="Line 39"/>
            <p:cNvSpPr>
              <a:spLocks noChangeShapeType="1"/>
            </p:cNvSpPr>
            <p:nvPr/>
          </p:nvSpPr>
          <p:spPr bwMode="auto">
            <a:xfrm rot="2471277">
              <a:off x="4208" y="1899"/>
              <a:ext cx="360" cy="0"/>
            </a:xfrm>
            <a:prstGeom prst="line">
              <a:avLst/>
            </a:prstGeom>
            <a:noFill/>
            <a:ln w="19050">
              <a:solidFill>
                <a:srgbClr val="009900"/>
              </a:solidFill>
              <a:round/>
              <a:headEnd/>
              <a:tailEnd type="triangle" w="lg" len="lg"/>
            </a:ln>
          </p:spPr>
          <p:txBody>
            <a:bodyPr wrap="none" anchor="t" anchorCtr="0">
              <a:spAutoFit/>
            </a:bodyPr>
            <a:lstStyle/>
            <a:p>
              <a:endParaRPr lang="en-US">
                <a:solidFill>
                  <a:srgbClr val="000000"/>
                </a:solidFill>
              </a:endParaRPr>
            </a:p>
          </p:txBody>
        </p:sp>
        <p:sp>
          <p:nvSpPr>
            <p:cNvPr id="39974" name="Text Box 40"/>
            <p:cNvSpPr txBox="1">
              <a:spLocks noChangeArrowheads="1"/>
            </p:cNvSpPr>
            <p:nvPr/>
          </p:nvSpPr>
          <p:spPr bwMode="auto">
            <a:xfrm>
              <a:off x="3893" y="1505"/>
              <a:ext cx="526" cy="291"/>
            </a:xfrm>
            <a:prstGeom prst="rect">
              <a:avLst/>
            </a:prstGeom>
            <a:noFill/>
            <a:ln w="9525">
              <a:noFill/>
              <a:miter lim="800000"/>
              <a:headEnd/>
              <a:tailEnd/>
            </a:ln>
          </p:spPr>
          <p:txBody>
            <a:bodyPr wrap="none" anchor="t" anchorCtr="0">
              <a:spAutoFit/>
            </a:bodyPr>
            <a:lstStyle/>
            <a:p>
              <a:r>
                <a:rPr lang="en-US" sz="2400" dirty="0" smtClean="0">
                  <a:solidFill>
                    <a:srgbClr val="009900"/>
                  </a:solidFill>
                </a:rPr>
                <a:t>52 N</a:t>
              </a:r>
              <a:endParaRPr lang="en-US" sz="2400" baseline="-25000" dirty="0">
                <a:solidFill>
                  <a:srgbClr val="009900"/>
                </a:solidFill>
              </a:endParaRPr>
            </a:p>
          </p:txBody>
        </p:sp>
      </p:grpSp>
      <p:sp>
        <p:nvSpPr>
          <p:cNvPr id="294974" name="Rectangle 62"/>
          <p:cNvSpPr>
            <a:spLocks noChangeArrowheads="1"/>
          </p:cNvSpPr>
          <p:nvPr/>
        </p:nvSpPr>
        <p:spPr bwMode="auto">
          <a:xfrm>
            <a:off x="1930233" y="3075815"/>
            <a:ext cx="2206053" cy="523220"/>
          </a:xfrm>
          <a:prstGeom prst="rect">
            <a:avLst/>
          </a:prstGeom>
          <a:noFill/>
          <a:ln w="9525">
            <a:noFill/>
            <a:miter lim="800000"/>
            <a:headEnd/>
            <a:tailEnd/>
          </a:ln>
        </p:spPr>
        <p:txBody>
          <a:bodyPr wrap="none" anchor="t" anchorCtr="0">
            <a:spAutoFit/>
          </a:bodyPr>
          <a:lstStyle/>
          <a:p>
            <a:r>
              <a:rPr lang="en-US" dirty="0" err="1">
                <a:solidFill>
                  <a:srgbClr val="000000"/>
                </a:solidFill>
              </a:rPr>
              <a:t>F</a:t>
            </a:r>
            <a:r>
              <a:rPr lang="en-US" baseline="-25000" dirty="0" err="1">
                <a:solidFill>
                  <a:srgbClr val="000000"/>
                </a:solidFill>
              </a:rPr>
              <a:t>n</a:t>
            </a:r>
            <a:r>
              <a:rPr lang="en-US" dirty="0">
                <a:solidFill>
                  <a:srgbClr val="000000"/>
                </a:solidFill>
              </a:rPr>
              <a:t> = </a:t>
            </a:r>
            <a:r>
              <a:rPr lang="en-US" dirty="0" smtClean="0">
                <a:solidFill>
                  <a:srgbClr val="000000"/>
                </a:solidFill>
              </a:rPr>
              <a:t>162.9 N</a:t>
            </a:r>
            <a:endParaRPr lang="en-US" dirty="0">
              <a:solidFill>
                <a:srgbClr val="000000"/>
              </a:solidFill>
              <a:latin typeface="Symbol" panose="05050102010706020507" pitchFamily="18" charset="2"/>
            </a:endParaRPr>
          </a:p>
        </p:txBody>
      </p:sp>
      <p:sp>
        <p:nvSpPr>
          <p:cNvPr id="294975" name="Rectangle 63"/>
          <p:cNvSpPr>
            <a:spLocks noChangeArrowheads="1"/>
          </p:cNvSpPr>
          <p:nvPr/>
        </p:nvSpPr>
        <p:spPr bwMode="auto">
          <a:xfrm>
            <a:off x="312738" y="3626567"/>
            <a:ext cx="6239209" cy="523220"/>
          </a:xfrm>
          <a:prstGeom prst="rect">
            <a:avLst/>
          </a:prstGeom>
          <a:noFill/>
          <a:ln w="9525">
            <a:noFill/>
            <a:miter lim="800000"/>
            <a:headEnd/>
            <a:tailEnd/>
          </a:ln>
        </p:spPr>
        <p:txBody>
          <a:bodyPr wrap="none" anchor="t" anchorCtr="0">
            <a:spAutoFit/>
          </a:bodyPr>
          <a:lstStyle/>
          <a:p>
            <a:r>
              <a:rPr lang="en-US" dirty="0">
                <a:solidFill>
                  <a:srgbClr val="0070C0"/>
                </a:solidFill>
                <a:latin typeface="Symbol" pitchFamily="18" charset="2"/>
              </a:rPr>
              <a:t>S</a:t>
            </a:r>
            <a:r>
              <a:rPr lang="en-US" dirty="0">
                <a:solidFill>
                  <a:srgbClr val="0070C0"/>
                </a:solidFill>
              </a:rPr>
              <a:t>F</a:t>
            </a:r>
            <a:r>
              <a:rPr lang="en-US" baseline="-25000" dirty="0">
                <a:solidFill>
                  <a:srgbClr val="0070C0"/>
                </a:solidFill>
              </a:rPr>
              <a:t>//</a:t>
            </a:r>
            <a:r>
              <a:rPr lang="en-US" dirty="0">
                <a:solidFill>
                  <a:srgbClr val="0070C0"/>
                </a:solidFill>
              </a:rPr>
              <a:t>: </a:t>
            </a:r>
            <a:r>
              <a:rPr lang="en-US" dirty="0" smtClean="0">
                <a:solidFill>
                  <a:srgbClr val="009900"/>
                </a:solidFill>
              </a:rPr>
              <a:t>141.6 </a:t>
            </a:r>
            <a:r>
              <a:rPr lang="en-US" dirty="0">
                <a:solidFill>
                  <a:srgbClr val="009900"/>
                </a:solidFill>
              </a:rPr>
              <a:t>+ </a:t>
            </a:r>
            <a:r>
              <a:rPr lang="en-US" dirty="0" smtClean="0">
                <a:solidFill>
                  <a:srgbClr val="009900"/>
                </a:solidFill>
              </a:rPr>
              <a:t>52 – 0.49(162.9)</a:t>
            </a:r>
            <a:r>
              <a:rPr lang="en-US" dirty="0" smtClean="0">
                <a:solidFill>
                  <a:srgbClr val="000000"/>
                </a:solidFill>
              </a:rPr>
              <a:t>  </a:t>
            </a:r>
            <a:r>
              <a:rPr lang="en-US" dirty="0">
                <a:solidFill>
                  <a:srgbClr val="000000"/>
                </a:solidFill>
              </a:rPr>
              <a:t>= </a:t>
            </a:r>
            <a:r>
              <a:rPr lang="en-US" dirty="0" smtClean="0">
                <a:solidFill>
                  <a:srgbClr val="000000"/>
                </a:solidFill>
              </a:rPr>
              <a:t>22 </a:t>
            </a:r>
            <a:r>
              <a:rPr lang="en-US" dirty="0">
                <a:solidFill>
                  <a:srgbClr val="000000"/>
                </a:solidFill>
              </a:rPr>
              <a:t>a</a:t>
            </a:r>
            <a:r>
              <a:rPr lang="en-US" baseline="-25000" dirty="0">
                <a:solidFill>
                  <a:srgbClr val="000000"/>
                </a:solidFill>
              </a:rPr>
              <a:t>//</a:t>
            </a:r>
            <a:endParaRPr lang="en-US" dirty="0">
              <a:solidFill>
                <a:srgbClr val="000000"/>
              </a:solidFill>
            </a:endParaRPr>
          </a:p>
        </p:txBody>
      </p:sp>
      <p:grpSp>
        <p:nvGrpSpPr>
          <p:cNvPr id="7" name="Group 89"/>
          <p:cNvGrpSpPr>
            <a:grpSpLocks/>
          </p:cNvGrpSpPr>
          <p:nvPr/>
        </p:nvGrpSpPr>
        <p:grpSpPr bwMode="auto">
          <a:xfrm>
            <a:off x="779863" y="2412683"/>
            <a:ext cx="3878263" cy="523874"/>
            <a:chOff x="431" y="2028"/>
            <a:chExt cx="2443" cy="330"/>
          </a:xfrm>
        </p:grpSpPr>
        <p:sp>
          <p:nvSpPr>
            <p:cNvPr id="39966" name="Rectangle 66"/>
            <p:cNvSpPr>
              <a:spLocks noChangeArrowheads="1"/>
            </p:cNvSpPr>
            <p:nvPr/>
          </p:nvSpPr>
          <p:spPr bwMode="auto">
            <a:xfrm>
              <a:off x="431" y="2028"/>
              <a:ext cx="2443" cy="330"/>
            </a:xfrm>
            <a:prstGeom prst="rect">
              <a:avLst/>
            </a:prstGeom>
            <a:noFill/>
            <a:ln w="9525">
              <a:noFill/>
              <a:miter lim="800000"/>
              <a:headEnd/>
              <a:tailEnd/>
            </a:ln>
          </p:spPr>
          <p:txBody>
            <a:bodyPr wrap="none" anchor="t" anchorCtr="0">
              <a:spAutoFit/>
            </a:bodyPr>
            <a:lstStyle/>
            <a:p>
              <a:r>
                <a:rPr lang="en-US" dirty="0">
                  <a:solidFill>
                    <a:srgbClr val="0070C0"/>
                  </a:solidFill>
                  <a:latin typeface="Symbol" pitchFamily="18" charset="2"/>
                </a:rPr>
                <a:t>S</a:t>
              </a:r>
              <a:r>
                <a:rPr lang="en-US" dirty="0">
                  <a:solidFill>
                    <a:srgbClr val="0070C0"/>
                  </a:solidFill>
                </a:rPr>
                <a:t>F  :</a:t>
              </a:r>
              <a:r>
                <a:rPr lang="en-US" dirty="0">
                  <a:solidFill>
                    <a:srgbClr val="000000"/>
                  </a:solidFill>
                </a:rPr>
                <a:t> </a:t>
              </a:r>
              <a:r>
                <a:rPr lang="en-US" dirty="0" err="1">
                  <a:solidFill>
                    <a:srgbClr val="000000"/>
                  </a:solidFill>
                </a:rPr>
                <a:t>F</a:t>
              </a:r>
              <a:r>
                <a:rPr lang="en-US" baseline="-25000" dirty="0" err="1">
                  <a:solidFill>
                    <a:srgbClr val="000000"/>
                  </a:solidFill>
                </a:rPr>
                <a:t>n</a:t>
              </a:r>
              <a:r>
                <a:rPr lang="en-US" dirty="0">
                  <a:solidFill>
                    <a:srgbClr val="000000"/>
                  </a:solidFill>
                </a:rPr>
                <a:t> – </a:t>
              </a:r>
              <a:r>
                <a:rPr lang="en-US" dirty="0" smtClean="0">
                  <a:solidFill>
                    <a:srgbClr val="000000"/>
                  </a:solidFill>
                </a:rPr>
                <a:t>162.9 </a:t>
              </a:r>
              <a:r>
                <a:rPr lang="en-US" dirty="0">
                  <a:solidFill>
                    <a:srgbClr val="000000"/>
                  </a:solidFill>
                </a:rPr>
                <a:t>= </a:t>
              </a:r>
              <a:r>
                <a:rPr lang="en-US" dirty="0" smtClean="0">
                  <a:solidFill>
                    <a:srgbClr val="000000"/>
                  </a:solidFill>
                </a:rPr>
                <a:t>22 </a:t>
              </a:r>
              <a:r>
                <a:rPr lang="en-US" dirty="0">
                  <a:solidFill>
                    <a:srgbClr val="000000"/>
                  </a:solidFill>
                </a:rPr>
                <a:t>a	</a:t>
              </a:r>
            </a:p>
          </p:txBody>
        </p:sp>
        <p:grpSp>
          <p:nvGrpSpPr>
            <p:cNvPr id="39967" name="Group 67"/>
            <p:cNvGrpSpPr>
              <a:grpSpLocks/>
            </p:cNvGrpSpPr>
            <p:nvPr/>
          </p:nvGrpSpPr>
          <p:grpSpPr bwMode="auto">
            <a:xfrm>
              <a:off x="2715" y="2194"/>
              <a:ext cx="146" cy="122"/>
              <a:chOff x="1619" y="3675"/>
              <a:chExt cx="494" cy="412"/>
            </a:xfrm>
          </p:grpSpPr>
          <p:sp>
            <p:nvSpPr>
              <p:cNvPr id="39971" name="Line 68"/>
              <p:cNvSpPr>
                <a:spLocks noChangeShapeType="1"/>
              </p:cNvSpPr>
              <p:nvPr/>
            </p:nvSpPr>
            <p:spPr bwMode="auto">
              <a:xfrm>
                <a:off x="1619" y="4087"/>
                <a:ext cx="494" cy="0"/>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sp>
            <p:nvSpPr>
              <p:cNvPr id="39972" name="Line 69"/>
              <p:cNvSpPr>
                <a:spLocks noChangeShapeType="1"/>
              </p:cNvSpPr>
              <p:nvPr/>
            </p:nvSpPr>
            <p:spPr bwMode="auto">
              <a:xfrm flipV="1">
                <a:off x="1880" y="3675"/>
                <a:ext cx="0" cy="412"/>
              </a:xfrm>
              <a:prstGeom prst="line">
                <a:avLst/>
              </a:prstGeom>
              <a:noFill/>
              <a:ln w="22225">
                <a:solidFill>
                  <a:schemeClr val="tx1"/>
                </a:solidFill>
                <a:round/>
                <a:headEnd/>
                <a:tailEnd/>
              </a:ln>
            </p:spPr>
            <p:txBody>
              <a:bodyPr wrap="none" anchor="t" anchorCtr="0">
                <a:spAutoFit/>
              </a:bodyPr>
              <a:lstStyle/>
              <a:p>
                <a:endParaRPr lang="en-US">
                  <a:solidFill>
                    <a:srgbClr val="000000"/>
                  </a:solidFill>
                </a:endParaRPr>
              </a:p>
            </p:txBody>
          </p:sp>
        </p:grpSp>
        <p:grpSp>
          <p:nvGrpSpPr>
            <p:cNvPr id="39968" name="Group 70"/>
            <p:cNvGrpSpPr>
              <a:grpSpLocks/>
            </p:cNvGrpSpPr>
            <p:nvPr/>
          </p:nvGrpSpPr>
          <p:grpSpPr bwMode="auto">
            <a:xfrm>
              <a:off x="744" y="2172"/>
              <a:ext cx="146" cy="122"/>
              <a:chOff x="2121" y="3675"/>
              <a:chExt cx="494" cy="412"/>
            </a:xfrm>
          </p:grpSpPr>
          <p:sp>
            <p:nvSpPr>
              <p:cNvPr id="39969" name="Line 71"/>
              <p:cNvSpPr>
                <a:spLocks noChangeShapeType="1"/>
              </p:cNvSpPr>
              <p:nvPr/>
            </p:nvSpPr>
            <p:spPr bwMode="auto">
              <a:xfrm>
                <a:off x="2121" y="4087"/>
                <a:ext cx="494" cy="0"/>
              </a:xfrm>
              <a:prstGeom prst="line">
                <a:avLst/>
              </a:prstGeom>
              <a:noFill/>
              <a:ln w="22225">
                <a:solidFill>
                  <a:srgbClr val="0070C0"/>
                </a:solidFill>
                <a:round/>
                <a:headEnd/>
                <a:tailEnd/>
              </a:ln>
            </p:spPr>
            <p:txBody>
              <a:bodyPr wrap="none" anchor="t" anchorCtr="0">
                <a:spAutoFit/>
              </a:bodyPr>
              <a:lstStyle/>
              <a:p>
                <a:endParaRPr lang="en-US">
                  <a:solidFill>
                    <a:srgbClr val="000000"/>
                  </a:solidFill>
                </a:endParaRPr>
              </a:p>
            </p:txBody>
          </p:sp>
          <p:sp>
            <p:nvSpPr>
              <p:cNvPr id="39970" name="Line 72"/>
              <p:cNvSpPr>
                <a:spLocks noChangeShapeType="1"/>
              </p:cNvSpPr>
              <p:nvPr/>
            </p:nvSpPr>
            <p:spPr bwMode="auto">
              <a:xfrm flipV="1">
                <a:off x="2377" y="3675"/>
                <a:ext cx="0" cy="412"/>
              </a:xfrm>
              <a:prstGeom prst="line">
                <a:avLst/>
              </a:prstGeom>
              <a:noFill/>
              <a:ln w="22225">
                <a:solidFill>
                  <a:srgbClr val="0070C0"/>
                </a:solidFill>
                <a:round/>
                <a:headEnd/>
                <a:tailEnd/>
              </a:ln>
            </p:spPr>
            <p:txBody>
              <a:bodyPr wrap="none" anchor="t" anchorCtr="0">
                <a:spAutoFit/>
              </a:bodyPr>
              <a:lstStyle/>
              <a:p>
                <a:endParaRPr lang="en-US">
                  <a:solidFill>
                    <a:srgbClr val="000000"/>
                  </a:solidFill>
                </a:endParaRPr>
              </a:p>
            </p:txBody>
          </p:sp>
        </p:grpSp>
      </p:grpSp>
      <p:grpSp>
        <p:nvGrpSpPr>
          <p:cNvPr id="10" name="Group 73"/>
          <p:cNvGrpSpPr>
            <a:grpSpLocks/>
          </p:cNvGrpSpPr>
          <p:nvPr/>
        </p:nvGrpSpPr>
        <p:grpSpPr bwMode="auto">
          <a:xfrm>
            <a:off x="4157864" y="2110236"/>
            <a:ext cx="649287" cy="793750"/>
            <a:chOff x="2599" y="1531"/>
            <a:chExt cx="409" cy="500"/>
          </a:xfrm>
        </p:grpSpPr>
        <p:sp>
          <p:nvSpPr>
            <p:cNvPr id="39964" name="Rectangle 74"/>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dirty="0">
                  <a:solidFill>
                    <a:srgbClr val="3333FF"/>
                  </a:solidFill>
                </a:rPr>
                <a:t>0</a:t>
              </a:r>
            </a:p>
          </p:txBody>
        </p:sp>
        <p:sp>
          <p:nvSpPr>
            <p:cNvPr id="39965" name="Line 75"/>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
        <p:nvSpPr>
          <p:cNvPr id="294993" name="Text Box 81"/>
          <p:cNvSpPr txBox="1">
            <a:spLocks noChangeArrowheads="1"/>
          </p:cNvSpPr>
          <p:nvPr/>
        </p:nvSpPr>
        <p:spPr bwMode="auto">
          <a:xfrm rot="2436653">
            <a:off x="6600798" y="1121718"/>
            <a:ext cx="465192" cy="461665"/>
          </a:xfrm>
          <a:prstGeom prst="rect">
            <a:avLst/>
          </a:prstGeom>
          <a:noFill/>
          <a:ln w="9525">
            <a:noFill/>
            <a:miter lim="800000"/>
            <a:headEnd/>
            <a:tailEnd/>
          </a:ln>
        </p:spPr>
        <p:txBody>
          <a:bodyPr wrap="none" anchor="t" anchorCtr="0">
            <a:spAutoFit/>
          </a:bodyPr>
          <a:lstStyle/>
          <a:p>
            <a:r>
              <a:rPr lang="en-US" sz="2400" dirty="0" err="1" smtClean="0">
                <a:solidFill>
                  <a:srgbClr val="000000"/>
                </a:solidFill>
                <a:latin typeface="Symbol" pitchFamily="18" charset="2"/>
              </a:rPr>
              <a:t>m</a:t>
            </a:r>
            <a:r>
              <a:rPr lang="en-US" sz="2400" baseline="-25000" dirty="0" err="1" smtClean="0">
                <a:solidFill>
                  <a:srgbClr val="000000"/>
                </a:solidFill>
              </a:rPr>
              <a:t>k</a:t>
            </a:r>
            <a:endParaRPr lang="en-US" sz="2400" dirty="0">
              <a:solidFill>
                <a:srgbClr val="000000"/>
              </a:solidFill>
            </a:endParaRPr>
          </a:p>
        </p:txBody>
      </p:sp>
      <p:sp>
        <p:nvSpPr>
          <p:cNvPr id="294996" name="Text Box 84"/>
          <p:cNvSpPr txBox="1">
            <a:spLocks noChangeArrowheads="1"/>
          </p:cNvSpPr>
          <p:nvPr/>
        </p:nvSpPr>
        <p:spPr bwMode="auto">
          <a:xfrm>
            <a:off x="8137525" y="1703388"/>
            <a:ext cx="877163" cy="461665"/>
          </a:xfrm>
          <a:prstGeom prst="rect">
            <a:avLst/>
          </a:prstGeom>
          <a:noFill/>
          <a:ln w="9525">
            <a:noFill/>
            <a:miter lim="800000"/>
            <a:headEnd/>
            <a:tailEnd/>
          </a:ln>
        </p:spPr>
        <p:txBody>
          <a:bodyPr wrap="none" anchor="t" anchorCtr="0">
            <a:spAutoFit/>
          </a:bodyPr>
          <a:lstStyle/>
          <a:p>
            <a:r>
              <a:rPr lang="en-US" sz="2400">
                <a:solidFill>
                  <a:srgbClr val="000000"/>
                </a:solidFill>
              </a:rPr>
              <a:t>a = ?</a:t>
            </a:r>
          </a:p>
        </p:txBody>
      </p:sp>
      <p:sp>
        <p:nvSpPr>
          <p:cNvPr id="294997" name="Text Box 85"/>
          <p:cNvSpPr txBox="1">
            <a:spLocks noChangeArrowheads="1"/>
          </p:cNvSpPr>
          <p:nvPr/>
        </p:nvSpPr>
        <p:spPr bwMode="auto">
          <a:xfrm>
            <a:off x="7176682" y="3480499"/>
            <a:ext cx="938077" cy="461665"/>
          </a:xfrm>
          <a:prstGeom prst="rect">
            <a:avLst/>
          </a:prstGeom>
          <a:noFill/>
          <a:ln w="9525">
            <a:noFill/>
            <a:miter lim="800000"/>
            <a:headEnd/>
            <a:tailEnd/>
          </a:ln>
        </p:spPr>
        <p:txBody>
          <a:bodyPr wrap="none" anchor="t" anchorCtr="0">
            <a:spAutoFit/>
          </a:bodyPr>
          <a:lstStyle/>
          <a:p>
            <a:r>
              <a:rPr lang="en-US" sz="2400" dirty="0" smtClean="0">
                <a:solidFill>
                  <a:srgbClr val="000000"/>
                </a:solidFill>
              </a:rPr>
              <a:t>22 kg</a:t>
            </a:r>
            <a:endParaRPr lang="en-US" sz="2400" dirty="0">
              <a:solidFill>
                <a:srgbClr val="000000"/>
              </a:solidFill>
            </a:endParaRPr>
          </a:p>
        </p:txBody>
      </p:sp>
      <p:sp>
        <p:nvSpPr>
          <p:cNvPr id="50" name="Oval 49"/>
          <p:cNvSpPr/>
          <p:nvPr/>
        </p:nvSpPr>
        <p:spPr>
          <a:xfrm>
            <a:off x="5987108" y="3635332"/>
            <a:ext cx="544321" cy="5443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8" name="Rectangle 82"/>
          <p:cNvSpPr>
            <a:spLocks noChangeArrowheads="1"/>
          </p:cNvSpPr>
          <p:nvPr/>
        </p:nvSpPr>
        <p:spPr bwMode="auto">
          <a:xfrm>
            <a:off x="3431970" y="4997923"/>
            <a:ext cx="1318119" cy="990600"/>
          </a:xfrm>
          <a:prstGeom prst="rect">
            <a:avLst/>
          </a:prstGeom>
          <a:solidFill>
            <a:schemeClr val="accent1">
              <a:lumMod val="75000"/>
            </a:schemeClr>
          </a:solidFill>
          <a:ln w="9525">
            <a:solidFill>
              <a:schemeClr val="tx1"/>
            </a:solidFill>
            <a:miter lim="800000"/>
            <a:headEnd/>
            <a:tailEnd/>
          </a:ln>
        </p:spPr>
        <p:txBody>
          <a:bodyPr wrap="none" anchor="ctr"/>
          <a:lstStyle/>
          <a:p>
            <a:endParaRPr lang="en-US">
              <a:solidFill>
                <a:srgbClr val="000000"/>
              </a:solidFill>
            </a:endParaRPr>
          </a:p>
        </p:txBody>
      </p:sp>
      <p:grpSp>
        <p:nvGrpSpPr>
          <p:cNvPr id="59" name="Group 58"/>
          <p:cNvGrpSpPr/>
          <p:nvPr/>
        </p:nvGrpSpPr>
        <p:grpSpPr>
          <a:xfrm>
            <a:off x="2574540" y="4977500"/>
            <a:ext cx="2068338" cy="975369"/>
            <a:chOff x="3907141" y="5764830"/>
            <a:chExt cx="2068338" cy="975369"/>
          </a:xfrm>
        </p:grpSpPr>
        <p:sp>
          <p:nvSpPr>
            <p:cNvPr id="60" name="Rectangle 76"/>
            <p:cNvSpPr>
              <a:spLocks noChangeArrowheads="1"/>
            </p:cNvSpPr>
            <p:nvPr/>
          </p:nvSpPr>
          <p:spPr bwMode="auto">
            <a:xfrm>
              <a:off x="5454826" y="5764830"/>
              <a:ext cx="484428"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m</a:t>
              </a:r>
              <a:endParaRPr lang="en-US" baseline="-25000" dirty="0">
                <a:solidFill>
                  <a:srgbClr val="000000"/>
                </a:solidFill>
              </a:endParaRPr>
            </a:p>
          </p:txBody>
        </p:sp>
        <p:sp>
          <p:nvSpPr>
            <p:cNvPr id="61" name="Rectangle 76"/>
            <p:cNvSpPr>
              <a:spLocks noChangeArrowheads="1"/>
            </p:cNvSpPr>
            <p:nvPr/>
          </p:nvSpPr>
          <p:spPr bwMode="auto">
            <a:xfrm>
              <a:off x="5478227" y="6216979"/>
              <a:ext cx="497252" cy="523220"/>
            </a:xfrm>
            <a:prstGeom prst="rect">
              <a:avLst/>
            </a:prstGeom>
            <a:noFill/>
            <a:ln w="9525">
              <a:noFill/>
              <a:miter lim="800000"/>
              <a:headEnd/>
              <a:tailEnd/>
            </a:ln>
          </p:spPr>
          <p:txBody>
            <a:bodyPr wrap="none" anchor="t" anchorCtr="0">
              <a:spAutoFit/>
            </a:bodyPr>
            <a:lstStyle/>
            <a:p>
              <a:r>
                <a:rPr lang="en-US" dirty="0" err="1" smtClean="0">
                  <a:solidFill>
                    <a:srgbClr val="000000"/>
                  </a:solidFill>
                </a:rPr>
                <a:t>s</a:t>
              </a:r>
              <a:r>
                <a:rPr lang="en-US" baseline="30000" dirty="0" err="1" smtClean="0">
                  <a:solidFill>
                    <a:srgbClr val="000000"/>
                  </a:solidFill>
                </a:rPr>
                <a:t>2</a:t>
              </a:r>
              <a:endParaRPr lang="en-US" baseline="30000" dirty="0">
                <a:solidFill>
                  <a:srgbClr val="000000"/>
                </a:solidFill>
              </a:endParaRPr>
            </a:p>
          </p:txBody>
        </p:sp>
        <p:cxnSp>
          <p:nvCxnSpPr>
            <p:cNvPr id="62" name="Straight Connector 61"/>
            <p:cNvCxnSpPr/>
            <p:nvPr/>
          </p:nvCxnSpPr>
          <p:spPr>
            <a:xfrm>
              <a:off x="5500785" y="6271146"/>
              <a:ext cx="4393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76"/>
            <p:cNvSpPr>
              <a:spLocks noChangeArrowheads="1"/>
            </p:cNvSpPr>
            <p:nvPr/>
          </p:nvSpPr>
          <p:spPr bwMode="auto">
            <a:xfrm>
              <a:off x="3907141" y="5998614"/>
              <a:ext cx="1691489"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a =    5.2 </a:t>
              </a:r>
              <a:endParaRPr lang="en-US" baseline="-25000" dirty="0">
                <a:solidFill>
                  <a:srgbClr val="000000"/>
                </a:solidFill>
              </a:endParaRPr>
            </a:p>
          </p:txBody>
        </p:sp>
      </p:grpSp>
      <p:sp>
        <p:nvSpPr>
          <p:cNvPr id="64" name="Rectangle 62"/>
          <p:cNvSpPr>
            <a:spLocks noChangeArrowheads="1"/>
          </p:cNvSpPr>
          <p:nvPr/>
        </p:nvSpPr>
        <p:spPr bwMode="auto">
          <a:xfrm>
            <a:off x="1930233" y="4287098"/>
            <a:ext cx="2366930"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113.8 </a:t>
            </a:r>
            <a:r>
              <a:rPr lang="en-US" dirty="0">
                <a:solidFill>
                  <a:srgbClr val="000000"/>
                </a:solidFill>
              </a:rPr>
              <a:t>= </a:t>
            </a:r>
            <a:r>
              <a:rPr lang="en-US" dirty="0" smtClean="0">
                <a:solidFill>
                  <a:srgbClr val="000000"/>
                </a:solidFill>
              </a:rPr>
              <a:t>22 a</a:t>
            </a:r>
            <a:r>
              <a:rPr lang="en-US" baseline="-25000" dirty="0" smtClean="0">
                <a:solidFill>
                  <a:srgbClr val="000000"/>
                </a:solidFill>
              </a:rPr>
              <a:t>//</a:t>
            </a:r>
            <a:endParaRPr lang="en-US" baseline="-25000" dirty="0">
              <a:solidFill>
                <a:srgbClr val="000000"/>
              </a:solidFill>
              <a:latin typeface="Symbol" panose="05050102010706020507" pitchFamily="18" charset="2"/>
            </a:endParaRPr>
          </a:p>
        </p:txBody>
      </p:sp>
    </p:spTree>
    <p:extLst>
      <p:ext uri="{BB962C8B-B14F-4D97-AF65-F5344CB8AC3E}">
        <p14:creationId xmlns:p14="http://schemas.microsoft.com/office/powerpoint/2010/main" val="2784645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94936"/>
                                        </p:tgtEl>
                                        <p:attrNameLst>
                                          <p:attrName>style.visibility</p:attrName>
                                        </p:attrNameLst>
                                      </p:cBhvr>
                                      <p:to>
                                        <p:strVal val="visible"/>
                                      </p:to>
                                    </p:set>
                                    <p:animEffect transition="in" filter="wipe(down)">
                                      <p:cBhvr>
                                        <p:cTn id="19" dur="580">
                                          <p:stCondLst>
                                            <p:cond delay="0"/>
                                          </p:stCondLst>
                                        </p:cTn>
                                        <p:tgtEl>
                                          <p:spTgt spid="294936"/>
                                        </p:tgtEl>
                                      </p:cBhvr>
                                    </p:animEffect>
                                    <p:anim calcmode="lin" valueType="num">
                                      <p:cBhvr>
                                        <p:cTn id="20" dur="1822" tmFilter="0,0; 0.14,0.36; 0.43,0.73; 0.71,0.91; 1.0,1.0">
                                          <p:stCondLst>
                                            <p:cond delay="0"/>
                                          </p:stCondLst>
                                        </p:cTn>
                                        <p:tgtEl>
                                          <p:spTgt spid="29493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9493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9493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9493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94936"/>
                                        </p:tgtEl>
                                        <p:attrNameLst>
                                          <p:attrName>ppt_y</p:attrName>
                                        </p:attrNameLst>
                                      </p:cBhvr>
                                      <p:tavLst>
                                        <p:tav tm="0" fmla="#ppt_y-sin(pi*$)/81">
                                          <p:val>
                                            <p:fltVal val="0"/>
                                          </p:val>
                                        </p:tav>
                                        <p:tav tm="100000">
                                          <p:val>
                                            <p:fltVal val="1"/>
                                          </p:val>
                                        </p:tav>
                                      </p:tavLst>
                                    </p:anim>
                                    <p:animScale>
                                      <p:cBhvr>
                                        <p:cTn id="25" dur="26">
                                          <p:stCondLst>
                                            <p:cond delay="650"/>
                                          </p:stCondLst>
                                        </p:cTn>
                                        <p:tgtEl>
                                          <p:spTgt spid="294936"/>
                                        </p:tgtEl>
                                      </p:cBhvr>
                                      <p:to x="100000" y="60000"/>
                                    </p:animScale>
                                    <p:animScale>
                                      <p:cBhvr>
                                        <p:cTn id="26" dur="166" decel="50000">
                                          <p:stCondLst>
                                            <p:cond delay="676"/>
                                          </p:stCondLst>
                                        </p:cTn>
                                        <p:tgtEl>
                                          <p:spTgt spid="294936"/>
                                        </p:tgtEl>
                                      </p:cBhvr>
                                      <p:to x="100000" y="100000"/>
                                    </p:animScale>
                                    <p:animScale>
                                      <p:cBhvr>
                                        <p:cTn id="27" dur="26">
                                          <p:stCondLst>
                                            <p:cond delay="1312"/>
                                          </p:stCondLst>
                                        </p:cTn>
                                        <p:tgtEl>
                                          <p:spTgt spid="294936"/>
                                        </p:tgtEl>
                                      </p:cBhvr>
                                      <p:to x="100000" y="80000"/>
                                    </p:animScale>
                                    <p:animScale>
                                      <p:cBhvr>
                                        <p:cTn id="28" dur="166" decel="50000">
                                          <p:stCondLst>
                                            <p:cond delay="1338"/>
                                          </p:stCondLst>
                                        </p:cTn>
                                        <p:tgtEl>
                                          <p:spTgt spid="294936"/>
                                        </p:tgtEl>
                                      </p:cBhvr>
                                      <p:to x="100000" y="100000"/>
                                    </p:animScale>
                                    <p:animScale>
                                      <p:cBhvr>
                                        <p:cTn id="29" dur="26">
                                          <p:stCondLst>
                                            <p:cond delay="1642"/>
                                          </p:stCondLst>
                                        </p:cTn>
                                        <p:tgtEl>
                                          <p:spTgt spid="294936"/>
                                        </p:tgtEl>
                                      </p:cBhvr>
                                      <p:to x="100000" y="90000"/>
                                    </p:animScale>
                                    <p:animScale>
                                      <p:cBhvr>
                                        <p:cTn id="30" dur="166" decel="50000">
                                          <p:stCondLst>
                                            <p:cond delay="1668"/>
                                          </p:stCondLst>
                                        </p:cTn>
                                        <p:tgtEl>
                                          <p:spTgt spid="294936"/>
                                        </p:tgtEl>
                                      </p:cBhvr>
                                      <p:to x="100000" y="100000"/>
                                    </p:animScale>
                                    <p:animScale>
                                      <p:cBhvr>
                                        <p:cTn id="31" dur="26">
                                          <p:stCondLst>
                                            <p:cond delay="1808"/>
                                          </p:stCondLst>
                                        </p:cTn>
                                        <p:tgtEl>
                                          <p:spTgt spid="294936"/>
                                        </p:tgtEl>
                                      </p:cBhvr>
                                      <p:to x="100000" y="95000"/>
                                    </p:animScale>
                                    <p:animScale>
                                      <p:cBhvr>
                                        <p:cTn id="32" dur="166" decel="50000">
                                          <p:stCondLst>
                                            <p:cond delay="1834"/>
                                          </p:stCondLst>
                                        </p:cTn>
                                        <p:tgtEl>
                                          <p:spTgt spid="29493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94935"/>
                                        </p:tgtEl>
                                        <p:attrNameLst>
                                          <p:attrName>style.visibility</p:attrName>
                                        </p:attrNameLst>
                                      </p:cBhvr>
                                      <p:to>
                                        <p:strVal val="visible"/>
                                      </p:to>
                                    </p:set>
                                    <p:animEffect transition="in" filter="dissolve">
                                      <p:cBhvr>
                                        <p:cTn id="37" dur="500"/>
                                        <p:tgtEl>
                                          <p:spTgt spid="294935"/>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94993"/>
                                        </p:tgtEl>
                                        <p:attrNameLst>
                                          <p:attrName>style.visibility</p:attrName>
                                        </p:attrNameLst>
                                      </p:cBhvr>
                                      <p:to>
                                        <p:strVal val="visible"/>
                                      </p:to>
                                    </p:set>
                                    <p:animEffect transition="in" filter="fade">
                                      <p:cBhvr>
                                        <p:cTn id="42" dur="1000"/>
                                        <p:tgtEl>
                                          <p:spTgt spid="294993"/>
                                        </p:tgtEl>
                                      </p:cBhvr>
                                    </p:animEffect>
                                    <p:anim calcmode="lin" valueType="num">
                                      <p:cBhvr>
                                        <p:cTn id="43" dur="1000" fill="hold"/>
                                        <p:tgtEl>
                                          <p:spTgt spid="294993"/>
                                        </p:tgtEl>
                                        <p:attrNameLst>
                                          <p:attrName>ppt_x</p:attrName>
                                        </p:attrNameLst>
                                      </p:cBhvr>
                                      <p:tavLst>
                                        <p:tav tm="0">
                                          <p:val>
                                            <p:strVal val="#ppt_x"/>
                                          </p:val>
                                        </p:tav>
                                        <p:tav tm="100000">
                                          <p:val>
                                            <p:strVal val="#ppt_x"/>
                                          </p:val>
                                        </p:tav>
                                      </p:tavLst>
                                    </p:anim>
                                    <p:anim calcmode="lin" valueType="num">
                                      <p:cBhvr>
                                        <p:cTn id="44" dur="1000" fill="hold"/>
                                        <p:tgtEl>
                                          <p:spTgt spid="29499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5" presetClass="entr" presetSubtype="0" fill="hold" grpId="0" nodeType="clickEffect">
                                  <p:stCondLst>
                                    <p:cond delay="0"/>
                                  </p:stCondLst>
                                  <p:childTnLst>
                                    <p:set>
                                      <p:cBhvr>
                                        <p:cTn id="55" dur="1" fill="hold">
                                          <p:stCondLst>
                                            <p:cond delay="0"/>
                                          </p:stCondLst>
                                        </p:cTn>
                                        <p:tgtEl>
                                          <p:spTgt spid="294996"/>
                                        </p:tgtEl>
                                        <p:attrNameLst>
                                          <p:attrName>style.visibility</p:attrName>
                                        </p:attrNameLst>
                                      </p:cBhvr>
                                      <p:to>
                                        <p:strVal val="visible"/>
                                      </p:to>
                                    </p:set>
                                    <p:animEffect transition="in" filter="fade">
                                      <p:cBhvr>
                                        <p:cTn id="56" dur="2000"/>
                                        <p:tgtEl>
                                          <p:spTgt spid="294996"/>
                                        </p:tgtEl>
                                      </p:cBhvr>
                                    </p:animEffect>
                                    <p:anim calcmode="lin" valueType="num">
                                      <p:cBhvr>
                                        <p:cTn id="57" dur="2000" fill="hold"/>
                                        <p:tgtEl>
                                          <p:spTgt spid="294996"/>
                                        </p:tgtEl>
                                        <p:attrNameLst>
                                          <p:attrName>style.rotation</p:attrName>
                                        </p:attrNameLst>
                                      </p:cBhvr>
                                      <p:tavLst>
                                        <p:tav tm="0">
                                          <p:val>
                                            <p:fltVal val="720"/>
                                          </p:val>
                                        </p:tav>
                                        <p:tav tm="100000">
                                          <p:val>
                                            <p:fltVal val="0"/>
                                          </p:val>
                                        </p:tav>
                                      </p:tavLst>
                                    </p:anim>
                                    <p:anim calcmode="lin" valueType="num">
                                      <p:cBhvr>
                                        <p:cTn id="58" dur="2000" fill="hold"/>
                                        <p:tgtEl>
                                          <p:spTgt spid="294996"/>
                                        </p:tgtEl>
                                        <p:attrNameLst>
                                          <p:attrName>ppt_h</p:attrName>
                                        </p:attrNameLst>
                                      </p:cBhvr>
                                      <p:tavLst>
                                        <p:tav tm="0">
                                          <p:val>
                                            <p:fltVal val="0"/>
                                          </p:val>
                                        </p:tav>
                                        <p:tav tm="100000">
                                          <p:val>
                                            <p:strVal val="#ppt_h"/>
                                          </p:val>
                                        </p:tav>
                                      </p:tavLst>
                                    </p:anim>
                                    <p:anim calcmode="lin" valueType="num">
                                      <p:cBhvr>
                                        <p:cTn id="59" dur="2000" fill="hold"/>
                                        <p:tgtEl>
                                          <p:spTgt spid="294996"/>
                                        </p:tgtEl>
                                        <p:attrNameLst>
                                          <p:attrName>ppt_w</p:attrName>
                                        </p:attrNameLst>
                                      </p:cBhvr>
                                      <p:tavLst>
                                        <p:tav tm="0">
                                          <p:val>
                                            <p:fltVal val="0"/>
                                          </p:val>
                                        </p:tav>
                                        <p:tav tm="100000">
                                          <p:val>
                                            <p:strVal val="#ppt_w"/>
                                          </p:val>
                                        </p:tav>
                                      </p:tavLst>
                                    </p:anim>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39951"/>
                                        </p:tgtEl>
                                        <p:attrNameLst>
                                          <p:attrName>style.visibility</p:attrName>
                                        </p:attrNameLst>
                                      </p:cBhvr>
                                      <p:to>
                                        <p:strVal val="visible"/>
                                      </p:to>
                                    </p:set>
                                    <p:animEffect transition="in" filter="wheel(1)">
                                      <p:cBhvr>
                                        <p:cTn id="64" dur="2000"/>
                                        <p:tgtEl>
                                          <p:spTgt spid="39951"/>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294997"/>
                                        </p:tgtEl>
                                        <p:attrNameLst>
                                          <p:attrName>style.visibility</p:attrName>
                                        </p:attrNameLst>
                                      </p:cBhvr>
                                      <p:to>
                                        <p:strVal val="visible"/>
                                      </p:to>
                                    </p:set>
                                    <p:animEffect transition="in" filter="dissolve">
                                      <p:cBhvr>
                                        <p:cTn id="69" dur="500"/>
                                        <p:tgtEl>
                                          <p:spTgt spid="294997"/>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1000"/>
                                        <p:tgtEl>
                                          <p:spTgt spid="6"/>
                                        </p:tgtEl>
                                      </p:cBhvr>
                                    </p:animEffect>
                                    <p:anim calcmode="lin" valueType="num">
                                      <p:cBhvr>
                                        <p:cTn id="75" dur="1000" fill="hold"/>
                                        <p:tgtEl>
                                          <p:spTgt spid="6"/>
                                        </p:tgtEl>
                                        <p:attrNameLst>
                                          <p:attrName>ppt_x</p:attrName>
                                        </p:attrNameLst>
                                      </p:cBhvr>
                                      <p:tavLst>
                                        <p:tav tm="0">
                                          <p:val>
                                            <p:strVal val="#ppt_x"/>
                                          </p:val>
                                        </p:tav>
                                        <p:tav tm="100000">
                                          <p:val>
                                            <p:strVal val="#ppt_x"/>
                                          </p:val>
                                        </p:tav>
                                      </p:tavLst>
                                    </p:anim>
                                    <p:anim calcmode="lin" valueType="num">
                                      <p:cBhvr>
                                        <p:cTn id="7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5" presetClass="entr" presetSubtype="0" fill="hold" grpId="0" nodeType="clickEffect">
                                  <p:stCondLst>
                                    <p:cond delay="0"/>
                                  </p:stCondLst>
                                  <p:childTnLst>
                                    <p:set>
                                      <p:cBhvr>
                                        <p:cTn id="80" dur="1" fill="hold">
                                          <p:stCondLst>
                                            <p:cond delay="0"/>
                                          </p:stCondLst>
                                        </p:cTn>
                                        <p:tgtEl>
                                          <p:spTgt spid="294941"/>
                                        </p:tgtEl>
                                        <p:attrNameLst>
                                          <p:attrName>style.visibility</p:attrName>
                                        </p:attrNameLst>
                                      </p:cBhvr>
                                      <p:to>
                                        <p:strVal val="visible"/>
                                      </p:to>
                                    </p:set>
                                    <p:animEffect transition="in" filter="fade">
                                      <p:cBhvr>
                                        <p:cTn id="81" dur="2000"/>
                                        <p:tgtEl>
                                          <p:spTgt spid="294941"/>
                                        </p:tgtEl>
                                      </p:cBhvr>
                                    </p:animEffect>
                                    <p:anim calcmode="lin" valueType="num">
                                      <p:cBhvr>
                                        <p:cTn id="82" dur="2000" fill="hold"/>
                                        <p:tgtEl>
                                          <p:spTgt spid="294941"/>
                                        </p:tgtEl>
                                        <p:attrNameLst>
                                          <p:attrName>style.rotation</p:attrName>
                                        </p:attrNameLst>
                                      </p:cBhvr>
                                      <p:tavLst>
                                        <p:tav tm="0">
                                          <p:val>
                                            <p:fltVal val="720"/>
                                          </p:val>
                                        </p:tav>
                                        <p:tav tm="100000">
                                          <p:val>
                                            <p:fltVal val="0"/>
                                          </p:val>
                                        </p:tav>
                                      </p:tavLst>
                                    </p:anim>
                                    <p:anim calcmode="lin" valueType="num">
                                      <p:cBhvr>
                                        <p:cTn id="83" dur="2000" fill="hold"/>
                                        <p:tgtEl>
                                          <p:spTgt spid="294941"/>
                                        </p:tgtEl>
                                        <p:attrNameLst>
                                          <p:attrName>ppt_h</p:attrName>
                                        </p:attrNameLst>
                                      </p:cBhvr>
                                      <p:tavLst>
                                        <p:tav tm="0">
                                          <p:val>
                                            <p:fltVal val="0"/>
                                          </p:val>
                                        </p:tav>
                                        <p:tav tm="100000">
                                          <p:val>
                                            <p:strVal val="#ppt_h"/>
                                          </p:val>
                                        </p:tav>
                                      </p:tavLst>
                                    </p:anim>
                                    <p:anim calcmode="lin" valueType="num">
                                      <p:cBhvr>
                                        <p:cTn id="84" dur="2000" fill="hold"/>
                                        <p:tgtEl>
                                          <p:spTgt spid="294941"/>
                                        </p:tgtEl>
                                        <p:attrNameLst>
                                          <p:attrName>ppt_w</p:attrName>
                                        </p:attrNameLst>
                                      </p:cBhvr>
                                      <p:tavLst>
                                        <p:tav tm="0">
                                          <p:val>
                                            <p:fltVal val="0"/>
                                          </p:val>
                                        </p:tav>
                                        <p:tav tm="100000">
                                          <p:val>
                                            <p:strVal val="#ppt_w"/>
                                          </p:val>
                                        </p:tav>
                                      </p:tavLst>
                                    </p:anim>
                                  </p:childTnLst>
                                </p:cTn>
                              </p:par>
                              <p:par>
                                <p:cTn id="85" presetID="35" presetClass="entr" presetSubtype="0" fill="hold" grpId="0" nodeType="withEffect">
                                  <p:stCondLst>
                                    <p:cond delay="0"/>
                                  </p:stCondLst>
                                  <p:childTnLst>
                                    <p:set>
                                      <p:cBhvr>
                                        <p:cTn id="86" dur="1" fill="hold">
                                          <p:stCondLst>
                                            <p:cond delay="0"/>
                                          </p:stCondLst>
                                        </p:cTn>
                                        <p:tgtEl>
                                          <p:spTgt spid="294945"/>
                                        </p:tgtEl>
                                        <p:attrNameLst>
                                          <p:attrName>style.visibility</p:attrName>
                                        </p:attrNameLst>
                                      </p:cBhvr>
                                      <p:to>
                                        <p:strVal val="visible"/>
                                      </p:to>
                                    </p:set>
                                    <p:animEffect transition="in" filter="fade">
                                      <p:cBhvr>
                                        <p:cTn id="87" dur="2000"/>
                                        <p:tgtEl>
                                          <p:spTgt spid="294945"/>
                                        </p:tgtEl>
                                      </p:cBhvr>
                                    </p:animEffect>
                                    <p:anim calcmode="lin" valueType="num">
                                      <p:cBhvr>
                                        <p:cTn id="88" dur="2000" fill="hold"/>
                                        <p:tgtEl>
                                          <p:spTgt spid="294945"/>
                                        </p:tgtEl>
                                        <p:attrNameLst>
                                          <p:attrName>style.rotation</p:attrName>
                                        </p:attrNameLst>
                                      </p:cBhvr>
                                      <p:tavLst>
                                        <p:tav tm="0">
                                          <p:val>
                                            <p:fltVal val="720"/>
                                          </p:val>
                                        </p:tav>
                                        <p:tav tm="100000">
                                          <p:val>
                                            <p:fltVal val="0"/>
                                          </p:val>
                                        </p:tav>
                                      </p:tavLst>
                                    </p:anim>
                                    <p:anim calcmode="lin" valueType="num">
                                      <p:cBhvr>
                                        <p:cTn id="89" dur="2000" fill="hold"/>
                                        <p:tgtEl>
                                          <p:spTgt spid="294945"/>
                                        </p:tgtEl>
                                        <p:attrNameLst>
                                          <p:attrName>ppt_h</p:attrName>
                                        </p:attrNameLst>
                                      </p:cBhvr>
                                      <p:tavLst>
                                        <p:tav tm="0">
                                          <p:val>
                                            <p:fltVal val="0"/>
                                          </p:val>
                                        </p:tav>
                                        <p:tav tm="100000">
                                          <p:val>
                                            <p:strVal val="#ppt_h"/>
                                          </p:val>
                                        </p:tav>
                                      </p:tavLst>
                                    </p:anim>
                                    <p:anim calcmode="lin" valueType="num">
                                      <p:cBhvr>
                                        <p:cTn id="90" dur="2000" fill="hold"/>
                                        <p:tgtEl>
                                          <p:spTgt spid="294945"/>
                                        </p:tgtEl>
                                        <p:attrNameLst>
                                          <p:attrName>ppt_w</p:attrName>
                                        </p:attrNameLst>
                                      </p:cBhvr>
                                      <p:tavLst>
                                        <p:tav tm="0">
                                          <p:val>
                                            <p:fltVal val="0"/>
                                          </p:val>
                                        </p:tav>
                                        <p:tav tm="100000">
                                          <p:val>
                                            <p:strVal val="#ppt_w"/>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294947">
                                            <p:txEl>
                                              <p:pRg st="0" end="0"/>
                                            </p:txEl>
                                          </p:spTgt>
                                        </p:tgtEl>
                                        <p:attrNameLst>
                                          <p:attrName>style.visibility</p:attrName>
                                        </p:attrNameLst>
                                      </p:cBhvr>
                                      <p:to>
                                        <p:strVal val="visible"/>
                                      </p:to>
                                    </p:set>
                                    <p:animEffect transition="in" filter="fade">
                                      <p:cBhvr>
                                        <p:cTn id="95" dur="1000"/>
                                        <p:tgtEl>
                                          <p:spTgt spid="294947">
                                            <p:txEl>
                                              <p:pRg st="0" end="0"/>
                                            </p:txEl>
                                          </p:spTgt>
                                        </p:tgtEl>
                                      </p:cBhvr>
                                    </p:animEffect>
                                    <p:anim calcmode="lin" valueType="num">
                                      <p:cBhvr>
                                        <p:cTn id="96" dur="1000" fill="hold"/>
                                        <p:tgtEl>
                                          <p:spTgt spid="29494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2949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294946"/>
                                        </p:tgtEl>
                                        <p:attrNameLst>
                                          <p:attrName>style.visibility</p:attrName>
                                        </p:attrNameLst>
                                      </p:cBhvr>
                                      <p:to>
                                        <p:strVal val="visible"/>
                                      </p:to>
                                    </p:set>
                                    <p:animEffect transition="in" filter="fade">
                                      <p:cBhvr>
                                        <p:cTn id="102" dur="1000"/>
                                        <p:tgtEl>
                                          <p:spTgt spid="294946"/>
                                        </p:tgtEl>
                                      </p:cBhvr>
                                    </p:animEffect>
                                    <p:anim calcmode="lin" valueType="num">
                                      <p:cBhvr>
                                        <p:cTn id="103" dur="1000" fill="hold"/>
                                        <p:tgtEl>
                                          <p:spTgt spid="294946"/>
                                        </p:tgtEl>
                                        <p:attrNameLst>
                                          <p:attrName>ppt_x</p:attrName>
                                        </p:attrNameLst>
                                      </p:cBhvr>
                                      <p:tavLst>
                                        <p:tav tm="0">
                                          <p:val>
                                            <p:strVal val="#ppt_x"/>
                                          </p:val>
                                        </p:tav>
                                        <p:tav tm="100000">
                                          <p:val>
                                            <p:strVal val="#ppt_x"/>
                                          </p:val>
                                        </p:tav>
                                      </p:tavLst>
                                    </p:anim>
                                    <p:anim calcmode="lin" valueType="num">
                                      <p:cBhvr>
                                        <p:cTn id="104" dur="1000" fill="hold"/>
                                        <p:tgtEl>
                                          <p:spTgt spid="294946"/>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fade">
                                      <p:cBhvr>
                                        <p:cTn id="109" dur="1000"/>
                                        <p:tgtEl>
                                          <p:spTgt spid="5"/>
                                        </p:tgtEl>
                                      </p:cBhvr>
                                    </p:animEffect>
                                    <p:anim calcmode="lin" valueType="num">
                                      <p:cBhvr>
                                        <p:cTn id="110" dur="1000" fill="hold"/>
                                        <p:tgtEl>
                                          <p:spTgt spid="5"/>
                                        </p:tgtEl>
                                        <p:attrNameLst>
                                          <p:attrName>ppt_x</p:attrName>
                                        </p:attrNameLst>
                                      </p:cBhvr>
                                      <p:tavLst>
                                        <p:tav tm="0">
                                          <p:val>
                                            <p:strVal val="#ppt_x"/>
                                          </p:val>
                                        </p:tav>
                                        <p:tav tm="100000">
                                          <p:val>
                                            <p:strVal val="#ppt_x"/>
                                          </p:val>
                                        </p:tav>
                                      </p:tavLst>
                                    </p:anim>
                                    <p:anim calcmode="lin" valueType="num">
                                      <p:cBhvr>
                                        <p:cTn id="11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fade">
                                      <p:cBhvr>
                                        <p:cTn id="116" dur="1000"/>
                                        <p:tgtEl>
                                          <p:spTgt spid="4"/>
                                        </p:tgtEl>
                                      </p:cBhvr>
                                    </p:animEffect>
                                    <p:anim calcmode="lin" valueType="num">
                                      <p:cBhvr>
                                        <p:cTn id="117" dur="1000" fill="hold"/>
                                        <p:tgtEl>
                                          <p:spTgt spid="4"/>
                                        </p:tgtEl>
                                        <p:attrNameLst>
                                          <p:attrName>ppt_x</p:attrName>
                                        </p:attrNameLst>
                                      </p:cBhvr>
                                      <p:tavLst>
                                        <p:tav tm="0">
                                          <p:val>
                                            <p:strVal val="#ppt_x"/>
                                          </p:val>
                                        </p:tav>
                                        <p:tav tm="100000">
                                          <p:val>
                                            <p:strVal val="#ppt_x"/>
                                          </p:val>
                                        </p:tav>
                                      </p:tavLst>
                                    </p:anim>
                                    <p:anim calcmode="lin" valueType="num">
                                      <p:cBhvr>
                                        <p:cTn id="1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7"/>
                                        </p:tgtEl>
                                        <p:attrNameLst>
                                          <p:attrName>style.visibility</p:attrName>
                                        </p:attrNameLst>
                                      </p:cBhvr>
                                      <p:to>
                                        <p:strVal val="visible"/>
                                      </p:to>
                                    </p:set>
                                    <p:animEffect transition="in" filter="wipe(left)">
                                      <p:cBhvr>
                                        <p:cTn id="123" dur="5000"/>
                                        <p:tgtEl>
                                          <p:spTgt spid="7"/>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10"/>
                                        </p:tgtEl>
                                        <p:attrNameLst>
                                          <p:attrName>style.visibility</p:attrName>
                                        </p:attrNameLst>
                                      </p:cBhvr>
                                      <p:to>
                                        <p:strVal val="visible"/>
                                      </p:to>
                                    </p:set>
                                    <p:animEffect transition="in" filter="wipe(down)">
                                      <p:cBhvr>
                                        <p:cTn id="128" dur="500"/>
                                        <p:tgtEl>
                                          <p:spTgt spid="10"/>
                                        </p:tgtEl>
                                      </p:cBhvr>
                                    </p:animEffect>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294974"/>
                                        </p:tgtEl>
                                        <p:attrNameLst>
                                          <p:attrName>style.visibility</p:attrName>
                                        </p:attrNameLst>
                                      </p:cBhvr>
                                      <p:to>
                                        <p:strVal val="visible"/>
                                      </p:to>
                                    </p:set>
                                    <p:animEffect transition="in" filter="fade">
                                      <p:cBhvr>
                                        <p:cTn id="133" dur="1000"/>
                                        <p:tgtEl>
                                          <p:spTgt spid="294974"/>
                                        </p:tgtEl>
                                      </p:cBhvr>
                                    </p:animEffect>
                                    <p:anim calcmode="lin" valueType="num">
                                      <p:cBhvr>
                                        <p:cTn id="134" dur="1000" fill="hold"/>
                                        <p:tgtEl>
                                          <p:spTgt spid="294974"/>
                                        </p:tgtEl>
                                        <p:attrNameLst>
                                          <p:attrName>ppt_x</p:attrName>
                                        </p:attrNameLst>
                                      </p:cBhvr>
                                      <p:tavLst>
                                        <p:tav tm="0">
                                          <p:val>
                                            <p:strVal val="#ppt_x"/>
                                          </p:val>
                                        </p:tav>
                                        <p:tav tm="100000">
                                          <p:val>
                                            <p:strVal val="#ppt_x"/>
                                          </p:val>
                                        </p:tav>
                                      </p:tavLst>
                                    </p:anim>
                                    <p:anim calcmode="lin" valueType="num">
                                      <p:cBhvr>
                                        <p:cTn id="135" dur="1000" fill="hold"/>
                                        <p:tgtEl>
                                          <p:spTgt spid="294974"/>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294975"/>
                                        </p:tgtEl>
                                        <p:attrNameLst>
                                          <p:attrName>style.visibility</p:attrName>
                                        </p:attrNameLst>
                                      </p:cBhvr>
                                      <p:to>
                                        <p:strVal val="visible"/>
                                      </p:to>
                                    </p:set>
                                    <p:animEffect transition="in" filter="wipe(left)">
                                      <p:cBhvr>
                                        <p:cTn id="140" dur="5000"/>
                                        <p:tgtEl>
                                          <p:spTgt spid="294975"/>
                                        </p:tgtEl>
                                      </p:cBhvr>
                                    </p:animEffect>
                                  </p:childTnLst>
                                </p:cTn>
                              </p:par>
                            </p:childTnLst>
                          </p:cTn>
                        </p:par>
                      </p:childTnLst>
                    </p:cTn>
                  </p:par>
                  <p:par>
                    <p:cTn id="141" fill="hold">
                      <p:stCondLst>
                        <p:cond delay="indefinite"/>
                      </p:stCondLst>
                      <p:childTnLst>
                        <p:par>
                          <p:cTn id="142" fill="hold">
                            <p:stCondLst>
                              <p:cond delay="0"/>
                            </p:stCondLst>
                            <p:childTnLst>
                              <p:par>
                                <p:cTn id="143" presetID="45" presetClass="entr" presetSubtype="0" fill="hold" grpId="0" nodeType="clickEffect">
                                  <p:stCondLst>
                                    <p:cond delay="0"/>
                                  </p:stCondLst>
                                  <p:childTnLst>
                                    <p:set>
                                      <p:cBhvr>
                                        <p:cTn id="144" dur="1" fill="hold">
                                          <p:stCondLst>
                                            <p:cond delay="0"/>
                                          </p:stCondLst>
                                        </p:cTn>
                                        <p:tgtEl>
                                          <p:spTgt spid="50"/>
                                        </p:tgtEl>
                                        <p:attrNameLst>
                                          <p:attrName>style.visibility</p:attrName>
                                        </p:attrNameLst>
                                      </p:cBhvr>
                                      <p:to>
                                        <p:strVal val="visible"/>
                                      </p:to>
                                    </p:set>
                                    <p:animEffect transition="in" filter="fade">
                                      <p:cBhvr>
                                        <p:cTn id="145" dur="2000"/>
                                        <p:tgtEl>
                                          <p:spTgt spid="50"/>
                                        </p:tgtEl>
                                      </p:cBhvr>
                                    </p:animEffect>
                                    <p:anim calcmode="lin" valueType="num">
                                      <p:cBhvr>
                                        <p:cTn id="146" dur="2000" fill="hold"/>
                                        <p:tgtEl>
                                          <p:spTgt spid="50"/>
                                        </p:tgtEl>
                                        <p:attrNameLst>
                                          <p:attrName>ppt_w</p:attrName>
                                        </p:attrNameLst>
                                      </p:cBhvr>
                                      <p:tavLst>
                                        <p:tav tm="0" fmla="#ppt_w*sin(2.5*pi*$)">
                                          <p:val>
                                            <p:fltVal val="0"/>
                                          </p:val>
                                        </p:tav>
                                        <p:tav tm="100000">
                                          <p:val>
                                            <p:fltVal val="1"/>
                                          </p:val>
                                        </p:tav>
                                      </p:tavLst>
                                    </p:anim>
                                    <p:anim calcmode="lin" valueType="num">
                                      <p:cBhvr>
                                        <p:cTn id="147" dur="2000" fill="hold"/>
                                        <p:tgtEl>
                                          <p:spTgt spid="50"/>
                                        </p:tgtEl>
                                        <p:attrNameLst>
                                          <p:attrName>ppt_h</p:attrName>
                                        </p:attrNameLst>
                                      </p:cBhvr>
                                      <p:tavLst>
                                        <p:tav tm="0">
                                          <p:val>
                                            <p:strVal val="#ppt_h"/>
                                          </p:val>
                                        </p:tav>
                                        <p:tav tm="100000">
                                          <p:val>
                                            <p:strVal val="#ppt_h"/>
                                          </p:val>
                                        </p:tav>
                                      </p:tavLst>
                                    </p:anim>
                                  </p:childTnLst>
                                </p:cTn>
                              </p:par>
                            </p:childTnLst>
                          </p:cTn>
                        </p:par>
                      </p:childTnLst>
                    </p:cTn>
                  </p:par>
                  <p:par>
                    <p:cTn id="148" fill="hold">
                      <p:stCondLst>
                        <p:cond delay="indefinite"/>
                      </p:stCondLst>
                      <p:childTnLst>
                        <p:par>
                          <p:cTn id="149" fill="hold">
                            <p:stCondLst>
                              <p:cond delay="0"/>
                            </p:stCondLst>
                            <p:childTnLst>
                              <p:par>
                                <p:cTn id="150" presetID="47" presetClass="entr" presetSubtype="0" fill="hold" grpId="0" nodeType="clickEffect">
                                  <p:stCondLst>
                                    <p:cond delay="0"/>
                                  </p:stCondLst>
                                  <p:childTnLst>
                                    <p:set>
                                      <p:cBhvr>
                                        <p:cTn id="151" dur="1" fill="hold">
                                          <p:stCondLst>
                                            <p:cond delay="0"/>
                                          </p:stCondLst>
                                        </p:cTn>
                                        <p:tgtEl>
                                          <p:spTgt spid="64"/>
                                        </p:tgtEl>
                                        <p:attrNameLst>
                                          <p:attrName>style.visibility</p:attrName>
                                        </p:attrNameLst>
                                      </p:cBhvr>
                                      <p:to>
                                        <p:strVal val="visible"/>
                                      </p:to>
                                    </p:set>
                                    <p:animEffect transition="in" filter="fade">
                                      <p:cBhvr>
                                        <p:cTn id="152" dur="1000"/>
                                        <p:tgtEl>
                                          <p:spTgt spid="64"/>
                                        </p:tgtEl>
                                      </p:cBhvr>
                                    </p:animEffect>
                                    <p:anim calcmode="lin" valueType="num">
                                      <p:cBhvr>
                                        <p:cTn id="153" dur="1000" fill="hold"/>
                                        <p:tgtEl>
                                          <p:spTgt spid="64"/>
                                        </p:tgtEl>
                                        <p:attrNameLst>
                                          <p:attrName>ppt_x</p:attrName>
                                        </p:attrNameLst>
                                      </p:cBhvr>
                                      <p:tavLst>
                                        <p:tav tm="0">
                                          <p:val>
                                            <p:strVal val="#ppt_x"/>
                                          </p:val>
                                        </p:tav>
                                        <p:tav tm="100000">
                                          <p:val>
                                            <p:strVal val="#ppt_x"/>
                                          </p:val>
                                        </p:tav>
                                      </p:tavLst>
                                    </p:anim>
                                    <p:anim calcmode="lin" valueType="num">
                                      <p:cBhvr>
                                        <p:cTn id="154"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6" presetClass="entr" presetSubtype="16" fill="hold" nodeType="clickEffect">
                                  <p:stCondLst>
                                    <p:cond delay="0"/>
                                  </p:stCondLst>
                                  <p:childTnLst>
                                    <p:set>
                                      <p:cBhvr>
                                        <p:cTn id="158" dur="1" fill="hold">
                                          <p:stCondLst>
                                            <p:cond delay="0"/>
                                          </p:stCondLst>
                                        </p:cTn>
                                        <p:tgtEl>
                                          <p:spTgt spid="59"/>
                                        </p:tgtEl>
                                        <p:attrNameLst>
                                          <p:attrName>style.visibility</p:attrName>
                                        </p:attrNameLst>
                                      </p:cBhvr>
                                      <p:to>
                                        <p:strVal val="visible"/>
                                      </p:to>
                                    </p:set>
                                    <p:animEffect transition="in" filter="circle(in)">
                                      <p:cBhvr>
                                        <p:cTn id="159" dur="2000"/>
                                        <p:tgtEl>
                                          <p:spTgt spid="59"/>
                                        </p:tgtEl>
                                      </p:cBhvr>
                                    </p:animEffect>
                                  </p:childTnLst>
                                </p:cTn>
                              </p:par>
                            </p:childTnLst>
                          </p:cTn>
                        </p:par>
                        <p:par>
                          <p:cTn id="160" fill="hold">
                            <p:stCondLst>
                              <p:cond delay="2000"/>
                            </p:stCondLst>
                            <p:childTnLst>
                              <p:par>
                                <p:cTn id="161" presetID="9" presetClass="entr" presetSubtype="0" fill="hold" grpId="0" nodeType="afterEffect">
                                  <p:stCondLst>
                                    <p:cond delay="0"/>
                                  </p:stCondLst>
                                  <p:childTnLst>
                                    <p:set>
                                      <p:cBhvr>
                                        <p:cTn id="162" dur="1" fill="hold">
                                          <p:stCondLst>
                                            <p:cond delay="0"/>
                                          </p:stCondLst>
                                        </p:cTn>
                                        <p:tgtEl>
                                          <p:spTgt spid="58"/>
                                        </p:tgtEl>
                                        <p:attrNameLst>
                                          <p:attrName>style.visibility</p:attrName>
                                        </p:attrNameLst>
                                      </p:cBhvr>
                                      <p:to>
                                        <p:strVal val="visible"/>
                                      </p:to>
                                    </p:set>
                                    <p:animEffect transition="in" filter="dissolve">
                                      <p:cBhvr>
                                        <p:cTn id="16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35" grpId="0"/>
      <p:bldP spid="294936" grpId="0"/>
      <p:bldP spid="294941" grpId="0" animBg="1"/>
      <p:bldP spid="294945" grpId="0" animBg="1"/>
      <p:bldP spid="294946" grpId="0"/>
      <p:bldP spid="39951" grpId="0" animBg="1"/>
      <p:bldP spid="294974" grpId="0"/>
      <p:bldP spid="294975" grpId="0"/>
      <p:bldP spid="294993" grpId="0"/>
      <p:bldP spid="294996" grpId="0"/>
      <p:bldP spid="294997" grpId="0"/>
      <p:bldP spid="50" grpId="0" animBg="1"/>
      <p:bldP spid="58" grpId="0" animBg="1"/>
      <p:bldP spid="6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0"/>
          <p:cNvSpPr>
            <a:spLocks noChangeArrowheads="1"/>
          </p:cNvSpPr>
          <p:nvPr/>
        </p:nvSpPr>
        <p:spPr bwMode="auto">
          <a:xfrm>
            <a:off x="3751604" y="6064802"/>
            <a:ext cx="3878906" cy="572480"/>
          </a:xfrm>
          <a:prstGeom prst="rect">
            <a:avLst/>
          </a:prstGeom>
          <a:solidFill>
            <a:schemeClr val="accent1">
              <a:lumMod val="75000"/>
            </a:schemeClr>
          </a:solidFill>
          <a:ln w="9525">
            <a:solidFill>
              <a:schemeClr val="tx1"/>
            </a:solidFill>
            <a:miter lim="800000"/>
            <a:headEnd/>
            <a:tailEnd/>
          </a:ln>
        </p:spPr>
        <p:txBody>
          <a:bodyPr wrap="none" anchor="ctr"/>
          <a:lstStyle/>
          <a:p>
            <a:endParaRPr lang="en-US">
              <a:solidFill>
                <a:srgbClr val="000000"/>
              </a:solidFill>
            </a:endParaRPr>
          </a:p>
        </p:txBody>
      </p:sp>
      <p:sp>
        <p:nvSpPr>
          <p:cNvPr id="311299" name="Text Box 3"/>
          <p:cNvSpPr txBox="1">
            <a:spLocks noChangeArrowheads="1"/>
          </p:cNvSpPr>
          <p:nvPr/>
        </p:nvSpPr>
        <p:spPr bwMode="auto">
          <a:xfrm>
            <a:off x="7835496" y="4195912"/>
            <a:ext cx="1082348" cy="400110"/>
          </a:xfrm>
          <a:prstGeom prst="rect">
            <a:avLst/>
          </a:prstGeom>
          <a:noFill/>
          <a:ln w="9525">
            <a:noFill/>
            <a:miter lim="800000"/>
            <a:headEnd/>
            <a:tailEnd/>
          </a:ln>
        </p:spPr>
        <p:txBody>
          <a:bodyPr wrap="none" anchor="t" anchorCtr="0">
            <a:spAutoFit/>
          </a:bodyPr>
          <a:lstStyle/>
          <a:p>
            <a:r>
              <a:rPr lang="en-US" sz="2000" dirty="0" smtClean="0">
                <a:solidFill>
                  <a:srgbClr val="009900"/>
                </a:solidFill>
              </a:rPr>
              <a:t>310.6 N</a:t>
            </a:r>
            <a:endParaRPr lang="en-US" sz="2000" dirty="0">
              <a:solidFill>
                <a:srgbClr val="009900"/>
              </a:solidFill>
              <a:latin typeface="Symbol" panose="05050102010706020507" pitchFamily="18" charset="2"/>
            </a:endParaRPr>
          </a:p>
        </p:txBody>
      </p:sp>
      <p:sp>
        <p:nvSpPr>
          <p:cNvPr id="311300" name="Text Box 4"/>
          <p:cNvSpPr txBox="1">
            <a:spLocks noChangeArrowheads="1"/>
          </p:cNvSpPr>
          <p:nvPr/>
        </p:nvSpPr>
        <p:spPr bwMode="auto">
          <a:xfrm>
            <a:off x="5385974" y="4191974"/>
            <a:ext cx="1082348" cy="400110"/>
          </a:xfrm>
          <a:prstGeom prst="rect">
            <a:avLst/>
          </a:prstGeom>
          <a:noFill/>
          <a:ln w="9525">
            <a:noFill/>
            <a:miter lim="800000"/>
            <a:headEnd/>
            <a:tailEnd/>
          </a:ln>
        </p:spPr>
        <p:txBody>
          <a:bodyPr wrap="none" anchor="t" anchorCtr="0">
            <a:spAutoFit/>
          </a:bodyPr>
          <a:lstStyle/>
          <a:p>
            <a:r>
              <a:rPr lang="en-US" sz="2000" dirty="0" smtClean="0">
                <a:solidFill>
                  <a:srgbClr val="009900"/>
                </a:solidFill>
              </a:rPr>
              <a:t>261.5 N</a:t>
            </a:r>
            <a:endParaRPr lang="en-US" sz="2000" dirty="0">
              <a:solidFill>
                <a:srgbClr val="009900"/>
              </a:solidFill>
              <a:latin typeface="Symbol" panose="05050102010706020507" pitchFamily="18" charset="2"/>
            </a:endParaRPr>
          </a:p>
        </p:txBody>
      </p:sp>
      <p:sp>
        <p:nvSpPr>
          <p:cNvPr id="37893" name="Rectangle 5"/>
          <p:cNvSpPr>
            <a:spLocks noChangeArrowheads="1"/>
          </p:cNvSpPr>
          <p:nvPr/>
        </p:nvSpPr>
        <p:spPr bwMode="auto">
          <a:xfrm>
            <a:off x="91937" y="45574"/>
            <a:ext cx="5352747" cy="2677656"/>
          </a:xfrm>
          <a:prstGeom prst="rect">
            <a:avLst/>
          </a:prstGeom>
          <a:noFill/>
          <a:ln w="9525">
            <a:noFill/>
            <a:miter lim="800000"/>
            <a:headEnd/>
            <a:tailEnd/>
          </a:ln>
        </p:spPr>
        <p:txBody>
          <a:bodyPr wrap="none" anchor="t" anchorCtr="0">
            <a:spAutoFit/>
          </a:bodyPr>
          <a:lstStyle/>
          <a:p>
            <a:r>
              <a:rPr lang="en-US" sz="2400" dirty="0">
                <a:solidFill>
                  <a:srgbClr val="FF0000"/>
                </a:solidFill>
              </a:rPr>
              <a:t>A </a:t>
            </a:r>
            <a:r>
              <a:rPr lang="en-US" sz="2400" dirty="0" smtClean="0">
                <a:solidFill>
                  <a:srgbClr val="FF0000"/>
                </a:solidFill>
              </a:rPr>
              <a:t>56 </a:t>
            </a:r>
            <a:r>
              <a:rPr lang="en-US" sz="2400" dirty="0">
                <a:solidFill>
                  <a:srgbClr val="FF0000"/>
                </a:solidFill>
              </a:rPr>
              <a:t>kg mass at rest on a </a:t>
            </a:r>
            <a:r>
              <a:rPr lang="en-US" sz="2400" dirty="0" smtClean="0">
                <a:solidFill>
                  <a:srgbClr val="FF0000"/>
                </a:solidFill>
              </a:rPr>
              <a:t>horizontal</a:t>
            </a:r>
          </a:p>
          <a:p>
            <a:r>
              <a:rPr lang="en-US" sz="2400" dirty="0" smtClean="0">
                <a:solidFill>
                  <a:srgbClr val="FF0000"/>
                </a:solidFill>
              </a:rPr>
              <a:t>surface </a:t>
            </a:r>
            <a:r>
              <a:rPr lang="en-US" sz="2400" dirty="0">
                <a:solidFill>
                  <a:srgbClr val="FF0000"/>
                </a:solidFill>
              </a:rPr>
              <a:t>is acted upon by </a:t>
            </a:r>
            <a:r>
              <a:rPr lang="en-US" sz="2400" dirty="0" smtClean="0">
                <a:solidFill>
                  <a:srgbClr val="FF0000"/>
                </a:solidFill>
              </a:rPr>
              <a:t>two external </a:t>
            </a:r>
          </a:p>
          <a:p>
            <a:r>
              <a:rPr lang="en-US" sz="2400" dirty="0" smtClean="0">
                <a:solidFill>
                  <a:srgbClr val="FF0000"/>
                </a:solidFill>
              </a:rPr>
              <a:t>applied </a:t>
            </a:r>
            <a:r>
              <a:rPr lang="en-US" sz="2400" dirty="0">
                <a:solidFill>
                  <a:srgbClr val="FF0000"/>
                </a:solidFill>
              </a:rPr>
              <a:t>forces: a </a:t>
            </a:r>
            <a:r>
              <a:rPr lang="en-US" sz="2400" dirty="0" smtClean="0">
                <a:solidFill>
                  <a:srgbClr val="FF0000"/>
                </a:solidFill>
              </a:rPr>
              <a:t>275 </a:t>
            </a:r>
            <a:r>
              <a:rPr lang="en-US" sz="2400" dirty="0">
                <a:solidFill>
                  <a:srgbClr val="FF0000"/>
                </a:solidFill>
              </a:rPr>
              <a:t>N force at </a:t>
            </a:r>
            <a:endParaRPr lang="en-US" sz="2400" dirty="0" smtClean="0">
              <a:solidFill>
                <a:srgbClr val="FF0000"/>
              </a:solidFill>
            </a:endParaRPr>
          </a:p>
          <a:p>
            <a:r>
              <a:rPr lang="en-US" sz="2400" dirty="0" err="1" smtClean="0">
                <a:solidFill>
                  <a:srgbClr val="FF0000"/>
                </a:solidFill>
              </a:rPr>
              <a:t>18</a:t>
            </a:r>
            <a:r>
              <a:rPr lang="en-US" sz="2400" baseline="30000" dirty="0" err="1" smtClean="0">
                <a:solidFill>
                  <a:srgbClr val="FF0000"/>
                </a:solidFill>
              </a:rPr>
              <a:t>o</a:t>
            </a:r>
            <a:r>
              <a:rPr lang="en-US" sz="2400" dirty="0" smtClean="0">
                <a:solidFill>
                  <a:srgbClr val="FF0000"/>
                </a:solidFill>
              </a:rPr>
              <a:t> </a:t>
            </a:r>
            <a:r>
              <a:rPr lang="en-US" sz="2400" dirty="0">
                <a:solidFill>
                  <a:srgbClr val="FF0000"/>
                </a:solidFill>
              </a:rPr>
              <a:t>up and to-the-left and a </a:t>
            </a:r>
            <a:endParaRPr lang="en-US" sz="2400" dirty="0" smtClean="0">
              <a:solidFill>
                <a:srgbClr val="FF0000"/>
              </a:solidFill>
            </a:endParaRPr>
          </a:p>
          <a:p>
            <a:r>
              <a:rPr lang="en-US" sz="2400" dirty="0" smtClean="0">
                <a:solidFill>
                  <a:srgbClr val="FF0000"/>
                </a:solidFill>
              </a:rPr>
              <a:t>418 </a:t>
            </a:r>
            <a:r>
              <a:rPr lang="en-US" sz="2400" dirty="0">
                <a:solidFill>
                  <a:srgbClr val="FF0000"/>
                </a:solidFill>
              </a:rPr>
              <a:t>N force at </a:t>
            </a:r>
            <a:r>
              <a:rPr lang="en-US" sz="2400" dirty="0" err="1" smtClean="0">
                <a:solidFill>
                  <a:srgbClr val="FF0000"/>
                </a:solidFill>
              </a:rPr>
              <a:t>42</a:t>
            </a:r>
            <a:r>
              <a:rPr lang="en-US" sz="2400" baseline="30000" dirty="0" err="1" smtClean="0">
                <a:solidFill>
                  <a:srgbClr val="FF0000"/>
                </a:solidFill>
              </a:rPr>
              <a:t>o</a:t>
            </a:r>
            <a:r>
              <a:rPr lang="en-US" sz="2400" dirty="0" smtClean="0">
                <a:solidFill>
                  <a:srgbClr val="FF0000"/>
                </a:solidFill>
              </a:rPr>
              <a:t> </a:t>
            </a:r>
            <a:r>
              <a:rPr lang="en-US" sz="2400" dirty="0">
                <a:solidFill>
                  <a:srgbClr val="FF0000"/>
                </a:solidFill>
              </a:rPr>
              <a:t>up and </a:t>
            </a:r>
            <a:r>
              <a:rPr lang="en-US" sz="2400" dirty="0" smtClean="0">
                <a:solidFill>
                  <a:srgbClr val="FF0000"/>
                </a:solidFill>
              </a:rPr>
              <a:t>to-the-</a:t>
            </a:r>
          </a:p>
          <a:p>
            <a:r>
              <a:rPr lang="en-US" sz="2400" dirty="0" smtClean="0">
                <a:solidFill>
                  <a:srgbClr val="FF0000"/>
                </a:solidFill>
              </a:rPr>
              <a:t>right</a:t>
            </a:r>
            <a:r>
              <a:rPr lang="en-US" sz="2400" dirty="0">
                <a:solidFill>
                  <a:srgbClr val="FF0000"/>
                </a:solidFill>
              </a:rPr>
              <a:t>. The coefficient of static friction </a:t>
            </a:r>
            <a:endParaRPr lang="en-US" sz="2400" dirty="0" smtClean="0">
              <a:solidFill>
                <a:srgbClr val="FF0000"/>
              </a:solidFill>
            </a:endParaRPr>
          </a:p>
          <a:p>
            <a:r>
              <a:rPr lang="en-US" sz="2400" dirty="0" smtClean="0">
                <a:solidFill>
                  <a:srgbClr val="FF0000"/>
                </a:solidFill>
              </a:rPr>
              <a:t>is 0.31. </a:t>
            </a:r>
            <a:r>
              <a:rPr lang="en-US" sz="2400" dirty="0">
                <a:solidFill>
                  <a:srgbClr val="FF0000"/>
                </a:solidFill>
              </a:rPr>
              <a:t>Will the mass move? </a:t>
            </a:r>
          </a:p>
        </p:txBody>
      </p:sp>
      <p:grpSp>
        <p:nvGrpSpPr>
          <p:cNvPr id="5" name="Group 4"/>
          <p:cNvGrpSpPr/>
          <p:nvPr/>
        </p:nvGrpSpPr>
        <p:grpSpPr>
          <a:xfrm>
            <a:off x="5730875" y="1251575"/>
            <a:ext cx="2549525" cy="796925"/>
            <a:chOff x="5730875" y="1489075"/>
            <a:chExt cx="2549525" cy="796925"/>
          </a:xfrm>
        </p:grpSpPr>
        <p:sp>
          <p:nvSpPr>
            <p:cNvPr id="37894" name="Line 6"/>
            <p:cNvSpPr>
              <a:spLocks noChangeShapeType="1"/>
            </p:cNvSpPr>
            <p:nvPr/>
          </p:nvSpPr>
          <p:spPr bwMode="auto">
            <a:xfrm>
              <a:off x="5730875" y="2286000"/>
              <a:ext cx="2549525" cy="0"/>
            </a:xfrm>
            <a:prstGeom prst="line">
              <a:avLst/>
            </a:prstGeom>
            <a:noFill/>
            <a:ln w="38100">
              <a:solidFill>
                <a:srgbClr val="0070C0"/>
              </a:solidFill>
              <a:round/>
              <a:headEnd/>
              <a:tailEnd/>
            </a:ln>
          </p:spPr>
          <p:txBody>
            <a:bodyPr/>
            <a:lstStyle/>
            <a:p>
              <a:endParaRPr lang="en-US">
                <a:solidFill>
                  <a:srgbClr val="000000"/>
                </a:solidFill>
              </a:endParaRPr>
            </a:p>
          </p:txBody>
        </p:sp>
        <p:sp>
          <p:nvSpPr>
            <p:cNvPr id="37895" name="Rectangle 7"/>
            <p:cNvSpPr>
              <a:spLocks noChangeArrowheads="1"/>
            </p:cNvSpPr>
            <p:nvPr/>
          </p:nvSpPr>
          <p:spPr bwMode="auto">
            <a:xfrm>
              <a:off x="6369050" y="1489075"/>
              <a:ext cx="1274763" cy="796925"/>
            </a:xfrm>
            <a:prstGeom prst="rect">
              <a:avLst/>
            </a:prstGeom>
            <a:solidFill>
              <a:srgbClr val="FFFFFF"/>
            </a:solidFill>
            <a:ln w="38100">
              <a:solidFill>
                <a:srgbClr val="0070C0"/>
              </a:solidFill>
              <a:miter lim="800000"/>
              <a:headEnd/>
              <a:tailEnd/>
            </a:ln>
          </p:spPr>
          <p:txBody>
            <a:bodyPr/>
            <a:lstStyle/>
            <a:p>
              <a:endParaRPr lang="en-US">
                <a:solidFill>
                  <a:srgbClr val="000000"/>
                </a:solidFill>
              </a:endParaRPr>
            </a:p>
          </p:txBody>
        </p:sp>
      </p:grpSp>
      <p:sp>
        <p:nvSpPr>
          <p:cNvPr id="311304" name="Line 8"/>
          <p:cNvSpPr>
            <a:spLocks noChangeShapeType="1"/>
          </p:cNvSpPr>
          <p:nvPr/>
        </p:nvSpPr>
        <p:spPr bwMode="auto">
          <a:xfrm flipV="1">
            <a:off x="7643813" y="295900"/>
            <a:ext cx="1274762" cy="1274763"/>
          </a:xfrm>
          <a:prstGeom prst="line">
            <a:avLst/>
          </a:prstGeom>
          <a:noFill/>
          <a:ln w="22225">
            <a:solidFill>
              <a:schemeClr val="tx1"/>
            </a:solidFill>
            <a:round/>
            <a:headEnd/>
            <a:tailEnd type="triangle" w="lg" len="lg"/>
          </a:ln>
        </p:spPr>
        <p:txBody>
          <a:bodyPr/>
          <a:lstStyle/>
          <a:p>
            <a:endParaRPr lang="en-US">
              <a:solidFill>
                <a:srgbClr val="000000"/>
              </a:solidFill>
            </a:endParaRPr>
          </a:p>
        </p:txBody>
      </p:sp>
      <p:sp>
        <p:nvSpPr>
          <p:cNvPr id="311305" name="Line 9"/>
          <p:cNvSpPr>
            <a:spLocks noChangeShapeType="1"/>
          </p:cNvSpPr>
          <p:nvPr/>
        </p:nvSpPr>
        <p:spPr bwMode="auto">
          <a:xfrm flipH="1" flipV="1">
            <a:off x="5253038" y="1092825"/>
            <a:ext cx="1116012" cy="477838"/>
          </a:xfrm>
          <a:prstGeom prst="line">
            <a:avLst/>
          </a:prstGeom>
          <a:noFill/>
          <a:ln w="22225">
            <a:solidFill>
              <a:schemeClr val="tx1"/>
            </a:solidFill>
            <a:round/>
            <a:headEnd/>
            <a:tailEnd type="triangle" w="lg" len="lg"/>
          </a:ln>
        </p:spPr>
        <p:txBody>
          <a:bodyPr/>
          <a:lstStyle/>
          <a:p>
            <a:endParaRPr lang="en-US">
              <a:solidFill>
                <a:srgbClr val="000000"/>
              </a:solidFill>
            </a:endParaRPr>
          </a:p>
        </p:txBody>
      </p:sp>
      <p:grpSp>
        <p:nvGrpSpPr>
          <p:cNvPr id="2" name="Group 10"/>
          <p:cNvGrpSpPr>
            <a:grpSpLocks/>
          </p:cNvGrpSpPr>
          <p:nvPr/>
        </p:nvGrpSpPr>
        <p:grpSpPr bwMode="auto">
          <a:xfrm>
            <a:off x="7770818" y="424491"/>
            <a:ext cx="784225" cy="1119191"/>
            <a:chOff x="4895" y="417"/>
            <a:chExt cx="494" cy="705"/>
          </a:xfrm>
        </p:grpSpPr>
        <p:sp>
          <p:nvSpPr>
            <p:cNvPr id="37927" name="Text Box 11"/>
            <p:cNvSpPr txBox="1">
              <a:spLocks noChangeArrowheads="1"/>
            </p:cNvSpPr>
            <p:nvPr/>
          </p:nvSpPr>
          <p:spPr bwMode="auto">
            <a:xfrm rot="18915990">
              <a:off x="4895" y="417"/>
              <a:ext cx="494" cy="291"/>
            </a:xfrm>
            <a:prstGeom prst="rect">
              <a:avLst/>
            </a:prstGeom>
            <a:noFill/>
            <a:ln w="9525">
              <a:noFill/>
              <a:miter lim="800000"/>
              <a:headEnd/>
              <a:tailEnd/>
            </a:ln>
          </p:spPr>
          <p:txBody>
            <a:bodyPr wrap="none" anchor="t" anchorCtr="0">
              <a:spAutoFit/>
            </a:bodyPr>
            <a:lstStyle/>
            <a:p>
              <a:r>
                <a:rPr lang="en-US" sz="2400" dirty="0" err="1" smtClean="0">
                  <a:solidFill>
                    <a:srgbClr val="000000"/>
                  </a:solidFill>
                </a:rPr>
                <a:t>F</a:t>
              </a:r>
              <a:r>
                <a:rPr lang="en-US" sz="2400" baseline="-25000" dirty="0" err="1" smtClean="0">
                  <a:solidFill>
                    <a:srgbClr val="000000"/>
                  </a:solidFill>
                </a:rPr>
                <a:t>uattr</a:t>
              </a:r>
              <a:endParaRPr lang="en-US" sz="2400" baseline="-25000" dirty="0">
                <a:solidFill>
                  <a:srgbClr val="000000"/>
                </a:solidFill>
              </a:endParaRPr>
            </a:p>
          </p:txBody>
        </p:sp>
        <p:sp>
          <p:nvSpPr>
            <p:cNvPr id="37928" name="Text Box 12"/>
            <p:cNvSpPr txBox="1">
              <a:spLocks noChangeArrowheads="1"/>
            </p:cNvSpPr>
            <p:nvPr/>
          </p:nvSpPr>
          <p:spPr bwMode="auto">
            <a:xfrm>
              <a:off x="5023" y="831"/>
              <a:ext cx="217" cy="291"/>
            </a:xfrm>
            <a:prstGeom prst="rect">
              <a:avLst/>
            </a:prstGeom>
            <a:noFill/>
            <a:ln w="9525">
              <a:noFill/>
              <a:miter lim="800000"/>
              <a:headEnd/>
              <a:tailEnd/>
            </a:ln>
          </p:spPr>
          <p:txBody>
            <a:bodyPr wrap="none" anchor="t" anchorCtr="0">
              <a:spAutoFit/>
            </a:bodyPr>
            <a:lstStyle/>
            <a:p>
              <a:r>
                <a:rPr lang="en-US" sz="2400" b="1" dirty="0" smtClean="0">
                  <a:solidFill>
                    <a:srgbClr val="000000"/>
                  </a:solidFill>
                  <a:latin typeface="Symbol" panose="05050102010706020507" pitchFamily="18" charset="2"/>
                </a:rPr>
                <a:t>f</a:t>
              </a:r>
              <a:endParaRPr lang="en-US" sz="2400" b="1" dirty="0">
                <a:solidFill>
                  <a:srgbClr val="000000"/>
                </a:solidFill>
                <a:latin typeface="Symbol" panose="05050102010706020507" pitchFamily="18" charset="2"/>
              </a:endParaRPr>
            </a:p>
          </p:txBody>
        </p:sp>
      </p:grpSp>
      <p:grpSp>
        <p:nvGrpSpPr>
          <p:cNvPr id="3" name="Group 13"/>
          <p:cNvGrpSpPr>
            <a:grpSpLocks/>
          </p:cNvGrpSpPr>
          <p:nvPr/>
        </p:nvGrpSpPr>
        <p:grpSpPr bwMode="auto">
          <a:xfrm>
            <a:off x="5324479" y="837237"/>
            <a:ext cx="973138" cy="788989"/>
            <a:chOff x="3337" y="655"/>
            <a:chExt cx="613" cy="497"/>
          </a:xfrm>
        </p:grpSpPr>
        <p:sp>
          <p:nvSpPr>
            <p:cNvPr id="37925" name="Text Box 14"/>
            <p:cNvSpPr txBox="1">
              <a:spLocks noChangeArrowheads="1"/>
            </p:cNvSpPr>
            <p:nvPr/>
          </p:nvSpPr>
          <p:spPr bwMode="auto">
            <a:xfrm rot="1451592">
              <a:off x="3471" y="655"/>
              <a:ext cx="479" cy="291"/>
            </a:xfrm>
            <a:prstGeom prst="rect">
              <a:avLst/>
            </a:prstGeom>
            <a:noFill/>
            <a:ln w="9525">
              <a:noFill/>
              <a:miter lim="800000"/>
              <a:headEnd/>
              <a:tailEnd/>
            </a:ln>
          </p:spPr>
          <p:txBody>
            <a:bodyPr wrap="none" anchor="t" anchorCtr="0">
              <a:spAutoFit/>
            </a:bodyPr>
            <a:lstStyle/>
            <a:p>
              <a:r>
                <a:rPr lang="en-US" sz="2400" dirty="0" err="1" smtClean="0">
                  <a:solidFill>
                    <a:srgbClr val="000000"/>
                  </a:solidFill>
                </a:rPr>
                <a:t>F</a:t>
              </a:r>
              <a:r>
                <a:rPr lang="en-US" sz="2400" baseline="-25000" dirty="0" err="1" smtClean="0">
                  <a:solidFill>
                    <a:srgbClr val="000000"/>
                  </a:solidFill>
                </a:rPr>
                <a:t>uattl</a:t>
              </a:r>
              <a:endParaRPr lang="en-US" sz="2400" baseline="-25000" dirty="0">
                <a:solidFill>
                  <a:srgbClr val="000000"/>
                </a:solidFill>
              </a:endParaRPr>
            </a:p>
          </p:txBody>
        </p:sp>
        <p:sp>
          <p:nvSpPr>
            <p:cNvPr id="37926" name="Text Box 15"/>
            <p:cNvSpPr txBox="1">
              <a:spLocks noChangeArrowheads="1"/>
            </p:cNvSpPr>
            <p:nvPr/>
          </p:nvSpPr>
          <p:spPr bwMode="auto">
            <a:xfrm>
              <a:off x="3337" y="861"/>
              <a:ext cx="224" cy="291"/>
            </a:xfrm>
            <a:prstGeom prst="rect">
              <a:avLst/>
            </a:prstGeom>
            <a:noFill/>
            <a:ln w="9525">
              <a:noFill/>
              <a:miter lim="800000"/>
              <a:headEnd/>
              <a:tailEnd/>
            </a:ln>
          </p:spPr>
          <p:txBody>
            <a:bodyPr wrap="none" anchor="t" anchorCtr="0">
              <a:spAutoFit/>
            </a:bodyPr>
            <a:lstStyle/>
            <a:p>
              <a:r>
                <a:rPr lang="en-US" sz="2400" b="1" dirty="0" smtClean="0">
                  <a:solidFill>
                    <a:srgbClr val="000000"/>
                  </a:solidFill>
                  <a:latin typeface="Symbol" panose="05050102010706020507" pitchFamily="18" charset="2"/>
                </a:rPr>
                <a:t>q</a:t>
              </a:r>
              <a:endParaRPr lang="en-US" sz="2400" b="1" dirty="0">
                <a:solidFill>
                  <a:srgbClr val="000000"/>
                </a:solidFill>
                <a:latin typeface="Symbol" panose="05050102010706020507" pitchFamily="18" charset="2"/>
              </a:endParaRPr>
            </a:p>
          </p:txBody>
        </p:sp>
      </p:grpSp>
      <p:sp>
        <p:nvSpPr>
          <p:cNvPr id="311312" name="Text Box 16"/>
          <p:cNvSpPr txBox="1">
            <a:spLocks noChangeArrowheads="1"/>
          </p:cNvSpPr>
          <p:nvPr/>
        </p:nvSpPr>
        <p:spPr bwMode="auto">
          <a:xfrm>
            <a:off x="6753425" y="1411913"/>
            <a:ext cx="441146" cy="461665"/>
          </a:xfrm>
          <a:prstGeom prst="rect">
            <a:avLst/>
          </a:prstGeom>
          <a:noFill/>
          <a:ln w="9525">
            <a:noFill/>
            <a:miter lim="800000"/>
            <a:headEnd/>
            <a:tailEnd/>
          </a:ln>
        </p:spPr>
        <p:txBody>
          <a:bodyPr wrap="none" anchor="t" anchorCtr="0">
            <a:spAutoFit/>
          </a:bodyPr>
          <a:lstStyle/>
          <a:p>
            <a:r>
              <a:rPr lang="en-US" sz="2400" dirty="0" smtClean="0">
                <a:solidFill>
                  <a:srgbClr val="000000"/>
                </a:solidFill>
              </a:rPr>
              <a:t>m</a:t>
            </a:r>
            <a:endParaRPr lang="en-US" sz="2400" dirty="0">
              <a:solidFill>
                <a:srgbClr val="000000"/>
              </a:solidFill>
            </a:endParaRPr>
          </a:p>
        </p:txBody>
      </p:sp>
      <p:sp>
        <p:nvSpPr>
          <p:cNvPr id="311313" name="Text Box 17"/>
          <p:cNvSpPr txBox="1">
            <a:spLocks noChangeArrowheads="1"/>
          </p:cNvSpPr>
          <p:nvPr/>
        </p:nvSpPr>
        <p:spPr bwMode="auto">
          <a:xfrm>
            <a:off x="6778729" y="2048500"/>
            <a:ext cx="465192" cy="461665"/>
          </a:xfrm>
          <a:prstGeom prst="rect">
            <a:avLst/>
          </a:prstGeom>
          <a:noFill/>
          <a:ln w="9525">
            <a:noFill/>
            <a:miter lim="800000"/>
            <a:headEnd/>
            <a:tailEnd/>
          </a:ln>
        </p:spPr>
        <p:txBody>
          <a:bodyPr wrap="none" anchor="t" anchorCtr="0">
            <a:spAutoFit/>
          </a:bodyPr>
          <a:lstStyle/>
          <a:p>
            <a:r>
              <a:rPr lang="en-US" sz="2400" dirty="0" err="1" smtClean="0">
                <a:solidFill>
                  <a:srgbClr val="000000"/>
                </a:solidFill>
                <a:latin typeface="Symbol" pitchFamily="18" charset="2"/>
              </a:rPr>
              <a:t>m</a:t>
            </a:r>
            <a:r>
              <a:rPr lang="en-US" sz="2400" baseline="-25000" dirty="0" err="1" smtClean="0">
                <a:solidFill>
                  <a:srgbClr val="000000"/>
                </a:solidFill>
              </a:rPr>
              <a:t>s</a:t>
            </a:r>
            <a:endParaRPr lang="en-US" sz="2400" dirty="0">
              <a:solidFill>
                <a:srgbClr val="000000"/>
              </a:solidFill>
            </a:endParaRPr>
          </a:p>
        </p:txBody>
      </p:sp>
      <p:sp>
        <p:nvSpPr>
          <p:cNvPr id="37902" name="Rectangle 18"/>
          <p:cNvSpPr>
            <a:spLocks noChangeArrowheads="1"/>
          </p:cNvSpPr>
          <p:nvPr/>
        </p:nvSpPr>
        <p:spPr bwMode="auto">
          <a:xfrm>
            <a:off x="6487132" y="3891337"/>
            <a:ext cx="1276350" cy="796925"/>
          </a:xfrm>
          <a:prstGeom prst="rect">
            <a:avLst/>
          </a:prstGeom>
          <a:solidFill>
            <a:srgbClr val="FFFFFF"/>
          </a:solidFill>
          <a:ln w="38100">
            <a:solidFill>
              <a:srgbClr val="0070C0"/>
            </a:solidFill>
            <a:miter lim="800000"/>
            <a:headEnd/>
            <a:tailEnd/>
          </a:ln>
        </p:spPr>
        <p:txBody>
          <a:bodyPr/>
          <a:lstStyle/>
          <a:p>
            <a:endParaRPr lang="en-US">
              <a:solidFill>
                <a:srgbClr val="000000"/>
              </a:solidFill>
            </a:endParaRPr>
          </a:p>
        </p:txBody>
      </p:sp>
      <p:sp>
        <p:nvSpPr>
          <p:cNvPr id="311315" name="Freeform 19"/>
          <p:cNvSpPr>
            <a:spLocks/>
          </p:cNvSpPr>
          <p:nvPr/>
        </p:nvSpPr>
        <p:spPr bwMode="auto">
          <a:xfrm>
            <a:off x="7763482" y="4210425"/>
            <a:ext cx="1214437" cy="1587"/>
          </a:xfrm>
          <a:custGeom>
            <a:avLst/>
            <a:gdLst>
              <a:gd name="T0" fmla="*/ 0 w 1372"/>
              <a:gd name="T1" fmla="*/ 0 h 2"/>
              <a:gd name="T2" fmla="*/ 2147483647 w 1372"/>
              <a:gd name="T3" fmla="*/ 2147483647 h 2"/>
              <a:gd name="T4" fmla="*/ 0 60000 65536"/>
              <a:gd name="T5" fmla="*/ 0 60000 65536"/>
              <a:gd name="T6" fmla="*/ 0 w 1372"/>
              <a:gd name="T7" fmla="*/ 0 h 2"/>
              <a:gd name="T8" fmla="*/ 1372 w 1372"/>
              <a:gd name="T9" fmla="*/ 2 h 2"/>
            </a:gdLst>
            <a:ahLst/>
            <a:cxnLst>
              <a:cxn ang="T4">
                <a:pos x="T0" y="T1"/>
              </a:cxn>
              <a:cxn ang="T5">
                <a:pos x="T2" y="T3"/>
              </a:cxn>
            </a:cxnLst>
            <a:rect l="T6" t="T7" r="T8" b="T9"/>
            <a:pathLst>
              <a:path w="1372" h="2">
                <a:moveTo>
                  <a:pt x="0" y="0"/>
                </a:moveTo>
                <a:lnTo>
                  <a:pt x="1372" y="2"/>
                </a:lnTo>
              </a:path>
            </a:pathLst>
          </a:custGeom>
          <a:noFill/>
          <a:ln w="19050">
            <a:solidFill>
              <a:srgbClr val="009900"/>
            </a:solidFill>
            <a:round/>
            <a:headEnd type="none" w="med" len="med"/>
            <a:tailEnd type="triangle" w="lg" len="lg"/>
          </a:ln>
        </p:spPr>
        <p:txBody>
          <a:bodyPr/>
          <a:lstStyle/>
          <a:p>
            <a:endParaRPr lang="en-US">
              <a:solidFill>
                <a:srgbClr val="000000"/>
              </a:solidFill>
            </a:endParaRPr>
          </a:p>
        </p:txBody>
      </p:sp>
      <p:sp>
        <p:nvSpPr>
          <p:cNvPr id="311316" name="Freeform 20"/>
          <p:cNvSpPr>
            <a:spLocks/>
          </p:cNvSpPr>
          <p:nvPr/>
        </p:nvSpPr>
        <p:spPr bwMode="auto">
          <a:xfrm>
            <a:off x="5329844" y="4210425"/>
            <a:ext cx="1157288" cy="1587"/>
          </a:xfrm>
          <a:custGeom>
            <a:avLst/>
            <a:gdLst>
              <a:gd name="T0" fmla="*/ 2147483647 w 1307"/>
              <a:gd name="T1" fmla="*/ 0 h 2"/>
              <a:gd name="T2" fmla="*/ 0 w 1307"/>
              <a:gd name="T3" fmla="*/ 2147483647 h 2"/>
              <a:gd name="T4" fmla="*/ 0 60000 65536"/>
              <a:gd name="T5" fmla="*/ 0 60000 65536"/>
              <a:gd name="T6" fmla="*/ 0 w 1307"/>
              <a:gd name="T7" fmla="*/ 0 h 2"/>
              <a:gd name="T8" fmla="*/ 1307 w 1307"/>
              <a:gd name="T9" fmla="*/ 2 h 2"/>
            </a:gdLst>
            <a:ahLst/>
            <a:cxnLst>
              <a:cxn ang="T4">
                <a:pos x="T0" y="T1"/>
              </a:cxn>
              <a:cxn ang="T5">
                <a:pos x="T2" y="T3"/>
              </a:cxn>
            </a:cxnLst>
            <a:rect l="T6" t="T7" r="T8" b="T9"/>
            <a:pathLst>
              <a:path w="1307" h="2">
                <a:moveTo>
                  <a:pt x="1307" y="0"/>
                </a:moveTo>
                <a:lnTo>
                  <a:pt x="0" y="2"/>
                </a:lnTo>
              </a:path>
            </a:pathLst>
          </a:custGeom>
          <a:noFill/>
          <a:ln w="19050">
            <a:solidFill>
              <a:srgbClr val="009900"/>
            </a:solidFill>
            <a:round/>
            <a:headEnd type="none" w="med" len="med"/>
            <a:tailEnd type="triangle" w="lg" len="lg"/>
          </a:ln>
        </p:spPr>
        <p:txBody>
          <a:bodyPr/>
          <a:lstStyle/>
          <a:p>
            <a:endParaRPr lang="en-US">
              <a:solidFill>
                <a:srgbClr val="000000"/>
              </a:solidFill>
            </a:endParaRPr>
          </a:p>
        </p:txBody>
      </p:sp>
      <p:sp>
        <p:nvSpPr>
          <p:cNvPr id="311317" name="Text Box 21"/>
          <p:cNvSpPr txBox="1">
            <a:spLocks noChangeArrowheads="1"/>
          </p:cNvSpPr>
          <p:nvPr/>
        </p:nvSpPr>
        <p:spPr bwMode="auto">
          <a:xfrm rot="-5400000">
            <a:off x="8202125" y="3426151"/>
            <a:ext cx="1152880" cy="400110"/>
          </a:xfrm>
          <a:prstGeom prst="rect">
            <a:avLst/>
          </a:prstGeom>
          <a:noFill/>
          <a:ln w="9525">
            <a:noFill/>
            <a:miter lim="800000"/>
            <a:headEnd/>
            <a:tailEnd/>
          </a:ln>
        </p:spPr>
        <p:txBody>
          <a:bodyPr wrap="none" anchor="t" anchorCtr="0">
            <a:spAutoFit/>
          </a:bodyPr>
          <a:lstStyle/>
          <a:p>
            <a:r>
              <a:rPr lang="en-US" sz="2000" dirty="0">
                <a:solidFill>
                  <a:srgbClr val="000000"/>
                </a:solidFill>
              </a:rPr>
              <a:t> </a:t>
            </a:r>
            <a:r>
              <a:rPr lang="en-US" sz="2000" dirty="0" smtClean="0">
                <a:solidFill>
                  <a:srgbClr val="000000"/>
                </a:solidFill>
              </a:rPr>
              <a:t>279.7 N</a:t>
            </a:r>
            <a:endParaRPr lang="en-US" sz="2000" dirty="0">
              <a:solidFill>
                <a:srgbClr val="000000"/>
              </a:solidFill>
              <a:latin typeface="Symbol" panose="05050102010706020507" pitchFamily="18" charset="2"/>
            </a:endParaRPr>
          </a:p>
        </p:txBody>
      </p:sp>
      <p:sp>
        <p:nvSpPr>
          <p:cNvPr id="311318" name="Text Box 22"/>
          <p:cNvSpPr txBox="1">
            <a:spLocks noChangeArrowheads="1"/>
          </p:cNvSpPr>
          <p:nvPr/>
        </p:nvSpPr>
        <p:spPr bwMode="auto">
          <a:xfrm>
            <a:off x="4786344" y="3331012"/>
            <a:ext cx="939681" cy="400110"/>
          </a:xfrm>
          <a:prstGeom prst="rect">
            <a:avLst/>
          </a:prstGeom>
          <a:noFill/>
          <a:ln w="9525">
            <a:noFill/>
            <a:miter lim="800000"/>
            <a:headEnd/>
            <a:tailEnd/>
          </a:ln>
        </p:spPr>
        <p:txBody>
          <a:bodyPr wrap="none" anchor="t" anchorCtr="0">
            <a:spAutoFit/>
          </a:bodyPr>
          <a:lstStyle/>
          <a:p>
            <a:r>
              <a:rPr lang="en-US" sz="2000" dirty="0" smtClean="0">
                <a:solidFill>
                  <a:srgbClr val="000000"/>
                </a:solidFill>
              </a:rPr>
              <a:t>85.0 N</a:t>
            </a:r>
            <a:endParaRPr lang="en-US" sz="2000" dirty="0">
              <a:solidFill>
                <a:srgbClr val="000000"/>
              </a:solidFill>
              <a:latin typeface="Symbol" panose="05050102010706020507" pitchFamily="18" charset="2"/>
            </a:endParaRPr>
          </a:p>
        </p:txBody>
      </p:sp>
      <p:sp>
        <p:nvSpPr>
          <p:cNvPr id="311319" name="Text Box 23"/>
          <p:cNvSpPr txBox="1">
            <a:spLocks noChangeArrowheads="1"/>
          </p:cNvSpPr>
          <p:nvPr/>
        </p:nvSpPr>
        <p:spPr bwMode="auto">
          <a:xfrm>
            <a:off x="7423632" y="5527308"/>
            <a:ext cx="1082348" cy="400110"/>
          </a:xfrm>
          <a:prstGeom prst="rect">
            <a:avLst/>
          </a:prstGeom>
          <a:noFill/>
          <a:ln w="9525">
            <a:noFill/>
            <a:miter lim="800000"/>
            <a:headEnd/>
            <a:tailEnd/>
          </a:ln>
        </p:spPr>
        <p:txBody>
          <a:bodyPr wrap="none" anchor="t" anchorCtr="0">
            <a:spAutoFit/>
          </a:bodyPr>
          <a:lstStyle/>
          <a:p>
            <a:r>
              <a:rPr lang="en-US" sz="2000" dirty="0" smtClean="0">
                <a:solidFill>
                  <a:srgbClr val="000000"/>
                </a:solidFill>
              </a:rPr>
              <a:t>549.4 N</a:t>
            </a:r>
            <a:endParaRPr lang="en-US" sz="2000" dirty="0">
              <a:solidFill>
                <a:srgbClr val="000000"/>
              </a:solidFill>
            </a:endParaRPr>
          </a:p>
        </p:txBody>
      </p:sp>
      <p:sp>
        <p:nvSpPr>
          <p:cNvPr id="311320" name="Line 24"/>
          <p:cNvSpPr>
            <a:spLocks noChangeShapeType="1"/>
          </p:cNvSpPr>
          <p:nvPr/>
        </p:nvSpPr>
        <p:spPr bwMode="auto">
          <a:xfrm flipV="1">
            <a:off x="8984269" y="2935662"/>
            <a:ext cx="0" cy="1274763"/>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sp>
        <p:nvSpPr>
          <p:cNvPr id="311321" name="Line 25"/>
          <p:cNvSpPr>
            <a:spLocks noChangeShapeType="1"/>
          </p:cNvSpPr>
          <p:nvPr/>
        </p:nvSpPr>
        <p:spPr bwMode="auto">
          <a:xfrm flipV="1">
            <a:off x="5318732" y="3732587"/>
            <a:ext cx="0" cy="477838"/>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sp>
        <p:nvSpPr>
          <p:cNvPr id="311322" name="Line 26"/>
          <p:cNvSpPr>
            <a:spLocks noChangeShapeType="1"/>
          </p:cNvSpPr>
          <p:nvPr/>
        </p:nvSpPr>
        <p:spPr bwMode="auto">
          <a:xfrm flipV="1">
            <a:off x="7390419" y="4688262"/>
            <a:ext cx="0" cy="1276350"/>
          </a:xfrm>
          <a:prstGeom prst="line">
            <a:avLst/>
          </a:prstGeom>
          <a:noFill/>
          <a:ln w="19050">
            <a:solidFill>
              <a:srgbClr val="000000"/>
            </a:solidFill>
            <a:round/>
            <a:headEnd type="triangle" w="lg" len="lg"/>
            <a:tailEnd/>
          </a:ln>
        </p:spPr>
        <p:txBody>
          <a:bodyPr/>
          <a:lstStyle/>
          <a:p>
            <a:endParaRPr lang="en-US">
              <a:solidFill>
                <a:srgbClr val="000000"/>
              </a:solidFill>
            </a:endParaRPr>
          </a:p>
        </p:txBody>
      </p:sp>
      <p:grpSp>
        <p:nvGrpSpPr>
          <p:cNvPr id="4" name="Group 27"/>
          <p:cNvGrpSpPr>
            <a:grpSpLocks/>
          </p:cNvGrpSpPr>
          <p:nvPr/>
        </p:nvGrpSpPr>
        <p:grpSpPr bwMode="auto">
          <a:xfrm>
            <a:off x="6498251" y="4688258"/>
            <a:ext cx="436563" cy="638175"/>
            <a:chOff x="4004" y="3132"/>
            <a:chExt cx="275" cy="402"/>
          </a:xfrm>
        </p:grpSpPr>
        <p:sp>
          <p:nvSpPr>
            <p:cNvPr id="37923" name="Text Box 28"/>
            <p:cNvSpPr txBox="1">
              <a:spLocks noChangeArrowheads="1"/>
            </p:cNvSpPr>
            <p:nvPr/>
          </p:nvSpPr>
          <p:spPr bwMode="auto">
            <a:xfrm>
              <a:off x="4004" y="3246"/>
              <a:ext cx="275" cy="252"/>
            </a:xfrm>
            <a:prstGeom prst="rect">
              <a:avLst/>
            </a:prstGeom>
            <a:noFill/>
            <a:ln w="9525">
              <a:noFill/>
              <a:miter lim="800000"/>
              <a:headEnd/>
              <a:tailEnd/>
            </a:ln>
          </p:spPr>
          <p:txBody>
            <a:bodyPr wrap="none" anchor="t" anchorCtr="0">
              <a:spAutoFit/>
            </a:bodyPr>
            <a:lstStyle/>
            <a:p>
              <a:r>
                <a:rPr lang="en-US" sz="2000">
                  <a:solidFill>
                    <a:srgbClr val="000000"/>
                  </a:solidFill>
                </a:rPr>
                <a:t>F</a:t>
              </a:r>
              <a:r>
                <a:rPr lang="en-US" sz="2000" baseline="-25000">
                  <a:solidFill>
                    <a:srgbClr val="000000"/>
                  </a:solidFill>
                </a:rPr>
                <a:t>n</a:t>
              </a:r>
              <a:endParaRPr lang="en-US" sz="2000">
                <a:solidFill>
                  <a:srgbClr val="000000"/>
                </a:solidFill>
              </a:endParaRPr>
            </a:p>
          </p:txBody>
        </p:sp>
        <p:sp>
          <p:nvSpPr>
            <p:cNvPr id="37924" name="Line 29"/>
            <p:cNvSpPr>
              <a:spLocks noChangeShapeType="1"/>
            </p:cNvSpPr>
            <p:nvPr/>
          </p:nvSpPr>
          <p:spPr bwMode="auto">
            <a:xfrm flipV="1">
              <a:off x="4265" y="3132"/>
              <a:ext cx="0" cy="402"/>
            </a:xfrm>
            <a:prstGeom prst="line">
              <a:avLst/>
            </a:prstGeom>
            <a:noFill/>
            <a:ln w="19050">
              <a:solidFill>
                <a:srgbClr val="000000"/>
              </a:solidFill>
              <a:round/>
              <a:headEnd/>
              <a:tailEnd type="triangle" w="lg" len="lg"/>
            </a:ln>
          </p:spPr>
          <p:txBody>
            <a:bodyPr wrap="none" anchor="t" anchorCtr="0">
              <a:spAutoFit/>
            </a:bodyPr>
            <a:lstStyle/>
            <a:p>
              <a:endParaRPr lang="en-US">
                <a:solidFill>
                  <a:srgbClr val="000000"/>
                </a:solidFill>
              </a:endParaRPr>
            </a:p>
          </p:txBody>
        </p:sp>
      </p:grpSp>
      <p:sp>
        <p:nvSpPr>
          <p:cNvPr id="311343" name="Rectangle 47"/>
          <p:cNvSpPr>
            <a:spLocks noChangeArrowheads="1"/>
          </p:cNvSpPr>
          <p:nvPr/>
        </p:nvSpPr>
        <p:spPr bwMode="auto">
          <a:xfrm>
            <a:off x="465517" y="3776822"/>
            <a:ext cx="2295821" cy="523220"/>
          </a:xfrm>
          <a:prstGeom prst="rect">
            <a:avLst/>
          </a:prstGeom>
          <a:noFill/>
          <a:ln w="9525">
            <a:noFill/>
            <a:miter lim="800000"/>
            <a:headEnd/>
            <a:tailEnd/>
          </a:ln>
        </p:spPr>
        <p:txBody>
          <a:bodyPr wrap="none" anchor="t" anchorCtr="0">
            <a:spAutoFit/>
          </a:bodyPr>
          <a:lstStyle/>
          <a:p>
            <a:r>
              <a:rPr lang="en-US" dirty="0" err="1">
                <a:solidFill>
                  <a:srgbClr val="000000"/>
                </a:solidFill>
              </a:rPr>
              <a:t>F</a:t>
            </a:r>
            <a:r>
              <a:rPr lang="en-US" baseline="-25000" dirty="0" err="1">
                <a:solidFill>
                  <a:srgbClr val="000000"/>
                </a:solidFill>
              </a:rPr>
              <a:t>s,max</a:t>
            </a:r>
            <a:r>
              <a:rPr lang="en-US" dirty="0">
                <a:solidFill>
                  <a:srgbClr val="000000"/>
                </a:solidFill>
              </a:rPr>
              <a:t> = </a:t>
            </a:r>
            <a:r>
              <a:rPr lang="en-US" dirty="0" err="1">
                <a:solidFill>
                  <a:srgbClr val="000000"/>
                </a:solidFill>
                <a:latin typeface="Symbol" pitchFamily="18" charset="2"/>
              </a:rPr>
              <a:t>m</a:t>
            </a:r>
            <a:r>
              <a:rPr lang="en-US" baseline="-25000" dirty="0" err="1">
                <a:solidFill>
                  <a:srgbClr val="000000"/>
                </a:solidFill>
              </a:rPr>
              <a:t>s</a:t>
            </a:r>
            <a:r>
              <a:rPr lang="en-US" dirty="0">
                <a:solidFill>
                  <a:srgbClr val="000000"/>
                </a:solidFill>
              </a:rPr>
              <a:t> </a:t>
            </a:r>
            <a:r>
              <a:rPr lang="en-US" dirty="0" err="1" smtClean="0">
                <a:solidFill>
                  <a:srgbClr val="000000"/>
                </a:solidFill>
              </a:rPr>
              <a:t>F</a:t>
            </a:r>
            <a:r>
              <a:rPr lang="en-US" baseline="-25000" dirty="0" err="1" smtClean="0">
                <a:solidFill>
                  <a:srgbClr val="000000"/>
                </a:solidFill>
              </a:rPr>
              <a:t>n</a:t>
            </a:r>
            <a:r>
              <a:rPr lang="en-US" baseline="30000" dirty="0" smtClean="0">
                <a:solidFill>
                  <a:srgbClr val="000000"/>
                </a:solidFill>
              </a:rPr>
              <a:t> </a:t>
            </a:r>
          </a:p>
        </p:txBody>
      </p:sp>
      <p:sp>
        <p:nvSpPr>
          <p:cNvPr id="311347" name="Rectangle 51"/>
          <p:cNvSpPr>
            <a:spLocks noChangeArrowheads="1"/>
          </p:cNvSpPr>
          <p:nvPr/>
        </p:nvSpPr>
        <p:spPr bwMode="auto">
          <a:xfrm>
            <a:off x="646569" y="6084848"/>
            <a:ext cx="6992620" cy="523220"/>
          </a:xfrm>
          <a:prstGeom prst="rect">
            <a:avLst/>
          </a:prstGeom>
          <a:noFill/>
          <a:ln w="9525">
            <a:noFill/>
            <a:miter lim="800000"/>
            <a:headEnd/>
            <a:tailEnd/>
          </a:ln>
        </p:spPr>
        <p:txBody>
          <a:bodyPr wrap="none" anchor="t" anchorCtr="0">
            <a:spAutoFit/>
          </a:bodyPr>
          <a:lstStyle/>
          <a:p>
            <a:r>
              <a:rPr lang="en-US" dirty="0" err="1" smtClean="0">
                <a:solidFill>
                  <a:srgbClr val="000000"/>
                </a:solidFill>
              </a:rPr>
              <a:t>F</a:t>
            </a:r>
            <a:r>
              <a:rPr lang="en-US" baseline="-25000" dirty="0" err="1" smtClean="0">
                <a:solidFill>
                  <a:srgbClr val="000000"/>
                </a:solidFill>
              </a:rPr>
              <a:t>s,req</a:t>
            </a:r>
            <a:r>
              <a:rPr lang="en-US" dirty="0" smtClean="0">
                <a:solidFill>
                  <a:srgbClr val="000000"/>
                </a:solidFill>
              </a:rPr>
              <a:t> &lt; </a:t>
            </a:r>
            <a:r>
              <a:rPr lang="en-US" dirty="0" err="1" smtClean="0">
                <a:solidFill>
                  <a:srgbClr val="000000"/>
                </a:solidFill>
              </a:rPr>
              <a:t>F</a:t>
            </a:r>
            <a:r>
              <a:rPr lang="en-US" baseline="-25000" dirty="0" err="1" smtClean="0">
                <a:solidFill>
                  <a:srgbClr val="000000"/>
                </a:solidFill>
              </a:rPr>
              <a:t>s,max</a:t>
            </a:r>
            <a:r>
              <a:rPr lang="en-US" dirty="0" smtClean="0">
                <a:solidFill>
                  <a:srgbClr val="000000"/>
                </a:solidFill>
              </a:rPr>
              <a:t>, so…  “NOPE, it won’t move.”</a:t>
            </a:r>
          </a:p>
        </p:txBody>
      </p:sp>
      <p:sp>
        <p:nvSpPr>
          <p:cNvPr id="311349" name="Text Box 53"/>
          <p:cNvSpPr txBox="1">
            <a:spLocks noChangeArrowheads="1"/>
          </p:cNvSpPr>
          <p:nvPr/>
        </p:nvSpPr>
        <p:spPr bwMode="auto">
          <a:xfrm>
            <a:off x="6536625" y="698188"/>
            <a:ext cx="859531" cy="461665"/>
          </a:xfrm>
          <a:prstGeom prst="rect">
            <a:avLst/>
          </a:prstGeom>
          <a:noFill/>
          <a:ln w="9525">
            <a:noFill/>
            <a:miter lim="800000"/>
            <a:headEnd/>
            <a:tailEnd/>
          </a:ln>
        </p:spPr>
        <p:txBody>
          <a:bodyPr wrap="none" anchor="t" anchorCtr="0">
            <a:spAutoFit/>
          </a:bodyPr>
          <a:lstStyle/>
          <a:p>
            <a:r>
              <a:rPr lang="en-US" sz="2400" dirty="0">
                <a:solidFill>
                  <a:srgbClr val="000000"/>
                </a:solidFill>
              </a:rPr>
              <a:t>v = 0</a:t>
            </a:r>
          </a:p>
        </p:txBody>
      </p:sp>
      <p:sp>
        <p:nvSpPr>
          <p:cNvPr id="311350" name="Text Box 54"/>
          <p:cNvSpPr txBox="1">
            <a:spLocks noChangeArrowheads="1"/>
          </p:cNvSpPr>
          <p:nvPr/>
        </p:nvSpPr>
        <p:spPr bwMode="auto">
          <a:xfrm>
            <a:off x="6654519" y="4093650"/>
            <a:ext cx="957263" cy="506412"/>
          </a:xfrm>
          <a:prstGeom prst="rect">
            <a:avLst/>
          </a:prstGeom>
          <a:noFill/>
          <a:ln w="9525">
            <a:noFill/>
            <a:miter lim="800000"/>
            <a:headEnd/>
            <a:tailEnd/>
          </a:ln>
        </p:spPr>
        <p:txBody>
          <a:bodyPr/>
          <a:lstStyle/>
          <a:p>
            <a:r>
              <a:rPr lang="en-US" sz="2400" dirty="0" smtClean="0">
                <a:solidFill>
                  <a:srgbClr val="000000"/>
                </a:solidFill>
              </a:rPr>
              <a:t>56 kg</a:t>
            </a:r>
            <a:endParaRPr lang="en-US" sz="2400" dirty="0">
              <a:solidFill>
                <a:srgbClr val="000000"/>
              </a:solidFill>
            </a:endParaRPr>
          </a:p>
        </p:txBody>
      </p:sp>
      <p:grpSp>
        <p:nvGrpSpPr>
          <p:cNvPr id="41" name="Group 58"/>
          <p:cNvGrpSpPr>
            <a:grpSpLocks/>
          </p:cNvGrpSpPr>
          <p:nvPr/>
        </p:nvGrpSpPr>
        <p:grpSpPr bwMode="auto">
          <a:xfrm>
            <a:off x="304753" y="2720981"/>
            <a:ext cx="6648450" cy="523874"/>
            <a:chOff x="2481" y="2290"/>
            <a:chExt cx="4188" cy="330"/>
          </a:xfrm>
        </p:grpSpPr>
        <p:sp>
          <p:nvSpPr>
            <p:cNvPr id="42" name="Rectangle 48"/>
            <p:cNvSpPr>
              <a:spLocks noChangeArrowheads="1"/>
            </p:cNvSpPr>
            <p:nvPr/>
          </p:nvSpPr>
          <p:spPr bwMode="auto">
            <a:xfrm>
              <a:off x="2481" y="2290"/>
              <a:ext cx="4188" cy="330"/>
            </a:xfrm>
            <a:prstGeom prst="rect">
              <a:avLst/>
            </a:prstGeom>
            <a:noFill/>
            <a:ln w="9525">
              <a:noFill/>
              <a:miter lim="800000"/>
              <a:headEnd/>
              <a:tailEnd/>
            </a:ln>
          </p:spPr>
          <p:txBody>
            <a:bodyPr wrap="none" anchor="ctr">
              <a:spAutoFit/>
            </a:bodyPr>
            <a:lstStyle/>
            <a:p>
              <a:r>
                <a:rPr lang="en-US" dirty="0">
                  <a:solidFill>
                    <a:srgbClr val="0070C0"/>
                  </a:solidFill>
                  <a:latin typeface="Symbol" pitchFamily="18" charset="2"/>
                </a:rPr>
                <a:t>S</a:t>
              </a:r>
              <a:r>
                <a:rPr lang="en-US" dirty="0">
                  <a:solidFill>
                    <a:srgbClr val="0070C0"/>
                  </a:solidFill>
                </a:rPr>
                <a:t>F  :</a:t>
              </a:r>
              <a:r>
                <a:rPr lang="en-US" dirty="0">
                  <a:solidFill>
                    <a:srgbClr val="000000"/>
                  </a:solidFill>
                </a:rPr>
                <a:t> </a:t>
              </a:r>
              <a:r>
                <a:rPr lang="en-US" dirty="0" err="1">
                  <a:solidFill>
                    <a:srgbClr val="000000"/>
                  </a:solidFill>
                </a:rPr>
                <a:t>F</a:t>
              </a:r>
              <a:r>
                <a:rPr lang="en-US" baseline="-25000" dirty="0" err="1">
                  <a:solidFill>
                    <a:srgbClr val="000000"/>
                  </a:solidFill>
                </a:rPr>
                <a:t>n</a:t>
              </a:r>
              <a:r>
                <a:rPr lang="en-US" dirty="0">
                  <a:solidFill>
                    <a:srgbClr val="000000"/>
                  </a:solidFill>
                </a:rPr>
                <a:t> </a:t>
              </a:r>
              <a:r>
                <a:rPr lang="en-US" dirty="0" smtClean="0">
                  <a:solidFill>
                    <a:srgbClr val="000000"/>
                  </a:solidFill>
                </a:rPr>
                <a:t>+ 85.0 + 279.7 – 549.4 = 56 </a:t>
              </a:r>
              <a:r>
                <a:rPr lang="en-US" dirty="0">
                  <a:solidFill>
                    <a:srgbClr val="000000"/>
                  </a:solidFill>
                </a:rPr>
                <a:t>a	</a:t>
              </a:r>
            </a:p>
          </p:txBody>
        </p:sp>
        <p:grpSp>
          <p:nvGrpSpPr>
            <p:cNvPr id="43" name="Group 54"/>
            <p:cNvGrpSpPr>
              <a:grpSpLocks/>
            </p:cNvGrpSpPr>
            <p:nvPr/>
          </p:nvGrpSpPr>
          <p:grpSpPr bwMode="auto">
            <a:xfrm>
              <a:off x="6280" y="2467"/>
              <a:ext cx="146" cy="122"/>
              <a:chOff x="5460" y="3675"/>
              <a:chExt cx="494" cy="412"/>
            </a:xfrm>
          </p:grpSpPr>
          <p:sp>
            <p:nvSpPr>
              <p:cNvPr id="47" name="Line 52"/>
              <p:cNvSpPr>
                <a:spLocks noChangeShapeType="1"/>
              </p:cNvSpPr>
              <p:nvPr/>
            </p:nvSpPr>
            <p:spPr bwMode="auto">
              <a:xfrm>
                <a:off x="5460"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48" name="Line 53"/>
              <p:cNvSpPr>
                <a:spLocks noChangeShapeType="1"/>
              </p:cNvSpPr>
              <p:nvPr/>
            </p:nvSpPr>
            <p:spPr bwMode="auto">
              <a:xfrm flipV="1">
                <a:off x="5668"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nvGrpSpPr>
            <p:cNvPr id="44" name="Group 55"/>
            <p:cNvGrpSpPr>
              <a:grpSpLocks/>
            </p:cNvGrpSpPr>
            <p:nvPr/>
          </p:nvGrpSpPr>
          <p:grpSpPr bwMode="auto">
            <a:xfrm>
              <a:off x="2794" y="2435"/>
              <a:ext cx="146" cy="122"/>
              <a:chOff x="2121" y="3675"/>
              <a:chExt cx="494" cy="412"/>
            </a:xfrm>
          </p:grpSpPr>
          <p:sp>
            <p:nvSpPr>
              <p:cNvPr id="45" name="Line 56"/>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0000"/>
                  </a:solidFill>
                </a:endParaRPr>
              </a:p>
            </p:txBody>
          </p:sp>
          <p:sp>
            <p:nvSpPr>
              <p:cNvPr id="46" name="Line 57"/>
              <p:cNvSpPr>
                <a:spLocks noChangeShapeType="1"/>
              </p:cNvSpPr>
              <p:nvPr/>
            </p:nvSpPr>
            <p:spPr bwMode="auto">
              <a:xfrm flipV="1">
                <a:off x="2377" y="3675"/>
                <a:ext cx="0" cy="412"/>
              </a:xfrm>
              <a:prstGeom prst="line">
                <a:avLst/>
              </a:prstGeom>
              <a:noFill/>
              <a:ln w="22225">
                <a:solidFill>
                  <a:srgbClr val="0070C0"/>
                </a:solidFill>
                <a:round/>
                <a:headEnd/>
                <a:tailEnd/>
              </a:ln>
            </p:spPr>
            <p:txBody>
              <a:bodyPr/>
              <a:lstStyle/>
              <a:p>
                <a:endParaRPr lang="en-US">
                  <a:solidFill>
                    <a:srgbClr val="000000"/>
                  </a:solidFill>
                </a:endParaRPr>
              </a:p>
            </p:txBody>
          </p:sp>
        </p:grpSp>
      </p:grpSp>
      <p:grpSp>
        <p:nvGrpSpPr>
          <p:cNvPr id="50" name="Group 67"/>
          <p:cNvGrpSpPr>
            <a:grpSpLocks/>
          </p:cNvGrpSpPr>
          <p:nvPr/>
        </p:nvGrpSpPr>
        <p:grpSpPr bwMode="auto">
          <a:xfrm>
            <a:off x="6099615" y="2415479"/>
            <a:ext cx="649288" cy="793750"/>
            <a:chOff x="2599" y="1531"/>
            <a:chExt cx="409" cy="500"/>
          </a:xfrm>
        </p:grpSpPr>
        <p:sp>
          <p:nvSpPr>
            <p:cNvPr id="51" name="Rectangle 68"/>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a:solidFill>
                    <a:srgbClr val="3333FF"/>
                  </a:solidFill>
                </a:rPr>
                <a:t>0</a:t>
              </a:r>
            </a:p>
          </p:txBody>
        </p:sp>
        <p:sp>
          <p:nvSpPr>
            <p:cNvPr id="52" name="Line 69"/>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
        <p:nvSpPr>
          <p:cNvPr id="59" name="Rectangle 48"/>
          <p:cNvSpPr>
            <a:spLocks noChangeArrowheads="1"/>
          </p:cNvSpPr>
          <p:nvPr/>
        </p:nvSpPr>
        <p:spPr bwMode="auto">
          <a:xfrm>
            <a:off x="243397" y="4877971"/>
            <a:ext cx="5540299" cy="523220"/>
          </a:xfrm>
          <a:prstGeom prst="rect">
            <a:avLst/>
          </a:prstGeom>
          <a:noFill/>
          <a:ln w="9525">
            <a:noFill/>
            <a:miter lim="800000"/>
            <a:headEnd/>
            <a:tailEnd/>
          </a:ln>
        </p:spPr>
        <p:txBody>
          <a:bodyPr wrap="none" anchor="t" anchorCtr="0">
            <a:spAutoFit/>
          </a:bodyPr>
          <a:lstStyle/>
          <a:p>
            <a:r>
              <a:rPr lang="en-US" dirty="0" smtClean="0">
                <a:solidFill>
                  <a:srgbClr val="0070C0"/>
                </a:solidFill>
                <a:latin typeface="Symbol" pitchFamily="18" charset="2"/>
              </a:rPr>
              <a:t>S</a:t>
            </a:r>
            <a:r>
              <a:rPr lang="en-US" dirty="0" smtClean="0">
                <a:solidFill>
                  <a:srgbClr val="0070C0"/>
                </a:solidFill>
              </a:rPr>
              <a:t>F</a:t>
            </a:r>
            <a:r>
              <a:rPr lang="en-US" baseline="-25000" dirty="0" smtClean="0">
                <a:solidFill>
                  <a:srgbClr val="0070C0"/>
                </a:solidFill>
              </a:rPr>
              <a:t>//</a:t>
            </a:r>
            <a:r>
              <a:rPr lang="en-US" dirty="0" smtClean="0">
                <a:solidFill>
                  <a:srgbClr val="0070C0"/>
                </a:solidFill>
              </a:rPr>
              <a:t>: </a:t>
            </a:r>
            <a:r>
              <a:rPr lang="en-US" dirty="0" smtClean="0">
                <a:solidFill>
                  <a:srgbClr val="009900"/>
                </a:solidFill>
              </a:rPr>
              <a:t>310.6 – 261.5 – </a:t>
            </a:r>
            <a:r>
              <a:rPr lang="en-US" dirty="0" err="1" smtClean="0">
                <a:solidFill>
                  <a:srgbClr val="009900"/>
                </a:solidFill>
              </a:rPr>
              <a:t>F</a:t>
            </a:r>
            <a:r>
              <a:rPr lang="en-US" baseline="-25000" dirty="0" err="1" smtClean="0">
                <a:solidFill>
                  <a:srgbClr val="009900"/>
                </a:solidFill>
              </a:rPr>
              <a:t>s,req</a:t>
            </a:r>
            <a:r>
              <a:rPr lang="en-US" dirty="0" smtClean="0">
                <a:solidFill>
                  <a:srgbClr val="009900"/>
                </a:solidFill>
              </a:rPr>
              <a:t> </a:t>
            </a:r>
            <a:r>
              <a:rPr lang="en-US" dirty="0">
                <a:solidFill>
                  <a:srgbClr val="009900"/>
                </a:solidFill>
              </a:rPr>
              <a:t>= </a:t>
            </a:r>
            <a:r>
              <a:rPr lang="en-US" dirty="0" smtClean="0">
                <a:solidFill>
                  <a:srgbClr val="009900"/>
                </a:solidFill>
              </a:rPr>
              <a:t>56 a</a:t>
            </a:r>
            <a:r>
              <a:rPr lang="en-US" baseline="-25000" dirty="0" smtClean="0">
                <a:solidFill>
                  <a:srgbClr val="009900"/>
                </a:solidFill>
              </a:rPr>
              <a:t>//</a:t>
            </a:r>
            <a:endParaRPr lang="en-US" dirty="0">
              <a:solidFill>
                <a:srgbClr val="009900"/>
              </a:solidFill>
            </a:endParaRPr>
          </a:p>
        </p:txBody>
      </p:sp>
      <p:grpSp>
        <p:nvGrpSpPr>
          <p:cNvPr id="6" name="Group 5"/>
          <p:cNvGrpSpPr/>
          <p:nvPr/>
        </p:nvGrpSpPr>
        <p:grpSpPr>
          <a:xfrm>
            <a:off x="7518561" y="4677294"/>
            <a:ext cx="1189259" cy="437242"/>
            <a:chOff x="7626047" y="5364843"/>
            <a:chExt cx="1189259" cy="437242"/>
          </a:xfrm>
        </p:grpSpPr>
        <p:sp>
          <p:nvSpPr>
            <p:cNvPr id="37922" name="Text Box 32"/>
            <p:cNvSpPr txBox="1">
              <a:spLocks noChangeArrowheads="1"/>
            </p:cNvSpPr>
            <p:nvPr/>
          </p:nvSpPr>
          <p:spPr bwMode="auto">
            <a:xfrm>
              <a:off x="7626047" y="5364843"/>
              <a:ext cx="1154483" cy="400110"/>
            </a:xfrm>
            <a:prstGeom prst="rect">
              <a:avLst/>
            </a:prstGeom>
            <a:noFill/>
            <a:ln w="9525">
              <a:noFill/>
              <a:miter lim="800000"/>
              <a:headEnd/>
              <a:tailEnd/>
            </a:ln>
          </p:spPr>
          <p:txBody>
            <a:bodyPr wrap="none" anchor="t" anchorCtr="0">
              <a:spAutoFit/>
            </a:bodyPr>
            <a:lstStyle/>
            <a:p>
              <a:r>
                <a:rPr lang="en-US" sz="2000" dirty="0" err="1" smtClean="0">
                  <a:solidFill>
                    <a:srgbClr val="009900"/>
                  </a:solidFill>
                </a:rPr>
                <a:t>F</a:t>
              </a:r>
              <a:r>
                <a:rPr lang="en-US" sz="2000" baseline="-25000" dirty="0" err="1" smtClean="0">
                  <a:solidFill>
                    <a:srgbClr val="009900"/>
                  </a:solidFill>
                </a:rPr>
                <a:t>s,req</a:t>
              </a:r>
              <a:r>
                <a:rPr lang="en-US" sz="2000" dirty="0" smtClean="0">
                  <a:solidFill>
                    <a:srgbClr val="009900"/>
                  </a:solidFill>
                </a:rPr>
                <a:t> = ?</a:t>
              </a:r>
              <a:endParaRPr lang="en-US" sz="2000" dirty="0">
                <a:solidFill>
                  <a:srgbClr val="009900"/>
                </a:solidFill>
              </a:endParaRPr>
            </a:p>
          </p:txBody>
        </p:sp>
        <p:sp>
          <p:nvSpPr>
            <p:cNvPr id="60" name="Freeform 20"/>
            <p:cNvSpPr>
              <a:spLocks/>
            </p:cNvSpPr>
            <p:nvPr/>
          </p:nvSpPr>
          <p:spPr bwMode="auto">
            <a:xfrm>
              <a:off x="7658018" y="5800498"/>
              <a:ext cx="1157288" cy="1587"/>
            </a:xfrm>
            <a:custGeom>
              <a:avLst/>
              <a:gdLst>
                <a:gd name="T0" fmla="*/ 2147483647 w 1307"/>
                <a:gd name="T1" fmla="*/ 0 h 2"/>
                <a:gd name="T2" fmla="*/ 0 w 1307"/>
                <a:gd name="T3" fmla="*/ 2147483647 h 2"/>
                <a:gd name="T4" fmla="*/ 0 60000 65536"/>
                <a:gd name="T5" fmla="*/ 0 60000 65536"/>
                <a:gd name="T6" fmla="*/ 0 w 1307"/>
                <a:gd name="T7" fmla="*/ 0 h 2"/>
                <a:gd name="T8" fmla="*/ 1307 w 1307"/>
                <a:gd name="T9" fmla="*/ 2 h 2"/>
              </a:gdLst>
              <a:ahLst/>
              <a:cxnLst>
                <a:cxn ang="T4">
                  <a:pos x="T0" y="T1"/>
                </a:cxn>
                <a:cxn ang="T5">
                  <a:pos x="T2" y="T3"/>
                </a:cxn>
              </a:cxnLst>
              <a:rect l="T6" t="T7" r="T8" b="T9"/>
              <a:pathLst>
                <a:path w="1307" h="2">
                  <a:moveTo>
                    <a:pt x="1307" y="0"/>
                  </a:moveTo>
                  <a:lnTo>
                    <a:pt x="0" y="2"/>
                  </a:lnTo>
                </a:path>
              </a:pathLst>
            </a:custGeom>
            <a:noFill/>
            <a:ln w="19050">
              <a:solidFill>
                <a:srgbClr val="009900"/>
              </a:solidFill>
              <a:round/>
              <a:headEnd type="none" w="lg" len="lg"/>
              <a:tailEnd type="triangle" w="lg" len="lg"/>
            </a:ln>
          </p:spPr>
          <p:txBody>
            <a:bodyPr/>
            <a:lstStyle/>
            <a:p>
              <a:endParaRPr lang="en-US">
                <a:solidFill>
                  <a:srgbClr val="000000"/>
                </a:solidFill>
              </a:endParaRPr>
            </a:p>
          </p:txBody>
        </p:sp>
      </p:grpSp>
      <p:grpSp>
        <p:nvGrpSpPr>
          <p:cNvPr id="66" name="Group 67"/>
          <p:cNvGrpSpPr>
            <a:grpSpLocks/>
          </p:cNvGrpSpPr>
          <p:nvPr/>
        </p:nvGrpSpPr>
        <p:grpSpPr bwMode="auto">
          <a:xfrm>
            <a:off x="5244592" y="4574099"/>
            <a:ext cx="649288" cy="793750"/>
            <a:chOff x="2599" y="1531"/>
            <a:chExt cx="409" cy="500"/>
          </a:xfrm>
        </p:grpSpPr>
        <p:sp>
          <p:nvSpPr>
            <p:cNvPr id="67" name="Rectangle 68"/>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a:solidFill>
                    <a:srgbClr val="3333FF"/>
                  </a:solidFill>
                </a:rPr>
                <a:t>0</a:t>
              </a:r>
            </a:p>
          </p:txBody>
        </p:sp>
        <p:sp>
          <p:nvSpPr>
            <p:cNvPr id="68" name="Line 69"/>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
        <p:nvSpPr>
          <p:cNvPr id="70" name="Rectangle 47"/>
          <p:cNvSpPr>
            <a:spLocks noChangeArrowheads="1"/>
          </p:cNvSpPr>
          <p:nvPr/>
        </p:nvSpPr>
        <p:spPr bwMode="auto">
          <a:xfrm>
            <a:off x="586549" y="5440992"/>
            <a:ext cx="2855269" cy="523220"/>
          </a:xfrm>
          <a:prstGeom prst="rect">
            <a:avLst/>
          </a:prstGeom>
          <a:noFill/>
          <a:ln w="9525">
            <a:noFill/>
            <a:miter lim="800000"/>
            <a:headEnd/>
            <a:tailEnd/>
          </a:ln>
        </p:spPr>
        <p:txBody>
          <a:bodyPr wrap="none" anchor="t" anchorCtr="0">
            <a:spAutoFit/>
          </a:bodyPr>
          <a:lstStyle/>
          <a:p>
            <a:r>
              <a:rPr lang="en-US" dirty="0" err="1" smtClean="0">
                <a:solidFill>
                  <a:srgbClr val="000000"/>
                </a:solidFill>
              </a:rPr>
              <a:t>F</a:t>
            </a:r>
            <a:r>
              <a:rPr lang="en-US" baseline="-25000" dirty="0" err="1" smtClean="0">
                <a:solidFill>
                  <a:srgbClr val="000000"/>
                </a:solidFill>
              </a:rPr>
              <a:t>s,req</a:t>
            </a:r>
            <a:r>
              <a:rPr lang="en-US" dirty="0" smtClean="0">
                <a:solidFill>
                  <a:srgbClr val="000000"/>
                </a:solidFill>
              </a:rPr>
              <a:t> = 49.1 N </a:t>
            </a:r>
            <a:r>
              <a:rPr lang="en-US" dirty="0" smtClean="0">
                <a:solidFill>
                  <a:srgbClr val="000000"/>
                </a:solidFill>
                <a:sym typeface="Wingdings" panose="05000000000000000000" pitchFamily="2" charset="2"/>
              </a:rPr>
              <a:t></a:t>
            </a:r>
            <a:endParaRPr lang="en-US" dirty="0">
              <a:solidFill>
                <a:srgbClr val="000000"/>
              </a:solidFill>
            </a:endParaRPr>
          </a:p>
        </p:txBody>
      </p:sp>
      <p:sp>
        <p:nvSpPr>
          <p:cNvPr id="71" name="Rectangle 47"/>
          <p:cNvSpPr>
            <a:spLocks noChangeArrowheads="1"/>
          </p:cNvSpPr>
          <p:nvPr/>
        </p:nvSpPr>
        <p:spPr bwMode="auto">
          <a:xfrm>
            <a:off x="964288" y="3278060"/>
            <a:ext cx="2206053" cy="523220"/>
          </a:xfrm>
          <a:prstGeom prst="rect">
            <a:avLst/>
          </a:prstGeom>
          <a:noFill/>
          <a:ln w="9525">
            <a:noFill/>
            <a:miter lim="800000"/>
            <a:headEnd/>
            <a:tailEnd/>
          </a:ln>
        </p:spPr>
        <p:txBody>
          <a:bodyPr wrap="none" anchor="t" anchorCtr="0">
            <a:spAutoFit/>
          </a:bodyPr>
          <a:lstStyle/>
          <a:p>
            <a:r>
              <a:rPr lang="en-US" dirty="0" err="1" smtClean="0">
                <a:solidFill>
                  <a:srgbClr val="000000"/>
                </a:solidFill>
              </a:rPr>
              <a:t>F</a:t>
            </a:r>
            <a:r>
              <a:rPr lang="en-US" baseline="-25000" dirty="0" err="1" smtClean="0">
                <a:solidFill>
                  <a:srgbClr val="000000"/>
                </a:solidFill>
              </a:rPr>
              <a:t>n</a:t>
            </a:r>
            <a:r>
              <a:rPr lang="en-US" dirty="0" smtClean="0">
                <a:solidFill>
                  <a:srgbClr val="000000"/>
                </a:solidFill>
              </a:rPr>
              <a:t> = 184.7 N</a:t>
            </a:r>
            <a:endParaRPr lang="en-US" dirty="0">
              <a:solidFill>
                <a:srgbClr val="000000"/>
              </a:solidFill>
            </a:endParaRPr>
          </a:p>
        </p:txBody>
      </p:sp>
      <p:sp>
        <p:nvSpPr>
          <p:cNvPr id="72" name="Rectangle 47"/>
          <p:cNvSpPr>
            <a:spLocks noChangeArrowheads="1"/>
          </p:cNvSpPr>
          <p:nvPr/>
        </p:nvSpPr>
        <p:spPr bwMode="auto">
          <a:xfrm>
            <a:off x="2589562" y="3816440"/>
            <a:ext cx="2501006"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 0.31(184.7) </a:t>
            </a:r>
          </a:p>
        </p:txBody>
      </p:sp>
      <p:sp>
        <p:nvSpPr>
          <p:cNvPr id="73" name="Rectangle 47"/>
          <p:cNvSpPr>
            <a:spLocks noChangeArrowheads="1"/>
          </p:cNvSpPr>
          <p:nvPr/>
        </p:nvSpPr>
        <p:spPr bwMode="auto">
          <a:xfrm>
            <a:off x="1422920" y="4368232"/>
            <a:ext cx="1553630" cy="523220"/>
          </a:xfrm>
          <a:prstGeom prst="rect">
            <a:avLst/>
          </a:prstGeom>
          <a:noFill/>
          <a:ln w="9525">
            <a:noFill/>
            <a:miter lim="800000"/>
            <a:headEnd/>
            <a:tailEnd/>
          </a:ln>
        </p:spPr>
        <p:txBody>
          <a:bodyPr wrap="none" anchor="t" anchorCtr="0">
            <a:spAutoFit/>
          </a:bodyPr>
          <a:lstStyle/>
          <a:p>
            <a:r>
              <a:rPr lang="en-US" dirty="0" smtClean="0">
                <a:solidFill>
                  <a:srgbClr val="000000"/>
                </a:solidFill>
              </a:rPr>
              <a:t>= 57.3 N</a:t>
            </a:r>
            <a:endParaRPr lang="en-US" dirty="0">
              <a:solidFill>
                <a:srgbClr val="000000"/>
              </a:solidFill>
            </a:endParaRPr>
          </a:p>
        </p:txBody>
      </p:sp>
    </p:spTree>
    <p:extLst>
      <p:ext uri="{BB962C8B-B14F-4D97-AF65-F5344CB8AC3E}">
        <p14:creationId xmlns:p14="http://schemas.microsoft.com/office/powerpoint/2010/main" val="851931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1312"/>
                                        </p:tgtEl>
                                        <p:attrNameLst>
                                          <p:attrName>style.visibility</p:attrName>
                                        </p:attrNameLst>
                                      </p:cBhvr>
                                      <p:to>
                                        <p:strVal val="visible"/>
                                      </p:to>
                                    </p:set>
                                    <p:animEffect transition="in" filter="dissolve">
                                      <p:cBhvr>
                                        <p:cTn id="12" dur="500"/>
                                        <p:tgtEl>
                                          <p:spTgt spid="3113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1349"/>
                                        </p:tgtEl>
                                        <p:attrNameLst>
                                          <p:attrName>style.visibility</p:attrName>
                                        </p:attrNameLst>
                                      </p:cBhvr>
                                      <p:to>
                                        <p:strVal val="visible"/>
                                      </p:to>
                                    </p:set>
                                    <p:animEffect transition="in" filter="dissolve">
                                      <p:cBhvr>
                                        <p:cTn id="17" dur="500"/>
                                        <p:tgtEl>
                                          <p:spTgt spid="3113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11305"/>
                                        </p:tgtEl>
                                        <p:attrNameLst>
                                          <p:attrName>style.visibility</p:attrName>
                                        </p:attrNameLst>
                                      </p:cBhvr>
                                      <p:to>
                                        <p:strVal val="visible"/>
                                      </p:to>
                                    </p:set>
                                    <p:animEffect transition="in" filter="wipe(down)">
                                      <p:cBhvr>
                                        <p:cTn id="25" dur="500"/>
                                        <p:tgtEl>
                                          <p:spTgt spid="31130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11304"/>
                                        </p:tgtEl>
                                        <p:attrNameLst>
                                          <p:attrName>style.visibility</p:attrName>
                                        </p:attrNameLst>
                                      </p:cBhvr>
                                      <p:to>
                                        <p:strVal val="visible"/>
                                      </p:to>
                                    </p:set>
                                    <p:animEffect transition="in" filter="wipe(down)">
                                      <p:cBhvr>
                                        <p:cTn id="33" dur="500"/>
                                        <p:tgtEl>
                                          <p:spTgt spid="31130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11313"/>
                                        </p:tgtEl>
                                        <p:attrNameLst>
                                          <p:attrName>style.visibility</p:attrName>
                                        </p:attrNameLst>
                                      </p:cBhvr>
                                      <p:to>
                                        <p:strVal val="visible"/>
                                      </p:to>
                                    </p:set>
                                    <p:animEffect transition="in" filter="dissolve">
                                      <p:cBhvr>
                                        <p:cTn id="38" dur="500"/>
                                        <p:tgtEl>
                                          <p:spTgt spid="311313"/>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37902"/>
                                        </p:tgtEl>
                                        <p:attrNameLst>
                                          <p:attrName>style.visibility</p:attrName>
                                        </p:attrNameLst>
                                      </p:cBhvr>
                                      <p:to>
                                        <p:strVal val="visible"/>
                                      </p:to>
                                    </p:set>
                                    <p:animEffect transition="in" filter="wheel(1)">
                                      <p:cBhvr>
                                        <p:cTn id="43" dur="2000"/>
                                        <p:tgtEl>
                                          <p:spTgt spid="3790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311350"/>
                                        </p:tgtEl>
                                        <p:attrNameLst>
                                          <p:attrName>style.visibility</p:attrName>
                                        </p:attrNameLst>
                                      </p:cBhvr>
                                      <p:to>
                                        <p:strVal val="visible"/>
                                      </p:to>
                                    </p:set>
                                    <p:animEffect transition="in" filter="dissolve">
                                      <p:cBhvr>
                                        <p:cTn id="48" dur="500"/>
                                        <p:tgtEl>
                                          <p:spTgt spid="311350"/>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311322"/>
                                        </p:tgtEl>
                                        <p:attrNameLst>
                                          <p:attrName>style.visibility</p:attrName>
                                        </p:attrNameLst>
                                      </p:cBhvr>
                                      <p:to>
                                        <p:strVal val="visible"/>
                                      </p:to>
                                    </p:set>
                                    <p:animEffect transition="in" filter="fade">
                                      <p:cBhvr>
                                        <p:cTn id="53" dur="1000"/>
                                        <p:tgtEl>
                                          <p:spTgt spid="311322"/>
                                        </p:tgtEl>
                                      </p:cBhvr>
                                    </p:animEffect>
                                    <p:anim calcmode="lin" valueType="num">
                                      <p:cBhvr>
                                        <p:cTn id="54" dur="1000" fill="hold"/>
                                        <p:tgtEl>
                                          <p:spTgt spid="311322"/>
                                        </p:tgtEl>
                                        <p:attrNameLst>
                                          <p:attrName>ppt_x</p:attrName>
                                        </p:attrNameLst>
                                      </p:cBhvr>
                                      <p:tavLst>
                                        <p:tav tm="0">
                                          <p:val>
                                            <p:strVal val="#ppt_x"/>
                                          </p:val>
                                        </p:tav>
                                        <p:tav tm="100000">
                                          <p:val>
                                            <p:strVal val="#ppt_x"/>
                                          </p:val>
                                        </p:tav>
                                      </p:tavLst>
                                    </p:anim>
                                    <p:anim calcmode="lin" valueType="num">
                                      <p:cBhvr>
                                        <p:cTn id="55" dur="1000" fill="hold"/>
                                        <p:tgtEl>
                                          <p:spTgt spid="31132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311319"/>
                                        </p:tgtEl>
                                        <p:attrNameLst>
                                          <p:attrName>style.visibility</p:attrName>
                                        </p:attrNameLst>
                                      </p:cBhvr>
                                      <p:to>
                                        <p:strVal val="visible"/>
                                      </p:to>
                                    </p:set>
                                    <p:anim calcmode="lin" valueType="num">
                                      <p:cBhvr>
                                        <p:cTn id="60" dur="1000" fill="hold"/>
                                        <p:tgtEl>
                                          <p:spTgt spid="311319"/>
                                        </p:tgtEl>
                                        <p:attrNameLst>
                                          <p:attrName>ppt_x</p:attrName>
                                        </p:attrNameLst>
                                      </p:cBhvr>
                                      <p:tavLst>
                                        <p:tav tm="0">
                                          <p:val>
                                            <p:strVal val="#ppt_x-.2"/>
                                          </p:val>
                                        </p:tav>
                                        <p:tav tm="100000">
                                          <p:val>
                                            <p:strVal val="#ppt_x"/>
                                          </p:val>
                                        </p:tav>
                                      </p:tavLst>
                                    </p:anim>
                                    <p:anim calcmode="lin" valueType="num">
                                      <p:cBhvr>
                                        <p:cTn id="61" dur="1000" fill="hold"/>
                                        <p:tgtEl>
                                          <p:spTgt spid="311319"/>
                                        </p:tgtEl>
                                        <p:attrNameLst>
                                          <p:attrName>ppt_y</p:attrName>
                                        </p:attrNameLst>
                                      </p:cBhvr>
                                      <p:tavLst>
                                        <p:tav tm="0">
                                          <p:val>
                                            <p:strVal val="#ppt_y"/>
                                          </p:val>
                                        </p:tav>
                                        <p:tav tm="100000">
                                          <p:val>
                                            <p:strVal val="#ppt_y"/>
                                          </p:val>
                                        </p:tav>
                                      </p:tavLst>
                                    </p:anim>
                                    <p:animEffect transition="in" filter="wipe(right)" prLst="gradientSize: 0.1">
                                      <p:cBhvr>
                                        <p:cTn id="62" dur="1000"/>
                                        <p:tgtEl>
                                          <p:spTgt spid="311319"/>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anim calcmode="lin" valueType="num">
                                      <p:cBhvr>
                                        <p:cTn id="68" dur="1000" fill="hold"/>
                                        <p:tgtEl>
                                          <p:spTgt spid="4"/>
                                        </p:tgtEl>
                                        <p:attrNameLst>
                                          <p:attrName>ppt_x</p:attrName>
                                        </p:attrNameLst>
                                      </p:cBhvr>
                                      <p:tavLst>
                                        <p:tav tm="0">
                                          <p:val>
                                            <p:strVal val="#ppt_x"/>
                                          </p:val>
                                        </p:tav>
                                        <p:tav tm="100000">
                                          <p:val>
                                            <p:strVal val="#ppt_x"/>
                                          </p:val>
                                        </p:tav>
                                      </p:tavLst>
                                    </p:anim>
                                    <p:anim calcmode="lin" valueType="num">
                                      <p:cBhvr>
                                        <p:cTn id="6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5" presetClass="entr" presetSubtype="0" fill="hold" grpId="0" nodeType="clickEffect">
                                  <p:stCondLst>
                                    <p:cond delay="0"/>
                                  </p:stCondLst>
                                  <p:childTnLst>
                                    <p:set>
                                      <p:cBhvr>
                                        <p:cTn id="73" dur="1" fill="hold">
                                          <p:stCondLst>
                                            <p:cond delay="0"/>
                                          </p:stCondLst>
                                        </p:cTn>
                                        <p:tgtEl>
                                          <p:spTgt spid="311316"/>
                                        </p:tgtEl>
                                        <p:attrNameLst>
                                          <p:attrName>style.visibility</p:attrName>
                                        </p:attrNameLst>
                                      </p:cBhvr>
                                      <p:to>
                                        <p:strVal val="visible"/>
                                      </p:to>
                                    </p:set>
                                    <p:animEffect transition="in" filter="fade">
                                      <p:cBhvr>
                                        <p:cTn id="74" dur="2000"/>
                                        <p:tgtEl>
                                          <p:spTgt spid="311316"/>
                                        </p:tgtEl>
                                      </p:cBhvr>
                                    </p:animEffect>
                                    <p:anim calcmode="lin" valueType="num">
                                      <p:cBhvr>
                                        <p:cTn id="75" dur="2000" fill="hold"/>
                                        <p:tgtEl>
                                          <p:spTgt spid="311316"/>
                                        </p:tgtEl>
                                        <p:attrNameLst>
                                          <p:attrName>style.rotation</p:attrName>
                                        </p:attrNameLst>
                                      </p:cBhvr>
                                      <p:tavLst>
                                        <p:tav tm="0">
                                          <p:val>
                                            <p:fltVal val="720"/>
                                          </p:val>
                                        </p:tav>
                                        <p:tav tm="100000">
                                          <p:val>
                                            <p:fltVal val="0"/>
                                          </p:val>
                                        </p:tav>
                                      </p:tavLst>
                                    </p:anim>
                                    <p:anim calcmode="lin" valueType="num">
                                      <p:cBhvr>
                                        <p:cTn id="76" dur="2000" fill="hold"/>
                                        <p:tgtEl>
                                          <p:spTgt spid="311316"/>
                                        </p:tgtEl>
                                        <p:attrNameLst>
                                          <p:attrName>ppt_h</p:attrName>
                                        </p:attrNameLst>
                                      </p:cBhvr>
                                      <p:tavLst>
                                        <p:tav tm="0">
                                          <p:val>
                                            <p:fltVal val="0"/>
                                          </p:val>
                                        </p:tav>
                                        <p:tav tm="100000">
                                          <p:val>
                                            <p:strVal val="#ppt_h"/>
                                          </p:val>
                                        </p:tav>
                                      </p:tavLst>
                                    </p:anim>
                                    <p:anim calcmode="lin" valueType="num">
                                      <p:cBhvr>
                                        <p:cTn id="77" dur="2000" fill="hold"/>
                                        <p:tgtEl>
                                          <p:spTgt spid="311316"/>
                                        </p:tgtEl>
                                        <p:attrNameLst>
                                          <p:attrName>ppt_w</p:attrName>
                                        </p:attrNameLst>
                                      </p:cBhvr>
                                      <p:tavLst>
                                        <p:tav tm="0">
                                          <p:val>
                                            <p:fltVal val="0"/>
                                          </p:val>
                                        </p:tav>
                                        <p:tav tm="100000">
                                          <p:val>
                                            <p:strVal val="#ppt_w"/>
                                          </p:val>
                                        </p:tav>
                                      </p:tavLst>
                                    </p:anim>
                                  </p:childTnLst>
                                </p:cTn>
                              </p:par>
                              <p:par>
                                <p:cTn id="78" presetID="35" presetClass="entr" presetSubtype="0" fill="hold" grpId="0" nodeType="withEffect">
                                  <p:stCondLst>
                                    <p:cond delay="0"/>
                                  </p:stCondLst>
                                  <p:childTnLst>
                                    <p:set>
                                      <p:cBhvr>
                                        <p:cTn id="79" dur="1" fill="hold">
                                          <p:stCondLst>
                                            <p:cond delay="0"/>
                                          </p:stCondLst>
                                        </p:cTn>
                                        <p:tgtEl>
                                          <p:spTgt spid="311321"/>
                                        </p:tgtEl>
                                        <p:attrNameLst>
                                          <p:attrName>style.visibility</p:attrName>
                                        </p:attrNameLst>
                                      </p:cBhvr>
                                      <p:to>
                                        <p:strVal val="visible"/>
                                      </p:to>
                                    </p:set>
                                    <p:animEffect transition="in" filter="fade">
                                      <p:cBhvr>
                                        <p:cTn id="80" dur="2000"/>
                                        <p:tgtEl>
                                          <p:spTgt spid="311321"/>
                                        </p:tgtEl>
                                      </p:cBhvr>
                                    </p:animEffect>
                                    <p:anim calcmode="lin" valueType="num">
                                      <p:cBhvr>
                                        <p:cTn id="81" dur="2000" fill="hold"/>
                                        <p:tgtEl>
                                          <p:spTgt spid="311321"/>
                                        </p:tgtEl>
                                        <p:attrNameLst>
                                          <p:attrName>style.rotation</p:attrName>
                                        </p:attrNameLst>
                                      </p:cBhvr>
                                      <p:tavLst>
                                        <p:tav tm="0">
                                          <p:val>
                                            <p:fltVal val="720"/>
                                          </p:val>
                                        </p:tav>
                                        <p:tav tm="100000">
                                          <p:val>
                                            <p:fltVal val="0"/>
                                          </p:val>
                                        </p:tav>
                                      </p:tavLst>
                                    </p:anim>
                                    <p:anim calcmode="lin" valueType="num">
                                      <p:cBhvr>
                                        <p:cTn id="82" dur="2000" fill="hold"/>
                                        <p:tgtEl>
                                          <p:spTgt spid="311321"/>
                                        </p:tgtEl>
                                        <p:attrNameLst>
                                          <p:attrName>ppt_h</p:attrName>
                                        </p:attrNameLst>
                                      </p:cBhvr>
                                      <p:tavLst>
                                        <p:tav tm="0">
                                          <p:val>
                                            <p:fltVal val="0"/>
                                          </p:val>
                                        </p:tav>
                                        <p:tav tm="100000">
                                          <p:val>
                                            <p:strVal val="#ppt_h"/>
                                          </p:val>
                                        </p:tav>
                                      </p:tavLst>
                                    </p:anim>
                                    <p:anim calcmode="lin" valueType="num">
                                      <p:cBhvr>
                                        <p:cTn id="83" dur="2000" fill="hold"/>
                                        <p:tgtEl>
                                          <p:spTgt spid="311321"/>
                                        </p:tgtEl>
                                        <p:attrNameLst>
                                          <p:attrName>ppt_w</p:attrName>
                                        </p:attrNameLst>
                                      </p:cBhvr>
                                      <p:tavLst>
                                        <p:tav tm="0">
                                          <p:val>
                                            <p:fltVal val="0"/>
                                          </p:val>
                                        </p:tav>
                                        <p:tav tm="100000">
                                          <p:val>
                                            <p:strVal val="#ppt_w"/>
                                          </p:val>
                                        </p:tav>
                                      </p:tavLst>
                                    </p:anim>
                                  </p:childTnLst>
                                </p:cTn>
                              </p:par>
                              <p:par>
                                <p:cTn id="84" presetID="35" presetClass="entr" presetSubtype="0" fill="hold" grpId="0" nodeType="withEffect">
                                  <p:stCondLst>
                                    <p:cond delay="0"/>
                                  </p:stCondLst>
                                  <p:childTnLst>
                                    <p:set>
                                      <p:cBhvr>
                                        <p:cTn id="85" dur="1" fill="hold">
                                          <p:stCondLst>
                                            <p:cond delay="0"/>
                                          </p:stCondLst>
                                        </p:cTn>
                                        <p:tgtEl>
                                          <p:spTgt spid="311315"/>
                                        </p:tgtEl>
                                        <p:attrNameLst>
                                          <p:attrName>style.visibility</p:attrName>
                                        </p:attrNameLst>
                                      </p:cBhvr>
                                      <p:to>
                                        <p:strVal val="visible"/>
                                      </p:to>
                                    </p:set>
                                    <p:animEffect transition="in" filter="fade">
                                      <p:cBhvr>
                                        <p:cTn id="86" dur="2000"/>
                                        <p:tgtEl>
                                          <p:spTgt spid="311315"/>
                                        </p:tgtEl>
                                      </p:cBhvr>
                                    </p:animEffect>
                                    <p:anim calcmode="lin" valueType="num">
                                      <p:cBhvr>
                                        <p:cTn id="87" dur="2000" fill="hold"/>
                                        <p:tgtEl>
                                          <p:spTgt spid="311315"/>
                                        </p:tgtEl>
                                        <p:attrNameLst>
                                          <p:attrName>style.rotation</p:attrName>
                                        </p:attrNameLst>
                                      </p:cBhvr>
                                      <p:tavLst>
                                        <p:tav tm="0">
                                          <p:val>
                                            <p:fltVal val="720"/>
                                          </p:val>
                                        </p:tav>
                                        <p:tav tm="100000">
                                          <p:val>
                                            <p:fltVal val="0"/>
                                          </p:val>
                                        </p:tav>
                                      </p:tavLst>
                                    </p:anim>
                                    <p:anim calcmode="lin" valueType="num">
                                      <p:cBhvr>
                                        <p:cTn id="88" dur="2000" fill="hold"/>
                                        <p:tgtEl>
                                          <p:spTgt spid="311315"/>
                                        </p:tgtEl>
                                        <p:attrNameLst>
                                          <p:attrName>ppt_h</p:attrName>
                                        </p:attrNameLst>
                                      </p:cBhvr>
                                      <p:tavLst>
                                        <p:tav tm="0">
                                          <p:val>
                                            <p:fltVal val="0"/>
                                          </p:val>
                                        </p:tav>
                                        <p:tav tm="100000">
                                          <p:val>
                                            <p:strVal val="#ppt_h"/>
                                          </p:val>
                                        </p:tav>
                                      </p:tavLst>
                                    </p:anim>
                                    <p:anim calcmode="lin" valueType="num">
                                      <p:cBhvr>
                                        <p:cTn id="89" dur="2000" fill="hold"/>
                                        <p:tgtEl>
                                          <p:spTgt spid="311315"/>
                                        </p:tgtEl>
                                        <p:attrNameLst>
                                          <p:attrName>ppt_w</p:attrName>
                                        </p:attrNameLst>
                                      </p:cBhvr>
                                      <p:tavLst>
                                        <p:tav tm="0">
                                          <p:val>
                                            <p:fltVal val="0"/>
                                          </p:val>
                                        </p:tav>
                                        <p:tav tm="100000">
                                          <p:val>
                                            <p:strVal val="#ppt_w"/>
                                          </p:val>
                                        </p:tav>
                                      </p:tavLst>
                                    </p:anim>
                                  </p:childTnLst>
                                </p:cTn>
                              </p:par>
                              <p:par>
                                <p:cTn id="90" presetID="35" presetClass="entr" presetSubtype="0" fill="hold" grpId="0" nodeType="withEffect">
                                  <p:stCondLst>
                                    <p:cond delay="0"/>
                                  </p:stCondLst>
                                  <p:childTnLst>
                                    <p:set>
                                      <p:cBhvr>
                                        <p:cTn id="91" dur="1" fill="hold">
                                          <p:stCondLst>
                                            <p:cond delay="0"/>
                                          </p:stCondLst>
                                        </p:cTn>
                                        <p:tgtEl>
                                          <p:spTgt spid="311320"/>
                                        </p:tgtEl>
                                        <p:attrNameLst>
                                          <p:attrName>style.visibility</p:attrName>
                                        </p:attrNameLst>
                                      </p:cBhvr>
                                      <p:to>
                                        <p:strVal val="visible"/>
                                      </p:to>
                                    </p:set>
                                    <p:animEffect transition="in" filter="fade">
                                      <p:cBhvr>
                                        <p:cTn id="92" dur="2000"/>
                                        <p:tgtEl>
                                          <p:spTgt spid="311320"/>
                                        </p:tgtEl>
                                      </p:cBhvr>
                                    </p:animEffect>
                                    <p:anim calcmode="lin" valueType="num">
                                      <p:cBhvr>
                                        <p:cTn id="93" dur="2000" fill="hold"/>
                                        <p:tgtEl>
                                          <p:spTgt spid="311320"/>
                                        </p:tgtEl>
                                        <p:attrNameLst>
                                          <p:attrName>style.rotation</p:attrName>
                                        </p:attrNameLst>
                                      </p:cBhvr>
                                      <p:tavLst>
                                        <p:tav tm="0">
                                          <p:val>
                                            <p:fltVal val="720"/>
                                          </p:val>
                                        </p:tav>
                                        <p:tav tm="100000">
                                          <p:val>
                                            <p:fltVal val="0"/>
                                          </p:val>
                                        </p:tav>
                                      </p:tavLst>
                                    </p:anim>
                                    <p:anim calcmode="lin" valueType="num">
                                      <p:cBhvr>
                                        <p:cTn id="94" dur="2000" fill="hold"/>
                                        <p:tgtEl>
                                          <p:spTgt spid="311320"/>
                                        </p:tgtEl>
                                        <p:attrNameLst>
                                          <p:attrName>ppt_h</p:attrName>
                                        </p:attrNameLst>
                                      </p:cBhvr>
                                      <p:tavLst>
                                        <p:tav tm="0">
                                          <p:val>
                                            <p:fltVal val="0"/>
                                          </p:val>
                                        </p:tav>
                                        <p:tav tm="100000">
                                          <p:val>
                                            <p:strVal val="#ppt_h"/>
                                          </p:val>
                                        </p:tav>
                                      </p:tavLst>
                                    </p:anim>
                                    <p:anim calcmode="lin" valueType="num">
                                      <p:cBhvr>
                                        <p:cTn id="95" dur="2000" fill="hold"/>
                                        <p:tgtEl>
                                          <p:spTgt spid="311320"/>
                                        </p:tgtEl>
                                        <p:attrNameLst>
                                          <p:attrName>ppt_w</p:attrName>
                                        </p:attrNameLst>
                                      </p:cBhvr>
                                      <p:tavLst>
                                        <p:tav tm="0">
                                          <p:val>
                                            <p:fltVal val="0"/>
                                          </p:val>
                                        </p:tav>
                                        <p:tav tm="100000">
                                          <p:val>
                                            <p:strVal val="#ppt_w"/>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311318"/>
                                        </p:tgtEl>
                                        <p:attrNameLst>
                                          <p:attrName>style.visibility</p:attrName>
                                        </p:attrNameLst>
                                      </p:cBhvr>
                                      <p:to>
                                        <p:strVal val="visible"/>
                                      </p:to>
                                    </p:set>
                                    <p:animEffect transition="in" filter="fade">
                                      <p:cBhvr>
                                        <p:cTn id="100" dur="1000"/>
                                        <p:tgtEl>
                                          <p:spTgt spid="311318"/>
                                        </p:tgtEl>
                                      </p:cBhvr>
                                    </p:animEffect>
                                    <p:anim calcmode="lin" valueType="num">
                                      <p:cBhvr>
                                        <p:cTn id="101" dur="1000" fill="hold"/>
                                        <p:tgtEl>
                                          <p:spTgt spid="311318"/>
                                        </p:tgtEl>
                                        <p:attrNameLst>
                                          <p:attrName>ppt_x</p:attrName>
                                        </p:attrNameLst>
                                      </p:cBhvr>
                                      <p:tavLst>
                                        <p:tav tm="0">
                                          <p:val>
                                            <p:strVal val="#ppt_x"/>
                                          </p:val>
                                        </p:tav>
                                        <p:tav tm="100000">
                                          <p:val>
                                            <p:strVal val="#ppt_x"/>
                                          </p:val>
                                        </p:tav>
                                      </p:tavLst>
                                    </p:anim>
                                    <p:anim calcmode="lin" valueType="num">
                                      <p:cBhvr>
                                        <p:cTn id="102" dur="1000" fill="hold"/>
                                        <p:tgtEl>
                                          <p:spTgt spid="311318"/>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311300"/>
                                        </p:tgtEl>
                                        <p:attrNameLst>
                                          <p:attrName>style.visibility</p:attrName>
                                        </p:attrNameLst>
                                      </p:cBhvr>
                                      <p:to>
                                        <p:strVal val="visible"/>
                                      </p:to>
                                    </p:set>
                                    <p:animEffect transition="in" filter="fade">
                                      <p:cBhvr>
                                        <p:cTn id="107" dur="1000"/>
                                        <p:tgtEl>
                                          <p:spTgt spid="311300"/>
                                        </p:tgtEl>
                                      </p:cBhvr>
                                    </p:animEffect>
                                    <p:anim calcmode="lin" valueType="num">
                                      <p:cBhvr>
                                        <p:cTn id="108" dur="1000" fill="hold"/>
                                        <p:tgtEl>
                                          <p:spTgt spid="311300"/>
                                        </p:tgtEl>
                                        <p:attrNameLst>
                                          <p:attrName>ppt_x</p:attrName>
                                        </p:attrNameLst>
                                      </p:cBhvr>
                                      <p:tavLst>
                                        <p:tav tm="0">
                                          <p:val>
                                            <p:strVal val="#ppt_x"/>
                                          </p:val>
                                        </p:tav>
                                        <p:tav tm="100000">
                                          <p:val>
                                            <p:strVal val="#ppt_x"/>
                                          </p:val>
                                        </p:tav>
                                      </p:tavLst>
                                    </p:anim>
                                    <p:anim calcmode="lin" valueType="num">
                                      <p:cBhvr>
                                        <p:cTn id="109" dur="1000" fill="hold"/>
                                        <p:tgtEl>
                                          <p:spTgt spid="311300"/>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311299"/>
                                        </p:tgtEl>
                                        <p:attrNameLst>
                                          <p:attrName>style.visibility</p:attrName>
                                        </p:attrNameLst>
                                      </p:cBhvr>
                                      <p:to>
                                        <p:strVal val="visible"/>
                                      </p:to>
                                    </p:set>
                                    <p:animEffect transition="in" filter="fade">
                                      <p:cBhvr>
                                        <p:cTn id="114" dur="1000"/>
                                        <p:tgtEl>
                                          <p:spTgt spid="311299"/>
                                        </p:tgtEl>
                                      </p:cBhvr>
                                    </p:animEffect>
                                    <p:anim calcmode="lin" valueType="num">
                                      <p:cBhvr>
                                        <p:cTn id="115" dur="1000" fill="hold"/>
                                        <p:tgtEl>
                                          <p:spTgt spid="311299"/>
                                        </p:tgtEl>
                                        <p:attrNameLst>
                                          <p:attrName>ppt_x</p:attrName>
                                        </p:attrNameLst>
                                      </p:cBhvr>
                                      <p:tavLst>
                                        <p:tav tm="0">
                                          <p:val>
                                            <p:strVal val="#ppt_x"/>
                                          </p:val>
                                        </p:tav>
                                        <p:tav tm="100000">
                                          <p:val>
                                            <p:strVal val="#ppt_x"/>
                                          </p:val>
                                        </p:tav>
                                      </p:tavLst>
                                    </p:anim>
                                    <p:anim calcmode="lin" valueType="num">
                                      <p:cBhvr>
                                        <p:cTn id="116" dur="1000" fill="hold"/>
                                        <p:tgtEl>
                                          <p:spTgt spid="311299"/>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311317"/>
                                        </p:tgtEl>
                                        <p:attrNameLst>
                                          <p:attrName>style.visibility</p:attrName>
                                        </p:attrNameLst>
                                      </p:cBhvr>
                                      <p:to>
                                        <p:strVal val="visible"/>
                                      </p:to>
                                    </p:set>
                                    <p:animEffect transition="in" filter="wipe(down)">
                                      <p:cBhvr>
                                        <p:cTn id="121" dur="500"/>
                                        <p:tgtEl>
                                          <p:spTgt spid="311317"/>
                                        </p:tgtEl>
                                      </p:cBhvr>
                                    </p:animEffect>
                                  </p:childTnLst>
                                </p:cTn>
                              </p:par>
                            </p:childTnLst>
                          </p:cTn>
                        </p:par>
                      </p:childTnLst>
                    </p:cTn>
                  </p:par>
                  <p:par>
                    <p:cTn id="122" fill="hold">
                      <p:stCondLst>
                        <p:cond delay="indefinite"/>
                      </p:stCondLst>
                      <p:childTnLst>
                        <p:par>
                          <p:cTn id="123" fill="hold">
                            <p:stCondLst>
                              <p:cond delay="0"/>
                            </p:stCondLst>
                            <p:childTnLst>
                              <p:par>
                                <p:cTn id="124" presetID="6" presetClass="entr" presetSubtype="16" fill="hold" nodeType="clickEffect">
                                  <p:stCondLst>
                                    <p:cond delay="0"/>
                                  </p:stCondLst>
                                  <p:childTnLst>
                                    <p:set>
                                      <p:cBhvr>
                                        <p:cTn id="125" dur="1" fill="hold">
                                          <p:stCondLst>
                                            <p:cond delay="0"/>
                                          </p:stCondLst>
                                        </p:cTn>
                                        <p:tgtEl>
                                          <p:spTgt spid="6"/>
                                        </p:tgtEl>
                                        <p:attrNameLst>
                                          <p:attrName>style.visibility</p:attrName>
                                        </p:attrNameLst>
                                      </p:cBhvr>
                                      <p:to>
                                        <p:strVal val="visible"/>
                                      </p:to>
                                    </p:set>
                                    <p:animEffect transition="in" filter="circle(in)">
                                      <p:cBhvr>
                                        <p:cTn id="126" dur="2000"/>
                                        <p:tgtEl>
                                          <p:spTgt spid="6"/>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nodeType="clickEffect">
                                  <p:stCondLst>
                                    <p:cond delay="0"/>
                                  </p:stCondLst>
                                  <p:childTnLst>
                                    <p:set>
                                      <p:cBhvr>
                                        <p:cTn id="130" dur="1" fill="hold">
                                          <p:stCondLst>
                                            <p:cond delay="0"/>
                                          </p:stCondLst>
                                        </p:cTn>
                                        <p:tgtEl>
                                          <p:spTgt spid="41"/>
                                        </p:tgtEl>
                                        <p:attrNameLst>
                                          <p:attrName>style.visibility</p:attrName>
                                        </p:attrNameLst>
                                      </p:cBhvr>
                                      <p:to>
                                        <p:strVal val="visible"/>
                                      </p:to>
                                    </p:set>
                                    <p:animEffect transition="in" filter="wipe(left)">
                                      <p:cBhvr>
                                        <p:cTn id="131" dur="5000"/>
                                        <p:tgtEl>
                                          <p:spTgt spid="41"/>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nodeType="click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wipe(down)">
                                      <p:cBhvr>
                                        <p:cTn id="136" dur="500"/>
                                        <p:tgtEl>
                                          <p:spTgt spid="50"/>
                                        </p:tgtEl>
                                      </p:cBhvr>
                                    </p:animEffect>
                                  </p:childTnLst>
                                </p:cTn>
                              </p:par>
                            </p:childTnLst>
                          </p:cTn>
                        </p:par>
                      </p:childTnLst>
                    </p:cTn>
                  </p:par>
                  <p:par>
                    <p:cTn id="137" fill="hold">
                      <p:stCondLst>
                        <p:cond delay="indefinite"/>
                      </p:stCondLst>
                      <p:childTnLst>
                        <p:par>
                          <p:cTn id="138" fill="hold">
                            <p:stCondLst>
                              <p:cond delay="0"/>
                            </p:stCondLst>
                            <p:childTnLst>
                              <p:par>
                                <p:cTn id="139" presetID="35" presetClass="entr" presetSubtype="0" fill="hold" grpId="0" nodeType="clickEffect">
                                  <p:stCondLst>
                                    <p:cond delay="0"/>
                                  </p:stCondLst>
                                  <p:childTnLst>
                                    <p:set>
                                      <p:cBhvr>
                                        <p:cTn id="140" dur="1" fill="hold">
                                          <p:stCondLst>
                                            <p:cond delay="0"/>
                                          </p:stCondLst>
                                        </p:cTn>
                                        <p:tgtEl>
                                          <p:spTgt spid="71"/>
                                        </p:tgtEl>
                                        <p:attrNameLst>
                                          <p:attrName>style.visibility</p:attrName>
                                        </p:attrNameLst>
                                      </p:cBhvr>
                                      <p:to>
                                        <p:strVal val="visible"/>
                                      </p:to>
                                    </p:set>
                                    <p:animEffect transition="in" filter="fade">
                                      <p:cBhvr>
                                        <p:cTn id="141" dur="2000"/>
                                        <p:tgtEl>
                                          <p:spTgt spid="71"/>
                                        </p:tgtEl>
                                      </p:cBhvr>
                                    </p:animEffect>
                                    <p:anim calcmode="lin" valueType="num">
                                      <p:cBhvr>
                                        <p:cTn id="142" dur="2000" fill="hold"/>
                                        <p:tgtEl>
                                          <p:spTgt spid="71"/>
                                        </p:tgtEl>
                                        <p:attrNameLst>
                                          <p:attrName>style.rotation</p:attrName>
                                        </p:attrNameLst>
                                      </p:cBhvr>
                                      <p:tavLst>
                                        <p:tav tm="0">
                                          <p:val>
                                            <p:fltVal val="720"/>
                                          </p:val>
                                        </p:tav>
                                        <p:tav tm="100000">
                                          <p:val>
                                            <p:fltVal val="0"/>
                                          </p:val>
                                        </p:tav>
                                      </p:tavLst>
                                    </p:anim>
                                    <p:anim calcmode="lin" valueType="num">
                                      <p:cBhvr>
                                        <p:cTn id="143" dur="2000" fill="hold"/>
                                        <p:tgtEl>
                                          <p:spTgt spid="71"/>
                                        </p:tgtEl>
                                        <p:attrNameLst>
                                          <p:attrName>ppt_h</p:attrName>
                                        </p:attrNameLst>
                                      </p:cBhvr>
                                      <p:tavLst>
                                        <p:tav tm="0">
                                          <p:val>
                                            <p:fltVal val="0"/>
                                          </p:val>
                                        </p:tav>
                                        <p:tav tm="100000">
                                          <p:val>
                                            <p:strVal val="#ppt_h"/>
                                          </p:val>
                                        </p:tav>
                                      </p:tavLst>
                                    </p:anim>
                                    <p:anim calcmode="lin" valueType="num">
                                      <p:cBhvr>
                                        <p:cTn id="144" dur="2000" fill="hold"/>
                                        <p:tgtEl>
                                          <p:spTgt spid="71"/>
                                        </p:tgtEl>
                                        <p:attrNameLst>
                                          <p:attrName>ppt_w</p:attrName>
                                        </p:attrNameLst>
                                      </p:cBhvr>
                                      <p:tavLst>
                                        <p:tav tm="0">
                                          <p:val>
                                            <p:fltVal val="0"/>
                                          </p:val>
                                        </p:tav>
                                        <p:tav tm="100000">
                                          <p:val>
                                            <p:strVal val="#ppt_w"/>
                                          </p:val>
                                        </p:tav>
                                      </p:tavLst>
                                    </p:anim>
                                  </p:childTnLst>
                                </p:cTn>
                              </p:par>
                            </p:childTnLst>
                          </p:cTn>
                        </p:par>
                      </p:childTnLst>
                    </p:cTn>
                  </p:par>
                  <p:par>
                    <p:cTn id="145" fill="hold">
                      <p:stCondLst>
                        <p:cond delay="indefinite"/>
                      </p:stCondLst>
                      <p:childTnLst>
                        <p:par>
                          <p:cTn id="146" fill="hold">
                            <p:stCondLst>
                              <p:cond delay="0"/>
                            </p:stCondLst>
                            <p:childTnLst>
                              <p:par>
                                <p:cTn id="147" presetID="35" presetClass="entr" presetSubtype="0" fill="hold" grpId="0" nodeType="clickEffect">
                                  <p:stCondLst>
                                    <p:cond delay="0"/>
                                  </p:stCondLst>
                                  <p:childTnLst>
                                    <p:set>
                                      <p:cBhvr>
                                        <p:cTn id="148" dur="1" fill="hold">
                                          <p:stCondLst>
                                            <p:cond delay="0"/>
                                          </p:stCondLst>
                                        </p:cTn>
                                        <p:tgtEl>
                                          <p:spTgt spid="311343"/>
                                        </p:tgtEl>
                                        <p:attrNameLst>
                                          <p:attrName>style.visibility</p:attrName>
                                        </p:attrNameLst>
                                      </p:cBhvr>
                                      <p:to>
                                        <p:strVal val="visible"/>
                                      </p:to>
                                    </p:set>
                                    <p:animEffect transition="in" filter="fade">
                                      <p:cBhvr>
                                        <p:cTn id="149" dur="2000"/>
                                        <p:tgtEl>
                                          <p:spTgt spid="311343"/>
                                        </p:tgtEl>
                                      </p:cBhvr>
                                    </p:animEffect>
                                    <p:anim calcmode="lin" valueType="num">
                                      <p:cBhvr>
                                        <p:cTn id="150" dur="2000" fill="hold"/>
                                        <p:tgtEl>
                                          <p:spTgt spid="311343"/>
                                        </p:tgtEl>
                                        <p:attrNameLst>
                                          <p:attrName>style.rotation</p:attrName>
                                        </p:attrNameLst>
                                      </p:cBhvr>
                                      <p:tavLst>
                                        <p:tav tm="0">
                                          <p:val>
                                            <p:fltVal val="720"/>
                                          </p:val>
                                        </p:tav>
                                        <p:tav tm="100000">
                                          <p:val>
                                            <p:fltVal val="0"/>
                                          </p:val>
                                        </p:tav>
                                      </p:tavLst>
                                    </p:anim>
                                    <p:anim calcmode="lin" valueType="num">
                                      <p:cBhvr>
                                        <p:cTn id="151" dur="2000" fill="hold"/>
                                        <p:tgtEl>
                                          <p:spTgt spid="311343"/>
                                        </p:tgtEl>
                                        <p:attrNameLst>
                                          <p:attrName>ppt_h</p:attrName>
                                        </p:attrNameLst>
                                      </p:cBhvr>
                                      <p:tavLst>
                                        <p:tav tm="0">
                                          <p:val>
                                            <p:fltVal val="0"/>
                                          </p:val>
                                        </p:tav>
                                        <p:tav tm="100000">
                                          <p:val>
                                            <p:strVal val="#ppt_h"/>
                                          </p:val>
                                        </p:tav>
                                      </p:tavLst>
                                    </p:anim>
                                    <p:anim calcmode="lin" valueType="num">
                                      <p:cBhvr>
                                        <p:cTn id="152" dur="2000" fill="hold"/>
                                        <p:tgtEl>
                                          <p:spTgt spid="311343"/>
                                        </p:tgtEl>
                                        <p:attrNameLst>
                                          <p:attrName>ppt_w</p:attrName>
                                        </p:attrNameLst>
                                      </p:cBhvr>
                                      <p:tavLst>
                                        <p:tav tm="0">
                                          <p:val>
                                            <p:fltVal val="0"/>
                                          </p:val>
                                        </p:tav>
                                        <p:tav tm="100000">
                                          <p:val>
                                            <p:strVal val="#ppt_w"/>
                                          </p:val>
                                        </p:tav>
                                      </p:tavLst>
                                    </p:anim>
                                  </p:childTnLst>
                                </p:cTn>
                              </p:par>
                            </p:childTnLst>
                          </p:cTn>
                        </p:par>
                      </p:childTnLst>
                    </p:cTn>
                  </p:par>
                  <p:par>
                    <p:cTn id="153" fill="hold">
                      <p:stCondLst>
                        <p:cond delay="indefinite"/>
                      </p:stCondLst>
                      <p:childTnLst>
                        <p:par>
                          <p:cTn id="154" fill="hold">
                            <p:stCondLst>
                              <p:cond delay="0"/>
                            </p:stCondLst>
                            <p:childTnLst>
                              <p:par>
                                <p:cTn id="155" presetID="35" presetClass="entr" presetSubtype="0" fill="hold" grpId="0" nodeType="clickEffect">
                                  <p:stCondLst>
                                    <p:cond delay="0"/>
                                  </p:stCondLst>
                                  <p:childTnLst>
                                    <p:set>
                                      <p:cBhvr>
                                        <p:cTn id="156" dur="1" fill="hold">
                                          <p:stCondLst>
                                            <p:cond delay="0"/>
                                          </p:stCondLst>
                                        </p:cTn>
                                        <p:tgtEl>
                                          <p:spTgt spid="72"/>
                                        </p:tgtEl>
                                        <p:attrNameLst>
                                          <p:attrName>style.visibility</p:attrName>
                                        </p:attrNameLst>
                                      </p:cBhvr>
                                      <p:to>
                                        <p:strVal val="visible"/>
                                      </p:to>
                                    </p:set>
                                    <p:animEffect transition="in" filter="fade">
                                      <p:cBhvr>
                                        <p:cTn id="157" dur="2000"/>
                                        <p:tgtEl>
                                          <p:spTgt spid="72"/>
                                        </p:tgtEl>
                                      </p:cBhvr>
                                    </p:animEffect>
                                    <p:anim calcmode="lin" valueType="num">
                                      <p:cBhvr>
                                        <p:cTn id="158" dur="2000" fill="hold"/>
                                        <p:tgtEl>
                                          <p:spTgt spid="72"/>
                                        </p:tgtEl>
                                        <p:attrNameLst>
                                          <p:attrName>style.rotation</p:attrName>
                                        </p:attrNameLst>
                                      </p:cBhvr>
                                      <p:tavLst>
                                        <p:tav tm="0">
                                          <p:val>
                                            <p:fltVal val="720"/>
                                          </p:val>
                                        </p:tav>
                                        <p:tav tm="100000">
                                          <p:val>
                                            <p:fltVal val="0"/>
                                          </p:val>
                                        </p:tav>
                                      </p:tavLst>
                                    </p:anim>
                                    <p:anim calcmode="lin" valueType="num">
                                      <p:cBhvr>
                                        <p:cTn id="159" dur="2000" fill="hold"/>
                                        <p:tgtEl>
                                          <p:spTgt spid="72"/>
                                        </p:tgtEl>
                                        <p:attrNameLst>
                                          <p:attrName>ppt_h</p:attrName>
                                        </p:attrNameLst>
                                      </p:cBhvr>
                                      <p:tavLst>
                                        <p:tav tm="0">
                                          <p:val>
                                            <p:fltVal val="0"/>
                                          </p:val>
                                        </p:tav>
                                        <p:tav tm="100000">
                                          <p:val>
                                            <p:strVal val="#ppt_h"/>
                                          </p:val>
                                        </p:tav>
                                      </p:tavLst>
                                    </p:anim>
                                    <p:anim calcmode="lin" valueType="num">
                                      <p:cBhvr>
                                        <p:cTn id="160" dur="2000" fill="hold"/>
                                        <p:tgtEl>
                                          <p:spTgt spid="72"/>
                                        </p:tgtEl>
                                        <p:attrNameLst>
                                          <p:attrName>ppt_w</p:attrName>
                                        </p:attrNameLst>
                                      </p:cBhvr>
                                      <p:tavLst>
                                        <p:tav tm="0">
                                          <p:val>
                                            <p:fltVal val="0"/>
                                          </p:val>
                                        </p:tav>
                                        <p:tav tm="100000">
                                          <p:val>
                                            <p:strVal val="#ppt_w"/>
                                          </p:val>
                                        </p:tav>
                                      </p:tavLst>
                                    </p:anim>
                                  </p:childTnLst>
                                </p:cTn>
                              </p:par>
                            </p:childTnLst>
                          </p:cTn>
                        </p:par>
                      </p:childTnLst>
                    </p:cTn>
                  </p:par>
                  <p:par>
                    <p:cTn id="161" fill="hold">
                      <p:stCondLst>
                        <p:cond delay="indefinite"/>
                      </p:stCondLst>
                      <p:childTnLst>
                        <p:par>
                          <p:cTn id="162" fill="hold">
                            <p:stCondLst>
                              <p:cond delay="0"/>
                            </p:stCondLst>
                            <p:childTnLst>
                              <p:par>
                                <p:cTn id="163" presetID="35" presetClass="entr" presetSubtype="0" fill="hold" grpId="0" nodeType="clickEffect">
                                  <p:stCondLst>
                                    <p:cond delay="0"/>
                                  </p:stCondLst>
                                  <p:childTnLst>
                                    <p:set>
                                      <p:cBhvr>
                                        <p:cTn id="164" dur="1" fill="hold">
                                          <p:stCondLst>
                                            <p:cond delay="0"/>
                                          </p:stCondLst>
                                        </p:cTn>
                                        <p:tgtEl>
                                          <p:spTgt spid="73"/>
                                        </p:tgtEl>
                                        <p:attrNameLst>
                                          <p:attrName>style.visibility</p:attrName>
                                        </p:attrNameLst>
                                      </p:cBhvr>
                                      <p:to>
                                        <p:strVal val="visible"/>
                                      </p:to>
                                    </p:set>
                                    <p:animEffect transition="in" filter="fade">
                                      <p:cBhvr>
                                        <p:cTn id="165" dur="2000"/>
                                        <p:tgtEl>
                                          <p:spTgt spid="73"/>
                                        </p:tgtEl>
                                      </p:cBhvr>
                                    </p:animEffect>
                                    <p:anim calcmode="lin" valueType="num">
                                      <p:cBhvr>
                                        <p:cTn id="166" dur="2000" fill="hold"/>
                                        <p:tgtEl>
                                          <p:spTgt spid="73"/>
                                        </p:tgtEl>
                                        <p:attrNameLst>
                                          <p:attrName>style.rotation</p:attrName>
                                        </p:attrNameLst>
                                      </p:cBhvr>
                                      <p:tavLst>
                                        <p:tav tm="0">
                                          <p:val>
                                            <p:fltVal val="720"/>
                                          </p:val>
                                        </p:tav>
                                        <p:tav tm="100000">
                                          <p:val>
                                            <p:fltVal val="0"/>
                                          </p:val>
                                        </p:tav>
                                      </p:tavLst>
                                    </p:anim>
                                    <p:anim calcmode="lin" valueType="num">
                                      <p:cBhvr>
                                        <p:cTn id="167" dur="2000" fill="hold"/>
                                        <p:tgtEl>
                                          <p:spTgt spid="73"/>
                                        </p:tgtEl>
                                        <p:attrNameLst>
                                          <p:attrName>ppt_h</p:attrName>
                                        </p:attrNameLst>
                                      </p:cBhvr>
                                      <p:tavLst>
                                        <p:tav tm="0">
                                          <p:val>
                                            <p:fltVal val="0"/>
                                          </p:val>
                                        </p:tav>
                                        <p:tav tm="100000">
                                          <p:val>
                                            <p:strVal val="#ppt_h"/>
                                          </p:val>
                                        </p:tav>
                                      </p:tavLst>
                                    </p:anim>
                                    <p:anim calcmode="lin" valueType="num">
                                      <p:cBhvr>
                                        <p:cTn id="168" dur="2000" fill="hold"/>
                                        <p:tgtEl>
                                          <p:spTgt spid="73"/>
                                        </p:tgtEl>
                                        <p:attrNameLst>
                                          <p:attrName>ppt_w</p:attrName>
                                        </p:attrNameLst>
                                      </p:cBhvr>
                                      <p:tavLst>
                                        <p:tav tm="0">
                                          <p:val>
                                            <p:fltVal val="0"/>
                                          </p:val>
                                        </p:tav>
                                        <p:tav tm="100000">
                                          <p:val>
                                            <p:strVal val="#ppt_w"/>
                                          </p:val>
                                        </p:tav>
                                      </p:tavLst>
                                    </p:anim>
                                  </p:childTnLst>
                                </p:cTn>
                              </p:par>
                            </p:childTnLst>
                          </p:cTn>
                        </p:par>
                      </p:childTnLst>
                    </p:cTn>
                  </p:par>
                  <p:par>
                    <p:cTn id="169" fill="hold">
                      <p:stCondLst>
                        <p:cond delay="indefinite"/>
                      </p:stCondLst>
                      <p:childTnLst>
                        <p:par>
                          <p:cTn id="170" fill="hold">
                            <p:stCondLst>
                              <p:cond delay="0"/>
                            </p:stCondLst>
                            <p:childTnLst>
                              <p:par>
                                <p:cTn id="171" presetID="6" presetClass="entr" presetSubtype="16" fill="hold" grpId="0" nodeType="clickEffect">
                                  <p:stCondLst>
                                    <p:cond delay="0"/>
                                  </p:stCondLst>
                                  <p:childTnLst>
                                    <p:set>
                                      <p:cBhvr>
                                        <p:cTn id="172" dur="1" fill="hold">
                                          <p:stCondLst>
                                            <p:cond delay="0"/>
                                          </p:stCondLst>
                                        </p:cTn>
                                        <p:tgtEl>
                                          <p:spTgt spid="59"/>
                                        </p:tgtEl>
                                        <p:attrNameLst>
                                          <p:attrName>style.visibility</p:attrName>
                                        </p:attrNameLst>
                                      </p:cBhvr>
                                      <p:to>
                                        <p:strVal val="visible"/>
                                      </p:to>
                                    </p:set>
                                    <p:animEffect transition="in" filter="circle(in)">
                                      <p:cBhvr>
                                        <p:cTn id="173" dur="2000"/>
                                        <p:tgtEl>
                                          <p:spTgt spid="59"/>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4" fill="hold" nodeType="clickEffect">
                                  <p:stCondLst>
                                    <p:cond delay="0"/>
                                  </p:stCondLst>
                                  <p:childTnLst>
                                    <p:set>
                                      <p:cBhvr>
                                        <p:cTn id="177" dur="1" fill="hold">
                                          <p:stCondLst>
                                            <p:cond delay="0"/>
                                          </p:stCondLst>
                                        </p:cTn>
                                        <p:tgtEl>
                                          <p:spTgt spid="66"/>
                                        </p:tgtEl>
                                        <p:attrNameLst>
                                          <p:attrName>style.visibility</p:attrName>
                                        </p:attrNameLst>
                                      </p:cBhvr>
                                      <p:to>
                                        <p:strVal val="visible"/>
                                      </p:to>
                                    </p:set>
                                    <p:animEffect transition="in" filter="wipe(down)">
                                      <p:cBhvr>
                                        <p:cTn id="178" dur="500"/>
                                        <p:tgtEl>
                                          <p:spTgt spid="66"/>
                                        </p:tgtEl>
                                      </p:cBhvr>
                                    </p:animEffect>
                                  </p:childTnLst>
                                </p:cTn>
                              </p:par>
                            </p:childTnLst>
                          </p:cTn>
                        </p:par>
                      </p:childTnLst>
                    </p:cTn>
                  </p:par>
                  <p:par>
                    <p:cTn id="179" fill="hold">
                      <p:stCondLst>
                        <p:cond delay="indefinite"/>
                      </p:stCondLst>
                      <p:childTnLst>
                        <p:par>
                          <p:cTn id="180" fill="hold">
                            <p:stCondLst>
                              <p:cond delay="0"/>
                            </p:stCondLst>
                            <p:childTnLst>
                              <p:par>
                                <p:cTn id="181" presetID="35" presetClass="entr" presetSubtype="0" fill="hold" grpId="0" nodeType="clickEffect">
                                  <p:stCondLst>
                                    <p:cond delay="0"/>
                                  </p:stCondLst>
                                  <p:childTnLst>
                                    <p:set>
                                      <p:cBhvr>
                                        <p:cTn id="182" dur="1" fill="hold">
                                          <p:stCondLst>
                                            <p:cond delay="0"/>
                                          </p:stCondLst>
                                        </p:cTn>
                                        <p:tgtEl>
                                          <p:spTgt spid="70"/>
                                        </p:tgtEl>
                                        <p:attrNameLst>
                                          <p:attrName>style.visibility</p:attrName>
                                        </p:attrNameLst>
                                      </p:cBhvr>
                                      <p:to>
                                        <p:strVal val="visible"/>
                                      </p:to>
                                    </p:set>
                                    <p:animEffect transition="in" filter="fade">
                                      <p:cBhvr>
                                        <p:cTn id="183" dur="2000"/>
                                        <p:tgtEl>
                                          <p:spTgt spid="70"/>
                                        </p:tgtEl>
                                      </p:cBhvr>
                                    </p:animEffect>
                                    <p:anim calcmode="lin" valueType="num">
                                      <p:cBhvr>
                                        <p:cTn id="184" dur="2000" fill="hold"/>
                                        <p:tgtEl>
                                          <p:spTgt spid="70"/>
                                        </p:tgtEl>
                                        <p:attrNameLst>
                                          <p:attrName>style.rotation</p:attrName>
                                        </p:attrNameLst>
                                      </p:cBhvr>
                                      <p:tavLst>
                                        <p:tav tm="0">
                                          <p:val>
                                            <p:fltVal val="720"/>
                                          </p:val>
                                        </p:tav>
                                        <p:tav tm="100000">
                                          <p:val>
                                            <p:fltVal val="0"/>
                                          </p:val>
                                        </p:tav>
                                      </p:tavLst>
                                    </p:anim>
                                    <p:anim calcmode="lin" valueType="num">
                                      <p:cBhvr>
                                        <p:cTn id="185" dur="2000" fill="hold"/>
                                        <p:tgtEl>
                                          <p:spTgt spid="70"/>
                                        </p:tgtEl>
                                        <p:attrNameLst>
                                          <p:attrName>ppt_h</p:attrName>
                                        </p:attrNameLst>
                                      </p:cBhvr>
                                      <p:tavLst>
                                        <p:tav tm="0">
                                          <p:val>
                                            <p:fltVal val="0"/>
                                          </p:val>
                                        </p:tav>
                                        <p:tav tm="100000">
                                          <p:val>
                                            <p:strVal val="#ppt_h"/>
                                          </p:val>
                                        </p:tav>
                                      </p:tavLst>
                                    </p:anim>
                                    <p:anim calcmode="lin" valueType="num">
                                      <p:cBhvr>
                                        <p:cTn id="186" dur="2000" fill="hold"/>
                                        <p:tgtEl>
                                          <p:spTgt spid="70"/>
                                        </p:tgtEl>
                                        <p:attrNameLst>
                                          <p:attrName>ppt_w</p:attrName>
                                        </p:attrNameLst>
                                      </p:cBhvr>
                                      <p:tavLst>
                                        <p:tav tm="0">
                                          <p:val>
                                            <p:fltVal val="0"/>
                                          </p:val>
                                        </p:tav>
                                        <p:tav tm="100000">
                                          <p:val>
                                            <p:strVal val="#ppt_w"/>
                                          </p:val>
                                        </p:tav>
                                      </p:tavLst>
                                    </p:anim>
                                  </p:childTnLst>
                                </p:cTn>
                              </p:par>
                            </p:childTnLst>
                          </p:cTn>
                        </p:par>
                      </p:childTnLst>
                    </p:cTn>
                  </p:par>
                  <p:par>
                    <p:cTn id="187" fill="hold">
                      <p:stCondLst>
                        <p:cond delay="indefinite"/>
                      </p:stCondLst>
                      <p:childTnLst>
                        <p:par>
                          <p:cTn id="188" fill="hold">
                            <p:stCondLst>
                              <p:cond delay="0"/>
                            </p:stCondLst>
                            <p:childTnLst>
                              <p:par>
                                <p:cTn id="189" presetID="27" presetClass="entr" presetSubtype="0" fill="hold" grpId="0" nodeType="clickEffect">
                                  <p:stCondLst>
                                    <p:cond delay="0"/>
                                  </p:stCondLst>
                                  <p:iterate type="lt">
                                    <p:tmPct val="50000"/>
                                  </p:iterate>
                                  <p:childTnLst>
                                    <p:set>
                                      <p:cBhvr>
                                        <p:cTn id="190" dur="1" fill="hold">
                                          <p:stCondLst>
                                            <p:cond delay="0"/>
                                          </p:stCondLst>
                                        </p:cTn>
                                        <p:tgtEl>
                                          <p:spTgt spid="311347"/>
                                        </p:tgtEl>
                                        <p:attrNameLst>
                                          <p:attrName>style.visibility</p:attrName>
                                        </p:attrNameLst>
                                      </p:cBhvr>
                                      <p:to>
                                        <p:strVal val="visible"/>
                                      </p:to>
                                    </p:set>
                                    <p:anim calcmode="discrete" valueType="clr">
                                      <p:cBhvr override="childStyle">
                                        <p:cTn id="191" dur="80"/>
                                        <p:tgtEl>
                                          <p:spTgt spid="311347"/>
                                        </p:tgtEl>
                                        <p:attrNameLst>
                                          <p:attrName>style.color</p:attrName>
                                        </p:attrNameLst>
                                      </p:cBhvr>
                                      <p:tavLst>
                                        <p:tav tm="0">
                                          <p:val>
                                            <p:clrVal>
                                              <a:schemeClr val="accent2"/>
                                            </p:clrVal>
                                          </p:val>
                                        </p:tav>
                                        <p:tav tm="50000">
                                          <p:val>
                                            <p:clrVal>
                                              <a:schemeClr val="hlink"/>
                                            </p:clrVal>
                                          </p:val>
                                        </p:tav>
                                      </p:tavLst>
                                    </p:anim>
                                    <p:anim calcmode="discrete" valueType="clr">
                                      <p:cBhvr>
                                        <p:cTn id="192" dur="80"/>
                                        <p:tgtEl>
                                          <p:spTgt spid="311347"/>
                                        </p:tgtEl>
                                        <p:attrNameLst>
                                          <p:attrName>fillcolor</p:attrName>
                                        </p:attrNameLst>
                                      </p:cBhvr>
                                      <p:tavLst>
                                        <p:tav tm="0">
                                          <p:val>
                                            <p:clrVal>
                                              <a:schemeClr val="accent2"/>
                                            </p:clrVal>
                                          </p:val>
                                        </p:tav>
                                        <p:tav tm="50000">
                                          <p:val>
                                            <p:clrVal>
                                              <a:schemeClr val="hlink"/>
                                            </p:clrVal>
                                          </p:val>
                                        </p:tav>
                                      </p:tavLst>
                                    </p:anim>
                                    <p:set>
                                      <p:cBhvr>
                                        <p:cTn id="193" dur="80"/>
                                        <p:tgtEl>
                                          <p:spTgt spid="311347"/>
                                        </p:tgtEl>
                                        <p:attrNameLst>
                                          <p:attrName>fill.type</p:attrName>
                                        </p:attrNameLst>
                                      </p:cBhvr>
                                      <p:to>
                                        <p:strVal val="solid"/>
                                      </p:to>
                                    </p:set>
                                  </p:childTnLst>
                                </p:cTn>
                              </p:par>
                            </p:childTnLst>
                          </p:cTn>
                        </p:par>
                        <p:par>
                          <p:cTn id="194" fill="hold">
                            <p:stCondLst>
                              <p:cond delay="1480"/>
                            </p:stCondLst>
                            <p:childTnLst>
                              <p:par>
                                <p:cTn id="195" presetID="9" presetClass="entr" presetSubtype="0" fill="hold" grpId="0" nodeType="afterEffect">
                                  <p:stCondLst>
                                    <p:cond delay="0"/>
                                  </p:stCondLst>
                                  <p:childTnLst>
                                    <p:set>
                                      <p:cBhvr>
                                        <p:cTn id="196" dur="1" fill="hold">
                                          <p:stCondLst>
                                            <p:cond delay="0"/>
                                          </p:stCondLst>
                                        </p:cTn>
                                        <p:tgtEl>
                                          <p:spTgt spid="69"/>
                                        </p:tgtEl>
                                        <p:attrNameLst>
                                          <p:attrName>style.visibility</p:attrName>
                                        </p:attrNameLst>
                                      </p:cBhvr>
                                      <p:to>
                                        <p:strVal val="visible"/>
                                      </p:to>
                                    </p:set>
                                    <p:animEffect transition="in" filter="dissolve">
                                      <p:cBhvr>
                                        <p:cTn id="19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311299" grpId="0"/>
      <p:bldP spid="311300" grpId="0"/>
      <p:bldP spid="311304" grpId="0" animBg="1"/>
      <p:bldP spid="311305" grpId="0" animBg="1"/>
      <p:bldP spid="311312" grpId="0"/>
      <p:bldP spid="311313" grpId="0"/>
      <p:bldP spid="37902" grpId="0" animBg="1"/>
      <p:bldP spid="311315" grpId="0" animBg="1"/>
      <p:bldP spid="311316" grpId="0" animBg="1"/>
      <p:bldP spid="311317" grpId="0"/>
      <p:bldP spid="311318" grpId="0"/>
      <p:bldP spid="311319" grpId="0"/>
      <p:bldP spid="311320" grpId="0" animBg="1"/>
      <p:bldP spid="311321" grpId="0" animBg="1"/>
      <p:bldP spid="311322" grpId="0" animBg="1"/>
      <p:bldP spid="311343" grpId="0"/>
      <p:bldP spid="311347" grpId="0"/>
      <p:bldP spid="311349" grpId="0"/>
      <p:bldP spid="311350" grpId="0"/>
      <p:bldP spid="59" grpId="0"/>
      <p:bldP spid="70" grpId="0"/>
      <p:bldP spid="71" grpId="0"/>
      <p:bldP spid="72" grpId="0"/>
      <p:bldP spid="7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70" name="Rectangle 30"/>
          <p:cNvSpPr>
            <a:spLocks noChangeArrowheads="1"/>
          </p:cNvSpPr>
          <p:nvPr/>
        </p:nvSpPr>
        <p:spPr bwMode="auto">
          <a:xfrm rot="1800943">
            <a:off x="1040716" y="5626366"/>
            <a:ext cx="1436687" cy="493712"/>
          </a:xfrm>
          <a:prstGeom prst="rect">
            <a:avLst/>
          </a:prstGeom>
          <a:noFill/>
          <a:ln w="9525">
            <a:noFill/>
            <a:miter lim="800000"/>
            <a:headEnd/>
            <a:tailEnd/>
          </a:ln>
        </p:spPr>
        <p:txBody>
          <a:bodyPr anchor="ctr"/>
          <a:lstStyle/>
          <a:p>
            <a:r>
              <a:rPr lang="en-US" sz="2400" dirty="0">
                <a:solidFill>
                  <a:srgbClr val="009900"/>
                </a:solidFill>
              </a:rPr>
              <a:t>119.7 N</a:t>
            </a:r>
          </a:p>
        </p:txBody>
      </p:sp>
      <p:sp>
        <p:nvSpPr>
          <p:cNvPr id="291843" name="Rectangle 3"/>
          <p:cNvSpPr>
            <a:spLocks noChangeArrowheads="1"/>
          </p:cNvSpPr>
          <p:nvPr/>
        </p:nvSpPr>
        <p:spPr bwMode="auto">
          <a:xfrm>
            <a:off x="7604125" y="5688013"/>
            <a:ext cx="1014413" cy="598487"/>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sp>
        <p:nvSpPr>
          <p:cNvPr id="291844" name="Rectangle 4"/>
          <p:cNvSpPr>
            <a:spLocks noChangeArrowheads="1"/>
          </p:cNvSpPr>
          <p:nvPr/>
        </p:nvSpPr>
        <p:spPr bwMode="auto">
          <a:xfrm>
            <a:off x="7056438" y="5697538"/>
            <a:ext cx="1635125" cy="609600"/>
          </a:xfrm>
          <a:prstGeom prst="rect">
            <a:avLst/>
          </a:prstGeom>
          <a:noFill/>
          <a:ln w="9525">
            <a:noFill/>
            <a:miter lim="800000"/>
            <a:headEnd/>
            <a:tailEnd/>
          </a:ln>
        </p:spPr>
        <p:txBody>
          <a:bodyPr anchor="ctr"/>
          <a:lstStyle/>
          <a:p>
            <a:r>
              <a:rPr lang="en-US">
                <a:solidFill>
                  <a:srgbClr val="000000"/>
                </a:solidFill>
              </a:rPr>
              <a:t> =   0.53</a:t>
            </a:r>
          </a:p>
        </p:txBody>
      </p:sp>
      <p:sp>
        <p:nvSpPr>
          <p:cNvPr id="291845" name="Rectangle 5"/>
          <p:cNvSpPr>
            <a:spLocks noChangeArrowheads="1"/>
          </p:cNvSpPr>
          <p:nvPr/>
        </p:nvSpPr>
        <p:spPr bwMode="auto">
          <a:xfrm rot="18026912">
            <a:off x="651077" y="4559236"/>
            <a:ext cx="1436688" cy="493712"/>
          </a:xfrm>
          <a:prstGeom prst="rect">
            <a:avLst/>
          </a:prstGeom>
          <a:noFill/>
          <a:ln w="9525">
            <a:noFill/>
            <a:miter lim="800000"/>
            <a:headEnd/>
            <a:tailEnd/>
          </a:ln>
        </p:spPr>
        <p:txBody>
          <a:bodyPr anchor="ctr"/>
          <a:lstStyle/>
          <a:p>
            <a:r>
              <a:rPr lang="en-US" sz="2400" dirty="0">
                <a:solidFill>
                  <a:srgbClr val="000000"/>
                </a:solidFill>
              </a:rPr>
              <a:t>225.2 N</a:t>
            </a:r>
          </a:p>
        </p:txBody>
      </p:sp>
      <p:sp>
        <p:nvSpPr>
          <p:cNvPr id="9224" name="Rectangle 7"/>
          <p:cNvSpPr>
            <a:spLocks noChangeArrowheads="1"/>
          </p:cNvSpPr>
          <p:nvPr/>
        </p:nvSpPr>
        <p:spPr bwMode="auto">
          <a:xfrm>
            <a:off x="1725613" y="250825"/>
            <a:ext cx="7185025" cy="2308225"/>
          </a:xfrm>
          <a:prstGeom prst="rect">
            <a:avLst/>
          </a:prstGeom>
          <a:noFill/>
          <a:ln w="9525">
            <a:noFill/>
            <a:miter lim="800000"/>
            <a:headEnd/>
            <a:tailEnd/>
          </a:ln>
        </p:spPr>
        <p:txBody>
          <a:bodyPr anchor="ctr">
            <a:spAutoFit/>
          </a:bodyPr>
          <a:lstStyle/>
          <a:p>
            <a:r>
              <a:rPr lang="en-US" sz="2400">
                <a:solidFill>
                  <a:srgbClr val="FF0000"/>
                </a:solidFill>
                <a:ea typeface="Times New Roman" pitchFamily="18" charset="0"/>
                <a:cs typeface="Arial" pitchFamily="34" charset="0"/>
              </a:rPr>
              <a:t>A 26 kg mass is on an adjustable incline. Mass is at</a:t>
            </a:r>
          </a:p>
          <a:p>
            <a:r>
              <a:rPr lang="en-US" sz="2400">
                <a:solidFill>
                  <a:srgbClr val="FF0000"/>
                </a:solidFill>
                <a:ea typeface="Times New Roman" pitchFamily="18" charset="0"/>
                <a:cs typeface="Arial" pitchFamily="34" charset="0"/>
              </a:rPr>
              <a:t>    rest when incline is horiz. and remains at rest as</a:t>
            </a:r>
          </a:p>
          <a:p>
            <a:r>
              <a:rPr lang="en-US" sz="2400">
                <a:solidFill>
                  <a:srgbClr val="FF0000"/>
                </a:solidFill>
                <a:ea typeface="Times New Roman" pitchFamily="18" charset="0"/>
                <a:cs typeface="Arial" pitchFamily="34" charset="0"/>
              </a:rPr>
              <a:t>        incline is angled more steeply. It is found that</a:t>
            </a:r>
          </a:p>
          <a:p>
            <a:r>
              <a:rPr lang="en-US" sz="2400">
                <a:solidFill>
                  <a:srgbClr val="FF0000"/>
                </a:solidFill>
                <a:ea typeface="Times New Roman" pitchFamily="18" charset="0"/>
                <a:cs typeface="Arial" pitchFamily="34" charset="0"/>
              </a:rPr>
              <a:t>	max. angle for which mass stays put is 28</a:t>
            </a:r>
            <a:r>
              <a:rPr lang="en-US" sz="2400" baseline="30000">
                <a:solidFill>
                  <a:srgbClr val="FF0000"/>
                </a:solidFill>
                <a:ea typeface="Times New Roman" pitchFamily="18" charset="0"/>
                <a:cs typeface="Arial" pitchFamily="34" charset="0"/>
              </a:rPr>
              <a:t>o</a:t>
            </a:r>
            <a:r>
              <a:rPr lang="en-US" sz="2400">
                <a:solidFill>
                  <a:srgbClr val="FF0000"/>
                </a:solidFill>
                <a:ea typeface="Times New Roman" pitchFamily="18" charset="0"/>
                <a:cs typeface="Arial" pitchFamily="34" charset="0"/>
              </a:rPr>
              <a:t>.</a:t>
            </a:r>
          </a:p>
          <a:p>
            <a:r>
              <a:rPr lang="en-US" sz="2400">
                <a:solidFill>
                  <a:srgbClr val="FF0000"/>
                </a:solidFill>
                <a:ea typeface="Times New Roman" pitchFamily="18" charset="0"/>
                <a:cs typeface="Arial" pitchFamily="34" charset="0"/>
              </a:rPr>
              <a:t>	        Find the coeff. of static friction between </a:t>
            </a:r>
          </a:p>
          <a:p>
            <a:r>
              <a:rPr lang="en-US" sz="2400">
                <a:solidFill>
                  <a:srgbClr val="FF0000"/>
                </a:solidFill>
                <a:ea typeface="Times New Roman" pitchFamily="18" charset="0"/>
                <a:cs typeface="Arial" pitchFamily="34" charset="0"/>
              </a:rPr>
              <a:t>		    mass and incline. </a:t>
            </a:r>
          </a:p>
        </p:txBody>
      </p:sp>
      <p:grpSp>
        <p:nvGrpSpPr>
          <p:cNvPr id="9225" name="Group 8"/>
          <p:cNvGrpSpPr>
            <a:grpSpLocks/>
          </p:cNvGrpSpPr>
          <p:nvPr/>
        </p:nvGrpSpPr>
        <p:grpSpPr bwMode="auto">
          <a:xfrm>
            <a:off x="144463" y="727075"/>
            <a:ext cx="3527425" cy="2228850"/>
            <a:chOff x="2382" y="1128"/>
            <a:chExt cx="2936" cy="1853"/>
          </a:xfrm>
        </p:grpSpPr>
        <p:sp>
          <p:nvSpPr>
            <p:cNvPr id="9256" name="Rectangle 9"/>
            <p:cNvSpPr>
              <a:spLocks noChangeArrowheads="1"/>
            </p:cNvSpPr>
            <p:nvPr/>
          </p:nvSpPr>
          <p:spPr bwMode="auto">
            <a:xfrm rot="1789430">
              <a:off x="2762" y="1128"/>
              <a:ext cx="810" cy="608"/>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9257" name="Line 10"/>
            <p:cNvSpPr>
              <a:spLocks noChangeShapeType="1"/>
            </p:cNvSpPr>
            <p:nvPr/>
          </p:nvSpPr>
          <p:spPr bwMode="auto">
            <a:xfrm rot="1789430">
              <a:off x="2382" y="2174"/>
              <a:ext cx="2936" cy="0"/>
            </a:xfrm>
            <a:prstGeom prst="line">
              <a:avLst/>
            </a:prstGeom>
            <a:noFill/>
            <a:ln w="38100">
              <a:solidFill>
                <a:srgbClr val="0070C0"/>
              </a:solidFill>
              <a:round/>
              <a:headEnd/>
              <a:tailEnd/>
            </a:ln>
          </p:spPr>
          <p:txBody>
            <a:bodyPr/>
            <a:lstStyle/>
            <a:p>
              <a:endParaRPr lang="en-US">
                <a:solidFill>
                  <a:srgbClr val="000000"/>
                </a:solidFill>
              </a:endParaRPr>
            </a:p>
          </p:txBody>
        </p:sp>
        <p:sp>
          <p:nvSpPr>
            <p:cNvPr id="9258" name="Oval 11"/>
            <p:cNvSpPr>
              <a:spLocks noChangeArrowheads="1"/>
            </p:cNvSpPr>
            <p:nvPr/>
          </p:nvSpPr>
          <p:spPr bwMode="auto">
            <a:xfrm rot="1789430">
              <a:off x="5117" y="2879"/>
              <a:ext cx="101" cy="102"/>
            </a:xfrm>
            <a:prstGeom prst="ellipse">
              <a:avLst/>
            </a:prstGeom>
            <a:solidFill>
              <a:srgbClr val="0070C0"/>
            </a:solidFill>
            <a:ln w="9525">
              <a:solidFill>
                <a:srgbClr val="0070C0"/>
              </a:solidFill>
              <a:round/>
              <a:headEnd/>
              <a:tailEnd/>
            </a:ln>
          </p:spPr>
          <p:txBody>
            <a:bodyPr/>
            <a:lstStyle/>
            <a:p>
              <a:endParaRPr lang="en-US">
                <a:solidFill>
                  <a:srgbClr val="000000"/>
                </a:solidFill>
              </a:endParaRPr>
            </a:p>
          </p:txBody>
        </p:sp>
      </p:grpSp>
      <p:sp>
        <p:nvSpPr>
          <p:cNvPr id="291852" name="Text Box 12"/>
          <p:cNvSpPr txBox="1">
            <a:spLocks noChangeArrowheads="1"/>
          </p:cNvSpPr>
          <p:nvPr/>
        </p:nvSpPr>
        <p:spPr bwMode="auto">
          <a:xfrm>
            <a:off x="615950" y="827088"/>
            <a:ext cx="1108075" cy="396875"/>
          </a:xfrm>
          <a:prstGeom prst="rect">
            <a:avLst/>
          </a:prstGeom>
          <a:noFill/>
          <a:ln w="9525">
            <a:noFill/>
            <a:miter lim="800000"/>
            <a:headEnd/>
            <a:tailEnd/>
          </a:ln>
        </p:spPr>
        <p:txBody>
          <a:bodyPr/>
          <a:lstStyle/>
          <a:p>
            <a:r>
              <a:rPr lang="en-US" sz="2400">
                <a:solidFill>
                  <a:srgbClr val="000000"/>
                </a:solidFill>
              </a:rPr>
              <a:t>26 kg</a:t>
            </a:r>
          </a:p>
        </p:txBody>
      </p:sp>
      <p:sp>
        <p:nvSpPr>
          <p:cNvPr id="291853" name="Text Box 13"/>
          <p:cNvSpPr txBox="1">
            <a:spLocks noChangeArrowheads="1"/>
          </p:cNvSpPr>
          <p:nvPr/>
        </p:nvSpPr>
        <p:spPr bwMode="auto">
          <a:xfrm>
            <a:off x="2446338" y="2554288"/>
            <a:ext cx="814387" cy="377825"/>
          </a:xfrm>
          <a:prstGeom prst="rect">
            <a:avLst/>
          </a:prstGeom>
          <a:noFill/>
          <a:ln w="9525">
            <a:noFill/>
            <a:miter lim="800000"/>
            <a:headEnd/>
            <a:tailEnd/>
          </a:ln>
        </p:spPr>
        <p:txBody>
          <a:bodyPr/>
          <a:lstStyle/>
          <a:p>
            <a:r>
              <a:rPr lang="en-US" sz="2400">
                <a:solidFill>
                  <a:srgbClr val="000000"/>
                </a:solidFill>
              </a:rPr>
              <a:t>28</a:t>
            </a:r>
            <a:r>
              <a:rPr lang="en-US" sz="2400" baseline="30000">
                <a:solidFill>
                  <a:srgbClr val="000000"/>
                </a:solidFill>
              </a:rPr>
              <a:t>o</a:t>
            </a:r>
            <a:endParaRPr lang="en-US" sz="2400">
              <a:solidFill>
                <a:srgbClr val="000000"/>
              </a:solidFill>
            </a:endParaRPr>
          </a:p>
        </p:txBody>
      </p:sp>
      <p:sp>
        <p:nvSpPr>
          <p:cNvPr id="291854" name="Rectangle 14"/>
          <p:cNvSpPr>
            <a:spLocks noChangeArrowheads="1"/>
          </p:cNvSpPr>
          <p:nvPr/>
        </p:nvSpPr>
        <p:spPr bwMode="auto">
          <a:xfrm rot="1789430">
            <a:off x="1287463" y="3656013"/>
            <a:ext cx="1004887" cy="752475"/>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291855" name="Line 15"/>
          <p:cNvSpPr>
            <a:spLocks noChangeShapeType="1"/>
          </p:cNvSpPr>
          <p:nvPr/>
        </p:nvSpPr>
        <p:spPr bwMode="auto">
          <a:xfrm rot="1789430" flipV="1">
            <a:off x="1543625" y="4425763"/>
            <a:ext cx="0" cy="1003300"/>
          </a:xfrm>
          <a:prstGeom prst="line">
            <a:avLst/>
          </a:prstGeom>
          <a:noFill/>
          <a:ln w="19050">
            <a:solidFill>
              <a:srgbClr val="000000"/>
            </a:solidFill>
            <a:round/>
            <a:headEnd type="triangle" w="lg" len="lg"/>
            <a:tailEnd/>
          </a:ln>
        </p:spPr>
        <p:txBody>
          <a:bodyPr/>
          <a:lstStyle/>
          <a:p>
            <a:endParaRPr lang="en-US">
              <a:solidFill>
                <a:srgbClr val="000000"/>
              </a:solidFill>
            </a:endParaRPr>
          </a:p>
        </p:txBody>
      </p:sp>
      <p:sp>
        <p:nvSpPr>
          <p:cNvPr id="291856" name="Line 16"/>
          <p:cNvSpPr>
            <a:spLocks noChangeShapeType="1"/>
          </p:cNvSpPr>
          <p:nvPr/>
        </p:nvSpPr>
        <p:spPr bwMode="auto">
          <a:xfrm rot="1789430">
            <a:off x="1253113" y="5519550"/>
            <a:ext cx="627062" cy="0"/>
          </a:xfrm>
          <a:prstGeom prst="line">
            <a:avLst/>
          </a:prstGeom>
          <a:noFill/>
          <a:ln w="19050">
            <a:solidFill>
              <a:srgbClr val="009900"/>
            </a:solidFill>
            <a:round/>
            <a:headEnd/>
            <a:tailEnd type="triangle" w="lg" len="lg"/>
          </a:ln>
        </p:spPr>
        <p:txBody>
          <a:bodyPr/>
          <a:lstStyle/>
          <a:p>
            <a:endParaRPr lang="en-US">
              <a:solidFill>
                <a:srgbClr val="000000"/>
              </a:solidFill>
            </a:endParaRPr>
          </a:p>
        </p:txBody>
      </p:sp>
      <p:grpSp>
        <p:nvGrpSpPr>
          <p:cNvPr id="3" name="Group 17"/>
          <p:cNvGrpSpPr>
            <a:grpSpLocks/>
          </p:cNvGrpSpPr>
          <p:nvPr/>
        </p:nvGrpSpPr>
        <p:grpSpPr bwMode="auto">
          <a:xfrm>
            <a:off x="1995488" y="4764088"/>
            <a:ext cx="1855787" cy="544512"/>
            <a:chOff x="1401" y="2820"/>
            <a:chExt cx="1169" cy="343"/>
          </a:xfrm>
        </p:grpSpPr>
        <p:sp>
          <p:nvSpPr>
            <p:cNvPr id="9254" name="Line 18"/>
            <p:cNvSpPr>
              <a:spLocks noChangeShapeType="1"/>
            </p:cNvSpPr>
            <p:nvPr/>
          </p:nvSpPr>
          <p:spPr bwMode="auto">
            <a:xfrm rot="1789430">
              <a:off x="1401" y="2820"/>
              <a:ext cx="396" cy="0"/>
            </a:xfrm>
            <a:prstGeom prst="line">
              <a:avLst/>
            </a:prstGeom>
            <a:noFill/>
            <a:ln w="19050">
              <a:solidFill>
                <a:srgbClr val="009900"/>
              </a:solidFill>
              <a:round/>
              <a:headEnd type="triangle" w="lg" len="lg"/>
              <a:tailEnd/>
            </a:ln>
          </p:spPr>
          <p:txBody>
            <a:bodyPr/>
            <a:lstStyle/>
            <a:p>
              <a:endParaRPr lang="en-US">
                <a:solidFill>
                  <a:srgbClr val="000000"/>
                </a:solidFill>
              </a:endParaRPr>
            </a:p>
          </p:txBody>
        </p:sp>
        <p:sp>
          <p:nvSpPr>
            <p:cNvPr id="9255" name="Text Box 19"/>
            <p:cNvSpPr txBox="1">
              <a:spLocks noChangeArrowheads="1"/>
            </p:cNvSpPr>
            <p:nvPr/>
          </p:nvSpPr>
          <p:spPr bwMode="auto">
            <a:xfrm>
              <a:off x="1779" y="2847"/>
              <a:ext cx="791" cy="316"/>
            </a:xfrm>
            <a:prstGeom prst="rect">
              <a:avLst/>
            </a:prstGeom>
            <a:noFill/>
            <a:ln w="9525">
              <a:noFill/>
              <a:miter lim="800000"/>
              <a:headEnd/>
              <a:tailEnd/>
            </a:ln>
          </p:spPr>
          <p:txBody>
            <a:bodyPr/>
            <a:lstStyle/>
            <a:p>
              <a:r>
                <a:rPr lang="en-US" sz="2400">
                  <a:solidFill>
                    <a:srgbClr val="009900"/>
                  </a:solidFill>
                </a:rPr>
                <a:t>F</a:t>
              </a:r>
              <a:r>
                <a:rPr lang="en-US" sz="2400" baseline="-25000">
                  <a:solidFill>
                    <a:srgbClr val="009900"/>
                  </a:solidFill>
                </a:rPr>
                <a:t>s,max</a:t>
              </a:r>
              <a:endParaRPr lang="en-US" sz="2400">
                <a:solidFill>
                  <a:srgbClr val="009900"/>
                </a:solidFill>
              </a:endParaRPr>
            </a:p>
          </p:txBody>
        </p:sp>
      </p:grpSp>
      <p:grpSp>
        <p:nvGrpSpPr>
          <p:cNvPr id="4" name="Group 20"/>
          <p:cNvGrpSpPr>
            <a:grpSpLocks/>
          </p:cNvGrpSpPr>
          <p:nvPr/>
        </p:nvGrpSpPr>
        <p:grpSpPr bwMode="auto">
          <a:xfrm>
            <a:off x="525461" y="4122747"/>
            <a:ext cx="627062" cy="1003302"/>
            <a:chOff x="475" y="2416"/>
            <a:chExt cx="395" cy="632"/>
          </a:xfrm>
        </p:grpSpPr>
        <p:sp>
          <p:nvSpPr>
            <p:cNvPr id="9252" name="Line 21"/>
            <p:cNvSpPr>
              <a:spLocks noChangeShapeType="1"/>
            </p:cNvSpPr>
            <p:nvPr/>
          </p:nvSpPr>
          <p:spPr bwMode="auto">
            <a:xfrm rot="1789430" flipV="1">
              <a:off x="824" y="2416"/>
              <a:ext cx="0" cy="632"/>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sp>
          <p:nvSpPr>
            <p:cNvPr id="9253" name="Text Box 22"/>
            <p:cNvSpPr txBox="1">
              <a:spLocks noChangeArrowheads="1"/>
            </p:cNvSpPr>
            <p:nvPr/>
          </p:nvSpPr>
          <p:spPr bwMode="auto">
            <a:xfrm>
              <a:off x="475" y="2586"/>
              <a:ext cx="395" cy="316"/>
            </a:xfrm>
            <a:prstGeom prst="rect">
              <a:avLst/>
            </a:prstGeom>
            <a:noFill/>
            <a:ln w="9525">
              <a:noFill/>
              <a:miter lim="800000"/>
              <a:headEnd/>
              <a:tailEnd/>
            </a:ln>
          </p:spPr>
          <p:txBody>
            <a:bodyPr/>
            <a:lstStyle/>
            <a:p>
              <a:r>
                <a:rPr lang="en-US" sz="2400" dirty="0" err="1">
                  <a:solidFill>
                    <a:srgbClr val="000000"/>
                  </a:solidFill>
                </a:rPr>
                <a:t>F</a:t>
              </a:r>
              <a:r>
                <a:rPr lang="en-US" sz="2400" baseline="-25000" dirty="0" err="1">
                  <a:solidFill>
                    <a:srgbClr val="000000"/>
                  </a:solidFill>
                </a:rPr>
                <a:t>n</a:t>
              </a:r>
              <a:endParaRPr lang="en-US" sz="2400" dirty="0">
                <a:solidFill>
                  <a:srgbClr val="000000"/>
                </a:solidFill>
              </a:endParaRPr>
            </a:p>
          </p:txBody>
        </p:sp>
      </p:grpSp>
      <p:sp>
        <p:nvSpPr>
          <p:cNvPr id="291868" name="Rectangle 28"/>
          <p:cNvSpPr>
            <a:spLocks noChangeArrowheads="1"/>
          </p:cNvSpPr>
          <p:nvPr/>
        </p:nvSpPr>
        <p:spPr bwMode="auto">
          <a:xfrm>
            <a:off x="638175" y="1852613"/>
            <a:ext cx="1087438" cy="536575"/>
          </a:xfrm>
          <a:prstGeom prst="rect">
            <a:avLst/>
          </a:prstGeom>
          <a:noFill/>
          <a:ln w="9525">
            <a:noFill/>
            <a:miter lim="800000"/>
            <a:headEnd/>
            <a:tailEnd/>
          </a:ln>
        </p:spPr>
        <p:txBody>
          <a:bodyPr anchor="ctr"/>
          <a:lstStyle/>
          <a:p>
            <a:r>
              <a:rPr lang="en-US">
                <a:solidFill>
                  <a:srgbClr val="000000"/>
                </a:solidFill>
              </a:rPr>
              <a:t>v = 0</a:t>
            </a:r>
          </a:p>
        </p:txBody>
      </p:sp>
      <p:sp>
        <p:nvSpPr>
          <p:cNvPr id="291869" name="Rectangle 29"/>
          <p:cNvSpPr>
            <a:spLocks noChangeArrowheads="1"/>
          </p:cNvSpPr>
          <p:nvPr/>
        </p:nvSpPr>
        <p:spPr bwMode="auto">
          <a:xfrm>
            <a:off x="615950" y="2411413"/>
            <a:ext cx="1260475" cy="536575"/>
          </a:xfrm>
          <a:prstGeom prst="rect">
            <a:avLst/>
          </a:prstGeom>
          <a:noFill/>
          <a:ln w="9525">
            <a:noFill/>
            <a:miter lim="800000"/>
            <a:headEnd/>
            <a:tailEnd/>
          </a:ln>
        </p:spPr>
        <p:txBody>
          <a:bodyPr anchor="ctr"/>
          <a:lstStyle/>
          <a:p>
            <a:r>
              <a:rPr lang="en-US">
                <a:solidFill>
                  <a:srgbClr val="000000"/>
                </a:solidFill>
                <a:latin typeface="Symbol" pitchFamily="18" charset="2"/>
              </a:rPr>
              <a:t>m</a:t>
            </a:r>
            <a:r>
              <a:rPr lang="en-US" baseline="-25000">
                <a:solidFill>
                  <a:srgbClr val="000000"/>
                </a:solidFill>
              </a:rPr>
              <a:t>s</a:t>
            </a:r>
            <a:r>
              <a:rPr lang="en-US">
                <a:solidFill>
                  <a:srgbClr val="000000"/>
                </a:solidFill>
              </a:rPr>
              <a:t> = ?</a:t>
            </a:r>
          </a:p>
        </p:txBody>
      </p:sp>
      <p:sp>
        <p:nvSpPr>
          <p:cNvPr id="291871" name="Rectangle 31"/>
          <p:cNvSpPr>
            <a:spLocks noChangeArrowheads="1"/>
          </p:cNvSpPr>
          <p:nvPr/>
        </p:nvSpPr>
        <p:spPr bwMode="auto">
          <a:xfrm>
            <a:off x="4875213" y="3505200"/>
            <a:ext cx="3017837" cy="519113"/>
          </a:xfrm>
          <a:prstGeom prst="rect">
            <a:avLst/>
          </a:prstGeom>
          <a:noFill/>
          <a:ln w="9525">
            <a:noFill/>
            <a:miter lim="800000"/>
            <a:headEnd/>
            <a:tailEnd/>
          </a:ln>
        </p:spPr>
        <p:txBody>
          <a:bodyPr wrap="none" anchor="ctr">
            <a:spAutoFit/>
          </a:bodyPr>
          <a:lstStyle/>
          <a:p>
            <a:r>
              <a:rPr lang="en-US">
                <a:solidFill>
                  <a:srgbClr val="000000"/>
                </a:solidFill>
              </a:rPr>
              <a:t>So   F</a:t>
            </a:r>
            <a:r>
              <a:rPr lang="en-US" baseline="-25000">
                <a:solidFill>
                  <a:srgbClr val="000000"/>
                </a:solidFill>
              </a:rPr>
              <a:t>n</a:t>
            </a:r>
            <a:r>
              <a:rPr lang="en-US">
                <a:solidFill>
                  <a:srgbClr val="000000"/>
                </a:solidFill>
              </a:rPr>
              <a:t> = 225.2 N </a:t>
            </a:r>
          </a:p>
        </p:txBody>
      </p:sp>
      <p:grpSp>
        <p:nvGrpSpPr>
          <p:cNvPr id="5" name="Group 32"/>
          <p:cNvGrpSpPr>
            <a:grpSpLocks/>
          </p:cNvGrpSpPr>
          <p:nvPr/>
        </p:nvGrpSpPr>
        <p:grpSpPr bwMode="auto">
          <a:xfrm>
            <a:off x="3938588" y="2836863"/>
            <a:ext cx="3883025" cy="519112"/>
            <a:chOff x="2445" y="1841"/>
            <a:chExt cx="2446" cy="327"/>
          </a:xfrm>
        </p:grpSpPr>
        <p:sp>
          <p:nvSpPr>
            <p:cNvPr id="9245" name="Rectangle 33"/>
            <p:cNvSpPr>
              <a:spLocks noChangeArrowheads="1"/>
            </p:cNvSpPr>
            <p:nvPr/>
          </p:nvSpPr>
          <p:spPr bwMode="auto">
            <a:xfrm>
              <a:off x="2445" y="1841"/>
              <a:ext cx="2420" cy="327"/>
            </a:xfrm>
            <a:prstGeom prst="rect">
              <a:avLst/>
            </a:prstGeom>
            <a:noFill/>
            <a:ln w="9525">
              <a:noFill/>
              <a:miter lim="800000"/>
              <a:headEnd/>
              <a:tailEnd/>
            </a:ln>
          </p:spPr>
          <p:txBody>
            <a:bodyPr wrap="none" anchor="ctr">
              <a:spAutoFit/>
            </a:bodyPr>
            <a:lstStyle/>
            <a:p>
              <a:r>
                <a:rPr lang="en-US" dirty="0">
                  <a:solidFill>
                    <a:srgbClr val="0070C0"/>
                  </a:solidFill>
                  <a:latin typeface="Symbol" pitchFamily="18" charset="2"/>
                </a:rPr>
                <a:t>S</a:t>
              </a:r>
              <a:r>
                <a:rPr lang="en-US" dirty="0">
                  <a:solidFill>
                    <a:srgbClr val="0070C0"/>
                  </a:solidFill>
                </a:rPr>
                <a:t>F  :</a:t>
              </a:r>
              <a:r>
                <a:rPr lang="en-US" dirty="0">
                  <a:solidFill>
                    <a:srgbClr val="000000"/>
                  </a:solidFill>
                </a:rPr>
                <a:t> </a:t>
              </a:r>
              <a:r>
                <a:rPr lang="en-US" dirty="0" err="1">
                  <a:solidFill>
                    <a:srgbClr val="000000"/>
                  </a:solidFill>
                </a:rPr>
                <a:t>F</a:t>
              </a:r>
              <a:r>
                <a:rPr lang="en-US" baseline="-25000" dirty="0" err="1">
                  <a:solidFill>
                    <a:srgbClr val="000000"/>
                  </a:solidFill>
                </a:rPr>
                <a:t>n</a:t>
              </a:r>
              <a:r>
                <a:rPr lang="en-US" dirty="0">
                  <a:solidFill>
                    <a:srgbClr val="000000"/>
                  </a:solidFill>
                </a:rPr>
                <a:t> – 225.2 = 26 a	</a:t>
              </a:r>
            </a:p>
          </p:txBody>
        </p:sp>
        <p:grpSp>
          <p:nvGrpSpPr>
            <p:cNvPr id="9246" name="Group 34"/>
            <p:cNvGrpSpPr>
              <a:grpSpLocks/>
            </p:cNvGrpSpPr>
            <p:nvPr/>
          </p:nvGrpSpPr>
          <p:grpSpPr bwMode="auto">
            <a:xfrm>
              <a:off x="4745" y="2017"/>
              <a:ext cx="146" cy="122"/>
              <a:chOff x="2121" y="3675"/>
              <a:chExt cx="494" cy="412"/>
            </a:xfrm>
          </p:grpSpPr>
          <p:sp>
            <p:nvSpPr>
              <p:cNvPr id="9250" name="Line 35"/>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9251" name="Line 36"/>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nvGrpSpPr>
            <p:cNvPr id="9247" name="Group 37"/>
            <p:cNvGrpSpPr>
              <a:grpSpLocks/>
            </p:cNvGrpSpPr>
            <p:nvPr/>
          </p:nvGrpSpPr>
          <p:grpSpPr bwMode="auto">
            <a:xfrm>
              <a:off x="2758" y="1985"/>
              <a:ext cx="146" cy="122"/>
              <a:chOff x="2121" y="3675"/>
              <a:chExt cx="494" cy="412"/>
            </a:xfrm>
          </p:grpSpPr>
          <p:sp>
            <p:nvSpPr>
              <p:cNvPr id="9248" name="Line 38"/>
              <p:cNvSpPr>
                <a:spLocks noChangeShapeType="1"/>
              </p:cNvSpPr>
              <p:nvPr/>
            </p:nvSpPr>
            <p:spPr bwMode="auto">
              <a:xfrm>
                <a:off x="2121" y="4087"/>
                <a:ext cx="494" cy="0"/>
              </a:xfrm>
              <a:prstGeom prst="line">
                <a:avLst/>
              </a:prstGeom>
              <a:noFill/>
              <a:ln w="22225">
                <a:solidFill>
                  <a:srgbClr val="0070C0"/>
                </a:solidFill>
                <a:round/>
                <a:headEnd/>
                <a:tailEnd/>
              </a:ln>
            </p:spPr>
            <p:txBody>
              <a:bodyPr/>
              <a:lstStyle/>
              <a:p>
                <a:endParaRPr lang="en-US">
                  <a:solidFill>
                    <a:srgbClr val="000000"/>
                  </a:solidFill>
                </a:endParaRPr>
              </a:p>
            </p:txBody>
          </p:sp>
          <p:sp>
            <p:nvSpPr>
              <p:cNvPr id="9249" name="Line 39"/>
              <p:cNvSpPr>
                <a:spLocks noChangeShapeType="1"/>
              </p:cNvSpPr>
              <p:nvPr/>
            </p:nvSpPr>
            <p:spPr bwMode="auto">
              <a:xfrm flipV="1">
                <a:off x="2377" y="3675"/>
                <a:ext cx="0" cy="412"/>
              </a:xfrm>
              <a:prstGeom prst="line">
                <a:avLst/>
              </a:prstGeom>
              <a:noFill/>
              <a:ln w="22225">
                <a:solidFill>
                  <a:srgbClr val="0070C0"/>
                </a:solidFill>
                <a:round/>
                <a:headEnd/>
                <a:tailEnd/>
              </a:ln>
            </p:spPr>
            <p:txBody>
              <a:bodyPr/>
              <a:lstStyle/>
              <a:p>
                <a:endParaRPr lang="en-US">
                  <a:solidFill>
                    <a:srgbClr val="000000"/>
                  </a:solidFill>
                </a:endParaRPr>
              </a:p>
            </p:txBody>
          </p:sp>
        </p:grpSp>
      </p:grpSp>
      <p:grpSp>
        <p:nvGrpSpPr>
          <p:cNvPr id="8" name="Group 40"/>
          <p:cNvGrpSpPr>
            <a:grpSpLocks/>
          </p:cNvGrpSpPr>
          <p:nvPr/>
        </p:nvGrpSpPr>
        <p:grpSpPr bwMode="auto">
          <a:xfrm>
            <a:off x="7353300" y="2524125"/>
            <a:ext cx="649288" cy="793750"/>
            <a:chOff x="2599" y="1531"/>
            <a:chExt cx="409" cy="500"/>
          </a:xfrm>
        </p:grpSpPr>
        <p:sp>
          <p:nvSpPr>
            <p:cNvPr id="9243" name="Rectangle 41"/>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a:solidFill>
                    <a:srgbClr val="3333FF"/>
                  </a:solidFill>
                </a:rPr>
                <a:t>0</a:t>
              </a:r>
            </a:p>
          </p:txBody>
        </p:sp>
        <p:sp>
          <p:nvSpPr>
            <p:cNvPr id="9244" name="Line 42"/>
            <p:cNvSpPr>
              <a:spLocks noChangeShapeType="1"/>
            </p:cNvSpPr>
            <p:nvPr/>
          </p:nvSpPr>
          <p:spPr bwMode="auto">
            <a:xfrm flipV="1">
              <a:off x="2599" y="1772"/>
              <a:ext cx="208" cy="259"/>
            </a:xfrm>
            <a:prstGeom prst="line">
              <a:avLst/>
            </a:prstGeom>
            <a:noFill/>
            <a:ln w="19050">
              <a:solidFill>
                <a:srgbClr val="3333FF"/>
              </a:solidFill>
              <a:round/>
              <a:headEnd/>
              <a:tailEnd type="triangle" w="lg" len="lg"/>
            </a:ln>
          </p:spPr>
          <p:txBody>
            <a:bodyPr/>
            <a:lstStyle/>
            <a:p>
              <a:endParaRPr lang="en-US">
                <a:solidFill>
                  <a:srgbClr val="000000"/>
                </a:solidFill>
              </a:endParaRPr>
            </a:p>
          </p:txBody>
        </p:sp>
      </p:grpSp>
      <p:sp>
        <p:nvSpPr>
          <p:cNvPr id="291883" name="Rectangle 43"/>
          <p:cNvSpPr>
            <a:spLocks noChangeArrowheads="1"/>
          </p:cNvSpPr>
          <p:nvPr/>
        </p:nvSpPr>
        <p:spPr bwMode="auto">
          <a:xfrm>
            <a:off x="4043363" y="4184650"/>
            <a:ext cx="4854575" cy="519113"/>
          </a:xfrm>
          <a:prstGeom prst="rect">
            <a:avLst/>
          </a:prstGeom>
          <a:noFill/>
          <a:ln w="9525">
            <a:noFill/>
            <a:miter lim="800000"/>
            <a:headEnd/>
            <a:tailEnd/>
          </a:ln>
        </p:spPr>
        <p:txBody>
          <a:bodyPr anchor="ctr">
            <a:spAutoFit/>
          </a:bodyPr>
          <a:lstStyle/>
          <a:p>
            <a:r>
              <a:rPr lang="en-US" dirty="0">
                <a:solidFill>
                  <a:srgbClr val="0070C0"/>
                </a:solidFill>
                <a:latin typeface="Symbol" pitchFamily="18" charset="2"/>
              </a:rPr>
              <a:t>S</a:t>
            </a:r>
            <a:r>
              <a:rPr lang="en-US" dirty="0">
                <a:solidFill>
                  <a:srgbClr val="0070C0"/>
                </a:solidFill>
              </a:rPr>
              <a:t>F</a:t>
            </a:r>
            <a:r>
              <a:rPr lang="en-US" baseline="-25000" dirty="0">
                <a:solidFill>
                  <a:srgbClr val="0070C0"/>
                </a:solidFill>
              </a:rPr>
              <a:t>//</a:t>
            </a:r>
            <a:r>
              <a:rPr lang="en-US" dirty="0">
                <a:solidFill>
                  <a:srgbClr val="0070C0"/>
                </a:solidFill>
              </a:rPr>
              <a:t>: </a:t>
            </a:r>
            <a:r>
              <a:rPr lang="en-US" dirty="0">
                <a:solidFill>
                  <a:srgbClr val="009900"/>
                </a:solidFill>
              </a:rPr>
              <a:t>119.7 – </a:t>
            </a:r>
            <a:r>
              <a:rPr lang="en-US" dirty="0" err="1">
                <a:solidFill>
                  <a:srgbClr val="009900"/>
                </a:solidFill>
              </a:rPr>
              <a:t>F</a:t>
            </a:r>
            <a:r>
              <a:rPr lang="en-US" baseline="-25000" dirty="0" err="1">
                <a:solidFill>
                  <a:srgbClr val="009900"/>
                </a:solidFill>
              </a:rPr>
              <a:t>s,max</a:t>
            </a:r>
            <a:r>
              <a:rPr lang="en-US" dirty="0">
                <a:solidFill>
                  <a:srgbClr val="000000"/>
                </a:solidFill>
              </a:rPr>
              <a:t>  = 26 a</a:t>
            </a:r>
            <a:r>
              <a:rPr lang="en-US" baseline="-25000" dirty="0">
                <a:solidFill>
                  <a:srgbClr val="000000"/>
                </a:solidFill>
              </a:rPr>
              <a:t>//</a:t>
            </a:r>
            <a:r>
              <a:rPr lang="en-US" dirty="0">
                <a:solidFill>
                  <a:srgbClr val="000000"/>
                </a:solidFill>
              </a:rPr>
              <a:t>	 </a:t>
            </a:r>
          </a:p>
        </p:txBody>
      </p:sp>
      <p:sp>
        <p:nvSpPr>
          <p:cNvPr id="291884" name="Rectangle 44"/>
          <p:cNvSpPr>
            <a:spLocks noChangeArrowheads="1"/>
          </p:cNvSpPr>
          <p:nvPr/>
        </p:nvSpPr>
        <p:spPr bwMode="auto">
          <a:xfrm>
            <a:off x="4881563" y="4865688"/>
            <a:ext cx="3502025" cy="519112"/>
          </a:xfrm>
          <a:prstGeom prst="rect">
            <a:avLst/>
          </a:prstGeom>
          <a:noFill/>
          <a:ln w="9525">
            <a:noFill/>
            <a:miter lim="800000"/>
            <a:headEnd/>
            <a:tailEnd/>
          </a:ln>
        </p:spPr>
        <p:txBody>
          <a:bodyPr anchor="ctr">
            <a:spAutoFit/>
          </a:bodyPr>
          <a:lstStyle/>
          <a:p>
            <a:r>
              <a:rPr lang="en-US">
                <a:solidFill>
                  <a:srgbClr val="000000"/>
                </a:solidFill>
              </a:rPr>
              <a:t>So   </a:t>
            </a:r>
            <a:r>
              <a:rPr lang="en-US">
                <a:solidFill>
                  <a:srgbClr val="009900"/>
                </a:solidFill>
              </a:rPr>
              <a:t>F</a:t>
            </a:r>
            <a:r>
              <a:rPr lang="en-US" baseline="-25000">
                <a:solidFill>
                  <a:srgbClr val="009900"/>
                </a:solidFill>
              </a:rPr>
              <a:t>s,max</a:t>
            </a:r>
            <a:r>
              <a:rPr lang="en-US">
                <a:solidFill>
                  <a:srgbClr val="009900"/>
                </a:solidFill>
              </a:rPr>
              <a:t> = 119.7 N</a:t>
            </a:r>
            <a:r>
              <a:rPr lang="en-US">
                <a:solidFill>
                  <a:srgbClr val="000000"/>
                </a:solidFill>
              </a:rPr>
              <a:t> </a:t>
            </a:r>
          </a:p>
        </p:txBody>
      </p:sp>
      <p:grpSp>
        <p:nvGrpSpPr>
          <p:cNvPr id="9" name="Group 45"/>
          <p:cNvGrpSpPr>
            <a:grpSpLocks/>
          </p:cNvGrpSpPr>
          <p:nvPr/>
        </p:nvGrpSpPr>
        <p:grpSpPr bwMode="auto">
          <a:xfrm>
            <a:off x="7864475" y="3954463"/>
            <a:ext cx="649288" cy="793750"/>
            <a:chOff x="2599" y="1531"/>
            <a:chExt cx="409" cy="500"/>
          </a:xfrm>
        </p:grpSpPr>
        <p:sp>
          <p:nvSpPr>
            <p:cNvPr id="9241" name="Rectangle 46"/>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a:solidFill>
                    <a:srgbClr val="3333FF"/>
                  </a:solidFill>
                </a:rPr>
                <a:t>0</a:t>
              </a:r>
            </a:p>
          </p:txBody>
        </p:sp>
        <p:sp>
          <p:nvSpPr>
            <p:cNvPr id="9242" name="Line 47"/>
            <p:cNvSpPr>
              <a:spLocks noChangeShapeType="1"/>
            </p:cNvSpPr>
            <p:nvPr/>
          </p:nvSpPr>
          <p:spPr bwMode="auto">
            <a:xfrm flipV="1">
              <a:off x="2599" y="1772"/>
              <a:ext cx="208" cy="259"/>
            </a:xfrm>
            <a:prstGeom prst="line">
              <a:avLst/>
            </a:prstGeom>
            <a:noFill/>
            <a:ln w="19050">
              <a:solidFill>
                <a:srgbClr val="3333FF"/>
              </a:solidFill>
              <a:round/>
              <a:headEnd/>
              <a:tailEnd type="triangle" w="lg" len="lg"/>
            </a:ln>
          </p:spPr>
          <p:txBody>
            <a:bodyPr/>
            <a:lstStyle/>
            <a:p>
              <a:endParaRPr lang="en-US">
                <a:solidFill>
                  <a:srgbClr val="000000"/>
                </a:solidFill>
              </a:endParaRPr>
            </a:p>
          </p:txBody>
        </p:sp>
      </p:grpSp>
      <p:graphicFrame>
        <p:nvGraphicFramePr>
          <p:cNvPr id="291888" name="Object 48"/>
          <p:cNvGraphicFramePr>
            <a:graphicFrameLocks noChangeAspect="1"/>
          </p:cNvGraphicFramePr>
          <p:nvPr/>
        </p:nvGraphicFramePr>
        <p:xfrm>
          <a:off x="3698875" y="5570538"/>
          <a:ext cx="1511300" cy="939800"/>
        </p:xfrm>
        <a:graphic>
          <a:graphicData uri="http://schemas.openxmlformats.org/presentationml/2006/ole">
            <mc:AlternateContent xmlns:mc="http://schemas.openxmlformats.org/markup-compatibility/2006">
              <mc:Choice xmlns:v="urn:schemas-microsoft-com:vml" Requires="v">
                <p:oleObj spid="_x0000_s9254" name="Equation" r:id="rId3" imgW="1511280" imgH="939600" progId="Equation.3">
                  <p:embed/>
                </p:oleObj>
              </mc:Choice>
              <mc:Fallback>
                <p:oleObj name="Equation" r:id="rId3" imgW="1511280" imgH="939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875" y="5570538"/>
                        <a:ext cx="15113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1889" name="Object 49"/>
          <p:cNvGraphicFramePr>
            <a:graphicFrameLocks noChangeAspect="1"/>
          </p:cNvGraphicFramePr>
          <p:nvPr/>
        </p:nvGraphicFramePr>
        <p:xfrm>
          <a:off x="5365750" y="5616575"/>
          <a:ext cx="1625600" cy="838200"/>
        </p:xfrm>
        <a:graphic>
          <a:graphicData uri="http://schemas.openxmlformats.org/presentationml/2006/ole">
            <mc:AlternateContent xmlns:mc="http://schemas.openxmlformats.org/markup-compatibility/2006">
              <mc:Choice xmlns:v="urn:schemas-microsoft-com:vml" Requires="v">
                <p:oleObj spid="_x0000_s9255" name="Equation" r:id="rId5" imgW="1625400" imgH="838080" progId="Equation.3">
                  <p:embed/>
                </p:oleObj>
              </mc:Choice>
              <mc:Fallback>
                <p:oleObj name="Equation" r:id="rId5" imgW="1625400" imgH="838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5750" y="5616575"/>
                        <a:ext cx="1625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86000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1852"/>
                                        </p:tgtEl>
                                        <p:attrNameLst>
                                          <p:attrName>style.visibility</p:attrName>
                                        </p:attrNameLst>
                                      </p:cBhvr>
                                      <p:to>
                                        <p:strVal val="visible"/>
                                      </p:to>
                                    </p:set>
                                    <p:animEffect transition="in" filter="dissolve">
                                      <p:cBhvr>
                                        <p:cTn id="7" dur="500"/>
                                        <p:tgtEl>
                                          <p:spTgt spid="291852"/>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grpId="0" nodeType="clickEffect">
                                  <p:stCondLst>
                                    <p:cond delay="0"/>
                                  </p:stCondLst>
                                  <p:childTnLst>
                                    <p:set>
                                      <p:cBhvr>
                                        <p:cTn id="11" dur="1" fill="hold">
                                          <p:stCondLst>
                                            <p:cond delay="0"/>
                                          </p:stCondLst>
                                        </p:cTn>
                                        <p:tgtEl>
                                          <p:spTgt spid="291868"/>
                                        </p:tgtEl>
                                        <p:attrNameLst>
                                          <p:attrName>style.visibility</p:attrName>
                                        </p:attrNameLst>
                                      </p:cBhvr>
                                      <p:to>
                                        <p:strVal val="visible"/>
                                      </p:to>
                                    </p:set>
                                    <p:anim calcmode="lin" valueType="num">
                                      <p:cBhvr>
                                        <p:cTn id="12" dur="5000" fill="hold"/>
                                        <p:tgtEl>
                                          <p:spTgt spid="291868"/>
                                        </p:tgtEl>
                                        <p:attrNameLst>
                                          <p:attrName>ppt_w</p:attrName>
                                        </p:attrNameLst>
                                      </p:cBhvr>
                                      <p:tavLst>
                                        <p:tav tm="0" fmla="#ppt_w*sin(2.5*pi*$)">
                                          <p:val>
                                            <p:fltVal val="0"/>
                                          </p:val>
                                        </p:tav>
                                        <p:tav tm="100000">
                                          <p:val>
                                            <p:fltVal val="1"/>
                                          </p:val>
                                        </p:tav>
                                      </p:tavLst>
                                    </p:anim>
                                    <p:anim calcmode="lin" valueType="num">
                                      <p:cBhvr>
                                        <p:cTn id="13" dur="5000" fill="hold"/>
                                        <p:tgtEl>
                                          <p:spTgt spid="291868"/>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91853"/>
                                        </p:tgtEl>
                                        <p:attrNameLst>
                                          <p:attrName>style.visibility</p:attrName>
                                        </p:attrNameLst>
                                      </p:cBhvr>
                                      <p:to>
                                        <p:strVal val="visible"/>
                                      </p:to>
                                    </p:set>
                                    <p:animEffect transition="in" filter="wipe(down)">
                                      <p:cBhvr>
                                        <p:cTn id="18" dur="580">
                                          <p:stCondLst>
                                            <p:cond delay="0"/>
                                          </p:stCondLst>
                                        </p:cTn>
                                        <p:tgtEl>
                                          <p:spTgt spid="291853"/>
                                        </p:tgtEl>
                                      </p:cBhvr>
                                    </p:animEffect>
                                    <p:anim calcmode="lin" valueType="num">
                                      <p:cBhvr>
                                        <p:cTn id="19" dur="1822" tmFilter="0,0; 0.14,0.36; 0.43,0.73; 0.71,0.91; 1.0,1.0">
                                          <p:stCondLst>
                                            <p:cond delay="0"/>
                                          </p:stCondLst>
                                        </p:cTn>
                                        <p:tgtEl>
                                          <p:spTgt spid="29185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9185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9185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9185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91853"/>
                                        </p:tgtEl>
                                        <p:attrNameLst>
                                          <p:attrName>ppt_y</p:attrName>
                                        </p:attrNameLst>
                                      </p:cBhvr>
                                      <p:tavLst>
                                        <p:tav tm="0" fmla="#ppt_y-sin(pi*$)/81">
                                          <p:val>
                                            <p:fltVal val="0"/>
                                          </p:val>
                                        </p:tav>
                                        <p:tav tm="100000">
                                          <p:val>
                                            <p:fltVal val="1"/>
                                          </p:val>
                                        </p:tav>
                                      </p:tavLst>
                                    </p:anim>
                                    <p:animScale>
                                      <p:cBhvr>
                                        <p:cTn id="24" dur="26">
                                          <p:stCondLst>
                                            <p:cond delay="650"/>
                                          </p:stCondLst>
                                        </p:cTn>
                                        <p:tgtEl>
                                          <p:spTgt spid="291853"/>
                                        </p:tgtEl>
                                      </p:cBhvr>
                                      <p:to x="100000" y="60000"/>
                                    </p:animScale>
                                    <p:animScale>
                                      <p:cBhvr>
                                        <p:cTn id="25" dur="166" decel="50000">
                                          <p:stCondLst>
                                            <p:cond delay="676"/>
                                          </p:stCondLst>
                                        </p:cTn>
                                        <p:tgtEl>
                                          <p:spTgt spid="291853"/>
                                        </p:tgtEl>
                                      </p:cBhvr>
                                      <p:to x="100000" y="100000"/>
                                    </p:animScale>
                                    <p:animScale>
                                      <p:cBhvr>
                                        <p:cTn id="26" dur="26">
                                          <p:stCondLst>
                                            <p:cond delay="1312"/>
                                          </p:stCondLst>
                                        </p:cTn>
                                        <p:tgtEl>
                                          <p:spTgt spid="291853"/>
                                        </p:tgtEl>
                                      </p:cBhvr>
                                      <p:to x="100000" y="80000"/>
                                    </p:animScale>
                                    <p:animScale>
                                      <p:cBhvr>
                                        <p:cTn id="27" dur="166" decel="50000">
                                          <p:stCondLst>
                                            <p:cond delay="1338"/>
                                          </p:stCondLst>
                                        </p:cTn>
                                        <p:tgtEl>
                                          <p:spTgt spid="291853"/>
                                        </p:tgtEl>
                                      </p:cBhvr>
                                      <p:to x="100000" y="100000"/>
                                    </p:animScale>
                                    <p:animScale>
                                      <p:cBhvr>
                                        <p:cTn id="28" dur="26">
                                          <p:stCondLst>
                                            <p:cond delay="1642"/>
                                          </p:stCondLst>
                                        </p:cTn>
                                        <p:tgtEl>
                                          <p:spTgt spid="291853"/>
                                        </p:tgtEl>
                                      </p:cBhvr>
                                      <p:to x="100000" y="90000"/>
                                    </p:animScale>
                                    <p:animScale>
                                      <p:cBhvr>
                                        <p:cTn id="29" dur="166" decel="50000">
                                          <p:stCondLst>
                                            <p:cond delay="1668"/>
                                          </p:stCondLst>
                                        </p:cTn>
                                        <p:tgtEl>
                                          <p:spTgt spid="291853"/>
                                        </p:tgtEl>
                                      </p:cBhvr>
                                      <p:to x="100000" y="100000"/>
                                    </p:animScale>
                                    <p:animScale>
                                      <p:cBhvr>
                                        <p:cTn id="30" dur="26">
                                          <p:stCondLst>
                                            <p:cond delay="1808"/>
                                          </p:stCondLst>
                                        </p:cTn>
                                        <p:tgtEl>
                                          <p:spTgt spid="291853"/>
                                        </p:tgtEl>
                                      </p:cBhvr>
                                      <p:to x="100000" y="95000"/>
                                    </p:animScale>
                                    <p:animScale>
                                      <p:cBhvr>
                                        <p:cTn id="31" dur="166" decel="50000">
                                          <p:stCondLst>
                                            <p:cond delay="1834"/>
                                          </p:stCondLst>
                                        </p:cTn>
                                        <p:tgtEl>
                                          <p:spTgt spid="291853"/>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grpId="0" nodeType="clickEffect">
                                  <p:stCondLst>
                                    <p:cond delay="0"/>
                                  </p:stCondLst>
                                  <p:childTnLst>
                                    <p:set>
                                      <p:cBhvr>
                                        <p:cTn id="35" dur="1" fill="hold">
                                          <p:stCondLst>
                                            <p:cond delay="0"/>
                                          </p:stCondLst>
                                        </p:cTn>
                                        <p:tgtEl>
                                          <p:spTgt spid="291869"/>
                                        </p:tgtEl>
                                        <p:attrNameLst>
                                          <p:attrName>style.visibility</p:attrName>
                                        </p:attrNameLst>
                                      </p:cBhvr>
                                      <p:to>
                                        <p:strVal val="visible"/>
                                      </p:to>
                                    </p:set>
                                    <p:animEffect transition="in" filter="fade">
                                      <p:cBhvr>
                                        <p:cTn id="36" dur="2000"/>
                                        <p:tgtEl>
                                          <p:spTgt spid="291869"/>
                                        </p:tgtEl>
                                      </p:cBhvr>
                                    </p:animEffect>
                                    <p:anim calcmode="lin" valueType="num">
                                      <p:cBhvr>
                                        <p:cTn id="37" dur="2000" fill="hold"/>
                                        <p:tgtEl>
                                          <p:spTgt spid="291869"/>
                                        </p:tgtEl>
                                        <p:attrNameLst>
                                          <p:attrName>style.rotation</p:attrName>
                                        </p:attrNameLst>
                                      </p:cBhvr>
                                      <p:tavLst>
                                        <p:tav tm="0">
                                          <p:val>
                                            <p:fltVal val="720"/>
                                          </p:val>
                                        </p:tav>
                                        <p:tav tm="100000">
                                          <p:val>
                                            <p:fltVal val="0"/>
                                          </p:val>
                                        </p:tav>
                                      </p:tavLst>
                                    </p:anim>
                                    <p:anim calcmode="lin" valueType="num">
                                      <p:cBhvr>
                                        <p:cTn id="38" dur="2000" fill="hold"/>
                                        <p:tgtEl>
                                          <p:spTgt spid="291869"/>
                                        </p:tgtEl>
                                        <p:attrNameLst>
                                          <p:attrName>ppt_h</p:attrName>
                                        </p:attrNameLst>
                                      </p:cBhvr>
                                      <p:tavLst>
                                        <p:tav tm="0">
                                          <p:val>
                                            <p:fltVal val="0"/>
                                          </p:val>
                                        </p:tav>
                                        <p:tav tm="100000">
                                          <p:val>
                                            <p:strVal val="#ppt_h"/>
                                          </p:val>
                                        </p:tav>
                                      </p:tavLst>
                                    </p:anim>
                                    <p:anim calcmode="lin" valueType="num">
                                      <p:cBhvr>
                                        <p:cTn id="39" dur="2000" fill="hold"/>
                                        <p:tgtEl>
                                          <p:spTgt spid="291869"/>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91854"/>
                                        </p:tgtEl>
                                        <p:attrNameLst>
                                          <p:attrName>style.visibility</p:attrName>
                                        </p:attrNameLst>
                                      </p:cBhvr>
                                      <p:to>
                                        <p:strVal val="visible"/>
                                      </p:to>
                                    </p:set>
                                    <p:animEffect transition="in" filter="dissolve">
                                      <p:cBhvr>
                                        <p:cTn id="44" dur="500"/>
                                        <p:tgtEl>
                                          <p:spTgt spid="291854"/>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91855"/>
                                        </p:tgtEl>
                                        <p:attrNameLst>
                                          <p:attrName>style.visibility</p:attrName>
                                        </p:attrNameLst>
                                      </p:cBhvr>
                                      <p:to>
                                        <p:strVal val="visible"/>
                                      </p:to>
                                    </p:set>
                                    <p:animEffect transition="in" filter="fade">
                                      <p:cBhvr>
                                        <p:cTn id="49" dur="1000"/>
                                        <p:tgtEl>
                                          <p:spTgt spid="291855"/>
                                        </p:tgtEl>
                                      </p:cBhvr>
                                    </p:animEffect>
                                    <p:anim calcmode="lin" valueType="num">
                                      <p:cBhvr>
                                        <p:cTn id="50" dur="1000" fill="hold"/>
                                        <p:tgtEl>
                                          <p:spTgt spid="291855"/>
                                        </p:tgtEl>
                                        <p:attrNameLst>
                                          <p:attrName>ppt_x</p:attrName>
                                        </p:attrNameLst>
                                      </p:cBhvr>
                                      <p:tavLst>
                                        <p:tav tm="0">
                                          <p:val>
                                            <p:strVal val="#ppt_x"/>
                                          </p:val>
                                        </p:tav>
                                        <p:tav tm="100000">
                                          <p:val>
                                            <p:strVal val="#ppt_x"/>
                                          </p:val>
                                        </p:tav>
                                      </p:tavLst>
                                    </p:anim>
                                    <p:anim calcmode="lin" valueType="num">
                                      <p:cBhvr>
                                        <p:cTn id="51" dur="1000" fill="hold"/>
                                        <p:tgtEl>
                                          <p:spTgt spid="291855"/>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1856"/>
                                        </p:tgtEl>
                                        <p:attrNameLst>
                                          <p:attrName>style.visibility</p:attrName>
                                        </p:attrNameLst>
                                      </p:cBhvr>
                                      <p:to>
                                        <p:strVal val="visible"/>
                                      </p:to>
                                    </p:set>
                                    <p:animEffect transition="in" filter="fade">
                                      <p:cBhvr>
                                        <p:cTn id="54" dur="1000"/>
                                        <p:tgtEl>
                                          <p:spTgt spid="291856"/>
                                        </p:tgtEl>
                                      </p:cBhvr>
                                    </p:animEffect>
                                    <p:anim calcmode="lin" valueType="num">
                                      <p:cBhvr>
                                        <p:cTn id="55" dur="1000" fill="hold"/>
                                        <p:tgtEl>
                                          <p:spTgt spid="291856"/>
                                        </p:tgtEl>
                                        <p:attrNameLst>
                                          <p:attrName>ppt_x</p:attrName>
                                        </p:attrNameLst>
                                      </p:cBhvr>
                                      <p:tavLst>
                                        <p:tav tm="0">
                                          <p:val>
                                            <p:strVal val="#ppt_x"/>
                                          </p:val>
                                        </p:tav>
                                        <p:tav tm="100000">
                                          <p:val>
                                            <p:strVal val="#ppt_x"/>
                                          </p:val>
                                        </p:tav>
                                      </p:tavLst>
                                    </p:anim>
                                    <p:anim calcmode="lin" valueType="num">
                                      <p:cBhvr>
                                        <p:cTn id="56" dur="1000" fill="hold"/>
                                        <p:tgtEl>
                                          <p:spTgt spid="29185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1845"/>
                                        </p:tgtEl>
                                        <p:attrNameLst>
                                          <p:attrName>style.visibility</p:attrName>
                                        </p:attrNameLst>
                                      </p:cBhvr>
                                      <p:to>
                                        <p:strVal val="visible"/>
                                      </p:to>
                                    </p:set>
                                    <p:animEffect transition="in" filter="fade">
                                      <p:cBhvr>
                                        <p:cTn id="61" dur="2000"/>
                                        <p:tgtEl>
                                          <p:spTgt spid="29184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91870"/>
                                        </p:tgtEl>
                                        <p:attrNameLst>
                                          <p:attrName>style.visibility</p:attrName>
                                        </p:attrNameLst>
                                      </p:cBhvr>
                                      <p:to>
                                        <p:strVal val="visible"/>
                                      </p:to>
                                    </p:set>
                                    <p:animEffect transition="in" filter="fade">
                                      <p:cBhvr>
                                        <p:cTn id="66" dur="2000"/>
                                        <p:tgtEl>
                                          <p:spTgt spid="291870"/>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1000"/>
                                        <p:tgtEl>
                                          <p:spTgt spid="4"/>
                                        </p:tgtEl>
                                      </p:cBhvr>
                                    </p:animEffect>
                                    <p:anim calcmode="lin" valueType="num">
                                      <p:cBhvr>
                                        <p:cTn id="72" dur="1000" fill="hold"/>
                                        <p:tgtEl>
                                          <p:spTgt spid="4"/>
                                        </p:tgtEl>
                                        <p:attrNameLst>
                                          <p:attrName>ppt_x</p:attrName>
                                        </p:attrNameLst>
                                      </p:cBhvr>
                                      <p:tavLst>
                                        <p:tav tm="0">
                                          <p:val>
                                            <p:strVal val="#ppt_x"/>
                                          </p:val>
                                        </p:tav>
                                        <p:tav tm="100000">
                                          <p:val>
                                            <p:strVal val="#ppt_x"/>
                                          </p:val>
                                        </p:tav>
                                      </p:tavLst>
                                    </p:anim>
                                    <p:anim calcmode="lin" valueType="num">
                                      <p:cBhvr>
                                        <p:cTn id="7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dissolve">
                                      <p:cBhvr>
                                        <p:cTn id="78" dur="500"/>
                                        <p:tgtEl>
                                          <p:spTgt spid="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wipe(left)">
                                      <p:cBhvr>
                                        <p:cTn id="83" dur="5000"/>
                                        <p:tgtEl>
                                          <p:spTgt spid="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down)">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291871"/>
                                        </p:tgtEl>
                                        <p:attrNameLst>
                                          <p:attrName>style.visibility</p:attrName>
                                        </p:attrNameLst>
                                      </p:cBhvr>
                                      <p:to>
                                        <p:strVal val="visible"/>
                                      </p:to>
                                    </p:set>
                                    <p:animEffect transition="in" filter="fade">
                                      <p:cBhvr>
                                        <p:cTn id="93" dur="1000"/>
                                        <p:tgtEl>
                                          <p:spTgt spid="291871"/>
                                        </p:tgtEl>
                                      </p:cBhvr>
                                    </p:animEffect>
                                    <p:anim calcmode="lin" valueType="num">
                                      <p:cBhvr>
                                        <p:cTn id="94" dur="1000" fill="hold"/>
                                        <p:tgtEl>
                                          <p:spTgt spid="291871"/>
                                        </p:tgtEl>
                                        <p:attrNameLst>
                                          <p:attrName>ppt_x</p:attrName>
                                        </p:attrNameLst>
                                      </p:cBhvr>
                                      <p:tavLst>
                                        <p:tav tm="0">
                                          <p:val>
                                            <p:strVal val="#ppt_x"/>
                                          </p:val>
                                        </p:tav>
                                        <p:tav tm="100000">
                                          <p:val>
                                            <p:strVal val="#ppt_x"/>
                                          </p:val>
                                        </p:tav>
                                      </p:tavLst>
                                    </p:anim>
                                    <p:anim calcmode="lin" valueType="num">
                                      <p:cBhvr>
                                        <p:cTn id="95" dur="1000" fill="hold"/>
                                        <p:tgtEl>
                                          <p:spTgt spid="291871"/>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91883"/>
                                        </p:tgtEl>
                                        <p:attrNameLst>
                                          <p:attrName>style.visibility</p:attrName>
                                        </p:attrNameLst>
                                      </p:cBhvr>
                                      <p:to>
                                        <p:strVal val="visible"/>
                                      </p:to>
                                    </p:set>
                                    <p:animEffect transition="in" filter="wipe(left)">
                                      <p:cBhvr>
                                        <p:cTn id="100" dur="5000"/>
                                        <p:tgtEl>
                                          <p:spTgt spid="29188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down)">
                                      <p:cBhvr>
                                        <p:cTn id="105" dur="500"/>
                                        <p:tgtEl>
                                          <p:spTgt spid="9"/>
                                        </p:tgtEl>
                                      </p:cBhvr>
                                    </p:animEffect>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291884"/>
                                        </p:tgtEl>
                                        <p:attrNameLst>
                                          <p:attrName>style.visibility</p:attrName>
                                        </p:attrNameLst>
                                      </p:cBhvr>
                                      <p:to>
                                        <p:strVal val="visible"/>
                                      </p:to>
                                    </p:set>
                                    <p:animEffect transition="in" filter="fade">
                                      <p:cBhvr>
                                        <p:cTn id="110" dur="1000"/>
                                        <p:tgtEl>
                                          <p:spTgt spid="291884"/>
                                        </p:tgtEl>
                                      </p:cBhvr>
                                    </p:animEffect>
                                    <p:anim calcmode="lin" valueType="num">
                                      <p:cBhvr>
                                        <p:cTn id="111" dur="1000" fill="hold"/>
                                        <p:tgtEl>
                                          <p:spTgt spid="291884"/>
                                        </p:tgtEl>
                                        <p:attrNameLst>
                                          <p:attrName>ppt_x</p:attrName>
                                        </p:attrNameLst>
                                      </p:cBhvr>
                                      <p:tavLst>
                                        <p:tav tm="0">
                                          <p:val>
                                            <p:strVal val="#ppt_x"/>
                                          </p:val>
                                        </p:tav>
                                        <p:tav tm="100000">
                                          <p:val>
                                            <p:strVal val="#ppt_x"/>
                                          </p:val>
                                        </p:tav>
                                      </p:tavLst>
                                    </p:anim>
                                    <p:anim calcmode="lin" valueType="num">
                                      <p:cBhvr>
                                        <p:cTn id="112" dur="1000" fill="hold"/>
                                        <p:tgtEl>
                                          <p:spTgt spid="291884"/>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9" presetClass="entr" presetSubtype="10" fill="hold" nodeType="clickEffect">
                                  <p:stCondLst>
                                    <p:cond delay="0"/>
                                  </p:stCondLst>
                                  <p:childTnLst>
                                    <p:set>
                                      <p:cBhvr>
                                        <p:cTn id="116" dur="1" fill="hold">
                                          <p:stCondLst>
                                            <p:cond delay="0"/>
                                          </p:stCondLst>
                                        </p:cTn>
                                        <p:tgtEl>
                                          <p:spTgt spid="291888"/>
                                        </p:tgtEl>
                                        <p:attrNameLst>
                                          <p:attrName>style.visibility</p:attrName>
                                        </p:attrNameLst>
                                      </p:cBhvr>
                                      <p:to>
                                        <p:strVal val="visible"/>
                                      </p:to>
                                    </p:set>
                                    <p:anim calcmode="lin" valueType="num">
                                      <p:cBhvr>
                                        <p:cTn id="117" dur="5000" fill="hold"/>
                                        <p:tgtEl>
                                          <p:spTgt spid="291888"/>
                                        </p:tgtEl>
                                        <p:attrNameLst>
                                          <p:attrName>ppt_w</p:attrName>
                                        </p:attrNameLst>
                                      </p:cBhvr>
                                      <p:tavLst>
                                        <p:tav tm="0" fmla="#ppt_w*sin(2.5*pi*$)">
                                          <p:val>
                                            <p:fltVal val="0"/>
                                          </p:val>
                                        </p:tav>
                                        <p:tav tm="100000">
                                          <p:val>
                                            <p:fltVal val="1"/>
                                          </p:val>
                                        </p:tav>
                                      </p:tavLst>
                                    </p:anim>
                                    <p:anim calcmode="lin" valueType="num">
                                      <p:cBhvr>
                                        <p:cTn id="118" dur="5000" fill="hold"/>
                                        <p:tgtEl>
                                          <p:spTgt spid="291888"/>
                                        </p:tgtEl>
                                        <p:attrNameLst>
                                          <p:attrName>ppt_h</p:attrName>
                                        </p:attrNameLst>
                                      </p:cBhvr>
                                      <p:tavLst>
                                        <p:tav tm="0">
                                          <p:val>
                                            <p:strVal val="#ppt_h"/>
                                          </p:val>
                                        </p:tav>
                                        <p:tav tm="100000">
                                          <p:val>
                                            <p:strVal val="#ppt_h"/>
                                          </p:val>
                                        </p:tav>
                                      </p:tavLst>
                                    </p:anim>
                                  </p:childTnLst>
                                </p:cTn>
                              </p:par>
                            </p:childTnLst>
                          </p:cTn>
                        </p:par>
                      </p:childTnLst>
                    </p:cTn>
                  </p:par>
                  <p:par>
                    <p:cTn id="119" fill="hold">
                      <p:stCondLst>
                        <p:cond delay="indefinite"/>
                      </p:stCondLst>
                      <p:childTnLst>
                        <p:par>
                          <p:cTn id="120" fill="hold">
                            <p:stCondLst>
                              <p:cond delay="0"/>
                            </p:stCondLst>
                            <p:childTnLst>
                              <p:par>
                                <p:cTn id="121" presetID="29" presetClass="entr" presetSubtype="0" fill="hold" nodeType="clickEffect">
                                  <p:stCondLst>
                                    <p:cond delay="0"/>
                                  </p:stCondLst>
                                  <p:childTnLst>
                                    <p:set>
                                      <p:cBhvr>
                                        <p:cTn id="122" dur="1" fill="hold">
                                          <p:stCondLst>
                                            <p:cond delay="0"/>
                                          </p:stCondLst>
                                        </p:cTn>
                                        <p:tgtEl>
                                          <p:spTgt spid="291889"/>
                                        </p:tgtEl>
                                        <p:attrNameLst>
                                          <p:attrName>style.visibility</p:attrName>
                                        </p:attrNameLst>
                                      </p:cBhvr>
                                      <p:to>
                                        <p:strVal val="visible"/>
                                      </p:to>
                                    </p:set>
                                    <p:anim calcmode="lin" valueType="num">
                                      <p:cBhvr>
                                        <p:cTn id="123" dur="1000" fill="hold"/>
                                        <p:tgtEl>
                                          <p:spTgt spid="291889"/>
                                        </p:tgtEl>
                                        <p:attrNameLst>
                                          <p:attrName>ppt_x</p:attrName>
                                        </p:attrNameLst>
                                      </p:cBhvr>
                                      <p:tavLst>
                                        <p:tav tm="0">
                                          <p:val>
                                            <p:strVal val="#ppt_x-.2"/>
                                          </p:val>
                                        </p:tav>
                                        <p:tav tm="100000">
                                          <p:val>
                                            <p:strVal val="#ppt_x"/>
                                          </p:val>
                                        </p:tav>
                                      </p:tavLst>
                                    </p:anim>
                                    <p:anim calcmode="lin" valueType="num">
                                      <p:cBhvr>
                                        <p:cTn id="124" dur="1000" fill="hold"/>
                                        <p:tgtEl>
                                          <p:spTgt spid="291889"/>
                                        </p:tgtEl>
                                        <p:attrNameLst>
                                          <p:attrName>ppt_y</p:attrName>
                                        </p:attrNameLst>
                                      </p:cBhvr>
                                      <p:tavLst>
                                        <p:tav tm="0">
                                          <p:val>
                                            <p:strVal val="#ppt_y"/>
                                          </p:val>
                                        </p:tav>
                                        <p:tav tm="100000">
                                          <p:val>
                                            <p:strVal val="#ppt_y"/>
                                          </p:val>
                                        </p:tav>
                                      </p:tavLst>
                                    </p:anim>
                                    <p:animEffect transition="in" filter="wipe(right)" prLst="gradientSize: 0.1">
                                      <p:cBhvr>
                                        <p:cTn id="125" dur="1000"/>
                                        <p:tgtEl>
                                          <p:spTgt spid="291889"/>
                                        </p:tgtEl>
                                      </p:cBhvr>
                                    </p:animEffect>
                                  </p:childTnLst>
                                </p:cTn>
                              </p:par>
                            </p:childTnLst>
                          </p:cTn>
                        </p:par>
                      </p:childTnLst>
                    </p:cTn>
                  </p:par>
                  <p:par>
                    <p:cTn id="126" fill="hold">
                      <p:stCondLst>
                        <p:cond delay="indefinite"/>
                      </p:stCondLst>
                      <p:childTnLst>
                        <p:par>
                          <p:cTn id="127" fill="hold">
                            <p:stCondLst>
                              <p:cond delay="0"/>
                            </p:stCondLst>
                            <p:childTnLst>
                              <p:par>
                                <p:cTn id="128" presetID="29" presetClass="entr" presetSubtype="0" fill="hold" grpId="0" nodeType="clickEffect">
                                  <p:stCondLst>
                                    <p:cond delay="0"/>
                                  </p:stCondLst>
                                  <p:childTnLst>
                                    <p:set>
                                      <p:cBhvr>
                                        <p:cTn id="129" dur="1" fill="hold">
                                          <p:stCondLst>
                                            <p:cond delay="0"/>
                                          </p:stCondLst>
                                        </p:cTn>
                                        <p:tgtEl>
                                          <p:spTgt spid="291844"/>
                                        </p:tgtEl>
                                        <p:attrNameLst>
                                          <p:attrName>style.visibility</p:attrName>
                                        </p:attrNameLst>
                                      </p:cBhvr>
                                      <p:to>
                                        <p:strVal val="visible"/>
                                      </p:to>
                                    </p:set>
                                    <p:anim calcmode="lin" valueType="num">
                                      <p:cBhvr>
                                        <p:cTn id="130" dur="1000" fill="hold"/>
                                        <p:tgtEl>
                                          <p:spTgt spid="291844"/>
                                        </p:tgtEl>
                                        <p:attrNameLst>
                                          <p:attrName>ppt_x</p:attrName>
                                        </p:attrNameLst>
                                      </p:cBhvr>
                                      <p:tavLst>
                                        <p:tav tm="0">
                                          <p:val>
                                            <p:strVal val="#ppt_x-.2"/>
                                          </p:val>
                                        </p:tav>
                                        <p:tav tm="100000">
                                          <p:val>
                                            <p:strVal val="#ppt_x"/>
                                          </p:val>
                                        </p:tav>
                                      </p:tavLst>
                                    </p:anim>
                                    <p:anim calcmode="lin" valueType="num">
                                      <p:cBhvr>
                                        <p:cTn id="131" dur="1000" fill="hold"/>
                                        <p:tgtEl>
                                          <p:spTgt spid="291844"/>
                                        </p:tgtEl>
                                        <p:attrNameLst>
                                          <p:attrName>ppt_y</p:attrName>
                                        </p:attrNameLst>
                                      </p:cBhvr>
                                      <p:tavLst>
                                        <p:tav tm="0">
                                          <p:val>
                                            <p:strVal val="#ppt_y"/>
                                          </p:val>
                                        </p:tav>
                                        <p:tav tm="100000">
                                          <p:val>
                                            <p:strVal val="#ppt_y"/>
                                          </p:val>
                                        </p:tav>
                                      </p:tavLst>
                                    </p:anim>
                                    <p:animEffect transition="in" filter="wipe(right)" prLst="gradientSize: 0.1">
                                      <p:cBhvr>
                                        <p:cTn id="132" dur="1000"/>
                                        <p:tgtEl>
                                          <p:spTgt spid="291844"/>
                                        </p:tgtEl>
                                      </p:cBhvr>
                                    </p:animEffect>
                                  </p:childTnLst>
                                </p:cTn>
                              </p:par>
                              <p:par>
                                <p:cTn id="133" presetID="9" presetClass="entr" presetSubtype="0" fill="hold" grpId="0" nodeType="withEffect">
                                  <p:stCondLst>
                                    <p:cond delay="2000"/>
                                  </p:stCondLst>
                                  <p:childTnLst>
                                    <p:set>
                                      <p:cBhvr>
                                        <p:cTn id="134" dur="1" fill="hold">
                                          <p:stCondLst>
                                            <p:cond delay="0"/>
                                          </p:stCondLst>
                                        </p:cTn>
                                        <p:tgtEl>
                                          <p:spTgt spid="291843"/>
                                        </p:tgtEl>
                                        <p:attrNameLst>
                                          <p:attrName>style.visibility</p:attrName>
                                        </p:attrNameLst>
                                      </p:cBhvr>
                                      <p:to>
                                        <p:strVal val="visible"/>
                                      </p:to>
                                    </p:set>
                                    <p:animEffect transition="in" filter="dissolve">
                                      <p:cBhvr>
                                        <p:cTn id="135" dur="500"/>
                                        <p:tgtEl>
                                          <p:spTgt spid="291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70" grpId="0"/>
      <p:bldP spid="291843" grpId="0" animBg="1"/>
      <p:bldP spid="291844" grpId="0"/>
      <p:bldP spid="291845" grpId="0"/>
      <p:bldP spid="291852" grpId="0"/>
      <p:bldP spid="291853" grpId="0"/>
      <p:bldP spid="291854" grpId="0" animBg="1"/>
      <p:bldP spid="291855" grpId="0" animBg="1"/>
      <p:bldP spid="291856" grpId="0" animBg="1"/>
      <p:bldP spid="291868" grpId="0"/>
      <p:bldP spid="291869" grpId="0"/>
      <p:bldP spid="291871" grpId="0"/>
      <p:bldP spid="291883" grpId="0"/>
      <p:bldP spid="29188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919" name="Text Box 31"/>
          <p:cNvSpPr txBox="1">
            <a:spLocks noChangeArrowheads="1"/>
          </p:cNvSpPr>
          <p:nvPr/>
        </p:nvSpPr>
        <p:spPr bwMode="auto">
          <a:xfrm>
            <a:off x="7910513" y="542925"/>
            <a:ext cx="1030287" cy="544513"/>
          </a:xfrm>
          <a:prstGeom prst="rect">
            <a:avLst/>
          </a:prstGeom>
          <a:noFill/>
          <a:ln w="9525">
            <a:noFill/>
            <a:miter lim="800000"/>
            <a:headEnd/>
            <a:tailEnd/>
          </a:ln>
        </p:spPr>
        <p:txBody>
          <a:bodyPr/>
          <a:lstStyle/>
          <a:p>
            <a:r>
              <a:rPr lang="en-US" sz="2400">
                <a:solidFill>
                  <a:srgbClr val="000000"/>
                </a:solidFill>
              </a:rPr>
              <a:t>F</a:t>
            </a:r>
            <a:r>
              <a:rPr lang="en-US" sz="2400" baseline="-25000">
                <a:solidFill>
                  <a:srgbClr val="000000"/>
                </a:solidFill>
              </a:rPr>
              <a:t>a</a:t>
            </a:r>
            <a:r>
              <a:rPr lang="en-US" sz="2400">
                <a:solidFill>
                  <a:srgbClr val="000000"/>
                </a:solidFill>
              </a:rPr>
              <a:t> = ?</a:t>
            </a:r>
          </a:p>
        </p:txBody>
      </p:sp>
      <p:sp>
        <p:nvSpPr>
          <p:cNvPr id="293931" name="Text Box 43"/>
          <p:cNvSpPr txBox="1">
            <a:spLocks noChangeArrowheads="1"/>
          </p:cNvSpPr>
          <p:nvPr/>
        </p:nvSpPr>
        <p:spPr bwMode="auto">
          <a:xfrm rot="-2347562">
            <a:off x="5110675" y="4989075"/>
            <a:ext cx="1536700" cy="544513"/>
          </a:xfrm>
          <a:prstGeom prst="rect">
            <a:avLst/>
          </a:prstGeom>
          <a:noFill/>
          <a:ln w="9525">
            <a:noFill/>
            <a:miter lim="800000"/>
            <a:headEnd/>
            <a:tailEnd/>
          </a:ln>
        </p:spPr>
        <p:txBody>
          <a:bodyPr/>
          <a:lstStyle/>
          <a:p>
            <a:r>
              <a:rPr lang="en-US" sz="2400" dirty="0">
                <a:solidFill>
                  <a:srgbClr val="000000"/>
                </a:solidFill>
              </a:rPr>
              <a:t>380.72 N</a:t>
            </a:r>
          </a:p>
        </p:txBody>
      </p:sp>
      <p:sp>
        <p:nvSpPr>
          <p:cNvPr id="40962" name="Rectangle 22"/>
          <p:cNvSpPr>
            <a:spLocks noChangeArrowheads="1"/>
          </p:cNvSpPr>
          <p:nvPr/>
        </p:nvSpPr>
        <p:spPr bwMode="auto">
          <a:xfrm>
            <a:off x="152650" y="162875"/>
            <a:ext cx="6623050" cy="1939925"/>
          </a:xfrm>
          <a:prstGeom prst="rect">
            <a:avLst/>
          </a:prstGeom>
          <a:noFill/>
          <a:ln w="9525">
            <a:noFill/>
            <a:miter lim="800000"/>
            <a:headEnd/>
            <a:tailEnd/>
          </a:ln>
        </p:spPr>
        <p:txBody>
          <a:bodyPr anchor="ctr">
            <a:spAutoFit/>
          </a:bodyPr>
          <a:lstStyle/>
          <a:p>
            <a:r>
              <a:rPr lang="en-US" sz="2400" dirty="0">
                <a:solidFill>
                  <a:srgbClr val="FF0000"/>
                </a:solidFill>
              </a:rPr>
              <a:t>A 58 kg mass must remain at rest along a</a:t>
            </a:r>
          </a:p>
          <a:p>
            <a:r>
              <a:rPr lang="en-US" sz="2400" dirty="0" err="1">
                <a:solidFill>
                  <a:srgbClr val="FF0000"/>
                </a:solidFill>
              </a:rPr>
              <a:t>48</a:t>
            </a:r>
            <a:r>
              <a:rPr lang="en-US" sz="2400" baseline="30000" dirty="0" err="1">
                <a:solidFill>
                  <a:srgbClr val="FF0000"/>
                </a:solidFill>
              </a:rPr>
              <a:t>o</a:t>
            </a:r>
            <a:r>
              <a:rPr lang="en-US" sz="2400" dirty="0">
                <a:solidFill>
                  <a:srgbClr val="FF0000"/>
                </a:solidFill>
              </a:rPr>
              <a:t> inclined plane. The </a:t>
            </a:r>
            <a:r>
              <a:rPr lang="en-US" sz="2400" dirty="0">
                <a:solidFill>
                  <a:srgbClr val="FF0000"/>
                </a:solidFill>
                <a:ea typeface="Times New Roman" pitchFamily="18" charset="0"/>
                <a:cs typeface="Arial" pitchFamily="34" charset="0"/>
              </a:rPr>
              <a:t>coefficient of static</a:t>
            </a:r>
          </a:p>
          <a:p>
            <a:r>
              <a:rPr lang="en-US" sz="2400" dirty="0">
                <a:solidFill>
                  <a:srgbClr val="FF0000"/>
                </a:solidFill>
                <a:ea typeface="Times New Roman" pitchFamily="18" charset="0"/>
                <a:cs typeface="Arial" pitchFamily="34" charset="0"/>
              </a:rPr>
              <a:t>friction is 0.14 and the coefficient of kinetic</a:t>
            </a:r>
          </a:p>
          <a:p>
            <a:r>
              <a:rPr lang="en-US" sz="2400" dirty="0">
                <a:solidFill>
                  <a:srgbClr val="FF0000"/>
                </a:solidFill>
                <a:ea typeface="Times New Roman" pitchFamily="18" charset="0"/>
                <a:cs typeface="Arial" pitchFamily="34" charset="0"/>
              </a:rPr>
              <a:t>friction is 0.08. What applied horizontal force is required to keep the mass in place?</a:t>
            </a:r>
          </a:p>
        </p:txBody>
      </p:sp>
      <p:grpSp>
        <p:nvGrpSpPr>
          <p:cNvPr id="5" name="Group 4"/>
          <p:cNvGrpSpPr/>
          <p:nvPr/>
        </p:nvGrpSpPr>
        <p:grpSpPr>
          <a:xfrm>
            <a:off x="6816725" y="-58738"/>
            <a:ext cx="817563" cy="2632076"/>
            <a:chOff x="6816725" y="-58738"/>
            <a:chExt cx="817563" cy="2632076"/>
          </a:xfrm>
        </p:grpSpPr>
        <p:sp>
          <p:nvSpPr>
            <p:cNvPr id="40963" name="Rectangle 25"/>
            <p:cNvSpPr>
              <a:spLocks noChangeArrowheads="1"/>
            </p:cNvSpPr>
            <p:nvPr/>
          </p:nvSpPr>
          <p:spPr bwMode="auto">
            <a:xfrm rot="3001556">
              <a:off x="6611938" y="466725"/>
              <a:ext cx="1227137" cy="817563"/>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40964" name="Line 26"/>
            <p:cNvSpPr>
              <a:spLocks noChangeShapeType="1"/>
            </p:cNvSpPr>
            <p:nvPr/>
          </p:nvSpPr>
          <p:spPr bwMode="auto">
            <a:xfrm rot="3001556" flipH="1">
              <a:off x="5699125" y="1255712"/>
              <a:ext cx="2632076" cy="3175"/>
            </a:xfrm>
            <a:prstGeom prst="line">
              <a:avLst/>
            </a:prstGeom>
            <a:noFill/>
            <a:ln w="38100">
              <a:solidFill>
                <a:srgbClr val="0070C0"/>
              </a:solidFill>
              <a:round/>
              <a:headEnd/>
              <a:tailEnd/>
            </a:ln>
          </p:spPr>
          <p:txBody>
            <a:bodyPr/>
            <a:lstStyle/>
            <a:p>
              <a:endParaRPr lang="en-US">
                <a:solidFill>
                  <a:srgbClr val="000000"/>
                </a:solidFill>
              </a:endParaRPr>
            </a:p>
          </p:txBody>
        </p:sp>
      </p:grpSp>
      <p:sp>
        <p:nvSpPr>
          <p:cNvPr id="293915" name="Text Box 27"/>
          <p:cNvSpPr txBox="1">
            <a:spLocks noChangeArrowheads="1"/>
          </p:cNvSpPr>
          <p:nvPr/>
        </p:nvSpPr>
        <p:spPr bwMode="auto">
          <a:xfrm>
            <a:off x="6759575" y="612775"/>
            <a:ext cx="1008063" cy="544513"/>
          </a:xfrm>
          <a:prstGeom prst="rect">
            <a:avLst/>
          </a:prstGeom>
          <a:noFill/>
          <a:ln w="9525">
            <a:noFill/>
            <a:miter lim="800000"/>
            <a:headEnd/>
            <a:tailEnd/>
          </a:ln>
        </p:spPr>
        <p:txBody>
          <a:bodyPr/>
          <a:lstStyle/>
          <a:p>
            <a:r>
              <a:rPr lang="en-US" sz="2400">
                <a:solidFill>
                  <a:srgbClr val="000000"/>
                </a:solidFill>
              </a:rPr>
              <a:t>58 kg</a:t>
            </a:r>
          </a:p>
        </p:txBody>
      </p:sp>
      <p:sp>
        <p:nvSpPr>
          <p:cNvPr id="293916" name="Text Box 28"/>
          <p:cNvSpPr txBox="1">
            <a:spLocks noChangeArrowheads="1"/>
          </p:cNvSpPr>
          <p:nvPr/>
        </p:nvSpPr>
        <p:spPr bwMode="auto">
          <a:xfrm>
            <a:off x="6989763" y="1789300"/>
            <a:ext cx="719137" cy="544513"/>
          </a:xfrm>
          <a:prstGeom prst="rect">
            <a:avLst/>
          </a:prstGeom>
          <a:noFill/>
          <a:ln w="9525">
            <a:noFill/>
            <a:miter lim="800000"/>
            <a:headEnd/>
            <a:tailEnd/>
          </a:ln>
        </p:spPr>
        <p:txBody>
          <a:bodyPr/>
          <a:lstStyle/>
          <a:p>
            <a:r>
              <a:rPr lang="en-US" sz="2400" dirty="0" err="1">
                <a:solidFill>
                  <a:srgbClr val="000000"/>
                </a:solidFill>
              </a:rPr>
              <a:t>48</a:t>
            </a:r>
            <a:r>
              <a:rPr lang="en-US" sz="2400" baseline="30000" dirty="0" err="1">
                <a:solidFill>
                  <a:srgbClr val="000000"/>
                </a:solidFill>
              </a:rPr>
              <a:t>o</a:t>
            </a:r>
            <a:endParaRPr lang="en-US" sz="2400" dirty="0">
              <a:solidFill>
                <a:srgbClr val="000000"/>
              </a:solidFill>
            </a:endParaRPr>
          </a:p>
        </p:txBody>
      </p:sp>
      <p:sp>
        <p:nvSpPr>
          <p:cNvPr id="293917" name="Text Box 29"/>
          <p:cNvSpPr txBox="1">
            <a:spLocks noChangeArrowheads="1"/>
          </p:cNvSpPr>
          <p:nvPr/>
        </p:nvSpPr>
        <p:spPr bwMode="auto">
          <a:xfrm>
            <a:off x="7531100" y="1406525"/>
            <a:ext cx="1498600" cy="544513"/>
          </a:xfrm>
          <a:prstGeom prst="rect">
            <a:avLst/>
          </a:prstGeom>
          <a:noFill/>
          <a:ln w="9525">
            <a:noFill/>
            <a:miter lim="800000"/>
            <a:headEnd/>
            <a:tailEnd/>
          </a:ln>
        </p:spPr>
        <p:txBody>
          <a:bodyPr/>
          <a:lstStyle/>
          <a:p>
            <a:r>
              <a:rPr lang="en-US" sz="2400">
                <a:solidFill>
                  <a:srgbClr val="000000"/>
                </a:solidFill>
                <a:latin typeface="Symbol" pitchFamily="18" charset="2"/>
              </a:rPr>
              <a:t>m</a:t>
            </a:r>
            <a:r>
              <a:rPr lang="en-US" sz="2400" baseline="-25000">
                <a:solidFill>
                  <a:srgbClr val="000000"/>
                </a:solidFill>
              </a:rPr>
              <a:t>s</a:t>
            </a:r>
            <a:r>
              <a:rPr lang="en-US" sz="2400">
                <a:solidFill>
                  <a:srgbClr val="000000"/>
                </a:solidFill>
              </a:rPr>
              <a:t> = 0.14</a:t>
            </a:r>
          </a:p>
        </p:txBody>
      </p:sp>
      <p:sp>
        <p:nvSpPr>
          <p:cNvPr id="293918" name="Line 30"/>
          <p:cNvSpPr>
            <a:spLocks noChangeShapeType="1"/>
          </p:cNvSpPr>
          <p:nvPr/>
        </p:nvSpPr>
        <p:spPr bwMode="auto">
          <a:xfrm flipH="1">
            <a:off x="7907338" y="1079500"/>
            <a:ext cx="842962" cy="0"/>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sp>
        <p:nvSpPr>
          <p:cNvPr id="40970" name="Rectangle 33"/>
          <p:cNvSpPr>
            <a:spLocks noChangeArrowheads="1"/>
          </p:cNvSpPr>
          <p:nvPr/>
        </p:nvSpPr>
        <p:spPr bwMode="auto">
          <a:xfrm rot="3001556">
            <a:off x="6044407" y="4093368"/>
            <a:ext cx="1225550" cy="817563"/>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293922" name="Freeform 34"/>
          <p:cNvSpPr>
            <a:spLocks/>
          </p:cNvSpPr>
          <p:nvPr/>
        </p:nvSpPr>
        <p:spPr bwMode="auto">
          <a:xfrm>
            <a:off x="7362825" y="4167188"/>
            <a:ext cx="615950" cy="541337"/>
          </a:xfrm>
          <a:custGeom>
            <a:avLst/>
            <a:gdLst>
              <a:gd name="T0" fmla="*/ 0 w 813"/>
              <a:gd name="T1" fmla="*/ 2147483647 h 715"/>
              <a:gd name="T2" fmla="*/ 2147483647 w 813"/>
              <a:gd name="T3" fmla="*/ 0 h 715"/>
              <a:gd name="T4" fmla="*/ 0 60000 65536"/>
              <a:gd name="T5" fmla="*/ 0 60000 65536"/>
              <a:gd name="T6" fmla="*/ 0 w 813"/>
              <a:gd name="T7" fmla="*/ 0 h 715"/>
              <a:gd name="T8" fmla="*/ 813 w 813"/>
              <a:gd name="T9" fmla="*/ 715 h 715"/>
            </a:gdLst>
            <a:ahLst/>
            <a:cxnLst>
              <a:cxn ang="T4">
                <a:pos x="T0" y="T1"/>
              </a:cxn>
              <a:cxn ang="T5">
                <a:pos x="T2" y="T3"/>
              </a:cxn>
            </a:cxnLst>
            <a:rect l="T6" t="T7" r="T8" b="T9"/>
            <a:pathLst>
              <a:path w="813" h="715">
                <a:moveTo>
                  <a:pt x="0" y="715"/>
                </a:moveTo>
                <a:lnTo>
                  <a:pt x="813" y="0"/>
                </a:lnTo>
              </a:path>
            </a:pathLst>
          </a:custGeom>
          <a:noFill/>
          <a:ln w="28575">
            <a:solidFill>
              <a:srgbClr val="000000"/>
            </a:solidFill>
            <a:round/>
            <a:headEnd type="triangle" w="lg" len="lg"/>
            <a:tailEnd type="none" w="med" len="med"/>
          </a:ln>
        </p:spPr>
        <p:txBody>
          <a:bodyPr/>
          <a:lstStyle/>
          <a:p>
            <a:endParaRPr lang="en-US">
              <a:solidFill>
                <a:srgbClr val="000000"/>
              </a:solidFill>
            </a:endParaRPr>
          </a:p>
        </p:txBody>
      </p:sp>
      <p:sp>
        <p:nvSpPr>
          <p:cNvPr id="293923" name="Freeform 35"/>
          <p:cNvSpPr>
            <a:spLocks/>
          </p:cNvSpPr>
          <p:nvPr/>
        </p:nvSpPr>
        <p:spPr bwMode="auto">
          <a:xfrm>
            <a:off x="7969250" y="4176713"/>
            <a:ext cx="454025" cy="511175"/>
          </a:xfrm>
          <a:custGeom>
            <a:avLst/>
            <a:gdLst>
              <a:gd name="T0" fmla="*/ 2147483647 w 601"/>
              <a:gd name="T1" fmla="*/ 2147483647 h 676"/>
              <a:gd name="T2" fmla="*/ 0 w 601"/>
              <a:gd name="T3" fmla="*/ 0 h 676"/>
              <a:gd name="T4" fmla="*/ 0 60000 65536"/>
              <a:gd name="T5" fmla="*/ 0 60000 65536"/>
              <a:gd name="T6" fmla="*/ 0 w 601"/>
              <a:gd name="T7" fmla="*/ 0 h 676"/>
              <a:gd name="T8" fmla="*/ 601 w 601"/>
              <a:gd name="T9" fmla="*/ 676 h 676"/>
            </a:gdLst>
            <a:ahLst/>
            <a:cxnLst>
              <a:cxn ang="T4">
                <a:pos x="T0" y="T1"/>
              </a:cxn>
              <a:cxn ang="T5">
                <a:pos x="T2" y="T3"/>
              </a:cxn>
            </a:cxnLst>
            <a:rect l="T6" t="T7" r="T8" b="T9"/>
            <a:pathLst>
              <a:path w="601" h="676">
                <a:moveTo>
                  <a:pt x="601" y="676"/>
                </a:moveTo>
                <a:lnTo>
                  <a:pt x="0" y="0"/>
                </a:lnTo>
              </a:path>
            </a:pathLst>
          </a:custGeom>
          <a:noFill/>
          <a:ln w="28575">
            <a:solidFill>
              <a:srgbClr val="009900"/>
            </a:solidFill>
            <a:round/>
            <a:headEnd type="none" w="med" len="med"/>
            <a:tailEnd type="triangle" w="lg" len="lg"/>
          </a:ln>
        </p:spPr>
        <p:txBody>
          <a:bodyPr/>
          <a:lstStyle/>
          <a:p>
            <a:endParaRPr lang="en-US">
              <a:solidFill>
                <a:srgbClr val="000000"/>
              </a:solidFill>
            </a:endParaRPr>
          </a:p>
        </p:txBody>
      </p:sp>
      <p:sp>
        <p:nvSpPr>
          <p:cNvPr id="293925" name="Line 37"/>
          <p:cNvSpPr>
            <a:spLocks noChangeShapeType="1"/>
          </p:cNvSpPr>
          <p:nvPr/>
        </p:nvSpPr>
        <p:spPr bwMode="auto">
          <a:xfrm rot="3001556">
            <a:off x="6099626" y="4789050"/>
            <a:ext cx="0" cy="1089025"/>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sp>
        <p:nvSpPr>
          <p:cNvPr id="293926" name="Line 38"/>
          <p:cNvSpPr>
            <a:spLocks noChangeShapeType="1"/>
          </p:cNvSpPr>
          <p:nvPr/>
        </p:nvSpPr>
        <p:spPr bwMode="auto">
          <a:xfrm rot="3001556" flipH="1">
            <a:off x="5474944" y="6126519"/>
            <a:ext cx="1211262" cy="25400"/>
          </a:xfrm>
          <a:prstGeom prst="line">
            <a:avLst/>
          </a:prstGeom>
          <a:noFill/>
          <a:ln w="28575">
            <a:solidFill>
              <a:srgbClr val="009900"/>
            </a:solidFill>
            <a:round/>
            <a:headEnd type="triangle" w="lg" len="lg"/>
            <a:tailEnd/>
          </a:ln>
        </p:spPr>
        <p:txBody>
          <a:bodyPr/>
          <a:lstStyle/>
          <a:p>
            <a:endParaRPr lang="en-US">
              <a:solidFill>
                <a:srgbClr val="000000"/>
              </a:solidFill>
            </a:endParaRPr>
          </a:p>
        </p:txBody>
      </p:sp>
      <p:grpSp>
        <p:nvGrpSpPr>
          <p:cNvPr id="2" name="Group 88"/>
          <p:cNvGrpSpPr>
            <a:grpSpLocks/>
          </p:cNvGrpSpPr>
          <p:nvPr/>
        </p:nvGrpSpPr>
        <p:grpSpPr bwMode="auto">
          <a:xfrm>
            <a:off x="4846638" y="4371975"/>
            <a:ext cx="1344612" cy="544513"/>
            <a:chOff x="3053" y="2754"/>
            <a:chExt cx="847" cy="343"/>
          </a:xfrm>
        </p:grpSpPr>
        <p:sp>
          <p:nvSpPr>
            <p:cNvPr id="41010" name="Line 39"/>
            <p:cNvSpPr>
              <a:spLocks noChangeShapeType="1"/>
            </p:cNvSpPr>
            <p:nvPr/>
          </p:nvSpPr>
          <p:spPr bwMode="auto">
            <a:xfrm rot="3001556" flipV="1">
              <a:off x="3475" y="2610"/>
              <a:ext cx="3" cy="847"/>
            </a:xfrm>
            <a:prstGeom prst="line">
              <a:avLst/>
            </a:prstGeom>
            <a:noFill/>
            <a:ln w="28575">
              <a:solidFill>
                <a:srgbClr val="000000"/>
              </a:solidFill>
              <a:round/>
              <a:headEnd/>
              <a:tailEnd type="triangle" w="lg" len="lg"/>
            </a:ln>
          </p:spPr>
          <p:txBody>
            <a:bodyPr/>
            <a:lstStyle/>
            <a:p>
              <a:endParaRPr lang="en-US">
                <a:solidFill>
                  <a:srgbClr val="000000"/>
                </a:solidFill>
              </a:endParaRPr>
            </a:p>
          </p:txBody>
        </p:sp>
        <p:sp>
          <p:nvSpPr>
            <p:cNvPr id="41011" name="Text Box 40"/>
            <p:cNvSpPr txBox="1">
              <a:spLocks noChangeArrowheads="1"/>
            </p:cNvSpPr>
            <p:nvPr/>
          </p:nvSpPr>
          <p:spPr bwMode="auto">
            <a:xfrm>
              <a:off x="3171" y="2754"/>
              <a:ext cx="429" cy="343"/>
            </a:xfrm>
            <a:prstGeom prst="rect">
              <a:avLst/>
            </a:prstGeom>
            <a:noFill/>
            <a:ln w="9525">
              <a:noFill/>
              <a:miter lim="800000"/>
              <a:headEnd/>
              <a:tailEnd/>
            </a:ln>
          </p:spPr>
          <p:txBody>
            <a:bodyPr/>
            <a:lstStyle/>
            <a:p>
              <a:r>
                <a:rPr lang="en-US" sz="2400">
                  <a:solidFill>
                    <a:srgbClr val="000000"/>
                  </a:solidFill>
                </a:rPr>
                <a:t>F</a:t>
              </a:r>
              <a:r>
                <a:rPr lang="en-US" sz="2400" baseline="-25000">
                  <a:solidFill>
                    <a:srgbClr val="000000"/>
                  </a:solidFill>
                </a:rPr>
                <a:t>n</a:t>
              </a:r>
              <a:endParaRPr lang="en-US" sz="2400">
                <a:solidFill>
                  <a:srgbClr val="000000"/>
                </a:solidFill>
              </a:endParaRPr>
            </a:p>
          </p:txBody>
        </p:sp>
      </p:grpSp>
      <p:grpSp>
        <p:nvGrpSpPr>
          <p:cNvPr id="3" name="Group 89"/>
          <p:cNvGrpSpPr>
            <a:grpSpLocks/>
          </p:cNvGrpSpPr>
          <p:nvPr/>
        </p:nvGrpSpPr>
        <p:grpSpPr bwMode="auto">
          <a:xfrm>
            <a:off x="6953250" y="5005388"/>
            <a:ext cx="1225550" cy="1125537"/>
            <a:chOff x="4407" y="3234"/>
            <a:chExt cx="772" cy="709"/>
          </a:xfrm>
        </p:grpSpPr>
        <p:sp>
          <p:nvSpPr>
            <p:cNvPr id="41008" name="Line 36"/>
            <p:cNvSpPr>
              <a:spLocks noChangeShapeType="1"/>
            </p:cNvSpPr>
            <p:nvPr/>
          </p:nvSpPr>
          <p:spPr bwMode="auto">
            <a:xfrm rot="3001556" flipH="1">
              <a:off x="4322" y="3449"/>
              <a:ext cx="429" cy="0"/>
            </a:xfrm>
            <a:prstGeom prst="line">
              <a:avLst/>
            </a:prstGeom>
            <a:noFill/>
            <a:ln w="28575">
              <a:solidFill>
                <a:srgbClr val="009900"/>
              </a:solidFill>
              <a:round/>
              <a:headEnd/>
              <a:tailEnd type="triangle" w="lg" len="lg"/>
            </a:ln>
          </p:spPr>
          <p:txBody>
            <a:bodyPr/>
            <a:lstStyle/>
            <a:p>
              <a:endParaRPr lang="en-US">
                <a:solidFill>
                  <a:srgbClr val="000000"/>
                </a:solidFill>
              </a:endParaRPr>
            </a:p>
          </p:txBody>
        </p:sp>
        <p:sp>
          <p:nvSpPr>
            <p:cNvPr id="41009" name="Text Box 41"/>
            <p:cNvSpPr txBox="1">
              <a:spLocks noChangeArrowheads="1"/>
            </p:cNvSpPr>
            <p:nvPr/>
          </p:nvSpPr>
          <p:spPr bwMode="auto">
            <a:xfrm>
              <a:off x="4407" y="3600"/>
              <a:ext cx="772" cy="343"/>
            </a:xfrm>
            <a:prstGeom prst="rect">
              <a:avLst/>
            </a:prstGeom>
            <a:noFill/>
            <a:ln w="9525">
              <a:noFill/>
              <a:miter lim="800000"/>
              <a:headEnd/>
              <a:tailEnd/>
            </a:ln>
          </p:spPr>
          <p:txBody>
            <a:bodyPr/>
            <a:lstStyle/>
            <a:p>
              <a:r>
                <a:rPr lang="en-US" sz="2400">
                  <a:solidFill>
                    <a:srgbClr val="009900"/>
                  </a:solidFill>
                </a:rPr>
                <a:t>0.14 F</a:t>
              </a:r>
              <a:r>
                <a:rPr lang="en-US" sz="2400" baseline="-25000">
                  <a:solidFill>
                    <a:srgbClr val="009900"/>
                  </a:solidFill>
                </a:rPr>
                <a:t>n</a:t>
              </a:r>
              <a:endParaRPr lang="en-US" sz="2400">
                <a:solidFill>
                  <a:srgbClr val="009900"/>
                </a:solidFill>
              </a:endParaRPr>
            </a:p>
          </p:txBody>
        </p:sp>
      </p:grpSp>
      <p:sp>
        <p:nvSpPr>
          <p:cNvPr id="293930" name="Text Box 42"/>
          <p:cNvSpPr txBox="1">
            <a:spLocks noChangeArrowheads="1"/>
          </p:cNvSpPr>
          <p:nvPr/>
        </p:nvSpPr>
        <p:spPr bwMode="auto">
          <a:xfrm rot="2910240">
            <a:off x="5664650" y="5870138"/>
            <a:ext cx="1430337" cy="407988"/>
          </a:xfrm>
          <a:prstGeom prst="rect">
            <a:avLst/>
          </a:prstGeom>
          <a:noFill/>
          <a:ln w="9525">
            <a:noFill/>
            <a:miter lim="800000"/>
            <a:headEnd/>
            <a:tailEnd/>
          </a:ln>
        </p:spPr>
        <p:txBody>
          <a:bodyPr/>
          <a:lstStyle/>
          <a:p>
            <a:r>
              <a:rPr lang="en-US" sz="2400">
                <a:solidFill>
                  <a:srgbClr val="009900"/>
                </a:solidFill>
              </a:rPr>
              <a:t>422.83 N</a:t>
            </a:r>
          </a:p>
        </p:txBody>
      </p:sp>
      <p:sp>
        <p:nvSpPr>
          <p:cNvPr id="293932" name="Text Box 44"/>
          <p:cNvSpPr txBox="1">
            <a:spLocks noChangeArrowheads="1"/>
          </p:cNvSpPr>
          <p:nvPr/>
        </p:nvSpPr>
        <p:spPr bwMode="auto">
          <a:xfrm rot="19143368">
            <a:off x="7049263" y="3729038"/>
            <a:ext cx="1609725" cy="544512"/>
          </a:xfrm>
          <a:prstGeom prst="rect">
            <a:avLst/>
          </a:prstGeom>
          <a:noFill/>
          <a:ln w="9525">
            <a:noFill/>
            <a:miter lim="800000"/>
            <a:headEnd/>
            <a:tailEnd/>
          </a:ln>
        </p:spPr>
        <p:txBody>
          <a:bodyPr/>
          <a:lstStyle/>
          <a:p>
            <a:r>
              <a:rPr lang="en-US" sz="2400" dirty="0" err="1">
                <a:solidFill>
                  <a:srgbClr val="000000"/>
                </a:solidFill>
              </a:rPr>
              <a:t>F</a:t>
            </a:r>
            <a:r>
              <a:rPr lang="en-US" sz="2400" baseline="-25000" dirty="0" err="1">
                <a:solidFill>
                  <a:srgbClr val="000000"/>
                </a:solidFill>
              </a:rPr>
              <a:t>a</a:t>
            </a:r>
            <a:r>
              <a:rPr lang="en-US" sz="2400" dirty="0">
                <a:solidFill>
                  <a:srgbClr val="000000"/>
                </a:solidFill>
              </a:rPr>
              <a:t> sin 48</a:t>
            </a:r>
          </a:p>
        </p:txBody>
      </p:sp>
      <p:sp>
        <p:nvSpPr>
          <p:cNvPr id="293933" name="Text Box 45"/>
          <p:cNvSpPr txBox="1">
            <a:spLocks noChangeArrowheads="1"/>
          </p:cNvSpPr>
          <p:nvPr/>
        </p:nvSpPr>
        <p:spPr bwMode="auto">
          <a:xfrm rot="2878099">
            <a:off x="7777492" y="4199218"/>
            <a:ext cx="1498600" cy="544512"/>
          </a:xfrm>
          <a:prstGeom prst="rect">
            <a:avLst/>
          </a:prstGeom>
          <a:noFill/>
          <a:ln w="9525">
            <a:noFill/>
            <a:miter lim="800000"/>
            <a:headEnd/>
            <a:tailEnd/>
          </a:ln>
        </p:spPr>
        <p:txBody>
          <a:bodyPr/>
          <a:lstStyle/>
          <a:p>
            <a:r>
              <a:rPr lang="en-US" sz="2400" dirty="0" err="1">
                <a:solidFill>
                  <a:srgbClr val="009900"/>
                </a:solidFill>
              </a:rPr>
              <a:t>F</a:t>
            </a:r>
            <a:r>
              <a:rPr lang="en-US" sz="2400" baseline="-25000" dirty="0" err="1">
                <a:solidFill>
                  <a:srgbClr val="009900"/>
                </a:solidFill>
              </a:rPr>
              <a:t>a</a:t>
            </a:r>
            <a:r>
              <a:rPr lang="en-US" sz="2400" dirty="0">
                <a:solidFill>
                  <a:srgbClr val="009900"/>
                </a:solidFill>
              </a:rPr>
              <a:t> cos 48</a:t>
            </a:r>
          </a:p>
        </p:txBody>
      </p:sp>
      <p:sp>
        <p:nvSpPr>
          <p:cNvPr id="40981" name="Rectangle 52"/>
          <p:cNvSpPr>
            <a:spLocks noChangeArrowheads="1"/>
          </p:cNvSpPr>
          <p:nvPr/>
        </p:nvSpPr>
        <p:spPr bwMode="auto">
          <a:xfrm>
            <a:off x="0" y="3146425"/>
            <a:ext cx="9144000" cy="0"/>
          </a:xfrm>
          <a:prstGeom prst="rect">
            <a:avLst/>
          </a:prstGeom>
          <a:noFill/>
          <a:ln w="9525">
            <a:noFill/>
            <a:miter lim="800000"/>
            <a:headEnd/>
            <a:tailEnd/>
          </a:ln>
        </p:spPr>
        <p:txBody>
          <a:bodyPr wrap="none" anchor="ctr">
            <a:spAutoFit/>
          </a:bodyPr>
          <a:lstStyle/>
          <a:p>
            <a:endParaRPr lang="en-US">
              <a:solidFill>
                <a:srgbClr val="000000"/>
              </a:solidFill>
            </a:endParaRPr>
          </a:p>
        </p:txBody>
      </p:sp>
      <p:grpSp>
        <p:nvGrpSpPr>
          <p:cNvPr id="4" name="Group 66"/>
          <p:cNvGrpSpPr>
            <a:grpSpLocks/>
          </p:cNvGrpSpPr>
          <p:nvPr/>
        </p:nvGrpSpPr>
        <p:grpSpPr bwMode="auto">
          <a:xfrm>
            <a:off x="306388" y="2344738"/>
            <a:ext cx="5919787" cy="519112"/>
            <a:chOff x="685" y="2016"/>
            <a:chExt cx="3729" cy="327"/>
          </a:xfrm>
        </p:grpSpPr>
        <p:grpSp>
          <p:nvGrpSpPr>
            <p:cNvPr id="41001" name="Group 56"/>
            <p:cNvGrpSpPr>
              <a:grpSpLocks/>
            </p:cNvGrpSpPr>
            <p:nvPr/>
          </p:nvGrpSpPr>
          <p:grpSpPr bwMode="auto">
            <a:xfrm>
              <a:off x="4268" y="2177"/>
              <a:ext cx="146" cy="122"/>
              <a:chOff x="2121" y="3675"/>
              <a:chExt cx="494" cy="412"/>
            </a:xfrm>
          </p:grpSpPr>
          <p:sp>
            <p:nvSpPr>
              <p:cNvPr id="41006" name="Line 57"/>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41007" name="Line 58"/>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sp>
          <p:nvSpPr>
            <p:cNvPr id="41002" name="Rectangle 62"/>
            <p:cNvSpPr>
              <a:spLocks noChangeArrowheads="1"/>
            </p:cNvSpPr>
            <p:nvPr/>
          </p:nvSpPr>
          <p:spPr bwMode="auto">
            <a:xfrm>
              <a:off x="685" y="2016"/>
              <a:ext cx="3678" cy="327"/>
            </a:xfrm>
            <a:prstGeom prst="rect">
              <a:avLst/>
            </a:prstGeom>
            <a:noFill/>
            <a:ln w="9525">
              <a:noFill/>
              <a:miter lim="800000"/>
              <a:headEnd/>
              <a:tailEnd/>
            </a:ln>
          </p:spPr>
          <p:txBody>
            <a:bodyPr wrap="none" anchor="ctr">
              <a:spAutoFit/>
            </a:bodyPr>
            <a:lstStyle/>
            <a:p>
              <a:r>
                <a:rPr lang="en-US">
                  <a:solidFill>
                    <a:srgbClr val="000000"/>
                  </a:solidFill>
                  <a:latin typeface="Symbol" pitchFamily="18" charset="2"/>
                </a:rPr>
                <a:t>S</a:t>
              </a:r>
              <a:r>
                <a:rPr lang="en-US">
                  <a:solidFill>
                    <a:srgbClr val="000000"/>
                  </a:solidFill>
                </a:rPr>
                <a:t>F  : F</a:t>
              </a:r>
              <a:r>
                <a:rPr lang="en-US" baseline="-25000">
                  <a:solidFill>
                    <a:srgbClr val="000000"/>
                  </a:solidFill>
                </a:rPr>
                <a:t>n</a:t>
              </a:r>
              <a:r>
                <a:rPr lang="en-US">
                  <a:solidFill>
                    <a:srgbClr val="000000"/>
                  </a:solidFill>
                </a:rPr>
                <a:t> – 380.72 – F</a:t>
              </a:r>
              <a:r>
                <a:rPr lang="en-US" baseline="-25000">
                  <a:solidFill>
                    <a:srgbClr val="000000"/>
                  </a:solidFill>
                </a:rPr>
                <a:t>a</a:t>
              </a:r>
              <a:r>
                <a:rPr lang="en-US">
                  <a:solidFill>
                    <a:srgbClr val="000000"/>
                  </a:solidFill>
                </a:rPr>
                <a:t> sin 48 = 58 a </a:t>
              </a:r>
            </a:p>
          </p:txBody>
        </p:sp>
        <p:grpSp>
          <p:nvGrpSpPr>
            <p:cNvPr id="41003" name="Group 63"/>
            <p:cNvGrpSpPr>
              <a:grpSpLocks/>
            </p:cNvGrpSpPr>
            <p:nvPr/>
          </p:nvGrpSpPr>
          <p:grpSpPr bwMode="auto">
            <a:xfrm>
              <a:off x="980" y="2181"/>
              <a:ext cx="146" cy="122"/>
              <a:chOff x="2121" y="3675"/>
              <a:chExt cx="494" cy="412"/>
            </a:xfrm>
          </p:grpSpPr>
          <p:sp>
            <p:nvSpPr>
              <p:cNvPr id="41004" name="Line 64"/>
              <p:cNvSpPr>
                <a:spLocks noChangeShapeType="1"/>
              </p:cNvSpPr>
              <p:nvPr/>
            </p:nvSpPr>
            <p:spPr bwMode="auto">
              <a:xfrm>
                <a:off x="2121" y="4087"/>
                <a:ext cx="494"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41005" name="Line 65"/>
              <p:cNvSpPr>
                <a:spLocks noChangeShapeType="1"/>
              </p:cNvSpPr>
              <p:nvPr/>
            </p:nvSpPr>
            <p:spPr bwMode="auto">
              <a:xfrm flipV="1">
                <a:off x="2377" y="3675"/>
                <a:ext cx="0" cy="412"/>
              </a:xfrm>
              <a:prstGeom prst="line">
                <a:avLst/>
              </a:prstGeom>
              <a:noFill/>
              <a:ln w="22225">
                <a:solidFill>
                  <a:schemeClr val="tx1"/>
                </a:solidFill>
                <a:round/>
                <a:headEnd/>
                <a:tailEnd/>
              </a:ln>
            </p:spPr>
            <p:txBody>
              <a:bodyPr/>
              <a:lstStyle/>
              <a:p>
                <a:endParaRPr lang="en-US">
                  <a:solidFill>
                    <a:srgbClr val="000000"/>
                  </a:solidFill>
                </a:endParaRPr>
              </a:p>
            </p:txBody>
          </p:sp>
        </p:grpSp>
      </p:grpSp>
      <p:sp>
        <p:nvSpPr>
          <p:cNvPr id="293955" name="Rectangle 67"/>
          <p:cNvSpPr>
            <a:spLocks noChangeArrowheads="1"/>
          </p:cNvSpPr>
          <p:nvPr/>
        </p:nvSpPr>
        <p:spPr bwMode="auto">
          <a:xfrm>
            <a:off x="295275" y="3048000"/>
            <a:ext cx="6858000" cy="519113"/>
          </a:xfrm>
          <a:prstGeom prst="rect">
            <a:avLst/>
          </a:prstGeom>
          <a:noFill/>
          <a:ln w="9525">
            <a:noFill/>
            <a:miter lim="800000"/>
            <a:headEnd/>
            <a:tailEnd/>
          </a:ln>
        </p:spPr>
        <p:txBody>
          <a:bodyPr anchor="ctr">
            <a:spAutoFit/>
          </a:bodyPr>
          <a:lstStyle/>
          <a:p>
            <a:r>
              <a:rPr lang="en-US">
                <a:solidFill>
                  <a:srgbClr val="000000"/>
                </a:solidFill>
                <a:latin typeface="Symbol" pitchFamily="18" charset="2"/>
              </a:rPr>
              <a:t>S</a:t>
            </a:r>
            <a:r>
              <a:rPr lang="en-US">
                <a:solidFill>
                  <a:srgbClr val="000000"/>
                </a:solidFill>
              </a:rPr>
              <a:t>F</a:t>
            </a:r>
            <a:r>
              <a:rPr lang="en-US" baseline="-25000">
                <a:solidFill>
                  <a:srgbClr val="000000"/>
                </a:solidFill>
              </a:rPr>
              <a:t>//</a:t>
            </a:r>
            <a:r>
              <a:rPr lang="en-US">
                <a:solidFill>
                  <a:srgbClr val="000000"/>
                </a:solidFill>
              </a:rPr>
              <a:t>: </a:t>
            </a:r>
            <a:r>
              <a:rPr lang="en-US">
                <a:solidFill>
                  <a:srgbClr val="009900"/>
                </a:solidFill>
              </a:rPr>
              <a:t>422.83 – 0.14 F</a:t>
            </a:r>
            <a:r>
              <a:rPr lang="en-US" baseline="-25000">
                <a:solidFill>
                  <a:srgbClr val="009900"/>
                </a:solidFill>
              </a:rPr>
              <a:t>n</a:t>
            </a:r>
            <a:r>
              <a:rPr lang="en-US">
                <a:solidFill>
                  <a:srgbClr val="009900"/>
                </a:solidFill>
              </a:rPr>
              <a:t> – F</a:t>
            </a:r>
            <a:r>
              <a:rPr lang="en-US" baseline="-25000">
                <a:solidFill>
                  <a:srgbClr val="009900"/>
                </a:solidFill>
              </a:rPr>
              <a:t>a</a:t>
            </a:r>
            <a:r>
              <a:rPr lang="en-US">
                <a:solidFill>
                  <a:srgbClr val="009900"/>
                </a:solidFill>
              </a:rPr>
              <a:t> cos 48</a:t>
            </a:r>
            <a:r>
              <a:rPr lang="en-US">
                <a:solidFill>
                  <a:srgbClr val="000000"/>
                </a:solidFill>
              </a:rPr>
              <a:t> = 58 a</a:t>
            </a:r>
            <a:r>
              <a:rPr lang="en-US" baseline="-25000">
                <a:solidFill>
                  <a:srgbClr val="000000"/>
                </a:solidFill>
              </a:rPr>
              <a:t>//</a:t>
            </a:r>
            <a:endParaRPr lang="en-US">
              <a:solidFill>
                <a:srgbClr val="000000"/>
              </a:solidFill>
            </a:endParaRPr>
          </a:p>
        </p:txBody>
      </p:sp>
      <p:sp>
        <p:nvSpPr>
          <p:cNvPr id="293956" name="Rectangle 68"/>
          <p:cNvSpPr>
            <a:spLocks noChangeArrowheads="1"/>
          </p:cNvSpPr>
          <p:nvPr/>
        </p:nvSpPr>
        <p:spPr bwMode="auto">
          <a:xfrm>
            <a:off x="7100763" y="3021340"/>
            <a:ext cx="704039" cy="523220"/>
          </a:xfrm>
          <a:prstGeom prst="rect">
            <a:avLst/>
          </a:prstGeom>
          <a:solidFill>
            <a:srgbClr val="FFFF00"/>
          </a:solidFill>
          <a:ln w="9525">
            <a:noFill/>
            <a:miter lim="800000"/>
            <a:headEnd/>
            <a:tailEnd/>
          </a:ln>
        </p:spPr>
        <p:txBody>
          <a:bodyPr wrap="none" anchor="ctr">
            <a:spAutoFit/>
          </a:bodyPr>
          <a:lstStyle/>
          <a:p>
            <a:r>
              <a:rPr lang="en-US" b="1">
                <a:solidFill>
                  <a:srgbClr val="000000"/>
                </a:solidFill>
              </a:rPr>
              <a:t>(**)</a:t>
            </a:r>
          </a:p>
        </p:txBody>
      </p:sp>
      <p:sp>
        <p:nvSpPr>
          <p:cNvPr id="293957" name="Rectangle 69"/>
          <p:cNvSpPr>
            <a:spLocks noChangeArrowheads="1"/>
          </p:cNvSpPr>
          <p:nvPr/>
        </p:nvSpPr>
        <p:spPr bwMode="auto">
          <a:xfrm>
            <a:off x="7152900" y="2367165"/>
            <a:ext cx="564578" cy="523220"/>
          </a:xfrm>
          <a:prstGeom prst="rect">
            <a:avLst/>
          </a:prstGeom>
          <a:solidFill>
            <a:srgbClr val="FFFF00"/>
          </a:solidFill>
          <a:ln w="9525">
            <a:noFill/>
            <a:miter lim="800000"/>
            <a:headEnd/>
            <a:tailEnd/>
          </a:ln>
        </p:spPr>
        <p:txBody>
          <a:bodyPr wrap="none" anchor="ctr">
            <a:spAutoFit/>
          </a:bodyPr>
          <a:lstStyle/>
          <a:p>
            <a:r>
              <a:rPr lang="en-US" b="1" dirty="0">
                <a:solidFill>
                  <a:srgbClr val="000000"/>
                </a:solidFill>
              </a:rPr>
              <a:t>(*)</a:t>
            </a:r>
          </a:p>
        </p:txBody>
      </p:sp>
      <p:sp>
        <p:nvSpPr>
          <p:cNvPr id="293958" name="Rectangle 70"/>
          <p:cNvSpPr>
            <a:spLocks noChangeArrowheads="1"/>
          </p:cNvSpPr>
          <p:nvPr/>
        </p:nvSpPr>
        <p:spPr bwMode="auto">
          <a:xfrm>
            <a:off x="319088" y="3829050"/>
            <a:ext cx="2809875" cy="519113"/>
          </a:xfrm>
          <a:prstGeom prst="rect">
            <a:avLst/>
          </a:prstGeom>
          <a:noFill/>
          <a:ln w="9525">
            <a:noFill/>
            <a:miter lim="800000"/>
            <a:headEnd/>
            <a:tailEnd/>
          </a:ln>
        </p:spPr>
        <p:txBody>
          <a:bodyPr wrap="none" anchor="ctr">
            <a:spAutoFit/>
          </a:bodyPr>
          <a:lstStyle/>
          <a:p>
            <a:r>
              <a:rPr lang="en-US">
                <a:solidFill>
                  <a:srgbClr val="000000"/>
                </a:solidFill>
              </a:rPr>
              <a:t>Solve (*) for F</a:t>
            </a:r>
            <a:r>
              <a:rPr lang="en-US" baseline="-25000">
                <a:solidFill>
                  <a:srgbClr val="000000"/>
                </a:solidFill>
              </a:rPr>
              <a:t>n</a:t>
            </a:r>
            <a:r>
              <a:rPr lang="en-US">
                <a:solidFill>
                  <a:srgbClr val="000000"/>
                </a:solidFill>
              </a:rPr>
              <a:t>...</a:t>
            </a:r>
          </a:p>
        </p:txBody>
      </p:sp>
      <p:sp>
        <p:nvSpPr>
          <p:cNvPr id="293959" name="Rectangle 71"/>
          <p:cNvSpPr>
            <a:spLocks noChangeArrowheads="1"/>
          </p:cNvSpPr>
          <p:nvPr/>
        </p:nvSpPr>
        <p:spPr bwMode="auto">
          <a:xfrm>
            <a:off x="798513" y="4481513"/>
            <a:ext cx="3937000" cy="519112"/>
          </a:xfrm>
          <a:prstGeom prst="rect">
            <a:avLst/>
          </a:prstGeom>
          <a:noFill/>
          <a:ln w="9525">
            <a:noFill/>
            <a:miter lim="800000"/>
            <a:headEnd/>
            <a:tailEnd/>
          </a:ln>
        </p:spPr>
        <p:txBody>
          <a:bodyPr wrap="none" anchor="ctr">
            <a:spAutoFit/>
          </a:bodyPr>
          <a:lstStyle/>
          <a:p>
            <a:r>
              <a:rPr lang="en-US">
                <a:solidFill>
                  <a:srgbClr val="000000"/>
                </a:solidFill>
              </a:rPr>
              <a:t>F</a:t>
            </a:r>
            <a:r>
              <a:rPr lang="en-US" baseline="-25000">
                <a:solidFill>
                  <a:srgbClr val="000000"/>
                </a:solidFill>
              </a:rPr>
              <a:t>n</a:t>
            </a:r>
            <a:r>
              <a:rPr lang="en-US">
                <a:solidFill>
                  <a:srgbClr val="000000"/>
                </a:solidFill>
              </a:rPr>
              <a:t> = F</a:t>
            </a:r>
            <a:r>
              <a:rPr lang="en-US" baseline="-25000">
                <a:solidFill>
                  <a:srgbClr val="000000"/>
                </a:solidFill>
              </a:rPr>
              <a:t>a</a:t>
            </a:r>
            <a:r>
              <a:rPr lang="en-US">
                <a:solidFill>
                  <a:srgbClr val="000000"/>
                </a:solidFill>
              </a:rPr>
              <a:t> sin 48 + 380.72 </a:t>
            </a:r>
          </a:p>
        </p:txBody>
      </p:sp>
      <p:grpSp>
        <p:nvGrpSpPr>
          <p:cNvPr id="7" name="Group 73"/>
          <p:cNvGrpSpPr>
            <a:grpSpLocks/>
          </p:cNvGrpSpPr>
          <p:nvPr/>
        </p:nvGrpSpPr>
        <p:grpSpPr bwMode="auto">
          <a:xfrm>
            <a:off x="6511925" y="2719388"/>
            <a:ext cx="649288" cy="793750"/>
            <a:chOff x="2599" y="1531"/>
            <a:chExt cx="409" cy="500"/>
          </a:xfrm>
        </p:grpSpPr>
        <p:sp>
          <p:nvSpPr>
            <p:cNvPr id="40999" name="Rectangle 74"/>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a:solidFill>
                    <a:srgbClr val="3333FF"/>
                  </a:solidFill>
                </a:rPr>
                <a:t>0</a:t>
              </a:r>
            </a:p>
          </p:txBody>
        </p:sp>
        <p:sp>
          <p:nvSpPr>
            <p:cNvPr id="41000" name="Line 75"/>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grpSp>
        <p:nvGrpSpPr>
          <p:cNvPr id="8" name="Group 76"/>
          <p:cNvGrpSpPr>
            <a:grpSpLocks/>
          </p:cNvGrpSpPr>
          <p:nvPr/>
        </p:nvGrpSpPr>
        <p:grpSpPr bwMode="auto">
          <a:xfrm>
            <a:off x="5699125" y="2019300"/>
            <a:ext cx="649288" cy="793750"/>
            <a:chOff x="2599" y="1531"/>
            <a:chExt cx="409" cy="500"/>
          </a:xfrm>
        </p:grpSpPr>
        <p:sp>
          <p:nvSpPr>
            <p:cNvPr id="40997" name="Rectangle 77"/>
            <p:cNvSpPr>
              <a:spLocks noChangeArrowheads="1"/>
            </p:cNvSpPr>
            <p:nvPr/>
          </p:nvSpPr>
          <p:spPr bwMode="auto">
            <a:xfrm>
              <a:off x="2768" y="1531"/>
              <a:ext cx="240" cy="384"/>
            </a:xfrm>
            <a:prstGeom prst="rect">
              <a:avLst/>
            </a:prstGeom>
            <a:noFill/>
            <a:ln w="9525">
              <a:noFill/>
              <a:miter lim="800000"/>
              <a:headEnd/>
              <a:tailEnd/>
            </a:ln>
          </p:spPr>
          <p:txBody>
            <a:bodyPr anchor="ctr"/>
            <a:lstStyle/>
            <a:p>
              <a:r>
                <a:rPr lang="en-US">
                  <a:solidFill>
                    <a:srgbClr val="3333FF"/>
                  </a:solidFill>
                </a:rPr>
                <a:t>0</a:t>
              </a:r>
            </a:p>
          </p:txBody>
        </p:sp>
        <p:sp>
          <p:nvSpPr>
            <p:cNvPr id="40998" name="Line 78"/>
            <p:cNvSpPr>
              <a:spLocks noChangeShapeType="1"/>
            </p:cNvSpPr>
            <p:nvPr/>
          </p:nvSpPr>
          <p:spPr bwMode="auto">
            <a:xfrm flipV="1">
              <a:off x="2599" y="1772"/>
              <a:ext cx="208" cy="259"/>
            </a:xfrm>
            <a:prstGeom prst="line">
              <a:avLst/>
            </a:prstGeom>
            <a:noFill/>
            <a:ln w="28575">
              <a:solidFill>
                <a:srgbClr val="3333FF"/>
              </a:solidFill>
              <a:round/>
              <a:headEnd/>
              <a:tailEnd type="triangle" w="lg" len="lg"/>
            </a:ln>
          </p:spPr>
          <p:txBody>
            <a:bodyPr/>
            <a:lstStyle/>
            <a:p>
              <a:endParaRPr lang="en-US">
                <a:solidFill>
                  <a:srgbClr val="000000"/>
                </a:solidFill>
              </a:endParaRPr>
            </a:p>
          </p:txBody>
        </p:sp>
      </p:grpSp>
      <p:sp>
        <p:nvSpPr>
          <p:cNvPr id="293967" name="Rectangle 79"/>
          <p:cNvSpPr>
            <a:spLocks noChangeArrowheads="1"/>
          </p:cNvSpPr>
          <p:nvPr/>
        </p:nvSpPr>
        <p:spPr bwMode="auto">
          <a:xfrm>
            <a:off x="280988" y="5357813"/>
            <a:ext cx="4870450" cy="519112"/>
          </a:xfrm>
          <a:prstGeom prst="rect">
            <a:avLst/>
          </a:prstGeom>
          <a:noFill/>
          <a:ln w="9525">
            <a:noFill/>
            <a:miter lim="800000"/>
            <a:headEnd/>
            <a:tailEnd/>
          </a:ln>
        </p:spPr>
        <p:txBody>
          <a:bodyPr wrap="none" anchor="ctr">
            <a:spAutoFit/>
          </a:bodyPr>
          <a:lstStyle/>
          <a:p>
            <a:r>
              <a:rPr lang="en-US">
                <a:solidFill>
                  <a:srgbClr val="000000"/>
                </a:solidFill>
              </a:rPr>
              <a:t>Plug into (**) and solve for F</a:t>
            </a:r>
            <a:r>
              <a:rPr lang="en-US" baseline="-25000">
                <a:solidFill>
                  <a:srgbClr val="000000"/>
                </a:solidFill>
              </a:rPr>
              <a:t>a</a:t>
            </a:r>
            <a:r>
              <a:rPr lang="en-US">
                <a:solidFill>
                  <a:srgbClr val="000000"/>
                </a:solidFill>
              </a:rPr>
              <a:t>.</a:t>
            </a:r>
          </a:p>
        </p:txBody>
      </p:sp>
      <p:sp>
        <p:nvSpPr>
          <p:cNvPr id="293974" name="Text Box 86"/>
          <p:cNvSpPr txBox="1">
            <a:spLocks noChangeArrowheads="1"/>
          </p:cNvSpPr>
          <p:nvPr/>
        </p:nvSpPr>
        <p:spPr bwMode="auto">
          <a:xfrm>
            <a:off x="7616825" y="100013"/>
            <a:ext cx="1033463" cy="544512"/>
          </a:xfrm>
          <a:prstGeom prst="rect">
            <a:avLst/>
          </a:prstGeom>
          <a:noFill/>
          <a:ln w="9525">
            <a:noFill/>
            <a:miter lim="800000"/>
            <a:headEnd/>
            <a:tailEnd/>
          </a:ln>
        </p:spPr>
        <p:txBody>
          <a:bodyPr/>
          <a:lstStyle/>
          <a:p>
            <a:r>
              <a:rPr lang="en-US" sz="2400">
                <a:solidFill>
                  <a:srgbClr val="000000"/>
                </a:solidFill>
              </a:rPr>
              <a:t>v = 0</a:t>
            </a:r>
          </a:p>
        </p:txBody>
      </p:sp>
      <p:sp>
        <p:nvSpPr>
          <p:cNvPr id="293975" name="Text Box 87"/>
          <p:cNvSpPr txBox="1">
            <a:spLocks noChangeArrowheads="1"/>
          </p:cNvSpPr>
          <p:nvPr/>
        </p:nvSpPr>
        <p:spPr bwMode="auto">
          <a:xfrm>
            <a:off x="6127750" y="4189413"/>
            <a:ext cx="1008063" cy="544512"/>
          </a:xfrm>
          <a:prstGeom prst="rect">
            <a:avLst/>
          </a:prstGeom>
          <a:noFill/>
          <a:ln w="9525">
            <a:noFill/>
            <a:miter lim="800000"/>
            <a:headEnd/>
            <a:tailEnd/>
          </a:ln>
        </p:spPr>
        <p:txBody>
          <a:bodyPr/>
          <a:lstStyle/>
          <a:p>
            <a:r>
              <a:rPr lang="en-US" sz="2400" dirty="0">
                <a:solidFill>
                  <a:srgbClr val="000000"/>
                </a:solidFill>
              </a:rPr>
              <a:t>58 kg</a:t>
            </a:r>
          </a:p>
        </p:txBody>
      </p:sp>
      <p:grpSp>
        <p:nvGrpSpPr>
          <p:cNvPr id="9" name="Group 94"/>
          <p:cNvGrpSpPr>
            <a:grpSpLocks/>
          </p:cNvGrpSpPr>
          <p:nvPr/>
        </p:nvGrpSpPr>
        <p:grpSpPr bwMode="auto">
          <a:xfrm>
            <a:off x="8020050" y="2901950"/>
            <a:ext cx="914400" cy="1785938"/>
            <a:chOff x="5052" y="1828"/>
            <a:chExt cx="576" cy="1125"/>
          </a:xfrm>
        </p:grpSpPr>
        <p:sp>
          <p:nvSpPr>
            <p:cNvPr id="40994" name="Text Box 90"/>
            <p:cNvSpPr txBox="1">
              <a:spLocks noChangeArrowheads="1"/>
            </p:cNvSpPr>
            <p:nvPr/>
          </p:nvSpPr>
          <p:spPr bwMode="auto">
            <a:xfrm>
              <a:off x="5160" y="1828"/>
              <a:ext cx="453" cy="343"/>
            </a:xfrm>
            <a:prstGeom prst="rect">
              <a:avLst/>
            </a:prstGeom>
            <a:noFill/>
            <a:ln w="9525">
              <a:noFill/>
              <a:miter lim="800000"/>
              <a:headEnd/>
              <a:tailEnd/>
            </a:ln>
          </p:spPr>
          <p:txBody>
            <a:bodyPr/>
            <a:lstStyle/>
            <a:p>
              <a:r>
                <a:rPr lang="en-US" sz="2400">
                  <a:solidFill>
                    <a:srgbClr val="000000"/>
                  </a:solidFill>
                </a:rPr>
                <a:t>48</a:t>
              </a:r>
              <a:r>
                <a:rPr lang="en-US" sz="2400" baseline="30000">
                  <a:solidFill>
                    <a:srgbClr val="000000"/>
                  </a:solidFill>
                </a:rPr>
                <a:t>o</a:t>
              </a:r>
              <a:endParaRPr lang="en-US" sz="2400">
                <a:solidFill>
                  <a:srgbClr val="000000"/>
                </a:solidFill>
              </a:endParaRPr>
            </a:p>
          </p:txBody>
        </p:sp>
        <p:sp>
          <p:nvSpPr>
            <p:cNvPr id="40995" name="AutoShape 91"/>
            <p:cNvSpPr>
              <a:spLocks noChangeArrowheads="1"/>
            </p:cNvSpPr>
            <p:nvPr/>
          </p:nvSpPr>
          <p:spPr bwMode="auto">
            <a:xfrm>
              <a:off x="5170" y="2811"/>
              <a:ext cx="126" cy="142"/>
            </a:xfrm>
            <a:prstGeom prst="rtTriangle">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40996" name="Arc 93"/>
            <p:cNvSpPr>
              <a:spLocks/>
            </p:cNvSpPr>
            <p:nvPr/>
          </p:nvSpPr>
          <p:spPr bwMode="auto">
            <a:xfrm rot="3408138">
              <a:off x="5052" y="2180"/>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type="stealth" w="lg" len="lg"/>
            </a:ln>
          </p:spPr>
          <p:txBody>
            <a:bodyPr wrap="none" anchor="ctr"/>
            <a:lstStyle/>
            <a:p>
              <a:endParaRPr lang="en-US">
                <a:solidFill>
                  <a:srgbClr val="000000"/>
                </a:solidFill>
              </a:endParaRPr>
            </a:p>
          </p:txBody>
        </p:sp>
      </p:grpSp>
      <p:sp>
        <p:nvSpPr>
          <p:cNvPr id="55" name="Line 30"/>
          <p:cNvSpPr>
            <a:spLocks noChangeShapeType="1"/>
          </p:cNvSpPr>
          <p:nvPr/>
        </p:nvSpPr>
        <p:spPr bwMode="auto">
          <a:xfrm flipH="1">
            <a:off x="7040087" y="2263074"/>
            <a:ext cx="842962" cy="0"/>
          </a:xfrm>
          <a:prstGeom prst="line">
            <a:avLst/>
          </a:prstGeom>
          <a:noFill/>
          <a:ln w="28575">
            <a:solidFill>
              <a:srgbClr val="000000"/>
            </a:solidFill>
            <a:prstDash val="sysDash"/>
            <a:round/>
            <a:headEnd/>
            <a:tailEnd type="none" w="lg" len="lg"/>
          </a:ln>
        </p:spPr>
        <p:txBody>
          <a:bodyPr/>
          <a:lstStyle/>
          <a:p>
            <a:endParaRPr lang="en-US">
              <a:solidFill>
                <a:srgbClr val="000000"/>
              </a:solidFill>
            </a:endParaRPr>
          </a:p>
        </p:txBody>
      </p:sp>
    </p:spTree>
    <p:extLst>
      <p:ext uri="{BB962C8B-B14F-4D97-AF65-F5344CB8AC3E}">
        <p14:creationId xmlns:p14="http://schemas.microsoft.com/office/powerpoint/2010/main" val="11277125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3915"/>
                                        </p:tgtEl>
                                        <p:attrNameLst>
                                          <p:attrName>style.visibility</p:attrName>
                                        </p:attrNameLst>
                                      </p:cBhvr>
                                      <p:to>
                                        <p:strVal val="visible"/>
                                      </p:to>
                                    </p:set>
                                    <p:animEffect transition="in" filter="dissolve">
                                      <p:cBhvr>
                                        <p:cTn id="12" dur="500"/>
                                        <p:tgtEl>
                                          <p:spTgt spid="2939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93974"/>
                                        </p:tgtEl>
                                        <p:attrNameLst>
                                          <p:attrName>style.visibility</p:attrName>
                                        </p:attrNameLst>
                                      </p:cBhvr>
                                      <p:to>
                                        <p:strVal val="visible"/>
                                      </p:to>
                                    </p:set>
                                    <p:anim calcmode="lin" valueType="num">
                                      <p:cBhvr additive="base">
                                        <p:cTn id="17" dur="500" fill="hold"/>
                                        <p:tgtEl>
                                          <p:spTgt spid="293974"/>
                                        </p:tgtEl>
                                        <p:attrNameLst>
                                          <p:attrName>ppt_x</p:attrName>
                                        </p:attrNameLst>
                                      </p:cBhvr>
                                      <p:tavLst>
                                        <p:tav tm="0">
                                          <p:val>
                                            <p:strVal val="0-#ppt_w/2"/>
                                          </p:val>
                                        </p:tav>
                                        <p:tav tm="100000">
                                          <p:val>
                                            <p:strVal val="#ppt_x"/>
                                          </p:val>
                                        </p:tav>
                                      </p:tavLst>
                                    </p:anim>
                                    <p:anim calcmode="lin" valueType="num">
                                      <p:cBhvr additive="base">
                                        <p:cTn id="18" dur="500" fill="hold"/>
                                        <p:tgtEl>
                                          <p:spTgt spid="29397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293916"/>
                                        </p:tgtEl>
                                        <p:attrNameLst>
                                          <p:attrName>style.visibility</p:attrName>
                                        </p:attrNameLst>
                                      </p:cBhvr>
                                      <p:to>
                                        <p:strVal val="visible"/>
                                      </p:to>
                                    </p:set>
                                    <p:animEffect transition="in" filter="wipe(down)">
                                      <p:cBhvr>
                                        <p:cTn id="23" dur="580">
                                          <p:stCondLst>
                                            <p:cond delay="0"/>
                                          </p:stCondLst>
                                        </p:cTn>
                                        <p:tgtEl>
                                          <p:spTgt spid="293916"/>
                                        </p:tgtEl>
                                      </p:cBhvr>
                                    </p:animEffect>
                                    <p:anim calcmode="lin" valueType="num">
                                      <p:cBhvr>
                                        <p:cTn id="24" dur="1822" tmFilter="0,0; 0.14,0.36; 0.43,0.73; 0.71,0.91; 1.0,1.0">
                                          <p:stCondLst>
                                            <p:cond delay="0"/>
                                          </p:stCondLst>
                                        </p:cTn>
                                        <p:tgtEl>
                                          <p:spTgt spid="2939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939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939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939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93916"/>
                                        </p:tgtEl>
                                        <p:attrNameLst>
                                          <p:attrName>ppt_y</p:attrName>
                                        </p:attrNameLst>
                                      </p:cBhvr>
                                      <p:tavLst>
                                        <p:tav tm="0" fmla="#ppt_y-sin(pi*$)/81">
                                          <p:val>
                                            <p:fltVal val="0"/>
                                          </p:val>
                                        </p:tav>
                                        <p:tav tm="100000">
                                          <p:val>
                                            <p:fltVal val="1"/>
                                          </p:val>
                                        </p:tav>
                                      </p:tavLst>
                                    </p:anim>
                                    <p:animScale>
                                      <p:cBhvr>
                                        <p:cTn id="29" dur="26">
                                          <p:stCondLst>
                                            <p:cond delay="650"/>
                                          </p:stCondLst>
                                        </p:cTn>
                                        <p:tgtEl>
                                          <p:spTgt spid="293916"/>
                                        </p:tgtEl>
                                      </p:cBhvr>
                                      <p:to x="100000" y="60000"/>
                                    </p:animScale>
                                    <p:animScale>
                                      <p:cBhvr>
                                        <p:cTn id="30" dur="166" decel="50000">
                                          <p:stCondLst>
                                            <p:cond delay="676"/>
                                          </p:stCondLst>
                                        </p:cTn>
                                        <p:tgtEl>
                                          <p:spTgt spid="293916"/>
                                        </p:tgtEl>
                                      </p:cBhvr>
                                      <p:to x="100000" y="100000"/>
                                    </p:animScale>
                                    <p:animScale>
                                      <p:cBhvr>
                                        <p:cTn id="31" dur="26">
                                          <p:stCondLst>
                                            <p:cond delay="1312"/>
                                          </p:stCondLst>
                                        </p:cTn>
                                        <p:tgtEl>
                                          <p:spTgt spid="293916"/>
                                        </p:tgtEl>
                                      </p:cBhvr>
                                      <p:to x="100000" y="80000"/>
                                    </p:animScale>
                                    <p:animScale>
                                      <p:cBhvr>
                                        <p:cTn id="32" dur="166" decel="50000">
                                          <p:stCondLst>
                                            <p:cond delay="1338"/>
                                          </p:stCondLst>
                                        </p:cTn>
                                        <p:tgtEl>
                                          <p:spTgt spid="293916"/>
                                        </p:tgtEl>
                                      </p:cBhvr>
                                      <p:to x="100000" y="100000"/>
                                    </p:animScale>
                                    <p:animScale>
                                      <p:cBhvr>
                                        <p:cTn id="33" dur="26">
                                          <p:stCondLst>
                                            <p:cond delay="1642"/>
                                          </p:stCondLst>
                                        </p:cTn>
                                        <p:tgtEl>
                                          <p:spTgt spid="293916"/>
                                        </p:tgtEl>
                                      </p:cBhvr>
                                      <p:to x="100000" y="90000"/>
                                    </p:animScale>
                                    <p:animScale>
                                      <p:cBhvr>
                                        <p:cTn id="34" dur="166" decel="50000">
                                          <p:stCondLst>
                                            <p:cond delay="1668"/>
                                          </p:stCondLst>
                                        </p:cTn>
                                        <p:tgtEl>
                                          <p:spTgt spid="293916"/>
                                        </p:tgtEl>
                                      </p:cBhvr>
                                      <p:to x="100000" y="100000"/>
                                    </p:animScale>
                                    <p:animScale>
                                      <p:cBhvr>
                                        <p:cTn id="35" dur="26">
                                          <p:stCondLst>
                                            <p:cond delay="1808"/>
                                          </p:stCondLst>
                                        </p:cTn>
                                        <p:tgtEl>
                                          <p:spTgt spid="293916"/>
                                        </p:tgtEl>
                                      </p:cBhvr>
                                      <p:to x="100000" y="95000"/>
                                    </p:animScale>
                                    <p:animScale>
                                      <p:cBhvr>
                                        <p:cTn id="36" dur="166" decel="50000">
                                          <p:stCondLst>
                                            <p:cond delay="1834"/>
                                          </p:stCondLst>
                                        </p:cTn>
                                        <p:tgtEl>
                                          <p:spTgt spid="29391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293917"/>
                                        </p:tgtEl>
                                        <p:attrNameLst>
                                          <p:attrName>style.visibility</p:attrName>
                                        </p:attrNameLst>
                                      </p:cBhvr>
                                      <p:to>
                                        <p:strVal val="visible"/>
                                      </p:to>
                                    </p:set>
                                    <p:anim calcmode="lin" valueType="num">
                                      <p:cBhvr>
                                        <p:cTn id="41" dur="1000" fill="hold"/>
                                        <p:tgtEl>
                                          <p:spTgt spid="293917"/>
                                        </p:tgtEl>
                                        <p:attrNameLst>
                                          <p:attrName>ppt_x</p:attrName>
                                        </p:attrNameLst>
                                      </p:cBhvr>
                                      <p:tavLst>
                                        <p:tav tm="0">
                                          <p:val>
                                            <p:strVal val="#ppt_x-.2"/>
                                          </p:val>
                                        </p:tav>
                                        <p:tav tm="100000">
                                          <p:val>
                                            <p:strVal val="#ppt_x"/>
                                          </p:val>
                                        </p:tav>
                                      </p:tavLst>
                                    </p:anim>
                                    <p:anim calcmode="lin" valueType="num">
                                      <p:cBhvr>
                                        <p:cTn id="42" dur="1000" fill="hold"/>
                                        <p:tgtEl>
                                          <p:spTgt spid="293917"/>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9391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293918"/>
                                        </p:tgtEl>
                                        <p:attrNameLst>
                                          <p:attrName>style.visibility</p:attrName>
                                        </p:attrNameLst>
                                      </p:cBhvr>
                                      <p:to>
                                        <p:strVal val="visible"/>
                                      </p:to>
                                    </p:set>
                                    <p:anim calcmode="lin" valueType="num">
                                      <p:cBhvr additive="base">
                                        <p:cTn id="48" dur="5000" fill="hold"/>
                                        <p:tgtEl>
                                          <p:spTgt spid="293918"/>
                                        </p:tgtEl>
                                        <p:attrNameLst>
                                          <p:attrName>ppt_x</p:attrName>
                                        </p:attrNameLst>
                                      </p:cBhvr>
                                      <p:tavLst>
                                        <p:tav tm="0">
                                          <p:val>
                                            <p:strVal val="1+#ppt_w/2"/>
                                          </p:val>
                                        </p:tav>
                                        <p:tav tm="100000">
                                          <p:val>
                                            <p:strVal val="#ppt_x"/>
                                          </p:val>
                                        </p:tav>
                                      </p:tavLst>
                                    </p:anim>
                                    <p:anim calcmode="lin" valueType="num">
                                      <p:cBhvr additive="base">
                                        <p:cTn id="49" dur="5000" fill="hold"/>
                                        <p:tgtEl>
                                          <p:spTgt spid="293918"/>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93919"/>
                                        </p:tgtEl>
                                        <p:attrNameLst>
                                          <p:attrName>style.visibility</p:attrName>
                                        </p:attrNameLst>
                                      </p:cBhvr>
                                      <p:to>
                                        <p:strVal val="visible"/>
                                      </p:to>
                                    </p:set>
                                    <p:anim calcmode="lin" valueType="num">
                                      <p:cBhvr additive="base">
                                        <p:cTn id="52" dur="5000" fill="hold"/>
                                        <p:tgtEl>
                                          <p:spTgt spid="293919"/>
                                        </p:tgtEl>
                                        <p:attrNameLst>
                                          <p:attrName>ppt_x</p:attrName>
                                        </p:attrNameLst>
                                      </p:cBhvr>
                                      <p:tavLst>
                                        <p:tav tm="0">
                                          <p:val>
                                            <p:strVal val="1+#ppt_w/2"/>
                                          </p:val>
                                        </p:tav>
                                        <p:tav tm="100000">
                                          <p:val>
                                            <p:strVal val="#ppt_x"/>
                                          </p:val>
                                        </p:tav>
                                      </p:tavLst>
                                    </p:anim>
                                    <p:anim calcmode="lin" valueType="num">
                                      <p:cBhvr additive="base">
                                        <p:cTn id="53" dur="5000" fill="hold"/>
                                        <p:tgtEl>
                                          <p:spTgt spid="293919"/>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40970"/>
                                        </p:tgtEl>
                                        <p:attrNameLst>
                                          <p:attrName>style.visibility</p:attrName>
                                        </p:attrNameLst>
                                      </p:cBhvr>
                                      <p:to>
                                        <p:strVal val="visible"/>
                                      </p:to>
                                    </p:set>
                                    <p:animEffect transition="in" filter="wheel(1)">
                                      <p:cBhvr>
                                        <p:cTn id="58" dur="2000"/>
                                        <p:tgtEl>
                                          <p:spTgt spid="40970"/>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293975"/>
                                        </p:tgtEl>
                                        <p:attrNameLst>
                                          <p:attrName>style.visibility</p:attrName>
                                        </p:attrNameLst>
                                      </p:cBhvr>
                                      <p:to>
                                        <p:strVal val="visible"/>
                                      </p:to>
                                    </p:set>
                                    <p:animEffect transition="in" filter="wipe(down)">
                                      <p:cBhvr>
                                        <p:cTn id="63" dur="580">
                                          <p:stCondLst>
                                            <p:cond delay="0"/>
                                          </p:stCondLst>
                                        </p:cTn>
                                        <p:tgtEl>
                                          <p:spTgt spid="293975"/>
                                        </p:tgtEl>
                                      </p:cBhvr>
                                    </p:animEffect>
                                    <p:anim calcmode="lin" valueType="num">
                                      <p:cBhvr>
                                        <p:cTn id="64" dur="1822" tmFilter="0,0; 0.14,0.36; 0.43,0.73; 0.71,0.91; 1.0,1.0">
                                          <p:stCondLst>
                                            <p:cond delay="0"/>
                                          </p:stCondLst>
                                        </p:cTn>
                                        <p:tgtEl>
                                          <p:spTgt spid="293975"/>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93975"/>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93975"/>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93975"/>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93975"/>
                                        </p:tgtEl>
                                        <p:attrNameLst>
                                          <p:attrName>ppt_y</p:attrName>
                                        </p:attrNameLst>
                                      </p:cBhvr>
                                      <p:tavLst>
                                        <p:tav tm="0" fmla="#ppt_y-sin(pi*$)/81">
                                          <p:val>
                                            <p:fltVal val="0"/>
                                          </p:val>
                                        </p:tav>
                                        <p:tav tm="100000">
                                          <p:val>
                                            <p:fltVal val="1"/>
                                          </p:val>
                                        </p:tav>
                                      </p:tavLst>
                                    </p:anim>
                                    <p:animScale>
                                      <p:cBhvr>
                                        <p:cTn id="69" dur="26">
                                          <p:stCondLst>
                                            <p:cond delay="650"/>
                                          </p:stCondLst>
                                        </p:cTn>
                                        <p:tgtEl>
                                          <p:spTgt spid="293975"/>
                                        </p:tgtEl>
                                      </p:cBhvr>
                                      <p:to x="100000" y="60000"/>
                                    </p:animScale>
                                    <p:animScale>
                                      <p:cBhvr>
                                        <p:cTn id="70" dur="166" decel="50000">
                                          <p:stCondLst>
                                            <p:cond delay="676"/>
                                          </p:stCondLst>
                                        </p:cTn>
                                        <p:tgtEl>
                                          <p:spTgt spid="293975"/>
                                        </p:tgtEl>
                                      </p:cBhvr>
                                      <p:to x="100000" y="100000"/>
                                    </p:animScale>
                                    <p:animScale>
                                      <p:cBhvr>
                                        <p:cTn id="71" dur="26">
                                          <p:stCondLst>
                                            <p:cond delay="1312"/>
                                          </p:stCondLst>
                                        </p:cTn>
                                        <p:tgtEl>
                                          <p:spTgt spid="293975"/>
                                        </p:tgtEl>
                                      </p:cBhvr>
                                      <p:to x="100000" y="80000"/>
                                    </p:animScale>
                                    <p:animScale>
                                      <p:cBhvr>
                                        <p:cTn id="72" dur="166" decel="50000">
                                          <p:stCondLst>
                                            <p:cond delay="1338"/>
                                          </p:stCondLst>
                                        </p:cTn>
                                        <p:tgtEl>
                                          <p:spTgt spid="293975"/>
                                        </p:tgtEl>
                                      </p:cBhvr>
                                      <p:to x="100000" y="100000"/>
                                    </p:animScale>
                                    <p:animScale>
                                      <p:cBhvr>
                                        <p:cTn id="73" dur="26">
                                          <p:stCondLst>
                                            <p:cond delay="1642"/>
                                          </p:stCondLst>
                                        </p:cTn>
                                        <p:tgtEl>
                                          <p:spTgt spid="293975"/>
                                        </p:tgtEl>
                                      </p:cBhvr>
                                      <p:to x="100000" y="90000"/>
                                    </p:animScale>
                                    <p:animScale>
                                      <p:cBhvr>
                                        <p:cTn id="74" dur="166" decel="50000">
                                          <p:stCondLst>
                                            <p:cond delay="1668"/>
                                          </p:stCondLst>
                                        </p:cTn>
                                        <p:tgtEl>
                                          <p:spTgt spid="293975"/>
                                        </p:tgtEl>
                                      </p:cBhvr>
                                      <p:to x="100000" y="100000"/>
                                    </p:animScale>
                                    <p:animScale>
                                      <p:cBhvr>
                                        <p:cTn id="75" dur="26">
                                          <p:stCondLst>
                                            <p:cond delay="1808"/>
                                          </p:stCondLst>
                                        </p:cTn>
                                        <p:tgtEl>
                                          <p:spTgt spid="293975"/>
                                        </p:tgtEl>
                                      </p:cBhvr>
                                      <p:to x="100000" y="95000"/>
                                    </p:animScale>
                                    <p:animScale>
                                      <p:cBhvr>
                                        <p:cTn id="76" dur="166" decel="50000">
                                          <p:stCondLst>
                                            <p:cond delay="1834"/>
                                          </p:stCondLst>
                                        </p:cTn>
                                        <p:tgtEl>
                                          <p:spTgt spid="293975"/>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35" presetClass="entr" presetSubtype="0" fill="hold" grpId="0" nodeType="clickEffect">
                                  <p:stCondLst>
                                    <p:cond delay="0"/>
                                  </p:stCondLst>
                                  <p:childTnLst>
                                    <p:set>
                                      <p:cBhvr>
                                        <p:cTn id="80" dur="1" fill="hold">
                                          <p:stCondLst>
                                            <p:cond delay="0"/>
                                          </p:stCondLst>
                                        </p:cTn>
                                        <p:tgtEl>
                                          <p:spTgt spid="293925"/>
                                        </p:tgtEl>
                                        <p:attrNameLst>
                                          <p:attrName>style.visibility</p:attrName>
                                        </p:attrNameLst>
                                      </p:cBhvr>
                                      <p:to>
                                        <p:strVal val="visible"/>
                                      </p:to>
                                    </p:set>
                                    <p:animEffect transition="in" filter="fade">
                                      <p:cBhvr>
                                        <p:cTn id="81" dur="2000"/>
                                        <p:tgtEl>
                                          <p:spTgt spid="293925"/>
                                        </p:tgtEl>
                                      </p:cBhvr>
                                    </p:animEffect>
                                    <p:anim calcmode="lin" valueType="num">
                                      <p:cBhvr>
                                        <p:cTn id="82" dur="2000" fill="hold"/>
                                        <p:tgtEl>
                                          <p:spTgt spid="293925"/>
                                        </p:tgtEl>
                                        <p:attrNameLst>
                                          <p:attrName>style.rotation</p:attrName>
                                        </p:attrNameLst>
                                      </p:cBhvr>
                                      <p:tavLst>
                                        <p:tav tm="0">
                                          <p:val>
                                            <p:fltVal val="720"/>
                                          </p:val>
                                        </p:tav>
                                        <p:tav tm="100000">
                                          <p:val>
                                            <p:fltVal val="0"/>
                                          </p:val>
                                        </p:tav>
                                      </p:tavLst>
                                    </p:anim>
                                    <p:anim calcmode="lin" valueType="num">
                                      <p:cBhvr>
                                        <p:cTn id="83" dur="2000" fill="hold"/>
                                        <p:tgtEl>
                                          <p:spTgt spid="293925"/>
                                        </p:tgtEl>
                                        <p:attrNameLst>
                                          <p:attrName>ppt_h</p:attrName>
                                        </p:attrNameLst>
                                      </p:cBhvr>
                                      <p:tavLst>
                                        <p:tav tm="0">
                                          <p:val>
                                            <p:fltVal val="0"/>
                                          </p:val>
                                        </p:tav>
                                        <p:tav tm="100000">
                                          <p:val>
                                            <p:strVal val="#ppt_h"/>
                                          </p:val>
                                        </p:tav>
                                      </p:tavLst>
                                    </p:anim>
                                    <p:anim calcmode="lin" valueType="num">
                                      <p:cBhvr>
                                        <p:cTn id="84" dur="2000" fill="hold"/>
                                        <p:tgtEl>
                                          <p:spTgt spid="293925"/>
                                        </p:tgtEl>
                                        <p:attrNameLst>
                                          <p:attrName>ppt_w</p:attrName>
                                        </p:attrNameLst>
                                      </p:cBhvr>
                                      <p:tavLst>
                                        <p:tav tm="0">
                                          <p:val>
                                            <p:fltVal val="0"/>
                                          </p:val>
                                        </p:tav>
                                        <p:tav tm="100000">
                                          <p:val>
                                            <p:strVal val="#ppt_w"/>
                                          </p:val>
                                        </p:tav>
                                      </p:tavLst>
                                    </p:anim>
                                  </p:childTnLst>
                                </p:cTn>
                              </p:par>
                              <p:par>
                                <p:cTn id="85" presetID="35" presetClass="entr" presetSubtype="0" fill="hold" grpId="0" nodeType="withEffect">
                                  <p:stCondLst>
                                    <p:cond delay="0"/>
                                  </p:stCondLst>
                                  <p:childTnLst>
                                    <p:set>
                                      <p:cBhvr>
                                        <p:cTn id="86" dur="1" fill="hold">
                                          <p:stCondLst>
                                            <p:cond delay="0"/>
                                          </p:stCondLst>
                                        </p:cTn>
                                        <p:tgtEl>
                                          <p:spTgt spid="293926"/>
                                        </p:tgtEl>
                                        <p:attrNameLst>
                                          <p:attrName>style.visibility</p:attrName>
                                        </p:attrNameLst>
                                      </p:cBhvr>
                                      <p:to>
                                        <p:strVal val="visible"/>
                                      </p:to>
                                    </p:set>
                                    <p:animEffect transition="in" filter="fade">
                                      <p:cBhvr>
                                        <p:cTn id="87" dur="2000"/>
                                        <p:tgtEl>
                                          <p:spTgt spid="293926"/>
                                        </p:tgtEl>
                                      </p:cBhvr>
                                    </p:animEffect>
                                    <p:anim calcmode="lin" valueType="num">
                                      <p:cBhvr>
                                        <p:cTn id="88" dur="2000" fill="hold"/>
                                        <p:tgtEl>
                                          <p:spTgt spid="293926"/>
                                        </p:tgtEl>
                                        <p:attrNameLst>
                                          <p:attrName>style.rotation</p:attrName>
                                        </p:attrNameLst>
                                      </p:cBhvr>
                                      <p:tavLst>
                                        <p:tav tm="0">
                                          <p:val>
                                            <p:fltVal val="720"/>
                                          </p:val>
                                        </p:tav>
                                        <p:tav tm="100000">
                                          <p:val>
                                            <p:fltVal val="0"/>
                                          </p:val>
                                        </p:tav>
                                      </p:tavLst>
                                    </p:anim>
                                    <p:anim calcmode="lin" valueType="num">
                                      <p:cBhvr>
                                        <p:cTn id="89" dur="2000" fill="hold"/>
                                        <p:tgtEl>
                                          <p:spTgt spid="293926"/>
                                        </p:tgtEl>
                                        <p:attrNameLst>
                                          <p:attrName>ppt_h</p:attrName>
                                        </p:attrNameLst>
                                      </p:cBhvr>
                                      <p:tavLst>
                                        <p:tav tm="0">
                                          <p:val>
                                            <p:fltVal val="0"/>
                                          </p:val>
                                        </p:tav>
                                        <p:tav tm="100000">
                                          <p:val>
                                            <p:strVal val="#ppt_h"/>
                                          </p:val>
                                        </p:tav>
                                      </p:tavLst>
                                    </p:anim>
                                    <p:anim calcmode="lin" valueType="num">
                                      <p:cBhvr>
                                        <p:cTn id="90" dur="2000" fill="hold"/>
                                        <p:tgtEl>
                                          <p:spTgt spid="293926"/>
                                        </p:tgtEl>
                                        <p:attrNameLst>
                                          <p:attrName>ppt_w</p:attrName>
                                        </p:attrNameLst>
                                      </p:cBhvr>
                                      <p:tavLst>
                                        <p:tav tm="0">
                                          <p:val>
                                            <p:fltVal val="0"/>
                                          </p:val>
                                        </p:tav>
                                        <p:tav tm="100000">
                                          <p:val>
                                            <p:strVal val="#ppt_w"/>
                                          </p:val>
                                        </p:tav>
                                      </p:tavLst>
                                    </p:anim>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293931"/>
                                        </p:tgtEl>
                                        <p:attrNameLst>
                                          <p:attrName>style.visibility</p:attrName>
                                        </p:attrNameLst>
                                      </p:cBhvr>
                                      <p:to>
                                        <p:strVal val="visible"/>
                                      </p:to>
                                    </p:set>
                                    <p:animEffect transition="in" filter="dissolve">
                                      <p:cBhvr>
                                        <p:cTn id="95" dur="500"/>
                                        <p:tgtEl>
                                          <p:spTgt spid="293931"/>
                                        </p:tgtEl>
                                      </p:cBhvr>
                                    </p:animEffect>
                                  </p:childTnLst>
                                </p:cTn>
                              </p:par>
                            </p:childTnLst>
                          </p:cTn>
                        </p:par>
                      </p:childTnLst>
                    </p:cTn>
                  </p:par>
                  <p:par>
                    <p:cTn id="96" fill="hold">
                      <p:stCondLst>
                        <p:cond delay="indefinite"/>
                      </p:stCondLst>
                      <p:childTnLst>
                        <p:par>
                          <p:cTn id="97" fill="hold">
                            <p:stCondLst>
                              <p:cond delay="0"/>
                            </p:stCondLst>
                            <p:childTnLst>
                              <p:par>
                                <p:cTn id="98" presetID="47" presetClass="entr" presetSubtype="0" fill="hold" grpId="0" nodeType="clickEffect">
                                  <p:stCondLst>
                                    <p:cond delay="0"/>
                                  </p:stCondLst>
                                  <p:childTnLst>
                                    <p:set>
                                      <p:cBhvr>
                                        <p:cTn id="99" dur="1" fill="hold">
                                          <p:stCondLst>
                                            <p:cond delay="0"/>
                                          </p:stCondLst>
                                        </p:cTn>
                                        <p:tgtEl>
                                          <p:spTgt spid="293930"/>
                                        </p:tgtEl>
                                        <p:attrNameLst>
                                          <p:attrName>style.visibility</p:attrName>
                                        </p:attrNameLst>
                                      </p:cBhvr>
                                      <p:to>
                                        <p:strVal val="visible"/>
                                      </p:to>
                                    </p:set>
                                    <p:animEffect transition="in" filter="fade">
                                      <p:cBhvr>
                                        <p:cTn id="100" dur="1000"/>
                                        <p:tgtEl>
                                          <p:spTgt spid="293930"/>
                                        </p:tgtEl>
                                      </p:cBhvr>
                                    </p:animEffect>
                                    <p:anim calcmode="lin" valueType="num">
                                      <p:cBhvr>
                                        <p:cTn id="101" dur="1000" fill="hold"/>
                                        <p:tgtEl>
                                          <p:spTgt spid="293930"/>
                                        </p:tgtEl>
                                        <p:attrNameLst>
                                          <p:attrName>ppt_x</p:attrName>
                                        </p:attrNameLst>
                                      </p:cBhvr>
                                      <p:tavLst>
                                        <p:tav tm="0">
                                          <p:val>
                                            <p:strVal val="#ppt_x"/>
                                          </p:val>
                                        </p:tav>
                                        <p:tav tm="100000">
                                          <p:val>
                                            <p:strVal val="#ppt_x"/>
                                          </p:val>
                                        </p:tav>
                                      </p:tavLst>
                                    </p:anim>
                                    <p:anim calcmode="lin" valueType="num">
                                      <p:cBhvr>
                                        <p:cTn id="102" dur="1000" fill="hold"/>
                                        <p:tgtEl>
                                          <p:spTgt spid="293930"/>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2"/>
                                        </p:tgtEl>
                                        <p:attrNameLst>
                                          <p:attrName>style.visibility</p:attrName>
                                        </p:attrNameLst>
                                      </p:cBhvr>
                                      <p:to>
                                        <p:strVal val="visible"/>
                                      </p:to>
                                    </p:set>
                                    <p:animEffect transition="in" filter="fade">
                                      <p:cBhvr>
                                        <p:cTn id="107" dur="1000"/>
                                        <p:tgtEl>
                                          <p:spTgt spid="2"/>
                                        </p:tgtEl>
                                      </p:cBhvr>
                                    </p:animEffect>
                                    <p:anim calcmode="lin" valueType="num">
                                      <p:cBhvr>
                                        <p:cTn id="108" dur="1000" fill="hold"/>
                                        <p:tgtEl>
                                          <p:spTgt spid="2"/>
                                        </p:tgtEl>
                                        <p:attrNameLst>
                                          <p:attrName>ppt_x</p:attrName>
                                        </p:attrNameLst>
                                      </p:cBhvr>
                                      <p:tavLst>
                                        <p:tav tm="0">
                                          <p:val>
                                            <p:strVal val="#ppt_x"/>
                                          </p:val>
                                        </p:tav>
                                        <p:tav tm="100000">
                                          <p:val>
                                            <p:strVal val="#ppt_x"/>
                                          </p:val>
                                        </p:tav>
                                      </p:tavLst>
                                    </p:anim>
                                    <p:anim calcmode="lin" valueType="num">
                                      <p:cBhvr>
                                        <p:cTn id="10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3"/>
                                        </p:tgtEl>
                                        <p:attrNameLst>
                                          <p:attrName>style.visibility</p:attrName>
                                        </p:attrNameLst>
                                      </p:cBhvr>
                                      <p:to>
                                        <p:strVal val="visible"/>
                                      </p:to>
                                    </p:set>
                                    <p:animEffect transition="in" filter="fade">
                                      <p:cBhvr>
                                        <p:cTn id="114" dur="1000"/>
                                        <p:tgtEl>
                                          <p:spTgt spid="3"/>
                                        </p:tgtEl>
                                      </p:cBhvr>
                                    </p:animEffect>
                                    <p:anim calcmode="lin" valueType="num">
                                      <p:cBhvr>
                                        <p:cTn id="115" dur="1000" fill="hold"/>
                                        <p:tgtEl>
                                          <p:spTgt spid="3"/>
                                        </p:tgtEl>
                                        <p:attrNameLst>
                                          <p:attrName>ppt_x</p:attrName>
                                        </p:attrNameLst>
                                      </p:cBhvr>
                                      <p:tavLst>
                                        <p:tav tm="0">
                                          <p:val>
                                            <p:strVal val="#ppt_x"/>
                                          </p:val>
                                        </p:tav>
                                        <p:tav tm="100000">
                                          <p:val>
                                            <p:strVal val="#ppt_x"/>
                                          </p:val>
                                        </p:tav>
                                      </p:tavLst>
                                    </p:anim>
                                    <p:anim calcmode="lin" valueType="num">
                                      <p:cBhvr>
                                        <p:cTn id="1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35" presetClass="entr" presetSubtype="0" fill="hold" grpId="0" nodeType="clickEffect">
                                  <p:stCondLst>
                                    <p:cond delay="0"/>
                                  </p:stCondLst>
                                  <p:childTnLst>
                                    <p:set>
                                      <p:cBhvr>
                                        <p:cTn id="120" dur="1" fill="hold">
                                          <p:stCondLst>
                                            <p:cond delay="0"/>
                                          </p:stCondLst>
                                        </p:cTn>
                                        <p:tgtEl>
                                          <p:spTgt spid="293923"/>
                                        </p:tgtEl>
                                        <p:attrNameLst>
                                          <p:attrName>style.visibility</p:attrName>
                                        </p:attrNameLst>
                                      </p:cBhvr>
                                      <p:to>
                                        <p:strVal val="visible"/>
                                      </p:to>
                                    </p:set>
                                    <p:animEffect transition="in" filter="fade">
                                      <p:cBhvr>
                                        <p:cTn id="121" dur="2000"/>
                                        <p:tgtEl>
                                          <p:spTgt spid="293923"/>
                                        </p:tgtEl>
                                      </p:cBhvr>
                                    </p:animEffect>
                                    <p:anim calcmode="lin" valueType="num">
                                      <p:cBhvr>
                                        <p:cTn id="122" dur="2000" fill="hold"/>
                                        <p:tgtEl>
                                          <p:spTgt spid="293923"/>
                                        </p:tgtEl>
                                        <p:attrNameLst>
                                          <p:attrName>style.rotation</p:attrName>
                                        </p:attrNameLst>
                                      </p:cBhvr>
                                      <p:tavLst>
                                        <p:tav tm="0">
                                          <p:val>
                                            <p:fltVal val="720"/>
                                          </p:val>
                                        </p:tav>
                                        <p:tav tm="100000">
                                          <p:val>
                                            <p:fltVal val="0"/>
                                          </p:val>
                                        </p:tav>
                                      </p:tavLst>
                                    </p:anim>
                                    <p:anim calcmode="lin" valueType="num">
                                      <p:cBhvr>
                                        <p:cTn id="123" dur="2000" fill="hold"/>
                                        <p:tgtEl>
                                          <p:spTgt spid="293923"/>
                                        </p:tgtEl>
                                        <p:attrNameLst>
                                          <p:attrName>ppt_h</p:attrName>
                                        </p:attrNameLst>
                                      </p:cBhvr>
                                      <p:tavLst>
                                        <p:tav tm="0">
                                          <p:val>
                                            <p:fltVal val="0"/>
                                          </p:val>
                                        </p:tav>
                                        <p:tav tm="100000">
                                          <p:val>
                                            <p:strVal val="#ppt_h"/>
                                          </p:val>
                                        </p:tav>
                                      </p:tavLst>
                                    </p:anim>
                                    <p:anim calcmode="lin" valueType="num">
                                      <p:cBhvr>
                                        <p:cTn id="124" dur="2000" fill="hold"/>
                                        <p:tgtEl>
                                          <p:spTgt spid="293923"/>
                                        </p:tgtEl>
                                        <p:attrNameLst>
                                          <p:attrName>ppt_w</p:attrName>
                                        </p:attrNameLst>
                                      </p:cBhvr>
                                      <p:tavLst>
                                        <p:tav tm="0">
                                          <p:val>
                                            <p:fltVal val="0"/>
                                          </p:val>
                                        </p:tav>
                                        <p:tav tm="100000">
                                          <p:val>
                                            <p:strVal val="#ppt_w"/>
                                          </p:val>
                                        </p:tav>
                                      </p:tavLst>
                                    </p:anim>
                                  </p:childTnLst>
                                </p:cTn>
                              </p:par>
                              <p:par>
                                <p:cTn id="125" presetID="35" presetClass="entr" presetSubtype="0" fill="hold" grpId="0" nodeType="withEffect">
                                  <p:stCondLst>
                                    <p:cond delay="0"/>
                                  </p:stCondLst>
                                  <p:childTnLst>
                                    <p:set>
                                      <p:cBhvr>
                                        <p:cTn id="126" dur="1" fill="hold">
                                          <p:stCondLst>
                                            <p:cond delay="0"/>
                                          </p:stCondLst>
                                        </p:cTn>
                                        <p:tgtEl>
                                          <p:spTgt spid="293922"/>
                                        </p:tgtEl>
                                        <p:attrNameLst>
                                          <p:attrName>style.visibility</p:attrName>
                                        </p:attrNameLst>
                                      </p:cBhvr>
                                      <p:to>
                                        <p:strVal val="visible"/>
                                      </p:to>
                                    </p:set>
                                    <p:animEffect transition="in" filter="fade">
                                      <p:cBhvr>
                                        <p:cTn id="127" dur="2000"/>
                                        <p:tgtEl>
                                          <p:spTgt spid="293922"/>
                                        </p:tgtEl>
                                      </p:cBhvr>
                                    </p:animEffect>
                                    <p:anim calcmode="lin" valueType="num">
                                      <p:cBhvr>
                                        <p:cTn id="128" dur="2000" fill="hold"/>
                                        <p:tgtEl>
                                          <p:spTgt spid="293922"/>
                                        </p:tgtEl>
                                        <p:attrNameLst>
                                          <p:attrName>style.rotation</p:attrName>
                                        </p:attrNameLst>
                                      </p:cBhvr>
                                      <p:tavLst>
                                        <p:tav tm="0">
                                          <p:val>
                                            <p:fltVal val="720"/>
                                          </p:val>
                                        </p:tav>
                                        <p:tav tm="100000">
                                          <p:val>
                                            <p:fltVal val="0"/>
                                          </p:val>
                                        </p:tav>
                                      </p:tavLst>
                                    </p:anim>
                                    <p:anim calcmode="lin" valueType="num">
                                      <p:cBhvr>
                                        <p:cTn id="129" dur="2000" fill="hold"/>
                                        <p:tgtEl>
                                          <p:spTgt spid="293922"/>
                                        </p:tgtEl>
                                        <p:attrNameLst>
                                          <p:attrName>ppt_h</p:attrName>
                                        </p:attrNameLst>
                                      </p:cBhvr>
                                      <p:tavLst>
                                        <p:tav tm="0">
                                          <p:val>
                                            <p:fltVal val="0"/>
                                          </p:val>
                                        </p:tav>
                                        <p:tav tm="100000">
                                          <p:val>
                                            <p:strVal val="#ppt_h"/>
                                          </p:val>
                                        </p:tav>
                                      </p:tavLst>
                                    </p:anim>
                                    <p:anim calcmode="lin" valueType="num">
                                      <p:cBhvr>
                                        <p:cTn id="130" dur="2000" fill="hold"/>
                                        <p:tgtEl>
                                          <p:spTgt spid="293922"/>
                                        </p:tgtEl>
                                        <p:attrNameLst>
                                          <p:attrName>ppt_w</p:attrName>
                                        </p:attrNameLst>
                                      </p:cBhvr>
                                      <p:tavLst>
                                        <p:tav tm="0">
                                          <p:val>
                                            <p:fltVal val="0"/>
                                          </p:val>
                                        </p:tav>
                                        <p:tav tm="100000">
                                          <p:val>
                                            <p:strVal val="#ppt_w"/>
                                          </p:val>
                                        </p:tav>
                                      </p:tavLst>
                                    </p:anim>
                                  </p:childTnLst>
                                </p:cTn>
                              </p:par>
                            </p:childTnLst>
                          </p:cTn>
                        </p:par>
                      </p:childTnLst>
                    </p:cTn>
                  </p:par>
                  <p:par>
                    <p:cTn id="131" fill="hold">
                      <p:stCondLst>
                        <p:cond delay="indefinite"/>
                      </p:stCondLst>
                      <p:childTnLst>
                        <p:par>
                          <p:cTn id="132" fill="hold">
                            <p:stCondLst>
                              <p:cond delay="0"/>
                            </p:stCondLst>
                            <p:childTnLst>
                              <p:par>
                                <p:cTn id="133" presetID="35" presetClass="entr" presetSubtype="0" fill="hold" grpId="0" nodeType="click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fade">
                                      <p:cBhvr>
                                        <p:cTn id="135" dur="2000"/>
                                        <p:tgtEl>
                                          <p:spTgt spid="55"/>
                                        </p:tgtEl>
                                      </p:cBhvr>
                                    </p:animEffect>
                                    <p:anim calcmode="lin" valueType="num">
                                      <p:cBhvr>
                                        <p:cTn id="136" dur="2000" fill="hold"/>
                                        <p:tgtEl>
                                          <p:spTgt spid="55"/>
                                        </p:tgtEl>
                                        <p:attrNameLst>
                                          <p:attrName>style.rotation</p:attrName>
                                        </p:attrNameLst>
                                      </p:cBhvr>
                                      <p:tavLst>
                                        <p:tav tm="0">
                                          <p:val>
                                            <p:fltVal val="720"/>
                                          </p:val>
                                        </p:tav>
                                        <p:tav tm="100000">
                                          <p:val>
                                            <p:fltVal val="0"/>
                                          </p:val>
                                        </p:tav>
                                      </p:tavLst>
                                    </p:anim>
                                    <p:anim calcmode="lin" valueType="num">
                                      <p:cBhvr>
                                        <p:cTn id="137" dur="2000" fill="hold"/>
                                        <p:tgtEl>
                                          <p:spTgt spid="55"/>
                                        </p:tgtEl>
                                        <p:attrNameLst>
                                          <p:attrName>ppt_h</p:attrName>
                                        </p:attrNameLst>
                                      </p:cBhvr>
                                      <p:tavLst>
                                        <p:tav tm="0">
                                          <p:val>
                                            <p:fltVal val="0"/>
                                          </p:val>
                                        </p:tav>
                                        <p:tav tm="100000">
                                          <p:val>
                                            <p:strVal val="#ppt_h"/>
                                          </p:val>
                                        </p:tav>
                                      </p:tavLst>
                                    </p:anim>
                                    <p:anim calcmode="lin" valueType="num">
                                      <p:cBhvr>
                                        <p:cTn id="138" dur="20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path" presetSubtype="0" accel="50000" decel="50000" fill="hold" grpId="1" nodeType="clickEffect">
                                  <p:stCondLst>
                                    <p:cond delay="0"/>
                                  </p:stCondLst>
                                  <p:childTnLst>
                                    <p:animMotion origin="layout" path="M -2.22222E-6 -0.00185 L 0.05591 0.35546 " pathEditMode="relative" rAng="0" ptsTypes="AA">
                                      <p:cBhvr>
                                        <p:cTn id="142" dur="2000" fill="hold"/>
                                        <p:tgtEl>
                                          <p:spTgt spid="55"/>
                                        </p:tgtEl>
                                        <p:attrNameLst>
                                          <p:attrName>ppt_x</p:attrName>
                                          <p:attrName>ppt_y</p:attrName>
                                        </p:attrNameLst>
                                      </p:cBhvr>
                                      <p:rCtr x="2795" y="17854"/>
                                    </p:animMotion>
                                  </p:childTnLst>
                                </p:cTn>
                              </p:par>
                            </p:childTnLst>
                          </p:cTn>
                        </p:par>
                      </p:childTnLst>
                    </p:cTn>
                  </p:par>
                  <p:par>
                    <p:cTn id="143" fill="hold">
                      <p:stCondLst>
                        <p:cond delay="indefinite"/>
                      </p:stCondLst>
                      <p:childTnLst>
                        <p:par>
                          <p:cTn id="144" fill="hold">
                            <p:stCondLst>
                              <p:cond delay="0"/>
                            </p:stCondLst>
                            <p:childTnLst>
                              <p:par>
                                <p:cTn id="145" presetID="22" presetClass="entr" presetSubtype="1" fill="hold" nodeType="clickEffect">
                                  <p:stCondLst>
                                    <p:cond delay="0"/>
                                  </p:stCondLst>
                                  <p:childTnLst>
                                    <p:set>
                                      <p:cBhvr>
                                        <p:cTn id="146" dur="1" fill="hold">
                                          <p:stCondLst>
                                            <p:cond delay="0"/>
                                          </p:stCondLst>
                                        </p:cTn>
                                        <p:tgtEl>
                                          <p:spTgt spid="9"/>
                                        </p:tgtEl>
                                        <p:attrNameLst>
                                          <p:attrName>style.visibility</p:attrName>
                                        </p:attrNameLst>
                                      </p:cBhvr>
                                      <p:to>
                                        <p:strVal val="visible"/>
                                      </p:to>
                                    </p:set>
                                    <p:animEffect transition="in" filter="wipe(up)">
                                      <p:cBhvr>
                                        <p:cTn id="147" dur="3000"/>
                                        <p:tgtEl>
                                          <p:spTgt spid="9"/>
                                        </p:tgtEl>
                                      </p:cBhvr>
                                    </p:animEffect>
                                  </p:childTnLst>
                                </p:cTn>
                              </p:par>
                            </p:childTnLst>
                          </p:cTn>
                        </p:par>
                      </p:childTnLst>
                    </p:cTn>
                  </p:par>
                  <p:par>
                    <p:cTn id="148" fill="hold">
                      <p:stCondLst>
                        <p:cond delay="indefinite"/>
                      </p:stCondLst>
                      <p:childTnLst>
                        <p:par>
                          <p:cTn id="149" fill="hold">
                            <p:stCondLst>
                              <p:cond delay="0"/>
                            </p:stCondLst>
                            <p:childTnLst>
                              <p:par>
                                <p:cTn id="150" presetID="9" presetClass="entr" presetSubtype="0" fill="hold" grpId="0" nodeType="clickEffect">
                                  <p:stCondLst>
                                    <p:cond delay="0"/>
                                  </p:stCondLst>
                                  <p:childTnLst>
                                    <p:set>
                                      <p:cBhvr>
                                        <p:cTn id="151" dur="1" fill="hold">
                                          <p:stCondLst>
                                            <p:cond delay="0"/>
                                          </p:stCondLst>
                                        </p:cTn>
                                        <p:tgtEl>
                                          <p:spTgt spid="293932"/>
                                        </p:tgtEl>
                                        <p:attrNameLst>
                                          <p:attrName>style.visibility</p:attrName>
                                        </p:attrNameLst>
                                      </p:cBhvr>
                                      <p:to>
                                        <p:strVal val="visible"/>
                                      </p:to>
                                    </p:set>
                                    <p:animEffect transition="in" filter="dissolve">
                                      <p:cBhvr>
                                        <p:cTn id="152" dur="500"/>
                                        <p:tgtEl>
                                          <p:spTgt spid="293932"/>
                                        </p:tgtEl>
                                      </p:cBhvr>
                                    </p:animEffect>
                                  </p:childTnLst>
                                </p:cTn>
                              </p:par>
                              <p:par>
                                <p:cTn id="153" presetID="9" presetClass="entr" presetSubtype="0" fill="hold" grpId="0" nodeType="withEffect">
                                  <p:stCondLst>
                                    <p:cond delay="0"/>
                                  </p:stCondLst>
                                  <p:childTnLst>
                                    <p:set>
                                      <p:cBhvr>
                                        <p:cTn id="154" dur="1" fill="hold">
                                          <p:stCondLst>
                                            <p:cond delay="0"/>
                                          </p:stCondLst>
                                        </p:cTn>
                                        <p:tgtEl>
                                          <p:spTgt spid="293933"/>
                                        </p:tgtEl>
                                        <p:attrNameLst>
                                          <p:attrName>style.visibility</p:attrName>
                                        </p:attrNameLst>
                                      </p:cBhvr>
                                      <p:to>
                                        <p:strVal val="visible"/>
                                      </p:to>
                                    </p:set>
                                    <p:animEffect transition="in" filter="dissolve">
                                      <p:cBhvr>
                                        <p:cTn id="155" dur="500"/>
                                        <p:tgtEl>
                                          <p:spTgt spid="293933"/>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xit" presetSubtype="4" fill="hold" nodeType="clickEffect">
                                  <p:stCondLst>
                                    <p:cond delay="0"/>
                                  </p:stCondLst>
                                  <p:childTnLst>
                                    <p:animEffect transition="out" filter="wipe(down)">
                                      <p:cBhvr>
                                        <p:cTn id="159" dur="5000"/>
                                        <p:tgtEl>
                                          <p:spTgt spid="9"/>
                                        </p:tgtEl>
                                      </p:cBhvr>
                                    </p:animEffect>
                                    <p:set>
                                      <p:cBhvr>
                                        <p:cTn id="160" dur="1" fill="hold">
                                          <p:stCondLst>
                                            <p:cond delay="4999"/>
                                          </p:stCondLst>
                                        </p:cTn>
                                        <p:tgtEl>
                                          <p:spTgt spid="9"/>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nodeType="clickEffect">
                                  <p:stCondLst>
                                    <p:cond delay="0"/>
                                  </p:stCondLst>
                                  <p:childTnLst>
                                    <p:set>
                                      <p:cBhvr>
                                        <p:cTn id="164" dur="1" fill="hold">
                                          <p:stCondLst>
                                            <p:cond delay="0"/>
                                          </p:stCondLst>
                                        </p:cTn>
                                        <p:tgtEl>
                                          <p:spTgt spid="4"/>
                                        </p:tgtEl>
                                        <p:attrNameLst>
                                          <p:attrName>style.visibility</p:attrName>
                                        </p:attrNameLst>
                                      </p:cBhvr>
                                      <p:to>
                                        <p:strVal val="visible"/>
                                      </p:to>
                                    </p:set>
                                    <p:animEffect transition="in" filter="wipe(left)">
                                      <p:cBhvr>
                                        <p:cTn id="165" dur="5000"/>
                                        <p:tgtEl>
                                          <p:spTgt spid="4"/>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4" fill="hold" nodeType="clickEffect">
                                  <p:stCondLst>
                                    <p:cond delay="0"/>
                                  </p:stCondLst>
                                  <p:childTnLst>
                                    <p:set>
                                      <p:cBhvr>
                                        <p:cTn id="169" dur="1" fill="hold">
                                          <p:stCondLst>
                                            <p:cond delay="0"/>
                                          </p:stCondLst>
                                        </p:cTn>
                                        <p:tgtEl>
                                          <p:spTgt spid="8"/>
                                        </p:tgtEl>
                                        <p:attrNameLst>
                                          <p:attrName>style.visibility</p:attrName>
                                        </p:attrNameLst>
                                      </p:cBhvr>
                                      <p:to>
                                        <p:strVal val="visible"/>
                                      </p:to>
                                    </p:set>
                                    <p:animEffect transition="in" filter="wipe(down)">
                                      <p:cBhvr>
                                        <p:cTn id="170" dur="500"/>
                                        <p:tgtEl>
                                          <p:spTgt spid="8"/>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293955"/>
                                        </p:tgtEl>
                                        <p:attrNameLst>
                                          <p:attrName>style.visibility</p:attrName>
                                        </p:attrNameLst>
                                      </p:cBhvr>
                                      <p:to>
                                        <p:strVal val="visible"/>
                                      </p:to>
                                    </p:set>
                                    <p:animEffect transition="in" filter="wipe(left)">
                                      <p:cBhvr>
                                        <p:cTn id="175" dur="5000"/>
                                        <p:tgtEl>
                                          <p:spTgt spid="293955"/>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4" fill="hold" nodeType="clickEffect">
                                  <p:stCondLst>
                                    <p:cond delay="0"/>
                                  </p:stCondLst>
                                  <p:childTnLst>
                                    <p:set>
                                      <p:cBhvr>
                                        <p:cTn id="179" dur="1" fill="hold">
                                          <p:stCondLst>
                                            <p:cond delay="0"/>
                                          </p:stCondLst>
                                        </p:cTn>
                                        <p:tgtEl>
                                          <p:spTgt spid="7"/>
                                        </p:tgtEl>
                                        <p:attrNameLst>
                                          <p:attrName>style.visibility</p:attrName>
                                        </p:attrNameLst>
                                      </p:cBhvr>
                                      <p:to>
                                        <p:strVal val="visible"/>
                                      </p:to>
                                    </p:set>
                                    <p:animEffect transition="in" filter="wipe(down)">
                                      <p:cBhvr>
                                        <p:cTn id="180" dur="500"/>
                                        <p:tgtEl>
                                          <p:spTgt spid="7"/>
                                        </p:tgtEl>
                                      </p:cBhvr>
                                    </p:animEffect>
                                  </p:childTnLst>
                                </p:cTn>
                              </p:par>
                            </p:childTnLst>
                          </p:cTn>
                        </p:par>
                      </p:childTnLst>
                    </p:cTn>
                  </p:par>
                  <p:par>
                    <p:cTn id="181" fill="hold">
                      <p:stCondLst>
                        <p:cond delay="indefinite"/>
                      </p:stCondLst>
                      <p:childTnLst>
                        <p:par>
                          <p:cTn id="182" fill="hold">
                            <p:stCondLst>
                              <p:cond delay="0"/>
                            </p:stCondLst>
                            <p:childTnLst>
                              <p:par>
                                <p:cTn id="183" presetID="29" presetClass="entr" presetSubtype="0" fill="hold" grpId="0" nodeType="clickEffect">
                                  <p:stCondLst>
                                    <p:cond delay="0"/>
                                  </p:stCondLst>
                                  <p:childTnLst>
                                    <p:set>
                                      <p:cBhvr>
                                        <p:cTn id="184" dur="1" fill="hold">
                                          <p:stCondLst>
                                            <p:cond delay="0"/>
                                          </p:stCondLst>
                                        </p:cTn>
                                        <p:tgtEl>
                                          <p:spTgt spid="293957"/>
                                        </p:tgtEl>
                                        <p:attrNameLst>
                                          <p:attrName>style.visibility</p:attrName>
                                        </p:attrNameLst>
                                      </p:cBhvr>
                                      <p:to>
                                        <p:strVal val="visible"/>
                                      </p:to>
                                    </p:set>
                                    <p:anim calcmode="lin" valueType="num">
                                      <p:cBhvr>
                                        <p:cTn id="185" dur="1000" fill="hold"/>
                                        <p:tgtEl>
                                          <p:spTgt spid="293957"/>
                                        </p:tgtEl>
                                        <p:attrNameLst>
                                          <p:attrName>ppt_x</p:attrName>
                                        </p:attrNameLst>
                                      </p:cBhvr>
                                      <p:tavLst>
                                        <p:tav tm="0">
                                          <p:val>
                                            <p:strVal val="#ppt_x-.2"/>
                                          </p:val>
                                        </p:tav>
                                        <p:tav tm="100000">
                                          <p:val>
                                            <p:strVal val="#ppt_x"/>
                                          </p:val>
                                        </p:tav>
                                      </p:tavLst>
                                    </p:anim>
                                    <p:anim calcmode="lin" valueType="num">
                                      <p:cBhvr>
                                        <p:cTn id="186" dur="1000" fill="hold"/>
                                        <p:tgtEl>
                                          <p:spTgt spid="293957"/>
                                        </p:tgtEl>
                                        <p:attrNameLst>
                                          <p:attrName>ppt_y</p:attrName>
                                        </p:attrNameLst>
                                      </p:cBhvr>
                                      <p:tavLst>
                                        <p:tav tm="0">
                                          <p:val>
                                            <p:strVal val="#ppt_y"/>
                                          </p:val>
                                        </p:tav>
                                        <p:tav tm="100000">
                                          <p:val>
                                            <p:strVal val="#ppt_y"/>
                                          </p:val>
                                        </p:tav>
                                      </p:tavLst>
                                    </p:anim>
                                    <p:animEffect transition="in" filter="wipe(right)" prLst="gradientSize: 0.1">
                                      <p:cBhvr>
                                        <p:cTn id="187" dur="1000"/>
                                        <p:tgtEl>
                                          <p:spTgt spid="293957"/>
                                        </p:tgtEl>
                                      </p:cBhvr>
                                    </p:animEffect>
                                  </p:childTnLst>
                                </p:cTn>
                              </p:par>
                            </p:childTnLst>
                          </p:cTn>
                        </p:par>
                      </p:childTnLst>
                    </p:cTn>
                  </p:par>
                  <p:par>
                    <p:cTn id="188" fill="hold">
                      <p:stCondLst>
                        <p:cond delay="indefinite"/>
                      </p:stCondLst>
                      <p:childTnLst>
                        <p:par>
                          <p:cTn id="189" fill="hold">
                            <p:stCondLst>
                              <p:cond delay="0"/>
                            </p:stCondLst>
                            <p:childTnLst>
                              <p:par>
                                <p:cTn id="190" presetID="29" presetClass="entr" presetSubtype="0" fill="hold" grpId="0" nodeType="clickEffect">
                                  <p:stCondLst>
                                    <p:cond delay="0"/>
                                  </p:stCondLst>
                                  <p:childTnLst>
                                    <p:set>
                                      <p:cBhvr>
                                        <p:cTn id="191" dur="1" fill="hold">
                                          <p:stCondLst>
                                            <p:cond delay="0"/>
                                          </p:stCondLst>
                                        </p:cTn>
                                        <p:tgtEl>
                                          <p:spTgt spid="293956"/>
                                        </p:tgtEl>
                                        <p:attrNameLst>
                                          <p:attrName>style.visibility</p:attrName>
                                        </p:attrNameLst>
                                      </p:cBhvr>
                                      <p:to>
                                        <p:strVal val="visible"/>
                                      </p:to>
                                    </p:set>
                                    <p:anim calcmode="lin" valueType="num">
                                      <p:cBhvr>
                                        <p:cTn id="192" dur="1000" fill="hold"/>
                                        <p:tgtEl>
                                          <p:spTgt spid="293956"/>
                                        </p:tgtEl>
                                        <p:attrNameLst>
                                          <p:attrName>ppt_x</p:attrName>
                                        </p:attrNameLst>
                                      </p:cBhvr>
                                      <p:tavLst>
                                        <p:tav tm="0">
                                          <p:val>
                                            <p:strVal val="#ppt_x-.2"/>
                                          </p:val>
                                        </p:tav>
                                        <p:tav tm="100000">
                                          <p:val>
                                            <p:strVal val="#ppt_x"/>
                                          </p:val>
                                        </p:tav>
                                      </p:tavLst>
                                    </p:anim>
                                    <p:anim calcmode="lin" valueType="num">
                                      <p:cBhvr>
                                        <p:cTn id="193" dur="1000" fill="hold"/>
                                        <p:tgtEl>
                                          <p:spTgt spid="293956"/>
                                        </p:tgtEl>
                                        <p:attrNameLst>
                                          <p:attrName>ppt_y</p:attrName>
                                        </p:attrNameLst>
                                      </p:cBhvr>
                                      <p:tavLst>
                                        <p:tav tm="0">
                                          <p:val>
                                            <p:strVal val="#ppt_y"/>
                                          </p:val>
                                        </p:tav>
                                        <p:tav tm="100000">
                                          <p:val>
                                            <p:strVal val="#ppt_y"/>
                                          </p:val>
                                        </p:tav>
                                      </p:tavLst>
                                    </p:anim>
                                    <p:animEffect transition="in" filter="wipe(right)" prLst="gradientSize: 0.1">
                                      <p:cBhvr>
                                        <p:cTn id="194" dur="1000"/>
                                        <p:tgtEl>
                                          <p:spTgt spid="293956"/>
                                        </p:tgtEl>
                                      </p:cBhvr>
                                    </p:animEffect>
                                  </p:childTnLst>
                                </p:cTn>
                              </p:par>
                            </p:childTnLst>
                          </p:cTn>
                        </p:par>
                      </p:childTnLst>
                    </p:cTn>
                  </p:par>
                  <p:par>
                    <p:cTn id="195" fill="hold">
                      <p:stCondLst>
                        <p:cond delay="indefinite"/>
                      </p:stCondLst>
                      <p:childTnLst>
                        <p:par>
                          <p:cTn id="196" fill="hold">
                            <p:stCondLst>
                              <p:cond delay="0"/>
                            </p:stCondLst>
                            <p:childTnLst>
                              <p:par>
                                <p:cTn id="197" presetID="27" presetClass="entr" presetSubtype="0" fill="hold" grpId="0" nodeType="clickEffect">
                                  <p:stCondLst>
                                    <p:cond delay="0"/>
                                  </p:stCondLst>
                                  <p:iterate type="lt">
                                    <p:tmPct val="50000"/>
                                  </p:iterate>
                                  <p:childTnLst>
                                    <p:set>
                                      <p:cBhvr>
                                        <p:cTn id="198" dur="1" fill="hold">
                                          <p:stCondLst>
                                            <p:cond delay="0"/>
                                          </p:stCondLst>
                                        </p:cTn>
                                        <p:tgtEl>
                                          <p:spTgt spid="293958"/>
                                        </p:tgtEl>
                                        <p:attrNameLst>
                                          <p:attrName>style.visibility</p:attrName>
                                        </p:attrNameLst>
                                      </p:cBhvr>
                                      <p:to>
                                        <p:strVal val="visible"/>
                                      </p:to>
                                    </p:set>
                                    <p:anim calcmode="discrete" valueType="clr">
                                      <p:cBhvr override="childStyle">
                                        <p:cTn id="199" dur="80"/>
                                        <p:tgtEl>
                                          <p:spTgt spid="293958"/>
                                        </p:tgtEl>
                                        <p:attrNameLst>
                                          <p:attrName>style.color</p:attrName>
                                        </p:attrNameLst>
                                      </p:cBhvr>
                                      <p:tavLst>
                                        <p:tav tm="0">
                                          <p:val>
                                            <p:clrVal>
                                              <a:schemeClr val="accent2"/>
                                            </p:clrVal>
                                          </p:val>
                                        </p:tav>
                                        <p:tav tm="50000">
                                          <p:val>
                                            <p:clrVal>
                                              <a:schemeClr val="hlink"/>
                                            </p:clrVal>
                                          </p:val>
                                        </p:tav>
                                      </p:tavLst>
                                    </p:anim>
                                    <p:anim calcmode="discrete" valueType="clr">
                                      <p:cBhvr>
                                        <p:cTn id="200" dur="80"/>
                                        <p:tgtEl>
                                          <p:spTgt spid="293958"/>
                                        </p:tgtEl>
                                        <p:attrNameLst>
                                          <p:attrName>fillcolor</p:attrName>
                                        </p:attrNameLst>
                                      </p:cBhvr>
                                      <p:tavLst>
                                        <p:tav tm="0">
                                          <p:val>
                                            <p:clrVal>
                                              <a:schemeClr val="accent2"/>
                                            </p:clrVal>
                                          </p:val>
                                        </p:tav>
                                        <p:tav tm="50000">
                                          <p:val>
                                            <p:clrVal>
                                              <a:schemeClr val="hlink"/>
                                            </p:clrVal>
                                          </p:val>
                                        </p:tav>
                                      </p:tavLst>
                                    </p:anim>
                                    <p:set>
                                      <p:cBhvr>
                                        <p:cTn id="201" dur="80"/>
                                        <p:tgtEl>
                                          <p:spTgt spid="293958"/>
                                        </p:tgtEl>
                                        <p:attrNameLst>
                                          <p:attrName>fill.type</p:attrName>
                                        </p:attrNameLst>
                                      </p:cBhvr>
                                      <p:to>
                                        <p:strVal val="solid"/>
                                      </p:to>
                                    </p:set>
                                  </p:childTnLst>
                                </p:cTn>
                              </p:par>
                            </p:childTnLst>
                          </p:cTn>
                        </p:par>
                      </p:childTnLst>
                    </p:cTn>
                  </p:par>
                  <p:par>
                    <p:cTn id="202" fill="hold">
                      <p:stCondLst>
                        <p:cond delay="indefinite"/>
                      </p:stCondLst>
                      <p:childTnLst>
                        <p:par>
                          <p:cTn id="203" fill="hold">
                            <p:stCondLst>
                              <p:cond delay="0"/>
                            </p:stCondLst>
                            <p:childTnLst>
                              <p:par>
                                <p:cTn id="204" presetID="47" presetClass="entr" presetSubtype="0" fill="hold" grpId="0" nodeType="clickEffect">
                                  <p:stCondLst>
                                    <p:cond delay="0"/>
                                  </p:stCondLst>
                                  <p:childTnLst>
                                    <p:set>
                                      <p:cBhvr>
                                        <p:cTn id="205" dur="1" fill="hold">
                                          <p:stCondLst>
                                            <p:cond delay="0"/>
                                          </p:stCondLst>
                                        </p:cTn>
                                        <p:tgtEl>
                                          <p:spTgt spid="293959"/>
                                        </p:tgtEl>
                                        <p:attrNameLst>
                                          <p:attrName>style.visibility</p:attrName>
                                        </p:attrNameLst>
                                      </p:cBhvr>
                                      <p:to>
                                        <p:strVal val="visible"/>
                                      </p:to>
                                    </p:set>
                                    <p:animEffect transition="in" filter="fade">
                                      <p:cBhvr>
                                        <p:cTn id="206" dur="1000"/>
                                        <p:tgtEl>
                                          <p:spTgt spid="293959"/>
                                        </p:tgtEl>
                                      </p:cBhvr>
                                    </p:animEffect>
                                    <p:anim calcmode="lin" valueType="num">
                                      <p:cBhvr>
                                        <p:cTn id="207" dur="1000" fill="hold"/>
                                        <p:tgtEl>
                                          <p:spTgt spid="293959"/>
                                        </p:tgtEl>
                                        <p:attrNameLst>
                                          <p:attrName>ppt_x</p:attrName>
                                        </p:attrNameLst>
                                      </p:cBhvr>
                                      <p:tavLst>
                                        <p:tav tm="0">
                                          <p:val>
                                            <p:strVal val="#ppt_x"/>
                                          </p:val>
                                        </p:tav>
                                        <p:tav tm="100000">
                                          <p:val>
                                            <p:strVal val="#ppt_x"/>
                                          </p:val>
                                        </p:tav>
                                      </p:tavLst>
                                    </p:anim>
                                    <p:anim calcmode="lin" valueType="num">
                                      <p:cBhvr>
                                        <p:cTn id="208" dur="1000" fill="hold"/>
                                        <p:tgtEl>
                                          <p:spTgt spid="293959"/>
                                        </p:tgtEl>
                                        <p:attrNameLst>
                                          <p:attrName>ppt_y</p:attrName>
                                        </p:attrNameLst>
                                      </p:cBhvr>
                                      <p:tavLst>
                                        <p:tav tm="0">
                                          <p:val>
                                            <p:strVal val="#ppt_y-.1"/>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27" presetClass="entr" presetSubtype="0" fill="hold" grpId="0" nodeType="clickEffect">
                                  <p:stCondLst>
                                    <p:cond delay="0"/>
                                  </p:stCondLst>
                                  <p:iterate type="lt">
                                    <p:tmPct val="50000"/>
                                  </p:iterate>
                                  <p:childTnLst>
                                    <p:set>
                                      <p:cBhvr>
                                        <p:cTn id="212" dur="1" fill="hold">
                                          <p:stCondLst>
                                            <p:cond delay="0"/>
                                          </p:stCondLst>
                                        </p:cTn>
                                        <p:tgtEl>
                                          <p:spTgt spid="293967"/>
                                        </p:tgtEl>
                                        <p:attrNameLst>
                                          <p:attrName>style.visibility</p:attrName>
                                        </p:attrNameLst>
                                      </p:cBhvr>
                                      <p:to>
                                        <p:strVal val="visible"/>
                                      </p:to>
                                    </p:set>
                                    <p:anim calcmode="discrete" valueType="clr">
                                      <p:cBhvr override="childStyle">
                                        <p:cTn id="213" dur="80"/>
                                        <p:tgtEl>
                                          <p:spTgt spid="293967"/>
                                        </p:tgtEl>
                                        <p:attrNameLst>
                                          <p:attrName>style.color</p:attrName>
                                        </p:attrNameLst>
                                      </p:cBhvr>
                                      <p:tavLst>
                                        <p:tav tm="0">
                                          <p:val>
                                            <p:clrVal>
                                              <a:schemeClr val="accent2"/>
                                            </p:clrVal>
                                          </p:val>
                                        </p:tav>
                                        <p:tav tm="50000">
                                          <p:val>
                                            <p:clrVal>
                                              <a:schemeClr val="hlink"/>
                                            </p:clrVal>
                                          </p:val>
                                        </p:tav>
                                      </p:tavLst>
                                    </p:anim>
                                    <p:anim calcmode="discrete" valueType="clr">
                                      <p:cBhvr>
                                        <p:cTn id="214" dur="80"/>
                                        <p:tgtEl>
                                          <p:spTgt spid="293967"/>
                                        </p:tgtEl>
                                        <p:attrNameLst>
                                          <p:attrName>fillcolor</p:attrName>
                                        </p:attrNameLst>
                                      </p:cBhvr>
                                      <p:tavLst>
                                        <p:tav tm="0">
                                          <p:val>
                                            <p:clrVal>
                                              <a:schemeClr val="accent2"/>
                                            </p:clrVal>
                                          </p:val>
                                        </p:tav>
                                        <p:tav tm="50000">
                                          <p:val>
                                            <p:clrVal>
                                              <a:schemeClr val="hlink"/>
                                            </p:clrVal>
                                          </p:val>
                                        </p:tav>
                                      </p:tavLst>
                                    </p:anim>
                                    <p:set>
                                      <p:cBhvr>
                                        <p:cTn id="215" dur="80"/>
                                        <p:tgtEl>
                                          <p:spTgt spid="2939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919" grpId="0"/>
      <p:bldP spid="293931" grpId="0"/>
      <p:bldP spid="293915" grpId="0"/>
      <p:bldP spid="293916" grpId="0"/>
      <p:bldP spid="293917" grpId="0"/>
      <p:bldP spid="293918" grpId="0" animBg="1"/>
      <p:bldP spid="40970" grpId="0" animBg="1"/>
      <p:bldP spid="293922" grpId="0" animBg="1"/>
      <p:bldP spid="293923" grpId="0" animBg="1"/>
      <p:bldP spid="293925" grpId="0" animBg="1"/>
      <p:bldP spid="293926" grpId="0" animBg="1"/>
      <p:bldP spid="293930" grpId="0"/>
      <p:bldP spid="293932" grpId="0"/>
      <p:bldP spid="293933" grpId="0"/>
      <p:bldP spid="293955" grpId="0"/>
      <p:bldP spid="293956" grpId="0" animBg="1"/>
      <p:bldP spid="293957" grpId="0" animBg="1"/>
      <p:bldP spid="293958" grpId="0"/>
      <p:bldP spid="293959" grpId="0"/>
      <p:bldP spid="293967" grpId="0"/>
      <p:bldP spid="293974" grpId="0"/>
      <p:bldP spid="293975" grpId="0"/>
      <p:bldP spid="55" grpId="0" animBg="1"/>
      <p:bldP spid="5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81238" y="779456"/>
            <a:ext cx="8905002" cy="5693866"/>
          </a:xfrm>
          <a:prstGeom prst="rect">
            <a:avLst/>
          </a:prstGeom>
          <a:noFill/>
          <a:ln w="9525">
            <a:noFill/>
            <a:miter lim="800000"/>
            <a:headEnd/>
            <a:tailEnd/>
          </a:ln>
        </p:spPr>
        <p:txBody>
          <a:bodyPr wrap="none">
            <a:spAutoFit/>
          </a:bodyPr>
          <a:lstStyle/>
          <a:p>
            <a:pPr marL="342900" indent="-342900">
              <a:spcBef>
                <a:spcPct val="20000"/>
              </a:spcBef>
            </a:pPr>
            <a:r>
              <a:rPr lang="en-US" dirty="0" smtClean="0">
                <a:solidFill>
                  <a:srgbClr val="000000"/>
                </a:solidFill>
              </a:rPr>
              <a:t>1. </a:t>
            </a:r>
            <a:r>
              <a:rPr lang="en-US" u="sng" dirty="0" smtClean="0">
                <a:solidFill>
                  <a:srgbClr val="000000"/>
                </a:solidFill>
              </a:rPr>
              <a:t>Kinematics</a:t>
            </a:r>
            <a:r>
              <a:rPr lang="en-US" dirty="0" smtClean="0">
                <a:solidFill>
                  <a:srgbClr val="000000"/>
                </a:solidFill>
              </a:rPr>
              <a:t> deals with motion’s “</a:t>
            </a:r>
            <a:r>
              <a:rPr lang="en-US" dirty="0" err="1" smtClean="0">
                <a:solidFill>
                  <a:srgbClr val="000000"/>
                </a:solidFill>
              </a:rPr>
              <a:t>whats</a:t>
            </a:r>
            <a:r>
              <a:rPr lang="en-US" dirty="0" smtClean="0">
                <a:solidFill>
                  <a:srgbClr val="000000"/>
                </a:solidFill>
              </a:rPr>
              <a:t>”: </a:t>
            </a:r>
            <a:r>
              <a:rPr lang="en-US" dirty="0" err="1">
                <a:solidFill>
                  <a:srgbClr val="000000"/>
                </a:solidFill>
                <a:latin typeface="Symbol" panose="05050102010706020507" pitchFamily="18" charset="2"/>
              </a:rPr>
              <a:t>D</a:t>
            </a:r>
            <a:r>
              <a:rPr lang="en-US" dirty="0" err="1" smtClean="0">
                <a:solidFill>
                  <a:srgbClr val="000000"/>
                </a:solidFill>
              </a:rPr>
              <a:t>d</a:t>
            </a:r>
            <a:r>
              <a:rPr lang="en-US" dirty="0" smtClean="0">
                <a:solidFill>
                  <a:srgbClr val="000000"/>
                </a:solidFill>
              </a:rPr>
              <a:t>, v, a, </a:t>
            </a:r>
            <a:r>
              <a:rPr lang="en-US" dirty="0" smtClean="0">
                <a:solidFill>
                  <a:srgbClr val="000000"/>
                </a:solidFill>
                <a:latin typeface="Symbol" panose="05050102010706020507" pitchFamily="18" charset="2"/>
              </a:rPr>
              <a:t>D</a:t>
            </a:r>
            <a:r>
              <a:rPr lang="en-US" dirty="0" smtClean="0">
                <a:solidFill>
                  <a:srgbClr val="000000"/>
                </a:solidFill>
              </a:rPr>
              <a:t>t. </a:t>
            </a:r>
          </a:p>
          <a:p>
            <a:pPr marL="342900" indent="-342900">
              <a:spcBef>
                <a:spcPct val="20000"/>
              </a:spcBef>
            </a:pPr>
            <a:r>
              <a:rPr lang="en-US" dirty="0">
                <a:solidFill>
                  <a:srgbClr val="000000"/>
                </a:solidFill>
              </a:rPr>
              <a:t>	</a:t>
            </a:r>
            <a:r>
              <a:rPr lang="en-US" u="sng" dirty="0" smtClean="0">
                <a:solidFill>
                  <a:srgbClr val="000000"/>
                </a:solidFill>
              </a:rPr>
              <a:t>Dynamics</a:t>
            </a:r>
            <a:r>
              <a:rPr lang="en-US" dirty="0" smtClean="0">
                <a:solidFill>
                  <a:srgbClr val="000000"/>
                </a:solidFill>
              </a:rPr>
              <a:t> deals with the WHY of motion: </a:t>
            </a:r>
            <a:r>
              <a:rPr lang="en-US" b="1" dirty="0" smtClean="0">
                <a:solidFill>
                  <a:srgbClr val="000000"/>
                </a:solidFill>
              </a:rPr>
              <a:t>forces</a:t>
            </a:r>
            <a:r>
              <a:rPr lang="en-US" dirty="0" smtClean="0">
                <a:solidFill>
                  <a:srgbClr val="000000"/>
                </a:solidFill>
              </a:rPr>
              <a:t>. </a:t>
            </a:r>
          </a:p>
          <a:p>
            <a:pPr marL="342900" indent="-342900">
              <a:spcBef>
                <a:spcPct val="20000"/>
              </a:spcBef>
            </a:pPr>
            <a:r>
              <a:rPr lang="en-US" dirty="0">
                <a:solidFill>
                  <a:srgbClr val="000000"/>
                </a:solidFill>
              </a:rPr>
              <a:t>	</a:t>
            </a:r>
            <a:r>
              <a:rPr lang="en-US" dirty="0" smtClean="0">
                <a:solidFill>
                  <a:srgbClr val="000000"/>
                </a:solidFill>
              </a:rPr>
              <a:t>Of course, forces influence the </a:t>
            </a:r>
            <a:r>
              <a:rPr lang="en-US" dirty="0" err="1" smtClean="0">
                <a:solidFill>
                  <a:srgbClr val="000000"/>
                </a:solidFill>
              </a:rPr>
              <a:t>whats</a:t>
            </a:r>
            <a:r>
              <a:rPr lang="en-US" dirty="0" smtClean="0">
                <a:solidFill>
                  <a:srgbClr val="000000"/>
                </a:solidFill>
              </a:rPr>
              <a:t> of kinematics.</a:t>
            </a:r>
          </a:p>
          <a:p>
            <a:pPr marL="342900" indent="-342900">
              <a:spcBef>
                <a:spcPct val="20000"/>
              </a:spcBef>
            </a:pPr>
            <a:r>
              <a:rPr lang="en-US" dirty="0" smtClean="0">
                <a:solidFill>
                  <a:srgbClr val="000000"/>
                </a:solidFill>
              </a:rPr>
              <a:t>2. Aristotle said that forces in nature were the result of </a:t>
            </a:r>
          </a:p>
          <a:p>
            <a:pPr marL="342900" indent="-342900">
              <a:spcBef>
                <a:spcPct val="20000"/>
              </a:spcBef>
            </a:pPr>
            <a:r>
              <a:rPr lang="en-US" dirty="0">
                <a:solidFill>
                  <a:srgbClr val="000000"/>
                </a:solidFill>
              </a:rPr>
              <a:t>	</a:t>
            </a:r>
            <a:r>
              <a:rPr lang="en-US" dirty="0" smtClean="0">
                <a:solidFill>
                  <a:srgbClr val="000000"/>
                </a:solidFill>
              </a:rPr>
              <a:t>things seeking their natural place. </a:t>
            </a:r>
          </a:p>
          <a:p>
            <a:pPr marL="342900" indent="-342900">
              <a:spcBef>
                <a:spcPct val="20000"/>
              </a:spcBef>
            </a:pPr>
            <a:r>
              <a:rPr lang="en-US" dirty="0" smtClean="0">
                <a:solidFill>
                  <a:srgbClr val="000000"/>
                </a:solidFill>
              </a:rPr>
              <a:t>3. Galileo realized that continually-applied forces were </a:t>
            </a:r>
          </a:p>
          <a:p>
            <a:pPr marL="342900" indent="-342900">
              <a:spcBef>
                <a:spcPct val="20000"/>
              </a:spcBef>
            </a:pPr>
            <a:r>
              <a:rPr lang="en-US" dirty="0">
                <a:solidFill>
                  <a:srgbClr val="000000"/>
                </a:solidFill>
              </a:rPr>
              <a:t>	</a:t>
            </a:r>
            <a:r>
              <a:rPr lang="en-US" dirty="0" smtClean="0">
                <a:solidFill>
                  <a:srgbClr val="000000"/>
                </a:solidFill>
              </a:rPr>
              <a:t>not necessary to keep an object in motion.</a:t>
            </a:r>
          </a:p>
          <a:p>
            <a:pPr marL="342900" indent="-342900">
              <a:spcBef>
                <a:spcPct val="20000"/>
              </a:spcBef>
            </a:pPr>
            <a:r>
              <a:rPr lang="en-US" dirty="0" smtClean="0">
                <a:solidFill>
                  <a:srgbClr val="000000"/>
                </a:solidFill>
              </a:rPr>
              <a:t>4. Newton’s </a:t>
            </a:r>
            <a:r>
              <a:rPr lang="en-US" u="sng" dirty="0" smtClean="0">
                <a:solidFill>
                  <a:srgbClr val="000000"/>
                </a:solidFill>
              </a:rPr>
              <a:t>Law of Inertia</a:t>
            </a:r>
            <a:r>
              <a:rPr lang="en-US" dirty="0" smtClean="0">
                <a:solidFill>
                  <a:srgbClr val="000000"/>
                </a:solidFill>
              </a:rPr>
              <a:t> says that objects tend to </a:t>
            </a:r>
          </a:p>
          <a:p>
            <a:pPr marL="342900" indent="-342900">
              <a:spcBef>
                <a:spcPct val="20000"/>
              </a:spcBef>
            </a:pPr>
            <a:r>
              <a:rPr lang="en-US" dirty="0">
                <a:solidFill>
                  <a:srgbClr val="000000"/>
                </a:solidFill>
              </a:rPr>
              <a:t>	</a:t>
            </a:r>
            <a:r>
              <a:rPr lang="en-US" dirty="0" smtClean="0">
                <a:solidFill>
                  <a:srgbClr val="000000"/>
                </a:solidFill>
              </a:rPr>
              <a:t>maintain their state of motion. The more </a:t>
            </a:r>
            <a:r>
              <a:rPr lang="en-US" u="sng" dirty="0" smtClean="0">
                <a:solidFill>
                  <a:srgbClr val="000000"/>
                </a:solidFill>
              </a:rPr>
              <a:t>inertia</a:t>
            </a:r>
            <a:r>
              <a:rPr lang="en-US" dirty="0" smtClean="0">
                <a:solidFill>
                  <a:srgbClr val="000000"/>
                </a:solidFill>
              </a:rPr>
              <a:t> they </a:t>
            </a:r>
          </a:p>
          <a:p>
            <a:pPr marL="342900" indent="-342900">
              <a:spcBef>
                <a:spcPct val="20000"/>
              </a:spcBef>
            </a:pPr>
            <a:r>
              <a:rPr lang="en-US" dirty="0">
                <a:solidFill>
                  <a:srgbClr val="000000"/>
                </a:solidFill>
              </a:rPr>
              <a:t>	</a:t>
            </a:r>
            <a:r>
              <a:rPr lang="en-US" dirty="0" smtClean="0">
                <a:solidFill>
                  <a:srgbClr val="000000"/>
                </a:solidFill>
              </a:rPr>
              <a:t>have (due to their mass), the more they “want” to </a:t>
            </a:r>
          </a:p>
          <a:p>
            <a:pPr marL="342900" indent="-342900">
              <a:spcBef>
                <a:spcPct val="20000"/>
              </a:spcBef>
            </a:pPr>
            <a:r>
              <a:rPr lang="en-US" dirty="0">
                <a:solidFill>
                  <a:srgbClr val="000000"/>
                </a:solidFill>
              </a:rPr>
              <a:t>	</a:t>
            </a:r>
            <a:r>
              <a:rPr lang="en-US" dirty="0" smtClean="0">
                <a:solidFill>
                  <a:srgbClr val="000000"/>
                </a:solidFill>
              </a:rPr>
              <a:t>maintain that state of motion.</a:t>
            </a:r>
          </a:p>
        </p:txBody>
      </p:sp>
      <p:sp>
        <p:nvSpPr>
          <p:cNvPr id="7" name="Rectangle 6"/>
          <p:cNvSpPr>
            <a:spLocks noChangeArrowheads="1"/>
          </p:cNvSpPr>
          <p:nvPr/>
        </p:nvSpPr>
        <p:spPr bwMode="auto">
          <a:xfrm>
            <a:off x="674776" y="164069"/>
            <a:ext cx="7904664" cy="523220"/>
          </a:xfrm>
          <a:prstGeom prst="rect">
            <a:avLst/>
          </a:prstGeom>
          <a:noFill/>
          <a:ln w="9525">
            <a:noFill/>
            <a:miter lim="800000"/>
            <a:headEnd/>
            <a:tailEnd/>
          </a:ln>
        </p:spPr>
        <p:txBody>
          <a:bodyPr wrap="none">
            <a:spAutoFit/>
          </a:bodyPr>
          <a:lstStyle/>
          <a:p>
            <a:pPr marL="342900" indent="-342900" algn="ctr">
              <a:spcBef>
                <a:spcPct val="20000"/>
              </a:spcBef>
            </a:pPr>
            <a:r>
              <a:rPr lang="en-US" b="1" dirty="0" smtClean="0">
                <a:solidFill>
                  <a:srgbClr val="C00000"/>
                </a:solidFill>
              </a:rPr>
              <a:t>FINAL THOUGHTS: </a:t>
            </a:r>
            <a:r>
              <a:rPr lang="en-US" b="1" u="sng" dirty="0" smtClean="0">
                <a:solidFill>
                  <a:srgbClr val="C00000"/>
                </a:solidFill>
              </a:rPr>
              <a:t>Introduction to Dynamics</a:t>
            </a:r>
          </a:p>
        </p:txBody>
      </p:sp>
      <p:sp>
        <p:nvSpPr>
          <p:cNvPr id="6" name="Rectangle 6"/>
          <p:cNvSpPr>
            <a:spLocks noChangeArrowheads="1"/>
          </p:cNvSpPr>
          <p:nvPr/>
        </p:nvSpPr>
        <p:spPr bwMode="auto">
          <a:xfrm>
            <a:off x="5094884" y="6344904"/>
            <a:ext cx="4046812" cy="523220"/>
          </a:xfrm>
          <a:prstGeom prst="rect">
            <a:avLst/>
          </a:prstGeom>
          <a:noFill/>
          <a:ln w="9525">
            <a:noFill/>
            <a:miter lim="800000"/>
            <a:headEnd/>
            <a:tailEnd/>
          </a:ln>
        </p:spPr>
        <p:txBody>
          <a:bodyPr wrap="none">
            <a:spAutoFit/>
          </a:bodyPr>
          <a:lstStyle/>
          <a:p>
            <a:pPr marL="342900" indent="-342900" algn="r">
              <a:spcBef>
                <a:spcPct val="20000"/>
              </a:spcBef>
            </a:pPr>
            <a:r>
              <a:rPr lang="en-US" b="1" dirty="0" err="1" smtClean="0">
                <a:solidFill>
                  <a:srgbClr val="C00000"/>
                </a:solidFill>
                <a:latin typeface="Arial Narrow" panose="020B0606020202030204" pitchFamily="34" charset="0"/>
              </a:rPr>
              <a:t>www.teachnlearnchem.com</a:t>
            </a:r>
            <a:endParaRPr lang="en-US" b="1"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1160518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84" name="Rectangle 20"/>
          <p:cNvSpPr>
            <a:spLocks noChangeArrowheads="1"/>
          </p:cNvSpPr>
          <p:nvPr/>
        </p:nvSpPr>
        <p:spPr bwMode="auto">
          <a:xfrm>
            <a:off x="3270250" y="4831388"/>
            <a:ext cx="2757488" cy="598487"/>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sp>
        <p:nvSpPr>
          <p:cNvPr id="41987" name="Rectangle 15"/>
          <p:cNvSpPr>
            <a:spLocks noChangeArrowheads="1"/>
          </p:cNvSpPr>
          <p:nvPr/>
        </p:nvSpPr>
        <p:spPr bwMode="auto">
          <a:xfrm>
            <a:off x="390525" y="648325"/>
            <a:ext cx="2478088" cy="519113"/>
          </a:xfrm>
          <a:prstGeom prst="rect">
            <a:avLst/>
          </a:prstGeom>
          <a:noFill/>
          <a:ln w="9525">
            <a:noFill/>
            <a:miter lim="800000"/>
            <a:headEnd/>
            <a:tailEnd/>
          </a:ln>
        </p:spPr>
        <p:txBody>
          <a:bodyPr wrap="none" anchor="ctr">
            <a:spAutoFit/>
          </a:bodyPr>
          <a:lstStyle/>
          <a:p>
            <a:r>
              <a:rPr lang="en-US">
                <a:solidFill>
                  <a:srgbClr val="000000"/>
                </a:solidFill>
              </a:rPr>
              <a:t>Plug into (**)...</a:t>
            </a:r>
          </a:p>
        </p:txBody>
      </p:sp>
      <p:sp>
        <p:nvSpPr>
          <p:cNvPr id="292880" name="Rectangle 16"/>
          <p:cNvSpPr>
            <a:spLocks noChangeArrowheads="1"/>
          </p:cNvSpPr>
          <p:nvPr/>
        </p:nvSpPr>
        <p:spPr bwMode="auto">
          <a:xfrm>
            <a:off x="504825" y="1605588"/>
            <a:ext cx="8194675" cy="519112"/>
          </a:xfrm>
          <a:prstGeom prst="rect">
            <a:avLst/>
          </a:prstGeom>
          <a:noFill/>
          <a:ln w="9525">
            <a:noFill/>
            <a:miter lim="800000"/>
            <a:headEnd/>
            <a:tailEnd/>
          </a:ln>
        </p:spPr>
        <p:txBody>
          <a:bodyPr wrap="none" anchor="ctr">
            <a:spAutoFit/>
          </a:bodyPr>
          <a:lstStyle/>
          <a:p>
            <a:r>
              <a:rPr lang="en-US">
                <a:solidFill>
                  <a:srgbClr val="000000"/>
                </a:solidFill>
              </a:rPr>
              <a:t>422.83 – 0.14 (F</a:t>
            </a:r>
            <a:r>
              <a:rPr lang="en-US" baseline="-25000">
                <a:solidFill>
                  <a:srgbClr val="000000"/>
                </a:solidFill>
              </a:rPr>
              <a:t>a</a:t>
            </a:r>
            <a:r>
              <a:rPr lang="en-US">
                <a:solidFill>
                  <a:srgbClr val="000000"/>
                </a:solidFill>
              </a:rPr>
              <a:t> sin 48 + 380.72) – F</a:t>
            </a:r>
            <a:r>
              <a:rPr lang="en-US" baseline="-25000">
                <a:solidFill>
                  <a:srgbClr val="000000"/>
                </a:solidFill>
              </a:rPr>
              <a:t>a</a:t>
            </a:r>
            <a:r>
              <a:rPr lang="en-US">
                <a:solidFill>
                  <a:srgbClr val="000000"/>
                </a:solidFill>
              </a:rPr>
              <a:t> cos 48 = 0 </a:t>
            </a:r>
          </a:p>
        </p:txBody>
      </p:sp>
      <p:grpSp>
        <p:nvGrpSpPr>
          <p:cNvPr id="2" name="Group 17"/>
          <p:cNvGrpSpPr>
            <a:grpSpLocks/>
          </p:cNvGrpSpPr>
          <p:nvPr/>
        </p:nvGrpSpPr>
        <p:grpSpPr bwMode="auto">
          <a:xfrm>
            <a:off x="3390900" y="4818688"/>
            <a:ext cx="2424113" cy="609600"/>
            <a:chOff x="213" y="3159"/>
            <a:chExt cx="1527" cy="384"/>
          </a:xfrm>
        </p:grpSpPr>
        <p:sp>
          <p:nvSpPr>
            <p:cNvPr id="42007" name="Rectangle 18"/>
            <p:cNvSpPr>
              <a:spLocks noChangeArrowheads="1"/>
            </p:cNvSpPr>
            <p:nvPr/>
          </p:nvSpPr>
          <p:spPr bwMode="auto">
            <a:xfrm>
              <a:off x="213" y="3159"/>
              <a:ext cx="1317" cy="384"/>
            </a:xfrm>
            <a:prstGeom prst="rect">
              <a:avLst/>
            </a:prstGeom>
            <a:noFill/>
            <a:ln w="9525">
              <a:noFill/>
              <a:miter lim="800000"/>
              <a:headEnd/>
              <a:tailEnd/>
            </a:ln>
          </p:spPr>
          <p:txBody>
            <a:bodyPr anchor="ctr"/>
            <a:lstStyle/>
            <a:p>
              <a:r>
                <a:rPr lang="en-US">
                  <a:solidFill>
                    <a:srgbClr val="000000"/>
                  </a:solidFill>
                </a:rPr>
                <a:t>F</a:t>
              </a:r>
              <a:r>
                <a:rPr lang="en-US" baseline="-25000">
                  <a:solidFill>
                    <a:srgbClr val="000000"/>
                  </a:solidFill>
                </a:rPr>
                <a:t>a</a:t>
              </a:r>
              <a:r>
                <a:rPr lang="en-US">
                  <a:solidFill>
                    <a:srgbClr val="000000"/>
                  </a:solidFill>
                </a:rPr>
                <a:t> = 480 N</a:t>
              </a:r>
            </a:p>
          </p:txBody>
        </p:sp>
        <p:sp>
          <p:nvSpPr>
            <p:cNvPr id="42008" name="Line 19"/>
            <p:cNvSpPr>
              <a:spLocks noChangeShapeType="1"/>
            </p:cNvSpPr>
            <p:nvPr/>
          </p:nvSpPr>
          <p:spPr bwMode="auto">
            <a:xfrm flipH="1">
              <a:off x="1448" y="3355"/>
              <a:ext cx="292" cy="0"/>
            </a:xfrm>
            <a:prstGeom prst="line">
              <a:avLst/>
            </a:prstGeom>
            <a:noFill/>
            <a:ln w="19050">
              <a:solidFill>
                <a:schemeClr val="tx1"/>
              </a:solidFill>
              <a:round/>
              <a:headEnd/>
              <a:tailEnd type="triangle" w="lg" len="lg"/>
            </a:ln>
          </p:spPr>
          <p:txBody>
            <a:bodyPr/>
            <a:lstStyle/>
            <a:p>
              <a:endParaRPr lang="en-US">
                <a:solidFill>
                  <a:srgbClr val="000000"/>
                </a:solidFill>
              </a:endParaRPr>
            </a:p>
          </p:txBody>
        </p:sp>
      </p:grpSp>
      <p:sp>
        <p:nvSpPr>
          <p:cNvPr id="292886" name="AutoShape 22"/>
          <p:cNvSpPr>
            <a:spLocks/>
          </p:cNvSpPr>
          <p:nvPr/>
        </p:nvSpPr>
        <p:spPr bwMode="auto">
          <a:xfrm rot="-5400000">
            <a:off x="7046119" y="1412707"/>
            <a:ext cx="217487" cy="1581150"/>
          </a:xfrm>
          <a:prstGeom prst="leftBrace">
            <a:avLst>
              <a:gd name="adj1" fmla="val 60584"/>
              <a:gd name="adj2" fmla="val 50000"/>
            </a:avLst>
          </a:prstGeom>
          <a:noFill/>
          <a:ln w="38100">
            <a:solidFill>
              <a:schemeClr val="tx1"/>
            </a:solidFill>
            <a:round/>
            <a:headEnd/>
            <a:tailEnd/>
          </a:ln>
        </p:spPr>
        <p:txBody>
          <a:bodyPr wrap="none" anchor="ctr"/>
          <a:lstStyle/>
          <a:p>
            <a:endParaRPr lang="en-US">
              <a:solidFill>
                <a:srgbClr val="000000"/>
              </a:solidFill>
            </a:endParaRPr>
          </a:p>
        </p:txBody>
      </p:sp>
      <p:sp>
        <p:nvSpPr>
          <p:cNvPr id="292889" name="AutoShape 25"/>
          <p:cNvSpPr>
            <a:spLocks/>
          </p:cNvSpPr>
          <p:nvPr/>
        </p:nvSpPr>
        <p:spPr bwMode="auto">
          <a:xfrm rot="-5400000">
            <a:off x="3148807" y="998369"/>
            <a:ext cx="217487" cy="2422525"/>
          </a:xfrm>
          <a:prstGeom prst="leftBrace">
            <a:avLst>
              <a:gd name="adj1" fmla="val 92823"/>
              <a:gd name="adj2" fmla="val 50000"/>
            </a:avLst>
          </a:prstGeom>
          <a:noFill/>
          <a:ln w="38100">
            <a:solidFill>
              <a:schemeClr val="tx1"/>
            </a:solidFill>
            <a:round/>
            <a:headEnd/>
            <a:tailEnd/>
          </a:ln>
        </p:spPr>
        <p:txBody>
          <a:bodyPr wrap="none" anchor="ctr"/>
          <a:lstStyle/>
          <a:p>
            <a:endParaRPr lang="en-US">
              <a:solidFill>
                <a:srgbClr val="000000"/>
              </a:solidFill>
            </a:endParaRPr>
          </a:p>
        </p:txBody>
      </p:sp>
      <p:sp>
        <p:nvSpPr>
          <p:cNvPr id="292890" name="Arc 26"/>
          <p:cNvSpPr>
            <a:spLocks/>
          </p:cNvSpPr>
          <p:nvPr/>
        </p:nvSpPr>
        <p:spPr bwMode="auto">
          <a:xfrm rot="-3398639">
            <a:off x="3163887" y="633413"/>
            <a:ext cx="1635125" cy="2317750"/>
          </a:xfrm>
          <a:custGeom>
            <a:avLst/>
            <a:gdLst>
              <a:gd name="T0" fmla="*/ 0 w 21600"/>
              <a:gd name="T1" fmla="*/ 0 h 31874"/>
              <a:gd name="T2" fmla="*/ 2147483647 w 21600"/>
              <a:gd name="T3" fmla="*/ 2147483647 h 31874"/>
              <a:gd name="T4" fmla="*/ 0 w 21600"/>
              <a:gd name="T5" fmla="*/ 2147483647 h 31874"/>
              <a:gd name="T6" fmla="*/ 0 60000 65536"/>
              <a:gd name="T7" fmla="*/ 0 60000 65536"/>
              <a:gd name="T8" fmla="*/ 0 60000 65536"/>
              <a:gd name="T9" fmla="*/ 0 w 21600"/>
              <a:gd name="T10" fmla="*/ 0 h 31874"/>
              <a:gd name="T11" fmla="*/ 21600 w 21600"/>
              <a:gd name="T12" fmla="*/ 31874 h 31874"/>
            </a:gdLst>
            <a:ahLst/>
            <a:cxnLst>
              <a:cxn ang="T6">
                <a:pos x="T0" y="T1"/>
              </a:cxn>
              <a:cxn ang="T7">
                <a:pos x="T2" y="T3"/>
              </a:cxn>
              <a:cxn ang="T8">
                <a:pos x="T4" y="T5"/>
              </a:cxn>
            </a:cxnLst>
            <a:rect l="T9" t="T10" r="T11" b="T12"/>
            <a:pathLst>
              <a:path w="21600" h="31874" fill="none" extrusionOk="0">
                <a:moveTo>
                  <a:pt x="-1" y="0"/>
                </a:moveTo>
                <a:cubicBezTo>
                  <a:pt x="11929" y="0"/>
                  <a:pt x="21600" y="9670"/>
                  <a:pt x="21600" y="21600"/>
                </a:cubicBezTo>
                <a:cubicBezTo>
                  <a:pt x="21600" y="25187"/>
                  <a:pt x="20706" y="28718"/>
                  <a:pt x="19000" y="31874"/>
                </a:cubicBezTo>
              </a:path>
              <a:path w="21600" h="31874" stroke="0" extrusionOk="0">
                <a:moveTo>
                  <a:pt x="-1" y="0"/>
                </a:moveTo>
                <a:cubicBezTo>
                  <a:pt x="11929" y="0"/>
                  <a:pt x="21600" y="9670"/>
                  <a:pt x="21600" y="21600"/>
                </a:cubicBezTo>
                <a:cubicBezTo>
                  <a:pt x="21600" y="25187"/>
                  <a:pt x="20706" y="28718"/>
                  <a:pt x="19000" y="31874"/>
                </a:cubicBezTo>
                <a:lnTo>
                  <a:pt x="0" y="21600"/>
                </a:lnTo>
                <a:close/>
              </a:path>
            </a:pathLst>
          </a:custGeom>
          <a:noFill/>
          <a:ln w="38100">
            <a:solidFill>
              <a:srgbClr val="00FF00"/>
            </a:solidFill>
            <a:round/>
            <a:headEnd/>
            <a:tailEnd type="stealth" w="lg" len="lg"/>
          </a:ln>
        </p:spPr>
        <p:txBody>
          <a:bodyPr wrap="none" anchor="ctr"/>
          <a:lstStyle/>
          <a:p>
            <a:endParaRPr lang="en-US">
              <a:solidFill>
                <a:srgbClr val="000000"/>
              </a:solidFill>
            </a:endParaRPr>
          </a:p>
        </p:txBody>
      </p:sp>
      <p:sp>
        <p:nvSpPr>
          <p:cNvPr id="292892" name="Arc 28"/>
          <p:cNvSpPr>
            <a:spLocks/>
          </p:cNvSpPr>
          <p:nvPr/>
        </p:nvSpPr>
        <p:spPr bwMode="auto">
          <a:xfrm rot="3854212">
            <a:off x="4905375" y="2264400"/>
            <a:ext cx="914400" cy="914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00"/>
            </a:solidFill>
            <a:round/>
            <a:headEnd/>
            <a:tailEnd type="stealth" w="lg" len="lg"/>
          </a:ln>
        </p:spPr>
        <p:txBody>
          <a:bodyPr wrap="none" anchor="ctr"/>
          <a:lstStyle/>
          <a:p>
            <a:endParaRPr lang="en-US">
              <a:solidFill>
                <a:srgbClr val="000000"/>
              </a:solidFill>
            </a:endParaRPr>
          </a:p>
        </p:txBody>
      </p:sp>
      <p:sp>
        <p:nvSpPr>
          <p:cNvPr id="292893" name="Line 29"/>
          <p:cNvSpPr>
            <a:spLocks noChangeShapeType="1"/>
          </p:cNvSpPr>
          <p:nvPr/>
        </p:nvSpPr>
        <p:spPr bwMode="auto">
          <a:xfrm>
            <a:off x="3265488" y="2378700"/>
            <a:ext cx="188912" cy="957263"/>
          </a:xfrm>
          <a:prstGeom prst="line">
            <a:avLst/>
          </a:prstGeom>
          <a:noFill/>
          <a:ln w="38100">
            <a:solidFill>
              <a:schemeClr val="tx1"/>
            </a:solidFill>
            <a:round/>
            <a:headEnd/>
            <a:tailEnd type="stealth" w="lg" len="lg"/>
          </a:ln>
        </p:spPr>
        <p:txBody>
          <a:bodyPr/>
          <a:lstStyle/>
          <a:p>
            <a:endParaRPr lang="en-US">
              <a:solidFill>
                <a:srgbClr val="000000"/>
              </a:solidFill>
            </a:endParaRPr>
          </a:p>
        </p:txBody>
      </p:sp>
      <p:grpSp>
        <p:nvGrpSpPr>
          <p:cNvPr id="3" name="Group 41"/>
          <p:cNvGrpSpPr>
            <a:grpSpLocks/>
          </p:cNvGrpSpPr>
          <p:nvPr/>
        </p:nvGrpSpPr>
        <p:grpSpPr bwMode="auto">
          <a:xfrm>
            <a:off x="1209675" y="2138988"/>
            <a:ext cx="1274763" cy="1690687"/>
            <a:chOff x="762" y="1497"/>
            <a:chExt cx="803" cy="1065"/>
          </a:xfrm>
        </p:grpSpPr>
        <p:sp>
          <p:nvSpPr>
            <p:cNvPr id="42005" name="Rectangle 21"/>
            <p:cNvSpPr>
              <a:spLocks noChangeArrowheads="1"/>
            </p:cNvSpPr>
            <p:nvPr/>
          </p:nvSpPr>
          <p:spPr bwMode="auto">
            <a:xfrm>
              <a:off x="762" y="2235"/>
              <a:ext cx="803" cy="327"/>
            </a:xfrm>
            <a:prstGeom prst="rect">
              <a:avLst/>
            </a:prstGeom>
            <a:noFill/>
            <a:ln w="9525">
              <a:noFill/>
              <a:miter lim="800000"/>
              <a:headEnd/>
              <a:tailEnd/>
            </a:ln>
          </p:spPr>
          <p:txBody>
            <a:bodyPr wrap="none" anchor="ctr">
              <a:spAutoFit/>
            </a:bodyPr>
            <a:lstStyle/>
            <a:p>
              <a:r>
                <a:rPr lang="en-US">
                  <a:solidFill>
                    <a:srgbClr val="000000"/>
                  </a:solidFill>
                </a:rPr>
                <a:t>422.83</a:t>
              </a:r>
            </a:p>
          </p:txBody>
        </p:sp>
        <p:sp>
          <p:nvSpPr>
            <p:cNvPr id="42006" name="Line 30"/>
            <p:cNvSpPr>
              <a:spLocks noChangeShapeType="1"/>
            </p:cNvSpPr>
            <p:nvPr/>
          </p:nvSpPr>
          <p:spPr bwMode="auto">
            <a:xfrm>
              <a:off x="827" y="1497"/>
              <a:ext cx="320" cy="740"/>
            </a:xfrm>
            <a:prstGeom prst="line">
              <a:avLst/>
            </a:prstGeom>
            <a:noFill/>
            <a:ln w="38100">
              <a:solidFill>
                <a:schemeClr val="tx1"/>
              </a:solidFill>
              <a:round/>
              <a:headEnd/>
              <a:tailEnd type="stealth" w="lg" len="lg"/>
            </a:ln>
          </p:spPr>
          <p:txBody>
            <a:bodyPr/>
            <a:lstStyle/>
            <a:p>
              <a:endParaRPr lang="en-US">
                <a:solidFill>
                  <a:srgbClr val="000000"/>
                </a:solidFill>
              </a:endParaRPr>
            </a:p>
          </p:txBody>
        </p:sp>
      </p:grpSp>
      <p:sp>
        <p:nvSpPr>
          <p:cNvPr id="292895" name="Line 31"/>
          <p:cNvSpPr>
            <a:spLocks noChangeShapeType="1"/>
          </p:cNvSpPr>
          <p:nvPr/>
        </p:nvSpPr>
        <p:spPr bwMode="auto">
          <a:xfrm flipH="1">
            <a:off x="6510338" y="2415213"/>
            <a:ext cx="609600" cy="898525"/>
          </a:xfrm>
          <a:prstGeom prst="line">
            <a:avLst/>
          </a:prstGeom>
          <a:noFill/>
          <a:ln w="38100">
            <a:solidFill>
              <a:schemeClr val="tx1"/>
            </a:solidFill>
            <a:round/>
            <a:headEnd/>
            <a:tailEnd type="stealth" w="lg" len="lg"/>
          </a:ln>
        </p:spPr>
        <p:txBody>
          <a:bodyPr/>
          <a:lstStyle/>
          <a:p>
            <a:endParaRPr lang="en-US">
              <a:solidFill>
                <a:srgbClr val="000000"/>
              </a:solidFill>
            </a:endParaRPr>
          </a:p>
        </p:txBody>
      </p:sp>
      <p:sp>
        <p:nvSpPr>
          <p:cNvPr id="292897" name="Rectangle 33"/>
          <p:cNvSpPr>
            <a:spLocks noChangeArrowheads="1"/>
          </p:cNvSpPr>
          <p:nvPr/>
        </p:nvSpPr>
        <p:spPr bwMode="auto">
          <a:xfrm>
            <a:off x="3109913" y="4067800"/>
            <a:ext cx="3121025" cy="519113"/>
          </a:xfrm>
          <a:prstGeom prst="rect">
            <a:avLst/>
          </a:prstGeom>
          <a:noFill/>
          <a:ln w="9525">
            <a:noFill/>
            <a:miter lim="800000"/>
            <a:headEnd/>
            <a:tailEnd/>
          </a:ln>
        </p:spPr>
        <p:txBody>
          <a:bodyPr wrap="none" anchor="ctr">
            <a:spAutoFit/>
          </a:bodyPr>
          <a:lstStyle/>
          <a:p>
            <a:r>
              <a:rPr lang="en-US">
                <a:solidFill>
                  <a:srgbClr val="000000"/>
                </a:solidFill>
              </a:rPr>
              <a:t>369.53 = 0.773 F</a:t>
            </a:r>
            <a:r>
              <a:rPr lang="en-US" baseline="-25000">
                <a:solidFill>
                  <a:srgbClr val="000000"/>
                </a:solidFill>
              </a:rPr>
              <a:t>a</a:t>
            </a:r>
            <a:r>
              <a:rPr lang="en-US">
                <a:solidFill>
                  <a:srgbClr val="000000"/>
                </a:solidFill>
              </a:rPr>
              <a:t> </a:t>
            </a:r>
          </a:p>
        </p:txBody>
      </p:sp>
      <p:pic>
        <p:nvPicPr>
          <p:cNvPr id="292898" name="Picture 34" descr="j0424484[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80100" y="-108087"/>
            <a:ext cx="1670050" cy="1530350"/>
          </a:xfrm>
          <a:prstGeom prst="rect">
            <a:avLst/>
          </a:prstGeom>
          <a:noFill/>
          <a:ln w="9525">
            <a:noFill/>
            <a:miter lim="800000"/>
            <a:headEnd/>
            <a:tailEnd/>
          </a:ln>
        </p:spPr>
      </p:pic>
      <p:pic>
        <p:nvPicPr>
          <p:cNvPr id="292899" name="Picture 35" descr="j0434377[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84988" y="4415463"/>
            <a:ext cx="1838325" cy="1784350"/>
          </a:xfrm>
          <a:prstGeom prst="rect">
            <a:avLst/>
          </a:prstGeom>
          <a:noFill/>
          <a:ln w="9525">
            <a:noFill/>
            <a:miter lim="800000"/>
            <a:headEnd/>
            <a:tailEnd/>
          </a:ln>
        </p:spPr>
      </p:pic>
      <p:pic>
        <p:nvPicPr>
          <p:cNvPr id="292900" name="Picture 36" descr="j0423860[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06488" y="4455150"/>
            <a:ext cx="1235075" cy="1365250"/>
          </a:xfrm>
          <a:prstGeom prst="rect">
            <a:avLst/>
          </a:prstGeom>
          <a:noFill/>
          <a:ln w="9525">
            <a:noFill/>
            <a:miter lim="800000"/>
            <a:headEnd/>
            <a:tailEnd/>
          </a:ln>
        </p:spPr>
      </p:pic>
      <p:sp>
        <p:nvSpPr>
          <p:cNvPr id="292901" name="Rectangle 37"/>
          <p:cNvSpPr>
            <a:spLocks noChangeArrowheads="1"/>
          </p:cNvSpPr>
          <p:nvPr/>
        </p:nvSpPr>
        <p:spPr bwMode="auto">
          <a:xfrm>
            <a:off x="4160838" y="3302625"/>
            <a:ext cx="1373187" cy="519113"/>
          </a:xfrm>
          <a:prstGeom prst="rect">
            <a:avLst/>
          </a:prstGeom>
          <a:noFill/>
          <a:ln w="9525">
            <a:noFill/>
            <a:miter lim="800000"/>
            <a:headEnd/>
            <a:tailEnd/>
          </a:ln>
        </p:spPr>
        <p:txBody>
          <a:bodyPr wrap="none" anchor="ctr">
            <a:spAutoFit/>
          </a:bodyPr>
          <a:lstStyle/>
          <a:p>
            <a:r>
              <a:rPr lang="en-US">
                <a:solidFill>
                  <a:srgbClr val="000000"/>
                </a:solidFill>
              </a:rPr>
              <a:t>– 53.30</a:t>
            </a:r>
          </a:p>
        </p:txBody>
      </p:sp>
      <p:sp>
        <p:nvSpPr>
          <p:cNvPr id="292902" name="Rectangle 38"/>
          <p:cNvSpPr>
            <a:spLocks noChangeArrowheads="1"/>
          </p:cNvSpPr>
          <p:nvPr/>
        </p:nvSpPr>
        <p:spPr bwMode="auto">
          <a:xfrm>
            <a:off x="2416175" y="3302625"/>
            <a:ext cx="1824038" cy="519113"/>
          </a:xfrm>
          <a:prstGeom prst="rect">
            <a:avLst/>
          </a:prstGeom>
          <a:noFill/>
          <a:ln w="9525">
            <a:noFill/>
            <a:miter lim="800000"/>
            <a:headEnd/>
            <a:tailEnd/>
          </a:ln>
        </p:spPr>
        <p:txBody>
          <a:bodyPr wrap="none" anchor="ctr">
            <a:spAutoFit/>
          </a:bodyPr>
          <a:lstStyle/>
          <a:p>
            <a:r>
              <a:rPr lang="en-US">
                <a:solidFill>
                  <a:srgbClr val="000000"/>
                </a:solidFill>
              </a:rPr>
              <a:t>– 0.104 F</a:t>
            </a:r>
            <a:r>
              <a:rPr lang="en-US" baseline="-25000">
                <a:solidFill>
                  <a:srgbClr val="000000"/>
                </a:solidFill>
              </a:rPr>
              <a:t>a</a:t>
            </a:r>
            <a:endParaRPr lang="en-US">
              <a:solidFill>
                <a:srgbClr val="000000"/>
              </a:solidFill>
            </a:endParaRPr>
          </a:p>
        </p:txBody>
      </p:sp>
      <p:sp>
        <p:nvSpPr>
          <p:cNvPr id="292903" name="Rectangle 39"/>
          <p:cNvSpPr>
            <a:spLocks noChangeArrowheads="1"/>
          </p:cNvSpPr>
          <p:nvPr/>
        </p:nvSpPr>
        <p:spPr bwMode="auto">
          <a:xfrm>
            <a:off x="5480050" y="3312150"/>
            <a:ext cx="1824038" cy="519113"/>
          </a:xfrm>
          <a:prstGeom prst="rect">
            <a:avLst/>
          </a:prstGeom>
          <a:noFill/>
          <a:ln w="9525">
            <a:noFill/>
            <a:miter lim="800000"/>
            <a:headEnd/>
            <a:tailEnd/>
          </a:ln>
        </p:spPr>
        <p:txBody>
          <a:bodyPr wrap="none" anchor="ctr">
            <a:spAutoFit/>
          </a:bodyPr>
          <a:lstStyle/>
          <a:p>
            <a:r>
              <a:rPr lang="en-US">
                <a:solidFill>
                  <a:srgbClr val="000000"/>
                </a:solidFill>
              </a:rPr>
              <a:t>– 0.669 F</a:t>
            </a:r>
            <a:r>
              <a:rPr lang="en-US" baseline="-25000">
                <a:solidFill>
                  <a:srgbClr val="000000"/>
                </a:solidFill>
              </a:rPr>
              <a:t>a</a:t>
            </a:r>
            <a:endParaRPr lang="en-US">
              <a:solidFill>
                <a:srgbClr val="000000"/>
              </a:solidFill>
            </a:endParaRPr>
          </a:p>
        </p:txBody>
      </p:sp>
      <p:sp>
        <p:nvSpPr>
          <p:cNvPr id="292904" name="Rectangle 40"/>
          <p:cNvSpPr>
            <a:spLocks noChangeArrowheads="1"/>
          </p:cNvSpPr>
          <p:nvPr/>
        </p:nvSpPr>
        <p:spPr bwMode="auto">
          <a:xfrm>
            <a:off x="7216775" y="3305800"/>
            <a:ext cx="787400" cy="519113"/>
          </a:xfrm>
          <a:prstGeom prst="rect">
            <a:avLst/>
          </a:prstGeom>
          <a:noFill/>
          <a:ln w="9525">
            <a:noFill/>
            <a:miter lim="800000"/>
            <a:headEnd/>
            <a:tailEnd/>
          </a:ln>
        </p:spPr>
        <p:txBody>
          <a:bodyPr wrap="none" anchor="ctr">
            <a:spAutoFit/>
          </a:bodyPr>
          <a:lstStyle/>
          <a:p>
            <a:r>
              <a:rPr lang="en-US">
                <a:solidFill>
                  <a:srgbClr val="000000"/>
                </a:solidFill>
              </a:rPr>
              <a:t>= 0 </a:t>
            </a:r>
          </a:p>
        </p:txBody>
      </p:sp>
      <p:sp>
        <p:nvSpPr>
          <p:cNvPr id="25" name="Rectangle 6"/>
          <p:cNvSpPr>
            <a:spLocks noChangeArrowheads="1"/>
          </p:cNvSpPr>
          <p:nvPr/>
        </p:nvSpPr>
        <p:spPr bwMode="auto">
          <a:xfrm>
            <a:off x="4239004" y="6334780"/>
            <a:ext cx="4904996" cy="523220"/>
          </a:xfrm>
          <a:prstGeom prst="rect">
            <a:avLst/>
          </a:prstGeom>
          <a:noFill/>
          <a:ln w="9525">
            <a:noFill/>
            <a:miter lim="800000"/>
            <a:headEnd/>
            <a:tailEnd/>
          </a:ln>
        </p:spPr>
        <p:txBody>
          <a:bodyPr wrap="none">
            <a:spAutoFit/>
          </a:bodyPr>
          <a:lstStyle/>
          <a:p>
            <a:pPr marL="342900" indent="-342900" algn="r">
              <a:spcBef>
                <a:spcPct val="20000"/>
              </a:spcBef>
            </a:pPr>
            <a:r>
              <a:rPr lang="en-US" b="1" dirty="0" err="1" smtClean="0">
                <a:solidFill>
                  <a:srgbClr val="000000"/>
                </a:solidFill>
                <a:latin typeface="Arial"/>
              </a:rPr>
              <a:t>www.teachnlearnchem.com</a:t>
            </a:r>
            <a:endParaRPr lang="en-US" b="1" dirty="0">
              <a:solidFill>
                <a:srgbClr val="000000"/>
              </a:solidFill>
              <a:latin typeface="Arial"/>
            </a:endParaRPr>
          </a:p>
        </p:txBody>
      </p:sp>
    </p:spTree>
    <p:extLst>
      <p:ext uri="{BB962C8B-B14F-4D97-AF65-F5344CB8AC3E}">
        <p14:creationId xmlns:p14="http://schemas.microsoft.com/office/powerpoint/2010/main" val="2515161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2880"/>
                                        </p:tgtEl>
                                        <p:attrNameLst>
                                          <p:attrName>style.visibility</p:attrName>
                                        </p:attrNameLst>
                                      </p:cBhvr>
                                      <p:to>
                                        <p:strVal val="visible"/>
                                      </p:to>
                                    </p:set>
                                    <p:animEffect transition="in" filter="wipe(left)">
                                      <p:cBhvr>
                                        <p:cTn id="7" dur="5000"/>
                                        <p:tgtEl>
                                          <p:spTgt spid="292880"/>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292898"/>
                                        </p:tgtEl>
                                        <p:attrNameLst>
                                          <p:attrName>style.visibility</p:attrName>
                                        </p:attrNameLst>
                                      </p:cBhvr>
                                      <p:to>
                                        <p:strVal val="visible"/>
                                      </p:to>
                                    </p:set>
                                    <p:animEffect transition="in" filter="fade">
                                      <p:cBhvr>
                                        <p:cTn id="12" dur="770" decel="100000"/>
                                        <p:tgtEl>
                                          <p:spTgt spid="292898"/>
                                        </p:tgtEl>
                                      </p:cBhvr>
                                    </p:animEffect>
                                    <p:animScale>
                                      <p:cBhvr>
                                        <p:cTn id="13" dur="770" decel="100000"/>
                                        <p:tgtEl>
                                          <p:spTgt spid="292898"/>
                                        </p:tgtEl>
                                      </p:cBhvr>
                                      <p:from x="10000" y="10000"/>
                                      <p:to x="200000" y="450000"/>
                                    </p:animScale>
                                    <p:animScale>
                                      <p:cBhvr>
                                        <p:cTn id="14" dur="1230" accel="100000" fill="hold">
                                          <p:stCondLst>
                                            <p:cond delay="770"/>
                                          </p:stCondLst>
                                        </p:cTn>
                                        <p:tgtEl>
                                          <p:spTgt spid="292898"/>
                                        </p:tgtEl>
                                      </p:cBhvr>
                                      <p:from x="200000" y="450000"/>
                                      <p:to x="100000" y="100000"/>
                                    </p:animScale>
                                    <p:set>
                                      <p:cBhvr>
                                        <p:cTn id="15" dur="770" fill="hold"/>
                                        <p:tgtEl>
                                          <p:spTgt spid="292898"/>
                                        </p:tgtEl>
                                        <p:attrNameLst>
                                          <p:attrName>ppt_x</p:attrName>
                                        </p:attrNameLst>
                                      </p:cBhvr>
                                      <p:to>
                                        <p:strVal val="(0.5)"/>
                                      </p:to>
                                    </p:set>
                                    <p:anim from="(0.5)" to="(#ppt_x)" calcmode="lin" valueType="num">
                                      <p:cBhvr>
                                        <p:cTn id="16" dur="1230" accel="100000" fill="hold">
                                          <p:stCondLst>
                                            <p:cond delay="770"/>
                                          </p:stCondLst>
                                        </p:cTn>
                                        <p:tgtEl>
                                          <p:spTgt spid="292898"/>
                                        </p:tgtEl>
                                        <p:attrNameLst>
                                          <p:attrName>ppt_x</p:attrName>
                                        </p:attrNameLst>
                                      </p:cBhvr>
                                    </p:anim>
                                    <p:set>
                                      <p:cBhvr>
                                        <p:cTn id="17" dur="770" fill="hold"/>
                                        <p:tgtEl>
                                          <p:spTgt spid="292898"/>
                                        </p:tgtEl>
                                        <p:attrNameLst>
                                          <p:attrName>ppt_y</p:attrName>
                                        </p:attrNameLst>
                                      </p:cBhvr>
                                      <p:to>
                                        <p:strVal val="(#ppt_y+0.4)"/>
                                      </p:to>
                                    </p:set>
                                    <p:anim from="(#ppt_y+0.4)" to="(#ppt_y)" calcmode="lin" valueType="num">
                                      <p:cBhvr>
                                        <p:cTn id="18" dur="1230" accel="100000" fill="hold">
                                          <p:stCondLst>
                                            <p:cond delay="770"/>
                                          </p:stCondLst>
                                        </p:cTn>
                                        <p:tgtEl>
                                          <p:spTgt spid="292898"/>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3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292889"/>
                                        </p:tgtEl>
                                        <p:attrNameLst>
                                          <p:attrName>style.visibility</p:attrName>
                                        </p:attrNameLst>
                                      </p:cBhvr>
                                      <p:to>
                                        <p:strVal val="visible"/>
                                      </p:to>
                                    </p:set>
                                    <p:animEffect transition="in" filter="fade">
                                      <p:cBhvr>
                                        <p:cTn id="28" dur="2000"/>
                                        <p:tgtEl>
                                          <p:spTgt spid="292889"/>
                                        </p:tgtEl>
                                      </p:cBhvr>
                                    </p:animEffect>
                                    <p:anim calcmode="lin" valueType="num">
                                      <p:cBhvr>
                                        <p:cTn id="29" dur="2000" fill="hold"/>
                                        <p:tgtEl>
                                          <p:spTgt spid="292889"/>
                                        </p:tgtEl>
                                        <p:attrNameLst>
                                          <p:attrName>style.rotation</p:attrName>
                                        </p:attrNameLst>
                                      </p:cBhvr>
                                      <p:tavLst>
                                        <p:tav tm="0">
                                          <p:val>
                                            <p:fltVal val="720"/>
                                          </p:val>
                                        </p:tav>
                                        <p:tav tm="100000">
                                          <p:val>
                                            <p:fltVal val="0"/>
                                          </p:val>
                                        </p:tav>
                                      </p:tavLst>
                                    </p:anim>
                                    <p:anim calcmode="lin" valueType="num">
                                      <p:cBhvr>
                                        <p:cTn id="30" dur="2000" fill="hold"/>
                                        <p:tgtEl>
                                          <p:spTgt spid="292889"/>
                                        </p:tgtEl>
                                        <p:attrNameLst>
                                          <p:attrName>ppt_h</p:attrName>
                                        </p:attrNameLst>
                                      </p:cBhvr>
                                      <p:tavLst>
                                        <p:tav tm="0">
                                          <p:val>
                                            <p:fltVal val="0"/>
                                          </p:val>
                                        </p:tav>
                                        <p:tav tm="100000">
                                          <p:val>
                                            <p:strVal val="#ppt_h"/>
                                          </p:val>
                                        </p:tav>
                                      </p:tavLst>
                                    </p:anim>
                                    <p:anim calcmode="lin" valueType="num">
                                      <p:cBhvr>
                                        <p:cTn id="31" dur="2000" fill="hold"/>
                                        <p:tgtEl>
                                          <p:spTgt spid="292889"/>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92893"/>
                                        </p:tgtEl>
                                        <p:attrNameLst>
                                          <p:attrName>style.visibility</p:attrName>
                                        </p:attrNameLst>
                                      </p:cBhvr>
                                      <p:to>
                                        <p:strVal val="visible"/>
                                      </p:to>
                                    </p:set>
                                    <p:animEffect transition="in" filter="wipe(up)">
                                      <p:cBhvr>
                                        <p:cTn id="36" dur="2000"/>
                                        <p:tgtEl>
                                          <p:spTgt spid="29289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92902"/>
                                        </p:tgtEl>
                                        <p:attrNameLst>
                                          <p:attrName>style.visibility</p:attrName>
                                        </p:attrNameLst>
                                      </p:cBhvr>
                                      <p:to>
                                        <p:strVal val="visible"/>
                                      </p:to>
                                    </p:set>
                                    <p:animEffect transition="in" filter="dissolve">
                                      <p:cBhvr>
                                        <p:cTn id="41" dur="500"/>
                                        <p:tgtEl>
                                          <p:spTgt spid="29290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92890"/>
                                        </p:tgtEl>
                                        <p:attrNameLst>
                                          <p:attrName>style.visibility</p:attrName>
                                        </p:attrNameLst>
                                      </p:cBhvr>
                                      <p:to>
                                        <p:strVal val="visible"/>
                                      </p:to>
                                    </p:set>
                                    <p:animEffect transition="in" filter="wipe(left)">
                                      <p:cBhvr>
                                        <p:cTn id="46" dur="5000"/>
                                        <p:tgtEl>
                                          <p:spTgt spid="292890"/>
                                        </p:tgtEl>
                                      </p:cBhvr>
                                    </p:animEffect>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92892"/>
                                        </p:tgtEl>
                                        <p:attrNameLst>
                                          <p:attrName>style.visibility</p:attrName>
                                        </p:attrNameLst>
                                      </p:cBhvr>
                                      <p:to>
                                        <p:strVal val="visible"/>
                                      </p:to>
                                    </p:set>
                                    <p:animEffect transition="in" filter="wipe(up)">
                                      <p:cBhvr>
                                        <p:cTn id="50" dur="5000"/>
                                        <p:tgtEl>
                                          <p:spTgt spid="292892"/>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92901"/>
                                        </p:tgtEl>
                                        <p:attrNameLst>
                                          <p:attrName>style.visibility</p:attrName>
                                        </p:attrNameLst>
                                      </p:cBhvr>
                                      <p:to>
                                        <p:strVal val="visible"/>
                                      </p:to>
                                    </p:set>
                                    <p:animEffect transition="in" filter="dissolve">
                                      <p:cBhvr>
                                        <p:cTn id="55" dur="500"/>
                                        <p:tgtEl>
                                          <p:spTgt spid="292901"/>
                                        </p:tgtEl>
                                      </p:cBhvr>
                                    </p:animEffect>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grpId="0" nodeType="clickEffect">
                                  <p:stCondLst>
                                    <p:cond delay="0"/>
                                  </p:stCondLst>
                                  <p:childTnLst>
                                    <p:set>
                                      <p:cBhvr>
                                        <p:cTn id="59" dur="1" fill="hold">
                                          <p:stCondLst>
                                            <p:cond delay="0"/>
                                          </p:stCondLst>
                                        </p:cTn>
                                        <p:tgtEl>
                                          <p:spTgt spid="292886"/>
                                        </p:tgtEl>
                                        <p:attrNameLst>
                                          <p:attrName>style.visibility</p:attrName>
                                        </p:attrNameLst>
                                      </p:cBhvr>
                                      <p:to>
                                        <p:strVal val="visible"/>
                                      </p:to>
                                    </p:set>
                                    <p:animEffect transition="in" filter="fade">
                                      <p:cBhvr>
                                        <p:cTn id="60" dur="2000"/>
                                        <p:tgtEl>
                                          <p:spTgt spid="292886"/>
                                        </p:tgtEl>
                                      </p:cBhvr>
                                    </p:animEffect>
                                    <p:anim calcmode="lin" valueType="num">
                                      <p:cBhvr>
                                        <p:cTn id="61" dur="2000" fill="hold"/>
                                        <p:tgtEl>
                                          <p:spTgt spid="292886"/>
                                        </p:tgtEl>
                                        <p:attrNameLst>
                                          <p:attrName>style.rotation</p:attrName>
                                        </p:attrNameLst>
                                      </p:cBhvr>
                                      <p:tavLst>
                                        <p:tav tm="0">
                                          <p:val>
                                            <p:fltVal val="720"/>
                                          </p:val>
                                        </p:tav>
                                        <p:tav tm="100000">
                                          <p:val>
                                            <p:fltVal val="0"/>
                                          </p:val>
                                        </p:tav>
                                      </p:tavLst>
                                    </p:anim>
                                    <p:anim calcmode="lin" valueType="num">
                                      <p:cBhvr>
                                        <p:cTn id="62" dur="2000" fill="hold"/>
                                        <p:tgtEl>
                                          <p:spTgt spid="292886"/>
                                        </p:tgtEl>
                                        <p:attrNameLst>
                                          <p:attrName>ppt_h</p:attrName>
                                        </p:attrNameLst>
                                      </p:cBhvr>
                                      <p:tavLst>
                                        <p:tav tm="0">
                                          <p:val>
                                            <p:fltVal val="0"/>
                                          </p:val>
                                        </p:tav>
                                        <p:tav tm="100000">
                                          <p:val>
                                            <p:strVal val="#ppt_h"/>
                                          </p:val>
                                        </p:tav>
                                      </p:tavLst>
                                    </p:anim>
                                    <p:anim calcmode="lin" valueType="num">
                                      <p:cBhvr>
                                        <p:cTn id="63" dur="2000" fill="hold"/>
                                        <p:tgtEl>
                                          <p:spTgt spid="292886"/>
                                        </p:tgtEl>
                                        <p:attrNameLst>
                                          <p:attrName>ppt_w</p:attrName>
                                        </p:attrNameLst>
                                      </p:cBhvr>
                                      <p:tavLst>
                                        <p:tav tm="0">
                                          <p:val>
                                            <p:fltVal val="0"/>
                                          </p:val>
                                        </p:tav>
                                        <p:tav tm="100000">
                                          <p:val>
                                            <p:strVal val="#ppt_w"/>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292895"/>
                                        </p:tgtEl>
                                        <p:attrNameLst>
                                          <p:attrName>style.visibility</p:attrName>
                                        </p:attrNameLst>
                                      </p:cBhvr>
                                      <p:to>
                                        <p:strVal val="visible"/>
                                      </p:to>
                                    </p:set>
                                    <p:animEffect transition="in" filter="wipe(up)">
                                      <p:cBhvr>
                                        <p:cTn id="68" dur="2000"/>
                                        <p:tgtEl>
                                          <p:spTgt spid="292895"/>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92903"/>
                                        </p:tgtEl>
                                        <p:attrNameLst>
                                          <p:attrName>style.visibility</p:attrName>
                                        </p:attrNameLst>
                                      </p:cBhvr>
                                      <p:to>
                                        <p:strVal val="visible"/>
                                      </p:to>
                                    </p:set>
                                    <p:animEffect transition="in" filter="dissolve">
                                      <p:cBhvr>
                                        <p:cTn id="73" dur="500"/>
                                        <p:tgtEl>
                                          <p:spTgt spid="292903"/>
                                        </p:tgtEl>
                                      </p:cBhvr>
                                    </p:animEffect>
                                  </p:childTnLst>
                                </p:cTn>
                              </p:par>
                            </p:childTnLst>
                          </p:cTn>
                        </p:par>
                      </p:childTnLst>
                    </p:cTn>
                  </p:par>
                  <p:par>
                    <p:cTn id="74" fill="hold">
                      <p:stCondLst>
                        <p:cond delay="indefinite"/>
                      </p:stCondLst>
                      <p:childTnLst>
                        <p:par>
                          <p:cTn id="75" fill="hold">
                            <p:stCondLst>
                              <p:cond delay="0"/>
                            </p:stCondLst>
                            <p:childTnLst>
                              <p:par>
                                <p:cTn id="76" presetID="29" presetClass="entr" presetSubtype="0" fill="hold" grpId="0" nodeType="clickEffect">
                                  <p:stCondLst>
                                    <p:cond delay="0"/>
                                  </p:stCondLst>
                                  <p:childTnLst>
                                    <p:set>
                                      <p:cBhvr>
                                        <p:cTn id="77" dur="1" fill="hold">
                                          <p:stCondLst>
                                            <p:cond delay="0"/>
                                          </p:stCondLst>
                                        </p:cTn>
                                        <p:tgtEl>
                                          <p:spTgt spid="292904"/>
                                        </p:tgtEl>
                                        <p:attrNameLst>
                                          <p:attrName>style.visibility</p:attrName>
                                        </p:attrNameLst>
                                      </p:cBhvr>
                                      <p:to>
                                        <p:strVal val="visible"/>
                                      </p:to>
                                    </p:set>
                                    <p:anim calcmode="lin" valueType="num">
                                      <p:cBhvr>
                                        <p:cTn id="78" dur="1000" fill="hold"/>
                                        <p:tgtEl>
                                          <p:spTgt spid="292904"/>
                                        </p:tgtEl>
                                        <p:attrNameLst>
                                          <p:attrName>ppt_x</p:attrName>
                                        </p:attrNameLst>
                                      </p:cBhvr>
                                      <p:tavLst>
                                        <p:tav tm="0">
                                          <p:val>
                                            <p:strVal val="#ppt_x-.2"/>
                                          </p:val>
                                        </p:tav>
                                        <p:tav tm="100000">
                                          <p:val>
                                            <p:strVal val="#ppt_x"/>
                                          </p:val>
                                        </p:tav>
                                      </p:tavLst>
                                    </p:anim>
                                    <p:anim calcmode="lin" valueType="num">
                                      <p:cBhvr>
                                        <p:cTn id="79" dur="1000" fill="hold"/>
                                        <p:tgtEl>
                                          <p:spTgt spid="292904"/>
                                        </p:tgtEl>
                                        <p:attrNameLst>
                                          <p:attrName>ppt_y</p:attrName>
                                        </p:attrNameLst>
                                      </p:cBhvr>
                                      <p:tavLst>
                                        <p:tav tm="0">
                                          <p:val>
                                            <p:strVal val="#ppt_y"/>
                                          </p:val>
                                        </p:tav>
                                        <p:tav tm="100000">
                                          <p:val>
                                            <p:strVal val="#ppt_y"/>
                                          </p:val>
                                        </p:tav>
                                      </p:tavLst>
                                    </p:anim>
                                    <p:animEffect transition="in" filter="wipe(right)" prLst="gradientSize: 0.1">
                                      <p:cBhvr>
                                        <p:cTn id="80" dur="1000"/>
                                        <p:tgtEl>
                                          <p:spTgt spid="292904"/>
                                        </p:tgtEl>
                                      </p:cBhvr>
                                    </p:animEffect>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292897"/>
                                        </p:tgtEl>
                                        <p:attrNameLst>
                                          <p:attrName>style.visibility</p:attrName>
                                        </p:attrNameLst>
                                      </p:cBhvr>
                                      <p:to>
                                        <p:strVal val="visible"/>
                                      </p:to>
                                    </p:set>
                                    <p:animEffect transition="in" filter="fade">
                                      <p:cBhvr>
                                        <p:cTn id="85" dur="1000"/>
                                        <p:tgtEl>
                                          <p:spTgt spid="292897"/>
                                        </p:tgtEl>
                                      </p:cBhvr>
                                    </p:animEffect>
                                    <p:anim calcmode="lin" valueType="num">
                                      <p:cBhvr>
                                        <p:cTn id="86" dur="1000" fill="hold"/>
                                        <p:tgtEl>
                                          <p:spTgt spid="292897"/>
                                        </p:tgtEl>
                                        <p:attrNameLst>
                                          <p:attrName>ppt_x</p:attrName>
                                        </p:attrNameLst>
                                      </p:cBhvr>
                                      <p:tavLst>
                                        <p:tav tm="0">
                                          <p:val>
                                            <p:strVal val="#ppt_x"/>
                                          </p:val>
                                        </p:tav>
                                        <p:tav tm="100000">
                                          <p:val>
                                            <p:strVal val="#ppt_x"/>
                                          </p:val>
                                        </p:tav>
                                      </p:tavLst>
                                    </p:anim>
                                    <p:anim calcmode="lin" valueType="num">
                                      <p:cBhvr>
                                        <p:cTn id="87" dur="1000" fill="hold"/>
                                        <p:tgtEl>
                                          <p:spTgt spid="29289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fade">
                                      <p:cBhvr>
                                        <p:cTn id="92" dur="1000"/>
                                        <p:tgtEl>
                                          <p:spTgt spid="2"/>
                                        </p:tgtEl>
                                      </p:cBhvr>
                                    </p:animEffect>
                                    <p:anim calcmode="lin" valueType="num">
                                      <p:cBhvr>
                                        <p:cTn id="93" dur="1000" fill="hold"/>
                                        <p:tgtEl>
                                          <p:spTgt spid="2"/>
                                        </p:tgtEl>
                                        <p:attrNameLst>
                                          <p:attrName>ppt_x</p:attrName>
                                        </p:attrNameLst>
                                      </p:cBhvr>
                                      <p:tavLst>
                                        <p:tav tm="0">
                                          <p:val>
                                            <p:strVal val="#ppt_x"/>
                                          </p:val>
                                        </p:tav>
                                        <p:tav tm="100000">
                                          <p:val>
                                            <p:strVal val="#ppt_x"/>
                                          </p:val>
                                        </p:tav>
                                      </p:tavLst>
                                    </p:anim>
                                    <p:anim calcmode="lin" valueType="num">
                                      <p:cBhvr>
                                        <p:cTn id="94" dur="1000" fill="hold"/>
                                        <p:tgtEl>
                                          <p:spTgt spid="2"/>
                                        </p:tgtEl>
                                        <p:attrNameLst>
                                          <p:attrName>ppt_y</p:attrName>
                                        </p:attrNameLst>
                                      </p:cBhvr>
                                      <p:tavLst>
                                        <p:tav tm="0">
                                          <p:val>
                                            <p:strVal val="#ppt_y-.1"/>
                                          </p:val>
                                        </p:tav>
                                        <p:tav tm="100000">
                                          <p:val>
                                            <p:strVal val="#ppt_y"/>
                                          </p:val>
                                        </p:tav>
                                      </p:tavLst>
                                    </p:anim>
                                  </p:childTnLst>
                                </p:cTn>
                              </p:par>
                              <p:par>
                                <p:cTn id="95" presetID="9" presetClass="entr" presetSubtype="0" fill="hold" grpId="0" nodeType="withEffect">
                                  <p:stCondLst>
                                    <p:cond delay="2000"/>
                                  </p:stCondLst>
                                  <p:childTnLst>
                                    <p:set>
                                      <p:cBhvr>
                                        <p:cTn id="96" dur="1" fill="hold">
                                          <p:stCondLst>
                                            <p:cond delay="0"/>
                                          </p:stCondLst>
                                        </p:cTn>
                                        <p:tgtEl>
                                          <p:spTgt spid="292884"/>
                                        </p:tgtEl>
                                        <p:attrNameLst>
                                          <p:attrName>style.visibility</p:attrName>
                                        </p:attrNameLst>
                                      </p:cBhvr>
                                      <p:to>
                                        <p:strVal val="visible"/>
                                      </p:to>
                                    </p:set>
                                    <p:animEffect transition="in" filter="dissolve">
                                      <p:cBhvr>
                                        <p:cTn id="97" dur="500"/>
                                        <p:tgtEl>
                                          <p:spTgt spid="292884"/>
                                        </p:tgtEl>
                                      </p:cBhvr>
                                    </p:animEffect>
                                  </p:childTnLst>
                                </p:cTn>
                              </p:par>
                            </p:childTnLst>
                          </p:cTn>
                        </p:par>
                      </p:childTnLst>
                    </p:cTn>
                  </p:par>
                  <p:par>
                    <p:cTn id="98" fill="hold">
                      <p:stCondLst>
                        <p:cond delay="indefinite"/>
                      </p:stCondLst>
                      <p:childTnLst>
                        <p:par>
                          <p:cTn id="99" fill="hold">
                            <p:stCondLst>
                              <p:cond delay="0"/>
                            </p:stCondLst>
                            <p:childTnLst>
                              <p:par>
                                <p:cTn id="100" presetID="15" presetClass="entr" presetSubtype="0" fill="hold" nodeType="clickEffect">
                                  <p:stCondLst>
                                    <p:cond delay="0"/>
                                  </p:stCondLst>
                                  <p:childTnLst>
                                    <p:set>
                                      <p:cBhvr>
                                        <p:cTn id="101" dur="1" fill="hold">
                                          <p:stCondLst>
                                            <p:cond delay="0"/>
                                          </p:stCondLst>
                                        </p:cTn>
                                        <p:tgtEl>
                                          <p:spTgt spid="292900"/>
                                        </p:tgtEl>
                                        <p:attrNameLst>
                                          <p:attrName>style.visibility</p:attrName>
                                        </p:attrNameLst>
                                      </p:cBhvr>
                                      <p:to>
                                        <p:strVal val="visible"/>
                                      </p:to>
                                    </p:set>
                                    <p:anim calcmode="lin" valueType="num">
                                      <p:cBhvr>
                                        <p:cTn id="102" dur="1000" fill="hold"/>
                                        <p:tgtEl>
                                          <p:spTgt spid="292900"/>
                                        </p:tgtEl>
                                        <p:attrNameLst>
                                          <p:attrName>ppt_w</p:attrName>
                                        </p:attrNameLst>
                                      </p:cBhvr>
                                      <p:tavLst>
                                        <p:tav tm="0">
                                          <p:val>
                                            <p:fltVal val="0"/>
                                          </p:val>
                                        </p:tav>
                                        <p:tav tm="100000">
                                          <p:val>
                                            <p:strVal val="#ppt_w"/>
                                          </p:val>
                                        </p:tav>
                                      </p:tavLst>
                                    </p:anim>
                                    <p:anim calcmode="lin" valueType="num">
                                      <p:cBhvr>
                                        <p:cTn id="103" dur="1000" fill="hold"/>
                                        <p:tgtEl>
                                          <p:spTgt spid="292900"/>
                                        </p:tgtEl>
                                        <p:attrNameLst>
                                          <p:attrName>ppt_h</p:attrName>
                                        </p:attrNameLst>
                                      </p:cBhvr>
                                      <p:tavLst>
                                        <p:tav tm="0">
                                          <p:val>
                                            <p:fltVal val="0"/>
                                          </p:val>
                                        </p:tav>
                                        <p:tav tm="100000">
                                          <p:val>
                                            <p:strVal val="#ppt_h"/>
                                          </p:val>
                                        </p:tav>
                                      </p:tavLst>
                                    </p:anim>
                                    <p:anim calcmode="lin" valueType="num">
                                      <p:cBhvr>
                                        <p:cTn id="104" dur="1000" fill="hold"/>
                                        <p:tgtEl>
                                          <p:spTgt spid="292900"/>
                                        </p:tgtEl>
                                        <p:attrNameLst>
                                          <p:attrName>ppt_x</p:attrName>
                                        </p:attrNameLst>
                                      </p:cBhvr>
                                      <p:tavLst>
                                        <p:tav tm="0" fmla="#ppt_x+(cos(-2*pi*(1-$))*-#ppt_x-sin(-2*pi*(1-$))*(1-#ppt_y))*(1-$)">
                                          <p:val>
                                            <p:fltVal val="0"/>
                                          </p:val>
                                        </p:tav>
                                        <p:tav tm="100000">
                                          <p:val>
                                            <p:fltVal val="1"/>
                                          </p:val>
                                        </p:tav>
                                      </p:tavLst>
                                    </p:anim>
                                    <p:anim calcmode="lin" valueType="num">
                                      <p:cBhvr>
                                        <p:cTn id="105" dur="1000" fill="hold"/>
                                        <p:tgtEl>
                                          <p:spTgt spid="2929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nodeType="clickEffect">
                                  <p:stCondLst>
                                    <p:cond delay="0"/>
                                  </p:stCondLst>
                                  <p:childTnLst>
                                    <p:set>
                                      <p:cBhvr>
                                        <p:cTn id="109" dur="1" fill="hold">
                                          <p:stCondLst>
                                            <p:cond delay="0"/>
                                          </p:stCondLst>
                                        </p:cTn>
                                        <p:tgtEl>
                                          <p:spTgt spid="292899"/>
                                        </p:tgtEl>
                                        <p:attrNameLst>
                                          <p:attrName>style.visibility</p:attrName>
                                        </p:attrNameLst>
                                      </p:cBhvr>
                                      <p:to>
                                        <p:strVal val="visible"/>
                                      </p:to>
                                    </p:set>
                                    <p:animEffect transition="in" filter="dissolve">
                                      <p:cBhvr>
                                        <p:cTn id="110" dur="5000"/>
                                        <p:tgtEl>
                                          <p:spTgt spid="292899"/>
                                        </p:tgtEl>
                                      </p:cBhvr>
                                    </p:animEffect>
                                  </p:childTnLst>
                                </p:cTn>
                              </p:par>
                            </p:childTnLst>
                          </p:cTn>
                        </p:par>
                        <p:par>
                          <p:cTn id="111" fill="hold">
                            <p:stCondLst>
                              <p:cond delay="5000"/>
                            </p:stCondLst>
                            <p:childTnLst>
                              <p:par>
                                <p:cTn id="112" presetID="22" presetClass="entr" presetSubtype="8" fill="hold" grpId="0" nodeType="after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wipe(left)">
                                      <p:cBhvr>
                                        <p:cTn id="11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84" grpId="0" animBg="1"/>
      <p:bldP spid="292880" grpId="0"/>
      <p:bldP spid="292886" grpId="0" animBg="1"/>
      <p:bldP spid="292889" grpId="0" animBg="1"/>
      <p:bldP spid="292890" grpId="0" animBg="1"/>
      <p:bldP spid="292892" grpId="0" animBg="1"/>
      <p:bldP spid="292893" grpId="0" animBg="1"/>
      <p:bldP spid="292895" grpId="0" animBg="1"/>
      <p:bldP spid="292897" grpId="0"/>
      <p:bldP spid="292901" grpId="0"/>
      <p:bldP spid="292902" grpId="0"/>
      <p:bldP spid="292903" grpId="0"/>
      <p:bldP spid="292904" grpId="0"/>
      <p:bldP spid="2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Rectangle 21"/>
          <p:cNvSpPr>
            <a:spLocks noChangeArrowheads="1"/>
          </p:cNvSpPr>
          <p:nvPr/>
        </p:nvSpPr>
        <p:spPr bwMode="auto">
          <a:xfrm>
            <a:off x="2638425" y="3009963"/>
            <a:ext cx="1149350" cy="984250"/>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286724" name="Rectangle 4"/>
          <p:cNvSpPr>
            <a:spLocks noChangeArrowheads="1"/>
          </p:cNvSpPr>
          <p:nvPr/>
        </p:nvSpPr>
        <p:spPr bwMode="auto">
          <a:xfrm>
            <a:off x="4013200" y="3450400"/>
            <a:ext cx="1654175" cy="609600"/>
          </a:xfrm>
          <a:prstGeom prst="rect">
            <a:avLst/>
          </a:prstGeom>
          <a:noFill/>
          <a:ln w="9525">
            <a:noFill/>
            <a:miter lim="800000"/>
            <a:headEnd/>
            <a:tailEnd/>
          </a:ln>
        </p:spPr>
        <p:txBody>
          <a:bodyPr anchor="ctr"/>
          <a:lstStyle/>
          <a:p>
            <a:r>
              <a:rPr lang="en-US" dirty="0" err="1">
                <a:solidFill>
                  <a:srgbClr val="000000"/>
                </a:solidFill>
                <a:latin typeface="Symbol" pitchFamily="18" charset="2"/>
              </a:rPr>
              <a:t>m</a:t>
            </a:r>
            <a:r>
              <a:rPr lang="en-US" baseline="-25000" dirty="0" err="1">
                <a:solidFill>
                  <a:srgbClr val="000000"/>
                </a:solidFill>
              </a:rPr>
              <a:t>k</a:t>
            </a:r>
            <a:r>
              <a:rPr lang="en-US" dirty="0">
                <a:solidFill>
                  <a:srgbClr val="000000"/>
                </a:solidFill>
              </a:rPr>
              <a:t> = 0.21</a:t>
            </a:r>
          </a:p>
        </p:txBody>
      </p:sp>
      <p:sp>
        <p:nvSpPr>
          <p:cNvPr id="43011" name="Rectangle 15"/>
          <p:cNvSpPr>
            <a:spLocks noChangeArrowheads="1"/>
          </p:cNvSpPr>
          <p:nvPr/>
        </p:nvSpPr>
        <p:spPr bwMode="auto">
          <a:xfrm>
            <a:off x="210375" y="61150"/>
            <a:ext cx="8699500" cy="2676525"/>
          </a:xfrm>
          <a:prstGeom prst="rect">
            <a:avLst/>
          </a:prstGeom>
          <a:noFill/>
          <a:ln w="9525">
            <a:noFill/>
            <a:miter lim="800000"/>
            <a:headEnd/>
            <a:tailEnd/>
          </a:ln>
        </p:spPr>
        <p:txBody>
          <a:bodyPr anchor="ctr">
            <a:spAutoFit/>
          </a:bodyPr>
          <a:lstStyle/>
          <a:p>
            <a:r>
              <a:rPr lang="en-US" sz="2400">
                <a:solidFill>
                  <a:srgbClr val="FF0000"/>
                </a:solidFill>
              </a:rPr>
              <a:t>A 3.9 kg mass (Mass 1) hangs from a string that is looped over a pulley projecting out from a tabletop. The other end of the string is attached to a 6.5 kg mass (Mass 2) on the tabletop such that, between the pulley and Mass 2, the string is horizontal. Assuming that both masses are already moving together and that the coefficient of kinetic friction between Mass 2 and the table is 0.21, find the acceleration of Mass 1. </a:t>
            </a:r>
          </a:p>
        </p:txBody>
      </p:sp>
      <p:sp>
        <p:nvSpPr>
          <p:cNvPr id="43012" name="Line 17"/>
          <p:cNvSpPr>
            <a:spLocks noChangeShapeType="1"/>
          </p:cNvSpPr>
          <p:nvPr/>
        </p:nvSpPr>
        <p:spPr bwMode="auto">
          <a:xfrm>
            <a:off x="1817688" y="4017963"/>
            <a:ext cx="4103687"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43013" name="Line 18"/>
          <p:cNvSpPr>
            <a:spLocks noChangeShapeType="1"/>
          </p:cNvSpPr>
          <p:nvPr/>
        </p:nvSpPr>
        <p:spPr bwMode="auto">
          <a:xfrm>
            <a:off x="5921375" y="4017963"/>
            <a:ext cx="0" cy="327025"/>
          </a:xfrm>
          <a:prstGeom prst="line">
            <a:avLst/>
          </a:prstGeom>
          <a:noFill/>
          <a:ln w="22225">
            <a:solidFill>
              <a:srgbClr val="FF0000"/>
            </a:solidFill>
            <a:round/>
            <a:headEnd/>
            <a:tailEnd/>
          </a:ln>
        </p:spPr>
        <p:txBody>
          <a:bodyPr/>
          <a:lstStyle/>
          <a:p>
            <a:endParaRPr lang="en-US">
              <a:solidFill>
                <a:srgbClr val="000000"/>
              </a:solidFill>
            </a:endParaRPr>
          </a:p>
        </p:txBody>
      </p:sp>
      <p:sp>
        <p:nvSpPr>
          <p:cNvPr id="43014" name="Oval 19"/>
          <p:cNvSpPr>
            <a:spLocks noChangeArrowheads="1"/>
          </p:cNvSpPr>
          <p:nvPr/>
        </p:nvSpPr>
        <p:spPr bwMode="auto">
          <a:xfrm>
            <a:off x="6086475" y="3525838"/>
            <a:ext cx="327025" cy="327025"/>
          </a:xfrm>
          <a:prstGeom prst="ellipse">
            <a:avLst/>
          </a:prstGeom>
          <a:noFill/>
          <a:ln w="38100">
            <a:solidFill>
              <a:srgbClr val="0070C0"/>
            </a:solidFill>
            <a:round/>
            <a:headEnd/>
            <a:tailEnd/>
          </a:ln>
        </p:spPr>
        <p:txBody>
          <a:bodyPr/>
          <a:lstStyle/>
          <a:p>
            <a:endParaRPr lang="en-US">
              <a:solidFill>
                <a:srgbClr val="000000"/>
              </a:solidFill>
            </a:endParaRPr>
          </a:p>
        </p:txBody>
      </p:sp>
      <p:sp>
        <p:nvSpPr>
          <p:cNvPr id="43015" name="Line 20"/>
          <p:cNvSpPr>
            <a:spLocks noChangeShapeType="1"/>
          </p:cNvSpPr>
          <p:nvPr/>
        </p:nvSpPr>
        <p:spPr bwMode="auto">
          <a:xfrm flipV="1">
            <a:off x="5921375" y="3690938"/>
            <a:ext cx="328613" cy="327025"/>
          </a:xfrm>
          <a:prstGeom prst="line">
            <a:avLst/>
          </a:prstGeom>
          <a:noFill/>
          <a:ln w="22225">
            <a:solidFill>
              <a:srgbClr val="FF0000"/>
            </a:solidFill>
            <a:round/>
            <a:headEnd/>
            <a:tailEnd/>
          </a:ln>
        </p:spPr>
        <p:txBody>
          <a:bodyPr/>
          <a:lstStyle/>
          <a:p>
            <a:endParaRPr lang="en-US">
              <a:solidFill>
                <a:srgbClr val="000000"/>
              </a:solidFill>
            </a:endParaRPr>
          </a:p>
        </p:txBody>
      </p:sp>
      <p:sp>
        <p:nvSpPr>
          <p:cNvPr id="43017" name="Line 22"/>
          <p:cNvSpPr>
            <a:spLocks noChangeShapeType="1"/>
          </p:cNvSpPr>
          <p:nvPr/>
        </p:nvSpPr>
        <p:spPr bwMode="auto">
          <a:xfrm flipH="1">
            <a:off x="3787775" y="3525838"/>
            <a:ext cx="2462213" cy="0"/>
          </a:xfrm>
          <a:prstGeom prst="line">
            <a:avLst/>
          </a:prstGeom>
          <a:noFill/>
          <a:ln w="38100">
            <a:solidFill>
              <a:srgbClr val="0070C0"/>
            </a:solidFill>
            <a:round/>
            <a:headEnd/>
            <a:tailEnd/>
          </a:ln>
        </p:spPr>
        <p:txBody>
          <a:bodyPr/>
          <a:lstStyle/>
          <a:p>
            <a:endParaRPr lang="en-US">
              <a:solidFill>
                <a:srgbClr val="000000"/>
              </a:solidFill>
            </a:endParaRPr>
          </a:p>
        </p:txBody>
      </p:sp>
      <p:sp>
        <p:nvSpPr>
          <p:cNvPr id="43018" name="Line 23"/>
          <p:cNvSpPr>
            <a:spLocks noChangeShapeType="1"/>
          </p:cNvSpPr>
          <p:nvPr/>
        </p:nvSpPr>
        <p:spPr bwMode="auto">
          <a:xfrm>
            <a:off x="6413500" y="3690938"/>
            <a:ext cx="0" cy="984250"/>
          </a:xfrm>
          <a:prstGeom prst="line">
            <a:avLst/>
          </a:prstGeom>
          <a:noFill/>
          <a:ln w="38100">
            <a:solidFill>
              <a:srgbClr val="0070C0"/>
            </a:solidFill>
            <a:round/>
            <a:headEnd/>
            <a:tailEnd/>
          </a:ln>
        </p:spPr>
        <p:txBody>
          <a:bodyPr/>
          <a:lstStyle/>
          <a:p>
            <a:endParaRPr lang="en-US">
              <a:solidFill>
                <a:srgbClr val="000000"/>
              </a:solidFill>
            </a:endParaRPr>
          </a:p>
        </p:txBody>
      </p:sp>
      <p:sp>
        <p:nvSpPr>
          <p:cNvPr id="43019" name="Rectangle 24"/>
          <p:cNvSpPr>
            <a:spLocks noChangeArrowheads="1"/>
          </p:cNvSpPr>
          <p:nvPr/>
        </p:nvSpPr>
        <p:spPr bwMode="auto">
          <a:xfrm>
            <a:off x="6086475" y="4675188"/>
            <a:ext cx="655638" cy="984250"/>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43020" name="Line 25"/>
          <p:cNvSpPr>
            <a:spLocks noChangeShapeType="1"/>
          </p:cNvSpPr>
          <p:nvPr/>
        </p:nvSpPr>
        <p:spPr bwMode="auto">
          <a:xfrm flipH="1">
            <a:off x="5429250" y="4344988"/>
            <a:ext cx="492125"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43021" name="Line 26"/>
          <p:cNvSpPr>
            <a:spLocks noChangeShapeType="1"/>
          </p:cNvSpPr>
          <p:nvPr/>
        </p:nvSpPr>
        <p:spPr bwMode="auto">
          <a:xfrm>
            <a:off x="5429250" y="4344988"/>
            <a:ext cx="0" cy="1641475"/>
          </a:xfrm>
          <a:prstGeom prst="line">
            <a:avLst/>
          </a:prstGeom>
          <a:noFill/>
          <a:ln w="22225">
            <a:solidFill>
              <a:srgbClr val="FF0000"/>
            </a:solidFill>
            <a:round/>
            <a:headEnd/>
            <a:tailEnd/>
          </a:ln>
        </p:spPr>
        <p:txBody>
          <a:bodyPr/>
          <a:lstStyle/>
          <a:p>
            <a:endParaRPr lang="en-US">
              <a:solidFill>
                <a:srgbClr val="000000"/>
              </a:solidFill>
            </a:endParaRPr>
          </a:p>
        </p:txBody>
      </p:sp>
      <p:sp>
        <p:nvSpPr>
          <p:cNvPr id="43022" name="Line 27"/>
          <p:cNvSpPr>
            <a:spLocks noChangeShapeType="1"/>
          </p:cNvSpPr>
          <p:nvPr/>
        </p:nvSpPr>
        <p:spPr bwMode="auto">
          <a:xfrm>
            <a:off x="5100638" y="4344988"/>
            <a:ext cx="0" cy="1641475"/>
          </a:xfrm>
          <a:prstGeom prst="line">
            <a:avLst/>
          </a:prstGeom>
          <a:noFill/>
          <a:ln w="22225">
            <a:solidFill>
              <a:srgbClr val="FF0000"/>
            </a:solidFill>
            <a:round/>
            <a:headEnd/>
            <a:tailEnd/>
          </a:ln>
        </p:spPr>
        <p:txBody>
          <a:bodyPr/>
          <a:lstStyle/>
          <a:p>
            <a:endParaRPr lang="en-US">
              <a:solidFill>
                <a:srgbClr val="000000"/>
              </a:solidFill>
            </a:endParaRPr>
          </a:p>
        </p:txBody>
      </p:sp>
      <p:sp>
        <p:nvSpPr>
          <p:cNvPr id="43023" name="Line 28"/>
          <p:cNvSpPr>
            <a:spLocks noChangeShapeType="1"/>
          </p:cNvSpPr>
          <p:nvPr/>
        </p:nvSpPr>
        <p:spPr bwMode="auto">
          <a:xfrm flipH="1">
            <a:off x="1817688" y="4344988"/>
            <a:ext cx="3282950" cy="0"/>
          </a:xfrm>
          <a:prstGeom prst="line">
            <a:avLst/>
          </a:prstGeom>
          <a:noFill/>
          <a:ln w="22225">
            <a:solidFill>
              <a:srgbClr val="FF0000"/>
            </a:solidFill>
            <a:round/>
            <a:headEnd/>
            <a:tailEnd/>
          </a:ln>
        </p:spPr>
        <p:txBody>
          <a:bodyPr/>
          <a:lstStyle/>
          <a:p>
            <a:endParaRPr lang="en-US">
              <a:solidFill>
                <a:srgbClr val="000000"/>
              </a:solidFill>
            </a:endParaRPr>
          </a:p>
        </p:txBody>
      </p:sp>
      <p:sp>
        <p:nvSpPr>
          <p:cNvPr id="286749" name="Rectangle 29"/>
          <p:cNvSpPr>
            <a:spLocks noChangeArrowheads="1"/>
          </p:cNvSpPr>
          <p:nvPr/>
        </p:nvSpPr>
        <p:spPr bwMode="auto">
          <a:xfrm>
            <a:off x="6057900" y="4708525"/>
            <a:ext cx="696913" cy="928688"/>
          </a:xfrm>
          <a:prstGeom prst="rect">
            <a:avLst/>
          </a:prstGeom>
          <a:noFill/>
          <a:ln w="9525">
            <a:noFill/>
            <a:miter lim="800000"/>
            <a:headEnd/>
            <a:tailEnd/>
          </a:ln>
        </p:spPr>
        <p:txBody>
          <a:bodyPr anchor="ctr"/>
          <a:lstStyle/>
          <a:p>
            <a:r>
              <a:rPr lang="en-US">
                <a:solidFill>
                  <a:srgbClr val="000000"/>
                </a:solidFill>
              </a:rPr>
              <a:t>3.9</a:t>
            </a:r>
            <a:br>
              <a:rPr lang="en-US">
                <a:solidFill>
                  <a:srgbClr val="000000"/>
                </a:solidFill>
              </a:rPr>
            </a:br>
            <a:r>
              <a:rPr lang="en-US">
                <a:solidFill>
                  <a:srgbClr val="000000"/>
                </a:solidFill>
              </a:rPr>
              <a:t> kg</a:t>
            </a:r>
          </a:p>
        </p:txBody>
      </p:sp>
      <p:sp>
        <p:nvSpPr>
          <p:cNvPr id="286750" name="Rectangle 30"/>
          <p:cNvSpPr>
            <a:spLocks noChangeArrowheads="1"/>
          </p:cNvSpPr>
          <p:nvPr/>
        </p:nvSpPr>
        <p:spPr bwMode="auto">
          <a:xfrm>
            <a:off x="2640013" y="3205163"/>
            <a:ext cx="1292225" cy="609600"/>
          </a:xfrm>
          <a:prstGeom prst="rect">
            <a:avLst/>
          </a:prstGeom>
          <a:noFill/>
          <a:ln w="9525">
            <a:noFill/>
            <a:miter lim="800000"/>
            <a:headEnd/>
            <a:tailEnd/>
          </a:ln>
        </p:spPr>
        <p:txBody>
          <a:bodyPr anchor="ctr"/>
          <a:lstStyle/>
          <a:p>
            <a:r>
              <a:rPr lang="en-US">
                <a:solidFill>
                  <a:srgbClr val="000000"/>
                </a:solidFill>
              </a:rPr>
              <a:t>6.5 kg</a:t>
            </a:r>
          </a:p>
        </p:txBody>
      </p:sp>
      <p:grpSp>
        <p:nvGrpSpPr>
          <p:cNvPr id="2" name="Group 33"/>
          <p:cNvGrpSpPr>
            <a:grpSpLocks/>
          </p:cNvGrpSpPr>
          <p:nvPr/>
        </p:nvGrpSpPr>
        <p:grpSpPr bwMode="auto">
          <a:xfrm>
            <a:off x="2933700" y="2493963"/>
            <a:ext cx="846138" cy="609600"/>
            <a:chOff x="1720" y="3177"/>
            <a:chExt cx="533" cy="384"/>
          </a:xfrm>
        </p:grpSpPr>
        <p:sp>
          <p:nvSpPr>
            <p:cNvPr id="43047" name="Rectangle 31"/>
            <p:cNvSpPr>
              <a:spLocks noChangeArrowheads="1"/>
            </p:cNvSpPr>
            <p:nvPr/>
          </p:nvSpPr>
          <p:spPr bwMode="auto">
            <a:xfrm>
              <a:off x="1720" y="3177"/>
              <a:ext cx="321" cy="384"/>
            </a:xfrm>
            <a:prstGeom prst="rect">
              <a:avLst/>
            </a:prstGeom>
            <a:noFill/>
            <a:ln w="9525">
              <a:noFill/>
              <a:miter lim="800000"/>
              <a:headEnd/>
              <a:tailEnd/>
            </a:ln>
          </p:spPr>
          <p:txBody>
            <a:bodyPr anchor="ctr"/>
            <a:lstStyle/>
            <a:p>
              <a:r>
                <a:rPr lang="en-US">
                  <a:solidFill>
                    <a:srgbClr val="000000"/>
                  </a:solidFill>
                </a:rPr>
                <a:t>v</a:t>
              </a:r>
            </a:p>
          </p:txBody>
        </p:sp>
        <p:sp>
          <p:nvSpPr>
            <p:cNvPr id="43048" name="Line 32"/>
            <p:cNvSpPr>
              <a:spLocks noChangeShapeType="1"/>
            </p:cNvSpPr>
            <p:nvPr/>
          </p:nvSpPr>
          <p:spPr bwMode="auto">
            <a:xfrm>
              <a:off x="1951" y="3383"/>
              <a:ext cx="302" cy="0"/>
            </a:xfrm>
            <a:prstGeom prst="line">
              <a:avLst/>
            </a:prstGeom>
            <a:noFill/>
            <a:ln w="19050">
              <a:solidFill>
                <a:schemeClr val="tx1"/>
              </a:solidFill>
              <a:round/>
              <a:headEnd/>
              <a:tailEnd type="triangle" w="lg" len="lg"/>
            </a:ln>
          </p:spPr>
          <p:txBody>
            <a:bodyPr/>
            <a:lstStyle/>
            <a:p>
              <a:endParaRPr lang="en-US">
                <a:solidFill>
                  <a:srgbClr val="000000"/>
                </a:solidFill>
              </a:endParaRPr>
            </a:p>
          </p:txBody>
        </p:sp>
      </p:grpSp>
      <p:grpSp>
        <p:nvGrpSpPr>
          <p:cNvPr id="3" name="Group 36"/>
          <p:cNvGrpSpPr>
            <a:grpSpLocks/>
          </p:cNvGrpSpPr>
          <p:nvPr/>
        </p:nvGrpSpPr>
        <p:grpSpPr bwMode="auto">
          <a:xfrm>
            <a:off x="6848475" y="4859338"/>
            <a:ext cx="523875" cy="609600"/>
            <a:chOff x="4472" y="2335"/>
            <a:chExt cx="330" cy="384"/>
          </a:xfrm>
        </p:grpSpPr>
        <p:sp>
          <p:nvSpPr>
            <p:cNvPr id="43045" name="Rectangle 34"/>
            <p:cNvSpPr>
              <a:spLocks noChangeArrowheads="1"/>
            </p:cNvSpPr>
            <p:nvPr/>
          </p:nvSpPr>
          <p:spPr bwMode="auto">
            <a:xfrm>
              <a:off x="4472" y="2335"/>
              <a:ext cx="330" cy="384"/>
            </a:xfrm>
            <a:prstGeom prst="rect">
              <a:avLst/>
            </a:prstGeom>
            <a:noFill/>
            <a:ln w="9525">
              <a:noFill/>
              <a:miter lim="800000"/>
              <a:headEnd/>
              <a:tailEnd/>
            </a:ln>
          </p:spPr>
          <p:txBody>
            <a:bodyPr anchor="ctr"/>
            <a:lstStyle/>
            <a:p>
              <a:r>
                <a:rPr lang="en-US">
                  <a:solidFill>
                    <a:srgbClr val="000000"/>
                  </a:solidFill>
                </a:rPr>
                <a:t>v</a:t>
              </a:r>
            </a:p>
          </p:txBody>
        </p:sp>
        <p:sp>
          <p:nvSpPr>
            <p:cNvPr id="43046" name="Line 35"/>
            <p:cNvSpPr>
              <a:spLocks noChangeShapeType="1"/>
            </p:cNvSpPr>
            <p:nvPr/>
          </p:nvSpPr>
          <p:spPr bwMode="auto">
            <a:xfrm>
              <a:off x="4716" y="2423"/>
              <a:ext cx="0" cy="274"/>
            </a:xfrm>
            <a:prstGeom prst="line">
              <a:avLst/>
            </a:prstGeom>
            <a:noFill/>
            <a:ln w="19050">
              <a:solidFill>
                <a:schemeClr val="tx1"/>
              </a:solidFill>
              <a:round/>
              <a:headEnd/>
              <a:tailEnd type="triangle" w="lg" len="lg"/>
            </a:ln>
          </p:spPr>
          <p:txBody>
            <a:bodyPr/>
            <a:lstStyle/>
            <a:p>
              <a:endParaRPr lang="en-US">
                <a:solidFill>
                  <a:srgbClr val="000000"/>
                </a:solidFill>
              </a:endParaRPr>
            </a:p>
          </p:txBody>
        </p:sp>
      </p:grpSp>
      <p:sp>
        <p:nvSpPr>
          <p:cNvPr id="286757" name="Rectangle 37"/>
          <p:cNvSpPr>
            <a:spLocks noChangeArrowheads="1"/>
          </p:cNvSpPr>
          <p:nvPr/>
        </p:nvSpPr>
        <p:spPr bwMode="auto">
          <a:xfrm>
            <a:off x="5891213" y="5751513"/>
            <a:ext cx="1087437" cy="609600"/>
          </a:xfrm>
          <a:prstGeom prst="rect">
            <a:avLst/>
          </a:prstGeom>
          <a:noFill/>
          <a:ln w="9525">
            <a:noFill/>
            <a:miter lim="800000"/>
            <a:headEnd/>
            <a:tailEnd/>
          </a:ln>
        </p:spPr>
        <p:txBody>
          <a:bodyPr anchor="ctr"/>
          <a:lstStyle/>
          <a:p>
            <a:r>
              <a:rPr lang="en-US">
                <a:solidFill>
                  <a:srgbClr val="000000"/>
                </a:solidFill>
              </a:rPr>
              <a:t>a = ?</a:t>
            </a:r>
          </a:p>
        </p:txBody>
      </p:sp>
      <p:sp>
        <p:nvSpPr>
          <p:cNvPr id="286781" name="Rectangle 61"/>
          <p:cNvSpPr>
            <a:spLocks noChangeArrowheads="1"/>
          </p:cNvSpPr>
          <p:nvPr/>
        </p:nvSpPr>
        <p:spPr bwMode="auto">
          <a:xfrm>
            <a:off x="344488" y="4640263"/>
            <a:ext cx="1152525" cy="989012"/>
          </a:xfrm>
          <a:prstGeom prst="rect">
            <a:avLst/>
          </a:prstGeom>
          <a:noFill/>
          <a:ln w="38100">
            <a:solidFill>
              <a:srgbClr val="0070C0"/>
            </a:solidFill>
            <a:miter lim="800000"/>
            <a:headEnd/>
            <a:tailEnd/>
          </a:ln>
        </p:spPr>
        <p:txBody>
          <a:bodyPr/>
          <a:lstStyle/>
          <a:p>
            <a:endParaRPr lang="en-US">
              <a:solidFill>
                <a:srgbClr val="000000"/>
              </a:solidFill>
            </a:endParaRPr>
          </a:p>
        </p:txBody>
      </p:sp>
      <p:grpSp>
        <p:nvGrpSpPr>
          <p:cNvPr id="4" name="Group 76"/>
          <p:cNvGrpSpPr>
            <a:grpSpLocks/>
          </p:cNvGrpSpPr>
          <p:nvPr/>
        </p:nvGrpSpPr>
        <p:grpSpPr bwMode="auto">
          <a:xfrm>
            <a:off x="1497013" y="4905375"/>
            <a:ext cx="1308100" cy="519113"/>
            <a:chOff x="943" y="3090"/>
            <a:chExt cx="824" cy="327"/>
          </a:xfrm>
        </p:grpSpPr>
        <p:sp>
          <p:nvSpPr>
            <p:cNvPr id="43043" name="Line 62"/>
            <p:cNvSpPr>
              <a:spLocks noChangeShapeType="1"/>
            </p:cNvSpPr>
            <p:nvPr/>
          </p:nvSpPr>
          <p:spPr bwMode="auto">
            <a:xfrm flipH="1">
              <a:off x="943" y="3234"/>
              <a:ext cx="519" cy="0"/>
            </a:xfrm>
            <a:prstGeom prst="line">
              <a:avLst/>
            </a:prstGeom>
            <a:noFill/>
            <a:ln w="19050">
              <a:solidFill>
                <a:srgbClr val="009900"/>
              </a:solidFill>
              <a:round/>
              <a:headEnd type="triangle" w="lg" len="lg"/>
              <a:tailEnd/>
            </a:ln>
          </p:spPr>
          <p:txBody>
            <a:bodyPr/>
            <a:lstStyle/>
            <a:p>
              <a:endParaRPr lang="en-US">
                <a:solidFill>
                  <a:srgbClr val="000000"/>
                </a:solidFill>
              </a:endParaRPr>
            </a:p>
          </p:txBody>
        </p:sp>
        <p:sp>
          <p:nvSpPr>
            <p:cNvPr id="43044" name="Text Box 63"/>
            <p:cNvSpPr txBox="1">
              <a:spLocks noChangeArrowheads="1"/>
            </p:cNvSpPr>
            <p:nvPr/>
          </p:nvSpPr>
          <p:spPr bwMode="auto">
            <a:xfrm>
              <a:off x="1462" y="3090"/>
              <a:ext cx="305" cy="327"/>
            </a:xfrm>
            <a:prstGeom prst="rect">
              <a:avLst/>
            </a:prstGeom>
            <a:noFill/>
            <a:ln w="9525">
              <a:noFill/>
              <a:miter lim="800000"/>
              <a:headEnd/>
              <a:tailEnd/>
            </a:ln>
          </p:spPr>
          <p:txBody>
            <a:bodyPr/>
            <a:lstStyle/>
            <a:p>
              <a:r>
                <a:rPr lang="en-US" sz="2400">
                  <a:solidFill>
                    <a:srgbClr val="009900"/>
                  </a:solidFill>
                </a:rPr>
                <a:t>T</a:t>
              </a:r>
            </a:p>
          </p:txBody>
        </p:sp>
      </p:grpSp>
      <p:sp>
        <p:nvSpPr>
          <p:cNvPr id="286784" name="Text Box 64"/>
          <p:cNvSpPr txBox="1">
            <a:spLocks noChangeArrowheads="1"/>
          </p:cNvSpPr>
          <p:nvPr/>
        </p:nvSpPr>
        <p:spPr bwMode="auto">
          <a:xfrm>
            <a:off x="330200" y="6102350"/>
            <a:ext cx="2965450" cy="498475"/>
          </a:xfrm>
          <a:prstGeom prst="rect">
            <a:avLst/>
          </a:prstGeom>
          <a:noFill/>
          <a:ln w="9525">
            <a:noFill/>
            <a:miter lim="800000"/>
            <a:headEnd/>
            <a:tailEnd/>
          </a:ln>
        </p:spPr>
        <p:txBody>
          <a:bodyPr/>
          <a:lstStyle/>
          <a:p>
            <a:r>
              <a:rPr lang="en-US" sz="2400">
                <a:solidFill>
                  <a:srgbClr val="000000"/>
                </a:solidFill>
              </a:rPr>
              <a:t>F</a:t>
            </a:r>
            <a:r>
              <a:rPr lang="en-US" sz="2400" baseline="-25000">
                <a:solidFill>
                  <a:srgbClr val="000000"/>
                </a:solidFill>
              </a:rPr>
              <a:t>n </a:t>
            </a:r>
            <a:r>
              <a:rPr lang="en-US" sz="2400">
                <a:solidFill>
                  <a:srgbClr val="000000"/>
                </a:solidFill>
              </a:rPr>
              <a:t>= mg = 63.77 N</a:t>
            </a:r>
          </a:p>
        </p:txBody>
      </p:sp>
      <p:sp>
        <p:nvSpPr>
          <p:cNvPr id="286786" name="Line 66"/>
          <p:cNvSpPr>
            <a:spLocks noChangeShapeType="1"/>
          </p:cNvSpPr>
          <p:nvPr/>
        </p:nvSpPr>
        <p:spPr bwMode="auto">
          <a:xfrm>
            <a:off x="674688" y="5629275"/>
            <a:ext cx="1587" cy="522288"/>
          </a:xfrm>
          <a:prstGeom prst="line">
            <a:avLst/>
          </a:prstGeom>
          <a:noFill/>
          <a:ln w="19050">
            <a:solidFill>
              <a:srgbClr val="000000"/>
            </a:solidFill>
            <a:round/>
            <a:headEnd type="triangle" w="lg" len="lg"/>
            <a:tailEnd/>
          </a:ln>
        </p:spPr>
        <p:txBody>
          <a:bodyPr/>
          <a:lstStyle/>
          <a:p>
            <a:endParaRPr lang="en-US">
              <a:solidFill>
                <a:srgbClr val="000000"/>
              </a:solidFill>
            </a:endParaRPr>
          </a:p>
        </p:txBody>
      </p:sp>
      <p:sp>
        <p:nvSpPr>
          <p:cNvPr id="286787" name="Line 67"/>
          <p:cNvSpPr>
            <a:spLocks noChangeShapeType="1"/>
          </p:cNvSpPr>
          <p:nvPr/>
        </p:nvSpPr>
        <p:spPr bwMode="auto">
          <a:xfrm flipH="1">
            <a:off x="1333500" y="5792788"/>
            <a:ext cx="493713" cy="0"/>
          </a:xfrm>
          <a:prstGeom prst="line">
            <a:avLst/>
          </a:prstGeom>
          <a:noFill/>
          <a:ln w="19050">
            <a:solidFill>
              <a:srgbClr val="009900"/>
            </a:solidFill>
            <a:round/>
            <a:headEnd/>
            <a:tailEnd type="triangle" w="lg" len="lg"/>
          </a:ln>
        </p:spPr>
        <p:txBody>
          <a:bodyPr/>
          <a:lstStyle/>
          <a:p>
            <a:endParaRPr lang="en-US">
              <a:solidFill>
                <a:srgbClr val="000000"/>
              </a:solidFill>
            </a:endParaRPr>
          </a:p>
        </p:txBody>
      </p:sp>
      <p:sp>
        <p:nvSpPr>
          <p:cNvPr id="286788" name="Text Box 68"/>
          <p:cNvSpPr txBox="1">
            <a:spLocks noChangeArrowheads="1"/>
          </p:cNvSpPr>
          <p:nvPr/>
        </p:nvSpPr>
        <p:spPr bwMode="auto">
          <a:xfrm>
            <a:off x="1827213" y="5507038"/>
            <a:ext cx="2341026" cy="547687"/>
          </a:xfrm>
          <a:prstGeom prst="rect">
            <a:avLst/>
          </a:prstGeom>
          <a:noFill/>
          <a:ln w="9525">
            <a:noFill/>
            <a:miter lim="800000"/>
            <a:headEnd/>
            <a:tailEnd/>
          </a:ln>
        </p:spPr>
        <p:txBody>
          <a:bodyPr/>
          <a:lstStyle/>
          <a:p>
            <a:r>
              <a:rPr lang="en-US" sz="2400" dirty="0" err="1" smtClean="0">
                <a:solidFill>
                  <a:srgbClr val="009900"/>
                </a:solidFill>
                <a:latin typeface="Symbol" pitchFamily="18" charset="2"/>
              </a:rPr>
              <a:t>m</a:t>
            </a:r>
            <a:r>
              <a:rPr lang="en-US" sz="2400" baseline="-25000" dirty="0" err="1" smtClean="0">
                <a:solidFill>
                  <a:srgbClr val="009900"/>
                </a:solidFill>
              </a:rPr>
              <a:t>k</a:t>
            </a:r>
            <a:r>
              <a:rPr lang="en-US" sz="2400" dirty="0" err="1" smtClean="0">
                <a:solidFill>
                  <a:srgbClr val="009900"/>
                </a:solidFill>
              </a:rPr>
              <a:t>F</a:t>
            </a:r>
            <a:r>
              <a:rPr lang="en-US" sz="2400" baseline="-25000" dirty="0" err="1" smtClean="0">
                <a:solidFill>
                  <a:srgbClr val="009900"/>
                </a:solidFill>
              </a:rPr>
              <a:t>n</a:t>
            </a:r>
            <a:r>
              <a:rPr lang="en-US" sz="2400" dirty="0" smtClean="0">
                <a:solidFill>
                  <a:srgbClr val="009900"/>
                </a:solidFill>
              </a:rPr>
              <a:t> </a:t>
            </a:r>
            <a:r>
              <a:rPr lang="en-US" sz="2400" dirty="0">
                <a:solidFill>
                  <a:srgbClr val="009900"/>
                </a:solidFill>
              </a:rPr>
              <a:t>= 13.39 N</a:t>
            </a:r>
          </a:p>
        </p:txBody>
      </p:sp>
      <p:sp>
        <p:nvSpPr>
          <p:cNvPr id="286789" name="Line 69"/>
          <p:cNvSpPr>
            <a:spLocks noChangeShapeType="1"/>
          </p:cNvSpPr>
          <p:nvPr/>
        </p:nvSpPr>
        <p:spPr bwMode="auto">
          <a:xfrm>
            <a:off x="1127125" y="5624513"/>
            <a:ext cx="1588" cy="522287"/>
          </a:xfrm>
          <a:prstGeom prst="line">
            <a:avLst/>
          </a:prstGeom>
          <a:noFill/>
          <a:ln w="19050">
            <a:solidFill>
              <a:srgbClr val="000000"/>
            </a:solidFill>
            <a:round/>
            <a:headEnd type="none" w="lg" len="lg"/>
            <a:tailEnd type="triangle" w="lg" len="lg"/>
          </a:ln>
        </p:spPr>
        <p:txBody>
          <a:bodyPr/>
          <a:lstStyle/>
          <a:p>
            <a:endParaRPr lang="en-US">
              <a:solidFill>
                <a:srgbClr val="000000"/>
              </a:solidFill>
            </a:endParaRPr>
          </a:p>
        </p:txBody>
      </p:sp>
      <p:sp>
        <p:nvSpPr>
          <p:cNvPr id="286791" name="Line 71"/>
          <p:cNvSpPr>
            <a:spLocks noChangeShapeType="1"/>
          </p:cNvSpPr>
          <p:nvPr/>
        </p:nvSpPr>
        <p:spPr bwMode="auto">
          <a:xfrm>
            <a:off x="8202613" y="3582988"/>
            <a:ext cx="0" cy="688975"/>
          </a:xfrm>
          <a:prstGeom prst="line">
            <a:avLst/>
          </a:prstGeom>
          <a:noFill/>
          <a:ln w="19050">
            <a:solidFill>
              <a:srgbClr val="000000"/>
            </a:solidFill>
            <a:round/>
            <a:headEnd type="triangle" w="lg" len="lg"/>
            <a:tailEnd/>
          </a:ln>
        </p:spPr>
        <p:txBody>
          <a:bodyPr/>
          <a:lstStyle/>
          <a:p>
            <a:endParaRPr lang="en-US">
              <a:solidFill>
                <a:srgbClr val="000000"/>
              </a:solidFill>
            </a:endParaRPr>
          </a:p>
        </p:txBody>
      </p:sp>
      <p:sp>
        <p:nvSpPr>
          <p:cNvPr id="286792" name="Rectangle 72"/>
          <p:cNvSpPr>
            <a:spLocks noChangeArrowheads="1"/>
          </p:cNvSpPr>
          <p:nvPr/>
        </p:nvSpPr>
        <p:spPr bwMode="auto">
          <a:xfrm>
            <a:off x="7858125" y="4271963"/>
            <a:ext cx="690563" cy="1033462"/>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286793" name="Text Box 73"/>
          <p:cNvSpPr txBox="1">
            <a:spLocks noChangeArrowheads="1"/>
          </p:cNvSpPr>
          <p:nvPr/>
        </p:nvSpPr>
        <p:spPr bwMode="auto">
          <a:xfrm>
            <a:off x="7915275" y="3094038"/>
            <a:ext cx="560388" cy="485775"/>
          </a:xfrm>
          <a:prstGeom prst="rect">
            <a:avLst/>
          </a:prstGeom>
          <a:noFill/>
          <a:ln w="9525">
            <a:noFill/>
            <a:miter lim="800000"/>
            <a:headEnd/>
            <a:tailEnd/>
          </a:ln>
        </p:spPr>
        <p:txBody>
          <a:bodyPr/>
          <a:lstStyle/>
          <a:p>
            <a:r>
              <a:rPr lang="en-US" sz="2400">
                <a:solidFill>
                  <a:srgbClr val="000000"/>
                </a:solidFill>
              </a:rPr>
              <a:t> T</a:t>
            </a:r>
          </a:p>
        </p:txBody>
      </p:sp>
      <p:sp>
        <p:nvSpPr>
          <p:cNvPr id="286794" name="Line 74"/>
          <p:cNvSpPr>
            <a:spLocks noChangeShapeType="1"/>
          </p:cNvSpPr>
          <p:nvPr/>
        </p:nvSpPr>
        <p:spPr bwMode="auto">
          <a:xfrm>
            <a:off x="8202613" y="5305425"/>
            <a:ext cx="1587" cy="885825"/>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sp>
        <p:nvSpPr>
          <p:cNvPr id="286795" name="Text Box 75"/>
          <p:cNvSpPr txBox="1">
            <a:spLocks noChangeArrowheads="1"/>
          </p:cNvSpPr>
          <p:nvPr/>
        </p:nvSpPr>
        <p:spPr bwMode="auto">
          <a:xfrm>
            <a:off x="7627938" y="6181725"/>
            <a:ext cx="1346200" cy="517525"/>
          </a:xfrm>
          <a:prstGeom prst="rect">
            <a:avLst/>
          </a:prstGeom>
          <a:noFill/>
          <a:ln w="9525">
            <a:noFill/>
            <a:miter lim="800000"/>
            <a:headEnd/>
            <a:tailEnd/>
          </a:ln>
        </p:spPr>
        <p:txBody>
          <a:bodyPr/>
          <a:lstStyle/>
          <a:p>
            <a:r>
              <a:rPr lang="en-US" sz="2400">
                <a:solidFill>
                  <a:srgbClr val="000000"/>
                </a:solidFill>
              </a:rPr>
              <a:t>38.26 N</a:t>
            </a:r>
          </a:p>
        </p:txBody>
      </p:sp>
      <p:sp>
        <p:nvSpPr>
          <p:cNvPr id="286797" name="Rectangle 77"/>
          <p:cNvSpPr>
            <a:spLocks noChangeArrowheads="1"/>
          </p:cNvSpPr>
          <p:nvPr/>
        </p:nvSpPr>
        <p:spPr bwMode="auto">
          <a:xfrm>
            <a:off x="7848600" y="4281488"/>
            <a:ext cx="696913" cy="928687"/>
          </a:xfrm>
          <a:prstGeom prst="rect">
            <a:avLst/>
          </a:prstGeom>
          <a:noFill/>
          <a:ln w="9525">
            <a:noFill/>
            <a:miter lim="800000"/>
            <a:headEnd/>
            <a:tailEnd/>
          </a:ln>
        </p:spPr>
        <p:txBody>
          <a:bodyPr anchor="ctr"/>
          <a:lstStyle/>
          <a:p>
            <a:r>
              <a:rPr lang="en-US">
                <a:solidFill>
                  <a:srgbClr val="000000"/>
                </a:solidFill>
              </a:rPr>
              <a:t>3.9</a:t>
            </a:r>
            <a:br>
              <a:rPr lang="en-US">
                <a:solidFill>
                  <a:srgbClr val="000000"/>
                </a:solidFill>
              </a:rPr>
            </a:br>
            <a:r>
              <a:rPr lang="en-US">
                <a:solidFill>
                  <a:srgbClr val="000000"/>
                </a:solidFill>
              </a:rPr>
              <a:t> kg</a:t>
            </a:r>
          </a:p>
        </p:txBody>
      </p:sp>
      <p:sp>
        <p:nvSpPr>
          <p:cNvPr id="286798" name="Rectangle 78"/>
          <p:cNvSpPr>
            <a:spLocks noChangeArrowheads="1"/>
          </p:cNvSpPr>
          <p:nvPr/>
        </p:nvSpPr>
        <p:spPr bwMode="auto">
          <a:xfrm>
            <a:off x="338138" y="4872038"/>
            <a:ext cx="1154112" cy="519112"/>
          </a:xfrm>
          <a:prstGeom prst="rect">
            <a:avLst/>
          </a:prstGeom>
          <a:noFill/>
          <a:ln w="9525">
            <a:noFill/>
            <a:miter lim="800000"/>
            <a:headEnd/>
            <a:tailEnd/>
          </a:ln>
        </p:spPr>
        <p:txBody>
          <a:bodyPr wrap="none">
            <a:spAutoFit/>
          </a:bodyPr>
          <a:lstStyle/>
          <a:p>
            <a:r>
              <a:rPr lang="en-US">
                <a:solidFill>
                  <a:srgbClr val="000000"/>
                </a:solidFill>
              </a:rPr>
              <a:t>6.5 kg</a:t>
            </a:r>
          </a:p>
        </p:txBody>
      </p:sp>
    </p:spTree>
    <p:extLst>
      <p:ext uri="{BB962C8B-B14F-4D97-AF65-F5344CB8AC3E}">
        <p14:creationId xmlns:p14="http://schemas.microsoft.com/office/powerpoint/2010/main" val="27291445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49"/>
                                        </p:tgtEl>
                                        <p:attrNameLst>
                                          <p:attrName>style.visibility</p:attrName>
                                        </p:attrNameLst>
                                      </p:cBhvr>
                                      <p:to>
                                        <p:strVal val="visible"/>
                                      </p:to>
                                    </p:set>
                                    <p:animEffect transition="in" filter="dissolve">
                                      <p:cBhvr>
                                        <p:cTn id="7" dur="500"/>
                                        <p:tgtEl>
                                          <p:spTgt spid="2867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50"/>
                                        </p:tgtEl>
                                        <p:attrNameLst>
                                          <p:attrName>style.visibility</p:attrName>
                                        </p:attrNameLst>
                                      </p:cBhvr>
                                      <p:to>
                                        <p:strVal val="visible"/>
                                      </p:to>
                                    </p:set>
                                    <p:animEffect transition="in" filter="dissolve">
                                      <p:cBhvr>
                                        <p:cTn id="12" dur="500"/>
                                        <p:tgtEl>
                                          <p:spTgt spid="28675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6724"/>
                                        </p:tgtEl>
                                        <p:attrNameLst>
                                          <p:attrName>style.visibility</p:attrName>
                                        </p:attrNameLst>
                                      </p:cBhvr>
                                      <p:to>
                                        <p:strVal val="visible"/>
                                      </p:to>
                                    </p:set>
                                    <p:animEffect transition="in" filter="dissolve">
                                      <p:cBhvr>
                                        <p:cTn id="27" dur="500"/>
                                        <p:tgtEl>
                                          <p:spTgt spid="286724"/>
                                        </p:tgtEl>
                                      </p:cBhvr>
                                    </p:animEffect>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grpId="0" nodeType="clickEffect">
                                  <p:stCondLst>
                                    <p:cond delay="0"/>
                                  </p:stCondLst>
                                  <p:childTnLst>
                                    <p:set>
                                      <p:cBhvr>
                                        <p:cTn id="31" dur="1" fill="hold">
                                          <p:stCondLst>
                                            <p:cond delay="0"/>
                                          </p:stCondLst>
                                        </p:cTn>
                                        <p:tgtEl>
                                          <p:spTgt spid="286757"/>
                                        </p:tgtEl>
                                        <p:attrNameLst>
                                          <p:attrName>style.visibility</p:attrName>
                                        </p:attrNameLst>
                                      </p:cBhvr>
                                      <p:to>
                                        <p:strVal val="visible"/>
                                      </p:to>
                                    </p:set>
                                    <p:animEffect transition="in" filter="fade">
                                      <p:cBhvr>
                                        <p:cTn id="32" dur="2000"/>
                                        <p:tgtEl>
                                          <p:spTgt spid="286757"/>
                                        </p:tgtEl>
                                      </p:cBhvr>
                                    </p:animEffect>
                                    <p:anim calcmode="lin" valueType="num">
                                      <p:cBhvr>
                                        <p:cTn id="33" dur="2000" fill="hold"/>
                                        <p:tgtEl>
                                          <p:spTgt spid="286757"/>
                                        </p:tgtEl>
                                        <p:attrNameLst>
                                          <p:attrName>style.rotation</p:attrName>
                                        </p:attrNameLst>
                                      </p:cBhvr>
                                      <p:tavLst>
                                        <p:tav tm="0">
                                          <p:val>
                                            <p:fltVal val="720"/>
                                          </p:val>
                                        </p:tav>
                                        <p:tav tm="100000">
                                          <p:val>
                                            <p:fltVal val="0"/>
                                          </p:val>
                                        </p:tav>
                                      </p:tavLst>
                                    </p:anim>
                                    <p:anim calcmode="lin" valueType="num">
                                      <p:cBhvr>
                                        <p:cTn id="34" dur="2000" fill="hold"/>
                                        <p:tgtEl>
                                          <p:spTgt spid="286757"/>
                                        </p:tgtEl>
                                        <p:attrNameLst>
                                          <p:attrName>ppt_h</p:attrName>
                                        </p:attrNameLst>
                                      </p:cBhvr>
                                      <p:tavLst>
                                        <p:tav tm="0">
                                          <p:val>
                                            <p:fltVal val="0"/>
                                          </p:val>
                                        </p:tav>
                                        <p:tav tm="100000">
                                          <p:val>
                                            <p:strVal val="#ppt_h"/>
                                          </p:val>
                                        </p:tav>
                                      </p:tavLst>
                                    </p:anim>
                                    <p:anim calcmode="lin" valueType="num">
                                      <p:cBhvr>
                                        <p:cTn id="35" dur="2000" fill="hold"/>
                                        <p:tgtEl>
                                          <p:spTgt spid="286757"/>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286792"/>
                                        </p:tgtEl>
                                        <p:attrNameLst>
                                          <p:attrName>style.visibility</p:attrName>
                                        </p:attrNameLst>
                                      </p:cBhvr>
                                      <p:to>
                                        <p:strVal val="visible"/>
                                      </p:to>
                                    </p:set>
                                    <p:anim calcmode="lin" valueType="num">
                                      <p:cBhvr>
                                        <p:cTn id="40" dur="1000" fill="hold"/>
                                        <p:tgtEl>
                                          <p:spTgt spid="286792"/>
                                        </p:tgtEl>
                                        <p:attrNameLst>
                                          <p:attrName>ppt_x</p:attrName>
                                        </p:attrNameLst>
                                      </p:cBhvr>
                                      <p:tavLst>
                                        <p:tav tm="0">
                                          <p:val>
                                            <p:strVal val="#ppt_x-.2"/>
                                          </p:val>
                                        </p:tav>
                                        <p:tav tm="100000">
                                          <p:val>
                                            <p:strVal val="#ppt_x"/>
                                          </p:val>
                                        </p:tav>
                                      </p:tavLst>
                                    </p:anim>
                                    <p:anim calcmode="lin" valueType="num">
                                      <p:cBhvr>
                                        <p:cTn id="41" dur="1000" fill="hold"/>
                                        <p:tgtEl>
                                          <p:spTgt spid="286792"/>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86792"/>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286797"/>
                                        </p:tgtEl>
                                        <p:attrNameLst>
                                          <p:attrName>style.visibility</p:attrName>
                                        </p:attrNameLst>
                                      </p:cBhvr>
                                      <p:to>
                                        <p:strVal val="visible"/>
                                      </p:to>
                                    </p:set>
                                    <p:animEffect transition="in" filter="wipe(down)">
                                      <p:cBhvr>
                                        <p:cTn id="47" dur="580">
                                          <p:stCondLst>
                                            <p:cond delay="0"/>
                                          </p:stCondLst>
                                        </p:cTn>
                                        <p:tgtEl>
                                          <p:spTgt spid="286797"/>
                                        </p:tgtEl>
                                      </p:cBhvr>
                                    </p:animEffect>
                                    <p:anim calcmode="lin" valueType="num">
                                      <p:cBhvr>
                                        <p:cTn id="48" dur="1822" tmFilter="0,0; 0.14,0.36; 0.43,0.73; 0.71,0.91; 1.0,1.0">
                                          <p:stCondLst>
                                            <p:cond delay="0"/>
                                          </p:stCondLst>
                                        </p:cTn>
                                        <p:tgtEl>
                                          <p:spTgt spid="286797"/>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86797"/>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86797"/>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86797"/>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86797"/>
                                        </p:tgtEl>
                                        <p:attrNameLst>
                                          <p:attrName>ppt_y</p:attrName>
                                        </p:attrNameLst>
                                      </p:cBhvr>
                                      <p:tavLst>
                                        <p:tav tm="0" fmla="#ppt_y-sin(pi*$)/81">
                                          <p:val>
                                            <p:fltVal val="0"/>
                                          </p:val>
                                        </p:tav>
                                        <p:tav tm="100000">
                                          <p:val>
                                            <p:fltVal val="1"/>
                                          </p:val>
                                        </p:tav>
                                      </p:tavLst>
                                    </p:anim>
                                    <p:animScale>
                                      <p:cBhvr>
                                        <p:cTn id="53" dur="26">
                                          <p:stCondLst>
                                            <p:cond delay="650"/>
                                          </p:stCondLst>
                                        </p:cTn>
                                        <p:tgtEl>
                                          <p:spTgt spid="286797"/>
                                        </p:tgtEl>
                                      </p:cBhvr>
                                      <p:to x="100000" y="60000"/>
                                    </p:animScale>
                                    <p:animScale>
                                      <p:cBhvr>
                                        <p:cTn id="54" dur="166" decel="50000">
                                          <p:stCondLst>
                                            <p:cond delay="676"/>
                                          </p:stCondLst>
                                        </p:cTn>
                                        <p:tgtEl>
                                          <p:spTgt spid="286797"/>
                                        </p:tgtEl>
                                      </p:cBhvr>
                                      <p:to x="100000" y="100000"/>
                                    </p:animScale>
                                    <p:animScale>
                                      <p:cBhvr>
                                        <p:cTn id="55" dur="26">
                                          <p:stCondLst>
                                            <p:cond delay="1312"/>
                                          </p:stCondLst>
                                        </p:cTn>
                                        <p:tgtEl>
                                          <p:spTgt spid="286797"/>
                                        </p:tgtEl>
                                      </p:cBhvr>
                                      <p:to x="100000" y="80000"/>
                                    </p:animScale>
                                    <p:animScale>
                                      <p:cBhvr>
                                        <p:cTn id="56" dur="166" decel="50000">
                                          <p:stCondLst>
                                            <p:cond delay="1338"/>
                                          </p:stCondLst>
                                        </p:cTn>
                                        <p:tgtEl>
                                          <p:spTgt spid="286797"/>
                                        </p:tgtEl>
                                      </p:cBhvr>
                                      <p:to x="100000" y="100000"/>
                                    </p:animScale>
                                    <p:animScale>
                                      <p:cBhvr>
                                        <p:cTn id="57" dur="26">
                                          <p:stCondLst>
                                            <p:cond delay="1642"/>
                                          </p:stCondLst>
                                        </p:cTn>
                                        <p:tgtEl>
                                          <p:spTgt spid="286797"/>
                                        </p:tgtEl>
                                      </p:cBhvr>
                                      <p:to x="100000" y="90000"/>
                                    </p:animScale>
                                    <p:animScale>
                                      <p:cBhvr>
                                        <p:cTn id="58" dur="166" decel="50000">
                                          <p:stCondLst>
                                            <p:cond delay="1668"/>
                                          </p:stCondLst>
                                        </p:cTn>
                                        <p:tgtEl>
                                          <p:spTgt spid="286797"/>
                                        </p:tgtEl>
                                      </p:cBhvr>
                                      <p:to x="100000" y="100000"/>
                                    </p:animScale>
                                    <p:animScale>
                                      <p:cBhvr>
                                        <p:cTn id="59" dur="26">
                                          <p:stCondLst>
                                            <p:cond delay="1808"/>
                                          </p:stCondLst>
                                        </p:cTn>
                                        <p:tgtEl>
                                          <p:spTgt spid="286797"/>
                                        </p:tgtEl>
                                      </p:cBhvr>
                                      <p:to x="100000" y="95000"/>
                                    </p:animScale>
                                    <p:animScale>
                                      <p:cBhvr>
                                        <p:cTn id="60" dur="166" decel="50000">
                                          <p:stCondLst>
                                            <p:cond delay="1834"/>
                                          </p:stCondLst>
                                        </p:cTn>
                                        <p:tgtEl>
                                          <p:spTgt spid="286797"/>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286794"/>
                                        </p:tgtEl>
                                        <p:attrNameLst>
                                          <p:attrName>style.visibility</p:attrName>
                                        </p:attrNameLst>
                                      </p:cBhvr>
                                      <p:to>
                                        <p:strVal val="visible"/>
                                      </p:to>
                                    </p:set>
                                    <p:animEffect transition="in" filter="fade">
                                      <p:cBhvr>
                                        <p:cTn id="65" dur="1000"/>
                                        <p:tgtEl>
                                          <p:spTgt spid="286794"/>
                                        </p:tgtEl>
                                      </p:cBhvr>
                                    </p:animEffect>
                                    <p:anim calcmode="lin" valueType="num">
                                      <p:cBhvr>
                                        <p:cTn id="66" dur="1000" fill="hold"/>
                                        <p:tgtEl>
                                          <p:spTgt spid="286794"/>
                                        </p:tgtEl>
                                        <p:attrNameLst>
                                          <p:attrName>ppt_x</p:attrName>
                                        </p:attrNameLst>
                                      </p:cBhvr>
                                      <p:tavLst>
                                        <p:tav tm="0">
                                          <p:val>
                                            <p:strVal val="#ppt_x"/>
                                          </p:val>
                                        </p:tav>
                                        <p:tav tm="100000">
                                          <p:val>
                                            <p:strVal val="#ppt_x"/>
                                          </p:val>
                                        </p:tav>
                                      </p:tavLst>
                                    </p:anim>
                                    <p:anim calcmode="lin" valueType="num">
                                      <p:cBhvr>
                                        <p:cTn id="67" dur="1000" fill="hold"/>
                                        <p:tgtEl>
                                          <p:spTgt spid="28679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286795"/>
                                        </p:tgtEl>
                                        <p:attrNameLst>
                                          <p:attrName>style.visibility</p:attrName>
                                        </p:attrNameLst>
                                      </p:cBhvr>
                                      <p:to>
                                        <p:strVal val="visible"/>
                                      </p:to>
                                    </p:set>
                                    <p:animEffect transition="in" filter="fade">
                                      <p:cBhvr>
                                        <p:cTn id="72" dur="1000"/>
                                        <p:tgtEl>
                                          <p:spTgt spid="286795"/>
                                        </p:tgtEl>
                                      </p:cBhvr>
                                    </p:animEffect>
                                    <p:anim calcmode="lin" valueType="num">
                                      <p:cBhvr>
                                        <p:cTn id="73" dur="1000" fill="hold"/>
                                        <p:tgtEl>
                                          <p:spTgt spid="286795"/>
                                        </p:tgtEl>
                                        <p:attrNameLst>
                                          <p:attrName>ppt_x</p:attrName>
                                        </p:attrNameLst>
                                      </p:cBhvr>
                                      <p:tavLst>
                                        <p:tav tm="0">
                                          <p:val>
                                            <p:strVal val="#ppt_x"/>
                                          </p:val>
                                        </p:tav>
                                        <p:tav tm="100000">
                                          <p:val>
                                            <p:strVal val="#ppt_x"/>
                                          </p:val>
                                        </p:tav>
                                      </p:tavLst>
                                    </p:anim>
                                    <p:anim calcmode="lin" valueType="num">
                                      <p:cBhvr>
                                        <p:cTn id="74" dur="1000" fill="hold"/>
                                        <p:tgtEl>
                                          <p:spTgt spid="286795"/>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86791"/>
                                        </p:tgtEl>
                                        <p:attrNameLst>
                                          <p:attrName>style.visibility</p:attrName>
                                        </p:attrNameLst>
                                      </p:cBhvr>
                                      <p:to>
                                        <p:strVal val="visible"/>
                                      </p:to>
                                    </p:set>
                                    <p:animEffect transition="in" filter="fade">
                                      <p:cBhvr>
                                        <p:cTn id="79" dur="1000"/>
                                        <p:tgtEl>
                                          <p:spTgt spid="286791"/>
                                        </p:tgtEl>
                                      </p:cBhvr>
                                    </p:animEffect>
                                    <p:anim calcmode="lin" valueType="num">
                                      <p:cBhvr>
                                        <p:cTn id="80" dur="1000" fill="hold"/>
                                        <p:tgtEl>
                                          <p:spTgt spid="286791"/>
                                        </p:tgtEl>
                                        <p:attrNameLst>
                                          <p:attrName>ppt_x</p:attrName>
                                        </p:attrNameLst>
                                      </p:cBhvr>
                                      <p:tavLst>
                                        <p:tav tm="0">
                                          <p:val>
                                            <p:strVal val="#ppt_x"/>
                                          </p:val>
                                        </p:tav>
                                        <p:tav tm="100000">
                                          <p:val>
                                            <p:strVal val="#ppt_x"/>
                                          </p:val>
                                        </p:tav>
                                      </p:tavLst>
                                    </p:anim>
                                    <p:anim calcmode="lin" valueType="num">
                                      <p:cBhvr>
                                        <p:cTn id="81" dur="1000" fill="hold"/>
                                        <p:tgtEl>
                                          <p:spTgt spid="286791"/>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86793"/>
                                        </p:tgtEl>
                                        <p:attrNameLst>
                                          <p:attrName>style.visibility</p:attrName>
                                        </p:attrNameLst>
                                      </p:cBhvr>
                                      <p:to>
                                        <p:strVal val="visible"/>
                                      </p:to>
                                    </p:set>
                                    <p:animEffect transition="in" filter="fade">
                                      <p:cBhvr>
                                        <p:cTn id="84" dur="1000"/>
                                        <p:tgtEl>
                                          <p:spTgt spid="286793"/>
                                        </p:tgtEl>
                                      </p:cBhvr>
                                    </p:animEffect>
                                    <p:anim calcmode="lin" valueType="num">
                                      <p:cBhvr>
                                        <p:cTn id="85" dur="1000" fill="hold"/>
                                        <p:tgtEl>
                                          <p:spTgt spid="286793"/>
                                        </p:tgtEl>
                                        <p:attrNameLst>
                                          <p:attrName>ppt_x</p:attrName>
                                        </p:attrNameLst>
                                      </p:cBhvr>
                                      <p:tavLst>
                                        <p:tav tm="0">
                                          <p:val>
                                            <p:strVal val="#ppt_x"/>
                                          </p:val>
                                        </p:tav>
                                        <p:tav tm="100000">
                                          <p:val>
                                            <p:strVal val="#ppt_x"/>
                                          </p:val>
                                        </p:tav>
                                      </p:tavLst>
                                    </p:anim>
                                    <p:anim calcmode="lin" valueType="num">
                                      <p:cBhvr>
                                        <p:cTn id="86" dur="1000" fill="hold"/>
                                        <p:tgtEl>
                                          <p:spTgt spid="286793"/>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51" presetClass="entr" presetSubtype="0" fill="hold" grpId="0" nodeType="clickEffect">
                                  <p:stCondLst>
                                    <p:cond delay="0"/>
                                  </p:stCondLst>
                                  <p:childTnLst>
                                    <p:set>
                                      <p:cBhvr>
                                        <p:cTn id="90" dur="1" fill="hold">
                                          <p:stCondLst>
                                            <p:cond delay="0"/>
                                          </p:stCondLst>
                                        </p:cTn>
                                        <p:tgtEl>
                                          <p:spTgt spid="286781"/>
                                        </p:tgtEl>
                                        <p:attrNameLst>
                                          <p:attrName>style.visibility</p:attrName>
                                        </p:attrNameLst>
                                      </p:cBhvr>
                                      <p:to>
                                        <p:strVal val="visible"/>
                                      </p:to>
                                    </p:set>
                                    <p:animEffect transition="in" filter="fade">
                                      <p:cBhvr>
                                        <p:cTn id="91" dur="770" decel="100000"/>
                                        <p:tgtEl>
                                          <p:spTgt spid="286781"/>
                                        </p:tgtEl>
                                      </p:cBhvr>
                                    </p:animEffect>
                                    <p:animScale>
                                      <p:cBhvr>
                                        <p:cTn id="92" dur="770" decel="100000"/>
                                        <p:tgtEl>
                                          <p:spTgt spid="286781"/>
                                        </p:tgtEl>
                                      </p:cBhvr>
                                      <p:from x="10000" y="10000"/>
                                      <p:to x="200000" y="450000"/>
                                    </p:animScale>
                                    <p:animScale>
                                      <p:cBhvr>
                                        <p:cTn id="93" dur="1230" accel="100000" fill="hold">
                                          <p:stCondLst>
                                            <p:cond delay="770"/>
                                          </p:stCondLst>
                                        </p:cTn>
                                        <p:tgtEl>
                                          <p:spTgt spid="286781"/>
                                        </p:tgtEl>
                                      </p:cBhvr>
                                      <p:from x="200000" y="450000"/>
                                      <p:to x="100000" y="100000"/>
                                    </p:animScale>
                                    <p:set>
                                      <p:cBhvr>
                                        <p:cTn id="94" dur="770" fill="hold"/>
                                        <p:tgtEl>
                                          <p:spTgt spid="286781"/>
                                        </p:tgtEl>
                                        <p:attrNameLst>
                                          <p:attrName>ppt_x</p:attrName>
                                        </p:attrNameLst>
                                      </p:cBhvr>
                                      <p:to>
                                        <p:strVal val="(0.5)"/>
                                      </p:to>
                                    </p:set>
                                    <p:anim from="(0.5)" to="(#ppt_x)" calcmode="lin" valueType="num">
                                      <p:cBhvr>
                                        <p:cTn id="95" dur="1230" accel="100000" fill="hold">
                                          <p:stCondLst>
                                            <p:cond delay="770"/>
                                          </p:stCondLst>
                                        </p:cTn>
                                        <p:tgtEl>
                                          <p:spTgt spid="286781"/>
                                        </p:tgtEl>
                                        <p:attrNameLst>
                                          <p:attrName>ppt_x</p:attrName>
                                        </p:attrNameLst>
                                      </p:cBhvr>
                                    </p:anim>
                                    <p:set>
                                      <p:cBhvr>
                                        <p:cTn id="96" dur="770" fill="hold"/>
                                        <p:tgtEl>
                                          <p:spTgt spid="286781"/>
                                        </p:tgtEl>
                                        <p:attrNameLst>
                                          <p:attrName>ppt_y</p:attrName>
                                        </p:attrNameLst>
                                      </p:cBhvr>
                                      <p:to>
                                        <p:strVal val="(#ppt_y+0.4)"/>
                                      </p:to>
                                    </p:set>
                                    <p:anim from="(#ppt_y+0.4)" to="(#ppt_y)" calcmode="lin" valueType="num">
                                      <p:cBhvr>
                                        <p:cTn id="97" dur="1230" accel="100000" fill="hold">
                                          <p:stCondLst>
                                            <p:cond delay="770"/>
                                          </p:stCondLst>
                                        </p:cTn>
                                        <p:tgtEl>
                                          <p:spTgt spid="286781"/>
                                        </p:tgtEl>
                                        <p:attrNameLst>
                                          <p:attrName>ppt_y</p:attrName>
                                        </p:attrNameLst>
                                      </p:cBhvr>
                                    </p:anim>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286798"/>
                                        </p:tgtEl>
                                        <p:attrNameLst>
                                          <p:attrName>style.visibility</p:attrName>
                                        </p:attrNameLst>
                                      </p:cBhvr>
                                      <p:to>
                                        <p:strVal val="visible"/>
                                      </p:to>
                                    </p:set>
                                    <p:animEffect transition="in" filter="wipe(down)">
                                      <p:cBhvr>
                                        <p:cTn id="102" dur="580">
                                          <p:stCondLst>
                                            <p:cond delay="0"/>
                                          </p:stCondLst>
                                        </p:cTn>
                                        <p:tgtEl>
                                          <p:spTgt spid="286798"/>
                                        </p:tgtEl>
                                      </p:cBhvr>
                                    </p:animEffect>
                                    <p:anim calcmode="lin" valueType="num">
                                      <p:cBhvr>
                                        <p:cTn id="103" dur="1822" tmFilter="0,0; 0.14,0.36; 0.43,0.73; 0.71,0.91; 1.0,1.0">
                                          <p:stCondLst>
                                            <p:cond delay="0"/>
                                          </p:stCondLst>
                                        </p:cTn>
                                        <p:tgtEl>
                                          <p:spTgt spid="286798"/>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286798"/>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286798"/>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286798"/>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286798"/>
                                        </p:tgtEl>
                                        <p:attrNameLst>
                                          <p:attrName>ppt_y</p:attrName>
                                        </p:attrNameLst>
                                      </p:cBhvr>
                                      <p:tavLst>
                                        <p:tav tm="0" fmla="#ppt_y-sin(pi*$)/81">
                                          <p:val>
                                            <p:fltVal val="0"/>
                                          </p:val>
                                        </p:tav>
                                        <p:tav tm="100000">
                                          <p:val>
                                            <p:fltVal val="1"/>
                                          </p:val>
                                        </p:tav>
                                      </p:tavLst>
                                    </p:anim>
                                    <p:animScale>
                                      <p:cBhvr>
                                        <p:cTn id="108" dur="26">
                                          <p:stCondLst>
                                            <p:cond delay="650"/>
                                          </p:stCondLst>
                                        </p:cTn>
                                        <p:tgtEl>
                                          <p:spTgt spid="286798"/>
                                        </p:tgtEl>
                                      </p:cBhvr>
                                      <p:to x="100000" y="60000"/>
                                    </p:animScale>
                                    <p:animScale>
                                      <p:cBhvr>
                                        <p:cTn id="109" dur="166" decel="50000">
                                          <p:stCondLst>
                                            <p:cond delay="676"/>
                                          </p:stCondLst>
                                        </p:cTn>
                                        <p:tgtEl>
                                          <p:spTgt spid="286798"/>
                                        </p:tgtEl>
                                      </p:cBhvr>
                                      <p:to x="100000" y="100000"/>
                                    </p:animScale>
                                    <p:animScale>
                                      <p:cBhvr>
                                        <p:cTn id="110" dur="26">
                                          <p:stCondLst>
                                            <p:cond delay="1312"/>
                                          </p:stCondLst>
                                        </p:cTn>
                                        <p:tgtEl>
                                          <p:spTgt spid="286798"/>
                                        </p:tgtEl>
                                      </p:cBhvr>
                                      <p:to x="100000" y="80000"/>
                                    </p:animScale>
                                    <p:animScale>
                                      <p:cBhvr>
                                        <p:cTn id="111" dur="166" decel="50000">
                                          <p:stCondLst>
                                            <p:cond delay="1338"/>
                                          </p:stCondLst>
                                        </p:cTn>
                                        <p:tgtEl>
                                          <p:spTgt spid="286798"/>
                                        </p:tgtEl>
                                      </p:cBhvr>
                                      <p:to x="100000" y="100000"/>
                                    </p:animScale>
                                    <p:animScale>
                                      <p:cBhvr>
                                        <p:cTn id="112" dur="26">
                                          <p:stCondLst>
                                            <p:cond delay="1642"/>
                                          </p:stCondLst>
                                        </p:cTn>
                                        <p:tgtEl>
                                          <p:spTgt spid="286798"/>
                                        </p:tgtEl>
                                      </p:cBhvr>
                                      <p:to x="100000" y="90000"/>
                                    </p:animScale>
                                    <p:animScale>
                                      <p:cBhvr>
                                        <p:cTn id="113" dur="166" decel="50000">
                                          <p:stCondLst>
                                            <p:cond delay="1668"/>
                                          </p:stCondLst>
                                        </p:cTn>
                                        <p:tgtEl>
                                          <p:spTgt spid="286798"/>
                                        </p:tgtEl>
                                      </p:cBhvr>
                                      <p:to x="100000" y="100000"/>
                                    </p:animScale>
                                    <p:animScale>
                                      <p:cBhvr>
                                        <p:cTn id="114" dur="26">
                                          <p:stCondLst>
                                            <p:cond delay="1808"/>
                                          </p:stCondLst>
                                        </p:cTn>
                                        <p:tgtEl>
                                          <p:spTgt spid="286798"/>
                                        </p:tgtEl>
                                      </p:cBhvr>
                                      <p:to x="100000" y="95000"/>
                                    </p:animScale>
                                    <p:animScale>
                                      <p:cBhvr>
                                        <p:cTn id="115" dur="166" decel="50000">
                                          <p:stCondLst>
                                            <p:cond delay="1834"/>
                                          </p:stCondLst>
                                        </p:cTn>
                                        <p:tgtEl>
                                          <p:spTgt spid="286798"/>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29" presetClass="entr" presetSubtype="0" fill="hold" nodeType="clickEffect">
                                  <p:stCondLst>
                                    <p:cond delay="0"/>
                                  </p:stCondLst>
                                  <p:childTnLst>
                                    <p:set>
                                      <p:cBhvr>
                                        <p:cTn id="119" dur="1" fill="hold">
                                          <p:stCondLst>
                                            <p:cond delay="0"/>
                                          </p:stCondLst>
                                        </p:cTn>
                                        <p:tgtEl>
                                          <p:spTgt spid="4"/>
                                        </p:tgtEl>
                                        <p:attrNameLst>
                                          <p:attrName>style.visibility</p:attrName>
                                        </p:attrNameLst>
                                      </p:cBhvr>
                                      <p:to>
                                        <p:strVal val="visible"/>
                                      </p:to>
                                    </p:set>
                                    <p:anim calcmode="lin" valueType="num">
                                      <p:cBhvr>
                                        <p:cTn id="120" dur="1000" fill="hold"/>
                                        <p:tgtEl>
                                          <p:spTgt spid="4"/>
                                        </p:tgtEl>
                                        <p:attrNameLst>
                                          <p:attrName>ppt_x</p:attrName>
                                        </p:attrNameLst>
                                      </p:cBhvr>
                                      <p:tavLst>
                                        <p:tav tm="0">
                                          <p:val>
                                            <p:strVal val="#ppt_x-.2"/>
                                          </p:val>
                                        </p:tav>
                                        <p:tav tm="100000">
                                          <p:val>
                                            <p:strVal val="#ppt_x"/>
                                          </p:val>
                                        </p:tav>
                                      </p:tavLst>
                                    </p:anim>
                                    <p:anim calcmode="lin" valueType="num">
                                      <p:cBhvr>
                                        <p:cTn id="121"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22" dur="1000"/>
                                        <p:tgtEl>
                                          <p:spTgt spid="4"/>
                                        </p:tgtEl>
                                      </p:cBhvr>
                                    </p:animEffect>
                                  </p:childTnLst>
                                </p:cTn>
                              </p:par>
                            </p:childTnLst>
                          </p:cTn>
                        </p:par>
                      </p:childTnLst>
                    </p:cTn>
                  </p:par>
                  <p:par>
                    <p:cTn id="123" fill="hold">
                      <p:stCondLst>
                        <p:cond delay="indefinite"/>
                      </p:stCondLst>
                      <p:childTnLst>
                        <p:par>
                          <p:cTn id="124" fill="hold">
                            <p:stCondLst>
                              <p:cond delay="0"/>
                            </p:stCondLst>
                            <p:childTnLst>
                              <p:par>
                                <p:cTn id="125" presetID="35" presetClass="entr" presetSubtype="0" fill="hold" grpId="0" nodeType="clickEffect">
                                  <p:stCondLst>
                                    <p:cond delay="0"/>
                                  </p:stCondLst>
                                  <p:childTnLst>
                                    <p:set>
                                      <p:cBhvr>
                                        <p:cTn id="126" dur="1" fill="hold">
                                          <p:stCondLst>
                                            <p:cond delay="0"/>
                                          </p:stCondLst>
                                        </p:cTn>
                                        <p:tgtEl>
                                          <p:spTgt spid="286786"/>
                                        </p:tgtEl>
                                        <p:attrNameLst>
                                          <p:attrName>style.visibility</p:attrName>
                                        </p:attrNameLst>
                                      </p:cBhvr>
                                      <p:to>
                                        <p:strVal val="visible"/>
                                      </p:to>
                                    </p:set>
                                    <p:animEffect transition="in" filter="fade">
                                      <p:cBhvr>
                                        <p:cTn id="127" dur="2000"/>
                                        <p:tgtEl>
                                          <p:spTgt spid="286786"/>
                                        </p:tgtEl>
                                      </p:cBhvr>
                                    </p:animEffect>
                                    <p:anim calcmode="lin" valueType="num">
                                      <p:cBhvr>
                                        <p:cTn id="128" dur="2000" fill="hold"/>
                                        <p:tgtEl>
                                          <p:spTgt spid="286786"/>
                                        </p:tgtEl>
                                        <p:attrNameLst>
                                          <p:attrName>style.rotation</p:attrName>
                                        </p:attrNameLst>
                                      </p:cBhvr>
                                      <p:tavLst>
                                        <p:tav tm="0">
                                          <p:val>
                                            <p:fltVal val="720"/>
                                          </p:val>
                                        </p:tav>
                                        <p:tav tm="100000">
                                          <p:val>
                                            <p:fltVal val="0"/>
                                          </p:val>
                                        </p:tav>
                                      </p:tavLst>
                                    </p:anim>
                                    <p:anim calcmode="lin" valueType="num">
                                      <p:cBhvr>
                                        <p:cTn id="129" dur="2000" fill="hold"/>
                                        <p:tgtEl>
                                          <p:spTgt spid="286786"/>
                                        </p:tgtEl>
                                        <p:attrNameLst>
                                          <p:attrName>ppt_h</p:attrName>
                                        </p:attrNameLst>
                                      </p:cBhvr>
                                      <p:tavLst>
                                        <p:tav tm="0">
                                          <p:val>
                                            <p:fltVal val="0"/>
                                          </p:val>
                                        </p:tav>
                                        <p:tav tm="100000">
                                          <p:val>
                                            <p:strVal val="#ppt_h"/>
                                          </p:val>
                                        </p:tav>
                                      </p:tavLst>
                                    </p:anim>
                                    <p:anim calcmode="lin" valueType="num">
                                      <p:cBhvr>
                                        <p:cTn id="130" dur="2000" fill="hold"/>
                                        <p:tgtEl>
                                          <p:spTgt spid="286786"/>
                                        </p:tgtEl>
                                        <p:attrNameLst>
                                          <p:attrName>ppt_w</p:attrName>
                                        </p:attrNameLst>
                                      </p:cBhvr>
                                      <p:tavLst>
                                        <p:tav tm="0">
                                          <p:val>
                                            <p:fltVal val="0"/>
                                          </p:val>
                                        </p:tav>
                                        <p:tav tm="100000">
                                          <p:val>
                                            <p:strVal val="#ppt_w"/>
                                          </p:val>
                                        </p:tav>
                                      </p:tavLst>
                                    </p:anim>
                                  </p:childTnLst>
                                </p:cTn>
                              </p:par>
                              <p:par>
                                <p:cTn id="131" presetID="35" presetClass="entr" presetSubtype="0" fill="hold" grpId="0" nodeType="withEffect">
                                  <p:stCondLst>
                                    <p:cond delay="0"/>
                                  </p:stCondLst>
                                  <p:childTnLst>
                                    <p:set>
                                      <p:cBhvr>
                                        <p:cTn id="132" dur="1" fill="hold">
                                          <p:stCondLst>
                                            <p:cond delay="0"/>
                                          </p:stCondLst>
                                        </p:cTn>
                                        <p:tgtEl>
                                          <p:spTgt spid="286787"/>
                                        </p:tgtEl>
                                        <p:attrNameLst>
                                          <p:attrName>style.visibility</p:attrName>
                                        </p:attrNameLst>
                                      </p:cBhvr>
                                      <p:to>
                                        <p:strVal val="visible"/>
                                      </p:to>
                                    </p:set>
                                    <p:animEffect transition="in" filter="fade">
                                      <p:cBhvr>
                                        <p:cTn id="133" dur="2000"/>
                                        <p:tgtEl>
                                          <p:spTgt spid="286787"/>
                                        </p:tgtEl>
                                      </p:cBhvr>
                                    </p:animEffect>
                                    <p:anim calcmode="lin" valueType="num">
                                      <p:cBhvr>
                                        <p:cTn id="134" dur="2000" fill="hold"/>
                                        <p:tgtEl>
                                          <p:spTgt spid="286787"/>
                                        </p:tgtEl>
                                        <p:attrNameLst>
                                          <p:attrName>style.rotation</p:attrName>
                                        </p:attrNameLst>
                                      </p:cBhvr>
                                      <p:tavLst>
                                        <p:tav tm="0">
                                          <p:val>
                                            <p:fltVal val="720"/>
                                          </p:val>
                                        </p:tav>
                                        <p:tav tm="100000">
                                          <p:val>
                                            <p:fltVal val="0"/>
                                          </p:val>
                                        </p:tav>
                                      </p:tavLst>
                                    </p:anim>
                                    <p:anim calcmode="lin" valueType="num">
                                      <p:cBhvr>
                                        <p:cTn id="135" dur="2000" fill="hold"/>
                                        <p:tgtEl>
                                          <p:spTgt spid="286787"/>
                                        </p:tgtEl>
                                        <p:attrNameLst>
                                          <p:attrName>ppt_h</p:attrName>
                                        </p:attrNameLst>
                                      </p:cBhvr>
                                      <p:tavLst>
                                        <p:tav tm="0">
                                          <p:val>
                                            <p:fltVal val="0"/>
                                          </p:val>
                                        </p:tav>
                                        <p:tav tm="100000">
                                          <p:val>
                                            <p:strVal val="#ppt_h"/>
                                          </p:val>
                                        </p:tav>
                                      </p:tavLst>
                                    </p:anim>
                                    <p:anim calcmode="lin" valueType="num">
                                      <p:cBhvr>
                                        <p:cTn id="136" dur="2000" fill="hold"/>
                                        <p:tgtEl>
                                          <p:spTgt spid="286787"/>
                                        </p:tgtEl>
                                        <p:attrNameLst>
                                          <p:attrName>ppt_w</p:attrName>
                                        </p:attrNameLst>
                                      </p:cBhvr>
                                      <p:tavLst>
                                        <p:tav tm="0">
                                          <p:val>
                                            <p:fltVal val="0"/>
                                          </p:val>
                                        </p:tav>
                                        <p:tav tm="100000">
                                          <p:val>
                                            <p:strVal val="#ppt_w"/>
                                          </p:val>
                                        </p:tav>
                                      </p:tavLst>
                                    </p:anim>
                                  </p:childTnLst>
                                </p:cTn>
                              </p:par>
                              <p:par>
                                <p:cTn id="137" presetID="35" presetClass="entr" presetSubtype="0" fill="hold" grpId="0" nodeType="withEffect">
                                  <p:stCondLst>
                                    <p:cond delay="0"/>
                                  </p:stCondLst>
                                  <p:childTnLst>
                                    <p:set>
                                      <p:cBhvr>
                                        <p:cTn id="138" dur="1" fill="hold">
                                          <p:stCondLst>
                                            <p:cond delay="0"/>
                                          </p:stCondLst>
                                        </p:cTn>
                                        <p:tgtEl>
                                          <p:spTgt spid="286789"/>
                                        </p:tgtEl>
                                        <p:attrNameLst>
                                          <p:attrName>style.visibility</p:attrName>
                                        </p:attrNameLst>
                                      </p:cBhvr>
                                      <p:to>
                                        <p:strVal val="visible"/>
                                      </p:to>
                                    </p:set>
                                    <p:animEffect transition="in" filter="fade">
                                      <p:cBhvr>
                                        <p:cTn id="139" dur="2000"/>
                                        <p:tgtEl>
                                          <p:spTgt spid="286789"/>
                                        </p:tgtEl>
                                      </p:cBhvr>
                                    </p:animEffect>
                                    <p:anim calcmode="lin" valueType="num">
                                      <p:cBhvr>
                                        <p:cTn id="140" dur="2000" fill="hold"/>
                                        <p:tgtEl>
                                          <p:spTgt spid="286789"/>
                                        </p:tgtEl>
                                        <p:attrNameLst>
                                          <p:attrName>style.rotation</p:attrName>
                                        </p:attrNameLst>
                                      </p:cBhvr>
                                      <p:tavLst>
                                        <p:tav tm="0">
                                          <p:val>
                                            <p:fltVal val="720"/>
                                          </p:val>
                                        </p:tav>
                                        <p:tav tm="100000">
                                          <p:val>
                                            <p:fltVal val="0"/>
                                          </p:val>
                                        </p:tav>
                                      </p:tavLst>
                                    </p:anim>
                                    <p:anim calcmode="lin" valueType="num">
                                      <p:cBhvr>
                                        <p:cTn id="141" dur="2000" fill="hold"/>
                                        <p:tgtEl>
                                          <p:spTgt spid="286789"/>
                                        </p:tgtEl>
                                        <p:attrNameLst>
                                          <p:attrName>ppt_h</p:attrName>
                                        </p:attrNameLst>
                                      </p:cBhvr>
                                      <p:tavLst>
                                        <p:tav tm="0">
                                          <p:val>
                                            <p:fltVal val="0"/>
                                          </p:val>
                                        </p:tav>
                                        <p:tav tm="100000">
                                          <p:val>
                                            <p:strVal val="#ppt_h"/>
                                          </p:val>
                                        </p:tav>
                                      </p:tavLst>
                                    </p:anim>
                                    <p:anim calcmode="lin" valueType="num">
                                      <p:cBhvr>
                                        <p:cTn id="142" dur="2000" fill="hold"/>
                                        <p:tgtEl>
                                          <p:spTgt spid="286789"/>
                                        </p:tgtEl>
                                        <p:attrNameLst>
                                          <p:attrName>ppt_w</p:attrName>
                                        </p:attrNameLst>
                                      </p:cBhvr>
                                      <p:tavLst>
                                        <p:tav tm="0">
                                          <p:val>
                                            <p:fltVal val="0"/>
                                          </p:val>
                                        </p:tav>
                                        <p:tav tm="100000">
                                          <p:val>
                                            <p:strVal val="#ppt_w"/>
                                          </p:val>
                                        </p:tav>
                                      </p:tavLst>
                                    </p:anim>
                                  </p:childTnLst>
                                </p:cTn>
                              </p:par>
                            </p:childTnLst>
                          </p:cTn>
                        </p:par>
                      </p:childTnLst>
                    </p:cTn>
                  </p:par>
                  <p:par>
                    <p:cTn id="143" fill="hold">
                      <p:stCondLst>
                        <p:cond delay="indefinite"/>
                      </p:stCondLst>
                      <p:childTnLst>
                        <p:par>
                          <p:cTn id="144" fill="hold">
                            <p:stCondLst>
                              <p:cond delay="0"/>
                            </p:stCondLst>
                            <p:childTnLst>
                              <p:par>
                                <p:cTn id="145" presetID="47" presetClass="entr" presetSubtype="0" fill="hold" grpId="0" nodeType="clickEffect">
                                  <p:stCondLst>
                                    <p:cond delay="0"/>
                                  </p:stCondLst>
                                  <p:childTnLst>
                                    <p:set>
                                      <p:cBhvr>
                                        <p:cTn id="146" dur="1" fill="hold">
                                          <p:stCondLst>
                                            <p:cond delay="0"/>
                                          </p:stCondLst>
                                        </p:cTn>
                                        <p:tgtEl>
                                          <p:spTgt spid="286784"/>
                                        </p:tgtEl>
                                        <p:attrNameLst>
                                          <p:attrName>style.visibility</p:attrName>
                                        </p:attrNameLst>
                                      </p:cBhvr>
                                      <p:to>
                                        <p:strVal val="visible"/>
                                      </p:to>
                                    </p:set>
                                    <p:animEffect transition="in" filter="fade">
                                      <p:cBhvr>
                                        <p:cTn id="147" dur="1000"/>
                                        <p:tgtEl>
                                          <p:spTgt spid="286784"/>
                                        </p:tgtEl>
                                      </p:cBhvr>
                                    </p:animEffect>
                                    <p:anim calcmode="lin" valueType="num">
                                      <p:cBhvr>
                                        <p:cTn id="148" dur="1000" fill="hold"/>
                                        <p:tgtEl>
                                          <p:spTgt spid="286784"/>
                                        </p:tgtEl>
                                        <p:attrNameLst>
                                          <p:attrName>ppt_x</p:attrName>
                                        </p:attrNameLst>
                                      </p:cBhvr>
                                      <p:tavLst>
                                        <p:tav tm="0">
                                          <p:val>
                                            <p:strVal val="#ppt_x"/>
                                          </p:val>
                                        </p:tav>
                                        <p:tav tm="100000">
                                          <p:val>
                                            <p:strVal val="#ppt_x"/>
                                          </p:val>
                                        </p:tav>
                                      </p:tavLst>
                                    </p:anim>
                                    <p:anim calcmode="lin" valueType="num">
                                      <p:cBhvr>
                                        <p:cTn id="149" dur="1000" fill="hold"/>
                                        <p:tgtEl>
                                          <p:spTgt spid="286784"/>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9" presetClass="entr" presetSubtype="0" fill="hold" grpId="0" nodeType="clickEffect">
                                  <p:stCondLst>
                                    <p:cond delay="0"/>
                                  </p:stCondLst>
                                  <p:childTnLst>
                                    <p:set>
                                      <p:cBhvr>
                                        <p:cTn id="153" dur="1" fill="hold">
                                          <p:stCondLst>
                                            <p:cond delay="0"/>
                                          </p:stCondLst>
                                        </p:cTn>
                                        <p:tgtEl>
                                          <p:spTgt spid="286788"/>
                                        </p:tgtEl>
                                        <p:attrNameLst>
                                          <p:attrName>style.visibility</p:attrName>
                                        </p:attrNameLst>
                                      </p:cBhvr>
                                      <p:to>
                                        <p:strVal val="visible"/>
                                      </p:to>
                                    </p:set>
                                    <p:anim calcmode="lin" valueType="num">
                                      <p:cBhvr>
                                        <p:cTn id="154" dur="1000" fill="hold"/>
                                        <p:tgtEl>
                                          <p:spTgt spid="286788"/>
                                        </p:tgtEl>
                                        <p:attrNameLst>
                                          <p:attrName>ppt_x</p:attrName>
                                        </p:attrNameLst>
                                      </p:cBhvr>
                                      <p:tavLst>
                                        <p:tav tm="0">
                                          <p:val>
                                            <p:strVal val="#ppt_x-.2"/>
                                          </p:val>
                                        </p:tav>
                                        <p:tav tm="100000">
                                          <p:val>
                                            <p:strVal val="#ppt_x"/>
                                          </p:val>
                                        </p:tav>
                                      </p:tavLst>
                                    </p:anim>
                                    <p:anim calcmode="lin" valueType="num">
                                      <p:cBhvr>
                                        <p:cTn id="155" dur="1000" fill="hold"/>
                                        <p:tgtEl>
                                          <p:spTgt spid="286788"/>
                                        </p:tgtEl>
                                        <p:attrNameLst>
                                          <p:attrName>ppt_y</p:attrName>
                                        </p:attrNameLst>
                                      </p:cBhvr>
                                      <p:tavLst>
                                        <p:tav tm="0">
                                          <p:val>
                                            <p:strVal val="#ppt_y"/>
                                          </p:val>
                                        </p:tav>
                                        <p:tav tm="100000">
                                          <p:val>
                                            <p:strVal val="#ppt_y"/>
                                          </p:val>
                                        </p:tav>
                                      </p:tavLst>
                                    </p:anim>
                                    <p:animEffect transition="in" filter="wipe(right)" prLst="gradientSize: 0.1">
                                      <p:cBhvr>
                                        <p:cTn id="156" dur="1000"/>
                                        <p:tgtEl>
                                          <p:spTgt spid="286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4" grpId="0"/>
      <p:bldP spid="286749" grpId="0"/>
      <p:bldP spid="286750" grpId="0"/>
      <p:bldP spid="286757" grpId="0"/>
      <p:bldP spid="286781" grpId="0" animBg="1"/>
      <p:bldP spid="286784" grpId="0"/>
      <p:bldP spid="286786" grpId="0" animBg="1"/>
      <p:bldP spid="286787" grpId="0" animBg="1"/>
      <p:bldP spid="286788" grpId="0"/>
      <p:bldP spid="286789" grpId="0" animBg="1"/>
      <p:bldP spid="286791" grpId="0" animBg="1"/>
      <p:bldP spid="286792" grpId="0" animBg="1"/>
      <p:bldP spid="286793" grpId="0"/>
      <p:bldP spid="286794" grpId="0" animBg="1"/>
      <p:bldP spid="286795" grpId="0"/>
      <p:bldP spid="286797" grpId="0"/>
      <p:bldP spid="28679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057" name="Rectangle 73"/>
          <p:cNvSpPr>
            <a:spLocks noChangeArrowheads="1"/>
          </p:cNvSpPr>
          <p:nvPr/>
        </p:nvSpPr>
        <p:spPr bwMode="auto">
          <a:xfrm>
            <a:off x="5738125" y="6006350"/>
            <a:ext cx="2452688" cy="598488"/>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grpSp>
        <p:nvGrpSpPr>
          <p:cNvPr id="44035" name="Group 75"/>
          <p:cNvGrpSpPr>
            <a:grpSpLocks/>
          </p:cNvGrpSpPr>
          <p:nvPr/>
        </p:nvGrpSpPr>
        <p:grpSpPr bwMode="auto">
          <a:xfrm>
            <a:off x="6578600" y="273050"/>
            <a:ext cx="1346200" cy="3605213"/>
            <a:chOff x="4144" y="172"/>
            <a:chExt cx="848" cy="2271"/>
          </a:xfrm>
        </p:grpSpPr>
        <p:sp>
          <p:nvSpPr>
            <p:cNvPr id="44065" name="Line 26"/>
            <p:cNvSpPr>
              <a:spLocks noChangeShapeType="1"/>
            </p:cNvSpPr>
            <p:nvPr/>
          </p:nvSpPr>
          <p:spPr bwMode="auto">
            <a:xfrm>
              <a:off x="4506" y="480"/>
              <a:ext cx="0" cy="434"/>
            </a:xfrm>
            <a:prstGeom prst="line">
              <a:avLst/>
            </a:prstGeom>
            <a:noFill/>
            <a:ln w="19050">
              <a:solidFill>
                <a:srgbClr val="000000"/>
              </a:solidFill>
              <a:round/>
              <a:headEnd type="triangle" w="lg" len="lg"/>
              <a:tailEnd/>
            </a:ln>
          </p:spPr>
          <p:txBody>
            <a:bodyPr/>
            <a:lstStyle/>
            <a:p>
              <a:endParaRPr lang="en-US">
                <a:solidFill>
                  <a:srgbClr val="000000"/>
                </a:solidFill>
              </a:endParaRPr>
            </a:p>
          </p:txBody>
        </p:sp>
        <p:sp>
          <p:nvSpPr>
            <p:cNvPr id="44066" name="Rectangle 27"/>
            <p:cNvSpPr>
              <a:spLocks noChangeArrowheads="1"/>
            </p:cNvSpPr>
            <p:nvPr/>
          </p:nvSpPr>
          <p:spPr bwMode="auto">
            <a:xfrm>
              <a:off x="4289" y="914"/>
              <a:ext cx="435" cy="651"/>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44067" name="Text Box 28"/>
            <p:cNvSpPr txBox="1">
              <a:spLocks noChangeArrowheads="1"/>
            </p:cNvSpPr>
            <p:nvPr/>
          </p:nvSpPr>
          <p:spPr bwMode="auto">
            <a:xfrm>
              <a:off x="4325" y="172"/>
              <a:ext cx="353" cy="306"/>
            </a:xfrm>
            <a:prstGeom prst="rect">
              <a:avLst/>
            </a:prstGeom>
            <a:noFill/>
            <a:ln w="9525">
              <a:noFill/>
              <a:miter lim="800000"/>
              <a:headEnd/>
              <a:tailEnd/>
            </a:ln>
          </p:spPr>
          <p:txBody>
            <a:bodyPr/>
            <a:lstStyle/>
            <a:p>
              <a:r>
                <a:rPr lang="en-US" sz="2400">
                  <a:solidFill>
                    <a:srgbClr val="000000"/>
                  </a:solidFill>
                </a:rPr>
                <a:t> T</a:t>
              </a:r>
            </a:p>
          </p:txBody>
        </p:sp>
        <p:sp>
          <p:nvSpPr>
            <p:cNvPr id="44068" name="Line 29"/>
            <p:cNvSpPr>
              <a:spLocks noChangeShapeType="1"/>
            </p:cNvSpPr>
            <p:nvPr/>
          </p:nvSpPr>
          <p:spPr bwMode="auto">
            <a:xfrm>
              <a:off x="4506" y="1565"/>
              <a:ext cx="1" cy="558"/>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sp>
          <p:nvSpPr>
            <p:cNvPr id="44069" name="Text Box 30"/>
            <p:cNvSpPr txBox="1">
              <a:spLocks noChangeArrowheads="1"/>
            </p:cNvSpPr>
            <p:nvPr/>
          </p:nvSpPr>
          <p:spPr bwMode="auto">
            <a:xfrm>
              <a:off x="4144" y="2117"/>
              <a:ext cx="848" cy="326"/>
            </a:xfrm>
            <a:prstGeom prst="rect">
              <a:avLst/>
            </a:prstGeom>
            <a:noFill/>
            <a:ln w="9525">
              <a:noFill/>
              <a:miter lim="800000"/>
              <a:headEnd/>
              <a:tailEnd/>
            </a:ln>
          </p:spPr>
          <p:txBody>
            <a:bodyPr/>
            <a:lstStyle/>
            <a:p>
              <a:r>
                <a:rPr lang="en-US" sz="2400">
                  <a:solidFill>
                    <a:srgbClr val="000000"/>
                  </a:solidFill>
                </a:rPr>
                <a:t>38.26 N</a:t>
              </a:r>
            </a:p>
          </p:txBody>
        </p:sp>
      </p:grpSp>
      <p:sp>
        <p:nvSpPr>
          <p:cNvPr id="298038" name="Rectangle 54"/>
          <p:cNvSpPr>
            <a:spLocks noChangeArrowheads="1"/>
          </p:cNvSpPr>
          <p:nvPr/>
        </p:nvSpPr>
        <p:spPr bwMode="auto">
          <a:xfrm>
            <a:off x="460375" y="2662238"/>
            <a:ext cx="1544638" cy="519112"/>
          </a:xfrm>
          <a:prstGeom prst="rect">
            <a:avLst/>
          </a:prstGeom>
          <a:noFill/>
          <a:ln w="9525">
            <a:noFill/>
            <a:miter lim="800000"/>
            <a:headEnd/>
            <a:tailEnd/>
          </a:ln>
        </p:spPr>
        <p:txBody>
          <a:bodyPr wrap="none" anchor="ctr">
            <a:spAutoFit/>
          </a:bodyPr>
          <a:lstStyle/>
          <a:p>
            <a:r>
              <a:rPr lang="en-US">
                <a:solidFill>
                  <a:srgbClr val="000000"/>
                </a:solidFill>
              </a:rPr>
              <a:t>For m</a:t>
            </a:r>
            <a:r>
              <a:rPr lang="en-US" baseline="-25000">
                <a:solidFill>
                  <a:srgbClr val="000000"/>
                </a:solidFill>
              </a:rPr>
              <a:t>2</a:t>
            </a:r>
            <a:r>
              <a:rPr lang="en-US">
                <a:solidFill>
                  <a:srgbClr val="000000"/>
                </a:solidFill>
              </a:rPr>
              <a:t>...</a:t>
            </a:r>
          </a:p>
        </p:txBody>
      </p:sp>
      <p:sp>
        <p:nvSpPr>
          <p:cNvPr id="298039" name="Rectangle 55"/>
          <p:cNvSpPr>
            <a:spLocks noChangeArrowheads="1"/>
          </p:cNvSpPr>
          <p:nvPr/>
        </p:nvSpPr>
        <p:spPr bwMode="auto">
          <a:xfrm>
            <a:off x="2025650" y="2633663"/>
            <a:ext cx="831850" cy="519112"/>
          </a:xfrm>
          <a:prstGeom prst="rect">
            <a:avLst/>
          </a:prstGeom>
          <a:noFill/>
          <a:ln w="9525">
            <a:noFill/>
            <a:miter lim="800000"/>
            <a:headEnd/>
            <a:tailEnd/>
          </a:ln>
        </p:spPr>
        <p:txBody>
          <a:bodyPr wrap="none" anchor="ctr">
            <a:spAutoFit/>
          </a:bodyPr>
          <a:lstStyle/>
          <a:p>
            <a:r>
              <a:rPr lang="en-US">
                <a:solidFill>
                  <a:srgbClr val="000000"/>
                </a:solidFill>
                <a:latin typeface="Symbol" pitchFamily="18" charset="2"/>
              </a:rPr>
              <a:t>S</a:t>
            </a:r>
            <a:r>
              <a:rPr lang="en-US">
                <a:solidFill>
                  <a:srgbClr val="000000"/>
                </a:solidFill>
              </a:rPr>
              <a:t>F</a:t>
            </a:r>
            <a:r>
              <a:rPr lang="en-US" baseline="-25000">
                <a:solidFill>
                  <a:srgbClr val="000000"/>
                </a:solidFill>
              </a:rPr>
              <a:t>x</a:t>
            </a:r>
            <a:r>
              <a:rPr lang="en-US">
                <a:solidFill>
                  <a:srgbClr val="000000"/>
                </a:solidFill>
              </a:rPr>
              <a:t>:</a:t>
            </a:r>
          </a:p>
        </p:txBody>
      </p:sp>
      <p:grpSp>
        <p:nvGrpSpPr>
          <p:cNvPr id="44038" name="Group 74"/>
          <p:cNvGrpSpPr>
            <a:grpSpLocks/>
          </p:cNvGrpSpPr>
          <p:nvPr/>
        </p:nvGrpSpPr>
        <p:grpSpPr bwMode="auto">
          <a:xfrm>
            <a:off x="1581150" y="373063"/>
            <a:ext cx="3822700" cy="1960562"/>
            <a:chOff x="996" y="235"/>
            <a:chExt cx="2408" cy="1235"/>
          </a:xfrm>
        </p:grpSpPr>
        <p:sp>
          <p:nvSpPr>
            <p:cNvPr id="44056" name="Rectangle 46"/>
            <p:cNvSpPr>
              <a:spLocks noChangeArrowheads="1"/>
            </p:cNvSpPr>
            <p:nvPr/>
          </p:nvSpPr>
          <p:spPr bwMode="auto">
            <a:xfrm>
              <a:off x="1005" y="235"/>
              <a:ext cx="726" cy="623"/>
            </a:xfrm>
            <a:prstGeom prst="rect">
              <a:avLst/>
            </a:prstGeom>
            <a:noFill/>
            <a:ln w="38100">
              <a:solidFill>
                <a:srgbClr val="0070C0"/>
              </a:solidFill>
              <a:miter lim="800000"/>
              <a:headEnd/>
              <a:tailEnd/>
            </a:ln>
          </p:spPr>
          <p:txBody>
            <a:bodyPr/>
            <a:lstStyle/>
            <a:p>
              <a:endParaRPr lang="en-US">
                <a:solidFill>
                  <a:srgbClr val="000000"/>
                </a:solidFill>
              </a:endParaRPr>
            </a:p>
          </p:txBody>
        </p:sp>
        <p:sp>
          <p:nvSpPr>
            <p:cNvPr id="44057" name="Line 47"/>
            <p:cNvSpPr>
              <a:spLocks noChangeShapeType="1"/>
            </p:cNvSpPr>
            <p:nvPr/>
          </p:nvSpPr>
          <p:spPr bwMode="auto">
            <a:xfrm flipH="1">
              <a:off x="1731" y="546"/>
              <a:ext cx="519" cy="0"/>
            </a:xfrm>
            <a:prstGeom prst="line">
              <a:avLst/>
            </a:prstGeom>
            <a:noFill/>
            <a:ln w="19050">
              <a:solidFill>
                <a:srgbClr val="009900"/>
              </a:solidFill>
              <a:round/>
              <a:headEnd type="triangle" w="lg" len="lg"/>
              <a:tailEnd/>
            </a:ln>
          </p:spPr>
          <p:txBody>
            <a:bodyPr/>
            <a:lstStyle/>
            <a:p>
              <a:endParaRPr lang="en-US">
                <a:solidFill>
                  <a:srgbClr val="000000"/>
                </a:solidFill>
              </a:endParaRPr>
            </a:p>
          </p:txBody>
        </p:sp>
        <p:sp>
          <p:nvSpPr>
            <p:cNvPr id="44058" name="Text Box 48"/>
            <p:cNvSpPr txBox="1">
              <a:spLocks noChangeArrowheads="1"/>
            </p:cNvSpPr>
            <p:nvPr/>
          </p:nvSpPr>
          <p:spPr bwMode="auto">
            <a:xfrm>
              <a:off x="2250" y="402"/>
              <a:ext cx="305" cy="327"/>
            </a:xfrm>
            <a:prstGeom prst="rect">
              <a:avLst/>
            </a:prstGeom>
            <a:noFill/>
            <a:ln w="9525">
              <a:noFill/>
              <a:miter lim="800000"/>
              <a:headEnd/>
              <a:tailEnd/>
            </a:ln>
          </p:spPr>
          <p:txBody>
            <a:bodyPr/>
            <a:lstStyle/>
            <a:p>
              <a:r>
                <a:rPr lang="en-US" sz="2400">
                  <a:solidFill>
                    <a:srgbClr val="009900"/>
                  </a:solidFill>
                </a:rPr>
                <a:t>T</a:t>
              </a:r>
            </a:p>
          </p:txBody>
        </p:sp>
        <p:sp>
          <p:nvSpPr>
            <p:cNvPr id="44059" name="Text Box 49"/>
            <p:cNvSpPr txBox="1">
              <a:spLocks noChangeArrowheads="1"/>
            </p:cNvSpPr>
            <p:nvPr/>
          </p:nvSpPr>
          <p:spPr bwMode="auto">
            <a:xfrm>
              <a:off x="996" y="1156"/>
              <a:ext cx="1868" cy="314"/>
            </a:xfrm>
            <a:prstGeom prst="rect">
              <a:avLst/>
            </a:prstGeom>
            <a:noFill/>
            <a:ln w="9525">
              <a:noFill/>
              <a:miter lim="800000"/>
              <a:headEnd/>
              <a:tailEnd/>
            </a:ln>
          </p:spPr>
          <p:txBody>
            <a:bodyPr/>
            <a:lstStyle/>
            <a:p>
              <a:r>
                <a:rPr lang="en-US" sz="2400">
                  <a:solidFill>
                    <a:srgbClr val="000000"/>
                  </a:solidFill>
                </a:rPr>
                <a:t>F</a:t>
              </a:r>
              <a:r>
                <a:rPr lang="en-US" sz="2400" baseline="-25000">
                  <a:solidFill>
                    <a:srgbClr val="000000"/>
                  </a:solidFill>
                </a:rPr>
                <a:t>n </a:t>
              </a:r>
              <a:r>
                <a:rPr lang="en-US" sz="2400">
                  <a:solidFill>
                    <a:srgbClr val="000000"/>
                  </a:solidFill>
                </a:rPr>
                <a:t>= mg = 63.77 N</a:t>
              </a:r>
            </a:p>
          </p:txBody>
        </p:sp>
        <p:sp>
          <p:nvSpPr>
            <p:cNvPr id="44060" name="Line 50"/>
            <p:cNvSpPr>
              <a:spLocks noChangeShapeType="1"/>
            </p:cNvSpPr>
            <p:nvPr/>
          </p:nvSpPr>
          <p:spPr bwMode="auto">
            <a:xfrm>
              <a:off x="1213" y="858"/>
              <a:ext cx="1" cy="329"/>
            </a:xfrm>
            <a:prstGeom prst="line">
              <a:avLst/>
            </a:prstGeom>
            <a:noFill/>
            <a:ln w="19050">
              <a:solidFill>
                <a:srgbClr val="000000"/>
              </a:solidFill>
              <a:round/>
              <a:headEnd type="triangle" w="lg" len="lg"/>
              <a:tailEnd/>
            </a:ln>
          </p:spPr>
          <p:txBody>
            <a:bodyPr/>
            <a:lstStyle/>
            <a:p>
              <a:endParaRPr lang="en-US">
                <a:solidFill>
                  <a:srgbClr val="000000"/>
                </a:solidFill>
              </a:endParaRPr>
            </a:p>
          </p:txBody>
        </p:sp>
        <p:sp>
          <p:nvSpPr>
            <p:cNvPr id="44061" name="Line 51"/>
            <p:cNvSpPr>
              <a:spLocks noChangeShapeType="1"/>
            </p:cNvSpPr>
            <p:nvPr/>
          </p:nvSpPr>
          <p:spPr bwMode="auto">
            <a:xfrm flipH="1">
              <a:off x="1628" y="961"/>
              <a:ext cx="311" cy="0"/>
            </a:xfrm>
            <a:prstGeom prst="line">
              <a:avLst/>
            </a:prstGeom>
            <a:noFill/>
            <a:ln w="19050">
              <a:solidFill>
                <a:srgbClr val="009900"/>
              </a:solidFill>
              <a:round/>
              <a:headEnd/>
              <a:tailEnd type="triangle" w="lg" len="lg"/>
            </a:ln>
          </p:spPr>
          <p:txBody>
            <a:bodyPr/>
            <a:lstStyle/>
            <a:p>
              <a:endParaRPr lang="en-US">
                <a:solidFill>
                  <a:srgbClr val="000000"/>
                </a:solidFill>
              </a:endParaRPr>
            </a:p>
          </p:txBody>
        </p:sp>
        <p:sp>
          <p:nvSpPr>
            <p:cNvPr id="44062" name="Text Box 52"/>
            <p:cNvSpPr txBox="1">
              <a:spLocks noChangeArrowheads="1"/>
            </p:cNvSpPr>
            <p:nvPr/>
          </p:nvSpPr>
          <p:spPr bwMode="auto">
            <a:xfrm>
              <a:off x="1939" y="781"/>
              <a:ext cx="1465" cy="345"/>
            </a:xfrm>
            <a:prstGeom prst="rect">
              <a:avLst/>
            </a:prstGeom>
            <a:noFill/>
            <a:ln w="9525">
              <a:noFill/>
              <a:miter lim="800000"/>
              <a:headEnd/>
              <a:tailEnd/>
            </a:ln>
          </p:spPr>
          <p:txBody>
            <a:bodyPr/>
            <a:lstStyle/>
            <a:p>
              <a:r>
                <a:rPr lang="en-US" sz="2400" dirty="0" err="1" smtClean="0">
                  <a:solidFill>
                    <a:srgbClr val="009900"/>
                  </a:solidFill>
                  <a:latin typeface="Symbol" pitchFamily="18" charset="2"/>
                </a:rPr>
                <a:t>m</a:t>
              </a:r>
              <a:r>
                <a:rPr lang="en-US" sz="2400" baseline="-25000" dirty="0" err="1" smtClean="0">
                  <a:solidFill>
                    <a:srgbClr val="009900"/>
                  </a:solidFill>
                </a:rPr>
                <a:t>k</a:t>
              </a:r>
              <a:r>
                <a:rPr lang="en-US" sz="2400" dirty="0" err="1" smtClean="0">
                  <a:solidFill>
                    <a:srgbClr val="009900"/>
                  </a:solidFill>
                </a:rPr>
                <a:t>F</a:t>
              </a:r>
              <a:r>
                <a:rPr lang="en-US" sz="2400" baseline="-25000" dirty="0" err="1" smtClean="0">
                  <a:solidFill>
                    <a:srgbClr val="009900"/>
                  </a:solidFill>
                </a:rPr>
                <a:t>n</a:t>
              </a:r>
              <a:r>
                <a:rPr lang="en-US" sz="2400" dirty="0" smtClean="0">
                  <a:solidFill>
                    <a:srgbClr val="009900"/>
                  </a:solidFill>
                </a:rPr>
                <a:t> </a:t>
              </a:r>
              <a:r>
                <a:rPr lang="en-US" sz="2400" dirty="0">
                  <a:solidFill>
                    <a:srgbClr val="009900"/>
                  </a:solidFill>
                </a:rPr>
                <a:t>= 13.39 N</a:t>
              </a:r>
            </a:p>
          </p:txBody>
        </p:sp>
        <p:sp>
          <p:nvSpPr>
            <p:cNvPr id="44063" name="Line 53"/>
            <p:cNvSpPr>
              <a:spLocks noChangeShapeType="1"/>
            </p:cNvSpPr>
            <p:nvPr/>
          </p:nvSpPr>
          <p:spPr bwMode="auto">
            <a:xfrm>
              <a:off x="1498" y="855"/>
              <a:ext cx="1" cy="329"/>
            </a:xfrm>
            <a:prstGeom prst="line">
              <a:avLst/>
            </a:prstGeom>
            <a:noFill/>
            <a:ln w="19050">
              <a:solidFill>
                <a:srgbClr val="000000"/>
              </a:solidFill>
              <a:round/>
              <a:headEnd type="none" w="lg" len="lg"/>
              <a:tailEnd type="triangle" w="lg" len="lg"/>
            </a:ln>
          </p:spPr>
          <p:txBody>
            <a:bodyPr/>
            <a:lstStyle/>
            <a:p>
              <a:endParaRPr lang="en-US">
                <a:solidFill>
                  <a:srgbClr val="000000"/>
                </a:solidFill>
              </a:endParaRPr>
            </a:p>
          </p:txBody>
        </p:sp>
        <p:sp>
          <p:nvSpPr>
            <p:cNvPr id="44064" name="Rectangle 56"/>
            <p:cNvSpPr>
              <a:spLocks noChangeArrowheads="1"/>
            </p:cNvSpPr>
            <p:nvPr/>
          </p:nvSpPr>
          <p:spPr bwMode="auto">
            <a:xfrm>
              <a:off x="1006" y="355"/>
              <a:ext cx="814" cy="384"/>
            </a:xfrm>
            <a:prstGeom prst="rect">
              <a:avLst/>
            </a:prstGeom>
            <a:noFill/>
            <a:ln w="9525">
              <a:noFill/>
              <a:miter lim="800000"/>
              <a:headEnd/>
              <a:tailEnd/>
            </a:ln>
          </p:spPr>
          <p:txBody>
            <a:bodyPr anchor="ctr"/>
            <a:lstStyle/>
            <a:p>
              <a:r>
                <a:rPr lang="en-US">
                  <a:solidFill>
                    <a:srgbClr val="000000"/>
                  </a:solidFill>
                </a:rPr>
                <a:t>6.5 kg</a:t>
              </a:r>
            </a:p>
          </p:txBody>
        </p:sp>
      </p:grpSp>
      <p:sp>
        <p:nvSpPr>
          <p:cNvPr id="298041" name="Rectangle 57"/>
          <p:cNvSpPr>
            <a:spLocks noChangeArrowheads="1"/>
          </p:cNvSpPr>
          <p:nvPr/>
        </p:nvSpPr>
        <p:spPr bwMode="auto">
          <a:xfrm>
            <a:off x="2820988" y="2641600"/>
            <a:ext cx="2886075" cy="519113"/>
          </a:xfrm>
          <a:prstGeom prst="rect">
            <a:avLst/>
          </a:prstGeom>
          <a:noFill/>
          <a:ln w="9525">
            <a:noFill/>
            <a:miter lim="800000"/>
            <a:headEnd/>
            <a:tailEnd/>
          </a:ln>
        </p:spPr>
        <p:txBody>
          <a:bodyPr wrap="none" anchor="ctr">
            <a:spAutoFit/>
          </a:bodyPr>
          <a:lstStyle/>
          <a:p>
            <a:r>
              <a:rPr lang="en-US">
                <a:solidFill>
                  <a:srgbClr val="009900"/>
                </a:solidFill>
              </a:rPr>
              <a:t>T – 13.39</a:t>
            </a:r>
            <a:r>
              <a:rPr lang="en-US">
                <a:solidFill>
                  <a:srgbClr val="000000"/>
                </a:solidFill>
              </a:rPr>
              <a:t> = 6.5 a</a:t>
            </a:r>
          </a:p>
        </p:txBody>
      </p:sp>
      <p:sp>
        <p:nvSpPr>
          <p:cNvPr id="298042" name="Rectangle 58"/>
          <p:cNvSpPr>
            <a:spLocks noChangeArrowheads="1"/>
          </p:cNvSpPr>
          <p:nvPr/>
        </p:nvSpPr>
        <p:spPr bwMode="auto">
          <a:xfrm>
            <a:off x="5756150" y="2633197"/>
            <a:ext cx="564578" cy="523220"/>
          </a:xfrm>
          <a:prstGeom prst="rect">
            <a:avLst/>
          </a:prstGeom>
          <a:solidFill>
            <a:srgbClr val="FFFF00"/>
          </a:solidFill>
          <a:ln w="9525">
            <a:noFill/>
            <a:miter lim="800000"/>
            <a:headEnd/>
            <a:tailEnd/>
          </a:ln>
        </p:spPr>
        <p:txBody>
          <a:bodyPr wrap="none" anchor="ctr">
            <a:spAutoFit/>
          </a:bodyPr>
          <a:lstStyle/>
          <a:p>
            <a:r>
              <a:rPr lang="en-US" b="1" dirty="0" smtClean="0">
                <a:solidFill>
                  <a:srgbClr val="000000"/>
                </a:solidFill>
              </a:rPr>
              <a:t>(*)</a:t>
            </a:r>
            <a:endParaRPr lang="en-US" b="1" dirty="0">
              <a:solidFill>
                <a:srgbClr val="000000"/>
              </a:solidFill>
            </a:endParaRPr>
          </a:p>
        </p:txBody>
      </p:sp>
      <p:sp>
        <p:nvSpPr>
          <p:cNvPr id="298044" name="Rectangle 60"/>
          <p:cNvSpPr>
            <a:spLocks noChangeArrowheads="1"/>
          </p:cNvSpPr>
          <p:nvPr/>
        </p:nvSpPr>
        <p:spPr bwMode="auto">
          <a:xfrm>
            <a:off x="455613" y="3257550"/>
            <a:ext cx="1544637" cy="519113"/>
          </a:xfrm>
          <a:prstGeom prst="rect">
            <a:avLst/>
          </a:prstGeom>
          <a:noFill/>
          <a:ln w="9525">
            <a:noFill/>
            <a:miter lim="800000"/>
            <a:headEnd/>
            <a:tailEnd/>
          </a:ln>
        </p:spPr>
        <p:txBody>
          <a:bodyPr wrap="none" anchor="ctr">
            <a:spAutoFit/>
          </a:bodyPr>
          <a:lstStyle/>
          <a:p>
            <a:r>
              <a:rPr lang="en-US">
                <a:solidFill>
                  <a:srgbClr val="000000"/>
                </a:solidFill>
              </a:rPr>
              <a:t>For m</a:t>
            </a:r>
            <a:r>
              <a:rPr lang="en-US" baseline="-25000">
                <a:solidFill>
                  <a:srgbClr val="000000"/>
                </a:solidFill>
              </a:rPr>
              <a:t>1</a:t>
            </a:r>
            <a:r>
              <a:rPr lang="en-US">
                <a:solidFill>
                  <a:srgbClr val="000000"/>
                </a:solidFill>
              </a:rPr>
              <a:t>...</a:t>
            </a:r>
          </a:p>
        </p:txBody>
      </p:sp>
      <p:sp>
        <p:nvSpPr>
          <p:cNvPr id="298045" name="Rectangle 61"/>
          <p:cNvSpPr>
            <a:spLocks noChangeArrowheads="1"/>
          </p:cNvSpPr>
          <p:nvPr/>
        </p:nvSpPr>
        <p:spPr bwMode="auto">
          <a:xfrm>
            <a:off x="2020888" y="3228975"/>
            <a:ext cx="831850" cy="519113"/>
          </a:xfrm>
          <a:prstGeom prst="rect">
            <a:avLst/>
          </a:prstGeom>
          <a:noFill/>
          <a:ln w="9525">
            <a:noFill/>
            <a:miter lim="800000"/>
            <a:headEnd/>
            <a:tailEnd/>
          </a:ln>
        </p:spPr>
        <p:txBody>
          <a:bodyPr wrap="none" anchor="ctr">
            <a:spAutoFit/>
          </a:bodyPr>
          <a:lstStyle/>
          <a:p>
            <a:r>
              <a:rPr lang="en-US">
                <a:solidFill>
                  <a:srgbClr val="000000"/>
                </a:solidFill>
                <a:latin typeface="Symbol" pitchFamily="18" charset="2"/>
              </a:rPr>
              <a:t>S</a:t>
            </a:r>
            <a:r>
              <a:rPr lang="en-US">
                <a:solidFill>
                  <a:srgbClr val="000000"/>
                </a:solidFill>
              </a:rPr>
              <a:t>F</a:t>
            </a:r>
            <a:r>
              <a:rPr lang="en-US" baseline="-25000">
                <a:solidFill>
                  <a:srgbClr val="000000"/>
                </a:solidFill>
              </a:rPr>
              <a:t>y</a:t>
            </a:r>
            <a:r>
              <a:rPr lang="en-US">
                <a:solidFill>
                  <a:srgbClr val="000000"/>
                </a:solidFill>
              </a:rPr>
              <a:t>:</a:t>
            </a:r>
          </a:p>
        </p:txBody>
      </p:sp>
      <p:sp>
        <p:nvSpPr>
          <p:cNvPr id="298046" name="Rectangle 62"/>
          <p:cNvSpPr>
            <a:spLocks noChangeArrowheads="1"/>
          </p:cNvSpPr>
          <p:nvPr/>
        </p:nvSpPr>
        <p:spPr bwMode="auto">
          <a:xfrm>
            <a:off x="2816225" y="3236913"/>
            <a:ext cx="2886075" cy="519112"/>
          </a:xfrm>
          <a:prstGeom prst="rect">
            <a:avLst/>
          </a:prstGeom>
          <a:noFill/>
          <a:ln w="9525">
            <a:noFill/>
            <a:miter lim="800000"/>
            <a:headEnd/>
            <a:tailEnd/>
          </a:ln>
        </p:spPr>
        <p:txBody>
          <a:bodyPr wrap="none" anchor="ctr">
            <a:spAutoFit/>
          </a:bodyPr>
          <a:lstStyle/>
          <a:p>
            <a:r>
              <a:rPr lang="en-US">
                <a:solidFill>
                  <a:srgbClr val="000000"/>
                </a:solidFill>
              </a:rPr>
              <a:t>38.26 – T = 3.9 a</a:t>
            </a:r>
          </a:p>
        </p:txBody>
      </p:sp>
      <p:sp>
        <p:nvSpPr>
          <p:cNvPr id="298047" name="Rectangle 63"/>
          <p:cNvSpPr>
            <a:spLocks noChangeArrowheads="1"/>
          </p:cNvSpPr>
          <p:nvPr/>
        </p:nvSpPr>
        <p:spPr bwMode="auto">
          <a:xfrm>
            <a:off x="5703888" y="3228509"/>
            <a:ext cx="704039" cy="523220"/>
          </a:xfrm>
          <a:prstGeom prst="rect">
            <a:avLst/>
          </a:prstGeom>
          <a:solidFill>
            <a:srgbClr val="FFFF00"/>
          </a:solidFill>
          <a:ln w="9525">
            <a:noFill/>
            <a:miter lim="800000"/>
            <a:headEnd/>
            <a:tailEnd/>
          </a:ln>
        </p:spPr>
        <p:txBody>
          <a:bodyPr wrap="none" anchor="ctr">
            <a:spAutoFit/>
          </a:bodyPr>
          <a:lstStyle/>
          <a:p>
            <a:r>
              <a:rPr lang="en-US" b="1" dirty="0" smtClean="0">
                <a:solidFill>
                  <a:srgbClr val="000000"/>
                </a:solidFill>
              </a:rPr>
              <a:t>(**)</a:t>
            </a:r>
            <a:endParaRPr lang="en-US" b="1" dirty="0">
              <a:solidFill>
                <a:srgbClr val="000000"/>
              </a:solidFill>
            </a:endParaRPr>
          </a:p>
        </p:txBody>
      </p:sp>
      <p:sp>
        <p:nvSpPr>
          <p:cNvPr id="298048" name="Rectangle 64"/>
          <p:cNvSpPr>
            <a:spLocks noChangeArrowheads="1"/>
          </p:cNvSpPr>
          <p:nvPr/>
        </p:nvSpPr>
        <p:spPr bwMode="auto">
          <a:xfrm>
            <a:off x="479425" y="4032763"/>
            <a:ext cx="2735263" cy="519112"/>
          </a:xfrm>
          <a:prstGeom prst="rect">
            <a:avLst/>
          </a:prstGeom>
          <a:noFill/>
          <a:ln w="9525">
            <a:noFill/>
            <a:miter lim="800000"/>
            <a:headEnd/>
            <a:tailEnd/>
          </a:ln>
        </p:spPr>
        <p:txBody>
          <a:bodyPr wrap="none" anchor="ctr">
            <a:spAutoFit/>
          </a:bodyPr>
          <a:lstStyle/>
          <a:p>
            <a:r>
              <a:rPr lang="en-US">
                <a:solidFill>
                  <a:srgbClr val="000000"/>
                </a:solidFill>
              </a:rPr>
              <a:t>Solve (*) for T…</a:t>
            </a:r>
          </a:p>
        </p:txBody>
      </p:sp>
      <p:sp>
        <p:nvSpPr>
          <p:cNvPr id="298049" name="Rectangle 65"/>
          <p:cNvSpPr>
            <a:spLocks noChangeArrowheads="1"/>
          </p:cNvSpPr>
          <p:nvPr/>
        </p:nvSpPr>
        <p:spPr bwMode="auto">
          <a:xfrm>
            <a:off x="3373438" y="4037525"/>
            <a:ext cx="2895600" cy="519113"/>
          </a:xfrm>
          <a:prstGeom prst="rect">
            <a:avLst/>
          </a:prstGeom>
          <a:noFill/>
          <a:ln w="9525">
            <a:noFill/>
            <a:miter lim="800000"/>
            <a:headEnd/>
            <a:tailEnd/>
          </a:ln>
        </p:spPr>
        <p:txBody>
          <a:bodyPr wrap="none" anchor="ctr">
            <a:spAutoFit/>
          </a:bodyPr>
          <a:lstStyle/>
          <a:p>
            <a:r>
              <a:rPr lang="en-US">
                <a:solidFill>
                  <a:srgbClr val="000000"/>
                </a:solidFill>
              </a:rPr>
              <a:t>T = 6.5 a + 13.39</a:t>
            </a:r>
          </a:p>
        </p:txBody>
      </p:sp>
      <p:sp>
        <p:nvSpPr>
          <p:cNvPr id="298050" name="Rectangle 66"/>
          <p:cNvSpPr>
            <a:spLocks noChangeArrowheads="1"/>
          </p:cNvSpPr>
          <p:nvPr/>
        </p:nvSpPr>
        <p:spPr bwMode="auto">
          <a:xfrm>
            <a:off x="474663" y="4699513"/>
            <a:ext cx="2478087" cy="519112"/>
          </a:xfrm>
          <a:prstGeom prst="rect">
            <a:avLst/>
          </a:prstGeom>
          <a:noFill/>
          <a:ln w="9525">
            <a:noFill/>
            <a:miter lim="800000"/>
            <a:headEnd/>
            <a:tailEnd/>
          </a:ln>
        </p:spPr>
        <p:txBody>
          <a:bodyPr wrap="none" anchor="ctr">
            <a:spAutoFit/>
          </a:bodyPr>
          <a:lstStyle/>
          <a:p>
            <a:r>
              <a:rPr lang="en-US">
                <a:solidFill>
                  <a:srgbClr val="000000"/>
                </a:solidFill>
              </a:rPr>
              <a:t>Plug into (**)...</a:t>
            </a:r>
          </a:p>
        </p:txBody>
      </p:sp>
      <p:sp>
        <p:nvSpPr>
          <p:cNvPr id="298051" name="Rectangle 67"/>
          <p:cNvSpPr>
            <a:spLocks noChangeArrowheads="1"/>
          </p:cNvSpPr>
          <p:nvPr/>
        </p:nvSpPr>
        <p:spPr bwMode="auto">
          <a:xfrm>
            <a:off x="2947988" y="4697459"/>
            <a:ext cx="5142755" cy="523220"/>
          </a:xfrm>
          <a:prstGeom prst="rect">
            <a:avLst/>
          </a:prstGeom>
          <a:noFill/>
          <a:ln w="9525">
            <a:noFill/>
            <a:miter lim="800000"/>
            <a:headEnd/>
            <a:tailEnd/>
          </a:ln>
        </p:spPr>
        <p:txBody>
          <a:bodyPr wrap="none" anchor="ctr">
            <a:spAutoFit/>
          </a:bodyPr>
          <a:lstStyle/>
          <a:p>
            <a:r>
              <a:rPr lang="en-US" dirty="0">
                <a:solidFill>
                  <a:srgbClr val="000000"/>
                </a:solidFill>
              </a:rPr>
              <a:t>38.26 – </a:t>
            </a:r>
            <a:r>
              <a:rPr lang="en-US" dirty="0" smtClean="0">
                <a:solidFill>
                  <a:srgbClr val="000000"/>
                </a:solidFill>
              </a:rPr>
              <a:t>(6.5 </a:t>
            </a:r>
            <a:r>
              <a:rPr lang="en-US" dirty="0">
                <a:solidFill>
                  <a:srgbClr val="000000"/>
                </a:solidFill>
              </a:rPr>
              <a:t>a </a:t>
            </a:r>
            <a:r>
              <a:rPr lang="en-US" dirty="0" smtClean="0">
                <a:solidFill>
                  <a:srgbClr val="000000"/>
                </a:solidFill>
              </a:rPr>
              <a:t>+ 13.39) </a:t>
            </a:r>
            <a:r>
              <a:rPr lang="en-US" dirty="0">
                <a:solidFill>
                  <a:srgbClr val="000000"/>
                </a:solidFill>
              </a:rPr>
              <a:t>= 3.9 a </a:t>
            </a:r>
          </a:p>
        </p:txBody>
      </p:sp>
      <p:sp>
        <p:nvSpPr>
          <p:cNvPr id="298052" name="Rectangle 68"/>
          <p:cNvSpPr>
            <a:spLocks noChangeArrowheads="1"/>
          </p:cNvSpPr>
          <p:nvPr/>
        </p:nvSpPr>
        <p:spPr bwMode="auto">
          <a:xfrm>
            <a:off x="5684150" y="5293238"/>
            <a:ext cx="2570163" cy="519112"/>
          </a:xfrm>
          <a:prstGeom prst="rect">
            <a:avLst/>
          </a:prstGeom>
          <a:noFill/>
          <a:ln w="9525">
            <a:noFill/>
            <a:miter lim="800000"/>
            <a:headEnd/>
            <a:tailEnd/>
          </a:ln>
        </p:spPr>
        <p:txBody>
          <a:bodyPr wrap="none" anchor="ctr">
            <a:spAutoFit/>
          </a:bodyPr>
          <a:lstStyle/>
          <a:p>
            <a:r>
              <a:rPr lang="en-US">
                <a:solidFill>
                  <a:srgbClr val="000000"/>
                </a:solidFill>
              </a:rPr>
              <a:t>24.87 = 10.4 a </a:t>
            </a:r>
          </a:p>
        </p:txBody>
      </p:sp>
      <p:grpSp>
        <p:nvGrpSpPr>
          <p:cNvPr id="4" name="Group 72"/>
          <p:cNvGrpSpPr>
            <a:grpSpLocks/>
          </p:cNvGrpSpPr>
          <p:nvPr/>
        </p:nvGrpSpPr>
        <p:grpSpPr bwMode="auto">
          <a:xfrm>
            <a:off x="5793688" y="6063500"/>
            <a:ext cx="2187575" cy="519113"/>
            <a:chOff x="2774" y="3883"/>
            <a:chExt cx="1378" cy="327"/>
          </a:xfrm>
        </p:grpSpPr>
        <p:sp>
          <p:nvSpPr>
            <p:cNvPr id="44054" name="Rectangle 69"/>
            <p:cNvSpPr>
              <a:spLocks noChangeArrowheads="1"/>
            </p:cNvSpPr>
            <p:nvPr/>
          </p:nvSpPr>
          <p:spPr bwMode="auto">
            <a:xfrm>
              <a:off x="2774" y="3883"/>
              <a:ext cx="1378" cy="327"/>
            </a:xfrm>
            <a:prstGeom prst="rect">
              <a:avLst/>
            </a:prstGeom>
            <a:noFill/>
            <a:ln w="9525">
              <a:noFill/>
              <a:miter lim="800000"/>
              <a:headEnd/>
              <a:tailEnd/>
            </a:ln>
          </p:spPr>
          <p:txBody>
            <a:bodyPr wrap="none" anchor="ctr">
              <a:spAutoFit/>
            </a:bodyPr>
            <a:lstStyle/>
            <a:p>
              <a:r>
                <a:rPr lang="en-US">
                  <a:solidFill>
                    <a:srgbClr val="000000"/>
                  </a:solidFill>
                </a:rPr>
                <a:t>a = 2.4 m/s</a:t>
              </a:r>
              <a:r>
                <a:rPr lang="en-US" baseline="30000">
                  <a:solidFill>
                    <a:srgbClr val="000000"/>
                  </a:solidFill>
                </a:rPr>
                <a:t>2</a:t>
              </a:r>
              <a:r>
                <a:rPr lang="en-US">
                  <a:solidFill>
                    <a:srgbClr val="000000"/>
                  </a:solidFill>
                </a:rPr>
                <a:t> </a:t>
              </a:r>
            </a:p>
          </p:txBody>
        </p:sp>
        <p:sp>
          <p:nvSpPr>
            <p:cNvPr id="44055" name="Line 71"/>
            <p:cNvSpPr>
              <a:spLocks noChangeShapeType="1"/>
            </p:cNvSpPr>
            <p:nvPr/>
          </p:nvSpPr>
          <p:spPr bwMode="auto">
            <a:xfrm>
              <a:off x="4145" y="3904"/>
              <a:ext cx="0" cy="256"/>
            </a:xfrm>
            <a:prstGeom prst="line">
              <a:avLst/>
            </a:prstGeom>
            <a:noFill/>
            <a:ln w="15875">
              <a:solidFill>
                <a:schemeClr val="tx1"/>
              </a:solidFill>
              <a:round/>
              <a:headEnd/>
              <a:tailEnd type="triangle" w="lg" len="lg"/>
            </a:ln>
          </p:spPr>
          <p:txBody>
            <a:bodyPr/>
            <a:lstStyle/>
            <a:p>
              <a:endParaRPr lang="en-US">
                <a:solidFill>
                  <a:srgbClr val="000000"/>
                </a:solidFill>
              </a:endParaRPr>
            </a:p>
          </p:txBody>
        </p:sp>
      </p:grpSp>
      <p:sp>
        <p:nvSpPr>
          <p:cNvPr id="44051" name="Rectangle 76"/>
          <p:cNvSpPr>
            <a:spLocks noChangeArrowheads="1"/>
          </p:cNvSpPr>
          <p:nvPr/>
        </p:nvSpPr>
        <p:spPr bwMode="auto">
          <a:xfrm>
            <a:off x="6783388" y="1487488"/>
            <a:ext cx="696912" cy="928687"/>
          </a:xfrm>
          <a:prstGeom prst="rect">
            <a:avLst/>
          </a:prstGeom>
          <a:noFill/>
          <a:ln w="9525">
            <a:noFill/>
            <a:miter lim="800000"/>
            <a:headEnd/>
            <a:tailEnd/>
          </a:ln>
        </p:spPr>
        <p:txBody>
          <a:bodyPr anchor="ctr"/>
          <a:lstStyle/>
          <a:p>
            <a:r>
              <a:rPr lang="en-US">
                <a:solidFill>
                  <a:srgbClr val="000000"/>
                </a:solidFill>
              </a:rPr>
              <a:t>3.9</a:t>
            </a:r>
            <a:br>
              <a:rPr lang="en-US">
                <a:solidFill>
                  <a:srgbClr val="000000"/>
                </a:solidFill>
              </a:rPr>
            </a:br>
            <a:r>
              <a:rPr lang="en-US">
                <a:solidFill>
                  <a:srgbClr val="000000"/>
                </a:solidFill>
              </a:rPr>
              <a:t> kg</a:t>
            </a:r>
          </a:p>
        </p:txBody>
      </p:sp>
      <p:sp>
        <p:nvSpPr>
          <p:cNvPr id="44052" name="Rectangle 77"/>
          <p:cNvSpPr>
            <a:spLocks noChangeArrowheads="1"/>
          </p:cNvSpPr>
          <p:nvPr/>
        </p:nvSpPr>
        <p:spPr bwMode="auto">
          <a:xfrm>
            <a:off x="417513" y="377825"/>
            <a:ext cx="958850" cy="928688"/>
          </a:xfrm>
          <a:prstGeom prst="rect">
            <a:avLst/>
          </a:prstGeom>
          <a:noFill/>
          <a:ln w="9525">
            <a:noFill/>
            <a:miter lim="800000"/>
            <a:headEnd/>
            <a:tailEnd/>
          </a:ln>
        </p:spPr>
        <p:txBody>
          <a:bodyPr anchor="ctr"/>
          <a:lstStyle/>
          <a:p>
            <a:r>
              <a:rPr lang="en-US">
                <a:solidFill>
                  <a:srgbClr val="000000"/>
                </a:solidFill>
              </a:rPr>
              <a:t>(m</a:t>
            </a:r>
            <a:r>
              <a:rPr lang="en-US" baseline="-25000">
                <a:solidFill>
                  <a:srgbClr val="000000"/>
                </a:solidFill>
              </a:rPr>
              <a:t>2</a:t>
            </a:r>
            <a:r>
              <a:rPr lang="en-US">
                <a:solidFill>
                  <a:srgbClr val="000000"/>
                </a:solidFill>
              </a:rPr>
              <a:t>)</a:t>
            </a:r>
          </a:p>
        </p:txBody>
      </p:sp>
      <p:sp>
        <p:nvSpPr>
          <p:cNvPr id="44053" name="Rectangle 78"/>
          <p:cNvSpPr>
            <a:spLocks noChangeArrowheads="1"/>
          </p:cNvSpPr>
          <p:nvPr/>
        </p:nvSpPr>
        <p:spPr bwMode="auto">
          <a:xfrm>
            <a:off x="7669213" y="1503363"/>
            <a:ext cx="885825" cy="928687"/>
          </a:xfrm>
          <a:prstGeom prst="rect">
            <a:avLst/>
          </a:prstGeom>
          <a:noFill/>
          <a:ln w="9525">
            <a:noFill/>
            <a:miter lim="800000"/>
            <a:headEnd/>
            <a:tailEnd/>
          </a:ln>
        </p:spPr>
        <p:txBody>
          <a:bodyPr anchor="ctr"/>
          <a:lstStyle/>
          <a:p>
            <a:r>
              <a:rPr lang="en-US">
                <a:solidFill>
                  <a:srgbClr val="000000"/>
                </a:solidFill>
              </a:rPr>
              <a:t>(m</a:t>
            </a:r>
            <a:r>
              <a:rPr lang="en-US" baseline="-25000">
                <a:solidFill>
                  <a:srgbClr val="000000"/>
                </a:solidFill>
              </a:rPr>
              <a:t>1</a:t>
            </a:r>
            <a:r>
              <a:rPr lang="en-US">
                <a:solidFill>
                  <a:srgbClr val="000000"/>
                </a:solidFill>
              </a:rPr>
              <a:t>)</a:t>
            </a:r>
          </a:p>
        </p:txBody>
      </p:sp>
    </p:spTree>
    <p:extLst>
      <p:ext uri="{BB962C8B-B14F-4D97-AF65-F5344CB8AC3E}">
        <p14:creationId xmlns:p14="http://schemas.microsoft.com/office/powerpoint/2010/main" val="9629789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98038"/>
                                        </p:tgtEl>
                                        <p:attrNameLst>
                                          <p:attrName>style.visibility</p:attrName>
                                        </p:attrNameLst>
                                      </p:cBhvr>
                                      <p:to>
                                        <p:strVal val="visible"/>
                                      </p:to>
                                    </p:set>
                                    <p:animEffect transition="in" filter="fade">
                                      <p:cBhvr>
                                        <p:cTn id="7" dur="1000"/>
                                        <p:tgtEl>
                                          <p:spTgt spid="298038"/>
                                        </p:tgtEl>
                                      </p:cBhvr>
                                    </p:animEffect>
                                    <p:anim calcmode="lin" valueType="num">
                                      <p:cBhvr>
                                        <p:cTn id="8" dur="1000" fill="hold"/>
                                        <p:tgtEl>
                                          <p:spTgt spid="298038"/>
                                        </p:tgtEl>
                                        <p:attrNameLst>
                                          <p:attrName>ppt_x</p:attrName>
                                        </p:attrNameLst>
                                      </p:cBhvr>
                                      <p:tavLst>
                                        <p:tav tm="0">
                                          <p:val>
                                            <p:strVal val="#ppt_x"/>
                                          </p:val>
                                        </p:tav>
                                        <p:tav tm="100000">
                                          <p:val>
                                            <p:strVal val="#ppt_x"/>
                                          </p:val>
                                        </p:tav>
                                      </p:tavLst>
                                    </p:anim>
                                    <p:anim calcmode="lin" valueType="num">
                                      <p:cBhvr>
                                        <p:cTn id="9" dur="1000" fill="hold"/>
                                        <p:tgtEl>
                                          <p:spTgt spid="2980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98039"/>
                                        </p:tgtEl>
                                        <p:attrNameLst>
                                          <p:attrName>style.visibility</p:attrName>
                                        </p:attrNameLst>
                                      </p:cBhvr>
                                      <p:to>
                                        <p:strVal val="visible"/>
                                      </p:to>
                                    </p:set>
                                    <p:anim calcmode="lin" valueType="num">
                                      <p:cBhvr>
                                        <p:cTn id="14" dur="1000" fill="hold"/>
                                        <p:tgtEl>
                                          <p:spTgt spid="298039"/>
                                        </p:tgtEl>
                                        <p:attrNameLst>
                                          <p:attrName>ppt_x</p:attrName>
                                        </p:attrNameLst>
                                      </p:cBhvr>
                                      <p:tavLst>
                                        <p:tav tm="0">
                                          <p:val>
                                            <p:strVal val="#ppt_x-.2"/>
                                          </p:val>
                                        </p:tav>
                                        <p:tav tm="100000">
                                          <p:val>
                                            <p:strVal val="#ppt_x"/>
                                          </p:val>
                                        </p:tav>
                                      </p:tavLst>
                                    </p:anim>
                                    <p:anim calcmode="lin" valueType="num">
                                      <p:cBhvr>
                                        <p:cTn id="15" dur="1000" fill="hold"/>
                                        <p:tgtEl>
                                          <p:spTgt spid="29803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98039"/>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98041"/>
                                        </p:tgtEl>
                                        <p:attrNameLst>
                                          <p:attrName>style.visibility</p:attrName>
                                        </p:attrNameLst>
                                      </p:cBhvr>
                                      <p:to>
                                        <p:strVal val="visible"/>
                                      </p:to>
                                    </p:set>
                                    <p:anim calcmode="lin" valueType="num">
                                      <p:cBhvr>
                                        <p:cTn id="21" dur="1000" fill="hold"/>
                                        <p:tgtEl>
                                          <p:spTgt spid="298041"/>
                                        </p:tgtEl>
                                        <p:attrNameLst>
                                          <p:attrName>ppt_x</p:attrName>
                                        </p:attrNameLst>
                                      </p:cBhvr>
                                      <p:tavLst>
                                        <p:tav tm="0">
                                          <p:val>
                                            <p:strVal val="#ppt_x-.2"/>
                                          </p:val>
                                        </p:tav>
                                        <p:tav tm="100000">
                                          <p:val>
                                            <p:strVal val="#ppt_x"/>
                                          </p:val>
                                        </p:tav>
                                      </p:tavLst>
                                    </p:anim>
                                    <p:anim calcmode="lin" valueType="num">
                                      <p:cBhvr>
                                        <p:cTn id="22" dur="1000" fill="hold"/>
                                        <p:tgtEl>
                                          <p:spTgt spid="29804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98041"/>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98044"/>
                                        </p:tgtEl>
                                        <p:attrNameLst>
                                          <p:attrName>style.visibility</p:attrName>
                                        </p:attrNameLst>
                                      </p:cBhvr>
                                      <p:to>
                                        <p:strVal val="visible"/>
                                      </p:to>
                                    </p:set>
                                    <p:animEffect transition="in" filter="fade">
                                      <p:cBhvr>
                                        <p:cTn id="28" dur="1000"/>
                                        <p:tgtEl>
                                          <p:spTgt spid="298044"/>
                                        </p:tgtEl>
                                      </p:cBhvr>
                                    </p:animEffect>
                                    <p:anim calcmode="lin" valueType="num">
                                      <p:cBhvr>
                                        <p:cTn id="29" dur="1000" fill="hold"/>
                                        <p:tgtEl>
                                          <p:spTgt spid="298044"/>
                                        </p:tgtEl>
                                        <p:attrNameLst>
                                          <p:attrName>ppt_x</p:attrName>
                                        </p:attrNameLst>
                                      </p:cBhvr>
                                      <p:tavLst>
                                        <p:tav tm="0">
                                          <p:val>
                                            <p:strVal val="#ppt_x"/>
                                          </p:val>
                                        </p:tav>
                                        <p:tav tm="100000">
                                          <p:val>
                                            <p:strVal val="#ppt_x"/>
                                          </p:val>
                                        </p:tav>
                                      </p:tavLst>
                                    </p:anim>
                                    <p:anim calcmode="lin" valueType="num">
                                      <p:cBhvr>
                                        <p:cTn id="30" dur="1000" fill="hold"/>
                                        <p:tgtEl>
                                          <p:spTgt spid="29804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98045"/>
                                        </p:tgtEl>
                                        <p:attrNameLst>
                                          <p:attrName>style.visibility</p:attrName>
                                        </p:attrNameLst>
                                      </p:cBhvr>
                                      <p:to>
                                        <p:strVal val="visible"/>
                                      </p:to>
                                    </p:set>
                                    <p:anim calcmode="lin" valueType="num">
                                      <p:cBhvr>
                                        <p:cTn id="35" dur="1000" fill="hold"/>
                                        <p:tgtEl>
                                          <p:spTgt spid="298045"/>
                                        </p:tgtEl>
                                        <p:attrNameLst>
                                          <p:attrName>ppt_x</p:attrName>
                                        </p:attrNameLst>
                                      </p:cBhvr>
                                      <p:tavLst>
                                        <p:tav tm="0">
                                          <p:val>
                                            <p:strVal val="#ppt_x-.2"/>
                                          </p:val>
                                        </p:tav>
                                        <p:tav tm="100000">
                                          <p:val>
                                            <p:strVal val="#ppt_x"/>
                                          </p:val>
                                        </p:tav>
                                      </p:tavLst>
                                    </p:anim>
                                    <p:anim calcmode="lin" valueType="num">
                                      <p:cBhvr>
                                        <p:cTn id="36" dur="1000" fill="hold"/>
                                        <p:tgtEl>
                                          <p:spTgt spid="29804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98045"/>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298046"/>
                                        </p:tgtEl>
                                        <p:attrNameLst>
                                          <p:attrName>style.visibility</p:attrName>
                                        </p:attrNameLst>
                                      </p:cBhvr>
                                      <p:to>
                                        <p:strVal val="visible"/>
                                      </p:to>
                                    </p:set>
                                    <p:anim calcmode="lin" valueType="num">
                                      <p:cBhvr>
                                        <p:cTn id="42" dur="1000" fill="hold"/>
                                        <p:tgtEl>
                                          <p:spTgt spid="298046"/>
                                        </p:tgtEl>
                                        <p:attrNameLst>
                                          <p:attrName>ppt_x</p:attrName>
                                        </p:attrNameLst>
                                      </p:cBhvr>
                                      <p:tavLst>
                                        <p:tav tm="0">
                                          <p:val>
                                            <p:strVal val="#ppt_x-.2"/>
                                          </p:val>
                                        </p:tav>
                                        <p:tav tm="100000">
                                          <p:val>
                                            <p:strVal val="#ppt_x"/>
                                          </p:val>
                                        </p:tav>
                                      </p:tavLst>
                                    </p:anim>
                                    <p:anim calcmode="lin" valueType="num">
                                      <p:cBhvr>
                                        <p:cTn id="43" dur="1000" fill="hold"/>
                                        <p:tgtEl>
                                          <p:spTgt spid="298046"/>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98046"/>
                                        </p:tgtEl>
                                      </p:cBhvr>
                                    </p:animEffect>
                                  </p:childTnLst>
                                </p:cTn>
                              </p:par>
                            </p:childTnLst>
                          </p:cTn>
                        </p:par>
                      </p:childTnLst>
                    </p:cTn>
                  </p:par>
                  <p:par>
                    <p:cTn id="45" fill="hold">
                      <p:stCondLst>
                        <p:cond delay="indefinite"/>
                      </p:stCondLst>
                      <p:childTnLst>
                        <p:par>
                          <p:cTn id="46" fill="hold">
                            <p:stCondLst>
                              <p:cond delay="0"/>
                            </p:stCondLst>
                            <p:childTnLst>
                              <p:par>
                                <p:cTn id="47" presetID="51" presetClass="entr" presetSubtype="0" fill="hold" grpId="0" nodeType="clickEffect">
                                  <p:stCondLst>
                                    <p:cond delay="0"/>
                                  </p:stCondLst>
                                  <p:childTnLst>
                                    <p:set>
                                      <p:cBhvr>
                                        <p:cTn id="48" dur="1" fill="hold">
                                          <p:stCondLst>
                                            <p:cond delay="0"/>
                                          </p:stCondLst>
                                        </p:cTn>
                                        <p:tgtEl>
                                          <p:spTgt spid="298042"/>
                                        </p:tgtEl>
                                        <p:attrNameLst>
                                          <p:attrName>style.visibility</p:attrName>
                                        </p:attrNameLst>
                                      </p:cBhvr>
                                      <p:to>
                                        <p:strVal val="visible"/>
                                      </p:to>
                                    </p:set>
                                    <p:animEffect transition="in" filter="fade">
                                      <p:cBhvr>
                                        <p:cTn id="49" dur="770" decel="100000"/>
                                        <p:tgtEl>
                                          <p:spTgt spid="298042"/>
                                        </p:tgtEl>
                                      </p:cBhvr>
                                    </p:animEffect>
                                    <p:animScale>
                                      <p:cBhvr>
                                        <p:cTn id="50" dur="770" decel="100000"/>
                                        <p:tgtEl>
                                          <p:spTgt spid="298042"/>
                                        </p:tgtEl>
                                      </p:cBhvr>
                                      <p:from x="10000" y="10000"/>
                                      <p:to x="200000" y="450000"/>
                                    </p:animScale>
                                    <p:animScale>
                                      <p:cBhvr>
                                        <p:cTn id="51" dur="1230" accel="100000" fill="hold">
                                          <p:stCondLst>
                                            <p:cond delay="770"/>
                                          </p:stCondLst>
                                        </p:cTn>
                                        <p:tgtEl>
                                          <p:spTgt spid="298042"/>
                                        </p:tgtEl>
                                      </p:cBhvr>
                                      <p:from x="200000" y="450000"/>
                                      <p:to x="100000" y="100000"/>
                                    </p:animScale>
                                    <p:set>
                                      <p:cBhvr>
                                        <p:cTn id="52" dur="770" fill="hold"/>
                                        <p:tgtEl>
                                          <p:spTgt spid="298042"/>
                                        </p:tgtEl>
                                        <p:attrNameLst>
                                          <p:attrName>ppt_x</p:attrName>
                                        </p:attrNameLst>
                                      </p:cBhvr>
                                      <p:to>
                                        <p:strVal val="(0.5)"/>
                                      </p:to>
                                    </p:set>
                                    <p:anim from="(0.5)" to="(#ppt_x)" calcmode="lin" valueType="num">
                                      <p:cBhvr>
                                        <p:cTn id="53" dur="1230" accel="100000" fill="hold">
                                          <p:stCondLst>
                                            <p:cond delay="770"/>
                                          </p:stCondLst>
                                        </p:cTn>
                                        <p:tgtEl>
                                          <p:spTgt spid="298042"/>
                                        </p:tgtEl>
                                        <p:attrNameLst>
                                          <p:attrName>ppt_x</p:attrName>
                                        </p:attrNameLst>
                                      </p:cBhvr>
                                    </p:anim>
                                    <p:set>
                                      <p:cBhvr>
                                        <p:cTn id="54" dur="770" fill="hold"/>
                                        <p:tgtEl>
                                          <p:spTgt spid="298042"/>
                                        </p:tgtEl>
                                        <p:attrNameLst>
                                          <p:attrName>ppt_y</p:attrName>
                                        </p:attrNameLst>
                                      </p:cBhvr>
                                      <p:to>
                                        <p:strVal val="(#ppt_y+0.4)"/>
                                      </p:to>
                                    </p:set>
                                    <p:anim from="(#ppt_y+0.4)" to="(#ppt_y)" calcmode="lin" valueType="num">
                                      <p:cBhvr>
                                        <p:cTn id="55" dur="1230" accel="100000" fill="hold">
                                          <p:stCondLst>
                                            <p:cond delay="770"/>
                                          </p:stCondLst>
                                        </p:cTn>
                                        <p:tgtEl>
                                          <p:spTgt spid="298042"/>
                                        </p:tgtEl>
                                        <p:attrNameLst>
                                          <p:attrName>ppt_y</p:attrName>
                                        </p:attrNameLst>
                                      </p:cBhvr>
                                    </p:anim>
                                  </p:childTnLst>
                                </p:cTn>
                              </p:par>
                            </p:childTnLst>
                          </p:cTn>
                        </p:par>
                      </p:childTnLst>
                    </p:cTn>
                  </p:par>
                  <p:par>
                    <p:cTn id="56" fill="hold">
                      <p:stCondLst>
                        <p:cond delay="indefinite"/>
                      </p:stCondLst>
                      <p:childTnLst>
                        <p:par>
                          <p:cTn id="57" fill="hold">
                            <p:stCondLst>
                              <p:cond delay="0"/>
                            </p:stCondLst>
                            <p:childTnLst>
                              <p:par>
                                <p:cTn id="58" presetID="51" presetClass="entr" presetSubtype="0" fill="hold" grpId="0" nodeType="clickEffect">
                                  <p:stCondLst>
                                    <p:cond delay="0"/>
                                  </p:stCondLst>
                                  <p:childTnLst>
                                    <p:set>
                                      <p:cBhvr>
                                        <p:cTn id="59" dur="1" fill="hold">
                                          <p:stCondLst>
                                            <p:cond delay="0"/>
                                          </p:stCondLst>
                                        </p:cTn>
                                        <p:tgtEl>
                                          <p:spTgt spid="298047"/>
                                        </p:tgtEl>
                                        <p:attrNameLst>
                                          <p:attrName>style.visibility</p:attrName>
                                        </p:attrNameLst>
                                      </p:cBhvr>
                                      <p:to>
                                        <p:strVal val="visible"/>
                                      </p:to>
                                    </p:set>
                                    <p:animEffect transition="in" filter="fade">
                                      <p:cBhvr>
                                        <p:cTn id="60" dur="770" decel="100000"/>
                                        <p:tgtEl>
                                          <p:spTgt spid="298047"/>
                                        </p:tgtEl>
                                      </p:cBhvr>
                                    </p:animEffect>
                                    <p:animScale>
                                      <p:cBhvr>
                                        <p:cTn id="61" dur="770" decel="100000"/>
                                        <p:tgtEl>
                                          <p:spTgt spid="298047"/>
                                        </p:tgtEl>
                                      </p:cBhvr>
                                      <p:from x="10000" y="10000"/>
                                      <p:to x="200000" y="450000"/>
                                    </p:animScale>
                                    <p:animScale>
                                      <p:cBhvr>
                                        <p:cTn id="62" dur="1230" accel="100000" fill="hold">
                                          <p:stCondLst>
                                            <p:cond delay="770"/>
                                          </p:stCondLst>
                                        </p:cTn>
                                        <p:tgtEl>
                                          <p:spTgt spid="298047"/>
                                        </p:tgtEl>
                                      </p:cBhvr>
                                      <p:from x="200000" y="450000"/>
                                      <p:to x="100000" y="100000"/>
                                    </p:animScale>
                                    <p:set>
                                      <p:cBhvr>
                                        <p:cTn id="63" dur="770" fill="hold"/>
                                        <p:tgtEl>
                                          <p:spTgt spid="298047"/>
                                        </p:tgtEl>
                                        <p:attrNameLst>
                                          <p:attrName>ppt_x</p:attrName>
                                        </p:attrNameLst>
                                      </p:cBhvr>
                                      <p:to>
                                        <p:strVal val="(0.5)"/>
                                      </p:to>
                                    </p:set>
                                    <p:anim from="(0.5)" to="(#ppt_x)" calcmode="lin" valueType="num">
                                      <p:cBhvr>
                                        <p:cTn id="64" dur="1230" accel="100000" fill="hold">
                                          <p:stCondLst>
                                            <p:cond delay="770"/>
                                          </p:stCondLst>
                                        </p:cTn>
                                        <p:tgtEl>
                                          <p:spTgt spid="298047"/>
                                        </p:tgtEl>
                                        <p:attrNameLst>
                                          <p:attrName>ppt_x</p:attrName>
                                        </p:attrNameLst>
                                      </p:cBhvr>
                                    </p:anim>
                                    <p:set>
                                      <p:cBhvr>
                                        <p:cTn id="65" dur="770" fill="hold"/>
                                        <p:tgtEl>
                                          <p:spTgt spid="298047"/>
                                        </p:tgtEl>
                                        <p:attrNameLst>
                                          <p:attrName>ppt_y</p:attrName>
                                        </p:attrNameLst>
                                      </p:cBhvr>
                                      <p:to>
                                        <p:strVal val="(#ppt_y+0.4)"/>
                                      </p:to>
                                    </p:set>
                                    <p:anim from="(#ppt_y+0.4)" to="(#ppt_y)" calcmode="lin" valueType="num">
                                      <p:cBhvr>
                                        <p:cTn id="66" dur="1230" accel="100000" fill="hold">
                                          <p:stCondLst>
                                            <p:cond delay="770"/>
                                          </p:stCondLst>
                                        </p:cTn>
                                        <p:tgtEl>
                                          <p:spTgt spid="298047"/>
                                        </p:tgtEl>
                                        <p:attrNameLst>
                                          <p:attrName>ppt_y</p:attrName>
                                        </p:attrNameLst>
                                      </p:cBhvr>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298048"/>
                                        </p:tgtEl>
                                        <p:attrNameLst>
                                          <p:attrName>style.visibility</p:attrName>
                                        </p:attrNameLst>
                                      </p:cBhvr>
                                      <p:to>
                                        <p:strVal val="visible"/>
                                      </p:to>
                                    </p:set>
                                    <p:anim calcmode="lin" valueType="num">
                                      <p:cBhvr>
                                        <p:cTn id="71" dur="1000" fill="hold"/>
                                        <p:tgtEl>
                                          <p:spTgt spid="298048"/>
                                        </p:tgtEl>
                                        <p:attrNameLst>
                                          <p:attrName>ppt_w</p:attrName>
                                        </p:attrNameLst>
                                      </p:cBhvr>
                                      <p:tavLst>
                                        <p:tav tm="0">
                                          <p:val>
                                            <p:fltVal val="0"/>
                                          </p:val>
                                        </p:tav>
                                        <p:tav tm="100000">
                                          <p:val>
                                            <p:strVal val="#ppt_w"/>
                                          </p:val>
                                        </p:tav>
                                      </p:tavLst>
                                    </p:anim>
                                    <p:anim calcmode="lin" valueType="num">
                                      <p:cBhvr>
                                        <p:cTn id="72" dur="1000" fill="hold"/>
                                        <p:tgtEl>
                                          <p:spTgt spid="298048"/>
                                        </p:tgtEl>
                                        <p:attrNameLst>
                                          <p:attrName>ppt_h</p:attrName>
                                        </p:attrNameLst>
                                      </p:cBhvr>
                                      <p:tavLst>
                                        <p:tav tm="0">
                                          <p:val>
                                            <p:fltVal val="0"/>
                                          </p:val>
                                        </p:tav>
                                        <p:tav tm="100000">
                                          <p:val>
                                            <p:strVal val="#ppt_h"/>
                                          </p:val>
                                        </p:tav>
                                      </p:tavLst>
                                    </p:anim>
                                    <p:anim calcmode="lin" valueType="num">
                                      <p:cBhvr>
                                        <p:cTn id="73" dur="1000" fill="hold"/>
                                        <p:tgtEl>
                                          <p:spTgt spid="298048"/>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2980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29" presetClass="entr" presetSubtype="0" fill="hold" grpId="0" nodeType="clickEffect">
                                  <p:stCondLst>
                                    <p:cond delay="0"/>
                                  </p:stCondLst>
                                  <p:childTnLst>
                                    <p:set>
                                      <p:cBhvr>
                                        <p:cTn id="78" dur="1" fill="hold">
                                          <p:stCondLst>
                                            <p:cond delay="0"/>
                                          </p:stCondLst>
                                        </p:cTn>
                                        <p:tgtEl>
                                          <p:spTgt spid="298049"/>
                                        </p:tgtEl>
                                        <p:attrNameLst>
                                          <p:attrName>style.visibility</p:attrName>
                                        </p:attrNameLst>
                                      </p:cBhvr>
                                      <p:to>
                                        <p:strVal val="visible"/>
                                      </p:to>
                                    </p:set>
                                    <p:anim calcmode="lin" valueType="num">
                                      <p:cBhvr>
                                        <p:cTn id="79" dur="1000" fill="hold"/>
                                        <p:tgtEl>
                                          <p:spTgt spid="298049"/>
                                        </p:tgtEl>
                                        <p:attrNameLst>
                                          <p:attrName>ppt_x</p:attrName>
                                        </p:attrNameLst>
                                      </p:cBhvr>
                                      <p:tavLst>
                                        <p:tav tm="0">
                                          <p:val>
                                            <p:strVal val="#ppt_x-.2"/>
                                          </p:val>
                                        </p:tav>
                                        <p:tav tm="100000">
                                          <p:val>
                                            <p:strVal val="#ppt_x"/>
                                          </p:val>
                                        </p:tav>
                                      </p:tavLst>
                                    </p:anim>
                                    <p:anim calcmode="lin" valueType="num">
                                      <p:cBhvr>
                                        <p:cTn id="80" dur="1000" fill="hold"/>
                                        <p:tgtEl>
                                          <p:spTgt spid="298049"/>
                                        </p:tgtEl>
                                        <p:attrNameLst>
                                          <p:attrName>ppt_y</p:attrName>
                                        </p:attrNameLst>
                                      </p:cBhvr>
                                      <p:tavLst>
                                        <p:tav tm="0">
                                          <p:val>
                                            <p:strVal val="#ppt_y"/>
                                          </p:val>
                                        </p:tav>
                                        <p:tav tm="100000">
                                          <p:val>
                                            <p:strVal val="#ppt_y"/>
                                          </p:val>
                                        </p:tav>
                                      </p:tavLst>
                                    </p:anim>
                                    <p:animEffect transition="in" filter="wipe(right)" prLst="gradientSize: 0.1">
                                      <p:cBhvr>
                                        <p:cTn id="81" dur="1000"/>
                                        <p:tgtEl>
                                          <p:spTgt spid="298049"/>
                                        </p:tgtEl>
                                      </p:cBhvr>
                                    </p:animEffect>
                                  </p:childTnLst>
                                </p:cTn>
                              </p:par>
                            </p:childTnLst>
                          </p:cTn>
                        </p:par>
                      </p:childTnLst>
                    </p:cTn>
                  </p:par>
                  <p:par>
                    <p:cTn id="82" fill="hold">
                      <p:stCondLst>
                        <p:cond delay="indefinite"/>
                      </p:stCondLst>
                      <p:childTnLst>
                        <p:par>
                          <p:cTn id="83" fill="hold">
                            <p:stCondLst>
                              <p:cond delay="0"/>
                            </p:stCondLst>
                            <p:childTnLst>
                              <p:par>
                                <p:cTn id="84" presetID="15" presetClass="entr" presetSubtype="0" fill="hold" grpId="0" nodeType="clickEffect">
                                  <p:stCondLst>
                                    <p:cond delay="0"/>
                                  </p:stCondLst>
                                  <p:childTnLst>
                                    <p:set>
                                      <p:cBhvr>
                                        <p:cTn id="85" dur="1" fill="hold">
                                          <p:stCondLst>
                                            <p:cond delay="0"/>
                                          </p:stCondLst>
                                        </p:cTn>
                                        <p:tgtEl>
                                          <p:spTgt spid="298050"/>
                                        </p:tgtEl>
                                        <p:attrNameLst>
                                          <p:attrName>style.visibility</p:attrName>
                                        </p:attrNameLst>
                                      </p:cBhvr>
                                      <p:to>
                                        <p:strVal val="visible"/>
                                      </p:to>
                                    </p:set>
                                    <p:anim calcmode="lin" valueType="num">
                                      <p:cBhvr>
                                        <p:cTn id="86" dur="1000" fill="hold"/>
                                        <p:tgtEl>
                                          <p:spTgt spid="298050"/>
                                        </p:tgtEl>
                                        <p:attrNameLst>
                                          <p:attrName>ppt_w</p:attrName>
                                        </p:attrNameLst>
                                      </p:cBhvr>
                                      <p:tavLst>
                                        <p:tav tm="0">
                                          <p:val>
                                            <p:fltVal val="0"/>
                                          </p:val>
                                        </p:tav>
                                        <p:tav tm="100000">
                                          <p:val>
                                            <p:strVal val="#ppt_w"/>
                                          </p:val>
                                        </p:tav>
                                      </p:tavLst>
                                    </p:anim>
                                    <p:anim calcmode="lin" valueType="num">
                                      <p:cBhvr>
                                        <p:cTn id="87" dur="1000" fill="hold"/>
                                        <p:tgtEl>
                                          <p:spTgt spid="298050"/>
                                        </p:tgtEl>
                                        <p:attrNameLst>
                                          <p:attrName>ppt_h</p:attrName>
                                        </p:attrNameLst>
                                      </p:cBhvr>
                                      <p:tavLst>
                                        <p:tav tm="0">
                                          <p:val>
                                            <p:fltVal val="0"/>
                                          </p:val>
                                        </p:tav>
                                        <p:tav tm="100000">
                                          <p:val>
                                            <p:strVal val="#ppt_h"/>
                                          </p:val>
                                        </p:tav>
                                      </p:tavLst>
                                    </p:anim>
                                    <p:anim calcmode="lin" valueType="num">
                                      <p:cBhvr>
                                        <p:cTn id="88" dur="1000" fill="hold"/>
                                        <p:tgtEl>
                                          <p:spTgt spid="298050"/>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2980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0" fill="hold">
                      <p:stCondLst>
                        <p:cond delay="indefinite"/>
                      </p:stCondLst>
                      <p:childTnLst>
                        <p:par>
                          <p:cTn id="91" fill="hold">
                            <p:stCondLst>
                              <p:cond delay="0"/>
                            </p:stCondLst>
                            <p:childTnLst>
                              <p:par>
                                <p:cTn id="92" presetID="29" presetClass="entr" presetSubtype="0" fill="hold" grpId="0" nodeType="clickEffect">
                                  <p:stCondLst>
                                    <p:cond delay="0"/>
                                  </p:stCondLst>
                                  <p:childTnLst>
                                    <p:set>
                                      <p:cBhvr>
                                        <p:cTn id="93" dur="1" fill="hold">
                                          <p:stCondLst>
                                            <p:cond delay="0"/>
                                          </p:stCondLst>
                                        </p:cTn>
                                        <p:tgtEl>
                                          <p:spTgt spid="298051"/>
                                        </p:tgtEl>
                                        <p:attrNameLst>
                                          <p:attrName>style.visibility</p:attrName>
                                        </p:attrNameLst>
                                      </p:cBhvr>
                                      <p:to>
                                        <p:strVal val="visible"/>
                                      </p:to>
                                    </p:set>
                                    <p:anim calcmode="lin" valueType="num">
                                      <p:cBhvr>
                                        <p:cTn id="94" dur="1000" fill="hold"/>
                                        <p:tgtEl>
                                          <p:spTgt spid="298051"/>
                                        </p:tgtEl>
                                        <p:attrNameLst>
                                          <p:attrName>ppt_x</p:attrName>
                                        </p:attrNameLst>
                                      </p:cBhvr>
                                      <p:tavLst>
                                        <p:tav tm="0">
                                          <p:val>
                                            <p:strVal val="#ppt_x-.2"/>
                                          </p:val>
                                        </p:tav>
                                        <p:tav tm="100000">
                                          <p:val>
                                            <p:strVal val="#ppt_x"/>
                                          </p:val>
                                        </p:tav>
                                      </p:tavLst>
                                    </p:anim>
                                    <p:anim calcmode="lin" valueType="num">
                                      <p:cBhvr>
                                        <p:cTn id="95" dur="1000" fill="hold"/>
                                        <p:tgtEl>
                                          <p:spTgt spid="298051"/>
                                        </p:tgtEl>
                                        <p:attrNameLst>
                                          <p:attrName>ppt_y</p:attrName>
                                        </p:attrNameLst>
                                      </p:cBhvr>
                                      <p:tavLst>
                                        <p:tav tm="0">
                                          <p:val>
                                            <p:strVal val="#ppt_y"/>
                                          </p:val>
                                        </p:tav>
                                        <p:tav tm="100000">
                                          <p:val>
                                            <p:strVal val="#ppt_y"/>
                                          </p:val>
                                        </p:tav>
                                      </p:tavLst>
                                    </p:anim>
                                    <p:animEffect transition="in" filter="wipe(right)" prLst="gradientSize: 0.1">
                                      <p:cBhvr>
                                        <p:cTn id="96" dur="1000"/>
                                        <p:tgtEl>
                                          <p:spTgt spid="298051"/>
                                        </p:tgtEl>
                                      </p:cBhvr>
                                    </p:animEffect>
                                  </p:childTnLst>
                                </p:cTn>
                              </p:par>
                            </p:childTnLst>
                          </p:cTn>
                        </p:par>
                      </p:childTnLst>
                    </p:cTn>
                  </p:par>
                  <p:par>
                    <p:cTn id="97" fill="hold">
                      <p:stCondLst>
                        <p:cond delay="indefinite"/>
                      </p:stCondLst>
                      <p:childTnLst>
                        <p:par>
                          <p:cTn id="98" fill="hold">
                            <p:stCondLst>
                              <p:cond delay="0"/>
                            </p:stCondLst>
                            <p:childTnLst>
                              <p:par>
                                <p:cTn id="99" presetID="47" presetClass="entr" presetSubtype="0" fill="hold" grpId="0" nodeType="clickEffect">
                                  <p:stCondLst>
                                    <p:cond delay="0"/>
                                  </p:stCondLst>
                                  <p:childTnLst>
                                    <p:set>
                                      <p:cBhvr>
                                        <p:cTn id="100" dur="1" fill="hold">
                                          <p:stCondLst>
                                            <p:cond delay="0"/>
                                          </p:stCondLst>
                                        </p:cTn>
                                        <p:tgtEl>
                                          <p:spTgt spid="298052"/>
                                        </p:tgtEl>
                                        <p:attrNameLst>
                                          <p:attrName>style.visibility</p:attrName>
                                        </p:attrNameLst>
                                      </p:cBhvr>
                                      <p:to>
                                        <p:strVal val="visible"/>
                                      </p:to>
                                    </p:set>
                                    <p:animEffect transition="in" filter="fade">
                                      <p:cBhvr>
                                        <p:cTn id="101" dur="1000"/>
                                        <p:tgtEl>
                                          <p:spTgt spid="298052"/>
                                        </p:tgtEl>
                                      </p:cBhvr>
                                    </p:animEffect>
                                    <p:anim calcmode="lin" valueType="num">
                                      <p:cBhvr>
                                        <p:cTn id="102" dur="1000" fill="hold"/>
                                        <p:tgtEl>
                                          <p:spTgt spid="298052"/>
                                        </p:tgtEl>
                                        <p:attrNameLst>
                                          <p:attrName>ppt_x</p:attrName>
                                        </p:attrNameLst>
                                      </p:cBhvr>
                                      <p:tavLst>
                                        <p:tav tm="0">
                                          <p:val>
                                            <p:strVal val="#ppt_x"/>
                                          </p:val>
                                        </p:tav>
                                        <p:tav tm="100000">
                                          <p:val>
                                            <p:strVal val="#ppt_x"/>
                                          </p:val>
                                        </p:tav>
                                      </p:tavLst>
                                    </p:anim>
                                    <p:anim calcmode="lin" valueType="num">
                                      <p:cBhvr>
                                        <p:cTn id="103" dur="1000" fill="hold"/>
                                        <p:tgtEl>
                                          <p:spTgt spid="298052"/>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nodeType="clickEffect">
                                  <p:stCondLst>
                                    <p:cond delay="0"/>
                                  </p:stCondLst>
                                  <p:childTnLst>
                                    <p:set>
                                      <p:cBhvr>
                                        <p:cTn id="107" dur="1" fill="hold">
                                          <p:stCondLst>
                                            <p:cond delay="0"/>
                                          </p:stCondLst>
                                        </p:cTn>
                                        <p:tgtEl>
                                          <p:spTgt spid="4"/>
                                        </p:tgtEl>
                                        <p:attrNameLst>
                                          <p:attrName>style.visibility</p:attrName>
                                        </p:attrNameLst>
                                      </p:cBhvr>
                                      <p:to>
                                        <p:strVal val="visible"/>
                                      </p:to>
                                    </p:set>
                                    <p:animEffect transition="in" filter="fade">
                                      <p:cBhvr>
                                        <p:cTn id="108" dur="1000"/>
                                        <p:tgtEl>
                                          <p:spTgt spid="4"/>
                                        </p:tgtEl>
                                      </p:cBhvr>
                                    </p:animEffect>
                                    <p:anim calcmode="lin" valueType="num">
                                      <p:cBhvr>
                                        <p:cTn id="109" dur="1000" fill="hold"/>
                                        <p:tgtEl>
                                          <p:spTgt spid="4"/>
                                        </p:tgtEl>
                                        <p:attrNameLst>
                                          <p:attrName>ppt_x</p:attrName>
                                        </p:attrNameLst>
                                      </p:cBhvr>
                                      <p:tavLst>
                                        <p:tav tm="0">
                                          <p:val>
                                            <p:strVal val="#ppt_x"/>
                                          </p:val>
                                        </p:tav>
                                        <p:tav tm="100000">
                                          <p:val>
                                            <p:strVal val="#ppt_x"/>
                                          </p:val>
                                        </p:tav>
                                      </p:tavLst>
                                    </p:anim>
                                    <p:anim calcmode="lin" valueType="num">
                                      <p:cBhvr>
                                        <p:cTn id="110" dur="1000" fill="hold"/>
                                        <p:tgtEl>
                                          <p:spTgt spid="4"/>
                                        </p:tgtEl>
                                        <p:attrNameLst>
                                          <p:attrName>ppt_y</p:attrName>
                                        </p:attrNameLst>
                                      </p:cBhvr>
                                      <p:tavLst>
                                        <p:tav tm="0">
                                          <p:val>
                                            <p:strVal val="#ppt_y-.1"/>
                                          </p:val>
                                        </p:tav>
                                        <p:tav tm="100000">
                                          <p:val>
                                            <p:strVal val="#ppt_y"/>
                                          </p:val>
                                        </p:tav>
                                      </p:tavLst>
                                    </p:anim>
                                  </p:childTnLst>
                                </p:cTn>
                              </p:par>
                              <p:par>
                                <p:cTn id="111" presetID="9" presetClass="entr" presetSubtype="0" fill="hold" grpId="0" nodeType="withEffect">
                                  <p:stCondLst>
                                    <p:cond delay="2000"/>
                                  </p:stCondLst>
                                  <p:childTnLst>
                                    <p:set>
                                      <p:cBhvr>
                                        <p:cTn id="112" dur="1" fill="hold">
                                          <p:stCondLst>
                                            <p:cond delay="0"/>
                                          </p:stCondLst>
                                        </p:cTn>
                                        <p:tgtEl>
                                          <p:spTgt spid="298057"/>
                                        </p:tgtEl>
                                        <p:attrNameLst>
                                          <p:attrName>style.visibility</p:attrName>
                                        </p:attrNameLst>
                                      </p:cBhvr>
                                      <p:to>
                                        <p:strVal val="visible"/>
                                      </p:to>
                                    </p:set>
                                    <p:animEffect transition="in" filter="dissolve">
                                      <p:cBhvr>
                                        <p:cTn id="113" dur="500"/>
                                        <p:tgtEl>
                                          <p:spTgt spid="298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057" grpId="0" animBg="1"/>
      <p:bldP spid="298038" grpId="0"/>
      <p:bldP spid="298039" grpId="0"/>
      <p:bldP spid="298041" grpId="0"/>
      <p:bldP spid="298042" grpId="0" animBg="1"/>
      <p:bldP spid="298044" grpId="0"/>
      <p:bldP spid="298045" grpId="0"/>
      <p:bldP spid="298046" grpId="0"/>
      <p:bldP spid="298047" grpId="0" animBg="1"/>
      <p:bldP spid="298048" grpId="0"/>
      <p:bldP spid="298049" grpId="0"/>
      <p:bldP spid="298050" grpId="0"/>
      <p:bldP spid="298051" grpId="0"/>
      <p:bldP spid="29805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8" name="Rectangle 4"/>
          <p:cNvSpPr>
            <a:spLocks noChangeArrowheads="1"/>
          </p:cNvSpPr>
          <p:nvPr/>
        </p:nvSpPr>
        <p:spPr bwMode="auto">
          <a:xfrm>
            <a:off x="2342554" y="2956579"/>
            <a:ext cx="727075" cy="609600"/>
          </a:xfrm>
          <a:prstGeom prst="rect">
            <a:avLst/>
          </a:prstGeom>
          <a:noFill/>
          <a:ln w="9525">
            <a:noFill/>
            <a:miter lim="800000"/>
            <a:headEnd/>
            <a:tailEnd/>
          </a:ln>
        </p:spPr>
        <p:txBody>
          <a:bodyPr anchor="ctr"/>
          <a:lstStyle/>
          <a:p>
            <a:r>
              <a:rPr lang="en-US" sz="2000" dirty="0" smtClean="0">
                <a:solidFill>
                  <a:srgbClr val="000000"/>
                </a:solidFill>
              </a:rPr>
              <a:t>m </a:t>
            </a:r>
            <a:r>
              <a:rPr lang="en-US" sz="3600" dirty="0" smtClean="0">
                <a:solidFill>
                  <a:srgbClr val="000000"/>
                </a:solidFill>
              </a:rPr>
              <a:t>g</a:t>
            </a:r>
            <a:endParaRPr lang="en-US" sz="2000" baseline="-25000" dirty="0">
              <a:solidFill>
                <a:srgbClr val="000000"/>
              </a:solidFill>
            </a:endParaRPr>
          </a:p>
        </p:txBody>
      </p:sp>
      <p:sp>
        <p:nvSpPr>
          <p:cNvPr id="10244" name="Rectangle 15"/>
          <p:cNvSpPr>
            <a:spLocks noChangeArrowheads="1"/>
          </p:cNvSpPr>
          <p:nvPr/>
        </p:nvSpPr>
        <p:spPr bwMode="auto">
          <a:xfrm>
            <a:off x="319088" y="55563"/>
            <a:ext cx="8504237" cy="1754187"/>
          </a:xfrm>
          <a:prstGeom prst="rect">
            <a:avLst/>
          </a:prstGeom>
          <a:noFill/>
          <a:ln w="9525">
            <a:noFill/>
            <a:miter lim="800000"/>
            <a:headEnd/>
            <a:tailEnd/>
          </a:ln>
        </p:spPr>
        <p:txBody>
          <a:bodyPr anchor="ctr">
            <a:spAutoFit/>
          </a:bodyPr>
          <a:lstStyle/>
          <a:p>
            <a:pPr algn="ctr"/>
            <a:r>
              <a:rPr lang="en-US" b="1" dirty="0">
                <a:solidFill>
                  <a:srgbClr val="FF0000"/>
                </a:solidFill>
              </a:rPr>
              <a:t>Terminal Velocity</a:t>
            </a:r>
          </a:p>
          <a:p>
            <a:pPr algn="ctr"/>
            <a:endParaRPr lang="en-US" sz="2400" b="1" dirty="0">
              <a:solidFill>
                <a:srgbClr val="FF0000"/>
              </a:solidFill>
            </a:endParaRPr>
          </a:p>
          <a:p>
            <a:pPr algn="ctr"/>
            <a:r>
              <a:rPr lang="en-US" dirty="0">
                <a:solidFill>
                  <a:srgbClr val="FF0000"/>
                </a:solidFill>
              </a:rPr>
              <a:t>Why do objects fall at the same </a:t>
            </a:r>
            <a:r>
              <a:rPr lang="en-US" dirty="0" smtClean="0">
                <a:solidFill>
                  <a:srgbClr val="FF0000"/>
                </a:solidFill>
              </a:rPr>
              <a:t>rate, </a:t>
            </a:r>
            <a:r>
              <a:rPr lang="en-US" dirty="0">
                <a:solidFill>
                  <a:srgbClr val="FF0000"/>
                </a:solidFill>
              </a:rPr>
              <a:t>in</a:t>
            </a:r>
          </a:p>
          <a:p>
            <a:pPr algn="ctr"/>
            <a:r>
              <a:rPr lang="en-US" dirty="0">
                <a:solidFill>
                  <a:srgbClr val="FF0000"/>
                </a:solidFill>
              </a:rPr>
              <a:t>the absence of air resistance?</a:t>
            </a:r>
          </a:p>
        </p:txBody>
      </p:sp>
      <p:sp>
        <p:nvSpPr>
          <p:cNvPr id="10245" name="Rectangle 16"/>
          <p:cNvSpPr>
            <a:spLocks noChangeArrowheads="1"/>
          </p:cNvSpPr>
          <p:nvPr/>
        </p:nvSpPr>
        <p:spPr bwMode="auto">
          <a:xfrm>
            <a:off x="422275" y="1814513"/>
            <a:ext cx="6196013" cy="519112"/>
          </a:xfrm>
          <a:prstGeom prst="rect">
            <a:avLst/>
          </a:prstGeom>
          <a:noFill/>
          <a:ln w="9525">
            <a:noFill/>
            <a:miter lim="800000"/>
            <a:headEnd/>
            <a:tailEnd/>
          </a:ln>
        </p:spPr>
        <p:txBody>
          <a:bodyPr anchor="ctr">
            <a:spAutoFit/>
          </a:bodyPr>
          <a:lstStyle/>
          <a:p>
            <a:r>
              <a:rPr lang="en-US" dirty="0">
                <a:solidFill>
                  <a:srgbClr val="FF0000"/>
                </a:solidFill>
              </a:rPr>
              <a:t>From Newton’s 2</a:t>
            </a:r>
            <a:r>
              <a:rPr lang="en-US" baseline="30000" dirty="0">
                <a:solidFill>
                  <a:srgbClr val="FF0000"/>
                </a:solidFill>
              </a:rPr>
              <a:t>nd</a:t>
            </a:r>
            <a:r>
              <a:rPr lang="en-US" dirty="0">
                <a:solidFill>
                  <a:srgbClr val="FF0000"/>
                </a:solidFill>
              </a:rPr>
              <a:t> Law (</a:t>
            </a:r>
            <a:r>
              <a:rPr lang="en-US" dirty="0">
                <a:solidFill>
                  <a:srgbClr val="FF0000"/>
                </a:solidFill>
                <a:latin typeface="Symbol" pitchFamily="18" charset="2"/>
              </a:rPr>
              <a:t>S</a:t>
            </a:r>
            <a:r>
              <a:rPr lang="en-US" dirty="0">
                <a:solidFill>
                  <a:srgbClr val="FF0000"/>
                </a:solidFill>
              </a:rPr>
              <a:t>F = ma)...</a:t>
            </a:r>
          </a:p>
        </p:txBody>
      </p:sp>
      <p:sp>
        <p:nvSpPr>
          <p:cNvPr id="10246" name="Rectangle 17"/>
          <p:cNvSpPr>
            <a:spLocks noChangeArrowheads="1"/>
          </p:cNvSpPr>
          <p:nvPr/>
        </p:nvSpPr>
        <p:spPr bwMode="auto">
          <a:xfrm>
            <a:off x="660400" y="2520950"/>
            <a:ext cx="7939088" cy="519113"/>
          </a:xfrm>
          <a:prstGeom prst="rect">
            <a:avLst/>
          </a:prstGeom>
          <a:noFill/>
          <a:ln w="9525">
            <a:noFill/>
            <a:miter lim="800000"/>
            <a:headEnd/>
            <a:tailEnd/>
          </a:ln>
        </p:spPr>
        <p:txBody>
          <a:bodyPr anchor="ctr">
            <a:spAutoFit/>
          </a:bodyPr>
          <a:lstStyle/>
          <a:p>
            <a:r>
              <a:rPr lang="en-US">
                <a:solidFill>
                  <a:srgbClr val="FF0000"/>
                </a:solidFill>
              </a:rPr>
              <a:t>SMALL OBJECT			LARGE OBJECT </a:t>
            </a:r>
          </a:p>
        </p:txBody>
      </p:sp>
      <p:sp>
        <p:nvSpPr>
          <p:cNvPr id="287780" name="Rectangle 36"/>
          <p:cNvSpPr>
            <a:spLocks noChangeArrowheads="1"/>
          </p:cNvSpPr>
          <p:nvPr/>
        </p:nvSpPr>
        <p:spPr bwMode="auto">
          <a:xfrm>
            <a:off x="2492655" y="3438634"/>
            <a:ext cx="946150" cy="609600"/>
          </a:xfrm>
          <a:prstGeom prst="rect">
            <a:avLst/>
          </a:prstGeom>
          <a:noFill/>
          <a:ln w="9525">
            <a:noFill/>
            <a:miter lim="800000"/>
            <a:headEnd/>
            <a:tailEnd/>
          </a:ln>
        </p:spPr>
        <p:txBody>
          <a:bodyPr anchor="ctr"/>
          <a:lstStyle/>
          <a:p>
            <a:r>
              <a:rPr lang="en-US" sz="2000" dirty="0" smtClean="0">
                <a:solidFill>
                  <a:srgbClr val="000000"/>
                </a:solidFill>
              </a:rPr>
              <a:t>m</a:t>
            </a:r>
            <a:endParaRPr lang="en-US" sz="2000" baseline="-25000" dirty="0">
              <a:solidFill>
                <a:srgbClr val="000000"/>
              </a:solidFill>
            </a:endParaRPr>
          </a:p>
        </p:txBody>
      </p:sp>
      <p:sp>
        <p:nvSpPr>
          <p:cNvPr id="287783" name="Rectangle 39"/>
          <p:cNvSpPr>
            <a:spLocks noChangeArrowheads="1"/>
          </p:cNvSpPr>
          <p:nvPr/>
        </p:nvSpPr>
        <p:spPr bwMode="auto">
          <a:xfrm>
            <a:off x="6539023" y="2917825"/>
            <a:ext cx="1596915" cy="928688"/>
          </a:xfrm>
          <a:prstGeom prst="rect">
            <a:avLst/>
          </a:prstGeom>
          <a:noFill/>
          <a:ln w="9525">
            <a:noFill/>
            <a:miter lim="800000"/>
            <a:headEnd/>
            <a:tailEnd/>
          </a:ln>
        </p:spPr>
        <p:txBody>
          <a:bodyPr anchor="ctr"/>
          <a:lstStyle/>
          <a:p>
            <a:r>
              <a:rPr lang="en-US" sz="6000" dirty="0" smtClean="0">
                <a:solidFill>
                  <a:srgbClr val="000000"/>
                </a:solidFill>
              </a:rPr>
              <a:t>m </a:t>
            </a:r>
            <a:r>
              <a:rPr lang="en-US" sz="3600" dirty="0" smtClean="0">
                <a:solidFill>
                  <a:srgbClr val="000000"/>
                </a:solidFill>
              </a:rPr>
              <a:t>g</a:t>
            </a:r>
            <a:endParaRPr lang="en-US" sz="6000" baseline="-25000" dirty="0">
              <a:solidFill>
                <a:srgbClr val="000000"/>
              </a:solidFill>
            </a:endParaRPr>
          </a:p>
        </p:txBody>
      </p:sp>
      <p:sp>
        <p:nvSpPr>
          <p:cNvPr id="287784" name="Rectangle 40"/>
          <p:cNvSpPr>
            <a:spLocks noChangeArrowheads="1"/>
          </p:cNvSpPr>
          <p:nvPr/>
        </p:nvSpPr>
        <p:spPr bwMode="auto">
          <a:xfrm>
            <a:off x="6823198" y="3757115"/>
            <a:ext cx="825867" cy="1015663"/>
          </a:xfrm>
          <a:prstGeom prst="rect">
            <a:avLst/>
          </a:prstGeom>
          <a:noFill/>
          <a:ln w="9525">
            <a:noFill/>
            <a:miter lim="800000"/>
            <a:headEnd/>
            <a:tailEnd/>
          </a:ln>
        </p:spPr>
        <p:txBody>
          <a:bodyPr wrap="none" anchor="t" anchorCtr="0">
            <a:spAutoFit/>
          </a:bodyPr>
          <a:lstStyle/>
          <a:p>
            <a:r>
              <a:rPr lang="en-US" sz="6000" dirty="0" smtClean="0">
                <a:solidFill>
                  <a:srgbClr val="000000"/>
                </a:solidFill>
              </a:rPr>
              <a:t>m</a:t>
            </a:r>
            <a:endParaRPr lang="en-US" sz="6000" baseline="-25000" dirty="0">
              <a:solidFill>
                <a:srgbClr val="000000"/>
              </a:solidFill>
            </a:endParaRPr>
          </a:p>
        </p:txBody>
      </p:sp>
      <p:sp>
        <p:nvSpPr>
          <p:cNvPr id="287787" name="Line 43"/>
          <p:cNvSpPr>
            <a:spLocks noChangeShapeType="1"/>
          </p:cNvSpPr>
          <p:nvPr/>
        </p:nvSpPr>
        <p:spPr bwMode="auto">
          <a:xfrm>
            <a:off x="2356784" y="3565634"/>
            <a:ext cx="784225" cy="0"/>
          </a:xfrm>
          <a:prstGeom prst="line">
            <a:avLst/>
          </a:prstGeom>
          <a:noFill/>
          <a:ln w="22225">
            <a:solidFill>
              <a:schemeClr val="tx1"/>
            </a:solidFill>
            <a:round/>
            <a:headEnd/>
            <a:tailEnd/>
          </a:ln>
        </p:spPr>
        <p:txBody>
          <a:bodyPr/>
          <a:lstStyle/>
          <a:p>
            <a:endParaRPr lang="en-US">
              <a:solidFill>
                <a:srgbClr val="000000"/>
              </a:solidFill>
            </a:endParaRPr>
          </a:p>
        </p:txBody>
      </p:sp>
      <p:sp>
        <p:nvSpPr>
          <p:cNvPr id="287788" name="Line 44"/>
          <p:cNvSpPr>
            <a:spLocks noChangeShapeType="1"/>
          </p:cNvSpPr>
          <p:nvPr/>
        </p:nvSpPr>
        <p:spPr bwMode="auto">
          <a:xfrm>
            <a:off x="6588732" y="3894574"/>
            <a:ext cx="1278261" cy="0"/>
          </a:xfrm>
          <a:prstGeom prst="line">
            <a:avLst/>
          </a:prstGeom>
          <a:noFill/>
          <a:ln w="22225">
            <a:solidFill>
              <a:schemeClr val="tx1"/>
            </a:solidFill>
            <a:round/>
            <a:headEnd/>
            <a:tailEnd/>
          </a:ln>
        </p:spPr>
        <p:txBody>
          <a:bodyPr/>
          <a:lstStyle/>
          <a:p>
            <a:endParaRPr lang="en-US">
              <a:solidFill>
                <a:srgbClr val="000000"/>
              </a:solidFill>
            </a:endParaRPr>
          </a:p>
        </p:txBody>
      </p:sp>
      <p:pic>
        <p:nvPicPr>
          <p:cNvPr id="287789" name="Picture 45" descr="tn00656_[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7029450" y="4878388"/>
            <a:ext cx="688975" cy="590550"/>
          </a:xfrm>
          <a:prstGeom prst="rect">
            <a:avLst/>
          </a:prstGeom>
          <a:noFill/>
          <a:ln w="9525">
            <a:noFill/>
            <a:miter lim="800000"/>
            <a:headEnd/>
            <a:tailEnd/>
          </a:ln>
        </p:spPr>
      </p:pic>
      <p:pic>
        <p:nvPicPr>
          <p:cNvPr id="287790" name="Picture 46" descr="an04307_[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1733550" y="4019550"/>
            <a:ext cx="431800" cy="396875"/>
          </a:xfrm>
          <a:prstGeom prst="rect">
            <a:avLst/>
          </a:prstGeom>
          <a:noFill/>
          <a:ln w="9525">
            <a:noFill/>
            <a:miter lim="800000"/>
            <a:headEnd/>
            <a:tailEnd/>
          </a:ln>
        </p:spPr>
      </p:pic>
      <p:sp>
        <p:nvSpPr>
          <p:cNvPr id="287801" name="Line 57"/>
          <p:cNvSpPr>
            <a:spLocks noChangeShapeType="1"/>
          </p:cNvSpPr>
          <p:nvPr/>
        </p:nvSpPr>
        <p:spPr bwMode="auto">
          <a:xfrm>
            <a:off x="835025" y="4419600"/>
            <a:ext cx="1263650" cy="0"/>
          </a:xfrm>
          <a:prstGeom prst="line">
            <a:avLst/>
          </a:prstGeom>
          <a:noFill/>
          <a:ln w="9525">
            <a:solidFill>
              <a:schemeClr val="tx1"/>
            </a:solidFill>
            <a:round/>
            <a:headEnd/>
            <a:tailEnd/>
          </a:ln>
        </p:spPr>
        <p:txBody>
          <a:bodyPr/>
          <a:lstStyle/>
          <a:p>
            <a:endParaRPr lang="en-US">
              <a:solidFill>
                <a:srgbClr val="000000"/>
              </a:solidFill>
            </a:endParaRPr>
          </a:p>
        </p:txBody>
      </p:sp>
      <p:sp>
        <p:nvSpPr>
          <p:cNvPr id="287802" name="Line 58"/>
          <p:cNvSpPr>
            <a:spLocks noChangeShapeType="1"/>
          </p:cNvSpPr>
          <p:nvPr/>
        </p:nvSpPr>
        <p:spPr bwMode="auto">
          <a:xfrm>
            <a:off x="2103438" y="4421188"/>
            <a:ext cx="315912" cy="2193925"/>
          </a:xfrm>
          <a:prstGeom prst="line">
            <a:avLst/>
          </a:prstGeom>
          <a:noFill/>
          <a:ln w="9525">
            <a:solidFill>
              <a:schemeClr val="tx1"/>
            </a:solidFill>
            <a:round/>
            <a:headEnd/>
            <a:tailEnd/>
          </a:ln>
        </p:spPr>
        <p:txBody>
          <a:bodyPr/>
          <a:lstStyle/>
          <a:p>
            <a:endParaRPr lang="en-US">
              <a:solidFill>
                <a:srgbClr val="000000"/>
              </a:solidFill>
            </a:endParaRPr>
          </a:p>
        </p:txBody>
      </p:sp>
      <p:sp>
        <p:nvSpPr>
          <p:cNvPr id="287803" name="Line 59"/>
          <p:cNvSpPr>
            <a:spLocks noChangeShapeType="1"/>
          </p:cNvSpPr>
          <p:nvPr/>
        </p:nvSpPr>
        <p:spPr bwMode="auto">
          <a:xfrm flipH="1">
            <a:off x="1382713" y="4202113"/>
            <a:ext cx="203200" cy="0"/>
          </a:xfrm>
          <a:prstGeom prst="line">
            <a:avLst/>
          </a:prstGeom>
          <a:noFill/>
          <a:ln w="9525">
            <a:solidFill>
              <a:schemeClr val="tx1"/>
            </a:solidFill>
            <a:round/>
            <a:headEnd/>
            <a:tailEnd/>
          </a:ln>
        </p:spPr>
        <p:txBody>
          <a:bodyPr/>
          <a:lstStyle/>
          <a:p>
            <a:endParaRPr lang="en-US">
              <a:solidFill>
                <a:srgbClr val="000000"/>
              </a:solidFill>
            </a:endParaRPr>
          </a:p>
        </p:txBody>
      </p:sp>
      <p:sp>
        <p:nvSpPr>
          <p:cNvPr id="287804" name="Line 60"/>
          <p:cNvSpPr>
            <a:spLocks noChangeShapeType="1"/>
          </p:cNvSpPr>
          <p:nvPr/>
        </p:nvSpPr>
        <p:spPr bwMode="auto">
          <a:xfrm flipH="1">
            <a:off x="1136650" y="4289425"/>
            <a:ext cx="347663" cy="0"/>
          </a:xfrm>
          <a:prstGeom prst="line">
            <a:avLst/>
          </a:prstGeom>
          <a:noFill/>
          <a:ln w="9525">
            <a:solidFill>
              <a:schemeClr val="tx1"/>
            </a:solidFill>
            <a:round/>
            <a:headEnd/>
            <a:tailEnd/>
          </a:ln>
        </p:spPr>
        <p:txBody>
          <a:bodyPr/>
          <a:lstStyle/>
          <a:p>
            <a:endParaRPr lang="en-US">
              <a:solidFill>
                <a:srgbClr val="000000"/>
              </a:solidFill>
            </a:endParaRPr>
          </a:p>
        </p:txBody>
      </p:sp>
      <p:sp>
        <p:nvSpPr>
          <p:cNvPr id="287805" name="Line 61"/>
          <p:cNvSpPr>
            <a:spLocks noChangeShapeType="1"/>
          </p:cNvSpPr>
          <p:nvPr/>
        </p:nvSpPr>
        <p:spPr bwMode="auto">
          <a:xfrm flipH="1">
            <a:off x="1611313" y="4071938"/>
            <a:ext cx="87312" cy="0"/>
          </a:xfrm>
          <a:prstGeom prst="line">
            <a:avLst/>
          </a:prstGeom>
          <a:noFill/>
          <a:ln w="9525">
            <a:solidFill>
              <a:schemeClr val="tx1"/>
            </a:solidFill>
            <a:round/>
            <a:headEnd/>
            <a:tailEnd/>
          </a:ln>
        </p:spPr>
        <p:txBody>
          <a:bodyPr/>
          <a:lstStyle/>
          <a:p>
            <a:endParaRPr lang="en-US">
              <a:solidFill>
                <a:srgbClr val="000000"/>
              </a:solidFill>
            </a:endParaRPr>
          </a:p>
        </p:txBody>
      </p:sp>
      <p:pic>
        <p:nvPicPr>
          <p:cNvPr id="287808" name="Picture 64" descr="an04307_[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3378200" y="6251575"/>
            <a:ext cx="431800" cy="396875"/>
          </a:xfrm>
          <a:prstGeom prst="rect">
            <a:avLst/>
          </a:prstGeom>
          <a:noFill/>
          <a:ln w="9525">
            <a:noFill/>
            <a:miter lim="800000"/>
            <a:headEnd/>
            <a:tailEnd/>
          </a:ln>
        </p:spPr>
      </p:pic>
      <p:sp>
        <p:nvSpPr>
          <p:cNvPr id="287809" name="Line 65"/>
          <p:cNvSpPr>
            <a:spLocks noChangeShapeType="1"/>
          </p:cNvSpPr>
          <p:nvPr/>
        </p:nvSpPr>
        <p:spPr bwMode="auto">
          <a:xfrm flipH="1" flipV="1">
            <a:off x="2419350" y="6600825"/>
            <a:ext cx="1800225" cy="14288"/>
          </a:xfrm>
          <a:prstGeom prst="line">
            <a:avLst/>
          </a:prstGeom>
          <a:noFill/>
          <a:ln w="9525">
            <a:solidFill>
              <a:schemeClr val="tx1"/>
            </a:solidFill>
            <a:round/>
            <a:headEnd/>
            <a:tailEnd/>
          </a:ln>
        </p:spPr>
        <p:txBody>
          <a:bodyPr/>
          <a:lstStyle/>
          <a:p>
            <a:endParaRPr lang="en-US">
              <a:solidFill>
                <a:srgbClr val="000000"/>
              </a:solidFill>
            </a:endParaRPr>
          </a:p>
        </p:txBody>
      </p:sp>
      <p:grpSp>
        <p:nvGrpSpPr>
          <p:cNvPr id="2" name="Group 71"/>
          <p:cNvGrpSpPr>
            <a:grpSpLocks/>
          </p:cNvGrpSpPr>
          <p:nvPr/>
        </p:nvGrpSpPr>
        <p:grpSpPr bwMode="auto">
          <a:xfrm>
            <a:off x="931863" y="3163888"/>
            <a:ext cx="1182687" cy="657225"/>
            <a:chOff x="1640" y="2065"/>
            <a:chExt cx="745" cy="414"/>
          </a:xfrm>
        </p:grpSpPr>
        <p:sp>
          <p:nvSpPr>
            <p:cNvPr id="10282" name="Rectangle 38"/>
            <p:cNvSpPr>
              <a:spLocks noChangeArrowheads="1"/>
            </p:cNvSpPr>
            <p:nvPr/>
          </p:nvSpPr>
          <p:spPr bwMode="auto">
            <a:xfrm>
              <a:off x="2065" y="2095"/>
              <a:ext cx="320" cy="384"/>
            </a:xfrm>
            <a:prstGeom prst="rect">
              <a:avLst/>
            </a:prstGeom>
            <a:noFill/>
            <a:ln w="9525">
              <a:noFill/>
              <a:miter lim="800000"/>
              <a:headEnd/>
              <a:tailEnd/>
            </a:ln>
          </p:spPr>
          <p:txBody>
            <a:bodyPr anchor="ctr"/>
            <a:lstStyle/>
            <a:p>
              <a:r>
                <a:rPr lang="en-US" sz="4000">
                  <a:solidFill>
                    <a:srgbClr val="000000"/>
                  </a:solidFill>
                </a:rPr>
                <a:t>=</a:t>
              </a:r>
            </a:p>
          </p:txBody>
        </p:sp>
        <p:grpSp>
          <p:nvGrpSpPr>
            <p:cNvPr id="10283" name="Group 68"/>
            <p:cNvGrpSpPr>
              <a:grpSpLocks/>
            </p:cNvGrpSpPr>
            <p:nvPr/>
          </p:nvGrpSpPr>
          <p:grpSpPr bwMode="auto">
            <a:xfrm>
              <a:off x="1640" y="2065"/>
              <a:ext cx="320" cy="384"/>
              <a:chOff x="1640" y="2065"/>
              <a:chExt cx="320" cy="384"/>
            </a:xfrm>
          </p:grpSpPr>
          <p:sp>
            <p:nvSpPr>
              <p:cNvPr id="10284" name="Rectangle 37"/>
              <p:cNvSpPr>
                <a:spLocks noChangeArrowheads="1"/>
              </p:cNvSpPr>
              <p:nvPr/>
            </p:nvSpPr>
            <p:spPr bwMode="auto">
              <a:xfrm>
                <a:off x="1640" y="2065"/>
                <a:ext cx="320" cy="384"/>
              </a:xfrm>
              <a:prstGeom prst="rect">
                <a:avLst/>
              </a:prstGeom>
              <a:noFill/>
              <a:ln w="9525">
                <a:noFill/>
                <a:miter lim="800000"/>
                <a:headEnd/>
                <a:tailEnd/>
              </a:ln>
            </p:spPr>
            <p:txBody>
              <a:bodyPr anchor="ctr"/>
              <a:lstStyle/>
              <a:p>
                <a:r>
                  <a:rPr lang="en-US" sz="4000">
                    <a:solidFill>
                      <a:srgbClr val="000000"/>
                    </a:solidFill>
                  </a:rPr>
                  <a:t>a</a:t>
                </a:r>
                <a:endParaRPr lang="en-US" sz="4000" baseline="-25000">
                  <a:solidFill>
                    <a:srgbClr val="000000"/>
                  </a:solidFill>
                </a:endParaRPr>
              </a:p>
            </p:txBody>
          </p:sp>
          <p:sp>
            <p:nvSpPr>
              <p:cNvPr id="10285" name="Line 66"/>
              <p:cNvSpPr>
                <a:spLocks noChangeShapeType="1"/>
              </p:cNvSpPr>
              <p:nvPr/>
            </p:nvSpPr>
            <p:spPr bwMode="auto">
              <a:xfrm>
                <a:off x="1960" y="2195"/>
                <a:ext cx="0" cy="210"/>
              </a:xfrm>
              <a:prstGeom prst="line">
                <a:avLst/>
              </a:prstGeom>
              <a:noFill/>
              <a:ln w="19050">
                <a:solidFill>
                  <a:schemeClr val="tx1"/>
                </a:solidFill>
                <a:round/>
                <a:headEnd/>
                <a:tailEnd type="triangle" w="lg" len="lg"/>
              </a:ln>
            </p:spPr>
            <p:txBody>
              <a:bodyPr/>
              <a:lstStyle/>
              <a:p>
                <a:endParaRPr lang="en-US">
                  <a:solidFill>
                    <a:srgbClr val="000000"/>
                  </a:solidFill>
                </a:endParaRPr>
              </a:p>
            </p:txBody>
          </p:sp>
        </p:grpSp>
      </p:grpSp>
      <p:grpSp>
        <p:nvGrpSpPr>
          <p:cNvPr id="4" name="Group 70"/>
          <p:cNvGrpSpPr>
            <a:grpSpLocks/>
          </p:cNvGrpSpPr>
          <p:nvPr/>
        </p:nvGrpSpPr>
        <p:grpSpPr bwMode="auto">
          <a:xfrm>
            <a:off x="5133975" y="3494476"/>
            <a:ext cx="1204913" cy="671513"/>
            <a:chOff x="4860" y="2266"/>
            <a:chExt cx="759" cy="423"/>
          </a:xfrm>
        </p:grpSpPr>
        <p:sp>
          <p:nvSpPr>
            <p:cNvPr id="10278" name="Rectangle 42"/>
            <p:cNvSpPr>
              <a:spLocks noChangeArrowheads="1"/>
            </p:cNvSpPr>
            <p:nvPr/>
          </p:nvSpPr>
          <p:spPr bwMode="auto">
            <a:xfrm>
              <a:off x="5299" y="2305"/>
              <a:ext cx="320" cy="384"/>
            </a:xfrm>
            <a:prstGeom prst="rect">
              <a:avLst/>
            </a:prstGeom>
            <a:noFill/>
            <a:ln w="9525">
              <a:noFill/>
              <a:miter lim="800000"/>
              <a:headEnd/>
              <a:tailEnd/>
            </a:ln>
          </p:spPr>
          <p:txBody>
            <a:bodyPr anchor="ctr"/>
            <a:lstStyle/>
            <a:p>
              <a:r>
                <a:rPr lang="en-US" sz="4000">
                  <a:solidFill>
                    <a:srgbClr val="000000"/>
                  </a:solidFill>
                </a:rPr>
                <a:t>=</a:t>
              </a:r>
            </a:p>
          </p:txBody>
        </p:sp>
        <p:grpSp>
          <p:nvGrpSpPr>
            <p:cNvPr id="10279" name="Group 69"/>
            <p:cNvGrpSpPr>
              <a:grpSpLocks/>
            </p:cNvGrpSpPr>
            <p:nvPr/>
          </p:nvGrpSpPr>
          <p:grpSpPr bwMode="auto">
            <a:xfrm>
              <a:off x="4860" y="2266"/>
              <a:ext cx="332" cy="384"/>
              <a:chOff x="4860" y="2266"/>
              <a:chExt cx="332" cy="384"/>
            </a:xfrm>
          </p:grpSpPr>
          <p:sp>
            <p:nvSpPr>
              <p:cNvPr id="10280" name="Rectangle 41"/>
              <p:cNvSpPr>
                <a:spLocks noChangeArrowheads="1"/>
              </p:cNvSpPr>
              <p:nvPr/>
            </p:nvSpPr>
            <p:spPr bwMode="auto">
              <a:xfrm>
                <a:off x="4860" y="2266"/>
                <a:ext cx="320" cy="384"/>
              </a:xfrm>
              <a:prstGeom prst="rect">
                <a:avLst/>
              </a:prstGeom>
              <a:noFill/>
              <a:ln w="9525">
                <a:noFill/>
                <a:miter lim="800000"/>
                <a:headEnd/>
                <a:tailEnd/>
              </a:ln>
            </p:spPr>
            <p:txBody>
              <a:bodyPr anchor="ctr"/>
              <a:lstStyle/>
              <a:p>
                <a:r>
                  <a:rPr lang="en-US" sz="4000">
                    <a:solidFill>
                      <a:srgbClr val="000000"/>
                    </a:solidFill>
                  </a:rPr>
                  <a:t>a</a:t>
                </a:r>
                <a:endParaRPr lang="en-US" sz="4000" baseline="-25000">
                  <a:solidFill>
                    <a:srgbClr val="000000"/>
                  </a:solidFill>
                </a:endParaRPr>
              </a:p>
            </p:txBody>
          </p:sp>
          <p:sp>
            <p:nvSpPr>
              <p:cNvPr id="10281" name="Line 67"/>
              <p:cNvSpPr>
                <a:spLocks noChangeShapeType="1"/>
              </p:cNvSpPr>
              <p:nvPr/>
            </p:nvSpPr>
            <p:spPr bwMode="auto">
              <a:xfrm>
                <a:off x="5192" y="2391"/>
                <a:ext cx="0" cy="210"/>
              </a:xfrm>
              <a:prstGeom prst="line">
                <a:avLst/>
              </a:prstGeom>
              <a:noFill/>
              <a:ln w="19050">
                <a:solidFill>
                  <a:schemeClr val="tx1"/>
                </a:solidFill>
                <a:round/>
                <a:headEnd/>
                <a:tailEnd type="triangle" w="lg" len="lg"/>
              </a:ln>
            </p:spPr>
            <p:txBody>
              <a:bodyPr/>
              <a:lstStyle/>
              <a:p>
                <a:endParaRPr lang="en-US">
                  <a:solidFill>
                    <a:srgbClr val="000000"/>
                  </a:solidFill>
                </a:endParaRPr>
              </a:p>
            </p:txBody>
          </p:sp>
        </p:grpSp>
      </p:grpSp>
      <p:grpSp>
        <p:nvGrpSpPr>
          <p:cNvPr id="6" name="Group 74"/>
          <p:cNvGrpSpPr>
            <a:grpSpLocks/>
          </p:cNvGrpSpPr>
          <p:nvPr/>
        </p:nvGrpSpPr>
        <p:grpSpPr bwMode="auto">
          <a:xfrm>
            <a:off x="6453188" y="1627188"/>
            <a:ext cx="1771650" cy="889000"/>
            <a:chOff x="4227" y="985"/>
            <a:chExt cx="1116" cy="560"/>
          </a:xfrm>
        </p:grpSpPr>
        <p:graphicFrame>
          <p:nvGraphicFramePr>
            <p:cNvPr id="10242" name="Object 72"/>
            <p:cNvGraphicFramePr>
              <a:graphicFrameLocks noChangeAspect="1"/>
            </p:cNvGraphicFramePr>
            <p:nvPr/>
          </p:nvGraphicFramePr>
          <p:xfrm>
            <a:off x="4633" y="985"/>
            <a:ext cx="710" cy="560"/>
          </p:xfrm>
          <a:graphic>
            <a:graphicData uri="http://schemas.openxmlformats.org/presentationml/2006/ole">
              <mc:AlternateContent xmlns:mc="http://schemas.openxmlformats.org/markup-compatibility/2006">
                <mc:Choice xmlns:v="urn:schemas-microsoft-com:vml" Requires="v">
                  <p:oleObj spid="_x0000_s10260" name="Equation" r:id="rId5" imgW="1091880" imgH="876240" progId="Equation.3">
                    <p:embed/>
                  </p:oleObj>
                </mc:Choice>
                <mc:Fallback>
                  <p:oleObj name="Equation" r:id="rId5" imgW="1091880" imgH="876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3" y="985"/>
                          <a:ext cx="710" cy="5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7" name="Rectangle 73"/>
            <p:cNvSpPr>
              <a:spLocks noChangeArrowheads="1"/>
            </p:cNvSpPr>
            <p:nvPr/>
          </p:nvSpPr>
          <p:spPr bwMode="auto">
            <a:xfrm>
              <a:off x="4227" y="1075"/>
              <a:ext cx="384" cy="384"/>
            </a:xfrm>
            <a:prstGeom prst="rect">
              <a:avLst/>
            </a:prstGeom>
            <a:noFill/>
            <a:ln w="9525">
              <a:noFill/>
              <a:miter lim="800000"/>
              <a:headEnd/>
              <a:tailEnd/>
            </a:ln>
          </p:spPr>
          <p:txBody>
            <a:bodyPr anchor="ctr"/>
            <a:lstStyle/>
            <a:p>
              <a:r>
                <a:rPr lang="en-US">
                  <a:solidFill>
                    <a:srgbClr val="000000"/>
                  </a:solidFill>
                </a:rPr>
                <a:t>or</a:t>
              </a:r>
            </a:p>
          </p:txBody>
        </p:sp>
      </p:grpSp>
      <p:pic>
        <p:nvPicPr>
          <p:cNvPr id="287819" name="Picture 75" descr="bd05216_[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20233827" flipH="1">
            <a:off x="5243513" y="4506913"/>
            <a:ext cx="1276350" cy="949325"/>
          </a:xfrm>
          <a:prstGeom prst="rect">
            <a:avLst/>
          </a:prstGeom>
          <a:noFill/>
          <a:ln w="9525">
            <a:noFill/>
            <a:miter lim="800000"/>
            <a:headEnd/>
            <a:tailEnd/>
          </a:ln>
        </p:spPr>
      </p:pic>
      <p:grpSp>
        <p:nvGrpSpPr>
          <p:cNvPr id="7" name="Group 81"/>
          <p:cNvGrpSpPr>
            <a:grpSpLocks/>
          </p:cNvGrpSpPr>
          <p:nvPr/>
        </p:nvGrpSpPr>
        <p:grpSpPr bwMode="auto">
          <a:xfrm>
            <a:off x="6472238" y="5237163"/>
            <a:ext cx="2681287" cy="1368425"/>
            <a:chOff x="4077" y="3299"/>
            <a:chExt cx="1689" cy="862"/>
          </a:xfrm>
        </p:grpSpPr>
        <p:grpSp>
          <p:nvGrpSpPr>
            <p:cNvPr id="10267" name="Group 56"/>
            <p:cNvGrpSpPr>
              <a:grpSpLocks/>
            </p:cNvGrpSpPr>
            <p:nvPr/>
          </p:nvGrpSpPr>
          <p:grpSpPr bwMode="auto">
            <a:xfrm>
              <a:off x="4077" y="3299"/>
              <a:ext cx="858" cy="862"/>
              <a:chOff x="2168" y="2735"/>
              <a:chExt cx="1132" cy="1136"/>
            </a:xfrm>
          </p:grpSpPr>
          <p:sp>
            <p:nvSpPr>
              <p:cNvPr id="10272" name="AutoShape 48"/>
              <p:cNvSpPr>
                <a:spLocks noChangeAspect="1" noChangeArrowheads="1" noTextEdit="1"/>
              </p:cNvSpPr>
              <p:nvPr/>
            </p:nvSpPr>
            <p:spPr bwMode="auto">
              <a:xfrm>
                <a:off x="2168" y="2735"/>
                <a:ext cx="1132" cy="1136"/>
              </a:xfrm>
              <a:prstGeom prst="rect">
                <a:avLst/>
              </a:prstGeom>
              <a:noFill/>
              <a:ln w="9525">
                <a:noFill/>
                <a:miter lim="800000"/>
                <a:headEnd/>
                <a:tailEnd/>
              </a:ln>
            </p:spPr>
            <p:txBody>
              <a:bodyPr/>
              <a:lstStyle/>
              <a:p>
                <a:endParaRPr lang="en-US">
                  <a:solidFill>
                    <a:srgbClr val="000000"/>
                  </a:solidFill>
                </a:endParaRPr>
              </a:p>
            </p:txBody>
          </p:sp>
          <p:sp>
            <p:nvSpPr>
              <p:cNvPr id="10273" name="Freeform 50"/>
              <p:cNvSpPr>
                <a:spLocks/>
              </p:cNvSpPr>
              <p:nvPr/>
            </p:nvSpPr>
            <p:spPr bwMode="auto">
              <a:xfrm>
                <a:off x="2365" y="3002"/>
                <a:ext cx="935" cy="869"/>
              </a:xfrm>
              <a:custGeom>
                <a:avLst/>
                <a:gdLst>
                  <a:gd name="T0" fmla="*/ 424 w 935"/>
                  <a:gd name="T1" fmla="*/ 18 h 869"/>
                  <a:gd name="T2" fmla="*/ 382 w 935"/>
                  <a:gd name="T3" fmla="*/ 98 h 869"/>
                  <a:gd name="T4" fmla="*/ 366 w 935"/>
                  <a:gd name="T5" fmla="*/ 722 h 869"/>
                  <a:gd name="T6" fmla="*/ 309 w 935"/>
                  <a:gd name="T7" fmla="*/ 798 h 869"/>
                  <a:gd name="T8" fmla="*/ 223 w 935"/>
                  <a:gd name="T9" fmla="*/ 839 h 869"/>
                  <a:gd name="T10" fmla="*/ 136 w 935"/>
                  <a:gd name="T11" fmla="*/ 836 h 869"/>
                  <a:gd name="T12" fmla="*/ 72 w 935"/>
                  <a:gd name="T13" fmla="*/ 798 h 869"/>
                  <a:gd name="T14" fmla="*/ 32 w 935"/>
                  <a:gd name="T15" fmla="*/ 732 h 869"/>
                  <a:gd name="T16" fmla="*/ 28 w 935"/>
                  <a:gd name="T17" fmla="*/ 662 h 869"/>
                  <a:gd name="T18" fmla="*/ 53 w 935"/>
                  <a:gd name="T19" fmla="*/ 609 h 869"/>
                  <a:gd name="T20" fmla="*/ 102 w 935"/>
                  <a:gd name="T21" fmla="*/ 573 h 869"/>
                  <a:gd name="T22" fmla="*/ 157 w 935"/>
                  <a:gd name="T23" fmla="*/ 564 h 869"/>
                  <a:gd name="T24" fmla="*/ 201 w 935"/>
                  <a:gd name="T25" fmla="*/ 579 h 869"/>
                  <a:gd name="T26" fmla="*/ 242 w 935"/>
                  <a:gd name="T27" fmla="*/ 641 h 869"/>
                  <a:gd name="T28" fmla="*/ 223 w 935"/>
                  <a:gd name="T29" fmla="*/ 711 h 869"/>
                  <a:gd name="T30" fmla="*/ 164 w 935"/>
                  <a:gd name="T31" fmla="*/ 733 h 869"/>
                  <a:gd name="T32" fmla="*/ 138 w 935"/>
                  <a:gd name="T33" fmla="*/ 724 h 869"/>
                  <a:gd name="T34" fmla="*/ 114 w 935"/>
                  <a:gd name="T35" fmla="*/ 688 h 869"/>
                  <a:gd name="T36" fmla="*/ 126 w 935"/>
                  <a:gd name="T37" fmla="*/ 647 h 869"/>
                  <a:gd name="T38" fmla="*/ 168 w 935"/>
                  <a:gd name="T39" fmla="*/ 636 h 869"/>
                  <a:gd name="T40" fmla="*/ 181 w 935"/>
                  <a:gd name="T41" fmla="*/ 681 h 869"/>
                  <a:gd name="T42" fmla="*/ 150 w 935"/>
                  <a:gd name="T43" fmla="*/ 679 h 869"/>
                  <a:gd name="T44" fmla="*/ 141 w 935"/>
                  <a:gd name="T45" fmla="*/ 660 h 869"/>
                  <a:gd name="T46" fmla="*/ 123 w 935"/>
                  <a:gd name="T47" fmla="*/ 672 h 869"/>
                  <a:gd name="T48" fmla="*/ 136 w 935"/>
                  <a:gd name="T49" fmla="*/ 701 h 869"/>
                  <a:gd name="T50" fmla="*/ 174 w 935"/>
                  <a:gd name="T51" fmla="*/ 712 h 869"/>
                  <a:gd name="T52" fmla="*/ 210 w 935"/>
                  <a:gd name="T53" fmla="*/ 684 h 869"/>
                  <a:gd name="T54" fmla="*/ 204 w 935"/>
                  <a:gd name="T55" fmla="*/ 634 h 869"/>
                  <a:gd name="T56" fmla="*/ 156 w 935"/>
                  <a:gd name="T57" fmla="*/ 609 h 869"/>
                  <a:gd name="T58" fmla="*/ 99 w 935"/>
                  <a:gd name="T59" fmla="*/ 639 h 869"/>
                  <a:gd name="T60" fmla="*/ 93 w 935"/>
                  <a:gd name="T61" fmla="*/ 708 h 869"/>
                  <a:gd name="T62" fmla="*/ 132 w 935"/>
                  <a:gd name="T63" fmla="*/ 749 h 869"/>
                  <a:gd name="T64" fmla="*/ 170 w 935"/>
                  <a:gd name="T65" fmla="*/ 758 h 869"/>
                  <a:gd name="T66" fmla="*/ 253 w 935"/>
                  <a:gd name="T67" fmla="*/ 715 h 869"/>
                  <a:gd name="T68" fmla="*/ 268 w 935"/>
                  <a:gd name="T69" fmla="*/ 635 h 869"/>
                  <a:gd name="T70" fmla="*/ 242 w 935"/>
                  <a:gd name="T71" fmla="*/ 582 h 869"/>
                  <a:gd name="T72" fmla="*/ 195 w 935"/>
                  <a:gd name="T73" fmla="*/ 548 h 869"/>
                  <a:gd name="T74" fmla="*/ 133 w 935"/>
                  <a:gd name="T75" fmla="*/ 539 h 869"/>
                  <a:gd name="T76" fmla="*/ 66 w 935"/>
                  <a:gd name="T77" fmla="*/ 563 h 869"/>
                  <a:gd name="T78" fmla="*/ 17 w 935"/>
                  <a:gd name="T79" fmla="*/ 617 h 869"/>
                  <a:gd name="T80" fmla="*/ 0 w 935"/>
                  <a:gd name="T81" fmla="*/ 686 h 869"/>
                  <a:gd name="T82" fmla="*/ 21 w 935"/>
                  <a:gd name="T83" fmla="*/ 772 h 869"/>
                  <a:gd name="T84" fmla="*/ 81 w 935"/>
                  <a:gd name="T85" fmla="*/ 838 h 869"/>
                  <a:gd name="T86" fmla="*/ 164 w 935"/>
                  <a:gd name="T87" fmla="*/ 868 h 869"/>
                  <a:gd name="T88" fmla="*/ 270 w 935"/>
                  <a:gd name="T89" fmla="*/ 852 h 869"/>
                  <a:gd name="T90" fmla="*/ 355 w 935"/>
                  <a:gd name="T91" fmla="*/ 787 h 869"/>
                  <a:gd name="T92" fmla="*/ 402 w 935"/>
                  <a:gd name="T93" fmla="*/ 688 h 869"/>
                  <a:gd name="T94" fmla="*/ 413 w 935"/>
                  <a:gd name="T95" fmla="*/ 71 h 869"/>
                  <a:gd name="T96" fmla="*/ 464 w 935"/>
                  <a:gd name="T97" fmla="*/ 28 h 869"/>
                  <a:gd name="T98" fmla="*/ 932 w 935"/>
                  <a:gd name="T99" fmla="*/ 23 h 869"/>
                  <a:gd name="T100" fmla="*/ 927 w 935"/>
                  <a:gd name="T101" fmla="*/ 1 h 8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35"/>
                  <a:gd name="T154" fmla="*/ 0 h 869"/>
                  <a:gd name="T155" fmla="*/ 935 w 935"/>
                  <a:gd name="T156" fmla="*/ 869 h 8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35" h="869">
                    <a:moveTo>
                      <a:pt x="921" y="0"/>
                    </a:moveTo>
                    <a:lnTo>
                      <a:pt x="477" y="0"/>
                    </a:lnTo>
                    <a:lnTo>
                      <a:pt x="459" y="3"/>
                    </a:lnTo>
                    <a:lnTo>
                      <a:pt x="440" y="8"/>
                    </a:lnTo>
                    <a:lnTo>
                      <a:pt x="424" y="18"/>
                    </a:lnTo>
                    <a:lnTo>
                      <a:pt x="410" y="29"/>
                    </a:lnTo>
                    <a:lnTo>
                      <a:pt x="398" y="43"/>
                    </a:lnTo>
                    <a:lnTo>
                      <a:pt x="390" y="60"/>
                    </a:lnTo>
                    <a:lnTo>
                      <a:pt x="384" y="79"/>
                    </a:lnTo>
                    <a:lnTo>
                      <a:pt x="382" y="98"/>
                    </a:lnTo>
                    <a:lnTo>
                      <a:pt x="382" y="643"/>
                    </a:lnTo>
                    <a:lnTo>
                      <a:pt x="381" y="664"/>
                    </a:lnTo>
                    <a:lnTo>
                      <a:pt x="377" y="684"/>
                    </a:lnTo>
                    <a:lnTo>
                      <a:pt x="372" y="703"/>
                    </a:lnTo>
                    <a:lnTo>
                      <a:pt x="366" y="722"/>
                    </a:lnTo>
                    <a:lnTo>
                      <a:pt x="357" y="739"/>
                    </a:lnTo>
                    <a:lnTo>
                      <a:pt x="347" y="755"/>
                    </a:lnTo>
                    <a:lnTo>
                      <a:pt x="336" y="770"/>
                    </a:lnTo>
                    <a:lnTo>
                      <a:pt x="323" y="784"/>
                    </a:lnTo>
                    <a:lnTo>
                      <a:pt x="309" y="798"/>
                    </a:lnTo>
                    <a:lnTo>
                      <a:pt x="293" y="809"/>
                    </a:lnTo>
                    <a:lnTo>
                      <a:pt x="277" y="818"/>
                    </a:lnTo>
                    <a:lnTo>
                      <a:pt x="259" y="826"/>
                    </a:lnTo>
                    <a:lnTo>
                      <a:pt x="241" y="833"/>
                    </a:lnTo>
                    <a:lnTo>
                      <a:pt x="223" y="839"/>
                    </a:lnTo>
                    <a:lnTo>
                      <a:pt x="203" y="841"/>
                    </a:lnTo>
                    <a:lnTo>
                      <a:pt x="182" y="843"/>
                    </a:lnTo>
                    <a:lnTo>
                      <a:pt x="167" y="841"/>
                    </a:lnTo>
                    <a:lnTo>
                      <a:pt x="151" y="839"/>
                    </a:lnTo>
                    <a:lnTo>
                      <a:pt x="136" y="836"/>
                    </a:lnTo>
                    <a:lnTo>
                      <a:pt x="122" y="831"/>
                    </a:lnTo>
                    <a:lnTo>
                      <a:pt x="108" y="824"/>
                    </a:lnTo>
                    <a:lnTo>
                      <a:pt x="95" y="817"/>
                    </a:lnTo>
                    <a:lnTo>
                      <a:pt x="83" y="808"/>
                    </a:lnTo>
                    <a:lnTo>
                      <a:pt x="72" y="798"/>
                    </a:lnTo>
                    <a:lnTo>
                      <a:pt x="61" y="786"/>
                    </a:lnTo>
                    <a:lnTo>
                      <a:pt x="52" y="773"/>
                    </a:lnTo>
                    <a:lnTo>
                      <a:pt x="44" y="761"/>
                    </a:lnTo>
                    <a:lnTo>
                      <a:pt x="37" y="747"/>
                    </a:lnTo>
                    <a:lnTo>
                      <a:pt x="32" y="732"/>
                    </a:lnTo>
                    <a:lnTo>
                      <a:pt x="29" y="717"/>
                    </a:lnTo>
                    <a:lnTo>
                      <a:pt x="27" y="702"/>
                    </a:lnTo>
                    <a:lnTo>
                      <a:pt x="25" y="686"/>
                    </a:lnTo>
                    <a:lnTo>
                      <a:pt x="27" y="674"/>
                    </a:lnTo>
                    <a:lnTo>
                      <a:pt x="28" y="662"/>
                    </a:lnTo>
                    <a:lnTo>
                      <a:pt x="31" y="650"/>
                    </a:lnTo>
                    <a:lnTo>
                      <a:pt x="35" y="639"/>
                    </a:lnTo>
                    <a:lnTo>
                      <a:pt x="39" y="628"/>
                    </a:lnTo>
                    <a:lnTo>
                      <a:pt x="46" y="618"/>
                    </a:lnTo>
                    <a:lnTo>
                      <a:pt x="53" y="609"/>
                    </a:lnTo>
                    <a:lnTo>
                      <a:pt x="61" y="599"/>
                    </a:lnTo>
                    <a:lnTo>
                      <a:pt x="70" y="591"/>
                    </a:lnTo>
                    <a:lnTo>
                      <a:pt x="80" y="584"/>
                    </a:lnTo>
                    <a:lnTo>
                      <a:pt x="90" y="578"/>
                    </a:lnTo>
                    <a:lnTo>
                      <a:pt x="102" y="573"/>
                    </a:lnTo>
                    <a:lnTo>
                      <a:pt x="112" y="569"/>
                    </a:lnTo>
                    <a:lnTo>
                      <a:pt x="123" y="566"/>
                    </a:lnTo>
                    <a:lnTo>
                      <a:pt x="136" y="565"/>
                    </a:lnTo>
                    <a:lnTo>
                      <a:pt x="148" y="564"/>
                    </a:lnTo>
                    <a:lnTo>
                      <a:pt x="157" y="564"/>
                    </a:lnTo>
                    <a:lnTo>
                      <a:pt x="167" y="565"/>
                    </a:lnTo>
                    <a:lnTo>
                      <a:pt x="176" y="567"/>
                    </a:lnTo>
                    <a:lnTo>
                      <a:pt x="185" y="571"/>
                    </a:lnTo>
                    <a:lnTo>
                      <a:pt x="193" y="574"/>
                    </a:lnTo>
                    <a:lnTo>
                      <a:pt x="201" y="579"/>
                    </a:lnTo>
                    <a:lnTo>
                      <a:pt x="209" y="584"/>
                    </a:lnTo>
                    <a:lnTo>
                      <a:pt x="216" y="591"/>
                    </a:lnTo>
                    <a:lnTo>
                      <a:pt x="228" y="606"/>
                    </a:lnTo>
                    <a:lnTo>
                      <a:pt x="238" y="622"/>
                    </a:lnTo>
                    <a:lnTo>
                      <a:pt x="242" y="641"/>
                    </a:lnTo>
                    <a:lnTo>
                      <a:pt x="245" y="659"/>
                    </a:lnTo>
                    <a:lnTo>
                      <a:pt x="243" y="674"/>
                    </a:lnTo>
                    <a:lnTo>
                      <a:pt x="239" y="688"/>
                    </a:lnTo>
                    <a:lnTo>
                      <a:pt x="232" y="701"/>
                    </a:lnTo>
                    <a:lnTo>
                      <a:pt x="223" y="711"/>
                    </a:lnTo>
                    <a:lnTo>
                      <a:pt x="211" y="720"/>
                    </a:lnTo>
                    <a:lnTo>
                      <a:pt x="198" y="727"/>
                    </a:lnTo>
                    <a:lnTo>
                      <a:pt x="185" y="732"/>
                    </a:lnTo>
                    <a:lnTo>
                      <a:pt x="170" y="733"/>
                    </a:lnTo>
                    <a:lnTo>
                      <a:pt x="164" y="733"/>
                    </a:lnTo>
                    <a:lnTo>
                      <a:pt x="158" y="732"/>
                    </a:lnTo>
                    <a:lnTo>
                      <a:pt x="153" y="731"/>
                    </a:lnTo>
                    <a:lnTo>
                      <a:pt x="149" y="728"/>
                    </a:lnTo>
                    <a:lnTo>
                      <a:pt x="143" y="726"/>
                    </a:lnTo>
                    <a:lnTo>
                      <a:pt x="138" y="724"/>
                    </a:lnTo>
                    <a:lnTo>
                      <a:pt x="135" y="720"/>
                    </a:lnTo>
                    <a:lnTo>
                      <a:pt x="130" y="717"/>
                    </a:lnTo>
                    <a:lnTo>
                      <a:pt x="122" y="708"/>
                    </a:lnTo>
                    <a:lnTo>
                      <a:pt x="118" y="698"/>
                    </a:lnTo>
                    <a:lnTo>
                      <a:pt x="114" y="688"/>
                    </a:lnTo>
                    <a:lnTo>
                      <a:pt x="113" y="677"/>
                    </a:lnTo>
                    <a:lnTo>
                      <a:pt x="114" y="669"/>
                    </a:lnTo>
                    <a:lnTo>
                      <a:pt x="117" y="660"/>
                    </a:lnTo>
                    <a:lnTo>
                      <a:pt x="120" y="654"/>
                    </a:lnTo>
                    <a:lnTo>
                      <a:pt x="126" y="647"/>
                    </a:lnTo>
                    <a:lnTo>
                      <a:pt x="133" y="641"/>
                    </a:lnTo>
                    <a:lnTo>
                      <a:pt x="140" y="637"/>
                    </a:lnTo>
                    <a:lnTo>
                      <a:pt x="148" y="635"/>
                    </a:lnTo>
                    <a:lnTo>
                      <a:pt x="156" y="634"/>
                    </a:lnTo>
                    <a:lnTo>
                      <a:pt x="168" y="636"/>
                    </a:lnTo>
                    <a:lnTo>
                      <a:pt x="179" y="643"/>
                    </a:lnTo>
                    <a:lnTo>
                      <a:pt x="186" y="652"/>
                    </a:lnTo>
                    <a:lnTo>
                      <a:pt x="188" y="665"/>
                    </a:lnTo>
                    <a:lnTo>
                      <a:pt x="186" y="674"/>
                    </a:lnTo>
                    <a:lnTo>
                      <a:pt x="181" y="681"/>
                    </a:lnTo>
                    <a:lnTo>
                      <a:pt x="174" y="686"/>
                    </a:lnTo>
                    <a:lnTo>
                      <a:pt x="165" y="688"/>
                    </a:lnTo>
                    <a:lnTo>
                      <a:pt x="158" y="687"/>
                    </a:lnTo>
                    <a:lnTo>
                      <a:pt x="153" y="684"/>
                    </a:lnTo>
                    <a:lnTo>
                      <a:pt x="150" y="679"/>
                    </a:lnTo>
                    <a:lnTo>
                      <a:pt x="149" y="672"/>
                    </a:lnTo>
                    <a:lnTo>
                      <a:pt x="148" y="667"/>
                    </a:lnTo>
                    <a:lnTo>
                      <a:pt x="145" y="663"/>
                    </a:lnTo>
                    <a:lnTo>
                      <a:pt x="141" y="660"/>
                    </a:lnTo>
                    <a:lnTo>
                      <a:pt x="136" y="659"/>
                    </a:lnTo>
                    <a:lnTo>
                      <a:pt x="132" y="660"/>
                    </a:lnTo>
                    <a:lnTo>
                      <a:pt x="127" y="663"/>
                    </a:lnTo>
                    <a:lnTo>
                      <a:pt x="125" y="667"/>
                    </a:lnTo>
                    <a:lnTo>
                      <a:pt x="123" y="672"/>
                    </a:lnTo>
                    <a:lnTo>
                      <a:pt x="125" y="680"/>
                    </a:lnTo>
                    <a:lnTo>
                      <a:pt x="127" y="688"/>
                    </a:lnTo>
                    <a:lnTo>
                      <a:pt x="130" y="695"/>
                    </a:lnTo>
                    <a:lnTo>
                      <a:pt x="136" y="701"/>
                    </a:lnTo>
                    <a:lnTo>
                      <a:pt x="142" y="707"/>
                    </a:lnTo>
                    <a:lnTo>
                      <a:pt x="149" y="710"/>
                    </a:lnTo>
                    <a:lnTo>
                      <a:pt x="157" y="712"/>
                    </a:lnTo>
                    <a:lnTo>
                      <a:pt x="165" y="713"/>
                    </a:lnTo>
                    <a:lnTo>
                      <a:pt x="174" y="712"/>
                    </a:lnTo>
                    <a:lnTo>
                      <a:pt x="183" y="710"/>
                    </a:lnTo>
                    <a:lnTo>
                      <a:pt x="191" y="705"/>
                    </a:lnTo>
                    <a:lnTo>
                      <a:pt x="200" y="700"/>
                    </a:lnTo>
                    <a:lnTo>
                      <a:pt x="205" y="692"/>
                    </a:lnTo>
                    <a:lnTo>
                      <a:pt x="210" y="684"/>
                    </a:lnTo>
                    <a:lnTo>
                      <a:pt x="212" y="674"/>
                    </a:lnTo>
                    <a:lnTo>
                      <a:pt x="213" y="665"/>
                    </a:lnTo>
                    <a:lnTo>
                      <a:pt x="212" y="654"/>
                    </a:lnTo>
                    <a:lnTo>
                      <a:pt x="209" y="643"/>
                    </a:lnTo>
                    <a:lnTo>
                      <a:pt x="204" y="634"/>
                    </a:lnTo>
                    <a:lnTo>
                      <a:pt x="197" y="625"/>
                    </a:lnTo>
                    <a:lnTo>
                      <a:pt x="188" y="618"/>
                    </a:lnTo>
                    <a:lnTo>
                      <a:pt x="179" y="613"/>
                    </a:lnTo>
                    <a:lnTo>
                      <a:pt x="167" y="610"/>
                    </a:lnTo>
                    <a:lnTo>
                      <a:pt x="156" y="609"/>
                    </a:lnTo>
                    <a:lnTo>
                      <a:pt x="142" y="610"/>
                    </a:lnTo>
                    <a:lnTo>
                      <a:pt x="129" y="614"/>
                    </a:lnTo>
                    <a:lnTo>
                      <a:pt x="118" y="620"/>
                    </a:lnTo>
                    <a:lnTo>
                      <a:pt x="108" y="628"/>
                    </a:lnTo>
                    <a:lnTo>
                      <a:pt x="99" y="639"/>
                    </a:lnTo>
                    <a:lnTo>
                      <a:pt x="93" y="650"/>
                    </a:lnTo>
                    <a:lnTo>
                      <a:pt x="89" y="663"/>
                    </a:lnTo>
                    <a:lnTo>
                      <a:pt x="88" y="677"/>
                    </a:lnTo>
                    <a:lnTo>
                      <a:pt x="89" y="693"/>
                    </a:lnTo>
                    <a:lnTo>
                      <a:pt x="93" y="708"/>
                    </a:lnTo>
                    <a:lnTo>
                      <a:pt x="102" y="722"/>
                    </a:lnTo>
                    <a:lnTo>
                      <a:pt x="112" y="734"/>
                    </a:lnTo>
                    <a:lnTo>
                      <a:pt x="118" y="740"/>
                    </a:lnTo>
                    <a:lnTo>
                      <a:pt x="125" y="745"/>
                    </a:lnTo>
                    <a:lnTo>
                      <a:pt x="132" y="749"/>
                    </a:lnTo>
                    <a:lnTo>
                      <a:pt x="138" y="753"/>
                    </a:lnTo>
                    <a:lnTo>
                      <a:pt x="145" y="755"/>
                    </a:lnTo>
                    <a:lnTo>
                      <a:pt x="153" y="757"/>
                    </a:lnTo>
                    <a:lnTo>
                      <a:pt x="162" y="758"/>
                    </a:lnTo>
                    <a:lnTo>
                      <a:pt x="170" y="758"/>
                    </a:lnTo>
                    <a:lnTo>
                      <a:pt x="190" y="756"/>
                    </a:lnTo>
                    <a:lnTo>
                      <a:pt x="209" y="750"/>
                    </a:lnTo>
                    <a:lnTo>
                      <a:pt x="226" y="741"/>
                    </a:lnTo>
                    <a:lnTo>
                      <a:pt x="241" y="730"/>
                    </a:lnTo>
                    <a:lnTo>
                      <a:pt x="253" y="715"/>
                    </a:lnTo>
                    <a:lnTo>
                      <a:pt x="262" y="698"/>
                    </a:lnTo>
                    <a:lnTo>
                      <a:pt x="268" y="679"/>
                    </a:lnTo>
                    <a:lnTo>
                      <a:pt x="270" y="659"/>
                    </a:lnTo>
                    <a:lnTo>
                      <a:pt x="269" y="648"/>
                    </a:lnTo>
                    <a:lnTo>
                      <a:pt x="268" y="635"/>
                    </a:lnTo>
                    <a:lnTo>
                      <a:pt x="264" y="624"/>
                    </a:lnTo>
                    <a:lnTo>
                      <a:pt x="261" y="612"/>
                    </a:lnTo>
                    <a:lnTo>
                      <a:pt x="256" y="602"/>
                    </a:lnTo>
                    <a:lnTo>
                      <a:pt x="249" y="591"/>
                    </a:lnTo>
                    <a:lnTo>
                      <a:pt x="242" y="582"/>
                    </a:lnTo>
                    <a:lnTo>
                      <a:pt x="234" y="573"/>
                    </a:lnTo>
                    <a:lnTo>
                      <a:pt x="225" y="565"/>
                    </a:lnTo>
                    <a:lnTo>
                      <a:pt x="216" y="558"/>
                    </a:lnTo>
                    <a:lnTo>
                      <a:pt x="205" y="552"/>
                    </a:lnTo>
                    <a:lnTo>
                      <a:pt x="195" y="548"/>
                    </a:lnTo>
                    <a:lnTo>
                      <a:pt x="183" y="543"/>
                    </a:lnTo>
                    <a:lnTo>
                      <a:pt x="172" y="541"/>
                    </a:lnTo>
                    <a:lnTo>
                      <a:pt x="160" y="539"/>
                    </a:lnTo>
                    <a:lnTo>
                      <a:pt x="148" y="538"/>
                    </a:lnTo>
                    <a:lnTo>
                      <a:pt x="133" y="539"/>
                    </a:lnTo>
                    <a:lnTo>
                      <a:pt x="119" y="541"/>
                    </a:lnTo>
                    <a:lnTo>
                      <a:pt x="105" y="544"/>
                    </a:lnTo>
                    <a:lnTo>
                      <a:pt x="91" y="549"/>
                    </a:lnTo>
                    <a:lnTo>
                      <a:pt x="79" y="556"/>
                    </a:lnTo>
                    <a:lnTo>
                      <a:pt x="66" y="563"/>
                    </a:lnTo>
                    <a:lnTo>
                      <a:pt x="54" y="572"/>
                    </a:lnTo>
                    <a:lnTo>
                      <a:pt x="43" y="581"/>
                    </a:lnTo>
                    <a:lnTo>
                      <a:pt x="34" y="592"/>
                    </a:lnTo>
                    <a:lnTo>
                      <a:pt x="24" y="604"/>
                    </a:lnTo>
                    <a:lnTo>
                      <a:pt x="17" y="617"/>
                    </a:lnTo>
                    <a:lnTo>
                      <a:pt x="12" y="629"/>
                    </a:lnTo>
                    <a:lnTo>
                      <a:pt x="6" y="643"/>
                    </a:lnTo>
                    <a:lnTo>
                      <a:pt x="2" y="657"/>
                    </a:lnTo>
                    <a:lnTo>
                      <a:pt x="1" y="671"/>
                    </a:lnTo>
                    <a:lnTo>
                      <a:pt x="0" y="686"/>
                    </a:lnTo>
                    <a:lnTo>
                      <a:pt x="1" y="704"/>
                    </a:lnTo>
                    <a:lnTo>
                      <a:pt x="4" y="722"/>
                    </a:lnTo>
                    <a:lnTo>
                      <a:pt x="8" y="739"/>
                    </a:lnTo>
                    <a:lnTo>
                      <a:pt x="14" y="756"/>
                    </a:lnTo>
                    <a:lnTo>
                      <a:pt x="21" y="772"/>
                    </a:lnTo>
                    <a:lnTo>
                      <a:pt x="30" y="787"/>
                    </a:lnTo>
                    <a:lnTo>
                      <a:pt x="40" y="801"/>
                    </a:lnTo>
                    <a:lnTo>
                      <a:pt x="53" y="815"/>
                    </a:lnTo>
                    <a:lnTo>
                      <a:pt x="67" y="828"/>
                    </a:lnTo>
                    <a:lnTo>
                      <a:pt x="81" y="838"/>
                    </a:lnTo>
                    <a:lnTo>
                      <a:pt x="97" y="847"/>
                    </a:lnTo>
                    <a:lnTo>
                      <a:pt x="113" y="855"/>
                    </a:lnTo>
                    <a:lnTo>
                      <a:pt x="129" y="861"/>
                    </a:lnTo>
                    <a:lnTo>
                      <a:pt x="147" y="866"/>
                    </a:lnTo>
                    <a:lnTo>
                      <a:pt x="164" y="868"/>
                    </a:lnTo>
                    <a:lnTo>
                      <a:pt x="182" y="869"/>
                    </a:lnTo>
                    <a:lnTo>
                      <a:pt x="205" y="868"/>
                    </a:lnTo>
                    <a:lnTo>
                      <a:pt x="227" y="864"/>
                    </a:lnTo>
                    <a:lnTo>
                      <a:pt x="249" y="859"/>
                    </a:lnTo>
                    <a:lnTo>
                      <a:pt x="270" y="852"/>
                    </a:lnTo>
                    <a:lnTo>
                      <a:pt x="289" y="841"/>
                    </a:lnTo>
                    <a:lnTo>
                      <a:pt x="308" y="830"/>
                    </a:lnTo>
                    <a:lnTo>
                      <a:pt x="325" y="817"/>
                    </a:lnTo>
                    <a:lnTo>
                      <a:pt x="341" y="802"/>
                    </a:lnTo>
                    <a:lnTo>
                      <a:pt x="355" y="787"/>
                    </a:lnTo>
                    <a:lnTo>
                      <a:pt x="369" y="769"/>
                    </a:lnTo>
                    <a:lnTo>
                      <a:pt x="379" y="750"/>
                    </a:lnTo>
                    <a:lnTo>
                      <a:pt x="390" y="731"/>
                    </a:lnTo>
                    <a:lnTo>
                      <a:pt x="397" y="710"/>
                    </a:lnTo>
                    <a:lnTo>
                      <a:pt x="402" y="688"/>
                    </a:lnTo>
                    <a:lnTo>
                      <a:pt x="406" y="666"/>
                    </a:lnTo>
                    <a:lnTo>
                      <a:pt x="407" y="643"/>
                    </a:lnTo>
                    <a:lnTo>
                      <a:pt x="407" y="98"/>
                    </a:lnTo>
                    <a:lnTo>
                      <a:pt x="408" y="83"/>
                    </a:lnTo>
                    <a:lnTo>
                      <a:pt x="413" y="71"/>
                    </a:lnTo>
                    <a:lnTo>
                      <a:pt x="419" y="58"/>
                    </a:lnTo>
                    <a:lnTo>
                      <a:pt x="428" y="48"/>
                    </a:lnTo>
                    <a:lnTo>
                      <a:pt x="438" y="38"/>
                    </a:lnTo>
                    <a:lnTo>
                      <a:pt x="450" y="33"/>
                    </a:lnTo>
                    <a:lnTo>
                      <a:pt x="464" y="28"/>
                    </a:lnTo>
                    <a:lnTo>
                      <a:pt x="477" y="27"/>
                    </a:lnTo>
                    <a:lnTo>
                      <a:pt x="921" y="27"/>
                    </a:lnTo>
                    <a:lnTo>
                      <a:pt x="927" y="26"/>
                    </a:lnTo>
                    <a:lnTo>
                      <a:pt x="932" y="23"/>
                    </a:lnTo>
                    <a:lnTo>
                      <a:pt x="934" y="19"/>
                    </a:lnTo>
                    <a:lnTo>
                      <a:pt x="935" y="13"/>
                    </a:lnTo>
                    <a:lnTo>
                      <a:pt x="934" y="8"/>
                    </a:lnTo>
                    <a:lnTo>
                      <a:pt x="932" y="4"/>
                    </a:lnTo>
                    <a:lnTo>
                      <a:pt x="927" y="1"/>
                    </a:lnTo>
                    <a:lnTo>
                      <a:pt x="921" y="0"/>
                    </a:lnTo>
                    <a:close/>
                  </a:path>
                </a:pathLst>
              </a:custGeom>
              <a:solidFill>
                <a:srgbClr val="000000"/>
              </a:solidFill>
              <a:ln w="9525">
                <a:noFill/>
                <a:round/>
                <a:headEnd/>
                <a:tailEnd/>
              </a:ln>
            </p:spPr>
            <p:txBody>
              <a:bodyPr/>
              <a:lstStyle/>
              <a:p>
                <a:endParaRPr lang="en-US">
                  <a:solidFill>
                    <a:srgbClr val="000000"/>
                  </a:solidFill>
                </a:endParaRPr>
              </a:p>
            </p:txBody>
          </p:sp>
          <p:sp>
            <p:nvSpPr>
              <p:cNvPr id="10274" name="Freeform 51"/>
              <p:cNvSpPr>
                <a:spLocks/>
              </p:cNvSpPr>
              <p:nvPr/>
            </p:nvSpPr>
            <p:spPr bwMode="auto">
              <a:xfrm>
                <a:off x="2788" y="3040"/>
                <a:ext cx="512" cy="659"/>
              </a:xfrm>
              <a:custGeom>
                <a:avLst/>
                <a:gdLst>
                  <a:gd name="T0" fmla="*/ 77 w 512"/>
                  <a:gd name="T1" fmla="*/ 3 h 659"/>
                  <a:gd name="T2" fmla="*/ 28 w 512"/>
                  <a:gd name="T3" fmla="*/ 29 h 659"/>
                  <a:gd name="T4" fmla="*/ 2 w 512"/>
                  <a:gd name="T5" fmla="*/ 79 h 659"/>
                  <a:gd name="T6" fmla="*/ 2 w 512"/>
                  <a:gd name="T7" fmla="*/ 565 h 659"/>
                  <a:gd name="T8" fmla="*/ 35 w 512"/>
                  <a:gd name="T9" fmla="*/ 625 h 659"/>
                  <a:gd name="T10" fmla="*/ 95 w 512"/>
                  <a:gd name="T11" fmla="*/ 657 h 659"/>
                  <a:gd name="T12" fmla="*/ 156 w 512"/>
                  <a:gd name="T13" fmla="*/ 651 h 659"/>
                  <a:gd name="T14" fmla="*/ 198 w 512"/>
                  <a:gd name="T15" fmla="*/ 617 h 659"/>
                  <a:gd name="T16" fmla="*/ 216 w 512"/>
                  <a:gd name="T17" fmla="*/ 561 h 659"/>
                  <a:gd name="T18" fmla="*/ 202 w 512"/>
                  <a:gd name="T19" fmla="*/ 516 h 659"/>
                  <a:gd name="T20" fmla="*/ 166 w 512"/>
                  <a:gd name="T21" fmla="*/ 488 h 659"/>
                  <a:gd name="T22" fmla="*/ 121 w 512"/>
                  <a:gd name="T23" fmla="*/ 482 h 659"/>
                  <a:gd name="T24" fmla="*/ 88 w 512"/>
                  <a:gd name="T25" fmla="*/ 500 h 659"/>
                  <a:gd name="T26" fmla="*/ 69 w 512"/>
                  <a:gd name="T27" fmla="*/ 535 h 659"/>
                  <a:gd name="T28" fmla="*/ 73 w 512"/>
                  <a:gd name="T29" fmla="*/ 571 h 659"/>
                  <a:gd name="T30" fmla="*/ 94 w 512"/>
                  <a:gd name="T31" fmla="*/ 595 h 659"/>
                  <a:gd name="T32" fmla="*/ 125 w 512"/>
                  <a:gd name="T33" fmla="*/ 604 h 659"/>
                  <a:gd name="T34" fmla="*/ 151 w 512"/>
                  <a:gd name="T35" fmla="*/ 596 h 659"/>
                  <a:gd name="T36" fmla="*/ 168 w 512"/>
                  <a:gd name="T37" fmla="*/ 575 h 659"/>
                  <a:gd name="T38" fmla="*/ 171 w 512"/>
                  <a:gd name="T39" fmla="*/ 549 h 659"/>
                  <a:gd name="T40" fmla="*/ 160 w 512"/>
                  <a:gd name="T41" fmla="*/ 528 h 659"/>
                  <a:gd name="T42" fmla="*/ 140 w 512"/>
                  <a:gd name="T43" fmla="*/ 518 h 659"/>
                  <a:gd name="T44" fmla="*/ 127 w 512"/>
                  <a:gd name="T45" fmla="*/ 518 h 659"/>
                  <a:gd name="T46" fmla="*/ 119 w 512"/>
                  <a:gd name="T47" fmla="*/ 529 h 659"/>
                  <a:gd name="T48" fmla="*/ 127 w 512"/>
                  <a:gd name="T49" fmla="*/ 541 h 659"/>
                  <a:gd name="T50" fmla="*/ 137 w 512"/>
                  <a:gd name="T51" fmla="*/ 543 h 659"/>
                  <a:gd name="T52" fmla="*/ 147 w 512"/>
                  <a:gd name="T53" fmla="*/ 557 h 659"/>
                  <a:gd name="T54" fmla="*/ 133 w 512"/>
                  <a:gd name="T55" fmla="*/ 578 h 659"/>
                  <a:gd name="T56" fmla="*/ 103 w 512"/>
                  <a:gd name="T57" fmla="*/ 569 h 659"/>
                  <a:gd name="T58" fmla="*/ 95 w 512"/>
                  <a:gd name="T59" fmla="*/ 541 h 659"/>
                  <a:gd name="T60" fmla="*/ 106 w 512"/>
                  <a:gd name="T61" fmla="*/ 519 h 659"/>
                  <a:gd name="T62" fmla="*/ 127 w 512"/>
                  <a:gd name="T63" fmla="*/ 508 h 659"/>
                  <a:gd name="T64" fmla="*/ 156 w 512"/>
                  <a:gd name="T65" fmla="*/ 512 h 659"/>
                  <a:gd name="T66" fmla="*/ 181 w 512"/>
                  <a:gd name="T67" fmla="*/ 531 h 659"/>
                  <a:gd name="T68" fmla="*/ 190 w 512"/>
                  <a:gd name="T69" fmla="*/ 561 h 659"/>
                  <a:gd name="T70" fmla="*/ 178 w 512"/>
                  <a:gd name="T71" fmla="*/ 602 h 659"/>
                  <a:gd name="T72" fmla="*/ 147 w 512"/>
                  <a:gd name="T73" fmla="*/ 628 h 659"/>
                  <a:gd name="T74" fmla="*/ 99 w 512"/>
                  <a:gd name="T75" fmla="*/ 632 h 659"/>
                  <a:gd name="T76" fmla="*/ 53 w 512"/>
                  <a:gd name="T77" fmla="*/ 606 h 659"/>
                  <a:gd name="T78" fmla="*/ 28 w 512"/>
                  <a:gd name="T79" fmla="*/ 559 h 659"/>
                  <a:gd name="T80" fmla="*/ 27 w 512"/>
                  <a:gd name="T81" fmla="*/ 83 h 659"/>
                  <a:gd name="T82" fmla="*/ 46 w 512"/>
                  <a:gd name="T83" fmla="*/ 46 h 659"/>
                  <a:gd name="T84" fmla="*/ 82 w 512"/>
                  <a:gd name="T85" fmla="*/ 27 h 659"/>
                  <a:gd name="T86" fmla="*/ 498 w 512"/>
                  <a:gd name="T87" fmla="*/ 26 h 659"/>
                  <a:gd name="T88" fmla="*/ 511 w 512"/>
                  <a:gd name="T89" fmla="*/ 18 h 659"/>
                  <a:gd name="T90" fmla="*/ 509 w 512"/>
                  <a:gd name="T91" fmla="*/ 4 h 659"/>
                  <a:gd name="T92" fmla="*/ 498 w 512"/>
                  <a:gd name="T93" fmla="*/ 0 h 6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2"/>
                  <a:gd name="T142" fmla="*/ 0 h 659"/>
                  <a:gd name="T143" fmla="*/ 512 w 512"/>
                  <a:gd name="T144" fmla="*/ 659 h 65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2" h="659">
                    <a:moveTo>
                      <a:pt x="498" y="0"/>
                    </a:moveTo>
                    <a:lnTo>
                      <a:pt x="97" y="0"/>
                    </a:lnTo>
                    <a:lnTo>
                      <a:pt x="77" y="3"/>
                    </a:lnTo>
                    <a:lnTo>
                      <a:pt x="59" y="8"/>
                    </a:lnTo>
                    <a:lnTo>
                      <a:pt x="43" y="18"/>
                    </a:lnTo>
                    <a:lnTo>
                      <a:pt x="28" y="29"/>
                    </a:lnTo>
                    <a:lnTo>
                      <a:pt x="16" y="43"/>
                    </a:lnTo>
                    <a:lnTo>
                      <a:pt x="8" y="60"/>
                    </a:lnTo>
                    <a:lnTo>
                      <a:pt x="2" y="79"/>
                    </a:lnTo>
                    <a:lnTo>
                      <a:pt x="0" y="98"/>
                    </a:lnTo>
                    <a:lnTo>
                      <a:pt x="0" y="541"/>
                    </a:lnTo>
                    <a:lnTo>
                      <a:pt x="2" y="565"/>
                    </a:lnTo>
                    <a:lnTo>
                      <a:pt x="9" y="587"/>
                    </a:lnTo>
                    <a:lnTo>
                      <a:pt x="21" y="607"/>
                    </a:lnTo>
                    <a:lnTo>
                      <a:pt x="35" y="625"/>
                    </a:lnTo>
                    <a:lnTo>
                      <a:pt x="52" y="639"/>
                    </a:lnTo>
                    <a:lnTo>
                      <a:pt x="72" y="650"/>
                    </a:lnTo>
                    <a:lnTo>
                      <a:pt x="95" y="657"/>
                    </a:lnTo>
                    <a:lnTo>
                      <a:pt x="118" y="659"/>
                    </a:lnTo>
                    <a:lnTo>
                      <a:pt x="137" y="657"/>
                    </a:lnTo>
                    <a:lnTo>
                      <a:pt x="156" y="651"/>
                    </a:lnTo>
                    <a:lnTo>
                      <a:pt x="173" y="642"/>
                    </a:lnTo>
                    <a:lnTo>
                      <a:pt x="187" y="631"/>
                    </a:lnTo>
                    <a:lnTo>
                      <a:pt x="198" y="617"/>
                    </a:lnTo>
                    <a:lnTo>
                      <a:pt x="208" y="599"/>
                    </a:lnTo>
                    <a:lnTo>
                      <a:pt x="213" y="581"/>
                    </a:lnTo>
                    <a:lnTo>
                      <a:pt x="216" y="561"/>
                    </a:lnTo>
                    <a:lnTo>
                      <a:pt x="215" y="545"/>
                    </a:lnTo>
                    <a:lnTo>
                      <a:pt x="210" y="530"/>
                    </a:lnTo>
                    <a:lnTo>
                      <a:pt x="202" y="516"/>
                    </a:lnTo>
                    <a:lnTo>
                      <a:pt x="193" y="505"/>
                    </a:lnTo>
                    <a:lnTo>
                      <a:pt x="180" y="495"/>
                    </a:lnTo>
                    <a:lnTo>
                      <a:pt x="166" y="488"/>
                    </a:lnTo>
                    <a:lnTo>
                      <a:pt x="151" y="482"/>
                    </a:lnTo>
                    <a:lnTo>
                      <a:pt x="135" y="481"/>
                    </a:lnTo>
                    <a:lnTo>
                      <a:pt x="121" y="482"/>
                    </a:lnTo>
                    <a:lnTo>
                      <a:pt x="109" y="487"/>
                    </a:lnTo>
                    <a:lnTo>
                      <a:pt x="98" y="492"/>
                    </a:lnTo>
                    <a:lnTo>
                      <a:pt x="88" y="500"/>
                    </a:lnTo>
                    <a:lnTo>
                      <a:pt x="80" y="511"/>
                    </a:lnTo>
                    <a:lnTo>
                      <a:pt x="74" y="522"/>
                    </a:lnTo>
                    <a:lnTo>
                      <a:pt x="69" y="535"/>
                    </a:lnTo>
                    <a:lnTo>
                      <a:pt x="68" y="549"/>
                    </a:lnTo>
                    <a:lnTo>
                      <a:pt x="69" y="560"/>
                    </a:lnTo>
                    <a:lnTo>
                      <a:pt x="73" y="571"/>
                    </a:lnTo>
                    <a:lnTo>
                      <a:pt x="77" y="580"/>
                    </a:lnTo>
                    <a:lnTo>
                      <a:pt x="84" y="588"/>
                    </a:lnTo>
                    <a:lnTo>
                      <a:pt x="94" y="595"/>
                    </a:lnTo>
                    <a:lnTo>
                      <a:pt x="103" y="599"/>
                    </a:lnTo>
                    <a:lnTo>
                      <a:pt x="113" y="603"/>
                    </a:lnTo>
                    <a:lnTo>
                      <a:pt x="125" y="604"/>
                    </a:lnTo>
                    <a:lnTo>
                      <a:pt x="134" y="603"/>
                    </a:lnTo>
                    <a:lnTo>
                      <a:pt x="143" y="601"/>
                    </a:lnTo>
                    <a:lnTo>
                      <a:pt x="151" y="596"/>
                    </a:lnTo>
                    <a:lnTo>
                      <a:pt x="158" y="590"/>
                    </a:lnTo>
                    <a:lnTo>
                      <a:pt x="164" y="583"/>
                    </a:lnTo>
                    <a:lnTo>
                      <a:pt x="168" y="575"/>
                    </a:lnTo>
                    <a:lnTo>
                      <a:pt x="171" y="566"/>
                    </a:lnTo>
                    <a:lnTo>
                      <a:pt x="172" y="557"/>
                    </a:lnTo>
                    <a:lnTo>
                      <a:pt x="171" y="549"/>
                    </a:lnTo>
                    <a:lnTo>
                      <a:pt x="168" y="542"/>
                    </a:lnTo>
                    <a:lnTo>
                      <a:pt x="165" y="535"/>
                    </a:lnTo>
                    <a:lnTo>
                      <a:pt x="160" y="528"/>
                    </a:lnTo>
                    <a:lnTo>
                      <a:pt x="153" y="523"/>
                    </a:lnTo>
                    <a:lnTo>
                      <a:pt x="147" y="520"/>
                    </a:lnTo>
                    <a:lnTo>
                      <a:pt x="140" y="518"/>
                    </a:lnTo>
                    <a:lnTo>
                      <a:pt x="132" y="516"/>
                    </a:lnTo>
                    <a:lnTo>
                      <a:pt x="127" y="518"/>
                    </a:lnTo>
                    <a:lnTo>
                      <a:pt x="122" y="520"/>
                    </a:lnTo>
                    <a:lnTo>
                      <a:pt x="120" y="525"/>
                    </a:lnTo>
                    <a:lnTo>
                      <a:pt x="119" y="529"/>
                    </a:lnTo>
                    <a:lnTo>
                      <a:pt x="120" y="534"/>
                    </a:lnTo>
                    <a:lnTo>
                      <a:pt x="122" y="538"/>
                    </a:lnTo>
                    <a:lnTo>
                      <a:pt x="127" y="541"/>
                    </a:lnTo>
                    <a:lnTo>
                      <a:pt x="132" y="542"/>
                    </a:lnTo>
                    <a:lnTo>
                      <a:pt x="137" y="543"/>
                    </a:lnTo>
                    <a:lnTo>
                      <a:pt x="142" y="546"/>
                    </a:lnTo>
                    <a:lnTo>
                      <a:pt x="145" y="551"/>
                    </a:lnTo>
                    <a:lnTo>
                      <a:pt x="147" y="557"/>
                    </a:lnTo>
                    <a:lnTo>
                      <a:pt x="144" y="566"/>
                    </a:lnTo>
                    <a:lnTo>
                      <a:pt x="140" y="573"/>
                    </a:lnTo>
                    <a:lnTo>
                      <a:pt x="133" y="578"/>
                    </a:lnTo>
                    <a:lnTo>
                      <a:pt x="125" y="579"/>
                    </a:lnTo>
                    <a:lnTo>
                      <a:pt x="112" y="576"/>
                    </a:lnTo>
                    <a:lnTo>
                      <a:pt x="103" y="569"/>
                    </a:lnTo>
                    <a:lnTo>
                      <a:pt x="96" y="560"/>
                    </a:lnTo>
                    <a:lnTo>
                      <a:pt x="94" y="549"/>
                    </a:lnTo>
                    <a:lnTo>
                      <a:pt x="95" y="541"/>
                    </a:lnTo>
                    <a:lnTo>
                      <a:pt x="97" y="533"/>
                    </a:lnTo>
                    <a:lnTo>
                      <a:pt x="100" y="526"/>
                    </a:lnTo>
                    <a:lnTo>
                      <a:pt x="106" y="519"/>
                    </a:lnTo>
                    <a:lnTo>
                      <a:pt x="112" y="514"/>
                    </a:lnTo>
                    <a:lnTo>
                      <a:pt x="119" y="511"/>
                    </a:lnTo>
                    <a:lnTo>
                      <a:pt x="127" y="508"/>
                    </a:lnTo>
                    <a:lnTo>
                      <a:pt x="135" y="507"/>
                    </a:lnTo>
                    <a:lnTo>
                      <a:pt x="147" y="508"/>
                    </a:lnTo>
                    <a:lnTo>
                      <a:pt x="156" y="512"/>
                    </a:lnTo>
                    <a:lnTo>
                      <a:pt x="166" y="516"/>
                    </a:lnTo>
                    <a:lnTo>
                      <a:pt x="174" y="523"/>
                    </a:lnTo>
                    <a:lnTo>
                      <a:pt x="181" y="531"/>
                    </a:lnTo>
                    <a:lnTo>
                      <a:pt x="186" y="541"/>
                    </a:lnTo>
                    <a:lnTo>
                      <a:pt x="189" y="551"/>
                    </a:lnTo>
                    <a:lnTo>
                      <a:pt x="190" y="561"/>
                    </a:lnTo>
                    <a:lnTo>
                      <a:pt x="189" y="576"/>
                    </a:lnTo>
                    <a:lnTo>
                      <a:pt x="185" y="590"/>
                    </a:lnTo>
                    <a:lnTo>
                      <a:pt x="178" y="602"/>
                    </a:lnTo>
                    <a:lnTo>
                      <a:pt x="170" y="613"/>
                    </a:lnTo>
                    <a:lnTo>
                      <a:pt x="158" y="621"/>
                    </a:lnTo>
                    <a:lnTo>
                      <a:pt x="147" y="628"/>
                    </a:lnTo>
                    <a:lnTo>
                      <a:pt x="133" y="633"/>
                    </a:lnTo>
                    <a:lnTo>
                      <a:pt x="118" y="634"/>
                    </a:lnTo>
                    <a:lnTo>
                      <a:pt x="99" y="632"/>
                    </a:lnTo>
                    <a:lnTo>
                      <a:pt x="82" y="627"/>
                    </a:lnTo>
                    <a:lnTo>
                      <a:pt x="66" y="618"/>
                    </a:lnTo>
                    <a:lnTo>
                      <a:pt x="53" y="606"/>
                    </a:lnTo>
                    <a:lnTo>
                      <a:pt x="42" y="593"/>
                    </a:lnTo>
                    <a:lnTo>
                      <a:pt x="32" y="576"/>
                    </a:lnTo>
                    <a:lnTo>
                      <a:pt x="28" y="559"/>
                    </a:lnTo>
                    <a:lnTo>
                      <a:pt x="26" y="541"/>
                    </a:lnTo>
                    <a:lnTo>
                      <a:pt x="26" y="98"/>
                    </a:lnTo>
                    <a:lnTo>
                      <a:pt x="27" y="83"/>
                    </a:lnTo>
                    <a:lnTo>
                      <a:pt x="31" y="69"/>
                    </a:lnTo>
                    <a:lnTo>
                      <a:pt x="37" y="58"/>
                    </a:lnTo>
                    <a:lnTo>
                      <a:pt x="46" y="46"/>
                    </a:lnTo>
                    <a:lnTo>
                      <a:pt x="57" y="38"/>
                    </a:lnTo>
                    <a:lnTo>
                      <a:pt x="69" y="31"/>
                    </a:lnTo>
                    <a:lnTo>
                      <a:pt x="82" y="27"/>
                    </a:lnTo>
                    <a:lnTo>
                      <a:pt x="97" y="26"/>
                    </a:lnTo>
                    <a:lnTo>
                      <a:pt x="498" y="26"/>
                    </a:lnTo>
                    <a:lnTo>
                      <a:pt x="504" y="25"/>
                    </a:lnTo>
                    <a:lnTo>
                      <a:pt x="509" y="22"/>
                    </a:lnTo>
                    <a:lnTo>
                      <a:pt x="511" y="18"/>
                    </a:lnTo>
                    <a:lnTo>
                      <a:pt x="512" y="13"/>
                    </a:lnTo>
                    <a:lnTo>
                      <a:pt x="511" y="8"/>
                    </a:lnTo>
                    <a:lnTo>
                      <a:pt x="509" y="4"/>
                    </a:lnTo>
                    <a:lnTo>
                      <a:pt x="504" y="1"/>
                    </a:lnTo>
                    <a:lnTo>
                      <a:pt x="498" y="0"/>
                    </a:lnTo>
                    <a:close/>
                  </a:path>
                </a:pathLst>
              </a:custGeom>
              <a:solidFill>
                <a:srgbClr val="000000"/>
              </a:solidFill>
              <a:ln w="9525">
                <a:noFill/>
                <a:round/>
                <a:headEnd/>
                <a:tailEnd/>
              </a:ln>
            </p:spPr>
            <p:txBody>
              <a:bodyPr/>
              <a:lstStyle/>
              <a:p>
                <a:endParaRPr lang="en-US">
                  <a:solidFill>
                    <a:srgbClr val="000000"/>
                  </a:solidFill>
                </a:endParaRPr>
              </a:p>
            </p:txBody>
          </p:sp>
          <p:sp>
            <p:nvSpPr>
              <p:cNvPr id="10275" name="Freeform 52"/>
              <p:cNvSpPr>
                <a:spLocks/>
              </p:cNvSpPr>
              <p:nvPr/>
            </p:nvSpPr>
            <p:spPr bwMode="auto">
              <a:xfrm>
                <a:off x="2168" y="2965"/>
                <a:ext cx="1132" cy="735"/>
              </a:xfrm>
              <a:custGeom>
                <a:avLst/>
                <a:gdLst>
                  <a:gd name="T0" fmla="*/ 614 w 1132"/>
                  <a:gd name="T1" fmla="*/ 3 h 735"/>
                  <a:gd name="T2" fmla="*/ 566 w 1132"/>
                  <a:gd name="T3" fmla="*/ 29 h 735"/>
                  <a:gd name="T4" fmla="*/ 539 w 1132"/>
                  <a:gd name="T5" fmla="*/ 79 h 735"/>
                  <a:gd name="T6" fmla="*/ 536 w 1132"/>
                  <a:gd name="T7" fmla="*/ 462 h 735"/>
                  <a:gd name="T8" fmla="*/ 516 w 1132"/>
                  <a:gd name="T9" fmla="*/ 498 h 735"/>
                  <a:gd name="T10" fmla="*/ 481 w 1132"/>
                  <a:gd name="T11" fmla="*/ 518 h 735"/>
                  <a:gd name="T12" fmla="*/ 96 w 1132"/>
                  <a:gd name="T13" fmla="*/ 521 h 735"/>
                  <a:gd name="T14" fmla="*/ 36 w 1132"/>
                  <a:gd name="T15" fmla="*/ 553 h 735"/>
                  <a:gd name="T16" fmla="*/ 2 w 1132"/>
                  <a:gd name="T17" fmla="*/ 613 h 735"/>
                  <a:gd name="T18" fmla="*/ 8 w 1132"/>
                  <a:gd name="T19" fmla="*/ 676 h 735"/>
                  <a:gd name="T20" fmla="*/ 43 w 1132"/>
                  <a:gd name="T21" fmla="*/ 718 h 735"/>
                  <a:gd name="T22" fmla="*/ 98 w 1132"/>
                  <a:gd name="T23" fmla="*/ 735 h 735"/>
                  <a:gd name="T24" fmla="*/ 143 w 1132"/>
                  <a:gd name="T25" fmla="*/ 722 h 735"/>
                  <a:gd name="T26" fmla="*/ 173 w 1132"/>
                  <a:gd name="T27" fmla="*/ 686 h 735"/>
                  <a:gd name="T28" fmla="*/ 178 w 1132"/>
                  <a:gd name="T29" fmla="*/ 641 h 735"/>
                  <a:gd name="T30" fmla="*/ 159 w 1132"/>
                  <a:gd name="T31" fmla="*/ 608 h 735"/>
                  <a:gd name="T32" fmla="*/ 126 w 1132"/>
                  <a:gd name="T33" fmla="*/ 589 h 735"/>
                  <a:gd name="T34" fmla="*/ 90 w 1132"/>
                  <a:gd name="T35" fmla="*/ 593 h 735"/>
                  <a:gd name="T36" fmla="*/ 65 w 1132"/>
                  <a:gd name="T37" fmla="*/ 612 h 735"/>
                  <a:gd name="T38" fmla="*/ 55 w 1132"/>
                  <a:gd name="T39" fmla="*/ 643 h 735"/>
                  <a:gd name="T40" fmla="*/ 63 w 1132"/>
                  <a:gd name="T41" fmla="*/ 670 h 735"/>
                  <a:gd name="T42" fmla="*/ 84 w 1132"/>
                  <a:gd name="T43" fmla="*/ 688 h 735"/>
                  <a:gd name="T44" fmla="*/ 111 w 1132"/>
                  <a:gd name="T45" fmla="*/ 691 h 735"/>
                  <a:gd name="T46" fmla="*/ 131 w 1132"/>
                  <a:gd name="T47" fmla="*/ 679 h 735"/>
                  <a:gd name="T48" fmla="*/ 142 w 1132"/>
                  <a:gd name="T49" fmla="*/ 658 h 735"/>
                  <a:gd name="T50" fmla="*/ 142 w 1132"/>
                  <a:gd name="T51" fmla="*/ 646 h 735"/>
                  <a:gd name="T52" fmla="*/ 130 w 1132"/>
                  <a:gd name="T53" fmla="*/ 638 h 735"/>
                  <a:gd name="T54" fmla="*/ 119 w 1132"/>
                  <a:gd name="T55" fmla="*/ 646 h 735"/>
                  <a:gd name="T56" fmla="*/ 116 w 1132"/>
                  <a:gd name="T57" fmla="*/ 656 h 735"/>
                  <a:gd name="T58" fmla="*/ 103 w 1132"/>
                  <a:gd name="T59" fmla="*/ 665 h 735"/>
                  <a:gd name="T60" fmla="*/ 83 w 1132"/>
                  <a:gd name="T61" fmla="*/ 653 h 735"/>
                  <a:gd name="T62" fmla="*/ 90 w 1132"/>
                  <a:gd name="T63" fmla="*/ 623 h 735"/>
                  <a:gd name="T64" fmla="*/ 120 w 1132"/>
                  <a:gd name="T65" fmla="*/ 615 h 735"/>
                  <a:gd name="T66" fmla="*/ 142 w 1132"/>
                  <a:gd name="T67" fmla="*/ 625 h 735"/>
                  <a:gd name="T68" fmla="*/ 152 w 1132"/>
                  <a:gd name="T69" fmla="*/ 647 h 735"/>
                  <a:gd name="T70" fmla="*/ 149 w 1132"/>
                  <a:gd name="T71" fmla="*/ 676 h 735"/>
                  <a:gd name="T72" fmla="*/ 129 w 1132"/>
                  <a:gd name="T73" fmla="*/ 700 h 735"/>
                  <a:gd name="T74" fmla="*/ 98 w 1132"/>
                  <a:gd name="T75" fmla="*/ 709 h 735"/>
                  <a:gd name="T76" fmla="*/ 58 w 1132"/>
                  <a:gd name="T77" fmla="*/ 696 h 735"/>
                  <a:gd name="T78" fmla="*/ 32 w 1132"/>
                  <a:gd name="T79" fmla="*/ 665 h 735"/>
                  <a:gd name="T80" fmla="*/ 29 w 1132"/>
                  <a:gd name="T81" fmla="*/ 619 h 735"/>
                  <a:gd name="T82" fmla="*/ 54 w 1132"/>
                  <a:gd name="T83" fmla="*/ 572 h 735"/>
                  <a:gd name="T84" fmla="*/ 101 w 1132"/>
                  <a:gd name="T85" fmla="*/ 547 h 735"/>
                  <a:gd name="T86" fmla="*/ 486 w 1132"/>
                  <a:gd name="T87" fmla="*/ 542 h 735"/>
                  <a:gd name="T88" fmla="*/ 535 w 1132"/>
                  <a:gd name="T89" fmla="*/ 515 h 735"/>
                  <a:gd name="T90" fmla="*/ 561 w 1132"/>
                  <a:gd name="T91" fmla="*/ 467 h 735"/>
                  <a:gd name="T92" fmla="*/ 565 w 1132"/>
                  <a:gd name="T93" fmla="*/ 83 h 735"/>
                  <a:gd name="T94" fmla="*/ 584 w 1132"/>
                  <a:gd name="T95" fmla="*/ 47 h 735"/>
                  <a:gd name="T96" fmla="*/ 620 w 1132"/>
                  <a:gd name="T97" fmla="*/ 27 h 735"/>
                  <a:gd name="T98" fmla="*/ 1118 w 1132"/>
                  <a:gd name="T99" fmla="*/ 26 h 735"/>
                  <a:gd name="T100" fmla="*/ 1131 w 1132"/>
                  <a:gd name="T101" fmla="*/ 18 h 735"/>
                  <a:gd name="T102" fmla="*/ 1129 w 1132"/>
                  <a:gd name="T103" fmla="*/ 4 h 735"/>
                  <a:gd name="T104" fmla="*/ 1118 w 1132"/>
                  <a:gd name="T105" fmla="*/ 0 h 7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32"/>
                  <a:gd name="T160" fmla="*/ 0 h 735"/>
                  <a:gd name="T161" fmla="*/ 1132 w 1132"/>
                  <a:gd name="T162" fmla="*/ 735 h 7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32" h="735">
                    <a:moveTo>
                      <a:pt x="1118" y="0"/>
                    </a:moveTo>
                    <a:lnTo>
                      <a:pt x="634" y="0"/>
                    </a:lnTo>
                    <a:lnTo>
                      <a:pt x="614" y="3"/>
                    </a:lnTo>
                    <a:lnTo>
                      <a:pt x="596" y="8"/>
                    </a:lnTo>
                    <a:lnTo>
                      <a:pt x="580" y="18"/>
                    </a:lnTo>
                    <a:lnTo>
                      <a:pt x="566" y="29"/>
                    </a:lnTo>
                    <a:lnTo>
                      <a:pt x="553" y="43"/>
                    </a:lnTo>
                    <a:lnTo>
                      <a:pt x="545" y="60"/>
                    </a:lnTo>
                    <a:lnTo>
                      <a:pt x="539" y="79"/>
                    </a:lnTo>
                    <a:lnTo>
                      <a:pt x="537" y="98"/>
                    </a:lnTo>
                    <a:lnTo>
                      <a:pt x="537" y="449"/>
                    </a:lnTo>
                    <a:lnTo>
                      <a:pt x="536" y="462"/>
                    </a:lnTo>
                    <a:lnTo>
                      <a:pt x="531" y="475"/>
                    </a:lnTo>
                    <a:lnTo>
                      <a:pt x="526" y="488"/>
                    </a:lnTo>
                    <a:lnTo>
                      <a:pt x="516" y="498"/>
                    </a:lnTo>
                    <a:lnTo>
                      <a:pt x="506" y="506"/>
                    </a:lnTo>
                    <a:lnTo>
                      <a:pt x="495" y="513"/>
                    </a:lnTo>
                    <a:lnTo>
                      <a:pt x="481" y="518"/>
                    </a:lnTo>
                    <a:lnTo>
                      <a:pt x="467" y="519"/>
                    </a:lnTo>
                    <a:lnTo>
                      <a:pt x="120" y="519"/>
                    </a:lnTo>
                    <a:lnTo>
                      <a:pt x="96" y="521"/>
                    </a:lnTo>
                    <a:lnTo>
                      <a:pt x="74" y="528"/>
                    </a:lnTo>
                    <a:lnTo>
                      <a:pt x="53" y="540"/>
                    </a:lnTo>
                    <a:lnTo>
                      <a:pt x="36" y="553"/>
                    </a:lnTo>
                    <a:lnTo>
                      <a:pt x="21" y="571"/>
                    </a:lnTo>
                    <a:lnTo>
                      <a:pt x="9" y="591"/>
                    </a:lnTo>
                    <a:lnTo>
                      <a:pt x="2" y="613"/>
                    </a:lnTo>
                    <a:lnTo>
                      <a:pt x="0" y="638"/>
                    </a:lnTo>
                    <a:lnTo>
                      <a:pt x="2" y="657"/>
                    </a:lnTo>
                    <a:lnTo>
                      <a:pt x="8" y="676"/>
                    </a:lnTo>
                    <a:lnTo>
                      <a:pt x="17" y="693"/>
                    </a:lnTo>
                    <a:lnTo>
                      <a:pt x="29" y="707"/>
                    </a:lnTo>
                    <a:lnTo>
                      <a:pt x="43" y="718"/>
                    </a:lnTo>
                    <a:lnTo>
                      <a:pt x="60" y="727"/>
                    </a:lnTo>
                    <a:lnTo>
                      <a:pt x="78" y="733"/>
                    </a:lnTo>
                    <a:lnTo>
                      <a:pt x="98" y="735"/>
                    </a:lnTo>
                    <a:lnTo>
                      <a:pt x="114" y="734"/>
                    </a:lnTo>
                    <a:lnTo>
                      <a:pt x="129" y="729"/>
                    </a:lnTo>
                    <a:lnTo>
                      <a:pt x="143" y="722"/>
                    </a:lnTo>
                    <a:lnTo>
                      <a:pt x="156" y="711"/>
                    </a:lnTo>
                    <a:lnTo>
                      <a:pt x="165" y="700"/>
                    </a:lnTo>
                    <a:lnTo>
                      <a:pt x="173" y="686"/>
                    </a:lnTo>
                    <a:lnTo>
                      <a:pt x="178" y="671"/>
                    </a:lnTo>
                    <a:lnTo>
                      <a:pt x="179" y="655"/>
                    </a:lnTo>
                    <a:lnTo>
                      <a:pt x="178" y="641"/>
                    </a:lnTo>
                    <a:lnTo>
                      <a:pt x="173" y="628"/>
                    </a:lnTo>
                    <a:lnTo>
                      <a:pt x="167" y="618"/>
                    </a:lnTo>
                    <a:lnTo>
                      <a:pt x="159" y="608"/>
                    </a:lnTo>
                    <a:lnTo>
                      <a:pt x="149" y="600"/>
                    </a:lnTo>
                    <a:lnTo>
                      <a:pt x="138" y="594"/>
                    </a:lnTo>
                    <a:lnTo>
                      <a:pt x="126" y="589"/>
                    </a:lnTo>
                    <a:lnTo>
                      <a:pt x="112" y="588"/>
                    </a:lnTo>
                    <a:lnTo>
                      <a:pt x="100" y="589"/>
                    </a:lnTo>
                    <a:lnTo>
                      <a:pt x="90" y="593"/>
                    </a:lnTo>
                    <a:lnTo>
                      <a:pt x="81" y="597"/>
                    </a:lnTo>
                    <a:lnTo>
                      <a:pt x="71" y="604"/>
                    </a:lnTo>
                    <a:lnTo>
                      <a:pt x="65" y="612"/>
                    </a:lnTo>
                    <a:lnTo>
                      <a:pt x="60" y="621"/>
                    </a:lnTo>
                    <a:lnTo>
                      <a:pt x="56" y="632"/>
                    </a:lnTo>
                    <a:lnTo>
                      <a:pt x="55" y="643"/>
                    </a:lnTo>
                    <a:lnTo>
                      <a:pt x="56" y="653"/>
                    </a:lnTo>
                    <a:lnTo>
                      <a:pt x="59" y="662"/>
                    </a:lnTo>
                    <a:lnTo>
                      <a:pt x="63" y="670"/>
                    </a:lnTo>
                    <a:lnTo>
                      <a:pt x="69" y="678"/>
                    </a:lnTo>
                    <a:lnTo>
                      <a:pt x="76" y="684"/>
                    </a:lnTo>
                    <a:lnTo>
                      <a:pt x="84" y="688"/>
                    </a:lnTo>
                    <a:lnTo>
                      <a:pt x="93" y="691"/>
                    </a:lnTo>
                    <a:lnTo>
                      <a:pt x="103" y="692"/>
                    </a:lnTo>
                    <a:lnTo>
                      <a:pt x="111" y="691"/>
                    </a:lnTo>
                    <a:lnTo>
                      <a:pt x="119" y="688"/>
                    </a:lnTo>
                    <a:lnTo>
                      <a:pt x="126" y="685"/>
                    </a:lnTo>
                    <a:lnTo>
                      <a:pt x="131" y="679"/>
                    </a:lnTo>
                    <a:lnTo>
                      <a:pt x="136" y="673"/>
                    </a:lnTo>
                    <a:lnTo>
                      <a:pt x="139" y="666"/>
                    </a:lnTo>
                    <a:lnTo>
                      <a:pt x="142" y="658"/>
                    </a:lnTo>
                    <a:lnTo>
                      <a:pt x="143" y="650"/>
                    </a:lnTo>
                    <a:lnTo>
                      <a:pt x="142" y="646"/>
                    </a:lnTo>
                    <a:lnTo>
                      <a:pt x="139" y="641"/>
                    </a:lnTo>
                    <a:lnTo>
                      <a:pt x="136" y="639"/>
                    </a:lnTo>
                    <a:lnTo>
                      <a:pt x="130" y="638"/>
                    </a:lnTo>
                    <a:lnTo>
                      <a:pt x="126" y="639"/>
                    </a:lnTo>
                    <a:lnTo>
                      <a:pt x="121" y="641"/>
                    </a:lnTo>
                    <a:lnTo>
                      <a:pt x="119" y="646"/>
                    </a:lnTo>
                    <a:lnTo>
                      <a:pt x="118" y="650"/>
                    </a:lnTo>
                    <a:lnTo>
                      <a:pt x="116" y="656"/>
                    </a:lnTo>
                    <a:lnTo>
                      <a:pt x="113" y="661"/>
                    </a:lnTo>
                    <a:lnTo>
                      <a:pt x="108" y="664"/>
                    </a:lnTo>
                    <a:lnTo>
                      <a:pt x="103" y="665"/>
                    </a:lnTo>
                    <a:lnTo>
                      <a:pt x="95" y="664"/>
                    </a:lnTo>
                    <a:lnTo>
                      <a:pt x="88" y="659"/>
                    </a:lnTo>
                    <a:lnTo>
                      <a:pt x="83" y="653"/>
                    </a:lnTo>
                    <a:lnTo>
                      <a:pt x="81" y="643"/>
                    </a:lnTo>
                    <a:lnTo>
                      <a:pt x="83" y="632"/>
                    </a:lnTo>
                    <a:lnTo>
                      <a:pt x="90" y="623"/>
                    </a:lnTo>
                    <a:lnTo>
                      <a:pt x="99" y="616"/>
                    </a:lnTo>
                    <a:lnTo>
                      <a:pt x="112" y="613"/>
                    </a:lnTo>
                    <a:lnTo>
                      <a:pt x="120" y="615"/>
                    </a:lnTo>
                    <a:lnTo>
                      <a:pt x="128" y="617"/>
                    </a:lnTo>
                    <a:lnTo>
                      <a:pt x="135" y="620"/>
                    </a:lnTo>
                    <a:lnTo>
                      <a:pt x="142" y="625"/>
                    </a:lnTo>
                    <a:lnTo>
                      <a:pt x="146" y="632"/>
                    </a:lnTo>
                    <a:lnTo>
                      <a:pt x="150" y="639"/>
                    </a:lnTo>
                    <a:lnTo>
                      <a:pt x="152" y="647"/>
                    </a:lnTo>
                    <a:lnTo>
                      <a:pt x="153" y="655"/>
                    </a:lnTo>
                    <a:lnTo>
                      <a:pt x="152" y="665"/>
                    </a:lnTo>
                    <a:lnTo>
                      <a:pt x="149" y="676"/>
                    </a:lnTo>
                    <a:lnTo>
                      <a:pt x="144" y="685"/>
                    </a:lnTo>
                    <a:lnTo>
                      <a:pt x="137" y="693"/>
                    </a:lnTo>
                    <a:lnTo>
                      <a:pt x="129" y="700"/>
                    </a:lnTo>
                    <a:lnTo>
                      <a:pt x="119" y="704"/>
                    </a:lnTo>
                    <a:lnTo>
                      <a:pt x="110" y="708"/>
                    </a:lnTo>
                    <a:lnTo>
                      <a:pt x="98" y="709"/>
                    </a:lnTo>
                    <a:lnTo>
                      <a:pt x="84" y="708"/>
                    </a:lnTo>
                    <a:lnTo>
                      <a:pt x="70" y="703"/>
                    </a:lnTo>
                    <a:lnTo>
                      <a:pt x="58" y="696"/>
                    </a:lnTo>
                    <a:lnTo>
                      <a:pt x="47" y="688"/>
                    </a:lnTo>
                    <a:lnTo>
                      <a:pt x="39" y="678"/>
                    </a:lnTo>
                    <a:lnTo>
                      <a:pt x="32" y="665"/>
                    </a:lnTo>
                    <a:lnTo>
                      <a:pt x="28" y="651"/>
                    </a:lnTo>
                    <a:lnTo>
                      <a:pt x="27" y="638"/>
                    </a:lnTo>
                    <a:lnTo>
                      <a:pt x="29" y="619"/>
                    </a:lnTo>
                    <a:lnTo>
                      <a:pt x="33" y="601"/>
                    </a:lnTo>
                    <a:lnTo>
                      <a:pt x="43" y="586"/>
                    </a:lnTo>
                    <a:lnTo>
                      <a:pt x="54" y="572"/>
                    </a:lnTo>
                    <a:lnTo>
                      <a:pt x="68" y="560"/>
                    </a:lnTo>
                    <a:lnTo>
                      <a:pt x="83" y="551"/>
                    </a:lnTo>
                    <a:lnTo>
                      <a:pt x="101" y="547"/>
                    </a:lnTo>
                    <a:lnTo>
                      <a:pt x="120" y="544"/>
                    </a:lnTo>
                    <a:lnTo>
                      <a:pt x="467" y="544"/>
                    </a:lnTo>
                    <a:lnTo>
                      <a:pt x="486" y="542"/>
                    </a:lnTo>
                    <a:lnTo>
                      <a:pt x="505" y="536"/>
                    </a:lnTo>
                    <a:lnTo>
                      <a:pt x="521" y="528"/>
                    </a:lnTo>
                    <a:lnTo>
                      <a:pt x="535" y="515"/>
                    </a:lnTo>
                    <a:lnTo>
                      <a:pt x="548" y="502"/>
                    </a:lnTo>
                    <a:lnTo>
                      <a:pt x="556" y="485"/>
                    </a:lnTo>
                    <a:lnTo>
                      <a:pt x="561" y="467"/>
                    </a:lnTo>
                    <a:lnTo>
                      <a:pt x="564" y="449"/>
                    </a:lnTo>
                    <a:lnTo>
                      <a:pt x="564" y="98"/>
                    </a:lnTo>
                    <a:lnTo>
                      <a:pt x="565" y="83"/>
                    </a:lnTo>
                    <a:lnTo>
                      <a:pt x="569" y="70"/>
                    </a:lnTo>
                    <a:lnTo>
                      <a:pt x="575" y="58"/>
                    </a:lnTo>
                    <a:lnTo>
                      <a:pt x="584" y="47"/>
                    </a:lnTo>
                    <a:lnTo>
                      <a:pt x="595" y="38"/>
                    </a:lnTo>
                    <a:lnTo>
                      <a:pt x="606" y="32"/>
                    </a:lnTo>
                    <a:lnTo>
                      <a:pt x="620" y="27"/>
                    </a:lnTo>
                    <a:lnTo>
                      <a:pt x="634" y="26"/>
                    </a:lnTo>
                    <a:lnTo>
                      <a:pt x="1118" y="26"/>
                    </a:lnTo>
                    <a:lnTo>
                      <a:pt x="1124" y="25"/>
                    </a:lnTo>
                    <a:lnTo>
                      <a:pt x="1129" y="22"/>
                    </a:lnTo>
                    <a:lnTo>
                      <a:pt x="1131" y="18"/>
                    </a:lnTo>
                    <a:lnTo>
                      <a:pt x="1132" y="13"/>
                    </a:lnTo>
                    <a:lnTo>
                      <a:pt x="1131" y="8"/>
                    </a:lnTo>
                    <a:lnTo>
                      <a:pt x="1129" y="4"/>
                    </a:lnTo>
                    <a:lnTo>
                      <a:pt x="1124" y="2"/>
                    </a:lnTo>
                    <a:lnTo>
                      <a:pt x="1118" y="0"/>
                    </a:lnTo>
                    <a:close/>
                  </a:path>
                </a:pathLst>
              </a:custGeom>
              <a:solidFill>
                <a:srgbClr val="000000"/>
              </a:solidFill>
              <a:ln w="9525">
                <a:noFill/>
                <a:round/>
                <a:headEnd/>
                <a:tailEnd/>
              </a:ln>
            </p:spPr>
            <p:txBody>
              <a:bodyPr/>
              <a:lstStyle/>
              <a:p>
                <a:endParaRPr lang="en-US">
                  <a:solidFill>
                    <a:srgbClr val="000000"/>
                  </a:solidFill>
                </a:endParaRPr>
              </a:p>
            </p:txBody>
          </p:sp>
          <p:sp>
            <p:nvSpPr>
              <p:cNvPr id="10276" name="Freeform 53"/>
              <p:cNvSpPr>
                <a:spLocks/>
              </p:cNvSpPr>
              <p:nvPr/>
            </p:nvSpPr>
            <p:spPr bwMode="auto">
              <a:xfrm>
                <a:off x="2286" y="2927"/>
                <a:ext cx="1014" cy="530"/>
              </a:xfrm>
              <a:custGeom>
                <a:avLst/>
                <a:gdLst>
                  <a:gd name="T0" fmla="*/ 475 w 1014"/>
                  <a:gd name="T1" fmla="*/ 0 h 530"/>
                  <a:gd name="T2" fmla="*/ 436 w 1014"/>
                  <a:gd name="T3" fmla="*/ 8 h 530"/>
                  <a:gd name="T4" fmla="*/ 407 w 1014"/>
                  <a:gd name="T5" fmla="*/ 29 h 530"/>
                  <a:gd name="T6" fmla="*/ 386 w 1014"/>
                  <a:gd name="T7" fmla="*/ 60 h 530"/>
                  <a:gd name="T8" fmla="*/ 378 w 1014"/>
                  <a:gd name="T9" fmla="*/ 98 h 530"/>
                  <a:gd name="T10" fmla="*/ 377 w 1014"/>
                  <a:gd name="T11" fmla="*/ 449 h 530"/>
                  <a:gd name="T12" fmla="*/ 365 w 1014"/>
                  <a:gd name="T13" fmla="*/ 474 h 530"/>
                  <a:gd name="T14" fmla="*/ 347 w 1014"/>
                  <a:gd name="T15" fmla="*/ 494 h 530"/>
                  <a:gd name="T16" fmla="*/ 320 w 1014"/>
                  <a:gd name="T17" fmla="*/ 504 h 530"/>
                  <a:gd name="T18" fmla="*/ 80 w 1014"/>
                  <a:gd name="T19" fmla="*/ 505 h 530"/>
                  <a:gd name="T20" fmla="*/ 60 w 1014"/>
                  <a:gd name="T21" fmla="*/ 500 h 530"/>
                  <a:gd name="T22" fmla="*/ 41 w 1014"/>
                  <a:gd name="T23" fmla="*/ 490 h 530"/>
                  <a:gd name="T24" fmla="*/ 30 w 1014"/>
                  <a:gd name="T25" fmla="*/ 473 h 530"/>
                  <a:gd name="T26" fmla="*/ 25 w 1014"/>
                  <a:gd name="T27" fmla="*/ 451 h 530"/>
                  <a:gd name="T28" fmla="*/ 28 w 1014"/>
                  <a:gd name="T29" fmla="*/ 435 h 530"/>
                  <a:gd name="T30" fmla="*/ 38 w 1014"/>
                  <a:gd name="T31" fmla="*/ 422 h 530"/>
                  <a:gd name="T32" fmla="*/ 50 w 1014"/>
                  <a:gd name="T33" fmla="*/ 413 h 530"/>
                  <a:gd name="T34" fmla="*/ 66 w 1014"/>
                  <a:gd name="T35" fmla="*/ 409 h 530"/>
                  <a:gd name="T36" fmla="*/ 88 w 1014"/>
                  <a:gd name="T37" fmla="*/ 419 h 530"/>
                  <a:gd name="T38" fmla="*/ 98 w 1014"/>
                  <a:gd name="T39" fmla="*/ 441 h 530"/>
                  <a:gd name="T40" fmla="*/ 91 w 1014"/>
                  <a:gd name="T41" fmla="*/ 457 h 530"/>
                  <a:gd name="T42" fmla="*/ 76 w 1014"/>
                  <a:gd name="T43" fmla="*/ 462 h 530"/>
                  <a:gd name="T44" fmla="*/ 65 w 1014"/>
                  <a:gd name="T45" fmla="*/ 458 h 530"/>
                  <a:gd name="T46" fmla="*/ 61 w 1014"/>
                  <a:gd name="T47" fmla="*/ 447 h 530"/>
                  <a:gd name="T48" fmla="*/ 60 w 1014"/>
                  <a:gd name="T49" fmla="*/ 443 h 530"/>
                  <a:gd name="T50" fmla="*/ 53 w 1014"/>
                  <a:gd name="T51" fmla="*/ 436 h 530"/>
                  <a:gd name="T52" fmla="*/ 42 w 1014"/>
                  <a:gd name="T53" fmla="*/ 436 h 530"/>
                  <a:gd name="T54" fmla="*/ 36 w 1014"/>
                  <a:gd name="T55" fmla="*/ 443 h 530"/>
                  <a:gd name="T56" fmla="*/ 35 w 1014"/>
                  <a:gd name="T57" fmla="*/ 447 h 530"/>
                  <a:gd name="T58" fmla="*/ 39 w 1014"/>
                  <a:gd name="T59" fmla="*/ 462 h 530"/>
                  <a:gd name="T60" fmla="*/ 47 w 1014"/>
                  <a:gd name="T61" fmla="*/ 476 h 530"/>
                  <a:gd name="T62" fmla="*/ 60 w 1014"/>
                  <a:gd name="T63" fmla="*/ 484 h 530"/>
                  <a:gd name="T64" fmla="*/ 76 w 1014"/>
                  <a:gd name="T65" fmla="*/ 488 h 530"/>
                  <a:gd name="T66" fmla="*/ 94 w 1014"/>
                  <a:gd name="T67" fmla="*/ 484 h 530"/>
                  <a:gd name="T68" fmla="*/ 109 w 1014"/>
                  <a:gd name="T69" fmla="*/ 474 h 530"/>
                  <a:gd name="T70" fmla="*/ 119 w 1014"/>
                  <a:gd name="T71" fmla="*/ 459 h 530"/>
                  <a:gd name="T72" fmla="*/ 123 w 1014"/>
                  <a:gd name="T73" fmla="*/ 441 h 530"/>
                  <a:gd name="T74" fmla="*/ 118 w 1014"/>
                  <a:gd name="T75" fmla="*/ 419 h 530"/>
                  <a:gd name="T76" fmla="*/ 107 w 1014"/>
                  <a:gd name="T77" fmla="*/ 400 h 530"/>
                  <a:gd name="T78" fmla="*/ 88 w 1014"/>
                  <a:gd name="T79" fmla="*/ 389 h 530"/>
                  <a:gd name="T80" fmla="*/ 66 w 1014"/>
                  <a:gd name="T81" fmla="*/ 384 h 530"/>
                  <a:gd name="T82" fmla="*/ 40 w 1014"/>
                  <a:gd name="T83" fmla="*/ 390 h 530"/>
                  <a:gd name="T84" fmla="*/ 19 w 1014"/>
                  <a:gd name="T85" fmla="*/ 404 h 530"/>
                  <a:gd name="T86" fmla="*/ 5 w 1014"/>
                  <a:gd name="T87" fmla="*/ 424 h 530"/>
                  <a:gd name="T88" fmla="*/ 0 w 1014"/>
                  <a:gd name="T89" fmla="*/ 451 h 530"/>
                  <a:gd name="T90" fmla="*/ 5 w 1014"/>
                  <a:gd name="T91" fmla="*/ 482 h 530"/>
                  <a:gd name="T92" fmla="*/ 23 w 1014"/>
                  <a:gd name="T93" fmla="*/ 507 h 530"/>
                  <a:gd name="T94" fmla="*/ 49 w 1014"/>
                  <a:gd name="T95" fmla="*/ 525 h 530"/>
                  <a:gd name="T96" fmla="*/ 80 w 1014"/>
                  <a:gd name="T97" fmla="*/ 530 h 530"/>
                  <a:gd name="T98" fmla="*/ 326 w 1014"/>
                  <a:gd name="T99" fmla="*/ 528 h 530"/>
                  <a:gd name="T100" fmla="*/ 360 w 1014"/>
                  <a:gd name="T101" fmla="*/ 514 h 530"/>
                  <a:gd name="T102" fmla="*/ 387 w 1014"/>
                  <a:gd name="T103" fmla="*/ 489 h 530"/>
                  <a:gd name="T104" fmla="*/ 401 w 1014"/>
                  <a:gd name="T105" fmla="*/ 454 h 530"/>
                  <a:gd name="T106" fmla="*/ 403 w 1014"/>
                  <a:gd name="T107" fmla="*/ 98 h 530"/>
                  <a:gd name="T108" fmla="*/ 409 w 1014"/>
                  <a:gd name="T109" fmla="*/ 71 h 530"/>
                  <a:gd name="T110" fmla="*/ 424 w 1014"/>
                  <a:gd name="T111" fmla="*/ 48 h 530"/>
                  <a:gd name="T112" fmla="*/ 447 w 1014"/>
                  <a:gd name="T113" fmla="*/ 33 h 530"/>
                  <a:gd name="T114" fmla="*/ 475 w 1014"/>
                  <a:gd name="T115" fmla="*/ 27 h 530"/>
                  <a:gd name="T116" fmla="*/ 1000 w 1014"/>
                  <a:gd name="T117" fmla="*/ 27 h 530"/>
                  <a:gd name="T118" fmla="*/ 1011 w 1014"/>
                  <a:gd name="T119" fmla="*/ 23 h 530"/>
                  <a:gd name="T120" fmla="*/ 1014 w 1014"/>
                  <a:gd name="T121" fmla="*/ 13 h 530"/>
                  <a:gd name="T122" fmla="*/ 1011 w 1014"/>
                  <a:gd name="T123" fmla="*/ 4 h 530"/>
                  <a:gd name="T124" fmla="*/ 1000 w 1014"/>
                  <a:gd name="T125" fmla="*/ 0 h 5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14"/>
                  <a:gd name="T190" fmla="*/ 0 h 530"/>
                  <a:gd name="T191" fmla="*/ 1014 w 1014"/>
                  <a:gd name="T192" fmla="*/ 530 h 5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14" h="530">
                    <a:moveTo>
                      <a:pt x="1000" y="0"/>
                    </a:moveTo>
                    <a:lnTo>
                      <a:pt x="475" y="0"/>
                    </a:lnTo>
                    <a:lnTo>
                      <a:pt x="455" y="3"/>
                    </a:lnTo>
                    <a:lnTo>
                      <a:pt x="436" y="8"/>
                    </a:lnTo>
                    <a:lnTo>
                      <a:pt x="420" y="18"/>
                    </a:lnTo>
                    <a:lnTo>
                      <a:pt x="407" y="29"/>
                    </a:lnTo>
                    <a:lnTo>
                      <a:pt x="394" y="43"/>
                    </a:lnTo>
                    <a:lnTo>
                      <a:pt x="386" y="60"/>
                    </a:lnTo>
                    <a:lnTo>
                      <a:pt x="380" y="79"/>
                    </a:lnTo>
                    <a:lnTo>
                      <a:pt x="378" y="98"/>
                    </a:lnTo>
                    <a:lnTo>
                      <a:pt x="378" y="435"/>
                    </a:lnTo>
                    <a:lnTo>
                      <a:pt x="377" y="449"/>
                    </a:lnTo>
                    <a:lnTo>
                      <a:pt x="372" y="462"/>
                    </a:lnTo>
                    <a:lnTo>
                      <a:pt x="365" y="474"/>
                    </a:lnTo>
                    <a:lnTo>
                      <a:pt x="357" y="484"/>
                    </a:lnTo>
                    <a:lnTo>
                      <a:pt x="347" y="494"/>
                    </a:lnTo>
                    <a:lnTo>
                      <a:pt x="334" y="499"/>
                    </a:lnTo>
                    <a:lnTo>
                      <a:pt x="320" y="504"/>
                    </a:lnTo>
                    <a:lnTo>
                      <a:pt x="306" y="505"/>
                    </a:lnTo>
                    <a:lnTo>
                      <a:pt x="80" y="505"/>
                    </a:lnTo>
                    <a:lnTo>
                      <a:pt x="69" y="504"/>
                    </a:lnTo>
                    <a:lnTo>
                      <a:pt x="60" y="500"/>
                    </a:lnTo>
                    <a:lnTo>
                      <a:pt x="49" y="496"/>
                    </a:lnTo>
                    <a:lnTo>
                      <a:pt x="41" y="490"/>
                    </a:lnTo>
                    <a:lnTo>
                      <a:pt x="34" y="482"/>
                    </a:lnTo>
                    <a:lnTo>
                      <a:pt x="30" y="473"/>
                    </a:lnTo>
                    <a:lnTo>
                      <a:pt x="26" y="462"/>
                    </a:lnTo>
                    <a:lnTo>
                      <a:pt x="25" y="451"/>
                    </a:lnTo>
                    <a:lnTo>
                      <a:pt x="26" y="443"/>
                    </a:lnTo>
                    <a:lnTo>
                      <a:pt x="28" y="435"/>
                    </a:lnTo>
                    <a:lnTo>
                      <a:pt x="32" y="428"/>
                    </a:lnTo>
                    <a:lnTo>
                      <a:pt x="38" y="422"/>
                    </a:lnTo>
                    <a:lnTo>
                      <a:pt x="43" y="416"/>
                    </a:lnTo>
                    <a:lnTo>
                      <a:pt x="50" y="413"/>
                    </a:lnTo>
                    <a:lnTo>
                      <a:pt x="58" y="411"/>
                    </a:lnTo>
                    <a:lnTo>
                      <a:pt x="66" y="409"/>
                    </a:lnTo>
                    <a:lnTo>
                      <a:pt x="79" y="412"/>
                    </a:lnTo>
                    <a:lnTo>
                      <a:pt x="88" y="419"/>
                    </a:lnTo>
                    <a:lnTo>
                      <a:pt x="95" y="428"/>
                    </a:lnTo>
                    <a:lnTo>
                      <a:pt x="98" y="441"/>
                    </a:lnTo>
                    <a:lnTo>
                      <a:pt x="95" y="450"/>
                    </a:lnTo>
                    <a:lnTo>
                      <a:pt x="91" y="457"/>
                    </a:lnTo>
                    <a:lnTo>
                      <a:pt x="84" y="461"/>
                    </a:lnTo>
                    <a:lnTo>
                      <a:pt x="76" y="462"/>
                    </a:lnTo>
                    <a:lnTo>
                      <a:pt x="70" y="461"/>
                    </a:lnTo>
                    <a:lnTo>
                      <a:pt x="65" y="458"/>
                    </a:lnTo>
                    <a:lnTo>
                      <a:pt x="62" y="453"/>
                    </a:lnTo>
                    <a:lnTo>
                      <a:pt x="61" y="447"/>
                    </a:lnTo>
                    <a:lnTo>
                      <a:pt x="60" y="443"/>
                    </a:lnTo>
                    <a:lnTo>
                      <a:pt x="57" y="438"/>
                    </a:lnTo>
                    <a:lnTo>
                      <a:pt x="53" y="436"/>
                    </a:lnTo>
                    <a:lnTo>
                      <a:pt x="48" y="435"/>
                    </a:lnTo>
                    <a:lnTo>
                      <a:pt x="42" y="436"/>
                    </a:lnTo>
                    <a:lnTo>
                      <a:pt x="39" y="438"/>
                    </a:lnTo>
                    <a:lnTo>
                      <a:pt x="36" y="443"/>
                    </a:lnTo>
                    <a:lnTo>
                      <a:pt x="35" y="447"/>
                    </a:lnTo>
                    <a:lnTo>
                      <a:pt x="36" y="455"/>
                    </a:lnTo>
                    <a:lnTo>
                      <a:pt x="39" y="462"/>
                    </a:lnTo>
                    <a:lnTo>
                      <a:pt x="42" y="469"/>
                    </a:lnTo>
                    <a:lnTo>
                      <a:pt x="47" y="476"/>
                    </a:lnTo>
                    <a:lnTo>
                      <a:pt x="53" y="481"/>
                    </a:lnTo>
                    <a:lnTo>
                      <a:pt x="60" y="484"/>
                    </a:lnTo>
                    <a:lnTo>
                      <a:pt x="68" y="487"/>
                    </a:lnTo>
                    <a:lnTo>
                      <a:pt x="76" y="488"/>
                    </a:lnTo>
                    <a:lnTo>
                      <a:pt x="85" y="487"/>
                    </a:lnTo>
                    <a:lnTo>
                      <a:pt x="94" y="484"/>
                    </a:lnTo>
                    <a:lnTo>
                      <a:pt x="102" y="480"/>
                    </a:lnTo>
                    <a:lnTo>
                      <a:pt x="109" y="474"/>
                    </a:lnTo>
                    <a:lnTo>
                      <a:pt x="115" y="467"/>
                    </a:lnTo>
                    <a:lnTo>
                      <a:pt x="119" y="459"/>
                    </a:lnTo>
                    <a:lnTo>
                      <a:pt x="122" y="450"/>
                    </a:lnTo>
                    <a:lnTo>
                      <a:pt x="123" y="441"/>
                    </a:lnTo>
                    <a:lnTo>
                      <a:pt x="122" y="429"/>
                    </a:lnTo>
                    <a:lnTo>
                      <a:pt x="118" y="419"/>
                    </a:lnTo>
                    <a:lnTo>
                      <a:pt x="114" y="409"/>
                    </a:lnTo>
                    <a:lnTo>
                      <a:pt x="107" y="400"/>
                    </a:lnTo>
                    <a:lnTo>
                      <a:pt x="98" y="393"/>
                    </a:lnTo>
                    <a:lnTo>
                      <a:pt x="88" y="389"/>
                    </a:lnTo>
                    <a:lnTo>
                      <a:pt x="78" y="385"/>
                    </a:lnTo>
                    <a:lnTo>
                      <a:pt x="66" y="384"/>
                    </a:lnTo>
                    <a:lnTo>
                      <a:pt x="53" y="385"/>
                    </a:lnTo>
                    <a:lnTo>
                      <a:pt x="40" y="390"/>
                    </a:lnTo>
                    <a:lnTo>
                      <a:pt x="30" y="396"/>
                    </a:lnTo>
                    <a:lnTo>
                      <a:pt x="19" y="404"/>
                    </a:lnTo>
                    <a:lnTo>
                      <a:pt x="11" y="414"/>
                    </a:lnTo>
                    <a:lnTo>
                      <a:pt x="5" y="424"/>
                    </a:lnTo>
                    <a:lnTo>
                      <a:pt x="1" y="437"/>
                    </a:lnTo>
                    <a:lnTo>
                      <a:pt x="0" y="451"/>
                    </a:lnTo>
                    <a:lnTo>
                      <a:pt x="1" y="467"/>
                    </a:lnTo>
                    <a:lnTo>
                      <a:pt x="5" y="482"/>
                    </a:lnTo>
                    <a:lnTo>
                      <a:pt x="13" y="496"/>
                    </a:lnTo>
                    <a:lnTo>
                      <a:pt x="23" y="507"/>
                    </a:lnTo>
                    <a:lnTo>
                      <a:pt x="35" y="517"/>
                    </a:lnTo>
                    <a:lnTo>
                      <a:pt x="49" y="525"/>
                    </a:lnTo>
                    <a:lnTo>
                      <a:pt x="64" y="529"/>
                    </a:lnTo>
                    <a:lnTo>
                      <a:pt x="80" y="530"/>
                    </a:lnTo>
                    <a:lnTo>
                      <a:pt x="306" y="530"/>
                    </a:lnTo>
                    <a:lnTo>
                      <a:pt x="326" y="528"/>
                    </a:lnTo>
                    <a:lnTo>
                      <a:pt x="344" y="523"/>
                    </a:lnTo>
                    <a:lnTo>
                      <a:pt x="360" y="514"/>
                    </a:lnTo>
                    <a:lnTo>
                      <a:pt x="374" y="503"/>
                    </a:lnTo>
                    <a:lnTo>
                      <a:pt x="387" y="489"/>
                    </a:lnTo>
                    <a:lnTo>
                      <a:pt x="395" y="473"/>
                    </a:lnTo>
                    <a:lnTo>
                      <a:pt x="401" y="454"/>
                    </a:lnTo>
                    <a:lnTo>
                      <a:pt x="403" y="435"/>
                    </a:lnTo>
                    <a:lnTo>
                      <a:pt x="403" y="98"/>
                    </a:lnTo>
                    <a:lnTo>
                      <a:pt x="404" y="83"/>
                    </a:lnTo>
                    <a:lnTo>
                      <a:pt x="409" y="71"/>
                    </a:lnTo>
                    <a:lnTo>
                      <a:pt x="416" y="58"/>
                    </a:lnTo>
                    <a:lnTo>
                      <a:pt x="424" y="48"/>
                    </a:lnTo>
                    <a:lnTo>
                      <a:pt x="434" y="38"/>
                    </a:lnTo>
                    <a:lnTo>
                      <a:pt x="447" y="33"/>
                    </a:lnTo>
                    <a:lnTo>
                      <a:pt x="461" y="28"/>
                    </a:lnTo>
                    <a:lnTo>
                      <a:pt x="475" y="27"/>
                    </a:lnTo>
                    <a:lnTo>
                      <a:pt x="1000" y="27"/>
                    </a:lnTo>
                    <a:lnTo>
                      <a:pt x="1006" y="26"/>
                    </a:lnTo>
                    <a:lnTo>
                      <a:pt x="1011" y="23"/>
                    </a:lnTo>
                    <a:lnTo>
                      <a:pt x="1013" y="19"/>
                    </a:lnTo>
                    <a:lnTo>
                      <a:pt x="1014" y="13"/>
                    </a:lnTo>
                    <a:lnTo>
                      <a:pt x="1013" y="8"/>
                    </a:lnTo>
                    <a:lnTo>
                      <a:pt x="1011" y="4"/>
                    </a:lnTo>
                    <a:lnTo>
                      <a:pt x="1006" y="2"/>
                    </a:lnTo>
                    <a:lnTo>
                      <a:pt x="1000" y="0"/>
                    </a:lnTo>
                    <a:close/>
                  </a:path>
                </a:pathLst>
              </a:custGeom>
              <a:solidFill>
                <a:srgbClr val="000000"/>
              </a:solidFill>
              <a:ln w="9525">
                <a:noFill/>
                <a:round/>
                <a:headEnd/>
                <a:tailEnd/>
              </a:ln>
            </p:spPr>
            <p:txBody>
              <a:bodyPr/>
              <a:lstStyle/>
              <a:p>
                <a:endParaRPr lang="en-US">
                  <a:solidFill>
                    <a:srgbClr val="000000"/>
                  </a:solidFill>
                </a:endParaRPr>
              </a:p>
            </p:txBody>
          </p:sp>
        </p:grpSp>
        <p:sp>
          <p:nvSpPr>
            <p:cNvPr id="10268" name="Line 76"/>
            <p:cNvSpPr>
              <a:spLocks noChangeShapeType="1"/>
            </p:cNvSpPr>
            <p:nvPr/>
          </p:nvSpPr>
          <p:spPr bwMode="auto">
            <a:xfrm>
              <a:off x="4920" y="3540"/>
              <a:ext cx="840"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10269" name="Line 78"/>
            <p:cNvSpPr>
              <a:spLocks noChangeShapeType="1"/>
            </p:cNvSpPr>
            <p:nvPr/>
          </p:nvSpPr>
          <p:spPr bwMode="auto">
            <a:xfrm>
              <a:off x="4924" y="3512"/>
              <a:ext cx="840"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10270" name="Line 79"/>
            <p:cNvSpPr>
              <a:spLocks noChangeShapeType="1"/>
            </p:cNvSpPr>
            <p:nvPr/>
          </p:nvSpPr>
          <p:spPr bwMode="auto">
            <a:xfrm>
              <a:off x="4926" y="3484"/>
              <a:ext cx="840" cy="0"/>
            </a:xfrm>
            <a:prstGeom prst="line">
              <a:avLst/>
            </a:prstGeom>
            <a:noFill/>
            <a:ln w="28575">
              <a:solidFill>
                <a:schemeClr val="tx1"/>
              </a:solidFill>
              <a:round/>
              <a:headEnd/>
              <a:tailEnd/>
            </a:ln>
          </p:spPr>
          <p:txBody>
            <a:bodyPr/>
            <a:lstStyle/>
            <a:p>
              <a:endParaRPr lang="en-US">
                <a:solidFill>
                  <a:srgbClr val="000000"/>
                </a:solidFill>
              </a:endParaRPr>
            </a:p>
          </p:txBody>
        </p:sp>
        <p:sp>
          <p:nvSpPr>
            <p:cNvPr id="10271" name="Line 80"/>
            <p:cNvSpPr>
              <a:spLocks noChangeShapeType="1"/>
            </p:cNvSpPr>
            <p:nvPr/>
          </p:nvSpPr>
          <p:spPr bwMode="auto">
            <a:xfrm>
              <a:off x="4924" y="3456"/>
              <a:ext cx="840" cy="0"/>
            </a:xfrm>
            <a:prstGeom prst="line">
              <a:avLst/>
            </a:prstGeom>
            <a:noFill/>
            <a:ln w="28575">
              <a:solidFill>
                <a:schemeClr val="tx1"/>
              </a:solidFill>
              <a:round/>
              <a:headEnd/>
              <a:tailEnd/>
            </a:ln>
          </p:spPr>
          <p:txBody>
            <a:bodyPr/>
            <a:lstStyle/>
            <a:p>
              <a:endParaRPr lang="en-US">
                <a:solidFill>
                  <a:srgbClr val="000000"/>
                </a:solidFill>
              </a:endParaRPr>
            </a:p>
          </p:txBody>
        </p:sp>
      </p:grpSp>
      <p:sp>
        <p:nvSpPr>
          <p:cNvPr id="3" name="Rectangle 2"/>
          <p:cNvSpPr/>
          <p:nvPr/>
        </p:nvSpPr>
        <p:spPr>
          <a:xfrm>
            <a:off x="1403131" y="882870"/>
            <a:ext cx="6511159" cy="945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Rectangle 17"/>
          <p:cNvSpPr>
            <a:spLocks noChangeArrowheads="1"/>
          </p:cNvSpPr>
          <p:nvPr/>
        </p:nvSpPr>
        <p:spPr bwMode="auto">
          <a:xfrm>
            <a:off x="3355975" y="476250"/>
            <a:ext cx="2509838" cy="460375"/>
          </a:xfrm>
          <a:prstGeom prst="rect">
            <a:avLst/>
          </a:prstGeom>
          <a:noFill/>
          <a:ln w="9525">
            <a:noFill/>
            <a:miter lim="800000"/>
            <a:headEnd/>
            <a:tailEnd/>
          </a:ln>
        </p:spPr>
        <p:txBody>
          <a:bodyPr anchor="ctr">
            <a:spAutoFit/>
          </a:bodyPr>
          <a:lstStyle/>
          <a:p>
            <a:r>
              <a:rPr lang="en-US" sz="2400" b="1" dirty="0">
                <a:solidFill>
                  <a:srgbClr val="000000"/>
                </a:solidFill>
                <a:latin typeface="Arial Narrow" pitchFamily="34" charset="0"/>
              </a:rPr>
              <a:t>(or terminal speed)</a:t>
            </a:r>
          </a:p>
        </p:txBody>
      </p:sp>
    </p:spTree>
    <p:extLst>
      <p:ext uri="{BB962C8B-B14F-4D97-AF65-F5344CB8AC3E}">
        <p14:creationId xmlns:p14="http://schemas.microsoft.com/office/powerpoint/2010/main" val="3150433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70" decel="100000"/>
                                        <p:tgtEl>
                                          <p:spTgt spid="45"/>
                                        </p:tgtEl>
                                      </p:cBhvr>
                                    </p:animEffect>
                                    <p:animScale>
                                      <p:cBhvr>
                                        <p:cTn id="8" dur="770" decel="100000"/>
                                        <p:tgtEl>
                                          <p:spTgt spid="45"/>
                                        </p:tgtEl>
                                      </p:cBhvr>
                                      <p:from x="10000" y="10000"/>
                                      <p:to x="200000" y="450000"/>
                                    </p:animScale>
                                    <p:animScale>
                                      <p:cBhvr>
                                        <p:cTn id="9" dur="1230" accel="100000" fill="hold">
                                          <p:stCondLst>
                                            <p:cond delay="770"/>
                                          </p:stCondLst>
                                        </p:cTn>
                                        <p:tgtEl>
                                          <p:spTgt spid="45"/>
                                        </p:tgtEl>
                                      </p:cBhvr>
                                      <p:from x="200000" y="450000"/>
                                      <p:to x="100000" y="100000"/>
                                    </p:animScale>
                                    <p:set>
                                      <p:cBhvr>
                                        <p:cTn id="10" dur="770" fill="hold"/>
                                        <p:tgtEl>
                                          <p:spTgt spid="45"/>
                                        </p:tgtEl>
                                        <p:attrNameLst>
                                          <p:attrName>ppt_x</p:attrName>
                                        </p:attrNameLst>
                                      </p:cBhvr>
                                      <p:to>
                                        <p:strVal val="(0.5)"/>
                                      </p:to>
                                    </p:set>
                                    <p:anim from="(0.5)" to="(#ppt_x)" calcmode="lin" valueType="num">
                                      <p:cBhvr>
                                        <p:cTn id="11" dur="1230" accel="100000" fill="hold">
                                          <p:stCondLst>
                                            <p:cond delay="770"/>
                                          </p:stCondLst>
                                        </p:cTn>
                                        <p:tgtEl>
                                          <p:spTgt spid="45"/>
                                        </p:tgtEl>
                                        <p:attrNameLst>
                                          <p:attrName>ppt_x</p:attrName>
                                        </p:attrNameLst>
                                      </p:cBhvr>
                                    </p:anim>
                                    <p:set>
                                      <p:cBhvr>
                                        <p:cTn id="12" dur="770" fill="hold"/>
                                        <p:tgtEl>
                                          <p:spTgt spid="45"/>
                                        </p:tgtEl>
                                        <p:attrNameLst>
                                          <p:attrName>ppt_y</p:attrName>
                                        </p:attrNameLst>
                                      </p:cBhvr>
                                      <p:to>
                                        <p:strVal val="(#ppt_y+0.4)"/>
                                      </p:to>
                                    </p:set>
                                    <p:anim from="(#ppt_y+0.4)" to="(#ppt_y)" calcmode="lin" valueType="num">
                                      <p:cBhvr>
                                        <p:cTn id="13" dur="1230" accel="100000" fill="hold">
                                          <p:stCondLst>
                                            <p:cond delay="770"/>
                                          </p:stCondLst>
                                        </p:cTn>
                                        <p:tgtEl>
                                          <p:spTgt spid="4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6" presetClass="exit" presetSubtype="32" fill="hold" grpId="0" nodeType="clickEffect">
                                  <p:stCondLst>
                                    <p:cond delay="0"/>
                                  </p:stCondLst>
                                  <p:childTnLst>
                                    <p:animEffect transition="out" filter="circle(out)">
                                      <p:cBhvr>
                                        <p:cTn id="17" dur="2000"/>
                                        <p:tgtEl>
                                          <p:spTgt spid="3"/>
                                        </p:tgtEl>
                                      </p:cBhvr>
                                    </p:animEffect>
                                    <p:set>
                                      <p:cBhvr>
                                        <p:cTn id="18" dur="1" fill="hold">
                                          <p:stCondLst>
                                            <p:cond delay="19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245"/>
                                        </p:tgtEl>
                                        <p:attrNameLst>
                                          <p:attrName>style.visibility</p:attrName>
                                        </p:attrNameLst>
                                      </p:cBhvr>
                                      <p:to>
                                        <p:strVal val="visible"/>
                                      </p:to>
                                    </p:set>
                                    <p:animEffect transition="in" filter="circle(in)">
                                      <p:cBhvr>
                                        <p:cTn id="23" dur="2000"/>
                                        <p:tgtEl>
                                          <p:spTgt spid="10245"/>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0246"/>
                                        </p:tgtEl>
                                        <p:attrNameLst>
                                          <p:attrName>style.visibility</p:attrName>
                                        </p:attrNameLst>
                                      </p:cBhvr>
                                      <p:to>
                                        <p:strVal val="visible"/>
                                      </p:to>
                                    </p:set>
                                    <p:animEffect transition="in" filter="circle(in)">
                                      <p:cBhvr>
                                        <p:cTn id="26" dur="2000"/>
                                        <p:tgtEl>
                                          <p:spTgt spid="10246"/>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ppt_x</p:attrName>
                                        </p:attrNameLst>
                                      </p:cBhvr>
                                      <p:tavLst>
                                        <p:tav tm="0">
                                          <p:val>
                                            <p:strVal val="#ppt_x-.2"/>
                                          </p:val>
                                        </p:tav>
                                        <p:tav tm="100000">
                                          <p:val>
                                            <p:strVal val="#ppt_x"/>
                                          </p:val>
                                        </p:tav>
                                      </p:tavLst>
                                    </p:anim>
                                    <p:anim calcmode="lin" valueType="num">
                                      <p:cBhvr>
                                        <p:cTn id="3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5" presetClass="entr" presetSubtype="0" fill="hold" grpId="0" nodeType="clickEffect">
                                  <p:stCondLst>
                                    <p:cond delay="0"/>
                                  </p:stCondLst>
                                  <p:childTnLst>
                                    <p:set>
                                      <p:cBhvr>
                                        <p:cTn id="37" dur="1" fill="hold">
                                          <p:stCondLst>
                                            <p:cond delay="0"/>
                                          </p:stCondLst>
                                        </p:cTn>
                                        <p:tgtEl>
                                          <p:spTgt spid="287748"/>
                                        </p:tgtEl>
                                        <p:attrNameLst>
                                          <p:attrName>style.visibility</p:attrName>
                                        </p:attrNameLst>
                                      </p:cBhvr>
                                      <p:to>
                                        <p:strVal val="visible"/>
                                      </p:to>
                                    </p:set>
                                    <p:animEffect transition="in" filter="fade">
                                      <p:cBhvr>
                                        <p:cTn id="38" dur="2000"/>
                                        <p:tgtEl>
                                          <p:spTgt spid="287748"/>
                                        </p:tgtEl>
                                      </p:cBhvr>
                                    </p:animEffect>
                                    <p:anim calcmode="lin" valueType="num">
                                      <p:cBhvr>
                                        <p:cTn id="39" dur="2000" fill="hold"/>
                                        <p:tgtEl>
                                          <p:spTgt spid="287748"/>
                                        </p:tgtEl>
                                        <p:attrNameLst>
                                          <p:attrName>style.rotation</p:attrName>
                                        </p:attrNameLst>
                                      </p:cBhvr>
                                      <p:tavLst>
                                        <p:tav tm="0">
                                          <p:val>
                                            <p:fltVal val="720"/>
                                          </p:val>
                                        </p:tav>
                                        <p:tav tm="100000">
                                          <p:val>
                                            <p:fltVal val="0"/>
                                          </p:val>
                                        </p:tav>
                                      </p:tavLst>
                                    </p:anim>
                                    <p:anim calcmode="lin" valueType="num">
                                      <p:cBhvr>
                                        <p:cTn id="40" dur="2000" fill="hold"/>
                                        <p:tgtEl>
                                          <p:spTgt spid="287748"/>
                                        </p:tgtEl>
                                        <p:attrNameLst>
                                          <p:attrName>ppt_h</p:attrName>
                                        </p:attrNameLst>
                                      </p:cBhvr>
                                      <p:tavLst>
                                        <p:tav tm="0">
                                          <p:val>
                                            <p:fltVal val="0"/>
                                          </p:val>
                                        </p:tav>
                                        <p:tav tm="100000">
                                          <p:val>
                                            <p:strVal val="#ppt_h"/>
                                          </p:val>
                                        </p:tav>
                                      </p:tavLst>
                                    </p:anim>
                                    <p:anim calcmode="lin" valueType="num">
                                      <p:cBhvr>
                                        <p:cTn id="41" dur="2000" fill="hold"/>
                                        <p:tgtEl>
                                          <p:spTgt spid="287748"/>
                                        </p:tgtEl>
                                        <p:attrNameLst>
                                          <p:attrName>ppt_w</p:attrName>
                                        </p:attrNameLst>
                                      </p:cBhvr>
                                      <p:tavLst>
                                        <p:tav tm="0">
                                          <p:val>
                                            <p:fltVal val="0"/>
                                          </p:val>
                                        </p:tav>
                                        <p:tav tm="100000">
                                          <p:val>
                                            <p:strVal val="#ppt_w"/>
                                          </p:val>
                                        </p:tav>
                                      </p:tavLst>
                                    </p:anim>
                                  </p:childTnLst>
                                </p:cTn>
                              </p:par>
                            </p:childTnLst>
                          </p:cTn>
                        </p:par>
                      </p:childTnLst>
                    </p:cTn>
                  </p:par>
                  <p:par>
                    <p:cTn id="42" fill="hold">
                      <p:stCondLst>
                        <p:cond delay="indefinite"/>
                      </p:stCondLst>
                      <p:childTnLst>
                        <p:par>
                          <p:cTn id="43" fill="hold">
                            <p:stCondLst>
                              <p:cond delay="0"/>
                            </p:stCondLst>
                            <p:childTnLst>
                              <p:par>
                                <p:cTn id="44" presetID="35" presetClass="entr" presetSubtype="0" fill="hold" grpId="0" nodeType="clickEffect">
                                  <p:stCondLst>
                                    <p:cond delay="0"/>
                                  </p:stCondLst>
                                  <p:childTnLst>
                                    <p:set>
                                      <p:cBhvr>
                                        <p:cTn id="45" dur="1" fill="hold">
                                          <p:stCondLst>
                                            <p:cond delay="0"/>
                                          </p:stCondLst>
                                        </p:cTn>
                                        <p:tgtEl>
                                          <p:spTgt spid="287780"/>
                                        </p:tgtEl>
                                        <p:attrNameLst>
                                          <p:attrName>style.visibility</p:attrName>
                                        </p:attrNameLst>
                                      </p:cBhvr>
                                      <p:to>
                                        <p:strVal val="visible"/>
                                      </p:to>
                                    </p:set>
                                    <p:animEffect transition="in" filter="fade">
                                      <p:cBhvr>
                                        <p:cTn id="46" dur="2000"/>
                                        <p:tgtEl>
                                          <p:spTgt spid="287780"/>
                                        </p:tgtEl>
                                      </p:cBhvr>
                                    </p:animEffect>
                                    <p:anim calcmode="lin" valueType="num">
                                      <p:cBhvr>
                                        <p:cTn id="47" dur="2000" fill="hold"/>
                                        <p:tgtEl>
                                          <p:spTgt spid="287780"/>
                                        </p:tgtEl>
                                        <p:attrNameLst>
                                          <p:attrName>style.rotation</p:attrName>
                                        </p:attrNameLst>
                                      </p:cBhvr>
                                      <p:tavLst>
                                        <p:tav tm="0">
                                          <p:val>
                                            <p:fltVal val="720"/>
                                          </p:val>
                                        </p:tav>
                                        <p:tav tm="100000">
                                          <p:val>
                                            <p:fltVal val="0"/>
                                          </p:val>
                                        </p:tav>
                                      </p:tavLst>
                                    </p:anim>
                                    <p:anim calcmode="lin" valueType="num">
                                      <p:cBhvr>
                                        <p:cTn id="48" dur="2000" fill="hold"/>
                                        <p:tgtEl>
                                          <p:spTgt spid="287780"/>
                                        </p:tgtEl>
                                        <p:attrNameLst>
                                          <p:attrName>ppt_h</p:attrName>
                                        </p:attrNameLst>
                                      </p:cBhvr>
                                      <p:tavLst>
                                        <p:tav tm="0">
                                          <p:val>
                                            <p:fltVal val="0"/>
                                          </p:val>
                                        </p:tav>
                                        <p:tav tm="100000">
                                          <p:val>
                                            <p:strVal val="#ppt_h"/>
                                          </p:val>
                                        </p:tav>
                                      </p:tavLst>
                                    </p:anim>
                                    <p:anim calcmode="lin" valueType="num">
                                      <p:cBhvr>
                                        <p:cTn id="49" dur="2000" fill="hold"/>
                                        <p:tgtEl>
                                          <p:spTgt spid="287780"/>
                                        </p:tgtEl>
                                        <p:attrNameLst>
                                          <p:attrName>ppt_w</p:attrName>
                                        </p:attrNameLst>
                                      </p:cBhvr>
                                      <p:tavLst>
                                        <p:tav tm="0">
                                          <p:val>
                                            <p:fltVal val="0"/>
                                          </p:val>
                                        </p:tav>
                                        <p:tav tm="100000">
                                          <p:val>
                                            <p:strVal val="#ppt_w"/>
                                          </p:val>
                                        </p:tav>
                                      </p:tavLst>
                                    </p:anim>
                                  </p:childTnLst>
                                </p:cTn>
                              </p:par>
                              <p:par>
                                <p:cTn id="50" presetID="35" presetClass="entr" presetSubtype="0" fill="hold" grpId="0" nodeType="withEffect">
                                  <p:stCondLst>
                                    <p:cond delay="0"/>
                                  </p:stCondLst>
                                  <p:childTnLst>
                                    <p:set>
                                      <p:cBhvr>
                                        <p:cTn id="51" dur="1" fill="hold">
                                          <p:stCondLst>
                                            <p:cond delay="0"/>
                                          </p:stCondLst>
                                        </p:cTn>
                                        <p:tgtEl>
                                          <p:spTgt spid="287787"/>
                                        </p:tgtEl>
                                        <p:attrNameLst>
                                          <p:attrName>style.visibility</p:attrName>
                                        </p:attrNameLst>
                                      </p:cBhvr>
                                      <p:to>
                                        <p:strVal val="visible"/>
                                      </p:to>
                                    </p:set>
                                    <p:animEffect transition="in" filter="fade">
                                      <p:cBhvr>
                                        <p:cTn id="52" dur="2000"/>
                                        <p:tgtEl>
                                          <p:spTgt spid="287787"/>
                                        </p:tgtEl>
                                      </p:cBhvr>
                                    </p:animEffect>
                                    <p:anim calcmode="lin" valueType="num">
                                      <p:cBhvr>
                                        <p:cTn id="53" dur="2000" fill="hold"/>
                                        <p:tgtEl>
                                          <p:spTgt spid="287787"/>
                                        </p:tgtEl>
                                        <p:attrNameLst>
                                          <p:attrName>style.rotation</p:attrName>
                                        </p:attrNameLst>
                                      </p:cBhvr>
                                      <p:tavLst>
                                        <p:tav tm="0">
                                          <p:val>
                                            <p:fltVal val="720"/>
                                          </p:val>
                                        </p:tav>
                                        <p:tav tm="100000">
                                          <p:val>
                                            <p:fltVal val="0"/>
                                          </p:val>
                                        </p:tav>
                                      </p:tavLst>
                                    </p:anim>
                                    <p:anim calcmode="lin" valueType="num">
                                      <p:cBhvr>
                                        <p:cTn id="54" dur="2000" fill="hold"/>
                                        <p:tgtEl>
                                          <p:spTgt spid="287787"/>
                                        </p:tgtEl>
                                        <p:attrNameLst>
                                          <p:attrName>ppt_h</p:attrName>
                                        </p:attrNameLst>
                                      </p:cBhvr>
                                      <p:tavLst>
                                        <p:tav tm="0">
                                          <p:val>
                                            <p:fltVal val="0"/>
                                          </p:val>
                                        </p:tav>
                                        <p:tav tm="100000">
                                          <p:val>
                                            <p:strVal val="#ppt_h"/>
                                          </p:val>
                                        </p:tav>
                                      </p:tavLst>
                                    </p:anim>
                                    <p:anim calcmode="lin" valueType="num">
                                      <p:cBhvr>
                                        <p:cTn id="55" dur="2000" fill="hold"/>
                                        <p:tgtEl>
                                          <p:spTgt spid="287787"/>
                                        </p:tgtEl>
                                        <p:attrNameLst>
                                          <p:attrName>ppt_w</p:attrName>
                                        </p:attrNameLst>
                                      </p:cBhvr>
                                      <p:tavLst>
                                        <p:tav tm="0">
                                          <p:val>
                                            <p:fltVal val="0"/>
                                          </p:val>
                                        </p:tav>
                                        <p:tav tm="100000">
                                          <p:val>
                                            <p:strVal val="#ppt_w"/>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5" presetClass="entr" presetSubtype="0" fill="hold" grpId="0" nodeType="clickEffect">
                                  <p:stCondLst>
                                    <p:cond delay="0"/>
                                  </p:stCondLst>
                                  <p:childTnLst>
                                    <p:set>
                                      <p:cBhvr>
                                        <p:cTn id="66" dur="1" fill="hold">
                                          <p:stCondLst>
                                            <p:cond delay="0"/>
                                          </p:stCondLst>
                                        </p:cTn>
                                        <p:tgtEl>
                                          <p:spTgt spid="287783"/>
                                        </p:tgtEl>
                                        <p:attrNameLst>
                                          <p:attrName>style.visibility</p:attrName>
                                        </p:attrNameLst>
                                      </p:cBhvr>
                                      <p:to>
                                        <p:strVal val="visible"/>
                                      </p:to>
                                    </p:set>
                                    <p:animEffect transition="in" filter="fade">
                                      <p:cBhvr>
                                        <p:cTn id="67" dur="2000"/>
                                        <p:tgtEl>
                                          <p:spTgt spid="287783"/>
                                        </p:tgtEl>
                                      </p:cBhvr>
                                    </p:animEffect>
                                    <p:anim calcmode="lin" valueType="num">
                                      <p:cBhvr>
                                        <p:cTn id="68" dur="2000" fill="hold"/>
                                        <p:tgtEl>
                                          <p:spTgt spid="287783"/>
                                        </p:tgtEl>
                                        <p:attrNameLst>
                                          <p:attrName>style.rotation</p:attrName>
                                        </p:attrNameLst>
                                      </p:cBhvr>
                                      <p:tavLst>
                                        <p:tav tm="0">
                                          <p:val>
                                            <p:fltVal val="720"/>
                                          </p:val>
                                        </p:tav>
                                        <p:tav tm="100000">
                                          <p:val>
                                            <p:fltVal val="0"/>
                                          </p:val>
                                        </p:tav>
                                      </p:tavLst>
                                    </p:anim>
                                    <p:anim calcmode="lin" valueType="num">
                                      <p:cBhvr>
                                        <p:cTn id="69" dur="2000" fill="hold"/>
                                        <p:tgtEl>
                                          <p:spTgt spid="287783"/>
                                        </p:tgtEl>
                                        <p:attrNameLst>
                                          <p:attrName>ppt_h</p:attrName>
                                        </p:attrNameLst>
                                      </p:cBhvr>
                                      <p:tavLst>
                                        <p:tav tm="0">
                                          <p:val>
                                            <p:fltVal val="0"/>
                                          </p:val>
                                        </p:tav>
                                        <p:tav tm="100000">
                                          <p:val>
                                            <p:strVal val="#ppt_h"/>
                                          </p:val>
                                        </p:tav>
                                      </p:tavLst>
                                    </p:anim>
                                    <p:anim calcmode="lin" valueType="num">
                                      <p:cBhvr>
                                        <p:cTn id="70" dur="2000" fill="hold"/>
                                        <p:tgtEl>
                                          <p:spTgt spid="287783"/>
                                        </p:tgtEl>
                                        <p:attrNameLst>
                                          <p:attrName>ppt_w</p:attrName>
                                        </p:attrNameLst>
                                      </p:cBhvr>
                                      <p:tavLst>
                                        <p:tav tm="0">
                                          <p:val>
                                            <p:fltVal val="0"/>
                                          </p:val>
                                        </p:tav>
                                        <p:tav tm="100000">
                                          <p:val>
                                            <p:strVal val="#ppt_w"/>
                                          </p:val>
                                        </p:tav>
                                      </p:tavLst>
                                    </p:anim>
                                  </p:childTnLst>
                                </p:cTn>
                              </p:par>
                            </p:childTnLst>
                          </p:cTn>
                        </p:par>
                      </p:childTnLst>
                    </p:cTn>
                  </p:par>
                  <p:par>
                    <p:cTn id="71" fill="hold">
                      <p:stCondLst>
                        <p:cond delay="indefinite"/>
                      </p:stCondLst>
                      <p:childTnLst>
                        <p:par>
                          <p:cTn id="72" fill="hold">
                            <p:stCondLst>
                              <p:cond delay="0"/>
                            </p:stCondLst>
                            <p:childTnLst>
                              <p:par>
                                <p:cTn id="73" presetID="35" presetClass="entr" presetSubtype="0" fill="hold" grpId="0" nodeType="clickEffect">
                                  <p:stCondLst>
                                    <p:cond delay="0"/>
                                  </p:stCondLst>
                                  <p:childTnLst>
                                    <p:set>
                                      <p:cBhvr>
                                        <p:cTn id="74" dur="1" fill="hold">
                                          <p:stCondLst>
                                            <p:cond delay="0"/>
                                          </p:stCondLst>
                                        </p:cTn>
                                        <p:tgtEl>
                                          <p:spTgt spid="287784"/>
                                        </p:tgtEl>
                                        <p:attrNameLst>
                                          <p:attrName>style.visibility</p:attrName>
                                        </p:attrNameLst>
                                      </p:cBhvr>
                                      <p:to>
                                        <p:strVal val="visible"/>
                                      </p:to>
                                    </p:set>
                                    <p:animEffect transition="in" filter="fade">
                                      <p:cBhvr>
                                        <p:cTn id="75" dur="2000"/>
                                        <p:tgtEl>
                                          <p:spTgt spid="287784"/>
                                        </p:tgtEl>
                                      </p:cBhvr>
                                    </p:animEffect>
                                    <p:anim calcmode="lin" valueType="num">
                                      <p:cBhvr>
                                        <p:cTn id="76" dur="2000" fill="hold"/>
                                        <p:tgtEl>
                                          <p:spTgt spid="287784"/>
                                        </p:tgtEl>
                                        <p:attrNameLst>
                                          <p:attrName>style.rotation</p:attrName>
                                        </p:attrNameLst>
                                      </p:cBhvr>
                                      <p:tavLst>
                                        <p:tav tm="0">
                                          <p:val>
                                            <p:fltVal val="720"/>
                                          </p:val>
                                        </p:tav>
                                        <p:tav tm="100000">
                                          <p:val>
                                            <p:fltVal val="0"/>
                                          </p:val>
                                        </p:tav>
                                      </p:tavLst>
                                    </p:anim>
                                    <p:anim calcmode="lin" valueType="num">
                                      <p:cBhvr>
                                        <p:cTn id="77" dur="2000" fill="hold"/>
                                        <p:tgtEl>
                                          <p:spTgt spid="287784"/>
                                        </p:tgtEl>
                                        <p:attrNameLst>
                                          <p:attrName>ppt_h</p:attrName>
                                        </p:attrNameLst>
                                      </p:cBhvr>
                                      <p:tavLst>
                                        <p:tav tm="0">
                                          <p:val>
                                            <p:fltVal val="0"/>
                                          </p:val>
                                        </p:tav>
                                        <p:tav tm="100000">
                                          <p:val>
                                            <p:strVal val="#ppt_h"/>
                                          </p:val>
                                        </p:tav>
                                      </p:tavLst>
                                    </p:anim>
                                    <p:anim calcmode="lin" valueType="num">
                                      <p:cBhvr>
                                        <p:cTn id="78" dur="2000" fill="hold"/>
                                        <p:tgtEl>
                                          <p:spTgt spid="287784"/>
                                        </p:tgtEl>
                                        <p:attrNameLst>
                                          <p:attrName>ppt_w</p:attrName>
                                        </p:attrNameLst>
                                      </p:cBhvr>
                                      <p:tavLst>
                                        <p:tav tm="0">
                                          <p:val>
                                            <p:fltVal val="0"/>
                                          </p:val>
                                        </p:tav>
                                        <p:tav tm="100000">
                                          <p:val>
                                            <p:strVal val="#ppt_w"/>
                                          </p:val>
                                        </p:tav>
                                      </p:tavLst>
                                    </p:anim>
                                  </p:childTnLst>
                                </p:cTn>
                              </p:par>
                              <p:par>
                                <p:cTn id="79" presetID="35" presetClass="entr" presetSubtype="0" fill="hold" grpId="0" nodeType="withEffect">
                                  <p:stCondLst>
                                    <p:cond delay="0"/>
                                  </p:stCondLst>
                                  <p:childTnLst>
                                    <p:set>
                                      <p:cBhvr>
                                        <p:cTn id="80" dur="1" fill="hold">
                                          <p:stCondLst>
                                            <p:cond delay="0"/>
                                          </p:stCondLst>
                                        </p:cTn>
                                        <p:tgtEl>
                                          <p:spTgt spid="287788"/>
                                        </p:tgtEl>
                                        <p:attrNameLst>
                                          <p:attrName>style.visibility</p:attrName>
                                        </p:attrNameLst>
                                      </p:cBhvr>
                                      <p:to>
                                        <p:strVal val="visible"/>
                                      </p:to>
                                    </p:set>
                                    <p:animEffect transition="in" filter="fade">
                                      <p:cBhvr>
                                        <p:cTn id="81" dur="2000"/>
                                        <p:tgtEl>
                                          <p:spTgt spid="287788"/>
                                        </p:tgtEl>
                                      </p:cBhvr>
                                    </p:animEffect>
                                    <p:anim calcmode="lin" valueType="num">
                                      <p:cBhvr>
                                        <p:cTn id="82" dur="2000" fill="hold"/>
                                        <p:tgtEl>
                                          <p:spTgt spid="287788"/>
                                        </p:tgtEl>
                                        <p:attrNameLst>
                                          <p:attrName>style.rotation</p:attrName>
                                        </p:attrNameLst>
                                      </p:cBhvr>
                                      <p:tavLst>
                                        <p:tav tm="0">
                                          <p:val>
                                            <p:fltVal val="720"/>
                                          </p:val>
                                        </p:tav>
                                        <p:tav tm="100000">
                                          <p:val>
                                            <p:fltVal val="0"/>
                                          </p:val>
                                        </p:tav>
                                      </p:tavLst>
                                    </p:anim>
                                    <p:anim calcmode="lin" valueType="num">
                                      <p:cBhvr>
                                        <p:cTn id="83" dur="2000" fill="hold"/>
                                        <p:tgtEl>
                                          <p:spTgt spid="287788"/>
                                        </p:tgtEl>
                                        <p:attrNameLst>
                                          <p:attrName>ppt_h</p:attrName>
                                        </p:attrNameLst>
                                      </p:cBhvr>
                                      <p:tavLst>
                                        <p:tav tm="0">
                                          <p:val>
                                            <p:fltVal val="0"/>
                                          </p:val>
                                        </p:tav>
                                        <p:tav tm="100000">
                                          <p:val>
                                            <p:strVal val="#ppt_h"/>
                                          </p:val>
                                        </p:tav>
                                      </p:tavLst>
                                    </p:anim>
                                    <p:anim calcmode="lin" valueType="num">
                                      <p:cBhvr>
                                        <p:cTn id="84" dur="2000" fill="hold"/>
                                        <p:tgtEl>
                                          <p:spTgt spid="287788"/>
                                        </p:tgtEl>
                                        <p:attrNameLst>
                                          <p:attrName>ppt_w</p:attrName>
                                        </p:attrNameLst>
                                      </p:cBhvr>
                                      <p:tavLst>
                                        <p:tav tm="0">
                                          <p:val>
                                            <p:fltVal val="0"/>
                                          </p:val>
                                        </p:tav>
                                        <p:tav tm="100000">
                                          <p:val>
                                            <p:strVal val="#ppt_w"/>
                                          </p:val>
                                        </p:tav>
                                      </p:tavLst>
                                    </p:anim>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nodeType="click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fade">
                                      <p:cBhvr>
                                        <p:cTn id="89" dur="1000"/>
                                        <p:tgtEl>
                                          <p:spTgt spid="4"/>
                                        </p:tgtEl>
                                      </p:cBhvr>
                                    </p:animEffect>
                                    <p:anim calcmode="lin" valueType="num">
                                      <p:cBhvr>
                                        <p:cTn id="90" dur="1000" fill="hold"/>
                                        <p:tgtEl>
                                          <p:spTgt spid="4"/>
                                        </p:tgtEl>
                                        <p:attrNameLst>
                                          <p:attrName>ppt_x</p:attrName>
                                        </p:attrNameLst>
                                      </p:cBhvr>
                                      <p:tavLst>
                                        <p:tav tm="0">
                                          <p:val>
                                            <p:strVal val="#ppt_x"/>
                                          </p:val>
                                        </p:tav>
                                        <p:tav tm="100000">
                                          <p:val>
                                            <p:strVal val="#ppt_x"/>
                                          </p:val>
                                        </p:tav>
                                      </p:tavLst>
                                    </p:anim>
                                    <p:anim calcmode="lin" valueType="num">
                                      <p:cBhvr>
                                        <p:cTn id="9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2" presetClass="emph" presetSubtype="0" fill="hold" nodeType="clickEffect">
                                  <p:stCondLst>
                                    <p:cond delay="0"/>
                                  </p:stCondLst>
                                  <p:childTnLst>
                                    <p:animClr clrSpc="rgb" dir="cw">
                                      <p:cBhvr override="childStyle">
                                        <p:cTn id="95" dur="100" fill="hold"/>
                                        <p:tgtEl>
                                          <p:spTgt spid="2"/>
                                        </p:tgtEl>
                                        <p:attrNameLst>
                                          <p:attrName>style.color</p:attrName>
                                        </p:attrNameLst>
                                      </p:cBhvr>
                                      <p:to>
                                        <a:schemeClr val="bg1"/>
                                      </p:to>
                                    </p:animClr>
                                    <p:animClr clrSpc="rgb" dir="cw">
                                      <p:cBhvr>
                                        <p:cTn id="96" dur="100" fill="hold"/>
                                        <p:tgtEl>
                                          <p:spTgt spid="2"/>
                                        </p:tgtEl>
                                        <p:attrNameLst>
                                          <p:attrName>fillcolor</p:attrName>
                                        </p:attrNameLst>
                                      </p:cBhvr>
                                      <p:to>
                                        <a:schemeClr val="bg1"/>
                                      </p:to>
                                    </p:animClr>
                                    <p:set>
                                      <p:cBhvr>
                                        <p:cTn id="97" dur="100" fill="hold"/>
                                        <p:tgtEl>
                                          <p:spTgt spid="2"/>
                                        </p:tgtEl>
                                        <p:attrNameLst>
                                          <p:attrName>fill.type</p:attrName>
                                        </p:attrNameLst>
                                      </p:cBhvr>
                                      <p:to>
                                        <p:strVal val="solid"/>
                                      </p:to>
                                    </p:set>
                                    <p:set>
                                      <p:cBhvr>
                                        <p:cTn id="98" dur="100" fill="hold"/>
                                        <p:tgtEl>
                                          <p:spTgt spid="2"/>
                                        </p:tgtEl>
                                        <p:attrNameLst>
                                          <p:attrName>fill.on</p:attrName>
                                        </p:attrNameLst>
                                      </p:cBhvr>
                                      <p:to>
                                        <p:strVal val="true"/>
                                      </p:to>
                                    </p:set>
                                    <p:animRot by="120000">
                                      <p:cBhvr>
                                        <p:cTn id="99" dur="100" fill="hold">
                                          <p:stCondLst>
                                            <p:cond delay="0"/>
                                          </p:stCondLst>
                                        </p:cTn>
                                        <p:tgtEl>
                                          <p:spTgt spid="2"/>
                                        </p:tgtEl>
                                        <p:attrNameLst>
                                          <p:attrName>r</p:attrName>
                                        </p:attrNameLst>
                                      </p:cBhvr>
                                    </p:animRot>
                                    <p:animRot by="-240000">
                                      <p:cBhvr>
                                        <p:cTn id="100" dur="200" fill="hold">
                                          <p:stCondLst>
                                            <p:cond delay="200"/>
                                          </p:stCondLst>
                                        </p:cTn>
                                        <p:tgtEl>
                                          <p:spTgt spid="2"/>
                                        </p:tgtEl>
                                        <p:attrNameLst>
                                          <p:attrName>r</p:attrName>
                                        </p:attrNameLst>
                                      </p:cBhvr>
                                    </p:animRot>
                                    <p:animRot by="240000">
                                      <p:cBhvr>
                                        <p:cTn id="101" dur="200" fill="hold">
                                          <p:stCondLst>
                                            <p:cond delay="400"/>
                                          </p:stCondLst>
                                        </p:cTn>
                                        <p:tgtEl>
                                          <p:spTgt spid="2"/>
                                        </p:tgtEl>
                                        <p:attrNameLst>
                                          <p:attrName>r</p:attrName>
                                        </p:attrNameLst>
                                      </p:cBhvr>
                                    </p:animRot>
                                    <p:animRot by="-240000">
                                      <p:cBhvr>
                                        <p:cTn id="102" dur="200" fill="hold">
                                          <p:stCondLst>
                                            <p:cond delay="600"/>
                                          </p:stCondLst>
                                        </p:cTn>
                                        <p:tgtEl>
                                          <p:spTgt spid="2"/>
                                        </p:tgtEl>
                                        <p:attrNameLst>
                                          <p:attrName>r</p:attrName>
                                        </p:attrNameLst>
                                      </p:cBhvr>
                                    </p:animRot>
                                    <p:animRot by="120000">
                                      <p:cBhvr>
                                        <p:cTn id="103" dur="200" fill="hold">
                                          <p:stCondLst>
                                            <p:cond delay="800"/>
                                          </p:stCondLst>
                                        </p:cTn>
                                        <p:tgtEl>
                                          <p:spTgt spid="2"/>
                                        </p:tgtEl>
                                        <p:attrNameLst>
                                          <p:attrName>r</p:attrName>
                                        </p:attrNameLst>
                                      </p:cBhvr>
                                    </p:animRot>
                                  </p:childTnLst>
                                </p:cTn>
                              </p:par>
                              <p:par>
                                <p:cTn id="104" presetID="32" presetClass="emph" presetSubtype="0" fill="hold" nodeType="withEffect">
                                  <p:stCondLst>
                                    <p:cond delay="0"/>
                                  </p:stCondLst>
                                  <p:childTnLst>
                                    <p:animClr clrSpc="rgb" dir="cw">
                                      <p:cBhvr override="childStyle">
                                        <p:cTn id="105" dur="100" fill="hold"/>
                                        <p:tgtEl>
                                          <p:spTgt spid="4"/>
                                        </p:tgtEl>
                                        <p:attrNameLst>
                                          <p:attrName>style.color</p:attrName>
                                        </p:attrNameLst>
                                      </p:cBhvr>
                                      <p:to>
                                        <a:schemeClr val="bg1"/>
                                      </p:to>
                                    </p:animClr>
                                    <p:animClr clrSpc="rgb" dir="cw">
                                      <p:cBhvr>
                                        <p:cTn id="106" dur="100" fill="hold"/>
                                        <p:tgtEl>
                                          <p:spTgt spid="4"/>
                                        </p:tgtEl>
                                        <p:attrNameLst>
                                          <p:attrName>fillcolor</p:attrName>
                                        </p:attrNameLst>
                                      </p:cBhvr>
                                      <p:to>
                                        <a:schemeClr val="bg1"/>
                                      </p:to>
                                    </p:animClr>
                                    <p:set>
                                      <p:cBhvr>
                                        <p:cTn id="107" dur="100" fill="hold"/>
                                        <p:tgtEl>
                                          <p:spTgt spid="4"/>
                                        </p:tgtEl>
                                        <p:attrNameLst>
                                          <p:attrName>fill.type</p:attrName>
                                        </p:attrNameLst>
                                      </p:cBhvr>
                                      <p:to>
                                        <p:strVal val="solid"/>
                                      </p:to>
                                    </p:set>
                                    <p:set>
                                      <p:cBhvr>
                                        <p:cTn id="108" dur="100" fill="hold"/>
                                        <p:tgtEl>
                                          <p:spTgt spid="4"/>
                                        </p:tgtEl>
                                        <p:attrNameLst>
                                          <p:attrName>fill.on</p:attrName>
                                        </p:attrNameLst>
                                      </p:cBhvr>
                                      <p:to>
                                        <p:strVal val="true"/>
                                      </p:to>
                                    </p:set>
                                    <p:animRot by="120000">
                                      <p:cBhvr>
                                        <p:cTn id="109" dur="100" fill="hold">
                                          <p:stCondLst>
                                            <p:cond delay="0"/>
                                          </p:stCondLst>
                                        </p:cTn>
                                        <p:tgtEl>
                                          <p:spTgt spid="4"/>
                                        </p:tgtEl>
                                        <p:attrNameLst>
                                          <p:attrName>r</p:attrName>
                                        </p:attrNameLst>
                                      </p:cBhvr>
                                    </p:animRot>
                                    <p:animRot by="-240000">
                                      <p:cBhvr>
                                        <p:cTn id="110" dur="200" fill="hold">
                                          <p:stCondLst>
                                            <p:cond delay="200"/>
                                          </p:stCondLst>
                                        </p:cTn>
                                        <p:tgtEl>
                                          <p:spTgt spid="4"/>
                                        </p:tgtEl>
                                        <p:attrNameLst>
                                          <p:attrName>r</p:attrName>
                                        </p:attrNameLst>
                                      </p:cBhvr>
                                    </p:animRot>
                                    <p:animRot by="240000">
                                      <p:cBhvr>
                                        <p:cTn id="111" dur="200" fill="hold">
                                          <p:stCondLst>
                                            <p:cond delay="400"/>
                                          </p:stCondLst>
                                        </p:cTn>
                                        <p:tgtEl>
                                          <p:spTgt spid="4"/>
                                        </p:tgtEl>
                                        <p:attrNameLst>
                                          <p:attrName>r</p:attrName>
                                        </p:attrNameLst>
                                      </p:cBhvr>
                                    </p:animRot>
                                    <p:animRot by="-240000">
                                      <p:cBhvr>
                                        <p:cTn id="112" dur="200" fill="hold">
                                          <p:stCondLst>
                                            <p:cond delay="600"/>
                                          </p:stCondLst>
                                        </p:cTn>
                                        <p:tgtEl>
                                          <p:spTgt spid="4"/>
                                        </p:tgtEl>
                                        <p:attrNameLst>
                                          <p:attrName>r</p:attrName>
                                        </p:attrNameLst>
                                      </p:cBhvr>
                                    </p:animRot>
                                    <p:animRot by="120000">
                                      <p:cBhvr>
                                        <p:cTn id="113" dur="200" fill="hold">
                                          <p:stCondLst>
                                            <p:cond delay="800"/>
                                          </p:stCondLst>
                                        </p:cTn>
                                        <p:tgtEl>
                                          <p:spTgt spid="4"/>
                                        </p:tgtEl>
                                        <p:attrNameLst>
                                          <p:attrName>r</p:attrName>
                                        </p:attrNameLst>
                                      </p:cBhvr>
                                    </p:animRo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287790"/>
                                        </p:tgtEl>
                                        <p:attrNameLst>
                                          <p:attrName>style.visibility</p:attrName>
                                        </p:attrNameLst>
                                      </p:cBhvr>
                                      <p:to>
                                        <p:strVal val="visible"/>
                                      </p:to>
                                    </p:set>
                                    <p:animEffect transition="in" filter="wipe(left)">
                                      <p:cBhvr>
                                        <p:cTn id="118" dur="500"/>
                                        <p:tgtEl>
                                          <p:spTgt spid="287790"/>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287801"/>
                                        </p:tgtEl>
                                        <p:attrNameLst>
                                          <p:attrName>style.visibility</p:attrName>
                                        </p:attrNameLst>
                                      </p:cBhvr>
                                      <p:to>
                                        <p:strVal val="visible"/>
                                      </p:to>
                                    </p:set>
                                    <p:animEffect transition="in" filter="wipe(left)">
                                      <p:cBhvr>
                                        <p:cTn id="121" dur="500"/>
                                        <p:tgtEl>
                                          <p:spTgt spid="287801"/>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287803"/>
                                        </p:tgtEl>
                                        <p:attrNameLst>
                                          <p:attrName>style.visibility</p:attrName>
                                        </p:attrNameLst>
                                      </p:cBhvr>
                                      <p:to>
                                        <p:strVal val="visible"/>
                                      </p:to>
                                    </p:set>
                                    <p:animEffect transition="in" filter="wipe(left)">
                                      <p:cBhvr>
                                        <p:cTn id="124" dur="500"/>
                                        <p:tgtEl>
                                          <p:spTgt spid="287803"/>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287804"/>
                                        </p:tgtEl>
                                        <p:attrNameLst>
                                          <p:attrName>style.visibility</p:attrName>
                                        </p:attrNameLst>
                                      </p:cBhvr>
                                      <p:to>
                                        <p:strVal val="visible"/>
                                      </p:to>
                                    </p:set>
                                    <p:animEffect transition="in" filter="wipe(left)">
                                      <p:cBhvr>
                                        <p:cTn id="127" dur="500"/>
                                        <p:tgtEl>
                                          <p:spTgt spid="287804"/>
                                        </p:tgtEl>
                                      </p:cBhvr>
                                    </p:animEffect>
                                  </p:childTnLst>
                                </p:cTn>
                              </p:par>
                              <p:par>
                                <p:cTn id="128" presetID="22" presetClass="entr" presetSubtype="8" fill="hold" grpId="0" nodeType="withEffect">
                                  <p:stCondLst>
                                    <p:cond delay="0"/>
                                  </p:stCondLst>
                                  <p:childTnLst>
                                    <p:set>
                                      <p:cBhvr>
                                        <p:cTn id="129" dur="1" fill="hold">
                                          <p:stCondLst>
                                            <p:cond delay="0"/>
                                          </p:stCondLst>
                                        </p:cTn>
                                        <p:tgtEl>
                                          <p:spTgt spid="287805"/>
                                        </p:tgtEl>
                                        <p:attrNameLst>
                                          <p:attrName>style.visibility</p:attrName>
                                        </p:attrNameLst>
                                      </p:cBhvr>
                                      <p:to>
                                        <p:strVal val="visible"/>
                                      </p:to>
                                    </p:set>
                                    <p:animEffect transition="in" filter="wipe(left)">
                                      <p:cBhvr>
                                        <p:cTn id="130" dur="500"/>
                                        <p:tgtEl>
                                          <p:spTgt spid="287805"/>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287802"/>
                                        </p:tgtEl>
                                        <p:attrNameLst>
                                          <p:attrName>style.visibility</p:attrName>
                                        </p:attrNameLst>
                                      </p:cBhvr>
                                      <p:to>
                                        <p:strVal val="visible"/>
                                      </p:to>
                                    </p:set>
                                    <p:animEffect transition="in" filter="wipe(left)">
                                      <p:cBhvr>
                                        <p:cTn id="133" dur="500"/>
                                        <p:tgtEl>
                                          <p:spTgt spid="287802"/>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87809"/>
                                        </p:tgtEl>
                                        <p:attrNameLst>
                                          <p:attrName>style.visibility</p:attrName>
                                        </p:attrNameLst>
                                      </p:cBhvr>
                                      <p:to>
                                        <p:strVal val="visible"/>
                                      </p:to>
                                    </p:set>
                                    <p:animEffect transition="in" filter="wipe(left)">
                                      <p:cBhvr>
                                        <p:cTn id="136" dur="500"/>
                                        <p:tgtEl>
                                          <p:spTgt spid="287809"/>
                                        </p:tgtEl>
                                      </p:cBhvr>
                                    </p:animEffec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nodeType="clickEffect">
                                  <p:stCondLst>
                                    <p:cond delay="0"/>
                                  </p:stCondLst>
                                  <p:childTnLst>
                                    <p:set>
                                      <p:cBhvr>
                                        <p:cTn id="140" dur="1" fill="hold">
                                          <p:stCondLst>
                                            <p:cond delay="0"/>
                                          </p:stCondLst>
                                        </p:cTn>
                                        <p:tgtEl>
                                          <p:spTgt spid="287790"/>
                                        </p:tgtEl>
                                        <p:attrNameLst>
                                          <p:attrName>style.visibility</p:attrName>
                                        </p:attrNameLst>
                                      </p:cBhvr>
                                      <p:to>
                                        <p:strVal val="hidden"/>
                                      </p:to>
                                    </p:set>
                                  </p:childTnLst>
                                </p:cTn>
                              </p:par>
                              <p:par>
                                <p:cTn id="141" presetID="26" presetClass="entr" presetSubtype="0" fill="hold" nodeType="withEffect">
                                  <p:stCondLst>
                                    <p:cond delay="0"/>
                                  </p:stCondLst>
                                  <p:childTnLst>
                                    <p:set>
                                      <p:cBhvr>
                                        <p:cTn id="142" dur="1" fill="hold">
                                          <p:stCondLst>
                                            <p:cond delay="0"/>
                                          </p:stCondLst>
                                        </p:cTn>
                                        <p:tgtEl>
                                          <p:spTgt spid="287808"/>
                                        </p:tgtEl>
                                        <p:attrNameLst>
                                          <p:attrName>style.visibility</p:attrName>
                                        </p:attrNameLst>
                                      </p:cBhvr>
                                      <p:to>
                                        <p:strVal val="visible"/>
                                      </p:to>
                                    </p:set>
                                    <p:animEffect transition="in" filter="wipe(down)">
                                      <p:cBhvr>
                                        <p:cTn id="143" dur="580">
                                          <p:stCondLst>
                                            <p:cond delay="0"/>
                                          </p:stCondLst>
                                        </p:cTn>
                                        <p:tgtEl>
                                          <p:spTgt spid="287808"/>
                                        </p:tgtEl>
                                      </p:cBhvr>
                                    </p:animEffect>
                                    <p:anim calcmode="lin" valueType="num">
                                      <p:cBhvr>
                                        <p:cTn id="144" dur="1822" tmFilter="0,0; 0.14,0.36; 0.43,0.73; 0.71,0.91; 1.0,1.0">
                                          <p:stCondLst>
                                            <p:cond delay="0"/>
                                          </p:stCondLst>
                                        </p:cTn>
                                        <p:tgtEl>
                                          <p:spTgt spid="287808"/>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287808"/>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287808"/>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287808"/>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287808"/>
                                        </p:tgtEl>
                                        <p:attrNameLst>
                                          <p:attrName>ppt_y</p:attrName>
                                        </p:attrNameLst>
                                      </p:cBhvr>
                                      <p:tavLst>
                                        <p:tav tm="0" fmla="#ppt_y-sin(pi*$)/81">
                                          <p:val>
                                            <p:fltVal val="0"/>
                                          </p:val>
                                        </p:tav>
                                        <p:tav tm="100000">
                                          <p:val>
                                            <p:fltVal val="1"/>
                                          </p:val>
                                        </p:tav>
                                      </p:tavLst>
                                    </p:anim>
                                    <p:animScale>
                                      <p:cBhvr>
                                        <p:cTn id="149" dur="26">
                                          <p:stCondLst>
                                            <p:cond delay="650"/>
                                          </p:stCondLst>
                                        </p:cTn>
                                        <p:tgtEl>
                                          <p:spTgt spid="287808"/>
                                        </p:tgtEl>
                                      </p:cBhvr>
                                      <p:to x="100000" y="60000"/>
                                    </p:animScale>
                                    <p:animScale>
                                      <p:cBhvr>
                                        <p:cTn id="150" dur="166" decel="50000">
                                          <p:stCondLst>
                                            <p:cond delay="676"/>
                                          </p:stCondLst>
                                        </p:cTn>
                                        <p:tgtEl>
                                          <p:spTgt spid="287808"/>
                                        </p:tgtEl>
                                      </p:cBhvr>
                                      <p:to x="100000" y="100000"/>
                                    </p:animScale>
                                    <p:animScale>
                                      <p:cBhvr>
                                        <p:cTn id="151" dur="26">
                                          <p:stCondLst>
                                            <p:cond delay="1312"/>
                                          </p:stCondLst>
                                        </p:cTn>
                                        <p:tgtEl>
                                          <p:spTgt spid="287808"/>
                                        </p:tgtEl>
                                      </p:cBhvr>
                                      <p:to x="100000" y="80000"/>
                                    </p:animScale>
                                    <p:animScale>
                                      <p:cBhvr>
                                        <p:cTn id="152" dur="166" decel="50000">
                                          <p:stCondLst>
                                            <p:cond delay="1338"/>
                                          </p:stCondLst>
                                        </p:cTn>
                                        <p:tgtEl>
                                          <p:spTgt spid="287808"/>
                                        </p:tgtEl>
                                      </p:cBhvr>
                                      <p:to x="100000" y="100000"/>
                                    </p:animScale>
                                    <p:animScale>
                                      <p:cBhvr>
                                        <p:cTn id="153" dur="26">
                                          <p:stCondLst>
                                            <p:cond delay="1642"/>
                                          </p:stCondLst>
                                        </p:cTn>
                                        <p:tgtEl>
                                          <p:spTgt spid="287808"/>
                                        </p:tgtEl>
                                      </p:cBhvr>
                                      <p:to x="100000" y="90000"/>
                                    </p:animScale>
                                    <p:animScale>
                                      <p:cBhvr>
                                        <p:cTn id="154" dur="166" decel="50000">
                                          <p:stCondLst>
                                            <p:cond delay="1668"/>
                                          </p:stCondLst>
                                        </p:cTn>
                                        <p:tgtEl>
                                          <p:spTgt spid="287808"/>
                                        </p:tgtEl>
                                      </p:cBhvr>
                                      <p:to x="100000" y="100000"/>
                                    </p:animScale>
                                    <p:animScale>
                                      <p:cBhvr>
                                        <p:cTn id="155" dur="26">
                                          <p:stCondLst>
                                            <p:cond delay="1808"/>
                                          </p:stCondLst>
                                        </p:cTn>
                                        <p:tgtEl>
                                          <p:spTgt spid="287808"/>
                                        </p:tgtEl>
                                      </p:cBhvr>
                                      <p:to x="100000" y="95000"/>
                                    </p:animScale>
                                    <p:animScale>
                                      <p:cBhvr>
                                        <p:cTn id="156" dur="166" decel="50000">
                                          <p:stCondLst>
                                            <p:cond delay="1834"/>
                                          </p:stCondLst>
                                        </p:cTn>
                                        <p:tgtEl>
                                          <p:spTgt spid="287808"/>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9" presetClass="entr" presetSubtype="0" fill="hold" nodeType="clickEffect">
                                  <p:stCondLst>
                                    <p:cond delay="0"/>
                                  </p:stCondLst>
                                  <p:childTnLst>
                                    <p:set>
                                      <p:cBhvr>
                                        <p:cTn id="160" dur="1" fill="hold">
                                          <p:stCondLst>
                                            <p:cond delay="0"/>
                                          </p:stCondLst>
                                        </p:cTn>
                                        <p:tgtEl>
                                          <p:spTgt spid="7"/>
                                        </p:tgtEl>
                                        <p:attrNameLst>
                                          <p:attrName>style.visibility</p:attrName>
                                        </p:attrNameLst>
                                      </p:cBhvr>
                                      <p:to>
                                        <p:strVal val="visible"/>
                                      </p:to>
                                    </p:set>
                                    <p:animEffect transition="in" filter="dissolve">
                                      <p:cBhvr>
                                        <p:cTn id="161" dur="500"/>
                                        <p:tgtEl>
                                          <p:spTgt spid="7"/>
                                        </p:tgtEl>
                                      </p:cBhvr>
                                    </p:animEffect>
                                  </p:childTnLst>
                                </p:cTn>
                              </p:par>
                            </p:childTnLst>
                          </p:cTn>
                        </p:par>
                      </p:childTnLst>
                    </p:cTn>
                  </p:par>
                  <p:par>
                    <p:cTn id="162" fill="hold">
                      <p:stCondLst>
                        <p:cond delay="indefinite"/>
                      </p:stCondLst>
                      <p:childTnLst>
                        <p:par>
                          <p:cTn id="163" fill="hold">
                            <p:stCondLst>
                              <p:cond delay="0"/>
                            </p:stCondLst>
                            <p:childTnLst>
                              <p:par>
                                <p:cTn id="164" presetID="7" presetClass="entr" presetSubtype="2" fill="hold" nodeType="clickEffect">
                                  <p:stCondLst>
                                    <p:cond delay="0"/>
                                  </p:stCondLst>
                                  <p:childTnLst>
                                    <p:set>
                                      <p:cBhvr>
                                        <p:cTn id="165" dur="1" fill="hold">
                                          <p:stCondLst>
                                            <p:cond delay="0"/>
                                          </p:stCondLst>
                                        </p:cTn>
                                        <p:tgtEl>
                                          <p:spTgt spid="287789"/>
                                        </p:tgtEl>
                                        <p:attrNameLst>
                                          <p:attrName>style.visibility</p:attrName>
                                        </p:attrNameLst>
                                      </p:cBhvr>
                                      <p:to>
                                        <p:strVal val="visible"/>
                                      </p:to>
                                    </p:set>
                                    <p:anim calcmode="lin" valueType="num">
                                      <p:cBhvr additive="base">
                                        <p:cTn id="166" dur="5000" fill="hold"/>
                                        <p:tgtEl>
                                          <p:spTgt spid="287789"/>
                                        </p:tgtEl>
                                        <p:attrNameLst>
                                          <p:attrName>ppt_x</p:attrName>
                                        </p:attrNameLst>
                                      </p:cBhvr>
                                      <p:tavLst>
                                        <p:tav tm="0">
                                          <p:val>
                                            <p:strVal val="1+#ppt_w/2"/>
                                          </p:val>
                                        </p:tav>
                                        <p:tav tm="100000">
                                          <p:val>
                                            <p:strVal val="#ppt_x"/>
                                          </p:val>
                                        </p:tav>
                                      </p:tavLst>
                                    </p:anim>
                                    <p:anim calcmode="lin" valueType="num">
                                      <p:cBhvr additive="base">
                                        <p:cTn id="167" dur="5000" fill="hold"/>
                                        <p:tgtEl>
                                          <p:spTgt spid="287789"/>
                                        </p:tgtEl>
                                        <p:attrNameLst>
                                          <p:attrName>ppt_y</p:attrName>
                                        </p:attrNameLst>
                                      </p:cBhvr>
                                      <p:tavLst>
                                        <p:tav tm="0">
                                          <p:val>
                                            <p:strVal val="#ppt_y"/>
                                          </p:val>
                                        </p:tav>
                                        <p:tav tm="100000">
                                          <p:val>
                                            <p:strVal val="#ppt_y"/>
                                          </p:val>
                                        </p:tav>
                                      </p:tavLst>
                                    </p:anim>
                                  </p:childTnLst>
                                </p:cTn>
                              </p:par>
                              <p:par>
                                <p:cTn id="168" presetID="2" presetClass="entr" presetSubtype="8" fill="hold" nodeType="withEffect">
                                  <p:stCondLst>
                                    <p:cond delay="4000"/>
                                  </p:stCondLst>
                                  <p:childTnLst>
                                    <p:set>
                                      <p:cBhvr>
                                        <p:cTn id="169" dur="1" fill="hold">
                                          <p:stCondLst>
                                            <p:cond delay="0"/>
                                          </p:stCondLst>
                                        </p:cTn>
                                        <p:tgtEl>
                                          <p:spTgt spid="287819"/>
                                        </p:tgtEl>
                                        <p:attrNameLst>
                                          <p:attrName>style.visibility</p:attrName>
                                        </p:attrNameLst>
                                      </p:cBhvr>
                                      <p:to>
                                        <p:strVal val="visible"/>
                                      </p:to>
                                    </p:set>
                                    <p:anim calcmode="lin" valueType="num">
                                      <p:cBhvr additive="base">
                                        <p:cTn id="170" dur="1000" fill="hold"/>
                                        <p:tgtEl>
                                          <p:spTgt spid="287819"/>
                                        </p:tgtEl>
                                        <p:attrNameLst>
                                          <p:attrName>ppt_x</p:attrName>
                                        </p:attrNameLst>
                                      </p:cBhvr>
                                      <p:tavLst>
                                        <p:tav tm="0">
                                          <p:val>
                                            <p:strVal val="0-#ppt_w/2"/>
                                          </p:val>
                                        </p:tav>
                                        <p:tav tm="100000">
                                          <p:val>
                                            <p:strVal val="#ppt_x"/>
                                          </p:val>
                                        </p:tav>
                                      </p:tavLst>
                                    </p:anim>
                                    <p:anim calcmode="lin" valueType="num">
                                      <p:cBhvr additive="base">
                                        <p:cTn id="171" dur="1000" fill="hold"/>
                                        <p:tgtEl>
                                          <p:spTgt spid="287819"/>
                                        </p:tgtEl>
                                        <p:attrNameLst>
                                          <p:attrName>ppt_y</p:attrName>
                                        </p:attrNameLst>
                                      </p:cBhvr>
                                      <p:tavLst>
                                        <p:tav tm="0">
                                          <p:val>
                                            <p:strVal val="#ppt_y"/>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32" presetClass="emph" presetSubtype="0" fill="hold" nodeType="clickEffect">
                                  <p:stCondLst>
                                    <p:cond delay="0"/>
                                  </p:stCondLst>
                                  <p:childTnLst>
                                    <p:animClr clrSpc="rgb" dir="cw">
                                      <p:cBhvr override="childStyle">
                                        <p:cTn id="175" dur="100" fill="hold"/>
                                        <p:tgtEl>
                                          <p:spTgt spid="287789"/>
                                        </p:tgtEl>
                                        <p:attrNameLst>
                                          <p:attrName>style.color</p:attrName>
                                        </p:attrNameLst>
                                      </p:cBhvr>
                                      <p:to>
                                        <a:schemeClr val="bg1"/>
                                      </p:to>
                                    </p:animClr>
                                    <p:animClr clrSpc="rgb" dir="cw">
                                      <p:cBhvr>
                                        <p:cTn id="176" dur="100" fill="hold"/>
                                        <p:tgtEl>
                                          <p:spTgt spid="287789"/>
                                        </p:tgtEl>
                                        <p:attrNameLst>
                                          <p:attrName>fillcolor</p:attrName>
                                        </p:attrNameLst>
                                      </p:cBhvr>
                                      <p:to>
                                        <a:schemeClr val="bg1"/>
                                      </p:to>
                                    </p:animClr>
                                    <p:set>
                                      <p:cBhvr>
                                        <p:cTn id="177" dur="100" fill="hold"/>
                                        <p:tgtEl>
                                          <p:spTgt spid="287789"/>
                                        </p:tgtEl>
                                        <p:attrNameLst>
                                          <p:attrName>fill.type</p:attrName>
                                        </p:attrNameLst>
                                      </p:cBhvr>
                                      <p:to>
                                        <p:strVal val="solid"/>
                                      </p:to>
                                    </p:set>
                                    <p:set>
                                      <p:cBhvr>
                                        <p:cTn id="178" dur="100" fill="hold"/>
                                        <p:tgtEl>
                                          <p:spTgt spid="287789"/>
                                        </p:tgtEl>
                                        <p:attrNameLst>
                                          <p:attrName>fill.on</p:attrName>
                                        </p:attrNameLst>
                                      </p:cBhvr>
                                      <p:to>
                                        <p:strVal val="true"/>
                                      </p:to>
                                    </p:set>
                                    <p:animRot by="120000">
                                      <p:cBhvr>
                                        <p:cTn id="179" dur="100" fill="hold">
                                          <p:stCondLst>
                                            <p:cond delay="0"/>
                                          </p:stCondLst>
                                        </p:cTn>
                                        <p:tgtEl>
                                          <p:spTgt spid="287789"/>
                                        </p:tgtEl>
                                        <p:attrNameLst>
                                          <p:attrName>r</p:attrName>
                                        </p:attrNameLst>
                                      </p:cBhvr>
                                    </p:animRot>
                                    <p:animRot by="-240000">
                                      <p:cBhvr>
                                        <p:cTn id="180" dur="200" fill="hold">
                                          <p:stCondLst>
                                            <p:cond delay="200"/>
                                          </p:stCondLst>
                                        </p:cTn>
                                        <p:tgtEl>
                                          <p:spTgt spid="287789"/>
                                        </p:tgtEl>
                                        <p:attrNameLst>
                                          <p:attrName>r</p:attrName>
                                        </p:attrNameLst>
                                      </p:cBhvr>
                                    </p:animRot>
                                    <p:animRot by="240000">
                                      <p:cBhvr>
                                        <p:cTn id="181" dur="200" fill="hold">
                                          <p:stCondLst>
                                            <p:cond delay="400"/>
                                          </p:stCondLst>
                                        </p:cTn>
                                        <p:tgtEl>
                                          <p:spTgt spid="287789"/>
                                        </p:tgtEl>
                                        <p:attrNameLst>
                                          <p:attrName>r</p:attrName>
                                        </p:attrNameLst>
                                      </p:cBhvr>
                                    </p:animRot>
                                    <p:animRot by="-240000">
                                      <p:cBhvr>
                                        <p:cTn id="182" dur="200" fill="hold">
                                          <p:stCondLst>
                                            <p:cond delay="600"/>
                                          </p:stCondLst>
                                        </p:cTn>
                                        <p:tgtEl>
                                          <p:spTgt spid="287789"/>
                                        </p:tgtEl>
                                        <p:attrNameLst>
                                          <p:attrName>r</p:attrName>
                                        </p:attrNameLst>
                                      </p:cBhvr>
                                    </p:animRot>
                                    <p:animRot by="120000">
                                      <p:cBhvr>
                                        <p:cTn id="183" dur="200" fill="hold">
                                          <p:stCondLst>
                                            <p:cond delay="800"/>
                                          </p:stCondLst>
                                        </p:cTn>
                                        <p:tgtEl>
                                          <p:spTgt spid="287789"/>
                                        </p:tgtEl>
                                        <p:attrNameLst>
                                          <p:attrName>r</p:attrName>
                                        </p:attrNameLst>
                                      </p:cBhvr>
                                    </p:animRot>
                                  </p:childTnLst>
                                </p:cTn>
                              </p:par>
                            </p:childTnLst>
                          </p:cTn>
                        </p:par>
                        <p:par>
                          <p:cTn id="184" fill="hold">
                            <p:stCondLst>
                              <p:cond delay="1000"/>
                            </p:stCondLst>
                            <p:childTnLst>
                              <p:par>
                                <p:cTn id="185" presetID="32" presetClass="emph" presetSubtype="0" fill="hold" nodeType="afterEffect">
                                  <p:stCondLst>
                                    <p:cond delay="0"/>
                                  </p:stCondLst>
                                  <p:childTnLst>
                                    <p:animClr clrSpc="rgb" dir="cw">
                                      <p:cBhvr override="childStyle">
                                        <p:cTn id="186" dur="100" fill="hold"/>
                                        <p:tgtEl>
                                          <p:spTgt spid="287789"/>
                                        </p:tgtEl>
                                        <p:attrNameLst>
                                          <p:attrName>style.color</p:attrName>
                                        </p:attrNameLst>
                                      </p:cBhvr>
                                      <p:to>
                                        <a:schemeClr val="bg1"/>
                                      </p:to>
                                    </p:animClr>
                                    <p:animClr clrSpc="rgb" dir="cw">
                                      <p:cBhvr>
                                        <p:cTn id="187" dur="100" fill="hold"/>
                                        <p:tgtEl>
                                          <p:spTgt spid="287789"/>
                                        </p:tgtEl>
                                        <p:attrNameLst>
                                          <p:attrName>fillcolor</p:attrName>
                                        </p:attrNameLst>
                                      </p:cBhvr>
                                      <p:to>
                                        <a:schemeClr val="bg1"/>
                                      </p:to>
                                    </p:animClr>
                                    <p:set>
                                      <p:cBhvr>
                                        <p:cTn id="188" dur="100" fill="hold"/>
                                        <p:tgtEl>
                                          <p:spTgt spid="287789"/>
                                        </p:tgtEl>
                                        <p:attrNameLst>
                                          <p:attrName>fill.type</p:attrName>
                                        </p:attrNameLst>
                                      </p:cBhvr>
                                      <p:to>
                                        <p:strVal val="solid"/>
                                      </p:to>
                                    </p:set>
                                    <p:set>
                                      <p:cBhvr>
                                        <p:cTn id="189" dur="100" fill="hold"/>
                                        <p:tgtEl>
                                          <p:spTgt spid="287789"/>
                                        </p:tgtEl>
                                        <p:attrNameLst>
                                          <p:attrName>fill.on</p:attrName>
                                        </p:attrNameLst>
                                      </p:cBhvr>
                                      <p:to>
                                        <p:strVal val="true"/>
                                      </p:to>
                                    </p:set>
                                    <p:animRot by="120000">
                                      <p:cBhvr>
                                        <p:cTn id="190" dur="100" fill="hold">
                                          <p:stCondLst>
                                            <p:cond delay="0"/>
                                          </p:stCondLst>
                                        </p:cTn>
                                        <p:tgtEl>
                                          <p:spTgt spid="287789"/>
                                        </p:tgtEl>
                                        <p:attrNameLst>
                                          <p:attrName>r</p:attrName>
                                        </p:attrNameLst>
                                      </p:cBhvr>
                                    </p:animRot>
                                    <p:animRot by="-240000">
                                      <p:cBhvr>
                                        <p:cTn id="191" dur="200" fill="hold">
                                          <p:stCondLst>
                                            <p:cond delay="200"/>
                                          </p:stCondLst>
                                        </p:cTn>
                                        <p:tgtEl>
                                          <p:spTgt spid="287789"/>
                                        </p:tgtEl>
                                        <p:attrNameLst>
                                          <p:attrName>r</p:attrName>
                                        </p:attrNameLst>
                                      </p:cBhvr>
                                    </p:animRot>
                                    <p:animRot by="240000">
                                      <p:cBhvr>
                                        <p:cTn id="192" dur="200" fill="hold">
                                          <p:stCondLst>
                                            <p:cond delay="400"/>
                                          </p:stCondLst>
                                        </p:cTn>
                                        <p:tgtEl>
                                          <p:spTgt spid="287789"/>
                                        </p:tgtEl>
                                        <p:attrNameLst>
                                          <p:attrName>r</p:attrName>
                                        </p:attrNameLst>
                                      </p:cBhvr>
                                    </p:animRot>
                                    <p:animRot by="-240000">
                                      <p:cBhvr>
                                        <p:cTn id="193" dur="200" fill="hold">
                                          <p:stCondLst>
                                            <p:cond delay="600"/>
                                          </p:stCondLst>
                                        </p:cTn>
                                        <p:tgtEl>
                                          <p:spTgt spid="287789"/>
                                        </p:tgtEl>
                                        <p:attrNameLst>
                                          <p:attrName>r</p:attrName>
                                        </p:attrNameLst>
                                      </p:cBhvr>
                                    </p:animRot>
                                    <p:animRot by="120000">
                                      <p:cBhvr>
                                        <p:cTn id="194" dur="200" fill="hold">
                                          <p:stCondLst>
                                            <p:cond delay="800"/>
                                          </p:stCondLst>
                                        </p:cTn>
                                        <p:tgtEl>
                                          <p:spTgt spid="287789"/>
                                        </p:tgtEl>
                                        <p:attrNameLst>
                                          <p:attrName>r</p:attrName>
                                        </p:attrNameLst>
                                      </p:cBhvr>
                                    </p:animRot>
                                  </p:childTnLst>
                                </p:cTn>
                              </p:par>
                            </p:childTnLst>
                          </p:cTn>
                        </p:par>
                        <p:par>
                          <p:cTn id="195" fill="hold">
                            <p:stCondLst>
                              <p:cond delay="2000"/>
                            </p:stCondLst>
                            <p:childTnLst>
                              <p:par>
                                <p:cTn id="196" presetID="32" presetClass="emph" presetSubtype="0" fill="hold" nodeType="afterEffect">
                                  <p:stCondLst>
                                    <p:cond delay="0"/>
                                  </p:stCondLst>
                                  <p:childTnLst>
                                    <p:animClr clrSpc="rgb" dir="cw">
                                      <p:cBhvr override="childStyle">
                                        <p:cTn id="197" dur="100" fill="hold"/>
                                        <p:tgtEl>
                                          <p:spTgt spid="287789"/>
                                        </p:tgtEl>
                                        <p:attrNameLst>
                                          <p:attrName>style.color</p:attrName>
                                        </p:attrNameLst>
                                      </p:cBhvr>
                                      <p:to>
                                        <a:schemeClr val="bg1"/>
                                      </p:to>
                                    </p:animClr>
                                    <p:animClr clrSpc="rgb" dir="cw">
                                      <p:cBhvr>
                                        <p:cTn id="198" dur="100" fill="hold"/>
                                        <p:tgtEl>
                                          <p:spTgt spid="287789"/>
                                        </p:tgtEl>
                                        <p:attrNameLst>
                                          <p:attrName>fillcolor</p:attrName>
                                        </p:attrNameLst>
                                      </p:cBhvr>
                                      <p:to>
                                        <a:schemeClr val="bg1"/>
                                      </p:to>
                                    </p:animClr>
                                    <p:set>
                                      <p:cBhvr>
                                        <p:cTn id="199" dur="100" fill="hold"/>
                                        <p:tgtEl>
                                          <p:spTgt spid="287789"/>
                                        </p:tgtEl>
                                        <p:attrNameLst>
                                          <p:attrName>fill.type</p:attrName>
                                        </p:attrNameLst>
                                      </p:cBhvr>
                                      <p:to>
                                        <p:strVal val="solid"/>
                                      </p:to>
                                    </p:set>
                                    <p:set>
                                      <p:cBhvr>
                                        <p:cTn id="200" dur="100" fill="hold"/>
                                        <p:tgtEl>
                                          <p:spTgt spid="287789"/>
                                        </p:tgtEl>
                                        <p:attrNameLst>
                                          <p:attrName>fill.on</p:attrName>
                                        </p:attrNameLst>
                                      </p:cBhvr>
                                      <p:to>
                                        <p:strVal val="true"/>
                                      </p:to>
                                    </p:set>
                                    <p:animRot by="120000">
                                      <p:cBhvr>
                                        <p:cTn id="201" dur="100" fill="hold">
                                          <p:stCondLst>
                                            <p:cond delay="0"/>
                                          </p:stCondLst>
                                        </p:cTn>
                                        <p:tgtEl>
                                          <p:spTgt spid="287789"/>
                                        </p:tgtEl>
                                        <p:attrNameLst>
                                          <p:attrName>r</p:attrName>
                                        </p:attrNameLst>
                                      </p:cBhvr>
                                    </p:animRot>
                                    <p:animRot by="-240000">
                                      <p:cBhvr>
                                        <p:cTn id="202" dur="200" fill="hold">
                                          <p:stCondLst>
                                            <p:cond delay="200"/>
                                          </p:stCondLst>
                                        </p:cTn>
                                        <p:tgtEl>
                                          <p:spTgt spid="287789"/>
                                        </p:tgtEl>
                                        <p:attrNameLst>
                                          <p:attrName>r</p:attrName>
                                        </p:attrNameLst>
                                      </p:cBhvr>
                                    </p:animRot>
                                    <p:animRot by="240000">
                                      <p:cBhvr>
                                        <p:cTn id="203" dur="200" fill="hold">
                                          <p:stCondLst>
                                            <p:cond delay="400"/>
                                          </p:stCondLst>
                                        </p:cTn>
                                        <p:tgtEl>
                                          <p:spTgt spid="287789"/>
                                        </p:tgtEl>
                                        <p:attrNameLst>
                                          <p:attrName>r</p:attrName>
                                        </p:attrNameLst>
                                      </p:cBhvr>
                                    </p:animRot>
                                    <p:animRot by="-240000">
                                      <p:cBhvr>
                                        <p:cTn id="204" dur="200" fill="hold">
                                          <p:stCondLst>
                                            <p:cond delay="600"/>
                                          </p:stCondLst>
                                        </p:cTn>
                                        <p:tgtEl>
                                          <p:spTgt spid="287789"/>
                                        </p:tgtEl>
                                        <p:attrNameLst>
                                          <p:attrName>r</p:attrName>
                                        </p:attrNameLst>
                                      </p:cBhvr>
                                    </p:animRot>
                                    <p:animRot by="120000">
                                      <p:cBhvr>
                                        <p:cTn id="205" dur="200" fill="hold">
                                          <p:stCondLst>
                                            <p:cond delay="800"/>
                                          </p:stCondLst>
                                        </p:cTn>
                                        <p:tgtEl>
                                          <p:spTgt spid="28778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8" grpId="0"/>
      <p:bldP spid="10245" grpId="0"/>
      <p:bldP spid="10246" grpId="0"/>
      <p:bldP spid="287780" grpId="0"/>
      <p:bldP spid="287783" grpId="0"/>
      <p:bldP spid="287784" grpId="0"/>
      <p:bldP spid="287787" grpId="0" animBg="1"/>
      <p:bldP spid="287788" grpId="0" animBg="1"/>
      <p:bldP spid="287801" grpId="0" animBg="1"/>
      <p:bldP spid="287802" grpId="0" animBg="1"/>
      <p:bldP spid="287803" grpId="0" animBg="1"/>
      <p:bldP spid="287804" grpId="0" animBg="1"/>
      <p:bldP spid="287805" grpId="0" animBg="1"/>
      <p:bldP spid="287809" grpId="0" animBg="1"/>
      <p:bldP spid="3" grpId="0" animBg="1"/>
      <p:bldP spid="4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5"/>
          <p:cNvSpPr>
            <a:spLocks noChangeArrowheads="1"/>
          </p:cNvSpPr>
          <p:nvPr/>
        </p:nvSpPr>
        <p:spPr bwMode="auto">
          <a:xfrm>
            <a:off x="199002" y="279618"/>
            <a:ext cx="6143625" cy="519113"/>
          </a:xfrm>
          <a:prstGeom prst="rect">
            <a:avLst/>
          </a:prstGeom>
          <a:noFill/>
          <a:ln w="9525">
            <a:noFill/>
            <a:miter lim="800000"/>
            <a:headEnd/>
            <a:tailEnd/>
          </a:ln>
        </p:spPr>
        <p:txBody>
          <a:bodyPr wrap="none" anchor="ctr">
            <a:spAutoFit/>
          </a:bodyPr>
          <a:lstStyle/>
          <a:p>
            <a:r>
              <a:rPr lang="en-US" dirty="0">
                <a:solidFill>
                  <a:srgbClr val="FF0000"/>
                </a:solidFill>
              </a:rPr>
              <a:t>What if air resistance isn’t negligible? </a:t>
            </a:r>
          </a:p>
        </p:txBody>
      </p:sp>
      <p:sp>
        <p:nvSpPr>
          <p:cNvPr id="45059" name="Rectangle 16"/>
          <p:cNvSpPr>
            <a:spLocks noChangeArrowheads="1"/>
          </p:cNvSpPr>
          <p:nvPr/>
        </p:nvSpPr>
        <p:spPr bwMode="auto">
          <a:xfrm>
            <a:off x="161646" y="979379"/>
            <a:ext cx="5324475" cy="519112"/>
          </a:xfrm>
          <a:prstGeom prst="rect">
            <a:avLst/>
          </a:prstGeom>
          <a:noFill/>
          <a:ln w="9525">
            <a:noFill/>
            <a:miter lim="800000"/>
            <a:headEnd/>
            <a:tailEnd/>
          </a:ln>
        </p:spPr>
        <p:txBody>
          <a:bodyPr wrap="none" anchor="ctr">
            <a:spAutoFit/>
          </a:bodyPr>
          <a:lstStyle/>
          <a:p>
            <a:r>
              <a:rPr lang="en-US" dirty="0">
                <a:solidFill>
                  <a:srgbClr val="FF0000"/>
                </a:solidFill>
              </a:rPr>
              <a:t>Air resistance (F</a:t>
            </a:r>
            <a:r>
              <a:rPr lang="en-US" baseline="-25000" dirty="0">
                <a:solidFill>
                  <a:srgbClr val="FF0000"/>
                </a:solidFill>
              </a:rPr>
              <a:t>air</a:t>
            </a:r>
            <a:r>
              <a:rPr lang="en-US" dirty="0">
                <a:solidFill>
                  <a:srgbClr val="FF0000"/>
                </a:solidFill>
              </a:rPr>
              <a:t>) depends on: </a:t>
            </a:r>
          </a:p>
        </p:txBody>
      </p:sp>
      <p:sp>
        <p:nvSpPr>
          <p:cNvPr id="45060" name="Rectangle 17"/>
          <p:cNvSpPr>
            <a:spLocks noChangeArrowheads="1"/>
          </p:cNvSpPr>
          <p:nvPr/>
        </p:nvSpPr>
        <p:spPr bwMode="auto">
          <a:xfrm>
            <a:off x="373390" y="1604854"/>
            <a:ext cx="579437" cy="519112"/>
          </a:xfrm>
          <a:prstGeom prst="rect">
            <a:avLst/>
          </a:prstGeom>
          <a:noFill/>
          <a:ln w="9525">
            <a:noFill/>
            <a:miter lim="800000"/>
            <a:headEnd/>
            <a:tailEnd/>
          </a:ln>
        </p:spPr>
        <p:txBody>
          <a:bodyPr wrap="none" anchor="ctr">
            <a:spAutoFit/>
          </a:bodyPr>
          <a:lstStyle/>
          <a:p>
            <a:r>
              <a:rPr lang="en-US">
                <a:solidFill>
                  <a:srgbClr val="FF0000"/>
                </a:solidFill>
              </a:rPr>
              <a:t>1. </a:t>
            </a:r>
          </a:p>
        </p:txBody>
      </p:sp>
      <p:sp>
        <p:nvSpPr>
          <p:cNvPr id="45061" name="Rectangle 18"/>
          <p:cNvSpPr>
            <a:spLocks noChangeArrowheads="1"/>
          </p:cNvSpPr>
          <p:nvPr/>
        </p:nvSpPr>
        <p:spPr bwMode="auto">
          <a:xfrm>
            <a:off x="365452" y="2236679"/>
            <a:ext cx="579438" cy="519112"/>
          </a:xfrm>
          <a:prstGeom prst="rect">
            <a:avLst/>
          </a:prstGeom>
          <a:noFill/>
          <a:ln w="9525">
            <a:noFill/>
            <a:miter lim="800000"/>
            <a:headEnd/>
            <a:tailEnd/>
          </a:ln>
        </p:spPr>
        <p:txBody>
          <a:bodyPr wrap="none" anchor="ctr">
            <a:spAutoFit/>
          </a:bodyPr>
          <a:lstStyle/>
          <a:p>
            <a:r>
              <a:rPr lang="en-US">
                <a:solidFill>
                  <a:srgbClr val="FF0000"/>
                </a:solidFill>
              </a:rPr>
              <a:t>2. </a:t>
            </a:r>
          </a:p>
        </p:txBody>
      </p:sp>
      <p:grpSp>
        <p:nvGrpSpPr>
          <p:cNvPr id="2" name="Group 34"/>
          <p:cNvGrpSpPr>
            <a:grpSpLocks/>
          </p:cNvGrpSpPr>
          <p:nvPr/>
        </p:nvGrpSpPr>
        <p:grpSpPr bwMode="auto">
          <a:xfrm>
            <a:off x="5078413" y="2101646"/>
            <a:ext cx="1098550" cy="1003300"/>
            <a:chOff x="3682" y="1027"/>
            <a:chExt cx="692" cy="632"/>
          </a:xfrm>
        </p:grpSpPr>
        <p:pic>
          <p:nvPicPr>
            <p:cNvPr id="45094" name="Picture 23" descr="so02022_[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0800000">
              <a:off x="3834" y="1027"/>
              <a:ext cx="377" cy="225"/>
            </a:xfrm>
            <a:prstGeom prst="rect">
              <a:avLst/>
            </a:prstGeom>
            <a:noFill/>
            <a:ln w="9525">
              <a:noFill/>
              <a:miter lim="800000"/>
              <a:headEnd/>
              <a:tailEnd/>
            </a:ln>
          </p:spPr>
        </p:pic>
        <p:sp>
          <p:nvSpPr>
            <p:cNvPr id="45095" name="Line 26"/>
            <p:cNvSpPr>
              <a:spLocks noChangeShapeType="1"/>
            </p:cNvSpPr>
            <p:nvPr/>
          </p:nvSpPr>
          <p:spPr bwMode="auto">
            <a:xfrm>
              <a:off x="4110" y="1342"/>
              <a:ext cx="0" cy="238"/>
            </a:xfrm>
            <a:prstGeom prst="line">
              <a:avLst/>
            </a:prstGeom>
            <a:noFill/>
            <a:ln w="22225">
              <a:solidFill>
                <a:srgbClr val="FF0000"/>
              </a:solidFill>
              <a:round/>
              <a:headEnd/>
              <a:tailEnd type="triangle" w="lg" len="lg"/>
            </a:ln>
          </p:spPr>
          <p:txBody>
            <a:bodyPr/>
            <a:lstStyle/>
            <a:p>
              <a:endParaRPr lang="en-US">
                <a:solidFill>
                  <a:srgbClr val="000000"/>
                </a:solidFill>
              </a:endParaRPr>
            </a:p>
          </p:txBody>
        </p:sp>
        <p:sp>
          <p:nvSpPr>
            <p:cNvPr id="45096" name="Text Box 27"/>
            <p:cNvSpPr txBox="1">
              <a:spLocks noChangeArrowheads="1"/>
            </p:cNvSpPr>
            <p:nvPr/>
          </p:nvSpPr>
          <p:spPr bwMode="auto">
            <a:xfrm>
              <a:off x="3682" y="1342"/>
              <a:ext cx="692" cy="317"/>
            </a:xfrm>
            <a:prstGeom prst="rect">
              <a:avLst/>
            </a:prstGeom>
            <a:noFill/>
            <a:ln w="9525">
              <a:noFill/>
              <a:miter lim="800000"/>
              <a:headEnd/>
              <a:tailEnd/>
            </a:ln>
          </p:spPr>
          <p:txBody>
            <a:bodyPr/>
            <a:lstStyle/>
            <a:p>
              <a:r>
                <a:rPr lang="en-US" sz="2400">
                  <a:solidFill>
                    <a:srgbClr val="FF0000"/>
                  </a:solidFill>
                </a:rPr>
                <a:t>mg</a:t>
              </a:r>
            </a:p>
          </p:txBody>
        </p:sp>
      </p:grpSp>
      <p:grpSp>
        <p:nvGrpSpPr>
          <p:cNvPr id="3" name="Group 35"/>
          <p:cNvGrpSpPr>
            <a:grpSpLocks/>
          </p:cNvGrpSpPr>
          <p:nvPr/>
        </p:nvGrpSpPr>
        <p:grpSpPr bwMode="auto">
          <a:xfrm>
            <a:off x="5078413" y="3228771"/>
            <a:ext cx="1098550" cy="1133475"/>
            <a:chOff x="3682" y="1737"/>
            <a:chExt cx="692" cy="714"/>
          </a:xfrm>
        </p:grpSpPr>
        <p:sp>
          <p:nvSpPr>
            <p:cNvPr id="45093" name="Text Box 29"/>
            <p:cNvSpPr txBox="1">
              <a:spLocks noChangeArrowheads="1"/>
            </p:cNvSpPr>
            <p:nvPr/>
          </p:nvSpPr>
          <p:spPr bwMode="auto">
            <a:xfrm>
              <a:off x="3682" y="2134"/>
              <a:ext cx="692" cy="317"/>
            </a:xfrm>
            <a:prstGeom prst="rect">
              <a:avLst/>
            </a:prstGeom>
            <a:noFill/>
            <a:ln w="9525">
              <a:noFill/>
              <a:miter lim="800000"/>
              <a:headEnd/>
              <a:tailEnd/>
            </a:ln>
          </p:spPr>
          <p:txBody>
            <a:bodyPr/>
            <a:lstStyle/>
            <a:p>
              <a:r>
                <a:rPr lang="en-US" sz="2400" dirty="0">
                  <a:solidFill>
                    <a:srgbClr val="FF0000"/>
                  </a:solidFill>
                </a:rPr>
                <a:t>mg</a:t>
              </a:r>
            </a:p>
          </p:txBody>
        </p:sp>
        <p:pic>
          <p:nvPicPr>
            <p:cNvPr id="45091" name="Picture 24" descr="so02022_[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8062016">
              <a:off x="3830" y="1821"/>
              <a:ext cx="387" cy="219"/>
            </a:xfrm>
            <a:prstGeom prst="rect">
              <a:avLst/>
            </a:prstGeom>
            <a:noFill/>
            <a:ln w="9525">
              <a:noFill/>
              <a:miter lim="800000"/>
              <a:headEnd/>
              <a:tailEnd/>
            </a:ln>
          </p:spPr>
        </p:pic>
        <p:sp>
          <p:nvSpPr>
            <p:cNvPr id="45092" name="Line 28"/>
            <p:cNvSpPr>
              <a:spLocks noChangeShapeType="1"/>
            </p:cNvSpPr>
            <p:nvPr/>
          </p:nvSpPr>
          <p:spPr bwMode="auto">
            <a:xfrm>
              <a:off x="4110" y="2173"/>
              <a:ext cx="0" cy="238"/>
            </a:xfrm>
            <a:prstGeom prst="line">
              <a:avLst/>
            </a:prstGeom>
            <a:noFill/>
            <a:ln w="22225">
              <a:solidFill>
                <a:srgbClr val="FF0000"/>
              </a:solidFill>
              <a:round/>
              <a:headEnd/>
              <a:tailEnd type="triangle" w="lg" len="lg"/>
            </a:ln>
          </p:spPr>
          <p:txBody>
            <a:bodyPr/>
            <a:lstStyle/>
            <a:p>
              <a:endParaRPr lang="en-US">
                <a:solidFill>
                  <a:srgbClr val="000000"/>
                </a:solidFill>
              </a:endParaRPr>
            </a:p>
          </p:txBody>
        </p:sp>
      </p:grpSp>
      <p:grpSp>
        <p:nvGrpSpPr>
          <p:cNvPr id="4" name="Group 36"/>
          <p:cNvGrpSpPr>
            <a:grpSpLocks/>
          </p:cNvGrpSpPr>
          <p:nvPr/>
        </p:nvGrpSpPr>
        <p:grpSpPr bwMode="auto">
          <a:xfrm>
            <a:off x="5078413" y="4738484"/>
            <a:ext cx="1098550" cy="1258887"/>
            <a:chOff x="3682" y="2688"/>
            <a:chExt cx="692" cy="793"/>
          </a:xfrm>
        </p:grpSpPr>
        <p:pic>
          <p:nvPicPr>
            <p:cNvPr id="45088" name="Picture 25" descr="so02022_[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3831" y="2771"/>
              <a:ext cx="386" cy="219"/>
            </a:xfrm>
            <a:prstGeom prst="rect">
              <a:avLst/>
            </a:prstGeom>
            <a:noFill/>
            <a:ln w="9525">
              <a:noFill/>
              <a:miter lim="800000"/>
              <a:headEnd/>
              <a:tailEnd/>
            </a:ln>
          </p:spPr>
        </p:pic>
        <p:sp>
          <p:nvSpPr>
            <p:cNvPr id="45089" name="Line 30"/>
            <p:cNvSpPr>
              <a:spLocks noChangeShapeType="1"/>
            </p:cNvSpPr>
            <p:nvPr/>
          </p:nvSpPr>
          <p:spPr bwMode="auto">
            <a:xfrm>
              <a:off x="4110" y="3164"/>
              <a:ext cx="0" cy="238"/>
            </a:xfrm>
            <a:prstGeom prst="line">
              <a:avLst/>
            </a:prstGeom>
            <a:noFill/>
            <a:ln w="22225">
              <a:solidFill>
                <a:srgbClr val="FF0000"/>
              </a:solidFill>
              <a:round/>
              <a:headEnd/>
              <a:tailEnd type="triangle" w="lg" len="lg"/>
            </a:ln>
          </p:spPr>
          <p:txBody>
            <a:bodyPr/>
            <a:lstStyle/>
            <a:p>
              <a:endParaRPr lang="en-US">
                <a:solidFill>
                  <a:srgbClr val="000000"/>
                </a:solidFill>
              </a:endParaRPr>
            </a:p>
          </p:txBody>
        </p:sp>
        <p:sp>
          <p:nvSpPr>
            <p:cNvPr id="45090" name="Text Box 31"/>
            <p:cNvSpPr txBox="1">
              <a:spLocks noChangeArrowheads="1"/>
            </p:cNvSpPr>
            <p:nvPr/>
          </p:nvSpPr>
          <p:spPr bwMode="auto">
            <a:xfrm>
              <a:off x="3682" y="3164"/>
              <a:ext cx="692" cy="317"/>
            </a:xfrm>
            <a:prstGeom prst="rect">
              <a:avLst/>
            </a:prstGeom>
            <a:noFill/>
            <a:ln w="9525">
              <a:noFill/>
              <a:miter lim="800000"/>
              <a:headEnd/>
              <a:tailEnd/>
            </a:ln>
          </p:spPr>
          <p:txBody>
            <a:bodyPr/>
            <a:lstStyle/>
            <a:p>
              <a:r>
                <a:rPr lang="en-US" sz="2400">
                  <a:solidFill>
                    <a:srgbClr val="FF0000"/>
                  </a:solidFill>
                </a:rPr>
                <a:t>mg</a:t>
              </a:r>
            </a:p>
          </p:txBody>
        </p:sp>
      </p:grpSp>
      <p:sp>
        <p:nvSpPr>
          <p:cNvPr id="302112" name="Rectangle 32"/>
          <p:cNvSpPr>
            <a:spLocks noChangeArrowheads="1"/>
          </p:cNvSpPr>
          <p:nvPr/>
        </p:nvSpPr>
        <p:spPr bwMode="auto">
          <a:xfrm>
            <a:off x="855990" y="1604854"/>
            <a:ext cx="3213100" cy="519112"/>
          </a:xfrm>
          <a:prstGeom prst="rect">
            <a:avLst/>
          </a:prstGeom>
          <a:noFill/>
          <a:ln w="9525">
            <a:noFill/>
            <a:miter lim="800000"/>
            <a:headEnd/>
            <a:tailEnd/>
          </a:ln>
        </p:spPr>
        <p:txBody>
          <a:bodyPr wrap="none" anchor="ctr">
            <a:spAutoFit/>
          </a:bodyPr>
          <a:lstStyle/>
          <a:p>
            <a:r>
              <a:rPr lang="en-US" dirty="0">
                <a:solidFill>
                  <a:srgbClr val="000000"/>
                </a:solidFill>
              </a:rPr>
              <a:t>geometry of object </a:t>
            </a:r>
          </a:p>
        </p:txBody>
      </p:sp>
      <p:sp>
        <p:nvSpPr>
          <p:cNvPr id="302113" name="Rectangle 33"/>
          <p:cNvSpPr>
            <a:spLocks noChangeArrowheads="1"/>
          </p:cNvSpPr>
          <p:nvPr/>
        </p:nvSpPr>
        <p:spPr bwMode="auto">
          <a:xfrm>
            <a:off x="851227" y="2228741"/>
            <a:ext cx="2698750" cy="519113"/>
          </a:xfrm>
          <a:prstGeom prst="rect">
            <a:avLst/>
          </a:prstGeom>
          <a:noFill/>
          <a:ln w="9525">
            <a:noFill/>
            <a:miter lim="800000"/>
            <a:headEnd/>
            <a:tailEnd/>
          </a:ln>
        </p:spPr>
        <p:txBody>
          <a:bodyPr wrap="none" anchor="ctr">
            <a:spAutoFit/>
          </a:bodyPr>
          <a:lstStyle/>
          <a:p>
            <a:r>
              <a:rPr lang="en-US" dirty="0">
                <a:solidFill>
                  <a:srgbClr val="000000"/>
                </a:solidFill>
              </a:rPr>
              <a:t>speed of object </a:t>
            </a:r>
          </a:p>
        </p:txBody>
      </p:sp>
      <p:sp>
        <p:nvSpPr>
          <p:cNvPr id="302117" name="Rectangle 37"/>
          <p:cNvSpPr>
            <a:spLocks noChangeArrowheads="1"/>
          </p:cNvSpPr>
          <p:nvPr/>
        </p:nvSpPr>
        <p:spPr bwMode="auto">
          <a:xfrm>
            <a:off x="6183313" y="2085117"/>
            <a:ext cx="852487" cy="457200"/>
          </a:xfrm>
          <a:prstGeom prst="rect">
            <a:avLst/>
          </a:prstGeom>
          <a:noFill/>
          <a:ln w="9525">
            <a:noFill/>
            <a:miter lim="800000"/>
            <a:headEnd/>
            <a:tailEnd/>
          </a:ln>
        </p:spPr>
        <p:txBody>
          <a:bodyPr wrap="none" anchor="ctr">
            <a:spAutoFit/>
          </a:bodyPr>
          <a:lstStyle/>
          <a:p>
            <a:r>
              <a:rPr lang="en-US" sz="2400" dirty="0">
                <a:solidFill>
                  <a:srgbClr val="000000"/>
                </a:solidFill>
              </a:rPr>
              <a:t>v = 0</a:t>
            </a:r>
          </a:p>
        </p:txBody>
      </p:sp>
      <p:sp>
        <p:nvSpPr>
          <p:cNvPr id="302118" name="Rectangle 38"/>
          <p:cNvSpPr>
            <a:spLocks noChangeArrowheads="1"/>
          </p:cNvSpPr>
          <p:nvPr/>
        </p:nvSpPr>
        <p:spPr bwMode="auto">
          <a:xfrm>
            <a:off x="6091238" y="2448655"/>
            <a:ext cx="1111250" cy="457200"/>
          </a:xfrm>
          <a:prstGeom prst="rect">
            <a:avLst/>
          </a:prstGeom>
          <a:noFill/>
          <a:ln w="9525">
            <a:noFill/>
            <a:miter lim="800000"/>
            <a:headEnd/>
            <a:tailEnd/>
          </a:ln>
        </p:spPr>
        <p:txBody>
          <a:bodyPr wrap="none" anchor="ctr">
            <a:spAutoFit/>
          </a:bodyPr>
          <a:lstStyle/>
          <a:p>
            <a:r>
              <a:rPr lang="en-US" sz="2400" dirty="0">
                <a:solidFill>
                  <a:srgbClr val="000000"/>
                </a:solidFill>
              </a:rPr>
              <a:t>F</a:t>
            </a:r>
            <a:r>
              <a:rPr lang="en-US" sz="2400" baseline="-25000" dirty="0">
                <a:solidFill>
                  <a:srgbClr val="000000"/>
                </a:solidFill>
              </a:rPr>
              <a:t>air</a:t>
            </a:r>
            <a:r>
              <a:rPr lang="en-US" sz="2400" dirty="0">
                <a:solidFill>
                  <a:srgbClr val="000000"/>
                </a:solidFill>
              </a:rPr>
              <a:t> = 0</a:t>
            </a:r>
          </a:p>
        </p:txBody>
      </p:sp>
      <p:sp>
        <p:nvSpPr>
          <p:cNvPr id="302119" name="Rectangle 39"/>
          <p:cNvSpPr>
            <a:spLocks noChangeArrowheads="1"/>
          </p:cNvSpPr>
          <p:nvPr/>
        </p:nvSpPr>
        <p:spPr bwMode="auto">
          <a:xfrm>
            <a:off x="6169025" y="3267525"/>
            <a:ext cx="1709738" cy="457200"/>
          </a:xfrm>
          <a:prstGeom prst="rect">
            <a:avLst/>
          </a:prstGeom>
          <a:noFill/>
          <a:ln w="9525">
            <a:noFill/>
            <a:miter lim="800000"/>
            <a:headEnd/>
            <a:tailEnd/>
          </a:ln>
        </p:spPr>
        <p:txBody>
          <a:bodyPr anchor="ctr">
            <a:spAutoFit/>
          </a:bodyPr>
          <a:lstStyle/>
          <a:p>
            <a:r>
              <a:rPr lang="en-US" sz="2400" dirty="0">
                <a:solidFill>
                  <a:srgbClr val="000000"/>
                </a:solidFill>
              </a:rPr>
              <a:t>v = faster</a:t>
            </a:r>
          </a:p>
        </p:txBody>
      </p:sp>
      <p:sp>
        <p:nvSpPr>
          <p:cNvPr id="302120" name="Rectangle 40"/>
          <p:cNvSpPr>
            <a:spLocks noChangeArrowheads="1"/>
          </p:cNvSpPr>
          <p:nvPr/>
        </p:nvSpPr>
        <p:spPr bwMode="auto">
          <a:xfrm>
            <a:off x="6148388" y="5009946"/>
            <a:ext cx="2208212" cy="457200"/>
          </a:xfrm>
          <a:prstGeom prst="rect">
            <a:avLst/>
          </a:prstGeom>
          <a:noFill/>
          <a:ln w="9525">
            <a:noFill/>
            <a:miter lim="800000"/>
            <a:headEnd/>
            <a:tailEnd/>
          </a:ln>
        </p:spPr>
        <p:txBody>
          <a:bodyPr anchor="ctr">
            <a:spAutoFit/>
          </a:bodyPr>
          <a:lstStyle/>
          <a:p>
            <a:r>
              <a:rPr lang="en-US" sz="2400" dirty="0">
                <a:solidFill>
                  <a:srgbClr val="000000"/>
                </a:solidFill>
              </a:rPr>
              <a:t>v = FASTER!</a:t>
            </a:r>
          </a:p>
        </p:txBody>
      </p:sp>
      <p:sp>
        <p:nvSpPr>
          <p:cNvPr id="302121" name="Rectangle 41"/>
          <p:cNvSpPr>
            <a:spLocks noChangeArrowheads="1"/>
          </p:cNvSpPr>
          <p:nvPr/>
        </p:nvSpPr>
        <p:spPr bwMode="auto">
          <a:xfrm>
            <a:off x="7684045" y="6127546"/>
            <a:ext cx="1411288" cy="336550"/>
          </a:xfrm>
          <a:prstGeom prst="rect">
            <a:avLst/>
          </a:prstGeom>
          <a:noFill/>
          <a:ln w="9525">
            <a:noFill/>
            <a:miter lim="800000"/>
            <a:headEnd/>
            <a:tailEnd/>
          </a:ln>
        </p:spPr>
        <p:txBody>
          <a:bodyPr anchor="ctr">
            <a:spAutoFit/>
          </a:bodyPr>
          <a:lstStyle/>
          <a:p>
            <a:r>
              <a:rPr lang="en-US" sz="1600" b="1">
                <a:solidFill>
                  <a:srgbClr val="000000"/>
                </a:solidFill>
                <a:latin typeface="Arial Narrow" pitchFamily="34" charset="0"/>
              </a:rPr>
              <a:t>(v = No faster.)</a:t>
            </a:r>
          </a:p>
        </p:txBody>
      </p:sp>
      <p:grpSp>
        <p:nvGrpSpPr>
          <p:cNvPr id="5" name="Group 59"/>
          <p:cNvGrpSpPr>
            <a:grpSpLocks/>
          </p:cNvGrpSpPr>
          <p:nvPr/>
        </p:nvGrpSpPr>
        <p:grpSpPr bwMode="auto">
          <a:xfrm>
            <a:off x="5946775" y="3957434"/>
            <a:ext cx="673100" cy="457200"/>
            <a:chOff x="3746" y="2185"/>
            <a:chExt cx="424" cy="288"/>
          </a:xfrm>
        </p:grpSpPr>
        <p:sp>
          <p:nvSpPr>
            <p:cNvPr id="45086" name="Line 46"/>
            <p:cNvSpPr>
              <a:spLocks noChangeShapeType="1"/>
            </p:cNvSpPr>
            <p:nvPr/>
          </p:nvSpPr>
          <p:spPr bwMode="auto">
            <a:xfrm>
              <a:off x="3746" y="2257"/>
              <a:ext cx="0" cy="138"/>
            </a:xfrm>
            <a:prstGeom prst="line">
              <a:avLst/>
            </a:prstGeom>
            <a:noFill/>
            <a:ln w="31750">
              <a:solidFill>
                <a:schemeClr val="tx1"/>
              </a:solidFill>
              <a:round/>
              <a:headEnd type="triangle" w="lg" len="lg"/>
              <a:tailEnd type="none" w="lg" len="lg"/>
            </a:ln>
          </p:spPr>
          <p:txBody>
            <a:bodyPr/>
            <a:lstStyle/>
            <a:p>
              <a:endParaRPr lang="en-US">
                <a:solidFill>
                  <a:srgbClr val="000000"/>
                </a:solidFill>
              </a:endParaRPr>
            </a:p>
          </p:txBody>
        </p:sp>
        <p:sp>
          <p:nvSpPr>
            <p:cNvPr id="45087" name="Rectangle 47"/>
            <p:cNvSpPr>
              <a:spLocks noChangeArrowheads="1"/>
            </p:cNvSpPr>
            <p:nvPr/>
          </p:nvSpPr>
          <p:spPr bwMode="auto">
            <a:xfrm>
              <a:off x="3795" y="2185"/>
              <a:ext cx="375" cy="288"/>
            </a:xfrm>
            <a:prstGeom prst="rect">
              <a:avLst/>
            </a:prstGeom>
            <a:noFill/>
            <a:ln w="9525">
              <a:noFill/>
              <a:miter lim="800000"/>
              <a:headEnd/>
              <a:tailEnd/>
            </a:ln>
          </p:spPr>
          <p:txBody>
            <a:bodyPr wrap="none" anchor="ctr">
              <a:spAutoFit/>
            </a:bodyPr>
            <a:lstStyle/>
            <a:p>
              <a:r>
                <a:rPr lang="en-US" sz="2400">
                  <a:solidFill>
                    <a:srgbClr val="000000"/>
                  </a:solidFill>
                </a:rPr>
                <a:t>F</a:t>
              </a:r>
              <a:r>
                <a:rPr lang="en-US" sz="2400" baseline="-25000">
                  <a:solidFill>
                    <a:srgbClr val="000000"/>
                  </a:solidFill>
                </a:rPr>
                <a:t>air</a:t>
              </a:r>
              <a:endParaRPr lang="en-US" sz="2400">
                <a:solidFill>
                  <a:srgbClr val="000000"/>
                </a:solidFill>
              </a:endParaRPr>
            </a:p>
          </p:txBody>
        </p:sp>
      </p:grpSp>
      <p:grpSp>
        <p:nvGrpSpPr>
          <p:cNvPr id="6" name="Group 60"/>
          <p:cNvGrpSpPr>
            <a:grpSpLocks/>
          </p:cNvGrpSpPr>
          <p:nvPr/>
        </p:nvGrpSpPr>
        <p:grpSpPr bwMode="auto">
          <a:xfrm>
            <a:off x="5983288" y="5481434"/>
            <a:ext cx="631825" cy="457200"/>
            <a:chOff x="3769" y="3145"/>
            <a:chExt cx="398" cy="288"/>
          </a:xfrm>
        </p:grpSpPr>
        <p:sp>
          <p:nvSpPr>
            <p:cNvPr id="45084" name="Line 44"/>
            <p:cNvSpPr>
              <a:spLocks noChangeShapeType="1"/>
            </p:cNvSpPr>
            <p:nvPr/>
          </p:nvSpPr>
          <p:spPr bwMode="auto">
            <a:xfrm>
              <a:off x="3769" y="3167"/>
              <a:ext cx="0" cy="238"/>
            </a:xfrm>
            <a:prstGeom prst="line">
              <a:avLst/>
            </a:prstGeom>
            <a:noFill/>
            <a:ln w="31750">
              <a:solidFill>
                <a:schemeClr val="tx1"/>
              </a:solidFill>
              <a:round/>
              <a:headEnd type="triangle" w="lg" len="lg"/>
              <a:tailEnd type="none" w="lg" len="lg"/>
            </a:ln>
          </p:spPr>
          <p:txBody>
            <a:bodyPr/>
            <a:lstStyle/>
            <a:p>
              <a:endParaRPr lang="en-US">
                <a:solidFill>
                  <a:srgbClr val="000000"/>
                </a:solidFill>
              </a:endParaRPr>
            </a:p>
          </p:txBody>
        </p:sp>
        <p:sp>
          <p:nvSpPr>
            <p:cNvPr id="45085" name="Rectangle 48"/>
            <p:cNvSpPr>
              <a:spLocks noChangeArrowheads="1"/>
            </p:cNvSpPr>
            <p:nvPr/>
          </p:nvSpPr>
          <p:spPr bwMode="auto">
            <a:xfrm>
              <a:off x="3792" y="3145"/>
              <a:ext cx="375" cy="288"/>
            </a:xfrm>
            <a:prstGeom prst="rect">
              <a:avLst/>
            </a:prstGeom>
            <a:noFill/>
            <a:ln w="9525">
              <a:noFill/>
              <a:miter lim="800000"/>
              <a:headEnd/>
              <a:tailEnd/>
            </a:ln>
          </p:spPr>
          <p:txBody>
            <a:bodyPr wrap="none" anchor="ctr">
              <a:spAutoFit/>
            </a:bodyPr>
            <a:lstStyle/>
            <a:p>
              <a:r>
                <a:rPr lang="en-US" sz="2400" dirty="0">
                  <a:solidFill>
                    <a:srgbClr val="000000"/>
                  </a:solidFill>
                </a:rPr>
                <a:t>F</a:t>
              </a:r>
              <a:r>
                <a:rPr lang="en-US" sz="2400" baseline="-25000" dirty="0">
                  <a:solidFill>
                    <a:srgbClr val="000000"/>
                  </a:solidFill>
                </a:rPr>
                <a:t>air</a:t>
              </a:r>
              <a:endParaRPr lang="en-US" sz="2400" dirty="0">
                <a:solidFill>
                  <a:srgbClr val="000000"/>
                </a:solidFill>
              </a:endParaRPr>
            </a:p>
          </p:txBody>
        </p:sp>
      </p:grpSp>
      <p:sp>
        <p:nvSpPr>
          <p:cNvPr id="302129" name="Rectangle 49"/>
          <p:cNvSpPr>
            <a:spLocks noChangeArrowheads="1"/>
          </p:cNvSpPr>
          <p:nvPr/>
        </p:nvSpPr>
        <p:spPr bwMode="auto">
          <a:xfrm>
            <a:off x="4993233" y="5995784"/>
            <a:ext cx="2836862" cy="519112"/>
          </a:xfrm>
          <a:prstGeom prst="rect">
            <a:avLst/>
          </a:prstGeom>
          <a:noFill/>
          <a:ln w="9525">
            <a:noFill/>
            <a:miter lim="800000"/>
            <a:headEnd/>
            <a:tailEnd/>
          </a:ln>
        </p:spPr>
        <p:txBody>
          <a:bodyPr wrap="none" anchor="ctr">
            <a:spAutoFit/>
          </a:bodyPr>
          <a:lstStyle/>
          <a:p>
            <a:r>
              <a:rPr lang="en-US" u="sng" dirty="0">
                <a:solidFill>
                  <a:srgbClr val="000000"/>
                </a:solidFill>
              </a:rPr>
              <a:t>terminal velocity</a:t>
            </a:r>
            <a:r>
              <a:rPr lang="en-US" dirty="0">
                <a:solidFill>
                  <a:srgbClr val="000000"/>
                </a:solidFill>
              </a:rPr>
              <a:t> </a:t>
            </a:r>
          </a:p>
        </p:txBody>
      </p:sp>
      <p:pic>
        <p:nvPicPr>
          <p:cNvPr id="302131" name="Picture 51" descr="sl00542_[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88972">
            <a:off x="387350" y="3124480"/>
            <a:ext cx="1804988" cy="1133475"/>
          </a:xfrm>
          <a:prstGeom prst="rect">
            <a:avLst/>
          </a:prstGeom>
          <a:noFill/>
          <a:ln w="9525">
            <a:noFill/>
            <a:miter lim="800000"/>
            <a:headEnd/>
            <a:tailEnd/>
          </a:ln>
        </p:spPr>
      </p:pic>
      <p:grpSp>
        <p:nvGrpSpPr>
          <p:cNvPr id="8" name="Group 7"/>
          <p:cNvGrpSpPr/>
          <p:nvPr/>
        </p:nvGrpSpPr>
        <p:grpSpPr>
          <a:xfrm>
            <a:off x="4222750" y="1977821"/>
            <a:ext cx="3787775" cy="4648200"/>
            <a:chOff x="4222750" y="1489075"/>
            <a:chExt cx="3787775" cy="4648200"/>
          </a:xfrm>
        </p:grpSpPr>
        <p:sp>
          <p:nvSpPr>
            <p:cNvPr id="45062" name="Line 20"/>
            <p:cNvSpPr>
              <a:spLocks noChangeShapeType="1"/>
            </p:cNvSpPr>
            <p:nvPr/>
          </p:nvSpPr>
          <p:spPr bwMode="auto">
            <a:xfrm>
              <a:off x="4222750" y="1860550"/>
              <a:ext cx="733425" cy="0"/>
            </a:xfrm>
            <a:prstGeom prst="line">
              <a:avLst/>
            </a:prstGeom>
            <a:noFill/>
            <a:ln w="38100">
              <a:solidFill>
                <a:srgbClr val="FF0000"/>
              </a:solidFill>
              <a:round/>
              <a:headEnd/>
              <a:tailEnd/>
            </a:ln>
          </p:spPr>
          <p:txBody>
            <a:bodyPr/>
            <a:lstStyle/>
            <a:p>
              <a:endParaRPr lang="en-US">
                <a:solidFill>
                  <a:srgbClr val="000000"/>
                </a:solidFill>
              </a:endParaRPr>
            </a:p>
          </p:txBody>
        </p:sp>
        <p:sp>
          <p:nvSpPr>
            <p:cNvPr id="45063" name="Line 21"/>
            <p:cNvSpPr>
              <a:spLocks noChangeShapeType="1"/>
            </p:cNvSpPr>
            <p:nvPr/>
          </p:nvSpPr>
          <p:spPr bwMode="auto">
            <a:xfrm>
              <a:off x="4956175" y="1860550"/>
              <a:ext cx="0" cy="4276725"/>
            </a:xfrm>
            <a:prstGeom prst="line">
              <a:avLst/>
            </a:prstGeom>
            <a:noFill/>
            <a:ln w="38100">
              <a:solidFill>
                <a:srgbClr val="FF0000"/>
              </a:solidFill>
              <a:round/>
              <a:headEnd/>
              <a:tailEnd/>
            </a:ln>
          </p:spPr>
          <p:txBody>
            <a:bodyPr/>
            <a:lstStyle/>
            <a:p>
              <a:endParaRPr lang="en-US">
                <a:solidFill>
                  <a:srgbClr val="000000"/>
                </a:solidFill>
              </a:endParaRPr>
            </a:p>
          </p:txBody>
        </p:sp>
        <p:sp>
          <p:nvSpPr>
            <p:cNvPr id="45064" name="Line 22"/>
            <p:cNvSpPr>
              <a:spLocks noChangeShapeType="1"/>
            </p:cNvSpPr>
            <p:nvPr/>
          </p:nvSpPr>
          <p:spPr bwMode="auto">
            <a:xfrm>
              <a:off x="4222750" y="6137275"/>
              <a:ext cx="3787775" cy="0"/>
            </a:xfrm>
            <a:prstGeom prst="line">
              <a:avLst/>
            </a:prstGeom>
            <a:noFill/>
            <a:ln w="38100">
              <a:solidFill>
                <a:srgbClr val="FF0000"/>
              </a:solidFill>
              <a:round/>
              <a:headEnd/>
              <a:tailEnd/>
            </a:ln>
          </p:spPr>
          <p:txBody>
            <a:bodyPr/>
            <a:lstStyle/>
            <a:p>
              <a:endParaRPr lang="en-US">
                <a:solidFill>
                  <a:srgbClr val="000000"/>
                </a:solidFill>
              </a:endParaRPr>
            </a:p>
          </p:txBody>
        </p:sp>
        <p:pic>
          <p:nvPicPr>
            <p:cNvPr id="302133" name="Picture 53" descr="so02022_[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413069">
              <a:off x="4511675" y="1489075"/>
              <a:ext cx="598488" cy="357188"/>
            </a:xfrm>
            <a:prstGeom prst="rect">
              <a:avLst/>
            </a:prstGeom>
            <a:noFill/>
            <a:ln w="9525">
              <a:noFill/>
              <a:miter lim="800000"/>
              <a:headEnd/>
              <a:tailEnd/>
            </a:ln>
          </p:spPr>
        </p:pic>
      </p:grpSp>
      <p:pic>
        <p:nvPicPr>
          <p:cNvPr id="302136" name="Picture 56" descr="j0352505[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40038" y="5384596"/>
            <a:ext cx="1812925" cy="1271588"/>
          </a:xfrm>
          <a:prstGeom prst="rect">
            <a:avLst/>
          </a:prstGeom>
          <a:noFill/>
          <a:ln w="9525">
            <a:noFill/>
            <a:miter lim="800000"/>
            <a:headEnd/>
            <a:tailEnd/>
          </a:ln>
        </p:spPr>
      </p:pic>
      <p:sp>
        <p:nvSpPr>
          <p:cNvPr id="45081" name="Rectangle 57"/>
          <p:cNvSpPr>
            <a:spLocks noChangeArrowheads="1"/>
          </p:cNvSpPr>
          <p:nvPr/>
        </p:nvSpPr>
        <p:spPr bwMode="auto">
          <a:xfrm>
            <a:off x="128588" y="3991255"/>
            <a:ext cx="2365375" cy="3055937"/>
          </a:xfrm>
          <a:prstGeom prst="rect">
            <a:avLst/>
          </a:prstGeom>
          <a:solidFill>
            <a:schemeClr val="bg1"/>
          </a:solidFill>
          <a:ln w="9525">
            <a:solidFill>
              <a:schemeClr val="bg1"/>
            </a:solidFill>
            <a:miter lim="800000"/>
            <a:headEnd/>
            <a:tailEnd/>
          </a:ln>
        </p:spPr>
        <p:txBody>
          <a:bodyPr wrap="none" anchor="ctr"/>
          <a:lstStyle/>
          <a:p>
            <a:endParaRPr lang="en-US">
              <a:solidFill>
                <a:srgbClr val="000000"/>
              </a:solidFill>
            </a:endParaRPr>
          </a:p>
        </p:txBody>
      </p:sp>
      <p:sp>
        <p:nvSpPr>
          <p:cNvPr id="45082" name="Rectangle 58"/>
          <p:cNvSpPr>
            <a:spLocks noChangeArrowheads="1"/>
          </p:cNvSpPr>
          <p:nvPr/>
        </p:nvSpPr>
        <p:spPr bwMode="auto">
          <a:xfrm>
            <a:off x="1995488" y="3199092"/>
            <a:ext cx="390525" cy="1560513"/>
          </a:xfrm>
          <a:prstGeom prst="rect">
            <a:avLst/>
          </a:prstGeom>
          <a:solidFill>
            <a:schemeClr val="bg1"/>
          </a:solidFill>
          <a:ln w="9525">
            <a:solidFill>
              <a:schemeClr val="bg1"/>
            </a:solidFill>
            <a:miter lim="800000"/>
            <a:headEnd/>
            <a:tailEnd/>
          </a:ln>
        </p:spPr>
        <p:txBody>
          <a:bodyPr wrap="none" anchor="ctr"/>
          <a:lstStyle/>
          <a:p>
            <a:endParaRPr lang="en-US">
              <a:solidFill>
                <a:srgbClr val="000000"/>
              </a:solidFill>
            </a:endParaRPr>
          </a:p>
        </p:txBody>
      </p:sp>
      <p:pic>
        <p:nvPicPr>
          <p:cNvPr id="302141" name="Picture 61" descr="j0293788[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2413" y="4054755"/>
            <a:ext cx="2438400" cy="2692400"/>
          </a:xfrm>
          <a:prstGeom prst="rect">
            <a:avLst/>
          </a:prstGeom>
          <a:noFill/>
          <a:ln w="9525">
            <a:noFill/>
            <a:miter lim="800000"/>
            <a:headEnd/>
            <a:tailEnd/>
          </a:ln>
        </p:spPr>
      </p:pic>
      <p:sp>
        <p:nvSpPr>
          <p:cNvPr id="44" name="Rectangle 38"/>
          <p:cNvSpPr>
            <a:spLocks noChangeArrowheads="1"/>
          </p:cNvSpPr>
          <p:nvPr/>
        </p:nvSpPr>
        <p:spPr bwMode="auto">
          <a:xfrm>
            <a:off x="6879502" y="2083816"/>
            <a:ext cx="2226892" cy="461665"/>
          </a:xfrm>
          <a:prstGeom prst="rect">
            <a:avLst/>
          </a:prstGeom>
          <a:noFill/>
          <a:ln w="9525">
            <a:noFill/>
            <a:miter lim="800000"/>
            <a:headEnd/>
            <a:tailEnd/>
          </a:ln>
        </p:spPr>
        <p:txBody>
          <a:bodyPr wrap="none" anchor="ctr">
            <a:spAutoFit/>
          </a:bodyPr>
          <a:lstStyle/>
          <a:p>
            <a:r>
              <a:rPr lang="en-US" sz="2400" dirty="0" smtClean="0">
                <a:solidFill>
                  <a:srgbClr val="000000"/>
                </a:solidFill>
              </a:rPr>
              <a:t>, a </a:t>
            </a:r>
            <a:r>
              <a:rPr lang="en-US" sz="2400" dirty="0">
                <a:solidFill>
                  <a:srgbClr val="000000"/>
                </a:solidFill>
              </a:rPr>
              <a:t>= </a:t>
            </a:r>
            <a:r>
              <a:rPr lang="en-US" sz="2400" dirty="0" smtClean="0">
                <a:solidFill>
                  <a:srgbClr val="000000"/>
                </a:solidFill>
              </a:rPr>
              <a:t>9.81 m/</a:t>
            </a:r>
            <a:r>
              <a:rPr lang="en-US" sz="2400" dirty="0" err="1" smtClean="0">
                <a:solidFill>
                  <a:srgbClr val="000000"/>
                </a:solidFill>
              </a:rPr>
              <a:t>s</a:t>
            </a:r>
            <a:r>
              <a:rPr lang="en-US" sz="2400" baseline="30000" dirty="0" err="1" smtClean="0">
                <a:solidFill>
                  <a:srgbClr val="000000"/>
                </a:solidFill>
              </a:rPr>
              <a:t>2</a:t>
            </a:r>
            <a:endParaRPr lang="en-US" sz="2400" baseline="30000" dirty="0">
              <a:solidFill>
                <a:srgbClr val="000000"/>
              </a:solidFill>
            </a:endParaRPr>
          </a:p>
        </p:txBody>
      </p:sp>
      <p:sp>
        <p:nvSpPr>
          <p:cNvPr id="45" name="Rectangle 38"/>
          <p:cNvSpPr>
            <a:spLocks noChangeArrowheads="1"/>
          </p:cNvSpPr>
          <p:nvPr/>
        </p:nvSpPr>
        <p:spPr bwMode="auto">
          <a:xfrm>
            <a:off x="6185819" y="3613068"/>
            <a:ext cx="1999265" cy="461665"/>
          </a:xfrm>
          <a:prstGeom prst="rect">
            <a:avLst/>
          </a:prstGeom>
          <a:noFill/>
          <a:ln w="9525">
            <a:noFill/>
            <a:miter lim="800000"/>
            <a:headEnd/>
            <a:tailEnd/>
          </a:ln>
        </p:spPr>
        <p:txBody>
          <a:bodyPr wrap="none" anchor="ctr">
            <a:spAutoFit/>
          </a:bodyPr>
          <a:lstStyle/>
          <a:p>
            <a:r>
              <a:rPr lang="en-US" sz="2400" dirty="0" smtClean="0">
                <a:solidFill>
                  <a:srgbClr val="000000"/>
                </a:solidFill>
              </a:rPr>
              <a:t>a &lt; 9.81 m/</a:t>
            </a:r>
            <a:r>
              <a:rPr lang="en-US" sz="2400" dirty="0" err="1" smtClean="0">
                <a:solidFill>
                  <a:srgbClr val="000000"/>
                </a:solidFill>
              </a:rPr>
              <a:t>s</a:t>
            </a:r>
            <a:r>
              <a:rPr lang="en-US" sz="2400" baseline="30000" dirty="0" err="1" smtClean="0">
                <a:solidFill>
                  <a:srgbClr val="000000"/>
                </a:solidFill>
              </a:rPr>
              <a:t>2</a:t>
            </a:r>
            <a:endParaRPr lang="en-US" sz="2400" baseline="30000" dirty="0">
              <a:solidFill>
                <a:srgbClr val="000000"/>
              </a:solidFill>
            </a:endParaRPr>
          </a:p>
        </p:txBody>
      </p:sp>
      <p:sp>
        <p:nvSpPr>
          <p:cNvPr id="46" name="Rectangle 38"/>
          <p:cNvSpPr>
            <a:spLocks noChangeArrowheads="1"/>
          </p:cNvSpPr>
          <p:nvPr/>
        </p:nvSpPr>
        <p:spPr bwMode="auto">
          <a:xfrm>
            <a:off x="6674550" y="5394571"/>
            <a:ext cx="1571264" cy="461665"/>
          </a:xfrm>
          <a:prstGeom prst="rect">
            <a:avLst/>
          </a:prstGeom>
          <a:noFill/>
          <a:ln w="9525">
            <a:noFill/>
            <a:miter lim="800000"/>
            <a:headEnd/>
            <a:tailEnd/>
          </a:ln>
        </p:spPr>
        <p:txBody>
          <a:bodyPr wrap="none" anchor="ctr">
            <a:spAutoFit/>
          </a:bodyPr>
          <a:lstStyle/>
          <a:p>
            <a:r>
              <a:rPr lang="en-US" sz="2400" dirty="0" smtClean="0">
                <a:solidFill>
                  <a:srgbClr val="000000"/>
                </a:solidFill>
              </a:rPr>
              <a:t>a = 0 m/</a:t>
            </a:r>
            <a:r>
              <a:rPr lang="en-US" sz="2400" dirty="0" err="1" smtClean="0">
                <a:solidFill>
                  <a:srgbClr val="000000"/>
                </a:solidFill>
              </a:rPr>
              <a:t>s</a:t>
            </a:r>
            <a:r>
              <a:rPr lang="en-US" sz="2400" baseline="30000" dirty="0" err="1" smtClean="0">
                <a:solidFill>
                  <a:srgbClr val="000000"/>
                </a:solidFill>
              </a:rPr>
              <a:t>2</a:t>
            </a:r>
            <a:endParaRPr lang="en-US" sz="2400" baseline="30000" dirty="0">
              <a:solidFill>
                <a:srgbClr val="000000"/>
              </a:solidFill>
            </a:endParaRPr>
          </a:p>
        </p:txBody>
      </p:sp>
      <p:pic>
        <p:nvPicPr>
          <p:cNvPr id="1126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317458" y="112161"/>
            <a:ext cx="2721548" cy="190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0486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02112"/>
                                        </p:tgtEl>
                                        <p:attrNameLst>
                                          <p:attrName>style.visibility</p:attrName>
                                        </p:attrNameLst>
                                      </p:cBhvr>
                                      <p:to>
                                        <p:strVal val="visible"/>
                                      </p:to>
                                    </p:set>
                                    <p:anim calcmode="lin" valueType="num">
                                      <p:cBhvr>
                                        <p:cTn id="7" dur="1000" fill="hold"/>
                                        <p:tgtEl>
                                          <p:spTgt spid="302112"/>
                                        </p:tgtEl>
                                        <p:attrNameLst>
                                          <p:attrName>ppt_x</p:attrName>
                                        </p:attrNameLst>
                                      </p:cBhvr>
                                      <p:tavLst>
                                        <p:tav tm="0">
                                          <p:val>
                                            <p:strVal val="#ppt_x-.2"/>
                                          </p:val>
                                        </p:tav>
                                        <p:tav tm="100000">
                                          <p:val>
                                            <p:strVal val="#ppt_x"/>
                                          </p:val>
                                        </p:tav>
                                      </p:tavLst>
                                    </p:anim>
                                    <p:anim calcmode="lin" valueType="num">
                                      <p:cBhvr>
                                        <p:cTn id="8" dur="1000" fill="hold"/>
                                        <p:tgtEl>
                                          <p:spTgt spid="3021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211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02113"/>
                                        </p:tgtEl>
                                        <p:attrNameLst>
                                          <p:attrName>style.visibility</p:attrName>
                                        </p:attrNameLst>
                                      </p:cBhvr>
                                      <p:to>
                                        <p:strVal val="visible"/>
                                      </p:to>
                                    </p:set>
                                    <p:anim calcmode="lin" valueType="num">
                                      <p:cBhvr>
                                        <p:cTn id="14" dur="1000" fill="hold"/>
                                        <p:tgtEl>
                                          <p:spTgt spid="302113"/>
                                        </p:tgtEl>
                                        <p:attrNameLst>
                                          <p:attrName>ppt_x</p:attrName>
                                        </p:attrNameLst>
                                      </p:cBhvr>
                                      <p:tavLst>
                                        <p:tav tm="0">
                                          <p:val>
                                            <p:strVal val="#ppt_x-.2"/>
                                          </p:val>
                                        </p:tav>
                                        <p:tav tm="100000">
                                          <p:val>
                                            <p:strVal val="#ppt_x"/>
                                          </p:val>
                                        </p:tav>
                                      </p:tavLst>
                                    </p:anim>
                                    <p:anim calcmode="lin" valueType="num">
                                      <p:cBhvr>
                                        <p:cTn id="15" dur="1000" fill="hold"/>
                                        <p:tgtEl>
                                          <p:spTgt spid="30211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02113"/>
                                        </p:tgtEl>
                                      </p:cBhvr>
                                    </p:animEffect>
                                  </p:childTnLst>
                                </p:cTn>
                              </p:par>
                            </p:childTnLst>
                          </p:cTn>
                        </p:par>
                        <p:par>
                          <p:cTn id="17" fill="hold">
                            <p:stCondLst>
                              <p:cond delay="1000"/>
                            </p:stCondLst>
                            <p:childTnLst>
                              <p:par>
                                <p:cTn id="18" presetID="6" presetClass="entr" presetSubtype="16" fill="hold" nodeType="afterEffect">
                                  <p:stCondLst>
                                    <p:cond delay="0"/>
                                  </p:stCondLst>
                                  <p:childTnLst>
                                    <p:set>
                                      <p:cBhvr>
                                        <p:cTn id="19" dur="1" fill="hold">
                                          <p:stCondLst>
                                            <p:cond delay="0"/>
                                          </p:stCondLst>
                                        </p:cTn>
                                        <p:tgtEl>
                                          <p:spTgt spid="11266"/>
                                        </p:tgtEl>
                                        <p:attrNameLst>
                                          <p:attrName>style.visibility</p:attrName>
                                        </p:attrNameLst>
                                      </p:cBhvr>
                                      <p:to>
                                        <p:strVal val="visible"/>
                                      </p:to>
                                    </p:set>
                                    <p:animEffect transition="in" filter="circle(in)">
                                      <p:cBhvr>
                                        <p:cTn id="20" dur="2000"/>
                                        <p:tgtEl>
                                          <p:spTgt spid="1126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02131"/>
                                        </p:tgtEl>
                                        <p:attrNameLst>
                                          <p:attrName>style.visibility</p:attrName>
                                        </p:attrNameLst>
                                      </p:cBhvr>
                                      <p:to>
                                        <p:strVal val="visible"/>
                                      </p:to>
                                    </p:set>
                                    <p:anim calcmode="lin" valueType="num">
                                      <p:cBhvr additive="base">
                                        <p:cTn id="30" dur="5000" fill="hold"/>
                                        <p:tgtEl>
                                          <p:spTgt spid="302131"/>
                                        </p:tgtEl>
                                        <p:attrNameLst>
                                          <p:attrName>ppt_x</p:attrName>
                                        </p:attrNameLst>
                                      </p:cBhvr>
                                      <p:tavLst>
                                        <p:tav tm="0">
                                          <p:val>
                                            <p:strVal val="#ppt_x"/>
                                          </p:val>
                                        </p:tav>
                                        <p:tav tm="100000">
                                          <p:val>
                                            <p:strVal val="#ppt_x"/>
                                          </p:val>
                                        </p:tav>
                                      </p:tavLst>
                                    </p:anim>
                                    <p:anim calcmode="lin" valueType="num">
                                      <p:cBhvr additive="base">
                                        <p:cTn id="31" dur="5000" fill="hold"/>
                                        <p:tgtEl>
                                          <p:spTgt spid="30213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302117"/>
                                        </p:tgtEl>
                                        <p:attrNameLst>
                                          <p:attrName>style.visibility</p:attrName>
                                        </p:attrNameLst>
                                      </p:cBhvr>
                                      <p:to>
                                        <p:strVal val="visible"/>
                                      </p:to>
                                    </p:set>
                                    <p:anim calcmode="lin" valueType="num">
                                      <p:cBhvr>
                                        <p:cTn id="40" dur="1000" fill="hold"/>
                                        <p:tgtEl>
                                          <p:spTgt spid="302117"/>
                                        </p:tgtEl>
                                        <p:attrNameLst>
                                          <p:attrName>ppt_x</p:attrName>
                                        </p:attrNameLst>
                                      </p:cBhvr>
                                      <p:tavLst>
                                        <p:tav tm="0">
                                          <p:val>
                                            <p:strVal val="#ppt_x-.2"/>
                                          </p:val>
                                        </p:tav>
                                        <p:tav tm="100000">
                                          <p:val>
                                            <p:strVal val="#ppt_x"/>
                                          </p:val>
                                        </p:tav>
                                      </p:tavLst>
                                    </p:anim>
                                    <p:anim calcmode="lin" valueType="num">
                                      <p:cBhvr>
                                        <p:cTn id="41" dur="1000" fill="hold"/>
                                        <p:tgtEl>
                                          <p:spTgt spid="302117"/>
                                        </p:tgtEl>
                                        <p:attrNameLst>
                                          <p:attrName>ppt_y</p:attrName>
                                        </p:attrNameLst>
                                      </p:cBhvr>
                                      <p:tavLst>
                                        <p:tav tm="0">
                                          <p:val>
                                            <p:strVal val="#ppt_y"/>
                                          </p:val>
                                        </p:tav>
                                        <p:tav tm="100000">
                                          <p:val>
                                            <p:strVal val="#ppt_y"/>
                                          </p:val>
                                        </p:tav>
                                      </p:tavLst>
                                    </p:anim>
                                    <p:animEffect transition="in" filter="wipe(right)" prLst="gradientSize: 0.1">
                                      <p:cBhvr>
                                        <p:cTn id="42" dur="1000"/>
                                        <p:tgtEl>
                                          <p:spTgt spid="302117"/>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302118"/>
                                        </p:tgtEl>
                                        <p:attrNameLst>
                                          <p:attrName>style.visibility</p:attrName>
                                        </p:attrNameLst>
                                      </p:cBhvr>
                                      <p:to>
                                        <p:strVal val="visible"/>
                                      </p:to>
                                    </p:set>
                                    <p:animEffect transition="in" filter="fade">
                                      <p:cBhvr>
                                        <p:cTn id="47" dur="1000"/>
                                        <p:tgtEl>
                                          <p:spTgt spid="302118"/>
                                        </p:tgtEl>
                                      </p:cBhvr>
                                    </p:animEffect>
                                    <p:anim calcmode="lin" valueType="num">
                                      <p:cBhvr>
                                        <p:cTn id="48" dur="1000" fill="hold"/>
                                        <p:tgtEl>
                                          <p:spTgt spid="302118"/>
                                        </p:tgtEl>
                                        <p:attrNameLst>
                                          <p:attrName>ppt_x</p:attrName>
                                        </p:attrNameLst>
                                      </p:cBhvr>
                                      <p:tavLst>
                                        <p:tav tm="0">
                                          <p:val>
                                            <p:strVal val="#ppt_x"/>
                                          </p:val>
                                        </p:tav>
                                        <p:tav tm="100000">
                                          <p:val>
                                            <p:strVal val="#ppt_x"/>
                                          </p:val>
                                        </p:tav>
                                      </p:tavLst>
                                    </p:anim>
                                    <p:anim calcmode="lin" valueType="num">
                                      <p:cBhvr>
                                        <p:cTn id="49" dur="1000" fill="hold"/>
                                        <p:tgtEl>
                                          <p:spTgt spid="30211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302119"/>
                                        </p:tgtEl>
                                        <p:attrNameLst>
                                          <p:attrName>style.visibility</p:attrName>
                                        </p:attrNameLst>
                                      </p:cBhvr>
                                      <p:to>
                                        <p:strVal val="visible"/>
                                      </p:to>
                                    </p:set>
                                    <p:anim calcmode="lin" valueType="num">
                                      <p:cBhvr>
                                        <p:cTn id="68" dur="1000" fill="hold"/>
                                        <p:tgtEl>
                                          <p:spTgt spid="302119"/>
                                        </p:tgtEl>
                                        <p:attrNameLst>
                                          <p:attrName>ppt_x</p:attrName>
                                        </p:attrNameLst>
                                      </p:cBhvr>
                                      <p:tavLst>
                                        <p:tav tm="0">
                                          <p:val>
                                            <p:strVal val="#ppt_x-.2"/>
                                          </p:val>
                                        </p:tav>
                                        <p:tav tm="100000">
                                          <p:val>
                                            <p:strVal val="#ppt_x"/>
                                          </p:val>
                                        </p:tav>
                                      </p:tavLst>
                                    </p:anim>
                                    <p:anim calcmode="lin" valueType="num">
                                      <p:cBhvr>
                                        <p:cTn id="69" dur="1000" fill="hold"/>
                                        <p:tgtEl>
                                          <p:spTgt spid="302119"/>
                                        </p:tgtEl>
                                        <p:attrNameLst>
                                          <p:attrName>ppt_y</p:attrName>
                                        </p:attrNameLst>
                                      </p:cBhvr>
                                      <p:tavLst>
                                        <p:tav tm="0">
                                          <p:val>
                                            <p:strVal val="#ppt_y"/>
                                          </p:val>
                                        </p:tav>
                                        <p:tav tm="100000">
                                          <p:val>
                                            <p:strVal val="#ppt_y"/>
                                          </p:val>
                                        </p:tav>
                                      </p:tavLst>
                                    </p:anim>
                                    <p:animEffect transition="in" filter="wipe(right)" prLst="gradientSize: 0.1">
                                      <p:cBhvr>
                                        <p:cTn id="70" dur="1000"/>
                                        <p:tgtEl>
                                          <p:spTgt spid="302119"/>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1000"/>
                                        <p:tgtEl>
                                          <p:spTgt spid="45"/>
                                        </p:tgtEl>
                                      </p:cBhvr>
                                    </p:animEffect>
                                    <p:anim calcmode="lin" valueType="num">
                                      <p:cBhvr>
                                        <p:cTn id="83" dur="1000" fill="hold"/>
                                        <p:tgtEl>
                                          <p:spTgt spid="45"/>
                                        </p:tgtEl>
                                        <p:attrNameLst>
                                          <p:attrName>ppt_x</p:attrName>
                                        </p:attrNameLst>
                                      </p:cBhvr>
                                      <p:tavLst>
                                        <p:tav tm="0">
                                          <p:val>
                                            <p:strVal val="#ppt_x"/>
                                          </p:val>
                                        </p:tav>
                                        <p:tav tm="100000">
                                          <p:val>
                                            <p:strVal val="#ppt_x"/>
                                          </p:val>
                                        </p:tav>
                                      </p:tavLst>
                                    </p:anim>
                                    <p:anim calcmode="lin" valueType="num">
                                      <p:cBhvr>
                                        <p:cTn id="8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nodeType="click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fade">
                                      <p:cBhvr>
                                        <p:cTn id="89" dur="1000"/>
                                        <p:tgtEl>
                                          <p:spTgt spid="4"/>
                                        </p:tgtEl>
                                      </p:cBhvr>
                                    </p:animEffect>
                                    <p:anim calcmode="lin" valueType="num">
                                      <p:cBhvr>
                                        <p:cTn id="90" dur="1000" fill="hold"/>
                                        <p:tgtEl>
                                          <p:spTgt spid="4"/>
                                        </p:tgtEl>
                                        <p:attrNameLst>
                                          <p:attrName>ppt_x</p:attrName>
                                        </p:attrNameLst>
                                      </p:cBhvr>
                                      <p:tavLst>
                                        <p:tav tm="0">
                                          <p:val>
                                            <p:strVal val="#ppt_x"/>
                                          </p:val>
                                        </p:tav>
                                        <p:tav tm="100000">
                                          <p:val>
                                            <p:strVal val="#ppt_x"/>
                                          </p:val>
                                        </p:tav>
                                      </p:tavLst>
                                    </p:anim>
                                    <p:anim calcmode="lin" valueType="num">
                                      <p:cBhvr>
                                        <p:cTn id="9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9" presetClass="entr" presetSubtype="0" fill="hold" grpId="0" nodeType="clickEffect">
                                  <p:stCondLst>
                                    <p:cond delay="0"/>
                                  </p:stCondLst>
                                  <p:childTnLst>
                                    <p:set>
                                      <p:cBhvr>
                                        <p:cTn id="95" dur="1" fill="hold">
                                          <p:stCondLst>
                                            <p:cond delay="0"/>
                                          </p:stCondLst>
                                        </p:cTn>
                                        <p:tgtEl>
                                          <p:spTgt spid="302120"/>
                                        </p:tgtEl>
                                        <p:attrNameLst>
                                          <p:attrName>style.visibility</p:attrName>
                                        </p:attrNameLst>
                                      </p:cBhvr>
                                      <p:to>
                                        <p:strVal val="visible"/>
                                      </p:to>
                                    </p:set>
                                    <p:anim calcmode="lin" valueType="num">
                                      <p:cBhvr>
                                        <p:cTn id="96" dur="1000" fill="hold"/>
                                        <p:tgtEl>
                                          <p:spTgt spid="302120"/>
                                        </p:tgtEl>
                                        <p:attrNameLst>
                                          <p:attrName>ppt_x</p:attrName>
                                        </p:attrNameLst>
                                      </p:cBhvr>
                                      <p:tavLst>
                                        <p:tav tm="0">
                                          <p:val>
                                            <p:strVal val="#ppt_x-.2"/>
                                          </p:val>
                                        </p:tav>
                                        <p:tav tm="100000">
                                          <p:val>
                                            <p:strVal val="#ppt_x"/>
                                          </p:val>
                                        </p:tav>
                                      </p:tavLst>
                                    </p:anim>
                                    <p:anim calcmode="lin" valueType="num">
                                      <p:cBhvr>
                                        <p:cTn id="97" dur="1000" fill="hold"/>
                                        <p:tgtEl>
                                          <p:spTgt spid="302120"/>
                                        </p:tgtEl>
                                        <p:attrNameLst>
                                          <p:attrName>ppt_y</p:attrName>
                                        </p:attrNameLst>
                                      </p:cBhvr>
                                      <p:tavLst>
                                        <p:tav tm="0">
                                          <p:val>
                                            <p:strVal val="#ppt_y"/>
                                          </p:val>
                                        </p:tav>
                                        <p:tav tm="100000">
                                          <p:val>
                                            <p:strVal val="#ppt_y"/>
                                          </p:val>
                                        </p:tav>
                                      </p:tavLst>
                                    </p:anim>
                                    <p:animEffect transition="in" filter="wipe(right)" prLst="gradientSize: 0.1">
                                      <p:cBhvr>
                                        <p:cTn id="98" dur="1000"/>
                                        <p:tgtEl>
                                          <p:spTgt spid="302120"/>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fade">
                                      <p:cBhvr>
                                        <p:cTn id="103" dur="1000"/>
                                        <p:tgtEl>
                                          <p:spTgt spid="6"/>
                                        </p:tgtEl>
                                      </p:cBhvr>
                                    </p:animEffect>
                                    <p:anim calcmode="lin" valueType="num">
                                      <p:cBhvr>
                                        <p:cTn id="104" dur="1000" fill="hold"/>
                                        <p:tgtEl>
                                          <p:spTgt spid="6"/>
                                        </p:tgtEl>
                                        <p:attrNameLst>
                                          <p:attrName>ppt_x</p:attrName>
                                        </p:attrNameLst>
                                      </p:cBhvr>
                                      <p:tavLst>
                                        <p:tav tm="0">
                                          <p:val>
                                            <p:strVal val="#ppt_x"/>
                                          </p:val>
                                        </p:tav>
                                        <p:tav tm="100000">
                                          <p:val>
                                            <p:strVal val="#ppt_x"/>
                                          </p:val>
                                        </p:tav>
                                      </p:tavLst>
                                    </p:anim>
                                    <p:anim calcmode="lin" valueType="num">
                                      <p:cBhvr>
                                        <p:cTn id="10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fade">
                                      <p:cBhvr>
                                        <p:cTn id="110" dur="1000"/>
                                        <p:tgtEl>
                                          <p:spTgt spid="46"/>
                                        </p:tgtEl>
                                      </p:cBhvr>
                                    </p:animEffect>
                                    <p:anim calcmode="lin" valueType="num">
                                      <p:cBhvr>
                                        <p:cTn id="111" dur="1000" fill="hold"/>
                                        <p:tgtEl>
                                          <p:spTgt spid="46"/>
                                        </p:tgtEl>
                                        <p:attrNameLst>
                                          <p:attrName>ppt_x</p:attrName>
                                        </p:attrNameLst>
                                      </p:cBhvr>
                                      <p:tavLst>
                                        <p:tav tm="0">
                                          <p:val>
                                            <p:strVal val="#ppt_x"/>
                                          </p:val>
                                        </p:tav>
                                        <p:tav tm="100000">
                                          <p:val>
                                            <p:strVal val="#ppt_x"/>
                                          </p:val>
                                        </p:tav>
                                      </p:tavLst>
                                    </p:anim>
                                    <p:anim calcmode="lin" valueType="num">
                                      <p:cBhvr>
                                        <p:cTn id="11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5" presetClass="entr" presetSubtype="0" fill="hold" grpId="0" nodeType="clickEffect">
                                  <p:stCondLst>
                                    <p:cond delay="0"/>
                                  </p:stCondLst>
                                  <p:childTnLst>
                                    <p:set>
                                      <p:cBhvr>
                                        <p:cTn id="116" dur="1" fill="hold">
                                          <p:stCondLst>
                                            <p:cond delay="0"/>
                                          </p:stCondLst>
                                        </p:cTn>
                                        <p:tgtEl>
                                          <p:spTgt spid="302129"/>
                                        </p:tgtEl>
                                        <p:attrNameLst>
                                          <p:attrName>style.visibility</p:attrName>
                                        </p:attrNameLst>
                                      </p:cBhvr>
                                      <p:to>
                                        <p:strVal val="visible"/>
                                      </p:to>
                                    </p:set>
                                    <p:animEffect transition="in" filter="fade">
                                      <p:cBhvr>
                                        <p:cTn id="117" dur="2000"/>
                                        <p:tgtEl>
                                          <p:spTgt spid="302129"/>
                                        </p:tgtEl>
                                      </p:cBhvr>
                                    </p:animEffect>
                                    <p:anim calcmode="lin" valueType="num">
                                      <p:cBhvr>
                                        <p:cTn id="118" dur="2000" fill="hold"/>
                                        <p:tgtEl>
                                          <p:spTgt spid="302129"/>
                                        </p:tgtEl>
                                        <p:attrNameLst>
                                          <p:attrName>style.rotation</p:attrName>
                                        </p:attrNameLst>
                                      </p:cBhvr>
                                      <p:tavLst>
                                        <p:tav tm="0">
                                          <p:val>
                                            <p:fltVal val="720"/>
                                          </p:val>
                                        </p:tav>
                                        <p:tav tm="100000">
                                          <p:val>
                                            <p:fltVal val="0"/>
                                          </p:val>
                                        </p:tav>
                                      </p:tavLst>
                                    </p:anim>
                                    <p:anim calcmode="lin" valueType="num">
                                      <p:cBhvr>
                                        <p:cTn id="119" dur="2000" fill="hold"/>
                                        <p:tgtEl>
                                          <p:spTgt spid="302129"/>
                                        </p:tgtEl>
                                        <p:attrNameLst>
                                          <p:attrName>ppt_h</p:attrName>
                                        </p:attrNameLst>
                                      </p:cBhvr>
                                      <p:tavLst>
                                        <p:tav tm="0">
                                          <p:val>
                                            <p:fltVal val="0"/>
                                          </p:val>
                                        </p:tav>
                                        <p:tav tm="100000">
                                          <p:val>
                                            <p:strVal val="#ppt_h"/>
                                          </p:val>
                                        </p:tav>
                                      </p:tavLst>
                                    </p:anim>
                                    <p:anim calcmode="lin" valueType="num">
                                      <p:cBhvr>
                                        <p:cTn id="120" dur="2000" fill="hold"/>
                                        <p:tgtEl>
                                          <p:spTgt spid="302129"/>
                                        </p:tgtEl>
                                        <p:attrNameLst>
                                          <p:attrName>ppt_w</p:attrName>
                                        </p:attrNameLst>
                                      </p:cBhvr>
                                      <p:tavLst>
                                        <p:tav tm="0">
                                          <p:val>
                                            <p:fltVal val="0"/>
                                          </p:val>
                                        </p:tav>
                                        <p:tav tm="100000">
                                          <p:val>
                                            <p:strVal val="#ppt_w"/>
                                          </p:val>
                                        </p:tav>
                                      </p:tavLst>
                                    </p:anim>
                                  </p:childTnLst>
                                </p:cTn>
                              </p:par>
                            </p:childTnLst>
                          </p:cTn>
                        </p:par>
                        <p:par>
                          <p:cTn id="121" fill="hold">
                            <p:stCondLst>
                              <p:cond delay="2000"/>
                            </p:stCondLst>
                            <p:childTnLst>
                              <p:par>
                                <p:cTn id="122" presetID="29" presetClass="entr" presetSubtype="0" fill="hold" grpId="0" nodeType="afterEffect">
                                  <p:stCondLst>
                                    <p:cond delay="0"/>
                                  </p:stCondLst>
                                  <p:childTnLst>
                                    <p:set>
                                      <p:cBhvr>
                                        <p:cTn id="123" dur="1" fill="hold">
                                          <p:stCondLst>
                                            <p:cond delay="0"/>
                                          </p:stCondLst>
                                        </p:cTn>
                                        <p:tgtEl>
                                          <p:spTgt spid="302121"/>
                                        </p:tgtEl>
                                        <p:attrNameLst>
                                          <p:attrName>style.visibility</p:attrName>
                                        </p:attrNameLst>
                                      </p:cBhvr>
                                      <p:to>
                                        <p:strVal val="visible"/>
                                      </p:to>
                                    </p:set>
                                    <p:anim calcmode="lin" valueType="num">
                                      <p:cBhvr>
                                        <p:cTn id="124" dur="1000" fill="hold"/>
                                        <p:tgtEl>
                                          <p:spTgt spid="302121"/>
                                        </p:tgtEl>
                                        <p:attrNameLst>
                                          <p:attrName>ppt_x</p:attrName>
                                        </p:attrNameLst>
                                      </p:cBhvr>
                                      <p:tavLst>
                                        <p:tav tm="0">
                                          <p:val>
                                            <p:strVal val="#ppt_x-.2"/>
                                          </p:val>
                                        </p:tav>
                                        <p:tav tm="100000">
                                          <p:val>
                                            <p:strVal val="#ppt_x"/>
                                          </p:val>
                                        </p:tav>
                                      </p:tavLst>
                                    </p:anim>
                                    <p:anim calcmode="lin" valueType="num">
                                      <p:cBhvr>
                                        <p:cTn id="125" dur="1000" fill="hold"/>
                                        <p:tgtEl>
                                          <p:spTgt spid="302121"/>
                                        </p:tgtEl>
                                        <p:attrNameLst>
                                          <p:attrName>ppt_y</p:attrName>
                                        </p:attrNameLst>
                                      </p:cBhvr>
                                      <p:tavLst>
                                        <p:tav tm="0">
                                          <p:val>
                                            <p:strVal val="#ppt_y"/>
                                          </p:val>
                                        </p:tav>
                                        <p:tav tm="100000">
                                          <p:val>
                                            <p:strVal val="#ppt_y"/>
                                          </p:val>
                                        </p:tav>
                                      </p:tavLst>
                                    </p:anim>
                                    <p:animEffect transition="in" filter="wipe(right)" prLst="gradientSize: 0.1">
                                      <p:cBhvr>
                                        <p:cTn id="126" dur="1000"/>
                                        <p:tgtEl>
                                          <p:spTgt spid="302121"/>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nodeType="clickEffect">
                                  <p:stCondLst>
                                    <p:cond delay="0"/>
                                  </p:stCondLst>
                                  <p:childTnLst>
                                    <p:set>
                                      <p:cBhvr>
                                        <p:cTn id="130" dur="1" fill="hold">
                                          <p:stCondLst>
                                            <p:cond delay="0"/>
                                          </p:stCondLst>
                                        </p:cTn>
                                        <p:tgtEl>
                                          <p:spTgt spid="302136"/>
                                        </p:tgtEl>
                                        <p:attrNameLst>
                                          <p:attrName>style.visibility</p:attrName>
                                        </p:attrNameLst>
                                      </p:cBhvr>
                                      <p:to>
                                        <p:strVal val="visible"/>
                                      </p:to>
                                    </p:set>
                                    <p:animEffect transition="in" filter="dissolve">
                                      <p:cBhvr>
                                        <p:cTn id="131" dur="5000"/>
                                        <p:tgtEl>
                                          <p:spTgt spid="302136"/>
                                        </p:tgtEl>
                                      </p:cBhvr>
                                    </p:animEffect>
                                  </p:childTnLst>
                                </p:cTn>
                              </p:par>
                              <p:par>
                                <p:cTn id="132" presetID="9" presetClass="entr" presetSubtype="0" fill="hold" nodeType="withEffect">
                                  <p:stCondLst>
                                    <p:cond delay="0"/>
                                  </p:stCondLst>
                                  <p:childTnLst>
                                    <p:set>
                                      <p:cBhvr>
                                        <p:cTn id="133" dur="1" fill="hold">
                                          <p:stCondLst>
                                            <p:cond delay="0"/>
                                          </p:stCondLst>
                                        </p:cTn>
                                        <p:tgtEl>
                                          <p:spTgt spid="302141"/>
                                        </p:tgtEl>
                                        <p:attrNameLst>
                                          <p:attrName>style.visibility</p:attrName>
                                        </p:attrNameLst>
                                      </p:cBhvr>
                                      <p:to>
                                        <p:strVal val="visible"/>
                                      </p:to>
                                    </p:set>
                                    <p:animEffect transition="in" filter="dissolve">
                                      <p:cBhvr>
                                        <p:cTn id="134" dur="5000"/>
                                        <p:tgtEl>
                                          <p:spTgt spid="302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112" grpId="0"/>
      <p:bldP spid="302113" grpId="0"/>
      <p:bldP spid="302117" grpId="0"/>
      <p:bldP spid="302118" grpId="0"/>
      <p:bldP spid="302119" grpId="0"/>
      <p:bldP spid="302120" grpId="0"/>
      <p:bldP spid="302121" grpId="0"/>
      <p:bldP spid="302129" grpId="0"/>
      <p:bldP spid="44" grpId="0"/>
      <p:bldP spid="45" grpId="0"/>
      <p:bldP spid="4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2"/>
          <p:cNvSpPr>
            <a:spLocks noChangeArrowheads="1"/>
          </p:cNvSpPr>
          <p:nvPr/>
        </p:nvSpPr>
        <p:spPr bwMode="auto">
          <a:xfrm>
            <a:off x="272662" y="106411"/>
            <a:ext cx="8260595" cy="2031325"/>
          </a:xfrm>
          <a:prstGeom prst="rect">
            <a:avLst/>
          </a:prstGeom>
          <a:noFill/>
          <a:ln w="9525">
            <a:noFill/>
            <a:miter lim="800000"/>
            <a:headEnd/>
            <a:tailEnd/>
          </a:ln>
        </p:spPr>
        <p:txBody>
          <a:bodyPr wrap="none" anchor="t" anchorCtr="0">
            <a:spAutoFit/>
          </a:bodyPr>
          <a:lstStyle/>
          <a:p>
            <a:r>
              <a:rPr lang="en-US" dirty="0" smtClean="0">
                <a:solidFill>
                  <a:srgbClr val="FF0000"/>
                </a:solidFill>
              </a:rPr>
              <a:t>Because air resistance depends on an object’s </a:t>
            </a:r>
          </a:p>
          <a:p>
            <a:r>
              <a:rPr lang="en-US" dirty="0" smtClean="0">
                <a:solidFill>
                  <a:srgbClr val="FF0000"/>
                </a:solidFill>
              </a:rPr>
              <a:t>speed, the more mass it has, the longer it will have</a:t>
            </a:r>
          </a:p>
          <a:p>
            <a:r>
              <a:rPr lang="en-US" dirty="0" smtClean="0">
                <a:solidFill>
                  <a:srgbClr val="FF0000"/>
                </a:solidFill>
              </a:rPr>
              <a:t>to fall before the air resistance equals the weight,</a:t>
            </a:r>
          </a:p>
          <a:p>
            <a:endParaRPr lang="en-US" sz="1050" dirty="0" smtClean="0">
              <a:solidFill>
                <a:srgbClr val="FF0000"/>
              </a:solidFill>
            </a:endParaRPr>
          </a:p>
          <a:p>
            <a:r>
              <a:rPr lang="en-US" dirty="0">
                <a:solidFill>
                  <a:srgbClr val="FF0000"/>
                </a:solidFill>
              </a:rPr>
              <a:t> </a:t>
            </a:r>
            <a:r>
              <a:rPr lang="en-US" dirty="0" smtClean="0">
                <a:solidFill>
                  <a:srgbClr val="FF0000"/>
                </a:solidFill>
              </a:rPr>
              <a:t>  i.e., </a:t>
            </a:r>
            <a:endParaRPr lang="en-US" dirty="0">
              <a:solidFill>
                <a:srgbClr val="FF0000"/>
              </a:solidFill>
            </a:endParaRPr>
          </a:p>
        </p:txBody>
      </p:sp>
      <p:sp>
        <p:nvSpPr>
          <p:cNvPr id="5" name="Rectangle 32"/>
          <p:cNvSpPr>
            <a:spLocks noChangeArrowheads="1"/>
          </p:cNvSpPr>
          <p:nvPr/>
        </p:nvSpPr>
        <p:spPr bwMode="auto">
          <a:xfrm>
            <a:off x="1299394" y="1554865"/>
            <a:ext cx="5165197" cy="1384995"/>
          </a:xfrm>
          <a:prstGeom prst="rect">
            <a:avLst/>
          </a:prstGeom>
          <a:noFill/>
          <a:ln w="9525">
            <a:noFill/>
            <a:miter lim="800000"/>
            <a:headEnd/>
            <a:tailEnd/>
          </a:ln>
        </p:spPr>
        <p:txBody>
          <a:bodyPr wrap="none" anchor="t" anchorCtr="0">
            <a:spAutoFit/>
          </a:bodyPr>
          <a:lstStyle/>
          <a:p>
            <a:r>
              <a:rPr lang="en-US" dirty="0" smtClean="0">
                <a:solidFill>
                  <a:srgbClr val="000000"/>
                </a:solidFill>
              </a:rPr>
              <a:t>the longer it will have the </a:t>
            </a:r>
          </a:p>
          <a:p>
            <a:r>
              <a:rPr lang="en-US" dirty="0" smtClean="0">
                <a:solidFill>
                  <a:srgbClr val="000000"/>
                </a:solidFill>
              </a:rPr>
              <a:t>opportunity to speed up before </a:t>
            </a:r>
          </a:p>
          <a:p>
            <a:r>
              <a:rPr lang="en-US" dirty="0" smtClean="0">
                <a:solidFill>
                  <a:srgbClr val="000000"/>
                </a:solidFill>
              </a:rPr>
              <a:t>terminal speed is reached.</a:t>
            </a:r>
            <a:endParaRPr lang="en-US" dirty="0">
              <a:solidFill>
                <a:srgbClr val="000000"/>
              </a:solidFill>
            </a:endParaRPr>
          </a:p>
        </p:txBody>
      </p:sp>
      <p:sp>
        <p:nvSpPr>
          <p:cNvPr id="6" name="Rectangle 32"/>
          <p:cNvSpPr>
            <a:spLocks noChangeArrowheads="1"/>
          </p:cNvSpPr>
          <p:nvPr/>
        </p:nvSpPr>
        <p:spPr bwMode="auto">
          <a:xfrm>
            <a:off x="930875" y="2982301"/>
            <a:ext cx="2784737" cy="523220"/>
          </a:xfrm>
          <a:prstGeom prst="rect">
            <a:avLst/>
          </a:prstGeom>
          <a:noFill/>
          <a:ln w="9525">
            <a:noFill/>
            <a:miter lim="800000"/>
            <a:headEnd/>
            <a:tailEnd/>
          </a:ln>
        </p:spPr>
        <p:txBody>
          <a:bodyPr wrap="none" anchor="t" anchorCtr="0">
            <a:spAutoFit/>
          </a:bodyPr>
          <a:lstStyle/>
          <a:p>
            <a:r>
              <a:rPr lang="en-US" dirty="0" smtClean="0">
                <a:solidFill>
                  <a:srgbClr val="FF0000"/>
                </a:solidFill>
              </a:rPr>
              <a:t>In general, then:</a:t>
            </a:r>
            <a:endParaRPr lang="en-US" dirty="0">
              <a:solidFill>
                <a:srgbClr val="FF0000"/>
              </a:solidFill>
            </a:endParaRPr>
          </a:p>
        </p:txBody>
      </p:sp>
      <p:sp>
        <p:nvSpPr>
          <p:cNvPr id="7" name="Rectangle 32"/>
          <p:cNvSpPr>
            <a:spLocks noChangeArrowheads="1"/>
          </p:cNvSpPr>
          <p:nvPr/>
        </p:nvSpPr>
        <p:spPr bwMode="auto">
          <a:xfrm>
            <a:off x="371863" y="3397457"/>
            <a:ext cx="3886000" cy="954107"/>
          </a:xfrm>
          <a:prstGeom prst="rect">
            <a:avLst/>
          </a:prstGeom>
          <a:noFill/>
          <a:ln w="9525">
            <a:noFill/>
            <a:miter lim="800000"/>
            <a:headEnd/>
            <a:tailEnd/>
          </a:ln>
        </p:spPr>
        <p:txBody>
          <a:bodyPr wrap="none" anchor="t" anchorCtr="0">
            <a:spAutoFit/>
          </a:bodyPr>
          <a:lstStyle/>
          <a:p>
            <a:pPr algn="ctr"/>
            <a:r>
              <a:rPr lang="en-US" dirty="0" smtClean="0">
                <a:solidFill>
                  <a:srgbClr val="000000"/>
                </a:solidFill>
              </a:rPr>
              <a:t>greater mass means</a:t>
            </a:r>
          </a:p>
          <a:p>
            <a:pPr algn="ctr"/>
            <a:r>
              <a:rPr lang="en-US" dirty="0" smtClean="0">
                <a:solidFill>
                  <a:srgbClr val="000000"/>
                </a:solidFill>
              </a:rPr>
              <a:t>greater terminal speed.</a:t>
            </a:r>
            <a:endParaRPr lang="en-US" dirty="0">
              <a:solidFill>
                <a:srgbClr val="000000"/>
              </a:solidFill>
            </a:endParaRPr>
          </a:p>
        </p:txBody>
      </p:sp>
      <p:pic>
        <p:nvPicPr>
          <p:cNvPr id="1229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2702" r="20011" b="12491"/>
          <a:stretch/>
        </p:blipFill>
        <p:spPr bwMode="auto">
          <a:xfrm>
            <a:off x="4505513" y="2961691"/>
            <a:ext cx="2495650" cy="155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flipH="1">
            <a:off x="7219263" y="1714820"/>
            <a:ext cx="1734237" cy="4945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76650" y="4695115"/>
            <a:ext cx="3324513" cy="19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6462" y="4676065"/>
            <a:ext cx="3296736" cy="19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5605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2290"/>
                                        </p:tgtEl>
                                        <p:attrNameLst>
                                          <p:attrName>style.visibility</p:attrName>
                                        </p:attrNameLst>
                                      </p:cBhvr>
                                      <p:to>
                                        <p:strVal val="visible"/>
                                      </p:to>
                                    </p:set>
                                    <p:animEffect transition="in" filter="circle(in)">
                                      <p:cBhvr>
                                        <p:cTn id="24" dur="2000"/>
                                        <p:tgtEl>
                                          <p:spTgt spid="1229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2293"/>
                                        </p:tgtEl>
                                        <p:attrNameLst>
                                          <p:attrName>style.visibility</p:attrName>
                                        </p:attrNameLst>
                                      </p:cBhvr>
                                      <p:to>
                                        <p:strVal val="visible"/>
                                      </p:to>
                                    </p:set>
                                    <p:animEffect transition="in" filter="circle(in)">
                                      <p:cBhvr>
                                        <p:cTn id="29" dur="2000"/>
                                        <p:tgtEl>
                                          <p:spTgt spid="12293"/>
                                        </p:tgtEl>
                                      </p:cBhvr>
                                    </p:animEffect>
                                  </p:childTnLst>
                                </p:cTn>
                              </p:par>
                              <p:par>
                                <p:cTn id="30" presetID="6" presetClass="entr" presetSubtype="16" fill="hold" nodeType="withEffect">
                                  <p:stCondLst>
                                    <p:cond delay="0"/>
                                  </p:stCondLst>
                                  <p:childTnLst>
                                    <p:set>
                                      <p:cBhvr>
                                        <p:cTn id="31" dur="1" fill="hold">
                                          <p:stCondLst>
                                            <p:cond delay="0"/>
                                          </p:stCondLst>
                                        </p:cTn>
                                        <p:tgtEl>
                                          <p:spTgt spid="12292"/>
                                        </p:tgtEl>
                                        <p:attrNameLst>
                                          <p:attrName>style.visibility</p:attrName>
                                        </p:attrNameLst>
                                      </p:cBhvr>
                                      <p:to>
                                        <p:strVal val="visible"/>
                                      </p:to>
                                    </p:set>
                                    <p:animEffect transition="in" filter="circle(in)">
                                      <p:cBhvr>
                                        <p:cTn id="32" dur="2000"/>
                                        <p:tgtEl>
                                          <p:spTgt spid="12292"/>
                                        </p:tgtEl>
                                      </p:cBhvr>
                                    </p:animEffect>
                                  </p:childTnLst>
                                </p:cTn>
                              </p:par>
                              <p:par>
                                <p:cTn id="33" presetID="6" presetClass="entr" presetSubtype="16" fill="hold" nodeType="withEffect">
                                  <p:stCondLst>
                                    <p:cond delay="0"/>
                                  </p:stCondLst>
                                  <p:childTnLst>
                                    <p:set>
                                      <p:cBhvr>
                                        <p:cTn id="34" dur="1" fill="hold">
                                          <p:stCondLst>
                                            <p:cond delay="0"/>
                                          </p:stCondLst>
                                        </p:cTn>
                                        <p:tgtEl>
                                          <p:spTgt spid="12291"/>
                                        </p:tgtEl>
                                        <p:attrNameLst>
                                          <p:attrName>style.visibility</p:attrName>
                                        </p:attrNameLst>
                                      </p:cBhvr>
                                      <p:to>
                                        <p:strVal val="visible"/>
                                      </p:to>
                                    </p:set>
                                    <p:animEffect transition="in" filter="circle(in)">
                                      <p:cBhvr>
                                        <p:cTn id="35"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28274" y="137517"/>
            <a:ext cx="1952541" cy="195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5"/>
          <p:cNvSpPr>
            <a:spLocks noChangeArrowheads="1"/>
          </p:cNvSpPr>
          <p:nvPr/>
        </p:nvSpPr>
        <p:spPr bwMode="auto">
          <a:xfrm>
            <a:off x="213806" y="102414"/>
            <a:ext cx="4227439" cy="1938992"/>
          </a:xfrm>
          <a:prstGeom prst="rect">
            <a:avLst/>
          </a:prstGeom>
          <a:noFill/>
          <a:ln w="9525">
            <a:noFill/>
            <a:miter lim="800000"/>
            <a:headEnd/>
            <a:tailEnd/>
          </a:ln>
        </p:spPr>
        <p:txBody>
          <a:bodyPr wrap="none" anchor="t" anchorCtr="0">
            <a:spAutoFit/>
          </a:bodyPr>
          <a:lstStyle/>
          <a:p>
            <a:r>
              <a:rPr lang="en-US" sz="2400" b="1" dirty="0" smtClean="0">
                <a:solidFill>
                  <a:srgbClr val="000000"/>
                </a:solidFill>
                <a:latin typeface="Arial Narrow" panose="020B0606020202030204" pitchFamily="34" charset="0"/>
              </a:rPr>
              <a:t>Dropping a penny off the Empire </a:t>
            </a:r>
          </a:p>
          <a:p>
            <a:r>
              <a:rPr lang="en-US" sz="2400" b="1" dirty="0" smtClean="0">
                <a:solidFill>
                  <a:srgbClr val="000000"/>
                </a:solidFill>
                <a:latin typeface="Arial Narrow" panose="020B0606020202030204" pitchFamily="34" charset="0"/>
              </a:rPr>
              <a:t>State Building (</a:t>
            </a:r>
            <a:r>
              <a:rPr lang="en-US" sz="2400" b="1" dirty="0" err="1" smtClean="0">
                <a:solidFill>
                  <a:srgbClr val="000000"/>
                </a:solidFill>
                <a:latin typeface="Arial Narrow" panose="020B0606020202030204" pitchFamily="34" charset="0"/>
              </a:rPr>
              <a:t>v</a:t>
            </a:r>
            <a:r>
              <a:rPr lang="en-US" sz="2400" b="1" baseline="-25000" dirty="0" err="1" smtClean="0">
                <a:solidFill>
                  <a:srgbClr val="000000"/>
                </a:solidFill>
                <a:latin typeface="Arial Narrow" panose="020B0606020202030204" pitchFamily="34" charset="0"/>
              </a:rPr>
              <a:t>term</a:t>
            </a:r>
            <a:r>
              <a:rPr lang="en-US" sz="2400" b="1" dirty="0" smtClean="0">
                <a:solidFill>
                  <a:srgbClr val="000000"/>
                </a:solidFill>
                <a:latin typeface="Arial Narrow" panose="020B0606020202030204" pitchFamily="34" charset="0"/>
              </a:rPr>
              <a:t> ~ 20 m/s) vs. </a:t>
            </a:r>
          </a:p>
          <a:p>
            <a:r>
              <a:rPr lang="en-US" sz="2400" b="1" dirty="0" smtClean="0">
                <a:solidFill>
                  <a:srgbClr val="000000"/>
                </a:solidFill>
                <a:latin typeface="Arial Narrow" panose="020B0606020202030204" pitchFamily="34" charset="0"/>
              </a:rPr>
              <a:t>dropping it into the Aitken Basin </a:t>
            </a:r>
          </a:p>
          <a:p>
            <a:r>
              <a:rPr lang="en-US" sz="2400" b="1" dirty="0" smtClean="0">
                <a:solidFill>
                  <a:srgbClr val="000000"/>
                </a:solidFill>
                <a:latin typeface="Arial Narrow" panose="020B0606020202030204" pitchFamily="34" charset="0"/>
              </a:rPr>
              <a:t>on the Moon, which is up to 6 km </a:t>
            </a:r>
          </a:p>
          <a:p>
            <a:r>
              <a:rPr lang="en-US" sz="2400" b="1" dirty="0" smtClean="0">
                <a:solidFill>
                  <a:srgbClr val="000000"/>
                </a:solidFill>
                <a:latin typeface="Arial Narrow" panose="020B0606020202030204" pitchFamily="34" charset="0"/>
              </a:rPr>
              <a:t>deep (</a:t>
            </a:r>
            <a:r>
              <a:rPr lang="en-US" sz="2400" b="1" dirty="0" err="1" smtClean="0">
                <a:solidFill>
                  <a:srgbClr val="000000"/>
                </a:solidFill>
                <a:latin typeface="Arial Narrow" panose="020B0606020202030204" pitchFamily="34" charset="0"/>
              </a:rPr>
              <a:t>v</a:t>
            </a:r>
            <a:r>
              <a:rPr lang="en-US" sz="2400" b="1" baseline="-25000" dirty="0" err="1" smtClean="0">
                <a:solidFill>
                  <a:srgbClr val="000000"/>
                </a:solidFill>
                <a:latin typeface="Arial Narrow" panose="020B0606020202030204" pitchFamily="34" charset="0"/>
              </a:rPr>
              <a:t>term</a:t>
            </a:r>
            <a:r>
              <a:rPr lang="en-US" sz="2400" b="1" dirty="0" smtClean="0">
                <a:solidFill>
                  <a:srgbClr val="000000"/>
                </a:solidFill>
                <a:latin typeface="Arial Narrow" panose="020B0606020202030204" pitchFamily="34" charset="0"/>
              </a:rPr>
              <a:t> ~ 140 m/s).</a:t>
            </a:r>
            <a:endParaRPr lang="en-US" sz="2400" b="1" dirty="0">
              <a:solidFill>
                <a:srgbClr val="000000"/>
              </a:solidFill>
              <a:latin typeface="Arial Narrow" panose="020B0606020202030204" pitchFamily="34" charset="0"/>
            </a:endParaRPr>
          </a:p>
        </p:txBody>
      </p:sp>
      <p:pic>
        <p:nvPicPr>
          <p:cNvPr id="1331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626432" y="105211"/>
            <a:ext cx="2409206" cy="668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5" descr="Image result for penn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 name="AutoShape 7" descr="Image result for penn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AutoShape 9" descr="Image result for penn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6385" y="2213147"/>
            <a:ext cx="6389417" cy="4553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49019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6600">
            <a:alpha val="60000"/>
          </a:srgb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202519" y="943150"/>
            <a:ext cx="8901796" cy="5693866"/>
          </a:xfrm>
          <a:prstGeom prst="rect">
            <a:avLst/>
          </a:prstGeom>
          <a:noFill/>
          <a:ln w="9525">
            <a:noFill/>
            <a:miter lim="800000"/>
            <a:headEnd/>
            <a:tailEnd/>
          </a:ln>
        </p:spPr>
        <p:txBody>
          <a:bodyPr wrap="none">
            <a:spAutoFit/>
          </a:bodyPr>
          <a:lstStyle/>
          <a:p>
            <a:pPr marL="342900" indent="-342900">
              <a:spcBef>
                <a:spcPct val="20000"/>
              </a:spcBef>
            </a:pPr>
            <a:r>
              <a:rPr lang="en-US" u="sng" dirty="0" smtClean="0">
                <a:solidFill>
                  <a:srgbClr val="000000"/>
                </a:solidFill>
              </a:rPr>
              <a:t>Terminal velocity</a:t>
            </a:r>
            <a:r>
              <a:rPr lang="en-US" dirty="0" smtClean="0">
                <a:solidFill>
                  <a:srgbClr val="000000"/>
                </a:solidFill>
              </a:rPr>
              <a:t> occurs whenever an object is falling</a:t>
            </a:r>
          </a:p>
          <a:p>
            <a:pPr marL="342900" indent="-342900">
              <a:spcBef>
                <a:spcPct val="20000"/>
              </a:spcBef>
            </a:pPr>
            <a:r>
              <a:rPr lang="en-US" dirty="0" smtClean="0">
                <a:solidFill>
                  <a:srgbClr val="000000"/>
                </a:solidFill>
              </a:rPr>
              <a:t>and there is resistance from the air or some other fluid.</a:t>
            </a:r>
          </a:p>
          <a:p>
            <a:pPr marL="342900" indent="-342900">
              <a:spcBef>
                <a:spcPct val="20000"/>
              </a:spcBef>
            </a:pPr>
            <a:r>
              <a:rPr lang="en-US" dirty="0" smtClean="0">
                <a:solidFill>
                  <a:srgbClr val="000000"/>
                </a:solidFill>
              </a:rPr>
              <a:t>As a falling object accelerates due to gravity (i.e., its</a:t>
            </a:r>
          </a:p>
          <a:p>
            <a:pPr marL="342900" indent="-342900">
              <a:spcBef>
                <a:spcPct val="20000"/>
              </a:spcBef>
            </a:pPr>
            <a:r>
              <a:rPr lang="en-US" dirty="0" smtClean="0">
                <a:solidFill>
                  <a:srgbClr val="000000"/>
                </a:solidFill>
              </a:rPr>
              <a:t>weight), it speeds up, which means the fluid resistance </a:t>
            </a:r>
          </a:p>
          <a:p>
            <a:pPr marL="342900" indent="-342900">
              <a:spcBef>
                <a:spcPct val="20000"/>
              </a:spcBef>
            </a:pPr>
            <a:r>
              <a:rPr lang="en-US" dirty="0" smtClean="0">
                <a:solidFill>
                  <a:srgbClr val="000000"/>
                </a:solidFill>
              </a:rPr>
              <a:t>on it increases. At some </a:t>
            </a:r>
          </a:p>
          <a:p>
            <a:pPr marL="342900" indent="-342900">
              <a:spcBef>
                <a:spcPct val="20000"/>
              </a:spcBef>
            </a:pPr>
            <a:r>
              <a:rPr lang="en-US" dirty="0" smtClean="0">
                <a:solidFill>
                  <a:srgbClr val="000000"/>
                </a:solidFill>
              </a:rPr>
              <a:t>point, the fluid resistance </a:t>
            </a:r>
          </a:p>
          <a:p>
            <a:pPr marL="342900" indent="-342900">
              <a:spcBef>
                <a:spcPct val="20000"/>
              </a:spcBef>
            </a:pPr>
            <a:r>
              <a:rPr lang="en-US" dirty="0" smtClean="0">
                <a:solidFill>
                  <a:srgbClr val="000000"/>
                </a:solidFill>
              </a:rPr>
              <a:t>equals (and, of course, </a:t>
            </a:r>
          </a:p>
          <a:p>
            <a:pPr marL="342900" indent="-342900">
              <a:spcBef>
                <a:spcPct val="20000"/>
              </a:spcBef>
            </a:pPr>
            <a:r>
              <a:rPr lang="en-US" dirty="0" smtClean="0">
                <a:solidFill>
                  <a:srgbClr val="000000"/>
                </a:solidFill>
              </a:rPr>
              <a:t>opposes) the object’s </a:t>
            </a:r>
          </a:p>
          <a:p>
            <a:pPr marL="342900" indent="-342900">
              <a:spcBef>
                <a:spcPct val="20000"/>
              </a:spcBef>
            </a:pPr>
            <a:r>
              <a:rPr lang="en-US" dirty="0" smtClean="0">
                <a:solidFill>
                  <a:srgbClr val="000000"/>
                </a:solidFill>
              </a:rPr>
              <a:t>weight, and the object </a:t>
            </a:r>
          </a:p>
          <a:p>
            <a:pPr marL="342900" indent="-342900">
              <a:spcBef>
                <a:spcPct val="20000"/>
              </a:spcBef>
            </a:pPr>
            <a:r>
              <a:rPr lang="en-US" dirty="0" smtClean="0">
                <a:solidFill>
                  <a:srgbClr val="000000"/>
                </a:solidFill>
              </a:rPr>
              <a:t>no longer picks up speed: </a:t>
            </a:r>
          </a:p>
          <a:p>
            <a:pPr marL="342900" indent="-342900">
              <a:spcBef>
                <a:spcPct val="20000"/>
              </a:spcBef>
            </a:pPr>
            <a:r>
              <a:rPr lang="en-US" dirty="0" smtClean="0">
                <a:solidFill>
                  <a:srgbClr val="000000"/>
                </a:solidFill>
              </a:rPr>
              <a:t>It falls at ‘cruise control.’</a:t>
            </a:r>
          </a:p>
        </p:txBody>
      </p:sp>
      <p:sp>
        <p:nvSpPr>
          <p:cNvPr id="7" name="Rectangle 6"/>
          <p:cNvSpPr>
            <a:spLocks noChangeArrowheads="1"/>
          </p:cNvSpPr>
          <p:nvPr/>
        </p:nvSpPr>
        <p:spPr bwMode="auto">
          <a:xfrm>
            <a:off x="477938" y="232309"/>
            <a:ext cx="8298362" cy="646331"/>
          </a:xfrm>
          <a:prstGeom prst="rect">
            <a:avLst/>
          </a:prstGeom>
          <a:noFill/>
          <a:ln w="9525">
            <a:noFill/>
            <a:miter lim="800000"/>
            <a:headEnd/>
            <a:tailEnd/>
          </a:ln>
        </p:spPr>
        <p:txBody>
          <a:bodyPr wrap="none">
            <a:spAutoFit/>
          </a:bodyPr>
          <a:lstStyle/>
          <a:p>
            <a:pPr marL="342900" indent="-342900" algn="ctr">
              <a:spcBef>
                <a:spcPct val="20000"/>
              </a:spcBef>
            </a:pPr>
            <a:r>
              <a:rPr lang="en-US" sz="3600" b="1" dirty="0" smtClean="0">
                <a:solidFill>
                  <a:srgbClr val="002060"/>
                </a:solidFill>
              </a:rPr>
              <a:t>FINAL THOUGHTS: </a:t>
            </a:r>
            <a:r>
              <a:rPr lang="en-US" sz="3600" b="1" u="sng" dirty="0" smtClean="0">
                <a:solidFill>
                  <a:srgbClr val="002060"/>
                </a:solidFill>
              </a:rPr>
              <a:t>Terminal Velocity</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88873" y="3324890"/>
            <a:ext cx="4426527" cy="31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8913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5"/>
          <p:cNvSpPr>
            <a:spLocks noChangeArrowheads="1"/>
          </p:cNvSpPr>
          <p:nvPr/>
        </p:nvSpPr>
        <p:spPr bwMode="auto">
          <a:xfrm>
            <a:off x="1958975" y="155575"/>
            <a:ext cx="5343525" cy="519113"/>
          </a:xfrm>
          <a:prstGeom prst="rect">
            <a:avLst/>
          </a:prstGeom>
          <a:noFill/>
          <a:ln w="9525">
            <a:noFill/>
            <a:miter lim="800000"/>
            <a:headEnd/>
            <a:tailEnd/>
          </a:ln>
        </p:spPr>
        <p:txBody>
          <a:bodyPr wrap="none" anchor="ctr">
            <a:spAutoFit/>
          </a:bodyPr>
          <a:lstStyle/>
          <a:p>
            <a:r>
              <a:rPr lang="en-US" b="1">
                <a:solidFill>
                  <a:srgbClr val="FF0000"/>
                </a:solidFill>
              </a:rPr>
              <a:t>Newton’s Third Law of Motion</a:t>
            </a:r>
            <a:r>
              <a:rPr lang="en-US">
                <a:solidFill>
                  <a:srgbClr val="FF0000"/>
                </a:solidFill>
              </a:rPr>
              <a:t> </a:t>
            </a:r>
          </a:p>
        </p:txBody>
      </p:sp>
      <p:sp>
        <p:nvSpPr>
          <p:cNvPr id="46083" name="Rectangle 16"/>
          <p:cNvSpPr>
            <a:spLocks noChangeArrowheads="1"/>
          </p:cNvSpPr>
          <p:nvPr/>
        </p:nvSpPr>
        <p:spPr bwMode="auto">
          <a:xfrm>
            <a:off x="336550" y="708025"/>
            <a:ext cx="8499475" cy="519113"/>
          </a:xfrm>
          <a:prstGeom prst="rect">
            <a:avLst/>
          </a:prstGeom>
          <a:noFill/>
          <a:ln w="9525">
            <a:noFill/>
            <a:miter lim="800000"/>
            <a:headEnd/>
            <a:tailEnd/>
          </a:ln>
        </p:spPr>
        <p:txBody>
          <a:bodyPr wrap="none" anchor="ctr">
            <a:spAutoFit/>
          </a:bodyPr>
          <a:lstStyle/>
          <a:p>
            <a:r>
              <a:rPr lang="en-US">
                <a:solidFill>
                  <a:srgbClr val="FF0000"/>
                </a:solidFill>
              </a:rPr>
              <a:t>Newton recognized that forces always occur in pairs.</a:t>
            </a:r>
          </a:p>
        </p:txBody>
      </p:sp>
      <p:sp>
        <p:nvSpPr>
          <p:cNvPr id="46084" name="Rectangle 17"/>
          <p:cNvSpPr>
            <a:spLocks noChangeArrowheads="1"/>
          </p:cNvSpPr>
          <p:nvPr/>
        </p:nvSpPr>
        <p:spPr bwMode="auto">
          <a:xfrm>
            <a:off x="190500" y="1377950"/>
            <a:ext cx="8734425" cy="946150"/>
          </a:xfrm>
          <a:prstGeom prst="rect">
            <a:avLst/>
          </a:prstGeom>
          <a:noFill/>
          <a:ln w="9525">
            <a:noFill/>
            <a:miter lim="800000"/>
            <a:headEnd/>
            <a:tailEnd/>
          </a:ln>
        </p:spPr>
        <p:txBody>
          <a:bodyPr wrap="none" anchor="ctr">
            <a:spAutoFit/>
          </a:bodyPr>
          <a:lstStyle/>
          <a:p>
            <a:pPr algn="ctr"/>
            <a:r>
              <a:rPr lang="en-US">
                <a:solidFill>
                  <a:srgbClr val="FF0000"/>
                </a:solidFill>
              </a:rPr>
              <a:t>“If object A exerts a force on object B, then B exerts</a:t>
            </a:r>
          </a:p>
          <a:p>
            <a:pPr algn="ctr"/>
            <a:r>
              <a:rPr lang="en-US">
                <a:solidFill>
                  <a:srgbClr val="FF0000"/>
                </a:solidFill>
              </a:rPr>
              <a:t>      an equal force on A, but in the opposite direction.” </a:t>
            </a:r>
          </a:p>
        </p:txBody>
      </p:sp>
      <p:sp>
        <p:nvSpPr>
          <p:cNvPr id="303122" name="Rectangle 18"/>
          <p:cNvSpPr>
            <a:spLocks noChangeArrowheads="1"/>
          </p:cNvSpPr>
          <p:nvPr/>
        </p:nvSpPr>
        <p:spPr bwMode="auto">
          <a:xfrm>
            <a:off x="1431925" y="2365375"/>
            <a:ext cx="600075" cy="519113"/>
          </a:xfrm>
          <a:prstGeom prst="rect">
            <a:avLst/>
          </a:prstGeom>
          <a:noFill/>
          <a:ln w="9525">
            <a:noFill/>
            <a:miter lim="800000"/>
            <a:headEnd/>
            <a:tailEnd/>
          </a:ln>
        </p:spPr>
        <p:txBody>
          <a:bodyPr wrap="none" anchor="ctr">
            <a:spAutoFit/>
          </a:bodyPr>
          <a:lstStyle/>
          <a:p>
            <a:r>
              <a:rPr lang="en-US" u="sng">
                <a:solidFill>
                  <a:srgbClr val="FF0000"/>
                </a:solidFill>
              </a:rPr>
              <a:t>or</a:t>
            </a:r>
            <a:r>
              <a:rPr lang="en-US">
                <a:solidFill>
                  <a:srgbClr val="FF0000"/>
                </a:solidFill>
              </a:rPr>
              <a:t> </a:t>
            </a:r>
          </a:p>
        </p:txBody>
      </p:sp>
      <p:sp>
        <p:nvSpPr>
          <p:cNvPr id="303123" name="Rectangle 19"/>
          <p:cNvSpPr>
            <a:spLocks noChangeArrowheads="1"/>
          </p:cNvSpPr>
          <p:nvPr/>
        </p:nvSpPr>
        <p:spPr bwMode="auto">
          <a:xfrm>
            <a:off x="2589213" y="2298700"/>
            <a:ext cx="5375275" cy="946150"/>
          </a:xfrm>
          <a:prstGeom prst="rect">
            <a:avLst/>
          </a:prstGeom>
          <a:noFill/>
          <a:ln w="9525">
            <a:noFill/>
            <a:miter lim="800000"/>
            <a:headEnd/>
            <a:tailEnd/>
          </a:ln>
        </p:spPr>
        <p:txBody>
          <a:bodyPr wrap="none" anchor="ctr">
            <a:spAutoFit/>
          </a:bodyPr>
          <a:lstStyle/>
          <a:p>
            <a:pPr algn="ctr"/>
            <a:r>
              <a:rPr lang="en-US">
                <a:solidFill>
                  <a:srgbClr val="FF0000"/>
                </a:solidFill>
              </a:rPr>
              <a:t>“For every action, there is</a:t>
            </a:r>
          </a:p>
          <a:p>
            <a:pPr algn="ctr"/>
            <a:r>
              <a:rPr lang="en-US">
                <a:solidFill>
                  <a:srgbClr val="FF0000"/>
                </a:solidFill>
              </a:rPr>
              <a:t>an equal and opposite reaction.” </a:t>
            </a:r>
          </a:p>
        </p:txBody>
      </p:sp>
      <p:sp>
        <p:nvSpPr>
          <p:cNvPr id="303113" name="Rectangle 9"/>
          <p:cNvSpPr>
            <a:spLocks noChangeArrowheads="1"/>
          </p:cNvSpPr>
          <p:nvPr/>
        </p:nvSpPr>
        <p:spPr bwMode="auto">
          <a:xfrm rot="-1653579">
            <a:off x="2724150" y="5087938"/>
            <a:ext cx="3876675" cy="609600"/>
          </a:xfrm>
          <a:prstGeom prst="rect">
            <a:avLst/>
          </a:prstGeom>
          <a:noFill/>
          <a:ln w="9525">
            <a:noFill/>
            <a:miter lim="800000"/>
            <a:headEnd/>
            <a:tailEnd/>
          </a:ln>
        </p:spPr>
        <p:txBody>
          <a:bodyPr anchor="ctr"/>
          <a:lstStyle/>
          <a:p>
            <a:r>
              <a:rPr lang="en-US" u="sng">
                <a:solidFill>
                  <a:srgbClr val="000000"/>
                </a:solidFill>
              </a:rPr>
              <a:t>act on different objects</a:t>
            </a:r>
            <a:r>
              <a:rPr lang="en-US">
                <a:solidFill>
                  <a:srgbClr val="000000"/>
                </a:solidFill>
              </a:rPr>
              <a:t>.</a:t>
            </a:r>
          </a:p>
        </p:txBody>
      </p:sp>
      <p:sp>
        <p:nvSpPr>
          <p:cNvPr id="303124" name="Rectangle 20"/>
          <p:cNvSpPr>
            <a:spLocks noChangeArrowheads="1"/>
          </p:cNvSpPr>
          <p:nvPr/>
        </p:nvSpPr>
        <p:spPr bwMode="auto">
          <a:xfrm rot="-1649128">
            <a:off x="1579563" y="4721225"/>
            <a:ext cx="5608637" cy="519113"/>
          </a:xfrm>
          <a:prstGeom prst="rect">
            <a:avLst/>
          </a:prstGeom>
          <a:noFill/>
          <a:ln w="9525">
            <a:noFill/>
            <a:miter lim="800000"/>
            <a:headEnd/>
            <a:tailEnd/>
          </a:ln>
        </p:spPr>
        <p:txBody>
          <a:bodyPr wrap="none" anchor="ctr">
            <a:spAutoFit/>
          </a:bodyPr>
          <a:lstStyle/>
          <a:p>
            <a:r>
              <a:rPr lang="en-US">
                <a:solidFill>
                  <a:srgbClr val="FF0000"/>
                </a:solidFill>
              </a:rPr>
              <a:t>**</a:t>
            </a:r>
            <a:r>
              <a:rPr lang="en-US" u="sng">
                <a:solidFill>
                  <a:srgbClr val="FF0000"/>
                </a:solidFill>
              </a:rPr>
              <a:t>The action and reaction forces</a:t>
            </a:r>
            <a:r>
              <a:rPr lang="en-US">
                <a:solidFill>
                  <a:srgbClr val="FF0000"/>
                </a:solidFill>
              </a:rPr>
              <a:t>…</a:t>
            </a:r>
          </a:p>
        </p:txBody>
      </p:sp>
      <p:pic>
        <p:nvPicPr>
          <p:cNvPr id="303126" name="Picture 22" descr="pe05756_[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88200" y="3529013"/>
            <a:ext cx="1108075" cy="2481262"/>
          </a:xfrm>
          <a:prstGeom prst="rect">
            <a:avLst/>
          </a:prstGeom>
          <a:noFill/>
          <a:ln w="9525">
            <a:noFill/>
            <a:miter lim="800000"/>
            <a:headEnd/>
            <a:tailEnd/>
          </a:ln>
        </p:spPr>
      </p:pic>
      <p:grpSp>
        <p:nvGrpSpPr>
          <p:cNvPr id="2" name="Group 38"/>
          <p:cNvGrpSpPr>
            <a:grpSpLocks/>
          </p:cNvGrpSpPr>
          <p:nvPr/>
        </p:nvGrpSpPr>
        <p:grpSpPr bwMode="auto">
          <a:xfrm>
            <a:off x="5438775" y="5383213"/>
            <a:ext cx="2216150" cy="636587"/>
            <a:chOff x="3426" y="3391"/>
            <a:chExt cx="1396" cy="401"/>
          </a:xfrm>
        </p:grpSpPr>
        <p:sp>
          <p:nvSpPr>
            <p:cNvPr id="46102" name="Freeform 23"/>
            <p:cNvSpPr>
              <a:spLocks/>
            </p:cNvSpPr>
            <p:nvPr/>
          </p:nvSpPr>
          <p:spPr bwMode="auto">
            <a:xfrm>
              <a:off x="4228" y="3787"/>
              <a:ext cx="594" cy="0"/>
            </a:xfrm>
            <a:custGeom>
              <a:avLst/>
              <a:gdLst>
                <a:gd name="T0" fmla="*/ 1 w 1066"/>
                <a:gd name="T1" fmla="*/ 0 h 1"/>
                <a:gd name="T2" fmla="*/ 0 w 1066"/>
                <a:gd name="T3" fmla="*/ 0 h 1"/>
                <a:gd name="T4" fmla="*/ 0 60000 65536"/>
                <a:gd name="T5" fmla="*/ 0 60000 65536"/>
                <a:gd name="T6" fmla="*/ 0 w 1066"/>
                <a:gd name="T7" fmla="*/ 0 h 1"/>
                <a:gd name="T8" fmla="*/ 1066 w 1066"/>
                <a:gd name="T9" fmla="*/ 0 h 1"/>
              </a:gdLst>
              <a:ahLst/>
              <a:cxnLst>
                <a:cxn ang="T4">
                  <a:pos x="T0" y="T1"/>
                </a:cxn>
                <a:cxn ang="T5">
                  <a:pos x="T2" y="T3"/>
                </a:cxn>
              </a:cxnLst>
              <a:rect l="T6" t="T7" r="T8" b="T9"/>
              <a:pathLst>
                <a:path w="1066" h="1">
                  <a:moveTo>
                    <a:pt x="1066" y="0"/>
                  </a:moveTo>
                  <a:lnTo>
                    <a:pt x="0" y="0"/>
                  </a:lnTo>
                </a:path>
              </a:pathLst>
            </a:custGeom>
            <a:noFill/>
            <a:ln w="22225">
              <a:solidFill>
                <a:srgbClr val="000000"/>
              </a:solidFill>
              <a:round/>
              <a:headEnd type="none" w="med" len="med"/>
              <a:tailEnd type="triangle" w="lg" len="lg"/>
            </a:ln>
          </p:spPr>
          <p:txBody>
            <a:bodyPr/>
            <a:lstStyle/>
            <a:p>
              <a:endParaRPr lang="en-US">
                <a:solidFill>
                  <a:srgbClr val="000000"/>
                </a:solidFill>
              </a:endParaRPr>
            </a:p>
          </p:txBody>
        </p:sp>
        <p:sp>
          <p:nvSpPr>
            <p:cNvPr id="46103" name="Text Box 25"/>
            <p:cNvSpPr txBox="1">
              <a:spLocks noChangeArrowheads="1"/>
            </p:cNvSpPr>
            <p:nvPr/>
          </p:nvSpPr>
          <p:spPr bwMode="auto">
            <a:xfrm>
              <a:off x="3426" y="3391"/>
              <a:ext cx="1204" cy="401"/>
            </a:xfrm>
            <a:prstGeom prst="rect">
              <a:avLst/>
            </a:prstGeom>
            <a:noFill/>
            <a:ln w="9525">
              <a:noFill/>
              <a:miter lim="800000"/>
              <a:headEnd/>
              <a:tailEnd/>
            </a:ln>
          </p:spPr>
          <p:txBody>
            <a:bodyPr/>
            <a:lstStyle/>
            <a:p>
              <a:r>
                <a:rPr lang="en-US">
                  <a:solidFill>
                    <a:srgbClr val="000000"/>
                  </a:solidFill>
                </a:rPr>
                <a:t>F</a:t>
              </a:r>
              <a:r>
                <a:rPr lang="en-US" baseline="-25000">
                  <a:solidFill>
                    <a:srgbClr val="000000"/>
                  </a:solidFill>
                </a:rPr>
                <a:t>shoe on floor</a:t>
              </a:r>
              <a:endParaRPr lang="en-US">
                <a:solidFill>
                  <a:srgbClr val="000000"/>
                </a:solidFill>
              </a:endParaRPr>
            </a:p>
          </p:txBody>
        </p:sp>
      </p:grpSp>
      <p:grpSp>
        <p:nvGrpSpPr>
          <p:cNvPr id="3" name="Group 39"/>
          <p:cNvGrpSpPr>
            <a:grpSpLocks/>
          </p:cNvGrpSpPr>
          <p:nvPr/>
        </p:nvGrpSpPr>
        <p:grpSpPr bwMode="auto">
          <a:xfrm>
            <a:off x="7086600" y="6003925"/>
            <a:ext cx="2128838" cy="636588"/>
            <a:chOff x="4464" y="3782"/>
            <a:chExt cx="1341" cy="401"/>
          </a:xfrm>
        </p:grpSpPr>
        <p:sp>
          <p:nvSpPr>
            <p:cNvPr id="46100" name="Line 24"/>
            <p:cNvSpPr>
              <a:spLocks noChangeShapeType="1"/>
            </p:cNvSpPr>
            <p:nvPr/>
          </p:nvSpPr>
          <p:spPr bwMode="auto">
            <a:xfrm flipH="1">
              <a:off x="4729" y="3861"/>
              <a:ext cx="601" cy="0"/>
            </a:xfrm>
            <a:prstGeom prst="line">
              <a:avLst/>
            </a:prstGeom>
            <a:noFill/>
            <a:ln w="22225">
              <a:solidFill>
                <a:srgbClr val="000000"/>
              </a:solidFill>
              <a:round/>
              <a:headEnd type="triangle" w="lg" len="lg"/>
              <a:tailEnd/>
            </a:ln>
          </p:spPr>
          <p:txBody>
            <a:bodyPr/>
            <a:lstStyle/>
            <a:p>
              <a:endParaRPr lang="en-US">
                <a:solidFill>
                  <a:srgbClr val="000000"/>
                </a:solidFill>
              </a:endParaRPr>
            </a:p>
          </p:txBody>
        </p:sp>
        <p:sp>
          <p:nvSpPr>
            <p:cNvPr id="46101" name="Text Box 26"/>
            <p:cNvSpPr txBox="1">
              <a:spLocks noChangeArrowheads="1"/>
            </p:cNvSpPr>
            <p:nvPr/>
          </p:nvSpPr>
          <p:spPr bwMode="auto">
            <a:xfrm>
              <a:off x="4464" y="3782"/>
              <a:ext cx="1341" cy="401"/>
            </a:xfrm>
            <a:prstGeom prst="rect">
              <a:avLst/>
            </a:prstGeom>
            <a:noFill/>
            <a:ln w="9525">
              <a:noFill/>
              <a:miter lim="800000"/>
              <a:headEnd/>
              <a:tailEnd/>
            </a:ln>
          </p:spPr>
          <p:txBody>
            <a:bodyPr/>
            <a:lstStyle/>
            <a:p>
              <a:r>
                <a:rPr lang="en-US">
                  <a:solidFill>
                    <a:srgbClr val="000000"/>
                  </a:solidFill>
                </a:rPr>
                <a:t>F</a:t>
              </a:r>
              <a:r>
                <a:rPr lang="en-US" baseline="-25000">
                  <a:solidFill>
                    <a:srgbClr val="000000"/>
                  </a:solidFill>
                </a:rPr>
                <a:t>floor on shoe</a:t>
              </a:r>
              <a:endParaRPr lang="en-US">
                <a:solidFill>
                  <a:srgbClr val="000000"/>
                </a:solidFill>
              </a:endParaRPr>
            </a:p>
          </p:txBody>
        </p:sp>
      </p:grpSp>
      <p:sp>
        <p:nvSpPr>
          <p:cNvPr id="303132" name="Oval 28"/>
          <p:cNvSpPr>
            <a:spLocks noChangeArrowheads="1"/>
          </p:cNvSpPr>
          <p:nvPr/>
        </p:nvSpPr>
        <p:spPr bwMode="auto">
          <a:xfrm>
            <a:off x="261938" y="4044950"/>
            <a:ext cx="1828800" cy="1828800"/>
          </a:xfrm>
          <a:prstGeom prst="ellipse">
            <a:avLst/>
          </a:prstGeom>
          <a:solidFill>
            <a:srgbClr val="FFFFFF"/>
          </a:solidFill>
          <a:ln w="22225">
            <a:solidFill>
              <a:srgbClr val="000000"/>
            </a:solidFill>
            <a:round/>
            <a:headEnd/>
            <a:tailEnd/>
          </a:ln>
        </p:spPr>
        <p:txBody>
          <a:bodyPr/>
          <a:lstStyle/>
          <a:p>
            <a:endParaRPr lang="en-US">
              <a:solidFill>
                <a:srgbClr val="000000"/>
              </a:solidFill>
            </a:endParaRPr>
          </a:p>
        </p:txBody>
      </p:sp>
      <p:sp>
        <p:nvSpPr>
          <p:cNvPr id="303133" name="Oval 29"/>
          <p:cNvSpPr>
            <a:spLocks noChangeArrowheads="1"/>
          </p:cNvSpPr>
          <p:nvPr/>
        </p:nvSpPr>
        <p:spPr bwMode="auto">
          <a:xfrm>
            <a:off x="3462338" y="3359150"/>
            <a:ext cx="228600" cy="228600"/>
          </a:xfrm>
          <a:prstGeom prst="ellipse">
            <a:avLst/>
          </a:prstGeom>
          <a:solidFill>
            <a:srgbClr val="FFFFFF"/>
          </a:solidFill>
          <a:ln w="22225">
            <a:solidFill>
              <a:srgbClr val="000000"/>
            </a:solidFill>
            <a:round/>
            <a:headEnd/>
            <a:tailEnd/>
          </a:ln>
        </p:spPr>
        <p:txBody>
          <a:bodyPr/>
          <a:lstStyle/>
          <a:p>
            <a:endParaRPr lang="en-US">
              <a:solidFill>
                <a:srgbClr val="000000"/>
              </a:solidFill>
            </a:endParaRPr>
          </a:p>
        </p:txBody>
      </p:sp>
      <p:grpSp>
        <p:nvGrpSpPr>
          <p:cNvPr id="4" name="Group 40"/>
          <p:cNvGrpSpPr>
            <a:grpSpLocks/>
          </p:cNvGrpSpPr>
          <p:nvPr/>
        </p:nvGrpSpPr>
        <p:grpSpPr bwMode="auto">
          <a:xfrm>
            <a:off x="2090738" y="4159250"/>
            <a:ext cx="2100262" cy="714375"/>
            <a:chOff x="1317" y="2620"/>
            <a:chExt cx="1323" cy="450"/>
          </a:xfrm>
        </p:grpSpPr>
        <p:sp>
          <p:nvSpPr>
            <p:cNvPr id="46098" name="Text Box 31"/>
            <p:cNvSpPr txBox="1">
              <a:spLocks noChangeArrowheads="1"/>
            </p:cNvSpPr>
            <p:nvPr/>
          </p:nvSpPr>
          <p:spPr bwMode="auto">
            <a:xfrm>
              <a:off x="1317" y="2710"/>
              <a:ext cx="1323" cy="360"/>
            </a:xfrm>
            <a:prstGeom prst="rect">
              <a:avLst/>
            </a:prstGeom>
            <a:noFill/>
            <a:ln w="9525">
              <a:noFill/>
              <a:miter lim="800000"/>
              <a:headEnd/>
              <a:tailEnd/>
            </a:ln>
          </p:spPr>
          <p:txBody>
            <a:bodyPr/>
            <a:lstStyle/>
            <a:p>
              <a:r>
                <a:rPr lang="en-US">
                  <a:solidFill>
                    <a:srgbClr val="000000"/>
                  </a:solidFill>
                </a:rPr>
                <a:t>F</a:t>
              </a:r>
              <a:r>
                <a:rPr lang="en-US" baseline="-25000">
                  <a:solidFill>
                    <a:srgbClr val="000000"/>
                  </a:solidFill>
                </a:rPr>
                <a:t>Moon on Earth</a:t>
              </a:r>
              <a:endParaRPr lang="en-US">
                <a:solidFill>
                  <a:srgbClr val="000000"/>
                </a:solidFill>
              </a:endParaRPr>
            </a:p>
          </p:txBody>
        </p:sp>
        <p:sp>
          <p:nvSpPr>
            <p:cNvPr id="46099" name="Line 32"/>
            <p:cNvSpPr>
              <a:spLocks noChangeShapeType="1"/>
            </p:cNvSpPr>
            <p:nvPr/>
          </p:nvSpPr>
          <p:spPr bwMode="auto">
            <a:xfrm flipV="1">
              <a:off x="1317" y="2620"/>
              <a:ext cx="216" cy="144"/>
            </a:xfrm>
            <a:prstGeom prst="line">
              <a:avLst/>
            </a:prstGeom>
            <a:noFill/>
            <a:ln w="22225">
              <a:solidFill>
                <a:srgbClr val="000000"/>
              </a:solidFill>
              <a:round/>
              <a:headEnd/>
              <a:tailEnd type="triangle" w="lg" len="lg"/>
            </a:ln>
          </p:spPr>
          <p:txBody>
            <a:bodyPr/>
            <a:lstStyle/>
            <a:p>
              <a:endParaRPr lang="en-US">
                <a:solidFill>
                  <a:srgbClr val="000000"/>
                </a:solidFill>
              </a:endParaRPr>
            </a:p>
          </p:txBody>
        </p:sp>
      </p:grpSp>
      <p:grpSp>
        <p:nvGrpSpPr>
          <p:cNvPr id="5" name="Group 41"/>
          <p:cNvGrpSpPr>
            <a:grpSpLocks/>
          </p:cNvGrpSpPr>
          <p:nvPr/>
        </p:nvGrpSpPr>
        <p:grpSpPr bwMode="auto">
          <a:xfrm>
            <a:off x="3005138" y="3587750"/>
            <a:ext cx="2224087" cy="641350"/>
            <a:chOff x="1893" y="2260"/>
            <a:chExt cx="1401" cy="404"/>
          </a:xfrm>
        </p:grpSpPr>
        <p:sp>
          <p:nvSpPr>
            <p:cNvPr id="46096" name="Text Box 30"/>
            <p:cNvSpPr txBox="1">
              <a:spLocks noChangeArrowheads="1"/>
            </p:cNvSpPr>
            <p:nvPr/>
          </p:nvSpPr>
          <p:spPr bwMode="auto">
            <a:xfrm>
              <a:off x="2028" y="2304"/>
              <a:ext cx="1266" cy="360"/>
            </a:xfrm>
            <a:prstGeom prst="rect">
              <a:avLst/>
            </a:prstGeom>
            <a:noFill/>
            <a:ln w="9525">
              <a:noFill/>
              <a:miter lim="800000"/>
              <a:headEnd/>
              <a:tailEnd/>
            </a:ln>
          </p:spPr>
          <p:txBody>
            <a:bodyPr/>
            <a:lstStyle/>
            <a:p>
              <a:r>
                <a:rPr lang="en-US">
                  <a:solidFill>
                    <a:srgbClr val="000000"/>
                  </a:solidFill>
                </a:rPr>
                <a:t>F</a:t>
              </a:r>
              <a:r>
                <a:rPr lang="en-US" baseline="-25000">
                  <a:solidFill>
                    <a:srgbClr val="000000"/>
                  </a:solidFill>
                </a:rPr>
                <a:t>Earth on Moon</a:t>
              </a:r>
              <a:endParaRPr lang="en-US">
                <a:solidFill>
                  <a:srgbClr val="000000"/>
                </a:solidFill>
              </a:endParaRPr>
            </a:p>
          </p:txBody>
        </p:sp>
        <p:sp>
          <p:nvSpPr>
            <p:cNvPr id="46097" name="Line 33"/>
            <p:cNvSpPr>
              <a:spLocks noChangeShapeType="1"/>
            </p:cNvSpPr>
            <p:nvPr/>
          </p:nvSpPr>
          <p:spPr bwMode="auto">
            <a:xfrm flipV="1">
              <a:off x="1893" y="2260"/>
              <a:ext cx="216" cy="144"/>
            </a:xfrm>
            <a:prstGeom prst="line">
              <a:avLst/>
            </a:prstGeom>
            <a:noFill/>
            <a:ln w="22225">
              <a:solidFill>
                <a:srgbClr val="000000"/>
              </a:solidFill>
              <a:round/>
              <a:headEnd type="triangle" w="lg" len="lg"/>
              <a:tailEnd/>
            </a:ln>
          </p:spPr>
          <p:txBody>
            <a:bodyPr/>
            <a:lstStyle/>
            <a:p>
              <a:endParaRPr lang="en-US">
                <a:solidFill>
                  <a:srgbClr val="000000"/>
                </a:solidFill>
              </a:endParaRPr>
            </a:p>
          </p:txBody>
        </p:sp>
      </p:grpSp>
    </p:spTree>
    <p:extLst>
      <p:ext uri="{BB962C8B-B14F-4D97-AF65-F5344CB8AC3E}">
        <p14:creationId xmlns:p14="http://schemas.microsoft.com/office/powerpoint/2010/main" val="23082025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03122"/>
                                        </p:tgtEl>
                                        <p:attrNameLst>
                                          <p:attrName>style.visibility</p:attrName>
                                        </p:attrNameLst>
                                      </p:cBhvr>
                                      <p:to>
                                        <p:strVal val="visible"/>
                                      </p:to>
                                    </p:set>
                                    <p:animEffect transition="in" filter="fade">
                                      <p:cBhvr>
                                        <p:cTn id="7" dur="1000"/>
                                        <p:tgtEl>
                                          <p:spTgt spid="303122"/>
                                        </p:tgtEl>
                                      </p:cBhvr>
                                    </p:animEffect>
                                    <p:anim calcmode="lin" valueType="num">
                                      <p:cBhvr>
                                        <p:cTn id="8" dur="1000" fill="hold"/>
                                        <p:tgtEl>
                                          <p:spTgt spid="303122"/>
                                        </p:tgtEl>
                                        <p:attrNameLst>
                                          <p:attrName>ppt_x</p:attrName>
                                        </p:attrNameLst>
                                      </p:cBhvr>
                                      <p:tavLst>
                                        <p:tav tm="0">
                                          <p:val>
                                            <p:strVal val="#ppt_x"/>
                                          </p:val>
                                        </p:tav>
                                        <p:tav tm="100000">
                                          <p:val>
                                            <p:strVal val="#ppt_x"/>
                                          </p:val>
                                        </p:tav>
                                      </p:tavLst>
                                    </p:anim>
                                    <p:anim calcmode="lin" valueType="num">
                                      <p:cBhvr>
                                        <p:cTn id="9" dur="1000" fill="hold"/>
                                        <p:tgtEl>
                                          <p:spTgt spid="303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03123"/>
                                        </p:tgtEl>
                                        <p:attrNameLst>
                                          <p:attrName>style.visibility</p:attrName>
                                        </p:attrNameLst>
                                      </p:cBhvr>
                                      <p:to>
                                        <p:strVal val="visible"/>
                                      </p:to>
                                    </p:set>
                                    <p:anim calcmode="discrete" valueType="clr">
                                      <p:cBhvr override="childStyle">
                                        <p:cTn id="14" dur="80"/>
                                        <p:tgtEl>
                                          <p:spTgt spid="30312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3123"/>
                                        </p:tgtEl>
                                        <p:attrNameLst>
                                          <p:attrName>fillcolor</p:attrName>
                                        </p:attrNameLst>
                                      </p:cBhvr>
                                      <p:tavLst>
                                        <p:tav tm="0">
                                          <p:val>
                                            <p:clrVal>
                                              <a:schemeClr val="accent2"/>
                                            </p:clrVal>
                                          </p:val>
                                        </p:tav>
                                        <p:tav tm="50000">
                                          <p:val>
                                            <p:clrVal>
                                              <a:schemeClr val="hlink"/>
                                            </p:clrVal>
                                          </p:val>
                                        </p:tav>
                                      </p:tavLst>
                                    </p:anim>
                                    <p:set>
                                      <p:cBhvr>
                                        <p:cTn id="16" dur="80"/>
                                        <p:tgtEl>
                                          <p:spTgt spid="30312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03126"/>
                                        </p:tgtEl>
                                        <p:attrNameLst>
                                          <p:attrName>style.visibility</p:attrName>
                                        </p:attrNameLst>
                                      </p:cBhvr>
                                      <p:to>
                                        <p:strVal val="visible"/>
                                      </p:to>
                                    </p:set>
                                    <p:anim calcmode="lin" valueType="num">
                                      <p:cBhvr>
                                        <p:cTn id="21" dur="1000" fill="hold"/>
                                        <p:tgtEl>
                                          <p:spTgt spid="303126"/>
                                        </p:tgtEl>
                                        <p:attrNameLst>
                                          <p:attrName>ppt_x</p:attrName>
                                        </p:attrNameLst>
                                      </p:cBhvr>
                                      <p:tavLst>
                                        <p:tav tm="0">
                                          <p:val>
                                            <p:strVal val="#ppt_x-.2"/>
                                          </p:val>
                                        </p:tav>
                                        <p:tav tm="100000">
                                          <p:val>
                                            <p:strVal val="#ppt_x"/>
                                          </p:val>
                                        </p:tav>
                                      </p:tavLst>
                                    </p:anim>
                                    <p:anim calcmode="lin" valueType="num">
                                      <p:cBhvr>
                                        <p:cTn id="22" dur="1000" fill="hold"/>
                                        <p:tgtEl>
                                          <p:spTgt spid="30312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0312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3000" fill="hold"/>
                                        <p:tgtEl>
                                          <p:spTgt spid="2"/>
                                        </p:tgtEl>
                                        <p:attrNameLst>
                                          <p:attrName>ppt_x</p:attrName>
                                        </p:attrNameLst>
                                      </p:cBhvr>
                                      <p:tavLst>
                                        <p:tav tm="0">
                                          <p:val>
                                            <p:strVal val="1+#ppt_w/2"/>
                                          </p:val>
                                        </p:tav>
                                        <p:tav tm="100000">
                                          <p:val>
                                            <p:strVal val="#ppt_x"/>
                                          </p:val>
                                        </p:tav>
                                      </p:tavLst>
                                    </p:anim>
                                    <p:anim calcmode="lin" valueType="num">
                                      <p:cBhvr additive="base">
                                        <p:cTn id="29"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3000" fill="hold"/>
                                        <p:tgtEl>
                                          <p:spTgt spid="3"/>
                                        </p:tgtEl>
                                        <p:attrNameLst>
                                          <p:attrName>ppt_x</p:attrName>
                                        </p:attrNameLst>
                                      </p:cBhvr>
                                      <p:tavLst>
                                        <p:tav tm="0">
                                          <p:val>
                                            <p:strVal val="0-#ppt_w/2"/>
                                          </p:val>
                                        </p:tav>
                                        <p:tav tm="100000">
                                          <p:val>
                                            <p:strVal val="#ppt_x"/>
                                          </p:val>
                                        </p:tav>
                                      </p:tavLst>
                                    </p:anim>
                                    <p:anim calcmode="lin" valueType="num">
                                      <p:cBhvr additive="base">
                                        <p:cTn id="35" dur="3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grpId="0" nodeType="clickEffect">
                                  <p:stCondLst>
                                    <p:cond delay="0"/>
                                  </p:stCondLst>
                                  <p:childTnLst>
                                    <p:set>
                                      <p:cBhvr>
                                        <p:cTn id="39" dur="1" fill="hold">
                                          <p:stCondLst>
                                            <p:cond delay="0"/>
                                          </p:stCondLst>
                                        </p:cTn>
                                        <p:tgtEl>
                                          <p:spTgt spid="303132"/>
                                        </p:tgtEl>
                                        <p:attrNameLst>
                                          <p:attrName>style.visibility</p:attrName>
                                        </p:attrNameLst>
                                      </p:cBhvr>
                                      <p:to>
                                        <p:strVal val="visible"/>
                                      </p:to>
                                    </p:set>
                                    <p:anim calcmode="lin" valueType="num">
                                      <p:cBhvr>
                                        <p:cTn id="40" dur="1000" fill="hold"/>
                                        <p:tgtEl>
                                          <p:spTgt spid="303132"/>
                                        </p:tgtEl>
                                        <p:attrNameLst>
                                          <p:attrName>ppt_w</p:attrName>
                                        </p:attrNameLst>
                                      </p:cBhvr>
                                      <p:tavLst>
                                        <p:tav tm="0">
                                          <p:val>
                                            <p:fltVal val="0"/>
                                          </p:val>
                                        </p:tav>
                                        <p:tav tm="100000">
                                          <p:val>
                                            <p:strVal val="#ppt_w"/>
                                          </p:val>
                                        </p:tav>
                                      </p:tavLst>
                                    </p:anim>
                                    <p:anim calcmode="lin" valueType="num">
                                      <p:cBhvr>
                                        <p:cTn id="41" dur="1000" fill="hold"/>
                                        <p:tgtEl>
                                          <p:spTgt spid="303132"/>
                                        </p:tgtEl>
                                        <p:attrNameLst>
                                          <p:attrName>ppt_h</p:attrName>
                                        </p:attrNameLst>
                                      </p:cBhvr>
                                      <p:tavLst>
                                        <p:tav tm="0">
                                          <p:val>
                                            <p:fltVal val="0"/>
                                          </p:val>
                                        </p:tav>
                                        <p:tav tm="100000">
                                          <p:val>
                                            <p:strVal val="#ppt_h"/>
                                          </p:val>
                                        </p:tav>
                                      </p:tavLst>
                                    </p:anim>
                                    <p:anim calcmode="lin" valueType="num">
                                      <p:cBhvr>
                                        <p:cTn id="42" dur="1000" fill="hold"/>
                                        <p:tgtEl>
                                          <p:spTgt spid="303132"/>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303132"/>
                                        </p:tgtEl>
                                        <p:attrNameLst>
                                          <p:attrName>ppt_y</p:attrName>
                                        </p:attrNameLst>
                                      </p:cBhvr>
                                      <p:tavLst>
                                        <p:tav tm="0" fmla="#ppt_y+(sin(-2*pi*(1-$))*-#ppt_x+cos(-2*pi*(1-$))*(1-#ppt_y))*(1-$)">
                                          <p:val>
                                            <p:fltVal val="0"/>
                                          </p:val>
                                        </p:tav>
                                        <p:tav tm="100000">
                                          <p:val>
                                            <p:fltVal val="1"/>
                                          </p:val>
                                        </p:tav>
                                      </p:tavLst>
                                    </p:anim>
                                  </p:childTnLst>
                                </p:cTn>
                              </p:par>
                              <p:par>
                                <p:cTn id="44" presetID="15" presetClass="entr" presetSubtype="0" fill="hold" grpId="0" nodeType="withEffect">
                                  <p:stCondLst>
                                    <p:cond delay="0"/>
                                  </p:stCondLst>
                                  <p:childTnLst>
                                    <p:set>
                                      <p:cBhvr>
                                        <p:cTn id="45" dur="1" fill="hold">
                                          <p:stCondLst>
                                            <p:cond delay="0"/>
                                          </p:stCondLst>
                                        </p:cTn>
                                        <p:tgtEl>
                                          <p:spTgt spid="303133"/>
                                        </p:tgtEl>
                                        <p:attrNameLst>
                                          <p:attrName>style.visibility</p:attrName>
                                        </p:attrNameLst>
                                      </p:cBhvr>
                                      <p:to>
                                        <p:strVal val="visible"/>
                                      </p:to>
                                    </p:set>
                                    <p:anim calcmode="lin" valueType="num">
                                      <p:cBhvr>
                                        <p:cTn id="46" dur="1000" fill="hold"/>
                                        <p:tgtEl>
                                          <p:spTgt spid="303133"/>
                                        </p:tgtEl>
                                        <p:attrNameLst>
                                          <p:attrName>ppt_w</p:attrName>
                                        </p:attrNameLst>
                                      </p:cBhvr>
                                      <p:tavLst>
                                        <p:tav tm="0">
                                          <p:val>
                                            <p:fltVal val="0"/>
                                          </p:val>
                                        </p:tav>
                                        <p:tav tm="100000">
                                          <p:val>
                                            <p:strVal val="#ppt_w"/>
                                          </p:val>
                                        </p:tav>
                                      </p:tavLst>
                                    </p:anim>
                                    <p:anim calcmode="lin" valueType="num">
                                      <p:cBhvr>
                                        <p:cTn id="47" dur="1000" fill="hold"/>
                                        <p:tgtEl>
                                          <p:spTgt spid="303133"/>
                                        </p:tgtEl>
                                        <p:attrNameLst>
                                          <p:attrName>ppt_h</p:attrName>
                                        </p:attrNameLst>
                                      </p:cBhvr>
                                      <p:tavLst>
                                        <p:tav tm="0">
                                          <p:val>
                                            <p:fltVal val="0"/>
                                          </p:val>
                                        </p:tav>
                                        <p:tav tm="100000">
                                          <p:val>
                                            <p:strVal val="#ppt_h"/>
                                          </p:val>
                                        </p:tav>
                                      </p:tavLst>
                                    </p:anim>
                                    <p:anim calcmode="lin" valueType="num">
                                      <p:cBhvr>
                                        <p:cTn id="48" dur="1000" fill="hold"/>
                                        <p:tgtEl>
                                          <p:spTgt spid="303133"/>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30313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dissolve">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dissolve">
                                      <p:cBhvr>
                                        <p:cTn id="59" dur="5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27" presetClass="entr" presetSubtype="0" fill="hold" nodeType="clickEffect">
                                  <p:stCondLst>
                                    <p:cond delay="0"/>
                                  </p:stCondLst>
                                  <p:iterate type="lt">
                                    <p:tmPct val="50000"/>
                                  </p:iterate>
                                  <p:childTnLst>
                                    <p:set>
                                      <p:cBhvr>
                                        <p:cTn id="63" dur="1" fill="hold">
                                          <p:stCondLst>
                                            <p:cond delay="0"/>
                                          </p:stCondLst>
                                        </p:cTn>
                                        <p:tgtEl>
                                          <p:spTgt spid="303124">
                                            <p:txEl>
                                              <p:pRg st="0" end="0"/>
                                            </p:txEl>
                                          </p:spTgt>
                                        </p:tgtEl>
                                        <p:attrNameLst>
                                          <p:attrName>style.visibility</p:attrName>
                                        </p:attrNameLst>
                                      </p:cBhvr>
                                      <p:to>
                                        <p:strVal val="visible"/>
                                      </p:to>
                                    </p:set>
                                    <p:anim calcmode="discrete" valueType="clr">
                                      <p:cBhvr override="childStyle">
                                        <p:cTn id="64" dur="80"/>
                                        <p:tgtEl>
                                          <p:spTgt spid="30312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303124">
                                            <p:txEl>
                                              <p:pRg st="0" end="0"/>
                                            </p:txEl>
                                          </p:spTgt>
                                        </p:tgtEl>
                                        <p:attrNameLst>
                                          <p:attrName>fillcolor</p:attrName>
                                        </p:attrNameLst>
                                      </p:cBhvr>
                                      <p:tavLst>
                                        <p:tav tm="0">
                                          <p:val>
                                            <p:clrVal>
                                              <a:schemeClr val="accent2"/>
                                            </p:clrVal>
                                          </p:val>
                                        </p:tav>
                                        <p:tav tm="50000">
                                          <p:val>
                                            <p:clrVal>
                                              <a:schemeClr val="hlink"/>
                                            </p:clrVal>
                                          </p:val>
                                        </p:tav>
                                      </p:tavLst>
                                    </p:anim>
                                    <p:set>
                                      <p:cBhvr>
                                        <p:cTn id="66" dur="80"/>
                                        <p:tgtEl>
                                          <p:spTgt spid="303124">
                                            <p:txEl>
                                              <p:pRg st="0" end="0"/>
                                            </p:txEl>
                                          </p:spTgt>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35" presetClass="entr" presetSubtype="0" fill="hold" grpId="0" nodeType="clickEffect">
                                  <p:stCondLst>
                                    <p:cond delay="0"/>
                                  </p:stCondLst>
                                  <p:childTnLst>
                                    <p:set>
                                      <p:cBhvr>
                                        <p:cTn id="70" dur="1" fill="hold">
                                          <p:stCondLst>
                                            <p:cond delay="0"/>
                                          </p:stCondLst>
                                        </p:cTn>
                                        <p:tgtEl>
                                          <p:spTgt spid="303113"/>
                                        </p:tgtEl>
                                        <p:attrNameLst>
                                          <p:attrName>style.visibility</p:attrName>
                                        </p:attrNameLst>
                                      </p:cBhvr>
                                      <p:to>
                                        <p:strVal val="visible"/>
                                      </p:to>
                                    </p:set>
                                    <p:animEffect transition="in" filter="fade">
                                      <p:cBhvr>
                                        <p:cTn id="71" dur="2000"/>
                                        <p:tgtEl>
                                          <p:spTgt spid="303113"/>
                                        </p:tgtEl>
                                      </p:cBhvr>
                                    </p:animEffect>
                                    <p:anim calcmode="lin" valueType="num">
                                      <p:cBhvr>
                                        <p:cTn id="72" dur="2000" fill="hold"/>
                                        <p:tgtEl>
                                          <p:spTgt spid="303113"/>
                                        </p:tgtEl>
                                        <p:attrNameLst>
                                          <p:attrName>style.rotation</p:attrName>
                                        </p:attrNameLst>
                                      </p:cBhvr>
                                      <p:tavLst>
                                        <p:tav tm="0">
                                          <p:val>
                                            <p:fltVal val="720"/>
                                          </p:val>
                                        </p:tav>
                                        <p:tav tm="100000">
                                          <p:val>
                                            <p:fltVal val="0"/>
                                          </p:val>
                                        </p:tav>
                                      </p:tavLst>
                                    </p:anim>
                                    <p:anim calcmode="lin" valueType="num">
                                      <p:cBhvr>
                                        <p:cTn id="73" dur="2000" fill="hold"/>
                                        <p:tgtEl>
                                          <p:spTgt spid="303113"/>
                                        </p:tgtEl>
                                        <p:attrNameLst>
                                          <p:attrName>ppt_h</p:attrName>
                                        </p:attrNameLst>
                                      </p:cBhvr>
                                      <p:tavLst>
                                        <p:tav tm="0">
                                          <p:val>
                                            <p:fltVal val="0"/>
                                          </p:val>
                                        </p:tav>
                                        <p:tav tm="100000">
                                          <p:val>
                                            <p:strVal val="#ppt_h"/>
                                          </p:val>
                                        </p:tav>
                                      </p:tavLst>
                                    </p:anim>
                                    <p:anim calcmode="lin" valueType="num">
                                      <p:cBhvr>
                                        <p:cTn id="74" dur="2000" fill="hold"/>
                                        <p:tgtEl>
                                          <p:spTgt spid="3031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22" grpId="0"/>
      <p:bldP spid="303123" grpId="0"/>
      <p:bldP spid="303113" grpId="0"/>
      <p:bldP spid="303132" grpId="0" animBg="1"/>
      <p:bldP spid="30313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76"/>
          <p:cNvGrpSpPr>
            <a:grpSpLocks/>
          </p:cNvGrpSpPr>
          <p:nvPr/>
        </p:nvGrpSpPr>
        <p:grpSpPr bwMode="auto">
          <a:xfrm>
            <a:off x="192088" y="338138"/>
            <a:ext cx="5137150" cy="1511300"/>
            <a:chOff x="175" y="429"/>
            <a:chExt cx="3236" cy="952"/>
          </a:xfrm>
        </p:grpSpPr>
        <p:pic>
          <p:nvPicPr>
            <p:cNvPr id="47141" name="Picture 16" descr="j0310932[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694" y="637"/>
              <a:ext cx="1653" cy="744"/>
            </a:xfrm>
            <a:prstGeom prst="rect">
              <a:avLst/>
            </a:prstGeom>
            <a:noFill/>
            <a:ln w="9525">
              <a:noFill/>
              <a:miter lim="800000"/>
              <a:headEnd/>
              <a:tailEnd/>
            </a:ln>
          </p:spPr>
        </p:pic>
        <p:grpSp>
          <p:nvGrpSpPr>
            <p:cNvPr id="47142" name="Group 18"/>
            <p:cNvGrpSpPr>
              <a:grpSpLocks/>
            </p:cNvGrpSpPr>
            <p:nvPr/>
          </p:nvGrpSpPr>
          <p:grpSpPr bwMode="auto">
            <a:xfrm flipH="1">
              <a:off x="2580" y="637"/>
              <a:ext cx="190" cy="212"/>
              <a:chOff x="6120" y="10905"/>
              <a:chExt cx="907" cy="1007"/>
            </a:xfrm>
          </p:grpSpPr>
          <p:sp>
            <p:nvSpPr>
              <p:cNvPr id="47148" name="Freeform 19"/>
              <p:cNvSpPr>
                <a:spLocks/>
              </p:cNvSpPr>
              <p:nvPr/>
            </p:nvSpPr>
            <p:spPr bwMode="auto">
              <a:xfrm>
                <a:off x="6651" y="10941"/>
                <a:ext cx="138" cy="389"/>
              </a:xfrm>
              <a:custGeom>
                <a:avLst/>
                <a:gdLst>
                  <a:gd name="T0" fmla="*/ 19 w 138"/>
                  <a:gd name="T1" fmla="*/ 386 h 389"/>
                  <a:gd name="T2" fmla="*/ 28 w 138"/>
                  <a:gd name="T3" fmla="*/ 375 h 389"/>
                  <a:gd name="T4" fmla="*/ 40 w 138"/>
                  <a:gd name="T5" fmla="*/ 363 h 389"/>
                  <a:gd name="T6" fmla="*/ 52 w 138"/>
                  <a:gd name="T7" fmla="*/ 346 h 389"/>
                  <a:gd name="T8" fmla="*/ 69 w 138"/>
                  <a:gd name="T9" fmla="*/ 327 h 389"/>
                  <a:gd name="T10" fmla="*/ 81 w 138"/>
                  <a:gd name="T11" fmla="*/ 313 h 389"/>
                  <a:gd name="T12" fmla="*/ 88 w 138"/>
                  <a:gd name="T13" fmla="*/ 301 h 389"/>
                  <a:gd name="T14" fmla="*/ 93 w 138"/>
                  <a:gd name="T15" fmla="*/ 286 h 389"/>
                  <a:gd name="T16" fmla="*/ 102 w 138"/>
                  <a:gd name="T17" fmla="*/ 274 h 389"/>
                  <a:gd name="T18" fmla="*/ 109 w 138"/>
                  <a:gd name="T19" fmla="*/ 260 h 389"/>
                  <a:gd name="T20" fmla="*/ 114 w 138"/>
                  <a:gd name="T21" fmla="*/ 246 h 389"/>
                  <a:gd name="T22" fmla="*/ 121 w 138"/>
                  <a:gd name="T23" fmla="*/ 231 h 389"/>
                  <a:gd name="T24" fmla="*/ 126 w 138"/>
                  <a:gd name="T25" fmla="*/ 215 h 389"/>
                  <a:gd name="T26" fmla="*/ 128 w 138"/>
                  <a:gd name="T27" fmla="*/ 200 h 389"/>
                  <a:gd name="T28" fmla="*/ 133 w 138"/>
                  <a:gd name="T29" fmla="*/ 184 h 389"/>
                  <a:gd name="T30" fmla="*/ 135 w 138"/>
                  <a:gd name="T31" fmla="*/ 169 h 389"/>
                  <a:gd name="T32" fmla="*/ 138 w 138"/>
                  <a:gd name="T33" fmla="*/ 153 h 389"/>
                  <a:gd name="T34" fmla="*/ 138 w 138"/>
                  <a:gd name="T35" fmla="*/ 134 h 389"/>
                  <a:gd name="T36" fmla="*/ 135 w 138"/>
                  <a:gd name="T37" fmla="*/ 117 h 389"/>
                  <a:gd name="T38" fmla="*/ 133 w 138"/>
                  <a:gd name="T39" fmla="*/ 98 h 389"/>
                  <a:gd name="T40" fmla="*/ 128 w 138"/>
                  <a:gd name="T41" fmla="*/ 81 h 389"/>
                  <a:gd name="T42" fmla="*/ 124 w 138"/>
                  <a:gd name="T43" fmla="*/ 65 h 389"/>
                  <a:gd name="T44" fmla="*/ 119 w 138"/>
                  <a:gd name="T45" fmla="*/ 43 h 389"/>
                  <a:gd name="T46" fmla="*/ 109 w 138"/>
                  <a:gd name="T47" fmla="*/ 26 h 389"/>
                  <a:gd name="T48" fmla="*/ 97 w 138"/>
                  <a:gd name="T49" fmla="*/ 7 h 389"/>
                  <a:gd name="T50" fmla="*/ 74 w 138"/>
                  <a:gd name="T51" fmla="*/ 10 h 389"/>
                  <a:gd name="T52" fmla="*/ 78 w 138"/>
                  <a:gd name="T53" fmla="*/ 17 h 389"/>
                  <a:gd name="T54" fmla="*/ 83 w 138"/>
                  <a:gd name="T55" fmla="*/ 26 h 389"/>
                  <a:gd name="T56" fmla="*/ 88 w 138"/>
                  <a:gd name="T57" fmla="*/ 38 h 389"/>
                  <a:gd name="T58" fmla="*/ 95 w 138"/>
                  <a:gd name="T59" fmla="*/ 55 h 389"/>
                  <a:gd name="T60" fmla="*/ 100 w 138"/>
                  <a:gd name="T61" fmla="*/ 72 h 389"/>
                  <a:gd name="T62" fmla="*/ 102 w 138"/>
                  <a:gd name="T63" fmla="*/ 81 h 389"/>
                  <a:gd name="T64" fmla="*/ 105 w 138"/>
                  <a:gd name="T65" fmla="*/ 96 h 389"/>
                  <a:gd name="T66" fmla="*/ 107 w 138"/>
                  <a:gd name="T67" fmla="*/ 105 h 389"/>
                  <a:gd name="T68" fmla="*/ 109 w 138"/>
                  <a:gd name="T69" fmla="*/ 119 h 389"/>
                  <a:gd name="T70" fmla="*/ 109 w 138"/>
                  <a:gd name="T71" fmla="*/ 131 h 389"/>
                  <a:gd name="T72" fmla="*/ 109 w 138"/>
                  <a:gd name="T73" fmla="*/ 146 h 389"/>
                  <a:gd name="T74" fmla="*/ 109 w 138"/>
                  <a:gd name="T75" fmla="*/ 158 h 389"/>
                  <a:gd name="T76" fmla="*/ 107 w 138"/>
                  <a:gd name="T77" fmla="*/ 172 h 389"/>
                  <a:gd name="T78" fmla="*/ 105 w 138"/>
                  <a:gd name="T79" fmla="*/ 189 h 389"/>
                  <a:gd name="T80" fmla="*/ 100 w 138"/>
                  <a:gd name="T81" fmla="*/ 203 h 389"/>
                  <a:gd name="T82" fmla="*/ 97 w 138"/>
                  <a:gd name="T83" fmla="*/ 217 h 389"/>
                  <a:gd name="T84" fmla="*/ 93 w 138"/>
                  <a:gd name="T85" fmla="*/ 234 h 389"/>
                  <a:gd name="T86" fmla="*/ 83 w 138"/>
                  <a:gd name="T87" fmla="*/ 251 h 389"/>
                  <a:gd name="T88" fmla="*/ 78 w 138"/>
                  <a:gd name="T89" fmla="*/ 267 h 389"/>
                  <a:gd name="T90" fmla="*/ 69 w 138"/>
                  <a:gd name="T91" fmla="*/ 284 h 389"/>
                  <a:gd name="T92" fmla="*/ 57 w 138"/>
                  <a:gd name="T93" fmla="*/ 303 h 389"/>
                  <a:gd name="T94" fmla="*/ 45 w 138"/>
                  <a:gd name="T95" fmla="*/ 320 h 389"/>
                  <a:gd name="T96" fmla="*/ 31 w 138"/>
                  <a:gd name="T97" fmla="*/ 336 h 389"/>
                  <a:gd name="T98" fmla="*/ 16 w 138"/>
                  <a:gd name="T99" fmla="*/ 355 h 389"/>
                  <a:gd name="T100" fmla="*/ 0 w 138"/>
                  <a:gd name="T101" fmla="*/ 375 h 389"/>
                  <a:gd name="T102" fmla="*/ 16 w 138"/>
                  <a:gd name="T103" fmla="*/ 389 h 3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8"/>
                  <a:gd name="T157" fmla="*/ 0 h 389"/>
                  <a:gd name="T158" fmla="*/ 138 w 138"/>
                  <a:gd name="T159" fmla="*/ 389 h 3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8" h="389">
                    <a:moveTo>
                      <a:pt x="16" y="389"/>
                    </a:moveTo>
                    <a:lnTo>
                      <a:pt x="19" y="386"/>
                    </a:lnTo>
                    <a:lnTo>
                      <a:pt x="26" y="379"/>
                    </a:lnTo>
                    <a:lnTo>
                      <a:pt x="28" y="375"/>
                    </a:lnTo>
                    <a:lnTo>
                      <a:pt x="35" y="367"/>
                    </a:lnTo>
                    <a:lnTo>
                      <a:pt x="40" y="363"/>
                    </a:lnTo>
                    <a:lnTo>
                      <a:pt x="47" y="355"/>
                    </a:lnTo>
                    <a:lnTo>
                      <a:pt x="52" y="346"/>
                    </a:lnTo>
                    <a:lnTo>
                      <a:pt x="62" y="336"/>
                    </a:lnTo>
                    <a:lnTo>
                      <a:pt x="69" y="327"/>
                    </a:lnTo>
                    <a:lnTo>
                      <a:pt x="78" y="317"/>
                    </a:lnTo>
                    <a:lnTo>
                      <a:pt x="81" y="313"/>
                    </a:lnTo>
                    <a:lnTo>
                      <a:pt x="83" y="305"/>
                    </a:lnTo>
                    <a:lnTo>
                      <a:pt x="88" y="301"/>
                    </a:lnTo>
                    <a:lnTo>
                      <a:pt x="90" y="293"/>
                    </a:lnTo>
                    <a:lnTo>
                      <a:pt x="93" y="286"/>
                    </a:lnTo>
                    <a:lnTo>
                      <a:pt x="100" y="282"/>
                    </a:lnTo>
                    <a:lnTo>
                      <a:pt x="102" y="274"/>
                    </a:lnTo>
                    <a:lnTo>
                      <a:pt x="107" y="267"/>
                    </a:lnTo>
                    <a:lnTo>
                      <a:pt x="109" y="260"/>
                    </a:lnTo>
                    <a:lnTo>
                      <a:pt x="112" y="255"/>
                    </a:lnTo>
                    <a:lnTo>
                      <a:pt x="114" y="246"/>
                    </a:lnTo>
                    <a:lnTo>
                      <a:pt x="119" y="239"/>
                    </a:lnTo>
                    <a:lnTo>
                      <a:pt x="121" y="231"/>
                    </a:lnTo>
                    <a:lnTo>
                      <a:pt x="124" y="224"/>
                    </a:lnTo>
                    <a:lnTo>
                      <a:pt x="126" y="215"/>
                    </a:lnTo>
                    <a:lnTo>
                      <a:pt x="128" y="210"/>
                    </a:lnTo>
                    <a:lnTo>
                      <a:pt x="128" y="200"/>
                    </a:lnTo>
                    <a:lnTo>
                      <a:pt x="131" y="193"/>
                    </a:lnTo>
                    <a:lnTo>
                      <a:pt x="133" y="184"/>
                    </a:lnTo>
                    <a:lnTo>
                      <a:pt x="135" y="177"/>
                    </a:lnTo>
                    <a:lnTo>
                      <a:pt x="135" y="169"/>
                    </a:lnTo>
                    <a:lnTo>
                      <a:pt x="138" y="160"/>
                    </a:lnTo>
                    <a:lnTo>
                      <a:pt x="138" y="153"/>
                    </a:lnTo>
                    <a:lnTo>
                      <a:pt x="138" y="143"/>
                    </a:lnTo>
                    <a:lnTo>
                      <a:pt x="138" y="134"/>
                    </a:lnTo>
                    <a:lnTo>
                      <a:pt x="138" y="127"/>
                    </a:lnTo>
                    <a:lnTo>
                      <a:pt x="135" y="117"/>
                    </a:lnTo>
                    <a:lnTo>
                      <a:pt x="135" y="107"/>
                    </a:lnTo>
                    <a:lnTo>
                      <a:pt x="133" y="98"/>
                    </a:lnTo>
                    <a:lnTo>
                      <a:pt x="131" y="91"/>
                    </a:lnTo>
                    <a:lnTo>
                      <a:pt x="128" y="81"/>
                    </a:lnTo>
                    <a:lnTo>
                      <a:pt x="128" y="72"/>
                    </a:lnTo>
                    <a:lnTo>
                      <a:pt x="124" y="65"/>
                    </a:lnTo>
                    <a:lnTo>
                      <a:pt x="121" y="55"/>
                    </a:lnTo>
                    <a:lnTo>
                      <a:pt x="119" y="43"/>
                    </a:lnTo>
                    <a:lnTo>
                      <a:pt x="114" y="36"/>
                    </a:lnTo>
                    <a:lnTo>
                      <a:pt x="109" y="26"/>
                    </a:lnTo>
                    <a:lnTo>
                      <a:pt x="105" y="19"/>
                    </a:lnTo>
                    <a:lnTo>
                      <a:pt x="97" y="7"/>
                    </a:lnTo>
                    <a:lnTo>
                      <a:pt x="93" y="0"/>
                    </a:lnTo>
                    <a:lnTo>
                      <a:pt x="74" y="10"/>
                    </a:lnTo>
                    <a:lnTo>
                      <a:pt x="78" y="17"/>
                    </a:lnTo>
                    <a:lnTo>
                      <a:pt x="81" y="19"/>
                    </a:lnTo>
                    <a:lnTo>
                      <a:pt x="83" y="26"/>
                    </a:lnTo>
                    <a:lnTo>
                      <a:pt x="85" y="31"/>
                    </a:lnTo>
                    <a:lnTo>
                      <a:pt x="88" y="38"/>
                    </a:lnTo>
                    <a:lnTo>
                      <a:pt x="93" y="45"/>
                    </a:lnTo>
                    <a:lnTo>
                      <a:pt x="95" y="55"/>
                    </a:lnTo>
                    <a:lnTo>
                      <a:pt x="97" y="62"/>
                    </a:lnTo>
                    <a:lnTo>
                      <a:pt x="100" y="72"/>
                    </a:lnTo>
                    <a:lnTo>
                      <a:pt x="102" y="76"/>
                    </a:lnTo>
                    <a:lnTo>
                      <a:pt x="102" y="81"/>
                    </a:lnTo>
                    <a:lnTo>
                      <a:pt x="105" y="88"/>
                    </a:lnTo>
                    <a:lnTo>
                      <a:pt x="105" y="96"/>
                    </a:lnTo>
                    <a:lnTo>
                      <a:pt x="105" y="100"/>
                    </a:lnTo>
                    <a:lnTo>
                      <a:pt x="107" y="105"/>
                    </a:lnTo>
                    <a:lnTo>
                      <a:pt x="107" y="112"/>
                    </a:lnTo>
                    <a:lnTo>
                      <a:pt x="109" y="119"/>
                    </a:lnTo>
                    <a:lnTo>
                      <a:pt x="109" y="124"/>
                    </a:lnTo>
                    <a:lnTo>
                      <a:pt x="109" y="131"/>
                    </a:lnTo>
                    <a:lnTo>
                      <a:pt x="109" y="136"/>
                    </a:lnTo>
                    <a:lnTo>
                      <a:pt x="109" y="146"/>
                    </a:lnTo>
                    <a:lnTo>
                      <a:pt x="109" y="150"/>
                    </a:lnTo>
                    <a:lnTo>
                      <a:pt x="109" y="158"/>
                    </a:lnTo>
                    <a:lnTo>
                      <a:pt x="107" y="165"/>
                    </a:lnTo>
                    <a:lnTo>
                      <a:pt x="107" y="172"/>
                    </a:lnTo>
                    <a:lnTo>
                      <a:pt x="105" y="179"/>
                    </a:lnTo>
                    <a:lnTo>
                      <a:pt x="105" y="189"/>
                    </a:lnTo>
                    <a:lnTo>
                      <a:pt x="102" y="193"/>
                    </a:lnTo>
                    <a:lnTo>
                      <a:pt x="100" y="203"/>
                    </a:lnTo>
                    <a:lnTo>
                      <a:pt x="100" y="210"/>
                    </a:lnTo>
                    <a:lnTo>
                      <a:pt x="97" y="217"/>
                    </a:lnTo>
                    <a:lnTo>
                      <a:pt x="93" y="227"/>
                    </a:lnTo>
                    <a:lnTo>
                      <a:pt x="93" y="234"/>
                    </a:lnTo>
                    <a:lnTo>
                      <a:pt x="88" y="243"/>
                    </a:lnTo>
                    <a:lnTo>
                      <a:pt x="83" y="251"/>
                    </a:lnTo>
                    <a:lnTo>
                      <a:pt x="81" y="260"/>
                    </a:lnTo>
                    <a:lnTo>
                      <a:pt x="78" y="267"/>
                    </a:lnTo>
                    <a:lnTo>
                      <a:pt x="74" y="277"/>
                    </a:lnTo>
                    <a:lnTo>
                      <a:pt x="69" y="284"/>
                    </a:lnTo>
                    <a:lnTo>
                      <a:pt x="62" y="293"/>
                    </a:lnTo>
                    <a:lnTo>
                      <a:pt x="57" y="303"/>
                    </a:lnTo>
                    <a:lnTo>
                      <a:pt x="50" y="313"/>
                    </a:lnTo>
                    <a:lnTo>
                      <a:pt x="45" y="320"/>
                    </a:lnTo>
                    <a:lnTo>
                      <a:pt x="38" y="327"/>
                    </a:lnTo>
                    <a:lnTo>
                      <a:pt x="31" y="336"/>
                    </a:lnTo>
                    <a:lnTo>
                      <a:pt x="24" y="346"/>
                    </a:lnTo>
                    <a:lnTo>
                      <a:pt x="16" y="355"/>
                    </a:lnTo>
                    <a:lnTo>
                      <a:pt x="7" y="363"/>
                    </a:lnTo>
                    <a:lnTo>
                      <a:pt x="0" y="375"/>
                    </a:lnTo>
                    <a:lnTo>
                      <a:pt x="16" y="389"/>
                    </a:lnTo>
                    <a:close/>
                  </a:path>
                </a:pathLst>
              </a:custGeom>
              <a:solidFill>
                <a:srgbClr val="C4F045"/>
              </a:solidFill>
              <a:ln w="9525">
                <a:noFill/>
                <a:round/>
                <a:headEnd/>
                <a:tailEnd/>
              </a:ln>
            </p:spPr>
            <p:txBody>
              <a:bodyPr/>
              <a:lstStyle/>
              <a:p>
                <a:endParaRPr lang="en-US">
                  <a:solidFill>
                    <a:srgbClr val="000000"/>
                  </a:solidFill>
                </a:endParaRPr>
              </a:p>
            </p:txBody>
          </p:sp>
          <p:sp>
            <p:nvSpPr>
              <p:cNvPr id="47149" name="Freeform 20"/>
              <p:cNvSpPr>
                <a:spLocks/>
              </p:cNvSpPr>
              <p:nvPr/>
            </p:nvSpPr>
            <p:spPr bwMode="auto">
              <a:xfrm>
                <a:off x="6689" y="11301"/>
                <a:ext cx="338" cy="88"/>
              </a:xfrm>
              <a:custGeom>
                <a:avLst/>
                <a:gdLst>
                  <a:gd name="T0" fmla="*/ 2 w 338"/>
                  <a:gd name="T1" fmla="*/ 46 h 88"/>
                  <a:gd name="T2" fmla="*/ 14 w 338"/>
                  <a:gd name="T3" fmla="*/ 41 h 88"/>
                  <a:gd name="T4" fmla="*/ 24 w 338"/>
                  <a:gd name="T5" fmla="*/ 34 h 88"/>
                  <a:gd name="T6" fmla="*/ 40 w 338"/>
                  <a:gd name="T7" fmla="*/ 26 h 88"/>
                  <a:gd name="T8" fmla="*/ 55 w 338"/>
                  <a:gd name="T9" fmla="*/ 22 h 88"/>
                  <a:gd name="T10" fmla="*/ 64 w 338"/>
                  <a:gd name="T11" fmla="*/ 19 h 88"/>
                  <a:gd name="T12" fmla="*/ 76 w 338"/>
                  <a:gd name="T13" fmla="*/ 15 h 88"/>
                  <a:gd name="T14" fmla="*/ 86 w 338"/>
                  <a:gd name="T15" fmla="*/ 12 h 88"/>
                  <a:gd name="T16" fmla="*/ 97 w 338"/>
                  <a:gd name="T17" fmla="*/ 7 h 88"/>
                  <a:gd name="T18" fmla="*/ 109 w 338"/>
                  <a:gd name="T19" fmla="*/ 5 h 88"/>
                  <a:gd name="T20" fmla="*/ 121 w 338"/>
                  <a:gd name="T21" fmla="*/ 3 h 88"/>
                  <a:gd name="T22" fmla="*/ 133 w 338"/>
                  <a:gd name="T23" fmla="*/ 3 h 88"/>
                  <a:gd name="T24" fmla="*/ 147 w 338"/>
                  <a:gd name="T25" fmla="*/ 0 h 88"/>
                  <a:gd name="T26" fmla="*/ 162 w 338"/>
                  <a:gd name="T27" fmla="*/ 0 h 88"/>
                  <a:gd name="T28" fmla="*/ 176 w 338"/>
                  <a:gd name="T29" fmla="*/ 0 h 88"/>
                  <a:gd name="T30" fmla="*/ 188 w 338"/>
                  <a:gd name="T31" fmla="*/ 0 h 88"/>
                  <a:gd name="T32" fmla="*/ 205 w 338"/>
                  <a:gd name="T33" fmla="*/ 3 h 88"/>
                  <a:gd name="T34" fmla="*/ 219 w 338"/>
                  <a:gd name="T35" fmla="*/ 5 h 88"/>
                  <a:gd name="T36" fmla="*/ 231 w 338"/>
                  <a:gd name="T37" fmla="*/ 7 h 88"/>
                  <a:gd name="T38" fmla="*/ 245 w 338"/>
                  <a:gd name="T39" fmla="*/ 15 h 88"/>
                  <a:gd name="T40" fmla="*/ 262 w 338"/>
                  <a:gd name="T41" fmla="*/ 19 h 88"/>
                  <a:gd name="T42" fmla="*/ 274 w 338"/>
                  <a:gd name="T43" fmla="*/ 26 h 88"/>
                  <a:gd name="T44" fmla="*/ 288 w 338"/>
                  <a:gd name="T45" fmla="*/ 34 h 88"/>
                  <a:gd name="T46" fmla="*/ 302 w 338"/>
                  <a:gd name="T47" fmla="*/ 43 h 88"/>
                  <a:gd name="T48" fmla="*/ 316 w 338"/>
                  <a:gd name="T49" fmla="*/ 55 h 88"/>
                  <a:gd name="T50" fmla="*/ 328 w 338"/>
                  <a:gd name="T51" fmla="*/ 67 h 88"/>
                  <a:gd name="T52" fmla="*/ 328 w 338"/>
                  <a:gd name="T53" fmla="*/ 88 h 88"/>
                  <a:gd name="T54" fmla="*/ 321 w 338"/>
                  <a:gd name="T55" fmla="*/ 81 h 88"/>
                  <a:gd name="T56" fmla="*/ 305 w 338"/>
                  <a:gd name="T57" fmla="*/ 69 h 88"/>
                  <a:gd name="T58" fmla="*/ 293 w 338"/>
                  <a:gd name="T59" fmla="*/ 60 h 88"/>
                  <a:gd name="T60" fmla="*/ 276 w 338"/>
                  <a:gd name="T61" fmla="*/ 50 h 88"/>
                  <a:gd name="T62" fmla="*/ 262 w 338"/>
                  <a:gd name="T63" fmla="*/ 43 h 88"/>
                  <a:gd name="T64" fmla="*/ 243 w 338"/>
                  <a:gd name="T65" fmla="*/ 38 h 88"/>
                  <a:gd name="T66" fmla="*/ 231 w 338"/>
                  <a:gd name="T67" fmla="*/ 34 h 88"/>
                  <a:gd name="T68" fmla="*/ 219 w 338"/>
                  <a:gd name="T69" fmla="*/ 29 h 88"/>
                  <a:gd name="T70" fmla="*/ 209 w 338"/>
                  <a:gd name="T71" fmla="*/ 26 h 88"/>
                  <a:gd name="T72" fmla="*/ 197 w 338"/>
                  <a:gd name="T73" fmla="*/ 26 h 88"/>
                  <a:gd name="T74" fmla="*/ 183 w 338"/>
                  <a:gd name="T75" fmla="*/ 24 h 88"/>
                  <a:gd name="T76" fmla="*/ 171 w 338"/>
                  <a:gd name="T77" fmla="*/ 24 h 88"/>
                  <a:gd name="T78" fmla="*/ 157 w 338"/>
                  <a:gd name="T79" fmla="*/ 24 h 88"/>
                  <a:gd name="T80" fmla="*/ 143 w 338"/>
                  <a:gd name="T81" fmla="*/ 24 h 88"/>
                  <a:gd name="T82" fmla="*/ 128 w 338"/>
                  <a:gd name="T83" fmla="*/ 24 h 88"/>
                  <a:gd name="T84" fmla="*/ 114 w 338"/>
                  <a:gd name="T85" fmla="*/ 29 h 88"/>
                  <a:gd name="T86" fmla="*/ 97 w 338"/>
                  <a:gd name="T87" fmla="*/ 31 h 88"/>
                  <a:gd name="T88" fmla="*/ 83 w 338"/>
                  <a:gd name="T89" fmla="*/ 36 h 88"/>
                  <a:gd name="T90" fmla="*/ 67 w 338"/>
                  <a:gd name="T91" fmla="*/ 43 h 88"/>
                  <a:gd name="T92" fmla="*/ 50 w 338"/>
                  <a:gd name="T93" fmla="*/ 48 h 88"/>
                  <a:gd name="T94" fmla="*/ 33 w 338"/>
                  <a:gd name="T95" fmla="*/ 57 h 88"/>
                  <a:gd name="T96" fmla="*/ 14 w 338"/>
                  <a:gd name="T97" fmla="*/ 67 h 88"/>
                  <a:gd name="T98" fmla="*/ 0 w 338"/>
                  <a:gd name="T99" fmla="*/ 48 h 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8"/>
                  <a:gd name="T151" fmla="*/ 0 h 88"/>
                  <a:gd name="T152" fmla="*/ 338 w 338"/>
                  <a:gd name="T153" fmla="*/ 88 h 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8" h="88">
                    <a:moveTo>
                      <a:pt x="0" y="48"/>
                    </a:moveTo>
                    <a:lnTo>
                      <a:pt x="2" y="46"/>
                    </a:lnTo>
                    <a:lnTo>
                      <a:pt x="9" y="43"/>
                    </a:lnTo>
                    <a:lnTo>
                      <a:pt x="14" y="41"/>
                    </a:lnTo>
                    <a:lnTo>
                      <a:pt x="19" y="38"/>
                    </a:lnTo>
                    <a:lnTo>
                      <a:pt x="24" y="34"/>
                    </a:lnTo>
                    <a:lnTo>
                      <a:pt x="33" y="31"/>
                    </a:lnTo>
                    <a:lnTo>
                      <a:pt x="40" y="26"/>
                    </a:lnTo>
                    <a:lnTo>
                      <a:pt x="50" y="24"/>
                    </a:lnTo>
                    <a:lnTo>
                      <a:pt x="55" y="22"/>
                    </a:lnTo>
                    <a:lnTo>
                      <a:pt x="59" y="19"/>
                    </a:lnTo>
                    <a:lnTo>
                      <a:pt x="64" y="19"/>
                    </a:lnTo>
                    <a:lnTo>
                      <a:pt x="71" y="17"/>
                    </a:lnTo>
                    <a:lnTo>
                      <a:pt x="76" y="15"/>
                    </a:lnTo>
                    <a:lnTo>
                      <a:pt x="81" y="15"/>
                    </a:lnTo>
                    <a:lnTo>
                      <a:pt x="86" y="12"/>
                    </a:lnTo>
                    <a:lnTo>
                      <a:pt x="90" y="10"/>
                    </a:lnTo>
                    <a:lnTo>
                      <a:pt x="97" y="7"/>
                    </a:lnTo>
                    <a:lnTo>
                      <a:pt x="102" y="7"/>
                    </a:lnTo>
                    <a:lnTo>
                      <a:pt x="109" y="5"/>
                    </a:lnTo>
                    <a:lnTo>
                      <a:pt x="116" y="5"/>
                    </a:lnTo>
                    <a:lnTo>
                      <a:pt x="121" y="3"/>
                    </a:lnTo>
                    <a:lnTo>
                      <a:pt x="128" y="3"/>
                    </a:lnTo>
                    <a:lnTo>
                      <a:pt x="133" y="3"/>
                    </a:lnTo>
                    <a:lnTo>
                      <a:pt x="140" y="3"/>
                    </a:lnTo>
                    <a:lnTo>
                      <a:pt x="147" y="0"/>
                    </a:lnTo>
                    <a:lnTo>
                      <a:pt x="155" y="0"/>
                    </a:lnTo>
                    <a:lnTo>
                      <a:pt x="162" y="0"/>
                    </a:lnTo>
                    <a:lnTo>
                      <a:pt x="169" y="0"/>
                    </a:lnTo>
                    <a:lnTo>
                      <a:pt x="176" y="0"/>
                    </a:lnTo>
                    <a:lnTo>
                      <a:pt x="183" y="0"/>
                    </a:lnTo>
                    <a:lnTo>
                      <a:pt x="188" y="0"/>
                    </a:lnTo>
                    <a:lnTo>
                      <a:pt x="197" y="3"/>
                    </a:lnTo>
                    <a:lnTo>
                      <a:pt x="205" y="3"/>
                    </a:lnTo>
                    <a:lnTo>
                      <a:pt x="212" y="3"/>
                    </a:lnTo>
                    <a:lnTo>
                      <a:pt x="219" y="5"/>
                    </a:lnTo>
                    <a:lnTo>
                      <a:pt x="226" y="7"/>
                    </a:lnTo>
                    <a:lnTo>
                      <a:pt x="231" y="7"/>
                    </a:lnTo>
                    <a:lnTo>
                      <a:pt x="240" y="10"/>
                    </a:lnTo>
                    <a:lnTo>
                      <a:pt x="245" y="15"/>
                    </a:lnTo>
                    <a:lnTo>
                      <a:pt x="255" y="17"/>
                    </a:lnTo>
                    <a:lnTo>
                      <a:pt x="262" y="19"/>
                    </a:lnTo>
                    <a:lnTo>
                      <a:pt x="266" y="22"/>
                    </a:lnTo>
                    <a:lnTo>
                      <a:pt x="274" y="26"/>
                    </a:lnTo>
                    <a:lnTo>
                      <a:pt x="281" y="31"/>
                    </a:lnTo>
                    <a:lnTo>
                      <a:pt x="288" y="34"/>
                    </a:lnTo>
                    <a:lnTo>
                      <a:pt x="295" y="38"/>
                    </a:lnTo>
                    <a:lnTo>
                      <a:pt x="302" y="43"/>
                    </a:lnTo>
                    <a:lnTo>
                      <a:pt x="309" y="50"/>
                    </a:lnTo>
                    <a:lnTo>
                      <a:pt x="316" y="55"/>
                    </a:lnTo>
                    <a:lnTo>
                      <a:pt x="324" y="60"/>
                    </a:lnTo>
                    <a:lnTo>
                      <a:pt x="328" y="67"/>
                    </a:lnTo>
                    <a:lnTo>
                      <a:pt x="338" y="74"/>
                    </a:lnTo>
                    <a:lnTo>
                      <a:pt x="328" y="88"/>
                    </a:lnTo>
                    <a:lnTo>
                      <a:pt x="326" y="86"/>
                    </a:lnTo>
                    <a:lnTo>
                      <a:pt x="321" y="81"/>
                    </a:lnTo>
                    <a:lnTo>
                      <a:pt x="312" y="74"/>
                    </a:lnTo>
                    <a:lnTo>
                      <a:pt x="305" y="69"/>
                    </a:lnTo>
                    <a:lnTo>
                      <a:pt x="297" y="65"/>
                    </a:lnTo>
                    <a:lnTo>
                      <a:pt x="293" y="60"/>
                    </a:lnTo>
                    <a:lnTo>
                      <a:pt x="285" y="55"/>
                    </a:lnTo>
                    <a:lnTo>
                      <a:pt x="276" y="50"/>
                    </a:lnTo>
                    <a:lnTo>
                      <a:pt x="269" y="46"/>
                    </a:lnTo>
                    <a:lnTo>
                      <a:pt x="262" y="43"/>
                    </a:lnTo>
                    <a:lnTo>
                      <a:pt x="250" y="41"/>
                    </a:lnTo>
                    <a:lnTo>
                      <a:pt x="243" y="38"/>
                    </a:lnTo>
                    <a:lnTo>
                      <a:pt x="236" y="34"/>
                    </a:lnTo>
                    <a:lnTo>
                      <a:pt x="231" y="34"/>
                    </a:lnTo>
                    <a:lnTo>
                      <a:pt x="226" y="31"/>
                    </a:lnTo>
                    <a:lnTo>
                      <a:pt x="219" y="29"/>
                    </a:lnTo>
                    <a:lnTo>
                      <a:pt x="214" y="29"/>
                    </a:lnTo>
                    <a:lnTo>
                      <a:pt x="209" y="26"/>
                    </a:lnTo>
                    <a:lnTo>
                      <a:pt x="202" y="26"/>
                    </a:lnTo>
                    <a:lnTo>
                      <a:pt x="197" y="26"/>
                    </a:lnTo>
                    <a:lnTo>
                      <a:pt x="190" y="24"/>
                    </a:lnTo>
                    <a:lnTo>
                      <a:pt x="183" y="24"/>
                    </a:lnTo>
                    <a:lnTo>
                      <a:pt x="176" y="24"/>
                    </a:lnTo>
                    <a:lnTo>
                      <a:pt x="171" y="24"/>
                    </a:lnTo>
                    <a:lnTo>
                      <a:pt x="164" y="24"/>
                    </a:lnTo>
                    <a:lnTo>
                      <a:pt x="157" y="24"/>
                    </a:lnTo>
                    <a:lnTo>
                      <a:pt x="150" y="24"/>
                    </a:lnTo>
                    <a:lnTo>
                      <a:pt x="143" y="24"/>
                    </a:lnTo>
                    <a:lnTo>
                      <a:pt x="136" y="24"/>
                    </a:lnTo>
                    <a:lnTo>
                      <a:pt x="128" y="24"/>
                    </a:lnTo>
                    <a:lnTo>
                      <a:pt x="121" y="26"/>
                    </a:lnTo>
                    <a:lnTo>
                      <a:pt x="114" y="29"/>
                    </a:lnTo>
                    <a:lnTo>
                      <a:pt x="105" y="29"/>
                    </a:lnTo>
                    <a:lnTo>
                      <a:pt x="97" y="31"/>
                    </a:lnTo>
                    <a:lnTo>
                      <a:pt x="90" y="34"/>
                    </a:lnTo>
                    <a:lnTo>
                      <a:pt x="83" y="36"/>
                    </a:lnTo>
                    <a:lnTo>
                      <a:pt x="74" y="38"/>
                    </a:lnTo>
                    <a:lnTo>
                      <a:pt x="67" y="43"/>
                    </a:lnTo>
                    <a:lnTo>
                      <a:pt x="57" y="46"/>
                    </a:lnTo>
                    <a:lnTo>
                      <a:pt x="50" y="48"/>
                    </a:lnTo>
                    <a:lnTo>
                      <a:pt x="40" y="53"/>
                    </a:lnTo>
                    <a:lnTo>
                      <a:pt x="33" y="57"/>
                    </a:lnTo>
                    <a:lnTo>
                      <a:pt x="24" y="62"/>
                    </a:lnTo>
                    <a:lnTo>
                      <a:pt x="14" y="67"/>
                    </a:lnTo>
                    <a:lnTo>
                      <a:pt x="0" y="48"/>
                    </a:lnTo>
                    <a:close/>
                  </a:path>
                </a:pathLst>
              </a:custGeom>
              <a:solidFill>
                <a:srgbClr val="C4F045"/>
              </a:solidFill>
              <a:ln w="9525">
                <a:noFill/>
                <a:round/>
                <a:headEnd/>
                <a:tailEnd/>
              </a:ln>
            </p:spPr>
            <p:txBody>
              <a:bodyPr/>
              <a:lstStyle/>
              <a:p>
                <a:endParaRPr lang="en-US">
                  <a:solidFill>
                    <a:srgbClr val="000000"/>
                  </a:solidFill>
                </a:endParaRPr>
              </a:p>
            </p:txBody>
          </p:sp>
          <p:sp>
            <p:nvSpPr>
              <p:cNvPr id="47150" name="Freeform 21"/>
              <p:cNvSpPr>
                <a:spLocks/>
              </p:cNvSpPr>
              <p:nvPr/>
            </p:nvSpPr>
            <p:spPr bwMode="auto">
              <a:xfrm>
                <a:off x="6579" y="11316"/>
                <a:ext cx="105" cy="114"/>
              </a:xfrm>
              <a:custGeom>
                <a:avLst/>
                <a:gdLst>
                  <a:gd name="T0" fmla="*/ 0 w 105"/>
                  <a:gd name="T1" fmla="*/ 28 h 114"/>
                  <a:gd name="T2" fmla="*/ 0 w 105"/>
                  <a:gd name="T3" fmla="*/ 26 h 114"/>
                  <a:gd name="T4" fmla="*/ 0 w 105"/>
                  <a:gd name="T5" fmla="*/ 23 h 114"/>
                  <a:gd name="T6" fmla="*/ 3 w 105"/>
                  <a:gd name="T7" fmla="*/ 19 h 114"/>
                  <a:gd name="T8" fmla="*/ 5 w 105"/>
                  <a:gd name="T9" fmla="*/ 14 h 114"/>
                  <a:gd name="T10" fmla="*/ 10 w 105"/>
                  <a:gd name="T11" fmla="*/ 9 h 114"/>
                  <a:gd name="T12" fmla="*/ 17 w 105"/>
                  <a:gd name="T13" fmla="*/ 4 h 114"/>
                  <a:gd name="T14" fmla="*/ 19 w 105"/>
                  <a:gd name="T15" fmla="*/ 2 h 114"/>
                  <a:gd name="T16" fmla="*/ 24 w 105"/>
                  <a:gd name="T17" fmla="*/ 2 h 114"/>
                  <a:gd name="T18" fmla="*/ 29 w 105"/>
                  <a:gd name="T19" fmla="*/ 0 h 114"/>
                  <a:gd name="T20" fmla="*/ 36 w 105"/>
                  <a:gd name="T21" fmla="*/ 2 h 114"/>
                  <a:gd name="T22" fmla="*/ 43 w 105"/>
                  <a:gd name="T23" fmla="*/ 2 h 114"/>
                  <a:gd name="T24" fmla="*/ 48 w 105"/>
                  <a:gd name="T25" fmla="*/ 4 h 114"/>
                  <a:gd name="T26" fmla="*/ 55 w 105"/>
                  <a:gd name="T27" fmla="*/ 7 h 114"/>
                  <a:gd name="T28" fmla="*/ 62 w 105"/>
                  <a:gd name="T29" fmla="*/ 11 h 114"/>
                  <a:gd name="T30" fmla="*/ 67 w 105"/>
                  <a:gd name="T31" fmla="*/ 14 h 114"/>
                  <a:gd name="T32" fmla="*/ 74 w 105"/>
                  <a:gd name="T33" fmla="*/ 21 h 114"/>
                  <a:gd name="T34" fmla="*/ 79 w 105"/>
                  <a:gd name="T35" fmla="*/ 26 h 114"/>
                  <a:gd name="T36" fmla="*/ 84 w 105"/>
                  <a:gd name="T37" fmla="*/ 33 h 114"/>
                  <a:gd name="T38" fmla="*/ 88 w 105"/>
                  <a:gd name="T39" fmla="*/ 40 h 114"/>
                  <a:gd name="T40" fmla="*/ 93 w 105"/>
                  <a:gd name="T41" fmla="*/ 47 h 114"/>
                  <a:gd name="T42" fmla="*/ 98 w 105"/>
                  <a:gd name="T43" fmla="*/ 52 h 114"/>
                  <a:gd name="T44" fmla="*/ 100 w 105"/>
                  <a:gd name="T45" fmla="*/ 59 h 114"/>
                  <a:gd name="T46" fmla="*/ 103 w 105"/>
                  <a:gd name="T47" fmla="*/ 66 h 114"/>
                  <a:gd name="T48" fmla="*/ 103 w 105"/>
                  <a:gd name="T49" fmla="*/ 73 h 114"/>
                  <a:gd name="T50" fmla="*/ 103 w 105"/>
                  <a:gd name="T51" fmla="*/ 78 h 114"/>
                  <a:gd name="T52" fmla="*/ 105 w 105"/>
                  <a:gd name="T53" fmla="*/ 85 h 114"/>
                  <a:gd name="T54" fmla="*/ 100 w 105"/>
                  <a:gd name="T55" fmla="*/ 95 h 114"/>
                  <a:gd name="T56" fmla="*/ 98 w 105"/>
                  <a:gd name="T57" fmla="*/ 102 h 114"/>
                  <a:gd name="T58" fmla="*/ 93 w 105"/>
                  <a:gd name="T59" fmla="*/ 107 h 114"/>
                  <a:gd name="T60" fmla="*/ 88 w 105"/>
                  <a:gd name="T61" fmla="*/ 112 h 114"/>
                  <a:gd name="T62" fmla="*/ 81 w 105"/>
                  <a:gd name="T63" fmla="*/ 114 h 114"/>
                  <a:gd name="T64" fmla="*/ 74 w 105"/>
                  <a:gd name="T65" fmla="*/ 114 h 114"/>
                  <a:gd name="T66" fmla="*/ 67 w 105"/>
                  <a:gd name="T67" fmla="*/ 112 h 114"/>
                  <a:gd name="T68" fmla="*/ 60 w 105"/>
                  <a:gd name="T69" fmla="*/ 104 h 114"/>
                  <a:gd name="T70" fmla="*/ 55 w 105"/>
                  <a:gd name="T71" fmla="*/ 100 h 114"/>
                  <a:gd name="T72" fmla="*/ 50 w 105"/>
                  <a:gd name="T73" fmla="*/ 95 h 114"/>
                  <a:gd name="T74" fmla="*/ 46 w 105"/>
                  <a:gd name="T75" fmla="*/ 90 h 114"/>
                  <a:gd name="T76" fmla="*/ 41 w 105"/>
                  <a:gd name="T77" fmla="*/ 83 h 114"/>
                  <a:gd name="T78" fmla="*/ 36 w 105"/>
                  <a:gd name="T79" fmla="*/ 76 h 114"/>
                  <a:gd name="T80" fmla="*/ 31 w 105"/>
                  <a:gd name="T81" fmla="*/ 71 h 114"/>
                  <a:gd name="T82" fmla="*/ 27 w 105"/>
                  <a:gd name="T83" fmla="*/ 66 h 114"/>
                  <a:gd name="T84" fmla="*/ 22 w 105"/>
                  <a:gd name="T85" fmla="*/ 59 h 114"/>
                  <a:gd name="T86" fmla="*/ 17 w 105"/>
                  <a:gd name="T87" fmla="*/ 52 h 114"/>
                  <a:gd name="T88" fmla="*/ 12 w 105"/>
                  <a:gd name="T89" fmla="*/ 45 h 114"/>
                  <a:gd name="T90" fmla="*/ 10 w 105"/>
                  <a:gd name="T91" fmla="*/ 40 h 114"/>
                  <a:gd name="T92" fmla="*/ 8 w 105"/>
                  <a:gd name="T93" fmla="*/ 35 h 114"/>
                  <a:gd name="T94" fmla="*/ 3 w 105"/>
                  <a:gd name="T95" fmla="*/ 31 h 114"/>
                  <a:gd name="T96" fmla="*/ 0 w 105"/>
                  <a:gd name="T97" fmla="*/ 28 h 114"/>
                  <a:gd name="T98" fmla="*/ 0 w 105"/>
                  <a:gd name="T99" fmla="*/ 28 h 1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
                  <a:gd name="T151" fmla="*/ 0 h 114"/>
                  <a:gd name="T152" fmla="*/ 105 w 105"/>
                  <a:gd name="T153" fmla="*/ 114 h 1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 h="114">
                    <a:moveTo>
                      <a:pt x="0" y="28"/>
                    </a:moveTo>
                    <a:lnTo>
                      <a:pt x="0" y="26"/>
                    </a:lnTo>
                    <a:lnTo>
                      <a:pt x="0" y="23"/>
                    </a:lnTo>
                    <a:lnTo>
                      <a:pt x="3" y="19"/>
                    </a:lnTo>
                    <a:lnTo>
                      <a:pt x="5" y="14"/>
                    </a:lnTo>
                    <a:lnTo>
                      <a:pt x="10" y="9"/>
                    </a:lnTo>
                    <a:lnTo>
                      <a:pt x="17" y="4"/>
                    </a:lnTo>
                    <a:lnTo>
                      <a:pt x="19" y="2"/>
                    </a:lnTo>
                    <a:lnTo>
                      <a:pt x="24" y="2"/>
                    </a:lnTo>
                    <a:lnTo>
                      <a:pt x="29" y="0"/>
                    </a:lnTo>
                    <a:lnTo>
                      <a:pt x="36" y="2"/>
                    </a:lnTo>
                    <a:lnTo>
                      <a:pt x="43" y="2"/>
                    </a:lnTo>
                    <a:lnTo>
                      <a:pt x="48" y="4"/>
                    </a:lnTo>
                    <a:lnTo>
                      <a:pt x="55" y="7"/>
                    </a:lnTo>
                    <a:lnTo>
                      <a:pt x="62" y="11"/>
                    </a:lnTo>
                    <a:lnTo>
                      <a:pt x="67" y="14"/>
                    </a:lnTo>
                    <a:lnTo>
                      <a:pt x="74" y="21"/>
                    </a:lnTo>
                    <a:lnTo>
                      <a:pt x="79" y="26"/>
                    </a:lnTo>
                    <a:lnTo>
                      <a:pt x="84" y="33"/>
                    </a:lnTo>
                    <a:lnTo>
                      <a:pt x="88" y="40"/>
                    </a:lnTo>
                    <a:lnTo>
                      <a:pt x="93" y="47"/>
                    </a:lnTo>
                    <a:lnTo>
                      <a:pt x="98" y="52"/>
                    </a:lnTo>
                    <a:lnTo>
                      <a:pt x="100" y="59"/>
                    </a:lnTo>
                    <a:lnTo>
                      <a:pt x="103" y="66"/>
                    </a:lnTo>
                    <a:lnTo>
                      <a:pt x="103" y="73"/>
                    </a:lnTo>
                    <a:lnTo>
                      <a:pt x="103" y="78"/>
                    </a:lnTo>
                    <a:lnTo>
                      <a:pt x="105" y="85"/>
                    </a:lnTo>
                    <a:lnTo>
                      <a:pt x="100" y="95"/>
                    </a:lnTo>
                    <a:lnTo>
                      <a:pt x="98" y="102"/>
                    </a:lnTo>
                    <a:lnTo>
                      <a:pt x="93" y="107"/>
                    </a:lnTo>
                    <a:lnTo>
                      <a:pt x="88" y="112"/>
                    </a:lnTo>
                    <a:lnTo>
                      <a:pt x="81" y="114"/>
                    </a:lnTo>
                    <a:lnTo>
                      <a:pt x="74" y="114"/>
                    </a:lnTo>
                    <a:lnTo>
                      <a:pt x="67" y="112"/>
                    </a:lnTo>
                    <a:lnTo>
                      <a:pt x="60" y="104"/>
                    </a:lnTo>
                    <a:lnTo>
                      <a:pt x="55" y="100"/>
                    </a:lnTo>
                    <a:lnTo>
                      <a:pt x="50" y="95"/>
                    </a:lnTo>
                    <a:lnTo>
                      <a:pt x="46" y="90"/>
                    </a:lnTo>
                    <a:lnTo>
                      <a:pt x="41" y="83"/>
                    </a:lnTo>
                    <a:lnTo>
                      <a:pt x="36" y="76"/>
                    </a:lnTo>
                    <a:lnTo>
                      <a:pt x="31" y="71"/>
                    </a:lnTo>
                    <a:lnTo>
                      <a:pt x="27" y="66"/>
                    </a:lnTo>
                    <a:lnTo>
                      <a:pt x="22" y="59"/>
                    </a:lnTo>
                    <a:lnTo>
                      <a:pt x="17" y="52"/>
                    </a:lnTo>
                    <a:lnTo>
                      <a:pt x="12" y="45"/>
                    </a:lnTo>
                    <a:lnTo>
                      <a:pt x="10" y="40"/>
                    </a:lnTo>
                    <a:lnTo>
                      <a:pt x="8" y="35"/>
                    </a:lnTo>
                    <a:lnTo>
                      <a:pt x="3" y="31"/>
                    </a:lnTo>
                    <a:lnTo>
                      <a:pt x="0" y="28"/>
                    </a:lnTo>
                    <a:close/>
                  </a:path>
                </a:pathLst>
              </a:custGeom>
              <a:solidFill>
                <a:srgbClr val="C4F045"/>
              </a:solidFill>
              <a:ln w="9525">
                <a:noFill/>
                <a:round/>
                <a:headEnd/>
                <a:tailEnd/>
              </a:ln>
            </p:spPr>
            <p:txBody>
              <a:bodyPr/>
              <a:lstStyle/>
              <a:p>
                <a:endParaRPr lang="en-US">
                  <a:solidFill>
                    <a:srgbClr val="000000"/>
                  </a:solidFill>
                </a:endParaRPr>
              </a:p>
            </p:txBody>
          </p:sp>
          <p:sp>
            <p:nvSpPr>
              <p:cNvPr id="47151" name="Freeform 22"/>
              <p:cNvSpPr>
                <a:spLocks/>
              </p:cNvSpPr>
              <p:nvPr/>
            </p:nvSpPr>
            <p:spPr bwMode="auto">
              <a:xfrm>
                <a:off x="6279" y="11382"/>
                <a:ext cx="327" cy="296"/>
              </a:xfrm>
              <a:custGeom>
                <a:avLst/>
                <a:gdLst>
                  <a:gd name="T0" fmla="*/ 300 w 327"/>
                  <a:gd name="T1" fmla="*/ 0 h 296"/>
                  <a:gd name="T2" fmla="*/ 312 w 327"/>
                  <a:gd name="T3" fmla="*/ 5 h 296"/>
                  <a:gd name="T4" fmla="*/ 322 w 327"/>
                  <a:gd name="T5" fmla="*/ 15 h 296"/>
                  <a:gd name="T6" fmla="*/ 327 w 327"/>
                  <a:gd name="T7" fmla="*/ 31 h 296"/>
                  <a:gd name="T8" fmla="*/ 327 w 327"/>
                  <a:gd name="T9" fmla="*/ 43 h 296"/>
                  <a:gd name="T10" fmla="*/ 324 w 327"/>
                  <a:gd name="T11" fmla="*/ 46 h 296"/>
                  <a:gd name="T12" fmla="*/ 317 w 327"/>
                  <a:gd name="T13" fmla="*/ 53 h 296"/>
                  <a:gd name="T14" fmla="*/ 305 w 327"/>
                  <a:gd name="T15" fmla="*/ 62 h 296"/>
                  <a:gd name="T16" fmla="*/ 288 w 327"/>
                  <a:gd name="T17" fmla="*/ 79 h 296"/>
                  <a:gd name="T18" fmla="*/ 277 w 327"/>
                  <a:gd name="T19" fmla="*/ 91 h 296"/>
                  <a:gd name="T20" fmla="*/ 265 w 327"/>
                  <a:gd name="T21" fmla="*/ 103 h 296"/>
                  <a:gd name="T22" fmla="*/ 250 w 327"/>
                  <a:gd name="T23" fmla="*/ 112 h 296"/>
                  <a:gd name="T24" fmla="*/ 238 w 327"/>
                  <a:gd name="T25" fmla="*/ 124 h 296"/>
                  <a:gd name="T26" fmla="*/ 227 w 327"/>
                  <a:gd name="T27" fmla="*/ 136 h 296"/>
                  <a:gd name="T28" fmla="*/ 212 w 327"/>
                  <a:gd name="T29" fmla="*/ 148 h 296"/>
                  <a:gd name="T30" fmla="*/ 198 w 327"/>
                  <a:gd name="T31" fmla="*/ 160 h 296"/>
                  <a:gd name="T32" fmla="*/ 186 w 327"/>
                  <a:gd name="T33" fmla="*/ 174 h 296"/>
                  <a:gd name="T34" fmla="*/ 172 w 327"/>
                  <a:gd name="T35" fmla="*/ 186 h 296"/>
                  <a:gd name="T36" fmla="*/ 158 w 327"/>
                  <a:gd name="T37" fmla="*/ 198 h 296"/>
                  <a:gd name="T38" fmla="*/ 143 w 327"/>
                  <a:gd name="T39" fmla="*/ 210 h 296"/>
                  <a:gd name="T40" fmla="*/ 129 w 327"/>
                  <a:gd name="T41" fmla="*/ 220 h 296"/>
                  <a:gd name="T42" fmla="*/ 115 w 327"/>
                  <a:gd name="T43" fmla="*/ 232 h 296"/>
                  <a:gd name="T44" fmla="*/ 100 w 327"/>
                  <a:gd name="T45" fmla="*/ 241 h 296"/>
                  <a:gd name="T46" fmla="*/ 89 w 327"/>
                  <a:gd name="T47" fmla="*/ 251 h 296"/>
                  <a:gd name="T48" fmla="*/ 77 w 327"/>
                  <a:gd name="T49" fmla="*/ 263 h 296"/>
                  <a:gd name="T50" fmla="*/ 65 w 327"/>
                  <a:gd name="T51" fmla="*/ 270 h 296"/>
                  <a:gd name="T52" fmla="*/ 53 w 327"/>
                  <a:gd name="T53" fmla="*/ 277 h 296"/>
                  <a:gd name="T54" fmla="*/ 43 w 327"/>
                  <a:gd name="T55" fmla="*/ 284 h 296"/>
                  <a:gd name="T56" fmla="*/ 34 w 327"/>
                  <a:gd name="T57" fmla="*/ 289 h 296"/>
                  <a:gd name="T58" fmla="*/ 20 w 327"/>
                  <a:gd name="T59" fmla="*/ 294 h 296"/>
                  <a:gd name="T60" fmla="*/ 8 w 327"/>
                  <a:gd name="T61" fmla="*/ 296 h 296"/>
                  <a:gd name="T62" fmla="*/ 0 w 327"/>
                  <a:gd name="T63" fmla="*/ 291 h 296"/>
                  <a:gd name="T64" fmla="*/ 0 w 327"/>
                  <a:gd name="T65" fmla="*/ 282 h 296"/>
                  <a:gd name="T66" fmla="*/ 8 w 327"/>
                  <a:gd name="T67" fmla="*/ 265 h 296"/>
                  <a:gd name="T68" fmla="*/ 20 w 327"/>
                  <a:gd name="T69" fmla="*/ 246 h 296"/>
                  <a:gd name="T70" fmla="*/ 34 w 327"/>
                  <a:gd name="T71" fmla="*/ 232 h 296"/>
                  <a:gd name="T72" fmla="*/ 43 w 327"/>
                  <a:gd name="T73" fmla="*/ 220 h 296"/>
                  <a:gd name="T74" fmla="*/ 55 w 327"/>
                  <a:gd name="T75" fmla="*/ 208 h 296"/>
                  <a:gd name="T76" fmla="*/ 65 w 327"/>
                  <a:gd name="T77" fmla="*/ 196 h 296"/>
                  <a:gd name="T78" fmla="*/ 79 w 327"/>
                  <a:gd name="T79" fmla="*/ 181 h 296"/>
                  <a:gd name="T80" fmla="*/ 91 w 327"/>
                  <a:gd name="T81" fmla="*/ 170 h 296"/>
                  <a:gd name="T82" fmla="*/ 105 w 327"/>
                  <a:gd name="T83" fmla="*/ 155 h 296"/>
                  <a:gd name="T84" fmla="*/ 119 w 327"/>
                  <a:gd name="T85" fmla="*/ 143 h 296"/>
                  <a:gd name="T86" fmla="*/ 131 w 327"/>
                  <a:gd name="T87" fmla="*/ 129 h 296"/>
                  <a:gd name="T88" fmla="*/ 146 w 327"/>
                  <a:gd name="T89" fmla="*/ 117 h 296"/>
                  <a:gd name="T90" fmla="*/ 160 w 327"/>
                  <a:gd name="T91" fmla="*/ 105 h 296"/>
                  <a:gd name="T92" fmla="*/ 174 w 327"/>
                  <a:gd name="T93" fmla="*/ 91 h 296"/>
                  <a:gd name="T94" fmla="*/ 189 w 327"/>
                  <a:gd name="T95" fmla="*/ 79 h 296"/>
                  <a:gd name="T96" fmla="*/ 200 w 327"/>
                  <a:gd name="T97" fmla="*/ 67 h 296"/>
                  <a:gd name="T98" fmla="*/ 215 w 327"/>
                  <a:gd name="T99" fmla="*/ 55 h 296"/>
                  <a:gd name="T100" fmla="*/ 229 w 327"/>
                  <a:gd name="T101" fmla="*/ 46 h 296"/>
                  <a:gd name="T102" fmla="*/ 238 w 327"/>
                  <a:gd name="T103" fmla="*/ 36 h 296"/>
                  <a:gd name="T104" fmla="*/ 250 w 327"/>
                  <a:gd name="T105" fmla="*/ 27 h 296"/>
                  <a:gd name="T106" fmla="*/ 265 w 327"/>
                  <a:gd name="T107" fmla="*/ 17 h 296"/>
                  <a:gd name="T108" fmla="*/ 279 w 327"/>
                  <a:gd name="T109" fmla="*/ 5 h 296"/>
                  <a:gd name="T110" fmla="*/ 291 w 327"/>
                  <a:gd name="T111" fmla="*/ 0 h 296"/>
                  <a:gd name="T112" fmla="*/ 293 w 327"/>
                  <a:gd name="T113" fmla="*/ 0 h 2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7"/>
                  <a:gd name="T172" fmla="*/ 0 h 296"/>
                  <a:gd name="T173" fmla="*/ 327 w 327"/>
                  <a:gd name="T174" fmla="*/ 296 h 2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7" h="296">
                    <a:moveTo>
                      <a:pt x="293" y="0"/>
                    </a:moveTo>
                    <a:lnTo>
                      <a:pt x="300" y="0"/>
                    </a:lnTo>
                    <a:lnTo>
                      <a:pt x="308" y="3"/>
                    </a:lnTo>
                    <a:lnTo>
                      <a:pt x="312" y="5"/>
                    </a:lnTo>
                    <a:lnTo>
                      <a:pt x="317" y="7"/>
                    </a:lnTo>
                    <a:lnTo>
                      <a:pt x="322" y="15"/>
                    </a:lnTo>
                    <a:lnTo>
                      <a:pt x="327" y="24"/>
                    </a:lnTo>
                    <a:lnTo>
                      <a:pt x="327" y="31"/>
                    </a:lnTo>
                    <a:lnTo>
                      <a:pt x="327" y="38"/>
                    </a:lnTo>
                    <a:lnTo>
                      <a:pt x="327" y="43"/>
                    </a:lnTo>
                    <a:lnTo>
                      <a:pt x="327" y="46"/>
                    </a:lnTo>
                    <a:lnTo>
                      <a:pt x="324" y="46"/>
                    </a:lnTo>
                    <a:lnTo>
                      <a:pt x="322" y="50"/>
                    </a:lnTo>
                    <a:lnTo>
                      <a:pt x="317" y="53"/>
                    </a:lnTo>
                    <a:lnTo>
                      <a:pt x="312" y="58"/>
                    </a:lnTo>
                    <a:lnTo>
                      <a:pt x="305" y="62"/>
                    </a:lnTo>
                    <a:lnTo>
                      <a:pt x="298" y="72"/>
                    </a:lnTo>
                    <a:lnTo>
                      <a:pt x="288" y="79"/>
                    </a:lnTo>
                    <a:lnTo>
                      <a:pt x="281" y="89"/>
                    </a:lnTo>
                    <a:lnTo>
                      <a:pt x="277" y="91"/>
                    </a:lnTo>
                    <a:lnTo>
                      <a:pt x="269" y="98"/>
                    </a:lnTo>
                    <a:lnTo>
                      <a:pt x="265" y="103"/>
                    </a:lnTo>
                    <a:lnTo>
                      <a:pt x="258" y="108"/>
                    </a:lnTo>
                    <a:lnTo>
                      <a:pt x="250" y="112"/>
                    </a:lnTo>
                    <a:lnTo>
                      <a:pt x="246" y="120"/>
                    </a:lnTo>
                    <a:lnTo>
                      <a:pt x="238" y="124"/>
                    </a:lnTo>
                    <a:lnTo>
                      <a:pt x="234" y="131"/>
                    </a:lnTo>
                    <a:lnTo>
                      <a:pt x="227" y="136"/>
                    </a:lnTo>
                    <a:lnTo>
                      <a:pt x="219" y="143"/>
                    </a:lnTo>
                    <a:lnTo>
                      <a:pt x="212" y="148"/>
                    </a:lnTo>
                    <a:lnTo>
                      <a:pt x="208" y="153"/>
                    </a:lnTo>
                    <a:lnTo>
                      <a:pt x="198" y="160"/>
                    </a:lnTo>
                    <a:lnTo>
                      <a:pt x="193" y="167"/>
                    </a:lnTo>
                    <a:lnTo>
                      <a:pt x="186" y="174"/>
                    </a:lnTo>
                    <a:lnTo>
                      <a:pt x="179" y="179"/>
                    </a:lnTo>
                    <a:lnTo>
                      <a:pt x="172" y="186"/>
                    </a:lnTo>
                    <a:lnTo>
                      <a:pt x="165" y="191"/>
                    </a:lnTo>
                    <a:lnTo>
                      <a:pt x="158" y="198"/>
                    </a:lnTo>
                    <a:lnTo>
                      <a:pt x="150" y="203"/>
                    </a:lnTo>
                    <a:lnTo>
                      <a:pt x="143" y="210"/>
                    </a:lnTo>
                    <a:lnTo>
                      <a:pt x="136" y="215"/>
                    </a:lnTo>
                    <a:lnTo>
                      <a:pt x="129" y="220"/>
                    </a:lnTo>
                    <a:lnTo>
                      <a:pt x="122" y="227"/>
                    </a:lnTo>
                    <a:lnTo>
                      <a:pt x="115" y="232"/>
                    </a:lnTo>
                    <a:lnTo>
                      <a:pt x="108" y="236"/>
                    </a:lnTo>
                    <a:lnTo>
                      <a:pt x="100" y="241"/>
                    </a:lnTo>
                    <a:lnTo>
                      <a:pt x="96" y="246"/>
                    </a:lnTo>
                    <a:lnTo>
                      <a:pt x="89" y="251"/>
                    </a:lnTo>
                    <a:lnTo>
                      <a:pt x="81" y="255"/>
                    </a:lnTo>
                    <a:lnTo>
                      <a:pt x="77" y="263"/>
                    </a:lnTo>
                    <a:lnTo>
                      <a:pt x="69" y="267"/>
                    </a:lnTo>
                    <a:lnTo>
                      <a:pt x="65" y="270"/>
                    </a:lnTo>
                    <a:lnTo>
                      <a:pt x="58" y="274"/>
                    </a:lnTo>
                    <a:lnTo>
                      <a:pt x="53" y="277"/>
                    </a:lnTo>
                    <a:lnTo>
                      <a:pt x="48" y="282"/>
                    </a:lnTo>
                    <a:lnTo>
                      <a:pt x="43" y="284"/>
                    </a:lnTo>
                    <a:lnTo>
                      <a:pt x="39" y="286"/>
                    </a:lnTo>
                    <a:lnTo>
                      <a:pt x="34" y="289"/>
                    </a:lnTo>
                    <a:lnTo>
                      <a:pt x="29" y="291"/>
                    </a:lnTo>
                    <a:lnTo>
                      <a:pt x="20" y="294"/>
                    </a:lnTo>
                    <a:lnTo>
                      <a:pt x="15" y="296"/>
                    </a:lnTo>
                    <a:lnTo>
                      <a:pt x="8" y="296"/>
                    </a:lnTo>
                    <a:lnTo>
                      <a:pt x="5" y="294"/>
                    </a:lnTo>
                    <a:lnTo>
                      <a:pt x="0" y="291"/>
                    </a:lnTo>
                    <a:lnTo>
                      <a:pt x="0" y="286"/>
                    </a:lnTo>
                    <a:lnTo>
                      <a:pt x="0" y="282"/>
                    </a:lnTo>
                    <a:lnTo>
                      <a:pt x="5" y="274"/>
                    </a:lnTo>
                    <a:lnTo>
                      <a:pt x="8" y="265"/>
                    </a:lnTo>
                    <a:lnTo>
                      <a:pt x="15" y="255"/>
                    </a:lnTo>
                    <a:lnTo>
                      <a:pt x="20" y="246"/>
                    </a:lnTo>
                    <a:lnTo>
                      <a:pt x="29" y="239"/>
                    </a:lnTo>
                    <a:lnTo>
                      <a:pt x="34" y="232"/>
                    </a:lnTo>
                    <a:lnTo>
                      <a:pt x="39" y="224"/>
                    </a:lnTo>
                    <a:lnTo>
                      <a:pt x="43" y="220"/>
                    </a:lnTo>
                    <a:lnTo>
                      <a:pt x="50" y="215"/>
                    </a:lnTo>
                    <a:lnTo>
                      <a:pt x="55" y="208"/>
                    </a:lnTo>
                    <a:lnTo>
                      <a:pt x="60" y="201"/>
                    </a:lnTo>
                    <a:lnTo>
                      <a:pt x="65" y="196"/>
                    </a:lnTo>
                    <a:lnTo>
                      <a:pt x="72" y="189"/>
                    </a:lnTo>
                    <a:lnTo>
                      <a:pt x="79" y="181"/>
                    </a:lnTo>
                    <a:lnTo>
                      <a:pt x="84" y="177"/>
                    </a:lnTo>
                    <a:lnTo>
                      <a:pt x="91" y="170"/>
                    </a:lnTo>
                    <a:lnTo>
                      <a:pt x="98" y="162"/>
                    </a:lnTo>
                    <a:lnTo>
                      <a:pt x="105" y="155"/>
                    </a:lnTo>
                    <a:lnTo>
                      <a:pt x="112" y="150"/>
                    </a:lnTo>
                    <a:lnTo>
                      <a:pt x="119" y="143"/>
                    </a:lnTo>
                    <a:lnTo>
                      <a:pt x="127" y="139"/>
                    </a:lnTo>
                    <a:lnTo>
                      <a:pt x="131" y="129"/>
                    </a:lnTo>
                    <a:lnTo>
                      <a:pt x="141" y="122"/>
                    </a:lnTo>
                    <a:lnTo>
                      <a:pt x="146" y="117"/>
                    </a:lnTo>
                    <a:lnTo>
                      <a:pt x="153" y="110"/>
                    </a:lnTo>
                    <a:lnTo>
                      <a:pt x="160" y="105"/>
                    </a:lnTo>
                    <a:lnTo>
                      <a:pt x="167" y="98"/>
                    </a:lnTo>
                    <a:lnTo>
                      <a:pt x="174" y="91"/>
                    </a:lnTo>
                    <a:lnTo>
                      <a:pt x="184" y="86"/>
                    </a:lnTo>
                    <a:lnTo>
                      <a:pt x="189" y="79"/>
                    </a:lnTo>
                    <a:lnTo>
                      <a:pt x="196" y="72"/>
                    </a:lnTo>
                    <a:lnTo>
                      <a:pt x="200" y="67"/>
                    </a:lnTo>
                    <a:lnTo>
                      <a:pt x="208" y="60"/>
                    </a:lnTo>
                    <a:lnTo>
                      <a:pt x="215" y="55"/>
                    </a:lnTo>
                    <a:lnTo>
                      <a:pt x="222" y="50"/>
                    </a:lnTo>
                    <a:lnTo>
                      <a:pt x="229" y="46"/>
                    </a:lnTo>
                    <a:lnTo>
                      <a:pt x="234" y="41"/>
                    </a:lnTo>
                    <a:lnTo>
                      <a:pt x="238" y="36"/>
                    </a:lnTo>
                    <a:lnTo>
                      <a:pt x="246" y="31"/>
                    </a:lnTo>
                    <a:lnTo>
                      <a:pt x="250" y="27"/>
                    </a:lnTo>
                    <a:lnTo>
                      <a:pt x="255" y="24"/>
                    </a:lnTo>
                    <a:lnTo>
                      <a:pt x="265" y="17"/>
                    </a:lnTo>
                    <a:lnTo>
                      <a:pt x="274" y="10"/>
                    </a:lnTo>
                    <a:lnTo>
                      <a:pt x="279" y="5"/>
                    </a:lnTo>
                    <a:lnTo>
                      <a:pt x="286" y="3"/>
                    </a:lnTo>
                    <a:lnTo>
                      <a:pt x="291" y="0"/>
                    </a:lnTo>
                    <a:lnTo>
                      <a:pt x="293" y="0"/>
                    </a:lnTo>
                    <a:close/>
                  </a:path>
                </a:pathLst>
              </a:custGeom>
              <a:solidFill>
                <a:srgbClr val="C4F045"/>
              </a:solidFill>
              <a:ln w="9525">
                <a:noFill/>
                <a:round/>
                <a:headEnd/>
                <a:tailEnd/>
              </a:ln>
            </p:spPr>
            <p:txBody>
              <a:bodyPr/>
              <a:lstStyle/>
              <a:p>
                <a:endParaRPr lang="en-US">
                  <a:solidFill>
                    <a:srgbClr val="000000"/>
                  </a:solidFill>
                </a:endParaRPr>
              </a:p>
            </p:txBody>
          </p:sp>
          <p:sp>
            <p:nvSpPr>
              <p:cNvPr id="47152" name="Freeform 23"/>
              <p:cNvSpPr>
                <a:spLocks/>
              </p:cNvSpPr>
              <p:nvPr/>
            </p:nvSpPr>
            <p:spPr bwMode="auto">
              <a:xfrm>
                <a:off x="6408" y="11442"/>
                <a:ext cx="250" cy="470"/>
              </a:xfrm>
              <a:custGeom>
                <a:avLst/>
                <a:gdLst>
                  <a:gd name="T0" fmla="*/ 231 w 250"/>
                  <a:gd name="T1" fmla="*/ 7 h 470"/>
                  <a:gd name="T2" fmla="*/ 233 w 250"/>
                  <a:gd name="T3" fmla="*/ 19 h 470"/>
                  <a:gd name="T4" fmla="*/ 236 w 250"/>
                  <a:gd name="T5" fmla="*/ 36 h 470"/>
                  <a:gd name="T6" fmla="*/ 238 w 250"/>
                  <a:gd name="T7" fmla="*/ 55 h 470"/>
                  <a:gd name="T8" fmla="*/ 243 w 250"/>
                  <a:gd name="T9" fmla="*/ 81 h 470"/>
                  <a:gd name="T10" fmla="*/ 245 w 250"/>
                  <a:gd name="T11" fmla="*/ 107 h 470"/>
                  <a:gd name="T12" fmla="*/ 248 w 250"/>
                  <a:gd name="T13" fmla="*/ 136 h 470"/>
                  <a:gd name="T14" fmla="*/ 250 w 250"/>
                  <a:gd name="T15" fmla="*/ 164 h 470"/>
                  <a:gd name="T16" fmla="*/ 250 w 250"/>
                  <a:gd name="T17" fmla="*/ 193 h 470"/>
                  <a:gd name="T18" fmla="*/ 248 w 250"/>
                  <a:gd name="T19" fmla="*/ 222 h 470"/>
                  <a:gd name="T20" fmla="*/ 245 w 250"/>
                  <a:gd name="T21" fmla="*/ 243 h 470"/>
                  <a:gd name="T22" fmla="*/ 238 w 250"/>
                  <a:gd name="T23" fmla="*/ 267 h 470"/>
                  <a:gd name="T24" fmla="*/ 233 w 250"/>
                  <a:gd name="T25" fmla="*/ 293 h 470"/>
                  <a:gd name="T26" fmla="*/ 226 w 250"/>
                  <a:gd name="T27" fmla="*/ 317 h 470"/>
                  <a:gd name="T28" fmla="*/ 217 w 250"/>
                  <a:gd name="T29" fmla="*/ 341 h 470"/>
                  <a:gd name="T30" fmla="*/ 207 w 250"/>
                  <a:gd name="T31" fmla="*/ 358 h 470"/>
                  <a:gd name="T32" fmla="*/ 193 w 250"/>
                  <a:gd name="T33" fmla="*/ 358 h 470"/>
                  <a:gd name="T34" fmla="*/ 176 w 250"/>
                  <a:gd name="T35" fmla="*/ 358 h 470"/>
                  <a:gd name="T36" fmla="*/ 171 w 250"/>
                  <a:gd name="T37" fmla="*/ 346 h 470"/>
                  <a:gd name="T38" fmla="*/ 159 w 250"/>
                  <a:gd name="T39" fmla="*/ 331 h 470"/>
                  <a:gd name="T40" fmla="*/ 140 w 250"/>
                  <a:gd name="T41" fmla="*/ 327 h 470"/>
                  <a:gd name="T42" fmla="*/ 126 w 250"/>
                  <a:gd name="T43" fmla="*/ 331 h 470"/>
                  <a:gd name="T44" fmla="*/ 121 w 250"/>
                  <a:gd name="T45" fmla="*/ 348 h 470"/>
                  <a:gd name="T46" fmla="*/ 121 w 250"/>
                  <a:gd name="T47" fmla="*/ 365 h 470"/>
                  <a:gd name="T48" fmla="*/ 131 w 250"/>
                  <a:gd name="T49" fmla="*/ 377 h 470"/>
                  <a:gd name="T50" fmla="*/ 150 w 250"/>
                  <a:gd name="T51" fmla="*/ 381 h 470"/>
                  <a:gd name="T52" fmla="*/ 167 w 250"/>
                  <a:gd name="T53" fmla="*/ 372 h 470"/>
                  <a:gd name="T54" fmla="*/ 181 w 250"/>
                  <a:gd name="T55" fmla="*/ 360 h 470"/>
                  <a:gd name="T56" fmla="*/ 200 w 250"/>
                  <a:gd name="T57" fmla="*/ 360 h 470"/>
                  <a:gd name="T58" fmla="*/ 207 w 250"/>
                  <a:gd name="T59" fmla="*/ 372 h 470"/>
                  <a:gd name="T60" fmla="*/ 195 w 250"/>
                  <a:gd name="T61" fmla="*/ 400 h 470"/>
                  <a:gd name="T62" fmla="*/ 186 w 250"/>
                  <a:gd name="T63" fmla="*/ 424 h 470"/>
                  <a:gd name="T64" fmla="*/ 176 w 250"/>
                  <a:gd name="T65" fmla="*/ 443 h 470"/>
                  <a:gd name="T66" fmla="*/ 169 w 250"/>
                  <a:gd name="T67" fmla="*/ 458 h 470"/>
                  <a:gd name="T68" fmla="*/ 112 w 250"/>
                  <a:gd name="T69" fmla="*/ 470 h 470"/>
                  <a:gd name="T70" fmla="*/ 2 w 250"/>
                  <a:gd name="T71" fmla="*/ 276 h 470"/>
                  <a:gd name="T72" fmla="*/ 0 w 250"/>
                  <a:gd name="T73" fmla="*/ 262 h 470"/>
                  <a:gd name="T74" fmla="*/ 10 w 250"/>
                  <a:gd name="T75" fmla="*/ 243 h 470"/>
                  <a:gd name="T76" fmla="*/ 26 w 250"/>
                  <a:gd name="T77" fmla="*/ 222 h 470"/>
                  <a:gd name="T78" fmla="*/ 48 w 250"/>
                  <a:gd name="T79" fmla="*/ 195 h 470"/>
                  <a:gd name="T80" fmla="*/ 71 w 250"/>
                  <a:gd name="T81" fmla="*/ 167 h 470"/>
                  <a:gd name="T82" fmla="*/ 90 w 250"/>
                  <a:gd name="T83" fmla="*/ 145 h 470"/>
                  <a:gd name="T84" fmla="*/ 109 w 250"/>
                  <a:gd name="T85" fmla="*/ 124 h 470"/>
                  <a:gd name="T86" fmla="*/ 129 w 250"/>
                  <a:gd name="T87" fmla="*/ 105 h 470"/>
                  <a:gd name="T88" fmla="*/ 145 w 250"/>
                  <a:gd name="T89" fmla="*/ 88 h 470"/>
                  <a:gd name="T90" fmla="*/ 159 w 250"/>
                  <a:gd name="T91" fmla="*/ 74 h 470"/>
                  <a:gd name="T92" fmla="*/ 174 w 250"/>
                  <a:gd name="T93" fmla="*/ 57 h 470"/>
                  <a:gd name="T94" fmla="*/ 198 w 250"/>
                  <a:gd name="T95" fmla="*/ 36 h 470"/>
                  <a:gd name="T96" fmla="*/ 221 w 250"/>
                  <a:gd name="T97" fmla="*/ 9 h 4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0"/>
                  <a:gd name="T148" fmla="*/ 0 h 470"/>
                  <a:gd name="T149" fmla="*/ 250 w 250"/>
                  <a:gd name="T150" fmla="*/ 470 h 4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0" h="470">
                    <a:moveTo>
                      <a:pt x="231" y="0"/>
                    </a:moveTo>
                    <a:lnTo>
                      <a:pt x="231" y="2"/>
                    </a:lnTo>
                    <a:lnTo>
                      <a:pt x="231" y="7"/>
                    </a:lnTo>
                    <a:lnTo>
                      <a:pt x="231" y="9"/>
                    </a:lnTo>
                    <a:lnTo>
                      <a:pt x="233" y="14"/>
                    </a:lnTo>
                    <a:lnTo>
                      <a:pt x="233" y="19"/>
                    </a:lnTo>
                    <a:lnTo>
                      <a:pt x="233" y="24"/>
                    </a:lnTo>
                    <a:lnTo>
                      <a:pt x="233" y="29"/>
                    </a:lnTo>
                    <a:lnTo>
                      <a:pt x="236" y="36"/>
                    </a:lnTo>
                    <a:lnTo>
                      <a:pt x="236" y="43"/>
                    </a:lnTo>
                    <a:lnTo>
                      <a:pt x="238" y="48"/>
                    </a:lnTo>
                    <a:lnTo>
                      <a:pt x="238" y="55"/>
                    </a:lnTo>
                    <a:lnTo>
                      <a:pt x="240" y="64"/>
                    </a:lnTo>
                    <a:lnTo>
                      <a:pt x="240" y="74"/>
                    </a:lnTo>
                    <a:lnTo>
                      <a:pt x="243" y="81"/>
                    </a:lnTo>
                    <a:lnTo>
                      <a:pt x="243" y="90"/>
                    </a:lnTo>
                    <a:lnTo>
                      <a:pt x="245" y="98"/>
                    </a:lnTo>
                    <a:lnTo>
                      <a:pt x="245" y="107"/>
                    </a:lnTo>
                    <a:lnTo>
                      <a:pt x="245" y="117"/>
                    </a:lnTo>
                    <a:lnTo>
                      <a:pt x="248" y="126"/>
                    </a:lnTo>
                    <a:lnTo>
                      <a:pt x="248" y="136"/>
                    </a:lnTo>
                    <a:lnTo>
                      <a:pt x="250" y="145"/>
                    </a:lnTo>
                    <a:lnTo>
                      <a:pt x="250" y="155"/>
                    </a:lnTo>
                    <a:lnTo>
                      <a:pt x="250" y="164"/>
                    </a:lnTo>
                    <a:lnTo>
                      <a:pt x="250" y="174"/>
                    </a:lnTo>
                    <a:lnTo>
                      <a:pt x="250" y="183"/>
                    </a:lnTo>
                    <a:lnTo>
                      <a:pt x="250" y="193"/>
                    </a:lnTo>
                    <a:lnTo>
                      <a:pt x="250" y="203"/>
                    </a:lnTo>
                    <a:lnTo>
                      <a:pt x="250" y="212"/>
                    </a:lnTo>
                    <a:lnTo>
                      <a:pt x="248" y="222"/>
                    </a:lnTo>
                    <a:lnTo>
                      <a:pt x="248" y="231"/>
                    </a:lnTo>
                    <a:lnTo>
                      <a:pt x="245" y="236"/>
                    </a:lnTo>
                    <a:lnTo>
                      <a:pt x="245" y="243"/>
                    </a:lnTo>
                    <a:lnTo>
                      <a:pt x="243" y="250"/>
                    </a:lnTo>
                    <a:lnTo>
                      <a:pt x="240" y="260"/>
                    </a:lnTo>
                    <a:lnTo>
                      <a:pt x="238" y="267"/>
                    </a:lnTo>
                    <a:lnTo>
                      <a:pt x="238" y="276"/>
                    </a:lnTo>
                    <a:lnTo>
                      <a:pt x="236" y="284"/>
                    </a:lnTo>
                    <a:lnTo>
                      <a:pt x="233" y="293"/>
                    </a:lnTo>
                    <a:lnTo>
                      <a:pt x="231" y="300"/>
                    </a:lnTo>
                    <a:lnTo>
                      <a:pt x="229" y="310"/>
                    </a:lnTo>
                    <a:lnTo>
                      <a:pt x="226" y="317"/>
                    </a:lnTo>
                    <a:lnTo>
                      <a:pt x="224" y="324"/>
                    </a:lnTo>
                    <a:lnTo>
                      <a:pt x="219" y="331"/>
                    </a:lnTo>
                    <a:lnTo>
                      <a:pt x="217" y="341"/>
                    </a:lnTo>
                    <a:lnTo>
                      <a:pt x="214" y="350"/>
                    </a:lnTo>
                    <a:lnTo>
                      <a:pt x="212" y="358"/>
                    </a:lnTo>
                    <a:lnTo>
                      <a:pt x="207" y="358"/>
                    </a:lnTo>
                    <a:lnTo>
                      <a:pt x="202" y="358"/>
                    </a:lnTo>
                    <a:lnTo>
                      <a:pt x="198" y="358"/>
                    </a:lnTo>
                    <a:lnTo>
                      <a:pt x="193" y="358"/>
                    </a:lnTo>
                    <a:lnTo>
                      <a:pt x="188" y="358"/>
                    </a:lnTo>
                    <a:lnTo>
                      <a:pt x="181" y="358"/>
                    </a:lnTo>
                    <a:lnTo>
                      <a:pt x="176" y="358"/>
                    </a:lnTo>
                    <a:lnTo>
                      <a:pt x="171" y="358"/>
                    </a:lnTo>
                    <a:lnTo>
                      <a:pt x="171" y="353"/>
                    </a:lnTo>
                    <a:lnTo>
                      <a:pt x="171" y="346"/>
                    </a:lnTo>
                    <a:lnTo>
                      <a:pt x="169" y="341"/>
                    </a:lnTo>
                    <a:lnTo>
                      <a:pt x="167" y="338"/>
                    </a:lnTo>
                    <a:lnTo>
                      <a:pt x="159" y="331"/>
                    </a:lnTo>
                    <a:lnTo>
                      <a:pt x="152" y="327"/>
                    </a:lnTo>
                    <a:lnTo>
                      <a:pt x="148" y="324"/>
                    </a:lnTo>
                    <a:lnTo>
                      <a:pt x="140" y="327"/>
                    </a:lnTo>
                    <a:lnTo>
                      <a:pt x="136" y="327"/>
                    </a:lnTo>
                    <a:lnTo>
                      <a:pt x="131" y="329"/>
                    </a:lnTo>
                    <a:lnTo>
                      <a:pt x="126" y="331"/>
                    </a:lnTo>
                    <a:lnTo>
                      <a:pt x="124" y="336"/>
                    </a:lnTo>
                    <a:lnTo>
                      <a:pt x="121" y="341"/>
                    </a:lnTo>
                    <a:lnTo>
                      <a:pt x="121" y="348"/>
                    </a:lnTo>
                    <a:lnTo>
                      <a:pt x="119" y="353"/>
                    </a:lnTo>
                    <a:lnTo>
                      <a:pt x="119" y="358"/>
                    </a:lnTo>
                    <a:lnTo>
                      <a:pt x="121" y="365"/>
                    </a:lnTo>
                    <a:lnTo>
                      <a:pt x="124" y="369"/>
                    </a:lnTo>
                    <a:lnTo>
                      <a:pt x="126" y="374"/>
                    </a:lnTo>
                    <a:lnTo>
                      <a:pt x="131" y="377"/>
                    </a:lnTo>
                    <a:lnTo>
                      <a:pt x="136" y="379"/>
                    </a:lnTo>
                    <a:lnTo>
                      <a:pt x="140" y="381"/>
                    </a:lnTo>
                    <a:lnTo>
                      <a:pt x="150" y="381"/>
                    </a:lnTo>
                    <a:lnTo>
                      <a:pt x="159" y="377"/>
                    </a:lnTo>
                    <a:lnTo>
                      <a:pt x="162" y="374"/>
                    </a:lnTo>
                    <a:lnTo>
                      <a:pt x="167" y="372"/>
                    </a:lnTo>
                    <a:lnTo>
                      <a:pt x="169" y="367"/>
                    </a:lnTo>
                    <a:lnTo>
                      <a:pt x="171" y="360"/>
                    </a:lnTo>
                    <a:lnTo>
                      <a:pt x="181" y="360"/>
                    </a:lnTo>
                    <a:lnTo>
                      <a:pt x="190" y="360"/>
                    </a:lnTo>
                    <a:lnTo>
                      <a:pt x="195" y="360"/>
                    </a:lnTo>
                    <a:lnTo>
                      <a:pt x="200" y="360"/>
                    </a:lnTo>
                    <a:lnTo>
                      <a:pt x="205" y="360"/>
                    </a:lnTo>
                    <a:lnTo>
                      <a:pt x="212" y="360"/>
                    </a:lnTo>
                    <a:lnTo>
                      <a:pt x="207" y="372"/>
                    </a:lnTo>
                    <a:lnTo>
                      <a:pt x="202" y="381"/>
                    </a:lnTo>
                    <a:lnTo>
                      <a:pt x="198" y="391"/>
                    </a:lnTo>
                    <a:lnTo>
                      <a:pt x="195" y="400"/>
                    </a:lnTo>
                    <a:lnTo>
                      <a:pt x="190" y="408"/>
                    </a:lnTo>
                    <a:lnTo>
                      <a:pt x="188" y="417"/>
                    </a:lnTo>
                    <a:lnTo>
                      <a:pt x="186" y="424"/>
                    </a:lnTo>
                    <a:lnTo>
                      <a:pt x="183" y="431"/>
                    </a:lnTo>
                    <a:lnTo>
                      <a:pt x="179" y="439"/>
                    </a:lnTo>
                    <a:lnTo>
                      <a:pt x="176" y="443"/>
                    </a:lnTo>
                    <a:lnTo>
                      <a:pt x="174" y="448"/>
                    </a:lnTo>
                    <a:lnTo>
                      <a:pt x="171" y="453"/>
                    </a:lnTo>
                    <a:lnTo>
                      <a:pt x="169" y="458"/>
                    </a:lnTo>
                    <a:lnTo>
                      <a:pt x="169" y="462"/>
                    </a:lnTo>
                    <a:lnTo>
                      <a:pt x="138" y="446"/>
                    </a:lnTo>
                    <a:lnTo>
                      <a:pt x="112" y="470"/>
                    </a:lnTo>
                    <a:lnTo>
                      <a:pt x="19" y="372"/>
                    </a:lnTo>
                    <a:lnTo>
                      <a:pt x="29" y="324"/>
                    </a:lnTo>
                    <a:lnTo>
                      <a:pt x="2" y="276"/>
                    </a:lnTo>
                    <a:lnTo>
                      <a:pt x="0" y="272"/>
                    </a:lnTo>
                    <a:lnTo>
                      <a:pt x="0" y="267"/>
                    </a:lnTo>
                    <a:lnTo>
                      <a:pt x="0" y="262"/>
                    </a:lnTo>
                    <a:lnTo>
                      <a:pt x="2" y="257"/>
                    </a:lnTo>
                    <a:lnTo>
                      <a:pt x="7" y="250"/>
                    </a:lnTo>
                    <a:lnTo>
                      <a:pt x="10" y="243"/>
                    </a:lnTo>
                    <a:lnTo>
                      <a:pt x="14" y="236"/>
                    </a:lnTo>
                    <a:lnTo>
                      <a:pt x="19" y="229"/>
                    </a:lnTo>
                    <a:lnTo>
                      <a:pt x="26" y="222"/>
                    </a:lnTo>
                    <a:lnTo>
                      <a:pt x="31" y="212"/>
                    </a:lnTo>
                    <a:lnTo>
                      <a:pt x="38" y="203"/>
                    </a:lnTo>
                    <a:lnTo>
                      <a:pt x="48" y="195"/>
                    </a:lnTo>
                    <a:lnTo>
                      <a:pt x="55" y="186"/>
                    </a:lnTo>
                    <a:lnTo>
                      <a:pt x="62" y="176"/>
                    </a:lnTo>
                    <a:lnTo>
                      <a:pt x="71" y="167"/>
                    </a:lnTo>
                    <a:lnTo>
                      <a:pt x="81" y="157"/>
                    </a:lnTo>
                    <a:lnTo>
                      <a:pt x="86" y="150"/>
                    </a:lnTo>
                    <a:lnTo>
                      <a:pt x="90" y="145"/>
                    </a:lnTo>
                    <a:lnTo>
                      <a:pt x="95" y="141"/>
                    </a:lnTo>
                    <a:lnTo>
                      <a:pt x="100" y="136"/>
                    </a:lnTo>
                    <a:lnTo>
                      <a:pt x="109" y="124"/>
                    </a:lnTo>
                    <a:lnTo>
                      <a:pt x="119" y="114"/>
                    </a:lnTo>
                    <a:lnTo>
                      <a:pt x="124" y="110"/>
                    </a:lnTo>
                    <a:lnTo>
                      <a:pt x="129" y="105"/>
                    </a:lnTo>
                    <a:lnTo>
                      <a:pt x="133" y="98"/>
                    </a:lnTo>
                    <a:lnTo>
                      <a:pt x="140" y="93"/>
                    </a:lnTo>
                    <a:lnTo>
                      <a:pt x="145" y="88"/>
                    </a:lnTo>
                    <a:lnTo>
                      <a:pt x="150" y="83"/>
                    </a:lnTo>
                    <a:lnTo>
                      <a:pt x="155" y="79"/>
                    </a:lnTo>
                    <a:lnTo>
                      <a:pt x="159" y="74"/>
                    </a:lnTo>
                    <a:lnTo>
                      <a:pt x="164" y="69"/>
                    </a:lnTo>
                    <a:lnTo>
                      <a:pt x="169" y="62"/>
                    </a:lnTo>
                    <a:lnTo>
                      <a:pt x="174" y="57"/>
                    </a:lnTo>
                    <a:lnTo>
                      <a:pt x="179" y="52"/>
                    </a:lnTo>
                    <a:lnTo>
                      <a:pt x="188" y="43"/>
                    </a:lnTo>
                    <a:lnTo>
                      <a:pt x="198" y="36"/>
                    </a:lnTo>
                    <a:lnTo>
                      <a:pt x="205" y="26"/>
                    </a:lnTo>
                    <a:lnTo>
                      <a:pt x="214" y="17"/>
                    </a:lnTo>
                    <a:lnTo>
                      <a:pt x="221" y="9"/>
                    </a:lnTo>
                    <a:lnTo>
                      <a:pt x="231" y="0"/>
                    </a:lnTo>
                    <a:close/>
                  </a:path>
                </a:pathLst>
              </a:custGeom>
              <a:solidFill>
                <a:srgbClr val="C4F045"/>
              </a:solidFill>
              <a:ln w="9525">
                <a:noFill/>
                <a:round/>
                <a:headEnd/>
                <a:tailEnd/>
              </a:ln>
            </p:spPr>
            <p:txBody>
              <a:bodyPr/>
              <a:lstStyle/>
              <a:p>
                <a:endParaRPr lang="en-US">
                  <a:solidFill>
                    <a:srgbClr val="000000"/>
                  </a:solidFill>
                </a:endParaRPr>
              </a:p>
            </p:txBody>
          </p:sp>
          <p:sp>
            <p:nvSpPr>
              <p:cNvPr id="47153" name="Freeform 24"/>
              <p:cNvSpPr>
                <a:spLocks/>
              </p:cNvSpPr>
              <p:nvPr/>
            </p:nvSpPr>
            <p:spPr bwMode="auto">
              <a:xfrm>
                <a:off x="6579" y="11788"/>
                <a:ext cx="41" cy="26"/>
              </a:xfrm>
              <a:custGeom>
                <a:avLst/>
                <a:gdLst>
                  <a:gd name="T0" fmla="*/ 0 w 41"/>
                  <a:gd name="T1" fmla="*/ 14 h 26"/>
                  <a:gd name="T2" fmla="*/ 0 w 41"/>
                  <a:gd name="T3" fmla="*/ 12 h 26"/>
                  <a:gd name="T4" fmla="*/ 17 w 41"/>
                  <a:gd name="T5" fmla="*/ 0 h 26"/>
                  <a:gd name="T6" fmla="*/ 41 w 41"/>
                  <a:gd name="T7" fmla="*/ 12 h 26"/>
                  <a:gd name="T8" fmla="*/ 41 w 41"/>
                  <a:gd name="T9" fmla="*/ 14 h 26"/>
                  <a:gd name="T10" fmla="*/ 12 w 41"/>
                  <a:gd name="T11" fmla="*/ 26 h 26"/>
                  <a:gd name="T12" fmla="*/ 0 w 41"/>
                  <a:gd name="T13" fmla="*/ 14 h 26"/>
                  <a:gd name="T14" fmla="*/ 0 w 41"/>
                  <a:gd name="T15" fmla="*/ 14 h 26"/>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26"/>
                  <a:gd name="T26" fmla="*/ 41 w 41"/>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26">
                    <a:moveTo>
                      <a:pt x="0" y="14"/>
                    </a:moveTo>
                    <a:lnTo>
                      <a:pt x="0" y="12"/>
                    </a:lnTo>
                    <a:lnTo>
                      <a:pt x="17" y="0"/>
                    </a:lnTo>
                    <a:lnTo>
                      <a:pt x="41" y="12"/>
                    </a:lnTo>
                    <a:lnTo>
                      <a:pt x="41" y="14"/>
                    </a:lnTo>
                    <a:lnTo>
                      <a:pt x="12" y="26"/>
                    </a:lnTo>
                    <a:lnTo>
                      <a:pt x="0" y="14"/>
                    </a:lnTo>
                    <a:close/>
                  </a:path>
                </a:pathLst>
              </a:custGeom>
              <a:solidFill>
                <a:srgbClr val="C4F045"/>
              </a:solidFill>
              <a:ln w="9525">
                <a:noFill/>
                <a:round/>
                <a:headEnd/>
                <a:tailEnd/>
              </a:ln>
            </p:spPr>
            <p:txBody>
              <a:bodyPr/>
              <a:lstStyle/>
              <a:p>
                <a:endParaRPr lang="en-US">
                  <a:solidFill>
                    <a:srgbClr val="000000"/>
                  </a:solidFill>
                </a:endParaRPr>
              </a:p>
            </p:txBody>
          </p:sp>
          <p:sp>
            <p:nvSpPr>
              <p:cNvPr id="47154" name="Freeform 25"/>
              <p:cNvSpPr>
                <a:spLocks/>
              </p:cNvSpPr>
              <p:nvPr/>
            </p:nvSpPr>
            <p:spPr bwMode="auto">
              <a:xfrm>
                <a:off x="6132" y="11306"/>
                <a:ext cx="426" cy="260"/>
              </a:xfrm>
              <a:custGeom>
                <a:avLst/>
                <a:gdLst>
                  <a:gd name="T0" fmla="*/ 412 w 426"/>
                  <a:gd name="T1" fmla="*/ 64 h 260"/>
                  <a:gd name="T2" fmla="*/ 393 w 426"/>
                  <a:gd name="T3" fmla="*/ 74 h 260"/>
                  <a:gd name="T4" fmla="*/ 376 w 426"/>
                  <a:gd name="T5" fmla="*/ 86 h 260"/>
                  <a:gd name="T6" fmla="*/ 357 w 426"/>
                  <a:gd name="T7" fmla="*/ 95 h 260"/>
                  <a:gd name="T8" fmla="*/ 340 w 426"/>
                  <a:gd name="T9" fmla="*/ 107 h 260"/>
                  <a:gd name="T10" fmla="*/ 324 w 426"/>
                  <a:gd name="T11" fmla="*/ 122 h 260"/>
                  <a:gd name="T12" fmla="*/ 307 w 426"/>
                  <a:gd name="T13" fmla="*/ 134 h 260"/>
                  <a:gd name="T14" fmla="*/ 278 w 426"/>
                  <a:gd name="T15" fmla="*/ 160 h 260"/>
                  <a:gd name="T16" fmla="*/ 252 w 426"/>
                  <a:gd name="T17" fmla="*/ 188 h 260"/>
                  <a:gd name="T18" fmla="*/ 228 w 426"/>
                  <a:gd name="T19" fmla="*/ 212 h 260"/>
                  <a:gd name="T20" fmla="*/ 207 w 426"/>
                  <a:gd name="T21" fmla="*/ 231 h 260"/>
                  <a:gd name="T22" fmla="*/ 190 w 426"/>
                  <a:gd name="T23" fmla="*/ 248 h 260"/>
                  <a:gd name="T24" fmla="*/ 176 w 426"/>
                  <a:gd name="T25" fmla="*/ 257 h 260"/>
                  <a:gd name="T26" fmla="*/ 121 w 426"/>
                  <a:gd name="T27" fmla="*/ 222 h 260"/>
                  <a:gd name="T28" fmla="*/ 69 w 426"/>
                  <a:gd name="T29" fmla="*/ 217 h 260"/>
                  <a:gd name="T30" fmla="*/ 48 w 426"/>
                  <a:gd name="T31" fmla="*/ 193 h 260"/>
                  <a:gd name="T32" fmla="*/ 28 w 426"/>
                  <a:gd name="T33" fmla="*/ 167 h 260"/>
                  <a:gd name="T34" fmla="*/ 9 w 426"/>
                  <a:gd name="T35" fmla="*/ 138 h 260"/>
                  <a:gd name="T36" fmla="*/ 2 w 426"/>
                  <a:gd name="T37" fmla="*/ 119 h 260"/>
                  <a:gd name="T38" fmla="*/ 26 w 426"/>
                  <a:gd name="T39" fmla="*/ 86 h 260"/>
                  <a:gd name="T40" fmla="*/ 28 w 426"/>
                  <a:gd name="T41" fmla="*/ 79 h 260"/>
                  <a:gd name="T42" fmla="*/ 48 w 426"/>
                  <a:gd name="T43" fmla="*/ 79 h 260"/>
                  <a:gd name="T44" fmla="*/ 71 w 426"/>
                  <a:gd name="T45" fmla="*/ 79 h 260"/>
                  <a:gd name="T46" fmla="*/ 76 w 426"/>
                  <a:gd name="T47" fmla="*/ 86 h 260"/>
                  <a:gd name="T48" fmla="*/ 78 w 426"/>
                  <a:gd name="T49" fmla="*/ 100 h 260"/>
                  <a:gd name="T50" fmla="*/ 97 w 426"/>
                  <a:gd name="T51" fmla="*/ 119 h 260"/>
                  <a:gd name="T52" fmla="*/ 112 w 426"/>
                  <a:gd name="T53" fmla="*/ 117 h 260"/>
                  <a:gd name="T54" fmla="*/ 121 w 426"/>
                  <a:gd name="T55" fmla="*/ 107 h 260"/>
                  <a:gd name="T56" fmla="*/ 126 w 426"/>
                  <a:gd name="T57" fmla="*/ 91 h 260"/>
                  <a:gd name="T58" fmla="*/ 124 w 426"/>
                  <a:gd name="T59" fmla="*/ 76 h 260"/>
                  <a:gd name="T60" fmla="*/ 100 w 426"/>
                  <a:gd name="T61" fmla="*/ 62 h 260"/>
                  <a:gd name="T62" fmla="*/ 81 w 426"/>
                  <a:gd name="T63" fmla="*/ 76 h 260"/>
                  <a:gd name="T64" fmla="*/ 57 w 426"/>
                  <a:gd name="T65" fmla="*/ 76 h 260"/>
                  <a:gd name="T66" fmla="*/ 33 w 426"/>
                  <a:gd name="T67" fmla="*/ 76 h 260"/>
                  <a:gd name="T68" fmla="*/ 21 w 426"/>
                  <a:gd name="T69" fmla="*/ 67 h 260"/>
                  <a:gd name="T70" fmla="*/ 17 w 426"/>
                  <a:gd name="T71" fmla="*/ 50 h 260"/>
                  <a:gd name="T72" fmla="*/ 26 w 426"/>
                  <a:gd name="T73" fmla="*/ 45 h 260"/>
                  <a:gd name="T74" fmla="*/ 40 w 426"/>
                  <a:gd name="T75" fmla="*/ 43 h 260"/>
                  <a:gd name="T76" fmla="*/ 57 w 426"/>
                  <a:gd name="T77" fmla="*/ 36 h 260"/>
                  <a:gd name="T78" fmla="*/ 78 w 426"/>
                  <a:gd name="T79" fmla="*/ 29 h 260"/>
                  <a:gd name="T80" fmla="*/ 105 w 426"/>
                  <a:gd name="T81" fmla="*/ 24 h 260"/>
                  <a:gd name="T82" fmla="*/ 131 w 426"/>
                  <a:gd name="T83" fmla="*/ 14 h 260"/>
                  <a:gd name="T84" fmla="*/ 159 w 426"/>
                  <a:gd name="T85" fmla="*/ 10 h 260"/>
                  <a:gd name="T86" fmla="*/ 188 w 426"/>
                  <a:gd name="T87" fmla="*/ 2 h 260"/>
                  <a:gd name="T88" fmla="*/ 214 w 426"/>
                  <a:gd name="T89" fmla="*/ 0 h 260"/>
                  <a:gd name="T90" fmla="*/ 240 w 426"/>
                  <a:gd name="T91" fmla="*/ 0 h 260"/>
                  <a:gd name="T92" fmla="*/ 264 w 426"/>
                  <a:gd name="T93" fmla="*/ 0 h 260"/>
                  <a:gd name="T94" fmla="*/ 288 w 426"/>
                  <a:gd name="T95" fmla="*/ 5 h 260"/>
                  <a:gd name="T96" fmla="*/ 312 w 426"/>
                  <a:gd name="T97" fmla="*/ 12 h 260"/>
                  <a:gd name="T98" fmla="*/ 336 w 426"/>
                  <a:gd name="T99" fmla="*/ 19 h 260"/>
                  <a:gd name="T100" fmla="*/ 357 w 426"/>
                  <a:gd name="T101" fmla="*/ 26 h 260"/>
                  <a:gd name="T102" fmla="*/ 376 w 426"/>
                  <a:gd name="T103" fmla="*/ 33 h 260"/>
                  <a:gd name="T104" fmla="*/ 397 w 426"/>
                  <a:gd name="T105" fmla="*/ 45 h 260"/>
                  <a:gd name="T106" fmla="*/ 421 w 426"/>
                  <a:gd name="T107" fmla="*/ 55 h 260"/>
                  <a:gd name="T108" fmla="*/ 426 w 426"/>
                  <a:gd name="T109" fmla="*/ 60 h 2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6"/>
                  <a:gd name="T166" fmla="*/ 0 h 260"/>
                  <a:gd name="T167" fmla="*/ 426 w 426"/>
                  <a:gd name="T168" fmla="*/ 260 h 2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6" h="260">
                    <a:moveTo>
                      <a:pt x="426" y="60"/>
                    </a:moveTo>
                    <a:lnTo>
                      <a:pt x="419" y="60"/>
                    </a:lnTo>
                    <a:lnTo>
                      <a:pt x="412" y="64"/>
                    </a:lnTo>
                    <a:lnTo>
                      <a:pt x="405" y="67"/>
                    </a:lnTo>
                    <a:lnTo>
                      <a:pt x="400" y="69"/>
                    </a:lnTo>
                    <a:lnTo>
                      <a:pt x="393" y="74"/>
                    </a:lnTo>
                    <a:lnTo>
                      <a:pt x="385" y="76"/>
                    </a:lnTo>
                    <a:lnTo>
                      <a:pt x="381" y="81"/>
                    </a:lnTo>
                    <a:lnTo>
                      <a:pt x="376" y="86"/>
                    </a:lnTo>
                    <a:lnTo>
                      <a:pt x="369" y="86"/>
                    </a:lnTo>
                    <a:lnTo>
                      <a:pt x="362" y="91"/>
                    </a:lnTo>
                    <a:lnTo>
                      <a:pt x="357" y="95"/>
                    </a:lnTo>
                    <a:lnTo>
                      <a:pt x="350" y="100"/>
                    </a:lnTo>
                    <a:lnTo>
                      <a:pt x="345" y="103"/>
                    </a:lnTo>
                    <a:lnTo>
                      <a:pt x="340" y="107"/>
                    </a:lnTo>
                    <a:lnTo>
                      <a:pt x="333" y="112"/>
                    </a:lnTo>
                    <a:lnTo>
                      <a:pt x="331" y="117"/>
                    </a:lnTo>
                    <a:lnTo>
                      <a:pt x="324" y="122"/>
                    </a:lnTo>
                    <a:lnTo>
                      <a:pt x="319" y="126"/>
                    </a:lnTo>
                    <a:lnTo>
                      <a:pt x="312" y="129"/>
                    </a:lnTo>
                    <a:lnTo>
                      <a:pt x="307" y="134"/>
                    </a:lnTo>
                    <a:lnTo>
                      <a:pt x="297" y="143"/>
                    </a:lnTo>
                    <a:lnTo>
                      <a:pt x="288" y="153"/>
                    </a:lnTo>
                    <a:lnTo>
                      <a:pt x="278" y="160"/>
                    </a:lnTo>
                    <a:lnTo>
                      <a:pt x="269" y="169"/>
                    </a:lnTo>
                    <a:lnTo>
                      <a:pt x="259" y="179"/>
                    </a:lnTo>
                    <a:lnTo>
                      <a:pt x="252" y="188"/>
                    </a:lnTo>
                    <a:lnTo>
                      <a:pt x="243" y="196"/>
                    </a:lnTo>
                    <a:lnTo>
                      <a:pt x="236" y="205"/>
                    </a:lnTo>
                    <a:lnTo>
                      <a:pt x="228" y="212"/>
                    </a:lnTo>
                    <a:lnTo>
                      <a:pt x="221" y="219"/>
                    </a:lnTo>
                    <a:lnTo>
                      <a:pt x="212" y="226"/>
                    </a:lnTo>
                    <a:lnTo>
                      <a:pt x="207" y="231"/>
                    </a:lnTo>
                    <a:lnTo>
                      <a:pt x="200" y="238"/>
                    </a:lnTo>
                    <a:lnTo>
                      <a:pt x="195" y="243"/>
                    </a:lnTo>
                    <a:lnTo>
                      <a:pt x="190" y="248"/>
                    </a:lnTo>
                    <a:lnTo>
                      <a:pt x="183" y="253"/>
                    </a:lnTo>
                    <a:lnTo>
                      <a:pt x="178" y="255"/>
                    </a:lnTo>
                    <a:lnTo>
                      <a:pt x="176" y="257"/>
                    </a:lnTo>
                    <a:lnTo>
                      <a:pt x="167" y="260"/>
                    </a:lnTo>
                    <a:lnTo>
                      <a:pt x="162" y="260"/>
                    </a:lnTo>
                    <a:lnTo>
                      <a:pt x="121" y="222"/>
                    </a:lnTo>
                    <a:lnTo>
                      <a:pt x="78" y="226"/>
                    </a:lnTo>
                    <a:lnTo>
                      <a:pt x="74" y="222"/>
                    </a:lnTo>
                    <a:lnTo>
                      <a:pt x="69" y="217"/>
                    </a:lnTo>
                    <a:lnTo>
                      <a:pt x="62" y="210"/>
                    </a:lnTo>
                    <a:lnTo>
                      <a:pt x="57" y="203"/>
                    </a:lnTo>
                    <a:lnTo>
                      <a:pt x="48" y="193"/>
                    </a:lnTo>
                    <a:lnTo>
                      <a:pt x="43" y="186"/>
                    </a:lnTo>
                    <a:lnTo>
                      <a:pt x="33" y="176"/>
                    </a:lnTo>
                    <a:lnTo>
                      <a:pt x="28" y="167"/>
                    </a:lnTo>
                    <a:lnTo>
                      <a:pt x="21" y="157"/>
                    </a:lnTo>
                    <a:lnTo>
                      <a:pt x="17" y="148"/>
                    </a:lnTo>
                    <a:lnTo>
                      <a:pt x="9" y="138"/>
                    </a:lnTo>
                    <a:lnTo>
                      <a:pt x="7" y="131"/>
                    </a:lnTo>
                    <a:lnTo>
                      <a:pt x="2" y="124"/>
                    </a:lnTo>
                    <a:lnTo>
                      <a:pt x="2" y="119"/>
                    </a:lnTo>
                    <a:lnTo>
                      <a:pt x="0" y="112"/>
                    </a:lnTo>
                    <a:lnTo>
                      <a:pt x="2" y="112"/>
                    </a:lnTo>
                    <a:lnTo>
                      <a:pt x="26" y="86"/>
                    </a:lnTo>
                    <a:lnTo>
                      <a:pt x="26" y="83"/>
                    </a:lnTo>
                    <a:lnTo>
                      <a:pt x="26" y="79"/>
                    </a:lnTo>
                    <a:lnTo>
                      <a:pt x="28" y="79"/>
                    </a:lnTo>
                    <a:lnTo>
                      <a:pt x="33" y="79"/>
                    </a:lnTo>
                    <a:lnTo>
                      <a:pt x="40" y="79"/>
                    </a:lnTo>
                    <a:lnTo>
                      <a:pt x="48" y="79"/>
                    </a:lnTo>
                    <a:lnTo>
                      <a:pt x="57" y="79"/>
                    </a:lnTo>
                    <a:lnTo>
                      <a:pt x="64" y="79"/>
                    </a:lnTo>
                    <a:lnTo>
                      <a:pt x="71" y="79"/>
                    </a:lnTo>
                    <a:lnTo>
                      <a:pt x="78" y="79"/>
                    </a:lnTo>
                    <a:lnTo>
                      <a:pt x="78" y="81"/>
                    </a:lnTo>
                    <a:lnTo>
                      <a:pt x="76" y="86"/>
                    </a:lnTo>
                    <a:lnTo>
                      <a:pt x="76" y="91"/>
                    </a:lnTo>
                    <a:lnTo>
                      <a:pt x="76" y="95"/>
                    </a:lnTo>
                    <a:lnTo>
                      <a:pt x="78" y="100"/>
                    </a:lnTo>
                    <a:lnTo>
                      <a:pt x="81" y="107"/>
                    </a:lnTo>
                    <a:lnTo>
                      <a:pt x="88" y="114"/>
                    </a:lnTo>
                    <a:lnTo>
                      <a:pt x="97" y="119"/>
                    </a:lnTo>
                    <a:lnTo>
                      <a:pt x="102" y="117"/>
                    </a:lnTo>
                    <a:lnTo>
                      <a:pt x="107" y="117"/>
                    </a:lnTo>
                    <a:lnTo>
                      <a:pt x="112" y="117"/>
                    </a:lnTo>
                    <a:lnTo>
                      <a:pt x="114" y="114"/>
                    </a:lnTo>
                    <a:lnTo>
                      <a:pt x="119" y="110"/>
                    </a:lnTo>
                    <a:lnTo>
                      <a:pt x="121" y="107"/>
                    </a:lnTo>
                    <a:lnTo>
                      <a:pt x="124" y="100"/>
                    </a:lnTo>
                    <a:lnTo>
                      <a:pt x="126" y="95"/>
                    </a:lnTo>
                    <a:lnTo>
                      <a:pt x="126" y="91"/>
                    </a:lnTo>
                    <a:lnTo>
                      <a:pt x="126" y="86"/>
                    </a:lnTo>
                    <a:lnTo>
                      <a:pt x="124" y="81"/>
                    </a:lnTo>
                    <a:lnTo>
                      <a:pt x="124" y="76"/>
                    </a:lnTo>
                    <a:lnTo>
                      <a:pt x="114" y="67"/>
                    </a:lnTo>
                    <a:lnTo>
                      <a:pt x="107" y="64"/>
                    </a:lnTo>
                    <a:lnTo>
                      <a:pt x="100" y="62"/>
                    </a:lnTo>
                    <a:lnTo>
                      <a:pt x="93" y="64"/>
                    </a:lnTo>
                    <a:lnTo>
                      <a:pt x="86" y="69"/>
                    </a:lnTo>
                    <a:lnTo>
                      <a:pt x="81" y="76"/>
                    </a:lnTo>
                    <a:lnTo>
                      <a:pt x="71" y="76"/>
                    </a:lnTo>
                    <a:lnTo>
                      <a:pt x="64" y="76"/>
                    </a:lnTo>
                    <a:lnTo>
                      <a:pt x="57" y="76"/>
                    </a:lnTo>
                    <a:lnTo>
                      <a:pt x="48" y="76"/>
                    </a:lnTo>
                    <a:lnTo>
                      <a:pt x="40" y="76"/>
                    </a:lnTo>
                    <a:lnTo>
                      <a:pt x="33" y="76"/>
                    </a:lnTo>
                    <a:lnTo>
                      <a:pt x="26" y="76"/>
                    </a:lnTo>
                    <a:lnTo>
                      <a:pt x="24" y="76"/>
                    </a:lnTo>
                    <a:lnTo>
                      <a:pt x="21" y="67"/>
                    </a:lnTo>
                    <a:lnTo>
                      <a:pt x="19" y="60"/>
                    </a:lnTo>
                    <a:lnTo>
                      <a:pt x="17" y="52"/>
                    </a:lnTo>
                    <a:lnTo>
                      <a:pt x="17" y="50"/>
                    </a:lnTo>
                    <a:lnTo>
                      <a:pt x="19" y="50"/>
                    </a:lnTo>
                    <a:lnTo>
                      <a:pt x="21" y="48"/>
                    </a:lnTo>
                    <a:lnTo>
                      <a:pt x="26" y="45"/>
                    </a:lnTo>
                    <a:lnTo>
                      <a:pt x="28" y="45"/>
                    </a:lnTo>
                    <a:lnTo>
                      <a:pt x="33" y="43"/>
                    </a:lnTo>
                    <a:lnTo>
                      <a:pt x="40" y="43"/>
                    </a:lnTo>
                    <a:lnTo>
                      <a:pt x="45" y="41"/>
                    </a:lnTo>
                    <a:lnTo>
                      <a:pt x="50" y="38"/>
                    </a:lnTo>
                    <a:lnTo>
                      <a:pt x="57" y="36"/>
                    </a:lnTo>
                    <a:lnTo>
                      <a:pt x="64" y="33"/>
                    </a:lnTo>
                    <a:lnTo>
                      <a:pt x="71" y="31"/>
                    </a:lnTo>
                    <a:lnTo>
                      <a:pt x="78" y="29"/>
                    </a:lnTo>
                    <a:lnTo>
                      <a:pt x="88" y="29"/>
                    </a:lnTo>
                    <a:lnTo>
                      <a:pt x="97" y="26"/>
                    </a:lnTo>
                    <a:lnTo>
                      <a:pt x="105" y="24"/>
                    </a:lnTo>
                    <a:lnTo>
                      <a:pt x="114" y="19"/>
                    </a:lnTo>
                    <a:lnTo>
                      <a:pt x="121" y="17"/>
                    </a:lnTo>
                    <a:lnTo>
                      <a:pt x="131" y="14"/>
                    </a:lnTo>
                    <a:lnTo>
                      <a:pt x="140" y="12"/>
                    </a:lnTo>
                    <a:lnTo>
                      <a:pt x="150" y="10"/>
                    </a:lnTo>
                    <a:lnTo>
                      <a:pt x="159" y="10"/>
                    </a:lnTo>
                    <a:lnTo>
                      <a:pt x="169" y="7"/>
                    </a:lnTo>
                    <a:lnTo>
                      <a:pt x="178" y="5"/>
                    </a:lnTo>
                    <a:lnTo>
                      <a:pt x="188" y="2"/>
                    </a:lnTo>
                    <a:lnTo>
                      <a:pt x="197" y="2"/>
                    </a:lnTo>
                    <a:lnTo>
                      <a:pt x="205" y="2"/>
                    </a:lnTo>
                    <a:lnTo>
                      <a:pt x="214" y="0"/>
                    </a:lnTo>
                    <a:lnTo>
                      <a:pt x="221" y="0"/>
                    </a:lnTo>
                    <a:lnTo>
                      <a:pt x="231" y="0"/>
                    </a:lnTo>
                    <a:lnTo>
                      <a:pt x="240" y="0"/>
                    </a:lnTo>
                    <a:lnTo>
                      <a:pt x="247" y="0"/>
                    </a:lnTo>
                    <a:lnTo>
                      <a:pt x="255" y="0"/>
                    </a:lnTo>
                    <a:lnTo>
                      <a:pt x="264" y="0"/>
                    </a:lnTo>
                    <a:lnTo>
                      <a:pt x="274" y="2"/>
                    </a:lnTo>
                    <a:lnTo>
                      <a:pt x="281" y="2"/>
                    </a:lnTo>
                    <a:lnTo>
                      <a:pt x="288" y="5"/>
                    </a:lnTo>
                    <a:lnTo>
                      <a:pt x="295" y="7"/>
                    </a:lnTo>
                    <a:lnTo>
                      <a:pt x="305" y="10"/>
                    </a:lnTo>
                    <a:lnTo>
                      <a:pt x="312" y="12"/>
                    </a:lnTo>
                    <a:lnTo>
                      <a:pt x="319" y="14"/>
                    </a:lnTo>
                    <a:lnTo>
                      <a:pt x="328" y="14"/>
                    </a:lnTo>
                    <a:lnTo>
                      <a:pt x="336" y="19"/>
                    </a:lnTo>
                    <a:lnTo>
                      <a:pt x="343" y="21"/>
                    </a:lnTo>
                    <a:lnTo>
                      <a:pt x="350" y="24"/>
                    </a:lnTo>
                    <a:lnTo>
                      <a:pt x="357" y="26"/>
                    </a:lnTo>
                    <a:lnTo>
                      <a:pt x="366" y="29"/>
                    </a:lnTo>
                    <a:lnTo>
                      <a:pt x="371" y="31"/>
                    </a:lnTo>
                    <a:lnTo>
                      <a:pt x="376" y="33"/>
                    </a:lnTo>
                    <a:lnTo>
                      <a:pt x="381" y="38"/>
                    </a:lnTo>
                    <a:lnTo>
                      <a:pt x="388" y="41"/>
                    </a:lnTo>
                    <a:lnTo>
                      <a:pt x="397" y="45"/>
                    </a:lnTo>
                    <a:lnTo>
                      <a:pt x="407" y="50"/>
                    </a:lnTo>
                    <a:lnTo>
                      <a:pt x="414" y="52"/>
                    </a:lnTo>
                    <a:lnTo>
                      <a:pt x="421" y="55"/>
                    </a:lnTo>
                    <a:lnTo>
                      <a:pt x="424" y="57"/>
                    </a:lnTo>
                    <a:lnTo>
                      <a:pt x="426" y="60"/>
                    </a:lnTo>
                    <a:close/>
                  </a:path>
                </a:pathLst>
              </a:custGeom>
              <a:solidFill>
                <a:srgbClr val="C4F045"/>
              </a:solidFill>
              <a:ln w="9525">
                <a:noFill/>
                <a:round/>
                <a:headEnd/>
                <a:tailEnd/>
              </a:ln>
            </p:spPr>
            <p:txBody>
              <a:bodyPr/>
              <a:lstStyle/>
              <a:p>
                <a:endParaRPr lang="en-US">
                  <a:solidFill>
                    <a:srgbClr val="000000"/>
                  </a:solidFill>
                </a:endParaRPr>
              </a:p>
            </p:txBody>
          </p:sp>
          <p:sp>
            <p:nvSpPr>
              <p:cNvPr id="47155" name="Freeform 26"/>
              <p:cNvSpPr>
                <a:spLocks/>
              </p:cNvSpPr>
              <p:nvPr/>
            </p:nvSpPr>
            <p:spPr bwMode="auto">
              <a:xfrm>
                <a:off x="6156" y="11370"/>
                <a:ext cx="57" cy="24"/>
              </a:xfrm>
              <a:custGeom>
                <a:avLst/>
                <a:gdLst>
                  <a:gd name="T0" fmla="*/ 0 w 57"/>
                  <a:gd name="T1" fmla="*/ 12 h 24"/>
                  <a:gd name="T2" fmla="*/ 2 w 57"/>
                  <a:gd name="T3" fmla="*/ 15 h 24"/>
                  <a:gd name="T4" fmla="*/ 28 w 57"/>
                  <a:gd name="T5" fmla="*/ 24 h 24"/>
                  <a:gd name="T6" fmla="*/ 54 w 57"/>
                  <a:gd name="T7" fmla="*/ 15 h 24"/>
                  <a:gd name="T8" fmla="*/ 57 w 57"/>
                  <a:gd name="T9" fmla="*/ 12 h 24"/>
                  <a:gd name="T10" fmla="*/ 33 w 57"/>
                  <a:gd name="T11" fmla="*/ 0 h 24"/>
                  <a:gd name="T12" fmla="*/ 0 w 57"/>
                  <a:gd name="T13" fmla="*/ 12 h 24"/>
                  <a:gd name="T14" fmla="*/ 0 w 57"/>
                  <a:gd name="T15" fmla="*/ 12 h 24"/>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24"/>
                  <a:gd name="T26" fmla="*/ 57 w 57"/>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24">
                    <a:moveTo>
                      <a:pt x="0" y="12"/>
                    </a:moveTo>
                    <a:lnTo>
                      <a:pt x="2" y="15"/>
                    </a:lnTo>
                    <a:lnTo>
                      <a:pt x="28" y="24"/>
                    </a:lnTo>
                    <a:lnTo>
                      <a:pt x="54" y="15"/>
                    </a:lnTo>
                    <a:lnTo>
                      <a:pt x="57" y="12"/>
                    </a:lnTo>
                    <a:lnTo>
                      <a:pt x="33" y="0"/>
                    </a:lnTo>
                    <a:lnTo>
                      <a:pt x="0" y="12"/>
                    </a:lnTo>
                    <a:close/>
                  </a:path>
                </a:pathLst>
              </a:custGeom>
              <a:solidFill>
                <a:srgbClr val="C4F045"/>
              </a:solidFill>
              <a:ln w="9525">
                <a:noFill/>
                <a:round/>
                <a:headEnd/>
                <a:tailEnd/>
              </a:ln>
            </p:spPr>
            <p:txBody>
              <a:bodyPr/>
              <a:lstStyle/>
              <a:p>
                <a:endParaRPr lang="en-US">
                  <a:solidFill>
                    <a:srgbClr val="000000"/>
                  </a:solidFill>
                </a:endParaRPr>
              </a:p>
            </p:txBody>
          </p:sp>
          <p:sp>
            <p:nvSpPr>
              <p:cNvPr id="47156" name="Freeform 27"/>
              <p:cNvSpPr>
                <a:spLocks/>
              </p:cNvSpPr>
              <p:nvPr/>
            </p:nvSpPr>
            <p:spPr bwMode="auto">
              <a:xfrm>
                <a:off x="6639" y="10905"/>
                <a:ext cx="138" cy="389"/>
              </a:xfrm>
              <a:custGeom>
                <a:avLst/>
                <a:gdLst>
                  <a:gd name="T0" fmla="*/ 19 w 138"/>
                  <a:gd name="T1" fmla="*/ 387 h 389"/>
                  <a:gd name="T2" fmla="*/ 28 w 138"/>
                  <a:gd name="T3" fmla="*/ 372 h 389"/>
                  <a:gd name="T4" fmla="*/ 40 w 138"/>
                  <a:gd name="T5" fmla="*/ 363 h 389"/>
                  <a:gd name="T6" fmla="*/ 52 w 138"/>
                  <a:gd name="T7" fmla="*/ 346 h 389"/>
                  <a:gd name="T8" fmla="*/ 69 w 138"/>
                  <a:gd name="T9" fmla="*/ 327 h 389"/>
                  <a:gd name="T10" fmla="*/ 81 w 138"/>
                  <a:gd name="T11" fmla="*/ 310 h 389"/>
                  <a:gd name="T12" fmla="*/ 88 w 138"/>
                  <a:gd name="T13" fmla="*/ 298 h 389"/>
                  <a:gd name="T14" fmla="*/ 93 w 138"/>
                  <a:gd name="T15" fmla="*/ 287 h 389"/>
                  <a:gd name="T16" fmla="*/ 100 w 138"/>
                  <a:gd name="T17" fmla="*/ 275 h 389"/>
                  <a:gd name="T18" fmla="*/ 109 w 138"/>
                  <a:gd name="T19" fmla="*/ 260 h 389"/>
                  <a:gd name="T20" fmla="*/ 114 w 138"/>
                  <a:gd name="T21" fmla="*/ 246 h 389"/>
                  <a:gd name="T22" fmla="*/ 121 w 138"/>
                  <a:gd name="T23" fmla="*/ 232 h 389"/>
                  <a:gd name="T24" fmla="*/ 126 w 138"/>
                  <a:gd name="T25" fmla="*/ 215 h 389"/>
                  <a:gd name="T26" fmla="*/ 131 w 138"/>
                  <a:gd name="T27" fmla="*/ 201 h 389"/>
                  <a:gd name="T28" fmla="*/ 133 w 138"/>
                  <a:gd name="T29" fmla="*/ 184 h 389"/>
                  <a:gd name="T30" fmla="*/ 136 w 138"/>
                  <a:gd name="T31" fmla="*/ 167 h 389"/>
                  <a:gd name="T32" fmla="*/ 136 w 138"/>
                  <a:gd name="T33" fmla="*/ 153 h 389"/>
                  <a:gd name="T34" fmla="*/ 136 w 138"/>
                  <a:gd name="T35" fmla="*/ 134 h 389"/>
                  <a:gd name="T36" fmla="*/ 136 w 138"/>
                  <a:gd name="T37" fmla="*/ 117 h 389"/>
                  <a:gd name="T38" fmla="*/ 133 w 138"/>
                  <a:gd name="T39" fmla="*/ 101 h 389"/>
                  <a:gd name="T40" fmla="*/ 131 w 138"/>
                  <a:gd name="T41" fmla="*/ 81 h 389"/>
                  <a:gd name="T42" fmla="*/ 124 w 138"/>
                  <a:gd name="T43" fmla="*/ 65 h 389"/>
                  <a:gd name="T44" fmla="*/ 117 w 138"/>
                  <a:gd name="T45" fmla="*/ 46 h 389"/>
                  <a:gd name="T46" fmla="*/ 107 w 138"/>
                  <a:gd name="T47" fmla="*/ 27 h 389"/>
                  <a:gd name="T48" fmla="*/ 97 w 138"/>
                  <a:gd name="T49" fmla="*/ 10 h 389"/>
                  <a:gd name="T50" fmla="*/ 74 w 138"/>
                  <a:gd name="T51" fmla="*/ 10 h 389"/>
                  <a:gd name="T52" fmla="*/ 78 w 138"/>
                  <a:gd name="T53" fmla="*/ 17 h 389"/>
                  <a:gd name="T54" fmla="*/ 83 w 138"/>
                  <a:gd name="T55" fmla="*/ 24 h 389"/>
                  <a:gd name="T56" fmla="*/ 90 w 138"/>
                  <a:gd name="T57" fmla="*/ 39 h 389"/>
                  <a:gd name="T58" fmla="*/ 95 w 138"/>
                  <a:gd name="T59" fmla="*/ 55 h 389"/>
                  <a:gd name="T60" fmla="*/ 100 w 138"/>
                  <a:gd name="T61" fmla="*/ 74 h 389"/>
                  <a:gd name="T62" fmla="*/ 102 w 138"/>
                  <a:gd name="T63" fmla="*/ 84 h 389"/>
                  <a:gd name="T64" fmla="*/ 105 w 138"/>
                  <a:gd name="T65" fmla="*/ 96 h 389"/>
                  <a:gd name="T66" fmla="*/ 107 w 138"/>
                  <a:gd name="T67" fmla="*/ 108 h 389"/>
                  <a:gd name="T68" fmla="*/ 109 w 138"/>
                  <a:gd name="T69" fmla="*/ 120 h 389"/>
                  <a:gd name="T70" fmla="*/ 109 w 138"/>
                  <a:gd name="T71" fmla="*/ 132 h 389"/>
                  <a:gd name="T72" fmla="*/ 109 w 138"/>
                  <a:gd name="T73" fmla="*/ 146 h 389"/>
                  <a:gd name="T74" fmla="*/ 109 w 138"/>
                  <a:gd name="T75" fmla="*/ 158 h 389"/>
                  <a:gd name="T76" fmla="*/ 107 w 138"/>
                  <a:gd name="T77" fmla="*/ 174 h 389"/>
                  <a:gd name="T78" fmla="*/ 105 w 138"/>
                  <a:gd name="T79" fmla="*/ 189 h 389"/>
                  <a:gd name="T80" fmla="*/ 100 w 138"/>
                  <a:gd name="T81" fmla="*/ 203 h 389"/>
                  <a:gd name="T82" fmla="*/ 97 w 138"/>
                  <a:gd name="T83" fmla="*/ 220 h 389"/>
                  <a:gd name="T84" fmla="*/ 93 w 138"/>
                  <a:gd name="T85" fmla="*/ 236 h 389"/>
                  <a:gd name="T86" fmla="*/ 86 w 138"/>
                  <a:gd name="T87" fmla="*/ 251 h 389"/>
                  <a:gd name="T88" fmla="*/ 78 w 138"/>
                  <a:gd name="T89" fmla="*/ 267 h 389"/>
                  <a:gd name="T90" fmla="*/ 69 w 138"/>
                  <a:gd name="T91" fmla="*/ 287 h 389"/>
                  <a:gd name="T92" fmla="*/ 57 w 138"/>
                  <a:gd name="T93" fmla="*/ 303 h 389"/>
                  <a:gd name="T94" fmla="*/ 45 w 138"/>
                  <a:gd name="T95" fmla="*/ 320 h 389"/>
                  <a:gd name="T96" fmla="*/ 31 w 138"/>
                  <a:gd name="T97" fmla="*/ 337 h 389"/>
                  <a:gd name="T98" fmla="*/ 14 w 138"/>
                  <a:gd name="T99" fmla="*/ 356 h 389"/>
                  <a:gd name="T100" fmla="*/ 0 w 138"/>
                  <a:gd name="T101" fmla="*/ 372 h 389"/>
                  <a:gd name="T102" fmla="*/ 17 w 138"/>
                  <a:gd name="T103" fmla="*/ 389 h 3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8"/>
                  <a:gd name="T157" fmla="*/ 0 h 389"/>
                  <a:gd name="T158" fmla="*/ 138 w 138"/>
                  <a:gd name="T159" fmla="*/ 389 h 3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8" h="389">
                    <a:moveTo>
                      <a:pt x="17" y="389"/>
                    </a:moveTo>
                    <a:lnTo>
                      <a:pt x="19" y="387"/>
                    </a:lnTo>
                    <a:lnTo>
                      <a:pt x="24" y="380"/>
                    </a:lnTo>
                    <a:lnTo>
                      <a:pt x="28" y="372"/>
                    </a:lnTo>
                    <a:lnTo>
                      <a:pt x="33" y="368"/>
                    </a:lnTo>
                    <a:lnTo>
                      <a:pt x="40" y="363"/>
                    </a:lnTo>
                    <a:lnTo>
                      <a:pt x="47" y="356"/>
                    </a:lnTo>
                    <a:lnTo>
                      <a:pt x="52" y="346"/>
                    </a:lnTo>
                    <a:lnTo>
                      <a:pt x="59" y="337"/>
                    </a:lnTo>
                    <a:lnTo>
                      <a:pt x="69" y="327"/>
                    </a:lnTo>
                    <a:lnTo>
                      <a:pt x="76" y="318"/>
                    </a:lnTo>
                    <a:lnTo>
                      <a:pt x="81" y="310"/>
                    </a:lnTo>
                    <a:lnTo>
                      <a:pt x="83" y="306"/>
                    </a:lnTo>
                    <a:lnTo>
                      <a:pt x="88" y="298"/>
                    </a:lnTo>
                    <a:lnTo>
                      <a:pt x="90" y="294"/>
                    </a:lnTo>
                    <a:lnTo>
                      <a:pt x="93" y="287"/>
                    </a:lnTo>
                    <a:lnTo>
                      <a:pt x="97" y="282"/>
                    </a:lnTo>
                    <a:lnTo>
                      <a:pt x="100" y="275"/>
                    </a:lnTo>
                    <a:lnTo>
                      <a:pt x="105" y="267"/>
                    </a:lnTo>
                    <a:lnTo>
                      <a:pt x="109" y="260"/>
                    </a:lnTo>
                    <a:lnTo>
                      <a:pt x="112" y="253"/>
                    </a:lnTo>
                    <a:lnTo>
                      <a:pt x="114" y="246"/>
                    </a:lnTo>
                    <a:lnTo>
                      <a:pt x="119" y="239"/>
                    </a:lnTo>
                    <a:lnTo>
                      <a:pt x="121" y="232"/>
                    </a:lnTo>
                    <a:lnTo>
                      <a:pt x="124" y="225"/>
                    </a:lnTo>
                    <a:lnTo>
                      <a:pt x="126" y="215"/>
                    </a:lnTo>
                    <a:lnTo>
                      <a:pt x="128" y="208"/>
                    </a:lnTo>
                    <a:lnTo>
                      <a:pt x="131" y="201"/>
                    </a:lnTo>
                    <a:lnTo>
                      <a:pt x="131" y="194"/>
                    </a:lnTo>
                    <a:lnTo>
                      <a:pt x="133" y="184"/>
                    </a:lnTo>
                    <a:lnTo>
                      <a:pt x="136" y="177"/>
                    </a:lnTo>
                    <a:lnTo>
                      <a:pt x="136" y="167"/>
                    </a:lnTo>
                    <a:lnTo>
                      <a:pt x="136" y="160"/>
                    </a:lnTo>
                    <a:lnTo>
                      <a:pt x="136" y="153"/>
                    </a:lnTo>
                    <a:lnTo>
                      <a:pt x="138" y="143"/>
                    </a:lnTo>
                    <a:lnTo>
                      <a:pt x="136" y="134"/>
                    </a:lnTo>
                    <a:lnTo>
                      <a:pt x="136" y="127"/>
                    </a:lnTo>
                    <a:lnTo>
                      <a:pt x="136" y="117"/>
                    </a:lnTo>
                    <a:lnTo>
                      <a:pt x="136" y="108"/>
                    </a:lnTo>
                    <a:lnTo>
                      <a:pt x="133" y="101"/>
                    </a:lnTo>
                    <a:lnTo>
                      <a:pt x="131" y="91"/>
                    </a:lnTo>
                    <a:lnTo>
                      <a:pt x="131" y="81"/>
                    </a:lnTo>
                    <a:lnTo>
                      <a:pt x="128" y="74"/>
                    </a:lnTo>
                    <a:lnTo>
                      <a:pt x="124" y="65"/>
                    </a:lnTo>
                    <a:lnTo>
                      <a:pt x="121" y="55"/>
                    </a:lnTo>
                    <a:lnTo>
                      <a:pt x="117" y="46"/>
                    </a:lnTo>
                    <a:lnTo>
                      <a:pt x="114" y="36"/>
                    </a:lnTo>
                    <a:lnTo>
                      <a:pt x="107" y="27"/>
                    </a:lnTo>
                    <a:lnTo>
                      <a:pt x="102" y="19"/>
                    </a:lnTo>
                    <a:lnTo>
                      <a:pt x="97" y="10"/>
                    </a:lnTo>
                    <a:lnTo>
                      <a:pt x="93" y="0"/>
                    </a:lnTo>
                    <a:lnTo>
                      <a:pt x="74" y="10"/>
                    </a:lnTo>
                    <a:lnTo>
                      <a:pt x="78" y="17"/>
                    </a:lnTo>
                    <a:lnTo>
                      <a:pt x="81" y="19"/>
                    </a:lnTo>
                    <a:lnTo>
                      <a:pt x="83" y="24"/>
                    </a:lnTo>
                    <a:lnTo>
                      <a:pt x="86" y="31"/>
                    </a:lnTo>
                    <a:lnTo>
                      <a:pt x="90" y="39"/>
                    </a:lnTo>
                    <a:lnTo>
                      <a:pt x="93" y="46"/>
                    </a:lnTo>
                    <a:lnTo>
                      <a:pt x="95" y="55"/>
                    </a:lnTo>
                    <a:lnTo>
                      <a:pt x="97" y="62"/>
                    </a:lnTo>
                    <a:lnTo>
                      <a:pt x="100" y="74"/>
                    </a:lnTo>
                    <a:lnTo>
                      <a:pt x="102" y="79"/>
                    </a:lnTo>
                    <a:lnTo>
                      <a:pt x="102" y="84"/>
                    </a:lnTo>
                    <a:lnTo>
                      <a:pt x="105" y="89"/>
                    </a:lnTo>
                    <a:lnTo>
                      <a:pt x="105" y="96"/>
                    </a:lnTo>
                    <a:lnTo>
                      <a:pt x="105" y="101"/>
                    </a:lnTo>
                    <a:lnTo>
                      <a:pt x="107" y="108"/>
                    </a:lnTo>
                    <a:lnTo>
                      <a:pt x="107" y="112"/>
                    </a:lnTo>
                    <a:lnTo>
                      <a:pt x="109" y="120"/>
                    </a:lnTo>
                    <a:lnTo>
                      <a:pt x="109" y="127"/>
                    </a:lnTo>
                    <a:lnTo>
                      <a:pt x="109" y="132"/>
                    </a:lnTo>
                    <a:lnTo>
                      <a:pt x="109" y="139"/>
                    </a:lnTo>
                    <a:lnTo>
                      <a:pt x="109" y="146"/>
                    </a:lnTo>
                    <a:lnTo>
                      <a:pt x="109" y="153"/>
                    </a:lnTo>
                    <a:lnTo>
                      <a:pt x="109" y="158"/>
                    </a:lnTo>
                    <a:lnTo>
                      <a:pt x="107" y="165"/>
                    </a:lnTo>
                    <a:lnTo>
                      <a:pt x="107" y="174"/>
                    </a:lnTo>
                    <a:lnTo>
                      <a:pt x="105" y="182"/>
                    </a:lnTo>
                    <a:lnTo>
                      <a:pt x="105" y="189"/>
                    </a:lnTo>
                    <a:lnTo>
                      <a:pt x="102" y="196"/>
                    </a:lnTo>
                    <a:lnTo>
                      <a:pt x="100" y="203"/>
                    </a:lnTo>
                    <a:lnTo>
                      <a:pt x="100" y="210"/>
                    </a:lnTo>
                    <a:lnTo>
                      <a:pt x="97" y="220"/>
                    </a:lnTo>
                    <a:lnTo>
                      <a:pt x="95" y="227"/>
                    </a:lnTo>
                    <a:lnTo>
                      <a:pt x="93" y="236"/>
                    </a:lnTo>
                    <a:lnTo>
                      <a:pt x="90" y="244"/>
                    </a:lnTo>
                    <a:lnTo>
                      <a:pt x="86" y="251"/>
                    </a:lnTo>
                    <a:lnTo>
                      <a:pt x="81" y="260"/>
                    </a:lnTo>
                    <a:lnTo>
                      <a:pt x="78" y="267"/>
                    </a:lnTo>
                    <a:lnTo>
                      <a:pt x="74" y="277"/>
                    </a:lnTo>
                    <a:lnTo>
                      <a:pt x="69" y="287"/>
                    </a:lnTo>
                    <a:lnTo>
                      <a:pt x="62" y="294"/>
                    </a:lnTo>
                    <a:lnTo>
                      <a:pt x="57" y="303"/>
                    </a:lnTo>
                    <a:lnTo>
                      <a:pt x="50" y="313"/>
                    </a:lnTo>
                    <a:lnTo>
                      <a:pt x="45" y="320"/>
                    </a:lnTo>
                    <a:lnTo>
                      <a:pt x="38" y="329"/>
                    </a:lnTo>
                    <a:lnTo>
                      <a:pt x="31" y="337"/>
                    </a:lnTo>
                    <a:lnTo>
                      <a:pt x="24" y="346"/>
                    </a:lnTo>
                    <a:lnTo>
                      <a:pt x="14" y="356"/>
                    </a:lnTo>
                    <a:lnTo>
                      <a:pt x="7" y="363"/>
                    </a:lnTo>
                    <a:lnTo>
                      <a:pt x="0" y="372"/>
                    </a:lnTo>
                    <a:lnTo>
                      <a:pt x="17" y="389"/>
                    </a:lnTo>
                    <a:close/>
                  </a:path>
                </a:pathLst>
              </a:custGeom>
              <a:solidFill>
                <a:srgbClr val="000000"/>
              </a:solidFill>
              <a:ln w="9525">
                <a:noFill/>
                <a:round/>
                <a:headEnd/>
                <a:tailEnd/>
              </a:ln>
            </p:spPr>
            <p:txBody>
              <a:bodyPr/>
              <a:lstStyle/>
              <a:p>
                <a:endParaRPr lang="en-US">
                  <a:solidFill>
                    <a:srgbClr val="000000"/>
                  </a:solidFill>
                </a:endParaRPr>
              </a:p>
            </p:txBody>
          </p:sp>
          <p:sp>
            <p:nvSpPr>
              <p:cNvPr id="47157" name="Freeform 28"/>
              <p:cNvSpPr>
                <a:spLocks/>
              </p:cNvSpPr>
              <p:nvPr/>
            </p:nvSpPr>
            <p:spPr bwMode="auto">
              <a:xfrm>
                <a:off x="6677" y="11265"/>
                <a:ext cx="338" cy="86"/>
              </a:xfrm>
              <a:custGeom>
                <a:avLst/>
                <a:gdLst>
                  <a:gd name="T0" fmla="*/ 2 w 338"/>
                  <a:gd name="T1" fmla="*/ 46 h 86"/>
                  <a:gd name="T2" fmla="*/ 12 w 338"/>
                  <a:gd name="T3" fmla="*/ 39 h 86"/>
                  <a:gd name="T4" fmla="*/ 24 w 338"/>
                  <a:gd name="T5" fmla="*/ 34 h 86"/>
                  <a:gd name="T6" fmla="*/ 40 w 338"/>
                  <a:gd name="T7" fmla="*/ 27 h 86"/>
                  <a:gd name="T8" fmla="*/ 55 w 338"/>
                  <a:gd name="T9" fmla="*/ 22 h 86"/>
                  <a:gd name="T10" fmla="*/ 64 w 338"/>
                  <a:gd name="T11" fmla="*/ 20 h 86"/>
                  <a:gd name="T12" fmla="*/ 74 w 338"/>
                  <a:gd name="T13" fmla="*/ 15 h 86"/>
                  <a:gd name="T14" fmla="*/ 86 w 338"/>
                  <a:gd name="T15" fmla="*/ 12 h 86"/>
                  <a:gd name="T16" fmla="*/ 98 w 338"/>
                  <a:gd name="T17" fmla="*/ 8 h 86"/>
                  <a:gd name="T18" fmla="*/ 109 w 338"/>
                  <a:gd name="T19" fmla="*/ 5 h 86"/>
                  <a:gd name="T20" fmla="*/ 121 w 338"/>
                  <a:gd name="T21" fmla="*/ 3 h 86"/>
                  <a:gd name="T22" fmla="*/ 133 w 338"/>
                  <a:gd name="T23" fmla="*/ 3 h 86"/>
                  <a:gd name="T24" fmla="*/ 148 w 338"/>
                  <a:gd name="T25" fmla="*/ 0 h 86"/>
                  <a:gd name="T26" fmla="*/ 159 w 338"/>
                  <a:gd name="T27" fmla="*/ 0 h 86"/>
                  <a:gd name="T28" fmla="*/ 176 w 338"/>
                  <a:gd name="T29" fmla="*/ 0 h 86"/>
                  <a:gd name="T30" fmla="*/ 188 w 338"/>
                  <a:gd name="T31" fmla="*/ 0 h 86"/>
                  <a:gd name="T32" fmla="*/ 202 w 338"/>
                  <a:gd name="T33" fmla="*/ 3 h 86"/>
                  <a:gd name="T34" fmla="*/ 217 w 338"/>
                  <a:gd name="T35" fmla="*/ 5 h 86"/>
                  <a:gd name="T36" fmla="*/ 231 w 338"/>
                  <a:gd name="T37" fmla="*/ 8 h 86"/>
                  <a:gd name="T38" fmla="*/ 245 w 338"/>
                  <a:gd name="T39" fmla="*/ 12 h 86"/>
                  <a:gd name="T40" fmla="*/ 259 w 338"/>
                  <a:gd name="T41" fmla="*/ 20 h 86"/>
                  <a:gd name="T42" fmla="*/ 274 w 338"/>
                  <a:gd name="T43" fmla="*/ 27 h 86"/>
                  <a:gd name="T44" fmla="*/ 288 w 338"/>
                  <a:gd name="T45" fmla="*/ 34 h 86"/>
                  <a:gd name="T46" fmla="*/ 302 w 338"/>
                  <a:gd name="T47" fmla="*/ 43 h 86"/>
                  <a:gd name="T48" fmla="*/ 317 w 338"/>
                  <a:gd name="T49" fmla="*/ 55 h 86"/>
                  <a:gd name="T50" fmla="*/ 328 w 338"/>
                  <a:gd name="T51" fmla="*/ 67 h 86"/>
                  <a:gd name="T52" fmla="*/ 326 w 338"/>
                  <a:gd name="T53" fmla="*/ 86 h 86"/>
                  <a:gd name="T54" fmla="*/ 321 w 338"/>
                  <a:gd name="T55" fmla="*/ 82 h 86"/>
                  <a:gd name="T56" fmla="*/ 305 w 338"/>
                  <a:gd name="T57" fmla="*/ 70 h 86"/>
                  <a:gd name="T58" fmla="*/ 293 w 338"/>
                  <a:gd name="T59" fmla="*/ 60 h 86"/>
                  <a:gd name="T60" fmla="*/ 278 w 338"/>
                  <a:gd name="T61" fmla="*/ 51 h 86"/>
                  <a:gd name="T62" fmla="*/ 259 w 338"/>
                  <a:gd name="T63" fmla="*/ 43 h 86"/>
                  <a:gd name="T64" fmla="*/ 243 w 338"/>
                  <a:gd name="T65" fmla="*/ 36 h 86"/>
                  <a:gd name="T66" fmla="*/ 231 w 338"/>
                  <a:gd name="T67" fmla="*/ 34 h 86"/>
                  <a:gd name="T68" fmla="*/ 219 w 338"/>
                  <a:gd name="T69" fmla="*/ 29 h 86"/>
                  <a:gd name="T70" fmla="*/ 207 w 338"/>
                  <a:gd name="T71" fmla="*/ 27 h 86"/>
                  <a:gd name="T72" fmla="*/ 195 w 338"/>
                  <a:gd name="T73" fmla="*/ 27 h 86"/>
                  <a:gd name="T74" fmla="*/ 183 w 338"/>
                  <a:gd name="T75" fmla="*/ 24 h 86"/>
                  <a:gd name="T76" fmla="*/ 169 w 338"/>
                  <a:gd name="T77" fmla="*/ 24 h 86"/>
                  <a:gd name="T78" fmla="*/ 157 w 338"/>
                  <a:gd name="T79" fmla="*/ 24 h 86"/>
                  <a:gd name="T80" fmla="*/ 145 w 338"/>
                  <a:gd name="T81" fmla="*/ 24 h 86"/>
                  <a:gd name="T82" fmla="*/ 128 w 338"/>
                  <a:gd name="T83" fmla="*/ 24 h 86"/>
                  <a:gd name="T84" fmla="*/ 114 w 338"/>
                  <a:gd name="T85" fmla="*/ 29 h 86"/>
                  <a:gd name="T86" fmla="*/ 98 w 338"/>
                  <a:gd name="T87" fmla="*/ 31 h 86"/>
                  <a:gd name="T88" fmla="*/ 83 w 338"/>
                  <a:gd name="T89" fmla="*/ 36 h 86"/>
                  <a:gd name="T90" fmla="*/ 64 w 338"/>
                  <a:gd name="T91" fmla="*/ 41 h 86"/>
                  <a:gd name="T92" fmla="*/ 50 w 338"/>
                  <a:gd name="T93" fmla="*/ 48 h 86"/>
                  <a:gd name="T94" fmla="*/ 31 w 338"/>
                  <a:gd name="T95" fmla="*/ 55 h 86"/>
                  <a:gd name="T96" fmla="*/ 14 w 338"/>
                  <a:gd name="T97" fmla="*/ 67 h 86"/>
                  <a:gd name="T98" fmla="*/ 0 w 338"/>
                  <a:gd name="T99" fmla="*/ 48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8"/>
                  <a:gd name="T151" fmla="*/ 0 h 86"/>
                  <a:gd name="T152" fmla="*/ 338 w 338"/>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8" h="86">
                    <a:moveTo>
                      <a:pt x="0" y="48"/>
                    </a:moveTo>
                    <a:lnTo>
                      <a:pt x="2" y="46"/>
                    </a:lnTo>
                    <a:lnTo>
                      <a:pt x="9" y="43"/>
                    </a:lnTo>
                    <a:lnTo>
                      <a:pt x="12" y="39"/>
                    </a:lnTo>
                    <a:lnTo>
                      <a:pt x="19" y="36"/>
                    </a:lnTo>
                    <a:lnTo>
                      <a:pt x="24" y="34"/>
                    </a:lnTo>
                    <a:lnTo>
                      <a:pt x="33" y="31"/>
                    </a:lnTo>
                    <a:lnTo>
                      <a:pt x="40" y="27"/>
                    </a:lnTo>
                    <a:lnTo>
                      <a:pt x="50" y="24"/>
                    </a:lnTo>
                    <a:lnTo>
                      <a:pt x="55" y="22"/>
                    </a:lnTo>
                    <a:lnTo>
                      <a:pt x="57" y="20"/>
                    </a:lnTo>
                    <a:lnTo>
                      <a:pt x="64" y="20"/>
                    </a:lnTo>
                    <a:lnTo>
                      <a:pt x="69" y="17"/>
                    </a:lnTo>
                    <a:lnTo>
                      <a:pt x="74" y="15"/>
                    </a:lnTo>
                    <a:lnTo>
                      <a:pt x="81" y="12"/>
                    </a:lnTo>
                    <a:lnTo>
                      <a:pt x="86" y="12"/>
                    </a:lnTo>
                    <a:lnTo>
                      <a:pt x="93" y="10"/>
                    </a:lnTo>
                    <a:lnTo>
                      <a:pt x="98" y="8"/>
                    </a:lnTo>
                    <a:lnTo>
                      <a:pt x="102" y="8"/>
                    </a:lnTo>
                    <a:lnTo>
                      <a:pt x="109" y="5"/>
                    </a:lnTo>
                    <a:lnTo>
                      <a:pt x="117" y="5"/>
                    </a:lnTo>
                    <a:lnTo>
                      <a:pt x="121" y="3"/>
                    </a:lnTo>
                    <a:lnTo>
                      <a:pt x="128" y="3"/>
                    </a:lnTo>
                    <a:lnTo>
                      <a:pt x="133" y="3"/>
                    </a:lnTo>
                    <a:lnTo>
                      <a:pt x="140" y="3"/>
                    </a:lnTo>
                    <a:lnTo>
                      <a:pt x="148" y="0"/>
                    </a:lnTo>
                    <a:lnTo>
                      <a:pt x="155" y="0"/>
                    </a:lnTo>
                    <a:lnTo>
                      <a:pt x="159" y="0"/>
                    </a:lnTo>
                    <a:lnTo>
                      <a:pt x="169" y="0"/>
                    </a:lnTo>
                    <a:lnTo>
                      <a:pt x="176" y="0"/>
                    </a:lnTo>
                    <a:lnTo>
                      <a:pt x="183" y="0"/>
                    </a:lnTo>
                    <a:lnTo>
                      <a:pt x="188" y="0"/>
                    </a:lnTo>
                    <a:lnTo>
                      <a:pt x="195" y="3"/>
                    </a:lnTo>
                    <a:lnTo>
                      <a:pt x="202" y="3"/>
                    </a:lnTo>
                    <a:lnTo>
                      <a:pt x="212" y="3"/>
                    </a:lnTo>
                    <a:lnTo>
                      <a:pt x="217" y="5"/>
                    </a:lnTo>
                    <a:lnTo>
                      <a:pt x="226" y="8"/>
                    </a:lnTo>
                    <a:lnTo>
                      <a:pt x="231" y="8"/>
                    </a:lnTo>
                    <a:lnTo>
                      <a:pt x="238" y="10"/>
                    </a:lnTo>
                    <a:lnTo>
                      <a:pt x="245" y="12"/>
                    </a:lnTo>
                    <a:lnTo>
                      <a:pt x="252" y="17"/>
                    </a:lnTo>
                    <a:lnTo>
                      <a:pt x="259" y="20"/>
                    </a:lnTo>
                    <a:lnTo>
                      <a:pt x="267" y="22"/>
                    </a:lnTo>
                    <a:lnTo>
                      <a:pt x="274" y="27"/>
                    </a:lnTo>
                    <a:lnTo>
                      <a:pt x="283" y="31"/>
                    </a:lnTo>
                    <a:lnTo>
                      <a:pt x="288" y="34"/>
                    </a:lnTo>
                    <a:lnTo>
                      <a:pt x="295" y="39"/>
                    </a:lnTo>
                    <a:lnTo>
                      <a:pt x="302" y="43"/>
                    </a:lnTo>
                    <a:lnTo>
                      <a:pt x="309" y="51"/>
                    </a:lnTo>
                    <a:lnTo>
                      <a:pt x="317" y="55"/>
                    </a:lnTo>
                    <a:lnTo>
                      <a:pt x="324" y="60"/>
                    </a:lnTo>
                    <a:lnTo>
                      <a:pt x="328" y="67"/>
                    </a:lnTo>
                    <a:lnTo>
                      <a:pt x="338" y="74"/>
                    </a:lnTo>
                    <a:lnTo>
                      <a:pt x="326" y="86"/>
                    </a:lnTo>
                    <a:lnTo>
                      <a:pt x="324" y="86"/>
                    </a:lnTo>
                    <a:lnTo>
                      <a:pt x="321" y="82"/>
                    </a:lnTo>
                    <a:lnTo>
                      <a:pt x="314" y="74"/>
                    </a:lnTo>
                    <a:lnTo>
                      <a:pt x="305" y="70"/>
                    </a:lnTo>
                    <a:lnTo>
                      <a:pt x="297" y="65"/>
                    </a:lnTo>
                    <a:lnTo>
                      <a:pt x="293" y="60"/>
                    </a:lnTo>
                    <a:lnTo>
                      <a:pt x="283" y="55"/>
                    </a:lnTo>
                    <a:lnTo>
                      <a:pt x="278" y="51"/>
                    </a:lnTo>
                    <a:lnTo>
                      <a:pt x="269" y="46"/>
                    </a:lnTo>
                    <a:lnTo>
                      <a:pt x="259" y="43"/>
                    </a:lnTo>
                    <a:lnTo>
                      <a:pt x="250" y="39"/>
                    </a:lnTo>
                    <a:lnTo>
                      <a:pt x="243" y="36"/>
                    </a:lnTo>
                    <a:lnTo>
                      <a:pt x="236" y="34"/>
                    </a:lnTo>
                    <a:lnTo>
                      <a:pt x="231" y="34"/>
                    </a:lnTo>
                    <a:lnTo>
                      <a:pt x="226" y="31"/>
                    </a:lnTo>
                    <a:lnTo>
                      <a:pt x="219" y="29"/>
                    </a:lnTo>
                    <a:lnTo>
                      <a:pt x="214" y="29"/>
                    </a:lnTo>
                    <a:lnTo>
                      <a:pt x="207" y="27"/>
                    </a:lnTo>
                    <a:lnTo>
                      <a:pt x="202" y="27"/>
                    </a:lnTo>
                    <a:lnTo>
                      <a:pt x="195" y="27"/>
                    </a:lnTo>
                    <a:lnTo>
                      <a:pt x="190" y="24"/>
                    </a:lnTo>
                    <a:lnTo>
                      <a:pt x="183" y="24"/>
                    </a:lnTo>
                    <a:lnTo>
                      <a:pt x="176" y="24"/>
                    </a:lnTo>
                    <a:lnTo>
                      <a:pt x="169" y="24"/>
                    </a:lnTo>
                    <a:lnTo>
                      <a:pt x="164" y="24"/>
                    </a:lnTo>
                    <a:lnTo>
                      <a:pt x="157" y="24"/>
                    </a:lnTo>
                    <a:lnTo>
                      <a:pt x="150" y="24"/>
                    </a:lnTo>
                    <a:lnTo>
                      <a:pt x="145" y="24"/>
                    </a:lnTo>
                    <a:lnTo>
                      <a:pt x="136" y="24"/>
                    </a:lnTo>
                    <a:lnTo>
                      <a:pt x="128" y="24"/>
                    </a:lnTo>
                    <a:lnTo>
                      <a:pt x="119" y="27"/>
                    </a:lnTo>
                    <a:lnTo>
                      <a:pt x="114" y="29"/>
                    </a:lnTo>
                    <a:lnTo>
                      <a:pt x="105" y="29"/>
                    </a:lnTo>
                    <a:lnTo>
                      <a:pt x="98" y="31"/>
                    </a:lnTo>
                    <a:lnTo>
                      <a:pt x="90" y="34"/>
                    </a:lnTo>
                    <a:lnTo>
                      <a:pt x="83" y="36"/>
                    </a:lnTo>
                    <a:lnTo>
                      <a:pt x="74" y="39"/>
                    </a:lnTo>
                    <a:lnTo>
                      <a:pt x="64" y="41"/>
                    </a:lnTo>
                    <a:lnTo>
                      <a:pt x="57" y="43"/>
                    </a:lnTo>
                    <a:lnTo>
                      <a:pt x="50" y="48"/>
                    </a:lnTo>
                    <a:lnTo>
                      <a:pt x="40" y="51"/>
                    </a:lnTo>
                    <a:lnTo>
                      <a:pt x="31" y="55"/>
                    </a:lnTo>
                    <a:lnTo>
                      <a:pt x="24" y="60"/>
                    </a:lnTo>
                    <a:lnTo>
                      <a:pt x="14" y="67"/>
                    </a:lnTo>
                    <a:lnTo>
                      <a:pt x="0" y="48"/>
                    </a:lnTo>
                    <a:close/>
                  </a:path>
                </a:pathLst>
              </a:custGeom>
              <a:solidFill>
                <a:srgbClr val="000000"/>
              </a:solidFill>
              <a:ln w="9525">
                <a:noFill/>
                <a:round/>
                <a:headEnd/>
                <a:tailEnd/>
              </a:ln>
            </p:spPr>
            <p:txBody>
              <a:bodyPr/>
              <a:lstStyle/>
              <a:p>
                <a:endParaRPr lang="en-US">
                  <a:solidFill>
                    <a:srgbClr val="000000"/>
                  </a:solidFill>
                </a:endParaRPr>
              </a:p>
            </p:txBody>
          </p:sp>
          <p:sp>
            <p:nvSpPr>
              <p:cNvPr id="47158" name="Freeform 29"/>
              <p:cNvSpPr>
                <a:spLocks/>
              </p:cNvSpPr>
              <p:nvPr/>
            </p:nvSpPr>
            <p:spPr bwMode="auto">
              <a:xfrm>
                <a:off x="6567" y="11280"/>
                <a:ext cx="105" cy="114"/>
              </a:xfrm>
              <a:custGeom>
                <a:avLst/>
                <a:gdLst>
                  <a:gd name="T0" fmla="*/ 0 w 105"/>
                  <a:gd name="T1" fmla="*/ 28 h 114"/>
                  <a:gd name="T2" fmla="*/ 0 w 105"/>
                  <a:gd name="T3" fmla="*/ 26 h 114"/>
                  <a:gd name="T4" fmla="*/ 0 w 105"/>
                  <a:gd name="T5" fmla="*/ 24 h 114"/>
                  <a:gd name="T6" fmla="*/ 3 w 105"/>
                  <a:gd name="T7" fmla="*/ 19 h 114"/>
                  <a:gd name="T8" fmla="*/ 5 w 105"/>
                  <a:gd name="T9" fmla="*/ 14 h 114"/>
                  <a:gd name="T10" fmla="*/ 8 w 105"/>
                  <a:gd name="T11" fmla="*/ 9 h 114"/>
                  <a:gd name="T12" fmla="*/ 15 w 105"/>
                  <a:gd name="T13" fmla="*/ 5 h 114"/>
                  <a:gd name="T14" fmla="*/ 20 w 105"/>
                  <a:gd name="T15" fmla="*/ 2 h 114"/>
                  <a:gd name="T16" fmla="*/ 24 w 105"/>
                  <a:gd name="T17" fmla="*/ 2 h 114"/>
                  <a:gd name="T18" fmla="*/ 29 w 105"/>
                  <a:gd name="T19" fmla="*/ 0 h 114"/>
                  <a:gd name="T20" fmla="*/ 36 w 105"/>
                  <a:gd name="T21" fmla="*/ 2 h 114"/>
                  <a:gd name="T22" fmla="*/ 41 w 105"/>
                  <a:gd name="T23" fmla="*/ 2 h 114"/>
                  <a:gd name="T24" fmla="*/ 48 w 105"/>
                  <a:gd name="T25" fmla="*/ 5 h 114"/>
                  <a:gd name="T26" fmla="*/ 55 w 105"/>
                  <a:gd name="T27" fmla="*/ 7 h 114"/>
                  <a:gd name="T28" fmla="*/ 62 w 105"/>
                  <a:gd name="T29" fmla="*/ 12 h 114"/>
                  <a:gd name="T30" fmla="*/ 67 w 105"/>
                  <a:gd name="T31" fmla="*/ 14 h 114"/>
                  <a:gd name="T32" fmla="*/ 74 w 105"/>
                  <a:gd name="T33" fmla="*/ 21 h 114"/>
                  <a:gd name="T34" fmla="*/ 79 w 105"/>
                  <a:gd name="T35" fmla="*/ 26 h 114"/>
                  <a:gd name="T36" fmla="*/ 86 w 105"/>
                  <a:gd name="T37" fmla="*/ 33 h 114"/>
                  <a:gd name="T38" fmla="*/ 89 w 105"/>
                  <a:gd name="T39" fmla="*/ 40 h 114"/>
                  <a:gd name="T40" fmla="*/ 93 w 105"/>
                  <a:gd name="T41" fmla="*/ 47 h 114"/>
                  <a:gd name="T42" fmla="*/ 96 w 105"/>
                  <a:gd name="T43" fmla="*/ 52 h 114"/>
                  <a:gd name="T44" fmla="*/ 100 w 105"/>
                  <a:gd name="T45" fmla="*/ 59 h 114"/>
                  <a:gd name="T46" fmla="*/ 103 w 105"/>
                  <a:gd name="T47" fmla="*/ 67 h 114"/>
                  <a:gd name="T48" fmla="*/ 105 w 105"/>
                  <a:gd name="T49" fmla="*/ 74 h 114"/>
                  <a:gd name="T50" fmla="*/ 105 w 105"/>
                  <a:gd name="T51" fmla="*/ 78 h 114"/>
                  <a:gd name="T52" fmla="*/ 105 w 105"/>
                  <a:gd name="T53" fmla="*/ 86 h 114"/>
                  <a:gd name="T54" fmla="*/ 100 w 105"/>
                  <a:gd name="T55" fmla="*/ 95 h 114"/>
                  <a:gd name="T56" fmla="*/ 98 w 105"/>
                  <a:gd name="T57" fmla="*/ 102 h 114"/>
                  <a:gd name="T58" fmla="*/ 93 w 105"/>
                  <a:gd name="T59" fmla="*/ 109 h 114"/>
                  <a:gd name="T60" fmla="*/ 89 w 105"/>
                  <a:gd name="T61" fmla="*/ 112 h 114"/>
                  <a:gd name="T62" fmla="*/ 81 w 105"/>
                  <a:gd name="T63" fmla="*/ 114 h 114"/>
                  <a:gd name="T64" fmla="*/ 74 w 105"/>
                  <a:gd name="T65" fmla="*/ 114 h 114"/>
                  <a:gd name="T66" fmla="*/ 67 w 105"/>
                  <a:gd name="T67" fmla="*/ 112 h 114"/>
                  <a:gd name="T68" fmla="*/ 60 w 105"/>
                  <a:gd name="T69" fmla="*/ 107 h 114"/>
                  <a:gd name="T70" fmla="*/ 55 w 105"/>
                  <a:gd name="T71" fmla="*/ 102 h 114"/>
                  <a:gd name="T72" fmla="*/ 50 w 105"/>
                  <a:gd name="T73" fmla="*/ 95 h 114"/>
                  <a:gd name="T74" fmla="*/ 46 w 105"/>
                  <a:gd name="T75" fmla="*/ 90 h 114"/>
                  <a:gd name="T76" fmla="*/ 41 w 105"/>
                  <a:gd name="T77" fmla="*/ 86 h 114"/>
                  <a:gd name="T78" fmla="*/ 34 w 105"/>
                  <a:gd name="T79" fmla="*/ 78 h 114"/>
                  <a:gd name="T80" fmla="*/ 31 w 105"/>
                  <a:gd name="T81" fmla="*/ 71 h 114"/>
                  <a:gd name="T82" fmla="*/ 27 w 105"/>
                  <a:gd name="T83" fmla="*/ 67 h 114"/>
                  <a:gd name="T84" fmla="*/ 22 w 105"/>
                  <a:gd name="T85" fmla="*/ 59 h 114"/>
                  <a:gd name="T86" fmla="*/ 17 w 105"/>
                  <a:gd name="T87" fmla="*/ 55 h 114"/>
                  <a:gd name="T88" fmla="*/ 12 w 105"/>
                  <a:gd name="T89" fmla="*/ 47 h 114"/>
                  <a:gd name="T90" fmla="*/ 10 w 105"/>
                  <a:gd name="T91" fmla="*/ 40 h 114"/>
                  <a:gd name="T92" fmla="*/ 8 w 105"/>
                  <a:gd name="T93" fmla="*/ 38 h 114"/>
                  <a:gd name="T94" fmla="*/ 3 w 105"/>
                  <a:gd name="T95" fmla="*/ 31 h 114"/>
                  <a:gd name="T96" fmla="*/ 0 w 105"/>
                  <a:gd name="T97" fmla="*/ 28 h 114"/>
                  <a:gd name="T98" fmla="*/ 0 w 105"/>
                  <a:gd name="T99" fmla="*/ 28 h 1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
                  <a:gd name="T151" fmla="*/ 0 h 114"/>
                  <a:gd name="T152" fmla="*/ 105 w 105"/>
                  <a:gd name="T153" fmla="*/ 114 h 1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 h="114">
                    <a:moveTo>
                      <a:pt x="0" y="28"/>
                    </a:moveTo>
                    <a:lnTo>
                      <a:pt x="0" y="26"/>
                    </a:lnTo>
                    <a:lnTo>
                      <a:pt x="0" y="24"/>
                    </a:lnTo>
                    <a:lnTo>
                      <a:pt x="3" y="19"/>
                    </a:lnTo>
                    <a:lnTo>
                      <a:pt x="5" y="14"/>
                    </a:lnTo>
                    <a:lnTo>
                      <a:pt x="8" y="9"/>
                    </a:lnTo>
                    <a:lnTo>
                      <a:pt x="15" y="5"/>
                    </a:lnTo>
                    <a:lnTo>
                      <a:pt x="20" y="2"/>
                    </a:lnTo>
                    <a:lnTo>
                      <a:pt x="24" y="2"/>
                    </a:lnTo>
                    <a:lnTo>
                      <a:pt x="29" y="0"/>
                    </a:lnTo>
                    <a:lnTo>
                      <a:pt x="36" y="2"/>
                    </a:lnTo>
                    <a:lnTo>
                      <a:pt x="41" y="2"/>
                    </a:lnTo>
                    <a:lnTo>
                      <a:pt x="48" y="5"/>
                    </a:lnTo>
                    <a:lnTo>
                      <a:pt x="55" y="7"/>
                    </a:lnTo>
                    <a:lnTo>
                      <a:pt x="62" y="12"/>
                    </a:lnTo>
                    <a:lnTo>
                      <a:pt x="67" y="14"/>
                    </a:lnTo>
                    <a:lnTo>
                      <a:pt x="74" y="21"/>
                    </a:lnTo>
                    <a:lnTo>
                      <a:pt x="79" y="26"/>
                    </a:lnTo>
                    <a:lnTo>
                      <a:pt x="86" y="33"/>
                    </a:lnTo>
                    <a:lnTo>
                      <a:pt x="89" y="40"/>
                    </a:lnTo>
                    <a:lnTo>
                      <a:pt x="93" y="47"/>
                    </a:lnTo>
                    <a:lnTo>
                      <a:pt x="96" y="52"/>
                    </a:lnTo>
                    <a:lnTo>
                      <a:pt x="100" y="59"/>
                    </a:lnTo>
                    <a:lnTo>
                      <a:pt x="103" y="67"/>
                    </a:lnTo>
                    <a:lnTo>
                      <a:pt x="105" y="74"/>
                    </a:lnTo>
                    <a:lnTo>
                      <a:pt x="105" y="78"/>
                    </a:lnTo>
                    <a:lnTo>
                      <a:pt x="105" y="86"/>
                    </a:lnTo>
                    <a:lnTo>
                      <a:pt x="100" y="95"/>
                    </a:lnTo>
                    <a:lnTo>
                      <a:pt x="98" y="102"/>
                    </a:lnTo>
                    <a:lnTo>
                      <a:pt x="93" y="109"/>
                    </a:lnTo>
                    <a:lnTo>
                      <a:pt x="89" y="112"/>
                    </a:lnTo>
                    <a:lnTo>
                      <a:pt x="81" y="114"/>
                    </a:lnTo>
                    <a:lnTo>
                      <a:pt x="74" y="114"/>
                    </a:lnTo>
                    <a:lnTo>
                      <a:pt x="67" y="112"/>
                    </a:lnTo>
                    <a:lnTo>
                      <a:pt x="60" y="107"/>
                    </a:lnTo>
                    <a:lnTo>
                      <a:pt x="55" y="102"/>
                    </a:lnTo>
                    <a:lnTo>
                      <a:pt x="50" y="95"/>
                    </a:lnTo>
                    <a:lnTo>
                      <a:pt x="46" y="90"/>
                    </a:lnTo>
                    <a:lnTo>
                      <a:pt x="41" y="86"/>
                    </a:lnTo>
                    <a:lnTo>
                      <a:pt x="34" y="78"/>
                    </a:lnTo>
                    <a:lnTo>
                      <a:pt x="31" y="71"/>
                    </a:lnTo>
                    <a:lnTo>
                      <a:pt x="27" y="67"/>
                    </a:lnTo>
                    <a:lnTo>
                      <a:pt x="22" y="59"/>
                    </a:lnTo>
                    <a:lnTo>
                      <a:pt x="17" y="55"/>
                    </a:lnTo>
                    <a:lnTo>
                      <a:pt x="12" y="47"/>
                    </a:lnTo>
                    <a:lnTo>
                      <a:pt x="10" y="40"/>
                    </a:lnTo>
                    <a:lnTo>
                      <a:pt x="8" y="38"/>
                    </a:lnTo>
                    <a:lnTo>
                      <a:pt x="3" y="31"/>
                    </a:lnTo>
                    <a:lnTo>
                      <a:pt x="0" y="28"/>
                    </a:lnTo>
                    <a:close/>
                  </a:path>
                </a:pathLst>
              </a:custGeom>
              <a:solidFill>
                <a:srgbClr val="000000"/>
              </a:solidFill>
              <a:ln w="9525">
                <a:noFill/>
                <a:round/>
                <a:headEnd/>
                <a:tailEnd/>
              </a:ln>
            </p:spPr>
            <p:txBody>
              <a:bodyPr/>
              <a:lstStyle/>
              <a:p>
                <a:endParaRPr lang="en-US">
                  <a:solidFill>
                    <a:srgbClr val="000000"/>
                  </a:solidFill>
                </a:endParaRPr>
              </a:p>
            </p:txBody>
          </p:sp>
          <p:sp>
            <p:nvSpPr>
              <p:cNvPr id="47159" name="Freeform 30"/>
              <p:cNvSpPr>
                <a:spLocks/>
              </p:cNvSpPr>
              <p:nvPr/>
            </p:nvSpPr>
            <p:spPr bwMode="auto">
              <a:xfrm>
                <a:off x="6268" y="11347"/>
                <a:ext cx="326" cy="295"/>
              </a:xfrm>
              <a:custGeom>
                <a:avLst/>
                <a:gdLst>
                  <a:gd name="T0" fmla="*/ 299 w 326"/>
                  <a:gd name="T1" fmla="*/ 0 h 295"/>
                  <a:gd name="T2" fmla="*/ 311 w 326"/>
                  <a:gd name="T3" fmla="*/ 4 h 295"/>
                  <a:gd name="T4" fmla="*/ 323 w 326"/>
                  <a:gd name="T5" fmla="*/ 14 h 295"/>
                  <a:gd name="T6" fmla="*/ 326 w 326"/>
                  <a:gd name="T7" fmla="*/ 31 h 295"/>
                  <a:gd name="T8" fmla="*/ 326 w 326"/>
                  <a:gd name="T9" fmla="*/ 42 h 295"/>
                  <a:gd name="T10" fmla="*/ 323 w 326"/>
                  <a:gd name="T11" fmla="*/ 45 h 295"/>
                  <a:gd name="T12" fmla="*/ 316 w 326"/>
                  <a:gd name="T13" fmla="*/ 50 h 295"/>
                  <a:gd name="T14" fmla="*/ 307 w 326"/>
                  <a:gd name="T15" fmla="*/ 62 h 295"/>
                  <a:gd name="T16" fmla="*/ 288 w 326"/>
                  <a:gd name="T17" fmla="*/ 78 h 295"/>
                  <a:gd name="T18" fmla="*/ 276 w 326"/>
                  <a:gd name="T19" fmla="*/ 90 h 295"/>
                  <a:gd name="T20" fmla="*/ 264 w 326"/>
                  <a:gd name="T21" fmla="*/ 102 h 295"/>
                  <a:gd name="T22" fmla="*/ 249 w 326"/>
                  <a:gd name="T23" fmla="*/ 112 h 295"/>
                  <a:gd name="T24" fmla="*/ 240 w 326"/>
                  <a:gd name="T25" fmla="*/ 124 h 295"/>
                  <a:gd name="T26" fmla="*/ 226 w 326"/>
                  <a:gd name="T27" fmla="*/ 135 h 295"/>
                  <a:gd name="T28" fmla="*/ 211 w 326"/>
                  <a:gd name="T29" fmla="*/ 147 h 295"/>
                  <a:gd name="T30" fmla="*/ 200 w 326"/>
                  <a:gd name="T31" fmla="*/ 159 h 295"/>
                  <a:gd name="T32" fmla="*/ 185 w 326"/>
                  <a:gd name="T33" fmla="*/ 174 h 295"/>
                  <a:gd name="T34" fmla="*/ 171 w 326"/>
                  <a:gd name="T35" fmla="*/ 185 h 295"/>
                  <a:gd name="T36" fmla="*/ 157 w 326"/>
                  <a:gd name="T37" fmla="*/ 195 h 295"/>
                  <a:gd name="T38" fmla="*/ 142 w 326"/>
                  <a:gd name="T39" fmla="*/ 209 h 295"/>
                  <a:gd name="T40" fmla="*/ 128 w 326"/>
                  <a:gd name="T41" fmla="*/ 219 h 295"/>
                  <a:gd name="T42" fmla="*/ 114 w 326"/>
                  <a:gd name="T43" fmla="*/ 231 h 295"/>
                  <a:gd name="T44" fmla="*/ 102 w 326"/>
                  <a:gd name="T45" fmla="*/ 240 h 295"/>
                  <a:gd name="T46" fmla="*/ 88 w 326"/>
                  <a:gd name="T47" fmla="*/ 250 h 295"/>
                  <a:gd name="T48" fmla="*/ 76 w 326"/>
                  <a:gd name="T49" fmla="*/ 259 h 295"/>
                  <a:gd name="T50" fmla="*/ 64 w 326"/>
                  <a:gd name="T51" fmla="*/ 269 h 295"/>
                  <a:gd name="T52" fmla="*/ 52 w 326"/>
                  <a:gd name="T53" fmla="*/ 276 h 295"/>
                  <a:gd name="T54" fmla="*/ 40 w 326"/>
                  <a:gd name="T55" fmla="*/ 281 h 295"/>
                  <a:gd name="T56" fmla="*/ 31 w 326"/>
                  <a:gd name="T57" fmla="*/ 286 h 295"/>
                  <a:gd name="T58" fmla="*/ 19 w 326"/>
                  <a:gd name="T59" fmla="*/ 293 h 295"/>
                  <a:gd name="T60" fmla="*/ 7 w 326"/>
                  <a:gd name="T61" fmla="*/ 295 h 295"/>
                  <a:gd name="T62" fmla="*/ 0 w 326"/>
                  <a:gd name="T63" fmla="*/ 290 h 295"/>
                  <a:gd name="T64" fmla="*/ 0 w 326"/>
                  <a:gd name="T65" fmla="*/ 281 h 295"/>
                  <a:gd name="T66" fmla="*/ 7 w 326"/>
                  <a:gd name="T67" fmla="*/ 264 h 295"/>
                  <a:gd name="T68" fmla="*/ 19 w 326"/>
                  <a:gd name="T69" fmla="*/ 245 h 295"/>
                  <a:gd name="T70" fmla="*/ 33 w 326"/>
                  <a:gd name="T71" fmla="*/ 231 h 295"/>
                  <a:gd name="T72" fmla="*/ 42 w 326"/>
                  <a:gd name="T73" fmla="*/ 219 h 295"/>
                  <a:gd name="T74" fmla="*/ 54 w 326"/>
                  <a:gd name="T75" fmla="*/ 207 h 295"/>
                  <a:gd name="T76" fmla="*/ 64 w 326"/>
                  <a:gd name="T77" fmla="*/ 195 h 295"/>
                  <a:gd name="T78" fmla="*/ 76 w 326"/>
                  <a:gd name="T79" fmla="*/ 183 h 295"/>
                  <a:gd name="T80" fmla="*/ 90 w 326"/>
                  <a:gd name="T81" fmla="*/ 169 h 295"/>
                  <a:gd name="T82" fmla="*/ 104 w 326"/>
                  <a:gd name="T83" fmla="*/ 157 h 295"/>
                  <a:gd name="T84" fmla="*/ 116 w 326"/>
                  <a:gd name="T85" fmla="*/ 143 h 295"/>
                  <a:gd name="T86" fmla="*/ 130 w 326"/>
                  <a:gd name="T87" fmla="*/ 131 h 295"/>
                  <a:gd name="T88" fmla="*/ 145 w 326"/>
                  <a:gd name="T89" fmla="*/ 116 h 295"/>
                  <a:gd name="T90" fmla="*/ 159 w 326"/>
                  <a:gd name="T91" fmla="*/ 104 h 295"/>
                  <a:gd name="T92" fmla="*/ 173 w 326"/>
                  <a:gd name="T93" fmla="*/ 90 h 295"/>
                  <a:gd name="T94" fmla="*/ 188 w 326"/>
                  <a:gd name="T95" fmla="*/ 78 h 295"/>
                  <a:gd name="T96" fmla="*/ 200 w 326"/>
                  <a:gd name="T97" fmla="*/ 66 h 295"/>
                  <a:gd name="T98" fmla="*/ 214 w 326"/>
                  <a:gd name="T99" fmla="*/ 54 h 295"/>
                  <a:gd name="T100" fmla="*/ 226 w 326"/>
                  <a:gd name="T101" fmla="*/ 45 h 295"/>
                  <a:gd name="T102" fmla="*/ 238 w 326"/>
                  <a:gd name="T103" fmla="*/ 35 h 295"/>
                  <a:gd name="T104" fmla="*/ 247 w 326"/>
                  <a:gd name="T105" fmla="*/ 26 h 295"/>
                  <a:gd name="T106" fmla="*/ 259 w 326"/>
                  <a:gd name="T107" fmla="*/ 19 h 295"/>
                  <a:gd name="T108" fmla="*/ 269 w 326"/>
                  <a:gd name="T109" fmla="*/ 14 h 295"/>
                  <a:gd name="T110" fmla="*/ 280 w 326"/>
                  <a:gd name="T111" fmla="*/ 4 h 295"/>
                  <a:gd name="T112" fmla="*/ 290 w 326"/>
                  <a:gd name="T113" fmla="*/ 0 h 295"/>
                  <a:gd name="T114" fmla="*/ 292 w 326"/>
                  <a:gd name="T115" fmla="*/ 0 h 2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6"/>
                  <a:gd name="T175" fmla="*/ 0 h 295"/>
                  <a:gd name="T176" fmla="*/ 326 w 326"/>
                  <a:gd name="T177" fmla="*/ 295 h 2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6" h="295">
                    <a:moveTo>
                      <a:pt x="292" y="0"/>
                    </a:moveTo>
                    <a:lnTo>
                      <a:pt x="299" y="0"/>
                    </a:lnTo>
                    <a:lnTo>
                      <a:pt x="307" y="2"/>
                    </a:lnTo>
                    <a:lnTo>
                      <a:pt x="311" y="4"/>
                    </a:lnTo>
                    <a:lnTo>
                      <a:pt x="316" y="7"/>
                    </a:lnTo>
                    <a:lnTo>
                      <a:pt x="323" y="14"/>
                    </a:lnTo>
                    <a:lnTo>
                      <a:pt x="326" y="23"/>
                    </a:lnTo>
                    <a:lnTo>
                      <a:pt x="326" y="31"/>
                    </a:lnTo>
                    <a:lnTo>
                      <a:pt x="326" y="38"/>
                    </a:lnTo>
                    <a:lnTo>
                      <a:pt x="326" y="42"/>
                    </a:lnTo>
                    <a:lnTo>
                      <a:pt x="326" y="45"/>
                    </a:lnTo>
                    <a:lnTo>
                      <a:pt x="323" y="45"/>
                    </a:lnTo>
                    <a:lnTo>
                      <a:pt x="323" y="47"/>
                    </a:lnTo>
                    <a:lnTo>
                      <a:pt x="316" y="50"/>
                    </a:lnTo>
                    <a:lnTo>
                      <a:pt x="311" y="57"/>
                    </a:lnTo>
                    <a:lnTo>
                      <a:pt x="307" y="62"/>
                    </a:lnTo>
                    <a:lnTo>
                      <a:pt x="297" y="71"/>
                    </a:lnTo>
                    <a:lnTo>
                      <a:pt x="288" y="78"/>
                    </a:lnTo>
                    <a:lnTo>
                      <a:pt x="280" y="88"/>
                    </a:lnTo>
                    <a:lnTo>
                      <a:pt x="276" y="90"/>
                    </a:lnTo>
                    <a:lnTo>
                      <a:pt x="269" y="95"/>
                    </a:lnTo>
                    <a:lnTo>
                      <a:pt x="264" y="102"/>
                    </a:lnTo>
                    <a:lnTo>
                      <a:pt x="257" y="107"/>
                    </a:lnTo>
                    <a:lnTo>
                      <a:pt x="249" y="112"/>
                    </a:lnTo>
                    <a:lnTo>
                      <a:pt x="245" y="119"/>
                    </a:lnTo>
                    <a:lnTo>
                      <a:pt x="240" y="124"/>
                    </a:lnTo>
                    <a:lnTo>
                      <a:pt x="233" y="131"/>
                    </a:lnTo>
                    <a:lnTo>
                      <a:pt x="226" y="135"/>
                    </a:lnTo>
                    <a:lnTo>
                      <a:pt x="219" y="143"/>
                    </a:lnTo>
                    <a:lnTo>
                      <a:pt x="211" y="147"/>
                    </a:lnTo>
                    <a:lnTo>
                      <a:pt x="207" y="152"/>
                    </a:lnTo>
                    <a:lnTo>
                      <a:pt x="200" y="159"/>
                    </a:lnTo>
                    <a:lnTo>
                      <a:pt x="192" y="166"/>
                    </a:lnTo>
                    <a:lnTo>
                      <a:pt x="185" y="174"/>
                    </a:lnTo>
                    <a:lnTo>
                      <a:pt x="178" y="178"/>
                    </a:lnTo>
                    <a:lnTo>
                      <a:pt x="171" y="185"/>
                    </a:lnTo>
                    <a:lnTo>
                      <a:pt x="164" y="190"/>
                    </a:lnTo>
                    <a:lnTo>
                      <a:pt x="157" y="195"/>
                    </a:lnTo>
                    <a:lnTo>
                      <a:pt x="150" y="202"/>
                    </a:lnTo>
                    <a:lnTo>
                      <a:pt x="142" y="209"/>
                    </a:lnTo>
                    <a:lnTo>
                      <a:pt x="135" y="214"/>
                    </a:lnTo>
                    <a:lnTo>
                      <a:pt x="128" y="219"/>
                    </a:lnTo>
                    <a:lnTo>
                      <a:pt x="121" y="226"/>
                    </a:lnTo>
                    <a:lnTo>
                      <a:pt x="114" y="231"/>
                    </a:lnTo>
                    <a:lnTo>
                      <a:pt x="107" y="236"/>
                    </a:lnTo>
                    <a:lnTo>
                      <a:pt x="102" y="240"/>
                    </a:lnTo>
                    <a:lnTo>
                      <a:pt x="95" y="245"/>
                    </a:lnTo>
                    <a:lnTo>
                      <a:pt x="88" y="250"/>
                    </a:lnTo>
                    <a:lnTo>
                      <a:pt x="80" y="255"/>
                    </a:lnTo>
                    <a:lnTo>
                      <a:pt x="76" y="259"/>
                    </a:lnTo>
                    <a:lnTo>
                      <a:pt x="69" y="267"/>
                    </a:lnTo>
                    <a:lnTo>
                      <a:pt x="64" y="269"/>
                    </a:lnTo>
                    <a:lnTo>
                      <a:pt x="57" y="274"/>
                    </a:lnTo>
                    <a:lnTo>
                      <a:pt x="52" y="276"/>
                    </a:lnTo>
                    <a:lnTo>
                      <a:pt x="47" y="281"/>
                    </a:lnTo>
                    <a:lnTo>
                      <a:pt x="40" y="281"/>
                    </a:lnTo>
                    <a:lnTo>
                      <a:pt x="35" y="286"/>
                    </a:lnTo>
                    <a:lnTo>
                      <a:pt x="31" y="286"/>
                    </a:lnTo>
                    <a:lnTo>
                      <a:pt x="28" y="290"/>
                    </a:lnTo>
                    <a:lnTo>
                      <a:pt x="19" y="293"/>
                    </a:lnTo>
                    <a:lnTo>
                      <a:pt x="14" y="295"/>
                    </a:lnTo>
                    <a:lnTo>
                      <a:pt x="7" y="295"/>
                    </a:lnTo>
                    <a:lnTo>
                      <a:pt x="4" y="293"/>
                    </a:lnTo>
                    <a:lnTo>
                      <a:pt x="0" y="290"/>
                    </a:lnTo>
                    <a:lnTo>
                      <a:pt x="0" y="286"/>
                    </a:lnTo>
                    <a:lnTo>
                      <a:pt x="0" y="281"/>
                    </a:lnTo>
                    <a:lnTo>
                      <a:pt x="4" y="274"/>
                    </a:lnTo>
                    <a:lnTo>
                      <a:pt x="7" y="264"/>
                    </a:lnTo>
                    <a:lnTo>
                      <a:pt x="14" y="255"/>
                    </a:lnTo>
                    <a:lnTo>
                      <a:pt x="19" y="245"/>
                    </a:lnTo>
                    <a:lnTo>
                      <a:pt x="28" y="236"/>
                    </a:lnTo>
                    <a:lnTo>
                      <a:pt x="33" y="231"/>
                    </a:lnTo>
                    <a:lnTo>
                      <a:pt x="38" y="226"/>
                    </a:lnTo>
                    <a:lnTo>
                      <a:pt x="42" y="219"/>
                    </a:lnTo>
                    <a:lnTo>
                      <a:pt x="47" y="214"/>
                    </a:lnTo>
                    <a:lnTo>
                      <a:pt x="54" y="207"/>
                    </a:lnTo>
                    <a:lnTo>
                      <a:pt x="59" y="202"/>
                    </a:lnTo>
                    <a:lnTo>
                      <a:pt x="64" y="195"/>
                    </a:lnTo>
                    <a:lnTo>
                      <a:pt x="71" y="188"/>
                    </a:lnTo>
                    <a:lnTo>
                      <a:pt x="76" y="183"/>
                    </a:lnTo>
                    <a:lnTo>
                      <a:pt x="83" y="176"/>
                    </a:lnTo>
                    <a:lnTo>
                      <a:pt x="90" y="169"/>
                    </a:lnTo>
                    <a:lnTo>
                      <a:pt x="97" y="164"/>
                    </a:lnTo>
                    <a:lnTo>
                      <a:pt x="104" y="157"/>
                    </a:lnTo>
                    <a:lnTo>
                      <a:pt x="111" y="150"/>
                    </a:lnTo>
                    <a:lnTo>
                      <a:pt x="116" y="143"/>
                    </a:lnTo>
                    <a:lnTo>
                      <a:pt x="126" y="138"/>
                    </a:lnTo>
                    <a:lnTo>
                      <a:pt x="130" y="131"/>
                    </a:lnTo>
                    <a:lnTo>
                      <a:pt x="138" y="124"/>
                    </a:lnTo>
                    <a:lnTo>
                      <a:pt x="145" y="116"/>
                    </a:lnTo>
                    <a:lnTo>
                      <a:pt x="152" y="112"/>
                    </a:lnTo>
                    <a:lnTo>
                      <a:pt x="159" y="104"/>
                    </a:lnTo>
                    <a:lnTo>
                      <a:pt x="166" y="97"/>
                    </a:lnTo>
                    <a:lnTo>
                      <a:pt x="173" y="90"/>
                    </a:lnTo>
                    <a:lnTo>
                      <a:pt x="180" y="85"/>
                    </a:lnTo>
                    <a:lnTo>
                      <a:pt x="188" y="78"/>
                    </a:lnTo>
                    <a:lnTo>
                      <a:pt x="195" y="73"/>
                    </a:lnTo>
                    <a:lnTo>
                      <a:pt x="200" y="66"/>
                    </a:lnTo>
                    <a:lnTo>
                      <a:pt x="207" y="62"/>
                    </a:lnTo>
                    <a:lnTo>
                      <a:pt x="214" y="54"/>
                    </a:lnTo>
                    <a:lnTo>
                      <a:pt x="219" y="50"/>
                    </a:lnTo>
                    <a:lnTo>
                      <a:pt x="226" y="45"/>
                    </a:lnTo>
                    <a:lnTo>
                      <a:pt x="233" y="42"/>
                    </a:lnTo>
                    <a:lnTo>
                      <a:pt x="238" y="35"/>
                    </a:lnTo>
                    <a:lnTo>
                      <a:pt x="245" y="31"/>
                    </a:lnTo>
                    <a:lnTo>
                      <a:pt x="247" y="26"/>
                    </a:lnTo>
                    <a:lnTo>
                      <a:pt x="254" y="23"/>
                    </a:lnTo>
                    <a:lnTo>
                      <a:pt x="259" y="19"/>
                    </a:lnTo>
                    <a:lnTo>
                      <a:pt x="264" y="16"/>
                    </a:lnTo>
                    <a:lnTo>
                      <a:pt x="269" y="14"/>
                    </a:lnTo>
                    <a:lnTo>
                      <a:pt x="273" y="9"/>
                    </a:lnTo>
                    <a:lnTo>
                      <a:pt x="280" y="4"/>
                    </a:lnTo>
                    <a:lnTo>
                      <a:pt x="288" y="2"/>
                    </a:lnTo>
                    <a:lnTo>
                      <a:pt x="290" y="0"/>
                    </a:lnTo>
                    <a:lnTo>
                      <a:pt x="292" y="0"/>
                    </a:lnTo>
                    <a:close/>
                  </a:path>
                </a:pathLst>
              </a:custGeom>
              <a:solidFill>
                <a:srgbClr val="000000"/>
              </a:solidFill>
              <a:ln w="9525">
                <a:noFill/>
                <a:round/>
                <a:headEnd/>
                <a:tailEnd/>
              </a:ln>
            </p:spPr>
            <p:txBody>
              <a:bodyPr/>
              <a:lstStyle/>
              <a:p>
                <a:endParaRPr lang="en-US">
                  <a:solidFill>
                    <a:srgbClr val="000000"/>
                  </a:solidFill>
                </a:endParaRPr>
              </a:p>
            </p:txBody>
          </p:sp>
          <p:sp>
            <p:nvSpPr>
              <p:cNvPr id="47160" name="Freeform 31"/>
              <p:cNvSpPr>
                <a:spLocks/>
              </p:cNvSpPr>
              <p:nvPr/>
            </p:nvSpPr>
            <p:spPr bwMode="auto">
              <a:xfrm>
                <a:off x="6382" y="11406"/>
                <a:ext cx="250" cy="470"/>
              </a:xfrm>
              <a:custGeom>
                <a:avLst/>
                <a:gdLst>
                  <a:gd name="T0" fmla="*/ 231 w 250"/>
                  <a:gd name="T1" fmla="*/ 7 h 470"/>
                  <a:gd name="T2" fmla="*/ 233 w 250"/>
                  <a:gd name="T3" fmla="*/ 17 h 470"/>
                  <a:gd name="T4" fmla="*/ 235 w 250"/>
                  <a:gd name="T5" fmla="*/ 34 h 470"/>
                  <a:gd name="T6" fmla="*/ 238 w 250"/>
                  <a:gd name="T7" fmla="*/ 55 h 470"/>
                  <a:gd name="T8" fmla="*/ 243 w 250"/>
                  <a:gd name="T9" fmla="*/ 81 h 470"/>
                  <a:gd name="T10" fmla="*/ 245 w 250"/>
                  <a:gd name="T11" fmla="*/ 105 h 470"/>
                  <a:gd name="T12" fmla="*/ 247 w 250"/>
                  <a:gd name="T13" fmla="*/ 134 h 470"/>
                  <a:gd name="T14" fmla="*/ 250 w 250"/>
                  <a:gd name="T15" fmla="*/ 165 h 470"/>
                  <a:gd name="T16" fmla="*/ 250 w 250"/>
                  <a:gd name="T17" fmla="*/ 193 h 470"/>
                  <a:gd name="T18" fmla="*/ 250 w 250"/>
                  <a:gd name="T19" fmla="*/ 222 h 470"/>
                  <a:gd name="T20" fmla="*/ 245 w 250"/>
                  <a:gd name="T21" fmla="*/ 243 h 470"/>
                  <a:gd name="T22" fmla="*/ 240 w 250"/>
                  <a:gd name="T23" fmla="*/ 267 h 470"/>
                  <a:gd name="T24" fmla="*/ 233 w 250"/>
                  <a:gd name="T25" fmla="*/ 293 h 470"/>
                  <a:gd name="T26" fmla="*/ 226 w 250"/>
                  <a:gd name="T27" fmla="*/ 317 h 470"/>
                  <a:gd name="T28" fmla="*/ 219 w 250"/>
                  <a:gd name="T29" fmla="*/ 341 h 470"/>
                  <a:gd name="T30" fmla="*/ 209 w 250"/>
                  <a:gd name="T31" fmla="*/ 358 h 470"/>
                  <a:gd name="T32" fmla="*/ 193 w 250"/>
                  <a:gd name="T33" fmla="*/ 358 h 470"/>
                  <a:gd name="T34" fmla="*/ 176 w 250"/>
                  <a:gd name="T35" fmla="*/ 358 h 470"/>
                  <a:gd name="T36" fmla="*/ 174 w 250"/>
                  <a:gd name="T37" fmla="*/ 346 h 470"/>
                  <a:gd name="T38" fmla="*/ 162 w 250"/>
                  <a:gd name="T39" fmla="*/ 329 h 470"/>
                  <a:gd name="T40" fmla="*/ 143 w 250"/>
                  <a:gd name="T41" fmla="*/ 324 h 470"/>
                  <a:gd name="T42" fmla="*/ 128 w 250"/>
                  <a:gd name="T43" fmla="*/ 334 h 470"/>
                  <a:gd name="T44" fmla="*/ 121 w 250"/>
                  <a:gd name="T45" fmla="*/ 348 h 470"/>
                  <a:gd name="T46" fmla="*/ 124 w 250"/>
                  <a:gd name="T47" fmla="*/ 365 h 470"/>
                  <a:gd name="T48" fmla="*/ 143 w 250"/>
                  <a:gd name="T49" fmla="*/ 382 h 470"/>
                  <a:gd name="T50" fmla="*/ 166 w 250"/>
                  <a:gd name="T51" fmla="*/ 370 h 470"/>
                  <a:gd name="T52" fmla="*/ 181 w 250"/>
                  <a:gd name="T53" fmla="*/ 363 h 470"/>
                  <a:gd name="T54" fmla="*/ 195 w 250"/>
                  <a:gd name="T55" fmla="*/ 363 h 470"/>
                  <a:gd name="T56" fmla="*/ 214 w 250"/>
                  <a:gd name="T57" fmla="*/ 363 h 470"/>
                  <a:gd name="T58" fmla="*/ 200 w 250"/>
                  <a:gd name="T59" fmla="*/ 391 h 470"/>
                  <a:gd name="T60" fmla="*/ 188 w 250"/>
                  <a:gd name="T61" fmla="*/ 417 h 470"/>
                  <a:gd name="T62" fmla="*/ 178 w 250"/>
                  <a:gd name="T63" fmla="*/ 439 h 470"/>
                  <a:gd name="T64" fmla="*/ 174 w 250"/>
                  <a:gd name="T65" fmla="*/ 453 h 470"/>
                  <a:gd name="T66" fmla="*/ 138 w 250"/>
                  <a:gd name="T67" fmla="*/ 448 h 470"/>
                  <a:gd name="T68" fmla="*/ 28 w 250"/>
                  <a:gd name="T69" fmla="*/ 324 h 470"/>
                  <a:gd name="T70" fmla="*/ 0 w 250"/>
                  <a:gd name="T71" fmla="*/ 267 h 470"/>
                  <a:gd name="T72" fmla="*/ 7 w 250"/>
                  <a:gd name="T73" fmla="*/ 250 h 470"/>
                  <a:gd name="T74" fmla="*/ 21 w 250"/>
                  <a:gd name="T75" fmla="*/ 229 h 470"/>
                  <a:gd name="T76" fmla="*/ 38 w 250"/>
                  <a:gd name="T77" fmla="*/ 203 h 470"/>
                  <a:gd name="T78" fmla="*/ 64 w 250"/>
                  <a:gd name="T79" fmla="*/ 177 h 470"/>
                  <a:gd name="T80" fmla="*/ 86 w 250"/>
                  <a:gd name="T81" fmla="*/ 150 h 470"/>
                  <a:gd name="T82" fmla="*/ 100 w 250"/>
                  <a:gd name="T83" fmla="*/ 134 h 470"/>
                  <a:gd name="T84" fmla="*/ 126 w 250"/>
                  <a:gd name="T85" fmla="*/ 110 h 470"/>
                  <a:gd name="T86" fmla="*/ 140 w 250"/>
                  <a:gd name="T87" fmla="*/ 93 h 470"/>
                  <a:gd name="T88" fmla="*/ 169 w 250"/>
                  <a:gd name="T89" fmla="*/ 62 h 470"/>
                  <a:gd name="T90" fmla="*/ 197 w 250"/>
                  <a:gd name="T91" fmla="*/ 34 h 470"/>
                  <a:gd name="T92" fmla="*/ 221 w 250"/>
                  <a:gd name="T93" fmla="*/ 7 h 4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0"/>
                  <a:gd name="T142" fmla="*/ 0 h 470"/>
                  <a:gd name="T143" fmla="*/ 250 w 250"/>
                  <a:gd name="T144" fmla="*/ 470 h 4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0" h="470">
                    <a:moveTo>
                      <a:pt x="228" y="0"/>
                    </a:moveTo>
                    <a:lnTo>
                      <a:pt x="228" y="0"/>
                    </a:lnTo>
                    <a:lnTo>
                      <a:pt x="231" y="7"/>
                    </a:lnTo>
                    <a:lnTo>
                      <a:pt x="231" y="10"/>
                    </a:lnTo>
                    <a:lnTo>
                      <a:pt x="231" y="12"/>
                    </a:lnTo>
                    <a:lnTo>
                      <a:pt x="233" y="17"/>
                    </a:lnTo>
                    <a:lnTo>
                      <a:pt x="233" y="24"/>
                    </a:lnTo>
                    <a:lnTo>
                      <a:pt x="233" y="29"/>
                    </a:lnTo>
                    <a:lnTo>
                      <a:pt x="235" y="34"/>
                    </a:lnTo>
                    <a:lnTo>
                      <a:pt x="235" y="41"/>
                    </a:lnTo>
                    <a:lnTo>
                      <a:pt x="238" y="48"/>
                    </a:lnTo>
                    <a:lnTo>
                      <a:pt x="238" y="55"/>
                    </a:lnTo>
                    <a:lnTo>
                      <a:pt x="240" y="62"/>
                    </a:lnTo>
                    <a:lnTo>
                      <a:pt x="240" y="72"/>
                    </a:lnTo>
                    <a:lnTo>
                      <a:pt x="243" y="81"/>
                    </a:lnTo>
                    <a:lnTo>
                      <a:pt x="243" y="88"/>
                    </a:lnTo>
                    <a:lnTo>
                      <a:pt x="245" y="98"/>
                    </a:lnTo>
                    <a:lnTo>
                      <a:pt x="245" y="105"/>
                    </a:lnTo>
                    <a:lnTo>
                      <a:pt x="247" y="117"/>
                    </a:lnTo>
                    <a:lnTo>
                      <a:pt x="247" y="124"/>
                    </a:lnTo>
                    <a:lnTo>
                      <a:pt x="247" y="134"/>
                    </a:lnTo>
                    <a:lnTo>
                      <a:pt x="250" y="146"/>
                    </a:lnTo>
                    <a:lnTo>
                      <a:pt x="250" y="155"/>
                    </a:lnTo>
                    <a:lnTo>
                      <a:pt x="250" y="165"/>
                    </a:lnTo>
                    <a:lnTo>
                      <a:pt x="250" y="174"/>
                    </a:lnTo>
                    <a:lnTo>
                      <a:pt x="250" y="181"/>
                    </a:lnTo>
                    <a:lnTo>
                      <a:pt x="250" y="193"/>
                    </a:lnTo>
                    <a:lnTo>
                      <a:pt x="250" y="200"/>
                    </a:lnTo>
                    <a:lnTo>
                      <a:pt x="250" y="212"/>
                    </a:lnTo>
                    <a:lnTo>
                      <a:pt x="250" y="222"/>
                    </a:lnTo>
                    <a:lnTo>
                      <a:pt x="250" y="229"/>
                    </a:lnTo>
                    <a:lnTo>
                      <a:pt x="247" y="236"/>
                    </a:lnTo>
                    <a:lnTo>
                      <a:pt x="245" y="243"/>
                    </a:lnTo>
                    <a:lnTo>
                      <a:pt x="245" y="250"/>
                    </a:lnTo>
                    <a:lnTo>
                      <a:pt x="243" y="260"/>
                    </a:lnTo>
                    <a:lnTo>
                      <a:pt x="240" y="267"/>
                    </a:lnTo>
                    <a:lnTo>
                      <a:pt x="238" y="274"/>
                    </a:lnTo>
                    <a:lnTo>
                      <a:pt x="235" y="284"/>
                    </a:lnTo>
                    <a:lnTo>
                      <a:pt x="233" y="293"/>
                    </a:lnTo>
                    <a:lnTo>
                      <a:pt x="231" y="301"/>
                    </a:lnTo>
                    <a:lnTo>
                      <a:pt x="228" y="310"/>
                    </a:lnTo>
                    <a:lnTo>
                      <a:pt x="226" y="317"/>
                    </a:lnTo>
                    <a:lnTo>
                      <a:pt x="224" y="324"/>
                    </a:lnTo>
                    <a:lnTo>
                      <a:pt x="221" y="332"/>
                    </a:lnTo>
                    <a:lnTo>
                      <a:pt x="219" y="341"/>
                    </a:lnTo>
                    <a:lnTo>
                      <a:pt x="216" y="351"/>
                    </a:lnTo>
                    <a:lnTo>
                      <a:pt x="214" y="358"/>
                    </a:lnTo>
                    <a:lnTo>
                      <a:pt x="209" y="358"/>
                    </a:lnTo>
                    <a:lnTo>
                      <a:pt x="202" y="358"/>
                    </a:lnTo>
                    <a:lnTo>
                      <a:pt x="197" y="358"/>
                    </a:lnTo>
                    <a:lnTo>
                      <a:pt x="193" y="358"/>
                    </a:lnTo>
                    <a:lnTo>
                      <a:pt x="188" y="358"/>
                    </a:lnTo>
                    <a:lnTo>
                      <a:pt x="181" y="358"/>
                    </a:lnTo>
                    <a:lnTo>
                      <a:pt x="176" y="358"/>
                    </a:lnTo>
                    <a:lnTo>
                      <a:pt x="174" y="358"/>
                    </a:lnTo>
                    <a:lnTo>
                      <a:pt x="174" y="353"/>
                    </a:lnTo>
                    <a:lnTo>
                      <a:pt x="174" y="346"/>
                    </a:lnTo>
                    <a:lnTo>
                      <a:pt x="171" y="341"/>
                    </a:lnTo>
                    <a:lnTo>
                      <a:pt x="169" y="336"/>
                    </a:lnTo>
                    <a:lnTo>
                      <a:pt x="162" y="329"/>
                    </a:lnTo>
                    <a:lnTo>
                      <a:pt x="152" y="327"/>
                    </a:lnTo>
                    <a:lnTo>
                      <a:pt x="147" y="324"/>
                    </a:lnTo>
                    <a:lnTo>
                      <a:pt x="143" y="324"/>
                    </a:lnTo>
                    <a:lnTo>
                      <a:pt x="135" y="327"/>
                    </a:lnTo>
                    <a:lnTo>
                      <a:pt x="131" y="329"/>
                    </a:lnTo>
                    <a:lnTo>
                      <a:pt x="128" y="334"/>
                    </a:lnTo>
                    <a:lnTo>
                      <a:pt x="126" y="339"/>
                    </a:lnTo>
                    <a:lnTo>
                      <a:pt x="124" y="343"/>
                    </a:lnTo>
                    <a:lnTo>
                      <a:pt x="121" y="348"/>
                    </a:lnTo>
                    <a:lnTo>
                      <a:pt x="121" y="353"/>
                    </a:lnTo>
                    <a:lnTo>
                      <a:pt x="121" y="360"/>
                    </a:lnTo>
                    <a:lnTo>
                      <a:pt x="124" y="365"/>
                    </a:lnTo>
                    <a:lnTo>
                      <a:pt x="126" y="370"/>
                    </a:lnTo>
                    <a:lnTo>
                      <a:pt x="131" y="377"/>
                    </a:lnTo>
                    <a:lnTo>
                      <a:pt x="143" y="382"/>
                    </a:lnTo>
                    <a:lnTo>
                      <a:pt x="152" y="382"/>
                    </a:lnTo>
                    <a:lnTo>
                      <a:pt x="162" y="377"/>
                    </a:lnTo>
                    <a:lnTo>
                      <a:pt x="166" y="370"/>
                    </a:lnTo>
                    <a:lnTo>
                      <a:pt x="174" y="363"/>
                    </a:lnTo>
                    <a:lnTo>
                      <a:pt x="181" y="363"/>
                    </a:lnTo>
                    <a:lnTo>
                      <a:pt x="185" y="363"/>
                    </a:lnTo>
                    <a:lnTo>
                      <a:pt x="190" y="363"/>
                    </a:lnTo>
                    <a:lnTo>
                      <a:pt x="195" y="363"/>
                    </a:lnTo>
                    <a:lnTo>
                      <a:pt x="202" y="363"/>
                    </a:lnTo>
                    <a:lnTo>
                      <a:pt x="207" y="363"/>
                    </a:lnTo>
                    <a:lnTo>
                      <a:pt x="214" y="363"/>
                    </a:lnTo>
                    <a:lnTo>
                      <a:pt x="209" y="372"/>
                    </a:lnTo>
                    <a:lnTo>
                      <a:pt x="205" y="382"/>
                    </a:lnTo>
                    <a:lnTo>
                      <a:pt x="200" y="391"/>
                    </a:lnTo>
                    <a:lnTo>
                      <a:pt x="195" y="401"/>
                    </a:lnTo>
                    <a:lnTo>
                      <a:pt x="193" y="410"/>
                    </a:lnTo>
                    <a:lnTo>
                      <a:pt x="188" y="417"/>
                    </a:lnTo>
                    <a:lnTo>
                      <a:pt x="185" y="425"/>
                    </a:lnTo>
                    <a:lnTo>
                      <a:pt x="183" y="434"/>
                    </a:lnTo>
                    <a:lnTo>
                      <a:pt x="178" y="439"/>
                    </a:lnTo>
                    <a:lnTo>
                      <a:pt x="176" y="444"/>
                    </a:lnTo>
                    <a:lnTo>
                      <a:pt x="174" y="448"/>
                    </a:lnTo>
                    <a:lnTo>
                      <a:pt x="174" y="453"/>
                    </a:lnTo>
                    <a:lnTo>
                      <a:pt x="171" y="458"/>
                    </a:lnTo>
                    <a:lnTo>
                      <a:pt x="171" y="463"/>
                    </a:lnTo>
                    <a:lnTo>
                      <a:pt x="138" y="448"/>
                    </a:lnTo>
                    <a:lnTo>
                      <a:pt x="112" y="470"/>
                    </a:lnTo>
                    <a:lnTo>
                      <a:pt x="19" y="370"/>
                    </a:lnTo>
                    <a:lnTo>
                      <a:pt x="28" y="324"/>
                    </a:lnTo>
                    <a:lnTo>
                      <a:pt x="2" y="274"/>
                    </a:lnTo>
                    <a:lnTo>
                      <a:pt x="0" y="270"/>
                    </a:lnTo>
                    <a:lnTo>
                      <a:pt x="0" y="267"/>
                    </a:lnTo>
                    <a:lnTo>
                      <a:pt x="0" y="262"/>
                    </a:lnTo>
                    <a:lnTo>
                      <a:pt x="2" y="258"/>
                    </a:lnTo>
                    <a:lnTo>
                      <a:pt x="7" y="250"/>
                    </a:lnTo>
                    <a:lnTo>
                      <a:pt x="9" y="243"/>
                    </a:lnTo>
                    <a:lnTo>
                      <a:pt x="14" y="236"/>
                    </a:lnTo>
                    <a:lnTo>
                      <a:pt x="21" y="229"/>
                    </a:lnTo>
                    <a:lnTo>
                      <a:pt x="26" y="222"/>
                    </a:lnTo>
                    <a:lnTo>
                      <a:pt x="33" y="212"/>
                    </a:lnTo>
                    <a:lnTo>
                      <a:pt x="38" y="203"/>
                    </a:lnTo>
                    <a:lnTo>
                      <a:pt x="47" y="196"/>
                    </a:lnTo>
                    <a:lnTo>
                      <a:pt x="55" y="186"/>
                    </a:lnTo>
                    <a:lnTo>
                      <a:pt x="64" y="177"/>
                    </a:lnTo>
                    <a:lnTo>
                      <a:pt x="74" y="167"/>
                    </a:lnTo>
                    <a:lnTo>
                      <a:pt x="83" y="157"/>
                    </a:lnTo>
                    <a:lnTo>
                      <a:pt x="86" y="150"/>
                    </a:lnTo>
                    <a:lnTo>
                      <a:pt x="90" y="146"/>
                    </a:lnTo>
                    <a:lnTo>
                      <a:pt x="95" y="141"/>
                    </a:lnTo>
                    <a:lnTo>
                      <a:pt x="100" y="134"/>
                    </a:lnTo>
                    <a:lnTo>
                      <a:pt x="112" y="124"/>
                    </a:lnTo>
                    <a:lnTo>
                      <a:pt x="121" y="115"/>
                    </a:lnTo>
                    <a:lnTo>
                      <a:pt x="126" y="110"/>
                    </a:lnTo>
                    <a:lnTo>
                      <a:pt x="131" y="105"/>
                    </a:lnTo>
                    <a:lnTo>
                      <a:pt x="135" y="98"/>
                    </a:lnTo>
                    <a:lnTo>
                      <a:pt x="140" y="93"/>
                    </a:lnTo>
                    <a:lnTo>
                      <a:pt x="150" y="84"/>
                    </a:lnTo>
                    <a:lnTo>
                      <a:pt x="162" y="74"/>
                    </a:lnTo>
                    <a:lnTo>
                      <a:pt x="169" y="62"/>
                    </a:lnTo>
                    <a:lnTo>
                      <a:pt x="178" y="53"/>
                    </a:lnTo>
                    <a:lnTo>
                      <a:pt x="188" y="43"/>
                    </a:lnTo>
                    <a:lnTo>
                      <a:pt x="197" y="34"/>
                    </a:lnTo>
                    <a:lnTo>
                      <a:pt x="205" y="26"/>
                    </a:lnTo>
                    <a:lnTo>
                      <a:pt x="214" y="17"/>
                    </a:lnTo>
                    <a:lnTo>
                      <a:pt x="221" y="7"/>
                    </a:lnTo>
                    <a:lnTo>
                      <a:pt x="228" y="0"/>
                    </a:lnTo>
                    <a:close/>
                  </a:path>
                </a:pathLst>
              </a:custGeom>
              <a:solidFill>
                <a:srgbClr val="000000"/>
              </a:solidFill>
              <a:ln w="9525">
                <a:noFill/>
                <a:round/>
                <a:headEnd/>
                <a:tailEnd/>
              </a:ln>
            </p:spPr>
            <p:txBody>
              <a:bodyPr/>
              <a:lstStyle/>
              <a:p>
                <a:endParaRPr lang="en-US">
                  <a:solidFill>
                    <a:srgbClr val="000000"/>
                  </a:solidFill>
                </a:endParaRPr>
              </a:p>
            </p:txBody>
          </p:sp>
          <p:sp>
            <p:nvSpPr>
              <p:cNvPr id="47161" name="Freeform 32"/>
              <p:cNvSpPr>
                <a:spLocks/>
              </p:cNvSpPr>
              <p:nvPr/>
            </p:nvSpPr>
            <p:spPr bwMode="auto">
              <a:xfrm>
                <a:off x="6556" y="11752"/>
                <a:ext cx="40" cy="24"/>
              </a:xfrm>
              <a:custGeom>
                <a:avLst/>
                <a:gdLst>
                  <a:gd name="T0" fmla="*/ 0 w 40"/>
                  <a:gd name="T1" fmla="*/ 17 h 24"/>
                  <a:gd name="T2" fmla="*/ 0 w 40"/>
                  <a:gd name="T3" fmla="*/ 12 h 24"/>
                  <a:gd name="T4" fmla="*/ 14 w 40"/>
                  <a:gd name="T5" fmla="*/ 0 h 24"/>
                  <a:gd name="T6" fmla="*/ 40 w 40"/>
                  <a:gd name="T7" fmla="*/ 12 h 24"/>
                  <a:gd name="T8" fmla="*/ 40 w 40"/>
                  <a:gd name="T9" fmla="*/ 17 h 24"/>
                  <a:gd name="T10" fmla="*/ 7 w 40"/>
                  <a:gd name="T11" fmla="*/ 24 h 24"/>
                  <a:gd name="T12" fmla="*/ 0 w 40"/>
                  <a:gd name="T13" fmla="*/ 17 h 24"/>
                  <a:gd name="T14" fmla="*/ 0 w 40"/>
                  <a:gd name="T15" fmla="*/ 17 h 24"/>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4"/>
                  <a:gd name="T26" fmla="*/ 40 w 40"/>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4">
                    <a:moveTo>
                      <a:pt x="0" y="17"/>
                    </a:moveTo>
                    <a:lnTo>
                      <a:pt x="0" y="12"/>
                    </a:lnTo>
                    <a:lnTo>
                      <a:pt x="14" y="0"/>
                    </a:lnTo>
                    <a:lnTo>
                      <a:pt x="40" y="12"/>
                    </a:lnTo>
                    <a:lnTo>
                      <a:pt x="40" y="17"/>
                    </a:lnTo>
                    <a:lnTo>
                      <a:pt x="7" y="24"/>
                    </a:lnTo>
                    <a:lnTo>
                      <a:pt x="0" y="17"/>
                    </a:lnTo>
                    <a:close/>
                  </a:path>
                </a:pathLst>
              </a:custGeom>
              <a:solidFill>
                <a:srgbClr val="000000"/>
              </a:solidFill>
              <a:ln w="9525">
                <a:noFill/>
                <a:round/>
                <a:headEnd/>
                <a:tailEnd/>
              </a:ln>
            </p:spPr>
            <p:txBody>
              <a:bodyPr/>
              <a:lstStyle/>
              <a:p>
                <a:endParaRPr lang="en-US">
                  <a:solidFill>
                    <a:srgbClr val="000000"/>
                  </a:solidFill>
                </a:endParaRPr>
              </a:p>
            </p:txBody>
          </p:sp>
          <p:sp>
            <p:nvSpPr>
              <p:cNvPr id="47162" name="Freeform 33"/>
              <p:cNvSpPr>
                <a:spLocks/>
              </p:cNvSpPr>
              <p:nvPr/>
            </p:nvSpPr>
            <p:spPr bwMode="auto">
              <a:xfrm>
                <a:off x="6120" y="11270"/>
                <a:ext cx="426" cy="260"/>
              </a:xfrm>
              <a:custGeom>
                <a:avLst/>
                <a:gdLst>
                  <a:gd name="T0" fmla="*/ 412 w 426"/>
                  <a:gd name="T1" fmla="*/ 65 h 260"/>
                  <a:gd name="T2" fmla="*/ 393 w 426"/>
                  <a:gd name="T3" fmla="*/ 74 h 260"/>
                  <a:gd name="T4" fmla="*/ 374 w 426"/>
                  <a:gd name="T5" fmla="*/ 84 h 260"/>
                  <a:gd name="T6" fmla="*/ 357 w 426"/>
                  <a:gd name="T7" fmla="*/ 96 h 260"/>
                  <a:gd name="T8" fmla="*/ 340 w 426"/>
                  <a:gd name="T9" fmla="*/ 108 h 260"/>
                  <a:gd name="T10" fmla="*/ 324 w 426"/>
                  <a:gd name="T11" fmla="*/ 122 h 260"/>
                  <a:gd name="T12" fmla="*/ 307 w 426"/>
                  <a:gd name="T13" fmla="*/ 134 h 260"/>
                  <a:gd name="T14" fmla="*/ 278 w 426"/>
                  <a:gd name="T15" fmla="*/ 160 h 260"/>
                  <a:gd name="T16" fmla="*/ 252 w 426"/>
                  <a:gd name="T17" fmla="*/ 189 h 260"/>
                  <a:gd name="T18" fmla="*/ 228 w 426"/>
                  <a:gd name="T19" fmla="*/ 212 h 260"/>
                  <a:gd name="T20" fmla="*/ 207 w 426"/>
                  <a:gd name="T21" fmla="*/ 232 h 260"/>
                  <a:gd name="T22" fmla="*/ 190 w 426"/>
                  <a:gd name="T23" fmla="*/ 248 h 260"/>
                  <a:gd name="T24" fmla="*/ 176 w 426"/>
                  <a:gd name="T25" fmla="*/ 260 h 260"/>
                  <a:gd name="T26" fmla="*/ 121 w 426"/>
                  <a:gd name="T27" fmla="*/ 222 h 260"/>
                  <a:gd name="T28" fmla="*/ 69 w 426"/>
                  <a:gd name="T29" fmla="*/ 217 h 260"/>
                  <a:gd name="T30" fmla="*/ 50 w 426"/>
                  <a:gd name="T31" fmla="*/ 193 h 260"/>
                  <a:gd name="T32" fmla="*/ 29 w 426"/>
                  <a:gd name="T33" fmla="*/ 167 h 260"/>
                  <a:gd name="T34" fmla="*/ 10 w 426"/>
                  <a:gd name="T35" fmla="*/ 141 h 260"/>
                  <a:gd name="T36" fmla="*/ 0 w 426"/>
                  <a:gd name="T37" fmla="*/ 119 h 260"/>
                  <a:gd name="T38" fmla="*/ 29 w 426"/>
                  <a:gd name="T39" fmla="*/ 86 h 260"/>
                  <a:gd name="T40" fmla="*/ 29 w 426"/>
                  <a:gd name="T41" fmla="*/ 79 h 260"/>
                  <a:gd name="T42" fmla="*/ 48 w 426"/>
                  <a:gd name="T43" fmla="*/ 79 h 260"/>
                  <a:gd name="T44" fmla="*/ 71 w 426"/>
                  <a:gd name="T45" fmla="*/ 79 h 260"/>
                  <a:gd name="T46" fmla="*/ 76 w 426"/>
                  <a:gd name="T47" fmla="*/ 86 h 260"/>
                  <a:gd name="T48" fmla="*/ 76 w 426"/>
                  <a:gd name="T49" fmla="*/ 100 h 260"/>
                  <a:gd name="T50" fmla="*/ 86 w 426"/>
                  <a:gd name="T51" fmla="*/ 115 h 260"/>
                  <a:gd name="T52" fmla="*/ 107 w 426"/>
                  <a:gd name="T53" fmla="*/ 119 h 260"/>
                  <a:gd name="T54" fmla="*/ 126 w 426"/>
                  <a:gd name="T55" fmla="*/ 98 h 260"/>
                  <a:gd name="T56" fmla="*/ 124 w 426"/>
                  <a:gd name="T57" fmla="*/ 79 h 260"/>
                  <a:gd name="T58" fmla="*/ 107 w 426"/>
                  <a:gd name="T59" fmla="*/ 65 h 260"/>
                  <a:gd name="T60" fmla="*/ 86 w 426"/>
                  <a:gd name="T61" fmla="*/ 69 h 260"/>
                  <a:gd name="T62" fmla="*/ 64 w 426"/>
                  <a:gd name="T63" fmla="*/ 77 h 260"/>
                  <a:gd name="T64" fmla="*/ 38 w 426"/>
                  <a:gd name="T65" fmla="*/ 77 h 260"/>
                  <a:gd name="T66" fmla="*/ 24 w 426"/>
                  <a:gd name="T67" fmla="*/ 77 h 260"/>
                  <a:gd name="T68" fmla="*/ 19 w 426"/>
                  <a:gd name="T69" fmla="*/ 53 h 260"/>
                  <a:gd name="T70" fmla="*/ 24 w 426"/>
                  <a:gd name="T71" fmla="*/ 48 h 260"/>
                  <a:gd name="T72" fmla="*/ 45 w 426"/>
                  <a:gd name="T73" fmla="*/ 38 h 260"/>
                  <a:gd name="T74" fmla="*/ 64 w 426"/>
                  <a:gd name="T75" fmla="*/ 34 h 260"/>
                  <a:gd name="T76" fmla="*/ 88 w 426"/>
                  <a:gd name="T77" fmla="*/ 29 h 260"/>
                  <a:gd name="T78" fmla="*/ 114 w 426"/>
                  <a:gd name="T79" fmla="*/ 19 h 260"/>
                  <a:gd name="T80" fmla="*/ 140 w 426"/>
                  <a:gd name="T81" fmla="*/ 15 h 260"/>
                  <a:gd name="T82" fmla="*/ 169 w 426"/>
                  <a:gd name="T83" fmla="*/ 7 h 260"/>
                  <a:gd name="T84" fmla="*/ 198 w 426"/>
                  <a:gd name="T85" fmla="*/ 3 h 260"/>
                  <a:gd name="T86" fmla="*/ 224 w 426"/>
                  <a:gd name="T87" fmla="*/ 0 h 260"/>
                  <a:gd name="T88" fmla="*/ 250 w 426"/>
                  <a:gd name="T89" fmla="*/ 3 h 260"/>
                  <a:gd name="T90" fmla="*/ 274 w 426"/>
                  <a:gd name="T91" fmla="*/ 3 h 260"/>
                  <a:gd name="T92" fmla="*/ 298 w 426"/>
                  <a:gd name="T93" fmla="*/ 7 h 260"/>
                  <a:gd name="T94" fmla="*/ 321 w 426"/>
                  <a:gd name="T95" fmla="*/ 15 h 260"/>
                  <a:gd name="T96" fmla="*/ 343 w 426"/>
                  <a:gd name="T97" fmla="*/ 22 h 260"/>
                  <a:gd name="T98" fmla="*/ 364 w 426"/>
                  <a:gd name="T99" fmla="*/ 31 h 260"/>
                  <a:gd name="T100" fmla="*/ 383 w 426"/>
                  <a:gd name="T101" fmla="*/ 36 h 260"/>
                  <a:gd name="T102" fmla="*/ 409 w 426"/>
                  <a:gd name="T103" fmla="*/ 50 h 260"/>
                  <a:gd name="T104" fmla="*/ 424 w 426"/>
                  <a:gd name="T105" fmla="*/ 57 h 2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6"/>
                  <a:gd name="T160" fmla="*/ 0 h 260"/>
                  <a:gd name="T161" fmla="*/ 426 w 426"/>
                  <a:gd name="T162" fmla="*/ 260 h 2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6" h="260">
                    <a:moveTo>
                      <a:pt x="426" y="60"/>
                    </a:moveTo>
                    <a:lnTo>
                      <a:pt x="419" y="60"/>
                    </a:lnTo>
                    <a:lnTo>
                      <a:pt x="412" y="65"/>
                    </a:lnTo>
                    <a:lnTo>
                      <a:pt x="405" y="67"/>
                    </a:lnTo>
                    <a:lnTo>
                      <a:pt x="397" y="69"/>
                    </a:lnTo>
                    <a:lnTo>
                      <a:pt x="393" y="74"/>
                    </a:lnTo>
                    <a:lnTo>
                      <a:pt x="386" y="77"/>
                    </a:lnTo>
                    <a:lnTo>
                      <a:pt x="381" y="79"/>
                    </a:lnTo>
                    <a:lnTo>
                      <a:pt x="374" y="84"/>
                    </a:lnTo>
                    <a:lnTo>
                      <a:pt x="369" y="86"/>
                    </a:lnTo>
                    <a:lnTo>
                      <a:pt x="362" y="91"/>
                    </a:lnTo>
                    <a:lnTo>
                      <a:pt x="357" y="96"/>
                    </a:lnTo>
                    <a:lnTo>
                      <a:pt x="352" y="100"/>
                    </a:lnTo>
                    <a:lnTo>
                      <a:pt x="345" y="103"/>
                    </a:lnTo>
                    <a:lnTo>
                      <a:pt x="340" y="108"/>
                    </a:lnTo>
                    <a:lnTo>
                      <a:pt x="336" y="112"/>
                    </a:lnTo>
                    <a:lnTo>
                      <a:pt x="331" y="117"/>
                    </a:lnTo>
                    <a:lnTo>
                      <a:pt x="324" y="122"/>
                    </a:lnTo>
                    <a:lnTo>
                      <a:pt x="319" y="124"/>
                    </a:lnTo>
                    <a:lnTo>
                      <a:pt x="312" y="129"/>
                    </a:lnTo>
                    <a:lnTo>
                      <a:pt x="307" y="134"/>
                    </a:lnTo>
                    <a:lnTo>
                      <a:pt x="298" y="143"/>
                    </a:lnTo>
                    <a:lnTo>
                      <a:pt x="288" y="153"/>
                    </a:lnTo>
                    <a:lnTo>
                      <a:pt x="278" y="160"/>
                    </a:lnTo>
                    <a:lnTo>
                      <a:pt x="269" y="170"/>
                    </a:lnTo>
                    <a:lnTo>
                      <a:pt x="259" y="179"/>
                    </a:lnTo>
                    <a:lnTo>
                      <a:pt x="252" y="189"/>
                    </a:lnTo>
                    <a:lnTo>
                      <a:pt x="245" y="196"/>
                    </a:lnTo>
                    <a:lnTo>
                      <a:pt x="236" y="203"/>
                    </a:lnTo>
                    <a:lnTo>
                      <a:pt x="228" y="212"/>
                    </a:lnTo>
                    <a:lnTo>
                      <a:pt x="221" y="220"/>
                    </a:lnTo>
                    <a:lnTo>
                      <a:pt x="214" y="224"/>
                    </a:lnTo>
                    <a:lnTo>
                      <a:pt x="207" y="232"/>
                    </a:lnTo>
                    <a:lnTo>
                      <a:pt x="202" y="239"/>
                    </a:lnTo>
                    <a:lnTo>
                      <a:pt x="195" y="243"/>
                    </a:lnTo>
                    <a:lnTo>
                      <a:pt x="190" y="248"/>
                    </a:lnTo>
                    <a:lnTo>
                      <a:pt x="183" y="253"/>
                    </a:lnTo>
                    <a:lnTo>
                      <a:pt x="179" y="255"/>
                    </a:lnTo>
                    <a:lnTo>
                      <a:pt x="176" y="260"/>
                    </a:lnTo>
                    <a:lnTo>
                      <a:pt x="167" y="260"/>
                    </a:lnTo>
                    <a:lnTo>
                      <a:pt x="162" y="260"/>
                    </a:lnTo>
                    <a:lnTo>
                      <a:pt x="121" y="222"/>
                    </a:lnTo>
                    <a:lnTo>
                      <a:pt x="79" y="224"/>
                    </a:lnTo>
                    <a:lnTo>
                      <a:pt x="74" y="220"/>
                    </a:lnTo>
                    <a:lnTo>
                      <a:pt x="69" y="217"/>
                    </a:lnTo>
                    <a:lnTo>
                      <a:pt x="62" y="210"/>
                    </a:lnTo>
                    <a:lnTo>
                      <a:pt x="57" y="203"/>
                    </a:lnTo>
                    <a:lnTo>
                      <a:pt x="50" y="193"/>
                    </a:lnTo>
                    <a:lnTo>
                      <a:pt x="43" y="186"/>
                    </a:lnTo>
                    <a:lnTo>
                      <a:pt x="33" y="177"/>
                    </a:lnTo>
                    <a:lnTo>
                      <a:pt x="29" y="167"/>
                    </a:lnTo>
                    <a:lnTo>
                      <a:pt x="21" y="158"/>
                    </a:lnTo>
                    <a:lnTo>
                      <a:pt x="14" y="148"/>
                    </a:lnTo>
                    <a:lnTo>
                      <a:pt x="10" y="141"/>
                    </a:lnTo>
                    <a:lnTo>
                      <a:pt x="5" y="131"/>
                    </a:lnTo>
                    <a:lnTo>
                      <a:pt x="2" y="124"/>
                    </a:lnTo>
                    <a:lnTo>
                      <a:pt x="0" y="119"/>
                    </a:lnTo>
                    <a:lnTo>
                      <a:pt x="0" y="115"/>
                    </a:lnTo>
                    <a:lnTo>
                      <a:pt x="2" y="112"/>
                    </a:lnTo>
                    <a:lnTo>
                      <a:pt x="29" y="86"/>
                    </a:lnTo>
                    <a:lnTo>
                      <a:pt x="26" y="84"/>
                    </a:lnTo>
                    <a:lnTo>
                      <a:pt x="26" y="79"/>
                    </a:lnTo>
                    <a:lnTo>
                      <a:pt x="29" y="79"/>
                    </a:lnTo>
                    <a:lnTo>
                      <a:pt x="33" y="79"/>
                    </a:lnTo>
                    <a:lnTo>
                      <a:pt x="38" y="79"/>
                    </a:lnTo>
                    <a:lnTo>
                      <a:pt x="48" y="79"/>
                    </a:lnTo>
                    <a:lnTo>
                      <a:pt x="55" y="79"/>
                    </a:lnTo>
                    <a:lnTo>
                      <a:pt x="64" y="79"/>
                    </a:lnTo>
                    <a:lnTo>
                      <a:pt x="71" y="79"/>
                    </a:lnTo>
                    <a:lnTo>
                      <a:pt x="79" y="79"/>
                    </a:lnTo>
                    <a:lnTo>
                      <a:pt x="76" y="81"/>
                    </a:lnTo>
                    <a:lnTo>
                      <a:pt x="76" y="86"/>
                    </a:lnTo>
                    <a:lnTo>
                      <a:pt x="76" y="91"/>
                    </a:lnTo>
                    <a:lnTo>
                      <a:pt x="76" y="96"/>
                    </a:lnTo>
                    <a:lnTo>
                      <a:pt x="76" y="100"/>
                    </a:lnTo>
                    <a:lnTo>
                      <a:pt x="81" y="105"/>
                    </a:lnTo>
                    <a:lnTo>
                      <a:pt x="83" y="110"/>
                    </a:lnTo>
                    <a:lnTo>
                      <a:pt x="86" y="115"/>
                    </a:lnTo>
                    <a:lnTo>
                      <a:pt x="90" y="117"/>
                    </a:lnTo>
                    <a:lnTo>
                      <a:pt x="98" y="119"/>
                    </a:lnTo>
                    <a:lnTo>
                      <a:pt x="107" y="119"/>
                    </a:lnTo>
                    <a:lnTo>
                      <a:pt x="117" y="115"/>
                    </a:lnTo>
                    <a:lnTo>
                      <a:pt x="124" y="108"/>
                    </a:lnTo>
                    <a:lnTo>
                      <a:pt x="126" y="98"/>
                    </a:lnTo>
                    <a:lnTo>
                      <a:pt x="126" y="91"/>
                    </a:lnTo>
                    <a:lnTo>
                      <a:pt x="126" y="86"/>
                    </a:lnTo>
                    <a:lnTo>
                      <a:pt x="124" y="79"/>
                    </a:lnTo>
                    <a:lnTo>
                      <a:pt x="124" y="74"/>
                    </a:lnTo>
                    <a:lnTo>
                      <a:pt x="117" y="67"/>
                    </a:lnTo>
                    <a:lnTo>
                      <a:pt x="107" y="65"/>
                    </a:lnTo>
                    <a:lnTo>
                      <a:pt x="100" y="62"/>
                    </a:lnTo>
                    <a:lnTo>
                      <a:pt x="90" y="65"/>
                    </a:lnTo>
                    <a:lnTo>
                      <a:pt x="86" y="69"/>
                    </a:lnTo>
                    <a:lnTo>
                      <a:pt x="81" y="77"/>
                    </a:lnTo>
                    <a:lnTo>
                      <a:pt x="71" y="77"/>
                    </a:lnTo>
                    <a:lnTo>
                      <a:pt x="64" y="77"/>
                    </a:lnTo>
                    <a:lnTo>
                      <a:pt x="55" y="77"/>
                    </a:lnTo>
                    <a:lnTo>
                      <a:pt x="48" y="77"/>
                    </a:lnTo>
                    <a:lnTo>
                      <a:pt x="38" y="77"/>
                    </a:lnTo>
                    <a:lnTo>
                      <a:pt x="33" y="77"/>
                    </a:lnTo>
                    <a:lnTo>
                      <a:pt x="29" y="77"/>
                    </a:lnTo>
                    <a:lnTo>
                      <a:pt x="24" y="77"/>
                    </a:lnTo>
                    <a:lnTo>
                      <a:pt x="21" y="67"/>
                    </a:lnTo>
                    <a:lnTo>
                      <a:pt x="19" y="60"/>
                    </a:lnTo>
                    <a:lnTo>
                      <a:pt x="19" y="53"/>
                    </a:lnTo>
                    <a:lnTo>
                      <a:pt x="19" y="50"/>
                    </a:lnTo>
                    <a:lnTo>
                      <a:pt x="24" y="48"/>
                    </a:lnTo>
                    <a:lnTo>
                      <a:pt x="31" y="46"/>
                    </a:lnTo>
                    <a:lnTo>
                      <a:pt x="38" y="43"/>
                    </a:lnTo>
                    <a:lnTo>
                      <a:pt x="45" y="38"/>
                    </a:lnTo>
                    <a:lnTo>
                      <a:pt x="50" y="38"/>
                    </a:lnTo>
                    <a:lnTo>
                      <a:pt x="57" y="36"/>
                    </a:lnTo>
                    <a:lnTo>
                      <a:pt x="64" y="34"/>
                    </a:lnTo>
                    <a:lnTo>
                      <a:pt x="71" y="31"/>
                    </a:lnTo>
                    <a:lnTo>
                      <a:pt x="81" y="29"/>
                    </a:lnTo>
                    <a:lnTo>
                      <a:pt x="88" y="29"/>
                    </a:lnTo>
                    <a:lnTo>
                      <a:pt x="95" y="26"/>
                    </a:lnTo>
                    <a:lnTo>
                      <a:pt x="105" y="24"/>
                    </a:lnTo>
                    <a:lnTo>
                      <a:pt x="114" y="19"/>
                    </a:lnTo>
                    <a:lnTo>
                      <a:pt x="121" y="19"/>
                    </a:lnTo>
                    <a:lnTo>
                      <a:pt x="131" y="17"/>
                    </a:lnTo>
                    <a:lnTo>
                      <a:pt x="140" y="15"/>
                    </a:lnTo>
                    <a:lnTo>
                      <a:pt x="150" y="12"/>
                    </a:lnTo>
                    <a:lnTo>
                      <a:pt x="159" y="10"/>
                    </a:lnTo>
                    <a:lnTo>
                      <a:pt x="169" y="7"/>
                    </a:lnTo>
                    <a:lnTo>
                      <a:pt x="179" y="5"/>
                    </a:lnTo>
                    <a:lnTo>
                      <a:pt x="188" y="5"/>
                    </a:lnTo>
                    <a:lnTo>
                      <a:pt x="198" y="3"/>
                    </a:lnTo>
                    <a:lnTo>
                      <a:pt x="207" y="3"/>
                    </a:lnTo>
                    <a:lnTo>
                      <a:pt x="214" y="3"/>
                    </a:lnTo>
                    <a:lnTo>
                      <a:pt x="224" y="0"/>
                    </a:lnTo>
                    <a:lnTo>
                      <a:pt x="231" y="0"/>
                    </a:lnTo>
                    <a:lnTo>
                      <a:pt x="240" y="3"/>
                    </a:lnTo>
                    <a:lnTo>
                      <a:pt x="250" y="3"/>
                    </a:lnTo>
                    <a:lnTo>
                      <a:pt x="257" y="3"/>
                    </a:lnTo>
                    <a:lnTo>
                      <a:pt x="264" y="3"/>
                    </a:lnTo>
                    <a:lnTo>
                      <a:pt x="274" y="3"/>
                    </a:lnTo>
                    <a:lnTo>
                      <a:pt x="281" y="3"/>
                    </a:lnTo>
                    <a:lnTo>
                      <a:pt x="290" y="5"/>
                    </a:lnTo>
                    <a:lnTo>
                      <a:pt x="298" y="7"/>
                    </a:lnTo>
                    <a:lnTo>
                      <a:pt x="305" y="10"/>
                    </a:lnTo>
                    <a:lnTo>
                      <a:pt x="312" y="12"/>
                    </a:lnTo>
                    <a:lnTo>
                      <a:pt x="321" y="15"/>
                    </a:lnTo>
                    <a:lnTo>
                      <a:pt x="328" y="17"/>
                    </a:lnTo>
                    <a:lnTo>
                      <a:pt x="338" y="19"/>
                    </a:lnTo>
                    <a:lnTo>
                      <a:pt x="343" y="22"/>
                    </a:lnTo>
                    <a:lnTo>
                      <a:pt x="350" y="24"/>
                    </a:lnTo>
                    <a:lnTo>
                      <a:pt x="357" y="29"/>
                    </a:lnTo>
                    <a:lnTo>
                      <a:pt x="364" y="31"/>
                    </a:lnTo>
                    <a:lnTo>
                      <a:pt x="371" y="31"/>
                    </a:lnTo>
                    <a:lnTo>
                      <a:pt x="378" y="34"/>
                    </a:lnTo>
                    <a:lnTo>
                      <a:pt x="383" y="36"/>
                    </a:lnTo>
                    <a:lnTo>
                      <a:pt x="388" y="38"/>
                    </a:lnTo>
                    <a:lnTo>
                      <a:pt x="397" y="46"/>
                    </a:lnTo>
                    <a:lnTo>
                      <a:pt x="409" y="50"/>
                    </a:lnTo>
                    <a:lnTo>
                      <a:pt x="414" y="53"/>
                    </a:lnTo>
                    <a:lnTo>
                      <a:pt x="421" y="55"/>
                    </a:lnTo>
                    <a:lnTo>
                      <a:pt x="424" y="57"/>
                    </a:lnTo>
                    <a:lnTo>
                      <a:pt x="426" y="60"/>
                    </a:lnTo>
                    <a:close/>
                  </a:path>
                </a:pathLst>
              </a:custGeom>
              <a:solidFill>
                <a:srgbClr val="000000"/>
              </a:solidFill>
              <a:ln w="9525">
                <a:noFill/>
                <a:round/>
                <a:headEnd/>
                <a:tailEnd/>
              </a:ln>
            </p:spPr>
            <p:txBody>
              <a:bodyPr/>
              <a:lstStyle/>
              <a:p>
                <a:endParaRPr lang="en-US">
                  <a:solidFill>
                    <a:srgbClr val="000000"/>
                  </a:solidFill>
                </a:endParaRPr>
              </a:p>
            </p:txBody>
          </p:sp>
          <p:sp>
            <p:nvSpPr>
              <p:cNvPr id="47163" name="Freeform 34"/>
              <p:cNvSpPr>
                <a:spLocks/>
              </p:cNvSpPr>
              <p:nvPr/>
            </p:nvSpPr>
            <p:spPr bwMode="auto">
              <a:xfrm>
                <a:off x="6144" y="11335"/>
                <a:ext cx="57" cy="23"/>
              </a:xfrm>
              <a:custGeom>
                <a:avLst/>
                <a:gdLst>
                  <a:gd name="T0" fmla="*/ 0 w 57"/>
                  <a:gd name="T1" fmla="*/ 12 h 23"/>
                  <a:gd name="T2" fmla="*/ 2 w 57"/>
                  <a:gd name="T3" fmla="*/ 14 h 23"/>
                  <a:gd name="T4" fmla="*/ 31 w 57"/>
                  <a:gd name="T5" fmla="*/ 23 h 23"/>
                  <a:gd name="T6" fmla="*/ 55 w 57"/>
                  <a:gd name="T7" fmla="*/ 14 h 23"/>
                  <a:gd name="T8" fmla="*/ 57 w 57"/>
                  <a:gd name="T9" fmla="*/ 12 h 23"/>
                  <a:gd name="T10" fmla="*/ 36 w 57"/>
                  <a:gd name="T11" fmla="*/ 0 h 23"/>
                  <a:gd name="T12" fmla="*/ 0 w 57"/>
                  <a:gd name="T13" fmla="*/ 12 h 23"/>
                  <a:gd name="T14" fmla="*/ 0 w 57"/>
                  <a:gd name="T15" fmla="*/ 12 h 23"/>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23"/>
                  <a:gd name="T26" fmla="*/ 57 w 57"/>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23">
                    <a:moveTo>
                      <a:pt x="0" y="12"/>
                    </a:moveTo>
                    <a:lnTo>
                      <a:pt x="2" y="14"/>
                    </a:lnTo>
                    <a:lnTo>
                      <a:pt x="31" y="23"/>
                    </a:lnTo>
                    <a:lnTo>
                      <a:pt x="55" y="14"/>
                    </a:lnTo>
                    <a:lnTo>
                      <a:pt x="57" y="12"/>
                    </a:lnTo>
                    <a:lnTo>
                      <a:pt x="36" y="0"/>
                    </a:lnTo>
                    <a:lnTo>
                      <a:pt x="0" y="12"/>
                    </a:lnTo>
                    <a:close/>
                  </a:path>
                </a:pathLst>
              </a:custGeom>
              <a:solidFill>
                <a:srgbClr val="000000"/>
              </a:solidFill>
              <a:ln w="9525">
                <a:noFill/>
                <a:round/>
                <a:headEnd/>
                <a:tailEnd/>
              </a:ln>
            </p:spPr>
            <p:txBody>
              <a:bodyPr/>
              <a:lstStyle/>
              <a:p>
                <a:endParaRPr lang="en-US">
                  <a:solidFill>
                    <a:srgbClr val="000000"/>
                  </a:solidFill>
                </a:endParaRPr>
              </a:p>
            </p:txBody>
          </p:sp>
        </p:grpSp>
        <p:sp>
          <p:nvSpPr>
            <p:cNvPr id="47143" name="Line 35"/>
            <p:cNvSpPr>
              <a:spLocks noChangeShapeType="1"/>
            </p:cNvSpPr>
            <p:nvPr/>
          </p:nvSpPr>
          <p:spPr bwMode="auto">
            <a:xfrm flipH="1">
              <a:off x="175" y="948"/>
              <a:ext cx="416" cy="0"/>
            </a:xfrm>
            <a:prstGeom prst="line">
              <a:avLst/>
            </a:prstGeom>
            <a:noFill/>
            <a:ln w="9525">
              <a:solidFill>
                <a:srgbClr val="000000"/>
              </a:solidFill>
              <a:round/>
              <a:headEnd/>
              <a:tailEnd/>
            </a:ln>
          </p:spPr>
          <p:txBody>
            <a:bodyPr/>
            <a:lstStyle/>
            <a:p>
              <a:endParaRPr lang="en-US">
                <a:solidFill>
                  <a:srgbClr val="000000"/>
                </a:solidFill>
              </a:endParaRPr>
            </a:p>
          </p:txBody>
        </p:sp>
        <p:sp>
          <p:nvSpPr>
            <p:cNvPr id="47144" name="Line 36"/>
            <p:cNvSpPr>
              <a:spLocks noChangeShapeType="1"/>
            </p:cNvSpPr>
            <p:nvPr/>
          </p:nvSpPr>
          <p:spPr bwMode="auto">
            <a:xfrm flipH="1">
              <a:off x="279" y="1052"/>
              <a:ext cx="415" cy="0"/>
            </a:xfrm>
            <a:prstGeom prst="line">
              <a:avLst/>
            </a:prstGeom>
            <a:noFill/>
            <a:ln w="9525">
              <a:solidFill>
                <a:srgbClr val="000000"/>
              </a:solidFill>
              <a:round/>
              <a:headEnd/>
              <a:tailEnd/>
            </a:ln>
          </p:spPr>
          <p:txBody>
            <a:bodyPr/>
            <a:lstStyle/>
            <a:p>
              <a:endParaRPr lang="en-US">
                <a:solidFill>
                  <a:srgbClr val="000000"/>
                </a:solidFill>
              </a:endParaRPr>
            </a:p>
          </p:txBody>
        </p:sp>
        <p:sp>
          <p:nvSpPr>
            <p:cNvPr id="47145" name="Line 37"/>
            <p:cNvSpPr>
              <a:spLocks noChangeShapeType="1"/>
            </p:cNvSpPr>
            <p:nvPr/>
          </p:nvSpPr>
          <p:spPr bwMode="auto">
            <a:xfrm flipH="1">
              <a:off x="175" y="1156"/>
              <a:ext cx="416" cy="0"/>
            </a:xfrm>
            <a:prstGeom prst="line">
              <a:avLst/>
            </a:prstGeom>
            <a:noFill/>
            <a:ln w="9525">
              <a:solidFill>
                <a:srgbClr val="000000"/>
              </a:solidFill>
              <a:round/>
              <a:headEnd/>
              <a:tailEnd/>
            </a:ln>
          </p:spPr>
          <p:txBody>
            <a:bodyPr/>
            <a:lstStyle/>
            <a:p>
              <a:endParaRPr lang="en-US">
                <a:solidFill>
                  <a:srgbClr val="000000"/>
                </a:solidFill>
              </a:endParaRPr>
            </a:p>
          </p:txBody>
        </p:sp>
        <p:sp>
          <p:nvSpPr>
            <p:cNvPr id="47146" name="Text Box 46"/>
            <p:cNvSpPr txBox="1">
              <a:spLocks noChangeArrowheads="1"/>
            </p:cNvSpPr>
            <p:nvPr/>
          </p:nvSpPr>
          <p:spPr bwMode="auto">
            <a:xfrm>
              <a:off x="2267" y="429"/>
              <a:ext cx="1144" cy="416"/>
            </a:xfrm>
            <a:prstGeom prst="rect">
              <a:avLst/>
            </a:prstGeom>
            <a:noFill/>
            <a:ln w="9525">
              <a:noFill/>
              <a:miter lim="800000"/>
              <a:headEnd/>
              <a:tailEnd/>
            </a:ln>
          </p:spPr>
          <p:txBody>
            <a:bodyPr/>
            <a:lstStyle/>
            <a:p>
              <a:r>
                <a:rPr lang="en-US" sz="2400">
                  <a:solidFill>
                    <a:srgbClr val="FF0000"/>
                  </a:solidFill>
                </a:rPr>
                <a:t>“BZZZZ....”</a:t>
              </a:r>
            </a:p>
          </p:txBody>
        </p:sp>
        <p:sp>
          <p:nvSpPr>
            <p:cNvPr id="47147" name="Text Box 47"/>
            <p:cNvSpPr txBox="1">
              <a:spLocks noChangeArrowheads="1"/>
            </p:cNvSpPr>
            <p:nvPr/>
          </p:nvSpPr>
          <p:spPr bwMode="auto">
            <a:xfrm>
              <a:off x="487" y="429"/>
              <a:ext cx="1143" cy="416"/>
            </a:xfrm>
            <a:prstGeom prst="rect">
              <a:avLst/>
            </a:prstGeom>
            <a:noFill/>
            <a:ln w="9525">
              <a:noFill/>
              <a:miter lim="800000"/>
              <a:headEnd/>
              <a:tailEnd/>
            </a:ln>
          </p:spPr>
          <p:txBody>
            <a:bodyPr/>
            <a:lstStyle/>
            <a:p>
              <a:r>
                <a:rPr lang="en-US" sz="2400">
                  <a:solidFill>
                    <a:srgbClr val="FF0000"/>
                  </a:solidFill>
                </a:rPr>
                <a:t>“VROOM!”</a:t>
              </a:r>
            </a:p>
          </p:txBody>
        </p:sp>
      </p:grpSp>
      <p:sp>
        <p:nvSpPr>
          <p:cNvPr id="47107" name="AutoShape 17"/>
          <p:cNvSpPr>
            <a:spLocks noChangeAspect="1" noChangeArrowheads="1"/>
          </p:cNvSpPr>
          <p:nvPr/>
        </p:nvSpPr>
        <p:spPr bwMode="auto">
          <a:xfrm>
            <a:off x="4881563" y="503238"/>
            <a:ext cx="2620962" cy="1181100"/>
          </a:xfrm>
          <a:prstGeom prst="rect">
            <a:avLst/>
          </a:prstGeom>
          <a:noFill/>
          <a:ln w="9525">
            <a:noFill/>
            <a:miter lim="800000"/>
            <a:headEnd/>
            <a:tailEnd/>
          </a:ln>
        </p:spPr>
        <p:txBody>
          <a:bodyPr/>
          <a:lstStyle/>
          <a:p>
            <a:endParaRPr lang="en-US">
              <a:solidFill>
                <a:srgbClr val="000000"/>
              </a:solidFill>
            </a:endParaRPr>
          </a:p>
        </p:txBody>
      </p:sp>
      <p:pic>
        <p:nvPicPr>
          <p:cNvPr id="47108" name="Picture 38" descr="j0310932[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5722938" y="668338"/>
            <a:ext cx="2622550" cy="1181100"/>
          </a:xfrm>
          <a:prstGeom prst="rect">
            <a:avLst/>
          </a:prstGeom>
          <a:noFill/>
          <a:ln w="9525">
            <a:noFill/>
            <a:miter lim="800000"/>
            <a:headEnd/>
            <a:tailEnd/>
          </a:ln>
        </p:spPr>
      </p:pic>
      <p:sp>
        <p:nvSpPr>
          <p:cNvPr id="47109" name="Line 39"/>
          <p:cNvSpPr>
            <a:spLocks noChangeShapeType="1"/>
          </p:cNvSpPr>
          <p:nvPr/>
        </p:nvSpPr>
        <p:spPr bwMode="auto">
          <a:xfrm flipH="1">
            <a:off x="5046663" y="1162050"/>
            <a:ext cx="512762" cy="0"/>
          </a:xfrm>
          <a:prstGeom prst="line">
            <a:avLst/>
          </a:prstGeom>
          <a:noFill/>
          <a:ln w="9525">
            <a:solidFill>
              <a:srgbClr val="000000"/>
            </a:solidFill>
            <a:round/>
            <a:headEnd/>
            <a:tailEnd/>
          </a:ln>
        </p:spPr>
        <p:txBody>
          <a:bodyPr/>
          <a:lstStyle/>
          <a:p>
            <a:endParaRPr lang="en-US">
              <a:solidFill>
                <a:srgbClr val="000000"/>
              </a:solidFill>
            </a:endParaRPr>
          </a:p>
        </p:txBody>
      </p:sp>
      <p:sp>
        <p:nvSpPr>
          <p:cNvPr id="47110" name="Line 40"/>
          <p:cNvSpPr>
            <a:spLocks noChangeShapeType="1"/>
          </p:cNvSpPr>
          <p:nvPr/>
        </p:nvSpPr>
        <p:spPr bwMode="auto">
          <a:xfrm flipH="1">
            <a:off x="5064125" y="1327150"/>
            <a:ext cx="658813" cy="0"/>
          </a:xfrm>
          <a:prstGeom prst="line">
            <a:avLst/>
          </a:prstGeom>
          <a:noFill/>
          <a:ln w="9525">
            <a:solidFill>
              <a:srgbClr val="000000"/>
            </a:solidFill>
            <a:round/>
            <a:headEnd/>
            <a:tailEnd/>
          </a:ln>
        </p:spPr>
        <p:txBody>
          <a:bodyPr/>
          <a:lstStyle/>
          <a:p>
            <a:endParaRPr lang="en-US">
              <a:solidFill>
                <a:srgbClr val="000000"/>
              </a:solidFill>
            </a:endParaRPr>
          </a:p>
        </p:txBody>
      </p:sp>
      <p:sp>
        <p:nvSpPr>
          <p:cNvPr id="47111" name="Line 41"/>
          <p:cNvSpPr>
            <a:spLocks noChangeShapeType="1"/>
          </p:cNvSpPr>
          <p:nvPr/>
        </p:nvSpPr>
        <p:spPr bwMode="auto">
          <a:xfrm flipH="1">
            <a:off x="4899025" y="1492250"/>
            <a:ext cx="660400" cy="0"/>
          </a:xfrm>
          <a:prstGeom prst="line">
            <a:avLst/>
          </a:prstGeom>
          <a:noFill/>
          <a:ln w="9525">
            <a:solidFill>
              <a:srgbClr val="000000"/>
            </a:solidFill>
            <a:round/>
            <a:headEnd/>
            <a:tailEnd/>
          </a:ln>
        </p:spPr>
        <p:txBody>
          <a:bodyPr/>
          <a:lstStyle/>
          <a:p>
            <a:endParaRPr lang="en-US">
              <a:solidFill>
                <a:srgbClr val="000000"/>
              </a:solidFill>
            </a:endParaRPr>
          </a:p>
        </p:txBody>
      </p:sp>
      <p:sp>
        <p:nvSpPr>
          <p:cNvPr id="47112" name="Text Box 48"/>
          <p:cNvSpPr txBox="1">
            <a:spLocks noChangeArrowheads="1"/>
          </p:cNvSpPr>
          <p:nvPr/>
        </p:nvSpPr>
        <p:spPr bwMode="auto">
          <a:xfrm>
            <a:off x="5705475" y="338138"/>
            <a:ext cx="1814513" cy="660400"/>
          </a:xfrm>
          <a:prstGeom prst="rect">
            <a:avLst/>
          </a:prstGeom>
          <a:noFill/>
          <a:ln w="9525">
            <a:noFill/>
            <a:miter lim="800000"/>
            <a:headEnd/>
            <a:tailEnd/>
          </a:ln>
        </p:spPr>
        <p:txBody>
          <a:bodyPr/>
          <a:lstStyle/>
          <a:p>
            <a:r>
              <a:rPr lang="en-US" sz="2400">
                <a:solidFill>
                  <a:srgbClr val="FF0000"/>
                </a:solidFill>
              </a:rPr>
              <a:t>“VROOM!”</a:t>
            </a:r>
          </a:p>
        </p:txBody>
      </p:sp>
      <p:grpSp>
        <p:nvGrpSpPr>
          <p:cNvPr id="4" name="Group 81"/>
          <p:cNvGrpSpPr>
            <a:grpSpLocks/>
          </p:cNvGrpSpPr>
          <p:nvPr/>
        </p:nvGrpSpPr>
        <p:grpSpPr bwMode="auto">
          <a:xfrm>
            <a:off x="7556500" y="501650"/>
            <a:ext cx="1154113" cy="658813"/>
            <a:chOff x="4760" y="316"/>
            <a:chExt cx="727" cy="415"/>
          </a:xfrm>
        </p:grpSpPr>
        <p:sp>
          <p:nvSpPr>
            <p:cNvPr id="47136" name="Freeform 42"/>
            <p:cNvSpPr>
              <a:spLocks/>
            </p:cNvSpPr>
            <p:nvPr/>
          </p:nvSpPr>
          <p:spPr bwMode="auto">
            <a:xfrm>
              <a:off x="4760" y="486"/>
              <a:ext cx="9" cy="75"/>
            </a:xfrm>
            <a:custGeom>
              <a:avLst/>
              <a:gdLst>
                <a:gd name="T0" fmla="*/ 1 w 15"/>
                <a:gd name="T1" fmla="*/ 1 h 129"/>
                <a:gd name="T2" fmla="*/ 0 w 15"/>
                <a:gd name="T3" fmla="*/ 0 h 129"/>
                <a:gd name="T4" fmla="*/ 0 60000 65536"/>
                <a:gd name="T5" fmla="*/ 0 60000 65536"/>
                <a:gd name="T6" fmla="*/ 0 w 15"/>
                <a:gd name="T7" fmla="*/ 0 h 129"/>
                <a:gd name="T8" fmla="*/ 15 w 15"/>
                <a:gd name="T9" fmla="*/ 129 h 129"/>
              </a:gdLst>
              <a:ahLst/>
              <a:cxnLst>
                <a:cxn ang="T4">
                  <a:pos x="T0" y="T1"/>
                </a:cxn>
                <a:cxn ang="T5">
                  <a:pos x="T2" y="T3"/>
                </a:cxn>
              </a:cxnLst>
              <a:rect l="T6" t="T7" r="T8" b="T9"/>
              <a:pathLst>
                <a:path w="15" h="129">
                  <a:moveTo>
                    <a:pt x="15" y="129"/>
                  </a:moveTo>
                  <a:lnTo>
                    <a:pt x="0" y="0"/>
                  </a:lnTo>
                </a:path>
              </a:pathLst>
            </a:custGeom>
            <a:noFill/>
            <a:ln w="9525">
              <a:solidFill>
                <a:srgbClr val="000000"/>
              </a:solidFill>
              <a:round/>
              <a:headEnd type="none" w="med" len="med"/>
              <a:tailEnd type="none" w="med" len="med"/>
            </a:ln>
          </p:spPr>
          <p:txBody>
            <a:bodyPr/>
            <a:lstStyle/>
            <a:p>
              <a:endParaRPr lang="en-US">
                <a:solidFill>
                  <a:srgbClr val="000000"/>
                </a:solidFill>
              </a:endParaRPr>
            </a:p>
          </p:txBody>
        </p:sp>
        <p:sp>
          <p:nvSpPr>
            <p:cNvPr id="47137" name="Freeform 43"/>
            <p:cNvSpPr>
              <a:spLocks/>
            </p:cNvSpPr>
            <p:nvPr/>
          </p:nvSpPr>
          <p:spPr bwMode="auto">
            <a:xfrm>
              <a:off x="4782" y="569"/>
              <a:ext cx="83" cy="15"/>
            </a:xfrm>
            <a:custGeom>
              <a:avLst/>
              <a:gdLst>
                <a:gd name="T0" fmla="*/ 0 w 144"/>
                <a:gd name="T1" fmla="*/ 1 h 24"/>
                <a:gd name="T2" fmla="*/ 1 w 144"/>
                <a:gd name="T3" fmla="*/ 0 h 24"/>
                <a:gd name="T4" fmla="*/ 0 60000 65536"/>
                <a:gd name="T5" fmla="*/ 0 60000 65536"/>
                <a:gd name="T6" fmla="*/ 0 w 144"/>
                <a:gd name="T7" fmla="*/ 0 h 24"/>
                <a:gd name="T8" fmla="*/ 144 w 144"/>
                <a:gd name="T9" fmla="*/ 24 h 24"/>
              </a:gdLst>
              <a:ahLst/>
              <a:cxnLst>
                <a:cxn ang="T4">
                  <a:pos x="T0" y="T1"/>
                </a:cxn>
                <a:cxn ang="T5">
                  <a:pos x="T2" y="T3"/>
                </a:cxn>
              </a:cxnLst>
              <a:rect l="T6" t="T7" r="T8" b="T9"/>
              <a:pathLst>
                <a:path w="144" h="24">
                  <a:moveTo>
                    <a:pt x="0" y="24"/>
                  </a:moveTo>
                  <a:lnTo>
                    <a:pt x="144" y="0"/>
                  </a:lnTo>
                </a:path>
              </a:pathLst>
            </a:custGeom>
            <a:noFill/>
            <a:ln w="9525">
              <a:solidFill>
                <a:srgbClr val="000000"/>
              </a:solidFill>
              <a:round/>
              <a:headEnd type="none" w="med" len="med"/>
              <a:tailEnd type="none" w="med" len="med"/>
            </a:ln>
          </p:spPr>
          <p:txBody>
            <a:bodyPr/>
            <a:lstStyle/>
            <a:p>
              <a:endParaRPr lang="en-US">
                <a:solidFill>
                  <a:srgbClr val="000000"/>
                </a:solidFill>
              </a:endParaRPr>
            </a:p>
          </p:txBody>
        </p:sp>
        <p:sp>
          <p:nvSpPr>
            <p:cNvPr id="47138" name="Freeform 44"/>
            <p:cNvSpPr>
              <a:spLocks/>
            </p:cNvSpPr>
            <p:nvPr/>
          </p:nvSpPr>
          <p:spPr bwMode="auto">
            <a:xfrm>
              <a:off x="4794" y="606"/>
              <a:ext cx="70" cy="10"/>
            </a:xfrm>
            <a:custGeom>
              <a:avLst/>
              <a:gdLst>
                <a:gd name="T0" fmla="*/ 0 w 120"/>
                <a:gd name="T1" fmla="*/ 0 h 18"/>
                <a:gd name="T2" fmla="*/ 1 w 120"/>
                <a:gd name="T3" fmla="*/ 1 h 18"/>
                <a:gd name="T4" fmla="*/ 0 60000 65536"/>
                <a:gd name="T5" fmla="*/ 0 60000 65536"/>
                <a:gd name="T6" fmla="*/ 0 w 120"/>
                <a:gd name="T7" fmla="*/ 0 h 18"/>
                <a:gd name="T8" fmla="*/ 120 w 120"/>
                <a:gd name="T9" fmla="*/ 18 h 18"/>
              </a:gdLst>
              <a:ahLst/>
              <a:cxnLst>
                <a:cxn ang="T4">
                  <a:pos x="T0" y="T1"/>
                </a:cxn>
                <a:cxn ang="T5">
                  <a:pos x="T2" y="T3"/>
                </a:cxn>
              </a:cxnLst>
              <a:rect l="T6" t="T7" r="T8" b="T9"/>
              <a:pathLst>
                <a:path w="120" h="18">
                  <a:moveTo>
                    <a:pt x="0" y="0"/>
                  </a:moveTo>
                  <a:lnTo>
                    <a:pt x="120" y="18"/>
                  </a:lnTo>
                </a:path>
              </a:pathLst>
            </a:custGeom>
            <a:noFill/>
            <a:ln w="9525">
              <a:solidFill>
                <a:srgbClr val="000000"/>
              </a:solidFill>
              <a:round/>
              <a:headEnd type="none" w="med" len="med"/>
              <a:tailEnd type="none" w="med" len="med"/>
            </a:ln>
          </p:spPr>
          <p:txBody>
            <a:bodyPr/>
            <a:lstStyle/>
            <a:p>
              <a:endParaRPr lang="en-US">
                <a:solidFill>
                  <a:srgbClr val="000000"/>
                </a:solidFill>
              </a:endParaRPr>
            </a:p>
          </p:txBody>
        </p:sp>
        <p:sp>
          <p:nvSpPr>
            <p:cNvPr id="47139" name="Freeform 45"/>
            <p:cNvSpPr>
              <a:spLocks/>
            </p:cNvSpPr>
            <p:nvPr/>
          </p:nvSpPr>
          <p:spPr bwMode="auto">
            <a:xfrm>
              <a:off x="4789" y="504"/>
              <a:ext cx="51" cy="52"/>
            </a:xfrm>
            <a:custGeom>
              <a:avLst/>
              <a:gdLst>
                <a:gd name="T0" fmla="*/ 0 w 87"/>
                <a:gd name="T1" fmla="*/ 1 h 90"/>
                <a:gd name="T2" fmla="*/ 1 w 87"/>
                <a:gd name="T3" fmla="*/ 0 h 90"/>
                <a:gd name="T4" fmla="*/ 0 60000 65536"/>
                <a:gd name="T5" fmla="*/ 0 60000 65536"/>
                <a:gd name="T6" fmla="*/ 0 w 87"/>
                <a:gd name="T7" fmla="*/ 0 h 90"/>
                <a:gd name="T8" fmla="*/ 87 w 87"/>
                <a:gd name="T9" fmla="*/ 90 h 90"/>
              </a:gdLst>
              <a:ahLst/>
              <a:cxnLst>
                <a:cxn ang="T4">
                  <a:pos x="T0" y="T1"/>
                </a:cxn>
                <a:cxn ang="T5">
                  <a:pos x="T2" y="T3"/>
                </a:cxn>
              </a:cxnLst>
              <a:rect l="T6" t="T7" r="T8" b="T9"/>
              <a:pathLst>
                <a:path w="87" h="90">
                  <a:moveTo>
                    <a:pt x="0" y="90"/>
                  </a:moveTo>
                  <a:lnTo>
                    <a:pt x="87" y="0"/>
                  </a:lnTo>
                </a:path>
              </a:pathLst>
            </a:custGeom>
            <a:noFill/>
            <a:ln w="9525">
              <a:solidFill>
                <a:srgbClr val="000000"/>
              </a:solidFill>
              <a:round/>
              <a:headEnd type="none" w="med" len="med"/>
              <a:tailEnd type="none" w="med" len="med"/>
            </a:ln>
          </p:spPr>
          <p:txBody>
            <a:bodyPr/>
            <a:lstStyle/>
            <a:p>
              <a:endParaRPr lang="en-US">
                <a:solidFill>
                  <a:srgbClr val="000000"/>
                </a:solidFill>
              </a:endParaRPr>
            </a:p>
          </p:txBody>
        </p:sp>
        <p:sp>
          <p:nvSpPr>
            <p:cNvPr id="47140" name="Text Box 49"/>
            <p:cNvSpPr txBox="1">
              <a:spLocks noChangeArrowheads="1"/>
            </p:cNvSpPr>
            <p:nvPr/>
          </p:nvSpPr>
          <p:spPr bwMode="auto">
            <a:xfrm>
              <a:off x="4792" y="316"/>
              <a:ext cx="695" cy="415"/>
            </a:xfrm>
            <a:prstGeom prst="rect">
              <a:avLst/>
            </a:prstGeom>
            <a:noFill/>
            <a:ln w="9525">
              <a:noFill/>
              <a:miter lim="800000"/>
              <a:headEnd/>
              <a:tailEnd/>
            </a:ln>
          </p:spPr>
          <p:txBody>
            <a:bodyPr/>
            <a:lstStyle/>
            <a:p>
              <a:r>
                <a:rPr lang="en-US" sz="2400">
                  <a:solidFill>
                    <a:srgbClr val="000000"/>
                  </a:solidFill>
                </a:rPr>
                <a:t>“BZT.”</a:t>
              </a:r>
            </a:p>
          </p:txBody>
        </p:sp>
      </p:grpSp>
      <p:grpSp>
        <p:nvGrpSpPr>
          <p:cNvPr id="5" name="Group 77"/>
          <p:cNvGrpSpPr>
            <a:grpSpLocks/>
          </p:cNvGrpSpPr>
          <p:nvPr/>
        </p:nvGrpSpPr>
        <p:grpSpPr bwMode="auto">
          <a:xfrm>
            <a:off x="3444875" y="2816225"/>
            <a:ext cx="1100138" cy="500063"/>
            <a:chOff x="2170" y="1774"/>
            <a:chExt cx="693" cy="315"/>
          </a:xfrm>
        </p:grpSpPr>
        <p:sp>
          <p:nvSpPr>
            <p:cNvPr id="47132" name="Text Box 53"/>
            <p:cNvSpPr txBox="1">
              <a:spLocks noChangeArrowheads="1"/>
            </p:cNvSpPr>
            <p:nvPr/>
          </p:nvSpPr>
          <p:spPr bwMode="auto">
            <a:xfrm>
              <a:off x="2503" y="1801"/>
              <a:ext cx="360" cy="288"/>
            </a:xfrm>
            <a:prstGeom prst="rect">
              <a:avLst/>
            </a:prstGeom>
            <a:noFill/>
            <a:ln w="9525">
              <a:noFill/>
              <a:miter lim="800000"/>
              <a:headEnd/>
              <a:tailEnd/>
            </a:ln>
          </p:spPr>
          <p:txBody>
            <a:bodyPr/>
            <a:lstStyle/>
            <a:p>
              <a:r>
                <a:rPr lang="en-US" sz="2000">
                  <a:solidFill>
                    <a:srgbClr val="000000"/>
                  </a:solidFill>
                </a:rPr>
                <a:t>=</a:t>
              </a:r>
            </a:p>
          </p:txBody>
        </p:sp>
        <p:grpSp>
          <p:nvGrpSpPr>
            <p:cNvPr id="47133" name="Group 74"/>
            <p:cNvGrpSpPr>
              <a:grpSpLocks/>
            </p:cNvGrpSpPr>
            <p:nvPr/>
          </p:nvGrpSpPr>
          <p:grpSpPr bwMode="auto">
            <a:xfrm>
              <a:off x="2170" y="1774"/>
              <a:ext cx="462" cy="288"/>
              <a:chOff x="600" y="1892"/>
              <a:chExt cx="462" cy="288"/>
            </a:xfrm>
          </p:grpSpPr>
          <p:sp>
            <p:nvSpPr>
              <p:cNvPr id="47134" name="Text Box 54"/>
              <p:cNvSpPr txBox="1">
                <a:spLocks noChangeArrowheads="1"/>
              </p:cNvSpPr>
              <p:nvPr/>
            </p:nvSpPr>
            <p:spPr bwMode="auto">
              <a:xfrm>
                <a:off x="600" y="1892"/>
                <a:ext cx="462" cy="288"/>
              </a:xfrm>
              <a:prstGeom prst="rect">
                <a:avLst/>
              </a:prstGeom>
              <a:noFill/>
              <a:ln w="9525">
                <a:noFill/>
                <a:miter lim="800000"/>
                <a:headEnd/>
                <a:tailEnd/>
              </a:ln>
            </p:spPr>
            <p:txBody>
              <a:bodyPr/>
              <a:lstStyle/>
              <a:p>
                <a:r>
                  <a:rPr lang="en-US" sz="2000">
                    <a:solidFill>
                      <a:srgbClr val="000000"/>
                    </a:solidFill>
                  </a:rPr>
                  <a:t>a</a:t>
                </a:r>
                <a:r>
                  <a:rPr lang="en-US" sz="2000" baseline="-25000">
                    <a:solidFill>
                      <a:srgbClr val="000000"/>
                    </a:solidFill>
                  </a:rPr>
                  <a:t>car</a:t>
                </a:r>
                <a:endParaRPr lang="en-US" sz="2000">
                  <a:solidFill>
                    <a:srgbClr val="000000"/>
                  </a:solidFill>
                </a:endParaRPr>
              </a:p>
            </p:txBody>
          </p:sp>
          <p:sp>
            <p:nvSpPr>
              <p:cNvPr id="47135" name="Line 55"/>
              <p:cNvSpPr>
                <a:spLocks noChangeShapeType="1"/>
              </p:cNvSpPr>
              <p:nvPr/>
            </p:nvSpPr>
            <p:spPr bwMode="auto">
              <a:xfrm flipH="1">
                <a:off x="700" y="2173"/>
                <a:ext cx="170" cy="0"/>
              </a:xfrm>
              <a:prstGeom prst="line">
                <a:avLst/>
              </a:prstGeom>
              <a:noFill/>
              <a:ln w="22225">
                <a:solidFill>
                  <a:srgbClr val="000000"/>
                </a:solidFill>
                <a:round/>
                <a:headEnd/>
                <a:tailEnd type="triangle" w="med" len="med"/>
              </a:ln>
            </p:spPr>
            <p:txBody>
              <a:bodyPr/>
              <a:lstStyle/>
              <a:p>
                <a:endParaRPr lang="en-US">
                  <a:solidFill>
                    <a:srgbClr val="000000"/>
                  </a:solidFill>
                </a:endParaRPr>
              </a:p>
            </p:txBody>
          </p:sp>
        </p:grpSp>
      </p:grpSp>
      <p:sp>
        <p:nvSpPr>
          <p:cNvPr id="304184" name="Text Box 56"/>
          <p:cNvSpPr txBox="1">
            <a:spLocks noChangeArrowheads="1"/>
          </p:cNvSpPr>
          <p:nvPr/>
        </p:nvSpPr>
        <p:spPr bwMode="auto">
          <a:xfrm>
            <a:off x="4202113" y="2779713"/>
            <a:ext cx="1947862" cy="1552575"/>
          </a:xfrm>
          <a:prstGeom prst="rect">
            <a:avLst/>
          </a:prstGeom>
          <a:noFill/>
          <a:ln w="9525">
            <a:noFill/>
            <a:miter lim="800000"/>
            <a:headEnd/>
            <a:tailEnd/>
          </a:ln>
        </p:spPr>
        <p:txBody>
          <a:bodyPr/>
          <a:lstStyle/>
          <a:p>
            <a:r>
              <a:rPr lang="en-US" sz="7200">
                <a:solidFill>
                  <a:srgbClr val="000000"/>
                </a:solidFill>
              </a:rPr>
              <a:t>m</a:t>
            </a:r>
            <a:r>
              <a:rPr lang="en-US" sz="7200" baseline="-25000">
                <a:solidFill>
                  <a:srgbClr val="000000"/>
                </a:solidFill>
              </a:rPr>
              <a:t>car</a:t>
            </a:r>
            <a:endParaRPr lang="en-US" sz="7200">
              <a:solidFill>
                <a:srgbClr val="000000"/>
              </a:solidFill>
            </a:endParaRPr>
          </a:p>
        </p:txBody>
      </p:sp>
      <p:grpSp>
        <p:nvGrpSpPr>
          <p:cNvPr id="7" name="Group 68"/>
          <p:cNvGrpSpPr>
            <a:grpSpLocks/>
          </p:cNvGrpSpPr>
          <p:nvPr/>
        </p:nvGrpSpPr>
        <p:grpSpPr bwMode="auto">
          <a:xfrm>
            <a:off x="4273550" y="2328863"/>
            <a:ext cx="1749425" cy="592137"/>
            <a:chOff x="1122" y="1585"/>
            <a:chExt cx="1102" cy="373"/>
          </a:xfrm>
        </p:grpSpPr>
        <p:sp>
          <p:nvSpPr>
            <p:cNvPr id="47130" name="Text Box 52"/>
            <p:cNvSpPr txBox="1">
              <a:spLocks noChangeArrowheads="1"/>
            </p:cNvSpPr>
            <p:nvPr/>
          </p:nvSpPr>
          <p:spPr bwMode="auto">
            <a:xfrm>
              <a:off x="1122" y="1585"/>
              <a:ext cx="1102" cy="360"/>
            </a:xfrm>
            <a:prstGeom prst="rect">
              <a:avLst/>
            </a:prstGeom>
            <a:noFill/>
            <a:ln w="9525">
              <a:noFill/>
              <a:miter lim="800000"/>
              <a:headEnd/>
              <a:tailEnd/>
            </a:ln>
          </p:spPr>
          <p:txBody>
            <a:bodyPr/>
            <a:lstStyle/>
            <a:p>
              <a:r>
                <a:rPr lang="en-US">
                  <a:solidFill>
                    <a:srgbClr val="000000"/>
                  </a:solidFill>
                </a:rPr>
                <a:t>F</a:t>
              </a:r>
              <a:r>
                <a:rPr lang="en-US" baseline="-25000">
                  <a:solidFill>
                    <a:srgbClr val="000000"/>
                  </a:solidFill>
                </a:rPr>
                <a:t>bug on car</a:t>
              </a:r>
              <a:endParaRPr lang="en-US">
                <a:solidFill>
                  <a:srgbClr val="000000"/>
                </a:solidFill>
              </a:endParaRPr>
            </a:p>
          </p:txBody>
        </p:sp>
        <p:sp>
          <p:nvSpPr>
            <p:cNvPr id="47131" name="Line 57"/>
            <p:cNvSpPr>
              <a:spLocks noChangeShapeType="1"/>
            </p:cNvSpPr>
            <p:nvPr/>
          </p:nvSpPr>
          <p:spPr bwMode="auto">
            <a:xfrm flipH="1">
              <a:off x="1429" y="1958"/>
              <a:ext cx="344" cy="0"/>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grpSp>
      <p:sp>
        <p:nvSpPr>
          <p:cNvPr id="304189" name="Text Box 61"/>
          <p:cNvSpPr txBox="1">
            <a:spLocks noChangeArrowheads="1"/>
          </p:cNvSpPr>
          <p:nvPr/>
        </p:nvSpPr>
        <p:spPr bwMode="auto">
          <a:xfrm>
            <a:off x="4791075" y="5268913"/>
            <a:ext cx="914400" cy="342900"/>
          </a:xfrm>
          <a:prstGeom prst="rect">
            <a:avLst/>
          </a:prstGeom>
          <a:noFill/>
          <a:ln w="9525">
            <a:noFill/>
            <a:miter lim="800000"/>
            <a:headEnd/>
            <a:tailEnd/>
          </a:ln>
        </p:spPr>
        <p:txBody>
          <a:bodyPr/>
          <a:lstStyle/>
          <a:p>
            <a:r>
              <a:rPr lang="en-US" sz="2000">
                <a:solidFill>
                  <a:srgbClr val="000000"/>
                </a:solidFill>
              </a:rPr>
              <a:t>m</a:t>
            </a:r>
            <a:r>
              <a:rPr lang="en-US" sz="2000" baseline="-25000">
                <a:solidFill>
                  <a:srgbClr val="000000"/>
                </a:solidFill>
              </a:rPr>
              <a:t>bug</a:t>
            </a:r>
            <a:endParaRPr lang="en-US" sz="2000">
              <a:solidFill>
                <a:srgbClr val="000000"/>
              </a:solidFill>
            </a:endParaRPr>
          </a:p>
        </p:txBody>
      </p:sp>
      <p:sp>
        <p:nvSpPr>
          <p:cNvPr id="304192" name="Line 64"/>
          <p:cNvSpPr>
            <a:spLocks noChangeShapeType="1"/>
          </p:cNvSpPr>
          <p:nvPr/>
        </p:nvSpPr>
        <p:spPr bwMode="auto">
          <a:xfrm>
            <a:off x="4418013" y="5295900"/>
            <a:ext cx="1366837" cy="0"/>
          </a:xfrm>
          <a:prstGeom prst="line">
            <a:avLst/>
          </a:prstGeom>
          <a:noFill/>
          <a:ln w="25400">
            <a:solidFill>
              <a:srgbClr val="000000"/>
            </a:solidFill>
            <a:round/>
            <a:headEnd/>
            <a:tailEnd/>
          </a:ln>
        </p:spPr>
        <p:txBody>
          <a:bodyPr/>
          <a:lstStyle/>
          <a:p>
            <a:endParaRPr lang="en-US">
              <a:solidFill>
                <a:srgbClr val="000000"/>
              </a:solidFill>
            </a:endParaRPr>
          </a:p>
        </p:txBody>
      </p:sp>
      <p:grpSp>
        <p:nvGrpSpPr>
          <p:cNvPr id="8" name="Group 69"/>
          <p:cNvGrpSpPr>
            <a:grpSpLocks/>
          </p:cNvGrpSpPr>
          <p:nvPr/>
        </p:nvGrpSpPr>
        <p:grpSpPr bwMode="auto">
          <a:xfrm>
            <a:off x="4332288" y="4608513"/>
            <a:ext cx="1749425" cy="571500"/>
            <a:chOff x="3904" y="1602"/>
            <a:chExt cx="1102" cy="360"/>
          </a:xfrm>
        </p:grpSpPr>
        <p:sp>
          <p:nvSpPr>
            <p:cNvPr id="47128" name="Text Box 60"/>
            <p:cNvSpPr txBox="1">
              <a:spLocks noChangeArrowheads="1"/>
            </p:cNvSpPr>
            <p:nvPr/>
          </p:nvSpPr>
          <p:spPr bwMode="auto">
            <a:xfrm>
              <a:off x="3904" y="1602"/>
              <a:ext cx="1102" cy="360"/>
            </a:xfrm>
            <a:prstGeom prst="rect">
              <a:avLst/>
            </a:prstGeom>
            <a:noFill/>
            <a:ln w="9525">
              <a:noFill/>
              <a:miter lim="800000"/>
              <a:headEnd/>
              <a:tailEnd/>
            </a:ln>
          </p:spPr>
          <p:txBody>
            <a:bodyPr/>
            <a:lstStyle/>
            <a:p>
              <a:r>
                <a:rPr lang="en-US">
                  <a:solidFill>
                    <a:srgbClr val="000000"/>
                  </a:solidFill>
                </a:rPr>
                <a:t>F</a:t>
              </a:r>
              <a:r>
                <a:rPr lang="en-US" baseline="-25000">
                  <a:solidFill>
                    <a:srgbClr val="000000"/>
                  </a:solidFill>
                </a:rPr>
                <a:t>car on bug</a:t>
              </a:r>
              <a:endParaRPr lang="en-US">
                <a:solidFill>
                  <a:srgbClr val="000000"/>
                </a:solidFill>
              </a:endParaRPr>
            </a:p>
          </p:txBody>
        </p:sp>
        <p:sp>
          <p:nvSpPr>
            <p:cNvPr id="47129" name="Line 67"/>
            <p:cNvSpPr>
              <a:spLocks noChangeShapeType="1"/>
            </p:cNvSpPr>
            <p:nvPr/>
          </p:nvSpPr>
          <p:spPr bwMode="auto">
            <a:xfrm flipH="1">
              <a:off x="4195" y="1961"/>
              <a:ext cx="344" cy="0"/>
            </a:xfrm>
            <a:prstGeom prst="line">
              <a:avLst/>
            </a:prstGeom>
            <a:noFill/>
            <a:ln w="19050">
              <a:solidFill>
                <a:srgbClr val="000000"/>
              </a:solidFill>
              <a:round/>
              <a:headEnd type="triangle" w="lg" len="lg"/>
              <a:tailEnd type="none" w="lg" len="lg"/>
            </a:ln>
          </p:spPr>
          <p:txBody>
            <a:bodyPr/>
            <a:lstStyle/>
            <a:p>
              <a:endParaRPr lang="en-US">
                <a:solidFill>
                  <a:srgbClr val="000000"/>
                </a:solidFill>
              </a:endParaRPr>
            </a:p>
          </p:txBody>
        </p:sp>
      </p:grpSp>
      <p:sp>
        <p:nvSpPr>
          <p:cNvPr id="304198" name="Line 70"/>
          <p:cNvSpPr>
            <a:spLocks noChangeShapeType="1"/>
          </p:cNvSpPr>
          <p:nvPr/>
        </p:nvSpPr>
        <p:spPr bwMode="auto">
          <a:xfrm>
            <a:off x="4370388" y="3052763"/>
            <a:ext cx="1366837" cy="0"/>
          </a:xfrm>
          <a:prstGeom prst="line">
            <a:avLst/>
          </a:prstGeom>
          <a:noFill/>
          <a:ln w="25400">
            <a:solidFill>
              <a:srgbClr val="000000"/>
            </a:solidFill>
            <a:round/>
            <a:headEnd/>
            <a:tailEnd/>
          </a:ln>
        </p:spPr>
        <p:txBody>
          <a:bodyPr/>
          <a:lstStyle/>
          <a:p>
            <a:endParaRPr lang="en-US">
              <a:solidFill>
                <a:srgbClr val="000000"/>
              </a:solidFill>
            </a:endParaRPr>
          </a:p>
        </p:txBody>
      </p:sp>
      <p:grpSp>
        <p:nvGrpSpPr>
          <p:cNvPr id="9" name="Group 78"/>
          <p:cNvGrpSpPr>
            <a:grpSpLocks/>
          </p:cNvGrpSpPr>
          <p:nvPr/>
        </p:nvGrpSpPr>
        <p:grpSpPr bwMode="auto">
          <a:xfrm>
            <a:off x="2384425" y="4578350"/>
            <a:ext cx="2190750" cy="1638300"/>
            <a:chOff x="1502" y="2884"/>
            <a:chExt cx="1380" cy="1032"/>
          </a:xfrm>
        </p:grpSpPr>
        <p:sp>
          <p:nvSpPr>
            <p:cNvPr id="47124" name="Text Box 71"/>
            <p:cNvSpPr txBox="1">
              <a:spLocks noChangeArrowheads="1"/>
            </p:cNvSpPr>
            <p:nvPr/>
          </p:nvSpPr>
          <p:spPr bwMode="auto">
            <a:xfrm>
              <a:off x="2522" y="3205"/>
              <a:ext cx="360" cy="288"/>
            </a:xfrm>
            <a:prstGeom prst="rect">
              <a:avLst/>
            </a:prstGeom>
            <a:noFill/>
            <a:ln w="9525">
              <a:noFill/>
              <a:miter lim="800000"/>
              <a:headEnd/>
              <a:tailEnd/>
            </a:ln>
          </p:spPr>
          <p:txBody>
            <a:bodyPr/>
            <a:lstStyle/>
            <a:p>
              <a:r>
                <a:rPr lang="en-US" sz="2000">
                  <a:solidFill>
                    <a:srgbClr val="000000"/>
                  </a:solidFill>
                </a:rPr>
                <a:t>=</a:t>
              </a:r>
            </a:p>
          </p:txBody>
        </p:sp>
        <p:grpSp>
          <p:nvGrpSpPr>
            <p:cNvPr id="47125" name="Group 73"/>
            <p:cNvGrpSpPr>
              <a:grpSpLocks/>
            </p:cNvGrpSpPr>
            <p:nvPr/>
          </p:nvGrpSpPr>
          <p:grpSpPr bwMode="auto">
            <a:xfrm>
              <a:off x="1502" y="2884"/>
              <a:ext cx="1227" cy="1032"/>
              <a:chOff x="3052" y="1914"/>
              <a:chExt cx="1227" cy="1032"/>
            </a:xfrm>
          </p:grpSpPr>
          <p:sp>
            <p:nvSpPr>
              <p:cNvPr id="47126" name="Text Box 62"/>
              <p:cNvSpPr txBox="1">
                <a:spLocks noChangeArrowheads="1"/>
              </p:cNvSpPr>
              <p:nvPr/>
            </p:nvSpPr>
            <p:spPr bwMode="auto">
              <a:xfrm>
                <a:off x="3052" y="1914"/>
                <a:ext cx="1227" cy="1032"/>
              </a:xfrm>
              <a:prstGeom prst="rect">
                <a:avLst/>
              </a:prstGeom>
              <a:noFill/>
              <a:ln w="9525">
                <a:noFill/>
                <a:miter lim="800000"/>
                <a:headEnd/>
                <a:tailEnd/>
              </a:ln>
            </p:spPr>
            <p:txBody>
              <a:bodyPr/>
              <a:lstStyle/>
              <a:p>
                <a:r>
                  <a:rPr lang="en-US" sz="7200">
                    <a:solidFill>
                      <a:srgbClr val="000000"/>
                    </a:solidFill>
                  </a:rPr>
                  <a:t>a</a:t>
                </a:r>
                <a:r>
                  <a:rPr lang="en-US" sz="7200" baseline="-25000">
                    <a:solidFill>
                      <a:srgbClr val="000000"/>
                    </a:solidFill>
                  </a:rPr>
                  <a:t>bug</a:t>
                </a:r>
                <a:endParaRPr lang="en-US" sz="7200">
                  <a:solidFill>
                    <a:srgbClr val="000000"/>
                  </a:solidFill>
                </a:endParaRPr>
              </a:p>
            </p:txBody>
          </p:sp>
          <p:sp>
            <p:nvSpPr>
              <p:cNvPr id="47127" name="Line 72"/>
              <p:cNvSpPr>
                <a:spLocks noChangeShapeType="1"/>
              </p:cNvSpPr>
              <p:nvPr/>
            </p:nvSpPr>
            <p:spPr bwMode="auto">
              <a:xfrm>
                <a:off x="3175" y="2807"/>
                <a:ext cx="869" cy="0"/>
              </a:xfrm>
              <a:prstGeom prst="line">
                <a:avLst/>
              </a:prstGeom>
              <a:noFill/>
              <a:ln w="38100">
                <a:solidFill>
                  <a:schemeClr val="tx1"/>
                </a:solidFill>
                <a:round/>
                <a:headEnd/>
                <a:tailEnd type="triangle" w="lg" len="lg"/>
              </a:ln>
            </p:spPr>
            <p:txBody>
              <a:bodyPr/>
              <a:lstStyle/>
              <a:p>
                <a:endParaRPr lang="en-US">
                  <a:solidFill>
                    <a:srgbClr val="000000"/>
                  </a:solidFill>
                </a:endParaRPr>
              </a:p>
            </p:txBody>
          </p:sp>
        </p:grpSp>
      </p:grpSp>
      <p:pic>
        <p:nvPicPr>
          <p:cNvPr id="304207" name="Picture 79" descr="j0332984[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4413" y="2490788"/>
            <a:ext cx="1655762" cy="1758950"/>
          </a:xfrm>
          <a:prstGeom prst="rect">
            <a:avLst/>
          </a:prstGeom>
          <a:noFill/>
          <a:ln w="9525">
            <a:noFill/>
            <a:miter lim="800000"/>
            <a:headEnd/>
            <a:tailEnd/>
          </a:ln>
        </p:spPr>
      </p:pic>
      <p:pic>
        <p:nvPicPr>
          <p:cNvPr id="304208" name="Picture 80" descr="j0364682[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65900" y="4513263"/>
            <a:ext cx="1727200" cy="1809750"/>
          </a:xfrm>
          <a:prstGeom prst="rect">
            <a:avLst/>
          </a:prstGeom>
          <a:noFill/>
          <a:ln w="9525">
            <a:noFill/>
            <a:miter lim="800000"/>
            <a:headEnd/>
            <a:tailEnd/>
          </a:ln>
        </p:spPr>
      </p:pic>
    </p:spTree>
    <p:extLst>
      <p:ext uri="{BB962C8B-B14F-4D97-AF65-F5344CB8AC3E}">
        <p14:creationId xmlns:p14="http://schemas.microsoft.com/office/powerpoint/2010/main" val="2692137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5"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anim calcmode="lin" valueType="num">
                                      <p:cBhvr>
                                        <p:cTn id="19" dur="2000" fill="hold"/>
                                        <p:tgtEl>
                                          <p:spTgt spid="7"/>
                                        </p:tgtEl>
                                        <p:attrNameLst>
                                          <p:attrName>style.rotation</p:attrName>
                                        </p:attrNameLst>
                                      </p:cBhvr>
                                      <p:tavLst>
                                        <p:tav tm="0">
                                          <p:val>
                                            <p:fltVal val="720"/>
                                          </p:val>
                                        </p:tav>
                                        <p:tav tm="100000">
                                          <p:val>
                                            <p:fltVal val="0"/>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 calcmode="lin" valueType="num">
                                      <p:cBhvr>
                                        <p:cTn id="21"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anim calcmode="lin" valueType="num">
                                      <p:cBhvr>
                                        <p:cTn id="27" dur="2000" fill="hold"/>
                                        <p:tgtEl>
                                          <p:spTgt spid="8"/>
                                        </p:tgtEl>
                                        <p:attrNameLst>
                                          <p:attrName>style.rotation</p:attrName>
                                        </p:attrNameLst>
                                      </p:cBhvr>
                                      <p:tavLst>
                                        <p:tav tm="0">
                                          <p:val>
                                            <p:fltVal val="720"/>
                                          </p:val>
                                        </p:tav>
                                        <p:tav tm="100000">
                                          <p:val>
                                            <p:fltVal val="0"/>
                                          </p:val>
                                        </p:tav>
                                      </p:tavLst>
                                    </p:anim>
                                    <p:anim calcmode="lin" valueType="num">
                                      <p:cBhvr>
                                        <p:cTn id="28" dur="2000" fill="hold"/>
                                        <p:tgtEl>
                                          <p:spTgt spid="8"/>
                                        </p:tgtEl>
                                        <p:attrNameLst>
                                          <p:attrName>ppt_h</p:attrName>
                                        </p:attrNameLst>
                                      </p:cBhvr>
                                      <p:tavLst>
                                        <p:tav tm="0">
                                          <p:val>
                                            <p:fltVal val="0"/>
                                          </p:val>
                                        </p:tav>
                                        <p:tav tm="100000">
                                          <p:val>
                                            <p:strVal val="#ppt_h"/>
                                          </p:val>
                                        </p:tav>
                                      </p:tavLst>
                                    </p:anim>
                                    <p:anim calcmode="lin" valueType="num">
                                      <p:cBhvr>
                                        <p:cTn id="29"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304198"/>
                                        </p:tgtEl>
                                        <p:attrNameLst>
                                          <p:attrName>style.visibility</p:attrName>
                                        </p:attrNameLst>
                                      </p:cBhvr>
                                      <p:to>
                                        <p:strVal val="visible"/>
                                      </p:to>
                                    </p:set>
                                    <p:animEffect transition="in" filter="fade">
                                      <p:cBhvr>
                                        <p:cTn id="34" dur="1000"/>
                                        <p:tgtEl>
                                          <p:spTgt spid="304198"/>
                                        </p:tgtEl>
                                      </p:cBhvr>
                                    </p:animEffect>
                                    <p:anim calcmode="lin" valueType="num">
                                      <p:cBhvr>
                                        <p:cTn id="35" dur="1000" fill="hold"/>
                                        <p:tgtEl>
                                          <p:spTgt spid="304198"/>
                                        </p:tgtEl>
                                        <p:attrNameLst>
                                          <p:attrName>ppt_x</p:attrName>
                                        </p:attrNameLst>
                                      </p:cBhvr>
                                      <p:tavLst>
                                        <p:tav tm="0">
                                          <p:val>
                                            <p:strVal val="#ppt_x"/>
                                          </p:val>
                                        </p:tav>
                                        <p:tav tm="100000">
                                          <p:val>
                                            <p:strVal val="#ppt_x"/>
                                          </p:val>
                                        </p:tav>
                                      </p:tavLst>
                                    </p:anim>
                                    <p:anim calcmode="lin" valueType="num">
                                      <p:cBhvr>
                                        <p:cTn id="36" dur="1000" fill="hold"/>
                                        <p:tgtEl>
                                          <p:spTgt spid="30419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304184"/>
                                        </p:tgtEl>
                                        <p:attrNameLst>
                                          <p:attrName>style.visibility</p:attrName>
                                        </p:attrNameLst>
                                      </p:cBhvr>
                                      <p:to>
                                        <p:strVal val="visible"/>
                                      </p:to>
                                    </p:set>
                                    <p:animEffect transition="in" filter="fade">
                                      <p:cBhvr>
                                        <p:cTn id="39" dur="1000"/>
                                        <p:tgtEl>
                                          <p:spTgt spid="304184"/>
                                        </p:tgtEl>
                                      </p:cBhvr>
                                    </p:animEffect>
                                    <p:anim calcmode="lin" valueType="num">
                                      <p:cBhvr>
                                        <p:cTn id="40" dur="1000" fill="hold"/>
                                        <p:tgtEl>
                                          <p:spTgt spid="304184"/>
                                        </p:tgtEl>
                                        <p:attrNameLst>
                                          <p:attrName>ppt_x</p:attrName>
                                        </p:attrNameLst>
                                      </p:cBhvr>
                                      <p:tavLst>
                                        <p:tav tm="0">
                                          <p:val>
                                            <p:strVal val="#ppt_x"/>
                                          </p:val>
                                        </p:tav>
                                        <p:tav tm="100000">
                                          <p:val>
                                            <p:strVal val="#ppt_x"/>
                                          </p:val>
                                        </p:tav>
                                      </p:tavLst>
                                    </p:anim>
                                    <p:anim calcmode="lin" valueType="num">
                                      <p:cBhvr>
                                        <p:cTn id="41" dur="1000" fill="hold"/>
                                        <p:tgtEl>
                                          <p:spTgt spid="30418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down)">
                                      <p:cBhvr>
                                        <p:cTn id="46" dur="580">
                                          <p:stCondLst>
                                            <p:cond delay="0"/>
                                          </p:stCondLst>
                                        </p:cTn>
                                        <p:tgtEl>
                                          <p:spTgt spid="5"/>
                                        </p:tgtEl>
                                      </p:cBhvr>
                                    </p:animEffect>
                                    <p:anim calcmode="lin" valueType="num">
                                      <p:cBhvr>
                                        <p:cTn id="4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2" dur="26">
                                          <p:stCondLst>
                                            <p:cond delay="650"/>
                                          </p:stCondLst>
                                        </p:cTn>
                                        <p:tgtEl>
                                          <p:spTgt spid="5"/>
                                        </p:tgtEl>
                                      </p:cBhvr>
                                      <p:to x="100000" y="60000"/>
                                    </p:animScale>
                                    <p:animScale>
                                      <p:cBhvr>
                                        <p:cTn id="53" dur="166" decel="50000">
                                          <p:stCondLst>
                                            <p:cond delay="676"/>
                                          </p:stCondLst>
                                        </p:cTn>
                                        <p:tgtEl>
                                          <p:spTgt spid="5"/>
                                        </p:tgtEl>
                                      </p:cBhvr>
                                      <p:to x="100000" y="100000"/>
                                    </p:animScale>
                                    <p:animScale>
                                      <p:cBhvr>
                                        <p:cTn id="54" dur="26">
                                          <p:stCondLst>
                                            <p:cond delay="1312"/>
                                          </p:stCondLst>
                                        </p:cTn>
                                        <p:tgtEl>
                                          <p:spTgt spid="5"/>
                                        </p:tgtEl>
                                      </p:cBhvr>
                                      <p:to x="100000" y="80000"/>
                                    </p:animScale>
                                    <p:animScale>
                                      <p:cBhvr>
                                        <p:cTn id="55" dur="166" decel="50000">
                                          <p:stCondLst>
                                            <p:cond delay="1338"/>
                                          </p:stCondLst>
                                        </p:cTn>
                                        <p:tgtEl>
                                          <p:spTgt spid="5"/>
                                        </p:tgtEl>
                                      </p:cBhvr>
                                      <p:to x="100000" y="100000"/>
                                    </p:animScale>
                                    <p:animScale>
                                      <p:cBhvr>
                                        <p:cTn id="56" dur="26">
                                          <p:stCondLst>
                                            <p:cond delay="1642"/>
                                          </p:stCondLst>
                                        </p:cTn>
                                        <p:tgtEl>
                                          <p:spTgt spid="5"/>
                                        </p:tgtEl>
                                      </p:cBhvr>
                                      <p:to x="100000" y="90000"/>
                                    </p:animScale>
                                    <p:animScale>
                                      <p:cBhvr>
                                        <p:cTn id="57" dur="166" decel="50000">
                                          <p:stCondLst>
                                            <p:cond delay="1668"/>
                                          </p:stCondLst>
                                        </p:cTn>
                                        <p:tgtEl>
                                          <p:spTgt spid="5"/>
                                        </p:tgtEl>
                                      </p:cBhvr>
                                      <p:to x="100000" y="100000"/>
                                    </p:animScale>
                                    <p:animScale>
                                      <p:cBhvr>
                                        <p:cTn id="58" dur="26">
                                          <p:stCondLst>
                                            <p:cond delay="1808"/>
                                          </p:stCondLst>
                                        </p:cTn>
                                        <p:tgtEl>
                                          <p:spTgt spid="5"/>
                                        </p:tgtEl>
                                      </p:cBhvr>
                                      <p:to x="100000" y="95000"/>
                                    </p:animScale>
                                    <p:animScale>
                                      <p:cBhvr>
                                        <p:cTn id="59" dur="166" decel="50000">
                                          <p:stCondLst>
                                            <p:cond delay="1834"/>
                                          </p:stCondLst>
                                        </p:cTn>
                                        <p:tgtEl>
                                          <p:spTgt spid="5"/>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304192"/>
                                        </p:tgtEl>
                                        <p:attrNameLst>
                                          <p:attrName>style.visibility</p:attrName>
                                        </p:attrNameLst>
                                      </p:cBhvr>
                                      <p:to>
                                        <p:strVal val="visible"/>
                                      </p:to>
                                    </p:set>
                                    <p:animEffect transition="in" filter="fade">
                                      <p:cBhvr>
                                        <p:cTn id="64" dur="1000"/>
                                        <p:tgtEl>
                                          <p:spTgt spid="304192"/>
                                        </p:tgtEl>
                                      </p:cBhvr>
                                    </p:animEffect>
                                    <p:anim calcmode="lin" valueType="num">
                                      <p:cBhvr>
                                        <p:cTn id="65" dur="1000" fill="hold"/>
                                        <p:tgtEl>
                                          <p:spTgt spid="304192"/>
                                        </p:tgtEl>
                                        <p:attrNameLst>
                                          <p:attrName>ppt_x</p:attrName>
                                        </p:attrNameLst>
                                      </p:cBhvr>
                                      <p:tavLst>
                                        <p:tav tm="0">
                                          <p:val>
                                            <p:strVal val="#ppt_x"/>
                                          </p:val>
                                        </p:tav>
                                        <p:tav tm="100000">
                                          <p:val>
                                            <p:strVal val="#ppt_x"/>
                                          </p:val>
                                        </p:tav>
                                      </p:tavLst>
                                    </p:anim>
                                    <p:anim calcmode="lin" valueType="num">
                                      <p:cBhvr>
                                        <p:cTn id="66" dur="1000" fill="hold"/>
                                        <p:tgtEl>
                                          <p:spTgt spid="30419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304189"/>
                                        </p:tgtEl>
                                        <p:attrNameLst>
                                          <p:attrName>style.visibility</p:attrName>
                                        </p:attrNameLst>
                                      </p:cBhvr>
                                      <p:to>
                                        <p:strVal val="visible"/>
                                      </p:to>
                                    </p:set>
                                    <p:animEffect transition="in" filter="fade">
                                      <p:cBhvr>
                                        <p:cTn id="69" dur="1000"/>
                                        <p:tgtEl>
                                          <p:spTgt spid="304189"/>
                                        </p:tgtEl>
                                      </p:cBhvr>
                                    </p:animEffect>
                                    <p:anim calcmode="lin" valueType="num">
                                      <p:cBhvr>
                                        <p:cTn id="70" dur="1000" fill="hold"/>
                                        <p:tgtEl>
                                          <p:spTgt spid="304189"/>
                                        </p:tgtEl>
                                        <p:attrNameLst>
                                          <p:attrName>ppt_x</p:attrName>
                                        </p:attrNameLst>
                                      </p:cBhvr>
                                      <p:tavLst>
                                        <p:tav tm="0">
                                          <p:val>
                                            <p:strVal val="#ppt_x"/>
                                          </p:val>
                                        </p:tav>
                                        <p:tav tm="100000">
                                          <p:val>
                                            <p:strVal val="#ppt_x"/>
                                          </p:val>
                                        </p:tav>
                                      </p:tavLst>
                                    </p:anim>
                                    <p:anim calcmode="lin" valueType="num">
                                      <p:cBhvr>
                                        <p:cTn id="71" dur="1000" fill="hold"/>
                                        <p:tgtEl>
                                          <p:spTgt spid="30418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down)">
                                      <p:cBhvr>
                                        <p:cTn id="76" dur="580">
                                          <p:stCondLst>
                                            <p:cond delay="0"/>
                                          </p:stCondLst>
                                        </p:cTn>
                                        <p:tgtEl>
                                          <p:spTgt spid="9"/>
                                        </p:tgtEl>
                                      </p:cBhvr>
                                    </p:animEffect>
                                    <p:anim calcmode="lin" valueType="num">
                                      <p:cBhvr>
                                        <p:cTn id="7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2" dur="26">
                                          <p:stCondLst>
                                            <p:cond delay="650"/>
                                          </p:stCondLst>
                                        </p:cTn>
                                        <p:tgtEl>
                                          <p:spTgt spid="9"/>
                                        </p:tgtEl>
                                      </p:cBhvr>
                                      <p:to x="100000" y="60000"/>
                                    </p:animScale>
                                    <p:animScale>
                                      <p:cBhvr>
                                        <p:cTn id="83" dur="166" decel="50000">
                                          <p:stCondLst>
                                            <p:cond delay="676"/>
                                          </p:stCondLst>
                                        </p:cTn>
                                        <p:tgtEl>
                                          <p:spTgt spid="9"/>
                                        </p:tgtEl>
                                      </p:cBhvr>
                                      <p:to x="100000" y="100000"/>
                                    </p:animScale>
                                    <p:animScale>
                                      <p:cBhvr>
                                        <p:cTn id="84" dur="26">
                                          <p:stCondLst>
                                            <p:cond delay="1312"/>
                                          </p:stCondLst>
                                        </p:cTn>
                                        <p:tgtEl>
                                          <p:spTgt spid="9"/>
                                        </p:tgtEl>
                                      </p:cBhvr>
                                      <p:to x="100000" y="80000"/>
                                    </p:animScale>
                                    <p:animScale>
                                      <p:cBhvr>
                                        <p:cTn id="85" dur="166" decel="50000">
                                          <p:stCondLst>
                                            <p:cond delay="1338"/>
                                          </p:stCondLst>
                                        </p:cTn>
                                        <p:tgtEl>
                                          <p:spTgt spid="9"/>
                                        </p:tgtEl>
                                      </p:cBhvr>
                                      <p:to x="100000" y="100000"/>
                                    </p:animScale>
                                    <p:animScale>
                                      <p:cBhvr>
                                        <p:cTn id="86" dur="26">
                                          <p:stCondLst>
                                            <p:cond delay="1642"/>
                                          </p:stCondLst>
                                        </p:cTn>
                                        <p:tgtEl>
                                          <p:spTgt spid="9"/>
                                        </p:tgtEl>
                                      </p:cBhvr>
                                      <p:to x="100000" y="90000"/>
                                    </p:animScale>
                                    <p:animScale>
                                      <p:cBhvr>
                                        <p:cTn id="87" dur="166" decel="50000">
                                          <p:stCondLst>
                                            <p:cond delay="1668"/>
                                          </p:stCondLst>
                                        </p:cTn>
                                        <p:tgtEl>
                                          <p:spTgt spid="9"/>
                                        </p:tgtEl>
                                      </p:cBhvr>
                                      <p:to x="100000" y="100000"/>
                                    </p:animScale>
                                    <p:animScale>
                                      <p:cBhvr>
                                        <p:cTn id="88" dur="26">
                                          <p:stCondLst>
                                            <p:cond delay="1808"/>
                                          </p:stCondLst>
                                        </p:cTn>
                                        <p:tgtEl>
                                          <p:spTgt spid="9"/>
                                        </p:tgtEl>
                                      </p:cBhvr>
                                      <p:to x="100000" y="95000"/>
                                    </p:animScale>
                                    <p:animScale>
                                      <p:cBhvr>
                                        <p:cTn id="89" dur="166" decel="50000">
                                          <p:stCondLst>
                                            <p:cond delay="1834"/>
                                          </p:stCondLst>
                                        </p:cTn>
                                        <p:tgtEl>
                                          <p:spTgt spid="9"/>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nodeType="clickEffect">
                                  <p:stCondLst>
                                    <p:cond delay="0"/>
                                  </p:stCondLst>
                                  <p:iterate type="lt">
                                    <p:tmPct val="5000"/>
                                  </p:iterate>
                                  <p:childTnLst>
                                    <p:set>
                                      <p:cBhvr>
                                        <p:cTn id="93" dur="1" fill="hold">
                                          <p:stCondLst>
                                            <p:cond delay="0"/>
                                          </p:stCondLst>
                                        </p:cTn>
                                        <p:tgtEl>
                                          <p:spTgt spid="304207"/>
                                        </p:tgtEl>
                                        <p:attrNameLst>
                                          <p:attrName>style.visibility</p:attrName>
                                        </p:attrNameLst>
                                      </p:cBhvr>
                                      <p:to>
                                        <p:strVal val="visible"/>
                                      </p:to>
                                    </p:set>
                                    <p:anim calcmode="lin" valueType="num">
                                      <p:cBhvr>
                                        <p:cTn id="94" dur="1000" fill="hold"/>
                                        <p:tgtEl>
                                          <p:spTgt spid="304207"/>
                                        </p:tgtEl>
                                        <p:attrNameLst>
                                          <p:attrName>ppt_w</p:attrName>
                                        </p:attrNameLst>
                                      </p:cBhvr>
                                      <p:tavLst>
                                        <p:tav tm="0">
                                          <p:val>
                                            <p:fltVal val="0"/>
                                          </p:val>
                                        </p:tav>
                                        <p:tav tm="100000">
                                          <p:val>
                                            <p:strVal val="#ppt_w"/>
                                          </p:val>
                                        </p:tav>
                                      </p:tavLst>
                                    </p:anim>
                                    <p:anim calcmode="lin" valueType="num">
                                      <p:cBhvr>
                                        <p:cTn id="95" dur="1000" fill="hold"/>
                                        <p:tgtEl>
                                          <p:spTgt spid="304207"/>
                                        </p:tgtEl>
                                        <p:attrNameLst>
                                          <p:attrName>ppt_h</p:attrName>
                                        </p:attrNameLst>
                                      </p:cBhvr>
                                      <p:tavLst>
                                        <p:tav tm="0">
                                          <p:val>
                                            <p:fltVal val="0"/>
                                          </p:val>
                                        </p:tav>
                                        <p:tav tm="100000">
                                          <p:val>
                                            <p:strVal val="#ppt_h"/>
                                          </p:val>
                                        </p:tav>
                                      </p:tavLst>
                                    </p:anim>
                                    <p:anim calcmode="lin" valueType="num">
                                      <p:cBhvr>
                                        <p:cTn id="96" dur="1000" fill="hold"/>
                                        <p:tgtEl>
                                          <p:spTgt spid="304207"/>
                                        </p:tgtEl>
                                        <p:attrNameLst>
                                          <p:attrName>style.rotation</p:attrName>
                                        </p:attrNameLst>
                                      </p:cBhvr>
                                      <p:tavLst>
                                        <p:tav tm="0">
                                          <p:val>
                                            <p:fltVal val="90"/>
                                          </p:val>
                                        </p:tav>
                                        <p:tav tm="100000">
                                          <p:val>
                                            <p:fltVal val="0"/>
                                          </p:val>
                                        </p:tav>
                                      </p:tavLst>
                                    </p:anim>
                                    <p:animEffect transition="in" filter="fade">
                                      <p:cBhvr>
                                        <p:cTn id="97" dur="1000"/>
                                        <p:tgtEl>
                                          <p:spTgt spid="304207"/>
                                        </p:tgtEl>
                                      </p:cBhvr>
                                    </p:animEffect>
                                  </p:childTnLst>
                                </p:cTn>
                              </p:par>
                              <p:par>
                                <p:cTn id="98" presetID="31" presetClass="entr" presetSubtype="0" fill="hold" nodeType="withEffect">
                                  <p:stCondLst>
                                    <p:cond delay="0"/>
                                  </p:stCondLst>
                                  <p:iterate type="lt">
                                    <p:tmPct val="5000"/>
                                  </p:iterate>
                                  <p:childTnLst>
                                    <p:set>
                                      <p:cBhvr>
                                        <p:cTn id="99" dur="1" fill="hold">
                                          <p:stCondLst>
                                            <p:cond delay="0"/>
                                          </p:stCondLst>
                                        </p:cTn>
                                        <p:tgtEl>
                                          <p:spTgt spid="304208"/>
                                        </p:tgtEl>
                                        <p:attrNameLst>
                                          <p:attrName>style.visibility</p:attrName>
                                        </p:attrNameLst>
                                      </p:cBhvr>
                                      <p:to>
                                        <p:strVal val="visible"/>
                                      </p:to>
                                    </p:set>
                                    <p:anim calcmode="lin" valueType="num">
                                      <p:cBhvr>
                                        <p:cTn id="100" dur="1000" fill="hold"/>
                                        <p:tgtEl>
                                          <p:spTgt spid="304208"/>
                                        </p:tgtEl>
                                        <p:attrNameLst>
                                          <p:attrName>ppt_w</p:attrName>
                                        </p:attrNameLst>
                                      </p:cBhvr>
                                      <p:tavLst>
                                        <p:tav tm="0">
                                          <p:val>
                                            <p:fltVal val="0"/>
                                          </p:val>
                                        </p:tav>
                                        <p:tav tm="100000">
                                          <p:val>
                                            <p:strVal val="#ppt_w"/>
                                          </p:val>
                                        </p:tav>
                                      </p:tavLst>
                                    </p:anim>
                                    <p:anim calcmode="lin" valueType="num">
                                      <p:cBhvr>
                                        <p:cTn id="101" dur="1000" fill="hold"/>
                                        <p:tgtEl>
                                          <p:spTgt spid="304208"/>
                                        </p:tgtEl>
                                        <p:attrNameLst>
                                          <p:attrName>ppt_h</p:attrName>
                                        </p:attrNameLst>
                                      </p:cBhvr>
                                      <p:tavLst>
                                        <p:tav tm="0">
                                          <p:val>
                                            <p:fltVal val="0"/>
                                          </p:val>
                                        </p:tav>
                                        <p:tav tm="100000">
                                          <p:val>
                                            <p:strVal val="#ppt_h"/>
                                          </p:val>
                                        </p:tav>
                                      </p:tavLst>
                                    </p:anim>
                                    <p:anim calcmode="lin" valueType="num">
                                      <p:cBhvr>
                                        <p:cTn id="102" dur="1000" fill="hold"/>
                                        <p:tgtEl>
                                          <p:spTgt spid="304208"/>
                                        </p:tgtEl>
                                        <p:attrNameLst>
                                          <p:attrName>style.rotation</p:attrName>
                                        </p:attrNameLst>
                                      </p:cBhvr>
                                      <p:tavLst>
                                        <p:tav tm="0">
                                          <p:val>
                                            <p:fltVal val="90"/>
                                          </p:val>
                                        </p:tav>
                                        <p:tav tm="100000">
                                          <p:val>
                                            <p:fltVal val="0"/>
                                          </p:val>
                                        </p:tav>
                                      </p:tavLst>
                                    </p:anim>
                                    <p:animEffect transition="in" filter="fade">
                                      <p:cBhvr>
                                        <p:cTn id="103" dur="1000"/>
                                        <p:tgtEl>
                                          <p:spTgt spid="304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84" grpId="0"/>
      <p:bldP spid="304189" grpId="0"/>
      <p:bldP spid="304192" grpId="0" animBg="1"/>
      <p:bldP spid="30419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5"/>
          <p:cNvSpPr>
            <a:spLocks noChangeArrowheads="1"/>
          </p:cNvSpPr>
          <p:nvPr/>
        </p:nvSpPr>
        <p:spPr bwMode="auto">
          <a:xfrm>
            <a:off x="2237405" y="209550"/>
            <a:ext cx="4633912" cy="519113"/>
          </a:xfrm>
          <a:prstGeom prst="rect">
            <a:avLst/>
          </a:prstGeom>
          <a:noFill/>
          <a:ln w="9525">
            <a:noFill/>
            <a:miter lim="800000"/>
            <a:headEnd/>
            <a:tailEnd/>
          </a:ln>
        </p:spPr>
        <p:txBody>
          <a:bodyPr wrap="none" anchor="ctr">
            <a:spAutoFit/>
          </a:bodyPr>
          <a:lstStyle/>
          <a:p>
            <a:r>
              <a:rPr lang="en-US" b="1" dirty="0">
                <a:solidFill>
                  <a:srgbClr val="FF0000"/>
                </a:solidFill>
              </a:rPr>
              <a:t>An Introduction to Forces</a:t>
            </a:r>
            <a:r>
              <a:rPr lang="en-US" dirty="0">
                <a:solidFill>
                  <a:srgbClr val="FF0000"/>
                </a:solidFill>
              </a:rPr>
              <a:t> </a:t>
            </a:r>
          </a:p>
        </p:txBody>
      </p:sp>
      <p:sp>
        <p:nvSpPr>
          <p:cNvPr id="17411" name="Rectangle 16"/>
          <p:cNvSpPr>
            <a:spLocks noChangeArrowheads="1"/>
          </p:cNvSpPr>
          <p:nvPr/>
        </p:nvSpPr>
        <p:spPr bwMode="auto">
          <a:xfrm>
            <a:off x="1294497" y="865188"/>
            <a:ext cx="6340475" cy="519112"/>
          </a:xfrm>
          <a:prstGeom prst="rect">
            <a:avLst/>
          </a:prstGeom>
          <a:noFill/>
          <a:ln w="9525">
            <a:noFill/>
            <a:miter lim="800000"/>
            <a:headEnd/>
            <a:tailEnd/>
          </a:ln>
        </p:spPr>
        <p:txBody>
          <a:bodyPr wrap="none" anchor="ctr">
            <a:spAutoFit/>
          </a:bodyPr>
          <a:lstStyle/>
          <a:p>
            <a:r>
              <a:rPr lang="en-US" u="sng" dirty="0">
                <a:solidFill>
                  <a:srgbClr val="FF0000"/>
                </a:solidFill>
              </a:rPr>
              <a:t>force</a:t>
            </a:r>
            <a:r>
              <a:rPr lang="en-US" dirty="0">
                <a:solidFill>
                  <a:srgbClr val="FF0000"/>
                </a:solidFill>
              </a:rPr>
              <a:t>: a push or pull; forces are vectors</a:t>
            </a:r>
          </a:p>
        </p:txBody>
      </p:sp>
      <p:sp>
        <p:nvSpPr>
          <p:cNvPr id="17412" name="Rectangle 17"/>
          <p:cNvSpPr>
            <a:spLocks noChangeArrowheads="1"/>
          </p:cNvSpPr>
          <p:nvPr/>
        </p:nvSpPr>
        <p:spPr bwMode="auto">
          <a:xfrm>
            <a:off x="1276350" y="1530350"/>
            <a:ext cx="2498725" cy="519113"/>
          </a:xfrm>
          <a:prstGeom prst="rect">
            <a:avLst/>
          </a:prstGeom>
          <a:noFill/>
          <a:ln w="9525">
            <a:noFill/>
            <a:miter lim="800000"/>
            <a:headEnd/>
            <a:tailEnd/>
          </a:ln>
        </p:spPr>
        <p:txBody>
          <a:bodyPr wrap="none" anchor="ctr">
            <a:spAutoFit/>
          </a:bodyPr>
          <a:lstStyle/>
          <a:p>
            <a:r>
              <a:rPr lang="en-US" u="sng">
                <a:solidFill>
                  <a:srgbClr val="FF0000"/>
                </a:solidFill>
              </a:rPr>
              <a:t>contact forces</a:t>
            </a:r>
            <a:r>
              <a:rPr lang="en-US">
                <a:solidFill>
                  <a:srgbClr val="FF0000"/>
                </a:solidFill>
              </a:rPr>
              <a:t> </a:t>
            </a:r>
          </a:p>
        </p:txBody>
      </p:sp>
      <p:sp>
        <p:nvSpPr>
          <p:cNvPr id="17413" name="Rectangle 18"/>
          <p:cNvSpPr>
            <a:spLocks noChangeArrowheads="1"/>
          </p:cNvSpPr>
          <p:nvPr/>
        </p:nvSpPr>
        <p:spPr bwMode="auto">
          <a:xfrm>
            <a:off x="5619750" y="1531938"/>
            <a:ext cx="2005013" cy="519112"/>
          </a:xfrm>
          <a:prstGeom prst="rect">
            <a:avLst/>
          </a:prstGeom>
          <a:noFill/>
          <a:ln w="9525">
            <a:noFill/>
            <a:miter lim="800000"/>
            <a:headEnd/>
            <a:tailEnd/>
          </a:ln>
        </p:spPr>
        <p:txBody>
          <a:bodyPr wrap="none" anchor="ctr">
            <a:spAutoFit/>
          </a:bodyPr>
          <a:lstStyle/>
          <a:p>
            <a:r>
              <a:rPr lang="en-US" u="sng">
                <a:solidFill>
                  <a:srgbClr val="FF0000"/>
                </a:solidFill>
              </a:rPr>
              <a:t>field forces</a:t>
            </a:r>
            <a:r>
              <a:rPr lang="en-US">
                <a:solidFill>
                  <a:srgbClr val="FF0000"/>
                </a:solidFill>
              </a:rPr>
              <a:t> </a:t>
            </a:r>
          </a:p>
        </p:txBody>
      </p:sp>
      <p:sp>
        <p:nvSpPr>
          <p:cNvPr id="245779" name="Rectangle 19"/>
          <p:cNvSpPr>
            <a:spLocks noChangeArrowheads="1"/>
          </p:cNvSpPr>
          <p:nvPr/>
        </p:nvSpPr>
        <p:spPr bwMode="auto">
          <a:xfrm>
            <a:off x="525463" y="2185988"/>
            <a:ext cx="4025900" cy="519112"/>
          </a:xfrm>
          <a:prstGeom prst="rect">
            <a:avLst/>
          </a:prstGeom>
          <a:noFill/>
          <a:ln w="9525">
            <a:noFill/>
            <a:miter lim="800000"/>
            <a:headEnd/>
            <a:tailEnd/>
          </a:ln>
        </p:spPr>
        <p:txBody>
          <a:bodyPr wrap="none" anchor="ctr">
            <a:spAutoFit/>
          </a:bodyPr>
          <a:lstStyle/>
          <a:p>
            <a:r>
              <a:rPr lang="en-US">
                <a:solidFill>
                  <a:srgbClr val="000000"/>
                </a:solidFill>
              </a:rPr>
              <a:t>require physical contact </a:t>
            </a:r>
          </a:p>
        </p:txBody>
      </p:sp>
      <p:sp>
        <p:nvSpPr>
          <p:cNvPr id="245780" name="Rectangle 20"/>
          <p:cNvSpPr>
            <a:spLocks noChangeArrowheads="1"/>
          </p:cNvSpPr>
          <p:nvPr/>
        </p:nvSpPr>
        <p:spPr bwMode="auto">
          <a:xfrm>
            <a:off x="4692650" y="2187575"/>
            <a:ext cx="3871913" cy="946150"/>
          </a:xfrm>
          <a:prstGeom prst="rect">
            <a:avLst/>
          </a:prstGeom>
          <a:noFill/>
          <a:ln w="9525">
            <a:noFill/>
            <a:miter lim="800000"/>
            <a:headEnd/>
            <a:tailEnd/>
          </a:ln>
        </p:spPr>
        <p:txBody>
          <a:bodyPr anchor="ctr">
            <a:spAutoFit/>
          </a:bodyPr>
          <a:lstStyle/>
          <a:p>
            <a:pPr algn="ctr"/>
            <a:r>
              <a:rPr lang="en-US">
                <a:solidFill>
                  <a:srgbClr val="000000"/>
                </a:solidFill>
              </a:rPr>
              <a:t>transmitted without</a:t>
            </a:r>
          </a:p>
          <a:p>
            <a:pPr algn="ctr"/>
            <a:r>
              <a:rPr lang="en-US">
                <a:solidFill>
                  <a:srgbClr val="000000"/>
                </a:solidFill>
              </a:rPr>
              <a:t>physical contact</a:t>
            </a:r>
          </a:p>
        </p:txBody>
      </p:sp>
      <p:sp>
        <p:nvSpPr>
          <p:cNvPr id="17416" name="Rectangle 21"/>
          <p:cNvSpPr>
            <a:spLocks noChangeArrowheads="1"/>
          </p:cNvSpPr>
          <p:nvPr/>
        </p:nvSpPr>
        <p:spPr bwMode="auto">
          <a:xfrm>
            <a:off x="344488" y="3515847"/>
            <a:ext cx="1107996" cy="523220"/>
          </a:xfrm>
          <a:prstGeom prst="rect">
            <a:avLst/>
          </a:prstGeom>
          <a:noFill/>
          <a:ln w="9525">
            <a:noFill/>
            <a:miter lim="800000"/>
            <a:headEnd/>
            <a:tailEnd/>
          </a:ln>
        </p:spPr>
        <p:txBody>
          <a:bodyPr wrap="none" anchor="ctr">
            <a:spAutoFit/>
          </a:bodyPr>
          <a:lstStyle/>
          <a:p>
            <a:r>
              <a:rPr lang="en-US" dirty="0">
                <a:solidFill>
                  <a:srgbClr val="FF0000"/>
                </a:solidFill>
              </a:rPr>
              <a:t>e.g., 	</a:t>
            </a:r>
          </a:p>
        </p:txBody>
      </p:sp>
      <p:sp>
        <p:nvSpPr>
          <p:cNvPr id="17417" name="Rectangle 22"/>
          <p:cNvSpPr>
            <a:spLocks noChangeArrowheads="1"/>
          </p:cNvSpPr>
          <p:nvPr/>
        </p:nvSpPr>
        <p:spPr bwMode="auto">
          <a:xfrm>
            <a:off x="4840288" y="3517434"/>
            <a:ext cx="883575" cy="523220"/>
          </a:xfrm>
          <a:prstGeom prst="rect">
            <a:avLst/>
          </a:prstGeom>
          <a:noFill/>
          <a:ln w="9525">
            <a:noFill/>
            <a:miter lim="800000"/>
            <a:headEnd/>
            <a:tailEnd/>
          </a:ln>
        </p:spPr>
        <p:txBody>
          <a:bodyPr wrap="none" anchor="ctr">
            <a:spAutoFit/>
          </a:bodyPr>
          <a:lstStyle/>
          <a:p>
            <a:r>
              <a:rPr lang="en-US" dirty="0">
                <a:solidFill>
                  <a:srgbClr val="FF0000"/>
                </a:solidFill>
              </a:rPr>
              <a:t>e.g</a:t>
            </a:r>
            <a:r>
              <a:rPr lang="en-US" dirty="0" smtClean="0">
                <a:solidFill>
                  <a:srgbClr val="FF0000"/>
                </a:solidFill>
              </a:rPr>
              <a:t>.,</a:t>
            </a:r>
            <a:endParaRPr lang="en-US" dirty="0">
              <a:solidFill>
                <a:srgbClr val="FF0000"/>
              </a:solidFill>
            </a:endParaRPr>
          </a:p>
        </p:txBody>
      </p:sp>
      <p:sp>
        <p:nvSpPr>
          <p:cNvPr id="17418" name="AutoShape 125"/>
          <p:cNvSpPr>
            <a:spLocks/>
          </p:cNvSpPr>
          <p:nvPr/>
        </p:nvSpPr>
        <p:spPr bwMode="auto">
          <a:xfrm>
            <a:off x="5497844" y="4648200"/>
            <a:ext cx="328612" cy="1600200"/>
          </a:xfrm>
          <a:prstGeom prst="leftBrace">
            <a:avLst>
              <a:gd name="adj1" fmla="val 40580"/>
              <a:gd name="adj2" fmla="val 50000"/>
            </a:avLst>
          </a:prstGeom>
          <a:noFill/>
          <a:ln w="28575">
            <a:solidFill>
              <a:srgbClr val="FF0000"/>
            </a:solidFill>
            <a:round/>
            <a:headEnd/>
            <a:tailEnd/>
          </a:ln>
        </p:spPr>
        <p:txBody>
          <a:bodyPr/>
          <a:lstStyle/>
          <a:p>
            <a:endParaRPr lang="en-US">
              <a:solidFill>
                <a:srgbClr val="000000"/>
              </a:solidFill>
            </a:endParaRPr>
          </a:p>
        </p:txBody>
      </p:sp>
      <p:sp>
        <p:nvSpPr>
          <p:cNvPr id="17419" name="Rectangle 126"/>
          <p:cNvSpPr>
            <a:spLocks noChangeArrowheads="1"/>
          </p:cNvSpPr>
          <p:nvPr/>
        </p:nvSpPr>
        <p:spPr bwMode="auto">
          <a:xfrm>
            <a:off x="1258888" y="4156075"/>
            <a:ext cx="1331912" cy="519113"/>
          </a:xfrm>
          <a:prstGeom prst="rect">
            <a:avLst/>
          </a:prstGeom>
          <a:noFill/>
          <a:ln w="9525">
            <a:noFill/>
            <a:miter lim="800000"/>
            <a:headEnd/>
            <a:tailEnd/>
          </a:ln>
        </p:spPr>
        <p:txBody>
          <a:bodyPr wrap="none" anchor="ctr">
            <a:spAutoFit/>
          </a:bodyPr>
          <a:lstStyle/>
          <a:p>
            <a:r>
              <a:rPr lang="en-US" dirty="0">
                <a:solidFill>
                  <a:srgbClr val="000000"/>
                </a:solidFill>
              </a:rPr>
              <a:t>friction </a:t>
            </a:r>
          </a:p>
        </p:txBody>
      </p:sp>
      <p:sp>
        <p:nvSpPr>
          <p:cNvPr id="17420" name="Rectangle 127"/>
          <p:cNvSpPr>
            <a:spLocks noChangeArrowheads="1"/>
          </p:cNvSpPr>
          <p:nvPr/>
        </p:nvSpPr>
        <p:spPr bwMode="auto">
          <a:xfrm>
            <a:off x="5751513" y="4586288"/>
            <a:ext cx="1411287" cy="519112"/>
          </a:xfrm>
          <a:prstGeom prst="rect">
            <a:avLst/>
          </a:prstGeom>
          <a:noFill/>
          <a:ln w="9525">
            <a:noFill/>
            <a:miter lim="800000"/>
            <a:headEnd/>
            <a:tailEnd/>
          </a:ln>
        </p:spPr>
        <p:txBody>
          <a:bodyPr wrap="none" anchor="ctr">
            <a:spAutoFit/>
          </a:bodyPr>
          <a:lstStyle/>
          <a:p>
            <a:r>
              <a:rPr lang="en-US" dirty="0">
                <a:solidFill>
                  <a:srgbClr val="000000"/>
                </a:solidFill>
              </a:rPr>
              <a:t>electric </a:t>
            </a:r>
          </a:p>
        </p:txBody>
      </p:sp>
      <p:sp>
        <p:nvSpPr>
          <p:cNvPr id="17421" name="Rectangle 128"/>
          <p:cNvSpPr>
            <a:spLocks noChangeArrowheads="1"/>
          </p:cNvSpPr>
          <p:nvPr/>
        </p:nvSpPr>
        <p:spPr bwMode="auto">
          <a:xfrm>
            <a:off x="5738813" y="5729288"/>
            <a:ext cx="1728787" cy="519112"/>
          </a:xfrm>
          <a:prstGeom prst="rect">
            <a:avLst/>
          </a:prstGeom>
          <a:noFill/>
          <a:ln w="9525">
            <a:noFill/>
            <a:miter lim="800000"/>
            <a:headEnd/>
            <a:tailEnd/>
          </a:ln>
        </p:spPr>
        <p:txBody>
          <a:bodyPr wrap="none" anchor="ctr">
            <a:spAutoFit/>
          </a:bodyPr>
          <a:lstStyle/>
          <a:p>
            <a:r>
              <a:rPr lang="en-US" dirty="0">
                <a:solidFill>
                  <a:srgbClr val="000000"/>
                </a:solidFill>
              </a:rPr>
              <a:t>magnetic </a:t>
            </a:r>
          </a:p>
        </p:txBody>
      </p:sp>
      <p:sp>
        <p:nvSpPr>
          <p:cNvPr id="245889" name="Rectangle 129"/>
          <p:cNvSpPr>
            <a:spLocks noChangeArrowheads="1"/>
          </p:cNvSpPr>
          <p:nvPr/>
        </p:nvSpPr>
        <p:spPr bwMode="auto">
          <a:xfrm>
            <a:off x="2514600" y="5105400"/>
            <a:ext cx="3200400" cy="519113"/>
          </a:xfrm>
          <a:prstGeom prst="rect">
            <a:avLst/>
          </a:prstGeom>
          <a:noFill/>
          <a:ln w="9525">
            <a:noFill/>
            <a:miter lim="800000"/>
            <a:headEnd/>
            <a:tailEnd/>
          </a:ln>
        </p:spPr>
        <p:txBody>
          <a:bodyPr anchor="ctr">
            <a:spAutoFit/>
          </a:bodyPr>
          <a:lstStyle/>
          <a:p>
            <a:r>
              <a:rPr lang="en-US" dirty="0">
                <a:solidFill>
                  <a:srgbClr val="000000"/>
                </a:solidFill>
              </a:rPr>
              <a:t>electromagnetism </a:t>
            </a:r>
          </a:p>
        </p:txBody>
      </p:sp>
      <p:sp>
        <p:nvSpPr>
          <p:cNvPr id="245893" name="Rectangle 133"/>
          <p:cNvSpPr>
            <a:spLocks noChangeArrowheads="1"/>
          </p:cNvSpPr>
          <p:nvPr/>
        </p:nvSpPr>
        <p:spPr bwMode="auto">
          <a:xfrm>
            <a:off x="4267200" y="5715000"/>
            <a:ext cx="457200" cy="336550"/>
          </a:xfrm>
          <a:prstGeom prst="rect">
            <a:avLst/>
          </a:prstGeom>
          <a:noFill/>
          <a:ln w="9525">
            <a:noFill/>
            <a:miter lim="800000"/>
            <a:headEnd/>
            <a:tailEnd/>
          </a:ln>
        </p:spPr>
        <p:txBody>
          <a:bodyPr anchor="ctr">
            <a:spAutoFit/>
          </a:bodyPr>
          <a:lstStyle/>
          <a:p>
            <a:r>
              <a:rPr lang="en-US" sz="1600" b="1">
                <a:solidFill>
                  <a:srgbClr val="000000"/>
                </a:solidFill>
              </a:rPr>
              <a:t>? </a:t>
            </a:r>
          </a:p>
        </p:txBody>
      </p:sp>
      <p:sp>
        <p:nvSpPr>
          <p:cNvPr id="245894" name="Rectangle 134"/>
          <p:cNvSpPr>
            <a:spLocks noChangeArrowheads="1"/>
          </p:cNvSpPr>
          <p:nvPr/>
        </p:nvSpPr>
        <p:spPr bwMode="auto">
          <a:xfrm>
            <a:off x="3429000" y="5715000"/>
            <a:ext cx="457200" cy="336550"/>
          </a:xfrm>
          <a:prstGeom prst="rect">
            <a:avLst/>
          </a:prstGeom>
          <a:noFill/>
          <a:ln w="9525">
            <a:noFill/>
            <a:miter lim="800000"/>
            <a:headEnd/>
            <a:tailEnd/>
          </a:ln>
        </p:spPr>
        <p:txBody>
          <a:bodyPr anchor="ctr">
            <a:spAutoFit/>
          </a:bodyPr>
          <a:lstStyle/>
          <a:p>
            <a:r>
              <a:rPr lang="en-US" sz="1600" b="1">
                <a:solidFill>
                  <a:srgbClr val="000000"/>
                </a:solidFill>
              </a:rPr>
              <a:t>? </a:t>
            </a:r>
          </a:p>
        </p:txBody>
      </p:sp>
      <p:sp>
        <p:nvSpPr>
          <p:cNvPr id="245895" name="Rectangle 135"/>
          <p:cNvSpPr>
            <a:spLocks noChangeArrowheads="1"/>
          </p:cNvSpPr>
          <p:nvPr/>
        </p:nvSpPr>
        <p:spPr bwMode="auto">
          <a:xfrm>
            <a:off x="4343400" y="6521450"/>
            <a:ext cx="457200" cy="336550"/>
          </a:xfrm>
          <a:prstGeom prst="rect">
            <a:avLst/>
          </a:prstGeom>
          <a:noFill/>
          <a:ln w="9525">
            <a:noFill/>
            <a:miter lim="800000"/>
            <a:headEnd/>
            <a:tailEnd/>
          </a:ln>
        </p:spPr>
        <p:txBody>
          <a:bodyPr anchor="ctr">
            <a:spAutoFit/>
          </a:bodyPr>
          <a:lstStyle/>
          <a:p>
            <a:r>
              <a:rPr lang="en-US" sz="1600" b="1">
                <a:solidFill>
                  <a:srgbClr val="000000"/>
                </a:solidFill>
              </a:rPr>
              <a:t>? </a:t>
            </a:r>
          </a:p>
        </p:txBody>
      </p:sp>
      <p:sp>
        <p:nvSpPr>
          <p:cNvPr id="245896" name="Rectangle 136"/>
          <p:cNvSpPr>
            <a:spLocks noChangeArrowheads="1"/>
          </p:cNvSpPr>
          <p:nvPr/>
        </p:nvSpPr>
        <p:spPr bwMode="auto">
          <a:xfrm>
            <a:off x="4648200" y="5791200"/>
            <a:ext cx="457200" cy="336550"/>
          </a:xfrm>
          <a:prstGeom prst="rect">
            <a:avLst/>
          </a:prstGeom>
          <a:noFill/>
          <a:ln w="9525">
            <a:noFill/>
            <a:miter lim="800000"/>
            <a:headEnd/>
            <a:tailEnd/>
          </a:ln>
        </p:spPr>
        <p:txBody>
          <a:bodyPr anchor="ctr">
            <a:spAutoFit/>
          </a:bodyPr>
          <a:lstStyle/>
          <a:p>
            <a:r>
              <a:rPr lang="en-US" sz="1600" b="1">
                <a:solidFill>
                  <a:srgbClr val="000000"/>
                </a:solidFill>
              </a:rPr>
              <a:t>? </a:t>
            </a:r>
          </a:p>
        </p:txBody>
      </p:sp>
      <p:sp>
        <p:nvSpPr>
          <p:cNvPr id="245897" name="Rectangle 137"/>
          <p:cNvSpPr>
            <a:spLocks noChangeArrowheads="1"/>
          </p:cNvSpPr>
          <p:nvPr/>
        </p:nvSpPr>
        <p:spPr bwMode="auto">
          <a:xfrm>
            <a:off x="4724400" y="6248400"/>
            <a:ext cx="457200" cy="336550"/>
          </a:xfrm>
          <a:prstGeom prst="rect">
            <a:avLst/>
          </a:prstGeom>
          <a:noFill/>
          <a:ln w="9525">
            <a:noFill/>
            <a:miter lim="800000"/>
            <a:headEnd/>
            <a:tailEnd/>
          </a:ln>
        </p:spPr>
        <p:txBody>
          <a:bodyPr anchor="ctr">
            <a:spAutoFit/>
          </a:bodyPr>
          <a:lstStyle/>
          <a:p>
            <a:r>
              <a:rPr lang="en-US" sz="1600" b="1">
                <a:solidFill>
                  <a:srgbClr val="000000"/>
                </a:solidFill>
              </a:rPr>
              <a:t>? </a:t>
            </a:r>
          </a:p>
        </p:txBody>
      </p:sp>
      <p:sp>
        <p:nvSpPr>
          <p:cNvPr id="245898" name="Rectangle 138"/>
          <p:cNvSpPr>
            <a:spLocks noChangeArrowheads="1"/>
          </p:cNvSpPr>
          <p:nvPr/>
        </p:nvSpPr>
        <p:spPr bwMode="auto">
          <a:xfrm>
            <a:off x="3810000" y="5562600"/>
            <a:ext cx="457200" cy="336550"/>
          </a:xfrm>
          <a:prstGeom prst="rect">
            <a:avLst/>
          </a:prstGeom>
          <a:noFill/>
          <a:ln w="9525">
            <a:noFill/>
            <a:miter lim="800000"/>
            <a:headEnd/>
            <a:tailEnd/>
          </a:ln>
        </p:spPr>
        <p:txBody>
          <a:bodyPr anchor="ctr">
            <a:spAutoFit/>
          </a:bodyPr>
          <a:lstStyle/>
          <a:p>
            <a:r>
              <a:rPr lang="en-US" sz="1600" b="1">
                <a:solidFill>
                  <a:srgbClr val="000000"/>
                </a:solidFill>
              </a:rPr>
              <a:t>? </a:t>
            </a:r>
          </a:p>
        </p:txBody>
      </p:sp>
      <p:sp>
        <p:nvSpPr>
          <p:cNvPr id="245899" name="Rectangle 139"/>
          <p:cNvSpPr>
            <a:spLocks noChangeArrowheads="1"/>
          </p:cNvSpPr>
          <p:nvPr/>
        </p:nvSpPr>
        <p:spPr bwMode="auto">
          <a:xfrm>
            <a:off x="3886200" y="6521450"/>
            <a:ext cx="457200" cy="336550"/>
          </a:xfrm>
          <a:prstGeom prst="rect">
            <a:avLst/>
          </a:prstGeom>
          <a:noFill/>
          <a:ln w="9525">
            <a:noFill/>
            <a:miter lim="800000"/>
            <a:headEnd/>
            <a:tailEnd/>
          </a:ln>
        </p:spPr>
        <p:txBody>
          <a:bodyPr anchor="ctr">
            <a:spAutoFit/>
          </a:bodyPr>
          <a:lstStyle/>
          <a:p>
            <a:r>
              <a:rPr lang="en-US" sz="1600" b="1">
                <a:solidFill>
                  <a:srgbClr val="000000"/>
                </a:solidFill>
              </a:rPr>
              <a:t>? </a:t>
            </a:r>
          </a:p>
        </p:txBody>
      </p:sp>
      <p:sp>
        <p:nvSpPr>
          <p:cNvPr id="245900" name="Rectangle 140"/>
          <p:cNvSpPr>
            <a:spLocks noChangeArrowheads="1"/>
          </p:cNvSpPr>
          <p:nvPr/>
        </p:nvSpPr>
        <p:spPr bwMode="auto">
          <a:xfrm>
            <a:off x="3352800" y="6324600"/>
            <a:ext cx="457200" cy="336550"/>
          </a:xfrm>
          <a:prstGeom prst="rect">
            <a:avLst/>
          </a:prstGeom>
          <a:noFill/>
          <a:ln w="9525">
            <a:noFill/>
            <a:miter lim="800000"/>
            <a:headEnd/>
            <a:tailEnd/>
          </a:ln>
        </p:spPr>
        <p:txBody>
          <a:bodyPr anchor="ctr">
            <a:spAutoFit/>
          </a:bodyPr>
          <a:lstStyle/>
          <a:p>
            <a:r>
              <a:rPr lang="en-US" sz="1600" b="1">
                <a:solidFill>
                  <a:srgbClr val="000000"/>
                </a:solidFill>
              </a:rPr>
              <a:t>? </a:t>
            </a:r>
          </a:p>
        </p:txBody>
      </p:sp>
      <p:sp>
        <p:nvSpPr>
          <p:cNvPr id="245901" name="Rectangle 141"/>
          <p:cNvSpPr>
            <a:spLocks noChangeArrowheads="1"/>
          </p:cNvSpPr>
          <p:nvPr/>
        </p:nvSpPr>
        <p:spPr bwMode="auto">
          <a:xfrm>
            <a:off x="3124200" y="6019800"/>
            <a:ext cx="457200" cy="336550"/>
          </a:xfrm>
          <a:prstGeom prst="rect">
            <a:avLst/>
          </a:prstGeom>
          <a:noFill/>
          <a:ln w="9525">
            <a:noFill/>
            <a:miter lim="800000"/>
            <a:headEnd/>
            <a:tailEnd/>
          </a:ln>
        </p:spPr>
        <p:txBody>
          <a:bodyPr anchor="ctr">
            <a:spAutoFit/>
          </a:bodyPr>
          <a:lstStyle/>
          <a:p>
            <a:r>
              <a:rPr lang="en-US" sz="1600" b="1">
                <a:solidFill>
                  <a:srgbClr val="000000"/>
                </a:solidFill>
              </a:rPr>
              <a:t>? </a:t>
            </a:r>
          </a:p>
        </p:txBody>
      </p:sp>
      <p:sp>
        <p:nvSpPr>
          <p:cNvPr id="245902" name="Rectangle 142"/>
          <p:cNvSpPr>
            <a:spLocks noChangeArrowheads="1"/>
          </p:cNvSpPr>
          <p:nvPr/>
        </p:nvSpPr>
        <p:spPr bwMode="auto">
          <a:xfrm>
            <a:off x="4876800" y="6019800"/>
            <a:ext cx="457200" cy="336550"/>
          </a:xfrm>
          <a:prstGeom prst="rect">
            <a:avLst/>
          </a:prstGeom>
          <a:noFill/>
          <a:ln w="9525">
            <a:noFill/>
            <a:miter lim="800000"/>
            <a:headEnd/>
            <a:tailEnd/>
          </a:ln>
        </p:spPr>
        <p:txBody>
          <a:bodyPr anchor="ctr">
            <a:spAutoFit/>
          </a:bodyPr>
          <a:lstStyle/>
          <a:p>
            <a:r>
              <a:rPr lang="en-US" sz="1600" b="1">
                <a:solidFill>
                  <a:srgbClr val="000000"/>
                </a:solidFill>
              </a:rPr>
              <a:t>? </a:t>
            </a:r>
          </a:p>
        </p:txBody>
      </p:sp>
      <p:grpSp>
        <p:nvGrpSpPr>
          <p:cNvPr id="2" name="Group 155"/>
          <p:cNvGrpSpPr>
            <a:grpSpLocks/>
          </p:cNvGrpSpPr>
          <p:nvPr/>
        </p:nvGrpSpPr>
        <p:grpSpPr bwMode="auto">
          <a:xfrm>
            <a:off x="3454400" y="5867400"/>
            <a:ext cx="1498600" cy="676275"/>
            <a:chOff x="640" y="3888"/>
            <a:chExt cx="944" cy="426"/>
          </a:xfrm>
        </p:grpSpPr>
        <p:sp>
          <p:nvSpPr>
            <p:cNvPr id="17439" name="Rectangle 143"/>
            <p:cNvSpPr>
              <a:spLocks noChangeArrowheads="1"/>
            </p:cNvSpPr>
            <p:nvPr/>
          </p:nvSpPr>
          <p:spPr bwMode="auto">
            <a:xfrm>
              <a:off x="1056" y="4013"/>
              <a:ext cx="528" cy="212"/>
            </a:xfrm>
            <a:prstGeom prst="rect">
              <a:avLst/>
            </a:prstGeom>
            <a:noFill/>
            <a:ln w="9525">
              <a:noFill/>
              <a:miter lim="800000"/>
              <a:headEnd/>
              <a:tailEnd/>
            </a:ln>
          </p:spPr>
          <p:txBody>
            <a:bodyPr anchor="ctr">
              <a:spAutoFit/>
            </a:bodyPr>
            <a:lstStyle/>
            <a:p>
              <a:r>
                <a:rPr lang="en-US" sz="1600" b="1">
                  <a:solidFill>
                    <a:srgbClr val="000000"/>
                  </a:solidFill>
                </a:rPr>
                <a:t>LOVE </a:t>
              </a:r>
            </a:p>
          </p:txBody>
        </p:sp>
        <p:pic>
          <p:nvPicPr>
            <p:cNvPr id="17440" name="Picture 144" descr="j0347205[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 y="3888"/>
              <a:ext cx="464" cy="426"/>
            </a:xfrm>
            <a:prstGeom prst="rect">
              <a:avLst/>
            </a:prstGeom>
            <a:noFill/>
            <a:ln w="9525">
              <a:noFill/>
              <a:miter lim="800000"/>
              <a:headEnd/>
              <a:tailEnd/>
            </a:ln>
          </p:spPr>
        </p:pic>
      </p:grpSp>
      <p:pic>
        <p:nvPicPr>
          <p:cNvPr id="129"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33700" y="3241675"/>
            <a:ext cx="1839913" cy="1282700"/>
          </a:xfrm>
          <a:prstGeom prst="rect">
            <a:avLst/>
          </a:prstGeom>
          <a:noFill/>
          <a:ln w="9525" algn="ctr">
            <a:noFill/>
            <a:miter lim="800000"/>
            <a:headEnd/>
            <a:tailEnd/>
          </a:ln>
        </p:spPr>
      </p:pic>
      <p:pic>
        <p:nvPicPr>
          <p:cNvPr id="13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69188" y="4318000"/>
            <a:ext cx="1524000" cy="1049338"/>
          </a:xfrm>
          <a:prstGeom prst="rect">
            <a:avLst/>
          </a:prstGeom>
          <a:noFill/>
          <a:ln w="9525" algn="ctr">
            <a:noFill/>
            <a:miter lim="800000"/>
            <a:headEnd/>
            <a:tailEnd/>
          </a:ln>
        </p:spPr>
      </p:pic>
      <p:pic>
        <p:nvPicPr>
          <p:cNvPr id="131" name="Picture 4" descr="http://www.faqs.org/photo-dict/photofiles/list/6171/8130horseshoe_magnet.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69188" y="5503863"/>
            <a:ext cx="1527175" cy="1241425"/>
          </a:xfrm>
          <a:prstGeom prst="rect">
            <a:avLst/>
          </a:prstGeom>
          <a:noFill/>
          <a:ln w="9525">
            <a:noFill/>
            <a:miter lim="800000"/>
            <a:headEnd/>
            <a:tailEnd/>
          </a:ln>
        </p:spPr>
      </p:pic>
      <p:pic>
        <p:nvPicPr>
          <p:cNvPr id="132"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69188" y="3165475"/>
            <a:ext cx="1533525" cy="1012825"/>
          </a:xfrm>
          <a:prstGeom prst="rect">
            <a:avLst/>
          </a:prstGeom>
          <a:noFill/>
          <a:ln w="9525" algn="ctr">
            <a:noFill/>
            <a:miter lim="800000"/>
            <a:headEnd/>
            <a:tailEnd/>
          </a:ln>
        </p:spPr>
      </p:pic>
      <p:pic>
        <p:nvPicPr>
          <p:cNvPr id="17438" name="Picture 4" descr="http://www.umass.edu/umhome/images/upload/85266/hockey.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4175" y="4654550"/>
            <a:ext cx="1947863" cy="2078038"/>
          </a:xfrm>
          <a:prstGeom prst="rect">
            <a:avLst/>
          </a:prstGeom>
          <a:noFill/>
          <a:ln w="9525">
            <a:noFill/>
            <a:miter lim="800000"/>
            <a:headEnd/>
            <a:tailEnd/>
          </a:ln>
        </p:spPr>
      </p:pic>
      <p:sp>
        <p:nvSpPr>
          <p:cNvPr id="33" name="Rectangle 21"/>
          <p:cNvSpPr>
            <a:spLocks noChangeArrowheads="1"/>
          </p:cNvSpPr>
          <p:nvPr/>
        </p:nvSpPr>
        <p:spPr bwMode="auto">
          <a:xfrm>
            <a:off x="1245241" y="3515847"/>
            <a:ext cx="1725152" cy="523220"/>
          </a:xfrm>
          <a:prstGeom prst="rect">
            <a:avLst/>
          </a:prstGeom>
          <a:noFill/>
          <a:ln w="9525">
            <a:noFill/>
            <a:miter lim="800000"/>
            <a:headEnd/>
            <a:tailEnd/>
          </a:ln>
        </p:spPr>
        <p:txBody>
          <a:bodyPr wrap="none" anchor="ctr">
            <a:spAutoFit/>
          </a:bodyPr>
          <a:lstStyle/>
          <a:p>
            <a:r>
              <a:rPr lang="en-US" dirty="0" smtClean="0">
                <a:solidFill>
                  <a:srgbClr val="000000"/>
                </a:solidFill>
              </a:rPr>
              <a:t>push/pull </a:t>
            </a:r>
            <a:endParaRPr lang="en-US" dirty="0">
              <a:solidFill>
                <a:srgbClr val="000000"/>
              </a:solidFill>
            </a:endParaRPr>
          </a:p>
        </p:txBody>
      </p:sp>
      <p:sp>
        <p:nvSpPr>
          <p:cNvPr id="34" name="Rectangle 22"/>
          <p:cNvSpPr>
            <a:spLocks noChangeArrowheads="1"/>
          </p:cNvSpPr>
          <p:nvPr/>
        </p:nvSpPr>
        <p:spPr bwMode="auto">
          <a:xfrm>
            <a:off x="5686452" y="3517434"/>
            <a:ext cx="1343638" cy="523220"/>
          </a:xfrm>
          <a:prstGeom prst="rect">
            <a:avLst/>
          </a:prstGeom>
          <a:noFill/>
          <a:ln w="9525">
            <a:noFill/>
            <a:miter lim="800000"/>
            <a:headEnd/>
            <a:tailEnd/>
          </a:ln>
        </p:spPr>
        <p:txBody>
          <a:bodyPr wrap="none" anchor="ctr">
            <a:spAutoFit/>
          </a:bodyPr>
          <a:lstStyle/>
          <a:p>
            <a:r>
              <a:rPr lang="en-US" dirty="0" smtClean="0">
                <a:solidFill>
                  <a:srgbClr val="000000"/>
                </a:solidFill>
              </a:rPr>
              <a:t>gravity </a:t>
            </a:r>
            <a:endParaRPr lang="en-US" dirty="0">
              <a:solidFill>
                <a:srgbClr val="000000"/>
              </a:solidFill>
            </a:endParaRPr>
          </a:p>
        </p:txBody>
      </p:sp>
    </p:spTree>
    <p:extLst>
      <p:ext uri="{BB962C8B-B14F-4D97-AF65-F5344CB8AC3E}">
        <p14:creationId xmlns:p14="http://schemas.microsoft.com/office/powerpoint/2010/main" val="40047447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5779"/>
                                        </p:tgtEl>
                                        <p:attrNameLst>
                                          <p:attrName>style.visibility</p:attrName>
                                        </p:attrNameLst>
                                      </p:cBhvr>
                                      <p:to>
                                        <p:strVal val="visible"/>
                                      </p:to>
                                    </p:set>
                                    <p:animEffect transition="in" filter="wipe(down)">
                                      <p:cBhvr>
                                        <p:cTn id="7" dur="580">
                                          <p:stCondLst>
                                            <p:cond delay="0"/>
                                          </p:stCondLst>
                                        </p:cTn>
                                        <p:tgtEl>
                                          <p:spTgt spid="245779"/>
                                        </p:tgtEl>
                                      </p:cBhvr>
                                    </p:animEffect>
                                    <p:anim calcmode="lin" valueType="num">
                                      <p:cBhvr>
                                        <p:cTn id="8" dur="1822" tmFilter="0,0; 0.14,0.36; 0.43,0.73; 0.71,0.91; 1.0,1.0">
                                          <p:stCondLst>
                                            <p:cond delay="0"/>
                                          </p:stCondLst>
                                        </p:cTn>
                                        <p:tgtEl>
                                          <p:spTgt spid="24577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577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577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577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5779"/>
                                        </p:tgtEl>
                                        <p:attrNameLst>
                                          <p:attrName>ppt_y</p:attrName>
                                        </p:attrNameLst>
                                      </p:cBhvr>
                                      <p:tavLst>
                                        <p:tav tm="0" fmla="#ppt_y-sin(pi*$)/81">
                                          <p:val>
                                            <p:fltVal val="0"/>
                                          </p:val>
                                        </p:tav>
                                        <p:tav tm="100000">
                                          <p:val>
                                            <p:fltVal val="1"/>
                                          </p:val>
                                        </p:tav>
                                      </p:tavLst>
                                    </p:anim>
                                    <p:animScale>
                                      <p:cBhvr>
                                        <p:cTn id="13" dur="26">
                                          <p:stCondLst>
                                            <p:cond delay="650"/>
                                          </p:stCondLst>
                                        </p:cTn>
                                        <p:tgtEl>
                                          <p:spTgt spid="245779"/>
                                        </p:tgtEl>
                                      </p:cBhvr>
                                      <p:to x="100000" y="60000"/>
                                    </p:animScale>
                                    <p:animScale>
                                      <p:cBhvr>
                                        <p:cTn id="14" dur="166" decel="50000">
                                          <p:stCondLst>
                                            <p:cond delay="676"/>
                                          </p:stCondLst>
                                        </p:cTn>
                                        <p:tgtEl>
                                          <p:spTgt spid="245779"/>
                                        </p:tgtEl>
                                      </p:cBhvr>
                                      <p:to x="100000" y="100000"/>
                                    </p:animScale>
                                    <p:animScale>
                                      <p:cBhvr>
                                        <p:cTn id="15" dur="26">
                                          <p:stCondLst>
                                            <p:cond delay="1312"/>
                                          </p:stCondLst>
                                        </p:cTn>
                                        <p:tgtEl>
                                          <p:spTgt spid="245779"/>
                                        </p:tgtEl>
                                      </p:cBhvr>
                                      <p:to x="100000" y="80000"/>
                                    </p:animScale>
                                    <p:animScale>
                                      <p:cBhvr>
                                        <p:cTn id="16" dur="166" decel="50000">
                                          <p:stCondLst>
                                            <p:cond delay="1338"/>
                                          </p:stCondLst>
                                        </p:cTn>
                                        <p:tgtEl>
                                          <p:spTgt spid="245779"/>
                                        </p:tgtEl>
                                      </p:cBhvr>
                                      <p:to x="100000" y="100000"/>
                                    </p:animScale>
                                    <p:animScale>
                                      <p:cBhvr>
                                        <p:cTn id="17" dur="26">
                                          <p:stCondLst>
                                            <p:cond delay="1642"/>
                                          </p:stCondLst>
                                        </p:cTn>
                                        <p:tgtEl>
                                          <p:spTgt spid="245779"/>
                                        </p:tgtEl>
                                      </p:cBhvr>
                                      <p:to x="100000" y="90000"/>
                                    </p:animScale>
                                    <p:animScale>
                                      <p:cBhvr>
                                        <p:cTn id="18" dur="166" decel="50000">
                                          <p:stCondLst>
                                            <p:cond delay="1668"/>
                                          </p:stCondLst>
                                        </p:cTn>
                                        <p:tgtEl>
                                          <p:spTgt spid="245779"/>
                                        </p:tgtEl>
                                      </p:cBhvr>
                                      <p:to x="100000" y="100000"/>
                                    </p:animScale>
                                    <p:animScale>
                                      <p:cBhvr>
                                        <p:cTn id="19" dur="26">
                                          <p:stCondLst>
                                            <p:cond delay="1808"/>
                                          </p:stCondLst>
                                        </p:cTn>
                                        <p:tgtEl>
                                          <p:spTgt spid="245779"/>
                                        </p:tgtEl>
                                      </p:cBhvr>
                                      <p:to x="100000" y="95000"/>
                                    </p:animScale>
                                    <p:animScale>
                                      <p:cBhvr>
                                        <p:cTn id="20" dur="166" decel="50000">
                                          <p:stCondLst>
                                            <p:cond delay="1834"/>
                                          </p:stCondLst>
                                        </p:cTn>
                                        <p:tgtEl>
                                          <p:spTgt spid="24577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9"/>
                                        </p:tgtEl>
                                        <p:attrNameLst>
                                          <p:attrName>style.visibility</p:attrName>
                                        </p:attrNameLst>
                                      </p:cBhvr>
                                      <p:to>
                                        <p:strVal val="visible"/>
                                      </p:to>
                                    </p:set>
                                    <p:animEffect transition="in" filter="fade">
                                      <p:cBhvr>
                                        <p:cTn id="25" dur="2000"/>
                                        <p:tgtEl>
                                          <p:spTgt spid="12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arn(inVertical)">
                                      <p:cBhvr>
                                        <p:cTn id="28" dur="500"/>
                                        <p:tgtEl>
                                          <p:spTgt spid="33"/>
                                        </p:tgtEl>
                                      </p:cBhvr>
                                    </p:animEffect>
                                  </p:childTnLst>
                                </p:cTn>
                              </p:par>
                              <p:par>
                                <p:cTn id="29" presetID="10" presetClass="entr" presetSubtype="0" fill="hold" nodeType="withEffect">
                                  <p:stCondLst>
                                    <p:cond delay="0"/>
                                  </p:stCondLst>
                                  <p:childTnLst>
                                    <p:set>
                                      <p:cBhvr>
                                        <p:cTn id="30" dur="1" fill="hold">
                                          <p:stCondLst>
                                            <p:cond delay="0"/>
                                          </p:stCondLst>
                                        </p:cTn>
                                        <p:tgtEl>
                                          <p:spTgt spid="17438"/>
                                        </p:tgtEl>
                                        <p:attrNameLst>
                                          <p:attrName>style.visibility</p:attrName>
                                        </p:attrNameLst>
                                      </p:cBhvr>
                                      <p:to>
                                        <p:strVal val="visible"/>
                                      </p:to>
                                    </p:set>
                                    <p:animEffect transition="in" filter="fade">
                                      <p:cBhvr>
                                        <p:cTn id="31" dur="500"/>
                                        <p:tgtEl>
                                          <p:spTgt spid="1743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419"/>
                                        </p:tgtEl>
                                        <p:attrNameLst>
                                          <p:attrName>style.visibility</p:attrName>
                                        </p:attrNameLst>
                                      </p:cBhvr>
                                      <p:to>
                                        <p:strVal val="visible"/>
                                      </p:to>
                                    </p:set>
                                    <p:animEffect transition="in" filter="barn(inVertical)">
                                      <p:cBhvr>
                                        <p:cTn id="34" dur="500"/>
                                        <p:tgtEl>
                                          <p:spTgt spid="174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5780"/>
                                        </p:tgtEl>
                                        <p:attrNameLst>
                                          <p:attrName>style.visibility</p:attrName>
                                        </p:attrNameLst>
                                      </p:cBhvr>
                                      <p:to>
                                        <p:strVal val="visible"/>
                                      </p:to>
                                    </p:set>
                                    <p:animEffect transition="in" filter="fade">
                                      <p:cBhvr>
                                        <p:cTn id="39" dur="2000"/>
                                        <p:tgtEl>
                                          <p:spTgt spid="24578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fade">
                                      <p:cBhvr>
                                        <p:cTn id="44" dur="2000"/>
                                        <p:tgtEl>
                                          <p:spTgt spid="132"/>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arn(inVertic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0"/>
                                        </p:tgtEl>
                                        <p:attrNameLst>
                                          <p:attrName>style.visibility</p:attrName>
                                        </p:attrNameLst>
                                      </p:cBhvr>
                                      <p:to>
                                        <p:strVal val="visible"/>
                                      </p:to>
                                    </p:set>
                                    <p:animEffect transition="in" filter="fade">
                                      <p:cBhvr>
                                        <p:cTn id="52" dur="2000"/>
                                        <p:tgtEl>
                                          <p:spTgt spid="130"/>
                                        </p:tgtEl>
                                      </p:cBhvr>
                                    </p:animEffect>
                                  </p:childTnLst>
                                </p:cTn>
                              </p:par>
                              <p:par>
                                <p:cTn id="53" presetID="10" presetClass="entr" presetSubtype="0" fill="hold" nodeType="with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fade">
                                      <p:cBhvr>
                                        <p:cTn id="55" dur="2000"/>
                                        <p:tgtEl>
                                          <p:spTgt spid="131"/>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7420"/>
                                        </p:tgtEl>
                                        <p:attrNameLst>
                                          <p:attrName>style.visibility</p:attrName>
                                        </p:attrNameLst>
                                      </p:cBhvr>
                                      <p:to>
                                        <p:strVal val="visible"/>
                                      </p:to>
                                    </p:set>
                                    <p:animEffect transition="in" filter="barn(inVertical)">
                                      <p:cBhvr>
                                        <p:cTn id="58" dur="500"/>
                                        <p:tgtEl>
                                          <p:spTgt spid="17420"/>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7421"/>
                                        </p:tgtEl>
                                        <p:attrNameLst>
                                          <p:attrName>style.visibility</p:attrName>
                                        </p:attrNameLst>
                                      </p:cBhvr>
                                      <p:to>
                                        <p:strVal val="visible"/>
                                      </p:to>
                                    </p:set>
                                    <p:animEffect transition="in" filter="barn(inVertical)">
                                      <p:cBhvr>
                                        <p:cTn id="61" dur="500"/>
                                        <p:tgtEl>
                                          <p:spTgt spid="17421"/>
                                        </p:tgtEl>
                                      </p:cBhvr>
                                    </p:animEffect>
                                  </p:childTnLst>
                                </p:cTn>
                              </p:par>
                            </p:childTnLst>
                          </p:cTn>
                        </p:par>
                      </p:childTnLst>
                    </p:cTn>
                  </p:par>
                  <p:par>
                    <p:cTn id="62" fill="hold">
                      <p:stCondLst>
                        <p:cond delay="indefinite"/>
                      </p:stCondLst>
                      <p:childTnLst>
                        <p:par>
                          <p:cTn id="63" fill="hold">
                            <p:stCondLst>
                              <p:cond delay="0"/>
                            </p:stCondLst>
                            <p:childTnLst>
                              <p:par>
                                <p:cTn id="64" presetID="34" presetClass="entr" presetSubtype="0" fill="hold" grpId="0" nodeType="clickEffect">
                                  <p:stCondLst>
                                    <p:cond delay="0"/>
                                  </p:stCondLst>
                                  <p:childTnLst>
                                    <p:set>
                                      <p:cBhvr>
                                        <p:cTn id="65" dur="1" fill="hold">
                                          <p:stCondLst>
                                            <p:cond delay="0"/>
                                          </p:stCondLst>
                                        </p:cTn>
                                        <p:tgtEl>
                                          <p:spTgt spid="245889"/>
                                        </p:tgtEl>
                                        <p:attrNameLst>
                                          <p:attrName>style.visibility</p:attrName>
                                        </p:attrNameLst>
                                      </p:cBhvr>
                                      <p:to>
                                        <p:strVal val="visible"/>
                                      </p:to>
                                    </p:set>
                                    <p:anim from="(-#ppt_w/2)" to="(#ppt_x)" calcmode="lin" valueType="num">
                                      <p:cBhvr>
                                        <p:cTn id="66" dur="600" fill="hold">
                                          <p:stCondLst>
                                            <p:cond delay="0"/>
                                          </p:stCondLst>
                                        </p:cTn>
                                        <p:tgtEl>
                                          <p:spTgt spid="245889"/>
                                        </p:tgtEl>
                                        <p:attrNameLst>
                                          <p:attrName>ppt_x</p:attrName>
                                        </p:attrNameLst>
                                      </p:cBhvr>
                                    </p:anim>
                                    <p:anim from="0" to="-1.0" calcmode="lin" valueType="num">
                                      <p:cBhvr>
                                        <p:cTn id="67" dur="200" decel="50000" autoRev="1" fill="hold">
                                          <p:stCondLst>
                                            <p:cond delay="600"/>
                                          </p:stCondLst>
                                        </p:cTn>
                                        <p:tgtEl>
                                          <p:spTgt spid="245889"/>
                                        </p:tgtEl>
                                        <p:attrNameLst>
                                          <p:attrName>xshear</p:attrName>
                                        </p:attrNameLst>
                                      </p:cBhvr>
                                    </p:anim>
                                    <p:animScale>
                                      <p:cBhvr>
                                        <p:cTn id="68" dur="200" decel="100000" autoRev="1" fill="hold">
                                          <p:stCondLst>
                                            <p:cond delay="600"/>
                                          </p:stCondLst>
                                        </p:cTn>
                                        <p:tgtEl>
                                          <p:spTgt spid="245889"/>
                                        </p:tgtEl>
                                      </p:cBhvr>
                                      <p:from x="100000" y="100000"/>
                                      <p:to x="80000" y="100000"/>
                                    </p:animScale>
                                    <p:anim by="(#ppt_h/3+#ppt_w*0.1)" calcmode="lin" valueType="num">
                                      <p:cBhvr additive="sum">
                                        <p:cTn id="69" dur="200" decel="100000" autoRev="1" fill="hold">
                                          <p:stCondLst>
                                            <p:cond delay="600"/>
                                          </p:stCondLst>
                                        </p:cTn>
                                        <p:tgtEl>
                                          <p:spTgt spid="245889"/>
                                        </p:tgtEl>
                                        <p:attrNameLst>
                                          <p:attrName>ppt_x</p:attrName>
                                        </p:attrNameLst>
                                      </p:cBhvr>
                                    </p:anim>
                                  </p:childTnLst>
                                </p:cTn>
                              </p:par>
                            </p:childTnLst>
                          </p:cTn>
                        </p:par>
                      </p:childTnLst>
                    </p:cTn>
                  </p:par>
                  <p:par>
                    <p:cTn id="70" fill="hold">
                      <p:stCondLst>
                        <p:cond delay="indefinite"/>
                      </p:stCondLst>
                      <p:childTnLst>
                        <p:par>
                          <p:cTn id="71" fill="hold">
                            <p:stCondLst>
                              <p:cond delay="0"/>
                            </p:stCondLst>
                            <p:childTnLst>
                              <p:par>
                                <p:cTn id="72" presetID="7" presetClass="entr" presetSubtype="4" fill="hold" nodeType="click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additive="base">
                                        <p:cTn id="74" dur="5000" fill="hold"/>
                                        <p:tgtEl>
                                          <p:spTgt spid="2"/>
                                        </p:tgtEl>
                                        <p:attrNameLst>
                                          <p:attrName>ppt_x</p:attrName>
                                        </p:attrNameLst>
                                      </p:cBhvr>
                                      <p:tavLst>
                                        <p:tav tm="0">
                                          <p:val>
                                            <p:strVal val="#ppt_x"/>
                                          </p:val>
                                        </p:tav>
                                        <p:tav tm="100000">
                                          <p:val>
                                            <p:strVal val="#ppt_x"/>
                                          </p:val>
                                        </p:tav>
                                      </p:tavLst>
                                    </p:anim>
                                    <p:anim calcmode="lin" valueType="num">
                                      <p:cBhvr additive="base">
                                        <p:cTn id="75"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4" presetClass="entr" presetSubtype="0" fill="hold" grpId="0" nodeType="clickEffect">
                                  <p:stCondLst>
                                    <p:cond delay="0"/>
                                  </p:stCondLst>
                                  <p:childTnLst>
                                    <p:set>
                                      <p:cBhvr>
                                        <p:cTn id="79" dur="1" fill="hold">
                                          <p:stCondLst>
                                            <p:cond delay="0"/>
                                          </p:stCondLst>
                                        </p:cTn>
                                        <p:tgtEl>
                                          <p:spTgt spid="245893"/>
                                        </p:tgtEl>
                                        <p:attrNameLst>
                                          <p:attrName>style.visibility</p:attrName>
                                        </p:attrNameLst>
                                      </p:cBhvr>
                                      <p:to>
                                        <p:strVal val="visible"/>
                                      </p:to>
                                    </p:set>
                                    <p:anim to="" calcmode="lin" valueType="num">
                                      <p:cBhvr>
                                        <p:cTn id="80" dur="1" fill="hold"/>
                                        <p:tgtEl>
                                          <p:spTgt spid="245893"/>
                                        </p:tgtEl>
                                        <p:attrNameLst>
                                          <p:attrName/>
                                        </p:attrNameLst>
                                      </p:cBhvr>
                                    </p:anim>
                                  </p:childTnLst>
                                </p:cTn>
                              </p:par>
                              <p:par>
                                <p:cTn id="81" presetID="24" presetClass="entr" presetSubtype="0" fill="hold" grpId="0" nodeType="withEffect">
                                  <p:stCondLst>
                                    <p:cond delay="0"/>
                                  </p:stCondLst>
                                  <p:childTnLst>
                                    <p:set>
                                      <p:cBhvr>
                                        <p:cTn id="82" dur="1" fill="hold">
                                          <p:stCondLst>
                                            <p:cond delay="0"/>
                                          </p:stCondLst>
                                        </p:cTn>
                                        <p:tgtEl>
                                          <p:spTgt spid="245894"/>
                                        </p:tgtEl>
                                        <p:attrNameLst>
                                          <p:attrName>style.visibility</p:attrName>
                                        </p:attrNameLst>
                                      </p:cBhvr>
                                      <p:to>
                                        <p:strVal val="visible"/>
                                      </p:to>
                                    </p:set>
                                    <p:anim to="" calcmode="lin" valueType="num">
                                      <p:cBhvr>
                                        <p:cTn id="83" dur="1" fill="hold"/>
                                        <p:tgtEl>
                                          <p:spTgt spid="245894"/>
                                        </p:tgtEl>
                                        <p:attrNameLst>
                                          <p:attrName/>
                                        </p:attrNameLst>
                                      </p:cBhvr>
                                    </p:anim>
                                  </p:childTnLst>
                                </p:cTn>
                              </p:par>
                              <p:par>
                                <p:cTn id="84" presetID="24" presetClass="entr" presetSubtype="0" fill="hold" grpId="0" nodeType="withEffect">
                                  <p:stCondLst>
                                    <p:cond delay="0"/>
                                  </p:stCondLst>
                                  <p:childTnLst>
                                    <p:set>
                                      <p:cBhvr>
                                        <p:cTn id="85" dur="1" fill="hold">
                                          <p:stCondLst>
                                            <p:cond delay="0"/>
                                          </p:stCondLst>
                                        </p:cTn>
                                        <p:tgtEl>
                                          <p:spTgt spid="245895"/>
                                        </p:tgtEl>
                                        <p:attrNameLst>
                                          <p:attrName>style.visibility</p:attrName>
                                        </p:attrNameLst>
                                      </p:cBhvr>
                                      <p:to>
                                        <p:strVal val="visible"/>
                                      </p:to>
                                    </p:set>
                                    <p:anim to="" calcmode="lin" valueType="num">
                                      <p:cBhvr>
                                        <p:cTn id="86" dur="1" fill="hold"/>
                                        <p:tgtEl>
                                          <p:spTgt spid="245895"/>
                                        </p:tgtEl>
                                        <p:attrNameLst>
                                          <p:attrName/>
                                        </p:attrNameLst>
                                      </p:cBhvr>
                                    </p:anim>
                                  </p:childTnLst>
                                </p:cTn>
                              </p:par>
                              <p:par>
                                <p:cTn id="87" presetID="24" presetClass="entr" presetSubtype="0" fill="hold" grpId="0" nodeType="withEffect">
                                  <p:stCondLst>
                                    <p:cond delay="0"/>
                                  </p:stCondLst>
                                  <p:childTnLst>
                                    <p:set>
                                      <p:cBhvr>
                                        <p:cTn id="88" dur="1" fill="hold">
                                          <p:stCondLst>
                                            <p:cond delay="0"/>
                                          </p:stCondLst>
                                        </p:cTn>
                                        <p:tgtEl>
                                          <p:spTgt spid="245896"/>
                                        </p:tgtEl>
                                        <p:attrNameLst>
                                          <p:attrName>style.visibility</p:attrName>
                                        </p:attrNameLst>
                                      </p:cBhvr>
                                      <p:to>
                                        <p:strVal val="visible"/>
                                      </p:to>
                                    </p:set>
                                    <p:anim to="" calcmode="lin" valueType="num">
                                      <p:cBhvr>
                                        <p:cTn id="89" dur="1" fill="hold"/>
                                        <p:tgtEl>
                                          <p:spTgt spid="245896"/>
                                        </p:tgtEl>
                                        <p:attrNameLst>
                                          <p:attrName/>
                                        </p:attrNameLst>
                                      </p:cBhvr>
                                    </p:anim>
                                  </p:childTnLst>
                                </p:cTn>
                              </p:par>
                              <p:par>
                                <p:cTn id="90" presetID="24" presetClass="entr" presetSubtype="0" fill="hold" grpId="0" nodeType="withEffect">
                                  <p:stCondLst>
                                    <p:cond delay="0"/>
                                  </p:stCondLst>
                                  <p:childTnLst>
                                    <p:set>
                                      <p:cBhvr>
                                        <p:cTn id="91" dur="1" fill="hold">
                                          <p:stCondLst>
                                            <p:cond delay="0"/>
                                          </p:stCondLst>
                                        </p:cTn>
                                        <p:tgtEl>
                                          <p:spTgt spid="245897"/>
                                        </p:tgtEl>
                                        <p:attrNameLst>
                                          <p:attrName>style.visibility</p:attrName>
                                        </p:attrNameLst>
                                      </p:cBhvr>
                                      <p:to>
                                        <p:strVal val="visible"/>
                                      </p:to>
                                    </p:set>
                                    <p:anim to="" calcmode="lin" valueType="num">
                                      <p:cBhvr>
                                        <p:cTn id="92" dur="1" fill="hold"/>
                                        <p:tgtEl>
                                          <p:spTgt spid="245897"/>
                                        </p:tgtEl>
                                        <p:attrNameLst>
                                          <p:attrName/>
                                        </p:attrNameLst>
                                      </p:cBhvr>
                                    </p:anim>
                                  </p:childTnLst>
                                </p:cTn>
                              </p:par>
                              <p:par>
                                <p:cTn id="93" presetID="24" presetClass="entr" presetSubtype="0" fill="hold" grpId="0" nodeType="withEffect">
                                  <p:stCondLst>
                                    <p:cond delay="0"/>
                                  </p:stCondLst>
                                  <p:childTnLst>
                                    <p:set>
                                      <p:cBhvr>
                                        <p:cTn id="94" dur="1" fill="hold">
                                          <p:stCondLst>
                                            <p:cond delay="0"/>
                                          </p:stCondLst>
                                        </p:cTn>
                                        <p:tgtEl>
                                          <p:spTgt spid="245898"/>
                                        </p:tgtEl>
                                        <p:attrNameLst>
                                          <p:attrName>style.visibility</p:attrName>
                                        </p:attrNameLst>
                                      </p:cBhvr>
                                      <p:to>
                                        <p:strVal val="visible"/>
                                      </p:to>
                                    </p:set>
                                    <p:anim to="" calcmode="lin" valueType="num">
                                      <p:cBhvr>
                                        <p:cTn id="95" dur="1" fill="hold"/>
                                        <p:tgtEl>
                                          <p:spTgt spid="245898"/>
                                        </p:tgtEl>
                                        <p:attrNameLst>
                                          <p:attrName/>
                                        </p:attrNameLst>
                                      </p:cBhvr>
                                    </p:anim>
                                  </p:childTnLst>
                                </p:cTn>
                              </p:par>
                              <p:par>
                                <p:cTn id="96" presetID="24" presetClass="entr" presetSubtype="0" fill="hold" grpId="0" nodeType="withEffect">
                                  <p:stCondLst>
                                    <p:cond delay="0"/>
                                  </p:stCondLst>
                                  <p:childTnLst>
                                    <p:set>
                                      <p:cBhvr>
                                        <p:cTn id="97" dur="1" fill="hold">
                                          <p:stCondLst>
                                            <p:cond delay="0"/>
                                          </p:stCondLst>
                                        </p:cTn>
                                        <p:tgtEl>
                                          <p:spTgt spid="245899"/>
                                        </p:tgtEl>
                                        <p:attrNameLst>
                                          <p:attrName>style.visibility</p:attrName>
                                        </p:attrNameLst>
                                      </p:cBhvr>
                                      <p:to>
                                        <p:strVal val="visible"/>
                                      </p:to>
                                    </p:set>
                                    <p:anim to="" calcmode="lin" valueType="num">
                                      <p:cBhvr>
                                        <p:cTn id="98" dur="1" fill="hold"/>
                                        <p:tgtEl>
                                          <p:spTgt spid="245899"/>
                                        </p:tgtEl>
                                        <p:attrNameLst>
                                          <p:attrName/>
                                        </p:attrNameLst>
                                      </p:cBhvr>
                                    </p:anim>
                                  </p:childTnLst>
                                </p:cTn>
                              </p:par>
                              <p:par>
                                <p:cTn id="99" presetID="24" presetClass="entr" presetSubtype="0" fill="hold" grpId="0" nodeType="withEffect">
                                  <p:stCondLst>
                                    <p:cond delay="0"/>
                                  </p:stCondLst>
                                  <p:childTnLst>
                                    <p:set>
                                      <p:cBhvr>
                                        <p:cTn id="100" dur="1" fill="hold">
                                          <p:stCondLst>
                                            <p:cond delay="0"/>
                                          </p:stCondLst>
                                        </p:cTn>
                                        <p:tgtEl>
                                          <p:spTgt spid="245900"/>
                                        </p:tgtEl>
                                        <p:attrNameLst>
                                          <p:attrName>style.visibility</p:attrName>
                                        </p:attrNameLst>
                                      </p:cBhvr>
                                      <p:to>
                                        <p:strVal val="visible"/>
                                      </p:to>
                                    </p:set>
                                    <p:anim to="" calcmode="lin" valueType="num">
                                      <p:cBhvr>
                                        <p:cTn id="101" dur="1" fill="hold"/>
                                        <p:tgtEl>
                                          <p:spTgt spid="245900"/>
                                        </p:tgtEl>
                                        <p:attrNameLst>
                                          <p:attrName/>
                                        </p:attrNameLst>
                                      </p:cBhvr>
                                    </p:anim>
                                  </p:childTnLst>
                                </p:cTn>
                              </p:par>
                              <p:par>
                                <p:cTn id="102" presetID="24" presetClass="entr" presetSubtype="0" fill="hold" grpId="0" nodeType="withEffect">
                                  <p:stCondLst>
                                    <p:cond delay="0"/>
                                  </p:stCondLst>
                                  <p:childTnLst>
                                    <p:set>
                                      <p:cBhvr>
                                        <p:cTn id="103" dur="1" fill="hold">
                                          <p:stCondLst>
                                            <p:cond delay="0"/>
                                          </p:stCondLst>
                                        </p:cTn>
                                        <p:tgtEl>
                                          <p:spTgt spid="245901"/>
                                        </p:tgtEl>
                                        <p:attrNameLst>
                                          <p:attrName>style.visibility</p:attrName>
                                        </p:attrNameLst>
                                      </p:cBhvr>
                                      <p:to>
                                        <p:strVal val="visible"/>
                                      </p:to>
                                    </p:set>
                                    <p:anim to="" calcmode="lin" valueType="num">
                                      <p:cBhvr>
                                        <p:cTn id="104" dur="1" fill="hold"/>
                                        <p:tgtEl>
                                          <p:spTgt spid="245901"/>
                                        </p:tgtEl>
                                        <p:attrNameLst>
                                          <p:attrName/>
                                        </p:attrNameLst>
                                      </p:cBhvr>
                                    </p:anim>
                                  </p:childTnLst>
                                </p:cTn>
                              </p:par>
                              <p:par>
                                <p:cTn id="105" presetID="24" presetClass="entr" presetSubtype="0" fill="hold" grpId="0" nodeType="withEffect">
                                  <p:stCondLst>
                                    <p:cond delay="0"/>
                                  </p:stCondLst>
                                  <p:childTnLst>
                                    <p:set>
                                      <p:cBhvr>
                                        <p:cTn id="106" dur="1" fill="hold">
                                          <p:stCondLst>
                                            <p:cond delay="0"/>
                                          </p:stCondLst>
                                        </p:cTn>
                                        <p:tgtEl>
                                          <p:spTgt spid="245902"/>
                                        </p:tgtEl>
                                        <p:attrNameLst>
                                          <p:attrName>style.visibility</p:attrName>
                                        </p:attrNameLst>
                                      </p:cBhvr>
                                      <p:to>
                                        <p:strVal val="visible"/>
                                      </p:to>
                                    </p:set>
                                    <p:anim to="" calcmode="lin" valueType="num">
                                      <p:cBhvr>
                                        <p:cTn id="107" dur="1" fill="hold"/>
                                        <p:tgtEl>
                                          <p:spTgt spid="24590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9" grpId="0"/>
      <p:bldP spid="245780" grpId="0"/>
      <p:bldP spid="17419" grpId="0"/>
      <p:bldP spid="17420" grpId="0"/>
      <p:bldP spid="17421" grpId="0"/>
      <p:bldP spid="245889" grpId="0"/>
      <p:bldP spid="245893" grpId="0"/>
      <p:bldP spid="245894" grpId="0"/>
      <p:bldP spid="245895" grpId="0"/>
      <p:bldP spid="245896" grpId="0"/>
      <p:bldP spid="245897" grpId="0"/>
      <p:bldP spid="245898" grpId="0"/>
      <p:bldP spid="245899" grpId="0"/>
      <p:bldP spid="245900" grpId="0"/>
      <p:bldP spid="245901" grpId="0"/>
      <p:bldP spid="245902" grpId="0"/>
      <p:bldP spid="33" grpId="0"/>
      <p:bldP spid="3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71" descr="j0330069[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2775" y="1535113"/>
            <a:ext cx="2152650" cy="1712912"/>
          </a:xfrm>
          <a:prstGeom prst="rect">
            <a:avLst/>
          </a:prstGeom>
          <a:noFill/>
          <a:ln w="9525">
            <a:noFill/>
            <a:miter lim="800000"/>
            <a:headEnd/>
            <a:tailEnd/>
          </a:ln>
        </p:spPr>
      </p:pic>
      <p:pic>
        <p:nvPicPr>
          <p:cNvPr id="48131" name="Picture 72" descr="j0330069[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69038" y="1549400"/>
            <a:ext cx="2151062" cy="1712913"/>
          </a:xfrm>
          <a:prstGeom prst="rect">
            <a:avLst/>
          </a:prstGeom>
          <a:noFill/>
          <a:ln w="9525">
            <a:noFill/>
            <a:miter lim="800000"/>
            <a:headEnd/>
            <a:tailEnd/>
          </a:ln>
        </p:spPr>
      </p:pic>
      <p:sp>
        <p:nvSpPr>
          <p:cNvPr id="301129" name="Line 73"/>
          <p:cNvSpPr>
            <a:spLocks noChangeShapeType="1"/>
          </p:cNvSpPr>
          <p:nvPr/>
        </p:nvSpPr>
        <p:spPr bwMode="auto">
          <a:xfrm>
            <a:off x="476250" y="1127125"/>
            <a:ext cx="682625" cy="407988"/>
          </a:xfrm>
          <a:prstGeom prst="line">
            <a:avLst/>
          </a:prstGeom>
          <a:noFill/>
          <a:ln w="50800">
            <a:solidFill>
              <a:srgbClr val="000000"/>
            </a:solidFill>
            <a:round/>
            <a:headEnd/>
            <a:tailEnd type="triangle" w="lg" len="lg"/>
          </a:ln>
        </p:spPr>
        <p:txBody>
          <a:bodyPr/>
          <a:lstStyle/>
          <a:p>
            <a:endParaRPr lang="en-US">
              <a:solidFill>
                <a:srgbClr val="000000"/>
              </a:solidFill>
            </a:endParaRPr>
          </a:p>
        </p:txBody>
      </p:sp>
      <p:sp>
        <p:nvSpPr>
          <p:cNvPr id="301133" name="Text Box 77"/>
          <p:cNvSpPr txBox="1">
            <a:spLocks noChangeArrowheads="1"/>
          </p:cNvSpPr>
          <p:nvPr/>
        </p:nvSpPr>
        <p:spPr bwMode="auto">
          <a:xfrm>
            <a:off x="401638" y="1382713"/>
            <a:ext cx="817562" cy="681037"/>
          </a:xfrm>
          <a:prstGeom prst="rect">
            <a:avLst/>
          </a:prstGeom>
          <a:noFill/>
          <a:ln w="9525">
            <a:noFill/>
            <a:miter lim="800000"/>
            <a:headEnd/>
            <a:tailEnd/>
          </a:ln>
        </p:spPr>
        <p:txBody>
          <a:bodyPr/>
          <a:lstStyle/>
          <a:p>
            <a:r>
              <a:rPr lang="en-US" sz="2400">
                <a:solidFill>
                  <a:srgbClr val="000000"/>
                </a:solidFill>
              </a:rPr>
              <a:t>v</a:t>
            </a:r>
            <a:r>
              <a:rPr lang="en-US" sz="2400" baseline="-25000">
                <a:solidFill>
                  <a:srgbClr val="000000"/>
                </a:solidFill>
              </a:rPr>
              <a:t>ball</a:t>
            </a:r>
            <a:endParaRPr lang="en-US" sz="2400">
              <a:solidFill>
                <a:srgbClr val="000000"/>
              </a:solidFill>
            </a:endParaRPr>
          </a:p>
        </p:txBody>
      </p:sp>
      <p:grpSp>
        <p:nvGrpSpPr>
          <p:cNvPr id="2" name="Group 159"/>
          <p:cNvGrpSpPr>
            <a:grpSpLocks/>
          </p:cNvGrpSpPr>
          <p:nvPr/>
        </p:nvGrpSpPr>
        <p:grpSpPr bwMode="auto">
          <a:xfrm>
            <a:off x="6132513" y="939800"/>
            <a:ext cx="1204912" cy="681038"/>
            <a:chOff x="3881" y="448"/>
            <a:chExt cx="759" cy="429"/>
          </a:xfrm>
        </p:grpSpPr>
        <p:sp>
          <p:nvSpPr>
            <p:cNvPr id="48215" name="Line 74"/>
            <p:cNvSpPr>
              <a:spLocks noChangeShapeType="1"/>
            </p:cNvSpPr>
            <p:nvPr/>
          </p:nvSpPr>
          <p:spPr bwMode="auto">
            <a:xfrm>
              <a:off x="3881" y="575"/>
              <a:ext cx="429" cy="257"/>
            </a:xfrm>
            <a:prstGeom prst="line">
              <a:avLst/>
            </a:prstGeom>
            <a:noFill/>
            <a:ln w="50800">
              <a:solidFill>
                <a:srgbClr val="000000"/>
              </a:solidFill>
              <a:round/>
              <a:headEnd type="triangle" w="lg" len="lg"/>
              <a:tailEnd/>
            </a:ln>
          </p:spPr>
          <p:txBody>
            <a:bodyPr/>
            <a:lstStyle/>
            <a:p>
              <a:endParaRPr lang="en-US">
                <a:solidFill>
                  <a:srgbClr val="000000"/>
                </a:solidFill>
              </a:endParaRPr>
            </a:p>
          </p:txBody>
        </p:sp>
        <p:sp>
          <p:nvSpPr>
            <p:cNvPr id="48216" name="Text Box 78"/>
            <p:cNvSpPr txBox="1">
              <a:spLocks noChangeArrowheads="1"/>
            </p:cNvSpPr>
            <p:nvPr/>
          </p:nvSpPr>
          <p:spPr bwMode="auto">
            <a:xfrm>
              <a:off x="4125" y="448"/>
              <a:ext cx="515" cy="429"/>
            </a:xfrm>
            <a:prstGeom prst="rect">
              <a:avLst/>
            </a:prstGeom>
            <a:noFill/>
            <a:ln w="9525">
              <a:noFill/>
              <a:miter lim="800000"/>
              <a:headEnd/>
              <a:tailEnd/>
            </a:ln>
          </p:spPr>
          <p:txBody>
            <a:bodyPr/>
            <a:lstStyle/>
            <a:p>
              <a:r>
                <a:rPr lang="en-US" sz="2400">
                  <a:solidFill>
                    <a:srgbClr val="000000"/>
                  </a:solidFill>
                </a:rPr>
                <a:t>v</a:t>
              </a:r>
              <a:r>
                <a:rPr lang="en-US" sz="2400" baseline="-25000">
                  <a:solidFill>
                    <a:srgbClr val="000000"/>
                  </a:solidFill>
                </a:rPr>
                <a:t>ball</a:t>
              </a:r>
              <a:endParaRPr lang="en-US" sz="2400">
                <a:solidFill>
                  <a:srgbClr val="000000"/>
                </a:solidFill>
              </a:endParaRPr>
            </a:p>
          </p:txBody>
        </p:sp>
      </p:grpSp>
      <p:grpSp>
        <p:nvGrpSpPr>
          <p:cNvPr id="3" name="Group 158"/>
          <p:cNvGrpSpPr>
            <a:grpSpLocks/>
          </p:cNvGrpSpPr>
          <p:nvPr/>
        </p:nvGrpSpPr>
        <p:grpSpPr bwMode="auto">
          <a:xfrm>
            <a:off x="2720975" y="2217738"/>
            <a:ext cx="950913" cy="796925"/>
            <a:chOff x="1732" y="1253"/>
            <a:chExt cx="599" cy="502"/>
          </a:xfrm>
        </p:grpSpPr>
        <p:sp>
          <p:nvSpPr>
            <p:cNvPr id="48213" name="Line 75"/>
            <p:cNvSpPr>
              <a:spLocks noChangeShapeType="1"/>
            </p:cNvSpPr>
            <p:nvPr/>
          </p:nvSpPr>
          <p:spPr bwMode="auto">
            <a:xfrm>
              <a:off x="1779" y="1253"/>
              <a:ext cx="552" cy="331"/>
            </a:xfrm>
            <a:prstGeom prst="line">
              <a:avLst/>
            </a:prstGeom>
            <a:noFill/>
            <a:ln w="28575">
              <a:solidFill>
                <a:srgbClr val="000000"/>
              </a:solidFill>
              <a:round/>
              <a:headEnd type="triangle" w="lg" len="lg"/>
              <a:tailEnd/>
            </a:ln>
          </p:spPr>
          <p:txBody>
            <a:bodyPr/>
            <a:lstStyle/>
            <a:p>
              <a:endParaRPr lang="en-US">
                <a:solidFill>
                  <a:srgbClr val="000000"/>
                </a:solidFill>
              </a:endParaRPr>
            </a:p>
          </p:txBody>
        </p:sp>
        <p:sp>
          <p:nvSpPr>
            <p:cNvPr id="48214" name="Text Box 79"/>
            <p:cNvSpPr txBox="1">
              <a:spLocks noChangeArrowheads="1"/>
            </p:cNvSpPr>
            <p:nvPr/>
          </p:nvSpPr>
          <p:spPr bwMode="auto">
            <a:xfrm>
              <a:off x="1732" y="1325"/>
              <a:ext cx="515" cy="430"/>
            </a:xfrm>
            <a:prstGeom prst="rect">
              <a:avLst/>
            </a:prstGeom>
            <a:noFill/>
            <a:ln w="9525">
              <a:noFill/>
              <a:miter lim="800000"/>
              <a:headEnd/>
              <a:tailEnd/>
            </a:ln>
          </p:spPr>
          <p:txBody>
            <a:bodyPr/>
            <a:lstStyle/>
            <a:p>
              <a:r>
                <a:rPr lang="en-US" sz="2400">
                  <a:solidFill>
                    <a:srgbClr val="000000"/>
                  </a:solidFill>
                </a:rPr>
                <a:t>v</a:t>
              </a:r>
              <a:r>
                <a:rPr lang="en-US" sz="2400" baseline="-25000">
                  <a:solidFill>
                    <a:srgbClr val="000000"/>
                  </a:solidFill>
                </a:rPr>
                <a:t>bat</a:t>
              </a:r>
              <a:endParaRPr lang="en-US" sz="2400">
                <a:solidFill>
                  <a:srgbClr val="000000"/>
                </a:solidFill>
              </a:endParaRPr>
            </a:p>
          </p:txBody>
        </p:sp>
      </p:grpSp>
      <p:grpSp>
        <p:nvGrpSpPr>
          <p:cNvPr id="4" name="Group 160"/>
          <p:cNvGrpSpPr>
            <a:grpSpLocks/>
          </p:cNvGrpSpPr>
          <p:nvPr/>
        </p:nvGrpSpPr>
        <p:grpSpPr bwMode="auto">
          <a:xfrm>
            <a:off x="7820025" y="2368550"/>
            <a:ext cx="819150" cy="742950"/>
            <a:chOff x="4944" y="1348"/>
            <a:chExt cx="516" cy="468"/>
          </a:xfrm>
        </p:grpSpPr>
        <p:sp>
          <p:nvSpPr>
            <p:cNvPr id="48211" name="Line 76"/>
            <p:cNvSpPr>
              <a:spLocks noChangeShapeType="1"/>
            </p:cNvSpPr>
            <p:nvPr/>
          </p:nvSpPr>
          <p:spPr bwMode="auto">
            <a:xfrm>
              <a:off x="5170" y="1348"/>
              <a:ext cx="257" cy="172"/>
            </a:xfrm>
            <a:prstGeom prst="line">
              <a:avLst/>
            </a:prstGeom>
            <a:noFill/>
            <a:ln w="28575">
              <a:solidFill>
                <a:srgbClr val="000000"/>
              </a:solidFill>
              <a:round/>
              <a:headEnd type="triangle" w="lg" len="lg"/>
              <a:tailEnd/>
            </a:ln>
          </p:spPr>
          <p:txBody>
            <a:bodyPr/>
            <a:lstStyle/>
            <a:p>
              <a:endParaRPr lang="en-US">
                <a:solidFill>
                  <a:srgbClr val="000000"/>
                </a:solidFill>
              </a:endParaRPr>
            </a:p>
          </p:txBody>
        </p:sp>
        <p:sp>
          <p:nvSpPr>
            <p:cNvPr id="48212" name="Text Box 80"/>
            <p:cNvSpPr txBox="1">
              <a:spLocks noChangeArrowheads="1"/>
            </p:cNvSpPr>
            <p:nvPr/>
          </p:nvSpPr>
          <p:spPr bwMode="auto">
            <a:xfrm>
              <a:off x="4944" y="1386"/>
              <a:ext cx="516" cy="430"/>
            </a:xfrm>
            <a:prstGeom prst="rect">
              <a:avLst/>
            </a:prstGeom>
            <a:noFill/>
            <a:ln w="9525">
              <a:noFill/>
              <a:miter lim="800000"/>
              <a:headEnd/>
              <a:tailEnd/>
            </a:ln>
          </p:spPr>
          <p:txBody>
            <a:bodyPr/>
            <a:lstStyle/>
            <a:p>
              <a:r>
                <a:rPr lang="en-US" sz="2400">
                  <a:solidFill>
                    <a:srgbClr val="000000"/>
                  </a:solidFill>
                </a:rPr>
                <a:t>v</a:t>
              </a:r>
              <a:r>
                <a:rPr lang="en-US" sz="2400" baseline="-25000">
                  <a:solidFill>
                    <a:srgbClr val="000000"/>
                  </a:solidFill>
                </a:rPr>
                <a:t>bat</a:t>
              </a:r>
              <a:endParaRPr lang="en-US" sz="2400">
                <a:solidFill>
                  <a:srgbClr val="000000"/>
                </a:solidFill>
              </a:endParaRPr>
            </a:p>
          </p:txBody>
        </p:sp>
      </p:grpSp>
      <p:sp>
        <p:nvSpPr>
          <p:cNvPr id="48137" name="Text Box 81"/>
          <p:cNvSpPr txBox="1">
            <a:spLocks noChangeArrowheads="1"/>
          </p:cNvSpPr>
          <p:nvPr/>
        </p:nvSpPr>
        <p:spPr bwMode="auto">
          <a:xfrm>
            <a:off x="682625" y="441325"/>
            <a:ext cx="2727325" cy="682625"/>
          </a:xfrm>
          <a:prstGeom prst="rect">
            <a:avLst/>
          </a:prstGeom>
          <a:noFill/>
          <a:ln w="9525">
            <a:noFill/>
            <a:miter lim="800000"/>
            <a:headEnd/>
            <a:tailEnd/>
          </a:ln>
        </p:spPr>
        <p:txBody>
          <a:bodyPr/>
          <a:lstStyle/>
          <a:p>
            <a:r>
              <a:rPr lang="en-US">
                <a:solidFill>
                  <a:srgbClr val="FF0000"/>
                </a:solidFill>
              </a:rPr>
              <a:t>Before impact...</a:t>
            </a:r>
          </a:p>
        </p:txBody>
      </p:sp>
      <p:sp>
        <p:nvSpPr>
          <p:cNvPr id="48138" name="Text Box 82"/>
          <p:cNvSpPr txBox="1">
            <a:spLocks noChangeArrowheads="1"/>
          </p:cNvSpPr>
          <p:nvPr/>
        </p:nvSpPr>
        <p:spPr bwMode="auto">
          <a:xfrm>
            <a:off x="5753100" y="441325"/>
            <a:ext cx="2727325" cy="682625"/>
          </a:xfrm>
          <a:prstGeom prst="rect">
            <a:avLst/>
          </a:prstGeom>
          <a:noFill/>
          <a:ln w="9525">
            <a:noFill/>
            <a:miter lim="800000"/>
            <a:headEnd/>
            <a:tailEnd/>
          </a:ln>
        </p:spPr>
        <p:txBody>
          <a:bodyPr/>
          <a:lstStyle/>
          <a:p>
            <a:r>
              <a:rPr lang="en-US">
                <a:solidFill>
                  <a:srgbClr val="FF0000"/>
                </a:solidFill>
              </a:rPr>
              <a:t>After impact...</a:t>
            </a:r>
          </a:p>
        </p:txBody>
      </p:sp>
      <p:grpSp>
        <p:nvGrpSpPr>
          <p:cNvPr id="5" name="Group 165"/>
          <p:cNvGrpSpPr>
            <a:grpSpLocks/>
          </p:cNvGrpSpPr>
          <p:nvPr/>
        </p:nvGrpSpPr>
        <p:grpSpPr bwMode="auto">
          <a:xfrm>
            <a:off x="803275" y="3763963"/>
            <a:ext cx="7386638" cy="1625600"/>
            <a:chOff x="506" y="2371"/>
            <a:chExt cx="4653" cy="1024"/>
          </a:xfrm>
        </p:grpSpPr>
        <p:pic>
          <p:nvPicPr>
            <p:cNvPr id="48162" name="Picture 85" descr="tn01316_[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506" y="2371"/>
              <a:ext cx="2267" cy="1024"/>
            </a:xfrm>
            <a:prstGeom prst="rect">
              <a:avLst/>
            </a:prstGeom>
            <a:noFill/>
            <a:ln w="9525">
              <a:noFill/>
              <a:miter lim="800000"/>
              <a:headEnd/>
              <a:tailEnd/>
            </a:ln>
          </p:spPr>
        </p:pic>
        <p:grpSp>
          <p:nvGrpSpPr>
            <p:cNvPr id="48163" name="Group 91"/>
            <p:cNvGrpSpPr>
              <a:grpSpLocks/>
            </p:cNvGrpSpPr>
            <p:nvPr/>
          </p:nvGrpSpPr>
          <p:grpSpPr bwMode="auto">
            <a:xfrm flipH="1">
              <a:off x="4175" y="2499"/>
              <a:ext cx="984" cy="805"/>
              <a:chOff x="6680" y="5840"/>
              <a:chExt cx="1711" cy="1401"/>
            </a:xfrm>
          </p:grpSpPr>
          <p:sp>
            <p:nvSpPr>
              <p:cNvPr id="48164" name="Freeform 92"/>
              <p:cNvSpPr>
                <a:spLocks/>
              </p:cNvSpPr>
              <p:nvPr/>
            </p:nvSpPr>
            <p:spPr bwMode="auto">
              <a:xfrm>
                <a:off x="6715" y="6023"/>
                <a:ext cx="127" cy="116"/>
              </a:xfrm>
              <a:custGeom>
                <a:avLst/>
                <a:gdLst>
                  <a:gd name="T0" fmla="*/ 127 w 127"/>
                  <a:gd name="T1" fmla="*/ 56 h 116"/>
                  <a:gd name="T2" fmla="*/ 48 w 127"/>
                  <a:gd name="T3" fmla="*/ 0 h 116"/>
                  <a:gd name="T4" fmla="*/ 0 w 127"/>
                  <a:gd name="T5" fmla="*/ 76 h 116"/>
                  <a:gd name="T6" fmla="*/ 77 w 127"/>
                  <a:gd name="T7" fmla="*/ 116 h 116"/>
                  <a:gd name="T8" fmla="*/ 127 w 127"/>
                  <a:gd name="T9" fmla="*/ 56 h 116"/>
                  <a:gd name="T10" fmla="*/ 127 w 127"/>
                  <a:gd name="T11" fmla="*/ 56 h 116"/>
                  <a:gd name="T12" fmla="*/ 0 60000 65536"/>
                  <a:gd name="T13" fmla="*/ 0 60000 65536"/>
                  <a:gd name="T14" fmla="*/ 0 60000 65536"/>
                  <a:gd name="T15" fmla="*/ 0 60000 65536"/>
                  <a:gd name="T16" fmla="*/ 0 60000 65536"/>
                  <a:gd name="T17" fmla="*/ 0 60000 65536"/>
                  <a:gd name="T18" fmla="*/ 0 w 127"/>
                  <a:gd name="T19" fmla="*/ 0 h 116"/>
                  <a:gd name="T20" fmla="*/ 127 w 127"/>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27" h="116">
                    <a:moveTo>
                      <a:pt x="127" y="56"/>
                    </a:moveTo>
                    <a:lnTo>
                      <a:pt x="48" y="0"/>
                    </a:lnTo>
                    <a:lnTo>
                      <a:pt x="0" y="76"/>
                    </a:lnTo>
                    <a:lnTo>
                      <a:pt x="77" y="116"/>
                    </a:lnTo>
                    <a:lnTo>
                      <a:pt x="127" y="56"/>
                    </a:lnTo>
                    <a:close/>
                  </a:path>
                </a:pathLst>
              </a:custGeom>
              <a:solidFill>
                <a:srgbClr val="4D4D4D"/>
              </a:solidFill>
              <a:ln w="9525">
                <a:noFill/>
                <a:round/>
                <a:headEnd/>
                <a:tailEnd/>
              </a:ln>
            </p:spPr>
            <p:txBody>
              <a:bodyPr/>
              <a:lstStyle/>
              <a:p>
                <a:endParaRPr lang="en-US">
                  <a:solidFill>
                    <a:srgbClr val="000000"/>
                  </a:solidFill>
                </a:endParaRPr>
              </a:p>
            </p:txBody>
          </p:sp>
          <p:sp>
            <p:nvSpPr>
              <p:cNvPr id="48165" name="Freeform 93"/>
              <p:cNvSpPr>
                <a:spLocks/>
              </p:cNvSpPr>
              <p:nvPr/>
            </p:nvSpPr>
            <p:spPr bwMode="auto">
              <a:xfrm>
                <a:off x="6715" y="5989"/>
                <a:ext cx="1378" cy="1007"/>
              </a:xfrm>
              <a:custGeom>
                <a:avLst/>
                <a:gdLst>
                  <a:gd name="T0" fmla="*/ 1343 w 1378"/>
                  <a:gd name="T1" fmla="*/ 686 h 1007"/>
                  <a:gd name="T2" fmla="*/ 1378 w 1378"/>
                  <a:gd name="T3" fmla="*/ 617 h 1007"/>
                  <a:gd name="T4" fmla="*/ 1378 w 1378"/>
                  <a:gd name="T5" fmla="*/ 472 h 1007"/>
                  <a:gd name="T6" fmla="*/ 1304 w 1378"/>
                  <a:gd name="T7" fmla="*/ 381 h 1007"/>
                  <a:gd name="T8" fmla="*/ 1209 w 1378"/>
                  <a:gd name="T9" fmla="*/ 325 h 1007"/>
                  <a:gd name="T10" fmla="*/ 1100 w 1378"/>
                  <a:gd name="T11" fmla="*/ 331 h 1007"/>
                  <a:gd name="T12" fmla="*/ 921 w 1378"/>
                  <a:gd name="T13" fmla="*/ 362 h 1007"/>
                  <a:gd name="T14" fmla="*/ 728 w 1378"/>
                  <a:gd name="T15" fmla="*/ 354 h 1007"/>
                  <a:gd name="T16" fmla="*/ 546 w 1378"/>
                  <a:gd name="T17" fmla="*/ 270 h 1007"/>
                  <a:gd name="T18" fmla="*/ 370 w 1378"/>
                  <a:gd name="T19" fmla="*/ 79 h 1007"/>
                  <a:gd name="T20" fmla="*/ 239 w 1378"/>
                  <a:gd name="T21" fmla="*/ 0 h 1007"/>
                  <a:gd name="T22" fmla="*/ 161 w 1378"/>
                  <a:gd name="T23" fmla="*/ 0 h 1007"/>
                  <a:gd name="T24" fmla="*/ 80 w 1378"/>
                  <a:gd name="T25" fmla="*/ 128 h 1007"/>
                  <a:gd name="T26" fmla="*/ 14 w 1378"/>
                  <a:gd name="T27" fmla="*/ 248 h 1007"/>
                  <a:gd name="T28" fmla="*/ 0 w 1378"/>
                  <a:gd name="T29" fmla="*/ 290 h 1007"/>
                  <a:gd name="T30" fmla="*/ 55 w 1378"/>
                  <a:gd name="T31" fmla="*/ 315 h 1007"/>
                  <a:gd name="T32" fmla="*/ 139 w 1378"/>
                  <a:gd name="T33" fmla="*/ 254 h 1007"/>
                  <a:gd name="T34" fmla="*/ 184 w 1378"/>
                  <a:gd name="T35" fmla="*/ 255 h 1007"/>
                  <a:gd name="T36" fmla="*/ 276 w 1378"/>
                  <a:gd name="T37" fmla="*/ 237 h 1007"/>
                  <a:gd name="T38" fmla="*/ 394 w 1378"/>
                  <a:gd name="T39" fmla="*/ 590 h 1007"/>
                  <a:gd name="T40" fmla="*/ 453 w 1378"/>
                  <a:gd name="T41" fmla="*/ 653 h 1007"/>
                  <a:gd name="T42" fmla="*/ 536 w 1378"/>
                  <a:gd name="T43" fmla="*/ 621 h 1007"/>
                  <a:gd name="T44" fmla="*/ 589 w 1378"/>
                  <a:gd name="T45" fmla="*/ 795 h 1007"/>
                  <a:gd name="T46" fmla="*/ 583 w 1378"/>
                  <a:gd name="T47" fmla="*/ 891 h 1007"/>
                  <a:gd name="T48" fmla="*/ 606 w 1378"/>
                  <a:gd name="T49" fmla="*/ 1007 h 1007"/>
                  <a:gd name="T50" fmla="*/ 638 w 1378"/>
                  <a:gd name="T51" fmla="*/ 867 h 1007"/>
                  <a:gd name="T52" fmla="*/ 636 w 1378"/>
                  <a:gd name="T53" fmla="*/ 757 h 1007"/>
                  <a:gd name="T54" fmla="*/ 673 w 1378"/>
                  <a:gd name="T55" fmla="*/ 695 h 1007"/>
                  <a:gd name="T56" fmla="*/ 819 w 1378"/>
                  <a:gd name="T57" fmla="*/ 740 h 1007"/>
                  <a:gd name="T58" fmla="*/ 943 w 1378"/>
                  <a:gd name="T59" fmla="*/ 743 h 1007"/>
                  <a:gd name="T60" fmla="*/ 1131 w 1378"/>
                  <a:gd name="T61" fmla="*/ 698 h 1007"/>
                  <a:gd name="T62" fmla="*/ 1204 w 1378"/>
                  <a:gd name="T63" fmla="*/ 708 h 1007"/>
                  <a:gd name="T64" fmla="*/ 1255 w 1378"/>
                  <a:gd name="T65" fmla="*/ 766 h 1007"/>
                  <a:gd name="T66" fmla="*/ 1303 w 1378"/>
                  <a:gd name="T67" fmla="*/ 901 h 1007"/>
                  <a:gd name="T68" fmla="*/ 1358 w 1378"/>
                  <a:gd name="T69" fmla="*/ 869 h 1007"/>
                  <a:gd name="T70" fmla="*/ 1300 w 1378"/>
                  <a:gd name="T71" fmla="*/ 743 h 1007"/>
                  <a:gd name="T72" fmla="*/ 1343 w 1378"/>
                  <a:gd name="T73" fmla="*/ 686 h 1007"/>
                  <a:gd name="T74" fmla="*/ 1343 w 1378"/>
                  <a:gd name="T75" fmla="*/ 686 h 10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78"/>
                  <a:gd name="T115" fmla="*/ 0 h 1007"/>
                  <a:gd name="T116" fmla="*/ 1378 w 1378"/>
                  <a:gd name="T117" fmla="*/ 1007 h 10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78" h="1007">
                    <a:moveTo>
                      <a:pt x="1343" y="686"/>
                    </a:moveTo>
                    <a:lnTo>
                      <a:pt x="1378" y="617"/>
                    </a:lnTo>
                    <a:lnTo>
                      <a:pt x="1378" y="472"/>
                    </a:lnTo>
                    <a:lnTo>
                      <a:pt x="1304" y="381"/>
                    </a:lnTo>
                    <a:lnTo>
                      <a:pt x="1209" y="325"/>
                    </a:lnTo>
                    <a:lnTo>
                      <a:pt x="1100" y="331"/>
                    </a:lnTo>
                    <a:lnTo>
                      <a:pt x="921" y="362"/>
                    </a:lnTo>
                    <a:lnTo>
                      <a:pt x="728" y="354"/>
                    </a:lnTo>
                    <a:lnTo>
                      <a:pt x="546" y="270"/>
                    </a:lnTo>
                    <a:lnTo>
                      <a:pt x="370" y="79"/>
                    </a:lnTo>
                    <a:lnTo>
                      <a:pt x="239" y="0"/>
                    </a:lnTo>
                    <a:lnTo>
                      <a:pt x="161" y="0"/>
                    </a:lnTo>
                    <a:lnTo>
                      <a:pt x="80" y="128"/>
                    </a:lnTo>
                    <a:lnTo>
                      <a:pt x="14" y="248"/>
                    </a:lnTo>
                    <a:lnTo>
                      <a:pt x="0" y="290"/>
                    </a:lnTo>
                    <a:lnTo>
                      <a:pt x="55" y="315"/>
                    </a:lnTo>
                    <a:lnTo>
                      <a:pt x="139" y="254"/>
                    </a:lnTo>
                    <a:lnTo>
                      <a:pt x="184" y="255"/>
                    </a:lnTo>
                    <a:lnTo>
                      <a:pt x="276" y="237"/>
                    </a:lnTo>
                    <a:lnTo>
                      <a:pt x="394" y="590"/>
                    </a:lnTo>
                    <a:lnTo>
                      <a:pt x="453" y="653"/>
                    </a:lnTo>
                    <a:lnTo>
                      <a:pt x="536" y="621"/>
                    </a:lnTo>
                    <a:lnTo>
                      <a:pt x="589" y="795"/>
                    </a:lnTo>
                    <a:lnTo>
                      <a:pt x="583" y="891"/>
                    </a:lnTo>
                    <a:lnTo>
                      <a:pt x="606" y="1007"/>
                    </a:lnTo>
                    <a:lnTo>
                      <a:pt x="638" y="867"/>
                    </a:lnTo>
                    <a:lnTo>
                      <a:pt x="636" y="757"/>
                    </a:lnTo>
                    <a:lnTo>
                      <a:pt x="673" y="695"/>
                    </a:lnTo>
                    <a:lnTo>
                      <a:pt x="819" y="740"/>
                    </a:lnTo>
                    <a:lnTo>
                      <a:pt x="943" y="743"/>
                    </a:lnTo>
                    <a:lnTo>
                      <a:pt x="1131" y="698"/>
                    </a:lnTo>
                    <a:lnTo>
                      <a:pt x="1204" y="708"/>
                    </a:lnTo>
                    <a:lnTo>
                      <a:pt x="1255" y="766"/>
                    </a:lnTo>
                    <a:lnTo>
                      <a:pt x="1303" y="901"/>
                    </a:lnTo>
                    <a:lnTo>
                      <a:pt x="1358" y="869"/>
                    </a:lnTo>
                    <a:lnTo>
                      <a:pt x="1300" y="743"/>
                    </a:lnTo>
                    <a:lnTo>
                      <a:pt x="1343" y="686"/>
                    </a:lnTo>
                    <a:close/>
                  </a:path>
                </a:pathLst>
              </a:custGeom>
              <a:solidFill>
                <a:srgbClr val="D1BDBD"/>
              </a:solidFill>
              <a:ln w="9525">
                <a:noFill/>
                <a:round/>
                <a:headEnd/>
                <a:tailEnd/>
              </a:ln>
            </p:spPr>
            <p:txBody>
              <a:bodyPr/>
              <a:lstStyle/>
              <a:p>
                <a:endParaRPr lang="en-US">
                  <a:solidFill>
                    <a:srgbClr val="000000"/>
                  </a:solidFill>
                </a:endParaRPr>
              </a:p>
            </p:txBody>
          </p:sp>
          <p:sp>
            <p:nvSpPr>
              <p:cNvPr id="48166" name="Freeform 94"/>
              <p:cNvSpPr>
                <a:spLocks/>
              </p:cNvSpPr>
              <p:nvPr/>
            </p:nvSpPr>
            <p:spPr bwMode="auto">
              <a:xfrm>
                <a:off x="7857" y="6370"/>
                <a:ext cx="113" cy="99"/>
              </a:xfrm>
              <a:custGeom>
                <a:avLst/>
                <a:gdLst>
                  <a:gd name="T0" fmla="*/ 0 w 113"/>
                  <a:gd name="T1" fmla="*/ 0 h 99"/>
                  <a:gd name="T2" fmla="*/ 49 w 113"/>
                  <a:gd name="T3" fmla="*/ 0 h 99"/>
                  <a:gd name="T4" fmla="*/ 113 w 113"/>
                  <a:gd name="T5" fmla="*/ 49 h 99"/>
                  <a:gd name="T6" fmla="*/ 98 w 113"/>
                  <a:gd name="T7" fmla="*/ 87 h 99"/>
                  <a:gd name="T8" fmla="*/ 57 w 113"/>
                  <a:gd name="T9" fmla="*/ 99 h 99"/>
                  <a:gd name="T10" fmla="*/ 17 w 113"/>
                  <a:gd name="T11" fmla="*/ 57 h 99"/>
                  <a:gd name="T12" fmla="*/ 0 w 113"/>
                  <a:gd name="T13" fmla="*/ 0 h 99"/>
                  <a:gd name="T14" fmla="*/ 0 w 113"/>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99"/>
                  <a:gd name="T26" fmla="*/ 113 w 113"/>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99">
                    <a:moveTo>
                      <a:pt x="0" y="0"/>
                    </a:moveTo>
                    <a:lnTo>
                      <a:pt x="49" y="0"/>
                    </a:lnTo>
                    <a:lnTo>
                      <a:pt x="113" y="49"/>
                    </a:lnTo>
                    <a:lnTo>
                      <a:pt x="98" y="87"/>
                    </a:lnTo>
                    <a:lnTo>
                      <a:pt x="57" y="99"/>
                    </a:lnTo>
                    <a:lnTo>
                      <a:pt x="17" y="57"/>
                    </a:lnTo>
                    <a:lnTo>
                      <a:pt x="0" y="0"/>
                    </a:lnTo>
                    <a:close/>
                  </a:path>
                </a:pathLst>
              </a:custGeom>
              <a:solidFill>
                <a:srgbClr val="A39494"/>
              </a:solidFill>
              <a:ln w="9525">
                <a:noFill/>
                <a:round/>
                <a:headEnd/>
                <a:tailEnd/>
              </a:ln>
            </p:spPr>
            <p:txBody>
              <a:bodyPr/>
              <a:lstStyle/>
              <a:p>
                <a:endParaRPr lang="en-US">
                  <a:solidFill>
                    <a:srgbClr val="000000"/>
                  </a:solidFill>
                </a:endParaRPr>
              </a:p>
            </p:txBody>
          </p:sp>
          <p:sp>
            <p:nvSpPr>
              <p:cNvPr id="48167" name="Freeform 95"/>
              <p:cNvSpPr>
                <a:spLocks/>
              </p:cNvSpPr>
              <p:nvPr/>
            </p:nvSpPr>
            <p:spPr bwMode="auto">
              <a:xfrm>
                <a:off x="7935" y="6467"/>
                <a:ext cx="94" cy="112"/>
              </a:xfrm>
              <a:custGeom>
                <a:avLst/>
                <a:gdLst>
                  <a:gd name="T0" fmla="*/ 68 w 94"/>
                  <a:gd name="T1" fmla="*/ 0 h 112"/>
                  <a:gd name="T2" fmla="*/ 0 w 94"/>
                  <a:gd name="T3" fmla="*/ 33 h 112"/>
                  <a:gd name="T4" fmla="*/ 42 w 94"/>
                  <a:gd name="T5" fmla="*/ 74 h 112"/>
                  <a:gd name="T6" fmla="*/ 41 w 94"/>
                  <a:gd name="T7" fmla="*/ 112 h 112"/>
                  <a:gd name="T8" fmla="*/ 86 w 94"/>
                  <a:gd name="T9" fmla="*/ 108 h 112"/>
                  <a:gd name="T10" fmla="*/ 94 w 94"/>
                  <a:gd name="T11" fmla="*/ 37 h 112"/>
                  <a:gd name="T12" fmla="*/ 68 w 94"/>
                  <a:gd name="T13" fmla="*/ 0 h 112"/>
                  <a:gd name="T14" fmla="*/ 68 w 94"/>
                  <a:gd name="T15" fmla="*/ 0 h 112"/>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112"/>
                  <a:gd name="T26" fmla="*/ 94 w 94"/>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112">
                    <a:moveTo>
                      <a:pt x="68" y="0"/>
                    </a:moveTo>
                    <a:lnTo>
                      <a:pt x="0" y="33"/>
                    </a:lnTo>
                    <a:lnTo>
                      <a:pt x="42" y="74"/>
                    </a:lnTo>
                    <a:lnTo>
                      <a:pt x="41" y="112"/>
                    </a:lnTo>
                    <a:lnTo>
                      <a:pt x="86" y="108"/>
                    </a:lnTo>
                    <a:lnTo>
                      <a:pt x="94" y="37"/>
                    </a:lnTo>
                    <a:lnTo>
                      <a:pt x="68" y="0"/>
                    </a:lnTo>
                    <a:close/>
                  </a:path>
                </a:pathLst>
              </a:custGeom>
              <a:solidFill>
                <a:srgbClr val="A39494"/>
              </a:solidFill>
              <a:ln w="9525">
                <a:noFill/>
                <a:round/>
                <a:headEnd/>
                <a:tailEnd/>
              </a:ln>
            </p:spPr>
            <p:txBody>
              <a:bodyPr/>
              <a:lstStyle/>
              <a:p>
                <a:endParaRPr lang="en-US">
                  <a:solidFill>
                    <a:srgbClr val="000000"/>
                  </a:solidFill>
                </a:endParaRPr>
              </a:p>
            </p:txBody>
          </p:sp>
          <p:sp>
            <p:nvSpPr>
              <p:cNvPr id="48168" name="Freeform 96"/>
              <p:cNvSpPr>
                <a:spLocks/>
              </p:cNvSpPr>
              <p:nvPr/>
            </p:nvSpPr>
            <p:spPr bwMode="auto">
              <a:xfrm>
                <a:off x="7710" y="6375"/>
                <a:ext cx="105" cy="91"/>
              </a:xfrm>
              <a:custGeom>
                <a:avLst/>
                <a:gdLst>
                  <a:gd name="T0" fmla="*/ 105 w 105"/>
                  <a:gd name="T1" fmla="*/ 30 h 91"/>
                  <a:gd name="T2" fmla="*/ 47 w 105"/>
                  <a:gd name="T3" fmla="*/ 0 h 91"/>
                  <a:gd name="T4" fmla="*/ 5 w 105"/>
                  <a:gd name="T5" fmla="*/ 4 h 91"/>
                  <a:gd name="T6" fmla="*/ 0 w 105"/>
                  <a:gd name="T7" fmla="*/ 78 h 91"/>
                  <a:gd name="T8" fmla="*/ 56 w 105"/>
                  <a:gd name="T9" fmla="*/ 91 h 91"/>
                  <a:gd name="T10" fmla="*/ 105 w 105"/>
                  <a:gd name="T11" fmla="*/ 30 h 91"/>
                  <a:gd name="T12" fmla="*/ 105 w 105"/>
                  <a:gd name="T13" fmla="*/ 30 h 91"/>
                  <a:gd name="T14" fmla="*/ 0 60000 65536"/>
                  <a:gd name="T15" fmla="*/ 0 60000 65536"/>
                  <a:gd name="T16" fmla="*/ 0 60000 65536"/>
                  <a:gd name="T17" fmla="*/ 0 60000 65536"/>
                  <a:gd name="T18" fmla="*/ 0 60000 65536"/>
                  <a:gd name="T19" fmla="*/ 0 60000 65536"/>
                  <a:gd name="T20" fmla="*/ 0 60000 65536"/>
                  <a:gd name="T21" fmla="*/ 0 w 105"/>
                  <a:gd name="T22" fmla="*/ 0 h 91"/>
                  <a:gd name="T23" fmla="*/ 105 w 10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91">
                    <a:moveTo>
                      <a:pt x="105" y="30"/>
                    </a:moveTo>
                    <a:lnTo>
                      <a:pt x="47" y="0"/>
                    </a:lnTo>
                    <a:lnTo>
                      <a:pt x="5" y="4"/>
                    </a:lnTo>
                    <a:lnTo>
                      <a:pt x="0" y="78"/>
                    </a:lnTo>
                    <a:lnTo>
                      <a:pt x="56" y="91"/>
                    </a:lnTo>
                    <a:lnTo>
                      <a:pt x="105" y="30"/>
                    </a:lnTo>
                    <a:close/>
                  </a:path>
                </a:pathLst>
              </a:custGeom>
              <a:solidFill>
                <a:srgbClr val="A39494"/>
              </a:solidFill>
              <a:ln w="9525">
                <a:noFill/>
                <a:round/>
                <a:headEnd/>
                <a:tailEnd/>
              </a:ln>
            </p:spPr>
            <p:txBody>
              <a:bodyPr/>
              <a:lstStyle/>
              <a:p>
                <a:endParaRPr lang="en-US">
                  <a:solidFill>
                    <a:srgbClr val="000000"/>
                  </a:solidFill>
                </a:endParaRPr>
              </a:p>
            </p:txBody>
          </p:sp>
          <p:sp>
            <p:nvSpPr>
              <p:cNvPr id="48169" name="Freeform 97"/>
              <p:cNvSpPr>
                <a:spLocks/>
              </p:cNvSpPr>
              <p:nvPr/>
            </p:nvSpPr>
            <p:spPr bwMode="auto">
              <a:xfrm>
                <a:off x="7787" y="6439"/>
                <a:ext cx="106" cy="95"/>
              </a:xfrm>
              <a:custGeom>
                <a:avLst/>
                <a:gdLst>
                  <a:gd name="T0" fmla="*/ 41 w 106"/>
                  <a:gd name="T1" fmla="*/ 0 h 95"/>
                  <a:gd name="T2" fmla="*/ 106 w 106"/>
                  <a:gd name="T3" fmla="*/ 47 h 95"/>
                  <a:gd name="T4" fmla="*/ 54 w 106"/>
                  <a:gd name="T5" fmla="*/ 57 h 95"/>
                  <a:gd name="T6" fmla="*/ 33 w 106"/>
                  <a:gd name="T7" fmla="*/ 95 h 95"/>
                  <a:gd name="T8" fmla="*/ 0 w 106"/>
                  <a:gd name="T9" fmla="*/ 58 h 95"/>
                  <a:gd name="T10" fmla="*/ 14 w 106"/>
                  <a:gd name="T11" fmla="*/ 12 h 95"/>
                  <a:gd name="T12" fmla="*/ 41 w 106"/>
                  <a:gd name="T13" fmla="*/ 0 h 95"/>
                  <a:gd name="T14" fmla="*/ 41 w 106"/>
                  <a:gd name="T15" fmla="*/ 0 h 95"/>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95"/>
                  <a:gd name="T26" fmla="*/ 106 w 106"/>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95">
                    <a:moveTo>
                      <a:pt x="41" y="0"/>
                    </a:moveTo>
                    <a:lnTo>
                      <a:pt x="106" y="47"/>
                    </a:lnTo>
                    <a:lnTo>
                      <a:pt x="54" y="57"/>
                    </a:lnTo>
                    <a:lnTo>
                      <a:pt x="33" y="95"/>
                    </a:lnTo>
                    <a:lnTo>
                      <a:pt x="0" y="58"/>
                    </a:lnTo>
                    <a:lnTo>
                      <a:pt x="14" y="12"/>
                    </a:lnTo>
                    <a:lnTo>
                      <a:pt x="41" y="0"/>
                    </a:lnTo>
                    <a:close/>
                  </a:path>
                </a:pathLst>
              </a:custGeom>
              <a:solidFill>
                <a:srgbClr val="A39494"/>
              </a:solidFill>
              <a:ln w="9525">
                <a:noFill/>
                <a:round/>
                <a:headEnd/>
                <a:tailEnd/>
              </a:ln>
            </p:spPr>
            <p:txBody>
              <a:bodyPr/>
              <a:lstStyle/>
              <a:p>
                <a:endParaRPr lang="en-US">
                  <a:solidFill>
                    <a:srgbClr val="000000"/>
                  </a:solidFill>
                </a:endParaRPr>
              </a:p>
            </p:txBody>
          </p:sp>
          <p:sp>
            <p:nvSpPr>
              <p:cNvPr id="48170" name="Freeform 98"/>
              <p:cNvSpPr>
                <a:spLocks/>
              </p:cNvSpPr>
              <p:nvPr/>
            </p:nvSpPr>
            <p:spPr bwMode="auto">
              <a:xfrm>
                <a:off x="7924" y="6587"/>
                <a:ext cx="92" cy="79"/>
              </a:xfrm>
              <a:custGeom>
                <a:avLst/>
                <a:gdLst>
                  <a:gd name="T0" fmla="*/ 92 w 92"/>
                  <a:gd name="T1" fmla="*/ 43 h 79"/>
                  <a:gd name="T2" fmla="*/ 34 w 92"/>
                  <a:gd name="T3" fmla="*/ 0 h 79"/>
                  <a:gd name="T4" fmla="*/ 0 w 92"/>
                  <a:gd name="T5" fmla="*/ 6 h 79"/>
                  <a:gd name="T6" fmla="*/ 8 w 92"/>
                  <a:gd name="T7" fmla="*/ 54 h 79"/>
                  <a:gd name="T8" fmla="*/ 56 w 92"/>
                  <a:gd name="T9" fmla="*/ 79 h 79"/>
                  <a:gd name="T10" fmla="*/ 92 w 92"/>
                  <a:gd name="T11" fmla="*/ 43 h 79"/>
                  <a:gd name="T12" fmla="*/ 92 w 92"/>
                  <a:gd name="T13" fmla="*/ 43 h 79"/>
                  <a:gd name="T14" fmla="*/ 0 60000 65536"/>
                  <a:gd name="T15" fmla="*/ 0 60000 65536"/>
                  <a:gd name="T16" fmla="*/ 0 60000 65536"/>
                  <a:gd name="T17" fmla="*/ 0 60000 65536"/>
                  <a:gd name="T18" fmla="*/ 0 60000 65536"/>
                  <a:gd name="T19" fmla="*/ 0 60000 65536"/>
                  <a:gd name="T20" fmla="*/ 0 60000 65536"/>
                  <a:gd name="T21" fmla="*/ 0 w 92"/>
                  <a:gd name="T22" fmla="*/ 0 h 79"/>
                  <a:gd name="T23" fmla="*/ 92 w 92"/>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79">
                    <a:moveTo>
                      <a:pt x="92" y="43"/>
                    </a:moveTo>
                    <a:lnTo>
                      <a:pt x="34" y="0"/>
                    </a:lnTo>
                    <a:lnTo>
                      <a:pt x="0" y="6"/>
                    </a:lnTo>
                    <a:lnTo>
                      <a:pt x="8" y="54"/>
                    </a:lnTo>
                    <a:lnTo>
                      <a:pt x="56" y="79"/>
                    </a:lnTo>
                    <a:lnTo>
                      <a:pt x="92" y="43"/>
                    </a:lnTo>
                    <a:close/>
                  </a:path>
                </a:pathLst>
              </a:custGeom>
              <a:solidFill>
                <a:srgbClr val="A39494"/>
              </a:solidFill>
              <a:ln w="9525">
                <a:noFill/>
                <a:round/>
                <a:headEnd/>
                <a:tailEnd/>
              </a:ln>
            </p:spPr>
            <p:txBody>
              <a:bodyPr/>
              <a:lstStyle/>
              <a:p>
                <a:endParaRPr lang="en-US">
                  <a:solidFill>
                    <a:srgbClr val="000000"/>
                  </a:solidFill>
                </a:endParaRPr>
              </a:p>
            </p:txBody>
          </p:sp>
          <p:sp>
            <p:nvSpPr>
              <p:cNvPr id="48171" name="Freeform 99"/>
              <p:cNvSpPr>
                <a:spLocks/>
              </p:cNvSpPr>
              <p:nvPr/>
            </p:nvSpPr>
            <p:spPr bwMode="auto">
              <a:xfrm>
                <a:off x="7960" y="6693"/>
                <a:ext cx="25" cy="56"/>
              </a:xfrm>
              <a:custGeom>
                <a:avLst/>
                <a:gdLst>
                  <a:gd name="T0" fmla="*/ 25 w 25"/>
                  <a:gd name="T1" fmla="*/ 5 h 56"/>
                  <a:gd name="T2" fmla="*/ 0 w 25"/>
                  <a:gd name="T3" fmla="*/ 0 h 56"/>
                  <a:gd name="T4" fmla="*/ 7 w 25"/>
                  <a:gd name="T5" fmla="*/ 51 h 56"/>
                  <a:gd name="T6" fmla="*/ 25 w 25"/>
                  <a:gd name="T7" fmla="*/ 56 h 56"/>
                  <a:gd name="T8" fmla="*/ 25 w 25"/>
                  <a:gd name="T9" fmla="*/ 5 h 56"/>
                  <a:gd name="T10" fmla="*/ 25 w 25"/>
                  <a:gd name="T11" fmla="*/ 5 h 56"/>
                  <a:gd name="T12" fmla="*/ 0 60000 65536"/>
                  <a:gd name="T13" fmla="*/ 0 60000 65536"/>
                  <a:gd name="T14" fmla="*/ 0 60000 65536"/>
                  <a:gd name="T15" fmla="*/ 0 60000 65536"/>
                  <a:gd name="T16" fmla="*/ 0 60000 65536"/>
                  <a:gd name="T17" fmla="*/ 0 60000 65536"/>
                  <a:gd name="T18" fmla="*/ 0 w 25"/>
                  <a:gd name="T19" fmla="*/ 0 h 56"/>
                  <a:gd name="T20" fmla="*/ 25 w 25"/>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5" h="56">
                    <a:moveTo>
                      <a:pt x="25" y="5"/>
                    </a:moveTo>
                    <a:lnTo>
                      <a:pt x="0" y="0"/>
                    </a:lnTo>
                    <a:lnTo>
                      <a:pt x="7" y="51"/>
                    </a:lnTo>
                    <a:lnTo>
                      <a:pt x="25" y="56"/>
                    </a:lnTo>
                    <a:lnTo>
                      <a:pt x="25" y="5"/>
                    </a:lnTo>
                    <a:close/>
                  </a:path>
                </a:pathLst>
              </a:custGeom>
              <a:solidFill>
                <a:srgbClr val="A39494"/>
              </a:solidFill>
              <a:ln w="9525">
                <a:noFill/>
                <a:round/>
                <a:headEnd/>
                <a:tailEnd/>
              </a:ln>
            </p:spPr>
            <p:txBody>
              <a:bodyPr/>
              <a:lstStyle/>
              <a:p>
                <a:endParaRPr lang="en-US">
                  <a:solidFill>
                    <a:srgbClr val="000000"/>
                  </a:solidFill>
                </a:endParaRPr>
              </a:p>
            </p:txBody>
          </p:sp>
          <p:sp>
            <p:nvSpPr>
              <p:cNvPr id="48172" name="Freeform 100"/>
              <p:cNvSpPr>
                <a:spLocks/>
              </p:cNvSpPr>
              <p:nvPr/>
            </p:nvSpPr>
            <p:spPr bwMode="auto">
              <a:xfrm>
                <a:off x="7365" y="6346"/>
                <a:ext cx="108" cy="84"/>
              </a:xfrm>
              <a:custGeom>
                <a:avLst/>
                <a:gdLst>
                  <a:gd name="T0" fmla="*/ 108 w 108"/>
                  <a:gd name="T1" fmla="*/ 40 h 84"/>
                  <a:gd name="T2" fmla="*/ 83 w 108"/>
                  <a:gd name="T3" fmla="*/ 26 h 84"/>
                  <a:gd name="T4" fmla="*/ 51 w 108"/>
                  <a:gd name="T5" fmla="*/ 0 h 84"/>
                  <a:gd name="T6" fmla="*/ 0 w 108"/>
                  <a:gd name="T7" fmla="*/ 36 h 84"/>
                  <a:gd name="T8" fmla="*/ 4 w 108"/>
                  <a:gd name="T9" fmla="*/ 84 h 84"/>
                  <a:gd name="T10" fmla="*/ 75 w 108"/>
                  <a:gd name="T11" fmla="*/ 72 h 84"/>
                  <a:gd name="T12" fmla="*/ 108 w 108"/>
                  <a:gd name="T13" fmla="*/ 40 h 84"/>
                  <a:gd name="T14" fmla="*/ 108 w 108"/>
                  <a:gd name="T15" fmla="*/ 40 h 84"/>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84"/>
                  <a:gd name="T26" fmla="*/ 108 w 108"/>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84">
                    <a:moveTo>
                      <a:pt x="108" y="40"/>
                    </a:moveTo>
                    <a:lnTo>
                      <a:pt x="83" y="26"/>
                    </a:lnTo>
                    <a:lnTo>
                      <a:pt x="51" y="0"/>
                    </a:lnTo>
                    <a:lnTo>
                      <a:pt x="0" y="36"/>
                    </a:lnTo>
                    <a:lnTo>
                      <a:pt x="4" y="84"/>
                    </a:lnTo>
                    <a:lnTo>
                      <a:pt x="75" y="72"/>
                    </a:lnTo>
                    <a:lnTo>
                      <a:pt x="108" y="40"/>
                    </a:lnTo>
                    <a:close/>
                  </a:path>
                </a:pathLst>
              </a:custGeom>
              <a:solidFill>
                <a:srgbClr val="A39494"/>
              </a:solidFill>
              <a:ln w="9525">
                <a:noFill/>
                <a:round/>
                <a:headEnd/>
                <a:tailEnd/>
              </a:ln>
            </p:spPr>
            <p:txBody>
              <a:bodyPr/>
              <a:lstStyle/>
              <a:p>
                <a:endParaRPr lang="en-US">
                  <a:solidFill>
                    <a:srgbClr val="000000"/>
                  </a:solidFill>
                </a:endParaRPr>
              </a:p>
            </p:txBody>
          </p:sp>
          <p:sp>
            <p:nvSpPr>
              <p:cNvPr id="48173" name="Freeform 101"/>
              <p:cNvSpPr>
                <a:spLocks/>
              </p:cNvSpPr>
              <p:nvPr/>
            </p:nvSpPr>
            <p:spPr bwMode="auto">
              <a:xfrm>
                <a:off x="7257" y="6422"/>
                <a:ext cx="130" cy="83"/>
              </a:xfrm>
              <a:custGeom>
                <a:avLst/>
                <a:gdLst>
                  <a:gd name="T0" fmla="*/ 130 w 130"/>
                  <a:gd name="T1" fmla="*/ 51 h 83"/>
                  <a:gd name="T2" fmla="*/ 72 w 130"/>
                  <a:gd name="T3" fmla="*/ 0 h 83"/>
                  <a:gd name="T4" fmla="*/ 33 w 130"/>
                  <a:gd name="T5" fmla="*/ 18 h 83"/>
                  <a:gd name="T6" fmla="*/ 0 w 130"/>
                  <a:gd name="T7" fmla="*/ 82 h 83"/>
                  <a:gd name="T8" fmla="*/ 79 w 130"/>
                  <a:gd name="T9" fmla="*/ 83 h 83"/>
                  <a:gd name="T10" fmla="*/ 130 w 130"/>
                  <a:gd name="T11" fmla="*/ 51 h 83"/>
                  <a:gd name="T12" fmla="*/ 130 w 130"/>
                  <a:gd name="T13" fmla="*/ 51 h 83"/>
                  <a:gd name="T14" fmla="*/ 0 60000 65536"/>
                  <a:gd name="T15" fmla="*/ 0 60000 65536"/>
                  <a:gd name="T16" fmla="*/ 0 60000 65536"/>
                  <a:gd name="T17" fmla="*/ 0 60000 65536"/>
                  <a:gd name="T18" fmla="*/ 0 60000 65536"/>
                  <a:gd name="T19" fmla="*/ 0 60000 65536"/>
                  <a:gd name="T20" fmla="*/ 0 60000 65536"/>
                  <a:gd name="T21" fmla="*/ 0 w 130"/>
                  <a:gd name="T22" fmla="*/ 0 h 83"/>
                  <a:gd name="T23" fmla="*/ 130 w 130"/>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83">
                    <a:moveTo>
                      <a:pt x="130" y="51"/>
                    </a:moveTo>
                    <a:lnTo>
                      <a:pt x="72" y="0"/>
                    </a:lnTo>
                    <a:lnTo>
                      <a:pt x="33" y="18"/>
                    </a:lnTo>
                    <a:lnTo>
                      <a:pt x="0" y="82"/>
                    </a:lnTo>
                    <a:lnTo>
                      <a:pt x="79" y="83"/>
                    </a:lnTo>
                    <a:lnTo>
                      <a:pt x="130" y="51"/>
                    </a:lnTo>
                    <a:close/>
                  </a:path>
                </a:pathLst>
              </a:custGeom>
              <a:solidFill>
                <a:srgbClr val="A39494"/>
              </a:solidFill>
              <a:ln w="9525">
                <a:noFill/>
                <a:round/>
                <a:headEnd/>
                <a:tailEnd/>
              </a:ln>
            </p:spPr>
            <p:txBody>
              <a:bodyPr/>
              <a:lstStyle/>
              <a:p>
                <a:endParaRPr lang="en-US">
                  <a:solidFill>
                    <a:srgbClr val="000000"/>
                  </a:solidFill>
                </a:endParaRPr>
              </a:p>
            </p:txBody>
          </p:sp>
          <p:sp>
            <p:nvSpPr>
              <p:cNvPr id="48174" name="Freeform 102"/>
              <p:cNvSpPr>
                <a:spLocks/>
              </p:cNvSpPr>
              <p:nvPr/>
            </p:nvSpPr>
            <p:spPr bwMode="auto">
              <a:xfrm>
                <a:off x="7417" y="6405"/>
                <a:ext cx="119" cy="103"/>
              </a:xfrm>
              <a:custGeom>
                <a:avLst/>
                <a:gdLst>
                  <a:gd name="T0" fmla="*/ 119 w 119"/>
                  <a:gd name="T1" fmla="*/ 103 h 103"/>
                  <a:gd name="T2" fmla="*/ 84 w 119"/>
                  <a:gd name="T3" fmla="*/ 0 h 103"/>
                  <a:gd name="T4" fmla="*/ 0 w 119"/>
                  <a:gd name="T5" fmla="*/ 44 h 103"/>
                  <a:gd name="T6" fmla="*/ 67 w 119"/>
                  <a:gd name="T7" fmla="*/ 92 h 103"/>
                  <a:gd name="T8" fmla="*/ 119 w 119"/>
                  <a:gd name="T9" fmla="*/ 103 h 103"/>
                  <a:gd name="T10" fmla="*/ 119 w 119"/>
                  <a:gd name="T11" fmla="*/ 103 h 103"/>
                  <a:gd name="T12" fmla="*/ 0 60000 65536"/>
                  <a:gd name="T13" fmla="*/ 0 60000 65536"/>
                  <a:gd name="T14" fmla="*/ 0 60000 65536"/>
                  <a:gd name="T15" fmla="*/ 0 60000 65536"/>
                  <a:gd name="T16" fmla="*/ 0 60000 65536"/>
                  <a:gd name="T17" fmla="*/ 0 60000 65536"/>
                  <a:gd name="T18" fmla="*/ 0 w 119"/>
                  <a:gd name="T19" fmla="*/ 0 h 103"/>
                  <a:gd name="T20" fmla="*/ 119 w 119"/>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119" h="103">
                    <a:moveTo>
                      <a:pt x="119" y="103"/>
                    </a:moveTo>
                    <a:lnTo>
                      <a:pt x="84" y="0"/>
                    </a:lnTo>
                    <a:lnTo>
                      <a:pt x="0" y="44"/>
                    </a:lnTo>
                    <a:lnTo>
                      <a:pt x="67" y="92"/>
                    </a:lnTo>
                    <a:lnTo>
                      <a:pt x="119" y="103"/>
                    </a:lnTo>
                    <a:close/>
                  </a:path>
                </a:pathLst>
              </a:custGeom>
              <a:solidFill>
                <a:srgbClr val="A39494"/>
              </a:solidFill>
              <a:ln w="9525">
                <a:noFill/>
                <a:round/>
                <a:headEnd/>
                <a:tailEnd/>
              </a:ln>
            </p:spPr>
            <p:txBody>
              <a:bodyPr/>
              <a:lstStyle/>
              <a:p>
                <a:endParaRPr lang="en-US">
                  <a:solidFill>
                    <a:srgbClr val="000000"/>
                  </a:solidFill>
                </a:endParaRPr>
              </a:p>
            </p:txBody>
          </p:sp>
          <p:sp>
            <p:nvSpPr>
              <p:cNvPr id="48175" name="Freeform 103"/>
              <p:cNvSpPr>
                <a:spLocks/>
              </p:cNvSpPr>
              <p:nvPr/>
            </p:nvSpPr>
            <p:spPr bwMode="auto">
              <a:xfrm>
                <a:off x="7187" y="6208"/>
                <a:ext cx="86" cy="119"/>
              </a:xfrm>
              <a:custGeom>
                <a:avLst/>
                <a:gdLst>
                  <a:gd name="T0" fmla="*/ 43 w 86"/>
                  <a:gd name="T1" fmla="*/ 119 h 119"/>
                  <a:gd name="T2" fmla="*/ 86 w 86"/>
                  <a:gd name="T3" fmla="*/ 77 h 119"/>
                  <a:gd name="T4" fmla="*/ 72 w 86"/>
                  <a:gd name="T5" fmla="*/ 5 h 119"/>
                  <a:gd name="T6" fmla="*/ 20 w 86"/>
                  <a:gd name="T7" fmla="*/ 0 h 119"/>
                  <a:gd name="T8" fmla="*/ 0 w 86"/>
                  <a:gd name="T9" fmla="*/ 61 h 119"/>
                  <a:gd name="T10" fmla="*/ 43 w 86"/>
                  <a:gd name="T11" fmla="*/ 119 h 119"/>
                  <a:gd name="T12" fmla="*/ 43 w 86"/>
                  <a:gd name="T13" fmla="*/ 119 h 119"/>
                  <a:gd name="T14" fmla="*/ 0 60000 65536"/>
                  <a:gd name="T15" fmla="*/ 0 60000 65536"/>
                  <a:gd name="T16" fmla="*/ 0 60000 65536"/>
                  <a:gd name="T17" fmla="*/ 0 60000 65536"/>
                  <a:gd name="T18" fmla="*/ 0 60000 65536"/>
                  <a:gd name="T19" fmla="*/ 0 60000 65536"/>
                  <a:gd name="T20" fmla="*/ 0 60000 65536"/>
                  <a:gd name="T21" fmla="*/ 0 w 86"/>
                  <a:gd name="T22" fmla="*/ 0 h 119"/>
                  <a:gd name="T23" fmla="*/ 86 w 86"/>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119">
                    <a:moveTo>
                      <a:pt x="43" y="119"/>
                    </a:moveTo>
                    <a:lnTo>
                      <a:pt x="86" y="77"/>
                    </a:lnTo>
                    <a:lnTo>
                      <a:pt x="72" y="5"/>
                    </a:lnTo>
                    <a:lnTo>
                      <a:pt x="20" y="0"/>
                    </a:lnTo>
                    <a:lnTo>
                      <a:pt x="0" y="61"/>
                    </a:lnTo>
                    <a:lnTo>
                      <a:pt x="43" y="119"/>
                    </a:lnTo>
                    <a:close/>
                  </a:path>
                </a:pathLst>
              </a:custGeom>
              <a:solidFill>
                <a:srgbClr val="A39494"/>
              </a:solidFill>
              <a:ln w="9525">
                <a:noFill/>
                <a:round/>
                <a:headEnd/>
                <a:tailEnd/>
              </a:ln>
            </p:spPr>
            <p:txBody>
              <a:bodyPr/>
              <a:lstStyle/>
              <a:p>
                <a:endParaRPr lang="en-US">
                  <a:solidFill>
                    <a:srgbClr val="000000"/>
                  </a:solidFill>
                </a:endParaRPr>
              </a:p>
            </p:txBody>
          </p:sp>
          <p:sp>
            <p:nvSpPr>
              <p:cNvPr id="48176" name="Freeform 104"/>
              <p:cNvSpPr>
                <a:spLocks/>
              </p:cNvSpPr>
              <p:nvPr/>
            </p:nvSpPr>
            <p:spPr bwMode="auto">
              <a:xfrm>
                <a:off x="7135" y="6298"/>
                <a:ext cx="59" cy="102"/>
              </a:xfrm>
              <a:custGeom>
                <a:avLst/>
                <a:gdLst>
                  <a:gd name="T0" fmla="*/ 57 w 59"/>
                  <a:gd name="T1" fmla="*/ 58 h 102"/>
                  <a:gd name="T2" fmla="*/ 59 w 59"/>
                  <a:gd name="T3" fmla="*/ 27 h 102"/>
                  <a:gd name="T4" fmla="*/ 11 w 59"/>
                  <a:gd name="T5" fmla="*/ 0 h 102"/>
                  <a:gd name="T6" fmla="*/ 2 w 59"/>
                  <a:gd name="T7" fmla="*/ 29 h 102"/>
                  <a:gd name="T8" fmla="*/ 0 w 59"/>
                  <a:gd name="T9" fmla="*/ 83 h 102"/>
                  <a:gd name="T10" fmla="*/ 37 w 59"/>
                  <a:gd name="T11" fmla="*/ 102 h 102"/>
                  <a:gd name="T12" fmla="*/ 57 w 59"/>
                  <a:gd name="T13" fmla="*/ 58 h 102"/>
                  <a:gd name="T14" fmla="*/ 57 w 59"/>
                  <a:gd name="T15" fmla="*/ 58 h 102"/>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102"/>
                  <a:gd name="T26" fmla="*/ 59 w 59"/>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102">
                    <a:moveTo>
                      <a:pt x="57" y="58"/>
                    </a:moveTo>
                    <a:lnTo>
                      <a:pt x="59" y="27"/>
                    </a:lnTo>
                    <a:lnTo>
                      <a:pt x="11" y="0"/>
                    </a:lnTo>
                    <a:lnTo>
                      <a:pt x="2" y="29"/>
                    </a:lnTo>
                    <a:lnTo>
                      <a:pt x="0" y="83"/>
                    </a:lnTo>
                    <a:lnTo>
                      <a:pt x="37" y="102"/>
                    </a:lnTo>
                    <a:lnTo>
                      <a:pt x="57" y="58"/>
                    </a:lnTo>
                    <a:close/>
                  </a:path>
                </a:pathLst>
              </a:custGeom>
              <a:solidFill>
                <a:srgbClr val="A39494"/>
              </a:solidFill>
              <a:ln w="9525">
                <a:noFill/>
                <a:round/>
                <a:headEnd/>
                <a:tailEnd/>
              </a:ln>
            </p:spPr>
            <p:txBody>
              <a:bodyPr/>
              <a:lstStyle/>
              <a:p>
                <a:endParaRPr lang="en-US">
                  <a:solidFill>
                    <a:srgbClr val="000000"/>
                  </a:solidFill>
                </a:endParaRPr>
              </a:p>
            </p:txBody>
          </p:sp>
          <p:sp>
            <p:nvSpPr>
              <p:cNvPr id="48177" name="Freeform 105"/>
              <p:cNvSpPr>
                <a:spLocks/>
              </p:cNvSpPr>
              <p:nvPr/>
            </p:nvSpPr>
            <p:spPr bwMode="auto">
              <a:xfrm>
                <a:off x="7035" y="6222"/>
                <a:ext cx="74" cy="98"/>
              </a:xfrm>
              <a:custGeom>
                <a:avLst/>
                <a:gdLst>
                  <a:gd name="T0" fmla="*/ 74 w 74"/>
                  <a:gd name="T1" fmla="*/ 80 h 98"/>
                  <a:gd name="T2" fmla="*/ 50 w 74"/>
                  <a:gd name="T3" fmla="*/ 98 h 98"/>
                  <a:gd name="T4" fmla="*/ 0 w 74"/>
                  <a:gd name="T5" fmla="*/ 55 h 98"/>
                  <a:gd name="T6" fmla="*/ 3 w 74"/>
                  <a:gd name="T7" fmla="*/ 0 h 98"/>
                  <a:gd name="T8" fmla="*/ 58 w 74"/>
                  <a:gd name="T9" fmla="*/ 0 h 98"/>
                  <a:gd name="T10" fmla="*/ 74 w 74"/>
                  <a:gd name="T11" fmla="*/ 80 h 98"/>
                  <a:gd name="T12" fmla="*/ 74 w 74"/>
                  <a:gd name="T13" fmla="*/ 80 h 98"/>
                  <a:gd name="T14" fmla="*/ 0 60000 65536"/>
                  <a:gd name="T15" fmla="*/ 0 60000 65536"/>
                  <a:gd name="T16" fmla="*/ 0 60000 65536"/>
                  <a:gd name="T17" fmla="*/ 0 60000 65536"/>
                  <a:gd name="T18" fmla="*/ 0 60000 65536"/>
                  <a:gd name="T19" fmla="*/ 0 60000 65536"/>
                  <a:gd name="T20" fmla="*/ 0 60000 65536"/>
                  <a:gd name="T21" fmla="*/ 0 w 74"/>
                  <a:gd name="T22" fmla="*/ 0 h 98"/>
                  <a:gd name="T23" fmla="*/ 74 w 74"/>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98">
                    <a:moveTo>
                      <a:pt x="74" y="80"/>
                    </a:moveTo>
                    <a:lnTo>
                      <a:pt x="50" y="98"/>
                    </a:lnTo>
                    <a:lnTo>
                      <a:pt x="0" y="55"/>
                    </a:lnTo>
                    <a:lnTo>
                      <a:pt x="3" y="0"/>
                    </a:lnTo>
                    <a:lnTo>
                      <a:pt x="58" y="0"/>
                    </a:lnTo>
                    <a:lnTo>
                      <a:pt x="74" y="80"/>
                    </a:lnTo>
                    <a:close/>
                  </a:path>
                </a:pathLst>
              </a:custGeom>
              <a:solidFill>
                <a:srgbClr val="A39494"/>
              </a:solidFill>
              <a:ln w="9525">
                <a:noFill/>
                <a:round/>
                <a:headEnd/>
                <a:tailEnd/>
              </a:ln>
            </p:spPr>
            <p:txBody>
              <a:bodyPr/>
              <a:lstStyle/>
              <a:p>
                <a:endParaRPr lang="en-US">
                  <a:solidFill>
                    <a:srgbClr val="000000"/>
                  </a:solidFill>
                </a:endParaRPr>
              </a:p>
            </p:txBody>
          </p:sp>
          <p:sp>
            <p:nvSpPr>
              <p:cNvPr id="48178" name="Freeform 106"/>
              <p:cNvSpPr>
                <a:spLocks/>
              </p:cNvSpPr>
              <p:nvPr/>
            </p:nvSpPr>
            <p:spPr bwMode="auto">
              <a:xfrm>
                <a:off x="6904" y="6123"/>
                <a:ext cx="81" cy="61"/>
              </a:xfrm>
              <a:custGeom>
                <a:avLst/>
                <a:gdLst>
                  <a:gd name="T0" fmla="*/ 72 w 81"/>
                  <a:gd name="T1" fmla="*/ 0 h 61"/>
                  <a:gd name="T2" fmla="*/ 54 w 81"/>
                  <a:gd name="T3" fmla="*/ 0 h 61"/>
                  <a:gd name="T4" fmla="*/ 0 w 81"/>
                  <a:gd name="T5" fmla="*/ 37 h 61"/>
                  <a:gd name="T6" fmla="*/ 12 w 81"/>
                  <a:gd name="T7" fmla="*/ 61 h 61"/>
                  <a:gd name="T8" fmla="*/ 81 w 81"/>
                  <a:gd name="T9" fmla="*/ 57 h 61"/>
                  <a:gd name="T10" fmla="*/ 72 w 81"/>
                  <a:gd name="T11" fmla="*/ 0 h 61"/>
                  <a:gd name="T12" fmla="*/ 72 w 81"/>
                  <a:gd name="T13" fmla="*/ 0 h 61"/>
                  <a:gd name="T14" fmla="*/ 0 60000 65536"/>
                  <a:gd name="T15" fmla="*/ 0 60000 65536"/>
                  <a:gd name="T16" fmla="*/ 0 60000 65536"/>
                  <a:gd name="T17" fmla="*/ 0 60000 65536"/>
                  <a:gd name="T18" fmla="*/ 0 60000 65536"/>
                  <a:gd name="T19" fmla="*/ 0 60000 65536"/>
                  <a:gd name="T20" fmla="*/ 0 60000 65536"/>
                  <a:gd name="T21" fmla="*/ 0 w 81"/>
                  <a:gd name="T22" fmla="*/ 0 h 61"/>
                  <a:gd name="T23" fmla="*/ 81 w 81"/>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61">
                    <a:moveTo>
                      <a:pt x="72" y="0"/>
                    </a:moveTo>
                    <a:lnTo>
                      <a:pt x="54" y="0"/>
                    </a:lnTo>
                    <a:lnTo>
                      <a:pt x="0" y="37"/>
                    </a:lnTo>
                    <a:lnTo>
                      <a:pt x="12" y="61"/>
                    </a:lnTo>
                    <a:lnTo>
                      <a:pt x="81" y="57"/>
                    </a:lnTo>
                    <a:lnTo>
                      <a:pt x="72" y="0"/>
                    </a:lnTo>
                    <a:close/>
                  </a:path>
                </a:pathLst>
              </a:custGeom>
              <a:solidFill>
                <a:srgbClr val="A39494"/>
              </a:solidFill>
              <a:ln w="9525">
                <a:noFill/>
                <a:round/>
                <a:headEnd/>
                <a:tailEnd/>
              </a:ln>
            </p:spPr>
            <p:txBody>
              <a:bodyPr/>
              <a:lstStyle/>
              <a:p>
                <a:endParaRPr lang="en-US">
                  <a:solidFill>
                    <a:srgbClr val="000000"/>
                  </a:solidFill>
                </a:endParaRPr>
              </a:p>
            </p:txBody>
          </p:sp>
          <p:sp>
            <p:nvSpPr>
              <p:cNvPr id="48179" name="Freeform 107"/>
              <p:cNvSpPr>
                <a:spLocks/>
              </p:cNvSpPr>
              <p:nvPr/>
            </p:nvSpPr>
            <p:spPr bwMode="auto">
              <a:xfrm>
                <a:off x="7050" y="6129"/>
                <a:ext cx="89" cy="78"/>
              </a:xfrm>
              <a:custGeom>
                <a:avLst/>
                <a:gdLst>
                  <a:gd name="T0" fmla="*/ 71 w 89"/>
                  <a:gd name="T1" fmla="*/ 5 h 78"/>
                  <a:gd name="T2" fmla="*/ 14 w 89"/>
                  <a:gd name="T3" fmla="*/ 0 h 78"/>
                  <a:gd name="T4" fmla="*/ 0 w 89"/>
                  <a:gd name="T5" fmla="*/ 60 h 78"/>
                  <a:gd name="T6" fmla="*/ 20 w 89"/>
                  <a:gd name="T7" fmla="*/ 45 h 78"/>
                  <a:gd name="T8" fmla="*/ 88 w 89"/>
                  <a:gd name="T9" fmla="*/ 78 h 78"/>
                  <a:gd name="T10" fmla="*/ 89 w 89"/>
                  <a:gd name="T11" fmla="*/ 49 h 78"/>
                  <a:gd name="T12" fmla="*/ 71 w 89"/>
                  <a:gd name="T13" fmla="*/ 5 h 78"/>
                  <a:gd name="T14" fmla="*/ 71 w 89"/>
                  <a:gd name="T15" fmla="*/ 5 h 78"/>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78"/>
                  <a:gd name="T26" fmla="*/ 89 w 89"/>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78">
                    <a:moveTo>
                      <a:pt x="71" y="5"/>
                    </a:moveTo>
                    <a:lnTo>
                      <a:pt x="14" y="0"/>
                    </a:lnTo>
                    <a:lnTo>
                      <a:pt x="0" y="60"/>
                    </a:lnTo>
                    <a:lnTo>
                      <a:pt x="20" y="45"/>
                    </a:lnTo>
                    <a:lnTo>
                      <a:pt x="88" y="78"/>
                    </a:lnTo>
                    <a:lnTo>
                      <a:pt x="89" y="49"/>
                    </a:lnTo>
                    <a:lnTo>
                      <a:pt x="71" y="5"/>
                    </a:lnTo>
                    <a:close/>
                  </a:path>
                </a:pathLst>
              </a:custGeom>
              <a:solidFill>
                <a:srgbClr val="A39494"/>
              </a:solidFill>
              <a:ln w="9525">
                <a:noFill/>
                <a:round/>
                <a:headEnd/>
                <a:tailEnd/>
              </a:ln>
            </p:spPr>
            <p:txBody>
              <a:bodyPr/>
              <a:lstStyle/>
              <a:p>
                <a:endParaRPr lang="en-US">
                  <a:solidFill>
                    <a:srgbClr val="000000"/>
                  </a:solidFill>
                </a:endParaRPr>
              </a:p>
            </p:txBody>
          </p:sp>
          <p:sp>
            <p:nvSpPr>
              <p:cNvPr id="48180" name="Freeform 108"/>
              <p:cNvSpPr>
                <a:spLocks/>
              </p:cNvSpPr>
              <p:nvPr/>
            </p:nvSpPr>
            <p:spPr bwMode="auto">
              <a:xfrm>
                <a:off x="7282" y="6588"/>
                <a:ext cx="54" cy="101"/>
              </a:xfrm>
              <a:custGeom>
                <a:avLst/>
                <a:gdLst>
                  <a:gd name="T0" fmla="*/ 17 w 54"/>
                  <a:gd name="T1" fmla="*/ 0 h 101"/>
                  <a:gd name="T2" fmla="*/ 54 w 54"/>
                  <a:gd name="T3" fmla="*/ 44 h 101"/>
                  <a:gd name="T4" fmla="*/ 34 w 54"/>
                  <a:gd name="T5" fmla="*/ 101 h 101"/>
                  <a:gd name="T6" fmla="*/ 3 w 54"/>
                  <a:gd name="T7" fmla="*/ 62 h 101"/>
                  <a:gd name="T8" fmla="*/ 0 w 54"/>
                  <a:gd name="T9" fmla="*/ 23 h 101"/>
                  <a:gd name="T10" fmla="*/ 17 w 54"/>
                  <a:gd name="T11" fmla="*/ 0 h 101"/>
                  <a:gd name="T12" fmla="*/ 17 w 54"/>
                  <a:gd name="T13" fmla="*/ 0 h 101"/>
                  <a:gd name="T14" fmla="*/ 0 60000 65536"/>
                  <a:gd name="T15" fmla="*/ 0 60000 65536"/>
                  <a:gd name="T16" fmla="*/ 0 60000 65536"/>
                  <a:gd name="T17" fmla="*/ 0 60000 65536"/>
                  <a:gd name="T18" fmla="*/ 0 60000 65536"/>
                  <a:gd name="T19" fmla="*/ 0 60000 65536"/>
                  <a:gd name="T20" fmla="*/ 0 60000 65536"/>
                  <a:gd name="T21" fmla="*/ 0 w 54"/>
                  <a:gd name="T22" fmla="*/ 0 h 101"/>
                  <a:gd name="T23" fmla="*/ 54 w 54"/>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01">
                    <a:moveTo>
                      <a:pt x="17" y="0"/>
                    </a:moveTo>
                    <a:lnTo>
                      <a:pt x="54" y="44"/>
                    </a:lnTo>
                    <a:lnTo>
                      <a:pt x="34" y="101"/>
                    </a:lnTo>
                    <a:lnTo>
                      <a:pt x="3" y="62"/>
                    </a:lnTo>
                    <a:lnTo>
                      <a:pt x="0" y="23"/>
                    </a:lnTo>
                    <a:lnTo>
                      <a:pt x="17" y="0"/>
                    </a:lnTo>
                    <a:close/>
                  </a:path>
                </a:pathLst>
              </a:custGeom>
              <a:solidFill>
                <a:srgbClr val="A39494"/>
              </a:solidFill>
              <a:ln w="9525">
                <a:noFill/>
                <a:round/>
                <a:headEnd/>
                <a:tailEnd/>
              </a:ln>
            </p:spPr>
            <p:txBody>
              <a:bodyPr/>
              <a:lstStyle/>
              <a:p>
                <a:endParaRPr lang="en-US">
                  <a:solidFill>
                    <a:srgbClr val="000000"/>
                  </a:solidFill>
                </a:endParaRPr>
              </a:p>
            </p:txBody>
          </p:sp>
          <p:sp>
            <p:nvSpPr>
              <p:cNvPr id="48181" name="Freeform 109"/>
              <p:cNvSpPr>
                <a:spLocks/>
              </p:cNvSpPr>
              <p:nvPr/>
            </p:nvSpPr>
            <p:spPr bwMode="auto">
              <a:xfrm>
                <a:off x="7414" y="6553"/>
                <a:ext cx="109" cy="83"/>
              </a:xfrm>
              <a:custGeom>
                <a:avLst/>
                <a:gdLst>
                  <a:gd name="T0" fmla="*/ 109 w 109"/>
                  <a:gd name="T1" fmla="*/ 31 h 83"/>
                  <a:gd name="T2" fmla="*/ 50 w 109"/>
                  <a:gd name="T3" fmla="*/ 83 h 83"/>
                  <a:gd name="T4" fmla="*/ 3 w 109"/>
                  <a:gd name="T5" fmla="*/ 56 h 83"/>
                  <a:gd name="T6" fmla="*/ 0 w 109"/>
                  <a:gd name="T7" fmla="*/ 13 h 83"/>
                  <a:gd name="T8" fmla="*/ 44 w 109"/>
                  <a:gd name="T9" fmla="*/ 0 h 83"/>
                  <a:gd name="T10" fmla="*/ 109 w 109"/>
                  <a:gd name="T11" fmla="*/ 31 h 83"/>
                  <a:gd name="T12" fmla="*/ 109 w 109"/>
                  <a:gd name="T13" fmla="*/ 31 h 83"/>
                  <a:gd name="T14" fmla="*/ 0 60000 65536"/>
                  <a:gd name="T15" fmla="*/ 0 60000 65536"/>
                  <a:gd name="T16" fmla="*/ 0 60000 65536"/>
                  <a:gd name="T17" fmla="*/ 0 60000 65536"/>
                  <a:gd name="T18" fmla="*/ 0 60000 65536"/>
                  <a:gd name="T19" fmla="*/ 0 60000 65536"/>
                  <a:gd name="T20" fmla="*/ 0 60000 65536"/>
                  <a:gd name="T21" fmla="*/ 0 w 109"/>
                  <a:gd name="T22" fmla="*/ 0 h 83"/>
                  <a:gd name="T23" fmla="*/ 109 w 109"/>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83">
                    <a:moveTo>
                      <a:pt x="109" y="31"/>
                    </a:moveTo>
                    <a:lnTo>
                      <a:pt x="50" y="83"/>
                    </a:lnTo>
                    <a:lnTo>
                      <a:pt x="3" y="56"/>
                    </a:lnTo>
                    <a:lnTo>
                      <a:pt x="0" y="13"/>
                    </a:lnTo>
                    <a:lnTo>
                      <a:pt x="44" y="0"/>
                    </a:lnTo>
                    <a:lnTo>
                      <a:pt x="109" y="31"/>
                    </a:lnTo>
                    <a:close/>
                  </a:path>
                </a:pathLst>
              </a:custGeom>
              <a:solidFill>
                <a:srgbClr val="A39494"/>
              </a:solidFill>
              <a:ln w="9525">
                <a:noFill/>
                <a:round/>
                <a:headEnd/>
                <a:tailEnd/>
              </a:ln>
            </p:spPr>
            <p:txBody>
              <a:bodyPr/>
              <a:lstStyle/>
              <a:p>
                <a:endParaRPr lang="en-US">
                  <a:solidFill>
                    <a:srgbClr val="000000"/>
                  </a:solidFill>
                </a:endParaRPr>
              </a:p>
            </p:txBody>
          </p:sp>
          <p:sp>
            <p:nvSpPr>
              <p:cNvPr id="48182" name="Freeform 110"/>
              <p:cNvSpPr>
                <a:spLocks/>
              </p:cNvSpPr>
              <p:nvPr/>
            </p:nvSpPr>
            <p:spPr bwMode="auto">
              <a:xfrm>
                <a:off x="7301" y="6247"/>
                <a:ext cx="823" cy="678"/>
              </a:xfrm>
              <a:custGeom>
                <a:avLst/>
                <a:gdLst>
                  <a:gd name="T0" fmla="*/ 6 w 823"/>
                  <a:gd name="T1" fmla="*/ 0 h 678"/>
                  <a:gd name="T2" fmla="*/ 47 w 823"/>
                  <a:gd name="T3" fmla="*/ 18 h 678"/>
                  <a:gd name="T4" fmla="*/ 147 w 823"/>
                  <a:gd name="T5" fmla="*/ 62 h 678"/>
                  <a:gd name="T6" fmla="*/ 314 w 823"/>
                  <a:gd name="T7" fmla="*/ 67 h 678"/>
                  <a:gd name="T8" fmla="*/ 448 w 823"/>
                  <a:gd name="T9" fmla="*/ 55 h 678"/>
                  <a:gd name="T10" fmla="*/ 528 w 823"/>
                  <a:gd name="T11" fmla="*/ 39 h 678"/>
                  <a:gd name="T12" fmla="*/ 615 w 823"/>
                  <a:gd name="T13" fmla="*/ 38 h 678"/>
                  <a:gd name="T14" fmla="*/ 702 w 823"/>
                  <a:gd name="T15" fmla="*/ 66 h 678"/>
                  <a:gd name="T16" fmla="*/ 765 w 823"/>
                  <a:gd name="T17" fmla="*/ 137 h 678"/>
                  <a:gd name="T18" fmla="*/ 813 w 823"/>
                  <a:gd name="T19" fmla="*/ 210 h 678"/>
                  <a:gd name="T20" fmla="*/ 815 w 823"/>
                  <a:gd name="T21" fmla="*/ 289 h 678"/>
                  <a:gd name="T22" fmla="*/ 823 w 823"/>
                  <a:gd name="T23" fmla="*/ 371 h 678"/>
                  <a:gd name="T24" fmla="*/ 800 w 823"/>
                  <a:gd name="T25" fmla="*/ 419 h 678"/>
                  <a:gd name="T26" fmla="*/ 781 w 823"/>
                  <a:gd name="T27" fmla="*/ 462 h 678"/>
                  <a:gd name="T28" fmla="*/ 776 w 823"/>
                  <a:gd name="T29" fmla="*/ 503 h 678"/>
                  <a:gd name="T30" fmla="*/ 800 w 823"/>
                  <a:gd name="T31" fmla="*/ 582 h 678"/>
                  <a:gd name="T32" fmla="*/ 779 w 823"/>
                  <a:gd name="T33" fmla="*/ 628 h 678"/>
                  <a:gd name="T34" fmla="*/ 732 w 823"/>
                  <a:gd name="T35" fmla="*/ 678 h 678"/>
                  <a:gd name="T36" fmla="*/ 728 w 823"/>
                  <a:gd name="T37" fmla="*/ 631 h 678"/>
                  <a:gd name="T38" fmla="*/ 742 w 823"/>
                  <a:gd name="T39" fmla="*/ 594 h 678"/>
                  <a:gd name="T40" fmla="*/ 730 w 823"/>
                  <a:gd name="T41" fmla="*/ 547 h 678"/>
                  <a:gd name="T42" fmla="*/ 698 w 823"/>
                  <a:gd name="T43" fmla="*/ 480 h 678"/>
                  <a:gd name="T44" fmla="*/ 698 w 823"/>
                  <a:gd name="T45" fmla="*/ 451 h 678"/>
                  <a:gd name="T46" fmla="*/ 739 w 823"/>
                  <a:gd name="T47" fmla="*/ 420 h 678"/>
                  <a:gd name="T48" fmla="*/ 739 w 823"/>
                  <a:gd name="T49" fmla="*/ 358 h 678"/>
                  <a:gd name="T50" fmla="*/ 781 w 823"/>
                  <a:gd name="T51" fmla="*/ 329 h 678"/>
                  <a:gd name="T52" fmla="*/ 778 w 823"/>
                  <a:gd name="T53" fmla="*/ 255 h 678"/>
                  <a:gd name="T54" fmla="*/ 753 w 823"/>
                  <a:gd name="T55" fmla="*/ 184 h 678"/>
                  <a:gd name="T56" fmla="*/ 669 w 823"/>
                  <a:gd name="T57" fmla="*/ 104 h 678"/>
                  <a:gd name="T58" fmla="*/ 592 w 823"/>
                  <a:gd name="T59" fmla="*/ 74 h 678"/>
                  <a:gd name="T60" fmla="*/ 544 w 823"/>
                  <a:gd name="T61" fmla="*/ 91 h 678"/>
                  <a:gd name="T62" fmla="*/ 501 w 823"/>
                  <a:gd name="T63" fmla="*/ 126 h 678"/>
                  <a:gd name="T64" fmla="*/ 440 w 823"/>
                  <a:gd name="T65" fmla="*/ 105 h 678"/>
                  <a:gd name="T66" fmla="*/ 395 w 823"/>
                  <a:gd name="T67" fmla="*/ 114 h 678"/>
                  <a:gd name="T68" fmla="*/ 268 w 823"/>
                  <a:gd name="T69" fmla="*/ 127 h 678"/>
                  <a:gd name="T70" fmla="*/ 187 w 823"/>
                  <a:gd name="T71" fmla="*/ 114 h 678"/>
                  <a:gd name="T72" fmla="*/ 115 w 823"/>
                  <a:gd name="T73" fmla="*/ 99 h 678"/>
                  <a:gd name="T74" fmla="*/ 33 w 823"/>
                  <a:gd name="T75" fmla="*/ 69 h 678"/>
                  <a:gd name="T76" fmla="*/ 0 w 823"/>
                  <a:gd name="T77" fmla="*/ 51 h 678"/>
                  <a:gd name="T78" fmla="*/ 6 w 823"/>
                  <a:gd name="T79" fmla="*/ 0 h 678"/>
                  <a:gd name="T80" fmla="*/ 6 w 823"/>
                  <a:gd name="T81" fmla="*/ 0 h 6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23"/>
                  <a:gd name="T124" fmla="*/ 0 h 678"/>
                  <a:gd name="T125" fmla="*/ 823 w 823"/>
                  <a:gd name="T126" fmla="*/ 678 h 6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23" h="678">
                    <a:moveTo>
                      <a:pt x="6" y="0"/>
                    </a:moveTo>
                    <a:lnTo>
                      <a:pt x="47" y="18"/>
                    </a:lnTo>
                    <a:lnTo>
                      <a:pt x="147" y="62"/>
                    </a:lnTo>
                    <a:lnTo>
                      <a:pt x="314" y="67"/>
                    </a:lnTo>
                    <a:lnTo>
                      <a:pt x="448" y="55"/>
                    </a:lnTo>
                    <a:lnTo>
                      <a:pt x="528" y="39"/>
                    </a:lnTo>
                    <a:lnTo>
                      <a:pt x="615" y="38"/>
                    </a:lnTo>
                    <a:lnTo>
                      <a:pt x="702" y="66"/>
                    </a:lnTo>
                    <a:lnTo>
                      <a:pt x="765" y="137"/>
                    </a:lnTo>
                    <a:lnTo>
                      <a:pt x="813" y="210"/>
                    </a:lnTo>
                    <a:lnTo>
                      <a:pt x="815" y="289"/>
                    </a:lnTo>
                    <a:lnTo>
                      <a:pt x="823" y="371"/>
                    </a:lnTo>
                    <a:lnTo>
                      <a:pt x="800" y="419"/>
                    </a:lnTo>
                    <a:lnTo>
                      <a:pt x="781" y="462"/>
                    </a:lnTo>
                    <a:lnTo>
                      <a:pt x="776" y="503"/>
                    </a:lnTo>
                    <a:lnTo>
                      <a:pt x="800" y="582"/>
                    </a:lnTo>
                    <a:lnTo>
                      <a:pt x="779" y="628"/>
                    </a:lnTo>
                    <a:lnTo>
                      <a:pt x="732" y="678"/>
                    </a:lnTo>
                    <a:lnTo>
                      <a:pt x="728" y="631"/>
                    </a:lnTo>
                    <a:lnTo>
                      <a:pt x="742" y="594"/>
                    </a:lnTo>
                    <a:lnTo>
                      <a:pt x="730" y="547"/>
                    </a:lnTo>
                    <a:lnTo>
                      <a:pt x="698" y="480"/>
                    </a:lnTo>
                    <a:lnTo>
                      <a:pt x="698" y="451"/>
                    </a:lnTo>
                    <a:lnTo>
                      <a:pt x="739" y="420"/>
                    </a:lnTo>
                    <a:lnTo>
                      <a:pt x="739" y="358"/>
                    </a:lnTo>
                    <a:lnTo>
                      <a:pt x="781" y="329"/>
                    </a:lnTo>
                    <a:lnTo>
                      <a:pt x="778" y="255"/>
                    </a:lnTo>
                    <a:lnTo>
                      <a:pt x="753" y="184"/>
                    </a:lnTo>
                    <a:lnTo>
                      <a:pt x="669" y="104"/>
                    </a:lnTo>
                    <a:lnTo>
                      <a:pt x="592" y="74"/>
                    </a:lnTo>
                    <a:lnTo>
                      <a:pt x="544" y="91"/>
                    </a:lnTo>
                    <a:lnTo>
                      <a:pt x="501" y="126"/>
                    </a:lnTo>
                    <a:lnTo>
                      <a:pt x="440" y="105"/>
                    </a:lnTo>
                    <a:lnTo>
                      <a:pt x="395" y="114"/>
                    </a:lnTo>
                    <a:lnTo>
                      <a:pt x="268" y="127"/>
                    </a:lnTo>
                    <a:lnTo>
                      <a:pt x="187" y="114"/>
                    </a:lnTo>
                    <a:lnTo>
                      <a:pt x="115" y="99"/>
                    </a:lnTo>
                    <a:lnTo>
                      <a:pt x="33" y="69"/>
                    </a:lnTo>
                    <a:lnTo>
                      <a:pt x="0" y="51"/>
                    </a:lnTo>
                    <a:lnTo>
                      <a:pt x="6" y="0"/>
                    </a:lnTo>
                    <a:close/>
                  </a:path>
                </a:pathLst>
              </a:custGeom>
              <a:solidFill>
                <a:srgbClr val="756868"/>
              </a:solidFill>
              <a:ln w="9525">
                <a:noFill/>
                <a:round/>
                <a:headEnd/>
                <a:tailEnd/>
              </a:ln>
            </p:spPr>
            <p:txBody>
              <a:bodyPr/>
              <a:lstStyle/>
              <a:p>
                <a:endParaRPr lang="en-US">
                  <a:solidFill>
                    <a:srgbClr val="000000"/>
                  </a:solidFill>
                </a:endParaRPr>
              </a:p>
            </p:txBody>
          </p:sp>
          <p:sp>
            <p:nvSpPr>
              <p:cNvPr id="48183" name="Freeform 111"/>
              <p:cNvSpPr>
                <a:spLocks/>
              </p:cNvSpPr>
              <p:nvPr/>
            </p:nvSpPr>
            <p:spPr bwMode="auto">
              <a:xfrm>
                <a:off x="6680" y="5958"/>
                <a:ext cx="649" cy="1225"/>
              </a:xfrm>
              <a:custGeom>
                <a:avLst/>
                <a:gdLst>
                  <a:gd name="T0" fmla="*/ 305 w 649"/>
                  <a:gd name="T1" fmla="*/ 222 h 1225"/>
                  <a:gd name="T2" fmla="*/ 332 w 649"/>
                  <a:gd name="T3" fmla="*/ 226 h 1225"/>
                  <a:gd name="T4" fmla="*/ 384 w 649"/>
                  <a:gd name="T5" fmla="*/ 420 h 1225"/>
                  <a:gd name="T6" fmla="*/ 515 w 649"/>
                  <a:gd name="T7" fmla="*/ 612 h 1225"/>
                  <a:gd name="T8" fmla="*/ 594 w 649"/>
                  <a:gd name="T9" fmla="*/ 688 h 1225"/>
                  <a:gd name="T10" fmla="*/ 625 w 649"/>
                  <a:gd name="T11" fmla="*/ 910 h 1225"/>
                  <a:gd name="T12" fmla="*/ 649 w 649"/>
                  <a:gd name="T13" fmla="*/ 1124 h 1225"/>
                  <a:gd name="T14" fmla="*/ 599 w 649"/>
                  <a:gd name="T15" fmla="*/ 900 h 1225"/>
                  <a:gd name="T16" fmla="*/ 601 w 649"/>
                  <a:gd name="T17" fmla="*/ 812 h 1225"/>
                  <a:gd name="T18" fmla="*/ 571 w 649"/>
                  <a:gd name="T19" fmla="*/ 804 h 1225"/>
                  <a:gd name="T20" fmla="*/ 549 w 649"/>
                  <a:gd name="T21" fmla="*/ 911 h 1225"/>
                  <a:gd name="T22" fmla="*/ 523 w 649"/>
                  <a:gd name="T23" fmla="*/ 1000 h 1225"/>
                  <a:gd name="T24" fmla="*/ 529 w 649"/>
                  <a:gd name="T25" fmla="*/ 1154 h 1225"/>
                  <a:gd name="T26" fmla="*/ 497 w 649"/>
                  <a:gd name="T27" fmla="*/ 1185 h 1225"/>
                  <a:gd name="T28" fmla="*/ 390 w 649"/>
                  <a:gd name="T29" fmla="*/ 1219 h 1225"/>
                  <a:gd name="T30" fmla="*/ 451 w 649"/>
                  <a:gd name="T31" fmla="*/ 1129 h 1225"/>
                  <a:gd name="T32" fmla="*/ 472 w 649"/>
                  <a:gd name="T33" fmla="*/ 1036 h 1225"/>
                  <a:gd name="T34" fmla="*/ 476 w 649"/>
                  <a:gd name="T35" fmla="*/ 918 h 1225"/>
                  <a:gd name="T36" fmla="*/ 463 w 649"/>
                  <a:gd name="T37" fmla="*/ 848 h 1225"/>
                  <a:gd name="T38" fmla="*/ 485 w 649"/>
                  <a:gd name="T39" fmla="*/ 747 h 1225"/>
                  <a:gd name="T40" fmla="*/ 441 w 649"/>
                  <a:gd name="T41" fmla="*/ 666 h 1225"/>
                  <a:gd name="T42" fmla="*/ 370 w 649"/>
                  <a:gd name="T43" fmla="*/ 502 h 1225"/>
                  <a:gd name="T44" fmla="*/ 323 w 649"/>
                  <a:gd name="T45" fmla="*/ 372 h 1225"/>
                  <a:gd name="T46" fmla="*/ 256 w 649"/>
                  <a:gd name="T47" fmla="*/ 318 h 1225"/>
                  <a:gd name="T48" fmla="*/ 175 w 649"/>
                  <a:gd name="T49" fmla="*/ 316 h 1225"/>
                  <a:gd name="T50" fmla="*/ 117 w 649"/>
                  <a:gd name="T51" fmla="*/ 398 h 1225"/>
                  <a:gd name="T52" fmla="*/ 62 w 649"/>
                  <a:gd name="T53" fmla="*/ 369 h 1225"/>
                  <a:gd name="T54" fmla="*/ 8 w 649"/>
                  <a:gd name="T55" fmla="*/ 358 h 1225"/>
                  <a:gd name="T56" fmla="*/ 27 w 649"/>
                  <a:gd name="T57" fmla="*/ 274 h 1225"/>
                  <a:gd name="T58" fmla="*/ 141 w 649"/>
                  <a:gd name="T59" fmla="*/ 111 h 1225"/>
                  <a:gd name="T60" fmla="*/ 214 w 649"/>
                  <a:gd name="T61" fmla="*/ 0 h 1225"/>
                  <a:gd name="T62" fmla="*/ 167 w 649"/>
                  <a:gd name="T63" fmla="*/ 86 h 1225"/>
                  <a:gd name="T64" fmla="*/ 108 w 649"/>
                  <a:gd name="T65" fmla="*/ 207 h 1225"/>
                  <a:gd name="T66" fmla="*/ 141 w 649"/>
                  <a:gd name="T67" fmla="*/ 294 h 1225"/>
                  <a:gd name="T68" fmla="*/ 224 w 649"/>
                  <a:gd name="T69" fmla="*/ 257 h 1225"/>
                  <a:gd name="T70" fmla="*/ 269 w 649"/>
                  <a:gd name="T71" fmla="*/ 231 h 12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9"/>
                  <a:gd name="T109" fmla="*/ 0 h 1225"/>
                  <a:gd name="T110" fmla="*/ 649 w 649"/>
                  <a:gd name="T111" fmla="*/ 1225 h 12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9" h="1225">
                    <a:moveTo>
                      <a:pt x="269" y="231"/>
                    </a:moveTo>
                    <a:lnTo>
                      <a:pt x="305" y="222"/>
                    </a:lnTo>
                    <a:lnTo>
                      <a:pt x="322" y="187"/>
                    </a:lnTo>
                    <a:lnTo>
                      <a:pt x="332" y="226"/>
                    </a:lnTo>
                    <a:lnTo>
                      <a:pt x="332" y="274"/>
                    </a:lnTo>
                    <a:lnTo>
                      <a:pt x="384" y="420"/>
                    </a:lnTo>
                    <a:lnTo>
                      <a:pt x="438" y="534"/>
                    </a:lnTo>
                    <a:lnTo>
                      <a:pt x="515" y="612"/>
                    </a:lnTo>
                    <a:lnTo>
                      <a:pt x="579" y="604"/>
                    </a:lnTo>
                    <a:lnTo>
                      <a:pt x="594" y="688"/>
                    </a:lnTo>
                    <a:lnTo>
                      <a:pt x="633" y="812"/>
                    </a:lnTo>
                    <a:lnTo>
                      <a:pt x="625" y="910"/>
                    </a:lnTo>
                    <a:lnTo>
                      <a:pt x="649" y="1014"/>
                    </a:lnTo>
                    <a:lnTo>
                      <a:pt x="649" y="1124"/>
                    </a:lnTo>
                    <a:lnTo>
                      <a:pt x="631" y="1003"/>
                    </a:lnTo>
                    <a:lnTo>
                      <a:pt x="599" y="900"/>
                    </a:lnTo>
                    <a:lnTo>
                      <a:pt x="601" y="840"/>
                    </a:lnTo>
                    <a:lnTo>
                      <a:pt x="601" y="812"/>
                    </a:lnTo>
                    <a:lnTo>
                      <a:pt x="572" y="748"/>
                    </a:lnTo>
                    <a:lnTo>
                      <a:pt x="571" y="804"/>
                    </a:lnTo>
                    <a:lnTo>
                      <a:pt x="550" y="841"/>
                    </a:lnTo>
                    <a:lnTo>
                      <a:pt x="549" y="911"/>
                    </a:lnTo>
                    <a:lnTo>
                      <a:pt x="528" y="935"/>
                    </a:lnTo>
                    <a:lnTo>
                      <a:pt x="523" y="1000"/>
                    </a:lnTo>
                    <a:lnTo>
                      <a:pt x="507" y="1089"/>
                    </a:lnTo>
                    <a:lnTo>
                      <a:pt x="529" y="1154"/>
                    </a:lnTo>
                    <a:lnTo>
                      <a:pt x="523" y="1173"/>
                    </a:lnTo>
                    <a:lnTo>
                      <a:pt x="497" y="1185"/>
                    </a:lnTo>
                    <a:lnTo>
                      <a:pt x="480" y="1225"/>
                    </a:lnTo>
                    <a:lnTo>
                      <a:pt x="390" y="1219"/>
                    </a:lnTo>
                    <a:lnTo>
                      <a:pt x="415" y="1172"/>
                    </a:lnTo>
                    <a:lnTo>
                      <a:pt x="451" y="1129"/>
                    </a:lnTo>
                    <a:lnTo>
                      <a:pt x="458" y="1064"/>
                    </a:lnTo>
                    <a:lnTo>
                      <a:pt x="472" y="1036"/>
                    </a:lnTo>
                    <a:lnTo>
                      <a:pt x="475" y="949"/>
                    </a:lnTo>
                    <a:lnTo>
                      <a:pt x="476" y="918"/>
                    </a:lnTo>
                    <a:lnTo>
                      <a:pt x="462" y="893"/>
                    </a:lnTo>
                    <a:lnTo>
                      <a:pt x="463" y="848"/>
                    </a:lnTo>
                    <a:lnTo>
                      <a:pt x="484" y="817"/>
                    </a:lnTo>
                    <a:lnTo>
                      <a:pt x="485" y="747"/>
                    </a:lnTo>
                    <a:lnTo>
                      <a:pt x="485" y="708"/>
                    </a:lnTo>
                    <a:lnTo>
                      <a:pt x="441" y="666"/>
                    </a:lnTo>
                    <a:lnTo>
                      <a:pt x="402" y="596"/>
                    </a:lnTo>
                    <a:lnTo>
                      <a:pt x="370" y="502"/>
                    </a:lnTo>
                    <a:lnTo>
                      <a:pt x="370" y="476"/>
                    </a:lnTo>
                    <a:lnTo>
                      <a:pt x="323" y="372"/>
                    </a:lnTo>
                    <a:lnTo>
                      <a:pt x="285" y="315"/>
                    </a:lnTo>
                    <a:lnTo>
                      <a:pt x="256" y="318"/>
                    </a:lnTo>
                    <a:lnTo>
                      <a:pt x="201" y="319"/>
                    </a:lnTo>
                    <a:lnTo>
                      <a:pt x="175" y="316"/>
                    </a:lnTo>
                    <a:lnTo>
                      <a:pt x="131" y="356"/>
                    </a:lnTo>
                    <a:lnTo>
                      <a:pt x="117" y="398"/>
                    </a:lnTo>
                    <a:lnTo>
                      <a:pt x="64" y="402"/>
                    </a:lnTo>
                    <a:lnTo>
                      <a:pt x="62" y="369"/>
                    </a:lnTo>
                    <a:lnTo>
                      <a:pt x="30" y="377"/>
                    </a:lnTo>
                    <a:lnTo>
                      <a:pt x="8" y="358"/>
                    </a:lnTo>
                    <a:lnTo>
                      <a:pt x="0" y="285"/>
                    </a:lnTo>
                    <a:lnTo>
                      <a:pt x="27" y="274"/>
                    </a:lnTo>
                    <a:lnTo>
                      <a:pt x="97" y="166"/>
                    </a:lnTo>
                    <a:lnTo>
                      <a:pt x="141" y="111"/>
                    </a:lnTo>
                    <a:lnTo>
                      <a:pt x="135" y="78"/>
                    </a:lnTo>
                    <a:lnTo>
                      <a:pt x="214" y="0"/>
                    </a:lnTo>
                    <a:lnTo>
                      <a:pt x="214" y="48"/>
                    </a:lnTo>
                    <a:lnTo>
                      <a:pt x="167" y="86"/>
                    </a:lnTo>
                    <a:lnTo>
                      <a:pt x="169" y="133"/>
                    </a:lnTo>
                    <a:lnTo>
                      <a:pt x="108" y="207"/>
                    </a:lnTo>
                    <a:lnTo>
                      <a:pt x="70" y="276"/>
                    </a:lnTo>
                    <a:lnTo>
                      <a:pt x="141" y="294"/>
                    </a:lnTo>
                    <a:lnTo>
                      <a:pt x="167" y="249"/>
                    </a:lnTo>
                    <a:lnTo>
                      <a:pt x="224" y="257"/>
                    </a:lnTo>
                    <a:lnTo>
                      <a:pt x="269" y="231"/>
                    </a:lnTo>
                    <a:close/>
                  </a:path>
                </a:pathLst>
              </a:custGeom>
              <a:solidFill>
                <a:srgbClr val="756868"/>
              </a:solidFill>
              <a:ln w="9525">
                <a:noFill/>
                <a:round/>
                <a:headEnd/>
                <a:tailEnd/>
              </a:ln>
            </p:spPr>
            <p:txBody>
              <a:bodyPr/>
              <a:lstStyle/>
              <a:p>
                <a:endParaRPr lang="en-US">
                  <a:solidFill>
                    <a:srgbClr val="000000"/>
                  </a:solidFill>
                </a:endParaRPr>
              </a:p>
            </p:txBody>
          </p:sp>
          <p:sp>
            <p:nvSpPr>
              <p:cNvPr id="48184" name="Freeform 112"/>
              <p:cNvSpPr>
                <a:spLocks/>
              </p:cNvSpPr>
              <p:nvPr/>
            </p:nvSpPr>
            <p:spPr bwMode="auto">
              <a:xfrm>
                <a:off x="7256" y="6561"/>
                <a:ext cx="689" cy="660"/>
              </a:xfrm>
              <a:custGeom>
                <a:avLst/>
                <a:gdLst>
                  <a:gd name="T0" fmla="*/ 88 w 689"/>
                  <a:gd name="T1" fmla="*/ 0 h 660"/>
                  <a:gd name="T2" fmla="*/ 92 w 689"/>
                  <a:gd name="T3" fmla="*/ 56 h 660"/>
                  <a:gd name="T4" fmla="*/ 106 w 689"/>
                  <a:gd name="T5" fmla="*/ 104 h 660"/>
                  <a:gd name="T6" fmla="*/ 88 w 689"/>
                  <a:gd name="T7" fmla="*/ 158 h 660"/>
                  <a:gd name="T8" fmla="*/ 80 w 689"/>
                  <a:gd name="T9" fmla="*/ 206 h 660"/>
                  <a:gd name="T10" fmla="*/ 77 w 689"/>
                  <a:gd name="T11" fmla="*/ 254 h 660"/>
                  <a:gd name="T12" fmla="*/ 97 w 689"/>
                  <a:gd name="T13" fmla="*/ 295 h 660"/>
                  <a:gd name="T14" fmla="*/ 66 w 689"/>
                  <a:gd name="T15" fmla="*/ 369 h 660"/>
                  <a:gd name="T16" fmla="*/ 65 w 689"/>
                  <a:gd name="T17" fmla="*/ 435 h 660"/>
                  <a:gd name="T18" fmla="*/ 57 w 689"/>
                  <a:gd name="T19" fmla="*/ 543 h 660"/>
                  <a:gd name="T20" fmla="*/ 47 w 689"/>
                  <a:gd name="T21" fmla="*/ 579 h 660"/>
                  <a:gd name="T22" fmla="*/ 38 w 689"/>
                  <a:gd name="T23" fmla="*/ 605 h 660"/>
                  <a:gd name="T24" fmla="*/ 12 w 689"/>
                  <a:gd name="T25" fmla="*/ 626 h 660"/>
                  <a:gd name="T26" fmla="*/ 0 w 689"/>
                  <a:gd name="T27" fmla="*/ 660 h 660"/>
                  <a:gd name="T28" fmla="*/ 90 w 689"/>
                  <a:gd name="T29" fmla="*/ 657 h 660"/>
                  <a:gd name="T30" fmla="*/ 113 w 689"/>
                  <a:gd name="T31" fmla="*/ 618 h 660"/>
                  <a:gd name="T32" fmla="*/ 136 w 689"/>
                  <a:gd name="T33" fmla="*/ 613 h 660"/>
                  <a:gd name="T34" fmla="*/ 141 w 689"/>
                  <a:gd name="T35" fmla="*/ 587 h 660"/>
                  <a:gd name="T36" fmla="*/ 119 w 689"/>
                  <a:gd name="T37" fmla="*/ 539 h 660"/>
                  <a:gd name="T38" fmla="*/ 104 w 689"/>
                  <a:gd name="T39" fmla="*/ 495 h 660"/>
                  <a:gd name="T40" fmla="*/ 96 w 689"/>
                  <a:gd name="T41" fmla="*/ 394 h 660"/>
                  <a:gd name="T42" fmla="*/ 99 w 689"/>
                  <a:gd name="T43" fmla="*/ 363 h 660"/>
                  <a:gd name="T44" fmla="*/ 117 w 689"/>
                  <a:gd name="T45" fmla="*/ 337 h 660"/>
                  <a:gd name="T46" fmla="*/ 115 w 689"/>
                  <a:gd name="T47" fmla="*/ 291 h 660"/>
                  <a:gd name="T48" fmla="*/ 105 w 689"/>
                  <a:gd name="T49" fmla="*/ 231 h 660"/>
                  <a:gd name="T50" fmla="*/ 108 w 689"/>
                  <a:gd name="T51" fmla="*/ 188 h 660"/>
                  <a:gd name="T52" fmla="*/ 143 w 689"/>
                  <a:gd name="T53" fmla="*/ 140 h 660"/>
                  <a:gd name="T54" fmla="*/ 179 w 689"/>
                  <a:gd name="T55" fmla="*/ 159 h 660"/>
                  <a:gd name="T56" fmla="*/ 263 w 689"/>
                  <a:gd name="T57" fmla="*/ 177 h 660"/>
                  <a:gd name="T58" fmla="*/ 358 w 689"/>
                  <a:gd name="T59" fmla="*/ 179 h 660"/>
                  <a:gd name="T60" fmla="*/ 427 w 689"/>
                  <a:gd name="T61" fmla="*/ 185 h 660"/>
                  <a:gd name="T62" fmla="*/ 511 w 689"/>
                  <a:gd name="T63" fmla="*/ 153 h 660"/>
                  <a:gd name="T64" fmla="*/ 538 w 689"/>
                  <a:gd name="T65" fmla="*/ 206 h 660"/>
                  <a:gd name="T66" fmla="*/ 579 w 689"/>
                  <a:gd name="T67" fmla="*/ 284 h 660"/>
                  <a:gd name="T68" fmla="*/ 588 w 689"/>
                  <a:gd name="T69" fmla="*/ 450 h 660"/>
                  <a:gd name="T70" fmla="*/ 559 w 689"/>
                  <a:gd name="T71" fmla="*/ 546 h 660"/>
                  <a:gd name="T72" fmla="*/ 501 w 689"/>
                  <a:gd name="T73" fmla="*/ 583 h 660"/>
                  <a:gd name="T74" fmla="*/ 472 w 689"/>
                  <a:gd name="T75" fmla="*/ 623 h 660"/>
                  <a:gd name="T76" fmla="*/ 580 w 689"/>
                  <a:gd name="T77" fmla="*/ 627 h 660"/>
                  <a:gd name="T78" fmla="*/ 581 w 689"/>
                  <a:gd name="T79" fmla="*/ 584 h 660"/>
                  <a:gd name="T80" fmla="*/ 634 w 689"/>
                  <a:gd name="T81" fmla="*/ 581 h 660"/>
                  <a:gd name="T82" fmla="*/ 634 w 689"/>
                  <a:gd name="T83" fmla="*/ 544 h 660"/>
                  <a:gd name="T84" fmla="*/ 614 w 689"/>
                  <a:gd name="T85" fmla="*/ 508 h 660"/>
                  <a:gd name="T86" fmla="*/ 623 w 689"/>
                  <a:gd name="T87" fmla="*/ 435 h 660"/>
                  <a:gd name="T88" fmla="*/ 624 w 689"/>
                  <a:gd name="T89" fmla="*/ 362 h 660"/>
                  <a:gd name="T90" fmla="*/ 668 w 689"/>
                  <a:gd name="T91" fmla="*/ 302 h 660"/>
                  <a:gd name="T92" fmla="*/ 689 w 689"/>
                  <a:gd name="T93" fmla="*/ 285 h 660"/>
                  <a:gd name="T94" fmla="*/ 682 w 689"/>
                  <a:gd name="T95" fmla="*/ 229 h 660"/>
                  <a:gd name="T96" fmla="*/ 655 w 689"/>
                  <a:gd name="T97" fmla="*/ 186 h 660"/>
                  <a:gd name="T98" fmla="*/ 647 w 689"/>
                  <a:gd name="T99" fmla="*/ 142 h 660"/>
                  <a:gd name="T100" fmla="*/ 605 w 689"/>
                  <a:gd name="T101" fmla="*/ 89 h 660"/>
                  <a:gd name="T102" fmla="*/ 594 w 689"/>
                  <a:gd name="T103" fmla="*/ 19 h 660"/>
                  <a:gd name="T104" fmla="*/ 524 w 689"/>
                  <a:gd name="T105" fmla="*/ 57 h 660"/>
                  <a:gd name="T106" fmla="*/ 419 w 689"/>
                  <a:gd name="T107" fmla="*/ 96 h 660"/>
                  <a:gd name="T108" fmla="*/ 295 w 689"/>
                  <a:gd name="T109" fmla="*/ 120 h 660"/>
                  <a:gd name="T110" fmla="*/ 210 w 689"/>
                  <a:gd name="T111" fmla="*/ 107 h 660"/>
                  <a:gd name="T112" fmla="*/ 131 w 689"/>
                  <a:gd name="T113" fmla="*/ 63 h 660"/>
                  <a:gd name="T114" fmla="*/ 88 w 689"/>
                  <a:gd name="T115" fmla="*/ 0 h 660"/>
                  <a:gd name="T116" fmla="*/ 88 w 689"/>
                  <a:gd name="T117" fmla="*/ 0 h 6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9"/>
                  <a:gd name="T178" fmla="*/ 0 h 660"/>
                  <a:gd name="T179" fmla="*/ 689 w 689"/>
                  <a:gd name="T180" fmla="*/ 660 h 6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9" h="660">
                    <a:moveTo>
                      <a:pt x="88" y="0"/>
                    </a:moveTo>
                    <a:lnTo>
                      <a:pt x="92" y="56"/>
                    </a:lnTo>
                    <a:lnTo>
                      <a:pt x="106" y="104"/>
                    </a:lnTo>
                    <a:lnTo>
                      <a:pt x="88" y="158"/>
                    </a:lnTo>
                    <a:lnTo>
                      <a:pt x="80" y="206"/>
                    </a:lnTo>
                    <a:lnTo>
                      <a:pt x="77" y="254"/>
                    </a:lnTo>
                    <a:lnTo>
                      <a:pt x="97" y="295"/>
                    </a:lnTo>
                    <a:lnTo>
                      <a:pt x="66" y="369"/>
                    </a:lnTo>
                    <a:lnTo>
                      <a:pt x="65" y="435"/>
                    </a:lnTo>
                    <a:lnTo>
                      <a:pt x="57" y="543"/>
                    </a:lnTo>
                    <a:lnTo>
                      <a:pt x="47" y="579"/>
                    </a:lnTo>
                    <a:lnTo>
                      <a:pt x="38" y="605"/>
                    </a:lnTo>
                    <a:lnTo>
                      <a:pt x="12" y="626"/>
                    </a:lnTo>
                    <a:lnTo>
                      <a:pt x="0" y="660"/>
                    </a:lnTo>
                    <a:lnTo>
                      <a:pt x="90" y="657"/>
                    </a:lnTo>
                    <a:lnTo>
                      <a:pt x="113" y="618"/>
                    </a:lnTo>
                    <a:lnTo>
                      <a:pt x="136" y="613"/>
                    </a:lnTo>
                    <a:lnTo>
                      <a:pt x="141" y="587"/>
                    </a:lnTo>
                    <a:lnTo>
                      <a:pt x="119" y="539"/>
                    </a:lnTo>
                    <a:lnTo>
                      <a:pt x="104" y="495"/>
                    </a:lnTo>
                    <a:lnTo>
                      <a:pt x="96" y="394"/>
                    </a:lnTo>
                    <a:lnTo>
                      <a:pt x="99" y="363"/>
                    </a:lnTo>
                    <a:lnTo>
                      <a:pt x="117" y="337"/>
                    </a:lnTo>
                    <a:lnTo>
                      <a:pt x="115" y="291"/>
                    </a:lnTo>
                    <a:lnTo>
                      <a:pt x="105" y="231"/>
                    </a:lnTo>
                    <a:lnTo>
                      <a:pt x="108" y="188"/>
                    </a:lnTo>
                    <a:lnTo>
                      <a:pt x="143" y="140"/>
                    </a:lnTo>
                    <a:lnTo>
                      <a:pt x="179" y="159"/>
                    </a:lnTo>
                    <a:lnTo>
                      <a:pt x="263" y="177"/>
                    </a:lnTo>
                    <a:lnTo>
                      <a:pt x="358" y="179"/>
                    </a:lnTo>
                    <a:lnTo>
                      <a:pt x="427" y="185"/>
                    </a:lnTo>
                    <a:lnTo>
                      <a:pt x="511" y="153"/>
                    </a:lnTo>
                    <a:lnTo>
                      <a:pt x="538" y="206"/>
                    </a:lnTo>
                    <a:lnTo>
                      <a:pt x="579" y="284"/>
                    </a:lnTo>
                    <a:lnTo>
                      <a:pt x="588" y="450"/>
                    </a:lnTo>
                    <a:lnTo>
                      <a:pt x="559" y="546"/>
                    </a:lnTo>
                    <a:lnTo>
                      <a:pt x="501" y="583"/>
                    </a:lnTo>
                    <a:lnTo>
                      <a:pt x="472" y="623"/>
                    </a:lnTo>
                    <a:lnTo>
                      <a:pt x="580" y="627"/>
                    </a:lnTo>
                    <a:lnTo>
                      <a:pt x="581" y="584"/>
                    </a:lnTo>
                    <a:lnTo>
                      <a:pt x="634" y="581"/>
                    </a:lnTo>
                    <a:lnTo>
                      <a:pt x="634" y="544"/>
                    </a:lnTo>
                    <a:lnTo>
                      <a:pt x="614" y="508"/>
                    </a:lnTo>
                    <a:lnTo>
                      <a:pt x="623" y="435"/>
                    </a:lnTo>
                    <a:lnTo>
                      <a:pt x="624" y="362"/>
                    </a:lnTo>
                    <a:lnTo>
                      <a:pt x="668" y="302"/>
                    </a:lnTo>
                    <a:lnTo>
                      <a:pt x="689" y="285"/>
                    </a:lnTo>
                    <a:lnTo>
                      <a:pt x="682" y="229"/>
                    </a:lnTo>
                    <a:lnTo>
                      <a:pt x="655" y="186"/>
                    </a:lnTo>
                    <a:lnTo>
                      <a:pt x="647" y="142"/>
                    </a:lnTo>
                    <a:lnTo>
                      <a:pt x="605" y="89"/>
                    </a:lnTo>
                    <a:lnTo>
                      <a:pt x="594" y="19"/>
                    </a:lnTo>
                    <a:lnTo>
                      <a:pt x="524" y="57"/>
                    </a:lnTo>
                    <a:lnTo>
                      <a:pt x="419" y="96"/>
                    </a:lnTo>
                    <a:lnTo>
                      <a:pt x="295" y="120"/>
                    </a:lnTo>
                    <a:lnTo>
                      <a:pt x="210" y="107"/>
                    </a:lnTo>
                    <a:lnTo>
                      <a:pt x="131" y="63"/>
                    </a:lnTo>
                    <a:lnTo>
                      <a:pt x="88" y="0"/>
                    </a:lnTo>
                    <a:close/>
                  </a:path>
                </a:pathLst>
              </a:custGeom>
              <a:solidFill>
                <a:srgbClr val="756868"/>
              </a:solidFill>
              <a:ln w="9525">
                <a:noFill/>
                <a:round/>
                <a:headEnd/>
                <a:tailEnd/>
              </a:ln>
            </p:spPr>
            <p:txBody>
              <a:bodyPr/>
              <a:lstStyle/>
              <a:p>
                <a:endParaRPr lang="en-US">
                  <a:solidFill>
                    <a:srgbClr val="000000"/>
                  </a:solidFill>
                </a:endParaRPr>
              </a:p>
            </p:txBody>
          </p:sp>
          <p:sp>
            <p:nvSpPr>
              <p:cNvPr id="48185" name="Freeform 113"/>
              <p:cNvSpPr>
                <a:spLocks/>
              </p:cNvSpPr>
              <p:nvPr/>
            </p:nvSpPr>
            <p:spPr bwMode="auto">
              <a:xfrm>
                <a:off x="7840" y="6580"/>
                <a:ext cx="218" cy="661"/>
              </a:xfrm>
              <a:custGeom>
                <a:avLst/>
                <a:gdLst>
                  <a:gd name="T0" fmla="*/ 0 w 218"/>
                  <a:gd name="T1" fmla="*/ 74 h 661"/>
                  <a:gd name="T2" fmla="*/ 101 w 218"/>
                  <a:gd name="T3" fmla="*/ 165 h 661"/>
                  <a:gd name="T4" fmla="*/ 150 w 218"/>
                  <a:gd name="T5" fmla="*/ 265 h 661"/>
                  <a:gd name="T6" fmla="*/ 149 w 218"/>
                  <a:gd name="T7" fmla="*/ 370 h 661"/>
                  <a:gd name="T8" fmla="*/ 140 w 218"/>
                  <a:gd name="T9" fmla="*/ 560 h 661"/>
                  <a:gd name="T10" fmla="*/ 106 w 218"/>
                  <a:gd name="T11" fmla="*/ 589 h 661"/>
                  <a:gd name="T12" fmla="*/ 92 w 218"/>
                  <a:gd name="T13" fmla="*/ 626 h 661"/>
                  <a:gd name="T14" fmla="*/ 59 w 218"/>
                  <a:gd name="T15" fmla="*/ 660 h 661"/>
                  <a:gd name="T16" fmla="*/ 158 w 218"/>
                  <a:gd name="T17" fmla="*/ 661 h 661"/>
                  <a:gd name="T18" fmla="*/ 178 w 218"/>
                  <a:gd name="T19" fmla="*/ 624 h 661"/>
                  <a:gd name="T20" fmla="*/ 214 w 218"/>
                  <a:gd name="T21" fmla="*/ 615 h 661"/>
                  <a:gd name="T22" fmla="*/ 214 w 218"/>
                  <a:gd name="T23" fmla="*/ 582 h 661"/>
                  <a:gd name="T24" fmla="*/ 185 w 218"/>
                  <a:gd name="T25" fmla="*/ 551 h 661"/>
                  <a:gd name="T26" fmla="*/ 184 w 218"/>
                  <a:gd name="T27" fmla="*/ 481 h 661"/>
                  <a:gd name="T28" fmla="*/ 201 w 218"/>
                  <a:gd name="T29" fmla="*/ 419 h 661"/>
                  <a:gd name="T30" fmla="*/ 218 w 218"/>
                  <a:gd name="T31" fmla="*/ 371 h 661"/>
                  <a:gd name="T32" fmla="*/ 203 w 218"/>
                  <a:gd name="T33" fmla="*/ 261 h 661"/>
                  <a:gd name="T34" fmla="*/ 176 w 218"/>
                  <a:gd name="T35" fmla="*/ 257 h 661"/>
                  <a:gd name="T36" fmla="*/ 127 w 218"/>
                  <a:gd name="T37" fmla="*/ 164 h 661"/>
                  <a:gd name="T38" fmla="*/ 100 w 218"/>
                  <a:gd name="T39" fmla="*/ 105 h 661"/>
                  <a:gd name="T40" fmla="*/ 44 w 218"/>
                  <a:gd name="T41" fmla="*/ 65 h 661"/>
                  <a:gd name="T42" fmla="*/ 21 w 218"/>
                  <a:gd name="T43" fmla="*/ 46 h 661"/>
                  <a:gd name="T44" fmla="*/ 10 w 218"/>
                  <a:gd name="T45" fmla="*/ 0 h 661"/>
                  <a:gd name="T46" fmla="*/ 0 w 218"/>
                  <a:gd name="T47" fmla="*/ 74 h 661"/>
                  <a:gd name="T48" fmla="*/ 0 w 218"/>
                  <a:gd name="T49" fmla="*/ 74 h 6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8"/>
                  <a:gd name="T76" fmla="*/ 0 h 661"/>
                  <a:gd name="T77" fmla="*/ 218 w 218"/>
                  <a:gd name="T78" fmla="*/ 661 h 6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8" h="661">
                    <a:moveTo>
                      <a:pt x="0" y="74"/>
                    </a:moveTo>
                    <a:lnTo>
                      <a:pt x="101" y="165"/>
                    </a:lnTo>
                    <a:lnTo>
                      <a:pt x="150" y="265"/>
                    </a:lnTo>
                    <a:lnTo>
                      <a:pt x="149" y="370"/>
                    </a:lnTo>
                    <a:lnTo>
                      <a:pt x="140" y="560"/>
                    </a:lnTo>
                    <a:lnTo>
                      <a:pt x="106" y="589"/>
                    </a:lnTo>
                    <a:lnTo>
                      <a:pt x="92" y="626"/>
                    </a:lnTo>
                    <a:lnTo>
                      <a:pt x="59" y="660"/>
                    </a:lnTo>
                    <a:lnTo>
                      <a:pt x="158" y="661"/>
                    </a:lnTo>
                    <a:lnTo>
                      <a:pt x="178" y="624"/>
                    </a:lnTo>
                    <a:lnTo>
                      <a:pt x="214" y="615"/>
                    </a:lnTo>
                    <a:lnTo>
                      <a:pt x="214" y="582"/>
                    </a:lnTo>
                    <a:lnTo>
                      <a:pt x="185" y="551"/>
                    </a:lnTo>
                    <a:lnTo>
                      <a:pt x="184" y="481"/>
                    </a:lnTo>
                    <a:lnTo>
                      <a:pt x="201" y="419"/>
                    </a:lnTo>
                    <a:lnTo>
                      <a:pt x="218" y="371"/>
                    </a:lnTo>
                    <a:lnTo>
                      <a:pt x="203" y="261"/>
                    </a:lnTo>
                    <a:lnTo>
                      <a:pt x="176" y="257"/>
                    </a:lnTo>
                    <a:lnTo>
                      <a:pt x="127" y="164"/>
                    </a:lnTo>
                    <a:lnTo>
                      <a:pt x="100" y="105"/>
                    </a:lnTo>
                    <a:lnTo>
                      <a:pt x="44" y="65"/>
                    </a:lnTo>
                    <a:lnTo>
                      <a:pt x="21" y="46"/>
                    </a:lnTo>
                    <a:lnTo>
                      <a:pt x="10" y="0"/>
                    </a:lnTo>
                    <a:lnTo>
                      <a:pt x="0" y="74"/>
                    </a:lnTo>
                    <a:close/>
                  </a:path>
                </a:pathLst>
              </a:custGeom>
              <a:solidFill>
                <a:srgbClr val="756868"/>
              </a:solidFill>
              <a:ln w="9525">
                <a:noFill/>
                <a:round/>
                <a:headEnd/>
                <a:tailEnd/>
              </a:ln>
            </p:spPr>
            <p:txBody>
              <a:bodyPr/>
              <a:lstStyle/>
              <a:p>
                <a:endParaRPr lang="en-US">
                  <a:solidFill>
                    <a:srgbClr val="000000"/>
                  </a:solidFill>
                </a:endParaRPr>
              </a:p>
            </p:txBody>
          </p:sp>
          <p:sp>
            <p:nvSpPr>
              <p:cNvPr id="48186" name="Freeform 114"/>
              <p:cNvSpPr>
                <a:spLocks/>
              </p:cNvSpPr>
              <p:nvPr/>
            </p:nvSpPr>
            <p:spPr bwMode="auto">
              <a:xfrm>
                <a:off x="7033" y="6230"/>
                <a:ext cx="337" cy="339"/>
              </a:xfrm>
              <a:custGeom>
                <a:avLst/>
                <a:gdLst>
                  <a:gd name="T0" fmla="*/ 337 w 337"/>
                  <a:gd name="T1" fmla="*/ 55 h 339"/>
                  <a:gd name="T2" fmla="*/ 333 w 337"/>
                  <a:gd name="T3" fmla="*/ 29 h 339"/>
                  <a:gd name="T4" fmla="*/ 302 w 337"/>
                  <a:gd name="T5" fmla="*/ 8 h 339"/>
                  <a:gd name="T6" fmla="*/ 270 w 337"/>
                  <a:gd name="T7" fmla="*/ 0 h 339"/>
                  <a:gd name="T8" fmla="*/ 271 w 337"/>
                  <a:gd name="T9" fmla="*/ 47 h 339"/>
                  <a:gd name="T10" fmla="*/ 272 w 337"/>
                  <a:gd name="T11" fmla="*/ 135 h 339"/>
                  <a:gd name="T12" fmla="*/ 235 w 337"/>
                  <a:gd name="T13" fmla="*/ 87 h 339"/>
                  <a:gd name="T14" fmla="*/ 165 w 337"/>
                  <a:gd name="T15" fmla="*/ 167 h 339"/>
                  <a:gd name="T16" fmla="*/ 93 w 337"/>
                  <a:gd name="T17" fmla="*/ 212 h 339"/>
                  <a:gd name="T18" fmla="*/ 41 w 337"/>
                  <a:gd name="T19" fmla="*/ 235 h 339"/>
                  <a:gd name="T20" fmla="*/ 17 w 337"/>
                  <a:gd name="T21" fmla="*/ 204 h 339"/>
                  <a:gd name="T22" fmla="*/ 0 w 337"/>
                  <a:gd name="T23" fmla="*/ 257 h 339"/>
                  <a:gd name="T24" fmla="*/ 40 w 337"/>
                  <a:gd name="T25" fmla="*/ 339 h 339"/>
                  <a:gd name="T26" fmla="*/ 91 w 337"/>
                  <a:gd name="T27" fmla="*/ 335 h 339"/>
                  <a:gd name="T28" fmla="*/ 153 w 337"/>
                  <a:gd name="T29" fmla="*/ 292 h 339"/>
                  <a:gd name="T30" fmla="*/ 258 w 337"/>
                  <a:gd name="T31" fmla="*/ 193 h 339"/>
                  <a:gd name="T32" fmla="*/ 326 w 337"/>
                  <a:gd name="T33" fmla="*/ 119 h 339"/>
                  <a:gd name="T34" fmla="*/ 337 w 337"/>
                  <a:gd name="T35" fmla="*/ 55 h 339"/>
                  <a:gd name="T36" fmla="*/ 337 w 337"/>
                  <a:gd name="T37" fmla="*/ 55 h 3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7"/>
                  <a:gd name="T58" fmla="*/ 0 h 339"/>
                  <a:gd name="T59" fmla="*/ 337 w 337"/>
                  <a:gd name="T60" fmla="*/ 339 h 3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7" h="339">
                    <a:moveTo>
                      <a:pt x="337" y="55"/>
                    </a:moveTo>
                    <a:lnTo>
                      <a:pt x="333" y="29"/>
                    </a:lnTo>
                    <a:lnTo>
                      <a:pt x="302" y="8"/>
                    </a:lnTo>
                    <a:lnTo>
                      <a:pt x="270" y="0"/>
                    </a:lnTo>
                    <a:lnTo>
                      <a:pt x="271" y="47"/>
                    </a:lnTo>
                    <a:lnTo>
                      <a:pt x="272" y="135"/>
                    </a:lnTo>
                    <a:lnTo>
                      <a:pt x="235" y="87"/>
                    </a:lnTo>
                    <a:lnTo>
                      <a:pt x="165" y="167"/>
                    </a:lnTo>
                    <a:lnTo>
                      <a:pt x="93" y="212"/>
                    </a:lnTo>
                    <a:lnTo>
                      <a:pt x="41" y="235"/>
                    </a:lnTo>
                    <a:lnTo>
                      <a:pt x="17" y="204"/>
                    </a:lnTo>
                    <a:lnTo>
                      <a:pt x="0" y="257"/>
                    </a:lnTo>
                    <a:lnTo>
                      <a:pt x="40" y="339"/>
                    </a:lnTo>
                    <a:lnTo>
                      <a:pt x="91" y="335"/>
                    </a:lnTo>
                    <a:lnTo>
                      <a:pt x="153" y="292"/>
                    </a:lnTo>
                    <a:lnTo>
                      <a:pt x="258" y="193"/>
                    </a:lnTo>
                    <a:lnTo>
                      <a:pt x="326" y="119"/>
                    </a:lnTo>
                    <a:lnTo>
                      <a:pt x="337" y="55"/>
                    </a:lnTo>
                    <a:close/>
                  </a:path>
                </a:pathLst>
              </a:custGeom>
              <a:solidFill>
                <a:srgbClr val="1A1A1A"/>
              </a:solidFill>
              <a:ln w="9525">
                <a:noFill/>
                <a:round/>
                <a:headEnd/>
                <a:tailEnd/>
              </a:ln>
            </p:spPr>
            <p:txBody>
              <a:bodyPr/>
              <a:lstStyle/>
              <a:p>
                <a:endParaRPr lang="en-US">
                  <a:solidFill>
                    <a:srgbClr val="000000"/>
                  </a:solidFill>
                </a:endParaRPr>
              </a:p>
            </p:txBody>
          </p:sp>
          <p:sp>
            <p:nvSpPr>
              <p:cNvPr id="48187" name="Freeform 115"/>
              <p:cNvSpPr>
                <a:spLocks/>
              </p:cNvSpPr>
              <p:nvPr/>
            </p:nvSpPr>
            <p:spPr bwMode="auto">
              <a:xfrm>
                <a:off x="7490" y="6294"/>
                <a:ext cx="194" cy="473"/>
              </a:xfrm>
              <a:custGeom>
                <a:avLst/>
                <a:gdLst>
                  <a:gd name="T0" fmla="*/ 179 w 194"/>
                  <a:gd name="T1" fmla="*/ 36 h 473"/>
                  <a:gd name="T2" fmla="*/ 145 w 194"/>
                  <a:gd name="T3" fmla="*/ 0 h 473"/>
                  <a:gd name="T4" fmla="*/ 71 w 194"/>
                  <a:gd name="T5" fmla="*/ 5 h 473"/>
                  <a:gd name="T6" fmla="*/ 11 w 194"/>
                  <a:gd name="T7" fmla="*/ 5 h 473"/>
                  <a:gd name="T8" fmla="*/ 0 w 194"/>
                  <a:gd name="T9" fmla="*/ 22 h 473"/>
                  <a:gd name="T10" fmla="*/ 27 w 194"/>
                  <a:gd name="T11" fmla="*/ 30 h 473"/>
                  <a:gd name="T12" fmla="*/ 46 w 194"/>
                  <a:gd name="T13" fmla="*/ 151 h 473"/>
                  <a:gd name="T14" fmla="*/ 55 w 194"/>
                  <a:gd name="T15" fmla="*/ 291 h 473"/>
                  <a:gd name="T16" fmla="*/ 40 w 194"/>
                  <a:gd name="T17" fmla="*/ 418 h 473"/>
                  <a:gd name="T18" fmla="*/ 1 w 194"/>
                  <a:gd name="T19" fmla="*/ 439 h 473"/>
                  <a:gd name="T20" fmla="*/ 18 w 194"/>
                  <a:gd name="T21" fmla="*/ 469 h 473"/>
                  <a:gd name="T22" fmla="*/ 105 w 194"/>
                  <a:gd name="T23" fmla="*/ 473 h 473"/>
                  <a:gd name="T24" fmla="*/ 151 w 194"/>
                  <a:gd name="T25" fmla="*/ 435 h 473"/>
                  <a:gd name="T26" fmla="*/ 185 w 194"/>
                  <a:gd name="T27" fmla="*/ 334 h 473"/>
                  <a:gd name="T28" fmla="*/ 193 w 194"/>
                  <a:gd name="T29" fmla="*/ 242 h 473"/>
                  <a:gd name="T30" fmla="*/ 194 w 194"/>
                  <a:gd name="T31" fmla="*/ 146 h 473"/>
                  <a:gd name="T32" fmla="*/ 179 w 194"/>
                  <a:gd name="T33" fmla="*/ 36 h 473"/>
                  <a:gd name="T34" fmla="*/ 179 w 194"/>
                  <a:gd name="T35" fmla="*/ 36 h 4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4"/>
                  <a:gd name="T55" fmla="*/ 0 h 473"/>
                  <a:gd name="T56" fmla="*/ 194 w 194"/>
                  <a:gd name="T57" fmla="*/ 473 h 4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4" h="473">
                    <a:moveTo>
                      <a:pt x="179" y="36"/>
                    </a:moveTo>
                    <a:lnTo>
                      <a:pt x="145" y="0"/>
                    </a:lnTo>
                    <a:lnTo>
                      <a:pt x="71" y="5"/>
                    </a:lnTo>
                    <a:lnTo>
                      <a:pt x="11" y="5"/>
                    </a:lnTo>
                    <a:lnTo>
                      <a:pt x="0" y="22"/>
                    </a:lnTo>
                    <a:lnTo>
                      <a:pt x="27" y="30"/>
                    </a:lnTo>
                    <a:lnTo>
                      <a:pt x="46" y="151"/>
                    </a:lnTo>
                    <a:lnTo>
                      <a:pt x="55" y="291"/>
                    </a:lnTo>
                    <a:lnTo>
                      <a:pt x="40" y="418"/>
                    </a:lnTo>
                    <a:lnTo>
                      <a:pt x="1" y="439"/>
                    </a:lnTo>
                    <a:lnTo>
                      <a:pt x="18" y="469"/>
                    </a:lnTo>
                    <a:lnTo>
                      <a:pt x="105" y="473"/>
                    </a:lnTo>
                    <a:lnTo>
                      <a:pt x="151" y="435"/>
                    </a:lnTo>
                    <a:lnTo>
                      <a:pt x="185" y="334"/>
                    </a:lnTo>
                    <a:lnTo>
                      <a:pt x="193" y="242"/>
                    </a:lnTo>
                    <a:lnTo>
                      <a:pt x="194" y="146"/>
                    </a:lnTo>
                    <a:lnTo>
                      <a:pt x="179" y="36"/>
                    </a:lnTo>
                    <a:close/>
                  </a:path>
                </a:pathLst>
              </a:custGeom>
              <a:solidFill>
                <a:srgbClr val="1A1A1A"/>
              </a:solidFill>
              <a:ln w="9525">
                <a:noFill/>
                <a:round/>
                <a:headEnd/>
                <a:tailEnd/>
              </a:ln>
            </p:spPr>
            <p:txBody>
              <a:bodyPr/>
              <a:lstStyle/>
              <a:p>
                <a:endParaRPr lang="en-US">
                  <a:solidFill>
                    <a:srgbClr val="000000"/>
                  </a:solidFill>
                </a:endParaRPr>
              </a:p>
            </p:txBody>
          </p:sp>
          <p:sp>
            <p:nvSpPr>
              <p:cNvPr id="48188" name="Freeform 116"/>
              <p:cNvSpPr>
                <a:spLocks/>
              </p:cNvSpPr>
              <p:nvPr/>
            </p:nvSpPr>
            <p:spPr bwMode="auto">
              <a:xfrm>
                <a:off x="8034" y="6327"/>
                <a:ext cx="357" cy="659"/>
              </a:xfrm>
              <a:custGeom>
                <a:avLst/>
                <a:gdLst>
                  <a:gd name="T0" fmla="*/ 0 w 357"/>
                  <a:gd name="T1" fmla="*/ 39 h 659"/>
                  <a:gd name="T2" fmla="*/ 57 w 357"/>
                  <a:gd name="T3" fmla="*/ 41 h 659"/>
                  <a:gd name="T4" fmla="*/ 138 w 357"/>
                  <a:gd name="T5" fmla="*/ 0 h 659"/>
                  <a:gd name="T6" fmla="*/ 195 w 357"/>
                  <a:gd name="T7" fmla="*/ 2 h 659"/>
                  <a:gd name="T8" fmla="*/ 248 w 357"/>
                  <a:gd name="T9" fmla="*/ 51 h 659"/>
                  <a:gd name="T10" fmla="*/ 295 w 357"/>
                  <a:gd name="T11" fmla="*/ 126 h 659"/>
                  <a:gd name="T12" fmla="*/ 307 w 357"/>
                  <a:gd name="T13" fmla="*/ 210 h 659"/>
                  <a:gd name="T14" fmla="*/ 308 w 357"/>
                  <a:gd name="T15" fmla="*/ 304 h 659"/>
                  <a:gd name="T16" fmla="*/ 320 w 357"/>
                  <a:gd name="T17" fmla="*/ 439 h 659"/>
                  <a:gd name="T18" fmla="*/ 357 w 357"/>
                  <a:gd name="T19" fmla="*/ 528 h 659"/>
                  <a:gd name="T20" fmla="*/ 312 w 357"/>
                  <a:gd name="T21" fmla="*/ 509 h 659"/>
                  <a:gd name="T22" fmla="*/ 265 w 357"/>
                  <a:gd name="T23" fmla="*/ 414 h 659"/>
                  <a:gd name="T24" fmla="*/ 261 w 357"/>
                  <a:gd name="T25" fmla="*/ 496 h 659"/>
                  <a:gd name="T26" fmla="*/ 322 w 357"/>
                  <a:gd name="T27" fmla="*/ 621 h 659"/>
                  <a:gd name="T28" fmla="*/ 261 w 357"/>
                  <a:gd name="T29" fmla="*/ 659 h 659"/>
                  <a:gd name="T30" fmla="*/ 194 w 357"/>
                  <a:gd name="T31" fmla="*/ 615 h 659"/>
                  <a:gd name="T32" fmla="*/ 159 w 357"/>
                  <a:gd name="T33" fmla="*/ 503 h 659"/>
                  <a:gd name="T34" fmla="*/ 141 w 357"/>
                  <a:gd name="T35" fmla="*/ 588 h 659"/>
                  <a:gd name="T36" fmla="*/ 126 w 357"/>
                  <a:gd name="T37" fmla="*/ 493 h 659"/>
                  <a:gd name="T38" fmla="*/ 142 w 357"/>
                  <a:gd name="T39" fmla="*/ 366 h 659"/>
                  <a:gd name="T40" fmla="*/ 176 w 357"/>
                  <a:gd name="T41" fmla="*/ 242 h 659"/>
                  <a:gd name="T42" fmla="*/ 137 w 357"/>
                  <a:gd name="T43" fmla="*/ 118 h 659"/>
                  <a:gd name="T44" fmla="*/ 116 w 357"/>
                  <a:gd name="T45" fmla="*/ 80 h 659"/>
                  <a:gd name="T46" fmla="*/ 41 w 357"/>
                  <a:gd name="T47" fmla="*/ 89 h 659"/>
                  <a:gd name="T48" fmla="*/ 0 w 357"/>
                  <a:gd name="T49" fmla="*/ 39 h 659"/>
                  <a:gd name="T50" fmla="*/ 0 w 357"/>
                  <a:gd name="T51" fmla="*/ 39 h 6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7"/>
                  <a:gd name="T79" fmla="*/ 0 h 659"/>
                  <a:gd name="T80" fmla="*/ 357 w 357"/>
                  <a:gd name="T81" fmla="*/ 659 h 6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7" h="659">
                    <a:moveTo>
                      <a:pt x="0" y="39"/>
                    </a:moveTo>
                    <a:lnTo>
                      <a:pt x="57" y="41"/>
                    </a:lnTo>
                    <a:lnTo>
                      <a:pt x="138" y="0"/>
                    </a:lnTo>
                    <a:lnTo>
                      <a:pt x="195" y="2"/>
                    </a:lnTo>
                    <a:lnTo>
                      <a:pt x="248" y="51"/>
                    </a:lnTo>
                    <a:lnTo>
                      <a:pt x="295" y="126"/>
                    </a:lnTo>
                    <a:lnTo>
                      <a:pt x="307" y="210"/>
                    </a:lnTo>
                    <a:lnTo>
                      <a:pt x="308" y="304"/>
                    </a:lnTo>
                    <a:lnTo>
                      <a:pt x="320" y="439"/>
                    </a:lnTo>
                    <a:lnTo>
                      <a:pt x="357" y="528"/>
                    </a:lnTo>
                    <a:lnTo>
                      <a:pt x="312" y="509"/>
                    </a:lnTo>
                    <a:lnTo>
                      <a:pt x="265" y="414"/>
                    </a:lnTo>
                    <a:lnTo>
                      <a:pt x="261" y="496"/>
                    </a:lnTo>
                    <a:lnTo>
                      <a:pt x="322" y="621"/>
                    </a:lnTo>
                    <a:lnTo>
                      <a:pt x="261" y="659"/>
                    </a:lnTo>
                    <a:lnTo>
                      <a:pt x="194" y="615"/>
                    </a:lnTo>
                    <a:lnTo>
                      <a:pt x="159" y="503"/>
                    </a:lnTo>
                    <a:lnTo>
                      <a:pt x="141" y="588"/>
                    </a:lnTo>
                    <a:lnTo>
                      <a:pt x="126" y="493"/>
                    </a:lnTo>
                    <a:lnTo>
                      <a:pt x="142" y="366"/>
                    </a:lnTo>
                    <a:lnTo>
                      <a:pt x="176" y="242"/>
                    </a:lnTo>
                    <a:lnTo>
                      <a:pt x="137" y="118"/>
                    </a:lnTo>
                    <a:lnTo>
                      <a:pt x="116" y="80"/>
                    </a:lnTo>
                    <a:lnTo>
                      <a:pt x="41" y="89"/>
                    </a:lnTo>
                    <a:lnTo>
                      <a:pt x="0" y="39"/>
                    </a:lnTo>
                    <a:close/>
                  </a:path>
                </a:pathLst>
              </a:custGeom>
              <a:solidFill>
                <a:srgbClr val="1A1A1A"/>
              </a:solidFill>
              <a:ln w="9525">
                <a:noFill/>
                <a:round/>
                <a:headEnd/>
                <a:tailEnd/>
              </a:ln>
            </p:spPr>
            <p:txBody>
              <a:bodyPr/>
              <a:lstStyle/>
              <a:p>
                <a:endParaRPr lang="en-US">
                  <a:solidFill>
                    <a:srgbClr val="000000"/>
                  </a:solidFill>
                </a:endParaRPr>
              </a:p>
            </p:txBody>
          </p:sp>
          <p:sp>
            <p:nvSpPr>
              <p:cNvPr id="48189" name="Freeform 117"/>
              <p:cNvSpPr>
                <a:spLocks/>
              </p:cNvSpPr>
              <p:nvPr/>
            </p:nvSpPr>
            <p:spPr bwMode="auto">
              <a:xfrm>
                <a:off x="6797" y="6295"/>
                <a:ext cx="281" cy="288"/>
              </a:xfrm>
              <a:custGeom>
                <a:avLst/>
                <a:gdLst>
                  <a:gd name="T0" fmla="*/ 262 w 281"/>
                  <a:gd name="T1" fmla="*/ 198 h 288"/>
                  <a:gd name="T2" fmla="*/ 215 w 281"/>
                  <a:gd name="T3" fmla="*/ 258 h 288"/>
                  <a:gd name="T4" fmla="*/ 141 w 281"/>
                  <a:gd name="T5" fmla="*/ 267 h 288"/>
                  <a:gd name="T6" fmla="*/ 87 w 281"/>
                  <a:gd name="T7" fmla="*/ 245 h 288"/>
                  <a:gd name="T8" fmla="*/ 26 w 281"/>
                  <a:gd name="T9" fmla="*/ 182 h 288"/>
                  <a:gd name="T10" fmla="*/ 11 w 281"/>
                  <a:gd name="T11" fmla="*/ 73 h 288"/>
                  <a:gd name="T12" fmla="*/ 14 w 281"/>
                  <a:gd name="T13" fmla="*/ 19 h 288"/>
                  <a:gd name="T14" fmla="*/ 1 w 281"/>
                  <a:gd name="T15" fmla="*/ 0 h 288"/>
                  <a:gd name="T16" fmla="*/ 0 w 281"/>
                  <a:gd name="T17" fmla="*/ 61 h 288"/>
                  <a:gd name="T18" fmla="*/ 5 w 281"/>
                  <a:gd name="T19" fmla="*/ 162 h 288"/>
                  <a:gd name="T20" fmla="*/ 24 w 281"/>
                  <a:gd name="T21" fmla="*/ 213 h 288"/>
                  <a:gd name="T22" fmla="*/ 79 w 281"/>
                  <a:gd name="T23" fmla="*/ 261 h 288"/>
                  <a:gd name="T24" fmla="*/ 127 w 281"/>
                  <a:gd name="T25" fmla="*/ 288 h 288"/>
                  <a:gd name="T26" fmla="*/ 193 w 281"/>
                  <a:gd name="T27" fmla="*/ 287 h 288"/>
                  <a:gd name="T28" fmla="*/ 237 w 281"/>
                  <a:gd name="T29" fmla="*/ 266 h 288"/>
                  <a:gd name="T30" fmla="*/ 281 w 281"/>
                  <a:gd name="T31" fmla="*/ 217 h 288"/>
                  <a:gd name="T32" fmla="*/ 262 w 281"/>
                  <a:gd name="T33" fmla="*/ 198 h 288"/>
                  <a:gd name="T34" fmla="*/ 262 w 281"/>
                  <a:gd name="T35" fmla="*/ 198 h 2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1"/>
                  <a:gd name="T55" fmla="*/ 0 h 288"/>
                  <a:gd name="T56" fmla="*/ 281 w 281"/>
                  <a:gd name="T57" fmla="*/ 288 h 2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1" h="288">
                    <a:moveTo>
                      <a:pt x="262" y="198"/>
                    </a:moveTo>
                    <a:lnTo>
                      <a:pt x="215" y="258"/>
                    </a:lnTo>
                    <a:lnTo>
                      <a:pt x="141" y="267"/>
                    </a:lnTo>
                    <a:lnTo>
                      <a:pt x="87" y="245"/>
                    </a:lnTo>
                    <a:lnTo>
                      <a:pt x="26" y="182"/>
                    </a:lnTo>
                    <a:lnTo>
                      <a:pt x="11" y="73"/>
                    </a:lnTo>
                    <a:lnTo>
                      <a:pt x="14" y="19"/>
                    </a:lnTo>
                    <a:lnTo>
                      <a:pt x="1" y="0"/>
                    </a:lnTo>
                    <a:lnTo>
                      <a:pt x="0" y="61"/>
                    </a:lnTo>
                    <a:lnTo>
                      <a:pt x="5" y="162"/>
                    </a:lnTo>
                    <a:lnTo>
                      <a:pt x="24" y="213"/>
                    </a:lnTo>
                    <a:lnTo>
                      <a:pt x="79" y="261"/>
                    </a:lnTo>
                    <a:lnTo>
                      <a:pt x="127" y="288"/>
                    </a:lnTo>
                    <a:lnTo>
                      <a:pt x="193" y="287"/>
                    </a:lnTo>
                    <a:lnTo>
                      <a:pt x="237" y="266"/>
                    </a:lnTo>
                    <a:lnTo>
                      <a:pt x="281" y="217"/>
                    </a:lnTo>
                    <a:lnTo>
                      <a:pt x="262" y="198"/>
                    </a:lnTo>
                    <a:close/>
                  </a:path>
                </a:pathLst>
              </a:custGeom>
              <a:solidFill>
                <a:srgbClr val="1A1A1A"/>
              </a:solidFill>
              <a:ln w="9525">
                <a:noFill/>
                <a:round/>
                <a:headEnd/>
                <a:tailEnd/>
              </a:ln>
            </p:spPr>
            <p:txBody>
              <a:bodyPr/>
              <a:lstStyle/>
              <a:p>
                <a:endParaRPr lang="en-US">
                  <a:solidFill>
                    <a:srgbClr val="000000"/>
                  </a:solidFill>
                </a:endParaRPr>
              </a:p>
            </p:txBody>
          </p:sp>
          <p:sp>
            <p:nvSpPr>
              <p:cNvPr id="48190" name="Freeform 118"/>
              <p:cNvSpPr>
                <a:spLocks/>
              </p:cNvSpPr>
              <p:nvPr/>
            </p:nvSpPr>
            <p:spPr bwMode="auto">
              <a:xfrm>
                <a:off x="6734" y="6312"/>
                <a:ext cx="325" cy="229"/>
              </a:xfrm>
              <a:custGeom>
                <a:avLst/>
                <a:gdLst>
                  <a:gd name="T0" fmla="*/ 316 w 325"/>
                  <a:gd name="T1" fmla="*/ 163 h 229"/>
                  <a:gd name="T2" fmla="*/ 246 w 325"/>
                  <a:gd name="T3" fmla="*/ 202 h 229"/>
                  <a:gd name="T4" fmla="*/ 159 w 325"/>
                  <a:gd name="T5" fmla="*/ 201 h 229"/>
                  <a:gd name="T6" fmla="*/ 87 w 325"/>
                  <a:gd name="T7" fmla="*/ 196 h 229"/>
                  <a:gd name="T8" fmla="*/ 45 w 325"/>
                  <a:gd name="T9" fmla="*/ 154 h 229"/>
                  <a:gd name="T10" fmla="*/ 19 w 325"/>
                  <a:gd name="T11" fmla="*/ 101 h 229"/>
                  <a:gd name="T12" fmla="*/ 26 w 325"/>
                  <a:gd name="T13" fmla="*/ 31 h 229"/>
                  <a:gd name="T14" fmla="*/ 20 w 325"/>
                  <a:gd name="T15" fmla="*/ 0 h 229"/>
                  <a:gd name="T16" fmla="*/ 8 w 325"/>
                  <a:gd name="T17" fmla="*/ 15 h 229"/>
                  <a:gd name="T18" fmla="*/ 0 w 325"/>
                  <a:gd name="T19" fmla="*/ 88 h 229"/>
                  <a:gd name="T20" fmla="*/ 13 w 325"/>
                  <a:gd name="T21" fmla="*/ 133 h 229"/>
                  <a:gd name="T22" fmla="*/ 41 w 325"/>
                  <a:gd name="T23" fmla="*/ 174 h 229"/>
                  <a:gd name="T24" fmla="*/ 74 w 325"/>
                  <a:gd name="T25" fmla="*/ 214 h 229"/>
                  <a:gd name="T26" fmla="*/ 117 w 325"/>
                  <a:gd name="T27" fmla="*/ 227 h 229"/>
                  <a:gd name="T28" fmla="*/ 172 w 325"/>
                  <a:gd name="T29" fmla="*/ 228 h 229"/>
                  <a:gd name="T30" fmla="*/ 240 w 325"/>
                  <a:gd name="T31" fmla="*/ 229 h 229"/>
                  <a:gd name="T32" fmla="*/ 325 w 325"/>
                  <a:gd name="T33" fmla="*/ 181 h 229"/>
                  <a:gd name="T34" fmla="*/ 316 w 325"/>
                  <a:gd name="T35" fmla="*/ 163 h 229"/>
                  <a:gd name="T36" fmla="*/ 316 w 325"/>
                  <a:gd name="T37" fmla="*/ 163 h 2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5"/>
                  <a:gd name="T58" fmla="*/ 0 h 229"/>
                  <a:gd name="T59" fmla="*/ 325 w 325"/>
                  <a:gd name="T60" fmla="*/ 229 h 2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5" h="229">
                    <a:moveTo>
                      <a:pt x="316" y="163"/>
                    </a:moveTo>
                    <a:lnTo>
                      <a:pt x="246" y="202"/>
                    </a:lnTo>
                    <a:lnTo>
                      <a:pt x="159" y="201"/>
                    </a:lnTo>
                    <a:lnTo>
                      <a:pt x="87" y="196"/>
                    </a:lnTo>
                    <a:lnTo>
                      <a:pt x="45" y="154"/>
                    </a:lnTo>
                    <a:lnTo>
                      <a:pt x="19" y="101"/>
                    </a:lnTo>
                    <a:lnTo>
                      <a:pt x="26" y="31"/>
                    </a:lnTo>
                    <a:lnTo>
                      <a:pt x="20" y="0"/>
                    </a:lnTo>
                    <a:lnTo>
                      <a:pt x="8" y="15"/>
                    </a:lnTo>
                    <a:lnTo>
                      <a:pt x="0" y="88"/>
                    </a:lnTo>
                    <a:lnTo>
                      <a:pt x="13" y="133"/>
                    </a:lnTo>
                    <a:lnTo>
                      <a:pt x="41" y="174"/>
                    </a:lnTo>
                    <a:lnTo>
                      <a:pt x="74" y="214"/>
                    </a:lnTo>
                    <a:lnTo>
                      <a:pt x="117" y="227"/>
                    </a:lnTo>
                    <a:lnTo>
                      <a:pt x="172" y="228"/>
                    </a:lnTo>
                    <a:lnTo>
                      <a:pt x="240" y="229"/>
                    </a:lnTo>
                    <a:lnTo>
                      <a:pt x="325" y="181"/>
                    </a:lnTo>
                    <a:lnTo>
                      <a:pt x="316" y="163"/>
                    </a:lnTo>
                    <a:close/>
                  </a:path>
                </a:pathLst>
              </a:custGeom>
              <a:solidFill>
                <a:srgbClr val="1A1A1A"/>
              </a:solidFill>
              <a:ln w="9525">
                <a:noFill/>
                <a:round/>
                <a:headEnd/>
                <a:tailEnd/>
              </a:ln>
            </p:spPr>
            <p:txBody>
              <a:bodyPr/>
              <a:lstStyle/>
              <a:p>
                <a:endParaRPr lang="en-US">
                  <a:solidFill>
                    <a:srgbClr val="000000"/>
                  </a:solidFill>
                </a:endParaRPr>
              </a:p>
            </p:txBody>
          </p:sp>
          <p:sp>
            <p:nvSpPr>
              <p:cNvPr id="48191" name="Freeform 119"/>
              <p:cNvSpPr>
                <a:spLocks/>
              </p:cNvSpPr>
              <p:nvPr/>
            </p:nvSpPr>
            <p:spPr bwMode="auto">
              <a:xfrm>
                <a:off x="7578" y="6335"/>
                <a:ext cx="58" cy="52"/>
              </a:xfrm>
              <a:custGeom>
                <a:avLst/>
                <a:gdLst>
                  <a:gd name="T0" fmla="*/ 50 w 58"/>
                  <a:gd name="T1" fmla="*/ 38 h 52"/>
                  <a:gd name="T2" fmla="*/ 58 w 58"/>
                  <a:gd name="T3" fmla="*/ 16 h 52"/>
                  <a:gd name="T4" fmla="*/ 28 w 58"/>
                  <a:gd name="T5" fmla="*/ 0 h 52"/>
                  <a:gd name="T6" fmla="*/ 0 w 58"/>
                  <a:gd name="T7" fmla="*/ 12 h 52"/>
                  <a:gd name="T8" fmla="*/ 6 w 58"/>
                  <a:gd name="T9" fmla="*/ 33 h 52"/>
                  <a:gd name="T10" fmla="*/ 35 w 58"/>
                  <a:gd name="T11" fmla="*/ 52 h 52"/>
                  <a:gd name="T12" fmla="*/ 50 w 58"/>
                  <a:gd name="T13" fmla="*/ 38 h 52"/>
                  <a:gd name="T14" fmla="*/ 50 w 58"/>
                  <a:gd name="T15" fmla="*/ 38 h 52"/>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52"/>
                  <a:gd name="T26" fmla="*/ 58 w 58"/>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52">
                    <a:moveTo>
                      <a:pt x="50" y="38"/>
                    </a:moveTo>
                    <a:lnTo>
                      <a:pt x="58" y="16"/>
                    </a:lnTo>
                    <a:lnTo>
                      <a:pt x="28" y="0"/>
                    </a:lnTo>
                    <a:lnTo>
                      <a:pt x="0" y="12"/>
                    </a:lnTo>
                    <a:lnTo>
                      <a:pt x="6" y="33"/>
                    </a:lnTo>
                    <a:lnTo>
                      <a:pt x="35" y="52"/>
                    </a:lnTo>
                    <a:lnTo>
                      <a:pt x="50" y="38"/>
                    </a:lnTo>
                    <a:close/>
                  </a:path>
                </a:pathLst>
              </a:custGeom>
              <a:solidFill>
                <a:srgbClr val="D1D142"/>
              </a:solidFill>
              <a:ln w="9525">
                <a:noFill/>
                <a:round/>
                <a:headEnd/>
                <a:tailEnd/>
              </a:ln>
            </p:spPr>
            <p:txBody>
              <a:bodyPr/>
              <a:lstStyle/>
              <a:p>
                <a:endParaRPr lang="en-US">
                  <a:solidFill>
                    <a:srgbClr val="000000"/>
                  </a:solidFill>
                </a:endParaRPr>
              </a:p>
            </p:txBody>
          </p:sp>
          <p:sp>
            <p:nvSpPr>
              <p:cNvPr id="48192" name="Freeform 120"/>
              <p:cNvSpPr>
                <a:spLocks/>
              </p:cNvSpPr>
              <p:nvPr/>
            </p:nvSpPr>
            <p:spPr bwMode="auto">
              <a:xfrm>
                <a:off x="7592" y="6425"/>
                <a:ext cx="45" cy="53"/>
              </a:xfrm>
              <a:custGeom>
                <a:avLst/>
                <a:gdLst>
                  <a:gd name="T0" fmla="*/ 45 w 45"/>
                  <a:gd name="T1" fmla="*/ 39 h 53"/>
                  <a:gd name="T2" fmla="*/ 45 w 45"/>
                  <a:gd name="T3" fmla="*/ 15 h 53"/>
                  <a:gd name="T4" fmla="*/ 29 w 45"/>
                  <a:gd name="T5" fmla="*/ 0 h 53"/>
                  <a:gd name="T6" fmla="*/ 3 w 45"/>
                  <a:gd name="T7" fmla="*/ 11 h 53"/>
                  <a:gd name="T8" fmla="*/ 0 w 45"/>
                  <a:gd name="T9" fmla="*/ 33 h 53"/>
                  <a:gd name="T10" fmla="*/ 12 w 45"/>
                  <a:gd name="T11" fmla="*/ 53 h 53"/>
                  <a:gd name="T12" fmla="*/ 45 w 45"/>
                  <a:gd name="T13" fmla="*/ 39 h 53"/>
                  <a:gd name="T14" fmla="*/ 45 w 45"/>
                  <a:gd name="T15" fmla="*/ 39 h 53"/>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53"/>
                  <a:gd name="T26" fmla="*/ 45 w 45"/>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53">
                    <a:moveTo>
                      <a:pt x="45" y="39"/>
                    </a:moveTo>
                    <a:lnTo>
                      <a:pt x="45" y="15"/>
                    </a:lnTo>
                    <a:lnTo>
                      <a:pt x="29" y="0"/>
                    </a:lnTo>
                    <a:lnTo>
                      <a:pt x="3" y="11"/>
                    </a:lnTo>
                    <a:lnTo>
                      <a:pt x="0" y="33"/>
                    </a:lnTo>
                    <a:lnTo>
                      <a:pt x="12" y="53"/>
                    </a:lnTo>
                    <a:lnTo>
                      <a:pt x="45" y="39"/>
                    </a:lnTo>
                    <a:close/>
                  </a:path>
                </a:pathLst>
              </a:custGeom>
              <a:solidFill>
                <a:srgbClr val="D1D142"/>
              </a:solidFill>
              <a:ln w="9525">
                <a:noFill/>
                <a:round/>
                <a:headEnd/>
                <a:tailEnd/>
              </a:ln>
            </p:spPr>
            <p:txBody>
              <a:bodyPr/>
              <a:lstStyle/>
              <a:p>
                <a:endParaRPr lang="en-US">
                  <a:solidFill>
                    <a:srgbClr val="000000"/>
                  </a:solidFill>
                </a:endParaRPr>
              </a:p>
            </p:txBody>
          </p:sp>
          <p:sp>
            <p:nvSpPr>
              <p:cNvPr id="48193" name="Freeform 121"/>
              <p:cNvSpPr>
                <a:spLocks/>
              </p:cNvSpPr>
              <p:nvPr/>
            </p:nvSpPr>
            <p:spPr bwMode="auto">
              <a:xfrm>
                <a:off x="7597" y="6504"/>
                <a:ext cx="43" cy="49"/>
              </a:xfrm>
              <a:custGeom>
                <a:avLst/>
                <a:gdLst>
                  <a:gd name="T0" fmla="*/ 39 w 43"/>
                  <a:gd name="T1" fmla="*/ 48 h 49"/>
                  <a:gd name="T2" fmla="*/ 43 w 43"/>
                  <a:gd name="T3" fmla="*/ 17 h 49"/>
                  <a:gd name="T4" fmla="*/ 26 w 43"/>
                  <a:gd name="T5" fmla="*/ 0 h 49"/>
                  <a:gd name="T6" fmla="*/ 0 w 43"/>
                  <a:gd name="T7" fmla="*/ 10 h 49"/>
                  <a:gd name="T8" fmla="*/ 0 w 43"/>
                  <a:gd name="T9" fmla="*/ 39 h 49"/>
                  <a:gd name="T10" fmla="*/ 13 w 43"/>
                  <a:gd name="T11" fmla="*/ 49 h 49"/>
                  <a:gd name="T12" fmla="*/ 39 w 43"/>
                  <a:gd name="T13" fmla="*/ 48 h 49"/>
                  <a:gd name="T14" fmla="*/ 39 w 43"/>
                  <a:gd name="T15" fmla="*/ 48 h 49"/>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49"/>
                  <a:gd name="T26" fmla="*/ 43 w 43"/>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49">
                    <a:moveTo>
                      <a:pt x="39" y="48"/>
                    </a:moveTo>
                    <a:lnTo>
                      <a:pt x="43" y="17"/>
                    </a:lnTo>
                    <a:lnTo>
                      <a:pt x="26" y="0"/>
                    </a:lnTo>
                    <a:lnTo>
                      <a:pt x="0" y="10"/>
                    </a:lnTo>
                    <a:lnTo>
                      <a:pt x="0" y="39"/>
                    </a:lnTo>
                    <a:lnTo>
                      <a:pt x="13" y="49"/>
                    </a:lnTo>
                    <a:lnTo>
                      <a:pt x="39" y="48"/>
                    </a:lnTo>
                    <a:close/>
                  </a:path>
                </a:pathLst>
              </a:custGeom>
              <a:solidFill>
                <a:srgbClr val="D1D142"/>
              </a:solidFill>
              <a:ln w="9525">
                <a:noFill/>
                <a:round/>
                <a:headEnd/>
                <a:tailEnd/>
              </a:ln>
            </p:spPr>
            <p:txBody>
              <a:bodyPr/>
              <a:lstStyle/>
              <a:p>
                <a:endParaRPr lang="en-US">
                  <a:solidFill>
                    <a:srgbClr val="000000"/>
                  </a:solidFill>
                </a:endParaRPr>
              </a:p>
            </p:txBody>
          </p:sp>
          <p:sp>
            <p:nvSpPr>
              <p:cNvPr id="48194" name="Freeform 122"/>
              <p:cNvSpPr>
                <a:spLocks/>
              </p:cNvSpPr>
              <p:nvPr/>
            </p:nvSpPr>
            <p:spPr bwMode="auto">
              <a:xfrm>
                <a:off x="7587" y="6610"/>
                <a:ext cx="53" cy="56"/>
              </a:xfrm>
              <a:custGeom>
                <a:avLst/>
                <a:gdLst>
                  <a:gd name="T0" fmla="*/ 30 w 53"/>
                  <a:gd name="T1" fmla="*/ 56 h 56"/>
                  <a:gd name="T2" fmla="*/ 53 w 53"/>
                  <a:gd name="T3" fmla="*/ 27 h 56"/>
                  <a:gd name="T4" fmla="*/ 24 w 53"/>
                  <a:gd name="T5" fmla="*/ 0 h 56"/>
                  <a:gd name="T6" fmla="*/ 1 w 53"/>
                  <a:gd name="T7" fmla="*/ 21 h 56"/>
                  <a:gd name="T8" fmla="*/ 0 w 53"/>
                  <a:gd name="T9" fmla="*/ 43 h 56"/>
                  <a:gd name="T10" fmla="*/ 30 w 53"/>
                  <a:gd name="T11" fmla="*/ 56 h 56"/>
                  <a:gd name="T12" fmla="*/ 30 w 53"/>
                  <a:gd name="T13" fmla="*/ 56 h 56"/>
                  <a:gd name="T14" fmla="*/ 0 60000 65536"/>
                  <a:gd name="T15" fmla="*/ 0 60000 65536"/>
                  <a:gd name="T16" fmla="*/ 0 60000 65536"/>
                  <a:gd name="T17" fmla="*/ 0 60000 65536"/>
                  <a:gd name="T18" fmla="*/ 0 60000 65536"/>
                  <a:gd name="T19" fmla="*/ 0 60000 65536"/>
                  <a:gd name="T20" fmla="*/ 0 60000 65536"/>
                  <a:gd name="T21" fmla="*/ 0 w 53"/>
                  <a:gd name="T22" fmla="*/ 0 h 56"/>
                  <a:gd name="T23" fmla="*/ 53 w 53"/>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6">
                    <a:moveTo>
                      <a:pt x="30" y="56"/>
                    </a:moveTo>
                    <a:lnTo>
                      <a:pt x="53" y="27"/>
                    </a:lnTo>
                    <a:lnTo>
                      <a:pt x="24" y="0"/>
                    </a:lnTo>
                    <a:lnTo>
                      <a:pt x="1" y="21"/>
                    </a:lnTo>
                    <a:lnTo>
                      <a:pt x="0" y="43"/>
                    </a:lnTo>
                    <a:lnTo>
                      <a:pt x="30" y="56"/>
                    </a:lnTo>
                    <a:close/>
                  </a:path>
                </a:pathLst>
              </a:custGeom>
              <a:solidFill>
                <a:srgbClr val="D1D142"/>
              </a:solidFill>
              <a:ln w="9525">
                <a:noFill/>
                <a:round/>
                <a:headEnd/>
                <a:tailEnd/>
              </a:ln>
            </p:spPr>
            <p:txBody>
              <a:bodyPr/>
              <a:lstStyle/>
              <a:p>
                <a:endParaRPr lang="en-US">
                  <a:solidFill>
                    <a:srgbClr val="000000"/>
                  </a:solidFill>
                </a:endParaRPr>
              </a:p>
            </p:txBody>
          </p:sp>
          <p:sp>
            <p:nvSpPr>
              <p:cNvPr id="48195" name="Freeform 123"/>
              <p:cNvSpPr>
                <a:spLocks/>
              </p:cNvSpPr>
              <p:nvPr/>
            </p:nvSpPr>
            <p:spPr bwMode="auto">
              <a:xfrm>
                <a:off x="7566" y="6688"/>
                <a:ext cx="48" cy="48"/>
              </a:xfrm>
              <a:custGeom>
                <a:avLst/>
                <a:gdLst>
                  <a:gd name="T0" fmla="*/ 33 w 48"/>
                  <a:gd name="T1" fmla="*/ 48 h 48"/>
                  <a:gd name="T2" fmla="*/ 48 w 48"/>
                  <a:gd name="T3" fmla="*/ 12 h 48"/>
                  <a:gd name="T4" fmla="*/ 23 w 48"/>
                  <a:gd name="T5" fmla="*/ 0 h 48"/>
                  <a:gd name="T6" fmla="*/ 1 w 48"/>
                  <a:gd name="T7" fmla="*/ 6 h 48"/>
                  <a:gd name="T8" fmla="*/ 0 w 48"/>
                  <a:gd name="T9" fmla="*/ 41 h 48"/>
                  <a:gd name="T10" fmla="*/ 33 w 48"/>
                  <a:gd name="T11" fmla="*/ 48 h 48"/>
                  <a:gd name="T12" fmla="*/ 33 w 48"/>
                  <a:gd name="T13" fmla="*/ 48 h 48"/>
                  <a:gd name="T14" fmla="*/ 0 60000 65536"/>
                  <a:gd name="T15" fmla="*/ 0 60000 65536"/>
                  <a:gd name="T16" fmla="*/ 0 60000 65536"/>
                  <a:gd name="T17" fmla="*/ 0 60000 65536"/>
                  <a:gd name="T18" fmla="*/ 0 60000 65536"/>
                  <a:gd name="T19" fmla="*/ 0 60000 65536"/>
                  <a:gd name="T20" fmla="*/ 0 60000 65536"/>
                  <a:gd name="T21" fmla="*/ 0 w 48"/>
                  <a:gd name="T22" fmla="*/ 0 h 48"/>
                  <a:gd name="T23" fmla="*/ 48 w 4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8">
                    <a:moveTo>
                      <a:pt x="33" y="48"/>
                    </a:moveTo>
                    <a:lnTo>
                      <a:pt x="48" y="12"/>
                    </a:lnTo>
                    <a:lnTo>
                      <a:pt x="23" y="0"/>
                    </a:lnTo>
                    <a:lnTo>
                      <a:pt x="1" y="6"/>
                    </a:lnTo>
                    <a:lnTo>
                      <a:pt x="0" y="41"/>
                    </a:lnTo>
                    <a:lnTo>
                      <a:pt x="33" y="48"/>
                    </a:lnTo>
                    <a:close/>
                  </a:path>
                </a:pathLst>
              </a:custGeom>
              <a:solidFill>
                <a:srgbClr val="D1D142"/>
              </a:solidFill>
              <a:ln w="9525">
                <a:noFill/>
                <a:round/>
                <a:headEnd/>
                <a:tailEnd/>
              </a:ln>
            </p:spPr>
            <p:txBody>
              <a:bodyPr/>
              <a:lstStyle/>
              <a:p>
                <a:endParaRPr lang="en-US">
                  <a:solidFill>
                    <a:srgbClr val="000000"/>
                  </a:solidFill>
                </a:endParaRPr>
              </a:p>
            </p:txBody>
          </p:sp>
          <p:sp>
            <p:nvSpPr>
              <p:cNvPr id="48196" name="Freeform 124"/>
              <p:cNvSpPr>
                <a:spLocks/>
              </p:cNvSpPr>
              <p:nvPr/>
            </p:nvSpPr>
            <p:spPr bwMode="auto">
              <a:xfrm>
                <a:off x="7584" y="6339"/>
                <a:ext cx="40" cy="48"/>
              </a:xfrm>
              <a:custGeom>
                <a:avLst/>
                <a:gdLst>
                  <a:gd name="T0" fmla="*/ 27 w 40"/>
                  <a:gd name="T1" fmla="*/ 0 h 48"/>
                  <a:gd name="T2" fmla="*/ 27 w 40"/>
                  <a:gd name="T3" fmla="*/ 20 h 48"/>
                  <a:gd name="T4" fmla="*/ 0 w 40"/>
                  <a:gd name="T5" fmla="*/ 29 h 48"/>
                  <a:gd name="T6" fmla="*/ 7 w 40"/>
                  <a:gd name="T7" fmla="*/ 44 h 48"/>
                  <a:gd name="T8" fmla="*/ 29 w 40"/>
                  <a:gd name="T9" fmla="*/ 48 h 48"/>
                  <a:gd name="T10" fmla="*/ 40 w 40"/>
                  <a:gd name="T11" fmla="*/ 33 h 48"/>
                  <a:gd name="T12" fmla="*/ 39 w 40"/>
                  <a:gd name="T13" fmla="*/ 4 h 48"/>
                  <a:gd name="T14" fmla="*/ 27 w 40"/>
                  <a:gd name="T15" fmla="*/ 0 h 48"/>
                  <a:gd name="T16" fmla="*/ 27 w 40"/>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8"/>
                  <a:gd name="T29" fmla="*/ 40 w 4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8">
                    <a:moveTo>
                      <a:pt x="27" y="0"/>
                    </a:moveTo>
                    <a:lnTo>
                      <a:pt x="27" y="20"/>
                    </a:lnTo>
                    <a:lnTo>
                      <a:pt x="0" y="29"/>
                    </a:lnTo>
                    <a:lnTo>
                      <a:pt x="7" y="44"/>
                    </a:lnTo>
                    <a:lnTo>
                      <a:pt x="29" y="48"/>
                    </a:lnTo>
                    <a:lnTo>
                      <a:pt x="40" y="33"/>
                    </a:lnTo>
                    <a:lnTo>
                      <a:pt x="39" y="4"/>
                    </a:lnTo>
                    <a:lnTo>
                      <a:pt x="27" y="0"/>
                    </a:lnTo>
                    <a:close/>
                  </a:path>
                </a:pathLst>
              </a:custGeom>
              <a:solidFill>
                <a:srgbClr val="757000"/>
              </a:solidFill>
              <a:ln w="9525">
                <a:noFill/>
                <a:round/>
                <a:headEnd/>
                <a:tailEnd/>
              </a:ln>
            </p:spPr>
            <p:txBody>
              <a:bodyPr/>
              <a:lstStyle/>
              <a:p>
                <a:endParaRPr lang="en-US">
                  <a:solidFill>
                    <a:srgbClr val="000000"/>
                  </a:solidFill>
                </a:endParaRPr>
              </a:p>
            </p:txBody>
          </p:sp>
          <p:sp>
            <p:nvSpPr>
              <p:cNvPr id="48197" name="Freeform 125"/>
              <p:cNvSpPr>
                <a:spLocks/>
              </p:cNvSpPr>
              <p:nvPr/>
            </p:nvSpPr>
            <p:spPr bwMode="auto">
              <a:xfrm>
                <a:off x="7583" y="6448"/>
                <a:ext cx="54" cy="41"/>
              </a:xfrm>
              <a:custGeom>
                <a:avLst/>
                <a:gdLst>
                  <a:gd name="T0" fmla="*/ 54 w 54"/>
                  <a:gd name="T1" fmla="*/ 16 h 41"/>
                  <a:gd name="T2" fmla="*/ 32 w 54"/>
                  <a:gd name="T3" fmla="*/ 0 h 41"/>
                  <a:gd name="T4" fmla="*/ 0 w 54"/>
                  <a:gd name="T5" fmla="*/ 8 h 41"/>
                  <a:gd name="T6" fmla="*/ 22 w 54"/>
                  <a:gd name="T7" fmla="*/ 41 h 41"/>
                  <a:gd name="T8" fmla="*/ 54 w 54"/>
                  <a:gd name="T9" fmla="*/ 16 h 41"/>
                  <a:gd name="T10" fmla="*/ 54 w 54"/>
                  <a:gd name="T11" fmla="*/ 16 h 41"/>
                  <a:gd name="T12" fmla="*/ 0 60000 65536"/>
                  <a:gd name="T13" fmla="*/ 0 60000 65536"/>
                  <a:gd name="T14" fmla="*/ 0 60000 65536"/>
                  <a:gd name="T15" fmla="*/ 0 60000 65536"/>
                  <a:gd name="T16" fmla="*/ 0 60000 65536"/>
                  <a:gd name="T17" fmla="*/ 0 60000 65536"/>
                  <a:gd name="T18" fmla="*/ 0 w 54"/>
                  <a:gd name="T19" fmla="*/ 0 h 41"/>
                  <a:gd name="T20" fmla="*/ 54 w 54"/>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4" h="41">
                    <a:moveTo>
                      <a:pt x="54" y="16"/>
                    </a:moveTo>
                    <a:lnTo>
                      <a:pt x="32" y="0"/>
                    </a:lnTo>
                    <a:lnTo>
                      <a:pt x="0" y="8"/>
                    </a:lnTo>
                    <a:lnTo>
                      <a:pt x="22" y="41"/>
                    </a:lnTo>
                    <a:lnTo>
                      <a:pt x="54" y="16"/>
                    </a:lnTo>
                    <a:close/>
                  </a:path>
                </a:pathLst>
              </a:custGeom>
              <a:solidFill>
                <a:srgbClr val="757000"/>
              </a:solidFill>
              <a:ln w="9525">
                <a:noFill/>
                <a:round/>
                <a:headEnd/>
                <a:tailEnd/>
              </a:ln>
            </p:spPr>
            <p:txBody>
              <a:bodyPr/>
              <a:lstStyle/>
              <a:p>
                <a:endParaRPr lang="en-US">
                  <a:solidFill>
                    <a:srgbClr val="000000"/>
                  </a:solidFill>
                </a:endParaRPr>
              </a:p>
            </p:txBody>
          </p:sp>
          <p:sp>
            <p:nvSpPr>
              <p:cNvPr id="48198" name="Freeform 126"/>
              <p:cNvSpPr>
                <a:spLocks/>
              </p:cNvSpPr>
              <p:nvPr/>
            </p:nvSpPr>
            <p:spPr bwMode="auto">
              <a:xfrm>
                <a:off x="7597" y="6526"/>
                <a:ext cx="39" cy="27"/>
              </a:xfrm>
              <a:custGeom>
                <a:avLst/>
                <a:gdLst>
                  <a:gd name="T0" fmla="*/ 39 w 39"/>
                  <a:gd name="T1" fmla="*/ 26 h 27"/>
                  <a:gd name="T2" fmla="*/ 33 w 39"/>
                  <a:gd name="T3" fmla="*/ 5 h 27"/>
                  <a:gd name="T4" fmla="*/ 16 w 39"/>
                  <a:gd name="T5" fmla="*/ 0 h 27"/>
                  <a:gd name="T6" fmla="*/ 0 w 39"/>
                  <a:gd name="T7" fmla="*/ 17 h 27"/>
                  <a:gd name="T8" fmla="*/ 13 w 39"/>
                  <a:gd name="T9" fmla="*/ 27 h 27"/>
                  <a:gd name="T10" fmla="*/ 39 w 39"/>
                  <a:gd name="T11" fmla="*/ 26 h 27"/>
                  <a:gd name="T12" fmla="*/ 39 w 39"/>
                  <a:gd name="T13" fmla="*/ 26 h 27"/>
                  <a:gd name="T14" fmla="*/ 0 60000 65536"/>
                  <a:gd name="T15" fmla="*/ 0 60000 65536"/>
                  <a:gd name="T16" fmla="*/ 0 60000 65536"/>
                  <a:gd name="T17" fmla="*/ 0 60000 65536"/>
                  <a:gd name="T18" fmla="*/ 0 60000 65536"/>
                  <a:gd name="T19" fmla="*/ 0 60000 65536"/>
                  <a:gd name="T20" fmla="*/ 0 60000 65536"/>
                  <a:gd name="T21" fmla="*/ 0 w 39"/>
                  <a:gd name="T22" fmla="*/ 0 h 27"/>
                  <a:gd name="T23" fmla="*/ 39 w 39"/>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7">
                    <a:moveTo>
                      <a:pt x="39" y="26"/>
                    </a:moveTo>
                    <a:lnTo>
                      <a:pt x="33" y="5"/>
                    </a:lnTo>
                    <a:lnTo>
                      <a:pt x="16" y="0"/>
                    </a:lnTo>
                    <a:lnTo>
                      <a:pt x="0" y="17"/>
                    </a:lnTo>
                    <a:lnTo>
                      <a:pt x="13" y="27"/>
                    </a:lnTo>
                    <a:lnTo>
                      <a:pt x="39" y="26"/>
                    </a:lnTo>
                    <a:close/>
                  </a:path>
                </a:pathLst>
              </a:custGeom>
              <a:solidFill>
                <a:srgbClr val="757000"/>
              </a:solidFill>
              <a:ln w="9525">
                <a:noFill/>
                <a:round/>
                <a:headEnd/>
                <a:tailEnd/>
              </a:ln>
            </p:spPr>
            <p:txBody>
              <a:bodyPr/>
              <a:lstStyle/>
              <a:p>
                <a:endParaRPr lang="en-US">
                  <a:solidFill>
                    <a:srgbClr val="000000"/>
                  </a:solidFill>
                </a:endParaRPr>
              </a:p>
            </p:txBody>
          </p:sp>
          <p:sp>
            <p:nvSpPr>
              <p:cNvPr id="48199" name="Freeform 127"/>
              <p:cNvSpPr>
                <a:spLocks/>
              </p:cNvSpPr>
              <p:nvPr/>
            </p:nvSpPr>
            <p:spPr bwMode="auto">
              <a:xfrm>
                <a:off x="7584" y="6617"/>
                <a:ext cx="47" cy="51"/>
              </a:xfrm>
              <a:custGeom>
                <a:avLst/>
                <a:gdLst>
                  <a:gd name="T0" fmla="*/ 38 w 47"/>
                  <a:gd name="T1" fmla="*/ 0 h 51"/>
                  <a:gd name="T2" fmla="*/ 34 w 47"/>
                  <a:gd name="T3" fmla="*/ 22 h 51"/>
                  <a:gd name="T4" fmla="*/ 3 w 47"/>
                  <a:gd name="T5" fmla="*/ 24 h 51"/>
                  <a:gd name="T6" fmla="*/ 0 w 47"/>
                  <a:gd name="T7" fmla="*/ 41 h 51"/>
                  <a:gd name="T8" fmla="*/ 15 w 47"/>
                  <a:gd name="T9" fmla="*/ 45 h 51"/>
                  <a:gd name="T10" fmla="*/ 38 w 47"/>
                  <a:gd name="T11" fmla="*/ 51 h 51"/>
                  <a:gd name="T12" fmla="*/ 47 w 47"/>
                  <a:gd name="T13" fmla="*/ 38 h 51"/>
                  <a:gd name="T14" fmla="*/ 46 w 47"/>
                  <a:gd name="T15" fmla="*/ 6 h 51"/>
                  <a:gd name="T16" fmla="*/ 38 w 47"/>
                  <a:gd name="T17" fmla="*/ 0 h 51"/>
                  <a:gd name="T18" fmla="*/ 38 w 47"/>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51"/>
                  <a:gd name="T32" fmla="*/ 47 w 47"/>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51">
                    <a:moveTo>
                      <a:pt x="38" y="0"/>
                    </a:moveTo>
                    <a:lnTo>
                      <a:pt x="34" y="22"/>
                    </a:lnTo>
                    <a:lnTo>
                      <a:pt x="3" y="24"/>
                    </a:lnTo>
                    <a:lnTo>
                      <a:pt x="0" y="41"/>
                    </a:lnTo>
                    <a:lnTo>
                      <a:pt x="15" y="45"/>
                    </a:lnTo>
                    <a:lnTo>
                      <a:pt x="38" y="51"/>
                    </a:lnTo>
                    <a:lnTo>
                      <a:pt x="47" y="38"/>
                    </a:lnTo>
                    <a:lnTo>
                      <a:pt x="46" y="6"/>
                    </a:lnTo>
                    <a:lnTo>
                      <a:pt x="38" y="0"/>
                    </a:lnTo>
                    <a:close/>
                  </a:path>
                </a:pathLst>
              </a:custGeom>
              <a:solidFill>
                <a:srgbClr val="757000"/>
              </a:solidFill>
              <a:ln w="9525">
                <a:noFill/>
                <a:round/>
                <a:headEnd/>
                <a:tailEnd/>
              </a:ln>
            </p:spPr>
            <p:txBody>
              <a:bodyPr/>
              <a:lstStyle/>
              <a:p>
                <a:endParaRPr lang="en-US">
                  <a:solidFill>
                    <a:srgbClr val="000000"/>
                  </a:solidFill>
                </a:endParaRPr>
              </a:p>
            </p:txBody>
          </p:sp>
          <p:sp>
            <p:nvSpPr>
              <p:cNvPr id="48200" name="Freeform 128"/>
              <p:cNvSpPr>
                <a:spLocks/>
              </p:cNvSpPr>
              <p:nvPr/>
            </p:nvSpPr>
            <p:spPr bwMode="auto">
              <a:xfrm>
                <a:off x="7558" y="6698"/>
                <a:ext cx="56" cy="42"/>
              </a:xfrm>
              <a:custGeom>
                <a:avLst/>
                <a:gdLst>
                  <a:gd name="T0" fmla="*/ 56 w 56"/>
                  <a:gd name="T1" fmla="*/ 14 h 42"/>
                  <a:gd name="T2" fmla="*/ 34 w 56"/>
                  <a:gd name="T3" fmla="*/ 0 h 42"/>
                  <a:gd name="T4" fmla="*/ 0 w 56"/>
                  <a:gd name="T5" fmla="*/ 8 h 42"/>
                  <a:gd name="T6" fmla="*/ 4 w 56"/>
                  <a:gd name="T7" fmla="*/ 33 h 42"/>
                  <a:gd name="T8" fmla="*/ 31 w 56"/>
                  <a:gd name="T9" fmla="*/ 42 h 42"/>
                  <a:gd name="T10" fmla="*/ 52 w 56"/>
                  <a:gd name="T11" fmla="*/ 34 h 42"/>
                  <a:gd name="T12" fmla="*/ 56 w 56"/>
                  <a:gd name="T13" fmla="*/ 14 h 42"/>
                  <a:gd name="T14" fmla="*/ 56 w 56"/>
                  <a:gd name="T15" fmla="*/ 14 h 42"/>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42"/>
                  <a:gd name="T26" fmla="*/ 56 w 56"/>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42">
                    <a:moveTo>
                      <a:pt x="56" y="14"/>
                    </a:moveTo>
                    <a:lnTo>
                      <a:pt x="34" y="0"/>
                    </a:lnTo>
                    <a:lnTo>
                      <a:pt x="0" y="8"/>
                    </a:lnTo>
                    <a:lnTo>
                      <a:pt x="4" y="33"/>
                    </a:lnTo>
                    <a:lnTo>
                      <a:pt x="31" y="42"/>
                    </a:lnTo>
                    <a:lnTo>
                      <a:pt x="52" y="34"/>
                    </a:lnTo>
                    <a:lnTo>
                      <a:pt x="56" y="14"/>
                    </a:lnTo>
                    <a:close/>
                  </a:path>
                </a:pathLst>
              </a:custGeom>
              <a:solidFill>
                <a:srgbClr val="757000"/>
              </a:solidFill>
              <a:ln w="9525">
                <a:noFill/>
                <a:round/>
                <a:headEnd/>
                <a:tailEnd/>
              </a:ln>
            </p:spPr>
            <p:txBody>
              <a:bodyPr/>
              <a:lstStyle/>
              <a:p>
                <a:endParaRPr lang="en-US">
                  <a:solidFill>
                    <a:srgbClr val="000000"/>
                  </a:solidFill>
                </a:endParaRPr>
              </a:p>
            </p:txBody>
          </p:sp>
          <p:sp>
            <p:nvSpPr>
              <p:cNvPr id="48201" name="Freeform 129"/>
              <p:cNvSpPr>
                <a:spLocks/>
              </p:cNvSpPr>
              <p:nvPr/>
            </p:nvSpPr>
            <p:spPr bwMode="auto">
              <a:xfrm>
                <a:off x="7217" y="6377"/>
                <a:ext cx="57" cy="52"/>
              </a:xfrm>
              <a:custGeom>
                <a:avLst/>
                <a:gdLst>
                  <a:gd name="T0" fmla="*/ 51 w 57"/>
                  <a:gd name="T1" fmla="*/ 37 h 52"/>
                  <a:gd name="T2" fmla="*/ 57 w 57"/>
                  <a:gd name="T3" fmla="*/ 15 h 52"/>
                  <a:gd name="T4" fmla="*/ 27 w 57"/>
                  <a:gd name="T5" fmla="*/ 0 h 52"/>
                  <a:gd name="T6" fmla="*/ 0 w 57"/>
                  <a:gd name="T7" fmla="*/ 13 h 52"/>
                  <a:gd name="T8" fmla="*/ 5 w 57"/>
                  <a:gd name="T9" fmla="*/ 32 h 52"/>
                  <a:gd name="T10" fmla="*/ 35 w 57"/>
                  <a:gd name="T11" fmla="*/ 52 h 52"/>
                  <a:gd name="T12" fmla="*/ 51 w 57"/>
                  <a:gd name="T13" fmla="*/ 37 h 52"/>
                  <a:gd name="T14" fmla="*/ 51 w 57"/>
                  <a:gd name="T15" fmla="*/ 37 h 52"/>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52"/>
                  <a:gd name="T26" fmla="*/ 57 w 57"/>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52">
                    <a:moveTo>
                      <a:pt x="51" y="37"/>
                    </a:moveTo>
                    <a:lnTo>
                      <a:pt x="57" y="15"/>
                    </a:lnTo>
                    <a:lnTo>
                      <a:pt x="27" y="0"/>
                    </a:lnTo>
                    <a:lnTo>
                      <a:pt x="0" y="13"/>
                    </a:lnTo>
                    <a:lnTo>
                      <a:pt x="5" y="32"/>
                    </a:lnTo>
                    <a:lnTo>
                      <a:pt x="35" y="52"/>
                    </a:lnTo>
                    <a:lnTo>
                      <a:pt x="51" y="37"/>
                    </a:lnTo>
                    <a:close/>
                  </a:path>
                </a:pathLst>
              </a:custGeom>
              <a:solidFill>
                <a:srgbClr val="D1D142"/>
              </a:solidFill>
              <a:ln w="9525">
                <a:noFill/>
                <a:round/>
                <a:headEnd/>
                <a:tailEnd/>
              </a:ln>
            </p:spPr>
            <p:txBody>
              <a:bodyPr/>
              <a:lstStyle/>
              <a:p>
                <a:endParaRPr lang="en-US">
                  <a:solidFill>
                    <a:srgbClr val="000000"/>
                  </a:solidFill>
                </a:endParaRPr>
              </a:p>
            </p:txBody>
          </p:sp>
          <p:sp>
            <p:nvSpPr>
              <p:cNvPr id="48202" name="Freeform 130"/>
              <p:cNvSpPr>
                <a:spLocks/>
              </p:cNvSpPr>
              <p:nvPr/>
            </p:nvSpPr>
            <p:spPr bwMode="auto">
              <a:xfrm>
                <a:off x="7222" y="6381"/>
                <a:ext cx="41" cy="48"/>
              </a:xfrm>
              <a:custGeom>
                <a:avLst/>
                <a:gdLst>
                  <a:gd name="T0" fmla="*/ 29 w 41"/>
                  <a:gd name="T1" fmla="*/ 0 h 48"/>
                  <a:gd name="T2" fmla="*/ 29 w 41"/>
                  <a:gd name="T3" fmla="*/ 19 h 48"/>
                  <a:gd name="T4" fmla="*/ 0 w 41"/>
                  <a:gd name="T5" fmla="*/ 28 h 48"/>
                  <a:gd name="T6" fmla="*/ 7 w 41"/>
                  <a:gd name="T7" fmla="*/ 42 h 48"/>
                  <a:gd name="T8" fmla="*/ 30 w 41"/>
                  <a:gd name="T9" fmla="*/ 48 h 48"/>
                  <a:gd name="T10" fmla="*/ 41 w 41"/>
                  <a:gd name="T11" fmla="*/ 31 h 48"/>
                  <a:gd name="T12" fmla="*/ 41 w 41"/>
                  <a:gd name="T13" fmla="*/ 3 h 48"/>
                  <a:gd name="T14" fmla="*/ 29 w 41"/>
                  <a:gd name="T15" fmla="*/ 0 h 48"/>
                  <a:gd name="T16" fmla="*/ 29 w 41"/>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8"/>
                  <a:gd name="T29" fmla="*/ 41 w 41"/>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8">
                    <a:moveTo>
                      <a:pt x="29" y="0"/>
                    </a:moveTo>
                    <a:lnTo>
                      <a:pt x="29" y="19"/>
                    </a:lnTo>
                    <a:lnTo>
                      <a:pt x="0" y="28"/>
                    </a:lnTo>
                    <a:lnTo>
                      <a:pt x="7" y="42"/>
                    </a:lnTo>
                    <a:lnTo>
                      <a:pt x="30" y="48"/>
                    </a:lnTo>
                    <a:lnTo>
                      <a:pt x="41" y="31"/>
                    </a:lnTo>
                    <a:lnTo>
                      <a:pt x="41" y="3"/>
                    </a:lnTo>
                    <a:lnTo>
                      <a:pt x="29" y="0"/>
                    </a:lnTo>
                    <a:close/>
                  </a:path>
                </a:pathLst>
              </a:custGeom>
              <a:solidFill>
                <a:srgbClr val="757000"/>
              </a:solidFill>
              <a:ln w="9525">
                <a:noFill/>
                <a:round/>
                <a:headEnd/>
                <a:tailEnd/>
              </a:ln>
            </p:spPr>
            <p:txBody>
              <a:bodyPr/>
              <a:lstStyle/>
              <a:p>
                <a:endParaRPr lang="en-US">
                  <a:solidFill>
                    <a:srgbClr val="000000"/>
                  </a:solidFill>
                </a:endParaRPr>
              </a:p>
            </p:txBody>
          </p:sp>
          <p:sp>
            <p:nvSpPr>
              <p:cNvPr id="48203" name="Freeform 131"/>
              <p:cNvSpPr>
                <a:spLocks/>
              </p:cNvSpPr>
              <p:nvPr/>
            </p:nvSpPr>
            <p:spPr bwMode="auto">
              <a:xfrm>
                <a:off x="7163" y="6426"/>
                <a:ext cx="53" cy="47"/>
              </a:xfrm>
              <a:custGeom>
                <a:avLst/>
                <a:gdLst>
                  <a:gd name="T0" fmla="*/ 29 w 53"/>
                  <a:gd name="T1" fmla="*/ 47 h 47"/>
                  <a:gd name="T2" fmla="*/ 53 w 53"/>
                  <a:gd name="T3" fmla="*/ 23 h 47"/>
                  <a:gd name="T4" fmla="*/ 24 w 53"/>
                  <a:gd name="T5" fmla="*/ 0 h 47"/>
                  <a:gd name="T6" fmla="*/ 0 w 53"/>
                  <a:gd name="T7" fmla="*/ 17 h 47"/>
                  <a:gd name="T8" fmla="*/ 0 w 53"/>
                  <a:gd name="T9" fmla="*/ 36 h 47"/>
                  <a:gd name="T10" fmla="*/ 29 w 53"/>
                  <a:gd name="T11" fmla="*/ 47 h 47"/>
                  <a:gd name="T12" fmla="*/ 29 w 53"/>
                  <a:gd name="T13" fmla="*/ 47 h 47"/>
                  <a:gd name="T14" fmla="*/ 0 60000 65536"/>
                  <a:gd name="T15" fmla="*/ 0 60000 65536"/>
                  <a:gd name="T16" fmla="*/ 0 60000 65536"/>
                  <a:gd name="T17" fmla="*/ 0 60000 65536"/>
                  <a:gd name="T18" fmla="*/ 0 60000 65536"/>
                  <a:gd name="T19" fmla="*/ 0 60000 65536"/>
                  <a:gd name="T20" fmla="*/ 0 60000 65536"/>
                  <a:gd name="T21" fmla="*/ 0 w 53"/>
                  <a:gd name="T22" fmla="*/ 0 h 47"/>
                  <a:gd name="T23" fmla="*/ 53 w 53"/>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47">
                    <a:moveTo>
                      <a:pt x="29" y="47"/>
                    </a:moveTo>
                    <a:lnTo>
                      <a:pt x="53" y="23"/>
                    </a:lnTo>
                    <a:lnTo>
                      <a:pt x="24" y="0"/>
                    </a:lnTo>
                    <a:lnTo>
                      <a:pt x="0" y="17"/>
                    </a:lnTo>
                    <a:lnTo>
                      <a:pt x="0" y="36"/>
                    </a:lnTo>
                    <a:lnTo>
                      <a:pt x="29" y="47"/>
                    </a:lnTo>
                    <a:close/>
                  </a:path>
                </a:pathLst>
              </a:custGeom>
              <a:solidFill>
                <a:srgbClr val="D1D142"/>
              </a:solidFill>
              <a:ln w="9525">
                <a:noFill/>
                <a:round/>
                <a:headEnd/>
                <a:tailEnd/>
              </a:ln>
            </p:spPr>
            <p:txBody>
              <a:bodyPr/>
              <a:lstStyle/>
              <a:p>
                <a:endParaRPr lang="en-US">
                  <a:solidFill>
                    <a:srgbClr val="000000"/>
                  </a:solidFill>
                </a:endParaRPr>
              </a:p>
            </p:txBody>
          </p:sp>
          <p:sp>
            <p:nvSpPr>
              <p:cNvPr id="48204" name="Freeform 132"/>
              <p:cNvSpPr>
                <a:spLocks/>
              </p:cNvSpPr>
              <p:nvPr/>
            </p:nvSpPr>
            <p:spPr bwMode="auto">
              <a:xfrm>
                <a:off x="7160" y="6432"/>
                <a:ext cx="47" cy="43"/>
              </a:xfrm>
              <a:custGeom>
                <a:avLst/>
                <a:gdLst>
                  <a:gd name="T0" fmla="*/ 38 w 47"/>
                  <a:gd name="T1" fmla="*/ 0 h 43"/>
                  <a:gd name="T2" fmla="*/ 34 w 47"/>
                  <a:gd name="T3" fmla="*/ 19 h 43"/>
                  <a:gd name="T4" fmla="*/ 3 w 47"/>
                  <a:gd name="T5" fmla="*/ 20 h 43"/>
                  <a:gd name="T6" fmla="*/ 0 w 47"/>
                  <a:gd name="T7" fmla="*/ 35 h 43"/>
                  <a:gd name="T8" fmla="*/ 14 w 47"/>
                  <a:gd name="T9" fmla="*/ 38 h 43"/>
                  <a:gd name="T10" fmla="*/ 38 w 47"/>
                  <a:gd name="T11" fmla="*/ 43 h 43"/>
                  <a:gd name="T12" fmla="*/ 47 w 47"/>
                  <a:gd name="T13" fmla="*/ 33 h 43"/>
                  <a:gd name="T14" fmla="*/ 44 w 47"/>
                  <a:gd name="T15" fmla="*/ 4 h 43"/>
                  <a:gd name="T16" fmla="*/ 38 w 47"/>
                  <a:gd name="T17" fmla="*/ 0 h 43"/>
                  <a:gd name="T18" fmla="*/ 38 w 47"/>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43"/>
                  <a:gd name="T32" fmla="*/ 47 w 47"/>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43">
                    <a:moveTo>
                      <a:pt x="38" y="0"/>
                    </a:moveTo>
                    <a:lnTo>
                      <a:pt x="34" y="19"/>
                    </a:lnTo>
                    <a:lnTo>
                      <a:pt x="3" y="20"/>
                    </a:lnTo>
                    <a:lnTo>
                      <a:pt x="0" y="35"/>
                    </a:lnTo>
                    <a:lnTo>
                      <a:pt x="14" y="38"/>
                    </a:lnTo>
                    <a:lnTo>
                      <a:pt x="38" y="43"/>
                    </a:lnTo>
                    <a:lnTo>
                      <a:pt x="47" y="33"/>
                    </a:lnTo>
                    <a:lnTo>
                      <a:pt x="44" y="4"/>
                    </a:lnTo>
                    <a:lnTo>
                      <a:pt x="38" y="0"/>
                    </a:lnTo>
                    <a:close/>
                  </a:path>
                </a:pathLst>
              </a:custGeom>
              <a:solidFill>
                <a:srgbClr val="757000"/>
              </a:solidFill>
              <a:ln w="9525">
                <a:noFill/>
                <a:round/>
                <a:headEnd/>
                <a:tailEnd/>
              </a:ln>
            </p:spPr>
            <p:txBody>
              <a:bodyPr/>
              <a:lstStyle/>
              <a:p>
                <a:endParaRPr lang="en-US">
                  <a:solidFill>
                    <a:srgbClr val="000000"/>
                  </a:solidFill>
                </a:endParaRPr>
              </a:p>
            </p:txBody>
          </p:sp>
          <p:sp>
            <p:nvSpPr>
              <p:cNvPr id="48205" name="Freeform 133"/>
              <p:cNvSpPr>
                <a:spLocks/>
              </p:cNvSpPr>
              <p:nvPr/>
            </p:nvSpPr>
            <p:spPr bwMode="auto">
              <a:xfrm>
                <a:off x="7086" y="6480"/>
                <a:ext cx="44" cy="50"/>
              </a:xfrm>
              <a:custGeom>
                <a:avLst/>
                <a:gdLst>
                  <a:gd name="T0" fmla="*/ 39 w 44"/>
                  <a:gd name="T1" fmla="*/ 48 h 50"/>
                  <a:gd name="T2" fmla="*/ 44 w 44"/>
                  <a:gd name="T3" fmla="*/ 17 h 50"/>
                  <a:gd name="T4" fmla="*/ 26 w 44"/>
                  <a:gd name="T5" fmla="*/ 0 h 50"/>
                  <a:gd name="T6" fmla="*/ 0 w 44"/>
                  <a:gd name="T7" fmla="*/ 11 h 50"/>
                  <a:gd name="T8" fmla="*/ 0 w 44"/>
                  <a:gd name="T9" fmla="*/ 39 h 50"/>
                  <a:gd name="T10" fmla="*/ 14 w 44"/>
                  <a:gd name="T11" fmla="*/ 50 h 50"/>
                  <a:gd name="T12" fmla="*/ 39 w 44"/>
                  <a:gd name="T13" fmla="*/ 48 h 50"/>
                  <a:gd name="T14" fmla="*/ 39 w 44"/>
                  <a:gd name="T15" fmla="*/ 48 h 50"/>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50"/>
                  <a:gd name="T26" fmla="*/ 44 w 44"/>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50">
                    <a:moveTo>
                      <a:pt x="39" y="48"/>
                    </a:moveTo>
                    <a:lnTo>
                      <a:pt x="44" y="17"/>
                    </a:lnTo>
                    <a:lnTo>
                      <a:pt x="26" y="0"/>
                    </a:lnTo>
                    <a:lnTo>
                      <a:pt x="0" y="11"/>
                    </a:lnTo>
                    <a:lnTo>
                      <a:pt x="0" y="39"/>
                    </a:lnTo>
                    <a:lnTo>
                      <a:pt x="14" y="50"/>
                    </a:lnTo>
                    <a:lnTo>
                      <a:pt x="39" y="48"/>
                    </a:lnTo>
                    <a:close/>
                  </a:path>
                </a:pathLst>
              </a:custGeom>
              <a:solidFill>
                <a:srgbClr val="D1D142"/>
              </a:solidFill>
              <a:ln w="9525">
                <a:noFill/>
                <a:round/>
                <a:headEnd/>
                <a:tailEnd/>
              </a:ln>
            </p:spPr>
            <p:txBody>
              <a:bodyPr/>
              <a:lstStyle/>
              <a:p>
                <a:endParaRPr lang="en-US">
                  <a:solidFill>
                    <a:srgbClr val="000000"/>
                  </a:solidFill>
                </a:endParaRPr>
              </a:p>
            </p:txBody>
          </p:sp>
          <p:sp>
            <p:nvSpPr>
              <p:cNvPr id="48206" name="Freeform 134"/>
              <p:cNvSpPr>
                <a:spLocks/>
              </p:cNvSpPr>
              <p:nvPr/>
            </p:nvSpPr>
            <p:spPr bwMode="auto">
              <a:xfrm>
                <a:off x="7086" y="6502"/>
                <a:ext cx="39" cy="28"/>
              </a:xfrm>
              <a:custGeom>
                <a:avLst/>
                <a:gdLst>
                  <a:gd name="T0" fmla="*/ 39 w 39"/>
                  <a:gd name="T1" fmla="*/ 26 h 28"/>
                  <a:gd name="T2" fmla="*/ 34 w 39"/>
                  <a:gd name="T3" fmla="*/ 6 h 28"/>
                  <a:gd name="T4" fmla="*/ 16 w 39"/>
                  <a:gd name="T5" fmla="*/ 0 h 28"/>
                  <a:gd name="T6" fmla="*/ 0 w 39"/>
                  <a:gd name="T7" fmla="*/ 17 h 28"/>
                  <a:gd name="T8" fmla="*/ 14 w 39"/>
                  <a:gd name="T9" fmla="*/ 28 h 28"/>
                  <a:gd name="T10" fmla="*/ 39 w 39"/>
                  <a:gd name="T11" fmla="*/ 26 h 28"/>
                  <a:gd name="T12" fmla="*/ 39 w 39"/>
                  <a:gd name="T13" fmla="*/ 26 h 28"/>
                  <a:gd name="T14" fmla="*/ 0 60000 65536"/>
                  <a:gd name="T15" fmla="*/ 0 60000 65536"/>
                  <a:gd name="T16" fmla="*/ 0 60000 65536"/>
                  <a:gd name="T17" fmla="*/ 0 60000 65536"/>
                  <a:gd name="T18" fmla="*/ 0 60000 65536"/>
                  <a:gd name="T19" fmla="*/ 0 60000 65536"/>
                  <a:gd name="T20" fmla="*/ 0 60000 65536"/>
                  <a:gd name="T21" fmla="*/ 0 w 39"/>
                  <a:gd name="T22" fmla="*/ 0 h 28"/>
                  <a:gd name="T23" fmla="*/ 39 w 3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8">
                    <a:moveTo>
                      <a:pt x="39" y="26"/>
                    </a:moveTo>
                    <a:lnTo>
                      <a:pt x="34" y="6"/>
                    </a:lnTo>
                    <a:lnTo>
                      <a:pt x="16" y="0"/>
                    </a:lnTo>
                    <a:lnTo>
                      <a:pt x="0" y="17"/>
                    </a:lnTo>
                    <a:lnTo>
                      <a:pt x="14" y="28"/>
                    </a:lnTo>
                    <a:lnTo>
                      <a:pt x="39" y="26"/>
                    </a:lnTo>
                    <a:close/>
                  </a:path>
                </a:pathLst>
              </a:custGeom>
              <a:solidFill>
                <a:srgbClr val="757000"/>
              </a:solidFill>
              <a:ln w="9525">
                <a:noFill/>
                <a:round/>
                <a:headEnd/>
                <a:tailEnd/>
              </a:ln>
            </p:spPr>
            <p:txBody>
              <a:bodyPr/>
              <a:lstStyle/>
              <a:p>
                <a:endParaRPr lang="en-US">
                  <a:solidFill>
                    <a:srgbClr val="000000"/>
                  </a:solidFill>
                </a:endParaRPr>
              </a:p>
            </p:txBody>
          </p:sp>
          <p:sp>
            <p:nvSpPr>
              <p:cNvPr id="48207" name="Freeform 135"/>
              <p:cNvSpPr>
                <a:spLocks/>
              </p:cNvSpPr>
              <p:nvPr/>
            </p:nvSpPr>
            <p:spPr bwMode="auto">
              <a:xfrm>
                <a:off x="6799" y="5840"/>
                <a:ext cx="522" cy="525"/>
              </a:xfrm>
              <a:custGeom>
                <a:avLst/>
                <a:gdLst>
                  <a:gd name="T0" fmla="*/ 175 w 522"/>
                  <a:gd name="T1" fmla="*/ 114 h 525"/>
                  <a:gd name="T2" fmla="*/ 233 w 522"/>
                  <a:gd name="T3" fmla="*/ 139 h 525"/>
                  <a:gd name="T4" fmla="*/ 308 w 522"/>
                  <a:gd name="T5" fmla="*/ 191 h 525"/>
                  <a:gd name="T6" fmla="*/ 323 w 522"/>
                  <a:gd name="T7" fmla="*/ 205 h 525"/>
                  <a:gd name="T8" fmla="*/ 348 w 522"/>
                  <a:gd name="T9" fmla="*/ 222 h 525"/>
                  <a:gd name="T10" fmla="*/ 364 w 522"/>
                  <a:gd name="T11" fmla="*/ 242 h 525"/>
                  <a:gd name="T12" fmla="*/ 400 w 522"/>
                  <a:gd name="T13" fmla="*/ 271 h 525"/>
                  <a:gd name="T14" fmla="*/ 421 w 522"/>
                  <a:gd name="T15" fmla="*/ 298 h 525"/>
                  <a:gd name="T16" fmla="*/ 470 w 522"/>
                  <a:gd name="T17" fmla="*/ 340 h 525"/>
                  <a:gd name="T18" fmla="*/ 522 w 522"/>
                  <a:gd name="T19" fmla="*/ 415 h 525"/>
                  <a:gd name="T20" fmla="*/ 522 w 522"/>
                  <a:gd name="T21" fmla="*/ 472 h 525"/>
                  <a:gd name="T22" fmla="*/ 506 w 522"/>
                  <a:gd name="T23" fmla="*/ 525 h 525"/>
                  <a:gd name="T24" fmla="*/ 469 w 522"/>
                  <a:gd name="T25" fmla="*/ 477 h 525"/>
                  <a:gd name="T26" fmla="*/ 421 w 522"/>
                  <a:gd name="T27" fmla="*/ 392 h 525"/>
                  <a:gd name="T28" fmla="*/ 421 w 522"/>
                  <a:gd name="T29" fmla="*/ 439 h 525"/>
                  <a:gd name="T30" fmla="*/ 408 w 522"/>
                  <a:gd name="T31" fmla="*/ 408 h 525"/>
                  <a:gd name="T32" fmla="*/ 367 w 522"/>
                  <a:gd name="T33" fmla="*/ 342 h 525"/>
                  <a:gd name="T34" fmla="*/ 366 w 522"/>
                  <a:gd name="T35" fmla="*/ 398 h 525"/>
                  <a:gd name="T36" fmla="*/ 367 w 522"/>
                  <a:gd name="T37" fmla="*/ 437 h 525"/>
                  <a:gd name="T38" fmla="*/ 345 w 522"/>
                  <a:gd name="T39" fmla="*/ 393 h 525"/>
                  <a:gd name="T40" fmla="*/ 307 w 522"/>
                  <a:gd name="T41" fmla="*/ 277 h 525"/>
                  <a:gd name="T42" fmla="*/ 305 w 522"/>
                  <a:gd name="T43" fmla="*/ 320 h 525"/>
                  <a:gd name="T44" fmla="*/ 309 w 522"/>
                  <a:gd name="T45" fmla="*/ 371 h 525"/>
                  <a:gd name="T46" fmla="*/ 283 w 522"/>
                  <a:gd name="T47" fmla="*/ 315 h 525"/>
                  <a:gd name="T48" fmla="*/ 265 w 522"/>
                  <a:gd name="T49" fmla="*/ 233 h 525"/>
                  <a:gd name="T50" fmla="*/ 246 w 522"/>
                  <a:gd name="T51" fmla="*/ 307 h 525"/>
                  <a:gd name="T52" fmla="*/ 235 w 522"/>
                  <a:gd name="T53" fmla="*/ 257 h 525"/>
                  <a:gd name="T54" fmla="*/ 223 w 522"/>
                  <a:gd name="T55" fmla="*/ 268 h 525"/>
                  <a:gd name="T56" fmla="*/ 214 w 522"/>
                  <a:gd name="T57" fmla="*/ 229 h 525"/>
                  <a:gd name="T58" fmla="*/ 195 w 522"/>
                  <a:gd name="T59" fmla="*/ 192 h 525"/>
                  <a:gd name="T60" fmla="*/ 165 w 522"/>
                  <a:gd name="T61" fmla="*/ 241 h 525"/>
                  <a:gd name="T62" fmla="*/ 165 w 522"/>
                  <a:gd name="T63" fmla="*/ 185 h 525"/>
                  <a:gd name="T64" fmla="*/ 147 w 522"/>
                  <a:gd name="T65" fmla="*/ 174 h 525"/>
                  <a:gd name="T66" fmla="*/ 120 w 522"/>
                  <a:gd name="T67" fmla="*/ 169 h 525"/>
                  <a:gd name="T68" fmla="*/ 94 w 522"/>
                  <a:gd name="T69" fmla="*/ 194 h 525"/>
                  <a:gd name="T70" fmla="*/ 77 w 522"/>
                  <a:gd name="T71" fmla="*/ 149 h 525"/>
                  <a:gd name="T72" fmla="*/ 48 w 522"/>
                  <a:gd name="T73" fmla="*/ 184 h 525"/>
                  <a:gd name="T74" fmla="*/ 0 w 522"/>
                  <a:gd name="T75" fmla="*/ 167 h 525"/>
                  <a:gd name="T76" fmla="*/ 38 w 522"/>
                  <a:gd name="T77" fmla="*/ 153 h 525"/>
                  <a:gd name="T78" fmla="*/ 54 w 522"/>
                  <a:gd name="T79" fmla="*/ 130 h 525"/>
                  <a:gd name="T80" fmla="*/ 20 w 522"/>
                  <a:gd name="T81" fmla="*/ 80 h 525"/>
                  <a:gd name="T82" fmla="*/ 16 w 522"/>
                  <a:gd name="T83" fmla="*/ 16 h 525"/>
                  <a:gd name="T84" fmla="*/ 46 w 522"/>
                  <a:gd name="T85" fmla="*/ 44 h 525"/>
                  <a:gd name="T86" fmla="*/ 91 w 522"/>
                  <a:gd name="T87" fmla="*/ 105 h 525"/>
                  <a:gd name="T88" fmla="*/ 109 w 522"/>
                  <a:gd name="T89" fmla="*/ 96 h 525"/>
                  <a:gd name="T90" fmla="*/ 109 w 522"/>
                  <a:gd name="T91" fmla="*/ 70 h 525"/>
                  <a:gd name="T92" fmla="*/ 111 w 522"/>
                  <a:gd name="T93" fmla="*/ 0 h 525"/>
                  <a:gd name="T94" fmla="*/ 157 w 522"/>
                  <a:gd name="T95" fmla="*/ 66 h 525"/>
                  <a:gd name="T96" fmla="*/ 152 w 522"/>
                  <a:gd name="T97" fmla="*/ 111 h 525"/>
                  <a:gd name="T98" fmla="*/ 175 w 522"/>
                  <a:gd name="T99" fmla="*/ 114 h 525"/>
                  <a:gd name="T100" fmla="*/ 175 w 522"/>
                  <a:gd name="T101" fmla="*/ 114 h 5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2"/>
                  <a:gd name="T154" fmla="*/ 0 h 525"/>
                  <a:gd name="T155" fmla="*/ 522 w 522"/>
                  <a:gd name="T156" fmla="*/ 525 h 5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2" h="525">
                    <a:moveTo>
                      <a:pt x="175" y="114"/>
                    </a:moveTo>
                    <a:lnTo>
                      <a:pt x="233" y="139"/>
                    </a:lnTo>
                    <a:lnTo>
                      <a:pt x="308" y="191"/>
                    </a:lnTo>
                    <a:lnTo>
                      <a:pt x="323" y="205"/>
                    </a:lnTo>
                    <a:lnTo>
                      <a:pt x="348" y="222"/>
                    </a:lnTo>
                    <a:lnTo>
                      <a:pt x="364" y="242"/>
                    </a:lnTo>
                    <a:lnTo>
                      <a:pt x="400" y="271"/>
                    </a:lnTo>
                    <a:lnTo>
                      <a:pt x="421" y="298"/>
                    </a:lnTo>
                    <a:lnTo>
                      <a:pt x="470" y="340"/>
                    </a:lnTo>
                    <a:lnTo>
                      <a:pt x="522" y="415"/>
                    </a:lnTo>
                    <a:lnTo>
                      <a:pt x="522" y="472"/>
                    </a:lnTo>
                    <a:lnTo>
                      <a:pt x="506" y="525"/>
                    </a:lnTo>
                    <a:lnTo>
                      <a:pt x="469" y="477"/>
                    </a:lnTo>
                    <a:lnTo>
                      <a:pt x="421" y="392"/>
                    </a:lnTo>
                    <a:lnTo>
                      <a:pt x="421" y="439"/>
                    </a:lnTo>
                    <a:lnTo>
                      <a:pt x="408" y="408"/>
                    </a:lnTo>
                    <a:lnTo>
                      <a:pt x="367" y="342"/>
                    </a:lnTo>
                    <a:lnTo>
                      <a:pt x="366" y="398"/>
                    </a:lnTo>
                    <a:lnTo>
                      <a:pt x="367" y="437"/>
                    </a:lnTo>
                    <a:lnTo>
                      <a:pt x="345" y="393"/>
                    </a:lnTo>
                    <a:lnTo>
                      <a:pt x="307" y="277"/>
                    </a:lnTo>
                    <a:lnTo>
                      <a:pt x="305" y="320"/>
                    </a:lnTo>
                    <a:lnTo>
                      <a:pt x="309" y="371"/>
                    </a:lnTo>
                    <a:lnTo>
                      <a:pt x="283" y="315"/>
                    </a:lnTo>
                    <a:lnTo>
                      <a:pt x="265" y="233"/>
                    </a:lnTo>
                    <a:lnTo>
                      <a:pt x="246" y="307"/>
                    </a:lnTo>
                    <a:lnTo>
                      <a:pt x="235" y="257"/>
                    </a:lnTo>
                    <a:lnTo>
                      <a:pt x="223" y="268"/>
                    </a:lnTo>
                    <a:lnTo>
                      <a:pt x="214" y="229"/>
                    </a:lnTo>
                    <a:lnTo>
                      <a:pt x="195" y="192"/>
                    </a:lnTo>
                    <a:lnTo>
                      <a:pt x="165" y="241"/>
                    </a:lnTo>
                    <a:lnTo>
                      <a:pt x="165" y="185"/>
                    </a:lnTo>
                    <a:lnTo>
                      <a:pt x="147" y="174"/>
                    </a:lnTo>
                    <a:lnTo>
                      <a:pt x="120" y="169"/>
                    </a:lnTo>
                    <a:lnTo>
                      <a:pt x="94" y="194"/>
                    </a:lnTo>
                    <a:lnTo>
                      <a:pt x="77" y="149"/>
                    </a:lnTo>
                    <a:lnTo>
                      <a:pt x="48" y="184"/>
                    </a:lnTo>
                    <a:lnTo>
                      <a:pt x="0" y="167"/>
                    </a:lnTo>
                    <a:lnTo>
                      <a:pt x="38" y="153"/>
                    </a:lnTo>
                    <a:lnTo>
                      <a:pt x="54" y="130"/>
                    </a:lnTo>
                    <a:lnTo>
                      <a:pt x="20" y="80"/>
                    </a:lnTo>
                    <a:lnTo>
                      <a:pt x="16" y="16"/>
                    </a:lnTo>
                    <a:lnTo>
                      <a:pt x="46" y="44"/>
                    </a:lnTo>
                    <a:lnTo>
                      <a:pt x="91" y="105"/>
                    </a:lnTo>
                    <a:lnTo>
                      <a:pt x="109" y="96"/>
                    </a:lnTo>
                    <a:lnTo>
                      <a:pt x="109" y="70"/>
                    </a:lnTo>
                    <a:lnTo>
                      <a:pt x="111" y="0"/>
                    </a:lnTo>
                    <a:lnTo>
                      <a:pt x="157" y="66"/>
                    </a:lnTo>
                    <a:lnTo>
                      <a:pt x="152" y="111"/>
                    </a:lnTo>
                    <a:lnTo>
                      <a:pt x="175" y="114"/>
                    </a:lnTo>
                    <a:close/>
                  </a:path>
                </a:pathLst>
              </a:custGeom>
              <a:solidFill>
                <a:srgbClr val="333333"/>
              </a:solidFill>
              <a:ln w="9525">
                <a:noFill/>
                <a:round/>
                <a:headEnd/>
                <a:tailEnd/>
              </a:ln>
            </p:spPr>
            <p:txBody>
              <a:bodyPr/>
              <a:lstStyle/>
              <a:p>
                <a:endParaRPr lang="en-US">
                  <a:solidFill>
                    <a:srgbClr val="000000"/>
                  </a:solidFill>
                </a:endParaRPr>
              </a:p>
            </p:txBody>
          </p:sp>
          <p:sp>
            <p:nvSpPr>
              <p:cNvPr id="48208" name="Freeform 136"/>
              <p:cNvSpPr>
                <a:spLocks/>
              </p:cNvSpPr>
              <p:nvPr/>
            </p:nvSpPr>
            <p:spPr bwMode="auto">
              <a:xfrm>
                <a:off x="6696" y="5945"/>
                <a:ext cx="317" cy="404"/>
              </a:xfrm>
              <a:custGeom>
                <a:avLst/>
                <a:gdLst>
                  <a:gd name="T0" fmla="*/ 290 w 317"/>
                  <a:gd name="T1" fmla="*/ 6 h 404"/>
                  <a:gd name="T2" fmla="*/ 224 w 317"/>
                  <a:gd name="T3" fmla="*/ 95 h 404"/>
                  <a:gd name="T4" fmla="*/ 197 w 317"/>
                  <a:gd name="T5" fmla="*/ 127 h 404"/>
                  <a:gd name="T6" fmla="*/ 112 w 317"/>
                  <a:gd name="T7" fmla="*/ 71 h 404"/>
                  <a:gd name="T8" fmla="*/ 62 w 317"/>
                  <a:gd name="T9" fmla="*/ 131 h 404"/>
                  <a:gd name="T10" fmla="*/ 145 w 317"/>
                  <a:gd name="T11" fmla="*/ 191 h 404"/>
                  <a:gd name="T12" fmla="*/ 84 w 317"/>
                  <a:gd name="T13" fmla="*/ 290 h 404"/>
                  <a:gd name="T14" fmla="*/ 27 w 317"/>
                  <a:gd name="T15" fmla="*/ 253 h 404"/>
                  <a:gd name="T16" fmla="*/ 0 w 317"/>
                  <a:gd name="T17" fmla="*/ 272 h 404"/>
                  <a:gd name="T18" fmla="*/ 61 w 317"/>
                  <a:gd name="T19" fmla="*/ 333 h 404"/>
                  <a:gd name="T20" fmla="*/ 14 w 317"/>
                  <a:gd name="T21" fmla="*/ 390 h 404"/>
                  <a:gd name="T22" fmla="*/ 29 w 317"/>
                  <a:gd name="T23" fmla="*/ 404 h 404"/>
                  <a:gd name="T24" fmla="*/ 88 w 317"/>
                  <a:gd name="T25" fmla="*/ 345 h 404"/>
                  <a:gd name="T26" fmla="*/ 118 w 317"/>
                  <a:gd name="T27" fmla="*/ 384 h 404"/>
                  <a:gd name="T28" fmla="*/ 140 w 317"/>
                  <a:gd name="T29" fmla="*/ 368 h 404"/>
                  <a:gd name="T30" fmla="*/ 109 w 317"/>
                  <a:gd name="T31" fmla="*/ 298 h 404"/>
                  <a:gd name="T32" fmla="*/ 180 w 317"/>
                  <a:gd name="T33" fmla="*/ 193 h 404"/>
                  <a:gd name="T34" fmla="*/ 214 w 317"/>
                  <a:gd name="T35" fmla="*/ 185 h 404"/>
                  <a:gd name="T36" fmla="*/ 236 w 317"/>
                  <a:gd name="T37" fmla="*/ 261 h 404"/>
                  <a:gd name="T38" fmla="*/ 240 w 317"/>
                  <a:gd name="T39" fmla="*/ 331 h 404"/>
                  <a:gd name="T40" fmla="*/ 212 w 317"/>
                  <a:gd name="T41" fmla="*/ 331 h 404"/>
                  <a:gd name="T42" fmla="*/ 241 w 317"/>
                  <a:gd name="T43" fmla="*/ 362 h 404"/>
                  <a:gd name="T44" fmla="*/ 262 w 317"/>
                  <a:gd name="T45" fmla="*/ 353 h 404"/>
                  <a:gd name="T46" fmla="*/ 266 w 317"/>
                  <a:gd name="T47" fmla="*/ 310 h 404"/>
                  <a:gd name="T48" fmla="*/ 247 w 317"/>
                  <a:gd name="T49" fmla="*/ 224 h 404"/>
                  <a:gd name="T50" fmla="*/ 215 w 317"/>
                  <a:gd name="T51" fmla="*/ 137 h 404"/>
                  <a:gd name="T52" fmla="*/ 288 w 317"/>
                  <a:gd name="T53" fmla="*/ 62 h 404"/>
                  <a:gd name="T54" fmla="*/ 317 w 317"/>
                  <a:gd name="T55" fmla="*/ 19 h 404"/>
                  <a:gd name="T56" fmla="*/ 306 w 317"/>
                  <a:gd name="T57" fmla="*/ 0 h 404"/>
                  <a:gd name="T58" fmla="*/ 290 w 317"/>
                  <a:gd name="T59" fmla="*/ 6 h 404"/>
                  <a:gd name="T60" fmla="*/ 290 w 317"/>
                  <a:gd name="T61" fmla="*/ 6 h 4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7"/>
                  <a:gd name="T94" fmla="*/ 0 h 404"/>
                  <a:gd name="T95" fmla="*/ 317 w 317"/>
                  <a:gd name="T96" fmla="*/ 404 h 4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7" h="404">
                    <a:moveTo>
                      <a:pt x="290" y="6"/>
                    </a:moveTo>
                    <a:lnTo>
                      <a:pt x="224" y="95"/>
                    </a:lnTo>
                    <a:lnTo>
                      <a:pt x="197" y="127"/>
                    </a:lnTo>
                    <a:lnTo>
                      <a:pt x="112" y="71"/>
                    </a:lnTo>
                    <a:lnTo>
                      <a:pt x="62" y="131"/>
                    </a:lnTo>
                    <a:lnTo>
                      <a:pt x="145" y="191"/>
                    </a:lnTo>
                    <a:lnTo>
                      <a:pt x="84" y="290"/>
                    </a:lnTo>
                    <a:lnTo>
                      <a:pt x="27" y="253"/>
                    </a:lnTo>
                    <a:lnTo>
                      <a:pt x="0" y="272"/>
                    </a:lnTo>
                    <a:lnTo>
                      <a:pt x="61" y="333"/>
                    </a:lnTo>
                    <a:lnTo>
                      <a:pt x="14" y="390"/>
                    </a:lnTo>
                    <a:lnTo>
                      <a:pt x="29" y="404"/>
                    </a:lnTo>
                    <a:lnTo>
                      <a:pt x="88" y="345"/>
                    </a:lnTo>
                    <a:lnTo>
                      <a:pt x="118" y="384"/>
                    </a:lnTo>
                    <a:lnTo>
                      <a:pt x="140" y="368"/>
                    </a:lnTo>
                    <a:lnTo>
                      <a:pt x="109" y="298"/>
                    </a:lnTo>
                    <a:lnTo>
                      <a:pt x="180" y="193"/>
                    </a:lnTo>
                    <a:lnTo>
                      <a:pt x="214" y="185"/>
                    </a:lnTo>
                    <a:lnTo>
                      <a:pt x="236" y="261"/>
                    </a:lnTo>
                    <a:lnTo>
                      <a:pt x="240" y="331"/>
                    </a:lnTo>
                    <a:lnTo>
                      <a:pt x="212" y="331"/>
                    </a:lnTo>
                    <a:lnTo>
                      <a:pt x="241" y="362"/>
                    </a:lnTo>
                    <a:lnTo>
                      <a:pt x="262" y="353"/>
                    </a:lnTo>
                    <a:lnTo>
                      <a:pt x="266" y="310"/>
                    </a:lnTo>
                    <a:lnTo>
                      <a:pt x="247" y="224"/>
                    </a:lnTo>
                    <a:lnTo>
                      <a:pt x="215" y="137"/>
                    </a:lnTo>
                    <a:lnTo>
                      <a:pt x="288" y="62"/>
                    </a:lnTo>
                    <a:lnTo>
                      <a:pt x="317" y="19"/>
                    </a:lnTo>
                    <a:lnTo>
                      <a:pt x="306" y="0"/>
                    </a:lnTo>
                    <a:lnTo>
                      <a:pt x="290" y="6"/>
                    </a:lnTo>
                    <a:close/>
                  </a:path>
                </a:pathLst>
              </a:custGeom>
              <a:solidFill>
                <a:srgbClr val="1A1A1A"/>
              </a:solidFill>
              <a:ln w="9525">
                <a:noFill/>
                <a:round/>
                <a:headEnd/>
                <a:tailEnd/>
              </a:ln>
            </p:spPr>
            <p:txBody>
              <a:bodyPr/>
              <a:lstStyle/>
              <a:p>
                <a:endParaRPr lang="en-US">
                  <a:solidFill>
                    <a:srgbClr val="000000"/>
                  </a:solidFill>
                </a:endParaRPr>
              </a:p>
            </p:txBody>
          </p:sp>
          <p:sp>
            <p:nvSpPr>
              <p:cNvPr id="48209" name="Freeform 137"/>
              <p:cNvSpPr>
                <a:spLocks/>
              </p:cNvSpPr>
              <p:nvPr/>
            </p:nvSpPr>
            <p:spPr bwMode="auto">
              <a:xfrm>
                <a:off x="7640" y="6384"/>
                <a:ext cx="319" cy="229"/>
              </a:xfrm>
              <a:custGeom>
                <a:avLst/>
                <a:gdLst>
                  <a:gd name="T0" fmla="*/ 0 w 319"/>
                  <a:gd name="T1" fmla="*/ 0 h 229"/>
                  <a:gd name="T2" fmla="*/ 182 w 319"/>
                  <a:gd name="T3" fmla="*/ 121 h 229"/>
                  <a:gd name="T4" fmla="*/ 288 w 319"/>
                  <a:gd name="T5" fmla="*/ 166 h 229"/>
                  <a:gd name="T6" fmla="*/ 319 w 319"/>
                  <a:gd name="T7" fmla="*/ 225 h 229"/>
                  <a:gd name="T8" fmla="*/ 265 w 319"/>
                  <a:gd name="T9" fmla="*/ 229 h 229"/>
                  <a:gd name="T10" fmla="*/ 231 w 319"/>
                  <a:gd name="T11" fmla="*/ 182 h 229"/>
                  <a:gd name="T12" fmla="*/ 153 w 319"/>
                  <a:gd name="T13" fmla="*/ 144 h 229"/>
                  <a:gd name="T14" fmla="*/ 117 w 319"/>
                  <a:gd name="T15" fmla="*/ 178 h 229"/>
                  <a:gd name="T16" fmla="*/ 115 w 319"/>
                  <a:gd name="T17" fmla="*/ 221 h 229"/>
                  <a:gd name="T18" fmla="*/ 74 w 319"/>
                  <a:gd name="T19" fmla="*/ 213 h 229"/>
                  <a:gd name="T20" fmla="*/ 73 w 319"/>
                  <a:gd name="T21" fmla="*/ 185 h 229"/>
                  <a:gd name="T22" fmla="*/ 126 w 319"/>
                  <a:gd name="T23" fmla="*/ 130 h 229"/>
                  <a:gd name="T24" fmla="*/ 1 w 319"/>
                  <a:gd name="T25" fmla="*/ 30 h 229"/>
                  <a:gd name="T26" fmla="*/ 0 w 319"/>
                  <a:gd name="T27" fmla="*/ 0 h 229"/>
                  <a:gd name="T28" fmla="*/ 0 w 319"/>
                  <a:gd name="T29" fmla="*/ 0 h 2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9"/>
                  <a:gd name="T46" fmla="*/ 0 h 229"/>
                  <a:gd name="T47" fmla="*/ 319 w 319"/>
                  <a:gd name="T48" fmla="*/ 229 h 2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9" h="229">
                    <a:moveTo>
                      <a:pt x="0" y="0"/>
                    </a:moveTo>
                    <a:lnTo>
                      <a:pt x="182" y="121"/>
                    </a:lnTo>
                    <a:lnTo>
                      <a:pt x="288" y="166"/>
                    </a:lnTo>
                    <a:lnTo>
                      <a:pt x="319" y="225"/>
                    </a:lnTo>
                    <a:lnTo>
                      <a:pt x="265" y="229"/>
                    </a:lnTo>
                    <a:lnTo>
                      <a:pt x="231" y="182"/>
                    </a:lnTo>
                    <a:lnTo>
                      <a:pt x="153" y="144"/>
                    </a:lnTo>
                    <a:lnTo>
                      <a:pt x="117" y="178"/>
                    </a:lnTo>
                    <a:lnTo>
                      <a:pt x="115" y="221"/>
                    </a:lnTo>
                    <a:lnTo>
                      <a:pt x="74" y="213"/>
                    </a:lnTo>
                    <a:lnTo>
                      <a:pt x="73" y="185"/>
                    </a:lnTo>
                    <a:lnTo>
                      <a:pt x="126" y="130"/>
                    </a:lnTo>
                    <a:lnTo>
                      <a:pt x="1" y="30"/>
                    </a:lnTo>
                    <a:lnTo>
                      <a:pt x="0" y="0"/>
                    </a:lnTo>
                    <a:close/>
                  </a:path>
                </a:pathLst>
              </a:custGeom>
              <a:solidFill>
                <a:srgbClr val="1A1A1A"/>
              </a:solidFill>
              <a:ln w="9525">
                <a:noFill/>
                <a:round/>
                <a:headEnd/>
                <a:tailEnd/>
              </a:ln>
            </p:spPr>
            <p:txBody>
              <a:bodyPr/>
              <a:lstStyle/>
              <a:p>
                <a:endParaRPr lang="en-US">
                  <a:solidFill>
                    <a:srgbClr val="000000"/>
                  </a:solidFill>
                </a:endParaRPr>
              </a:p>
            </p:txBody>
          </p:sp>
          <p:sp>
            <p:nvSpPr>
              <p:cNvPr id="48210" name="Freeform 138"/>
              <p:cNvSpPr>
                <a:spLocks/>
              </p:cNvSpPr>
              <p:nvPr/>
            </p:nvSpPr>
            <p:spPr bwMode="auto">
              <a:xfrm>
                <a:off x="7294" y="6381"/>
                <a:ext cx="266" cy="216"/>
              </a:xfrm>
              <a:custGeom>
                <a:avLst/>
                <a:gdLst>
                  <a:gd name="T0" fmla="*/ 254 w 266"/>
                  <a:gd name="T1" fmla="*/ 0 h 216"/>
                  <a:gd name="T2" fmla="*/ 55 w 266"/>
                  <a:gd name="T3" fmla="*/ 154 h 216"/>
                  <a:gd name="T4" fmla="*/ 6 w 266"/>
                  <a:gd name="T5" fmla="*/ 155 h 216"/>
                  <a:gd name="T6" fmla="*/ 0 w 266"/>
                  <a:gd name="T7" fmla="*/ 195 h 216"/>
                  <a:gd name="T8" fmla="*/ 42 w 266"/>
                  <a:gd name="T9" fmla="*/ 211 h 216"/>
                  <a:gd name="T10" fmla="*/ 81 w 266"/>
                  <a:gd name="T11" fmla="*/ 173 h 216"/>
                  <a:gd name="T12" fmla="*/ 131 w 266"/>
                  <a:gd name="T13" fmla="*/ 131 h 216"/>
                  <a:gd name="T14" fmla="*/ 164 w 266"/>
                  <a:gd name="T15" fmla="*/ 172 h 216"/>
                  <a:gd name="T16" fmla="*/ 153 w 266"/>
                  <a:gd name="T17" fmla="*/ 186 h 216"/>
                  <a:gd name="T18" fmla="*/ 157 w 266"/>
                  <a:gd name="T19" fmla="*/ 215 h 216"/>
                  <a:gd name="T20" fmla="*/ 212 w 266"/>
                  <a:gd name="T21" fmla="*/ 216 h 216"/>
                  <a:gd name="T22" fmla="*/ 212 w 266"/>
                  <a:gd name="T23" fmla="*/ 182 h 216"/>
                  <a:gd name="T24" fmla="*/ 163 w 266"/>
                  <a:gd name="T25" fmla="*/ 111 h 216"/>
                  <a:gd name="T26" fmla="*/ 266 w 266"/>
                  <a:gd name="T27" fmla="*/ 27 h 216"/>
                  <a:gd name="T28" fmla="*/ 254 w 266"/>
                  <a:gd name="T29" fmla="*/ 0 h 216"/>
                  <a:gd name="T30" fmla="*/ 254 w 266"/>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6"/>
                  <a:gd name="T49" fmla="*/ 0 h 216"/>
                  <a:gd name="T50" fmla="*/ 266 w 266"/>
                  <a:gd name="T51" fmla="*/ 216 h 2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6" h="216">
                    <a:moveTo>
                      <a:pt x="254" y="0"/>
                    </a:moveTo>
                    <a:lnTo>
                      <a:pt x="55" y="154"/>
                    </a:lnTo>
                    <a:lnTo>
                      <a:pt x="6" y="155"/>
                    </a:lnTo>
                    <a:lnTo>
                      <a:pt x="0" y="195"/>
                    </a:lnTo>
                    <a:lnTo>
                      <a:pt x="42" y="211"/>
                    </a:lnTo>
                    <a:lnTo>
                      <a:pt x="81" y="173"/>
                    </a:lnTo>
                    <a:lnTo>
                      <a:pt x="131" y="131"/>
                    </a:lnTo>
                    <a:lnTo>
                      <a:pt x="164" y="172"/>
                    </a:lnTo>
                    <a:lnTo>
                      <a:pt x="153" y="186"/>
                    </a:lnTo>
                    <a:lnTo>
                      <a:pt x="157" y="215"/>
                    </a:lnTo>
                    <a:lnTo>
                      <a:pt x="212" y="216"/>
                    </a:lnTo>
                    <a:lnTo>
                      <a:pt x="212" y="182"/>
                    </a:lnTo>
                    <a:lnTo>
                      <a:pt x="163" y="111"/>
                    </a:lnTo>
                    <a:lnTo>
                      <a:pt x="266" y="27"/>
                    </a:lnTo>
                    <a:lnTo>
                      <a:pt x="254" y="0"/>
                    </a:lnTo>
                    <a:close/>
                  </a:path>
                </a:pathLst>
              </a:custGeom>
              <a:solidFill>
                <a:srgbClr val="1A1A1A"/>
              </a:solidFill>
              <a:ln w="9525">
                <a:noFill/>
                <a:round/>
                <a:headEnd/>
                <a:tailEnd/>
              </a:ln>
            </p:spPr>
            <p:txBody>
              <a:bodyPr/>
              <a:lstStyle/>
              <a:p>
                <a:endParaRPr lang="en-US">
                  <a:solidFill>
                    <a:srgbClr val="000000"/>
                  </a:solidFill>
                </a:endParaRPr>
              </a:p>
            </p:txBody>
          </p:sp>
        </p:grpSp>
      </p:grpSp>
      <p:grpSp>
        <p:nvGrpSpPr>
          <p:cNvPr id="7" name="Group 162"/>
          <p:cNvGrpSpPr>
            <a:grpSpLocks/>
          </p:cNvGrpSpPr>
          <p:nvPr/>
        </p:nvGrpSpPr>
        <p:grpSpPr bwMode="auto">
          <a:xfrm>
            <a:off x="5556250" y="3730625"/>
            <a:ext cx="1933575" cy="655638"/>
            <a:chOff x="3212" y="2314"/>
            <a:chExt cx="1218" cy="413"/>
          </a:xfrm>
        </p:grpSpPr>
        <p:sp>
          <p:nvSpPr>
            <p:cNvPr id="48160" name="Line 139"/>
            <p:cNvSpPr>
              <a:spLocks noChangeShapeType="1"/>
            </p:cNvSpPr>
            <p:nvPr/>
          </p:nvSpPr>
          <p:spPr bwMode="auto">
            <a:xfrm flipH="1">
              <a:off x="3317" y="2727"/>
              <a:ext cx="504" cy="0"/>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sp>
          <p:nvSpPr>
            <p:cNvPr id="48161" name="Text Box 142"/>
            <p:cNvSpPr txBox="1">
              <a:spLocks noChangeArrowheads="1"/>
            </p:cNvSpPr>
            <p:nvPr/>
          </p:nvSpPr>
          <p:spPr bwMode="auto">
            <a:xfrm>
              <a:off x="3212" y="2314"/>
              <a:ext cx="1218" cy="360"/>
            </a:xfrm>
            <a:prstGeom prst="rect">
              <a:avLst/>
            </a:prstGeom>
            <a:noFill/>
            <a:ln w="9525">
              <a:noFill/>
              <a:miter lim="800000"/>
              <a:headEnd/>
              <a:tailEnd/>
            </a:ln>
          </p:spPr>
          <p:txBody>
            <a:bodyPr/>
            <a:lstStyle/>
            <a:p>
              <a:r>
                <a:rPr lang="en-US">
                  <a:solidFill>
                    <a:srgbClr val="000000"/>
                  </a:solidFill>
                </a:rPr>
                <a:t>F</a:t>
              </a:r>
              <a:r>
                <a:rPr lang="en-US" baseline="-25000">
                  <a:solidFill>
                    <a:srgbClr val="000000"/>
                  </a:solidFill>
                </a:rPr>
                <a:t>cart on horse</a:t>
              </a:r>
              <a:endParaRPr lang="en-US">
                <a:solidFill>
                  <a:srgbClr val="000000"/>
                </a:solidFill>
              </a:endParaRPr>
            </a:p>
          </p:txBody>
        </p:sp>
      </p:grpSp>
      <p:grpSp>
        <p:nvGrpSpPr>
          <p:cNvPr id="8" name="Group 163"/>
          <p:cNvGrpSpPr>
            <a:grpSpLocks/>
          </p:cNvGrpSpPr>
          <p:nvPr/>
        </p:nvGrpSpPr>
        <p:grpSpPr bwMode="auto">
          <a:xfrm>
            <a:off x="7088188" y="5237163"/>
            <a:ext cx="1333500" cy="1255712"/>
            <a:chOff x="4177" y="3263"/>
            <a:chExt cx="840" cy="791"/>
          </a:xfrm>
        </p:grpSpPr>
        <p:sp>
          <p:nvSpPr>
            <p:cNvPr id="48156" name="Line 140"/>
            <p:cNvSpPr>
              <a:spLocks noChangeShapeType="1"/>
            </p:cNvSpPr>
            <p:nvPr/>
          </p:nvSpPr>
          <p:spPr bwMode="auto">
            <a:xfrm flipV="1">
              <a:off x="4357" y="3263"/>
              <a:ext cx="0" cy="432"/>
            </a:xfrm>
            <a:prstGeom prst="line">
              <a:avLst/>
            </a:prstGeom>
            <a:noFill/>
            <a:ln w="19050">
              <a:solidFill>
                <a:srgbClr val="000000"/>
              </a:solidFill>
              <a:round/>
              <a:headEnd/>
              <a:tailEnd type="triangle" w="lg" len="lg"/>
            </a:ln>
          </p:spPr>
          <p:txBody>
            <a:bodyPr/>
            <a:lstStyle/>
            <a:p>
              <a:endParaRPr lang="en-US">
                <a:solidFill>
                  <a:srgbClr val="000000"/>
                </a:solidFill>
              </a:endParaRPr>
            </a:p>
          </p:txBody>
        </p:sp>
        <p:sp>
          <p:nvSpPr>
            <p:cNvPr id="48157" name="Line 141"/>
            <p:cNvSpPr>
              <a:spLocks noChangeShapeType="1"/>
            </p:cNvSpPr>
            <p:nvPr/>
          </p:nvSpPr>
          <p:spPr bwMode="auto">
            <a:xfrm flipV="1">
              <a:off x="4508" y="3280"/>
              <a:ext cx="0" cy="432"/>
            </a:xfrm>
            <a:prstGeom prst="line">
              <a:avLst/>
            </a:prstGeom>
            <a:noFill/>
            <a:ln w="19050">
              <a:solidFill>
                <a:srgbClr val="000000"/>
              </a:solidFill>
              <a:round/>
              <a:headEnd type="triangle" w="lg" len="lg"/>
              <a:tailEnd/>
            </a:ln>
          </p:spPr>
          <p:txBody>
            <a:bodyPr/>
            <a:lstStyle/>
            <a:p>
              <a:endParaRPr lang="en-US">
                <a:solidFill>
                  <a:srgbClr val="000000"/>
                </a:solidFill>
              </a:endParaRPr>
            </a:p>
          </p:txBody>
        </p:sp>
        <p:sp>
          <p:nvSpPr>
            <p:cNvPr id="48158" name="Text Box 144"/>
            <p:cNvSpPr txBox="1">
              <a:spLocks noChangeArrowheads="1"/>
            </p:cNvSpPr>
            <p:nvPr/>
          </p:nvSpPr>
          <p:spPr bwMode="auto">
            <a:xfrm>
              <a:off x="4538" y="3330"/>
              <a:ext cx="479" cy="360"/>
            </a:xfrm>
            <a:prstGeom prst="rect">
              <a:avLst/>
            </a:prstGeom>
            <a:noFill/>
            <a:ln w="9525">
              <a:noFill/>
              <a:miter lim="800000"/>
              <a:headEnd/>
              <a:tailEnd/>
            </a:ln>
          </p:spPr>
          <p:txBody>
            <a:bodyPr/>
            <a:lstStyle/>
            <a:p>
              <a:r>
                <a:rPr lang="en-US">
                  <a:solidFill>
                    <a:srgbClr val="000000"/>
                  </a:solidFill>
                </a:rPr>
                <a:t>F</a:t>
              </a:r>
              <a:r>
                <a:rPr lang="en-US" baseline="-25000">
                  <a:solidFill>
                    <a:srgbClr val="000000"/>
                  </a:solidFill>
                </a:rPr>
                <a:t>w</a:t>
              </a:r>
              <a:endParaRPr lang="en-US">
                <a:solidFill>
                  <a:srgbClr val="000000"/>
                </a:solidFill>
              </a:endParaRPr>
            </a:p>
          </p:txBody>
        </p:sp>
        <p:sp>
          <p:nvSpPr>
            <p:cNvPr id="48159" name="Text Box 145"/>
            <p:cNvSpPr txBox="1">
              <a:spLocks noChangeArrowheads="1"/>
            </p:cNvSpPr>
            <p:nvPr/>
          </p:nvSpPr>
          <p:spPr bwMode="auto">
            <a:xfrm>
              <a:off x="4177" y="3694"/>
              <a:ext cx="360" cy="360"/>
            </a:xfrm>
            <a:prstGeom prst="rect">
              <a:avLst/>
            </a:prstGeom>
            <a:noFill/>
            <a:ln w="9525">
              <a:noFill/>
              <a:miter lim="800000"/>
              <a:headEnd/>
              <a:tailEnd/>
            </a:ln>
          </p:spPr>
          <p:txBody>
            <a:bodyPr/>
            <a:lstStyle/>
            <a:p>
              <a:r>
                <a:rPr lang="en-US">
                  <a:solidFill>
                    <a:srgbClr val="000000"/>
                  </a:solidFill>
                </a:rPr>
                <a:t>F</a:t>
              </a:r>
              <a:r>
                <a:rPr lang="en-US" baseline="-25000">
                  <a:solidFill>
                    <a:srgbClr val="000000"/>
                  </a:solidFill>
                </a:rPr>
                <a:t>n</a:t>
              </a:r>
              <a:endParaRPr lang="en-US">
                <a:solidFill>
                  <a:srgbClr val="000000"/>
                </a:solidFill>
              </a:endParaRPr>
            </a:p>
          </p:txBody>
        </p:sp>
      </p:grpSp>
      <p:grpSp>
        <p:nvGrpSpPr>
          <p:cNvPr id="9" name="Group 164"/>
          <p:cNvGrpSpPr>
            <a:grpSpLocks/>
          </p:cNvGrpSpPr>
          <p:nvPr/>
        </p:nvGrpSpPr>
        <p:grpSpPr bwMode="auto">
          <a:xfrm>
            <a:off x="5387975" y="5249863"/>
            <a:ext cx="1992313" cy="571500"/>
            <a:chOff x="3106" y="3271"/>
            <a:chExt cx="1255" cy="360"/>
          </a:xfrm>
        </p:grpSpPr>
        <p:sp>
          <p:nvSpPr>
            <p:cNvPr id="48154" name="Text Box 143"/>
            <p:cNvSpPr txBox="1">
              <a:spLocks noChangeArrowheads="1"/>
            </p:cNvSpPr>
            <p:nvPr/>
          </p:nvSpPr>
          <p:spPr bwMode="auto">
            <a:xfrm>
              <a:off x="3106" y="3271"/>
              <a:ext cx="1255" cy="360"/>
            </a:xfrm>
            <a:prstGeom prst="rect">
              <a:avLst/>
            </a:prstGeom>
            <a:noFill/>
            <a:ln w="9525">
              <a:noFill/>
              <a:miter lim="800000"/>
              <a:headEnd/>
              <a:tailEnd/>
            </a:ln>
          </p:spPr>
          <p:txBody>
            <a:bodyPr/>
            <a:lstStyle/>
            <a:p>
              <a:r>
                <a:rPr lang="en-US">
                  <a:solidFill>
                    <a:srgbClr val="000000"/>
                  </a:solidFill>
                </a:rPr>
                <a:t>F</a:t>
              </a:r>
              <a:r>
                <a:rPr lang="en-US" baseline="-25000">
                  <a:solidFill>
                    <a:srgbClr val="000000"/>
                  </a:solidFill>
                </a:rPr>
                <a:t>Earth on horse</a:t>
              </a:r>
              <a:endParaRPr lang="en-US">
                <a:solidFill>
                  <a:srgbClr val="000000"/>
                </a:solidFill>
              </a:endParaRPr>
            </a:p>
          </p:txBody>
        </p:sp>
        <p:sp>
          <p:nvSpPr>
            <p:cNvPr id="48155" name="Line 146"/>
            <p:cNvSpPr>
              <a:spLocks noChangeShapeType="1"/>
            </p:cNvSpPr>
            <p:nvPr/>
          </p:nvSpPr>
          <p:spPr bwMode="auto">
            <a:xfrm flipH="1">
              <a:off x="3682" y="3344"/>
              <a:ext cx="504" cy="0"/>
            </a:xfrm>
            <a:prstGeom prst="line">
              <a:avLst/>
            </a:prstGeom>
            <a:noFill/>
            <a:ln w="19050">
              <a:solidFill>
                <a:srgbClr val="000000"/>
              </a:solidFill>
              <a:round/>
              <a:headEnd type="triangle" w="lg" len="lg"/>
              <a:tailEnd/>
            </a:ln>
          </p:spPr>
          <p:txBody>
            <a:bodyPr/>
            <a:lstStyle/>
            <a:p>
              <a:endParaRPr lang="en-US">
                <a:solidFill>
                  <a:srgbClr val="000000"/>
                </a:solidFill>
              </a:endParaRPr>
            </a:p>
          </p:txBody>
        </p:sp>
      </p:grpSp>
      <p:grpSp>
        <p:nvGrpSpPr>
          <p:cNvPr id="10" name="Group 154"/>
          <p:cNvGrpSpPr>
            <a:grpSpLocks/>
          </p:cNvGrpSpPr>
          <p:nvPr/>
        </p:nvGrpSpPr>
        <p:grpSpPr bwMode="auto">
          <a:xfrm>
            <a:off x="3146425" y="1452563"/>
            <a:ext cx="3467100" cy="782637"/>
            <a:chOff x="1937" y="780"/>
            <a:chExt cx="2184" cy="493"/>
          </a:xfrm>
        </p:grpSpPr>
        <p:grpSp>
          <p:nvGrpSpPr>
            <p:cNvPr id="48150" name="Group 151"/>
            <p:cNvGrpSpPr>
              <a:grpSpLocks/>
            </p:cNvGrpSpPr>
            <p:nvPr/>
          </p:nvGrpSpPr>
          <p:grpSpPr bwMode="auto">
            <a:xfrm rot="1932798">
              <a:off x="2001" y="866"/>
              <a:ext cx="2120" cy="407"/>
              <a:chOff x="1913" y="1718"/>
              <a:chExt cx="2120" cy="407"/>
            </a:xfrm>
          </p:grpSpPr>
          <p:sp>
            <p:nvSpPr>
              <p:cNvPr id="48152" name="Text Box 149"/>
              <p:cNvSpPr txBox="1">
                <a:spLocks noChangeArrowheads="1"/>
              </p:cNvSpPr>
              <p:nvPr/>
            </p:nvSpPr>
            <p:spPr bwMode="auto">
              <a:xfrm>
                <a:off x="1913" y="1718"/>
                <a:ext cx="1204" cy="401"/>
              </a:xfrm>
              <a:prstGeom prst="rect">
                <a:avLst/>
              </a:prstGeom>
              <a:noFill/>
              <a:ln w="9525">
                <a:noFill/>
                <a:miter lim="800000"/>
                <a:headEnd/>
                <a:tailEnd/>
              </a:ln>
            </p:spPr>
            <p:txBody>
              <a:bodyPr/>
              <a:lstStyle/>
              <a:p>
                <a:r>
                  <a:rPr lang="en-US">
                    <a:solidFill>
                      <a:srgbClr val="000000"/>
                    </a:solidFill>
                  </a:rPr>
                  <a:t>F</a:t>
                </a:r>
                <a:r>
                  <a:rPr lang="en-US" baseline="-25000">
                    <a:solidFill>
                      <a:srgbClr val="000000"/>
                    </a:solidFill>
                  </a:rPr>
                  <a:t>bat on ball</a:t>
                </a:r>
                <a:endParaRPr lang="en-US">
                  <a:solidFill>
                    <a:srgbClr val="000000"/>
                  </a:solidFill>
                </a:endParaRPr>
              </a:p>
            </p:txBody>
          </p:sp>
          <p:sp>
            <p:nvSpPr>
              <p:cNvPr id="48153" name="Text Box 150"/>
              <p:cNvSpPr txBox="1">
                <a:spLocks noChangeArrowheads="1"/>
              </p:cNvSpPr>
              <p:nvPr/>
            </p:nvSpPr>
            <p:spPr bwMode="auto">
              <a:xfrm>
                <a:off x="2810" y="1724"/>
                <a:ext cx="1223" cy="401"/>
              </a:xfrm>
              <a:prstGeom prst="rect">
                <a:avLst/>
              </a:prstGeom>
              <a:noFill/>
              <a:ln w="9525">
                <a:noFill/>
                <a:miter lim="800000"/>
                <a:headEnd/>
                <a:tailEnd/>
              </a:ln>
            </p:spPr>
            <p:txBody>
              <a:bodyPr/>
              <a:lstStyle/>
              <a:p>
                <a:r>
                  <a:rPr lang="en-US">
                    <a:solidFill>
                      <a:srgbClr val="000000"/>
                    </a:solidFill>
                  </a:rPr>
                  <a:t>= F</a:t>
                </a:r>
                <a:r>
                  <a:rPr lang="en-US" baseline="-25000">
                    <a:solidFill>
                      <a:srgbClr val="000000"/>
                    </a:solidFill>
                  </a:rPr>
                  <a:t>ball on bat</a:t>
                </a:r>
                <a:endParaRPr lang="en-US">
                  <a:solidFill>
                    <a:srgbClr val="000000"/>
                  </a:solidFill>
                </a:endParaRPr>
              </a:p>
            </p:txBody>
          </p:sp>
        </p:grpSp>
        <p:sp>
          <p:nvSpPr>
            <p:cNvPr id="48151" name="AutoShape 153"/>
            <p:cNvSpPr>
              <a:spLocks noChangeArrowheads="1"/>
            </p:cNvSpPr>
            <p:nvPr/>
          </p:nvSpPr>
          <p:spPr bwMode="auto">
            <a:xfrm rot="1976615">
              <a:off x="1937" y="780"/>
              <a:ext cx="2171" cy="484"/>
            </a:xfrm>
            <a:prstGeom prst="horizontalScroll">
              <a:avLst>
                <a:gd name="adj" fmla="val 12500"/>
              </a:avLst>
            </a:prstGeom>
            <a:noFill/>
            <a:ln w="19050">
              <a:solidFill>
                <a:schemeClr val="tx1"/>
              </a:solidFill>
              <a:round/>
              <a:headEnd/>
              <a:tailEnd/>
            </a:ln>
          </p:spPr>
          <p:txBody>
            <a:bodyPr wrap="none" anchor="ctr"/>
            <a:lstStyle/>
            <a:p>
              <a:endParaRPr lang="en-US">
                <a:solidFill>
                  <a:srgbClr val="000000"/>
                </a:solidFill>
              </a:endParaRPr>
            </a:p>
          </p:txBody>
        </p:sp>
      </p:grpSp>
      <p:grpSp>
        <p:nvGrpSpPr>
          <p:cNvPr id="12" name="Group 161"/>
          <p:cNvGrpSpPr>
            <a:grpSpLocks/>
          </p:cNvGrpSpPr>
          <p:nvPr/>
        </p:nvGrpSpPr>
        <p:grpSpPr bwMode="auto">
          <a:xfrm>
            <a:off x="695325" y="5483225"/>
            <a:ext cx="4418013" cy="739775"/>
            <a:chOff x="321" y="3301"/>
            <a:chExt cx="2783" cy="466"/>
          </a:xfrm>
        </p:grpSpPr>
        <p:sp>
          <p:nvSpPr>
            <p:cNvPr id="48145" name="Text Box 88"/>
            <p:cNvSpPr txBox="1">
              <a:spLocks noChangeArrowheads="1"/>
            </p:cNvSpPr>
            <p:nvPr/>
          </p:nvSpPr>
          <p:spPr bwMode="auto">
            <a:xfrm>
              <a:off x="1783" y="3347"/>
              <a:ext cx="1321" cy="360"/>
            </a:xfrm>
            <a:prstGeom prst="rect">
              <a:avLst/>
            </a:prstGeom>
            <a:noFill/>
            <a:ln w="9525">
              <a:noFill/>
              <a:miter lim="800000"/>
              <a:headEnd/>
              <a:tailEnd/>
            </a:ln>
          </p:spPr>
          <p:txBody>
            <a:bodyPr/>
            <a:lstStyle/>
            <a:p>
              <a:r>
                <a:rPr lang="en-US">
                  <a:solidFill>
                    <a:srgbClr val="000000"/>
                  </a:solidFill>
                </a:rPr>
                <a:t>F</a:t>
              </a:r>
              <a:r>
                <a:rPr lang="en-US" baseline="-25000">
                  <a:solidFill>
                    <a:srgbClr val="000000"/>
                  </a:solidFill>
                </a:rPr>
                <a:t>cart on horse</a:t>
              </a:r>
              <a:endParaRPr lang="en-US">
                <a:solidFill>
                  <a:srgbClr val="000000"/>
                </a:solidFill>
              </a:endParaRPr>
            </a:p>
          </p:txBody>
        </p:sp>
        <p:grpSp>
          <p:nvGrpSpPr>
            <p:cNvPr id="48146" name="Group 155"/>
            <p:cNvGrpSpPr>
              <a:grpSpLocks/>
            </p:cNvGrpSpPr>
            <p:nvPr/>
          </p:nvGrpSpPr>
          <p:grpSpPr bwMode="auto">
            <a:xfrm>
              <a:off x="435" y="3347"/>
              <a:ext cx="1612" cy="360"/>
              <a:chOff x="723" y="3041"/>
              <a:chExt cx="1612" cy="360"/>
            </a:xfrm>
          </p:grpSpPr>
          <p:sp>
            <p:nvSpPr>
              <p:cNvPr id="48148" name="Text Box 87"/>
              <p:cNvSpPr txBox="1">
                <a:spLocks noChangeArrowheads="1"/>
              </p:cNvSpPr>
              <p:nvPr/>
            </p:nvSpPr>
            <p:spPr bwMode="auto">
              <a:xfrm>
                <a:off x="723" y="3041"/>
                <a:ext cx="1276" cy="360"/>
              </a:xfrm>
              <a:prstGeom prst="rect">
                <a:avLst/>
              </a:prstGeom>
              <a:noFill/>
              <a:ln w="9525">
                <a:noFill/>
                <a:miter lim="800000"/>
                <a:headEnd/>
                <a:tailEnd/>
              </a:ln>
            </p:spPr>
            <p:txBody>
              <a:bodyPr/>
              <a:lstStyle/>
              <a:p>
                <a:r>
                  <a:rPr lang="en-US">
                    <a:solidFill>
                      <a:srgbClr val="000000"/>
                    </a:solidFill>
                  </a:rPr>
                  <a:t>F</a:t>
                </a:r>
                <a:r>
                  <a:rPr lang="en-US" baseline="-25000">
                    <a:solidFill>
                      <a:srgbClr val="000000"/>
                    </a:solidFill>
                  </a:rPr>
                  <a:t>horse on cart</a:t>
                </a:r>
                <a:endParaRPr lang="en-US">
                  <a:solidFill>
                    <a:srgbClr val="000000"/>
                  </a:solidFill>
                </a:endParaRPr>
              </a:p>
            </p:txBody>
          </p:sp>
          <p:sp>
            <p:nvSpPr>
              <p:cNvPr id="48149" name="Text Box 89"/>
              <p:cNvSpPr txBox="1">
                <a:spLocks noChangeArrowheads="1"/>
              </p:cNvSpPr>
              <p:nvPr/>
            </p:nvSpPr>
            <p:spPr bwMode="auto">
              <a:xfrm>
                <a:off x="1855" y="3041"/>
                <a:ext cx="480" cy="360"/>
              </a:xfrm>
              <a:prstGeom prst="rect">
                <a:avLst/>
              </a:prstGeom>
              <a:noFill/>
              <a:ln w="9525">
                <a:noFill/>
                <a:miter lim="800000"/>
                <a:headEnd/>
                <a:tailEnd/>
              </a:ln>
            </p:spPr>
            <p:txBody>
              <a:bodyPr/>
              <a:lstStyle/>
              <a:p>
                <a:r>
                  <a:rPr lang="en-US">
                    <a:solidFill>
                      <a:srgbClr val="000000"/>
                    </a:solidFill>
                  </a:rPr>
                  <a:t>=</a:t>
                </a:r>
              </a:p>
            </p:txBody>
          </p:sp>
        </p:grpSp>
        <p:sp>
          <p:nvSpPr>
            <p:cNvPr id="48147" name="AutoShape 157"/>
            <p:cNvSpPr>
              <a:spLocks noChangeArrowheads="1"/>
            </p:cNvSpPr>
            <p:nvPr/>
          </p:nvSpPr>
          <p:spPr bwMode="auto">
            <a:xfrm>
              <a:off x="321" y="3301"/>
              <a:ext cx="2660" cy="466"/>
            </a:xfrm>
            <a:prstGeom prst="horizontalScroll">
              <a:avLst>
                <a:gd name="adj" fmla="val 12500"/>
              </a:avLst>
            </a:prstGeom>
            <a:noFill/>
            <a:ln w="19050">
              <a:solidFill>
                <a:schemeClr val="tx1"/>
              </a:solidFill>
              <a:round/>
              <a:headEnd/>
              <a:tailEnd/>
            </a:ln>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2796388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301129"/>
                                        </p:tgtEl>
                                        <p:attrNameLst>
                                          <p:attrName>style.visibility</p:attrName>
                                        </p:attrNameLst>
                                      </p:cBhvr>
                                      <p:to>
                                        <p:strVal val="visible"/>
                                      </p:to>
                                    </p:set>
                                    <p:animEffect transition="in" filter="fade">
                                      <p:cBhvr>
                                        <p:cTn id="15" dur="770" decel="100000"/>
                                        <p:tgtEl>
                                          <p:spTgt spid="301129"/>
                                        </p:tgtEl>
                                      </p:cBhvr>
                                    </p:animEffect>
                                    <p:animScale>
                                      <p:cBhvr>
                                        <p:cTn id="16" dur="770" decel="100000"/>
                                        <p:tgtEl>
                                          <p:spTgt spid="301129"/>
                                        </p:tgtEl>
                                      </p:cBhvr>
                                      <p:from x="10000" y="10000"/>
                                      <p:to x="200000" y="450000"/>
                                    </p:animScale>
                                    <p:animScale>
                                      <p:cBhvr>
                                        <p:cTn id="17" dur="1230" accel="100000" fill="hold">
                                          <p:stCondLst>
                                            <p:cond delay="770"/>
                                          </p:stCondLst>
                                        </p:cTn>
                                        <p:tgtEl>
                                          <p:spTgt spid="301129"/>
                                        </p:tgtEl>
                                      </p:cBhvr>
                                      <p:from x="200000" y="450000"/>
                                      <p:to x="100000" y="100000"/>
                                    </p:animScale>
                                    <p:set>
                                      <p:cBhvr>
                                        <p:cTn id="18" dur="770" fill="hold"/>
                                        <p:tgtEl>
                                          <p:spTgt spid="301129"/>
                                        </p:tgtEl>
                                        <p:attrNameLst>
                                          <p:attrName>ppt_x</p:attrName>
                                        </p:attrNameLst>
                                      </p:cBhvr>
                                      <p:to>
                                        <p:strVal val="(0.5)"/>
                                      </p:to>
                                    </p:set>
                                    <p:anim from="(0.5)" to="(#ppt_x)" calcmode="lin" valueType="num">
                                      <p:cBhvr>
                                        <p:cTn id="19" dur="1230" accel="100000" fill="hold">
                                          <p:stCondLst>
                                            <p:cond delay="770"/>
                                          </p:stCondLst>
                                        </p:cTn>
                                        <p:tgtEl>
                                          <p:spTgt spid="301129"/>
                                        </p:tgtEl>
                                        <p:attrNameLst>
                                          <p:attrName>ppt_x</p:attrName>
                                        </p:attrNameLst>
                                      </p:cBhvr>
                                    </p:anim>
                                    <p:set>
                                      <p:cBhvr>
                                        <p:cTn id="20" dur="770" fill="hold"/>
                                        <p:tgtEl>
                                          <p:spTgt spid="301129"/>
                                        </p:tgtEl>
                                        <p:attrNameLst>
                                          <p:attrName>ppt_y</p:attrName>
                                        </p:attrNameLst>
                                      </p:cBhvr>
                                      <p:to>
                                        <p:strVal val="(#ppt_y+0.4)"/>
                                      </p:to>
                                    </p:set>
                                    <p:anim from="(#ppt_y+0.4)" to="(#ppt_y)" calcmode="lin" valueType="num">
                                      <p:cBhvr>
                                        <p:cTn id="21" dur="1230" accel="100000" fill="hold">
                                          <p:stCondLst>
                                            <p:cond delay="770"/>
                                          </p:stCondLst>
                                        </p:cTn>
                                        <p:tgtEl>
                                          <p:spTgt spid="301129"/>
                                        </p:tgtEl>
                                        <p:attrNameLst>
                                          <p:attrName>ppt_y</p:attrName>
                                        </p:attrNameLst>
                                      </p:cBhvr>
                                    </p:anim>
                                  </p:childTnLst>
                                </p:cTn>
                              </p:par>
                              <p:par>
                                <p:cTn id="22" presetID="51" presetClass="entr" presetSubtype="0" fill="hold" grpId="0" nodeType="withEffect">
                                  <p:stCondLst>
                                    <p:cond delay="0"/>
                                  </p:stCondLst>
                                  <p:childTnLst>
                                    <p:set>
                                      <p:cBhvr>
                                        <p:cTn id="23" dur="1" fill="hold">
                                          <p:stCondLst>
                                            <p:cond delay="0"/>
                                          </p:stCondLst>
                                        </p:cTn>
                                        <p:tgtEl>
                                          <p:spTgt spid="301133"/>
                                        </p:tgtEl>
                                        <p:attrNameLst>
                                          <p:attrName>style.visibility</p:attrName>
                                        </p:attrNameLst>
                                      </p:cBhvr>
                                      <p:to>
                                        <p:strVal val="visible"/>
                                      </p:to>
                                    </p:set>
                                    <p:animEffect transition="in" filter="fade">
                                      <p:cBhvr>
                                        <p:cTn id="24" dur="770" decel="100000"/>
                                        <p:tgtEl>
                                          <p:spTgt spid="301133"/>
                                        </p:tgtEl>
                                      </p:cBhvr>
                                    </p:animEffect>
                                    <p:animScale>
                                      <p:cBhvr>
                                        <p:cTn id="25" dur="770" decel="100000"/>
                                        <p:tgtEl>
                                          <p:spTgt spid="301133"/>
                                        </p:tgtEl>
                                      </p:cBhvr>
                                      <p:from x="10000" y="10000"/>
                                      <p:to x="200000" y="450000"/>
                                    </p:animScale>
                                    <p:animScale>
                                      <p:cBhvr>
                                        <p:cTn id="26" dur="1230" accel="100000" fill="hold">
                                          <p:stCondLst>
                                            <p:cond delay="770"/>
                                          </p:stCondLst>
                                        </p:cTn>
                                        <p:tgtEl>
                                          <p:spTgt spid="301133"/>
                                        </p:tgtEl>
                                      </p:cBhvr>
                                      <p:from x="200000" y="450000"/>
                                      <p:to x="100000" y="100000"/>
                                    </p:animScale>
                                    <p:set>
                                      <p:cBhvr>
                                        <p:cTn id="27" dur="770" fill="hold"/>
                                        <p:tgtEl>
                                          <p:spTgt spid="301133"/>
                                        </p:tgtEl>
                                        <p:attrNameLst>
                                          <p:attrName>ppt_x</p:attrName>
                                        </p:attrNameLst>
                                      </p:cBhvr>
                                      <p:to>
                                        <p:strVal val="(0.5)"/>
                                      </p:to>
                                    </p:set>
                                    <p:anim from="(0.5)" to="(#ppt_x)" calcmode="lin" valueType="num">
                                      <p:cBhvr>
                                        <p:cTn id="28" dur="1230" accel="100000" fill="hold">
                                          <p:stCondLst>
                                            <p:cond delay="770"/>
                                          </p:stCondLst>
                                        </p:cTn>
                                        <p:tgtEl>
                                          <p:spTgt spid="301133"/>
                                        </p:tgtEl>
                                        <p:attrNameLst>
                                          <p:attrName>ppt_x</p:attrName>
                                        </p:attrNameLst>
                                      </p:cBhvr>
                                    </p:anim>
                                    <p:set>
                                      <p:cBhvr>
                                        <p:cTn id="29" dur="770" fill="hold"/>
                                        <p:tgtEl>
                                          <p:spTgt spid="301133"/>
                                        </p:tgtEl>
                                        <p:attrNameLst>
                                          <p:attrName>ppt_y</p:attrName>
                                        </p:attrNameLst>
                                      </p:cBhvr>
                                      <p:to>
                                        <p:strVal val="(#ppt_y+0.4)"/>
                                      </p:to>
                                    </p:set>
                                    <p:anim from="(#ppt_y+0.4)" to="(#ppt_y)" calcmode="lin" valueType="num">
                                      <p:cBhvr>
                                        <p:cTn id="30" dur="1230" accel="100000" fill="hold">
                                          <p:stCondLst>
                                            <p:cond delay="770"/>
                                          </p:stCondLst>
                                        </p:cTn>
                                        <p:tgtEl>
                                          <p:spTgt spid="301133"/>
                                        </p:tgtEl>
                                        <p:attrNameLst>
                                          <p:attrName>ppt_y</p:attrName>
                                        </p:attrNameLst>
                                      </p:cBhvr>
                                    </p:anim>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2000" fill="hold"/>
                                        <p:tgtEl>
                                          <p:spTgt spid="3"/>
                                        </p:tgtEl>
                                        <p:attrNameLst>
                                          <p:attrName>ppt_x</p:attrName>
                                        </p:attrNameLst>
                                      </p:cBhvr>
                                      <p:tavLst>
                                        <p:tav tm="0">
                                          <p:val>
                                            <p:strVal val="1+#ppt_w/2"/>
                                          </p:val>
                                        </p:tav>
                                        <p:tav tm="100000">
                                          <p:val>
                                            <p:strVal val="#ppt_x"/>
                                          </p:val>
                                        </p:tav>
                                      </p:tavLst>
                                    </p:anim>
                                    <p:anim calcmode="lin" valueType="num">
                                      <p:cBhvr additive="base">
                                        <p:cTn id="36"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1+#ppt_w/2"/>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dissolv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0" fill="hold"/>
                                        <p:tgtEl>
                                          <p:spTgt spid="5"/>
                                        </p:tgtEl>
                                        <p:attrNameLst>
                                          <p:attrName>ppt_x</p:attrName>
                                        </p:attrNameLst>
                                      </p:cBhvr>
                                      <p:tavLst>
                                        <p:tav tm="0">
                                          <p:val>
                                            <p:strVal val="#ppt_x"/>
                                          </p:val>
                                        </p:tav>
                                        <p:tav tm="100000">
                                          <p:val>
                                            <p:strVal val="#ppt_x"/>
                                          </p:val>
                                        </p:tav>
                                      </p:tavLst>
                                    </p:anim>
                                    <p:anim calcmode="lin" valueType="num">
                                      <p:cBhvr additive="base">
                                        <p:cTn id="5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2000"/>
                                        <p:tgtEl>
                                          <p:spTgt spid="12"/>
                                        </p:tgtEl>
                                      </p:cBhvr>
                                    </p:animEffect>
                                    <p:anim calcmode="lin" valueType="num">
                                      <p:cBhvr>
                                        <p:cTn id="59" dur="2000" fill="hold"/>
                                        <p:tgtEl>
                                          <p:spTgt spid="12"/>
                                        </p:tgtEl>
                                        <p:attrNameLst>
                                          <p:attrName>style.rotation</p:attrName>
                                        </p:attrNameLst>
                                      </p:cBhvr>
                                      <p:tavLst>
                                        <p:tav tm="0">
                                          <p:val>
                                            <p:fltVal val="720"/>
                                          </p:val>
                                        </p:tav>
                                        <p:tav tm="100000">
                                          <p:val>
                                            <p:fltVal val="0"/>
                                          </p:val>
                                        </p:tav>
                                      </p:tavLst>
                                    </p:anim>
                                    <p:anim calcmode="lin" valueType="num">
                                      <p:cBhvr>
                                        <p:cTn id="60" dur="2000" fill="hold"/>
                                        <p:tgtEl>
                                          <p:spTgt spid="12"/>
                                        </p:tgtEl>
                                        <p:attrNameLst>
                                          <p:attrName>ppt_h</p:attrName>
                                        </p:attrNameLst>
                                      </p:cBhvr>
                                      <p:tavLst>
                                        <p:tav tm="0">
                                          <p:val>
                                            <p:fltVal val="0"/>
                                          </p:val>
                                        </p:tav>
                                        <p:tav tm="100000">
                                          <p:val>
                                            <p:strVal val="#ppt_h"/>
                                          </p:val>
                                        </p:tav>
                                      </p:tavLst>
                                    </p:anim>
                                    <p:anim calcmode="lin" valueType="num">
                                      <p:cBhvr>
                                        <p:cTn id="61"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anim calcmode="lin" valueType="num">
                                      <p:cBhvr>
                                        <p:cTn id="67" dur="1000" fill="hold"/>
                                        <p:tgtEl>
                                          <p:spTgt spid="8"/>
                                        </p:tgtEl>
                                        <p:attrNameLst>
                                          <p:attrName>ppt_x</p:attrName>
                                        </p:attrNameLst>
                                      </p:cBhvr>
                                      <p:tavLst>
                                        <p:tav tm="0">
                                          <p:val>
                                            <p:strVal val="#ppt_x"/>
                                          </p:val>
                                        </p:tav>
                                        <p:tav tm="100000">
                                          <p:val>
                                            <p:strVal val="#ppt_x"/>
                                          </p:val>
                                        </p:tav>
                                      </p:tavLst>
                                    </p:anim>
                                    <p:anim calcmode="lin" valueType="num">
                                      <p:cBhvr>
                                        <p:cTn id="6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3000" fill="hold"/>
                                        <p:tgtEl>
                                          <p:spTgt spid="7"/>
                                        </p:tgtEl>
                                        <p:attrNameLst>
                                          <p:attrName>ppt_x</p:attrName>
                                        </p:attrNameLst>
                                      </p:cBhvr>
                                      <p:tavLst>
                                        <p:tav tm="0">
                                          <p:val>
                                            <p:strVal val="1+#ppt_w/2"/>
                                          </p:val>
                                        </p:tav>
                                        <p:tav tm="100000">
                                          <p:val>
                                            <p:strVal val="#ppt_x"/>
                                          </p:val>
                                        </p:tav>
                                      </p:tavLst>
                                    </p:anim>
                                    <p:anim calcmode="lin" valueType="num">
                                      <p:cBhvr additive="base">
                                        <p:cTn id="74" dur="3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7" presetClass="entr" presetSubtype="8"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0" fill="hold"/>
                                        <p:tgtEl>
                                          <p:spTgt spid="9"/>
                                        </p:tgtEl>
                                        <p:attrNameLst>
                                          <p:attrName>ppt_x</p:attrName>
                                        </p:attrNameLst>
                                      </p:cBhvr>
                                      <p:tavLst>
                                        <p:tav tm="0">
                                          <p:val>
                                            <p:strVal val="0-#ppt_w/2"/>
                                          </p:val>
                                        </p:tav>
                                        <p:tav tm="100000">
                                          <p:val>
                                            <p:strVal val="#ppt_x"/>
                                          </p:val>
                                        </p:tav>
                                      </p:tavLst>
                                    </p:anim>
                                    <p:anim calcmode="lin" valueType="num">
                                      <p:cBhvr additive="base">
                                        <p:cTn id="80" dur="5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129" grpId="0" animBg="1"/>
      <p:bldP spid="301133"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222182" y="1062413"/>
            <a:ext cx="8660191" cy="5693866"/>
          </a:xfrm>
          <a:prstGeom prst="rect">
            <a:avLst/>
          </a:prstGeom>
          <a:noFill/>
          <a:ln w="9525">
            <a:noFill/>
            <a:miter lim="800000"/>
            <a:headEnd/>
            <a:tailEnd/>
          </a:ln>
        </p:spPr>
        <p:txBody>
          <a:bodyPr wrap="none">
            <a:spAutoFit/>
          </a:bodyPr>
          <a:lstStyle/>
          <a:p>
            <a:pPr>
              <a:spcBef>
                <a:spcPct val="20000"/>
              </a:spcBef>
            </a:pPr>
            <a:r>
              <a:rPr lang="en-US" dirty="0" smtClean="0">
                <a:solidFill>
                  <a:srgbClr val="000000"/>
                </a:solidFill>
              </a:rPr>
              <a:t>1. </a:t>
            </a:r>
            <a:r>
              <a:rPr lang="en-US" u="sng" dirty="0" smtClean="0">
                <a:solidFill>
                  <a:srgbClr val="000000"/>
                </a:solidFill>
              </a:rPr>
              <a:t>Newton’s third law of motion</a:t>
            </a:r>
            <a:r>
              <a:rPr lang="en-US" dirty="0" smtClean="0">
                <a:solidFill>
                  <a:srgbClr val="000000"/>
                </a:solidFill>
              </a:rPr>
              <a:t> states that, for every</a:t>
            </a:r>
            <a:endParaRPr lang="en-US" dirty="0">
              <a:solidFill>
                <a:srgbClr val="000000"/>
              </a:solidFill>
            </a:endParaRPr>
          </a:p>
          <a:p>
            <a:pPr>
              <a:spcBef>
                <a:spcPct val="20000"/>
              </a:spcBef>
            </a:pPr>
            <a:r>
              <a:rPr lang="en-US" dirty="0">
                <a:solidFill>
                  <a:srgbClr val="000000"/>
                </a:solidFill>
              </a:rPr>
              <a:t> </a:t>
            </a:r>
            <a:r>
              <a:rPr lang="en-US" dirty="0" smtClean="0">
                <a:solidFill>
                  <a:srgbClr val="000000"/>
                </a:solidFill>
              </a:rPr>
              <a:t>   action, there is an equal and opposite reaction. </a:t>
            </a:r>
          </a:p>
          <a:p>
            <a:pPr>
              <a:spcBef>
                <a:spcPct val="20000"/>
              </a:spcBef>
            </a:pPr>
            <a:r>
              <a:rPr lang="en-US" dirty="0" smtClean="0">
                <a:solidFill>
                  <a:srgbClr val="000000"/>
                </a:solidFill>
              </a:rPr>
              <a:t>    A pushed object itself </a:t>
            </a:r>
            <a:r>
              <a:rPr lang="en-US" b="1" dirty="0" smtClean="0">
                <a:solidFill>
                  <a:srgbClr val="000000"/>
                </a:solidFill>
              </a:rPr>
              <a:t>delivers</a:t>
            </a:r>
            <a:r>
              <a:rPr lang="en-US" dirty="0" smtClean="0">
                <a:solidFill>
                  <a:srgbClr val="000000"/>
                </a:solidFill>
              </a:rPr>
              <a:t> an equal back-push</a:t>
            </a:r>
          </a:p>
          <a:p>
            <a:pPr>
              <a:spcBef>
                <a:spcPct val="20000"/>
              </a:spcBef>
            </a:pPr>
            <a:r>
              <a:rPr lang="en-US" dirty="0" smtClean="0">
                <a:solidFill>
                  <a:srgbClr val="000000"/>
                </a:solidFill>
              </a:rPr>
              <a:t>    on the object that pushes it. Conversely, an object</a:t>
            </a:r>
          </a:p>
          <a:p>
            <a:pPr>
              <a:spcBef>
                <a:spcPct val="20000"/>
              </a:spcBef>
            </a:pPr>
            <a:r>
              <a:rPr lang="en-US" dirty="0" smtClean="0">
                <a:solidFill>
                  <a:srgbClr val="000000"/>
                </a:solidFill>
              </a:rPr>
              <a:t>    that pushes another </a:t>
            </a:r>
            <a:r>
              <a:rPr lang="en-US" b="1" dirty="0" smtClean="0">
                <a:solidFill>
                  <a:srgbClr val="000000"/>
                </a:solidFill>
              </a:rPr>
              <a:t>receives</a:t>
            </a:r>
            <a:r>
              <a:rPr lang="en-US" dirty="0" smtClean="0">
                <a:solidFill>
                  <a:srgbClr val="000000"/>
                </a:solidFill>
              </a:rPr>
              <a:t> an equal back-push</a:t>
            </a:r>
          </a:p>
          <a:p>
            <a:pPr>
              <a:spcBef>
                <a:spcPct val="20000"/>
              </a:spcBef>
            </a:pPr>
            <a:r>
              <a:rPr lang="en-US" dirty="0" smtClean="0">
                <a:solidFill>
                  <a:srgbClr val="000000"/>
                </a:solidFill>
              </a:rPr>
              <a:t>    from the object it pushes. </a:t>
            </a:r>
          </a:p>
          <a:p>
            <a:pPr>
              <a:spcBef>
                <a:spcPct val="20000"/>
              </a:spcBef>
            </a:pPr>
            <a:r>
              <a:rPr lang="en-US" dirty="0" smtClean="0">
                <a:solidFill>
                  <a:srgbClr val="000000"/>
                </a:solidFill>
              </a:rPr>
              <a:t>2. The action and reaction forces act on different </a:t>
            </a:r>
          </a:p>
          <a:p>
            <a:pPr>
              <a:spcBef>
                <a:spcPct val="20000"/>
              </a:spcBef>
            </a:pPr>
            <a:r>
              <a:rPr lang="en-US" dirty="0">
                <a:solidFill>
                  <a:srgbClr val="000000"/>
                </a:solidFill>
              </a:rPr>
              <a:t> </a:t>
            </a:r>
            <a:r>
              <a:rPr lang="en-US" dirty="0" smtClean="0">
                <a:solidFill>
                  <a:srgbClr val="000000"/>
                </a:solidFill>
              </a:rPr>
              <a:t>   objects. Because the forces are the same, the </a:t>
            </a:r>
          </a:p>
          <a:p>
            <a:pPr>
              <a:spcBef>
                <a:spcPct val="20000"/>
              </a:spcBef>
            </a:pPr>
            <a:r>
              <a:rPr lang="en-US" dirty="0" smtClean="0">
                <a:solidFill>
                  <a:srgbClr val="000000"/>
                </a:solidFill>
              </a:rPr>
              <a:t>    object with the smaller mass experiences a </a:t>
            </a:r>
          </a:p>
          <a:p>
            <a:pPr>
              <a:spcBef>
                <a:spcPct val="20000"/>
              </a:spcBef>
            </a:pPr>
            <a:r>
              <a:rPr lang="en-US" dirty="0">
                <a:solidFill>
                  <a:srgbClr val="000000"/>
                </a:solidFill>
              </a:rPr>
              <a:t> </a:t>
            </a:r>
            <a:r>
              <a:rPr lang="en-US" dirty="0" smtClean="0">
                <a:solidFill>
                  <a:srgbClr val="000000"/>
                </a:solidFill>
              </a:rPr>
              <a:t>   larger acceleration; the larger mass, a smaller</a:t>
            </a:r>
          </a:p>
          <a:p>
            <a:pPr>
              <a:spcBef>
                <a:spcPct val="20000"/>
              </a:spcBef>
            </a:pPr>
            <a:r>
              <a:rPr lang="en-US" dirty="0">
                <a:solidFill>
                  <a:srgbClr val="000000"/>
                </a:solidFill>
              </a:rPr>
              <a:t> </a:t>
            </a:r>
            <a:r>
              <a:rPr lang="en-US" dirty="0" smtClean="0">
                <a:solidFill>
                  <a:srgbClr val="000000"/>
                </a:solidFill>
              </a:rPr>
              <a:t>   acceleration.</a:t>
            </a:r>
          </a:p>
        </p:txBody>
      </p:sp>
      <p:sp>
        <p:nvSpPr>
          <p:cNvPr id="7" name="Rectangle 6"/>
          <p:cNvSpPr>
            <a:spLocks noChangeArrowheads="1"/>
          </p:cNvSpPr>
          <p:nvPr/>
        </p:nvSpPr>
        <p:spPr bwMode="auto">
          <a:xfrm>
            <a:off x="380045" y="232309"/>
            <a:ext cx="8344464" cy="584775"/>
          </a:xfrm>
          <a:prstGeom prst="rect">
            <a:avLst/>
          </a:prstGeom>
          <a:noFill/>
          <a:ln w="9525">
            <a:noFill/>
            <a:miter lim="800000"/>
            <a:headEnd/>
            <a:tailEnd/>
          </a:ln>
        </p:spPr>
        <p:txBody>
          <a:bodyPr wrap="none">
            <a:spAutoFit/>
          </a:bodyPr>
          <a:lstStyle/>
          <a:p>
            <a:pPr marL="342900" indent="-342900" algn="ctr">
              <a:spcBef>
                <a:spcPct val="20000"/>
              </a:spcBef>
            </a:pPr>
            <a:r>
              <a:rPr lang="en-US" sz="3200" b="1" dirty="0" smtClean="0">
                <a:solidFill>
                  <a:srgbClr val="C00000"/>
                </a:solidFill>
              </a:rPr>
              <a:t>FINAL THOUGHTS: </a:t>
            </a:r>
            <a:r>
              <a:rPr lang="en-US" sz="3200" b="1" u="sng" dirty="0" smtClean="0">
                <a:solidFill>
                  <a:srgbClr val="C00000"/>
                </a:solidFill>
              </a:rPr>
              <a:t>Newton’s Third Law, 1</a:t>
            </a:r>
          </a:p>
        </p:txBody>
      </p:sp>
    </p:spTree>
    <p:extLst>
      <p:ext uri="{BB962C8B-B14F-4D97-AF65-F5344CB8AC3E}">
        <p14:creationId xmlns:p14="http://schemas.microsoft.com/office/powerpoint/2010/main" val="25756377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108" name="Rectangle 76"/>
          <p:cNvSpPr>
            <a:spLocks noChangeArrowheads="1"/>
          </p:cNvSpPr>
          <p:nvPr/>
        </p:nvSpPr>
        <p:spPr bwMode="auto">
          <a:xfrm>
            <a:off x="4025900" y="3022600"/>
            <a:ext cx="2393950" cy="598488"/>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sp>
        <p:nvSpPr>
          <p:cNvPr id="300107" name="Rectangle 75"/>
          <p:cNvSpPr>
            <a:spLocks noChangeArrowheads="1"/>
          </p:cNvSpPr>
          <p:nvPr/>
        </p:nvSpPr>
        <p:spPr bwMode="auto">
          <a:xfrm>
            <a:off x="4948238" y="5657850"/>
            <a:ext cx="2393950" cy="598488"/>
          </a:xfrm>
          <a:prstGeom prst="rect">
            <a:avLst/>
          </a:prstGeom>
          <a:solidFill>
            <a:srgbClr val="00FFFF"/>
          </a:solidFill>
          <a:ln w="9525">
            <a:solidFill>
              <a:schemeClr val="tx1"/>
            </a:solidFill>
            <a:miter lim="800000"/>
            <a:headEnd/>
            <a:tailEnd/>
          </a:ln>
        </p:spPr>
        <p:txBody>
          <a:bodyPr wrap="none" anchor="ctr"/>
          <a:lstStyle/>
          <a:p>
            <a:endParaRPr lang="en-US">
              <a:solidFill>
                <a:srgbClr val="000000"/>
              </a:solidFill>
            </a:endParaRPr>
          </a:p>
        </p:txBody>
      </p:sp>
      <p:grpSp>
        <p:nvGrpSpPr>
          <p:cNvPr id="49156" name="Group 77"/>
          <p:cNvGrpSpPr>
            <a:grpSpLocks/>
          </p:cNvGrpSpPr>
          <p:nvPr/>
        </p:nvGrpSpPr>
        <p:grpSpPr bwMode="auto">
          <a:xfrm>
            <a:off x="6632575" y="1320800"/>
            <a:ext cx="2241550" cy="3717925"/>
            <a:chOff x="4178" y="928"/>
            <a:chExt cx="1412" cy="2342"/>
          </a:xfrm>
        </p:grpSpPr>
        <p:grpSp>
          <p:nvGrpSpPr>
            <p:cNvPr id="49176" name="Group 45"/>
            <p:cNvGrpSpPr>
              <a:grpSpLocks/>
            </p:cNvGrpSpPr>
            <p:nvPr/>
          </p:nvGrpSpPr>
          <p:grpSpPr bwMode="auto">
            <a:xfrm>
              <a:off x="4178" y="928"/>
              <a:ext cx="575" cy="2000"/>
              <a:chOff x="2340" y="10332"/>
              <a:chExt cx="880" cy="3060"/>
            </a:xfrm>
          </p:grpSpPr>
          <p:sp>
            <p:nvSpPr>
              <p:cNvPr id="49188" name="Oval 46"/>
              <p:cNvSpPr>
                <a:spLocks noChangeArrowheads="1"/>
              </p:cNvSpPr>
              <p:nvPr/>
            </p:nvSpPr>
            <p:spPr bwMode="auto">
              <a:xfrm>
                <a:off x="2340" y="10332"/>
                <a:ext cx="720" cy="720"/>
              </a:xfrm>
              <a:prstGeom prst="ellipse">
                <a:avLst/>
              </a:prstGeom>
              <a:noFill/>
              <a:ln w="9525">
                <a:solidFill>
                  <a:srgbClr val="000000"/>
                </a:solidFill>
                <a:round/>
                <a:headEnd/>
                <a:tailEnd/>
              </a:ln>
            </p:spPr>
            <p:txBody>
              <a:bodyPr/>
              <a:lstStyle/>
              <a:p>
                <a:endParaRPr lang="en-US">
                  <a:solidFill>
                    <a:srgbClr val="000000"/>
                  </a:solidFill>
                </a:endParaRPr>
              </a:p>
            </p:txBody>
          </p:sp>
          <p:sp>
            <p:nvSpPr>
              <p:cNvPr id="49189" name="Line 47"/>
              <p:cNvSpPr>
                <a:spLocks noChangeShapeType="1"/>
              </p:cNvSpPr>
              <p:nvPr/>
            </p:nvSpPr>
            <p:spPr bwMode="auto">
              <a:xfrm>
                <a:off x="2700" y="11052"/>
                <a:ext cx="0" cy="1800"/>
              </a:xfrm>
              <a:prstGeom prst="line">
                <a:avLst/>
              </a:prstGeom>
              <a:noFill/>
              <a:ln w="9525">
                <a:solidFill>
                  <a:srgbClr val="000000"/>
                </a:solidFill>
                <a:round/>
                <a:headEnd/>
                <a:tailEnd/>
              </a:ln>
            </p:spPr>
            <p:txBody>
              <a:bodyPr/>
              <a:lstStyle/>
              <a:p>
                <a:endParaRPr lang="en-US">
                  <a:solidFill>
                    <a:srgbClr val="000000"/>
                  </a:solidFill>
                </a:endParaRPr>
              </a:p>
            </p:txBody>
          </p:sp>
          <p:pic>
            <p:nvPicPr>
              <p:cNvPr id="49190" name="Picture 48" descr="j0311072[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2520" y="12736"/>
                <a:ext cx="700" cy="656"/>
              </a:xfrm>
              <a:prstGeom prst="rect">
                <a:avLst/>
              </a:prstGeom>
              <a:noFill/>
              <a:ln w="9525">
                <a:noFill/>
                <a:miter lim="800000"/>
                <a:headEnd/>
                <a:tailEnd/>
              </a:ln>
            </p:spPr>
          </p:pic>
          <p:sp>
            <p:nvSpPr>
              <p:cNvPr id="49191" name="Line 49"/>
              <p:cNvSpPr>
                <a:spLocks noChangeShapeType="1"/>
              </p:cNvSpPr>
              <p:nvPr/>
            </p:nvSpPr>
            <p:spPr bwMode="auto">
              <a:xfrm flipH="1">
                <a:off x="2520" y="11232"/>
                <a:ext cx="180" cy="360"/>
              </a:xfrm>
              <a:prstGeom prst="line">
                <a:avLst/>
              </a:prstGeom>
              <a:noFill/>
              <a:ln w="9525">
                <a:solidFill>
                  <a:srgbClr val="000000"/>
                </a:solidFill>
                <a:round/>
                <a:headEnd/>
                <a:tailEnd/>
              </a:ln>
            </p:spPr>
            <p:txBody>
              <a:bodyPr/>
              <a:lstStyle/>
              <a:p>
                <a:endParaRPr lang="en-US">
                  <a:solidFill>
                    <a:srgbClr val="000000"/>
                  </a:solidFill>
                </a:endParaRPr>
              </a:p>
            </p:txBody>
          </p:sp>
          <p:sp>
            <p:nvSpPr>
              <p:cNvPr id="49192" name="Line 50"/>
              <p:cNvSpPr>
                <a:spLocks noChangeShapeType="1"/>
              </p:cNvSpPr>
              <p:nvPr/>
            </p:nvSpPr>
            <p:spPr bwMode="auto">
              <a:xfrm>
                <a:off x="2520" y="11592"/>
                <a:ext cx="540" cy="180"/>
              </a:xfrm>
              <a:prstGeom prst="line">
                <a:avLst/>
              </a:prstGeom>
              <a:noFill/>
              <a:ln w="9525">
                <a:solidFill>
                  <a:srgbClr val="000000"/>
                </a:solidFill>
                <a:round/>
                <a:headEnd/>
                <a:tailEnd/>
              </a:ln>
            </p:spPr>
            <p:txBody>
              <a:bodyPr/>
              <a:lstStyle/>
              <a:p>
                <a:endParaRPr lang="en-US">
                  <a:solidFill>
                    <a:srgbClr val="000000"/>
                  </a:solidFill>
                </a:endParaRPr>
              </a:p>
            </p:txBody>
          </p:sp>
          <p:sp>
            <p:nvSpPr>
              <p:cNvPr id="49193" name="Freeform 51"/>
              <p:cNvSpPr>
                <a:spLocks/>
              </p:cNvSpPr>
              <p:nvPr/>
            </p:nvSpPr>
            <p:spPr bwMode="auto">
              <a:xfrm>
                <a:off x="2700" y="11952"/>
                <a:ext cx="1" cy="868"/>
              </a:xfrm>
              <a:custGeom>
                <a:avLst/>
                <a:gdLst>
                  <a:gd name="T0" fmla="*/ 0 w 1"/>
                  <a:gd name="T1" fmla="*/ 0 h 868"/>
                  <a:gd name="T2" fmla="*/ 0 w 1"/>
                  <a:gd name="T3" fmla="*/ 868 h 868"/>
                  <a:gd name="T4" fmla="*/ 0 60000 65536"/>
                  <a:gd name="T5" fmla="*/ 0 60000 65536"/>
                  <a:gd name="T6" fmla="*/ 0 w 1"/>
                  <a:gd name="T7" fmla="*/ 0 h 868"/>
                  <a:gd name="T8" fmla="*/ 1 w 1"/>
                  <a:gd name="T9" fmla="*/ 868 h 868"/>
                </a:gdLst>
                <a:ahLst/>
                <a:cxnLst>
                  <a:cxn ang="T4">
                    <a:pos x="T0" y="T1"/>
                  </a:cxn>
                  <a:cxn ang="T5">
                    <a:pos x="T2" y="T3"/>
                  </a:cxn>
                </a:cxnLst>
                <a:rect l="T6" t="T7" r="T8" b="T9"/>
                <a:pathLst>
                  <a:path w="1" h="868">
                    <a:moveTo>
                      <a:pt x="0" y="0"/>
                    </a:moveTo>
                    <a:lnTo>
                      <a:pt x="0" y="868"/>
                    </a:lnTo>
                  </a:path>
                </a:pathLst>
              </a:custGeom>
              <a:noFill/>
              <a:ln w="47625">
                <a:solidFill>
                  <a:srgbClr val="000000"/>
                </a:solidFill>
                <a:round/>
                <a:headEnd type="none" w="med" len="med"/>
                <a:tailEnd type="none" w="med" len="med"/>
              </a:ln>
            </p:spPr>
            <p:txBody>
              <a:bodyPr/>
              <a:lstStyle/>
              <a:p>
                <a:endParaRPr lang="en-US">
                  <a:solidFill>
                    <a:srgbClr val="000000"/>
                  </a:solidFill>
                </a:endParaRPr>
              </a:p>
            </p:txBody>
          </p:sp>
          <p:sp>
            <p:nvSpPr>
              <p:cNvPr id="49194" name="Freeform 52"/>
              <p:cNvSpPr>
                <a:spLocks/>
              </p:cNvSpPr>
              <p:nvPr/>
            </p:nvSpPr>
            <p:spPr bwMode="auto">
              <a:xfrm>
                <a:off x="2820" y="10830"/>
                <a:ext cx="173" cy="60"/>
              </a:xfrm>
              <a:custGeom>
                <a:avLst/>
                <a:gdLst>
                  <a:gd name="T0" fmla="*/ 173 w 173"/>
                  <a:gd name="T1" fmla="*/ 60 h 60"/>
                  <a:gd name="T2" fmla="*/ 0 w 173"/>
                  <a:gd name="T3" fmla="*/ 0 h 60"/>
                  <a:gd name="T4" fmla="*/ 0 60000 65536"/>
                  <a:gd name="T5" fmla="*/ 0 60000 65536"/>
                  <a:gd name="T6" fmla="*/ 0 w 173"/>
                  <a:gd name="T7" fmla="*/ 0 h 60"/>
                  <a:gd name="T8" fmla="*/ 173 w 173"/>
                  <a:gd name="T9" fmla="*/ 60 h 60"/>
                </a:gdLst>
                <a:ahLst/>
                <a:cxnLst>
                  <a:cxn ang="T4">
                    <a:pos x="T0" y="T1"/>
                  </a:cxn>
                  <a:cxn ang="T5">
                    <a:pos x="T2" y="T3"/>
                  </a:cxn>
                </a:cxnLst>
                <a:rect l="T6" t="T7" r="T8" b="T9"/>
                <a:pathLst>
                  <a:path w="173" h="60">
                    <a:moveTo>
                      <a:pt x="173" y="60"/>
                    </a:moveTo>
                    <a:lnTo>
                      <a:pt x="0" y="0"/>
                    </a:lnTo>
                  </a:path>
                </a:pathLst>
              </a:custGeom>
              <a:noFill/>
              <a:ln w="9525">
                <a:solidFill>
                  <a:srgbClr val="000000"/>
                </a:solidFill>
                <a:round/>
                <a:headEnd type="none" w="med" len="med"/>
                <a:tailEnd type="none" w="med" len="med"/>
              </a:ln>
            </p:spPr>
            <p:txBody>
              <a:bodyPr/>
              <a:lstStyle/>
              <a:p>
                <a:endParaRPr lang="en-US">
                  <a:solidFill>
                    <a:srgbClr val="000000"/>
                  </a:solidFill>
                </a:endParaRPr>
              </a:p>
            </p:txBody>
          </p:sp>
          <p:sp>
            <p:nvSpPr>
              <p:cNvPr id="49195" name="Oval 53"/>
              <p:cNvSpPr>
                <a:spLocks noChangeArrowheads="1"/>
              </p:cNvSpPr>
              <p:nvPr/>
            </p:nvSpPr>
            <p:spPr bwMode="auto">
              <a:xfrm>
                <a:off x="2700" y="10512"/>
                <a:ext cx="180" cy="180"/>
              </a:xfrm>
              <a:prstGeom prst="ellipse">
                <a:avLst/>
              </a:prstGeom>
              <a:solidFill>
                <a:srgbClr val="FFFFFF"/>
              </a:solidFill>
              <a:ln w="9525">
                <a:solidFill>
                  <a:srgbClr val="000000"/>
                </a:solidFill>
                <a:round/>
                <a:headEnd/>
                <a:tailEnd/>
              </a:ln>
            </p:spPr>
            <p:txBody>
              <a:bodyPr/>
              <a:lstStyle/>
              <a:p>
                <a:endParaRPr lang="en-US">
                  <a:solidFill>
                    <a:srgbClr val="000000"/>
                  </a:solidFill>
                </a:endParaRPr>
              </a:p>
            </p:txBody>
          </p:sp>
        </p:grpSp>
        <p:grpSp>
          <p:nvGrpSpPr>
            <p:cNvPr id="49177" name="Group 54"/>
            <p:cNvGrpSpPr>
              <a:grpSpLocks/>
            </p:cNvGrpSpPr>
            <p:nvPr/>
          </p:nvGrpSpPr>
          <p:grpSpPr bwMode="auto">
            <a:xfrm flipH="1">
              <a:off x="4897" y="928"/>
              <a:ext cx="575" cy="2000"/>
              <a:chOff x="2340" y="10332"/>
              <a:chExt cx="880" cy="3060"/>
            </a:xfrm>
          </p:grpSpPr>
          <p:sp>
            <p:nvSpPr>
              <p:cNvPr id="49180" name="Oval 55"/>
              <p:cNvSpPr>
                <a:spLocks noChangeArrowheads="1"/>
              </p:cNvSpPr>
              <p:nvPr/>
            </p:nvSpPr>
            <p:spPr bwMode="auto">
              <a:xfrm>
                <a:off x="2340" y="10332"/>
                <a:ext cx="720" cy="720"/>
              </a:xfrm>
              <a:prstGeom prst="ellipse">
                <a:avLst/>
              </a:prstGeom>
              <a:noFill/>
              <a:ln w="9525">
                <a:solidFill>
                  <a:srgbClr val="000000"/>
                </a:solidFill>
                <a:round/>
                <a:headEnd/>
                <a:tailEnd/>
              </a:ln>
            </p:spPr>
            <p:txBody>
              <a:bodyPr/>
              <a:lstStyle/>
              <a:p>
                <a:endParaRPr lang="en-US">
                  <a:solidFill>
                    <a:srgbClr val="000000"/>
                  </a:solidFill>
                </a:endParaRPr>
              </a:p>
            </p:txBody>
          </p:sp>
          <p:sp>
            <p:nvSpPr>
              <p:cNvPr id="49181" name="Line 56"/>
              <p:cNvSpPr>
                <a:spLocks noChangeShapeType="1"/>
              </p:cNvSpPr>
              <p:nvPr/>
            </p:nvSpPr>
            <p:spPr bwMode="auto">
              <a:xfrm>
                <a:off x="2700" y="11052"/>
                <a:ext cx="0" cy="1800"/>
              </a:xfrm>
              <a:prstGeom prst="line">
                <a:avLst/>
              </a:prstGeom>
              <a:noFill/>
              <a:ln w="9525">
                <a:solidFill>
                  <a:srgbClr val="000000"/>
                </a:solidFill>
                <a:round/>
                <a:headEnd/>
                <a:tailEnd/>
              </a:ln>
            </p:spPr>
            <p:txBody>
              <a:bodyPr/>
              <a:lstStyle/>
              <a:p>
                <a:endParaRPr lang="en-US">
                  <a:solidFill>
                    <a:srgbClr val="000000"/>
                  </a:solidFill>
                </a:endParaRPr>
              </a:p>
            </p:txBody>
          </p:sp>
          <p:pic>
            <p:nvPicPr>
              <p:cNvPr id="49182" name="Picture 57" descr="j0311072[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2520" y="12736"/>
                <a:ext cx="700" cy="656"/>
              </a:xfrm>
              <a:prstGeom prst="rect">
                <a:avLst/>
              </a:prstGeom>
              <a:noFill/>
              <a:ln w="9525">
                <a:noFill/>
                <a:miter lim="800000"/>
                <a:headEnd/>
                <a:tailEnd/>
              </a:ln>
            </p:spPr>
          </p:pic>
          <p:sp>
            <p:nvSpPr>
              <p:cNvPr id="49183" name="Line 58"/>
              <p:cNvSpPr>
                <a:spLocks noChangeShapeType="1"/>
              </p:cNvSpPr>
              <p:nvPr/>
            </p:nvSpPr>
            <p:spPr bwMode="auto">
              <a:xfrm flipH="1">
                <a:off x="2520" y="11232"/>
                <a:ext cx="180" cy="360"/>
              </a:xfrm>
              <a:prstGeom prst="line">
                <a:avLst/>
              </a:prstGeom>
              <a:noFill/>
              <a:ln w="9525">
                <a:solidFill>
                  <a:srgbClr val="000000"/>
                </a:solidFill>
                <a:round/>
                <a:headEnd/>
                <a:tailEnd/>
              </a:ln>
            </p:spPr>
            <p:txBody>
              <a:bodyPr/>
              <a:lstStyle/>
              <a:p>
                <a:endParaRPr lang="en-US">
                  <a:solidFill>
                    <a:srgbClr val="000000"/>
                  </a:solidFill>
                </a:endParaRPr>
              </a:p>
            </p:txBody>
          </p:sp>
          <p:sp>
            <p:nvSpPr>
              <p:cNvPr id="49184" name="Line 59"/>
              <p:cNvSpPr>
                <a:spLocks noChangeShapeType="1"/>
              </p:cNvSpPr>
              <p:nvPr/>
            </p:nvSpPr>
            <p:spPr bwMode="auto">
              <a:xfrm>
                <a:off x="2520" y="11592"/>
                <a:ext cx="540" cy="180"/>
              </a:xfrm>
              <a:prstGeom prst="line">
                <a:avLst/>
              </a:prstGeom>
              <a:noFill/>
              <a:ln w="9525">
                <a:solidFill>
                  <a:srgbClr val="000000"/>
                </a:solidFill>
                <a:round/>
                <a:headEnd/>
                <a:tailEnd/>
              </a:ln>
            </p:spPr>
            <p:txBody>
              <a:bodyPr/>
              <a:lstStyle/>
              <a:p>
                <a:endParaRPr lang="en-US">
                  <a:solidFill>
                    <a:srgbClr val="000000"/>
                  </a:solidFill>
                </a:endParaRPr>
              </a:p>
            </p:txBody>
          </p:sp>
          <p:sp>
            <p:nvSpPr>
              <p:cNvPr id="49185" name="Freeform 60"/>
              <p:cNvSpPr>
                <a:spLocks/>
              </p:cNvSpPr>
              <p:nvPr/>
            </p:nvSpPr>
            <p:spPr bwMode="auto">
              <a:xfrm>
                <a:off x="2700" y="11952"/>
                <a:ext cx="1" cy="868"/>
              </a:xfrm>
              <a:custGeom>
                <a:avLst/>
                <a:gdLst>
                  <a:gd name="T0" fmla="*/ 0 w 1"/>
                  <a:gd name="T1" fmla="*/ 0 h 868"/>
                  <a:gd name="T2" fmla="*/ 0 w 1"/>
                  <a:gd name="T3" fmla="*/ 868 h 868"/>
                  <a:gd name="T4" fmla="*/ 0 60000 65536"/>
                  <a:gd name="T5" fmla="*/ 0 60000 65536"/>
                  <a:gd name="T6" fmla="*/ 0 w 1"/>
                  <a:gd name="T7" fmla="*/ 0 h 868"/>
                  <a:gd name="T8" fmla="*/ 1 w 1"/>
                  <a:gd name="T9" fmla="*/ 868 h 868"/>
                </a:gdLst>
                <a:ahLst/>
                <a:cxnLst>
                  <a:cxn ang="T4">
                    <a:pos x="T0" y="T1"/>
                  </a:cxn>
                  <a:cxn ang="T5">
                    <a:pos x="T2" y="T3"/>
                  </a:cxn>
                </a:cxnLst>
                <a:rect l="T6" t="T7" r="T8" b="T9"/>
                <a:pathLst>
                  <a:path w="1" h="868">
                    <a:moveTo>
                      <a:pt x="0" y="0"/>
                    </a:moveTo>
                    <a:lnTo>
                      <a:pt x="0" y="868"/>
                    </a:lnTo>
                  </a:path>
                </a:pathLst>
              </a:custGeom>
              <a:noFill/>
              <a:ln w="47625">
                <a:solidFill>
                  <a:srgbClr val="000000"/>
                </a:solidFill>
                <a:round/>
                <a:headEnd type="none" w="med" len="med"/>
                <a:tailEnd type="none" w="med" len="med"/>
              </a:ln>
            </p:spPr>
            <p:txBody>
              <a:bodyPr/>
              <a:lstStyle/>
              <a:p>
                <a:endParaRPr lang="en-US">
                  <a:solidFill>
                    <a:srgbClr val="000000"/>
                  </a:solidFill>
                </a:endParaRPr>
              </a:p>
            </p:txBody>
          </p:sp>
          <p:sp>
            <p:nvSpPr>
              <p:cNvPr id="49186" name="Freeform 61"/>
              <p:cNvSpPr>
                <a:spLocks/>
              </p:cNvSpPr>
              <p:nvPr/>
            </p:nvSpPr>
            <p:spPr bwMode="auto">
              <a:xfrm>
                <a:off x="2820" y="10830"/>
                <a:ext cx="173" cy="60"/>
              </a:xfrm>
              <a:custGeom>
                <a:avLst/>
                <a:gdLst>
                  <a:gd name="T0" fmla="*/ 173 w 173"/>
                  <a:gd name="T1" fmla="*/ 60 h 60"/>
                  <a:gd name="T2" fmla="*/ 0 w 173"/>
                  <a:gd name="T3" fmla="*/ 0 h 60"/>
                  <a:gd name="T4" fmla="*/ 0 60000 65536"/>
                  <a:gd name="T5" fmla="*/ 0 60000 65536"/>
                  <a:gd name="T6" fmla="*/ 0 w 173"/>
                  <a:gd name="T7" fmla="*/ 0 h 60"/>
                  <a:gd name="T8" fmla="*/ 173 w 173"/>
                  <a:gd name="T9" fmla="*/ 60 h 60"/>
                </a:gdLst>
                <a:ahLst/>
                <a:cxnLst>
                  <a:cxn ang="T4">
                    <a:pos x="T0" y="T1"/>
                  </a:cxn>
                  <a:cxn ang="T5">
                    <a:pos x="T2" y="T3"/>
                  </a:cxn>
                </a:cxnLst>
                <a:rect l="T6" t="T7" r="T8" b="T9"/>
                <a:pathLst>
                  <a:path w="173" h="60">
                    <a:moveTo>
                      <a:pt x="173" y="60"/>
                    </a:moveTo>
                    <a:lnTo>
                      <a:pt x="0" y="0"/>
                    </a:lnTo>
                  </a:path>
                </a:pathLst>
              </a:custGeom>
              <a:noFill/>
              <a:ln w="9525">
                <a:solidFill>
                  <a:srgbClr val="000000"/>
                </a:solidFill>
                <a:round/>
                <a:headEnd type="none" w="med" len="med"/>
                <a:tailEnd type="none" w="med" len="med"/>
              </a:ln>
            </p:spPr>
            <p:txBody>
              <a:bodyPr/>
              <a:lstStyle/>
              <a:p>
                <a:endParaRPr lang="en-US">
                  <a:solidFill>
                    <a:srgbClr val="000000"/>
                  </a:solidFill>
                </a:endParaRPr>
              </a:p>
            </p:txBody>
          </p:sp>
          <p:sp>
            <p:nvSpPr>
              <p:cNvPr id="49187" name="Oval 62"/>
              <p:cNvSpPr>
                <a:spLocks noChangeArrowheads="1"/>
              </p:cNvSpPr>
              <p:nvPr/>
            </p:nvSpPr>
            <p:spPr bwMode="auto">
              <a:xfrm>
                <a:off x="2700" y="10512"/>
                <a:ext cx="180" cy="180"/>
              </a:xfrm>
              <a:prstGeom prst="ellipse">
                <a:avLst/>
              </a:prstGeom>
              <a:solidFill>
                <a:srgbClr val="FFFFFF"/>
              </a:solidFill>
              <a:ln w="9525">
                <a:solidFill>
                  <a:srgbClr val="000000"/>
                </a:solidFill>
                <a:round/>
                <a:headEnd/>
                <a:tailEnd/>
              </a:ln>
            </p:spPr>
            <p:txBody>
              <a:bodyPr/>
              <a:lstStyle/>
              <a:p>
                <a:endParaRPr lang="en-US">
                  <a:solidFill>
                    <a:srgbClr val="000000"/>
                  </a:solidFill>
                </a:endParaRPr>
              </a:p>
            </p:txBody>
          </p:sp>
        </p:grpSp>
        <p:sp>
          <p:nvSpPr>
            <p:cNvPr id="49178" name="Text Box 63"/>
            <p:cNvSpPr txBox="1">
              <a:spLocks noChangeArrowheads="1"/>
            </p:cNvSpPr>
            <p:nvPr/>
          </p:nvSpPr>
          <p:spPr bwMode="auto">
            <a:xfrm>
              <a:off x="4296" y="2911"/>
              <a:ext cx="588" cy="359"/>
            </a:xfrm>
            <a:prstGeom prst="rect">
              <a:avLst/>
            </a:prstGeom>
            <a:noFill/>
            <a:ln w="9525">
              <a:noFill/>
              <a:miter lim="800000"/>
              <a:headEnd/>
              <a:tailEnd/>
            </a:ln>
          </p:spPr>
          <p:txBody>
            <a:bodyPr/>
            <a:lstStyle/>
            <a:p>
              <a:r>
                <a:rPr lang="en-US">
                  <a:solidFill>
                    <a:srgbClr val="000000"/>
                  </a:solidFill>
                </a:rPr>
                <a:t> A</a:t>
              </a:r>
            </a:p>
          </p:txBody>
        </p:sp>
        <p:sp>
          <p:nvSpPr>
            <p:cNvPr id="49179" name="Text Box 64"/>
            <p:cNvSpPr txBox="1">
              <a:spLocks noChangeArrowheads="1"/>
            </p:cNvSpPr>
            <p:nvPr/>
          </p:nvSpPr>
          <p:spPr bwMode="auto">
            <a:xfrm>
              <a:off x="5002" y="2902"/>
              <a:ext cx="588" cy="341"/>
            </a:xfrm>
            <a:prstGeom prst="rect">
              <a:avLst/>
            </a:prstGeom>
            <a:noFill/>
            <a:ln w="9525">
              <a:noFill/>
              <a:miter lim="800000"/>
              <a:headEnd/>
              <a:tailEnd/>
            </a:ln>
          </p:spPr>
          <p:txBody>
            <a:bodyPr/>
            <a:lstStyle/>
            <a:p>
              <a:r>
                <a:rPr lang="en-US">
                  <a:solidFill>
                    <a:srgbClr val="000000"/>
                  </a:solidFill>
                </a:rPr>
                <a:t>B</a:t>
              </a:r>
            </a:p>
          </p:txBody>
        </p:sp>
      </p:grpSp>
      <p:sp>
        <p:nvSpPr>
          <p:cNvPr id="49157" name="Rectangle 65"/>
          <p:cNvSpPr>
            <a:spLocks noChangeArrowheads="1"/>
          </p:cNvSpPr>
          <p:nvPr/>
        </p:nvSpPr>
        <p:spPr bwMode="auto">
          <a:xfrm>
            <a:off x="436563" y="117475"/>
            <a:ext cx="8299450" cy="519113"/>
          </a:xfrm>
          <a:prstGeom prst="rect">
            <a:avLst/>
          </a:prstGeom>
          <a:noFill/>
          <a:ln w="9525">
            <a:noFill/>
            <a:miter lim="800000"/>
            <a:headEnd/>
            <a:tailEnd/>
          </a:ln>
        </p:spPr>
        <p:txBody>
          <a:bodyPr wrap="none" anchor="ctr">
            <a:spAutoFit/>
          </a:bodyPr>
          <a:lstStyle/>
          <a:p>
            <a:r>
              <a:rPr lang="en-US">
                <a:solidFill>
                  <a:srgbClr val="FF0000"/>
                </a:solidFill>
              </a:rPr>
              <a:t>Consider the ice-skating twins, each of mass 50 kg.</a:t>
            </a:r>
          </a:p>
        </p:txBody>
      </p:sp>
      <p:sp>
        <p:nvSpPr>
          <p:cNvPr id="49158" name="Rectangle 66"/>
          <p:cNvSpPr>
            <a:spLocks noChangeArrowheads="1"/>
          </p:cNvSpPr>
          <p:nvPr/>
        </p:nvSpPr>
        <p:spPr bwMode="auto">
          <a:xfrm>
            <a:off x="623888" y="695325"/>
            <a:ext cx="4298950" cy="519113"/>
          </a:xfrm>
          <a:prstGeom prst="rect">
            <a:avLst/>
          </a:prstGeom>
          <a:noFill/>
          <a:ln w="9525">
            <a:noFill/>
            <a:miter lim="800000"/>
            <a:headEnd/>
            <a:tailEnd/>
          </a:ln>
        </p:spPr>
        <p:txBody>
          <a:bodyPr wrap="none" anchor="ctr">
            <a:spAutoFit/>
          </a:bodyPr>
          <a:lstStyle/>
          <a:p>
            <a:r>
              <a:rPr lang="en-US">
                <a:solidFill>
                  <a:srgbClr val="FF0000"/>
                </a:solidFill>
              </a:rPr>
              <a:t>Find acceleration of A if... </a:t>
            </a:r>
          </a:p>
        </p:txBody>
      </p:sp>
      <p:sp>
        <p:nvSpPr>
          <p:cNvPr id="49159" name="Rectangle 67"/>
          <p:cNvSpPr>
            <a:spLocks noChangeArrowheads="1"/>
          </p:cNvSpPr>
          <p:nvPr/>
        </p:nvSpPr>
        <p:spPr bwMode="auto">
          <a:xfrm>
            <a:off x="560388" y="1292225"/>
            <a:ext cx="5087937" cy="519113"/>
          </a:xfrm>
          <a:prstGeom prst="rect">
            <a:avLst/>
          </a:prstGeom>
          <a:noFill/>
          <a:ln w="9525">
            <a:noFill/>
            <a:miter lim="800000"/>
            <a:headEnd/>
            <a:tailEnd/>
          </a:ln>
        </p:spPr>
        <p:txBody>
          <a:bodyPr wrap="none" anchor="ctr">
            <a:spAutoFit/>
          </a:bodyPr>
          <a:lstStyle/>
          <a:p>
            <a:r>
              <a:rPr lang="en-US">
                <a:solidFill>
                  <a:srgbClr val="FF0000"/>
                </a:solidFill>
              </a:rPr>
              <a:t>1) ...A pushes on B with 50 N.  </a:t>
            </a:r>
          </a:p>
        </p:txBody>
      </p:sp>
      <p:sp>
        <p:nvSpPr>
          <p:cNvPr id="300100" name="Rectangle 68"/>
          <p:cNvSpPr>
            <a:spLocks noChangeArrowheads="1"/>
          </p:cNvSpPr>
          <p:nvPr/>
        </p:nvSpPr>
        <p:spPr bwMode="auto">
          <a:xfrm>
            <a:off x="1490663" y="1855788"/>
            <a:ext cx="4197350" cy="519112"/>
          </a:xfrm>
          <a:prstGeom prst="rect">
            <a:avLst/>
          </a:prstGeom>
          <a:noFill/>
          <a:ln w="9525">
            <a:noFill/>
            <a:miter lim="800000"/>
            <a:headEnd/>
            <a:tailEnd/>
          </a:ln>
        </p:spPr>
        <p:txBody>
          <a:bodyPr wrap="none" anchor="ctr">
            <a:spAutoFit/>
          </a:bodyPr>
          <a:lstStyle/>
          <a:p>
            <a:r>
              <a:rPr lang="en-US">
                <a:solidFill>
                  <a:srgbClr val="000000"/>
                </a:solidFill>
                <a:latin typeface="Symbol" pitchFamily="18" charset="2"/>
              </a:rPr>
              <a:t>S</a:t>
            </a:r>
            <a:r>
              <a:rPr lang="en-US">
                <a:solidFill>
                  <a:srgbClr val="000000"/>
                </a:solidFill>
              </a:rPr>
              <a:t>F: Reaction</a:t>
            </a:r>
            <a:r>
              <a:rPr lang="en-US" baseline="-25000">
                <a:solidFill>
                  <a:srgbClr val="000000"/>
                </a:solidFill>
              </a:rPr>
              <a:t>B on A</a:t>
            </a:r>
            <a:r>
              <a:rPr lang="en-US">
                <a:solidFill>
                  <a:srgbClr val="000000"/>
                </a:solidFill>
              </a:rPr>
              <a:t> = m</a:t>
            </a:r>
            <a:r>
              <a:rPr lang="en-US" baseline="-25000">
                <a:solidFill>
                  <a:srgbClr val="000000"/>
                </a:solidFill>
              </a:rPr>
              <a:t>A</a:t>
            </a:r>
            <a:r>
              <a:rPr lang="en-US">
                <a:solidFill>
                  <a:srgbClr val="000000"/>
                </a:solidFill>
              </a:rPr>
              <a:t> a </a:t>
            </a:r>
          </a:p>
        </p:txBody>
      </p:sp>
      <p:sp>
        <p:nvSpPr>
          <p:cNvPr id="300101" name="Rectangle 69"/>
          <p:cNvSpPr>
            <a:spLocks noChangeArrowheads="1"/>
          </p:cNvSpPr>
          <p:nvPr/>
        </p:nvSpPr>
        <p:spPr bwMode="auto">
          <a:xfrm>
            <a:off x="2711450" y="2449513"/>
            <a:ext cx="3633788" cy="519112"/>
          </a:xfrm>
          <a:prstGeom prst="rect">
            <a:avLst/>
          </a:prstGeom>
          <a:noFill/>
          <a:ln w="9525">
            <a:noFill/>
            <a:miter lim="800000"/>
            <a:headEnd/>
            <a:tailEnd/>
          </a:ln>
        </p:spPr>
        <p:txBody>
          <a:bodyPr wrap="none" anchor="ctr">
            <a:spAutoFit/>
          </a:bodyPr>
          <a:lstStyle/>
          <a:p>
            <a:r>
              <a:rPr lang="en-US">
                <a:solidFill>
                  <a:srgbClr val="000000"/>
                </a:solidFill>
              </a:rPr>
              <a:t>50 N         = 50 kg (a) </a:t>
            </a:r>
          </a:p>
        </p:txBody>
      </p:sp>
      <p:sp>
        <p:nvSpPr>
          <p:cNvPr id="300102" name="Rectangle 70"/>
          <p:cNvSpPr>
            <a:spLocks noChangeArrowheads="1"/>
          </p:cNvSpPr>
          <p:nvPr/>
        </p:nvSpPr>
        <p:spPr bwMode="auto">
          <a:xfrm>
            <a:off x="4040188" y="3057525"/>
            <a:ext cx="1890712" cy="519113"/>
          </a:xfrm>
          <a:prstGeom prst="rect">
            <a:avLst/>
          </a:prstGeom>
          <a:noFill/>
          <a:ln w="9525">
            <a:noFill/>
            <a:miter lim="800000"/>
            <a:headEnd/>
            <a:tailEnd/>
          </a:ln>
        </p:spPr>
        <p:txBody>
          <a:bodyPr wrap="none" anchor="ctr">
            <a:spAutoFit/>
          </a:bodyPr>
          <a:lstStyle/>
          <a:p>
            <a:r>
              <a:rPr lang="en-US">
                <a:solidFill>
                  <a:srgbClr val="000000"/>
                </a:solidFill>
              </a:rPr>
              <a:t>a = 1 m/s</a:t>
            </a:r>
            <a:r>
              <a:rPr lang="en-US" baseline="30000">
                <a:solidFill>
                  <a:srgbClr val="000000"/>
                </a:solidFill>
              </a:rPr>
              <a:t>2</a:t>
            </a:r>
            <a:r>
              <a:rPr lang="en-US">
                <a:solidFill>
                  <a:srgbClr val="000000"/>
                </a:solidFill>
              </a:rPr>
              <a:t> </a:t>
            </a:r>
          </a:p>
        </p:txBody>
      </p:sp>
      <p:sp>
        <p:nvSpPr>
          <p:cNvPr id="49163" name="Rectangle 71"/>
          <p:cNvSpPr>
            <a:spLocks noChangeArrowheads="1"/>
          </p:cNvSpPr>
          <p:nvPr/>
        </p:nvSpPr>
        <p:spPr bwMode="auto">
          <a:xfrm>
            <a:off x="550863" y="3889375"/>
            <a:ext cx="5861050" cy="519113"/>
          </a:xfrm>
          <a:prstGeom prst="rect">
            <a:avLst/>
          </a:prstGeom>
          <a:noFill/>
          <a:ln w="9525">
            <a:noFill/>
            <a:miter lim="800000"/>
            <a:headEnd/>
            <a:tailEnd/>
          </a:ln>
        </p:spPr>
        <p:txBody>
          <a:bodyPr wrap="none" anchor="ctr">
            <a:spAutoFit/>
          </a:bodyPr>
          <a:lstStyle/>
          <a:p>
            <a:r>
              <a:rPr lang="en-US">
                <a:solidFill>
                  <a:srgbClr val="FF0000"/>
                </a:solidFill>
              </a:rPr>
              <a:t>2) ...each push on the other </a:t>
            </a:r>
            <a:r>
              <a:rPr lang="en-US" baseline="30000">
                <a:solidFill>
                  <a:srgbClr val="FF0000"/>
                </a:solidFill>
              </a:rPr>
              <a:t>w</a:t>
            </a:r>
            <a:r>
              <a:rPr lang="en-US">
                <a:solidFill>
                  <a:srgbClr val="FF0000"/>
                </a:solidFill>
              </a:rPr>
              <a:t>/50 N. </a:t>
            </a:r>
          </a:p>
        </p:txBody>
      </p:sp>
      <p:sp>
        <p:nvSpPr>
          <p:cNvPr id="300104" name="Rectangle 72"/>
          <p:cNvSpPr>
            <a:spLocks noChangeArrowheads="1"/>
          </p:cNvSpPr>
          <p:nvPr/>
        </p:nvSpPr>
        <p:spPr bwMode="auto">
          <a:xfrm>
            <a:off x="334963" y="4540250"/>
            <a:ext cx="6315075" cy="519113"/>
          </a:xfrm>
          <a:prstGeom prst="rect">
            <a:avLst/>
          </a:prstGeom>
          <a:noFill/>
          <a:ln w="9525">
            <a:noFill/>
            <a:miter lim="800000"/>
            <a:headEnd/>
            <a:tailEnd/>
          </a:ln>
        </p:spPr>
        <p:txBody>
          <a:bodyPr wrap="none" anchor="ctr">
            <a:spAutoFit/>
          </a:bodyPr>
          <a:lstStyle/>
          <a:p>
            <a:r>
              <a:rPr lang="en-US">
                <a:solidFill>
                  <a:srgbClr val="000000"/>
                </a:solidFill>
                <a:latin typeface="Symbol" pitchFamily="18" charset="2"/>
              </a:rPr>
              <a:t>S</a:t>
            </a:r>
            <a:r>
              <a:rPr lang="en-US">
                <a:solidFill>
                  <a:srgbClr val="000000"/>
                </a:solidFill>
              </a:rPr>
              <a:t>F: Action</a:t>
            </a:r>
            <a:r>
              <a:rPr lang="en-US" baseline="-25000">
                <a:solidFill>
                  <a:srgbClr val="000000"/>
                </a:solidFill>
              </a:rPr>
              <a:t>B on A</a:t>
            </a:r>
            <a:r>
              <a:rPr lang="en-US">
                <a:solidFill>
                  <a:srgbClr val="000000"/>
                </a:solidFill>
              </a:rPr>
              <a:t> + Reaction</a:t>
            </a:r>
            <a:r>
              <a:rPr lang="en-US" baseline="-25000">
                <a:solidFill>
                  <a:srgbClr val="000000"/>
                </a:solidFill>
              </a:rPr>
              <a:t>B on A</a:t>
            </a:r>
            <a:r>
              <a:rPr lang="en-US">
                <a:solidFill>
                  <a:srgbClr val="000000"/>
                </a:solidFill>
              </a:rPr>
              <a:t> = m</a:t>
            </a:r>
            <a:r>
              <a:rPr lang="en-US" baseline="-25000">
                <a:solidFill>
                  <a:srgbClr val="000000"/>
                </a:solidFill>
              </a:rPr>
              <a:t>A</a:t>
            </a:r>
            <a:r>
              <a:rPr lang="en-US">
                <a:solidFill>
                  <a:srgbClr val="000000"/>
                </a:solidFill>
              </a:rPr>
              <a:t> a </a:t>
            </a:r>
          </a:p>
        </p:txBody>
      </p:sp>
      <p:sp>
        <p:nvSpPr>
          <p:cNvPr id="300105" name="Rectangle 73"/>
          <p:cNvSpPr>
            <a:spLocks noChangeArrowheads="1"/>
          </p:cNvSpPr>
          <p:nvPr/>
        </p:nvSpPr>
        <p:spPr bwMode="auto">
          <a:xfrm>
            <a:off x="1125538" y="5105400"/>
            <a:ext cx="6169025" cy="519113"/>
          </a:xfrm>
          <a:prstGeom prst="rect">
            <a:avLst/>
          </a:prstGeom>
          <a:noFill/>
          <a:ln w="9525">
            <a:noFill/>
            <a:miter lim="800000"/>
            <a:headEnd/>
            <a:tailEnd/>
          </a:ln>
        </p:spPr>
        <p:txBody>
          <a:bodyPr wrap="none" anchor="ctr">
            <a:spAutoFit/>
          </a:bodyPr>
          <a:lstStyle/>
          <a:p>
            <a:r>
              <a:rPr lang="en-US">
                <a:solidFill>
                  <a:srgbClr val="000000"/>
                </a:solidFill>
              </a:rPr>
              <a:t>50 N         +      50 N          = 50 kg (a) </a:t>
            </a:r>
          </a:p>
        </p:txBody>
      </p:sp>
      <p:sp>
        <p:nvSpPr>
          <p:cNvPr id="300106" name="Rectangle 74"/>
          <p:cNvSpPr>
            <a:spLocks noChangeArrowheads="1"/>
          </p:cNvSpPr>
          <p:nvPr/>
        </p:nvSpPr>
        <p:spPr bwMode="auto">
          <a:xfrm>
            <a:off x="4808538" y="5707063"/>
            <a:ext cx="2087562" cy="519112"/>
          </a:xfrm>
          <a:prstGeom prst="rect">
            <a:avLst/>
          </a:prstGeom>
          <a:noFill/>
          <a:ln w="9525">
            <a:noFill/>
            <a:miter lim="800000"/>
            <a:headEnd/>
            <a:tailEnd/>
          </a:ln>
        </p:spPr>
        <p:txBody>
          <a:bodyPr wrap="none" anchor="ctr">
            <a:spAutoFit/>
          </a:bodyPr>
          <a:lstStyle/>
          <a:p>
            <a:r>
              <a:rPr lang="en-US">
                <a:solidFill>
                  <a:srgbClr val="000000"/>
                </a:solidFill>
              </a:rPr>
              <a:t>  a = 2 m/s</a:t>
            </a:r>
            <a:r>
              <a:rPr lang="en-US" baseline="30000">
                <a:solidFill>
                  <a:srgbClr val="000000"/>
                </a:solidFill>
              </a:rPr>
              <a:t>2</a:t>
            </a:r>
            <a:r>
              <a:rPr lang="en-US">
                <a:solidFill>
                  <a:srgbClr val="000000"/>
                </a:solidFill>
              </a:rPr>
              <a:t> </a:t>
            </a:r>
          </a:p>
        </p:txBody>
      </p:sp>
      <p:grpSp>
        <p:nvGrpSpPr>
          <p:cNvPr id="5" name="Group 80"/>
          <p:cNvGrpSpPr>
            <a:grpSpLocks/>
          </p:cNvGrpSpPr>
          <p:nvPr/>
        </p:nvGrpSpPr>
        <p:grpSpPr bwMode="auto">
          <a:xfrm>
            <a:off x="5397500" y="1244600"/>
            <a:ext cx="1209675" cy="519113"/>
            <a:chOff x="3528" y="597"/>
            <a:chExt cx="762" cy="327"/>
          </a:xfrm>
        </p:grpSpPr>
        <p:sp>
          <p:nvSpPr>
            <p:cNvPr id="49174" name="Rectangle 78"/>
            <p:cNvSpPr>
              <a:spLocks noChangeArrowheads="1"/>
            </p:cNvSpPr>
            <p:nvPr/>
          </p:nvSpPr>
          <p:spPr bwMode="auto">
            <a:xfrm>
              <a:off x="3528" y="597"/>
              <a:ext cx="762" cy="327"/>
            </a:xfrm>
            <a:prstGeom prst="rect">
              <a:avLst/>
            </a:prstGeom>
            <a:noFill/>
            <a:ln w="9525">
              <a:noFill/>
              <a:miter lim="800000"/>
              <a:headEnd/>
              <a:tailEnd/>
            </a:ln>
          </p:spPr>
          <p:txBody>
            <a:bodyPr wrap="none" anchor="ctr">
              <a:spAutoFit/>
            </a:bodyPr>
            <a:lstStyle/>
            <a:p>
              <a:r>
                <a:rPr lang="en-US">
                  <a:solidFill>
                    <a:srgbClr val="000000"/>
                  </a:solidFill>
                </a:rPr>
                <a:t>(       ) </a:t>
              </a:r>
            </a:p>
          </p:txBody>
        </p:sp>
        <p:sp>
          <p:nvSpPr>
            <p:cNvPr id="49175" name="Line 79"/>
            <p:cNvSpPr>
              <a:spLocks noChangeShapeType="1"/>
            </p:cNvSpPr>
            <p:nvPr/>
          </p:nvSpPr>
          <p:spPr bwMode="auto">
            <a:xfrm>
              <a:off x="3685" y="777"/>
              <a:ext cx="393" cy="0"/>
            </a:xfrm>
            <a:prstGeom prst="line">
              <a:avLst/>
            </a:prstGeom>
            <a:noFill/>
            <a:ln w="22225">
              <a:solidFill>
                <a:schemeClr val="tx1"/>
              </a:solidFill>
              <a:round/>
              <a:headEnd/>
              <a:tailEnd type="triangle" w="lg" len="lg"/>
            </a:ln>
          </p:spPr>
          <p:txBody>
            <a:bodyPr/>
            <a:lstStyle/>
            <a:p>
              <a:endParaRPr lang="en-US">
                <a:solidFill>
                  <a:srgbClr val="000000"/>
                </a:solidFill>
              </a:endParaRPr>
            </a:p>
          </p:txBody>
        </p:sp>
      </p:grpSp>
      <p:sp>
        <p:nvSpPr>
          <p:cNvPr id="300115" name="Line 83"/>
          <p:cNvSpPr>
            <a:spLocks noChangeShapeType="1"/>
          </p:cNvSpPr>
          <p:nvPr/>
        </p:nvSpPr>
        <p:spPr bwMode="auto">
          <a:xfrm flipH="1">
            <a:off x="3730625" y="1922463"/>
            <a:ext cx="361950" cy="0"/>
          </a:xfrm>
          <a:prstGeom prst="line">
            <a:avLst/>
          </a:prstGeom>
          <a:noFill/>
          <a:ln w="22225">
            <a:solidFill>
              <a:schemeClr val="tx1"/>
            </a:solidFill>
            <a:round/>
            <a:headEnd/>
            <a:tailEnd type="triangle" w="lg" len="lg"/>
          </a:ln>
        </p:spPr>
        <p:txBody>
          <a:bodyPr/>
          <a:lstStyle/>
          <a:p>
            <a:endParaRPr lang="en-US">
              <a:solidFill>
                <a:srgbClr val="000000"/>
              </a:solidFill>
            </a:endParaRPr>
          </a:p>
        </p:txBody>
      </p:sp>
      <p:sp>
        <p:nvSpPr>
          <p:cNvPr id="300116" name="Line 84"/>
          <p:cNvSpPr>
            <a:spLocks noChangeShapeType="1"/>
          </p:cNvSpPr>
          <p:nvPr/>
        </p:nvSpPr>
        <p:spPr bwMode="auto">
          <a:xfrm flipH="1">
            <a:off x="5880100" y="3302000"/>
            <a:ext cx="361950" cy="0"/>
          </a:xfrm>
          <a:prstGeom prst="line">
            <a:avLst/>
          </a:prstGeom>
          <a:noFill/>
          <a:ln w="22225">
            <a:solidFill>
              <a:schemeClr val="tx1"/>
            </a:solidFill>
            <a:round/>
            <a:headEnd/>
            <a:tailEnd type="triangle" w="lg" len="lg"/>
          </a:ln>
        </p:spPr>
        <p:txBody>
          <a:bodyPr/>
          <a:lstStyle/>
          <a:p>
            <a:endParaRPr lang="en-US">
              <a:solidFill>
                <a:srgbClr val="000000"/>
              </a:solidFill>
            </a:endParaRPr>
          </a:p>
        </p:txBody>
      </p:sp>
      <p:sp>
        <p:nvSpPr>
          <p:cNvPr id="300117" name="Line 85"/>
          <p:cNvSpPr>
            <a:spLocks noChangeShapeType="1"/>
          </p:cNvSpPr>
          <p:nvPr/>
        </p:nvSpPr>
        <p:spPr bwMode="auto">
          <a:xfrm flipH="1">
            <a:off x="6808788" y="5945188"/>
            <a:ext cx="361950" cy="0"/>
          </a:xfrm>
          <a:prstGeom prst="line">
            <a:avLst/>
          </a:prstGeom>
          <a:noFill/>
          <a:ln w="22225">
            <a:solidFill>
              <a:schemeClr val="tx1"/>
            </a:solidFill>
            <a:round/>
            <a:headEnd/>
            <a:tailEnd type="triangle" w="lg" len="lg"/>
          </a:ln>
        </p:spPr>
        <p:txBody>
          <a:bodyPr/>
          <a:lstStyle/>
          <a:p>
            <a:endParaRPr lang="en-US">
              <a:solidFill>
                <a:srgbClr val="000000"/>
              </a:solidFill>
            </a:endParaRPr>
          </a:p>
        </p:txBody>
      </p:sp>
      <p:sp>
        <p:nvSpPr>
          <p:cNvPr id="300118" name="Line 86"/>
          <p:cNvSpPr>
            <a:spLocks noChangeShapeType="1"/>
          </p:cNvSpPr>
          <p:nvPr/>
        </p:nvSpPr>
        <p:spPr bwMode="auto">
          <a:xfrm flipH="1">
            <a:off x="3702050" y="2706688"/>
            <a:ext cx="361950" cy="0"/>
          </a:xfrm>
          <a:prstGeom prst="line">
            <a:avLst/>
          </a:prstGeom>
          <a:noFill/>
          <a:ln w="22225">
            <a:solidFill>
              <a:schemeClr val="tx1"/>
            </a:solidFill>
            <a:round/>
            <a:headEnd/>
            <a:tailEnd type="triangle" w="lg" len="lg"/>
          </a:ln>
        </p:spPr>
        <p:txBody>
          <a:bodyPr/>
          <a:lstStyle/>
          <a:p>
            <a:endParaRPr lang="en-US">
              <a:solidFill>
                <a:srgbClr val="000000"/>
              </a:solidFill>
            </a:endParaRPr>
          </a:p>
        </p:txBody>
      </p:sp>
      <p:sp>
        <p:nvSpPr>
          <p:cNvPr id="300119" name="Line 87"/>
          <p:cNvSpPr>
            <a:spLocks noChangeShapeType="1"/>
          </p:cNvSpPr>
          <p:nvPr/>
        </p:nvSpPr>
        <p:spPr bwMode="auto">
          <a:xfrm flipH="1">
            <a:off x="2109788" y="5364163"/>
            <a:ext cx="361950" cy="0"/>
          </a:xfrm>
          <a:prstGeom prst="line">
            <a:avLst/>
          </a:prstGeom>
          <a:noFill/>
          <a:ln w="22225">
            <a:solidFill>
              <a:schemeClr val="tx1"/>
            </a:solidFill>
            <a:round/>
            <a:headEnd/>
            <a:tailEnd type="triangle" w="lg" len="lg"/>
          </a:ln>
        </p:spPr>
        <p:txBody>
          <a:bodyPr/>
          <a:lstStyle/>
          <a:p>
            <a:endParaRPr lang="en-US">
              <a:solidFill>
                <a:srgbClr val="000000"/>
              </a:solidFill>
            </a:endParaRPr>
          </a:p>
        </p:txBody>
      </p:sp>
      <p:sp>
        <p:nvSpPr>
          <p:cNvPr id="300120" name="Line 88"/>
          <p:cNvSpPr>
            <a:spLocks noChangeShapeType="1"/>
          </p:cNvSpPr>
          <p:nvPr/>
        </p:nvSpPr>
        <p:spPr bwMode="auto">
          <a:xfrm flipH="1">
            <a:off x="4548188" y="5348288"/>
            <a:ext cx="361950" cy="0"/>
          </a:xfrm>
          <a:prstGeom prst="line">
            <a:avLst/>
          </a:prstGeom>
          <a:noFill/>
          <a:ln w="22225">
            <a:solidFill>
              <a:schemeClr val="tx1"/>
            </a:solidFill>
            <a:round/>
            <a:headEnd/>
            <a:tailEnd type="triangle" w="lg" len="lg"/>
          </a:ln>
        </p:spPr>
        <p:txBody>
          <a:bodyPr/>
          <a:lstStyle/>
          <a:p>
            <a:endParaRPr lang="en-US">
              <a:solidFill>
                <a:srgbClr val="000000"/>
              </a:solidFill>
            </a:endParaRPr>
          </a:p>
        </p:txBody>
      </p:sp>
      <p:sp>
        <p:nvSpPr>
          <p:cNvPr id="44" name="Rectangle 6"/>
          <p:cNvSpPr>
            <a:spLocks noChangeArrowheads="1"/>
          </p:cNvSpPr>
          <p:nvPr/>
        </p:nvSpPr>
        <p:spPr bwMode="auto">
          <a:xfrm>
            <a:off x="5637464" y="6396335"/>
            <a:ext cx="3506536" cy="461665"/>
          </a:xfrm>
          <a:prstGeom prst="rect">
            <a:avLst/>
          </a:prstGeom>
          <a:noFill/>
          <a:ln w="9525">
            <a:noFill/>
            <a:miter lim="800000"/>
            <a:headEnd/>
            <a:tailEnd/>
          </a:ln>
        </p:spPr>
        <p:txBody>
          <a:bodyPr wrap="none">
            <a:spAutoFit/>
          </a:bodyPr>
          <a:lstStyle/>
          <a:p>
            <a:pPr marL="342900" indent="-342900" algn="r">
              <a:spcBef>
                <a:spcPct val="20000"/>
              </a:spcBef>
            </a:pPr>
            <a:r>
              <a:rPr lang="en-US" sz="2400" b="1" dirty="0" err="1" smtClean="0">
                <a:solidFill>
                  <a:srgbClr val="000000"/>
                </a:solidFill>
                <a:latin typeface="Arial Narrow" panose="020B0606020202030204" pitchFamily="34" charset="0"/>
              </a:rPr>
              <a:t>www.teachnlearnchem.com</a:t>
            </a:r>
            <a:endParaRPr lang="en-US" sz="2400" b="1"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32019987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0100"/>
                                        </p:tgtEl>
                                        <p:attrNameLst>
                                          <p:attrName>style.visibility</p:attrName>
                                        </p:attrNameLst>
                                      </p:cBhvr>
                                      <p:to>
                                        <p:strVal val="visible"/>
                                      </p:to>
                                    </p:set>
                                    <p:animEffect transition="in" filter="wipe(left)">
                                      <p:cBhvr>
                                        <p:cTn id="12" dur="2000"/>
                                        <p:tgtEl>
                                          <p:spTgt spid="30010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00115"/>
                                        </p:tgtEl>
                                        <p:attrNameLst>
                                          <p:attrName>style.visibility</p:attrName>
                                        </p:attrNameLst>
                                      </p:cBhvr>
                                      <p:to>
                                        <p:strVal val="visible"/>
                                      </p:to>
                                    </p:set>
                                    <p:animEffect transition="in" filter="blinds(horizontal)">
                                      <p:cBhvr>
                                        <p:cTn id="15" dur="500"/>
                                        <p:tgtEl>
                                          <p:spTgt spid="300115"/>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00101"/>
                                        </p:tgtEl>
                                        <p:attrNameLst>
                                          <p:attrName>style.visibility</p:attrName>
                                        </p:attrNameLst>
                                      </p:cBhvr>
                                      <p:to>
                                        <p:strVal val="visible"/>
                                      </p:to>
                                    </p:set>
                                    <p:animEffect transition="in" filter="fade">
                                      <p:cBhvr>
                                        <p:cTn id="20" dur="1000"/>
                                        <p:tgtEl>
                                          <p:spTgt spid="300101"/>
                                        </p:tgtEl>
                                      </p:cBhvr>
                                    </p:animEffect>
                                    <p:anim calcmode="lin" valueType="num">
                                      <p:cBhvr>
                                        <p:cTn id="21" dur="1000" fill="hold"/>
                                        <p:tgtEl>
                                          <p:spTgt spid="300101"/>
                                        </p:tgtEl>
                                        <p:attrNameLst>
                                          <p:attrName>ppt_x</p:attrName>
                                        </p:attrNameLst>
                                      </p:cBhvr>
                                      <p:tavLst>
                                        <p:tav tm="0">
                                          <p:val>
                                            <p:strVal val="#ppt_x"/>
                                          </p:val>
                                        </p:tav>
                                        <p:tav tm="100000">
                                          <p:val>
                                            <p:strVal val="#ppt_x"/>
                                          </p:val>
                                        </p:tav>
                                      </p:tavLst>
                                    </p:anim>
                                    <p:anim calcmode="lin" valueType="num">
                                      <p:cBhvr>
                                        <p:cTn id="22" dur="1000" fill="hold"/>
                                        <p:tgtEl>
                                          <p:spTgt spid="300101"/>
                                        </p:tgtEl>
                                        <p:attrNameLst>
                                          <p:attrName>ppt_y</p:attrName>
                                        </p:attrNameLst>
                                      </p:cBhvr>
                                      <p:tavLst>
                                        <p:tav tm="0">
                                          <p:val>
                                            <p:strVal val="#ppt_y-.1"/>
                                          </p:val>
                                        </p:tav>
                                        <p:tav tm="100000">
                                          <p:val>
                                            <p:strVal val="#ppt_y"/>
                                          </p:val>
                                        </p:tav>
                                      </p:tavLst>
                                    </p:anim>
                                  </p:childTnLst>
                                </p:cTn>
                              </p:par>
                              <p:par>
                                <p:cTn id="23" presetID="3" presetClass="entr" presetSubtype="10" fill="hold" grpId="0" nodeType="withEffect">
                                  <p:stCondLst>
                                    <p:cond delay="0"/>
                                  </p:stCondLst>
                                  <p:childTnLst>
                                    <p:set>
                                      <p:cBhvr>
                                        <p:cTn id="24" dur="1" fill="hold">
                                          <p:stCondLst>
                                            <p:cond delay="0"/>
                                          </p:stCondLst>
                                        </p:cTn>
                                        <p:tgtEl>
                                          <p:spTgt spid="300118"/>
                                        </p:tgtEl>
                                        <p:attrNameLst>
                                          <p:attrName>style.visibility</p:attrName>
                                        </p:attrNameLst>
                                      </p:cBhvr>
                                      <p:to>
                                        <p:strVal val="visible"/>
                                      </p:to>
                                    </p:set>
                                    <p:animEffect transition="in" filter="blinds(horizontal)">
                                      <p:cBhvr>
                                        <p:cTn id="25" dur="500"/>
                                        <p:tgtEl>
                                          <p:spTgt spid="300118"/>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300102"/>
                                        </p:tgtEl>
                                        <p:attrNameLst>
                                          <p:attrName>style.visibility</p:attrName>
                                        </p:attrNameLst>
                                      </p:cBhvr>
                                      <p:to>
                                        <p:strVal val="visible"/>
                                      </p:to>
                                    </p:set>
                                    <p:animEffect transition="in" filter="fade">
                                      <p:cBhvr>
                                        <p:cTn id="30" dur="1000"/>
                                        <p:tgtEl>
                                          <p:spTgt spid="300102"/>
                                        </p:tgtEl>
                                      </p:cBhvr>
                                    </p:animEffect>
                                    <p:anim calcmode="lin" valueType="num">
                                      <p:cBhvr>
                                        <p:cTn id="31" dur="1000" fill="hold"/>
                                        <p:tgtEl>
                                          <p:spTgt spid="300102"/>
                                        </p:tgtEl>
                                        <p:attrNameLst>
                                          <p:attrName>ppt_x</p:attrName>
                                        </p:attrNameLst>
                                      </p:cBhvr>
                                      <p:tavLst>
                                        <p:tav tm="0">
                                          <p:val>
                                            <p:strVal val="#ppt_x"/>
                                          </p:val>
                                        </p:tav>
                                        <p:tav tm="100000">
                                          <p:val>
                                            <p:strVal val="#ppt_x"/>
                                          </p:val>
                                        </p:tav>
                                      </p:tavLst>
                                    </p:anim>
                                    <p:anim calcmode="lin" valueType="num">
                                      <p:cBhvr>
                                        <p:cTn id="32" dur="1000" fill="hold"/>
                                        <p:tgtEl>
                                          <p:spTgt spid="300102"/>
                                        </p:tgtEl>
                                        <p:attrNameLst>
                                          <p:attrName>ppt_y</p:attrName>
                                        </p:attrNameLst>
                                      </p:cBhvr>
                                      <p:tavLst>
                                        <p:tav tm="0">
                                          <p:val>
                                            <p:strVal val="#ppt_y-.1"/>
                                          </p:val>
                                        </p:tav>
                                        <p:tav tm="100000">
                                          <p:val>
                                            <p:strVal val="#ppt_y"/>
                                          </p:val>
                                        </p:tav>
                                      </p:tavLst>
                                    </p:anim>
                                  </p:childTnLst>
                                </p:cTn>
                              </p:par>
                              <p:par>
                                <p:cTn id="33" presetID="5" presetClass="entr" presetSubtype="10" fill="hold" grpId="0" nodeType="withEffect">
                                  <p:stCondLst>
                                    <p:cond delay="0"/>
                                  </p:stCondLst>
                                  <p:childTnLst>
                                    <p:set>
                                      <p:cBhvr>
                                        <p:cTn id="34" dur="1" fill="hold">
                                          <p:stCondLst>
                                            <p:cond delay="0"/>
                                          </p:stCondLst>
                                        </p:cTn>
                                        <p:tgtEl>
                                          <p:spTgt spid="300116"/>
                                        </p:tgtEl>
                                        <p:attrNameLst>
                                          <p:attrName>style.visibility</p:attrName>
                                        </p:attrNameLst>
                                      </p:cBhvr>
                                      <p:to>
                                        <p:strVal val="visible"/>
                                      </p:to>
                                    </p:set>
                                    <p:animEffect transition="in" filter="checkerboard(across)">
                                      <p:cBhvr>
                                        <p:cTn id="35" dur="500"/>
                                        <p:tgtEl>
                                          <p:spTgt spid="300116"/>
                                        </p:tgtEl>
                                      </p:cBhvr>
                                    </p:animEffect>
                                  </p:childTnLst>
                                </p:cTn>
                              </p:par>
                              <p:par>
                                <p:cTn id="36" presetID="9" presetClass="entr" presetSubtype="0" fill="hold" grpId="0" nodeType="withEffect">
                                  <p:stCondLst>
                                    <p:cond delay="2000"/>
                                  </p:stCondLst>
                                  <p:childTnLst>
                                    <p:set>
                                      <p:cBhvr>
                                        <p:cTn id="37" dur="1" fill="hold">
                                          <p:stCondLst>
                                            <p:cond delay="0"/>
                                          </p:stCondLst>
                                        </p:cTn>
                                        <p:tgtEl>
                                          <p:spTgt spid="300108"/>
                                        </p:tgtEl>
                                        <p:attrNameLst>
                                          <p:attrName>style.visibility</p:attrName>
                                        </p:attrNameLst>
                                      </p:cBhvr>
                                      <p:to>
                                        <p:strVal val="visible"/>
                                      </p:to>
                                    </p:set>
                                    <p:animEffect transition="in" filter="dissolve">
                                      <p:cBhvr>
                                        <p:cTn id="38" dur="500"/>
                                        <p:tgtEl>
                                          <p:spTgt spid="30010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00104"/>
                                        </p:tgtEl>
                                        <p:attrNameLst>
                                          <p:attrName>style.visibility</p:attrName>
                                        </p:attrNameLst>
                                      </p:cBhvr>
                                      <p:to>
                                        <p:strVal val="visible"/>
                                      </p:to>
                                    </p:set>
                                    <p:animEffect transition="in" filter="wipe(left)">
                                      <p:cBhvr>
                                        <p:cTn id="43" dur="2000"/>
                                        <p:tgtEl>
                                          <p:spTgt spid="300104"/>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300105"/>
                                        </p:tgtEl>
                                        <p:attrNameLst>
                                          <p:attrName>style.visibility</p:attrName>
                                        </p:attrNameLst>
                                      </p:cBhvr>
                                      <p:to>
                                        <p:strVal val="visible"/>
                                      </p:to>
                                    </p:set>
                                    <p:animEffect transition="in" filter="fade">
                                      <p:cBhvr>
                                        <p:cTn id="48" dur="1000"/>
                                        <p:tgtEl>
                                          <p:spTgt spid="300105"/>
                                        </p:tgtEl>
                                      </p:cBhvr>
                                    </p:animEffect>
                                    <p:anim calcmode="lin" valueType="num">
                                      <p:cBhvr>
                                        <p:cTn id="49" dur="1000" fill="hold"/>
                                        <p:tgtEl>
                                          <p:spTgt spid="300105"/>
                                        </p:tgtEl>
                                        <p:attrNameLst>
                                          <p:attrName>ppt_x</p:attrName>
                                        </p:attrNameLst>
                                      </p:cBhvr>
                                      <p:tavLst>
                                        <p:tav tm="0">
                                          <p:val>
                                            <p:strVal val="#ppt_x"/>
                                          </p:val>
                                        </p:tav>
                                        <p:tav tm="100000">
                                          <p:val>
                                            <p:strVal val="#ppt_x"/>
                                          </p:val>
                                        </p:tav>
                                      </p:tavLst>
                                    </p:anim>
                                    <p:anim calcmode="lin" valueType="num">
                                      <p:cBhvr>
                                        <p:cTn id="50" dur="1000" fill="hold"/>
                                        <p:tgtEl>
                                          <p:spTgt spid="300105"/>
                                        </p:tgtEl>
                                        <p:attrNameLst>
                                          <p:attrName>ppt_y</p:attrName>
                                        </p:attrNameLst>
                                      </p:cBhvr>
                                      <p:tavLst>
                                        <p:tav tm="0">
                                          <p:val>
                                            <p:strVal val="#ppt_y-.1"/>
                                          </p:val>
                                        </p:tav>
                                        <p:tav tm="100000">
                                          <p:val>
                                            <p:strVal val="#ppt_y"/>
                                          </p:val>
                                        </p:tav>
                                      </p:tavLst>
                                    </p:anim>
                                  </p:childTnLst>
                                </p:cTn>
                              </p:par>
                              <p:par>
                                <p:cTn id="51" presetID="3" presetClass="entr" presetSubtype="10" fill="hold" grpId="0" nodeType="withEffect">
                                  <p:stCondLst>
                                    <p:cond delay="0"/>
                                  </p:stCondLst>
                                  <p:childTnLst>
                                    <p:set>
                                      <p:cBhvr>
                                        <p:cTn id="52" dur="1" fill="hold">
                                          <p:stCondLst>
                                            <p:cond delay="0"/>
                                          </p:stCondLst>
                                        </p:cTn>
                                        <p:tgtEl>
                                          <p:spTgt spid="300119"/>
                                        </p:tgtEl>
                                        <p:attrNameLst>
                                          <p:attrName>style.visibility</p:attrName>
                                        </p:attrNameLst>
                                      </p:cBhvr>
                                      <p:to>
                                        <p:strVal val="visible"/>
                                      </p:to>
                                    </p:set>
                                    <p:animEffect transition="in" filter="blinds(horizontal)">
                                      <p:cBhvr>
                                        <p:cTn id="53" dur="500"/>
                                        <p:tgtEl>
                                          <p:spTgt spid="300119"/>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300120"/>
                                        </p:tgtEl>
                                        <p:attrNameLst>
                                          <p:attrName>style.visibility</p:attrName>
                                        </p:attrNameLst>
                                      </p:cBhvr>
                                      <p:to>
                                        <p:strVal val="visible"/>
                                      </p:to>
                                    </p:set>
                                    <p:animEffect transition="in" filter="blinds(horizontal)">
                                      <p:cBhvr>
                                        <p:cTn id="56" dur="500"/>
                                        <p:tgtEl>
                                          <p:spTgt spid="300120"/>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300106"/>
                                        </p:tgtEl>
                                        <p:attrNameLst>
                                          <p:attrName>style.visibility</p:attrName>
                                        </p:attrNameLst>
                                      </p:cBhvr>
                                      <p:to>
                                        <p:strVal val="visible"/>
                                      </p:to>
                                    </p:set>
                                    <p:animEffect transition="in" filter="fade">
                                      <p:cBhvr>
                                        <p:cTn id="61" dur="1000"/>
                                        <p:tgtEl>
                                          <p:spTgt spid="300106"/>
                                        </p:tgtEl>
                                      </p:cBhvr>
                                    </p:animEffect>
                                    <p:anim calcmode="lin" valueType="num">
                                      <p:cBhvr>
                                        <p:cTn id="62" dur="1000" fill="hold"/>
                                        <p:tgtEl>
                                          <p:spTgt spid="300106"/>
                                        </p:tgtEl>
                                        <p:attrNameLst>
                                          <p:attrName>ppt_x</p:attrName>
                                        </p:attrNameLst>
                                      </p:cBhvr>
                                      <p:tavLst>
                                        <p:tav tm="0">
                                          <p:val>
                                            <p:strVal val="#ppt_x"/>
                                          </p:val>
                                        </p:tav>
                                        <p:tav tm="100000">
                                          <p:val>
                                            <p:strVal val="#ppt_x"/>
                                          </p:val>
                                        </p:tav>
                                      </p:tavLst>
                                    </p:anim>
                                    <p:anim calcmode="lin" valueType="num">
                                      <p:cBhvr>
                                        <p:cTn id="63" dur="1000" fill="hold"/>
                                        <p:tgtEl>
                                          <p:spTgt spid="300106"/>
                                        </p:tgtEl>
                                        <p:attrNameLst>
                                          <p:attrName>ppt_y</p:attrName>
                                        </p:attrNameLst>
                                      </p:cBhvr>
                                      <p:tavLst>
                                        <p:tav tm="0">
                                          <p:val>
                                            <p:strVal val="#ppt_y-.1"/>
                                          </p:val>
                                        </p:tav>
                                        <p:tav tm="100000">
                                          <p:val>
                                            <p:strVal val="#ppt_y"/>
                                          </p:val>
                                        </p:tav>
                                      </p:tavLst>
                                    </p:anim>
                                  </p:childTnLst>
                                </p:cTn>
                              </p:par>
                              <p:par>
                                <p:cTn id="64" presetID="5" presetClass="entr" presetSubtype="10" fill="hold" grpId="0" nodeType="withEffect">
                                  <p:stCondLst>
                                    <p:cond delay="0"/>
                                  </p:stCondLst>
                                  <p:childTnLst>
                                    <p:set>
                                      <p:cBhvr>
                                        <p:cTn id="65" dur="1" fill="hold">
                                          <p:stCondLst>
                                            <p:cond delay="0"/>
                                          </p:stCondLst>
                                        </p:cTn>
                                        <p:tgtEl>
                                          <p:spTgt spid="300117"/>
                                        </p:tgtEl>
                                        <p:attrNameLst>
                                          <p:attrName>style.visibility</p:attrName>
                                        </p:attrNameLst>
                                      </p:cBhvr>
                                      <p:to>
                                        <p:strVal val="visible"/>
                                      </p:to>
                                    </p:set>
                                    <p:animEffect transition="in" filter="checkerboard(across)">
                                      <p:cBhvr>
                                        <p:cTn id="66" dur="500"/>
                                        <p:tgtEl>
                                          <p:spTgt spid="300117"/>
                                        </p:tgtEl>
                                      </p:cBhvr>
                                    </p:animEffect>
                                  </p:childTnLst>
                                </p:cTn>
                              </p:par>
                              <p:par>
                                <p:cTn id="67" presetID="9" presetClass="entr" presetSubtype="0" fill="hold" grpId="0" nodeType="withEffect">
                                  <p:stCondLst>
                                    <p:cond delay="2000"/>
                                  </p:stCondLst>
                                  <p:childTnLst>
                                    <p:set>
                                      <p:cBhvr>
                                        <p:cTn id="68" dur="1" fill="hold">
                                          <p:stCondLst>
                                            <p:cond delay="0"/>
                                          </p:stCondLst>
                                        </p:cTn>
                                        <p:tgtEl>
                                          <p:spTgt spid="300107"/>
                                        </p:tgtEl>
                                        <p:attrNameLst>
                                          <p:attrName>style.visibility</p:attrName>
                                        </p:attrNameLst>
                                      </p:cBhvr>
                                      <p:to>
                                        <p:strVal val="visible"/>
                                      </p:to>
                                    </p:set>
                                    <p:animEffect transition="in" filter="dissolve">
                                      <p:cBhvr>
                                        <p:cTn id="69" dur="500"/>
                                        <p:tgtEl>
                                          <p:spTgt spid="300107"/>
                                        </p:tgtEl>
                                      </p:cBhvr>
                                    </p:animEffect>
                                  </p:childTnLst>
                                </p:cTn>
                              </p:par>
                            </p:childTnLst>
                          </p:cTn>
                        </p:par>
                        <p:par>
                          <p:cTn id="70" fill="hold">
                            <p:stCondLst>
                              <p:cond delay="2500"/>
                            </p:stCondLst>
                            <p:childTnLst>
                              <p:par>
                                <p:cTn id="71" presetID="22" presetClass="entr" presetSubtype="8"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108" grpId="0" animBg="1"/>
      <p:bldP spid="300107" grpId="0" animBg="1"/>
      <p:bldP spid="300100" grpId="0"/>
      <p:bldP spid="300101" grpId="0"/>
      <p:bldP spid="300102" grpId="0"/>
      <p:bldP spid="300104" grpId="0"/>
      <p:bldP spid="300105" grpId="0"/>
      <p:bldP spid="300106" grpId="0"/>
      <p:bldP spid="300115" grpId="0" animBg="1"/>
      <p:bldP spid="300116" grpId="0" animBg="1"/>
      <p:bldP spid="300117" grpId="0" animBg="1"/>
      <p:bldP spid="300118" grpId="0" animBg="1"/>
      <p:bldP spid="300119" grpId="0" animBg="1"/>
      <p:bldP spid="30012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25"/>
          <p:cNvSpPr>
            <a:spLocks noChangeArrowheads="1"/>
          </p:cNvSpPr>
          <p:nvPr/>
        </p:nvSpPr>
        <p:spPr bwMode="auto">
          <a:xfrm>
            <a:off x="6280348" y="3703636"/>
            <a:ext cx="2426932" cy="811212"/>
          </a:xfrm>
          <a:prstGeom prst="rect">
            <a:avLst/>
          </a:prstGeom>
          <a:solidFill>
            <a:srgbClr val="FFFF00"/>
          </a:solidFill>
          <a:ln w="9525" algn="ctr">
            <a:solidFill>
              <a:schemeClr val="tx1"/>
            </a:solidFill>
            <a:miter lim="800000"/>
            <a:headEnd/>
            <a:tailEnd/>
          </a:ln>
        </p:spPr>
        <p:txBody>
          <a:bodyPr wrap="square" anchor="ctr">
            <a:spAutoFit/>
          </a:bodyPr>
          <a:lstStyle/>
          <a:p>
            <a:pPr algn="ctr"/>
            <a:endParaRPr lang="en-US">
              <a:solidFill>
                <a:srgbClr val="000000"/>
              </a:solidFill>
            </a:endParaRPr>
          </a:p>
        </p:txBody>
      </p:sp>
      <p:sp>
        <p:nvSpPr>
          <p:cNvPr id="361477" name="Rectangle 5"/>
          <p:cNvSpPr>
            <a:spLocks noChangeArrowheads="1"/>
          </p:cNvSpPr>
          <p:nvPr/>
        </p:nvSpPr>
        <p:spPr bwMode="auto">
          <a:xfrm>
            <a:off x="6375598" y="3795711"/>
            <a:ext cx="2222500" cy="636587"/>
          </a:xfrm>
          <a:prstGeom prst="rect">
            <a:avLst/>
          </a:prstGeom>
          <a:solidFill>
            <a:srgbClr val="FFFF00"/>
          </a:solidFill>
          <a:ln w="9525" algn="ctr">
            <a:solidFill>
              <a:schemeClr val="tx1"/>
            </a:solidFill>
            <a:miter lim="800000"/>
            <a:headEnd/>
            <a:tailEnd/>
          </a:ln>
        </p:spPr>
        <p:txBody>
          <a:bodyPr wrap="square" anchor="ctr">
            <a:spAutoFit/>
          </a:bodyPr>
          <a:lstStyle/>
          <a:p>
            <a:pPr algn="ctr"/>
            <a:endParaRPr lang="en-US">
              <a:solidFill>
                <a:srgbClr val="000000"/>
              </a:solidFill>
            </a:endParaRPr>
          </a:p>
        </p:txBody>
      </p:sp>
      <p:sp>
        <p:nvSpPr>
          <p:cNvPr id="361482" name="Rectangle 10"/>
          <p:cNvSpPr>
            <a:spLocks noChangeArrowheads="1"/>
          </p:cNvSpPr>
          <p:nvPr/>
        </p:nvSpPr>
        <p:spPr bwMode="auto">
          <a:xfrm>
            <a:off x="5827482" y="2580447"/>
            <a:ext cx="3203121" cy="954107"/>
          </a:xfrm>
          <a:prstGeom prst="rect">
            <a:avLst/>
          </a:prstGeom>
          <a:noFill/>
          <a:ln w="15875" algn="ctr">
            <a:noFill/>
            <a:miter lim="800000"/>
            <a:headEnd/>
            <a:tailEnd/>
          </a:ln>
        </p:spPr>
        <p:txBody>
          <a:bodyPr wrap="none" anchor="ctr">
            <a:spAutoFit/>
          </a:bodyPr>
          <a:lstStyle/>
          <a:p>
            <a:pPr algn="ctr"/>
            <a:r>
              <a:rPr lang="en-US" dirty="0" smtClean="0">
                <a:solidFill>
                  <a:srgbClr val="FF0000"/>
                </a:solidFill>
              </a:rPr>
              <a:t>Springs conform to</a:t>
            </a:r>
            <a:endParaRPr lang="en-US" dirty="0">
              <a:solidFill>
                <a:srgbClr val="FF0000"/>
              </a:solidFill>
            </a:endParaRPr>
          </a:p>
          <a:p>
            <a:pPr algn="ctr"/>
            <a:r>
              <a:rPr lang="en-US" u="sng" dirty="0">
                <a:solidFill>
                  <a:srgbClr val="FF0000"/>
                </a:solidFill>
              </a:rPr>
              <a:t>Hooke’s </a:t>
            </a:r>
            <a:r>
              <a:rPr lang="en-US" u="sng" dirty="0" smtClean="0">
                <a:solidFill>
                  <a:srgbClr val="FF0000"/>
                </a:solidFill>
              </a:rPr>
              <a:t>law</a:t>
            </a:r>
            <a:r>
              <a:rPr lang="en-US" dirty="0" smtClean="0">
                <a:solidFill>
                  <a:srgbClr val="FF0000"/>
                </a:solidFill>
              </a:rPr>
              <a:t>: </a:t>
            </a:r>
            <a:endParaRPr lang="en-US" dirty="0">
              <a:solidFill>
                <a:srgbClr val="FF0000"/>
              </a:solidFill>
            </a:endParaRPr>
          </a:p>
        </p:txBody>
      </p:sp>
      <p:sp>
        <p:nvSpPr>
          <p:cNvPr id="361489" name="Text Box 17"/>
          <p:cNvSpPr txBox="1">
            <a:spLocks noChangeArrowheads="1"/>
          </p:cNvSpPr>
          <p:nvPr/>
        </p:nvSpPr>
        <p:spPr bwMode="auto">
          <a:xfrm>
            <a:off x="6447036" y="3849686"/>
            <a:ext cx="2130711" cy="523220"/>
          </a:xfrm>
          <a:prstGeom prst="rect">
            <a:avLst/>
          </a:prstGeom>
          <a:noFill/>
          <a:ln w="9525">
            <a:noFill/>
            <a:miter lim="800000"/>
            <a:headEnd/>
            <a:tailEnd/>
          </a:ln>
        </p:spPr>
        <p:txBody>
          <a:bodyPr wrap="none">
            <a:spAutoFit/>
          </a:bodyPr>
          <a:lstStyle/>
          <a:p>
            <a:r>
              <a:rPr lang="en-US" dirty="0" err="1" smtClean="0">
                <a:solidFill>
                  <a:srgbClr val="000000"/>
                </a:solidFill>
              </a:rPr>
              <a:t>F</a:t>
            </a:r>
            <a:r>
              <a:rPr lang="en-US" baseline="-25000" dirty="0" err="1" smtClean="0">
                <a:solidFill>
                  <a:srgbClr val="000000"/>
                </a:solidFill>
              </a:rPr>
              <a:t>elas</a:t>
            </a:r>
            <a:r>
              <a:rPr lang="en-US" dirty="0" smtClean="0">
                <a:solidFill>
                  <a:srgbClr val="000000"/>
                </a:solidFill>
              </a:rPr>
              <a:t> </a:t>
            </a:r>
            <a:r>
              <a:rPr lang="en-US" dirty="0">
                <a:solidFill>
                  <a:srgbClr val="000000"/>
                </a:solidFill>
              </a:rPr>
              <a:t>= </a:t>
            </a:r>
            <a:r>
              <a:rPr lang="en-US" dirty="0" smtClean="0">
                <a:solidFill>
                  <a:srgbClr val="000000"/>
                </a:solidFill>
              </a:rPr>
              <a:t>–k </a:t>
            </a:r>
            <a:r>
              <a:rPr lang="en-US" dirty="0" err="1">
                <a:solidFill>
                  <a:srgbClr val="000000"/>
                </a:solidFill>
                <a:latin typeface="Symbol" pitchFamily="18" charset="2"/>
              </a:rPr>
              <a:t>D</a:t>
            </a:r>
            <a:r>
              <a:rPr lang="en-US" dirty="0" err="1">
                <a:solidFill>
                  <a:srgbClr val="000000"/>
                </a:solidFill>
              </a:rPr>
              <a:t>x</a:t>
            </a:r>
            <a:endParaRPr lang="en-US" dirty="0">
              <a:solidFill>
                <a:srgbClr val="000000"/>
              </a:solidFill>
            </a:endParaRPr>
          </a:p>
        </p:txBody>
      </p:sp>
      <p:sp>
        <p:nvSpPr>
          <p:cNvPr id="61" name="Rectangle 10"/>
          <p:cNvSpPr>
            <a:spLocks noChangeArrowheads="1"/>
          </p:cNvSpPr>
          <p:nvPr/>
        </p:nvSpPr>
        <p:spPr bwMode="auto">
          <a:xfrm>
            <a:off x="504852" y="85858"/>
            <a:ext cx="4392549" cy="2462213"/>
          </a:xfrm>
          <a:prstGeom prst="rect">
            <a:avLst/>
          </a:prstGeom>
          <a:noFill/>
          <a:ln w="15875" algn="ctr">
            <a:noFill/>
            <a:miter lim="800000"/>
            <a:headEnd/>
            <a:tailEnd/>
          </a:ln>
        </p:spPr>
        <p:txBody>
          <a:bodyPr wrap="none" anchor="t" anchorCtr="0">
            <a:spAutoFit/>
          </a:bodyPr>
          <a:lstStyle/>
          <a:p>
            <a:r>
              <a:rPr lang="en-US" dirty="0" smtClean="0">
                <a:solidFill>
                  <a:srgbClr val="FF0000"/>
                </a:solidFill>
              </a:rPr>
              <a:t>Springs exert forces, but </a:t>
            </a:r>
          </a:p>
          <a:p>
            <a:r>
              <a:rPr lang="en-US" dirty="0" smtClean="0">
                <a:solidFill>
                  <a:srgbClr val="FF0000"/>
                </a:solidFill>
              </a:rPr>
              <a:t>ONLY when they are </a:t>
            </a:r>
          </a:p>
          <a:p>
            <a:r>
              <a:rPr lang="en-US" dirty="0" smtClean="0">
                <a:solidFill>
                  <a:srgbClr val="FF0000"/>
                </a:solidFill>
              </a:rPr>
              <a:t>stretched or compressed.</a:t>
            </a:r>
          </a:p>
          <a:p>
            <a:r>
              <a:rPr lang="en-US" sz="1400" dirty="0">
                <a:solidFill>
                  <a:srgbClr val="FF0000"/>
                </a:solidFill>
              </a:rPr>
              <a:t>	</a:t>
            </a:r>
            <a:endParaRPr lang="en-US" sz="1400" dirty="0" smtClean="0">
              <a:solidFill>
                <a:srgbClr val="FF0000"/>
              </a:solidFill>
            </a:endParaRPr>
          </a:p>
          <a:p>
            <a:r>
              <a:rPr lang="en-US" dirty="0" smtClean="0">
                <a:solidFill>
                  <a:srgbClr val="FF0000"/>
                </a:solidFill>
              </a:rPr>
              <a:t>       If stretched, springs…</a:t>
            </a:r>
          </a:p>
          <a:p>
            <a:r>
              <a:rPr lang="en-US" dirty="0" smtClean="0">
                <a:solidFill>
                  <a:srgbClr val="FF0000"/>
                </a:solidFill>
              </a:rPr>
              <a:t> </a:t>
            </a:r>
            <a:r>
              <a:rPr lang="en-US" baseline="30000" dirty="0" smtClean="0">
                <a:solidFill>
                  <a:srgbClr val="FF0000"/>
                </a:solidFill>
              </a:rPr>
              <a:t>  </a:t>
            </a:r>
            <a:r>
              <a:rPr lang="en-US" dirty="0" smtClean="0">
                <a:solidFill>
                  <a:srgbClr val="FF0000"/>
                </a:solidFill>
              </a:rPr>
              <a:t>If compressed, springs…</a:t>
            </a:r>
            <a:endParaRPr lang="en-US" dirty="0">
              <a:solidFill>
                <a:srgbClr val="FF0000"/>
              </a:solidFill>
            </a:endParaRPr>
          </a:p>
        </p:txBody>
      </p:sp>
      <p:sp>
        <p:nvSpPr>
          <p:cNvPr id="63" name="Rectangle 10"/>
          <p:cNvSpPr>
            <a:spLocks noChangeArrowheads="1"/>
          </p:cNvSpPr>
          <p:nvPr/>
        </p:nvSpPr>
        <p:spPr bwMode="auto">
          <a:xfrm>
            <a:off x="240466" y="2545664"/>
            <a:ext cx="5859296" cy="1815882"/>
          </a:xfrm>
          <a:prstGeom prst="rect">
            <a:avLst/>
          </a:prstGeom>
          <a:noFill/>
          <a:ln w="15875" algn="ctr">
            <a:noFill/>
            <a:miter lim="800000"/>
            <a:headEnd/>
            <a:tailEnd/>
          </a:ln>
        </p:spPr>
        <p:txBody>
          <a:bodyPr wrap="none" anchor="ctr">
            <a:spAutoFit/>
          </a:bodyPr>
          <a:lstStyle/>
          <a:p>
            <a:r>
              <a:rPr lang="en-US" dirty="0" smtClean="0">
                <a:solidFill>
                  <a:srgbClr val="FF0000"/>
                </a:solidFill>
              </a:rPr>
              <a:t>The FARTHER they are </a:t>
            </a:r>
          </a:p>
          <a:p>
            <a:r>
              <a:rPr lang="en-US" b="1" dirty="0" smtClean="0">
                <a:solidFill>
                  <a:srgbClr val="FF0000"/>
                </a:solidFill>
              </a:rPr>
              <a:t>stretched</a:t>
            </a:r>
            <a:r>
              <a:rPr lang="en-US" dirty="0" smtClean="0">
                <a:solidFill>
                  <a:srgbClr val="FF0000"/>
                </a:solidFill>
              </a:rPr>
              <a:t> (or </a:t>
            </a:r>
            <a:r>
              <a:rPr lang="en-US" i="1" dirty="0" smtClean="0">
                <a:solidFill>
                  <a:srgbClr val="FF0000"/>
                </a:solidFill>
              </a:rPr>
              <a:t>compressed</a:t>
            </a:r>
            <a:r>
              <a:rPr lang="en-US" dirty="0" smtClean="0">
                <a:solidFill>
                  <a:srgbClr val="FF0000"/>
                </a:solidFill>
              </a:rPr>
              <a:t>), </a:t>
            </a:r>
          </a:p>
          <a:p>
            <a:r>
              <a:rPr lang="en-US" dirty="0" smtClean="0">
                <a:solidFill>
                  <a:srgbClr val="FF0000"/>
                </a:solidFill>
              </a:rPr>
              <a:t>the ________ the </a:t>
            </a:r>
            <a:r>
              <a:rPr lang="en-US" u="sng" dirty="0" smtClean="0">
                <a:solidFill>
                  <a:srgbClr val="FF0000"/>
                </a:solidFill>
              </a:rPr>
              <a:t>elastic force</a:t>
            </a:r>
            <a:r>
              <a:rPr lang="en-US" dirty="0" smtClean="0">
                <a:solidFill>
                  <a:srgbClr val="FF0000"/>
                </a:solidFill>
              </a:rPr>
              <a:t> </a:t>
            </a:r>
          </a:p>
          <a:p>
            <a:r>
              <a:rPr lang="en-US" dirty="0" smtClean="0">
                <a:solidFill>
                  <a:srgbClr val="FF0000"/>
                </a:solidFill>
              </a:rPr>
              <a:t>with which they </a:t>
            </a:r>
            <a:r>
              <a:rPr lang="en-US" b="1" dirty="0" smtClean="0">
                <a:solidFill>
                  <a:srgbClr val="FF0000"/>
                </a:solidFill>
              </a:rPr>
              <a:t>pull</a:t>
            </a:r>
            <a:r>
              <a:rPr lang="en-US" dirty="0" smtClean="0">
                <a:solidFill>
                  <a:srgbClr val="FF0000"/>
                </a:solidFill>
              </a:rPr>
              <a:t> (or </a:t>
            </a:r>
            <a:r>
              <a:rPr lang="en-US" i="1" dirty="0" smtClean="0">
                <a:solidFill>
                  <a:srgbClr val="FF0000"/>
                </a:solidFill>
              </a:rPr>
              <a:t>push</a:t>
            </a:r>
            <a:r>
              <a:rPr lang="en-US" dirty="0" smtClean="0">
                <a:solidFill>
                  <a:srgbClr val="FF0000"/>
                </a:solidFill>
              </a:rPr>
              <a:t>) back.</a:t>
            </a:r>
            <a:endParaRPr lang="en-US" dirty="0">
              <a:solidFill>
                <a:srgbClr val="FF0000"/>
              </a:solidFill>
            </a:endParaRPr>
          </a:p>
        </p:txBody>
      </p:sp>
      <p:sp>
        <p:nvSpPr>
          <p:cNvPr id="9" name="Rectangle 10"/>
          <p:cNvSpPr>
            <a:spLocks noChangeArrowheads="1"/>
          </p:cNvSpPr>
          <p:nvPr/>
        </p:nvSpPr>
        <p:spPr bwMode="auto">
          <a:xfrm>
            <a:off x="4694725" y="1587114"/>
            <a:ext cx="4039888" cy="523220"/>
          </a:xfrm>
          <a:prstGeom prst="rect">
            <a:avLst/>
          </a:prstGeom>
          <a:noFill/>
          <a:ln w="15875" algn="ctr">
            <a:noFill/>
            <a:miter lim="800000"/>
            <a:headEnd/>
            <a:tailEnd/>
          </a:ln>
        </p:spPr>
        <p:txBody>
          <a:bodyPr wrap="none" anchor="t" anchorCtr="0">
            <a:spAutoFit/>
          </a:bodyPr>
          <a:lstStyle/>
          <a:p>
            <a:r>
              <a:rPr lang="en-US" dirty="0" smtClean="0">
                <a:solidFill>
                  <a:srgbClr val="000000"/>
                </a:solidFill>
              </a:rPr>
              <a:t>pull (i.e., try to contract).</a:t>
            </a:r>
            <a:endParaRPr lang="en-US" dirty="0">
              <a:solidFill>
                <a:srgbClr val="000000"/>
              </a:solidFill>
            </a:endParaRPr>
          </a:p>
        </p:txBody>
      </p:sp>
      <p:sp>
        <p:nvSpPr>
          <p:cNvPr id="10" name="Rectangle 10"/>
          <p:cNvSpPr>
            <a:spLocks noChangeArrowheads="1"/>
          </p:cNvSpPr>
          <p:nvPr/>
        </p:nvSpPr>
        <p:spPr bwMode="auto">
          <a:xfrm>
            <a:off x="4681077" y="2010194"/>
            <a:ext cx="4161717" cy="523220"/>
          </a:xfrm>
          <a:prstGeom prst="rect">
            <a:avLst/>
          </a:prstGeom>
          <a:noFill/>
          <a:ln w="15875" algn="ctr">
            <a:noFill/>
            <a:miter lim="800000"/>
            <a:headEnd/>
            <a:tailEnd/>
          </a:ln>
        </p:spPr>
        <p:txBody>
          <a:bodyPr wrap="none" anchor="t" anchorCtr="0">
            <a:spAutoFit/>
          </a:bodyPr>
          <a:lstStyle/>
          <a:p>
            <a:r>
              <a:rPr lang="en-US" dirty="0" smtClean="0">
                <a:solidFill>
                  <a:srgbClr val="000000"/>
                </a:solidFill>
              </a:rPr>
              <a:t>push (i.e., try to expand).</a:t>
            </a:r>
            <a:endParaRPr lang="en-US" dirty="0">
              <a:solidFill>
                <a:srgbClr val="000000"/>
              </a:solidFill>
            </a:endParaRPr>
          </a:p>
        </p:txBody>
      </p:sp>
      <p:sp>
        <p:nvSpPr>
          <p:cNvPr id="11" name="Rectangle 10"/>
          <p:cNvSpPr>
            <a:spLocks noChangeArrowheads="1"/>
          </p:cNvSpPr>
          <p:nvPr/>
        </p:nvSpPr>
        <p:spPr bwMode="auto">
          <a:xfrm>
            <a:off x="859699" y="3402262"/>
            <a:ext cx="1661032" cy="523220"/>
          </a:xfrm>
          <a:prstGeom prst="rect">
            <a:avLst/>
          </a:prstGeom>
          <a:noFill/>
          <a:ln w="15875" algn="ctr">
            <a:noFill/>
            <a:miter lim="800000"/>
            <a:headEnd/>
            <a:tailEnd/>
          </a:ln>
        </p:spPr>
        <p:txBody>
          <a:bodyPr wrap="none" anchor="t" anchorCtr="0">
            <a:spAutoFit/>
          </a:bodyPr>
          <a:lstStyle/>
          <a:p>
            <a:r>
              <a:rPr lang="en-US" dirty="0" smtClean="0">
                <a:solidFill>
                  <a:srgbClr val="000000"/>
                </a:solidFill>
              </a:rPr>
              <a:t>LARGER</a:t>
            </a:r>
            <a:endParaRPr lang="en-US" dirty="0">
              <a:solidFill>
                <a:srgbClr val="000000"/>
              </a:solidFill>
            </a:endParaRPr>
          </a:p>
        </p:txBody>
      </p:sp>
      <p:sp>
        <p:nvSpPr>
          <p:cNvPr id="12" name="Rectangle 11"/>
          <p:cNvSpPr>
            <a:spLocks noChangeArrowheads="1"/>
          </p:cNvSpPr>
          <p:nvPr/>
        </p:nvSpPr>
        <p:spPr bwMode="auto">
          <a:xfrm>
            <a:off x="4858492" y="4657855"/>
            <a:ext cx="4211409" cy="523220"/>
          </a:xfrm>
          <a:prstGeom prst="rect">
            <a:avLst/>
          </a:prstGeom>
          <a:noFill/>
          <a:ln w="15875" algn="ctr">
            <a:noFill/>
            <a:miter lim="800000"/>
            <a:headEnd/>
            <a:tailEnd/>
          </a:ln>
        </p:spPr>
        <p:txBody>
          <a:bodyPr wrap="none" anchor="t" anchorCtr="0">
            <a:spAutoFit/>
          </a:bodyPr>
          <a:lstStyle/>
          <a:p>
            <a:r>
              <a:rPr lang="en-US" dirty="0" smtClean="0">
                <a:solidFill>
                  <a:srgbClr val="000000"/>
                </a:solidFill>
              </a:rPr>
              <a:t>k = spring constant (N/m)</a:t>
            </a:r>
            <a:endParaRPr lang="en-US" dirty="0">
              <a:solidFill>
                <a:srgbClr val="000000"/>
              </a:solidFill>
            </a:endParaRPr>
          </a:p>
        </p:txBody>
      </p:sp>
      <p:sp>
        <p:nvSpPr>
          <p:cNvPr id="13" name="Rectangle 12"/>
          <p:cNvSpPr>
            <a:spLocks noChangeArrowheads="1"/>
          </p:cNvSpPr>
          <p:nvPr/>
        </p:nvSpPr>
        <p:spPr bwMode="auto">
          <a:xfrm>
            <a:off x="4612828" y="5231061"/>
            <a:ext cx="4373313" cy="523220"/>
          </a:xfrm>
          <a:prstGeom prst="rect">
            <a:avLst/>
          </a:prstGeom>
          <a:noFill/>
          <a:ln w="15875" algn="ctr">
            <a:noFill/>
            <a:miter lim="800000"/>
            <a:headEnd/>
            <a:tailEnd/>
          </a:ln>
        </p:spPr>
        <p:txBody>
          <a:bodyPr wrap="none" anchor="t" anchorCtr="0">
            <a:spAutoFit/>
          </a:bodyPr>
          <a:lstStyle/>
          <a:p>
            <a:r>
              <a:rPr lang="en-US" dirty="0" err="1" smtClean="0">
                <a:solidFill>
                  <a:srgbClr val="000000"/>
                </a:solidFill>
                <a:latin typeface="Symbol" panose="05050102010706020507" pitchFamily="18" charset="2"/>
              </a:rPr>
              <a:t>D</a:t>
            </a:r>
            <a:r>
              <a:rPr lang="en-US" dirty="0" err="1" smtClean="0">
                <a:solidFill>
                  <a:srgbClr val="000000"/>
                </a:solidFill>
              </a:rPr>
              <a:t>x</a:t>
            </a:r>
            <a:r>
              <a:rPr lang="en-US" dirty="0" smtClean="0">
                <a:solidFill>
                  <a:srgbClr val="000000"/>
                </a:solidFill>
              </a:rPr>
              <a:t> = change in length (m)</a:t>
            </a:r>
            <a:endParaRPr lang="en-US" dirty="0">
              <a:solidFill>
                <a:srgbClr val="000000"/>
              </a:solidFill>
            </a:endParaRPr>
          </a:p>
        </p:txBody>
      </p:sp>
      <p:sp>
        <p:nvSpPr>
          <p:cNvPr id="14" name="Rectangle 13"/>
          <p:cNvSpPr>
            <a:spLocks noChangeArrowheads="1"/>
          </p:cNvSpPr>
          <p:nvPr/>
        </p:nvSpPr>
        <p:spPr bwMode="auto">
          <a:xfrm>
            <a:off x="4913085" y="5776970"/>
            <a:ext cx="4123245" cy="954107"/>
          </a:xfrm>
          <a:prstGeom prst="rect">
            <a:avLst/>
          </a:prstGeom>
          <a:noFill/>
          <a:ln w="15875" algn="ctr">
            <a:noFill/>
            <a:miter lim="800000"/>
            <a:headEnd/>
            <a:tailEnd/>
          </a:ln>
        </p:spPr>
        <p:txBody>
          <a:bodyPr wrap="none" anchor="t" anchorCtr="0">
            <a:spAutoFit/>
          </a:bodyPr>
          <a:lstStyle/>
          <a:p>
            <a:pPr algn="ctr"/>
            <a:r>
              <a:rPr lang="en-US" dirty="0" smtClean="0">
                <a:solidFill>
                  <a:srgbClr val="000000"/>
                </a:solidFill>
              </a:rPr>
              <a:t>(–) sign means F and </a:t>
            </a:r>
            <a:r>
              <a:rPr lang="en-US" dirty="0" err="1" smtClean="0">
                <a:solidFill>
                  <a:srgbClr val="000000"/>
                </a:solidFill>
                <a:latin typeface="Symbol" panose="05050102010706020507" pitchFamily="18" charset="2"/>
              </a:rPr>
              <a:t>D</a:t>
            </a:r>
            <a:r>
              <a:rPr lang="en-US" dirty="0" err="1" smtClean="0">
                <a:solidFill>
                  <a:srgbClr val="000000"/>
                </a:solidFill>
              </a:rPr>
              <a:t>x</a:t>
            </a:r>
            <a:endParaRPr lang="en-US" dirty="0" smtClean="0">
              <a:solidFill>
                <a:srgbClr val="000000"/>
              </a:solidFill>
            </a:endParaRPr>
          </a:p>
          <a:p>
            <a:pPr algn="ctr"/>
            <a:r>
              <a:rPr lang="en-US" dirty="0" smtClean="0">
                <a:solidFill>
                  <a:srgbClr val="000000"/>
                </a:solidFill>
              </a:rPr>
              <a:t>are in opposite senses.</a:t>
            </a:r>
            <a:endParaRPr lang="en-US" dirty="0">
              <a:solidFill>
                <a:srgbClr val="000000"/>
              </a:solidFill>
            </a:endParaRPr>
          </a:p>
        </p:txBody>
      </p:sp>
      <p:pic>
        <p:nvPicPr>
          <p:cNvPr id="17" name="Picture 16" descr="http://www.uautoparts.com/Images/Gallery/Coil_Spring/Coil_Sprin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14797" y="13648"/>
            <a:ext cx="3246816" cy="1379537"/>
          </a:xfrm>
          <a:prstGeom prst="rect">
            <a:avLst/>
          </a:prstGeom>
          <a:noFill/>
          <a:ln w="9525">
            <a:noFill/>
            <a:miter lim="800000"/>
            <a:headEnd/>
            <a:tailEnd/>
          </a:ln>
        </p:spPr>
      </p:pic>
      <p:grpSp>
        <p:nvGrpSpPr>
          <p:cNvPr id="2" name="Group 1"/>
          <p:cNvGrpSpPr/>
          <p:nvPr/>
        </p:nvGrpSpPr>
        <p:grpSpPr>
          <a:xfrm>
            <a:off x="327618" y="4469782"/>
            <a:ext cx="3705755" cy="2258612"/>
            <a:chOff x="327618" y="4469782"/>
            <a:chExt cx="3705755" cy="2258612"/>
          </a:xfrm>
        </p:grpSpPr>
        <p:sp>
          <p:nvSpPr>
            <p:cNvPr id="16" name="Rectangle 15"/>
            <p:cNvSpPr>
              <a:spLocks noChangeArrowheads="1"/>
            </p:cNvSpPr>
            <p:nvPr/>
          </p:nvSpPr>
          <p:spPr bwMode="auto">
            <a:xfrm>
              <a:off x="2470125" y="5558605"/>
              <a:ext cx="1563248" cy="707886"/>
            </a:xfrm>
            <a:prstGeom prst="rect">
              <a:avLst/>
            </a:prstGeom>
            <a:noFill/>
            <a:ln w="15875" algn="ctr">
              <a:noFill/>
              <a:miter lim="800000"/>
              <a:headEnd/>
              <a:tailEnd/>
            </a:ln>
          </p:spPr>
          <p:txBody>
            <a:bodyPr wrap="none" anchor="t" anchorCtr="0">
              <a:spAutoFit/>
            </a:bodyPr>
            <a:lstStyle/>
            <a:p>
              <a:r>
                <a:rPr lang="en-US" sz="2000" b="1" dirty="0" smtClean="0">
                  <a:solidFill>
                    <a:srgbClr val="000000"/>
                  </a:solidFill>
                  <a:latin typeface="Arial Narrow" panose="020B0606020202030204" pitchFamily="34" charset="0"/>
                </a:rPr>
                <a:t>Robert Hooke</a:t>
              </a:r>
            </a:p>
            <a:p>
              <a:r>
                <a:rPr lang="en-US" sz="2000" b="1" dirty="0" smtClean="0">
                  <a:solidFill>
                    <a:srgbClr val="000000"/>
                  </a:solidFill>
                  <a:latin typeface="Arial Narrow" panose="020B0606020202030204" pitchFamily="34" charset="0"/>
                </a:rPr>
                <a:t>(1635–1703)</a:t>
              </a:r>
              <a:endParaRPr lang="en-US" sz="2000" b="1" dirty="0">
                <a:solidFill>
                  <a:srgbClr val="000000"/>
                </a:solidFill>
                <a:latin typeface="Arial Narrow" panose="020B0606020202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618" y="4469782"/>
              <a:ext cx="2142627" cy="2214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V="1">
              <a:off x="2565779" y="6277922"/>
              <a:ext cx="709684" cy="450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594370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circle(in)">
                                      <p:cBhvr>
                                        <p:cTn id="17" dur="20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ppt_w</p:attrName>
                                        </p:attrNameLst>
                                      </p:cBhvr>
                                      <p:tavLst>
                                        <p:tav tm="0" fmla="#ppt_w*sin(2.5*pi*$)">
                                          <p:val>
                                            <p:fltVal val="0"/>
                                          </p:val>
                                        </p:tav>
                                        <p:tav tm="100000">
                                          <p:val>
                                            <p:fltVal val="1"/>
                                          </p:val>
                                        </p:tav>
                                      </p:tavLst>
                                    </p:anim>
                                    <p:anim calcmode="lin" valueType="num">
                                      <p:cBhvr>
                                        <p:cTn id="2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61482"/>
                                        </p:tgtEl>
                                        <p:attrNameLst>
                                          <p:attrName>style.visibility</p:attrName>
                                        </p:attrNameLst>
                                      </p:cBhvr>
                                      <p:to>
                                        <p:strVal val="visible"/>
                                      </p:to>
                                    </p:set>
                                    <p:animEffect transition="in" filter="circle(in)">
                                      <p:cBhvr>
                                        <p:cTn id="29" dur="2000"/>
                                        <p:tgtEl>
                                          <p:spTgt spid="361482"/>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361489"/>
                                        </p:tgtEl>
                                        <p:attrNameLst>
                                          <p:attrName>style.visibility</p:attrName>
                                        </p:attrNameLst>
                                      </p:cBhvr>
                                      <p:to>
                                        <p:strVal val="visible"/>
                                      </p:to>
                                    </p:set>
                                    <p:animEffect transition="in" filter="fade">
                                      <p:cBhvr>
                                        <p:cTn id="34" dur="2000"/>
                                        <p:tgtEl>
                                          <p:spTgt spid="361489"/>
                                        </p:tgtEl>
                                      </p:cBhvr>
                                    </p:animEffect>
                                    <p:anim calcmode="lin" valueType="num">
                                      <p:cBhvr>
                                        <p:cTn id="35" dur="2000" fill="hold"/>
                                        <p:tgtEl>
                                          <p:spTgt spid="361489"/>
                                        </p:tgtEl>
                                        <p:attrNameLst>
                                          <p:attrName>style.rotation</p:attrName>
                                        </p:attrNameLst>
                                      </p:cBhvr>
                                      <p:tavLst>
                                        <p:tav tm="0">
                                          <p:val>
                                            <p:fltVal val="720"/>
                                          </p:val>
                                        </p:tav>
                                        <p:tav tm="100000">
                                          <p:val>
                                            <p:fltVal val="0"/>
                                          </p:val>
                                        </p:tav>
                                      </p:tavLst>
                                    </p:anim>
                                    <p:anim calcmode="lin" valueType="num">
                                      <p:cBhvr>
                                        <p:cTn id="36" dur="2000" fill="hold"/>
                                        <p:tgtEl>
                                          <p:spTgt spid="361489"/>
                                        </p:tgtEl>
                                        <p:attrNameLst>
                                          <p:attrName>ppt_h</p:attrName>
                                        </p:attrNameLst>
                                      </p:cBhvr>
                                      <p:tavLst>
                                        <p:tav tm="0">
                                          <p:val>
                                            <p:fltVal val="0"/>
                                          </p:val>
                                        </p:tav>
                                        <p:tav tm="100000">
                                          <p:val>
                                            <p:strVal val="#ppt_h"/>
                                          </p:val>
                                        </p:tav>
                                      </p:tavLst>
                                    </p:anim>
                                    <p:anim calcmode="lin" valueType="num">
                                      <p:cBhvr>
                                        <p:cTn id="37" dur="2000" fill="hold"/>
                                        <p:tgtEl>
                                          <p:spTgt spid="361489"/>
                                        </p:tgtEl>
                                        <p:attrNameLst>
                                          <p:attrName>ppt_w</p:attrName>
                                        </p:attrNameLst>
                                      </p:cBhvr>
                                      <p:tavLst>
                                        <p:tav tm="0">
                                          <p:val>
                                            <p:fltVal val="0"/>
                                          </p:val>
                                        </p:tav>
                                        <p:tav tm="100000">
                                          <p:val>
                                            <p:strVal val="#ppt_w"/>
                                          </p:val>
                                        </p:tav>
                                      </p:tavLst>
                                    </p:anim>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361477"/>
                                        </p:tgtEl>
                                        <p:attrNameLst>
                                          <p:attrName>style.visibility</p:attrName>
                                        </p:attrNameLst>
                                      </p:cBhvr>
                                      <p:to>
                                        <p:strVal val="visible"/>
                                      </p:to>
                                    </p:set>
                                    <p:animEffect transition="in" filter="fade">
                                      <p:cBhvr>
                                        <p:cTn id="41" dur="500"/>
                                        <p:tgtEl>
                                          <p:spTgt spid="36147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childTnLst>
                          </p:cTn>
                        </p:par>
                        <p:par>
                          <p:cTn id="45" fill="hold">
                            <p:stCondLst>
                              <p:cond delay="2500"/>
                            </p:stCondLst>
                            <p:childTnLst>
                              <p:par>
                                <p:cTn id="46" presetID="6" presetClass="entr" presetSubtype="16"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circle(in)">
                                      <p:cBhvr>
                                        <p:cTn id="48" dur="20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arn(inVertical)">
                                      <p:cBhvr>
                                        <p:cTn id="53" dur="500"/>
                                        <p:tgtEl>
                                          <p:spTgt spid="12"/>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arn(inVertical)">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circle(in)">
                                      <p:cBhvr>
                                        <p:cTn id="6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61477" grpId="0" animBg="1"/>
      <p:bldP spid="361482" grpId="0"/>
      <p:bldP spid="361489" grpId="0"/>
      <p:bldP spid="63" grpId="0"/>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40294" y="1217143"/>
            <a:ext cx="8871403" cy="2893100"/>
          </a:xfrm>
          <a:prstGeom prst="rect">
            <a:avLst/>
          </a:prstGeom>
          <a:noFill/>
          <a:ln w="9525">
            <a:noFill/>
            <a:miter lim="800000"/>
            <a:headEnd/>
            <a:tailEnd/>
          </a:ln>
        </p:spPr>
        <p:txBody>
          <a:bodyPr wrap="none">
            <a:spAutoFit/>
          </a:bodyPr>
          <a:lstStyle/>
          <a:p>
            <a:pPr marL="342900" indent="-342900">
              <a:spcBef>
                <a:spcPct val="20000"/>
              </a:spcBef>
            </a:pPr>
            <a:r>
              <a:rPr lang="en-US" sz="2600" dirty="0" smtClean="0">
                <a:solidFill>
                  <a:srgbClr val="000000"/>
                </a:solidFill>
              </a:rPr>
              <a:t>1. A </a:t>
            </a:r>
            <a:r>
              <a:rPr lang="en-US" sz="2600" u="sng" dirty="0" smtClean="0">
                <a:solidFill>
                  <a:srgbClr val="000000"/>
                </a:solidFill>
              </a:rPr>
              <a:t>force</a:t>
            </a:r>
            <a:r>
              <a:rPr lang="en-US" sz="2600" dirty="0" smtClean="0">
                <a:solidFill>
                  <a:srgbClr val="000000"/>
                </a:solidFill>
              </a:rPr>
              <a:t> is a push or pull. </a:t>
            </a:r>
            <a:r>
              <a:rPr lang="en-US" sz="2600" u="sng" dirty="0" smtClean="0">
                <a:solidFill>
                  <a:srgbClr val="000000"/>
                </a:solidFill>
              </a:rPr>
              <a:t>Contact forces</a:t>
            </a:r>
            <a:r>
              <a:rPr lang="en-US" sz="2600" dirty="0" smtClean="0">
                <a:solidFill>
                  <a:srgbClr val="000000"/>
                </a:solidFill>
              </a:rPr>
              <a:t> require physical </a:t>
            </a:r>
          </a:p>
          <a:p>
            <a:pPr marL="342900" indent="-342900">
              <a:spcBef>
                <a:spcPct val="20000"/>
              </a:spcBef>
            </a:pPr>
            <a:r>
              <a:rPr lang="en-US" sz="2600" dirty="0">
                <a:solidFill>
                  <a:srgbClr val="000000"/>
                </a:solidFill>
              </a:rPr>
              <a:t>	</a:t>
            </a:r>
            <a:r>
              <a:rPr lang="en-US" sz="2600" dirty="0" smtClean="0">
                <a:solidFill>
                  <a:srgbClr val="000000"/>
                </a:solidFill>
              </a:rPr>
              <a:t>contact between objects or surfaces; </a:t>
            </a:r>
            <a:r>
              <a:rPr lang="en-US" sz="2600" u="sng" dirty="0" smtClean="0">
                <a:solidFill>
                  <a:srgbClr val="000000"/>
                </a:solidFill>
              </a:rPr>
              <a:t>field forces</a:t>
            </a:r>
            <a:r>
              <a:rPr lang="en-US" sz="2600" dirty="0" smtClean="0">
                <a:solidFill>
                  <a:srgbClr val="000000"/>
                </a:solidFill>
              </a:rPr>
              <a:t> can</a:t>
            </a:r>
          </a:p>
          <a:p>
            <a:pPr marL="342900" indent="-342900">
              <a:spcBef>
                <a:spcPct val="20000"/>
              </a:spcBef>
            </a:pPr>
            <a:r>
              <a:rPr lang="en-US" sz="2600" dirty="0">
                <a:solidFill>
                  <a:srgbClr val="000000"/>
                </a:solidFill>
              </a:rPr>
              <a:t>	</a:t>
            </a:r>
            <a:r>
              <a:rPr lang="en-US" sz="2600" dirty="0" smtClean="0">
                <a:solidFill>
                  <a:srgbClr val="000000"/>
                </a:solidFill>
              </a:rPr>
              <a:t>act between objects even if the objects aren’t touching.</a:t>
            </a:r>
          </a:p>
          <a:p>
            <a:pPr marL="342900" indent="-342900">
              <a:spcBef>
                <a:spcPct val="20000"/>
              </a:spcBef>
            </a:pPr>
            <a:endParaRPr lang="en-US" sz="2600" dirty="0" smtClean="0">
              <a:solidFill>
                <a:srgbClr val="000000"/>
              </a:solidFill>
            </a:endParaRPr>
          </a:p>
          <a:p>
            <a:pPr marL="342900" indent="-342900">
              <a:spcBef>
                <a:spcPct val="20000"/>
              </a:spcBef>
            </a:pPr>
            <a:r>
              <a:rPr lang="en-US" sz="2600" dirty="0" smtClean="0">
                <a:solidFill>
                  <a:srgbClr val="000000"/>
                </a:solidFill>
              </a:rPr>
              <a:t>2. Springs push or pull, depending on how they are </a:t>
            </a:r>
          </a:p>
          <a:p>
            <a:pPr marL="342900" indent="-342900">
              <a:spcBef>
                <a:spcPct val="20000"/>
              </a:spcBef>
            </a:pPr>
            <a:r>
              <a:rPr lang="en-US" sz="2600" dirty="0">
                <a:solidFill>
                  <a:srgbClr val="000000"/>
                </a:solidFill>
              </a:rPr>
              <a:t>	</a:t>
            </a:r>
            <a:r>
              <a:rPr lang="en-US" sz="2600" dirty="0" smtClean="0">
                <a:solidFill>
                  <a:srgbClr val="000000"/>
                </a:solidFill>
              </a:rPr>
              <a:t>displaced. </a:t>
            </a:r>
            <a:r>
              <a:rPr lang="en-US" sz="2600" u="sng" dirty="0" smtClean="0">
                <a:solidFill>
                  <a:srgbClr val="000000"/>
                </a:solidFill>
              </a:rPr>
              <a:t>Hooke’s law</a:t>
            </a:r>
            <a:r>
              <a:rPr lang="en-US" sz="2600" dirty="0" smtClean="0">
                <a:solidFill>
                  <a:srgbClr val="000000"/>
                </a:solidFill>
              </a:rPr>
              <a:t> governs forces in springs.</a:t>
            </a:r>
          </a:p>
        </p:txBody>
      </p:sp>
      <p:sp>
        <p:nvSpPr>
          <p:cNvPr id="7" name="Rectangle 6"/>
          <p:cNvSpPr>
            <a:spLocks noChangeArrowheads="1"/>
          </p:cNvSpPr>
          <p:nvPr/>
        </p:nvSpPr>
        <p:spPr bwMode="auto">
          <a:xfrm>
            <a:off x="3745301" y="396085"/>
            <a:ext cx="1763624" cy="523220"/>
          </a:xfrm>
          <a:prstGeom prst="rect">
            <a:avLst/>
          </a:prstGeom>
          <a:noFill/>
          <a:ln w="9525">
            <a:noFill/>
            <a:miter lim="800000"/>
            <a:headEnd/>
            <a:tailEnd/>
          </a:ln>
        </p:spPr>
        <p:txBody>
          <a:bodyPr wrap="none">
            <a:spAutoFit/>
          </a:bodyPr>
          <a:lstStyle/>
          <a:p>
            <a:pPr marL="342900" indent="-342900" algn="ctr">
              <a:spcBef>
                <a:spcPct val="20000"/>
              </a:spcBef>
            </a:pPr>
            <a:r>
              <a:rPr lang="en-US" b="1" u="sng" dirty="0" smtClean="0">
                <a:solidFill>
                  <a:srgbClr val="C00000"/>
                </a:solidFill>
              </a:rPr>
              <a:t>Forces, 1</a:t>
            </a:r>
          </a:p>
        </p:txBody>
      </p:sp>
      <p:sp>
        <p:nvSpPr>
          <p:cNvPr id="6" name="Rectangle 6"/>
          <p:cNvSpPr>
            <a:spLocks noChangeArrowheads="1"/>
          </p:cNvSpPr>
          <p:nvPr/>
        </p:nvSpPr>
        <p:spPr bwMode="auto">
          <a:xfrm>
            <a:off x="5094884" y="5839928"/>
            <a:ext cx="4046812" cy="1040285"/>
          </a:xfrm>
          <a:prstGeom prst="rect">
            <a:avLst/>
          </a:prstGeom>
          <a:noFill/>
          <a:ln w="9525">
            <a:noFill/>
            <a:miter lim="800000"/>
            <a:headEnd/>
            <a:tailEnd/>
          </a:ln>
        </p:spPr>
        <p:txBody>
          <a:bodyPr wrap="none">
            <a:spAutoFit/>
          </a:bodyPr>
          <a:lstStyle/>
          <a:p>
            <a:pPr marL="342900" indent="-342900" algn="r">
              <a:spcBef>
                <a:spcPct val="20000"/>
              </a:spcBef>
            </a:pPr>
            <a:r>
              <a:rPr lang="en-US" b="1" dirty="0" smtClean="0">
                <a:solidFill>
                  <a:srgbClr val="C00000"/>
                </a:solidFill>
                <a:latin typeface="Arial Narrow" panose="020B0606020202030204" pitchFamily="34" charset="0"/>
              </a:rPr>
              <a:t>John Bergmann</a:t>
            </a:r>
          </a:p>
          <a:p>
            <a:pPr marL="342900" indent="-342900" algn="r">
              <a:spcBef>
                <a:spcPct val="20000"/>
              </a:spcBef>
            </a:pPr>
            <a:r>
              <a:rPr lang="en-US" b="1" dirty="0" err="1" smtClean="0">
                <a:solidFill>
                  <a:srgbClr val="C00000"/>
                </a:solidFill>
                <a:latin typeface="Arial Narrow" panose="020B0606020202030204" pitchFamily="34" charset="0"/>
              </a:rPr>
              <a:t>www.teachnlearnchem.com</a:t>
            </a:r>
            <a:endParaRPr lang="en-US" b="1" dirty="0">
              <a:solidFill>
                <a:srgbClr val="C00000"/>
              </a:solidFill>
              <a:latin typeface="Arial Narrow" panose="020B0606020202030204" pitchFamily="34" charset="0"/>
            </a:endParaRPr>
          </a:p>
        </p:txBody>
      </p:sp>
      <p:sp>
        <p:nvSpPr>
          <p:cNvPr id="5" name="Rectangle 25"/>
          <p:cNvSpPr>
            <a:spLocks noChangeArrowheads="1"/>
          </p:cNvSpPr>
          <p:nvPr/>
        </p:nvSpPr>
        <p:spPr bwMode="auto">
          <a:xfrm>
            <a:off x="3387023" y="4549799"/>
            <a:ext cx="2426932" cy="811212"/>
          </a:xfrm>
          <a:prstGeom prst="rect">
            <a:avLst/>
          </a:prstGeom>
          <a:solidFill>
            <a:srgbClr val="FFFF00"/>
          </a:solidFill>
          <a:ln w="9525" algn="ctr">
            <a:solidFill>
              <a:schemeClr val="tx1"/>
            </a:solidFill>
            <a:miter lim="800000"/>
            <a:headEnd/>
            <a:tailEnd/>
          </a:ln>
        </p:spPr>
        <p:txBody>
          <a:bodyPr wrap="square" anchor="ctr">
            <a:spAutoFit/>
          </a:bodyPr>
          <a:lstStyle/>
          <a:p>
            <a:pPr algn="ctr"/>
            <a:endParaRPr lang="en-US">
              <a:solidFill>
                <a:srgbClr val="000000"/>
              </a:solidFill>
            </a:endParaRPr>
          </a:p>
        </p:txBody>
      </p:sp>
      <p:sp>
        <p:nvSpPr>
          <p:cNvPr id="9" name="Text Box 17"/>
          <p:cNvSpPr txBox="1">
            <a:spLocks noChangeArrowheads="1"/>
          </p:cNvSpPr>
          <p:nvPr/>
        </p:nvSpPr>
        <p:spPr bwMode="auto">
          <a:xfrm>
            <a:off x="3553711" y="4695849"/>
            <a:ext cx="2130711" cy="523220"/>
          </a:xfrm>
          <a:prstGeom prst="rect">
            <a:avLst/>
          </a:prstGeom>
          <a:noFill/>
          <a:ln w="9525">
            <a:noFill/>
            <a:miter lim="800000"/>
            <a:headEnd/>
            <a:tailEnd/>
          </a:ln>
        </p:spPr>
        <p:txBody>
          <a:bodyPr wrap="none">
            <a:spAutoFit/>
          </a:bodyPr>
          <a:lstStyle/>
          <a:p>
            <a:r>
              <a:rPr lang="en-US" dirty="0" err="1" smtClean="0">
                <a:solidFill>
                  <a:srgbClr val="000000"/>
                </a:solidFill>
              </a:rPr>
              <a:t>F</a:t>
            </a:r>
            <a:r>
              <a:rPr lang="en-US" baseline="-25000" dirty="0" err="1" smtClean="0">
                <a:solidFill>
                  <a:srgbClr val="000000"/>
                </a:solidFill>
              </a:rPr>
              <a:t>elas</a:t>
            </a:r>
            <a:r>
              <a:rPr lang="en-US" dirty="0" smtClean="0">
                <a:solidFill>
                  <a:srgbClr val="000000"/>
                </a:solidFill>
              </a:rPr>
              <a:t> </a:t>
            </a:r>
            <a:r>
              <a:rPr lang="en-US" dirty="0">
                <a:solidFill>
                  <a:srgbClr val="000000"/>
                </a:solidFill>
              </a:rPr>
              <a:t>= </a:t>
            </a:r>
            <a:r>
              <a:rPr lang="en-US" dirty="0" smtClean="0">
                <a:solidFill>
                  <a:srgbClr val="000000"/>
                </a:solidFill>
              </a:rPr>
              <a:t>–k </a:t>
            </a:r>
            <a:r>
              <a:rPr lang="en-US" dirty="0" err="1">
                <a:solidFill>
                  <a:srgbClr val="000000"/>
                </a:solidFill>
                <a:latin typeface="Symbol" pitchFamily="18" charset="2"/>
              </a:rPr>
              <a:t>D</a:t>
            </a:r>
            <a:r>
              <a:rPr lang="en-US" dirty="0" err="1">
                <a:solidFill>
                  <a:srgbClr val="000000"/>
                </a:solidFill>
              </a:rPr>
              <a:t>x</a:t>
            </a:r>
            <a:endParaRPr lang="en-US" dirty="0">
              <a:solidFill>
                <a:srgbClr val="000000"/>
              </a:solidFill>
            </a:endParaRPr>
          </a:p>
        </p:txBody>
      </p:sp>
    </p:spTree>
    <p:extLst>
      <p:ext uri="{BB962C8B-B14F-4D97-AF65-F5344CB8AC3E}">
        <p14:creationId xmlns:p14="http://schemas.microsoft.com/office/powerpoint/2010/main" val="12395074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13851</TotalTime>
  <Words>5049</Words>
  <Application>Microsoft Office PowerPoint</Application>
  <PresentationFormat>On-screen Show (4:3)</PresentationFormat>
  <Paragraphs>1241</Paragraphs>
  <Slides>72</Slides>
  <Notes>0</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2</vt:i4>
      </vt:variant>
      <vt:variant>
        <vt:lpstr>Slide Titles</vt:lpstr>
      </vt:variant>
      <vt:variant>
        <vt:i4>72</vt:i4>
      </vt:variant>
    </vt:vector>
  </HeadingPairs>
  <TitlesOfParts>
    <vt:vector size="83" baseType="lpstr">
      <vt:lpstr>Arial</vt:lpstr>
      <vt:lpstr>Arial Narrow</vt:lpstr>
      <vt:lpstr>Symbol</vt:lpstr>
      <vt:lpstr>Times New Roman</vt:lpstr>
      <vt:lpstr>Wingdings</vt:lpstr>
      <vt:lpstr>Default Design</vt:lpstr>
      <vt:lpstr>2_Default Design</vt:lpstr>
      <vt:lpstr>1_Default Design</vt:lpstr>
      <vt:lpstr>3_Default Design</vt:lpstr>
      <vt:lpstr>Microsoft Equation 3.0</vt:lpstr>
      <vt:lpstr>Equation</vt:lpstr>
      <vt:lpstr>Newton’s Laws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McLean County Unit 5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Physics</dc:title>
  <dc:creator>UNIT55</dc:creator>
  <cp:lastModifiedBy>Bergmann, John</cp:lastModifiedBy>
  <cp:revision>280</cp:revision>
  <dcterms:created xsi:type="dcterms:W3CDTF">2006-05-08T14:15:08Z</dcterms:created>
  <dcterms:modified xsi:type="dcterms:W3CDTF">2020-05-22T15:57:52Z</dcterms:modified>
</cp:coreProperties>
</file>